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9" r:id="rId1"/>
  </p:sldMasterIdLst>
  <p:notesMasterIdLst>
    <p:notesMasterId r:id="rId35"/>
  </p:notesMasterIdLst>
  <p:handoutMasterIdLst>
    <p:handoutMasterId r:id="rId36"/>
  </p:handoutMasterIdLst>
  <p:sldIdLst>
    <p:sldId id="329" r:id="rId2"/>
    <p:sldId id="257" r:id="rId3"/>
    <p:sldId id="279" r:id="rId4"/>
    <p:sldId id="301" r:id="rId5"/>
    <p:sldId id="280" r:id="rId6"/>
    <p:sldId id="302" r:id="rId7"/>
    <p:sldId id="281" r:id="rId8"/>
    <p:sldId id="282" r:id="rId9"/>
    <p:sldId id="283" r:id="rId10"/>
    <p:sldId id="284" r:id="rId11"/>
    <p:sldId id="285" r:id="rId12"/>
    <p:sldId id="304" r:id="rId13"/>
    <p:sldId id="305" r:id="rId14"/>
    <p:sldId id="306" r:id="rId15"/>
    <p:sldId id="307" r:id="rId16"/>
    <p:sldId id="326" r:id="rId17"/>
    <p:sldId id="312" r:id="rId18"/>
    <p:sldId id="313" r:id="rId19"/>
    <p:sldId id="314" r:id="rId20"/>
    <p:sldId id="308" r:id="rId21"/>
    <p:sldId id="309" r:id="rId22"/>
    <p:sldId id="310" r:id="rId23"/>
    <p:sldId id="311" r:id="rId24"/>
    <p:sldId id="323" r:id="rId25"/>
    <p:sldId id="315" r:id="rId26"/>
    <p:sldId id="316" r:id="rId27"/>
    <p:sldId id="317" r:id="rId28"/>
    <p:sldId id="318" r:id="rId29"/>
    <p:sldId id="319" r:id="rId30"/>
    <p:sldId id="320" r:id="rId31"/>
    <p:sldId id="321" r:id="rId32"/>
    <p:sldId id="322" r:id="rId33"/>
    <p:sldId id="324" r:id="rId34"/>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33333"/>
    <a:srgbClr val="98CB00"/>
    <a:srgbClr val="6799C8"/>
    <a:srgbClr val="7EC0E6"/>
    <a:srgbClr val="000066"/>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6569" autoAdjust="0"/>
  </p:normalViewPr>
  <p:slideViewPr>
    <p:cSldViewPr snapToGrid="0" snapToObjects="1">
      <p:cViewPr>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75" d="100"/>
        <a:sy n="75" d="100"/>
      </p:scale>
      <p:origin x="0" y="4680"/>
    </p:cViewPr>
  </p:sorterViewPr>
  <p:notesViewPr>
    <p:cSldViewPr snapToGrid="0" snapToObjects="1">
      <p:cViewPr>
        <p:scale>
          <a:sx n="90" d="100"/>
          <a:sy n="90" d="100"/>
        </p:scale>
        <p:origin x="-1644"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23B6C61B-B442-4F13-87B6-E757E43661D5}" type="datetimeFigureOut">
              <a:rPr lang="en-US" smtClean="0"/>
              <a:pPr/>
              <a:t>2/25/2013</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r>
              <a:rPr lang="en-US" smtClean="0"/>
              <a:t>August 2010</a:t>
            </a: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6C1E3AC5-B604-41FB-AD4B-D544505535F2}" type="slidenum">
              <a:rPr lang="en-US" smtClean="0"/>
              <a:pPr/>
              <a:t>‹#›</a:t>
            </a:fld>
            <a:endParaRPr lang="en-US"/>
          </a:p>
        </p:txBody>
      </p:sp>
    </p:spTree>
    <p:extLst>
      <p:ext uri="{BB962C8B-B14F-4D97-AF65-F5344CB8AC3E}">
        <p14:creationId xmlns:p14="http://schemas.microsoft.com/office/powerpoint/2010/main" val="217373041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wrap="square" lIns="96661" tIns="48331" rIns="96661" bIns="48331"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wrap="square" lIns="96661" tIns="48331" rIns="96661" bIns="48331" numCol="1" anchor="t" anchorCtr="0" compatLnSpc="1">
            <a:prstTxWarp prst="textNoShape">
              <a:avLst/>
            </a:prstTxWarp>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Slide Number Placeholder 1"/>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atin typeface="Times New Roman" pitchFamily="18" charset="0"/>
                <a:cs typeface="Times New Roman" pitchFamily="18" charset="0"/>
              </a:defRPr>
            </a:lvl1pPr>
          </a:lstStyle>
          <a:p>
            <a:fld id="{A1824F0C-B950-49CD-BD91-4C27DC6DABED}" type="slidenum">
              <a:rPr lang="en-US" smtClean="0"/>
              <a:pPr/>
              <a:t>‹#›</a:t>
            </a:fld>
            <a:endParaRPr lang="en-US" dirty="0"/>
          </a:p>
        </p:txBody>
      </p:sp>
      <p:sp>
        <p:nvSpPr>
          <p:cNvPr id="3" name="Footer Placeholder 2"/>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atin typeface="Times New Roman" pitchFamily="18" charset="0"/>
                <a:cs typeface="Times New Roman" pitchFamily="18" charset="0"/>
              </a:defRPr>
            </a:lvl1pPr>
          </a:lstStyle>
          <a:p>
            <a:r>
              <a:rPr lang="en-US" dirty="0" smtClean="0"/>
              <a:t>December 2012</a:t>
            </a:r>
            <a:endParaRPr lang="en-US" dirty="0"/>
          </a:p>
        </p:txBody>
      </p:sp>
    </p:spTree>
    <p:extLst>
      <p:ext uri="{BB962C8B-B14F-4D97-AF65-F5344CB8AC3E}">
        <p14:creationId xmlns:p14="http://schemas.microsoft.com/office/powerpoint/2010/main" val="3215709625"/>
      </p:ext>
    </p:extLst>
  </p:cSld>
  <p:clrMap bg1="lt1" tx1="dk1" bg2="lt2" tx2="dk2" accent1="accent1" accent2="accent2" accent3="accent3" accent4="accent4" accent5="accent5" accent6="accent6" hlink="hlink" folHlink="folHlink"/>
  <p:hf hdr="0" dt="0"/>
  <p:notesStyle>
    <a:lvl1pPr algn="l" defTabSz="457200" rtl="0" eaLnBrk="0" fontAlgn="base" hangingPunct="0">
      <a:spcBef>
        <a:spcPts val="600"/>
      </a:spcBef>
      <a:spcAft>
        <a:spcPts val="600"/>
      </a:spcAft>
      <a:defRPr sz="1200" kern="1200">
        <a:solidFill>
          <a:schemeClr val="tx1"/>
        </a:solidFill>
        <a:latin typeface="Times New Roman" pitchFamily="18" charset="0"/>
        <a:ea typeface="ＭＳ Ｐゴシック" charset="-128"/>
        <a:cs typeface="Times New Roman" pitchFamily="18" charset="0"/>
      </a:defRPr>
    </a:lvl1pPr>
    <a:lvl2pPr marL="457200" algn="l" defTabSz="457200" rtl="0" eaLnBrk="0" fontAlgn="base" hangingPunct="0">
      <a:spcBef>
        <a:spcPts val="600"/>
      </a:spcBef>
      <a:spcAft>
        <a:spcPts val="600"/>
      </a:spcAft>
      <a:defRPr sz="1200" kern="1200">
        <a:solidFill>
          <a:schemeClr val="tx1"/>
        </a:solidFill>
        <a:latin typeface="Times New Roman" pitchFamily="18" charset="0"/>
        <a:ea typeface="ＭＳ Ｐゴシック" charset="-128"/>
        <a:cs typeface="Times New Roman" pitchFamily="18" charset="0"/>
      </a:defRPr>
    </a:lvl2pPr>
    <a:lvl3pPr marL="914400" algn="l" defTabSz="457200" rtl="0" eaLnBrk="0" fontAlgn="base" hangingPunct="0">
      <a:spcBef>
        <a:spcPts val="600"/>
      </a:spcBef>
      <a:spcAft>
        <a:spcPts val="600"/>
      </a:spcAft>
      <a:defRPr sz="1200" kern="1200">
        <a:solidFill>
          <a:schemeClr val="tx1"/>
        </a:solidFill>
        <a:latin typeface="Times New Roman" pitchFamily="18" charset="0"/>
        <a:ea typeface="ＭＳ Ｐゴシック" charset="-128"/>
        <a:cs typeface="Times New Roman" pitchFamily="18" charset="0"/>
      </a:defRPr>
    </a:lvl3pPr>
    <a:lvl4pPr marL="1371600" algn="l" defTabSz="457200" rtl="0" eaLnBrk="0" fontAlgn="base" hangingPunct="0">
      <a:spcBef>
        <a:spcPts val="600"/>
      </a:spcBef>
      <a:spcAft>
        <a:spcPts val="600"/>
      </a:spcAft>
      <a:defRPr sz="1200" kern="1200">
        <a:solidFill>
          <a:schemeClr val="tx1"/>
        </a:solidFill>
        <a:latin typeface="Times New Roman" pitchFamily="18" charset="0"/>
        <a:ea typeface="ＭＳ Ｐゴシック" charset="-128"/>
        <a:cs typeface="Times New Roman" pitchFamily="18" charset="0"/>
      </a:defRPr>
    </a:lvl4pPr>
    <a:lvl5pPr marL="1828800" algn="l" defTabSz="457200" rtl="0" eaLnBrk="0" fontAlgn="base" hangingPunct="0">
      <a:spcBef>
        <a:spcPts val="600"/>
      </a:spcBef>
      <a:spcAft>
        <a:spcPts val="600"/>
      </a:spcAft>
      <a:defRPr sz="1200" kern="1200">
        <a:solidFill>
          <a:schemeClr val="tx1"/>
        </a:solidFill>
        <a:latin typeface="Times New Roman" pitchFamily="18" charset="0"/>
        <a:ea typeface="ＭＳ Ｐゴシック" charset="-128"/>
        <a:cs typeface="Times New Roman" pitchFamily="18"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 name="Footer Placeholder 3"/>
          <p:cNvSpPr>
            <a:spLocks noGrp="1"/>
          </p:cNvSpPr>
          <p:nvPr>
            <p:ph type="ftr" sz="quarter" idx="10"/>
          </p:nvPr>
        </p:nvSpPr>
        <p:spPr/>
        <p:txBody>
          <a:bodyPr/>
          <a:lstStyle/>
          <a:p>
            <a:r>
              <a:rPr lang="en-US" smtClean="0"/>
              <a:t>December 2012</a:t>
            </a:r>
            <a:endParaRPr lang="en-US" dirty="0"/>
          </a:p>
        </p:txBody>
      </p:sp>
      <p:sp>
        <p:nvSpPr>
          <p:cNvPr id="5" name="Slide Number Placeholder 4"/>
          <p:cNvSpPr>
            <a:spLocks noGrp="1"/>
          </p:cNvSpPr>
          <p:nvPr>
            <p:ph type="sldNum" sz="quarter" idx="11"/>
          </p:nvPr>
        </p:nvSpPr>
        <p:spPr/>
        <p:txBody>
          <a:bodyPr/>
          <a:lstStyle/>
          <a:p>
            <a:fld id="{A1824F0C-B950-49CD-BD91-4C27DC6DABED}"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80" name="Rectangle 5"/>
          <p:cNvSpPr>
            <a:spLocks noGrp="1"/>
          </p:cNvSpPr>
          <p:nvPr>
            <p:ph type="body" idx="1"/>
          </p:nvPr>
        </p:nvSpPr>
        <p:spPr bwMode="auto">
          <a:noFill/>
        </p:spPr>
        <p:txBody>
          <a:bodyPr/>
          <a:lstStyle/>
          <a:p>
            <a:pPr marL="4763">
              <a:spcBef>
                <a:spcPts val="0"/>
              </a:spcBef>
              <a:spcAft>
                <a:spcPts val="0"/>
              </a:spcAft>
            </a:pPr>
            <a:r>
              <a:rPr lang="en-US" dirty="0" smtClean="0">
                <a:latin typeface="Times New Roman"/>
              </a:rPr>
              <a:t>Convection is heat movement in liquids and gases.</a:t>
            </a:r>
          </a:p>
          <a:p>
            <a:pPr marL="4763">
              <a:spcBef>
                <a:spcPts val="0"/>
              </a:spcBef>
              <a:spcAft>
                <a:spcPts val="0"/>
              </a:spcAft>
            </a:pPr>
            <a:endParaRPr lang="en-US" dirty="0" smtClean="0">
              <a:latin typeface="Times New Roman"/>
            </a:endParaRPr>
          </a:p>
          <a:p>
            <a:pPr marL="4763">
              <a:spcBef>
                <a:spcPts val="0"/>
              </a:spcBef>
              <a:spcAft>
                <a:spcPts val="0"/>
              </a:spcAft>
            </a:pPr>
            <a:r>
              <a:rPr lang="en-US" dirty="0" smtClean="0">
                <a:latin typeface="Times New Roman"/>
              </a:rPr>
              <a:t>Convection requires a medium.</a:t>
            </a:r>
          </a:p>
          <a:p>
            <a:pPr marL="4763">
              <a:spcBef>
                <a:spcPts val="0"/>
              </a:spcBef>
              <a:spcAft>
                <a:spcPts val="0"/>
              </a:spcAft>
            </a:pPr>
            <a:endParaRPr lang="en-US" dirty="0" smtClean="0">
              <a:latin typeface="Times New Roman"/>
            </a:endParaRPr>
          </a:p>
          <a:p>
            <a:pPr marL="4763">
              <a:spcBef>
                <a:spcPts val="0"/>
              </a:spcBef>
              <a:spcAft>
                <a:spcPts val="0"/>
              </a:spcAft>
            </a:pPr>
            <a:r>
              <a:rPr lang="en-US" dirty="0" smtClean="0">
                <a:latin typeface="Times New Roman"/>
              </a:rPr>
              <a:t>Heat conducted to the bottom of the pan warms the water. The water temperature will stabilize at 212</a:t>
            </a:r>
            <a:r>
              <a:rPr lang="en-US" dirty="0" smtClean="0">
                <a:latin typeface="Times New Roman"/>
                <a:sym typeface="Symbol"/>
              </a:rPr>
              <a:t></a:t>
            </a:r>
            <a:r>
              <a:rPr lang="en-US" dirty="0" smtClean="0">
                <a:latin typeface="Times New Roman"/>
              </a:rPr>
              <a:t>F—the boiling point of water—because of the convection of heat in the water. </a:t>
            </a:r>
          </a:p>
          <a:p>
            <a:pPr marL="4763">
              <a:spcBef>
                <a:spcPts val="0"/>
              </a:spcBef>
            </a:pPr>
            <a:r>
              <a:rPr lang="en-US" i="1" dirty="0" smtClean="0">
                <a:solidFill>
                  <a:srgbClr val="808080"/>
                </a:solidFill>
                <a:latin typeface="Times New Roman"/>
              </a:rPr>
              <a:t/>
            </a:r>
            <a:br>
              <a:rPr lang="en-US" i="1" dirty="0" smtClean="0">
                <a:solidFill>
                  <a:srgbClr val="808080"/>
                </a:solidFill>
                <a:latin typeface="Times New Roman"/>
              </a:rPr>
            </a:br>
            <a:r>
              <a:rPr lang="en-US" i="1" dirty="0" smtClean="0">
                <a:solidFill>
                  <a:srgbClr val="808080"/>
                </a:solidFill>
                <a:latin typeface="Times New Roman"/>
              </a:rPr>
              <a:t>Q: What are some examples of convective heat loss in a home?</a:t>
            </a:r>
          </a:p>
          <a:p>
            <a:pPr marL="169863" indent="-165100"/>
            <a:r>
              <a:rPr lang="en-US" i="1" dirty="0" smtClean="0">
                <a:solidFill>
                  <a:srgbClr val="808080"/>
                </a:solidFill>
                <a:latin typeface="Times New Roman"/>
              </a:rPr>
              <a:t>A: Cold air near a single-pane window is heavier than nearby warm air, so it sinks to the floor, which pulls more heated air next to the window where it will be cooled, and so on.</a:t>
            </a:r>
          </a:p>
          <a:p>
            <a:pPr marL="169863" indent="-165100"/>
            <a:r>
              <a:rPr lang="en-US" i="1" dirty="0" smtClean="0">
                <a:solidFill>
                  <a:srgbClr val="808080"/>
                </a:solidFill>
                <a:latin typeface="Times New Roman"/>
              </a:rPr>
              <a:t>A: Air moving within a wall cavity: In the winter, air against the outer siding can cool and sink within the cavity. Warmer air against the interior drywall is pulled around and cooled in turn.</a:t>
            </a:r>
          </a:p>
          <a:p>
            <a:pPr>
              <a:buFontTx/>
              <a:buChar char="•"/>
            </a:pPr>
            <a:endParaRPr lang="en-US" i="1" dirty="0" smtClean="0"/>
          </a:p>
        </p:txBody>
      </p:sp>
      <p:sp>
        <p:nvSpPr>
          <p:cNvPr id="5" name="Footer Placeholder 4"/>
          <p:cNvSpPr>
            <a:spLocks noGrp="1"/>
          </p:cNvSpPr>
          <p:nvPr>
            <p:ph type="ftr" sz="quarter" idx="10"/>
          </p:nvPr>
        </p:nvSpPr>
        <p:spPr/>
        <p:txBody>
          <a:bodyPr/>
          <a:lstStyle/>
          <a:p>
            <a:r>
              <a:rPr lang="en-US" smtClean="0"/>
              <a:t>December 2012</a:t>
            </a:r>
            <a:endParaRPr lang="en-US" dirty="0"/>
          </a:p>
        </p:txBody>
      </p:sp>
      <p:sp>
        <p:nvSpPr>
          <p:cNvPr id="6" name="Slide Number Placeholder 5"/>
          <p:cNvSpPr>
            <a:spLocks noGrp="1"/>
          </p:cNvSpPr>
          <p:nvPr>
            <p:ph type="sldNum" sz="quarter" idx="11"/>
          </p:nvPr>
        </p:nvSpPr>
        <p:spPr/>
        <p:txBody>
          <a:bodyPr/>
          <a:lstStyle/>
          <a:p>
            <a:fld id="{A1824F0C-B950-49CD-BD91-4C27DC6DABED}"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xfrm>
            <a:off x="731520" y="4560570"/>
            <a:ext cx="5852160" cy="4668490"/>
          </a:xfrm>
          <a:noFill/>
        </p:spPr>
        <p:txBody>
          <a:bodyPr>
            <a:normAutofit/>
          </a:bodyPr>
          <a:lstStyle/>
          <a:p>
            <a:pPr>
              <a:spcBef>
                <a:spcPts val="0"/>
              </a:spcBef>
              <a:spcAft>
                <a:spcPts val="0"/>
              </a:spcAft>
            </a:pPr>
            <a:r>
              <a:rPr lang="en-US" dirty="0" smtClean="0">
                <a:latin typeface="Times New Roman"/>
              </a:rPr>
              <a:t>All three mechanisms are in operation in this stovetop burner. </a:t>
            </a:r>
          </a:p>
          <a:p>
            <a:pPr marL="457200" indent="-223838">
              <a:spcBef>
                <a:spcPts val="0"/>
              </a:spcBef>
              <a:spcAft>
                <a:spcPts val="0"/>
              </a:spcAft>
              <a:buFont typeface="Symbol" pitchFamily="18" charset="2"/>
              <a:buChar char="·"/>
            </a:pPr>
            <a:r>
              <a:rPr lang="en-US" dirty="0" smtClean="0">
                <a:latin typeface="Times New Roman"/>
              </a:rPr>
              <a:t>Conduction: The brackets supporting the burner are being heated by conduction, in turn heating the metal stovetop.</a:t>
            </a:r>
          </a:p>
          <a:p>
            <a:pPr marL="457200" indent="-223838">
              <a:spcBef>
                <a:spcPts val="0"/>
              </a:spcBef>
              <a:spcAft>
                <a:spcPts val="0"/>
              </a:spcAft>
              <a:buFont typeface="Symbol" pitchFamily="18" charset="2"/>
              <a:buChar char="·"/>
            </a:pPr>
            <a:r>
              <a:rPr lang="en-US" dirty="0" smtClean="0">
                <a:latin typeface="Times New Roman"/>
              </a:rPr>
              <a:t>Convection: Heat is warming the air above the coil. The warmed air rises and heats the room by convection. </a:t>
            </a:r>
          </a:p>
          <a:p>
            <a:pPr marL="457200" indent="-223838">
              <a:spcBef>
                <a:spcPts val="0"/>
              </a:spcBef>
              <a:spcAft>
                <a:spcPts val="0"/>
              </a:spcAft>
              <a:buFont typeface="Symbol" pitchFamily="18" charset="2"/>
              <a:buChar char="·"/>
            </a:pPr>
            <a:r>
              <a:rPr lang="en-US" dirty="0" smtClean="0">
                <a:latin typeface="Times New Roman"/>
              </a:rPr>
              <a:t>Radiation: Heat radiates from the burner, heating the ceiling above.</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Some of the heat reaching the ceiling will be absorbed and radiated back, while some—depending on how shiny the ceiling is—will be reflected. </a:t>
            </a:r>
          </a:p>
          <a:p>
            <a:pPr>
              <a:spcBef>
                <a:spcPts val="0"/>
              </a:spcBef>
              <a:spcAft>
                <a:spcPts val="0"/>
              </a:spcAft>
            </a:pPr>
            <a:endParaRPr lang="en-US" dirty="0" smtClean="0">
              <a:latin typeface="Times New Roman"/>
            </a:endParaRPr>
          </a:p>
          <a:p>
            <a:pPr>
              <a:spcBef>
                <a:spcPts val="0"/>
              </a:spcBef>
              <a:spcAft>
                <a:spcPts val="0"/>
              </a:spcAft>
            </a:pPr>
            <a:r>
              <a:rPr lang="en-US" i="1" dirty="0" smtClean="0">
                <a:solidFill>
                  <a:schemeClr val="tx1">
                    <a:lumMod val="50000"/>
                    <a:lumOff val="50000"/>
                  </a:schemeClr>
                </a:solidFill>
                <a:latin typeface="Times New Roman"/>
              </a:rPr>
              <a:t>Illustrate the following content by sketching a house on the whiteboard or other media and adding elements as each bullet is discussed. </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How does this apply to buildings?</a:t>
            </a:r>
          </a:p>
          <a:p>
            <a:pPr marL="457200" indent="-223838">
              <a:spcBef>
                <a:spcPts val="0"/>
              </a:spcBef>
              <a:spcAft>
                <a:spcPts val="0"/>
              </a:spcAft>
              <a:buFont typeface="Symbol" pitchFamily="18" charset="2"/>
              <a:buChar char="·"/>
            </a:pPr>
            <a:r>
              <a:rPr lang="en-US" dirty="0" smtClean="0">
                <a:latin typeface="Times New Roman"/>
              </a:rPr>
              <a:t>Heat inside a building warms the inside surfaces by convection and radiation. </a:t>
            </a:r>
          </a:p>
          <a:p>
            <a:pPr marL="457200" indent="-223838">
              <a:spcBef>
                <a:spcPts val="0"/>
              </a:spcBef>
              <a:spcAft>
                <a:spcPts val="0"/>
              </a:spcAft>
              <a:buFont typeface="Symbol" pitchFamily="18" charset="2"/>
              <a:buChar char="·"/>
            </a:pPr>
            <a:r>
              <a:rPr lang="en-US" dirty="0" smtClean="0">
                <a:latin typeface="Times New Roman"/>
              </a:rPr>
              <a:t>Heat is transferred through building surfaces mostly by conduction, with help from convection and radiation. </a:t>
            </a:r>
          </a:p>
          <a:p>
            <a:pPr marL="457200" indent="-223838">
              <a:spcBef>
                <a:spcPts val="0"/>
              </a:spcBef>
              <a:spcAft>
                <a:spcPts val="0"/>
              </a:spcAft>
              <a:buFont typeface="Symbol" pitchFamily="18" charset="2"/>
              <a:buChar char="·"/>
            </a:pPr>
            <a:r>
              <a:rPr lang="en-US" dirty="0" smtClean="0">
                <a:latin typeface="Times New Roman"/>
              </a:rPr>
              <a:t>On the cold side of the wall assembly, heat leaves by convection (moving air carries it away) and radiation.</a:t>
            </a:r>
          </a:p>
          <a:p>
            <a:pPr marL="457200" indent="-223838">
              <a:spcBef>
                <a:spcPts val="0"/>
              </a:spcBef>
              <a:spcAft>
                <a:spcPts val="0"/>
              </a:spcAft>
              <a:buFont typeface="Symbol" pitchFamily="18" charset="2"/>
              <a:buChar char="·"/>
            </a:pPr>
            <a:r>
              <a:rPr lang="en-US" dirty="0" smtClean="0">
                <a:latin typeface="Times New Roman"/>
              </a:rPr>
              <a:t>Anything physically touching the building assembly will remove heat by conduction.</a:t>
            </a:r>
          </a:p>
          <a:p>
            <a:pPr marL="457200" indent="-223838">
              <a:spcBef>
                <a:spcPts val="0"/>
              </a:spcBef>
              <a:spcAft>
                <a:spcPts val="0"/>
              </a:spcAft>
              <a:buFont typeface="Symbol" pitchFamily="18" charset="2"/>
              <a:buChar char="·"/>
            </a:pPr>
            <a:r>
              <a:rPr lang="en-US" dirty="0" smtClean="0">
                <a:latin typeface="Times New Roman"/>
              </a:rPr>
              <a:t>Air-transported heat loss occurs when conditioned air leaves the building and is replaced by outside air.</a:t>
            </a:r>
            <a:endParaRPr lang="en-US" dirty="0" smtClean="0"/>
          </a:p>
        </p:txBody>
      </p:sp>
      <p:sp>
        <p:nvSpPr>
          <p:cNvPr id="5" name="Footer Placeholder 4"/>
          <p:cNvSpPr>
            <a:spLocks noGrp="1"/>
          </p:cNvSpPr>
          <p:nvPr>
            <p:ph type="ftr" sz="quarter" idx="10"/>
          </p:nvPr>
        </p:nvSpPr>
        <p:spPr/>
        <p:txBody>
          <a:bodyPr/>
          <a:lstStyle/>
          <a:p>
            <a:r>
              <a:rPr lang="en-US" smtClean="0"/>
              <a:t>December 2012</a:t>
            </a:r>
            <a:endParaRPr lang="en-US" dirty="0"/>
          </a:p>
        </p:txBody>
      </p:sp>
      <p:sp>
        <p:nvSpPr>
          <p:cNvPr id="6" name="Slide Number Placeholder 5"/>
          <p:cNvSpPr>
            <a:spLocks noGrp="1"/>
          </p:cNvSpPr>
          <p:nvPr>
            <p:ph type="sldNum" sz="quarter" idx="11"/>
          </p:nvPr>
        </p:nvSpPr>
        <p:spPr/>
        <p:txBody>
          <a:bodyPr/>
          <a:lstStyle/>
          <a:p>
            <a:fld id="{A1824F0C-B950-49CD-BD91-4C27DC6DABED}"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9" name="Rectangle 3"/>
          <p:cNvSpPr>
            <a:spLocks noGrp="1" noChangeArrowheads="1"/>
          </p:cNvSpPr>
          <p:nvPr>
            <p:ph type="body" idx="1"/>
          </p:nvPr>
        </p:nvSpPr>
        <p:spPr bwMode="auto">
          <a:noFill/>
        </p:spPr>
        <p:txBody>
          <a:bodyPr>
            <a:normAutofit/>
          </a:bodyPr>
          <a:lstStyle/>
          <a:p>
            <a:r>
              <a:rPr lang="en-US" dirty="0" smtClean="0">
                <a:latin typeface="Times New Roman"/>
              </a:rPr>
              <a:t>The Weatherization Assistance Program has determined that a comfortable, safe, and energy-efficient home requires:</a:t>
            </a:r>
          </a:p>
          <a:p>
            <a:pPr marL="457200" indent="-223838">
              <a:spcBef>
                <a:spcPts val="0"/>
              </a:spcBef>
              <a:spcAft>
                <a:spcPts val="0"/>
              </a:spcAft>
              <a:buFont typeface="Symbol" pitchFamily="18" charset="2"/>
              <a:buChar char="·"/>
            </a:pPr>
            <a:r>
              <a:rPr lang="en-US" dirty="0" smtClean="0">
                <a:latin typeface="Times New Roman"/>
              </a:rPr>
              <a:t>A fully insulated thermal envelope</a:t>
            </a:r>
            <a:r>
              <a:rPr lang="en-US" b="1" i="1" dirty="0" smtClean="0">
                <a:latin typeface="Times New Roman"/>
              </a:rPr>
              <a:t> </a:t>
            </a:r>
            <a:r>
              <a:rPr lang="en-US" dirty="0" smtClean="0">
                <a:latin typeface="Times New Roman"/>
              </a:rPr>
              <a:t>or </a:t>
            </a:r>
            <a:r>
              <a:rPr lang="en-US" b="1" i="1" dirty="0" smtClean="0">
                <a:latin typeface="Times New Roman"/>
              </a:rPr>
              <a:t>thermal boundary.</a:t>
            </a:r>
          </a:p>
          <a:p>
            <a:pPr marL="457200" indent="-223838">
              <a:spcBef>
                <a:spcPts val="0"/>
              </a:spcBef>
              <a:spcAft>
                <a:spcPts val="0"/>
              </a:spcAft>
              <a:buFont typeface="Symbol" pitchFamily="18" charset="2"/>
              <a:buChar char="·"/>
            </a:pPr>
            <a:r>
              <a:rPr lang="en-US" dirty="0" smtClean="0">
                <a:latin typeface="Times New Roman"/>
              </a:rPr>
              <a:t>A well-sealed </a:t>
            </a:r>
            <a:r>
              <a:rPr lang="en-US" b="1" i="1" dirty="0" smtClean="0">
                <a:latin typeface="Times New Roman"/>
              </a:rPr>
              <a:t>air barrier </a:t>
            </a:r>
            <a:r>
              <a:rPr lang="en-US" dirty="0" smtClean="0">
                <a:latin typeface="Times New Roman"/>
              </a:rPr>
              <a:t>– Since air carries heat and moisture, the condition of the air barrier plays a major role in the movement of heat and moisture through the building. It also affects </a:t>
            </a:r>
            <a:r>
              <a:rPr lang="en-US" b="1" i="1" dirty="0" smtClean="0">
                <a:latin typeface="Times New Roman"/>
              </a:rPr>
              <a:t>indoor air quality (IAQ).</a:t>
            </a:r>
          </a:p>
          <a:p>
            <a:pPr marL="457200" indent="-223838">
              <a:spcBef>
                <a:spcPts val="0"/>
              </a:spcBef>
              <a:spcAft>
                <a:spcPts val="0"/>
              </a:spcAft>
              <a:buFont typeface="Symbol" pitchFamily="18" charset="2"/>
              <a:buChar char="·"/>
            </a:pPr>
            <a:r>
              <a:rPr lang="en-US" dirty="0" smtClean="0">
                <a:latin typeface="Times New Roman"/>
              </a:rPr>
              <a:t>Thermal and air boundaries that are continuous and in contact with one another. The motto is, “seal tight, insulate right.”</a:t>
            </a:r>
          </a:p>
          <a:p>
            <a:pPr marL="457200" indent="-223838">
              <a:spcBef>
                <a:spcPts val="0"/>
              </a:spcBef>
              <a:spcAft>
                <a:spcPts val="0"/>
              </a:spcAft>
              <a:buFont typeface="Symbol" pitchFamily="18" charset="2"/>
              <a:buChar char="·"/>
            </a:pPr>
            <a:r>
              <a:rPr lang="en-US" dirty="0" smtClean="0">
                <a:latin typeface="Times New Roman"/>
              </a:rPr>
              <a:t>Efficient, properly sized equipment to condition the living space and heat water. Bigger is not better. For example, oversized air-conditioners make a house cold and clammy, and short cycle times produce problems down the road. Moisture in the air condenses on building surfaces instead of on the condenser coil, which can cause mold and rot. This course focuses on the first three factors. To learn more about proper sizing of equipment, refer to </a:t>
            </a:r>
            <a:r>
              <a:rPr lang="en-US" b="1" i="1" dirty="0" smtClean="0">
                <a:latin typeface="Times New Roman"/>
              </a:rPr>
              <a:t>Manual J.</a:t>
            </a:r>
          </a:p>
          <a:p>
            <a:pPr marL="457200" indent="-223838">
              <a:spcBef>
                <a:spcPts val="0"/>
              </a:spcBef>
              <a:spcAft>
                <a:spcPts val="0"/>
              </a:spcAft>
              <a:buFont typeface="Symbol" pitchFamily="18" charset="2"/>
              <a:buChar char="·"/>
            </a:pPr>
            <a:r>
              <a:rPr lang="en-US" dirty="0" smtClean="0">
                <a:latin typeface="Times New Roman"/>
              </a:rPr>
              <a:t>A well-designed and balanced air distribution system.</a:t>
            </a:r>
          </a:p>
          <a:p>
            <a:pPr marL="457200" indent="-223838">
              <a:spcBef>
                <a:spcPts val="0"/>
              </a:spcBef>
              <a:spcAft>
                <a:spcPts val="0"/>
              </a:spcAft>
              <a:buFont typeface="Symbol" pitchFamily="18" charset="2"/>
              <a:buChar char="·"/>
            </a:pPr>
            <a:r>
              <a:rPr lang="en-US" dirty="0" smtClean="0"/>
              <a:t>Healthy indoor air quality – IAQ is a key health and safety concern. We test for </a:t>
            </a:r>
            <a:r>
              <a:rPr lang="en-US" b="1" i="1" dirty="0" smtClean="0"/>
              <a:t>carbon monoxide (CO) </a:t>
            </a:r>
            <a:r>
              <a:rPr lang="en-US" dirty="0" smtClean="0"/>
              <a:t>levels, </a:t>
            </a:r>
            <a:r>
              <a:rPr lang="en-US" b="1" i="1" dirty="0" err="1" smtClean="0"/>
              <a:t>backdrafting</a:t>
            </a:r>
            <a:r>
              <a:rPr lang="en-US" dirty="0" smtClean="0"/>
              <a:t>, and mold and moisture issues to make sure we leave all homes safe for the residents.</a:t>
            </a:r>
          </a:p>
          <a:p>
            <a:pPr marL="289984" indent="-241653"/>
            <a:endParaRPr lang="en-US" dirty="0" smtClean="0"/>
          </a:p>
        </p:txBody>
      </p:sp>
      <p:sp>
        <p:nvSpPr>
          <p:cNvPr id="5" name="Footer Placeholder 4"/>
          <p:cNvSpPr>
            <a:spLocks noGrp="1"/>
          </p:cNvSpPr>
          <p:nvPr>
            <p:ph type="ftr" sz="quarter" idx="10"/>
          </p:nvPr>
        </p:nvSpPr>
        <p:spPr/>
        <p:txBody>
          <a:bodyPr/>
          <a:lstStyle/>
          <a:p>
            <a:r>
              <a:rPr lang="en-US" smtClean="0"/>
              <a:t>December 2012</a:t>
            </a:r>
            <a:endParaRPr lang="en-US" dirty="0"/>
          </a:p>
        </p:txBody>
      </p:sp>
      <p:sp>
        <p:nvSpPr>
          <p:cNvPr id="6" name="Slide Number Placeholder 5"/>
          <p:cNvSpPr>
            <a:spLocks noGrp="1"/>
          </p:cNvSpPr>
          <p:nvPr>
            <p:ph type="sldNum" sz="quarter" idx="11"/>
          </p:nvPr>
        </p:nvSpPr>
        <p:spPr/>
        <p:txBody>
          <a:bodyPr/>
          <a:lstStyle/>
          <a:p>
            <a:fld id="{A1824F0C-B950-49CD-BD91-4C27DC6DABED}"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2"/>
          <p:cNvSpPr>
            <a:spLocks noGrp="1" noRot="1" noChangeAspect="1" noChangeArrowheads="1" noTextEdit="1"/>
          </p:cNvSpPr>
          <p:nvPr>
            <p:ph type="sldImg"/>
          </p:nvPr>
        </p:nvSpPr>
        <p:spPr bwMode="auto">
          <a:xfrm>
            <a:off x="1812852" y="625028"/>
            <a:ext cx="3689497" cy="2767123"/>
          </a:xfrm>
          <a:noFill/>
          <a:ln>
            <a:solidFill>
              <a:srgbClr val="000000"/>
            </a:solidFill>
            <a:miter lim="800000"/>
            <a:headEnd/>
            <a:tailEnd/>
          </a:ln>
        </p:spPr>
      </p:sp>
      <p:sp>
        <p:nvSpPr>
          <p:cNvPr id="53253" name="Rectangle 6"/>
          <p:cNvSpPr>
            <a:spLocks noGrp="1"/>
          </p:cNvSpPr>
          <p:nvPr>
            <p:ph type="body" idx="1"/>
          </p:nvPr>
        </p:nvSpPr>
        <p:spPr bwMode="auto">
          <a:xfrm>
            <a:off x="731520" y="3678030"/>
            <a:ext cx="5852160" cy="5200155"/>
          </a:xfrm>
          <a:noFill/>
        </p:spPr>
        <p:txBody>
          <a:bodyPr>
            <a:normAutofit/>
          </a:bodyPr>
          <a:lstStyle/>
          <a:p>
            <a:pPr>
              <a:spcBef>
                <a:spcPts val="317"/>
              </a:spcBef>
              <a:spcAft>
                <a:spcPts val="317"/>
              </a:spcAft>
            </a:pPr>
            <a:r>
              <a:rPr lang="en-US" dirty="0" smtClean="0"/>
              <a:t>The thermal boundary:</a:t>
            </a:r>
          </a:p>
          <a:p>
            <a:pPr marL="457200" indent="-223838">
              <a:spcBef>
                <a:spcPts val="0"/>
              </a:spcBef>
              <a:spcAft>
                <a:spcPts val="0"/>
              </a:spcAft>
              <a:buFont typeface="Symbol" pitchFamily="18" charset="2"/>
              <a:buChar char="·"/>
            </a:pPr>
            <a:r>
              <a:rPr lang="en-US" dirty="0" smtClean="0"/>
              <a:t>Limits heat flow between inside and outside by reducing conductive heat loss through the building envelope.</a:t>
            </a:r>
          </a:p>
          <a:p>
            <a:pPr marL="457200" indent="-223838">
              <a:spcBef>
                <a:spcPts val="0"/>
              </a:spcBef>
              <a:spcAft>
                <a:spcPts val="0"/>
              </a:spcAft>
              <a:buFont typeface="Symbol" pitchFamily="18" charset="2"/>
              <a:buChar char="·"/>
            </a:pPr>
            <a:r>
              <a:rPr lang="en-US" dirty="0" smtClean="0"/>
              <a:t>Is easy to identify by the presence of insulation.</a:t>
            </a:r>
          </a:p>
          <a:p>
            <a:pPr>
              <a:spcBef>
                <a:spcPts val="0"/>
              </a:spcBef>
              <a:spcAft>
                <a:spcPts val="0"/>
              </a:spcAft>
            </a:pPr>
            <a:endParaRPr lang="en-US" dirty="0" smtClean="0"/>
          </a:p>
          <a:p>
            <a:pPr>
              <a:spcBef>
                <a:spcPts val="0"/>
              </a:spcBef>
              <a:spcAft>
                <a:spcPts val="0"/>
              </a:spcAft>
            </a:pPr>
            <a:r>
              <a:rPr lang="en-US" dirty="0" smtClean="0"/>
              <a:t>The location of insulation in relation to other building components is critical to its effectiveness. When air passes through insulation, it carries heat and moisture away.</a:t>
            </a:r>
          </a:p>
          <a:p>
            <a:pPr marL="457200" indent="-223838">
              <a:spcBef>
                <a:spcPts val="0"/>
              </a:spcBef>
              <a:spcAft>
                <a:spcPts val="0"/>
              </a:spcAft>
              <a:buFont typeface="Symbol" pitchFamily="18" charset="2"/>
              <a:buChar char="·"/>
            </a:pPr>
            <a:r>
              <a:rPr lang="en-US" dirty="0" smtClean="0"/>
              <a:t>Even small areas of missing insulation must be remedied.</a:t>
            </a:r>
          </a:p>
          <a:p>
            <a:pPr marL="457200" indent="-223838">
              <a:spcBef>
                <a:spcPts val="0"/>
              </a:spcBef>
              <a:spcAft>
                <a:spcPts val="0"/>
              </a:spcAft>
              <a:buFont typeface="Symbol" pitchFamily="18" charset="2"/>
              <a:buChar char="·"/>
            </a:pPr>
            <a:r>
              <a:rPr lang="en-US" dirty="0" smtClean="0"/>
              <a:t>Voids totaling 7% can reduce the effective </a:t>
            </a:r>
            <a:r>
              <a:rPr lang="en-US" b="1" i="1" dirty="0" smtClean="0"/>
              <a:t>R-value </a:t>
            </a:r>
            <a:r>
              <a:rPr lang="en-US" dirty="0" smtClean="0"/>
              <a:t>by almost 50%. The effective R-value in the attic of a 1,000-square-foot single-story rambler insulated to R-38 falls to an effective R-value of 19 when 70 square feet of insulation is pushed aside.</a:t>
            </a:r>
          </a:p>
          <a:p>
            <a:pPr>
              <a:spcBef>
                <a:spcPts val="0"/>
              </a:spcBef>
              <a:spcAft>
                <a:spcPts val="0"/>
              </a:spcAft>
            </a:pPr>
            <a:endParaRPr lang="en-US" dirty="0" smtClean="0"/>
          </a:p>
          <a:p>
            <a:pPr>
              <a:spcBef>
                <a:spcPts val="0"/>
              </a:spcBef>
              <a:spcAft>
                <a:spcPts val="0"/>
              </a:spcAft>
            </a:pPr>
            <a:r>
              <a:rPr lang="en-US" dirty="0" smtClean="0"/>
              <a:t>The thermal boundary is the insulation. Common materials include fiberglass </a:t>
            </a:r>
            <a:r>
              <a:rPr lang="en-US" dirty="0" err="1" smtClean="0"/>
              <a:t>batts</a:t>
            </a:r>
            <a:r>
              <a:rPr lang="en-US" dirty="0" smtClean="0"/>
              <a:t>, blown-in cellulose, and </a:t>
            </a:r>
            <a:r>
              <a:rPr lang="en-US" b="1" i="1" dirty="0" smtClean="0"/>
              <a:t>vermiculite </a:t>
            </a:r>
            <a:r>
              <a:rPr lang="en-US" dirty="0" smtClean="0"/>
              <a:t>in some older homes. If the thermal and air boundaries are continuous and in contact with each other, air will not pass from the house out through the insulation. </a:t>
            </a:r>
          </a:p>
          <a:p>
            <a:pPr>
              <a:spcBef>
                <a:spcPts val="0"/>
              </a:spcBef>
              <a:spcAft>
                <a:spcPts val="0"/>
              </a:spcAft>
            </a:pPr>
            <a:endParaRPr lang="en-US" dirty="0" smtClean="0"/>
          </a:p>
          <a:p>
            <a:pPr>
              <a:spcBef>
                <a:spcPts val="0"/>
              </a:spcBef>
              <a:spcAft>
                <a:spcPts val="0"/>
              </a:spcAft>
            </a:pPr>
            <a:r>
              <a:rPr lang="en-US" dirty="0" smtClean="0"/>
              <a:t>It is common for cold air to bypass the insulation—not just in low-income homes, but in large, new homes as well. </a:t>
            </a:r>
          </a:p>
          <a:p>
            <a:pPr marL="1588">
              <a:spcBef>
                <a:spcPts val="317"/>
              </a:spcBef>
              <a:spcAft>
                <a:spcPts val="317"/>
              </a:spcAft>
            </a:pPr>
            <a:r>
              <a:rPr lang="en-US" i="1" dirty="0" smtClean="0">
                <a:solidFill>
                  <a:srgbClr val="808080"/>
                </a:solidFill>
              </a:rPr>
              <a:t/>
            </a:r>
            <a:br>
              <a:rPr lang="en-US" i="1" dirty="0" smtClean="0">
                <a:solidFill>
                  <a:srgbClr val="808080"/>
                </a:solidFill>
              </a:rPr>
            </a:br>
            <a:r>
              <a:rPr lang="en-US" i="1" dirty="0" smtClean="0">
                <a:solidFill>
                  <a:schemeClr val="tx1">
                    <a:lumMod val="50000"/>
                    <a:lumOff val="50000"/>
                  </a:schemeClr>
                </a:solidFill>
              </a:rPr>
              <a:t>Q:  What materials serve as both the thermal boundary and the air barrier?</a:t>
            </a:r>
          </a:p>
          <a:p>
            <a:pPr marL="233363" indent="-231775">
              <a:spcBef>
                <a:spcPts val="317"/>
              </a:spcBef>
              <a:spcAft>
                <a:spcPts val="317"/>
              </a:spcAft>
            </a:pPr>
            <a:r>
              <a:rPr lang="en-US" i="1" dirty="0" smtClean="0">
                <a:solidFill>
                  <a:schemeClr val="tx1">
                    <a:lumMod val="50000"/>
                    <a:lumOff val="50000"/>
                  </a:schemeClr>
                </a:solidFill>
              </a:rPr>
              <a:t>A:  Foam board, spray foam, and dense-packed cellulose insulation, properly installed, greatly reduces airflow. </a:t>
            </a:r>
          </a:p>
          <a:p>
            <a:pPr marL="289984" indent="-241653">
              <a:spcBef>
                <a:spcPts val="317"/>
              </a:spcBef>
              <a:spcAft>
                <a:spcPts val="317"/>
              </a:spcAft>
              <a:buFont typeface="Symbol"/>
              <a:buChar char="·"/>
            </a:pPr>
            <a:endParaRPr lang="en-US" dirty="0" smtClean="0">
              <a:latin typeface="Times New Roman"/>
            </a:endParaRPr>
          </a:p>
          <a:p>
            <a:pPr>
              <a:lnSpc>
                <a:spcPct val="90000"/>
              </a:lnSpc>
              <a:spcBef>
                <a:spcPts val="317"/>
              </a:spcBef>
              <a:spcAft>
                <a:spcPts val="317"/>
              </a:spcAft>
            </a:pPr>
            <a:endParaRPr lang="en-US" dirty="0" smtClean="0"/>
          </a:p>
        </p:txBody>
      </p:sp>
      <p:sp>
        <p:nvSpPr>
          <p:cNvPr id="5" name="Footer Placeholder 4"/>
          <p:cNvSpPr>
            <a:spLocks noGrp="1"/>
          </p:cNvSpPr>
          <p:nvPr>
            <p:ph type="ftr" sz="quarter" idx="10"/>
          </p:nvPr>
        </p:nvSpPr>
        <p:spPr/>
        <p:txBody>
          <a:bodyPr/>
          <a:lstStyle/>
          <a:p>
            <a:r>
              <a:rPr lang="en-US" smtClean="0"/>
              <a:t>December 2012</a:t>
            </a:r>
            <a:endParaRPr lang="en-US" dirty="0"/>
          </a:p>
        </p:txBody>
      </p:sp>
      <p:sp>
        <p:nvSpPr>
          <p:cNvPr id="6" name="Slide Number Placeholder 5"/>
          <p:cNvSpPr>
            <a:spLocks noGrp="1"/>
          </p:cNvSpPr>
          <p:nvPr>
            <p:ph type="sldNum" sz="quarter" idx="11"/>
          </p:nvPr>
        </p:nvSpPr>
        <p:spPr/>
        <p:txBody>
          <a:bodyPr/>
          <a:lstStyle/>
          <a:p>
            <a:fld id="{A1824F0C-B950-49CD-BD91-4C27DC6DABED}"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7" name="Rectangle 6"/>
          <p:cNvSpPr>
            <a:spLocks noGrp="1"/>
          </p:cNvSpPr>
          <p:nvPr>
            <p:ph type="body" idx="1"/>
          </p:nvPr>
        </p:nvSpPr>
        <p:spPr bwMode="auto">
          <a:noFill/>
        </p:spPr>
        <p:txBody>
          <a:bodyPr/>
          <a:lstStyle/>
          <a:p>
            <a:r>
              <a:rPr lang="en-US" dirty="0" smtClean="0">
                <a:latin typeface="Times New Roman"/>
              </a:rPr>
              <a:t>The thermal boundary is usually easy to identify. </a:t>
            </a:r>
          </a:p>
          <a:p>
            <a:pPr marL="1588"/>
            <a:r>
              <a:rPr lang="en-US" i="1" dirty="0" smtClean="0">
                <a:solidFill>
                  <a:schemeClr val="tx1">
                    <a:lumMod val="50000"/>
                    <a:lumOff val="50000"/>
                  </a:schemeClr>
                </a:solidFill>
                <a:latin typeface="Times New Roman"/>
              </a:rPr>
              <a:t>Q: Where is the air barrier?</a:t>
            </a:r>
          </a:p>
          <a:p>
            <a:pPr marL="169863" indent="-168275"/>
            <a:r>
              <a:rPr lang="en-US" i="1" dirty="0" smtClean="0">
                <a:solidFill>
                  <a:schemeClr val="tx1">
                    <a:lumMod val="50000"/>
                    <a:lumOff val="50000"/>
                  </a:schemeClr>
                </a:solidFill>
                <a:latin typeface="Times New Roman"/>
              </a:rPr>
              <a:t>A: The air barrier cannot always be determined through visual inspection. Pressure diagnostics are the best way to determine the location and condition of air boundaries</a:t>
            </a:r>
            <a:r>
              <a:rPr lang="en-US" i="1" dirty="0" smtClean="0">
                <a:solidFill>
                  <a:srgbClr val="808080"/>
                </a:solidFill>
                <a:latin typeface="Times New Roman"/>
              </a:rPr>
              <a:t>.</a:t>
            </a:r>
          </a:p>
          <a:p>
            <a:endParaRPr lang="en-US" i="1" dirty="0" smtClean="0"/>
          </a:p>
        </p:txBody>
      </p:sp>
      <p:sp>
        <p:nvSpPr>
          <p:cNvPr id="5" name="Footer Placeholder 4"/>
          <p:cNvSpPr>
            <a:spLocks noGrp="1"/>
          </p:cNvSpPr>
          <p:nvPr>
            <p:ph type="ftr" sz="quarter" idx="10"/>
          </p:nvPr>
        </p:nvSpPr>
        <p:spPr/>
        <p:txBody>
          <a:bodyPr/>
          <a:lstStyle/>
          <a:p>
            <a:r>
              <a:rPr lang="en-US" smtClean="0"/>
              <a:t>December 2012</a:t>
            </a:r>
            <a:endParaRPr lang="en-US" dirty="0"/>
          </a:p>
        </p:txBody>
      </p:sp>
      <p:sp>
        <p:nvSpPr>
          <p:cNvPr id="6" name="Slide Number Placeholder 5"/>
          <p:cNvSpPr>
            <a:spLocks noGrp="1"/>
          </p:cNvSpPr>
          <p:nvPr>
            <p:ph type="sldNum" sz="quarter" idx="11"/>
          </p:nvPr>
        </p:nvSpPr>
        <p:spPr/>
        <p:txBody>
          <a:bodyPr/>
          <a:lstStyle/>
          <a:p>
            <a:fld id="{A1824F0C-B950-49CD-BD91-4C27DC6DABED}"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2"/>
          <p:cNvSpPr>
            <a:spLocks noGrp="1" noRot="1" noChangeAspect="1" noChangeArrowheads="1" noTextEdit="1"/>
          </p:cNvSpPr>
          <p:nvPr>
            <p:ph type="sldImg"/>
          </p:nvPr>
        </p:nvSpPr>
        <p:spPr bwMode="auto">
          <a:xfrm>
            <a:off x="1806575" y="390525"/>
            <a:ext cx="3702050" cy="2778125"/>
          </a:xfrm>
          <a:noFill/>
          <a:ln>
            <a:solidFill>
              <a:srgbClr val="000000"/>
            </a:solidFill>
            <a:miter lim="800000"/>
            <a:headEnd/>
            <a:tailEnd/>
          </a:ln>
        </p:spPr>
      </p:sp>
      <p:sp>
        <p:nvSpPr>
          <p:cNvPr id="55301" name="Rectangle 6"/>
          <p:cNvSpPr>
            <a:spLocks noGrp="1"/>
          </p:cNvSpPr>
          <p:nvPr>
            <p:ph type="body" idx="1"/>
          </p:nvPr>
        </p:nvSpPr>
        <p:spPr bwMode="auto">
          <a:xfrm>
            <a:off x="731520" y="3507902"/>
            <a:ext cx="5852160" cy="5519139"/>
          </a:xfrm>
          <a:noFill/>
        </p:spPr>
        <p:txBody>
          <a:bodyPr>
            <a:normAutofit/>
          </a:bodyPr>
          <a:lstStyle/>
          <a:p>
            <a:pPr>
              <a:spcBef>
                <a:spcPts val="317"/>
              </a:spcBef>
              <a:spcAft>
                <a:spcPts val="317"/>
              </a:spcAft>
            </a:pPr>
            <a:r>
              <a:rPr lang="en-US" dirty="0" smtClean="0">
                <a:latin typeface="Times New Roman"/>
              </a:rPr>
              <a:t>The air barrier:</a:t>
            </a:r>
          </a:p>
          <a:p>
            <a:pPr marL="457200" indent="-223838">
              <a:spcBef>
                <a:spcPts val="0"/>
              </a:spcBef>
              <a:spcAft>
                <a:spcPts val="0"/>
              </a:spcAft>
              <a:buFont typeface="Symbol" pitchFamily="18" charset="2"/>
              <a:buChar char="·"/>
            </a:pPr>
            <a:r>
              <a:rPr lang="en-US" dirty="0" smtClean="0">
                <a:latin typeface="Times New Roman"/>
              </a:rPr>
              <a:t>Limits airflow between inside and outside and reduces the loss of heat and moisture carried by that air.</a:t>
            </a:r>
          </a:p>
          <a:p>
            <a:pPr marL="457200" indent="-223838">
              <a:spcBef>
                <a:spcPts val="0"/>
              </a:spcBef>
              <a:spcAft>
                <a:spcPts val="0"/>
              </a:spcAft>
              <a:buFont typeface="Symbol" pitchFamily="18" charset="2"/>
              <a:buChar char="·"/>
            </a:pPr>
            <a:r>
              <a:rPr lang="en-US" dirty="0" smtClean="0">
                <a:latin typeface="Times New Roman"/>
              </a:rPr>
              <a:t>Is more difficult to identify than the thermal boundary, because it can be hard to see.</a:t>
            </a:r>
          </a:p>
          <a:p>
            <a:pPr marL="457200" indent="-223838">
              <a:spcBef>
                <a:spcPts val="0"/>
              </a:spcBef>
              <a:spcAft>
                <a:spcPts val="0"/>
              </a:spcAft>
              <a:buFont typeface="Symbol" pitchFamily="18" charset="2"/>
              <a:buChar char="·"/>
            </a:pPr>
            <a:r>
              <a:rPr lang="en-US" dirty="0" smtClean="0">
                <a:latin typeface="Times New Roman"/>
              </a:rPr>
              <a:t>Is not always where you think it is.</a:t>
            </a:r>
          </a:p>
          <a:p>
            <a:pPr marL="457200" indent="-223838">
              <a:spcBef>
                <a:spcPts val="0"/>
              </a:spcBef>
              <a:spcAft>
                <a:spcPts val="0"/>
              </a:spcAft>
              <a:buFont typeface="Symbol" pitchFamily="18" charset="2"/>
              <a:buChar char="·"/>
            </a:pPr>
            <a:r>
              <a:rPr lang="en-US" dirty="0" smtClean="0">
                <a:latin typeface="Times New Roman"/>
              </a:rPr>
              <a:t>Is located using a blower door. Pressure readings taken with the blower door running help locate air leakage and the air barrier.</a:t>
            </a:r>
          </a:p>
          <a:p>
            <a:pPr marL="1588">
              <a:spcBef>
                <a:spcPts val="317"/>
              </a:spcBef>
              <a:spcAft>
                <a:spcPts val="317"/>
              </a:spcAft>
            </a:pPr>
            <a:r>
              <a:rPr lang="en-US" i="1" dirty="0" smtClean="0">
                <a:solidFill>
                  <a:srgbClr val="808080"/>
                </a:solidFill>
                <a:latin typeface="Times New Roman"/>
              </a:rPr>
              <a:t/>
            </a:r>
            <a:br>
              <a:rPr lang="en-US" i="1" dirty="0" smtClean="0">
                <a:solidFill>
                  <a:srgbClr val="808080"/>
                </a:solidFill>
                <a:latin typeface="Times New Roman"/>
              </a:rPr>
            </a:br>
            <a:r>
              <a:rPr lang="en-US" i="1" dirty="0" smtClean="0">
                <a:solidFill>
                  <a:srgbClr val="808080"/>
                </a:solidFill>
                <a:latin typeface="Times New Roman"/>
              </a:rPr>
              <a:t>Q: What is the air barrier in most homes? </a:t>
            </a:r>
          </a:p>
          <a:p>
            <a:pPr marL="1588">
              <a:spcBef>
                <a:spcPts val="317"/>
              </a:spcBef>
              <a:spcAft>
                <a:spcPts val="317"/>
              </a:spcAft>
            </a:pPr>
            <a:r>
              <a:rPr lang="en-US" i="1" dirty="0" smtClean="0">
                <a:solidFill>
                  <a:srgbClr val="808080"/>
                </a:solidFill>
                <a:latin typeface="Times New Roman"/>
              </a:rPr>
              <a:t>A: Usually the interior drywall.</a:t>
            </a:r>
            <a:endParaRPr lang="en-US" dirty="0" smtClean="0"/>
          </a:p>
        </p:txBody>
      </p:sp>
      <p:sp>
        <p:nvSpPr>
          <p:cNvPr id="5" name="Footer Placeholder 4"/>
          <p:cNvSpPr>
            <a:spLocks noGrp="1"/>
          </p:cNvSpPr>
          <p:nvPr>
            <p:ph type="ftr" sz="quarter" idx="10"/>
          </p:nvPr>
        </p:nvSpPr>
        <p:spPr/>
        <p:txBody>
          <a:bodyPr/>
          <a:lstStyle/>
          <a:p>
            <a:r>
              <a:rPr lang="en-US" smtClean="0"/>
              <a:t>December 2012</a:t>
            </a:r>
            <a:endParaRPr lang="en-US" dirty="0"/>
          </a:p>
        </p:txBody>
      </p:sp>
      <p:sp>
        <p:nvSpPr>
          <p:cNvPr id="6" name="Slide Number Placeholder 5"/>
          <p:cNvSpPr>
            <a:spLocks noGrp="1"/>
          </p:cNvSpPr>
          <p:nvPr>
            <p:ph type="sldNum" sz="quarter" idx="11"/>
          </p:nvPr>
        </p:nvSpPr>
        <p:spPr/>
        <p:txBody>
          <a:bodyPr/>
          <a:lstStyle/>
          <a:p>
            <a:fld id="{A1824F0C-B950-49CD-BD91-4C27DC6DABED}"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5" name="Rectangle 3"/>
          <p:cNvSpPr>
            <a:spLocks noGrp="1" noChangeArrowheads="1"/>
          </p:cNvSpPr>
          <p:nvPr>
            <p:ph type="body" idx="1"/>
          </p:nvPr>
        </p:nvSpPr>
        <p:spPr bwMode="auto">
          <a:noFill/>
        </p:spPr>
        <p:txBody>
          <a:bodyPr/>
          <a:lstStyle/>
          <a:p>
            <a:pPr marL="4763">
              <a:spcBef>
                <a:spcPts val="0"/>
              </a:spcBef>
              <a:spcAft>
                <a:spcPts val="0"/>
              </a:spcAft>
            </a:pPr>
            <a:r>
              <a:rPr lang="en-US" dirty="0" smtClean="0">
                <a:latin typeface="Times New Roman"/>
              </a:rPr>
              <a:t>Moisture flows with warm air through breaks in the air barrier, causing damage when it condenses on cool surfaces. </a:t>
            </a:r>
          </a:p>
          <a:p>
            <a:pPr marL="4763">
              <a:spcBef>
                <a:spcPts val="0"/>
              </a:spcBef>
              <a:spcAft>
                <a:spcPts val="0"/>
              </a:spcAft>
            </a:pPr>
            <a:endParaRPr lang="en-US" dirty="0" smtClean="0">
              <a:latin typeface="Times New Roman"/>
            </a:endParaRPr>
          </a:p>
          <a:p>
            <a:pPr marL="4763">
              <a:spcBef>
                <a:spcPts val="0"/>
              </a:spcBef>
              <a:spcAft>
                <a:spcPts val="0"/>
              </a:spcAft>
            </a:pPr>
            <a:r>
              <a:rPr lang="en-US" dirty="0" smtClean="0">
                <a:latin typeface="Times New Roman"/>
              </a:rPr>
              <a:t>If the attic is colder than the living space, moisture from the conditioned air will condense as soon as it comes into contact with colder building surfaces, like roof decking. This moisture can cause mold and mildew, or drip down onto the ceiling, leading residents to think there is a roof leak. </a:t>
            </a:r>
          </a:p>
          <a:p>
            <a:pPr marL="4763">
              <a:spcBef>
                <a:spcPts val="0"/>
              </a:spcBef>
              <a:spcAft>
                <a:spcPts val="0"/>
              </a:spcAft>
            </a:pPr>
            <a:endParaRPr lang="en-US" dirty="0" smtClean="0">
              <a:latin typeface="Times New Roman"/>
            </a:endParaRPr>
          </a:p>
          <a:p>
            <a:pPr marL="4763">
              <a:spcBef>
                <a:spcPts val="0"/>
              </a:spcBef>
              <a:spcAft>
                <a:spcPts val="0"/>
              </a:spcAft>
            </a:pPr>
            <a:r>
              <a:rPr lang="en-US" dirty="0" smtClean="0">
                <a:latin typeface="Times New Roman"/>
              </a:rPr>
              <a:t>Moisture in the attic degrades the performance of insulation, damages building materials, and can harm residents’ health.</a:t>
            </a:r>
          </a:p>
          <a:p>
            <a:endParaRPr lang="en-US" b="1" u="sng" dirty="0" smtClean="0">
              <a:latin typeface="Arial"/>
            </a:endParaRPr>
          </a:p>
          <a:p>
            <a:pPr>
              <a:buFontTx/>
              <a:buChar char="•"/>
            </a:pPr>
            <a:endParaRPr lang="en-US" dirty="0" smtClean="0"/>
          </a:p>
        </p:txBody>
      </p:sp>
      <p:sp>
        <p:nvSpPr>
          <p:cNvPr id="5" name="Footer Placeholder 4"/>
          <p:cNvSpPr>
            <a:spLocks noGrp="1"/>
          </p:cNvSpPr>
          <p:nvPr>
            <p:ph type="ftr" sz="quarter" idx="10"/>
          </p:nvPr>
        </p:nvSpPr>
        <p:spPr/>
        <p:txBody>
          <a:bodyPr/>
          <a:lstStyle/>
          <a:p>
            <a:r>
              <a:rPr lang="en-US" smtClean="0"/>
              <a:t>December 2012</a:t>
            </a:r>
            <a:endParaRPr lang="en-US" dirty="0"/>
          </a:p>
        </p:txBody>
      </p:sp>
      <p:sp>
        <p:nvSpPr>
          <p:cNvPr id="6" name="Slide Number Placeholder 5"/>
          <p:cNvSpPr>
            <a:spLocks noGrp="1"/>
          </p:cNvSpPr>
          <p:nvPr>
            <p:ph type="sldNum" sz="quarter" idx="11"/>
          </p:nvPr>
        </p:nvSpPr>
        <p:spPr/>
        <p:txBody>
          <a:bodyPr/>
          <a:lstStyle/>
          <a:p>
            <a:fld id="{A1824F0C-B950-49CD-BD91-4C27DC6DABED}"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9" name="Rectangle 3"/>
          <p:cNvSpPr>
            <a:spLocks noGrp="1" noChangeArrowheads="1"/>
          </p:cNvSpPr>
          <p:nvPr>
            <p:ph type="body" idx="1"/>
          </p:nvPr>
        </p:nvSpPr>
        <p:spPr bwMode="auto">
          <a:noFill/>
        </p:spPr>
        <p:txBody>
          <a:bodyPr/>
          <a:lstStyle/>
          <a:p>
            <a:r>
              <a:rPr lang="en-US" dirty="0" smtClean="0">
                <a:latin typeface="Times New Roman"/>
              </a:rPr>
              <a:t>The most misunderstood and most frequently ignored heat transfer mechanism in homes is air-transported heat loss.</a:t>
            </a:r>
          </a:p>
          <a:p>
            <a:pPr marL="457200" indent="-223838">
              <a:spcBef>
                <a:spcPts val="0"/>
              </a:spcBef>
              <a:spcAft>
                <a:spcPts val="0"/>
              </a:spcAft>
              <a:buFont typeface="Symbol" pitchFamily="18" charset="2"/>
              <a:buChar char="·"/>
            </a:pPr>
            <a:r>
              <a:rPr lang="en-US" dirty="0" smtClean="0">
                <a:latin typeface="Times New Roman"/>
              </a:rPr>
              <a:t>Temperature and pressure differences drive air movement throughout, into, and out of a home.</a:t>
            </a:r>
          </a:p>
          <a:p>
            <a:pPr marL="457200" indent="-223838">
              <a:spcBef>
                <a:spcPts val="0"/>
              </a:spcBef>
              <a:spcAft>
                <a:spcPts val="0"/>
              </a:spcAft>
              <a:buFont typeface="Symbol" pitchFamily="18" charset="2"/>
              <a:buChar char="·"/>
            </a:pPr>
            <a:r>
              <a:rPr lang="en-US" dirty="0" smtClean="0">
                <a:latin typeface="Times New Roman"/>
              </a:rPr>
              <a:t>We are usually concerned with air movement between the inside and outside of the house. Air movement within the conditioned space is less important for energy efficiency.</a:t>
            </a:r>
          </a:p>
          <a:p>
            <a:pPr marL="457200" indent="-223838">
              <a:spcBef>
                <a:spcPts val="0"/>
              </a:spcBef>
              <a:spcAft>
                <a:spcPts val="0"/>
              </a:spcAft>
              <a:buFont typeface="Symbol" pitchFamily="18" charset="2"/>
              <a:buChar char="·"/>
            </a:pPr>
            <a:r>
              <a:rPr lang="en-US" dirty="0" smtClean="0">
                <a:latin typeface="Times New Roman"/>
              </a:rPr>
              <a:t>The bigger the temperature or pressure difference, the greater the air and heat flow. The temperature difference between inside and outdoors in a very cold climate in winter is two to three times greater than the difference in even the hottest climate in summer. This is why measures that reduce heating needs are often more cost-effective than those that reduce cooling needs.</a:t>
            </a:r>
          </a:p>
          <a:p>
            <a:endParaRPr lang="en-US" b="1" u="sng" dirty="0" smtClean="0">
              <a:latin typeface="Arial"/>
            </a:endParaRPr>
          </a:p>
          <a:p>
            <a:endParaRPr lang="en-US" dirty="0" smtClean="0"/>
          </a:p>
        </p:txBody>
      </p:sp>
      <p:sp>
        <p:nvSpPr>
          <p:cNvPr id="5" name="Footer Placeholder 4"/>
          <p:cNvSpPr>
            <a:spLocks noGrp="1"/>
          </p:cNvSpPr>
          <p:nvPr>
            <p:ph type="ftr" sz="quarter" idx="10"/>
          </p:nvPr>
        </p:nvSpPr>
        <p:spPr/>
        <p:txBody>
          <a:bodyPr/>
          <a:lstStyle/>
          <a:p>
            <a:r>
              <a:rPr lang="en-US" smtClean="0"/>
              <a:t>December 2012</a:t>
            </a:r>
            <a:endParaRPr lang="en-US" dirty="0"/>
          </a:p>
        </p:txBody>
      </p:sp>
      <p:sp>
        <p:nvSpPr>
          <p:cNvPr id="6" name="Slide Number Placeholder 5"/>
          <p:cNvSpPr>
            <a:spLocks noGrp="1"/>
          </p:cNvSpPr>
          <p:nvPr>
            <p:ph type="sldNum" sz="quarter" idx="11"/>
          </p:nvPr>
        </p:nvSpPr>
        <p:spPr/>
        <p:txBody>
          <a:bodyPr/>
          <a:lstStyle/>
          <a:p>
            <a:fld id="{A1824F0C-B950-49CD-BD91-4C27DC6DABED}"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3" name="Rectangle 6"/>
          <p:cNvSpPr>
            <a:spLocks noGrp="1"/>
          </p:cNvSpPr>
          <p:nvPr>
            <p:ph type="body" idx="1"/>
          </p:nvPr>
        </p:nvSpPr>
        <p:spPr bwMode="auto">
          <a:xfrm>
            <a:off x="731520" y="4560570"/>
            <a:ext cx="5852160" cy="4559618"/>
          </a:xfrm>
          <a:noFill/>
        </p:spPr>
        <p:txBody>
          <a:bodyPr/>
          <a:lstStyle/>
          <a:p>
            <a:pPr marL="4763">
              <a:spcBef>
                <a:spcPts val="0"/>
              </a:spcBef>
              <a:spcAft>
                <a:spcPts val="0"/>
              </a:spcAft>
            </a:pPr>
            <a:r>
              <a:rPr lang="en-US" b="1" i="1" dirty="0" smtClean="0"/>
              <a:t>Delta T</a:t>
            </a:r>
            <a:r>
              <a:rPr lang="en-US" dirty="0" smtClean="0"/>
              <a:t> is the temperature difference.</a:t>
            </a:r>
          </a:p>
          <a:p>
            <a:pPr marL="4763" lvl="1">
              <a:spcBef>
                <a:spcPts val="0"/>
              </a:spcBef>
              <a:spcAft>
                <a:spcPts val="0"/>
              </a:spcAft>
            </a:pPr>
            <a:endParaRPr lang="en-US" i="1" dirty="0" smtClean="0">
              <a:solidFill>
                <a:srgbClr val="808080"/>
              </a:solidFill>
            </a:endParaRPr>
          </a:p>
          <a:p>
            <a:pPr marL="4763" lvl="1">
              <a:spcBef>
                <a:spcPts val="0"/>
              </a:spcBef>
              <a:spcAft>
                <a:spcPts val="0"/>
              </a:spcAft>
            </a:pPr>
            <a:r>
              <a:rPr lang="en-US" i="1" dirty="0" smtClean="0">
                <a:solidFill>
                  <a:srgbClr val="808080"/>
                </a:solidFill>
              </a:rPr>
              <a:t>Click ahead to reveal heat flow in winter versus summer.</a:t>
            </a:r>
          </a:p>
          <a:p>
            <a:pPr marL="4763" lvl="1">
              <a:spcBef>
                <a:spcPts val="0"/>
              </a:spcBef>
              <a:spcAft>
                <a:spcPts val="0"/>
              </a:spcAft>
            </a:pPr>
            <a:endParaRPr lang="en-US" i="1" dirty="0" smtClean="0">
              <a:solidFill>
                <a:srgbClr val="808080"/>
              </a:solidFill>
            </a:endParaRPr>
          </a:p>
          <a:p>
            <a:pPr marL="4763" lvl="1">
              <a:spcBef>
                <a:spcPts val="0"/>
              </a:spcBef>
              <a:spcAft>
                <a:spcPts val="0"/>
              </a:spcAft>
            </a:pPr>
            <a:r>
              <a:rPr lang="en-US" i="1" dirty="0" smtClean="0">
                <a:solidFill>
                  <a:srgbClr val="808080"/>
                </a:solidFill>
              </a:rPr>
              <a:t>Ask students to fill in the blanks before you click ahead.</a:t>
            </a:r>
          </a:p>
          <a:p>
            <a:pPr marL="4763">
              <a:spcBef>
                <a:spcPts val="0"/>
              </a:spcBef>
              <a:spcAft>
                <a:spcPts val="0"/>
              </a:spcAft>
            </a:pPr>
            <a:endParaRPr lang="en-US" dirty="0" smtClean="0"/>
          </a:p>
          <a:p>
            <a:pPr marL="4763">
              <a:spcBef>
                <a:spcPts val="0"/>
              </a:spcBef>
              <a:spcAft>
                <a:spcPts val="0"/>
              </a:spcAft>
            </a:pPr>
            <a:r>
              <a:rPr lang="en-US" dirty="0" smtClean="0"/>
              <a:t>Airflow is from </a:t>
            </a:r>
            <a:r>
              <a:rPr lang="en-US" u="sng" dirty="0" smtClean="0"/>
              <a:t>hot to cold.</a:t>
            </a:r>
          </a:p>
          <a:p>
            <a:pPr marL="4763">
              <a:spcBef>
                <a:spcPts val="0"/>
              </a:spcBef>
              <a:spcAft>
                <a:spcPts val="0"/>
              </a:spcAft>
            </a:pPr>
            <a:endParaRPr lang="en-US" dirty="0" smtClean="0"/>
          </a:p>
          <a:p>
            <a:pPr marL="4763">
              <a:spcBef>
                <a:spcPts val="0"/>
              </a:spcBef>
              <a:spcAft>
                <a:spcPts val="0"/>
              </a:spcAft>
            </a:pPr>
            <a:r>
              <a:rPr lang="en-US" dirty="0" smtClean="0"/>
              <a:t>The higher the delta T, the greater the force on heat and air to escape or enter the building.</a:t>
            </a:r>
          </a:p>
          <a:p>
            <a:pPr marL="4763">
              <a:spcBef>
                <a:spcPts val="0"/>
              </a:spcBef>
              <a:spcAft>
                <a:spcPts val="0"/>
              </a:spcAft>
            </a:pPr>
            <a:endParaRPr lang="en-US" dirty="0" smtClean="0"/>
          </a:p>
          <a:p>
            <a:pPr marL="4763">
              <a:spcBef>
                <a:spcPts val="0"/>
              </a:spcBef>
              <a:spcAft>
                <a:spcPts val="0"/>
              </a:spcAft>
            </a:pPr>
            <a:r>
              <a:rPr lang="en-US" dirty="0" smtClean="0"/>
              <a:t>The rate of heat and air transfer increases as the delta T increases. The leakage rate of a home in the summer might be 40 </a:t>
            </a:r>
            <a:r>
              <a:rPr lang="en-US" dirty="0" err="1" smtClean="0"/>
              <a:t>CFM</a:t>
            </a:r>
            <a:r>
              <a:rPr lang="en-US" baseline="-25000" dirty="0" err="1" smtClean="0"/>
              <a:t>natural</a:t>
            </a:r>
            <a:r>
              <a:rPr lang="en-US" dirty="0" smtClean="0"/>
              <a:t>, but increase to 120 </a:t>
            </a:r>
            <a:r>
              <a:rPr lang="en-US" dirty="0" err="1" smtClean="0"/>
              <a:t>CFM</a:t>
            </a:r>
            <a:r>
              <a:rPr lang="en-US" baseline="-25000" dirty="0" err="1" smtClean="0"/>
              <a:t>natural</a:t>
            </a:r>
            <a:r>
              <a:rPr lang="en-US" dirty="0" smtClean="0"/>
              <a:t> in the winter with the increased delta T. </a:t>
            </a:r>
          </a:p>
          <a:p>
            <a:pPr marL="4763">
              <a:spcBef>
                <a:spcPts val="0"/>
              </a:spcBef>
              <a:spcAft>
                <a:spcPts val="0"/>
              </a:spcAft>
            </a:pPr>
            <a:endParaRPr lang="en-US" dirty="0" smtClean="0"/>
          </a:p>
          <a:p>
            <a:pPr marL="4763">
              <a:spcBef>
                <a:spcPts val="0"/>
              </a:spcBef>
              <a:spcAft>
                <a:spcPts val="0"/>
              </a:spcAft>
            </a:pPr>
            <a:r>
              <a:rPr lang="en-US" dirty="0" smtClean="0"/>
              <a:t>Cost-effectiveness of cooling system replacements is less than that of heating system replacements because of the smaller delta T. </a:t>
            </a:r>
          </a:p>
          <a:p>
            <a:endParaRPr lang="en-US" b="1" u="sng" dirty="0" smtClean="0">
              <a:latin typeface="Arial"/>
            </a:endParaRPr>
          </a:p>
        </p:txBody>
      </p:sp>
      <p:sp>
        <p:nvSpPr>
          <p:cNvPr id="5" name="Footer Placeholder 4"/>
          <p:cNvSpPr>
            <a:spLocks noGrp="1"/>
          </p:cNvSpPr>
          <p:nvPr>
            <p:ph type="ftr" sz="quarter" idx="10"/>
          </p:nvPr>
        </p:nvSpPr>
        <p:spPr/>
        <p:txBody>
          <a:bodyPr/>
          <a:lstStyle/>
          <a:p>
            <a:r>
              <a:rPr lang="en-US" smtClean="0"/>
              <a:t>December 2012</a:t>
            </a:r>
            <a:endParaRPr lang="en-US" dirty="0"/>
          </a:p>
        </p:txBody>
      </p:sp>
      <p:sp>
        <p:nvSpPr>
          <p:cNvPr id="6" name="Slide Number Placeholder 5"/>
          <p:cNvSpPr>
            <a:spLocks noGrp="1"/>
          </p:cNvSpPr>
          <p:nvPr>
            <p:ph type="sldNum" sz="quarter" idx="11"/>
          </p:nvPr>
        </p:nvSpPr>
        <p:spPr/>
        <p:txBody>
          <a:bodyPr/>
          <a:lstStyle/>
          <a:p>
            <a:fld id="{A1824F0C-B950-49CD-BD91-4C27DC6DABED}"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7" name="Rectangle 6"/>
          <p:cNvSpPr>
            <a:spLocks noGrp="1"/>
          </p:cNvSpPr>
          <p:nvPr>
            <p:ph type="body" idx="1"/>
          </p:nvPr>
        </p:nvSpPr>
        <p:spPr bwMode="auto">
          <a:noFill/>
        </p:spPr>
        <p:txBody>
          <a:bodyPr/>
          <a:lstStyle/>
          <a:p>
            <a:pPr marL="1588">
              <a:spcBef>
                <a:spcPts val="0"/>
              </a:spcBef>
              <a:spcAft>
                <a:spcPts val="0"/>
              </a:spcAft>
            </a:pPr>
            <a:r>
              <a:rPr lang="en-US" i="1" dirty="0" smtClean="0">
                <a:solidFill>
                  <a:srgbClr val="808080"/>
                </a:solidFill>
                <a:latin typeface="Times New Roman"/>
              </a:rPr>
              <a:t>Click ahead to reveal the direction of air leakage.</a:t>
            </a:r>
          </a:p>
          <a:p>
            <a:pPr marL="1588">
              <a:spcBef>
                <a:spcPts val="0"/>
              </a:spcBef>
              <a:spcAft>
                <a:spcPts val="0"/>
              </a:spcAft>
            </a:pPr>
            <a:endParaRPr lang="en-US" i="1" dirty="0" smtClean="0">
              <a:solidFill>
                <a:srgbClr val="808080"/>
              </a:solidFill>
              <a:latin typeface="Times New Roman"/>
            </a:endParaRPr>
          </a:p>
          <a:p>
            <a:pPr marL="1588">
              <a:spcBef>
                <a:spcPts val="0"/>
              </a:spcBef>
              <a:spcAft>
                <a:spcPts val="0"/>
              </a:spcAft>
            </a:pPr>
            <a:r>
              <a:rPr lang="en-US" i="1" dirty="0" smtClean="0">
                <a:solidFill>
                  <a:srgbClr val="808080"/>
                </a:solidFill>
                <a:latin typeface="Times New Roman"/>
              </a:rPr>
              <a:t>Review the terms infiltration and exfiltration.</a:t>
            </a:r>
          </a:p>
          <a:p>
            <a:pPr marL="1588">
              <a:spcBef>
                <a:spcPts val="0"/>
              </a:spcBef>
              <a:spcAft>
                <a:spcPts val="0"/>
              </a:spcAft>
            </a:pPr>
            <a:endParaRPr lang="en-US" i="1" dirty="0" smtClean="0">
              <a:solidFill>
                <a:srgbClr val="808080"/>
              </a:solidFill>
              <a:latin typeface="Times New Roman"/>
            </a:endParaRPr>
          </a:p>
          <a:p>
            <a:pPr marL="1588">
              <a:spcBef>
                <a:spcPts val="0"/>
              </a:spcBef>
              <a:spcAft>
                <a:spcPts val="0"/>
              </a:spcAft>
            </a:pPr>
            <a:r>
              <a:rPr lang="en-US" i="1" dirty="0" smtClean="0">
                <a:solidFill>
                  <a:srgbClr val="808080"/>
                </a:solidFill>
                <a:latin typeface="Times New Roman"/>
              </a:rPr>
              <a:t>Ask students to fill in the blanks before you click ahead.</a:t>
            </a:r>
          </a:p>
          <a:p>
            <a:pPr marL="1588">
              <a:spcBef>
                <a:spcPts val="0"/>
              </a:spcBef>
              <a:spcAft>
                <a:spcPts val="0"/>
              </a:spcAft>
            </a:pPr>
            <a:endParaRPr lang="en-US" i="1" dirty="0" smtClean="0">
              <a:solidFill>
                <a:srgbClr val="808080"/>
              </a:solidFill>
              <a:latin typeface="Times New Roman"/>
            </a:endParaRPr>
          </a:p>
          <a:p>
            <a:pPr marL="457200" indent="-223838">
              <a:spcBef>
                <a:spcPts val="0"/>
              </a:spcBef>
              <a:spcAft>
                <a:spcPts val="0"/>
              </a:spcAft>
              <a:buFont typeface="Symbol" pitchFamily="18" charset="2"/>
              <a:buChar char="·"/>
            </a:pPr>
            <a:r>
              <a:rPr lang="en-US" dirty="0" smtClean="0">
                <a:latin typeface="Times New Roman"/>
              </a:rPr>
              <a:t>Flow is from </a:t>
            </a:r>
            <a:r>
              <a:rPr lang="en-US" u="sng" dirty="0" smtClean="0">
                <a:latin typeface="Times New Roman"/>
              </a:rPr>
              <a:t>positive (high)</a:t>
            </a:r>
            <a:r>
              <a:rPr lang="en-US" dirty="0" smtClean="0">
                <a:latin typeface="Times New Roman"/>
              </a:rPr>
              <a:t> to </a:t>
            </a:r>
            <a:r>
              <a:rPr lang="en-US" u="sng" dirty="0" smtClean="0">
                <a:latin typeface="Times New Roman"/>
              </a:rPr>
              <a:t>negative (low)</a:t>
            </a:r>
            <a:r>
              <a:rPr lang="en-US" dirty="0" smtClean="0">
                <a:latin typeface="Times New Roman"/>
              </a:rPr>
              <a:t> pressure.</a:t>
            </a:r>
          </a:p>
          <a:p>
            <a:pPr marL="457200" indent="-223838">
              <a:spcBef>
                <a:spcPts val="0"/>
              </a:spcBef>
              <a:spcAft>
                <a:spcPts val="0"/>
              </a:spcAft>
              <a:buFont typeface="Symbol" pitchFamily="18" charset="2"/>
              <a:buChar char="·"/>
            </a:pPr>
            <a:r>
              <a:rPr lang="en-US" dirty="0" smtClean="0">
                <a:latin typeface="Times New Roman"/>
              </a:rPr>
              <a:t>For every CFM that </a:t>
            </a:r>
            <a:r>
              <a:rPr lang="en-US" u="sng" dirty="0" smtClean="0">
                <a:latin typeface="Times New Roman"/>
              </a:rPr>
              <a:t>enters</a:t>
            </a:r>
            <a:r>
              <a:rPr lang="en-US" dirty="0" smtClean="0">
                <a:latin typeface="Times New Roman"/>
              </a:rPr>
              <a:t>, one CFM </a:t>
            </a:r>
            <a:r>
              <a:rPr lang="en-US" u="sng" dirty="0" smtClean="0">
                <a:latin typeface="Times New Roman"/>
              </a:rPr>
              <a:t>exits</a:t>
            </a:r>
            <a:r>
              <a:rPr lang="en-US" dirty="0" smtClean="0">
                <a:latin typeface="Times New Roman"/>
              </a:rPr>
              <a:t>.</a:t>
            </a:r>
          </a:p>
          <a:p>
            <a:pPr marL="457200" indent="-223838">
              <a:spcBef>
                <a:spcPts val="0"/>
              </a:spcBef>
              <a:spcAft>
                <a:spcPts val="0"/>
              </a:spcAft>
              <a:buFont typeface="Symbol" pitchFamily="18" charset="2"/>
              <a:buChar char="·"/>
            </a:pPr>
            <a:r>
              <a:rPr lang="en-US" dirty="0" smtClean="0">
                <a:latin typeface="Times New Roman"/>
              </a:rPr>
              <a:t>Flow takes the path of </a:t>
            </a:r>
            <a:r>
              <a:rPr lang="en-US" u="sng" dirty="0" smtClean="0">
                <a:latin typeface="Times New Roman"/>
              </a:rPr>
              <a:t>least</a:t>
            </a:r>
            <a:r>
              <a:rPr lang="en-US" dirty="0" smtClean="0">
                <a:latin typeface="Times New Roman"/>
              </a:rPr>
              <a:t> resistance</a:t>
            </a:r>
            <a:r>
              <a:rPr lang="en-US" dirty="0" smtClean="0">
                <a:latin typeface="Times New Roman"/>
                <a:sym typeface="Symbol"/>
              </a:rPr>
              <a:t>. Air isn’t smart. Air goes where flow is easiest, not where you want it to flow.</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Pressure acts on all sides of the home. </a:t>
            </a:r>
          </a:p>
          <a:p>
            <a:pPr>
              <a:spcBef>
                <a:spcPts val="0"/>
              </a:spcBef>
              <a:spcAft>
                <a:spcPts val="0"/>
              </a:spcAft>
            </a:pPr>
            <a:endParaRPr lang="en-US" i="1" dirty="0" smtClean="0">
              <a:solidFill>
                <a:srgbClr val="808080"/>
              </a:solidFill>
              <a:latin typeface="Times New Roman"/>
            </a:endParaRPr>
          </a:p>
          <a:p>
            <a:pPr>
              <a:spcBef>
                <a:spcPts val="0"/>
              </a:spcBef>
              <a:spcAft>
                <a:spcPts val="0"/>
              </a:spcAft>
            </a:pPr>
            <a:r>
              <a:rPr lang="en-US" i="1" dirty="0" smtClean="0">
                <a:solidFill>
                  <a:srgbClr val="808080"/>
                </a:solidFill>
                <a:latin typeface="Times New Roman"/>
              </a:rPr>
              <a:t>Q: What is a danger associated with negative pressure in the home?</a:t>
            </a:r>
          </a:p>
          <a:p>
            <a:pPr>
              <a:spcBef>
                <a:spcPts val="0"/>
              </a:spcBef>
              <a:spcAft>
                <a:spcPts val="0"/>
              </a:spcAft>
            </a:pPr>
            <a:endParaRPr lang="en-US" i="1" dirty="0" smtClean="0">
              <a:solidFill>
                <a:srgbClr val="808080"/>
              </a:solidFill>
              <a:latin typeface="Times New Roman"/>
            </a:endParaRPr>
          </a:p>
          <a:p>
            <a:pPr>
              <a:spcBef>
                <a:spcPts val="0"/>
              </a:spcBef>
              <a:spcAft>
                <a:spcPts val="0"/>
              </a:spcAft>
            </a:pPr>
            <a:r>
              <a:rPr lang="en-US" i="1" dirty="0" smtClean="0">
                <a:solidFill>
                  <a:srgbClr val="808080"/>
                </a:solidFill>
                <a:latin typeface="Times New Roman"/>
              </a:rPr>
              <a:t>A: Backdraft</a:t>
            </a:r>
          </a:p>
          <a:p>
            <a:pPr lvl="1"/>
            <a:endParaRPr lang="en-US" i="1" dirty="0" smtClean="0"/>
          </a:p>
        </p:txBody>
      </p:sp>
      <p:sp>
        <p:nvSpPr>
          <p:cNvPr id="5" name="Footer Placeholder 4"/>
          <p:cNvSpPr>
            <a:spLocks noGrp="1"/>
          </p:cNvSpPr>
          <p:nvPr>
            <p:ph type="ftr" sz="quarter" idx="10"/>
          </p:nvPr>
        </p:nvSpPr>
        <p:spPr/>
        <p:txBody>
          <a:bodyPr/>
          <a:lstStyle/>
          <a:p>
            <a:r>
              <a:rPr lang="en-US" smtClean="0"/>
              <a:t>December 2012</a:t>
            </a:r>
            <a:endParaRPr lang="en-US" dirty="0"/>
          </a:p>
        </p:txBody>
      </p:sp>
      <p:sp>
        <p:nvSpPr>
          <p:cNvPr id="6" name="Slide Number Placeholder 5"/>
          <p:cNvSpPr>
            <a:spLocks noGrp="1"/>
          </p:cNvSpPr>
          <p:nvPr>
            <p:ph type="sldNum" sz="quarter" idx="11"/>
          </p:nvPr>
        </p:nvSpPr>
        <p:spPr/>
        <p:txBody>
          <a:bodyPr/>
          <a:lstStyle/>
          <a:p>
            <a:fld id="{A1824F0C-B950-49CD-BD91-4C27DC6DABED}"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TextEdit="1"/>
          </p:cNvSpPr>
          <p:nvPr>
            <p:ph type="sldImg"/>
          </p:nvPr>
        </p:nvSpPr>
        <p:spPr bwMode="auto">
          <a:noFill/>
          <a:ln>
            <a:solidFill>
              <a:srgbClr val="000000"/>
            </a:solidFill>
            <a:miter lim="800000"/>
            <a:headEnd/>
            <a:tailEnd/>
          </a:ln>
        </p:spPr>
      </p:sp>
      <p:sp>
        <p:nvSpPr>
          <p:cNvPr id="41987" name="Rectangle 3"/>
          <p:cNvSpPr>
            <a:spLocks noGrp="1"/>
          </p:cNvSpPr>
          <p:nvPr>
            <p:ph type="body" idx="1"/>
          </p:nvPr>
        </p:nvSpPr>
        <p:spPr bwMode="auto">
          <a:noFill/>
        </p:spPr>
        <p:txBody>
          <a:bodyPr/>
          <a:lstStyle/>
          <a:p>
            <a:r>
              <a:rPr lang="en-US" dirty="0" smtClean="0">
                <a:latin typeface="Times New Roman"/>
              </a:rPr>
              <a:t>By attending this session, participants will be able to:</a:t>
            </a:r>
          </a:p>
          <a:p>
            <a:pPr marL="457200" indent="-223838">
              <a:spcBef>
                <a:spcPts val="0"/>
              </a:spcBef>
              <a:spcAft>
                <a:spcPts val="0"/>
              </a:spcAft>
              <a:buFont typeface="Symbol" pitchFamily="18" charset="2"/>
              <a:buChar char="·"/>
            </a:pPr>
            <a:r>
              <a:rPr lang="en-US" dirty="0" smtClean="0">
                <a:latin typeface="Times New Roman"/>
              </a:rPr>
              <a:t>Discuss the principles of energy and energy movement.</a:t>
            </a:r>
          </a:p>
          <a:p>
            <a:pPr marL="457200" indent="-223838">
              <a:spcBef>
                <a:spcPts val="0"/>
              </a:spcBef>
              <a:spcAft>
                <a:spcPts val="0"/>
              </a:spcAft>
              <a:buFont typeface="Symbol" pitchFamily="18" charset="2"/>
              <a:buChar char="·"/>
            </a:pPr>
            <a:r>
              <a:rPr lang="en-US" dirty="0" smtClean="0">
                <a:latin typeface="Times New Roman"/>
              </a:rPr>
              <a:t>List the three methods of heat transfer.</a:t>
            </a:r>
          </a:p>
          <a:p>
            <a:pPr marL="457200" indent="-223838">
              <a:spcBef>
                <a:spcPts val="0"/>
              </a:spcBef>
              <a:spcAft>
                <a:spcPts val="0"/>
              </a:spcAft>
              <a:buFont typeface="Symbol" pitchFamily="18" charset="2"/>
              <a:buChar char="·"/>
            </a:pPr>
            <a:r>
              <a:rPr lang="en-US" dirty="0" smtClean="0">
                <a:latin typeface="Times New Roman"/>
              </a:rPr>
              <a:t>Differentiate between thermal boundaries and air barriers and the proper location of each.</a:t>
            </a:r>
          </a:p>
          <a:p>
            <a:pPr marL="457200" indent="-223838">
              <a:spcBef>
                <a:spcPts val="0"/>
              </a:spcBef>
              <a:spcAft>
                <a:spcPts val="0"/>
              </a:spcAft>
              <a:buFont typeface="Symbol" pitchFamily="18" charset="2"/>
              <a:buChar char="·"/>
            </a:pPr>
            <a:r>
              <a:rPr lang="en-US" dirty="0" smtClean="0">
                <a:latin typeface="Times New Roman"/>
              </a:rPr>
              <a:t>Describe the forces of air leakage.</a:t>
            </a:r>
          </a:p>
          <a:p>
            <a:pPr marL="457200" indent="-223838">
              <a:spcBef>
                <a:spcPts val="0"/>
              </a:spcBef>
              <a:spcAft>
                <a:spcPts val="0"/>
              </a:spcAft>
              <a:buFont typeface="Symbol" pitchFamily="18" charset="2"/>
              <a:buChar char="·"/>
            </a:pPr>
            <a:r>
              <a:rPr lang="en-US" dirty="0" smtClean="0">
                <a:latin typeface="Times New Roman"/>
              </a:rPr>
              <a:t>Explain the connection between air leakage, energy waste, and moisture problems.</a:t>
            </a:r>
          </a:p>
          <a:p>
            <a:pPr marL="457200" indent="-223838">
              <a:spcBef>
                <a:spcPts val="0"/>
              </a:spcBef>
              <a:spcAft>
                <a:spcPts val="0"/>
              </a:spcAft>
              <a:buFont typeface="Symbol" pitchFamily="18" charset="2"/>
              <a:buChar char="·"/>
            </a:pPr>
            <a:r>
              <a:rPr lang="en-US" dirty="0" smtClean="0">
                <a:latin typeface="Times New Roman"/>
              </a:rPr>
              <a:t>Explain how air ducts affect pressure balance within the home.</a:t>
            </a:r>
          </a:p>
          <a:p>
            <a:endParaRPr lang="en-US" dirty="0" smtClean="0"/>
          </a:p>
        </p:txBody>
      </p:sp>
      <p:sp>
        <p:nvSpPr>
          <p:cNvPr id="5" name="Footer Placeholder 4"/>
          <p:cNvSpPr>
            <a:spLocks noGrp="1"/>
          </p:cNvSpPr>
          <p:nvPr>
            <p:ph type="ftr" sz="quarter" idx="10"/>
          </p:nvPr>
        </p:nvSpPr>
        <p:spPr/>
        <p:txBody>
          <a:bodyPr/>
          <a:lstStyle/>
          <a:p>
            <a:r>
              <a:rPr lang="en-US" smtClean="0"/>
              <a:t>December 2012</a:t>
            </a:r>
            <a:endParaRPr lang="en-US" dirty="0"/>
          </a:p>
        </p:txBody>
      </p:sp>
      <p:sp>
        <p:nvSpPr>
          <p:cNvPr id="6" name="Slide Number Placeholder 5"/>
          <p:cNvSpPr>
            <a:spLocks noGrp="1"/>
          </p:cNvSpPr>
          <p:nvPr>
            <p:ph type="sldNum" sz="quarter" idx="11"/>
          </p:nvPr>
        </p:nvSpPr>
        <p:spPr/>
        <p:txBody>
          <a:bodyPr/>
          <a:lstStyle/>
          <a:p>
            <a:fld id="{A1824F0C-B950-49CD-BD91-4C27DC6DABED}"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1" name="Rectangle 6"/>
          <p:cNvSpPr>
            <a:spLocks noGrp="1"/>
          </p:cNvSpPr>
          <p:nvPr>
            <p:ph type="body" idx="1"/>
          </p:nvPr>
        </p:nvSpPr>
        <p:spPr bwMode="auto">
          <a:noFill/>
        </p:spPr>
        <p:txBody>
          <a:bodyPr/>
          <a:lstStyle/>
          <a:p>
            <a:pPr>
              <a:spcBef>
                <a:spcPts val="0"/>
              </a:spcBef>
              <a:spcAft>
                <a:spcPts val="0"/>
              </a:spcAft>
            </a:pPr>
            <a:r>
              <a:rPr lang="en-US" dirty="0" smtClean="0">
                <a:latin typeface="Times New Roman"/>
              </a:rPr>
              <a:t>Holes in the air barrier wouldn’t matter without pressure differences.</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Air leakage requires:</a:t>
            </a:r>
          </a:p>
          <a:p>
            <a:pPr marL="457200" indent="-223838">
              <a:spcBef>
                <a:spcPts val="0"/>
              </a:spcBef>
              <a:spcAft>
                <a:spcPts val="0"/>
              </a:spcAft>
              <a:buFont typeface="Symbol" pitchFamily="18" charset="2"/>
              <a:buChar char="·"/>
            </a:pPr>
            <a:r>
              <a:rPr lang="en-US" dirty="0" smtClean="0">
                <a:latin typeface="Times New Roman"/>
              </a:rPr>
              <a:t>A hole.</a:t>
            </a:r>
          </a:p>
          <a:p>
            <a:pPr marL="457200" indent="-223838">
              <a:spcBef>
                <a:spcPts val="0"/>
              </a:spcBef>
              <a:spcAft>
                <a:spcPts val="0"/>
              </a:spcAft>
              <a:buFont typeface="Symbol" pitchFamily="18" charset="2"/>
              <a:buChar char="·"/>
            </a:pPr>
            <a:r>
              <a:rPr lang="en-US" dirty="0" smtClean="0">
                <a:latin typeface="Times New Roman"/>
              </a:rPr>
              <a:t>Pressure difference across that hole.</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The bigger the hole or higher the pressure difference, the greater the volume of air leakage.</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To reduce airflow, reduce the size of the hole or lower the pressure difference. Holes and pressure differences usually go hand in hand.</a:t>
            </a:r>
          </a:p>
          <a:p>
            <a:endParaRPr lang="en-US" dirty="0" smtClean="0"/>
          </a:p>
        </p:txBody>
      </p:sp>
      <p:sp>
        <p:nvSpPr>
          <p:cNvPr id="5" name="Footer Placeholder 4"/>
          <p:cNvSpPr>
            <a:spLocks noGrp="1"/>
          </p:cNvSpPr>
          <p:nvPr>
            <p:ph type="ftr" sz="quarter" idx="10"/>
          </p:nvPr>
        </p:nvSpPr>
        <p:spPr/>
        <p:txBody>
          <a:bodyPr/>
          <a:lstStyle/>
          <a:p>
            <a:r>
              <a:rPr lang="en-US" smtClean="0"/>
              <a:t>December 2012</a:t>
            </a:r>
            <a:endParaRPr lang="en-US" dirty="0"/>
          </a:p>
        </p:txBody>
      </p:sp>
      <p:sp>
        <p:nvSpPr>
          <p:cNvPr id="6" name="Slide Number Placeholder 5"/>
          <p:cNvSpPr>
            <a:spLocks noGrp="1"/>
          </p:cNvSpPr>
          <p:nvPr>
            <p:ph type="sldNum" sz="quarter" idx="11"/>
          </p:nvPr>
        </p:nvSpPr>
        <p:spPr/>
        <p:txBody>
          <a:bodyPr/>
          <a:lstStyle/>
          <a:p>
            <a:fld id="{A1824F0C-B950-49CD-BD91-4C27DC6DABED}"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5" name="Rectangle 3"/>
          <p:cNvSpPr>
            <a:spLocks noGrp="1" noChangeArrowheads="1"/>
          </p:cNvSpPr>
          <p:nvPr>
            <p:ph type="body" idx="1"/>
          </p:nvPr>
        </p:nvSpPr>
        <p:spPr bwMode="auto">
          <a:noFill/>
        </p:spPr>
        <p:txBody>
          <a:bodyPr/>
          <a:lstStyle/>
          <a:p>
            <a:pPr marL="4763">
              <a:spcBef>
                <a:spcPts val="0"/>
              </a:spcBef>
              <a:spcAft>
                <a:spcPts val="0"/>
              </a:spcAft>
            </a:pPr>
            <a:r>
              <a:rPr lang="en-US" dirty="0" smtClean="0">
                <a:latin typeface="Times New Roman"/>
              </a:rPr>
              <a:t>Airflow is measured in </a:t>
            </a:r>
            <a:r>
              <a:rPr lang="en-US" dirty="0" smtClean="0">
                <a:latin typeface="Times New Roman Bold Italic"/>
              </a:rPr>
              <a:t>cubic feet per minute,</a:t>
            </a:r>
            <a:r>
              <a:rPr lang="en-US" dirty="0" smtClean="0">
                <a:latin typeface="Times New Roman"/>
              </a:rPr>
              <a:t> also written ft</a:t>
            </a:r>
            <a:r>
              <a:rPr lang="en-US" baseline="30000" dirty="0" smtClean="0">
                <a:latin typeface="Times New Roman"/>
              </a:rPr>
              <a:t>3</a:t>
            </a:r>
            <a:r>
              <a:rPr lang="en-US" dirty="0" smtClean="0">
                <a:latin typeface="Times New Roman"/>
              </a:rPr>
              <a:t>/min or CFM. A cubic foot is a little larger than a basketball.</a:t>
            </a:r>
          </a:p>
          <a:p>
            <a:pPr marL="4763">
              <a:spcBef>
                <a:spcPts val="0"/>
              </a:spcBef>
              <a:spcAft>
                <a:spcPts val="0"/>
              </a:spcAft>
            </a:pPr>
            <a:endParaRPr lang="en-US" dirty="0" smtClean="0">
              <a:latin typeface="Times New Roman"/>
            </a:endParaRPr>
          </a:p>
          <a:p>
            <a:pPr marL="4763">
              <a:spcBef>
                <a:spcPts val="0"/>
              </a:spcBef>
              <a:spcAft>
                <a:spcPts val="0"/>
              </a:spcAft>
            </a:pPr>
            <a:r>
              <a:rPr lang="en-US" dirty="0" smtClean="0">
                <a:latin typeface="Times New Roman"/>
              </a:rPr>
              <a:t>1 CFM out = 1 CFM in </a:t>
            </a:r>
            <a:r>
              <a:rPr lang="en-US" dirty="0" smtClean="0">
                <a:latin typeface="Times New Roman"/>
                <a:sym typeface="Symbol"/>
              </a:rPr>
              <a:t> The same volume of air that leaks out of a home also leaks into the home, often at a different location.</a:t>
            </a:r>
          </a:p>
          <a:p>
            <a:pPr marL="4763">
              <a:spcBef>
                <a:spcPts val="0"/>
              </a:spcBef>
              <a:spcAft>
                <a:spcPts val="0"/>
              </a:spcAft>
            </a:pPr>
            <a:endParaRPr lang="en-US" dirty="0" smtClean="0">
              <a:latin typeface="Times New Roman"/>
            </a:endParaRPr>
          </a:p>
          <a:p>
            <a:pPr marL="4763">
              <a:spcBef>
                <a:spcPts val="0"/>
              </a:spcBef>
              <a:spcAft>
                <a:spcPts val="0"/>
              </a:spcAft>
            </a:pPr>
            <a:r>
              <a:rPr lang="en-US" dirty="0" smtClean="0">
                <a:latin typeface="Times New Roman"/>
              </a:rPr>
              <a:t>Airflow takes the path of least resistance. </a:t>
            </a:r>
            <a:r>
              <a:rPr lang="en-US" dirty="0" smtClean="0">
                <a:latin typeface="Times New Roman"/>
                <a:sym typeface="Symbol"/>
              </a:rPr>
              <a:t>Air leakage leads to moisture issues when warm, relatively moist air leaks into colder areas and condenses on building surfaces.</a:t>
            </a:r>
          </a:p>
          <a:p>
            <a:pPr marL="4763">
              <a:spcBef>
                <a:spcPts val="0"/>
              </a:spcBef>
              <a:spcAft>
                <a:spcPts val="0"/>
              </a:spcAft>
            </a:pPr>
            <a:endParaRPr lang="en-US" dirty="0" smtClean="0">
              <a:latin typeface="Times New Roman"/>
            </a:endParaRPr>
          </a:p>
          <a:p>
            <a:pPr marL="4763">
              <a:spcBef>
                <a:spcPts val="0"/>
              </a:spcBef>
              <a:spcAft>
                <a:spcPts val="0"/>
              </a:spcAft>
            </a:pPr>
            <a:r>
              <a:rPr lang="en-US" dirty="0" smtClean="0">
                <a:latin typeface="Times New Roman"/>
              </a:rPr>
              <a:t>Air moves from high to low pressure areas. Air moves from high to low temperature areas.</a:t>
            </a:r>
          </a:p>
          <a:p>
            <a:pPr marL="4763">
              <a:spcBef>
                <a:spcPts val="0"/>
              </a:spcBef>
              <a:spcAft>
                <a:spcPts val="0"/>
              </a:spcAft>
            </a:pPr>
            <a:endParaRPr lang="en-US" dirty="0" smtClean="0">
              <a:latin typeface="Times New Roman"/>
            </a:endParaRPr>
          </a:p>
          <a:p>
            <a:pPr marL="4763">
              <a:spcBef>
                <a:spcPts val="0"/>
              </a:spcBef>
              <a:spcAft>
                <a:spcPts val="0"/>
              </a:spcAft>
            </a:pPr>
            <a:r>
              <a:rPr lang="en-US" dirty="0" smtClean="0">
                <a:latin typeface="Times New Roman"/>
              </a:rPr>
              <a:t>Air leakage affects energy use because conditioned air leaks out and unconditioned air seeps in, increasing the total volume of air that must be cooled or heated to maintain comfortable indoor temperatures.</a:t>
            </a:r>
          </a:p>
          <a:p>
            <a:pPr>
              <a:buFontTx/>
              <a:buChar char="•"/>
            </a:pPr>
            <a:endParaRPr lang="en-US" dirty="0" smtClean="0"/>
          </a:p>
        </p:txBody>
      </p:sp>
      <p:sp>
        <p:nvSpPr>
          <p:cNvPr id="5" name="Footer Placeholder 4"/>
          <p:cNvSpPr>
            <a:spLocks noGrp="1"/>
          </p:cNvSpPr>
          <p:nvPr>
            <p:ph type="ftr" sz="quarter" idx="10"/>
          </p:nvPr>
        </p:nvSpPr>
        <p:spPr/>
        <p:txBody>
          <a:bodyPr/>
          <a:lstStyle/>
          <a:p>
            <a:r>
              <a:rPr lang="en-US" smtClean="0"/>
              <a:t>December 2012</a:t>
            </a:r>
            <a:endParaRPr lang="en-US" dirty="0"/>
          </a:p>
        </p:txBody>
      </p:sp>
      <p:sp>
        <p:nvSpPr>
          <p:cNvPr id="6" name="Slide Number Placeholder 5"/>
          <p:cNvSpPr>
            <a:spLocks noGrp="1"/>
          </p:cNvSpPr>
          <p:nvPr>
            <p:ph type="sldNum" sz="quarter" idx="11"/>
          </p:nvPr>
        </p:nvSpPr>
        <p:spPr/>
        <p:txBody>
          <a:bodyPr/>
          <a:lstStyle/>
          <a:p>
            <a:fld id="{A1824F0C-B950-49CD-BD91-4C27DC6DABED}"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9" name="Rectangle 6"/>
          <p:cNvSpPr>
            <a:spLocks noGrp="1"/>
          </p:cNvSpPr>
          <p:nvPr>
            <p:ph type="body" idx="1"/>
          </p:nvPr>
        </p:nvSpPr>
        <p:spPr bwMode="auto">
          <a:noFill/>
        </p:spPr>
        <p:txBody>
          <a:bodyPr/>
          <a:lstStyle/>
          <a:p>
            <a:r>
              <a:rPr lang="en-US" b="1" i="1" dirty="0" smtClean="0">
                <a:latin typeface="Times New Roman"/>
              </a:rPr>
              <a:t>Direct leakage </a:t>
            </a:r>
            <a:r>
              <a:rPr lang="en-US" dirty="0" smtClean="0">
                <a:latin typeface="Times New Roman"/>
              </a:rPr>
              <a:t>occurs at direct openings to the outdoors. </a:t>
            </a:r>
          </a:p>
          <a:p>
            <a:pPr marL="458788" indent="-225425">
              <a:spcBef>
                <a:spcPts val="0"/>
              </a:spcBef>
              <a:spcAft>
                <a:spcPts val="0"/>
              </a:spcAft>
              <a:buFont typeface="Symbol" pitchFamily="18" charset="2"/>
              <a:buChar char="·"/>
            </a:pPr>
            <a:r>
              <a:rPr lang="en-US" dirty="0" smtClean="0">
                <a:latin typeface="Times New Roman"/>
              </a:rPr>
              <a:t>Leakage enters and exits at the same location. </a:t>
            </a:r>
          </a:p>
          <a:p>
            <a:pPr marL="458788" indent="-225425">
              <a:spcBef>
                <a:spcPts val="0"/>
              </a:spcBef>
              <a:spcAft>
                <a:spcPts val="0"/>
              </a:spcAft>
              <a:buFont typeface="Symbol" pitchFamily="18" charset="2"/>
              <a:buChar char="·"/>
            </a:pPr>
            <a:r>
              <a:rPr lang="en-US" dirty="0" smtClean="0">
                <a:latin typeface="Times New Roman"/>
              </a:rPr>
              <a:t>Direct leakage is common around doors and windows.</a:t>
            </a:r>
          </a:p>
          <a:p>
            <a:pPr>
              <a:spcBef>
                <a:spcPts val="0"/>
              </a:spcBef>
              <a:spcAft>
                <a:spcPts val="0"/>
              </a:spcAft>
            </a:pPr>
            <a:endParaRPr lang="en-US" b="1" i="1" dirty="0" smtClean="0">
              <a:latin typeface="Times New Roman"/>
            </a:endParaRPr>
          </a:p>
          <a:p>
            <a:pPr>
              <a:spcBef>
                <a:spcPts val="0"/>
              </a:spcBef>
            </a:pPr>
            <a:r>
              <a:rPr lang="en-US" b="1" i="1" dirty="0" smtClean="0">
                <a:latin typeface="Times New Roman"/>
              </a:rPr>
              <a:t>Indirect leakage </a:t>
            </a:r>
            <a:r>
              <a:rPr lang="en-US" dirty="0" smtClean="0">
                <a:latin typeface="Times New Roman"/>
              </a:rPr>
              <a:t>enters at one location, moves through building cavities, and exits at a different location.</a:t>
            </a:r>
          </a:p>
          <a:p>
            <a:pPr marL="457200" indent="-223838">
              <a:spcBef>
                <a:spcPts val="0"/>
              </a:spcBef>
              <a:spcAft>
                <a:spcPts val="0"/>
              </a:spcAft>
              <a:buFont typeface="Symbol" pitchFamily="18" charset="2"/>
              <a:buChar char="·"/>
            </a:pPr>
            <a:r>
              <a:rPr lang="en-US" dirty="0" smtClean="0">
                <a:latin typeface="Times New Roman"/>
              </a:rPr>
              <a:t>Indirect leakage is common in older homes where interior walls have no top plates. </a:t>
            </a:r>
          </a:p>
          <a:p>
            <a:pPr marL="457200" indent="-223838">
              <a:spcBef>
                <a:spcPts val="0"/>
              </a:spcBef>
              <a:spcAft>
                <a:spcPts val="0"/>
              </a:spcAft>
              <a:buFont typeface="Symbol" pitchFamily="18" charset="2"/>
              <a:buChar char="·"/>
            </a:pPr>
            <a:r>
              <a:rPr lang="en-US" dirty="0" smtClean="0">
                <a:latin typeface="Times New Roman"/>
              </a:rPr>
              <a:t>Another typical example is where a porch roof joins the side of a house. Often the siding is left off where the porch roof and house intersect. Cold air in the porch attic flows into the floor cavity and into wall cavities or soffits. A cold wall or floor in the winter is your evidence. A blower door test will track these leaks.</a:t>
            </a:r>
            <a:br>
              <a:rPr lang="en-US" dirty="0" smtClean="0">
                <a:latin typeface="Times New Roman"/>
              </a:rPr>
            </a:br>
            <a:endParaRPr lang="en-US" dirty="0" smtClean="0">
              <a:latin typeface="Times New Roman"/>
            </a:endParaRPr>
          </a:p>
          <a:p>
            <a:r>
              <a:rPr lang="en-US" i="1" dirty="0" smtClean="0">
                <a:solidFill>
                  <a:srgbClr val="808080"/>
                </a:solidFill>
                <a:latin typeface="Times New Roman"/>
              </a:rPr>
              <a:t>Q: What are some typical spots for direct leakage? </a:t>
            </a:r>
          </a:p>
          <a:p>
            <a:pPr marL="169863" indent="-169863"/>
            <a:r>
              <a:rPr lang="en-US" i="1" dirty="0" smtClean="0">
                <a:solidFill>
                  <a:srgbClr val="808080"/>
                </a:solidFill>
                <a:latin typeface="Times New Roman"/>
              </a:rPr>
              <a:t>A: Dryer vents, around doors and windows, and any other place there are penetrations in the building envelope.</a:t>
            </a:r>
          </a:p>
          <a:p>
            <a:pPr marL="483306"/>
            <a:endParaRPr lang="en-US" i="1" dirty="0" smtClean="0"/>
          </a:p>
        </p:txBody>
      </p:sp>
      <p:sp>
        <p:nvSpPr>
          <p:cNvPr id="5" name="Footer Placeholder 4"/>
          <p:cNvSpPr>
            <a:spLocks noGrp="1"/>
          </p:cNvSpPr>
          <p:nvPr>
            <p:ph type="ftr" sz="quarter" idx="10"/>
          </p:nvPr>
        </p:nvSpPr>
        <p:spPr/>
        <p:txBody>
          <a:bodyPr/>
          <a:lstStyle/>
          <a:p>
            <a:r>
              <a:rPr lang="en-US" smtClean="0"/>
              <a:t>December 2012</a:t>
            </a:r>
            <a:endParaRPr lang="en-US" dirty="0"/>
          </a:p>
        </p:txBody>
      </p:sp>
      <p:sp>
        <p:nvSpPr>
          <p:cNvPr id="6" name="Slide Number Placeholder 5"/>
          <p:cNvSpPr>
            <a:spLocks noGrp="1"/>
          </p:cNvSpPr>
          <p:nvPr>
            <p:ph type="sldNum" sz="quarter" idx="11"/>
          </p:nvPr>
        </p:nvSpPr>
        <p:spPr/>
        <p:txBody>
          <a:bodyPr/>
          <a:lstStyle/>
          <a:p>
            <a:fld id="{A1824F0C-B950-49CD-BD91-4C27DC6DABED}"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 name="Notes Placeholder 5"/>
          <p:cNvSpPr>
            <a:spLocks noGrp="1"/>
          </p:cNvSpPr>
          <p:nvPr>
            <p:ph type="body" sz="quarter" idx="10"/>
          </p:nvPr>
        </p:nvSpPr>
        <p:spPr/>
        <p:txBody>
          <a:bodyPr>
            <a:normAutofit/>
          </a:bodyPr>
          <a:lstStyle/>
          <a:p>
            <a:r>
              <a:rPr lang="en-US" b="1" i="1" dirty="0" smtClean="0">
                <a:latin typeface="Times New Roman"/>
              </a:rPr>
              <a:t>Infiltration </a:t>
            </a:r>
            <a:r>
              <a:rPr lang="en-US" dirty="0" smtClean="0">
                <a:latin typeface="Times New Roman"/>
              </a:rPr>
              <a:t>– Air leaking in</a:t>
            </a:r>
          </a:p>
          <a:p>
            <a:r>
              <a:rPr lang="en-US" b="1" i="1" dirty="0" smtClean="0">
                <a:latin typeface="Times New Roman"/>
              </a:rPr>
              <a:t>Exfiltration </a:t>
            </a:r>
            <a:r>
              <a:rPr lang="en-US" dirty="0" smtClean="0">
                <a:latin typeface="Times New Roman"/>
              </a:rPr>
              <a:t>– Air leaking out</a:t>
            </a:r>
          </a:p>
          <a:p>
            <a:r>
              <a:rPr lang="en-US" b="1" i="1" dirty="0" smtClean="0">
                <a:latin typeface="Times New Roman"/>
              </a:rPr>
              <a:t>Ventilation </a:t>
            </a:r>
            <a:r>
              <a:rPr lang="en-US" dirty="0" smtClean="0">
                <a:latin typeface="Times New Roman"/>
              </a:rPr>
              <a:t>– Controlled air leakage</a:t>
            </a:r>
          </a:p>
          <a:p>
            <a:pPr marL="1588"/>
            <a:r>
              <a:rPr lang="en-US" i="1" dirty="0" smtClean="0">
                <a:solidFill>
                  <a:schemeClr val="tx1">
                    <a:lumMod val="50000"/>
                    <a:lumOff val="50000"/>
                  </a:schemeClr>
                </a:solidFill>
                <a:latin typeface="Times New Roman"/>
              </a:rPr>
              <a:t>Q: What are some common examples of each type of air leakage?</a:t>
            </a:r>
          </a:p>
          <a:p>
            <a:pPr marL="1588"/>
            <a:r>
              <a:rPr lang="en-US" i="1" dirty="0" smtClean="0">
                <a:solidFill>
                  <a:schemeClr val="tx1">
                    <a:lumMod val="50000"/>
                    <a:lumOff val="50000"/>
                  </a:schemeClr>
                </a:solidFill>
                <a:latin typeface="Times New Roman"/>
              </a:rPr>
              <a:t>A: Infiltration: Cold air coming in under a door in the winter</a:t>
            </a:r>
            <a:endParaRPr lang="en-US" i="1" dirty="0">
              <a:solidFill>
                <a:schemeClr val="tx1">
                  <a:lumMod val="50000"/>
                  <a:lumOff val="50000"/>
                </a:schemeClr>
              </a:solidFill>
              <a:latin typeface="Times New Roman"/>
            </a:endParaRPr>
          </a:p>
          <a:p>
            <a:pPr marL="169863"/>
            <a:r>
              <a:rPr lang="en-US" i="1" dirty="0" smtClean="0">
                <a:solidFill>
                  <a:schemeClr val="tx1">
                    <a:lumMod val="50000"/>
                    <a:lumOff val="50000"/>
                  </a:schemeClr>
                </a:solidFill>
                <a:latin typeface="Times New Roman"/>
              </a:rPr>
              <a:t>Exfiltration: Warm air rushing up through recessed can lights into the attic in the winter</a:t>
            </a:r>
          </a:p>
          <a:p>
            <a:pPr marL="169863"/>
            <a:r>
              <a:rPr lang="en-US" i="1" dirty="0" smtClean="0">
                <a:solidFill>
                  <a:schemeClr val="tx1">
                    <a:lumMod val="50000"/>
                    <a:lumOff val="50000"/>
                  </a:schemeClr>
                </a:solidFill>
                <a:latin typeface="Times New Roman"/>
              </a:rPr>
              <a:t>Ventilation: Bathroom fan, hood fan, </a:t>
            </a:r>
            <a:r>
              <a:rPr lang="en-US" b="1" i="1" dirty="0" smtClean="0">
                <a:solidFill>
                  <a:schemeClr val="tx1">
                    <a:lumMod val="50000"/>
                    <a:lumOff val="50000"/>
                  </a:schemeClr>
                </a:solidFill>
                <a:latin typeface="Times New Roman"/>
              </a:rPr>
              <a:t>heat recovery ventilation</a:t>
            </a:r>
          </a:p>
          <a:p>
            <a:endParaRPr lang="en-US" dirty="0"/>
          </a:p>
        </p:txBody>
      </p:sp>
      <p:sp>
        <p:nvSpPr>
          <p:cNvPr id="5" name="Footer Placeholder 4"/>
          <p:cNvSpPr>
            <a:spLocks noGrp="1"/>
          </p:cNvSpPr>
          <p:nvPr>
            <p:ph type="ftr" sz="quarter" idx="11"/>
          </p:nvPr>
        </p:nvSpPr>
        <p:spPr/>
        <p:txBody>
          <a:bodyPr/>
          <a:lstStyle/>
          <a:p>
            <a:r>
              <a:rPr lang="en-US" smtClean="0"/>
              <a:t>December 2012</a:t>
            </a:r>
            <a:endParaRPr lang="en-US" dirty="0"/>
          </a:p>
        </p:txBody>
      </p:sp>
      <p:sp>
        <p:nvSpPr>
          <p:cNvPr id="7" name="Slide Number Placeholder 6"/>
          <p:cNvSpPr>
            <a:spLocks noGrp="1"/>
          </p:cNvSpPr>
          <p:nvPr>
            <p:ph type="sldNum" sz="quarter" idx="12"/>
          </p:nvPr>
        </p:nvSpPr>
        <p:spPr/>
        <p:txBody>
          <a:bodyPr/>
          <a:lstStyle/>
          <a:p>
            <a:fld id="{A1824F0C-B950-49CD-BD91-4C27DC6DABED}"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7" name="Rectangle 3"/>
          <p:cNvSpPr>
            <a:spLocks noGrp="1" noChangeArrowheads="1"/>
          </p:cNvSpPr>
          <p:nvPr>
            <p:ph type="body" idx="1"/>
          </p:nvPr>
        </p:nvSpPr>
        <p:spPr bwMode="auto">
          <a:noFill/>
        </p:spPr>
        <p:txBody>
          <a:bodyPr/>
          <a:lstStyle/>
          <a:p>
            <a:r>
              <a:rPr lang="en-US" dirty="0" smtClean="0">
                <a:latin typeface="Times New Roman"/>
              </a:rPr>
              <a:t>Air movement into or out of a home is caused by pressure differences. The forces that cause pressure differences are:</a:t>
            </a:r>
          </a:p>
          <a:p>
            <a:pPr marL="457200" indent="-223838">
              <a:spcBef>
                <a:spcPts val="0"/>
              </a:spcBef>
              <a:spcAft>
                <a:spcPts val="0"/>
              </a:spcAft>
              <a:buFont typeface="Symbol" pitchFamily="18" charset="2"/>
              <a:buChar char="·"/>
            </a:pPr>
            <a:r>
              <a:rPr lang="en-US" dirty="0" smtClean="0">
                <a:latin typeface="Times New Roman"/>
              </a:rPr>
              <a:t>Wind.</a:t>
            </a:r>
          </a:p>
          <a:p>
            <a:pPr marL="457200" indent="-223838">
              <a:spcBef>
                <a:spcPts val="0"/>
              </a:spcBef>
              <a:spcAft>
                <a:spcPts val="0"/>
              </a:spcAft>
              <a:buFont typeface="Symbol" pitchFamily="18" charset="2"/>
              <a:buChar char="·"/>
            </a:pPr>
            <a:r>
              <a:rPr lang="en-US" dirty="0" smtClean="0">
                <a:latin typeface="Times New Roman"/>
              </a:rPr>
              <a:t>Heat – stack effect, combustion.</a:t>
            </a:r>
          </a:p>
          <a:p>
            <a:pPr marL="457200" indent="-223838">
              <a:spcBef>
                <a:spcPts val="0"/>
              </a:spcBef>
              <a:spcAft>
                <a:spcPts val="0"/>
              </a:spcAft>
              <a:buFont typeface="Symbol" pitchFamily="18" charset="2"/>
              <a:buChar char="·"/>
            </a:pPr>
            <a:r>
              <a:rPr lang="en-US" dirty="0" smtClean="0">
                <a:latin typeface="Times New Roman"/>
              </a:rPr>
              <a:t>Fans – exhaust fans, duct leakage, interior doors.</a:t>
            </a:r>
          </a:p>
          <a:p>
            <a:r>
              <a:rPr lang="en-US" dirty="0" smtClean="0">
                <a:latin typeface="Times New Roman"/>
              </a:rPr>
              <a:t>Technically, heat moving within any fluid, including air, is convection. </a:t>
            </a:r>
          </a:p>
          <a:p>
            <a:pPr marL="457200" indent="-223838">
              <a:spcBef>
                <a:spcPts val="0"/>
              </a:spcBef>
              <a:spcAft>
                <a:spcPts val="0"/>
              </a:spcAft>
              <a:buFont typeface="Symbol" pitchFamily="18" charset="2"/>
              <a:buChar char="·"/>
            </a:pPr>
            <a:r>
              <a:rPr lang="en-US" dirty="0" smtClean="0">
                <a:latin typeface="Times New Roman"/>
              </a:rPr>
              <a:t>Because heat passes to cold, any body of fluid will eventually stabilize at a uniform temperature.</a:t>
            </a:r>
          </a:p>
          <a:p>
            <a:pPr marL="457200" indent="-223838">
              <a:spcBef>
                <a:spcPts val="0"/>
              </a:spcBef>
              <a:spcAft>
                <a:spcPts val="0"/>
              </a:spcAft>
              <a:buFont typeface="Symbol" pitchFamily="18" charset="2"/>
              <a:buChar char="·"/>
            </a:pPr>
            <a:r>
              <a:rPr lang="en-US" dirty="0" smtClean="0">
                <a:latin typeface="Times New Roman"/>
              </a:rPr>
              <a:t>In addition, any surface surrounding the fluid will heat or be heated by that fluid until the surface and fluid temperatures equalize. </a:t>
            </a:r>
          </a:p>
          <a:p>
            <a:pPr marL="457200" indent="-223838">
              <a:spcBef>
                <a:spcPts val="0"/>
              </a:spcBef>
              <a:spcAft>
                <a:spcPts val="0"/>
              </a:spcAft>
              <a:buFont typeface="Symbol" pitchFamily="18" charset="2"/>
              <a:buChar char="·"/>
            </a:pPr>
            <a:r>
              <a:rPr lang="en-US" dirty="0" smtClean="0">
                <a:latin typeface="Times New Roman"/>
              </a:rPr>
              <a:t>This accounts for heat movement within a fluid and to and from the fluid and the solids it contacts. What happens if the whole mass of conditioned air moves somewhere else?</a:t>
            </a:r>
          </a:p>
          <a:p>
            <a:endParaRPr lang="en-US" dirty="0" smtClean="0"/>
          </a:p>
        </p:txBody>
      </p:sp>
      <p:sp>
        <p:nvSpPr>
          <p:cNvPr id="5" name="Footer Placeholder 4"/>
          <p:cNvSpPr>
            <a:spLocks noGrp="1"/>
          </p:cNvSpPr>
          <p:nvPr>
            <p:ph type="ftr" sz="quarter" idx="10"/>
          </p:nvPr>
        </p:nvSpPr>
        <p:spPr/>
        <p:txBody>
          <a:bodyPr/>
          <a:lstStyle/>
          <a:p>
            <a:r>
              <a:rPr lang="en-US" smtClean="0"/>
              <a:t>December 2012</a:t>
            </a:r>
            <a:endParaRPr lang="en-US" dirty="0"/>
          </a:p>
        </p:txBody>
      </p:sp>
      <p:sp>
        <p:nvSpPr>
          <p:cNvPr id="6" name="Slide Number Placeholder 5"/>
          <p:cNvSpPr>
            <a:spLocks noGrp="1"/>
          </p:cNvSpPr>
          <p:nvPr>
            <p:ph type="sldNum" sz="quarter" idx="11"/>
          </p:nvPr>
        </p:nvSpPr>
        <p:spPr/>
        <p:txBody>
          <a:bodyPr/>
          <a:lstStyle/>
          <a:p>
            <a:fld id="{A1824F0C-B950-49CD-BD91-4C27DC6DABED}"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41" name="Rectangle 3"/>
          <p:cNvSpPr>
            <a:spLocks noGrp="1" noChangeArrowheads="1"/>
          </p:cNvSpPr>
          <p:nvPr>
            <p:ph type="body" idx="1"/>
          </p:nvPr>
        </p:nvSpPr>
        <p:spPr bwMode="auto">
          <a:noFill/>
        </p:spPr>
        <p:txBody>
          <a:bodyPr/>
          <a:lstStyle/>
          <a:p>
            <a:pPr marL="4763">
              <a:spcBef>
                <a:spcPts val="0"/>
              </a:spcBef>
              <a:spcAft>
                <a:spcPts val="0"/>
              </a:spcAft>
            </a:pPr>
            <a:r>
              <a:rPr lang="en-US" dirty="0" smtClean="0">
                <a:latin typeface="Times New Roman"/>
              </a:rPr>
              <a:t>Wind creates a positive pressure on the windward side of the building, which creates a negative pressure on the other sides of the house.</a:t>
            </a:r>
          </a:p>
          <a:p>
            <a:pPr marL="4763">
              <a:spcBef>
                <a:spcPts val="0"/>
              </a:spcBef>
              <a:spcAft>
                <a:spcPts val="0"/>
              </a:spcAft>
            </a:pPr>
            <a:endParaRPr lang="en-US" dirty="0" smtClean="0">
              <a:latin typeface="Times New Roman"/>
            </a:endParaRPr>
          </a:p>
          <a:p>
            <a:pPr marL="4763">
              <a:spcBef>
                <a:spcPts val="0"/>
              </a:spcBef>
              <a:spcAft>
                <a:spcPts val="0"/>
              </a:spcAft>
            </a:pPr>
            <a:r>
              <a:rPr lang="en-US" dirty="0" smtClean="0">
                <a:latin typeface="Times New Roman"/>
              </a:rPr>
              <a:t>The leeward (protected) side of the house has negative pressure that sucks air out of the home. This is why during big storms, people will crack the windows open to equalize the pressure and reduce the chances of windows blowing in or out.</a:t>
            </a:r>
          </a:p>
          <a:p>
            <a:pPr marL="4763">
              <a:spcBef>
                <a:spcPts val="0"/>
              </a:spcBef>
              <a:spcAft>
                <a:spcPts val="0"/>
              </a:spcAft>
            </a:pPr>
            <a:endParaRPr lang="en-US" dirty="0" smtClean="0">
              <a:latin typeface="Times New Roman"/>
            </a:endParaRPr>
          </a:p>
          <a:p>
            <a:pPr marL="4763">
              <a:spcBef>
                <a:spcPts val="0"/>
              </a:spcBef>
              <a:spcAft>
                <a:spcPts val="0"/>
              </a:spcAft>
            </a:pPr>
            <a:r>
              <a:rPr lang="en-US" dirty="0" smtClean="0">
                <a:latin typeface="Times New Roman"/>
              </a:rPr>
              <a:t>During blower door tests, the hose taking external readings must be thrown clear of the wind path created by the blower door fan to avoid faulty readings from the wind effect.</a:t>
            </a:r>
          </a:p>
          <a:p>
            <a:pPr>
              <a:buFontTx/>
              <a:buChar char="•"/>
            </a:pPr>
            <a:endParaRPr lang="en-US" dirty="0" smtClean="0"/>
          </a:p>
        </p:txBody>
      </p:sp>
      <p:sp>
        <p:nvSpPr>
          <p:cNvPr id="5" name="Footer Placeholder 4"/>
          <p:cNvSpPr>
            <a:spLocks noGrp="1"/>
          </p:cNvSpPr>
          <p:nvPr>
            <p:ph type="ftr" sz="quarter" idx="10"/>
          </p:nvPr>
        </p:nvSpPr>
        <p:spPr/>
        <p:txBody>
          <a:bodyPr/>
          <a:lstStyle/>
          <a:p>
            <a:r>
              <a:rPr lang="en-US" smtClean="0"/>
              <a:t>December 2012</a:t>
            </a:r>
            <a:endParaRPr lang="en-US" dirty="0"/>
          </a:p>
        </p:txBody>
      </p:sp>
      <p:sp>
        <p:nvSpPr>
          <p:cNvPr id="6" name="Slide Number Placeholder 5"/>
          <p:cNvSpPr>
            <a:spLocks noGrp="1"/>
          </p:cNvSpPr>
          <p:nvPr>
            <p:ph type="sldNum" sz="quarter" idx="11"/>
          </p:nvPr>
        </p:nvSpPr>
        <p:spPr/>
        <p:txBody>
          <a:bodyPr/>
          <a:lstStyle/>
          <a:p>
            <a:fld id="{A1824F0C-B950-49CD-BD91-4C27DC6DABED}"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5" name="Rectangle 6"/>
          <p:cNvSpPr>
            <a:spLocks noGrp="1"/>
          </p:cNvSpPr>
          <p:nvPr>
            <p:ph type="body" idx="1"/>
          </p:nvPr>
        </p:nvSpPr>
        <p:spPr bwMode="auto">
          <a:noFill/>
        </p:spPr>
        <p:txBody>
          <a:bodyPr/>
          <a:lstStyle/>
          <a:p>
            <a:pPr marL="4763">
              <a:spcBef>
                <a:spcPts val="0"/>
              </a:spcBef>
              <a:spcAft>
                <a:spcPts val="0"/>
              </a:spcAft>
            </a:pPr>
            <a:r>
              <a:rPr lang="en-US" dirty="0" smtClean="0">
                <a:latin typeface="Times New Roman"/>
              </a:rPr>
              <a:t>Warmer air rises and escapes out of the top of the house, which creates suction that pulls outside air in at the bottom of the house.</a:t>
            </a:r>
          </a:p>
          <a:p>
            <a:pPr marL="4763">
              <a:spcBef>
                <a:spcPts val="0"/>
              </a:spcBef>
              <a:spcAft>
                <a:spcPts val="0"/>
              </a:spcAft>
            </a:pPr>
            <a:endParaRPr lang="en-US" dirty="0" smtClean="0">
              <a:latin typeface="Times New Roman"/>
            </a:endParaRPr>
          </a:p>
          <a:p>
            <a:pPr marL="4763">
              <a:spcBef>
                <a:spcPts val="0"/>
              </a:spcBef>
              <a:spcAft>
                <a:spcPts val="0"/>
              </a:spcAft>
            </a:pPr>
            <a:r>
              <a:rPr lang="en-US" dirty="0" smtClean="0">
                <a:latin typeface="Times New Roman"/>
              </a:rPr>
              <a:t>Every CFM that escapes has to be replaced from somewhere else. </a:t>
            </a:r>
          </a:p>
          <a:p>
            <a:pPr marL="4763">
              <a:spcBef>
                <a:spcPts val="0"/>
              </a:spcBef>
              <a:spcAft>
                <a:spcPts val="0"/>
              </a:spcAft>
            </a:pPr>
            <a:endParaRPr lang="en-US" i="1" dirty="0" smtClean="0">
              <a:solidFill>
                <a:srgbClr val="808080"/>
              </a:solidFill>
              <a:latin typeface="Times New Roman"/>
            </a:endParaRPr>
          </a:p>
          <a:p>
            <a:pPr marL="4763">
              <a:spcBef>
                <a:spcPts val="0"/>
              </a:spcBef>
              <a:spcAft>
                <a:spcPts val="0"/>
              </a:spcAft>
            </a:pPr>
            <a:r>
              <a:rPr lang="en-US" i="1" dirty="0" smtClean="0">
                <a:solidFill>
                  <a:srgbClr val="808080"/>
                </a:solidFill>
                <a:latin typeface="Times New Roman"/>
              </a:rPr>
              <a:t>Click to reveal airflow rising to the top and entering through the bottom.</a:t>
            </a:r>
          </a:p>
          <a:p>
            <a:pPr marL="4763">
              <a:spcBef>
                <a:spcPts val="0"/>
              </a:spcBef>
              <a:spcAft>
                <a:spcPts val="0"/>
              </a:spcAft>
            </a:pPr>
            <a:endParaRPr lang="en-US" i="1" dirty="0" smtClean="0">
              <a:solidFill>
                <a:srgbClr val="808080"/>
              </a:solidFill>
              <a:latin typeface="Times New Roman"/>
            </a:endParaRPr>
          </a:p>
          <a:p>
            <a:pPr marL="4763">
              <a:spcBef>
                <a:spcPts val="0"/>
              </a:spcBef>
              <a:spcAft>
                <a:spcPts val="0"/>
              </a:spcAft>
            </a:pPr>
            <a:r>
              <a:rPr lang="en-US" i="1" dirty="0" smtClean="0">
                <a:solidFill>
                  <a:srgbClr val="808080"/>
                </a:solidFill>
                <a:latin typeface="Times New Roman"/>
              </a:rPr>
              <a:t>Q: What is a useful version of stack effect?</a:t>
            </a:r>
          </a:p>
          <a:p>
            <a:pPr marL="4763">
              <a:spcBef>
                <a:spcPts val="0"/>
              </a:spcBef>
              <a:spcAft>
                <a:spcPts val="0"/>
              </a:spcAft>
            </a:pPr>
            <a:endParaRPr lang="en-US" i="1" dirty="0" smtClean="0">
              <a:solidFill>
                <a:srgbClr val="808080"/>
              </a:solidFill>
              <a:latin typeface="Times New Roman"/>
            </a:endParaRPr>
          </a:p>
          <a:p>
            <a:pPr marL="4763">
              <a:spcBef>
                <a:spcPts val="0"/>
              </a:spcBef>
              <a:spcAft>
                <a:spcPts val="0"/>
              </a:spcAft>
            </a:pPr>
            <a:r>
              <a:rPr lang="en-US" i="1" dirty="0" smtClean="0">
                <a:solidFill>
                  <a:srgbClr val="808080"/>
                </a:solidFill>
                <a:latin typeface="Times New Roman"/>
              </a:rPr>
              <a:t>A: Proper draft of a chimney</a:t>
            </a:r>
          </a:p>
          <a:p>
            <a:pPr marL="4763">
              <a:spcBef>
                <a:spcPts val="0"/>
              </a:spcBef>
              <a:spcAft>
                <a:spcPts val="0"/>
              </a:spcAft>
            </a:pPr>
            <a:endParaRPr lang="en-US" dirty="0" smtClean="0">
              <a:latin typeface="Times New Roman"/>
            </a:endParaRPr>
          </a:p>
          <a:p>
            <a:pPr marL="4763">
              <a:spcBef>
                <a:spcPts val="0"/>
              </a:spcBef>
              <a:spcAft>
                <a:spcPts val="0"/>
              </a:spcAft>
            </a:pPr>
            <a:r>
              <a:rPr lang="en-US" dirty="0" smtClean="0">
                <a:latin typeface="Times New Roman"/>
              </a:rPr>
              <a:t>The wrapped building photo on the next slide illustrates stack effect at work. Air leakage in a building suffering from the stack effect is predictable. </a:t>
            </a:r>
          </a:p>
          <a:p>
            <a:endParaRPr lang="en-US" b="1" u="sng" dirty="0" smtClean="0">
              <a:latin typeface="Arial"/>
            </a:endParaRPr>
          </a:p>
          <a:p>
            <a:pPr>
              <a:buFontTx/>
              <a:buChar char="•"/>
            </a:pPr>
            <a:endParaRPr lang="en-US" i="1" dirty="0" smtClean="0"/>
          </a:p>
        </p:txBody>
      </p:sp>
      <p:sp>
        <p:nvSpPr>
          <p:cNvPr id="5" name="Footer Placeholder 4"/>
          <p:cNvSpPr>
            <a:spLocks noGrp="1"/>
          </p:cNvSpPr>
          <p:nvPr>
            <p:ph type="ftr" sz="quarter" idx="10"/>
          </p:nvPr>
        </p:nvSpPr>
        <p:spPr/>
        <p:txBody>
          <a:bodyPr/>
          <a:lstStyle/>
          <a:p>
            <a:r>
              <a:rPr lang="en-US" smtClean="0"/>
              <a:t>December 2012</a:t>
            </a:r>
            <a:endParaRPr lang="en-US" dirty="0"/>
          </a:p>
        </p:txBody>
      </p:sp>
      <p:sp>
        <p:nvSpPr>
          <p:cNvPr id="6" name="Slide Number Placeholder 5"/>
          <p:cNvSpPr>
            <a:spLocks noGrp="1"/>
          </p:cNvSpPr>
          <p:nvPr>
            <p:ph type="sldNum" sz="quarter" idx="11"/>
          </p:nvPr>
        </p:nvSpPr>
        <p:spPr/>
        <p:txBody>
          <a:bodyPr/>
          <a:lstStyle/>
          <a:p>
            <a:fld id="{A1824F0C-B950-49CD-BD91-4C27DC6DABED}"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89" name="Rectangle 3"/>
          <p:cNvSpPr>
            <a:spLocks noGrp="1" noChangeArrowheads="1"/>
          </p:cNvSpPr>
          <p:nvPr>
            <p:ph type="body" idx="1"/>
          </p:nvPr>
        </p:nvSpPr>
        <p:spPr bwMode="auto">
          <a:noFill/>
        </p:spPr>
        <p:txBody>
          <a:bodyPr/>
          <a:lstStyle/>
          <a:p>
            <a:pPr marL="4763">
              <a:spcBef>
                <a:spcPts val="0"/>
              </a:spcBef>
              <a:spcAft>
                <a:spcPts val="0"/>
              </a:spcAft>
            </a:pPr>
            <a:r>
              <a:rPr lang="en-US" dirty="0" smtClean="0">
                <a:latin typeface="Times New Roman"/>
              </a:rPr>
              <a:t>Hot air rises, creating a negative pressure in the lower portion of the building. Negative pressure leads to air infiltration.</a:t>
            </a:r>
          </a:p>
          <a:p>
            <a:pPr marL="4763">
              <a:spcBef>
                <a:spcPts val="0"/>
              </a:spcBef>
              <a:spcAft>
                <a:spcPts val="0"/>
              </a:spcAft>
            </a:pPr>
            <a:endParaRPr lang="en-US" dirty="0" smtClean="0">
              <a:latin typeface="Times New Roman"/>
            </a:endParaRPr>
          </a:p>
          <a:p>
            <a:pPr marL="4763">
              <a:spcBef>
                <a:spcPts val="0"/>
              </a:spcBef>
              <a:spcAft>
                <a:spcPts val="0"/>
              </a:spcAft>
            </a:pPr>
            <a:r>
              <a:rPr lang="en-US" dirty="0" smtClean="0">
                <a:latin typeface="Times New Roman"/>
              </a:rPr>
              <a:t>The neutral pressure plane is not always located halfway up the building, but wherever there are points of escape for the rising air. </a:t>
            </a:r>
          </a:p>
          <a:p>
            <a:pPr marL="4763">
              <a:spcBef>
                <a:spcPts val="0"/>
              </a:spcBef>
              <a:spcAft>
                <a:spcPts val="0"/>
              </a:spcAft>
            </a:pPr>
            <a:endParaRPr lang="en-US" dirty="0" smtClean="0">
              <a:latin typeface="Times New Roman"/>
            </a:endParaRPr>
          </a:p>
          <a:p>
            <a:pPr marL="4763">
              <a:spcBef>
                <a:spcPts val="0"/>
              </a:spcBef>
              <a:spcAft>
                <a:spcPts val="0"/>
              </a:spcAft>
            </a:pPr>
            <a:r>
              <a:rPr lang="en-US" dirty="0" smtClean="0">
                <a:latin typeface="Times New Roman"/>
              </a:rPr>
              <a:t>Positive pressure in the top of the building causes exfiltration.</a:t>
            </a:r>
          </a:p>
          <a:p>
            <a:endParaRPr lang="en-US" dirty="0" smtClean="0"/>
          </a:p>
        </p:txBody>
      </p:sp>
      <p:sp>
        <p:nvSpPr>
          <p:cNvPr id="4" name="Footer Placeholder 3"/>
          <p:cNvSpPr>
            <a:spLocks noGrp="1"/>
          </p:cNvSpPr>
          <p:nvPr>
            <p:ph type="ftr" sz="quarter" idx="10"/>
          </p:nvPr>
        </p:nvSpPr>
        <p:spPr/>
        <p:txBody>
          <a:bodyPr/>
          <a:lstStyle/>
          <a:p>
            <a:r>
              <a:rPr lang="en-US" smtClean="0"/>
              <a:t>December 2012</a:t>
            </a:r>
            <a:endParaRPr lang="en-US" dirty="0"/>
          </a:p>
        </p:txBody>
      </p:sp>
      <p:sp>
        <p:nvSpPr>
          <p:cNvPr id="6" name="Slide Number Placeholder 5"/>
          <p:cNvSpPr>
            <a:spLocks noGrp="1"/>
          </p:cNvSpPr>
          <p:nvPr>
            <p:ph type="sldNum" sz="quarter" idx="11"/>
          </p:nvPr>
        </p:nvSpPr>
        <p:spPr/>
        <p:txBody>
          <a:bodyPr/>
          <a:lstStyle/>
          <a:p>
            <a:fld id="{A1824F0C-B950-49CD-BD91-4C27DC6DABED}"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 name="Notes Placeholder 4"/>
          <p:cNvSpPr>
            <a:spLocks noGrp="1"/>
          </p:cNvSpPr>
          <p:nvPr>
            <p:ph type="body" sz="quarter" idx="10"/>
          </p:nvPr>
        </p:nvSpPr>
        <p:spPr/>
        <p:txBody>
          <a:bodyPr>
            <a:normAutofit/>
          </a:bodyPr>
          <a:lstStyle/>
          <a:p>
            <a:pPr marL="1588">
              <a:spcBef>
                <a:spcPts val="0"/>
              </a:spcBef>
              <a:spcAft>
                <a:spcPts val="0"/>
              </a:spcAft>
            </a:pPr>
            <a:r>
              <a:rPr lang="en-US" i="1" dirty="0" smtClean="0">
                <a:solidFill>
                  <a:schemeClr val="tx1">
                    <a:lumMod val="50000"/>
                    <a:lumOff val="50000"/>
                  </a:schemeClr>
                </a:solidFill>
                <a:latin typeface="Times New Roman"/>
              </a:rPr>
              <a:t>Click to reveal the anatomy of depressurization in both situations.</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Combustion appliances and exhaust fans can create negative pressure in the home. This pressure difference increases infiltration.</a:t>
            </a:r>
          </a:p>
          <a:p>
            <a:pPr marL="457200" indent="-223838">
              <a:spcBef>
                <a:spcPts val="0"/>
              </a:spcBef>
              <a:spcAft>
                <a:spcPts val="0"/>
              </a:spcAft>
              <a:buFont typeface="Symbol" pitchFamily="18" charset="2"/>
              <a:buChar char="·"/>
            </a:pPr>
            <a:r>
              <a:rPr lang="en-US" dirty="0" smtClean="0"/>
              <a:t>Combustion appliances that take their </a:t>
            </a:r>
            <a:r>
              <a:rPr lang="en-US" b="1" i="1" dirty="0" smtClean="0"/>
              <a:t>combustion air </a:t>
            </a:r>
            <a:r>
              <a:rPr lang="en-US" dirty="0" smtClean="0"/>
              <a:t>from inside the </a:t>
            </a:r>
            <a:r>
              <a:rPr lang="en-US" dirty="0" err="1" smtClean="0"/>
              <a:t>home</a:t>
            </a:r>
            <a:r>
              <a:rPr lang="en-US" dirty="0" err="1" smtClean="0">
                <a:sym typeface="Symbol"/>
              </a:rPr>
              <a:t>e.g</a:t>
            </a:r>
            <a:r>
              <a:rPr lang="en-US" dirty="0" smtClean="0">
                <a:sym typeface="Symbol"/>
              </a:rPr>
              <a:t>., most 80+ furnaces and conventional gas water </a:t>
            </a:r>
            <a:r>
              <a:rPr lang="en-US" dirty="0" err="1" smtClean="0">
                <a:sym typeface="Symbol"/>
              </a:rPr>
              <a:t>heaterscan</a:t>
            </a:r>
            <a:r>
              <a:rPr lang="en-US" dirty="0" smtClean="0">
                <a:sym typeface="Symbol"/>
              </a:rPr>
              <a:t> create negative pressure in the home. In a tight house, this could result in unsafe levels of CO.</a:t>
            </a:r>
          </a:p>
          <a:p>
            <a:pPr marL="457200" indent="-223838">
              <a:spcBef>
                <a:spcPts val="0"/>
              </a:spcBef>
              <a:spcAft>
                <a:spcPts val="0"/>
              </a:spcAft>
              <a:buFont typeface="Symbol" pitchFamily="18" charset="2"/>
              <a:buChar char="·"/>
            </a:pPr>
            <a:r>
              <a:rPr lang="en-US" b="1" i="1" dirty="0" smtClean="0"/>
              <a:t>Direct-vented appliances </a:t>
            </a:r>
            <a:r>
              <a:rPr lang="en-US" dirty="0" smtClean="0"/>
              <a:t>that take combustion air directly from the </a:t>
            </a:r>
            <a:r>
              <a:rPr lang="en-US" dirty="0" err="1" smtClean="0"/>
              <a:t>outside</a:t>
            </a:r>
            <a:r>
              <a:rPr lang="en-US" dirty="0" err="1" smtClean="0">
                <a:sym typeface="Symbol"/>
              </a:rPr>
              <a:t>e.g</a:t>
            </a:r>
            <a:r>
              <a:rPr lang="en-US" dirty="0" smtClean="0">
                <a:sym typeface="Symbol"/>
              </a:rPr>
              <a:t>., most 90+ </a:t>
            </a:r>
            <a:r>
              <a:rPr lang="en-US" dirty="0" err="1" smtClean="0">
                <a:sym typeface="Symbol"/>
              </a:rPr>
              <a:t>furnacesdon’t</a:t>
            </a:r>
            <a:r>
              <a:rPr lang="en-US" dirty="0" smtClean="0">
                <a:sym typeface="Symbol"/>
              </a:rPr>
              <a:t> cause depressurization.</a:t>
            </a:r>
          </a:p>
          <a:p>
            <a:pPr marL="457200" indent="-223838">
              <a:spcBef>
                <a:spcPts val="0"/>
              </a:spcBef>
              <a:spcAft>
                <a:spcPts val="0"/>
              </a:spcAft>
              <a:buFont typeface="Symbol" pitchFamily="18" charset="2"/>
              <a:buChar char="·"/>
            </a:pPr>
            <a:r>
              <a:rPr lang="en-US" dirty="0" smtClean="0"/>
              <a:t>Exhaust fans also create negative pressure.</a:t>
            </a:r>
          </a:p>
          <a:p>
            <a:endParaRPr lang="en-US" dirty="0"/>
          </a:p>
        </p:txBody>
      </p:sp>
      <p:sp>
        <p:nvSpPr>
          <p:cNvPr id="6" name="Footer Placeholder 5"/>
          <p:cNvSpPr>
            <a:spLocks noGrp="1"/>
          </p:cNvSpPr>
          <p:nvPr>
            <p:ph type="ftr" sz="quarter" idx="11"/>
          </p:nvPr>
        </p:nvSpPr>
        <p:spPr/>
        <p:txBody>
          <a:bodyPr/>
          <a:lstStyle/>
          <a:p>
            <a:r>
              <a:rPr lang="en-US" smtClean="0"/>
              <a:t>December 2012</a:t>
            </a:r>
            <a:endParaRPr lang="en-US" dirty="0"/>
          </a:p>
        </p:txBody>
      </p:sp>
      <p:sp>
        <p:nvSpPr>
          <p:cNvPr id="7" name="Slide Number Placeholder 6"/>
          <p:cNvSpPr>
            <a:spLocks noGrp="1"/>
          </p:cNvSpPr>
          <p:nvPr>
            <p:ph type="sldNum" sz="quarter" idx="12"/>
          </p:nvPr>
        </p:nvSpPr>
        <p:spPr/>
        <p:txBody>
          <a:bodyPr/>
          <a:lstStyle/>
          <a:p>
            <a:fld id="{A1824F0C-B950-49CD-BD91-4C27DC6DABED}"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7" name="Rectangle 6"/>
          <p:cNvSpPr>
            <a:spLocks noGrp="1"/>
          </p:cNvSpPr>
          <p:nvPr>
            <p:ph type="body" idx="1"/>
          </p:nvPr>
        </p:nvSpPr>
        <p:spPr bwMode="auto">
          <a:noFill/>
        </p:spPr>
        <p:txBody>
          <a:bodyPr/>
          <a:lstStyle/>
          <a:p>
            <a:pPr marL="4763">
              <a:spcBef>
                <a:spcPts val="0"/>
              </a:spcBef>
              <a:spcAft>
                <a:spcPts val="0"/>
              </a:spcAft>
            </a:pPr>
            <a:r>
              <a:rPr lang="en-US" dirty="0" smtClean="0">
                <a:latin typeface="Times New Roman"/>
              </a:rPr>
              <a:t>Duct leakage can create positive and negative pressures in different areas of the house.</a:t>
            </a:r>
          </a:p>
          <a:p>
            <a:pPr marL="4763">
              <a:spcBef>
                <a:spcPts val="0"/>
              </a:spcBef>
              <a:spcAft>
                <a:spcPts val="0"/>
              </a:spcAft>
            </a:pPr>
            <a:endParaRPr lang="en-US" dirty="0" smtClean="0">
              <a:latin typeface="Times New Roman"/>
            </a:endParaRPr>
          </a:p>
          <a:p>
            <a:pPr marL="4763">
              <a:spcBef>
                <a:spcPts val="0"/>
              </a:spcBef>
              <a:spcAft>
                <a:spcPts val="0"/>
              </a:spcAft>
            </a:pPr>
            <a:r>
              <a:rPr lang="en-US" dirty="0" smtClean="0">
                <a:latin typeface="Times New Roman"/>
              </a:rPr>
              <a:t>The pressures associated with duct leaks can be greater because the driving force is stronger. All holes are not created equal.</a:t>
            </a:r>
          </a:p>
          <a:p>
            <a:pPr marL="4763">
              <a:spcBef>
                <a:spcPts val="0"/>
              </a:spcBef>
              <a:spcAft>
                <a:spcPts val="0"/>
              </a:spcAft>
            </a:pPr>
            <a:endParaRPr lang="en-US" dirty="0" smtClean="0">
              <a:latin typeface="Times New Roman"/>
            </a:endParaRPr>
          </a:p>
          <a:p>
            <a:pPr marL="4763">
              <a:spcBef>
                <a:spcPts val="0"/>
              </a:spcBef>
              <a:spcAft>
                <a:spcPts val="0"/>
              </a:spcAft>
            </a:pPr>
            <a:r>
              <a:rPr lang="en-US" dirty="0" smtClean="0">
                <a:latin typeface="Times New Roman"/>
              </a:rPr>
              <a:t>In this situation, when the door between the bedroom and main body of the home is open, pressure remains balanced throughout the home. </a:t>
            </a:r>
          </a:p>
          <a:p>
            <a:pPr>
              <a:spcBef>
                <a:spcPts val="0"/>
              </a:spcBef>
              <a:spcAft>
                <a:spcPts val="0"/>
              </a:spcAft>
            </a:pPr>
            <a:endParaRPr lang="en-US" i="1" dirty="0" smtClean="0">
              <a:solidFill>
                <a:srgbClr val="808080"/>
              </a:solidFill>
              <a:latin typeface="Times New Roman"/>
            </a:endParaRPr>
          </a:p>
          <a:p>
            <a:pPr>
              <a:spcBef>
                <a:spcPts val="0"/>
              </a:spcBef>
              <a:spcAft>
                <a:spcPts val="0"/>
              </a:spcAft>
            </a:pPr>
            <a:r>
              <a:rPr lang="en-US" i="1" dirty="0" smtClean="0">
                <a:solidFill>
                  <a:srgbClr val="808080"/>
                </a:solidFill>
                <a:latin typeface="Times New Roman"/>
              </a:rPr>
              <a:t>Q. What happens if you close the door to the bedroom in this situation?</a:t>
            </a:r>
          </a:p>
          <a:p>
            <a:pPr>
              <a:spcBef>
                <a:spcPts val="0"/>
              </a:spcBef>
              <a:spcAft>
                <a:spcPts val="0"/>
              </a:spcAft>
            </a:pPr>
            <a:endParaRPr lang="en-US" i="1" dirty="0" smtClean="0">
              <a:solidFill>
                <a:srgbClr val="808080"/>
              </a:solidFill>
              <a:latin typeface="Times New Roman"/>
            </a:endParaRPr>
          </a:p>
          <a:p>
            <a:pPr>
              <a:spcBef>
                <a:spcPts val="0"/>
              </a:spcBef>
              <a:spcAft>
                <a:spcPts val="0"/>
              </a:spcAft>
            </a:pPr>
            <a:r>
              <a:rPr lang="en-US" i="1" dirty="0" smtClean="0">
                <a:solidFill>
                  <a:srgbClr val="808080"/>
                </a:solidFill>
                <a:latin typeface="Times New Roman"/>
              </a:rPr>
              <a:t>Click ahead to reveal the answer.</a:t>
            </a:r>
          </a:p>
          <a:p>
            <a:pPr>
              <a:buFontTx/>
              <a:buChar char="•"/>
            </a:pPr>
            <a:endParaRPr lang="en-US" i="1" dirty="0" smtClean="0"/>
          </a:p>
        </p:txBody>
      </p:sp>
      <p:sp>
        <p:nvSpPr>
          <p:cNvPr id="5" name="Footer Placeholder 4"/>
          <p:cNvSpPr>
            <a:spLocks noGrp="1"/>
          </p:cNvSpPr>
          <p:nvPr>
            <p:ph type="ftr" sz="quarter" idx="10"/>
          </p:nvPr>
        </p:nvSpPr>
        <p:spPr/>
        <p:txBody>
          <a:bodyPr/>
          <a:lstStyle/>
          <a:p>
            <a:r>
              <a:rPr lang="en-US" smtClean="0"/>
              <a:t>December 2012</a:t>
            </a:r>
            <a:endParaRPr lang="en-US" dirty="0"/>
          </a:p>
        </p:txBody>
      </p:sp>
      <p:sp>
        <p:nvSpPr>
          <p:cNvPr id="6" name="Slide Number Placeholder 5"/>
          <p:cNvSpPr>
            <a:spLocks noGrp="1"/>
          </p:cNvSpPr>
          <p:nvPr>
            <p:ph type="sldNum" sz="quarter" idx="11"/>
          </p:nvPr>
        </p:nvSpPr>
        <p:spPr/>
        <p:txBody>
          <a:bodyPr/>
          <a:lstStyle/>
          <a:p>
            <a:fld id="{A1824F0C-B950-49CD-BD91-4C27DC6DABED}"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2" name="Rectangle 5"/>
          <p:cNvSpPr>
            <a:spLocks noGrp="1"/>
          </p:cNvSpPr>
          <p:nvPr>
            <p:ph type="body" idx="1"/>
          </p:nvPr>
        </p:nvSpPr>
        <p:spPr bwMode="auto">
          <a:xfrm>
            <a:off x="731520" y="4560570"/>
            <a:ext cx="5852160" cy="4559618"/>
          </a:xfrm>
          <a:noFill/>
        </p:spPr>
        <p:txBody>
          <a:bodyPr>
            <a:normAutofit/>
          </a:bodyPr>
          <a:lstStyle/>
          <a:p>
            <a:pPr>
              <a:spcBef>
                <a:spcPts val="317"/>
              </a:spcBef>
              <a:spcAft>
                <a:spcPts val="317"/>
              </a:spcAft>
            </a:pPr>
            <a:r>
              <a:rPr lang="en-US" dirty="0" smtClean="0">
                <a:latin typeface="Times New Roman"/>
              </a:rPr>
              <a:t>Energy is a measurable quantity of:</a:t>
            </a:r>
          </a:p>
          <a:p>
            <a:pPr marL="457200" indent="-223838">
              <a:spcBef>
                <a:spcPts val="0"/>
              </a:spcBef>
              <a:spcAft>
                <a:spcPts val="0"/>
              </a:spcAft>
              <a:buFont typeface="Symbol" pitchFamily="18" charset="2"/>
              <a:buChar char="·"/>
            </a:pPr>
            <a:r>
              <a:rPr lang="en-US" b="1" i="1" dirty="0" smtClean="0">
                <a:latin typeface="Times New Roman"/>
              </a:rPr>
              <a:t>Heat </a:t>
            </a:r>
            <a:r>
              <a:rPr lang="en-US" dirty="0" smtClean="0">
                <a:latin typeface="Times New Roman"/>
              </a:rPr>
              <a:t>– molecular movement, or</a:t>
            </a:r>
          </a:p>
          <a:p>
            <a:pPr marL="457200" indent="-223838">
              <a:spcBef>
                <a:spcPts val="0"/>
              </a:spcBef>
              <a:spcAft>
                <a:spcPts val="0"/>
              </a:spcAft>
              <a:buFont typeface="Symbol" pitchFamily="18" charset="2"/>
              <a:buChar char="·"/>
            </a:pPr>
            <a:r>
              <a:rPr lang="en-US" dirty="0" smtClean="0">
                <a:latin typeface="Times New Roman"/>
              </a:rPr>
              <a:t>Work – expended energy with a result, or</a:t>
            </a:r>
          </a:p>
          <a:p>
            <a:pPr marL="457200" indent="-223838">
              <a:spcBef>
                <a:spcPts val="0"/>
              </a:spcBef>
              <a:spcAft>
                <a:spcPts val="0"/>
              </a:spcAft>
              <a:buFont typeface="Symbol" pitchFamily="18" charset="2"/>
              <a:buChar char="·"/>
            </a:pPr>
            <a:r>
              <a:rPr lang="en-US" dirty="0" smtClean="0">
                <a:latin typeface="Times New Roman"/>
              </a:rPr>
              <a:t>Light.</a:t>
            </a:r>
          </a:p>
          <a:p>
            <a:pPr>
              <a:spcBef>
                <a:spcPts val="317"/>
              </a:spcBef>
              <a:spcAft>
                <a:spcPts val="317"/>
              </a:spcAft>
            </a:pPr>
            <a:r>
              <a:rPr lang="en-US" dirty="0" smtClean="0">
                <a:latin typeface="Times New Roman"/>
              </a:rPr>
              <a:t>Some key terms:</a:t>
            </a:r>
          </a:p>
          <a:p>
            <a:pPr marL="457200" indent="-223838">
              <a:spcBef>
                <a:spcPts val="0"/>
              </a:spcBef>
              <a:spcAft>
                <a:spcPts val="0"/>
              </a:spcAft>
              <a:buFont typeface="Symbol" pitchFamily="18" charset="2"/>
              <a:buChar char="·"/>
            </a:pPr>
            <a:r>
              <a:rPr lang="en-US" b="1" i="1" dirty="0" smtClean="0">
                <a:latin typeface="Times New Roman"/>
              </a:rPr>
              <a:t>Potential energy </a:t>
            </a:r>
            <a:r>
              <a:rPr lang="en-US" dirty="0" smtClean="0">
                <a:latin typeface="Times New Roman"/>
              </a:rPr>
              <a:t>– Stored energy</a:t>
            </a:r>
          </a:p>
          <a:p>
            <a:pPr marL="914400" indent="-223838">
              <a:spcBef>
                <a:spcPts val="0"/>
              </a:spcBef>
              <a:spcAft>
                <a:spcPts val="0"/>
              </a:spcAft>
              <a:buFont typeface="Courier New"/>
              <a:buChar char="o"/>
            </a:pPr>
            <a:r>
              <a:rPr lang="en-US" dirty="0" smtClean="0">
                <a:latin typeface="Times New Roman"/>
              </a:rPr>
              <a:t>Gasoline has potential energy.</a:t>
            </a:r>
          </a:p>
          <a:p>
            <a:pPr marL="914400" indent="-223838">
              <a:spcBef>
                <a:spcPts val="0"/>
              </a:spcBef>
              <a:spcAft>
                <a:spcPts val="0"/>
              </a:spcAft>
              <a:buFont typeface="Courier New"/>
              <a:buChar char="o"/>
            </a:pPr>
            <a:r>
              <a:rPr lang="en-US" dirty="0" smtClean="0">
                <a:latin typeface="Times New Roman"/>
              </a:rPr>
              <a:t>A heavy object on a high ledge has potential energy.</a:t>
            </a:r>
          </a:p>
          <a:p>
            <a:pPr marL="457200" indent="-223838">
              <a:spcBef>
                <a:spcPts val="0"/>
              </a:spcBef>
              <a:spcAft>
                <a:spcPts val="0"/>
              </a:spcAft>
              <a:buFont typeface="Symbol" pitchFamily="18" charset="2"/>
              <a:buChar char="·"/>
            </a:pPr>
            <a:r>
              <a:rPr lang="en-US" b="1" i="1" dirty="0" smtClean="0">
                <a:latin typeface="Times New Roman"/>
              </a:rPr>
              <a:t>Kinetic energy </a:t>
            </a:r>
            <a:r>
              <a:rPr lang="en-US" dirty="0" smtClean="0">
                <a:latin typeface="Times New Roman"/>
              </a:rPr>
              <a:t>– Moving or transitional energy</a:t>
            </a:r>
          </a:p>
          <a:p>
            <a:pPr marL="914400" indent="-223838">
              <a:spcBef>
                <a:spcPts val="0"/>
              </a:spcBef>
              <a:spcAft>
                <a:spcPts val="0"/>
              </a:spcAft>
              <a:buFont typeface="Courier New"/>
              <a:buChar char="o"/>
            </a:pPr>
            <a:r>
              <a:rPr lang="en-US" dirty="0" smtClean="0">
                <a:latin typeface="Times New Roman"/>
              </a:rPr>
              <a:t>A heavy object falling from a high ledge has kinetic energy. It may be used to do work, like lifting an elevator through a cable and pulley system.</a:t>
            </a:r>
          </a:p>
          <a:p>
            <a:pPr marL="914400" indent="-223838">
              <a:spcBef>
                <a:spcPts val="0"/>
              </a:spcBef>
              <a:spcAft>
                <a:spcPts val="0"/>
              </a:spcAft>
              <a:buFont typeface="Courier New"/>
              <a:buChar char="o"/>
            </a:pPr>
            <a:r>
              <a:rPr lang="en-US" dirty="0" smtClean="0">
                <a:latin typeface="Times New Roman"/>
              </a:rPr>
              <a:t>Fire is another form of kinetic energy.</a:t>
            </a:r>
          </a:p>
          <a:p>
            <a:pPr marL="457200" indent="-223838">
              <a:spcBef>
                <a:spcPts val="0"/>
              </a:spcBef>
              <a:spcAft>
                <a:spcPts val="0"/>
              </a:spcAft>
              <a:buFont typeface="Symbol" pitchFamily="18" charset="2"/>
              <a:buChar char="·"/>
            </a:pPr>
            <a:r>
              <a:rPr lang="en-US" b="1" i="1" dirty="0" smtClean="0">
                <a:latin typeface="Times New Roman"/>
              </a:rPr>
              <a:t>Temperature </a:t>
            </a:r>
            <a:r>
              <a:rPr lang="en-US" dirty="0" smtClean="0">
                <a:latin typeface="Times New Roman"/>
              </a:rPr>
              <a:t>– A measure of the heat present</a:t>
            </a:r>
          </a:p>
          <a:p>
            <a:pPr marL="457200" indent="-223838">
              <a:spcBef>
                <a:spcPts val="0"/>
              </a:spcBef>
              <a:spcAft>
                <a:spcPts val="0"/>
              </a:spcAft>
              <a:buFont typeface="Symbol" pitchFamily="18" charset="2"/>
              <a:buChar char="·"/>
            </a:pPr>
            <a:r>
              <a:rPr lang="en-US" b="1" i="1" dirty="0" smtClean="0">
                <a:latin typeface="Times New Roman"/>
              </a:rPr>
              <a:t>Sensible heat</a:t>
            </a:r>
            <a:r>
              <a:rPr lang="en-US" dirty="0" smtClean="0">
                <a:latin typeface="Times New Roman"/>
              </a:rPr>
              <a:t> – Potential energy in the form of thermal energy of water; the relationship of water to its heat content </a:t>
            </a:r>
          </a:p>
          <a:p>
            <a:pPr marL="914400" indent="-223838">
              <a:spcBef>
                <a:spcPts val="0"/>
              </a:spcBef>
              <a:spcAft>
                <a:spcPts val="0"/>
              </a:spcAft>
              <a:buFont typeface="Courier New" pitchFamily="49" charset="0"/>
              <a:buChar char="o"/>
            </a:pPr>
            <a:r>
              <a:rPr lang="en-US" dirty="0" smtClean="0">
                <a:latin typeface="Times New Roman"/>
              </a:rPr>
              <a:t>One </a:t>
            </a:r>
            <a:r>
              <a:rPr lang="en-US" b="1" i="1" dirty="0" smtClean="0">
                <a:latin typeface="Times New Roman"/>
              </a:rPr>
              <a:t>British Thermal Units (BTU</a:t>
            </a:r>
            <a:r>
              <a:rPr lang="en-US" dirty="0" smtClean="0">
                <a:latin typeface="Times New Roman"/>
              </a:rPr>
              <a:t>) will raise 1 pound of water 1</a:t>
            </a:r>
            <a:r>
              <a:rPr lang="en-US" dirty="0" smtClean="0">
                <a:latin typeface="Times New Roman"/>
                <a:sym typeface="Symbol"/>
              </a:rPr>
              <a:t>F </a:t>
            </a:r>
            <a:r>
              <a:rPr lang="en-US" i="1" dirty="0" smtClean="0">
                <a:latin typeface="Times New Roman"/>
                <a:sym typeface="Symbol"/>
              </a:rPr>
              <a:t>as long as there is no phase change. </a:t>
            </a:r>
          </a:p>
          <a:p>
            <a:pPr marL="457200" indent="-223838">
              <a:spcBef>
                <a:spcPts val="0"/>
              </a:spcBef>
              <a:spcAft>
                <a:spcPts val="0"/>
              </a:spcAft>
              <a:buFont typeface="Symbol" pitchFamily="18" charset="2"/>
              <a:buChar char="·"/>
            </a:pPr>
            <a:r>
              <a:rPr lang="en-US" b="1" i="1" dirty="0" smtClean="0">
                <a:latin typeface="Times New Roman"/>
              </a:rPr>
              <a:t>Phase change </a:t>
            </a:r>
            <a:r>
              <a:rPr lang="en-US" dirty="0" smtClean="0">
                <a:latin typeface="Times New Roman"/>
              </a:rPr>
              <a:t>– The act of changing from one state of matter to another, e.g., solid to liquid or liquid to gas.</a:t>
            </a:r>
          </a:p>
          <a:p>
            <a:pPr marL="457200" indent="-223838">
              <a:spcBef>
                <a:spcPts val="0"/>
              </a:spcBef>
              <a:spcAft>
                <a:spcPts val="0"/>
              </a:spcAft>
              <a:buFont typeface="Symbol" pitchFamily="18" charset="2"/>
              <a:buChar char="·"/>
            </a:pPr>
            <a:r>
              <a:rPr lang="en-US" b="1" i="1" dirty="0" smtClean="0">
                <a:latin typeface="Times New Roman"/>
              </a:rPr>
              <a:t>Latent heat </a:t>
            </a:r>
            <a:r>
              <a:rPr lang="en-US" dirty="0" smtClean="0">
                <a:latin typeface="Times New Roman"/>
              </a:rPr>
              <a:t>– The amount of heat absorbed or released in a phase change; for water, the latent heat is 970 BTU/lb liquid to gas and 144 BTU/lb liquid to solid.</a:t>
            </a:r>
          </a:p>
          <a:p>
            <a:pPr marL="289984" indent="-241653">
              <a:spcBef>
                <a:spcPts val="317"/>
              </a:spcBef>
              <a:spcAft>
                <a:spcPts val="317"/>
              </a:spcAft>
            </a:pPr>
            <a:endParaRPr lang="en-US" dirty="0" smtClean="0"/>
          </a:p>
        </p:txBody>
      </p:sp>
      <p:sp>
        <p:nvSpPr>
          <p:cNvPr id="5" name="Footer Placeholder 4"/>
          <p:cNvSpPr>
            <a:spLocks noGrp="1"/>
          </p:cNvSpPr>
          <p:nvPr>
            <p:ph type="ftr" sz="quarter" idx="10"/>
          </p:nvPr>
        </p:nvSpPr>
        <p:spPr/>
        <p:txBody>
          <a:bodyPr/>
          <a:lstStyle/>
          <a:p>
            <a:r>
              <a:rPr lang="en-US" smtClean="0"/>
              <a:t>December 2012</a:t>
            </a:r>
            <a:endParaRPr lang="en-US" dirty="0"/>
          </a:p>
        </p:txBody>
      </p:sp>
      <p:sp>
        <p:nvSpPr>
          <p:cNvPr id="6" name="Slide Number Placeholder 5"/>
          <p:cNvSpPr>
            <a:spLocks noGrp="1"/>
          </p:cNvSpPr>
          <p:nvPr>
            <p:ph type="sldNum" sz="quarter" idx="11"/>
          </p:nvPr>
        </p:nvSpPr>
        <p:spPr/>
        <p:txBody>
          <a:bodyPr/>
          <a:lstStyle/>
          <a:p>
            <a:fld id="{A1824F0C-B950-49CD-BD91-4C27DC6DABED}"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61" name="Rectangle 3"/>
          <p:cNvSpPr>
            <a:spLocks noGrp="1" noChangeArrowheads="1"/>
          </p:cNvSpPr>
          <p:nvPr>
            <p:ph type="body" idx="1"/>
          </p:nvPr>
        </p:nvSpPr>
        <p:spPr bwMode="auto">
          <a:noFill/>
        </p:spPr>
        <p:txBody>
          <a:bodyPr/>
          <a:lstStyle/>
          <a:p>
            <a:pPr marL="4763">
              <a:spcBef>
                <a:spcPts val="0"/>
              </a:spcBef>
              <a:spcAft>
                <a:spcPts val="0"/>
              </a:spcAft>
            </a:pPr>
            <a:r>
              <a:rPr lang="en-US" dirty="0" smtClean="0">
                <a:latin typeface="Times New Roman"/>
              </a:rPr>
              <a:t>Closed doors that prevent supply air from getting back to a return vent cause positive pressures in rooms with supply vents.</a:t>
            </a:r>
          </a:p>
          <a:p>
            <a:pPr marL="4763">
              <a:spcBef>
                <a:spcPts val="0"/>
              </a:spcBef>
              <a:spcAft>
                <a:spcPts val="0"/>
              </a:spcAft>
            </a:pPr>
            <a:endParaRPr lang="en-US" dirty="0" smtClean="0">
              <a:latin typeface="Times New Roman"/>
            </a:endParaRPr>
          </a:p>
          <a:p>
            <a:pPr marL="4763">
              <a:spcBef>
                <a:spcPts val="0"/>
              </a:spcBef>
              <a:spcAft>
                <a:spcPts val="0"/>
              </a:spcAft>
            </a:pPr>
            <a:r>
              <a:rPr lang="en-US" dirty="0" smtClean="0">
                <a:latin typeface="Times New Roman"/>
              </a:rPr>
              <a:t>This starves the return for air, causing negative pressure in the zone where the return vent is located.</a:t>
            </a:r>
          </a:p>
          <a:p>
            <a:endParaRPr lang="en-US" b="1" u="sng" dirty="0" smtClean="0">
              <a:latin typeface="Arial"/>
            </a:endParaRPr>
          </a:p>
          <a:p>
            <a:pPr eaLnBrk="1" hangingPunct="1">
              <a:spcBef>
                <a:spcPct val="0"/>
              </a:spcBef>
            </a:pPr>
            <a:endParaRPr lang="en-US" dirty="0" smtClean="0">
              <a:latin typeface="Arial" charset="0"/>
            </a:endParaRPr>
          </a:p>
        </p:txBody>
      </p:sp>
      <p:sp>
        <p:nvSpPr>
          <p:cNvPr id="5" name="Footer Placeholder 4"/>
          <p:cNvSpPr>
            <a:spLocks noGrp="1"/>
          </p:cNvSpPr>
          <p:nvPr>
            <p:ph type="ftr" sz="quarter" idx="10"/>
          </p:nvPr>
        </p:nvSpPr>
        <p:spPr/>
        <p:txBody>
          <a:bodyPr/>
          <a:lstStyle/>
          <a:p>
            <a:r>
              <a:rPr lang="en-US" smtClean="0"/>
              <a:t>December 2012</a:t>
            </a:r>
            <a:endParaRPr lang="en-US" dirty="0"/>
          </a:p>
        </p:txBody>
      </p:sp>
      <p:sp>
        <p:nvSpPr>
          <p:cNvPr id="6" name="Slide Number Placeholder 5"/>
          <p:cNvSpPr>
            <a:spLocks noGrp="1"/>
          </p:cNvSpPr>
          <p:nvPr>
            <p:ph type="sldNum" sz="quarter" idx="11"/>
          </p:nvPr>
        </p:nvSpPr>
        <p:spPr/>
        <p:txBody>
          <a:bodyPr/>
          <a:lstStyle/>
          <a:p>
            <a:fld id="{A1824F0C-B950-49CD-BD91-4C27DC6DABED}"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5" name="Rectangle 6"/>
          <p:cNvSpPr>
            <a:spLocks noGrp="1"/>
          </p:cNvSpPr>
          <p:nvPr>
            <p:ph type="body" idx="1"/>
          </p:nvPr>
        </p:nvSpPr>
        <p:spPr bwMode="auto">
          <a:noFill/>
        </p:spPr>
        <p:txBody>
          <a:bodyPr>
            <a:normAutofit/>
          </a:bodyPr>
          <a:lstStyle/>
          <a:p>
            <a:pPr>
              <a:spcBef>
                <a:spcPts val="0"/>
              </a:spcBef>
              <a:spcAft>
                <a:spcPts val="0"/>
              </a:spcAft>
            </a:pPr>
            <a:r>
              <a:rPr lang="en-US" dirty="0" smtClean="0">
                <a:latin typeface="Times New Roman"/>
              </a:rPr>
              <a:t>It is easy to predict pressure imbalances based on the locations of return and supply vents throughout a home, even without the use of a blower door.</a:t>
            </a:r>
          </a:p>
          <a:p>
            <a:pPr marL="0" lvl="1">
              <a:spcBef>
                <a:spcPts val="0"/>
              </a:spcBef>
              <a:spcAft>
                <a:spcPts val="0"/>
              </a:spcAft>
            </a:pPr>
            <a:endParaRPr lang="en-US" i="1" dirty="0" smtClean="0">
              <a:solidFill>
                <a:srgbClr val="808080"/>
              </a:solidFill>
              <a:latin typeface="Times New Roman"/>
            </a:endParaRPr>
          </a:p>
          <a:p>
            <a:pPr marL="0" lvl="1">
              <a:spcBef>
                <a:spcPts val="0"/>
              </a:spcBef>
              <a:spcAft>
                <a:spcPts val="0"/>
              </a:spcAft>
            </a:pPr>
            <a:r>
              <a:rPr lang="en-US" i="1" dirty="0" smtClean="0">
                <a:solidFill>
                  <a:srgbClr val="808080"/>
                </a:solidFill>
                <a:latin typeface="Times New Roman"/>
              </a:rPr>
              <a:t>Ask students which rooms of the house will have positive pressure and which will have negative pressure, and whether air will leak into or out of that room. </a:t>
            </a:r>
          </a:p>
          <a:p>
            <a:pPr marL="0" lvl="1">
              <a:spcBef>
                <a:spcPts val="0"/>
              </a:spcBef>
              <a:spcAft>
                <a:spcPts val="0"/>
              </a:spcAft>
            </a:pPr>
            <a:endParaRPr lang="en-US" i="1" dirty="0" smtClean="0">
              <a:solidFill>
                <a:srgbClr val="808080"/>
              </a:solidFill>
              <a:latin typeface="Times New Roman"/>
            </a:endParaRPr>
          </a:p>
          <a:p>
            <a:pPr marL="0" lvl="1">
              <a:spcBef>
                <a:spcPts val="0"/>
              </a:spcBef>
              <a:spcAft>
                <a:spcPts val="0"/>
              </a:spcAft>
            </a:pPr>
            <a:r>
              <a:rPr lang="en-US" i="1" dirty="0" smtClean="0">
                <a:solidFill>
                  <a:srgbClr val="808080"/>
                </a:solidFill>
                <a:latin typeface="Times New Roman"/>
              </a:rPr>
              <a:t>Click to reveal answers in this order: </a:t>
            </a:r>
          </a:p>
          <a:p>
            <a:pPr marL="457200" lvl="2" indent="-223838">
              <a:spcBef>
                <a:spcPts val="0"/>
              </a:spcBef>
              <a:spcAft>
                <a:spcPts val="0"/>
              </a:spcAft>
              <a:buClr>
                <a:srgbClr val="808080"/>
              </a:buClr>
              <a:buFont typeface="Symbol" pitchFamily="18" charset="2"/>
              <a:buChar char="·"/>
            </a:pPr>
            <a:r>
              <a:rPr lang="en-US" i="1" dirty="0" smtClean="0">
                <a:solidFill>
                  <a:srgbClr val="808080"/>
                </a:solidFill>
                <a:latin typeface="Times New Roman"/>
              </a:rPr>
              <a:t>Master bedroom: positive, exfiltration</a:t>
            </a:r>
          </a:p>
          <a:p>
            <a:pPr lvl="1" indent="-223838">
              <a:spcBef>
                <a:spcPts val="0"/>
              </a:spcBef>
              <a:spcAft>
                <a:spcPts val="0"/>
              </a:spcAft>
              <a:buClr>
                <a:srgbClr val="808080"/>
              </a:buClr>
              <a:buFont typeface="Symbol" pitchFamily="18" charset="2"/>
              <a:buChar char="·"/>
            </a:pPr>
            <a:r>
              <a:rPr lang="en-US" i="1" dirty="0" smtClean="0">
                <a:solidFill>
                  <a:srgbClr val="808080"/>
                </a:solidFill>
                <a:latin typeface="Times New Roman"/>
              </a:rPr>
              <a:t>Utility: negative, infiltration</a:t>
            </a:r>
          </a:p>
          <a:p>
            <a:pPr lvl="1" indent="-223838">
              <a:spcBef>
                <a:spcPts val="0"/>
              </a:spcBef>
              <a:spcAft>
                <a:spcPts val="0"/>
              </a:spcAft>
              <a:buClr>
                <a:srgbClr val="808080"/>
              </a:buClr>
              <a:buFont typeface="Symbol" pitchFamily="18" charset="2"/>
              <a:buChar char="·"/>
            </a:pPr>
            <a:r>
              <a:rPr lang="en-US" i="1" dirty="0" smtClean="0">
                <a:solidFill>
                  <a:srgbClr val="808080"/>
                </a:solidFill>
                <a:latin typeface="Times New Roman"/>
              </a:rPr>
              <a:t>Kitchen: negative, infiltration</a:t>
            </a:r>
          </a:p>
          <a:p>
            <a:pPr lvl="1" indent="-223838">
              <a:spcBef>
                <a:spcPts val="0"/>
              </a:spcBef>
              <a:spcAft>
                <a:spcPts val="0"/>
              </a:spcAft>
              <a:buClr>
                <a:srgbClr val="808080"/>
              </a:buClr>
              <a:buFont typeface="Symbol" pitchFamily="18" charset="2"/>
              <a:buChar char="·"/>
            </a:pPr>
            <a:r>
              <a:rPr lang="en-US" i="1" dirty="0" smtClean="0">
                <a:solidFill>
                  <a:srgbClr val="808080"/>
                </a:solidFill>
                <a:latin typeface="Times New Roman"/>
              </a:rPr>
              <a:t>Living room: negative, infiltration</a:t>
            </a:r>
          </a:p>
          <a:p>
            <a:pPr lvl="1" indent="-223838">
              <a:spcBef>
                <a:spcPts val="0"/>
              </a:spcBef>
              <a:spcAft>
                <a:spcPts val="0"/>
              </a:spcAft>
              <a:buClr>
                <a:srgbClr val="808080"/>
              </a:buClr>
              <a:buFont typeface="Symbol" pitchFamily="18" charset="2"/>
              <a:buChar char="·"/>
            </a:pPr>
            <a:r>
              <a:rPr lang="en-US" i="1" dirty="0" smtClean="0">
                <a:solidFill>
                  <a:srgbClr val="808080"/>
                </a:solidFill>
                <a:latin typeface="Times New Roman"/>
              </a:rPr>
              <a:t>Bathroom: positive, exfiltration</a:t>
            </a:r>
          </a:p>
          <a:p>
            <a:pPr marL="457200" lvl="2" indent="-223838">
              <a:spcBef>
                <a:spcPts val="0"/>
              </a:spcBef>
              <a:spcAft>
                <a:spcPts val="0"/>
              </a:spcAft>
              <a:buClr>
                <a:srgbClr val="808080"/>
              </a:buClr>
              <a:buFont typeface="Symbol" pitchFamily="18" charset="2"/>
              <a:buChar char="·"/>
            </a:pPr>
            <a:r>
              <a:rPr lang="en-US" i="1" dirty="0" smtClean="0">
                <a:solidFill>
                  <a:srgbClr val="808080"/>
                </a:solidFill>
                <a:latin typeface="Times New Roman"/>
              </a:rPr>
              <a:t>Bedroom: positive, exfiltration</a:t>
            </a:r>
          </a:p>
          <a:p>
            <a:pPr marL="0" lvl="1">
              <a:spcBef>
                <a:spcPts val="0"/>
              </a:spcBef>
              <a:spcAft>
                <a:spcPts val="0"/>
              </a:spcAft>
            </a:pPr>
            <a:r>
              <a:rPr lang="en-US" i="1" dirty="0" smtClean="0">
                <a:solidFill>
                  <a:srgbClr val="808080"/>
                </a:solidFill>
                <a:latin typeface="Times New Roman"/>
              </a:rPr>
              <a:t/>
            </a:r>
            <a:br>
              <a:rPr lang="en-US" i="1" dirty="0" smtClean="0">
                <a:solidFill>
                  <a:srgbClr val="808080"/>
                </a:solidFill>
                <a:latin typeface="Times New Roman"/>
              </a:rPr>
            </a:br>
            <a:r>
              <a:rPr lang="en-US" i="1" dirty="0" smtClean="0">
                <a:solidFill>
                  <a:srgbClr val="808080"/>
                </a:solidFill>
                <a:latin typeface="Times New Roman"/>
              </a:rPr>
              <a:t>Q: What are some methods for balancing the pressure in this home?</a:t>
            </a:r>
          </a:p>
          <a:p>
            <a:pPr marL="0" lvl="2">
              <a:spcBef>
                <a:spcPts val="0"/>
              </a:spcBef>
              <a:spcAft>
                <a:spcPts val="0"/>
              </a:spcAft>
            </a:pPr>
            <a:endParaRPr lang="en-US" i="1" dirty="0" smtClean="0">
              <a:solidFill>
                <a:srgbClr val="808080"/>
              </a:solidFill>
              <a:latin typeface="Times New Roman"/>
            </a:endParaRPr>
          </a:p>
          <a:p>
            <a:pPr marL="0" lvl="2">
              <a:spcBef>
                <a:spcPts val="0"/>
              </a:spcBef>
              <a:spcAft>
                <a:spcPts val="0"/>
              </a:spcAft>
            </a:pPr>
            <a:r>
              <a:rPr lang="en-US" i="1" dirty="0" smtClean="0">
                <a:solidFill>
                  <a:srgbClr val="808080"/>
                </a:solidFill>
                <a:latin typeface="Times New Roman"/>
              </a:rPr>
              <a:t>A: Add returns in bedrooms and bathroom. Undercut doors. Add grates to the doors.</a:t>
            </a:r>
          </a:p>
          <a:p>
            <a:endParaRPr lang="en-US" i="1" dirty="0" smtClean="0"/>
          </a:p>
        </p:txBody>
      </p:sp>
      <p:sp>
        <p:nvSpPr>
          <p:cNvPr id="5" name="Footer Placeholder 4"/>
          <p:cNvSpPr>
            <a:spLocks noGrp="1"/>
          </p:cNvSpPr>
          <p:nvPr>
            <p:ph type="ftr" sz="quarter" idx="10"/>
          </p:nvPr>
        </p:nvSpPr>
        <p:spPr/>
        <p:txBody>
          <a:bodyPr/>
          <a:lstStyle/>
          <a:p>
            <a:r>
              <a:rPr lang="en-US" smtClean="0"/>
              <a:t>December 2012</a:t>
            </a:r>
            <a:endParaRPr lang="en-US" dirty="0"/>
          </a:p>
        </p:txBody>
      </p:sp>
      <p:sp>
        <p:nvSpPr>
          <p:cNvPr id="6" name="Slide Number Placeholder 5"/>
          <p:cNvSpPr>
            <a:spLocks noGrp="1"/>
          </p:cNvSpPr>
          <p:nvPr>
            <p:ph type="sldNum" sz="quarter" idx="11"/>
          </p:nvPr>
        </p:nvSpPr>
        <p:spPr/>
        <p:txBody>
          <a:bodyPr/>
          <a:lstStyle/>
          <a:p>
            <a:fld id="{A1824F0C-B950-49CD-BD91-4C27DC6DABED}"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9" name="Rectangle 3"/>
          <p:cNvSpPr>
            <a:spLocks noGrp="1" noChangeArrowheads="1"/>
          </p:cNvSpPr>
          <p:nvPr>
            <p:ph type="body" idx="1"/>
          </p:nvPr>
        </p:nvSpPr>
        <p:spPr bwMode="auto">
          <a:noFill/>
        </p:spPr>
        <p:txBody>
          <a:bodyPr/>
          <a:lstStyle/>
          <a:p>
            <a:pPr marL="4763">
              <a:spcBef>
                <a:spcPts val="0"/>
              </a:spcBef>
              <a:spcAft>
                <a:spcPts val="0"/>
              </a:spcAft>
            </a:pPr>
            <a:r>
              <a:rPr lang="en-US" dirty="0" smtClean="0">
                <a:latin typeface="Times New Roman"/>
              </a:rPr>
              <a:t>Using the blower door depressurizes the house, drawing air through all the holes in the pressure boundary of the home.</a:t>
            </a:r>
          </a:p>
          <a:p>
            <a:pPr marL="4763">
              <a:spcBef>
                <a:spcPts val="0"/>
              </a:spcBef>
              <a:spcAft>
                <a:spcPts val="0"/>
              </a:spcAft>
            </a:pPr>
            <a:endParaRPr lang="en-US" dirty="0" smtClean="0">
              <a:latin typeface="Times New Roman"/>
            </a:endParaRPr>
          </a:p>
          <a:p>
            <a:pPr marL="4763">
              <a:spcBef>
                <a:spcPts val="0"/>
              </a:spcBef>
              <a:spcAft>
                <a:spcPts val="0"/>
              </a:spcAft>
            </a:pPr>
            <a:r>
              <a:rPr lang="en-US" dirty="0" smtClean="0">
                <a:latin typeface="Times New Roman"/>
              </a:rPr>
              <a:t>Using the blower door as a driving force, air is sucked out of the house faster than it can be replaced. This creates a measurable pressure difference for performing diagnostics. </a:t>
            </a:r>
          </a:p>
          <a:p>
            <a:pPr marL="4763">
              <a:spcBef>
                <a:spcPts val="0"/>
              </a:spcBef>
              <a:spcAft>
                <a:spcPts val="0"/>
              </a:spcAft>
            </a:pPr>
            <a:endParaRPr lang="en-US" dirty="0" smtClean="0">
              <a:latin typeface="Times New Roman"/>
            </a:endParaRPr>
          </a:p>
          <a:p>
            <a:pPr marL="4763">
              <a:spcBef>
                <a:spcPts val="0"/>
              </a:spcBef>
              <a:spcAft>
                <a:spcPts val="0"/>
              </a:spcAft>
            </a:pPr>
            <a:r>
              <a:rPr lang="en-US" dirty="0" smtClean="0">
                <a:latin typeface="Times New Roman"/>
              </a:rPr>
              <a:t>This is different from how the house behaves under normal conditions. Usually, air would be infiltrating some of the holes and </a:t>
            </a:r>
            <a:r>
              <a:rPr lang="en-US" dirty="0" err="1" smtClean="0">
                <a:latin typeface="Times New Roman"/>
              </a:rPr>
              <a:t>exfiltrating</a:t>
            </a:r>
            <a:r>
              <a:rPr lang="en-US" dirty="0" smtClean="0">
                <a:latin typeface="Times New Roman"/>
              </a:rPr>
              <a:t> others. With the blower door running, the home is depressurized so air infiltrates all the holes except the one in the door where the fan is set up. </a:t>
            </a:r>
            <a:endParaRPr lang="en-US" sz="1900" dirty="0" smtClean="0">
              <a:latin typeface="Times New Roman"/>
            </a:endParaRPr>
          </a:p>
          <a:p>
            <a:endParaRPr lang="en-US" dirty="0" smtClean="0"/>
          </a:p>
        </p:txBody>
      </p:sp>
      <p:sp>
        <p:nvSpPr>
          <p:cNvPr id="5" name="Footer Placeholder 4"/>
          <p:cNvSpPr>
            <a:spLocks noGrp="1"/>
          </p:cNvSpPr>
          <p:nvPr>
            <p:ph type="ftr" sz="quarter" idx="10"/>
          </p:nvPr>
        </p:nvSpPr>
        <p:spPr/>
        <p:txBody>
          <a:bodyPr/>
          <a:lstStyle/>
          <a:p>
            <a:r>
              <a:rPr lang="en-US" smtClean="0"/>
              <a:t>December 2012</a:t>
            </a:r>
            <a:endParaRPr lang="en-US" dirty="0"/>
          </a:p>
        </p:txBody>
      </p:sp>
      <p:sp>
        <p:nvSpPr>
          <p:cNvPr id="6" name="Slide Number Placeholder 5"/>
          <p:cNvSpPr>
            <a:spLocks noGrp="1"/>
          </p:cNvSpPr>
          <p:nvPr>
            <p:ph type="sldNum" sz="quarter" idx="11"/>
          </p:nvPr>
        </p:nvSpPr>
        <p:spPr/>
        <p:txBody>
          <a:bodyPr/>
          <a:lstStyle/>
          <a:p>
            <a:fld id="{A1824F0C-B950-49CD-BD91-4C27DC6DABED}"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noFill/>
          <a:ln>
            <a:solidFill>
              <a:srgbClr val="000000"/>
            </a:solidFill>
            <a:miter lim="800000"/>
            <a:headEnd/>
            <a:tailEnd/>
          </a:ln>
        </p:spPr>
      </p:sp>
      <p:sp>
        <p:nvSpPr>
          <p:cNvPr id="73731" name="Rectangle 3"/>
          <p:cNvSpPr>
            <a:spLocks noGrp="1"/>
          </p:cNvSpPr>
          <p:nvPr>
            <p:ph type="body" idx="1"/>
          </p:nvPr>
        </p:nvSpPr>
        <p:spPr bwMode="auto">
          <a:noFill/>
        </p:spPr>
        <p:txBody>
          <a:bodyPr/>
          <a:lstStyle/>
          <a:p>
            <a:pPr marL="457200" indent="-223838">
              <a:spcBef>
                <a:spcPts val="0"/>
              </a:spcBef>
              <a:spcAft>
                <a:spcPts val="0"/>
              </a:spcAft>
              <a:buFont typeface="Symbol" pitchFamily="18" charset="2"/>
              <a:buChar char="·"/>
            </a:pPr>
            <a:r>
              <a:rPr lang="en-US" dirty="0" smtClean="0">
                <a:latin typeface="Times New Roman"/>
              </a:rPr>
              <a:t>Energy is a measurable quantity of heat, light, or work.</a:t>
            </a:r>
          </a:p>
          <a:p>
            <a:pPr marL="457200" indent="-223838">
              <a:spcBef>
                <a:spcPts val="0"/>
              </a:spcBef>
              <a:spcAft>
                <a:spcPts val="0"/>
              </a:spcAft>
              <a:buFont typeface="Symbol" pitchFamily="18" charset="2"/>
              <a:buChar char="·"/>
            </a:pPr>
            <a:r>
              <a:rPr lang="en-US" dirty="0" smtClean="0">
                <a:latin typeface="Times New Roman"/>
              </a:rPr>
              <a:t>Energy moves by conduction, convection, and radiation.</a:t>
            </a:r>
          </a:p>
          <a:p>
            <a:pPr marL="457200" indent="-223838">
              <a:spcBef>
                <a:spcPts val="0"/>
              </a:spcBef>
              <a:spcAft>
                <a:spcPts val="0"/>
              </a:spcAft>
              <a:buFont typeface="Symbol" pitchFamily="18" charset="2"/>
              <a:buChar char="·"/>
            </a:pPr>
            <a:r>
              <a:rPr lang="en-US" dirty="0" smtClean="0">
                <a:latin typeface="Times New Roman"/>
              </a:rPr>
              <a:t>The Second Law of Thermodynamics explains why energy moves.</a:t>
            </a:r>
          </a:p>
          <a:p>
            <a:pPr marL="457200" indent="-223838">
              <a:spcBef>
                <a:spcPts val="0"/>
              </a:spcBef>
              <a:spcAft>
                <a:spcPts val="0"/>
              </a:spcAft>
              <a:buFont typeface="Symbol" pitchFamily="18" charset="2"/>
              <a:buChar char="·"/>
            </a:pPr>
            <a:r>
              <a:rPr lang="en-US" dirty="0" smtClean="0">
                <a:latin typeface="Times New Roman"/>
              </a:rPr>
              <a:t>Heat moves constantly by whatever mechanism is available at any given moment.</a:t>
            </a:r>
          </a:p>
          <a:p>
            <a:pPr marL="457200" indent="-223838">
              <a:spcBef>
                <a:spcPts val="0"/>
              </a:spcBef>
              <a:spcAft>
                <a:spcPts val="0"/>
              </a:spcAft>
              <a:buFont typeface="Symbol" pitchFamily="18" charset="2"/>
              <a:buChar char="·"/>
            </a:pPr>
            <a:r>
              <a:rPr lang="en-US" dirty="0" smtClean="0">
                <a:latin typeface="Times New Roman"/>
              </a:rPr>
              <a:t>Pressure and temperature differences are the driving factors of air movement.</a:t>
            </a:r>
          </a:p>
          <a:p>
            <a:pPr marL="457200" indent="-223838">
              <a:spcBef>
                <a:spcPts val="0"/>
              </a:spcBef>
              <a:spcAft>
                <a:spcPts val="0"/>
              </a:spcAft>
              <a:buFont typeface="Symbol" pitchFamily="18" charset="2"/>
              <a:buChar char="·"/>
            </a:pPr>
            <a:r>
              <a:rPr lang="en-US" dirty="0" smtClean="0">
                <a:latin typeface="Times New Roman"/>
              </a:rPr>
              <a:t>Air leaking into and out of a home carries heat and moisture with it.</a:t>
            </a:r>
          </a:p>
          <a:p>
            <a:pPr marL="457200" indent="-223838">
              <a:spcBef>
                <a:spcPts val="0"/>
              </a:spcBef>
              <a:spcAft>
                <a:spcPts val="0"/>
              </a:spcAft>
              <a:buFont typeface="Symbol" pitchFamily="18" charset="2"/>
              <a:buChar char="·"/>
            </a:pPr>
            <a:r>
              <a:rPr lang="en-US" dirty="0" smtClean="0">
                <a:latin typeface="Times New Roman"/>
              </a:rPr>
              <a:t>An understanding of these principles is essential for a proper building audit. </a:t>
            </a:r>
          </a:p>
          <a:p>
            <a:pPr marL="289984" indent="-241653">
              <a:spcBef>
                <a:spcPts val="0"/>
              </a:spcBef>
              <a:spcAft>
                <a:spcPts val="0"/>
              </a:spcAft>
            </a:pPr>
            <a:endParaRPr lang="en-US" i="1" dirty="0" smtClean="0">
              <a:solidFill>
                <a:schemeClr val="bg1">
                  <a:lumMod val="50000"/>
                </a:schemeClr>
              </a:solidFill>
              <a:latin typeface="Times" charset="0"/>
              <a:cs typeface="Times" charset="0"/>
            </a:endParaRPr>
          </a:p>
          <a:p>
            <a:pPr>
              <a:spcBef>
                <a:spcPts val="0"/>
              </a:spcBef>
              <a:spcAft>
                <a:spcPts val="0"/>
              </a:spcAft>
            </a:pPr>
            <a:r>
              <a:rPr lang="en-US" i="1" dirty="0" smtClean="0">
                <a:solidFill>
                  <a:schemeClr val="bg1">
                    <a:lumMod val="50000"/>
                  </a:schemeClr>
                </a:solidFill>
                <a:latin typeface="Times" charset="0"/>
                <a:cs typeface="Times" charset="0"/>
              </a:rPr>
              <a:t>Present </a:t>
            </a:r>
            <a:r>
              <a:rPr lang="en-US" i="1" dirty="0">
                <a:solidFill>
                  <a:schemeClr val="bg1">
                    <a:lumMod val="50000"/>
                  </a:schemeClr>
                </a:solidFill>
                <a:latin typeface="Times" charset="0"/>
                <a:cs typeface="Times" charset="0"/>
              </a:rPr>
              <a:t>this slide as an interactive discussion, soliciting personal examples from the trainees. Add your own personal examples and knowledge to supplement. </a:t>
            </a:r>
          </a:p>
          <a:p>
            <a:pPr marL="289984" indent="-241653"/>
            <a:endParaRPr lang="en-US" dirty="0" smtClean="0"/>
          </a:p>
        </p:txBody>
      </p:sp>
      <p:sp>
        <p:nvSpPr>
          <p:cNvPr id="5" name="Footer Placeholder 4"/>
          <p:cNvSpPr>
            <a:spLocks noGrp="1"/>
          </p:cNvSpPr>
          <p:nvPr>
            <p:ph type="ftr" sz="quarter" idx="10"/>
          </p:nvPr>
        </p:nvSpPr>
        <p:spPr/>
        <p:txBody>
          <a:bodyPr/>
          <a:lstStyle/>
          <a:p>
            <a:r>
              <a:rPr lang="en-US" smtClean="0"/>
              <a:t>December 2012</a:t>
            </a:r>
            <a:endParaRPr lang="en-US" dirty="0"/>
          </a:p>
        </p:txBody>
      </p:sp>
      <p:sp>
        <p:nvSpPr>
          <p:cNvPr id="6" name="Slide Number Placeholder 5"/>
          <p:cNvSpPr>
            <a:spLocks noGrp="1"/>
          </p:cNvSpPr>
          <p:nvPr>
            <p:ph type="sldNum" sz="quarter" idx="11"/>
          </p:nvPr>
        </p:nvSpPr>
        <p:spPr/>
        <p:txBody>
          <a:bodyPr/>
          <a:lstStyle/>
          <a:p>
            <a:fld id="{A1824F0C-B950-49CD-BD91-4C27DC6DABED}" type="slidenum">
              <a:rPr lang="en-US" smtClean="0"/>
              <a:pPr/>
              <a:t>33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noFill/>
          <a:ln>
            <a:solidFill>
              <a:srgbClr val="000000"/>
            </a:solidFill>
            <a:miter lim="800000"/>
            <a:headEnd/>
            <a:tailEnd/>
          </a:ln>
        </p:spPr>
      </p:sp>
      <p:sp>
        <p:nvSpPr>
          <p:cNvPr id="44035" name="Rectangle 3"/>
          <p:cNvSpPr>
            <a:spLocks noGrp="1"/>
          </p:cNvSpPr>
          <p:nvPr>
            <p:ph type="body" idx="1"/>
          </p:nvPr>
        </p:nvSpPr>
        <p:spPr bwMode="auto">
          <a:noFill/>
        </p:spPr>
        <p:txBody>
          <a:bodyPr/>
          <a:lstStyle/>
          <a:p>
            <a:r>
              <a:rPr lang="en-US" b="1" i="1" dirty="0" smtClean="0">
                <a:ea typeface="Tahoma" pitchFamily="34" charset="0"/>
              </a:rPr>
              <a:t>Laws of Thermodynamics:</a:t>
            </a:r>
          </a:p>
          <a:p>
            <a:pPr marL="457200" indent="-223838">
              <a:spcBef>
                <a:spcPts val="0"/>
              </a:spcBef>
              <a:spcAft>
                <a:spcPts val="0"/>
              </a:spcAft>
              <a:buFont typeface="+mj-lt"/>
              <a:buAutoNum type="arabicPeriod"/>
            </a:pPr>
            <a:r>
              <a:rPr lang="en-US" dirty="0" smtClean="0">
                <a:latin typeface="Times New Roman"/>
              </a:rPr>
              <a:t>Energy is neither created nor destroyed.</a:t>
            </a:r>
          </a:p>
          <a:p>
            <a:pPr marL="457200" indent="-223838">
              <a:spcBef>
                <a:spcPts val="0"/>
              </a:spcBef>
              <a:spcAft>
                <a:spcPts val="0"/>
              </a:spcAft>
              <a:buFont typeface="+mj-lt"/>
              <a:buAutoNum type="arabicPeriod"/>
            </a:pPr>
            <a:r>
              <a:rPr lang="en-US" dirty="0" smtClean="0">
                <a:latin typeface="Times New Roman"/>
              </a:rPr>
              <a:t>Energy always goes from high to low (absent an outside influence expending other energy).</a:t>
            </a:r>
          </a:p>
          <a:p>
            <a:pPr marL="274320">
              <a:spcBef>
                <a:spcPts val="0"/>
              </a:spcBef>
              <a:spcAft>
                <a:spcPts val="0"/>
              </a:spcAft>
            </a:pPr>
            <a:endParaRPr lang="en-US" i="1" dirty="0" smtClean="0">
              <a:solidFill>
                <a:srgbClr val="808080"/>
              </a:solidFill>
              <a:latin typeface="Times New Roman"/>
            </a:endParaRPr>
          </a:p>
          <a:p>
            <a:pPr>
              <a:spcBef>
                <a:spcPts val="0"/>
              </a:spcBef>
              <a:spcAft>
                <a:spcPts val="0"/>
              </a:spcAft>
            </a:pPr>
            <a:r>
              <a:rPr lang="en-US" i="1" dirty="0" smtClean="0">
                <a:solidFill>
                  <a:srgbClr val="808080"/>
                </a:solidFill>
                <a:latin typeface="Times New Roman"/>
              </a:rPr>
              <a:t>Use weather maps or a clip of the local weather station as an illustration of the laws of thermodynamics in action. Hurricanes move and eventually dissipate, but the energy is never destroyed. Fronts move into low-pressure zones, and so on.</a:t>
            </a:r>
            <a:endParaRPr lang="en-US" i="1" dirty="0" smtClean="0">
              <a:solidFill>
                <a:srgbClr val="808080"/>
              </a:solidFill>
              <a:latin typeface="Arial"/>
            </a:endParaRPr>
          </a:p>
          <a:p>
            <a:pPr lvl="1"/>
            <a:endParaRPr lang="en-US" i="1" dirty="0" smtClean="0"/>
          </a:p>
        </p:txBody>
      </p:sp>
      <p:sp>
        <p:nvSpPr>
          <p:cNvPr id="5" name="Footer Placeholder 4"/>
          <p:cNvSpPr>
            <a:spLocks noGrp="1"/>
          </p:cNvSpPr>
          <p:nvPr>
            <p:ph type="ftr" sz="quarter" idx="10"/>
          </p:nvPr>
        </p:nvSpPr>
        <p:spPr/>
        <p:txBody>
          <a:bodyPr/>
          <a:lstStyle/>
          <a:p>
            <a:r>
              <a:rPr lang="en-US" smtClean="0"/>
              <a:t>December 2012</a:t>
            </a:r>
            <a:endParaRPr lang="en-US" dirty="0"/>
          </a:p>
        </p:txBody>
      </p:sp>
      <p:sp>
        <p:nvSpPr>
          <p:cNvPr id="6" name="Slide Number Placeholder 5"/>
          <p:cNvSpPr>
            <a:spLocks noGrp="1"/>
          </p:cNvSpPr>
          <p:nvPr>
            <p:ph type="sldNum" sz="quarter" idx="11"/>
          </p:nvPr>
        </p:nvSpPr>
        <p:spPr/>
        <p:txBody>
          <a:bodyPr/>
          <a:lstStyle/>
          <a:p>
            <a:fld id="{A1824F0C-B950-49CD-BD91-4C27DC6DABED}"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60" name="Rectangle 5"/>
          <p:cNvSpPr>
            <a:spLocks noGrp="1"/>
          </p:cNvSpPr>
          <p:nvPr>
            <p:ph type="body" idx="1"/>
          </p:nvPr>
        </p:nvSpPr>
        <p:spPr bwMode="auto">
          <a:noFill/>
        </p:spPr>
        <p:txBody>
          <a:bodyPr/>
          <a:lstStyle/>
          <a:p>
            <a:r>
              <a:rPr lang="en-US" dirty="0" smtClean="0">
                <a:latin typeface="Times New Roman"/>
              </a:rPr>
              <a:t>More than 99% of our energy comes from the sun. </a:t>
            </a:r>
          </a:p>
          <a:p>
            <a:pPr marL="457200" indent="-223838">
              <a:spcBef>
                <a:spcPts val="0"/>
              </a:spcBef>
              <a:spcAft>
                <a:spcPts val="0"/>
              </a:spcAft>
              <a:buFont typeface="Symbol" pitchFamily="18" charset="2"/>
              <a:buChar char="·"/>
            </a:pPr>
            <a:r>
              <a:rPr lang="en-US" dirty="0" smtClean="0">
                <a:latin typeface="Times New Roman"/>
              </a:rPr>
              <a:t>Energy reaches us from the sun by pure radiation.</a:t>
            </a:r>
          </a:p>
          <a:p>
            <a:pPr marL="457200" indent="-223838">
              <a:spcBef>
                <a:spcPts val="0"/>
              </a:spcBef>
              <a:spcAft>
                <a:spcPts val="0"/>
              </a:spcAft>
              <a:buFont typeface="Symbol" pitchFamily="18" charset="2"/>
              <a:buChar char="·"/>
            </a:pPr>
            <a:r>
              <a:rPr lang="en-US" dirty="0" smtClean="0">
                <a:latin typeface="Times New Roman"/>
              </a:rPr>
              <a:t>Coal and oil come from plants grown by the sun or dinosaurs that ate what the sun grew.</a:t>
            </a:r>
          </a:p>
          <a:p>
            <a:pPr marL="457200" indent="-223838">
              <a:spcBef>
                <a:spcPts val="0"/>
              </a:spcBef>
              <a:spcAft>
                <a:spcPts val="0"/>
              </a:spcAft>
              <a:buFont typeface="Symbol" pitchFamily="18" charset="2"/>
              <a:buChar char="·"/>
            </a:pPr>
            <a:r>
              <a:rPr lang="en-US" dirty="0" smtClean="0">
                <a:latin typeface="Times New Roman"/>
              </a:rPr>
              <a:t>Once it’s here, other mechanisms get involved:</a:t>
            </a:r>
          </a:p>
          <a:p>
            <a:pPr marL="914400" lvl="1" indent="-223838">
              <a:spcBef>
                <a:spcPts val="0"/>
              </a:spcBef>
              <a:spcAft>
                <a:spcPts val="0"/>
              </a:spcAft>
              <a:buFont typeface="Courier New"/>
              <a:buChar char="o"/>
            </a:pPr>
            <a:r>
              <a:rPr lang="en-US" b="1" i="1" dirty="0" smtClean="0">
                <a:latin typeface="Times New Roman"/>
              </a:rPr>
              <a:t>Conduction</a:t>
            </a:r>
          </a:p>
          <a:p>
            <a:pPr marL="914400" indent="-223838">
              <a:spcBef>
                <a:spcPts val="0"/>
              </a:spcBef>
              <a:spcAft>
                <a:spcPts val="0"/>
              </a:spcAft>
              <a:buFont typeface="Courier New"/>
              <a:buChar char="o"/>
            </a:pPr>
            <a:r>
              <a:rPr lang="en-US" b="1" i="1" dirty="0" smtClean="0">
                <a:latin typeface="Times New Roman"/>
              </a:rPr>
              <a:t>Convection</a:t>
            </a:r>
          </a:p>
          <a:p>
            <a:pPr marL="914400" indent="-223838">
              <a:spcBef>
                <a:spcPts val="0"/>
              </a:spcBef>
              <a:spcAft>
                <a:spcPts val="0"/>
              </a:spcAft>
              <a:buFont typeface="Courier New"/>
              <a:buChar char="o"/>
            </a:pPr>
            <a:r>
              <a:rPr lang="en-US" b="1" i="1" dirty="0" smtClean="0">
                <a:latin typeface="Times New Roman"/>
              </a:rPr>
              <a:t>Radiation</a:t>
            </a:r>
          </a:p>
          <a:p>
            <a:pPr marL="914400" indent="-223838">
              <a:spcBef>
                <a:spcPts val="0"/>
              </a:spcBef>
              <a:spcAft>
                <a:spcPts val="0"/>
              </a:spcAft>
              <a:buFont typeface="Courier New"/>
              <a:buChar char="o"/>
            </a:pPr>
            <a:r>
              <a:rPr lang="en-US" dirty="0" smtClean="0">
                <a:latin typeface="Times New Roman"/>
              </a:rPr>
              <a:t>Chemicals, e.g., plants using sun and chlorophyll to grow mass</a:t>
            </a:r>
          </a:p>
          <a:p>
            <a:pPr marL="1588"/>
            <a:r>
              <a:rPr lang="en-US" i="1" dirty="0" smtClean="0">
                <a:solidFill>
                  <a:srgbClr val="808080"/>
                </a:solidFill>
                <a:latin typeface="Times New Roman"/>
              </a:rPr>
              <a:t/>
            </a:r>
            <a:br>
              <a:rPr lang="en-US" i="1" dirty="0" smtClean="0">
                <a:solidFill>
                  <a:srgbClr val="808080"/>
                </a:solidFill>
                <a:latin typeface="Times New Roman"/>
              </a:rPr>
            </a:br>
            <a:r>
              <a:rPr lang="en-US" i="1" dirty="0" smtClean="0">
                <a:solidFill>
                  <a:srgbClr val="808080"/>
                </a:solidFill>
                <a:latin typeface="Times New Roman"/>
              </a:rPr>
              <a:t>Q: What about wind?</a:t>
            </a:r>
            <a:endParaRPr lang="en-US" i="1" dirty="0" smtClean="0">
              <a:solidFill>
                <a:srgbClr val="808080"/>
              </a:solidFill>
              <a:latin typeface="Arial"/>
            </a:endParaRPr>
          </a:p>
          <a:p>
            <a:pPr marL="1588"/>
            <a:r>
              <a:rPr lang="en-US" i="1" dirty="0" smtClean="0">
                <a:solidFill>
                  <a:srgbClr val="808080"/>
                </a:solidFill>
                <a:latin typeface="Times New Roman"/>
              </a:rPr>
              <a:t>A: Wind is caused by temperature differences caused by solar radiation, or its absence. </a:t>
            </a:r>
          </a:p>
          <a:p>
            <a:endParaRPr lang="en-US" dirty="0" smtClean="0"/>
          </a:p>
        </p:txBody>
      </p:sp>
      <p:sp>
        <p:nvSpPr>
          <p:cNvPr id="5" name="Footer Placeholder 4"/>
          <p:cNvSpPr>
            <a:spLocks noGrp="1"/>
          </p:cNvSpPr>
          <p:nvPr>
            <p:ph type="ftr" sz="quarter" idx="10"/>
          </p:nvPr>
        </p:nvSpPr>
        <p:spPr/>
        <p:txBody>
          <a:bodyPr/>
          <a:lstStyle/>
          <a:p>
            <a:r>
              <a:rPr lang="en-US" smtClean="0"/>
              <a:t>December 2012</a:t>
            </a:r>
            <a:endParaRPr lang="en-US" dirty="0"/>
          </a:p>
        </p:txBody>
      </p:sp>
      <p:sp>
        <p:nvSpPr>
          <p:cNvPr id="6" name="Slide Number Placeholder 5"/>
          <p:cNvSpPr>
            <a:spLocks noGrp="1"/>
          </p:cNvSpPr>
          <p:nvPr>
            <p:ph type="sldNum" sz="quarter" idx="11"/>
          </p:nvPr>
        </p:nvSpPr>
        <p:spPr/>
        <p:txBody>
          <a:bodyPr/>
          <a:lstStyle/>
          <a:p>
            <a:fld id="{A1824F0C-B950-49CD-BD91-4C27DC6DABED}"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TextEdit="1"/>
          </p:cNvSpPr>
          <p:nvPr>
            <p:ph type="sldImg"/>
          </p:nvPr>
        </p:nvSpPr>
        <p:spPr bwMode="auto">
          <a:noFill/>
          <a:ln>
            <a:solidFill>
              <a:srgbClr val="000000"/>
            </a:solidFill>
            <a:miter lim="800000"/>
            <a:headEnd/>
            <a:tailEnd/>
          </a:ln>
        </p:spPr>
      </p:sp>
      <p:sp>
        <p:nvSpPr>
          <p:cNvPr id="46083" name="Rectangle 3"/>
          <p:cNvSpPr>
            <a:spLocks noGrp="1"/>
          </p:cNvSpPr>
          <p:nvPr>
            <p:ph type="body" idx="1"/>
          </p:nvPr>
        </p:nvSpPr>
        <p:spPr bwMode="auto">
          <a:noFill/>
        </p:spPr>
        <p:txBody>
          <a:bodyPr/>
          <a:lstStyle/>
          <a:p>
            <a:r>
              <a:rPr lang="en-US" dirty="0" smtClean="0">
                <a:latin typeface="Times New Roman"/>
              </a:rPr>
              <a:t>Heat is transferred through three processes:</a:t>
            </a:r>
          </a:p>
          <a:p>
            <a:pPr marL="457200" indent="-223838">
              <a:spcBef>
                <a:spcPts val="0"/>
              </a:spcBef>
              <a:spcAft>
                <a:spcPts val="0"/>
              </a:spcAft>
              <a:buFont typeface="Symbol" pitchFamily="18" charset="2"/>
              <a:buChar char="·"/>
            </a:pPr>
            <a:r>
              <a:rPr lang="en-US" dirty="0" smtClean="0">
                <a:latin typeface="Times New Roman"/>
              </a:rPr>
              <a:t>Radiation</a:t>
            </a:r>
            <a:endParaRPr lang="en-US" dirty="0">
              <a:latin typeface="Times New Roman"/>
            </a:endParaRPr>
          </a:p>
          <a:p>
            <a:pPr marL="457200" indent="-223838">
              <a:spcBef>
                <a:spcPts val="0"/>
              </a:spcBef>
              <a:spcAft>
                <a:spcPts val="0"/>
              </a:spcAft>
              <a:buFont typeface="Symbol" pitchFamily="18" charset="2"/>
              <a:buChar char="·"/>
            </a:pPr>
            <a:r>
              <a:rPr lang="en-US" dirty="0" smtClean="0">
                <a:latin typeface="Times New Roman"/>
              </a:rPr>
              <a:t>Conduction</a:t>
            </a:r>
          </a:p>
          <a:p>
            <a:pPr marL="457200" indent="-223838">
              <a:spcBef>
                <a:spcPts val="0"/>
              </a:spcBef>
              <a:spcAft>
                <a:spcPts val="0"/>
              </a:spcAft>
              <a:buFont typeface="Symbol" pitchFamily="18" charset="2"/>
              <a:buChar char="·"/>
            </a:pPr>
            <a:r>
              <a:rPr lang="en-US" dirty="0" smtClean="0">
                <a:latin typeface="Times New Roman"/>
              </a:rPr>
              <a:t>Convection</a:t>
            </a:r>
          </a:p>
          <a:p>
            <a:r>
              <a:rPr lang="en-US" i="1" dirty="0" smtClean="0">
                <a:solidFill>
                  <a:schemeClr val="tx1">
                    <a:lumMod val="50000"/>
                    <a:lumOff val="50000"/>
                  </a:schemeClr>
                </a:solidFill>
                <a:latin typeface="Times New Roman"/>
              </a:rPr>
              <a:t>Tell students the class will use a stove burner to illustrate all three processes and they’ll have an opportunity to apply this knowledge by identifying the examples. </a:t>
            </a:r>
          </a:p>
          <a:p>
            <a:endParaRPr lang="en-US" dirty="0" smtClean="0"/>
          </a:p>
        </p:txBody>
      </p:sp>
      <p:sp>
        <p:nvSpPr>
          <p:cNvPr id="5" name="Footer Placeholder 4"/>
          <p:cNvSpPr>
            <a:spLocks noGrp="1"/>
          </p:cNvSpPr>
          <p:nvPr>
            <p:ph type="ftr" sz="quarter" idx="10"/>
          </p:nvPr>
        </p:nvSpPr>
        <p:spPr/>
        <p:txBody>
          <a:bodyPr/>
          <a:lstStyle/>
          <a:p>
            <a:r>
              <a:rPr lang="en-US" smtClean="0"/>
              <a:t>December 2012</a:t>
            </a:r>
            <a:endParaRPr lang="en-US" dirty="0"/>
          </a:p>
        </p:txBody>
      </p:sp>
      <p:sp>
        <p:nvSpPr>
          <p:cNvPr id="6" name="Slide Number Placeholder 5"/>
          <p:cNvSpPr>
            <a:spLocks noGrp="1"/>
          </p:cNvSpPr>
          <p:nvPr>
            <p:ph type="sldNum" sz="quarter" idx="11"/>
          </p:nvPr>
        </p:nvSpPr>
        <p:spPr/>
        <p:txBody>
          <a:bodyPr/>
          <a:lstStyle/>
          <a:p>
            <a:fld id="{A1824F0C-B950-49CD-BD91-4C27DC6DABED}"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8" name="Rectangle 5"/>
          <p:cNvSpPr>
            <a:spLocks noGrp="1"/>
          </p:cNvSpPr>
          <p:nvPr>
            <p:ph type="body" idx="1"/>
          </p:nvPr>
        </p:nvSpPr>
        <p:spPr bwMode="auto">
          <a:noFill/>
        </p:spPr>
        <p:txBody>
          <a:bodyPr/>
          <a:lstStyle/>
          <a:p>
            <a:pPr marL="4763">
              <a:spcBef>
                <a:spcPts val="0"/>
              </a:spcBef>
              <a:spcAft>
                <a:spcPts val="0"/>
              </a:spcAft>
            </a:pPr>
            <a:r>
              <a:rPr lang="en-US" dirty="0" smtClean="0">
                <a:latin typeface="Times New Roman"/>
              </a:rPr>
              <a:t>Radiation does not require physical contact or a medium.</a:t>
            </a:r>
          </a:p>
          <a:p>
            <a:pPr marL="4763">
              <a:spcBef>
                <a:spcPts val="0"/>
              </a:spcBef>
              <a:spcAft>
                <a:spcPts val="0"/>
              </a:spcAft>
            </a:pPr>
            <a:endParaRPr lang="en-US" dirty="0" smtClean="0">
              <a:latin typeface="Times New Roman"/>
            </a:endParaRPr>
          </a:p>
          <a:p>
            <a:pPr marL="4763">
              <a:spcBef>
                <a:spcPts val="0"/>
              </a:spcBef>
              <a:spcAft>
                <a:spcPts val="0"/>
              </a:spcAft>
            </a:pPr>
            <a:r>
              <a:rPr lang="en-US" dirty="0" smtClean="0">
                <a:latin typeface="Times New Roman"/>
              </a:rPr>
              <a:t>Heat is radiating from this burner, warming any object in its vicinity. That’s radiation.</a:t>
            </a:r>
          </a:p>
          <a:p>
            <a:pPr marL="1588"/>
            <a:r>
              <a:rPr lang="en-US" i="1" dirty="0" smtClean="0">
                <a:solidFill>
                  <a:srgbClr val="808080"/>
                </a:solidFill>
                <a:latin typeface="Times New Roman"/>
              </a:rPr>
              <a:t/>
            </a:r>
            <a:br>
              <a:rPr lang="en-US" i="1" dirty="0" smtClean="0">
                <a:solidFill>
                  <a:srgbClr val="808080"/>
                </a:solidFill>
                <a:latin typeface="Times New Roman"/>
              </a:rPr>
            </a:br>
            <a:r>
              <a:rPr lang="en-US" i="1" dirty="0" smtClean="0">
                <a:solidFill>
                  <a:schemeClr val="tx1">
                    <a:lumMod val="50000"/>
                    <a:lumOff val="50000"/>
                  </a:schemeClr>
                </a:solidFill>
                <a:latin typeface="Times New Roman"/>
              </a:rPr>
              <a:t>Q: What are some other forms of radiation in homes?</a:t>
            </a:r>
          </a:p>
          <a:p>
            <a:pPr marL="169863" indent="-168275"/>
            <a:r>
              <a:rPr lang="en-US" i="1" dirty="0" smtClean="0">
                <a:solidFill>
                  <a:schemeClr val="tx1">
                    <a:lumMod val="50000"/>
                    <a:lumOff val="50000"/>
                  </a:schemeClr>
                </a:solidFill>
                <a:latin typeface="Times New Roman"/>
              </a:rPr>
              <a:t>A: Fireplaces radiate heat to nearby occupants, although often more heat is sucked from the home up through the chimney through the stack effect, causing net cooling.</a:t>
            </a:r>
          </a:p>
          <a:p>
            <a:pPr marL="1588"/>
            <a:r>
              <a:rPr lang="en-US" i="1" dirty="0" smtClean="0">
                <a:solidFill>
                  <a:schemeClr val="tx1">
                    <a:lumMod val="50000"/>
                    <a:lumOff val="50000"/>
                  </a:schemeClr>
                </a:solidFill>
                <a:latin typeface="Times New Roman"/>
              </a:rPr>
              <a:t>A: Radiators</a:t>
            </a:r>
          </a:p>
          <a:p>
            <a:pPr marL="1588"/>
            <a:r>
              <a:rPr lang="en-US" i="1" dirty="0" smtClean="0">
                <a:solidFill>
                  <a:schemeClr val="tx1">
                    <a:lumMod val="50000"/>
                    <a:lumOff val="50000"/>
                  </a:schemeClr>
                </a:solidFill>
                <a:latin typeface="Times New Roman"/>
              </a:rPr>
              <a:t>A: An incandescent light bulb radiates heat.</a:t>
            </a:r>
          </a:p>
          <a:p>
            <a:pPr>
              <a:buFontTx/>
              <a:buChar char="•"/>
            </a:pPr>
            <a:endParaRPr lang="en-US" i="1" dirty="0" smtClean="0"/>
          </a:p>
        </p:txBody>
      </p:sp>
      <p:sp>
        <p:nvSpPr>
          <p:cNvPr id="5" name="Footer Placeholder 4"/>
          <p:cNvSpPr>
            <a:spLocks noGrp="1"/>
          </p:cNvSpPr>
          <p:nvPr>
            <p:ph type="ftr" sz="quarter" idx="10"/>
          </p:nvPr>
        </p:nvSpPr>
        <p:spPr/>
        <p:txBody>
          <a:bodyPr/>
          <a:lstStyle/>
          <a:p>
            <a:r>
              <a:rPr lang="en-US" smtClean="0"/>
              <a:t>December 2012</a:t>
            </a:r>
            <a:endParaRPr lang="en-US" dirty="0"/>
          </a:p>
        </p:txBody>
      </p:sp>
      <p:sp>
        <p:nvSpPr>
          <p:cNvPr id="6" name="Slide Number Placeholder 5"/>
          <p:cNvSpPr>
            <a:spLocks noGrp="1"/>
          </p:cNvSpPr>
          <p:nvPr>
            <p:ph type="sldNum" sz="quarter" idx="11"/>
          </p:nvPr>
        </p:nvSpPr>
        <p:spPr/>
        <p:txBody>
          <a:bodyPr/>
          <a:lstStyle/>
          <a:p>
            <a:fld id="{A1824F0C-B950-49CD-BD91-4C27DC6DABED}"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a:lstStyle/>
          <a:p>
            <a:pPr marL="4763">
              <a:spcBef>
                <a:spcPts val="0"/>
              </a:spcBef>
              <a:spcAft>
                <a:spcPts val="0"/>
              </a:spcAft>
            </a:pPr>
            <a:r>
              <a:rPr lang="en-US" dirty="0" smtClean="0">
                <a:latin typeface="Times New Roman"/>
              </a:rPr>
              <a:t>The fire heats the people who, in turn, radiate their heat out to space.</a:t>
            </a:r>
          </a:p>
          <a:p>
            <a:pPr marL="4763">
              <a:spcBef>
                <a:spcPts val="0"/>
              </a:spcBef>
              <a:spcAft>
                <a:spcPts val="0"/>
              </a:spcAft>
            </a:pPr>
            <a:endParaRPr lang="en-US" dirty="0" smtClean="0">
              <a:latin typeface="Times New Roman"/>
            </a:endParaRPr>
          </a:p>
          <a:p>
            <a:pPr marL="4763">
              <a:spcBef>
                <a:spcPts val="0"/>
              </a:spcBef>
              <a:spcAft>
                <a:spcPts val="0"/>
              </a:spcAft>
            </a:pPr>
            <a:r>
              <a:rPr lang="en-US" dirty="0" smtClean="0">
                <a:latin typeface="Times New Roman"/>
              </a:rPr>
              <a:t>Usually most solids are absorbing and radiating energy simultaneously.</a:t>
            </a:r>
          </a:p>
          <a:p>
            <a:endParaRPr lang="en-US" b="1" u="sng" dirty="0" smtClean="0">
              <a:latin typeface="Arial"/>
            </a:endParaRPr>
          </a:p>
          <a:p>
            <a:pPr eaLnBrk="1" hangingPunct="1">
              <a:spcBef>
                <a:spcPct val="0"/>
              </a:spcBef>
            </a:pPr>
            <a:endParaRPr lang="en-US" dirty="0" smtClean="0"/>
          </a:p>
        </p:txBody>
      </p:sp>
      <p:sp>
        <p:nvSpPr>
          <p:cNvPr id="5" name="Footer Placeholder 4"/>
          <p:cNvSpPr>
            <a:spLocks noGrp="1"/>
          </p:cNvSpPr>
          <p:nvPr>
            <p:ph type="ftr" sz="quarter" idx="10"/>
          </p:nvPr>
        </p:nvSpPr>
        <p:spPr/>
        <p:txBody>
          <a:bodyPr/>
          <a:lstStyle/>
          <a:p>
            <a:r>
              <a:rPr lang="en-US" smtClean="0"/>
              <a:t>December 2012</a:t>
            </a:r>
            <a:endParaRPr lang="en-US" dirty="0"/>
          </a:p>
        </p:txBody>
      </p:sp>
      <p:sp>
        <p:nvSpPr>
          <p:cNvPr id="6" name="Slide Number Placeholder 5"/>
          <p:cNvSpPr>
            <a:spLocks noGrp="1"/>
          </p:cNvSpPr>
          <p:nvPr>
            <p:ph type="sldNum" sz="quarter" idx="11"/>
          </p:nvPr>
        </p:nvSpPr>
        <p:spPr/>
        <p:txBody>
          <a:bodyPr/>
          <a:lstStyle/>
          <a:p>
            <a:fld id="{A1824F0C-B950-49CD-BD91-4C27DC6DABED}"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6" name="Rectangle 5"/>
          <p:cNvSpPr>
            <a:spLocks noGrp="1"/>
          </p:cNvSpPr>
          <p:nvPr>
            <p:ph type="body" idx="1"/>
          </p:nvPr>
        </p:nvSpPr>
        <p:spPr bwMode="auto">
          <a:noFill/>
        </p:spPr>
        <p:txBody>
          <a:bodyPr/>
          <a:lstStyle/>
          <a:p>
            <a:pPr marL="4763">
              <a:spcBef>
                <a:spcPts val="0"/>
              </a:spcBef>
              <a:spcAft>
                <a:spcPts val="0"/>
              </a:spcAft>
            </a:pPr>
            <a:r>
              <a:rPr lang="en-US" dirty="0" smtClean="0">
                <a:latin typeface="Times New Roman"/>
              </a:rPr>
              <a:t>Conduction requires physical contact–touching.</a:t>
            </a:r>
          </a:p>
          <a:p>
            <a:pPr marL="4763">
              <a:spcBef>
                <a:spcPts val="0"/>
              </a:spcBef>
              <a:spcAft>
                <a:spcPts val="0"/>
              </a:spcAft>
            </a:pPr>
            <a:endParaRPr lang="en-US" dirty="0" smtClean="0">
              <a:latin typeface="Times New Roman"/>
            </a:endParaRPr>
          </a:p>
          <a:p>
            <a:pPr marL="4763">
              <a:spcBef>
                <a:spcPts val="0"/>
              </a:spcBef>
              <a:spcAft>
                <a:spcPts val="0"/>
              </a:spcAft>
            </a:pPr>
            <a:r>
              <a:rPr lang="en-US" dirty="0" smtClean="0">
                <a:latin typeface="Times New Roman"/>
              </a:rPr>
              <a:t>The pot is in contact with the burner. Heat is transferred from the burner to the bottom of the pot by conduction.</a:t>
            </a:r>
          </a:p>
          <a:p>
            <a:pPr marL="1588">
              <a:spcBef>
                <a:spcPts val="0"/>
              </a:spcBef>
              <a:spcAft>
                <a:spcPts val="0"/>
              </a:spcAft>
            </a:pPr>
            <a:r>
              <a:rPr lang="en-US" i="1" dirty="0" smtClean="0">
                <a:solidFill>
                  <a:srgbClr val="808080"/>
                </a:solidFill>
                <a:latin typeface="Times New Roman"/>
              </a:rPr>
              <a:t/>
            </a:r>
            <a:br>
              <a:rPr lang="en-US" i="1" dirty="0" smtClean="0">
                <a:solidFill>
                  <a:srgbClr val="808080"/>
                </a:solidFill>
                <a:latin typeface="Times New Roman"/>
              </a:rPr>
            </a:br>
            <a:r>
              <a:rPr lang="en-US" i="1" dirty="0" smtClean="0">
                <a:solidFill>
                  <a:srgbClr val="808080"/>
                </a:solidFill>
                <a:latin typeface="Times New Roman"/>
              </a:rPr>
              <a:t>Q: What are some other examples of conductive heat transfer?</a:t>
            </a:r>
          </a:p>
          <a:p>
            <a:pPr marL="169863" indent="-168275">
              <a:spcBef>
                <a:spcPts val="0"/>
              </a:spcBef>
              <a:spcAft>
                <a:spcPts val="0"/>
              </a:spcAft>
            </a:pPr>
            <a:endParaRPr lang="en-US" i="1" dirty="0" smtClean="0">
              <a:solidFill>
                <a:srgbClr val="808080"/>
              </a:solidFill>
              <a:latin typeface="Times New Roman"/>
            </a:endParaRPr>
          </a:p>
          <a:p>
            <a:pPr marL="169863" indent="-168275">
              <a:spcBef>
                <a:spcPts val="0"/>
              </a:spcBef>
              <a:spcAft>
                <a:spcPts val="0"/>
              </a:spcAft>
            </a:pPr>
            <a:r>
              <a:rPr lang="en-US" i="1" dirty="0" smtClean="0">
                <a:solidFill>
                  <a:srgbClr val="808080"/>
                </a:solidFill>
                <a:latin typeface="Times New Roman"/>
              </a:rPr>
              <a:t>A: Stirring a hot cup of tea with a cold spoon, the spoon gets warm through conduction as heat travels up the handle. Conduction also warms your hands if you’re holding the hot teacup.</a:t>
            </a:r>
          </a:p>
          <a:p>
            <a:pPr marL="289984"/>
            <a:endParaRPr lang="en-US" i="1" dirty="0" smtClean="0"/>
          </a:p>
        </p:txBody>
      </p:sp>
      <p:sp>
        <p:nvSpPr>
          <p:cNvPr id="5" name="Footer Placeholder 4"/>
          <p:cNvSpPr>
            <a:spLocks noGrp="1"/>
          </p:cNvSpPr>
          <p:nvPr>
            <p:ph type="ftr" sz="quarter" idx="10"/>
          </p:nvPr>
        </p:nvSpPr>
        <p:spPr/>
        <p:txBody>
          <a:bodyPr/>
          <a:lstStyle/>
          <a:p>
            <a:r>
              <a:rPr lang="en-US" smtClean="0"/>
              <a:t>December 2012</a:t>
            </a:r>
            <a:endParaRPr lang="en-US" dirty="0"/>
          </a:p>
        </p:txBody>
      </p:sp>
      <p:sp>
        <p:nvSpPr>
          <p:cNvPr id="6" name="Slide Number Placeholder 5"/>
          <p:cNvSpPr>
            <a:spLocks noGrp="1"/>
          </p:cNvSpPr>
          <p:nvPr>
            <p:ph type="sldNum" sz="quarter" idx="11"/>
          </p:nvPr>
        </p:nvSpPr>
        <p:spPr/>
        <p:txBody>
          <a:bodyPr/>
          <a:lstStyle/>
          <a:p>
            <a:fld id="{A1824F0C-B950-49CD-BD91-4C27DC6DABED}"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0" y="6455664"/>
            <a:ext cx="9144000" cy="40233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userDrawn="1"/>
        </p:nvSpPr>
        <p:spPr>
          <a:xfrm flipH="1">
            <a:off x="0" y="5093208"/>
            <a:ext cx="4572000" cy="136245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flipH="1">
            <a:off x="4572000" y="5093208"/>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flipH="1">
            <a:off x="5833872" y="5093208"/>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ctrTitle"/>
          </p:nvPr>
        </p:nvSpPr>
        <p:spPr>
          <a:xfrm>
            <a:off x="685800" y="3081845"/>
            <a:ext cx="7772400" cy="1020763"/>
          </a:xfrm>
        </p:spPr>
        <p:txBody>
          <a:bodyPr/>
          <a:lstStyle>
            <a:lvl1pPr>
              <a:defRPr>
                <a:solidFill>
                  <a:schemeClr val="tx1"/>
                </a:solidFill>
              </a:defRPr>
            </a:lvl1p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5"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xfrm>
            <a:off x="838200" y="6245225"/>
            <a:ext cx="1901825" cy="476250"/>
          </a:xfrm>
          <a:prstGeom prst="rect">
            <a:avLst/>
          </a:prstGeom>
        </p:spPr>
        <p:txBody>
          <a:bodyPr vert="horz" wrap="square" lIns="91440" tIns="45720" rIns="91440" bIns="45720" numCol="1" anchor="t" anchorCtr="0" compatLnSpc="1">
            <a:prstTxWarp prst="textNoShape">
              <a:avLst/>
            </a:prstTxWarp>
          </a:bodyPr>
          <a:lstStyle>
            <a:lvl1pPr>
              <a:defRPr>
                <a:cs typeface="ＭＳ Ｐゴシック" charset="-128"/>
              </a:defRPr>
            </a:lvl1pPr>
          </a:lstStyle>
          <a:p>
            <a:pPr>
              <a:defRPr/>
            </a:pPr>
            <a:endParaRPr lang="en-US"/>
          </a:p>
        </p:txBody>
      </p:sp>
      <p:sp>
        <p:nvSpPr>
          <p:cNvPr id="6" name="Rectangle 12"/>
          <p:cNvSpPr>
            <a:spLocks noGrp="1" noChangeArrowheads="1"/>
          </p:cNvSpPr>
          <p:nvPr>
            <p:ph type="ftr" sz="quarter" idx="11"/>
          </p:nvPr>
        </p:nvSpPr>
        <p:spPr>
          <a:xfrm>
            <a:off x="3429000" y="6245225"/>
            <a:ext cx="2895600" cy="476250"/>
          </a:xfrm>
          <a:prstGeom prst="rect">
            <a:avLst/>
          </a:prstGeom>
        </p:spPr>
        <p:txBody>
          <a:bodyPr vert="horz" wrap="square" lIns="91440" tIns="45720" rIns="91440" bIns="45720" numCol="1" anchor="t" anchorCtr="0" compatLnSpc="1">
            <a:prstTxWarp prst="textNoShape">
              <a:avLst/>
            </a:prstTxWarp>
          </a:bodyPr>
          <a:lstStyle>
            <a:lvl1pPr>
              <a:defRPr>
                <a:cs typeface="ＭＳ Ｐゴシック" charset="-128"/>
              </a:defRPr>
            </a:lvl1pPr>
          </a:lstStyle>
          <a:p>
            <a:pPr>
              <a:defRPr/>
            </a:pPr>
            <a:endParaRPr lang="en-US"/>
          </a:p>
        </p:txBody>
      </p:sp>
      <p:sp>
        <p:nvSpPr>
          <p:cNvPr id="7" name="Rectangle 13"/>
          <p:cNvSpPr>
            <a:spLocks noGrp="1" noChangeArrowheads="1"/>
          </p:cNvSpPr>
          <p:nvPr>
            <p:ph type="sldNum" sz="quarter" idx="12"/>
          </p:nvPr>
        </p:nvSpPr>
        <p:spPr>
          <a:xfrm>
            <a:off x="8305800" y="6565900"/>
            <a:ext cx="533400" cy="304800"/>
          </a:xfrm>
          <a:prstGeom prst="rect">
            <a:avLst/>
          </a:prstGeom>
        </p:spPr>
        <p:txBody>
          <a:bodyPr/>
          <a:lstStyle>
            <a:lvl1pPr>
              <a:defRPr/>
            </a:lvl1pPr>
          </a:lstStyle>
          <a:p>
            <a:pPr>
              <a:defRPr/>
            </a:pPr>
            <a:fld id="{FF0CC767-7719-4178-8CF7-A297FA7CC34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553200"/>
          </a:xfrm>
          <a:ln w="47625" cap="flat" cmpd="sng" algn="ctr">
            <a:noFill/>
            <a:prstDash val="solid"/>
            <a:miter lim="800000"/>
            <a:headEnd type="none" w="med" len="med"/>
            <a:tailEnd type="none" w="med" len="med"/>
          </a:ln>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457200" y="6172200"/>
            <a:ext cx="5486400" cy="228600"/>
          </a:xfrm>
          <a:ln>
            <a:noFill/>
          </a:ln>
        </p:spPr>
        <p:txBody>
          <a:bodyPr/>
          <a:lstStyle>
            <a:lvl1pPr marL="0" indent="0">
              <a:buNone/>
              <a:defRPr sz="12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noChangeArrowheads="1"/>
          </p:cNvSpPr>
          <p:nvPr>
            <p:ph type="sldNum" sz="quarter" idx="10"/>
          </p:nvPr>
        </p:nvSpPr>
        <p:spPr>
          <a:xfrm>
            <a:off x="8305800" y="6565900"/>
            <a:ext cx="533400" cy="304800"/>
          </a:xfrm>
          <a:prstGeom prst="rect">
            <a:avLst/>
          </a:prstGeom>
        </p:spPr>
        <p:txBody>
          <a:bodyPr/>
          <a:lstStyle>
            <a:lvl1pPr>
              <a:defRPr/>
            </a:lvl1pPr>
          </a:lstStyle>
          <a:p>
            <a:pPr>
              <a:defRPr/>
            </a:pPr>
            <a:fld id="{64E984A1-B5CF-4902-8B84-49A8E073D5B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0" y="6611112"/>
            <a:ext cx="9144000" cy="24688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Placeholder 13"/>
          <p:cNvSpPr>
            <a:spLocks noGrp="1"/>
          </p:cNvSpPr>
          <p:nvPr>
            <p:ph type="title"/>
          </p:nvPr>
        </p:nvSpPr>
        <p:spPr>
          <a:xfrm>
            <a:off x="472966" y="0"/>
            <a:ext cx="5369034" cy="9017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5" name="Text Placeholder 14"/>
          <p:cNvSpPr>
            <a:spLocks noGrp="1"/>
          </p:cNvSpPr>
          <p:nvPr>
            <p:ph type="body" idx="1"/>
          </p:nvPr>
        </p:nvSpPr>
        <p:spPr>
          <a:xfrm>
            <a:off x="457200" y="1590675"/>
            <a:ext cx="8229600" cy="480292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2" name="Group 20"/>
          <p:cNvGrpSpPr/>
          <p:nvPr/>
        </p:nvGrpSpPr>
        <p:grpSpPr>
          <a:xfrm flipH="1" flipV="1">
            <a:off x="0" y="921004"/>
            <a:ext cx="9144000" cy="182880"/>
            <a:chOff x="0" y="704088"/>
            <a:chExt cx="9144000" cy="182880"/>
          </a:xfrm>
        </p:grpSpPr>
        <p:sp>
          <p:nvSpPr>
            <p:cNvPr id="23" name="Rectangle 22"/>
            <p:cNvSpPr/>
            <p:nvPr userDrawn="1"/>
          </p:nvSpPr>
          <p:spPr>
            <a:xfrm>
              <a:off x="4572000" y="704089"/>
              <a:ext cx="4572000" cy="18287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userDrawn="1"/>
          </p:nvSpPr>
          <p:spPr>
            <a:xfrm>
              <a:off x="3310128" y="704088"/>
              <a:ext cx="1261872" cy="1828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userDrawn="1"/>
          </p:nvSpPr>
          <p:spPr>
            <a:xfrm>
              <a:off x="0" y="704088"/>
              <a:ext cx="3310128" cy="18288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9" name="Picture 18" descr="doe_logo_ppt.png"/>
          <p:cNvPicPr>
            <a:picLocks noChangeAspect="1"/>
          </p:cNvPicPr>
          <p:nvPr/>
        </p:nvPicPr>
        <p:blipFill>
          <a:blip r:embed="rId10"/>
          <a:stretch>
            <a:fillRect/>
          </a:stretch>
        </p:blipFill>
        <p:spPr>
          <a:xfrm>
            <a:off x="6121400" y="276225"/>
            <a:ext cx="2743200" cy="412750"/>
          </a:xfrm>
          <a:prstGeom prst="rect">
            <a:avLst/>
          </a:prstGeom>
        </p:spPr>
      </p:pic>
      <p:sp>
        <p:nvSpPr>
          <p:cNvPr id="18" name="Text Placeholder 9"/>
          <p:cNvSpPr txBox="1">
            <a:spLocks/>
          </p:cNvSpPr>
          <p:nvPr userDrawn="1"/>
        </p:nvSpPr>
        <p:spPr>
          <a:xfrm>
            <a:off x="130175" y="6616700"/>
            <a:ext cx="7286625" cy="241300"/>
          </a:xfrm>
          <a:prstGeom prst="rect">
            <a:avLst/>
          </a:prstGeom>
        </p:spPr>
        <p:txBody>
          <a:bodyPr>
            <a:normAutofit/>
          </a:bodyPr>
          <a:lstStyle/>
          <a:p>
            <a:pPr marL="342900" indent="-342900">
              <a:lnSpc>
                <a:spcPct val="90000"/>
              </a:lnSpc>
              <a:spcBef>
                <a:spcPct val="20000"/>
              </a:spcBef>
              <a:buFont typeface="Arial" charset="0"/>
              <a:buNone/>
              <a:defRPr/>
            </a:pPr>
            <a:fld id="{21ED3566-9B5E-4950-9FE9-36D69B3CDCE7}" type="slidenum">
              <a:rPr lang="en-US" sz="1000">
                <a:solidFill>
                  <a:schemeClr val="bg1"/>
                </a:solidFill>
                <a:cs typeface="Arial" charset="0"/>
              </a:rPr>
              <a:pPr marL="342900" indent="-342900">
                <a:lnSpc>
                  <a:spcPct val="90000"/>
                </a:lnSpc>
                <a:spcBef>
                  <a:spcPct val="20000"/>
                </a:spcBef>
                <a:buFont typeface="Arial" charset="0"/>
                <a:buNone/>
                <a:defRPr/>
              </a:pPr>
              <a:t>‹#›</a:t>
            </a:fld>
            <a:r>
              <a:rPr lang="en-US" sz="1000" dirty="0">
                <a:solidFill>
                  <a:schemeClr val="bg1"/>
                </a:solidFill>
                <a:cs typeface="Arial" charset="0"/>
              </a:rPr>
              <a:t> | WEATHERIZATION ASSISTANCE PROGRAM STANDARDIZED CURRICULUM </a:t>
            </a:r>
            <a:r>
              <a:rPr lang="en-US" sz="1000" dirty="0" smtClean="0">
                <a:solidFill>
                  <a:schemeClr val="bg1"/>
                </a:solidFill>
                <a:cs typeface="Arial" charset="0"/>
              </a:rPr>
              <a:t>– December 2012</a:t>
            </a:r>
            <a:endParaRPr lang="en-US" sz="1000" dirty="0">
              <a:solidFill>
                <a:schemeClr val="bg1"/>
              </a:solidFill>
              <a:cs typeface="Arial" charset="0"/>
            </a:endParaRPr>
          </a:p>
        </p:txBody>
      </p:sp>
      <p:sp>
        <p:nvSpPr>
          <p:cNvPr id="22" name="Text Placeholder 9"/>
          <p:cNvSpPr txBox="1">
            <a:spLocks/>
          </p:cNvSpPr>
          <p:nvPr userDrawn="1"/>
        </p:nvSpPr>
        <p:spPr>
          <a:xfrm>
            <a:off x="5476875" y="6616700"/>
            <a:ext cx="3667125" cy="241300"/>
          </a:xfrm>
          <a:prstGeom prst="rect">
            <a:avLst/>
          </a:prstGeom>
        </p:spPr>
        <p:txBody>
          <a:bodyPr>
            <a:normAutofit/>
          </a:bodyPr>
          <a:lstStyle/>
          <a:p>
            <a:pPr marL="342900" indent="-342900" algn="r">
              <a:lnSpc>
                <a:spcPct val="90000"/>
              </a:lnSpc>
              <a:spcBef>
                <a:spcPct val="20000"/>
              </a:spcBef>
              <a:buFont typeface="Arial" charset="0"/>
              <a:buNone/>
              <a:defRPr/>
            </a:pPr>
            <a:r>
              <a:rPr lang="en-US" sz="1000">
                <a:solidFill>
                  <a:schemeClr val="bg1"/>
                </a:solidFill>
                <a:cs typeface="Arial" charset="0"/>
              </a:rPr>
              <a:t>eere.energy.gov</a:t>
            </a:r>
          </a:p>
        </p:txBody>
      </p:sp>
    </p:spTree>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Lst>
  <p:txStyles>
    <p:titleStyle>
      <a:lvl1pPr algn="l" defTabSz="457200" rtl="0" eaLnBrk="1" latinLnBrk="0" hangingPunct="1">
        <a:lnSpc>
          <a:spcPts val="2800"/>
        </a:lnSpc>
        <a:spcBef>
          <a:spcPct val="0"/>
        </a:spcBef>
        <a:buNone/>
        <a:defRPr sz="2600" kern="1200" spc="100">
          <a:solidFill>
            <a:srgbClr val="FFFFFF"/>
          </a:solidFill>
          <a:latin typeface="+mj-lt"/>
          <a:ea typeface="+mj-ea"/>
          <a:cs typeface="+mj-cs"/>
        </a:defRPr>
      </a:lvl1pPr>
    </p:titleStyle>
    <p:bodyStyle>
      <a:lvl1pPr marL="342900" indent="-342900" algn="l" defTabSz="457200" rtl="0" eaLnBrk="1" latinLnBrk="0" hangingPunct="1">
        <a:spcBef>
          <a:spcPts val="600"/>
        </a:spcBef>
        <a:spcAft>
          <a:spcPts val="600"/>
        </a:spcAft>
        <a:buFont typeface="Arial"/>
        <a:buChar char="•"/>
        <a:defRPr sz="2400" kern="1200">
          <a:solidFill>
            <a:srgbClr val="333333"/>
          </a:solidFill>
          <a:latin typeface="+mn-lt"/>
          <a:ea typeface="+mn-ea"/>
          <a:cs typeface="+mn-cs"/>
        </a:defRPr>
      </a:lvl1pPr>
      <a:lvl2pPr marL="742950" indent="-285750" algn="l" defTabSz="457200" rtl="0" eaLnBrk="1" latinLnBrk="0" hangingPunct="1">
        <a:spcBef>
          <a:spcPts val="600"/>
        </a:spcBef>
        <a:spcAft>
          <a:spcPts val="600"/>
        </a:spcAft>
        <a:buFont typeface="Arial"/>
        <a:buChar char="–"/>
        <a:defRPr sz="2000" kern="1200">
          <a:solidFill>
            <a:srgbClr val="333333"/>
          </a:solidFill>
          <a:latin typeface="+mn-lt"/>
          <a:ea typeface="+mn-ea"/>
          <a:cs typeface="+mn-cs"/>
        </a:defRPr>
      </a:lvl2pPr>
      <a:lvl3pPr marL="1143000" indent="-228600" algn="l" defTabSz="457200" rtl="0" eaLnBrk="1" latinLnBrk="0" hangingPunct="1">
        <a:spcBef>
          <a:spcPts val="600"/>
        </a:spcBef>
        <a:spcAft>
          <a:spcPts val="600"/>
        </a:spcAft>
        <a:buFont typeface="Arial"/>
        <a:buChar char="•"/>
        <a:defRPr sz="1800" kern="1200">
          <a:solidFill>
            <a:srgbClr val="333333"/>
          </a:solidFill>
          <a:latin typeface="+mn-lt"/>
          <a:ea typeface="+mn-ea"/>
          <a:cs typeface="+mn-cs"/>
        </a:defRPr>
      </a:lvl3pPr>
      <a:lvl4pPr marL="1600200" indent="-228600" algn="l" defTabSz="457200" rtl="0" eaLnBrk="1" latinLnBrk="0" hangingPunct="1">
        <a:spcBef>
          <a:spcPts val="600"/>
        </a:spcBef>
        <a:spcAft>
          <a:spcPts val="600"/>
        </a:spcAft>
        <a:buFont typeface="Arial"/>
        <a:buChar char="–"/>
        <a:defRPr sz="1800" kern="1200">
          <a:solidFill>
            <a:srgbClr val="333333"/>
          </a:solidFill>
          <a:latin typeface="+mn-lt"/>
          <a:ea typeface="+mn-ea"/>
          <a:cs typeface="+mn-cs"/>
        </a:defRPr>
      </a:lvl4pPr>
      <a:lvl5pPr marL="2057400" indent="-228600" algn="l" defTabSz="457200" rtl="0" eaLnBrk="1" latinLnBrk="0" hangingPunct="1">
        <a:spcBef>
          <a:spcPts val="600"/>
        </a:spcBef>
        <a:spcAft>
          <a:spcPts val="600"/>
        </a:spcAft>
        <a:buFont typeface="Arial"/>
        <a:buChar char="»"/>
        <a:defRPr sz="1800" kern="1200">
          <a:solidFill>
            <a:srgbClr val="333333"/>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2286000" y="2951015"/>
            <a:ext cx="6858000" cy="1295400"/>
          </a:xfrm>
        </p:spPr>
        <p:txBody>
          <a:bodyPr>
            <a:normAutofit/>
          </a:bodyPr>
          <a:lstStyle/>
          <a:p>
            <a:pPr eaLnBrk="1" hangingPunct="1">
              <a:defRPr/>
            </a:pPr>
            <a:r>
              <a:rPr lang="en-US" sz="4000" dirty="0" smtClean="0">
                <a:solidFill>
                  <a:srgbClr val="11007C"/>
                </a:solidFill>
              </a:rPr>
              <a:t>Energy Movement</a:t>
            </a:r>
          </a:p>
        </p:txBody>
      </p:sp>
      <p:sp>
        <p:nvSpPr>
          <p:cNvPr id="4099" name="Rectangle 3"/>
          <p:cNvSpPr>
            <a:spLocks noGrp="1" noChangeArrowheads="1"/>
          </p:cNvSpPr>
          <p:nvPr>
            <p:ph type="subTitle" idx="1"/>
          </p:nvPr>
        </p:nvSpPr>
        <p:spPr>
          <a:xfrm>
            <a:off x="2286000" y="2743200"/>
            <a:ext cx="6400800" cy="457200"/>
          </a:xfrm>
        </p:spPr>
        <p:txBody>
          <a:bodyPr/>
          <a:lstStyle/>
          <a:p>
            <a:r>
              <a:rPr lang="en-US" dirty="0" smtClean="0">
                <a:solidFill>
                  <a:schemeClr val="folHlink"/>
                </a:solidFill>
                <a:ea typeface="ＭＳ Ｐゴシック" charset="-128"/>
              </a:rPr>
              <a:t>WEATHERIZATION ENERGY AUDITOR SINGLE FAMILY</a:t>
            </a:r>
          </a:p>
          <a:p>
            <a:pPr eaLnBrk="1" hangingPunct="1"/>
            <a:endParaRPr lang="en-US" dirty="0" smtClean="0">
              <a:solidFill>
                <a:srgbClr val="97999C"/>
              </a:solidFill>
            </a:endParaRPr>
          </a:p>
        </p:txBody>
      </p:sp>
      <p:cxnSp>
        <p:nvCxnSpPr>
          <p:cNvPr id="4100" name="Straight Connector 6"/>
          <p:cNvCxnSpPr>
            <a:cxnSpLocks noChangeShapeType="1"/>
          </p:cNvCxnSpPr>
          <p:nvPr/>
        </p:nvCxnSpPr>
        <p:spPr bwMode="auto">
          <a:xfrm>
            <a:off x="2362200" y="3124200"/>
            <a:ext cx="6324600" cy="1588"/>
          </a:xfrm>
          <a:prstGeom prst="line">
            <a:avLst/>
          </a:prstGeom>
          <a:noFill/>
          <a:ln w="3175">
            <a:solidFill>
              <a:srgbClr val="528FBA"/>
            </a:solidFill>
            <a:round/>
            <a:headEnd/>
            <a:tailEnd/>
          </a:ln>
        </p:spPr>
      </p:cxnSp>
      <p:sp>
        <p:nvSpPr>
          <p:cNvPr id="4101" name="TextBox 8"/>
          <p:cNvSpPr txBox="1">
            <a:spLocks noChangeArrowheads="1"/>
          </p:cNvSpPr>
          <p:nvPr/>
        </p:nvSpPr>
        <p:spPr bwMode="auto">
          <a:xfrm>
            <a:off x="457200" y="6553200"/>
            <a:ext cx="5486400" cy="230188"/>
          </a:xfrm>
          <a:prstGeom prst="rect">
            <a:avLst/>
          </a:prstGeom>
          <a:noFill/>
          <a:ln w="9525">
            <a:noFill/>
            <a:miter lim="800000"/>
            <a:headEnd/>
            <a:tailEnd/>
          </a:ln>
        </p:spPr>
        <p:txBody>
          <a:bodyPr>
            <a:spAutoFit/>
          </a:bodyPr>
          <a:lstStyle/>
          <a:p>
            <a:r>
              <a:rPr lang="en-US" sz="900" dirty="0">
                <a:solidFill>
                  <a:schemeClr val="bg1"/>
                </a:solidFill>
              </a:rPr>
              <a:t>WEATHERIZATION ASSISTANCE PROGRAM STANDARDIZED CURRICULUM – </a:t>
            </a:r>
            <a:r>
              <a:rPr lang="en-US" sz="900" dirty="0" smtClean="0">
                <a:solidFill>
                  <a:schemeClr val="bg1"/>
                </a:solidFill>
              </a:rPr>
              <a:t>December 2012</a:t>
            </a:r>
            <a:endParaRPr lang="en-US" sz="900" dirty="0">
              <a:solidFill>
                <a:schemeClr val="bg1"/>
              </a:solidFill>
            </a:endParaRPr>
          </a:p>
        </p:txBody>
      </p:sp>
      <p:pic>
        <p:nvPicPr>
          <p:cNvPr id="4102" name="Picture 8" descr="Weatherization Works logo"/>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09600" y="2057400"/>
            <a:ext cx="1565275" cy="2054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Picture 4" descr="Photo of a Pot of boiling water."/>
          <p:cNvPicPr>
            <a:picLocks noChangeAspect="1" noChangeArrowheads="1"/>
          </p:cNvPicPr>
          <p:nvPr/>
        </p:nvPicPr>
        <p:blipFill>
          <a:blip r:embed="rId3" cstate="email"/>
          <a:srcRect/>
          <a:stretch>
            <a:fillRect/>
          </a:stretch>
        </p:blipFill>
        <p:spPr bwMode="auto">
          <a:xfrm>
            <a:off x="4092575" y="1621364"/>
            <a:ext cx="4636863" cy="43340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363" name="Text Placeholder 2"/>
          <p:cNvSpPr txBox="1">
            <a:spLocks/>
          </p:cNvSpPr>
          <p:nvPr/>
        </p:nvSpPr>
        <p:spPr bwMode="auto">
          <a:xfrm>
            <a:off x="469900" y="1634508"/>
            <a:ext cx="3255963" cy="4248150"/>
          </a:xfrm>
          <a:prstGeom prst="rect">
            <a:avLst/>
          </a:prstGeom>
          <a:noFill/>
          <a:ln w="9525">
            <a:noFill/>
            <a:miter lim="800000"/>
            <a:headEnd/>
            <a:tailEnd/>
          </a:ln>
        </p:spPr>
        <p:txBody>
          <a:bodyPr lIns="0" tIns="0" rIns="0" bIns="0"/>
          <a:lstStyle/>
          <a:p>
            <a:pPr defTabSz="914400">
              <a:spcBef>
                <a:spcPts val="1200"/>
              </a:spcBef>
              <a:buClr>
                <a:srgbClr val="8DC63F"/>
              </a:buClr>
            </a:pPr>
            <a:r>
              <a:rPr lang="en-US" sz="2600" dirty="0">
                <a:solidFill>
                  <a:srgbClr val="000066"/>
                </a:solidFill>
              </a:rPr>
              <a:t>Convection is heat movement in a </a:t>
            </a:r>
            <a:r>
              <a:rPr lang="en-US" sz="2600" dirty="0" smtClean="0">
                <a:solidFill>
                  <a:srgbClr val="000066"/>
                </a:solidFill>
              </a:rPr>
              <a:t>fluid.</a:t>
            </a:r>
            <a:endParaRPr lang="en-US" sz="2600" dirty="0">
              <a:solidFill>
                <a:srgbClr val="000066"/>
              </a:solidFill>
            </a:endParaRPr>
          </a:p>
          <a:p>
            <a:pPr marL="576263" lvl="1" indent="-293688" defTabSz="914400">
              <a:spcBef>
                <a:spcPts val="600"/>
              </a:spcBef>
              <a:spcAft>
                <a:spcPts val="600"/>
              </a:spcAft>
              <a:buFontTx/>
              <a:buChar char="•"/>
            </a:pPr>
            <a:r>
              <a:rPr lang="en-US" sz="2200" dirty="0" smtClean="0"/>
              <a:t>Air</a:t>
            </a:r>
            <a:endParaRPr lang="en-US" sz="2200" dirty="0"/>
          </a:p>
          <a:p>
            <a:pPr marL="576263" lvl="1" indent="-293688" defTabSz="914400">
              <a:spcBef>
                <a:spcPts val="600"/>
              </a:spcBef>
              <a:spcAft>
                <a:spcPts val="600"/>
              </a:spcAft>
              <a:buFontTx/>
              <a:buChar char="•"/>
            </a:pPr>
            <a:r>
              <a:rPr lang="en-US" sz="2200" dirty="0" smtClean="0"/>
              <a:t>Oil</a:t>
            </a:r>
            <a:endParaRPr lang="en-US" sz="2200" dirty="0"/>
          </a:p>
          <a:p>
            <a:pPr marL="576263" lvl="1" indent="-293688" defTabSz="914400">
              <a:spcBef>
                <a:spcPts val="600"/>
              </a:spcBef>
              <a:spcAft>
                <a:spcPts val="600"/>
              </a:spcAft>
              <a:buFontTx/>
              <a:buChar char="•"/>
            </a:pPr>
            <a:r>
              <a:rPr lang="en-US" sz="2200" dirty="0" smtClean="0"/>
              <a:t>Water</a:t>
            </a:r>
            <a:endParaRPr lang="en-US" sz="2200" dirty="0"/>
          </a:p>
          <a:p>
            <a:pPr defTabSz="914400">
              <a:spcBef>
                <a:spcPts val="600"/>
              </a:spcBef>
              <a:spcAft>
                <a:spcPts val="600"/>
              </a:spcAft>
              <a:buClr>
                <a:srgbClr val="8DC63F"/>
              </a:buClr>
            </a:pPr>
            <a:r>
              <a:rPr lang="en-US" sz="2200" i="1" dirty="0"/>
              <a:t>Convection requires </a:t>
            </a:r>
            <a:r>
              <a:rPr lang="en-US" sz="2200" i="1" dirty="0" smtClean="0"/>
              <a:t>a </a:t>
            </a:r>
            <a:r>
              <a:rPr lang="en-US" sz="2200" i="1" dirty="0"/>
              <a:t>medium.</a:t>
            </a:r>
          </a:p>
          <a:p>
            <a:pPr defTabSz="914400">
              <a:spcBef>
                <a:spcPts val="600"/>
              </a:spcBef>
              <a:spcAft>
                <a:spcPts val="600"/>
              </a:spcAft>
              <a:buClr>
                <a:srgbClr val="8DC63F"/>
              </a:buClr>
            </a:pPr>
            <a:endParaRPr lang="en-US" sz="2800" dirty="0"/>
          </a:p>
        </p:txBody>
      </p:sp>
      <p:sp>
        <p:nvSpPr>
          <p:cNvPr id="15364" name="TextBox 5"/>
          <p:cNvSpPr txBox="1">
            <a:spLocks noChangeArrowheads="1"/>
          </p:cNvSpPr>
          <p:nvPr/>
        </p:nvSpPr>
        <p:spPr bwMode="auto">
          <a:xfrm>
            <a:off x="4157438" y="6136636"/>
            <a:ext cx="4572000" cy="276999"/>
          </a:xfrm>
          <a:prstGeom prst="rect">
            <a:avLst/>
          </a:prstGeom>
          <a:noFill/>
          <a:ln w="9525">
            <a:noFill/>
            <a:miter lim="800000"/>
            <a:headEnd/>
            <a:tailEnd/>
          </a:ln>
        </p:spPr>
        <p:txBody>
          <a:bodyPr>
            <a:spAutoFit/>
          </a:bodyPr>
          <a:lstStyle/>
          <a:p>
            <a:pPr algn="ctr"/>
            <a:r>
              <a:rPr lang="en-US" sz="1200" i="1" dirty="0"/>
              <a:t>Convection transfers heat throughout the pot of boiling water.</a:t>
            </a:r>
          </a:p>
        </p:txBody>
      </p:sp>
      <p:sp>
        <p:nvSpPr>
          <p:cNvPr id="10" name="Title 9"/>
          <p:cNvSpPr>
            <a:spLocks noGrp="1"/>
          </p:cNvSpPr>
          <p:nvPr>
            <p:ph type="title"/>
          </p:nvPr>
        </p:nvSpPr>
        <p:spPr>
          <a:xfrm>
            <a:off x="444500" y="45156"/>
            <a:ext cx="6324600" cy="838200"/>
          </a:xfrm>
        </p:spPr>
        <p:txBody>
          <a:bodyPr/>
          <a:lstStyle/>
          <a:p>
            <a:pPr eaLnBrk="1" hangingPunct="1">
              <a:defRPr/>
            </a:pPr>
            <a:r>
              <a:rPr lang="en-US" dirty="0" smtClean="0">
                <a:ea typeface="ＭＳ Ｐゴシック" charset="-128"/>
                <a:cs typeface="ＭＳ Ｐゴシック" charset="-128"/>
              </a:rPr>
              <a:t>Convection</a:t>
            </a:r>
          </a:p>
        </p:txBody>
      </p:sp>
      <p:sp>
        <p:nvSpPr>
          <p:cNvPr id="8"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Energy movement</a:t>
            </a:r>
            <a:endParaRPr lang="en-US" sz="1200" cap="all" dirty="0">
              <a:solidFill>
                <a:schemeClr val="bg1"/>
              </a:solidFill>
            </a:endParaRPr>
          </a:p>
        </p:txBody>
      </p:sp>
      <p:sp>
        <p:nvSpPr>
          <p:cNvPr id="7" name="TextBox 7"/>
          <p:cNvSpPr txBox="1">
            <a:spLocks noChangeArrowheads="1"/>
          </p:cNvSpPr>
          <p:nvPr/>
        </p:nvSpPr>
        <p:spPr bwMode="auto">
          <a:xfrm>
            <a:off x="5636525" y="5677381"/>
            <a:ext cx="3092913" cy="230832"/>
          </a:xfrm>
          <a:prstGeom prst="rect">
            <a:avLst/>
          </a:prstGeom>
          <a:noFill/>
          <a:ln w="9525">
            <a:noFill/>
            <a:miter lim="800000"/>
            <a:headEnd/>
            <a:tailEnd/>
          </a:ln>
        </p:spPr>
        <p:txBody>
          <a:bodyPr wrap="square">
            <a:spAutoFit/>
          </a:bodyPr>
          <a:lstStyle/>
          <a:p>
            <a:pPr algn="r"/>
            <a:r>
              <a:rPr lang="en-US" sz="900" i="1" dirty="0">
                <a:solidFill>
                  <a:schemeClr val="bg1"/>
                </a:solidFill>
              </a:rPr>
              <a:t>Photo </a:t>
            </a:r>
            <a:r>
              <a:rPr lang="en-US" sz="900" i="1" dirty="0" smtClean="0">
                <a:solidFill>
                  <a:schemeClr val="bg1"/>
                </a:solidFill>
              </a:rPr>
              <a:t>courtesy of The  </a:t>
            </a:r>
            <a:r>
              <a:rPr lang="en-US" sz="900" i="1" dirty="0">
                <a:solidFill>
                  <a:schemeClr val="bg1"/>
                </a:solidFill>
              </a:rPr>
              <a:t>U.S. Department of Energy</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hoto of a hot electrical burner."/>
          <p:cNvPicPr>
            <a:picLocks noChangeAspect="1" noChangeArrowheads="1"/>
          </p:cNvPicPr>
          <p:nvPr/>
        </p:nvPicPr>
        <p:blipFill>
          <a:blip r:embed="rId3" cstate="email"/>
          <a:srcRect/>
          <a:stretch>
            <a:fillRect/>
          </a:stretch>
        </p:blipFill>
        <p:spPr bwMode="auto">
          <a:xfrm>
            <a:off x="3991323" y="2324441"/>
            <a:ext cx="4775997" cy="33265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387" name="Text Placeholder 2"/>
          <p:cNvSpPr txBox="1">
            <a:spLocks/>
          </p:cNvSpPr>
          <p:nvPr/>
        </p:nvSpPr>
        <p:spPr bwMode="auto">
          <a:xfrm>
            <a:off x="385211" y="2358308"/>
            <a:ext cx="3162300" cy="3414712"/>
          </a:xfrm>
          <a:prstGeom prst="rect">
            <a:avLst/>
          </a:prstGeom>
          <a:noFill/>
          <a:ln w="9525">
            <a:noFill/>
            <a:miter lim="800000"/>
            <a:headEnd/>
            <a:tailEnd/>
          </a:ln>
        </p:spPr>
        <p:txBody>
          <a:bodyPr lIns="0" tIns="0" rIns="0" bIns="0"/>
          <a:lstStyle/>
          <a:p>
            <a:pPr marL="463550" lvl="3" indent="-293688" defTabSz="914400">
              <a:spcBef>
                <a:spcPts val="600"/>
              </a:spcBef>
              <a:spcAft>
                <a:spcPts val="600"/>
              </a:spcAft>
              <a:buFontTx/>
              <a:buChar char="•"/>
            </a:pPr>
            <a:r>
              <a:rPr lang="en-US" sz="2200" b="1" dirty="0" smtClean="0"/>
              <a:t>Conduction:</a:t>
            </a:r>
            <a:r>
              <a:rPr lang="en-US" sz="2200" dirty="0"/>
              <a:t/>
            </a:r>
            <a:br>
              <a:rPr lang="en-US" sz="2200" dirty="0"/>
            </a:br>
            <a:r>
              <a:rPr lang="en-US" sz="2200" dirty="0"/>
              <a:t>Brackets supporting </a:t>
            </a:r>
            <a:br>
              <a:rPr lang="en-US" sz="2200" dirty="0"/>
            </a:br>
            <a:r>
              <a:rPr lang="en-US" sz="2200" dirty="0"/>
              <a:t>the </a:t>
            </a:r>
            <a:r>
              <a:rPr lang="en-US" sz="2200" dirty="0" smtClean="0"/>
              <a:t>burner</a:t>
            </a:r>
            <a:endParaRPr lang="en-US" sz="2200" b="1" dirty="0"/>
          </a:p>
          <a:p>
            <a:pPr marL="463550" indent="-293688" defTabSz="914400">
              <a:spcBef>
                <a:spcPts val="600"/>
              </a:spcBef>
              <a:spcAft>
                <a:spcPts val="600"/>
              </a:spcAft>
              <a:buFontTx/>
              <a:buChar char="•"/>
            </a:pPr>
            <a:r>
              <a:rPr lang="en-US" sz="2200" b="1" dirty="0" smtClean="0"/>
              <a:t>Convection:</a:t>
            </a:r>
            <a:r>
              <a:rPr lang="en-US" sz="2200" dirty="0"/>
              <a:t/>
            </a:r>
            <a:br>
              <a:rPr lang="en-US" sz="2200" dirty="0"/>
            </a:br>
            <a:r>
              <a:rPr lang="en-US" sz="2200" dirty="0"/>
              <a:t>Air above </a:t>
            </a:r>
            <a:r>
              <a:rPr lang="en-US" sz="2200" dirty="0" smtClean="0"/>
              <a:t>coil</a:t>
            </a:r>
            <a:endParaRPr lang="en-US" sz="2200" dirty="0"/>
          </a:p>
          <a:p>
            <a:pPr marL="463550" indent="-293688" defTabSz="914400">
              <a:spcBef>
                <a:spcPts val="600"/>
              </a:spcBef>
              <a:spcAft>
                <a:spcPts val="600"/>
              </a:spcAft>
              <a:buFontTx/>
              <a:buChar char="•"/>
            </a:pPr>
            <a:r>
              <a:rPr lang="en-US" sz="2200" b="1" dirty="0" smtClean="0"/>
              <a:t>Radiation:</a:t>
            </a:r>
            <a:r>
              <a:rPr lang="en-US" sz="2200" dirty="0"/>
              <a:t/>
            </a:r>
            <a:br>
              <a:rPr lang="en-US" sz="2200" dirty="0"/>
            </a:br>
            <a:r>
              <a:rPr lang="en-US" sz="2200" dirty="0" smtClean="0"/>
              <a:t>Ceiling </a:t>
            </a:r>
            <a:r>
              <a:rPr lang="en-US" sz="2200" dirty="0"/>
              <a:t>above </a:t>
            </a:r>
            <a:r>
              <a:rPr lang="en-US" sz="2200" dirty="0" smtClean="0"/>
              <a:t>stove</a:t>
            </a:r>
            <a:endParaRPr lang="en-US" sz="2200" dirty="0"/>
          </a:p>
          <a:p>
            <a:pPr marL="342900" indent="-342900" defTabSz="914400">
              <a:spcBef>
                <a:spcPts val="600"/>
              </a:spcBef>
              <a:spcAft>
                <a:spcPts val="600"/>
              </a:spcAft>
            </a:pPr>
            <a:endParaRPr lang="en-US" sz="2200" dirty="0"/>
          </a:p>
        </p:txBody>
      </p:sp>
      <p:sp>
        <p:nvSpPr>
          <p:cNvPr id="11" name="Title 10"/>
          <p:cNvSpPr>
            <a:spLocks noGrp="1"/>
          </p:cNvSpPr>
          <p:nvPr>
            <p:ph type="title"/>
          </p:nvPr>
        </p:nvSpPr>
        <p:spPr>
          <a:xfrm>
            <a:off x="409575" y="67734"/>
            <a:ext cx="6324600" cy="838200"/>
          </a:xfrm>
        </p:spPr>
        <p:txBody>
          <a:bodyPr/>
          <a:lstStyle/>
          <a:p>
            <a:pPr eaLnBrk="1" hangingPunct="1">
              <a:defRPr/>
            </a:pPr>
            <a:r>
              <a:rPr lang="en-US" dirty="0" smtClean="0">
                <a:ea typeface="ＭＳ Ｐゴシック" charset="-128"/>
                <a:cs typeface="ＭＳ Ｐゴシック" charset="-128"/>
              </a:rPr>
              <a:t>Heat Transfer Mechanisms</a:t>
            </a:r>
          </a:p>
        </p:txBody>
      </p:sp>
      <p:sp>
        <p:nvSpPr>
          <p:cNvPr id="16391" name="TextBox 11"/>
          <p:cNvSpPr txBox="1">
            <a:spLocks noChangeArrowheads="1"/>
          </p:cNvSpPr>
          <p:nvPr/>
        </p:nvSpPr>
        <p:spPr bwMode="auto">
          <a:xfrm>
            <a:off x="328769" y="1582561"/>
            <a:ext cx="6921169" cy="492443"/>
          </a:xfrm>
          <a:prstGeom prst="rect">
            <a:avLst/>
          </a:prstGeom>
          <a:noFill/>
          <a:ln w="9525">
            <a:noFill/>
            <a:miter lim="800000"/>
            <a:headEnd/>
            <a:tailEnd/>
          </a:ln>
        </p:spPr>
        <p:txBody>
          <a:bodyPr wrap="square">
            <a:spAutoFit/>
          </a:bodyPr>
          <a:lstStyle/>
          <a:p>
            <a:r>
              <a:rPr lang="en-US" sz="2600" dirty="0">
                <a:solidFill>
                  <a:srgbClr val="000066"/>
                </a:solidFill>
              </a:rPr>
              <a:t>All three mechanisms are in operation:</a:t>
            </a:r>
            <a:endParaRPr lang="en-US" sz="2600" dirty="0"/>
          </a:p>
        </p:txBody>
      </p:sp>
      <p:sp>
        <p:nvSpPr>
          <p:cNvPr id="8" name="Title 5"/>
          <p:cNvSpPr txBox="1">
            <a:spLocks/>
          </p:cNvSpPr>
          <p:nvPr/>
        </p:nvSpPr>
        <p:spPr bwMode="auto">
          <a:xfrm>
            <a:off x="543256"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Energy movement</a:t>
            </a:r>
            <a:endParaRPr lang="en-US" sz="1200" cap="all" dirty="0">
              <a:solidFill>
                <a:schemeClr val="bg1"/>
              </a:solidFill>
            </a:endParaRPr>
          </a:p>
        </p:txBody>
      </p:sp>
      <p:sp>
        <p:nvSpPr>
          <p:cNvPr id="7" name="TextBox 7"/>
          <p:cNvSpPr txBox="1">
            <a:spLocks noChangeArrowheads="1"/>
          </p:cNvSpPr>
          <p:nvPr/>
        </p:nvSpPr>
        <p:spPr bwMode="auto">
          <a:xfrm>
            <a:off x="5691117" y="5404757"/>
            <a:ext cx="3076204" cy="230832"/>
          </a:xfrm>
          <a:prstGeom prst="rect">
            <a:avLst/>
          </a:prstGeom>
          <a:noFill/>
          <a:ln w="9525">
            <a:noFill/>
            <a:miter lim="800000"/>
            <a:headEnd/>
            <a:tailEnd/>
          </a:ln>
        </p:spPr>
        <p:txBody>
          <a:bodyPr wrap="square">
            <a:spAutoFit/>
          </a:bodyPr>
          <a:lstStyle/>
          <a:p>
            <a:pPr algn="r"/>
            <a:r>
              <a:rPr lang="en-US" sz="900" i="1" dirty="0">
                <a:solidFill>
                  <a:schemeClr val="bg1"/>
                </a:solidFill>
              </a:rPr>
              <a:t>Photo </a:t>
            </a:r>
            <a:r>
              <a:rPr lang="en-US" sz="900" i="1" dirty="0" smtClean="0">
                <a:solidFill>
                  <a:schemeClr val="bg1"/>
                </a:solidFill>
              </a:rPr>
              <a:t>courtesy of The U.S</a:t>
            </a:r>
            <a:r>
              <a:rPr lang="en-US" sz="900" i="1" dirty="0">
                <a:solidFill>
                  <a:schemeClr val="bg1"/>
                </a:solidFill>
              </a:rPr>
              <a:t>. Department of Energy</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5"/>
          <p:cNvSpPr>
            <a:spLocks noGrp="1"/>
          </p:cNvSpPr>
          <p:nvPr>
            <p:ph idx="1"/>
          </p:nvPr>
        </p:nvSpPr>
        <p:spPr>
          <a:xfrm>
            <a:off x="457200" y="1447800"/>
            <a:ext cx="8382000" cy="4876800"/>
          </a:xfrm>
        </p:spPr>
        <p:txBody>
          <a:bodyPr/>
          <a:lstStyle/>
          <a:p>
            <a:pPr marL="0" indent="0" eaLnBrk="1" hangingPunct="1">
              <a:buFontTx/>
              <a:buNone/>
            </a:pPr>
            <a:r>
              <a:rPr lang="en-US" sz="2600" dirty="0" smtClean="0">
                <a:solidFill>
                  <a:srgbClr val="000066"/>
                </a:solidFill>
                <a:ea typeface="ＭＳ Ｐゴシック" charset="-128"/>
              </a:rPr>
              <a:t>A comfortable, safe, and energy-efficient home requires:</a:t>
            </a:r>
          </a:p>
          <a:p>
            <a:pPr marL="463550" indent="-293688" eaLnBrk="1" hangingPunct="1"/>
            <a:r>
              <a:rPr lang="en-US" sz="2200" dirty="0" smtClean="0">
                <a:solidFill>
                  <a:schemeClr val="tx1"/>
                </a:solidFill>
                <a:ea typeface="ＭＳ Ｐゴシック" charset="-128"/>
              </a:rPr>
              <a:t>A fully insulated thermal envelope.</a:t>
            </a:r>
          </a:p>
          <a:p>
            <a:pPr marL="463550" indent="-293688" eaLnBrk="1" hangingPunct="1"/>
            <a:r>
              <a:rPr lang="en-US" sz="2200" dirty="0" smtClean="0">
                <a:solidFill>
                  <a:schemeClr val="tx1"/>
                </a:solidFill>
                <a:ea typeface="ＭＳ Ｐゴシック" charset="-128"/>
              </a:rPr>
              <a:t>A well-sealed air boundary.</a:t>
            </a:r>
          </a:p>
          <a:p>
            <a:pPr marL="463550" indent="-293688" eaLnBrk="1" hangingPunct="1"/>
            <a:r>
              <a:rPr lang="en-US" sz="2200" dirty="0" smtClean="0">
                <a:solidFill>
                  <a:schemeClr val="tx1"/>
                </a:solidFill>
                <a:ea typeface="ＭＳ Ｐゴシック" charset="-128"/>
              </a:rPr>
              <a:t>The thermal and air boundaries to be continuous and in contact with one another.</a:t>
            </a:r>
          </a:p>
          <a:p>
            <a:pPr marL="463550" indent="-293688" eaLnBrk="1" hangingPunct="1"/>
            <a:r>
              <a:rPr lang="en-US" sz="2200" dirty="0" smtClean="0">
                <a:solidFill>
                  <a:schemeClr val="tx1"/>
                </a:solidFill>
                <a:ea typeface="ＭＳ Ｐゴシック" charset="-128"/>
              </a:rPr>
              <a:t>Efficient, properly sized equipment to condition the living space and heat water.</a:t>
            </a:r>
          </a:p>
          <a:p>
            <a:pPr marL="463550" indent="-293688" eaLnBrk="1" hangingPunct="1"/>
            <a:r>
              <a:rPr lang="en-US" sz="2200" dirty="0" smtClean="0">
                <a:solidFill>
                  <a:schemeClr val="tx1"/>
                </a:solidFill>
                <a:ea typeface="ＭＳ Ｐゴシック" charset="-128"/>
              </a:rPr>
              <a:t>A well-designed and balanced air distribution system.</a:t>
            </a:r>
          </a:p>
          <a:p>
            <a:pPr marL="463550" indent="-293688" eaLnBrk="1" hangingPunct="1"/>
            <a:r>
              <a:rPr lang="en-US" sz="2200" dirty="0" smtClean="0">
                <a:solidFill>
                  <a:schemeClr val="tx1"/>
                </a:solidFill>
                <a:ea typeface="ＭＳ Ｐゴシック" charset="-128"/>
              </a:rPr>
              <a:t>Healthy indoor air quality.</a:t>
            </a:r>
          </a:p>
        </p:txBody>
      </p:sp>
      <p:sp>
        <p:nvSpPr>
          <p:cNvPr id="5" name="Title 4"/>
          <p:cNvSpPr>
            <a:spLocks noGrp="1"/>
          </p:cNvSpPr>
          <p:nvPr>
            <p:ph type="title"/>
          </p:nvPr>
        </p:nvSpPr>
        <p:spPr>
          <a:xfrm>
            <a:off x="410810" y="11289"/>
            <a:ext cx="6324600" cy="895350"/>
          </a:xfrm>
        </p:spPr>
        <p:txBody>
          <a:bodyPr/>
          <a:lstStyle/>
          <a:p>
            <a:pPr eaLnBrk="1" hangingPunct="1">
              <a:defRPr/>
            </a:pPr>
            <a:r>
              <a:rPr lang="en-US" dirty="0">
                <a:ea typeface="ＭＳ Ｐゴシック" charset="-128"/>
                <a:cs typeface="ＭＳ Ｐゴシック" charset="-128"/>
              </a:rPr>
              <a:t>Comfort, Safety, and Efficiency</a:t>
            </a:r>
          </a:p>
        </p:txBody>
      </p:sp>
      <p:sp>
        <p:nvSpPr>
          <p:cNvPr id="6"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Energy movement</a:t>
            </a:r>
            <a:endParaRPr lang="en-US" sz="1200" cap="all"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7" descr="Clipart displaying the thermal boundry of a home."/>
          <p:cNvPicPr>
            <a:picLocks noChangeAspect="1"/>
          </p:cNvPicPr>
          <p:nvPr/>
        </p:nvPicPr>
        <p:blipFill>
          <a:blip r:embed="rId3"/>
          <a:srcRect/>
          <a:stretch>
            <a:fillRect/>
          </a:stretch>
        </p:blipFill>
        <p:spPr bwMode="auto">
          <a:xfrm>
            <a:off x="3521075" y="1143000"/>
            <a:ext cx="5622925" cy="5334000"/>
          </a:xfrm>
          <a:prstGeom prst="rect">
            <a:avLst/>
          </a:prstGeom>
          <a:noFill/>
          <a:ln w="9525">
            <a:noFill/>
            <a:miter lim="800000"/>
            <a:headEnd/>
            <a:tailEnd/>
          </a:ln>
        </p:spPr>
      </p:pic>
      <p:sp>
        <p:nvSpPr>
          <p:cNvPr id="18436" name="Content Placeholder 5"/>
          <p:cNvSpPr>
            <a:spLocks noGrp="1"/>
          </p:cNvSpPr>
          <p:nvPr>
            <p:ph idx="1"/>
          </p:nvPr>
        </p:nvSpPr>
        <p:spPr>
          <a:xfrm>
            <a:off x="310443" y="1456266"/>
            <a:ext cx="7010400" cy="4953000"/>
          </a:xfrm>
        </p:spPr>
        <p:txBody>
          <a:bodyPr/>
          <a:lstStyle/>
          <a:p>
            <a:pPr eaLnBrk="1" hangingPunct="1">
              <a:spcBef>
                <a:spcPts val="2400"/>
              </a:spcBef>
              <a:buFontTx/>
              <a:buNone/>
            </a:pPr>
            <a:r>
              <a:rPr lang="en-US" sz="2600" dirty="0" smtClean="0">
                <a:solidFill>
                  <a:srgbClr val="000066"/>
                </a:solidFill>
                <a:ea typeface="ＭＳ Ｐゴシック" charset="-128"/>
              </a:rPr>
              <a:t>The thermal boundary:</a:t>
            </a:r>
            <a:endParaRPr lang="en-US" sz="2600" dirty="0" smtClean="0">
              <a:ea typeface="ＭＳ Ｐゴシック" charset="-128"/>
            </a:endParaRPr>
          </a:p>
          <a:p>
            <a:pPr marL="463550" indent="-293688" eaLnBrk="1" hangingPunct="1"/>
            <a:r>
              <a:rPr lang="en-US" sz="2200" dirty="0" smtClean="0">
                <a:solidFill>
                  <a:schemeClr val="tx1"/>
                </a:solidFill>
                <a:ea typeface="ＭＳ Ｐゴシック" charset="-128"/>
              </a:rPr>
              <a:t>Limits heat flow between inside and outside.</a:t>
            </a:r>
          </a:p>
          <a:p>
            <a:pPr marL="463550" indent="-293688" eaLnBrk="1" hangingPunct="1"/>
            <a:r>
              <a:rPr lang="en-US" sz="2200" dirty="0" smtClean="0">
                <a:solidFill>
                  <a:schemeClr val="tx1"/>
                </a:solidFill>
                <a:ea typeface="ＭＳ Ｐゴシック" charset="-128"/>
              </a:rPr>
              <a:t>Easy to identify by presence of insulation.</a:t>
            </a:r>
          </a:p>
          <a:p>
            <a:pPr marL="0" indent="0" eaLnBrk="1" hangingPunct="1">
              <a:buNone/>
            </a:pPr>
            <a:r>
              <a:rPr lang="en-US" sz="2200" dirty="0" smtClean="0">
                <a:solidFill>
                  <a:schemeClr val="tx1"/>
                </a:solidFill>
                <a:ea typeface="ＭＳ Ｐゴシック" charset="-128"/>
              </a:rPr>
              <a:t>The location of insulation in relation to other building components is critical to its effectiveness.</a:t>
            </a:r>
          </a:p>
          <a:p>
            <a:pPr marL="0" indent="0" eaLnBrk="1" hangingPunct="1">
              <a:buNone/>
            </a:pPr>
            <a:r>
              <a:rPr lang="en-US" sz="2200" dirty="0" smtClean="0">
                <a:solidFill>
                  <a:schemeClr val="tx1"/>
                </a:solidFill>
                <a:ea typeface="ＭＳ Ｐゴシック" charset="-128"/>
              </a:rPr>
              <a:t>Even small areas of </a:t>
            </a:r>
            <a:br>
              <a:rPr lang="en-US" sz="2200" dirty="0" smtClean="0">
                <a:solidFill>
                  <a:schemeClr val="tx1"/>
                </a:solidFill>
                <a:ea typeface="ＭＳ Ｐゴシック" charset="-128"/>
              </a:rPr>
            </a:br>
            <a:r>
              <a:rPr lang="en-US" sz="2200" dirty="0" smtClean="0">
                <a:solidFill>
                  <a:schemeClr val="tx1"/>
                </a:solidFill>
                <a:ea typeface="ＭＳ Ｐゴシック" charset="-128"/>
              </a:rPr>
              <a:t>missing insulation are </a:t>
            </a:r>
            <a:br>
              <a:rPr lang="en-US" sz="2200" dirty="0" smtClean="0">
                <a:solidFill>
                  <a:schemeClr val="tx1"/>
                </a:solidFill>
                <a:ea typeface="ＭＳ Ｐゴシック" charset="-128"/>
              </a:rPr>
            </a:br>
            <a:r>
              <a:rPr lang="en-US" sz="2200" dirty="0" smtClean="0">
                <a:solidFill>
                  <a:schemeClr val="tx1"/>
                </a:solidFill>
                <a:ea typeface="ＭＳ Ｐゴシック" charset="-128"/>
              </a:rPr>
              <a:t>very important.</a:t>
            </a:r>
          </a:p>
          <a:p>
            <a:pPr marL="0" indent="0" eaLnBrk="1" hangingPunct="1">
              <a:buNone/>
            </a:pPr>
            <a:r>
              <a:rPr lang="en-US" sz="2200" dirty="0" smtClean="0">
                <a:solidFill>
                  <a:schemeClr val="tx1"/>
                </a:solidFill>
                <a:ea typeface="ＭＳ Ｐゴシック" charset="-128"/>
              </a:rPr>
              <a:t>Voids of 7% can </a:t>
            </a:r>
            <a:br>
              <a:rPr lang="en-US" sz="2200" dirty="0" smtClean="0">
                <a:solidFill>
                  <a:schemeClr val="tx1"/>
                </a:solidFill>
                <a:ea typeface="ＭＳ Ｐゴシック" charset="-128"/>
              </a:rPr>
            </a:br>
            <a:r>
              <a:rPr lang="en-US" sz="2200" dirty="0" smtClean="0">
                <a:solidFill>
                  <a:schemeClr val="tx1"/>
                </a:solidFill>
                <a:ea typeface="ＭＳ Ｐゴシック" charset="-128"/>
              </a:rPr>
              <a:t>reduce effective R-value </a:t>
            </a:r>
            <a:br>
              <a:rPr lang="en-US" sz="2200" dirty="0" smtClean="0">
                <a:solidFill>
                  <a:schemeClr val="tx1"/>
                </a:solidFill>
                <a:ea typeface="ＭＳ Ｐゴシック" charset="-128"/>
              </a:rPr>
            </a:br>
            <a:r>
              <a:rPr lang="en-US" sz="2200" dirty="0" smtClean="0">
                <a:solidFill>
                  <a:schemeClr val="tx1"/>
                </a:solidFill>
                <a:ea typeface="ＭＳ Ｐゴシック" charset="-128"/>
              </a:rPr>
              <a:t>by almost 50%.</a:t>
            </a:r>
          </a:p>
        </p:txBody>
      </p:sp>
      <p:sp>
        <p:nvSpPr>
          <p:cNvPr id="5" name="Title 4"/>
          <p:cNvSpPr>
            <a:spLocks noGrp="1"/>
          </p:cNvSpPr>
          <p:nvPr>
            <p:ph type="title"/>
          </p:nvPr>
        </p:nvSpPr>
        <p:spPr/>
        <p:txBody>
          <a:bodyPr/>
          <a:lstStyle/>
          <a:p>
            <a:pPr eaLnBrk="1" hangingPunct="1">
              <a:defRPr/>
            </a:pPr>
            <a:r>
              <a:rPr lang="en-US" dirty="0" smtClean="0">
                <a:ea typeface="ＭＳ Ｐゴシック" charset="-128"/>
                <a:cs typeface="ＭＳ Ｐゴシック" charset="-128"/>
              </a:rPr>
              <a:t>Thermal Boundary</a:t>
            </a:r>
          </a:p>
        </p:txBody>
      </p:sp>
      <p:sp>
        <p:nvSpPr>
          <p:cNvPr id="7"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Energy movement</a:t>
            </a:r>
            <a:endParaRPr lang="en-US" sz="1200" cap="all" dirty="0">
              <a:solidFill>
                <a:schemeClr val="bg1"/>
              </a:solidFill>
            </a:endParaRPr>
          </a:p>
        </p:txBody>
      </p:sp>
      <p:sp>
        <p:nvSpPr>
          <p:cNvPr id="6" name="TextBox 7"/>
          <p:cNvSpPr txBox="1">
            <a:spLocks noChangeArrowheads="1"/>
          </p:cNvSpPr>
          <p:nvPr/>
        </p:nvSpPr>
        <p:spPr bwMode="auto">
          <a:xfrm>
            <a:off x="4820357" y="6427790"/>
            <a:ext cx="4372857" cy="230832"/>
          </a:xfrm>
          <a:prstGeom prst="rect">
            <a:avLst/>
          </a:prstGeom>
          <a:noFill/>
          <a:ln w="9525">
            <a:noFill/>
            <a:miter lim="800000"/>
            <a:headEnd/>
            <a:tailEnd/>
          </a:ln>
        </p:spPr>
        <p:txBody>
          <a:bodyPr wrap="square">
            <a:spAutoFit/>
          </a:bodyPr>
          <a:lstStyle/>
          <a:p>
            <a:pPr algn="r"/>
            <a:r>
              <a:rPr lang="en-US" sz="900" i="1" dirty="0" smtClean="0">
                <a:solidFill>
                  <a:srgbClr val="000000"/>
                </a:solidFill>
              </a:rPr>
              <a:t>Image developed for the US DOE WAP National Standardized Curriculum</a:t>
            </a:r>
            <a:endParaRPr lang="en-US" sz="900" i="1" dirty="0">
              <a:solidFill>
                <a:srgbClr val="0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Placeholder 8" descr="Photo of an residential attic with insulation."/>
          <p:cNvPicPr>
            <a:picLocks noGrp="1" noChangeAspect="1"/>
          </p:cNvPicPr>
          <p:nvPr>
            <p:ph type="pic" idx="1"/>
          </p:nvPr>
        </p:nvPicPr>
        <p:blipFill>
          <a:blip r:embed="rId3"/>
          <a:srcRect l="139" r="139"/>
          <a:stretch>
            <a:fillRect/>
          </a:stretch>
        </p:blipFill>
        <p:spPr>
          <a:xfrm>
            <a:off x="0" y="-11290"/>
            <a:ext cx="9144000" cy="6637867"/>
          </a:xfrm>
          <a:ln w="9525">
            <a:headEnd/>
            <a:tailEnd/>
          </a:ln>
        </p:spPr>
      </p:pic>
      <p:sp>
        <p:nvSpPr>
          <p:cNvPr id="3" name="TextBox 7"/>
          <p:cNvSpPr txBox="1">
            <a:spLocks noChangeArrowheads="1"/>
          </p:cNvSpPr>
          <p:nvPr/>
        </p:nvSpPr>
        <p:spPr bwMode="auto">
          <a:xfrm>
            <a:off x="6002151" y="6393923"/>
            <a:ext cx="3168485" cy="230832"/>
          </a:xfrm>
          <a:prstGeom prst="rect">
            <a:avLst/>
          </a:prstGeom>
          <a:noFill/>
          <a:ln w="9525">
            <a:noFill/>
            <a:miter lim="800000"/>
            <a:headEnd/>
            <a:tailEnd/>
          </a:ln>
        </p:spPr>
        <p:txBody>
          <a:bodyPr wrap="square">
            <a:spAutoFit/>
          </a:bodyPr>
          <a:lstStyle/>
          <a:p>
            <a:pPr algn="r"/>
            <a:r>
              <a:rPr lang="en-US" sz="900" i="1" dirty="0">
                <a:solidFill>
                  <a:srgbClr val="000000"/>
                </a:solidFill>
              </a:rPr>
              <a:t>Photo </a:t>
            </a:r>
            <a:r>
              <a:rPr lang="en-US" sz="900" i="1" dirty="0" smtClean="0">
                <a:solidFill>
                  <a:srgbClr val="000000"/>
                </a:solidFill>
              </a:rPr>
              <a:t>courtesy of The U.S</a:t>
            </a:r>
            <a:r>
              <a:rPr lang="en-US" sz="900" i="1" dirty="0">
                <a:solidFill>
                  <a:srgbClr val="000000"/>
                </a:solidFill>
              </a:rPr>
              <a:t>. Department of Energy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7" descr="Clipart of a home air barrier."/>
          <p:cNvPicPr>
            <a:picLocks noChangeAspect="1"/>
          </p:cNvPicPr>
          <p:nvPr/>
        </p:nvPicPr>
        <p:blipFill>
          <a:blip r:embed="rId3"/>
          <a:srcRect/>
          <a:stretch>
            <a:fillRect/>
          </a:stretch>
        </p:blipFill>
        <p:spPr bwMode="auto">
          <a:xfrm>
            <a:off x="3505200" y="1143000"/>
            <a:ext cx="5638800" cy="5334000"/>
          </a:xfrm>
          <a:prstGeom prst="rect">
            <a:avLst/>
          </a:prstGeom>
          <a:noFill/>
          <a:ln w="9525">
            <a:noFill/>
            <a:miter lim="800000"/>
            <a:headEnd/>
            <a:tailEnd/>
          </a:ln>
        </p:spPr>
      </p:pic>
      <p:sp>
        <p:nvSpPr>
          <p:cNvPr id="20484" name="Content Placeholder 5"/>
          <p:cNvSpPr>
            <a:spLocks noGrp="1"/>
          </p:cNvSpPr>
          <p:nvPr>
            <p:ph idx="1"/>
          </p:nvPr>
        </p:nvSpPr>
        <p:spPr>
          <a:xfrm>
            <a:off x="136381" y="1337928"/>
            <a:ext cx="8229600" cy="4876800"/>
          </a:xfrm>
        </p:spPr>
        <p:txBody>
          <a:bodyPr/>
          <a:lstStyle/>
          <a:p>
            <a:pPr eaLnBrk="1" hangingPunct="1">
              <a:spcBef>
                <a:spcPts val="2400"/>
              </a:spcBef>
              <a:buFontTx/>
              <a:buNone/>
            </a:pPr>
            <a:r>
              <a:rPr lang="en-US" sz="2600" dirty="0" smtClean="0">
                <a:solidFill>
                  <a:srgbClr val="000066"/>
                </a:solidFill>
                <a:ea typeface="ＭＳ Ｐゴシック" charset="-128"/>
              </a:rPr>
              <a:t>The Air Barrier:</a:t>
            </a:r>
            <a:endParaRPr lang="en-US" sz="2600" dirty="0" smtClean="0">
              <a:ea typeface="ＭＳ Ｐゴシック" charset="-128"/>
            </a:endParaRPr>
          </a:p>
          <a:p>
            <a:pPr marL="463550" indent="-293688" eaLnBrk="1" hangingPunct="1"/>
            <a:r>
              <a:rPr lang="en-US" dirty="0" smtClean="0">
                <a:solidFill>
                  <a:schemeClr val="tx1"/>
                </a:solidFill>
                <a:ea typeface="ＭＳ Ｐゴシック" charset="-128"/>
              </a:rPr>
              <a:t>Limits airflow between inside and outside.</a:t>
            </a:r>
          </a:p>
          <a:p>
            <a:pPr marL="463550" indent="-293688" eaLnBrk="1" hangingPunct="1"/>
            <a:r>
              <a:rPr lang="en-US" dirty="0" smtClean="0">
                <a:solidFill>
                  <a:schemeClr val="tx1"/>
                </a:solidFill>
                <a:ea typeface="ＭＳ Ｐゴシック" charset="-128"/>
              </a:rPr>
              <a:t>Is more difficult to identify than the thermal boundary.</a:t>
            </a:r>
          </a:p>
          <a:p>
            <a:pPr marL="463550" indent="-293688" eaLnBrk="1" hangingPunct="1"/>
            <a:r>
              <a:rPr lang="en-US" dirty="0" smtClean="0">
                <a:solidFill>
                  <a:schemeClr val="tx1"/>
                </a:solidFill>
                <a:ea typeface="ＭＳ Ｐゴシック" charset="-128"/>
              </a:rPr>
              <a:t>Is not always where you think it is.</a:t>
            </a:r>
          </a:p>
          <a:p>
            <a:pPr marL="463550" indent="-293688" eaLnBrk="1" hangingPunct="1"/>
            <a:r>
              <a:rPr lang="en-US" dirty="0" smtClean="0">
                <a:solidFill>
                  <a:schemeClr val="tx1"/>
                </a:solidFill>
                <a:ea typeface="ＭＳ Ｐゴシック" charset="-128"/>
              </a:rPr>
              <a:t>Is located using a blower door.</a:t>
            </a:r>
          </a:p>
        </p:txBody>
      </p:sp>
      <p:sp>
        <p:nvSpPr>
          <p:cNvPr id="5" name="Title 4"/>
          <p:cNvSpPr>
            <a:spLocks noGrp="1"/>
          </p:cNvSpPr>
          <p:nvPr>
            <p:ph type="title"/>
          </p:nvPr>
        </p:nvSpPr>
        <p:spPr/>
        <p:txBody>
          <a:bodyPr/>
          <a:lstStyle/>
          <a:p>
            <a:pPr eaLnBrk="1" hangingPunct="1">
              <a:defRPr/>
            </a:pPr>
            <a:r>
              <a:rPr lang="en-US" dirty="0" smtClean="0">
                <a:ea typeface="ＭＳ Ｐゴシック" charset="-128"/>
                <a:cs typeface="ＭＳ Ｐゴシック" charset="-128"/>
              </a:rPr>
              <a:t>Air Barrier</a:t>
            </a:r>
          </a:p>
        </p:txBody>
      </p:sp>
      <p:sp>
        <p:nvSpPr>
          <p:cNvPr id="7" name="Title 5"/>
          <p:cNvSpPr txBox="1">
            <a:spLocks/>
          </p:cNvSpPr>
          <p:nvPr/>
        </p:nvSpPr>
        <p:spPr bwMode="auto">
          <a:xfrm>
            <a:off x="556904"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Energy movement</a:t>
            </a:r>
            <a:endParaRPr lang="en-US" sz="1200" cap="all" dirty="0">
              <a:solidFill>
                <a:schemeClr val="bg1"/>
              </a:solidFill>
            </a:endParaRPr>
          </a:p>
        </p:txBody>
      </p:sp>
      <p:sp>
        <p:nvSpPr>
          <p:cNvPr id="6" name="TextBox 7"/>
          <p:cNvSpPr txBox="1">
            <a:spLocks noChangeArrowheads="1"/>
          </p:cNvSpPr>
          <p:nvPr/>
        </p:nvSpPr>
        <p:spPr bwMode="auto">
          <a:xfrm>
            <a:off x="4820357" y="6427790"/>
            <a:ext cx="4372857" cy="230832"/>
          </a:xfrm>
          <a:prstGeom prst="rect">
            <a:avLst/>
          </a:prstGeom>
          <a:noFill/>
          <a:ln w="9525">
            <a:noFill/>
            <a:miter lim="800000"/>
            <a:headEnd/>
            <a:tailEnd/>
          </a:ln>
        </p:spPr>
        <p:txBody>
          <a:bodyPr wrap="square">
            <a:spAutoFit/>
          </a:bodyPr>
          <a:lstStyle/>
          <a:p>
            <a:pPr algn="r"/>
            <a:r>
              <a:rPr lang="en-US" sz="900" i="1" dirty="0" smtClean="0">
                <a:solidFill>
                  <a:srgbClr val="000000"/>
                </a:solidFill>
              </a:rPr>
              <a:t>Image developed for the US DOE WAP National Standardized Curriculum</a:t>
            </a:r>
            <a:endParaRPr lang="en-US" sz="900" i="1" dirty="0">
              <a:solidFill>
                <a:srgbClr val="0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9" descr="Clipart of a home thermal barrier."/>
          <p:cNvPicPr>
            <a:picLocks noChangeAspect="1"/>
          </p:cNvPicPr>
          <p:nvPr/>
        </p:nvPicPr>
        <p:blipFill>
          <a:blip r:embed="rId3"/>
          <a:srcRect/>
          <a:stretch>
            <a:fillRect/>
          </a:stretch>
        </p:blipFill>
        <p:spPr bwMode="auto">
          <a:xfrm>
            <a:off x="0" y="1143000"/>
            <a:ext cx="9144000" cy="5334000"/>
          </a:xfrm>
          <a:prstGeom prst="rect">
            <a:avLst/>
          </a:prstGeom>
          <a:noFill/>
          <a:ln w="9525">
            <a:noFill/>
            <a:miter lim="800000"/>
            <a:headEnd/>
            <a:tailEnd/>
          </a:ln>
        </p:spPr>
      </p:pic>
      <p:sp>
        <p:nvSpPr>
          <p:cNvPr id="17" name="Title 16"/>
          <p:cNvSpPr>
            <a:spLocks noGrp="1"/>
          </p:cNvSpPr>
          <p:nvPr>
            <p:ph type="title"/>
          </p:nvPr>
        </p:nvSpPr>
        <p:spPr>
          <a:xfrm>
            <a:off x="461677" y="33867"/>
            <a:ext cx="5369034" cy="901700"/>
          </a:xfrm>
        </p:spPr>
        <p:txBody>
          <a:bodyPr/>
          <a:lstStyle/>
          <a:p>
            <a:pPr eaLnBrk="1" hangingPunct="1">
              <a:defRPr/>
            </a:pPr>
            <a:r>
              <a:rPr lang="en-US" dirty="0" smtClean="0">
                <a:ea typeface="ＭＳ Ｐゴシック" charset="-128"/>
                <a:cs typeface="ＭＳ Ｐゴシック" charset="-128"/>
              </a:rPr>
              <a:t>Moisture</a:t>
            </a:r>
          </a:p>
        </p:txBody>
      </p:sp>
      <p:sp>
        <p:nvSpPr>
          <p:cNvPr id="21509" name="Text Box 14"/>
          <p:cNvSpPr txBox="1">
            <a:spLocks noChangeArrowheads="1"/>
          </p:cNvSpPr>
          <p:nvPr/>
        </p:nvSpPr>
        <p:spPr bwMode="auto">
          <a:xfrm>
            <a:off x="6154738" y="4758220"/>
            <a:ext cx="2324675" cy="461665"/>
          </a:xfrm>
          <a:prstGeom prst="rect">
            <a:avLst/>
          </a:prstGeom>
          <a:noFill/>
          <a:ln w="9525">
            <a:noFill/>
            <a:miter lim="800000"/>
            <a:headEnd/>
            <a:tailEnd/>
          </a:ln>
        </p:spPr>
        <p:txBody>
          <a:bodyPr wrap="none">
            <a:spAutoFit/>
          </a:bodyPr>
          <a:lstStyle/>
          <a:p>
            <a:r>
              <a:rPr lang="en-US" sz="2400" dirty="0"/>
              <a:t>Thermal Barrier</a:t>
            </a:r>
          </a:p>
        </p:txBody>
      </p:sp>
      <p:sp>
        <p:nvSpPr>
          <p:cNvPr id="21510" name="Text Box 15"/>
          <p:cNvSpPr txBox="1">
            <a:spLocks noChangeArrowheads="1"/>
          </p:cNvSpPr>
          <p:nvPr/>
        </p:nvSpPr>
        <p:spPr bwMode="auto">
          <a:xfrm>
            <a:off x="6172200" y="4224820"/>
            <a:ext cx="1571264" cy="461665"/>
          </a:xfrm>
          <a:prstGeom prst="rect">
            <a:avLst/>
          </a:prstGeom>
          <a:noFill/>
          <a:ln w="9525">
            <a:noFill/>
            <a:miter lim="800000"/>
            <a:headEnd/>
            <a:tailEnd/>
          </a:ln>
        </p:spPr>
        <p:txBody>
          <a:bodyPr wrap="none">
            <a:spAutoFit/>
          </a:bodyPr>
          <a:lstStyle/>
          <a:p>
            <a:r>
              <a:rPr lang="en-US" sz="2400" dirty="0"/>
              <a:t>Air Barrier</a:t>
            </a:r>
          </a:p>
        </p:txBody>
      </p:sp>
      <p:sp>
        <p:nvSpPr>
          <p:cNvPr id="21511" name="Text Box 16"/>
          <p:cNvSpPr txBox="1">
            <a:spLocks noChangeArrowheads="1"/>
          </p:cNvSpPr>
          <p:nvPr/>
        </p:nvSpPr>
        <p:spPr bwMode="auto">
          <a:xfrm>
            <a:off x="5334000" y="1568450"/>
            <a:ext cx="3733800" cy="2308324"/>
          </a:xfrm>
          <a:prstGeom prst="rect">
            <a:avLst/>
          </a:prstGeom>
          <a:noFill/>
          <a:ln w="9525">
            <a:noFill/>
            <a:miter lim="800000"/>
            <a:headEnd/>
            <a:tailEnd/>
          </a:ln>
        </p:spPr>
        <p:txBody>
          <a:bodyPr>
            <a:spAutoFit/>
          </a:bodyPr>
          <a:lstStyle/>
          <a:p>
            <a:pPr>
              <a:spcBef>
                <a:spcPts val="600"/>
              </a:spcBef>
              <a:spcAft>
                <a:spcPts val="600"/>
              </a:spcAft>
            </a:pPr>
            <a:r>
              <a:rPr lang="en-US" sz="2400" dirty="0"/>
              <a:t>Moisture flows with warm </a:t>
            </a:r>
            <a:br>
              <a:rPr lang="en-US" sz="2400" dirty="0"/>
            </a:br>
            <a:r>
              <a:rPr lang="en-US" sz="2400" dirty="0"/>
              <a:t>air through breaks in the </a:t>
            </a:r>
            <a:br>
              <a:rPr lang="en-US" sz="2400" dirty="0"/>
            </a:br>
            <a:r>
              <a:rPr lang="en-US" sz="2400" dirty="0"/>
              <a:t>air barrier, causing damage when it condenses on </a:t>
            </a:r>
            <a:br>
              <a:rPr lang="en-US" sz="2400" dirty="0"/>
            </a:br>
            <a:r>
              <a:rPr lang="en-US" sz="2400" dirty="0"/>
              <a:t>cool surfaces.</a:t>
            </a:r>
          </a:p>
        </p:txBody>
      </p:sp>
      <p:sp>
        <p:nvSpPr>
          <p:cNvPr id="26" name="Rectangle 25"/>
          <p:cNvSpPr>
            <a:spLocks noChangeArrowheads="1"/>
          </p:cNvSpPr>
          <p:nvPr/>
        </p:nvSpPr>
        <p:spPr bwMode="auto">
          <a:xfrm>
            <a:off x="5486400" y="4350232"/>
            <a:ext cx="609600" cy="228600"/>
          </a:xfrm>
          <a:prstGeom prst="rect">
            <a:avLst/>
          </a:prstGeom>
          <a:solidFill>
            <a:srgbClr val="D74122"/>
          </a:solidFill>
          <a:ln w="9525">
            <a:solidFill>
              <a:schemeClr val="bg1"/>
            </a:solidFill>
            <a:round/>
            <a:headEnd/>
            <a:tailEnd/>
          </a:ln>
          <a:effectLst>
            <a:outerShdw dist="38100" dir="2700000" rotWithShape="0">
              <a:srgbClr val="808080">
                <a:alpha val="42999"/>
              </a:srgbClr>
            </a:outerShdw>
          </a:effectLst>
        </p:spPr>
        <p:txBody>
          <a:bodyPr/>
          <a:lstStyle/>
          <a:p>
            <a:pPr>
              <a:defRPr/>
            </a:pPr>
            <a:r>
              <a:rPr lang="en-US">
                <a:cs typeface="ＭＳ Ｐゴシック" charset="-128"/>
              </a:rPr>
              <a:t>   </a:t>
            </a:r>
          </a:p>
        </p:txBody>
      </p:sp>
      <p:sp>
        <p:nvSpPr>
          <p:cNvPr id="27" name="Rectangle 26"/>
          <p:cNvSpPr>
            <a:spLocks noChangeArrowheads="1"/>
          </p:cNvSpPr>
          <p:nvPr/>
        </p:nvSpPr>
        <p:spPr bwMode="auto">
          <a:xfrm>
            <a:off x="5486400" y="4883632"/>
            <a:ext cx="609600" cy="228600"/>
          </a:xfrm>
          <a:prstGeom prst="rect">
            <a:avLst/>
          </a:prstGeom>
          <a:solidFill>
            <a:srgbClr val="FFA805"/>
          </a:solidFill>
          <a:ln w="9525">
            <a:solidFill>
              <a:schemeClr val="bg1"/>
            </a:solidFill>
            <a:round/>
            <a:headEnd/>
            <a:tailEnd/>
          </a:ln>
          <a:effectLst>
            <a:outerShdw dist="38100" dir="2700000" rotWithShape="0">
              <a:srgbClr val="808080">
                <a:alpha val="42999"/>
              </a:srgbClr>
            </a:outerShdw>
          </a:effectLst>
        </p:spPr>
        <p:txBody>
          <a:bodyPr/>
          <a:lstStyle/>
          <a:p>
            <a:pPr>
              <a:defRPr/>
            </a:pPr>
            <a:r>
              <a:rPr lang="en-US">
                <a:cs typeface="ＭＳ Ｐゴシック" charset="-128"/>
              </a:rPr>
              <a:t>   </a:t>
            </a:r>
          </a:p>
        </p:txBody>
      </p:sp>
      <p:pic>
        <p:nvPicPr>
          <p:cNvPr id="21514" name="Picture 12" descr="Clipart of red arrows displaying a home's air barrier."/>
          <p:cNvPicPr>
            <a:picLocks noChangeAspect="1"/>
          </p:cNvPicPr>
          <p:nvPr/>
        </p:nvPicPr>
        <p:blipFill>
          <a:blip r:embed="rId4"/>
          <a:srcRect/>
          <a:stretch>
            <a:fillRect/>
          </a:stretch>
        </p:blipFill>
        <p:spPr bwMode="auto">
          <a:xfrm>
            <a:off x="1177925" y="1495425"/>
            <a:ext cx="1946275" cy="2619375"/>
          </a:xfrm>
          <a:prstGeom prst="rect">
            <a:avLst/>
          </a:prstGeom>
          <a:noFill/>
          <a:ln w="9525">
            <a:noFill/>
            <a:miter lim="800000"/>
            <a:headEnd/>
            <a:tailEnd/>
          </a:ln>
        </p:spPr>
      </p:pic>
      <p:sp>
        <p:nvSpPr>
          <p:cNvPr id="12"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Energy movement</a:t>
            </a:r>
            <a:endParaRPr lang="en-US" sz="1200" cap="all" dirty="0">
              <a:solidFill>
                <a:schemeClr val="bg1"/>
              </a:solidFill>
            </a:endParaRPr>
          </a:p>
        </p:txBody>
      </p:sp>
      <p:sp>
        <p:nvSpPr>
          <p:cNvPr id="11" name="TextBox 7"/>
          <p:cNvSpPr txBox="1">
            <a:spLocks noChangeArrowheads="1"/>
          </p:cNvSpPr>
          <p:nvPr/>
        </p:nvSpPr>
        <p:spPr bwMode="auto">
          <a:xfrm>
            <a:off x="4820357" y="6405212"/>
            <a:ext cx="4372857" cy="230832"/>
          </a:xfrm>
          <a:prstGeom prst="rect">
            <a:avLst/>
          </a:prstGeom>
          <a:noFill/>
          <a:ln w="9525">
            <a:noFill/>
            <a:miter lim="800000"/>
            <a:headEnd/>
            <a:tailEnd/>
          </a:ln>
        </p:spPr>
        <p:txBody>
          <a:bodyPr wrap="square">
            <a:spAutoFit/>
          </a:bodyPr>
          <a:lstStyle/>
          <a:p>
            <a:pPr algn="r"/>
            <a:r>
              <a:rPr lang="en-US" sz="900" i="1" dirty="0" smtClean="0">
                <a:solidFill>
                  <a:srgbClr val="000000"/>
                </a:solidFill>
              </a:rPr>
              <a:t>Image developed for the US DOE WAP National Standardized Curriculum</a:t>
            </a:r>
            <a:endParaRPr lang="en-US" sz="900" i="1" dirty="0">
              <a:solidFill>
                <a:srgbClr val="0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5"/>
          <p:cNvSpPr>
            <a:spLocks noGrp="1"/>
          </p:cNvSpPr>
          <p:nvPr>
            <p:ph idx="1"/>
          </p:nvPr>
        </p:nvSpPr>
        <p:spPr>
          <a:xfrm>
            <a:off x="457200" y="1981200"/>
            <a:ext cx="8229600" cy="4114800"/>
          </a:xfrm>
        </p:spPr>
        <p:txBody>
          <a:bodyPr/>
          <a:lstStyle/>
          <a:p>
            <a:pPr marL="0" indent="0" algn="ctr" eaLnBrk="1" hangingPunct="1">
              <a:buFontTx/>
              <a:buNone/>
            </a:pPr>
            <a:r>
              <a:rPr lang="en-US" sz="2600" dirty="0" smtClean="0">
                <a:solidFill>
                  <a:srgbClr val="000066"/>
                </a:solidFill>
                <a:ea typeface="ＭＳ Ｐゴシック" charset="-128"/>
              </a:rPr>
              <a:t>Driving Forces of Air Movement</a:t>
            </a:r>
          </a:p>
          <a:p>
            <a:pPr marL="0" indent="0" algn="ctr" eaLnBrk="1" hangingPunct="1">
              <a:buFontTx/>
              <a:buNone/>
            </a:pPr>
            <a:endParaRPr lang="en-US" sz="2400" dirty="0" smtClean="0">
              <a:ea typeface="ＭＳ Ｐゴシック" charset="-128"/>
            </a:endParaRPr>
          </a:p>
          <a:p>
            <a:pPr marL="0" indent="0" algn="ctr" eaLnBrk="1" hangingPunct="1">
              <a:buFontTx/>
              <a:buNone/>
            </a:pPr>
            <a:r>
              <a:rPr lang="en-US" sz="2400" dirty="0" smtClean="0">
                <a:solidFill>
                  <a:schemeClr val="tx1"/>
                </a:solidFill>
                <a:ea typeface="ＭＳ Ｐゴシック" charset="-128"/>
              </a:rPr>
              <a:t>Temperature and pressure differences – </a:t>
            </a:r>
            <a:br>
              <a:rPr lang="en-US" sz="2400" dirty="0" smtClean="0">
                <a:solidFill>
                  <a:schemeClr val="tx1"/>
                </a:solidFill>
                <a:ea typeface="ＭＳ Ｐゴシック" charset="-128"/>
              </a:rPr>
            </a:br>
            <a:r>
              <a:rPr lang="en-US" sz="2400" dirty="0" smtClean="0">
                <a:solidFill>
                  <a:schemeClr val="tx1"/>
                </a:solidFill>
                <a:ea typeface="ＭＳ Ｐゴシック" charset="-128"/>
              </a:rPr>
              <a:t>usually between inside the house and outside.</a:t>
            </a:r>
            <a:br>
              <a:rPr lang="en-US" sz="2400" dirty="0" smtClean="0">
                <a:solidFill>
                  <a:schemeClr val="tx1"/>
                </a:solidFill>
                <a:ea typeface="ＭＳ Ｐゴシック" charset="-128"/>
              </a:rPr>
            </a:br>
            <a:endParaRPr lang="en-US" sz="2400" dirty="0" smtClean="0">
              <a:solidFill>
                <a:schemeClr val="tx1"/>
              </a:solidFill>
              <a:ea typeface="ＭＳ Ｐゴシック" charset="-128"/>
            </a:endParaRPr>
          </a:p>
          <a:p>
            <a:pPr marL="0" indent="0" algn="ctr" eaLnBrk="1" hangingPunct="1">
              <a:buFontTx/>
              <a:buNone/>
            </a:pPr>
            <a:r>
              <a:rPr lang="en-US" sz="2400" dirty="0" smtClean="0">
                <a:solidFill>
                  <a:schemeClr val="tx1"/>
                </a:solidFill>
                <a:ea typeface="ＭＳ Ｐゴシック" charset="-128"/>
              </a:rPr>
              <a:t>The bigger the temperature or pressure difference, </a:t>
            </a:r>
            <a:br>
              <a:rPr lang="en-US" sz="2400" dirty="0" smtClean="0">
                <a:solidFill>
                  <a:schemeClr val="tx1"/>
                </a:solidFill>
                <a:ea typeface="ＭＳ Ｐゴシック" charset="-128"/>
              </a:rPr>
            </a:br>
            <a:r>
              <a:rPr lang="en-US" sz="2400" dirty="0" smtClean="0">
                <a:solidFill>
                  <a:schemeClr val="tx1"/>
                </a:solidFill>
                <a:ea typeface="ＭＳ Ｐゴシック" charset="-128"/>
              </a:rPr>
              <a:t>the greater the air and heat flow.</a:t>
            </a:r>
          </a:p>
          <a:p>
            <a:pPr marL="0" indent="0" eaLnBrk="1" hangingPunct="1"/>
            <a:endParaRPr lang="en-US" sz="2400" dirty="0" smtClean="0">
              <a:ea typeface="ＭＳ Ｐゴシック" charset="-128"/>
            </a:endParaRPr>
          </a:p>
        </p:txBody>
      </p:sp>
      <p:sp>
        <p:nvSpPr>
          <p:cNvPr id="5" name="Title 4"/>
          <p:cNvSpPr>
            <a:spLocks noGrp="1"/>
          </p:cNvSpPr>
          <p:nvPr>
            <p:ph type="title"/>
          </p:nvPr>
        </p:nvSpPr>
        <p:spPr>
          <a:xfrm>
            <a:off x="405232" y="11289"/>
            <a:ext cx="5369034" cy="901700"/>
          </a:xfrm>
        </p:spPr>
        <p:txBody>
          <a:bodyPr/>
          <a:lstStyle/>
          <a:p>
            <a:pPr eaLnBrk="1" hangingPunct="1">
              <a:defRPr/>
            </a:pPr>
            <a:r>
              <a:rPr lang="en-US" dirty="0" smtClean="0">
                <a:ea typeface="ＭＳ Ｐゴシック" charset="-128"/>
                <a:cs typeface="ＭＳ Ｐゴシック" charset="-128"/>
              </a:rPr>
              <a:t>Driving Forces of Air Movement</a:t>
            </a:r>
          </a:p>
        </p:txBody>
      </p:sp>
      <p:sp>
        <p:nvSpPr>
          <p:cNvPr id="22532" name="Slide Number Placeholder 5"/>
          <p:cNvSpPr>
            <a:spLocks noGrp="1"/>
          </p:cNvSpPr>
          <p:nvPr>
            <p:ph type="sldNum" sz="quarter" idx="4294967295"/>
          </p:nvPr>
        </p:nvSpPr>
        <p:spPr>
          <a:xfrm>
            <a:off x="8610600" y="6565900"/>
            <a:ext cx="533400" cy="304800"/>
          </a:xfrm>
          <a:prstGeom prst="rect">
            <a:avLst/>
          </a:prstGeom>
          <a:noFill/>
        </p:spPr>
        <p:txBody>
          <a:bodyPr/>
          <a:lstStyle/>
          <a:p>
            <a:fld id="{0A72146F-5D41-4497-BF89-94046C6B006D}" type="slidenum">
              <a:rPr lang="en-US" smtClean="0"/>
              <a:pPr/>
              <a:t>17</a:t>
            </a:fld>
            <a:endParaRPr lang="en-US" smtClean="0"/>
          </a:p>
        </p:txBody>
      </p:sp>
      <p:cxnSp>
        <p:nvCxnSpPr>
          <p:cNvPr id="22533" name="Straight Connector 8"/>
          <p:cNvCxnSpPr>
            <a:cxnSpLocks noChangeShapeType="1"/>
          </p:cNvCxnSpPr>
          <p:nvPr/>
        </p:nvCxnSpPr>
        <p:spPr bwMode="auto">
          <a:xfrm>
            <a:off x="1143000" y="2817813"/>
            <a:ext cx="6705600" cy="1587"/>
          </a:xfrm>
          <a:prstGeom prst="line">
            <a:avLst/>
          </a:prstGeom>
          <a:noFill/>
          <a:ln w="12700">
            <a:solidFill>
              <a:srgbClr val="6799C8"/>
            </a:solidFill>
            <a:prstDash val="dot"/>
            <a:round/>
            <a:headEnd/>
            <a:tailEnd/>
          </a:ln>
        </p:spPr>
      </p:cxnSp>
      <p:cxnSp>
        <p:nvCxnSpPr>
          <p:cNvPr id="22534" name="Straight Connector 9"/>
          <p:cNvCxnSpPr>
            <a:cxnSpLocks noChangeShapeType="1"/>
          </p:cNvCxnSpPr>
          <p:nvPr/>
        </p:nvCxnSpPr>
        <p:spPr bwMode="auto">
          <a:xfrm>
            <a:off x="1143000" y="4114800"/>
            <a:ext cx="6705600" cy="1588"/>
          </a:xfrm>
          <a:prstGeom prst="line">
            <a:avLst/>
          </a:prstGeom>
          <a:noFill/>
          <a:ln w="12700">
            <a:solidFill>
              <a:srgbClr val="6799C8"/>
            </a:solidFill>
            <a:prstDash val="dot"/>
            <a:round/>
            <a:headEnd/>
            <a:tailEnd/>
          </a:ln>
        </p:spPr>
      </p:cxnSp>
      <p:cxnSp>
        <p:nvCxnSpPr>
          <p:cNvPr id="22535" name="Straight Connector 10"/>
          <p:cNvCxnSpPr>
            <a:cxnSpLocks noChangeShapeType="1"/>
          </p:cNvCxnSpPr>
          <p:nvPr/>
        </p:nvCxnSpPr>
        <p:spPr bwMode="auto">
          <a:xfrm>
            <a:off x="1143000" y="5410200"/>
            <a:ext cx="6705600" cy="1588"/>
          </a:xfrm>
          <a:prstGeom prst="line">
            <a:avLst/>
          </a:prstGeom>
          <a:noFill/>
          <a:ln w="12700">
            <a:solidFill>
              <a:srgbClr val="6799C8"/>
            </a:solidFill>
            <a:prstDash val="dot"/>
            <a:round/>
            <a:headEnd/>
            <a:tailEnd/>
          </a:ln>
        </p:spPr>
      </p:cxnSp>
      <p:sp>
        <p:nvSpPr>
          <p:cNvPr id="9"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Energy movement</a:t>
            </a:r>
            <a:endParaRPr lang="en-US" sz="1200" cap="all"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3" descr="Clipart of temperature differences with a home during the winter and summer."/>
          <p:cNvPicPr>
            <a:picLocks noChangeAspect="1"/>
          </p:cNvPicPr>
          <p:nvPr/>
        </p:nvPicPr>
        <p:blipFill>
          <a:blip r:embed="rId3"/>
          <a:srcRect/>
          <a:stretch>
            <a:fillRect/>
          </a:stretch>
        </p:blipFill>
        <p:spPr bwMode="auto">
          <a:xfrm>
            <a:off x="0" y="1143000"/>
            <a:ext cx="9144000" cy="5303838"/>
          </a:xfrm>
          <a:prstGeom prst="rect">
            <a:avLst/>
          </a:prstGeom>
          <a:noFill/>
          <a:ln w="9525">
            <a:noFill/>
            <a:miter lim="800000"/>
            <a:headEnd/>
            <a:tailEnd/>
          </a:ln>
        </p:spPr>
      </p:pic>
      <p:sp>
        <p:nvSpPr>
          <p:cNvPr id="31" name="Title 30"/>
          <p:cNvSpPr>
            <a:spLocks noGrp="1"/>
          </p:cNvSpPr>
          <p:nvPr>
            <p:ph type="title"/>
          </p:nvPr>
        </p:nvSpPr>
        <p:spPr>
          <a:xfrm>
            <a:off x="371365" y="22578"/>
            <a:ext cx="5369034" cy="901700"/>
          </a:xfrm>
        </p:spPr>
        <p:txBody>
          <a:bodyPr/>
          <a:lstStyle/>
          <a:p>
            <a:pPr eaLnBrk="1" hangingPunct="1">
              <a:defRPr/>
            </a:pPr>
            <a:r>
              <a:rPr lang="en-US" dirty="0" smtClean="0">
                <a:ea typeface="ＭＳ Ｐゴシック" charset="-128"/>
                <a:cs typeface="ＭＳ Ｐゴシック" charset="-128"/>
              </a:rPr>
              <a:t>Air Movement: Temperature</a:t>
            </a:r>
          </a:p>
        </p:txBody>
      </p:sp>
      <p:sp>
        <p:nvSpPr>
          <p:cNvPr id="23556" name="Text Box 15"/>
          <p:cNvSpPr txBox="1">
            <a:spLocks noChangeArrowheads="1"/>
          </p:cNvSpPr>
          <p:nvPr/>
        </p:nvSpPr>
        <p:spPr bwMode="auto">
          <a:xfrm>
            <a:off x="2460625" y="1371600"/>
            <a:ext cx="4222750" cy="461963"/>
          </a:xfrm>
          <a:prstGeom prst="rect">
            <a:avLst/>
          </a:prstGeom>
          <a:noFill/>
          <a:ln w="9525">
            <a:noFill/>
            <a:miter lim="800000"/>
            <a:headEnd/>
            <a:tailEnd/>
          </a:ln>
        </p:spPr>
        <p:txBody>
          <a:bodyPr wrap="none">
            <a:spAutoFit/>
          </a:bodyPr>
          <a:lstStyle/>
          <a:p>
            <a:r>
              <a:rPr lang="en-US" sz="2400">
                <a:solidFill>
                  <a:srgbClr val="000066"/>
                </a:solidFill>
                <a:sym typeface="Wingdings 3" charset="2"/>
              </a:rPr>
              <a:t>T = Temperature Difference</a:t>
            </a:r>
          </a:p>
        </p:txBody>
      </p:sp>
      <p:sp>
        <p:nvSpPr>
          <p:cNvPr id="23557" name="Text Box 16"/>
          <p:cNvSpPr txBox="1">
            <a:spLocks noChangeArrowheads="1"/>
          </p:cNvSpPr>
          <p:nvPr/>
        </p:nvSpPr>
        <p:spPr bwMode="auto">
          <a:xfrm>
            <a:off x="838200" y="1728788"/>
            <a:ext cx="1073150" cy="461962"/>
          </a:xfrm>
          <a:prstGeom prst="rect">
            <a:avLst/>
          </a:prstGeom>
          <a:noFill/>
          <a:ln w="9525">
            <a:noFill/>
            <a:miter lim="800000"/>
            <a:headEnd/>
            <a:tailEnd/>
          </a:ln>
        </p:spPr>
        <p:txBody>
          <a:bodyPr wrap="none">
            <a:spAutoFit/>
          </a:bodyPr>
          <a:lstStyle/>
          <a:p>
            <a:r>
              <a:rPr lang="en-US" sz="2400" dirty="0">
                <a:sym typeface="Wingdings 3" charset="2"/>
              </a:rPr>
              <a:t>Winter</a:t>
            </a:r>
          </a:p>
        </p:txBody>
      </p:sp>
      <p:sp>
        <p:nvSpPr>
          <p:cNvPr id="23558" name="Text Box 17"/>
          <p:cNvSpPr txBox="1">
            <a:spLocks noChangeArrowheads="1"/>
          </p:cNvSpPr>
          <p:nvPr/>
        </p:nvSpPr>
        <p:spPr bwMode="auto">
          <a:xfrm>
            <a:off x="7315200" y="1728788"/>
            <a:ext cx="1350963" cy="461962"/>
          </a:xfrm>
          <a:prstGeom prst="rect">
            <a:avLst/>
          </a:prstGeom>
          <a:noFill/>
          <a:ln w="9525">
            <a:noFill/>
            <a:miter lim="800000"/>
            <a:headEnd/>
            <a:tailEnd/>
          </a:ln>
        </p:spPr>
        <p:txBody>
          <a:bodyPr wrap="none">
            <a:spAutoFit/>
          </a:bodyPr>
          <a:lstStyle/>
          <a:p>
            <a:r>
              <a:rPr lang="en-US" sz="2400" dirty="0">
                <a:sym typeface="Wingdings 3" charset="2"/>
              </a:rPr>
              <a:t>Summer</a:t>
            </a:r>
          </a:p>
        </p:txBody>
      </p:sp>
      <p:sp>
        <p:nvSpPr>
          <p:cNvPr id="23559" name="Text Box 18"/>
          <p:cNvSpPr txBox="1">
            <a:spLocks noChangeArrowheads="1"/>
          </p:cNvSpPr>
          <p:nvPr/>
        </p:nvSpPr>
        <p:spPr bwMode="auto">
          <a:xfrm>
            <a:off x="1981200" y="3328988"/>
            <a:ext cx="646113" cy="457200"/>
          </a:xfrm>
          <a:prstGeom prst="rect">
            <a:avLst/>
          </a:prstGeom>
          <a:noFill/>
          <a:ln w="9525">
            <a:noFill/>
            <a:miter lim="800000"/>
            <a:headEnd/>
            <a:tailEnd/>
          </a:ln>
        </p:spPr>
        <p:txBody>
          <a:bodyPr wrap="none">
            <a:spAutoFit/>
          </a:bodyPr>
          <a:lstStyle/>
          <a:p>
            <a:r>
              <a:rPr lang="en-US" sz="2400">
                <a:solidFill>
                  <a:srgbClr val="B40000"/>
                </a:solidFill>
                <a:sym typeface="Wingdings 3" charset="2"/>
              </a:rPr>
              <a:t>70</a:t>
            </a:r>
            <a:r>
              <a:rPr lang="en-US" sz="2400">
                <a:solidFill>
                  <a:srgbClr val="B40000"/>
                </a:solidFill>
                <a:sym typeface="Symbol" charset="2"/>
              </a:rPr>
              <a:t></a:t>
            </a:r>
          </a:p>
        </p:txBody>
      </p:sp>
      <p:sp>
        <p:nvSpPr>
          <p:cNvPr id="23560" name="Text Box 19"/>
          <p:cNvSpPr txBox="1">
            <a:spLocks noChangeArrowheads="1"/>
          </p:cNvSpPr>
          <p:nvPr/>
        </p:nvSpPr>
        <p:spPr bwMode="auto">
          <a:xfrm>
            <a:off x="3544888" y="3328988"/>
            <a:ext cx="646112" cy="457200"/>
          </a:xfrm>
          <a:prstGeom prst="rect">
            <a:avLst/>
          </a:prstGeom>
          <a:noFill/>
          <a:ln w="9525">
            <a:noFill/>
            <a:miter lim="800000"/>
            <a:headEnd/>
            <a:tailEnd/>
          </a:ln>
        </p:spPr>
        <p:txBody>
          <a:bodyPr wrap="none">
            <a:spAutoFit/>
          </a:bodyPr>
          <a:lstStyle/>
          <a:p>
            <a:r>
              <a:rPr lang="en-US" sz="2400">
                <a:solidFill>
                  <a:srgbClr val="003F7A"/>
                </a:solidFill>
                <a:sym typeface="Wingdings 3" charset="2"/>
              </a:rPr>
              <a:t>10</a:t>
            </a:r>
            <a:r>
              <a:rPr lang="en-US" sz="2400">
                <a:solidFill>
                  <a:srgbClr val="003F7A"/>
                </a:solidFill>
                <a:sym typeface="Symbol" charset="2"/>
              </a:rPr>
              <a:t></a:t>
            </a:r>
          </a:p>
        </p:txBody>
      </p:sp>
      <p:sp>
        <p:nvSpPr>
          <p:cNvPr id="23561" name="Text Box 20"/>
          <p:cNvSpPr txBox="1">
            <a:spLocks noChangeArrowheads="1"/>
          </p:cNvSpPr>
          <p:nvPr/>
        </p:nvSpPr>
        <p:spPr bwMode="auto">
          <a:xfrm>
            <a:off x="6669088" y="3328988"/>
            <a:ext cx="646112" cy="457200"/>
          </a:xfrm>
          <a:prstGeom prst="rect">
            <a:avLst/>
          </a:prstGeom>
          <a:noFill/>
          <a:ln w="9525">
            <a:noFill/>
            <a:miter lim="800000"/>
            <a:headEnd/>
            <a:tailEnd/>
          </a:ln>
        </p:spPr>
        <p:txBody>
          <a:bodyPr wrap="none">
            <a:spAutoFit/>
          </a:bodyPr>
          <a:lstStyle/>
          <a:p>
            <a:r>
              <a:rPr lang="en-US" sz="2400">
                <a:solidFill>
                  <a:srgbClr val="003F7A"/>
                </a:solidFill>
                <a:sym typeface="Wingdings 3" charset="2"/>
              </a:rPr>
              <a:t>70</a:t>
            </a:r>
            <a:r>
              <a:rPr lang="en-US" sz="2400">
                <a:solidFill>
                  <a:srgbClr val="003F7A"/>
                </a:solidFill>
                <a:sym typeface="Symbol" charset="2"/>
              </a:rPr>
              <a:t></a:t>
            </a:r>
          </a:p>
        </p:txBody>
      </p:sp>
      <p:sp>
        <p:nvSpPr>
          <p:cNvPr id="23562" name="Text Box 21"/>
          <p:cNvSpPr txBox="1">
            <a:spLocks noChangeArrowheads="1"/>
          </p:cNvSpPr>
          <p:nvPr/>
        </p:nvSpPr>
        <p:spPr bwMode="auto">
          <a:xfrm>
            <a:off x="5105400" y="3328988"/>
            <a:ext cx="646113" cy="457200"/>
          </a:xfrm>
          <a:prstGeom prst="rect">
            <a:avLst/>
          </a:prstGeom>
          <a:noFill/>
          <a:ln w="9525">
            <a:noFill/>
            <a:miter lim="800000"/>
            <a:headEnd/>
            <a:tailEnd/>
          </a:ln>
        </p:spPr>
        <p:txBody>
          <a:bodyPr wrap="none">
            <a:spAutoFit/>
          </a:bodyPr>
          <a:lstStyle/>
          <a:p>
            <a:r>
              <a:rPr lang="en-US" sz="2400">
                <a:solidFill>
                  <a:srgbClr val="B40000"/>
                </a:solidFill>
                <a:sym typeface="Wingdings 3" charset="2"/>
              </a:rPr>
              <a:t>90</a:t>
            </a:r>
            <a:r>
              <a:rPr lang="en-US" sz="2400">
                <a:solidFill>
                  <a:srgbClr val="B40000"/>
                </a:solidFill>
                <a:sym typeface="Symbol" charset="2"/>
              </a:rPr>
              <a:t></a:t>
            </a:r>
          </a:p>
        </p:txBody>
      </p:sp>
      <p:sp>
        <p:nvSpPr>
          <p:cNvPr id="23563" name="Text Box 22"/>
          <p:cNvSpPr txBox="1">
            <a:spLocks noChangeArrowheads="1"/>
          </p:cNvSpPr>
          <p:nvPr/>
        </p:nvSpPr>
        <p:spPr bwMode="auto">
          <a:xfrm>
            <a:off x="1600200" y="4395788"/>
            <a:ext cx="1319213" cy="461962"/>
          </a:xfrm>
          <a:prstGeom prst="rect">
            <a:avLst/>
          </a:prstGeom>
          <a:noFill/>
          <a:ln w="9525">
            <a:noFill/>
            <a:miter lim="800000"/>
            <a:headEnd/>
            <a:tailEnd/>
          </a:ln>
        </p:spPr>
        <p:txBody>
          <a:bodyPr wrap="none">
            <a:spAutoFit/>
          </a:bodyPr>
          <a:lstStyle/>
          <a:p>
            <a:r>
              <a:rPr lang="en-US" sz="2400">
                <a:solidFill>
                  <a:srgbClr val="00003E"/>
                </a:solidFill>
                <a:sym typeface="Wingdings 3" charset="2"/>
              </a:rPr>
              <a:t>T=60</a:t>
            </a:r>
            <a:r>
              <a:rPr lang="en-US" sz="2400">
                <a:solidFill>
                  <a:srgbClr val="00003E"/>
                </a:solidFill>
                <a:sym typeface="Symbol" charset="2"/>
              </a:rPr>
              <a:t></a:t>
            </a:r>
            <a:endParaRPr lang="en-US" sz="2400">
              <a:solidFill>
                <a:srgbClr val="00003E"/>
              </a:solidFill>
              <a:sym typeface="Wingdings 3" charset="2"/>
            </a:endParaRPr>
          </a:p>
        </p:txBody>
      </p:sp>
      <p:sp>
        <p:nvSpPr>
          <p:cNvPr id="23564" name="Text Box 23"/>
          <p:cNvSpPr txBox="1">
            <a:spLocks noChangeArrowheads="1"/>
          </p:cNvSpPr>
          <p:nvPr/>
        </p:nvSpPr>
        <p:spPr bwMode="auto">
          <a:xfrm>
            <a:off x="6224588" y="4395788"/>
            <a:ext cx="1319212" cy="461962"/>
          </a:xfrm>
          <a:prstGeom prst="rect">
            <a:avLst/>
          </a:prstGeom>
          <a:noFill/>
          <a:ln w="9525">
            <a:noFill/>
            <a:miter lim="800000"/>
            <a:headEnd/>
            <a:tailEnd/>
          </a:ln>
        </p:spPr>
        <p:txBody>
          <a:bodyPr wrap="none">
            <a:spAutoFit/>
          </a:bodyPr>
          <a:lstStyle/>
          <a:p>
            <a:r>
              <a:rPr lang="en-US" sz="2400">
                <a:solidFill>
                  <a:srgbClr val="00003E"/>
                </a:solidFill>
                <a:sym typeface="Wingdings 3" charset="2"/>
              </a:rPr>
              <a:t>T=20</a:t>
            </a:r>
            <a:r>
              <a:rPr lang="en-US" sz="2400">
                <a:solidFill>
                  <a:srgbClr val="00003E"/>
                </a:solidFill>
                <a:sym typeface="Symbol" charset="2"/>
              </a:rPr>
              <a:t></a:t>
            </a:r>
            <a:endParaRPr lang="en-US" sz="2400">
              <a:solidFill>
                <a:srgbClr val="00003E"/>
              </a:solidFill>
              <a:sym typeface="Wingdings 3" charset="2"/>
            </a:endParaRPr>
          </a:p>
        </p:txBody>
      </p:sp>
      <p:sp>
        <p:nvSpPr>
          <p:cNvPr id="23565" name="Text Box 26"/>
          <p:cNvSpPr txBox="1">
            <a:spLocks noChangeArrowheads="1"/>
          </p:cNvSpPr>
          <p:nvPr/>
        </p:nvSpPr>
        <p:spPr bwMode="auto">
          <a:xfrm>
            <a:off x="1117600" y="5164138"/>
            <a:ext cx="7156450" cy="1209562"/>
          </a:xfrm>
          <a:prstGeom prst="rect">
            <a:avLst/>
          </a:prstGeom>
          <a:noFill/>
          <a:ln w="9525">
            <a:noFill/>
            <a:miter lim="800000"/>
            <a:headEnd/>
            <a:tailEnd/>
          </a:ln>
        </p:spPr>
        <p:txBody>
          <a:bodyPr>
            <a:spAutoFit/>
          </a:bodyPr>
          <a:lstStyle/>
          <a:p>
            <a:pPr>
              <a:spcBef>
                <a:spcPct val="30000"/>
              </a:spcBef>
            </a:pPr>
            <a:r>
              <a:rPr lang="en-US" sz="2200" dirty="0">
                <a:sym typeface="Wingdings 3" charset="2"/>
              </a:rPr>
              <a:t>Flow is from </a:t>
            </a:r>
            <a:r>
              <a:rPr lang="en-US" sz="2200" dirty="0">
                <a:solidFill>
                  <a:srgbClr val="404040"/>
                </a:solidFill>
                <a:sym typeface="Wingdings 3" charset="2"/>
              </a:rPr>
              <a:t>_____ to _____.</a:t>
            </a:r>
            <a:endParaRPr lang="en-US" sz="2200" u="sng" dirty="0">
              <a:solidFill>
                <a:srgbClr val="404040"/>
              </a:solidFill>
              <a:sym typeface="Wingdings 3" charset="2"/>
            </a:endParaRPr>
          </a:p>
          <a:p>
            <a:pPr>
              <a:spcBef>
                <a:spcPct val="30000"/>
              </a:spcBef>
            </a:pPr>
            <a:r>
              <a:rPr lang="en-US" sz="2200" dirty="0">
                <a:sym typeface="Wingdings 3" charset="2"/>
              </a:rPr>
              <a:t>The higher the T, the ______ </a:t>
            </a:r>
            <a:r>
              <a:rPr lang="en-US" sz="2200" dirty="0" smtClean="0">
                <a:sym typeface="Wingdings 3" charset="2"/>
              </a:rPr>
              <a:t>likely heat </a:t>
            </a:r>
            <a:r>
              <a:rPr lang="en-US" sz="2200" dirty="0">
                <a:sym typeface="Wingdings 3" charset="2"/>
              </a:rPr>
              <a:t>and </a:t>
            </a:r>
            <a:r>
              <a:rPr lang="en-US" sz="2200" dirty="0" smtClean="0">
                <a:sym typeface="Wingdings 3" charset="2"/>
              </a:rPr>
              <a:t>air will </a:t>
            </a:r>
            <a:r>
              <a:rPr lang="en-US" sz="2200" dirty="0">
                <a:sym typeface="Wingdings 3" charset="2"/>
              </a:rPr>
              <a:t/>
            </a:r>
            <a:br>
              <a:rPr lang="en-US" sz="2200" dirty="0">
                <a:sym typeface="Wingdings 3" charset="2"/>
              </a:rPr>
            </a:br>
            <a:r>
              <a:rPr lang="en-US" sz="2200" dirty="0">
                <a:sym typeface="Wingdings 3" charset="2"/>
              </a:rPr>
              <a:t>escape or enter the building.</a:t>
            </a:r>
          </a:p>
        </p:txBody>
      </p:sp>
      <p:sp>
        <p:nvSpPr>
          <p:cNvPr id="494621" name="Text Box 29"/>
          <p:cNvSpPr txBox="1">
            <a:spLocks noChangeArrowheads="1"/>
          </p:cNvSpPr>
          <p:nvPr/>
        </p:nvSpPr>
        <p:spPr bwMode="auto">
          <a:xfrm>
            <a:off x="2860675" y="5119688"/>
            <a:ext cx="663575" cy="461962"/>
          </a:xfrm>
          <a:prstGeom prst="rect">
            <a:avLst/>
          </a:prstGeom>
          <a:noFill/>
          <a:ln w="9525">
            <a:noFill/>
            <a:miter lim="800000"/>
            <a:headEnd/>
            <a:tailEnd/>
          </a:ln>
        </p:spPr>
        <p:txBody>
          <a:bodyPr wrap="none">
            <a:spAutoFit/>
          </a:bodyPr>
          <a:lstStyle/>
          <a:p>
            <a:r>
              <a:rPr lang="en-US" sz="2400">
                <a:solidFill>
                  <a:srgbClr val="B40000"/>
                </a:solidFill>
              </a:rPr>
              <a:t>hot</a:t>
            </a:r>
          </a:p>
        </p:txBody>
      </p:sp>
      <p:sp>
        <p:nvSpPr>
          <p:cNvPr id="494622" name="Text Box 30"/>
          <p:cNvSpPr txBox="1">
            <a:spLocks noChangeArrowheads="1"/>
          </p:cNvSpPr>
          <p:nvPr/>
        </p:nvSpPr>
        <p:spPr bwMode="auto">
          <a:xfrm>
            <a:off x="3963988" y="5124450"/>
            <a:ext cx="817562" cy="461963"/>
          </a:xfrm>
          <a:prstGeom prst="rect">
            <a:avLst/>
          </a:prstGeom>
          <a:noFill/>
          <a:ln w="9525">
            <a:noFill/>
            <a:miter lim="800000"/>
            <a:headEnd/>
            <a:tailEnd/>
          </a:ln>
        </p:spPr>
        <p:txBody>
          <a:bodyPr wrap="none">
            <a:spAutoFit/>
          </a:bodyPr>
          <a:lstStyle/>
          <a:p>
            <a:r>
              <a:rPr lang="en-US" sz="2400">
                <a:solidFill>
                  <a:srgbClr val="003F7A"/>
                </a:solidFill>
              </a:rPr>
              <a:t>cold</a:t>
            </a:r>
          </a:p>
        </p:txBody>
      </p:sp>
      <p:sp>
        <p:nvSpPr>
          <p:cNvPr id="494623" name="Text Box 31"/>
          <p:cNvSpPr txBox="1">
            <a:spLocks noChangeArrowheads="1"/>
          </p:cNvSpPr>
          <p:nvPr/>
        </p:nvSpPr>
        <p:spPr bwMode="auto">
          <a:xfrm>
            <a:off x="4122738" y="5549900"/>
            <a:ext cx="936625" cy="461963"/>
          </a:xfrm>
          <a:prstGeom prst="rect">
            <a:avLst/>
          </a:prstGeom>
          <a:noFill/>
          <a:ln w="9525">
            <a:noFill/>
            <a:miter lim="800000"/>
            <a:headEnd/>
            <a:tailEnd/>
          </a:ln>
        </p:spPr>
        <p:txBody>
          <a:bodyPr wrap="none">
            <a:spAutoFit/>
          </a:bodyPr>
          <a:lstStyle/>
          <a:p>
            <a:r>
              <a:rPr lang="en-US" sz="2400">
                <a:solidFill>
                  <a:srgbClr val="404040"/>
                </a:solidFill>
              </a:rPr>
              <a:t>more</a:t>
            </a:r>
          </a:p>
        </p:txBody>
      </p:sp>
      <p:pic>
        <p:nvPicPr>
          <p:cNvPr id="37" name="Picture 36" descr="Clipart of red arrows displaying hot air in winter."/>
          <p:cNvPicPr>
            <a:picLocks noChangeAspect="1"/>
          </p:cNvPicPr>
          <p:nvPr/>
        </p:nvPicPr>
        <p:blipFill>
          <a:blip r:embed="rId4"/>
          <a:srcRect/>
          <a:stretch>
            <a:fillRect/>
          </a:stretch>
        </p:blipFill>
        <p:spPr bwMode="auto">
          <a:xfrm>
            <a:off x="381000" y="3176588"/>
            <a:ext cx="3810000" cy="1403350"/>
          </a:xfrm>
          <a:prstGeom prst="rect">
            <a:avLst/>
          </a:prstGeom>
          <a:noFill/>
          <a:ln w="9525">
            <a:noFill/>
            <a:miter lim="800000"/>
            <a:headEnd/>
            <a:tailEnd/>
          </a:ln>
        </p:spPr>
      </p:pic>
      <p:pic>
        <p:nvPicPr>
          <p:cNvPr id="38" name="Picture 37" descr="Clipart of red arrows displaying hot air in summer."/>
          <p:cNvPicPr>
            <a:picLocks noChangeAspect="1"/>
          </p:cNvPicPr>
          <p:nvPr/>
        </p:nvPicPr>
        <p:blipFill>
          <a:blip r:embed="rId5"/>
          <a:srcRect/>
          <a:stretch>
            <a:fillRect/>
          </a:stretch>
        </p:blipFill>
        <p:spPr bwMode="auto">
          <a:xfrm>
            <a:off x="5257800" y="3709988"/>
            <a:ext cx="3352800" cy="514350"/>
          </a:xfrm>
          <a:prstGeom prst="rect">
            <a:avLst/>
          </a:prstGeom>
          <a:noFill/>
          <a:ln w="9525">
            <a:noFill/>
            <a:miter lim="800000"/>
            <a:headEnd/>
            <a:tailEnd/>
          </a:ln>
        </p:spPr>
      </p:pic>
      <p:sp>
        <p:nvSpPr>
          <p:cNvPr id="21"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energy movement</a:t>
            </a:r>
            <a:endParaRPr lang="en-US" sz="1200" cap="all" dirty="0">
              <a:solidFill>
                <a:schemeClr val="bg1"/>
              </a:solidFill>
            </a:endParaRPr>
          </a:p>
        </p:txBody>
      </p:sp>
      <p:sp>
        <p:nvSpPr>
          <p:cNvPr id="20" name="TextBox 7"/>
          <p:cNvSpPr txBox="1">
            <a:spLocks noChangeArrowheads="1"/>
          </p:cNvSpPr>
          <p:nvPr/>
        </p:nvSpPr>
        <p:spPr bwMode="auto">
          <a:xfrm>
            <a:off x="4820357" y="6393923"/>
            <a:ext cx="4372857" cy="230832"/>
          </a:xfrm>
          <a:prstGeom prst="rect">
            <a:avLst/>
          </a:prstGeom>
          <a:noFill/>
          <a:ln w="9525">
            <a:noFill/>
            <a:miter lim="800000"/>
            <a:headEnd/>
            <a:tailEnd/>
          </a:ln>
        </p:spPr>
        <p:txBody>
          <a:bodyPr wrap="square">
            <a:spAutoFit/>
          </a:bodyPr>
          <a:lstStyle/>
          <a:p>
            <a:pPr algn="r"/>
            <a:r>
              <a:rPr lang="en-US" sz="900" i="1" dirty="0" smtClean="0">
                <a:solidFill>
                  <a:srgbClr val="000000"/>
                </a:solidFill>
              </a:rPr>
              <a:t>Image developed for the US DOE WAP National Standardized Curriculum</a:t>
            </a:r>
            <a:endParaRPr lang="en-US" sz="900" i="1"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94621"/>
                                        </p:tgtEl>
                                        <p:attrNameLst>
                                          <p:attrName>style.visibility</p:attrName>
                                        </p:attrNameLst>
                                      </p:cBhvr>
                                      <p:to>
                                        <p:strVal val="visible"/>
                                      </p:to>
                                    </p:set>
                                    <p:animEffect transition="in" filter="fade">
                                      <p:cBhvr>
                                        <p:cTn id="17" dur="1000"/>
                                        <p:tgtEl>
                                          <p:spTgt spid="4946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94622"/>
                                        </p:tgtEl>
                                        <p:attrNameLst>
                                          <p:attrName>style.visibility</p:attrName>
                                        </p:attrNameLst>
                                      </p:cBhvr>
                                      <p:to>
                                        <p:strVal val="visible"/>
                                      </p:to>
                                    </p:set>
                                    <p:animEffect transition="in" filter="fade">
                                      <p:cBhvr>
                                        <p:cTn id="22" dur="1000"/>
                                        <p:tgtEl>
                                          <p:spTgt spid="4946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94623"/>
                                        </p:tgtEl>
                                        <p:attrNameLst>
                                          <p:attrName>style.visibility</p:attrName>
                                        </p:attrNameLst>
                                      </p:cBhvr>
                                      <p:to>
                                        <p:strVal val="visible"/>
                                      </p:to>
                                    </p:set>
                                    <p:animEffect transition="in" filter="fade">
                                      <p:cBhvr>
                                        <p:cTn id="27" dur="1000"/>
                                        <p:tgtEl>
                                          <p:spTgt spid="4946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4621" grpId="0"/>
      <p:bldP spid="494622" grpId="0"/>
      <p:bldP spid="4946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7" descr="Clipart of positive and negative pressure differences with a home."/>
          <p:cNvPicPr>
            <a:picLocks noChangeAspect="1"/>
          </p:cNvPicPr>
          <p:nvPr/>
        </p:nvPicPr>
        <p:blipFill>
          <a:blip r:embed="rId3"/>
          <a:srcRect/>
          <a:stretch>
            <a:fillRect/>
          </a:stretch>
        </p:blipFill>
        <p:spPr bwMode="auto">
          <a:xfrm>
            <a:off x="0" y="1143000"/>
            <a:ext cx="9156700" cy="5141913"/>
          </a:xfrm>
          <a:prstGeom prst="rect">
            <a:avLst/>
          </a:prstGeom>
          <a:noFill/>
          <a:ln w="9525">
            <a:noFill/>
            <a:miter lim="800000"/>
            <a:headEnd/>
            <a:tailEnd/>
          </a:ln>
        </p:spPr>
      </p:pic>
      <p:sp>
        <p:nvSpPr>
          <p:cNvPr id="35" name="Title 34"/>
          <p:cNvSpPr>
            <a:spLocks noGrp="1"/>
          </p:cNvSpPr>
          <p:nvPr>
            <p:ph type="title"/>
          </p:nvPr>
        </p:nvSpPr>
        <p:spPr/>
        <p:txBody>
          <a:bodyPr/>
          <a:lstStyle/>
          <a:p>
            <a:pPr eaLnBrk="1" hangingPunct="1">
              <a:defRPr/>
            </a:pPr>
            <a:r>
              <a:rPr lang="en-US" dirty="0" smtClean="0">
                <a:ea typeface="ＭＳ Ｐゴシック" charset="-128"/>
                <a:cs typeface="ＭＳ Ｐゴシック" charset="-128"/>
              </a:rPr>
              <a:t>Air Movement: Pressure</a:t>
            </a:r>
          </a:p>
        </p:txBody>
      </p:sp>
      <p:sp>
        <p:nvSpPr>
          <p:cNvPr id="24580" name="Text Box 15"/>
          <p:cNvSpPr txBox="1">
            <a:spLocks noChangeArrowheads="1"/>
          </p:cNvSpPr>
          <p:nvPr/>
        </p:nvSpPr>
        <p:spPr bwMode="auto">
          <a:xfrm>
            <a:off x="2697163" y="1327150"/>
            <a:ext cx="3749675" cy="461963"/>
          </a:xfrm>
          <a:prstGeom prst="rect">
            <a:avLst/>
          </a:prstGeom>
          <a:noFill/>
          <a:ln w="9525">
            <a:noFill/>
            <a:miter lim="800000"/>
            <a:headEnd/>
            <a:tailEnd/>
          </a:ln>
        </p:spPr>
        <p:txBody>
          <a:bodyPr wrap="none">
            <a:spAutoFit/>
          </a:bodyPr>
          <a:lstStyle/>
          <a:p>
            <a:r>
              <a:rPr lang="en-US" sz="2400">
                <a:solidFill>
                  <a:srgbClr val="000066"/>
                </a:solidFill>
                <a:sym typeface="Wingdings 3" charset="2"/>
              </a:rPr>
              <a:t>P = Pressure Difference</a:t>
            </a:r>
          </a:p>
        </p:txBody>
      </p:sp>
      <p:sp>
        <p:nvSpPr>
          <p:cNvPr id="24581" name="Text Box 26"/>
          <p:cNvSpPr txBox="1">
            <a:spLocks noChangeArrowheads="1"/>
          </p:cNvSpPr>
          <p:nvPr/>
        </p:nvSpPr>
        <p:spPr bwMode="auto">
          <a:xfrm>
            <a:off x="574675" y="4926013"/>
            <a:ext cx="8201025" cy="1379537"/>
          </a:xfrm>
          <a:prstGeom prst="rect">
            <a:avLst/>
          </a:prstGeom>
          <a:noFill/>
          <a:ln w="9525">
            <a:noFill/>
            <a:miter lim="800000"/>
            <a:headEnd/>
            <a:tailEnd/>
          </a:ln>
        </p:spPr>
        <p:txBody>
          <a:bodyPr>
            <a:spAutoFit/>
          </a:bodyPr>
          <a:lstStyle/>
          <a:p>
            <a:pPr>
              <a:spcBef>
                <a:spcPct val="40000"/>
              </a:spcBef>
            </a:pPr>
            <a:r>
              <a:rPr lang="en-US" sz="2200" dirty="0">
                <a:sym typeface="Wingdings 3" charset="2"/>
              </a:rPr>
              <a:t>Flow is from </a:t>
            </a:r>
            <a:r>
              <a:rPr lang="en-US" sz="2200" dirty="0">
                <a:solidFill>
                  <a:srgbClr val="404040"/>
                </a:solidFill>
                <a:sym typeface="Wingdings 3" charset="2"/>
              </a:rPr>
              <a:t>________________ </a:t>
            </a:r>
            <a:r>
              <a:rPr lang="en-US" sz="2200" dirty="0">
                <a:sym typeface="Wingdings 3" charset="2"/>
              </a:rPr>
              <a:t>to</a:t>
            </a:r>
            <a:r>
              <a:rPr lang="en-US" sz="2200" dirty="0">
                <a:solidFill>
                  <a:srgbClr val="404040"/>
                </a:solidFill>
                <a:sym typeface="Wingdings 3" charset="2"/>
              </a:rPr>
              <a:t> ______________  </a:t>
            </a:r>
            <a:r>
              <a:rPr lang="en-US" sz="2200" dirty="0">
                <a:sym typeface="Wingdings 3" charset="2"/>
              </a:rPr>
              <a:t>pressure</a:t>
            </a:r>
            <a:endParaRPr lang="en-US" sz="2200" u="sng" dirty="0">
              <a:sym typeface="Wingdings 3" charset="2"/>
            </a:endParaRPr>
          </a:p>
          <a:p>
            <a:pPr>
              <a:spcBef>
                <a:spcPct val="40000"/>
              </a:spcBef>
            </a:pPr>
            <a:r>
              <a:rPr lang="en-US" sz="2200" dirty="0">
                <a:sym typeface="Wingdings 3" charset="2"/>
              </a:rPr>
              <a:t>For every CFM that</a:t>
            </a:r>
            <a:r>
              <a:rPr lang="en-US" sz="2200" dirty="0">
                <a:solidFill>
                  <a:srgbClr val="404040"/>
                </a:solidFill>
                <a:sym typeface="Wingdings 3" charset="2"/>
              </a:rPr>
              <a:t> _______, </a:t>
            </a:r>
            <a:r>
              <a:rPr lang="en-US" sz="2200" dirty="0">
                <a:sym typeface="Wingdings 3" charset="2"/>
              </a:rPr>
              <a:t>one CFM </a:t>
            </a:r>
            <a:r>
              <a:rPr lang="en-US" sz="2200" dirty="0">
                <a:solidFill>
                  <a:srgbClr val="404040"/>
                </a:solidFill>
                <a:sym typeface="Wingdings 3" charset="2"/>
              </a:rPr>
              <a:t>_______</a:t>
            </a:r>
          </a:p>
          <a:p>
            <a:pPr>
              <a:spcBef>
                <a:spcPct val="40000"/>
              </a:spcBef>
            </a:pPr>
            <a:r>
              <a:rPr lang="en-US" sz="2200" dirty="0">
                <a:sym typeface="Wingdings 3" charset="2"/>
              </a:rPr>
              <a:t>Flow takes the path of </a:t>
            </a:r>
            <a:r>
              <a:rPr lang="en-US" sz="2200" dirty="0">
                <a:solidFill>
                  <a:srgbClr val="404040"/>
                </a:solidFill>
                <a:sym typeface="Wingdings 3" charset="2"/>
              </a:rPr>
              <a:t>_______ </a:t>
            </a:r>
            <a:r>
              <a:rPr lang="en-US" sz="2200" dirty="0">
                <a:sym typeface="Wingdings 3" charset="2"/>
              </a:rPr>
              <a:t>resistance.</a:t>
            </a:r>
          </a:p>
        </p:txBody>
      </p:sp>
      <p:sp>
        <p:nvSpPr>
          <p:cNvPr id="24582" name="Text Box 29"/>
          <p:cNvSpPr txBox="1">
            <a:spLocks noChangeArrowheads="1"/>
          </p:cNvSpPr>
          <p:nvPr/>
        </p:nvSpPr>
        <p:spPr bwMode="auto">
          <a:xfrm>
            <a:off x="1847850" y="3813175"/>
            <a:ext cx="971550" cy="338138"/>
          </a:xfrm>
          <a:prstGeom prst="rect">
            <a:avLst/>
          </a:prstGeom>
          <a:noFill/>
          <a:ln w="9525">
            <a:noFill/>
            <a:miter lim="800000"/>
            <a:headEnd/>
            <a:tailEnd/>
          </a:ln>
        </p:spPr>
        <p:txBody>
          <a:bodyPr wrap="none">
            <a:spAutoFit/>
          </a:bodyPr>
          <a:lstStyle/>
          <a:p>
            <a:r>
              <a:rPr lang="en-US" sz="1600">
                <a:sym typeface="Wingdings 3" charset="2"/>
              </a:rPr>
              <a:t>Positive</a:t>
            </a:r>
            <a:endParaRPr lang="en-US" sz="1600">
              <a:sym typeface="Symbol" charset="2"/>
            </a:endParaRPr>
          </a:p>
        </p:txBody>
      </p:sp>
      <p:sp>
        <p:nvSpPr>
          <p:cNvPr id="24583" name="Text Box 31"/>
          <p:cNvSpPr txBox="1">
            <a:spLocks noChangeArrowheads="1"/>
          </p:cNvSpPr>
          <p:nvPr/>
        </p:nvSpPr>
        <p:spPr bwMode="auto">
          <a:xfrm>
            <a:off x="6427788" y="3813175"/>
            <a:ext cx="1039812" cy="338138"/>
          </a:xfrm>
          <a:prstGeom prst="rect">
            <a:avLst/>
          </a:prstGeom>
          <a:noFill/>
          <a:ln w="9525">
            <a:noFill/>
            <a:miter lim="800000"/>
            <a:headEnd/>
            <a:tailEnd/>
          </a:ln>
        </p:spPr>
        <p:txBody>
          <a:bodyPr wrap="none">
            <a:spAutoFit/>
          </a:bodyPr>
          <a:lstStyle/>
          <a:p>
            <a:r>
              <a:rPr lang="en-US" sz="1600">
                <a:sym typeface="Wingdings 3" charset="2"/>
              </a:rPr>
              <a:t>Negative</a:t>
            </a:r>
            <a:endParaRPr lang="en-US" sz="1600">
              <a:sym typeface="Symbol" charset="2"/>
            </a:endParaRPr>
          </a:p>
        </p:txBody>
      </p:sp>
      <p:sp>
        <p:nvSpPr>
          <p:cNvPr id="508966" name="Text Box 38"/>
          <p:cNvSpPr txBox="1">
            <a:spLocks noChangeArrowheads="1"/>
          </p:cNvSpPr>
          <p:nvPr/>
        </p:nvSpPr>
        <p:spPr bwMode="auto">
          <a:xfrm>
            <a:off x="2411413" y="4857750"/>
            <a:ext cx="2287587" cy="461963"/>
          </a:xfrm>
          <a:prstGeom prst="rect">
            <a:avLst/>
          </a:prstGeom>
          <a:noFill/>
          <a:ln w="9525">
            <a:noFill/>
            <a:miter lim="800000"/>
            <a:headEnd/>
            <a:tailEnd/>
          </a:ln>
        </p:spPr>
        <p:txBody>
          <a:bodyPr wrap="none">
            <a:spAutoFit/>
          </a:bodyPr>
          <a:lstStyle/>
          <a:p>
            <a:r>
              <a:rPr lang="en-US" sz="2400">
                <a:solidFill>
                  <a:srgbClr val="008000"/>
                </a:solidFill>
              </a:rPr>
              <a:t>positive (high)</a:t>
            </a:r>
          </a:p>
        </p:txBody>
      </p:sp>
      <p:sp>
        <p:nvSpPr>
          <p:cNvPr id="508967" name="Text Box 39"/>
          <p:cNvSpPr txBox="1">
            <a:spLocks noChangeArrowheads="1"/>
          </p:cNvSpPr>
          <p:nvPr/>
        </p:nvSpPr>
        <p:spPr bwMode="auto">
          <a:xfrm>
            <a:off x="5210175" y="4857750"/>
            <a:ext cx="2236788" cy="461963"/>
          </a:xfrm>
          <a:prstGeom prst="rect">
            <a:avLst/>
          </a:prstGeom>
          <a:noFill/>
          <a:ln w="9525">
            <a:noFill/>
            <a:miter lim="800000"/>
            <a:headEnd/>
            <a:tailEnd/>
          </a:ln>
        </p:spPr>
        <p:txBody>
          <a:bodyPr wrap="none">
            <a:spAutoFit/>
          </a:bodyPr>
          <a:lstStyle/>
          <a:p>
            <a:r>
              <a:rPr lang="en-US" sz="2400">
                <a:solidFill>
                  <a:srgbClr val="B40000"/>
                </a:solidFill>
              </a:rPr>
              <a:t>negative (low)</a:t>
            </a:r>
          </a:p>
        </p:txBody>
      </p:sp>
      <p:sp>
        <p:nvSpPr>
          <p:cNvPr id="508968" name="Text Box 40"/>
          <p:cNvSpPr txBox="1">
            <a:spLocks noChangeArrowheads="1"/>
          </p:cNvSpPr>
          <p:nvPr/>
        </p:nvSpPr>
        <p:spPr bwMode="auto">
          <a:xfrm>
            <a:off x="3175000" y="5327650"/>
            <a:ext cx="1100138" cy="457200"/>
          </a:xfrm>
          <a:prstGeom prst="rect">
            <a:avLst/>
          </a:prstGeom>
          <a:noFill/>
          <a:ln w="9525">
            <a:noFill/>
            <a:miter lim="800000"/>
            <a:headEnd/>
            <a:tailEnd/>
          </a:ln>
        </p:spPr>
        <p:txBody>
          <a:bodyPr wrap="none">
            <a:spAutoFit/>
          </a:bodyPr>
          <a:lstStyle/>
          <a:p>
            <a:r>
              <a:rPr lang="en-US" sz="2400">
                <a:solidFill>
                  <a:srgbClr val="008000"/>
                </a:solidFill>
              </a:rPr>
              <a:t>enters</a:t>
            </a:r>
          </a:p>
        </p:txBody>
      </p:sp>
      <p:sp>
        <p:nvSpPr>
          <p:cNvPr id="508969" name="Text Box 41"/>
          <p:cNvSpPr txBox="1">
            <a:spLocks noChangeArrowheads="1"/>
          </p:cNvSpPr>
          <p:nvPr/>
        </p:nvSpPr>
        <p:spPr bwMode="auto">
          <a:xfrm>
            <a:off x="5711825" y="5327650"/>
            <a:ext cx="879475" cy="457200"/>
          </a:xfrm>
          <a:prstGeom prst="rect">
            <a:avLst/>
          </a:prstGeom>
          <a:noFill/>
          <a:ln w="9525">
            <a:noFill/>
            <a:miter lim="800000"/>
            <a:headEnd/>
            <a:tailEnd/>
          </a:ln>
        </p:spPr>
        <p:txBody>
          <a:bodyPr wrap="none">
            <a:spAutoFit/>
          </a:bodyPr>
          <a:lstStyle/>
          <a:p>
            <a:r>
              <a:rPr lang="en-US" sz="2400">
                <a:solidFill>
                  <a:srgbClr val="B40000"/>
                </a:solidFill>
              </a:rPr>
              <a:t>exits</a:t>
            </a:r>
          </a:p>
        </p:txBody>
      </p:sp>
      <p:sp>
        <p:nvSpPr>
          <p:cNvPr id="508970" name="Text Box 42"/>
          <p:cNvSpPr txBox="1">
            <a:spLocks noChangeArrowheads="1"/>
          </p:cNvSpPr>
          <p:nvPr/>
        </p:nvSpPr>
        <p:spPr bwMode="auto">
          <a:xfrm>
            <a:off x="3573463" y="5819775"/>
            <a:ext cx="879475" cy="457200"/>
          </a:xfrm>
          <a:prstGeom prst="rect">
            <a:avLst/>
          </a:prstGeom>
          <a:noFill/>
          <a:ln w="9525">
            <a:noFill/>
            <a:miter lim="800000"/>
            <a:headEnd/>
            <a:tailEnd/>
          </a:ln>
        </p:spPr>
        <p:txBody>
          <a:bodyPr wrap="none">
            <a:spAutoFit/>
          </a:bodyPr>
          <a:lstStyle/>
          <a:p>
            <a:r>
              <a:rPr lang="en-US" sz="2400">
                <a:solidFill>
                  <a:srgbClr val="008000"/>
                </a:solidFill>
              </a:rPr>
              <a:t>least</a:t>
            </a:r>
          </a:p>
        </p:txBody>
      </p:sp>
      <p:pic>
        <p:nvPicPr>
          <p:cNvPr id="39" name="Picture 38" descr="Clipart of arrows displaying green positive pressure in a home."/>
          <p:cNvPicPr>
            <a:picLocks noChangeAspect="1"/>
          </p:cNvPicPr>
          <p:nvPr/>
        </p:nvPicPr>
        <p:blipFill>
          <a:blip r:embed="rId4"/>
          <a:srcRect/>
          <a:stretch>
            <a:fillRect/>
          </a:stretch>
        </p:blipFill>
        <p:spPr bwMode="auto">
          <a:xfrm>
            <a:off x="381000" y="1712913"/>
            <a:ext cx="3851275" cy="2417762"/>
          </a:xfrm>
          <a:prstGeom prst="rect">
            <a:avLst/>
          </a:prstGeom>
          <a:noFill/>
          <a:ln w="9525">
            <a:noFill/>
            <a:miter lim="800000"/>
            <a:headEnd/>
            <a:tailEnd/>
          </a:ln>
        </p:spPr>
      </p:pic>
      <p:pic>
        <p:nvPicPr>
          <p:cNvPr id="40" name="Picture 39" descr="Clipart of arrows displaying red negative pressure in a home."/>
          <p:cNvPicPr>
            <a:picLocks noChangeAspect="1"/>
          </p:cNvPicPr>
          <p:nvPr/>
        </p:nvPicPr>
        <p:blipFill>
          <a:blip r:embed="rId5"/>
          <a:srcRect/>
          <a:stretch>
            <a:fillRect/>
          </a:stretch>
        </p:blipFill>
        <p:spPr bwMode="auto">
          <a:xfrm>
            <a:off x="5019675" y="1701800"/>
            <a:ext cx="3730625" cy="2368550"/>
          </a:xfrm>
          <a:prstGeom prst="rect">
            <a:avLst/>
          </a:prstGeom>
          <a:noFill/>
          <a:ln w="9525">
            <a:noFill/>
            <a:miter lim="800000"/>
            <a:headEnd/>
            <a:tailEnd/>
          </a:ln>
        </p:spPr>
      </p:pic>
      <p:sp>
        <p:nvSpPr>
          <p:cNvPr id="17"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Energy movement</a:t>
            </a:r>
            <a:endParaRPr lang="en-US" sz="1200" cap="all" dirty="0">
              <a:solidFill>
                <a:schemeClr val="bg1"/>
              </a:solidFill>
            </a:endParaRPr>
          </a:p>
        </p:txBody>
      </p:sp>
      <p:sp>
        <p:nvSpPr>
          <p:cNvPr id="16" name="TextBox 7"/>
          <p:cNvSpPr txBox="1">
            <a:spLocks noChangeArrowheads="1"/>
          </p:cNvSpPr>
          <p:nvPr/>
        </p:nvSpPr>
        <p:spPr bwMode="auto">
          <a:xfrm>
            <a:off x="4820357" y="6393923"/>
            <a:ext cx="4372857" cy="230832"/>
          </a:xfrm>
          <a:prstGeom prst="rect">
            <a:avLst/>
          </a:prstGeom>
          <a:noFill/>
          <a:ln w="9525">
            <a:noFill/>
            <a:miter lim="800000"/>
            <a:headEnd/>
            <a:tailEnd/>
          </a:ln>
        </p:spPr>
        <p:txBody>
          <a:bodyPr wrap="square">
            <a:spAutoFit/>
          </a:bodyPr>
          <a:lstStyle/>
          <a:p>
            <a:pPr algn="r"/>
            <a:r>
              <a:rPr lang="en-US" sz="900" i="1" dirty="0" smtClean="0">
                <a:solidFill>
                  <a:srgbClr val="000000"/>
                </a:solidFill>
              </a:rPr>
              <a:t>Image developed for the US DOE WAP National Standardized Curriculum</a:t>
            </a:r>
            <a:endParaRPr lang="en-US" sz="900" i="1"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08966"/>
                                        </p:tgtEl>
                                        <p:attrNameLst>
                                          <p:attrName>style.visibility</p:attrName>
                                        </p:attrNameLst>
                                      </p:cBhvr>
                                      <p:to>
                                        <p:strVal val="visible"/>
                                      </p:to>
                                    </p:set>
                                    <p:anim calcmode="lin" valueType="num">
                                      <p:cBhvr additive="base">
                                        <p:cTn id="17" dur="500" fill="hold"/>
                                        <p:tgtEl>
                                          <p:spTgt spid="508966"/>
                                        </p:tgtEl>
                                        <p:attrNameLst>
                                          <p:attrName>ppt_x</p:attrName>
                                        </p:attrNameLst>
                                      </p:cBhvr>
                                      <p:tavLst>
                                        <p:tav tm="0">
                                          <p:val>
                                            <p:strVal val="#ppt_x"/>
                                          </p:val>
                                        </p:tav>
                                        <p:tav tm="100000">
                                          <p:val>
                                            <p:strVal val="#ppt_x"/>
                                          </p:val>
                                        </p:tav>
                                      </p:tavLst>
                                    </p:anim>
                                    <p:anim calcmode="lin" valueType="num">
                                      <p:cBhvr additive="base">
                                        <p:cTn id="18" dur="500" fill="hold"/>
                                        <p:tgtEl>
                                          <p:spTgt spid="50896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08967"/>
                                        </p:tgtEl>
                                        <p:attrNameLst>
                                          <p:attrName>style.visibility</p:attrName>
                                        </p:attrNameLst>
                                      </p:cBhvr>
                                      <p:to>
                                        <p:strVal val="visible"/>
                                      </p:to>
                                    </p:set>
                                    <p:anim calcmode="lin" valueType="num">
                                      <p:cBhvr additive="base">
                                        <p:cTn id="23" dur="500" fill="hold"/>
                                        <p:tgtEl>
                                          <p:spTgt spid="508967"/>
                                        </p:tgtEl>
                                        <p:attrNameLst>
                                          <p:attrName>ppt_x</p:attrName>
                                        </p:attrNameLst>
                                      </p:cBhvr>
                                      <p:tavLst>
                                        <p:tav tm="0">
                                          <p:val>
                                            <p:strVal val="#ppt_x"/>
                                          </p:val>
                                        </p:tav>
                                        <p:tav tm="100000">
                                          <p:val>
                                            <p:strVal val="#ppt_x"/>
                                          </p:val>
                                        </p:tav>
                                      </p:tavLst>
                                    </p:anim>
                                    <p:anim calcmode="lin" valueType="num">
                                      <p:cBhvr additive="base">
                                        <p:cTn id="24" dur="500" fill="hold"/>
                                        <p:tgtEl>
                                          <p:spTgt spid="50896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08968"/>
                                        </p:tgtEl>
                                        <p:attrNameLst>
                                          <p:attrName>style.visibility</p:attrName>
                                        </p:attrNameLst>
                                      </p:cBhvr>
                                      <p:to>
                                        <p:strVal val="visible"/>
                                      </p:to>
                                    </p:set>
                                    <p:anim calcmode="lin" valueType="num">
                                      <p:cBhvr additive="base">
                                        <p:cTn id="29" dur="500" fill="hold"/>
                                        <p:tgtEl>
                                          <p:spTgt spid="508968"/>
                                        </p:tgtEl>
                                        <p:attrNameLst>
                                          <p:attrName>ppt_x</p:attrName>
                                        </p:attrNameLst>
                                      </p:cBhvr>
                                      <p:tavLst>
                                        <p:tav tm="0">
                                          <p:val>
                                            <p:strVal val="#ppt_x"/>
                                          </p:val>
                                        </p:tav>
                                        <p:tav tm="100000">
                                          <p:val>
                                            <p:strVal val="#ppt_x"/>
                                          </p:val>
                                        </p:tav>
                                      </p:tavLst>
                                    </p:anim>
                                    <p:anim calcmode="lin" valueType="num">
                                      <p:cBhvr additive="base">
                                        <p:cTn id="30" dur="500" fill="hold"/>
                                        <p:tgtEl>
                                          <p:spTgt spid="50896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08969"/>
                                        </p:tgtEl>
                                        <p:attrNameLst>
                                          <p:attrName>style.visibility</p:attrName>
                                        </p:attrNameLst>
                                      </p:cBhvr>
                                      <p:to>
                                        <p:strVal val="visible"/>
                                      </p:to>
                                    </p:set>
                                    <p:anim calcmode="lin" valueType="num">
                                      <p:cBhvr additive="base">
                                        <p:cTn id="35" dur="500" fill="hold"/>
                                        <p:tgtEl>
                                          <p:spTgt spid="508969"/>
                                        </p:tgtEl>
                                        <p:attrNameLst>
                                          <p:attrName>ppt_x</p:attrName>
                                        </p:attrNameLst>
                                      </p:cBhvr>
                                      <p:tavLst>
                                        <p:tav tm="0">
                                          <p:val>
                                            <p:strVal val="#ppt_x"/>
                                          </p:val>
                                        </p:tav>
                                        <p:tav tm="100000">
                                          <p:val>
                                            <p:strVal val="#ppt_x"/>
                                          </p:val>
                                        </p:tav>
                                      </p:tavLst>
                                    </p:anim>
                                    <p:anim calcmode="lin" valueType="num">
                                      <p:cBhvr additive="base">
                                        <p:cTn id="36" dur="500" fill="hold"/>
                                        <p:tgtEl>
                                          <p:spTgt spid="50896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508970"/>
                                        </p:tgtEl>
                                        <p:attrNameLst>
                                          <p:attrName>style.visibility</p:attrName>
                                        </p:attrNameLst>
                                      </p:cBhvr>
                                      <p:to>
                                        <p:strVal val="visible"/>
                                      </p:to>
                                    </p:set>
                                    <p:anim calcmode="lin" valueType="num">
                                      <p:cBhvr additive="base">
                                        <p:cTn id="41" dur="500" fill="hold"/>
                                        <p:tgtEl>
                                          <p:spTgt spid="508970"/>
                                        </p:tgtEl>
                                        <p:attrNameLst>
                                          <p:attrName>ppt_x</p:attrName>
                                        </p:attrNameLst>
                                      </p:cBhvr>
                                      <p:tavLst>
                                        <p:tav tm="0">
                                          <p:val>
                                            <p:strVal val="#ppt_x"/>
                                          </p:val>
                                        </p:tav>
                                        <p:tav tm="100000">
                                          <p:val>
                                            <p:strVal val="#ppt_x"/>
                                          </p:val>
                                        </p:tav>
                                      </p:tavLst>
                                    </p:anim>
                                    <p:anim calcmode="lin" valueType="num">
                                      <p:cBhvr additive="base">
                                        <p:cTn id="42" dur="500" fill="hold"/>
                                        <p:tgtEl>
                                          <p:spTgt spid="5089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8966" grpId="0"/>
      <p:bldP spid="508967" grpId="0"/>
      <p:bldP spid="508968" grpId="0"/>
      <p:bldP spid="508969" grpId="0"/>
      <p:bldP spid="50897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457200" y="1422576"/>
            <a:ext cx="8382000" cy="5010742"/>
          </a:xfrm>
        </p:spPr>
        <p:txBody>
          <a:bodyPr>
            <a:noAutofit/>
          </a:bodyPr>
          <a:lstStyle/>
          <a:p>
            <a:pPr eaLnBrk="1" hangingPunct="1">
              <a:spcAft>
                <a:spcPts val="600"/>
              </a:spcAft>
              <a:buFontTx/>
              <a:buNone/>
            </a:pPr>
            <a:r>
              <a:rPr lang="en-US" sz="2600" dirty="0" smtClean="0">
                <a:solidFill>
                  <a:srgbClr val="000066"/>
                </a:solidFill>
                <a:ea typeface="ＭＳ Ｐゴシック" charset="-128"/>
              </a:rPr>
              <a:t>By attending this session, participants will be able to:</a:t>
            </a:r>
          </a:p>
          <a:p>
            <a:pPr marL="463550" lvl="0" indent="-293688"/>
            <a:r>
              <a:rPr lang="en-US" dirty="0" smtClean="0">
                <a:solidFill>
                  <a:schemeClr val="tx1"/>
                </a:solidFill>
              </a:rPr>
              <a:t>Discuss the principles of energy and energy movement.</a:t>
            </a:r>
          </a:p>
          <a:p>
            <a:pPr marL="463550" lvl="0" indent="-293688"/>
            <a:r>
              <a:rPr lang="en-US" dirty="0" smtClean="0">
                <a:solidFill>
                  <a:schemeClr val="tx1"/>
                </a:solidFill>
              </a:rPr>
              <a:t>List the three methods of heat transfer.</a:t>
            </a:r>
          </a:p>
          <a:p>
            <a:pPr marL="463550" lvl="0" indent="-293688"/>
            <a:r>
              <a:rPr lang="en-US" dirty="0" smtClean="0">
                <a:solidFill>
                  <a:schemeClr val="tx1"/>
                </a:solidFill>
              </a:rPr>
              <a:t>Differentiate between thermal boundaries and air barriers and the proper location of each.</a:t>
            </a:r>
          </a:p>
          <a:p>
            <a:pPr marL="463550" lvl="0" indent="-293688"/>
            <a:r>
              <a:rPr lang="en-US" dirty="0" smtClean="0">
                <a:solidFill>
                  <a:schemeClr val="tx1"/>
                </a:solidFill>
              </a:rPr>
              <a:t>Describe the forces that cause air leakage.</a:t>
            </a:r>
          </a:p>
          <a:p>
            <a:pPr marL="463550" lvl="0" indent="-293688"/>
            <a:r>
              <a:rPr lang="en-US" dirty="0" smtClean="0">
                <a:solidFill>
                  <a:schemeClr val="tx1"/>
                </a:solidFill>
              </a:rPr>
              <a:t>Explain the connection between air leakage, energy waste, and moisture problems.</a:t>
            </a:r>
          </a:p>
          <a:p>
            <a:pPr marL="463550" lvl="0" indent="-293688"/>
            <a:r>
              <a:rPr lang="en-US" dirty="0" smtClean="0">
                <a:solidFill>
                  <a:schemeClr val="tx1"/>
                </a:solidFill>
              </a:rPr>
              <a:t>Explain how air ducts affect pressure balance within the home.</a:t>
            </a:r>
          </a:p>
          <a:p>
            <a:endParaRPr lang="en-US" b="1" dirty="0"/>
          </a:p>
        </p:txBody>
      </p:sp>
      <p:sp>
        <p:nvSpPr>
          <p:cNvPr id="2" name="Title 1"/>
          <p:cNvSpPr>
            <a:spLocks noGrp="1"/>
          </p:cNvSpPr>
          <p:nvPr>
            <p:ph type="title"/>
          </p:nvPr>
        </p:nvSpPr>
        <p:spPr>
          <a:xfrm>
            <a:off x="427810" y="11289"/>
            <a:ext cx="5369034" cy="901700"/>
          </a:xfrm>
        </p:spPr>
        <p:txBody>
          <a:bodyPr/>
          <a:lstStyle/>
          <a:p>
            <a:pPr eaLnBrk="1" hangingPunct="1">
              <a:defRPr/>
            </a:pPr>
            <a:r>
              <a:rPr lang="en-US" dirty="0" smtClean="0">
                <a:ea typeface="ＭＳ Ｐゴシック" charset="-128"/>
                <a:cs typeface="ＭＳ Ｐゴシック" charset="-128"/>
              </a:rPr>
              <a:t>Learning Objectives</a:t>
            </a:r>
          </a:p>
        </p:txBody>
      </p:sp>
      <p:sp>
        <p:nvSpPr>
          <p:cNvPr id="6"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Energy Movement</a:t>
            </a:r>
            <a:endParaRPr lang="en-US" sz="1200" cap="all"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eaLnBrk="1" hangingPunct="1">
              <a:defRPr/>
            </a:pPr>
            <a:r>
              <a:rPr lang="en-US" dirty="0" smtClean="0">
                <a:ea typeface="ＭＳ Ｐゴシック" charset="-128"/>
                <a:cs typeface="ＭＳ Ｐゴシック" charset="-128"/>
              </a:rPr>
              <a:t>Air Leakage</a:t>
            </a:r>
          </a:p>
        </p:txBody>
      </p:sp>
      <p:pic>
        <p:nvPicPr>
          <p:cNvPr id="25604" name="Picture 8" descr="Clipart displaying small hole in home wall and air leakage."/>
          <p:cNvPicPr>
            <a:picLocks noChangeAspect="1"/>
          </p:cNvPicPr>
          <p:nvPr/>
        </p:nvPicPr>
        <p:blipFill>
          <a:blip r:embed="rId3"/>
          <a:srcRect/>
          <a:stretch>
            <a:fillRect/>
          </a:stretch>
        </p:blipFill>
        <p:spPr bwMode="auto">
          <a:xfrm>
            <a:off x="5791200" y="1143000"/>
            <a:ext cx="3352800" cy="5334000"/>
          </a:xfrm>
          <a:prstGeom prst="rect">
            <a:avLst/>
          </a:prstGeom>
          <a:noFill/>
          <a:ln w="9525">
            <a:noFill/>
            <a:miter lim="800000"/>
            <a:headEnd/>
            <a:tailEnd/>
          </a:ln>
        </p:spPr>
      </p:pic>
      <p:pic>
        <p:nvPicPr>
          <p:cNvPr id="25605" name="Picture 10" descr="Clipart displaying large hole in home wall and air leakage."/>
          <p:cNvPicPr>
            <a:picLocks noChangeAspect="1"/>
          </p:cNvPicPr>
          <p:nvPr/>
        </p:nvPicPr>
        <p:blipFill>
          <a:blip r:embed="rId4"/>
          <a:srcRect/>
          <a:stretch>
            <a:fillRect/>
          </a:stretch>
        </p:blipFill>
        <p:spPr bwMode="auto">
          <a:xfrm>
            <a:off x="0" y="1143000"/>
            <a:ext cx="3886200" cy="5334000"/>
          </a:xfrm>
          <a:prstGeom prst="rect">
            <a:avLst/>
          </a:prstGeom>
          <a:noFill/>
          <a:ln w="9525">
            <a:noFill/>
            <a:miter lim="800000"/>
            <a:headEnd/>
            <a:tailEnd/>
          </a:ln>
        </p:spPr>
      </p:pic>
      <p:sp>
        <p:nvSpPr>
          <p:cNvPr id="8"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Energy movement</a:t>
            </a:r>
            <a:endParaRPr lang="en-US" sz="1200" cap="all" dirty="0">
              <a:solidFill>
                <a:schemeClr val="bg1"/>
              </a:solidFill>
            </a:endParaRPr>
          </a:p>
        </p:txBody>
      </p:sp>
      <p:sp>
        <p:nvSpPr>
          <p:cNvPr id="25606" name="Content Placeholder 6"/>
          <p:cNvSpPr>
            <a:spLocks noGrp="1"/>
          </p:cNvSpPr>
          <p:nvPr>
            <p:ph idx="1"/>
          </p:nvPr>
        </p:nvSpPr>
        <p:spPr>
          <a:xfrm>
            <a:off x="1801504" y="1783313"/>
            <a:ext cx="5636526" cy="3402842"/>
          </a:xfrm>
        </p:spPr>
        <p:txBody>
          <a:bodyPr>
            <a:normAutofit fontScale="92500" lnSpcReduction="20000"/>
          </a:bodyPr>
          <a:lstStyle/>
          <a:p>
            <a:pPr lvl="2" indent="-679450" eaLnBrk="1" hangingPunct="1">
              <a:buFontTx/>
              <a:buNone/>
            </a:pPr>
            <a:r>
              <a:rPr lang="en-US" sz="2800" dirty="0" smtClean="0">
                <a:solidFill>
                  <a:srgbClr val="000066"/>
                </a:solidFill>
                <a:ea typeface="ＭＳ Ｐゴシック" charset="-128"/>
              </a:rPr>
              <a:t>Air leakage requires:</a:t>
            </a:r>
          </a:p>
          <a:p>
            <a:pPr marL="1027113" lvl="2" indent="-282575" eaLnBrk="1" hangingPunct="1"/>
            <a:r>
              <a:rPr lang="en-US" sz="2400" dirty="0" smtClean="0">
                <a:solidFill>
                  <a:schemeClr val="tx1"/>
                </a:solidFill>
                <a:ea typeface="ＭＳ Ｐゴシック" charset="-128"/>
              </a:rPr>
              <a:t>A hole.</a:t>
            </a:r>
          </a:p>
          <a:p>
            <a:pPr marL="1027113" lvl="2" indent="-282575" eaLnBrk="1" hangingPunct="1"/>
            <a:r>
              <a:rPr lang="en-US" sz="2400" dirty="0" smtClean="0">
                <a:solidFill>
                  <a:schemeClr val="tx1"/>
                </a:solidFill>
                <a:ea typeface="ＭＳ Ｐゴシック" charset="-128"/>
              </a:rPr>
              <a:t>Pressure difference across that hole.</a:t>
            </a:r>
          </a:p>
          <a:p>
            <a:pPr lvl="2" indent="-347472" eaLnBrk="1" hangingPunct="1"/>
            <a:endParaRPr lang="en-US" sz="2400" dirty="0" smtClean="0">
              <a:solidFill>
                <a:schemeClr val="tx1"/>
              </a:solidFill>
              <a:ea typeface="ＭＳ Ｐゴシック" charset="-128"/>
            </a:endParaRPr>
          </a:p>
          <a:p>
            <a:pPr marL="0" lvl="2" indent="0" eaLnBrk="1" hangingPunct="1">
              <a:buNone/>
            </a:pPr>
            <a:r>
              <a:rPr lang="en-US" sz="2400" dirty="0" smtClean="0">
                <a:solidFill>
                  <a:schemeClr val="tx1"/>
                </a:solidFill>
                <a:ea typeface="ＭＳ Ｐゴシック" charset="-128"/>
              </a:rPr>
              <a:t>The bigger the hole or higher the pressure difference, the more airflow.</a:t>
            </a:r>
          </a:p>
          <a:p>
            <a:pPr marL="0" lvl="2" indent="0" eaLnBrk="1" hangingPunct="1">
              <a:buNone/>
            </a:pPr>
            <a:r>
              <a:rPr lang="en-US" sz="2400" dirty="0" smtClean="0">
                <a:solidFill>
                  <a:schemeClr val="tx1"/>
                </a:solidFill>
                <a:ea typeface="ＭＳ Ｐゴシック" charset="-128"/>
              </a:rPr>
              <a:t>To reduce airflow, we can reduce the size of the hole or lower the pressure difference.</a:t>
            </a:r>
          </a:p>
        </p:txBody>
      </p:sp>
      <p:sp>
        <p:nvSpPr>
          <p:cNvPr id="7" name="TextBox 7"/>
          <p:cNvSpPr txBox="1">
            <a:spLocks noChangeArrowheads="1"/>
          </p:cNvSpPr>
          <p:nvPr/>
        </p:nvSpPr>
        <p:spPr bwMode="auto">
          <a:xfrm>
            <a:off x="4820357" y="6393923"/>
            <a:ext cx="4372857" cy="230832"/>
          </a:xfrm>
          <a:prstGeom prst="rect">
            <a:avLst/>
          </a:prstGeom>
          <a:noFill/>
          <a:ln w="9525">
            <a:noFill/>
            <a:miter lim="800000"/>
            <a:headEnd/>
            <a:tailEnd/>
          </a:ln>
        </p:spPr>
        <p:txBody>
          <a:bodyPr wrap="square">
            <a:spAutoFit/>
          </a:bodyPr>
          <a:lstStyle/>
          <a:p>
            <a:pPr algn="r"/>
            <a:r>
              <a:rPr lang="en-US" sz="900" i="1" dirty="0" smtClean="0">
                <a:solidFill>
                  <a:srgbClr val="000000"/>
                </a:solidFill>
              </a:rPr>
              <a:t>Image developed for the US DOE WAP National Standardized Curriculum</a:t>
            </a:r>
            <a:endParaRPr lang="en-US" sz="900" i="1" dirty="0">
              <a:solidFill>
                <a:srgbClr val="0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5"/>
          <p:cNvSpPr>
            <a:spLocks noGrp="1"/>
          </p:cNvSpPr>
          <p:nvPr>
            <p:ph idx="1"/>
          </p:nvPr>
        </p:nvSpPr>
        <p:spPr>
          <a:xfrm>
            <a:off x="457200" y="1752600"/>
            <a:ext cx="8229600" cy="4343400"/>
          </a:xfrm>
        </p:spPr>
        <p:txBody>
          <a:bodyPr/>
          <a:lstStyle/>
          <a:p>
            <a:pPr eaLnBrk="1" hangingPunct="1"/>
            <a:r>
              <a:rPr lang="en-US" sz="2400" dirty="0" smtClean="0">
                <a:solidFill>
                  <a:schemeClr val="tx1"/>
                </a:solidFill>
                <a:ea typeface="ＭＳ Ｐゴシック" charset="-128"/>
              </a:rPr>
              <a:t>Airflow is measured in cubic feet per minute.</a:t>
            </a:r>
          </a:p>
          <a:p>
            <a:pPr eaLnBrk="1" hangingPunct="1"/>
            <a:r>
              <a:rPr lang="en-US" sz="2400" dirty="0" smtClean="0">
                <a:solidFill>
                  <a:schemeClr val="tx1"/>
                </a:solidFill>
                <a:ea typeface="ＭＳ Ｐゴシック" charset="-128"/>
              </a:rPr>
              <a:t>Also written as ft</a:t>
            </a:r>
            <a:r>
              <a:rPr lang="en-US" sz="2400" baseline="30000" dirty="0" smtClean="0">
                <a:solidFill>
                  <a:schemeClr val="tx1"/>
                </a:solidFill>
                <a:ea typeface="ＭＳ Ｐゴシック" charset="-128"/>
              </a:rPr>
              <a:t>3</a:t>
            </a:r>
            <a:r>
              <a:rPr lang="en-US" sz="2400" dirty="0" smtClean="0">
                <a:solidFill>
                  <a:schemeClr val="tx1"/>
                </a:solidFill>
                <a:ea typeface="ＭＳ Ｐゴシック" charset="-128"/>
              </a:rPr>
              <a:t>/min, or CFM</a:t>
            </a:r>
          </a:p>
          <a:p>
            <a:pPr eaLnBrk="1" hangingPunct="1"/>
            <a:r>
              <a:rPr lang="en-US" sz="2400" dirty="0" smtClean="0">
                <a:solidFill>
                  <a:schemeClr val="tx1"/>
                </a:solidFill>
                <a:ea typeface="ＭＳ Ｐゴシック" charset="-128"/>
              </a:rPr>
              <a:t>1 CFM </a:t>
            </a:r>
            <a:r>
              <a:rPr lang="en-US" sz="2400" b="1" dirty="0" smtClean="0">
                <a:solidFill>
                  <a:srgbClr val="8DC63F"/>
                </a:solidFill>
                <a:ea typeface="ＭＳ Ｐゴシック" charset="-128"/>
              </a:rPr>
              <a:t>out</a:t>
            </a:r>
            <a:r>
              <a:rPr lang="en-US" sz="2400" dirty="0" smtClean="0">
                <a:ea typeface="ＭＳ Ｐゴシック" charset="-128"/>
              </a:rPr>
              <a:t> </a:t>
            </a:r>
            <a:r>
              <a:rPr lang="en-US" sz="2400" dirty="0" smtClean="0">
                <a:solidFill>
                  <a:schemeClr val="tx1"/>
                </a:solidFill>
                <a:ea typeface="ＭＳ Ｐゴシック" charset="-128"/>
              </a:rPr>
              <a:t>= 1 CFM </a:t>
            </a:r>
            <a:r>
              <a:rPr lang="en-US" sz="2400" b="1" dirty="0" smtClean="0">
                <a:solidFill>
                  <a:srgbClr val="8DC63F"/>
                </a:solidFill>
                <a:ea typeface="ＭＳ Ｐゴシック" charset="-128"/>
              </a:rPr>
              <a:t>in</a:t>
            </a:r>
          </a:p>
          <a:p>
            <a:pPr eaLnBrk="1" hangingPunct="1"/>
            <a:r>
              <a:rPr lang="en-US" sz="2400" dirty="0" smtClean="0">
                <a:solidFill>
                  <a:schemeClr val="tx1"/>
                </a:solidFill>
                <a:ea typeface="ＭＳ Ｐゴシック" charset="-128"/>
              </a:rPr>
              <a:t>Airflow takes the path of least resistance.</a:t>
            </a:r>
          </a:p>
          <a:p>
            <a:pPr eaLnBrk="1" hangingPunct="1"/>
            <a:r>
              <a:rPr lang="en-US" sz="2400" dirty="0" smtClean="0">
                <a:solidFill>
                  <a:schemeClr val="tx1"/>
                </a:solidFill>
                <a:ea typeface="ＭＳ Ｐゴシック" charset="-128"/>
              </a:rPr>
              <a:t>Air moves from </a:t>
            </a:r>
            <a:r>
              <a:rPr lang="en-US" sz="2400" b="1" dirty="0" smtClean="0">
                <a:solidFill>
                  <a:srgbClr val="B40000"/>
                </a:solidFill>
                <a:ea typeface="ＭＳ Ｐゴシック" charset="-128"/>
              </a:rPr>
              <a:t>high-</a:t>
            </a:r>
            <a:r>
              <a:rPr lang="en-US" sz="2400" dirty="0" smtClean="0">
                <a:ea typeface="ＭＳ Ｐゴシック" charset="-128"/>
              </a:rPr>
              <a:t> </a:t>
            </a:r>
            <a:r>
              <a:rPr lang="en-US" sz="2400" dirty="0" smtClean="0">
                <a:solidFill>
                  <a:schemeClr val="tx1"/>
                </a:solidFill>
                <a:ea typeface="ＭＳ Ｐゴシック" charset="-128"/>
              </a:rPr>
              <a:t>to</a:t>
            </a:r>
            <a:r>
              <a:rPr lang="en-US" sz="2400" dirty="0" smtClean="0">
                <a:ea typeface="ＭＳ Ｐゴシック" charset="-128"/>
              </a:rPr>
              <a:t> </a:t>
            </a:r>
            <a:r>
              <a:rPr lang="en-US" sz="2400" b="1" dirty="0" smtClean="0">
                <a:solidFill>
                  <a:srgbClr val="6799C8"/>
                </a:solidFill>
                <a:ea typeface="ＭＳ Ｐゴシック" charset="-128"/>
              </a:rPr>
              <a:t>low-pressure </a:t>
            </a:r>
            <a:r>
              <a:rPr lang="en-US" sz="2400" dirty="0" smtClean="0">
                <a:solidFill>
                  <a:schemeClr val="tx1"/>
                </a:solidFill>
                <a:ea typeface="ＭＳ Ｐゴシック" charset="-128"/>
              </a:rPr>
              <a:t>areas.</a:t>
            </a:r>
          </a:p>
          <a:p>
            <a:pPr eaLnBrk="1" hangingPunct="1"/>
            <a:r>
              <a:rPr lang="en-US" sz="2400" dirty="0" smtClean="0">
                <a:solidFill>
                  <a:schemeClr val="tx1"/>
                </a:solidFill>
                <a:ea typeface="ＭＳ Ｐゴシック" charset="-128"/>
              </a:rPr>
              <a:t>Air usually moves from </a:t>
            </a:r>
            <a:r>
              <a:rPr lang="en-US" sz="2400" b="1" dirty="0" smtClean="0">
                <a:solidFill>
                  <a:srgbClr val="B40000"/>
                </a:solidFill>
                <a:ea typeface="ＭＳ Ｐゴシック" charset="-128"/>
              </a:rPr>
              <a:t>high-</a:t>
            </a:r>
            <a:r>
              <a:rPr lang="en-US" sz="2400" b="1" dirty="0" smtClean="0">
                <a:solidFill>
                  <a:srgbClr val="800000"/>
                </a:solidFill>
                <a:ea typeface="ＭＳ Ｐゴシック" charset="-128"/>
              </a:rPr>
              <a:t> </a:t>
            </a:r>
            <a:r>
              <a:rPr lang="en-US" sz="2400" dirty="0" smtClean="0">
                <a:solidFill>
                  <a:schemeClr val="tx1"/>
                </a:solidFill>
                <a:ea typeface="ＭＳ Ｐゴシック" charset="-128"/>
              </a:rPr>
              <a:t>to</a:t>
            </a:r>
            <a:r>
              <a:rPr lang="en-US" sz="2400" dirty="0" smtClean="0">
                <a:ea typeface="ＭＳ Ｐゴシック" charset="-128"/>
              </a:rPr>
              <a:t> </a:t>
            </a:r>
            <a:r>
              <a:rPr lang="en-US" sz="2400" b="1" dirty="0" smtClean="0">
                <a:solidFill>
                  <a:srgbClr val="6799C8"/>
                </a:solidFill>
                <a:ea typeface="ＭＳ Ｐゴシック" charset="-128"/>
              </a:rPr>
              <a:t>low-temperature </a:t>
            </a:r>
            <a:r>
              <a:rPr lang="en-US" sz="2400" dirty="0" smtClean="0">
                <a:solidFill>
                  <a:schemeClr val="tx1"/>
                </a:solidFill>
                <a:ea typeface="ＭＳ Ｐゴシック" charset="-128"/>
              </a:rPr>
              <a:t>areas.</a:t>
            </a:r>
          </a:p>
        </p:txBody>
      </p:sp>
      <p:sp>
        <p:nvSpPr>
          <p:cNvPr id="5" name="Title 4"/>
          <p:cNvSpPr>
            <a:spLocks noGrp="1"/>
          </p:cNvSpPr>
          <p:nvPr>
            <p:ph type="title"/>
          </p:nvPr>
        </p:nvSpPr>
        <p:spPr>
          <a:xfrm>
            <a:off x="472966" y="33867"/>
            <a:ext cx="5369034" cy="901700"/>
          </a:xfrm>
        </p:spPr>
        <p:txBody>
          <a:bodyPr/>
          <a:lstStyle/>
          <a:p>
            <a:pPr eaLnBrk="1" hangingPunct="1">
              <a:defRPr/>
            </a:pPr>
            <a:r>
              <a:rPr lang="en-US" dirty="0" smtClean="0">
                <a:ea typeface="ＭＳ Ｐゴシック" charset="-128"/>
                <a:cs typeface="ＭＳ Ｐゴシック" charset="-128"/>
              </a:rPr>
              <a:t>Air Leakage</a:t>
            </a:r>
          </a:p>
        </p:txBody>
      </p:sp>
      <p:sp>
        <p:nvSpPr>
          <p:cNvPr id="6"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Energy movement</a:t>
            </a:r>
            <a:endParaRPr lang="en-US" sz="1200" cap="all" dirty="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0" descr="Clipart displaying hole in home structure and direct air leakage."/>
          <p:cNvPicPr>
            <a:picLocks noChangeAspect="1"/>
          </p:cNvPicPr>
          <p:nvPr/>
        </p:nvPicPr>
        <p:blipFill>
          <a:blip r:embed="rId3"/>
          <a:srcRect/>
          <a:stretch>
            <a:fillRect/>
          </a:stretch>
        </p:blipFill>
        <p:spPr bwMode="auto">
          <a:xfrm>
            <a:off x="0" y="1143000"/>
            <a:ext cx="4419600" cy="5334000"/>
          </a:xfrm>
          <a:prstGeom prst="rect">
            <a:avLst/>
          </a:prstGeom>
          <a:noFill/>
          <a:ln w="9525">
            <a:noFill/>
            <a:miter lim="800000"/>
            <a:headEnd/>
            <a:tailEnd/>
          </a:ln>
        </p:spPr>
      </p:pic>
      <p:pic>
        <p:nvPicPr>
          <p:cNvPr id="27651" name="Picture 10" descr="Clipart displaying hole in home structure and indirect air leakage."/>
          <p:cNvPicPr>
            <a:picLocks noChangeAspect="1"/>
          </p:cNvPicPr>
          <p:nvPr/>
        </p:nvPicPr>
        <p:blipFill>
          <a:blip r:embed="rId4"/>
          <a:srcRect/>
          <a:stretch>
            <a:fillRect/>
          </a:stretch>
        </p:blipFill>
        <p:spPr bwMode="auto">
          <a:xfrm>
            <a:off x="4343400" y="1143000"/>
            <a:ext cx="4800600" cy="5334000"/>
          </a:xfrm>
          <a:prstGeom prst="rect">
            <a:avLst/>
          </a:prstGeom>
          <a:noFill/>
          <a:ln w="9525">
            <a:noFill/>
            <a:miter lim="800000"/>
            <a:headEnd/>
            <a:tailEnd/>
          </a:ln>
        </p:spPr>
      </p:pic>
      <p:sp>
        <p:nvSpPr>
          <p:cNvPr id="27653" name="Content Placeholder 6"/>
          <p:cNvSpPr>
            <a:spLocks noGrp="1"/>
          </p:cNvSpPr>
          <p:nvPr>
            <p:ph idx="1"/>
          </p:nvPr>
        </p:nvSpPr>
        <p:spPr>
          <a:xfrm>
            <a:off x="1954389" y="1410580"/>
            <a:ext cx="3276600" cy="2018375"/>
          </a:xfrm>
        </p:spPr>
        <p:txBody>
          <a:bodyPr>
            <a:normAutofit/>
          </a:bodyPr>
          <a:lstStyle/>
          <a:p>
            <a:pPr marL="0" indent="0" eaLnBrk="1" hangingPunct="1">
              <a:buFontTx/>
              <a:buNone/>
            </a:pPr>
            <a:r>
              <a:rPr lang="en-US" sz="2600" dirty="0" smtClean="0">
                <a:solidFill>
                  <a:srgbClr val="000066"/>
                </a:solidFill>
                <a:ea typeface="ＭＳ Ｐゴシック" charset="-128"/>
              </a:rPr>
              <a:t>Direct Leakage</a:t>
            </a:r>
            <a:r>
              <a:rPr lang="en-US" sz="2600" dirty="0" smtClean="0">
                <a:ea typeface="ＭＳ Ｐゴシック" charset="-128"/>
              </a:rPr>
              <a:t/>
            </a:r>
            <a:br>
              <a:rPr lang="en-US" sz="2600" dirty="0" smtClean="0">
                <a:ea typeface="ＭＳ Ｐゴシック" charset="-128"/>
              </a:rPr>
            </a:br>
            <a:r>
              <a:rPr lang="en-US" dirty="0" smtClean="0">
                <a:solidFill>
                  <a:schemeClr val="tx1"/>
                </a:solidFill>
                <a:ea typeface="ＭＳ Ｐゴシック" charset="-128"/>
              </a:rPr>
              <a:t>occurs at direct openings to outdoors. Leakage enters and exits at same location. </a:t>
            </a:r>
          </a:p>
        </p:txBody>
      </p:sp>
      <p:sp>
        <p:nvSpPr>
          <p:cNvPr id="6" name="Title 5"/>
          <p:cNvSpPr>
            <a:spLocks noGrp="1"/>
          </p:cNvSpPr>
          <p:nvPr>
            <p:ph type="title"/>
          </p:nvPr>
        </p:nvSpPr>
        <p:spPr>
          <a:xfrm>
            <a:off x="472966" y="22578"/>
            <a:ext cx="5369034" cy="901700"/>
          </a:xfrm>
        </p:spPr>
        <p:txBody>
          <a:bodyPr/>
          <a:lstStyle/>
          <a:p>
            <a:pPr eaLnBrk="1" hangingPunct="1">
              <a:defRPr/>
            </a:pPr>
            <a:r>
              <a:rPr lang="en-US" dirty="0" smtClean="0">
                <a:ea typeface="ＭＳ Ｐゴシック" charset="-128"/>
                <a:cs typeface="ＭＳ Ｐゴシック" charset="-128"/>
              </a:rPr>
              <a:t>Air Leakage</a:t>
            </a:r>
          </a:p>
        </p:txBody>
      </p:sp>
      <p:sp>
        <p:nvSpPr>
          <p:cNvPr id="27654" name="Content Placeholder 6"/>
          <p:cNvSpPr txBox="1">
            <a:spLocks/>
          </p:cNvSpPr>
          <p:nvPr/>
        </p:nvSpPr>
        <p:spPr bwMode="auto">
          <a:xfrm>
            <a:off x="3581400" y="4267200"/>
            <a:ext cx="3327400" cy="1905000"/>
          </a:xfrm>
          <a:prstGeom prst="rect">
            <a:avLst/>
          </a:prstGeom>
          <a:noFill/>
          <a:ln w="9525">
            <a:noFill/>
            <a:miter lim="800000"/>
            <a:headEnd/>
            <a:tailEnd/>
          </a:ln>
        </p:spPr>
        <p:txBody>
          <a:bodyPr lIns="0" tIns="0" rIns="0" bIns="0"/>
          <a:lstStyle/>
          <a:p>
            <a:pPr algn="r" eaLnBrk="0" hangingPunct="0">
              <a:spcBef>
                <a:spcPts val="1200"/>
              </a:spcBef>
              <a:buClr>
                <a:srgbClr val="8DC63F"/>
              </a:buClr>
            </a:pPr>
            <a:r>
              <a:rPr lang="en-US" sz="2800" dirty="0">
                <a:solidFill>
                  <a:srgbClr val="000066"/>
                </a:solidFill>
              </a:rPr>
              <a:t>Indirect Leakage</a:t>
            </a:r>
            <a:r>
              <a:rPr lang="en-US" sz="2600" dirty="0">
                <a:solidFill>
                  <a:srgbClr val="404040"/>
                </a:solidFill>
              </a:rPr>
              <a:t/>
            </a:r>
            <a:br>
              <a:rPr lang="en-US" sz="2600" dirty="0">
                <a:solidFill>
                  <a:srgbClr val="404040"/>
                </a:solidFill>
              </a:rPr>
            </a:br>
            <a:r>
              <a:rPr lang="en-US" sz="2400" dirty="0" smtClean="0"/>
              <a:t>enters </a:t>
            </a:r>
            <a:r>
              <a:rPr lang="en-US" sz="2400" dirty="0"/>
              <a:t>at one </a:t>
            </a:r>
            <a:r>
              <a:rPr lang="en-US" sz="2400" dirty="0" smtClean="0"/>
              <a:t>location, </a:t>
            </a:r>
            <a:r>
              <a:rPr lang="en-US" sz="2400" dirty="0"/>
              <a:t>moves through building cavities and exits at a different location. </a:t>
            </a:r>
          </a:p>
        </p:txBody>
      </p:sp>
      <p:sp>
        <p:nvSpPr>
          <p:cNvPr id="9"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Energy movement</a:t>
            </a:r>
            <a:endParaRPr lang="en-US" sz="1200" cap="all" dirty="0">
              <a:solidFill>
                <a:schemeClr val="bg1"/>
              </a:solidFill>
            </a:endParaRPr>
          </a:p>
        </p:txBody>
      </p:sp>
      <p:sp>
        <p:nvSpPr>
          <p:cNvPr id="8" name="TextBox 7"/>
          <p:cNvSpPr txBox="1">
            <a:spLocks noChangeArrowheads="1"/>
          </p:cNvSpPr>
          <p:nvPr/>
        </p:nvSpPr>
        <p:spPr bwMode="auto">
          <a:xfrm>
            <a:off x="4820357" y="6393923"/>
            <a:ext cx="4372857" cy="230832"/>
          </a:xfrm>
          <a:prstGeom prst="rect">
            <a:avLst/>
          </a:prstGeom>
          <a:noFill/>
          <a:ln w="9525">
            <a:noFill/>
            <a:miter lim="800000"/>
            <a:headEnd/>
            <a:tailEnd/>
          </a:ln>
        </p:spPr>
        <p:txBody>
          <a:bodyPr wrap="square">
            <a:spAutoFit/>
          </a:bodyPr>
          <a:lstStyle/>
          <a:p>
            <a:pPr algn="r"/>
            <a:r>
              <a:rPr lang="en-US" sz="900" i="1" dirty="0" smtClean="0">
                <a:solidFill>
                  <a:srgbClr val="000000"/>
                </a:solidFill>
              </a:rPr>
              <a:t>Image developed for the US DOE WAP National Standardized Curriculum</a:t>
            </a:r>
            <a:endParaRPr lang="en-US" sz="900" i="1" dirty="0">
              <a:solidFill>
                <a:srgbClr val="00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7" descr="Clipart displaying holes in home structure and air infiltration, ventilation and exfiltration."/>
          <p:cNvPicPr>
            <a:picLocks noChangeAspect="1"/>
          </p:cNvPicPr>
          <p:nvPr/>
        </p:nvPicPr>
        <p:blipFill>
          <a:blip r:embed="rId3"/>
          <a:srcRect/>
          <a:stretch>
            <a:fillRect/>
          </a:stretch>
        </p:blipFill>
        <p:spPr bwMode="auto">
          <a:xfrm>
            <a:off x="173038" y="1143000"/>
            <a:ext cx="8818562" cy="5334000"/>
          </a:xfrm>
          <a:prstGeom prst="rect">
            <a:avLst/>
          </a:prstGeom>
          <a:noFill/>
          <a:ln w="9525">
            <a:noFill/>
            <a:miter lim="800000"/>
            <a:headEnd/>
            <a:tailEnd/>
          </a:ln>
        </p:spPr>
      </p:pic>
      <p:sp>
        <p:nvSpPr>
          <p:cNvPr id="28676" name="Content Placeholder 5"/>
          <p:cNvSpPr>
            <a:spLocks noGrp="1"/>
          </p:cNvSpPr>
          <p:nvPr>
            <p:ph idx="1"/>
          </p:nvPr>
        </p:nvSpPr>
        <p:spPr>
          <a:xfrm>
            <a:off x="6400800" y="1600200"/>
            <a:ext cx="2438400" cy="1600200"/>
          </a:xfrm>
        </p:spPr>
        <p:txBody>
          <a:bodyPr/>
          <a:lstStyle/>
          <a:p>
            <a:pPr marL="0" indent="0" eaLnBrk="1" hangingPunct="1">
              <a:buFontTx/>
              <a:buNone/>
            </a:pPr>
            <a:r>
              <a:rPr lang="en-US" sz="2600" dirty="0" smtClean="0">
                <a:solidFill>
                  <a:srgbClr val="000066"/>
                </a:solidFill>
                <a:ea typeface="ＭＳ Ｐゴシック" charset="-128"/>
              </a:rPr>
              <a:t>Ventilation</a:t>
            </a:r>
            <a:r>
              <a:rPr lang="en-US" sz="2400" dirty="0" smtClean="0">
                <a:ea typeface="ＭＳ Ｐゴシック" charset="-128"/>
              </a:rPr>
              <a:t> = </a:t>
            </a:r>
            <a:r>
              <a:rPr lang="en-US" sz="2400" dirty="0" smtClean="0">
                <a:solidFill>
                  <a:schemeClr val="tx1"/>
                </a:solidFill>
                <a:ea typeface="ＭＳ Ｐゴシック" charset="-128"/>
              </a:rPr>
              <a:t>Controlled </a:t>
            </a:r>
            <a:br>
              <a:rPr lang="en-US" sz="2400" dirty="0" smtClean="0">
                <a:solidFill>
                  <a:schemeClr val="tx1"/>
                </a:solidFill>
                <a:ea typeface="ＭＳ Ｐゴシック" charset="-128"/>
              </a:rPr>
            </a:br>
            <a:r>
              <a:rPr lang="en-US" sz="2400" dirty="0" smtClean="0">
                <a:solidFill>
                  <a:schemeClr val="tx1"/>
                </a:solidFill>
                <a:ea typeface="ＭＳ Ｐゴシック" charset="-128"/>
              </a:rPr>
              <a:t>air leakage</a:t>
            </a:r>
          </a:p>
        </p:txBody>
      </p:sp>
      <p:sp>
        <p:nvSpPr>
          <p:cNvPr id="5" name="Title 4"/>
          <p:cNvSpPr>
            <a:spLocks noGrp="1"/>
          </p:cNvSpPr>
          <p:nvPr>
            <p:ph type="title"/>
          </p:nvPr>
        </p:nvSpPr>
        <p:spPr>
          <a:xfrm>
            <a:off x="484255" y="22578"/>
            <a:ext cx="5369034" cy="901700"/>
          </a:xfrm>
        </p:spPr>
        <p:txBody>
          <a:bodyPr/>
          <a:lstStyle/>
          <a:p>
            <a:pPr eaLnBrk="1" hangingPunct="1">
              <a:defRPr/>
            </a:pPr>
            <a:r>
              <a:rPr lang="en-US" dirty="0" smtClean="0">
                <a:ea typeface="ＭＳ Ｐゴシック" charset="-128"/>
                <a:cs typeface="ＭＳ Ｐゴシック" charset="-128"/>
              </a:rPr>
              <a:t>Air Leakage Definitions</a:t>
            </a:r>
          </a:p>
        </p:txBody>
      </p:sp>
      <p:sp>
        <p:nvSpPr>
          <p:cNvPr id="28678" name="Content Placeholder 5"/>
          <p:cNvSpPr txBox="1">
            <a:spLocks/>
          </p:cNvSpPr>
          <p:nvPr/>
        </p:nvSpPr>
        <p:spPr bwMode="auto">
          <a:xfrm>
            <a:off x="6400800" y="3810000"/>
            <a:ext cx="2209800" cy="1600200"/>
          </a:xfrm>
          <a:prstGeom prst="rect">
            <a:avLst/>
          </a:prstGeom>
          <a:noFill/>
          <a:ln w="9525">
            <a:noFill/>
            <a:miter lim="800000"/>
            <a:headEnd/>
            <a:tailEnd/>
          </a:ln>
        </p:spPr>
        <p:txBody>
          <a:bodyPr lIns="0" tIns="0" rIns="0" bIns="0"/>
          <a:lstStyle/>
          <a:p>
            <a:pPr eaLnBrk="0" hangingPunct="0">
              <a:spcBef>
                <a:spcPts val="1200"/>
              </a:spcBef>
              <a:buClr>
                <a:srgbClr val="8DC63F"/>
              </a:buClr>
            </a:pPr>
            <a:r>
              <a:rPr lang="en-US" sz="2600" dirty="0">
                <a:solidFill>
                  <a:srgbClr val="000066"/>
                </a:solidFill>
              </a:rPr>
              <a:t>Exfiltration</a:t>
            </a:r>
            <a:r>
              <a:rPr lang="en-US" sz="2400" dirty="0">
                <a:solidFill>
                  <a:srgbClr val="404040"/>
                </a:solidFill>
              </a:rPr>
              <a:t> </a:t>
            </a:r>
            <a:r>
              <a:rPr lang="en-US" sz="2400" dirty="0">
                <a:solidFill>
                  <a:srgbClr val="333333"/>
                </a:solidFill>
              </a:rPr>
              <a:t>= </a:t>
            </a:r>
            <a:br>
              <a:rPr lang="en-US" sz="2400" dirty="0">
                <a:solidFill>
                  <a:srgbClr val="333333"/>
                </a:solidFill>
              </a:rPr>
            </a:br>
            <a:r>
              <a:rPr lang="en-US" sz="2400" dirty="0"/>
              <a:t>Air leaking </a:t>
            </a:r>
            <a:r>
              <a:rPr lang="en-US" sz="2400" dirty="0" smtClean="0"/>
              <a:t>out</a:t>
            </a:r>
            <a:endParaRPr lang="en-US" sz="2400" dirty="0"/>
          </a:p>
        </p:txBody>
      </p:sp>
      <p:sp>
        <p:nvSpPr>
          <p:cNvPr id="28679" name="Content Placeholder 5"/>
          <p:cNvSpPr txBox="1">
            <a:spLocks/>
          </p:cNvSpPr>
          <p:nvPr/>
        </p:nvSpPr>
        <p:spPr bwMode="auto">
          <a:xfrm>
            <a:off x="381000" y="3754438"/>
            <a:ext cx="2182813" cy="990600"/>
          </a:xfrm>
          <a:prstGeom prst="rect">
            <a:avLst/>
          </a:prstGeom>
          <a:noFill/>
          <a:ln w="9525">
            <a:noFill/>
            <a:miter lim="800000"/>
            <a:headEnd/>
            <a:tailEnd/>
          </a:ln>
        </p:spPr>
        <p:txBody>
          <a:bodyPr lIns="0" tIns="0" rIns="0" bIns="0"/>
          <a:lstStyle/>
          <a:p>
            <a:pPr eaLnBrk="0" hangingPunct="0">
              <a:spcBef>
                <a:spcPts val="1200"/>
              </a:spcBef>
              <a:buClr>
                <a:srgbClr val="8DC63F"/>
              </a:buClr>
            </a:pPr>
            <a:r>
              <a:rPr lang="en-US" sz="2600" dirty="0">
                <a:solidFill>
                  <a:srgbClr val="000066"/>
                </a:solidFill>
              </a:rPr>
              <a:t>Infiltration</a:t>
            </a:r>
            <a:r>
              <a:rPr lang="en-US" sz="2400" dirty="0">
                <a:solidFill>
                  <a:srgbClr val="404040"/>
                </a:solidFill>
              </a:rPr>
              <a:t> </a:t>
            </a:r>
            <a:r>
              <a:rPr lang="en-US" sz="2400" dirty="0">
                <a:solidFill>
                  <a:srgbClr val="333333"/>
                </a:solidFill>
              </a:rPr>
              <a:t>= </a:t>
            </a:r>
            <a:br>
              <a:rPr lang="en-US" sz="2400" dirty="0">
                <a:solidFill>
                  <a:srgbClr val="333333"/>
                </a:solidFill>
              </a:rPr>
            </a:br>
            <a:r>
              <a:rPr lang="en-US" sz="2400" dirty="0"/>
              <a:t>Air leaking </a:t>
            </a:r>
            <a:r>
              <a:rPr lang="en-US" sz="2400" dirty="0" smtClean="0"/>
              <a:t>in</a:t>
            </a:r>
            <a:endParaRPr lang="en-US" sz="2400" dirty="0"/>
          </a:p>
        </p:txBody>
      </p:sp>
      <p:sp>
        <p:nvSpPr>
          <p:cNvPr id="9"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Energy  movement</a:t>
            </a:r>
            <a:endParaRPr lang="en-US" sz="1200" cap="all" dirty="0">
              <a:solidFill>
                <a:schemeClr val="bg1"/>
              </a:solidFill>
            </a:endParaRPr>
          </a:p>
        </p:txBody>
      </p:sp>
      <p:sp>
        <p:nvSpPr>
          <p:cNvPr id="8" name="TextBox 7"/>
          <p:cNvSpPr txBox="1">
            <a:spLocks noChangeArrowheads="1"/>
          </p:cNvSpPr>
          <p:nvPr/>
        </p:nvSpPr>
        <p:spPr bwMode="auto">
          <a:xfrm>
            <a:off x="4820357" y="6393923"/>
            <a:ext cx="4372857" cy="230832"/>
          </a:xfrm>
          <a:prstGeom prst="rect">
            <a:avLst/>
          </a:prstGeom>
          <a:noFill/>
          <a:ln w="9525">
            <a:noFill/>
            <a:miter lim="800000"/>
            <a:headEnd/>
            <a:tailEnd/>
          </a:ln>
        </p:spPr>
        <p:txBody>
          <a:bodyPr wrap="square">
            <a:spAutoFit/>
          </a:bodyPr>
          <a:lstStyle/>
          <a:p>
            <a:pPr algn="r"/>
            <a:r>
              <a:rPr lang="en-US" sz="900" i="1" dirty="0" smtClean="0">
                <a:solidFill>
                  <a:srgbClr val="000000"/>
                </a:solidFill>
              </a:rPr>
              <a:t>Image developed for the US DOE WAP National Standardized Curriculum</a:t>
            </a:r>
            <a:endParaRPr lang="en-US" sz="900" i="1" dirty="0">
              <a:solidFill>
                <a:srgbClr val="00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6521" y="22578"/>
            <a:ext cx="5369034" cy="901700"/>
          </a:xfrm>
        </p:spPr>
        <p:txBody>
          <a:bodyPr/>
          <a:lstStyle/>
          <a:p>
            <a:pPr eaLnBrk="1" hangingPunct="1">
              <a:defRPr/>
            </a:pPr>
            <a:r>
              <a:rPr lang="en-US" dirty="0" smtClean="0">
                <a:ea typeface="ＭＳ Ｐゴシック" charset="-128"/>
                <a:cs typeface="ＭＳ Ｐゴシック" charset="-128"/>
              </a:rPr>
              <a:t>Air Leakage: Driving Forces</a:t>
            </a:r>
          </a:p>
        </p:txBody>
      </p:sp>
      <p:sp>
        <p:nvSpPr>
          <p:cNvPr id="29699" name="Rectangle 2"/>
          <p:cNvSpPr>
            <a:spLocks noChangeArrowheads="1"/>
          </p:cNvSpPr>
          <p:nvPr/>
        </p:nvSpPr>
        <p:spPr bwMode="auto">
          <a:xfrm>
            <a:off x="1365250" y="2336800"/>
            <a:ext cx="6543675" cy="3886200"/>
          </a:xfrm>
          <a:prstGeom prst="rect">
            <a:avLst/>
          </a:prstGeom>
          <a:noFill/>
          <a:ln w="9525">
            <a:noFill/>
            <a:miter lim="800000"/>
            <a:headEnd/>
            <a:tailEnd/>
          </a:ln>
        </p:spPr>
        <p:txBody>
          <a:bodyPr lIns="0" tIns="0" rIns="0" bIns="0"/>
          <a:lstStyle/>
          <a:p>
            <a:pPr marL="228600" indent="-228600" eaLnBrk="0" hangingPunct="0">
              <a:lnSpc>
                <a:spcPct val="80000"/>
              </a:lnSpc>
              <a:spcBef>
                <a:spcPct val="20000"/>
              </a:spcBef>
              <a:spcAft>
                <a:spcPct val="40000"/>
              </a:spcAft>
              <a:buClr>
                <a:schemeClr val="tx1"/>
              </a:buClr>
            </a:pPr>
            <a:r>
              <a:rPr lang="en-US" sz="2600" b="1" i="1" dirty="0">
                <a:solidFill>
                  <a:srgbClr val="000066"/>
                </a:solidFill>
              </a:rPr>
              <a:t>Types of Driving Forces</a:t>
            </a:r>
          </a:p>
          <a:p>
            <a:pPr marL="228600" indent="-228600" eaLnBrk="0" hangingPunct="0">
              <a:lnSpc>
                <a:spcPct val="80000"/>
              </a:lnSpc>
              <a:spcBef>
                <a:spcPts val="2975"/>
              </a:spcBef>
              <a:spcAft>
                <a:spcPts val="1775"/>
              </a:spcAft>
              <a:buClr>
                <a:srgbClr val="8DC63F"/>
              </a:buClr>
            </a:pPr>
            <a:r>
              <a:rPr lang="en-US" sz="2400" b="1" dirty="0" smtClean="0"/>
              <a:t>Wind</a:t>
            </a:r>
            <a:endParaRPr lang="en-US" sz="2400" b="1" dirty="0"/>
          </a:p>
          <a:p>
            <a:pPr marL="228600" indent="-228600" eaLnBrk="0" hangingPunct="0">
              <a:lnSpc>
                <a:spcPct val="80000"/>
              </a:lnSpc>
              <a:spcBef>
                <a:spcPts val="2975"/>
              </a:spcBef>
              <a:spcAft>
                <a:spcPts val="1775"/>
              </a:spcAft>
              <a:buClr>
                <a:srgbClr val="8DC63F"/>
              </a:buClr>
            </a:pPr>
            <a:r>
              <a:rPr lang="en-US" sz="2400" b="1" dirty="0"/>
              <a:t>Heat:</a:t>
            </a:r>
            <a:r>
              <a:rPr lang="en-US" sz="2400" dirty="0"/>
              <a:t>	Stack effect, </a:t>
            </a:r>
            <a:r>
              <a:rPr lang="en-US" sz="2400" dirty="0" smtClean="0"/>
              <a:t>combustion</a:t>
            </a:r>
            <a:endParaRPr lang="en-US" sz="2400" dirty="0"/>
          </a:p>
          <a:p>
            <a:pPr marL="228600" indent="-228600" eaLnBrk="0" hangingPunct="0">
              <a:lnSpc>
                <a:spcPct val="80000"/>
              </a:lnSpc>
              <a:spcBef>
                <a:spcPts val="2975"/>
              </a:spcBef>
              <a:spcAft>
                <a:spcPts val="1775"/>
              </a:spcAft>
              <a:buClr>
                <a:srgbClr val="8DC63F"/>
              </a:buClr>
            </a:pPr>
            <a:r>
              <a:rPr lang="en-US" sz="2400" b="1" dirty="0"/>
              <a:t>Fans:</a:t>
            </a:r>
            <a:r>
              <a:rPr lang="en-US" sz="2400" dirty="0"/>
              <a:t>	Exhaust fans, duct leaks, interior </a:t>
            </a:r>
            <a:r>
              <a:rPr lang="en-US" sz="2400" dirty="0" smtClean="0"/>
              <a:t>doors</a:t>
            </a:r>
            <a:endParaRPr lang="en-US" sz="2400" dirty="0">
              <a:sym typeface="Wingdings 3" charset="2"/>
            </a:endParaRPr>
          </a:p>
        </p:txBody>
      </p:sp>
      <p:cxnSp>
        <p:nvCxnSpPr>
          <p:cNvPr id="29701" name="Straight Connector 9"/>
          <p:cNvCxnSpPr>
            <a:cxnSpLocks noChangeShapeType="1"/>
          </p:cNvCxnSpPr>
          <p:nvPr/>
        </p:nvCxnSpPr>
        <p:spPr bwMode="auto">
          <a:xfrm>
            <a:off x="1203325" y="3751263"/>
            <a:ext cx="6705600" cy="1587"/>
          </a:xfrm>
          <a:prstGeom prst="line">
            <a:avLst/>
          </a:prstGeom>
          <a:noFill/>
          <a:ln w="12700">
            <a:solidFill>
              <a:srgbClr val="6799C8"/>
            </a:solidFill>
            <a:prstDash val="dot"/>
            <a:round/>
            <a:headEnd/>
            <a:tailEnd/>
          </a:ln>
        </p:spPr>
      </p:cxnSp>
      <p:cxnSp>
        <p:nvCxnSpPr>
          <p:cNvPr id="29702" name="Straight Connector 9"/>
          <p:cNvCxnSpPr>
            <a:cxnSpLocks noChangeShapeType="1"/>
          </p:cNvCxnSpPr>
          <p:nvPr/>
        </p:nvCxnSpPr>
        <p:spPr bwMode="auto">
          <a:xfrm>
            <a:off x="1203325" y="4591050"/>
            <a:ext cx="6705600" cy="1588"/>
          </a:xfrm>
          <a:prstGeom prst="line">
            <a:avLst/>
          </a:prstGeom>
          <a:noFill/>
          <a:ln w="12700">
            <a:solidFill>
              <a:srgbClr val="6799C8"/>
            </a:solidFill>
            <a:prstDash val="dot"/>
            <a:round/>
            <a:headEnd/>
            <a:tailEnd/>
          </a:ln>
        </p:spPr>
      </p:cxnSp>
      <p:cxnSp>
        <p:nvCxnSpPr>
          <p:cNvPr id="29703" name="Straight Connector 9"/>
          <p:cNvCxnSpPr>
            <a:cxnSpLocks noChangeShapeType="1"/>
          </p:cNvCxnSpPr>
          <p:nvPr/>
        </p:nvCxnSpPr>
        <p:spPr bwMode="auto">
          <a:xfrm>
            <a:off x="1203325" y="2889250"/>
            <a:ext cx="6705600" cy="1588"/>
          </a:xfrm>
          <a:prstGeom prst="line">
            <a:avLst/>
          </a:prstGeom>
          <a:noFill/>
          <a:ln w="12700">
            <a:solidFill>
              <a:srgbClr val="6799C8"/>
            </a:solidFill>
            <a:prstDash val="dot"/>
            <a:round/>
            <a:headEnd/>
            <a:tailEnd/>
          </a:ln>
        </p:spPr>
      </p:cxnSp>
      <p:cxnSp>
        <p:nvCxnSpPr>
          <p:cNvPr id="29704" name="Straight Connector 9"/>
          <p:cNvCxnSpPr>
            <a:cxnSpLocks noChangeShapeType="1"/>
          </p:cNvCxnSpPr>
          <p:nvPr/>
        </p:nvCxnSpPr>
        <p:spPr bwMode="auto">
          <a:xfrm>
            <a:off x="1203325" y="5589588"/>
            <a:ext cx="6705600" cy="1587"/>
          </a:xfrm>
          <a:prstGeom prst="line">
            <a:avLst/>
          </a:prstGeom>
          <a:noFill/>
          <a:ln w="12700">
            <a:solidFill>
              <a:srgbClr val="6799C8"/>
            </a:solidFill>
            <a:prstDash val="dot"/>
            <a:round/>
            <a:headEnd/>
            <a:tailEnd/>
          </a:ln>
        </p:spPr>
      </p:cxnSp>
      <p:sp>
        <p:nvSpPr>
          <p:cNvPr id="29705" name="TextBox 8"/>
          <p:cNvSpPr txBox="1">
            <a:spLocks noChangeArrowheads="1"/>
          </p:cNvSpPr>
          <p:nvPr/>
        </p:nvSpPr>
        <p:spPr bwMode="auto">
          <a:xfrm>
            <a:off x="472966" y="1440745"/>
            <a:ext cx="7721600" cy="461665"/>
          </a:xfrm>
          <a:prstGeom prst="rect">
            <a:avLst/>
          </a:prstGeom>
          <a:noFill/>
          <a:ln w="9525">
            <a:noFill/>
            <a:miter lim="800000"/>
            <a:headEnd/>
            <a:tailEnd/>
          </a:ln>
        </p:spPr>
        <p:txBody>
          <a:bodyPr wrap="square">
            <a:spAutoFit/>
          </a:bodyPr>
          <a:lstStyle/>
          <a:p>
            <a:pPr algn="ctr"/>
            <a:r>
              <a:rPr lang="en-US" sz="2400" dirty="0"/>
              <a:t>Air movement carries heat with it as it goes.</a:t>
            </a:r>
          </a:p>
        </p:txBody>
      </p:sp>
      <p:sp>
        <p:nvSpPr>
          <p:cNvPr id="11"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Energy movement</a:t>
            </a:r>
            <a:endParaRPr lang="en-US" sz="1200" cap="all"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4" descr="Clipart displaying wind direction's positive and negative pressure effects on a home."/>
          <p:cNvPicPr>
            <a:picLocks noChangeAspect="1"/>
          </p:cNvPicPr>
          <p:nvPr/>
        </p:nvPicPr>
        <p:blipFill>
          <a:blip r:embed="rId3"/>
          <a:srcRect/>
          <a:stretch>
            <a:fillRect/>
          </a:stretch>
        </p:blipFill>
        <p:spPr bwMode="auto">
          <a:xfrm>
            <a:off x="457200" y="1155700"/>
            <a:ext cx="8439150" cy="5334000"/>
          </a:xfrm>
          <a:prstGeom prst="rect">
            <a:avLst/>
          </a:prstGeom>
          <a:noFill/>
          <a:ln w="9525">
            <a:noFill/>
            <a:miter lim="800000"/>
            <a:headEnd/>
            <a:tailEnd/>
          </a:ln>
        </p:spPr>
      </p:pic>
      <p:sp>
        <p:nvSpPr>
          <p:cNvPr id="33" name="Title 32"/>
          <p:cNvSpPr>
            <a:spLocks noGrp="1"/>
          </p:cNvSpPr>
          <p:nvPr>
            <p:ph type="title"/>
          </p:nvPr>
        </p:nvSpPr>
        <p:spPr>
          <a:xfrm>
            <a:off x="437993" y="11289"/>
            <a:ext cx="5369034" cy="901700"/>
          </a:xfrm>
        </p:spPr>
        <p:txBody>
          <a:bodyPr/>
          <a:lstStyle/>
          <a:p>
            <a:pPr eaLnBrk="1" hangingPunct="1">
              <a:defRPr/>
            </a:pPr>
            <a:r>
              <a:rPr lang="en-US" dirty="0" smtClean="0">
                <a:ea typeface="ＭＳ Ｐゴシック" charset="-128"/>
                <a:cs typeface="ＭＳ Ｐゴシック" charset="-128"/>
              </a:rPr>
              <a:t>Driving Forces: Wind Effect</a:t>
            </a:r>
          </a:p>
        </p:txBody>
      </p:sp>
      <p:sp>
        <p:nvSpPr>
          <p:cNvPr id="30724" name="Rectangle 4"/>
          <p:cNvSpPr>
            <a:spLocks noChangeArrowheads="1"/>
          </p:cNvSpPr>
          <p:nvPr/>
        </p:nvSpPr>
        <p:spPr bwMode="auto">
          <a:xfrm>
            <a:off x="588963" y="1828800"/>
            <a:ext cx="2860675" cy="304800"/>
          </a:xfrm>
          <a:prstGeom prst="rect">
            <a:avLst/>
          </a:prstGeom>
          <a:noFill/>
          <a:ln w="9525">
            <a:noFill/>
            <a:miter lim="800000"/>
            <a:headEnd/>
            <a:tailEnd/>
          </a:ln>
        </p:spPr>
        <p:txBody>
          <a:bodyPr lIns="0" tIns="0" rIns="0" bIns="0" anchor="ctr"/>
          <a:lstStyle/>
          <a:p>
            <a:pPr marL="228600" indent="-228600" eaLnBrk="0" hangingPunct="0">
              <a:lnSpc>
                <a:spcPct val="80000"/>
              </a:lnSpc>
              <a:spcBef>
                <a:spcPct val="20000"/>
              </a:spcBef>
              <a:spcAft>
                <a:spcPct val="40000"/>
              </a:spcAft>
              <a:buClr>
                <a:schemeClr val="tx1"/>
              </a:buClr>
            </a:pPr>
            <a:r>
              <a:rPr lang="en-US" sz="2400" b="1">
                <a:solidFill>
                  <a:srgbClr val="6799C8"/>
                </a:solidFill>
              </a:rPr>
              <a:t>WIND DIRECTION</a:t>
            </a:r>
          </a:p>
        </p:txBody>
      </p:sp>
      <p:sp>
        <p:nvSpPr>
          <p:cNvPr id="77830" name="Line 5"/>
          <p:cNvSpPr>
            <a:spLocks noChangeShapeType="1"/>
          </p:cNvSpPr>
          <p:nvPr/>
        </p:nvSpPr>
        <p:spPr bwMode="auto">
          <a:xfrm>
            <a:off x="782638" y="-433388"/>
            <a:ext cx="2667000" cy="0"/>
          </a:xfrm>
          <a:prstGeom prst="line">
            <a:avLst/>
          </a:prstGeom>
          <a:noFill/>
          <a:ln w="101600" cap="flat" cmpd="sng" algn="ctr">
            <a:gradFill flip="none" rotWithShape="1">
              <a:gsLst>
                <a:gs pos="42000">
                  <a:schemeClr val="bg1"/>
                </a:gs>
                <a:gs pos="100000">
                  <a:srgbClr val="6799C8"/>
                </a:gs>
              </a:gsLst>
              <a:lin ang="0" scaled="1"/>
              <a:tileRect/>
            </a:gradFill>
            <a:prstDash val="solid"/>
            <a:round/>
            <a:headEnd type="none" w="med" len="med"/>
            <a:tailEnd type="triangle" w="med" len="med"/>
          </a:ln>
        </p:spPr>
        <p:txBody>
          <a:bodyPr/>
          <a:lstStyle/>
          <a:p>
            <a:pPr>
              <a:defRPr/>
            </a:pPr>
            <a:endParaRPr lang="en-US">
              <a:cs typeface="ＭＳ Ｐゴシック" charset="-128"/>
            </a:endParaRPr>
          </a:p>
        </p:txBody>
      </p:sp>
      <p:grpSp>
        <p:nvGrpSpPr>
          <p:cNvPr id="2" name="Group 17"/>
          <p:cNvGrpSpPr>
            <a:grpSpLocks/>
          </p:cNvGrpSpPr>
          <p:nvPr/>
        </p:nvGrpSpPr>
        <p:grpSpPr bwMode="auto">
          <a:xfrm>
            <a:off x="228600" y="3276600"/>
            <a:ext cx="4419600" cy="3048000"/>
            <a:chOff x="228600" y="3276600"/>
            <a:chExt cx="4419600" cy="3048000"/>
          </a:xfrm>
        </p:grpSpPr>
        <p:sp>
          <p:nvSpPr>
            <p:cNvPr id="30738" name="Rectangle 6"/>
            <p:cNvSpPr>
              <a:spLocks noChangeArrowheads="1"/>
            </p:cNvSpPr>
            <p:nvPr/>
          </p:nvSpPr>
          <p:spPr bwMode="auto">
            <a:xfrm>
              <a:off x="228600" y="4953000"/>
              <a:ext cx="2590800" cy="1371600"/>
            </a:xfrm>
            <a:prstGeom prst="rect">
              <a:avLst/>
            </a:prstGeom>
            <a:noFill/>
            <a:ln w="9525">
              <a:noFill/>
              <a:miter lim="800000"/>
              <a:headEnd/>
              <a:tailEnd/>
            </a:ln>
          </p:spPr>
          <p:txBody>
            <a:bodyPr lIns="0" tIns="0" rIns="0" bIns="0"/>
            <a:lstStyle/>
            <a:p>
              <a:pPr algn="r" eaLnBrk="0" hangingPunct="0">
                <a:spcBef>
                  <a:spcPct val="20000"/>
                </a:spcBef>
                <a:spcAft>
                  <a:spcPct val="40000"/>
                </a:spcAft>
                <a:buClr>
                  <a:schemeClr val="tx1"/>
                </a:buClr>
              </a:pPr>
              <a:r>
                <a:rPr lang="en-US" sz="2200" dirty="0"/>
                <a:t>Wind creates a positive pressure on the windward side of the </a:t>
              </a:r>
              <a:r>
                <a:rPr lang="en-US" sz="2200" dirty="0" smtClean="0"/>
                <a:t>building…</a:t>
              </a:r>
              <a:endParaRPr lang="en-US" sz="2200" dirty="0"/>
            </a:p>
          </p:txBody>
        </p:sp>
        <p:sp>
          <p:nvSpPr>
            <p:cNvPr id="30739" name="Rectangle 28"/>
            <p:cNvSpPr>
              <a:spLocks noChangeArrowheads="1"/>
            </p:cNvSpPr>
            <p:nvPr/>
          </p:nvSpPr>
          <p:spPr bwMode="auto">
            <a:xfrm>
              <a:off x="3429000" y="3276600"/>
              <a:ext cx="1219200" cy="533400"/>
            </a:xfrm>
            <a:prstGeom prst="rect">
              <a:avLst/>
            </a:prstGeom>
            <a:noFill/>
            <a:ln w="9525">
              <a:noFill/>
              <a:miter lim="800000"/>
              <a:headEnd/>
              <a:tailEnd/>
            </a:ln>
          </p:spPr>
          <p:txBody>
            <a:bodyPr lIns="0" tIns="0" rIns="0" bIns="0"/>
            <a:lstStyle/>
            <a:p>
              <a:pPr eaLnBrk="0" hangingPunct="0">
                <a:lnSpc>
                  <a:spcPct val="80000"/>
                </a:lnSpc>
                <a:spcBef>
                  <a:spcPct val="20000"/>
                </a:spcBef>
                <a:spcAft>
                  <a:spcPct val="40000"/>
                </a:spcAft>
                <a:buClr>
                  <a:schemeClr val="tx1"/>
                </a:buClr>
              </a:pPr>
              <a:r>
                <a:rPr lang="en-US" sz="1600" dirty="0"/>
                <a:t>P</a:t>
              </a:r>
              <a:r>
                <a:rPr lang="en-US" sz="1600" dirty="0" smtClean="0"/>
                <a:t>ositive </a:t>
              </a:r>
              <a:r>
                <a:rPr lang="en-US" sz="1600" dirty="0"/>
                <a:t>pressure</a:t>
              </a:r>
            </a:p>
          </p:txBody>
        </p:sp>
        <p:pic>
          <p:nvPicPr>
            <p:cNvPr id="30740" name="Picture 15" descr="DrivingForces_WindEffect_greenarrows.png"/>
            <p:cNvPicPr>
              <a:picLocks noChangeAspect="1"/>
            </p:cNvPicPr>
            <p:nvPr/>
          </p:nvPicPr>
          <p:blipFill>
            <a:blip r:embed="rId4"/>
            <a:srcRect/>
            <a:stretch>
              <a:fillRect/>
            </a:stretch>
          </p:blipFill>
          <p:spPr bwMode="auto">
            <a:xfrm>
              <a:off x="1981200" y="3285741"/>
              <a:ext cx="2011684" cy="1591059"/>
            </a:xfrm>
            <a:prstGeom prst="rect">
              <a:avLst/>
            </a:prstGeom>
            <a:noFill/>
            <a:ln w="9525">
              <a:noFill/>
              <a:miter lim="800000"/>
              <a:headEnd/>
              <a:tailEnd/>
            </a:ln>
          </p:spPr>
        </p:pic>
      </p:grpSp>
      <p:grpSp>
        <p:nvGrpSpPr>
          <p:cNvPr id="3" name="Group 18"/>
          <p:cNvGrpSpPr>
            <a:grpSpLocks/>
          </p:cNvGrpSpPr>
          <p:nvPr/>
        </p:nvGrpSpPr>
        <p:grpSpPr bwMode="auto">
          <a:xfrm>
            <a:off x="4724400" y="3276600"/>
            <a:ext cx="4267200" cy="2895600"/>
            <a:chOff x="4724400" y="3276600"/>
            <a:chExt cx="4267200" cy="2895600"/>
          </a:xfrm>
        </p:grpSpPr>
        <p:sp>
          <p:nvSpPr>
            <p:cNvPr id="30735" name="Rectangle 29"/>
            <p:cNvSpPr>
              <a:spLocks noChangeArrowheads="1"/>
            </p:cNvSpPr>
            <p:nvPr/>
          </p:nvSpPr>
          <p:spPr bwMode="auto">
            <a:xfrm>
              <a:off x="4724400" y="3276600"/>
              <a:ext cx="1219200" cy="533400"/>
            </a:xfrm>
            <a:prstGeom prst="rect">
              <a:avLst/>
            </a:prstGeom>
            <a:noFill/>
            <a:ln w="9525">
              <a:noFill/>
              <a:miter lim="800000"/>
              <a:headEnd/>
              <a:tailEnd/>
            </a:ln>
          </p:spPr>
          <p:txBody>
            <a:bodyPr lIns="0" tIns="0" rIns="0" bIns="0"/>
            <a:lstStyle/>
            <a:p>
              <a:pPr algn="r" eaLnBrk="0" hangingPunct="0">
                <a:lnSpc>
                  <a:spcPct val="80000"/>
                </a:lnSpc>
                <a:spcBef>
                  <a:spcPct val="20000"/>
                </a:spcBef>
                <a:spcAft>
                  <a:spcPct val="40000"/>
                </a:spcAft>
                <a:buClr>
                  <a:schemeClr val="tx1"/>
                </a:buClr>
              </a:pPr>
              <a:r>
                <a:rPr lang="en-US" sz="1600" dirty="0" smtClean="0"/>
                <a:t>Negative pressure</a:t>
              </a:r>
              <a:endParaRPr lang="en-US" sz="1600" dirty="0"/>
            </a:p>
          </p:txBody>
        </p:sp>
        <p:sp>
          <p:nvSpPr>
            <p:cNvPr id="30736" name="Rectangle 6"/>
            <p:cNvSpPr>
              <a:spLocks noChangeArrowheads="1"/>
            </p:cNvSpPr>
            <p:nvPr/>
          </p:nvSpPr>
          <p:spPr bwMode="auto">
            <a:xfrm>
              <a:off x="6477000" y="4953000"/>
              <a:ext cx="2514600" cy="1219200"/>
            </a:xfrm>
            <a:prstGeom prst="rect">
              <a:avLst/>
            </a:prstGeom>
            <a:noFill/>
            <a:ln w="9525">
              <a:noFill/>
              <a:miter lim="800000"/>
              <a:headEnd/>
              <a:tailEnd/>
            </a:ln>
          </p:spPr>
          <p:txBody>
            <a:bodyPr lIns="0" tIns="0" rIns="0" bIns="0"/>
            <a:lstStyle/>
            <a:p>
              <a:pPr eaLnBrk="0" hangingPunct="0">
                <a:spcBef>
                  <a:spcPct val="20000"/>
                </a:spcBef>
                <a:spcAft>
                  <a:spcPct val="40000"/>
                </a:spcAft>
                <a:buClr>
                  <a:schemeClr val="tx1"/>
                </a:buClr>
              </a:pPr>
              <a:r>
                <a:rPr lang="en-US" sz="2200" dirty="0" smtClean="0"/>
                <a:t>…which </a:t>
              </a:r>
              <a:r>
                <a:rPr lang="en-US" sz="2200" dirty="0"/>
                <a:t>creates a negative pressure </a:t>
              </a:r>
              <a:br>
                <a:rPr lang="en-US" sz="2200" dirty="0"/>
              </a:br>
              <a:r>
                <a:rPr lang="en-US" sz="2200" dirty="0"/>
                <a:t>on the other sides </a:t>
              </a:r>
              <a:br>
                <a:rPr lang="en-US" sz="2200" dirty="0"/>
              </a:br>
              <a:r>
                <a:rPr lang="en-US" sz="2200" dirty="0"/>
                <a:t>of the house.</a:t>
              </a:r>
            </a:p>
            <a:p>
              <a:pPr eaLnBrk="0" hangingPunct="0">
                <a:spcBef>
                  <a:spcPct val="20000"/>
                </a:spcBef>
                <a:spcAft>
                  <a:spcPct val="40000"/>
                </a:spcAft>
                <a:buClr>
                  <a:schemeClr val="tx1"/>
                </a:buClr>
              </a:pPr>
              <a:endParaRPr lang="en-US" sz="2200" dirty="0">
                <a:solidFill>
                  <a:srgbClr val="404040"/>
                </a:solidFill>
              </a:endParaRPr>
            </a:p>
          </p:txBody>
        </p:sp>
        <p:pic>
          <p:nvPicPr>
            <p:cNvPr id="30737" name="Picture 16" descr="DrivingForces_WindEffect_redarrows.png"/>
            <p:cNvPicPr>
              <a:picLocks noChangeAspect="1"/>
            </p:cNvPicPr>
            <p:nvPr/>
          </p:nvPicPr>
          <p:blipFill>
            <a:blip r:embed="rId5"/>
            <a:srcRect/>
            <a:stretch>
              <a:fillRect/>
            </a:stretch>
          </p:blipFill>
          <p:spPr bwMode="auto">
            <a:xfrm>
              <a:off x="5334000" y="3285741"/>
              <a:ext cx="1956820" cy="1591059"/>
            </a:xfrm>
            <a:prstGeom prst="rect">
              <a:avLst/>
            </a:prstGeom>
            <a:noFill/>
            <a:ln w="9525">
              <a:noFill/>
              <a:miter lim="800000"/>
              <a:headEnd/>
              <a:tailEnd/>
            </a:ln>
          </p:spPr>
        </p:pic>
      </p:grpSp>
      <p:sp>
        <p:nvSpPr>
          <p:cNvPr id="39" name="Line 5"/>
          <p:cNvSpPr>
            <a:spLocks noChangeShapeType="1"/>
          </p:cNvSpPr>
          <p:nvPr/>
        </p:nvSpPr>
        <p:spPr bwMode="auto">
          <a:xfrm>
            <a:off x="457200" y="1501254"/>
            <a:ext cx="2667000" cy="0"/>
          </a:xfrm>
          <a:prstGeom prst="line">
            <a:avLst/>
          </a:prstGeom>
          <a:noFill/>
          <a:ln w="101600" cap="flat" cmpd="sng" algn="ctr">
            <a:gradFill flip="none" rotWithShape="1">
              <a:gsLst>
                <a:gs pos="42000">
                  <a:schemeClr val="bg1"/>
                </a:gs>
                <a:gs pos="100000">
                  <a:srgbClr val="6799C8"/>
                </a:gs>
              </a:gsLst>
              <a:lin ang="0" scaled="1"/>
              <a:tileRect/>
            </a:gradFill>
            <a:prstDash val="solid"/>
            <a:round/>
            <a:headEnd type="none" w="med" len="med"/>
            <a:tailEnd type="triangle" w="med" len="med"/>
          </a:ln>
        </p:spPr>
        <p:txBody>
          <a:bodyPr/>
          <a:lstStyle/>
          <a:p>
            <a:pPr>
              <a:defRPr/>
            </a:pPr>
            <a:endParaRPr lang="en-US">
              <a:cs typeface="ＭＳ Ｐゴシック" charset="-128"/>
            </a:endParaRPr>
          </a:p>
        </p:txBody>
      </p:sp>
      <p:sp>
        <p:nvSpPr>
          <p:cNvPr id="15"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Energy movement</a:t>
            </a:r>
            <a:endParaRPr lang="en-US" sz="1200" cap="all" dirty="0">
              <a:solidFill>
                <a:schemeClr val="bg1"/>
              </a:solidFill>
            </a:endParaRPr>
          </a:p>
        </p:txBody>
      </p:sp>
      <p:sp>
        <p:nvSpPr>
          <p:cNvPr id="16" name="TextBox 7"/>
          <p:cNvSpPr txBox="1">
            <a:spLocks noChangeArrowheads="1"/>
          </p:cNvSpPr>
          <p:nvPr/>
        </p:nvSpPr>
        <p:spPr bwMode="auto">
          <a:xfrm>
            <a:off x="4820357" y="6393923"/>
            <a:ext cx="4372857" cy="230832"/>
          </a:xfrm>
          <a:prstGeom prst="rect">
            <a:avLst/>
          </a:prstGeom>
          <a:noFill/>
          <a:ln w="9525">
            <a:noFill/>
            <a:miter lim="800000"/>
            <a:headEnd/>
            <a:tailEnd/>
          </a:ln>
        </p:spPr>
        <p:txBody>
          <a:bodyPr wrap="square">
            <a:spAutoFit/>
          </a:bodyPr>
          <a:lstStyle/>
          <a:p>
            <a:pPr algn="r"/>
            <a:r>
              <a:rPr lang="en-US" sz="900" i="1" dirty="0" smtClean="0">
                <a:solidFill>
                  <a:srgbClr val="000000"/>
                </a:solidFill>
              </a:rPr>
              <a:t>Image developed for the US DOE WAP National Standardized Curriculum</a:t>
            </a:r>
            <a:endParaRPr lang="en-US" sz="900" i="1"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3" descr="Clipart displaying stack effect on a home's positive and negative pressure. Green arrows show positive pressure while red arrows show negative pressure."/>
          <p:cNvPicPr>
            <a:picLocks noChangeAspect="1"/>
          </p:cNvPicPr>
          <p:nvPr/>
        </p:nvPicPr>
        <p:blipFill>
          <a:blip r:embed="rId3"/>
          <a:srcRect/>
          <a:stretch>
            <a:fillRect/>
          </a:stretch>
        </p:blipFill>
        <p:spPr bwMode="auto">
          <a:xfrm>
            <a:off x="1779588" y="1143000"/>
            <a:ext cx="7366000" cy="5334000"/>
          </a:xfrm>
          <a:prstGeom prst="rect">
            <a:avLst/>
          </a:prstGeom>
          <a:noFill/>
          <a:ln w="9525">
            <a:noFill/>
            <a:miter lim="800000"/>
            <a:headEnd/>
            <a:tailEnd/>
          </a:ln>
        </p:spPr>
      </p:pic>
      <p:sp>
        <p:nvSpPr>
          <p:cNvPr id="40" name="Title 39"/>
          <p:cNvSpPr>
            <a:spLocks noGrp="1"/>
          </p:cNvSpPr>
          <p:nvPr>
            <p:ph type="title"/>
          </p:nvPr>
        </p:nvSpPr>
        <p:spPr>
          <a:xfrm>
            <a:off x="363483" y="0"/>
            <a:ext cx="5369034" cy="901700"/>
          </a:xfrm>
        </p:spPr>
        <p:txBody>
          <a:bodyPr/>
          <a:lstStyle/>
          <a:p>
            <a:pPr eaLnBrk="1" hangingPunct="1">
              <a:defRPr/>
            </a:pPr>
            <a:r>
              <a:rPr lang="en-US" dirty="0" smtClean="0">
                <a:ea typeface="ＭＳ Ｐゴシック" charset="-128"/>
                <a:cs typeface="ＭＳ Ｐゴシック" charset="-128"/>
              </a:rPr>
              <a:t>Driving Forces: Stack Effect</a:t>
            </a:r>
          </a:p>
        </p:txBody>
      </p:sp>
      <p:sp>
        <p:nvSpPr>
          <p:cNvPr id="31748" name="Rectangle 2"/>
          <p:cNvSpPr>
            <a:spLocks noChangeArrowheads="1"/>
          </p:cNvSpPr>
          <p:nvPr/>
        </p:nvSpPr>
        <p:spPr bwMode="auto">
          <a:xfrm>
            <a:off x="457200" y="2057400"/>
            <a:ext cx="2286000" cy="457200"/>
          </a:xfrm>
          <a:prstGeom prst="rect">
            <a:avLst/>
          </a:prstGeom>
          <a:noFill/>
          <a:ln w="9525">
            <a:noFill/>
            <a:miter lim="800000"/>
            <a:headEnd/>
            <a:tailEnd/>
          </a:ln>
        </p:spPr>
        <p:txBody>
          <a:bodyPr lIns="0" tIns="0" rIns="0" bIns="0"/>
          <a:lstStyle/>
          <a:p>
            <a:pPr marL="228600" indent="-228600" eaLnBrk="0" hangingPunct="0">
              <a:lnSpc>
                <a:spcPct val="80000"/>
              </a:lnSpc>
              <a:spcBef>
                <a:spcPct val="20000"/>
              </a:spcBef>
              <a:spcAft>
                <a:spcPct val="40000"/>
              </a:spcAft>
              <a:buClr>
                <a:schemeClr val="tx1"/>
              </a:buClr>
            </a:pPr>
            <a:r>
              <a:rPr lang="en-US" sz="2600" dirty="0">
                <a:solidFill>
                  <a:srgbClr val="000066"/>
                </a:solidFill>
              </a:rPr>
              <a:t>Stack Effect</a:t>
            </a:r>
          </a:p>
        </p:txBody>
      </p:sp>
      <p:sp>
        <p:nvSpPr>
          <p:cNvPr id="31749" name="Rectangle 6"/>
          <p:cNvSpPr>
            <a:spLocks noChangeArrowheads="1"/>
          </p:cNvSpPr>
          <p:nvPr/>
        </p:nvSpPr>
        <p:spPr bwMode="auto">
          <a:xfrm>
            <a:off x="457200" y="2666999"/>
            <a:ext cx="2590800" cy="3699933"/>
          </a:xfrm>
          <a:prstGeom prst="rect">
            <a:avLst/>
          </a:prstGeom>
          <a:noFill/>
          <a:ln w="9525">
            <a:noFill/>
            <a:miter lim="800000"/>
            <a:headEnd/>
            <a:tailEnd/>
          </a:ln>
        </p:spPr>
        <p:txBody>
          <a:bodyPr lIns="0" tIns="0" rIns="0" bIns="0"/>
          <a:lstStyle/>
          <a:p>
            <a:pPr eaLnBrk="0" hangingPunct="0">
              <a:spcBef>
                <a:spcPts val="600"/>
              </a:spcBef>
              <a:spcAft>
                <a:spcPts val="600"/>
              </a:spcAft>
              <a:buClr>
                <a:schemeClr val="tx1"/>
              </a:buClr>
            </a:pPr>
            <a:r>
              <a:rPr lang="en-US" sz="2400" dirty="0"/>
              <a:t>Warmer air rises and escapes out of the top of the </a:t>
            </a:r>
            <a:r>
              <a:rPr lang="en-US" sz="2400" dirty="0" smtClean="0"/>
              <a:t>house which </a:t>
            </a:r>
            <a:r>
              <a:rPr lang="en-US" sz="2400" dirty="0"/>
              <a:t>creates a suction that pulls in outside air at the bottom of the house.</a:t>
            </a:r>
          </a:p>
          <a:p>
            <a:pPr eaLnBrk="0" hangingPunct="0">
              <a:spcBef>
                <a:spcPct val="20000"/>
              </a:spcBef>
              <a:spcAft>
                <a:spcPct val="40000"/>
              </a:spcAft>
              <a:buClr>
                <a:schemeClr val="tx1"/>
              </a:buClr>
            </a:pPr>
            <a:endParaRPr lang="en-US" sz="2200" dirty="0"/>
          </a:p>
        </p:txBody>
      </p:sp>
      <p:sp>
        <p:nvSpPr>
          <p:cNvPr id="31750" name="Rectangle 22"/>
          <p:cNvSpPr>
            <a:spLocks noChangeArrowheads="1"/>
          </p:cNvSpPr>
          <p:nvPr/>
        </p:nvSpPr>
        <p:spPr bwMode="auto">
          <a:xfrm>
            <a:off x="4267200" y="4648200"/>
            <a:ext cx="2362200" cy="304800"/>
          </a:xfrm>
          <a:prstGeom prst="rect">
            <a:avLst/>
          </a:prstGeom>
          <a:noFill/>
          <a:ln w="9525">
            <a:noFill/>
            <a:miter lim="800000"/>
            <a:headEnd/>
            <a:tailEnd/>
          </a:ln>
        </p:spPr>
        <p:txBody>
          <a:bodyPr lIns="0" tIns="0" rIns="0" bIns="0"/>
          <a:lstStyle/>
          <a:p>
            <a:pPr algn="ctr" eaLnBrk="0" hangingPunct="0">
              <a:lnSpc>
                <a:spcPct val="80000"/>
              </a:lnSpc>
              <a:spcBef>
                <a:spcPct val="20000"/>
              </a:spcBef>
              <a:spcAft>
                <a:spcPct val="40000"/>
              </a:spcAft>
              <a:buClr>
                <a:schemeClr val="tx1"/>
              </a:buClr>
            </a:pPr>
            <a:r>
              <a:rPr lang="en-US" dirty="0" smtClean="0">
                <a:solidFill>
                  <a:srgbClr val="333333"/>
                </a:solidFill>
              </a:rPr>
              <a:t>Negative </a:t>
            </a:r>
            <a:r>
              <a:rPr lang="en-US" dirty="0">
                <a:solidFill>
                  <a:srgbClr val="333333"/>
                </a:solidFill>
              </a:rPr>
              <a:t>pressure</a:t>
            </a:r>
          </a:p>
        </p:txBody>
      </p:sp>
      <p:sp>
        <p:nvSpPr>
          <p:cNvPr id="31751" name="Rectangle 39"/>
          <p:cNvSpPr>
            <a:spLocks noChangeArrowheads="1"/>
          </p:cNvSpPr>
          <p:nvPr/>
        </p:nvSpPr>
        <p:spPr bwMode="auto">
          <a:xfrm>
            <a:off x="8077200" y="3614738"/>
            <a:ext cx="990600" cy="728662"/>
          </a:xfrm>
          <a:prstGeom prst="rect">
            <a:avLst/>
          </a:prstGeom>
          <a:noFill/>
          <a:ln w="9525">
            <a:noFill/>
            <a:miter lim="800000"/>
            <a:headEnd/>
            <a:tailEnd/>
          </a:ln>
        </p:spPr>
        <p:txBody>
          <a:bodyPr lIns="0" tIns="0" rIns="0" bIns="0"/>
          <a:lstStyle/>
          <a:p>
            <a:pPr eaLnBrk="0" hangingPunct="0">
              <a:lnSpc>
                <a:spcPct val="80000"/>
              </a:lnSpc>
              <a:spcBef>
                <a:spcPct val="20000"/>
              </a:spcBef>
              <a:spcAft>
                <a:spcPct val="40000"/>
              </a:spcAft>
              <a:buClr>
                <a:schemeClr val="tx1"/>
              </a:buClr>
            </a:pPr>
            <a:r>
              <a:rPr lang="en-US" dirty="0">
                <a:solidFill>
                  <a:srgbClr val="333333"/>
                </a:solidFill>
              </a:rPr>
              <a:t>Neutral pressure plane</a:t>
            </a:r>
          </a:p>
        </p:txBody>
      </p:sp>
      <p:pic>
        <p:nvPicPr>
          <p:cNvPr id="45" name="Picture 44" descr="Clipart of blue arrows."/>
          <p:cNvPicPr>
            <a:picLocks noChangeAspect="1"/>
          </p:cNvPicPr>
          <p:nvPr/>
        </p:nvPicPr>
        <p:blipFill>
          <a:blip r:embed="rId4"/>
          <a:srcRect/>
          <a:stretch>
            <a:fillRect/>
          </a:stretch>
        </p:blipFill>
        <p:spPr bwMode="auto">
          <a:xfrm>
            <a:off x="4495800" y="1524000"/>
            <a:ext cx="1919288" cy="3167063"/>
          </a:xfrm>
          <a:prstGeom prst="rect">
            <a:avLst/>
          </a:prstGeom>
          <a:noFill/>
          <a:ln w="9525">
            <a:noFill/>
            <a:miter lim="800000"/>
            <a:headEnd/>
            <a:tailEnd/>
          </a:ln>
        </p:spPr>
      </p:pic>
      <p:pic>
        <p:nvPicPr>
          <p:cNvPr id="46" name="Picture 45" descr="Clipart of blue arrows."/>
          <p:cNvPicPr>
            <a:picLocks noChangeAspect="1"/>
          </p:cNvPicPr>
          <p:nvPr/>
        </p:nvPicPr>
        <p:blipFill>
          <a:blip r:embed="rId5"/>
          <a:srcRect/>
          <a:stretch>
            <a:fillRect/>
          </a:stretch>
        </p:blipFill>
        <p:spPr bwMode="auto">
          <a:xfrm>
            <a:off x="3048000" y="4862513"/>
            <a:ext cx="4800600" cy="776287"/>
          </a:xfrm>
          <a:prstGeom prst="rect">
            <a:avLst/>
          </a:prstGeom>
          <a:noFill/>
          <a:ln w="9525">
            <a:noFill/>
            <a:miter lim="800000"/>
            <a:headEnd/>
            <a:tailEnd/>
          </a:ln>
        </p:spPr>
      </p:pic>
      <p:sp>
        <p:nvSpPr>
          <p:cNvPr id="31755" name="Rectangle 21"/>
          <p:cNvSpPr>
            <a:spLocks noChangeArrowheads="1"/>
          </p:cNvSpPr>
          <p:nvPr/>
        </p:nvSpPr>
        <p:spPr bwMode="auto">
          <a:xfrm>
            <a:off x="4267200" y="3048000"/>
            <a:ext cx="2362200" cy="304800"/>
          </a:xfrm>
          <a:prstGeom prst="rect">
            <a:avLst/>
          </a:prstGeom>
          <a:noFill/>
          <a:ln w="9525">
            <a:noFill/>
            <a:miter lim="800000"/>
            <a:headEnd/>
            <a:tailEnd/>
          </a:ln>
        </p:spPr>
        <p:txBody>
          <a:bodyPr lIns="0" tIns="0" rIns="0" bIns="0"/>
          <a:lstStyle/>
          <a:p>
            <a:pPr algn="ctr" eaLnBrk="0" hangingPunct="0">
              <a:lnSpc>
                <a:spcPct val="80000"/>
              </a:lnSpc>
              <a:spcBef>
                <a:spcPct val="20000"/>
              </a:spcBef>
              <a:spcAft>
                <a:spcPct val="40000"/>
              </a:spcAft>
              <a:buClr>
                <a:schemeClr val="tx1"/>
              </a:buClr>
            </a:pPr>
            <a:r>
              <a:rPr lang="en-US" dirty="0" smtClean="0">
                <a:solidFill>
                  <a:srgbClr val="333333"/>
                </a:solidFill>
              </a:rPr>
              <a:t>Positive </a:t>
            </a:r>
            <a:r>
              <a:rPr lang="en-US" dirty="0">
                <a:solidFill>
                  <a:srgbClr val="333333"/>
                </a:solidFill>
              </a:rPr>
              <a:t>pressure</a:t>
            </a:r>
          </a:p>
        </p:txBody>
      </p:sp>
      <p:sp>
        <p:nvSpPr>
          <p:cNvPr id="13"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Energy movement</a:t>
            </a:r>
            <a:endParaRPr lang="en-US" sz="1200" cap="all" dirty="0">
              <a:solidFill>
                <a:schemeClr val="bg1"/>
              </a:solidFill>
            </a:endParaRPr>
          </a:p>
        </p:txBody>
      </p:sp>
      <p:sp>
        <p:nvSpPr>
          <p:cNvPr id="12" name="TextBox 7"/>
          <p:cNvSpPr txBox="1">
            <a:spLocks noChangeArrowheads="1"/>
          </p:cNvSpPr>
          <p:nvPr/>
        </p:nvSpPr>
        <p:spPr bwMode="auto">
          <a:xfrm>
            <a:off x="4820357" y="6393923"/>
            <a:ext cx="4372857" cy="230832"/>
          </a:xfrm>
          <a:prstGeom prst="rect">
            <a:avLst/>
          </a:prstGeom>
          <a:noFill/>
          <a:ln w="9525">
            <a:noFill/>
            <a:miter lim="800000"/>
            <a:headEnd/>
            <a:tailEnd/>
          </a:ln>
        </p:spPr>
        <p:txBody>
          <a:bodyPr wrap="square">
            <a:spAutoFit/>
          </a:bodyPr>
          <a:lstStyle/>
          <a:p>
            <a:pPr algn="r"/>
            <a:r>
              <a:rPr lang="en-US" sz="900" i="1" dirty="0" smtClean="0">
                <a:solidFill>
                  <a:srgbClr val="000000"/>
                </a:solidFill>
              </a:rPr>
              <a:t>Image developed for the US DOE WAP National Standardized Curriculum</a:t>
            </a:r>
            <a:endParaRPr lang="en-US" sz="900" i="1"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slide(fromBottom)">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slide(fromBottom)">
                                      <p:cBhvr>
                                        <p:cTn id="1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descr="Photo of multi-unit displaying the stack effect."/>
          <p:cNvPicPr>
            <a:picLocks noGrp="1" noChangeAspect="1" noChangeArrowheads="1"/>
          </p:cNvPicPr>
          <p:nvPr>
            <p:ph type="pic" idx="1"/>
          </p:nvPr>
        </p:nvPicPr>
        <p:blipFill>
          <a:blip r:embed="rId3"/>
          <a:srcRect t="11105" b="11105"/>
          <a:stretch>
            <a:fillRect/>
          </a:stretch>
        </p:blipFill>
        <p:spPr>
          <a:ln w="9525">
            <a:headEnd/>
            <a:tailEnd/>
          </a:ln>
        </p:spPr>
      </p:pic>
      <p:sp>
        <p:nvSpPr>
          <p:cNvPr id="32775" name="Text Placeholder 24"/>
          <p:cNvSpPr>
            <a:spLocks noGrp="1"/>
          </p:cNvSpPr>
          <p:nvPr>
            <p:ph type="body" sz="half" idx="2"/>
          </p:nvPr>
        </p:nvSpPr>
        <p:spPr>
          <a:xfrm>
            <a:off x="5569835" y="6331833"/>
            <a:ext cx="3718183" cy="238302"/>
          </a:xfrm>
        </p:spPr>
        <p:txBody>
          <a:bodyPr>
            <a:normAutofit/>
          </a:bodyPr>
          <a:lstStyle/>
          <a:p>
            <a:pPr eaLnBrk="1" hangingPunct="1"/>
            <a:r>
              <a:rPr lang="en-US" sz="900" i="1" dirty="0" smtClean="0">
                <a:ea typeface="ＭＳ Ｐゴシック" charset="-128"/>
              </a:rPr>
              <a:t>Photo courtesy of  David Keefe  Vermont Energy Investment Corp</a:t>
            </a:r>
            <a:r>
              <a:rPr lang="en-US" sz="900" dirty="0" smtClean="0">
                <a:solidFill>
                  <a:schemeClr val="tx1">
                    <a:lumMod val="50000"/>
                  </a:schemeClr>
                </a:solidFill>
                <a:ea typeface="ＭＳ Ｐゴシック" charset="-128"/>
              </a:rPr>
              <a:t>.</a:t>
            </a:r>
          </a:p>
        </p:txBody>
      </p:sp>
      <p:grpSp>
        <p:nvGrpSpPr>
          <p:cNvPr id="32772" name="Group 8"/>
          <p:cNvGrpSpPr>
            <a:grpSpLocks/>
          </p:cNvGrpSpPr>
          <p:nvPr/>
        </p:nvGrpSpPr>
        <p:grpSpPr bwMode="auto">
          <a:xfrm>
            <a:off x="5257800" y="685800"/>
            <a:ext cx="3276600" cy="777875"/>
            <a:chOff x="3072" y="470"/>
            <a:chExt cx="2064" cy="490"/>
          </a:xfrm>
        </p:grpSpPr>
        <p:sp>
          <p:nvSpPr>
            <p:cNvPr id="32788" name="Rectangle 7"/>
            <p:cNvSpPr>
              <a:spLocks noChangeArrowheads="1"/>
            </p:cNvSpPr>
            <p:nvPr/>
          </p:nvSpPr>
          <p:spPr bwMode="auto">
            <a:xfrm>
              <a:off x="3120" y="480"/>
              <a:ext cx="2016" cy="480"/>
            </a:xfrm>
            <a:prstGeom prst="rect">
              <a:avLst/>
            </a:prstGeom>
            <a:solidFill>
              <a:srgbClr val="FFFFFF">
                <a:alpha val="72156"/>
              </a:srgbClr>
            </a:solidFill>
            <a:ln w="9525">
              <a:noFill/>
              <a:miter lim="800000"/>
              <a:headEnd/>
              <a:tailEnd/>
            </a:ln>
          </p:spPr>
          <p:txBody>
            <a:bodyPr wrap="none" anchor="ctr"/>
            <a:lstStyle/>
            <a:p>
              <a:endParaRPr lang="en-US"/>
            </a:p>
          </p:txBody>
        </p:sp>
        <p:sp>
          <p:nvSpPr>
            <p:cNvPr id="32789" name="Text Box 6"/>
            <p:cNvSpPr txBox="1">
              <a:spLocks noChangeArrowheads="1"/>
            </p:cNvSpPr>
            <p:nvPr/>
          </p:nvSpPr>
          <p:spPr bwMode="auto">
            <a:xfrm>
              <a:off x="3072" y="470"/>
              <a:ext cx="2064" cy="446"/>
            </a:xfrm>
            <a:prstGeom prst="rect">
              <a:avLst/>
            </a:prstGeom>
            <a:noFill/>
            <a:ln w="9525">
              <a:noFill/>
              <a:miter lim="800000"/>
              <a:headEnd/>
              <a:tailEnd/>
            </a:ln>
          </p:spPr>
          <p:txBody>
            <a:bodyPr>
              <a:spAutoFit/>
            </a:bodyPr>
            <a:lstStyle/>
            <a:p>
              <a:r>
                <a:rPr lang="en-US" sz="2000" dirty="0"/>
                <a:t>Positive pressure </a:t>
              </a:r>
              <a:br>
                <a:rPr lang="en-US" sz="2000" dirty="0"/>
              </a:br>
              <a:r>
                <a:rPr lang="en-US" sz="2000" dirty="0"/>
                <a:t>(with reference to outside</a:t>
              </a:r>
              <a:r>
                <a:rPr lang="en-US" sz="2000" dirty="0" smtClean="0"/>
                <a:t>)</a:t>
              </a:r>
              <a:endParaRPr lang="en-US" sz="2000" dirty="0"/>
            </a:p>
          </p:txBody>
        </p:sp>
      </p:grpSp>
      <p:sp>
        <p:nvSpPr>
          <p:cNvPr id="83984" name="Line 18"/>
          <p:cNvSpPr>
            <a:spLocks noChangeShapeType="1"/>
          </p:cNvSpPr>
          <p:nvPr/>
        </p:nvSpPr>
        <p:spPr bwMode="auto">
          <a:xfrm>
            <a:off x="2286000" y="3214688"/>
            <a:ext cx="3048000" cy="0"/>
          </a:xfrm>
          <a:prstGeom prst="line">
            <a:avLst/>
          </a:prstGeom>
          <a:noFill/>
          <a:ln w="82550" cap="flat" cmpd="sng" algn="ctr">
            <a:solidFill>
              <a:schemeClr val="bg2">
                <a:lumMod val="50000"/>
              </a:schemeClr>
            </a:solidFill>
            <a:prstDash val="dot"/>
            <a:round/>
            <a:headEnd type="none" w="med" len="med"/>
            <a:tailEnd type="none" w="med" len="med"/>
          </a:ln>
        </p:spPr>
        <p:txBody>
          <a:bodyPr/>
          <a:lstStyle/>
          <a:p>
            <a:pPr fontAlgn="auto">
              <a:spcBef>
                <a:spcPts val="0"/>
              </a:spcBef>
              <a:spcAft>
                <a:spcPts val="0"/>
              </a:spcAft>
              <a:defRPr/>
            </a:pPr>
            <a:endParaRPr lang="en-US">
              <a:latin typeface="Arial" pitchFamily="-108" charset="0"/>
              <a:ea typeface="+mn-ea"/>
            </a:endParaRPr>
          </a:p>
        </p:txBody>
      </p:sp>
      <p:grpSp>
        <p:nvGrpSpPr>
          <p:cNvPr id="32774" name="Group 19"/>
          <p:cNvGrpSpPr>
            <a:grpSpLocks/>
          </p:cNvGrpSpPr>
          <p:nvPr/>
        </p:nvGrpSpPr>
        <p:grpSpPr bwMode="auto">
          <a:xfrm>
            <a:off x="5257800" y="2986088"/>
            <a:ext cx="3209925" cy="442912"/>
            <a:chOff x="3072" y="470"/>
            <a:chExt cx="1968" cy="442"/>
          </a:xfrm>
        </p:grpSpPr>
        <p:sp>
          <p:nvSpPr>
            <p:cNvPr id="32786" name="Rectangle 20"/>
            <p:cNvSpPr>
              <a:spLocks noChangeArrowheads="1"/>
            </p:cNvSpPr>
            <p:nvPr/>
          </p:nvSpPr>
          <p:spPr bwMode="auto">
            <a:xfrm>
              <a:off x="3120" y="480"/>
              <a:ext cx="1872" cy="432"/>
            </a:xfrm>
            <a:prstGeom prst="rect">
              <a:avLst/>
            </a:prstGeom>
            <a:solidFill>
              <a:schemeClr val="bg1">
                <a:alpha val="72156"/>
              </a:schemeClr>
            </a:solidFill>
            <a:ln w="9525">
              <a:noFill/>
              <a:miter lim="800000"/>
              <a:headEnd/>
              <a:tailEnd/>
            </a:ln>
          </p:spPr>
          <p:txBody>
            <a:bodyPr wrap="none" anchor="ctr"/>
            <a:lstStyle/>
            <a:p>
              <a:endParaRPr lang="en-US"/>
            </a:p>
          </p:txBody>
        </p:sp>
        <p:sp>
          <p:nvSpPr>
            <p:cNvPr id="32787" name="Text Box 21"/>
            <p:cNvSpPr txBox="1">
              <a:spLocks noChangeArrowheads="1"/>
            </p:cNvSpPr>
            <p:nvPr/>
          </p:nvSpPr>
          <p:spPr bwMode="auto">
            <a:xfrm>
              <a:off x="3072" y="470"/>
              <a:ext cx="1968" cy="396"/>
            </a:xfrm>
            <a:prstGeom prst="rect">
              <a:avLst/>
            </a:prstGeom>
            <a:noFill/>
            <a:ln w="9525">
              <a:noFill/>
              <a:miter lim="800000"/>
              <a:headEnd/>
              <a:tailEnd/>
            </a:ln>
          </p:spPr>
          <p:txBody>
            <a:bodyPr>
              <a:spAutoFit/>
            </a:bodyPr>
            <a:lstStyle/>
            <a:p>
              <a:r>
                <a:rPr lang="en-US" sz="2000" dirty="0"/>
                <a:t>Neutral pressure </a:t>
              </a:r>
              <a:r>
                <a:rPr lang="en-US" sz="2000" dirty="0" smtClean="0"/>
                <a:t>plane</a:t>
              </a:r>
              <a:endParaRPr lang="en-US" sz="2000" dirty="0"/>
            </a:p>
          </p:txBody>
        </p:sp>
      </p:grpSp>
      <p:pic>
        <p:nvPicPr>
          <p:cNvPr id="32776" name="Picture 26" descr="Clipart of red arrow representing negative pressure direction."/>
          <p:cNvPicPr>
            <a:picLocks noChangeAspect="1"/>
          </p:cNvPicPr>
          <p:nvPr/>
        </p:nvPicPr>
        <p:blipFill>
          <a:blip r:embed="rId4"/>
          <a:srcRect/>
          <a:stretch>
            <a:fillRect/>
          </a:stretch>
        </p:blipFill>
        <p:spPr bwMode="auto">
          <a:xfrm>
            <a:off x="4419600" y="4800600"/>
            <a:ext cx="1882775" cy="984250"/>
          </a:xfrm>
          <a:prstGeom prst="rect">
            <a:avLst/>
          </a:prstGeom>
          <a:noFill/>
          <a:ln w="9525">
            <a:noFill/>
            <a:miter lim="800000"/>
            <a:headEnd/>
            <a:tailEnd/>
          </a:ln>
        </p:spPr>
      </p:pic>
      <p:pic>
        <p:nvPicPr>
          <p:cNvPr id="32777" name="Picture 27" descr="Clipart of green arrow representing positive pressure direction."/>
          <p:cNvPicPr>
            <a:picLocks noChangeAspect="1"/>
          </p:cNvPicPr>
          <p:nvPr/>
        </p:nvPicPr>
        <p:blipFill>
          <a:blip r:embed="rId5"/>
          <a:srcRect/>
          <a:stretch>
            <a:fillRect/>
          </a:stretch>
        </p:blipFill>
        <p:spPr bwMode="auto">
          <a:xfrm>
            <a:off x="1752600" y="1447800"/>
            <a:ext cx="1882775" cy="984250"/>
          </a:xfrm>
          <a:prstGeom prst="rect">
            <a:avLst/>
          </a:prstGeom>
          <a:noFill/>
          <a:ln w="9525">
            <a:noFill/>
            <a:miter lim="800000"/>
            <a:headEnd/>
            <a:tailEnd/>
          </a:ln>
        </p:spPr>
      </p:pic>
      <p:pic>
        <p:nvPicPr>
          <p:cNvPr id="32778" name="Picture 28" descr="Clipart of red arrow representing negative pressure direction."/>
          <p:cNvPicPr>
            <a:picLocks noChangeAspect="1"/>
          </p:cNvPicPr>
          <p:nvPr/>
        </p:nvPicPr>
        <p:blipFill>
          <a:blip r:embed="rId6"/>
          <a:srcRect/>
          <a:stretch>
            <a:fillRect/>
          </a:stretch>
        </p:blipFill>
        <p:spPr bwMode="auto">
          <a:xfrm>
            <a:off x="1600200" y="4724400"/>
            <a:ext cx="1882775" cy="984250"/>
          </a:xfrm>
          <a:prstGeom prst="rect">
            <a:avLst/>
          </a:prstGeom>
          <a:noFill/>
          <a:ln w="9525">
            <a:noFill/>
            <a:miter lim="800000"/>
            <a:headEnd/>
            <a:tailEnd/>
          </a:ln>
        </p:spPr>
      </p:pic>
      <p:pic>
        <p:nvPicPr>
          <p:cNvPr id="32779" name="Picture 29" descr="Clipart of red arrow representing negative pressure direction."/>
          <p:cNvPicPr>
            <a:picLocks noChangeAspect="1"/>
          </p:cNvPicPr>
          <p:nvPr/>
        </p:nvPicPr>
        <p:blipFill>
          <a:blip r:embed="rId7"/>
          <a:srcRect/>
          <a:stretch>
            <a:fillRect/>
          </a:stretch>
        </p:blipFill>
        <p:spPr bwMode="auto">
          <a:xfrm>
            <a:off x="3505200" y="5334000"/>
            <a:ext cx="984250" cy="1219200"/>
          </a:xfrm>
          <a:prstGeom prst="rect">
            <a:avLst/>
          </a:prstGeom>
          <a:noFill/>
          <a:ln w="9525">
            <a:noFill/>
            <a:miter lim="800000"/>
            <a:headEnd/>
            <a:tailEnd/>
          </a:ln>
        </p:spPr>
      </p:pic>
      <p:pic>
        <p:nvPicPr>
          <p:cNvPr id="32780" name="Picture 30" descr="Clipart of green arrow representing positive pressure direction."/>
          <p:cNvPicPr>
            <a:picLocks noChangeAspect="1"/>
          </p:cNvPicPr>
          <p:nvPr/>
        </p:nvPicPr>
        <p:blipFill>
          <a:blip r:embed="rId8"/>
          <a:srcRect/>
          <a:stretch>
            <a:fillRect/>
          </a:stretch>
        </p:blipFill>
        <p:spPr bwMode="auto">
          <a:xfrm>
            <a:off x="4267200" y="1447800"/>
            <a:ext cx="1882775" cy="984250"/>
          </a:xfrm>
          <a:prstGeom prst="rect">
            <a:avLst/>
          </a:prstGeom>
          <a:noFill/>
          <a:ln w="9525">
            <a:noFill/>
            <a:miter lim="800000"/>
            <a:headEnd/>
            <a:tailEnd/>
          </a:ln>
        </p:spPr>
      </p:pic>
      <p:pic>
        <p:nvPicPr>
          <p:cNvPr id="32781" name="Picture 31" descr="Clipart of green arrow representing positive pressure direction."/>
          <p:cNvPicPr>
            <a:picLocks noChangeAspect="1"/>
          </p:cNvPicPr>
          <p:nvPr/>
        </p:nvPicPr>
        <p:blipFill>
          <a:blip r:embed="rId9"/>
          <a:srcRect/>
          <a:stretch>
            <a:fillRect/>
          </a:stretch>
        </p:blipFill>
        <p:spPr bwMode="auto">
          <a:xfrm>
            <a:off x="3505200" y="152400"/>
            <a:ext cx="984250" cy="1363663"/>
          </a:xfrm>
          <a:prstGeom prst="rect">
            <a:avLst/>
          </a:prstGeom>
          <a:noFill/>
          <a:ln w="9525">
            <a:noFill/>
            <a:miter lim="800000"/>
            <a:headEnd/>
            <a:tailEnd/>
          </a:ln>
        </p:spPr>
      </p:pic>
      <p:grpSp>
        <p:nvGrpSpPr>
          <p:cNvPr id="32782" name="Group 8"/>
          <p:cNvGrpSpPr>
            <a:grpSpLocks/>
          </p:cNvGrpSpPr>
          <p:nvPr/>
        </p:nvGrpSpPr>
        <p:grpSpPr bwMode="auto">
          <a:xfrm>
            <a:off x="5336091" y="5395912"/>
            <a:ext cx="3276600" cy="777875"/>
            <a:chOff x="3072" y="470"/>
            <a:chExt cx="2064" cy="490"/>
          </a:xfrm>
        </p:grpSpPr>
        <p:sp>
          <p:nvSpPr>
            <p:cNvPr id="32784" name="Rectangle 7"/>
            <p:cNvSpPr>
              <a:spLocks noChangeArrowheads="1"/>
            </p:cNvSpPr>
            <p:nvPr/>
          </p:nvSpPr>
          <p:spPr bwMode="auto">
            <a:xfrm>
              <a:off x="3120" y="480"/>
              <a:ext cx="2016" cy="480"/>
            </a:xfrm>
            <a:prstGeom prst="rect">
              <a:avLst/>
            </a:prstGeom>
            <a:solidFill>
              <a:srgbClr val="FFFFFF">
                <a:alpha val="72156"/>
              </a:srgbClr>
            </a:solidFill>
            <a:ln w="9525">
              <a:noFill/>
              <a:miter lim="800000"/>
              <a:headEnd/>
              <a:tailEnd/>
            </a:ln>
          </p:spPr>
          <p:txBody>
            <a:bodyPr wrap="none" anchor="ctr"/>
            <a:lstStyle/>
            <a:p>
              <a:endParaRPr lang="en-US"/>
            </a:p>
          </p:txBody>
        </p:sp>
        <p:sp>
          <p:nvSpPr>
            <p:cNvPr id="32785" name="Text Box 6"/>
            <p:cNvSpPr txBox="1">
              <a:spLocks noChangeArrowheads="1"/>
            </p:cNvSpPr>
            <p:nvPr/>
          </p:nvSpPr>
          <p:spPr bwMode="auto">
            <a:xfrm>
              <a:off x="3072" y="470"/>
              <a:ext cx="2064" cy="446"/>
            </a:xfrm>
            <a:prstGeom prst="rect">
              <a:avLst/>
            </a:prstGeom>
            <a:noFill/>
            <a:ln w="9525">
              <a:noFill/>
              <a:miter lim="800000"/>
              <a:headEnd/>
              <a:tailEnd/>
            </a:ln>
          </p:spPr>
          <p:txBody>
            <a:bodyPr>
              <a:spAutoFit/>
            </a:bodyPr>
            <a:lstStyle/>
            <a:p>
              <a:r>
                <a:rPr lang="en-US" sz="2000" dirty="0"/>
                <a:t>Negative pressure </a:t>
              </a:r>
              <a:br>
                <a:rPr lang="en-US" sz="2000" dirty="0"/>
              </a:br>
              <a:r>
                <a:rPr lang="en-US" sz="2000" dirty="0"/>
                <a:t>(with reference to outside</a:t>
              </a:r>
              <a:r>
                <a:rPr lang="en-US" sz="2000" dirty="0" smtClean="0"/>
                <a:t>)</a:t>
              </a:r>
              <a:endParaRPr lang="en-US" sz="2000" dirty="0"/>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8" descr="Image showing negative pressure from Combustion equipment and exhaust fans"/>
          <p:cNvPicPr>
            <a:picLocks noChangeAspect="1"/>
          </p:cNvPicPr>
          <p:nvPr/>
        </p:nvPicPr>
        <p:blipFill>
          <a:blip r:embed="rId3"/>
          <a:srcRect/>
          <a:stretch>
            <a:fillRect/>
          </a:stretch>
        </p:blipFill>
        <p:spPr bwMode="auto">
          <a:xfrm>
            <a:off x="0" y="1860550"/>
            <a:ext cx="9144000" cy="4616450"/>
          </a:xfrm>
          <a:prstGeom prst="rect">
            <a:avLst/>
          </a:prstGeom>
          <a:noFill/>
          <a:ln w="9525">
            <a:noFill/>
            <a:miter lim="800000"/>
            <a:headEnd/>
            <a:tailEnd/>
          </a:ln>
        </p:spPr>
      </p:pic>
      <p:sp>
        <p:nvSpPr>
          <p:cNvPr id="45" name="Title 44"/>
          <p:cNvSpPr>
            <a:spLocks noGrp="1"/>
          </p:cNvSpPr>
          <p:nvPr>
            <p:ph type="title"/>
          </p:nvPr>
        </p:nvSpPr>
        <p:spPr/>
        <p:txBody>
          <a:bodyPr>
            <a:normAutofit/>
          </a:bodyPr>
          <a:lstStyle/>
          <a:p>
            <a:pPr eaLnBrk="1" hangingPunct="1">
              <a:defRPr/>
            </a:pPr>
            <a:r>
              <a:rPr lang="en-US" dirty="0" smtClean="0">
                <a:ea typeface="ＭＳ Ｐゴシック" charset="-128"/>
                <a:cs typeface="ＭＳ Ｐゴシック" charset="-128"/>
              </a:rPr>
              <a:t>Driving Forces: </a:t>
            </a:r>
            <a:br>
              <a:rPr lang="en-US" dirty="0" smtClean="0">
                <a:ea typeface="ＭＳ Ｐゴシック" charset="-128"/>
                <a:cs typeface="ＭＳ Ｐゴシック" charset="-128"/>
              </a:rPr>
            </a:br>
            <a:r>
              <a:rPr lang="en-US" dirty="0" smtClean="0">
                <a:ea typeface="ＭＳ Ｐゴシック" charset="-128"/>
                <a:cs typeface="ＭＳ Ｐゴシック" charset="-128"/>
              </a:rPr>
              <a:t>Combustion &amp; Fans</a:t>
            </a:r>
          </a:p>
        </p:txBody>
      </p:sp>
      <p:sp>
        <p:nvSpPr>
          <p:cNvPr id="33796" name="Rectangle 2"/>
          <p:cNvSpPr>
            <a:spLocks noChangeArrowheads="1"/>
          </p:cNvSpPr>
          <p:nvPr/>
        </p:nvSpPr>
        <p:spPr bwMode="auto">
          <a:xfrm>
            <a:off x="457200" y="1447800"/>
            <a:ext cx="8153400" cy="533400"/>
          </a:xfrm>
          <a:prstGeom prst="rect">
            <a:avLst/>
          </a:prstGeom>
          <a:noFill/>
          <a:ln w="9525">
            <a:noFill/>
            <a:miter lim="800000"/>
            <a:headEnd/>
            <a:tailEnd/>
          </a:ln>
        </p:spPr>
        <p:txBody>
          <a:bodyPr lIns="0" tIns="0" rIns="0" bIns="0" anchor="ctr"/>
          <a:lstStyle/>
          <a:p>
            <a:pPr marL="3313113" indent="-3313113" algn="ctr" eaLnBrk="0" hangingPunct="0">
              <a:lnSpc>
                <a:spcPct val="80000"/>
              </a:lnSpc>
              <a:spcBef>
                <a:spcPct val="20000"/>
              </a:spcBef>
              <a:spcAft>
                <a:spcPct val="40000"/>
              </a:spcAft>
              <a:buClr>
                <a:schemeClr val="tx1"/>
              </a:buClr>
            </a:pPr>
            <a:r>
              <a:rPr lang="en-US" sz="2600" dirty="0">
                <a:solidFill>
                  <a:srgbClr val="000066"/>
                </a:solidFill>
              </a:rPr>
              <a:t>Combustion Equipment &amp; Exhaust Fans</a:t>
            </a:r>
          </a:p>
        </p:txBody>
      </p:sp>
      <p:pic>
        <p:nvPicPr>
          <p:cNvPr id="88074" name="Picture 49" descr="DrivingForces_CombustionExhaust_A.png"/>
          <p:cNvPicPr>
            <a:picLocks noChangeAspect="1"/>
          </p:cNvPicPr>
          <p:nvPr/>
        </p:nvPicPr>
        <p:blipFill>
          <a:blip r:embed="rId4"/>
          <a:srcRect/>
          <a:stretch>
            <a:fillRect/>
          </a:stretch>
        </p:blipFill>
        <p:spPr bwMode="auto">
          <a:xfrm>
            <a:off x="2438400" y="2057400"/>
            <a:ext cx="788988" cy="2743200"/>
          </a:xfrm>
          <a:prstGeom prst="rect">
            <a:avLst/>
          </a:prstGeom>
          <a:noFill/>
          <a:ln w="9525">
            <a:noFill/>
            <a:miter lim="800000"/>
            <a:headEnd/>
            <a:tailEnd/>
          </a:ln>
        </p:spPr>
      </p:pic>
      <p:grpSp>
        <p:nvGrpSpPr>
          <p:cNvPr id="2" name="Group 17"/>
          <p:cNvGrpSpPr>
            <a:grpSpLocks/>
          </p:cNvGrpSpPr>
          <p:nvPr/>
        </p:nvGrpSpPr>
        <p:grpSpPr bwMode="auto">
          <a:xfrm>
            <a:off x="6096000" y="3276600"/>
            <a:ext cx="2286000" cy="838200"/>
            <a:chOff x="6096000" y="3276600"/>
            <a:chExt cx="2286000" cy="838200"/>
          </a:xfrm>
        </p:grpSpPr>
        <p:sp>
          <p:nvSpPr>
            <p:cNvPr id="33809" name="Rectangle 80"/>
            <p:cNvSpPr>
              <a:spLocks noChangeArrowheads="1"/>
            </p:cNvSpPr>
            <p:nvPr/>
          </p:nvSpPr>
          <p:spPr bwMode="auto">
            <a:xfrm>
              <a:off x="6096000" y="3581400"/>
              <a:ext cx="990600" cy="533400"/>
            </a:xfrm>
            <a:prstGeom prst="rect">
              <a:avLst/>
            </a:prstGeom>
            <a:noFill/>
            <a:ln w="9525">
              <a:noFill/>
              <a:miter lim="800000"/>
              <a:headEnd/>
              <a:tailEnd/>
            </a:ln>
          </p:spPr>
          <p:txBody>
            <a:bodyPr lIns="0" tIns="0" rIns="0" bIns="0"/>
            <a:lstStyle/>
            <a:p>
              <a:pPr algn="r" eaLnBrk="0" hangingPunct="0">
                <a:lnSpc>
                  <a:spcPct val="80000"/>
                </a:lnSpc>
                <a:spcBef>
                  <a:spcPct val="20000"/>
                </a:spcBef>
                <a:spcAft>
                  <a:spcPct val="40000"/>
                </a:spcAft>
                <a:buClr>
                  <a:schemeClr val="tx1"/>
                </a:buClr>
              </a:pPr>
              <a:r>
                <a:rPr lang="en-US" sz="1600">
                  <a:solidFill>
                    <a:srgbClr val="404040"/>
                  </a:solidFill>
                </a:rPr>
                <a:t>Exhaust Fan</a:t>
              </a:r>
            </a:p>
          </p:txBody>
        </p:sp>
        <p:pic>
          <p:nvPicPr>
            <p:cNvPr id="33810" name="Picture 53" descr="DrivingForces_CombustionExhaust_D.png"/>
            <p:cNvPicPr>
              <a:picLocks noChangeAspect="1"/>
            </p:cNvPicPr>
            <p:nvPr/>
          </p:nvPicPr>
          <p:blipFill>
            <a:blip r:embed="rId5"/>
            <a:srcRect/>
            <a:stretch>
              <a:fillRect/>
            </a:stretch>
          </p:blipFill>
          <p:spPr bwMode="auto">
            <a:xfrm>
              <a:off x="7010400" y="3276600"/>
              <a:ext cx="1371600" cy="817563"/>
            </a:xfrm>
            <a:prstGeom prst="rect">
              <a:avLst/>
            </a:prstGeom>
            <a:noFill/>
            <a:ln w="9525">
              <a:noFill/>
              <a:miter lim="800000"/>
              <a:headEnd/>
              <a:tailEnd/>
            </a:ln>
          </p:spPr>
        </p:pic>
      </p:grpSp>
      <p:grpSp>
        <p:nvGrpSpPr>
          <p:cNvPr id="3" name="Group 16" descr="Clipart of red arrows displaying negative pressure."/>
          <p:cNvGrpSpPr>
            <a:grpSpLocks/>
          </p:cNvGrpSpPr>
          <p:nvPr/>
        </p:nvGrpSpPr>
        <p:grpSpPr bwMode="auto">
          <a:xfrm>
            <a:off x="4806950" y="2438400"/>
            <a:ext cx="3803650" cy="3524250"/>
            <a:chOff x="4806950" y="2438400"/>
            <a:chExt cx="3803650" cy="3524250"/>
          </a:xfrm>
        </p:grpSpPr>
        <p:sp>
          <p:nvSpPr>
            <p:cNvPr id="33806" name="Rectangle 22"/>
            <p:cNvSpPr>
              <a:spLocks noChangeArrowheads="1"/>
            </p:cNvSpPr>
            <p:nvPr/>
          </p:nvSpPr>
          <p:spPr bwMode="auto">
            <a:xfrm>
              <a:off x="6096000" y="4495800"/>
              <a:ext cx="1219200" cy="533400"/>
            </a:xfrm>
            <a:prstGeom prst="rect">
              <a:avLst/>
            </a:prstGeom>
            <a:noFill/>
            <a:ln w="9525">
              <a:noFill/>
              <a:miter lim="800000"/>
              <a:headEnd/>
              <a:tailEnd/>
            </a:ln>
          </p:spPr>
          <p:txBody>
            <a:bodyPr lIns="0" tIns="0" rIns="0" bIns="0"/>
            <a:lstStyle/>
            <a:p>
              <a:pPr eaLnBrk="0" hangingPunct="0">
                <a:lnSpc>
                  <a:spcPct val="80000"/>
                </a:lnSpc>
                <a:spcBef>
                  <a:spcPct val="20000"/>
                </a:spcBef>
                <a:spcAft>
                  <a:spcPct val="40000"/>
                </a:spcAft>
                <a:buClr>
                  <a:schemeClr val="tx1"/>
                </a:buClr>
              </a:pPr>
              <a:r>
                <a:rPr lang="en-US" sz="1600">
                  <a:solidFill>
                    <a:srgbClr val="404040"/>
                  </a:solidFill>
                </a:rPr>
                <a:t>Negative</a:t>
              </a:r>
              <a:br>
                <a:rPr lang="en-US" sz="1600">
                  <a:solidFill>
                    <a:srgbClr val="404040"/>
                  </a:solidFill>
                </a:rPr>
              </a:br>
              <a:r>
                <a:rPr lang="en-US" sz="1600">
                  <a:solidFill>
                    <a:srgbClr val="404040"/>
                  </a:solidFill>
                </a:rPr>
                <a:t>pressure</a:t>
              </a:r>
            </a:p>
          </p:txBody>
        </p:sp>
        <p:pic>
          <p:nvPicPr>
            <p:cNvPr id="33807" name="Picture 51" descr="DrivingForces_CombustionExhaust_B.png"/>
            <p:cNvPicPr>
              <a:picLocks noChangeAspect="1"/>
            </p:cNvPicPr>
            <p:nvPr/>
          </p:nvPicPr>
          <p:blipFill>
            <a:blip r:embed="rId6"/>
            <a:srcRect/>
            <a:stretch>
              <a:fillRect/>
            </a:stretch>
          </p:blipFill>
          <p:spPr bwMode="auto">
            <a:xfrm>
              <a:off x="6424613" y="3933825"/>
              <a:ext cx="561975" cy="561975"/>
            </a:xfrm>
            <a:prstGeom prst="rect">
              <a:avLst/>
            </a:prstGeom>
            <a:noFill/>
            <a:ln w="9525">
              <a:noFill/>
              <a:miter lim="800000"/>
              <a:headEnd/>
              <a:tailEnd/>
            </a:ln>
          </p:spPr>
        </p:pic>
        <p:pic>
          <p:nvPicPr>
            <p:cNvPr id="33808" name="Picture 54" descr="DrivingForces_CombustionExhaust_C.png"/>
            <p:cNvPicPr>
              <a:picLocks noChangeAspect="1"/>
            </p:cNvPicPr>
            <p:nvPr/>
          </p:nvPicPr>
          <p:blipFill>
            <a:blip r:embed="rId7"/>
            <a:srcRect/>
            <a:stretch>
              <a:fillRect/>
            </a:stretch>
          </p:blipFill>
          <p:spPr bwMode="auto">
            <a:xfrm>
              <a:off x="4806950" y="2438400"/>
              <a:ext cx="3803650" cy="3524250"/>
            </a:xfrm>
            <a:prstGeom prst="rect">
              <a:avLst/>
            </a:prstGeom>
            <a:noFill/>
            <a:ln w="9525">
              <a:noFill/>
              <a:miter lim="800000"/>
              <a:headEnd/>
              <a:tailEnd/>
            </a:ln>
          </p:spPr>
        </p:pic>
      </p:grpSp>
      <p:grpSp>
        <p:nvGrpSpPr>
          <p:cNvPr id="4" name="Group 15" descr="Clipart of red arrows displaying negative pressure."/>
          <p:cNvGrpSpPr>
            <a:grpSpLocks/>
          </p:cNvGrpSpPr>
          <p:nvPr/>
        </p:nvGrpSpPr>
        <p:grpSpPr bwMode="auto">
          <a:xfrm>
            <a:off x="457200" y="2438400"/>
            <a:ext cx="3803650" cy="3524250"/>
            <a:chOff x="457200" y="2438400"/>
            <a:chExt cx="3803650" cy="3524250"/>
          </a:xfrm>
        </p:grpSpPr>
        <p:sp>
          <p:nvSpPr>
            <p:cNvPr id="33803" name="Rectangle 50"/>
            <p:cNvSpPr>
              <a:spLocks noChangeArrowheads="1"/>
            </p:cNvSpPr>
            <p:nvPr/>
          </p:nvSpPr>
          <p:spPr bwMode="auto">
            <a:xfrm>
              <a:off x="1752600" y="3505200"/>
              <a:ext cx="1219200" cy="409575"/>
            </a:xfrm>
            <a:prstGeom prst="rect">
              <a:avLst/>
            </a:prstGeom>
            <a:noFill/>
            <a:ln w="9525">
              <a:noFill/>
              <a:miter lim="800000"/>
              <a:headEnd/>
              <a:tailEnd/>
            </a:ln>
          </p:spPr>
          <p:txBody>
            <a:bodyPr lIns="0" tIns="0" rIns="0" bIns="0"/>
            <a:lstStyle/>
            <a:p>
              <a:pPr eaLnBrk="0" hangingPunct="0">
                <a:lnSpc>
                  <a:spcPct val="80000"/>
                </a:lnSpc>
                <a:spcBef>
                  <a:spcPct val="20000"/>
                </a:spcBef>
                <a:spcAft>
                  <a:spcPct val="40000"/>
                </a:spcAft>
                <a:buClr>
                  <a:schemeClr val="tx1"/>
                </a:buClr>
              </a:pPr>
              <a:r>
                <a:rPr lang="en-US" sz="1600">
                  <a:solidFill>
                    <a:srgbClr val="404040"/>
                  </a:solidFill>
                </a:rPr>
                <a:t>Negative</a:t>
              </a:r>
              <a:br>
                <a:rPr lang="en-US" sz="1600">
                  <a:solidFill>
                    <a:srgbClr val="404040"/>
                  </a:solidFill>
                </a:rPr>
              </a:br>
              <a:r>
                <a:rPr lang="en-US" sz="1600">
                  <a:solidFill>
                    <a:srgbClr val="404040"/>
                  </a:solidFill>
                </a:rPr>
                <a:t>pressure</a:t>
              </a:r>
            </a:p>
          </p:txBody>
        </p:sp>
        <p:pic>
          <p:nvPicPr>
            <p:cNvPr id="33804" name="Picture 50" descr="DrivingForces_CombustionExhaust_B.png"/>
            <p:cNvPicPr>
              <a:picLocks noChangeAspect="1"/>
            </p:cNvPicPr>
            <p:nvPr/>
          </p:nvPicPr>
          <p:blipFill>
            <a:blip r:embed="rId6"/>
            <a:srcRect/>
            <a:stretch>
              <a:fillRect/>
            </a:stretch>
          </p:blipFill>
          <p:spPr bwMode="auto">
            <a:xfrm>
              <a:off x="2057400" y="3933825"/>
              <a:ext cx="561975" cy="561975"/>
            </a:xfrm>
            <a:prstGeom prst="rect">
              <a:avLst/>
            </a:prstGeom>
            <a:noFill/>
            <a:ln w="9525">
              <a:noFill/>
              <a:miter lim="800000"/>
              <a:headEnd/>
              <a:tailEnd/>
            </a:ln>
          </p:spPr>
        </p:pic>
        <p:pic>
          <p:nvPicPr>
            <p:cNvPr id="33805" name="Picture 55" descr="DrivingForces_CombustionExhaust_C.png"/>
            <p:cNvPicPr>
              <a:picLocks noChangeAspect="1"/>
            </p:cNvPicPr>
            <p:nvPr/>
          </p:nvPicPr>
          <p:blipFill>
            <a:blip r:embed="rId7"/>
            <a:srcRect/>
            <a:stretch>
              <a:fillRect/>
            </a:stretch>
          </p:blipFill>
          <p:spPr bwMode="auto">
            <a:xfrm>
              <a:off x="457200" y="2438400"/>
              <a:ext cx="3803650" cy="3524250"/>
            </a:xfrm>
            <a:prstGeom prst="rect">
              <a:avLst/>
            </a:prstGeom>
            <a:noFill/>
            <a:ln w="9525">
              <a:noFill/>
              <a:miter lim="800000"/>
              <a:headEnd/>
              <a:tailEnd/>
            </a:ln>
          </p:spPr>
        </p:pic>
      </p:grpSp>
      <p:sp>
        <p:nvSpPr>
          <p:cNvPr id="19"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Energy movement</a:t>
            </a:r>
            <a:endParaRPr lang="en-US" sz="1200" cap="all" dirty="0">
              <a:solidFill>
                <a:schemeClr val="bg1"/>
              </a:solidFill>
            </a:endParaRPr>
          </a:p>
        </p:txBody>
      </p:sp>
      <p:sp>
        <p:nvSpPr>
          <p:cNvPr id="18" name="TextBox 7"/>
          <p:cNvSpPr txBox="1">
            <a:spLocks noChangeArrowheads="1"/>
          </p:cNvSpPr>
          <p:nvPr/>
        </p:nvSpPr>
        <p:spPr bwMode="auto">
          <a:xfrm>
            <a:off x="4820357" y="6393923"/>
            <a:ext cx="4372857" cy="230832"/>
          </a:xfrm>
          <a:prstGeom prst="rect">
            <a:avLst/>
          </a:prstGeom>
          <a:noFill/>
          <a:ln w="9525">
            <a:noFill/>
            <a:miter lim="800000"/>
            <a:headEnd/>
            <a:tailEnd/>
          </a:ln>
        </p:spPr>
        <p:txBody>
          <a:bodyPr wrap="square">
            <a:spAutoFit/>
          </a:bodyPr>
          <a:lstStyle/>
          <a:p>
            <a:pPr algn="r"/>
            <a:r>
              <a:rPr lang="en-US" sz="900" i="1" dirty="0" smtClean="0">
                <a:solidFill>
                  <a:srgbClr val="000000"/>
                </a:solidFill>
              </a:rPr>
              <a:t>Image developed for the US DOE WAP National Standardized Curriculum</a:t>
            </a:r>
            <a:endParaRPr lang="en-US" sz="900" i="1"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88074"/>
                                        </p:tgtEl>
                                        <p:attrNameLst>
                                          <p:attrName>style.visibility</p:attrName>
                                        </p:attrNameLst>
                                      </p:cBhvr>
                                      <p:to>
                                        <p:strVal val="visible"/>
                                      </p:to>
                                    </p:set>
                                    <p:animEffect transition="in" filter="slide(fromBottom)">
                                      <p:cBhvr>
                                        <p:cTn id="12" dur="500"/>
                                        <p:tgtEl>
                                          <p:spTgt spid="8807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slide(fromLeft)">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0" descr="Clipart of duct leakage within a home."/>
          <p:cNvPicPr>
            <a:picLocks noChangeAspect="1"/>
          </p:cNvPicPr>
          <p:nvPr/>
        </p:nvPicPr>
        <p:blipFill>
          <a:blip r:embed="rId3"/>
          <a:srcRect/>
          <a:stretch>
            <a:fillRect/>
          </a:stretch>
        </p:blipFill>
        <p:spPr bwMode="auto">
          <a:xfrm>
            <a:off x="2362200" y="1143000"/>
            <a:ext cx="6781800" cy="5334000"/>
          </a:xfrm>
          <a:prstGeom prst="rect">
            <a:avLst/>
          </a:prstGeom>
          <a:noFill/>
          <a:ln w="9525">
            <a:noFill/>
            <a:miter lim="800000"/>
            <a:headEnd/>
            <a:tailEnd/>
          </a:ln>
        </p:spPr>
      </p:pic>
      <p:sp>
        <p:nvSpPr>
          <p:cNvPr id="7" name="Title 6"/>
          <p:cNvSpPr>
            <a:spLocks noGrp="1"/>
          </p:cNvSpPr>
          <p:nvPr>
            <p:ph type="title"/>
          </p:nvPr>
        </p:nvSpPr>
        <p:spPr/>
        <p:txBody>
          <a:bodyPr/>
          <a:lstStyle/>
          <a:p>
            <a:pPr eaLnBrk="1" hangingPunct="1">
              <a:defRPr/>
            </a:pPr>
            <a:r>
              <a:rPr lang="en-US" dirty="0" smtClean="0">
                <a:ea typeface="ＭＳ Ｐゴシック" charset="-128"/>
                <a:cs typeface="ＭＳ Ｐゴシック" charset="-128"/>
              </a:rPr>
              <a:t>Driving Forces: Duct Leakage</a:t>
            </a:r>
          </a:p>
        </p:txBody>
      </p:sp>
      <p:sp>
        <p:nvSpPr>
          <p:cNvPr id="34820" name="Rectangle 4"/>
          <p:cNvSpPr>
            <a:spLocks noChangeArrowheads="1"/>
          </p:cNvSpPr>
          <p:nvPr/>
        </p:nvSpPr>
        <p:spPr bwMode="auto">
          <a:xfrm>
            <a:off x="457200" y="1858783"/>
            <a:ext cx="3657600" cy="4403725"/>
          </a:xfrm>
          <a:prstGeom prst="rect">
            <a:avLst/>
          </a:prstGeom>
          <a:noFill/>
          <a:ln w="9525">
            <a:noFill/>
            <a:miter lim="800000"/>
            <a:headEnd/>
            <a:tailEnd/>
          </a:ln>
        </p:spPr>
        <p:txBody>
          <a:bodyPr lIns="0" tIns="0" rIns="0" bIns="0"/>
          <a:lstStyle/>
          <a:p>
            <a:pPr eaLnBrk="0" hangingPunct="0">
              <a:spcBef>
                <a:spcPts val="600"/>
              </a:spcBef>
              <a:spcAft>
                <a:spcPts val="600"/>
              </a:spcAft>
              <a:buClr>
                <a:schemeClr val="tx1"/>
              </a:buClr>
            </a:pPr>
            <a:r>
              <a:rPr lang="en-US" sz="2400" dirty="0"/>
              <a:t>Duct leakage can create positive and negative pressures in different areas of the house.</a:t>
            </a:r>
          </a:p>
          <a:p>
            <a:pPr eaLnBrk="0" hangingPunct="0">
              <a:spcBef>
                <a:spcPts val="600"/>
              </a:spcBef>
              <a:spcAft>
                <a:spcPts val="600"/>
              </a:spcAft>
              <a:buClr>
                <a:schemeClr val="tx1"/>
              </a:buClr>
            </a:pPr>
            <a:r>
              <a:rPr lang="en-US" sz="2400" dirty="0"/>
              <a:t>The pressures associated with duct leaks can be larger and more important because the driving force is stronger.</a:t>
            </a:r>
          </a:p>
          <a:p>
            <a:pPr eaLnBrk="0" hangingPunct="0">
              <a:spcBef>
                <a:spcPts val="600"/>
              </a:spcBef>
              <a:spcAft>
                <a:spcPts val="600"/>
              </a:spcAft>
              <a:buClr>
                <a:schemeClr val="tx1"/>
              </a:buClr>
            </a:pPr>
            <a:r>
              <a:rPr lang="en-US" sz="2400" i="1" dirty="0"/>
              <a:t>All holes are not created equal!</a:t>
            </a:r>
          </a:p>
        </p:txBody>
      </p:sp>
      <p:sp>
        <p:nvSpPr>
          <p:cNvPr id="34822" name="Rectangle 2"/>
          <p:cNvSpPr>
            <a:spLocks noChangeArrowheads="1"/>
          </p:cNvSpPr>
          <p:nvPr/>
        </p:nvSpPr>
        <p:spPr bwMode="auto">
          <a:xfrm>
            <a:off x="457200" y="1314095"/>
            <a:ext cx="8305800" cy="533400"/>
          </a:xfrm>
          <a:prstGeom prst="rect">
            <a:avLst/>
          </a:prstGeom>
          <a:noFill/>
          <a:ln w="9525">
            <a:noFill/>
            <a:miter lim="800000"/>
            <a:headEnd/>
            <a:tailEnd/>
          </a:ln>
        </p:spPr>
        <p:txBody>
          <a:bodyPr lIns="0" tIns="0" rIns="0" bIns="0" anchor="ctr"/>
          <a:lstStyle/>
          <a:p>
            <a:pPr marL="3313113" indent="-3313113" eaLnBrk="0" hangingPunct="0">
              <a:lnSpc>
                <a:spcPct val="80000"/>
              </a:lnSpc>
              <a:spcBef>
                <a:spcPct val="20000"/>
              </a:spcBef>
              <a:spcAft>
                <a:spcPct val="40000"/>
              </a:spcAft>
              <a:buClr>
                <a:schemeClr val="tx1"/>
              </a:buClr>
            </a:pPr>
            <a:r>
              <a:rPr lang="en-US" sz="2600" dirty="0">
                <a:solidFill>
                  <a:srgbClr val="000066"/>
                </a:solidFill>
              </a:rPr>
              <a:t>Duct Leakage</a:t>
            </a:r>
          </a:p>
        </p:txBody>
      </p:sp>
      <p:sp>
        <p:nvSpPr>
          <p:cNvPr id="34823" name="Rectangle 50"/>
          <p:cNvSpPr>
            <a:spLocks noChangeArrowheads="1"/>
          </p:cNvSpPr>
          <p:nvPr/>
        </p:nvSpPr>
        <p:spPr bwMode="auto">
          <a:xfrm>
            <a:off x="5068888" y="4419600"/>
            <a:ext cx="914400" cy="304800"/>
          </a:xfrm>
          <a:prstGeom prst="rect">
            <a:avLst/>
          </a:prstGeom>
          <a:noFill/>
          <a:ln w="9525">
            <a:noFill/>
            <a:miter lim="800000"/>
            <a:headEnd/>
            <a:tailEnd/>
          </a:ln>
        </p:spPr>
        <p:txBody>
          <a:bodyPr lIns="0" tIns="0" rIns="0" bIns="0" anchor="ctr"/>
          <a:lstStyle/>
          <a:p>
            <a:pPr eaLnBrk="0" hangingPunct="0">
              <a:lnSpc>
                <a:spcPct val="80000"/>
              </a:lnSpc>
              <a:spcBef>
                <a:spcPct val="20000"/>
              </a:spcBef>
              <a:spcAft>
                <a:spcPct val="40000"/>
              </a:spcAft>
              <a:buClr>
                <a:schemeClr val="tx1"/>
              </a:buClr>
            </a:pPr>
            <a:r>
              <a:rPr lang="en-US" sz="1600">
                <a:solidFill>
                  <a:srgbClr val="404040"/>
                </a:solidFill>
              </a:rPr>
              <a:t>Return</a:t>
            </a:r>
          </a:p>
        </p:txBody>
      </p:sp>
      <p:sp>
        <p:nvSpPr>
          <p:cNvPr id="34824" name="Rectangle 50"/>
          <p:cNvSpPr>
            <a:spLocks noChangeArrowheads="1"/>
          </p:cNvSpPr>
          <p:nvPr/>
        </p:nvSpPr>
        <p:spPr bwMode="auto">
          <a:xfrm>
            <a:off x="7142163" y="4419600"/>
            <a:ext cx="914400" cy="304800"/>
          </a:xfrm>
          <a:prstGeom prst="rect">
            <a:avLst/>
          </a:prstGeom>
          <a:noFill/>
          <a:ln w="9525">
            <a:noFill/>
            <a:miter lim="800000"/>
            <a:headEnd/>
            <a:tailEnd/>
          </a:ln>
        </p:spPr>
        <p:txBody>
          <a:bodyPr lIns="0" tIns="0" rIns="0" bIns="0" anchor="ctr"/>
          <a:lstStyle/>
          <a:p>
            <a:pPr eaLnBrk="0" hangingPunct="0">
              <a:lnSpc>
                <a:spcPct val="80000"/>
              </a:lnSpc>
              <a:spcBef>
                <a:spcPct val="20000"/>
              </a:spcBef>
              <a:spcAft>
                <a:spcPct val="40000"/>
              </a:spcAft>
              <a:buClr>
                <a:schemeClr val="tx1"/>
              </a:buClr>
            </a:pPr>
            <a:r>
              <a:rPr lang="en-US" sz="1600">
                <a:solidFill>
                  <a:srgbClr val="404040"/>
                </a:solidFill>
              </a:rPr>
              <a:t>Supply</a:t>
            </a:r>
          </a:p>
        </p:txBody>
      </p:sp>
      <p:sp>
        <p:nvSpPr>
          <p:cNvPr id="10"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Energy movement</a:t>
            </a:r>
            <a:endParaRPr lang="en-US" sz="1200" cap="all" dirty="0">
              <a:solidFill>
                <a:schemeClr val="bg1"/>
              </a:solidFill>
            </a:endParaRPr>
          </a:p>
        </p:txBody>
      </p:sp>
      <p:sp>
        <p:nvSpPr>
          <p:cNvPr id="9" name="TextBox 7"/>
          <p:cNvSpPr txBox="1">
            <a:spLocks noChangeArrowheads="1"/>
          </p:cNvSpPr>
          <p:nvPr/>
        </p:nvSpPr>
        <p:spPr bwMode="auto">
          <a:xfrm>
            <a:off x="4820357" y="6393923"/>
            <a:ext cx="4372857" cy="230832"/>
          </a:xfrm>
          <a:prstGeom prst="rect">
            <a:avLst/>
          </a:prstGeom>
          <a:noFill/>
          <a:ln w="9525">
            <a:noFill/>
            <a:miter lim="800000"/>
            <a:headEnd/>
            <a:tailEnd/>
          </a:ln>
        </p:spPr>
        <p:txBody>
          <a:bodyPr wrap="square">
            <a:spAutoFit/>
          </a:bodyPr>
          <a:lstStyle/>
          <a:p>
            <a:pPr algn="r"/>
            <a:r>
              <a:rPr lang="en-US" sz="900" i="1" dirty="0" smtClean="0">
                <a:solidFill>
                  <a:srgbClr val="000000"/>
                </a:solidFill>
              </a:rPr>
              <a:t>Image developed for the US DOE WAP National Standardized Curriculum</a:t>
            </a:r>
            <a:endParaRPr lang="en-US" sz="900" i="1" dirty="0">
              <a:solidFill>
                <a:srgbClr val="0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Rot="1" noChangeArrowheads="1"/>
          </p:cNvSpPr>
          <p:nvPr>
            <p:ph idx="1"/>
          </p:nvPr>
        </p:nvSpPr>
        <p:spPr>
          <a:xfrm>
            <a:off x="476250" y="1527175"/>
            <a:ext cx="8382000" cy="2174875"/>
          </a:xfrm>
        </p:spPr>
        <p:txBody>
          <a:bodyPr/>
          <a:lstStyle/>
          <a:p>
            <a:pPr marL="609600" indent="-609600" eaLnBrk="1" hangingPunct="1">
              <a:buFontTx/>
              <a:buNone/>
            </a:pPr>
            <a:r>
              <a:rPr lang="en-US" sz="2600" dirty="0" smtClean="0">
                <a:solidFill>
                  <a:srgbClr val="000066"/>
                </a:solidFill>
                <a:ea typeface="ＭＳ Ｐゴシック" charset="-128"/>
              </a:rPr>
              <a:t>A measurable quantity of:</a:t>
            </a:r>
          </a:p>
          <a:p>
            <a:pPr marL="801688" lvl="1" indent="-338138" eaLnBrk="1" hangingPunct="1">
              <a:buFont typeface="Arial" pitchFamily="34" charset="0"/>
              <a:buChar char="•"/>
            </a:pPr>
            <a:r>
              <a:rPr lang="en-US" sz="2200" dirty="0" smtClean="0">
                <a:solidFill>
                  <a:schemeClr val="tx1"/>
                </a:solidFill>
                <a:ea typeface="ＭＳ Ｐゴシック" charset="-128"/>
              </a:rPr>
              <a:t>Heat:  Molecular movement.</a:t>
            </a:r>
          </a:p>
          <a:p>
            <a:pPr marL="801688" lvl="1" indent="-338138" eaLnBrk="1" hangingPunct="1">
              <a:buFont typeface="Arial" pitchFamily="34" charset="0"/>
              <a:buChar char="•"/>
            </a:pPr>
            <a:r>
              <a:rPr lang="en-US" sz="2200" dirty="0" smtClean="0">
                <a:solidFill>
                  <a:schemeClr val="tx1"/>
                </a:solidFill>
                <a:ea typeface="ＭＳ Ｐゴシック" charset="-128"/>
              </a:rPr>
              <a:t>Work: Expended energy </a:t>
            </a:r>
            <a:r>
              <a:rPr lang="en-US" sz="2200" i="1" dirty="0" smtClean="0">
                <a:solidFill>
                  <a:schemeClr val="tx1"/>
                </a:solidFill>
                <a:ea typeface="ＭＳ Ｐゴシック" charset="-128"/>
              </a:rPr>
              <a:t>with a result.</a:t>
            </a:r>
          </a:p>
          <a:p>
            <a:pPr marL="801688" lvl="1" indent="-338138" eaLnBrk="1" hangingPunct="1">
              <a:buFont typeface="Arial" pitchFamily="34" charset="0"/>
              <a:buChar char="•"/>
            </a:pPr>
            <a:r>
              <a:rPr lang="en-US" sz="2200" dirty="0" smtClean="0">
                <a:solidFill>
                  <a:schemeClr val="tx1"/>
                </a:solidFill>
                <a:ea typeface="ＭＳ Ｐゴシック" charset="-128"/>
              </a:rPr>
              <a:t>Light.</a:t>
            </a:r>
          </a:p>
        </p:txBody>
      </p:sp>
      <p:sp>
        <p:nvSpPr>
          <p:cNvPr id="1613826" name="Rectangle 2"/>
          <p:cNvSpPr>
            <a:spLocks noGrp="1" noRot="1" noChangeArrowheads="1"/>
          </p:cNvSpPr>
          <p:nvPr>
            <p:ph type="title"/>
          </p:nvPr>
        </p:nvSpPr>
        <p:spPr>
          <a:xfrm>
            <a:off x="197553" y="22578"/>
            <a:ext cx="8385175" cy="895350"/>
          </a:xfrm>
        </p:spPr>
        <p:txBody>
          <a:bodyPr>
            <a:normAutofit/>
          </a:bodyPr>
          <a:lstStyle/>
          <a:p>
            <a:pPr eaLnBrk="1" hangingPunct="1">
              <a:defRPr/>
            </a:pPr>
            <a:r>
              <a:rPr lang="en-US" sz="2400" dirty="0">
                <a:ea typeface="ＭＳ Ｐゴシック" charset="-128"/>
                <a:cs typeface="ＭＳ Ｐゴシック" charset="-128"/>
              </a:rPr>
              <a:t>What is energy? </a:t>
            </a:r>
            <a:r>
              <a:rPr lang="en-US" sz="2400" dirty="0" smtClean="0">
                <a:ea typeface="ＭＳ Ｐゴシック" charset="-128"/>
                <a:cs typeface="ＭＳ Ｐゴシック" charset="-128"/>
              </a:rPr>
              <a:t>What </a:t>
            </a:r>
            <a:r>
              <a:rPr lang="en-US" sz="2400" dirty="0">
                <a:ea typeface="ＭＳ Ｐゴシック" charset="-128"/>
                <a:cs typeface="ＭＳ Ｐゴシック" charset="-128"/>
              </a:rPr>
              <a:t>controls it?</a:t>
            </a:r>
          </a:p>
        </p:txBody>
      </p:sp>
      <p:sp>
        <p:nvSpPr>
          <p:cNvPr id="6" name="TextBox 5"/>
          <p:cNvSpPr txBox="1"/>
          <p:nvPr/>
        </p:nvSpPr>
        <p:spPr>
          <a:xfrm>
            <a:off x="898526" y="4304772"/>
            <a:ext cx="7489824" cy="1985159"/>
          </a:xfrm>
          <a:prstGeom prst="rect">
            <a:avLst/>
          </a:prstGeom>
          <a:noFill/>
        </p:spPr>
        <p:txBody>
          <a:bodyPr numCol="2" spcCol="365760">
            <a:spAutoFit/>
          </a:bodyPr>
          <a:lstStyle/>
          <a:p>
            <a:pPr marL="365760" lvl="2" indent="-365760" fontAlgn="auto">
              <a:spcBef>
                <a:spcPts val="600"/>
              </a:spcBef>
              <a:spcAft>
                <a:spcPts val="600"/>
              </a:spcAft>
              <a:buFont typeface="Arial"/>
              <a:buChar char="•"/>
              <a:defRPr/>
            </a:pPr>
            <a:r>
              <a:rPr lang="en-US" sz="2200" dirty="0" smtClean="0">
                <a:latin typeface="+mn-lt"/>
                <a:ea typeface="+mn-ea"/>
              </a:rPr>
              <a:t>Potential energy</a:t>
            </a:r>
          </a:p>
          <a:p>
            <a:pPr marL="365760" lvl="2" indent="-365760" fontAlgn="auto">
              <a:spcBef>
                <a:spcPts val="600"/>
              </a:spcBef>
              <a:spcAft>
                <a:spcPts val="600"/>
              </a:spcAft>
              <a:buFont typeface="Arial"/>
              <a:buChar char="•"/>
              <a:defRPr/>
            </a:pPr>
            <a:r>
              <a:rPr lang="en-US" sz="2200" dirty="0" smtClean="0">
                <a:latin typeface="+mn-lt"/>
                <a:ea typeface="+mn-ea"/>
              </a:rPr>
              <a:t>Kinetic energy</a:t>
            </a:r>
          </a:p>
          <a:p>
            <a:pPr marL="365760" lvl="2" indent="-365760" fontAlgn="auto">
              <a:spcBef>
                <a:spcPts val="600"/>
              </a:spcBef>
              <a:spcAft>
                <a:spcPts val="600"/>
              </a:spcAft>
              <a:buFont typeface="Arial"/>
              <a:buChar char="•"/>
              <a:defRPr/>
            </a:pPr>
            <a:r>
              <a:rPr lang="en-US" sz="2200" dirty="0" smtClean="0">
                <a:latin typeface="+mn-lt"/>
                <a:ea typeface="+mn-ea"/>
              </a:rPr>
              <a:t>Temperature</a:t>
            </a:r>
          </a:p>
          <a:p>
            <a:pPr marL="365760" lvl="2" indent="-365760" fontAlgn="auto">
              <a:spcBef>
                <a:spcPts val="600"/>
              </a:spcBef>
              <a:spcAft>
                <a:spcPts val="600"/>
              </a:spcAft>
              <a:buFont typeface="Arial"/>
              <a:buChar char="•"/>
              <a:defRPr/>
            </a:pPr>
            <a:endParaRPr lang="en-US" sz="2200" dirty="0" smtClean="0">
              <a:latin typeface="+mn-lt"/>
              <a:ea typeface="+mn-ea"/>
            </a:endParaRPr>
          </a:p>
          <a:p>
            <a:pPr marL="365760" lvl="2" indent="-365760" fontAlgn="auto">
              <a:spcBef>
                <a:spcPts val="600"/>
              </a:spcBef>
              <a:spcAft>
                <a:spcPts val="600"/>
              </a:spcAft>
              <a:buFont typeface="Arial"/>
              <a:buChar char="•"/>
              <a:defRPr/>
            </a:pPr>
            <a:r>
              <a:rPr lang="en-US" sz="2200" dirty="0" smtClean="0">
                <a:latin typeface="+mn-lt"/>
                <a:ea typeface="+mn-ea"/>
              </a:rPr>
              <a:t>Sensible heat</a:t>
            </a:r>
          </a:p>
          <a:p>
            <a:pPr marL="365760" lvl="1" indent="-365760" fontAlgn="auto">
              <a:spcBef>
                <a:spcPts val="600"/>
              </a:spcBef>
              <a:spcAft>
                <a:spcPts val="600"/>
              </a:spcAft>
              <a:buFont typeface="Arial"/>
              <a:buChar char="•"/>
              <a:defRPr/>
            </a:pPr>
            <a:r>
              <a:rPr lang="en-US" sz="2200" dirty="0" smtClean="0">
                <a:latin typeface="+mn-lt"/>
                <a:ea typeface="+mn-ea"/>
              </a:rPr>
              <a:t>Phase change</a:t>
            </a:r>
          </a:p>
          <a:p>
            <a:pPr marL="365760" lvl="1" indent="-365760" fontAlgn="auto">
              <a:spcBef>
                <a:spcPts val="600"/>
              </a:spcBef>
              <a:spcAft>
                <a:spcPts val="600"/>
              </a:spcAft>
              <a:buFont typeface="Arial"/>
              <a:buChar char="•"/>
              <a:defRPr/>
            </a:pPr>
            <a:r>
              <a:rPr lang="en-US" sz="2200" dirty="0" smtClean="0">
                <a:latin typeface="+mn-lt"/>
                <a:ea typeface="+mn-ea"/>
              </a:rPr>
              <a:t>Latent heat</a:t>
            </a:r>
          </a:p>
          <a:p>
            <a:pPr fontAlgn="auto">
              <a:spcBef>
                <a:spcPts val="0"/>
              </a:spcBef>
              <a:spcAft>
                <a:spcPts val="600"/>
              </a:spcAft>
              <a:buClr>
                <a:srgbClr val="98CB00"/>
              </a:buClr>
              <a:buFont typeface="Arial"/>
              <a:buChar char="•"/>
              <a:defRPr/>
            </a:pPr>
            <a:endParaRPr lang="en-US" dirty="0">
              <a:latin typeface="+mn-lt"/>
              <a:ea typeface="+mn-ea"/>
            </a:endParaRPr>
          </a:p>
        </p:txBody>
      </p:sp>
      <p:sp>
        <p:nvSpPr>
          <p:cNvPr id="8199" name="TextBox 9"/>
          <p:cNvSpPr txBox="1">
            <a:spLocks noChangeArrowheads="1"/>
          </p:cNvSpPr>
          <p:nvPr/>
        </p:nvSpPr>
        <p:spPr bwMode="auto">
          <a:xfrm>
            <a:off x="476250" y="3749675"/>
            <a:ext cx="4543425" cy="492443"/>
          </a:xfrm>
          <a:prstGeom prst="rect">
            <a:avLst/>
          </a:prstGeom>
          <a:noFill/>
          <a:ln w="9525">
            <a:noFill/>
            <a:miter lim="800000"/>
            <a:headEnd/>
            <a:tailEnd/>
          </a:ln>
        </p:spPr>
        <p:txBody>
          <a:bodyPr>
            <a:spAutoFit/>
          </a:bodyPr>
          <a:lstStyle/>
          <a:p>
            <a:r>
              <a:rPr lang="en-US" sz="2600" dirty="0" smtClean="0">
                <a:solidFill>
                  <a:srgbClr val="000066"/>
                </a:solidFill>
              </a:rPr>
              <a:t>Some key terms:</a:t>
            </a:r>
            <a:endParaRPr lang="en-US" sz="2600" dirty="0">
              <a:solidFill>
                <a:srgbClr val="000066"/>
              </a:solidFill>
            </a:endParaRPr>
          </a:p>
        </p:txBody>
      </p:sp>
      <p:sp>
        <p:nvSpPr>
          <p:cNvPr id="8"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ENERGY MOVEMENT</a:t>
            </a:r>
            <a:endParaRPr lang="en-US" sz="1200" cap="all"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3" descr="Clipart of duct leakage's effect on positive and negative pressure within a home."/>
          <p:cNvPicPr>
            <a:picLocks noChangeAspect="1"/>
          </p:cNvPicPr>
          <p:nvPr/>
        </p:nvPicPr>
        <p:blipFill>
          <a:blip r:embed="rId3"/>
          <a:srcRect/>
          <a:stretch>
            <a:fillRect/>
          </a:stretch>
        </p:blipFill>
        <p:spPr bwMode="auto">
          <a:xfrm>
            <a:off x="2057400" y="1143000"/>
            <a:ext cx="7086600" cy="5334000"/>
          </a:xfrm>
          <a:prstGeom prst="rect">
            <a:avLst/>
          </a:prstGeom>
          <a:noFill/>
          <a:ln w="9525">
            <a:noFill/>
            <a:miter lim="800000"/>
            <a:headEnd/>
            <a:tailEnd/>
          </a:ln>
        </p:spPr>
      </p:pic>
      <p:sp>
        <p:nvSpPr>
          <p:cNvPr id="7" name="Title 6"/>
          <p:cNvSpPr>
            <a:spLocks noGrp="1"/>
          </p:cNvSpPr>
          <p:nvPr>
            <p:ph type="title"/>
          </p:nvPr>
        </p:nvSpPr>
        <p:spPr/>
        <p:txBody>
          <a:bodyPr/>
          <a:lstStyle/>
          <a:p>
            <a:pPr eaLnBrk="1" hangingPunct="1">
              <a:defRPr/>
            </a:pPr>
            <a:r>
              <a:rPr lang="en-US" dirty="0" smtClean="0">
                <a:ea typeface="ＭＳ Ｐゴシック" charset="-128"/>
                <a:cs typeface="ＭＳ Ｐゴシック" charset="-128"/>
              </a:rPr>
              <a:t>Driving Forces: Duct Leakage</a:t>
            </a:r>
          </a:p>
        </p:txBody>
      </p:sp>
      <p:sp>
        <p:nvSpPr>
          <p:cNvPr id="35844" name="Rectangle 4"/>
          <p:cNvSpPr>
            <a:spLocks noChangeArrowheads="1"/>
          </p:cNvSpPr>
          <p:nvPr/>
        </p:nvSpPr>
        <p:spPr bwMode="auto">
          <a:xfrm>
            <a:off x="584200" y="2185988"/>
            <a:ext cx="3705225" cy="4219575"/>
          </a:xfrm>
          <a:prstGeom prst="rect">
            <a:avLst/>
          </a:prstGeom>
          <a:noFill/>
          <a:ln w="9525">
            <a:noFill/>
            <a:miter lim="800000"/>
            <a:headEnd/>
            <a:tailEnd/>
          </a:ln>
        </p:spPr>
        <p:txBody>
          <a:bodyPr lIns="0" tIns="0" rIns="0" bIns="0"/>
          <a:lstStyle/>
          <a:p>
            <a:pPr eaLnBrk="0" hangingPunct="0">
              <a:spcBef>
                <a:spcPts val="600"/>
              </a:spcBef>
              <a:spcAft>
                <a:spcPts val="600"/>
              </a:spcAft>
              <a:buClr>
                <a:schemeClr val="tx1"/>
              </a:buClr>
            </a:pPr>
            <a:r>
              <a:rPr lang="en-US" sz="2400" dirty="0"/>
              <a:t>Closed doors that prevent supply air from getting back </a:t>
            </a:r>
            <a:r>
              <a:rPr lang="en-US" sz="2400" dirty="0" smtClean="0"/>
              <a:t>to </a:t>
            </a:r>
            <a:r>
              <a:rPr lang="en-US" sz="2400" dirty="0"/>
              <a:t>a return cause </a:t>
            </a:r>
            <a:r>
              <a:rPr lang="en-US" sz="2400" b="1" dirty="0">
                <a:solidFill>
                  <a:srgbClr val="8DC63F"/>
                </a:solidFill>
              </a:rPr>
              <a:t>positive</a:t>
            </a:r>
            <a:r>
              <a:rPr lang="en-US" sz="2400" dirty="0">
                <a:solidFill>
                  <a:srgbClr val="404040"/>
                </a:solidFill>
              </a:rPr>
              <a:t> </a:t>
            </a:r>
            <a:r>
              <a:rPr lang="en-US" sz="2400" dirty="0"/>
              <a:t>pressures in those </a:t>
            </a:r>
            <a:r>
              <a:rPr lang="en-US" sz="2400" dirty="0" smtClean="0"/>
              <a:t>rooms.</a:t>
            </a:r>
            <a:endParaRPr lang="en-US" sz="2400" dirty="0"/>
          </a:p>
          <a:p>
            <a:pPr eaLnBrk="0" hangingPunct="0">
              <a:spcBef>
                <a:spcPts val="600"/>
              </a:spcBef>
              <a:spcAft>
                <a:spcPts val="600"/>
              </a:spcAft>
              <a:buClr>
                <a:schemeClr val="tx1"/>
              </a:buClr>
            </a:pPr>
            <a:r>
              <a:rPr lang="en-US" sz="2400" dirty="0" smtClean="0"/>
              <a:t>This starves the return </a:t>
            </a:r>
            <a:r>
              <a:rPr lang="en-US" sz="2400" dirty="0"/>
              <a:t>for air, causing </a:t>
            </a:r>
            <a:r>
              <a:rPr lang="en-US" sz="2400" b="1" dirty="0" smtClean="0">
                <a:solidFill>
                  <a:srgbClr val="B40000"/>
                </a:solidFill>
              </a:rPr>
              <a:t>negative</a:t>
            </a:r>
            <a:r>
              <a:rPr lang="en-US" sz="2400" dirty="0" smtClean="0">
                <a:solidFill>
                  <a:srgbClr val="404040"/>
                </a:solidFill>
              </a:rPr>
              <a:t> </a:t>
            </a:r>
            <a:r>
              <a:rPr lang="en-US" sz="2400" dirty="0"/>
              <a:t>pressure in the zone where the return is located.</a:t>
            </a:r>
            <a:endParaRPr lang="en-US" sz="2400" i="1" dirty="0"/>
          </a:p>
        </p:txBody>
      </p:sp>
      <p:sp>
        <p:nvSpPr>
          <p:cNvPr id="35846" name="Rectangle 2"/>
          <p:cNvSpPr>
            <a:spLocks noChangeArrowheads="1"/>
          </p:cNvSpPr>
          <p:nvPr/>
        </p:nvSpPr>
        <p:spPr bwMode="auto">
          <a:xfrm>
            <a:off x="584200" y="1652588"/>
            <a:ext cx="8305800" cy="533400"/>
          </a:xfrm>
          <a:prstGeom prst="rect">
            <a:avLst/>
          </a:prstGeom>
          <a:noFill/>
          <a:ln w="9525">
            <a:noFill/>
            <a:miter lim="800000"/>
            <a:headEnd/>
            <a:tailEnd/>
          </a:ln>
        </p:spPr>
        <p:txBody>
          <a:bodyPr lIns="0" tIns="0" rIns="0" bIns="0" anchor="ctr"/>
          <a:lstStyle/>
          <a:p>
            <a:pPr marL="3313113" indent="-3313113" eaLnBrk="0" hangingPunct="0">
              <a:lnSpc>
                <a:spcPct val="80000"/>
              </a:lnSpc>
              <a:spcBef>
                <a:spcPct val="20000"/>
              </a:spcBef>
              <a:spcAft>
                <a:spcPct val="40000"/>
              </a:spcAft>
              <a:buClr>
                <a:schemeClr val="tx1"/>
              </a:buClr>
            </a:pPr>
            <a:r>
              <a:rPr lang="en-US" sz="2600" dirty="0">
                <a:solidFill>
                  <a:srgbClr val="000066"/>
                </a:solidFill>
              </a:rPr>
              <a:t>Duct Leakage</a:t>
            </a:r>
          </a:p>
        </p:txBody>
      </p:sp>
      <p:sp>
        <p:nvSpPr>
          <p:cNvPr id="35847" name="Rectangle 50"/>
          <p:cNvSpPr>
            <a:spLocks noChangeArrowheads="1"/>
          </p:cNvSpPr>
          <p:nvPr/>
        </p:nvSpPr>
        <p:spPr bwMode="auto">
          <a:xfrm>
            <a:off x="5105400" y="4419600"/>
            <a:ext cx="914400" cy="304800"/>
          </a:xfrm>
          <a:prstGeom prst="rect">
            <a:avLst/>
          </a:prstGeom>
          <a:noFill/>
          <a:ln w="9525">
            <a:noFill/>
            <a:miter lim="800000"/>
            <a:headEnd/>
            <a:tailEnd/>
          </a:ln>
        </p:spPr>
        <p:txBody>
          <a:bodyPr lIns="0" tIns="0" rIns="0" bIns="0" anchor="ctr"/>
          <a:lstStyle/>
          <a:p>
            <a:pPr eaLnBrk="0" hangingPunct="0">
              <a:lnSpc>
                <a:spcPct val="80000"/>
              </a:lnSpc>
              <a:spcBef>
                <a:spcPct val="20000"/>
              </a:spcBef>
              <a:spcAft>
                <a:spcPct val="40000"/>
              </a:spcAft>
              <a:buClr>
                <a:schemeClr val="tx1"/>
              </a:buClr>
            </a:pPr>
            <a:r>
              <a:rPr lang="en-US" sz="1600">
                <a:solidFill>
                  <a:srgbClr val="404040"/>
                </a:solidFill>
              </a:rPr>
              <a:t>Return</a:t>
            </a:r>
          </a:p>
        </p:txBody>
      </p:sp>
      <p:sp>
        <p:nvSpPr>
          <p:cNvPr id="35848" name="Rectangle 50"/>
          <p:cNvSpPr>
            <a:spLocks noChangeArrowheads="1"/>
          </p:cNvSpPr>
          <p:nvPr/>
        </p:nvSpPr>
        <p:spPr bwMode="auto">
          <a:xfrm>
            <a:off x="6858000" y="4419600"/>
            <a:ext cx="914400" cy="304800"/>
          </a:xfrm>
          <a:prstGeom prst="rect">
            <a:avLst/>
          </a:prstGeom>
          <a:noFill/>
          <a:ln w="9525">
            <a:noFill/>
            <a:miter lim="800000"/>
            <a:headEnd/>
            <a:tailEnd/>
          </a:ln>
        </p:spPr>
        <p:txBody>
          <a:bodyPr lIns="0" tIns="0" rIns="0" bIns="0" anchor="ctr"/>
          <a:lstStyle/>
          <a:p>
            <a:pPr eaLnBrk="0" hangingPunct="0">
              <a:lnSpc>
                <a:spcPct val="80000"/>
              </a:lnSpc>
              <a:spcBef>
                <a:spcPct val="20000"/>
              </a:spcBef>
              <a:spcAft>
                <a:spcPct val="40000"/>
              </a:spcAft>
              <a:buClr>
                <a:schemeClr val="tx1"/>
              </a:buClr>
            </a:pPr>
            <a:r>
              <a:rPr lang="en-US" sz="1600">
                <a:solidFill>
                  <a:srgbClr val="404040"/>
                </a:solidFill>
              </a:rPr>
              <a:t>Supply</a:t>
            </a:r>
          </a:p>
        </p:txBody>
      </p:sp>
      <p:sp>
        <p:nvSpPr>
          <p:cNvPr id="10"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Energy movement</a:t>
            </a:r>
            <a:endParaRPr lang="en-US" sz="1200" cap="all" dirty="0">
              <a:solidFill>
                <a:schemeClr val="bg1"/>
              </a:solidFill>
            </a:endParaRPr>
          </a:p>
        </p:txBody>
      </p:sp>
      <p:sp>
        <p:nvSpPr>
          <p:cNvPr id="9" name="TextBox 7"/>
          <p:cNvSpPr txBox="1">
            <a:spLocks noChangeArrowheads="1"/>
          </p:cNvSpPr>
          <p:nvPr/>
        </p:nvSpPr>
        <p:spPr bwMode="auto">
          <a:xfrm>
            <a:off x="4820357" y="6393923"/>
            <a:ext cx="4372857" cy="230832"/>
          </a:xfrm>
          <a:prstGeom prst="rect">
            <a:avLst/>
          </a:prstGeom>
          <a:noFill/>
          <a:ln w="9525">
            <a:noFill/>
            <a:miter lim="800000"/>
            <a:headEnd/>
            <a:tailEnd/>
          </a:ln>
        </p:spPr>
        <p:txBody>
          <a:bodyPr wrap="square">
            <a:spAutoFit/>
          </a:bodyPr>
          <a:lstStyle/>
          <a:p>
            <a:pPr algn="r"/>
            <a:r>
              <a:rPr lang="en-US" sz="900" i="1" dirty="0" smtClean="0">
                <a:solidFill>
                  <a:srgbClr val="000000"/>
                </a:solidFill>
              </a:rPr>
              <a:t>Image developed for the US DOE WAP National Standardized Curriculum</a:t>
            </a:r>
            <a:endParaRPr lang="en-US" sz="900" i="1" dirty="0">
              <a:solidFill>
                <a:srgbClr val="00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61" descr="Graphic showing pressure imbalances in different rooms"/>
          <p:cNvPicPr>
            <a:picLocks noChangeAspect="1"/>
          </p:cNvPicPr>
          <p:nvPr/>
        </p:nvPicPr>
        <p:blipFill>
          <a:blip r:embed="rId3"/>
          <a:srcRect/>
          <a:stretch>
            <a:fillRect/>
          </a:stretch>
        </p:blipFill>
        <p:spPr bwMode="auto">
          <a:xfrm>
            <a:off x="838200" y="2259013"/>
            <a:ext cx="7407275" cy="3792537"/>
          </a:xfrm>
          <a:prstGeom prst="rect">
            <a:avLst/>
          </a:prstGeom>
          <a:noFill/>
          <a:ln w="9525">
            <a:noFill/>
            <a:miter lim="800000"/>
            <a:headEnd/>
            <a:tailEnd/>
          </a:ln>
        </p:spPr>
      </p:pic>
      <p:sp>
        <p:nvSpPr>
          <p:cNvPr id="57" name="Title 56"/>
          <p:cNvSpPr>
            <a:spLocks noGrp="1"/>
          </p:cNvSpPr>
          <p:nvPr>
            <p:ph type="title"/>
          </p:nvPr>
        </p:nvSpPr>
        <p:spPr/>
        <p:txBody>
          <a:bodyPr/>
          <a:lstStyle/>
          <a:p>
            <a:pPr eaLnBrk="1" hangingPunct="1">
              <a:defRPr/>
            </a:pPr>
            <a:r>
              <a:rPr lang="en-US" dirty="0" smtClean="0">
                <a:ea typeface="ＭＳ Ｐゴシック" charset="-128"/>
                <a:cs typeface="ＭＳ Ｐゴシック" charset="-128"/>
              </a:rPr>
              <a:t>Driving Forces: Imbalances</a:t>
            </a:r>
          </a:p>
        </p:txBody>
      </p:sp>
      <p:sp>
        <p:nvSpPr>
          <p:cNvPr id="36868" name="Rectangle 16"/>
          <p:cNvSpPr>
            <a:spLocks noChangeArrowheads="1"/>
          </p:cNvSpPr>
          <p:nvPr/>
        </p:nvSpPr>
        <p:spPr bwMode="auto">
          <a:xfrm>
            <a:off x="1752600" y="2590800"/>
            <a:ext cx="1371600" cy="479425"/>
          </a:xfrm>
          <a:prstGeom prst="rect">
            <a:avLst/>
          </a:prstGeom>
          <a:noFill/>
          <a:ln w="9525">
            <a:noFill/>
            <a:miter lim="800000"/>
            <a:headEnd/>
            <a:tailEnd/>
          </a:ln>
        </p:spPr>
        <p:txBody>
          <a:bodyPr lIns="0" tIns="0" rIns="0" bIns="0" anchor="ctr"/>
          <a:lstStyle/>
          <a:p>
            <a:pPr marL="228600" indent="-228600" algn="ctr" eaLnBrk="0" hangingPunct="0">
              <a:buClr>
                <a:schemeClr val="tx1"/>
              </a:buClr>
            </a:pPr>
            <a:r>
              <a:rPr lang="en-US" sz="2000">
                <a:solidFill>
                  <a:srgbClr val="404040"/>
                </a:solidFill>
              </a:rPr>
              <a:t>Master</a:t>
            </a:r>
          </a:p>
          <a:p>
            <a:pPr marL="228600" indent="-228600" algn="ctr" eaLnBrk="0" hangingPunct="0">
              <a:buClr>
                <a:schemeClr val="tx1"/>
              </a:buClr>
            </a:pPr>
            <a:r>
              <a:rPr lang="en-US" sz="2000">
                <a:solidFill>
                  <a:srgbClr val="404040"/>
                </a:solidFill>
              </a:rPr>
              <a:t>Bedroom</a:t>
            </a:r>
          </a:p>
        </p:txBody>
      </p:sp>
      <p:sp>
        <p:nvSpPr>
          <p:cNvPr id="36869" name="Rectangle 17"/>
          <p:cNvSpPr>
            <a:spLocks noChangeArrowheads="1"/>
          </p:cNvSpPr>
          <p:nvPr/>
        </p:nvSpPr>
        <p:spPr bwMode="auto">
          <a:xfrm>
            <a:off x="1905000" y="5373688"/>
            <a:ext cx="1371600" cy="274637"/>
          </a:xfrm>
          <a:prstGeom prst="rect">
            <a:avLst/>
          </a:prstGeom>
          <a:noFill/>
          <a:ln w="9525">
            <a:noFill/>
            <a:miter lim="800000"/>
            <a:headEnd/>
            <a:tailEnd/>
          </a:ln>
        </p:spPr>
        <p:txBody>
          <a:bodyPr lIns="0" tIns="0" rIns="0" bIns="0"/>
          <a:lstStyle/>
          <a:p>
            <a:pPr marL="228600" indent="-228600" algn="ctr" eaLnBrk="0" hangingPunct="0">
              <a:lnSpc>
                <a:spcPct val="80000"/>
              </a:lnSpc>
              <a:spcBef>
                <a:spcPct val="20000"/>
              </a:spcBef>
              <a:spcAft>
                <a:spcPct val="40000"/>
              </a:spcAft>
              <a:buClr>
                <a:schemeClr val="tx1"/>
              </a:buClr>
            </a:pPr>
            <a:r>
              <a:rPr lang="en-US" sz="2000">
                <a:solidFill>
                  <a:srgbClr val="404040"/>
                </a:solidFill>
              </a:rPr>
              <a:t>Bedroom</a:t>
            </a:r>
          </a:p>
        </p:txBody>
      </p:sp>
      <p:sp>
        <p:nvSpPr>
          <p:cNvPr id="36870" name="Rectangle 18"/>
          <p:cNvSpPr>
            <a:spLocks noChangeArrowheads="1"/>
          </p:cNvSpPr>
          <p:nvPr/>
        </p:nvSpPr>
        <p:spPr bwMode="auto">
          <a:xfrm>
            <a:off x="3810000" y="5373688"/>
            <a:ext cx="838200" cy="274637"/>
          </a:xfrm>
          <a:prstGeom prst="rect">
            <a:avLst/>
          </a:prstGeom>
          <a:noFill/>
          <a:ln w="9525">
            <a:noFill/>
            <a:miter lim="800000"/>
            <a:headEnd/>
            <a:tailEnd/>
          </a:ln>
        </p:spPr>
        <p:txBody>
          <a:bodyPr lIns="0" tIns="0" rIns="0" bIns="0"/>
          <a:lstStyle/>
          <a:p>
            <a:pPr marL="228600" indent="-228600" algn="ctr" eaLnBrk="0" hangingPunct="0">
              <a:lnSpc>
                <a:spcPct val="80000"/>
              </a:lnSpc>
              <a:spcBef>
                <a:spcPct val="20000"/>
              </a:spcBef>
              <a:spcAft>
                <a:spcPct val="40000"/>
              </a:spcAft>
              <a:buClr>
                <a:schemeClr val="tx1"/>
              </a:buClr>
            </a:pPr>
            <a:r>
              <a:rPr lang="en-US" sz="2000">
                <a:solidFill>
                  <a:srgbClr val="404040"/>
                </a:solidFill>
              </a:rPr>
              <a:t>Bath</a:t>
            </a:r>
          </a:p>
        </p:txBody>
      </p:sp>
      <p:sp>
        <p:nvSpPr>
          <p:cNvPr id="36871" name="Rectangle 19"/>
          <p:cNvSpPr>
            <a:spLocks noChangeArrowheads="1"/>
          </p:cNvSpPr>
          <p:nvPr/>
        </p:nvSpPr>
        <p:spPr bwMode="auto">
          <a:xfrm>
            <a:off x="3938588" y="3200400"/>
            <a:ext cx="1371600" cy="274638"/>
          </a:xfrm>
          <a:prstGeom prst="rect">
            <a:avLst/>
          </a:prstGeom>
          <a:noFill/>
          <a:ln w="9525">
            <a:noFill/>
            <a:miter lim="800000"/>
            <a:headEnd/>
            <a:tailEnd/>
          </a:ln>
        </p:spPr>
        <p:txBody>
          <a:bodyPr lIns="0" tIns="0" rIns="0" bIns="0" anchor="ctr"/>
          <a:lstStyle/>
          <a:p>
            <a:pPr marL="228600" indent="-228600" algn="ctr" eaLnBrk="0" hangingPunct="0">
              <a:lnSpc>
                <a:spcPct val="80000"/>
              </a:lnSpc>
              <a:spcBef>
                <a:spcPct val="20000"/>
              </a:spcBef>
              <a:spcAft>
                <a:spcPct val="40000"/>
              </a:spcAft>
              <a:buClr>
                <a:schemeClr val="tx1"/>
              </a:buClr>
            </a:pPr>
            <a:r>
              <a:rPr lang="en-US" sz="2000">
                <a:solidFill>
                  <a:srgbClr val="404040"/>
                </a:solidFill>
              </a:rPr>
              <a:t>Utility Room</a:t>
            </a:r>
          </a:p>
        </p:txBody>
      </p:sp>
      <p:sp>
        <p:nvSpPr>
          <p:cNvPr id="36872" name="Rectangle 20"/>
          <p:cNvSpPr>
            <a:spLocks noChangeArrowheads="1"/>
          </p:cNvSpPr>
          <p:nvPr/>
        </p:nvSpPr>
        <p:spPr bwMode="auto">
          <a:xfrm>
            <a:off x="6172200" y="3227388"/>
            <a:ext cx="1371600" cy="274637"/>
          </a:xfrm>
          <a:prstGeom prst="rect">
            <a:avLst/>
          </a:prstGeom>
          <a:noFill/>
          <a:ln w="9525">
            <a:noFill/>
            <a:miter lim="800000"/>
            <a:headEnd/>
            <a:tailEnd/>
          </a:ln>
        </p:spPr>
        <p:txBody>
          <a:bodyPr lIns="0" tIns="0" rIns="0" bIns="0" anchor="ctr"/>
          <a:lstStyle/>
          <a:p>
            <a:pPr marL="228600" indent="-228600" algn="ctr" eaLnBrk="0" hangingPunct="0">
              <a:lnSpc>
                <a:spcPct val="80000"/>
              </a:lnSpc>
              <a:spcBef>
                <a:spcPct val="20000"/>
              </a:spcBef>
              <a:spcAft>
                <a:spcPct val="40000"/>
              </a:spcAft>
              <a:buClr>
                <a:schemeClr val="tx1"/>
              </a:buClr>
            </a:pPr>
            <a:r>
              <a:rPr lang="en-US" sz="2000">
                <a:solidFill>
                  <a:srgbClr val="404040"/>
                </a:solidFill>
              </a:rPr>
              <a:t>Kitchen</a:t>
            </a:r>
          </a:p>
        </p:txBody>
      </p:sp>
      <p:sp>
        <p:nvSpPr>
          <p:cNvPr id="36873" name="Rectangle 22"/>
          <p:cNvSpPr>
            <a:spLocks noChangeArrowheads="1"/>
          </p:cNvSpPr>
          <p:nvPr/>
        </p:nvSpPr>
        <p:spPr bwMode="auto">
          <a:xfrm>
            <a:off x="5867400" y="4419600"/>
            <a:ext cx="1752600" cy="479425"/>
          </a:xfrm>
          <a:prstGeom prst="rect">
            <a:avLst/>
          </a:prstGeom>
          <a:noFill/>
          <a:ln w="9525">
            <a:noFill/>
            <a:miter lim="800000"/>
            <a:headEnd/>
            <a:tailEnd/>
          </a:ln>
        </p:spPr>
        <p:txBody>
          <a:bodyPr lIns="0" tIns="0" rIns="0" bIns="0" anchor="ctr"/>
          <a:lstStyle/>
          <a:p>
            <a:pPr marL="228600" indent="-228600" algn="ctr" eaLnBrk="0" hangingPunct="0">
              <a:buClr>
                <a:schemeClr val="tx1"/>
              </a:buClr>
            </a:pPr>
            <a:r>
              <a:rPr lang="en-US" sz="2000">
                <a:solidFill>
                  <a:srgbClr val="404040"/>
                </a:solidFill>
              </a:rPr>
              <a:t>Living Room</a:t>
            </a:r>
          </a:p>
        </p:txBody>
      </p:sp>
      <p:sp>
        <p:nvSpPr>
          <p:cNvPr id="36874" name="Rectangle 23"/>
          <p:cNvSpPr>
            <a:spLocks noChangeArrowheads="1"/>
          </p:cNvSpPr>
          <p:nvPr/>
        </p:nvSpPr>
        <p:spPr bwMode="auto">
          <a:xfrm>
            <a:off x="985838" y="4038600"/>
            <a:ext cx="3429000" cy="274638"/>
          </a:xfrm>
          <a:prstGeom prst="rect">
            <a:avLst/>
          </a:prstGeom>
          <a:noFill/>
          <a:ln w="9525">
            <a:noFill/>
            <a:miter lim="800000"/>
            <a:headEnd/>
            <a:tailEnd/>
          </a:ln>
        </p:spPr>
        <p:txBody>
          <a:bodyPr lIns="0" tIns="0" rIns="0" bIns="0" anchor="ctr"/>
          <a:lstStyle/>
          <a:p>
            <a:pPr marL="228600" indent="-228600" algn="ctr" eaLnBrk="0" hangingPunct="0">
              <a:lnSpc>
                <a:spcPct val="80000"/>
              </a:lnSpc>
              <a:spcBef>
                <a:spcPct val="20000"/>
              </a:spcBef>
              <a:spcAft>
                <a:spcPct val="40000"/>
              </a:spcAft>
              <a:buClr>
                <a:schemeClr val="tx1"/>
              </a:buClr>
            </a:pPr>
            <a:r>
              <a:rPr lang="en-US">
                <a:solidFill>
                  <a:srgbClr val="404040"/>
                </a:solidFill>
              </a:rPr>
              <a:t>Whole-house return in hallway</a:t>
            </a:r>
          </a:p>
        </p:txBody>
      </p:sp>
      <p:sp>
        <p:nvSpPr>
          <p:cNvPr id="36876" name="Rectangle 2"/>
          <p:cNvSpPr>
            <a:spLocks noChangeArrowheads="1"/>
          </p:cNvSpPr>
          <p:nvPr/>
        </p:nvSpPr>
        <p:spPr bwMode="auto">
          <a:xfrm>
            <a:off x="457200" y="1295400"/>
            <a:ext cx="8305800" cy="533400"/>
          </a:xfrm>
          <a:prstGeom prst="rect">
            <a:avLst/>
          </a:prstGeom>
          <a:noFill/>
          <a:ln w="9525">
            <a:noFill/>
            <a:miter lim="800000"/>
            <a:headEnd/>
            <a:tailEnd/>
          </a:ln>
        </p:spPr>
        <p:txBody>
          <a:bodyPr lIns="0" tIns="0" rIns="0" bIns="0" anchor="ctr"/>
          <a:lstStyle/>
          <a:p>
            <a:pPr marL="3313113" indent="-3313113" eaLnBrk="0" hangingPunct="0">
              <a:lnSpc>
                <a:spcPct val="80000"/>
              </a:lnSpc>
              <a:spcBef>
                <a:spcPct val="20000"/>
              </a:spcBef>
              <a:spcAft>
                <a:spcPct val="40000"/>
              </a:spcAft>
              <a:buClr>
                <a:schemeClr val="tx1"/>
              </a:buClr>
            </a:pPr>
            <a:r>
              <a:rPr lang="en-US" sz="2600" dirty="0">
                <a:solidFill>
                  <a:srgbClr val="000066"/>
                </a:solidFill>
              </a:rPr>
              <a:t>Room Pressure Imbalances</a:t>
            </a:r>
          </a:p>
        </p:txBody>
      </p:sp>
      <p:grpSp>
        <p:nvGrpSpPr>
          <p:cNvPr id="2" name="Group 79" descr="Clipart of green arrows displaying positive room pressure."/>
          <p:cNvGrpSpPr>
            <a:grpSpLocks/>
          </p:cNvGrpSpPr>
          <p:nvPr/>
        </p:nvGrpSpPr>
        <p:grpSpPr bwMode="auto">
          <a:xfrm>
            <a:off x="2286000" y="4754563"/>
            <a:ext cx="593725" cy="1731962"/>
            <a:chOff x="2286000" y="4754881"/>
            <a:chExt cx="594360" cy="1731499"/>
          </a:xfrm>
        </p:grpSpPr>
        <p:pic>
          <p:nvPicPr>
            <p:cNvPr id="36894" name="Picture 62" descr="Pressure_PlusGreen.png"/>
            <p:cNvPicPr>
              <a:picLocks noChangeAspect="1"/>
            </p:cNvPicPr>
            <p:nvPr/>
          </p:nvPicPr>
          <p:blipFill>
            <a:blip r:embed="rId4"/>
            <a:srcRect/>
            <a:stretch>
              <a:fillRect/>
            </a:stretch>
          </p:blipFill>
          <p:spPr bwMode="auto">
            <a:xfrm>
              <a:off x="2286000" y="4754881"/>
              <a:ext cx="594360" cy="599153"/>
            </a:xfrm>
            <a:prstGeom prst="rect">
              <a:avLst/>
            </a:prstGeom>
            <a:noFill/>
            <a:ln w="9525">
              <a:noFill/>
              <a:miter lim="800000"/>
              <a:headEnd/>
              <a:tailEnd/>
            </a:ln>
          </p:spPr>
        </p:pic>
        <p:pic>
          <p:nvPicPr>
            <p:cNvPr id="36895" name="Picture 68" descr="PressureArrow_Green.png"/>
            <p:cNvPicPr>
              <a:picLocks noChangeAspect="1"/>
            </p:cNvPicPr>
            <p:nvPr/>
          </p:nvPicPr>
          <p:blipFill>
            <a:blip r:embed="rId5"/>
            <a:srcRect/>
            <a:stretch>
              <a:fillRect/>
            </a:stretch>
          </p:blipFill>
          <p:spPr bwMode="auto">
            <a:xfrm rot="-5400000">
              <a:off x="2125063" y="5841233"/>
              <a:ext cx="847579" cy="442715"/>
            </a:xfrm>
            <a:prstGeom prst="rect">
              <a:avLst/>
            </a:prstGeom>
            <a:noFill/>
            <a:ln w="9525">
              <a:noFill/>
              <a:miter lim="800000"/>
              <a:headEnd/>
              <a:tailEnd/>
            </a:ln>
          </p:spPr>
        </p:pic>
      </p:grpSp>
      <p:grpSp>
        <p:nvGrpSpPr>
          <p:cNvPr id="3" name="Group 76" descr="Clipart of red arrows displaying negative room pressure."/>
          <p:cNvGrpSpPr>
            <a:grpSpLocks/>
          </p:cNvGrpSpPr>
          <p:nvPr/>
        </p:nvGrpSpPr>
        <p:grpSpPr bwMode="auto">
          <a:xfrm>
            <a:off x="6553200" y="1752600"/>
            <a:ext cx="620713" cy="1382713"/>
            <a:chOff x="6553200" y="1752600"/>
            <a:chExt cx="620078" cy="1382078"/>
          </a:xfrm>
        </p:grpSpPr>
        <p:pic>
          <p:nvPicPr>
            <p:cNvPr id="36892" name="Picture 66" descr="Pressure_MinusRed.png"/>
            <p:cNvPicPr>
              <a:picLocks noChangeAspect="1"/>
            </p:cNvPicPr>
            <p:nvPr/>
          </p:nvPicPr>
          <p:blipFill>
            <a:blip r:embed="rId6"/>
            <a:srcRect/>
            <a:stretch>
              <a:fillRect/>
            </a:stretch>
          </p:blipFill>
          <p:spPr bwMode="auto">
            <a:xfrm>
              <a:off x="6553200" y="2514600"/>
              <a:ext cx="620078" cy="620078"/>
            </a:xfrm>
            <a:prstGeom prst="rect">
              <a:avLst/>
            </a:prstGeom>
            <a:noFill/>
            <a:ln w="9525">
              <a:noFill/>
              <a:miter lim="800000"/>
              <a:headEnd/>
              <a:tailEnd/>
            </a:ln>
          </p:spPr>
        </p:pic>
        <p:pic>
          <p:nvPicPr>
            <p:cNvPr id="36893" name="Picture 69" descr="PressureArrow_Red.png"/>
            <p:cNvPicPr>
              <a:picLocks noChangeAspect="1"/>
            </p:cNvPicPr>
            <p:nvPr/>
          </p:nvPicPr>
          <p:blipFill>
            <a:blip r:embed="rId7"/>
            <a:srcRect/>
            <a:stretch>
              <a:fillRect/>
            </a:stretch>
          </p:blipFill>
          <p:spPr bwMode="auto">
            <a:xfrm rot="-5400000">
              <a:off x="6439450" y="1955032"/>
              <a:ext cx="847579" cy="442715"/>
            </a:xfrm>
            <a:prstGeom prst="rect">
              <a:avLst/>
            </a:prstGeom>
            <a:noFill/>
            <a:ln w="9525">
              <a:noFill/>
              <a:miter lim="800000"/>
              <a:headEnd/>
              <a:tailEnd/>
            </a:ln>
          </p:spPr>
        </p:pic>
      </p:grpSp>
      <p:grpSp>
        <p:nvGrpSpPr>
          <p:cNvPr id="4" name="Group 75" descr="Clipart of red arrows displaying negative room pressure."/>
          <p:cNvGrpSpPr>
            <a:grpSpLocks/>
          </p:cNvGrpSpPr>
          <p:nvPr/>
        </p:nvGrpSpPr>
        <p:grpSpPr bwMode="auto">
          <a:xfrm>
            <a:off x="4637088" y="1743075"/>
            <a:ext cx="620712" cy="1363663"/>
            <a:chOff x="4637722" y="1743221"/>
            <a:chExt cx="620078" cy="1364103"/>
          </a:xfrm>
        </p:grpSpPr>
        <p:pic>
          <p:nvPicPr>
            <p:cNvPr id="36890" name="Picture 67" descr="Pressure_MinusRed.png"/>
            <p:cNvPicPr>
              <a:picLocks noChangeAspect="1"/>
            </p:cNvPicPr>
            <p:nvPr/>
          </p:nvPicPr>
          <p:blipFill>
            <a:blip r:embed="rId6"/>
            <a:srcRect/>
            <a:stretch>
              <a:fillRect/>
            </a:stretch>
          </p:blipFill>
          <p:spPr bwMode="auto">
            <a:xfrm>
              <a:off x="4637722" y="2487246"/>
              <a:ext cx="620078" cy="620078"/>
            </a:xfrm>
            <a:prstGeom prst="rect">
              <a:avLst/>
            </a:prstGeom>
            <a:noFill/>
            <a:ln w="9525">
              <a:noFill/>
              <a:miter lim="800000"/>
              <a:headEnd/>
              <a:tailEnd/>
            </a:ln>
          </p:spPr>
        </p:pic>
        <p:pic>
          <p:nvPicPr>
            <p:cNvPr id="36891" name="Picture 70" descr="PressureArrow_Red.png"/>
            <p:cNvPicPr>
              <a:picLocks noChangeAspect="1"/>
            </p:cNvPicPr>
            <p:nvPr/>
          </p:nvPicPr>
          <p:blipFill>
            <a:blip r:embed="rId7"/>
            <a:srcRect/>
            <a:stretch>
              <a:fillRect/>
            </a:stretch>
          </p:blipFill>
          <p:spPr bwMode="auto">
            <a:xfrm rot="-5400000">
              <a:off x="4523972" y="1945653"/>
              <a:ext cx="847579" cy="442715"/>
            </a:xfrm>
            <a:prstGeom prst="rect">
              <a:avLst/>
            </a:prstGeom>
            <a:noFill/>
            <a:ln w="9525">
              <a:noFill/>
              <a:miter lim="800000"/>
              <a:headEnd/>
              <a:tailEnd/>
            </a:ln>
          </p:spPr>
        </p:pic>
      </p:grpSp>
      <p:grpSp>
        <p:nvGrpSpPr>
          <p:cNvPr id="5" name="Group 74" descr="Clipart of green arrows displaying positive room pressure."/>
          <p:cNvGrpSpPr>
            <a:grpSpLocks/>
          </p:cNvGrpSpPr>
          <p:nvPr/>
        </p:nvGrpSpPr>
        <p:grpSpPr bwMode="auto">
          <a:xfrm>
            <a:off x="2133600" y="1819275"/>
            <a:ext cx="593725" cy="1903413"/>
            <a:chOff x="2133600" y="1819421"/>
            <a:chExt cx="594360" cy="1903933"/>
          </a:xfrm>
        </p:grpSpPr>
        <p:pic>
          <p:nvPicPr>
            <p:cNvPr id="36888" name="Picture 64" descr="Pressure_PlusGreen.png"/>
            <p:cNvPicPr>
              <a:picLocks noChangeAspect="1"/>
            </p:cNvPicPr>
            <p:nvPr/>
          </p:nvPicPr>
          <p:blipFill>
            <a:blip r:embed="rId4"/>
            <a:srcRect/>
            <a:stretch>
              <a:fillRect/>
            </a:stretch>
          </p:blipFill>
          <p:spPr bwMode="auto">
            <a:xfrm>
              <a:off x="2133600" y="3124201"/>
              <a:ext cx="594360" cy="599153"/>
            </a:xfrm>
            <a:prstGeom prst="rect">
              <a:avLst/>
            </a:prstGeom>
            <a:noFill/>
            <a:ln w="9525">
              <a:noFill/>
              <a:miter lim="800000"/>
              <a:headEnd/>
              <a:tailEnd/>
            </a:ln>
          </p:spPr>
        </p:pic>
        <p:pic>
          <p:nvPicPr>
            <p:cNvPr id="36889" name="Picture 71" descr="PressureArrow_Green.png"/>
            <p:cNvPicPr>
              <a:picLocks noChangeAspect="1"/>
            </p:cNvPicPr>
            <p:nvPr/>
          </p:nvPicPr>
          <p:blipFill>
            <a:blip r:embed="rId5"/>
            <a:srcRect/>
            <a:stretch>
              <a:fillRect/>
            </a:stretch>
          </p:blipFill>
          <p:spPr bwMode="auto">
            <a:xfrm rot="5400000">
              <a:off x="2007368" y="2021853"/>
              <a:ext cx="847579" cy="442715"/>
            </a:xfrm>
            <a:prstGeom prst="rect">
              <a:avLst/>
            </a:prstGeom>
            <a:noFill/>
            <a:ln w="9525">
              <a:noFill/>
              <a:miter lim="800000"/>
              <a:headEnd/>
              <a:tailEnd/>
            </a:ln>
          </p:spPr>
        </p:pic>
      </p:grpSp>
      <p:grpSp>
        <p:nvGrpSpPr>
          <p:cNvPr id="6" name="Group 78" descr="Clipart of green arrows displaying positive room pressure."/>
          <p:cNvGrpSpPr>
            <a:grpSpLocks/>
          </p:cNvGrpSpPr>
          <p:nvPr/>
        </p:nvGrpSpPr>
        <p:grpSpPr bwMode="auto">
          <a:xfrm>
            <a:off x="3962400" y="4754563"/>
            <a:ext cx="593725" cy="1731962"/>
            <a:chOff x="3962400" y="4754881"/>
            <a:chExt cx="594360" cy="1731498"/>
          </a:xfrm>
        </p:grpSpPr>
        <p:pic>
          <p:nvPicPr>
            <p:cNvPr id="36886" name="Picture 65" descr="Pressure_PlusGreen.png"/>
            <p:cNvPicPr>
              <a:picLocks noChangeAspect="1"/>
            </p:cNvPicPr>
            <p:nvPr/>
          </p:nvPicPr>
          <p:blipFill>
            <a:blip r:embed="rId4"/>
            <a:srcRect/>
            <a:stretch>
              <a:fillRect/>
            </a:stretch>
          </p:blipFill>
          <p:spPr bwMode="auto">
            <a:xfrm>
              <a:off x="3962400" y="4754881"/>
              <a:ext cx="594360" cy="599153"/>
            </a:xfrm>
            <a:prstGeom prst="rect">
              <a:avLst/>
            </a:prstGeom>
            <a:noFill/>
            <a:ln w="9525">
              <a:noFill/>
              <a:miter lim="800000"/>
              <a:headEnd/>
              <a:tailEnd/>
            </a:ln>
          </p:spPr>
        </p:pic>
        <p:pic>
          <p:nvPicPr>
            <p:cNvPr id="36887" name="Picture 72" descr="PressureArrow_Green.png"/>
            <p:cNvPicPr>
              <a:picLocks noChangeAspect="1"/>
            </p:cNvPicPr>
            <p:nvPr/>
          </p:nvPicPr>
          <p:blipFill>
            <a:blip r:embed="rId5"/>
            <a:srcRect/>
            <a:stretch>
              <a:fillRect/>
            </a:stretch>
          </p:blipFill>
          <p:spPr bwMode="auto">
            <a:xfrm rot="-5400000">
              <a:off x="3836168" y="5841232"/>
              <a:ext cx="847579" cy="442715"/>
            </a:xfrm>
            <a:prstGeom prst="rect">
              <a:avLst/>
            </a:prstGeom>
            <a:noFill/>
            <a:ln w="9525">
              <a:noFill/>
              <a:miter lim="800000"/>
              <a:headEnd/>
              <a:tailEnd/>
            </a:ln>
          </p:spPr>
        </p:pic>
      </p:grpSp>
      <p:grpSp>
        <p:nvGrpSpPr>
          <p:cNvPr id="7" name="Group 77" descr="Clipart of red arrows displaying negative room pressure."/>
          <p:cNvGrpSpPr>
            <a:grpSpLocks/>
          </p:cNvGrpSpPr>
          <p:nvPr/>
        </p:nvGrpSpPr>
        <p:grpSpPr bwMode="auto">
          <a:xfrm>
            <a:off x="6400800" y="4953000"/>
            <a:ext cx="620713" cy="1457325"/>
            <a:chOff x="6400800" y="4953000"/>
            <a:chExt cx="620078" cy="1457179"/>
          </a:xfrm>
        </p:grpSpPr>
        <p:pic>
          <p:nvPicPr>
            <p:cNvPr id="36884" name="Picture 63" descr="Pressure_MinusRed.png"/>
            <p:cNvPicPr>
              <a:picLocks noChangeAspect="1"/>
            </p:cNvPicPr>
            <p:nvPr/>
          </p:nvPicPr>
          <p:blipFill>
            <a:blip r:embed="rId6"/>
            <a:srcRect/>
            <a:stretch>
              <a:fillRect/>
            </a:stretch>
          </p:blipFill>
          <p:spPr bwMode="auto">
            <a:xfrm>
              <a:off x="6400800" y="4953000"/>
              <a:ext cx="620078" cy="620078"/>
            </a:xfrm>
            <a:prstGeom prst="rect">
              <a:avLst/>
            </a:prstGeom>
            <a:noFill/>
            <a:ln w="9525">
              <a:noFill/>
              <a:miter lim="800000"/>
              <a:headEnd/>
              <a:tailEnd/>
            </a:ln>
          </p:spPr>
        </p:pic>
        <p:pic>
          <p:nvPicPr>
            <p:cNvPr id="36885" name="Picture 73" descr="PressureArrow_Red.png"/>
            <p:cNvPicPr>
              <a:picLocks noChangeAspect="1"/>
            </p:cNvPicPr>
            <p:nvPr/>
          </p:nvPicPr>
          <p:blipFill>
            <a:blip r:embed="rId7"/>
            <a:srcRect/>
            <a:stretch>
              <a:fillRect/>
            </a:stretch>
          </p:blipFill>
          <p:spPr bwMode="auto">
            <a:xfrm rot="5400000">
              <a:off x="6274568" y="5765032"/>
              <a:ext cx="847579" cy="442715"/>
            </a:xfrm>
            <a:prstGeom prst="rect">
              <a:avLst/>
            </a:prstGeom>
            <a:noFill/>
            <a:ln w="9525">
              <a:noFill/>
              <a:miter lim="800000"/>
              <a:headEnd/>
              <a:tailEnd/>
            </a:ln>
          </p:spPr>
        </p:pic>
      </p:grpSp>
      <p:sp>
        <p:nvSpPr>
          <p:cNvPr id="32"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Energy movement</a:t>
            </a:r>
            <a:endParaRPr lang="en-US" sz="1200" cap="all" dirty="0">
              <a:solidFill>
                <a:schemeClr val="bg1"/>
              </a:solidFill>
            </a:endParaRPr>
          </a:p>
        </p:txBody>
      </p:sp>
      <p:sp>
        <p:nvSpPr>
          <p:cNvPr id="31" name="TextBox 7"/>
          <p:cNvSpPr txBox="1">
            <a:spLocks noChangeArrowheads="1"/>
          </p:cNvSpPr>
          <p:nvPr/>
        </p:nvSpPr>
        <p:spPr bwMode="auto">
          <a:xfrm>
            <a:off x="4820357" y="6393923"/>
            <a:ext cx="4372857" cy="230832"/>
          </a:xfrm>
          <a:prstGeom prst="rect">
            <a:avLst/>
          </a:prstGeom>
          <a:noFill/>
          <a:ln w="9525">
            <a:noFill/>
            <a:miter lim="800000"/>
            <a:headEnd/>
            <a:tailEnd/>
          </a:ln>
        </p:spPr>
        <p:txBody>
          <a:bodyPr wrap="square">
            <a:spAutoFit/>
          </a:bodyPr>
          <a:lstStyle/>
          <a:p>
            <a:pPr algn="r"/>
            <a:r>
              <a:rPr lang="en-US" sz="900" i="1" dirty="0" smtClean="0">
                <a:solidFill>
                  <a:srgbClr val="000000"/>
                </a:solidFill>
              </a:rPr>
              <a:t>Image developed for the US DOE WAP National Standardized Curriculum</a:t>
            </a:r>
            <a:endParaRPr lang="en-US" sz="900" i="1"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To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lide(fromTop)">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lide(fromBottom)">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slide(fromTop)">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1"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slide(fromTop)">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0" descr="Clipart of house using blower door to depressurize the house."/>
          <p:cNvPicPr>
            <a:picLocks noChangeAspect="1"/>
          </p:cNvPicPr>
          <p:nvPr/>
        </p:nvPicPr>
        <p:blipFill>
          <a:blip r:embed="rId3"/>
          <a:srcRect/>
          <a:stretch>
            <a:fillRect/>
          </a:stretch>
        </p:blipFill>
        <p:spPr bwMode="auto">
          <a:xfrm>
            <a:off x="2743200" y="1143000"/>
            <a:ext cx="6400800" cy="5334000"/>
          </a:xfrm>
          <a:prstGeom prst="rect">
            <a:avLst/>
          </a:prstGeom>
          <a:noFill/>
          <a:ln w="9525">
            <a:noFill/>
            <a:miter lim="800000"/>
            <a:headEnd/>
            <a:tailEnd/>
          </a:ln>
        </p:spPr>
      </p:pic>
      <p:sp>
        <p:nvSpPr>
          <p:cNvPr id="37" name="Title 36"/>
          <p:cNvSpPr>
            <a:spLocks noGrp="1"/>
          </p:cNvSpPr>
          <p:nvPr>
            <p:ph type="title"/>
          </p:nvPr>
        </p:nvSpPr>
        <p:spPr>
          <a:xfrm>
            <a:off x="472966" y="0"/>
            <a:ext cx="4784834" cy="901700"/>
          </a:xfrm>
        </p:spPr>
        <p:txBody>
          <a:bodyPr>
            <a:normAutofit/>
          </a:bodyPr>
          <a:lstStyle/>
          <a:p>
            <a:pPr eaLnBrk="1" hangingPunct="1">
              <a:defRPr/>
            </a:pPr>
            <a:r>
              <a:rPr lang="en-US" dirty="0" smtClean="0">
                <a:ea typeface="ＭＳ Ｐゴシック" charset="-128"/>
                <a:cs typeface="ＭＳ Ｐゴシック" charset="-128"/>
              </a:rPr>
              <a:t>Controlled Driving Force: Blower Door</a:t>
            </a:r>
          </a:p>
        </p:txBody>
      </p:sp>
      <p:sp>
        <p:nvSpPr>
          <p:cNvPr id="37892" name="Rectangle 6"/>
          <p:cNvSpPr>
            <a:spLocks noChangeArrowheads="1"/>
          </p:cNvSpPr>
          <p:nvPr/>
        </p:nvSpPr>
        <p:spPr bwMode="auto">
          <a:xfrm>
            <a:off x="584200" y="2983086"/>
            <a:ext cx="3184525" cy="2590800"/>
          </a:xfrm>
          <a:prstGeom prst="rect">
            <a:avLst/>
          </a:prstGeom>
          <a:noFill/>
          <a:ln w="9525">
            <a:noFill/>
            <a:miter lim="800000"/>
            <a:headEnd/>
            <a:tailEnd/>
          </a:ln>
        </p:spPr>
        <p:txBody>
          <a:bodyPr lIns="0" tIns="0" rIns="0" bIns="0"/>
          <a:lstStyle/>
          <a:p>
            <a:pPr eaLnBrk="0" hangingPunct="0">
              <a:spcBef>
                <a:spcPct val="20000"/>
              </a:spcBef>
              <a:spcAft>
                <a:spcPct val="40000"/>
              </a:spcAft>
              <a:buClr>
                <a:schemeClr val="tx1"/>
              </a:buClr>
            </a:pPr>
            <a:r>
              <a:rPr lang="en-US" sz="2400" dirty="0"/>
              <a:t>Using the blower door depressurizes the house drawing air through all the holes between inside and outside.</a:t>
            </a:r>
          </a:p>
        </p:txBody>
      </p:sp>
      <p:sp>
        <p:nvSpPr>
          <p:cNvPr id="37893" name="Rectangle 22"/>
          <p:cNvSpPr>
            <a:spLocks noChangeArrowheads="1"/>
          </p:cNvSpPr>
          <p:nvPr/>
        </p:nvSpPr>
        <p:spPr bwMode="auto">
          <a:xfrm>
            <a:off x="5257800" y="3276600"/>
            <a:ext cx="838200" cy="457200"/>
          </a:xfrm>
          <a:prstGeom prst="rect">
            <a:avLst/>
          </a:prstGeom>
          <a:noFill/>
          <a:ln w="9525">
            <a:noFill/>
            <a:miter lim="800000"/>
            <a:headEnd/>
            <a:tailEnd/>
          </a:ln>
        </p:spPr>
        <p:txBody>
          <a:bodyPr lIns="0" tIns="0" rIns="0" bIns="0"/>
          <a:lstStyle/>
          <a:p>
            <a:pPr algn="r" eaLnBrk="0" hangingPunct="0">
              <a:lnSpc>
                <a:spcPct val="80000"/>
              </a:lnSpc>
              <a:spcBef>
                <a:spcPct val="20000"/>
              </a:spcBef>
              <a:spcAft>
                <a:spcPct val="40000"/>
              </a:spcAft>
              <a:buClr>
                <a:schemeClr val="tx1"/>
              </a:buClr>
            </a:pPr>
            <a:r>
              <a:rPr lang="en-US" sz="1600" dirty="0" smtClean="0">
                <a:solidFill>
                  <a:srgbClr val="404040"/>
                </a:solidFill>
              </a:rPr>
              <a:t>Negative pressure</a:t>
            </a:r>
            <a:endParaRPr lang="en-US" sz="1600" dirty="0">
              <a:solidFill>
                <a:srgbClr val="404040"/>
              </a:solidFill>
            </a:endParaRPr>
          </a:p>
        </p:txBody>
      </p:sp>
      <p:sp>
        <p:nvSpPr>
          <p:cNvPr id="37894" name="Rectangle 33"/>
          <p:cNvSpPr>
            <a:spLocks noChangeArrowheads="1"/>
          </p:cNvSpPr>
          <p:nvPr/>
        </p:nvSpPr>
        <p:spPr bwMode="auto">
          <a:xfrm>
            <a:off x="6324600" y="3962400"/>
            <a:ext cx="1009650" cy="533400"/>
          </a:xfrm>
          <a:prstGeom prst="rect">
            <a:avLst/>
          </a:prstGeom>
          <a:noFill/>
          <a:ln w="9525">
            <a:noFill/>
            <a:miter lim="800000"/>
            <a:headEnd/>
            <a:tailEnd/>
          </a:ln>
        </p:spPr>
        <p:txBody>
          <a:bodyPr lIns="0" tIns="0" rIns="0" bIns="0"/>
          <a:lstStyle/>
          <a:p>
            <a:pPr algn="r" eaLnBrk="0" hangingPunct="0">
              <a:spcBef>
                <a:spcPct val="20000"/>
              </a:spcBef>
              <a:spcAft>
                <a:spcPct val="40000"/>
              </a:spcAft>
              <a:buClr>
                <a:schemeClr val="tx1"/>
              </a:buClr>
            </a:pPr>
            <a:r>
              <a:rPr lang="en-US">
                <a:solidFill>
                  <a:srgbClr val="404040"/>
                </a:solidFill>
              </a:rPr>
              <a:t>Blower Door</a:t>
            </a:r>
          </a:p>
        </p:txBody>
      </p:sp>
      <p:sp>
        <p:nvSpPr>
          <p:cNvPr id="37896" name="Rectangle 2"/>
          <p:cNvSpPr>
            <a:spLocks noChangeArrowheads="1"/>
          </p:cNvSpPr>
          <p:nvPr/>
        </p:nvSpPr>
        <p:spPr bwMode="auto">
          <a:xfrm>
            <a:off x="584200" y="1960098"/>
            <a:ext cx="4445000" cy="851350"/>
          </a:xfrm>
          <a:prstGeom prst="rect">
            <a:avLst/>
          </a:prstGeom>
          <a:noFill/>
          <a:ln w="9525">
            <a:noFill/>
            <a:miter lim="800000"/>
            <a:headEnd/>
            <a:tailEnd/>
          </a:ln>
        </p:spPr>
        <p:txBody>
          <a:bodyPr lIns="0" tIns="0" rIns="0" bIns="0"/>
          <a:lstStyle/>
          <a:p>
            <a:pPr eaLnBrk="0" hangingPunct="0">
              <a:spcBef>
                <a:spcPct val="20000"/>
              </a:spcBef>
              <a:spcAft>
                <a:spcPct val="40000"/>
              </a:spcAft>
              <a:buClr>
                <a:schemeClr val="tx1"/>
              </a:buClr>
            </a:pPr>
            <a:r>
              <a:rPr lang="en-US" sz="2600" dirty="0">
                <a:solidFill>
                  <a:srgbClr val="000066"/>
                </a:solidFill>
              </a:rPr>
              <a:t>Use a Blower Door as a Controlled Driving Force</a:t>
            </a:r>
          </a:p>
        </p:txBody>
      </p:sp>
      <p:sp>
        <p:nvSpPr>
          <p:cNvPr id="10"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Energy movement</a:t>
            </a:r>
            <a:endParaRPr lang="en-US" sz="1200" cap="all" dirty="0">
              <a:solidFill>
                <a:schemeClr val="bg1"/>
              </a:solidFill>
            </a:endParaRPr>
          </a:p>
        </p:txBody>
      </p:sp>
      <p:sp>
        <p:nvSpPr>
          <p:cNvPr id="9" name="TextBox 7"/>
          <p:cNvSpPr txBox="1">
            <a:spLocks noChangeArrowheads="1"/>
          </p:cNvSpPr>
          <p:nvPr/>
        </p:nvSpPr>
        <p:spPr bwMode="auto">
          <a:xfrm>
            <a:off x="4820357" y="6393923"/>
            <a:ext cx="4372857" cy="230832"/>
          </a:xfrm>
          <a:prstGeom prst="rect">
            <a:avLst/>
          </a:prstGeom>
          <a:noFill/>
          <a:ln w="9525">
            <a:noFill/>
            <a:miter lim="800000"/>
            <a:headEnd/>
            <a:tailEnd/>
          </a:ln>
        </p:spPr>
        <p:txBody>
          <a:bodyPr wrap="square">
            <a:spAutoFit/>
          </a:bodyPr>
          <a:lstStyle/>
          <a:p>
            <a:pPr algn="r"/>
            <a:r>
              <a:rPr lang="en-US" sz="900" i="1" dirty="0" smtClean="0">
                <a:solidFill>
                  <a:srgbClr val="000000"/>
                </a:solidFill>
              </a:rPr>
              <a:t>Image developed for the US DOE WAP National Standardized Curriculum</a:t>
            </a:r>
            <a:endParaRPr lang="en-US" sz="900" i="1" dirty="0">
              <a:solidFill>
                <a:srgbClr val="00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2"/>
          <p:cNvSpPr>
            <a:spLocks noGrp="1"/>
          </p:cNvSpPr>
          <p:nvPr>
            <p:ph idx="1"/>
          </p:nvPr>
        </p:nvSpPr>
        <p:spPr>
          <a:xfrm>
            <a:off x="402608" y="1403989"/>
            <a:ext cx="8277367" cy="5051401"/>
          </a:xfrm>
        </p:spPr>
        <p:txBody>
          <a:bodyPr>
            <a:noAutofit/>
          </a:bodyPr>
          <a:lstStyle/>
          <a:p>
            <a:pPr marL="463550" indent="-293688" eaLnBrk="1" hangingPunct="1">
              <a:spcAft>
                <a:spcPts val="0"/>
              </a:spcAft>
            </a:pPr>
            <a:r>
              <a:rPr lang="en-US" dirty="0" smtClean="0">
                <a:solidFill>
                  <a:schemeClr val="tx1"/>
                </a:solidFill>
                <a:ea typeface="ＭＳ Ｐゴシック" charset="-128"/>
              </a:rPr>
              <a:t>Energy is a measurable quantity of heat, light, or work.</a:t>
            </a:r>
          </a:p>
          <a:p>
            <a:pPr marL="463550" indent="-293688" eaLnBrk="1" hangingPunct="1">
              <a:spcAft>
                <a:spcPts val="0"/>
              </a:spcAft>
            </a:pPr>
            <a:r>
              <a:rPr lang="en-US" dirty="0" smtClean="0">
                <a:solidFill>
                  <a:schemeClr val="tx1"/>
                </a:solidFill>
                <a:ea typeface="ＭＳ Ｐゴシック" charset="-128"/>
              </a:rPr>
              <a:t>Energy moves by conduction, convection, and radiation.</a:t>
            </a:r>
          </a:p>
          <a:p>
            <a:pPr marL="463550" indent="-293688" eaLnBrk="1" hangingPunct="1">
              <a:spcAft>
                <a:spcPts val="0"/>
              </a:spcAft>
            </a:pPr>
            <a:r>
              <a:rPr lang="en-US" dirty="0" smtClean="0">
                <a:solidFill>
                  <a:schemeClr val="tx1"/>
                </a:solidFill>
                <a:ea typeface="ＭＳ Ｐゴシック" charset="-128"/>
              </a:rPr>
              <a:t>The Second Law of Thermodynamics explains why energy moves.</a:t>
            </a:r>
          </a:p>
          <a:p>
            <a:pPr marL="463550" indent="-293688" eaLnBrk="1" hangingPunct="1">
              <a:spcAft>
                <a:spcPts val="0"/>
              </a:spcAft>
            </a:pPr>
            <a:r>
              <a:rPr lang="en-US" dirty="0" smtClean="0">
                <a:solidFill>
                  <a:schemeClr val="tx1"/>
                </a:solidFill>
                <a:ea typeface="ＭＳ Ｐゴシック" charset="-128"/>
              </a:rPr>
              <a:t>Heat moves constantly by whatever mechanism is available at any given moment.</a:t>
            </a:r>
          </a:p>
          <a:p>
            <a:pPr marL="463550" indent="-293688" eaLnBrk="1" hangingPunct="1">
              <a:spcAft>
                <a:spcPts val="0"/>
              </a:spcAft>
            </a:pPr>
            <a:r>
              <a:rPr lang="en-US" dirty="0" smtClean="0">
                <a:solidFill>
                  <a:schemeClr val="tx1"/>
                </a:solidFill>
                <a:ea typeface="ＭＳ Ｐゴシック" charset="-128"/>
              </a:rPr>
              <a:t>Pressure and temperature differences are the driving factors of air movement.</a:t>
            </a:r>
          </a:p>
          <a:p>
            <a:pPr marL="463550" indent="-293688" eaLnBrk="1" hangingPunct="1">
              <a:spcAft>
                <a:spcPts val="0"/>
              </a:spcAft>
            </a:pPr>
            <a:r>
              <a:rPr lang="en-US" dirty="0" smtClean="0">
                <a:solidFill>
                  <a:schemeClr val="tx1"/>
                </a:solidFill>
                <a:ea typeface="ＭＳ Ｐゴシック" charset="-128"/>
              </a:rPr>
              <a:t>Air leaking into and out of a home carries heat and moisture with it.</a:t>
            </a:r>
          </a:p>
          <a:p>
            <a:pPr marL="463550" indent="-293688" eaLnBrk="1" hangingPunct="1">
              <a:spcAft>
                <a:spcPts val="0"/>
              </a:spcAft>
            </a:pPr>
            <a:r>
              <a:rPr lang="en-US" dirty="0" smtClean="0">
                <a:solidFill>
                  <a:schemeClr val="tx1"/>
                </a:solidFill>
                <a:ea typeface="ＭＳ Ｐゴシック" charset="-128"/>
              </a:rPr>
              <a:t>An understanding of these principles is essential to properly audit a building. </a:t>
            </a:r>
          </a:p>
        </p:txBody>
      </p:sp>
      <p:sp>
        <p:nvSpPr>
          <p:cNvPr id="2" name="Title 1"/>
          <p:cNvSpPr>
            <a:spLocks noGrp="1"/>
          </p:cNvSpPr>
          <p:nvPr>
            <p:ph type="title"/>
          </p:nvPr>
        </p:nvSpPr>
        <p:spPr/>
        <p:txBody>
          <a:bodyPr/>
          <a:lstStyle/>
          <a:p>
            <a:pPr eaLnBrk="1" hangingPunct="1">
              <a:defRPr/>
            </a:pPr>
            <a:r>
              <a:rPr lang="en-US" dirty="0" smtClean="0">
                <a:ea typeface="ＭＳ Ｐゴシック" charset="-128"/>
                <a:cs typeface="ＭＳ Ｐゴシック" charset="-128"/>
              </a:rPr>
              <a:t>Summary</a:t>
            </a:r>
          </a:p>
        </p:txBody>
      </p:sp>
      <p:sp>
        <p:nvSpPr>
          <p:cNvPr id="6"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Energy movement</a:t>
            </a:r>
            <a:endParaRPr lang="en-US" sz="1200" cap="all"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457200" y="2239963"/>
            <a:ext cx="8229600" cy="2828925"/>
          </a:xfrm>
        </p:spPr>
        <p:txBody>
          <a:bodyPr/>
          <a:lstStyle/>
          <a:p>
            <a:pPr marL="0" indent="0" algn="ctr" eaLnBrk="1" hangingPunct="1">
              <a:spcAft>
                <a:spcPts val="3000"/>
              </a:spcAft>
              <a:buFontTx/>
              <a:buNone/>
            </a:pPr>
            <a:r>
              <a:rPr lang="en-US" sz="2600" dirty="0" smtClean="0">
                <a:solidFill>
                  <a:srgbClr val="000066"/>
                </a:solidFill>
                <a:ea typeface="ＭＳ Ｐゴシック" charset="-128"/>
              </a:rPr>
              <a:t>Laws of Thermodynamics</a:t>
            </a:r>
          </a:p>
          <a:p>
            <a:pPr marL="0" lvl="1" indent="0" algn="ctr" eaLnBrk="1" hangingPunct="1">
              <a:spcBef>
                <a:spcPts val="1200"/>
              </a:spcBef>
              <a:buNone/>
            </a:pPr>
            <a:r>
              <a:rPr lang="en-US" sz="2400" dirty="0" smtClean="0">
                <a:solidFill>
                  <a:schemeClr val="tx1"/>
                </a:solidFill>
                <a:ea typeface="ＭＳ Ｐゴシック" charset="-128"/>
              </a:rPr>
              <a:t>Energy is neither created nor destroyed.</a:t>
            </a:r>
          </a:p>
          <a:p>
            <a:pPr marL="0" lvl="1" indent="0" algn="ctr" eaLnBrk="1" hangingPunct="1">
              <a:buNone/>
            </a:pPr>
            <a:r>
              <a:rPr lang="en-US" sz="2400" dirty="0" smtClean="0">
                <a:solidFill>
                  <a:schemeClr val="tx1"/>
                </a:solidFill>
                <a:ea typeface="ＭＳ Ｐゴシック" charset="-128"/>
              </a:rPr>
              <a:t>Energy always* goes from high to low.</a:t>
            </a:r>
          </a:p>
          <a:p>
            <a:pPr marL="0" indent="0" algn="ctr" eaLnBrk="1" hangingPunct="1">
              <a:spcAft>
                <a:spcPts val="1800"/>
              </a:spcAft>
              <a:buFont typeface="Arial" pitchFamily="34" charset="0"/>
              <a:buChar char="•"/>
            </a:pPr>
            <a:endParaRPr lang="en-US" sz="2400" dirty="0" smtClean="0">
              <a:ea typeface="ＭＳ Ｐゴシック" charset="-128"/>
            </a:endParaRPr>
          </a:p>
        </p:txBody>
      </p:sp>
      <p:sp>
        <p:nvSpPr>
          <p:cNvPr id="2" name="Title 1"/>
          <p:cNvSpPr>
            <a:spLocks noGrp="1"/>
          </p:cNvSpPr>
          <p:nvPr>
            <p:ph type="title"/>
          </p:nvPr>
        </p:nvSpPr>
        <p:spPr>
          <a:xfrm>
            <a:off x="405232" y="11289"/>
            <a:ext cx="5369034" cy="901700"/>
          </a:xfrm>
        </p:spPr>
        <p:txBody>
          <a:bodyPr/>
          <a:lstStyle/>
          <a:p>
            <a:pPr eaLnBrk="1" hangingPunct="1">
              <a:defRPr/>
            </a:pPr>
            <a:r>
              <a:rPr lang="en-US" dirty="0">
                <a:ea typeface="ＭＳ Ｐゴシック" charset="-128"/>
                <a:cs typeface="ＭＳ Ｐゴシック" charset="-128"/>
              </a:rPr>
              <a:t>How </a:t>
            </a:r>
            <a:r>
              <a:rPr lang="en-US" dirty="0" smtClean="0">
                <a:ea typeface="ＭＳ Ｐゴシック" charset="-128"/>
                <a:cs typeface="ＭＳ Ｐゴシック" charset="-128"/>
              </a:rPr>
              <a:t>Does Energy Move</a:t>
            </a:r>
            <a:r>
              <a:rPr lang="en-US" dirty="0">
                <a:ea typeface="ＭＳ Ｐゴシック" charset="-128"/>
                <a:cs typeface="ＭＳ Ｐゴシック" charset="-128"/>
              </a:rPr>
              <a:t>?</a:t>
            </a:r>
          </a:p>
        </p:txBody>
      </p:sp>
      <p:sp>
        <p:nvSpPr>
          <p:cNvPr id="9220" name="Text Box 4"/>
          <p:cNvSpPr txBox="1">
            <a:spLocks noChangeArrowheads="1"/>
          </p:cNvSpPr>
          <p:nvPr/>
        </p:nvSpPr>
        <p:spPr bwMode="auto">
          <a:xfrm>
            <a:off x="768350" y="5068888"/>
            <a:ext cx="7620000" cy="338137"/>
          </a:xfrm>
          <a:prstGeom prst="rect">
            <a:avLst/>
          </a:prstGeom>
          <a:noFill/>
          <a:ln w="9525">
            <a:noFill/>
            <a:miter lim="800000"/>
            <a:headEnd/>
            <a:tailEnd/>
          </a:ln>
        </p:spPr>
        <p:txBody>
          <a:bodyPr>
            <a:spAutoFit/>
          </a:bodyPr>
          <a:lstStyle/>
          <a:p>
            <a:pPr marL="342900" indent="-342900" algn="ctr">
              <a:spcBef>
                <a:spcPct val="50000"/>
              </a:spcBef>
            </a:pPr>
            <a:r>
              <a:rPr lang="en-US" sz="1600" dirty="0" smtClean="0">
                <a:solidFill>
                  <a:srgbClr val="333333"/>
                </a:solidFill>
              </a:rPr>
              <a:t>*</a:t>
            </a:r>
            <a:r>
              <a:rPr lang="en-US" sz="1200" i="1" dirty="0">
                <a:solidFill>
                  <a:srgbClr val="333333"/>
                </a:solidFill>
              </a:rPr>
              <a:t>Absent an outside influence expending other energy.</a:t>
            </a:r>
          </a:p>
        </p:txBody>
      </p:sp>
      <p:cxnSp>
        <p:nvCxnSpPr>
          <p:cNvPr id="9223" name="Straight Connector 8"/>
          <p:cNvCxnSpPr>
            <a:cxnSpLocks noChangeShapeType="1"/>
          </p:cNvCxnSpPr>
          <p:nvPr/>
        </p:nvCxnSpPr>
        <p:spPr bwMode="auto">
          <a:xfrm>
            <a:off x="1143000" y="3006725"/>
            <a:ext cx="6705600" cy="1588"/>
          </a:xfrm>
          <a:prstGeom prst="line">
            <a:avLst/>
          </a:prstGeom>
          <a:noFill/>
          <a:ln w="12700">
            <a:solidFill>
              <a:srgbClr val="6799C8"/>
            </a:solidFill>
            <a:prstDash val="dot"/>
            <a:round/>
            <a:headEnd/>
            <a:tailEnd/>
          </a:ln>
        </p:spPr>
      </p:cxnSp>
      <p:cxnSp>
        <p:nvCxnSpPr>
          <p:cNvPr id="9224" name="Straight Connector 8"/>
          <p:cNvCxnSpPr>
            <a:cxnSpLocks noChangeShapeType="1"/>
          </p:cNvCxnSpPr>
          <p:nvPr/>
        </p:nvCxnSpPr>
        <p:spPr bwMode="auto">
          <a:xfrm>
            <a:off x="1143000" y="4779963"/>
            <a:ext cx="6705600" cy="1587"/>
          </a:xfrm>
          <a:prstGeom prst="line">
            <a:avLst/>
          </a:prstGeom>
          <a:noFill/>
          <a:ln w="12700">
            <a:solidFill>
              <a:srgbClr val="6799C8"/>
            </a:solidFill>
            <a:prstDash val="dot"/>
            <a:round/>
            <a:headEnd/>
            <a:tailEnd/>
          </a:ln>
        </p:spPr>
      </p:cxnSp>
      <p:sp>
        <p:nvSpPr>
          <p:cNvPr id="8"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Energy Movement</a:t>
            </a:r>
            <a:endParaRPr lang="en-US" sz="1200" cap="all"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9938" name="Rectangle 2"/>
          <p:cNvSpPr>
            <a:spLocks noGrp="1" noRot="1" noChangeArrowheads="1"/>
          </p:cNvSpPr>
          <p:nvPr>
            <p:ph type="title"/>
          </p:nvPr>
        </p:nvSpPr>
        <p:spPr>
          <a:xfrm>
            <a:off x="457201" y="13648"/>
            <a:ext cx="4674357" cy="865188"/>
          </a:xfrm>
        </p:spPr>
        <p:txBody>
          <a:bodyPr>
            <a:normAutofit/>
          </a:bodyPr>
          <a:lstStyle/>
          <a:p>
            <a:pPr eaLnBrk="1" hangingPunct="1">
              <a:defRPr/>
            </a:pPr>
            <a:r>
              <a:rPr lang="en-US" sz="2400" dirty="0">
                <a:ea typeface="ＭＳ Ｐゴシック" charset="-128"/>
                <a:cs typeface="ＭＳ Ｐゴシック" charset="-128"/>
              </a:rPr>
              <a:t>Where </a:t>
            </a:r>
            <a:r>
              <a:rPr lang="en-US" sz="2400" dirty="0" smtClean="0">
                <a:ea typeface="ＭＳ Ｐゴシック" charset="-128"/>
                <a:cs typeface="ＭＳ Ｐゴシック" charset="-128"/>
              </a:rPr>
              <a:t>Does Our Energy Come From</a:t>
            </a:r>
            <a:r>
              <a:rPr lang="en-US" sz="2400" dirty="0">
                <a:ea typeface="ＭＳ Ｐゴシック" charset="-128"/>
                <a:cs typeface="ＭＳ Ｐゴシック" charset="-128"/>
              </a:rPr>
              <a:t>?</a:t>
            </a:r>
          </a:p>
        </p:txBody>
      </p:sp>
      <p:pic>
        <p:nvPicPr>
          <p:cNvPr id="45059" name="Picture 4" descr="Photo of the sky."/>
          <p:cNvPicPr>
            <a:picLocks noChangeAspect="1" noChangeArrowheads="1"/>
          </p:cNvPicPr>
          <p:nvPr/>
        </p:nvPicPr>
        <p:blipFill>
          <a:blip r:embed="rId3" cstate="email"/>
          <a:srcRect/>
          <a:stretch>
            <a:fillRect/>
          </a:stretch>
        </p:blipFill>
        <p:spPr bwMode="auto">
          <a:xfrm>
            <a:off x="0" y="1123950"/>
            <a:ext cx="9144000" cy="5480050"/>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sp>
        <p:nvSpPr>
          <p:cNvPr id="5" name="TextBox 7"/>
          <p:cNvSpPr txBox="1">
            <a:spLocks noChangeArrowheads="1"/>
          </p:cNvSpPr>
          <p:nvPr/>
        </p:nvSpPr>
        <p:spPr bwMode="auto">
          <a:xfrm>
            <a:off x="5733915" y="6348767"/>
            <a:ext cx="3414144" cy="230832"/>
          </a:xfrm>
          <a:prstGeom prst="rect">
            <a:avLst/>
          </a:prstGeom>
          <a:noFill/>
          <a:ln w="9525">
            <a:noFill/>
            <a:miter lim="800000"/>
            <a:headEnd/>
            <a:tailEnd/>
          </a:ln>
        </p:spPr>
        <p:txBody>
          <a:bodyPr wrap="square">
            <a:spAutoFit/>
          </a:bodyPr>
          <a:lstStyle/>
          <a:p>
            <a:pPr algn="r"/>
            <a:r>
              <a:rPr lang="en-US" sz="900" i="1" dirty="0">
                <a:solidFill>
                  <a:schemeClr val="bg1"/>
                </a:solidFill>
              </a:rPr>
              <a:t>Photo </a:t>
            </a:r>
            <a:r>
              <a:rPr lang="en-US" sz="900" i="1" dirty="0" smtClean="0">
                <a:solidFill>
                  <a:schemeClr val="bg1"/>
                </a:solidFill>
              </a:rPr>
              <a:t>courtesy of The U.S</a:t>
            </a:r>
            <a:r>
              <a:rPr lang="en-US" sz="900" i="1" dirty="0">
                <a:solidFill>
                  <a:schemeClr val="bg1"/>
                </a:solidFill>
              </a:rPr>
              <a:t>. Department of Energy</a:t>
            </a:r>
          </a:p>
        </p:txBody>
      </p:sp>
      <p:sp>
        <p:nvSpPr>
          <p:cNvPr id="7"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Energy Movement</a:t>
            </a:r>
            <a:endParaRPr lang="en-US" sz="1200" cap="all" dirty="0">
              <a:solidFill>
                <a:schemeClr val="bg1"/>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5911" y="56445"/>
            <a:ext cx="6324600" cy="838200"/>
          </a:xfrm>
        </p:spPr>
        <p:txBody>
          <a:bodyPr/>
          <a:lstStyle/>
          <a:p>
            <a:pPr eaLnBrk="1" hangingPunct="1">
              <a:defRPr/>
            </a:pPr>
            <a:r>
              <a:rPr lang="en-US" dirty="0" smtClean="0">
                <a:ea typeface="ＭＳ Ｐゴシック" charset="-128"/>
                <a:cs typeface="ＭＳ Ｐゴシック" charset="-128"/>
              </a:rPr>
              <a:t>Heat Transfer</a:t>
            </a:r>
          </a:p>
        </p:txBody>
      </p:sp>
      <p:sp>
        <p:nvSpPr>
          <p:cNvPr id="11266" name="Text Placeholder 2"/>
          <p:cNvSpPr>
            <a:spLocks noGrp="1"/>
          </p:cNvSpPr>
          <p:nvPr>
            <p:ph type="body" sz="half" idx="1"/>
          </p:nvPr>
        </p:nvSpPr>
        <p:spPr>
          <a:xfrm>
            <a:off x="287866" y="1444229"/>
            <a:ext cx="7308377" cy="2932491"/>
          </a:xfrm>
        </p:spPr>
        <p:txBody>
          <a:bodyPr/>
          <a:lstStyle/>
          <a:p>
            <a:pPr marL="0" indent="0" eaLnBrk="1" hangingPunct="1">
              <a:spcAft>
                <a:spcPts val="1200"/>
              </a:spcAft>
              <a:buFontTx/>
              <a:buNone/>
            </a:pPr>
            <a:r>
              <a:rPr lang="en-US" sz="2600" dirty="0" smtClean="0">
                <a:solidFill>
                  <a:srgbClr val="000066"/>
                </a:solidFill>
                <a:ea typeface="ＭＳ Ｐゴシック" charset="-128"/>
              </a:rPr>
              <a:t>Heat is transferred through three processes:</a:t>
            </a:r>
            <a:endParaRPr lang="en-US" sz="2600" dirty="0" smtClean="0">
              <a:ea typeface="ＭＳ Ｐゴシック" charset="-128"/>
            </a:endParaRPr>
          </a:p>
          <a:p>
            <a:pPr marL="463550" indent="-293688" eaLnBrk="1" hangingPunct="1">
              <a:spcAft>
                <a:spcPts val="1200"/>
              </a:spcAft>
              <a:buClr>
                <a:schemeClr val="tx1"/>
              </a:buClr>
            </a:pPr>
            <a:r>
              <a:rPr lang="en-US" sz="2400" dirty="0" smtClean="0">
                <a:solidFill>
                  <a:schemeClr val="tx1"/>
                </a:solidFill>
                <a:ea typeface="ＭＳ Ｐゴシック" charset="-128"/>
              </a:rPr>
              <a:t>Radiation</a:t>
            </a:r>
          </a:p>
          <a:p>
            <a:pPr marL="463550" indent="-293688" eaLnBrk="1" hangingPunct="1">
              <a:spcAft>
                <a:spcPts val="1200"/>
              </a:spcAft>
            </a:pPr>
            <a:r>
              <a:rPr lang="en-US" sz="2400" dirty="0" smtClean="0">
                <a:solidFill>
                  <a:schemeClr val="tx1"/>
                </a:solidFill>
                <a:ea typeface="ＭＳ Ｐゴシック" charset="-128"/>
              </a:rPr>
              <a:t>Conduction</a:t>
            </a:r>
          </a:p>
          <a:p>
            <a:pPr marL="463550" indent="-293688" eaLnBrk="1" hangingPunct="1">
              <a:spcAft>
                <a:spcPts val="1200"/>
              </a:spcAft>
            </a:pPr>
            <a:r>
              <a:rPr lang="en-US" sz="2400" dirty="0" smtClean="0">
                <a:solidFill>
                  <a:schemeClr val="tx1"/>
                </a:solidFill>
                <a:ea typeface="ＭＳ Ｐゴシック" charset="-128"/>
              </a:rPr>
              <a:t>Convection</a:t>
            </a:r>
          </a:p>
        </p:txBody>
      </p:sp>
      <p:pic>
        <p:nvPicPr>
          <p:cNvPr id="6" name="Picture 5" descr="Photo of a hot electrical burner."/>
          <p:cNvPicPr>
            <a:picLocks noChangeAspect="1" noChangeArrowheads="1"/>
          </p:cNvPicPr>
          <p:nvPr/>
        </p:nvPicPr>
        <p:blipFill>
          <a:blip r:embed="rId3" cstate="email"/>
          <a:srcRect/>
          <a:stretch>
            <a:fillRect/>
          </a:stretch>
        </p:blipFill>
        <p:spPr bwMode="auto">
          <a:xfrm>
            <a:off x="3066972" y="2165151"/>
            <a:ext cx="5526559" cy="35620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269" name="TextBox 6"/>
          <p:cNvSpPr txBox="1">
            <a:spLocks noChangeArrowheads="1"/>
          </p:cNvSpPr>
          <p:nvPr/>
        </p:nvSpPr>
        <p:spPr bwMode="auto">
          <a:xfrm>
            <a:off x="3080698" y="5899150"/>
            <a:ext cx="5526088" cy="369332"/>
          </a:xfrm>
          <a:prstGeom prst="rect">
            <a:avLst/>
          </a:prstGeom>
          <a:noFill/>
          <a:ln w="9525">
            <a:noFill/>
            <a:miter lim="800000"/>
            <a:headEnd/>
            <a:tailEnd/>
          </a:ln>
        </p:spPr>
        <p:txBody>
          <a:bodyPr>
            <a:spAutoFit/>
          </a:bodyPr>
          <a:lstStyle/>
          <a:p>
            <a:pPr algn="ctr"/>
            <a:r>
              <a:rPr lang="en-US" i="1" dirty="0" smtClean="0"/>
              <a:t>A burner can illustrate all three processes.</a:t>
            </a:r>
            <a:endParaRPr lang="en-US" i="1" dirty="0"/>
          </a:p>
        </p:txBody>
      </p:sp>
      <p:sp>
        <p:nvSpPr>
          <p:cNvPr id="7" name="TextBox 7"/>
          <p:cNvSpPr txBox="1">
            <a:spLocks noChangeArrowheads="1"/>
          </p:cNvSpPr>
          <p:nvPr/>
        </p:nvSpPr>
        <p:spPr bwMode="auto">
          <a:xfrm>
            <a:off x="5540991" y="5453713"/>
            <a:ext cx="3052147" cy="230832"/>
          </a:xfrm>
          <a:prstGeom prst="rect">
            <a:avLst/>
          </a:prstGeom>
          <a:noFill/>
          <a:ln w="9525">
            <a:noFill/>
            <a:miter lim="800000"/>
            <a:headEnd/>
            <a:tailEnd/>
          </a:ln>
        </p:spPr>
        <p:txBody>
          <a:bodyPr wrap="square">
            <a:spAutoFit/>
          </a:bodyPr>
          <a:lstStyle/>
          <a:p>
            <a:pPr algn="r"/>
            <a:r>
              <a:rPr lang="en-US" sz="900" i="1" dirty="0" smtClean="0">
                <a:solidFill>
                  <a:schemeClr val="bg1"/>
                </a:solidFill>
              </a:rPr>
              <a:t>Photo courtesy of The U.S</a:t>
            </a:r>
            <a:r>
              <a:rPr lang="en-US" sz="900" i="1" dirty="0">
                <a:solidFill>
                  <a:schemeClr val="bg1"/>
                </a:solidFill>
              </a:rPr>
              <a:t>. Department of Energy</a:t>
            </a:r>
          </a:p>
        </p:txBody>
      </p:sp>
      <p:sp>
        <p:nvSpPr>
          <p:cNvPr id="9"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Energy Movement</a:t>
            </a:r>
            <a:endParaRPr lang="en-US" sz="1200" cap="all"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5" descr="Photo of a hot electrical burner."/>
          <p:cNvPicPr>
            <a:picLocks noChangeAspect="1" noChangeArrowheads="1"/>
          </p:cNvPicPr>
          <p:nvPr/>
        </p:nvPicPr>
        <p:blipFill>
          <a:blip r:embed="rId3" cstate="email"/>
          <a:srcRect/>
          <a:stretch>
            <a:fillRect/>
          </a:stretch>
        </p:blipFill>
        <p:spPr bwMode="auto">
          <a:xfrm>
            <a:off x="0" y="1123950"/>
            <a:ext cx="9144000" cy="5480050"/>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sp>
        <p:nvSpPr>
          <p:cNvPr id="5" name="Title 4"/>
          <p:cNvSpPr>
            <a:spLocks noGrp="1"/>
          </p:cNvSpPr>
          <p:nvPr>
            <p:ph type="title"/>
          </p:nvPr>
        </p:nvSpPr>
        <p:spPr>
          <a:xfrm>
            <a:off x="461677" y="11289"/>
            <a:ext cx="5369034" cy="901700"/>
          </a:xfrm>
        </p:spPr>
        <p:txBody>
          <a:bodyPr/>
          <a:lstStyle/>
          <a:p>
            <a:pPr eaLnBrk="1" hangingPunct="1">
              <a:defRPr/>
            </a:pPr>
            <a:r>
              <a:rPr lang="en-US" dirty="0" smtClean="0">
                <a:ea typeface="ＭＳ Ｐゴシック" charset="-128"/>
                <a:cs typeface="ＭＳ Ｐゴシック" charset="-128"/>
              </a:rPr>
              <a:t>Radiation</a:t>
            </a:r>
          </a:p>
        </p:txBody>
      </p:sp>
      <p:sp>
        <p:nvSpPr>
          <p:cNvPr id="6"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Energy Movement</a:t>
            </a:r>
            <a:endParaRPr lang="en-US" sz="1200" cap="all" dirty="0">
              <a:solidFill>
                <a:schemeClr val="bg1"/>
              </a:solidFill>
            </a:endParaRPr>
          </a:p>
        </p:txBody>
      </p:sp>
      <p:sp>
        <p:nvSpPr>
          <p:cNvPr id="7" name="TextBox 7"/>
          <p:cNvSpPr txBox="1">
            <a:spLocks noChangeArrowheads="1"/>
          </p:cNvSpPr>
          <p:nvPr/>
        </p:nvSpPr>
        <p:spPr bwMode="auto">
          <a:xfrm>
            <a:off x="5887156" y="6360056"/>
            <a:ext cx="3249613" cy="230832"/>
          </a:xfrm>
          <a:prstGeom prst="rect">
            <a:avLst/>
          </a:prstGeom>
          <a:noFill/>
          <a:ln w="9525">
            <a:noFill/>
            <a:miter lim="800000"/>
            <a:headEnd/>
            <a:tailEnd/>
          </a:ln>
        </p:spPr>
        <p:txBody>
          <a:bodyPr wrap="square">
            <a:spAutoFit/>
          </a:bodyPr>
          <a:lstStyle/>
          <a:p>
            <a:pPr algn="r"/>
            <a:r>
              <a:rPr lang="en-US" sz="900" i="1" dirty="0" smtClean="0">
                <a:solidFill>
                  <a:schemeClr val="bg1"/>
                </a:solidFill>
              </a:rPr>
              <a:t>Photo courtesy of The U.S</a:t>
            </a:r>
            <a:r>
              <a:rPr lang="en-US" sz="900" i="1" dirty="0">
                <a:solidFill>
                  <a:schemeClr val="bg1"/>
                </a:solidFill>
              </a:rPr>
              <a:t>. Department of Energy</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9" descr="Photo of a mountain scene."/>
          <p:cNvPicPr>
            <a:picLocks noGrp="1" noChangeAspect="1" noChangeArrowheads="1"/>
          </p:cNvPicPr>
          <p:nvPr>
            <p:ph sz="half" idx="1"/>
          </p:nvPr>
        </p:nvPicPr>
        <p:blipFill>
          <a:blip r:embed="rId3"/>
          <a:srcRect/>
          <a:stretch>
            <a:fillRect/>
          </a:stretch>
        </p:blipFill>
        <p:spPr>
          <a:xfrm>
            <a:off x="0" y="1143000"/>
            <a:ext cx="9144000" cy="5422900"/>
          </a:xfrm>
        </p:spPr>
      </p:pic>
      <p:sp>
        <p:nvSpPr>
          <p:cNvPr id="1598466" name="Rectangle 2"/>
          <p:cNvSpPr>
            <a:spLocks noGrp="1" noRot="1" noChangeArrowheads="1"/>
          </p:cNvSpPr>
          <p:nvPr>
            <p:ph type="title"/>
          </p:nvPr>
        </p:nvSpPr>
        <p:spPr>
          <a:xfrm>
            <a:off x="449263" y="40944"/>
            <a:ext cx="5064433" cy="838200"/>
          </a:xfrm>
        </p:spPr>
        <p:txBody>
          <a:bodyPr>
            <a:normAutofit/>
          </a:bodyPr>
          <a:lstStyle/>
          <a:p>
            <a:pPr eaLnBrk="1" hangingPunct="1">
              <a:defRPr/>
            </a:pPr>
            <a:r>
              <a:rPr lang="en-US" sz="2600" dirty="0">
                <a:ea typeface="ＭＳ Ｐゴシック" charset="-128"/>
                <a:cs typeface="ＭＳ Ｐゴシック" charset="-128"/>
              </a:rPr>
              <a:t>Everything Radiates and Absorbs Energy</a:t>
            </a:r>
          </a:p>
        </p:txBody>
      </p:sp>
      <p:pic>
        <p:nvPicPr>
          <p:cNvPr id="12" name="Picture 11" descr="Photo of a crowd of people around campfire."/>
          <p:cNvPicPr>
            <a:picLocks noChangeAspect="1"/>
          </p:cNvPicPr>
          <p:nvPr/>
        </p:nvPicPr>
        <p:blipFill>
          <a:blip r:embed="rId4" cstate="email"/>
          <a:stretch>
            <a:fillRect/>
          </a:stretch>
        </p:blipFill>
        <p:spPr>
          <a:xfrm>
            <a:off x="498655" y="2295748"/>
            <a:ext cx="4079875" cy="30844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317" name="TextBox 15"/>
          <p:cNvSpPr txBox="1">
            <a:spLocks noChangeArrowheads="1"/>
          </p:cNvSpPr>
          <p:nvPr/>
        </p:nvSpPr>
        <p:spPr bwMode="auto">
          <a:xfrm>
            <a:off x="403225" y="1398588"/>
            <a:ext cx="1241045" cy="492443"/>
          </a:xfrm>
          <a:prstGeom prst="rect">
            <a:avLst/>
          </a:prstGeom>
          <a:noFill/>
          <a:ln w="9525">
            <a:noFill/>
            <a:miter lim="800000"/>
            <a:headEnd/>
            <a:tailEnd/>
          </a:ln>
        </p:spPr>
        <p:txBody>
          <a:bodyPr wrap="none">
            <a:spAutoFit/>
          </a:bodyPr>
          <a:lstStyle/>
          <a:p>
            <a:r>
              <a:rPr lang="en-US" sz="2600" dirty="0">
                <a:solidFill>
                  <a:schemeClr val="bg1"/>
                </a:solidFill>
              </a:rPr>
              <a:t>Always</a:t>
            </a:r>
          </a:p>
        </p:txBody>
      </p:sp>
      <p:sp>
        <p:nvSpPr>
          <p:cNvPr id="13318" name="TextBox 16"/>
          <p:cNvSpPr txBox="1">
            <a:spLocks noChangeArrowheads="1"/>
          </p:cNvSpPr>
          <p:nvPr/>
        </p:nvSpPr>
        <p:spPr bwMode="auto">
          <a:xfrm>
            <a:off x="6530" y="5480476"/>
            <a:ext cx="9144000" cy="830997"/>
          </a:xfrm>
          <a:prstGeom prst="rect">
            <a:avLst/>
          </a:prstGeom>
          <a:noFill/>
          <a:ln w="9525">
            <a:noFill/>
            <a:miter lim="800000"/>
            <a:headEnd/>
            <a:tailEnd/>
          </a:ln>
        </p:spPr>
        <p:txBody>
          <a:bodyPr>
            <a:spAutoFit/>
          </a:bodyPr>
          <a:lstStyle/>
          <a:p>
            <a:pPr algn="ctr"/>
            <a:r>
              <a:rPr lang="en-US" sz="2400" dirty="0">
                <a:solidFill>
                  <a:schemeClr val="bg1"/>
                </a:solidFill>
              </a:rPr>
              <a:t>The campfire radiates heat onto the people, who in turn radiate heat out to space.</a:t>
            </a:r>
          </a:p>
        </p:txBody>
      </p:sp>
      <p:sp>
        <p:nvSpPr>
          <p:cNvPr id="16" name="Notched Right Arrow 15"/>
          <p:cNvSpPr/>
          <p:nvPr/>
        </p:nvSpPr>
        <p:spPr bwMode="auto">
          <a:xfrm rot="16200000">
            <a:off x="2239479" y="3162779"/>
            <a:ext cx="814663" cy="535124"/>
          </a:xfrm>
          <a:prstGeom prst="notchedRightArrow">
            <a:avLst/>
          </a:prstGeom>
          <a:gradFill flip="none" rotWithShape="1">
            <a:gsLst>
              <a:gs pos="100000">
                <a:srgbClr val="FF6600"/>
              </a:gs>
              <a:gs pos="0">
                <a:srgbClr val="FFFFFF">
                  <a:alpha val="71000"/>
                </a:srgbClr>
              </a:gs>
            </a:gsLst>
            <a:lin ang="0" scaled="1"/>
            <a:tileRect/>
          </a:gradFill>
          <a:ln w="9525" cap="flat" cmpd="sng" algn="ctr">
            <a:noFill/>
            <a:prstDash val="solid"/>
            <a:round/>
            <a:headEnd type="none" w="med" len="med"/>
            <a:tailEnd type="none" w="med" len="med"/>
          </a:ln>
          <a:effectLst/>
        </p:spPr>
        <p:txBody>
          <a:bodyPr/>
          <a:lstStyle/>
          <a:p>
            <a:pPr algn="ctr" defTabSz="914400">
              <a:defRPr/>
            </a:pPr>
            <a:endParaRPr lang="en-US" sz="2800" b="1">
              <a:cs typeface="ＭＳ Ｐゴシック" charset="-128"/>
            </a:endParaRPr>
          </a:p>
        </p:txBody>
      </p:sp>
      <p:sp>
        <p:nvSpPr>
          <p:cNvPr id="17" name="Notched Right Arrow 16"/>
          <p:cNvSpPr/>
          <p:nvPr/>
        </p:nvSpPr>
        <p:spPr bwMode="auto">
          <a:xfrm rot="12600000">
            <a:off x="1317915" y="3896428"/>
            <a:ext cx="814663" cy="535124"/>
          </a:xfrm>
          <a:prstGeom prst="notchedRightArrow">
            <a:avLst/>
          </a:prstGeom>
          <a:gradFill flip="none" rotWithShape="1">
            <a:gsLst>
              <a:gs pos="100000">
                <a:srgbClr val="FF6600"/>
              </a:gs>
              <a:gs pos="0">
                <a:srgbClr val="FFFFFF">
                  <a:alpha val="71000"/>
                </a:srgbClr>
              </a:gs>
            </a:gsLst>
            <a:lin ang="0" scaled="1"/>
            <a:tileRect/>
          </a:gradFill>
          <a:ln w="9525" cap="flat" cmpd="sng" algn="ctr">
            <a:noFill/>
            <a:prstDash val="solid"/>
            <a:round/>
            <a:headEnd type="none" w="med" len="med"/>
            <a:tailEnd type="none" w="med" len="med"/>
          </a:ln>
          <a:effectLst/>
        </p:spPr>
        <p:txBody>
          <a:bodyPr/>
          <a:lstStyle/>
          <a:p>
            <a:pPr algn="ctr" defTabSz="914400">
              <a:defRPr/>
            </a:pPr>
            <a:endParaRPr lang="en-US" sz="2800" b="1">
              <a:cs typeface="ＭＳ Ｐゴシック" charset="-128"/>
            </a:endParaRPr>
          </a:p>
        </p:txBody>
      </p:sp>
      <p:sp>
        <p:nvSpPr>
          <p:cNvPr id="18" name="Notched Right Arrow 17"/>
          <p:cNvSpPr/>
          <p:nvPr/>
        </p:nvSpPr>
        <p:spPr bwMode="auto">
          <a:xfrm rot="19800000">
            <a:off x="2832122" y="3293851"/>
            <a:ext cx="3224969" cy="535124"/>
          </a:xfrm>
          <a:prstGeom prst="notchedRightArrow">
            <a:avLst/>
          </a:prstGeom>
          <a:gradFill flip="none" rotWithShape="1">
            <a:gsLst>
              <a:gs pos="100000">
                <a:srgbClr val="FF6600"/>
              </a:gs>
              <a:gs pos="0">
                <a:srgbClr val="FFFFFF">
                  <a:alpha val="71000"/>
                </a:srgbClr>
              </a:gs>
            </a:gsLst>
            <a:lin ang="0" scaled="1"/>
            <a:tileRect/>
          </a:gradFill>
          <a:ln w="9525" cap="flat" cmpd="sng" algn="ctr">
            <a:noFill/>
            <a:prstDash val="solid"/>
            <a:round/>
            <a:headEnd type="none" w="med" len="med"/>
            <a:tailEnd type="none" w="med" len="med"/>
          </a:ln>
          <a:effectLst/>
        </p:spPr>
        <p:txBody>
          <a:bodyPr/>
          <a:lstStyle/>
          <a:p>
            <a:pPr algn="ctr" defTabSz="914400">
              <a:defRPr/>
            </a:pPr>
            <a:endParaRPr lang="en-US" sz="2800" b="1">
              <a:cs typeface="ＭＳ Ｐゴシック" charset="-128"/>
            </a:endParaRPr>
          </a:p>
        </p:txBody>
      </p:sp>
      <p:sp>
        <p:nvSpPr>
          <p:cNvPr id="13"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Energy movement</a:t>
            </a:r>
            <a:endParaRPr lang="en-US" sz="1200" cap="all" dirty="0">
              <a:solidFill>
                <a:schemeClr val="bg1"/>
              </a:solidFill>
            </a:endParaRPr>
          </a:p>
        </p:txBody>
      </p:sp>
      <p:sp>
        <p:nvSpPr>
          <p:cNvPr id="11" name="TextBox 7"/>
          <p:cNvSpPr txBox="1">
            <a:spLocks noChangeArrowheads="1"/>
          </p:cNvSpPr>
          <p:nvPr/>
        </p:nvSpPr>
        <p:spPr bwMode="auto">
          <a:xfrm>
            <a:off x="5974842" y="6224588"/>
            <a:ext cx="3116772" cy="246221"/>
          </a:xfrm>
          <a:prstGeom prst="rect">
            <a:avLst/>
          </a:prstGeom>
          <a:noFill/>
          <a:ln w="9525">
            <a:noFill/>
            <a:miter lim="800000"/>
            <a:headEnd/>
            <a:tailEnd/>
          </a:ln>
        </p:spPr>
        <p:txBody>
          <a:bodyPr wrap="square">
            <a:spAutoFit/>
          </a:bodyPr>
          <a:lstStyle/>
          <a:p>
            <a:pPr algn="r"/>
            <a:r>
              <a:rPr lang="en-US" sz="1000" i="1" dirty="0">
                <a:solidFill>
                  <a:schemeClr val="bg1"/>
                </a:solidFill>
              </a:rPr>
              <a:t>Photo </a:t>
            </a:r>
            <a:r>
              <a:rPr lang="en-US" sz="1000" i="1" dirty="0" smtClean="0">
                <a:solidFill>
                  <a:schemeClr val="bg1"/>
                </a:solidFill>
              </a:rPr>
              <a:t> courtesy of The </a:t>
            </a:r>
            <a:r>
              <a:rPr lang="en-US" sz="1000" i="1" dirty="0">
                <a:solidFill>
                  <a:schemeClr val="bg1"/>
                </a:solidFill>
              </a:rPr>
              <a:t>U.S. Department of Energy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8002" name="Rectangle 2"/>
          <p:cNvSpPr>
            <a:spLocks noGrp="1" noRot="1" noChangeArrowheads="1"/>
          </p:cNvSpPr>
          <p:nvPr>
            <p:ph type="title"/>
          </p:nvPr>
        </p:nvSpPr>
        <p:spPr>
          <a:xfrm>
            <a:off x="461677" y="11289"/>
            <a:ext cx="5369034" cy="901700"/>
          </a:xfrm>
        </p:spPr>
        <p:txBody>
          <a:bodyPr/>
          <a:lstStyle/>
          <a:p>
            <a:pPr eaLnBrk="1" hangingPunct="1">
              <a:defRPr/>
            </a:pPr>
            <a:r>
              <a:rPr lang="en-US" dirty="0" smtClean="0">
                <a:ea typeface="ＭＳ Ｐゴシック" charset="-128"/>
                <a:cs typeface="ＭＳ Ｐゴシック" charset="-128"/>
              </a:rPr>
              <a:t>Conduction</a:t>
            </a:r>
          </a:p>
        </p:txBody>
      </p:sp>
      <p:pic>
        <p:nvPicPr>
          <p:cNvPr id="48131" name="Picture 4" descr="Photo of a kitchen stovetop with a covered pot on the stove."/>
          <p:cNvPicPr>
            <a:picLocks noChangeAspect="1" noChangeArrowheads="1"/>
          </p:cNvPicPr>
          <p:nvPr/>
        </p:nvPicPr>
        <p:blipFill>
          <a:blip r:embed="rId3" cstate="email"/>
          <a:srcRect l="-416"/>
          <a:stretch>
            <a:fillRect/>
          </a:stretch>
        </p:blipFill>
        <p:spPr bwMode="auto">
          <a:xfrm>
            <a:off x="4126217" y="1621363"/>
            <a:ext cx="4603221" cy="43340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340" name="Text Placeholder 2"/>
          <p:cNvSpPr txBox="1">
            <a:spLocks/>
          </p:cNvSpPr>
          <p:nvPr/>
        </p:nvSpPr>
        <p:spPr bwMode="auto">
          <a:xfrm>
            <a:off x="274637" y="1982939"/>
            <a:ext cx="3471863" cy="3975100"/>
          </a:xfrm>
          <a:prstGeom prst="rect">
            <a:avLst/>
          </a:prstGeom>
          <a:noFill/>
          <a:ln w="9525">
            <a:noFill/>
            <a:miter lim="800000"/>
            <a:headEnd/>
            <a:tailEnd/>
          </a:ln>
        </p:spPr>
        <p:txBody>
          <a:bodyPr lIns="0" tIns="0" rIns="0" bIns="0"/>
          <a:lstStyle/>
          <a:p>
            <a:pPr marL="463550" indent="-293688" defTabSz="914400">
              <a:spcBef>
                <a:spcPts val="600"/>
              </a:spcBef>
              <a:spcAft>
                <a:spcPts val="600"/>
              </a:spcAft>
              <a:buFontTx/>
              <a:buChar char="•"/>
            </a:pPr>
            <a:r>
              <a:rPr lang="en-US" sz="2400" dirty="0"/>
              <a:t>Conduction requires physical contact.</a:t>
            </a:r>
          </a:p>
          <a:p>
            <a:pPr marL="463550" indent="-293688" defTabSz="914400">
              <a:spcBef>
                <a:spcPts val="600"/>
              </a:spcBef>
              <a:spcAft>
                <a:spcPts val="600"/>
              </a:spcAft>
              <a:buFontTx/>
              <a:buChar char="•"/>
            </a:pPr>
            <a:r>
              <a:rPr lang="en-US" sz="2400" dirty="0"/>
              <a:t>The pot is in contact with the burner. </a:t>
            </a:r>
          </a:p>
          <a:p>
            <a:pPr marL="463550" indent="-293688" defTabSz="914400">
              <a:spcBef>
                <a:spcPts val="600"/>
              </a:spcBef>
              <a:spcAft>
                <a:spcPts val="600"/>
              </a:spcAft>
              <a:buFontTx/>
              <a:buChar char="•"/>
            </a:pPr>
            <a:r>
              <a:rPr lang="en-US" sz="2400" dirty="0"/>
              <a:t>Heat is transferred from </a:t>
            </a:r>
            <a:r>
              <a:rPr lang="en-US" sz="2400" dirty="0" smtClean="0"/>
              <a:t>the burner to the </a:t>
            </a:r>
            <a:r>
              <a:rPr lang="en-US" sz="2400" dirty="0"/>
              <a:t>bottom of pot by conduction.</a:t>
            </a:r>
          </a:p>
        </p:txBody>
      </p:sp>
      <p:sp>
        <p:nvSpPr>
          <p:cNvPr id="7"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Energy movement</a:t>
            </a:r>
            <a:endParaRPr lang="en-US" sz="1200" cap="all" dirty="0">
              <a:solidFill>
                <a:schemeClr val="bg1"/>
              </a:solidFill>
            </a:endParaRPr>
          </a:p>
        </p:txBody>
      </p:sp>
      <p:sp>
        <p:nvSpPr>
          <p:cNvPr id="6" name="TextBox 7"/>
          <p:cNvSpPr txBox="1">
            <a:spLocks noChangeArrowheads="1"/>
          </p:cNvSpPr>
          <p:nvPr/>
        </p:nvSpPr>
        <p:spPr bwMode="auto">
          <a:xfrm>
            <a:off x="5667785" y="5697539"/>
            <a:ext cx="3072942" cy="230832"/>
          </a:xfrm>
          <a:prstGeom prst="rect">
            <a:avLst/>
          </a:prstGeom>
          <a:noFill/>
          <a:ln w="9525">
            <a:noFill/>
            <a:miter lim="800000"/>
            <a:headEnd/>
            <a:tailEnd/>
          </a:ln>
        </p:spPr>
        <p:txBody>
          <a:bodyPr wrap="square">
            <a:spAutoFit/>
          </a:bodyPr>
          <a:lstStyle/>
          <a:p>
            <a:pPr algn="r"/>
            <a:r>
              <a:rPr lang="en-US" sz="900" i="1" dirty="0" smtClean="0">
                <a:solidFill>
                  <a:srgbClr val="000000"/>
                </a:solidFill>
              </a:rPr>
              <a:t>Photo courtesy of The </a:t>
            </a:r>
            <a:r>
              <a:rPr lang="en-US" sz="900" i="1" dirty="0">
                <a:solidFill>
                  <a:srgbClr val="000000"/>
                </a:solidFill>
              </a:rPr>
              <a:t>U.S. Department of Energy</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eere_Wx_MobileHomes_template_blu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 Look.potx</Template>
  <TotalTime>4697</TotalTime>
  <Words>4556</Words>
  <Application>Microsoft Office PowerPoint</Application>
  <PresentationFormat>On-screen Show (4:3)</PresentationFormat>
  <Paragraphs>577</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eere_Wx_MobileHomes_template_blue</vt:lpstr>
      <vt:lpstr>Energy Movement</vt:lpstr>
      <vt:lpstr>Learning Objectives</vt:lpstr>
      <vt:lpstr>What is energy? What controls it?</vt:lpstr>
      <vt:lpstr>How Does Energy Move?</vt:lpstr>
      <vt:lpstr>Where Does Our Energy Come From?</vt:lpstr>
      <vt:lpstr>Heat Transfer</vt:lpstr>
      <vt:lpstr>Radiation</vt:lpstr>
      <vt:lpstr>Everything Radiates and Absorbs Energy</vt:lpstr>
      <vt:lpstr>Conduction</vt:lpstr>
      <vt:lpstr>Convection</vt:lpstr>
      <vt:lpstr>Heat Transfer Mechanisms</vt:lpstr>
      <vt:lpstr>Comfort, Safety, and Efficiency</vt:lpstr>
      <vt:lpstr>Thermal Boundary</vt:lpstr>
      <vt:lpstr>PowerPoint Presentation</vt:lpstr>
      <vt:lpstr>Air Barrier</vt:lpstr>
      <vt:lpstr>Moisture</vt:lpstr>
      <vt:lpstr>Driving Forces of Air Movement</vt:lpstr>
      <vt:lpstr>Air Movement: Temperature</vt:lpstr>
      <vt:lpstr>Air Movement: Pressure</vt:lpstr>
      <vt:lpstr>Air Leakage</vt:lpstr>
      <vt:lpstr>Air Leakage</vt:lpstr>
      <vt:lpstr>Air Leakage</vt:lpstr>
      <vt:lpstr>Air Leakage Definitions</vt:lpstr>
      <vt:lpstr>Air Leakage: Driving Forces</vt:lpstr>
      <vt:lpstr>Driving Forces: Wind Effect</vt:lpstr>
      <vt:lpstr>Driving Forces: Stack Effect</vt:lpstr>
      <vt:lpstr>PowerPoint Presentation</vt:lpstr>
      <vt:lpstr>Driving Forces:  Combustion &amp; Fans</vt:lpstr>
      <vt:lpstr>Driving Forces: Duct Leakage</vt:lpstr>
      <vt:lpstr>Driving Forces: Duct Leakage</vt:lpstr>
      <vt:lpstr>Driving Forces: Imbalances</vt:lpstr>
      <vt:lpstr>Controlled Driving Force: Blower Door</vt:lpstr>
      <vt:lpstr>Summary</vt:lpstr>
    </vt:vector>
  </TitlesOfParts>
  <Company>SMS Results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Movement</dc:title>
  <dc:creator>Kelly Cutchin</dc:creator>
  <cp:lastModifiedBy>Alice Gaston</cp:lastModifiedBy>
  <cp:revision>177</cp:revision>
  <dcterms:created xsi:type="dcterms:W3CDTF">2010-01-20T16:41:23Z</dcterms:created>
  <dcterms:modified xsi:type="dcterms:W3CDTF">2013-02-25T18:59:52Z</dcterms:modified>
</cp:coreProperties>
</file>