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17"/>
  </p:notesMasterIdLst>
  <p:handoutMasterIdLst>
    <p:handoutMasterId r:id="rId18"/>
  </p:handoutMasterIdLst>
  <p:sldIdLst>
    <p:sldId id="280" r:id="rId2"/>
    <p:sldId id="277" r:id="rId3"/>
    <p:sldId id="273" r:id="rId4"/>
    <p:sldId id="259" r:id="rId5"/>
    <p:sldId id="274" r:id="rId6"/>
    <p:sldId id="260" r:id="rId7"/>
    <p:sldId id="261" r:id="rId8"/>
    <p:sldId id="262" r:id="rId9"/>
    <p:sldId id="263" r:id="rId10"/>
    <p:sldId id="264" r:id="rId11"/>
    <p:sldId id="265" r:id="rId12"/>
    <p:sldId id="266" r:id="rId13"/>
    <p:sldId id="267" r:id="rId14"/>
    <p:sldId id="275" r:id="rId15"/>
    <p:sldId id="271" r:id="rId16"/>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66"/>
    <a:srgbClr val="7EBD3A"/>
    <a:srgbClr val="005BAB"/>
    <a:srgbClr val="8FD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615" autoAdjust="0"/>
  </p:normalViewPr>
  <p:slideViewPr>
    <p:cSldViewPr snapToGrid="0" snapToObjects="1">
      <p:cViewPr>
        <p:scale>
          <a:sx n="68" d="100"/>
          <a:sy n="68" d="100"/>
        </p:scale>
        <p:origin x="-1446" y="-72"/>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1404" y="135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44498B88-0DDE-47C7-99A2-8E0E3C195AFB}" type="datetime1">
              <a:rPr lang="en-US"/>
              <a:pPr>
                <a:defRPr/>
              </a:pPr>
              <a:t>2/25/2013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E397DD06-E73F-4F58-A572-40844A9C7661}" type="slidenum">
              <a:rPr lang="en-US"/>
              <a:pPr>
                <a:defRPr/>
              </a:pPr>
              <a:t>‹#›</a:t>
            </a:fld>
            <a:endParaRPr lang="en-US"/>
          </a:p>
        </p:txBody>
      </p:sp>
    </p:spTree>
    <p:extLst>
      <p:ext uri="{BB962C8B-B14F-4D97-AF65-F5344CB8AC3E}">
        <p14:creationId xmlns:p14="http://schemas.microsoft.com/office/powerpoint/2010/main" val="24439630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
        <p:nvSpPr>
          <p:cNvPr id="3" name="Slide Number Placeholder 2"/>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B59E27DD-F739-4958-8197-51944B99F2FA}" type="slidenum">
              <a:rPr lang="en-US" smtClean="0"/>
              <a:pPr/>
              <a:t>‹#›</a:t>
            </a:fld>
            <a:endParaRPr lang="en-US" dirty="0"/>
          </a:p>
        </p:txBody>
      </p:sp>
    </p:spTree>
    <p:extLst>
      <p:ext uri="{BB962C8B-B14F-4D97-AF65-F5344CB8AC3E}">
        <p14:creationId xmlns:p14="http://schemas.microsoft.com/office/powerpoint/2010/main" val="3078745857"/>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45" tIns="48323" rIns="96645" bIns="48323" anchor="b"/>
          <a:lstStyle/>
          <a:p>
            <a:pPr algn="r"/>
            <a:endParaRPr lang="en-US" sz="1300" dirty="0">
              <a:latin typeface="Calibri" charset="0"/>
            </a:endParaRPr>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
        <p:nvSpPr>
          <p:cNvPr id="3" name="Footer Placeholder 2"/>
          <p:cNvSpPr>
            <a:spLocks noGrp="1"/>
          </p:cNvSpPr>
          <p:nvPr>
            <p:ph type="ftr" sz="quarter" idx="10"/>
          </p:nvPr>
        </p:nvSpPr>
        <p:spPr/>
        <p:txBody>
          <a:bodyPr/>
          <a:lstStyle/>
          <a:p>
            <a:r>
              <a:rPr lang="en-US" smtClean="0"/>
              <a:t>December 2012</a:t>
            </a:r>
            <a:endParaRPr lang="en-US" dirty="0"/>
          </a:p>
        </p:txBody>
      </p:sp>
      <p:sp>
        <p:nvSpPr>
          <p:cNvPr id="4" name="Slide Number Placeholder 3"/>
          <p:cNvSpPr>
            <a:spLocks noGrp="1"/>
          </p:cNvSpPr>
          <p:nvPr>
            <p:ph type="sldNum" sz="quarter" idx="11"/>
          </p:nvPr>
        </p:nvSpPr>
        <p:spPr/>
        <p:txBody>
          <a:bodyPr/>
          <a:lstStyle/>
          <a:p>
            <a:fld id="{B59E27DD-F739-4958-8197-51944B99F2F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Following the dew point line to the right gives the absolute humidity or grains of water per pound of dry air.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Absolute humidity does not rely on temperature. It remains constant unless water is added or removed.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range is 0 (bottom) to 156 (top).</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chart illustrates the relationship between air temperature and RH. </a:t>
            </a:r>
          </a:p>
          <a:p>
            <a:pPr marL="457200" indent="-228600">
              <a:spcBef>
                <a:spcPts val="0"/>
              </a:spcBef>
              <a:spcAft>
                <a:spcPts val="0"/>
              </a:spcAft>
              <a:buFont typeface="Symbol" pitchFamily="18" charset="2"/>
              <a:buChar char="·"/>
            </a:pPr>
            <a:r>
              <a:rPr lang="en-US" dirty="0" smtClean="0">
                <a:latin typeface="Times New Roman"/>
              </a:rPr>
              <a:t>Warmer air can hold more moisture. </a:t>
            </a:r>
          </a:p>
          <a:p>
            <a:pPr marL="457200" indent="-228600">
              <a:spcBef>
                <a:spcPts val="0"/>
              </a:spcBef>
              <a:spcAft>
                <a:spcPts val="0"/>
              </a:spcAft>
              <a:buFont typeface="Symbol" pitchFamily="18" charset="2"/>
              <a:buChar char="·"/>
            </a:pPr>
            <a:r>
              <a:rPr lang="en-US" dirty="0" smtClean="0">
                <a:latin typeface="Times New Roman"/>
              </a:rPr>
              <a:t>If the air temperature rises from 80</a:t>
            </a:r>
            <a:r>
              <a:rPr lang="en-US" dirty="0" smtClean="0">
                <a:latin typeface="Times New Roman"/>
                <a:sym typeface="Symbol"/>
              </a:rPr>
              <a:t></a:t>
            </a:r>
            <a:r>
              <a:rPr lang="en-US" dirty="0" smtClean="0">
                <a:latin typeface="Times New Roman"/>
              </a:rPr>
              <a:t>F to 90</a:t>
            </a:r>
            <a:r>
              <a:rPr lang="en-US" dirty="0" smtClean="0">
                <a:latin typeface="Times New Roman"/>
                <a:sym typeface="Symbol"/>
              </a:rPr>
              <a:t></a:t>
            </a:r>
            <a:r>
              <a:rPr lang="en-US" dirty="0" smtClean="0">
                <a:latin typeface="Times New Roman"/>
              </a:rPr>
              <a:t>F, this lowers the RH from 50% to 38%.</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3175"/>
            <a:r>
              <a:rPr lang="en-US" i="1" dirty="0" smtClean="0">
                <a:solidFill>
                  <a:srgbClr val="808080"/>
                </a:solidFill>
                <a:latin typeface="Times New Roman"/>
              </a:rPr>
              <a:t>Click to reveal lines illustrating the points made in order below.</a:t>
            </a:r>
          </a:p>
          <a:p>
            <a:pPr marL="457200" indent="-228600">
              <a:spcBef>
                <a:spcPts val="0"/>
              </a:spcBef>
              <a:spcAft>
                <a:spcPts val="0"/>
              </a:spcAft>
              <a:buFont typeface="Symbol" pitchFamily="18" charset="2"/>
              <a:buChar char="·"/>
            </a:pPr>
            <a:r>
              <a:rPr lang="en-US" dirty="0" smtClean="0">
                <a:latin typeface="Times New Roman"/>
              </a:rPr>
              <a:t>Cooling the air from 80</a:t>
            </a:r>
            <a:r>
              <a:rPr lang="en-US" dirty="0" smtClean="0">
                <a:latin typeface="Times New Roman"/>
                <a:sym typeface="Symbol"/>
              </a:rPr>
              <a:t></a:t>
            </a:r>
            <a:r>
              <a:rPr lang="en-US" dirty="0" smtClean="0">
                <a:latin typeface="Times New Roman"/>
              </a:rPr>
              <a:t>F to 70</a:t>
            </a:r>
            <a:r>
              <a:rPr lang="en-US" dirty="0" smtClean="0">
                <a:latin typeface="Times New Roman"/>
                <a:sym typeface="Symbol"/>
              </a:rPr>
              <a:t></a:t>
            </a:r>
            <a:r>
              <a:rPr lang="en-US" dirty="0" smtClean="0">
                <a:latin typeface="Times New Roman"/>
              </a:rPr>
              <a:t>F raises the RH to 70%.</a:t>
            </a:r>
          </a:p>
          <a:p>
            <a:pPr marL="457200" indent="-228600">
              <a:spcBef>
                <a:spcPts val="0"/>
              </a:spcBef>
              <a:spcAft>
                <a:spcPts val="0"/>
              </a:spcAft>
              <a:buFont typeface="Symbol" pitchFamily="18" charset="2"/>
              <a:buChar char="·"/>
            </a:pPr>
            <a:r>
              <a:rPr lang="en-US" dirty="0" smtClean="0">
                <a:latin typeface="Times New Roman"/>
              </a:rPr>
              <a:t>Further cooling it to 60</a:t>
            </a:r>
            <a:r>
              <a:rPr lang="en-US" dirty="0" smtClean="0">
                <a:latin typeface="Times New Roman"/>
                <a:sym typeface="Symbol"/>
              </a:rPr>
              <a:t></a:t>
            </a:r>
            <a:r>
              <a:rPr lang="en-US" dirty="0" smtClean="0">
                <a:latin typeface="Times New Roman"/>
              </a:rPr>
              <a:t>F raises RH to 100%. </a:t>
            </a:r>
          </a:p>
          <a:p>
            <a:r>
              <a:rPr lang="en-US" dirty="0" smtClean="0">
                <a:latin typeface="Times New Roman"/>
              </a:rPr>
              <a:t>Notice that the water content</a:t>
            </a:r>
            <a:r>
              <a:rPr lang="en-US" dirty="0" smtClean="0">
                <a:latin typeface="Times New Roman"/>
                <a:sym typeface="Symbol"/>
              </a:rPr>
              <a:t>—dew point temperature and absolute humidity in grains of water per pound of dry air, indicated by the horizontal blue line—always remains constant.</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3175"/>
            <a:r>
              <a:rPr lang="en-US" i="1" dirty="0" smtClean="0">
                <a:solidFill>
                  <a:srgbClr val="808080"/>
                </a:solidFill>
                <a:latin typeface="Times New Roman"/>
              </a:rPr>
              <a:t>Q: What happens if we cool the air below its dew point temperature?</a:t>
            </a:r>
          </a:p>
          <a:p>
            <a:pPr marL="3175"/>
            <a:r>
              <a:rPr lang="en-US" i="1" dirty="0" smtClean="0">
                <a:solidFill>
                  <a:srgbClr val="808080"/>
                </a:solidFill>
                <a:latin typeface="Times New Roman"/>
              </a:rPr>
              <a:t>A: It can’t hold the water. </a:t>
            </a:r>
          </a:p>
          <a:p>
            <a:pPr marL="3175"/>
            <a:r>
              <a:rPr lang="en-US" i="1" dirty="0" smtClean="0">
                <a:solidFill>
                  <a:srgbClr val="808080"/>
                </a:solidFill>
                <a:latin typeface="Times New Roman"/>
              </a:rPr>
              <a:t>Click to reveal an illustration of what happens if we cool the air to 50ºF. Water will be released until air temperature reaches that of the dew point.</a:t>
            </a:r>
          </a:p>
          <a:p>
            <a:r>
              <a:rPr lang="en-US" dirty="0" smtClean="0">
                <a:latin typeface="Times New Roman"/>
              </a:rPr>
              <a:t>When air is cooled below the dew point temperature, condensation happens instantly on any hard surface the air contacts.</a:t>
            </a:r>
          </a:p>
          <a:p>
            <a:r>
              <a:rPr lang="en-US" dirty="0" smtClean="0">
                <a:latin typeface="Times New Roman"/>
              </a:rPr>
              <a:t>This is the principal cause of wet attics in heating environments.</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Warm, wet air contacting cold surfaces creates condensation instantly.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Cold winter air typically contains very little moisture and therefore has a low RH. When air is brought indoors and heated, the RH drops even further.</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RH below 15% can lead to respiratory problems, furniture glue failure, and other problems.</a:t>
            </a:r>
          </a:p>
          <a:p>
            <a:pPr>
              <a:spcBef>
                <a:spcPts val="0"/>
              </a:spcBef>
              <a:spcAft>
                <a:spcPts val="0"/>
              </a:spcAft>
            </a:pPr>
            <a:endParaRPr lang="en-US" dirty="0">
              <a:latin typeface="Times New Roman"/>
            </a:endParaRPr>
          </a:p>
          <a:p>
            <a:pPr>
              <a:spcBef>
                <a:spcPts val="0"/>
              </a:spcBef>
              <a:spcAft>
                <a:spcPts val="0"/>
              </a:spcAft>
            </a:pPr>
            <a:r>
              <a:rPr lang="en-US" i="1" dirty="0" smtClean="0">
                <a:solidFill>
                  <a:srgbClr val="808080"/>
                </a:solidFill>
                <a:latin typeface="Times New Roman"/>
              </a:rPr>
              <a:t>Discuss attic condensation, mold, and roof rot. High interior RH can lead to these problems.</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As an auditor and building scientist, it should be your goal to create homes that are not only safe and efficient, but also comfortable for occupants. You can achieve this by paying attention to the factors influencing thermal comfort.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Remember:</a:t>
            </a:r>
          </a:p>
          <a:p>
            <a:pPr marL="457200" indent="-228600">
              <a:spcBef>
                <a:spcPts val="0"/>
              </a:spcBef>
              <a:spcAft>
                <a:spcPts val="0"/>
              </a:spcAft>
              <a:buFont typeface="Symbol" pitchFamily="18" charset="2"/>
              <a:buChar char="·"/>
            </a:pPr>
            <a:r>
              <a:rPr lang="en-US" dirty="0" smtClean="0">
                <a:latin typeface="Times New Roman"/>
              </a:rPr>
              <a:t>Air temperature, movement, and relative humidity affect thermal comfort.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Ideal conditions:</a:t>
            </a:r>
          </a:p>
          <a:p>
            <a:pPr marL="457200" indent="-228600">
              <a:spcBef>
                <a:spcPts val="0"/>
              </a:spcBef>
              <a:spcAft>
                <a:spcPts val="0"/>
              </a:spcAft>
              <a:buFont typeface="Symbol" pitchFamily="18" charset="2"/>
              <a:buChar char="·"/>
            </a:pPr>
            <a:r>
              <a:rPr lang="en-US" dirty="0" smtClean="0">
                <a:latin typeface="Times New Roman"/>
              </a:rPr>
              <a:t>Heating season ─ 68</a:t>
            </a:r>
            <a:r>
              <a:rPr lang="en-US" dirty="0" smtClean="0">
                <a:latin typeface="Times New Roman"/>
                <a:sym typeface="Symbol"/>
              </a:rPr>
              <a:t></a:t>
            </a:r>
            <a:r>
              <a:rPr lang="en-US" dirty="0" smtClean="0">
                <a:latin typeface="Times New Roman"/>
              </a:rPr>
              <a:t>F, 20% to 40% RH</a:t>
            </a:r>
          </a:p>
          <a:p>
            <a:pPr marL="457200" indent="-228600">
              <a:spcBef>
                <a:spcPts val="0"/>
              </a:spcBef>
              <a:spcAft>
                <a:spcPts val="0"/>
              </a:spcAft>
              <a:buFont typeface="Symbol" pitchFamily="18" charset="2"/>
              <a:buChar char="·"/>
            </a:pPr>
            <a:r>
              <a:rPr lang="en-US" dirty="0" smtClean="0">
                <a:latin typeface="Times New Roman"/>
              </a:rPr>
              <a:t>Cooling season ─ 75</a:t>
            </a:r>
            <a:r>
              <a:rPr lang="en-US" dirty="0" smtClean="0">
                <a:latin typeface="Times New Roman"/>
                <a:sym typeface="Symbol"/>
              </a:rPr>
              <a:t></a:t>
            </a:r>
            <a:r>
              <a:rPr lang="en-US" dirty="0" smtClean="0">
                <a:latin typeface="Times New Roman"/>
              </a:rPr>
              <a:t>F, keep RH below 60%</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Control drafts. Minimize temperature swings. Be aware of mean radiant heat (MRT) transfer.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Plotting the wet bulb and dry bulb temperatures on a psychrometric chart gives us dew point and relative humidity.</a:t>
            </a:r>
          </a:p>
          <a:p>
            <a:pPr eaLnBrk="1" hangingPunct="1">
              <a:spcBef>
                <a:spcPct val="0"/>
              </a:spcBef>
              <a:spcAft>
                <a:spcPts val="0"/>
              </a:spcAft>
            </a:pPr>
            <a:endParaRPr lang="en-US" dirty="0" smtClean="0">
              <a:latin typeface="Arial" charset="0"/>
              <a:ea typeface="ＭＳ Ｐゴシック" charset="-128"/>
            </a:endParaRPr>
          </a:p>
          <a:p>
            <a:pPr eaLnBrk="1" hangingPunct="1">
              <a:spcBef>
                <a:spcPct val="0"/>
              </a:spcBef>
              <a:spcAft>
                <a:spcPts val="0"/>
              </a:spcAft>
            </a:pPr>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rPr>
              <a:t>By attending this session, participants will be able to:</a:t>
            </a:r>
          </a:p>
          <a:p>
            <a:pPr marL="457200" indent="-228600">
              <a:spcBef>
                <a:spcPts val="0"/>
              </a:spcBef>
              <a:spcAft>
                <a:spcPts val="0"/>
              </a:spcAft>
              <a:buFont typeface="Symbol" pitchFamily="18" charset="2"/>
              <a:buChar char="·"/>
            </a:pPr>
            <a:r>
              <a:rPr lang="en-US" dirty="0" smtClean="0">
                <a:latin typeface="Times New Roman"/>
              </a:rPr>
              <a:t>List the basic principles of human thermal comfort.</a:t>
            </a:r>
          </a:p>
          <a:p>
            <a:pPr marL="457200" indent="-228600">
              <a:spcBef>
                <a:spcPts val="0"/>
              </a:spcBef>
              <a:spcAft>
                <a:spcPts val="0"/>
              </a:spcAft>
              <a:buFont typeface="Symbol" pitchFamily="18" charset="2"/>
              <a:buChar char="·"/>
            </a:pPr>
            <a:r>
              <a:rPr lang="en-US" dirty="0" smtClean="0">
                <a:latin typeface="Times New Roman"/>
              </a:rPr>
              <a:t>Describe relative humidity. </a:t>
            </a:r>
          </a:p>
          <a:p>
            <a:pPr marL="457200" indent="-228600">
              <a:spcBef>
                <a:spcPts val="0"/>
              </a:spcBef>
              <a:spcAft>
                <a:spcPts val="0"/>
              </a:spcAft>
              <a:buFont typeface="Symbol" pitchFamily="18" charset="2"/>
              <a:buChar char="·"/>
            </a:pPr>
            <a:r>
              <a:rPr lang="en-US" dirty="0" smtClean="0">
                <a:latin typeface="Times New Roman"/>
              </a:rPr>
              <a:t>Demonstrate how to use a </a:t>
            </a:r>
            <a:r>
              <a:rPr lang="en-US" dirty="0" err="1" smtClean="0">
                <a:latin typeface="Times New Roman"/>
              </a:rPr>
              <a:t>psychrometric</a:t>
            </a:r>
            <a:r>
              <a:rPr lang="en-US" dirty="0" smtClean="0">
                <a:latin typeface="Times New Roman"/>
              </a:rPr>
              <a:t> chart.</a:t>
            </a:r>
          </a:p>
          <a:p>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6" name="Slide Number Placeholder 5"/>
          <p:cNvSpPr>
            <a:spLocks noGrp="1"/>
          </p:cNvSpPr>
          <p:nvPr>
            <p:ph type="sldNum" sz="quarter" idx="11"/>
          </p:nvPr>
        </p:nvSpPr>
        <p:spPr/>
        <p:txBody>
          <a:bodyPr/>
          <a:lstStyle/>
          <a:p>
            <a:fld id="{B59E27DD-F739-4958-8197-51944B99F2F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864784" y="463550"/>
            <a:ext cx="3585633" cy="2689225"/>
          </a:xfrm>
          <a:noFill/>
          <a:ln>
            <a:solidFill>
              <a:srgbClr val="000000"/>
            </a:solidFill>
            <a:miter lim="800000"/>
            <a:headEnd/>
            <a:tailEnd/>
          </a:ln>
        </p:spPr>
      </p:sp>
      <p:sp>
        <p:nvSpPr>
          <p:cNvPr id="24579" name="Notes Placeholder 2"/>
          <p:cNvSpPr>
            <a:spLocks noGrp="1"/>
          </p:cNvSpPr>
          <p:nvPr>
            <p:ph type="body" idx="1"/>
          </p:nvPr>
        </p:nvSpPr>
        <p:spPr bwMode="auto">
          <a:xfrm>
            <a:off x="731520" y="3379470"/>
            <a:ext cx="5852160" cy="5640705"/>
          </a:xfrm>
          <a:noFill/>
        </p:spPr>
        <p:txBody>
          <a:bodyPr wrap="square" numCol="1" anchor="t" anchorCtr="0" compatLnSpc="1">
            <a:prstTxWarp prst="textNoShape">
              <a:avLst/>
            </a:prstTxWarp>
            <a:normAutofit/>
          </a:bodyPr>
          <a:lstStyle/>
          <a:p>
            <a:pPr>
              <a:spcBef>
                <a:spcPts val="317"/>
              </a:spcBef>
              <a:spcAft>
                <a:spcPts val="317"/>
              </a:spcAft>
            </a:pPr>
            <a:r>
              <a:rPr lang="en-US" dirty="0" smtClean="0">
                <a:latin typeface="Times New Roman"/>
              </a:rPr>
              <a:t>Most humans share a general range of comfort: </a:t>
            </a:r>
          </a:p>
          <a:p>
            <a:pPr marL="274320">
              <a:spcBef>
                <a:spcPts val="317"/>
              </a:spcBef>
              <a:spcAft>
                <a:spcPts val="317"/>
              </a:spcAft>
            </a:pPr>
            <a:r>
              <a:rPr lang="en-US" dirty="0" smtClean="0">
                <a:latin typeface="Times New Roman"/>
              </a:rPr>
              <a:t>68</a:t>
            </a:r>
            <a:r>
              <a:rPr lang="en-US" dirty="0" smtClean="0">
                <a:latin typeface="Times New Roman"/>
                <a:sym typeface="Symbol"/>
              </a:rPr>
              <a:t></a:t>
            </a:r>
            <a:r>
              <a:rPr lang="en-US" dirty="0" smtClean="0">
                <a:latin typeface="Times New Roman"/>
              </a:rPr>
              <a:t>F – 85</a:t>
            </a:r>
            <a:r>
              <a:rPr lang="en-US" dirty="0" smtClean="0">
                <a:latin typeface="Times New Roman"/>
                <a:sym typeface="Symbol"/>
              </a:rPr>
              <a:t></a:t>
            </a:r>
            <a:r>
              <a:rPr lang="en-US" dirty="0" smtClean="0">
                <a:latin typeface="Times New Roman"/>
              </a:rPr>
              <a:t>F</a:t>
            </a:r>
          </a:p>
          <a:p>
            <a:pPr marL="274320">
              <a:spcBef>
                <a:spcPts val="317"/>
              </a:spcBef>
              <a:spcAft>
                <a:spcPts val="317"/>
              </a:spcAft>
            </a:pPr>
            <a:r>
              <a:rPr lang="en-US" dirty="0" smtClean="0">
                <a:latin typeface="Times New Roman"/>
              </a:rPr>
              <a:t>15% to 75% RH</a:t>
            </a:r>
          </a:p>
          <a:p>
            <a:pPr>
              <a:spcBef>
                <a:spcPts val="317"/>
              </a:spcBef>
              <a:spcAft>
                <a:spcPts val="317"/>
              </a:spcAft>
            </a:pPr>
            <a:r>
              <a:rPr lang="en-US" dirty="0" smtClean="0">
                <a:latin typeface="Times New Roman"/>
              </a:rPr>
              <a:t>Air movement speeds heat transfer. If air is moving over us, our evaporative cooling system works better, making us feel cooler at the same absolute temperature. </a:t>
            </a:r>
          </a:p>
          <a:p>
            <a:pPr>
              <a:spcBef>
                <a:spcPts val="317"/>
              </a:spcBef>
              <a:spcAft>
                <a:spcPts val="317"/>
              </a:spcAft>
            </a:pPr>
            <a:r>
              <a:rPr lang="en-US" b="1" i="1" dirty="0" smtClean="0">
                <a:latin typeface="Times New Roman"/>
              </a:rPr>
              <a:t>Mean radiant temperature  (MRT) </a:t>
            </a:r>
            <a:r>
              <a:rPr lang="en-US" dirty="0" smtClean="0">
                <a:latin typeface="Times New Roman"/>
              </a:rPr>
              <a:t>affects comfort. Radiant heat transfer happens without a medium</a:t>
            </a:r>
            <a:r>
              <a:rPr lang="en-US" dirty="0" smtClean="0">
                <a:latin typeface="Times New Roman"/>
                <a:sym typeface="Symbol"/>
              </a:rPr>
              <a:t>—air isn’t necessary! More importantly, the temperature of the air surrounding us doesn’t matter either.  </a:t>
            </a:r>
          </a:p>
          <a:p>
            <a:pPr marL="457200" indent="-228600">
              <a:spcBef>
                <a:spcPts val="0"/>
              </a:spcBef>
              <a:spcAft>
                <a:spcPts val="0"/>
              </a:spcAft>
              <a:buFont typeface="Symbol" pitchFamily="18" charset="2"/>
              <a:buChar char="·"/>
            </a:pPr>
            <a:r>
              <a:rPr lang="en-US" dirty="0" smtClean="0">
                <a:latin typeface="Times New Roman"/>
              </a:rPr>
              <a:t>If our body surface temperature is higher than the temperature of surrounding surfaces, we will radiate heat to them regardless of the air temperature. This is why windows feel cold.</a:t>
            </a:r>
          </a:p>
          <a:p>
            <a:pPr marL="457200" indent="-228600">
              <a:spcBef>
                <a:spcPts val="0"/>
              </a:spcBef>
              <a:spcAft>
                <a:spcPts val="0"/>
              </a:spcAft>
              <a:buFont typeface="Symbol" pitchFamily="18" charset="2"/>
              <a:buChar char="·"/>
            </a:pPr>
            <a:r>
              <a:rPr lang="en-US" dirty="0" smtClean="0">
                <a:latin typeface="Times New Roman"/>
              </a:rPr>
              <a:t>The inverse also happens. This is why a wood stove feels so good on a cold day.</a:t>
            </a:r>
          </a:p>
          <a:p>
            <a:pPr marL="457200" indent="-228600">
              <a:spcBef>
                <a:spcPts val="0"/>
              </a:spcBef>
              <a:spcAft>
                <a:spcPts val="0"/>
              </a:spcAft>
              <a:buFont typeface="Symbol" pitchFamily="18" charset="2"/>
              <a:buChar char="·"/>
            </a:pPr>
            <a:r>
              <a:rPr lang="en-US" dirty="0" smtClean="0">
                <a:latin typeface="Times New Roman"/>
              </a:rPr>
              <a:t>Our bodies try to maintain a core temperature of about 96</a:t>
            </a:r>
            <a:r>
              <a:rPr lang="en-US" dirty="0" smtClean="0">
                <a:latin typeface="Times New Roman"/>
                <a:sym typeface="Symbol"/>
              </a:rPr>
              <a:t></a:t>
            </a:r>
            <a:r>
              <a:rPr lang="en-US" dirty="0" smtClean="0">
                <a:latin typeface="Times New Roman"/>
              </a:rPr>
              <a:t>F by either burning fat or “dumping” heat.</a:t>
            </a:r>
          </a:p>
          <a:p>
            <a:pPr marL="457200" indent="-228600">
              <a:spcBef>
                <a:spcPts val="0"/>
              </a:spcBef>
              <a:spcAft>
                <a:spcPts val="0"/>
              </a:spcAft>
              <a:buFont typeface="Symbol" pitchFamily="18" charset="2"/>
              <a:buChar char="·"/>
            </a:pPr>
            <a:r>
              <a:rPr lang="en-US" dirty="0" smtClean="0">
                <a:latin typeface="Times New Roman"/>
              </a:rPr>
              <a:t>Because we never stop burning fat, we’re not comfortable unless we’re losing some heat </a:t>
            </a:r>
            <a:r>
              <a:rPr lang="en-US" dirty="0" smtClean="0">
                <a:latin typeface="Times New Roman"/>
                <a:sym typeface="Symbol"/>
              </a:rPr>
              <a:t>to our surroundings. </a:t>
            </a:r>
          </a:p>
          <a:p>
            <a:pPr>
              <a:spcBef>
                <a:spcPts val="317"/>
              </a:spcBef>
              <a:spcAft>
                <a:spcPts val="0"/>
              </a:spcAft>
            </a:pPr>
            <a:r>
              <a:rPr lang="en-US" dirty="0" smtClean="0">
                <a:latin typeface="Times New Roman"/>
              </a:rPr>
              <a:t>Activity level – The more active we are, the warmer we will be. Metabolism plays a large role.</a:t>
            </a:r>
          </a:p>
          <a:p>
            <a:pPr marL="457200" indent="-228600">
              <a:spcBef>
                <a:spcPts val="0"/>
              </a:spcBef>
              <a:spcAft>
                <a:spcPts val="317"/>
              </a:spcAft>
              <a:buFont typeface="Symbol" pitchFamily="18" charset="2"/>
              <a:buChar char="·"/>
            </a:pPr>
            <a:r>
              <a:rPr lang="en-US" dirty="0" smtClean="0">
                <a:latin typeface="Times New Roman"/>
              </a:rPr>
              <a:t>A sedentary person is typically more comfortable at higher and more humid temperatures than an active person would be.</a:t>
            </a:r>
          </a:p>
          <a:p>
            <a:pPr>
              <a:spcBef>
                <a:spcPts val="317"/>
              </a:spcBef>
              <a:spcAft>
                <a:spcPts val="0"/>
              </a:spcAft>
            </a:pPr>
            <a:r>
              <a:rPr lang="en-US" dirty="0" smtClean="0">
                <a:latin typeface="Times New Roman"/>
              </a:rPr>
              <a:t>Conditioning – What we’re used to matters a lot. </a:t>
            </a:r>
          </a:p>
          <a:p>
            <a:pPr marL="457200" indent="-228600">
              <a:spcBef>
                <a:spcPts val="0"/>
              </a:spcBef>
              <a:spcAft>
                <a:spcPts val="317"/>
              </a:spcAft>
              <a:buFont typeface="Symbol" pitchFamily="18" charset="2"/>
              <a:buChar char="·"/>
            </a:pPr>
            <a:r>
              <a:rPr lang="en-US" dirty="0" smtClean="0">
                <a:latin typeface="Times New Roman"/>
              </a:rPr>
              <a:t>A Floridian might be cold at 70</a:t>
            </a:r>
            <a:r>
              <a:rPr lang="en-US" dirty="0" smtClean="0">
                <a:latin typeface="Times New Roman"/>
                <a:sym typeface="Symbol"/>
              </a:rPr>
              <a:t>F </a:t>
            </a:r>
            <a:r>
              <a:rPr lang="en-US" dirty="0" smtClean="0">
                <a:latin typeface="Times New Roman"/>
              </a:rPr>
              <a:t>while the snowbird beside him thinks it’s really warm.</a:t>
            </a:r>
          </a:p>
          <a:p>
            <a:pPr>
              <a:lnSpc>
                <a:spcPct val="90000"/>
              </a:lnSpc>
              <a:spcBef>
                <a:spcPts val="317"/>
              </a:spcBef>
              <a:spcAft>
                <a:spcPts val="317"/>
              </a:spcAft>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latin typeface="Times New Roman"/>
              </a:rPr>
              <a:t>Six variables determine personal thermal comfort. Four are environmental, and two are personal.</a:t>
            </a:r>
          </a:p>
          <a:p>
            <a:pPr>
              <a:spcBef>
                <a:spcPts val="0"/>
              </a:spcBef>
              <a:spcAft>
                <a:spcPts val="0"/>
              </a:spcAft>
            </a:pPr>
            <a:r>
              <a:rPr lang="en-US" b="1" dirty="0" smtClean="0">
                <a:latin typeface="Times New Roman"/>
              </a:rPr>
              <a:t>Environmental:</a:t>
            </a:r>
          </a:p>
          <a:p>
            <a:pPr marL="457200" indent="-228600">
              <a:spcBef>
                <a:spcPts val="0"/>
              </a:spcBef>
              <a:spcAft>
                <a:spcPts val="0"/>
              </a:spcAft>
              <a:buFont typeface="Symbol" pitchFamily="18" charset="2"/>
              <a:buChar char="·"/>
            </a:pPr>
            <a:r>
              <a:rPr lang="en-US" dirty="0" smtClean="0">
                <a:latin typeface="Times New Roman"/>
              </a:rPr>
              <a:t>Air temperature			 </a:t>
            </a:r>
          </a:p>
          <a:p>
            <a:pPr marL="457200" indent="-228600">
              <a:spcBef>
                <a:spcPts val="0"/>
              </a:spcBef>
              <a:spcAft>
                <a:spcPts val="0"/>
              </a:spcAft>
              <a:buFont typeface="Symbol" pitchFamily="18" charset="2"/>
              <a:buChar char="·"/>
            </a:pPr>
            <a:r>
              <a:rPr lang="en-US" b="1" i="1" dirty="0" smtClean="0">
                <a:latin typeface="Times New Roman"/>
              </a:rPr>
              <a:t>Relative humidity (RH)</a:t>
            </a:r>
          </a:p>
          <a:p>
            <a:pPr marL="457200" indent="-228600">
              <a:spcBef>
                <a:spcPts val="0"/>
              </a:spcBef>
              <a:spcAft>
                <a:spcPts val="0"/>
              </a:spcAft>
              <a:buFont typeface="Symbol" pitchFamily="18" charset="2"/>
              <a:buChar char="·"/>
            </a:pPr>
            <a:r>
              <a:rPr lang="en-US" dirty="0" smtClean="0">
                <a:latin typeface="Times New Roman"/>
              </a:rPr>
              <a:t>Air motion	 </a:t>
            </a:r>
          </a:p>
          <a:p>
            <a:pPr marL="457200" indent="-228600">
              <a:spcBef>
                <a:spcPts val="0"/>
              </a:spcBef>
              <a:spcAft>
                <a:spcPts val="0"/>
              </a:spcAft>
              <a:buFont typeface="Symbol" pitchFamily="18" charset="2"/>
              <a:buChar char="·"/>
            </a:pPr>
            <a:r>
              <a:rPr lang="en-US" dirty="0" smtClean="0">
                <a:latin typeface="Times New Roman"/>
              </a:rPr>
              <a:t>Mean radiant temperature</a:t>
            </a:r>
          </a:p>
          <a:p>
            <a:pPr marL="45720">
              <a:spcBef>
                <a:spcPts val="0"/>
              </a:spcBef>
              <a:spcAft>
                <a:spcPts val="0"/>
              </a:spcAft>
            </a:pPr>
            <a:endParaRPr lang="en-US" b="1" dirty="0" smtClean="0">
              <a:latin typeface="Times New Roman"/>
            </a:endParaRPr>
          </a:p>
          <a:p>
            <a:pPr>
              <a:spcBef>
                <a:spcPts val="0"/>
              </a:spcBef>
              <a:spcAft>
                <a:spcPts val="0"/>
              </a:spcAft>
            </a:pPr>
            <a:r>
              <a:rPr lang="en-US" b="1" dirty="0" smtClean="0">
                <a:latin typeface="Times New Roman"/>
              </a:rPr>
              <a:t>Personal:</a:t>
            </a:r>
          </a:p>
          <a:p>
            <a:pPr marL="457200" indent="-228600">
              <a:spcBef>
                <a:spcPts val="0"/>
              </a:spcBef>
              <a:spcAft>
                <a:spcPts val="0"/>
              </a:spcAft>
              <a:buFont typeface="Symbol" pitchFamily="18" charset="2"/>
              <a:buChar char="·"/>
            </a:pPr>
            <a:r>
              <a:rPr lang="en-US" dirty="0" smtClean="0">
                <a:latin typeface="Times New Roman"/>
              </a:rPr>
              <a:t>Clothing insulation value</a:t>
            </a:r>
          </a:p>
          <a:p>
            <a:pPr marL="457200" indent="-228600">
              <a:spcBef>
                <a:spcPts val="0"/>
              </a:spcBef>
              <a:spcAft>
                <a:spcPts val="0"/>
              </a:spcAft>
              <a:buFont typeface="Symbol" pitchFamily="18" charset="2"/>
              <a:buChar char="·"/>
            </a:pPr>
            <a:r>
              <a:rPr lang="en-US" dirty="0" smtClean="0">
                <a:latin typeface="Times New Roman"/>
              </a:rPr>
              <a:t>Metabolic rate; typically around 360 BTU/hr for a seated person</a:t>
            </a:r>
          </a:p>
          <a:p>
            <a:r>
              <a:rPr lang="en-US" dirty="0" smtClean="0">
                <a:latin typeface="Times New Roman"/>
              </a:rPr>
              <a:t>All of these factors interact with each other. People feel cooler on a hot day if the relative humidity is low and there is a breeze than if the air is humid and still.</a:t>
            </a:r>
          </a:p>
          <a:p>
            <a:r>
              <a:rPr lang="en-US" dirty="0" smtClean="0">
                <a:latin typeface="Times New Roman"/>
              </a:rPr>
              <a:t>Air temperature, relative humidity, and air motion play big roles in our work. We seek to control air movement, to reduce leakage, and to efficiently carry conditioned air through ducts to the rooms of the house.</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These pictures from Arizona State University graphically represent the factors of thermal comfort.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Notice the orange line. The 62</a:t>
            </a:r>
            <a:r>
              <a:rPr lang="en-US" dirty="0" smtClean="0">
                <a:latin typeface="Times New Roman"/>
                <a:sym typeface="Symbol"/>
              </a:rPr>
              <a:t></a:t>
            </a:r>
            <a:r>
              <a:rPr lang="en-US" dirty="0" smtClean="0">
                <a:latin typeface="Times New Roman"/>
              </a:rPr>
              <a:t>F </a:t>
            </a:r>
            <a:r>
              <a:rPr lang="en-US" b="1" i="1" dirty="0" smtClean="0">
                <a:latin typeface="Times New Roman"/>
              </a:rPr>
              <a:t>dew point </a:t>
            </a:r>
            <a:r>
              <a:rPr lang="en-US" dirty="0" smtClean="0">
                <a:latin typeface="Times New Roman"/>
              </a:rPr>
              <a:t>(not RH) is key to comfort. High humidity (&gt;60%) is uncomfortable for most.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People are often more comfortable at higher temperatures when the humidity is lower. The most acceptable range is 68</a:t>
            </a:r>
            <a:r>
              <a:rPr lang="en-US" dirty="0" smtClean="0">
                <a:latin typeface="Times New Roman"/>
                <a:sym typeface="Symbol"/>
              </a:rPr>
              <a:t>F</a:t>
            </a:r>
            <a:r>
              <a:rPr lang="en-US" dirty="0" smtClean="0">
                <a:latin typeface="Times New Roman"/>
              </a:rPr>
              <a:t> to 76</a:t>
            </a:r>
            <a:r>
              <a:rPr lang="en-US" dirty="0" smtClean="0">
                <a:latin typeface="Times New Roman"/>
                <a:sym typeface="Symbol"/>
              </a:rPr>
              <a:t></a:t>
            </a:r>
            <a:r>
              <a:rPr lang="en-US" dirty="0" smtClean="0">
                <a:latin typeface="Times New Roman"/>
              </a:rPr>
              <a:t>F and about 20% to 40% RH.</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Air temperature is the factor with which people are most familiar.</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It’s intuitive. If we’re surrounded by air that’s at a substantially different temperature than our comfort zone, we’ll be uncomfortable.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Relative humidity (RH) is a big factor. Cold winter air typically carries very little moisture. When heated, the RH falls even lower.</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Relative humidity is the amount of water vapor contained in a given volume of air relative to the total amount of water vapor it is capable of containing, expressed as a percentage.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At 100% relative humidity, condensation happens on all hard surfaces. If there is no hard surface, there is no condensation. </a:t>
            </a:r>
          </a:p>
          <a:p>
            <a:pPr>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Every raindrop has a speck of dust inside it that serves as the surface area for condensation to collect around. </a:t>
            </a:r>
          </a:p>
          <a:p>
            <a:pPr>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Relative humidity is the most complicated of the comfort issues.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Broadly speaking, humans adapt well to extremes of humidity:  15% to 75% is tolerable for most people. Tolerance to the upper limit drops as activity level rises: 75% is ok when sitting but not when running.</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Below 15% RH medical issues arise. Humidity above 75% interferes with our body’s natural cooling system.  </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We can measure RH with a </a:t>
            </a:r>
            <a:r>
              <a:rPr lang="en-US" b="1" i="1" dirty="0" smtClean="0">
                <a:latin typeface="Times New Roman"/>
              </a:rPr>
              <a:t>sling </a:t>
            </a:r>
            <a:r>
              <a:rPr lang="en-US" b="1" i="1" dirty="0" err="1" smtClean="0">
                <a:latin typeface="Times New Roman"/>
              </a:rPr>
              <a:t>psychrometer</a:t>
            </a:r>
            <a:r>
              <a:rPr lang="en-US" b="1" i="1" dirty="0" smtClean="0">
                <a:latin typeface="Times New Roman"/>
              </a:rPr>
              <a: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sling psychrometer has two thermometers side by side, one with a wetted wick around the bulb (the </a:t>
            </a:r>
            <a:r>
              <a:rPr lang="en-US" b="1" i="1" dirty="0" smtClean="0">
                <a:latin typeface="Times New Roman"/>
              </a:rPr>
              <a:t>wet bulb</a:t>
            </a:r>
            <a:r>
              <a:rPr lang="en-US" dirty="0" smtClean="0">
                <a:latin typeface="Times New Roman"/>
              </a:rPr>
              <a:t>), and one with a </a:t>
            </a:r>
            <a:r>
              <a:rPr lang="en-US" b="1" i="1" dirty="0" smtClean="0">
                <a:latin typeface="Times New Roman"/>
              </a:rPr>
              <a:t>dry bulb</a:t>
            </a:r>
            <a:r>
              <a:rPr lang="en-US" dirty="0" smtClean="0">
                <a:latin typeface="Times New Roman"/>
              </a:rPr>
              <a:t>. Spinning it in the air speeds up the temperature stabilization process.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Because of heat absorbed by evaporation, the wet bulb will register a lower temperature than the dry bulb. The point where the wet bulb temperature stabilizes is the wet bulb temperature.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Plotting the two temperatures on a </a:t>
            </a:r>
            <a:r>
              <a:rPr lang="en-US" b="1" i="1" dirty="0" smtClean="0">
                <a:latin typeface="Times New Roman"/>
              </a:rPr>
              <a:t>psychrometric chart </a:t>
            </a:r>
            <a:r>
              <a:rPr lang="en-US" dirty="0" smtClean="0">
                <a:latin typeface="Times New Roman"/>
              </a:rPr>
              <a:t>gives us dew point and relative humidity.</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a:t>
            </a:r>
            <a:r>
              <a:rPr lang="en-US" dirty="0" err="1" smtClean="0">
                <a:latin typeface="Times New Roman"/>
              </a:rPr>
              <a:t>psychrometric</a:t>
            </a:r>
            <a:r>
              <a:rPr lang="en-US" dirty="0" smtClean="0">
                <a:latin typeface="Times New Roman"/>
              </a:rPr>
              <a:t> method was developed by the air conditioning and refrigeration industry.</a:t>
            </a:r>
          </a:p>
          <a:p>
            <a:r>
              <a:rPr lang="en-US" i="1" dirty="0" smtClean="0">
                <a:solidFill>
                  <a:srgbClr val="808080"/>
                </a:solidFill>
                <a:latin typeface="Times New Roman"/>
              </a:rPr>
              <a:t>Click to add lines to chart illustrating the information available and how the chart is to be used.</a:t>
            </a:r>
          </a:p>
          <a:p>
            <a:r>
              <a:rPr lang="en-US" dirty="0" smtClean="0">
                <a:latin typeface="Times New Roman"/>
              </a:rPr>
              <a:t>To use:</a:t>
            </a:r>
          </a:p>
          <a:p>
            <a:pPr marL="457200" indent="-228600">
              <a:spcBef>
                <a:spcPts val="0"/>
              </a:spcBef>
              <a:spcAft>
                <a:spcPts val="0"/>
              </a:spcAft>
              <a:buFont typeface="+mj-lt"/>
              <a:buAutoNum type="arabicPeriod"/>
            </a:pPr>
            <a:r>
              <a:rPr lang="en-US" dirty="0" smtClean="0">
                <a:latin typeface="Times New Roman"/>
              </a:rPr>
              <a:t>Locate the dry bulb temperature on the lower horizontal axis.</a:t>
            </a:r>
          </a:p>
          <a:p>
            <a:pPr marL="457200" indent="-228600">
              <a:spcBef>
                <a:spcPts val="0"/>
              </a:spcBef>
              <a:spcAft>
                <a:spcPts val="0"/>
              </a:spcAft>
              <a:buFont typeface="+mj-lt"/>
              <a:buAutoNum type="arabicPeriod"/>
            </a:pPr>
            <a:r>
              <a:rPr lang="en-US" dirty="0" smtClean="0">
                <a:latin typeface="Times New Roman"/>
              </a:rPr>
              <a:t>Locate the wet bulb temperature on the curved line at the left.</a:t>
            </a:r>
          </a:p>
          <a:p>
            <a:pPr marL="457200" indent="-228600">
              <a:spcBef>
                <a:spcPts val="0"/>
              </a:spcBef>
              <a:spcAft>
                <a:spcPts val="0"/>
              </a:spcAft>
              <a:buFont typeface="+mj-lt"/>
              <a:buAutoNum type="arabicPeriod"/>
            </a:pPr>
            <a:r>
              <a:rPr lang="en-US" dirty="0" smtClean="0">
                <a:latin typeface="Times New Roman"/>
              </a:rPr>
              <a:t>Locate the intersection of the vertical line up from the dry bulb temperature and the slanting line running down to the right from the wet bulb temperature.</a:t>
            </a:r>
          </a:p>
          <a:p>
            <a:pPr marL="457200" indent="-228600">
              <a:spcBef>
                <a:spcPts val="0"/>
              </a:spcBef>
              <a:spcAft>
                <a:spcPts val="0"/>
              </a:spcAft>
              <a:buFont typeface="+mj-lt"/>
              <a:buAutoNum type="arabicPeriod"/>
            </a:pPr>
            <a:r>
              <a:rPr lang="en-US" dirty="0" smtClean="0">
                <a:latin typeface="Times New Roman"/>
              </a:rPr>
              <a:t>Follow the horizontal line to the left from the intersecting point to its end to reach the dew point temperature, in this case 60</a:t>
            </a:r>
            <a:r>
              <a:rPr lang="en-US" dirty="0" smtClean="0">
                <a:latin typeface="Times New Roman"/>
                <a:sym typeface="Symbol"/>
              </a:rPr>
              <a:t>F.</a:t>
            </a:r>
          </a:p>
          <a:p>
            <a:pPr marL="457200" indent="-228600">
              <a:spcBef>
                <a:spcPts val="0"/>
              </a:spcBef>
              <a:spcAft>
                <a:spcPts val="0"/>
              </a:spcAft>
              <a:buFont typeface="+mj-lt"/>
              <a:buAutoNum type="arabicPeriod"/>
            </a:pPr>
            <a:r>
              <a:rPr lang="en-US" dirty="0" smtClean="0">
                <a:latin typeface="Times New Roman"/>
              </a:rPr>
              <a:t>Follow the curved line up and to the right from the intersecting point to its end (the horizontal line at the top of the chart) to reach the RH, in this case, 50%.</a:t>
            </a:r>
          </a:p>
          <a:p>
            <a:pPr eaLnBrk="1" hangingPunct="1">
              <a:spcBef>
                <a:spcPct val="0"/>
              </a:spcBef>
            </a:pPr>
            <a:endParaRPr lang="en-US" dirty="0" smtClean="0">
              <a:latin typeface="Arial"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B59E27DD-F739-4958-8197-51944B99F2F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8D03420A-4270-4296-87ED-CF462ED335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solidFill>
                  <a:srgbClr val="333333"/>
                </a:solidFill>
              </a:defRPr>
            </a:lvl1pPr>
            <a:lvl2pPr>
              <a:defRPr sz="2000">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6BB51589-A1E8-43F4-8521-AC52B83FE3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3881D397-EA65-43A8-ADB8-C24EE797A4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2"/>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3124200"/>
            <a:ext cx="6858000" cy="1219200"/>
          </a:xfrm>
        </p:spPr>
        <p:txBody>
          <a:bodyPr/>
          <a:lstStyle/>
          <a:p>
            <a:pPr eaLnBrk="1" hangingPunct="1">
              <a:defRPr/>
            </a:pPr>
            <a:r>
              <a:rPr lang="en-US" sz="4000" dirty="0" smtClean="0">
                <a:solidFill>
                  <a:srgbClr val="11007C"/>
                </a:solidFill>
              </a:rPr>
              <a:t>Comfort and Climate</a:t>
            </a:r>
            <a:r>
              <a:rPr lang="en-US" sz="3600" dirty="0" smtClean="0">
                <a:solidFill>
                  <a:srgbClr val="11007C"/>
                </a:solidFill>
              </a:rPr>
              <a:t/>
            </a:r>
            <a:br>
              <a:rPr lang="en-US" sz="3600" dirty="0" smtClean="0">
                <a:solidFill>
                  <a:srgbClr val="11007C"/>
                </a:solidFill>
              </a:rPr>
            </a:br>
            <a:endParaRPr lang="en-US" sz="3600" dirty="0" smtClean="0">
              <a:solidFill>
                <a:srgbClr val="11007C"/>
              </a:solidFill>
            </a:endParaRP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Auditor Pschrometric Chart"/>
          <p:cNvPicPr>
            <a:picLocks noChangeAspect="1"/>
          </p:cNvPicPr>
          <p:nvPr/>
        </p:nvPicPr>
        <p:blipFill>
          <a:blip r:embed="rId3"/>
          <a:srcRect/>
          <a:stretch>
            <a:fillRect/>
          </a:stretch>
        </p:blipFill>
        <p:spPr bwMode="auto">
          <a:xfrm>
            <a:off x="406400" y="1309688"/>
            <a:ext cx="8324850" cy="5018087"/>
          </a:xfrm>
          <a:prstGeom prst="rect">
            <a:avLst/>
          </a:prstGeom>
          <a:noFill/>
          <a:ln w="9525">
            <a:noFill/>
            <a:miter lim="800000"/>
            <a:headEnd/>
            <a:tailEnd/>
          </a:ln>
        </p:spPr>
      </p:pic>
      <p:sp>
        <p:nvSpPr>
          <p:cNvPr id="16387" name="Line 5"/>
          <p:cNvSpPr>
            <a:spLocks noChangeShapeType="1"/>
          </p:cNvSpPr>
          <p:nvPr/>
        </p:nvSpPr>
        <p:spPr bwMode="auto">
          <a:xfrm>
            <a:off x="4570413" y="3868738"/>
            <a:ext cx="3889375" cy="0"/>
          </a:xfrm>
          <a:prstGeom prst="line">
            <a:avLst/>
          </a:prstGeom>
          <a:noFill/>
          <a:ln w="57150">
            <a:solidFill>
              <a:srgbClr val="005BAB"/>
            </a:solidFill>
            <a:round/>
            <a:headEnd/>
            <a:tailEnd type="arrow" w="med" len="med"/>
          </a:ln>
        </p:spPr>
        <p:txBody>
          <a:bodyPr/>
          <a:lstStyle/>
          <a:p>
            <a:endParaRPr lang="en-US"/>
          </a:p>
        </p:txBody>
      </p:sp>
      <p:sp>
        <p:nvSpPr>
          <p:cNvPr id="16388" name="Text Box 9"/>
          <p:cNvSpPr txBox="1">
            <a:spLocks noChangeArrowheads="1"/>
          </p:cNvSpPr>
          <p:nvPr/>
        </p:nvSpPr>
        <p:spPr bwMode="auto">
          <a:xfrm>
            <a:off x="8353425" y="1768475"/>
            <a:ext cx="739775" cy="368300"/>
          </a:xfrm>
          <a:prstGeom prst="rect">
            <a:avLst/>
          </a:prstGeom>
          <a:noFill/>
          <a:ln w="9525">
            <a:noFill/>
            <a:miter lim="800000"/>
            <a:headEnd/>
            <a:tailEnd/>
          </a:ln>
        </p:spPr>
        <p:txBody>
          <a:bodyPr>
            <a:spAutoFit/>
          </a:bodyPr>
          <a:lstStyle/>
          <a:p>
            <a:pPr eaLnBrk="0" hangingPunct="0">
              <a:spcBef>
                <a:spcPct val="50000"/>
              </a:spcBef>
            </a:pPr>
            <a:r>
              <a:rPr lang="en-US" b="1">
                <a:solidFill>
                  <a:srgbClr val="FF3300"/>
                </a:solidFill>
                <a:latin typeface="Arial Black" charset="0"/>
              </a:rPr>
              <a:t>156</a:t>
            </a:r>
          </a:p>
        </p:txBody>
      </p:sp>
      <p:sp>
        <p:nvSpPr>
          <p:cNvPr id="16389" name="Rectangle 8"/>
          <p:cNvSpPr txBox="1">
            <a:spLocks noRot="1" noChangeArrowheads="1"/>
          </p:cNvSpPr>
          <p:nvPr/>
        </p:nvSpPr>
        <p:spPr bwMode="auto">
          <a:xfrm>
            <a:off x="476250" y="32658"/>
            <a:ext cx="6318250" cy="838200"/>
          </a:xfrm>
          <a:prstGeom prst="rect">
            <a:avLst/>
          </a:prstGeom>
          <a:noFill/>
          <a:ln w="9525">
            <a:noFill/>
            <a:miter lim="800000"/>
            <a:headEnd/>
            <a:tailEnd/>
          </a:ln>
        </p:spPr>
        <p:txBody>
          <a:bodyPr lIns="0" tIns="0" rIns="0" bIns="0" anchor="ctr"/>
          <a:lstStyle/>
          <a:p>
            <a:pPr defTabSz="914400"/>
            <a:r>
              <a:rPr lang="en-US" sz="2600" spc="100" dirty="0" err="1">
                <a:solidFill>
                  <a:schemeClr val="bg1"/>
                </a:solidFill>
              </a:rPr>
              <a:t>Psychrometric</a:t>
            </a:r>
            <a:r>
              <a:rPr lang="en-US" sz="2600" spc="100" dirty="0">
                <a:solidFill>
                  <a:schemeClr val="bg1"/>
                </a:solidFill>
              </a:rPr>
              <a:t> Chart #2</a:t>
            </a:r>
          </a:p>
        </p:txBody>
      </p:sp>
      <p:sp>
        <p:nvSpPr>
          <p:cNvPr id="16392" name="Text Box 8"/>
          <p:cNvSpPr txBox="1">
            <a:spLocks noChangeArrowheads="1"/>
          </p:cNvSpPr>
          <p:nvPr/>
        </p:nvSpPr>
        <p:spPr bwMode="auto">
          <a:xfrm>
            <a:off x="8459788" y="3684588"/>
            <a:ext cx="533400" cy="366712"/>
          </a:xfrm>
          <a:prstGeom prst="rect">
            <a:avLst/>
          </a:prstGeom>
          <a:noFill/>
          <a:ln w="9525">
            <a:noFill/>
            <a:miter lim="800000"/>
            <a:headEnd/>
            <a:tailEnd/>
          </a:ln>
        </p:spPr>
        <p:txBody>
          <a:bodyPr>
            <a:spAutoFit/>
          </a:bodyPr>
          <a:lstStyle/>
          <a:p>
            <a:pPr eaLnBrk="0" hangingPunct="0">
              <a:spcBef>
                <a:spcPct val="50000"/>
              </a:spcBef>
            </a:pPr>
            <a:r>
              <a:rPr lang="en-US">
                <a:solidFill>
                  <a:srgbClr val="005BAB"/>
                </a:solidFill>
                <a:latin typeface="Arial Black" charset="0"/>
              </a:rPr>
              <a:t>78</a:t>
            </a:r>
          </a:p>
        </p:txBody>
      </p:sp>
      <p:sp>
        <p:nvSpPr>
          <p:cNvPr id="16393" name="TextBox 16"/>
          <p:cNvSpPr txBox="1">
            <a:spLocks noChangeArrowheads="1"/>
          </p:cNvSpPr>
          <p:nvPr/>
        </p:nvSpPr>
        <p:spPr bwMode="auto">
          <a:xfrm rot="5400000">
            <a:off x="7253290" y="3686175"/>
            <a:ext cx="3411538" cy="338137"/>
          </a:xfrm>
          <a:prstGeom prst="rect">
            <a:avLst/>
          </a:prstGeom>
          <a:noFill/>
          <a:ln w="9525">
            <a:noFill/>
            <a:miter lim="800000"/>
            <a:headEnd/>
            <a:tailEnd/>
          </a:ln>
        </p:spPr>
        <p:txBody>
          <a:bodyPr wrap="none">
            <a:spAutoFit/>
          </a:bodyPr>
          <a:lstStyle/>
          <a:p>
            <a:r>
              <a:rPr lang="en-US" sz="1600" dirty="0"/>
              <a:t>Grains of water per pound of dry air</a:t>
            </a:r>
            <a:endParaRPr lang="en-US" sz="1600" b="1" dirty="0">
              <a:cs typeface="Arial" charset="0"/>
            </a:endParaRPr>
          </a:p>
        </p:txBody>
      </p:sp>
      <p:sp>
        <p:nvSpPr>
          <p:cNvPr id="10"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9" name="TextBox 9"/>
          <p:cNvSpPr txBox="1">
            <a:spLocks noChangeArrowheads="1"/>
          </p:cNvSpPr>
          <p:nvPr/>
        </p:nvSpPr>
        <p:spPr bwMode="auto">
          <a:xfrm>
            <a:off x="4811486" y="6394903"/>
            <a:ext cx="4356430" cy="230832"/>
          </a:xfrm>
          <a:prstGeom prst="rect">
            <a:avLst/>
          </a:prstGeom>
          <a:noFill/>
          <a:ln w="9525">
            <a:noFill/>
            <a:miter lim="800000"/>
            <a:headEnd/>
            <a:tailEnd/>
          </a:ln>
        </p:spPr>
        <p:txBody>
          <a:bodyPr wrap="square">
            <a:spAutoFit/>
          </a:bodyPr>
          <a:lstStyle/>
          <a:p>
            <a:pPr algn="r"/>
            <a:r>
              <a:rPr lang="en-US" sz="900" i="1" dirty="0" smtClean="0"/>
              <a:t>Table created for the US DOE WAP National Standardized Curricula</a:t>
            </a:r>
            <a:endParaRPr lang="en-US" sz="9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Auditor Pschrometric Chart"/>
          <p:cNvPicPr>
            <a:picLocks noChangeAspect="1"/>
          </p:cNvPicPr>
          <p:nvPr/>
        </p:nvPicPr>
        <p:blipFill>
          <a:blip r:embed="rId3"/>
          <a:srcRect/>
          <a:stretch>
            <a:fillRect/>
          </a:stretch>
        </p:blipFill>
        <p:spPr bwMode="auto">
          <a:xfrm>
            <a:off x="406400" y="1309688"/>
            <a:ext cx="8324850" cy="5018087"/>
          </a:xfrm>
          <a:prstGeom prst="rect">
            <a:avLst/>
          </a:prstGeom>
          <a:noFill/>
          <a:ln w="9525">
            <a:noFill/>
            <a:miter lim="800000"/>
            <a:headEnd/>
            <a:tailEnd/>
          </a:ln>
        </p:spPr>
      </p:pic>
      <p:sp>
        <p:nvSpPr>
          <p:cNvPr id="17411" name="Line 8"/>
          <p:cNvSpPr>
            <a:spLocks noChangeShapeType="1"/>
          </p:cNvSpPr>
          <p:nvPr/>
        </p:nvSpPr>
        <p:spPr bwMode="auto">
          <a:xfrm flipV="1">
            <a:off x="5535613" y="3867150"/>
            <a:ext cx="0" cy="1855788"/>
          </a:xfrm>
          <a:prstGeom prst="line">
            <a:avLst/>
          </a:prstGeom>
          <a:noFill/>
          <a:ln w="57150">
            <a:solidFill>
              <a:srgbClr val="FF0000"/>
            </a:solidFill>
            <a:round/>
            <a:headEnd/>
            <a:tailEnd type="arrow" w="med" len="med"/>
          </a:ln>
        </p:spPr>
        <p:txBody>
          <a:bodyPr/>
          <a:lstStyle/>
          <a:p>
            <a:endParaRPr lang="en-US"/>
          </a:p>
        </p:txBody>
      </p:sp>
      <p:sp>
        <p:nvSpPr>
          <p:cNvPr id="17412" name="Line 16"/>
          <p:cNvSpPr>
            <a:spLocks noChangeShapeType="1"/>
          </p:cNvSpPr>
          <p:nvPr/>
        </p:nvSpPr>
        <p:spPr bwMode="auto">
          <a:xfrm flipH="1" flipV="1">
            <a:off x="3659188" y="3071813"/>
            <a:ext cx="1838325" cy="795337"/>
          </a:xfrm>
          <a:prstGeom prst="line">
            <a:avLst/>
          </a:prstGeom>
          <a:noFill/>
          <a:ln w="57150">
            <a:solidFill>
              <a:schemeClr val="bg2"/>
            </a:solidFill>
            <a:round/>
            <a:headEnd/>
            <a:tailEnd type="arrow" w="med" len="med"/>
          </a:ln>
        </p:spPr>
        <p:txBody>
          <a:bodyPr/>
          <a:lstStyle/>
          <a:p>
            <a:endParaRPr lang="en-US"/>
          </a:p>
        </p:txBody>
      </p:sp>
      <p:sp>
        <p:nvSpPr>
          <p:cNvPr id="17416" name="TextBox 16"/>
          <p:cNvSpPr txBox="1">
            <a:spLocks noChangeArrowheads="1"/>
          </p:cNvSpPr>
          <p:nvPr/>
        </p:nvSpPr>
        <p:spPr bwMode="auto">
          <a:xfrm rot="5400000">
            <a:off x="7177088" y="3686175"/>
            <a:ext cx="3411538" cy="338137"/>
          </a:xfrm>
          <a:prstGeom prst="rect">
            <a:avLst/>
          </a:prstGeom>
          <a:noFill/>
          <a:ln w="9525">
            <a:noFill/>
            <a:miter lim="800000"/>
            <a:headEnd/>
            <a:tailEnd/>
          </a:ln>
        </p:spPr>
        <p:txBody>
          <a:bodyPr wrap="none">
            <a:spAutoFit/>
          </a:bodyPr>
          <a:lstStyle/>
          <a:p>
            <a:r>
              <a:rPr lang="en-US" sz="1600"/>
              <a:t>Grains of water per pound of dry air</a:t>
            </a:r>
            <a:endParaRPr lang="en-US" sz="1600" b="1">
              <a:cs typeface="Arial" charset="0"/>
            </a:endParaRPr>
          </a:p>
        </p:txBody>
      </p:sp>
      <p:sp>
        <p:nvSpPr>
          <p:cNvPr id="17417" name="Freeform 17"/>
          <p:cNvSpPr>
            <a:spLocks noChangeArrowheads="1"/>
          </p:cNvSpPr>
          <p:nvPr/>
        </p:nvSpPr>
        <p:spPr bwMode="auto">
          <a:xfrm rot="-175066">
            <a:off x="5473700" y="1905000"/>
            <a:ext cx="2222500" cy="1930400"/>
          </a:xfrm>
          <a:custGeom>
            <a:avLst/>
            <a:gdLst>
              <a:gd name="T0" fmla="*/ 0 w 2222500"/>
              <a:gd name="T1" fmla="*/ 1930400 h 1930400"/>
              <a:gd name="T2" fmla="*/ 241300 w 2222500"/>
              <a:gd name="T3" fmla="*/ 1765300 h 1930400"/>
              <a:gd name="T4" fmla="*/ 444500 w 2222500"/>
              <a:gd name="T5" fmla="*/ 1625600 h 1930400"/>
              <a:gd name="T6" fmla="*/ 673100 w 2222500"/>
              <a:gd name="T7" fmla="*/ 1460500 h 1930400"/>
              <a:gd name="T8" fmla="*/ 901700 w 2222500"/>
              <a:gd name="T9" fmla="*/ 1295400 h 1930400"/>
              <a:gd name="T10" fmla="*/ 1066800 w 2222500"/>
              <a:gd name="T11" fmla="*/ 1155700 h 1930400"/>
              <a:gd name="T12" fmla="*/ 1282700 w 2222500"/>
              <a:gd name="T13" fmla="*/ 977900 h 1930400"/>
              <a:gd name="T14" fmla="*/ 1498600 w 2222500"/>
              <a:gd name="T15" fmla="*/ 774700 h 1930400"/>
              <a:gd name="T16" fmla="*/ 1790700 w 2222500"/>
              <a:gd name="T17" fmla="*/ 482600 h 1930400"/>
              <a:gd name="T18" fmla="*/ 2095500 w 2222500"/>
              <a:gd name="T19" fmla="*/ 139700 h 1930400"/>
              <a:gd name="T20" fmla="*/ 2222500 w 2222500"/>
              <a:gd name="T21" fmla="*/ 0 h 1930400"/>
              <a:gd name="T22" fmla="*/ 2222500 w 2222500"/>
              <a:gd name="T23" fmla="*/ 0 h 1930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2500"/>
              <a:gd name="T37" fmla="*/ 0 h 1930400"/>
              <a:gd name="T38" fmla="*/ 2222500 w 2222500"/>
              <a:gd name="T39" fmla="*/ 1930400 h 19304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2500" h="1930400">
                <a:moveTo>
                  <a:pt x="0" y="1930400"/>
                </a:moveTo>
                <a:lnTo>
                  <a:pt x="241300" y="1765300"/>
                </a:lnTo>
                <a:lnTo>
                  <a:pt x="444500" y="1625600"/>
                </a:lnTo>
                <a:lnTo>
                  <a:pt x="673100" y="1460500"/>
                </a:lnTo>
                <a:lnTo>
                  <a:pt x="901700" y="1295400"/>
                </a:lnTo>
                <a:lnTo>
                  <a:pt x="1066800" y="1155700"/>
                </a:lnTo>
                <a:lnTo>
                  <a:pt x="1282700" y="977900"/>
                </a:lnTo>
                <a:lnTo>
                  <a:pt x="1498600" y="774700"/>
                </a:lnTo>
                <a:lnTo>
                  <a:pt x="1790700" y="482600"/>
                </a:lnTo>
                <a:lnTo>
                  <a:pt x="2095500" y="139700"/>
                </a:lnTo>
                <a:lnTo>
                  <a:pt x="2222500" y="0"/>
                </a:lnTo>
              </a:path>
            </a:pathLst>
          </a:custGeom>
          <a:noFill/>
          <a:ln w="57150">
            <a:solidFill>
              <a:srgbClr val="7EBD3A"/>
            </a:solidFill>
            <a:round/>
            <a:headEnd/>
            <a:tailEnd type="arrow" w="med" len="med"/>
          </a:ln>
        </p:spPr>
        <p:txBody>
          <a:bodyPr/>
          <a:lstStyle/>
          <a:p>
            <a:endParaRPr lang="en-US"/>
          </a:p>
        </p:txBody>
      </p:sp>
      <p:sp>
        <p:nvSpPr>
          <p:cNvPr id="17418" name="Line 27"/>
          <p:cNvSpPr>
            <a:spLocks noChangeShapeType="1"/>
          </p:cNvSpPr>
          <p:nvPr/>
        </p:nvSpPr>
        <p:spPr bwMode="auto">
          <a:xfrm>
            <a:off x="2841625" y="3867150"/>
            <a:ext cx="5464175" cy="0"/>
          </a:xfrm>
          <a:prstGeom prst="line">
            <a:avLst/>
          </a:prstGeom>
          <a:noFill/>
          <a:ln w="57150">
            <a:solidFill>
              <a:srgbClr val="005BAB"/>
            </a:solidFill>
            <a:round/>
            <a:headEnd/>
            <a:tailEnd/>
          </a:ln>
        </p:spPr>
        <p:txBody>
          <a:bodyPr/>
          <a:lstStyle/>
          <a:p>
            <a:endParaRPr lang="en-US"/>
          </a:p>
        </p:txBody>
      </p:sp>
      <p:sp>
        <p:nvSpPr>
          <p:cNvPr id="11" name="Rectangle 8"/>
          <p:cNvSpPr txBox="1">
            <a:spLocks noRot="1" noChangeArrowheads="1"/>
          </p:cNvSpPr>
          <p:nvPr/>
        </p:nvSpPr>
        <p:spPr bwMode="auto">
          <a:xfrm>
            <a:off x="476250" y="65316"/>
            <a:ext cx="6318250" cy="838200"/>
          </a:xfrm>
          <a:prstGeom prst="rect">
            <a:avLst/>
          </a:prstGeom>
          <a:noFill/>
          <a:ln w="9525">
            <a:noFill/>
            <a:miter lim="800000"/>
            <a:headEnd/>
            <a:tailEnd/>
          </a:ln>
        </p:spPr>
        <p:txBody>
          <a:bodyPr lIns="0" tIns="0" rIns="0" bIns="0" anchor="ctr"/>
          <a:lstStyle/>
          <a:p>
            <a:pPr defTabSz="914400"/>
            <a:r>
              <a:rPr lang="en-US" sz="2600" spc="100" dirty="0" err="1">
                <a:solidFill>
                  <a:schemeClr val="bg1"/>
                </a:solidFill>
              </a:rPr>
              <a:t>Psychrometric</a:t>
            </a:r>
            <a:r>
              <a:rPr lang="en-US" sz="2600" spc="100" dirty="0">
                <a:solidFill>
                  <a:schemeClr val="bg1"/>
                </a:solidFill>
              </a:rPr>
              <a:t> Chart </a:t>
            </a:r>
            <a:r>
              <a:rPr lang="en-US" sz="2600" spc="100" dirty="0" smtClean="0">
                <a:solidFill>
                  <a:schemeClr val="bg1"/>
                </a:solidFill>
              </a:rPr>
              <a:t>#3</a:t>
            </a:r>
            <a:endParaRPr lang="en-US" sz="2600" spc="100" dirty="0">
              <a:solidFill>
                <a:schemeClr val="bg1"/>
              </a:solidFill>
            </a:endParaRPr>
          </a:p>
        </p:txBody>
      </p:sp>
      <p:sp>
        <p:nvSpPr>
          <p:cNvPr id="12"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10" name="TextBox 9"/>
          <p:cNvSpPr txBox="1">
            <a:spLocks noChangeArrowheads="1"/>
          </p:cNvSpPr>
          <p:nvPr/>
        </p:nvSpPr>
        <p:spPr bwMode="auto">
          <a:xfrm>
            <a:off x="4811486" y="6394903"/>
            <a:ext cx="4356430" cy="230832"/>
          </a:xfrm>
          <a:prstGeom prst="rect">
            <a:avLst/>
          </a:prstGeom>
          <a:noFill/>
          <a:ln w="9525">
            <a:noFill/>
            <a:miter lim="800000"/>
            <a:headEnd/>
            <a:tailEnd/>
          </a:ln>
        </p:spPr>
        <p:txBody>
          <a:bodyPr wrap="square">
            <a:spAutoFit/>
          </a:bodyPr>
          <a:lstStyle/>
          <a:p>
            <a:pPr algn="r"/>
            <a:r>
              <a:rPr lang="en-US" sz="900" i="1" dirty="0" smtClean="0"/>
              <a:t>Table created for the US DOE WAP National Standardized Curricula</a:t>
            </a:r>
            <a:endParaRPr lang="en-US" sz="9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descr="Auditor Pschrometric Chart"/>
          <p:cNvPicPr>
            <a:picLocks noChangeAspect="1"/>
          </p:cNvPicPr>
          <p:nvPr/>
        </p:nvPicPr>
        <p:blipFill>
          <a:blip r:embed="rId3"/>
          <a:srcRect/>
          <a:stretch>
            <a:fillRect/>
          </a:stretch>
        </p:blipFill>
        <p:spPr bwMode="auto">
          <a:xfrm>
            <a:off x="406400" y="1309688"/>
            <a:ext cx="8324850" cy="5018087"/>
          </a:xfrm>
          <a:prstGeom prst="rect">
            <a:avLst/>
          </a:prstGeom>
          <a:noFill/>
          <a:ln w="9525">
            <a:noFill/>
            <a:miter lim="800000"/>
            <a:headEnd/>
            <a:tailEnd/>
          </a:ln>
        </p:spPr>
      </p:pic>
      <p:sp>
        <p:nvSpPr>
          <p:cNvPr id="18435" name="TextBox 16"/>
          <p:cNvSpPr txBox="1">
            <a:spLocks noChangeArrowheads="1"/>
          </p:cNvSpPr>
          <p:nvPr/>
        </p:nvSpPr>
        <p:spPr bwMode="auto">
          <a:xfrm rot="5400000">
            <a:off x="7177088" y="3686175"/>
            <a:ext cx="3411538" cy="338137"/>
          </a:xfrm>
          <a:prstGeom prst="rect">
            <a:avLst/>
          </a:prstGeom>
          <a:noFill/>
          <a:ln w="9525">
            <a:noFill/>
            <a:miter lim="800000"/>
            <a:headEnd/>
            <a:tailEnd/>
          </a:ln>
        </p:spPr>
        <p:txBody>
          <a:bodyPr wrap="none">
            <a:spAutoFit/>
          </a:bodyPr>
          <a:lstStyle/>
          <a:p>
            <a:r>
              <a:rPr lang="en-US" sz="1600"/>
              <a:t>Grains of water per pound of dry air</a:t>
            </a:r>
            <a:endParaRPr lang="en-US" sz="1600" b="1">
              <a:cs typeface="Arial" charset="0"/>
            </a:endParaRPr>
          </a:p>
        </p:txBody>
      </p:sp>
      <p:sp>
        <p:nvSpPr>
          <p:cNvPr id="63491" name="Line 3"/>
          <p:cNvSpPr>
            <a:spLocks noChangeShapeType="1"/>
          </p:cNvSpPr>
          <p:nvPr/>
        </p:nvSpPr>
        <p:spPr bwMode="auto">
          <a:xfrm flipV="1">
            <a:off x="3695700" y="3873500"/>
            <a:ext cx="0" cy="1917700"/>
          </a:xfrm>
          <a:prstGeom prst="line">
            <a:avLst/>
          </a:prstGeom>
          <a:noFill/>
          <a:ln w="57150">
            <a:solidFill>
              <a:srgbClr val="FF0000"/>
            </a:solidFill>
            <a:round/>
            <a:headEnd/>
            <a:tailEnd type="arrow" w="med" len="med"/>
          </a:ln>
        </p:spPr>
        <p:txBody>
          <a:bodyPr/>
          <a:lstStyle/>
          <a:p>
            <a:endParaRPr lang="en-US"/>
          </a:p>
        </p:txBody>
      </p:sp>
      <p:sp>
        <p:nvSpPr>
          <p:cNvPr id="1551372" name="Line 12"/>
          <p:cNvSpPr>
            <a:spLocks noChangeShapeType="1"/>
          </p:cNvSpPr>
          <p:nvPr/>
        </p:nvSpPr>
        <p:spPr bwMode="auto">
          <a:xfrm flipV="1">
            <a:off x="2819400" y="3873500"/>
            <a:ext cx="0" cy="1917700"/>
          </a:xfrm>
          <a:prstGeom prst="line">
            <a:avLst/>
          </a:prstGeom>
          <a:noFill/>
          <a:ln w="57150">
            <a:solidFill>
              <a:srgbClr val="FF0000"/>
            </a:solidFill>
            <a:round/>
            <a:headEnd/>
            <a:tailEnd type="arrow" w="med" len="med"/>
          </a:ln>
        </p:spPr>
        <p:txBody>
          <a:bodyPr/>
          <a:lstStyle/>
          <a:p>
            <a:endParaRPr lang="en-US"/>
          </a:p>
        </p:txBody>
      </p:sp>
      <p:sp>
        <p:nvSpPr>
          <p:cNvPr id="18" name="Freeform 17"/>
          <p:cNvSpPr>
            <a:spLocks noChangeArrowheads="1"/>
          </p:cNvSpPr>
          <p:nvPr/>
        </p:nvSpPr>
        <p:spPr bwMode="auto">
          <a:xfrm>
            <a:off x="2794000" y="1854200"/>
            <a:ext cx="1841500" cy="2006600"/>
          </a:xfrm>
          <a:custGeom>
            <a:avLst/>
            <a:gdLst>
              <a:gd name="T0" fmla="*/ 1841500 w 1841500"/>
              <a:gd name="T1" fmla="*/ 0 h 2006600"/>
              <a:gd name="T2" fmla="*/ 1714500 w 1841500"/>
              <a:gd name="T3" fmla="*/ 190500 h 2006600"/>
              <a:gd name="T4" fmla="*/ 1625600 w 1841500"/>
              <a:gd name="T5" fmla="*/ 330200 h 2006600"/>
              <a:gd name="T6" fmla="*/ 1460500 w 1841500"/>
              <a:gd name="T7" fmla="*/ 520700 h 2006600"/>
              <a:gd name="T8" fmla="*/ 1346200 w 1841500"/>
              <a:gd name="T9" fmla="*/ 660400 h 2006600"/>
              <a:gd name="T10" fmla="*/ 1193800 w 1841500"/>
              <a:gd name="T11" fmla="*/ 838200 h 2006600"/>
              <a:gd name="T12" fmla="*/ 1054100 w 1841500"/>
              <a:gd name="T13" fmla="*/ 1003300 h 2006600"/>
              <a:gd name="T14" fmla="*/ 901700 w 1841500"/>
              <a:gd name="T15" fmla="*/ 1181100 h 2006600"/>
              <a:gd name="T16" fmla="*/ 736600 w 1841500"/>
              <a:gd name="T17" fmla="*/ 1358900 h 2006600"/>
              <a:gd name="T18" fmla="*/ 609600 w 1841500"/>
              <a:gd name="T19" fmla="*/ 1485900 h 2006600"/>
              <a:gd name="T20" fmla="*/ 381000 w 1841500"/>
              <a:gd name="T21" fmla="*/ 1714500 h 2006600"/>
              <a:gd name="T22" fmla="*/ 203200 w 1841500"/>
              <a:gd name="T23" fmla="*/ 1866900 h 2006600"/>
              <a:gd name="T24" fmla="*/ 76200 w 1841500"/>
              <a:gd name="T25" fmla="*/ 1955800 h 2006600"/>
              <a:gd name="T26" fmla="*/ 0 w 1841500"/>
              <a:gd name="T27" fmla="*/ 2006600 h 2006600"/>
              <a:gd name="T28" fmla="*/ 0 w 1841500"/>
              <a:gd name="T29" fmla="*/ 2006600 h 2006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1500"/>
              <a:gd name="T46" fmla="*/ 0 h 2006600"/>
              <a:gd name="T47" fmla="*/ 1841500 w 1841500"/>
              <a:gd name="T48" fmla="*/ 2006600 h 2006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1500" h="2006600">
                <a:moveTo>
                  <a:pt x="1841500" y="0"/>
                </a:moveTo>
                <a:lnTo>
                  <a:pt x="1714500" y="190500"/>
                </a:lnTo>
                <a:lnTo>
                  <a:pt x="1625600" y="330200"/>
                </a:lnTo>
                <a:lnTo>
                  <a:pt x="1460500" y="520700"/>
                </a:lnTo>
                <a:lnTo>
                  <a:pt x="1346200" y="660400"/>
                </a:lnTo>
                <a:lnTo>
                  <a:pt x="1193800" y="838200"/>
                </a:lnTo>
                <a:lnTo>
                  <a:pt x="1054100" y="1003300"/>
                </a:lnTo>
                <a:lnTo>
                  <a:pt x="901700" y="1181100"/>
                </a:lnTo>
                <a:lnTo>
                  <a:pt x="736600" y="1358900"/>
                </a:lnTo>
                <a:lnTo>
                  <a:pt x="609600" y="1485900"/>
                </a:lnTo>
                <a:lnTo>
                  <a:pt x="381000" y="1714500"/>
                </a:lnTo>
                <a:lnTo>
                  <a:pt x="203200" y="1866900"/>
                </a:lnTo>
                <a:lnTo>
                  <a:pt x="76200" y="1955800"/>
                </a:lnTo>
                <a:lnTo>
                  <a:pt x="0" y="2006600"/>
                </a:lnTo>
              </a:path>
            </a:pathLst>
          </a:custGeom>
          <a:noFill/>
          <a:ln w="57150">
            <a:solidFill>
              <a:srgbClr val="7EBD3A"/>
            </a:solidFill>
            <a:round/>
            <a:headEnd type="arrow" w="med" len="med"/>
            <a:tailEnd/>
          </a:ln>
        </p:spPr>
        <p:txBody>
          <a:bodyPr/>
          <a:lstStyle/>
          <a:p>
            <a:endParaRPr lang="en-US"/>
          </a:p>
        </p:txBody>
      </p:sp>
      <p:sp>
        <p:nvSpPr>
          <p:cNvPr id="63502" name="Line 21"/>
          <p:cNvSpPr>
            <a:spLocks noChangeShapeType="1"/>
          </p:cNvSpPr>
          <p:nvPr/>
        </p:nvSpPr>
        <p:spPr bwMode="auto">
          <a:xfrm flipH="1" flipV="1">
            <a:off x="3009900" y="3568700"/>
            <a:ext cx="685800" cy="304800"/>
          </a:xfrm>
          <a:prstGeom prst="line">
            <a:avLst/>
          </a:prstGeom>
          <a:noFill/>
          <a:ln w="57150">
            <a:solidFill>
              <a:schemeClr val="bg2"/>
            </a:solidFill>
            <a:round/>
            <a:headEnd/>
            <a:tailEnd type="arrow" w="med" len="med"/>
          </a:ln>
        </p:spPr>
        <p:txBody>
          <a:bodyPr/>
          <a:lstStyle/>
          <a:p>
            <a:endParaRPr lang="en-US"/>
          </a:p>
        </p:txBody>
      </p:sp>
      <p:sp>
        <p:nvSpPr>
          <p:cNvPr id="19" name="Freeform 18"/>
          <p:cNvSpPr>
            <a:spLocks noChangeArrowheads="1"/>
          </p:cNvSpPr>
          <p:nvPr/>
        </p:nvSpPr>
        <p:spPr bwMode="auto">
          <a:xfrm>
            <a:off x="3695700" y="1879600"/>
            <a:ext cx="2019300" cy="1993900"/>
          </a:xfrm>
          <a:custGeom>
            <a:avLst/>
            <a:gdLst>
              <a:gd name="T0" fmla="*/ 0 w 2019300"/>
              <a:gd name="T1" fmla="*/ 1993900 h 1993900"/>
              <a:gd name="T2" fmla="*/ 152400 w 2019300"/>
              <a:gd name="T3" fmla="*/ 1917700 h 1993900"/>
              <a:gd name="T4" fmla="*/ 317500 w 2019300"/>
              <a:gd name="T5" fmla="*/ 1803400 h 1993900"/>
              <a:gd name="T6" fmla="*/ 495300 w 2019300"/>
              <a:gd name="T7" fmla="*/ 1663700 h 1993900"/>
              <a:gd name="T8" fmla="*/ 698500 w 2019300"/>
              <a:gd name="T9" fmla="*/ 1485900 h 1993900"/>
              <a:gd name="T10" fmla="*/ 901700 w 2019300"/>
              <a:gd name="T11" fmla="*/ 1295400 h 1993900"/>
              <a:gd name="T12" fmla="*/ 1104900 w 2019300"/>
              <a:gd name="T13" fmla="*/ 1092200 h 1993900"/>
              <a:gd name="T14" fmla="*/ 1282700 w 2019300"/>
              <a:gd name="T15" fmla="*/ 901700 h 1993900"/>
              <a:gd name="T16" fmla="*/ 1511300 w 2019300"/>
              <a:gd name="T17" fmla="*/ 647700 h 1993900"/>
              <a:gd name="T18" fmla="*/ 1727200 w 2019300"/>
              <a:gd name="T19" fmla="*/ 393700 h 1993900"/>
              <a:gd name="T20" fmla="*/ 1892300 w 2019300"/>
              <a:gd name="T21" fmla="*/ 165100 h 1993900"/>
              <a:gd name="T22" fmla="*/ 2019300 w 2019300"/>
              <a:gd name="T23" fmla="*/ 0 h 1993900"/>
              <a:gd name="T24" fmla="*/ 2019300 w 2019300"/>
              <a:gd name="T25" fmla="*/ 0 h 19939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9300"/>
              <a:gd name="T40" fmla="*/ 0 h 1993900"/>
              <a:gd name="T41" fmla="*/ 2019300 w 2019300"/>
              <a:gd name="T42" fmla="*/ 1993900 h 19939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9300" h="1993900">
                <a:moveTo>
                  <a:pt x="0" y="1993900"/>
                </a:moveTo>
                <a:lnTo>
                  <a:pt x="152400" y="1917700"/>
                </a:lnTo>
                <a:lnTo>
                  <a:pt x="317500" y="1803400"/>
                </a:lnTo>
                <a:lnTo>
                  <a:pt x="495300" y="1663700"/>
                </a:lnTo>
                <a:lnTo>
                  <a:pt x="698500" y="1485900"/>
                </a:lnTo>
                <a:lnTo>
                  <a:pt x="901700" y="1295400"/>
                </a:lnTo>
                <a:lnTo>
                  <a:pt x="1104900" y="1092200"/>
                </a:lnTo>
                <a:lnTo>
                  <a:pt x="1282700" y="901700"/>
                </a:lnTo>
                <a:lnTo>
                  <a:pt x="1511300" y="647700"/>
                </a:lnTo>
                <a:lnTo>
                  <a:pt x="1727200" y="393700"/>
                </a:lnTo>
                <a:lnTo>
                  <a:pt x="1892300" y="165100"/>
                </a:lnTo>
                <a:lnTo>
                  <a:pt x="2019300" y="0"/>
                </a:lnTo>
              </a:path>
            </a:pathLst>
          </a:custGeom>
          <a:noFill/>
          <a:ln w="57150">
            <a:solidFill>
              <a:srgbClr val="7EBD3A"/>
            </a:solidFill>
            <a:round/>
            <a:headEnd/>
            <a:tailEnd type="arrow" w="med" len="med"/>
          </a:ln>
        </p:spPr>
        <p:txBody>
          <a:bodyPr/>
          <a:lstStyle/>
          <a:p>
            <a:endParaRPr lang="en-US"/>
          </a:p>
        </p:txBody>
      </p:sp>
      <p:sp>
        <p:nvSpPr>
          <p:cNvPr id="18443" name="Line 27"/>
          <p:cNvSpPr>
            <a:spLocks noChangeShapeType="1"/>
          </p:cNvSpPr>
          <p:nvPr/>
        </p:nvSpPr>
        <p:spPr bwMode="auto">
          <a:xfrm>
            <a:off x="2819400" y="3873500"/>
            <a:ext cx="5651500" cy="0"/>
          </a:xfrm>
          <a:prstGeom prst="line">
            <a:avLst/>
          </a:prstGeom>
          <a:noFill/>
          <a:ln w="57150">
            <a:solidFill>
              <a:srgbClr val="005BAB"/>
            </a:solidFill>
            <a:round/>
            <a:headEnd/>
            <a:tailEnd/>
          </a:ln>
        </p:spPr>
        <p:txBody>
          <a:bodyPr/>
          <a:lstStyle/>
          <a:p>
            <a:endParaRPr lang="en-US"/>
          </a:p>
        </p:txBody>
      </p:sp>
      <p:sp>
        <p:nvSpPr>
          <p:cNvPr id="13" name="Rectangle 8"/>
          <p:cNvSpPr txBox="1">
            <a:spLocks noRot="1" noChangeArrowheads="1"/>
          </p:cNvSpPr>
          <p:nvPr/>
        </p:nvSpPr>
        <p:spPr bwMode="auto">
          <a:xfrm>
            <a:off x="476250" y="54430"/>
            <a:ext cx="6318250" cy="838200"/>
          </a:xfrm>
          <a:prstGeom prst="rect">
            <a:avLst/>
          </a:prstGeom>
          <a:noFill/>
          <a:ln w="9525">
            <a:noFill/>
            <a:miter lim="800000"/>
            <a:headEnd/>
            <a:tailEnd/>
          </a:ln>
        </p:spPr>
        <p:txBody>
          <a:bodyPr lIns="0" tIns="0" rIns="0" bIns="0" anchor="ctr"/>
          <a:lstStyle/>
          <a:p>
            <a:pPr defTabSz="914400"/>
            <a:r>
              <a:rPr lang="en-US" sz="2600" spc="100" dirty="0" err="1">
                <a:solidFill>
                  <a:schemeClr val="bg1"/>
                </a:solidFill>
              </a:rPr>
              <a:t>Psychrometric</a:t>
            </a:r>
            <a:r>
              <a:rPr lang="en-US" sz="2600" spc="100" dirty="0">
                <a:solidFill>
                  <a:schemeClr val="bg1"/>
                </a:solidFill>
              </a:rPr>
              <a:t> Chart </a:t>
            </a:r>
            <a:r>
              <a:rPr lang="en-US" sz="2600" spc="100" dirty="0" smtClean="0">
                <a:solidFill>
                  <a:schemeClr val="bg1"/>
                </a:solidFill>
              </a:rPr>
              <a:t>#4</a:t>
            </a:r>
            <a:endParaRPr lang="en-US" sz="2600" spc="100" dirty="0">
              <a:solidFill>
                <a:schemeClr val="bg1"/>
              </a:solidFill>
            </a:endParaRPr>
          </a:p>
        </p:txBody>
      </p:sp>
      <p:sp>
        <p:nvSpPr>
          <p:cNvPr id="14"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12" name="TextBox 9"/>
          <p:cNvSpPr txBox="1">
            <a:spLocks noChangeArrowheads="1"/>
          </p:cNvSpPr>
          <p:nvPr/>
        </p:nvSpPr>
        <p:spPr bwMode="auto">
          <a:xfrm>
            <a:off x="4811486" y="6394903"/>
            <a:ext cx="4356430" cy="230832"/>
          </a:xfrm>
          <a:prstGeom prst="rect">
            <a:avLst/>
          </a:prstGeom>
          <a:noFill/>
          <a:ln w="9525">
            <a:noFill/>
            <a:miter lim="800000"/>
            <a:headEnd/>
            <a:tailEnd/>
          </a:ln>
        </p:spPr>
        <p:txBody>
          <a:bodyPr wrap="square">
            <a:spAutoFit/>
          </a:bodyPr>
          <a:lstStyle/>
          <a:p>
            <a:pPr algn="r"/>
            <a:r>
              <a:rPr lang="en-US" sz="900" i="1" dirty="0" smtClean="0"/>
              <a:t>Table created for the US DOE WAP National Standardized Curricula</a:t>
            </a:r>
            <a:endParaRPr lang="en-US" sz="9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wipe(down)">
                                      <p:cBhvr>
                                        <p:cTn id="7" dur="500"/>
                                        <p:tgtEl>
                                          <p:spTgt spid="63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3502"/>
                                        </p:tgtEl>
                                        <p:attrNameLst>
                                          <p:attrName>style.visibility</p:attrName>
                                        </p:attrNameLst>
                                      </p:cBhvr>
                                      <p:to>
                                        <p:strVal val="visible"/>
                                      </p:to>
                                    </p:set>
                                    <p:animEffect transition="in" filter="wipe(right)">
                                      <p:cBhvr>
                                        <p:cTn id="12" dur="500"/>
                                        <p:tgtEl>
                                          <p:spTgt spid="635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51372"/>
                                        </p:tgtEl>
                                        <p:attrNameLst>
                                          <p:attrName>style.visibility</p:attrName>
                                        </p:attrNameLst>
                                      </p:cBhvr>
                                      <p:to>
                                        <p:strVal val="visible"/>
                                      </p:to>
                                    </p:set>
                                    <p:animEffect transition="in" filter="wipe(down)">
                                      <p:cBhvr>
                                        <p:cTn id="22" dur="500"/>
                                        <p:tgtEl>
                                          <p:spTgt spid="15513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1551372" grpId="0" animBg="1"/>
      <p:bldP spid="18" grpId="0" animBg="1"/>
      <p:bldP spid="63502"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Auditor PschrometricChart"/>
          <p:cNvPicPr>
            <a:picLocks noChangeAspect="1"/>
          </p:cNvPicPr>
          <p:nvPr/>
        </p:nvPicPr>
        <p:blipFill>
          <a:blip r:embed="rId3"/>
          <a:srcRect/>
          <a:stretch>
            <a:fillRect/>
          </a:stretch>
        </p:blipFill>
        <p:spPr bwMode="auto">
          <a:xfrm>
            <a:off x="406400" y="1309688"/>
            <a:ext cx="8324850" cy="5018087"/>
          </a:xfrm>
          <a:prstGeom prst="rect">
            <a:avLst/>
          </a:prstGeom>
          <a:noFill/>
          <a:ln w="9525">
            <a:noFill/>
            <a:miter lim="800000"/>
            <a:headEnd/>
            <a:tailEnd/>
          </a:ln>
        </p:spPr>
      </p:pic>
      <p:sp>
        <p:nvSpPr>
          <p:cNvPr id="19459" name="TextBox 13"/>
          <p:cNvSpPr txBox="1">
            <a:spLocks noChangeArrowheads="1"/>
          </p:cNvSpPr>
          <p:nvPr/>
        </p:nvSpPr>
        <p:spPr bwMode="auto">
          <a:xfrm rot="5400000">
            <a:off x="7177088" y="3686175"/>
            <a:ext cx="3411538" cy="338137"/>
          </a:xfrm>
          <a:prstGeom prst="rect">
            <a:avLst/>
          </a:prstGeom>
          <a:noFill/>
          <a:ln w="9525">
            <a:noFill/>
            <a:miter lim="800000"/>
            <a:headEnd/>
            <a:tailEnd/>
          </a:ln>
        </p:spPr>
        <p:txBody>
          <a:bodyPr wrap="none">
            <a:spAutoFit/>
          </a:bodyPr>
          <a:lstStyle/>
          <a:p>
            <a:r>
              <a:rPr lang="en-US" sz="1600"/>
              <a:t>Grains of water per pound of dry air</a:t>
            </a:r>
            <a:endParaRPr lang="en-US" sz="1600" b="1">
              <a:cs typeface="Arial" charset="0"/>
            </a:endParaRPr>
          </a:p>
        </p:txBody>
      </p:sp>
      <p:pic>
        <p:nvPicPr>
          <p:cNvPr id="64524" name="Picture 12" descr="C:\Program Files\Microsoft Office\MEDIA\CAGCAT10\j0293828.wmf"/>
          <p:cNvPicPr>
            <a:picLocks noChangeAspect="1" noChangeArrowheads="1"/>
          </p:cNvPicPr>
          <p:nvPr/>
        </p:nvPicPr>
        <p:blipFill>
          <a:blip r:embed="rId4"/>
          <a:srcRect/>
          <a:stretch>
            <a:fillRect/>
          </a:stretch>
        </p:blipFill>
        <p:spPr bwMode="auto">
          <a:xfrm>
            <a:off x="458788" y="1309688"/>
            <a:ext cx="1573212" cy="1655762"/>
          </a:xfrm>
          <a:prstGeom prst="rect">
            <a:avLst/>
          </a:prstGeom>
          <a:noFill/>
          <a:ln w="9525">
            <a:noFill/>
            <a:miter lim="800000"/>
            <a:headEnd/>
            <a:tailEnd/>
          </a:ln>
        </p:spPr>
      </p:pic>
      <p:grpSp>
        <p:nvGrpSpPr>
          <p:cNvPr id="2" name="Group 17"/>
          <p:cNvGrpSpPr>
            <a:grpSpLocks/>
          </p:cNvGrpSpPr>
          <p:nvPr/>
        </p:nvGrpSpPr>
        <p:grpSpPr bwMode="auto">
          <a:xfrm>
            <a:off x="1549400" y="3860800"/>
            <a:ext cx="1270000" cy="596900"/>
            <a:chOff x="1549400" y="3860800"/>
            <a:chExt cx="1270000" cy="596900"/>
          </a:xfrm>
        </p:grpSpPr>
        <p:sp>
          <p:nvSpPr>
            <p:cNvPr id="19467" name="Line 18"/>
            <p:cNvSpPr>
              <a:spLocks noChangeShapeType="1"/>
            </p:cNvSpPr>
            <p:nvPr/>
          </p:nvSpPr>
          <p:spPr bwMode="auto">
            <a:xfrm flipH="1" flipV="1">
              <a:off x="2425700" y="3898900"/>
              <a:ext cx="152400" cy="152400"/>
            </a:xfrm>
            <a:prstGeom prst="line">
              <a:avLst/>
            </a:prstGeom>
            <a:noFill/>
            <a:ln w="38100">
              <a:solidFill>
                <a:srgbClr val="7EBD3A"/>
              </a:solidFill>
              <a:round/>
              <a:headEnd/>
              <a:tailEnd type="arrow" w="med" len="sm"/>
            </a:ln>
          </p:spPr>
          <p:txBody>
            <a:bodyPr/>
            <a:lstStyle/>
            <a:p>
              <a:endParaRPr lang="en-US"/>
            </a:p>
          </p:txBody>
        </p:sp>
        <p:sp>
          <p:nvSpPr>
            <p:cNvPr id="19468" name="Line 19"/>
            <p:cNvSpPr>
              <a:spLocks noChangeShapeType="1"/>
            </p:cNvSpPr>
            <p:nvPr/>
          </p:nvSpPr>
          <p:spPr bwMode="auto">
            <a:xfrm flipH="1" flipV="1">
              <a:off x="2006600" y="3911600"/>
              <a:ext cx="304800" cy="317500"/>
            </a:xfrm>
            <a:prstGeom prst="line">
              <a:avLst/>
            </a:prstGeom>
            <a:noFill/>
            <a:ln w="57150">
              <a:solidFill>
                <a:srgbClr val="7EBD3A"/>
              </a:solidFill>
              <a:round/>
              <a:headEnd/>
              <a:tailEnd type="arrow" w="med" len="sm"/>
            </a:ln>
          </p:spPr>
          <p:txBody>
            <a:bodyPr/>
            <a:lstStyle/>
            <a:p>
              <a:endParaRPr lang="en-US"/>
            </a:p>
          </p:txBody>
        </p:sp>
        <p:sp>
          <p:nvSpPr>
            <p:cNvPr id="19469" name="Line 20"/>
            <p:cNvSpPr>
              <a:spLocks noChangeShapeType="1"/>
            </p:cNvSpPr>
            <p:nvPr/>
          </p:nvSpPr>
          <p:spPr bwMode="auto">
            <a:xfrm flipH="1" flipV="1">
              <a:off x="1549400" y="3987800"/>
              <a:ext cx="482600" cy="444500"/>
            </a:xfrm>
            <a:prstGeom prst="line">
              <a:avLst/>
            </a:prstGeom>
            <a:noFill/>
            <a:ln w="76200">
              <a:solidFill>
                <a:srgbClr val="7EBD3A"/>
              </a:solidFill>
              <a:round/>
              <a:headEnd/>
              <a:tailEnd type="arrow" w="med" len="sm"/>
            </a:ln>
          </p:spPr>
          <p:txBody>
            <a:bodyPr/>
            <a:lstStyle/>
            <a:p>
              <a:endParaRPr lang="en-US"/>
            </a:p>
          </p:txBody>
        </p:sp>
        <p:sp>
          <p:nvSpPr>
            <p:cNvPr id="19470" name="Freeform 16"/>
            <p:cNvSpPr>
              <a:spLocks noChangeArrowheads="1"/>
            </p:cNvSpPr>
            <p:nvPr/>
          </p:nvSpPr>
          <p:spPr bwMode="auto">
            <a:xfrm>
              <a:off x="1968500" y="3860800"/>
              <a:ext cx="850900" cy="596900"/>
            </a:xfrm>
            <a:custGeom>
              <a:avLst/>
              <a:gdLst>
                <a:gd name="T0" fmla="*/ 0 w 850900"/>
                <a:gd name="T1" fmla="*/ 596900 h 596900"/>
                <a:gd name="T2" fmla="*/ 177800 w 850900"/>
                <a:gd name="T3" fmla="*/ 508000 h 596900"/>
                <a:gd name="T4" fmla="*/ 317500 w 850900"/>
                <a:gd name="T5" fmla="*/ 419100 h 596900"/>
                <a:gd name="T6" fmla="*/ 431800 w 850900"/>
                <a:gd name="T7" fmla="*/ 342900 h 596900"/>
                <a:gd name="T8" fmla="*/ 571500 w 850900"/>
                <a:gd name="T9" fmla="*/ 241300 h 596900"/>
                <a:gd name="T10" fmla="*/ 698500 w 850900"/>
                <a:gd name="T11" fmla="*/ 139700 h 596900"/>
                <a:gd name="T12" fmla="*/ 850900 w 850900"/>
                <a:gd name="T13" fmla="*/ 0 h 596900"/>
                <a:gd name="T14" fmla="*/ 850900 w 850900"/>
                <a:gd name="T15" fmla="*/ 0 h 596900"/>
                <a:gd name="T16" fmla="*/ 0 60000 65536"/>
                <a:gd name="T17" fmla="*/ 0 60000 65536"/>
                <a:gd name="T18" fmla="*/ 0 60000 65536"/>
                <a:gd name="T19" fmla="*/ 0 60000 65536"/>
                <a:gd name="T20" fmla="*/ 0 60000 65536"/>
                <a:gd name="T21" fmla="*/ 0 60000 65536"/>
                <a:gd name="T22" fmla="*/ 0 60000 65536"/>
                <a:gd name="T23" fmla="*/ 0 60000 65536"/>
                <a:gd name="T24" fmla="*/ 0 w 850900"/>
                <a:gd name="T25" fmla="*/ 0 h 596900"/>
                <a:gd name="T26" fmla="*/ 850900 w 850900"/>
                <a:gd name="T27" fmla="*/ 596900 h 596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0900" h="596900">
                  <a:moveTo>
                    <a:pt x="0" y="596900"/>
                  </a:moveTo>
                  <a:lnTo>
                    <a:pt x="177800" y="508000"/>
                  </a:lnTo>
                  <a:lnTo>
                    <a:pt x="317500" y="419100"/>
                  </a:lnTo>
                  <a:lnTo>
                    <a:pt x="431800" y="342900"/>
                  </a:lnTo>
                  <a:lnTo>
                    <a:pt x="571500" y="241300"/>
                  </a:lnTo>
                  <a:lnTo>
                    <a:pt x="698500" y="139700"/>
                  </a:lnTo>
                  <a:lnTo>
                    <a:pt x="850900" y="0"/>
                  </a:lnTo>
                </a:path>
              </a:pathLst>
            </a:custGeom>
            <a:noFill/>
            <a:ln w="63500">
              <a:solidFill>
                <a:srgbClr val="7EBD3A"/>
              </a:solidFill>
              <a:round/>
              <a:headEnd/>
              <a:tailEnd/>
            </a:ln>
          </p:spPr>
          <p:txBody>
            <a:bodyPr/>
            <a:lstStyle/>
            <a:p>
              <a:endParaRPr lang="en-US"/>
            </a:p>
          </p:txBody>
        </p:sp>
      </p:grpSp>
      <p:sp>
        <p:nvSpPr>
          <p:cNvPr id="19465" name="Line 27"/>
          <p:cNvSpPr>
            <a:spLocks noChangeShapeType="1"/>
          </p:cNvSpPr>
          <p:nvPr/>
        </p:nvSpPr>
        <p:spPr bwMode="auto">
          <a:xfrm>
            <a:off x="2819400" y="3873500"/>
            <a:ext cx="5651500" cy="0"/>
          </a:xfrm>
          <a:prstGeom prst="line">
            <a:avLst/>
          </a:prstGeom>
          <a:noFill/>
          <a:ln w="57150">
            <a:solidFill>
              <a:srgbClr val="005BAB"/>
            </a:solidFill>
            <a:round/>
            <a:headEnd/>
            <a:tailEnd/>
          </a:ln>
        </p:spPr>
        <p:txBody>
          <a:bodyPr/>
          <a:lstStyle/>
          <a:p>
            <a:endParaRPr lang="en-US"/>
          </a:p>
        </p:txBody>
      </p:sp>
      <p:sp>
        <p:nvSpPr>
          <p:cNvPr id="64516" name="Line 14"/>
          <p:cNvSpPr>
            <a:spLocks noChangeShapeType="1"/>
          </p:cNvSpPr>
          <p:nvPr/>
        </p:nvSpPr>
        <p:spPr bwMode="auto">
          <a:xfrm flipV="1">
            <a:off x="1968500" y="4432300"/>
            <a:ext cx="0" cy="1358900"/>
          </a:xfrm>
          <a:prstGeom prst="line">
            <a:avLst/>
          </a:prstGeom>
          <a:noFill/>
          <a:ln w="57150">
            <a:solidFill>
              <a:srgbClr val="FF0000"/>
            </a:solidFill>
            <a:round/>
            <a:headEnd/>
            <a:tailEnd type="arrow" w="med" len="med"/>
          </a:ln>
        </p:spPr>
        <p:txBody>
          <a:bodyPr/>
          <a:lstStyle/>
          <a:p>
            <a:endParaRPr lang="en-US"/>
          </a:p>
        </p:txBody>
      </p:sp>
      <p:sp>
        <p:nvSpPr>
          <p:cNvPr id="15" name="Rectangle 8"/>
          <p:cNvSpPr txBox="1">
            <a:spLocks noRot="1" noChangeArrowheads="1"/>
          </p:cNvSpPr>
          <p:nvPr/>
        </p:nvSpPr>
        <p:spPr bwMode="auto">
          <a:xfrm>
            <a:off x="476250" y="65316"/>
            <a:ext cx="6318250" cy="838200"/>
          </a:xfrm>
          <a:prstGeom prst="rect">
            <a:avLst/>
          </a:prstGeom>
          <a:noFill/>
          <a:ln w="9525">
            <a:noFill/>
            <a:miter lim="800000"/>
            <a:headEnd/>
            <a:tailEnd/>
          </a:ln>
        </p:spPr>
        <p:txBody>
          <a:bodyPr lIns="0" tIns="0" rIns="0" bIns="0" anchor="ctr"/>
          <a:lstStyle/>
          <a:p>
            <a:pPr defTabSz="914400"/>
            <a:r>
              <a:rPr lang="en-US" sz="2600" spc="100" dirty="0" err="1">
                <a:solidFill>
                  <a:schemeClr val="bg1"/>
                </a:solidFill>
              </a:rPr>
              <a:t>Psychrometric</a:t>
            </a:r>
            <a:r>
              <a:rPr lang="en-US" sz="2600" spc="100" dirty="0">
                <a:solidFill>
                  <a:schemeClr val="bg1"/>
                </a:solidFill>
              </a:rPr>
              <a:t> Chart </a:t>
            </a:r>
            <a:r>
              <a:rPr lang="en-US" sz="2600" spc="100" dirty="0" smtClean="0">
                <a:solidFill>
                  <a:schemeClr val="bg1"/>
                </a:solidFill>
              </a:rPr>
              <a:t>#5</a:t>
            </a:r>
            <a:endParaRPr lang="en-US" sz="2600" spc="100" dirty="0">
              <a:solidFill>
                <a:schemeClr val="bg1"/>
              </a:solidFill>
            </a:endParaRPr>
          </a:p>
        </p:txBody>
      </p:sp>
      <p:sp>
        <p:nvSpPr>
          <p:cNvPr id="16"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14" name="TextBox 9"/>
          <p:cNvSpPr txBox="1">
            <a:spLocks noChangeArrowheads="1"/>
          </p:cNvSpPr>
          <p:nvPr/>
        </p:nvSpPr>
        <p:spPr bwMode="auto">
          <a:xfrm>
            <a:off x="4811486" y="6394903"/>
            <a:ext cx="4356430" cy="230832"/>
          </a:xfrm>
          <a:prstGeom prst="rect">
            <a:avLst/>
          </a:prstGeom>
          <a:noFill/>
          <a:ln w="9525">
            <a:noFill/>
            <a:miter lim="800000"/>
            <a:headEnd/>
            <a:tailEnd/>
          </a:ln>
        </p:spPr>
        <p:txBody>
          <a:bodyPr wrap="square">
            <a:spAutoFit/>
          </a:bodyPr>
          <a:lstStyle/>
          <a:p>
            <a:pPr algn="r"/>
            <a:r>
              <a:rPr lang="en-US" sz="900" i="1" dirty="0" smtClean="0"/>
              <a:t>Table created for the US DOE WAP National Standardized Curricula</a:t>
            </a:r>
            <a:endParaRPr lang="en-US" sz="9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down)">
                                      <p:cBhvr>
                                        <p:cTn id="7" dur="500"/>
                                        <p:tgtEl>
                                          <p:spTgt spid="645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24"/>
                                        </p:tgtEl>
                                        <p:attrNameLst>
                                          <p:attrName>style.visibility</p:attrName>
                                        </p:attrNameLst>
                                      </p:cBhvr>
                                      <p:to>
                                        <p:strVal val="visible"/>
                                      </p:to>
                                    </p:set>
                                    <p:animEffect transition="in" filter="fade">
                                      <p:cBhvr>
                                        <p:cTn id="17" dur="10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7"/>
          <p:cNvSpPr>
            <a:spLocks noGrp="1"/>
          </p:cNvSpPr>
          <p:nvPr>
            <p:ph idx="1"/>
          </p:nvPr>
        </p:nvSpPr>
        <p:spPr>
          <a:xfrm>
            <a:off x="472966" y="1663700"/>
            <a:ext cx="8213834" cy="4495800"/>
          </a:xfrm>
        </p:spPr>
        <p:txBody>
          <a:bodyPr/>
          <a:lstStyle/>
          <a:p>
            <a:pPr marL="457200" indent="-282575" eaLnBrk="1" hangingPunct="1"/>
            <a:r>
              <a:rPr lang="en-US" dirty="0" smtClean="0">
                <a:solidFill>
                  <a:schemeClr val="tx1"/>
                </a:solidFill>
                <a:ea typeface="ＭＳ Ｐゴシック" charset="-128"/>
              </a:rPr>
              <a:t>Warm, wet air contacting cold surfaces creates condensation instantly.</a:t>
            </a:r>
          </a:p>
          <a:p>
            <a:pPr marL="457200" indent="-282575" eaLnBrk="1" hangingPunct="1"/>
            <a:r>
              <a:rPr lang="en-US" dirty="0" smtClean="0">
                <a:solidFill>
                  <a:schemeClr val="tx1"/>
                </a:solidFill>
                <a:ea typeface="ＭＳ Ｐゴシック" charset="-128"/>
              </a:rPr>
              <a:t>Cold winter air typically contains very little moisture. </a:t>
            </a:r>
            <a:br>
              <a:rPr lang="en-US" dirty="0" smtClean="0">
                <a:solidFill>
                  <a:schemeClr val="tx1"/>
                </a:solidFill>
                <a:ea typeface="ＭＳ Ｐゴシック" charset="-128"/>
              </a:rPr>
            </a:br>
            <a:r>
              <a:rPr lang="en-US" dirty="0" smtClean="0">
                <a:solidFill>
                  <a:schemeClr val="tx1"/>
                </a:solidFill>
                <a:ea typeface="ＭＳ Ｐゴシック" charset="-128"/>
              </a:rPr>
              <a:t>When that air is heated, the RH drops even further.</a:t>
            </a:r>
          </a:p>
          <a:p>
            <a:pPr marL="457200" indent="-282575" eaLnBrk="1" hangingPunct="1"/>
            <a:r>
              <a:rPr lang="en-US" dirty="0" smtClean="0">
                <a:solidFill>
                  <a:schemeClr val="tx1"/>
                </a:solidFill>
                <a:ea typeface="ＭＳ Ｐゴシック" charset="-128"/>
              </a:rPr>
              <a:t>RH below 15% can lead to respiratory problems, </a:t>
            </a:r>
            <a:br>
              <a:rPr lang="en-US" dirty="0" smtClean="0">
                <a:solidFill>
                  <a:schemeClr val="tx1"/>
                </a:solidFill>
                <a:ea typeface="ＭＳ Ｐゴシック" charset="-128"/>
              </a:rPr>
            </a:br>
            <a:r>
              <a:rPr lang="en-US" dirty="0" smtClean="0">
                <a:solidFill>
                  <a:schemeClr val="tx1"/>
                </a:solidFill>
                <a:ea typeface="ＭＳ Ｐゴシック" charset="-128"/>
              </a:rPr>
              <a:t>failure of furniture glue and other problems.</a:t>
            </a:r>
          </a:p>
          <a:p>
            <a:pPr eaLnBrk="1" hangingPunct="1">
              <a:spcBef>
                <a:spcPts val="1125"/>
              </a:spcBef>
              <a:spcAft>
                <a:spcPts val="1800"/>
              </a:spcAft>
            </a:pPr>
            <a:endParaRPr lang="en-US" sz="2400" dirty="0" smtClean="0">
              <a:ea typeface="ＭＳ Ｐゴシック" charset="-128"/>
            </a:endParaRPr>
          </a:p>
        </p:txBody>
      </p:sp>
      <p:sp>
        <p:nvSpPr>
          <p:cNvPr id="5" name="Title 4"/>
          <p:cNvSpPr>
            <a:spLocks noGrp="1"/>
          </p:cNvSpPr>
          <p:nvPr>
            <p:ph type="title"/>
          </p:nvPr>
        </p:nvSpPr>
        <p:spPr>
          <a:xfrm>
            <a:off x="429422" y="32658"/>
            <a:ext cx="5369034" cy="901700"/>
          </a:xfrm>
        </p:spPr>
        <p:txBody>
          <a:bodyPr/>
          <a:lstStyle/>
          <a:p>
            <a:pPr eaLnBrk="1" hangingPunct="1">
              <a:defRPr/>
            </a:pPr>
            <a:r>
              <a:rPr lang="en-US" dirty="0" smtClean="0">
                <a:ea typeface="ＭＳ Ｐゴシック" pitchFamily="-107" charset="-128"/>
                <a:cs typeface="ＭＳ Ｐゴシック" pitchFamily="-107" charset="-128"/>
              </a:rPr>
              <a:t>RH Things to Remember</a:t>
            </a:r>
          </a:p>
        </p:txBody>
      </p:sp>
      <p:sp>
        <p:nvSpPr>
          <p:cNvPr id="7" name="TextBox 3"/>
          <p:cNvSpPr txBox="1">
            <a:spLocks noChangeArrowheads="1"/>
          </p:cNvSpPr>
          <p:nvPr/>
        </p:nvSpPr>
        <p:spPr bwMode="auto">
          <a:xfrm>
            <a:off x="462602"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7"/>
          <p:cNvSpPr>
            <a:spLocks noGrp="1"/>
          </p:cNvSpPr>
          <p:nvPr>
            <p:ph idx="1"/>
          </p:nvPr>
        </p:nvSpPr>
        <p:spPr>
          <a:xfrm>
            <a:off x="457200" y="1381125"/>
            <a:ext cx="8229600" cy="4670425"/>
          </a:xfrm>
        </p:spPr>
        <p:txBody>
          <a:bodyPr>
            <a:normAutofit lnSpcReduction="10000"/>
          </a:bodyPr>
          <a:lstStyle/>
          <a:p>
            <a:pPr marL="457200" indent="-282575" eaLnBrk="1" hangingPunct="1">
              <a:spcAft>
                <a:spcPts val="600"/>
              </a:spcAft>
            </a:pPr>
            <a:r>
              <a:rPr lang="en-US" sz="2400" dirty="0" smtClean="0">
                <a:solidFill>
                  <a:schemeClr val="tx1"/>
                </a:solidFill>
                <a:ea typeface="ＭＳ Ｐゴシック" charset="-128"/>
              </a:rPr>
              <a:t>Air temperature, movement and relative humidity </a:t>
            </a:r>
            <a:br>
              <a:rPr lang="en-US" sz="2400" dirty="0" smtClean="0">
                <a:solidFill>
                  <a:schemeClr val="tx1"/>
                </a:solidFill>
                <a:ea typeface="ＭＳ Ｐゴシック" charset="-128"/>
              </a:rPr>
            </a:br>
            <a:r>
              <a:rPr lang="en-US" sz="2400" dirty="0" smtClean="0">
                <a:solidFill>
                  <a:schemeClr val="tx1"/>
                </a:solidFill>
                <a:ea typeface="ＭＳ Ｐゴシック" charset="-128"/>
              </a:rPr>
              <a:t>effect thermal comfort.</a:t>
            </a:r>
          </a:p>
          <a:p>
            <a:pPr marL="457200" indent="-282575" eaLnBrk="1" hangingPunct="1"/>
            <a:r>
              <a:rPr lang="en-US" sz="2400" dirty="0" smtClean="0">
                <a:solidFill>
                  <a:schemeClr val="tx1"/>
                </a:solidFill>
                <a:ea typeface="ＭＳ Ｐゴシック" charset="-128"/>
              </a:rPr>
              <a:t>Ideal conditions:</a:t>
            </a:r>
          </a:p>
          <a:p>
            <a:pPr marL="914400" lvl="1" indent="-282575" eaLnBrk="1" hangingPunct="1">
              <a:buFont typeface="Courier New" pitchFamily="49" charset="0"/>
              <a:buChar char="o"/>
            </a:pPr>
            <a:r>
              <a:rPr lang="en-US" sz="2400" dirty="0" smtClean="0">
                <a:solidFill>
                  <a:schemeClr val="tx1"/>
                </a:solidFill>
                <a:ea typeface="ＭＳ Ｐゴシック" charset="-128"/>
              </a:rPr>
              <a:t>Heating season: 68</a:t>
            </a:r>
            <a:r>
              <a:rPr lang="en-US" sz="2400" dirty="0" smtClean="0">
                <a:solidFill>
                  <a:schemeClr val="tx1"/>
                </a:solidFill>
                <a:ea typeface="ＭＳ Ｐゴシック" charset="-128"/>
                <a:sym typeface="Symbol"/>
              </a:rPr>
              <a:t></a:t>
            </a:r>
            <a:r>
              <a:rPr lang="en-US" sz="2400" dirty="0" smtClean="0">
                <a:solidFill>
                  <a:schemeClr val="tx1"/>
                </a:solidFill>
                <a:ea typeface="ＭＳ Ｐゴシック" charset="-128"/>
              </a:rPr>
              <a:t>F, 20% to 40% RH.</a:t>
            </a:r>
          </a:p>
          <a:p>
            <a:pPr marL="914400" lvl="1" indent="-282575" eaLnBrk="1" hangingPunct="1">
              <a:spcAft>
                <a:spcPts val="600"/>
              </a:spcAft>
              <a:buFont typeface="Courier New" pitchFamily="49" charset="0"/>
              <a:buChar char="o"/>
            </a:pPr>
            <a:r>
              <a:rPr lang="en-US" sz="2400" dirty="0" smtClean="0">
                <a:solidFill>
                  <a:schemeClr val="tx1"/>
                </a:solidFill>
                <a:ea typeface="ＭＳ Ｐゴシック" charset="-128"/>
              </a:rPr>
              <a:t>Cooling season: 75</a:t>
            </a:r>
            <a:r>
              <a:rPr lang="en-US" sz="2400" dirty="0" smtClean="0">
                <a:solidFill>
                  <a:schemeClr val="tx1"/>
                </a:solidFill>
                <a:ea typeface="ＭＳ Ｐゴシック" charset="-128"/>
                <a:sym typeface="Symbol"/>
              </a:rPr>
              <a:t></a:t>
            </a:r>
            <a:r>
              <a:rPr lang="en-US" sz="2400" dirty="0" smtClean="0">
                <a:solidFill>
                  <a:schemeClr val="tx1"/>
                </a:solidFill>
                <a:ea typeface="ＭＳ Ｐゴシック" charset="-128"/>
              </a:rPr>
              <a:t>F, keep RH below 60%.</a:t>
            </a:r>
          </a:p>
          <a:p>
            <a:pPr marL="457200" indent="-282575" eaLnBrk="1" hangingPunct="1">
              <a:spcAft>
                <a:spcPts val="600"/>
              </a:spcAft>
            </a:pPr>
            <a:r>
              <a:rPr lang="en-US" sz="2400" dirty="0" smtClean="0">
                <a:solidFill>
                  <a:schemeClr val="tx1"/>
                </a:solidFill>
                <a:ea typeface="ＭＳ Ｐゴシック" charset="-128"/>
              </a:rPr>
              <a:t>Control drafts.</a:t>
            </a:r>
          </a:p>
          <a:p>
            <a:pPr marL="457200" indent="-282575" eaLnBrk="1" hangingPunct="1">
              <a:spcAft>
                <a:spcPts val="600"/>
              </a:spcAft>
            </a:pPr>
            <a:r>
              <a:rPr lang="en-US" sz="2400" dirty="0" smtClean="0">
                <a:solidFill>
                  <a:schemeClr val="tx1"/>
                </a:solidFill>
                <a:ea typeface="ＭＳ Ｐゴシック" charset="-128"/>
              </a:rPr>
              <a:t>Minimize temperature swings.</a:t>
            </a:r>
          </a:p>
          <a:p>
            <a:pPr marL="457200" indent="-282575" eaLnBrk="1" hangingPunct="1">
              <a:spcAft>
                <a:spcPts val="600"/>
              </a:spcAft>
            </a:pPr>
            <a:r>
              <a:rPr lang="en-US" sz="2400" dirty="0" smtClean="0">
                <a:solidFill>
                  <a:schemeClr val="tx1"/>
                </a:solidFill>
                <a:ea typeface="ＭＳ Ｐゴシック" charset="-128"/>
              </a:rPr>
              <a:t>Be aware of mean radiant heat transfer.</a:t>
            </a:r>
          </a:p>
          <a:p>
            <a:pPr marL="457200" indent="-282575" eaLnBrk="1" hangingPunct="1">
              <a:spcAft>
                <a:spcPts val="600"/>
              </a:spcAft>
            </a:pPr>
            <a:r>
              <a:rPr lang="en-US" sz="2400" dirty="0" smtClean="0">
                <a:solidFill>
                  <a:schemeClr val="tx1"/>
                </a:solidFill>
                <a:ea typeface="ＭＳ Ｐゴシック" charset="-128"/>
              </a:rPr>
              <a:t>Plot wet and dry bulb temperatures on a </a:t>
            </a:r>
            <a:r>
              <a:rPr lang="en-US" sz="2400" dirty="0" err="1" smtClean="0">
                <a:solidFill>
                  <a:schemeClr val="tx1"/>
                </a:solidFill>
                <a:ea typeface="ＭＳ Ｐゴシック" charset="-128"/>
              </a:rPr>
              <a:t>psychrometric</a:t>
            </a:r>
            <a:r>
              <a:rPr lang="en-US" sz="2400" dirty="0" smtClean="0">
                <a:solidFill>
                  <a:schemeClr val="tx1"/>
                </a:solidFill>
                <a:ea typeface="ＭＳ Ｐゴシック" charset="-128"/>
              </a:rPr>
              <a:t> chart to determine dew point and relative humidity.  </a:t>
            </a:r>
          </a:p>
          <a:p>
            <a:pPr eaLnBrk="1" hangingPunct="1">
              <a:spcBef>
                <a:spcPts val="1125"/>
              </a:spcBef>
              <a:spcAft>
                <a:spcPts val="600"/>
              </a:spcAft>
            </a:pPr>
            <a:endParaRPr lang="en-US" sz="2400" dirty="0" smtClean="0">
              <a:solidFill>
                <a:schemeClr val="tx1"/>
              </a:solidFill>
              <a:ea typeface="ＭＳ Ｐゴシック" charset="-128"/>
            </a:endParaRPr>
          </a:p>
        </p:txBody>
      </p:sp>
      <p:sp>
        <p:nvSpPr>
          <p:cNvPr id="5" name="Title 4"/>
          <p:cNvSpPr>
            <a:spLocks noGrp="1"/>
          </p:cNvSpPr>
          <p:nvPr>
            <p:ph type="title"/>
          </p:nvPr>
        </p:nvSpPr>
        <p:spPr/>
        <p:txBody>
          <a:bodyPr/>
          <a:lstStyle/>
          <a:p>
            <a:pPr eaLnBrk="1" hangingPunct="1">
              <a:defRPr/>
            </a:pPr>
            <a:r>
              <a:rPr lang="en-US" dirty="0" smtClean="0">
                <a:ea typeface="ＭＳ Ｐゴシック" pitchFamily="-107" charset="-128"/>
                <a:cs typeface="ＭＳ Ｐゴシック" pitchFamily="-107" charset="-128"/>
              </a:rPr>
              <a:t>Summary</a:t>
            </a:r>
          </a:p>
        </p:txBody>
      </p:sp>
      <p:sp>
        <p:nvSpPr>
          <p:cNvPr id="7"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dirty="0">
                <a:solidFill>
                  <a:schemeClr val="bg1"/>
                </a:solidFill>
              </a:rPr>
              <a:t>COMFORT AND CLIMATE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76250" y="1590675"/>
            <a:ext cx="8210550" cy="4876800"/>
          </a:xfrm>
        </p:spPr>
        <p:txBody>
          <a:bodyPr/>
          <a:lstStyle/>
          <a:p>
            <a:pPr>
              <a:spcAft>
                <a:spcPts val="1200"/>
              </a:spcAft>
              <a:buFontTx/>
              <a:buNone/>
            </a:pPr>
            <a:r>
              <a:rPr lang="en-US" sz="2600" dirty="0" smtClean="0">
                <a:solidFill>
                  <a:srgbClr val="000066"/>
                </a:solidFill>
                <a:ea typeface="ＭＳ Ｐゴシック" charset="-128"/>
              </a:rPr>
              <a:t>By attending this session, participants will be able to:</a:t>
            </a:r>
          </a:p>
          <a:p>
            <a:pPr marL="457200" lvl="0" indent="-282575"/>
            <a:r>
              <a:rPr lang="en-US" dirty="0" smtClean="0">
                <a:solidFill>
                  <a:schemeClr val="tx1"/>
                </a:solidFill>
              </a:rPr>
              <a:t>List the basic principles of human thermal comfort.</a:t>
            </a:r>
          </a:p>
          <a:p>
            <a:pPr marL="457200" lvl="0" indent="-282575"/>
            <a:r>
              <a:rPr lang="en-US" dirty="0" smtClean="0">
                <a:solidFill>
                  <a:schemeClr val="tx1"/>
                </a:solidFill>
              </a:rPr>
              <a:t>Describe relative humidity. </a:t>
            </a:r>
          </a:p>
          <a:p>
            <a:pPr marL="457200" lvl="0" indent="-282575"/>
            <a:r>
              <a:rPr lang="en-US" dirty="0" smtClean="0">
                <a:solidFill>
                  <a:schemeClr val="tx1"/>
                </a:solidFill>
              </a:rPr>
              <a:t>Demonstrate how to use a psychrometric chart.</a:t>
            </a:r>
            <a:endParaRPr lang="en-US" dirty="0">
              <a:solidFill>
                <a:schemeClr val="tx1"/>
              </a:solidFill>
            </a:endParaRPr>
          </a:p>
        </p:txBody>
      </p:sp>
      <p:sp>
        <p:nvSpPr>
          <p:cNvPr id="2" name="Title 1"/>
          <p:cNvSpPr>
            <a:spLocks noGrp="1"/>
          </p:cNvSpPr>
          <p:nvPr>
            <p:ph type="title"/>
          </p:nvPr>
        </p:nvSpPr>
        <p:spPr>
          <a:xfrm>
            <a:off x="451194" y="32658"/>
            <a:ext cx="5369034" cy="901700"/>
          </a:xfrm>
        </p:spPr>
        <p:txBody>
          <a:bodyPr/>
          <a:lstStyle/>
          <a:p>
            <a:pPr>
              <a:defRPr/>
            </a:pPr>
            <a:r>
              <a:rPr lang="en-US" dirty="0" smtClean="0">
                <a:ea typeface="ＭＳ Ｐゴシック" charset="-128"/>
              </a:rPr>
              <a:t>Learning Objectives</a:t>
            </a:r>
          </a:p>
        </p:txBody>
      </p:sp>
      <p:sp>
        <p:nvSpPr>
          <p:cNvPr id="8197"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503587"/>
            <a:ext cx="8229600" cy="4876800"/>
          </a:xfrm>
        </p:spPr>
        <p:txBody>
          <a:bodyPr/>
          <a:lstStyle/>
          <a:p>
            <a:pPr eaLnBrk="1" hangingPunct="1">
              <a:buFontTx/>
              <a:buNone/>
            </a:pPr>
            <a:r>
              <a:rPr lang="en-US" sz="2600" dirty="0" smtClean="0">
                <a:solidFill>
                  <a:srgbClr val="000066"/>
                </a:solidFill>
                <a:ea typeface="ＭＳ Ｐゴシック" charset="-128"/>
              </a:rPr>
              <a:t>Most humans share a general range of comfort.</a:t>
            </a:r>
          </a:p>
          <a:p>
            <a:pPr lvl="1" eaLnBrk="1" hangingPunct="1">
              <a:buNone/>
            </a:pPr>
            <a:r>
              <a:rPr lang="en-US" sz="2400" dirty="0" smtClean="0">
                <a:solidFill>
                  <a:schemeClr val="tx1"/>
                </a:solidFill>
                <a:ea typeface="ＭＳ Ｐゴシック" charset="-128"/>
              </a:rPr>
              <a:t>68</a:t>
            </a:r>
            <a:r>
              <a:rPr lang="en-US" sz="2400" dirty="0" smtClean="0">
                <a:solidFill>
                  <a:schemeClr val="tx1"/>
                </a:solidFill>
                <a:ea typeface="ＭＳ Ｐゴシック" charset="-128"/>
                <a:sym typeface="Symbol"/>
              </a:rPr>
              <a:t></a:t>
            </a:r>
            <a:r>
              <a:rPr lang="en-US" sz="2400" dirty="0" smtClean="0">
                <a:solidFill>
                  <a:schemeClr val="tx1"/>
                </a:solidFill>
                <a:ea typeface="ＭＳ Ｐゴシック" charset="-128"/>
              </a:rPr>
              <a:t>F – 85</a:t>
            </a:r>
            <a:r>
              <a:rPr lang="en-US" sz="2400" dirty="0" smtClean="0">
                <a:solidFill>
                  <a:schemeClr val="tx1"/>
                </a:solidFill>
                <a:ea typeface="ＭＳ Ｐゴシック" charset="-128"/>
                <a:sym typeface="Symbol"/>
              </a:rPr>
              <a:t></a:t>
            </a:r>
            <a:r>
              <a:rPr lang="en-US" sz="2400" dirty="0" smtClean="0">
                <a:solidFill>
                  <a:schemeClr val="tx1"/>
                </a:solidFill>
                <a:ea typeface="ＭＳ Ｐゴシック" charset="-128"/>
              </a:rPr>
              <a:t>F</a:t>
            </a:r>
          </a:p>
          <a:p>
            <a:pPr lvl="1" eaLnBrk="1" hangingPunct="1">
              <a:buNone/>
            </a:pPr>
            <a:r>
              <a:rPr lang="en-US" sz="2400" dirty="0" smtClean="0">
                <a:solidFill>
                  <a:schemeClr val="tx1"/>
                </a:solidFill>
                <a:ea typeface="ＭＳ Ｐゴシック" charset="-128"/>
              </a:rPr>
              <a:t>15% to 75% relative humidity (RH)</a:t>
            </a:r>
            <a:br>
              <a:rPr lang="en-US" sz="2400" dirty="0" smtClean="0">
                <a:solidFill>
                  <a:schemeClr val="tx1"/>
                </a:solidFill>
                <a:ea typeface="ＭＳ Ｐゴシック" charset="-128"/>
              </a:rPr>
            </a:br>
            <a:endParaRPr lang="en-US" sz="800" dirty="0" smtClean="0">
              <a:solidFill>
                <a:schemeClr val="tx1"/>
              </a:solidFill>
              <a:ea typeface="ＭＳ Ｐゴシック" charset="-128"/>
            </a:endParaRPr>
          </a:p>
          <a:p>
            <a:pPr marL="457200" indent="-282575" eaLnBrk="1" hangingPunct="1"/>
            <a:r>
              <a:rPr lang="en-US" sz="2400" dirty="0" smtClean="0">
                <a:solidFill>
                  <a:schemeClr val="tx1"/>
                </a:solidFill>
                <a:ea typeface="ＭＳ Ｐゴシック" charset="-128"/>
              </a:rPr>
              <a:t>Air movement speeds heat transfer</a:t>
            </a:r>
          </a:p>
          <a:p>
            <a:pPr marL="457200" indent="-282575" eaLnBrk="1" hangingPunct="1"/>
            <a:r>
              <a:rPr lang="en-US" sz="2400" dirty="0" smtClean="0">
                <a:solidFill>
                  <a:schemeClr val="tx1"/>
                </a:solidFill>
                <a:ea typeface="ＭＳ Ｐゴシック" charset="-128"/>
              </a:rPr>
              <a:t>Mean radiant temperature</a:t>
            </a:r>
          </a:p>
          <a:p>
            <a:pPr marL="457200" indent="-282575" eaLnBrk="1" hangingPunct="1"/>
            <a:r>
              <a:rPr lang="en-US" sz="2400" dirty="0" smtClean="0">
                <a:solidFill>
                  <a:schemeClr val="tx1"/>
                </a:solidFill>
                <a:ea typeface="ＭＳ Ｐゴシック" charset="-128"/>
              </a:rPr>
              <a:t>Activity level</a:t>
            </a:r>
          </a:p>
          <a:p>
            <a:pPr marL="0" indent="0" eaLnBrk="1" hangingPunct="1">
              <a:buNone/>
            </a:pPr>
            <a:r>
              <a:rPr lang="en-US" sz="2400" i="1" dirty="0" smtClean="0">
                <a:solidFill>
                  <a:schemeClr val="tx1"/>
                </a:solidFill>
                <a:ea typeface="ＭＳ Ｐゴシック" charset="-128"/>
              </a:rPr>
              <a:t>Conditioning matters!  </a:t>
            </a:r>
            <a:r>
              <a:rPr lang="en-US" sz="2400" dirty="0" smtClean="0">
                <a:solidFill>
                  <a:schemeClr val="tx1"/>
                </a:solidFill>
                <a:ea typeface="ＭＳ Ｐゴシック" charset="-128"/>
              </a:rPr>
              <a:t>People grow accustomed to heat, cold, and humidity</a:t>
            </a:r>
            <a:r>
              <a:rPr lang="en-US" dirty="0" smtClean="0">
                <a:solidFill>
                  <a:schemeClr val="tx1"/>
                </a:solidFill>
                <a:ea typeface="ＭＳ Ｐゴシック" charset="-128"/>
              </a:rPr>
              <a:t>.</a:t>
            </a:r>
            <a:endParaRPr lang="en-US" sz="2400" dirty="0" smtClean="0">
              <a:solidFill>
                <a:schemeClr val="tx1"/>
              </a:solidFill>
              <a:ea typeface="ＭＳ Ｐゴシック" charset="-128"/>
            </a:endParaRPr>
          </a:p>
        </p:txBody>
      </p:sp>
      <p:sp>
        <p:nvSpPr>
          <p:cNvPr id="2" name="Title 1"/>
          <p:cNvSpPr>
            <a:spLocks noGrp="1"/>
          </p:cNvSpPr>
          <p:nvPr>
            <p:ph type="title"/>
          </p:nvPr>
        </p:nvSpPr>
        <p:spPr>
          <a:xfrm>
            <a:off x="418536" y="32658"/>
            <a:ext cx="5369034" cy="901700"/>
          </a:xfrm>
        </p:spPr>
        <p:txBody>
          <a:bodyPr/>
          <a:lstStyle/>
          <a:p>
            <a:pPr eaLnBrk="1" hangingPunct="1">
              <a:defRPr/>
            </a:pPr>
            <a:r>
              <a:rPr lang="en-US" dirty="0" smtClean="0">
                <a:ea typeface="ＭＳ Ｐゴシック" charset="-128"/>
              </a:rPr>
              <a:t>Comfort Defined</a:t>
            </a:r>
          </a:p>
        </p:txBody>
      </p:sp>
      <p:sp>
        <p:nvSpPr>
          <p:cNvPr id="6"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64100" y="1809750"/>
            <a:ext cx="3702050" cy="3101975"/>
          </a:xfrm>
          <a:prstGeom prst="rect">
            <a:avLst/>
          </a:prstGeom>
          <a:solidFill>
            <a:schemeClr val="bg1"/>
          </a:solidFill>
          <a:ln w="9525">
            <a:solidFill>
              <a:srgbClr val="FFFFFF"/>
            </a:solidFill>
            <a:round/>
            <a:headEnd/>
            <a:tailEnd/>
          </a:ln>
          <a:effectLst>
            <a:outerShdw rotWithShape="0">
              <a:srgbClr val="808080">
                <a:alpha val="42999"/>
              </a:srgbClr>
            </a:outerShdw>
          </a:effectLst>
        </p:spPr>
        <p:txBody>
          <a:bodyPr/>
          <a:lstStyle/>
          <a:p>
            <a:pPr algn="ctr" defTabSz="914400">
              <a:defRPr/>
            </a:pPr>
            <a:endParaRPr lang="en-US" sz="2800" b="1">
              <a:latin typeface="Arial" pitchFamily="-108" charset="0"/>
              <a:ea typeface="ＭＳ Ｐゴシック" pitchFamily="27" charset="-128"/>
              <a:cs typeface="ＭＳ Ｐゴシック" pitchFamily="27" charset="-128"/>
            </a:endParaRPr>
          </a:p>
        </p:txBody>
      </p:sp>
      <p:sp>
        <p:nvSpPr>
          <p:cNvPr id="1623042" name="Rectangle 2"/>
          <p:cNvSpPr>
            <a:spLocks noGrp="1" noRot="1" noChangeArrowheads="1"/>
          </p:cNvSpPr>
          <p:nvPr>
            <p:ph type="title"/>
          </p:nvPr>
        </p:nvSpPr>
        <p:spPr>
          <a:xfrm>
            <a:off x="457200" y="13648"/>
            <a:ext cx="8775700" cy="866775"/>
          </a:xfrm>
        </p:spPr>
        <p:txBody>
          <a:bodyPr/>
          <a:lstStyle/>
          <a:p>
            <a:pPr eaLnBrk="1" hangingPunct="1">
              <a:defRPr/>
            </a:pPr>
            <a:r>
              <a:rPr lang="en-US" dirty="0" smtClean="0"/>
              <a:t>Factors in Thermal Comfort</a:t>
            </a:r>
          </a:p>
        </p:txBody>
      </p:sp>
      <p:sp>
        <p:nvSpPr>
          <p:cNvPr id="10246" name="Rectangle 3"/>
          <p:cNvSpPr>
            <a:spLocks noGrp="1" noRot="1" noChangeArrowheads="1"/>
          </p:cNvSpPr>
          <p:nvPr>
            <p:ph sz="quarter" idx="2"/>
          </p:nvPr>
        </p:nvSpPr>
        <p:spPr>
          <a:xfrm>
            <a:off x="457200" y="1522413"/>
            <a:ext cx="4052888" cy="4887912"/>
          </a:xfrm>
        </p:spPr>
        <p:txBody>
          <a:bodyPr/>
          <a:lstStyle/>
          <a:p>
            <a:pPr eaLnBrk="1" hangingPunct="1">
              <a:buFontTx/>
              <a:buNone/>
            </a:pPr>
            <a:r>
              <a:rPr lang="en-US" sz="2600" dirty="0" smtClean="0">
                <a:solidFill>
                  <a:srgbClr val="000066"/>
                </a:solidFill>
                <a:ea typeface="ＭＳ Ｐゴシック" charset="-128"/>
              </a:rPr>
              <a:t>Environmental</a:t>
            </a:r>
            <a:r>
              <a:rPr lang="en-US" sz="2400" dirty="0" smtClean="0">
                <a:solidFill>
                  <a:srgbClr val="000066"/>
                </a:solidFill>
                <a:ea typeface="ＭＳ Ｐゴシック" charset="-128"/>
              </a:rPr>
              <a:t>:</a:t>
            </a:r>
          </a:p>
          <a:p>
            <a:pPr marL="457200" lvl="1" indent="-277813" eaLnBrk="1" hangingPunct="1">
              <a:buFont typeface="Arial" pitchFamily="34" charset="0"/>
              <a:buChar char="•"/>
            </a:pPr>
            <a:r>
              <a:rPr lang="en-US" sz="2400" dirty="0" smtClean="0">
                <a:solidFill>
                  <a:schemeClr val="tx1"/>
                </a:solidFill>
                <a:ea typeface="ＭＳ Ｐゴシック" charset="-128"/>
              </a:rPr>
              <a:t>Air temperature</a:t>
            </a:r>
          </a:p>
          <a:p>
            <a:pPr marL="457200" lvl="1" indent="-277813" eaLnBrk="1" hangingPunct="1">
              <a:buFont typeface="Arial" pitchFamily="34" charset="0"/>
              <a:buChar char="•"/>
            </a:pPr>
            <a:r>
              <a:rPr lang="en-US" sz="2400" dirty="0" smtClean="0">
                <a:solidFill>
                  <a:schemeClr val="tx1"/>
                </a:solidFill>
                <a:ea typeface="ＭＳ Ｐゴシック" charset="-128"/>
              </a:rPr>
              <a:t>Relative humidity (RH)</a:t>
            </a:r>
          </a:p>
          <a:p>
            <a:pPr marL="457200" lvl="1" indent="-277813" eaLnBrk="1" hangingPunct="1">
              <a:buFont typeface="Arial" pitchFamily="34" charset="0"/>
              <a:buChar char="•"/>
            </a:pPr>
            <a:r>
              <a:rPr lang="en-US" sz="2400" dirty="0" smtClean="0">
                <a:solidFill>
                  <a:schemeClr val="tx1"/>
                </a:solidFill>
                <a:ea typeface="ＭＳ Ｐゴシック" charset="-128"/>
              </a:rPr>
              <a:t>Air motion</a:t>
            </a:r>
          </a:p>
          <a:p>
            <a:pPr marL="457200" lvl="1" indent="-277813" eaLnBrk="1" hangingPunct="1">
              <a:buFont typeface="Arial" pitchFamily="34" charset="0"/>
              <a:buChar char="•"/>
            </a:pPr>
            <a:r>
              <a:rPr lang="en-US" sz="2400" dirty="0" smtClean="0">
                <a:solidFill>
                  <a:schemeClr val="tx1"/>
                </a:solidFill>
                <a:ea typeface="ＭＳ Ｐゴシック" charset="-128"/>
              </a:rPr>
              <a:t>Mean radiant temperature</a:t>
            </a:r>
            <a:r>
              <a:rPr lang="en-US" sz="2200" dirty="0" smtClean="0">
                <a:solidFill>
                  <a:schemeClr val="tx1"/>
                </a:solidFill>
                <a:ea typeface="ＭＳ Ｐゴシック" charset="-128"/>
              </a:rPr>
              <a:t/>
            </a:r>
            <a:br>
              <a:rPr lang="en-US" sz="2200" dirty="0" smtClean="0">
                <a:solidFill>
                  <a:schemeClr val="tx1"/>
                </a:solidFill>
                <a:ea typeface="ＭＳ Ｐゴシック" charset="-128"/>
              </a:rPr>
            </a:br>
            <a:endParaRPr lang="en-US" sz="2200" dirty="0" smtClean="0">
              <a:solidFill>
                <a:schemeClr val="tx1"/>
              </a:solidFill>
              <a:ea typeface="ＭＳ Ｐゴシック" charset="-128"/>
            </a:endParaRPr>
          </a:p>
          <a:p>
            <a:pPr eaLnBrk="1" hangingPunct="1">
              <a:buFontTx/>
              <a:buNone/>
            </a:pPr>
            <a:r>
              <a:rPr lang="en-US" sz="2600" dirty="0" smtClean="0">
                <a:solidFill>
                  <a:srgbClr val="000066"/>
                </a:solidFill>
                <a:ea typeface="ＭＳ Ｐゴシック" charset="-128"/>
              </a:rPr>
              <a:t>Personal</a:t>
            </a:r>
            <a:r>
              <a:rPr lang="en-US" sz="2400" dirty="0" smtClean="0">
                <a:solidFill>
                  <a:srgbClr val="000066"/>
                </a:solidFill>
                <a:ea typeface="ＭＳ Ｐゴシック" charset="-128"/>
              </a:rPr>
              <a:t>:</a:t>
            </a:r>
          </a:p>
          <a:p>
            <a:pPr marL="457200" lvl="1" indent="-277813" eaLnBrk="1" hangingPunct="1">
              <a:buFont typeface="Arial" pitchFamily="34" charset="0"/>
              <a:buChar char="•"/>
            </a:pPr>
            <a:r>
              <a:rPr lang="en-US" sz="2400" dirty="0" smtClean="0">
                <a:solidFill>
                  <a:schemeClr val="tx1"/>
                </a:solidFill>
                <a:ea typeface="ＭＳ Ｐゴシック" charset="-128"/>
              </a:rPr>
              <a:t>Clothing insulation value</a:t>
            </a:r>
          </a:p>
          <a:p>
            <a:pPr marL="457200" lvl="1" indent="-277813" eaLnBrk="1" hangingPunct="1">
              <a:buFont typeface="Arial" pitchFamily="34" charset="0"/>
              <a:buChar char="•"/>
            </a:pPr>
            <a:r>
              <a:rPr lang="en-US" sz="2400" dirty="0" smtClean="0">
                <a:solidFill>
                  <a:schemeClr val="tx1"/>
                </a:solidFill>
                <a:ea typeface="ＭＳ Ｐゴシック" charset="-128"/>
              </a:rPr>
              <a:t>Metabolic rate</a:t>
            </a:r>
          </a:p>
        </p:txBody>
      </p:sp>
      <p:pic>
        <p:nvPicPr>
          <p:cNvPr id="10244" name="Picture 5" descr="This chart shows the interaction of two of the environmental factors in thermal comfort.&#10;"/>
          <p:cNvPicPr>
            <a:picLocks noGrp="1" noChangeAspect="1" noChangeArrowheads="1"/>
          </p:cNvPicPr>
          <p:nvPr>
            <p:ph sz="quarter" idx="3"/>
          </p:nvPr>
        </p:nvPicPr>
        <p:blipFill>
          <a:blip r:embed="rId3"/>
          <a:srcRect/>
          <a:stretch>
            <a:fillRect/>
          </a:stretch>
        </p:blipFill>
        <p:spPr>
          <a:xfrm>
            <a:off x="5130800" y="2078038"/>
            <a:ext cx="3175000" cy="2628900"/>
          </a:xfrm>
        </p:spPr>
      </p:pic>
      <p:sp>
        <p:nvSpPr>
          <p:cNvPr id="10247" name="TextBox 9"/>
          <p:cNvSpPr txBox="1">
            <a:spLocks noChangeArrowheads="1"/>
          </p:cNvSpPr>
          <p:nvPr/>
        </p:nvSpPr>
        <p:spPr bwMode="auto">
          <a:xfrm>
            <a:off x="4824413" y="5081588"/>
            <a:ext cx="3741737" cy="461665"/>
          </a:xfrm>
          <a:prstGeom prst="rect">
            <a:avLst/>
          </a:prstGeom>
          <a:noFill/>
          <a:ln w="9525">
            <a:noFill/>
            <a:miter lim="800000"/>
            <a:headEnd/>
            <a:tailEnd/>
          </a:ln>
        </p:spPr>
        <p:txBody>
          <a:bodyPr>
            <a:spAutoFit/>
          </a:bodyPr>
          <a:lstStyle/>
          <a:p>
            <a:pPr algn="ctr"/>
            <a:r>
              <a:rPr lang="en-US" sz="1200" i="1" dirty="0"/>
              <a:t>This chart shows the interaction of two of the environmental factors in thermal comfort.</a:t>
            </a:r>
          </a:p>
        </p:txBody>
      </p:sp>
      <p:sp>
        <p:nvSpPr>
          <p:cNvPr id="9"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23" name="Rectangle 11"/>
          <p:cNvSpPr>
            <a:spLocks noGrp="1" noRot="1" noChangeArrowheads="1"/>
          </p:cNvSpPr>
          <p:nvPr>
            <p:ph type="title"/>
          </p:nvPr>
        </p:nvSpPr>
        <p:spPr>
          <a:xfrm>
            <a:off x="395741" y="65316"/>
            <a:ext cx="6364287" cy="838200"/>
          </a:xfrm>
        </p:spPr>
        <p:txBody>
          <a:bodyPr/>
          <a:lstStyle/>
          <a:p>
            <a:pPr eaLnBrk="1" hangingPunct="1">
              <a:defRPr/>
            </a:pPr>
            <a:r>
              <a:rPr lang="en-US" dirty="0" smtClean="0"/>
              <a:t>Visualizing Thermal Comfort</a:t>
            </a:r>
          </a:p>
        </p:txBody>
      </p:sp>
      <p:pic>
        <p:nvPicPr>
          <p:cNvPr id="11267" name="Picture 4" descr="Humidity ratio chart"/>
          <p:cNvPicPr>
            <a:picLocks noGrp="1" noChangeAspect="1" noChangeArrowheads="1"/>
          </p:cNvPicPr>
          <p:nvPr>
            <p:ph sz="half" idx="1"/>
          </p:nvPr>
        </p:nvPicPr>
        <p:blipFill>
          <a:blip r:embed="rId3"/>
          <a:srcRect/>
          <a:stretch>
            <a:fillRect/>
          </a:stretch>
        </p:blipFill>
        <p:spPr>
          <a:xfrm>
            <a:off x="4737100" y="1311275"/>
            <a:ext cx="4248150" cy="4433888"/>
          </a:xfrm>
        </p:spPr>
      </p:pic>
      <p:pic>
        <p:nvPicPr>
          <p:cNvPr id="11268" name="Picture 7" descr="Clipart of house with man inside showing variables affecting thermal comfort."/>
          <p:cNvPicPr>
            <a:picLocks noGrp="1" noChangeAspect="1" noChangeArrowheads="1"/>
          </p:cNvPicPr>
          <p:nvPr>
            <p:ph sz="quarter" idx="2"/>
          </p:nvPr>
        </p:nvPicPr>
        <p:blipFill>
          <a:blip r:embed="rId4"/>
          <a:srcRect/>
          <a:stretch>
            <a:fillRect/>
          </a:stretch>
        </p:blipFill>
        <p:spPr>
          <a:xfrm>
            <a:off x="457200" y="1443038"/>
            <a:ext cx="4089400" cy="4129087"/>
          </a:xfrm>
        </p:spPr>
      </p:pic>
      <p:pic>
        <p:nvPicPr>
          <p:cNvPr id="11272" name="Content Placeholder 10" descr="ArizonaStateUniversity.jpg"/>
          <p:cNvPicPr>
            <a:picLocks noGrp="1" noChangeAspect="1"/>
          </p:cNvPicPr>
          <p:nvPr>
            <p:ph sz="quarter" idx="3"/>
          </p:nvPr>
        </p:nvPicPr>
        <p:blipFill>
          <a:blip r:embed="rId5"/>
          <a:srcRect l="-14693" r="-14693"/>
          <a:stretch>
            <a:fillRect/>
          </a:stretch>
        </p:blipFill>
        <p:spPr>
          <a:xfrm>
            <a:off x="2237235" y="5756049"/>
            <a:ext cx="947737" cy="487362"/>
          </a:xfrm>
        </p:spPr>
      </p:pic>
      <p:sp>
        <p:nvSpPr>
          <p:cNvPr id="11269" name="Line 14"/>
          <p:cNvSpPr>
            <a:spLocks noChangeShapeType="1"/>
          </p:cNvSpPr>
          <p:nvPr/>
        </p:nvSpPr>
        <p:spPr bwMode="auto">
          <a:xfrm flipV="1">
            <a:off x="5381625" y="2717800"/>
            <a:ext cx="315913" cy="711200"/>
          </a:xfrm>
          <a:prstGeom prst="line">
            <a:avLst/>
          </a:prstGeom>
          <a:noFill/>
          <a:ln w="66675">
            <a:solidFill>
              <a:srgbClr val="8FD744"/>
            </a:solidFill>
            <a:round/>
            <a:headEnd/>
            <a:tailEnd type="stealth" w="lg" len="lg"/>
          </a:ln>
        </p:spPr>
        <p:txBody>
          <a:bodyPr/>
          <a:lstStyle/>
          <a:p>
            <a:endParaRPr lang="en-US"/>
          </a:p>
        </p:txBody>
      </p:sp>
      <p:sp>
        <p:nvSpPr>
          <p:cNvPr id="11273" name="TextBox 11"/>
          <p:cNvSpPr txBox="1">
            <a:spLocks noChangeArrowheads="1"/>
          </p:cNvSpPr>
          <p:nvPr/>
        </p:nvSpPr>
        <p:spPr bwMode="auto">
          <a:xfrm>
            <a:off x="1100138" y="5853113"/>
            <a:ext cx="2324100" cy="246221"/>
          </a:xfrm>
          <a:prstGeom prst="rect">
            <a:avLst/>
          </a:prstGeom>
          <a:noFill/>
          <a:ln w="9525">
            <a:noFill/>
            <a:miter lim="800000"/>
            <a:headEnd/>
            <a:tailEnd/>
          </a:ln>
        </p:spPr>
        <p:txBody>
          <a:bodyPr>
            <a:spAutoFit/>
          </a:bodyPr>
          <a:lstStyle/>
          <a:p>
            <a:r>
              <a:rPr lang="en-US" sz="1000" b="1" dirty="0">
                <a:solidFill>
                  <a:srgbClr val="333333"/>
                </a:solidFill>
              </a:rPr>
              <a:t>Image courtesy of </a:t>
            </a:r>
          </a:p>
        </p:txBody>
      </p:sp>
      <p:sp>
        <p:nvSpPr>
          <p:cNvPr id="10"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5" name="Picture 7" descr="Photo of boat yard."/>
          <p:cNvPicPr>
            <a:picLocks noChangeAspect="1" noChangeArrowheads="1"/>
          </p:cNvPicPr>
          <p:nvPr/>
        </p:nvPicPr>
        <p:blipFill>
          <a:blip r:embed="rId3"/>
          <a:stretch>
            <a:fillRect/>
          </a:stretch>
        </p:blipFill>
        <p:spPr bwMode="auto">
          <a:xfrm rot="20392105">
            <a:off x="969391" y="1945601"/>
            <a:ext cx="2870414" cy="2386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4" name="Rectangle 3"/>
          <p:cNvSpPr>
            <a:spLocks noGrp="1" noRot="1" noChangeArrowheads="1"/>
          </p:cNvSpPr>
          <p:nvPr>
            <p:ph idx="1"/>
          </p:nvPr>
        </p:nvSpPr>
        <p:spPr>
          <a:xfrm>
            <a:off x="2214563" y="4640263"/>
            <a:ext cx="5021262" cy="1685925"/>
          </a:xfrm>
        </p:spPr>
        <p:txBody>
          <a:bodyPr>
            <a:normAutofit/>
          </a:bodyPr>
          <a:lstStyle/>
          <a:p>
            <a:pPr marL="0" indent="0" eaLnBrk="1" hangingPunct="1">
              <a:buNone/>
            </a:pPr>
            <a:r>
              <a:rPr lang="en-US" sz="2200" dirty="0" smtClean="0">
                <a:solidFill>
                  <a:schemeClr val="tx1"/>
                </a:solidFill>
                <a:ea typeface="ＭＳ Ｐゴシック" charset="-128"/>
              </a:rPr>
              <a:t>While humans are generally </a:t>
            </a:r>
            <a:br>
              <a:rPr lang="en-US" sz="2200" dirty="0" smtClean="0">
                <a:solidFill>
                  <a:schemeClr val="tx1"/>
                </a:solidFill>
                <a:ea typeface="ＭＳ Ｐゴシック" charset="-128"/>
              </a:rPr>
            </a:br>
            <a:r>
              <a:rPr lang="en-US" sz="2200" dirty="0" smtClean="0">
                <a:solidFill>
                  <a:schemeClr val="tx1"/>
                </a:solidFill>
                <a:ea typeface="ＭＳ Ｐゴシック" charset="-128"/>
              </a:rPr>
              <a:t>comfortable between 68</a:t>
            </a:r>
            <a:r>
              <a:rPr lang="en-US" sz="2200" dirty="0" smtClean="0">
                <a:solidFill>
                  <a:schemeClr val="tx1"/>
                </a:solidFill>
                <a:ea typeface="ＭＳ Ｐゴシック" charset="-128"/>
                <a:sym typeface="Symbol"/>
              </a:rPr>
              <a:t></a:t>
            </a:r>
            <a:r>
              <a:rPr lang="en-US" sz="2200" dirty="0" smtClean="0">
                <a:solidFill>
                  <a:schemeClr val="tx1"/>
                </a:solidFill>
                <a:ea typeface="ＭＳ Ｐゴシック" charset="-128"/>
              </a:rPr>
              <a:t>F and 82</a:t>
            </a:r>
            <a:r>
              <a:rPr lang="en-US" sz="2200" dirty="0" smtClean="0">
                <a:solidFill>
                  <a:schemeClr val="tx1"/>
                </a:solidFill>
                <a:ea typeface="ＭＳ Ｐゴシック" charset="-128"/>
                <a:sym typeface="Symbol"/>
              </a:rPr>
              <a:t></a:t>
            </a:r>
            <a:r>
              <a:rPr lang="en-US" sz="2200" dirty="0" smtClean="0">
                <a:solidFill>
                  <a:schemeClr val="tx1"/>
                </a:solidFill>
                <a:ea typeface="ＭＳ Ｐゴシック" charset="-128"/>
              </a:rPr>
              <a:t>F, relative humidity affects the comfort range.</a:t>
            </a:r>
          </a:p>
        </p:txBody>
      </p:sp>
      <p:sp>
        <p:nvSpPr>
          <p:cNvPr id="1389570" name="Rectangle 2"/>
          <p:cNvSpPr>
            <a:spLocks noGrp="1" noRot="1" noChangeArrowheads="1"/>
          </p:cNvSpPr>
          <p:nvPr>
            <p:ph type="title"/>
          </p:nvPr>
        </p:nvSpPr>
        <p:spPr>
          <a:xfrm>
            <a:off x="440308" y="32658"/>
            <a:ext cx="5369034" cy="901700"/>
          </a:xfrm>
        </p:spPr>
        <p:txBody>
          <a:bodyPr/>
          <a:lstStyle/>
          <a:p>
            <a:pPr eaLnBrk="1" hangingPunct="1">
              <a:defRPr/>
            </a:pPr>
            <a:r>
              <a:rPr lang="en-US" dirty="0" smtClean="0"/>
              <a:t>Air Temperature</a:t>
            </a:r>
          </a:p>
        </p:txBody>
      </p:sp>
      <p:pic>
        <p:nvPicPr>
          <p:cNvPr id="94213" name="Picture 5" descr="Photo of snowy forest."/>
          <p:cNvPicPr>
            <a:picLocks noChangeAspect="1" noChangeArrowheads="1"/>
          </p:cNvPicPr>
          <p:nvPr/>
        </p:nvPicPr>
        <p:blipFill>
          <a:blip r:embed="rId4"/>
          <a:stretch>
            <a:fillRect/>
          </a:stretch>
        </p:blipFill>
        <p:spPr bwMode="auto">
          <a:xfrm>
            <a:off x="2778156" y="1453870"/>
            <a:ext cx="3201997" cy="2401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210" name="Picture 2" descr="Photo of beachfront."/>
          <p:cNvPicPr>
            <a:picLocks noChangeAspect="1" noChangeArrowheads="1"/>
          </p:cNvPicPr>
          <p:nvPr/>
        </p:nvPicPr>
        <p:blipFill>
          <a:blip r:embed="rId5"/>
          <a:stretch>
            <a:fillRect/>
          </a:stretch>
        </p:blipFill>
        <p:spPr bwMode="auto">
          <a:xfrm rot="1383916">
            <a:off x="5210939" y="2062219"/>
            <a:ext cx="3195144" cy="2396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8" name="Rectangle 7"/>
          <p:cNvSpPr>
            <a:spLocks noChangeArrowheads="1"/>
          </p:cNvSpPr>
          <p:nvPr/>
        </p:nvSpPr>
        <p:spPr bwMode="auto">
          <a:xfrm>
            <a:off x="2778156" y="3614014"/>
            <a:ext cx="224067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chemeClr val="bg2">
                    <a:lumMod val="10000"/>
                  </a:schemeClr>
                </a:solidFill>
                <a:cs typeface="Arial" charset="0"/>
              </a:rPr>
              <a:t>Photos courtesy of Bill Van der Meer</a:t>
            </a:r>
            <a:endParaRPr lang="en-US" sz="900" i="1" dirty="0">
              <a:solidFill>
                <a:schemeClr val="bg2">
                  <a:lumMod val="10000"/>
                </a:schemeClr>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Rot="1" noChangeArrowheads="1"/>
          </p:cNvSpPr>
          <p:nvPr>
            <p:ph idx="1"/>
          </p:nvPr>
        </p:nvSpPr>
        <p:spPr>
          <a:xfrm>
            <a:off x="457200" y="1232576"/>
            <a:ext cx="5138382" cy="5273064"/>
          </a:xfrm>
        </p:spPr>
        <p:txBody>
          <a:bodyPr>
            <a:normAutofit/>
          </a:bodyPr>
          <a:lstStyle/>
          <a:p>
            <a:pPr marL="0" indent="0" eaLnBrk="1" hangingPunct="1">
              <a:buFontTx/>
              <a:buNone/>
            </a:pPr>
            <a:r>
              <a:rPr lang="en-US" sz="2600" dirty="0" smtClean="0">
                <a:solidFill>
                  <a:srgbClr val="000066"/>
                </a:solidFill>
                <a:ea typeface="ＭＳ Ｐゴシック" charset="-128"/>
              </a:rPr>
              <a:t>Relative Humidity (RH) </a:t>
            </a:r>
          </a:p>
          <a:p>
            <a:pPr marL="0" indent="0" eaLnBrk="1" hangingPunct="1">
              <a:buFontTx/>
              <a:buNone/>
            </a:pPr>
            <a:r>
              <a:rPr lang="en-US" sz="2200" dirty="0" smtClean="0">
                <a:solidFill>
                  <a:schemeClr val="tx1"/>
                </a:solidFill>
                <a:ea typeface="ＭＳ Ｐゴシック" charset="-128"/>
              </a:rPr>
              <a:t>The amount of water vapor contained in a given volume of air relative to the total amount of water vapor it is capable of containing, expressed as a percentage.</a:t>
            </a:r>
          </a:p>
          <a:p>
            <a:pPr marL="457200" indent="-282575" eaLnBrk="1" hangingPunct="1"/>
            <a:r>
              <a:rPr lang="en-US" sz="2200" dirty="0" smtClean="0">
                <a:solidFill>
                  <a:schemeClr val="tx1"/>
                </a:solidFill>
                <a:ea typeface="ＭＳ Ｐゴシック" charset="-128"/>
              </a:rPr>
              <a:t>100% RH = Condensation </a:t>
            </a:r>
          </a:p>
          <a:p>
            <a:pPr marL="457200" indent="-282575" eaLnBrk="1" hangingPunct="1"/>
            <a:r>
              <a:rPr lang="en-US" sz="2200" dirty="0" smtClean="0">
                <a:solidFill>
                  <a:schemeClr val="tx1"/>
                </a:solidFill>
                <a:ea typeface="ＭＳ Ｐゴシック" charset="-128"/>
              </a:rPr>
              <a:t>Humans are comfortable at 15% - 75% RH, depending on activity level.</a:t>
            </a:r>
          </a:p>
          <a:p>
            <a:pPr marL="457200" indent="-282575" eaLnBrk="1" hangingPunct="1"/>
            <a:r>
              <a:rPr lang="en-US" sz="2200" dirty="0" smtClean="0">
                <a:solidFill>
                  <a:schemeClr val="tx1"/>
                </a:solidFill>
                <a:ea typeface="ＭＳ Ｐゴシック" charset="-128"/>
              </a:rPr>
              <a:t>Tolerance to upper limit drops as activity level rises.</a:t>
            </a:r>
          </a:p>
          <a:p>
            <a:pPr marL="457200" indent="-282575" eaLnBrk="1" hangingPunct="1"/>
            <a:r>
              <a:rPr lang="en-US" sz="2200" dirty="0" smtClean="0">
                <a:solidFill>
                  <a:schemeClr val="tx1"/>
                </a:solidFill>
                <a:ea typeface="ＭＳ Ｐゴシック" charset="-128"/>
              </a:rPr>
              <a:t>Below 15% RH, medical issues arise.</a:t>
            </a:r>
          </a:p>
        </p:txBody>
      </p:sp>
      <p:sp>
        <p:nvSpPr>
          <p:cNvPr id="1543170" name="Rectangle 2"/>
          <p:cNvSpPr>
            <a:spLocks noGrp="1" noRot="1" noChangeArrowheads="1"/>
          </p:cNvSpPr>
          <p:nvPr>
            <p:ph type="title"/>
          </p:nvPr>
        </p:nvSpPr>
        <p:spPr>
          <a:xfrm>
            <a:off x="446314" y="76202"/>
            <a:ext cx="5973763" cy="828675"/>
          </a:xfrm>
        </p:spPr>
        <p:txBody>
          <a:bodyPr>
            <a:normAutofit/>
          </a:bodyPr>
          <a:lstStyle/>
          <a:p>
            <a:pPr eaLnBrk="1" hangingPunct="1">
              <a:defRPr/>
            </a:pPr>
            <a:r>
              <a:rPr lang="en-US" dirty="0" smtClean="0"/>
              <a:t>Relative Humidity</a:t>
            </a:r>
          </a:p>
        </p:txBody>
      </p:sp>
      <p:pic>
        <p:nvPicPr>
          <p:cNvPr id="92169" name="Picture 9" descr="Photo of coastline."/>
          <p:cNvPicPr>
            <a:picLocks noChangeAspect="1" noChangeArrowheads="1"/>
          </p:cNvPicPr>
          <p:nvPr/>
        </p:nvPicPr>
        <p:blipFill>
          <a:blip r:embed="rId3"/>
          <a:stretch>
            <a:fillRect/>
          </a:stretch>
        </p:blipFill>
        <p:spPr bwMode="auto">
          <a:xfrm rot="774104">
            <a:off x="6099273" y="1915196"/>
            <a:ext cx="2493308" cy="1951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61" name="Picture 1" descr="Photo of desert."/>
          <p:cNvPicPr>
            <a:picLocks noChangeAspect="1" noChangeArrowheads="1"/>
          </p:cNvPicPr>
          <p:nvPr/>
        </p:nvPicPr>
        <p:blipFill>
          <a:blip r:embed="rId4"/>
          <a:stretch>
            <a:fillRect/>
          </a:stretch>
        </p:blipFill>
        <p:spPr bwMode="auto">
          <a:xfrm rot="20700000">
            <a:off x="6026684" y="3975442"/>
            <a:ext cx="2645191" cy="1762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sp>
        <p:nvSpPr>
          <p:cNvPr id="7" name="Rectangle 6"/>
          <p:cNvSpPr>
            <a:spLocks noChangeArrowheads="1"/>
          </p:cNvSpPr>
          <p:nvPr/>
        </p:nvSpPr>
        <p:spPr bwMode="auto">
          <a:xfrm>
            <a:off x="6655558" y="6351010"/>
            <a:ext cx="2488442"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2">
                    <a:lumMod val="10000"/>
                  </a:schemeClr>
                </a:solidFill>
                <a:cs typeface="Arial" charset="0"/>
              </a:rPr>
              <a:t>Photos courtesy of Bill Van der Meer</a:t>
            </a:r>
            <a:endParaRPr lang="en-US" sz="900" i="1" dirty="0">
              <a:solidFill>
                <a:schemeClr val="bg2">
                  <a:lumMod val="10000"/>
                </a:schemeClr>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8" name="Rectangle 8"/>
          <p:cNvSpPr>
            <a:spLocks noGrp="1" noRot="1" noChangeArrowheads="1"/>
          </p:cNvSpPr>
          <p:nvPr>
            <p:ph type="title"/>
          </p:nvPr>
        </p:nvSpPr>
        <p:spPr>
          <a:xfrm>
            <a:off x="446314" y="54430"/>
            <a:ext cx="6143625" cy="846138"/>
          </a:xfrm>
        </p:spPr>
        <p:txBody>
          <a:bodyPr>
            <a:normAutofit/>
          </a:bodyPr>
          <a:lstStyle/>
          <a:p>
            <a:pPr eaLnBrk="1" hangingPunct="1">
              <a:defRPr/>
            </a:pPr>
            <a:r>
              <a:rPr lang="en-US" dirty="0" smtClean="0"/>
              <a:t>Measuring Relative Humidity </a:t>
            </a:r>
          </a:p>
        </p:txBody>
      </p:sp>
      <p:sp>
        <p:nvSpPr>
          <p:cNvPr id="14339" name="Rectangle 3"/>
          <p:cNvSpPr txBox="1">
            <a:spLocks noRot="1" noChangeArrowheads="1"/>
          </p:cNvSpPr>
          <p:nvPr/>
        </p:nvSpPr>
        <p:spPr bwMode="auto">
          <a:xfrm>
            <a:off x="291414" y="1504610"/>
            <a:ext cx="5053013" cy="4779962"/>
          </a:xfrm>
          <a:prstGeom prst="rect">
            <a:avLst/>
          </a:prstGeom>
          <a:noFill/>
          <a:ln w="9525">
            <a:noFill/>
            <a:miter lim="800000"/>
            <a:headEnd/>
            <a:tailEnd/>
          </a:ln>
        </p:spPr>
        <p:txBody>
          <a:bodyPr lIns="0" tIns="0" rIns="0" bIns="0"/>
          <a:lstStyle/>
          <a:p>
            <a:pPr defTabSz="914400">
              <a:spcBef>
                <a:spcPts val="1200"/>
              </a:spcBef>
              <a:spcAft>
                <a:spcPts val="600"/>
              </a:spcAft>
              <a:buClr>
                <a:srgbClr val="8DC63F"/>
              </a:buClr>
            </a:pPr>
            <a:r>
              <a:rPr lang="en-US" sz="2600" dirty="0">
                <a:solidFill>
                  <a:srgbClr val="000066"/>
                </a:solidFill>
              </a:rPr>
              <a:t>Sling </a:t>
            </a:r>
            <a:r>
              <a:rPr lang="en-US" sz="2600" dirty="0" err="1">
                <a:solidFill>
                  <a:srgbClr val="000066"/>
                </a:solidFill>
              </a:rPr>
              <a:t>Psychrometers</a:t>
            </a:r>
            <a:endParaRPr lang="en-US" sz="2600" dirty="0">
              <a:solidFill>
                <a:srgbClr val="000066"/>
              </a:solidFill>
            </a:endParaRPr>
          </a:p>
          <a:p>
            <a:pPr marL="457200" indent="-282575" defTabSz="914400">
              <a:spcBef>
                <a:spcPts val="600"/>
              </a:spcBef>
              <a:spcAft>
                <a:spcPts val="600"/>
              </a:spcAft>
              <a:buFontTx/>
              <a:buChar char="•"/>
            </a:pPr>
            <a:r>
              <a:rPr lang="en-US" sz="2400" dirty="0"/>
              <a:t>Two thermometers </a:t>
            </a:r>
            <a:r>
              <a:rPr lang="en-US" sz="2400" dirty="0" smtClean="0"/>
              <a:t>side-by-side</a:t>
            </a:r>
            <a:endParaRPr lang="en-US" sz="2400" dirty="0"/>
          </a:p>
          <a:p>
            <a:pPr marL="457200" indent="-282575" defTabSz="914400">
              <a:spcBef>
                <a:spcPts val="600"/>
              </a:spcBef>
              <a:spcAft>
                <a:spcPts val="600"/>
              </a:spcAft>
              <a:buFontTx/>
              <a:buChar char="•"/>
            </a:pPr>
            <a:r>
              <a:rPr lang="en-US" sz="2400" dirty="0"/>
              <a:t>One is wrapped in wet wick (wet bulb), the other is dry (dry bulb</a:t>
            </a:r>
            <a:r>
              <a:rPr lang="en-US" sz="2400" dirty="0" smtClean="0"/>
              <a:t>)</a:t>
            </a:r>
            <a:endParaRPr lang="en-US" sz="2400" dirty="0"/>
          </a:p>
          <a:p>
            <a:pPr marL="457200" indent="-282575" defTabSz="914400">
              <a:spcBef>
                <a:spcPts val="600"/>
              </a:spcBef>
              <a:spcAft>
                <a:spcPts val="600"/>
              </a:spcAft>
              <a:buFontTx/>
              <a:buChar char="•"/>
            </a:pPr>
            <a:r>
              <a:rPr lang="en-US" sz="2400" dirty="0"/>
              <a:t>Spinning it around speeds temperature </a:t>
            </a:r>
            <a:r>
              <a:rPr lang="en-US" sz="2400" dirty="0" smtClean="0"/>
              <a:t>stabilization</a:t>
            </a:r>
            <a:endParaRPr lang="en-US" sz="2400" dirty="0"/>
          </a:p>
          <a:p>
            <a:pPr marL="457200" indent="-282575" defTabSz="914400">
              <a:spcBef>
                <a:spcPts val="600"/>
              </a:spcBef>
              <a:spcAft>
                <a:spcPts val="600"/>
              </a:spcAft>
              <a:buFontTx/>
              <a:buChar char="•"/>
            </a:pPr>
            <a:r>
              <a:rPr lang="en-US" sz="2400" dirty="0"/>
              <a:t>Plot wet bulb and dry bulb temperature on psychrometric chart to determine dew point and </a:t>
            </a:r>
            <a:r>
              <a:rPr lang="en-US" sz="2400" dirty="0" smtClean="0"/>
              <a:t>RH.</a:t>
            </a:r>
            <a:endParaRPr lang="en-US" sz="2400" dirty="0"/>
          </a:p>
        </p:txBody>
      </p:sp>
      <p:pic>
        <p:nvPicPr>
          <p:cNvPr id="14342" name="Picture 8" descr="Photos of sling-psychrometers."/>
          <p:cNvPicPr>
            <a:picLocks noChangeAspect="1"/>
          </p:cNvPicPr>
          <p:nvPr/>
        </p:nvPicPr>
        <p:blipFill>
          <a:blip r:embed="rId3"/>
          <a:srcRect/>
          <a:stretch>
            <a:fillRect/>
          </a:stretch>
        </p:blipFill>
        <p:spPr bwMode="auto">
          <a:xfrm>
            <a:off x="5770099" y="1252958"/>
            <a:ext cx="3444875" cy="3444875"/>
          </a:xfrm>
          <a:prstGeom prst="rect">
            <a:avLst/>
          </a:prstGeom>
          <a:noFill/>
          <a:ln w="9525">
            <a:noFill/>
            <a:miter lim="800000"/>
            <a:headEnd/>
            <a:tailEnd/>
          </a:ln>
        </p:spPr>
      </p:pic>
      <p:sp>
        <p:nvSpPr>
          <p:cNvPr id="14343" name="TextBox 9"/>
          <p:cNvSpPr txBox="1">
            <a:spLocks noChangeArrowheads="1"/>
          </p:cNvSpPr>
          <p:nvPr/>
        </p:nvSpPr>
        <p:spPr bwMode="auto">
          <a:xfrm>
            <a:off x="5828042" y="6373131"/>
            <a:ext cx="3328988" cy="230832"/>
          </a:xfrm>
          <a:prstGeom prst="rect">
            <a:avLst/>
          </a:prstGeom>
          <a:noFill/>
          <a:ln w="9525">
            <a:noFill/>
            <a:miter lim="800000"/>
            <a:headEnd/>
            <a:tailEnd/>
          </a:ln>
        </p:spPr>
        <p:txBody>
          <a:bodyPr>
            <a:spAutoFit/>
          </a:bodyPr>
          <a:lstStyle/>
          <a:p>
            <a:pPr algn="r"/>
            <a:r>
              <a:rPr lang="en-US" sz="900" i="1" dirty="0" smtClean="0"/>
              <a:t>Photos courtesy of Bacharach </a:t>
            </a:r>
            <a:r>
              <a:rPr lang="en-US" sz="900" i="1" dirty="0"/>
              <a:t>Sling </a:t>
            </a:r>
            <a:r>
              <a:rPr lang="en-US" sz="900" i="1" dirty="0" smtClean="0"/>
              <a:t>Psychrometer</a:t>
            </a:r>
            <a:endParaRPr lang="en-US" sz="900" i="1" dirty="0"/>
          </a:p>
        </p:txBody>
      </p:sp>
      <p:sp>
        <p:nvSpPr>
          <p:cNvPr id="10" name="TextBox 3"/>
          <p:cNvSpPr txBox="1">
            <a:spLocks noChangeArrowheads="1"/>
          </p:cNvSpPr>
          <p:nvPr/>
        </p:nvSpPr>
        <p:spPr bwMode="auto">
          <a:xfrm>
            <a:off x="476250" y="866775"/>
            <a:ext cx="6400800" cy="276999"/>
          </a:xfrm>
          <a:prstGeom prst="rect">
            <a:avLst/>
          </a:prstGeom>
          <a:noFill/>
          <a:ln w="9525">
            <a:noFill/>
            <a:miter lim="800000"/>
            <a:headEnd/>
            <a:tailEnd/>
          </a:ln>
        </p:spPr>
        <p:txBody>
          <a:bodyPr>
            <a:spAutoFit/>
          </a:bodyPr>
          <a:lstStyle/>
          <a:p>
            <a:pPr eaLnBrk="0" hangingPunct="0"/>
            <a:r>
              <a:rPr lang="en-US" sz="1200">
                <a:solidFill>
                  <a:schemeClr val="bg1"/>
                </a:solidFill>
              </a:rPr>
              <a:t>COMFORT AND CLIMATE</a:t>
            </a:r>
          </a:p>
        </p:txBody>
      </p:sp>
      <p:pic>
        <p:nvPicPr>
          <p:cNvPr id="14344" name="Picture 7" descr="Image of pyschrometer sling"/>
          <p:cNvPicPr>
            <a:picLocks noGrp="1" noChangeAspect="1" noChangeArrowheads="1"/>
          </p:cNvPicPr>
          <p:nvPr>
            <p:ph sz="half" idx="2"/>
          </p:nvPr>
        </p:nvPicPr>
        <p:blipFill>
          <a:blip r:embed="rId4"/>
          <a:srcRect/>
          <a:stretch>
            <a:fillRect/>
          </a:stretch>
        </p:blipFill>
        <p:spPr>
          <a:xfrm>
            <a:off x="5546328" y="3928154"/>
            <a:ext cx="2108993" cy="1320990"/>
          </a:xfrm>
        </p:spPr>
      </p:pic>
      <p:pic>
        <p:nvPicPr>
          <p:cNvPr id="14345" name="Picture 4" descr="Image of pyschrometer sling"/>
          <p:cNvPicPr>
            <a:picLocks noGrp="1" noChangeAspect="1" noChangeArrowheads="1"/>
          </p:cNvPicPr>
          <p:nvPr>
            <p:ph sz="half" idx="1"/>
          </p:nvPr>
        </p:nvPicPr>
        <p:blipFill>
          <a:blip r:embed="rId5"/>
          <a:stretch>
            <a:fillRect/>
          </a:stretch>
        </p:blipFill>
        <p:spPr>
          <a:xfrm>
            <a:off x="5284221" y="2019869"/>
            <a:ext cx="2249260" cy="138541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Auditor Pschrometric Chart"/>
          <p:cNvPicPr>
            <a:picLocks noChangeAspect="1"/>
          </p:cNvPicPr>
          <p:nvPr/>
        </p:nvPicPr>
        <p:blipFill>
          <a:blip r:embed="rId3"/>
          <a:srcRect/>
          <a:stretch>
            <a:fillRect/>
          </a:stretch>
        </p:blipFill>
        <p:spPr bwMode="auto">
          <a:xfrm>
            <a:off x="406400" y="1309688"/>
            <a:ext cx="8324850" cy="5018087"/>
          </a:xfrm>
          <a:prstGeom prst="rect">
            <a:avLst/>
          </a:prstGeom>
          <a:noFill/>
          <a:ln w="9525">
            <a:noFill/>
            <a:miter lim="800000"/>
            <a:headEnd/>
            <a:tailEnd/>
          </a:ln>
        </p:spPr>
      </p:pic>
      <p:sp>
        <p:nvSpPr>
          <p:cNvPr id="25603" name="Text Box 18"/>
          <p:cNvSpPr txBox="1">
            <a:spLocks noChangeArrowheads="1"/>
          </p:cNvSpPr>
          <p:nvPr/>
        </p:nvSpPr>
        <p:spPr bwMode="auto">
          <a:xfrm>
            <a:off x="446088" y="1474788"/>
            <a:ext cx="2106612" cy="1393825"/>
          </a:xfrm>
          <a:prstGeom prst="rect">
            <a:avLst/>
          </a:prstGeom>
          <a:solidFill>
            <a:schemeClr val="bg1"/>
          </a:solidFill>
          <a:ln w="9525">
            <a:noFill/>
            <a:miter lim="800000"/>
            <a:headEnd/>
            <a:tailEnd/>
          </a:ln>
          <a:effectLst>
            <a:outerShdw dist="38100" dir="2700000" rotWithShape="0">
              <a:srgbClr val="808080">
                <a:alpha val="42999"/>
              </a:srgbClr>
            </a:outerShdw>
          </a:effectLst>
        </p:spPr>
        <p:txBody>
          <a:bodyPr lIns="182880">
            <a:spAutoFit/>
          </a:bodyPr>
          <a:lstStyle/>
          <a:p>
            <a:pPr eaLnBrk="0" hangingPunct="0">
              <a:spcBef>
                <a:spcPts val="475"/>
              </a:spcBef>
              <a:defRPr/>
            </a:pPr>
            <a:r>
              <a:rPr lang="en-US" dirty="0">
                <a:solidFill>
                  <a:srgbClr val="FF0000"/>
                </a:solidFill>
              </a:rPr>
              <a:t>Dry bulb = </a:t>
            </a:r>
            <a:r>
              <a:rPr lang="en-US" b="1" dirty="0">
                <a:solidFill>
                  <a:srgbClr val="FF0000"/>
                </a:solidFill>
              </a:rPr>
              <a:t>80</a:t>
            </a:r>
            <a:r>
              <a:rPr lang="en-US" b="1" dirty="0">
                <a:solidFill>
                  <a:srgbClr val="FF0000"/>
                </a:solidFill>
                <a:cs typeface="Arial" charset="0"/>
              </a:rPr>
              <a:t>°</a:t>
            </a:r>
          </a:p>
          <a:p>
            <a:pPr eaLnBrk="0" hangingPunct="0">
              <a:spcBef>
                <a:spcPts val="475"/>
              </a:spcBef>
              <a:defRPr/>
            </a:pPr>
            <a:r>
              <a:rPr lang="en-US" dirty="0"/>
              <a:t>Wet bulb = </a:t>
            </a:r>
            <a:r>
              <a:rPr lang="en-US" b="1" dirty="0"/>
              <a:t>66</a:t>
            </a:r>
            <a:r>
              <a:rPr lang="en-US" b="1" dirty="0">
                <a:cs typeface="Arial" charset="0"/>
              </a:rPr>
              <a:t>°</a:t>
            </a:r>
          </a:p>
          <a:p>
            <a:pPr eaLnBrk="0" hangingPunct="0">
              <a:spcBef>
                <a:spcPts val="475"/>
              </a:spcBef>
              <a:defRPr/>
            </a:pPr>
            <a:r>
              <a:rPr lang="en-US" dirty="0">
                <a:solidFill>
                  <a:srgbClr val="005BAB"/>
                </a:solidFill>
                <a:cs typeface="Arial" charset="0"/>
              </a:rPr>
              <a:t>Dew point = </a:t>
            </a:r>
            <a:r>
              <a:rPr lang="en-US" b="1" dirty="0">
                <a:solidFill>
                  <a:srgbClr val="005BAB"/>
                </a:solidFill>
                <a:cs typeface="Arial" charset="0"/>
              </a:rPr>
              <a:t>60°</a:t>
            </a:r>
          </a:p>
          <a:p>
            <a:pPr eaLnBrk="0" hangingPunct="0">
              <a:spcBef>
                <a:spcPts val="475"/>
              </a:spcBef>
              <a:defRPr/>
            </a:pPr>
            <a:r>
              <a:rPr lang="en-US" dirty="0">
                <a:solidFill>
                  <a:srgbClr val="7EBD3A"/>
                </a:solidFill>
                <a:cs typeface="Arial" charset="0"/>
              </a:rPr>
              <a:t>RH = </a:t>
            </a:r>
            <a:r>
              <a:rPr lang="en-US" b="1" dirty="0">
                <a:solidFill>
                  <a:srgbClr val="7EBD3A"/>
                </a:solidFill>
                <a:cs typeface="Arial" charset="0"/>
              </a:rPr>
              <a:t>50%</a:t>
            </a:r>
          </a:p>
        </p:txBody>
      </p:sp>
      <p:cxnSp>
        <p:nvCxnSpPr>
          <p:cNvPr id="20" name="Straight Arrow Connector 19"/>
          <p:cNvCxnSpPr>
            <a:cxnSpLocks noChangeShapeType="1"/>
          </p:cNvCxnSpPr>
          <p:nvPr/>
        </p:nvCxnSpPr>
        <p:spPr bwMode="auto">
          <a:xfrm rot="5400000" flipH="1" flipV="1">
            <a:off x="3640931" y="4822032"/>
            <a:ext cx="1889125" cy="1588"/>
          </a:xfrm>
          <a:prstGeom prst="straightConnector1">
            <a:avLst/>
          </a:prstGeom>
          <a:noFill/>
          <a:ln w="76200">
            <a:solidFill>
              <a:srgbClr val="FF0000"/>
            </a:solidFill>
            <a:round/>
            <a:headEnd/>
            <a:tailEnd type="arrow" w="med" len="med"/>
          </a:ln>
        </p:spPr>
      </p:cxnSp>
      <p:cxnSp>
        <p:nvCxnSpPr>
          <p:cNvPr id="22" name="Straight Arrow Connector 21"/>
          <p:cNvCxnSpPr>
            <a:cxnSpLocks noChangeShapeType="1"/>
          </p:cNvCxnSpPr>
          <p:nvPr/>
        </p:nvCxnSpPr>
        <p:spPr bwMode="auto">
          <a:xfrm>
            <a:off x="3333750" y="3429000"/>
            <a:ext cx="1243013" cy="500063"/>
          </a:xfrm>
          <a:prstGeom prst="straightConnector1">
            <a:avLst/>
          </a:prstGeom>
          <a:noFill/>
          <a:ln w="76200">
            <a:solidFill>
              <a:schemeClr val="tx1"/>
            </a:solidFill>
            <a:round/>
            <a:headEnd/>
            <a:tailEnd type="arrow" w="med" len="med"/>
          </a:ln>
        </p:spPr>
      </p:cxnSp>
      <p:cxnSp>
        <p:nvCxnSpPr>
          <p:cNvPr id="24" name="Straight Arrow Connector 23"/>
          <p:cNvCxnSpPr>
            <a:cxnSpLocks noChangeShapeType="1"/>
          </p:cNvCxnSpPr>
          <p:nvPr/>
        </p:nvCxnSpPr>
        <p:spPr bwMode="auto">
          <a:xfrm rot="10800000">
            <a:off x="2801938" y="3857625"/>
            <a:ext cx="1795462" cy="1588"/>
          </a:xfrm>
          <a:prstGeom prst="straightConnector1">
            <a:avLst/>
          </a:prstGeom>
          <a:noFill/>
          <a:ln w="76200">
            <a:solidFill>
              <a:srgbClr val="66CCFF"/>
            </a:solidFill>
            <a:round/>
            <a:headEnd/>
            <a:tailEnd type="arrow" w="med" len="med"/>
          </a:ln>
        </p:spPr>
      </p:cxnSp>
      <p:sp>
        <p:nvSpPr>
          <p:cNvPr id="15367" name="Rectangle 8"/>
          <p:cNvSpPr txBox="1">
            <a:spLocks noRot="1" noChangeArrowheads="1"/>
          </p:cNvSpPr>
          <p:nvPr/>
        </p:nvSpPr>
        <p:spPr bwMode="auto">
          <a:xfrm>
            <a:off x="476250" y="43544"/>
            <a:ext cx="8366125" cy="838200"/>
          </a:xfrm>
          <a:prstGeom prst="rect">
            <a:avLst/>
          </a:prstGeom>
          <a:noFill/>
          <a:ln w="9525">
            <a:noFill/>
            <a:miter lim="800000"/>
            <a:headEnd/>
            <a:tailEnd/>
          </a:ln>
        </p:spPr>
        <p:txBody>
          <a:bodyPr lIns="0" tIns="0" rIns="0" bIns="0" anchor="ctr"/>
          <a:lstStyle/>
          <a:p>
            <a:pPr defTabSz="914400"/>
            <a:r>
              <a:rPr lang="en-US" sz="2600" spc="100" dirty="0" err="1">
                <a:solidFill>
                  <a:schemeClr val="bg1"/>
                </a:solidFill>
              </a:rPr>
              <a:t>Psychrometric</a:t>
            </a:r>
            <a:r>
              <a:rPr lang="en-US" sz="2600" spc="100" dirty="0">
                <a:solidFill>
                  <a:schemeClr val="bg1"/>
                </a:solidFill>
              </a:rPr>
              <a:t> Chart #1</a:t>
            </a:r>
          </a:p>
        </p:txBody>
      </p:sp>
      <p:sp>
        <p:nvSpPr>
          <p:cNvPr id="43" name="Freeform 42"/>
          <p:cNvSpPr>
            <a:spLocks noChangeArrowheads="1"/>
          </p:cNvSpPr>
          <p:nvPr/>
        </p:nvSpPr>
        <p:spPr bwMode="auto">
          <a:xfrm>
            <a:off x="4614863" y="1803400"/>
            <a:ext cx="2133600" cy="2100263"/>
          </a:xfrm>
          <a:custGeom>
            <a:avLst/>
            <a:gdLst>
              <a:gd name="T0" fmla="*/ 2133600 w 2133600"/>
              <a:gd name="T1" fmla="*/ 0 h 2099733"/>
              <a:gd name="T2" fmla="*/ 1981200 w 2133600"/>
              <a:gd name="T3" fmla="*/ 203557 h 2099733"/>
              <a:gd name="T4" fmla="*/ 1845734 w 2133600"/>
              <a:gd name="T5" fmla="*/ 381672 h 2099733"/>
              <a:gd name="T6" fmla="*/ 1718734 w 2133600"/>
              <a:gd name="T7" fmla="*/ 542826 h 2099733"/>
              <a:gd name="T8" fmla="*/ 1574800 w 2133600"/>
              <a:gd name="T9" fmla="*/ 712460 h 2099733"/>
              <a:gd name="T10" fmla="*/ 1481667 w 2133600"/>
              <a:gd name="T11" fmla="*/ 814237 h 2099733"/>
              <a:gd name="T12" fmla="*/ 1354667 w 2133600"/>
              <a:gd name="T13" fmla="*/ 958426 h 2099733"/>
              <a:gd name="T14" fmla="*/ 1210734 w 2133600"/>
              <a:gd name="T15" fmla="*/ 1102615 h 2099733"/>
              <a:gd name="T16" fmla="*/ 1066800 w 2133600"/>
              <a:gd name="T17" fmla="*/ 1246800 h 2099733"/>
              <a:gd name="T18" fmla="*/ 905934 w 2133600"/>
              <a:gd name="T19" fmla="*/ 1390990 h 2099733"/>
              <a:gd name="T20" fmla="*/ 753534 w 2133600"/>
              <a:gd name="T21" fmla="*/ 1535178 h 2099733"/>
              <a:gd name="T22" fmla="*/ 533400 w 2133600"/>
              <a:gd name="T23" fmla="*/ 1713293 h 2099733"/>
              <a:gd name="T24" fmla="*/ 321734 w 2133600"/>
              <a:gd name="T25" fmla="*/ 1882926 h 2099733"/>
              <a:gd name="T26" fmla="*/ 169334 w 2133600"/>
              <a:gd name="T27" fmla="*/ 1993185 h 2099733"/>
              <a:gd name="T28" fmla="*/ 0 w 2133600"/>
              <a:gd name="T29" fmla="*/ 2103448 h 20997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3600"/>
              <a:gd name="T46" fmla="*/ 0 h 2099733"/>
              <a:gd name="T47" fmla="*/ 2133600 w 2133600"/>
              <a:gd name="T48" fmla="*/ 2099733 h 20997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3600" h="2099733">
                <a:moveTo>
                  <a:pt x="2133600" y="0"/>
                </a:moveTo>
                <a:lnTo>
                  <a:pt x="1981200" y="203200"/>
                </a:lnTo>
                <a:lnTo>
                  <a:pt x="1845734" y="381000"/>
                </a:lnTo>
                <a:lnTo>
                  <a:pt x="1718734" y="541867"/>
                </a:lnTo>
                <a:lnTo>
                  <a:pt x="1574800" y="711200"/>
                </a:lnTo>
                <a:lnTo>
                  <a:pt x="1481667" y="812800"/>
                </a:lnTo>
                <a:lnTo>
                  <a:pt x="1354667" y="956733"/>
                </a:lnTo>
                <a:lnTo>
                  <a:pt x="1210734" y="1100667"/>
                </a:lnTo>
                <a:lnTo>
                  <a:pt x="1066800" y="1244600"/>
                </a:lnTo>
                <a:lnTo>
                  <a:pt x="905934" y="1388533"/>
                </a:lnTo>
                <a:lnTo>
                  <a:pt x="753534" y="1532467"/>
                </a:lnTo>
                <a:lnTo>
                  <a:pt x="533400" y="1710267"/>
                </a:lnTo>
                <a:lnTo>
                  <a:pt x="321734" y="1879600"/>
                </a:lnTo>
                <a:lnTo>
                  <a:pt x="169334" y="1989667"/>
                </a:lnTo>
                <a:lnTo>
                  <a:pt x="0" y="2099733"/>
                </a:lnTo>
              </a:path>
            </a:pathLst>
          </a:custGeom>
          <a:noFill/>
          <a:ln w="57150">
            <a:solidFill>
              <a:srgbClr val="7EBD3A"/>
            </a:solidFill>
            <a:round/>
            <a:headEnd type="arrow" w="med" len="med"/>
            <a:tailEnd/>
          </a:ln>
        </p:spPr>
        <p:txBody>
          <a:bodyPr/>
          <a:lstStyle/>
          <a:p>
            <a:endParaRPr lang="en-US"/>
          </a:p>
        </p:txBody>
      </p:sp>
      <p:sp>
        <p:nvSpPr>
          <p:cNvPr id="44" name="Donut 43"/>
          <p:cNvSpPr/>
          <p:nvPr/>
        </p:nvSpPr>
        <p:spPr bwMode="auto">
          <a:xfrm>
            <a:off x="4370388" y="5740400"/>
            <a:ext cx="430212" cy="430213"/>
          </a:xfrm>
          <a:prstGeom prst="donut">
            <a:avLst>
              <a:gd name="adj" fmla="val 17110"/>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ＭＳ Ｐゴシック" pitchFamily="-107" charset="-128"/>
              <a:cs typeface="ＭＳ Ｐゴシック" pitchFamily="-107" charset="-128"/>
            </a:endParaRPr>
          </a:p>
        </p:txBody>
      </p:sp>
      <p:sp>
        <p:nvSpPr>
          <p:cNvPr id="45" name="Donut 44"/>
          <p:cNvSpPr/>
          <p:nvPr/>
        </p:nvSpPr>
        <p:spPr bwMode="auto">
          <a:xfrm>
            <a:off x="3117850" y="3213100"/>
            <a:ext cx="431800" cy="431800"/>
          </a:xfrm>
          <a:prstGeom prst="donut">
            <a:avLst>
              <a:gd name="adj" fmla="val 17110"/>
            </a:avLst>
          </a:prstGeom>
          <a:solidFill>
            <a:schemeClr val="tx1"/>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ＭＳ Ｐゴシック" pitchFamily="-107" charset="-128"/>
              <a:cs typeface="ＭＳ Ｐゴシック" pitchFamily="-107" charset="-128"/>
            </a:endParaRPr>
          </a:p>
        </p:txBody>
      </p:sp>
      <p:sp>
        <p:nvSpPr>
          <p:cNvPr id="30" name="Multiply 29"/>
          <p:cNvSpPr/>
          <p:nvPr/>
        </p:nvSpPr>
        <p:spPr bwMode="auto">
          <a:xfrm>
            <a:off x="4264025" y="3525838"/>
            <a:ext cx="650875" cy="619125"/>
          </a:xfrm>
          <a:prstGeom prst="mathMultiply">
            <a:avLst>
              <a:gd name="adj1" fmla="val 15187"/>
            </a:avLst>
          </a:prstGeom>
          <a:solidFill>
            <a:srgbClr val="FFC000"/>
          </a:solidFill>
          <a:ln w="9525" cap="flat" cmpd="sng" algn="ctr">
            <a:noFill/>
            <a:prstDash val="solid"/>
            <a:round/>
            <a:headEnd type="none" w="med" len="med"/>
            <a:tailEnd type="none" w="med" len="med"/>
          </a:ln>
          <a:effectLst/>
        </p:spPr>
        <p:txBody>
          <a:bodyPr/>
          <a:lstStyle/>
          <a:p>
            <a:pPr marL="342900" indent="-342900" fontAlgn="auto">
              <a:spcBef>
                <a:spcPct val="20000"/>
              </a:spcBef>
              <a:spcAft>
                <a:spcPts val="0"/>
              </a:spcAft>
              <a:buClr>
                <a:schemeClr val="hlink"/>
              </a:buClr>
              <a:buFont typeface="Wingdings" pitchFamily="2" charset="2"/>
              <a:buNone/>
              <a:defRPr/>
            </a:pPr>
            <a:endParaRPr lang="en-US" sz="3200">
              <a:effectLst>
                <a:outerShdw blurRad="38100" dist="38100" dir="2700000" algn="tl">
                  <a:srgbClr val="000000">
                    <a:alpha val="43137"/>
                  </a:srgbClr>
                </a:outerShdw>
              </a:effectLst>
              <a:latin typeface="Garamond" pitchFamily="18" charset="0"/>
              <a:ea typeface="+mn-ea"/>
              <a:cs typeface="Arial" charset="0"/>
            </a:endParaRPr>
          </a:p>
        </p:txBody>
      </p:sp>
      <p:sp>
        <p:nvSpPr>
          <p:cNvPr id="15374" name="TextBox 16"/>
          <p:cNvSpPr txBox="1">
            <a:spLocks noChangeArrowheads="1"/>
          </p:cNvSpPr>
          <p:nvPr/>
        </p:nvSpPr>
        <p:spPr bwMode="auto">
          <a:xfrm rot="5400000">
            <a:off x="7174697" y="3685967"/>
            <a:ext cx="3416320" cy="338554"/>
          </a:xfrm>
          <a:prstGeom prst="rect">
            <a:avLst/>
          </a:prstGeom>
          <a:noFill/>
          <a:ln w="9525">
            <a:noFill/>
            <a:miter lim="800000"/>
            <a:headEnd/>
            <a:tailEnd/>
          </a:ln>
        </p:spPr>
        <p:txBody>
          <a:bodyPr wrap="none">
            <a:spAutoFit/>
          </a:bodyPr>
          <a:lstStyle/>
          <a:p>
            <a:r>
              <a:rPr lang="en-US" sz="1600" dirty="0"/>
              <a:t>Grains </a:t>
            </a:r>
            <a:r>
              <a:rPr lang="en-US" sz="1600" dirty="0" smtClean="0"/>
              <a:t>of water </a:t>
            </a:r>
            <a:r>
              <a:rPr lang="en-US" sz="1600" dirty="0"/>
              <a:t>per pound of dry air</a:t>
            </a:r>
            <a:endParaRPr lang="en-US" sz="1600" b="1" dirty="0">
              <a:cs typeface="Arial" charset="0"/>
            </a:endParaRPr>
          </a:p>
        </p:txBody>
      </p:sp>
      <p:sp>
        <p:nvSpPr>
          <p:cNvPr id="15" name="TextBox 3"/>
          <p:cNvSpPr txBox="1">
            <a:spLocks noChangeArrowheads="1"/>
          </p:cNvSpPr>
          <p:nvPr/>
        </p:nvSpPr>
        <p:spPr bwMode="auto">
          <a:xfrm>
            <a:off x="408010" y="866775"/>
            <a:ext cx="6400800" cy="276999"/>
          </a:xfrm>
          <a:prstGeom prst="rect">
            <a:avLst/>
          </a:prstGeom>
          <a:noFill/>
          <a:ln w="9525">
            <a:noFill/>
            <a:miter lim="800000"/>
            <a:headEnd/>
            <a:tailEnd/>
          </a:ln>
        </p:spPr>
        <p:txBody>
          <a:bodyPr>
            <a:spAutoFit/>
          </a:bodyPr>
          <a:lstStyle/>
          <a:p>
            <a:pPr eaLnBrk="0" hangingPunct="0"/>
            <a:r>
              <a:rPr lang="en-US" sz="1200" dirty="0">
                <a:solidFill>
                  <a:schemeClr val="bg1"/>
                </a:solidFill>
              </a:rPr>
              <a:t>COMFORT AND CLIMATE</a:t>
            </a:r>
          </a:p>
        </p:txBody>
      </p:sp>
      <p:sp>
        <p:nvSpPr>
          <p:cNvPr id="14" name="TextBox 9"/>
          <p:cNvSpPr txBox="1">
            <a:spLocks noChangeArrowheads="1"/>
          </p:cNvSpPr>
          <p:nvPr/>
        </p:nvSpPr>
        <p:spPr bwMode="auto">
          <a:xfrm>
            <a:off x="4811486" y="6394903"/>
            <a:ext cx="4356430" cy="230832"/>
          </a:xfrm>
          <a:prstGeom prst="rect">
            <a:avLst/>
          </a:prstGeom>
          <a:noFill/>
          <a:ln w="9525">
            <a:noFill/>
            <a:miter lim="800000"/>
            <a:headEnd/>
            <a:tailEnd/>
          </a:ln>
        </p:spPr>
        <p:txBody>
          <a:bodyPr wrap="square">
            <a:spAutoFit/>
          </a:bodyPr>
          <a:lstStyle/>
          <a:p>
            <a:pPr algn="r"/>
            <a:r>
              <a:rPr lang="en-US" sz="900" i="1" dirty="0" smtClean="0"/>
              <a:t>Table created for the US DOE WAP National Standardized Curricula</a:t>
            </a:r>
            <a:endParaRPr lang="en-US" sz="9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amond(ou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3212</TotalTime>
  <Words>1847</Words>
  <Application>Microsoft Office PowerPoint</Application>
  <PresentationFormat>On-screen Show (4:3)</PresentationFormat>
  <Paragraphs>227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eere_Wx_MobileHomes_template_blue</vt:lpstr>
      <vt:lpstr>Comfort and Climate </vt:lpstr>
      <vt:lpstr>Learning Objectives</vt:lpstr>
      <vt:lpstr>Comfort Defined</vt:lpstr>
      <vt:lpstr>Factors in Thermal Comfort</vt:lpstr>
      <vt:lpstr>Visualizing Thermal Comfort</vt:lpstr>
      <vt:lpstr>Air Temperature</vt:lpstr>
      <vt:lpstr>Relative Humidity</vt:lpstr>
      <vt:lpstr>Measuring Relative Humidity </vt:lpstr>
      <vt:lpstr>PowerPoint Presentation</vt:lpstr>
      <vt:lpstr>PowerPoint Presentation</vt:lpstr>
      <vt:lpstr>PowerPoint Presentation</vt:lpstr>
      <vt:lpstr>PowerPoint Presentation</vt:lpstr>
      <vt:lpstr>PowerPoint Presentation</vt:lpstr>
      <vt:lpstr>RH Things to Remember</vt:lpstr>
      <vt:lpstr>Summary</vt:lpstr>
    </vt:vector>
  </TitlesOfParts>
  <Company>SMS Results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Comfort and Climate</dc:title>
  <dc:creator>Kelly Cutchin</dc:creator>
  <cp:lastModifiedBy>Alice Gaston</cp:lastModifiedBy>
  <cp:revision>77</cp:revision>
  <dcterms:created xsi:type="dcterms:W3CDTF">2010-02-20T21:10:46Z</dcterms:created>
  <dcterms:modified xsi:type="dcterms:W3CDTF">2013-02-25T18:52:26Z</dcterms:modified>
</cp:coreProperties>
</file>