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7"/>
  </p:notesMasterIdLst>
  <p:sldIdLst>
    <p:sldId id="299" r:id="rId2"/>
    <p:sldId id="350" r:id="rId3"/>
    <p:sldId id="301" r:id="rId4"/>
    <p:sldId id="351" r:id="rId5"/>
    <p:sldId id="352" r:id="rId6"/>
    <p:sldId id="302" r:id="rId7"/>
    <p:sldId id="353" r:id="rId8"/>
    <p:sldId id="354" r:id="rId9"/>
    <p:sldId id="310" r:id="rId10"/>
    <p:sldId id="358" r:id="rId11"/>
    <p:sldId id="357" r:id="rId12"/>
    <p:sldId id="356" r:id="rId13"/>
    <p:sldId id="355" r:id="rId14"/>
    <p:sldId id="359" r:id="rId15"/>
    <p:sldId id="347"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80145" autoAdjust="0"/>
  </p:normalViewPr>
  <p:slideViewPr>
    <p:cSldViewPr>
      <p:cViewPr varScale="1">
        <p:scale>
          <a:sx n="55" d="100"/>
          <a:sy n="55" d="100"/>
        </p:scale>
        <p:origin x="96" y="288"/>
      </p:cViewPr>
      <p:guideLst>
        <p:guide orient="horz" pos="3024"/>
        <p:guide pos="2880"/>
      </p:guideLst>
    </p:cSldViewPr>
  </p:slideViewPr>
  <p:notesTextViewPr>
    <p:cViewPr>
      <p:scale>
        <a:sx n="100" d="100"/>
        <a:sy n="100" d="100"/>
      </p:scale>
      <p:origin x="0" y="0"/>
    </p:cViewPr>
  </p:notesTextViewPr>
  <p:sorterViewPr>
    <p:cViewPr>
      <p:scale>
        <a:sx n="100" d="100"/>
        <a:sy n="100" d="100"/>
      </p:scale>
      <p:origin x="0" y="4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9/29/2015</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dirty="0"/>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smtClean="0">
              <a:ea typeface="ＭＳ Ｐゴシック" charset="-128"/>
            </a:endParaRPr>
          </a:p>
        </p:txBody>
      </p:sp>
    </p:spTree>
    <p:extLst>
      <p:ext uri="{BB962C8B-B14F-4D97-AF65-F5344CB8AC3E}">
        <p14:creationId xmlns:p14="http://schemas.microsoft.com/office/powerpoint/2010/main" val="2394527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5448CE4-D2FA-44C3-8E6F-B030B43E1359}" type="slidenum">
              <a:rPr lang="en-US" smtClean="0"/>
              <a:pPr/>
              <a:t>10</a:t>
            </a:fld>
            <a:endParaRPr lang="en-US" dirty="0"/>
          </a:p>
        </p:txBody>
      </p:sp>
    </p:spTree>
    <p:extLst>
      <p:ext uri="{BB962C8B-B14F-4D97-AF65-F5344CB8AC3E}">
        <p14:creationId xmlns:p14="http://schemas.microsoft.com/office/powerpoint/2010/main" val="148119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5DF8305-B42D-4367-9D1F-EB698FAD3344}" type="slidenum">
              <a:rPr lang="en-US" smtClean="0"/>
              <a:pPr/>
              <a:t>11</a:t>
            </a:fld>
            <a:endParaRPr lang="en-US" dirty="0"/>
          </a:p>
        </p:txBody>
      </p:sp>
    </p:spTree>
    <p:extLst>
      <p:ext uri="{BB962C8B-B14F-4D97-AF65-F5344CB8AC3E}">
        <p14:creationId xmlns:p14="http://schemas.microsoft.com/office/powerpoint/2010/main" val="199531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F8305-B42D-4367-9D1F-EB698FAD3344}" type="slidenum">
              <a:rPr lang="en-US" smtClean="0"/>
              <a:pPr/>
              <a:t>12</a:t>
            </a:fld>
            <a:endParaRPr lang="en-US" dirty="0"/>
          </a:p>
        </p:txBody>
      </p:sp>
    </p:spTree>
    <p:extLst>
      <p:ext uri="{BB962C8B-B14F-4D97-AF65-F5344CB8AC3E}">
        <p14:creationId xmlns:p14="http://schemas.microsoft.com/office/powerpoint/2010/main" val="1995314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5448CE4-D2FA-44C3-8E6F-B030B43E1359}" type="slidenum">
              <a:rPr lang="en-US" smtClean="0"/>
              <a:pPr/>
              <a:t>13</a:t>
            </a:fld>
            <a:endParaRPr lang="en-US" dirty="0"/>
          </a:p>
        </p:txBody>
      </p:sp>
    </p:spTree>
    <p:extLst>
      <p:ext uri="{BB962C8B-B14F-4D97-AF65-F5344CB8AC3E}">
        <p14:creationId xmlns:p14="http://schemas.microsoft.com/office/powerpoint/2010/main" val="1343919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8988" y="538163"/>
            <a:ext cx="2625725" cy="1970087"/>
          </a:xfrm>
        </p:spPr>
      </p:sp>
      <p:sp>
        <p:nvSpPr>
          <p:cNvPr id="3" name="Notes Placeholder 2"/>
          <p:cNvSpPr>
            <a:spLocks noGrp="1"/>
          </p:cNvSpPr>
          <p:nvPr>
            <p:ph type="body" idx="1"/>
          </p:nvPr>
        </p:nvSpPr>
        <p:spPr>
          <a:xfrm>
            <a:off x="765722" y="2592907"/>
            <a:ext cx="5607691" cy="4184364"/>
          </a:xfrm>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35448CE4-D2FA-44C3-8E6F-B030B43E1359}" type="slidenum">
              <a:rPr lang="en-US" smtClean="0"/>
              <a:pPr/>
              <a:t>14</a:t>
            </a:fld>
            <a:endParaRPr lang="en-US" dirty="0"/>
          </a:p>
        </p:txBody>
      </p:sp>
    </p:spTree>
    <p:extLst>
      <p:ext uri="{BB962C8B-B14F-4D97-AF65-F5344CB8AC3E}">
        <p14:creationId xmlns:p14="http://schemas.microsoft.com/office/powerpoint/2010/main" val="202492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448CE4-D2FA-44C3-8E6F-B030B43E1359}" type="slidenum">
              <a:rPr lang="en-US" smtClean="0"/>
              <a:pPr/>
              <a:t>15</a:t>
            </a:fld>
            <a:endParaRPr lang="en-US" dirty="0"/>
          </a:p>
        </p:txBody>
      </p:sp>
    </p:spTree>
    <p:extLst>
      <p:ext uri="{BB962C8B-B14F-4D97-AF65-F5344CB8AC3E}">
        <p14:creationId xmlns:p14="http://schemas.microsoft.com/office/powerpoint/2010/main" val="41306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2255838" y="708025"/>
            <a:ext cx="2741612" cy="2057400"/>
          </a:xfrm>
          <a:noFill/>
          <a:ln>
            <a:solidFill>
              <a:srgbClr val="000000"/>
            </a:solidFill>
            <a:miter lim="800000"/>
            <a:headEnd/>
            <a:tailEnd/>
          </a:ln>
        </p:spPr>
      </p:sp>
      <p:sp>
        <p:nvSpPr>
          <p:cNvPr id="40963" name="Rectangle 3"/>
          <p:cNvSpPr>
            <a:spLocks noGrp="1"/>
          </p:cNvSpPr>
          <p:nvPr>
            <p:ph type="body" idx="1"/>
          </p:nvPr>
        </p:nvSpPr>
        <p:spPr bwMode="auto">
          <a:xfrm>
            <a:off x="701040" y="2844809"/>
            <a:ext cx="5608320" cy="4183542"/>
          </a:xfrm>
          <a:noFill/>
        </p:spPr>
        <p:txBody>
          <a:bodyPr wrap="square" numCol="1" anchor="t" anchorCtr="0" compatLnSpc="1">
            <a:prstTxWarp prst="textNoShape">
              <a:avLst/>
            </a:prstTxWarp>
          </a:bodyPr>
          <a:lstStyle/>
          <a:p>
            <a:pPr eaLnBrk="1" hangingPunct="1"/>
            <a:r>
              <a:rPr lang="en-US" dirty="0" smtClean="0">
                <a:ea typeface="ＭＳ Ｐゴシック" charset="-128"/>
              </a:rPr>
              <a:t>Website and applications that are highly usable are those that allow site visitors to find what they need, recognize and understand what they find, and make use of the information to accomplish their tasks.  </a:t>
            </a:r>
          </a:p>
          <a:p>
            <a:pPr eaLnBrk="1" hangingPunct="1"/>
            <a:endParaRPr lang="en-US" dirty="0" smtClean="0">
              <a:ea typeface="ＭＳ Ｐゴシック" charset="-128"/>
            </a:endParaRPr>
          </a:p>
          <a:p>
            <a:pPr eaLnBrk="1" hangingPunct="1"/>
            <a:r>
              <a:rPr lang="en-US" dirty="0" smtClean="0">
                <a:ea typeface="ＭＳ Ｐゴシック" charset="-128"/>
              </a:rPr>
              <a:t>And why should we care if our sites or applications are usable?  Well, our websites are one of our most important and cost-effective ways of reaching a wide audience, and often they are the only interaction an individual has with our organization.  </a:t>
            </a:r>
          </a:p>
          <a:p>
            <a:pPr eaLnBrk="1" hangingPunct="1"/>
            <a:endParaRPr lang="en-US" dirty="0" smtClean="0">
              <a:ea typeface="ＭＳ Ｐゴシック" charset="-128"/>
            </a:endParaRPr>
          </a:p>
          <a:p>
            <a:pPr eaLnBrk="1" hangingPunct="1"/>
            <a:r>
              <a:rPr lang="en-US" dirty="0" smtClean="0">
                <a:ea typeface="ＭＳ Ｐゴシック" charset="-128"/>
              </a:rPr>
              <a:t>If our customers have a poor interaction with our website, they often form a negative impression of EERE as well. </a:t>
            </a:r>
          </a:p>
          <a:p>
            <a:pPr eaLnBrk="1" hangingPunct="1"/>
            <a:endParaRPr lang="en-US" dirty="0" smtClean="0">
              <a:ea typeface="ＭＳ Ｐゴシック" charset="-128"/>
            </a:endParaRPr>
          </a:p>
          <a:p>
            <a:pPr eaLnBrk="1" hangingPunct="1"/>
            <a:r>
              <a:rPr lang="en-US" dirty="0" smtClean="0">
                <a:ea typeface="ＭＳ Ｐゴシック" charset="-128"/>
              </a:rPr>
              <a:t>In addition, if our visitors can’t accomplish their tasks, we aren’t able to effectively accomplish EERE’s goals.  </a:t>
            </a:r>
          </a:p>
          <a:p>
            <a:pPr eaLnBrk="1" hangingPunct="1"/>
            <a:endParaRPr lang="en-US" dirty="0" smtClean="0">
              <a:ea typeface="ＭＳ Ｐゴシック" charset="-128"/>
            </a:endParaRPr>
          </a:p>
          <a:p>
            <a:pPr eaLnBrk="1" hangingPunct="1"/>
            <a:r>
              <a:rPr lang="en-US" dirty="0" smtClean="0">
                <a:ea typeface="ＭＳ Ｐゴシック" charset="-128"/>
              </a:rPr>
              <a:t>So making sure our sites are user friendly is really critical to the success of all our programs.</a:t>
            </a:r>
          </a:p>
          <a:p>
            <a:pPr eaLnBrk="1" hangingPunct="1"/>
            <a:endParaRPr lang="en-US" dirty="0" smtClean="0">
              <a:ea typeface="ＭＳ Ｐゴシック" charset="-128"/>
            </a:endParaRPr>
          </a:p>
        </p:txBody>
      </p:sp>
    </p:spTree>
    <p:extLst>
      <p:ext uri="{BB962C8B-B14F-4D97-AF65-F5344CB8AC3E}">
        <p14:creationId xmlns:p14="http://schemas.microsoft.com/office/powerpoint/2010/main" val="187412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3413125" cy="2560637"/>
          </a:xfrm>
        </p:spPr>
      </p:sp>
      <p:sp>
        <p:nvSpPr>
          <p:cNvPr id="3" name="Notes Placeholder 2"/>
          <p:cNvSpPr>
            <a:spLocks noGrp="1"/>
          </p:cNvSpPr>
          <p:nvPr>
            <p:ph type="body" idx="1"/>
          </p:nvPr>
        </p:nvSpPr>
        <p:spPr>
          <a:xfrm>
            <a:off x="701041" y="3400448"/>
            <a:ext cx="5607691" cy="5692867"/>
          </a:xfrm>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[Overview of the user-centered design process and the user research phase, in particular]</a:t>
            </a:r>
          </a:p>
          <a:p>
            <a:endParaRPr lang="en-US" dirty="0"/>
          </a:p>
        </p:txBody>
      </p:sp>
      <p:sp>
        <p:nvSpPr>
          <p:cNvPr id="4" name="Slide Number Placeholder 3"/>
          <p:cNvSpPr>
            <a:spLocks noGrp="1"/>
          </p:cNvSpPr>
          <p:nvPr>
            <p:ph type="sldNum" sz="quarter" idx="10"/>
          </p:nvPr>
        </p:nvSpPr>
        <p:spPr/>
        <p:txBody>
          <a:bodyPr/>
          <a:lstStyle/>
          <a:p>
            <a:fld id="{35448CE4-D2FA-44C3-8E6F-B030B43E1359}" type="slidenum">
              <a:rPr lang="en-US" smtClean="0"/>
              <a:pPr/>
              <a:t>3</a:t>
            </a:fld>
            <a:endParaRPr lang="en-US" dirty="0"/>
          </a:p>
        </p:txBody>
      </p:sp>
    </p:spTree>
    <p:extLst>
      <p:ext uri="{BB962C8B-B14F-4D97-AF65-F5344CB8AC3E}">
        <p14:creationId xmlns:p14="http://schemas.microsoft.com/office/powerpoint/2010/main" val="352523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charset="0"/>
              <a:ea typeface="Kozuka Gothic Pro R" pitchFamily="34" charset="-128"/>
              <a:cs typeface="Arial" pitchFamily="34" charset="0"/>
            </a:endParaRPr>
          </a:p>
        </p:txBody>
      </p:sp>
      <p:sp>
        <p:nvSpPr>
          <p:cNvPr id="4" name="Slide Number Placeholder 3"/>
          <p:cNvSpPr>
            <a:spLocks noGrp="1"/>
          </p:cNvSpPr>
          <p:nvPr>
            <p:ph type="sldNum" sz="quarter" idx="10"/>
          </p:nvPr>
        </p:nvSpPr>
        <p:spPr/>
        <p:txBody>
          <a:bodyPr/>
          <a:lstStyle/>
          <a:p>
            <a:fld id="{85DF8305-B42D-4367-9D1F-EB698FAD334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79593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fld id="{35448CE4-D2FA-44C3-8E6F-B030B43E1359}" type="slidenum">
              <a:rPr lang="en-US" smtClean="0"/>
              <a:pPr/>
              <a:t>5</a:t>
            </a:fld>
            <a:endParaRPr lang="en-US" dirty="0"/>
          </a:p>
        </p:txBody>
      </p:sp>
    </p:spTree>
    <p:extLst>
      <p:ext uri="{BB962C8B-B14F-4D97-AF65-F5344CB8AC3E}">
        <p14:creationId xmlns:p14="http://schemas.microsoft.com/office/powerpoint/2010/main" val="233314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5448CE4-D2FA-44C3-8E6F-B030B43E1359}" type="slidenum">
              <a:rPr lang="en-US" smtClean="0"/>
              <a:pPr/>
              <a:t>6</a:t>
            </a:fld>
            <a:endParaRPr lang="en-US" dirty="0"/>
          </a:p>
        </p:txBody>
      </p:sp>
    </p:spTree>
    <p:extLst>
      <p:ext uri="{BB962C8B-B14F-4D97-AF65-F5344CB8AC3E}">
        <p14:creationId xmlns:p14="http://schemas.microsoft.com/office/powerpoint/2010/main" val="173739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1850" y="593725"/>
            <a:ext cx="3178175" cy="2384425"/>
          </a:xfrm>
        </p:spPr>
      </p:sp>
      <p:sp>
        <p:nvSpPr>
          <p:cNvPr id="3" name="Notes Placeholder 2"/>
          <p:cNvSpPr>
            <a:spLocks noGrp="1"/>
          </p:cNvSpPr>
          <p:nvPr>
            <p:ph type="body" idx="1"/>
          </p:nvPr>
        </p:nvSpPr>
        <p:spPr>
          <a:xfrm>
            <a:off x="701041" y="3166495"/>
            <a:ext cx="5607691" cy="418436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448CE4-D2FA-44C3-8E6F-B030B43E1359}" type="slidenum">
              <a:rPr lang="en-US" smtClean="0"/>
              <a:pPr/>
              <a:t>7</a:t>
            </a:fld>
            <a:endParaRPr lang="en-US" dirty="0"/>
          </a:p>
        </p:txBody>
      </p:sp>
    </p:spTree>
    <p:extLst>
      <p:ext uri="{BB962C8B-B14F-4D97-AF65-F5344CB8AC3E}">
        <p14:creationId xmlns:p14="http://schemas.microsoft.com/office/powerpoint/2010/main" val="364014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84275" y="696913"/>
            <a:ext cx="4643438" cy="3484562"/>
          </a:xfrm>
          <a:ln/>
        </p:spPr>
      </p:sp>
      <p:sp>
        <p:nvSpPr>
          <p:cNvPr id="46083" name="Rectangle 3"/>
          <p:cNvSpPr>
            <a:spLocks noGrp="1" noChangeArrowheads="1"/>
          </p:cNvSpPr>
          <p:nvPr>
            <p:ph type="body" idx="1"/>
          </p:nvPr>
        </p:nvSpPr>
        <p:spPr>
          <a:xfrm>
            <a:off x="934720" y="4415791"/>
            <a:ext cx="5140960" cy="4183380"/>
          </a:xfrm>
          <a:noFill/>
          <a:ln/>
        </p:spPr>
        <p:txBody>
          <a:bodyPr/>
          <a:lstStyle/>
          <a:p>
            <a:r>
              <a:rPr lang="en-US" dirty="0" smtClean="0"/>
              <a:t>NOTE: This slide includes animation – you need to update each of the overlapping text panels to describe the methodology you used in conducting your usability test.  This is the methodology used for the 2011 EERE </a:t>
            </a:r>
            <a:r>
              <a:rPr lang="en-US" smtClean="0"/>
              <a:t>usability</a:t>
            </a:r>
            <a:r>
              <a:rPr lang="en-US" baseline="0" smtClean="0"/>
              <a:t> study </a:t>
            </a:r>
            <a:r>
              <a:rPr lang="en-US" baseline="0" dirty="0" smtClean="0"/>
              <a:t>as an example.</a:t>
            </a:r>
            <a:endParaRPr lang="en-US" dirty="0"/>
          </a:p>
        </p:txBody>
      </p:sp>
    </p:spTree>
    <p:extLst>
      <p:ext uri="{BB962C8B-B14F-4D97-AF65-F5344CB8AC3E}">
        <p14:creationId xmlns:p14="http://schemas.microsoft.com/office/powerpoint/2010/main" val="68813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5448CE4-D2FA-44C3-8E6F-B030B43E1359}" type="slidenum">
              <a:rPr lang="en-US" smtClean="0"/>
              <a:pPr/>
              <a:t>9</a:t>
            </a:fld>
            <a:endParaRPr lang="en-US" dirty="0"/>
          </a:p>
        </p:txBody>
      </p:sp>
    </p:spTree>
    <p:extLst>
      <p:ext uri="{BB962C8B-B14F-4D97-AF65-F5344CB8AC3E}">
        <p14:creationId xmlns:p14="http://schemas.microsoft.com/office/powerpoint/2010/main" val="130711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smtClean="0"/>
              <a:t>Click to edit Master title style</a:t>
            </a:r>
            <a:endParaRPr lang="en-US" dirty="0"/>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43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381000"/>
            <a:ext cx="8229600" cy="762000"/>
          </a:xfrm>
        </p:spPr>
        <p:txBody>
          <a:bodyPr anchor="t"/>
          <a:lstStyle>
            <a:lvl1pPr algn="l">
              <a:lnSpc>
                <a:spcPct val="90000"/>
              </a:lnSpc>
              <a:defRPr sz="2800" baseline="0">
                <a:solidFill>
                  <a:srgbClr val="7F7F7F"/>
                </a:solidFill>
                <a:latin typeface="Arial" pitchFamily="34" charset="0"/>
                <a:cs typeface="Arial" pitchFamily="34" charset="0"/>
              </a:defRPr>
            </a:lvl1pPr>
          </a:lstStyle>
          <a:p>
            <a:r>
              <a:rPr lang="en-US" dirty="0" smtClean="0"/>
              <a:t>Title</a:t>
            </a:r>
            <a:endParaRPr lang="en-US" dirty="0"/>
          </a:p>
        </p:txBody>
      </p:sp>
      <p:sp>
        <p:nvSpPr>
          <p:cNvPr id="11" name="Content Placeholder 2"/>
          <p:cNvSpPr>
            <a:spLocks noGrp="1"/>
          </p:cNvSpPr>
          <p:nvPr>
            <p:ph idx="1"/>
          </p:nvPr>
        </p:nvSpPr>
        <p:spPr>
          <a:xfrm>
            <a:off x="228600" y="1189037"/>
            <a:ext cx="8229600" cy="4525963"/>
          </a:xfrm>
          <a:prstGeom prst="rect">
            <a:avLst/>
          </a:prstGeom>
        </p:spPr>
        <p:txBody>
          <a:bodyPr>
            <a:normAutofit/>
          </a:bodyPr>
          <a:lstStyle>
            <a:lvl1pPr marL="0" indent="-320040" algn="l">
              <a:defRPr sz="2400">
                <a:solidFill>
                  <a:srgbClr val="7F7F7F"/>
                </a:solidFill>
                <a:latin typeface="Arial" pitchFamily="34" charset="0"/>
                <a:cs typeface="Arial" pitchFamily="34" charset="0"/>
              </a:defRPr>
            </a:lvl1pPr>
            <a:lvl2pPr marL="676656" algn="l">
              <a:defRPr sz="1800">
                <a:solidFill>
                  <a:srgbClr val="7F7F7F"/>
                </a:solidFill>
                <a:latin typeface="Arial" pitchFamily="34" charset="0"/>
                <a:cs typeface="Arial" pitchFamily="34" charset="0"/>
              </a:defRPr>
            </a:lvl2pPr>
            <a:lvl3pPr marL="914400" algn="l">
              <a:spcBef>
                <a:spcPts val="432"/>
              </a:spcBef>
              <a:defRPr sz="1800">
                <a:solidFill>
                  <a:srgbClr val="7F7F7F"/>
                </a:solidFill>
                <a:latin typeface="Arial" pitchFamily="34" charset="0"/>
                <a:cs typeface="Arial" pitchFamily="34" charset="0"/>
              </a:defRPr>
            </a:lvl3pPr>
            <a:lvl4pPr marL="1179576" algn="l">
              <a:defRPr sz="1400">
                <a:solidFill>
                  <a:srgbClr val="7F7F7F"/>
                </a:solidFill>
                <a:latin typeface="Arial" pitchFamily="34" charset="0"/>
                <a:cs typeface="Arial" pitchFamily="34" charset="0"/>
              </a:defRPr>
            </a:lvl4pPr>
            <a:lvl5pPr marL="1417320" algn="l">
              <a:defRPr sz="1400">
                <a:solidFill>
                  <a:srgbClr val="7F7F7F"/>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47965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59D5F90-698F-4648-998C-942A6B835C08}" type="datetimeFigureOut">
              <a:rPr lang="en-US" smtClean="0"/>
              <a:pPr/>
              <a:t>9/29/2015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0FF60C-086B-4B66-8648-5629063C46A7}" type="slidenum">
              <a:rPr lang="en-US" smtClean="0"/>
              <a:pPr/>
              <a:t>‹#›</a:t>
            </a:fld>
            <a:endParaRPr lang="en-US" dirty="0"/>
          </a:p>
        </p:txBody>
      </p:sp>
    </p:spTree>
    <p:extLst>
      <p:ext uri="{BB962C8B-B14F-4D97-AF65-F5344CB8AC3E}">
        <p14:creationId xmlns:p14="http://schemas.microsoft.com/office/powerpoint/2010/main" val="312435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9749"/>
            <a:ext cx="8229600" cy="4657725"/>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0"/>
          </p:nvPr>
        </p:nvSpPr>
        <p:spPr>
          <a:xfrm>
            <a:off x="453618" y="1113015"/>
            <a:ext cx="8237158" cy="585788"/>
          </a:xfrm>
          <a:prstGeom prst="rect">
            <a:avLst/>
          </a:prstGeom>
        </p:spPr>
        <p:txBody>
          <a:bodyPr/>
          <a:lstStyle>
            <a:lvl1pPr>
              <a:buNone/>
              <a:defRPr sz="2600"/>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81000"/>
            <a:ext cx="8229600" cy="838200"/>
          </a:xfrm>
        </p:spPr>
        <p:txBody>
          <a:bodyPr anchor="t"/>
          <a:lstStyle>
            <a:lvl1pPr algn="l">
              <a:lnSpc>
                <a:spcPct val="90000"/>
              </a:lnSpc>
              <a:defRPr sz="2800" baseline="0">
                <a:solidFill>
                  <a:srgbClr val="7F7F7F"/>
                </a:solidFill>
                <a:latin typeface="Arial" pitchFamily="34" charset="0"/>
                <a:cs typeface="Arial" pitchFamily="34" charset="0"/>
              </a:defRPr>
            </a:lvl1pPr>
          </a:lstStyle>
          <a:p>
            <a:r>
              <a:rPr lang="en-US" dirty="0" smtClean="0"/>
              <a:t>Title</a:t>
            </a:r>
            <a:endParaRPr lang="en-US" dirty="0"/>
          </a:p>
        </p:txBody>
      </p:sp>
      <p:sp>
        <p:nvSpPr>
          <p:cNvPr id="11" name="Content Placeholder 2"/>
          <p:cNvSpPr>
            <a:spLocks noGrp="1"/>
          </p:cNvSpPr>
          <p:nvPr>
            <p:ph idx="1"/>
          </p:nvPr>
        </p:nvSpPr>
        <p:spPr>
          <a:xfrm>
            <a:off x="228600" y="1189037"/>
            <a:ext cx="8229600" cy="4525963"/>
          </a:xfrm>
          <a:prstGeom prst="rect">
            <a:avLst/>
          </a:prstGeom>
        </p:spPr>
        <p:txBody>
          <a:bodyPr>
            <a:normAutofit/>
          </a:bodyPr>
          <a:lstStyle>
            <a:lvl1pPr marL="0" indent="-320040" algn="l">
              <a:defRPr sz="2400">
                <a:solidFill>
                  <a:srgbClr val="7F7F7F"/>
                </a:solidFill>
                <a:latin typeface="Arial" pitchFamily="34" charset="0"/>
                <a:cs typeface="Arial" pitchFamily="34" charset="0"/>
              </a:defRPr>
            </a:lvl1pPr>
            <a:lvl2pPr marL="676656" algn="l">
              <a:defRPr sz="1800">
                <a:solidFill>
                  <a:srgbClr val="7F7F7F"/>
                </a:solidFill>
                <a:latin typeface="Arial" pitchFamily="34" charset="0"/>
                <a:cs typeface="Arial" pitchFamily="34" charset="0"/>
              </a:defRPr>
            </a:lvl2pPr>
            <a:lvl3pPr marL="914400" algn="l">
              <a:spcBef>
                <a:spcPts val="432"/>
              </a:spcBef>
              <a:defRPr sz="1800">
                <a:solidFill>
                  <a:srgbClr val="7F7F7F"/>
                </a:solidFill>
                <a:latin typeface="Arial" pitchFamily="34" charset="0"/>
                <a:cs typeface="Arial" pitchFamily="34" charset="0"/>
              </a:defRPr>
            </a:lvl3pPr>
            <a:lvl4pPr marL="1179576" algn="l">
              <a:defRPr sz="1400">
                <a:solidFill>
                  <a:srgbClr val="7F7F7F"/>
                </a:solidFill>
                <a:latin typeface="Arial" pitchFamily="34" charset="0"/>
                <a:cs typeface="Arial" pitchFamily="34" charset="0"/>
              </a:defRPr>
            </a:lvl4pPr>
            <a:lvl5pPr marL="1417320" algn="l">
              <a:defRPr sz="1400">
                <a:solidFill>
                  <a:srgbClr val="7F7F7F"/>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799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381000"/>
            <a:ext cx="8229600" cy="762000"/>
          </a:xfrm>
        </p:spPr>
        <p:txBody>
          <a:bodyPr anchor="t"/>
          <a:lstStyle>
            <a:lvl1pPr algn="l">
              <a:lnSpc>
                <a:spcPct val="90000"/>
              </a:lnSpc>
              <a:defRPr sz="2800" baseline="0">
                <a:solidFill>
                  <a:srgbClr val="7F7F7F"/>
                </a:solidFill>
                <a:latin typeface="Arial" pitchFamily="34" charset="0"/>
                <a:cs typeface="Arial" pitchFamily="34" charset="0"/>
              </a:defRPr>
            </a:lvl1pPr>
          </a:lstStyle>
          <a:p>
            <a:r>
              <a:rPr lang="en-US" dirty="0" smtClean="0"/>
              <a:t>Title</a:t>
            </a:r>
            <a:endParaRPr lang="en-US" dirty="0"/>
          </a:p>
        </p:txBody>
      </p:sp>
      <p:sp>
        <p:nvSpPr>
          <p:cNvPr id="11" name="Content Placeholder 2"/>
          <p:cNvSpPr>
            <a:spLocks noGrp="1"/>
          </p:cNvSpPr>
          <p:nvPr>
            <p:ph idx="1"/>
          </p:nvPr>
        </p:nvSpPr>
        <p:spPr>
          <a:xfrm>
            <a:off x="228600" y="1189037"/>
            <a:ext cx="8229600" cy="4525963"/>
          </a:xfrm>
          <a:prstGeom prst="rect">
            <a:avLst/>
          </a:prstGeom>
        </p:spPr>
        <p:txBody>
          <a:bodyPr>
            <a:normAutofit/>
          </a:bodyPr>
          <a:lstStyle>
            <a:lvl1pPr marL="0" indent="-320040" algn="l">
              <a:defRPr sz="2400">
                <a:solidFill>
                  <a:srgbClr val="7F7F7F"/>
                </a:solidFill>
                <a:latin typeface="Arial" pitchFamily="34" charset="0"/>
                <a:cs typeface="Arial" pitchFamily="34" charset="0"/>
              </a:defRPr>
            </a:lvl1pPr>
            <a:lvl2pPr marL="676656" algn="l">
              <a:defRPr sz="1800">
                <a:solidFill>
                  <a:srgbClr val="7F7F7F"/>
                </a:solidFill>
                <a:latin typeface="Arial" pitchFamily="34" charset="0"/>
                <a:cs typeface="Arial" pitchFamily="34" charset="0"/>
              </a:defRPr>
            </a:lvl2pPr>
            <a:lvl3pPr marL="914400" algn="l">
              <a:spcBef>
                <a:spcPts val="432"/>
              </a:spcBef>
              <a:defRPr sz="1800">
                <a:solidFill>
                  <a:srgbClr val="7F7F7F"/>
                </a:solidFill>
                <a:latin typeface="Arial" pitchFamily="34" charset="0"/>
                <a:cs typeface="Arial" pitchFamily="34" charset="0"/>
              </a:defRPr>
            </a:lvl3pPr>
            <a:lvl4pPr marL="1179576" algn="l">
              <a:defRPr sz="1400">
                <a:solidFill>
                  <a:srgbClr val="7F7F7F"/>
                </a:solidFill>
                <a:latin typeface="Arial" pitchFamily="34" charset="0"/>
                <a:cs typeface="Arial" pitchFamily="34" charset="0"/>
              </a:defRPr>
            </a:lvl4pPr>
            <a:lvl5pPr marL="1417320" algn="l">
              <a:defRPr sz="1400">
                <a:solidFill>
                  <a:srgbClr val="7F7F7F"/>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64799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381000"/>
            <a:ext cx="8229600" cy="762000"/>
          </a:xfrm>
        </p:spPr>
        <p:txBody>
          <a:bodyPr anchor="t"/>
          <a:lstStyle>
            <a:lvl1pPr algn="l">
              <a:lnSpc>
                <a:spcPct val="90000"/>
              </a:lnSpc>
              <a:defRPr sz="2800" baseline="0">
                <a:solidFill>
                  <a:srgbClr val="7F7F7F"/>
                </a:solidFill>
                <a:latin typeface="Arial" pitchFamily="34" charset="0"/>
                <a:cs typeface="Arial" pitchFamily="34" charset="0"/>
              </a:defRPr>
            </a:lvl1pPr>
          </a:lstStyle>
          <a:p>
            <a:r>
              <a:rPr lang="en-US" dirty="0" smtClean="0"/>
              <a:t>Title</a:t>
            </a:r>
            <a:endParaRPr lang="en-US" dirty="0"/>
          </a:p>
        </p:txBody>
      </p:sp>
      <p:sp>
        <p:nvSpPr>
          <p:cNvPr id="11" name="Content Placeholder 2"/>
          <p:cNvSpPr>
            <a:spLocks noGrp="1"/>
          </p:cNvSpPr>
          <p:nvPr>
            <p:ph idx="1"/>
          </p:nvPr>
        </p:nvSpPr>
        <p:spPr>
          <a:xfrm>
            <a:off x="228600" y="1189037"/>
            <a:ext cx="8229600" cy="4525963"/>
          </a:xfrm>
          <a:prstGeom prst="rect">
            <a:avLst/>
          </a:prstGeom>
        </p:spPr>
        <p:txBody>
          <a:bodyPr>
            <a:normAutofit/>
          </a:bodyPr>
          <a:lstStyle>
            <a:lvl1pPr marL="0" indent="-320040" algn="l">
              <a:defRPr sz="2400">
                <a:solidFill>
                  <a:srgbClr val="7F7F7F"/>
                </a:solidFill>
                <a:latin typeface="Arial" pitchFamily="34" charset="0"/>
                <a:cs typeface="Arial" pitchFamily="34" charset="0"/>
              </a:defRPr>
            </a:lvl1pPr>
            <a:lvl2pPr marL="676656" algn="l">
              <a:defRPr sz="1800">
                <a:solidFill>
                  <a:srgbClr val="7F7F7F"/>
                </a:solidFill>
                <a:latin typeface="Arial" pitchFamily="34" charset="0"/>
                <a:cs typeface="Arial" pitchFamily="34" charset="0"/>
              </a:defRPr>
            </a:lvl2pPr>
            <a:lvl3pPr marL="914400" algn="l">
              <a:spcBef>
                <a:spcPts val="432"/>
              </a:spcBef>
              <a:defRPr sz="1800">
                <a:solidFill>
                  <a:srgbClr val="7F7F7F"/>
                </a:solidFill>
                <a:latin typeface="Arial" pitchFamily="34" charset="0"/>
                <a:cs typeface="Arial" pitchFamily="34" charset="0"/>
              </a:defRPr>
            </a:lvl3pPr>
            <a:lvl4pPr marL="1179576" algn="l">
              <a:defRPr sz="1400">
                <a:solidFill>
                  <a:srgbClr val="7F7F7F"/>
                </a:solidFill>
                <a:latin typeface="Arial" pitchFamily="34" charset="0"/>
                <a:cs typeface="Arial" pitchFamily="34" charset="0"/>
              </a:defRPr>
            </a:lvl4pPr>
            <a:lvl5pPr marL="1417320" algn="l">
              <a:defRPr sz="1400">
                <a:solidFill>
                  <a:srgbClr val="7F7F7F"/>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4796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smtClean="0"/>
              <a:t>Content</a:t>
            </a:r>
            <a:endParaRPr lang="en-US" dirty="0"/>
          </a:p>
        </p:txBody>
      </p:sp>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3" r:id="rId1"/>
    <p:sldLayoutId id="2147483726" r:id="rId2"/>
    <p:sldLayoutId id="2147483728" r:id="rId3"/>
    <p:sldLayoutId id="2147483730" r:id="rId4"/>
    <p:sldLayoutId id="2147483731" r:id="rId5"/>
    <p:sldLayoutId id="2147483732" r:id="rId6"/>
    <p:sldLayoutId id="2147483733" r:id="rId7"/>
    <p:sldLayoutId id="2147483734" r:id="rId8"/>
    <p:sldLayoutId id="2147483735" r:id="rId9"/>
    <p:sldLayoutId id="2147483736" r:id="rId10"/>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solidFill>
                  <a:schemeClr val="tx1"/>
                </a:solidFill>
                <a:ea typeface="ＭＳ Ｐゴシック" charset="-128"/>
              </a:rPr>
              <a:t>Overview</a:t>
            </a:r>
          </a:p>
        </p:txBody>
      </p:sp>
      <p:sp>
        <p:nvSpPr>
          <p:cNvPr id="78851" name="Rectangle 3"/>
          <p:cNvSpPr>
            <a:spLocks noGrp="1" noChangeArrowheads="1"/>
          </p:cNvSpPr>
          <p:nvPr>
            <p:ph type="body" idx="1"/>
          </p:nvPr>
        </p:nvSpPr>
        <p:spPr>
          <a:xfrm>
            <a:off x="457200" y="1219200"/>
            <a:ext cx="8229600" cy="4525963"/>
          </a:xfrm>
        </p:spPr>
        <p:txBody>
          <a:bodyPr/>
          <a:lstStyle/>
          <a:p>
            <a:r>
              <a:rPr lang="en-US" dirty="0" smtClean="0">
                <a:ea typeface="ＭＳ Ｐゴシック" charset="-128"/>
              </a:rPr>
              <a:t>Background</a:t>
            </a:r>
          </a:p>
          <a:p>
            <a:r>
              <a:rPr lang="en-US" dirty="0" smtClean="0">
                <a:ea typeface="ＭＳ Ｐゴシック" charset="-128"/>
              </a:rPr>
              <a:t>Goals</a:t>
            </a:r>
          </a:p>
          <a:p>
            <a:r>
              <a:rPr lang="en-US" dirty="0" smtClean="0">
                <a:ea typeface="ＭＳ Ｐゴシック" charset="-128"/>
              </a:rPr>
              <a:t>Methodology</a:t>
            </a:r>
          </a:p>
          <a:p>
            <a:r>
              <a:rPr lang="en-US" dirty="0" smtClean="0">
                <a:ea typeface="ＭＳ Ｐゴシック" charset="-128"/>
              </a:rPr>
              <a:t>Participants</a:t>
            </a:r>
          </a:p>
          <a:p>
            <a:r>
              <a:rPr lang="en-US" dirty="0" smtClean="0">
                <a:ea typeface="ＭＳ Ｐゴシック" charset="-128"/>
              </a:rPr>
              <a:t>Findings </a:t>
            </a:r>
          </a:p>
          <a:p>
            <a:r>
              <a:rPr lang="en-US" dirty="0" smtClean="0">
                <a:ea typeface="ＭＳ Ｐゴシック" charset="-128"/>
              </a:rPr>
              <a:t>Recommendations</a:t>
            </a:r>
          </a:p>
          <a:p>
            <a:pPr>
              <a:buFontTx/>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bwMode="auto">
          <a:xfrm>
            <a:off x="533400" y="152400"/>
            <a:ext cx="807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Findings</a:t>
            </a:r>
            <a:endParaRPr lang="en-US" sz="2800" b="1" dirty="0" smtClean="0">
              <a:solidFill>
                <a:schemeClr val="tx1"/>
              </a:solidFill>
              <a:ea typeface="ヒラギノ角ゴ ProN W3" charset="0"/>
              <a:cs typeface="Arial"/>
              <a:sym typeface="Arial" charset="0"/>
            </a:endParaRPr>
          </a:p>
        </p:txBody>
      </p:sp>
      <p:sp>
        <p:nvSpPr>
          <p:cNvPr id="13" name="TextBox 12"/>
          <p:cNvSpPr txBox="1"/>
          <p:nvPr/>
        </p:nvSpPr>
        <p:spPr>
          <a:xfrm>
            <a:off x="533400" y="990600"/>
            <a:ext cx="8305800" cy="6900351"/>
          </a:xfrm>
          <a:prstGeom prst="rect">
            <a:avLst/>
          </a:prstGeom>
          <a:noFill/>
        </p:spPr>
        <p:txBody>
          <a:bodyPr wrap="square" rtlCol="0">
            <a:spAutoFit/>
          </a:bodyPr>
          <a:lstStyle/>
          <a:p>
            <a:pPr marL="342900" indent="-342900">
              <a:spcBef>
                <a:spcPct val="20000"/>
              </a:spcBef>
              <a:defRPr/>
            </a:pPr>
            <a:r>
              <a:rPr lang="en-US" sz="2400" dirty="0" smtClean="0"/>
              <a:t>[Detail your main findings in this section.  Generally findings are organized by category; for example:</a:t>
            </a:r>
          </a:p>
          <a:p>
            <a:pPr marL="342900" indent="-342900">
              <a:spcBef>
                <a:spcPct val="20000"/>
              </a:spcBef>
              <a:buFont typeface="Arial" pitchFamily="34" charset="0"/>
              <a:buChar char="•"/>
              <a:defRPr/>
            </a:pPr>
            <a:endParaRPr lang="en-US" sz="1000" b="0" dirty="0" smtClean="0"/>
          </a:p>
          <a:p>
            <a:pPr marL="342900" indent="-342900">
              <a:spcBef>
                <a:spcPct val="20000"/>
              </a:spcBef>
              <a:buFont typeface="Arial" pitchFamily="34" charset="0"/>
              <a:buChar char="•"/>
              <a:defRPr/>
            </a:pPr>
            <a:r>
              <a:rPr lang="en-US" sz="2000" dirty="0" smtClean="0"/>
              <a:t>Positive findings</a:t>
            </a:r>
          </a:p>
          <a:p>
            <a:pPr marL="342900" indent="-342900">
              <a:spcBef>
                <a:spcPct val="20000"/>
              </a:spcBef>
              <a:buFont typeface="Arial" pitchFamily="34" charset="0"/>
              <a:buChar char="•"/>
              <a:defRPr/>
            </a:pPr>
            <a:r>
              <a:rPr lang="en-US" sz="2000" dirty="0" smtClean="0"/>
              <a:t>Success metrics (graphs/tables of success rates by scenario/participant; System Usability Score, NetPromoter score)</a:t>
            </a:r>
          </a:p>
          <a:p>
            <a:pPr marL="342900" indent="-342900">
              <a:spcBef>
                <a:spcPct val="20000"/>
              </a:spcBef>
              <a:buFont typeface="Arial" pitchFamily="34" charset="0"/>
              <a:buChar char="•"/>
              <a:defRPr/>
            </a:pPr>
            <a:r>
              <a:rPr lang="en-US" sz="2000" dirty="0" smtClean="0"/>
              <a:t>Navigation and information architecture issues</a:t>
            </a:r>
          </a:p>
          <a:p>
            <a:pPr marL="342900" indent="-342900">
              <a:spcBef>
                <a:spcPct val="20000"/>
              </a:spcBef>
              <a:buFont typeface="Arial" pitchFamily="34" charset="0"/>
              <a:buChar char="•"/>
              <a:defRPr/>
            </a:pPr>
            <a:r>
              <a:rPr lang="en-US" sz="2000" dirty="0" smtClean="0"/>
              <a:t>Search issues</a:t>
            </a:r>
          </a:p>
          <a:p>
            <a:pPr marL="342900" indent="-342900">
              <a:spcBef>
                <a:spcPct val="20000"/>
              </a:spcBef>
              <a:buFont typeface="Arial" pitchFamily="34" charset="0"/>
              <a:buChar char="•"/>
              <a:defRPr/>
            </a:pPr>
            <a:r>
              <a:rPr lang="en-US" sz="2000" dirty="0" smtClean="0"/>
              <a:t>Language and content issues</a:t>
            </a:r>
          </a:p>
          <a:p>
            <a:pPr marL="342900" indent="-342900">
              <a:spcBef>
                <a:spcPct val="20000"/>
              </a:spcBef>
              <a:buFont typeface="Arial" pitchFamily="34" charset="0"/>
              <a:buChar char="•"/>
              <a:defRPr/>
            </a:pPr>
            <a:r>
              <a:rPr lang="en-US" sz="2000" dirty="0" smtClean="0"/>
              <a:t>Design issues</a:t>
            </a:r>
          </a:p>
          <a:p>
            <a:pPr marL="342900" indent="-342900">
              <a:spcBef>
                <a:spcPct val="20000"/>
              </a:spcBef>
              <a:buFont typeface="Arial" pitchFamily="34" charset="0"/>
              <a:buChar char="•"/>
              <a:defRPr/>
            </a:pPr>
            <a:r>
              <a:rPr lang="en-US" sz="2000" dirty="0" smtClean="0"/>
              <a:t>Perceptions and consequences</a:t>
            </a:r>
          </a:p>
          <a:p>
            <a:pPr marL="342900" indent="-342900">
              <a:spcBef>
                <a:spcPct val="20000"/>
              </a:spcBef>
              <a:buFont typeface="Arial" pitchFamily="34" charset="0"/>
              <a:buChar char="•"/>
              <a:defRPr/>
            </a:pPr>
            <a:endParaRPr lang="en-US" sz="1000" dirty="0" smtClean="0"/>
          </a:p>
          <a:p>
            <a:pPr marL="342900" indent="-342900">
              <a:spcBef>
                <a:spcPct val="20000"/>
              </a:spcBef>
              <a:defRPr/>
            </a:pPr>
            <a:r>
              <a:rPr lang="en-US" sz="2400" dirty="0" smtClean="0"/>
              <a:t>Typically, plan 1-2 slides per finding.  Your findings pages should include participant quotes and counts – e.g. X out of X participants went here instead of here – to illustrate your findings.]</a:t>
            </a:r>
          </a:p>
          <a:p>
            <a:pPr marL="342900" indent="-342900">
              <a:spcBef>
                <a:spcPct val="20000"/>
              </a:spcBef>
              <a:buFont typeface="Arial" pitchFamily="34" charset="0"/>
              <a:buChar char="•"/>
              <a:defRPr/>
            </a:pPr>
            <a:endParaRPr lang="en-US" sz="2400" dirty="0" smtClean="0"/>
          </a:p>
          <a:p>
            <a:pPr marL="342900" indent="-342900">
              <a:spcBef>
                <a:spcPct val="20000"/>
              </a:spcBef>
              <a:buFont typeface="Arial" pitchFamily="34" charset="0"/>
              <a:buChar char="•"/>
              <a:defRPr/>
            </a:pPr>
            <a:endParaRPr lang="en-US" sz="2000" b="0" dirty="0" smtClean="0"/>
          </a:p>
          <a:p>
            <a:pPr marL="800100" lvl="1" indent="-342900">
              <a:spcBef>
                <a:spcPct val="20000"/>
              </a:spcBef>
              <a:buFont typeface="Arial" pitchFamily="34" charset="0"/>
              <a:buChar char="•"/>
              <a:defRPr/>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342900" y="838200"/>
            <a:ext cx="8496300" cy="685799"/>
          </a:xfrm>
          <a:prstGeom prst="rect">
            <a:avLst/>
          </a:prstGeom>
        </p:spPr>
        <p:txBody>
          <a:bodyPr vert="horz" lIns="91440" tIns="45720" rIns="91440" bIns="45720" rtlCol="0">
            <a:noAutofit/>
          </a:bodyPr>
          <a:lstStyle>
            <a:lvl1pPr marL="0" indent="-320040" algn="l" defTabSz="914400" rtl="0" eaLnBrk="1" latinLnBrk="0" hangingPunct="1">
              <a:spcBef>
                <a:spcPct val="20000"/>
              </a:spcBef>
              <a:buFont typeface="Arial" pitchFamily="34" charset="0"/>
              <a:buChar char="•"/>
              <a:defRPr sz="2400" kern="1200">
                <a:solidFill>
                  <a:srgbClr val="7F7F7F"/>
                </a:solidFill>
                <a:latin typeface="Arial" pitchFamily="34" charset="0"/>
                <a:ea typeface="+mn-ea"/>
                <a:cs typeface="Arial" pitchFamily="34" charset="0"/>
              </a:defRPr>
            </a:lvl1pPr>
            <a:lvl2pPr marL="676656" indent="-285750" algn="l" defTabSz="914400" rtl="0" eaLnBrk="1" latinLnBrk="0" hangingPunct="1">
              <a:spcBef>
                <a:spcPct val="20000"/>
              </a:spcBef>
              <a:buFont typeface="Arial" pitchFamily="34" charset="0"/>
              <a:buChar char="–"/>
              <a:defRPr sz="1800" kern="1200">
                <a:solidFill>
                  <a:srgbClr val="7F7F7F"/>
                </a:solidFill>
                <a:latin typeface="Arial" pitchFamily="34" charset="0"/>
                <a:ea typeface="+mn-ea"/>
                <a:cs typeface="Arial" pitchFamily="34" charset="0"/>
              </a:defRPr>
            </a:lvl2pPr>
            <a:lvl3pPr marL="914400" indent="-228600" algn="l" defTabSz="914400" rtl="0" eaLnBrk="1" latinLnBrk="0" hangingPunct="1">
              <a:spcBef>
                <a:spcPts val="432"/>
              </a:spcBef>
              <a:buFont typeface="Arial" pitchFamily="34" charset="0"/>
              <a:buChar char="•"/>
              <a:defRPr sz="1800" kern="1200">
                <a:solidFill>
                  <a:srgbClr val="7F7F7F"/>
                </a:solidFill>
                <a:latin typeface="Arial" pitchFamily="34" charset="0"/>
                <a:ea typeface="+mn-ea"/>
                <a:cs typeface="Arial" pitchFamily="34" charset="0"/>
              </a:defRPr>
            </a:lvl3pPr>
            <a:lvl4pPr marL="1179576" indent="-228600" algn="l" defTabSz="914400" rtl="0" eaLnBrk="1" latinLnBrk="0" hangingPunct="1">
              <a:spcBef>
                <a:spcPct val="20000"/>
              </a:spcBef>
              <a:buFont typeface="Arial" pitchFamily="34" charset="0"/>
              <a:buChar char="–"/>
              <a:defRPr sz="1400" kern="1200">
                <a:solidFill>
                  <a:srgbClr val="7F7F7F"/>
                </a:solidFill>
                <a:latin typeface="Arial" pitchFamily="34" charset="0"/>
                <a:ea typeface="+mn-ea"/>
                <a:cs typeface="Arial" pitchFamily="34" charset="0"/>
              </a:defRPr>
            </a:lvl4pPr>
            <a:lvl5pPr marL="1417320" indent="-228600" algn="l" defTabSz="914400" rtl="0" eaLnBrk="1" latinLnBrk="0" hangingPunct="1">
              <a:spcBef>
                <a:spcPct val="20000"/>
              </a:spcBef>
              <a:buFont typeface="Arial" pitchFamily="34" charset="0"/>
              <a:buChar char="»"/>
              <a:defRPr sz="14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n-US" sz="2800" b="1" dirty="0" smtClean="0">
                <a:solidFill>
                  <a:srgbClr val="000000"/>
                </a:solidFill>
              </a:rPr>
              <a:t>Users experience technical problems on the site </a:t>
            </a:r>
            <a:endParaRPr lang="en-US" sz="2800" b="1" dirty="0">
              <a:solidFill>
                <a:srgbClr val="005272"/>
              </a:solidFill>
            </a:endParaRPr>
          </a:p>
        </p:txBody>
      </p:sp>
      <p:sp>
        <p:nvSpPr>
          <p:cNvPr id="2" name="TextBox 1"/>
          <p:cNvSpPr txBox="1"/>
          <p:nvPr/>
        </p:nvSpPr>
        <p:spPr>
          <a:xfrm>
            <a:off x="457200" y="1371600"/>
            <a:ext cx="4876800" cy="2819400"/>
          </a:xfrm>
          <a:prstGeom prst="rect">
            <a:avLst/>
          </a:prstGeom>
        </p:spPr>
        <p:txBody>
          <a:bodyPr vert="horz" wrap="square" lIns="91440" tIns="45720" rIns="91440" bIns="45720" rtlCol="0">
            <a:noAutofit/>
          </a:bodyPr>
          <a:lstStyle/>
          <a:p>
            <a:pPr marL="342900" marR="0" indent="-342900" algn="l" defTabSz="457200" rtl="0" eaLnBrk="1" fontAlgn="auto" latinLnBrk="0" hangingPunct="1">
              <a:lnSpc>
                <a:spcPct val="100000"/>
              </a:lnSpc>
              <a:spcBef>
                <a:spcPct val="20000"/>
              </a:spcBef>
              <a:spcAft>
                <a:spcPts val="600"/>
              </a:spcAft>
              <a:buClrTx/>
              <a:buSzTx/>
              <a:buFont typeface="Arial"/>
              <a:buChar char="•"/>
              <a:tabLst/>
            </a:pPr>
            <a:r>
              <a:rPr kumimoji="0" lang="en-US" sz="2100" b="0" i="0" u="none" strike="noStrike" kern="1200" cap="none" spc="0" normalizeH="0" baseline="0" noProof="0" dirty="0" smtClean="0">
                <a:ln>
                  <a:noFill/>
                </a:ln>
                <a:solidFill>
                  <a:srgbClr val="000000"/>
                </a:solidFill>
                <a:effectLst/>
                <a:uLnTx/>
                <a:uFillTx/>
                <a:latin typeface="Arial" pitchFamily="34" charset="0"/>
                <a:cs typeface="Arial" pitchFamily="34" charset="0"/>
              </a:rPr>
              <a:t>5 out 6 users</a:t>
            </a:r>
            <a:r>
              <a:rPr kumimoji="0" lang="en-US" sz="2100" b="0" i="0" u="none" strike="noStrike" kern="1200" cap="none" spc="0" normalizeH="0" noProof="0" dirty="0" smtClean="0">
                <a:ln>
                  <a:noFill/>
                </a:ln>
                <a:solidFill>
                  <a:srgbClr val="000000"/>
                </a:solidFill>
                <a:effectLst/>
                <a:uLnTx/>
                <a:uFillTx/>
                <a:latin typeface="Arial" pitchFamily="34" charset="0"/>
                <a:cs typeface="Arial" pitchFamily="34" charset="0"/>
              </a:rPr>
              <a:t> experienced technical problems.</a:t>
            </a:r>
            <a:endParaRPr kumimoji="0" lang="en-US" sz="2100" b="0" i="0" u="none" strike="noStrike" kern="1200" cap="none" spc="0" normalizeH="0" baseline="0" noProof="0" dirty="0" smtClean="0">
              <a:ln>
                <a:noFill/>
              </a:ln>
              <a:solidFill>
                <a:srgbClr val="000000"/>
              </a:solidFill>
              <a:effectLst/>
              <a:uLnTx/>
              <a:uFillTx/>
              <a:latin typeface="Arial" pitchFamily="34" charset="0"/>
              <a:cs typeface="Arial" pitchFamily="34" charset="0"/>
            </a:endParaRPr>
          </a:p>
          <a:p>
            <a:pPr marL="342900" marR="0" indent="-342900" algn="l" defTabSz="457200" rtl="0" eaLnBrk="1" fontAlgn="auto" latinLnBrk="0" hangingPunct="1">
              <a:lnSpc>
                <a:spcPct val="100000"/>
              </a:lnSpc>
              <a:spcBef>
                <a:spcPct val="20000"/>
              </a:spcBef>
              <a:spcAft>
                <a:spcPts val="600"/>
              </a:spcAft>
              <a:buClrTx/>
              <a:buSzTx/>
              <a:buFont typeface="Arial"/>
              <a:buChar char="•"/>
              <a:tabLst/>
            </a:pPr>
            <a:r>
              <a:rPr kumimoji="0" lang="en-US" sz="2100" b="0" i="0" u="none" strike="noStrike" kern="1200" cap="none" spc="0" normalizeH="0" baseline="0" noProof="0" dirty="0" smtClean="0">
                <a:ln>
                  <a:noFill/>
                </a:ln>
                <a:solidFill>
                  <a:srgbClr val="000000"/>
                </a:solidFill>
                <a:effectLst/>
                <a:uLnTx/>
                <a:uFillTx/>
                <a:latin typeface="Arial" pitchFamily="34" charset="0"/>
                <a:cs typeface="Arial" pitchFamily="34" charset="0"/>
              </a:rPr>
              <a:t>The site doesn’t work properly in some browsers. IE </a:t>
            </a:r>
            <a:r>
              <a:rPr lang="en-US" sz="2100" b="0" dirty="0" smtClean="0">
                <a:solidFill>
                  <a:srgbClr val="000000"/>
                </a:solidFill>
                <a:latin typeface="Arial" pitchFamily="34" charset="0"/>
                <a:cs typeface="Arial" pitchFamily="34" charset="0"/>
              </a:rPr>
              <a:t>experienced the most hiccups.</a:t>
            </a:r>
          </a:p>
          <a:p>
            <a:pPr marL="342900" marR="0" indent="-342900" algn="l" defTabSz="457200" rtl="0" eaLnBrk="1" fontAlgn="auto" latinLnBrk="0" hangingPunct="1">
              <a:lnSpc>
                <a:spcPct val="100000"/>
              </a:lnSpc>
              <a:spcBef>
                <a:spcPct val="20000"/>
              </a:spcBef>
              <a:spcAft>
                <a:spcPts val="600"/>
              </a:spcAft>
              <a:buClrTx/>
              <a:buSzTx/>
              <a:buFont typeface="Arial"/>
              <a:buChar char="•"/>
              <a:tabLst/>
            </a:pPr>
            <a:r>
              <a:rPr lang="en-US" sz="2100" b="0" noProof="0" dirty="0" smtClean="0">
                <a:solidFill>
                  <a:srgbClr val="000000"/>
                </a:solidFill>
                <a:latin typeface="Arial" pitchFamily="34" charset="0"/>
                <a:cs typeface="Arial" pitchFamily="34" charset="0"/>
              </a:rPr>
              <a:t>Performance slowed when search returned a high number of results. </a:t>
            </a:r>
            <a:endParaRPr kumimoji="0" lang="en-US" sz="2100" b="0" i="0" u="none" strike="noStrike" kern="1200" cap="none" spc="0" normalizeH="0" baseline="0" noProof="0" dirty="0" smtClean="0">
              <a:ln>
                <a:noFill/>
              </a:ln>
              <a:solidFill>
                <a:srgbClr val="000000"/>
              </a:solidFill>
              <a:effectLst/>
              <a:uLnTx/>
              <a:uFillTx/>
              <a:latin typeface="Arial" pitchFamily="34" charset="0"/>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304800" y="4114800"/>
            <a:ext cx="5257800" cy="2207563"/>
          </a:xfrm>
          <a:prstGeom prst="rect">
            <a:avLst/>
          </a:prstGeom>
          <a:noFill/>
          <a:ln w="9525">
            <a:solidFill>
              <a:schemeClr val="bg1">
                <a:alpha val="92000"/>
              </a:schemeClr>
            </a:solidFill>
            <a:miter lim="800000"/>
            <a:headEnd/>
            <a:tailEnd/>
          </a:ln>
        </p:spPr>
      </p:pic>
      <p:sp>
        <p:nvSpPr>
          <p:cNvPr id="14" name="Rectangle 4"/>
          <p:cNvSpPr txBox="1">
            <a:spLocks noChangeArrowheads="1"/>
          </p:cNvSpPr>
          <p:nvPr/>
        </p:nvSpPr>
        <p:spPr bwMode="auto">
          <a:xfrm>
            <a:off x="533400" y="152400"/>
            <a:ext cx="807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Findings – EXAMPLE  </a:t>
            </a:r>
            <a:endParaRPr lang="en-US" sz="2800" b="1" dirty="0" smtClean="0">
              <a:solidFill>
                <a:schemeClr val="tx1"/>
              </a:solidFill>
              <a:ea typeface="ヒラギノ角ゴ ProN W3" charset="0"/>
              <a:cs typeface="Arial"/>
              <a:sym typeface="Arial" charset="0"/>
            </a:endParaRPr>
          </a:p>
        </p:txBody>
      </p:sp>
      <p:sp>
        <p:nvSpPr>
          <p:cNvPr id="16" name="TextBox 15"/>
          <p:cNvSpPr txBox="1"/>
          <p:nvPr/>
        </p:nvSpPr>
        <p:spPr>
          <a:xfrm>
            <a:off x="5715000" y="1371600"/>
            <a:ext cx="2895600" cy="4800600"/>
          </a:xfrm>
          <a:prstGeom prst="rect">
            <a:avLst/>
          </a:prstGeom>
          <a:solidFill>
            <a:schemeClr val="accent1">
              <a:lumMod val="40000"/>
              <a:lumOff val="60000"/>
            </a:schemeClr>
          </a:solidFill>
          <a:ln>
            <a:noFill/>
          </a:ln>
          <a:effectLst>
            <a:glow rad="127000">
              <a:schemeClr val="accent1">
                <a:alpha val="40000"/>
              </a:schemeClr>
            </a:glow>
          </a:effectLst>
        </p:spPr>
        <p:txBody>
          <a:bodyPr vert="horz" wrap="square" lIns="91440" tIns="45720" rIns="91440" bIns="45720" rtlCol="0">
            <a:normAutofit lnSpcReduction="10000"/>
          </a:bodyPr>
          <a:lstStyle/>
          <a:p>
            <a:pPr algn="ctr" defTabSz="457200" eaLnBrk="1" fontAlgn="auto" hangingPunct="1">
              <a:spcBef>
                <a:spcPct val="20000"/>
              </a:spcBef>
              <a:spcAft>
                <a:spcPts val="0"/>
              </a:spcAft>
            </a:pPr>
            <a:endParaRPr lang="en-US" sz="2000" dirty="0" smtClean="0">
              <a:solidFill>
                <a:schemeClr val="tx2"/>
              </a:solidFill>
              <a:latin typeface="Arial" pitchFamily="34" charset="0"/>
              <a:cs typeface="Arial" pitchFamily="34" charset="0"/>
            </a:endParaRPr>
          </a:p>
          <a:p>
            <a:pPr algn="ctr" defTabSz="457200" eaLnBrk="1" fontAlgn="auto" hangingPunct="1">
              <a:spcBef>
                <a:spcPct val="20000"/>
              </a:spcBef>
              <a:spcAft>
                <a:spcPts val="0"/>
              </a:spcAft>
            </a:pPr>
            <a:r>
              <a:rPr lang="en-US" sz="2200" dirty="0" smtClean="0">
                <a:solidFill>
                  <a:schemeClr val="tx2"/>
                </a:solidFill>
                <a:latin typeface="Arial" pitchFamily="34" charset="0"/>
                <a:cs typeface="Arial" pitchFamily="34" charset="0"/>
              </a:rPr>
              <a:t>“My connection between the laptop and the server isn’t working well.” </a:t>
            </a:r>
          </a:p>
          <a:p>
            <a:pPr algn="ctr" defTabSz="457200" eaLnBrk="1" fontAlgn="auto" hangingPunct="1">
              <a:spcBef>
                <a:spcPct val="20000"/>
              </a:spcBef>
              <a:spcAft>
                <a:spcPts val="0"/>
              </a:spcAft>
            </a:pPr>
            <a:r>
              <a:rPr lang="en-US" sz="2200" i="1" dirty="0" smtClean="0">
                <a:solidFill>
                  <a:schemeClr val="tx2"/>
                </a:solidFill>
                <a:latin typeface="Arial" pitchFamily="34" charset="0"/>
                <a:cs typeface="Arial" pitchFamily="34" charset="0"/>
              </a:rPr>
              <a:t>– P3</a:t>
            </a:r>
          </a:p>
          <a:p>
            <a:pPr algn="ctr" defTabSz="457200" eaLnBrk="1" fontAlgn="auto" hangingPunct="1">
              <a:lnSpc>
                <a:spcPts val="2700"/>
              </a:lnSpc>
              <a:spcBef>
                <a:spcPts val="0"/>
              </a:spcBef>
              <a:spcAft>
                <a:spcPts val="0"/>
              </a:spcAft>
            </a:pPr>
            <a:endParaRPr lang="en-US" sz="2200" dirty="0" smtClean="0">
              <a:solidFill>
                <a:schemeClr val="tx2"/>
              </a:solidFill>
              <a:latin typeface="Arial" pitchFamily="34" charset="0"/>
              <a:cs typeface="Arial" pitchFamily="34" charset="0"/>
            </a:endParaRPr>
          </a:p>
          <a:p>
            <a:pPr algn="ctr" defTabSz="457200" eaLnBrk="1" fontAlgn="auto" hangingPunct="1">
              <a:lnSpc>
                <a:spcPts val="2700"/>
              </a:lnSpc>
              <a:spcBef>
                <a:spcPts val="0"/>
              </a:spcBef>
              <a:spcAft>
                <a:spcPts val="0"/>
              </a:spcAft>
            </a:pPr>
            <a:r>
              <a:rPr lang="en-US" sz="2200" dirty="0" smtClean="0">
                <a:solidFill>
                  <a:schemeClr val="tx2"/>
                </a:solidFill>
                <a:latin typeface="Arial" pitchFamily="34" charset="0"/>
                <a:cs typeface="Arial" pitchFamily="34" charset="0"/>
              </a:rPr>
              <a:t>“I’m waiting for the results to load…this is taking so long. Normally, Internet searches don’t take this long.”</a:t>
            </a:r>
          </a:p>
          <a:p>
            <a:pPr algn="ctr" defTabSz="457200" eaLnBrk="1" fontAlgn="auto" hangingPunct="1">
              <a:lnSpc>
                <a:spcPts val="2700"/>
              </a:lnSpc>
              <a:spcBef>
                <a:spcPts val="0"/>
              </a:spcBef>
              <a:spcAft>
                <a:spcPts val="0"/>
              </a:spcAft>
            </a:pPr>
            <a:r>
              <a:rPr lang="en-US" sz="2200" i="1" dirty="0" smtClean="0">
                <a:solidFill>
                  <a:schemeClr val="tx2"/>
                </a:solidFill>
                <a:latin typeface="Arial" pitchFamily="34" charset="0"/>
                <a:cs typeface="Arial" pitchFamily="34" charset="0"/>
              </a:rPr>
              <a:t>– P4</a:t>
            </a:r>
          </a:p>
          <a:p>
            <a:pPr algn="ctr" defTabSz="457200" eaLnBrk="1" fontAlgn="auto" hangingPunct="1">
              <a:spcBef>
                <a:spcPct val="20000"/>
              </a:spcBef>
              <a:spcAft>
                <a:spcPts val="0"/>
              </a:spcAft>
            </a:pPr>
            <a:endParaRPr lang="en-US" sz="2000" dirty="0">
              <a:solidFill>
                <a:schemeClr val="tx2"/>
              </a:solidFill>
              <a:latin typeface="Arial" pitchFamily="34" charset="0"/>
              <a:cs typeface="Arial" pitchFamily="34" charset="0"/>
            </a:endParaRP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chemeClr val="tx2"/>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3119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838200"/>
            <a:ext cx="8534400" cy="533400"/>
          </a:xfrm>
          <a:prstGeom prst="rect">
            <a:avLst/>
          </a:prstGeom>
        </p:spPr>
        <p:txBody>
          <a:bodyPr vert="horz" wrap="square" lIns="91440" tIns="45720" rIns="91440" bIns="45720" rtlCol="0">
            <a:noAutofit/>
          </a:bodyPr>
          <a:lstStyle/>
          <a:p>
            <a:pPr marR="0" algn="l" defTabSz="457200" rtl="0" eaLnBrk="1" fontAlgn="auto" latinLnBrk="0" hangingPunct="1">
              <a:lnSpc>
                <a:spcPct val="100000"/>
              </a:lnSpc>
              <a:spcBef>
                <a:spcPct val="20000"/>
              </a:spcBef>
              <a:spcAft>
                <a:spcPts val="0"/>
              </a:spcAft>
              <a:buClrTx/>
              <a:buSzTx/>
              <a:tabLst/>
            </a:pPr>
            <a:r>
              <a:rPr lang="en-US" sz="2800" b="1" dirty="0" smtClean="0">
                <a:solidFill>
                  <a:srgbClr val="000000"/>
                </a:solidFill>
                <a:latin typeface="Arial" pitchFamily="34" charset="0"/>
                <a:cs typeface="Arial" pitchFamily="34" charset="0"/>
              </a:rPr>
              <a:t>Search results are overwhelming and not helpful</a:t>
            </a:r>
            <a:endParaRPr kumimoji="0" lang="en-US" sz="2800" b="1" i="0" u="none" strike="noStrike" kern="1200" cap="none" spc="0" normalizeH="0" noProof="0" dirty="0" smtClean="0">
              <a:ln>
                <a:noFill/>
              </a:ln>
              <a:solidFill>
                <a:srgbClr val="000000"/>
              </a:solidFill>
              <a:effectLst/>
              <a:uLnTx/>
              <a:uFillTx/>
              <a:latin typeface="Arial" pitchFamily="34" charset="0"/>
              <a:cs typeface="Arial" pitchFamily="34" charset="0"/>
            </a:endParaRPr>
          </a:p>
          <a:p>
            <a:pPr marR="0" algn="l" defTabSz="457200" rtl="0" eaLnBrk="1" fontAlgn="auto" latinLnBrk="0" hangingPunct="1">
              <a:lnSpc>
                <a:spcPct val="100000"/>
              </a:lnSpc>
              <a:spcBef>
                <a:spcPct val="20000"/>
              </a:spcBef>
              <a:spcAft>
                <a:spcPts val="0"/>
              </a:spcAft>
              <a:buClrTx/>
              <a:buSzTx/>
              <a:tabLst/>
            </a:pPr>
            <a:endParaRPr kumimoji="0" lang="en-US" sz="2800" b="1" i="0" u="none" strike="noStrike" kern="1200" cap="none" spc="0" normalizeH="0" noProof="0" dirty="0" smtClean="0">
              <a:ln>
                <a:noFill/>
              </a:ln>
              <a:solidFill>
                <a:srgbClr val="000000"/>
              </a:solidFill>
              <a:effectLst/>
              <a:uLnTx/>
              <a:uFillTx/>
              <a:latin typeface="Arial" pitchFamily="34" charset="0"/>
              <a:cs typeface="Arial" pitchFamily="34" charset="0"/>
            </a:endParaRPr>
          </a:p>
          <a:p>
            <a:pPr marR="0" algn="l" defTabSz="457200" rtl="0" eaLnBrk="1" fontAlgn="auto" latinLnBrk="0" hangingPunct="1">
              <a:lnSpc>
                <a:spcPct val="100000"/>
              </a:lnSpc>
              <a:spcBef>
                <a:spcPct val="20000"/>
              </a:spcBef>
              <a:spcAft>
                <a:spcPts val="0"/>
              </a:spcAft>
              <a:buClrTx/>
              <a:buSzTx/>
              <a:tabLst/>
            </a:pPr>
            <a:endParaRPr kumimoji="0" lang="en-US" sz="2800" b="1" i="0" u="none" strike="noStrike" kern="120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6" name="TextBox 15"/>
          <p:cNvSpPr txBox="1"/>
          <p:nvPr/>
        </p:nvSpPr>
        <p:spPr>
          <a:xfrm>
            <a:off x="304800" y="1600200"/>
            <a:ext cx="2895600" cy="4572000"/>
          </a:xfrm>
          <a:prstGeom prst="rect">
            <a:avLst/>
          </a:prstGeom>
          <a:solidFill>
            <a:schemeClr val="accent1">
              <a:lumMod val="40000"/>
              <a:lumOff val="60000"/>
            </a:schemeClr>
          </a:solidFill>
          <a:ln>
            <a:noFill/>
          </a:ln>
          <a:effectLst>
            <a:glow rad="127000">
              <a:schemeClr val="accent1">
                <a:alpha val="40000"/>
              </a:schemeClr>
            </a:glow>
          </a:effectLst>
        </p:spPr>
        <p:txBody>
          <a:bodyPr vert="horz" wrap="square" lIns="91440" tIns="45720" rIns="91440" bIns="45720" rtlCol="0">
            <a:normAutofit lnSpcReduction="10000"/>
          </a:bodyPr>
          <a:lstStyle/>
          <a:p>
            <a:pPr defTabSz="457200" eaLnBrk="1" fontAlgn="auto" hangingPunct="1">
              <a:spcBef>
                <a:spcPct val="20000"/>
              </a:spcBef>
              <a:spcAft>
                <a:spcPts val="0"/>
              </a:spcAft>
            </a:pPr>
            <a:endParaRPr lang="en-US" sz="2000" dirty="0" smtClean="0">
              <a:solidFill>
                <a:schemeClr val="tx2"/>
              </a:solidFill>
              <a:latin typeface="Arial" pitchFamily="34" charset="0"/>
              <a:cs typeface="Arial" pitchFamily="34" charset="0"/>
            </a:endParaRPr>
          </a:p>
          <a:p>
            <a:pPr algn="ctr" defTabSz="457200" eaLnBrk="1" fontAlgn="auto" hangingPunct="1">
              <a:spcBef>
                <a:spcPct val="20000"/>
              </a:spcBef>
              <a:spcAft>
                <a:spcPts val="0"/>
              </a:spcAft>
            </a:pPr>
            <a:r>
              <a:rPr lang="en-US" sz="2000" dirty="0" smtClean="0">
                <a:solidFill>
                  <a:schemeClr val="tx2"/>
                </a:solidFill>
                <a:latin typeface="Arial" pitchFamily="34" charset="0"/>
                <a:cs typeface="Arial" pitchFamily="34" charset="0"/>
              </a:rPr>
              <a:t>“</a:t>
            </a:r>
            <a:r>
              <a:rPr lang="en-US" sz="2000" b="0" dirty="0" smtClean="0">
                <a:solidFill>
                  <a:schemeClr val="tx2"/>
                </a:solidFill>
                <a:latin typeface="Arial" pitchFamily="34" charset="0"/>
                <a:cs typeface="Arial" pitchFamily="34" charset="0"/>
              </a:rPr>
              <a:t>I need to perhaps change my search terms. Right now the results are too broad to be useful.” </a:t>
            </a:r>
            <a:br>
              <a:rPr lang="en-US" sz="2000" b="0" dirty="0" smtClean="0">
                <a:solidFill>
                  <a:schemeClr val="tx2"/>
                </a:solidFill>
                <a:latin typeface="Arial" pitchFamily="34" charset="0"/>
                <a:cs typeface="Arial" pitchFamily="34" charset="0"/>
              </a:rPr>
            </a:br>
            <a:r>
              <a:rPr lang="en-US" sz="2000" b="0" i="1" dirty="0" smtClean="0">
                <a:solidFill>
                  <a:schemeClr val="tx2"/>
                </a:solidFill>
                <a:latin typeface="Arial" pitchFamily="34" charset="0"/>
                <a:cs typeface="Arial" pitchFamily="34" charset="0"/>
              </a:rPr>
              <a:t>– P3</a:t>
            </a:r>
          </a:p>
          <a:p>
            <a:pPr algn="ctr" defTabSz="457200" eaLnBrk="1" fontAlgn="auto" hangingPunct="1">
              <a:spcBef>
                <a:spcPct val="20000"/>
              </a:spcBef>
              <a:spcAft>
                <a:spcPts val="0"/>
              </a:spcAft>
            </a:pPr>
            <a:endParaRPr lang="en-US" sz="2000" dirty="0" smtClean="0">
              <a:solidFill>
                <a:schemeClr val="tx2"/>
              </a:solidFill>
              <a:latin typeface="Arial" pitchFamily="34" charset="0"/>
              <a:cs typeface="Arial" pitchFamily="34" charset="0"/>
            </a:endParaRPr>
          </a:p>
          <a:p>
            <a:pPr algn="ctr" defTabSz="457200" fontAlgn="auto">
              <a:spcBef>
                <a:spcPct val="20000"/>
              </a:spcBef>
              <a:spcAft>
                <a:spcPts val="0"/>
              </a:spcAft>
            </a:pPr>
            <a:r>
              <a:rPr lang="en-US" sz="2000" dirty="0" smtClean="0">
                <a:solidFill>
                  <a:schemeClr val="tx2"/>
                </a:solidFill>
                <a:latin typeface="Arial" pitchFamily="34" charset="0"/>
                <a:cs typeface="Arial" pitchFamily="34" charset="0"/>
              </a:rPr>
              <a:t>“I typed in ‘installing solar panels’ and the first result was ‘Distributed Wind Case Study.’” </a:t>
            </a:r>
          </a:p>
          <a:p>
            <a:pPr algn="ctr" defTabSz="457200" fontAlgn="auto">
              <a:spcBef>
                <a:spcPct val="20000"/>
              </a:spcBef>
              <a:spcAft>
                <a:spcPts val="0"/>
              </a:spcAft>
            </a:pPr>
            <a:r>
              <a:rPr lang="en-US" sz="2000" i="1" dirty="0" smtClean="0">
                <a:solidFill>
                  <a:schemeClr val="tx2"/>
                </a:solidFill>
                <a:latin typeface="Arial" pitchFamily="34" charset="0"/>
                <a:cs typeface="Arial" pitchFamily="34" charset="0"/>
              </a:rPr>
              <a:t>– PP</a:t>
            </a:r>
          </a:p>
          <a:p>
            <a:pPr algn="ctr" defTabSz="457200" eaLnBrk="1" fontAlgn="auto" hangingPunct="1">
              <a:spcBef>
                <a:spcPct val="20000"/>
              </a:spcBef>
              <a:spcAft>
                <a:spcPts val="0"/>
              </a:spcAft>
            </a:pPr>
            <a:endParaRPr lang="en-US" sz="2000" dirty="0">
              <a:solidFill>
                <a:schemeClr val="tx2"/>
              </a:solidFill>
              <a:latin typeface="Arial" pitchFamily="34" charset="0"/>
              <a:cs typeface="Arial" pitchFamily="34" charset="0"/>
            </a:endParaRP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chemeClr val="tx2"/>
              </a:solidFill>
              <a:effectLst/>
              <a:uLnTx/>
              <a:uFillTx/>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429000" y="1524000"/>
            <a:ext cx="5512905" cy="4572000"/>
          </a:xfrm>
          <a:prstGeom prst="rect">
            <a:avLst/>
          </a:prstGeom>
          <a:noFill/>
          <a:ln w="9525">
            <a:noFill/>
            <a:miter lim="800000"/>
            <a:headEnd/>
            <a:tailEnd/>
          </a:ln>
        </p:spPr>
      </p:pic>
      <p:sp>
        <p:nvSpPr>
          <p:cNvPr id="18" name="Rectangular Callout 17"/>
          <p:cNvSpPr/>
          <p:nvPr/>
        </p:nvSpPr>
        <p:spPr>
          <a:xfrm>
            <a:off x="6096000" y="2209800"/>
            <a:ext cx="1752600" cy="1219200"/>
          </a:xfrm>
          <a:prstGeom prst="wedgeRectCallout">
            <a:avLst>
              <a:gd name="adj1" fmla="val -161764"/>
              <a:gd name="adj2" fmla="val 80364"/>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Arial" pitchFamily="34" charset="0"/>
                <a:cs typeface="Arial" pitchFamily="34" charset="0"/>
              </a:rPr>
              <a:t>“Too many choices to pick from.”</a:t>
            </a:r>
            <a:endParaRPr lang="en-US" sz="1800" dirty="0">
              <a:latin typeface="Arial" pitchFamily="34" charset="0"/>
              <a:cs typeface="Arial" pitchFamily="34" charset="0"/>
            </a:endParaRPr>
          </a:p>
        </p:txBody>
      </p:sp>
      <p:sp>
        <p:nvSpPr>
          <p:cNvPr id="19" name="Rectangular Callout 18"/>
          <p:cNvSpPr/>
          <p:nvPr/>
        </p:nvSpPr>
        <p:spPr>
          <a:xfrm>
            <a:off x="6477000" y="4648200"/>
            <a:ext cx="1828800" cy="1066800"/>
          </a:xfrm>
          <a:prstGeom prst="wedgeRectCallout">
            <a:avLst>
              <a:gd name="adj1" fmla="val -129924"/>
              <a:gd name="adj2" fmla="val -7283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latin typeface="Arial" pitchFamily="34" charset="0"/>
                <a:cs typeface="Arial" pitchFamily="34" charset="0"/>
              </a:rPr>
              <a:t>Top results are not relevant.</a:t>
            </a:r>
            <a:endParaRPr lang="en-US" sz="1800" dirty="0">
              <a:latin typeface="Arial" pitchFamily="34" charset="0"/>
              <a:cs typeface="Arial" pitchFamily="34" charset="0"/>
            </a:endParaRPr>
          </a:p>
        </p:txBody>
      </p:sp>
      <p:sp>
        <p:nvSpPr>
          <p:cNvPr id="14" name="Rectangle 4"/>
          <p:cNvSpPr txBox="1">
            <a:spLocks noChangeArrowheads="1"/>
          </p:cNvSpPr>
          <p:nvPr/>
        </p:nvSpPr>
        <p:spPr bwMode="auto">
          <a:xfrm>
            <a:off x="533400" y="152400"/>
            <a:ext cx="807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Findings – EXAMPLE</a:t>
            </a:r>
            <a:endParaRPr lang="en-US" sz="2800" b="1" dirty="0" smtClean="0">
              <a:solidFill>
                <a:schemeClr val="tx1"/>
              </a:solidFill>
              <a:ea typeface="ヒラギノ角ゴ ProN W3" charset="0"/>
              <a:cs typeface="Arial"/>
              <a:sym typeface="Arial" charset="0"/>
            </a:endParaRPr>
          </a:p>
        </p:txBody>
      </p:sp>
    </p:spTree>
    <p:extLst>
      <p:ext uri="{BB962C8B-B14F-4D97-AF65-F5344CB8AC3E}">
        <p14:creationId xmlns:p14="http://schemas.microsoft.com/office/powerpoint/2010/main" val="331157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bwMode="auto">
          <a:xfrm>
            <a:off x="533400" y="152400"/>
            <a:ext cx="807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Recommendations</a:t>
            </a:r>
            <a:endParaRPr lang="en-US" sz="2800" b="1" dirty="0" smtClean="0">
              <a:solidFill>
                <a:schemeClr val="tx1"/>
              </a:solidFill>
              <a:ea typeface="ヒラギノ角ゴ ProN W3" charset="0"/>
              <a:cs typeface="Arial"/>
              <a:sym typeface="Arial" charset="0"/>
            </a:endParaRPr>
          </a:p>
        </p:txBody>
      </p:sp>
      <p:sp>
        <p:nvSpPr>
          <p:cNvPr id="13" name="TextBox 12"/>
          <p:cNvSpPr txBox="1"/>
          <p:nvPr/>
        </p:nvSpPr>
        <p:spPr>
          <a:xfrm>
            <a:off x="533400" y="990600"/>
            <a:ext cx="8305800" cy="2012859"/>
          </a:xfrm>
          <a:prstGeom prst="rect">
            <a:avLst/>
          </a:prstGeom>
          <a:noFill/>
        </p:spPr>
        <p:txBody>
          <a:bodyPr wrap="square" rtlCol="0">
            <a:spAutoFit/>
          </a:bodyPr>
          <a:lstStyle/>
          <a:p>
            <a:pPr marL="342900" indent="-342900">
              <a:spcBef>
                <a:spcPct val="20000"/>
              </a:spcBef>
              <a:defRPr/>
            </a:pPr>
            <a:r>
              <a:rPr lang="en-US" sz="2400" dirty="0" smtClean="0"/>
              <a:t>[Detail your main recommendations for improving the site in this section.  Provide screen shots of sites that are good examples of each recommendation where possible.]</a:t>
            </a:r>
          </a:p>
          <a:p>
            <a:pPr marL="342900" indent="-342900">
              <a:spcBef>
                <a:spcPct val="20000"/>
              </a:spcBef>
              <a:buFont typeface="Arial" pitchFamily="34" charset="0"/>
              <a:buChar char="•"/>
              <a:defRPr/>
            </a:pPr>
            <a:endParaRPr lang="en-US" sz="2000" b="0" dirty="0" smtClean="0"/>
          </a:p>
          <a:p>
            <a:pPr marL="800100" lvl="1" indent="-342900">
              <a:spcBef>
                <a:spcPct val="20000"/>
              </a:spcBef>
              <a:buFont typeface="Arial" pitchFamily="34" charset="0"/>
              <a:buChar char="•"/>
              <a:defRPr/>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4477" y="1699846"/>
            <a:ext cx="2889738" cy="5005754"/>
          </a:xfrm>
        </p:spPr>
        <p:txBody>
          <a:bodyPr vert="horz" lIns="91440" tIns="45720" rIns="91440" bIns="45720" rtlCol="0">
            <a:normAutofit/>
          </a:bodyPr>
          <a:lstStyle/>
          <a:p>
            <a:r>
              <a:rPr lang="en-US" sz="1800" b="1" dirty="0" smtClean="0">
                <a:latin typeface="Arial" pitchFamily="34" charset="0"/>
                <a:cs typeface="Arial" pitchFamily="34" charset="0"/>
              </a:rPr>
              <a:t>Flexible: </a:t>
            </a:r>
            <a:r>
              <a:rPr lang="en-US" sz="1800" dirty="0" smtClean="0">
                <a:latin typeface="Arial" pitchFamily="34" charset="0"/>
                <a:cs typeface="Arial" pitchFamily="34" charset="0"/>
              </a:rPr>
              <a:t>Consider allowing users to order more than 5 publications</a:t>
            </a:r>
          </a:p>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Familiar: </a:t>
            </a:r>
            <a:r>
              <a:rPr lang="en-US" sz="1800" dirty="0" smtClean="0">
                <a:latin typeface="Arial" pitchFamily="34" charset="0"/>
                <a:cs typeface="Arial" pitchFamily="34" charset="0"/>
              </a:rPr>
              <a:t>Use an ordering model that is familiar to users</a:t>
            </a:r>
          </a:p>
          <a:p>
            <a:endParaRPr lang="en-US" sz="1800" dirty="0" smtClean="0"/>
          </a:p>
        </p:txBody>
      </p:sp>
      <p:sp>
        <p:nvSpPr>
          <p:cNvPr id="19" name="TextBox 18"/>
          <p:cNvSpPr txBox="1"/>
          <p:nvPr/>
        </p:nvSpPr>
        <p:spPr>
          <a:xfrm>
            <a:off x="457200" y="914400"/>
            <a:ext cx="8686800" cy="5333999"/>
          </a:xfrm>
          <a:prstGeom prst="rect">
            <a:avLst/>
          </a:prstGeom>
        </p:spPr>
        <p:txBody>
          <a:bodyPr vert="horz" wrap="square" lIns="91440" tIns="45720" rIns="91440" bIns="45720" rtlCol="0">
            <a:normAutofit/>
          </a:bodyPr>
          <a:lstStyle/>
          <a:p>
            <a:r>
              <a:rPr lang="en-US" sz="2400" b="1" dirty="0" smtClean="0">
                <a:latin typeface="Arial" pitchFamily="34" charset="0"/>
                <a:cs typeface="Arial" pitchFamily="34" charset="0"/>
              </a:rPr>
              <a:t>Make the publication ordering process more intuitive</a:t>
            </a:r>
          </a:p>
          <a:p>
            <a:pPr lvl="0"/>
            <a:endParaRPr lang="en-US" dirty="0">
              <a:latin typeface="Arial" pitchFamily="34" charset="0"/>
              <a:cs typeface="Arial" pitchFamily="34" charset="0"/>
            </a:endParaRPr>
          </a:p>
        </p:txBody>
      </p:sp>
      <p:pic>
        <p:nvPicPr>
          <p:cNvPr id="6146" name="Picture 1"/>
          <p:cNvPicPr>
            <a:picLocks noChangeAspect="1" noChangeArrowheads="1"/>
          </p:cNvPicPr>
          <p:nvPr/>
        </p:nvPicPr>
        <p:blipFill>
          <a:blip r:embed="rId3" cstate="print"/>
          <a:srcRect/>
          <a:stretch>
            <a:fillRect/>
          </a:stretch>
        </p:blipFill>
        <p:spPr bwMode="auto">
          <a:xfrm>
            <a:off x="2907323" y="1758460"/>
            <a:ext cx="6096000" cy="411833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Rectangular Callout 12"/>
          <p:cNvSpPr/>
          <p:nvPr/>
        </p:nvSpPr>
        <p:spPr>
          <a:xfrm>
            <a:off x="838200" y="4419600"/>
            <a:ext cx="2209800" cy="609600"/>
          </a:xfrm>
          <a:prstGeom prst="wedgeRectCallout">
            <a:avLst>
              <a:gd name="adj1" fmla="val 62297"/>
              <a:gd name="adj2" fmla="val -185643"/>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Option to continue shopping…</a:t>
            </a:r>
            <a:endParaRPr lang="en-US" sz="1600" dirty="0"/>
          </a:p>
        </p:txBody>
      </p:sp>
      <p:sp>
        <p:nvSpPr>
          <p:cNvPr id="14" name="Rectangular Callout 13"/>
          <p:cNvSpPr/>
          <p:nvPr/>
        </p:nvSpPr>
        <p:spPr>
          <a:xfrm>
            <a:off x="4572000" y="2743200"/>
            <a:ext cx="1676400" cy="609600"/>
          </a:xfrm>
          <a:prstGeom prst="wedgeRectCallout">
            <a:avLst>
              <a:gd name="adj1" fmla="val 48239"/>
              <a:gd name="adj2" fmla="val 77819"/>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Or proceed to checkout</a:t>
            </a:r>
            <a:endParaRPr lang="en-US" sz="1600" dirty="0"/>
          </a:p>
        </p:txBody>
      </p:sp>
      <p:sp>
        <p:nvSpPr>
          <p:cNvPr id="15" name="Rectangular Callout 14"/>
          <p:cNvSpPr/>
          <p:nvPr/>
        </p:nvSpPr>
        <p:spPr>
          <a:xfrm>
            <a:off x="4572000" y="4419600"/>
            <a:ext cx="1371600" cy="914400"/>
          </a:xfrm>
          <a:prstGeom prst="wedgeRectCallout">
            <a:avLst>
              <a:gd name="adj1" fmla="val 71316"/>
              <a:gd name="adj2" fmla="val -47822"/>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Updating quantity is intuitive</a:t>
            </a:r>
            <a:endParaRPr lang="en-US" sz="1600" dirty="0"/>
          </a:p>
        </p:txBody>
      </p:sp>
      <p:sp>
        <p:nvSpPr>
          <p:cNvPr id="16" name="Rounded Rectangle 15"/>
          <p:cNvSpPr/>
          <p:nvPr/>
        </p:nvSpPr>
        <p:spPr>
          <a:xfrm>
            <a:off x="8376138" y="1828800"/>
            <a:ext cx="685800" cy="685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4"/>
          <p:cNvSpPr txBox="1">
            <a:spLocks noChangeArrowheads="1"/>
          </p:cNvSpPr>
          <p:nvPr/>
        </p:nvSpPr>
        <p:spPr bwMode="auto">
          <a:xfrm>
            <a:off x="533400" y="152400"/>
            <a:ext cx="807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Recommendations - EXAMPLE</a:t>
            </a:r>
            <a:endParaRPr lang="en-US" sz="2800" b="1" dirty="0" smtClean="0">
              <a:solidFill>
                <a:schemeClr val="tx1"/>
              </a:solidFill>
              <a:ea typeface="ヒラギノ角ゴ ProN W3" charset="0"/>
              <a:cs typeface="Arial"/>
              <a:sym typeface="Arial" charset="0"/>
            </a:endParaRPr>
          </a:p>
        </p:txBody>
      </p:sp>
    </p:spTree>
    <p:extLst>
      <p:ext uri="{BB962C8B-B14F-4D97-AF65-F5344CB8AC3E}">
        <p14:creationId xmlns:p14="http://schemas.microsoft.com/office/powerpoint/2010/main" val="37064937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emeantwell.com/blog/wp-content/uploads/2012/04/question-mark.jpg"/>
          <p:cNvPicPr>
            <a:picLocks noChangeAspect="1" noChangeArrowheads="1"/>
          </p:cNvPicPr>
          <p:nvPr/>
        </p:nvPicPr>
        <p:blipFill>
          <a:blip r:embed="rId3" cstate="print"/>
          <a:srcRect/>
          <a:stretch>
            <a:fillRect/>
          </a:stretch>
        </p:blipFill>
        <p:spPr bwMode="auto">
          <a:xfrm>
            <a:off x="0" y="713494"/>
            <a:ext cx="4095763" cy="6144506"/>
          </a:xfrm>
          <a:prstGeom prst="rect">
            <a:avLst/>
          </a:prstGeom>
          <a:noFill/>
          <a:ln w="9525">
            <a:noFill/>
            <a:miter lim="800000"/>
            <a:headEnd/>
            <a:tailEnd/>
          </a:ln>
        </p:spPr>
      </p:pic>
      <p:sp>
        <p:nvSpPr>
          <p:cNvPr id="5" name="TextBox 4"/>
          <p:cNvSpPr txBox="1"/>
          <p:nvPr/>
        </p:nvSpPr>
        <p:spPr>
          <a:xfrm>
            <a:off x="4343400" y="914400"/>
            <a:ext cx="4495800" cy="461665"/>
          </a:xfrm>
          <a:prstGeom prst="rect">
            <a:avLst/>
          </a:prstGeom>
          <a:noFill/>
        </p:spPr>
        <p:txBody>
          <a:bodyPr wrap="square" rtlCol="0">
            <a:spAutoFit/>
          </a:bodyPr>
          <a:lstStyle/>
          <a:p>
            <a:pPr marL="342900" indent="-342900">
              <a:spcBef>
                <a:spcPct val="20000"/>
              </a:spcBef>
              <a:defRPr/>
            </a:pPr>
            <a:r>
              <a:rPr lang="en-US" sz="2400" dirty="0" smtClean="0"/>
              <a:t>[Questions and discussion]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381000" y="1544638"/>
            <a:ext cx="4746625" cy="4551362"/>
          </a:xfrm>
        </p:spPr>
        <p:txBody>
          <a:bodyPr/>
          <a:lstStyle/>
          <a:p>
            <a:pPr>
              <a:buFont typeface="Arial" pitchFamily="34" charset="0"/>
              <a:buNone/>
            </a:pPr>
            <a:r>
              <a:rPr lang="en-US" sz="2100" dirty="0" smtClean="0">
                <a:latin typeface="Arial" pitchFamily="34" charset="0"/>
                <a:ea typeface="ＭＳ Ｐゴシック" charset="-128"/>
                <a:cs typeface="Arial" pitchFamily="34" charset="0"/>
              </a:rPr>
              <a:t>Usable sites allow users to:</a:t>
            </a:r>
          </a:p>
          <a:p>
            <a:r>
              <a:rPr lang="en-US" sz="2100" dirty="0" smtClean="0">
                <a:latin typeface="Arial" pitchFamily="34" charset="0"/>
                <a:ea typeface="ＭＳ Ｐゴシック" charset="-128"/>
                <a:cs typeface="Arial" pitchFamily="34" charset="0"/>
              </a:rPr>
              <a:t>Find what they need</a:t>
            </a:r>
          </a:p>
          <a:p>
            <a:r>
              <a:rPr lang="en-US" sz="2100" dirty="0" smtClean="0">
                <a:latin typeface="Arial" pitchFamily="34" charset="0"/>
                <a:ea typeface="ＭＳ Ｐゴシック" charset="-128"/>
                <a:cs typeface="Arial" pitchFamily="34" charset="0"/>
              </a:rPr>
              <a:t>Recognize and understand what they find</a:t>
            </a:r>
          </a:p>
          <a:p>
            <a:r>
              <a:rPr lang="en-US" sz="2100" dirty="0" smtClean="0">
                <a:latin typeface="Arial" pitchFamily="34" charset="0"/>
                <a:ea typeface="ＭＳ Ｐゴシック" charset="-128"/>
                <a:cs typeface="Arial" pitchFamily="34" charset="0"/>
              </a:rPr>
              <a:t>Use the information to accomplish their goals.</a:t>
            </a:r>
          </a:p>
          <a:p>
            <a:pPr>
              <a:buFont typeface="Arial" pitchFamily="34" charset="0"/>
              <a:buNone/>
            </a:pPr>
            <a:endParaRPr lang="en-US" sz="2000" dirty="0" smtClean="0">
              <a:latin typeface="Arial" pitchFamily="34" charset="0"/>
              <a:ea typeface="ＭＳ Ｐゴシック" charset="-128"/>
              <a:cs typeface="Arial" pitchFamily="34" charset="0"/>
            </a:endParaRPr>
          </a:p>
          <a:p>
            <a:pPr>
              <a:buFont typeface="Arial" pitchFamily="34" charset="0"/>
              <a:buNone/>
            </a:pPr>
            <a:endParaRPr lang="en-US" sz="2000" dirty="0" smtClean="0">
              <a:latin typeface="Arial" pitchFamily="34" charset="0"/>
              <a:ea typeface="ＭＳ Ｐゴシック" charset="-128"/>
              <a:cs typeface="Arial" pitchFamily="34" charset="0"/>
            </a:endParaRPr>
          </a:p>
          <a:p>
            <a:pPr>
              <a:buFont typeface="Arial" pitchFamily="34" charset="0"/>
              <a:buNone/>
            </a:pPr>
            <a:endParaRPr lang="en-US" sz="2000" dirty="0" smtClean="0">
              <a:latin typeface="Arial" pitchFamily="34" charset="0"/>
              <a:ea typeface="ＭＳ Ｐゴシック" charset="-128"/>
              <a:cs typeface="Arial" pitchFamily="34" charset="0"/>
            </a:endParaRPr>
          </a:p>
          <a:p>
            <a:pPr>
              <a:buFont typeface="Arial" pitchFamily="34" charset="0"/>
              <a:buNone/>
            </a:pPr>
            <a:endParaRPr lang="en-US" sz="2000" dirty="0" smtClean="0">
              <a:latin typeface="Arial" pitchFamily="34" charset="0"/>
              <a:ea typeface="ＭＳ Ｐゴシック" charset="-128"/>
              <a:cs typeface="Arial" pitchFamily="34" charset="0"/>
            </a:endParaRPr>
          </a:p>
        </p:txBody>
      </p:sp>
      <p:sp>
        <p:nvSpPr>
          <p:cNvPr id="8195" name="Text Placeholder 3"/>
          <p:cNvSpPr>
            <a:spLocks noGrp="1"/>
          </p:cNvSpPr>
          <p:nvPr>
            <p:ph type="body" sz="quarter" idx="10"/>
          </p:nvPr>
        </p:nvSpPr>
        <p:spPr>
          <a:xfrm>
            <a:off x="454025" y="862013"/>
            <a:ext cx="8237538" cy="585787"/>
          </a:xfrm>
        </p:spPr>
        <p:txBody>
          <a:bodyPr/>
          <a:lstStyle/>
          <a:p>
            <a:r>
              <a:rPr lang="en-US" b="1" dirty="0" smtClean="0">
                <a:solidFill>
                  <a:schemeClr val="tx1"/>
                </a:solidFill>
                <a:latin typeface="Arial" pitchFamily="34" charset="0"/>
                <a:ea typeface="ＭＳ Ｐゴシック" charset="-128"/>
                <a:cs typeface="Arial" pitchFamily="34" charset="0"/>
              </a:rPr>
              <a:t>What is a Usable Site?</a:t>
            </a:r>
          </a:p>
        </p:txBody>
      </p:sp>
      <p:pic>
        <p:nvPicPr>
          <p:cNvPr id="8196" name="Picture 4"/>
          <p:cNvPicPr>
            <a:picLocks noChangeAspect="1" noChangeArrowheads="1"/>
          </p:cNvPicPr>
          <p:nvPr/>
        </p:nvPicPr>
        <p:blipFill>
          <a:blip r:embed="rId3" cstate="print"/>
          <a:srcRect/>
          <a:stretch>
            <a:fillRect/>
          </a:stretch>
        </p:blipFill>
        <p:spPr bwMode="auto">
          <a:xfrm>
            <a:off x="5137150" y="2046288"/>
            <a:ext cx="3692525" cy="3398837"/>
          </a:xfrm>
          <a:prstGeom prst="rect">
            <a:avLst/>
          </a:prstGeom>
          <a:noFill/>
          <a:ln w="9525">
            <a:noFill/>
            <a:miter lim="800000"/>
            <a:headEnd/>
            <a:tailEnd/>
          </a:ln>
        </p:spPr>
      </p:pic>
      <p:sp>
        <p:nvSpPr>
          <p:cNvPr id="5" name="Content Placeholder 1"/>
          <p:cNvSpPr txBox="1">
            <a:spLocks/>
          </p:cNvSpPr>
          <p:nvPr/>
        </p:nvSpPr>
        <p:spPr bwMode="auto">
          <a:xfrm>
            <a:off x="5105400" y="1547813"/>
            <a:ext cx="4060825" cy="606425"/>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2000" b="1" dirty="0">
                <a:latin typeface="Arial" pitchFamily="34" charset="0"/>
                <a:cs typeface="Arial" pitchFamily="34" charset="0"/>
              </a:rPr>
              <a:t>Usable sites/applications are:</a:t>
            </a:r>
          </a:p>
        </p:txBody>
      </p:sp>
      <p:sp>
        <p:nvSpPr>
          <p:cNvPr id="6" name="Content Placeholder 1"/>
          <p:cNvSpPr txBox="1">
            <a:spLocks/>
          </p:cNvSpPr>
          <p:nvPr/>
        </p:nvSpPr>
        <p:spPr bwMode="auto">
          <a:xfrm>
            <a:off x="5732463" y="5662613"/>
            <a:ext cx="2779712" cy="382587"/>
          </a:xfrm>
          <a:prstGeom prst="rect">
            <a:avLst/>
          </a:prstGeom>
          <a:noFill/>
          <a:ln w="9525">
            <a:noFill/>
            <a:miter lim="800000"/>
            <a:headEnd/>
            <a:tailEnd/>
          </a:ln>
        </p:spPr>
        <p:txBody>
          <a:bodyPr/>
          <a:lstStyle/>
          <a:p>
            <a:pPr marL="342900" indent="-342900" eaLnBrk="0" hangingPunct="0">
              <a:spcBef>
                <a:spcPct val="20000"/>
              </a:spcBef>
              <a:defRPr/>
            </a:pPr>
            <a:r>
              <a:rPr lang="en-US" sz="1200" dirty="0">
                <a:solidFill>
                  <a:schemeClr val="tx2">
                    <a:lumMod val="60000"/>
                    <a:lumOff val="40000"/>
                  </a:schemeClr>
                </a:solidFill>
                <a:latin typeface="Arial" pitchFamily="34" charset="0"/>
                <a:cs typeface="Arial" pitchFamily="34" charset="0"/>
              </a:rPr>
              <a:t>Credit: Whitney Quesenbery</a:t>
            </a:r>
          </a:p>
          <a:p>
            <a:pPr marL="342900" indent="-342900" eaLnBrk="0" hangingPunct="0">
              <a:spcBef>
                <a:spcPct val="20000"/>
              </a:spcBef>
              <a:defRPr/>
            </a:pPr>
            <a:r>
              <a:rPr lang="en-US" sz="1200" dirty="0">
                <a:solidFill>
                  <a:schemeClr val="tx2">
                    <a:lumMod val="60000"/>
                    <a:lumOff val="40000"/>
                  </a:schemeClr>
                </a:solidFill>
                <a:latin typeface="Arial" pitchFamily="34" charset="0"/>
                <a:cs typeface="Arial" pitchFamily="34" charset="0"/>
              </a:rPr>
              <a:t>http://www.wqusability.com/index.html</a:t>
            </a:r>
          </a:p>
          <a:p>
            <a:pPr marL="342900" indent="-342900" eaLnBrk="0" hangingPunct="0">
              <a:spcBef>
                <a:spcPct val="20000"/>
              </a:spcBef>
              <a:buFont typeface="Arial" charset="0"/>
              <a:buNone/>
              <a:defRPr/>
            </a:pPr>
            <a:endParaRPr lang="en-US" sz="2000" dirty="0">
              <a:latin typeface="Arial" pitchFamily="34" charset="0"/>
              <a:cs typeface="Arial" pitchFamily="34" charset="0"/>
            </a:endParaRPr>
          </a:p>
          <a:p>
            <a:pPr marL="342900" indent="-342900" eaLnBrk="0" hangingPunct="0">
              <a:spcBef>
                <a:spcPct val="20000"/>
              </a:spcBef>
              <a:buFont typeface="Arial" charset="0"/>
              <a:buNone/>
              <a:defRPr/>
            </a:pPr>
            <a:endParaRPr lang="en-US" sz="2000" dirty="0">
              <a:latin typeface="Arial" pitchFamily="34" charset="0"/>
              <a:cs typeface="Arial" pitchFamily="34" charset="0"/>
            </a:endParaRPr>
          </a:p>
          <a:p>
            <a:pPr marL="342900" indent="-342900" eaLnBrk="0" hangingPunct="0">
              <a:spcBef>
                <a:spcPct val="20000"/>
              </a:spcBef>
              <a:buFont typeface="Arial" charset="0"/>
              <a:buNone/>
              <a:defRPr/>
            </a:pPr>
            <a:endParaRPr lang="en-US" sz="2000" dirty="0">
              <a:latin typeface="Arial" pitchFamily="34" charset="0"/>
              <a:cs typeface="Arial" pitchFamily="34" charset="0"/>
            </a:endParaRPr>
          </a:p>
          <a:p>
            <a:pPr marL="342900" indent="-342900" eaLnBrk="0" hangingPunct="0">
              <a:spcBef>
                <a:spcPct val="20000"/>
              </a:spcBef>
              <a:buFont typeface="Arial" charset="0"/>
              <a:buNone/>
              <a:defRPr/>
            </a:pPr>
            <a:endParaRPr lang="en-US" sz="2000" dirty="0">
              <a:latin typeface="Arial" pitchFamily="34" charset="0"/>
              <a:cs typeface="Arial" pitchFamily="34" charset="0"/>
            </a:endParaRPr>
          </a:p>
        </p:txBody>
      </p:sp>
      <p:sp>
        <p:nvSpPr>
          <p:cNvPr id="7" name="Rectangle 2"/>
          <p:cNvSpPr txBox="1">
            <a:spLocks/>
          </p:cNvSpPr>
          <p:nvPr/>
        </p:nvSpPr>
        <p:spPr>
          <a:xfrm>
            <a:off x="177800" y="0"/>
            <a:ext cx="5664200" cy="901700"/>
          </a:xfrm>
          <a:prstGeom prst="rect">
            <a:avLst/>
          </a:prstGeom>
        </p:spPr>
        <p:txBody>
          <a:bodyPr/>
          <a:lstStyle/>
          <a:p>
            <a:pPr eaLnBrk="0" hangingPunct="0">
              <a:lnSpc>
                <a:spcPts val="5500"/>
              </a:lnSpc>
              <a:defRPr/>
            </a:pPr>
            <a:r>
              <a:rPr lang="en-US" sz="2600" dirty="0">
                <a:solidFill>
                  <a:srgbClr val="FFFFFF"/>
                </a:solidFill>
                <a:latin typeface="+mj-lt"/>
                <a:ea typeface="ＭＳ Ｐゴシック" charset="-128"/>
                <a:cs typeface="+mj-cs"/>
              </a:rPr>
              <a:t>What is Usability?</a:t>
            </a:r>
          </a:p>
        </p:txBody>
      </p:sp>
      <p:sp>
        <p:nvSpPr>
          <p:cNvPr id="8" name="Rectangle 4"/>
          <p:cNvSpPr txBox="1">
            <a:spLocks noChangeArrowheads="1"/>
          </p:cNvSpPr>
          <p:nvPr/>
        </p:nvSpPr>
        <p:spPr bwMode="auto">
          <a:xfrm>
            <a:off x="533400" y="200025"/>
            <a:ext cx="3048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Background</a:t>
            </a:r>
            <a:endParaRPr lang="en-US" sz="2800" b="1" dirty="0" smtClean="0">
              <a:solidFill>
                <a:schemeClr val="tx1"/>
              </a:solidFill>
              <a:ea typeface="ヒラギノ角ゴ ProN W3" charset="0"/>
              <a:cs typeface="Arial"/>
              <a:sym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295275" y="838200"/>
            <a:ext cx="862012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bg2"/>
              </a:solidFill>
              <a:effectLst/>
              <a:uLnTx/>
              <a:uFillTx/>
              <a:latin typeface="+mn-lt"/>
              <a:ea typeface="+mj-ea"/>
              <a:cs typeface="+mn-cs"/>
            </a:endParaRPr>
          </a:p>
        </p:txBody>
      </p:sp>
      <p:sp>
        <p:nvSpPr>
          <p:cNvPr id="11" name="Rectangle 4"/>
          <p:cNvSpPr txBox="1">
            <a:spLocks noChangeArrowheads="1"/>
          </p:cNvSpPr>
          <p:nvPr/>
        </p:nvSpPr>
        <p:spPr bwMode="auto">
          <a:xfrm>
            <a:off x="533400" y="200025"/>
            <a:ext cx="3048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Background</a:t>
            </a:r>
            <a:endParaRPr lang="en-US" sz="2800" b="1" dirty="0" smtClean="0">
              <a:solidFill>
                <a:schemeClr val="tx1"/>
              </a:solidFill>
              <a:ea typeface="ヒラギノ角ゴ ProN W3" charset="0"/>
              <a:cs typeface="Arial"/>
              <a:sym typeface="Arial" charset="0"/>
            </a:endParaRPr>
          </a:p>
        </p:txBody>
      </p:sp>
      <p:pic>
        <p:nvPicPr>
          <p:cNvPr id="18" name="Picture 4"/>
          <p:cNvPicPr>
            <a:picLocks noChangeAspect="1"/>
          </p:cNvPicPr>
          <p:nvPr/>
        </p:nvPicPr>
        <p:blipFill>
          <a:blip r:embed="rId3" cstate="print"/>
          <a:srcRect l="14166" t="11250" r="12917" b="20416"/>
          <a:stretch>
            <a:fillRect/>
          </a:stretch>
        </p:blipFill>
        <p:spPr bwMode="auto">
          <a:xfrm>
            <a:off x="1905000" y="1447800"/>
            <a:ext cx="5041900" cy="4724400"/>
          </a:xfrm>
          <a:prstGeom prst="rect">
            <a:avLst/>
          </a:prstGeom>
          <a:noFill/>
          <a:ln w="9525">
            <a:noFill/>
            <a:miter lim="800000"/>
            <a:headEnd/>
            <a:tailEnd/>
          </a:ln>
        </p:spPr>
      </p:pic>
      <p:sp>
        <p:nvSpPr>
          <p:cNvPr id="20" name="Rectangle 2"/>
          <p:cNvSpPr>
            <a:spLocks noGrp="1" noChangeArrowheads="1"/>
          </p:cNvSpPr>
          <p:nvPr>
            <p:ph type="title"/>
          </p:nvPr>
        </p:nvSpPr>
        <p:spPr>
          <a:xfrm>
            <a:off x="533400" y="609600"/>
            <a:ext cx="8229600" cy="11430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rPr>
              <a:t>UCD helps create products that are relevant to users and easy to use by </a:t>
            </a:r>
            <a:r>
              <a:rPr kumimoji="0" lang="en-U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focusing</a:t>
            </a:r>
            <a:r>
              <a:rPr kumimoji="0" lang="en-US" sz="2400" b="0" i="0" u="none" strike="noStrike" kern="0" cap="none" spc="0" normalizeH="0" baseline="0" noProof="0" dirty="0" smtClean="0">
                <a:ln>
                  <a:noFill/>
                </a:ln>
                <a:solidFill>
                  <a:sysClr val="windowText" lastClr="000000"/>
                </a:solidFill>
                <a:effectLst/>
                <a:uLnTx/>
                <a:uFillTx/>
              </a:rPr>
              <a:t> on user needs at every stage of development.</a:t>
            </a:r>
          </a:p>
        </p:txBody>
      </p:sp>
      <p:sp>
        <p:nvSpPr>
          <p:cNvPr id="21" name="Rectangle 2"/>
          <p:cNvSpPr txBox="1">
            <a:spLocks noChangeArrowheads="1"/>
          </p:cNvSpPr>
          <p:nvPr/>
        </p:nvSpPr>
        <p:spPr>
          <a:xfrm>
            <a:off x="2819400" y="6019800"/>
            <a:ext cx="3200400" cy="381000"/>
          </a:xfrm>
          <a:prstGeom prst="rect">
            <a:avLst/>
          </a:prstGeom>
        </p:spPr>
        <p:txBody>
          <a:bodyPr vert="horz" lIns="91440" tIns="45720" rIns="91440" bIns="45720" rtlCol="0" anchor="ctr">
            <a:normAutofit/>
          </a:bodyPr>
          <a:lstStyle/>
          <a:p>
            <a:pPr lvl="0" fontAlgn="auto">
              <a:spcBef>
                <a:spcPts val="0"/>
              </a:spcBef>
              <a:spcAft>
                <a:spcPts val="0"/>
              </a:spcAft>
            </a:pPr>
            <a:r>
              <a:rPr kumimoji="0" lang="en-US" sz="1100" b="0" i="0" u="none" strike="noStrike" kern="0" cap="none" spc="0" normalizeH="0" baseline="0" noProof="0" dirty="0" smtClean="0">
                <a:ln>
                  <a:noFill/>
                </a:ln>
                <a:solidFill>
                  <a:schemeClr val="bg1">
                    <a:lumMod val="65000"/>
                  </a:schemeClr>
                </a:solidFill>
                <a:effectLst/>
                <a:uLnTx/>
                <a:uFillTx/>
                <a:latin typeface="Calibri"/>
                <a:ea typeface="+mj-ea"/>
                <a:cs typeface="Calibri"/>
              </a:rPr>
              <a:t>Credit: Anthro</a:t>
            </a:r>
            <a:r>
              <a:rPr lang="en-US" sz="1100" kern="0" dirty="0" smtClean="0">
                <a:solidFill>
                  <a:schemeClr val="bg1">
                    <a:lumMod val="65000"/>
                  </a:schemeClr>
                </a:solidFill>
                <a:latin typeface="Calibri"/>
                <a:ea typeface="+mj-ea"/>
                <a:cs typeface="Calibri"/>
              </a:rPr>
              <a:t>-Tech I  http://www.anthro-tech.com/</a:t>
            </a:r>
            <a:endParaRPr kumimoji="0" lang="en-US" sz="1100" b="0" i="0" u="none" strike="noStrike" kern="0" cap="none" spc="0" normalizeH="0" baseline="0" noProof="0" dirty="0" smtClean="0">
              <a:ln>
                <a:noFill/>
              </a:ln>
              <a:solidFill>
                <a:schemeClr val="bg1">
                  <a:lumMod val="65000"/>
                </a:schemeClr>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b="5242"/>
          <a:stretch/>
        </p:blipFill>
        <p:spPr>
          <a:xfrm rot="160169">
            <a:off x="6238112" y="3298732"/>
            <a:ext cx="2594542" cy="2890816"/>
          </a:xfrm>
          <a:prstGeom prst="rect">
            <a:avLst/>
          </a:prstGeom>
        </p:spPr>
      </p:pic>
      <p:sp>
        <p:nvSpPr>
          <p:cNvPr id="4" name="AutoShape 8" descr="https://usdepartmentofenergy.basecamphq.com/projects/9169826/file/120767189/eere_library_home_page_screen.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ounded Rectangular Callout 10"/>
          <p:cNvSpPr/>
          <p:nvPr/>
        </p:nvSpPr>
        <p:spPr>
          <a:xfrm>
            <a:off x="3151713" y="1295400"/>
            <a:ext cx="2639487" cy="1524000"/>
          </a:xfrm>
          <a:prstGeom prst="wedgeRoundRectCallout">
            <a:avLst>
              <a:gd name="adj1" fmla="val 12523"/>
              <a:gd name="adj2" fmla="val 90624"/>
              <a:gd name="adj3" fmla="val 16667"/>
            </a:avLst>
          </a:prstGeom>
          <a:solidFill>
            <a:schemeClr val="accent3">
              <a:lumMod val="75000"/>
            </a:schemeClr>
          </a:solidFill>
          <a:ln>
            <a:noFill/>
          </a:ln>
          <a:effectLst>
            <a:outerShdw blurRad="2540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nSpc>
                <a:spcPts val="900"/>
              </a:lnSpc>
            </a:pPr>
            <a:endParaRPr lang="en-US" sz="1400" b="1" dirty="0" smtClean="0">
              <a:solidFill>
                <a:srgbClr val="FFFFFF"/>
              </a:solidFill>
              <a:latin typeface="Arial "/>
            </a:endParaRPr>
          </a:p>
          <a:p>
            <a:pPr algn="ctr">
              <a:lnSpc>
                <a:spcPts val="2200"/>
              </a:lnSpc>
            </a:pPr>
            <a:r>
              <a:rPr lang="en-US" sz="1800" b="1" dirty="0" smtClean="0">
                <a:solidFill>
                  <a:srgbClr val="FFFFFF"/>
                </a:solidFill>
                <a:latin typeface="Arial "/>
              </a:rPr>
              <a:t>What is the customer experience like on our website? </a:t>
            </a:r>
            <a:endParaRPr lang="en-US" sz="1800" dirty="0">
              <a:solidFill>
                <a:srgbClr val="FFFFFF"/>
              </a:solidFill>
              <a:latin typeface="Arial "/>
            </a:endParaRPr>
          </a:p>
        </p:txBody>
      </p:sp>
      <p:sp>
        <p:nvSpPr>
          <p:cNvPr id="12" name="Rounded Rectangular Callout 11"/>
          <p:cNvSpPr/>
          <p:nvPr/>
        </p:nvSpPr>
        <p:spPr>
          <a:xfrm>
            <a:off x="307975" y="1295400"/>
            <a:ext cx="2362200" cy="1524000"/>
          </a:xfrm>
          <a:prstGeom prst="wedgeRoundRectCallout">
            <a:avLst>
              <a:gd name="adj1" fmla="val -8103"/>
              <a:gd name="adj2" fmla="val 84185"/>
              <a:gd name="adj3" fmla="val 16667"/>
            </a:avLst>
          </a:prstGeom>
          <a:solidFill>
            <a:srgbClr val="963E1E"/>
          </a:solidFill>
          <a:ln>
            <a:noFill/>
          </a:ln>
          <a:effectLst>
            <a:outerShdw blurRad="2540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endParaRPr lang="en-US" sz="1800" b="1" dirty="0" smtClean="0">
              <a:solidFill>
                <a:schemeClr val="bg1"/>
              </a:solidFill>
              <a:latin typeface="Arial "/>
            </a:endParaRPr>
          </a:p>
          <a:p>
            <a:pPr algn="ctr"/>
            <a:r>
              <a:rPr lang="en-US" sz="1800" b="1" dirty="0" smtClean="0">
                <a:solidFill>
                  <a:schemeClr val="bg1"/>
                </a:solidFill>
                <a:latin typeface="Arial "/>
              </a:rPr>
              <a:t>Who are </a:t>
            </a:r>
            <a:r>
              <a:rPr lang="en-US" b="1" dirty="0" smtClean="0">
                <a:solidFill>
                  <a:schemeClr val="bg1"/>
                </a:solidFill>
                <a:latin typeface="Arial "/>
              </a:rPr>
              <a:t>our customers</a:t>
            </a:r>
            <a:r>
              <a:rPr lang="en-US" sz="1800" b="1" dirty="0" smtClean="0">
                <a:solidFill>
                  <a:schemeClr val="bg1"/>
                </a:solidFill>
                <a:latin typeface="Arial "/>
              </a:rPr>
              <a:t>?</a:t>
            </a:r>
          </a:p>
        </p:txBody>
      </p:sp>
      <p:sp>
        <p:nvSpPr>
          <p:cNvPr id="13" name="Content Placeholder 6"/>
          <p:cNvSpPr>
            <a:spLocks noGrp="1"/>
          </p:cNvSpPr>
          <p:nvPr>
            <p:ph idx="1"/>
          </p:nvPr>
        </p:nvSpPr>
        <p:spPr>
          <a:xfrm>
            <a:off x="6231610" y="1295400"/>
            <a:ext cx="2667000" cy="1524000"/>
          </a:xfrm>
          <a:prstGeom prst="wedgeRoundRectCallout">
            <a:avLst>
              <a:gd name="adj1" fmla="val -9754"/>
              <a:gd name="adj2" fmla="val 85604"/>
              <a:gd name="adj3" fmla="val 16667"/>
            </a:avLst>
          </a:prstGeom>
          <a:solidFill>
            <a:schemeClr val="accent1">
              <a:lumMod val="75000"/>
            </a:schemeClr>
          </a:solidFill>
          <a:ln>
            <a:noFill/>
          </a:ln>
          <a:effectLst>
            <a:outerShdw blurRad="2540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nSpc>
                <a:spcPts val="1400"/>
              </a:lnSpc>
            </a:pPr>
            <a:endParaRPr lang="en-US" sz="1400" b="1" dirty="0" smtClean="0">
              <a:solidFill>
                <a:srgbClr val="FFFFFF"/>
              </a:solidFill>
              <a:latin typeface="Arial "/>
            </a:endParaRPr>
          </a:p>
          <a:p>
            <a:pPr marL="0" indent="0" algn="ctr">
              <a:buNone/>
            </a:pPr>
            <a:r>
              <a:rPr lang="en-US" sz="1800" b="1" dirty="0" smtClean="0">
                <a:solidFill>
                  <a:srgbClr val="FFFFFF"/>
                </a:solidFill>
                <a:latin typeface="Arial "/>
              </a:rPr>
              <a:t>How can we improve </a:t>
            </a:r>
            <a:br>
              <a:rPr lang="en-US" sz="1800" b="1" dirty="0" smtClean="0">
                <a:solidFill>
                  <a:srgbClr val="FFFFFF"/>
                </a:solidFill>
                <a:latin typeface="Arial "/>
              </a:rPr>
            </a:br>
            <a:r>
              <a:rPr lang="en-US" sz="1800" b="1" dirty="0" smtClean="0">
                <a:solidFill>
                  <a:srgbClr val="FFFFFF"/>
                </a:solidFill>
                <a:latin typeface="Arial "/>
              </a:rPr>
              <a:t>the customer experience?</a:t>
            </a:r>
            <a:endParaRPr lang="en-US" sz="1800" dirty="0">
              <a:solidFill>
                <a:srgbClr val="FFFFFF"/>
              </a:solidFill>
              <a:latin typeface="Arial "/>
            </a:endParaRPr>
          </a:p>
        </p:txBody>
      </p:sp>
      <p:sp>
        <p:nvSpPr>
          <p:cNvPr id="15" name="Rectangle 4"/>
          <p:cNvSpPr txBox="1">
            <a:spLocks noChangeArrowheads="1"/>
          </p:cNvSpPr>
          <p:nvPr/>
        </p:nvSpPr>
        <p:spPr bwMode="auto">
          <a:xfrm>
            <a:off x="533400" y="200025"/>
            <a:ext cx="3048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Background</a:t>
            </a:r>
            <a:endParaRPr lang="en-US" sz="2800" b="1" dirty="0" smtClean="0">
              <a:solidFill>
                <a:schemeClr val="tx1"/>
              </a:solidFill>
              <a:ea typeface="ヒラギノ角ゴ ProN W3" charset="0"/>
              <a:cs typeface="Arial"/>
              <a:sym typeface="Arial" charset="0"/>
            </a:endParaRPr>
          </a:p>
        </p:txBody>
      </p:sp>
      <p:sp>
        <p:nvSpPr>
          <p:cNvPr id="17" name="Rectangle 16"/>
          <p:cNvSpPr/>
          <p:nvPr/>
        </p:nvSpPr>
        <p:spPr>
          <a:xfrm>
            <a:off x="3657600" y="3886200"/>
            <a:ext cx="2209800" cy="923330"/>
          </a:xfrm>
          <a:prstGeom prst="rect">
            <a:avLst/>
          </a:prstGeom>
        </p:spPr>
        <p:txBody>
          <a:bodyPr wrap="square">
            <a:spAutoFit/>
          </a:bodyPr>
          <a:lstStyle/>
          <a:p>
            <a:r>
              <a:rPr lang="en-US" dirty="0" smtClean="0"/>
              <a:t>[ADD image of the product you are testing here]</a:t>
            </a:r>
            <a:endParaRPr lang="en-US" dirty="0"/>
          </a:p>
        </p:txBody>
      </p:sp>
      <p:pic>
        <p:nvPicPr>
          <p:cNvPr id="21" name="Picture 2" descr="http://www.easydiyhelp.com/2FooterMenuGraphics/Question-mark-Bag-on-ma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78" t="3045" r="11775" b="18705"/>
          <a:stretch/>
        </p:blipFill>
        <p:spPr bwMode="auto">
          <a:xfrm>
            <a:off x="410826" y="3352801"/>
            <a:ext cx="2408574" cy="259080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825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700"/>
                            </p:stCondLst>
                            <p:childTnLst>
                              <p:par>
                                <p:cTn id="11" presetID="4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500"/>
                                        <p:tgtEl>
                                          <p:spTgt spid="11"/>
                                        </p:tgtEl>
                                      </p:cBhvr>
                                    </p:animEffect>
                                    <p:anim calcmode="lin" valueType="num">
                                      <p:cBhvr>
                                        <p:cTn id="14" dur="1500" fill="hold"/>
                                        <p:tgtEl>
                                          <p:spTgt spid="11"/>
                                        </p:tgtEl>
                                        <p:attrNameLst>
                                          <p:attrName>ppt_x</p:attrName>
                                        </p:attrNameLst>
                                      </p:cBhvr>
                                      <p:tavLst>
                                        <p:tav tm="0">
                                          <p:val>
                                            <p:strVal val="#ppt_x"/>
                                          </p:val>
                                        </p:tav>
                                        <p:tav tm="100000">
                                          <p:val>
                                            <p:strVal val="#ppt_x"/>
                                          </p:val>
                                        </p:tav>
                                      </p:tavLst>
                                    </p:anim>
                                    <p:anim calcmode="lin" valueType="num">
                                      <p:cBhvr>
                                        <p:cTn id="15" dur="15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50"/>
                                  </p:stCondLst>
                                  <p:childTnLst>
                                    <p:set>
                                      <p:cBhvr>
                                        <p:cTn id="17" dur="1" fill="hold">
                                          <p:stCondLst>
                                            <p:cond delay="0"/>
                                          </p:stCondLst>
                                        </p:cTn>
                                        <p:tgtEl>
                                          <p:spTgt spid="13">
                                            <p:bg/>
                                          </p:spTgt>
                                        </p:tgtEl>
                                        <p:attrNameLst>
                                          <p:attrName>style.visibility</p:attrName>
                                        </p:attrNameLst>
                                      </p:cBhvr>
                                      <p:to>
                                        <p:strVal val="visible"/>
                                      </p:to>
                                    </p:set>
                                    <p:animEffect transition="in" filter="fade">
                                      <p:cBhvr>
                                        <p:cTn id="18" dur="1500"/>
                                        <p:tgtEl>
                                          <p:spTgt spid="13">
                                            <p:bg/>
                                          </p:spTgt>
                                        </p:tgtEl>
                                      </p:cBhvr>
                                    </p:animEffect>
                                    <p:anim calcmode="lin" valueType="num">
                                      <p:cBhvr>
                                        <p:cTn id="19" dur="1500" fill="hold"/>
                                        <p:tgtEl>
                                          <p:spTgt spid="13">
                                            <p:bg/>
                                          </p:spTgt>
                                        </p:tgtEl>
                                        <p:attrNameLst>
                                          <p:attrName>ppt_x</p:attrName>
                                        </p:attrNameLst>
                                      </p:cBhvr>
                                      <p:tavLst>
                                        <p:tav tm="0">
                                          <p:val>
                                            <p:strVal val="#ppt_x"/>
                                          </p:val>
                                        </p:tav>
                                        <p:tav tm="100000">
                                          <p:val>
                                            <p:strVal val="#ppt_x"/>
                                          </p:val>
                                        </p:tav>
                                      </p:tavLst>
                                    </p:anim>
                                    <p:anim calcmode="lin" valueType="num">
                                      <p:cBhvr>
                                        <p:cTn id="20" dur="1500" fill="hold"/>
                                        <p:tgtEl>
                                          <p:spTgt spid="13">
                                            <p:bg/>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1500"/>
                                        <p:tgtEl>
                                          <p:spTgt spid="13">
                                            <p:txEl>
                                              <p:pRg st="1" end="1"/>
                                            </p:txEl>
                                          </p:spTgt>
                                        </p:tgtEl>
                                      </p:cBhvr>
                                    </p:animEffect>
                                    <p:anim calcmode="lin" valueType="num">
                                      <p:cBhvr>
                                        <p:cTn id="24" dur="1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1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500"/>
                                        <p:tgtEl>
                                          <p:spTgt spid="21"/>
                                        </p:tgtEl>
                                      </p:cBhvr>
                                    </p:animEffect>
                                    <p:anim calcmode="lin" valueType="num">
                                      <p:cBhvr>
                                        <p:cTn id="34" dur="1500" fill="hold"/>
                                        <p:tgtEl>
                                          <p:spTgt spid="21"/>
                                        </p:tgtEl>
                                        <p:attrNameLst>
                                          <p:attrName>ppt_x</p:attrName>
                                        </p:attrNameLst>
                                      </p:cBhvr>
                                      <p:tavLst>
                                        <p:tav tm="0">
                                          <p:val>
                                            <p:strVal val="#ppt_x"/>
                                          </p:val>
                                        </p:tav>
                                        <p:tav tm="100000">
                                          <p:val>
                                            <p:strVal val="#ppt_x"/>
                                          </p:val>
                                        </p:tav>
                                      </p:tavLst>
                                    </p:anim>
                                    <p:anim calcmode="lin" valueType="num">
                                      <p:cBhvr>
                                        <p:cTn id="35" dur="15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500"/>
                                        <p:tgtEl>
                                          <p:spTgt spid="22"/>
                                        </p:tgtEl>
                                      </p:cBhvr>
                                    </p:animEffect>
                                    <p:anim calcmode="lin" valueType="num">
                                      <p:cBhvr>
                                        <p:cTn id="39" dur="1500" fill="hold"/>
                                        <p:tgtEl>
                                          <p:spTgt spid="22"/>
                                        </p:tgtEl>
                                        <p:attrNameLst>
                                          <p:attrName>ppt_x</p:attrName>
                                        </p:attrNameLst>
                                      </p:cBhvr>
                                      <p:tavLst>
                                        <p:tav tm="0">
                                          <p:val>
                                            <p:strVal val="#ppt_x"/>
                                          </p:val>
                                        </p:tav>
                                        <p:tav tm="100000">
                                          <p:val>
                                            <p:strVal val="#ppt_x"/>
                                          </p:val>
                                        </p:tav>
                                      </p:tavLst>
                                    </p:anim>
                                    <p:anim calcmode="lin" valueType="num">
                                      <p:cBhvr>
                                        <p:cTn id="40"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bwMode="auto">
          <a:xfrm>
            <a:off x="5486400" y="1371600"/>
            <a:ext cx="3048000" cy="685800"/>
          </a:xfrm>
          <a:prstGeom prst="homePlate">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82296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Kozuka Gothic Pro M" pitchFamily="34" charset="-128"/>
                <a:cs typeface="Arial" pitchFamily="34" charset="0"/>
              </a:rPr>
              <a:t>Phase </a:t>
            </a:r>
            <a:r>
              <a:rPr lang="en-US" sz="2400" b="1" dirty="0" smtClean="0">
                <a:solidFill>
                  <a:schemeClr val="bg1"/>
                </a:solidFill>
                <a:latin typeface="Arial" pitchFamily="34" charset="0"/>
                <a:ea typeface="Kozuka Gothic Pro M" pitchFamily="34" charset="-128"/>
                <a:cs typeface="Arial" pitchFamily="34" charset="0"/>
              </a:rPr>
              <a:t>3</a:t>
            </a:r>
            <a:endParaRPr kumimoji="0" lang="en-US" sz="2400" b="1" i="0" u="none" strike="noStrike" cap="none" normalizeH="0" baseline="0" dirty="0" smtClean="0">
              <a:ln>
                <a:noFill/>
              </a:ln>
              <a:solidFill>
                <a:schemeClr val="bg1"/>
              </a:solidFill>
              <a:effectLst/>
              <a:latin typeface="Arial" pitchFamily="34" charset="0"/>
              <a:ea typeface="Kozuka Gothic Pro M" pitchFamily="34" charset="-128"/>
              <a:cs typeface="Arial" pitchFamily="34" charset="0"/>
            </a:endParaRPr>
          </a:p>
        </p:txBody>
      </p:sp>
      <p:sp>
        <p:nvSpPr>
          <p:cNvPr id="6" name="Pentagon 5"/>
          <p:cNvSpPr/>
          <p:nvPr/>
        </p:nvSpPr>
        <p:spPr bwMode="auto">
          <a:xfrm>
            <a:off x="3048000" y="1371600"/>
            <a:ext cx="2895600" cy="685800"/>
          </a:xfrm>
          <a:prstGeom prst="homePlate">
            <a:avLst/>
          </a:prstGeom>
          <a:solidFill>
            <a:schemeClr val="accent3">
              <a:lumMod val="7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82296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Kozuka Gothic Pro M" pitchFamily="34" charset="-128"/>
                <a:cs typeface="Arial" pitchFamily="34" charset="0"/>
              </a:rPr>
              <a:t>Phase </a:t>
            </a:r>
            <a:r>
              <a:rPr lang="en-US" sz="2400" b="1" dirty="0" smtClean="0">
                <a:solidFill>
                  <a:schemeClr val="bg1"/>
                </a:solidFill>
                <a:latin typeface="Arial" pitchFamily="34" charset="0"/>
                <a:ea typeface="Kozuka Gothic Pro M" pitchFamily="34" charset="-128"/>
                <a:cs typeface="Arial" pitchFamily="34" charset="0"/>
              </a:rPr>
              <a:t>2</a:t>
            </a:r>
            <a:endParaRPr kumimoji="0" lang="en-US" sz="2400" b="1" i="0" u="none" strike="noStrike" cap="none" normalizeH="0" baseline="0" dirty="0" smtClean="0">
              <a:ln>
                <a:noFill/>
              </a:ln>
              <a:solidFill>
                <a:schemeClr val="bg1"/>
              </a:solidFill>
              <a:effectLst/>
              <a:latin typeface="Arial" pitchFamily="34" charset="0"/>
              <a:ea typeface="Kozuka Gothic Pro M" pitchFamily="34" charset="-128"/>
              <a:cs typeface="Arial" pitchFamily="34" charset="0"/>
            </a:endParaRPr>
          </a:p>
        </p:txBody>
      </p:sp>
      <p:sp>
        <p:nvSpPr>
          <p:cNvPr id="14" name="Pentagon 13"/>
          <p:cNvSpPr/>
          <p:nvPr/>
        </p:nvSpPr>
        <p:spPr>
          <a:xfrm>
            <a:off x="609600" y="1371600"/>
            <a:ext cx="2819400" cy="685800"/>
          </a:xfrm>
          <a:prstGeom prst="homePlate">
            <a:avLst/>
          </a:prstGeom>
          <a:solidFill>
            <a:srgbClr val="963E1E"/>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365760" rtlCol="0" anchor="ctr"/>
          <a:lstStyle/>
          <a:p>
            <a:r>
              <a:rPr lang="en-US" sz="2400" b="1" dirty="0" smtClean="0">
                <a:solidFill>
                  <a:schemeClr val="bg1"/>
                </a:solidFill>
                <a:latin typeface="Arial" pitchFamily="34" charset="0"/>
                <a:ea typeface="Kozuka Gothic Pro M" pitchFamily="34" charset="-128"/>
                <a:cs typeface="Arial" pitchFamily="34" charset="0"/>
              </a:rPr>
              <a:t>    Phase 1</a:t>
            </a:r>
          </a:p>
        </p:txBody>
      </p:sp>
      <p:sp>
        <p:nvSpPr>
          <p:cNvPr id="16" name="Rectangle 15"/>
          <p:cNvSpPr/>
          <p:nvPr/>
        </p:nvSpPr>
        <p:spPr>
          <a:xfrm>
            <a:off x="609600" y="2209800"/>
            <a:ext cx="2438400" cy="13716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rtlCol="0" anchor="ctr"/>
          <a:lstStyle/>
          <a:p>
            <a:pPr algn="ctr"/>
            <a:r>
              <a:rPr lang="en-US" sz="2000" b="0" dirty="0" smtClean="0">
                <a:solidFill>
                  <a:schemeClr val="tx1"/>
                </a:solidFill>
                <a:latin typeface="Arial" pitchFamily="34" charset="0"/>
                <a:ea typeface="Kozuka Gothic Pro M" pitchFamily="34" charset="-128"/>
                <a:cs typeface="Arial" pitchFamily="34" charset="0"/>
              </a:rPr>
              <a:t>User Research</a:t>
            </a:r>
          </a:p>
        </p:txBody>
      </p:sp>
      <p:sp>
        <p:nvSpPr>
          <p:cNvPr id="17" name="Rectangle 16"/>
          <p:cNvSpPr/>
          <p:nvPr/>
        </p:nvSpPr>
        <p:spPr>
          <a:xfrm>
            <a:off x="3200400" y="2209800"/>
            <a:ext cx="2362200" cy="13716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rtlCol="0" anchor="ctr"/>
          <a:lstStyle/>
          <a:p>
            <a:pPr algn="ctr"/>
            <a:r>
              <a:rPr lang="en-US" sz="2000" b="0" dirty="0" smtClean="0">
                <a:solidFill>
                  <a:schemeClr val="tx1"/>
                </a:solidFill>
                <a:latin typeface="Arial" pitchFamily="34" charset="0"/>
                <a:ea typeface="Kozuka Gothic Pro M" pitchFamily="34" charset="-128"/>
                <a:cs typeface="Arial" pitchFamily="34" charset="0"/>
              </a:rPr>
              <a:t>User Experience Testing</a:t>
            </a:r>
          </a:p>
        </p:txBody>
      </p:sp>
      <p:sp>
        <p:nvSpPr>
          <p:cNvPr id="18" name="Rectangle 17"/>
          <p:cNvSpPr/>
          <p:nvPr/>
        </p:nvSpPr>
        <p:spPr>
          <a:xfrm>
            <a:off x="5715000" y="2209800"/>
            <a:ext cx="2514600" cy="13716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r>
              <a:rPr lang="en-US" sz="2000" b="0" dirty="0" smtClean="0">
                <a:solidFill>
                  <a:schemeClr val="tx1"/>
                </a:solidFill>
                <a:latin typeface="Arial" pitchFamily="34" charset="0"/>
                <a:ea typeface="Kozuka Gothic Pro M" pitchFamily="34" charset="-128"/>
                <a:cs typeface="Arial" pitchFamily="34" charset="0"/>
              </a:rPr>
              <a:t>Site Improvements</a:t>
            </a:r>
          </a:p>
        </p:txBody>
      </p:sp>
      <p:sp>
        <p:nvSpPr>
          <p:cNvPr id="2" name="TextBox 1"/>
          <p:cNvSpPr txBox="1"/>
          <p:nvPr/>
        </p:nvSpPr>
        <p:spPr>
          <a:xfrm>
            <a:off x="609600" y="3814762"/>
            <a:ext cx="7620000" cy="757238"/>
          </a:xfrm>
          <a:prstGeom prst="rect">
            <a:avLst/>
          </a:prstGeom>
        </p:spPr>
        <p:txBody>
          <a:bodyPr vert="horz" wrap="square" lIns="91440" tIns="45720" rIns="91440" bIns="45720" rtlCol="0">
            <a:normAutofit/>
          </a:bodyPr>
          <a:lstStyle/>
          <a:p>
            <a:pPr marL="274320" lvl="0" indent="-514350" eaLnBrk="1" fontAlgn="auto" hangingPunct="1">
              <a:spcBef>
                <a:spcPct val="20000"/>
              </a:spcBef>
              <a:spcAft>
                <a:spcPts val="0"/>
              </a:spcAft>
              <a:buFont typeface="+mj-lt"/>
              <a:buAutoNum type="arabicPeriod"/>
              <a:tabLst>
                <a:tab pos="274320" algn="l"/>
              </a:tabLst>
              <a:defRPr/>
            </a:pPr>
            <a:r>
              <a:rPr lang="en-US" b="1" dirty="0">
                <a:solidFill>
                  <a:schemeClr val="accent4">
                    <a:lumMod val="75000"/>
                  </a:schemeClr>
                </a:solidFill>
                <a:latin typeface="Arial" pitchFamily="34" charset="0"/>
                <a:ea typeface="Kozuka Gothic Pro H" pitchFamily="34" charset="-128"/>
                <a:cs typeface="Arial" pitchFamily="34" charset="0"/>
              </a:rPr>
              <a:t>User </a:t>
            </a:r>
            <a:r>
              <a:rPr lang="en-US" b="1" dirty="0" smtClean="0">
                <a:solidFill>
                  <a:schemeClr val="accent4">
                    <a:lumMod val="75000"/>
                  </a:schemeClr>
                </a:solidFill>
                <a:latin typeface="Arial" pitchFamily="34" charset="0"/>
                <a:ea typeface="Kozuka Gothic Pro H" pitchFamily="34" charset="-128"/>
                <a:cs typeface="Arial" pitchFamily="34" charset="0"/>
              </a:rPr>
              <a:t>Research</a:t>
            </a:r>
            <a:r>
              <a:rPr lang="en-US" b="1" dirty="0" smtClean="0">
                <a:solidFill>
                  <a:srgbClr val="000000"/>
                </a:solidFill>
                <a:latin typeface="Arial" pitchFamily="34" charset="0"/>
                <a:ea typeface="Kozuka Gothic Pro R" pitchFamily="34" charset="-128"/>
                <a:cs typeface="Arial" pitchFamily="34" charset="0"/>
              </a:rPr>
              <a:t>  </a:t>
            </a:r>
          </a:p>
          <a:p>
            <a:pPr marL="274320" lvl="0" indent="-514350" eaLnBrk="1" fontAlgn="auto" hangingPunct="1">
              <a:spcBef>
                <a:spcPct val="20000"/>
              </a:spcBef>
              <a:spcAft>
                <a:spcPts val="0"/>
              </a:spcAft>
              <a:tabLst>
                <a:tab pos="274320" algn="l"/>
              </a:tabLst>
              <a:defRPr/>
            </a:pPr>
            <a:r>
              <a:rPr lang="en-US" sz="1600" b="0" dirty="0" smtClean="0">
                <a:solidFill>
                  <a:srgbClr val="000000"/>
                </a:solidFill>
                <a:latin typeface="Arial" pitchFamily="34" charset="0"/>
                <a:ea typeface="Kozuka Gothic Pro R" pitchFamily="34" charset="-128"/>
                <a:cs typeface="Arial" pitchFamily="34" charset="0"/>
              </a:rPr>
              <a:t>          Data-driven </a:t>
            </a:r>
            <a:r>
              <a:rPr lang="en-US" sz="1600" b="0" dirty="0">
                <a:solidFill>
                  <a:srgbClr val="000000"/>
                </a:solidFill>
                <a:latin typeface="Arial" pitchFamily="34" charset="0"/>
                <a:ea typeface="Kozuka Gothic Pro R" pitchFamily="34" charset="-128"/>
                <a:cs typeface="Arial" pitchFamily="34" charset="0"/>
              </a:rPr>
              <a:t>understanding </a:t>
            </a:r>
            <a:r>
              <a:rPr lang="en-US" sz="1600" b="0" dirty="0" smtClean="0">
                <a:solidFill>
                  <a:srgbClr val="000000"/>
                </a:solidFill>
                <a:latin typeface="Arial" pitchFamily="34" charset="0"/>
                <a:ea typeface="Kozuka Gothic Pro R" pitchFamily="34" charset="-128"/>
                <a:cs typeface="Arial" pitchFamily="34" charset="0"/>
              </a:rPr>
              <a:t>of key </a:t>
            </a:r>
            <a:r>
              <a:rPr lang="en-US" sz="1600" b="0" dirty="0">
                <a:solidFill>
                  <a:srgbClr val="000000"/>
                </a:solidFill>
                <a:latin typeface="Arial" pitchFamily="34" charset="0"/>
                <a:ea typeface="Kozuka Gothic Pro R" pitchFamily="34" charset="-128"/>
                <a:cs typeface="Arial" pitchFamily="34" charset="0"/>
              </a:rPr>
              <a:t>audiences and </a:t>
            </a:r>
            <a:r>
              <a:rPr lang="en-US" sz="1600" b="0" dirty="0" smtClean="0">
                <a:solidFill>
                  <a:srgbClr val="000000"/>
                </a:solidFill>
                <a:latin typeface="Arial" pitchFamily="34" charset="0"/>
                <a:ea typeface="Kozuka Gothic Pro R" pitchFamily="34" charset="-128"/>
                <a:cs typeface="Arial" pitchFamily="34" charset="0"/>
              </a:rPr>
              <a:t>their top tasks on our site</a:t>
            </a:r>
          </a:p>
          <a:p>
            <a:pPr marL="274320" lvl="0" indent="-514350" eaLnBrk="1" fontAlgn="auto" hangingPunct="1">
              <a:spcBef>
                <a:spcPct val="20000"/>
              </a:spcBef>
              <a:spcAft>
                <a:spcPts val="0"/>
              </a:spcAft>
              <a:tabLst>
                <a:tab pos="274320" algn="l"/>
              </a:tabLst>
              <a:defRPr/>
            </a:pPr>
            <a:endParaRPr lang="en-US" sz="1600" b="0" dirty="0">
              <a:solidFill>
                <a:srgbClr val="000000"/>
              </a:solidFill>
              <a:latin typeface="Arial" pitchFamily="34" charset="0"/>
              <a:ea typeface="Kozuka Gothic Pro R" pitchFamily="34" charset="-128"/>
              <a:cs typeface="Arial" pitchFamily="34" charset="0"/>
            </a:endParaRP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1" i="0" u="none" strike="noStrike" kern="120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19" name="Down Arrow 18"/>
          <p:cNvSpPr/>
          <p:nvPr/>
        </p:nvSpPr>
        <p:spPr>
          <a:xfrm>
            <a:off x="5334000" y="914400"/>
            <a:ext cx="381000" cy="609600"/>
          </a:xfrm>
          <a:prstGeom prst="downArrow">
            <a:avLst/>
          </a:prstGeom>
          <a:solidFill>
            <a:srgbClr val="963E1E"/>
          </a:solidFill>
          <a:ln>
            <a:solidFill>
              <a:srgbClr val="963E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 name="TextBox 19"/>
          <p:cNvSpPr txBox="1"/>
          <p:nvPr/>
        </p:nvSpPr>
        <p:spPr>
          <a:xfrm>
            <a:off x="609600" y="4593772"/>
            <a:ext cx="7620000" cy="757238"/>
          </a:xfrm>
          <a:prstGeom prst="rect">
            <a:avLst/>
          </a:prstGeom>
        </p:spPr>
        <p:txBody>
          <a:bodyPr vert="horz" wrap="square" lIns="91440" tIns="45720" rIns="91440" bIns="45720" rtlCol="0">
            <a:normAutofit/>
          </a:bodyPr>
          <a:lstStyle/>
          <a:p>
            <a:pPr marL="274320" lvl="0" indent="-514350" eaLnBrk="1" fontAlgn="auto" hangingPunct="1">
              <a:spcBef>
                <a:spcPct val="20000"/>
              </a:spcBef>
              <a:spcAft>
                <a:spcPts val="0"/>
              </a:spcAft>
              <a:tabLst>
                <a:tab pos="274320" algn="l"/>
              </a:tabLst>
              <a:defRPr/>
            </a:pPr>
            <a:r>
              <a:rPr lang="en-US" b="1" dirty="0" smtClean="0">
                <a:solidFill>
                  <a:schemeClr val="accent4">
                    <a:lumMod val="75000"/>
                  </a:schemeClr>
                </a:solidFill>
                <a:latin typeface="Arial" pitchFamily="34" charset="0"/>
                <a:ea typeface="Kozuka Gothic Pro H" pitchFamily="34" charset="-128"/>
                <a:cs typeface="Arial" pitchFamily="34" charset="0"/>
              </a:rPr>
              <a:t>2.	    User Experience Testing</a:t>
            </a:r>
            <a:endParaRPr lang="en-US" b="1" dirty="0" smtClean="0">
              <a:solidFill>
                <a:srgbClr val="000000"/>
              </a:solidFill>
              <a:latin typeface="Arial" pitchFamily="34" charset="0"/>
              <a:ea typeface="Kozuka Gothic Pro R" pitchFamily="34" charset="-128"/>
              <a:cs typeface="Arial" pitchFamily="34" charset="0"/>
            </a:endParaRPr>
          </a:p>
          <a:p>
            <a:pPr marL="274320" lvl="0" indent="-514350" eaLnBrk="1" fontAlgn="auto" hangingPunct="1">
              <a:spcBef>
                <a:spcPct val="20000"/>
              </a:spcBef>
              <a:spcAft>
                <a:spcPts val="0"/>
              </a:spcAft>
              <a:tabLst>
                <a:tab pos="274320" algn="l"/>
              </a:tabLst>
              <a:defRPr/>
            </a:pPr>
            <a:r>
              <a:rPr lang="en-US" sz="1600" b="0" dirty="0" smtClean="0">
                <a:solidFill>
                  <a:srgbClr val="000000"/>
                </a:solidFill>
                <a:latin typeface="Arial" pitchFamily="34" charset="0"/>
                <a:ea typeface="Kozuka Gothic Pro R" pitchFamily="34" charset="-128"/>
                <a:cs typeface="Arial" pitchFamily="34" charset="0"/>
              </a:rPr>
              <a:t>          Watch key audiences interact with our site; identify usability issues </a:t>
            </a:r>
          </a:p>
          <a:p>
            <a:pPr marL="274320" lvl="0" indent="-514350" eaLnBrk="1" fontAlgn="auto" hangingPunct="1">
              <a:spcBef>
                <a:spcPct val="20000"/>
              </a:spcBef>
              <a:spcAft>
                <a:spcPts val="0"/>
              </a:spcAft>
              <a:tabLst>
                <a:tab pos="274320" algn="l"/>
              </a:tabLst>
              <a:defRPr/>
            </a:pPr>
            <a:endParaRPr lang="en-US" sz="1600" b="0" dirty="0">
              <a:solidFill>
                <a:srgbClr val="000000"/>
              </a:solidFill>
              <a:latin typeface="Arial" pitchFamily="34" charset="0"/>
              <a:ea typeface="Kozuka Gothic Pro R" pitchFamily="34" charset="-128"/>
              <a:cs typeface="Arial" pitchFamily="34" charset="0"/>
            </a:endParaRP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1" i="0" u="none" strike="noStrike" kern="120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21" name="TextBox 20"/>
          <p:cNvSpPr txBox="1"/>
          <p:nvPr/>
        </p:nvSpPr>
        <p:spPr>
          <a:xfrm>
            <a:off x="609600" y="5414962"/>
            <a:ext cx="7620000" cy="757238"/>
          </a:xfrm>
          <a:prstGeom prst="rect">
            <a:avLst/>
          </a:prstGeom>
        </p:spPr>
        <p:txBody>
          <a:bodyPr vert="horz" wrap="square" lIns="91440" tIns="45720" rIns="91440" bIns="45720" rtlCol="0">
            <a:normAutofit/>
          </a:bodyPr>
          <a:lstStyle/>
          <a:p>
            <a:pPr marL="274320" lvl="0" indent="-514350" eaLnBrk="1" fontAlgn="auto" hangingPunct="1">
              <a:spcBef>
                <a:spcPct val="20000"/>
              </a:spcBef>
              <a:spcAft>
                <a:spcPts val="0"/>
              </a:spcAft>
              <a:tabLst>
                <a:tab pos="274320" algn="l"/>
              </a:tabLst>
              <a:defRPr/>
            </a:pPr>
            <a:r>
              <a:rPr lang="en-US" b="1" dirty="0" smtClean="0">
                <a:solidFill>
                  <a:schemeClr val="accent4">
                    <a:lumMod val="75000"/>
                  </a:schemeClr>
                </a:solidFill>
                <a:latin typeface="Arial" pitchFamily="34" charset="0"/>
                <a:ea typeface="Kozuka Gothic Pro H" pitchFamily="34" charset="-128"/>
                <a:cs typeface="Arial" pitchFamily="34" charset="0"/>
              </a:rPr>
              <a:t>3.	    Site Improvements</a:t>
            </a:r>
            <a:endParaRPr lang="en-US" b="1" dirty="0" smtClean="0">
              <a:solidFill>
                <a:srgbClr val="000000"/>
              </a:solidFill>
              <a:latin typeface="Arial" pitchFamily="34" charset="0"/>
              <a:ea typeface="Kozuka Gothic Pro R" pitchFamily="34" charset="-128"/>
              <a:cs typeface="Arial" pitchFamily="34" charset="0"/>
            </a:endParaRPr>
          </a:p>
          <a:p>
            <a:pPr marL="274320" lvl="0" indent="-514350" eaLnBrk="1" fontAlgn="auto" hangingPunct="1">
              <a:spcBef>
                <a:spcPct val="20000"/>
              </a:spcBef>
              <a:spcAft>
                <a:spcPts val="0"/>
              </a:spcAft>
              <a:tabLst>
                <a:tab pos="274320" algn="l"/>
              </a:tabLst>
              <a:defRPr/>
            </a:pPr>
            <a:r>
              <a:rPr lang="en-US" sz="1600" b="0" dirty="0" smtClean="0">
                <a:solidFill>
                  <a:srgbClr val="000000"/>
                </a:solidFill>
                <a:latin typeface="Arial" pitchFamily="34" charset="0"/>
                <a:ea typeface="Kozuka Gothic Pro R" pitchFamily="34" charset="-128"/>
                <a:cs typeface="Arial" pitchFamily="34" charset="0"/>
              </a:rPr>
              <a:t>          Implement recommendations; </a:t>
            </a:r>
            <a:r>
              <a:rPr lang="en-US" sz="1600" dirty="0" smtClean="0">
                <a:solidFill>
                  <a:srgbClr val="000000"/>
                </a:solidFill>
                <a:latin typeface="Arial" pitchFamily="34" charset="0"/>
                <a:ea typeface="Kozuka Gothic Pro R" pitchFamily="34" charset="-128"/>
                <a:cs typeface="Arial" pitchFamily="34" charset="0"/>
              </a:rPr>
              <a:t>test improvements to ensure effectiveness</a:t>
            </a:r>
            <a:endParaRPr lang="en-US" sz="1600" b="0" dirty="0" smtClean="0">
              <a:solidFill>
                <a:srgbClr val="000000"/>
              </a:solidFill>
              <a:latin typeface="Arial" pitchFamily="34" charset="0"/>
              <a:ea typeface="Kozuka Gothic Pro R" pitchFamily="34" charset="-128"/>
              <a:cs typeface="Arial" pitchFamily="34" charset="0"/>
            </a:endParaRPr>
          </a:p>
          <a:p>
            <a:pPr marL="274320" lvl="0" indent="-514350" eaLnBrk="1" fontAlgn="auto" hangingPunct="1">
              <a:spcBef>
                <a:spcPct val="20000"/>
              </a:spcBef>
              <a:spcAft>
                <a:spcPts val="0"/>
              </a:spcAft>
              <a:tabLst>
                <a:tab pos="274320" algn="l"/>
              </a:tabLst>
              <a:defRPr/>
            </a:pPr>
            <a:endParaRPr lang="en-US" sz="1600" b="0" dirty="0">
              <a:solidFill>
                <a:srgbClr val="000000"/>
              </a:solidFill>
              <a:latin typeface="Arial" pitchFamily="34" charset="0"/>
              <a:ea typeface="Kozuka Gothic Pro R" pitchFamily="34" charset="-128"/>
              <a:cs typeface="Arial" pitchFamily="34" charset="0"/>
            </a:endParaRP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1" i="0" u="none" strike="noStrike" kern="120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22" name="Rectangle 4"/>
          <p:cNvSpPr txBox="1">
            <a:spLocks noChangeArrowheads="1"/>
          </p:cNvSpPr>
          <p:nvPr/>
        </p:nvSpPr>
        <p:spPr bwMode="auto">
          <a:xfrm>
            <a:off x="533400" y="200025"/>
            <a:ext cx="25146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Background</a:t>
            </a:r>
            <a:endParaRPr lang="en-US" sz="2800" b="1" dirty="0" smtClean="0">
              <a:solidFill>
                <a:schemeClr val="tx1"/>
              </a:solidFill>
              <a:ea typeface="ヒラギノ角ゴ ProN W3" charset="0"/>
              <a:cs typeface="Arial"/>
              <a:sym typeface="Arial" charset="0"/>
            </a:endParaRPr>
          </a:p>
        </p:txBody>
      </p:sp>
    </p:spTree>
    <p:extLst>
      <p:ext uri="{BB962C8B-B14F-4D97-AF65-F5344CB8AC3E}">
        <p14:creationId xmlns:p14="http://schemas.microsoft.com/office/powerpoint/2010/main" val="210841069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50" fill="hold"/>
                                        <p:tgtEl>
                                          <p:spTgt spid="16"/>
                                        </p:tgtEl>
                                        <p:attrNameLst>
                                          <p:attrName>ppt_x</p:attrName>
                                        </p:attrNameLst>
                                      </p:cBhvr>
                                      <p:tavLst>
                                        <p:tav tm="0">
                                          <p:val>
                                            <p:strVal val="0-#ppt_w/2"/>
                                          </p:val>
                                        </p:tav>
                                        <p:tav tm="100000">
                                          <p:val>
                                            <p:strVal val="#ppt_x"/>
                                          </p:val>
                                        </p:tav>
                                      </p:tavLst>
                                    </p:anim>
                                    <p:anim calcmode="lin" valueType="num">
                                      <p:cBhvr additive="base">
                                        <p:cTn id="12" dur="125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0-#ppt_w/2"/>
                                          </p:val>
                                        </p:tav>
                                        <p:tav tm="100000">
                                          <p:val>
                                            <p:strVal val="#ppt_x"/>
                                          </p:val>
                                        </p:tav>
                                      </p:tavLst>
                                    </p:anim>
                                    <p:anim calcmode="lin" valueType="num">
                                      <p:cBhvr additive="base">
                                        <p:cTn id="16"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250" fill="hold"/>
                                        <p:tgtEl>
                                          <p:spTgt spid="6"/>
                                        </p:tgtEl>
                                        <p:attrNameLst>
                                          <p:attrName>ppt_x</p:attrName>
                                        </p:attrNameLst>
                                      </p:cBhvr>
                                      <p:tavLst>
                                        <p:tav tm="0">
                                          <p:val>
                                            <p:strVal val="0-#ppt_w/2"/>
                                          </p:val>
                                        </p:tav>
                                        <p:tav tm="100000">
                                          <p:val>
                                            <p:strVal val="#ppt_x"/>
                                          </p:val>
                                        </p:tav>
                                      </p:tavLst>
                                    </p:anim>
                                    <p:anim calcmode="lin" valueType="num">
                                      <p:cBhvr additive="base">
                                        <p:cTn id="22" dur="125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250" fill="hold"/>
                                        <p:tgtEl>
                                          <p:spTgt spid="17"/>
                                        </p:tgtEl>
                                        <p:attrNameLst>
                                          <p:attrName>ppt_x</p:attrName>
                                        </p:attrNameLst>
                                      </p:cBhvr>
                                      <p:tavLst>
                                        <p:tav tm="0">
                                          <p:val>
                                            <p:strVal val="0-#ppt_w/2"/>
                                          </p:val>
                                        </p:tav>
                                        <p:tav tm="100000">
                                          <p:val>
                                            <p:strVal val="#ppt_x"/>
                                          </p:val>
                                        </p:tav>
                                      </p:tavLst>
                                    </p:anim>
                                    <p:anim calcmode="lin" valueType="num">
                                      <p:cBhvr additive="base">
                                        <p:cTn id="26" dur="1250" fill="hold"/>
                                        <p:tgtEl>
                                          <p:spTgt spid="17"/>
                                        </p:tgtEl>
                                        <p:attrNameLst>
                                          <p:attrName>ppt_y</p:attrName>
                                        </p:attrNameLst>
                                      </p:cBhvr>
                                      <p:tavLst>
                                        <p:tav tm="0">
                                          <p:val>
                                            <p:strVal val="#ppt_y"/>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250" fill="hold"/>
                                        <p:tgtEl>
                                          <p:spTgt spid="7"/>
                                        </p:tgtEl>
                                        <p:attrNameLst>
                                          <p:attrName>ppt_x</p:attrName>
                                        </p:attrNameLst>
                                      </p:cBhvr>
                                      <p:tavLst>
                                        <p:tav tm="0">
                                          <p:val>
                                            <p:strVal val="0-#ppt_w/2"/>
                                          </p:val>
                                        </p:tav>
                                        <p:tav tm="100000">
                                          <p:val>
                                            <p:strVal val="#ppt_x"/>
                                          </p:val>
                                        </p:tav>
                                      </p:tavLst>
                                    </p:anim>
                                    <p:anim calcmode="lin" valueType="num">
                                      <p:cBhvr additive="base">
                                        <p:cTn id="32" dur="125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250" fill="hold"/>
                                        <p:tgtEl>
                                          <p:spTgt spid="18"/>
                                        </p:tgtEl>
                                        <p:attrNameLst>
                                          <p:attrName>ppt_x</p:attrName>
                                        </p:attrNameLst>
                                      </p:cBhvr>
                                      <p:tavLst>
                                        <p:tav tm="0">
                                          <p:val>
                                            <p:strVal val="0-#ppt_w/2"/>
                                          </p:val>
                                        </p:tav>
                                        <p:tav tm="100000">
                                          <p:val>
                                            <p:strVal val="#ppt_x"/>
                                          </p:val>
                                        </p:tav>
                                      </p:tavLst>
                                    </p:anim>
                                    <p:anim calcmode="lin" valueType="num">
                                      <p:cBhvr additive="base">
                                        <p:cTn id="36" dur="1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250" fill="hold"/>
                                        <p:tgtEl>
                                          <p:spTgt spid="20"/>
                                        </p:tgtEl>
                                        <p:attrNameLst>
                                          <p:attrName>ppt_x</p:attrName>
                                        </p:attrNameLst>
                                      </p:cBhvr>
                                      <p:tavLst>
                                        <p:tav tm="0">
                                          <p:val>
                                            <p:strVal val="0-#ppt_w/2"/>
                                          </p:val>
                                        </p:tav>
                                        <p:tav tm="100000">
                                          <p:val>
                                            <p:strVal val="#ppt_x"/>
                                          </p:val>
                                        </p:tav>
                                      </p:tavLst>
                                    </p:anim>
                                    <p:anim calcmode="lin" valueType="num">
                                      <p:cBhvr additive="base">
                                        <p:cTn id="42" dur="1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250" fill="hold"/>
                                        <p:tgtEl>
                                          <p:spTgt spid="21"/>
                                        </p:tgtEl>
                                        <p:attrNameLst>
                                          <p:attrName>ppt_x</p:attrName>
                                        </p:attrNameLst>
                                      </p:cBhvr>
                                      <p:tavLst>
                                        <p:tav tm="0">
                                          <p:val>
                                            <p:strVal val="0-#ppt_w/2"/>
                                          </p:val>
                                        </p:tav>
                                        <p:tav tm="100000">
                                          <p:val>
                                            <p:strVal val="#ppt_x"/>
                                          </p:val>
                                        </p:tav>
                                      </p:tavLst>
                                    </p:anim>
                                    <p:anim calcmode="lin" valueType="num">
                                      <p:cBhvr additive="base">
                                        <p:cTn id="48" dur="12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4" grpId="0" animBg="1"/>
      <p:bldP spid="16" grpId="0" animBg="1"/>
      <p:bldP spid="17" grpId="0" animBg="1"/>
      <p:bldP spid="18" grpId="0" animBg="1"/>
      <p:bldP spid="2" grpId="0"/>
      <p:bldP spid="19" grpId="0" animBg="1"/>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
          <p:cNvPicPr>
            <a:picLocks noChangeAspect="1" noChangeArrowheads="1"/>
          </p:cNvPicPr>
          <p:nvPr/>
        </p:nvPicPr>
        <p:blipFill>
          <a:blip r:embed="rId3" cstate="print"/>
          <a:srcRect/>
          <a:stretch>
            <a:fillRect/>
          </a:stretch>
        </p:blipFill>
        <p:spPr bwMode="auto">
          <a:xfrm>
            <a:off x="3866468" y="2612572"/>
            <a:ext cx="1500188" cy="1066800"/>
          </a:xfrm>
          <a:prstGeom prst="rect">
            <a:avLst/>
          </a:prstGeom>
          <a:noFill/>
        </p:spPr>
      </p:pic>
      <p:sp>
        <p:nvSpPr>
          <p:cNvPr id="15" name="Rectangle 4"/>
          <p:cNvSpPr txBox="1">
            <a:spLocks noChangeArrowheads="1"/>
          </p:cNvSpPr>
          <p:nvPr/>
        </p:nvSpPr>
        <p:spPr bwMode="auto">
          <a:xfrm>
            <a:off x="533400" y="200025"/>
            <a:ext cx="25146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Background</a:t>
            </a:r>
            <a:endParaRPr lang="en-US" sz="2800" b="1" dirty="0" smtClean="0">
              <a:solidFill>
                <a:schemeClr val="tx1"/>
              </a:solidFill>
              <a:ea typeface="ヒラギノ角ゴ ProN W3" charset="0"/>
              <a:cs typeface="Arial"/>
              <a:sym typeface="Arial" charset="0"/>
            </a:endParaRPr>
          </a:p>
        </p:txBody>
      </p:sp>
      <p:sp>
        <p:nvSpPr>
          <p:cNvPr id="17" name="Rectangular Callout 16"/>
          <p:cNvSpPr/>
          <p:nvPr/>
        </p:nvSpPr>
        <p:spPr bwMode="auto">
          <a:xfrm>
            <a:off x="4953000" y="1600200"/>
            <a:ext cx="1905000" cy="990600"/>
          </a:xfrm>
          <a:prstGeom prst="wedgeRectCallout">
            <a:avLst>
              <a:gd name="adj1" fmla="val -40404"/>
              <a:gd name="adj2" fmla="val 107062"/>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1"/>
                </a:solidFill>
                <a:latin typeface="Arial" pitchFamily="34" charset="0"/>
                <a:cs typeface="Arial" pitchFamily="34" charset="0"/>
              </a:rPr>
              <a:t>Click analytics</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30" name="Rectangular Callout 29"/>
          <p:cNvSpPr/>
          <p:nvPr/>
        </p:nvSpPr>
        <p:spPr bwMode="auto">
          <a:xfrm>
            <a:off x="1066800" y="2362200"/>
            <a:ext cx="2057400" cy="1066800"/>
          </a:xfrm>
          <a:prstGeom prst="wedgeRectCallout">
            <a:avLst>
              <a:gd name="adj1" fmla="val 52624"/>
              <a:gd name="adj2" fmla="val 70166"/>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1"/>
                </a:solidFill>
                <a:latin typeface="Arial" pitchFamily="34" charset="0"/>
                <a:cs typeface="Arial" pitchFamily="34" charset="0"/>
              </a:rPr>
              <a:t>Site usage statistics</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31" name="Rectangular Callout 30"/>
          <p:cNvSpPr/>
          <p:nvPr/>
        </p:nvSpPr>
        <p:spPr bwMode="auto">
          <a:xfrm>
            <a:off x="6248400" y="3124200"/>
            <a:ext cx="1447800" cy="533400"/>
          </a:xfrm>
          <a:prstGeom prst="wedgeRectCallout">
            <a:avLst>
              <a:gd name="adj1" fmla="val -97798"/>
              <a:gd name="adj2" fmla="val 35300"/>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bg1"/>
                </a:solidFill>
                <a:effectLst/>
                <a:latin typeface="Arial" pitchFamily="34" charset="0"/>
                <a:cs typeface="Arial" pitchFamily="34" charset="0"/>
              </a:rPr>
              <a:t>Survey</a:t>
            </a:r>
          </a:p>
        </p:txBody>
      </p:sp>
      <p:sp>
        <p:nvSpPr>
          <p:cNvPr id="8" name="Rectangle 2"/>
          <p:cNvSpPr>
            <a:spLocks noGrp="1" noChangeArrowheads="1"/>
          </p:cNvSpPr>
          <p:nvPr>
            <p:ph type="title"/>
          </p:nvPr>
        </p:nvSpPr>
        <p:spPr>
          <a:xfrm>
            <a:off x="304800" y="5105400"/>
            <a:ext cx="8610600" cy="1143000"/>
          </a:xfrm>
          <a:prstGeom prst="rect">
            <a:avLst/>
          </a:prstGeom>
        </p:spPr>
        <p:txBody>
          <a:bodyP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rPr>
              <a:t>[Briefly review the data sources you examined to complete your user research and explain how the</a:t>
            </a:r>
            <a:r>
              <a:rPr kumimoji="0" lang="en-US" sz="2400" b="0" i="0" u="none" strike="noStrike" kern="0" cap="none" spc="0" normalizeH="0" noProof="0" dirty="0" smtClean="0">
                <a:ln>
                  <a:noFill/>
                </a:ln>
                <a:solidFill>
                  <a:sysClr val="windowText" lastClr="000000"/>
                </a:solidFill>
                <a:effectLst/>
                <a:uLnTx/>
                <a:uFillTx/>
              </a:rPr>
              <a:t> user research informed your test design</a:t>
            </a:r>
            <a:r>
              <a:rPr kumimoji="0" lang="en-US" sz="2400" b="0" i="0" u="none" strike="noStrike" kern="0" cap="none" spc="0" normalizeH="0" baseline="0" noProof="0" dirty="0" smtClean="0">
                <a:ln>
                  <a:noFill/>
                </a:ln>
                <a:solidFill>
                  <a:sysClr val="windowText" lastClr="000000"/>
                </a:solidFill>
                <a:effectLst/>
                <a:uLnTx/>
                <a:uFillTx/>
              </a:rPr>
              <a:t>]</a:t>
            </a:r>
          </a:p>
        </p:txBody>
      </p:sp>
      <p:pic>
        <p:nvPicPr>
          <p:cNvPr id="1028" name="Picture 4" descr="Groupe by czara1 - a groupe of many people"/>
          <p:cNvPicPr>
            <a:picLocks noChangeAspect="1" noChangeArrowheads="1"/>
          </p:cNvPicPr>
          <p:nvPr/>
        </p:nvPicPr>
        <p:blipFill>
          <a:blip r:embed="rId4" cstate="print"/>
          <a:srcRect/>
          <a:stretch>
            <a:fillRect/>
          </a:stretch>
        </p:blipFill>
        <p:spPr bwMode="auto">
          <a:xfrm>
            <a:off x="3257550" y="3390900"/>
            <a:ext cx="2381250" cy="1714500"/>
          </a:xfrm>
          <a:prstGeom prst="rect">
            <a:avLst/>
          </a:prstGeom>
          <a:noFill/>
        </p:spPr>
      </p:pic>
      <p:sp>
        <p:nvSpPr>
          <p:cNvPr id="13" name="Rectangular Callout 12"/>
          <p:cNvSpPr/>
          <p:nvPr/>
        </p:nvSpPr>
        <p:spPr bwMode="auto">
          <a:xfrm>
            <a:off x="2286000" y="1600200"/>
            <a:ext cx="2057400" cy="533400"/>
          </a:xfrm>
          <a:prstGeom prst="wedgeRectCallout">
            <a:avLst>
              <a:gd name="adj1" fmla="val 34635"/>
              <a:gd name="adj2" fmla="val 206901"/>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solidFill>
                  <a:schemeClr val="bg1"/>
                </a:solidFill>
                <a:latin typeface="Arial" pitchFamily="34" charset="0"/>
                <a:cs typeface="Arial" pitchFamily="34" charset="0"/>
              </a:rPr>
              <a:t>Interviews</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animBg="1"/>
      <p:bldP spid="3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533400" y="194733"/>
            <a:ext cx="2971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Goals</a:t>
            </a:r>
            <a:endParaRPr lang="en-US" sz="2800" b="1" dirty="0" smtClean="0">
              <a:solidFill>
                <a:schemeClr val="tx1"/>
              </a:solidFill>
              <a:ea typeface="ヒラギノ角ゴ ProN W3" charset="0"/>
              <a:cs typeface="Arial"/>
              <a:sym typeface="Arial" charset="0"/>
            </a:endParaRPr>
          </a:p>
        </p:txBody>
      </p:sp>
      <p:sp>
        <p:nvSpPr>
          <p:cNvPr id="5" name="TextBox 4"/>
          <p:cNvSpPr txBox="1"/>
          <p:nvPr/>
        </p:nvSpPr>
        <p:spPr>
          <a:xfrm>
            <a:off x="533400" y="990600"/>
            <a:ext cx="8305800" cy="904863"/>
          </a:xfrm>
          <a:prstGeom prst="rect">
            <a:avLst/>
          </a:prstGeom>
          <a:noFill/>
        </p:spPr>
        <p:txBody>
          <a:bodyPr wrap="square" rtlCol="0">
            <a:spAutoFit/>
          </a:bodyPr>
          <a:lstStyle/>
          <a:p>
            <a:pPr marL="342900" indent="-342900">
              <a:spcBef>
                <a:spcPct val="20000"/>
              </a:spcBef>
              <a:defRPr/>
            </a:pPr>
            <a:r>
              <a:rPr lang="en-US" sz="2400" dirty="0" smtClean="0"/>
              <a:t>[Go over the goals for the usability test.]</a:t>
            </a:r>
            <a:endParaRPr lang="en-US" sz="2400" b="0" dirty="0" smtClean="0"/>
          </a:p>
          <a:p>
            <a:pPr marL="800100" lvl="1" indent="-342900">
              <a:spcBef>
                <a:spcPct val="20000"/>
              </a:spcBef>
              <a:buFont typeface="Arial" pitchFamily="34" charset="0"/>
              <a:buChar char="•"/>
              <a:defRPr/>
            </a:pP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9" name="AutoShape 13"/>
          <p:cNvSpPr>
            <a:spLocks/>
          </p:cNvSpPr>
          <p:nvPr/>
        </p:nvSpPr>
        <p:spPr bwMode="auto">
          <a:xfrm>
            <a:off x="4800600" y="1559270"/>
            <a:ext cx="4191000" cy="3708708"/>
          </a:xfrm>
          <a:prstGeom prst="rect">
            <a:avLst/>
          </a:prstGeom>
          <a:solidFill>
            <a:schemeClr val="bg1"/>
          </a:solidFill>
          <a:ln w="9525">
            <a:solidFill>
              <a:srgbClr val="FFFFFF"/>
            </a:solidFill>
            <a:miter lim="800000"/>
            <a:headEnd/>
            <a:tailEnd/>
          </a:ln>
          <a:effectLst/>
        </p:spPr>
        <p:txBody>
          <a:bodyPr wrap="square" tIns="0">
            <a:spAutoFit/>
          </a:bodyPr>
          <a:lstStyle/>
          <a:p>
            <a:pPr>
              <a:spcAft>
                <a:spcPts val="600"/>
              </a:spcAft>
            </a:pPr>
            <a:r>
              <a:rPr lang="en-US" b="1" dirty="0" smtClean="0">
                <a:latin typeface="Arial" pitchFamily="34" charset="0"/>
                <a:ea typeface="SimSun" pitchFamily="2" charset="-122"/>
                <a:cs typeface="Arial" pitchFamily="34" charset="0"/>
              </a:rPr>
              <a:t>Based on:</a:t>
            </a:r>
          </a:p>
          <a:p>
            <a:pPr marL="338138" indent="-338138">
              <a:spcAft>
                <a:spcPts val="600"/>
              </a:spcAft>
              <a:buFontTx/>
              <a:buChar char="•"/>
            </a:pPr>
            <a:r>
              <a:rPr lang="en-US" dirty="0" smtClean="0">
                <a:latin typeface="Arial" pitchFamily="34" charset="0"/>
                <a:ea typeface="SimSun" pitchFamily="2" charset="-122"/>
                <a:cs typeface="Arial" pitchFamily="34" charset="0"/>
              </a:rPr>
              <a:t>User research</a:t>
            </a:r>
          </a:p>
          <a:p>
            <a:pPr marL="338138" indent="-338138">
              <a:spcAft>
                <a:spcPts val="1200"/>
              </a:spcAft>
              <a:buFontTx/>
              <a:buChar char="•"/>
            </a:pPr>
            <a:r>
              <a:rPr lang="en-US" dirty="0" smtClean="0">
                <a:latin typeface="Arial" pitchFamily="34" charset="0"/>
                <a:ea typeface="SimSun" pitchFamily="2" charset="-122"/>
                <a:cs typeface="Arial" pitchFamily="34" charset="0"/>
              </a:rPr>
              <a:t>Business goals</a:t>
            </a:r>
          </a:p>
          <a:p>
            <a:pPr>
              <a:spcAft>
                <a:spcPts val="600"/>
              </a:spcAft>
            </a:pPr>
            <a:r>
              <a:rPr lang="en-US" b="1" dirty="0" smtClean="0">
                <a:latin typeface="Arial" pitchFamily="34" charset="0"/>
                <a:ea typeface="SimSun" pitchFamily="2" charset="-122"/>
                <a:cs typeface="Arial" pitchFamily="34" charset="0"/>
              </a:rPr>
              <a:t>Such </a:t>
            </a:r>
            <a:r>
              <a:rPr lang="en-US" b="1" dirty="0">
                <a:latin typeface="Arial" pitchFamily="34" charset="0"/>
                <a:ea typeface="SimSun" pitchFamily="2" charset="-122"/>
                <a:cs typeface="Arial" pitchFamily="34" charset="0"/>
              </a:rPr>
              <a:t>as:</a:t>
            </a:r>
          </a:p>
          <a:p>
            <a:pPr marL="338138" indent="-338138">
              <a:spcAft>
                <a:spcPts val="600"/>
              </a:spcAft>
              <a:buFontTx/>
              <a:buChar char="•"/>
            </a:pPr>
            <a:r>
              <a:rPr lang="en-US" dirty="0" smtClean="0">
                <a:latin typeface="Arial" pitchFamily="34" charset="0"/>
                <a:ea typeface="SimSun" pitchFamily="2" charset="-122"/>
                <a:cs typeface="Arial" pitchFamily="34" charset="0"/>
              </a:rPr>
              <a:t>Learn about EERE initiatives</a:t>
            </a:r>
          </a:p>
          <a:p>
            <a:pPr marL="338138" indent="-338138">
              <a:spcAft>
                <a:spcPts val="600"/>
              </a:spcAft>
              <a:buFontTx/>
              <a:buChar char="•"/>
            </a:pPr>
            <a:r>
              <a:rPr lang="en-US" dirty="0" smtClean="0">
                <a:latin typeface="Arial" pitchFamily="34" charset="0"/>
                <a:ea typeface="SimSun" pitchFamily="2" charset="-122"/>
                <a:cs typeface="Arial" pitchFamily="34" charset="0"/>
              </a:rPr>
              <a:t>Find out how to do an energy assessment for your home</a:t>
            </a:r>
          </a:p>
          <a:p>
            <a:pPr marL="338138" indent="-338138">
              <a:spcAft>
                <a:spcPts val="600"/>
              </a:spcAft>
              <a:buFontTx/>
              <a:buChar char="•"/>
            </a:pPr>
            <a:r>
              <a:rPr lang="en-US" dirty="0" smtClean="0">
                <a:latin typeface="Arial" pitchFamily="34" charset="0"/>
                <a:ea typeface="SimSun" pitchFamily="2" charset="-122"/>
                <a:cs typeface="Arial" pitchFamily="34" charset="0"/>
              </a:rPr>
              <a:t>Find funding for your research</a:t>
            </a:r>
          </a:p>
          <a:p>
            <a:pPr marL="338138" indent="-338138">
              <a:spcAft>
                <a:spcPts val="600"/>
              </a:spcAft>
              <a:buFontTx/>
              <a:buChar char="•"/>
            </a:pPr>
            <a:r>
              <a:rPr lang="en-US" dirty="0" smtClean="0">
                <a:latin typeface="Arial" pitchFamily="34" charset="0"/>
                <a:ea typeface="SimSun" pitchFamily="2" charset="-122"/>
                <a:cs typeface="Arial" pitchFamily="34" charset="0"/>
              </a:rPr>
              <a:t>Learn about emerging </a:t>
            </a:r>
            <a:br>
              <a:rPr lang="en-US" dirty="0" smtClean="0">
                <a:latin typeface="Arial" pitchFamily="34" charset="0"/>
                <a:ea typeface="SimSun" pitchFamily="2" charset="-122"/>
                <a:cs typeface="Arial" pitchFamily="34" charset="0"/>
              </a:rPr>
            </a:br>
            <a:r>
              <a:rPr lang="en-US" dirty="0" smtClean="0">
                <a:latin typeface="Arial" pitchFamily="34" charset="0"/>
                <a:ea typeface="SimSun" pitchFamily="2" charset="-122"/>
                <a:cs typeface="Arial" pitchFamily="34" charset="0"/>
              </a:rPr>
              <a:t>technologies in renewable </a:t>
            </a:r>
            <a:br>
              <a:rPr lang="en-US" dirty="0" smtClean="0">
                <a:latin typeface="Arial" pitchFamily="34" charset="0"/>
                <a:ea typeface="SimSun" pitchFamily="2" charset="-122"/>
                <a:cs typeface="Arial" pitchFamily="34" charset="0"/>
              </a:rPr>
            </a:br>
            <a:r>
              <a:rPr lang="en-US" dirty="0" smtClean="0">
                <a:latin typeface="Arial" pitchFamily="34" charset="0"/>
                <a:ea typeface="SimSun" pitchFamily="2" charset="-122"/>
                <a:cs typeface="Arial" pitchFamily="34" charset="0"/>
              </a:rPr>
              <a:t>energy and energy efficiency</a:t>
            </a:r>
          </a:p>
        </p:txBody>
      </p:sp>
      <p:sp>
        <p:nvSpPr>
          <p:cNvPr id="20" name="AutoShape 15"/>
          <p:cNvSpPr>
            <a:spLocks/>
          </p:cNvSpPr>
          <p:nvPr/>
        </p:nvSpPr>
        <p:spPr bwMode="auto">
          <a:xfrm>
            <a:off x="4800600" y="1559270"/>
            <a:ext cx="4323637" cy="4539705"/>
          </a:xfrm>
          <a:prstGeom prst="rect">
            <a:avLst/>
          </a:prstGeom>
          <a:solidFill>
            <a:srgbClr val="FFFFFF"/>
          </a:solidFill>
          <a:ln w="9525">
            <a:solidFill>
              <a:schemeClr val="bg1"/>
            </a:solidFill>
            <a:miter lim="800000"/>
            <a:headEnd/>
            <a:tailEnd/>
          </a:ln>
          <a:effectLst/>
        </p:spPr>
        <p:txBody>
          <a:bodyPr wrap="square" tIns="0">
            <a:spAutoFit/>
          </a:bodyPr>
          <a:lstStyle/>
          <a:p>
            <a:pPr>
              <a:spcAft>
                <a:spcPts val="600"/>
              </a:spcAft>
            </a:pPr>
            <a:r>
              <a:rPr lang="en-US" b="1" dirty="0" smtClean="0">
                <a:latin typeface="Arial" pitchFamily="34" charset="0"/>
                <a:ea typeface="SimSun" pitchFamily="2" charset="-122"/>
                <a:cs typeface="Arial" pitchFamily="34" charset="0"/>
              </a:rPr>
              <a:t>Such </a:t>
            </a:r>
            <a:r>
              <a:rPr lang="en-US" b="1" dirty="0">
                <a:latin typeface="Arial" pitchFamily="34" charset="0"/>
                <a:ea typeface="SimSun" pitchFamily="2" charset="-122"/>
                <a:cs typeface="Arial" pitchFamily="34" charset="0"/>
              </a:rPr>
              <a:t>as:</a:t>
            </a:r>
          </a:p>
          <a:p>
            <a:pPr marL="338138" lvl="1" indent="-338138">
              <a:spcAft>
                <a:spcPts val="600"/>
              </a:spcAft>
              <a:buFont typeface="Arial" pitchFamily="34" charset="0"/>
              <a:buChar char="•"/>
              <a:defRPr/>
            </a:pPr>
            <a:r>
              <a:rPr lang="en-US" dirty="0" smtClean="0">
                <a:latin typeface="Arial" pitchFamily="34" charset="0"/>
                <a:ea typeface="Verdana" pitchFamily="34" charset="0"/>
                <a:cs typeface="Arial" pitchFamily="34" charset="0"/>
              </a:rPr>
              <a:t>Task completion</a:t>
            </a:r>
          </a:p>
          <a:p>
            <a:pPr marL="338138" lvl="1" indent="-338138">
              <a:spcAft>
                <a:spcPts val="600"/>
              </a:spcAft>
              <a:buFont typeface="Arial" pitchFamily="34" charset="0"/>
              <a:buChar char="•"/>
              <a:defRPr/>
            </a:pPr>
            <a:r>
              <a:rPr lang="en-US" dirty="0" smtClean="0">
                <a:latin typeface="Arial" pitchFamily="34" charset="0"/>
                <a:ea typeface="Verdana" pitchFamily="34" charset="0"/>
                <a:cs typeface="Arial" pitchFamily="34" charset="0"/>
              </a:rPr>
              <a:t>Time </a:t>
            </a:r>
            <a:r>
              <a:rPr lang="en-US" dirty="0">
                <a:latin typeface="Arial" pitchFamily="34" charset="0"/>
                <a:ea typeface="Verdana" pitchFamily="34" charset="0"/>
                <a:cs typeface="Arial" pitchFamily="34" charset="0"/>
              </a:rPr>
              <a:t>on task</a:t>
            </a:r>
          </a:p>
          <a:p>
            <a:pPr marL="338138" lvl="1" indent="-338138">
              <a:spcAft>
                <a:spcPts val="600"/>
              </a:spcAft>
              <a:buFont typeface="Arial" pitchFamily="34" charset="0"/>
              <a:buChar char="•"/>
              <a:defRPr/>
            </a:pPr>
            <a:r>
              <a:rPr lang="en-US" dirty="0">
                <a:latin typeface="Arial" pitchFamily="34" charset="0"/>
                <a:ea typeface="Verdana" pitchFamily="34" charset="0"/>
                <a:cs typeface="Arial" pitchFamily="34" charset="0"/>
              </a:rPr>
              <a:t>Pathways and </a:t>
            </a:r>
            <a:r>
              <a:rPr lang="en-US" dirty="0" smtClean="0">
                <a:latin typeface="Arial" pitchFamily="34" charset="0"/>
                <a:ea typeface="Verdana" pitchFamily="34" charset="0"/>
                <a:cs typeface="Arial" pitchFamily="34" charset="0"/>
              </a:rPr>
              <a:t>keywords</a:t>
            </a:r>
          </a:p>
          <a:p>
            <a:pPr marL="338138" lvl="1" indent="-338138">
              <a:spcAft>
                <a:spcPts val="600"/>
              </a:spcAft>
              <a:buFont typeface="Arial" pitchFamily="34" charset="0"/>
              <a:buChar char="•"/>
              <a:defRPr/>
            </a:pPr>
            <a:r>
              <a:rPr lang="en-US" dirty="0" smtClean="0">
                <a:latin typeface="Arial" pitchFamily="34" charset="0"/>
                <a:ea typeface="Verdana" pitchFamily="34" charset="0"/>
                <a:cs typeface="Arial" pitchFamily="34" charset="0"/>
              </a:rPr>
              <a:t>Heatmaps of site usage</a:t>
            </a:r>
            <a:endParaRPr lang="en-US" dirty="0">
              <a:latin typeface="Arial" pitchFamily="34" charset="0"/>
              <a:ea typeface="Verdana" pitchFamily="34" charset="0"/>
              <a:cs typeface="Arial" pitchFamily="34" charset="0"/>
            </a:endParaRPr>
          </a:p>
          <a:p>
            <a:pPr marL="338138" lvl="1" indent="-338138">
              <a:spcAft>
                <a:spcPts val="600"/>
              </a:spcAft>
              <a:buFont typeface="Arial" pitchFamily="34" charset="0"/>
              <a:buChar char="•"/>
              <a:defRPr/>
            </a:pPr>
            <a:r>
              <a:rPr lang="en-US" dirty="0">
                <a:latin typeface="Arial" pitchFamily="34" charset="0"/>
                <a:ea typeface="Verdana" pitchFamily="34" charset="0"/>
                <a:cs typeface="Arial" pitchFamily="34" charset="0"/>
              </a:rPr>
              <a:t>Requests for help or hints </a:t>
            </a:r>
            <a:r>
              <a:rPr lang="en-US" dirty="0" smtClean="0">
                <a:latin typeface="Arial" pitchFamily="34" charset="0"/>
                <a:ea typeface="Verdana" pitchFamily="34" charset="0"/>
                <a:cs typeface="Arial" pitchFamily="34" charset="0"/>
              </a:rPr>
              <a:t/>
            </a:r>
            <a:br>
              <a:rPr lang="en-US" dirty="0" smtClean="0">
                <a:latin typeface="Arial" pitchFamily="34" charset="0"/>
                <a:ea typeface="Verdana" pitchFamily="34" charset="0"/>
                <a:cs typeface="Arial" pitchFamily="34" charset="0"/>
              </a:rPr>
            </a:br>
            <a:r>
              <a:rPr lang="en-US" dirty="0" smtClean="0">
                <a:latin typeface="Arial" pitchFamily="34" charset="0"/>
                <a:ea typeface="Verdana" pitchFamily="34" charset="0"/>
                <a:cs typeface="Arial" pitchFamily="34" charset="0"/>
              </a:rPr>
              <a:t>from </a:t>
            </a:r>
            <a:r>
              <a:rPr lang="en-US" dirty="0">
                <a:latin typeface="Arial" pitchFamily="34" charset="0"/>
                <a:ea typeface="Verdana" pitchFamily="34" charset="0"/>
                <a:cs typeface="Arial" pitchFamily="34" charset="0"/>
              </a:rPr>
              <a:t>the facilitator </a:t>
            </a:r>
          </a:p>
          <a:p>
            <a:pPr marL="338138" lvl="1" indent="-338138">
              <a:spcAft>
                <a:spcPts val="1200"/>
              </a:spcAft>
              <a:buFont typeface="Arial" pitchFamily="34" charset="0"/>
              <a:buChar char="•"/>
              <a:defRPr/>
            </a:pPr>
            <a:r>
              <a:rPr lang="en-US" dirty="0">
                <a:latin typeface="Arial" pitchFamily="34" charset="0"/>
                <a:ea typeface="Verdana" pitchFamily="34" charset="0"/>
                <a:cs typeface="Arial" pitchFamily="34" charset="0"/>
              </a:rPr>
              <a:t>Users’ verbal comments </a:t>
            </a:r>
            <a:endParaRPr lang="en-US" b="1" dirty="0">
              <a:latin typeface="Arial" pitchFamily="34" charset="0"/>
              <a:ea typeface="SimSun" pitchFamily="2" charset="-122"/>
              <a:cs typeface="Arial" pitchFamily="34" charset="0"/>
            </a:endParaRPr>
          </a:p>
          <a:p>
            <a:pPr eaLnBrk="0" hangingPunct="0">
              <a:spcAft>
                <a:spcPts val="600"/>
              </a:spcAft>
            </a:pPr>
            <a:r>
              <a:rPr lang="en-US" b="1" dirty="0">
                <a:latin typeface="Arial" pitchFamily="34" charset="0"/>
                <a:ea typeface="SimSun" pitchFamily="2" charset="-122"/>
                <a:cs typeface="Arial" pitchFamily="34" charset="0"/>
              </a:rPr>
              <a:t>Collected with:</a:t>
            </a:r>
          </a:p>
          <a:p>
            <a:pPr marL="0" lvl="1" eaLnBrk="0" hangingPunct="0">
              <a:spcAft>
                <a:spcPts val="600"/>
              </a:spcAft>
              <a:buSzPct val="100000"/>
              <a:buFontTx/>
              <a:buChar char="•"/>
              <a:defRPr/>
            </a:pPr>
            <a:r>
              <a:rPr lang="en-US" dirty="0">
                <a:latin typeface="Arial" pitchFamily="34" charset="0"/>
                <a:cs typeface="Arial" pitchFamily="34" charset="0"/>
              </a:rPr>
              <a:t>    Unmoderated study software</a:t>
            </a:r>
          </a:p>
          <a:p>
            <a:pPr marL="0" lvl="1" eaLnBrk="0" hangingPunct="0">
              <a:spcAft>
                <a:spcPts val="600"/>
              </a:spcAft>
              <a:buSzPct val="100000"/>
              <a:buFontTx/>
              <a:buChar char="•"/>
              <a:defRPr/>
            </a:pPr>
            <a:r>
              <a:rPr lang="en-US" dirty="0">
                <a:latin typeface="Arial" pitchFamily="34" charset="0"/>
                <a:cs typeface="Arial" pitchFamily="34" charset="0"/>
              </a:rPr>
              <a:t>    Database</a:t>
            </a:r>
          </a:p>
          <a:p>
            <a:pPr marL="0" lvl="1" eaLnBrk="0" hangingPunct="0">
              <a:spcAft>
                <a:spcPts val="600"/>
              </a:spcAft>
              <a:buSzPct val="100000"/>
              <a:buFontTx/>
              <a:buChar char="•"/>
              <a:defRPr/>
            </a:pPr>
            <a:r>
              <a:rPr lang="en-US" dirty="0">
                <a:latin typeface="Arial" pitchFamily="34" charset="0"/>
                <a:cs typeface="Arial" pitchFamily="34" charset="0"/>
              </a:rPr>
              <a:t>    Screen capture software</a:t>
            </a:r>
          </a:p>
          <a:p>
            <a:pPr marL="0" lvl="1" eaLnBrk="0" hangingPunct="0">
              <a:spcAft>
                <a:spcPts val="600"/>
              </a:spcAft>
              <a:buSzPct val="100000"/>
              <a:buFontTx/>
              <a:buChar char="•"/>
              <a:defRPr/>
            </a:pPr>
            <a:r>
              <a:rPr lang="en-US" dirty="0">
                <a:latin typeface="Arial" pitchFamily="34" charset="0"/>
                <a:cs typeface="Arial" pitchFamily="34" charset="0"/>
              </a:rPr>
              <a:t>    Qualitative notes</a:t>
            </a:r>
          </a:p>
        </p:txBody>
      </p:sp>
      <p:sp>
        <p:nvSpPr>
          <p:cNvPr id="45071" name="AutoShape 15"/>
          <p:cNvSpPr>
            <a:spLocks/>
          </p:cNvSpPr>
          <p:nvPr/>
        </p:nvSpPr>
        <p:spPr bwMode="auto">
          <a:xfrm>
            <a:off x="4800600" y="1559270"/>
            <a:ext cx="4323637" cy="3477876"/>
          </a:xfrm>
          <a:prstGeom prst="rect">
            <a:avLst/>
          </a:prstGeom>
          <a:solidFill>
            <a:srgbClr val="FFFFFF"/>
          </a:solidFill>
          <a:ln w="9525">
            <a:solidFill>
              <a:schemeClr val="bg1"/>
            </a:solidFill>
            <a:miter lim="800000"/>
            <a:headEnd/>
            <a:tailEnd/>
          </a:ln>
          <a:effectLst/>
        </p:spPr>
        <p:txBody>
          <a:bodyPr wrap="square" tIns="0">
            <a:spAutoFit/>
          </a:bodyPr>
          <a:lstStyle/>
          <a:p>
            <a:pPr>
              <a:spcAft>
                <a:spcPts val="600"/>
              </a:spcAft>
            </a:pPr>
            <a:r>
              <a:rPr lang="en-US" b="1" dirty="0" smtClean="0">
                <a:latin typeface="Arial" pitchFamily="34" charset="0"/>
                <a:cs typeface="Arial" pitchFamily="34" charset="0"/>
              </a:rPr>
              <a:t>Moderated-remote and in person</a:t>
            </a:r>
          </a:p>
          <a:p>
            <a:pPr marL="285750" indent="-285750">
              <a:spcAft>
                <a:spcPts val="600"/>
              </a:spcAft>
              <a:buFont typeface="Arial" pitchFamily="34" charset="0"/>
              <a:buChar char="•"/>
            </a:pPr>
            <a:r>
              <a:rPr lang="en-US" dirty="0" smtClean="0">
                <a:latin typeface="Arial" pitchFamily="34" charset="0"/>
                <a:cs typeface="Arial" pitchFamily="34" charset="0"/>
              </a:rPr>
              <a:t>Participants outside of </a:t>
            </a:r>
            <a:br>
              <a:rPr lang="en-US" dirty="0" smtClean="0">
                <a:latin typeface="Arial" pitchFamily="34" charset="0"/>
                <a:cs typeface="Arial" pitchFamily="34" charset="0"/>
              </a:rPr>
            </a:br>
            <a:r>
              <a:rPr lang="en-US" dirty="0" smtClean="0">
                <a:latin typeface="Arial" pitchFamily="34" charset="0"/>
                <a:cs typeface="Arial" pitchFamily="34" charset="0"/>
              </a:rPr>
              <a:t>Washington state connected </a:t>
            </a:r>
            <a:br>
              <a:rPr lang="en-US" dirty="0" smtClean="0">
                <a:latin typeface="Arial" pitchFamily="34" charset="0"/>
                <a:cs typeface="Arial" pitchFamily="34" charset="0"/>
              </a:rPr>
            </a:br>
            <a:r>
              <a:rPr lang="en-US" dirty="0" smtClean="0">
                <a:latin typeface="Arial" pitchFamily="34" charset="0"/>
                <a:cs typeface="Arial" pitchFamily="34" charset="0"/>
              </a:rPr>
              <a:t>remotely via WebEx</a:t>
            </a:r>
          </a:p>
          <a:p>
            <a:pPr marL="285750" indent="-285750">
              <a:spcAft>
                <a:spcPts val="1200"/>
              </a:spcAft>
              <a:buFont typeface="Arial" pitchFamily="34" charset="0"/>
              <a:buChar char="•"/>
            </a:pPr>
            <a:r>
              <a:rPr lang="en-US" dirty="0" smtClean="0">
                <a:latin typeface="Arial" pitchFamily="34" charset="0"/>
                <a:cs typeface="Arial" pitchFamily="34" charset="0"/>
              </a:rPr>
              <a:t>Local Washington state </a:t>
            </a:r>
            <a:br>
              <a:rPr lang="en-US" dirty="0" smtClean="0">
                <a:latin typeface="Arial" pitchFamily="34" charset="0"/>
                <a:cs typeface="Arial" pitchFamily="34" charset="0"/>
              </a:rPr>
            </a:br>
            <a:r>
              <a:rPr lang="en-US" dirty="0" smtClean="0">
                <a:latin typeface="Arial" pitchFamily="34" charset="0"/>
                <a:cs typeface="Arial" pitchFamily="34" charset="0"/>
              </a:rPr>
              <a:t>participants </a:t>
            </a:r>
            <a:r>
              <a:rPr lang="en-US" dirty="0">
                <a:latin typeface="Arial" pitchFamily="34" charset="0"/>
                <a:cs typeface="Arial" pitchFamily="34" charset="0"/>
              </a:rPr>
              <a:t>came to Anthro-Tech </a:t>
            </a:r>
            <a:r>
              <a:rPr lang="en-US" dirty="0" smtClean="0">
                <a:latin typeface="Arial" pitchFamily="34" charset="0"/>
                <a:cs typeface="Arial" pitchFamily="34" charset="0"/>
              </a:rPr>
              <a:t>headquarters</a:t>
            </a:r>
          </a:p>
          <a:p>
            <a:pPr>
              <a:spcAft>
                <a:spcPts val="600"/>
              </a:spcAft>
            </a:pPr>
            <a:r>
              <a:rPr lang="en-US" b="1" dirty="0" smtClean="0">
                <a:latin typeface="Arial" pitchFamily="34" charset="0"/>
                <a:cs typeface="Arial" pitchFamily="34" charset="0"/>
              </a:rPr>
              <a:t>Unmoderated</a:t>
            </a:r>
          </a:p>
          <a:p>
            <a:pPr marL="285750" indent="-285750">
              <a:spcAft>
                <a:spcPts val="600"/>
              </a:spcAft>
              <a:buFont typeface="Arial" pitchFamily="34" charset="0"/>
              <a:buChar char="•"/>
            </a:pPr>
            <a:r>
              <a:rPr lang="en-US" dirty="0" smtClean="0">
                <a:latin typeface="Arial" pitchFamily="34" charset="0"/>
                <a:cs typeface="Arial" pitchFamily="34" charset="0"/>
              </a:rPr>
              <a:t>Invited participants across the </a:t>
            </a:r>
            <a:br>
              <a:rPr lang="en-US" dirty="0" smtClean="0">
                <a:latin typeface="Arial" pitchFamily="34" charset="0"/>
                <a:cs typeface="Arial" pitchFamily="34" charset="0"/>
              </a:rPr>
            </a:br>
            <a:r>
              <a:rPr lang="en-US" dirty="0" smtClean="0">
                <a:latin typeface="Arial" pitchFamily="34" charset="0"/>
                <a:cs typeface="Arial" pitchFamily="34" charset="0"/>
              </a:rPr>
              <a:t>nation, connected through remote usability software (UserZoom)</a:t>
            </a:r>
            <a:endParaRPr lang="en-US" dirty="0">
              <a:latin typeface="Arial" pitchFamily="34" charset="0"/>
              <a:cs typeface="Arial" pitchFamily="34" charset="0"/>
            </a:endParaRPr>
          </a:p>
        </p:txBody>
      </p:sp>
      <p:sp>
        <p:nvSpPr>
          <p:cNvPr id="45062" name="AutoShape 6"/>
          <p:cNvSpPr>
            <a:spLocks noChangeArrowheads="1"/>
          </p:cNvSpPr>
          <p:nvPr/>
        </p:nvSpPr>
        <p:spPr bwMode="auto">
          <a:xfrm>
            <a:off x="304800" y="1606350"/>
            <a:ext cx="4191000" cy="609600"/>
          </a:xfrm>
          <a:prstGeom prst="flowChartAlternateProcess">
            <a:avLst/>
          </a:prstGeom>
          <a:solidFill>
            <a:schemeClr val="accent3">
              <a:lumMod val="75000"/>
            </a:schemeClr>
          </a:solidFill>
          <a:ln w="9525">
            <a:noFill/>
            <a:miter lim="800000"/>
            <a:headEnd/>
            <a:tailEnd/>
          </a:ln>
          <a:effectLst/>
        </p:spPr>
        <p:txBody>
          <a:bodyPr wrap="none" anchor="ctr"/>
          <a:lstStyle/>
          <a:p>
            <a:pPr algn="l" eaLnBrk="0" hangingPunct="0"/>
            <a:r>
              <a:rPr lang="en-US" sz="2400" dirty="0">
                <a:solidFill>
                  <a:schemeClr val="bg1"/>
                </a:solidFill>
                <a:latin typeface="Arial" pitchFamily="34" charset="0"/>
                <a:ea typeface="ヒラギノ角ゴ Pro W3" pitchFamily="-96" charset="-128"/>
                <a:cs typeface="Arial" pitchFamily="34" charset="0"/>
              </a:rPr>
              <a:t>Representative users</a:t>
            </a:r>
          </a:p>
        </p:txBody>
      </p:sp>
      <p:sp>
        <p:nvSpPr>
          <p:cNvPr id="45063" name="AutoShape 7"/>
          <p:cNvSpPr>
            <a:spLocks noChangeArrowheads="1"/>
          </p:cNvSpPr>
          <p:nvPr/>
        </p:nvSpPr>
        <p:spPr bwMode="auto">
          <a:xfrm>
            <a:off x="304800" y="2519956"/>
            <a:ext cx="4191000" cy="609600"/>
          </a:xfrm>
          <a:prstGeom prst="flowChartAlternateProcess">
            <a:avLst/>
          </a:prstGeom>
          <a:solidFill>
            <a:schemeClr val="accent3">
              <a:lumMod val="75000"/>
            </a:schemeClr>
          </a:solidFill>
          <a:ln w="9525">
            <a:noFill/>
            <a:miter lim="800000"/>
            <a:headEnd/>
            <a:tailEnd/>
          </a:ln>
          <a:effectLst/>
        </p:spPr>
        <p:txBody>
          <a:bodyPr wrap="none" anchor="ctr"/>
          <a:lstStyle/>
          <a:p>
            <a:pPr algn="l" eaLnBrk="0" hangingPunct="0"/>
            <a:r>
              <a:rPr lang="en-US" sz="2400" dirty="0">
                <a:solidFill>
                  <a:schemeClr val="bg1"/>
                </a:solidFill>
                <a:latin typeface="Arial" pitchFamily="34" charset="0"/>
                <a:ea typeface="ヒラギノ角ゴ Pro W3" pitchFamily="-96" charset="-128"/>
                <a:cs typeface="Arial" pitchFamily="34" charset="0"/>
              </a:rPr>
              <a:t>Perform realistic tasks</a:t>
            </a:r>
          </a:p>
        </p:txBody>
      </p:sp>
      <p:sp>
        <p:nvSpPr>
          <p:cNvPr id="45064" name="AutoShape 8"/>
          <p:cNvSpPr>
            <a:spLocks noChangeArrowheads="1"/>
          </p:cNvSpPr>
          <p:nvPr/>
        </p:nvSpPr>
        <p:spPr bwMode="auto">
          <a:xfrm>
            <a:off x="304800" y="3433562"/>
            <a:ext cx="4191000" cy="609600"/>
          </a:xfrm>
          <a:prstGeom prst="flowChartAlternateProcess">
            <a:avLst/>
          </a:prstGeom>
          <a:solidFill>
            <a:schemeClr val="accent3">
              <a:lumMod val="75000"/>
            </a:schemeClr>
          </a:solidFill>
          <a:ln w="9525">
            <a:noFill/>
            <a:miter lim="800000"/>
            <a:headEnd/>
            <a:tailEnd/>
          </a:ln>
          <a:effectLst/>
        </p:spPr>
        <p:txBody>
          <a:bodyPr wrap="none" anchor="ctr"/>
          <a:lstStyle/>
          <a:p>
            <a:pPr algn="l" eaLnBrk="0" hangingPunct="0"/>
            <a:r>
              <a:rPr lang="en-US" sz="2400" dirty="0">
                <a:solidFill>
                  <a:schemeClr val="bg1"/>
                </a:solidFill>
                <a:latin typeface="Arial" pitchFamily="34" charset="0"/>
                <a:ea typeface="ヒラギノ角ゴ Pro W3" pitchFamily="-96" charset="-128"/>
                <a:cs typeface="Arial" pitchFamily="34" charset="0"/>
              </a:rPr>
              <a:t>An interdisciplinary team</a:t>
            </a:r>
          </a:p>
        </p:txBody>
      </p:sp>
      <p:sp>
        <p:nvSpPr>
          <p:cNvPr id="45065" name="AutoShape 9"/>
          <p:cNvSpPr>
            <a:spLocks noChangeArrowheads="1"/>
          </p:cNvSpPr>
          <p:nvPr/>
        </p:nvSpPr>
        <p:spPr bwMode="auto">
          <a:xfrm>
            <a:off x="304800" y="4347168"/>
            <a:ext cx="4191000" cy="609600"/>
          </a:xfrm>
          <a:prstGeom prst="flowChartAlternateProcess">
            <a:avLst/>
          </a:prstGeom>
          <a:solidFill>
            <a:schemeClr val="accent3">
              <a:lumMod val="75000"/>
            </a:schemeClr>
          </a:solidFill>
          <a:ln w="9525">
            <a:noFill/>
            <a:miter lim="800000"/>
            <a:headEnd/>
            <a:tailEnd/>
          </a:ln>
          <a:effectLst/>
        </p:spPr>
        <p:txBody>
          <a:bodyPr wrap="none" anchor="ctr"/>
          <a:lstStyle/>
          <a:p>
            <a:pPr algn="l" eaLnBrk="0" hangingPunct="0"/>
            <a:r>
              <a:rPr lang="en-US" sz="2400" dirty="0">
                <a:solidFill>
                  <a:schemeClr val="bg1"/>
                </a:solidFill>
                <a:latin typeface="Arial" pitchFamily="34" charset="0"/>
                <a:ea typeface="ヒラギノ角ゴ Pro W3" pitchFamily="-96" charset="-128"/>
                <a:cs typeface="Arial" pitchFamily="34" charset="0"/>
              </a:rPr>
              <a:t>Collects empirical data</a:t>
            </a:r>
          </a:p>
        </p:txBody>
      </p:sp>
      <p:sp>
        <p:nvSpPr>
          <p:cNvPr id="45066" name="AutoShape 10"/>
          <p:cNvSpPr>
            <a:spLocks noChangeArrowheads="1"/>
          </p:cNvSpPr>
          <p:nvPr/>
        </p:nvSpPr>
        <p:spPr bwMode="auto">
          <a:xfrm>
            <a:off x="304800" y="5260775"/>
            <a:ext cx="4191000" cy="1066800"/>
          </a:xfrm>
          <a:prstGeom prst="flowChartAlternateProcess">
            <a:avLst/>
          </a:prstGeom>
          <a:solidFill>
            <a:schemeClr val="accent3">
              <a:lumMod val="75000"/>
            </a:schemeClr>
          </a:solidFill>
          <a:ln w="9525">
            <a:noFill/>
            <a:miter lim="800000"/>
            <a:headEnd/>
            <a:tailEnd/>
          </a:ln>
          <a:effectLst/>
        </p:spPr>
        <p:txBody>
          <a:bodyPr wrap="square" anchor="ctr">
            <a:noAutofit/>
          </a:bodyPr>
          <a:lstStyle/>
          <a:p>
            <a:pPr algn="l" eaLnBrk="0" hangingPunct="0"/>
            <a:r>
              <a:rPr lang="en-US" sz="2400" dirty="0">
                <a:solidFill>
                  <a:schemeClr val="bg1"/>
                </a:solidFill>
                <a:latin typeface="Arial" pitchFamily="34" charset="0"/>
                <a:ea typeface="ヒラギノ角ゴ Pro W3" pitchFamily="-96" charset="-128"/>
                <a:cs typeface="Arial" pitchFamily="34" charset="0"/>
              </a:rPr>
              <a:t>In a usability </a:t>
            </a:r>
            <a:r>
              <a:rPr lang="en-US" sz="2400" dirty="0" smtClean="0">
                <a:solidFill>
                  <a:schemeClr val="bg1"/>
                </a:solidFill>
                <a:latin typeface="Arial" pitchFamily="34" charset="0"/>
                <a:ea typeface="ヒラギノ角ゴ Pro W3" pitchFamily="-96" charset="-128"/>
                <a:cs typeface="Arial" pitchFamily="34" charset="0"/>
              </a:rPr>
              <a:t>lab or with remote usability software</a:t>
            </a:r>
            <a:endParaRPr lang="en-US" sz="2400" dirty="0">
              <a:solidFill>
                <a:schemeClr val="bg1"/>
              </a:solidFill>
              <a:latin typeface="Arial" pitchFamily="34" charset="0"/>
              <a:ea typeface="ヒラギノ角ゴ Pro W3" pitchFamily="-96" charset="-128"/>
              <a:cs typeface="Arial" pitchFamily="34" charset="0"/>
            </a:endParaRPr>
          </a:p>
        </p:txBody>
      </p:sp>
      <p:sp>
        <p:nvSpPr>
          <p:cNvPr id="45058" name="AutoShape 2"/>
          <p:cNvSpPr>
            <a:spLocks/>
          </p:cNvSpPr>
          <p:nvPr/>
        </p:nvSpPr>
        <p:spPr bwMode="auto">
          <a:xfrm>
            <a:off x="4800600" y="1559270"/>
            <a:ext cx="3921571" cy="2523768"/>
          </a:xfrm>
          <a:prstGeom prst="rect">
            <a:avLst/>
          </a:prstGeom>
          <a:solidFill>
            <a:schemeClr val="bg1"/>
          </a:solidFill>
          <a:ln w="9525">
            <a:solidFill>
              <a:schemeClr val="bg1"/>
            </a:solidFill>
            <a:miter lim="800000"/>
            <a:headEnd/>
            <a:tailEnd/>
          </a:ln>
          <a:effectLst/>
        </p:spPr>
        <p:txBody>
          <a:bodyPr tIns="0">
            <a:spAutoFit/>
          </a:bodyPr>
          <a:lstStyle/>
          <a:p>
            <a:pPr>
              <a:spcAft>
                <a:spcPts val="600"/>
              </a:spcAft>
            </a:pPr>
            <a:r>
              <a:rPr lang="en-US" b="1" dirty="0" smtClean="0">
                <a:latin typeface="Arial" pitchFamily="34" charset="0"/>
                <a:ea typeface="SimSun" pitchFamily="2" charset="-122"/>
                <a:cs typeface="Arial" pitchFamily="34" charset="0"/>
              </a:rPr>
              <a:t>Anthro-Tech </a:t>
            </a:r>
            <a:r>
              <a:rPr lang="en-US" b="1" dirty="0">
                <a:latin typeface="Arial" pitchFamily="34" charset="0"/>
                <a:ea typeface="SimSun" pitchFamily="2" charset="-122"/>
                <a:cs typeface="Arial" pitchFamily="34" charset="0"/>
              </a:rPr>
              <a:t>facilitator:</a:t>
            </a:r>
            <a:r>
              <a:rPr lang="en-US" dirty="0">
                <a:latin typeface="Arial" pitchFamily="34" charset="0"/>
                <a:ea typeface="SimSun" pitchFamily="2" charset="-122"/>
                <a:cs typeface="Arial" pitchFamily="34" charset="0"/>
              </a:rPr>
              <a:t> </a:t>
            </a:r>
            <a:endParaRPr lang="en-US" dirty="0" smtClean="0">
              <a:latin typeface="Arial" pitchFamily="34" charset="0"/>
              <a:ea typeface="SimSun" pitchFamily="2" charset="-122"/>
              <a:cs typeface="Arial" pitchFamily="34" charset="0"/>
            </a:endParaRPr>
          </a:p>
          <a:p>
            <a:pPr>
              <a:spcAft>
                <a:spcPts val="1200"/>
              </a:spcAft>
            </a:pPr>
            <a:r>
              <a:rPr lang="en-US" dirty="0" smtClean="0">
                <a:latin typeface="Arial" pitchFamily="34" charset="0"/>
                <a:ea typeface="SimSun" pitchFamily="2" charset="-122"/>
                <a:cs typeface="Arial" pitchFamily="34" charset="0"/>
              </a:rPr>
              <a:t>Suzanne Boyd</a:t>
            </a:r>
            <a:endParaRPr lang="en-US" b="1" dirty="0" smtClean="0">
              <a:latin typeface="Arial" pitchFamily="34" charset="0"/>
              <a:ea typeface="SimSun" pitchFamily="2" charset="-122"/>
              <a:cs typeface="Arial" pitchFamily="34" charset="0"/>
            </a:endParaRPr>
          </a:p>
          <a:p>
            <a:pPr>
              <a:spcAft>
                <a:spcPts val="600"/>
              </a:spcAft>
            </a:pPr>
            <a:r>
              <a:rPr lang="en-US" b="1" dirty="0" smtClean="0">
                <a:latin typeface="Arial" pitchFamily="34" charset="0"/>
                <a:ea typeface="SimSun" pitchFamily="2" charset="-122"/>
                <a:cs typeface="Arial" pitchFamily="34" charset="0"/>
              </a:rPr>
              <a:t>Notetaker:</a:t>
            </a:r>
          </a:p>
          <a:p>
            <a:pPr>
              <a:spcAft>
                <a:spcPts val="600"/>
              </a:spcAft>
            </a:pPr>
            <a:r>
              <a:rPr lang="en-US" dirty="0" smtClean="0">
                <a:latin typeface="Arial" pitchFamily="34" charset="0"/>
                <a:ea typeface="SimSun" pitchFamily="2" charset="-122"/>
                <a:cs typeface="Arial" pitchFamily="34" charset="0"/>
              </a:rPr>
              <a:t>Karen Saville </a:t>
            </a:r>
          </a:p>
          <a:p>
            <a:pPr>
              <a:spcAft>
                <a:spcPts val="600"/>
              </a:spcAft>
            </a:pPr>
            <a:endParaRPr lang="en-US" dirty="0">
              <a:latin typeface="Arial" pitchFamily="34" charset="0"/>
              <a:ea typeface="SimSun" pitchFamily="2" charset="-122"/>
              <a:cs typeface="Arial" pitchFamily="34" charset="0"/>
            </a:endParaRPr>
          </a:p>
          <a:p>
            <a:pPr>
              <a:spcAft>
                <a:spcPts val="600"/>
              </a:spcAft>
            </a:pPr>
            <a:r>
              <a:rPr lang="en-US" b="1" dirty="0" smtClean="0">
                <a:latin typeface="Arial" pitchFamily="34" charset="0"/>
                <a:ea typeface="SimSun" pitchFamily="2" charset="-122"/>
                <a:cs typeface="Arial" pitchFamily="34" charset="0"/>
              </a:rPr>
              <a:t>Study design </a:t>
            </a:r>
            <a:endParaRPr lang="en-US" b="1" dirty="0">
              <a:latin typeface="Arial" pitchFamily="34" charset="0"/>
              <a:ea typeface="SimSun" pitchFamily="2" charset="-122"/>
              <a:cs typeface="Arial" pitchFamily="34" charset="0"/>
            </a:endParaRPr>
          </a:p>
          <a:p>
            <a:pPr>
              <a:spcAft>
                <a:spcPts val="600"/>
              </a:spcAft>
            </a:pPr>
            <a:r>
              <a:rPr lang="en-US" dirty="0" smtClean="0">
                <a:latin typeface="Arial" pitchFamily="34" charset="0"/>
                <a:ea typeface="SimSun" pitchFamily="2" charset="-122"/>
                <a:cs typeface="Arial" pitchFamily="34" charset="0"/>
              </a:rPr>
              <a:t>Transition Team</a:t>
            </a:r>
          </a:p>
        </p:txBody>
      </p:sp>
      <p:sp>
        <p:nvSpPr>
          <p:cNvPr id="3" name="Title 2"/>
          <p:cNvSpPr>
            <a:spLocks noGrp="1"/>
          </p:cNvSpPr>
          <p:nvPr>
            <p:ph type="title"/>
          </p:nvPr>
        </p:nvSpPr>
        <p:spPr>
          <a:xfrm>
            <a:off x="228600" y="914400"/>
            <a:ext cx="8229600" cy="762000"/>
          </a:xfrm>
        </p:spPr>
        <p:txBody>
          <a:bodyPr>
            <a:normAutofit/>
          </a:bodyPr>
          <a:lstStyle/>
          <a:p>
            <a:r>
              <a:rPr lang="en-US" dirty="0">
                <a:solidFill>
                  <a:schemeClr val="tx1"/>
                </a:solidFill>
              </a:rPr>
              <a:t>A usability </a:t>
            </a:r>
            <a:r>
              <a:rPr lang="en-US" dirty="0" smtClean="0">
                <a:solidFill>
                  <a:schemeClr val="tx1"/>
                </a:solidFill>
              </a:rPr>
              <a:t>test </a:t>
            </a:r>
            <a:r>
              <a:rPr lang="en-US" dirty="0">
                <a:solidFill>
                  <a:schemeClr val="tx1"/>
                </a:solidFill>
              </a:rPr>
              <a:t>is a research activity in </a:t>
            </a:r>
            <a:r>
              <a:rPr lang="en-US" dirty="0" smtClean="0">
                <a:solidFill>
                  <a:schemeClr val="tx1"/>
                </a:solidFill>
              </a:rPr>
              <a:t>which:</a:t>
            </a:r>
            <a:endParaRPr lang="en-US" dirty="0">
              <a:solidFill>
                <a:schemeClr val="tx1"/>
              </a:solidFill>
            </a:endParaRPr>
          </a:p>
        </p:txBody>
      </p:sp>
      <p:sp>
        <p:nvSpPr>
          <p:cNvPr id="45068" name="Text info"/>
          <p:cNvSpPr>
            <a:spLocks/>
          </p:cNvSpPr>
          <p:nvPr/>
        </p:nvSpPr>
        <p:spPr bwMode="auto">
          <a:xfrm>
            <a:off x="4800600" y="1559270"/>
            <a:ext cx="4343400" cy="2745367"/>
          </a:xfrm>
          <a:prstGeom prst="rect">
            <a:avLst/>
          </a:prstGeom>
          <a:solidFill>
            <a:srgbClr val="FFFFFF"/>
          </a:solidFill>
          <a:ln w="9525">
            <a:solidFill>
              <a:schemeClr val="bg1"/>
            </a:solidFill>
            <a:miter lim="800000"/>
            <a:headEnd/>
            <a:tailEnd/>
          </a:ln>
          <a:effectLst/>
        </p:spPr>
        <p:txBody>
          <a:bodyPr wrap="square" tIns="0">
            <a:spAutoFit/>
          </a:bodyPr>
          <a:lstStyle/>
          <a:p>
            <a:pPr>
              <a:lnSpc>
                <a:spcPct val="90000"/>
              </a:lnSpc>
              <a:spcAft>
                <a:spcPts val="600"/>
              </a:spcAft>
            </a:pPr>
            <a:r>
              <a:rPr lang="en-US" b="1" dirty="0" smtClean="0">
                <a:latin typeface="Arial" pitchFamily="34" charset="0"/>
                <a:cs typeface="Arial" pitchFamily="34" charset="0"/>
              </a:rPr>
              <a:t>133 unmoderated participants</a:t>
            </a:r>
          </a:p>
          <a:p>
            <a:pPr>
              <a:lnSpc>
                <a:spcPct val="90000"/>
              </a:lnSpc>
              <a:spcAft>
                <a:spcPts val="600"/>
              </a:spcAft>
            </a:pPr>
            <a:r>
              <a:rPr lang="en-US" b="1" dirty="0" smtClean="0">
                <a:latin typeface="Arial" pitchFamily="34" charset="0"/>
                <a:cs typeface="Arial" pitchFamily="34" charset="0"/>
              </a:rPr>
              <a:t>11 moderated participants</a:t>
            </a:r>
            <a:endParaRPr lang="en-US" b="1" dirty="0">
              <a:latin typeface="Arial" pitchFamily="34" charset="0"/>
              <a:cs typeface="Arial" pitchFamily="34" charset="0"/>
            </a:endParaRPr>
          </a:p>
          <a:p>
            <a:pPr marL="338138" indent="-338138" eaLnBrk="0" hangingPunct="0">
              <a:spcAft>
                <a:spcPts val="600"/>
              </a:spcAft>
              <a:buFontTx/>
              <a:buChar char="•"/>
            </a:pPr>
            <a:r>
              <a:rPr lang="en-US" dirty="0" smtClean="0">
                <a:latin typeface="Arial" pitchFamily="34" charset="0"/>
                <a:cs typeface="Arial" pitchFamily="34" charset="0"/>
              </a:rPr>
              <a:t>Advisers</a:t>
            </a:r>
          </a:p>
          <a:p>
            <a:pPr marL="338138" indent="-338138" eaLnBrk="0" hangingPunct="0">
              <a:spcAft>
                <a:spcPts val="600"/>
              </a:spcAft>
              <a:buFontTx/>
              <a:buChar char="•"/>
            </a:pPr>
            <a:r>
              <a:rPr lang="en-US" dirty="0" smtClean="0">
                <a:latin typeface="Arial" pitchFamily="34" charset="0"/>
                <a:cs typeface="Arial" pitchFamily="34" charset="0"/>
              </a:rPr>
              <a:t>Ambassadors</a:t>
            </a:r>
          </a:p>
          <a:p>
            <a:pPr marL="338138" indent="-338138" eaLnBrk="0" hangingPunct="0">
              <a:spcAft>
                <a:spcPts val="600"/>
              </a:spcAft>
              <a:buFontTx/>
              <a:buChar char="•"/>
            </a:pPr>
            <a:r>
              <a:rPr lang="en-US" dirty="0" smtClean="0">
                <a:latin typeface="Arial" pitchFamily="34" charset="0"/>
                <a:cs typeface="Arial" pitchFamily="34" charset="0"/>
              </a:rPr>
              <a:t>Enterprise Implementers</a:t>
            </a:r>
          </a:p>
          <a:p>
            <a:pPr marL="338138" indent="-338138" eaLnBrk="0" hangingPunct="0">
              <a:spcAft>
                <a:spcPts val="600"/>
              </a:spcAft>
              <a:buFontTx/>
              <a:buChar char="•"/>
            </a:pPr>
            <a:r>
              <a:rPr lang="en-US" dirty="0" smtClean="0">
                <a:latin typeface="Arial" pitchFamily="34" charset="0"/>
                <a:cs typeface="Arial" pitchFamily="34" charset="0"/>
              </a:rPr>
              <a:t>Innovators</a:t>
            </a:r>
          </a:p>
          <a:p>
            <a:pPr marL="338138" indent="-338138" eaLnBrk="0" hangingPunct="0">
              <a:spcAft>
                <a:spcPts val="600"/>
              </a:spcAft>
              <a:buFontTx/>
              <a:buChar char="•"/>
            </a:pPr>
            <a:r>
              <a:rPr lang="en-US" dirty="0" smtClean="0">
                <a:latin typeface="Arial" pitchFamily="34" charset="0"/>
                <a:cs typeface="Arial" pitchFamily="34" charset="0"/>
              </a:rPr>
              <a:t>Investors</a:t>
            </a:r>
          </a:p>
          <a:p>
            <a:pPr marL="338138" indent="-338138" eaLnBrk="0" hangingPunct="0">
              <a:spcAft>
                <a:spcPts val="600"/>
              </a:spcAft>
              <a:buFontTx/>
              <a:buChar char="•"/>
            </a:pPr>
            <a:r>
              <a:rPr lang="en-US" dirty="0" smtClean="0">
                <a:latin typeface="Arial" pitchFamily="34" charset="0"/>
                <a:cs typeface="Arial" pitchFamily="34" charset="0"/>
              </a:rPr>
              <a:t>Interested Public </a:t>
            </a:r>
          </a:p>
        </p:txBody>
      </p:sp>
      <p:sp>
        <p:nvSpPr>
          <p:cNvPr id="2" name="Isosceles Triangle 1"/>
          <p:cNvSpPr/>
          <p:nvPr/>
        </p:nvSpPr>
        <p:spPr>
          <a:xfrm rot="5400000">
            <a:off x="3944112" y="1773863"/>
            <a:ext cx="265176" cy="2286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p:cNvSpPr/>
          <p:nvPr/>
        </p:nvSpPr>
        <p:spPr>
          <a:xfrm rot="5400000">
            <a:off x="3944112" y="2688263"/>
            <a:ext cx="265176" cy="2286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p:cNvSpPr/>
          <p:nvPr/>
        </p:nvSpPr>
        <p:spPr>
          <a:xfrm rot="5400000">
            <a:off x="3944112" y="3602663"/>
            <a:ext cx="265176" cy="2286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p:cNvSpPr/>
          <p:nvPr/>
        </p:nvSpPr>
        <p:spPr>
          <a:xfrm rot="5400000">
            <a:off x="3944112" y="4517063"/>
            <a:ext cx="265176" cy="2286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p:cNvSpPr/>
          <p:nvPr/>
        </p:nvSpPr>
        <p:spPr>
          <a:xfrm rot="5400000">
            <a:off x="3944112" y="5507663"/>
            <a:ext cx="265176" cy="2286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533400" y="6400800"/>
            <a:ext cx="4963731" cy="369332"/>
          </a:xfrm>
          <a:prstGeom prst="rect">
            <a:avLst/>
          </a:prstGeom>
        </p:spPr>
        <p:txBody>
          <a:bodyPr wrap="none">
            <a:spAutoFit/>
          </a:bodyPr>
          <a:lstStyle/>
          <a:p>
            <a:r>
              <a:rPr lang="en-US" dirty="0" smtClean="0">
                <a:solidFill>
                  <a:srgbClr val="FF0000"/>
                </a:solidFill>
              </a:rPr>
              <a:t>[SEE NOTES FOR EXPLANATION OF SLIDE]</a:t>
            </a:r>
            <a:endParaRPr lang="en-US" dirty="0">
              <a:solidFill>
                <a:srgbClr val="FF0000"/>
              </a:solidFill>
            </a:endParaRPr>
          </a:p>
        </p:txBody>
      </p:sp>
      <p:sp>
        <p:nvSpPr>
          <p:cNvPr id="21" name="Rectangle 4"/>
          <p:cNvSpPr txBox="1">
            <a:spLocks noChangeArrowheads="1"/>
          </p:cNvSpPr>
          <p:nvPr/>
        </p:nvSpPr>
        <p:spPr bwMode="auto">
          <a:xfrm>
            <a:off x="533400" y="163286"/>
            <a:ext cx="2971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Methodology</a:t>
            </a:r>
            <a:endParaRPr lang="en-US" sz="2800" b="1" dirty="0" smtClean="0">
              <a:solidFill>
                <a:schemeClr val="tx1"/>
              </a:solidFill>
              <a:ea typeface="ヒラギノ角ゴ ProN W3" charset="0"/>
              <a:cs typeface="Arial"/>
              <a:sym typeface="Arial" charset="0"/>
            </a:endParaRPr>
          </a:p>
        </p:txBody>
      </p:sp>
    </p:spTree>
    <p:extLst>
      <p:ext uri="{BB962C8B-B14F-4D97-AF65-F5344CB8AC3E}">
        <p14:creationId xmlns:p14="http://schemas.microsoft.com/office/powerpoint/2010/main" val="66332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68"/>
                                        </p:tgtEl>
                                        <p:attrNameLst>
                                          <p:attrName>style.visibility</p:attrName>
                                        </p:attrNameLst>
                                      </p:cBhvr>
                                      <p:to>
                                        <p:strVal val="visible"/>
                                      </p:to>
                                    </p:set>
                                    <p:animEffect transition="in" filter="fade">
                                      <p:cBhvr>
                                        <p:cTn id="10" dur="500"/>
                                        <p:tgtEl>
                                          <p:spTgt spid="450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5068"/>
                                        </p:tgtEl>
                                      </p:cBhvr>
                                    </p:animEffect>
                                    <p:set>
                                      <p:cBhvr>
                                        <p:cTn id="18" dur="1" fill="hold">
                                          <p:stCondLst>
                                            <p:cond delay="499"/>
                                          </p:stCondLst>
                                        </p:cTn>
                                        <p:tgtEl>
                                          <p:spTgt spid="4506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069"/>
                                        </p:tgtEl>
                                        <p:attrNameLst>
                                          <p:attrName>style.visibility</p:attrName>
                                        </p:attrNameLst>
                                      </p:cBhvr>
                                      <p:to>
                                        <p:strVal val="visible"/>
                                      </p:to>
                                    </p:set>
                                    <p:animEffect transition="in" filter="fade">
                                      <p:cBhvr>
                                        <p:cTn id="26" dur="500"/>
                                        <p:tgtEl>
                                          <p:spTgt spid="4506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5069"/>
                                        </p:tgtEl>
                                      </p:cBhvr>
                                    </p:animEffect>
                                    <p:set>
                                      <p:cBhvr>
                                        <p:cTn id="34" dur="1" fill="hold">
                                          <p:stCondLst>
                                            <p:cond delay="499"/>
                                          </p:stCondLst>
                                        </p:cTn>
                                        <p:tgtEl>
                                          <p:spTgt spid="450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058"/>
                                        </p:tgtEl>
                                        <p:attrNameLst>
                                          <p:attrName>style.visibility</p:attrName>
                                        </p:attrNameLst>
                                      </p:cBhvr>
                                      <p:to>
                                        <p:strVal val="visible"/>
                                      </p:to>
                                    </p:set>
                                    <p:animEffect transition="in" filter="fade">
                                      <p:cBhvr>
                                        <p:cTn id="42" dur="500"/>
                                        <p:tgtEl>
                                          <p:spTgt spid="450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5058"/>
                                        </p:tgtEl>
                                      </p:cBhvr>
                                    </p:animEffect>
                                    <p:set>
                                      <p:cBhvr>
                                        <p:cTn id="50" dur="1" fill="hold">
                                          <p:stCondLst>
                                            <p:cond delay="499"/>
                                          </p:stCondLst>
                                        </p:cTn>
                                        <p:tgtEl>
                                          <p:spTgt spid="4505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5071"/>
                                        </p:tgtEl>
                                        <p:attrNameLst>
                                          <p:attrName>style.visibility</p:attrName>
                                        </p:attrNameLst>
                                      </p:cBhvr>
                                      <p:to>
                                        <p:strVal val="visible"/>
                                      </p:to>
                                    </p:set>
                                    <p:animEffect transition="in" filter="fade">
                                      <p:cBhvr>
                                        <p:cTn id="74" dur="500"/>
                                        <p:tgtEl>
                                          <p:spTgt spid="4507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5071"/>
                                        </p:tgtEl>
                                      </p:cBhvr>
                                    </p:animEffect>
                                    <p:set>
                                      <p:cBhvr>
                                        <p:cTn id="82" dur="1" fill="hold">
                                          <p:stCondLst>
                                            <p:cond delay="499"/>
                                          </p:stCondLst>
                                        </p:cTn>
                                        <p:tgtEl>
                                          <p:spTgt spid="450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9" grpId="0" animBg="1"/>
      <p:bldP spid="45069" grpId="1" animBg="1"/>
      <p:bldP spid="20" grpId="0" animBg="1"/>
      <p:bldP spid="20" grpId="1" animBg="1"/>
      <p:bldP spid="45071" grpId="0" animBg="1"/>
      <p:bldP spid="45071" grpId="1" animBg="1"/>
      <p:bldP spid="45058" grpId="0" animBg="1"/>
      <p:bldP spid="45058" grpId="1" animBg="1"/>
      <p:bldP spid="45068" grpId="0" animBg="1"/>
      <p:bldP spid="45068" grpId="1" animBg="1"/>
      <p:bldP spid="2" grpId="0" animBg="1"/>
      <p:bldP spid="2"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bwMode="auto">
          <a:xfrm>
            <a:off x="533400" y="152400"/>
            <a:ext cx="807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38100" tIns="38100" rIns="38100" bIns="38100"/>
          <a:lstStyle>
            <a:lvl1pPr algn="l" rtl="0" fontAlgn="base">
              <a:spcBef>
                <a:spcPct val="0"/>
              </a:spcBef>
              <a:spcAft>
                <a:spcPct val="0"/>
              </a:spcAft>
              <a:defRPr sz="3200">
                <a:solidFill>
                  <a:srgbClr val="808080"/>
                </a:solidFill>
                <a:latin typeface="+mj-lt"/>
                <a:ea typeface="+mj-ea"/>
                <a:cs typeface="+mj-cs"/>
                <a:sym typeface="Arial Bold" charset="0"/>
              </a:defRPr>
            </a:lvl1pPr>
            <a:lvl2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2pPr>
            <a:lvl3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3pPr>
            <a:lvl4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4pPr>
            <a:lvl5pPr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3200">
                <a:solidFill>
                  <a:srgbClr val="808080"/>
                </a:solidFill>
                <a:latin typeface="Arial Bold" charset="0"/>
                <a:ea typeface="ヒラギノ角ゴ ProN W6" charset="0"/>
                <a:cs typeface="ヒラギノ角ゴ ProN W6" charset="0"/>
                <a:sym typeface="Arial Bold" charset="0"/>
              </a:defRPr>
            </a:lvl9pPr>
          </a:lstStyle>
          <a:p>
            <a:pPr>
              <a:defRPr/>
            </a:pPr>
            <a:r>
              <a:rPr lang="en-US" sz="2800" b="1" dirty="0" smtClean="0">
                <a:solidFill>
                  <a:schemeClr val="tx1"/>
                </a:solidFill>
                <a:cs typeface="Arial"/>
                <a:sym typeface="Arial" charset="0"/>
              </a:rPr>
              <a:t>Participants</a:t>
            </a:r>
            <a:endParaRPr lang="en-US" sz="2800" b="1" dirty="0" smtClean="0">
              <a:solidFill>
                <a:schemeClr val="tx1"/>
              </a:solidFill>
              <a:ea typeface="ヒラギノ角ゴ ProN W3" charset="0"/>
              <a:cs typeface="Arial"/>
              <a:sym typeface="Arial" charset="0"/>
            </a:endParaRPr>
          </a:p>
        </p:txBody>
      </p:sp>
      <p:sp>
        <p:nvSpPr>
          <p:cNvPr id="13" name="TextBox 12"/>
          <p:cNvSpPr txBox="1"/>
          <p:nvPr/>
        </p:nvSpPr>
        <p:spPr>
          <a:xfrm>
            <a:off x="457200" y="990600"/>
            <a:ext cx="8305800" cy="1643527"/>
          </a:xfrm>
          <a:prstGeom prst="rect">
            <a:avLst/>
          </a:prstGeom>
          <a:noFill/>
        </p:spPr>
        <p:txBody>
          <a:bodyPr wrap="square" rtlCol="0">
            <a:spAutoFit/>
          </a:bodyPr>
          <a:lstStyle/>
          <a:p>
            <a:pPr marL="342900" indent="-342900">
              <a:spcBef>
                <a:spcPct val="20000"/>
              </a:spcBef>
              <a:defRPr/>
            </a:pPr>
            <a:r>
              <a:rPr lang="en-US" sz="2400" dirty="0" smtClean="0"/>
              <a:t>[Table with the main characteristics of each test participant (gender, age, job, etc.).  Remember to use participant codes instead of participant names to protect anonymity.]</a:t>
            </a:r>
            <a:endParaRPr lang="en-US" sz="2000" b="0" dirty="0" smtClean="0"/>
          </a:p>
          <a:p>
            <a:pPr marL="800100" lvl="1" indent="-342900">
              <a:spcBef>
                <a:spcPct val="20000"/>
              </a:spcBef>
              <a:buFont typeface="Arial" pitchFamily="34" charset="0"/>
              <a:buChar char="•"/>
              <a:defRPr/>
            </a:pP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1460</TotalTime>
  <Words>867</Words>
  <Application>Microsoft Office PowerPoint</Application>
  <PresentationFormat>On-screen Show (4:3)</PresentationFormat>
  <Paragraphs>170</Paragraphs>
  <Slides>15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ＭＳ Ｐゴシック</vt:lpstr>
      <vt:lpstr>SimSun</vt:lpstr>
      <vt:lpstr>Arial</vt:lpstr>
      <vt:lpstr>Arial </vt:lpstr>
      <vt:lpstr>Arial Narrow</vt:lpstr>
      <vt:lpstr>Calibri</vt:lpstr>
      <vt:lpstr>Kozuka Gothic Pro H</vt:lpstr>
      <vt:lpstr>Kozuka Gothic Pro M</vt:lpstr>
      <vt:lpstr>Kozuka Gothic Pro R</vt:lpstr>
      <vt:lpstr>Verdana</vt:lpstr>
      <vt:lpstr>ヒラギノ角ゴ Pro W3</vt:lpstr>
      <vt:lpstr>ヒラギノ角ゴ ProN W3</vt:lpstr>
      <vt:lpstr>2_EERE Black</vt:lpstr>
      <vt:lpstr>Overview</vt:lpstr>
      <vt:lpstr>PowerPoint Presentation</vt:lpstr>
      <vt:lpstr>UCD helps create products that are relevant to users and easy to use by focusing on user needs at every stage of development.</vt:lpstr>
      <vt:lpstr>PowerPoint Presentation</vt:lpstr>
      <vt:lpstr>PowerPoint Presentation</vt:lpstr>
      <vt:lpstr>[Briefly review the data sources you examined to complete your user research and explain how the user research informed your test design]</vt:lpstr>
      <vt:lpstr>PowerPoint Presentation</vt:lpstr>
      <vt:lpstr>A usability test is a research activity in which: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Usability Test Findings and Recommendations Report Template</dc:title>
  <dc:subject>Report template for reporting results from usability tests.</dc:subject>
  <dc:creator>Billie Bates</dc:creator>
  <cp:lastModifiedBy>Billie Bates</cp:lastModifiedBy>
  <cp:revision>133</cp:revision>
  <dcterms:created xsi:type="dcterms:W3CDTF">2011-06-04T16:38:42Z</dcterms:created>
  <dcterms:modified xsi:type="dcterms:W3CDTF">2015-09-29T14:57:05Z</dcterms:modified>
</cp:coreProperties>
</file>