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1" r:id="rId3"/>
    <p:sldId id="276" r:id="rId4"/>
    <p:sldId id="323" r:id="rId5"/>
    <p:sldId id="287" r:id="rId6"/>
    <p:sldId id="333" r:id="rId7"/>
    <p:sldId id="334" r:id="rId8"/>
    <p:sldId id="335" r:id="rId9"/>
    <p:sldId id="324" r:id="rId10"/>
    <p:sldId id="325" r:id="rId11"/>
    <p:sldId id="292" r:id="rId12"/>
    <p:sldId id="336" r:id="rId13"/>
    <p:sldId id="337" r:id="rId14"/>
    <p:sldId id="338" r:id="rId15"/>
    <p:sldId id="322" r:id="rId16"/>
    <p:sldId id="326" r:id="rId17"/>
    <p:sldId id="298" r:id="rId18"/>
    <p:sldId id="299" r:id="rId19"/>
    <p:sldId id="339" r:id="rId20"/>
    <p:sldId id="340" r:id="rId21"/>
    <p:sldId id="341" r:id="rId22"/>
    <p:sldId id="279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EUSER" initials="D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0C6"/>
    <a:srgbClr val="ADDC7A"/>
    <a:srgbClr val="FF0000"/>
    <a:srgbClr val="1B5527"/>
    <a:srgbClr val="00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06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130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636" y="-6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5-14T18:05:07.635" idx="6">
    <p:pos x="4476" y="3818"/>
    <p:text>Please check last 2 bullets against current case law.  Union are after Board to require perfectly clear successors to bargain about initial t&amp;c.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C21736-758D-43F4-89AD-D7ADD93E4EA3}" type="datetimeFigureOut">
              <a:rPr lang="en-US" smtClean="0"/>
              <a:t>8/7/2015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3AE2E2-3E00-4802-8AF4-F22EFAD5C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34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C0421C-189A-48EC-9710-E5B858DA0AA4}" type="datetimeFigureOut">
              <a:rPr lang="en-US" smtClean="0"/>
              <a:t>8/7/2015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BE3BE0-4690-4085-9D0F-5190DB392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80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E-NE LOGO (Horizontal)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52400"/>
            <a:ext cx="87233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546225"/>
            <a:ext cx="8458200" cy="0"/>
          </a:xfrm>
          <a:prstGeom prst="line">
            <a:avLst/>
          </a:prstGeom>
          <a:noFill/>
          <a:ln w="38100">
            <a:solidFill>
              <a:srgbClr val="1B552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33400" y="1600200"/>
            <a:ext cx="8458200" cy="0"/>
          </a:xfrm>
          <a:prstGeom prst="line">
            <a:avLst/>
          </a:prstGeom>
          <a:noFill/>
          <a:ln w="38100">
            <a:solidFill>
              <a:srgbClr val="E8BB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572000"/>
            <a:ext cx="7696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8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Talk Topic</a:t>
            </a:r>
          </a:p>
        </p:txBody>
      </p:sp>
    </p:spTree>
    <p:extLst>
      <p:ext uri="{BB962C8B-B14F-4D97-AF65-F5344CB8AC3E}">
        <p14:creationId xmlns:p14="http://schemas.microsoft.com/office/powerpoint/2010/main" val="69984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Talk Topic</a:t>
            </a:r>
          </a:p>
        </p:txBody>
      </p:sp>
    </p:spTree>
    <p:extLst>
      <p:ext uri="{BB962C8B-B14F-4D97-AF65-F5344CB8AC3E}">
        <p14:creationId xmlns:p14="http://schemas.microsoft.com/office/powerpoint/2010/main" val="107613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Talk Topic</a:t>
            </a:r>
          </a:p>
        </p:txBody>
      </p:sp>
    </p:spTree>
    <p:extLst>
      <p:ext uri="{BB962C8B-B14F-4D97-AF65-F5344CB8AC3E}">
        <p14:creationId xmlns:p14="http://schemas.microsoft.com/office/powerpoint/2010/main" val="108285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Talk Topic</a:t>
            </a:r>
          </a:p>
        </p:txBody>
      </p:sp>
    </p:spTree>
    <p:extLst>
      <p:ext uri="{BB962C8B-B14F-4D97-AF65-F5344CB8AC3E}">
        <p14:creationId xmlns:p14="http://schemas.microsoft.com/office/powerpoint/2010/main" val="164731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E-NE LOGO (Vertital) 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7313"/>
            <a:ext cx="27432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152400"/>
            <a:ext cx="5791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381000" y="1470025"/>
            <a:ext cx="8458200" cy="0"/>
          </a:xfrm>
          <a:prstGeom prst="line">
            <a:avLst/>
          </a:prstGeom>
          <a:noFill/>
          <a:ln w="38100">
            <a:solidFill>
              <a:srgbClr val="1B552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533400" y="1524000"/>
            <a:ext cx="8458200" cy="0"/>
          </a:xfrm>
          <a:prstGeom prst="line">
            <a:avLst/>
          </a:prstGeom>
          <a:noFill/>
          <a:ln w="38100">
            <a:solidFill>
              <a:srgbClr val="E8BB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Talk Topic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7162800" y="661035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062B8545-E67B-4261-B9F0-CF8394FD6828}" type="slidenum">
              <a:rPr lang="en-US" sz="9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0" r:id="rId2"/>
    <p:sldLayoutId id="2147483671" r:id="rId3"/>
    <p:sldLayoutId id="2147483672" r:id="rId4"/>
    <p:sldLayoutId id="2147483673" r:id="rId5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B552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B5527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B5527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B5527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B5527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B5527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B5527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B5527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B5527"/>
          </a:solidFill>
          <a:latin typeface="Arial" charset="0"/>
        </a:defRPr>
      </a:lvl9pPr>
    </p:titleStyle>
    <p:bodyStyle>
      <a:lvl1pPr marL="231775" indent="-231775" algn="l" rtl="0" eaLnBrk="1" fontAlgn="base" hangingPunct="1">
        <a:spcBef>
          <a:spcPct val="0"/>
        </a:spcBef>
        <a:spcAft>
          <a:spcPct val="0"/>
        </a:spcAft>
        <a:buClr>
          <a:srgbClr val="1B5527"/>
        </a:buClr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5425" algn="l" rtl="0" eaLnBrk="1" fontAlgn="base" hangingPunct="1">
        <a:spcBef>
          <a:spcPct val="0"/>
        </a:spcBef>
        <a:spcAft>
          <a:spcPct val="10000"/>
        </a:spcAft>
        <a:buClr>
          <a:srgbClr val="1B5527"/>
        </a:buClr>
        <a:buSzPct val="110000"/>
        <a:buFont typeface="Symbol" pitchFamily="18" charset="2"/>
        <a:buChar char="·"/>
        <a:defRPr>
          <a:solidFill>
            <a:schemeClr val="tx1"/>
          </a:solidFill>
          <a:latin typeface="+mn-lt"/>
        </a:defRPr>
      </a:lvl2pPr>
      <a:lvl3pPr marL="914400" indent="-228600" algn="l" rtl="0" eaLnBrk="1" fontAlgn="base" hangingPunct="1">
        <a:spcBef>
          <a:spcPct val="0"/>
        </a:spcBef>
        <a:spcAft>
          <a:spcPct val="10000"/>
        </a:spcAft>
        <a:buClr>
          <a:srgbClr val="1B5527"/>
        </a:buClr>
        <a:buSzPct val="11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1257300" indent="-228600" algn="l" rtl="0" eaLnBrk="1" fontAlgn="base" hangingPunct="1">
        <a:spcBef>
          <a:spcPct val="0"/>
        </a:spcBef>
        <a:spcAft>
          <a:spcPct val="10000"/>
        </a:spcAft>
        <a:buClr>
          <a:srgbClr val="1B5527"/>
        </a:buClr>
        <a:buChar char="•"/>
        <a:defRPr sz="1400">
          <a:solidFill>
            <a:schemeClr val="tx1"/>
          </a:solidFill>
          <a:latin typeface="+mn-lt"/>
        </a:defRPr>
      </a:lvl4pPr>
      <a:lvl5pPr marL="1600200" indent="-228600" algn="l" rtl="0" eaLnBrk="1" fontAlgn="base" hangingPunct="1">
        <a:spcBef>
          <a:spcPct val="0"/>
        </a:spcBef>
        <a:spcAft>
          <a:spcPct val="1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0"/>
        </a:spcBef>
        <a:spcAft>
          <a:spcPct val="1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0"/>
        </a:spcBef>
        <a:spcAft>
          <a:spcPct val="1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0"/>
        </a:spcBef>
        <a:spcAft>
          <a:spcPct val="1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0"/>
        </a:spcBef>
        <a:spcAft>
          <a:spcPct val="1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energy.gov/gc/leadership/contact-us/contacts-assistant-general-counsel-labor-and-pension-la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130425"/>
            <a:ext cx="8020128" cy="1984375"/>
          </a:xfrm>
        </p:spPr>
        <p:txBody>
          <a:bodyPr/>
          <a:lstStyle/>
          <a:p>
            <a:r>
              <a:rPr lang="en-US" altLang="en-US" dirty="0" smtClean="0"/>
              <a:t>Introduction and Overview</a:t>
            </a:r>
            <a:br>
              <a:rPr lang="en-US" altLang="en-US" dirty="0" smtClean="0"/>
            </a:br>
            <a:r>
              <a:rPr lang="en-US" altLang="en-US" dirty="0" smtClean="0"/>
              <a:t>of the National Labor Relations Act:  </a:t>
            </a:r>
            <a:br>
              <a:rPr lang="en-US" altLang="en-US" dirty="0" smtClean="0"/>
            </a:br>
            <a:r>
              <a:rPr lang="en-US" altLang="en-US" dirty="0" smtClean="0"/>
              <a:t>Labor Law 101</a:t>
            </a:r>
            <a:endParaRPr lang="en-US" altLang="en-US" i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105400"/>
            <a:ext cx="7696200" cy="1524000"/>
          </a:xfrm>
        </p:spPr>
        <p:txBody>
          <a:bodyPr/>
          <a:lstStyle/>
          <a:p>
            <a:r>
              <a:rPr lang="en-US" altLang="en-US" dirty="0" smtClean="0"/>
              <a:t>Tom O’Connor</a:t>
            </a:r>
          </a:p>
          <a:p>
            <a:r>
              <a:rPr lang="en-US" altLang="en-US" dirty="0" smtClean="0"/>
              <a:t>Office of Assistant General Counsel for</a:t>
            </a:r>
          </a:p>
          <a:p>
            <a:r>
              <a:rPr lang="en-US" altLang="en-US" dirty="0" smtClean="0"/>
              <a:t>Labor and Pension Law (GC-63)</a:t>
            </a:r>
          </a:p>
          <a:p>
            <a:endParaRPr lang="en-US" altLang="en-US" dirty="0"/>
          </a:p>
          <a:p>
            <a:pPr algn="r"/>
            <a:r>
              <a:rPr lang="en-US" altLang="en-US" sz="1600" dirty="0" smtClean="0">
                <a:solidFill>
                  <a:schemeClr val="bg2"/>
                </a:solidFill>
              </a:rPr>
              <a:t>5-18-15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24400" y="247471"/>
            <a:ext cx="3733800" cy="1077218"/>
            <a:chOff x="4724400" y="247471"/>
            <a:chExt cx="3733800" cy="1077218"/>
          </a:xfrm>
        </p:grpSpPr>
        <p:sp>
          <p:nvSpPr>
            <p:cNvPr id="2" name="Rectangle 1"/>
            <p:cNvSpPr/>
            <p:nvPr/>
          </p:nvSpPr>
          <p:spPr>
            <a:xfrm>
              <a:off x="4724400" y="381000"/>
              <a:ext cx="37338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252847" y="247471"/>
              <a:ext cx="314861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rgbClr val="1B5527"/>
                  </a:solidFill>
                </a:rPr>
                <a:t>Office of the Assistant</a:t>
              </a:r>
            </a:p>
            <a:p>
              <a:pPr algn="ctr"/>
              <a:r>
                <a:rPr lang="en-US" sz="2000" b="1" i="1" dirty="0" smtClean="0">
                  <a:solidFill>
                    <a:srgbClr val="1B5527"/>
                  </a:solidFill>
                </a:rPr>
                <a:t>General Counsel for</a:t>
              </a:r>
            </a:p>
            <a:p>
              <a:pPr algn="ctr"/>
              <a:r>
                <a:rPr lang="en-US" sz="2000" b="1" i="1" dirty="0" smtClean="0">
                  <a:solidFill>
                    <a:srgbClr val="1B5527"/>
                  </a:solidFill>
                </a:rPr>
                <a:t>Labor and Pension Law</a:t>
              </a:r>
              <a:r>
                <a:rPr lang="en-US" sz="2400" b="1" dirty="0" smtClean="0">
                  <a:solidFill>
                    <a:srgbClr val="1B5527"/>
                  </a:solidFill>
                </a:rPr>
                <a:t> </a:t>
              </a:r>
              <a:endParaRPr lang="en-US" sz="2400" b="1" dirty="0">
                <a:solidFill>
                  <a:srgbClr val="1B5527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Section 8(a)(3)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 smtClean="0">
                <a:solidFill>
                  <a:srgbClr val="000000"/>
                </a:solidFill>
              </a:rPr>
              <a:t>Section 8(a)(3): Discrimination </a:t>
            </a:r>
            <a:r>
              <a:rPr lang="en-US" sz="2100" dirty="0">
                <a:solidFill>
                  <a:srgbClr val="000000"/>
                </a:solidFill>
              </a:rPr>
              <a:t>against employees “in regard to hire or tenure of employment or </a:t>
            </a:r>
            <a:r>
              <a:rPr lang="en-US" sz="2100" u="sng" dirty="0">
                <a:solidFill>
                  <a:srgbClr val="000000"/>
                </a:solidFill>
              </a:rPr>
              <a:t>any term or condition of employment</a:t>
            </a:r>
            <a:r>
              <a:rPr lang="en-US" sz="2100" dirty="0">
                <a:solidFill>
                  <a:srgbClr val="000000"/>
                </a:solidFill>
              </a:rPr>
              <a:t>” </a:t>
            </a:r>
            <a:r>
              <a:rPr lang="en-US" sz="2100" dirty="0" smtClean="0">
                <a:solidFill>
                  <a:srgbClr val="000000"/>
                </a:solidFill>
              </a:rPr>
              <a:t>to </a:t>
            </a:r>
            <a:r>
              <a:rPr lang="en-US" sz="2100" dirty="0">
                <a:solidFill>
                  <a:srgbClr val="000000"/>
                </a:solidFill>
              </a:rPr>
              <a:t>either encouraging or discouraging union membership.</a:t>
            </a:r>
          </a:p>
          <a:p>
            <a:pPr marL="0" indent="0">
              <a:buNone/>
            </a:pPr>
            <a:endParaRPr lang="en-US" sz="2100" dirty="0" smtClean="0">
              <a:solidFill>
                <a:srgbClr val="000000"/>
              </a:solidFill>
            </a:endParaRPr>
          </a:p>
          <a:p>
            <a:r>
              <a:rPr lang="en-US" sz="2100" dirty="0" smtClean="0">
                <a:solidFill>
                  <a:srgbClr val="000000"/>
                </a:solidFill>
              </a:rPr>
              <a:t>Includes</a:t>
            </a:r>
            <a:r>
              <a:rPr lang="en-US" sz="2100" dirty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en-US" sz="2100" dirty="0" smtClean="0">
                <a:solidFill>
                  <a:srgbClr val="000000"/>
                </a:solidFill>
              </a:rPr>
              <a:t>Refusal </a:t>
            </a:r>
            <a:r>
              <a:rPr lang="en-US" sz="2100" dirty="0">
                <a:solidFill>
                  <a:srgbClr val="000000"/>
                </a:solidFill>
              </a:rPr>
              <a:t>to Hire;</a:t>
            </a:r>
          </a:p>
          <a:p>
            <a:pPr lvl="1"/>
            <a:r>
              <a:rPr lang="en-US" sz="2100" dirty="0" smtClean="0">
                <a:solidFill>
                  <a:srgbClr val="000000"/>
                </a:solidFill>
              </a:rPr>
              <a:t>Discharge;</a:t>
            </a:r>
            <a:endParaRPr lang="en-US" sz="2100" dirty="0">
              <a:solidFill>
                <a:srgbClr val="000000"/>
              </a:solidFill>
            </a:endParaRPr>
          </a:p>
          <a:p>
            <a:pPr lvl="1"/>
            <a:r>
              <a:rPr lang="en-US" sz="2100" dirty="0" smtClean="0">
                <a:solidFill>
                  <a:srgbClr val="000000"/>
                </a:solidFill>
              </a:rPr>
              <a:t>Demotion;</a:t>
            </a:r>
            <a:endParaRPr lang="en-US" sz="2100" dirty="0">
              <a:solidFill>
                <a:srgbClr val="000000"/>
              </a:solidFill>
            </a:endParaRPr>
          </a:p>
          <a:p>
            <a:pPr lvl="1"/>
            <a:r>
              <a:rPr lang="en-US" sz="2100" dirty="0" smtClean="0">
                <a:solidFill>
                  <a:srgbClr val="000000"/>
                </a:solidFill>
              </a:rPr>
              <a:t>Giving less </a:t>
            </a:r>
            <a:r>
              <a:rPr lang="en-US" sz="2100" dirty="0">
                <a:solidFill>
                  <a:srgbClr val="000000"/>
                </a:solidFill>
              </a:rPr>
              <a:t>desirable job or work assignments; or</a:t>
            </a:r>
          </a:p>
          <a:p>
            <a:pPr lvl="1"/>
            <a:r>
              <a:rPr lang="en-US" sz="2100" dirty="0" smtClean="0">
                <a:solidFill>
                  <a:srgbClr val="000000"/>
                </a:solidFill>
              </a:rPr>
              <a:t>Withholding </a:t>
            </a:r>
            <a:r>
              <a:rPr lang="en-US" sz="2100" dirty="0">
                <a:solidFill>
                  <a:srgbClr val="000000"/>
                </a:solidFill>
              </a:rPr>
              <a:t>Benefits</a:t>
            </a:r>
          </a:p>
          <a:p>
            <a:pPr marL="231775" lvl="1" indent="0">
              <a:buNone/>
            </a:pPr>
            <a:r>
              <a:rPr lang="en-US" sz="2100" dirty="0">
                <a:solidFill>
                  <a:srgbClr val="000000"/>
                </a:solidFill>
              </a:rPr>
              <a:t>…when these actions are taken either because of union or group activity, or because an employee refrains from </a:t>
            </a:r>
            <a:r>
              <a:rPr lang="en-US" sz="2100" dirty="0" smtClean="0">
                <a:solidFill>
                  <a:srgbClr val="000000"/>
                </a:solidFill>
              </a:rPr>
              <a:t>such activity</a:t>
            </a:r>
            <a:endParaRPr lang="en-US" sz="2100" dirty="0">
              <a:solidFill>
                <a:srgbClr val="000000"/>
              </a:solidFill>
            </a:endParaRPr>
          </a:p>
          <a:p>
            <a:endParaRPr lang="en-US" sz="2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Talk 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8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Section 8(a)(5)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Section 8(a)(5): Refusal to bargain in good faith </a:t>
            </a:r>
            <a:r>
              <a:rPr lang="en-US" dirty="0" smtClean="0">
                <a:solidFill>
                  <a:srgbClr val="000000"/>
                </a:solidFill>
              </a:rPr>
              <a:t>or taking unilateral action about employee terms or conditions of </a:t>
            </a:r>
            <a:r>
              <a:rPr lang="en-US" dirty="0">
                <a:solidFill>
                  <a:srgbClr val="000000"/>
                </a:solidFill>
              </a:rPr>
              <a:t>employment </a:t>
            </a:r>
            <a:r>
              <a:rPr lang="en-US" dirty="0" smtClean="0">
                <a:solidFill>
                  <a:srgbClr val="000000"/>
                </a:solidFill>
              </a:rPr>
              <a:t>(T&amp;Cs); refusal to supply relevant, non-confidential information at request of union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Bargaining </a:t>
            </a:r>
            <a:r>
              <a:rPr lang="en-US" sz="2000" dirty="0">
                <a:solidFill>
                  <a:srgbClr val="000000"/>
                </a:solidFill>
              </a:rPr>
              <a:t>Subjects – 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Mandatory: </a:t>
            </a:r>
          </a:p>
          <a:p>
            <a:pPr lvl="3"/>
            <a:r>
              <a:rPr lang="en-US" sz="2000" dirty="0">
                <a:solidFill>
                  <a:srgbClr val="000000"/>
                </a:solidFill>
              </a:rPr>
              <a:t>wages, benefits (including future retiree benefits for </a:t>
            </a:r>
            <a:r>
              <a:rPr lang="en-US" sz="2000" u="sng" dirty="0">
                <a:solidFill>
                  <a:srgbClr val="000000"/>
                </a:solidFill>
              </a:rPr>
              <a:t>current employees</a:t>
            </a:r>
            <a:r>
              <a:rPr lang="en-US" sz="2000" dirty="0">
                <a:solidFill>
                  <a:srgbClr val="000000"/>
                </a:solidFill>
              </a:rPr>
              <a:t>), </a:t>
            </a:r>
            <a:r>
              <a:rPr lang="en-US" sz="2000" dirty="0" smtClean="0">
                <a:solidFill>
                  <a:srgbClr val="000000"/>
                </a:solidFill>
              </a:rPr>
              <a:t>working conditions</a:t>
            </a:r>
            <a:endParaRPr lang="en-US" sz="2000" dirty="0">
              <a:solidFill>
                <a:srgbClr val="000000"/>
              </a:solidFill>
            </a:endParaRPr>
          </a:p>
          <a:p>
            <a:pPr lvl="2"/>
            <a:r>
              <a:rPr lang="en-US" sz="2000" dirty="0" smtClean="0">
                <a:solidFill>
                  <a:srgbClr val="000000"/>
                </a:solidFill>
              </a:rPr>
              <a:t>Permissive: </a:t>
            </a:r>
          </a:p>
          <a:p>
            <a:pPr lvl="3"/>
            <a:r>
              <a:rPr lang="en-US" sz="2000" dirty="0" smtClean="0">
                <a:solidFill>
                  <a:srgbClr val="000000"/>
                </a:solidFill>
              </a:rPr>
              <a:t>B</a:t>
            </a:r>
            <a:r>
              <a:rPr lang="en-US" sz="2000" dirty="0" smtClean="0"/>
              <a:t>asic </a:t>
            </a:r>
            <a:r>
              <a:rPr lang="en-US" sz="2000" dirty="0"/>
              <a:t>change in operation or </a:t>
            </a:r>
            <a:r>
              <a:rPr lang="en-US" sz="2000" dirty="0" smtClean="0"/>
              <a:t>a change </a:t>
            </a:r>
            <a:r>
              <a:rPr lang="en-US" sz="2000" dirty="0"/>
              <a:t>in the company's scope or </a:t>
            </a:r>
            <a:r>
              <a:rPr lang="en-US" sz="2000" dirty="0" smtClean="0"/>
              <a:t>direction; retirement </a:t>
            </a:r>
            <a:r>
              <a:rPr lang="en-US" sz="2000" dirty="0"/>
              <a:t>benefits of </a:t>
            </a:r>
            <a:r>
              <a:rPr lang="en-US" sz="2000" u="sng" dirty="0"/>
              <a:t>current </a:t>
            </a:r>
            <a:r>
              <a:rPr lang="en-US" sz="2000" u="sng" dirty="0" smtClean="0"/>
              <a:t>retirees</a:t>
            </a:r>
          </a:p>
          <a:p>
            <a:pPr lvl="3"/>
            <a:r>
              <a:rPr lang="en-US" sz="2000" dirty="0">
                <a:solidFill>
                  <a:srgbClr val="000000"/>
                </a:solidFill>
              </a:rPr>
              <a:t>May not force other party to bargain over permissive </a:t>
            </a:r>
            <a:r>
              <a:rPr lang="en-US" sz="2000" dirty="0" smtClean="0">
                <a:solidFill>
                  <a:srgbClr val="000000"/>
                </a:solidFill>
              </a:rPr>
              <a:t>subjects, </a:t>
            </a:r>
            <a:r>
              <a:rPr lang="en-US" sz="2000" dirty="0">
                <a:solidFill>
                  <a:srgbClr val="000000"/>
                </a:solidFill>
              </a:rPr>
              <a:t>or insist to impasse over permissive subjects 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3"/>
            <a:r>
              <a:rPr lang="en-US" sz="2000" dirty="0" smtClean="0">
                <a:solidFill>
                  <a:srgbClr val="000000"/>
                </a:solidFill>
              </a:rPr>
              <a:t>Even </a:t>
            </a:r>
            <a:r>
              <a:rPr lang="en-US" sz="2000" dirty="0">
                <a:solidFill>
                  <a:srgbClr val="000000"/>
                </a:solidFill>
              </a:rPr>
              <a:t>for permissive subjects, employers must bargain </a:t>
            </a:r>
            <a:r>
              <a:rPr lang="en-US" sz="2000" dirty="0" smtClean="0">
                <a:solidFill>
                  <a:srgbClr val="000000"/>
                </a:solidFill>
              </a:rPr>
              <a:t>about effects </a:t>
            </a:r>
            <a:endParaRPr lang="en-US" sz="2000" dirty="0">
              <a:solidFill>
                <a:srgbClr val="000000"/>
              </a:solidFill>
            </a:endParaRPr>
          </a:p>
          <a:p>
            <a:pPr lvl="3"/>
            <a:endParaRPr lang="en-US" sz="2000" dirty="0">
              <a:solidFill>
                <a:srgbClr val="000000"/>
              </a:solidFill>
            </a:endParaRPr>
          </a:p>
          <a:p>
            <a:endParaRPr lang="en-US" b="0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marL="228600"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marL="228600" lvl="1"/>
            <a:endParaRPr lang="en-US" dirty="0">
              <a:solidFill>
                <a:srgbClr val="000000"/>
              </a:solidFill>
            </a:endParaRPr>
          </a:p>
          <a:p>
            <a:pPr marL="342900" lvl="2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346075" lvl="1" indent="0">
              <a:buNone/>
            </a:pPr>
            <a:endParaRPr lang="en-US" dirty="0"/>
          </a:p>
          <a:p>
            <a:pPr marL="228600" lvl="1"/>
            <a:endParaRPr lang="en-US" dirty="0" smtClean="0">
              <a:solidFill>
                <a:srgbClr val="000000"/>
              </a:solidFill>
            </a:endParaRPr>
          </a:p>
          <a:p>
            <a:pPr marL="342900" lvl="2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346075" lvl="1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914400"/>
            <a:ext cx="1981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1B5527"/>
                </a:solidFill>
              </a:rPr>
              <a:t>GC-63</a:t>
            </a:r>
            <a:endParaRPr lang="en-US" dirty="0">
              <a:solidFill>
                <a:srgbClr val="1B55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8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0" y="0"/>
            <a:ext cx="92202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0"/>
            <a:ext cx="40386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Which of the following would be considered a permissive bargaining subject?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Talk Topic</a:t>
            </a:r>
            <a:endParaRPr lang="en-US" dirty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724400" y="1676400"/>
            <a:ext cx="3962400" cy="685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dirty="0" smtClean="0"/>
              <a:t>ages</a:t>
            </a:r>
            <a:endParaRPr lang="en-US" dirty="0"/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724400" y="3810000"/>
            <a:ext cx="3962400" cy="685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Union security</a:t>
            </a:r>
            <a:endParaRPr lang="en-US" dirty="0"/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4724400" y="4863737"/>
            <a:ext cx="3962400" cy="685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Health and safety practices</a:t>
            </a:r>
            <a:endParaRPr lang="en-US" dirty="0"/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4724400" y="2736669"/>
            <a:ext cx="3962400" cy="685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Changes in retirement benefits of current retirees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noaction" highlightClick="1"/>
          </p:cNvPr>
          <p:cNvSpPr/>
          <p:nvPr/>
        </p:nvSpPr>
        <p:spPr>
          <a:xfrm>
            <a:off x="803729" y="1676400"/>
            <a:ext cx="7543800" cy="914400"/>
          </a:xfrm>
          <a:prstGeom prst="actionButtonBlank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WRONG ANSWER!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fld id="{33E88D58-E3FD-422B-B2F7-B6FCAA40797A}" type="slidenum">
              <a:rPr lang="en-US" smtClean="0"/>
              <a:t>13</a:t>
            </a:fld>
            <a:endParaRPr lang="en-US" dirty="0"/>
          </a:p>
        </p:txBody>
      </p:sp>
      <p:pic>
        <p:nvPicPr>
          <p:cNvPr id="1026" name="Picture 2" descr="C:\Users\isel.fitzgerald\Desktop\Hanford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79" y="2819400"/>
            <a:ext cx="4213499" cy="316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-76200" y="0"/>
            <a:ext cx="9144000" cy="70104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ction Button: Custom 3">
            <a:hlinkClick r:id="" action="ppaction://hlinkshowjump?jump=lastslideviewed" highlightClick="1"/>
          </p:cNvPr>
          <p:cNvSpPr/>
          <p:nvPr/>
        </p:nvSpPr>
        <p:spPr>
          <a:xfrm>
            <a:off x="381000" y="6137799"/>
            <a:ext cx="1981200" cy="3810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&lt;&lt; Try 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0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6325321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Energy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" y="60960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fld id="{33E88D58-E3FD-422B-B2F7-B6FCAA40797A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664028" y="1802286"/>
            <a:ext cx="7794172" cy="1245714"/>
          </a:xfrm>
          <a:prstGeom prst="actionButtonBlank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CORRECT!</a:t>
            </a:r>
            <a:endParaRPr lang="en-US" dirty="0"/>
          </a:p>
        </p:txBody>
      </p:sp>
      <p:pic>
        <p:nvPicPr>
          <p:cNvPr id="2050" name="Picture 2" descr="C:\Users\isel.fitzgerald\Desktop\MetLab\7597450786_074dd8a150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53" y="3317604"/>
            <a:ext cx="3315494" cy="331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-10886" y="0"/>
            <a:ext cx="9144000" cy="68834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“Early retirement </a:t>
            </a:r>
            <a:r>
              <a:rPr lang="en-US" dirty="0" smtClean="0"/>
              <a:t>incentives</a:t>
            </a:r>
            <a:endParaRPr lang="en-US" dirty="0"/>
          </a:p>
        </p:txBody>
      </p:sp>
      <p:sp>
        <p:nvSpPr>
          <p:cNvPr id="4" name="Action Button: Custom 3">
            <a:hlinkClick r:id="rId4" action="ppaction://hlinksldjump" highlightClick="1"/>
          </p:cNvPr>
          <p:cNvSpPr/>
          <p:nvPr/>
        </p:nvSpPr>
        <p:spPr>
          <a:xfrm>
            <a:off x="6781800" y="6020540"/>
            <a:ext cx="1905000" cy="3810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 Slide &gt;&gt;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9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Section 8(a)(5)</a:t>
            </a:r>
            <a:br>
              <a:rPr lang="en-US" i="1" dirty="0" smtClean="0"/>
            </a:br>
            <a:r>
              <a:rPr lang="en-US" sz="1800" i="1" dirty="0" smtClean="0"/>
              <a:t>(continued)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Successor employer: </a:t>
            </a:r>
            <a:r>
              <a:rPr lang="en-US" b="0" dirty="0" smtClean="0">
                <a:solidFill>
                  <a:srgbClr val="000000"/>
                </a:solidFill>
              </a:rPr>
              <a:t>an employer succeeds to bargaining obligation of its predecessor when (1) new employer continues predecessor business in substantially the same form, </a:t>
            </a:r>
            <a:r>
              <a:rPr lang="en-US" b="0" i="1" dirty="0" smtClean="0">
                <a:solidFill>
                  <a:srgbClr val="000000"/>
                </a:solidFill>
              </a:rPr>
              <a:t>and </a:t>
            </a:r>
            <a:r>
              <a:rPr lang="en-US" b="0" dirty="0" smtClean="0">
                <a:solidFill>
                  <a:srgbClr val="000000"/>
                </a:solidFill>
              </a:rPr>
              <a:t>(2) a</a:t>
            </a:r>
            <a:r>
              <a:rPr lang="en-US" b="0" dirty="0" smtClean="0"/>
              <a:t> majority of the new employer’s workforce were formerly employed by the predecessor</a:t>
            </a:r>
          </a:p>
          <a:p>
            <a:pPr lvl="2"/>
            <a:r>
              <a:rPr lang="en-US" sz="2000" i="1" dirty="0" smtClean="0">
                <a:solidFill>
                  <a:srgbClr val="000000"/>
                </a:solidFill>
              </a:rPr>
              <a:t>E.g</a:t>
            </a:r>
            <a:r>
              <a:rPr lang="en-US" sz="2000" dirty="0">
                <a:solidFill>
                  <a:srgbClr val="000000"/>
                </a:solidFill>
              </a:rPr>
              <a:t>., employer that purchases or acquires operations of another, such as </a:t>
            </a:r>
            <a:r>
              <a:rPr lang="en-US" sz="2000" dirty="0" smtClean="0">
                <a:solidFill>
                  <a:srgbClr val="000000"/>
                </a:solidFill>
              </a:rPr>
              <a:t>DOE </a:t>
            </a:r>
            <a:r>
              <a:rPr lang="en-US" sz="2000" dirty="0">
                <a:solidFill>
                  <a:srgbClr val="000000"/>
                </a:solidFill>
              </a:rPr>
              <a:t>M&amp;O contractor that succeeds to an existing facility </a:t>
            </a:r>
            <a:r>
              <a:rPr lang="en-US" sz="2000" dirty="0" smtClean="0">
                <a:solidFill>
                  <a:srgbClr val="000000"/>
                </a:solidFill>
              </a:rPr>
              <a:t>contract, may succeed to bargaining obligation of predecessor</a:t>
            </a:r>
            <a:endParaRPr lang="en-US" sz="2000" dirty="0">
              <a:solidFill>
                <a:srgbClr val="000000"/>
              </a:solidFill>
            </a:endParaRPr>
          </a:p>
          <a:p>
            <a:pPr marL="346075" lvl="1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Successor </a:t>
            </a:r>
          </a:p>
          <a:p>
            <a:pPr lvl="2"/>
            <a:r>
              <a:rPr lang="en-US" sz="2000" dirty="0" smtClean="0"/>
              <a:t>need </a:t>
            </a:r>
            <a:r>
              <a:rPr lang="en-US" sz="2000" dirty="0"/>
              <a:t>not adopt a predecessor’s </a:t>
            </a:r>
            <a:r>
              <a:rPr lang="en-US" sz="2000" dirty="0" smtClean="0"/>
              <a:t>CBA and is ordinarily permitted to set initial T&amp;Cs of employment </a:t>
            </a:r>
          </a:p>
          <a:p>
            <a:pPr lvl="2"/>
            <a:r>
              <a:rPr lang="en-US" sz="2000" dirty="0" smtClean="0"/>
              <a:t>must initially consult with union when a “perfectly clear” successor (i.e., shows intent to hire all predecessor employees)</a:t>
            </a:r>
          </a:p>
          <a:p>
            <a:pPr marL="228600"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marL="228600" lvl="1"/>
            <a:endParaRPr lang="en-US" dirty="0">
              <a:solidFill>
                <a:srgbClr val="000000"/>
              </a:solidFill>
            </a:endParaRPr>
          </a:p>
          <a:p>
            <a:pPr marL="342900" lvl="2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346075" lvl="1" indent="0">
              <a:buNone/>
            </a:pPr>
            <a:endParaRPr lang="en-US" dirty="0"/>
          </a:p>
          <a:p>
            <a:pPr marL="228600" lvl="1"/>
            <a:endParaRPr lang="en-US" dirty="0" smtClean="0">
              <a:solidFill>
                <a:srgbClr val="000000"/>
              </a:solidFill>
            </a:endParaRPr>
          </a:p>
          <a:p>
            <a:pPr marL="342900" lvl="2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346075" lvl="1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914400"/>
            <a:ext cx="1981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1B5527"/>
                </a:solidFill>
              </a:rPr>
              <a:t>GC-63</a:t>
            </a:r>
            <a:endParaRPr lang="en-US" dirty="0">
              <a:solidFill>
                <a:srgbClr val="1B55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Defining the Employer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Section </a:t>
            </a:r>
            <a:r>
              <a:rPr lang="en-US" sz="1800" dirty="0"/>
              <a:t>2(2) of NLRA: </a:t>
            </a:r>
            <a:r>
              <a:rPr lang="en-US" sz="1800" dirty="0" smtClean="0"/>
              <a:t>Employer  “includes </a:t>
            </a:r>
            <a:r>
              <a:rPr lang="en-US" sz="1800" i="1" dirty="0"/>
              <a:t>any person </a:t>
            </a:r>
            <a:r>
              <a:rPr lang="en-US" sz="1800" dirty="0"/>
              <a:t>acting as an agent of an employer, directly or </a:t>
            </a:r>
            <a:r>
              <a:rPr lang="en-US" sz="1800" dirty="0" smtClean="0"/>
              <a:t>indirectly …”</a:t>
            </a:r>
          </a:p>
          <a:p>
            <a:pPr marL="0" indent="0">
              <a:buNone/>
            </a:pPr>
            <a:endParaRPr lang="en-US" sz="1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Excludes governmental entities</a:t>
            </a:r>
            <a:endParaRPr lang="en-US" dirty="0"/>
          </a:p>
          <a:p>
            <a:pPr marL="0" indent="0">
              <a:buNone/>
            </a:pPr>
            <a:endParaRPr lang="en-US" sz="1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If entity other than nominal employer is found an employer, it may be obligated to bargain, abide by a CBA, or be liable for ULPs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Various doctrines on defining the NLRA “employer” to include other entities than the nominal employer: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u="sng" dirty="0" smtClean="0"/>
              <a:t>Joint employer</a:t>
            </a:r>
            <a:r>
              <a:rPr lang="en-US" sz="1800" dirty="0"/>
              <a:t>: </a:t>
            </a:r>
            <a:r>
              <a:rPr lang="en-US" sz="1800" i="1" dirty="0" smtClean="0"/>
              <a:t>codetermine T&amp;Cs of employment</a:t>
            </a:r>
            <a:r>
              <a:rPr lang="en-US" sz="1800" dirty="0" smtClean="0"/>
              <a:t>; NLRB currently reviewing standards for joint employer status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u="sng" dirty="0" smtClean="0"/>
              <a:t>single </a:t>
            </a:r>
            <a:r>
              <a:rPr lang="en-US" sz="1800" u="sng" dirty="0"/>
              <a:t>employer</a:t>
            </a:r>
            <a:r>
              <a:rPr lang="en-US" sz="1800" dirty="0"/>
              <a:t>: </a:t>
            </a:r>
            <a:r>
              <a:rPr lang="en-US" sz="1800" i="1" dirty="0" smtClean="0"/>
              <a:t>common ownership</a:t>
            </a:r>
            <a:r>
              <a:rPr lang="en-US" sz="1800" dirty="0" smtClean="0"/>
              <a:t>/financial </a:t>
            </a:r>
            <a:r>
              <a:rPr lang="en-US" sz="1800" dirty="0"/>
              <a:t>control; common </a:t>
            </a:r>
            <a:r>
              <a:rPr lang="en-US" sz="1800" dirty="0" smtClean="0"/>
              <a:t>mgmt, </a:t>
            </a:r>
            <a:r>
              <a:rPr lang="en-US" sz="1800" dirty="0"/>
              <a:t>interrelation of </a:t>
            </a:r>
            <a:r>
              <a:rPr lang="en-US" sz="1800" dirty="0" smtClean="0"/>
              <a:t>operations, integrated </a:t>
            </a:r>
            <a:r>
              <a:rPr lang="en-US" sz="1800" dirty="0"/>
              <a:t>control of labor </a:t>
            </a:r>
            <a:r>
              <a:rPr lang="en-US" sz="1800" dirty="0" smtClean="0"/>
              <a:t>relations</a:t>
            </a:r>
            <a:endParaRPr lang="en-US" sz="18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u="sng" dirty="0"/>
              <a:t>alter </a:t>
            </a:r>
            <a:r>
              <a:rPr lang="en-US" sz="1800" u="sng" dirty="0" smtClean="0"/>
              <a:t>ego</a:t>
            </a:r>
            <a:r>
              <a:rPr lang="en-US" sz="1800" dirty="0" smtClean="0"/>
              <a:t>: disguised </a:t>
            </a:r>
            <a:r>
              <a:rPr lang="en-US" sz="1800" dirty="0"/>
              <a:t>continuance of </a:t>
            </a:r>
            <a:r>
              <a:rPr lang="en-US" sz="1800" dirty="0" smtClean="0"/>
              <a:t>old employer, </a:t>
            </a:r>
            <a:r>
              <a:rPr lang="en-US" sz="1800" i="1" dirty="0" smtClean="0"/>
              <a:t>intent to evade </a:t>
            </a:r>
            <a:r>
              <a:rPr lang="en-US" sz="1800" dirty="0" smtClean="0"/>
              <a:t>obligations under the NLRA </a:t>
            </a:r>
          </a:p>
          <a:p>
            <a:pPr marL="34607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Talk 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4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Union Unfair Labor Practices:</a:t>
            </a:r>
            <a:br>
              <a:rPr lang="en-US" i="1" dirty="0" smtClean="0"/>
            </a:br>
            <a:r>
              <a:rPr lang="en-US" sz="2600" i="1" dirty="0" smtClean="0"/>
              <a:t>Section 8(b)</a:t>
            </a:r>
            <a:endParaRPr lang="en-US" sz="2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/>
          <a:lstStyle/>
          <a:p>
            <a:r>
              <a:rPr lang="en-US" sz="1950" dirty="0" smtClean="0"/>
              <a:t>Section 8(b) – Most of the ULPs for Employers have parallel prohibitions for Labor Organizations, </a:t>
            </a:r>
            <a:r>
              <a:rPr lang="en-US" sz="1950" i="1" dirty="0" smtClean="0"/>
              <a:t>e.g.,</a:t>
            </a:r>
            <a:endParaRPr lang="en-US" sz="1950" dirty="0" smtClean="0"/>
          </a:p>
          <a:p>
            <a:endParaRPr lang="en-US" sz="1950" dirty="0"/>
          </a:p>
          <a:p>
            <a:pPr lvl="1"/>
            <a:r>
              <a:rPr lang="en-US" sz="1950" dirty="0" smtClean="0"/>
              <a:t>Section 8(b)(1)(A) – Restraint and Coercion of Employees: Forbids a labor organization or its agents “to restrain or coerce employees in the exercise of the rights guaranteed in Section 7.”</a:t>
            </a:r>
          </a:p>
          <a:p>
            <a:pPr lvl="1"/>
            <a:endParaRPr lang="en-US" sz="1950" dirty="0" smtClean="0"/>
          </a:p>
          <a:p>
            <a:pPr lvl="1"/>
            <a:r>
              <a:rPr lang="en-US" sz="1950" dirty="0" smtClean="0"/>
              <a:t>Section 8(b)(2) – Causing or Attempting to Cause Discrimination: Prohibits a labor organization from causing an employer to discriminate against an employee in violation of Section 8(a)(3).</a:t>
            </a:r>
          </a:p>
          <a:p>
            <a:pPr lvl="1"/>
            <a:endParaRPr lang="en-US" sz="1950" dirty="0" smtClean="0"/>
          </a:p>
          <a:p>
            <a:pPr lvl="1"/>
            <a:r>
              <a:rPr lang="en-US" sz="1950" dirty="0" smtClean="0"/>
              <a:t>Section 8(b)(d) – Refusal to Bargain in Good Faith: Makes it illegal for a labor organization to refuse to bargain in good faith with an employer on matters pertaining to wages, hours or other conditions of employment.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sz="1100" dirty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marL="228600"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marL="228600" lvl="1"/>
            <a:endParaRPr lang="en-US" dirty="0">
              <a:solidFill>
                <a:srgbClr val="000000"/>
              </a:solidFill>
            </a:endParaRPr>
          </a:p>
          <a:p>
            <a:pPr marL="342900" lvl="2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346075" lvl="1" indent="0">
              <a:buNone/>
            </a:pPr>
            <a:endParaRPr lang="en-US" dirty="0"/>
          </a:p>
          <a:p>
            <a:pPr marL="228600" lvl="1"/>
            <a:endParaRPr lang="en-US" dirty="0" smtClean="0">
              <a:solidFill>
                <a:srgbClr val="000000"/>
              </a:solidFill>
            </a:endParaRPr>
          </a:p>
          <a:p>
            <a:pPr marL="342900" lvl="2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346075" lvl="1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914400"/>
            <a:ext cx="1981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1B5527"/>
                </a:solidFill>
              </a:rPr>
              <a:t>GC-63</a:t>
            </a:r>
            <a:endParaRPr lang="en-US" dirty="0">
              <a:solidFill>
                <a:srgbClr val="1B55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7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Remedies Under the NLRA</a:t>
            </a:r>
            <a:endParaRPr lang="en-US" sz="2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1971"/>
            <a:ext cx="8229600" cy="5257800"/>
          </a:xfrm>
        </p:spPr>
        <p:txBody>
          <a:bodyPr/>
          <a:lstStyle/>
          <a:p>
            <a:r>
              <a:rPr lang="en-US" sz="2200" dirty="0" smtClean="0"/>
              <a:t>Primarily = to remedy or prevent ULPs; not punitive.</a:t>
            </a:r>
          </a:p>
          <a:p>
            <a:endParaRPr lang="en-US" sz="2200" dirty="0"/>
          </a:p>
          <a:p>
            <a:r>
              <a:rPr lang="en-US" sz="2200" dirty="0" smtClean="0"/>
              <a:t>Reinstatement, backpay, notice posting are typical remedies</a:t>
            </a:r>
          </a:p>
          <a:p>
            <a:endParaRPr lang="en-US" sz="2200" dirty="0" smtClean="0"/>
          </a:p>
          <a:p>
            <a:r>
              <a:rPr lang="en-US" sz="2200" dirty="0" smtClean="0"/>
              <a:t>Section 10(j) – </a:t>
            </a:r>
            <a:r>
              <a:rPr lang="en-US" sz="2200" dirty="0"/>
              <a:t>authorizes federal </a:t>
            </a:r>
            <a:r>
              <a:rPr lang="en-US" sz="2200" dirty="0" smtClean="0"/>
              <a:t>courts to grant </a:t>
            </a:r>
            <a:r>
              <a:rPr lang="en-US" sz="2200" dirty="0"/>
              <a:t>temporary </a:t>
            </a:r>
            <a:r>
              <a:rPr lang="en-US" sz="2200" dirty="0" smtClean="0"/>
              <a:t>injunctive relief </a:t>
            </a:r>
            <a:r>
              <a:rPr lang="en-US" sz="2200" dirty="0"/>
              <a:t>in </a:t>
            </a:r>
            <a:r>
              <a:rPr lang="en-US" sz="2200" dirty="0" smtClean="0"/>
              <a:t>to </a:t>
            </a:r>
            <a:r>
              <a:rPr lang="en-US" sz="2200" dirty="0"/>
              <a:t>stop ULPs pending completion of case before ALJs and the </a:t>
            </a:r>
            <a:r>
              <a:rPr lang="en-US" sz="2200" dirty="0" smtClean="0"/>
              <a:t>Board, where – </a:t>
            </a:r>
            <a:endParaRPr lang="en-US" sz="2200" dirty="0"/>
          </a:p>
          <a:p>
            <a:pPr lvl="1"/>
            <a:r>
              <a:rPr lang="en-US" sz="2200" dirty="0" smtClean="0"/>
              <a:t>There is “reasonable cause” </a:t>
            </a:r>
            <a:r>
              <a:rPr lang="en-US" sz="2200" dirty="0"/>
              <a:t>to believe a violation has occurred, </a:t>
            </a:r>
            <a:r>
              <a:rPr lang="en-US" sz="2200" i="1" dirty="0" smtClean="0"/>
              <a:t>and</a:t>
            </a:r>
          </a:p>
          <a:p>
            <a:pPr lvl="1"/>
            <a:r>
              <a:rPr lang="en-US" sz="2200" dirty="0" smtClean="0"/>
              <a:t>Injunctive </a:t>
            </a:r>
            <a:r>
              <a:rPr lang="en-US" sz="2200" dirty="0"/>
              <a:t>relief is “just and proper”</a:t>
            </a:r>
          </a:p>
          <a:p>
            <a:endParaRPr lang="en-US" sz="1930" dirty="0" smtClean="0"/>
          </a:p>
          <a:p>
            <a:pPr marL="0" indent="0">
              <a:buNone/>
            </a:pPr>
            <a:endParaRPr lang="en-US" sz="1100" dirty="0">
              <a:solidFill>
                <a:srgbClr val="000000"/>
              </a:solidFill>
            </a:endParaRPr>
          </a:p>
          <a:p>
            <a:pPr marL="346075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marL="228600"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marL="228600" lvl="1"/>
            <a:endParaRPr lang="en-US" dirty="0">
              <a:solidFill>
                <a:srgbClr val="000000"/>
              </a:solidFill>
            </a:endParaRPr>
          </a:p>
          <a:p>
            <a:pPr marL="342900" lvl="2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346075" lvl="1" indent="0">
              <a:buNone/>
            </a:pPr>
            <a:endParaRPr lang="en-US" dirty="0"/>
          </a:p>
          <a:p>
            <a:pPr marL="228600" lvl="1"/>
            <a:endParaRPr lang="en-US" dirty="0" smtClean="0">
              <a:solidFill>
                <a:srgbClr val="000000"/>
              </a:solidFill>
            </a:endParaRPr>
          </a:p>
          <a:p>
            <a:pPr marL="342900" lvl="2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346075" lvl="1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914400"/>
            <a:ext cx="1981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1B5527"/>
                </a:solidFill>
              </a:rPr>
              <a:t>GC-63</a:t>
            </a:r>
            <a:endParaRPr lang="en-US" dirty="0">
              <a:solidFill>
                <a:srgbClr val="1B55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3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9" y="2133600"/>
            <a:ext cx="9144000" cy="914400"/>
          </a:xfrm>
        </p:spPr>
        <p:txBody>
          <a:bodyPr/>
          <a:lstStyle/>
          <a:p>
            <a:pPr marL="685800" lvl="2" indent="0">
              <a:buNone/>
            </a:pPr>
            <a:r>
              <a:rPr lang="en-US" sz="2000" dirty="0" smtClean="0"/>
              <a:t>True or False?</a:t>
            </a:r>
            <a:r>
              <a:rPr lang="en-US" sz="2000" dirty="0"/>
              <a:t> </a:t>
            </a:r>
            <a:r>
              <a:rPr lang="en-US" sz="2000" dirty="0" smtClean="0"/>
              <a:t>A successor employer must adopt its </a:t>
            </a:r>
            <a:r>
              <a:rPr lang="en-US" sz="2000" dirty="0"/>
              <a:t>predecessor’s CBA and is </a:t>
            </a:r>
            <a:r>
              <a:rPr lang="en-US" sz="2000" dirty="0" smtClean="0"/>
              <a:t>not </a:t>
            </a:r>
            <a:r>
              <a:rPr lang="en-US" sz="2000" dirty="0"/>
              <a:t>permitted to set </a:t>
            </a:r>
            <a:r>
              <a:rPr lang="en-US" sz="2000" dirty="0" smtClean="0"/>
              <a:t>its own initial terms &amp; conditions </a:t>
            </a:r>
            <a:r>
              <a:rPr lang="en-US" sz="2000" dirty="0"/>
              <a:t>of </a:t>
            </a:r>
            <a:r>
              <a:rPr lang="en-US" sz="2000" dirty="0" smtClean="0"/>
              <a:t>employment.</a:t>
            </a:r>
            <a:endParaRPr lang="en-US" sz="20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Talk Topic</a:t>
            </a:r>
            <a:endParaRPr lang="en-US" dirty="0"/>
          </a:p>
        </p:txBody>
      </p:sp>
      <p:sp>
        <p:nvSpPr>
          <p:cNvPr id="10" name="Action Button: Custom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437606" y="3886200"/>
            <a:ext cx="8249194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457200" y="5257800"/>
            <a:ext cx="8229600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8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The National Labor Relations Act (NLRA)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endParaRPr lang="en-US" sz="2100" b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b="1" dirty="0" smtClean="0"/>
              <a:t>General purposes of the NLRA:</a:t>
            </a:r>
          </a:p>
          <a:p>
            <a:pPr marL="346075" lvl="1" indent="0">
              <a:buNone/>
            </a:pPr>
            <a:endParaRPr lang="en-US" sz="2200" b="1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b="1" dirty="0" smtClean="0"/>
              <a:t>To </a:t>
            </a:r>
            <a:r>
              <a:rPr lang="en-US" sz="2200" b="1" dirty="0"/>
              <a:t>reduce industrial strife and maintain full economic </a:t>
            </a:r>
            <a:r>
              <a:rPr lang="en-US" sz="2200" b="1" dirty="0" smtClean="0"/>
              <a:t>production;</a:t>
            </a:r>
            <a:endParaRPr lang="en-US" sz="2200" b="1" dirty="0"/>
          </a:p>
          <a:p>
            <a:pPr lvl="1">
              <a:buFont typeface="Arial" panose="020B0604020202020204" pitchFamily="34" charset="0"/>
              <a:buChar char="•"/>
            </a:pPr>
            <a:endParaRPr lang="en-US" sz="2200" b="1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b="1" dirty="0" smtClean="0"/>
              <a:t>To encourage </a:t>
            </a:r>
            <a:r>
              <a:rPr lang="en-US" sz="2200" b="1" dirty="0"/>
              <a:t>collective </a:t>
            </a:r>
            <a:r>
              <a:rPr lang="en-US" sz="2200" b="1" dirty="0" smtClean="0"/>
              <a:t>bargaining, and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b="1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b="1" dirty="0" smtClean="0"/>
              <a:t>To </a:t>
            </a:r>
            <a:r>
              <a:rPr lang="en-US" sz="2200" b="1" dirty="0"/>
              <a:t>e</a:t>
            </a:r>
            <a:r>
              <a:rPr lang="en-US" sz="2200" b="1" dirty="0" smtClean="0"/>
              <a:t>liminate </a:t>
            </a:r>
            <a:r>
              <a:rPr lang="en-US" sz="2200" b="1" dirty="0"/>
              <a:t>practices by labor and </a:t>
            </a:r>
            <a:r>
              <a:rPr lang="en-US" sz="2200" b="1" dirty="0" smtClean="0"/>
              <a:t>management </a:t>
            </a:r>
            <a:r>
              <a:rPr lang="en-US" sz="2200" b="1" dirty="0"/>
              <a:t>that </a:t>
            </a:r>
            <a:r>
              <a:rPr lang="en-US" sz="2200" b="1" dirty="0" smtClean="0"/>
              <a:t>cause labor disputes that are </a:t>
            </a:r>
            <a:r>
              <a:rPr lang="en-US" sz="2200" b="1" dirty="0"/>
              <a:t>harmful to </a:t>
            </a:r>
            <a:r>
              <a:rPr lang="en-US" sz="2200" b="1" dirty="0" smtClean="0"/>
              <a:t>general &amp; economic welfare.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100" b="1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100" b="1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1950" b="1" dirty="0"/>
          </a:p>
          <a:p>
            <a:pPr marL="346075" lvl="1" indent="0">
              <a:buNone/>
            </a:pPr>
            <a:endParaRPr lang="en-US" dirty="0"/>
          </a:p>
          <a:p>
            <a:pPr marL="3175" lvl="1" indent="0">
              <a:spcAft>
                <a:spcPct val="20000"/>
              </a:spcAft>
              <a:buSzPct val="210000"/>
              <a:buNone/>
            </a:pPr>
            <a:endParaRPr lang="en-US" altLang="en-US" dirty="0" smtClean="0"/>
          </a:p>
          <a:p>
            <a:pPr eaLnBrk="1" hangingPunct="1">
              <a:spcAft>
                <a:spcPct val="20000"/>
              </a:spcAft>
            </a:pPr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609600" y="914400"/>
            <a:ext cx="2362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1B5527"/>
                </a:solidFill>
              </a:rPr>
              <a:t>GC-63</a:t>
            </a:r>
            <a:endParaRPr lang="en-US" dirty="0">
              <a:solidFill>
                <a:srgbClr val="1B55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noaction" highlightClick="1"/>
          </p:cNvPr>
          <p:cNvSpPr/>
          <p:nvPr/>
        </p:nvSpPr>
        <p:spPr>
          <a:xfrm>
            <a:off x="803729" y="1676400"/>
            <a:ext cx="7543800" cy="914400"/>
          </a:xfrm>
          <a:prstGeom prst="actionButtonBlank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WRONG ANSWER!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fld id="{33E88D58-E3FD-422B-B2F7-B6FCAA40797A}" type="slidenum">
              <a:rPr lang="en-US" smtClean="0"/>
              <a:t>20</a:t>
            </a:fld>
            <a:endParaRPr lang="en-US" dirty="0"/>
          </a:p>
        </p:txBody>
      </p:sp>
      <p:pic>
        <p:nvPicPr>
          <p:cNvPr id="2050" name="Picture 2" descr="C:\Users\isel.fitzgerald\Desktop\Jean PowerPoint\10428026283_e06e1f77cb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47" y="2954216"/>
            <a:ext cx="3967163" cy="318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ction Button: Custom 3">
            <a:hlinkClick r:id="" action="ppaction://hlinkshowjump?jump=lastslideviewed" highlightClick="1"/>
          </p:cNvPr>
          <p:cNvSpPr/>
          <p:nvPr/>
        </p:nvSpPr>
        <p:spPr>
          <a:xfrm>
            <a:off x="381000" y="6137799"/>
            <a:ext cx="1981200" cy="3810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&lt;&lt; Try 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6325321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Energy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" y="60960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fld id="{33E88D58-E3FD-422B-B2F7-B6FCAA40797A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664028" y="1802286"/>
            <a:ext cx="7794172" cy="712314"/>
          </a:xfrm>
          <a:prstGeom prst="actionButtonBlank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CORRECT!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414" y="2514600"/>
            <a:ext cx="910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000" dirty="0" smtClean="0"/>
              <a:t>A successor employer need </a:t>
            </a:r>
            <a:r>
              <a:rPr lang="en-US" sz="2000" dirty="0"/>
              <a:t>not adopt a predecessor’s CBA and is ordinarily permitted to set initial T&amp;Cs of </a:t>
            </a:r>
            <a:r>
              <a:rPr lang="en-US" sz="2000" dirty="0" smtClean="0"/>
              <a:t>employment. </a:t>
            </a:r>
            <a:endParaRPr lang="en-US" sz="2000" dirty="0"/>
          </a:p>
        </p:txBody>
      </p:sp>
      <p:pic>
        <p:nvPicPr>
          <p:cNvPr id="3074" name="Picture 2" descr="C:\Users\isel.fitzgerald\Desktop\Jean PowerPoint\27-0926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922" y="3294278"/>
            <a:ext cx="2688155" cy="333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-10886" y="32798"/>
            <a:ext cx="9144000" cy="685060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“</a:t>
            </a:r>
            <a:r>
              <a:rPr lang="en-US" dirty="0" smtClean="0"/>
              <a:t>Early</a:t>
            </a:r>
            <a:endParaRPr lang="en-US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6781800" y="6020540"/>
            <a:ext cx="1905000" cy="3810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 Slide &gt;&gt;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90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you have questions on specifics as they relate to your site and your contractors or unions, please call the individual site leads at GC-63 or the NNSA-GC.  If you have forgotten who that is, please check the listing 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http://energy.gov/gc/leadership/contact-us/contacts-assistant-general-counsel-labor-and-pension-law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914400"/>
            <a:ext cx="1981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1B5527"/>
                </a:solidFill>
              </a:rPr>
              <a:t>GC-63</a:t>
            </a:r>
            <a:endParaRPr lang="en-US" dirty="0">
              <a:solidFill>
                <a:srgbClr val="1B55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8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74" y="1752600"/>
            <a:ext cx="8229600" cy="4953000"/>
          </a:xfrm>
        </p:spPr>
        <p:txBody>
          <a:bodyPr/>
          <a:lstStyle/>
          <a:p>
            <a:pPr lvl="0"/>
            <a:r>
              <a:rPr lang="en-US" u="sng" dirty="0" smtClean="0">
                <a:latin typeface="+mj-lt"/>
              </a:rPr>
              <a:t>Section 9(a) certification</a:t>
            </a:r>
            <a:r>
              <a:rPr lang="en-US" dirty="0" smtClean="0">
                <a:latin typeface="+mj-lt"/>
              </a:rPr>
              <a:t>: </a:t>
            </a:r>
            <a:r>
              <a:rPr lang="en-US" b="0" dirty="0" smtClean="0">
                <a:latin typeface="+mj-lt"/>
              </a:rPr>
              <a:t>Employee representatives are selected by majority of employees democratically, </a:t>
            </a:r>
            <a:r>
              <a:rPr lang="en-US" b="0" dirty="0" smtClean="0"/>
              <a:t>through</a:t>
            </a:r>
            <a:r>
              <a:rPr lang="en-US" b="0" dirty="0"/>
              <a:t>:</a:t>
            </a:r>
            <a:endParaRPr lang="en-US" b="0" dirty="0" smtClean="0">
              <a:latin typeface="+mj-lt"/>
            </a:endParaRPr>
          </a:p>
          <a:p>
            <a:pPr lvl="2"/>
            <a:r>
              <a:rPr lang="en-US" sz="2000" dirty="0" smtClean="0">
                <a:latin typeface="+mj-lt"/>
              </a:rPr>
              <a:t>Election, or</a:t>
            </a:r>
          </a:p>
          <a:p>
            <a:pPr lvl="2"/>
            <a:r>
              <a:rPr lang="en-US" sz="2000" b="0" dirty="0" smtClean="0">
                <a:latin typeface="+mj-lt"/>
              </a:rPr>
              <a:t>Voluntary recognition upon showing </a:t>
            </a:r>
            <a:r>
              <a:rPr lang="en-US" sz="2000" dirty="0" smtClean="0">
                <a:latin typeface="+mj-lt"/>
              </a:rPr>
              <a:t>that </a:t>
            </a:r>
            <a:r>
              <a:rPr lang="en-US" sz="2000" dirty="0">
                <a:latin typeface="+mj-lt"/>
              </a:rPr>
              <a:t>a majority </a:t>
            </a:r>
            <a:r>
              <a:rPr lang="en-US" sz="2000" dirty="0" smtClean="0">
                <a:latin typeface="+mj-lt"/>
              </a:rPr>
              <a:t>support in proposed bargaining</a:t>
            </a:r>
          </a:p>
          <a:p>
            <a:pPr lvl="1"/>
            <a:r>
              <a:rPr lang="en-US" sz="2000" b="0" dirty="0" smtClean="0">
                <a:latin typeface="+mj-lt"/>
              </a:rPr>
              <a:t>Unions can also be decertified</a:t>
            </a:r>
          </a:p>
          <a:p>
            <a:pPr marL="0" lvl="0" indent="0">
              <a:buNone/>
            </a:pPr>
            <a:endParaRPr lang="en-US" u="sng" dirty="0" smtClean="0">
              <a:latin typeface="+mj-lt"/>
            </a:endParaRPr>
          </a:p>
          <a:p>
            <a:pPr lvl="0"/>
            <a:r>
              <a:rPr lang="en-US" u="sng" dirty="0">
                <a:latin typeface="+mj-lt"/>
              </a:rPr>
              <a:t>Section 8(f</a:t>
            </a:r>
            <a:r>
              <a:rPr lang="en-US" u="sng" dirty="0" smtClean="0">
                <a:latin typeface="+mj-lt"/>
              </a:rPr>
              <a:t>)</a:t>
            </a:r>
            <a:r>
              <a:rPr lang="en-US" b="0" dirty="0" smtClean="0">
                <a:latin typeface="+mj-lt"/>
              </a:rPr>
              <a:t>: Employers in the Construction Industry can recognize a union as the exclusive </a:t>
            </a:r>
            <a:r>
              <a:rPr lang="en-US" b="0" dirty="0">
                <a:latin typeface="+mj-lt"/>
              </a:rPr>
              <a:t>bargaining </a:t>
            </a:r>
            <a:r>
              <a:rPr lang="en-US" b="0" dirty="0" smtClean="0">
                <a:latin typeface="+mj-lt"/>
              </a:rPr>
              <a:t>representative and sign </a:t>
            </a:r>
            <a:r>
              <a:rPr lang="en-US" b="0" dirty="0">
                <a:latin typeface="+mj-lt"/>
              </a:rPr>
              <a:t>a </a:t>
            </a:r>
            <a:r>
              <a:rPr lang="en-US" b="0" dirty="0" smtClean="0">
                <a:latin typeface="+mj-lt"/>
              </a:rPr>
              <a:t>CBA – </a:t>
            </a:r>
          </a:p>
          <a:p>
            <a:pPr lvl="1"/>
            <a:r>
              <a:rPr lang="en-US" sz="2000" b="0" u="sng" dirty="0" smtClean="0">
                <a:latin typeface="+mj-lt"/>
              </a:rPr>
              <a:t>before</a:t>
            </a:r>
            <a:r>
              <a:rPr lang="en-US" sz="2000" b="0" dirty="0" smtClean="0">
                <a:latin typeface="+mj-lt"/>
              </a:rPr>
              <a:t> </a:t>
            </a:r>
            <a:r>
              <a:rPr lang="en-US" sz="2000" b="0" dirty="0">
                <a:latin typeface="+mj-lt"/>
              </a:rPr>
              <a:t>employees are hired or </a:t>
            </a:r>
            <a:r>
              <a:rPr lang="en-US" sz="2000" b="0" dirty="0" smtClean="0">
                <a:latin typeface="+mj-lt"/>
              </a:rPr>
              <a:t>have designated the union </a:t>
            </a:r>
            <a:r>
              <a:rPr lang="en-US" sz="2000" b="0" dirty="0">
                <a:latin typeface="+mj-lt"/>
              </a:rPr>
              <a:t>as  </a:t>
            </a:r>
            <a:r>
              <a:rPr lang="en-US" sz="2000" b="0" dirty="0" smtClean="0">
                <a:latin typeface="+mj-lt"/>
              </a:rPr>
              <a:t>their representative, </a:t>
            </a:r>
            <a:r>
              <a:rPr lang="en-US" sz="2000" b="0" i="1" dirty="0" smtClean="0">
                <a:latin typeface="+mj-lt"/>
              </a:rPr>
              <a:t>and </a:t>
            </a:r>
            <a:endParaRPr lang="en-US" sz="2000" b="0" dirty="0" smtClean="0">
              <a:latin typeface="+mj-lt"/>
            </a:endParaRPr>
          </a:p>
          <a:p>
            <a:pPr lvl="1"/>
            <a:r>
              <a:rPr lang="en-US" sz="2000" b="0" dirty="0" smtClean="0">
                <a:latin typeface="+mj-lt"/>
              </a:rPr>
              <a:t>parties can walk away upon CBA’s expiration.</a:t>
            </a:r>
          </a:p>
          <a:p>
            <a:pPr lvl="1"/>
            <a:r>
              <a:rPr lang="en-US" sz="2000" dirty="0" smtClean="0">
                <a:latin typeface="+mj-lt"/>
              </a:rPr>
              <a:t>Section 8(f) status can be converted to Section 9(a) status upon appropriate showings.</a:t>
            </a:r>
            <a:endParaRPr lang="en-US" sz="2000" b="0" dirty="0" smtClean="0">
              <a:latin typeface="+mj-lt"/>
            </a:endParaRPr>
          </a:p>
          <a:p>
            <a:pPr marL="346075" lvl="1" indent="0">
              <a:buNone/>
            </a:pPr>
            <a:endParaRPr lang="en-US" sz="1400" b="0" dirty="0" smtClean="0"/>
          </a:p>
          <a:p>
            <a:pPr lvl="0"/>
            <a:endParaRPr lang="en-US" sz="1600" b="0" dirty="0" smtClean="0"/>
          </a:p>
          <a:p>
            <a:pPr lvl="0"/>
            <a:endParaRPr lang="en-US" sz="1600" b="0" u="sng" dirty="0" smtClean="0"/>
          </a:p>
          <a:p>
            <a:pPr lvl="0"/>
            <a:endParaRPr lang="en-US" sz="1600" b="0" u="sng" dirty="0" smtClean="0"/>
          </a:p>
          <a:p>
            <a:pPr lvl="0"/>
            <a:endParaRPr lang="en-US" sz="1600" b="0" i="1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609600" y="914400"/>
            <a:ext cx="2057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1B5527"/>
                </a:solidFill>
              </a:rPr>
              <a:t>GC-63</a:t>
            </a:r>
            <a:endParaRPr lang="en-US" dirty="0">
              <a:solidFill>
                <a:srgbClr val="1B5527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341293"/>
            <a:ext cx="5410200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b="1" kern="0" dirty="0" smtClean="0">
                <a:solidFill>
                  <a:srgbClr val="1B5527"/>
                </a:solidFill>
                <a:latin typeface="Arial"/>
                <a:ea typeface="+mj-ea"/>
                <a:cs typeface="+mj-cs"/>
              </a:rPr>
              <a:t>The Collective Bargaining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158418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Unfair Labor Practice (ULP)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pPr marL="231775" lvl="1" indent="-231775">
              <a:spcAft>
                <a:spcPct val="0"/>
              </a:spcAft>
              <a:buSzTx/>
              <a:buFont typeface="Wingdings" pitchFamily="2" charset="2"/>
              <a:buChar char="n"/>
            </a:pPr>
            <a:r>
              <a:rPr lang="en-US" sz="2000" b="1" dirty="0" smtClean="0"/>
              <a:t>Any </a:t>
            </a:r>
            <a:r>
              <a:rPr lang="en-US" sz="2000" b="1" dirty="0"/>
              <a:t>person can file a ULP allegation, called a “</a:t>
            </a:r>
            <a:r>
              <a:rPr lang="en-US" sz="2000" b="1" u="sng" dirty="0" smtClean="0"/>
              <a:t>charge</a:t>
            </a:r>
            <a:r>
              <a:rPr lang="en-US" sz="2000" b="1" dirty="0" smtClean="0"/>
              <a:t>”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NLRB General Counsel staff (GC) investigates and has discretion whether to prosecute ULPs through a “</a:t>
            </a:r>
            <a:r>
              <a:rPr lang="en-US" u="sng" dirty="0" smtClean="0"/>
              <a:t>complaint</a:t>
            </a:r>
            <a:r>
              <a:rPr lang="en-US" dirty="0" smtClean="0"/>
              <a:t>”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NLRB ALJ holds a hearing </a:t>
            </a:r>
            <a:r>
              <a:rPr lang="en-US" dirty="0" smtClean="0"/>
              <a:t>and issues decision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 smtClean="0"/>
              <a:t>Board </a:t>
            </a:r>
            <a:r>
              <a:rPr lang="en-US" dirty="0"/>
              <a:t>then reviews and </a:t>
            </a:r>
            <a:r>
              <a:rPr lang="en-US" dirty="0" smtClean="0"/>
              <a:t>enforces </a:t>
            </a:r>
            <a:r>
              <a:rPr lang="en-US" dirty="0"/>
              <a:t>or </a:t>
            </a:r>
            <a:r>
              <a:rPr lang="en-US" dirty="0" smtClean="0"/>
              <a:t>reverses </a:t>
            </a:r>
            <a:r>
              <a:rPr lang="en-US" dirty="0"/>
              <a:t>ALJ </a:t>
            </a:r>
            <a:r>
              <a:rPr lang="en-US" dirty="0" smtClean="0"/>
              <a:t>decision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Parties can go into federal courts of appeals to enforce Board orders – the Board’s orders are </a:t>
            </a:r>
            <a:r>
              <a:rPr lang="en-US" u="sng" dirty="0" smtClean="0"/>
              <a:t>not</a:t>
            </a:r>
            <a:r>
              <a:rPr lang="en-US" dirty="0" smtClean="0"/>
              <a:t> self-enforcing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Talk 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7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Section 8(a)(1)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2400" dirty="0" smtClean="0"/>
              <a:t>Section 8(a)(1): I</a:t>
            </a:r>
            <a:r>
              <a:rPr lang="en-US" sz="2400" dirty="0" smtClean="0">
                <a:solidFill>
                  <a:srgbClr val="000000"/>
                </a:solidFill>
              </a:rPr>
              <a:t>nterference with, restraint, or coercion of employees in exercise of rights guaranteed in Section 7.</a:t>
            </a:r>
          </a:p>
          <a:p>
            <a:pPr lvl="1"/>
            <a:r>
              <a:rPr lang="en-US" sz="2400" dirty="0" smtClean="0"/>
              <a:t>Section 7: “</a:t>
            </a:r>
            <a:r>
              <a:rPr lang="en-US" sz="2400" i="1" dirty="0" smtClean="0"/>
              <a:t>Employees </a:t>
            </a:r>
            <a:r>
              <a:rPr lang="en-US" sz="2400" i="1" dirty="0"/>
              <a:t>shall have the right to self-organize, to form, join, or assist labor organizations, to bargain collectively through representatives of their own choosing, and to engage in other concerted activities </a:t>
            </a:r>
            <a:r>
              <a:rPr lang="en-US" sz="2400" i="1" dirty="0" smtClean="0"/>
              <a:t>…,” </a:t>
            </a:r>
            <a:r>
              <a:rPr lang="en-US" sz="2400" i="1" u="sng" dirty="0" smtClean="0"/>
              <a:t>or</a:t>
            </a:r>
            <a:r>
              <a:rPr lang="en-US" sz="2400" i="1" dirty="0" smtClean="0"/>
              <a:t> to refrain from such activities</a:t>
            </a:r>
          </a:p>
          <a:p>
            <a:pPr marL="346075" lvl="1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lvl="1"/>
            <a:r>
              <a:rPr lang="en-US" sz="2400" i="1" dirty="0" smtClean="0">
                <a:solidFill>
                  <a:srgbClr val="000000"/>
                </a:solidFill>
              </a:rPr>
              <a:t>E.g</a:t>
            </a:r>
            <a:r>
              <a:rPr lang="en-US" sz="2400" dirty="0">
                <a:solidFill>
                  <a:srgbClr val="000000"/>
                </a:solidFill>
              </a:rPr>
              <a:t>., threats of loss of </a:t>
            </a:r>
            <a:r>
              <a:rPr lang="en-US" sz="2400" dirty="0" smtClean="0">
                <a:solidFill>
                  <a:srgbClr val="000000"/>
                </a:solidFill>
              </a:rPr>
              <a:t>jobs/benefits, or </a:t>
            </a:r>
            <a:r>
              <a:rPr lang="en-US" sz="2400" dirty="0">
                <a:solidFill>
                  <a:srgbClr val="000000"/>
                </a:solidFill>
              </a:rPr>
              <a:t>to close a plant if employees join a union; coercively questioning employees about union affiliation</a:t>
            </a:r>
          </a:p>
          <a:p>
            <a:pPr lvl="1"/>
            <a:endParaRPr lang="en-US" sz="185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85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850" dirty="0" smtClean="0">
              <a:solidFill>
                <a:srgbClr val="000000"/>
              </a:solidFill>
            </a:endParaRPr>
          </a:p>
          <a:p>
            <a:pPr marL="346075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3175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342900" lvl="2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346075" lvl="1" indent="0">
              <a:buNone/>
            </a:pPr>
            <a:endParaRPr lang="en-US" dirty="0"/>
          </a:p>
          <a:p>
            <a:pPr marL="228600" lvl="1"/>
            <a:endParaRPr lang="en-US" dirty="0" smtClean="0">
              <a:solidFill>
                <a:srgbClr val="000000"/>
              </a:solidFill>
            </a:endParaRPr>
          </a:p>
          <a:p>
            <a:pPr marL="342900" lvl="2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346075" lvl="1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914400"/>
            <a:ext cx="1981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1B5527"/>
                </a:solidFill>
              </a:rPr>
              <a:t>GC-63</a:t>
            </a:r>
            <a:endParaRPr lang="en-US" dirty="0">
              <a:solidFill>
                <a:srgbClr val="1B55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02" y="1981200"/>
            <a:ext cx="8239397" cy="1600200"/>
          </a:xfrm>
        </p:spPr>
        <p:txBody>
          <a:bodyPr/>
          <a:lstStyle/>
          <a:p>
            <a:pPr marL="346075" lvl="1" indent="0">
              <a:buNone/>
            </a:pPr>
            <a:r>
              <a:rPr lang="en-US" sz="2000" dirty="0" smtClean="0"/>
              <a:t>True or False? </a:t>
            </a:r>
            <a:r>
              <a:rPr lang="en-US" sz="2000" dirty="0"/>
              <a:t>Assisting a union to organize the employees of an </a:t>
            </a:r>
            <a:r>
              <a:rPr lang="en-US" sz="2000" dirty="0" smtClean="0"/>
              <a:t>employers, going </a:t>
            </a:r>
            <a:r>
              <a:rPr lang="en-US" sz="2000" dirty="0"/>
              <a:t>out on strike to secure better working </a:t>
            </a:r>
            <a:r>
              <a:rPr lang="en-US" sz="2000" dirty="0" smtClean="0"/>
              <a:t>conditions, and picketing are all examples of Section 7 rights guaranteed by the NLRA. 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Talk Topic</a:t>
            </a:r>
            <a:endParaRPr lang="en-US" dirty="0"/>
          </a:p>
        </p:txBody>
      </p:sp>
      <p:sp>
        <p:nvSpPr>
          <p:cNvPr id="11" name="Action Button: Custom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437606" y="3886200"/>
            <a:ext cx="8249194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457200" y="5257800"/>
            <a:ext cx="8229600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noaction" highlightClick="1"/>
          </p:cNvPr>
          <p:cNvSpPr/>
          <p:nvPr/>
        </p:nvSpPr>
        <p:spPr>
          <a:xfrm>
            <a:off x="803729" y="1676400"/>
            <a:ext cx="7543800" cy="914400"/>
          </a:xfrm>
          <a:prstGeom prst="actionButtonBlank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WRONG ANSWER!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fld id="{33E88D58-E3FD-422B-B2F7-B6FCAA40797A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2" descr="C:\Users\isel.fitzgerald\Desktop\Jean's Presentations\10423815975_f5e480f47d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21" y="2894260"/>
            <a:ext cx="2825157" cy="36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3629" y="0"/>
            <a:ext cx="9144000" cy="6858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ction Button: Custom 3">
            <a:hlinkClick r:id="" action="ppaction://hlinkshowjump?jump=lastslideviewed" highlightClick="1"/>
          </p:cNvPr>
          <p:cNvSpPr/>
          <p:nvPr/>
        </p:nvSpPr>
        <p:spPr>
          <a:xfrm>
            <a:off x="381000" y="6137799"/>
            <a:ext cx="1981200" cy="3810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&lt;&lt; Try 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6325321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Energy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" y="60960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fld id="{33E88D58-E3FD-422B-B2F7-B6FCAA40797A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664028" y="1802286"/>
            <a:ext cx="7794172" cy="1245714"/>
          </a:xfrm>
          <a:prstGeom prst="actionButtonBlank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CORRECT!</a:t>
            </a:r>
            <a:endParaRPr lang="en-US" dirty="0"/>
          </a:p>
        </p:txBody>
      </p:sp>
      <p:pic>
        <p:nvPicPr>
          <p:cNvPr id="1026" name="Picture 2" descr="C:\Users\isel.fitzgerald\Desktop\Jean PowerPoint\10428211104_b7da18f799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034" y="3353326"/>
            <a:ext cx="3587931" cy="307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-10886" y="0"/>
            <a:ext cx="9144000" cy="68834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“Early retirement incentives that are funded through contractor pension plans </a:t>
            </a:r>
            <a:r>
              <a:rPr lang="en-US" i="1" dirty="0"/>
              <a:t>will continue </a:t>
            </a:r>
            <a:r>
              <a:rPr lang="en-US" dirty="0"/>
              <a:t>to be unallowable . . . .” </a:t>
            </a:r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6781800" y="6020540"/>
            <a:ext cx="1905000" cy="3810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 Slide &gt;&gt;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4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500" dirty="0" smtClean="0"/>
              <a:t>Section 8(a)(2)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724400"/>
          </a:xfrm>
        </p:spPr>
        <p:txBody>
          <a:bodyPr/>
          <a:lstStyle/>
          <a:p>
            <a:r>
              <a:rPr lang="en-US" sz="2400" b="1" dirty="0" smtClean="0"/>
              <a:t>Section 8(a)(2): Domination </a:t>
            </a:r>
            <a:r>
              <a:rPr lang="en-US" sz="2400" b="1" dirty="0"/>
              <a:t>or </a:t>
            </a:r>
            <a:r>
              <a:rPr lang="en-US" sz="2400" b="1" dirty="0" smtClean="0"/>
              <a:t>interference </a:t>
            </a:r>
            <a:r>
              <a:rPr lang="en-US" sz="2400" b="1" dirty="0"/>
              <a:t>with the formation or administration of any labor </a:t>
            </a:r>
            <a:r>
              <a:rPr lang="en-US" sz="2400" b="1" dirty="0" smtClean="0"/>
              <a:t>organization – 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/>
            <a:endParaRPr lang="en-US" sz="2020" dirty="0" smtClean="0">
              <a:solidFill>
                <a:srgbClr val="000000"/>
              </a:solidFill>
            </a:endParaRPr>
          </a:p>
          <a:p>
            <a:pPr lvl="1"/>
            <a:r>
              <a:rPr lang="en-US" sz="2020" dirty="0" smtClean="0">
                <a:solidFill>
                  <a:srgbClr val="000000"/>
                </a:solidFill>
              </a:rPr>
              <a:t>Domination:</a:t>
            </a:r>
          </a:p>
          <a:p>
            <a:pPr lvl="2"/>
            <a:r>
              <a:rPr lang="en-US" sz="2020" dirty="0" smtClean="0">
                <a:solidFill>
                  <a:srgbClr val="000000"/>
                </a:solidFill>
              </a:rPr>
              <a:t>Entity is employer creation, </a:t>
            </a:r>
            <a:r>
              <a:rPr lang="en-US" sz="2020" dirty="0">
                <a:solidFill>
                  <a:srgbClr val="000000"/>
                </a:solidFill>
              </a:rPr>
              <a:t>not true bargaining representative</a:t>
            </a:r>
          </a:p>
          <a:p>
            <a:pPr lvl="2"/>
            <a:r>
              <a:rPr lang="en-US" sz="2020" i="1" dirty="0" smtClean="0">
                <a:solidFill>
                  <a:srgbClr val="000000"/>
                </a:solidFill>
              </a:rPr>
              <a:t>E.g</a:t>
            </a:r>
            <a:r>
              <a:rPr lang="en-US" sz="2020" dirty="0" smtClean="0">
                <a:solidFill>
                  <a:srgbClr val="000000"/>
                </a:solidFill>
              </a:rPr>
              <a:t>., where an employer takes </a:t>
            </a:r>
            <a:r>
              <a:rPr lang="en-US" sz="2020" dirty="0">
                <a:solidFill>
                  <a:srgbClr val="000000"/>
                </a:solidFill>
              </a:rPr>
              <a:t>part in </a:t>
            </a:r>
            <a:r>
              <a:rPr lang="en-US" sz="2020" dirty="0" smtClean="0">
                <a:solidFill>
                  <a:srgbClr val="000000"/>
                </a:solidFill>
              </a:rPr>
              <a:t>forming union or in its meetings, exerts </a:t>
            </a:r>
            <a:r>
              <a:rPr lang="en-US" sz="2020" dirty="0">
                <a:solidFill>
                  <a:srgbClr val="000000"/>
                </a:solidFill>
              </a:rPr>
              <a:t>significant financial </a:t>
            </a:r>
            <a:r>
              <a:rPr lang="en-US" sz="2020" dirty="0" smtClean="0">
                <a:solidFill>
                  <a:srgbClr val="000000"/>
                </a:solidFill>
              </a:rPr>
              <a:t>control, determines how labor organization is set up</a:t>
            </a:r>
          </a:p>
          <a:p>
            <a:pPr marL="346075" lvl="1" indent="0">
              <a:buNone/>
            </a:pPr>
            <a:endParaRPr lang="en-US" sz="2020" dirty="0" smtClean="0">
              <a:solidFill>
                <a:srgbClr val="000000"/>
              </a:solidFill>
            </a:endParaRPr>
          </a:p>
          <a:p>
            <a:pPr lvl="1"/>
            <a:r>
              <a:rPr lang="en-US" sz="2020" dirty="0" smtClean="0">
                <a:solidFill>
                  <a:srgbClr val="000000"/>
                </a:solidFill>
              </a:rPr>
              <a:t>Assistance/support:</a:t>
            </a:r>
          </a:p>
          <a:p>
            <a:pPr lvl="2"/>
            <a:r>
              <a:rPr lang="en-US" sz="2020" dirty="0">
                <a:solidFill>
                  <a:srgbClr val="000000"/>
                </a:solidFill>
              </a:rPr>
              <a:t>exertion of lesser financial control</a:t>
            </a:r>
            <a:endParaRPr lang="en-US" sz="2020" dirty="0" smtClean="0">
              <a:solidFill>
                <a:srgbClr val="000000"/>
              </a:solidFill>
            </a:endParaRPr>
          </a:p>
          <a:p>
            <a:pPr lvl="2"/>
            <a:r>
              <a:rPr lang="en-US" sz="2020" i="1" dirty="0">
                <a:solidFill>
                  <a:srgbClr val="000000"/>
                </a:solidFill>
              </a:rPr>
              <a:t>E.g</a:t>
            </a:r>
            <a:r>
              <a:rPr lang="en-US" sz="2020" dirty="0">
                <a:solidFill>
                  <a:srgbClr val="000000"/>
                </a:solidFill>
              </a:rPr>
              <a:t>., where an </a:t>
            </a:r>
            <a:r>
              <a:rPr lang="en-US" sz="2020" dirty="0" smtClean="0">
                <a:solidFill>
                  <a:srgbClr val="000000"/>
                </a:solidFill>
              </a:rPr>
              <a:t>employer, during </a:t>
            </a:r>
            <a:r>
              <a:rPr lang="en-US" sz="2020" dirty="0">
                <a:solidFill>
                  <a:srgbClr val="000000"/>
                </a:solidFill>
              </a:rPr>
              <a:t>organizing campaign by rival unions, </a:t>
            </a:r>
            <a:r>
              <a:rPr lang="en-US" sz="2020" dirty="0" smtClean="0">
                <a:solidFill>
                  <a:srgbClr val="000000"/>
                </a:solidFill>
              </a:rPr>
              <a:t>gives </a:t>
            </a:r>
            <a:r>
              <a:rPr lang="en-US" sz="2020" dirty="0">
                <a:solidFill>
                  <a:srgbClr val="000000"/>
                </a:solidFill>
              </a:rPr>
              <a:t>favored union privileges that it denies rival </a:t>
            </a:r>
            <a:r>
              <a:rPr lang="en-US" sz="2020" dirty="0" smtClean="0">
                <a:solidFill>
                  <a:srgbClr val="000000"/>
                </a:solidFill>
              </a:rPr>
              <a:t>union, such as access to property to solicit employee support</a:t>
            </a:r>
            <a:endParaRPr lang="en-US" sz="202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Talk 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5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bor Strategy Briefing Slides">
  <a:themeElements>
    <a:clrScheme name="DOE NE Lar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OE NE Lar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OE NE Lar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Labor Strategy Briefing Slides</Template>
  <TotalTime>3861</TotalTime>
  <Words>1376</Words>
  <Application>Microsoft Office PowerPoint</Application>
  <PresentationFormat>On-screen Show (4:3)</PresentationFormat>
  <Paragraphs>237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Wingdings</vt:lpstr>
      <vt:lpstr>Labor Strategy Briefing Slides</vt:lpstr>
      <vt:lpstr>Introduction and Overview of the National Labor Relations Act:   Labor Law 101</vt:lpstr>
      <vt:lpstr>The National Labor Relations Act (NLRA)</vt:lpstr>
      <vt:lpstr> </vt:lpstr>
      <vt:lpstr>Unfair Labor Practice (ULP) Process</vt:lpstr>
      <vt:lpstr>Section 8(a)(1)</vt:lpstr>
      <vt:lpstr>Question 1:</vt:lpstr>
      <vt:lpstr>PowerPoint Presentation</vt:lpstr>
      <vt:lpstr>PowerPoint Presentation</vt:lpstr>
      <vt:lpstr>Section 8(a)(2)</vt:lpstr>
      <vt:lpstr>Section 8(a)(3)</vt:lpstr>
      <vt:lpstr>Section 8(a)(5)</vt:lpstr>
      <vt:lpstr>Question 2:</vt:lpstr>
      <vt:lpstr>PowerPoint Presentation</vt:lpstr>
      <vt:lpstr>PowerPoint Presentation</vt:lpstr>
      <vt:lpstr>Section 8(a)(5) (continued)</vt:lpstr>
      <vt:lpstr>Defining the Employer</vt:lpstr>
      <vt:lpstr>Union Unfair Labor Practices: Section 8(b)</vt:lpstr>
      <vt:lpstr>Remedies Under the NLRA</vt:lpstr>
      <vt:lpstr>Question 3:</vt:lpstr>
      <vt:lpstr>PowerPoint Presentation</vt:lpstr>
      <vt:lpstr>PowerPoint Presentation</vt:lpstr>
      <vt:lpstr>Wrap up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Revising the Labor Strategy With the Idaho Building &amp; Construction Trades Under the Site Stabilization Agreement</dc:title>
  <dc:creator>Allen, Paul H</dc:creator>
  <cp:lastModifiedBy>DOEUSER</cp:lastModifiedBy>
  <cp:revision>289</cp:revision>
  <cp:lastPrinted>2015-05-18T20:52:44Z</cp:lastPrinted>
  <dcterms:created xsi:type="dcterms:W3CDTF">2014-03-26T14:51:30Z</dcterms:created>
  <dcterms:modified xsi:type="dcterms:W3CDTF">2015-08-07T15:51:42Z</dcterms:modified>
</cp:coreProperties>
</file>