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8" r:id="rId1"/>
    <p:sldMasterId id="2147483699" r:id="rId2"/>
  </p:sldMasterIdLst>
  <p:notesMasterIdLst>
    <p:notesMasterId r:id="rId12"/>
  </p:notesMasterIdLst>
  <p:handoutMasterIdLst>
    <p:handoutMasterId r:id="rId13"/>
  </p:handoutMasterIdLst>
  <p:sldIdLst>
    <p:sldId id="349" r:id="rId3"/>
    <p:sldId id="343" r:id="rId4"/>
    <p:sldId id="351" r:id="rId5"/>
    <p:sldId id="352" r:id="rId6"/>
    <p:sldId id="340" r:id="rId7"/>
    <p:sldId id="344" r:id="rId8"/>
    <p:sldId id="342" r:id="rId9"/>
    <p:sldId id="350" r:id="rId10"/>
    <p:sldId id="341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D70"/>
    <a:srgbClr val="54A939"/>
    <a:srgbClr val="3C474F"/>
    <a:srgbClr val="FCCF18"/>
    <a:srgbClr val="006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429" autoAdjust="0"/>
    <p:restoredTop sz="94245" autoAdjust="0"/>
  </p:normalViewPr>
  <p:slideViewPr>
    <p:cSldViewPr snapToGrid="0" showGuides="1">
      <p:cViewPr>
        <p:scale>
          <a:sx n="75" d="100"/>
          <a:sy n="75" d="100"/>
        </p:scale>
        <p:origin x="-1620" y="-258"/>
      </p:cViewPr>
      <p:guideLst>
        <p:guide orient="horz" pos="4216"/>
        <p:guide orient="horz" pos="3996"/>
        <p:guide orient="horz" pos="4000"/>
        <p:guide orient="horz" pos="348"/>
        <p:guide orient="horz" pos="448"/>
        <p:guide orient="horz" pos="2248"/>
        <p:guide orient="horz" pos="504"/>
        <p:guide orient="horz" pos="408"/>
        <p:guide pos="5621"/>
        <p:guide pos="2873"/>
        <p:guide pos="1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6DE53-7D1D-48F9-B59D-4C4801923462}" type="doc">
      <dgm:prSet loTypeId="urn:microsoft.com/office/officeart/2009/3/layout/StepUp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6569111-E798-4D12-9758-E66B40498BD4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400" b="1" dirty="0" smtClean="0"/>
            <a:t>Step 1: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dirty="0" smtClean="0"/>
            <a:t>EERE selected 1 lab as training ‘Node’ and 5 labs as ‘Sites’</a:t>
          </a:r>
          <a:endParaRPr lang="en-US" sz="1800" b="0" dirty="0"/>
        </a:p>
      </dgm:t>
    </dgm:pt>
    <dgm:pt modelId="{DB358738-574B-4A6C-A1AF-474B1DEB49AB}" type="parTrans" cxnId="{B261CB73-138D-4F8D-A7F6-B34CE0FCE1A5}">
      <dgm:prSet/>
      <dgm:spPr/>
      <dgm:t>
        <a:bodyPr/>
        <a:lstStyle/>
        <a:p>
          <a:endParaRPr lang="en-US"/>
        </a:p>
      </dgm:t>
    </dgm:pt>
    <dgm:pt modelId="{D65F516A-A567-4E56-A082-4B936838FB32}" type="sibTrans" cxnId="{B261CB73-138D-4F8D-A7F6-B34CE0FCE1A5}">
      <dgm:prSet/>
      <dgm:spPr/>
      <dgm:t>
        <a:bodyPr/>
        <a:lstStyle/>
        <a:p>
          <a:endParaRPr lang="en-US"/>
        </a:p>
      </dgm:t>
    </dgm:pt>
    <dgm:pt modelId="{8EEE45F6-778B-4613-9AF6-4A324240D758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400" b="1" dirty="0" smtClean="0"/>
            <a:t>Step 2: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b="0" dirty="0" smtClean="0"/>
            <a:t>Lab Sites assemble teams to participate in training              (2 per lab)</a:t>
          </a:r>
          <a:endParaRPr lang="en-US" sz="1800" b="0" dirty="0"/>
        </a:p>
      </dgm:t>
    </dgm:pt>
    <dgm:pt modelId="{1EA56290-2A73-41A9-8705-893ACBE51309}" type="parTrans" cxnId="{9F9E7E4D-29BF-4DBB-A6FE-0F4A072269A0}">
      <dgm:prSet/>
      <dgm:spPr/>
      <dgm:t>
        <a:bodyPr/>
        <a:lstStyle/>
        <a:p>
          <a:endParaRPr lang="en-US"/>
        </a:p>
      </dgm:t>
    </dgm:pt>
    <dgm:pt modelId="{02065B43-42F3-44B6-8F8D-35549F0A696F}" type="sibTrans" cxnId="{9F9E7E4D-29BF-4DBB-A6FE-0F4A072269A0}">
      <dgm:prSet/>
      <dgm:spPr/>
      <dgm:t>
        <a:bodyPr/>
        <a:lstStyle/>
        <a:p>
          <a:endParaRPr lang="en-US"/>
        </a:p>
      </dgm:t>
    </dgm:pt>
    <dgm:pt modelId="{464935CB-D594-424E-86C1-00D6B6B66A2B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400" b="1" dirty="0" smtClean="0"/>
            <a:t>Step 3: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b="0" dirty="0" smtClean="0"/>
            <a:t>Node develops custom Lab-Corps Training Curriculum</a:t>
          </a:r>
          <a:endParaRPr lang="en-US" sz="1800" b="0" dirty="0"/>
        </a:p>
      </dgm:t>
    </dgm:pt>
    <dgm:pt modelId="{D6C9E974-62EF-4DA6-9A4F-A37C6906C430}" type="parTrans" cxnId="{0855C704-E603-4E6A-9E2E-2B8FB2EE09C1}">
      <dgm:prSet/>
      <dgm:spPr/>
      <dgm:t>
        <a:bodyPr/>
        <a:lstStyle/>
        <a:p>
          <a:endParaRPr lang="en-US"/>
        </a:p>
      </dgm:t>
    </dgm:pt>
    <dgm:pt modelId="{554ACCF3-9C62-46E0-84D7-CC2AB2537AC5}" type="sibTrans" cxnId="{0855C704-E603-4E6A-9E2E-2B8FB2EE09C1}">
      <dgm:prSet/>
      <dgm:spPr/>
      <dgm:t>
        <a:bodyPr/>
        <a:lstStyle/>
        <a:p>
          <a:endParaRPr lang="en-US"/>
        </a:p>
      </dgm:t>
    </dgm:pt>
    <dgm:pt modelId="{562AF8B9-BB25-4585-B90F-3873288BDEC8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400" b="1" dirty="0" smtClean="0"/>
            <a:t>Step 4: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b="0" dirty="0" smtClean="0"/>
            <a:t>Teams participate in Lab-Corps training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b="0" dirty="0" smtClean="0"/>
            <a:t>(6 weeks)</a:t>
          </a:r>
          <a:endParaRPr lang="en-US" sz="1800" b="0" dirty="0"/>
        </a:p>
      </dgm:t>
    </dgm:pt>
    <dgm:pt modelId="{348DED80-CAB8-4EB4-9A00-8F147343510A}" type="parTrans" cxnId="{E476E8E1-F7FF-45BC-9C82-8BDABBCE8877}">
      <dgm:prSet/>
      <dgm:spPr/>
      <dgm:t>
        <a:bodyPr/>
        <a:lstStyle/>
        <a:p>
          <a:endParaRPr lang="en-US"/>
        </a:p>
      </dgm:t>
    </dgm:pt>
    <dgm:pt modelId="{7B916EF8-8C0A-404E-9750-7DBA6C1FA3FC}" type="sibTrans" cxnId="{E476E8E1-F7FF-45BC-9C82-8BDABBCE8877}">
      <dgm:prSet/>
      <dgm:spPr/>
      <dgm:t>
        <a:bodyPr/>
        <a:lstStyle/>
        <a:p>
          <a:endParaRPr lang="en-US"/>
        </a:p>
      </dgm:t>
    </dgm:pt>
    <dgm:pt modelId="{F97E1AD2-6878-4F17-8D68-1C7216DC926F}">
      <dgm:prSet phldrT="[Text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en-US" sz="2400" b="1" dirty="0" smtClean="0"/>
            <a:t>Step 5: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en-US" sz="1800" b="0" dirty="0" smtClean="0"/>
            <a:t>Independent Evaluation and Pilot Completion</a:t>
          </a:r>
          <a:endParaRPr lang="en-US" sz="1800" b="1" dirty="0"/>
        </a:p>
      </dgm:t>
    </dgm:pt>
    <dgm:pt modelId="{D2C70671-19E1-4688-A524-89314F2D1D56}" type="parTrans" cxnId="{4A6AB784-3BE6-4780-863F-E16740BBDE3E}">
      <dgm:prSet/>
      <dgm:spPr/>
      <dgm:t>
        <a:bodyPr/>
        <a:lstStyle/>
        <a:p>
          <a:endParaRPr lang="en-US"/>
        </a:p>
      </dgm:t>
    </dgm:pt>
    <dgm:pt modelId="{DAF41848-AD5D-4068-94CE-CAADEB4064F8}" type="sibTrans" cxnId="{4A6AB784-3BE6-4780-863F-E16740BBDE3E}">
      <dgm:prSet/>
      <dgm:spPr/>
      <dgm:t>
        <a:bodyPr/>
        <a:lstStyle/>
        <a:p>
          <a:endParaRPr lang="en-US"/>
        </a:p>
      </dgm:t>
    </dgm:pt>
    <dgm:pt modelId="{8BB1CA02-B47C-4541-9ACC-0F2284B414D5}" type="pres">
      <dgm:prSet presAssocID="{0E36DE53-7D1D-48F9-B59D-4C480192346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30A2DCD-3CE2-4CEE-A920-2AAFF3BB46AB}" type="pres">
      <dgm:prSet presAssocID="{C6569111-E798-4D12-9758-E66B40498BD4}" presName="composite" presStyleCnt="0"/>
      <dgm:spPr/>
      <dgm:t>
        <a:bodyPr/>
        <a:lstStyle/>
        <a:p>
          <a:endParaRPr lang="en-US"/>
        </a:p>
      </dgm:t>
    </dgm:pt>
    <dgm:pt modelId="{3BEB49C0-D18D-4711-9BED-8FD943370D0E}" type="pres">
      <dgm:prSet presAssocID="{C6569111-E798-4D12-9758-E66B40498BD4}" presName="LShape" presStyleLbl="alignNode1" presStyleIdx="0" presStyleCnt="9"/>
      <dgm:spPr/>
      <dgm:t>
        <a:bodyPr/>
        <a:lstStyle/>
        <a:p>
          <a:endParaRPr lang="en-US"/>
        </a:p>
      </dgm:t>
    </dgm:pt>
    <dgm:pt modelId="{A8C670CB-FDDF-49F9-B365-EA33DADE4CE7}" type="pres">
      <dgm:prSet presAssocID="{C6569111-E798-4D12-9758-E66B40498BD4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FDBE5-AEB9-48C8-8D6E-B16EF0F8FB1E}" type="pres">
      <dgm:prSet presAssocID="{C6569111-E798-4D12-9758-E66B40498BD4}" presName="Triangle" presStyleLbl="alignNode1" presStyleIdx="1" presStyleCnt="9"/>
      <dgm:spPr/>
      <dgm:t>
        <a:bodyPr/>
        <a:lstStyle/>
        <a:p>
          <a:endParaRPr lang="en-US"/>
        </a:p>
      </dgm:t>
    </dgm:pt>
    <dgm:pt modelId="{21456613-FD42-4EFF-8205-254A2C1533E9}" type="pres">
      <dgm:prSet presAssocID="{D65F516A-A567-4E56-A082-4B936838FB32}" presName="sibTrans" presStyleCnt="0"/>
      <dgm:spPr/>
      <dgm:t>
        <a:bodyPr/>
        <a:lstStyle/>
        <a:p>
          <a:endParaRPr lang="en-US"/>
        </a:p>
      </dgm:t>
    </dgm:pt>
    <dgm:pt modelId="{3CC74144-A5B4-486E-B955-10109858805B}" type="pres">
      <dgm:prSet presAssocID="{D65F516A-A567-4E56-A082-4B936838FB32}" presName="space" presStyleCnt="0"/>
      <dgm:spPr/>
      <dgm:t>
        <a:bodyPr/>
        <a:lstStyle/>
        <a:p>
          <a:endParaRPr lang="en-US"/>
        </a:p>
      </dgm:t>
    </dgm:pt>
    <dgm:pt modelId="{319BC004-79F4-4514-8F6E-01059EACA428}" type="pres">
      <dgm:prSet presAssocID="{8EEE45F6-778B-4613-9AF6-4A324240D758}" presName="composite" presStyleCnt="0"/>
      <dgm:spPr/>
      <dgm:t>
        <a:bodyPr/>
        <a:lstStyle/>
        <a:p>
          <a:endParaRPr lang="en-US"/>
        </a:p>
      </dgm:t>
    </dgm:pt>
    <dgm:pt modelId="{106B184B-AD76-47F4-A047-FC3B16C723AC}" type="pres">
      <dgm:prSet presAssocID="{8EEE45F6-778B-4613-9AF6-4A324240D758}" presName="LShape" presStyleLbl="alignNode1" presStyleIdx="2" presStyleCnt="9"/>
      <dgm:spPr/>
      <dgm:t>
        <a:bodyPr/>
        <a:lstStyle/>
        <a:p>
          <a:endParaRPr lang="en-US"/>
        </a:p>
      </dgm:t>
    </dgm:pt>
    <dgm:pt modelId="{F03FB8F7-5043-4267-9EFA-68BD6386CF0C}" type="pres">
      <dgm:prSet presAssocID="{8EEE45F6-778B-4613-9AF6-4A324240D758}" presName="ParentText" presStyleLbl="revTx" presStyleIdx="1" presStyleCnt="5" custScaleX="119247" custLinFactNeighborX="85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2897F2-8C8E-4C82-B0C2-E88FBBE9F84C}" type="pres">
      <dgm:prSet presAssocID="{8EEE45F6-778B-4613-9AF6-4A324240D758}" presName="Triangle" presStyleLbl="alignNode1" presStyleIdx="3" presStyleCnt="9"/>
      <dgm:spPr/>
      <dgm:t>
        <a:bodyPr/>
        <a:lstStyle/>
        <a:p>
          <a:endParaRPr lang="en-US"/>
        </a:p>
      </dgm:t>
    </dgm:pt>
    <dgm:pt modelId="{D0D4B39A-1789-4A3F-8CA5-CC3D12923981}" type="pres">
      <dgm:prSet presAssocID="{02065B43-42F3-44B6-8F8D-35549F0A696F}" presName="sibTrans" presStyleCnt="0"/>
      <dgm:spPr/>
      <dgm:t>
        <a:bodyPr/>
        <a:lstStyle/>
        <a:p>
          <a:endParaRPr lang="en-US"/>
        </a:p>
      </dgm:t>
    </dgm:pt>
    <dgm:pt modelId="{07CC5263-AC1C-4813-80BE-D33B48295908}" type="pres">
      <dgm:prSet presAssocID="{02065B43-42F3-44B6-8F8D-35549F0A696F}" presName="space" presStyleCnt="0"/>
      <dgm:spPr/>
      <dgm:t>
        <a:bodyPr/>
        <a:lstStyle/>
        <a:p>
          <a:endParaRPr lang="en-US"/>
        </a:p>
      </dgm:t>
    </dgm:pt>
    <dgm:pt modelId="{8C812147-D8CE-4146-B7DE-10A9B94BE18D}" type="pres">
      <dgm:prSet presAssocID="{464935CB-D594-424E-86C1-00D6B6B66A2B}" presName="composite" presStyleCnt="0"/>
      <dgm:spPr/>
      <dgm:t>
        <a:bodyPr/>
        <a:lstStyle/>
        <a:p>
          <a:endParaRPr lang="en-US"/>
        </a:p>
      </dgm:t>
    </dgm:pt>
    <dgm:pt modelId="{F8CF8D82-4CEE-4D36-91FA-A38B4D4BC47A}" type="pres">
      <dgm:prSet presAssocID="{464935CB-D594-424E-86C1-00D6B6B66A2B}" presName="LShape" presStyleLbl="alignNode1" presStyleIdx="4" presStyleCnt="9"/>
      <dgm:spPr/>
      <dgm:t>
        <a:bodyPr/>
        <a:lstStyle/>
        <a:p>
          <a:endParaRPr lang="en-US"/>
        </a:p>
      </dgm:t>
    </dgm:pt>
    <dgm:pt modelId="{47E65790-280D-4608-821E-2A7503EFC769}" type="pres">
      <dgm:prSet presAssocID="{464935CB-D594-424E-86C1-00D6B6B66A2B}" presName="ParentText" presStyleLbl="revTx" presStyleIdx="2" presStyleCnt="5" custScaleX="110209" custLinFactNeighborX="42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474A2B-6CE5-43A0-85D7-CF4A2EBC6E94}" type="pres">
      <dgm:prSet presAssocID="{464935CB-D594-424E-86C1-00D6B6B66A2B}" presName="Triangle" presStyleLbl="alignNode1" presStyleIdx="5" presStyleCnt="9"/>
      <dgm:spPr/>
      <dgm:t>
        <a:bodyPr/>
        <a:lstStyle/>
        <a:p>
          <a:endParaRPr lang="en-US"/>
        </a:p>
      </dgm:t>
    </dgm:pt>
    <dgm:pt modelId="{C997E91A-C9D3-44AB-9824-0B4AA3A19C5D}" type="pres">
      <dgm:prSet presAssocID="{554ACCF3-9C62-46E0-84D7-CC2AB2537AC5}" presName="sibTrans" presStyleCnt="0"/>
      <dgm:spPr/>
      <dgm:t>
        <a:bodyPr/>
        <a:lstStyle/>
        <a:p>
          <a:endParaRPr lang="en-US"/>
        </a:p>
      </dgm:t>
    </dgm:pt>
    <dgm:pt modelId="{6B2B0606-4029-4593-87F7-380664D9A76A}" type="pres">
      <dgm:prSet presAssocID="{554ACCF3-9C62-46E0-84D7-CC2AB2537AC5}" presName="space" presStyleCnt="0"/>
      <dgm:spPr/>
      <dgm:t>
        <a:bodyPr/>
        <a:lstStyle/>
        <a:p>
          <a:endParaRPr lang="en-US"/>
        </a:p>
      </dgm:t>
    </dgm:pt>
    <dgm:pt modelId="{86DAA4C5-659B-435F-9107-DA1C34AB5A65}" type="pres">
      <dgm:prSet presAssocID="{562AF8B9-BB25-4585-B90F-3873288BDEC8}" presName="composite" presStyleCnt="0"/>
      <dgm:spPr/>
      <dgm:t>
        <a:bodyPr/>
        <a:lstStyle/>
        <a:p>
          <a:endParaRPr lang="en-US"/>
        </a:p>
      </dgm:t>
    </dgm:pt>
    <dgm:pt modelId="{9A3D5049-2ECE-49B2-A182-400547E38BCD}" type="pres">
      <dgm:prSet presAssocID="{562AF8B9-BB25-4585-B90F-3873288BDEC8}" presName="LShape" presStyleLbl="alignNode1" presStyleIdx="6" presStyleCnt="9" custLinFactNeighborX="-4838"/>
      <dgm:spPr/>
      <dgm:t>
        <a:bodyPr/>
        <a:lstStyle/>
        <a:p>
          <a:endParaRPr lang="en-US"/>
        </a:p>
      </dgm:t>
    </dgm:pt>
    <dgm:pt modelId="{54C7A12C-F402-4055-8D23-36389112C72F}" type="pres">
      <dgm:prSet presAssocID="{562AF8B9-BB25-4585-B90F-3873288BDEC8}" presName="ParentText" presStyleLbl="revTx" presStyleIdx="3" presStyleCnt="5" custScaleX="101934" custLinFactNeighborX="-5614" custLinFactNeighborY="-5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60B7E7-00FE-4C89-B929-69DDACF905C3}" type="pres">
      <dgm:prSet presAssocID="{562AF8B9-BB25-4585-B90F-3873288BDEC8}" presName="Triangle" presStyleLbl="alignNode1" presStyleIdx="7" presStyleCnt="9"/>
      <dgm:spPr/>
      <dgm:t>
        <a:bodyPr/>
        <a:lstStyle/>
        <a:p>
          <a:endParaRPr lang="en-US"/>
        </a:p>
      </dgm:t>
    </dgm:pt>
    <dgm:pt modelId="{74AC3617-EDEA-4AF1-B198-798FA985E546}" type="pres">
      <dgm:prSet presAssocID="{7B916EF8-8C0A-404E-9750-7DBA6C1FA3FC}" presName="sibTrans" presStyleCnt="0"/>
      <dgm:spPr/>
      <dgm:t>
        <a:bodyPr/>
        <a:lstStyle/>
        <a:p>
          <a:endParaRPr lang="en-US"/>
        </a:p>
      </dgm:t>
    </dgm:pt>
    <dgm:pt modelId="{8D934687-E29D-4B57-BC2A-7D5F4471495C}" type="pres">
      <dgm:prSet presAssocID="{7B916EF8-8C0A-404E-9750-7DBA6C1FA3FC}" presName="space" presStyleCnt="0"/>
      <dgm:spPr/>
      <dgm:t>
        <a:bodyPr/>
        <a:lstStyle/>
        <a:p>
          <a:endParaRPr lang="en-US"/>
        </a:p>
      </dgm:t>
    </dgm:pt>
    <dgm:pt modelId="{807A4AE9-DF86-45DE-9955-1B9683580CB9}" type="pres">
      <dgm:prSet presAssocID="{F97E1AD2-6878-4F17-8D68-1C7216DC926F}" presName="composite" presStyleCnt="0"/>
      <dgm:spPr/>
      <dgm:t>
        <a:bodyPr/>
        <a:lstStyle/>
        <a:p>
          <a:endParaRPr lang="en-US"/>
        </a:p>
      </dgm:t>
    </dgm:pt>
    <dgm:pt modelId="{9C537EC2-D50A-4D93-AAA1-76114CEC47ED}" type="pres">
      <dgm:prSet presAssocID="{F97E1AD2-6878-4F17-8D68-1C7216DC926F}" presName="LShape" presStyleLbl="alignNode1" presStyleIdx="8" presStyleCnt="9" custLinFactNeighborX="-6168"/>
      <dgm:spPr/>
      <dgm:t>
        <a:bodyPr/>
        <a:lstStyle/>
        <a:p>
          <a:endParaRPr lang="en-US"/>
        </a:p>
      </dgm:t>
    </dgm:pt>
    <dgm:pt modelId="{6DF2348F-F76F-4B99-8BFB-31CA03ECFD39}" type="pres">
      <dgm:prSet presAssocID="{F97E1AD2-6878-4F17-8D68-1C7216DC926F}" presName="ParentText" presStyleLbl="revTx" presStyleIdx="4" presStyleCnt="5" custLinFactNeighborX="-34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DEF8E-4047-46ED-B7FA-2E545B688FC8}" type="presOf" srcId="{0E36DE53-7D1D-48F9-B59D-4C4801923462}" destId="{8BB1CA02-B47C-4541-9ACC-0F2284B414D5}" srcOrd="0" destOrd="0" presId="urn:microsoft.com/office/officeart/2009/3/layout/StepUpProcess"/>
    <dgm:cxn modelId="{E476E8E1-F7FF-45BC-9C82-8BDABBCE8877}" srcId="{0E36DE53-7D1D-48F9-B59D-4C4801923462}" destId="{562AF8B9-BB25-4585-B90F-3873288BDEC8}" srcOrd="3" destOrd="0" parTransId="{348DED80-CAB8-4EB4-9A00-8F147343510A}" sibTransId="{7B916EF8-8C0A-404E-9750-7DBA6C1FA3FC}"/>
    <dgm:cxn modelId="{CF374194-6F27-4D6A-82F1-C5C97CE22FA2}" type="presOf" srcId="{8EEE45F6-778B-4613-9AF6-4A324240D758}" destId="{F03FB8F7-5043-4267-9EFA-68BD6386CF0C}" srcOrd="0" destOrd="0" presId="urn:microsoft.com/office/officeart/2009/3/layout/StepUpProcess"/>
    <dgm:cxn modelId="{9F9E7E4D-29BF-4DBB-A6FE-0F4A072269A0}" srcId="{0E36DE53-7D1D-48F9-B59D-4C4801923462}" destId="{8EEE45F6-778B-4613-9AF6-4A324240D758}" srcOrd="1" destOrd="0" parTransId="{1EA56290-2A73-41A9-8705-893ACBE51309}" sibTransId="{02065B43-42F3-44B6-8F8D-35549F0A696F}"/>
    <dgm:cxn modelId="{B261CB73-138D-4F8D-A7F6-B34CE0FCE1A5}" srcId="{0E36DE53-7D1D-48F9-B59D-4C4801923462}" destId="{C6569111-E798-4D12-9758-E66B40498BD4}" srcOrd="0" destOrd="0" parTransId="{DB358738-574B-4A6C-A1AF-474B1DEB49AB}" sibTransId="{D65F516A-A567-4E56-A082-4B936838FB32}"/>
    <dgm:cxn modelId="{083BEB2E-5FF2-4E6A-A29E-0509BD3040F8}" type="presOf" srcId="{464935CB-D594-424E-86C1-00D6B6B66A2B}" destId="{47E65790-280D-4608-821E-2A7503EFC769}" srcOrd="0" destOrd="0" presId="urn:microsoft.com/office/officeart/2009/3/layout/StepUpProcess"/>
    <dgm:cxn modelId="{0855C704-E603-4E6A-9E2E-2B8FB2EE09C1}" srcId="{0E36DE53-7D1D-48F9-B59D-4C4801923462}" destId="{464935CB-D594-424E-86C1-00D6B6B66A2B}" srcOrd="2" destOrd="0" parTransId="{D6C9E974-62EF-4DA6-9A4F-A37C6906C430}" sibTransId="{554ACCF3-9C62-46E0-84D7-CC2AB2537AC5}"/>
    <dgm:cxn modelId="{AEC197CE-27D7-40A0-8AE1-6F6861513221}" type="presOf" srcId="{F97E1AD2-6878-4F17-8D68-1C7216DC926F}" destId="{6DF2348F-F76F-4B99-8BFB-31CA03ECFD39}" srcOrd="0" destOrd="0" presId="urn:microsoft.com/office/officeart/2009/3/layout/StepUpProcess"/>
    <dgm:cxn modelId="{A1F318FE-C390-4642-ABD2-E4B5B9293FF2}" type="presOf" srcId="{C6569111-E798-4D12-9758-E66B40498BD4}" destId="{A8C670CB-FDDF-49F9-B365-EA33DADE4CE7}" srcOrd="0" destOrd="0" presId="urn:microsoft.com/office/officeart/2009/3/layout/StepUpProcess"/>
    <dgm:cxn modelId="{4A6AB784-3BE6-4780-863F-E16740BBDE3E}" srcId="{0E36DE53-7D1D-48F9-B59D-4C4801923462}" destId="{F97E1AD2-6878-4F17-8D68-1C7216DC926F}" srcOrd="4" destOrd="0" parTransId="{D2C70671-19E1-4688-A524-89314F2D1D56}" sibTransId="{DAF41848-AD5D-4068-94CE-CAADEB4064F8}"/>
    <dgm:cxn modelId="{67F3F06D-F49D-4001-BCA7-B1DA21379A40}" type="presOf" srcId="{562AF8B9-BB25-4585-B90F-3873288BDEC8}" destId="{54C7A12C-F402-4055-8D23-36389112C72F}" srcOrd="0" destOrd="0" presId="urn:microsoft.com/office/officeart/2009/3/layout/StepUpProcess"/>
    <dgm:cxn modelId="{FE928CF5-7459-4404-AB30-694B26D3D4DE}" type="presParOf" srcId="{8BB1CA02-B47C-4541-9ACC-0F2284B414D5}" destId="{430A2DCD-3CE2-4CEE-A920-2AAFF3BB46AB}" srcOrd="0" destOrd="0" presId="urn:microsoft.com/office/officeart/2009/3/layout/StepUpProcess"/>
    <dgm:cxn modelId="{29838B0F-83CC-472A-BE43-AD0FF82CD595}" type="presParOf" srcId="{430A2DCD-3CE2-4CEE-A920-2AAFF3BB46AB}" destId="{3BEB49C0-D18D-4711-9BED-8FD943370D0E}" srcOrd="0" destOrd="0" presId="urn:microsoft.com/office/officeart/2009/3/layout/StepUpProcess"/>
    <dgm:cxn modelId="{FAFBF775-9BDF-401B-B158-DDF6312903AB}" type="presParOf" srcId="{430A2DCD-3CE2-4CEE-A920-2AAFF3BB46AB}" destId="{A8C670CB-FDDF-49F9-B365-EA33DADE4CE7}" srcOrd="1" destOrd="0" presId="urn:microsoft.com/office/officeart/2009/3/layout/StepUpProcess"/>
    <dgm:cxn modelId="{ECEF02F9-EFF4-43AA-A588-46045BBA2A8C}" type="presParOf" srcId="{430A2DCD-3CE2-4CEE-A920-2AAFF3BB46AB}" destId="{15AFDBE5-AEB9-48C8-8D6E-B16EF0F8FB1E}" srcOrd="2" destOrd="0" presId="urn:microsoft.com/office/officeart/2009/3/layout/StepUpProcess"/>
    <dgm:cxn modelId="{72946CB0-5A19-494B-A462-77DFA8FA832A}" type="presParOf" srcId="{8BB1CA02-B47C-4541-9ACC-0F2284B414D5}" destId="{21456613-FD42-4EFF-8205-254A2C1533E9}" srcOrd="1" destOrd="0" presId="urn:microsoft.com/office/officeart/2009/3/layout/StepUpProcess"/>
    <dgm:cxn modelId="{D0138B9C-AE79-464D-A3BE-3EE58888C113}" type="presParOf" srcId="{21456613-FD42-4EFF-8205-254A2C1533E9}" destId="{3CC74144-A5B4-486E-B955-10109858805B}" srcOrd="0" destOrd="0" presId="urn:microsoft.com/office/officeart/2009/3/layout/StepUpProcess"/>
    <dgm:cxn modelId="{AAEF8EA9-AC71-4D7C-BD9A-4A32CE569F9A}" type="presParOf" srcId="{8BB1CA02-B47C-4541-9ACC-0F2284B414D5}" destId="{319BC004-79F4-4514-8F6E-01059EACA428}" srcOrd="2" destOrd="0" presId="urn:microsoft.com/office/officeart/2009/3/layout/StepUpProcess"/>
    <dgm:cxn modelId="{CA17C352-3D98-4991-A90B-DA6533BCE7CE}" type="presParOf" srcId="{319BC004-79F4-4514-8F6E-01059EACA428}" destId="{106B184B-AD76-47F4-A047-FC3B16C723AC}" srcOrd="0" destOrd="0" presId="urn:microsoft.com/office/officeart/2009/3/layout/StepUpProcess"/>
    <dgm:cxn modelId="{93BFAD66-9D94-4990-9BAD-E5596CCBB84E}" type="presParOf" srcId="{319BC004-79F4-4514-8F6E-01059EACA428}" destId="{F03FB8F7-5043-4267-9EFA-68BD6386CF0C}" srcOrd="1" destOrd="0" presId="urn:microsoft.com/office/officeart/2009/3/layout/StepUpProcess"/>
    <dgm:cxn modelId="{CBBBF6E7-6A1A-411E-A2C8-0D275EE7AC91}" type="presParOf" srcId="{319BC004-79F4-4514-8F6E-01059EACA428}" destId="{4D2897F2-8C8E-4C82-B0C2-E88FBBE9F84C}" srcOrd="2" destOrd="0" presId="urn:microsoft.com/office/officeart/2009/3/layout/StepUpProcess"/>
    <dgm:cxn modelId="{D3AD785A-B705-42F9-9A2B-604272402D55}" type="presParOf" srcId="{8BB1CA02-B47C-4541-9ACC-0F2284B414D5}" destId="{D0D4B39A-1789-4A3F-8CA5-CC3D12923981}" srcOrd="3" destOrd="0" presId="urn:microsoft.com/office/officeart/2009/3/layout/StepUpProcess"/>
    <dgm:cxn modelId="{F3D00539-5811-4803-B976-C3823C8B32C7}" type="presParOf" srcId="{D0D4B39A-1789-4A3F-8CA5-CC3D12923981}" destId="{07CC5263-AC1C-4813-80BE-D33B48295908}" srcOrd="0" destOrd="0" presId="urn:microsoft.com/office/officeart/2009/3/layout/StepUpProcess"/>
    <dgm:cxn modelId="{05B7D72C-A5B4-46A6-ABA9-32C201F89F15}" type="presParOf" srcId="{8BB1CA02-B47C-4541-9ACC-0F2284B414D5}" destId="{8C812147-D8CE-4146-B7DE-10A9B94BE18D}" srcOrd="4" destOrd="0" presId="urn:microsoft.com/office/officeart/2009/3/layout/StepUpProcess"/>
    <dgm:cxn modelId="{2AD18731-FF5D-42A9-8F22-8B22F21D2886}" type="presParOf" srcId="{8C812147-D8CE-4146-B7DE-10A9B94BE18D}" destId="{F8CF8D82-4CEE-4D36-91FA-A38B4D4BC47A}" srcOrd="0" destOrd="0" presId="urn:microsoft.com/office/officeart/2009/3/layout/StepUpProcess"/>
    <dgm:cxn modelId="{75A5FBEF-36E1-4721-9972-9D0678AA69F7}" type="presParOf" srcId="{8C812147-D8CE-4146-B7DE-10A9B94BE18D}" destId="{47E65790-280D-4608-821E-2A7503EFC769}" srcOrd="1" destOrd="0" presId="urn:microsoft.com/office/officeart/2009/3/layout/StepUpProcess"/>
    <dgm:cxn modelId="{AD2001F4-AA6A-421B-9BEE-ECBBA8DF5137}" type="presParOf" srcId="{8C812147-D8CE-4146-B7DE-10A9B94BE18D}" destId="{48474A2B-6CE5-43A0-85D7-CF4A2EBC6E94}" srcOrd="2" destOrd="0" presId="urn:microsoft.com/office/officeart/2009/3/layout/StepUpProcess"/>
    <dgm:cxn modelId="{8E58F5F4-5F38-466D-8DE0-373159BBD47B}" type="presParOf" srcId="{8BB1CA02-B47C-4541-9ACC-0F2284B414D5}" destId="{C997E91A-C9D3-44AB-9824-0B4AA3A19C5D}" srcOrd="5" destOrd="0" presId="urn:microsoft.com/office/officeart/2009/3/layout/StepUpProcess"/>
    <dgm:cxn modelId="{4EA52651-05AE-4981-8871-FEECE23E7332}" type="presParOf" srcId="{C997E91A-C9D3-44AB-9824-0B4AA3A19C5D}" destId="{6B2B0606-4029-4593-87F7-380664D9A76A}" srcOrd="0" destOrd="0" presId="urn:microsoft.com/office/officeart/2009/3/layout/StepUpProcess"/>
    <dgm:cxn modelId="{00AB01A4-F090-401E-93D1-81294CDB0292}" type="presParOf" srcId="{8BB1CA02-B47C-4541-9ACC-0F2284B414D5}" destId="{86DAA4C5-659B-435F-9107-DA1C34AB5A65}" srcOrd="6" destOrd="0" presId="urn:microsoft.com/office/officeart/2009/3/layout/StepUpProcess"/>
    <dgm:cxn modelId="{AE323C76-5B16-48A4-A7F0-3C4EBC027092}" type="presParOf" srcId="{86DAA4C5-659B-435F-9107-DA1C34AB5A65}" destId="{9A3D5049-2ECE-49B2-A182-400547E38BCD}" srcOrd="0" destOrd="0" presId="urn:microsoft.com/office/officeart/2009/3/layout/StepUpProcess"/>
    <dgm:cxn modelId="{CA41214B-55A8-4F49-BE15-14D135A510EB}" type="presParOf" srcId="{86DAA4C5-659B-435F-9107-DA1C34AB5A65}" destId="{54C7A12C-F402-4055-8D23-36389112C72F}" srcOrd="1" destOrd="0" presId="urn:microsoft.com/office/officeart/2009/3/layout/StepUpProcess"/>
    <dgm:cxn modelId="{A42E71E3-D1DC-46AE-83B7-97C5A8BAD425}" type="presParOf" srcId="{86DAA4C5-659B-435F-9107-DA1C34AB5A65}" destId="{6F60B7E7-00FE-4C89-B929-69DDACF905C3}" srcOrd="2" destOrd="0" presId="urn:microsoft.com/office/officeart/2009/3/layout/StepUpProcess"/>
    <dgm:cxn modelId="{C502C476-E5DD-4E87-8D66-F80675D55DBD}" type="presParOf" srcId="{8BB1CA02-B47C-4541-9ACC-0F2284B414D5}" destId="{74AC3617-EDEA-4AF1-B198-798FA985E546}" srcOrd="7" destOrd="0" presId="urn:microsoft.com/office/officeart/2009/3/layout/StepUpProcess"/>
    <dgm:cxn modelId="{5FC87060-7F1D-4155-9ACE-FE499E08C88D}" type="presParOf" srcId="{74AC3617-EDEA-4AF1-B198-798FA985E546}" destId="{8D934687-E29D-4B57-BC2A-7D5F4471495C}" srcOrd="0" destOrd="0" presId="urn:microsoft.com/office/officeart/2009/3/layout/StepUpProcess"/>
    <dgm:cxn modelId="{251084A1-A0F7-46B6-AE9D-095FD0E5C594}" type="presParOf" srcId="{8BB1CA02-B47C-4541-9ACC-0F2284B414D5}" destId="{807A4AE9-DF86-45DE-9955-1B9683580CB9}" srcOrd="8" destOrd="0" presId="urn:microsoft.com/office/officeart/2009/3/layout/StepUpProcess"/>
    <dgm:cxn modelId="{9520BAD2-8DBA-4FDA-A027-68B2CE5B30B1}" type="presParOf" srcId="{807A4AE9-DF86-45DE-9955-1B9683580CB9}" destId="{9C537EC2-D50A-4D93-AAA1-76114CEC47ED}" srcOrd="0" destOrd="0" presId="urn:microsoft.com/office/officeart/2009/3/layout/StepUpProcess"/>
    <dgm:cxn modelId="{D5F4F8BD-FF1C-455B-9BD4-3021FED10863}" type="presParOf" srcId="{807A4AE9-DF86-45DE-9955-1B9683580CB9}" destId="{6DF2348F-F76F-4B99-8BFB-31CA03ECFD39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EB49C0-D18D-4711-9BED-8FD943370D0E}">
      <dsp:nvSpPr>
        <dsp:cNvPr id="0" name=""/>
        <dsp:cNvSpPr/>
      </dsp:nvSpPr>
      <dsp:spPr>
        <a:xfrm rot="5400000">
          <a:off x="329602" y="1889214"/>
          <a:ext cx="989521" cy="164654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670CB-FDDF-49F9-B365-EA33DADE4CE7}">
      <dsp:nvSpPr>
        <dsp:cNvPr id="0" name=""/>
        <dsp:cNvSpPr/>
      </dsp:nvSpPr>
      <dsp:spPr>
        <a:xfrm>
          <a:off x="164427" y="2381175"/>
          <a:ext cx="1486506" cy="1303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/>
            <a:t>Step 1: 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kern="1200" dirty="0" smtClean="0"/>
            <a:t>EERE selected 1 lab as training ‘Node’ and 5 labs as ‘Sites’</a:t>
          </a:r>
          <a:endParaRPr lang="en-US" sz="1800" b="0" kern="1200" dirty="0"/>
        </a:p>
      </dsp:txBody>
      <dsp:txXfrm>
        <a:off x="164427" y="2381175"/>
        <a:ext cx="1486506" cy="1303010"/>
      </dsp:txXfrm>
    </dsp:sp>
    <dsp:sp modelId="{15AFDBE5-AEB9-48C8-8D6E-B16EF0F8FB1E}">
      <dsp:nvSpPr>
        <dsp:cNvPr id="0" name=""/>
        <dsp:cNvSpPr/>
      </dsp:nvSpPr>
      <dsp:spPr>
        <a:xfrm>
          <a:off x="1370460" y="1767994"/>
          <a:ext cx="280472" cy="280472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6B184B-AD76-47F4-A047-FC3B16C723AC}">
      <dsp:nvSpPr>
        <dsp:cNvPr id="0" name=""/>
        <dsp:cNvSpPr/>
      </dsp:nvSpPr>
      <dsp:spPr>
        <a:xfrm rot="5400000">
          <a:off x="2149377" y="1438909"/>
          <a:ext cx="989521" cy="164654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3FB8F7-5043-4267-9EFA-68BD6386CF0C}">
      <dsp:nvSpPr>
        <dsp:cNvPr id="0" name=""/>
        <dsp:cNvSpPr/>
      </dsp:nvSpPr>
      <dsp:spPr>
        <a:xfrm>
          <a:off x="1968095" y="1930870"/>
          <a:ext cx="1772614" cy="1303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/>
            <a:t>Step 2: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/>
            <a:t>Lab Sites assemble teams to participate in training              (2 per lab)</a:t>
          </a:r>
          <a:endParaRPr lang="en-US" sz="1800" b="0" kern="1200" dirty="0"/>
        </a:p>
      </dsp:txBody>
      <dsp:txXfrm>
        <a:off x="1968095" y="1930870"/>
        <a:ext cx="1772614" cy="1303010"/>
      </dsp:txXfrm>
    </dsp:sp>
    <dsp:sp modelId="{4D2897F2-8C8E-4C82-B0C2-E88FBBE9F84C}">
      <dsp:nvSpPr>
        <dsp:cNvPr id="0" name=""/>
        <dsp:cNvSpPr/>
      </dsp:nvSpPr>
      <dsp:spPr>
        <a:xfrm>
          <a:off x="3190235" y="1317689"/>
          <a:ext cx="280472" cy="280472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CF8D82-4CEE-4D36-91FA-A38B4D4BC47A}">
      <dsp:nvSpPr>
        <dsp:cNvPr id="0" name=""/>
        <dsp:cNvSpPr/>
      </dsp:nvSpPr>
      <dsp:spPr>
        <a:xfrm rot="5400000">
          <a:off x="3969151" y="988604"/>
          <a:ext cx="989521" cy="164654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E65790-280D-4608-821E-2A7503EFC769}">
      <dsp:nvSpPr>
        <dsp:cNvPr id="0" name=""/>
        <dsp:cNvSpPr/>
      </dsp:nvSpPr>
      <dsp:spPr>
        <a:xfrm>
          <a:off x="3791571" y="1480565"/>
          <a:ext cx="1638264" cy="1303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/>
            <a:t>Step 3: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/>
            <a:t>Node develops custom Lab-Corps Training Curriculum</a:t>
          </a:r>
          <a:endParaRPr lang="en-US" sz="1800" b="0" kern="1200" dirty="0"/>
        </a:p>
      </dsp:txBody>
      <dsp:txXfrm>
        <a:off x="3791571" y="1480565"/>
        <a:ext cx="1638264" cy="1303010"/>
      </dsp:txXfrm>
    </dsp:sp>
    <dsp:sp modelId="{48474A2B-6CE5-43A0-85D7-CF4A2EBC6E94}">
      <dsp:nvSpPr>
        <dsp:cNvPr id="0" name=""/>
        <dsp:cNvSpPr/>
      </dsp:nvSpPr>
      <dsp:spPr>
        <a:xfrm>
          <a:off x="5010010" y="867384"/>
          <a:ext cx="280472" cy="280472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3D5049-2ECE-49B2-A182-400547E38BCD}">
      <dsp:nvSpPr>
        <dsp:cNvPr id="0" name=""/>
        <dsp:cNvSpPr/>
      </dsp:nvSpPr>
      <dsp:spPr>
        <a:xfrm rot="5400000">
          <a:off x="5709266" y="538299"/>
          <a:ext cx="989521" cy="164654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7A12C-F402-4055-8D23-36389112C72F}">
      <dsp:nvSpPr>
        <dsp:cNvPr id="0" name=""/>
        <dsp:cNvSpPr/>
      </dsp:nvSpPr>
      <dsp:spPr>
        <a:xfrm>
          <a:off x="5525923" y="1023067"/>
          <a:ext cx="1515255" cy="1303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/>
            <a:t>Step 4: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/>
            <a:t>Teams participate in Lab-Corps training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/>
            <a:t>(6 weeks)</a:t>
          </a:r>
          <a:endParaRPr lang="en-US" sz="1800" b="0" kern="1200" dirty="0"/>
        </a:p>
      </dsp:txBody>
      <dsp:txXfrm>
        <a:off x="5525923" y="1023067"/>
        <a:ext cx="1515255" cy="1303010"/>
      </dsp:txXfrm>
    </dsp:sp>
    <dsp:sp modelId="{6F60B7E7-00FE-4C89-B929-69DDACF905C3}">
      <dsp:nvSpPr>
        <dsp:cNvPr id="0" name=""/>
        <dsp:cNvSpPr/>
      </dsp:nvSpPr>
      <dsp:spPr>
        <a:xfrm>
          <a:off x="6829784" y="417079"/>
          <a:ext cx="280472" cy="280472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537EC2-D50A-4D93-AAA1-76114CEC47ED}">
      <dsp:nvSpPr>
        <dsp:cNvPr id="0" name=""/>
        <dsp:cNvSpPr/>
      </dsp:nvSpPr>
      <dsp:spPr>
        <a:xfrm rot="5400000">
          <a:off x="7507142" y="87994"/>
          <a:ext cx="989521" cy="164654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2348F-F76F-4B99-8BFB-31CA03ECFD39}">
      <dsp:nvSpPr>
        <dsp:cNvPr id="0" name=""/>
        <dsp:cNvSpPr/>
      </dsp:nvSpPr>
      <dsp:spPr>
        <a:xfrm>
          <a:off x="7392746" y="579955"/>
          <a:ext cx="1486506" cy="1303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/>
            <a:t>Step 5: 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n-US" sz="1800" b="0" kern="1200" dirty="0" smtClean="0"/>
            <a:t>Independent Evaluation and Pilot Completion</a:t>
          </a:r>
          <a:endParaRPr lang="en-US" sz="1800" b="1" kern="1200" dirty="0"/>
        </a:p>
      </dsp:txBody>
      <dsp:txXfrm>
        <a:off x="7392746" y="579955"/>
        <a:ext cx="1486506" cy="1303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fld id="{69700E68-E5E7-7248-A87A-65D1E81141C3}" type="datetime1">
              <a:rPr lang="en-US"/>
              <a:pPr/>
              <a:t>3/6/2015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fld id="{D7A98A14-C31D-8449-AEA9-81E85263E3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318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fld id="{EA57D996-692C-BB42-AFE2-9A9C019A3177}" type="datetime1">
              <a:rPr lang="en-US"/>
              <a:pPr/>
              <a:t>3/6/2015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06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6" charset="0"/>
              </a:defRPr>
            </a:lvl1pPr>
          </a:lstStyle>
          <a:p>
            <a:fld id="{EA1563FC-82AB-D046-9156-A73D670BA9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568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 pitchFamily="-108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25802-8CCE-46F7-A7CE-239E1423A9F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439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563FC-82AB-D046-9156-A73D670BA99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52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45BC-3299-CE42-9CD4-796FE9BA17A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294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9271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456363"/>
            <a:ext cx="9153144" cy="40163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10" name="Rectangle 9"/>
          <p:cNvSpPr/>
          <p:nvPr userDrawn="1"/>
        </p:nvSpPr>
        <p:spPr>
          <a:xfrm flipH="1">
            <a:off x="0" y="5092700"/>
            <a:ext cx="4572000" cy="1363663"/>
          </a:xfrm>
          <a:prstGeom prst="rect">
            <a:avLst/>
          </a:prstGeom>
          <a:solidFill>
            <a:srgbClr val="0099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12" name="Rectangle 11"/>
          <p:cNvSpPr/>
          <p:nvPr userDrawn="1"/>
        </p:nvSpPr>
        <p:spPr>
          <a:xfrm flipH="1">
            <a:off x="4555613" y="5092700"/>
            <a:ext cx="4597085" cy="1363663"/>
          </a:xfrm>
          <a:prstGeom prst="rect">
            <a:avLst/>
          </a:prstGeom>
          <a:solidFill>
            <a:srgbClr val="646D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pic>
        <p:nvPicPr>
          <p:cNvPr id="17" name="Picture 32" descr="doe_logo_pp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21400" y="288925"/>
            <a:ext cx="2743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202680" y="243047"/>
            <a:ext cx="5626620" cy="603505"/>
          </a:xfrm>
          <a:prstGeom prst="rect">
            <a:avLst/>
          </a:prstGeom>
        </p:spPr>
        <p:txBody>
          <a:bodyPr lIns="0" rIns="0" anchor="ctr" anchorCtr="0">
            <a:normAutofit/>
          </a:bodyPr>
          <a:lstStyle>
            <a:lvl1pPr algn="l">
              <a:defRPr sz="2000" b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dirty="0" smtClean="0"/>
              <a:t>PROGRAM NAME (CAPS)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3046" y="5253120"/>
            <a:ext cx="4382300" cy="1175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1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4776303" y="5247265"/>
            <a:ext cx="4171052" cy="3311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Arial"/>
              </a:defRPr>
            </a:lvl1pPr>
          </a:lstStyle>
          <a:p>
            <a:pPr lvl="0"/>
            <a:r>
              <a:rPr lang="en-US" noProof="0" dirty="0" smtClean="0"/>
              <a:t>Presenter </a:t>
            </a:r>
            <a:r>
              <a:rPr lang="en-US" noProof="0" dirty="0" err="1" smtClean="0"/>
              <a:t>Name(s</a:t>
            </a:r>
            <a:r>
              <a:rPr lang="en-US" noProof="0" dirty="0" smtClean="0"/>
              <a:t>)</a:t>
            </a:r>
          </a:p>
        </p:txBody>
      </p:sp>
      <p:sp>
        <p:nvSpPr>
          <p:cNvPr id="21" name="Text Placeholder 22"/>
          <p:cNvSpPr>
            <a:spLocks noGrp="1"/>
          </p:cNvSpPr>
          <p:nvPr>
            <p:ph type="body" sz="quarter" idx="12"/>
          </p:nvPr>
        </p:nvSpPr>
        <p:spPr>
          <a:xfrm>
            <a:off x="4776252" y="5584690"/>
            <a:ext cx="4180863" cy="7349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Arial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168100" y="5672913"/>
            <a:ext cx="1390650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bg1"/>
                </a:solidFill>
                <a:latin typeface="+mn-lt"/>
                <a:cs typeface="Arial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7" name="Picture 13" descr="08616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-7307" y="942657"/>
            <a:ext cx="9163564" cy="414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7"/>
          <p:cNvGrpSpPr/>
          <p:nvPr userDrawn="1"/>
        </p:nvGrpSpPr>
        <p:grpSpPr>
          <a:xfrm>
            <a:off x="-1" y="898281"/>
            <a:ext cx="9144001" cy="55570"/>
            <a:chOff x="-1" y="656981"/>
            <a:chExt cx="9144001" cy="55570"/>
          </a:xfrm>
        </p:grpSpPr>
        <p:sp>
          <p:nvSpPr>
            <p:cNvPr id="29" name="Rectangle 28"/>
            <p:cNvSpPr/>
            <p:nvPr userDrawn="1"/>
          </p:nvSpPr>
          <p:spPr bwMode="auto">
            <a:xfrm flipH="1" flipV="1">
              <a:off x="-1" y="656982"/>
              <a:ext cx="4268788" cy="54864"/>
            </a:xfrm>
            <a:prstGeom prst="rect">
              <a:avLst/>
            </a:prstGeom>
            <a:solidFill>
              <a:srgbClr val="0099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30" name="Rectangle 29"/>
            <p:cNvSpPr/>
            <p:nvPr userDrawn="1"/>
          </p:nvSpPr>
          <p:spPr bwMode="auto">
            <a:xfrm flipH="1" flipV="1">
              <a:off x="5834063" y="656988"/>
              <a:ext cx="3309937" cy="555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flipH="1" flipV="1">
              <a:off x="4267200" y="656981"/>
              <a:ext cx="1704975" cy="548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92088" y="812800"/>
            <a:ext cx="8731250" cy="553085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70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 &amp;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92088" y="819150"/>
            <a:ext cx="8731250" cy="55245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6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196850" y="800100"/>
            <a:ext cx="8726488" cy="55435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3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ergySaving Ins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842837"/>
            <a:ext cx="8229600" cy="5256337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145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914400"/>
            <a:ext cx="8229600" cy="51816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43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ergySaving Ins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842837"/>
            <a:ext cx="8229600" cy="5256337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315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914400"/>
            <a:ext cx="8229600" cy="51816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20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438" y="0"/>
            <a:ext cx="8724900" cy="812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500" y="812800"/>
            <a:ext cx="8732838" cy="553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9"/>
          <p:cNvSpPr txBox="1">
            <a:spLocks/>
          </p:cNvSpPr>
          <p:nvPr/>
        </p:nvSpPr>
        <p:spPr>
          <a:xfrm>
            <a:off x="42335" y="6532122"/>
            <a:ext cx="452308" cy="241300"/>
          </a:xfrm>
          <a:prstGeom prst="rect">
            <a:avLst/>
          </a:prstGeom>
        </p:spPr>
        <p:txBody>
          <a:bodyPr>
            <a:prstTxWarp prst="textNoShape">
              <a:avLst/>
            </a:prstTxWarp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-106" charset="0"/>
              <a:buNone/>
            </a:pPr>
            <a:fld id="{1EF35371-194E-174F-9528-630C4585B8CC}" type="slidenum">
              <a:rPr lang="en-US" sz="1000" smtClean="0">
                <a:solidFill>
                  <a:schemeClr val="tx1"/>
                </a:solidFill>
                <a:ea typeface="Arial" pitchFamily="-106" charset="0"/>
                <a:cs typeface="Arial" pitchFamily="-106" charset="0"/>
              </a:rPr>
              <a:pPr marL="342900" indent="-342900" algn="ctr">
                <a:lnSpc>
                  <a:spcPct val="90000"/>
                </a:lnSpc>
                <a:spcBef>
                  <a:spcPct val="20000"/>
                </a:spcBef>
                <a:buFont typeface="Arial" pitchFamily="-106" charset="0"/>
                <a:buNone/>
              </a:pPr>
              <a:t>‹#›</a:t>
            </a:fld>
            <a:endParaRPr lang="en-US" sz="1000" dirty="0">
              <a:solidFill>
                <a:schemeClr val="tx1"/>
              </a:solidFill>
              <a:ea typeface="Arial" pitchFamily="-106" charset="0"/>
              <a:cs typeface="Arial" pitchFamily="-106" charset="0"/>
            </a:endParaRPr>
          </a:p>
        </p:txBody>
      </p:sp>
      <p:pic>
        <p:nvPicPr>
          <p:cNvPr id="15" name="Picture 14" descr="US-Department of Energy-hor-gree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8586" y="6483671"/>
            <a:ext cx="1604752" cy="240081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>
          <a:xfrm>
            <a:off x="-1" y="656981"/>
            <a:ext cx="9144001" cy="55570"/>
            <a:chOff x="-1" y="656981"/>
            <a:chExt cx="9144001" cy="55570"/>
          </a:xfrm>
        </p:grpSpPr>
        <p:sp>
          <p:nvSpPr>
            <p:cNvPr id="11" name="Rectangle 10"/>
            <p:cNvSpPr/>
            <p:nvPr userDrawn="1"/>
          </p:nvSpPr>
          <p:spPr bwMode="auto">
            <a:xfrm flipH="1" flipV="1">
              <a:off x="-1" y="656982"/>
              <a:ext cx="4268788" cy="548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13" name="Rectangle 12"/>
            <p:cNvSpPr/>
            <p:nvPr userDrawn="1"/>
          </p:nvSpPr>
          <p:spPr bwMode="auto">
            <a:xfrm flipH="1" flipV="1">
              <a:off x="5834063" y="656988"/>
              <a:ext cx="3309937" cy="555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17" name="Rectangle 16"/>
            <p:cNvSpPr/>
            <p:nvPr userDrawn="1"/>
          </p:nvSpPr>
          <p:spPr bwMode="auto">
            <a:xfrm flipH="1" flipV="1">
              <a:off x="4267200" y="656981"/>
              <a:ext cx="1704975" cy="548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6" charset="-128"/>
                <a:cs typeface="ＭＳ Ｐゴシック" pitchFamily="-106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2" r:id="rId2"/>
    <p:sldLayoutId id="2147483690" r:id="rId3"/>
    <p:sldLayoutId id="2147483693" r:id="rId4"/>
    <p:sldLayoutId id="2147483698" r:id="rId5"/>
    <p:sldLayoutId id="2147483709" r:id="rId6"/>
  </p:sldLayoutIdLst>
  <p:txStyles>
    <p:titleStyle>
      <a:lvl1pPr algn="l" defTabSz="457200" rtl="0" eaLnBrk="1" latinLnBrk="0" hangingPunct="1">
        <a:spcBef>
          <a:spcPct val="0"/>
        </a:spcBef>
        <a:buNone/>
        <a:defRPr lang="en-US" sz="2800" b="1" kern="1200" dirty="0" smtClean="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auto">
          <a:xfrm rot="10800000" flipH="1" flipV="1">
            <a:off x="-7952" y="656986"/>
            <a:ext cx="9151951" cy="4572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/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1" name="Text Placeholder 9"/>
          <p:cNvSpPr txBox="1">
            <a:spLocks/>
          </p:cNvSpPr>
          <p:nvPr userDrawn="1"/>
        </p:nvSpPr>
        <p:spPr>
          <a:xfrm>
            <a:off x="42335" y="6532122"/>
            <a:ext cx="452308" cy="241300"/>
          </a:xfrm>
          <a:prstGeom prst="rect">
            <a:avLst/>
          </a:prstGeom>
        </p:spPr>
        <p:txBody>
          <a:bodyPr>
            <a:prstTxWarp prst="textNoShape">
              <a:avLst/>
            </a:prstTxWarp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-106" charset="0"/>
              <a:buNone/>
            </a:pPr>
            <a:fld id="{1EF35371-194E-174F-9528-630C4585B8CC}" type="slidenum">
              <a:rPr lang="en-US" sz="1000">
                <a:solidFill>
                  <a:srgbClr val="50565C"/>
                </a:solidFill>
                <a:latin typeface="Calibri"/>
                <a:ea typeface="Arial" pitchFamily="-106" charset="0"/>
                <a:cs typeface="Calibri"/>
              </a:rPr>
              <a:pPr marL="342900" indent="-342900" algn="ctr">
                <a:lnSpc>
                  <a:spcPct val="90000"/>
                </a:lnSpc>
                <a:spcBef>
                  <a:spcPct val="20000"/>
                </a:spcBef>
                <a:buFont typeface="Arial" pitchFamily="-106" charset="0"/>
                <a:buNone/>
              </a:pPr>
              <a:t>‹#›</a:t>
            </a:fld>
            <a:endParaRPr lang="en-US" sz="1000" dirty="0">
              <a:solidFill>
                <a:srgbClr val="50565C"/>
              </a:solidFill>
              <a:latin typeface="Calibri"/>
              <a:ea typeface="Arial" pitchFamily="-106" charset="0"/>
              <a:cs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834" y="6528748"/>
            <a:ext cx="1535524" cy="22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06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8" r:id="rId2"/>
  </p:sldLayoutIdLst>
  <p:txStyles>
    <p:titleStyle>
      <a:lvl1pPr algn="r" defTabSz="457200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800" b="1" i="0" kern="1200">
          <a:solidFill>
            <a:srgbClr val="282B2E"/>
          </a:solidFill>
          <a:latin typeface="Calibri"/>
          <a:ea typeface="+mj-ea"/>
          <a:cs typeface="Calibri"/>
        </a:defRPr>
      </a:lvl1pPr>
      <a:lvl2pPr algn="l" defTabSz="457200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2pPr>
      <a:lvl3pPr algn="l" defTabSz="457200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3pPr>
      <a:lvl4pPr algn="l" defTabSz="457200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4pPr>
      <a:lvl5pPr algn="l" defTabSz="457200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5pPr>
      <a:lvl6pPr marL="457200" algn="l" defTabSz="457200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6pPr>
      <a:lvl7pPr marL="914400" algn="l" defTabSz="457200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7pPr>
      <a:lvl8pPr marL="1371600" algn="l" defTabSz="457200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8pPr>
      <a:lvl9pPr marL="1828800" algn="l" defTabSz="457200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rgbClr val="FFFFFF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>
              <a:lumMod val="50000"/>
            </a:schemeClr>
          </a:solidFill>
          <a:latin typeface="Calibri"/>
          <a:ea typeface="+mn-ea"/>
          <a:cs typeface="Calibri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>
              <a:lumMod val="50000"/>
            </a:schemeClr>
          </a:solidFill>
          <a:latin typeface="Calibri"/>
          <a:ea typeface="+mn-ea"/>
          <a:cs typeface="Calibri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>
              <a:lumMod val="50000"/>
            </a:schemeClr>
          </a:solidFill>
          <a:latin typeface="Calibri"/>
          <a:ea typeface="+mn-ea"/>
          <a:cs typeface="Calibri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>
              <a:lumMod val="50000"/>
            </a:schemeClr>
          </a:solidFill>
          <a:latin typeface="Calibri"/>
          <a:ea typeface="+mn-ea"/>
          <a:cs typeface="Calibri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>
              <a:lumMod val="50000"/>
            </a:schemeClr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1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7.png"/><Relationship Id="rId4" Type="http://schemas.openxmlformats.org/officeDocument/2006/relationships/diagramData" Target="../diagrams/data1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63046" y="5162599"/>
            <a:ext cx="4382300" cy="117504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Lab-Corps Pilot Summary</a:t>
            </a:r>
          </a:p>
          <a:p>
            <a:r>
              <a:rPr lang="en-US" sz="2800" b="0" dirty="0" smtClean="0"/>
              <a:t>February 2015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457700" y="5136139"/>
            <a:ext cx="4686300" cy="1166235"/>
          </a:xfrm>
        </p:spPr>
        <p:txBody>
          <a:bodyPr>
            <a:noAutofit/>
          </a:bodyPr>
          <a:lstStyle/>
          <a:p>
            <a:pPr algn="r"/>
            <a:r>
              <a:rPr lang="en-US" sz="2500" dirty="0" smtClean="0"/>
              <a:t>EERE Office of Strategic Programs</a:t>
            </a:r>
          </a:p>
          <a:p>
            <a:pPr algn="r"/>
            <a:r>
              <a:rPr lang="en-US" sz="2500" dirty="0" smtClean="0"/>
              <a:t>Technology-to-Market</a:t>
            </a:r>
          </a:p>
          <a:p>
            <a:pPr algn="r"/>
            <a:endParaRPr lang="en-US" sz="2200" dirty="0" smtClean="0"/>
          </a:p>
          <a:p>
            <a:pPr algn="r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2156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ight Arrow 40"/>
          <p:cNvSpPr/>
          <p:nvPr/>
        </p:nvSpPr>
        <p:spPr>
          <a:xfrm rot="5400000">
            <a:off x="8036524" y="4367660"/>
            <a:ext cx="548562" cy="39192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>
            <a:off x="17362595" y="3469289"/>
            <a:ext cx="336031" cy="39192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88267" y="-47500"/>
            <a:ext cx="8229600" cy="914400"/>
          </a:xfrm>
        </p:spPr>
        <p:txBody>
          <a:bodyPr/>
          <a:lstStyle/>
          <a:p>
            <a:r>
              <a:rPr lang="en-US" dirty="0" smtClean="0"/>
              <a:t>Lab-Corps Pilot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5951" y="112275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endParaRPr kumimoji="0" lang="en-US" sz="2323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Arial Narrow"/>
              <a:ea typeface="+mn-ea"/>
              <a:cs typeface="Arial Narrow"/>
            </a:endParaRPr>
          </a:p>
        </p:txBody>
      </p:sp>
      <p:pic>
        <p:nvPicPr>
          <p:cNvPr id="37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17" y="1721158"/>
            <a:ext cx="1504661" cy="113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077" y="3422706"/>
            <a:ext cx="678360" cy="67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millennialaction.org/wp-content/uploads/2013/05/lightbul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683" y="3402208"/>
            <a:ext cx="695716" cy="6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5949" y="769885"/>
            <a:ext cx="8917229" cy="8100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 lvl="0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200" b="1" dirty="0" smtClean="0">
                <a:solidFill>
                  <a:srgbClr val="50565C">
                    <a:lumMod val="50000"/>
                  </a:srgbClr>
                </a:solidFill>
              </a:rPr>
              <a:t>Lab-Corps Vision: </a:t>
            </a:r>
            <a:r>
              <a:rPr lang="en-US" i="1" dirty="0">
                <a:solidFill>
                  <a:schemeClr val="tx1">
                    <a:lumMod val="50000"/>
                  </a:schemeClr>
                </a:solidFill>
              </a:rPr>
              <a:t>E</a:t>
            </a:r>
            <a:r>
              <a:rPr lang="en-US" i="1" dirty="0">
                <a:solidFill>
                  <a:schemeClr val="tx1">
                    <a:lumMod val="50000"/>
                  </a:schemeClr>
                </a:solidFill>
                <a:ea typeface="Calibri"/>
              </a:rPr>
              <a:t>mpower leading National Lab researchers to successfully transition their discoveries into high-impact technologies in the marketplace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ea typeface="Calibri"/>
              </a:rPr>
              <a:t>.</a:t>
            </a:r>
            <a:endParaRPr lang="en-US" kern="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5951" y="1654027"/>
            <a:ext cx="7412566" cy="235917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2200" b="1" i="1" dirty="0">
                <a:solidFill>
                  <a:srgbClr val="000000"/>
                </a:solidFill>
              </a:rPr>
              <a:t>Program </a:t>
            </a:r>
            <a:r>
              <a:rPr lang="en-US" sz="2200" b="1" i="1" dirty="0" smtClean="0">
                <a:solidFill>
                  <a:srgbClr val="000000"/>
                </a:solidFill>
              </a:rPr>
              <a:t>Goals </a:t>
            </a:r>
            <a:r>
              <a:rPr lang="en-US" sz="2200" i="1" dirty="0" smtClean="0">
                <a:solidFill>
                  <a:srgbClr val="000000"/>
                </a:solidFill>
              </a:rPr>
              <a:t>(Long-Term):</a:t>
            </a:r>
            <a:endParaRPr lang="en-US" sz="2200" i="1" dirty="0">
              <a:solidFill>
                <a:srgbClr val="000000"/>
              </a:solidFill>
            </a:endParaRP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Increase the number of lab-developed technologies that are transferred into commercial development or industry agreements.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Train lab researchers to better understand the commercialization process and private sector needs. </a:t>
            </a:r>
          </a:p>
          <a:p>
            <a:pPr marL="342900" lvl="0" indent="-342900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0000"/>
                </a:solidFill>
              </a:rPr>
              <a:t>Strengthen </a:t>
            </a:r>
            <a:r>
              <a:rPr lang="en-US" sz="2000" dirty="0">
                <a:solidFill>
                  <a:srgbClr val="000000"/>
                </a:solidFill>
              </a:rPr>
              <a:t>entrepreneurial culture and institutional support for commercialization activity at the national labs.</a:t>
            </a:r>
          </a:p>
        </p:txBody>
      </p:sp>
      <p:pic>
        <p:nvPicPr>
          <p:cNvPr id="1026" name="Picture 2" descr="http://www.clker.com/cliparts/9/H/q/Y/H/r/industrial-m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760" y="4519949"/>
            <a:ext cx="1190774" cy="119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ight Arrow 22"/>
          <p:cNvSpPr/>
          <p:nvPr/>
        </p:nvSpPr>
        <p:spPr>
          <a:xfrm rot="5400000">
            <a:off x="8027256" y="2934705"/>
            <a:ext cx="543952" cy="39192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5949" y="4092428"/>
            <a:ext cx="7412566" cy="263857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b="1" i="1" dirty="0" smtClean="0">
                <a:solidFill>
                  <a:srgbClr val="000000"/>
                </a:solidFill>
              </a:rPr>
              <a:t>Funds</a:t>
            </a:r>
            <a:r>
              <a:rPr lang="en-US" sz="2000" b="1" dirty="0" smtClean="0">
                <a:solidFill>
                  <a:srgbClr val="000000"/>
                </a:solidFill>
              </a:rPr>
              <a:t>: </a:t>
            </a:r>
            <a:r>
              <a:rPr lang="en-US" sz="2000" dirty="0" smtClean="0">
                <a:solidFill>
                  <a:srgbClr val="000000"/>
                </a:solidFill>
              </a:rPr>
              <a:t>$2.3M from EERE Tech-to-Market (FY15), FY16 budget request</a:t>
            </a:r>
            <a:endParaRPr lang="en-US" sz="2000" b="1" dirty="0" smtClean="0">
              <a:solidFill>
                <a:srgbClr val="000000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b="1" i="1" dirty="0" smtClean="0">
                <a:solidFill>
                  <a:srgbClr val="000000"/>
                </a:solidFill>
              </a:rPr>
              <a:t>Successful precedent</a:t>
            </a:r>
            <a:r>
              <a:rPr lang="en-US" sz="2000" b="1" dirty="0" smtClean="0">
                <a:solidFill>
                  <a:srgbClr val="000000"/>
                </a:solidFill>
              </a:rPr>
              <a:t>: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NSF I-Corps Program: 300+ teams trained, 125+ startups created, higher SBIR selection rate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10+ ARPA-E teams have successfully completed I-Corps since 2013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NIH completed successful I-Corps pilot in December 2014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Other agencies currently exploring I-Corps models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31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8" y="190500"/>
            <a:ext cx="8724900" cy="812725"/>
          </a:xfrm>
        </p:spPr>
        <p:txBody>
          <a:bodyPr anchor="t"/>
          <a:lstStyle/>
          <a:p>
            <a:r>
              <a:rPr lang="en-US" dirty="0" smtClean="0"/>
              <a:t>Lab-Corps: Pilot Program Winners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66700" y="901700"/>
            <a:ext cx="820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+mn-lt"/>
              </a:rPr>
              <a:t>Lab-Corps Node: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b="1" dirty="0" smtClean="0">
                <a:solidFill>
                  <a:schemeClr val="accent3"/>
                </a:solidFill>
                <a:latin typeface="+mn-lt"/>
              </a:rPr>
              <a:t>National Renewable Energy Laboratory</a:t>
            </a:r>
          </a:p>
          <a:p>
            <a:r>
              <a:rPr lang="en-US" sz="2400" dirty="0" smtClean="0">
                <a:latin typeface="+mn-lt"/>
              </a:rPr>
              <a:t>	</a:t>
            </a:r>
            <a:endParaRPr lang="en-US" sz="2400" dirty="0">
              <a:latin typeface="+mn-lt"/>
            </a:endParaRPr>
          </a:p>
        </p:txBody>
      </p:sp>
      <p:pic>
        <p:nvPicPr>
          <p:cNvPr id="18" name="Picture 17" descr="25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612533"/>
            <a:ext cx="7531100" cy="441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0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177800"/>
            <a:ext cx="8724900" cy="812725"/>
          </a:xfrm>
        </p:spPr>
        <p:txBody>
          <a:bodyPr anchor="t"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Lab-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Corps: Pilot Program Winners 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500" y="685800"/>
            <a:ext cx="37465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+mn-lt"/>
              </a:rPr>
              <a:t>Lab-Corps Sites: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/>
                </a:solidFill>
                <a:latin typeface="+mn-lt"/>
                <a:cs typeface="Arial Narrow"/>
              </a:rPr>
              <a:t>Argonne National Laboratory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/>
                </a:solidFill>
                <a:latin typeface="+mn-lt"/>
                <a:cs typeface="Arial Narrow"/>
              </a:rPr>
              <a:t>Idaho National Laboratory</a:t>
            </a:r>
          </a:p>
          <a:p>
            <a:pPr marL="2857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/>
                </a:solidFill>
                <a:latin typeface="+mn-lt"/>
                <a:cs typeface="Arial Narrow"/>
              </a:rPr>
              <a:t>Lawrence Berkeley National Laboratory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rgbClr val="0E0F10"/>
              </a:solidFill>
              <a:latin typeface="+mn-lt"/>
              <a:cs typeface="Arial Narrow"/>
            </a:endParaRPr>
          </a:p>
          <a:p>
            <a:r>
              <a:rPr lang="en-US" sz="2400" dirty="0" smtClean="0">
                <a:latin typeface="+mn-lt"/>
              </a:rPr>
              <a:t>	</a:t>
            </a:r>
            <a:endParaRPr lang="en-US" sz="2400" dirty="0">
              <a:latin typeface="+mn-lt"/>
            </a:endParaRPr>
          </a:p>
        </p:txBody>
      </p:sp>
      <p:pic>
        <p:nvPicPr>
          <p:cNvPr id="6" name="Picture 5" descr="4865518455_fdd686c26f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3340"/>
            <a:ext cx="2855976" cy="23427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50602" y="1276773"/>
            <a:ext cx="51324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/>
                </a:solidFill>
                <a:latin typeface="+mn-lt"/>
                <a:cs typeface="Arial Narrow"/>
              </a:rPr>
              <a:t>Lawrence Livermore National Laboratory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/>
                </a:solidFill>
                <a:latin typeface="+mn-lt"/>
                <a:cs typeface="Arial Narrow"/>
              </a:rPr>
              <a:t>Pacific Northwest National L</a:t>
            </a:r>
            <a:r>
              <a:rPr lang="en-US" b="1" dirty="0" smtClean="0">
                <a:solidFill>
                  <a:schemeClr val="accent3"/>
                </a:solidFill>
                <a:cs typeface="Arial Narrow"/>
              </a:rPr>
              <a:t>aboratory </a:t>
            </a:r>
          </a:p>
        </p:txBody>
      </p:sp>
      <p:pic>
        <p:nvPicPr>
          <p:cNvPr id="8" name="Picture 7" descr="4034934649_099f0ea984_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385" y="2603499"/>
            <a:ext cx="3464396" cy="2311401"/>
          </a:xfrm>
          <a:prstGeom prst="rect">
            <a:avLst/>
          </a:prstGeom>
        </p:spPr>
      </p:pic>
      <p:pic>
        <p:nvPicPr>
          <p:cNvPr id="12" name="Picture 11" descr="3523958742_5318a204e7_b.jpg"/>
          <p:cNvPicPr>
            <a:picLocks noChangeAspect="1"/>
          </p:cNvPicPr>
          <p:nvPr/>
        </p:nvPicPr>
        <p:blipFill>
          <a:blip r:embed="rId4"/>
          <a:srcRect r="3589" b="24680"/>
          <a:stretch>
            <a:fillRect/>
          </a:stretch>
        </p:blipFill>
        <p:spPr>
          <a:xfrm>
            <a:off x="6403848" y="2617723"/>
            <a:ext cx="2740152" cy="2309877"/>
          </a:xfrm>
          <a:prstGeom prst="rect">
            <a:avLst/>
          </a:prstGeom>
        </p:spPr>
      </p:pic>
      <p:pic>
        <p:nvPicPr>
          <p:cNvPr id="14" name="Picture 13" descr="14795324570_b7ca626aa4_z.jpg"/>
          <p:cNvPicPr>
            <a:picLocks noChangeAspect="1"/>
          </p:cNvPicPr>
          <p:nvPr/>
        </p:nvPicPr>
        <p:blipFill>
          <a:blip r:embed="rId5"/>
          <a:srcRect r="9444" b="17778"/>
          <a:stretch>
            <a:fillRect/>
          </a:stretch>
        </p:blipFill>
        <p:spPr>
          <a:xfrm>
            <a:off x="774700" y="4965700"/>
            <a:ext cx="2070100" cy="1879600"/>
          </a:xfrm>
          <a:prstGeom prst="rect">
            <a:avLst/>
          </a:prstGeom>
        </p:spPr>
      </p:pic>
      <p:pic>
        <p:nvPicPr>
          <p:cNvPr id="16" name="Picture 15" descr="4788474122_3c1e2d953c_b.jpg"/>
          <p:cNvPicPr>
            <a:picLocks noChangeAspect="1"/>
          </p:cNvPicPr>
          <p:nvPr/>
        </p:nvPicPr>
        <p:blipFill>
          <a:blip r:embed="rId6"/>
          <a:srcRect r="741" b="18869"/>
          <a:stretch>
            <a:fillRect/>
          </a:stretch>
        </p:blipFill>
        <p:spPr>
          <a:xfrm>
            <a:off x="2897124" y="4963160"/>
            <a:ext cx="3490976" cy="189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1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8" y="165100"/>
            <a:ext cx="8724900" cy="812725"/>
          </a:xfrm>
        </p:spPr>
        <p:txBody>
          <a:bodyPr anchor="t"/>
          <a:lstStyle/>
          <a:p>
            <a:r>
              <a:rPr lang="en-US" dirty="0" smtClean="0"/>
              <a:t>Lab-Corps: A National Network to Enhance Lab Impact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/>
          </p:nvPr>
        </p:nvSpPr>
        <p:spPr/>
      </p:sp>
      <p:pic>
        <p:nvPicPr>
          <p:cNvPr id="4" name="Picture 2" descr="http://www.deosileys.net/images/discovery/national_laboratories-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88" y="730384"/>
            <a:ext cx="8793125" cy="612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2473174" y="3225609"/>
            <a:ext cx="1632101" cy="832042"/>
          </a:xfrm>
          <a:prstGeom prst="ellipse">
            <a:avLst/>
          </a:prstGeom>
          <a:gradFill flip="none" rotWithShape="1">
            <a:gsLst>
              <a:gs pos="12000">
                <a:schemeClr val="accent2">
                  <a:lumMod val="0"/>
                  <a:lumOff val="100000"/>
                  <a:alpha val="44000"/>
                </a:schemeClr>
              </a:gs>
              <a:gs pos="75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rgbClr val="000000"/>
                </a:solidFill>
              </a:rPr>
              <a:t>NREL</a:t>
            </a:r>
            <a:endParaRPr lang="en-US" sz="1900" b="1" dirty="0">
              <a:solidFill>
                <a:srgbClr val="0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5688" y="3176226"/>
            <a:ext cx="917727" cy="543074"/>
          </a:xfrm>
          <a:prstGeom prst="ellipse">
            <a:avLst/>
          </a:prstGeom>
          <a:gradFill flip="none" rotWithShape="1">
            <a:gsLst>
              <a:gs pos="66000">
                <a:schemeClr val="accent2">
                  <a:alpha val="99000"/>
                </a:schemeClr>
              </a:gs>
              <a:gs pos="19000">
                <a:schemeClr val="accent2">
                  <a:lumMod val="20000"/>
                  <a:lumOff val="8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LBNL</a:t>
            </a:r>
          </a:p>
        </p:txBody>
      </p:sp>
      <p:sp>
        <p:nvSpPr>
          <p:cNvPr id="7" name="Oval 6"/>
          <p:cNvSpPr/>
          <p:nvPr/>
        </p:nvSpPr>
        <p:spPr>
          <a:xfrm>
            <a:off x="562862" y="3543152"/>
            <a:ext cx="917727" cy="543074"/>
          </a:xfrm>
          <a:prstGeom prst="ellipse">
            <a:avLst/>
          </a:prstGeom>
          <a:gradFill flip="none" rotWithShape="1">
            <a:gsLst>
              <a:gs pos="66000">
                <a:schemeClr val="accent2">
                  <a:alpha val="99000"/>
                </a:schemeClr>
              </a:gs>
              <a:gs pos="19000">
                <a:schemeClr val="accent2">
                  <a:lumMod val="20000"/>
                  <a:lumOff val="8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</a:rPr>
              <a:t>LLNL / SNL-CA</a:t>
            </a:r>
          </a:p>
        </p:txBody>
      </p:sp>
      <p:sp>
        <p:nvSpPr>
          <p:cNvPr id="8" name="Oval 7"/>
          <p:cNvSpPr/>
          <p:nvPr/>
        </p:nvSpPr>
        <p:spPr>
          <a:xfrm>
            <a:off x="1343912" y="2352527"/>
            <a:ext cx="917727" cy="543074"/>
          </a:xfrm>
          <a:prstGeom prst="ellipse">
            <a:avLst/>
          </a:prstGeom>
          <a:gradFill flip="none" rotWithShape="1">
            <a:gsLst>
              <a:gs pos="66000">
                <a:schemeClr val="accent2">
                  <a:alpha val="99000"/>
                </a:schemeClr>
              </a:gs>
              <a:gs pos="19000">
                <a:schemeClr val="accent2">
                  <a:lumMod val="20000"/>
                  <a:lumOff val="8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PNNL</a:t>
            </a:r>
          </a:p>
        </p:txBody>
      </p:sp>
      <p:sp>
        <p:nvSpPr>
          <p:cNvPr id="9" name="Oval 8"/>
          <p:cNvSpPr/>
          <p:nvPr/>
        </p:nvSpPr>
        <p:spPr>
          <a:xfrm>
            <a:off x="2080985" y="2733528"/>
            <a:ext cx="917727" cy="543074"/>
          </a:xfrm>
          <a:prstGeom prst="ellipse">
            <a:avLst/>
          </a:prstGeom>
          <a:gradFill flip="none" rotWithShape="1">
            <a:gsLst>
              <a:gs pos="26000">
                <a:schemeClr val="accent2">
                  <a:alpha val="99000"/>
                </a:schemeClr>
              </a:gs>
              <a:gs pos="88000">
                <a:schemeClr val="accent3"/>
              </a:gs>
            </a:gsLst>
            <a:lin ang="0" scaled="1"/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INL</a:t>
            </a:r>
          </a:p>
        </p:txBody>
      </p:sp>
      <p:sp>
        <p:nvSpPr>
          <p:cNvPr id="11" name="Oval 10"/>
          <p:cNvSpPr/>
          <p:nvPr/>
        </p:nvSpPr>
        <p:spPr>
          <a:xfrm>
            <a:off x="2636760" y="4333657"/>
            <a:ext cx="754139" cy="304948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</a:rPr>
              <a:t>SNL</a:t>
            </a:r>
          </a:p>
        </p:txBody>
      </p:sp>
      <p:sp>
        <p:nvSpPr>
          <p:cNvPr id="12" name="Oval 11"/>
          <p:cNvSpPr/>
          <p:nvPr/>
        </p:nvSpPr>
        <p:spPr>
          <a:xfrm>
            <a:off x="2850846" y="4114801"/>
            <a:ext cx="692453" cy="304948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</a:rPr>
              <a:t>LANL</a:t>
            </a:r>
          </a:p>
        </p:txBody>
      </p:sp>
      <p:sp>
        <p:nvSpPr>
          <p:cNvPr id="13" name="Oval 12"/>
          <p:cNvSpPr/>
          <p:nvPr/>
        </p:nvSpPr>
        <p:spPr>
          <a:xfrm>
            <a:off x="7361160" y="2936631"/>
            <a:ext cx="754139" cy="304948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</a:rPr>
              <a:t>BNL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657350" y="2914214"/>
            <a:ext cx="825348" cy="598969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223415" y="3513183"/>
            <a:ext cx="1249759" cy="11892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80589" y="3807143"/>
            <a:ext cx="1059259" cy="7546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095750" y="3289133"/>
            <a:ext cx="1190170" cy="254019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483914" y="3130381"/>
            <a:ext cx="229492" cy="22977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2741307" y="3967720"/>
            <a:ext cx="80964" cy="4046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4095750" y="3206445"/>
            <a:ext cx="3366326" cy="5643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8093335" y="4218984"/>
            <a:ext cx="891178" cy="543074"/>
          </a:xfrm>
          <a:prstGeom prst="ellipse">
            <a:avLst/>
          </a:prstGeom>
          <a:gradFill flip="none" rotWithShape="1">
            <a:gsLst>
              <a:gs pos="66000">
                <a:schemeClr val="accent2">
                  <a:alpha val="99000"/>
                </a:schemeClr>
              </a:gs>
              <a:gs pos="19000">
                <a:schemeClr val="accent2">
                  <a:lumMod val="20000"/>
                  <a:lumOff val="8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Site</a:t>
            </a:r>
          </a:p>
        </p:txBody>
      </p:sp>
      <p:sp>
        <p:nvSpPr>
          <p:cNvPr id="61" name="Oval 60"/>
          <p:cNvSpPr/>
          <p:nvPr/>
        </p:nvSpPr>
        <p:spPr>
          <a:xfrm>
            <a:off x="8081261" y="3591460"/>
            <a:ext cx="903252" cy="589711"/>
          </a:xfrm>
          <a:prstGeom prst="ellipse">
            <a:avLst/>
          </a:prstGeom>
          <a:gradFill flip="none" rotWithShape="1">
            <a:gsLst>
              <a:gs pos="12000">
                <a:schemeClr val="accent2">
                  <a:lumMod val="0"/>
                  <a:lumOff val="100000"/>
                  <a:alpha val="44000"/>
                </a:schemeClr>
              </a:gs>
              <a:gs pos="75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Node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8090786" y="4809683"/>
            <a:ext cx="893727" cy="548187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</a:rPr>
              <a:t>Partner</a:t>
            </a:r>
          </a:p>
        </p:txBody>
      </p:sp>
      <p:sp>
        <p:nvSpPr>
          <p:cNvPr id="65" name="Oval 64"/>
          <p:cNvSpPr/>
          <p:nvPr/>
        </p:nvSpPr>
        <p:spPr>
          <a:xfrm>
            <a:off x="4951597" y="2774440"/>
            <a:ext cx="779126" cy="304948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</a:rPr>
              <a:t>Fermi</a:t>
            </a:r>
          </a:p>
        </p:txBody>
      </p:sp>
      <p:sp>
        <p:nvSpPr>
          <p:cNvPr id="10" name="Oval 9"/>
          <p:cNvSpPr/>
          <p:nvPr/>
        </p:nvSpPr>
        <p:spPr>
          <a:xfrm>
            <a:off x="5271860" y="2936631"/>
            <a:ext cx="917727" cy="543074"/>
          </a:xfrm>
          <a:prstGeom prst="ellipse">
            <a:avLst/>
          </a:prstGeom>
          <a:gradFill flip="none" rotWithShape="1">
            <a:gsLst>
              <a:gs pos="66000">
                <a:schemeClr val="accent2">
                  <a:alpha val="99000"/>
                </a:schemeClr>
              </a:gs>
              <a:gs pos="19000">
                <a:schemeClr val="accent2">
                  <a:lumMod val="20000"/>
                  <a:lumOff val="8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ANL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036130" y="3864344"/>
            <a:ext cx="2084877" cy="18988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132437" y="3901756"/>
            <a:ext cx="851293" cy="304948"/>
          </a:xfrm>
          <a:prstGeom prst="ellipse">
            <a:avLst/>
          </a:prstGeom>
          <a:gradFill flip="none" rotWithShape="1">
            <a:gsLst>
              <a:gs pos="17000">
                <a:srgbClr val="B7ECFF"/>
              </a:gs>
              <a:gs pos="66000">
                <a:schemeClr val="accent4">
                  <a:lumMod val="60000"/>
                  <a:lumOff val="40000"/>
                </a:schemeClr>
              </a:gs>
              <a:gs pos="19000">
                <a:schemeClr val="accent3">
                  <a:alpha val="70000"/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</a:rPr>
              <a:t>ORNL</a:t>
            </a:r>
          </a:p>
        </p:txBody>
      </p:sp>
    </p:spTree>
    <p:extLst>
      <p:ext uri="{BB962C8B-B14F-4D97-AF65-F5344CB8AC3E}">
        <p14:creationId xmlns:p14="http://schemas.microsoft.com/office/powerpoint/2010/main" val="104505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ight Arrow 53"/>
          <p:cNvSpPr/>
          <p:nvPr/>
        </p:nvSpPr>
        <p:spPr>
          <a:xfrm>
            <a:off x="1679909" y="1792391"/>
            <a:ext cx="5914662" cy="2650339"/>
          </a:xfrm>
          <a:prstGeom prst="rightArrow">
            <a:avLst>
              <a:gd name="adj1" fmla="val 62228"/>
              <a:gd name="adj2" fmla="val 46069"/>
            </a:avLst>
          </a:prstGeom>
          <a:gradFill flip="none" rotWithShape="1">
            <a:gsLst>
              <a:gs pos="0">
                <a:srgbClr val="FFD200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FFD200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FFD200">
                  <a:lumMod val="60000"/>
                  <a:lumOff val="40000"/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rgbClr val="FFD200">
                <a:lumMod val="7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37033" y="2056932"/>
            <a:ext cx="2133897" cy="2082093"/>
          </a:xfrm>
          <a:prstGeom prst="ellipse">
            <a:avLst/>
          </a:prstGeom>
          <a:solidFill>
            <a:srgbClr val="FFD200">
              <a:lumMod val="60000"/>
              <a:lumOff val="40000"/>
            </a:srgbClr>
          </a:solidFill>
          <a:ln w="9525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6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70" y="2172689"/>
            <a:ext cx="2417394" cy="169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324" y="2331116"/>
            <a:ext cx="619603" cy="6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905" y="951594"/>
            <a:ext cx="1639365" cy="123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350" y="946743"/>
            <a:ext cx="1639365" cy="123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305" y="951594"/>
            <a:ext cx="1639365" cy="123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235" y="4104300"/>
            <a:ext cx="1639365" cy="123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680" y="4099449"/>
            <a:ext cx="1639365" cy="123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323" y="3240838"/>
            <a:ext cx="619603" cy="6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560" y="2354265"/>
            <a:ext cx="619603" cy="6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559" y="3263987"/>
            <a:ext cx="619603" cy="6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85" y="2354265"/>
            <a:ext cx="619603" cy="6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7" name="Straight Arrow Connector 66"/>
          <p:cNvCxnSpPr/>
          <p:nvPr/>
        </p:nvCxnSpPr>
        <p:spPr>
          <a:xfrm>
            <a:off x="2712124" y="2035666"/>
            <a:ext cx="2" cy="297333"/>
          </a:xfrm>
          <a:prstGeom prst="straightConnector1">
            <a:avLst/>
          </a:prstGeom>
          <a:noFill/>
          <a:ln w="25400" cap="flat" cmpd="sng" algn="ctr">
            <a:solidFill>
              <a:srgbClr val="50565C">
                <a:lumMod val="75000"/>
              </a:srgbClr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8" name="Straight Arrow Connector 67"/>
          <p:cNvCxnSpPr/>
          <p:nvPr/>
        </p:nvCxnSpPr>
        <p:spPr>
          <a:xfrm>
            <a:off x="4011511" y="2035666"/>
            <a:ext cx="0" cy="297333"/>
          </a:xfrm>
          <a:prstGeom prst="straightConnector1">
            <a:avLst/>
          </a:prstGeom>
          <a:noFill/>
          <a:ln w="25400" cap="flat" cmpd="sng" algn="ctr">
            <a:solidFill>
              <a:srgbClr val="50565C">
                <a:lumMod val="75000"/>
              </a:srgbClr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9" name="Straight Arrow Connector 68"/>
          <p:cNvCxnSpPr/>
          <p:nvPr/>
        </p:nvCxnSpPr>
        <p:spPr>
          <a:xfrm>
            <a:off x="5434986" y="2035666"/>
            <a:ext cx="7021" cy="325141"/>
          </a:xfrm>
          <a:prstGeom prst="straightConnector1">
            <a:avLst/>
          </a:prstGeom>
          <a:noFill/>
          <a:ln w="25400" cap="flat" cmpd="sng" algn="ctr">
            <a:solidFill>
              <a:srgbClr val="50565C">
                <a:lumMod val="75000"/>
              </a:srgbClr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70" name="Straight Arrow Connector 69"/>
          <p:cNvCxnSpPr/>
          <p:nvPr/>
        </p:nvCxnSpPr>
        <p:spPr>
          <a:xfrm flipV="1">
            <a:off x="2712126" y="3845999"/>
            <a:ext cx="0" cy="481937"/>
          </a:xfrm>
          <a:prstGeom prst="straightConnector1">
            <a:avLst/>
          </a:prstGeom>
          <a:noFill/>
          <a:ln w="25400" cap="flat" cmpd="sng" algn="ctr">
            <a:solidFill>
              <a:srgbClr val="50565C">
                <a:lumMod val="75000"/>
              </a:srgbClr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71" name="Straight Arrow Connector 70"/>
          <p:cNvCxnSpPr/>
          <p:nvPr/>
        </p:nvCxnSpPr>
        <p:spPr>
          <a:xfrm flipV="1">
            <a:off x="3984362" y="3850028"/>
            <a:ext cx="0" cy="481937"/>
          </a:xfrm>
          <a:prstGeom prst="straightConnector1">
            <a:avLst/>
          </a:prstGeom>
          <a:noFill/>
          <a:ln w="25400" cap="flat" cmpd="sng" algn="ctr">
            <a:solidFill>
              <a:srgbClr val="50565C">
                <a:lumMod val="75000"/>
              </a:srgbClr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72" name="TextBox 71"/>
          <p:cNvSpPr txBox="1"/>
          <p:nvPr/>
        </p:nvSpPr>
        <p:spPr>
          <a:xfrm>
            <a:off x="784936" y="3666590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323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Node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07230" y="1271530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200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Lab Sites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930181" y="2912608"/>
            <a:ext cx="1506299" cy="792864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1900" b="1" i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Commercialization Training</a:t>
            </a:r>
          </a:p>
        </p:txBody>
      </p:sp>
      <p:sp>
        <p:nvSpPr>
          <p:cNvPr id="75" name="Right Arrow 74"/>
          <p:cNvSpPr/>
          <p:nvPr/>
        </p:nvSpPr>
        <p:spPr>
          <a:xfrm rot="19131827">
            <a:off x="6679916" y="1584039"/>
            <a:ext cx="1004583" cy="358968"/>
          </a:xfrm>
          <a:prstGeom prst="rightArrow">
            <a:avLst>
              <a:gd name="adj1" fmla="val 50000"/>
              <a:gd name="adj2" fmla="val 73966"/>
            </a:avLst>
          </a:prstGeom>
          <a:gradFill rotWithShape="1">
            <a:gsLst>
              <a:gs pos="0">
                <a:srgbClr val="7AC143">
                  <a:tint val="100000"/>
                  <a:shade val="100000"/>
                  <a:satMod val="130000"/>
                </a:srgbClr>
              </a:gs>
              <a:gs pos="100000">
                <a:srgbClr val="7AC143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7AC14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Right Arrow 75"/>
          <p:cNvSpPr/>
          <p:nvPr/>
        </p:nvSpPr>
        <p:spPr>
          <a:xfrm rot="2481926">
            <a:off x="7472117" y="3426382"/>
            <a:ext cx="1004583" cy="358968"/>
          </a:xfrm>
          <a:prstGeom prst="rightArrow">
            <a:avLst>
              <a:gd name="adj1" fmla="val 50000"/>
              <a:gd name="adj2" fmla="val 73966"/>
            </a:avLst>
          </a:prstGeom>
          <a:gradFill rotWithShape="1">
            <a:gsLst>
              <a:gs pos="0">
                <a:srgbClr val="7AC143">
                  <a:tint val="100000"/>
                  <a:shade val="100000"/>
                  <a:satMod val="130000"/>
                </a:srgbClr>
              </a:gs>
              <a:gs pos="100000">
                <a:srgbClr val="7AC143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7AC14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Right Arrow 76"/>
          <p:cNvSpPr/>
          <p:nvPr/>
        </p:nvSpPr>
        <p:spPr>
          <a:xfrm rot="19131827">
            <a:off x="7418655" y="2408742"/>
            <a:ext cx="1004583" cy="358968"/>
          </a:xfrm>
          <a:prstGeom prst="rightArrow">
            <a:avLst>
              <a:gd name="adj1" fmla="val 50000"/>
              <a:gd name="adj2" fmla="val 73966"/>
            </a:avLst>
          </a:prstGeom>
          <a:gradFill rotWithShape="1">
            <a:gsLst>
              <a:gs pos="0">
                <a:srgbClr val="7AC143">
                  <a:tint val="100000"/>
                  <a:shade val="100000"/>
                  <a:satMod val="130000"/>
                </a:srgbClr>
              </a:gs>
              <a:gs pos="100000">
                <a:srgbClr val="7AC143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7AC14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Right Arrow 77"/>
          <p:cNvSpPr/>
          <p:nvPr/>
        </p:nvSpPr>
        <p:spPr>
          <a:xfrm rot="2549752">
            <a:off x="6861897" y="4112678"/>
            <a:ext cx="1100576" cy="358968"/>
          </a:xfrm>
          <a:prstGeom prst="rightArrow">
            <a:avLst>
              <a:gd name="adj1" fmla="val 50000"/>
              <a:gd name="adj2" fmla="val 73966"/>
            </a:avLst>
          </a:prstGeom>
          <a:gradFill rotWithShape="1">
            <a:gsLst>
              <a:gs pos="0">
                <a:srgbClr val="7AC143">
                  <a:tint val="100000"/>
                  <a:shade val="100000"/>
                  <a:satMod val="130000"/>
                </a:srgbClr>
              </a:gs>
              <a:gs pos="100000">
                <a:srgbClr val="7AC143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7AC14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091357" y="999654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323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CRADA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815441" y="1821829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323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License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924441" y="3907625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323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Startup</a:t>
            </a:r>
          </a:p>
        </p:txBody>
      </p:sp>
      <p:sp>
        <p:nvSpPr>
          <p:cNvPr id="82" name="Curved Down Arrow 81"/>
          <p:cNvSpPr/>
          <p:nvPr/>
        </p:nvSpPr>
        <p:spPr>
          <a:xfrm rot="6088631">
            <a:off x="6034858" y="4804626"/>
            <a:ext cx="1566674" cy="767654"/>
          </a:xfrm>
          <a:prstGeom prst="curvedDownArrow">
            <a:avLst>
              <a:gd name="adj1" fmla="val 25000"/>
              <a:gd name="adj2" fmla="val 50000"/>
              <a:gd name="adj3" fmla="val 48527"/>
            </a:avLst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50565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4763" y="4705258"/>
            <a:ext cx="1599137" cy="44528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300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Other Partnership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041310" y="5548205"/>
            <a:ext cx="1669923" cy="52086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000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No-Go / Further RD&amp;D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972739" y="2242216"/>
            <a:ext cx="701821" cy="38774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Teams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369708" y="2245924"/>
            <a:ext cx="701821" cy="38774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Teams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710267" y="2779461"/>
            <a:ext cx="1506299" cy="792864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ts val="200"/>
              </a:spcBef>
              <a:spcAft>
                <a:spcPts val="0"/>
              </a:spcAft>
              <a:buFont typeface="Arial"/>
              <a:buNone/>
            </a:pPr>
            <a:r>
              <a:rPr lang="en-US" sz="1900" b="1" i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Customer &amp; </a:t>
            </a:r>
          </a:p>
          <a:p>
            <a:pPr fontAlgn="auto">
              <a:spcBef>
                <a:spcPts val="200"/>
              </a:spcBef>
              <a:spcAft>
                <a:spcPts val="0"/>
              </a:spcAft>
              <a:buFont typeface="Arial"/>
              <a:buNone/>
            </a:pPr>
            <a:r>
              <a:rPr lang="en-US" sz="1900" b="1" i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Value Discovery</a:t>
            </a:r>
          </a:p>
        </p:txBody>
      </p:sp>
      <p:sp>
        <p:nvSpPr>
          <p:cNvPr id="88" name="Right Arrow 87"/>
          <p:cNvSpPr/>
          <p:nvPr/>
        </p:nvSpPr>
        <p:spPr>
          <a:xfrm>
            <a:off x="5155898" y="2977370"/>
            <a:ext cx="600834" cy="286852"/>
          </a:xfrm>
          <a:prstGeom prst="rightArrow">
            <a:avLst>
              <a:gd name="adj1" fmla="val 50000"/>
              <a:gd name="adj2" fmla="val 77548"/>
            </a:avLst>
          </a:prstGeom>
          <a:gradFill flip="none" rotWithShape="1">
            <a:gsLst>
              <a:gs pos="100000">
                <a:srgbClr val="000000"/>
              </a:gs>
              <a:gs pos="0">
                <a:srgbClr val="FFD200">
                  <a:lumMod val="60000"/>
                  <a:lumOff val="40000"/>
                </a:srgbClr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solidFill>
                  <a:srgbClr val="000000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984028" y="3563929"/>
            <a:ext cx="701821" cy="38774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Teams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32799" y="4620874"/>
            <a:ext cx="983849" cy="520861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</a:pPr>
            <a:r>
              <a:rPr lang="en-US" sz="2200" b="1" dirty="0" smtClean="0">
                <a:solidFill>
                  <a:srgbClr val="000000"/>
                </a:solidFill>
                <a:latin typeface="Calibri"/>
                <a:ea typeface="+mn-ea"/>
                <a:cs typeface="Arial Narrow"/>
              </a:rPr>
              <a:t>Lab Sites</a:t>
            </a:r>
          </a:p>
        </p:txBody>
      </p:sp>
      <p:sp>
        <p:nvSpPr>
          <p:cNvPr id="92" name="Title 1"/>
          <p:cNvSpPr>
            <a:spLocks noGrp="1"/>
          </p:cNvSpPr>
          <p:nvPr>
            <p:ph type="title"/>
          </p:nvPr>
        </p:nvSpPr>
        <p:spPr>
          <a:xfrm>
            <a:off x="198438" y="0"/>
            <a:ext cx="8724900" cy="812725"/>
          </a:xfrm>
        </p:spPr>
        <p:txBody>
          <a:bodyPr/>
          <a:lstStyle/>
          <a:p>
            <a:r>
              <a:rPr lang="en-US" dirty="0"/>
              <a:t>Lab-Corps </a:t>
            </a:r>
            <a:r>
              <a:rPr lang="en-US" dirty="0" smtClean="0"/>
              <a:t>Pilot Process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5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teveblank.files.wordpress.com/2012/08/udacity-canvas-and-value-prop.jpg?w=468&amp;h=2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325" y="885827"/>
            <a:ext cx="5287205" cy="232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Lab-Corps Pilot Training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5766" y="1003993"/>
            <a:ext cx="3788234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Training Program</a:t>
            </a:r>
          </a:p>
          <a:p>
            <a:pPr marL="347663" indent="-347663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Hands-on, experiential customer discovery </a:t>
            </a:r>
            <a:r>
              <a:rPr lang="en-US" sz="2600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process based on Lean </a:t>
            </a:r>
            <a:r>
              <a:rPr lang="en-US" sz="2600" dirty="0" err="1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LaunchPad</a:t>
            </a:r>
            <a:endParaRPr lang="en-US" sz="2600" dirty="0">
              <a:solidFill>
                <a:schemeClr val="tx1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5766" y="3354594"/>
            <a:ext cx="8411033" cy="2749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6 weeks with expert instructor team: 3-day opening session, weekly virtual sessions, 2-day closing </a:t>
            </a:r>
            <a:r>
              <a:rPr lang="en-US" sz="2600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session</a:t>
            </a:r>
          </a:p>
          <a:p>
            <a:pPr marL="347663" indent="-347663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Scientific </a:t>
            </a:r>
            <a:r>
              <a:rPr lang="en-US" sz="26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method for commercialization: develop and test key hypotheses on how to commercialize your technology</a:t>
            </a:r>
          </a:p>
          <a:p>
            <a:pPr marL="347663" indent="-347663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Open to all commercialization pathways and incorporates special, customized content for national lab setting</a:t>
            </a:r>
          </a:p>
        </p:txBody>
      </p:sp>
    </p:spTree>
    <p:extLst>
      <p:ext uri="{BB962C8B-B14F-4D97-AF65-F5344CB8AC3E}">
        <p14:creationId xmlns:p14="http://schemas.microsoft.com/office/powerpoint/2010/main" val="217083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Lab-Corps Pilot Teams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5766" y="953193"/>
            <a:ext cx="8626934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Team Structure:</a:t>
            </a:r>
            <a:endParaRPr lang="en-US" sz="3000" b="1" dirty="0">
              <a:solidFill>
                <a:schemeClr val="tx1">
                  <a:lumMod val="50000"/>
                </a:schemeClr>
              </a:solidFill>
              <a:latin typeface="Calibri"/>
            </a:endParaRP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Lab r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esearcher </a:t>
            </a:r>
            <a:endParaRPr lang="en-US" sz="2400" dirty="0">
              <a:solidFill>
                <a:schemeClr val="tx1">
                  <a:lumMod val="50000"/>
                </a:schemeClr>
              </a:solidFill>
              <a:latin typeface="Calibri"/>
            </a:endParaRP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Entrepreneurial lead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Industry mentor </a:t>
            </a:r>
            <a:endParaRPr lang="en-US" sz="2400" dirty="0" smtClean="0">
              <a:solidFill>
                <a:schemeClr val="tx1">
                  <a:lumMod val="50000"/>
                </a:schemeClr>
              </a:solidFill>
              <a:latin typeface="Calibri"/>
              <a:ea typeface="+mn-ea"/>
              <a:cs typeface="+mn-cs"/>
            </a:endParaRPr>
          </a:p>
          <a:p>
            <a:pPr marL="342900" indent="-342900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Total Number of Pilot Teams</a:t>
            </a:r>
            <a:r>
              <a:rPr lang="en-US" sz="30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: 10-15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     </a:t>
            </a:r>
            <a:r>
              <a:rPr lang="en-US" sz="2400" i="1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The </a:t>
            </a:r>
            <a:r>
              <a:rPr lang="en-US" sz="2400" i="1" dirty="0">
                <a:solidFill>
                  <a:schemeClr val="tx1">
                    <a:lumMod val="50000"/>
                  </a:schemeClr>
                </a:solidFill>
                <a:latin typeface="Calibri"/>
              </a:rPr>
              <a:t>first teams will be selected by April/May </a:t>
            </a:r>
            <a:r>
              <a:rPr lang="en-US" sz="2400" i="1" dirty="0" smtClean="0">
                <a:solidFill>
                  <a:schemeClr val="tx1">
                    <a:lumMod val="50000"/>
                  </a:schemeClr>
                </a:solidFill>
                <a:latin typeface="Calibri"/>
              </a:rPr>
              <a:t>2015.</a:t>
            </a:r>
            <a:endParaRPr lang="en-US" sz="2400" i="1" dirty="0">
              <a:solidFill>
                <a:schemeClr val="tx1">
                  <a:lumMod val="50000"/>
                </a:schemeClr>
              </a:solidFill>
              <a:latin typeface="Calibri"/>
            </a:endParaRPr>
          </a:p>
          <a:p>
            <a:pPr marL="342900" indent="-342900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Team Cohorts: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3 teams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 will participate in the existing I-Corps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Energy and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Transport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Regional Program at the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University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of Michigan in May-June,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in order to better inform the customized curriculum.</a:t>
            </a:r>
            <a:endParaRPr lang="en-US" sz="2200" dirty="0">
              <a:solidFill>
                <a:schemeClr val="tx1">
                  <a:lumMod val="50000"/>
                </a:schemeClr>
              </a:solidFill>
              <a:latin typeface="Calibri"/>
              <a:ea typeface="+mn-ea"/>
              <a:cs typeface="+mn-cs"/>
            </a:endParaRP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7+ teams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will participate in a full, customized Lab-Corps training that will begin in October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2015.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A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dditional 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teams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may participate</a:t>
            </a:r>
            <a:r>
              <a:rPr lang="en-US" sz="2200" dirty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, supported by EERE Technology Offices and/or independent National Laboratory </a:t>
            </a:r>
            <a:r>
              <a:rPr lang="en-US" sz="2200" dirty="0" smtClean="0">
                <a:solidFill>
                  <a:schemeClr val="tx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funds.</a:t>
            </a:r>
            <a:endParaRPr lang="en-US" sz="2200" dirty="0">
              <a:solidFill>
                <a:schemeClr val="tx1">
                  <a:lumMod val="50000"/>
                </a:scheme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http://innovate.gatech.edu/wp-content/uploads/2013/03/NS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203" y="877025"/>
            <a:ext cx="4836698" cy="175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119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tlanta.k12.ga.us/cms/lib/GA01000924/Centricity/Domain/4573/checklist-clip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031" y="1046596"/>
            <a:ext cx="1325826" cy="132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41959409"/>
              </p:ext>
            </p:extLst>
          </p:nvPr>
        </p:nvGraphicFramePr>
        <p:xfrm>
          <a:off x="183536" y="1880863"/>
          <a:ext cx="8931125" cy="4100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Oval 5"/>
          <p:cNvSpPr/>
          <p:nvPr/>
        </p:nvSpPr>
        <p:spPr>
          <a:xfrm>
            <a:off x="603900" y="2829641"/>
            <a:ext cx="755379" cy="70252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Lab-Corps Pilot Timeline</a:t>
            </a:r>
            <a:endParaRPr lang="en-US" dirty="0"/>
          </a:p>
        </p:txBody>
      </p:sp>
      <p:pic>
        <p:nvPicPr>
          <p:cNvPr id="2050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64" y="2281602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924" y="2933089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57" y="3532167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08" y="2867741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536" y="2933089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millennialaction.org/wp-content/uploads/2013/05/face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851" y="2499768"/>
            <a:ext cx="1112625" cy="110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millennialaction.org/wp-content/uploads/2013/05/lightbul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19" y="1501250"/>
            <a:ext cx="1192110" cy="119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91899" y="5564412"/>
            <a:ext cx="914400" cy="4572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</a:pPr>
            <a:endParaRPr kumimoji="0" lang="en-US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Arial Narrow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680094"/>
              </p:ext>
            </p:extLst>
          </p:nvPr>
        </p:nvGraphicFramePr>
        <p:xfrm>
          <a:off x="212363" y="5929890"/>
          <a:ext cx="883729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737"/>
                <a:gridCol w="1858927"/>
                <a:gridCol w="1726697"/>
                <a:gridCol w="1875376"/>
                <a:gridCol w="15185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Q1 FY15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Q2</a:t>
                      </a:r>
                      <a:r>
                        <a:rPr lang="en-US" baseline="0" dirty="0" smtClean="0">
                          <a:solidFill>
                            <a:sysClr val="windowText" lastClr="000000"/>
                          </a:solidFill>
                        </a:rPr>
                        <a:t> FY15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Q2-Q3 FY15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Q4 FY15–Q1 FY16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Q1</a:t>
                      </a:r>
                      <a:r>
                        <a:rPr lang="en-US" baseline="0" dirty="0" smtClean="0">
                          <a:solidFill>
                            <a:sysClr val="windowText" lastClr="000000"/>
                          </a:solidFill>
                        </a:rPr>
                        <a:t>-Q2 FY16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3931077" y="5615078"/>
            <a:ext cx="134748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8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Timeframe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8" name="Picture 6" descr="buildi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908" y="1987766"/>
            <a:ext cx="1138381" cy="113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newclipartdesign.com/wp-content/uploads/2014/03/Building-Clip-Art-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35" y="2285493"/>
            <a:ext cx="774171" cy="5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5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saic Blue-white interior">
  <a:themeElements>
    <a:clrScheme name="EERE PPT Green">
      <a:dk1>
        <a:srgbClr val="4C4C4C"/>
      </a:dk1>
      <a:lt1>
        <a:sysClr val="window" lastClr="FFFFFF"/>
      </a:lt1>
      <a:dk2>
        <a:srgbClr val="666666"/>
      </a:dk2>
      <a:lt2>
        <a:srgbClr val="EEECE1"/>
      </a:lt2>
      <a:accent1>
        <a:srgbClr val="99CC33"/>
      </a:accent1>
      <a:accent2>
        <a:srgbClr val="FFCC00"/>
      </a:accent2>
      <a:accent3>
        <a:srgbClr val="0099CC"/>
      </a:accent3>
      <a:accent4>
        <a:srgbClr val="006699"/>
      </a:accent4>
      <a:accent5>
        <a:srgbClr val="006633"/>
      </a:accent5>
      <a:accent6>
        <a:srgbClr val="FF9933"/>
      </a:accent6>
      <a:hlink>
        <a:srgbClr val="006699"/>
      </a:hlink>
      <a:folHlink>
        <a:srgbClr val="6666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nergySaving Inside">
  <a:themeElements>
    <a:clrScheme name="EERE 2012-2">
      <a:dk1>
        <a:srgbClr val="50565C"/>
      </a:dk1>
      <a:lt1>
        <a:sysClr val="window" lastClr="FFFFFF"/>
      </a:lt1>
      <a:dk2>
        <a:srgbClr val="6A737B"/>
      </a:dk2>
      <a:lt2>
        <a:srgbClr val="EEECE1"/>
      </a:lt2>
      <a:accent1>
        <a:srgbClr val="7AC143"/>
      </a:accent1>
      <a:accent2>
        <a:srgbClr val="FFD200"/>
      </a:accent2>
      <a:accent3>
        <a:srgbClr val="00A4E4"/>
      </a:accent3>
      <a:accent4>
        <a:srgbClr val="00425D"/>
      </a:accent4>
      <a:accent5>
        <a:srgbClr val="00853F"/>
      </a:accent5>
      <a:accent6>
        <a:srgbClr val="F58025"/>
      </a:accent6>
      <a:hlink>
        <a:srgbClr val="006892"/>
      </a:hlink>
      <a:folHlink>
        <a:srgbClr val="6A73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85000" lnSpcReduction="10000"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buFont typeface="Arial"/>
          <a:buNone/>
          <a:tabLst/>
          <a:defRPr kumimoji="0" sz="2323" b="1" i="0" u="none" strike="noStrike" kern="1200" cap="none" spc="0" normalizeH="0" baseline="0" noProof="0" dirty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3987</TotalTime>
  <Words>473</Words>
  <Application>Microsoft Office PowerPoint</Application>
  <PresentationFormat>On-screen Show (4:3)</PresentationFormat>
  <Paragraphs>95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Mosaic Blue-white interior</vt:lpstr>
      <vt:lpstr>EnergySaving Inside</vt:lpstr>
      <vt:lpstr>PowerPoint Presentation</vt:lpstr>
      <vt:lpstr>Lab-Corps Pilot</vt:lpstr>
      <vt:lpstr>Lab-Corps: Pilot Program Winners</vt:lpstr>
      <vt:lpstr>Lab-Corps: Pilot Program Winners </vt:lpstr>
      <vt:lpstr>Lab-Corps: A National Network to Enhance Lab Impact</vt:lpstr>
      <vt:lpstr>Lab-Corps Pilot Process</vt:lpstr>
      <vt:lpstr>Lab-Corps Pilot Training</vt:lpstr>
      <vt:lpstr>Lab-Corps Pilot Teams</vt:lpstr>
      <vt:lpstr>Lab-Corps Pilot Timeline</vt:lpstr>
    </vt:vector>
  </TitlesOfParts>
  <Company>NREL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Blue version of the EERE PowerPoint template, for use with PowerPoint 2007.</dc:subject>
  <dc:creator>NREL Staff</dc:creator>
  <cp:lastModifiedBy>EERE-TN</cp:lastModifiedBy>
  <cp:revision>769</cp:revision>
  <cp:lastPrinted>2014-11-02T23:18:48Z</cp:lastPrinted>
  <dcterms:created xsi:type="dcterms:W3CDTF">2014-10-22T01:04:51Z</dcterms:created>
  <dcterms:modified xsi:type="dcterms:W3CDTF">2015-03-06T15:03:44Z</dcterms:modified>
</cp:coreProperties>
</file>