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45" r:id="rId3"/>
    <p:sldMasterId id="2147483759" r:id="rId4"/>
  </p:sldMasterIdLst>
  <p:notesMasterIdLst>
    <p:notesMasterId r:id="rId40"/>
  </p:notesMasterIdLst>
  <p:sldIdLst>
    <p:sldId id="348" r:id="rId5"/>
    <p:sldId id="399" r:id="rId6"/>
    <p:sldId id="400" r:id="rId7"/>
    <p:sldId id="386" r:id="rId8"/>
    <p:sldId id="398" r:id="rId9"/>
    <p:sldId id="387" r:id="rId10"/>
    <p:sldId id="350" r:id="rId11"/>
    <p:sldId id="351" r:id="rId12"/>
    <p:sldId id="352" r:id="rId13"/>
    <p:sldId id="354" r:id="rId14"/>
    <p:sldId id="373" r:id="rId15"/>
    <p:sldId id="369" r:id="rId16"/>
    <p:sldId id="388" r:id="rId17"/>
    <p:sldId id="390" r:id="rId18"/>
    <p:sldId id="370" r:id="rId19"/>
    <p:sldId id="371" r:id="rId20"/>
    <p:sldId id="391" r:id="rId21"/>
    <p:sldId id="372" r:id="rId22"/>
    <p:sldId id="364" r:id="rId23"/>
    <p:sldId id="363" r:id="rId24"/>
    <p:sldId id="365" r:id="rId25"/>
    <p:sldId id="389" r:id="rId26"/>
    <p:sldId id="374" r:id="rId27"/>
    <p:sldId id="393" r:id="rId28"/>
    <p:sldId id="394" r:id="rId29"/>
    <p:sldId id="379" r:id="rId30"/>
    <p:sldId id="395" r:id="rId31"/>
    <p:sldId id="396" r:id="rId32"/>
    <p:sldId id="397" r:id="rId33"/>
    <p:sldId id="376" r:id="rId34"/>
    <p:sldId id="380" r:id="rId35"/>
    <p:sldId id="385" r:id="rId36"/>
    <p:sldId id="381" r:id="rId37"/>
    <p:sldId id="366" r:id="rId38"/>
    <p:sldId id="36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99FF"/>
    <a:srgbClr val="CCECFF"/>
    <a:srgbClr val="FF6600"/>
    <a:srgbClr val="00CC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autoAdjust="0"/>
    <p:restoredTop sz="99563" autoAdjust="0"/>
  </p:normalViewPr>
  <p:slideViewPr>
    <p:cSldViewPr>
      <p:cViewPr>
        <p:scale>
          <a:sx n="74" d="100"/>
          <a:sy n="74" d="100"/>
        </p:scale>
        <p:origin x="154" y="-283"/>
      </p:cViewPr>
      <p:guideLst>
        <p:guide orient="horz" pos="2160"/>
        <p:guide pos="2880"/>
      </p:guideLst>
    </p:cSldViewPr>
  </p:slideViewPr>
  <p:outlineViewPr>
    <p:cViewPr>
      <p:scale>
        <a:sx n="33" d="100"/>
        <a:sy n="33" d="100"/>
      </p:scale>
      <p:origin x="0" y="36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ppsfiles.ad.ppsnet\sites\besc\FAM\02%20Sustainability\A%20Energy\04%20Measurement%20and%20Verification\Recovery%20Zone%20Bond%20M-V\02A04-RZB_Master_M&amp;V-FY2013_-2014.12.12.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lumMod val="50000"/>
                  </a:schemeClr>
                </a:solidFill>
              </a:defRPr>
            </a:pPr>
            <a:r>
              <a:rPr lang="en-US" sz="1400" baseline="0">
                <a:solidFill>
                  <a:schemeClr val="tx1">
                    <a:lumMod val="50000"/>
                  </a:schemeClr>
                </a:solidFill>
              </a:rPr>
              <a:t>Bill Processing Time </a:t>
            </a:r>
          </a:p>
          <a:p>
            <a:pPr>
              <a:defRPr sz="1400">
                <a:solidFill>
                  <a:schemeClr val="tx1">
                    <a:lumMod val="50000"/>
                  </a:schemeClr>
                </a:solidFill>
              </a:defRPr>
            </a:pPr>
            <a:r>
              <a:rPr lang="en-US" sz="1400" b="0" baseline="0">
                <a:solidFill>
                  <a:schemeClr val="tx1">
                    <a:lumMod val="50000"/>
                  </a:schemeClr>
                </a:solidFill>
              </a:rPr>
              <a:t>(Hours per Month)</a:t>
            </a:r>
            <a:endParaRPr lang="en-US" sz="1400" b="0">
              <a:solidFill>
                <a:schemeClr val="tx1">
                  <a:lumMod val="50000"/>
                </a:schemeClr>
              </a:solidFill>
            </a:endParaRPr>
          </a:p>
        </c:rich>
      </c:tx>
      <c:layout/>
      <c:overlay val="0"/>
    </c:title>
    <c:autoTitleDeleted val="0"/>
    <c:plotArea>
      <c:layout>
        <c:manualLayout>
          <c:layoutTarget val="inner"/>
          <c:xMode val="edge"/>
          <c:yMode val="edge"/>
          <c:x val="2.5462962962963E-2"/>
          <c:y val="0.31540166854143198"/>
          <c:w val="0.94907407407407396"/>
          <c:h val="0.5356083614548180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400">
                    <a:solidFill>
                      <a:schemeClr val="bg2">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Before EDI</c:v>
                </c:pt>
                <c:pt idx="1">
                  <c:v>With EDI</c:v>
                </c:pt>
              </c:strCache>
            </c:strRef>
          </c:cat>
          <c:val>
            <c:numRef>
              <c:f>Sheet1!$B$2:$B$3</c:f>
              <c:numCache>
                <c:formatCode>General</c:formatCode>
                <c:ptCount val="2"/>
                <c:pt idx="0">
                  <c:v>158</c:v>
                </c:pt>
                <c:pt idx="1">
                  <c:v>24</c:v>
                </c:pt>
              </c:numCache>
            </c:numRef>
          </c:val>
        </c:ser>
        <c:dLbls>
          <c:showLegendKey val="0"/>
          <c:showVal val="0"/>
          <c:showCatName val="0"/>
          <c:showSerName val="0"/>
          <c:showPercent val="0"/>
          <c:showBubbleSize val="0"/>
        </c:dLbls>
        <c:gapWidth val="78"/>
        <c:overlap val="17"/>
        <c:axId val="132072576"/>
        <c:axId val="132074112"/>
      </c:barChart>
      <c:catAx>
        <c:axId val="132072576"/>
        <c:scaling>
          <c:orientation val="minMax"/>
        </c:scaling>
        <c:delete val="0"/>
        <c:axPos val="b"/>
        <c:numFmt formatCode="General" sourceLinked="0"/>
        <c:majorTickMark val="out"/>
        <c:minorTickMark val="none"/>
        <c:tickLblPos val="nextTo"/>
        <c:txPr>
          <a:bodyPr/>
          <a:lstStyle/>
          <a:p>
            <a:pPr>
              <a:defRPr sz="1400" b="1">
                <a:solidFill>
                  <a:schemeClr val="tx1">
                    <a:lumMod val="50000"/>
                  </a:schemeClr>
                </a:solidFill>
              </a:defRPr>
            </a:pPr>
            <a:endParaRPr lang="en-US"/>
          </a:p>
        </c:txPr>
        <c:crossAx val="132074112"/>
        <c:crosses val="autoZero"/>
        <c:auto val="1"/>
        <c:lblAlgn val="ctr"/>
        <c:lblOffset val="100"/>
        <c:noMultiLvlLbl val="0"/>
      </c:catAx>
      <c:valAx>
        <c:axId val="132074112"/>
        <c:scaling>
          <c:orientation val="minMax"/>
          <c:max val="165"/>
          <c:min val="0"/>
        </c:scaling>
        <c:delete val="1"/>
        <c:axPos val="l"/>
        <c:numFmt formatCode="General" sourceLinked="1"/>
        <c:majorTickMark val="out"/>
        <c:minorTickMark val="none"/>
        <c:tickLblPos val="nextTo"/>
        <c:crossAx val="132072576"/>
        <c:crosses val="autoZero"/>
        <c:crossBetween val="between"/>
        <c:majorUnit val="20"/>
        <c:minorUnit val="1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txPr>
              <a:bodyPr/>
              <a:lstStyle/>
              <a:p>
                <a:pPr>
                  <a:defRPr b="1">
                    <a:solidFill>
                      <a:schemeClr val="tx1">
                        <a:lumMod val="50000"/>
                      </a:schemeClr>
                    </a:solidFill>
                  </a:defRPr>
                </a:pPr>
                <a:endParaRPr lang="en-US"/>
              </a:p>
            </c:txPr>
            <c:showLegendKey val="0"/>
            <c:showVal val="1"/>
            <c:showCatName val="0"/>
            <c:showSerName val="0"/>
            <c:showPercent val="0"/>
            <c:showBubbleSize val="0"/>
            <c:showLeaderLines val="0"/>
          </c:dLbls>
          <c:cat>
            <c:strRef>
              <c:f>Sheet1!$A$2:$A$3</c:f>
              <c:strCache>
                <c:ptCount val="2"/>
                <c:pt idx="0">
                  <c:v>Electricity</c:v>
                </c:pt>
                <c:pt idx="1">
                  <c:v>Natural Gas</c:v>
                </c:pt>
              </c:strCache>
            </c:strRef>
          </c:cat>
          <c:val>
            <c:numRef>
              <c:f>Sheet1!$B$2:$B$3</c:f>
              <c:numCache>
                <c:formatCode>General</c:formatCode>
                <c:ptCount val="2"/>
                <c:pt idx="0">
                  <c:v>9.6</c:v>
                </c:pt>
                <c:pt idx="1">
                  <c:v>7.1</c:v>
                </c:pt>
              </c:numCache>
            </c:numRef>
          </c:val>
        </c:ser>
        <c:dLbls>
          <c:showLegendKey val="0"/>
          <c:showVal val="0"/>
          <c:showCatName val="0"/>
          <c:showSerName val="0"/>
          <c:showPercent val="0"/>
          <c:showBubbleSize val="0"/>
        </c:dLbls>
        <c:gapWidth val="150"/>
        <c:axId val="133588096"/>
        <c:axId val="133589632"/>
      </c:barChart>
      <c:catAx>
        <c:axId val="133588096"/>
        <c:scaling>
          <c:orientation val="minMax"/>
        </c:scaling>
        <c:delete val="0"/>
        <c:axPos val="b"/>
        <c:majorTickMark val="out"/>
        <c:minorTickMark val="none"/>
        <c:tickLblPos val="nextTo"/>
        <c:txPr>
          <a:bodyPr/>
          <a:lstStyle/>
          <a:p>
            <a:pPr>
              <a:defRPr sz="1600">
                <a:solidFill>
                  <a:schemeClr val="tx1">
                    <a:lumMod val="50000"/>
                  </a:schemeClr>
                </a:solidFill>
              </a:defRPr>
            </a:pPr>
            <a:endParaRPr lang="en-US"/>
          </a:p>
        </c:txPr>
        <c:crossAx val="133589632"/>
        <c:crosses val="autoZero"/>
        <c:auto val="1"/>
        <c:lblAlgn val="ctr"/>
        <c:lblOffset val="100"/>
        <c:noMultiLvlLbl val="0"/>
      </c:catAx>
      <c:valAx>
        <c:axId val="133589632"/>
        <c:scaling>
          <c:orientation val="minMax"/>
        </c:scaling>
        <c:delete val="1"/>
        <c:axPos val="l"/>
        <c:numFmt formatCode="General" sourceLinked="1"/>
        <c:majorTickMark val="out"/>
        <c:minorTickMark val="none"/>
        <c:tickLblPos val="nextTo"/>
        <c:crossAx val="133588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baseline="0" dirty="0" smtClean="0"/>
              <a:t>Maximum </a:t>
            </a:r>
            <a:r>
              <a:rPr lang="en-US" sz="1600" dirty="0"/>
              <a:t>Delay</a:t>
            </a:r>
            <a:r>
              <a:rPr lang="en-US" sz="1600" baseline="0" dirty="0"/>
              <a:t> in </a:t>
            </a:r>
            <a:r>
              <a:rPr lang="en-US" sz="1600" baseline="0" dirty="0" smtClean="0"/>
              <a:t>Availability </a:t>
            </a:r>
            <a:r>
              <a:rPr lang="en-US" sz="1600" baseline="0" dirty="0"/>
              <a:t>of Energy Data for Review </a:t>
            </a:r>
            <a:endParaRPr lang="en-US" sz="1600" baseline="0" dirty="0" smtClean="0"/>
          </a:p>
          <a:p>
            <a:pPr>
              <a:defRPr sz="1600"/>
            </a:pPr>
            <a:r>
              <a:rPr lang="en-US" sz="1600" b="0" baseline="0" dirty="0" smtClean="0"/>
              <a:t>(</a:t>
            </a:r>
            <a:r>
              <a:rPr lang="en-US" sz="1600" b="0" baseline="0" dirty="0"/>
              <a:t>Weeks)</a:t>
            </a:r>
            <a:endParaRPr lang="en-US" sz="1600" b="0" dirty="0"/>
          </a:p>
        </c:rich>
      </c:tx>
      <c:layout>
        <c:manualLayout>
          <c:xMode val="edge"/>
          <c:yMode val="edge"/>
          <c:x val="0.14131264841894764"/>
          <c:y val="7.575757575757576E-2"/>
        </c:manualLayout>
      </c:layout>
      <c:overlay val="0"/>
    </c:title>
    <c:autoTitleDeleted val="0"/>
    <c:plotArea>
      <c:layout>
        <c:manualLayout>
          <c:layoutTarget val="inner"/>
          <c:xMode val="edge"/>
          <c:yMode val="edge"/>
          <c:x val="2.5462962962963E-2"/>
          <c:y val="0.29220610764721699"/>
          <c:w val="0.94318369058034401"/>
          <c:h val="0.54837798967156903"/>
        </c:manualLayout>
      </c:layout>
      <c:barChart>
        <c:barDir val="col"/>
        <c:grouping val="clustered"/>
        <c:varyColors val="0"/>
        <c:ser>
          <c:idx val="0"/>
          <c:order val="0"/>
          <c:tx>
            <c:strRef>
              <c:f>Sheet1!$B$1</c:f>
              <c:strCache>
                <c:ptCount val="1"/>
                <c:pt idx="0">
                  <c:v>Weeks </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In-House Data Entry</c:v>
                </c:pt>
                <c:pt idx="1">
                  <c:v>Third Party Contract</c:v>
                </c:pt>
              </c:strCache>
            </c:strRef>
          </c:cat>
          <c:val>
            <c:numRef>
              <c:f>Sheet1!$B$2:$B$3</c:f>
              <c:numCache>
                <c:formatCode>General</c:formatCode>
                <c:ptCount val="2"/>
                <c:pt idx="0">
                  <c:v>12</c:v>
                </c:pt>
                <c:pt idx="1">
                  <c:v>6</c:v>
                </c:pt>
              </c:numCache>
            </c:numRef>
          </c:val>
        </c:ser>
        <c:dLbls>
          <c:showLegendKey val="0"/>
          <c:showVal val="0"/>
          <c:showCatName val="0"/>
          <c:showSerName val="0"/>
          <c:showPercent val="0"/>
          <c:showBubbleSize val="0"/>
        </c:dLbls>
        <c:gapWidth val="92"/>
        <c:axId val="134202112"/>
        <c:axId val="134203648"/>
      </c:barChart>
      <c:catAx>
        <c:axId val="134202112"/>
        <c:scaling>
          <c:orientation val="minMax"/>
        </c:scaling>
        <c:delete val="0"/>
        <c:axPos val="b"/>
        <c:numFmt formatCode="General" sourceLinked="0"/>
        <c:majorTickMark val="out"/>
        <c:minorTickMark val="none"/>
        <c:tickLblPos val="nextTo"/>
        <c:txPr>
          <a:bodyPr/>
          <a:lstStyle/>
          <a:p>
            <a:pPr>
              <a:defRPr sz="1600" b="1"/>
            </a:pPr>
            <a:endParaRPr lang="en-US"/>
          </a:p>
        </c:txPr>
        <c:crossAx val="134203648"/>
        <c:crosses val="autoZero"/>
        <c:auto val="1"/>
        <c:lblAlgn val="ctr"/>
        <c:lblOffset val="100"/>
        <c:noMultiLvlLbl val="0"/>
      </c:catAx>
      <c:valAx>
        <c:axId val="134203648"/>
        <c:scaling>
          <c:orientation val="minMax"/>
        </c:scaling>
        <c:delete val="1"/>
        <c:axPos val="l"/>
        <c:numFmt formatCode="General" sourceLinked="1"/>
        <c:majorTickMark val="out"/>
        <c:minorTickMark val="none"/>
        <c:tickLblPos val="nextTo"/>
        <c:crossAx val="13420211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sz="1600" b="1" i="0" baseline="0" dirty="0" smtClean="0">
                <a:effectLst/>
              </a:rPr>
              <a:t>Water </a:t>
            </a:r>
            <a:r>
              <a:rPr lang="en-US" sz="1600" b="1" i="0" baseline="0" dirty="0">
                <a:effectLst/>
              </a:rPr>
              <a:t>Consumption and Cost History for PPS High School</a:t>
            </a:r>
            <a:endParaRPr lang="en-US" sz="1600" dirty="0">
              <a:effectLst/>
            </a:endParaRPr>
          </a:p>
        </c:rich>
      </c:tx>
      <c:layout/>
      <c:overlay val="0"/>
    </c:title>
    <c:autoTitleDeleted val="0"/>
    <c:plotArea>
      <c:layout>
        <c:manualLayout>
          <c:layoutTarget val="inner"/>
          <c:xMode val="edge"/>
          <c:yMode val="edge"/>
          <c:x val="0.10815311935651041"/>
          <c:y val="0.22138112776225552"/>
          <c:w val="0.75538220401600853"/>
          <c:h val="0.47196300059266783"/>
        </c:manualLayout>
      </c:layout>
      <c:barChart>
        <c:barDir val="col"/>
        <c:grouping val="clustered"/>
        <c:varyColors val="0"/>
        <c:ser>
          <c:idx val="0"/>
          <c:order val="0"/>
          <c:tx>
            <c:strRef>
              <c:f>Sheet1!$B$1</c:f>
              <c:strCache>
                <c:ptCount val="1"/>
                <c:pt idx="0">
                  <c:v>Water Consumption (CCF)</c:v>
                </c:pt>
              </c:strCache>
            </c:strRef>
          </c:tx>
          <c:invertIfNegative val="0"/>
          <c:cat>
            <c:strRef>
              <c:f>Sheet1!$A$2:$A$14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Sheet1!$B$2:$B$14</c:f>
              <c:numCache>
                <c:formatCode>General</c:formatCode>
                <c:ptCount val="13"/>
                <c:pt idx="0">
                  <c:v>196</c:v>
                </c:pt>
                <c:pt idx="1">
                  <c:v>219</c:v>
                </c:pt>
                <c:pt idx="2">
                  <c:v>217</c:v>
                </c:pt>
                <c:pt idx="3">
                  <c:v>164</c:v>
                </c:pt>
                <c:pt idx="4">
                  <c:v>210</c:v>
                </c:pt>
                <c:pt idx="5">
                  <c:v>163</c:v>
                </c:pt>
                <c:pt idx="6">
                  <c:v>94</c:v>
                </c:pt>
                <c:pt idx="7">
                  <c:v>75</c:v>
                </c:pt>
                <c:pt idx="8">
                  <c:v>128</c:v>
                </c:pt>
                <c:pt idx="9">
                  <c:v>1101</c:v>
                </c:pt>
                <c:pt idx="10">
                  <c:v>385</c:v>
                </c:pt>
                <c:pt idx="11">
                  <c:v>152</c:v>
                </c:pt>
                <c:pt idx="12">
                  <c:v>147</c:v>
                </c:pt>
              </c:numCache>
            </c:numRef>
          </c:val>
        </c:ser>
        <c:dLbls>
          <c:showLegendKey val="0"/>
          <c:showVal val="0"/>
          <c:showCatName val="0"/>
          <c:showSerName val="0"/>
          <c:showPercent val="0"/>
          <c:showBubbleSize val="0"/>
        </c:dLbls>
        <c:gapWidth val="75"/>
        <c:overlap val="-25"/>
        <c:axId val="134297472"/>
        <c:axId val="134303744"/>
      </c:barChart>
      <c:lineChart>
        <c:grouping val="standard"/>
        <c:varyColors val="0"/>
        <c:ser>
          <c:idx val="1"/>
          <c:order val="1"/>
          <c:tx>
            <c:strRef>
              <c:f>Sheet1!$C$1</c:f>
              <c:strCache>
                <c:ptCount val="1"/>
                <c:pt idx="0">
                  <c:v>Cost</c:v>
                </c:pt>
              </c:strCache>
            </c:strRef>
          </c:tx>
          <c:spPr>
            <a:ln w="12700">
              <a:solidFill>
                <a:schemeClr val="bg2">
                  <a:lumMod val="10000"/>
                </a:schemeClr>
              </a:solidFill>
            </a:ln>
          </c:spPr>
          <c:marker>
            <c:spPr>
              <a:solidFill>
                <a:schemeClr val="tx1"/>
              </a:solidFill>
              <a:ln w="12700">
                <a:solidFill>
                  <a:schemeClr val="bg2">
                    <a:lumMod val="10000"/>
                  </a:schemeClr>
                </a:solidFill>
              </a:ln>
            </c:spPr>
          </c:marker>
          <c:cat>
            <c:strRef>
              <c:f>Sheet1!$A$2:$A$14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Sheet1!$C$2:$C$14</c:f>
              <c:numCache>
                <c:formatCode>"$"#,##0.00_);[Red]\("$"#,##0.00\)</c:formatCode>
                <c:ptCount val="13"/>
                <c:pt idx="0">
                  <c:v>681.04</c:v>
                </c:pt>
                <c:pt idx="1">
                  <c:v>755.41</c:v>
                </c:pt>
                <c:pt idx="2">
                  <c:v>754.8</c:v>
                </c:pt>
                <c:pt idx="3">
                  <c:v>572.75</c:v>
                </c:pt>
                <c:pt idx="4">
                  <c:v>728.53</c:v>
                </c:pt>
                <c:pt idx="5">
                  <c:v>569.42999999999984</c:v>
                </c:pt>
                <c:pt idx="6">
                  <c:v>351.61</c:v>
                </c:pt>
                <c:pt idx="7">
                  <c:v>287.20999999999992</c:v>
                </c:pt>
                <c:pt idx="8">
                  <c:v>473.74</c:v>
                </c:pt>
                <c:pt idx="9">
                  <c:v>3820.79</c:v>
                </c:pt>
                <c:pt idx="10">
                  <c:v>1353.92</c:v>
                </c:pt>
                <c:pt idx="11">
                  <c:v>556.31999999999994</c:v>
                </c:pt>
                <c:pt idx="12">
                  <c:v>541.20000000000005</c:v>
                </c:pt>
              </c:numCache>
            </c:numRef>
          </c:val>
          <c:smooth val="0"/>
        </c:ser>
        <c:dLbls>
          <c:showLegendKey val="0"/>
          <c:showVal val="0"/>
          <c:showCatName val="0"/>
          <c:showSerName val="0"/>
          <c:showPercent val="0"/>
          <c:showBubbleSize val="0"/>
        </c:dLbls>
        <c:marker val="1"/>
        <c:smooth val="0"/>
        <c:axId val="134307840"/>
        <c:axId val="134305664"/>
      </c:lineChart>
      <c:catAx>
        <c:axId val="134297472"/>
        <c:scaling>
          <c:orientation val="minMax"/>
        </c:scaling>
        <c:delete val="0"/>
        <c:axPos val="b"/>
        <c:numFmt formatCode="General" sourceLinked="1"/>
        <c:majorTickMark val="none"/>
        <c:minorTickMark val="none"/>
        <c:tickLblPos val="nextTo"/>
        <c:txPr>
          <a:bodyPr/>
          <a:lstStyle/>
          <a:p>
            <a:pPr>
              <a:defRPr sz="1200">
                <a:solidFill>
                  <a:schemeClr val="bg2">
                    <a:lumMod val="10000"/>
                  </a:schemeClr>
                </a:solidFill>
              </a:defRPr>
            </a:pPr>
            <a:endParaRPr lang="en-US"/>
          </a:p>
        </c:txPr>
        <c:crossAx val="134303744"/>
        <c:crosses val="autoZero"/>
        <c:auto val="1"/>
        <c:lblAlgn val="ctr"/>
        <c:lblOffset val="100"/>
        <c:noMultiLvlLbl val="0"/>
      </c:catAx>
      <c:valAx>
        <c:axId val="134303744"/>
        <c:scaling>
          <c:orientation val="minMax"/>
        </c:scaling>
        <c:delete val="0"/>
        <c:axPos val="l"/>
        <c:title>
          <c:tx>
            <c:rich>
              <a:bodyPr rot="-5400000" vert="horz"/>
              <a:lstStyle/>
              <a:p>
                <a:pPr>
                  <a:defRPr sz="1800">
                    <a:solidFill>
                      <a:schemeClr val="bg2">
                        <a:lumMod val="10000"/>
                      </a:schemeClr>
                    </a:solidFill>
                  </a:defRPr>
                </a:pPr>
                <a:r>
                  <a:rPr lang="en-US" sz="1800">
                    <a:solidFill>
                      <a:schemeClr val="bg2">
                        <a:lumMod val="10000"/>
                      </a:schemeClr>
                    </a:solidFill>
                  </a:rPr>
                  <a:t>Consumption (CCF)</a:t>
                </a:r>
              </a:p>
            </c:rich>
          </c:tx>
          <c:layout>
            <c:manualLayout>
              <c:xMode val="edge"/>
              <c:yMode val="edge"/>
              <c:x val="4.3585745379760062E-3"/>
              <c:y val="0.22279273558547116"/>
            </c:manualLayout>
          </c:layout>
          <c:overlay val="0"/>
        </c:title>
        <c:numFmt formatCode="General" sourceLinked="1"/>
        <c:majorTickMark val="out"/>
        <c:minorTickMark val="none"/>
        <c:tickLblPos val="nextTo"/>
        <c:txPr>
          <a:bodyPr/>
          <a:lstStyle/>
          <a:p>
            <a:pPr>
              <a:defRPr sz="1200">
                <a:solidFill>
                  <a:schemeClr val="bg2">
                    <a:lumMod val="10000"/>
                  </a:schemeClr>
                </a:solidFill>
              </a:defRPr>
            </a:pPr>
            <a:endParaRPr lang="en-US"/>
          </a:p>
        </c:txPr>
        <c:crossAx val="134297472"/>
        <c:crosses val="autoZero"/>
        <c:crossBetween val="between"/>
      </c:valAx>
      <c:valAx>
        <c:axId val="134305664"/>
        <c:scaling>
          <c:orientation val="minMax"/>
        </c:scaling>
        <c:delete val="0"/>
        <c:axPos val="r"/>
        <c:title>
          <c:tx>
            <c:rich>
              <a:bodyPr rot="-5400000" vert="horz"/>
              <a:lstStyle/>
              <a:p>
                <a:pPr>
                  <a:defRPr sz="1600">
                    <a:solidFill>
                      <a:schemeClr val="bg2">
                        <a:lumMod val="10000"/>
                      </a:schemeClr>
                    </a:solidFill>
                  </a:defRPr>
                </a:pPr>
                <a:r>
                  <a:rPr lang="en-US" sz="1600" dirty="0">
                    <a:solidFill>
                      <a:schemeClr val="bg2">
                        <a:lumMod val="10000"/>
                      </a:schemeClr>
                    </a:solidFill>
                  </a:rPr>
                  <a:t>Monthly</a:t>
                </a:r>
                <a:r>
                  <a:rPr lang="en-US" sz="1600" baseline="0" dirty="0">
                    <a:solidFill>
                      <a:schemeClr val="bg2">
                        <a:lumMod val="10000"/>
                      </a:schemeClr>
                    </a:solidFill>
                  </a:rPr>
                  <a:t> Cost ($)</a:t>
                </a:r>
                <a:endParaRPr lang="en-US" sz="1600" dirty="0">
                  <a:solidFill>
                    <a:schemeClr val="bg2">
                      <a:lumMod val="10000"/>
                    </a:schemeClr>
                  </a:solidFill>
                </a:endParaRPr>
              </a:p>
            </c:rich>
          </c:tx>
          <c:layout>
            <c:manualLayout>
              <c:xMode val="edge"/>
              <c:yMode val="edge"/>
              <c:x val="0.94556778636262295"/>
              <c:y val="0.24851107427361055"/>
            </c:manualLayout>
          </c:layout>
          <c:overlay val="0"/>
        </c:title>
        <c:numFmt formatCode="&quot;$&quot;#,##0_);[Red]\(&quot;$&quot;#,##0\)" sourceLinked="0"/>
        <c:majorTickMark val="out"/>
        <c:minorTickMark val="none"/>
        <c:tickLblPos val="nextTo"/>
        <c:txPr>
          <a:bodyPr/>
          <a:lstStyle/>
          <a:p>
            <a:pPr>
              <a:defRPr sz="1200">
                <a:solidFill>
                  <a:schemeClr val="bg2">
                    <a:lumMod val="10000"/>
                  </a:schemeClr>
                </a:solidFill>
              </a:defRPr>
            </a:pPr>
            <a:endParaRPr lang="en-US"/>
          </a:p>
        </c:txPr>
        <c:crossAx val="134307840"/>
        <c:crosses val="max"/>
        <c:crossBetween val="between"/>
      </c:valAx>
      <c:catAx>
        <c:axId val="134307840"/>
        <c:scaling>
          <c:orientation val="minMax"/>
        </c:scaling>
        <c:delete val="1"/>
        <c:axPos val="b"/>
        <c:numFmt formatCode="General" sourceLinked="1"/>
        <c:majorTickMark val="out"/>
        <c:minorTickMark val="none"/>
        <c:tickLblPos val="nextTo"/>
        <c:crossAx val="134305664"/>
        <c:crosses val="autoZero"/>
        <c:auto val="1"/>
        <c:lblAlgn val="ctr"/>
        <c:lblOffset val="100"/>
        <c:noMultiLvlLbl val="0"/>
      </c:catAx>
    </c:plotArea>
    <c:legend>
      <c:legendPos val="b"/>
      <c:layout/>
      <c:overlay val="0"/>
      <c:txPr>
        <a:bodyPr/>
        <a:lstStyle/>
        <a:p>
          <a:pPr>
            <a:defRPr sz="1800">
              <a:solidFill>
                <a:schemeClr val="bg2">
                  <a:lumMod val="10000"/>
                </a:schemeClr>
              </a:solidFill>
            </a:defRPr>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HS EUI Comparision Weather Adj. </a:t>
            </a:r>
          </a:p>
        </c:rich>
      </c:tx>
      <c:layout/>
      <c:overlay val="0"/>
    </c:title>
    <c:autoTitleDeleted val="0"/>
    <c:plotArea>
      <c:layout>
        <c:manualLayout>
          <c:layoutTarget val="inner"/>
          <c:xMode val="edge"/>
          <c:yMode val="edge"/>
          <c:x val="8.5796056778133845E-2"/>
          <c:y val="0.10961818975292754"/>
          <c:w val="0.88819690661553452"/>
          <c:h val="0.59150738593348262"/>
        </c:manualLayout>
      </c:layout>
      <c:barChart>
        <c:barDir val="col"/>
        <c:grouping val="clustered"/>
        <c:varyColors val="0"/>
        <c:ser>
          <c:idx val="0"/>
          <c:order val="0"/>
          <c:tx>
            <c:v>FY11-12</c:v>
          </c:tx>
          <c:invertIfNegative val="0"/>
          <c:cat>
            <c:strRef>
              <c:f>HS!$A$4:$A$16</c:f>
              <c:strCache>
                <c:ptCount val="13"/>
                <c:pt idx="0">
                  <c:v>0270-Meek/Alliance</c:v>
                </c:pt>
                <c:pt idx="1">
                  <c:v>0220-Marshall</c:v>
                </c:pt>
                <c:pt idx="2">
                  <c:v>0115-Benson (incl. KBPS)</c:v>
                </c:pt>
                <c:pt idx="3">
                  <c:v>0120-Lincoln</c:v>
                </c:pt>
                <c:pt idx="4">
                  <c:v>0199-Tubman</c:v>
                </c:pt>
                <c:pt idx="5">
                  <c:v>0124-Roosevelt</c:v>
                </c:pt>
                <c:pt idx="6">
                  <c:v>0215-Franklin</c:v>
                </c:pt>
                <c:pt idx="7">
                  <c:v>0213-Cleveland</c:v>
                </c:pt>
                <c:pt idx="8">
                  <c:v>0217-Grant</c:v>
                </c:pt>
                <c:pt idx="9">
                  <c:v>0218-Madison</c:v>
                </c:pt>
                <c:pt idx="10">
                  <c:v>0126-Wilson</c:v>
                </c:pt>
                <c:pt idx="11">
                  <c:v>0118-Jefferson</c:v>
                </c:pt>
                <c:pt idx="12">
                  <c:v>0154-MLC</c:v>
                </c:pt>
              </c:strCache>
            </c:strRef>
          </c:cat>
          <c:val>
            <c:numRef>
              <c:f>HS!$D$4:$D$16</c:f>
              <c:numCache>
                <c:formatCode>0</c:formatCode>
                <c:ptCount val="13"/>
                <c:pt idx="0">
                  <c:v>21.940999999999999</c:v>
                </c:pt>
                <c:pt idx="1">
                  <c:v>42.027000000000001</c:v>
                </c:pt>
                <c:pt idx="2">
                  <c:v>45.628</c:v>
                </c:pt>
                <c:pt idx="3">
                  <c:v>45.695999999999998</c:v>
                </c:pt>
                <c:pt idx="4">
                  <c:v>53.296999999999997</c:v>
                </c:pt>
                <c:pt idx="5">
                  <c:v>57.54</c:v>
                </c:pt>
                <c:pt idx="6">
                  <c:v>58.253</c:v>
                </c:pt>
                <c:pt idx="7">
                  <c:v>58.749000000000002</c:v>
                </c:pt>
                <c:pt idx="8">
                  <c:v>61.554000000000002</c:v>
                </c:pt>
                <c:pt idx="9">
                  <c:v>63.103000000000002</c:v>
                </c:pt>
                <c:pt idx="10">
                  <c:v>69.225999999999999</c:v>
                </c:pt>
                <c:pt idx="11">
                  <c:v>75.025999999999996</c:v>
                </c:pt>
                <c:pt idx="12">
                  <c:v>81.028000000000006</c:v>
                </c:pt>
              </c:numCache>
            </c:numRef>
          </c:val>
        </c:ser>
        <c:ser>
          <c:idx val="1"/>
          <c:order val="1"/>
          <c:tx>
            <c:v>FY12-13</c:v>
          </c:tx>
          <c:invertIfNegative val="0"/>
          <c:cat>
            <c:strRef>
              <c:f>HS!$A$4:$A$16</c:f>
              <c:strCache>
                <c:ptCount val="13"/>
                <c:pt idx="0">
                  <c:v>0270-Meek/Alliance</c:v>
                </c:pt>
                <c:pt idx="1">
                  <c:v>0220-Marshall</c:v>
                </c:pt>
                <c:pt idx="2">
                  <c:v>0115-Benson (incl. KBPS)</c:v>
                </c:pt>
                <c:pt idx="3">
                  <c:v>0120-Lincoln</c:v>
                </c:pt>
                <c:pt idx="4">
                  <c:v>0199-Tubman</c:v>
                </c:pt>
                <c:pt idx="5">
                  <c:v>0124-Roosevelt</c:v>
                </c:pt>
                <c:pt idx="6">
                  <c:v>0215-Franklin</c:v>
                </c:pt>
                <c:pt idx="7">
                  <c:v>0213-Cleveland</c:v>
                </c:pt>
                <c:pt idx="8">
                  <c:v>0217-Grant</c:v>
                </c:pt>
                <c:pt idx="9">
                  <c:v>0218-Madison</c:v>
                </c:pt>
                <c:pt idx="10">
                  <c:v>0126-Wilson</c:v>
                </c:pt>
                <c:pt idx="11">
                  <c:v>0118-Jefferson</c:v>
                </c:pt>
                <c:pt idx="12">
                  <c:v>0154-MLC</c:v>
                </c:pt>
              </c:strCache>
            </c:strRef>
          </c:cat>
          <c:val>
            <c:numRef>
              <c:f>HS!$G$4:$G$16</c:f>
              <c:numCache>
                <c:formatCode>0</c:formatCode>
                <c:ptCount val="13"/>
                <c:pt idx="0">
                  <c:v>46.470542340627972</c:v>
                </c:pt>
                <c:pt idx="1">
                  <c:v>51.717008563273076</c:v>
                </c:pt>
                <c:pt idx="2">
                  <c:v>35.059156041864895</c:v>
                </c:pt>
                <c:pt idx="3">
                  <c:v>65.201629876308289</c:v>
                </c:pt>
                <c:pt idx="4">
                  <c:v>40.145564224548053</c:v>
                </c:pt>
                <c:pt idx="5">
                  <c:v>43.818305423406279</c:v>
                </c:pt>
                <c:pt idx="6">
                  <c:v>73.093887725975264</c:v>
                </c:pt>
                <c:pt idx="7">
                  <c:v>54.562604186489061</c:v>
                </c:pt>
                <c:pt idx="8">
                  <c:v>62.517166508087541</c:v>
                </c:pt>
                <c:pt idx="9">
                  <c:v>56.93661941008564</c:v>
                </c:pt>
                <c:pt idx="10">
                  <c:v>76.867605137963849</c:v>
                </c:pt>
                <c:pt idx="11">
                  <c:v>67.988143672692672</c:v>
                </c:pt>
                <c:pt idx="12">
                  <c:v>89.328499524262611</c:v>
                </c:pt>
              </c:numCache>
            </c:numRef>
          </c:val>
        </c:ser>
        <c:ser>
          <c:idx val="2"/>
          <c:order val="2"/>
          <c:tx>
            <c:v>FY13-14</c:v>
          </c:tx>
          <c:invertIfNegative val="0"/>
          <c:cat>
            <c:strRef>
              <c:f>HS!$A$4:$A$16</c:f>
              <c:strCache>
                <c:ptCount val="13"/>
                <c:pt idx="0">
                  <c:v>0270-Meek/Alliance</c:v>
                </c:pt>
                <c:pt idx="1">
                  <c:v>0220-Marshall</c:v>
                </c:pt>
                <c:pt idx="2">
                  <c:v>0115-Benson (incl. KBPS)</c:v>
                </c:pt>
                <c:pt idx="3">
                  <c:v>0120-Lincoln</c:v>
                </c:pt>
                <c:pt idx="4">
                  <c:v>0199-Tubman</c:v>
                </c:pt>
                <c:pt idx="5">
                  <c:v>0124-Roosevelt</c:v>
                </c:pt>
                <c:pt idx="6">
                  <c:v>0215-Franklin</c:v>
                </c:pt>
                <c:pt idx="7">
                  <c:v>0213-Cleveland</c:v>
                </c:pt>
                <c:pt idx="8">
                  <c:v>0217-Grant</c:v>
                </c:pt>
                <c:pt idx="9">
                  <c:v>0218-Madison</c:v>
                </c:pt>
                <c:pt idx="10">
                  <c:v>0126-Wilson</c:v>
                </c:pt>
                <c:pt idx="11">
                  <c:v>0118-Jefferson</c:v>
                </c:pt>
                <c:pt idx="12">
                  <c:v>0154-MLC</c:v>
                </c:pt>
              </c:strCache>
            </c:strRef>
          </c:cat>
          <c:val>
            <c:numRef>
              <c:f>HS!$J$4:$J$16</c:f>
              <c:numCache>
                <c:formatCode>0</c:formatCode>
                <c:ptCount val="13"/>
                <c:pt idx="0">
                  <c:v>64.72652553042667</c:v>
                </c:pt>
                <c:pt idx="1">
                  <c:v>69.003511307997201</c:v>
                </c:pt>
                <c:pt idx="2">
                  <c:v>71.333636745162053</c:v>
                </c:pt>
                <c:pt idx="3">
                  <c:v>58.697470739100027</c:v>
                </c:pt>
                <c:pt idx="4">
                  <c:v>47.023679179295868</c:v>
                </c:pt>
                <c:pt idx="5">
                  <c:v>46.324536255537424</c:v>
                </c:pt>
                <c:pt idx="6">
                  <c:v>58.748011191419913</c:v>
                </c:pt>
                <c:pt idx="7">
                  <c:v>53.211725810212172</c:v>
                </c:pt>
                <c:pt idx="8">
                  <c:v>67.270394963861037</c:v>
                </c:pt>
                <c:pt idx="9">
                  <c:v>51.521779435765914</c:v>
                </c:pt>
                <c:pt idx="10">
                  <c:v>74.616660293774771</c:v>
                </c:pt>
                <c:pt idx="11">
                  <c:v>75.104165073443681</c:v>
                </c:pt>
                <c:pt idx="12">
                  <c:v>89.497664723711821</c:v>
                </c:pt>
              </c:numCache>
            </c:numRef>
          </c:val>
        </c:ser>
        <c:dLbls>
          <c:showLegendKey val="0"/>
          <c:showVal val="0"/>
          <c:showCatName val="0"/>
          <c:showSerName val="0"/>
          <c:showPercent val="0"/>
          <c:showBubbleSize val="0"/>
        </c:dLbls>
        <c:gapWidth val="150"/>
        <c:axId val="134378240"/>
        <c:axId val="134379776"/>
      </c:barChart>
      <c:catAx>
        <c:axId val="134378240"/>
        <c:scaling>
          <c:orientation val="minMax"/>
        </c:scaling>
        <c:delete val="0"/>
        <c:axPos val="b"/>
        <c:numFmt formatCode="General" sourceLinked="1"/>
        <c:majorTickMark val="none"/>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34379776"/>
        <c:crosses val="autoZero"/>
        <c:auto val="1"/>
        <c:lblAlgn val="ctr"/>
        <c:lblOffset val="100"/>
        <c:noMultiLvlLbl val="0"/>
      </c:catAx>
      <c:valAx>
        <c:axId val="134379776"/>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sz="1400"/>
                  <a:t>EUI kBtu/Ft2</a:t>
                </a:r>
              </a:p>
            </c:rich>
          </c:tx>
          <c:layout/>
          <c:overlay val="0"/>
        </c:title>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4378240"/>
        <c:crosses val="autoZero"/>
        <c:crossBetween val="between"/>
      </c:valAx>
    </c:plotArea>
    <c:legend>
      <c:legendPos val="r"/>
      <c:layout>
        <c:manualLayout>
          <c:xMode val="edge"/>
          <c:yMode val="edge"/>
          <c:x val="0.27099125010726538"/>
          <c:y val="0.90003958853254706"/>
          <c:w val="0.53960626962215974"/>
          <c:h val="9.9960411467452936E-2"/>
        </c:manualLayout>
      </c:layout>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HDD and MBtu Comparison (FY 13 vs. FY14) </a:t>
            </a:r>
          </a:p>
        </c:rich>
      </c:tx>
      <c:layout/>
      <c:overlay val="0"/>
    </c:title>
    <c:autoTitleDeleted val="0"/>
    <c:plotArea>
      <c:layout/>
      <c:barChart>
        <c:barDir val="col"/>
        <c:grouping val="clustered"/>
        <c:varyColors val="0"/>
        <c:ser>
          <c:idx val="0"/>
          <c:order val="0"/>
          <c:tx>
            <c:v>Mbtu FY13</c:v>
          </c:tx>
          <c:invertIfNegative val="0"/>
          <c:cat>
            <c:strRef>
              <c:f>Graphs!$D$73:$D$84</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Graphs!$F$112:$F$123</c:f>
              <c:numCache>
                <c:formatCode>#,##0</c:formatCode>
                <c:ptCount val="12"/>
                <c:pt idx="0">
                  <c:v>11199</c:v>
                </c:pt>
                <c:pt idx="1">
                  <c:v>10812</c:v>
                </c:pt>
                <c:pt idx="2">
                  <c:v>13376</c:v>
                </c:pt>
                <c:pt idx="3">
                  <c:v>33162</c:v>
                </c:pt>
                <c:pt idx="4">
                  <c:v>50955</c:v>
                </c:pt>
                <c:pt idx="5">
                  <c:v>70338</c:v>
                </c:pt>
                <c:pt idx="6">
                  <c:v>81756</c:v>
                </c:pt>
                <c:pt idx="7">
                  <c:v>69756</c:v>
                </c:pt>
                <c:pt idx="8">
                  <c:v>56617</c:v>
                </c:pt>
                <c:pt idx="9">
                  <c:v>41053</c:v>
                </c:pt>
                <c:pt idx="10">
                  <c:v>27868</c:v>
                </c:pt>
                <c:pt idx="11">
                  <c:v>16720</c:v>
                </c:pt>
              </c:numCache>
            </c:numRef>
          </c:val>
        </c:ser>
        <c:ser>
          <c:idx val="1"/>
          <c:order val="1"/>
          <c:tx>
            <c:v>Mbtu FY14</c:v>
          </c:tx>
          <c:invertIfNegative val="0"/>
          <c:cat>
            <c:strRef>
              <c:f>Graphs!$D$73:$D$84</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Graphs!$F$126:$F$137</c:f>
              <c:numCache>
                <c:formatCode>#,##0</c:formatCode>
                <c:ptCount val="12"/>
                <c:pt idx="0">
                  <c:v>10132</c:v>
                </c:pt>
                <c:pt idx="1">
                  <c:v>10608</c:v>
                </c:pt>
                <c:pt idx="2">
                  <c:v>18641</c:v>
                </c:pt>
                <c:pt idx="3">
                  <c:v>42731</c:v>
                </c:pt>
                <c:pt idx="4">
                  <c:v>60367</c:v>
                </c:pt>
                <c:pt idx="5">
                  <c:v>84637</c:v>
                </c:pt>
                <c:pt idx="6">
                  <c:v>78236</c:v>
                </c:pt>
                <c:pt idx="7">
                  <c:v>73275</c:v>
                </c:pt>
                <c:pt idx="8">
                  <c:v>57849</c:v>
                </c:pt>
                <c:pt idx="9">
                  <c:v>41125</c:v>
                </c:pt>
                <c:pt idx="10">
                  <c:v>24314</c:v>
                </c:pt>
                <c:pt idx="11">
                  <c:v>14713</c:v>
                </c:pt>
              </c:numCache>
            </c:numRef>
          </c:val>
        </c:ser>
        <c:dLbls>
          <c:showLegendKey val="0"/>
          <c:showVal val="0"/>
          <c:showCatName val="0"/>
          <c:showSerName val="0"/>
          <c:showPercent val="0"/>
          <c:showBubbleSize val="0"/>
        </c:dLbls>
        <c:gapWidth val="75"/>
        <c:overlap val="-25"/>
        <c:axId val="134457216"/>
        <c:axId val="134458752"/>
      </c:barChart>
      <c:lineChart>
        <c:grouping val="standard"/>
        <c:varyColors val="0"/>
        <c:ser>
          <c:idx val="3"/>
          <c:order val="2"/>
          <c:tx>
            <c:v>HDD FY13</c:v>
          </c:tx>
          <c:spPr>
            <a:ln>
              <a:solidFill>
                <a:schemeClr val="tx2">
                  <a:lumMod val="40000"/>
                  <a:lumOff val="60000"/>
                </a:schemeClr>
              </a:solidFill>
            </a:ln>
          </c:spPr>
          <c:marker>
            <c:symbol val="none"/>
          </c:marker>
          <c:val>
            <c:numRef>
              <c:f>Graphs!$B$112:$B$123</c:f>
              <c:numCache>
                <c:formatCode>General</c:formatCode>
                <c:ptCount val="12"/>
                <c:pt idx="0">
                  <c:v>14</c:v>
                </c:pt>
                <c:pt idx="1">
                  <c:v>3</c:v>
                </c:pt>
                <c:pt idx="2">
                  <c:v>41</c:v>
                </c:pt>
                <c:pt idx="3">
                  <c:v>270</c:v>
                </c:pt>
                <c:pt idx="4">
                  <c:v>481</c:v>
                </c:pt>
                <c:pt idx="5">
                  <c:v>624</c:v>
                </c:pt>
                <c:pt idx="6">
                  <c:v>835</c:v>
                </c:pt>
                <c:pt idx="7">
                  <c:v>569</c:v>
                </c:pt>
                <c:pt idx="8">
                  <c:v>498</c:v>
                </c:pt>
                <c:pt idx="9">
                  <c:v>372</c:v>
                </c:pt>
                <c:pt idx="10">
                  <c:v>172</c:v>
                </c:pt>
                <c:pt idx="11">
                  <c:v>49</c:v>
                </c:pt>
              </c:numCache>
            </c:numRef>
          </c:val>
          <c:smooth val="1"/>
        </c:ser>
        <c:ser>
          <c:idx val="2"/>
          <c:order val="3"/>
          <c:tx>
            <c:v>HDD FY14</c:v>
          </c:tx>
          <c:spPr>
            <a:ln>
              <a:solidFill>
                <a:schemeClr val="accent2">
                  <a:lumMod val="60000"/>
                  <a:lumOff val="40000"/>
                </a:schemeClr>
              </a:solidFill>
            </a:ln>
          </c:spPr>
          <c:marker>
            <c:symbol val="none"/>
          </c:marker>
          <c:val>
            <c:numRef>
              <c:f>Graphs!$B$126:$B$137</c:f>
              <c:numCache>
                <c:formatCode>General</c:formatCode>
                <c:ptCount val="12"/>
                <c:pt idx="0">
                  <c:v>2</c:v>
                </c:pt>
                <c:pt idx="1">
                  <c:v>3</c:v>
                </c:pt>
                <c:pt idx="2">
                  <c:v>85</c:v>
                </c:pt>
                <c:pt idx="3">
                  <c:v>349</c:v>
                </c:pt>
                <c:pt idx="4">
                  <c:v>570</c:v>
                </c:pt>
                <c:pt idx="5">
                  <c:v>880</c:v>
                </c:pt>
                <c:pt idx="6">
                  <c:v>723</c:v>
                </c:pt>
                <c:pt idx="7">
                  <c:v>683</c:v>
                </c:pt>
                <c:pt idx="8">
                  <c:v>484</c:v>
                </c:pt>
                <c:pt idx="9">
                  <c:v>332</c:v>
                </c:pt>
                <c:pt idx="10">
                  <c:v>67</c:v>
                </c:pt>
                <c:pt idx="11">
                  <c:v>62</c:v>
                </c:pt>
              </c:numCache>
            </c:numRef>
          </c:val>
          <c:smooth val="1"/>
        </c:ser>
        <c:dLbls>
          <c:showLegendKey val="0"/>
          <c:showVal val="0"/>
          <c:showCatName val="0"/>
          <c:showSerName val="0"/>
          <c:showPercent val="0"/>
          <c:showBubbleSize val="0"/>
        </c:dLbls>
        <c:marker val="1"/>
        <c:smooth val="0"/>
        <c:axId val="134469120"/>
        <c:axId val="134470656"/>
      </c:lineChart>
      <c:catAx>
        <c:axId val="134457216"/>
        <c:scaling>
          <c:orientation val="minMax"/>
        </c:scaling>
        <c:delete val="0"/>
        <c:axPos val="b"/>
        <c:numFmt formatCode="General" sourceLinked="1"/>
        <c:majorTickMark val="none"/>
        <c:minorTickMark val="none"/>
        <c:tickLblPos val="nextTo"/>
        <c:txPr>
          <a:bodyPr rot="-5400000" vert="horz"/>
          <a:lstStyle/>
          <a:p>
            <a:pPr>
              <a:defRPr sz="1400"/>
            </a:pPr>
            <a:endParaRPr lang="en-US"/>
          </a:p>
        </c:txPr>
        <c:crossAx val="134458752"/>
        <c:crosses val="autoZero"/>
        <c:auto val="0"/>
        <c:lblAlgn val="ctr"/>
        <c:lblOffset val="100"/>
        <c:tickLblSkip val="1"/>
        <c:tickMarkSkip val="1"/>
        <c:noMultiLvlLbl val="0"/>
      </c:catAx>
      <c:valAx>
        <c:axId val="134458752"/>
        <c:scaling>
          <c:orientation val="minMax"/>
        </c:scaling>
        <c:delete val="0"/>
        <c:axPos val="l"/>
        <c:majorGridlines/>
        <c:title>
          <c:tx>
            <c:rich>
              <a:bodyPr rot="-5400000" vert="horz"/>
              <a:lstStyle/>
              <a:p>
                <a:pPr>
                  <a:defRPr sz="1600"/>
                </a:pPr>
                <a:r>
                  <a:rPr lang="en-US" sz="1600"/>
                  <a:t>Mbtu</a:t>
                </a:r>
              </a:p>
            </c:rich>
          </c:tx>
          <c:layout/>
          <c:overlay val="0"/>
        </c:title>
        <c:numFmt formatCode="#,##0" sourceLinked="0"/>
        <c:majorTickMark val="none"/>
        <c:minorTickMark val="none"/>
        <c:tickLblPos val="nextTo"/>
        <c:spPr>
          <a:ln w="9525">
            <a:noFill/>
          </a:ln>
        </c:spPr>
        <c:txPr>
          <a:bodyPr rot="0" vert="horz"/>
          <a:lstStyle/>
          <a:p>
            <a:pPr>
              <a:defRPr sz="1200"/>
            </a:pPr>
            <a:endParaRPr lang="en-US"/>
          </a:p>
        </c:txPr>
        <c:crossAx val="134457216"/>
        <c:crosses val="autoZero"/>
        <c:crossBetween val="between"/>
      </c:valAx>
      <c:catAx>
        <c:axId val="134469120"/>
        <c:scaling>
          <c:orientation val="minMax"/>
        </c:scaling>
        <c:delete val="1"/>
        <c:axPos val="b"/>
        <c:majorTickMark val="out"/>
        <c:minorTickMark val="none"/>
        <c:tickLblPos val="nextTo"/>
        <c:crossAx val="134470656"/>
        <c:crosses val="autoZero"/>
        <c:auto val="0"/>
        <c:lblAlgn val="ctr"/>
        <c:lblOffset val="100"/>
        <c:noMultiLvlLbl val="0"/>
      </c:catAx>
      <c:valAx>
        <c:axId val="134470656"/>
        <c:scaling>
          <c:orientation val="minMax"/>
          <c:max val="900"/>
          <c:min val="0"/>
        </c:scaling>
        <c:delete val="0"/>
        <c:axPos val="r"/>
        <c:title>
          <c:tx>
            <c:rich>
              <a:bodyPr/>
              <a:lstStyle/>
              <a:p>
                <a:pPr>
                  <a:defRPr sz="1200"/>
                </a:pPr>
                <a:r>
                  <a:rPr lang="en-US" sz="1200"/>
                  <a:t>HDD</a:t>
                </a:r>
              </a:p>
            </c:rich>
          </c:tx>
          <c:layout/>
          <c:overlay val="0"/>
        </c:title>
        <c:numFmt formatCode="General" sourceLinked="1"/>
        <c:majorTickMark val="cross"/>
        <c:minorTickMark val="none"/>
        <c:tickLblPos val="nextTo"/>
        <c:txPr>
          <a:bodyPr rot="0" vert="horz"/>
          <a:lstStyle/>
          <a:p>
            <a:pPr>
              <a:defRPr sz="1200"/>
            </a:pPr>
            <a:endParaRPr lang="en-US"/>
          </a:p>
        </c:txPr>
        <c:crossAx val="134469120"/>
        <c:crosses val="max"/>
        <c:crossBetween val="between"/>
      </c:valAx>
    </c:plotArea>
    <c:legend>
      <c:legendPos val="b"/>
      <c:layout/>
      <c:overlay val="0"/>
      <c:txPr>
        <a:bodyPr/>
        <a:lstStyle/>
        <a:p>
          <a:pPr>
            <a:defRPr sz="1200"/>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DDEAC-391C-40DF-9CFF-09B2A9F44238}" type="doc">
      <dgm:prSet loTypeId="urn:microsoft.com/office/officeart/2005/8/layout/pyramid3" loCatId="pyramid" qsTypeId="urn:microsoft.com/office/officeart/2005/8/quickstyle/simple1" qsCatId="simple" csTypeId="urn:microsoft.com/office/officeart/2005/8/colors/accent3_3" csCatId="accent3" phldr="1"/>
      <dgm:spPr/>
    </dgm:pt>
    <dgm:pt modelId="{C16EDBC7-2201-4380-9FB0-924DA01F0A68}">
      <dgm:prSet phldrT="[Text]"/>
      <dgm:spPr/>
      <dgm:t>
        <a:bodyPr/>
        <a:lstStyle/>
        <a:p>
          <a:r>
            <a:rPr lang="en-US" b="1" i="0" dirty="0" smtClean="0"/>
            <a:t>Priority Areas</a:t>
          </a:r>
          <a:endParaRPr lang="en-US" b="1" i="0" dirty="0"/>
        </a:p>
      </dgm:t>
    </dgm:pt>
    <dgm:pt modelId="{54993805-0458-47B5-AC05-9245D08474EF}" type="parTrans" cxnId="{AA974E5C-64E9-4238-9F55-AAB6EC1A54C3}">
      <dgm:prSet/>
      <dgm:spPr/>
      <dgm:t>
        <a:bodyPr/>
        <a:lstStyle/>
        <a:p>
          <a:endParaRPr lang="en-US"/>
        </a:p>
      </dgm:t>
    </dgm:pt>
    <dgm:pt modelId="{E5604506-4A85-40C6-B7DC-B4BD619CAA6F}" type="sibTrans" cxnId="{AA974E5C-64E9-4238-9F55-AAB6EC1A54C3}">
      <dgm:prSet/>
      <dgm:spPr/>
      <dgm:t>
        <a:bodyPr/>
        <a:lstStyle/>
        <a:p>
          <a:endParaRPr lang="en-US"/>
        </a:p>
      </dgm:t>
    </dgm:pt>
    <dgm:pt modelId="{A7971219-10F6-4B7D-A22C-9C420AD2B162}">
      <dgm:prSet phldrT="[Text]"/>
      <dgm:spPr/>
      <dgm:t>
        <a:bodyPr/>
        <a:lstStyle/>
        <a:p>
          <a:r>
            <a:rPr lang="en-US" b="1" i="0" dirty="0" smtClean="0"/>
            <a:t>Resources</a:t>
          </a:r>
          <a:endParaRPr lang="en-US" b="1" i="0" dirty="0"/>
        </a:p>
      </dgm:t>
    </dgm:pt>
    <dgm:pt modelId="{4A6BCE52-4894-4661-9734-E49F38A1F90B}" type="parTrans" cxnId="{F80BDBF2-E91B-4B31-9243-3D654F419F0B}">
      <dgm:prSet/>
      <dgm:spPr/>
      <dgm:t>
        <a:bodyPr/>
        <a:lstStyle/>
        <a:p>
          <a:endParaRPr lang="en-US"/>
        </a:p>
      </dgm:t>
    </dgm:pt>
    <dgm:pt modelId="{C02D4549-5275-4A32-90C0-13332F3FC8A5}" type="sibTrans" cxnId="{F80BDBF2-E91B-4B31-9243-3D654F419F0B}">
      <dgm:prSet/>
      <dgm:spPr/>
      <dgm:t>
        <a:bodyPr/>
        <a:lstStyle/>
        <a:p>
          <a:endParaRPr lang="en-US"/>
        </a:p>
      </dgm:t>
    </dgm:pt>
    <dgm:pt modelId="{7CA3EF10-9445-4B64-831B-FE8FACEF82A3}">
      <dgm:prSet phldrT="[Text]"/>
      <dgm:spPr/>
      <dgm:t>
        <a:bodyPr/>
        <a:lstStyle/>
        <a:p>
          <a:r>
            <a:rPr lang="en-US" b="1" i="0" dirty="0" smtClean="0"/>
            <a:t>Peer Exchange &amp; Trainings</a:t>
          </a:r>
          <a:endParaRPr lang="en-US" b="1" i="0" dirty="0"/>
        </a:p>
      </dgm:t>
    </dgm:pt>
    <dgm:pt modelId="{9A8BDD38-9D68-40FD-A900-DB0EB685F9A8}" type="parTrans" cxnId="{0DCB483B-A096-4E38-BB55-2B0F5B062335}">
      <dgm:prSet/>
      <dgm:spPr/>
      <dgm:t>
        <a:bodyPr/>
        <a:lstStyle/>
        <a:p>
          <a:endParaRPr lang="en-US"/>
        </a:p>
      </dgm:t>
    </dgm:pt>
    <dgm:pt modelId="{004EC643-0EEA-4BF0-9098-C57C1D7EDAF5}" type="sibTrans" cxnId="{0DCB483B-A096-4E38-BB55-2B0F5B062335}">
      <dgm:prSet/>
      <dgm:spPr/>
      <dgm:t>
        <a:bodyPr/>
        <a:lstStyle/>
        <a:p>
          <a:endParaRPr lang="en-US"/>
        </a:p>
      </dgm:t>
    </dgm:pt>
    <dgm:pt modelId="{43363B5D-19E9-4D69-9DB9-5D92D87C75D7}">
      <dgm:prSet phldrT="[Text]"/>
      <dgm:spPr/>
      <dgm:t>
        <a:bodyPr lIns="0" rIns="91440"/>
        <a:lstStyle/>
        <a:p>
          <a:r>
            <a:rPr lang="en-US" b="1" i="0" dirty="0" smtClean="0"/>
            <a:t>Direct Technical Assistance</a:t>
          </a:r>
          <a:endParaRPr lang="en-US" b="1" i="0" dirty="0"/>
        </a:p>
      </dgm:t>
    </dgm:pt>
    <dgm:pt modelId="{A78C9804-610C-4D8C-B86E-D8E140A67FFA}" type="parTrans" cxnId="{2DF451DF-32EF-48A8-BBE0-0D6026CF069F}">
      <dgm:prSet/>
      <dgm:spPr/>
      <dgm:t>
        <a:bodyPr/>
        <a:lstStyle/>
        <a:p>
          <a:endParaRPr lang="en-US"/>
        </a:p>
      </dgm:t>
    </dgm:pt>
    <dgm:pt modelId="{1E05F5C7-3EE6-419A-956B-4B27C4953ABC}" type="sibTrans" cxnId="{2DF451DF-32EF-48A8-BBE0-0D6026CF069F}">
      <dgm:prSet/>
      <dgm:spPr/>
      <dgm:t>
        <a:bodyPr/>
        <a:lstStyle/>
        <a:p>
          <a:endParaRPr lang="en-US"/>
        </a:p>
      </dgm:t>
    </dgm:pt>
    <dgm:pt modelId="{362FC54A-40C2-4C65-96C3-3ABC425FF004}">
      <dgm:prSet phldrT="[Text]" custT="1"/>
      <dgm:spPr/>
      <dgm:t>
        <a:bodyPr/>
        <a:lstStyle/>
        <a:p>
          <a:r>
            <a:rPr lang="en-US" sz="1200" b="0" dirty="0" smtClean="0">
              <a:solidFill>
                <a:schemeClr val="tx1"/>
              </a:solidFill>
            </a:rPr>
            <a:t>Strategic Energy Planning</a:t>
          </a:r>
          <a:endParaRPr lang="en-US" sz="1200" b="0" dirty="0">
            <a:solidFill>
              <a:schemeClr val="tx1"/>
            </a:solidFill>
          </a:endParaRPr>
        </a:p>
      </dgm:t>
    </dgm:pt>
    <dgm:pt modelId="{E20CDD1D-26E8-43F5-B510-2E349F303A67}" type="parTrans" cxnId="{8227AC49-3BF9-4793-A46A-5F0BFC6D3719}">
      <dgm:prSet/>
      <dgm:spPr/>
      <dgm:t>
        <a:bodyPr/>
        <a:lstStyle/>
        <a:p>
          <a:endParaRPr lang="en-US"/>
        </a:p>
      </dgm:t>
    </dgm:pt>
    <dgm:pt modelId="{4DEC57B0-2E4F-47F0-8444-B20C8A45FFEB}" type="sibTrans" cxnId="{8227AC49-3BF9-4793-A46A-5F0BFC6D3719}">
      <dgm:prSet/>
      <dgm:spPr/>
      <dgm:t>
        <a:bodyPr/>
        <a:lstStyle/>
        <a:p>
          <a:endParaRPr lang="en-US"/>
        </a:p>
      </dgm:t>
    </dgm:pt>
    <dgm:pt modelId="{17504C61-CDD6-4CCE-9EBA-D60AFCCCDD1E}">
      <dgm:prSet phldrT="[Text]" custT="1"/>
      <dgm:spPr/>
      <dgm:t>
        <a:bodyPr/>
        <a:lstStyle/>
        <a:p>
          <a:r>
            <a:rPr lang="en-US" sz="1400" b="0" dirty="0" smtClean="0">
              <a:solidFill>
                <a:schemeClr val="tx1"/>
              </a:solidFill>
            </a:rPr>
            <a:t> </a:t>
          </a:r>
          <a:r>
            <a:rPr lang="en-US" sz="1200" b="0" dirty="0" smtClean="0">
              <a:solidFill>
                <a:schemeClr val="tx1"/>
              </a:solidFill>
            </a:rPr>
            <a:t>Program &amp; Policy Design and Implementation</a:t>
          </a:r>
          <a:endParaRPr lang="en-US" sz="1400" b="0" dirty="0">
            <a:solidFill>
              <a:schemeClr val="tx1"/>
            </a:solidFill>
          </a:endParaRPr>
        </a:p>
      </dgm:t>
    </dgm:pt>
    <dgm:pt modelId="{1C5F33EA-49BE-433B-922D-7BDF5262BC3F}" type="parTrans" cxnId="{4A5933C4-BCFB-4631-B61D-7D9FA9967B62}">
      <dgm:prSet/>
      <dgm:spPr/>
      <dgm:t>
        <a:bodyPr/>
        <a:lstStyle/>
        <a:p>
          <a:endParaRPr lang="en-US"/>
        </a:p>
      </dgm:t>
    </dgm:pt>
    <dgm:pt modelId="{CAA8DABD-5762-47EA-B7EA-B021005CE41D}" type="sibTrans" cxnId="{4A5933C4-BCFB-4631-B61D-7D9FA9967B62}">
      <dgm:prSet/>
      <dgm:spPr/>
      <dgm:t>
        <a:bodyPr/>
        <a:lstStyle/>
        <a:p>
          <a:endParaRPr lang="en-US"/>
        </a:p>
      </dgm:t>
    </dgm:pt>
    <dgm:pt modelId="{757CB465-B73D-4BE6-9149-5E6C5C3A2EC2}">
      <dgm:prSet phldrT="[Text]" custT="1"/>
      <dgm:spPr/>
      <dgm:t>
        <a:bodyPr/>
        <a:lstStyle/>
        <a:p>
          <a:r>
            <a:rPr lang="en-US" sz="1400" b="1" dirty="0" smtClean="0">
              <a:solidFill>
                <a:schemeClr val="tx1"/>
              </a:solidFill>
            </a:rPr>
            <a:t>Financing Strategies</a:t>
          </a:r>
          <a:endParaRPr lang="en-US" sz="1400" b="1" dirty="0">
            <a:solidFill>
              <a:schemeClr val="tx1"/>
            </a:solidFill>
          </a:endParaRPr>
        </a:p>
      </dgm:t>
    </dgm:pt>
    <dgm:pt modelId="{8743FF37-73C4-4239-A278-6644D45681ED}" type="parTrans" cxnId="{D9DFC2FF-87BC-4B40-89B7-F41CBBAB7914}">
      <dgm:prSet/>
      <dgm:spPr/>
      <dgm:t>
        <a:bodyPr/>
        <a:lstStyle/>
        <a:p>
          <a:endParaRPr lang="en-US"/>
        </a:p>
      </dgm:t>
    </dgm:pt>
    <dgm:pt modelId="{44238669-36E5-498C-BA16-D4FA1016CC8C}" type="sibTrans" cxnId="{D9DFC2FF-87BC-4B40-89B7-F41CBBAB7914}">
      <dgm:prSet/>
      <dgm:spPr/>
      <dgm:t>
        <a:bodyPr/>
        <a:lstStyle/>
        <a:p>
          <a:endParaRPr lang="en-US"/>
        </a:p>
      </dgm:t>
    </dgm:pt>
    <dgm:pt modelId="{52C94E89-7DE5-42D2-AC56-A965B0D5B7DE}">
      <dgm:prSet phldrT="[Text]"/>
      <dgm:spPr/>
      <dgm:t>
        <a:bodyPr/>
        <a:lstStyle/>
        <a:p>
          <a:r>
            <a:rPr lang="en-US" sz="1200" dirty="0" smtClean="0">
              <a:solidFill>
                <a:schemeClr val="tx1"/>
              </a:solidFill>
            </a:rPr>
            <a:t>Data Management and EM&amp;V</a:t>
          </a:r>
          <a:endParaRPr lang="en-US" sz="1200" dirty="0">
            <a:solidFill>
              <a:schemeClr val="tx1"/>
            </a:solidFill>
          </a:endParaRPr>
        </a:p>
      </dgm:t>
    </dgm:pt>
    <dgm:pt modelId="{12DCAC26-E93D-4696-BAED-3691F50B0DCA}" type="parTrans" cxnId="{C700482B-D575-4B9D-829A-445D7A4060D2}">
      <dgm:prSet/>
      <dgm:spPr/>
      <dgm:t>
        <a:bodyPr/>
        <a:lstStyle/>
        <a:p>
          <a:endParaRPr lang="en-US"/>
        </a:p>
      </dgm:t>
    </dgm:pt>
    <dgm:pt modelId="{CFEA5072-9D97-4745-BB6E-426ACFA82D37}" type="sibTrans" cxnId="{C700482B-D575-4B9D-829A-445D7A4060D2}">
      <dgm:prSet/>
      <dgm:spPr/>
      <dgm:t>
        <a:bodyPr/>
        <a:lstStyle/>
        <a:p>
          <a:endParaRPr lang="en-US"/>
        </a:p>
      </dgm:t>
    </dgm:pt>
    <dgm:pt modelId="{0D241F09-467A-41A8-AE0F-704EA7D919E5}">
      <dgm:prSet phldrT="[Text]" custT="1"/>
      <dgm:spPr/>
      <dgm:t>
        <a:bodyPr/>
        <a:lstStyle/>
        <a:p>
          <a:r>
            <a:rPr lang="en-US" sz="1200" b="0" dirty="0" smtClean="0">
              <a:solidFill>
                <a:schemeClr val="tx1"/>
              </a:solidFill>
            </a:rPr>
            <a:t>Technology Deployment</a:t>
          </a:r>
          <a:endParaRPr lang="en-US" sz="1200" b="0" dirty="0">
            <a:solidFill>
              <a:schemeClr val="tx1"/>
            </a:solidFill>
          </a:endParaRPr>
        </a:p>
      </dgm:t>
    </dgm:pt>
    <dgm:pt modelId="{6A6D3D36-C8A1-4A64-9E84-09B6BAFB3302}" type="parTrans" cxnId="{5D4124FA-E31C-44E8-A2E9-22F0DFD55BED}">
      <dgm:prSet/>
      <dgm:spPr/>
      <dgm:t>
        <a:bodyPr/>
        <a:lstStyle/>
        <a:p>
          <a:endParaRPr lang="en-US"/>
        </a:p>
      </dgm:t>
    </dgm:pt>
    <dgm:pt modelId="{573B9790-4D4D-42E3-B98A-09919F25006B}" type="sibTrans" cxnId="{5D4124FA-E31C-44E8-A2E9-22F0DFD55BED}">
      <dgm:prSet/>
      <dgm:spPr/>
      <dgm:t>
        <a:bodyPr/>
        <a:lstStyle/>
        <a:p>
          <a:endParaRPr lang="en-US"/>
        </a:p>
      </dgm:t>
    </dgm:pt>
    <dgm:pt modelId="{751432A1-7313-4F06-A727-2738E44F2DBC}">
      <dgm:prSet phldrT="[Text]" custT="1"/>
      <dgm:spPr/>
      <dgm:t>
        <a:bodyPr/>
        <a:lstStyle/>
        <a:p>
          <a:r>
            <a:rPr lang="en-US" sz="1400" b="0" dirty="0" smtClean="0">
              <a:solidFill>
                <a:schemeClr val="tx1"/>
              </a:solidFill>
            </a:rPr>
            <a:t>General Education (e.g., fact sheets, 101s)</a:t>
          </a:r>
          <a:endParaRPr lang="en-US" sz="1400" b="0" dirty="0">
            <a:solidFill>
              <a:schemeClr val="tx1"/>
            </a:solidFill>
          </a:endParaRPr>
        </a:p>
      </dgm:t>
    </dgm:pt>
    <dgm:pt modelId="{243D9D2B-275B-461F-BD47-5053863E90BA}" type="parTrans" cxnId="{596314D2-47E3-4E4A-B888-08F084FADB19}">
      <dgm:prSet/>
      <dgm:spPr/>
      <dgm:t>
        <a:bodyPr/>
        <a:lstStyle/>
        <a:p>
          <a:endParaRPr lang="en-US"/>
        </a:p>
      </dgm:t>
    </dgm:pt>
    <dgm:pt modelId="{52C67ABC-C9DF-489E-847A-8A152D51A53E}" type="sibTrans" cxnId="{596314D2-47E3-4E4A-B888-08F084FADB19}">
      <dgm:prSet/>
      <dgm:spPr/>
      <dgm:t>
        <a:bodyPr/>
        <a:lstStyle/>
        <a:p>
          <a:endParaRPr lang="en-US"/>
        </a:p>
      </dgm:t>
    </dgm:pt>
    <dgm:pt modelId="{D0F361D7-816E-4973-BF8B-65009527781F}">
      <dgm:prSet phldrT="[Text]" custT="1"/>
      <dgm:spPr/>
      <dgm:t>
        <a:bodyPr/>
        <a:lstStyle/>
        <a:p>
          <a:r>
            <a:rPr lang="en-US" sz="1400" b="1" dirty="0" smtClean="0">
              <a:solidFill>
                <a:schemeClr val="tx1"/>
              </a:solidFill>
            </a:rPr>
            <a:t>Implementation Models (i.e., case studies)</a:t>
          </a:r>
          <a:endParaRPr lang="en-US" sz="1400" b="1" dirty="0">
            <a:solidFill>
              <a:schemeClr val="tx1"/>
            </a:solidFill>
          </a:endParaRPr>
        </a:p>
      </dgm:t>
    </dgm:pt>
    <dgm:pt modelId="{628E9E20-22DF-4E6A-8A32-C8725144DBF7}" type="parTrans" cxnId="{540CCE2D-8A1C-41FD-AF71-0C4F06F379D6}">
      <dgm:prSet/>
      <dgm:spPr/>
      <dgm:t>
        <a:bodyPr/>
        <a:lstStyle/>
        <a:p>
          <a:endParaRPr lang="en-US"/>
        </a:p>
      </dgm:t>
    </dgm:pt>
    <dgm:pt modelId="{E65956AA-3C7A-4ABE-B550-03159D613F8B}" type="sibTrans" cxnId="{540CCE2D-8A1C-41FD-AF71-0C4F06F379D6}">
      <dgm:prSet/>
      <dgm:spPr/>
      <dgm:t>
        <a:bodyPr/>
        <a:lstStyle/>
        <a:p>
          <a:endParaRPr lang="en-US"/>
        </a:p>
      </dgm:t>
    </dgm:pt>
    <dgm:pt modelId="{05931E79-CEDC-40BC-87CC-6D3DE7F3F644}">
      <dgm:prSet phldrT="[Text]" custT="1"/>
      <dgm:spPr/>
      <dgm:t>
        <a:bodyPr/>
        <a:lstStyle/>
        <a:p>
          <a:r>
            <a:rPr lang="en-US" sz="1400" b="1" dirty="0" smtClean="0">
              <a:solidFill>
                <a:schemeClr val="tx1"/>
              </a:solidFill>
            </a:rPr>
            <a:t>Research &amp; Tools for Decision-Making</a:t>
          </a:r>
          <a:endParaRPr lang="en-US" sz="1400" b="1" dirty="0">
            <a:solidFill>
              <a:schemeClr val="tx1"/>
            </a:solidFill>
          </a:endParaRPr>
        </a:p>
      </dgm:t>
    </dgm:pt>
    <dgm:pt modelId="{9E66BB4F-69B6-429B-A372-8FDCEBF40936}" type="parTrans" cxnId="{58F7B893-8032-49E9-87FE-AAF3EACF786E}">
      <dgm:prSet/>
      <dgm:spPr/>
      <dgm:t>
        <a:bodyPr/>
        <a:lstStyle/>
        <a:p>
          <a:endParaRPr lang="en-US"/>
        </a:p>
      </dgm:t>
    </dgm:pt>
    <dgm:pt modelId="{3EFE6383-D78C-43A7-8C14-452607C42AC0}" type="sibTrans" cxnId="{58F7B893-8032-49E9-87FE-AAF3EACF786E}">
      <dgm:prSet/>
      <dgm:spPr/>
      <dgm:t>
        <a:bodyPr/>
        <a:lstStyle/>
        <a:p>
          <a:endParaRPr lang="en-US"/>
        </a:p>
      </dgm:t>
    </dgm:pt>
    <dgm:pt modelId="{DF68936E-6330-4C27-9277-61413948EE85}">
      <dgm:prSet phldrT="[Text]" custT="1"/>
      <dgm:spPr/>
      <dgm:t>
        <a:bodyPr/>
        <a:lstStyle/>
        <a:p>
          <a:r>
            <a:rPr lang="en-US" sz="1400" b="0" dirty="0" smtClean="0">
              <a:solidFill>
                <a:schemeClr val="tx1"/>
              </a:solidFill>
            </a:rPr>
            <a:t>Protocols (e.g., how-to guides, model documents)</a:t>
          </a:r>
          <a:endParaRPr lang="en-US" sz="1400" b="0" dirty="0">
            <a:solidFill>
              <a:schemeClr val="tx1"/>
            </a:solidFill>
          </a:endParaRPr>
        </a:p>
      </dgm:t>
    </dgm:pt>
    <dgm:pt modelId="{F9EDAFBA-2DF7-4FB2-9339-FB8AF035BB9E}" type="parTrans" cxnId="{5BD7FC39-E517-4779-AE97-E523DC9E4575}">
      <dgm:prSet/>
      <dgm:spPr/>
      <dgm:t>
        <a:bodyPr/>
        <a:lstStyle/>
        <a:p>
          <a:endParaRPr lang="en-US"/>
        </a:p>
      </dgm:t>
    </dgm:pt>
    <dgm:pt modelId="{7F64CC2E-F184-4CD7-9AA0-B42E11CB3BA0}" type="sibTrans" cxnId="{5BD7FC39-E517-4779-AE97-E523DC9E4575}">
      <dgm:prSet/>
      <dgm:spPr/>
      <dgm:t>
        <a:bodyPr/>
        <a:lstStyle/>
        <a:p>
          <a:endParaRPr lang="en-US"/>
        </a:p>
      </dgm:t>
    </dgm:pt>
    <dgm:pt modelId="{B5A28722-DF81-4125-ACEC-BD667B9054BD}">
      <dgm:prSet phldrT="[Text]" custT="1"/>
      <dgm:spPr/>
      <dgm:t>
        <a:bodyPr/>
        <a:lstStyle/>
        <a:p>
          <a:pPr>
            <a:spcBef>
              <a:spcPts val="1200"/>
            </a:spcBef>
          </a:pPr>
          <a:r>
            <a:rPr lang="en-US" sz="1400" b="1" dirty="0" smtClean="0">
              <a:solidFill>
                <a:schemeClr val="tx1"/>
              </a:solidFill>
            </a:rPr>
            <a:t>Webinars</a:t>
          </a:r>
          <a:endParaRPr lang="en-US" sz="1400" b="1" dirty="0">
            <a:solidFill>
              <a:schemeClr val="tx1"/>
            </a:solidFill>
          </a:endParaRPr>
        </a:p>
      </dgm:t>
    </dgm:pt>
    <dgm:pt modelId="{3DE320F7-E191-4A48-BD79-BE83ABC5BFA3}" type="parTrans" cxnId="{ECBAC7B7-B733-4B94-95CF-BB1A38CE39C5}">
      <dgm:prSet/>
      <dgm:spPr/>
      <dgm:t>
        <a:bodyPr/>
        <a:lstStyle/>
        <a:p>
          <a:endParaRPr lang="en-US"/>
        </a:p>
      </dgm:t>
    </dgm:pt>
    <dgm:pt modelId="{AC5F632D-59FB-4EBC-BF1C-06E06C5F489E}" type="sibTrans" cxnId="{ECBAC7B7-B733-4B94-95CF-BB1A38CE39C5}">
      <dgm:prSet/>
      <dgm:spPr/>
      <dgm:t>
        <a:bodyPr/>
        <a:lstStyle/>
        <a:p>
          <a:endParaRPr lang="en-US"/>
        </a:p>
      </dgm:t>
    </dgm:pt>
    <dgm:pt modelId="{CD2B1EDB-8B3B-4FE2-88F5-1DF80C67D4EF}">
      <dgm:prSet phldrT="[Text]" custT="1"/>
      <dgm:spPr/>
      <dgm:t>
        <a:bodyPr/>
        <a:lstStyle/>
        <a:p>
          <a:pPr>
            <a:spcBef>
              <a:spcPct val="0"/>
            </a:spcBef>
          </a:pPr>
          <a:r>
            <a:rPr lang="en-US" sz="1400" b="0" dirty="0" smtClean="0">
              <a:solidFill>
                <a:schemeClr val="tx1"/>
              </a:solidFill>
            </a:rPr>
            <a:t> Better Buildings Project Teams</a:t>
          </a:r>
          <a:endParaRPr lang="en-US" sz="1400" b="0" dirty="0">
            <a:solidFill>
              <a:schemeClr val="tx1"/>
            </a:solidFill>
          </a:endParaRPr>
        </a:p>
      </dgm:t>
    </dgm:pt>
    <dgm:pt modelId="{0A1C28DE-0CAE-4A83-A39D-170946A5499B}" type="parTrans" cxnId="{336749E4-CF3A-49DC-842C-4F2591F314D7}">
      <dgm:prSet/>
      <dgm:spPr/>
      <dgm:t>
        <a:bodyPr/>
        <a:lstStyle/>
        <a:p>
          <a:endParaRPr lang="en-US"/>
        </a:p>
      </dgm:t>
    </dgm:pt>
    <dgm:pt modelId="{03BC3E44-2BCF-40E7-9575-1947455FA2A2}" type="sibTrans" cxnId="{336749E4-CF3A-49DC-842C-4F2591F314D7}">
      <dgm:prSet/>
      <dgm:spPr/>
      <dgm:t>
        <a:bodyPr/>
        <a:lstStyle/>
        <a:p>
          <a:endParaRPr lang="en-US"/>
        </a:p>
      </dgm:t>
    </dgm:pt>
    <dgm:pt modelId="{2F10D49F-C640-4631-8B69-38A7994AD1B4}">
      <dgm:prSet phldrT="[Text]"/>
      <dgm:spPr/>
      <dgm:t>
        <a:bodyPr/>
        <a:lstStyle/>
        <a:p>
          <a:r>
            <a:rPr lang="en-US" dirty="0" smtClean="0"/>
            <a:t>On a limited basis</a:t>
          </a:r>
          <a:endParaRPr lang="en-US" dirty="0"/>
        </a:p>
      </dgm:t>
    </dgm:pt>
    <dgm:pt modelId="{F4EFDB3C-A014-4101-B58D-76DD53D339C2}" type="parTrans" cxnId="{A03A1E81-9E0F-4994-B579-B6B83A3FD825}">
      <dgm:prSet/>
      <dgm:spPr/>
      <dgm:t>
        <a:bodyPr/>
        <a:lstStyle/>
        <a:p>
          <a:endParaRPr lang="en-US"/>
        </a:p>
      </dgm:t>
    </dgm:pt>
    <dgm:pt modelId="{55E97116-A2EC-48D6-A23B-265C055FF51E}" type="sibTrans" cxnId="{A03A1E81-9E0F-4994-B579-B6B83A3FD825}">
      <dgm:prSet/>
      <dgm:spPr/>
      <dgm:t>
        <a:bodyPr/>
        <a:lstStyle/>
        <a:p>
          <a:endParaRPr lang="en-US"/>
        </a:p>
      </dgm:t>
    </dgm:pt>
    <dgm:pt modelId="{0C7091B4-88AA-4653-8D97-D61999C5D545}">
      <dgm:prSet phldrT="[Text]"/>
      <dgm:spPr/>
      <dgm:t>
        <a:bodyPr/>
        <a:lstStyle/>
        <a:p>
          <a:r>
            <a:rPr lang="en-US" i="1" dirty="0" smtClean="0"/>
            <a:t>High impact efforts</a:t>
          </a:r>
          <a:endParaRPr lang="en-US" i="1" dirty="0"/>
        </a:p>
      </dgm:t>
    </dgm:pt>
    <dgm:pt modelId="{B5A6D805-997D-4858-8AF9-4876E1D2C067}" type="parTrans" cxnId="{45B6EEDE-5F6A-4751-9B57-07E273414E9B}">
      <dgm:prSet/>
      <dgm:spPr/>
      <dgm:t>
        <a:bodyPr/>
        <a:lstStyle/>
        <a:p>
          <a:endParaRPr lang="en-US"/>
        </a:p>
      </dgm:t>
    </dgm:pt>
    <dgm:pt modelId="{ED148C4C-0BD8-4CF0-A590-4024F3B7785F}" type="sibTrans" cxnId="{45B6EEDE-5F6A-4751-9B57-07E273414E9B}">
      <dgm:prSet/>
      <dgm:spPr/>
      <dgm:t>
        <a:bodyPr/>
        <a:lstStyle/>
        <a:p>
          <a:endParaRPr lang="en-US"/>
        </a:p>
      </dgm:t>
    </dgm:pt>
    <dgm:pt modelId="{CCC93F16-91E5-40FC-9CA6-7B1879F467C3}">
      <dgm:prSet phldrT="[Text]"/>
      <dgm:spPr/>
      <dgm:t>
        <a:bodyPr/>
        <a:lstStyle/>
        <a:p>
          <a:r>
            <a:rPr lang="en-US" i="1" dirty="0" smtClean="0"/>
            <a:t>Opportunities for replicability</a:t>
          </a:r>
          <a:endParaRPr lang="en-US" i="1" dirty="0"/>
        </a:p>
      </dgm:t>
    </dgm:pt>
    <dgm:pt modelId="{9AC0C0D4-AA36-4DD8-A219-1989093ACEAF}" type="parTrans" cxnId="{45E5E01D-A546-4F7E-A6FE-E438C461CA29}">
      <dgm:prSet/>
      <dgm:spPr/>
      <dgm:t>
        <a:bodyPr/>
        <a:lstStyle/>
        <a:p>
          <a:endParaRPr lang="en-US"/>
        </a:p>
      </dgm:t>
    </dgm:pt>
    <dgm:pt modelId="{564B6C88-BC73-4024-A30E-C7BCD3012C7B}" type="sibTrans" cxnId="{45E5E01D-A546-4F7E-A6FE-E438C461CA29}">
      <dgm:prSet/>
      <dgm:spPr/>
      <dgm:t>
        <a:bodyPr/>
        <a:lstStyle/>
        <a:p>
          <a:endParaRPr lang="en-US"/>
        </a:p>
      </dgm:t>
    </dgm:pt>
    <dgm:pt modelId="{9668020B-A5F1-41B1-B068-F1F2965EBE18}">
      <dgm:prSet phldrT="[Text]"/>
      <dgm:spPr/>
      <dgm:t>
        <a:bodyPr/>
        <a:lstStyle/>
        <a:p>
          <a:r>
            <a:rPr lang="en-US" i="1" dirty="0" smtClean="0"/>
            <a:t>Filling gaps in the technical assistance marketplace</a:t>
          </a:r>
          <a:endParaRPr lang="en-US" i="1" dirty="0"/>
        </a:p>
      </dgm:t>
    </dgm:pt>
    <dgm:pt modelId="{57CAA25D-95F4-442F-89E6-114C995E2ABA}" type="parTrans" cxnId="{2370A1BE-9CE0-4B2F-86DA-10705163005E}">
      <dgm:prSet/>
      <dgm:spPr/>
      <dgm:t>
        <a:bodyPr/>
        <a:lstStyle/>
        <a:p>
          <a:endParaRPr lang="en-US"/>
        </a:p>
      </dgm:t>
    </dgm:pt>
    <dgm:pt modelId="{78DB11B1-B8B7-4A3C-A1ED-26044E72752E}" type="sibTrans" cxnId="{2370A1BE-9CE0-4B2F-86DA-10705163005E}">
      <dgm:prSet/>
      <dgm:spPr/>
      <dgm:t>
        <a:bodyPr/>
        <a:lstStyle/>
        <a:p>
          <a:endParaRPr lang="en-US"/>
        </a:p>
      </dgm:t>
    </dgm:pt>
    <dgm:pt modelId="{453A06F0-4A84-4F6D-9C8C-D30D557A55C7}">
      <dgm:prSet phldrT="[Text]" custT="1"/>
      <dgm:spPr/>
      <dgm:t>
        <a:bodyPr/>
        <a:lstStyle/>
        <a:p>
          <a:pPr>
            <a:spcBef>
              <a:spcPts val="600"/>
            </a:spcBef>
          </a:pPr>
          <a:r>
            <a:rPr lang="en-US" sz="1400" b="0" dirty="0" smtClean="0">
              <a:solidFill>
                <a:schemeClr val="tx1"/>
              </a:solidFill>
            </a:rPr>
            <a:t> Conferences &amp; in-person trainings</a:t>
          </a:r>
          <a:endParaRPr lang="en-US" sz="1600" b="0" dirty="0">
            <a:solidFill>
              <a:schemeClr val="tx1"/>
            </a:solidFill>
          </a:endParaRPr>
        </a:p>
      </dgm:t>
    </dgm:pt>
    <dgm:pt modelId="{8D531343-B08D-43F0-820B-34D235A9F8FB}" type="parTrans" cxnId="{CE56B771-7F36-4A95-A453-0B6F2EC95E66}">
      <dgm:prSet/>
      <dgm:spPr/>
      <dgm:t>
        <a:bodyPr/>
        <a:lstStyle/>
        <a:p>
          <a:endParaRPr lang="en-US"/>
        </a:p>
      </dgm:t>
    </dgm:pt>
    <dgm:pt modelId="{F4D6C7A5-6FBA-4812-B69B-BFBABB1B4753}" type="sibTrans" cxnId="{CE56B771-7F36-4A95-A453-0B6F2EC95E66}">
      <dgm:prSet/>
      <dgm:spPr/>
      <dgm:t>
        <a:bodyPr/>
        <a:lstStyle/>
        <a:p>
          <a:endParaRPr lang="en-US"/>
        </a:p>
      </dgm:t>
    </dgm:pt>
    <dgm:pt modelId="{575C6E08-C64D-4B7F-B177-9E733DAC09F6}">
      <dgm:prSet phldrT="[Text]" custT="1"/>
      <dgm:spPr/>
      <dgm:t>
        <a:bodyPr/>
        <a:lstStyle/>
        <a:p>
          <a:pPr>
            <a:spcBef>
              <a:spcPct val="0"/>
            </a:spcBef>
          </a:pPr>
          <a:r>
            <a:rPr lang="en-US" sz="1400" b="0" dirty="0" smtClean="0">
              <a:solidFill>
                <a:schemeClr val="tx1"/>
              </a:solidFill>
            </a:rPr>
            <a:t>Accelerators</a:t>
          </a:r>
          <a:endParaRPr lang="en-US" sz="1400" b="0" dirty="0">
            <a:solidFill>
              <a:schemeClr val="tx1"/>
            </a:solidFill>
          </a:endParaRPr>
        </a:p>
      </dgm:t>
    </dgm:pt>
    <dgm:pt modelId="{E8813F9E-48EA-40FC-9218-8EFD0B17480A}" type="parTrans" cxnId="{FB3C168A-A90D-46E2-917C-BED69B12B2C4}">
      <dgm:prSet/>
      <dgm:spPr/>
      <dgm:t>
        <a:bodyPr/>
        <a:lstStyle/>
        <a:p>
          <a:endParaRPr lang="en-US"/>
        </a:p>
      </dgm:t>
    </dgm:pt>
    <dgm:pt modelId="{0EFFAC8B-836D-4A8C-AD78-A93341680E83}" type="sibTrans" cxnId="{FB3C168A-A90D-46E2-917C-BED69B12B2C4}">
      <dgm:prSet/>
      <dgm:spPr/>
      <dgm:t>
        <a:bodyPr/>
        <a:lstStyle/>
        <a:p>
          <a:endParaRPr lang="en-US"/>
        </a:p>
      </dgm:t>
    </dgm:pt>
    <dgm:pt modelId="{7A68150E-F0CE-49C6-9570-33FC89208534}">
      <dgm:prSet phldrT="[Text]"/>
      <dgm:spPr/>
      <dgm:t>
        <a:bodyPr/>
        <a:lstStyle/>
        <a:p>
          <a:r>
            <a:rPr lang="en-US" dirty="0" smtClean="0"/>
            <a:t>In-depth efforts will be focused on:</a:t>
          </a:r>
          <a:endParaRPr lang="en-US" dirty="0"/>
        </a:p>
      </dgm:t>
    </dgm:pt>
    <dgm:pt modelId="{7C75AAB2-7901-4A48-9A04-7821ACE8089A}" type="parTrans" cxnId="{758323AD-C6AB-4737-B5EB-99E00930731B}">
      <dgm:prSet/>
      <dgm:spPr/>
    </dgm:pt>
    <dgm:pt modelId="{25CCD04D-9D04-4A27-9C08-20CF52506704}" type="sibTrans" cxnId="{758323AD-C6AB-4737-B5EB-99E00930731B}">
      <dgm:prSet/>
      <dgm:spPr/>
    </dgm:pt>
    <dgm:pt modelId="{347FE52D-13BC-4766-93DD-5E1FD0F86725}">
      <dgm:prSet phldrT="[Text]"/>
      <dgm:spPr/>
      <dgm:t>
        <a:bodyPr/>
        <a:lstStyle/>
        <a:p>
          <a:r>
            <a:rPr lang="en-US" dirty="0" smtClean="0"/>
            <a:t>Level of effort will vary</a:t>
          </a:r>
          <a:endParaRPr lang="en-US" dirty="0"/>
        </a:p>
      </dgm:t>
    </dgm:pt>
    <dgm:pt modelId="{7D0D00E4-5EAE-4A9D-9E47-E75FE41DAF12}" type="parTrans" cxnId="{9C808DB0-A1E1-4FAF-BA88-FAEAD392D638}">
      <dgm:prSet/>
      <dgm:spPr/>
    </dgm:pt>
    <dgm:pt modelId="{5F5B7674-9C8D-4093-8610-DB136FE6BB64}" type="sibTrans" cxnId="{9C808DB0-A1E1-4FAF-BA88-FAEAD392D638}">
      <dgm:prSet/>
      <dgm:spPr/>
    </dgm:pt>
    <dgm:pt modelId="{BD85706C-0C43-4784-8CEC-F7860FB25931}" type="pres">
      <dgm:prSet presAssocID="{46CDDEAC-391C-40DF-9CFF-09B2A9F44238}" presName="Name0" presStyleCnt="0">
        <dgm:presLayoutVars>
          <dgm:dir/>
          <dgm:animLvl val="lvl"/>
          <dgm:resizeHandles val="exact"/>
        </dgm:presLayoutVars>
      </dgm:prSet>
      <dgm:spPr/>
    </dgm:pt>
    <dgm:pt modelId="{DEFC5D61-31C2-4C3D-8CF3-A2EBB66E1520}" type="pres">
      <dgm:prSet presAssocID="{C16EDBC7-2201-4380-9FB0-924DA01F0A68}" presName="Name8" presStyleCnt="0"/>
      <dgm:spPr/>
    </dgm:pt>
    <dgm:pt modelId="{1839984B-6385-4637-8A36-86D701CD9531}" type="pres">
      <dgm:prSet presAssocID="{C16EDBC7-2201-4380-9FB0-924DA01F0A68}" presName="acctBkgd" presStyleLbl="alignAcc1" presStyleIdx="0" presStyleCnt="4"/>
      <dgm:spPr/>
      <dgm:t>
        <a:bodyPr/>
        <a:lstStyle/>
        <a:p>
          <a:endParaRPr lang="en-US"/>
        </a:p>
      </dgm:t>
    </dgm:pt>
    <dgm:pt modelId="{AA1A9B02-25A0-4200-AC8C-6090FCB73C65}" type="pres">
      <dgm:prSet presAssocID="{C16EDBC7-2201-4380-9FB0-924DA01F0A68}" presName="acctTx" presStyleLbl="alignAcc1" presStyleIdx="0" presStyleCnt="4">
        <dgm:presLayoutVars>
          <dgm:bulletEnabled val="1"/>
        </dgm:presLayoutVars>
      </dgm:prSet>
      <dgm:spPr/>
      <dgm:t>
        <a:bodyPr/>
        <a:lstStyle/>
        <a:p>
          <a:endParaRPr lang="en-US"/>
        </a:p>
      </dgm:t>
    </dgm:pt>
    <dgm:pt modelId="{0D4227BA-2EEF-4F84-B501-5128CA379AAD}" type="pres">
      <dgm:prSet presAssocID="{C16EDBC7-2201-4380-9FB0-924DA01F0A68}" presName="level" presStyleLbl="node1" presStyleIdx="0" presStyleCnt="4">
        <dgm:presLayoutVars>
          <dgm:chMax val="1"/>
          <dgm:bulletEnabled val="1"/>
        </dgm:presLayoutVars>
      </dgm:prSet>
      <dgm:spPr/>
      <dgm:t>
        <a:bodyPr/>
        <a:lstStyle/>
        <a:p>
          <a:endParaRPr lang="en-US"/>
        </a:p>
      </dgm:t>
    </dgm:pt>
    <dgm:pt modelId="{93916281-97F2-44A2-98E4-DB6425405941}" type="pres">
      <dgm:prSet presAssocID="{C16EDBC7-2201-4380-9FB0-924DA01F0A68}" presName="levelTx" presStyleLbl="revTx" presStyleIdx="0" presStyleCnt="0">
        <dgm:presLayoutVars>
          <dgm:chMax val="1"/>
          <dgm:bulletEnabled val="1"/>
        </dgm:presLayoutVars>
      </dgm:prSet>
      <dgm:spPr/>
      <dgm:t>
        <a:bodyPr/>
        <a:lstStyle/>
        <a:p>
          <a:endParaRPr lang="en-US"/>
        </a:p>
      </dgm:t>
    </dgm:pt>
    <dgm:pt modelId="{6BEF50B9-26F8-47A8-8AA3-2E1A4FA30506}" type="pres">
      <dgm:prSet presAssocID="{A7971219-10F6-4B7D-A22C-9C420AD2B162}" presName="Name8" presStyleCnt="0"/>
      <dgm:spPr/>
    </dgm:pt>
    <dgm:pt modelId="{1F804AEA-E6B2-499F-A0D1-277173D70A93}" type="pres">
      <dgm:prSet presAssocID="{A7971219-10F6-4B7D-A22C-9C420AD2B162}" presName="acctBkgd" presStyleLbl="alignAcc1" presStyleIdx="1" presStyleCnt="4"/>
      <dgm:spPr/>
      <dgm:t>
        <a:bodyPr/>
        <a:lstStyle/>
        <a:p>
          <a:endParaRPr lang="en-US"/>
        </a:p>
      </dgm:t>
    </dgm:pt>
    <dgm:pt modelId="{D4652986-CB07-4326-A120-F9495D83F41A}" type="pres">
      <dgm:prSet presAssocID="{A7971219-10F6-4B7D-A22C-9C420AD2B162}" presName="acctTx" presStyleLbl="alignAcc1" presStyleIdx="1" presStyleCnt="4">
        <dgm:presLayoutVars>
          <dgm:bulletEnabled val="1"/>
        </dgm:presLayoutVars>
      </dgm:prSet>
      <dgm:spPr/>
      <dgm:t>
        <a:bodyPr/>
        <a:lstStyle/>
        <a:p>
          <a:endParaRPr lang="en-US"/>
        </a:p>
      </dgm:t>
    </dgm:pt>
    <dgm:pt modelId="{2FC36B77-F0FF-4A38-9D28-CBBBD4EF88F4}" type="pres">
      <dgm:prSet presAssocID="{A7971219-10F6-4B7D-A22C-9C420AD2B162}" presName="level" presStyleLbl="node1" presStyleIdx="1" presStyleCnt="4">
        <dgm:presLayoutVars>
          <dgm:chMax val="1"/>
          <dgm:bulletEnabled val="1"/>
        </dgm:presLayoutVars>
      </dgm:prSet>
      <dgm:spPr/>
      <dgm:t>
        <a:bodyPr/>
        <a:lstStyle/>
        <a:p>
          <a:endParaRPr lang="en-US"/>
        </a:p>
      </dgm:t>
    </dgm:pt>
    <dgm:pt modelId="{AA060677-FA82-4BCE-B851-C9A1975F644C}" type="pres">
      <dgm:prSet presAssocID="{A7971219-10F6-4B7D-A22C-9C420AD2B162}" presName="levelTx" presStyleLbl="revTx" presStyleIdx="0" presStyleCnt="0">
        <dgm:presLayoutVars>
          <dgm:chMax val="1"/>
          <dgm:bulletEnabled val="1"/>
        </dgm:presLayoutVars>
      </dgm:prSet>
      <dgm:spPr/>
      <dgm:t>
        <a:bodyPr/>
        <a:lstStyle/>
        <a:p>
          <a:endParaRPr lang="en-US"/>
        </a:p>
      </dgm:t>
    </dgm:pt>
    <dgm:pt modelId="{3FE2039C-831A-4A71-BB75-A1565C68A98C}" type="pres">
      <dgm:prSet presAssocID="{7CA3EF10-9445-4B64-831B-FE8FACEF82A3}" presName="Name8" presStyleCnt="0"/>
      <dgm:spPr/>
    </dgm:pt>
    <dgm:pt modelId="{857E6C2D-40E6-42CF-8DD1-86186D90C6FB}" type="pres">
      <dgm:prSet presAssocID="{7CA3EF10-9445-4B64-831B-FE8FACEF82A3}" presName="acctBkgd" presStyleLbl="alignAcc1" presStyleIdx="2" presStyleCnt="4"/>
      <dgm:spPr/>
      <dgm:t>
        <a:bodyPr/>
        <a:lstStyle/>
        <a:p>
          <a:endParaRPr lang="en-US"/>
        </a:p>
      </dgm:t>
    </dgm:pt>
    <dgm:pt modelId="{62A91AB7-DFAD-45B6-B1BF-11B1BC9A633B}" type="pres">
      <dgm:prSet presAssocID="{7CA3EF10-9445-4B64-831B-FE8FACEF82A3}" presName="acctTx" presStyleLbl="alignAcc1" presStyleIdx="2" presStyleCnt="4">
        <dgm:presLayoutVars>
          <dgm:bulletEnabled val="1"/>
        </dgm:presLayoutVars>
      </dgm:prSet>
      <dgm:spPr/>
      <dgm:t>
        <a:bodyPr/>
        <a:lstStyle/>
        <a:p>
          <a:endParaRPr lang="en-US"/>
        </a:p>
      </dgm:t>
    </dgm:pt>
    <dgm:pt modelId="{A4352CBA-857A-4780-95F5-CF1C031D5AB1}" type="pres">
      <dgm:prSet presAssocID="{7CA3EF10-9445-4B64-831B-FE8FACEF82A3}" presName="level" presStyleLbl="node1" presStyleIdx="2" presStyleCnt="4">
        <dgm:presLayoutVars>
          <dgm:chMax val="1"/>
          <dgm:bulletEnabled val="1"/>
        </dgm:presLayoutVars>
      </dgm:prSet>
      <dgm:spPr/>
      <dgm:t>
        <a:bodyPr/>
        <a:lstStyle/>
        <a:p>
          <a:endParaRPr lang="en-US"/>
        </a:p>
      </dgm:t>
    </dgm:pt>
    <dgm:pt modelId="{B40AAD41-FEF6-4044-B2D3-B321BE395B1E}" type="pres">
      <dgm:prSet presAssocID="{7CA3EF10-9445-4B64-831B-FE8FACEF82A3}" presName="levelTx" presStyleLbl="revTx" presStyleIdx="0" presStyleCnt="0">
        <dgm:presLayoutVars>
          <dgm:chMax val="1"/>
          <dgm:bulletEnabled val="1"/>
        </dgm:presLayoutVars>
      </dgm:prSet>
      <dgm:spPr/>
      <dgm:t>
        <a:bodyPr/>
        <a:lstStyle/>
        <a:p>
          <a:endParaRPr lang="en-US"/>
        </a:p>
      </dgm:t>
    </dgm:pt>
    <dgm:pt modelId="{0F4735F8-8762-490A-A688-9EAE2A70928C}" type="pres">
      <dgm:prSet presAssocID="{43363B5D-19E9-4D69-9DB9-5D92D87C75D7}" presName="Name8" presStyleCnt="0"/>
      <dgm:spPr/>
    </dgm:pt>
    <dgm:pt modelId="{74582BB1-F9A2-48E1-86B9-D2993954FBB4}" type="pres">
      <dgm:prSet presAssocID="{43363B5D-19E9-4D69-9DB9-5D92D87C75D7}" presName="acctBkgd" presStyleLbl="alignAcc1" presStyleIdx="3" presStyleCnt="4"/>
      <dgm:spPr/>
      <dgm:t>
        <a:bodyPr/>
        <a:lstStyle/>
        <a:p>
          <a:endParaRPr lang="en-US"/>
        </a:p>
      </dgm:t>
    </dgm:pt>
    <dgm:pt modelId="{AB8842C1-4BB1-479A-AA76-FD8DF64280F1}" type="pres">
      <dgm:prSet presAssocID="{43363B5D-19E9-4D69-9DB9-5D92D87C75D7}" presName="acctTx" presStyleLbl="alignAcc1" presStyleIdx="3" presStyleCnt="4">
        <dgm:presLayoutVars>
          <dgm:bulletEnabled val="1"/>
        </dgm:presLayoutVars>
      </dgm:prSet>
      <dgm:spPr/>
      <dgm:t>
        <a:bodyPr/>
        <a:lstStyle/>
        <a:p>
          <a:endParaRPr lang="en-US"/>
        </a:p>
      </dgm:t>
    </dgm:pt>
    <dgm:pt modelId="{1C941DAD-E497-4218-87E8-14D8AFA2CFA0}" type="pres">
      <dgm:prSet presAssocID="{43363B5D-19E9-4D69-9DB9-5D92D87C75D7}" presName="level" presStyleLbl="node1" presStyleIdx="3" presStyleCnt="4">
        <dgm:presLayoutVars>
          <dgm:chMax val="1"/>
          <dgm:bulletEnabled val="1"/>
        </dgm:presLayoutVars>
      </dgm:prSet>
      <dgm:spPr/>
      <dgm:t>
        <a:bodyPr/>
        <a:lstStyle/>
        <a:p>
          <a:endParaRPr lang="en-US"/>
        </a:p>
      </dgm:t>
    </dgm:pt>
    <dgm:pt modelId="{F98220D7-4B56-4187-A4AC-11F33108C6FE}" type="pres">
      <dgm:prSet presAssocID="{43363B5D-19E9-4D69-9DB9-5D92D87C75D7}" presName="levelTx" presStyleLbl="revTx" presStyleIdx="0" presStyleCnt="0">
        <dgm:presLayoutVars>
          <dgm:chMax val="1"/>
          <dgm:bulletEnabled val="1"/>
        </dgm:presLayoutVars>
      </dgm:prSet>
      <dgm:spPr/>
      <dgm:t>
        <a:bodyPr/>
        <a:lstStyle/>
        <a:p>
          <a:endParaRPr lang="en-US"/>
        </a:p>
      </dgm:t>
    </dgm:pt>
  </dgm:ptLst>
  <dgm:cxnLst>
    <dgm:cxn modelId="{50BF5D54-E220-4B8D-8450-689F94A49712}" type="presOf" srcId="{453A06F0-4A84-4F6D-9C8C-D30D557A55C7}" destId="{62A91AB7-DFAD-45B6-B1BF-11B1BC9A633B}" srcOrd="1" destOrd="1" presId="urn:microsoft.com/office/officeart/2005/8/layout/pyramid3"/>
    <dgm:cxn modelId="{F48D50C2-51E1-4C81-90E5-EE65EE31C105}" type="presOf" srcId="{17504C61-CDD6-4CCE-9EBA-D60AFCCCDD1E}" destId="{1839984B-6385-4637-8A36-86D701CD9531}" srcOrd="0" destOrd="1" presId="urn:microsoft.com/office/officeart/2005/8/layout/pyramid3"/>
    <dgm:cxn modelId="{A2731664-F01B-475E-8483-B12AD22E461C}" type="presOf" srcId="{D0F361D7-816E-4973-BF8B-65009527781F}" destId="{1F804AEA-E6B2-499F-A0D1-277173D70A93}" srcOrd="0" destOrd="1" presId="urn:microsoft.com/office/officeart/2005/8/layout/pyramid3"/>
    <dgm:cxn modelId="{8205751D-06CE-4583-B327-FFD6DF03E4FF}" type="presOf" srcId="{43363B5D-19E9-4D69-9DB9-5D92D87C75D7}" destId="{1C941DAD-E497-4218-87E8-14D8AFA2CFA0}" srcOrd="0" destOrd="0" presId="urn:microsoft.com/office/officeart/2005/8/layout/pyramid3"/>
    <dgm:cxn modelId="{647B428A-47D3-44EA-B8BE-C75440A93427}" type="presOf" srcId="{05931E79-CEDC-40BC-87CC-6D3DE7F3F644}" destId="{D4652986-CB07-4326-A120-F9495D83F41A}" srcOrd="1" destOrd="2" presId="urn:microsoft.com/office/officeart/2005/8/layout/pyramid3"/>
    <dgm:cxn modelId="{23BA1FE7-76B5-4EF7-A9DA-94BDA6D62AB3}" type="presOf" srcId="{2F10D49F-C640-4631-8B69-38A7994AD1B4}" destId="{74582BB1-F9A2-48E1-86B9-D2993954FBB4}" srcOrd="0" destOrd="0" presId="urn:microsoft.com/office/officeart/2005/8/layout/pyramid3"/>
    <dgm:cxn modelId="{BBFAEEF6-8932-4822-B178-51189BCA39ED}" type="presOf" srcId="{CCC93F16-91E5-40FC-9CA6-7B1879F467C3}" destId="{AB8842C1-4BB1-479A-AA76-FD8DF64280F1}" srcOrd="1" destOrd="4" presId="urn:microsoft.com/office/officeart/2005/8/layout/pyramid3"/>
    <dgm:cxn modelId="{758323AD-C6AB-4737-B5EB-99E00930731B}" srcId="{43363B5D-19E9-4D69-9DB9-5D92D87C75D7}" destId="{7A68150E-F0CE-49C6-9570-33FC89208534}" srcOrd="2" destOrd="0" parTransId="{7C75AAB2-7901-4A48-9A04-7821ACE8089A}" sibTransId="{25CCD04D-9D04-4A27-9C08-20CF52506704}"/>
    <dgm:cxn modelId="{D9DFC2FF-87BC-4B40-89B7-F41CBBAB7914}" srcId="{C16EDBC7-2201-4380-9FB0-924DA01F0A68}" destId="{757CB465-B73D-4BE6-9149-5E6C5C3A2EC2}" srcOrd="2" destOrd="0" parTransId="{8743FF37-73C4-4239-A278-6644D45681ED}" sibTransId="{44238669-36E5-498C-BA16-D4FA1016CC8C}"/>
    <dgm:cxn modelId="{292392D3-B1B4-42EF-97B4-2B9FA4BDC96B}" type="presOf" srcId="{757CB465-B73D-4BE6-9149-5E6C5C3A2EC2}" destId="{1839984B-6385-4637-8A36-86D701CD9531}" srcOrd="0" destOrd="2" presId="urn:microsoft.com/office/officeart/2005/8/layout/pyramid3"/>
    <dgm:cxn modelId="{01F0BCF8-D73D-4ED1-A281-868EE8FD5275}" type="presOf" srcId="{9668020B-A5F1-41B1-B068-F1F2965EBE18}" destId="{74582BB1-F9A2-48E1-86B9-D2993954FBB4}" srcOrd="0" destOrd="5" presId="urn:microsoft.com/office/officeart/2005/8/layout/pyramid3"/>
    <dgm:cxn modelId="{BBA318B0-CC22-4581-8AF4-77550FBC9870}" type="presOf" srcId="{7CA3EF10-9445-4B64-831B-FE8FACEF82A3}" destId="{B40AAD41-FEF6-4044-B2D3-B321BE395B1E}" srcOrd="1" destOrd="0" presId="urn:microsoft.com/office/officeart/2005/8/layout/pyramid3"/>
    <dgm:cxn modelId="{26997CA3-1A38-467D-8CE9-267A899BCC8B}" type="presOf" srcId="{751432A1-7313-4F06-A727-2738E44F2DBC}" destId="{1F804AEA-E6B2-499F-A0D1-277173D70A93}" srcOrd="0" destOrd="0" presId="urn:microsoft.com/office/officeart/2005/8/layout/pyramid3"/>
    <dgm:cxn modelId="{5960CD9E-A754-4655-9079-09AE9A8E22D3}" type="presOf" srcId="{B5A28722-DF81-4125-ACEC-BD667B9054BD}" destId="{62A91AB7-DFAD-45B6-B1BF-11B1BC9A633B}" srcOrd="1" destOrd="0" presId="urn:microsoft.com/office/officeart/2005/8/layout/pyramid3"/>
    <dgm:cxn modelId="{1CC9307E-D254-4B1A-95E9-DB44814EDEA9}" type="presOf" srcId="{347FE52D-13BC-4766-93DD-5E1FD0F86725}" destId="{AB8842C1-4BB1-479A-AA76-FD8DF64280F1}" srcOrd="1" destOrd="1" presId="urn:microsoft.com/office/officeart/2005/8/layout/pyramid3"/>
    <dgm:cxn modelId="{52C68A77-E334-4232-80E2-A3CAD8B78B21}" type="presOf" srcId="{362FC54A-40C2-4C65-96C3-3ABC425FF004}" destId="{AA1A9B02-25A0-4200-AC8C-6090FCB73C65}" srcOrd="1" destOrd="0" presId="urn:microsoft.com/office/officeart/2005/8/layout/pyramid3"/>
    <dgm:cxn modelId="{73BA74DA-9320-4C93-9AA5-15B98DACA5C2}" type="presOf" srcId="{0D241F09-467A-41A8-AE0F-704EA7D919E5}" destId="{1839984B-6385-4637-8A36-86D701CD9531}" srcOrd="0" destOrd="4" presId="urn:microsoft.com/office/officeart/2005/8/layout/pyramid3"/>
    <dgm:cxn modelId="{CE12C533-2B94-4E55-8696-16E6BF59D463}" type="presOf" srcId="{751432A1-7313-4F06-A727-2738E44F2DBC}" destId="{D4652986-CB07-4326-A120-F9495D83F41A}" srcOrd="1" destOrd="0" presId="urn:microsoft.com/office/officeart/2005/8/layout/pyramid3"/>
    <dgm:cxn modelId="{A74C45A8-CF30-4765-BC64-53F34330A2CF}" type="presOf" srcId="{9668020B-A5F1-41B1-B068-F1F2965EBE18}" destId="{AB8842C1-4BB1-479A-AA76-FD8DF64280F1}" srcOrd="1" destOrd="5" presId="urn:microsoft.com/office/officeart/2005/8/layout/pyramid3"/>
    <dgm:cxn modelId="{ECBAC7B7-B733-4B94-95CF-BB1A38CE39C5}" srcId="{7CA3EF10-9445-4B64-831B-FE8FACEF82A3}" destId="{B5A28722-DF81-4125-ACEC-BD667B9054BD}" srcOrd="0" destOrd="0" parTransId="{3DE320F7-E191-4A48-BD79-BE83ABC5BFA3}" sibTransId="{AC5F632D-59FB-4EBC-BF1C-06E06C5F489E}"/>
    <dgm:cxn modelId="{F65D4CE1-2906-4914-91F0-CCFDD47F0AD6}" type="presOf" srcId="{46CDDEAC-391C-40DF-9CFF-09B2A9F44238}" destId="{BD85706C-0C43-4784-8CEC-F7860FB25931}" srcOrd="0" destOrd="0" presId="urn:microsoft.com/office/officeart/2005/8/layout/pyramid3"/>
    <dgm:cxn modelId="{5D4124FA-E31C-44E8-A2E9-22F0DFD55BED}" srcId="{C16EDBC7-2201-4380-9FB0-924DA01F0A68}" destId="{0D241F09-467A-41A8-AE0F-704EA7D919E5}" srcOrd="4" destOrd="0" parTransId="{6A6D3D36-C8A1-4A64-9E84-09B6BAFB3302}" sibTransId="{573B9790-4D4D-42E3-B98A-09919F25006B}"/>
    <dgm:cxn modelId="{FB3C168A-A90D-46E2-917C-BED69B12B2C4}" srcId="{7CA3EF10-9445-4B64-831B-FE8FACEF82A3}" destId="{575C6E08-C64D-4B7F-B177-9E733DAC09F6}" srcOrd="3" destOrd="0" parTransId="{E8813F9E-48EA-40FC-9218-8EFD0B17480A}" sibTransId="{0EFFAC8B-836D-4A8C-AD78-A93341680E83}"/>
    <dgm:cxn modelId="{FA7AB078-2E26-4E29-ABDE-2325C1AB0AC3}" type="presOf" srcId="{17504C61-CDD6-4CCE-9EBA-D60AFCCCDD1E}" destId="{AA1A9B02-25A0-4200-AC8C-6090FCB73C65}" srcOrd="1" destOrd="1" presId="urn:microsoft.com/office/officeart/2005/8/layout/pyramid3"/>
    <dgm:cxn modelId="{E359AF01-EE35-4262-8B21-6E09D303237C}" type="presOf" srcId="{C16EDBC7-2201-4380-9FB0-924DA01F0A68}" destId="{93916281-97F2-44A2-98E4-DB6425405941}" srcOrd="1" destOrd="0" presId="urn:microsoft.com/office/officeart/2005/8/layout/pyramid3"/>
    <dgm:cxn modelId="{53D14966-190A-4988-8EB0-62C7E4736DD2}" type="presOf" srcId="{52C94E89-7DE5-42D2-AC56-A965B0D5B7DE}" destId="{1839984B-6385-4637-8A36-86D701CD9531}" srcOrd="0" destOrd="3" presId="urn:microsoft.com/office/officeart/2005/8/layout/pyramid3"/>
    <dgm:cxn modelId="{45B6EEDE-5F6A-4751-9B57-07E273414E9B}" srcId="{7A68150E-F0CE-49C6-9570-33FC89208534}" destId="{0C7091B4-88AA-4653-8D97-D61999C5D545}" srcOrd="0" destOrd="0" parTransId="{B5A6D805-997D-4858-8AF9-4876E1D2C067}" sibTransId="{ED148C4C-0BD8-4CF0-A590-4024F3B7785F}"/>
    <dgm:cxn modelId="{952BBBBC-FCD1-4444-B5E1-9D3F02372C1A}" type="presOf" srcId="{B5A28722-DF81-4125-ACEC-BD667B9054BD}" destId="{857E6C2D-40E6-42CF-8DD1-86186D90C6FB}" srcOrd="0" destOrd="0" presId="urn:microsoft.com/office/officeart/2005/8/layout/pyramid3"/>
    <dgm:cxn modelId="{9EDB4197-65ED-4873-A5EF-8118C4A23F99}" type="presOf" srcId="{0C7091B4-88AA-4653-8D97-D61999C5D545}" destId="{AB8842C1-4BB1-479A-AA76-FD8DF64280F1}" srcOrd="1" destOrd="3" presId="urn:microsoft.com/office/officeart/2005/8/layout/pyramid3"/>
    <dgm:cxn modelId="{9C808DB0-A1E1-4FAF-BA88-FAEAD392D638}" srcId="{43363B5D-19E9-4D69-9DB9-5D92D87C75D7}" destId="{347FE52D-13BC-4766-93DD-5E1FD0F86725}" srcOrd="1" destOrd="0" parTransId="{7D0D00E4-5EAE-4A9D-9E47-E75FE41DAF12}" sibTransId="{5F5B7674-9C8D-4093-8610-DB136FE6BB64}"/>
    <dgm:cxn modelId="{5BD7FC39-E517-4779-AE97-E523DC9E4575}" srcId="{A7971219-10F6-4B7D-A22C-9C420AD2B162}" destId="{DF68936E-6330-4C27-9277-61413948EE85}" srcOrd="3" destOrd="0" parTransId="{F9EDAFBA-2DF7-4FB2-9339-FB8AF035BB9E}" sibTransId="{7F64CC2E-F184-4CD7-9AA0-B42E11CB3BA0}"/>
    <dgm:cxn modelId="{4E91356D-57D5-418A-923B-463FB5298735}" type="presOf" srcId="{CD2B1EDB-8B3B-4FE2-88F5-1DF80C67D4EF}" destId="{857E6C2D-40E6-42CF-8DD1-86186D90C6FB}" srcOrd="0" destOrd="2" presId="urn:microsoft.com/office/officeart/2005/8/layout/pyramid3"/>
    <dgm:cxn modelId="{06F78470-C2B2-4F19-BD49-162EA4E86A67}" type="presOf" srcId="{52C94E89-7DE5-42D2-AC56-A965B0D5B7DE}" destId="{AA1A9B02-25A0-4200-AC8C-6090FCB73C65}" srcOrd="1" destOrd="3" presId="urn:microsoft.com/office/officeart/2005/8/layout/pyramid3"/>
    <dgm:cxn modelId="{2370E5B2-BBFA-42F4-B317-3608D5081F84}" type="presOf" srcId="{D0F361D7-816E-4973-BF8B-65009527781F}" destId="{D4652986-CB07-4326-A120-F9495D83F41A}" srcOrd="1" destOrd="1" presId="urn:microsoft.com/office/officeart/2005/8/layout/pyramid3"/>
    <dgm:cxn modelId="{AAFEC97A-88CC-4CF7-9A9D-91315746F98B}" type="presOf" srcId="{DF68936E-6330-4C27-9277-61413948EE85}" destId="{D4652986-CB07-4326-A120-F9495D83F41A}" srcOrd="1" destOrd="3" presId="urn:microsoft.com/office/officeart/2005/8/layout/pyramid3"/>
    <dgm:cxn modelId="{CE56B771-7F36-4A95-A453-0B6F2EC95E66}" srcId="{7CA3EF10-9445-4B64-831B-FE8FACEF82A3}" destId="{453A06F0-4A84-4F6D-9C8C-D30D557A55C7}" srcOrd="1" destOrd="0" parTransId="{8D531343-B08D-43F0-820B-34D235A9F8FB}" sibTransId="{F4D6C7A5-6FBA-4812-B69B-BFBABB1B4753}"/>
    <dgm:cxn modelId="{1BFB24EB-40E6-4FF9-A737-01DAE6D6CAF6}" type="presOf" srcId="{05931E79-CEDC-40BC-87CC-6D3DE7F3F644}" destId="{1F804AEA-E6B2-499F-A0D1-277173D70A93}" srcOrd="0" destOrd="2" presId="urn:microsoft.com/office/officeart/2005/8/layout/pyramid3"/>
    <dgm:cxn modelId="{AD8F2E54-D4BE-4E15-819D-07087E2BEAD6}" type="presOf" srcId="{A7971219-10F6-4B7D-A22C-9C420AD2B162}" destId="{AA060677-FA82-4BCE-B851-C9A1975F644C}" srcOrd="1" destOrd="0" presId="urn:microsoft.com/office/officeart/2005/8/layout/pyramid3"/>
    <dgm:cxn modelId="{C700482B-D575-4B9D-829A-445D7A4060D2}" srcId="{C16EDBC7-2201-4380-9FB0-924DA01F0A68}" destId="{52C94E89-7DE5-42D2-AC56-A965B0D5B7DE}" srcOrd="3" destOrd="0" parTransId="{12DCAC26-E93D-4696-BAED-3691F50B0DCA}" sibTransId="{CFEA5072-9D97-4745-BB6E-426ACFA82D37}"/>
    <dgm:cxn modelId="{7C392DE7-216C-4A11-8A84-B644499BF39F}" type="presOf" srcId="{7CA3EF10-9445-4B64-831B-FE8FACEF82A3}" destId="{A4352CBA-857A-4780-95F5-CF1C031D5AB1}" srcOrd="0" destOrd="0" presId="urn:microsoft.com/office/officeart/2005/8/layout/pyramid3"/>
    <dgm:cxn modelId="{596314D2-47E3-4E4A-B888-08F084FADB19}" srcId="{A7971219-10F6-4B7D-A22C-9C420AD2B162}" destId="{751432A1-7313-4F06-A727-2738E44F2DBC}" srcOrd="0" destOrd="0" parTransId="{243D9D2B-275B-461F-BD47-5053863E90BA}" sibTransId="{52C67ABC-C9DF-489E-847A-8A152D51A53E}"/>
    <dgm:cxn modelId="{4A5933C4-BCFB-4631-B61D-7D9FA9967B62}" srcId="{C16EDBC7-2201-4380-9FB0-924DA01F0A68}" destId="{17504C61-CDD6-4CCE-9EBA-D60AFCCCDD1E}" srcOrd="1" destOrd="0" parTransId="{1C5F33EA-49BE-433B-922D-7BDF5262BC3F}" sibTransId="{CAA8DABD-5762-47EA-B7EA-B021005CE41D}"/>
    <dgm:cxn modelId="{8A04A433-EF74-4265-A800-E482E5A5F1BA}" type="presOf" srcId="{A7971219-10F6-4B7D-A22C-9C420AD2B162}" destId="{2FC36B77-F0FF-4A38-9D28-CBBBD4EF88F4}" srcOrd="0" destOrd="0" presId="urn:microsoft.com/office/officeart/2005/8/layout/pyramid3"/>
    <dgm:cxn modelId="{F80BDBF2-E91B-4B31-9243-3D654F419F0B}" srcId="{46CDDEAC-391C-40DF-9CFF-09B2A9F44238}" destId="{A7971219-10F6-4B7D-A22C-9C420AD2B162}" srcOrd="1" destOrd="0" parTransId="{4A6BCE52-4894-4661-9734-E49F38A1F90B}" sibTransId="{C02D4549-5275-4A32-90C0-13332F3FC8A5}"/>
    <dgm:cxn modelId="{CC6EC634-5262-48C2-AA2F-581B08EB48C6}" type="presOf" srcId="{7A68150E-F0CE-49C6-9570-33FC89208534}" destId="{AB8842C1-4BB1-479A-AA76-FD8DF64280F1}" srcOrd="1" destOrd="2" presId="urn:microsoft.com/office/officeart/2005/8/layout/pyramid3"/>
    <dgm:cxn modelId="{9781F899-E5DB-4F5F-B8F4-8426AD489681}" type="presOf" srcId="{CCC93F16-91E5-40FC-9CA6-7B1879F467C3}" destId="{74582BB1-F9A2-48E1-86B9-D2993954FBB4}" srcOrd="0" destOrd="4" presId="urn:microsoft.com/office/officeart/2005/8/layout/pyramid3"/>
    <dgm:cxn modelId="{D58CC32B-0530-440C-84F6-0A290642F235}" type="presOf" srcId="{C16EDBC7-2201-4380-9FB0-924DA01F0A68}" destId="{0D4227BA-2EEF-4F84-B501-5128CA379AAD}" srcOrd="0" destOrd="0" presId="urn:microsoft.com/office/officeart/2005/8/layout/pyramid3"/>
    <dgm:cxn modelId="{8227AC49-3BF9-4793-A46A-5F0BFC6D3719}" srcId="{C16EDBC7-2201-4380-9FB0-924DA01F0A68}" destId="{362FC54A-40C2-4C65-96C3-3ABC425FF004}" srcOrd="0" destOrd="0" parTransId="{E20CDD1D-26E8-43F5-B510-2E349F303A67}" sibTransId="{4DEC57B0-2E4F-47F0-8444-B20C8A45FFEB}"/>
    <dgm:cxn modelId="{540CCE2D-8A1C-41FD-AF71-0C4F06F379D6}" srcId="{A7971219-10F6-4B7D-A22C-9C420AD2B162}" destId="{D0F361D7-816E-4973-BF8B-65009527781F}" srcOrd="1" destOrd="0" parTransId="{628E9E20-22DF-4E6A-8A32-C8725144DBF7}" sibTransId="{E65956AA-3C7A-4ABE-B550-03159D613F8B}"/>
    <dgm:cxn modelId="{421DC7F8-E73F-48F3-B760-5D77AF56210F}" type="presOf" srcId="{0D241F09-467A-41A8-AE0F-704EA7D919E5}" destId="{AA1A9B02-25A0-4200-AC8C-6090FCB73C65}" srcOrd="1" destOrd="4" presId="urn:microsoft.com/office/officeart/2005/8/layout/pyramid3"/>
    <dgm:cxn modelId="{3004EF15-3713-45E8-B367-89694957B01B}" type="presOf" srcId="{575C6E08-C64D-4B7F-B177-9E733DAC09F6}" destId="{62A91AB7-DFAD-45B6-B1BF-11B1BC9A633B}" srcOrd="1" destOrd="3" presId="urn:microsoft.com/office/officeart/2005/8/layout/pyramid3"/>
    <dgm:cxn modelId="{7B678DBB-DA86-42C9-B4FB-F356C68E358B}" type="presOf" srcId="{7A68150E-F0CE-49C6-9570-33FC89208534}" destId="{74582BB1-F9A2-48E1-86B9-D2993954FBB4}" srcOrd="0" destOrd="2" presId="urn:microsoft.com/office/officeart/2005/8/layout/pyramid3"/>
    <dgm:cxn modelId="{E0E761F6-8E0C-4F45-B2F0-BFC4586F249B}" type="presOf" srcId="{0C7091B4-88AA-4653-8D97-D61999C5D545}" destId="{74582BB1-F9A2-48E1-86B9-D2993954FBB4}" srcOrd="0" destOrd="3" presId="urn:microsoft.com/office/officeart/2005/8/layout/pyramid3"/>
    <dgm:cxn modelId="{AA974E5C-64E9-4238-9F55-AAB6EC1A54C3}" srcId="{46CDDEAC-391C-40DF-9CFF-09B2A9F44238}" destId="{C16EDBC7-2201-4380-9FB0-924DA01F0A68}" srcOrd="0" destOrd="0" parTransId="{54993805-0458-47B5-AC05-9245D08474EF}" sibTransId="{E5604506-4A85-40C6-B7DC-B4BD619CAA6F}"/>
    <dgm:cxn modelId="{4FF1F3BF-9FE8-4C5E-AA64-E027CCB6D1ED}" type="presOf" srcId="{757CB465-B73D-4BE6-9149-5E6C5C3A2EC2}" destId="{AA1A9B02-25A0-4200-AC8C-6090FCB73C65}" srcOrd="1" destOrd="2" presId="urn:microsoft.com/office/officeart/2005/8/layout/pyramid3"/>
    <dgm:cxn modelId="{A04D27F3-9DB0-4CE0-8F2B-1A3EFC3CCEEB}" type="presOf" srcId="{DF68936E-6330-4C27-9277-61413948EE85}" destId="{1F804AEA-E6B2-499F-A0D1-277173D70A93}" srcOrd="0" destOrd="3" presId="urn:microsoft.com/office/officeart/2005/8/layout/pyramid3"/>
    <dgm:cxn modelId="{2370A1BE-9CE0-4B2F-86DA-10705163005E}" srcId="{7A68150E-F0CE-49C6-9570-33FC89208534}" destId="{9668020B-A5F1-41B1-B068-F1F2965EBE18}" srcOrd="2" destOrd="0" parTransId="{57CAA25D-95F4-442F-89E6-114C995E2ABA}" sibTransId="{78DB11B1-B8B7-4A3C-A1ED-26044E72752E}"/>
    <dgm:cxn modelId="{336749E4-CF3A-49DC-842C-4F2591F314D7}" srcId="{7CA3EF10-9445-4B64-831B-FE8FACEF82A3}" destId="{CD2B1EDB-8B3B-4FE2-88F5-1DF80C67D4EF}" srcOrd="2" destOrd="0" parTransId="{0A1C28DE-0CAE-4A83-A39D-170946A5499B}" sibTransId="{03BC3E44-2BCF-40E7-9575-1947455FA2A2}"/>
    <dgm:cxn modelId="{0DCB483B-A096-4E38-BB55-2B0F5B062335}" srcId="{46CDDEAC-391C-40DF-9CFF-09B2A9F44238}" destId="{7CA3EF10-9445-4B64-831B-FE8FACEF82A3}" srcOrd="2" destOrd="0" parTransId="{9A8BDD38-9D68-40FD-A900-DB0EB685F9A8}" sibTransId="{004EC643-0EEA-4BF0-9098-C57C1D7EDAF5}"/>
    <dgm:cxn modelId="{58F7B893-8032-49E9-87FE-AAF3EACF786E}" srcId="{A7971219-10F6-4B7D-A22C-9C420AD2B162}" destId="{05931E79-CEDC-40BC-87CC-6D3DE7F3F644}" srcOrd="2" destOrd="0" parTransId="{9E66BB4F-69B6-429B-A372-8FDCEBF40936}" sibTransId="{3EFE6383-D78C-43A7-8C14-452607C42AC0}"/>
    <dgm:cxn modelId="{60493AE1-73D0-4816-A499-98C5BA997704}" type="presOf" srcId="{2F10D49F-C640-4631-8B69-38A7994AD1B4}" destId="{AB8842C1-4BB1-479A-AA76-FD8DF64280F1}" srcOrd="1" destOrd="0" presId="urn:microsoft.com/office/officeart/2005/8/layout/pyramid3"/>
    <dgm:cxn modelId="{AE72ACFF-894E-4C62-880D-4699FDC0AD1A}" type="presOf" srcId="{453A06F0-4A84-4F6D-9C8C-D30D557A55C7}" destId="{857E6C2D-40E6-42CF-8DD1-86186D90C6FB}" srcOrd="0" destOrd="1" presId="urn:microsoft.com/office/officeart/2005/8/layout/pyramid3"/>
    <dgm:cxn modelId="{45E5E01D-A546-4F7E-A6FE-E438C461CA29}" srcId="{7A68150E-F0CE-49C6-9570-33FC89208534}" destId="{CCC93F16-91E5-40FC-9CA6-7B1879F467C3}" srcOrd="1" destOrd="0" parTransId="{9AC0C0D4-AA36-4DD8-A219-1989093ACEAF}" sibTransId="{564B6C88-BC73-4024-A30E-C7BCD3012C7B}"/>
    <dgm:cxn modelId="{4C5E4989-854A-486C-B29C-CA857CA79A0A}" type="presOf" srcId="{362FC54A-40C2-4C65-96C3-3ABC425FF004}" destId="{1839984B-6385-4637-8A36-86D701CD9531}" srcOrd="0" destOrd="0" presId="urn:microsoft.com/office/officeart/2005/8/layout/pyramid3"/>
    <dgm:cxn modelId="{FFBF6FB1-6F0C-4D5E-B7C6-0C28A9365DE5}" type="presOf" srcId="{347FE52D-13BC-4766-93DD-5E1FD0F86725}" destId="{74582BB1-F9A2-48E1-86B9-D2993954FBB4}" srcOrd="0" destOrd="1" presId="urn:microsoft.com/office/officeart/2005/8/layout/pyramid3"/>
    <dgm:cxn modelId="{F3606260-149E-4949-918B-41EE6E443862}" type="presOf" srcId="{575C6E08-C64D-4B7F-B177-9E733DAC09F6}" destId="{857E6C2D-40E6-42CF-8DD1-86186D90C6FB}" srcOrd="0" destOrd="3" presId="urn:microsoft.com/office/officeart/2005/8/layout/pyramid3"/>
    <dgm:cxn modelId="{41346DE7-0D4A-4EFD-97B4-D8B78B0B7E13}" type="presOf" srcId="{43363B5D-19E9-4D69-9DB9-5D92D87C75D7}" destId="{F98220D7-4B56-4187-A4AC-11F33108C6FE}" srcOrd="1" destOrd="0" presId="urn:microsoft.com/office/officeart/2005/8/layout/pyramid3"/>
    <dgm:cxn modelId="{A03A1E81-9E0F-4994-B579-B6B83A3FD825}" srcId="{43363B5D-19E9-4D69-9DB9-5D92D87C75D7}" destId="{2F10D49F-C640-4631-8B69-38A7994AD1B4}" srcOrd="0" destOrd="0" parTransId="{F4EFDB3C-A014-4101-B58D-76DD53D339C2}" sibTransId="{55E97116-A2EC-48D6-A23B-265C055FF51E}"/>
    <dgm:cxn modelId="{7951EF6E-C9A0-4F30-98D9-3B58E1EF841F}" type="presOf" srcId="{CD2B1EDB-8B3B-4FE2-88F5-1DF80C67D4EF}" destId="{62A91AB7-DFAD-45B6-B1BF-11B1BC9A633B}" srcOrd="1" destOrd="2" presId="urn:microsoft.com/office/officeart/2005/8/layout/pyramid3"/>
    <dgm:cxn modelId="{2DF451DF-32EF-48A8-BBE0-0D6026CF069F}" srcId="{46CDDEAC-391C-40DF-9CFF-09B2A9F44238}" destId="{43363B5D-19E9-4D69-9DB9-5D92D87C75D7}" srcOrd="3" destOrd="0" parTransId="{A78C9804-610C-4D8C-B86E-D8E140A67FFA}" sibTransId="{1E05F5C7-3EE6-419A-956B-4B27C4953ABC}"/>
    <dgm:cxn modelId="{FC8D43F1-2CF0-43C2-BD23-34642CB36FC7}" type="presParOf" srcId="{BD85706C-0C43-4784-8CEC-F7860FB25931}" destId="{DEFC5D61-31C2-4C3D-8CF3-A2EBB66E1520}" srcOrd="0" destOrd="0" presId="urn:microsoft.com/office/officeart/2005/8/layout/pyramid3"/>
    <dgm:cxn modelId="{A23F3372-D787-409A-86B7-445640B4D2B6}" type="presParOf" srcId="{DEFC5D61-31C2-4C3D-8CF3-A2EBB66E1520}" destId="{1839984B-6385-4637-8A36-86D701CD9531}" srcOrd="0" destOrd="0" presId="urn:microsoft.com/office/officeart/2005/8/layout/pyramid3"/>
    <dgm:cxn modelId="{F114375F-190E-4EEF-8EA1-FE1582169471}" type="presParOf" srcId="{DEFC5D61-31C2-4C3D-8CF3-A2EBB66E1520}" destId="{AA1A9B02-25A0-4200-AC8C-6090FCB73C65}" srcOrd="1" destOrd="0" presId="urn:microsoft.com/office/officeart/2005/8/layout/pyramid3"/>
    <dgm:cxn modelId="{562DFE52-B900-49A8-92F0-B5C08AB9D902}" type="presParOf" srcId="{DEFC5D61-31C2-4C3D-8CF3-A2EBB66E1520}" destId="{0D4227BA-2EEF-4F84-B501-5128CA379AAD}" srcOrd="2" destOrd="0" presId="urn:microsoft.com/office/officeart/2005/8/layout/pyramid3"/>
    <dgm:cxn modelId="{DCC45FEB-1748-4313-8B06-7AE30353E13B}" type="presParOf" srcId="{DEFC5D61-31C2-4C3D-8CF3-A2EBB66E1520}" destId="{93916281-97F2-44A2-98E4-DB6425405941}" srcOrd="3" destOrd="0" presId="urn:microsoft.com/office/officeart/2005/8/layout/pyramid3"/>
    <dgm:cxn modelId="{2775EF7B-0DDB-450A-90C9-7A2F9E3D880E}" type="presParOf" srcId="{BD85706C-0C43-4784-8CEC-F7860FB25931}" destId="{6BEF50B9-26F8-47A8-8AA3-2E1A4FA30506}" srcOrd="1" destOrd="0" presId="urn:microsoft.com/office/officeart/2005/8/layout/pyramid3"/>
    <dgm:cxn modelId="{23BD08F6-F6B8-4F86-AE64-A41742E0924E}" type="presParOf" srcId="{6BEF50B9-26F8-47A8-8AA3-2E1A4FA30506}" destId="{1F804AEA-E6B2-499F-A0D1-277173D70A93}" srcOrd="0" destOrd="0" presId="urn:microsoft.com/office/officeart/2005/8/layout/pyramid3"/>
    <dgm:cxn modelId="{1D2FB5D5-9170-4CC9-86E1-AAC0D9EDEC14}" type="presParOf" srcId="{6BEF50B9-26F8-47A8-8AA3-2E1A4FA30506}" destId="{D4652986-CB07-4326-A120-F9495D83F41A}" srcOrd="1" destOrd="0" presId="urn:microsoft.com/office/officeart/2005/8/layout/pyramid3"/>
    <dgm:cxn modelId="{0BA31F37-714B-46E7-B8DC-2219529F6BFB}" type="presParOf" srcId="{6BEF50B9-26F8-47A8-8AA3-2E1A4FA30506}" destId="{2FC36B77-F0FF-4A38-9D28-CBBBD4EF88F4}" srcOrd="2" destOrd="0" presId="urn:microsoft.com/office/officeart/2005/8/layout/pyramid3"/>
    <dgm:cxn modelId="{70DB2DE0-ED48-434E-8E6C-35D9B51BA6B3}" type="presParOf" srcId="{6BEF50B9-26F8-47A8-8AA3-2E1A4FA30506}" destId="{AA060677-FA82-4BCE-B851-C9A1975F644C}" srcOrd="3" destOrd="0" presId="urn:microsoft.com/office/officeart/2005/8/layout/pyramid3"/>
    <dgm:cxn modelId="{E4798286-DB29-4162-A619-09C7C430A2E5}" type="presParOf" srcId="{BD85706C-0C43-4784-8CEC-F7860FB25931}" destId="{3FE2039C-831A-4A71-BB75-A1565C68A98C}" srcOrd="2" destOrd="0" presId="urn:microsoft.com/office/officeart/2005/8/layout/pyramid3"/>
    <dgm:cxn modelId="{F8423CF6-63F2-4719-978D-980AAC89A1BE}" type="presParOf" srcId="{3FE2039C-831A-4A71-BB75-A1565C68A98C}" destId="{857E6C2D-40E6-42CF-8DD1-86186D90C6FB}" srcOrd="0" destOrd="0" presId="urn:microsoft.com/office/officeart/2005/8/layout/pyramid3"/>
    <dgm:cxn modelId="{7651570F-CAA1-40C6-925B-DBF212DE0DE2}" type="presParOf" srcId="{3FE2039C-831A-4A71-BB75-A1565C68A98C}" destId="{62A91AB7-DFAD-45B6-B1BF-11B1BC9A633B}" srcOrd="1" destOrd="0" presId="urn:microsoft.com/office/officeart/2005/8/layout/pyramid3"/>
    <dgm:cxn modelId="{947873E1-5458-4591-A7E2-3BFF3AF8451C}" type="presParOf" srcId="{3FE2039C-831A-4A71-BB75-A1565C68A98C}" destId="{A4352CBA-857A-4780-95F5-CF1C031D5AB1}" srcOrd="2" destOrd="0" presId="urn:microsoft.com/office/officeart/2005/8/layout/pyramid3"/>
    <dgm:cxn modelId="{0F5206B4-7E00-46C6-971E-1E3E37DE1A3D}" type="presParOf" srcId="{3FE2039C-831A-4A71-BB75-A1565C68A98C}" destId="{B40AAD41-FEF6-4044-B2D3-B321BE395B1E}" srcOrd="3" destOrd="0" presId="urn:microsoft.com/office/officeart/2005/8/layout/pyramid3"/>
    <dgm:cxn modelId="{06833A7B-EA85-4F82-A2C2-644DA37BFCAD}" type="presParOf" srcId="{BD85706C-0C43-4784-8CEC-F7860FB25931}" destId="{0F4735F8-8762-490A-A688-9EAE2A70928C}" srcOrd="3" destOrd="0" presId="urn:microsoft.com/office/officeart/2005/8/layout/pyramid3"/>
    <dgm:cxn modelId="{00DA3FA1-A445-49CB-AD8B-D904708AB94C}" type="presParOf" srcId="{0F4735F8-8762-490A-A688-9EAE2A70928C}" destId="{74582BB1-F9A2-48E1-86B9-D2993954FBB4}" srcOrd="0" destOrd="0" presId="urn:microsoft.com/office/officeart/2005/8/layout/pyramid3"/>
    <dgm:cxn modelId="{27E6CB5E-2565-4049-844B-C22D12AC19DD}" type="presParOf" srcId="{0F4735F8-8762-490A-A688-9EAE2A70928C}" destId="{AB8842C1-4BB1-479A-AA76-FD8DF64280F1}" srcOrd="1" destOrd="0" presId="urn:microsoft.com/office/officeart/2005/8/layout/pyramid3"/>
    <dgm:cxn modelId="{48945D99-90E6-4598-A77B-4D0463F62412}" type="presParOf" srcId="{0F4735F8-8762-490A-A688-9EAE2A70928C}" destId="{1C941DAD-E497-4218-87E8-14D8AFA2CFA0}" srcOrd="2" destOrd="0" presId="urn:microsoft.com/office/officeart/2005/8/layout/pyramid3"/>
    <dgm:cxn modelId="{1D49FDBA-2E3A-4A2D-9860-02586040FAA0}" type="presParOf" srcId="{0F4735F8-8762-490A-A688-9EAE2A70928C}" destId="{F98220D7-4B56-4187-A4AC-11F33108C6FE}" srcOrd="3"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E812E-E225-47F9-9D21-E815ED0BE8A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31DAA54-4D6E-43C3-B9DC-234F08D0D19C}">
      <dgm:prSet phldrT="[Text]" custT="1"/>
      <dgm:spPr>
        <a:solidFill>
          <a:schemeClr val="bg1"/>
        </a:solidFill>
      </dgm:spPr>
      <dgm:t>
        <a:bodyPr/>
        <a:lstStyle/>
        <a:p>
          <a:r>
            <a:rPr lang="en-US" sz="2400" b="1" dirty="0" smtClean="0">
              <a:solidFill>
                <a:schemeClr val="tx1">
                  <a:lumMod val="50000"/>
                </a:schemeClr>
              </a:solidFill>
            </a:rPr>
            <a:t>Central Asset Inventory</a:t>
          </a:r>
          <a:endParaRPr lang="en-US" sz="2400" dirty="0"/>
        </a:p>
      </dgm:t>
    </dgm:pt>
    <dgm:pt modelId="{6A5267A0-3669-4200-875F-453E6ED68528}" type="parTrans" cxnId="{14E26272-ED54-47CC-9805-05E8C553C5C4}">
      <dgm:prSet/>
      <dgm:spPr/>
      <dgm:t>
        <a:bodyPr/>
        <a:lstStyle/>
        <a:p>
          <a:endParaRPr lang="en-US"/>
        </a:p>
      </dgm:t>
    </dgm:pt>
    <dgm:pt modelId="{6CB681D0-64C7-4BA7-8F74-6CC8B600B0D7}" type="sibTrans" cxnId="{14E26272-ED54-47CC-9805-05E8C553C5C4}">
      <dgm:prSet/>
      <dgm:spPr/>
      <dgm:t>
        <a:bodyPr/>
        <a:lstStyle/>
        <a:p>
          <a:endParaRPr lang="en-US"/>
        </a:p>
      </dgm:t>
    </dgm:pt>
    <dgm:pt modelId="{89DA44BA-CC39-4349-BB5F-F92F745ADE8B}">
      <dgm:prSet phldrT="[Text]"/>
      <dgm:spPr>
        <a:solidFill>
          <a:schemeClr val="accent2">
            <a:lumMod val="60000"/>
            <a:lumOff val="40000"/>
          </a:schemeClr>
        </a:solidFill>
      </dgm:spPr>
      <dgm:t>
        <a:bodyPr/>
        <a:lstStyle/>
        <a:p>
          <a:r>
            <a:rPr lang="en-US" b="1" dirty="0" smtClean="0">
              <a:solidFill>
                <a:schemeClr val="tx1">
                  <a:lumMod val="50000"/>
                </a:schemeClr>
              </a:solidFill>
            </a:rPr>
            <a:t>Locate Sources of Asset Data</a:t>
          </a:r>
          <a:endParaRPr lang="en-US" dirty="0"/>
        </a:p>
      </dgm:t>
    </dgm:pt>
    <dgm:pt modelId="{48C57142-5981-481C-B262-2326ED2A1306}" type="parTrans" cxnId="{52A34114-2F67-4658-8A14-B44A6504C7C4}">
      <dgm:prSet/>
      <dgm:spPr/>
      <dgm:t>
        <a:bodyPr/>
        <a:lstStyle/>
        <a:p>
          <a:endParaRPr lang="en-US"/>
        </a:p>
      </dgm:t>
    </dgm:pt>
    <dgm:pt modelId="{85311F0E-B925-4D7E-BD39-D1577A69FCF3}" type="sibTrans" cxnId="{52A34114-2F67-4658-8A14-B44A6504C7C4}">
      <dgm:prSet/>
      <dgm:spPr/>
      <dgm:t>
        <a:bodyPr/>
        <a:lstStyle/>
        <a:p>
          <a:endParaRPr lang="en-US"/>
        </a:p>
      </dgm:t>
    </dgm:pt>
    <dgm:pt modelId="{CC4A383B-3D2F-4C69-8F1C-002505DD543F}">
      <dgm:prSet phldrT="[Text]"/>
      <dgm:spPr>
        <a:solidFill>
          <a:srgbClr val="00CC99"/>
        </a:solidFill>
      </dgm:spPr>
      <dgm:t>
        <a:bodyPr/>
        <a:lstStyle/>
        <a:p>
          <a:r>
            <a:rPr lang="en-US" b="1" dirty="0" smtClean="0">
              <a:solidFill>
                <a:schemeClr val="tx1">
                  <a:lumMod val="50000"/>
                </a:schemeClr>
              </a:solidFill>
            </a:rPr>
            <a:t>Create Standard Organizational Structure</a:t>
          </a:r>
          <a:endParaRPr lang="en-US" dirty="0"/>
        </a:p>
      </dgm:t>
    </dgm:pt>
    <dgm:pt modelId="{007B0C28-67B6-4739-8675-B515AEF1CC71}" type="parTrans" cxnId="{65078A7D-7E21-4572-8F7E-C092586B693F}">
      <dgm:prSet/>
      <dgm:spPr/>
      <dgm:t>
        <a:bodyPr/>
        <a:lstStyle/>
        <a:p>
          <a:endParaRPr lang="en-US"/>
        </a:p>
      </dgm:t>
    </dgm:pt>
    <dgm:pt modelId="{F4456D4B-7E05-4321-BD9D-1BAE36EA412C}" type="sibTrans" cxnId="{65078A7D-7E21-4572-8F7E-C092586B693F}">
      <dgm:prSet/>
      <dgm:spPr/>
      <dgm:t>
        <a:bodyPr/>
        <a:lstStyle/>
        <a:p>
          <a:endParaRPr lang="en-US"/>
        </a:p>
      </dgm:t>
    </dgm:pt>
    <dgm:pt modelId="{7B0E1D1F-5C29-4336-812B-DA175E64DD68}">
      <dgm:prSet phldrT="[Text]"/>
      <dgm:spPr>
        <a:solidFill>
          <a:srgbClr val="FF66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lumMod val="50000"/>
                </a:schemeClr>
              </a:solidFill>
            </a:rPr>
            <a:t>Maintain Inventory Integrity</a:t>
          </a:r>
          <a:endParaRPr lang="en-US" dirty="0" smtClean="0"/>
        </a:p>
      </dgm:t>
    </dgm:pt>
    <dgm:pt modelId="{11E2178C-CCDB-4D58-B63A-F7B61D0E73CB}" type="parTrans" cxnId="{AE5B2C98-2C84-4ED1-8200-4D95B89CA57D}">
      <dgm:prSet/>
      <dgm:spPr/>
      <dgm:t>
        <a:bodyPr/>
        <a:lstStyle/>
        <a:p>
          <a:endParaRPr lang="en-US"/>
        </a:p>
      </dgm:t>
    </dgm:pt>
    <dgm:pt modelId="{CB7DD1B1-18C1-496F-B5F5-FC48E4BD1E51}" type="sibTrans" cxnId="{AE5B2C98-2C84-4ED1-8200-4D95B89CA57D}">
      <dgm:prSet/>
      <dgm:spPr/>
      <dgm:t>
        <a:bodyPr/>
        <a:lstStyle/>
        <a:p>
          <a:endParaRPr lang="en-US"/>
        </a:p>
      </dgm:t>
    </dgm:pt>
    <dgm:pt modelId="{F4BB03AD-5795-4499-82B6-AE2FD41D2081}">
      <dgm:prSet phldrT="[Text]"/>
      <dgm:spPr>
        <a:solidFill>
          <a:srgbClr val="9999FF"/>
        </a:solidFill>
      </dgm:spPr>
      <dgm:t>
        <a:bodyPr/>
        <a:lstStyle/>
        <a:p>
          <a:r>
            <a:rPr lang="en-US" b="1" dirty="0" smtClean="0">
              <a:solidFill>
                <a:schemeClr val="tx1">
                  <a:lumMod val="50000"/>
                </a:schemeClr>
              </a:solidFill>
            </a:rPr>
            <a:t>Reconcile Data and Fill Gaps</a:t>
          </a:r>
          <a:endParaRPr lang="en-US" dirty="0"/>
        </a:p>
      </dgm:t>
    </dgm:pt>
    <dgm:pt modelId="{4F71827B-C760-48EC-A0E3-FA6AC3F6D0EE}" type="parTrans" cxnId="{1644B93C-6CE0-4D3B-8221-7F87084ED10C}">
      <dgm:prSet/>
      <dgm:spPr/>
      <dgm:t>
        <a:bodyPr/>
        <a:lstStyle/>
        <a:p>
          <a:endParaRPr lang="en-US"/>
        </a:p>
      </dgm:t>
    </dgm:pt>
    <dgm:pt modelId="{43A1F6E2-6A10-4751-88DC-733D66EF2F4B}" type="sibTrans" cxnId="{1644B93C-6CE0-4D3B-8221-7F87084ED10C}">
      <dgm:prSet/>
      <dgm:spPr/>
      <dgm:t>
        <a:bodyPr/>
        <a:lstStyle/>
        <a:p>
          <a:endParaRPr lang="en-US"/>
        </a:p>
      </dgm:t>
    </dgm:pt>
    <dgm:pt modelId="{8B6D57B9-8ACD-439C-AD56-65F5571F779C}" type="pres">
      <dgm:prSet presAssocID="{EAEE812E-E225-47F9-9D21-E815ED0BE8AC}" presName="diagram" presStyleCnt="0">
        <dgm:presLayoutVars>
          <dgm:chMax val="1"/>
          <dgm:dir/>
          <dgm:animLvl val="ctr"/>
          <dgm:resizeHandles val="exact"/>
        </dgm:presLayoutVars>
      </dgm:prSet>
      <dgm:spPr/>
      <dgm:t>
        <a:bodyPr/>
        <a:lstStyle/>
        <a:p>
          <a:endParaRPr lang="en-US"/>
        </a:p>
      </dgm:t>
    </dgm:pt>
    <dgm:pt modelId="{3200C214-72E5-4941-B422-C992EEE4859B}" type="pres">
      <dgm:prSet presAssocID="{EAEE812E-E225-47F9-9D21-E815ED0BE8AC}" presName="matrix" presStyleCnt="0"/>
      <dgm:spPr/>
    </dgm:pt>
    <dgm:pt modelId="{4BEB3BBE-2CA6-4DB1-A9C2-23E9007ACF05}" type="pres">
      <dgm:prSet presAssocID="{EAEE812E-E225-47F9-9D21-E815ED0BE8AC}" presName="tile1" presStyleLbl="node1" presStyleIdx="0" presStyleCnt="4"/>
      <dgm:spPr/>
      <dgm:t>
        <a:bodyPr/>
        <a:lstStyle/>
        <a:p>
          <a:endParaRPr lang="en-US"/>
        </a:p>
      </dgm:t>
    </dgm:pt>
    <dgm:pt modelId="{9C78E58C-52C0-4014-850F-EB41C9DCF33A}" type="pres">
      <dgm:prSet presAssocID="{EAEE812E-E225-47F9-9D21-E815ED0BE8AC}" presName="tile1text" presStyleLbl="node1" presStyleIdx="0" presStyleCnt="4">
        <dgm:presLayoutVars>
          <dgm:chMax val="0"/>
          <dgm:chPref val="0"/>
          <dgm:bulletEnabled val="1"/>
        </dgm:presLayoutVars>
      </dgm:prSet>
      <dgm:spPr/>
      <dgm:t>
        <a:bodyPr/>
        <a:lstStyle/>
        <a:p>
          <a:endParaRPr lang="en-US"/>
        </a:p>
      </dgm:t>
    </dgm:pt>
    <dgm:pt modelId="{4DE3CBB5-DFB6-4034-AC4B-D05BF9D8C8C1}" type="pres">
      <dgm:prSet presAssocID="{EAEE812E-E225-47F9-9D21-E815ED0BE8AC}" presName="tile2" presStyleLbl="node1" presStyleIdx="1" presStyleCnt="4" custLinFactNeighborX="73282" custLinFactNeighborY="-20400"/>
      <dgm:spPr/>
      <dgm:t>
        <a:bodyPr/>
        <a:lstStyle/>
        <a:p>
          <a:endParaRPr lang="en-US"/>
        </a:p>
      </dgm:t>
    </dgm:pt>
    <dgm:pt modelId="{F94946B1-F906-438F-9F9F-24E9A12197EB}" type="pres">
      <dgm:prSet presAssocID="{EAEE812E-E225-47F9-9D21-E815ED0BE8AC}" presName="tile2text" presStyleLbl="node1" presStyleIdx="1" presStyleCnt="4">
        <dgm:presLayoutVars>
          <dgm:chMax val="0"/>
          <dgm:chPref val="0"/>
          <dgm:bulletEnabled val="1"/>
        </dgm:presLayoutVars>
      </dgm:prSet>
      <dgm:spPr/>
      <dgm:t>
        <a:bodyPr/>
        <a:lstStyle/>
        <a:p>
          <a:endParaRPr lang="en-US"/>
        </a:p>
      </dgm:t>
    </dgm:pt>
    <dgm:pt modelId="{8283EB3E-1D9A-4E55-A90A-B6AD1C3DB95A}" type="pres">
      <dgm:prSet presAssocID="{EAEE812E-E225-47F9-9D21-E815ED0BE8AC}" presName="tile3" presStyleLbl="node1" presStyleIdx="2" presStyleCnt="4"/>
      <dgm:spPr/>
      <dgm:t>
        <a:bodyPr/>
        <a:lstStyle/>
        <a:p>
          <a:endParaRPr lang="en-US"/>
        </a:p>
      </dgm:t>
    </dgm:pt>
    <dgm:pt modelId="{BB1C779A-8485-46D7-9681-81347412B97A}" type="pres">
      <dgm:prSet presAssocID="{EAEE812E-E225-47F9-9D21-E815ED0BE8AC}" presName="tile3text" presStyleLbl="node1" presStyleIdx="2" presStyleCnt="4">
        <dgm:presLayoutVars>
          <dgm:chMax val="0"/>
          <dgm:chPref val="0"/>
          <dgm:bulletEnabled val="1"/>
        </dgm:presLayoutVars>
      </dgm:prSet>
      <dgm:spPr/>
      <dgm:t>
        <a:bodyPr/>
        <a:lstStyle/>
        <a:p>
          <a:endParaRPr lang="en-US"/>
        </a:p>
      </dgm:t>
    </dgm:pt>
    <dgm:pt modelId="{418F5E89-399E-4CB2-8E75-802CE301B16D}" type="pres">
      <dgm:prSet presAssocID="{EAEE812E-E225-47F9-9D21-E815ED0BE8AC}" presName="tile4" presStyleLbl="node1" presStyleIdx="3" presStyleCnt="4"/>
      <dgm:spPr/>
      <dgm:t>
        <a:bodyPr/>
        <a:lstStyle/>
        <a:p>
          <a:endParaRPr lang="en-US"/>
        </a:p>
      </dgm:t>
    </dgm:pt>
    <dgm:pt modelId="{CDF857B9-0F10-4E82-A6EB-0D8591719AC7}" type="pres">
      <dgm:prSet presAssocID="{EAEE812E-E225-47F9-9D21-E815ED0BE8AC}" presName="tile4text" presStyleLbl="node1" presStyleIdx="3" presStyleCnt="4">
        <dgm:presLayoutVars>
          <dgm:chMax val="0"/>
          <dgm:chPref val="0"/>
          <dgm:bulletEnabled val="1"/>
        </dgm:presLayoutVars>
      </dgm:prSet>
      <dgm:spPr/>
      <dgm:t>
        <a:bodyPr/>
        <a:lstStyle/>
        <a:p>
          <a:endParaRPr lang="en-US"/>
        </a:p>
      </dgm:t>
    </dgm:pt>
    <dgm:pt modelId="{4B77C4EE-2663-4A00-BC51-53CD57BAF8CA}" type="pres">
      <dgm:prSet presAssocID="{EAEE812E-E225-47F9-9D21-E815ED0BE8AC}" presName="centerTile" presStyleLbl="fgShp" presStyleIdx="0" presStyleCnt="1" custScaleY="145000">
        <dgm:presLayoutVars>
          <dgm:chMax val="0"/>
          <dgm:chPref val="0"/>
        </dgm:presLayoutVars>
      </dgm:prSet>
      <dgm:spPr/>
      <dgm:t>
        <a:bodyPr/>
        <a:lstStyle/>
        <a:p>
          <a:endParaRPr lang="en-US"/>
        </a:p>
      </dgm:t>
    </dgm:pt>
  </dgm:ptLst>
  <dgm:cxnLst>
    <dgm:cxn modelId="{5696DB98-A2FE-4B2F-B66E-C77B141AE83F}" type="presOf" srcId="{F4BB03AD-5795-4499-82B6-AE2FD41D2081}" destId="{CDF857B9-0F10-4E82-A6EB-0D8591719AC7}" srcOrd="1" destOrd="0" presId="urn:microsoft.com/office/officeart/2005/8/layout/matrix1"/>
    <dgm:cxn modelId="{1644B93C-6CE0-4D3B-8221-7F87084ED10C}" srcId="{E31DAA54-4D6E-43C3-B9DC-234F08D0D19C}" destId="{F4BB03AD-5795-4499-82B6-AE2FD41D2081}" srcOrd="3" destOrd="0" parTransId="{4F71827B-C760-48EC-A0E3-FA6AC3F6D0EE}" sibTransId="{43A1F6E2-6A10-4751-88DC-733D66EF2F4B}"/>
    <dgm:cxn modelId="{B1FB1979-759E-4A7C-8987-751542C6143A}" type="presOf" srcId="{7B0E1D1F-5C29-4336-812B-DA175E64DD68}" destId="{BB1C779A-8485-46D7-9681-81347412B97A}" srcOrd="1" destOrd="0" presId="urn:microsoft.com/office/officeart/2005/8/layout/matrix1"/>
    <dgm:cxn modelId="{AE5B2C98-2C84-4ED1-8200-4D95B89CA57D}" srcId="{E31DAA54-4D6E-43C3-B9DC-234F08D0D19C}" destId="{7B0E1D1F-5C29-4336-812B-DA175E64DD68}" srcOrd="2" destOrd="0" parTransId="{11E2178C-CCDB-4D58-B63A-F7B61D0E73CB}" sibTransId="{CB7DD1B1-18C1-496F-B5F5-FC48E4BD1E51}"/>
    <dgm:cxn modelId="{6752CE8A-EA1E-4B48-9A22-AC2E7573EAAF}" type="presOf" srcId="{F4BB03AD-5795-4499-82B6-AE2FD41D2081}" destId="{418F5E89-399E-4CB2-8E75-802CE301B16D}" srcOrd="0" destOrd="0" presId="urn:microsoft.com/office/officeart/2005/8/layout/matrix1"/>
    <dgm:cxn modelId="{BC035C0C-57C4-4119-98A2-DA32A37F3165}" type="presOf" srcId="{7B0E1D1F-5C29-4336-812B-DA175E64DD68}" destId="{8283EB3E-1D9A-4E55-A90A-B6AD1C3DB95A}" srcOrd="0" destOrd="0" presId="urn:microsoft.com/office/officeart/2005/8/layout/matrix1"/>
    <dgm:cxn modelId="{65078A7D-7E21-4572-8F7E-C092586B693F}" srcId="{E31DAA54-4D6E-43C3-B9DC-234F08D0D19C}" destId="{CC4A383B-3D2F-4C69-8F1C-002505DD543F}" srcOrd="1" destOrd="0" parTransId="{007B0C28-67B6-4739-8675-B515AEF1CC71}" sibTransId="{F4456D4B-7E05-4321-BD9D-1BAE36EA412C}"/>
    <dgm:cxn modelId="{9EAD7C7A-EB98-43E4-8AFF-4C9D6986E472}" type="presOf" srcId="{89DA44BA-CC39-4349-BB5F-F92F745ADE8B}" destId="{4BEB3BBE-2CA6-4DB1-A9C2-23E9007ACF05}" srcOrd="0" destOrd="0" presId="urn:microsoft.com/office/officeart/2005/8/layout/matrix1"/>
    <dgm:cxn modelId="{B7B3D2BF-E0A9-434D-849C-351DCDC2D0D8}" type="presOf" srcId="{CC4A383B-3D2F-4C69-8F1C-002505DD543F}" destId="{F94946B1-F906-438F-9F9F-24E9A12197EB}" srcOrd="1" destOrd="0" presId="urn:microsoft.com/office/officeart/2005/8/layout/matrix1"/>
    <dgm:cxn modelId="{13E000B8-2688-4F82-883B-E360779F86B9}" type="presOf" srcId="{EAEE812E-E225-47F9-9D21-E815ED0BE8AC}" destId="{8B6D57B9-8ACD-439C-AD56-65F5571F779C}" srcOrd="0" destOrd="0" presId="urn:microsoft.com/office/officeart/2005/8/layout/matrix1"/>
    <dgm:cxn modelId="{52A34114-2F67-4658-8A14-B44A6504C7C4}" srcId="{E31DAA54-4D6E-43C3-B9DC-234F08D0D19C}" destId="{89DA44BA-CC39-4349-BB5F-F92F745ADE8B}" srcOrd="0" destOrd="0" parTransId="{48C57142-5981-481C-B262-2326ED2A1306}" sibTransId="{85311F0E-B925-4D7E-BD39-D1577A69FCF3}"/>
    <dgm:cxn modelId="{F39D5376-07FE-4A68-A89A-81B42C2690C2}" type="presOf" srcId="{CC4A383B-3D2F-4C69-8F1C-002505DD543F}" destId="{4DE3CBB5-DFB6-4034-AC4B-D05BF9D8C8C1}" srcOrd="0" destOrd="0" presId="urn:microsoft.com/office/officeart/2005/8/layout/matrix1"/>
    <dgm:cxn modelId="{405AE685-9F7E-42D2-9AE8-0E8584734EA7}" type="presOf" srcId="{89DA44BA-CC39-4349-BB5F-F92F745ADE8B}" destId="{9C78E58C-52C0-4014-850F-EB41C9DCF33A}" srcOrd="1" destOrd="0" presId="urn:microsoft.com/office/officeart/2005/8/layout/matrix1"/>
    <dgm:cxn modelId="{14E26272-ED54-47CC-9805-05E8C553C5C4}" srcId="{EAEE812E-E225-47F9-9D21-E815ED0BE8AC}" destId="{E31DAA54-4D6E-43C3-B9DC-234F08D0D19C}" srcOrd="0" destOrd="0" parTransId="{6A5267A0-3669-4200-875F-453E6ED68528}" sibTransId="{6CB681D0-64C7-4BA7-8F74-6CC8B600B0D7}"/>
    <dgm:cxn modelId="{6E6E6497-046B-42A6-BC07-DD887E73494E}" type="presOf" srcId="{E31DAA54-4D6E-43C3-B9DC-234F08D0D19C}" destId="{4B77C4EE-2663-4A00-BC51-53CD57BAF8CA}" srcOrd="0" destOrd="0" presId="urn:microsoft.com/office/officeart/2005/8/layout/matrix1"/>
    <dgm:cxn modelId="{C4E98446-C75B-443F-9B3F-DF6CA079A57F}" type="presParOf" srcId="{8B6D57B9-8ACD-439C-AD56-65F5571F779C}" destId="{3200C214-72E5-4941-B422-C992EEE4859B}" srcOrd="0" destOrd="0" presId="urn:microsoft.com/office/officeart/2005/8/layout/matrix1"/>
    <dgm:cxn modelId="{DE6632C8-F3FB-42B6-B145-D9AE0DE67BCE}" type="presParOf" srcId="{3200C214-72E5-4941-B422-C992EEE4859B}" destId="{4BEB3BBE-2CA6-4DB1-A9C2-23E9007ACF05}" srcOrd="0" destOrd="0" presId="urn:microsoft.com/office/officeart/2005/8/layout/matrix1"/>
    <dgm:cxn modelId="{73E3F8EA-86A7-4E05-B607-EBEDC77BC3CC}" type="presParOf" srcId="{3200C214-72E5-4941-B422-C992EEE4859B}" destId="{9C78E58C-52C0-4014-850F-EB41C9DCF33A}" srcOrd="1" destOrd="0" presId="urn:microsoft.com/office/officeart/2005/8/layout/matrix1"/>
    <dgm:cxn modelId="{31259482-8253-4D7A-92FB-A6D5AEC40A82}" type="presParOf" srcId="{3200C214-72E5-4941-B422-C992EEE4859B}" destId="{4DE3CBB5-DFB6-4034-AC4B-D05BF9D8C8C1}" srcOrd="2" destOrd="0" presId="urn:microsoft.com/office/officeart/2005/8/layout/matrix1"/>
    <dgm:cxn modelId="{C57AE141-0BF4-41DB-84A2-D3C67B599010}" type="presParOf" srcId="{3200C214-72E5-4941-B422-C992EEE4859B}" destId="{F94946B1-F906-438F-9F9F-24E9A12197EB}" srcOrd="3" destOrd="0" presId="urn:microsoft.com/office/officeart/2005/8/layout/matrix1"/>
    <dgm:cxn modelId="{39E1FC00-56A9-4B97-BE81-E02D4149839C}" type="presParOf" srcId="{3200C214-72E5-4941-B422-C992EEE4859B}" destId="{8283EB3E-1D9A-4E55-A90A-B6AD1C3DB95A}" srcOrd="4" destOrd="0" presId="urn:microsoft.com/office/officeart/2005/8/layout/matrix1"/>
    <dgm:cxn modelId="{FFE0E588-2D0A-44BA-BCD8-8C777A9F0DD0}" type="presParOf" srcId="{3200C214-72E5-4941-B422-C992EEE4859B}" destId="{BB1C779A-8485-46D7-9681-81347412B97A}" srcOrd="5" destOrd="0" presId="urn:microsoft.com/office/officeart/2005/8/layout/matrix1"/>
    <dgm:cxn modelId="{F7FBAFB0-3C63-4C7A-ACB7-972F6E5369DF}" type="presParOf" srcId="{3200C214-72E5-4941-B422-C992EEE4859B}" destId="{418F5E89-399E-4CB2-8E75-802CE301B16D}" srcOrd="6" destOrd="0" presId="urn:microsoft.com/office/officeart/2005/8/layout/matrix1"/>
    <dgm:cxn modelId="{AFE2D71F-AD0C-401E-A060-404C59165BE9}" type="presParOf" srcId="{3200C214-72E5-4941-B422-C992EEE4859B}" destId="{CDF857B9-0F10-4E82-A6EB-0D8591719AC7}" srcOrd="7" destOrd="0" presId="urn:microsoft.com/office/officeart/2005/8/layout/matrix1"/>
    <dgm:cxn modelId="{F469659C-F046-4654-83BC-F3FF79BDE84F}" type="presParOf" srcId="{8B6D57B9-8ACD-439C-AD56-65F5571F779C}" destId="{4B77C4EE-2663-4A00-BC51-53CD57BAF8C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EB18F-970B-4C90-B0DD-31EC438D13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B0D9A8-6C8F-48B3-B819-C92984D1965A}">
      <dgm:prSet phldrT="[Text]" custT="1"/>
      <dgm:spPr/>
      <dgm:t>
        <a:bodyPr/>
        <a:lstStyle/>
        <a:p>
          <a:r>
            <a:rPr lang="en-US" sz="2800" b="1" dirty="0" smtClean="0"/>
            <a:t>Structure</a:t>
          </a:r>
          <a:endParaRPr lang="en-US" sz="2800" b="1" dirty="0"/>
        </a:p>
      </dgm:t>
    </dgm:pt>
    <dgm:pt modelId="{C1C1CB07-76AF-4D6F-9CA2-48576A92A9FC}" type="parTrans" cxnId="{F525A5BE-E2A1-49D2-8998-342B1237C1AC}">
      <dgm:prSet/>
      <dgm:spPr/>
      <dgm:t>
        <a:bodyPr/>
        <a:lstStyle/>
        <a:p>
          <a:endParaRPr lang="en-US"/>
        </a:p>
      </dgm:t>
    </dgm:pt>
    <dgm:pt modelId="{4FE03DA6-AB5E-4FA9-98A7-1E7C99541C79}" type="sibTrans" cxnId="{F525A5BE-E2A1-49D2-8998-342B1237C1AC}">
      <dgm:prSet/>
      <dgm:spPr/>
      <dgm:t>
        <a:bodyPr/>
        <a:lstStyle/>
        <a:p>
          <a:endParaRPr lang="en-US"/>
        </a:p>
      </dgm:t>
    </dgm:pt>
    <dgm:pt modelId="{6A187158-3A41-410A-8F58-615E43D160DB}">
      <dgm:prSet phldrT="[Text]"/>
      <dgm:spPr/>
      <dgm:t>
        <a:bodyPr/>
        <a:lstStyle/>
        <a:p>
          <a:r>
            <a:rPr lang="en-US" dirty="0" smtClean="0">
              <a:effectLst/>
            </a:rPr>
            <a:t>Data management, organization</a:t>
          </a:r>
          <a:endParaRPr lang="en-US" dirty="0"/>
        </a:p>
      </dgm:t>
    </dgm:pt>
    <dgm:pt modelId="{F2BD687A-DB23-431F-8DF2-549C42FAECC6}" type="parTrans" cxnId="{05336209-FF89-42F4-8EBA-BAB19BAF7767}">
      <dgm:prSet/>
      <dgm:spPr/>
      <dgm:t>
        <a:bodyPr/>
        <a:lstStyle/>
        <a:p>
          <a:endParaRPr lang="en-US"/>
        </a:p>
      </dgm:t>
    </dgm:pt>
    <dgm:pt modelId="{F7DACCCE-94CB-40BF-9E8F-4E595E554029}" type="sibTrans" cxnId="{05336209-FF89-42F4-8EBA-BAB19BAF7767}">
      <dgm:prSet/>
      <dgm:spPr/>
      <dgm:t>
        <a:bodyPr/>
        <a:lstStyle/>
        <a:p>
          <a:endParaRPr lang="en-US"/>
        </a:p>
      </dgm:t>
    </dgm:pt>
    <dgm:pt modelId="{55DED62B-317C-4C8D-90E6-DBC689D835D1}">
      <dgm:prSet phldrT="[Text]"/>
      <dgm:spPr/>
      <dgm:t>
        <a:bodyPr/>
        <a:lstStyle/>
        <a:p>
          <a:r>
            <a:rPr lang="en-US" dirty="0" smtClean="0">
              <a:effectLst/>
            </a:rPr>
            <a:t>Data entry and interoperability</a:t>
          </a:r>
          <a:endParaRPr lang="en-US" dirty="0"/>
        </a:p>
      </dgm:t>
    </dgm:pt>
    <dgm:pt modelId="{49F7B429-C48B-43B3-BA0F-D42E803C8BFD}" type="parTrans" cxnId="{658C1F75-52D2-42C1-B729-85FD8E606349}">
      <dgm:prSet/>
      <dgm:spPr/>
      <dgm:t>
        <a:bodyPr/>
        <a:lstStyle/>
        <a:p>
          <a:endParaRPr lang="en-US"/>
        </a:p>
      </dgm:t>
    </dgm:pt>
    <dgm:pt modelId="{D61F1209-27A4-4AEC-951B-B36DAE72CCCA}" type="sibTrans" cxnId="{658C1F75-52D2-42C1-B729-85FD8E606349}">
      <dgm:prSet/>
      <dgm:spPr/>
      <dgm:t>
        <a:bodyPr/>
        <a:lstStyle/>
        <a:p>
          <a:endParaRPr lang="en-US"/>
        </a:p>
      </dgm:t>
    </dgm:pt>
    <dgm:pt modelId="{0E3689BC-B3D0-46DA-9252-B99E5144C58D}">
      <dgm:prSet phldrT="[Text]" custT="1"/>
      <dgm:spPr/>
      <dgm:t>
        <a:bodyPr/>
        <a:lstStyle/>
        <a:p>
          <a:r>
            <a:rPr lang="en-US" sz="2800" b="1" dirty="0" smtClean="0"/>
            <a:t>Analytics</a:t>
          </a:r>
          <a:endParaRPr lang="en-US" sz="2800" b="1" dirty="0"/>
        </a:p>
      </dgm:t>
    </dgm:pt>
    <dgm:pt modelId="{26C6D7FC-47BB-497A-BA8A-BE8697DBDE40}" type="parTrans" cxnId="{526D5CC0-CE7F-4879-BCB4-6BB582E096B9}">
      <dgm:prSet/>
      <dgm:spPr/>
      <dgm:t>
        <a:bodyPr/>
        <a:lstStyle/>
        <a:p>
          <a:endParaRPr lang="en-US"/>
        </a:p>
      </dgm:t>
    </dgm:pt>
    <dgm:pt modelId="{A2B3A0C4-18B6-4226-88CC-EAF736C86C2F}" type="sibTrans" cxnId="{526D5CC0-CE7F-4879-BCB4-6BB582E096B9}">
      <dgm:prSet/>
      <dgm:spPr/>
      <dgm:t>
        <a:bodyPr/>
        <a:lstStyle/>
        <a:p>
          <a:endParaRPr lang="en-US"/>
        </a:p>
      </dgm:t>
    </dgm:pt>
    <dgm:pt modelId="{26B290D1-484D-4C58-95CA-3A91E93799F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Data processing</a:t>
          </a:r>
          <a:endParaRPr lang="en-US" dirty="0"/>
        </a:p>
      </dgm:t>
    </dgm:pt>
    <dgm:pt modelId="{3178F901-F345-45D9-89F5-AB697F0AA759}" type="parTrans" cxnId="{6CED9F77-EB89-47F3-8F66-597FAF2E5D8B}">
      <dgm:prSet/>
      <dgm:spPr/>
      <dgm:t>
        <a:bodyPr/>
        <a:lstStyle/>
        <a:p>
          <a:endParaRPr lang="en-US"/>
        </a:p>
      </dgm:t>
    </dgm:pt>
    <dgm:pt modelId="{5D0127E0-6ADE-48E5-9C7C-8AB175E517A6}" type="sibTrans" cxnId="{6CED9F77-EB89-47F3-8F66-597FAF2E5D8B}">
      <dgm:prSet/>
      <dgm:spPr/>
      <dgm:t>
        <a:bodyPr/>
        <a:lstStyle/>
        <a:p>
          <a:endParaRPr lang="en-US"/>
        </a:p>
      </dgm:t>
    </dgm:pt>
    <dgm:pt modelId="{999A2BE9-053D-4A2B-A80B-4B88C42CC262}">
      <dgm:prSet phldrT="[Text]" custT="1"/>
      <dgm:spPr/>
      <dgm:t>
        <a:bodyPr/>
        <a:lstStyle/>
        <a:p>
          <a:r>
            <a:rPr lang="en-US" sz="2800" b="1" dirty="0" smtClean="0"/>
            <a:t>Users</a:t>
          </a:r>
          <a:endParaRPr lang="en-US" sz="2800" b="1" dirty="0"/>
        </a:p>
      </dgm:t>
    </dgm:pt>
    <dgm:pt modelId="{60574424-17A3-4D5A-8C69-D49B4ED6639E}" type="parTrans" cxnId="{8C91C206-6831-4CD7-B866-AD575D17317A}">
      <dgm:prSet/>
      <dgm:spPr/>
      <dgm:t>
        <a:bodyPr/>
        <a:lstStyle/>
        <a:p>
          <a:endParaRPr lang="en-US"/>
        </a:p>
      </dgm:t>
    </dgm:pt>
    <dgm:pt modelId="{8F6FB02D-0C4D-4CE3-9F9F-1E8FB3E07D9E}" type="sibTrans" cxnId="{8C91C206-6831-4CD7-B866-AD575D17317A}">
      <dgm:prSet/>
      <dgm:spPr/>
      <dgm:t>
        <a:bodyPr/>
        <a:lstStyle/>
        <a:p>
          <a:endParaRPr lang="en-US"/>
        </a:p>
      </dgm:t>
    </dgm:pt>
    <dgm:pt modelId="{A253333F-AAC0-4209-87A8-BA1FE89D6510}">
      <dgm:prSet phldrT="[Text]"/>
      <dgm:spPr/>
      <dgm:t>
        <a:bodyPr/>
        <a:lstStyle/>
        <a:p>
          <a:r>
            <a:rPr lang="en-US" dirty="0" smtClean="0">
              <a:effectLst/>
            </a:rPr>
            <a:t>Dashboards and reporting</a:t>
          </a:r>
          <a:endParaRPr lang="en-US" dirty="0"/>
        </a:p>
      </dgm:t>
    </dgm:pt>
    <dgm:pt modelId="{477C93A5-C03F-4488-BD9C-4964594161A3}" type="parTrans" cxnId="{406C588D-047B-432E-9669-050D68D0C456}">
      <dgm:prSet/>
      <dgm:spPr/>
      <dgm:t>
        <a:bodyPr/>
        <a:lstStyle/>
        <a:p>
          <a:endParaRPr lang="en-US"/>
        </a:p>
      </dgm:t>
    </dgm:pt>
    <dgm:pt modelId="{847913F6-848B-45DF-A24A-C03978F5D6D2}" type="sibTrans" cxnId="{406C588D-047B-432E-9669-050D68D0C456}">
      <dgm:prSet/>
      <dgm:spPr/>
      <dgm:t>
        <a:bodyPr/>
        <a:lstStyle/>
        <a:p>
          <a:endParaRPr lang="en-US"/>
        </a:p>
      </dgm:t>
    </dgm:pt>
    <dgm:pt modelId="{22282A2C-EB97-42D6-8724-8367931CA3C7}">
      <dgm:prSet phldrT="[Text]"/>
      <dgm:spPr/>
      <dgm:t>
        <a:bodyPr/>
        <a:lstStyle/>
        <a:p>
          <a:r>
            <a:rPr lang="en-US" dirty="0" smtClean="0">
              <a:effectLst/>
            </a:rPr>
            <a:t>Customer support and training</a:t>
          </a:r>
          <a:endParaRPr lang="en-US" dirty="0"/>
        </a:p>
      </dgm:t>
    </dgm:pt>
    <dgm:pt modelId="{CD01B74C-9E0A-4F48-9DB2-65B3555C05F6}" type="parTrans" cxnId="{72F82D68-8E57-4948-929D-F3AB8E7A42FF}">
      <dgm:prSet/>
      <dgm:spPr/>
      <dgm:t>
        <a:bodyPr/>
        <a:lstStyle/>
        <a:p>
          <a:endParaRPr lang="en-US"/>
        </a:p>
      </dgm:t>
    </dgm:pt>
    <dgm:pt modelId="{938C6CF1-57B7-4BF8-BD77-3D92796D9A54}" type="sibTrans" cxnId="{72F82D68-8E57-4948-929D-F3AB8E7A42FF}">
      <dgm:prSet/>
      <dgm:spPr/>
      <dgm:t>
        <a:bodyPr/>
        <a:lstStyle/>
        <a:p>
          <a:endParaRPr lang="en-US"/>
        </a:p>
      </dgm:t>
    </dgm:pt>
    <dgm:pt modelId="{23E6BFA0-F9C7-47A2-939C-281A1566E301}">
      <dgm:prSet phldrT="[Text]"/>
      <dgm:spPr/>
      <dgm:t>
        <a:bodyPr/>
        <a:lstStyle/>
        <a:p>
          <a:r>
            <a:rPr lang="en-US" dirty="0" smtClean="0">
              <a:effectLst/>
            </a:rPr>
            <a:t>Stakeholder access to data</a:t>
          </a:r>
          <a:endParaRPr lang="en-US" dirty="0"/>
        </a:p>
      </dgm:t>
    </dgm:pt>
    <dgm:pt modelId="{A0E7ED01-A683-41C9-B856-85084AD9A995}" type="parTrans" cxnId="{A4128767-3211-4F27-9846-0056E5E91F93}">
      <dgm:prSet/>
      <dgm:spPr/>
      <dgm:t>
        <a:bodyPr/>
        <a:lstStyle/>
        <a:p>
          <a:endParaRPr lang="en-US"/>
        </a:p>
      </dgm:t>
    </dgm:pt>
    <dgm:pt modelId="{3722DFDF-A1B2-4789-AA7F-8087336C0DD3}" type="sibTrans" cxnId="{A4128767-3211-4F27-9846-0056E5E91F93}">
      <dgm:prSet/>
      <dgm:spPr/>
      <dgm:t>
        <a:bodyPr/>
        <a:lstStyle/>
        <a:p>
          <a:endParaRPr lang="en-US"/>
        </a:p>
      </dgm:t>
    </dgm:pt>
    <dgm:pt modelId="{681DEDEF-D63A-4A16-BDBE-AE1EA40E11FF}">
      <dgm:prSet phldrT="[Text]"/>
      <dgm:spPr/>
      <dgm:t>
        <a:bodyPr/>
        <a:lstStyle/>
        <a:p>
          <a:r>
            <a:rPr lang="en-US" dirty="0" smtClean="0"/>
            <a:t>Flexibility</a:t>
          </a:r>
          <a:endParaRPr lang="en-US" dirty="0"/>
        </a:p>
      </dgm:t>
    </dgm:pt>
    <dgm:pt modelId="{417DF9DD-AA96-4375-847D-072DD7019E50}" type="parTrans" cxnId="{6A4270AA-7052-4DF5-B461-C04EE9EECA3F}">
      <dgm:prSet/>
      <dgm:spPr/>
      <dgm:t>
        <a:bodyPr/>
        <a:lstStyle/>
        <a:p>
          <a:endParaRPr lang="en-US"/>
        </a:p>
      </dgm:t>
    </dgm:pt>
    <dgm:pt modelId="{2E3F9C81-93B3-4C7A-9AB6-CB00AC2E82AB}" type="sibTrans" cxnId="{6A4270AA-7052-4DF5-B461-C04EE9EECA3F}">
      <dgm:prSet/>
      <dgm:spPr/>
      <dgm:t>
        <a:bodyPr/>
        <a:lstStyle/>
        <a:p>
          <a:endParaRPr lang="en-US"/>
        </a:p>
      </dgm:t>
    </dgm:pt>
    <dgm:pt modelId="{8A6BBB88-E7E8-4645-A6AD-E24344EE64C1}">
      <dgm:prSet phldrT="[Text]"/>
      <dgm:spPr/>
      <dgm:t>
        <a:bodyPr/>
        <a:lstStyle/>
        <a:p>
          <a:r>
            <a:rPr lang="en-US" dirty="0" smtClean="0"/>
            <a:t>Data back-up and security</a:t>
          </a:r>
          <a:endParaRPr lang="en-US" dirty="0"/>
        </a:p>
      </dgm:t>
    </dgm:pt>
    <dgm:pt modelId="{05090533-829D-46FC-9152-7B11848ABA5F}" type="parTrans" cxnId="{565BF608-002D-455F-A271-1B4A421CA90C}">
      <dgm:prSet/>
      <dgm:spPr/>
      <dgm:t>
        <a:bodyPr/>
        <a:lstStyle/>
        <a:p>
          <a:endParaRPr lang="en-US"/>
        </a:p>
      </dgm:t>
    </dgm:pt>
    <dgm:pt modelId="{DEE000C7-467B-457D-903B-8C10BA496BCE}" type="sibTrans" cxnId="{565BF608-002D-455F-A271-1B4A421CA90C}">
      <dgm:prSet/>
      <dgm:spPr/>
      <dgm:t>
        <a:bodyPr/>
        <a:lstStyle/>
        <a:p>
          <a:endParaRPr lang="en-US"/>
        </a:p>
      </dgm:t>
    </dgm:pt>
    <dgm:pt modelId="{861DF828-2D84-4253-941B-5F9E6F8D3E44}">
      <dgm:prSet phldrT="[Text]"/>
      <dgm:spPr/>
      <dgm:t>
        <a:bodyPr/>
        <a:lstStyle/>
        <a:p>
          <a:pPr marL="228600" indent="0" defTabSz="977900">
            <a:lnSpc>
              <a:spcPct val="90000"/>
            </a:lnSpc>
            <a:spcBef>
              <a:spcPct val="0"/>
            </a:spcBef>
            <a:spcAft>
              <a:spcPct val="15000"/>
            </a:spcAft>
            <a:buNone/>
          </a:pPr>
          <a:endParaRPr lang="en-US" dirty="0"/>
        </a:p>
      </dgm:t>
    </dgm:pt>
    <dgm:pt modelId="{CEC3F903-3B62-425E-837F-E39FD1099649}" type="parTrans" cxnId="{8047452B-FC78-402C-94AB-C10AD8DA134F}">
      <dgm:prSet/>
      <dgm:spPr/>
      <dgm:t>
        <a:bodyPr/>
        <a:lstStyle/>
        <a:p>
          <a:endParaRPr lang="en-US"/>
        </a:p>
      </dgm:t>
    </dgm:pt>
    <dgm:pt modelId="{7251E5A3-9436-4D8B-8D7B-28A3108CED05}" type="sibTrans" cxnId="{8047452B-FC78-402C-94AB-C10AD8DA134F}">
      <dgm:prSet/>
      <dgm:spPr/>
      <dgm:t>
        <a:bodyPr/>
        <a:lstStyle/>
        <a:p>
          <a:endParaRPr lang="en-US"/>
        </a:p>
      </dgm:t>
    </dgm:pt>
    <dgm:pt modelId="{3453C371-B64F-4756-83E3-25797F73C5A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Data analysis</a:t>
          </a:r>
          <a:endParaRPr lang="en-US" dirty="0"/>
        </a:p>
      </dgm:t>
    </dgm:pt>
    <dgm:pt modelId="{9A48DE09-A824-41B7-A559-584CE8E10335}" type="parTrans" cxnId="{E18503E1-5DE2-4DB5-8597-D531D36EB740}">
      <dgm:prSet/>
      <dgm:spPr/>
      <dgm:t>
        <a:bodyPr/>
        <a:lstStyle/>
        <a:p>
          <a:endParaRPr lang="en-US"/>
        </a:p>
      </dgm:t>
    </dgm:pt>
    <dgm:pt modelId="{5E179713-CE34-49B4-AAF5-672ACCF4141E}" type="sibTrans" cxnId="{E18503E1-5DE2-4DB5-8597-D531D36EB740}">
      <dgm:prSet/>
      <dgm:spPr/>
      <dgm:t>
        <a:bodyPr/>
        <a:lstStyle/>
        <a:p>
          <a:endParaRPr lang="en-US"/>
        </a:p>
      </dgm:t>
    </dgm:pt>
    <dgm:pt modelId="{3F06B259-B067-4643-9C1C-05061BA036A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Search and sort functions</a:t>
          </a:r>
          <a:endParaRPr lang="en-US" dirty="0"/>
        </a:p>
      </dgm:t>
    </dgm:pt>
    <dgm:pt modelId="{586BAE7E-5740-4E2B-93F5-CDD73C39B1C0}" type="parTrans" cxnId="{0513C7D6-CC7E-4816-9CC4-9A5D4323E81C}">
      <dgm:prSet/>
      <dgm:spPr/>
      <dgm:t>
        <a:bodyPr/>
        <a:lstStyle/>
        <a:p>
          <a:endParaRPr lang="en-US"/>
        </a:p>
      </dgm:t>
    </dgm:pt>
    <dgm:pt modelId="{4A2F5DB9-A357-436E-B7C5-BA81A5A7A966}" type="sibTrans" cxnId="{0513C7D6-CC7E-4816-9CC4-9A5D4323E81C}">
      <dgm:prSet/>
      <dgm:spPr/>
      <dgm:t>
        <a:bodyPr/>
        <a:lstStyle/>
        <a:p>
          <a:endParaRPr lang="en-US"/>
        </a:p>
      </dgm:t>
    </dgm:pt>
    <dgm:pt modelId="{4ACC4B34-7AFE-41B2-A13B-DAD923F4FB5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Data auditing</a:t>
          </a:r>
          <a:endParaRPr lang="en-US" dirty="0"/>
        </a:p>
      </dgm:t>
    </dgm:pt>
    <dgm:pt modelId="{41A5A70F-3318-4349-92E1-0F49BEF4A92F}" type="parTrans" cxnId="{03F7A0B4-0085-4CA2-953C-8537A76FF0A4}">
      <dgm:prSet/>
      <dgm:spPr/>
      <dgm:t>
        <a:bodyPr/>
        <a:lstStyle/>
        <a:p>
          <a:endParaRPr lang="en-US"/>
        </a:p>
      </dgm:t>
    </dgm:pt>
    <dgm:pt modelId="{37ED6020-1796-40FF-B54A-90F847F38D87}" type="sibTrans" cxnId="{03F7A0B4-0085-4CA2-953C-8537A76FF0A4}">
      <dgm:prSet/>
      <dgm:spPr/>
      <dgm:t>
        <a:bodyPr/>
        <a:lstStyle/>
        <a:p>
          <a:endParaRPr lang="en-US"/>
        </a:p>
      </dgm:t>
    </dgm:pt>
    <dgm:pt modelId="{0B7A9E7E-DB06-4B6A-8ACA-7E8603C4E60C}" type="pres">
      <dgm:prSet presAssocID="{D31EB18F-970B-4C90-B0DD-31EC438D1356}" presName="Name0" presStyleCnt="0">
        <dgm:presLayoutVars>
          <dgm:dir/>
          <dgm:animLvl val="lvl"/>
          <dgm:resizeHandles val="exact"/>
        </dgm:presLayoutVars>
      </dgm:prSet>
      <dgm:spPr/>
      <dgm:t>
        <a:bodyPr/>
        <a:lstStyle/>
        <a:p>
          <a:endParaRPr lang="en-US"/>
        </a:p>
      </dgm:t>
    </dgm:pt>
    <dgm:pt modelId="{00764934-93E8-4AFB-9157-9E364D108C98}" type="pres">
      <dgm:prSet presAssocID="{43B0D9A8-6C8F-48B3-B819-C92984D1965A}" presName="composite" presStyleCnt="0"/>
      <dgm:spPr/>
    </dgm:pt>
    <dgm:pt modelId="{2996F187-C7B6-4B45-8AC8-213120D4401C}" type="pres">
      <dgm:prSet presAssocID="{43B0D9A8-6C8F-48B3-B819-C92984D1965A}" presName="parTx" presStyleLbl="alignNode1" presStyleIdx="0" presStyleCnt="3">
        <dgm:presLayoutVars>
          <dgm:chMax val="0"/>
          <dgm:chPref val="0"/>
          <dgm:bulletEnabled val="1"/>
        </dgm:presLayoutVars>
      </dgm:prSet>
      <dgm:spPr/>
      <dgm:t>
        <a:bodyPr/>
        <a:lstStyle/>
        <a:p>
          <a:endParaRPr lang="en-US"/>
        </a:p>
      </dgm:t>
    </dgm:pt>
    <dgm:pt modelId="{1C0F3951-4211-4155-BCCA-1E08F381AED3}" type="pres">
      <dgm:prSet presAssocID="{43B0D9A8-6C8F-48B3-B819-C92984D1965A}" presName="desTx" presStyleLbl="alignAccFollowNode1" presStyleIdx="0" presStyleCnt="3">
        <dgm:presLayoutVars>
          <dgm:bulletEnabled val="1"/>
        </dgm:presLayoutVars>
      </dgm:prSet>
      <dgm:spPr/>
      <dgm:t>
        <a:bodyPr/>
        <a:lstStyle/>
        <a:p>
          <a:endParaRPr lang="en-US"/>
        </a:p>
      </dgm:t>
    </dgm:pt>
    <dgm:pt modelId="{3BD1D284-B7A6-4529-A41D-572293383606}" type="pres">
      <dgm:prSet presAssocID="{4FE03DA6-AB5E-4FA9-98A7-1E7C99541C79}" presName="space" presStyleCnt="0"/>
      <dgm:spPr/>
    </dgm:pt>
    <dgm:pt modelId="{C0BFBCA9-CD22-4EC0-93F3-3B3F7F3A6728}" type="pres">
      <dgm:prSet presAssocID="{0E3689BC-B3D0-46DA-9252-B99E5144C58D}" presName="composite" presStyleCnt="0"/>
      <dgm:spPr/>
    </dgm:pt>
    <dgm:pt modelId="{E4613E30-ECE4-40C7-8238-E7CC438562B9}" type="pres">
      <dgm:prSet presAssocID="{0E3689BC-B3D0-46DA-9252-B99E5144C58D}" presName="parTx" presStyleLbl="alignNode1" presStyleIdx="1" presStyleCnt="3">
        <dgm:presLayoutVars>
          <dgm:chMax val="0"/>
          <dgm:chPref val="0"/>
          <dgm:bulletEnabled val="1"/>
        </dgm:presLayoutVars>
      </dgm:prSet>
      <dgm:spPr/>
      <dgm:t>
        <a:bodyPr/>
        <a:lstStyle/>
        <a:p>
          <a:endParaRPr lang="en-US"/>
        </a:p>
      </dgm:t>
    </dgm:pt>
    <dgm:pt modelId="{38F8157F-ACD2-419F-B8E1-8DA4F0845DB5}" type="pres">
      <dgm:prSet presAssocID="{0E3689BC-B3D0-46DA-9252-B99E5144C58D}" presName="desTx" presStyleLbl="alignAccFollowNode1" presStyleIdx="1" presStyleCnt="3">
        <dgm:presLayoutVars>
          <dgm:bulletEnabled val="1"/>
        </dgm:presLayoutVars>
      </dgm:prSet>
      <dgm:spPr/>
      <dgm:t>
        <a:bodyPr/>
        <a:lstStyle/>
        <a:p>
          <a:endParaRPr lang="en-US"/>
        </a:p>
      </dgm:t>
    </dgm:pt>
    <dgm:pt modelId="{A4B1AD3A-A76B-4C7B-B912-516B20C932D7}" type="pres">
      <dgm:prSet presAssocID="{A2B3A0C4-18B6-4226-88CC-EAF736C86C2F}" presName="space" presStyleCnt="0"/>
      <dgm:spPr/>
    </dgm:pt>
    <dgm:pt modelId="{AD86961A-E75D-4EED-9858-D7535431CC19}" type="pres">
      <dgm:prSet presAssocID="{999A2BE9-053D-4A2B-A80B-4B88C42CC262}" presName="composite" presStyleCnt="0"/>
      <dgm:spPr/>
    </dgm:pt>
    <dgm:pt modelId="{B5B98144-9849-4B05-895E-E5B309DCF589}" type="pres">
      <dgm:prSet presAssocID="{999A2BE9-053D-4A2B-A80B-4B88C42CC262}" presName="parTx" presStyleLbl="alignNode1" presStyleIdx="2" presStyleCnt="3">
        <dgm:presLayoutVars>
          <dgm:chMax val="0"/>
          <dgm:chPref val="0"/>
          <dgm:bulletEnabled val="1"/>
        </dgm:presLayoutVars>
      </dgm:prSet>
      <dgm:spPr/>
      <dgm:t>
        <a:bodyPr/>
        <a:lstStyle/>
        <a:p>
          <a:endParaRPr lang="en-US"/>
        </a:p>
      </dgm:t>
    </dgm:pt>
    <dgm:pt modelId="{63B355C4-6FB4-446B-82FE-6CAED5D9AAE6}" type="pres">
      <dgm:prSet presAssocID="{999A2BE9-053D-4A2B-A80B-4B88C42CC262}" presName="desTx" presStyleLbl="alignAccFollowNode1" presStyleIdx="2" presStyleCnt="3">
        <dgm:presLayoutVars>
          <dgm:bulletEnabled val="1"/>
        </dgm:presLayoutVars>
      </dgm:prSet>
      <dgm:spPr/>
      <dgm:t>
        <a:bodyPr/>
        <a:lstStyle/>
        <a:p>
          <a:endParaRPr lang="en-US"/>
        </a:p>
      </dgm:t>
    </dgm:pt>
  </dgm:ptLst>
  <dgm:cxnLst>
    <dgm:cxn modelId="{8047452B-FC78-402C-94AB-C10AD8DA134F}" srcId="{0E3689BC-B3D0-46DA-9252-B99E5144C58D}" destId="{861DF828-2D84-4253-941B-5F9E6F8D3E44}" srcOrd="4" destOrd="0" parTransId="{CEC3F903-3B62-425E-837F-E39FD1099649}" sibTransId="{7251E5A3-9436-4D8B-8D7B-28A3108CED05}"/>
    <dgm:cxn modelId="{6B0496DA-03E8-4511-9DF0-2E15E3EC8E43}" type="presOf" srcId="{681DEDEF-D63A-4A16-BDBE-AE1EA40E11FF}" destId="{1C0F3951-4211-4155-BCCA-1E08F381AED3}" srcOrd="0" destOrd="2" presId="urn:microsoft.com/office/officeart/2005/8/layout/hList1"/>
    <dgm:cxn modelId="{6A4270AA-7052-4DF5-B461-C04EE9EECA3F}" srcId="{43B0D9A8-6C8F-48B3-B819-C92984D1965A}" destId="{681DEDEF-D63A-4A16-BDBE-AE1EA40E11FF}" srcOrd="2" destOrd="0" parTransId="{417DF9DD-AA96-4375-847D-072DD7019E50}" sibTransId="{2E3F9C81-93B3-4C7A-9AB6-CB00AC2E82AB}"/>
    <dgm:cxn modelId="{F35516E3-F235-49D7-A3AC-046980E56FFC}" type="presOf" srcId="{22282A2C-EB97-42D6-8724-8367931CA3C7}" destId="{63B355C4-6FB4-446B-82FE-6CAED5D9AAE6}" srcOrd="0" destOrd="2" presId="urn:microsoft.com/office/officeart/2005/8/layout/hList1"/>
    <dgm:cxn modelId="{DA5800DA-1D83-4D19-B608-6380BFE31389}" type="presOf" srcId="{0E3689BC-B3D0-46DA-9252-B99E5144C58D}" destId="{E4613E30-ECE4-40C7-8238-E7CC438562B9}" srcOrd="0" destOrd="0" presId="urn:microsoft.com/office/officeart/2005/8/layout/hList1"/>
    <dgm:cxn modelId="{AAF6920C-C63A-4E5D-819E-CD1D49F05F46}" type="presOf" srcId="{26B290D1-484D-4C58-95CA-3A91E93799FA}" destId="{38F8157F-ACD2-419F-B8E1-8DA4F0845DB5}" srcOrd="0" destOrd="0" presId="urn:microsoft.com/office/officeart/2005/8/layout/hList1"/>
    <dgm:cxn modelId="{8C91C206-6831-4CD7-B866-AD575D17317A}" srcId="{D31EB18F-970B-4C90-B0DD-31EC438D1356}" destId="{999A2BE9-053D-4A2B-A80B-4B88C42CC262}" srcOrd="2" destOrd="0" parTransId="{60574424-17A3-4D5A-8C69-D49B4ED6639E}" sibTransId="{8F6FB02D-0C4D-4CE3-9F9F-1E8FB3E07D9E}"/>
    <dgm:cxn modelId="{C4E5F736-56D6-41A0-9022-3C1C8776114A}" type="presOf" srcId="{999A2BE9-053D-4A2B-A80B-4B88C42CC262}" destId="{B5B98144-9849-4B05-895E-E5B309DCF589}" srcOrd="0" destOrd="0" presId="urn:microsoft.com/office/officeart/2005/8/layout/hList1"/>
    <dgm:cxn modelId="{E18503E1-5DE2-4DB5-8597-D531D36EB740}" srcId="{0E3689BC-B3D0-46DA-9252-B99E5144C58D}" destId="{3453C371-B64F-4756-83E3-25797F73C5A8}" srcOrd="1" destOrd="0" parTransId="{9A48DE09-A824-41B7-A559-584CE8E10335}" sibTransId="{5E179713-CE34-49B4-AAF5-672ACCF4141E}"/>
    <dgm:cxn modelId="{F525A5BE-E2A1-49D2-8998-342B1237C1AC}" srcId="{D31EB18F-970B-4C90-B0DD-31EC438D1356}" destId="{43B0D9A8-6C8F-48B3-B819-C92984D1965A}" srcOrd="0" destOrd="0" parTransId="{C1C1CB07-76AF-4D6F-9CA2-48576A92A9FC}" sibTransId="{4FE03DA6-AB5E-4FA9-98A7-1E7C99541C79}"/>
    <dgm:cxn modelId="{035B934B-B243-4B79-8B16-646C2D0E3CA2}" type="presOf" srcId="{861DF828-2D84-4253-941B-5F9E6F8D3E44}" destId="{38F8157F-ACD2-419F-B8E1-8DA4F0845DB5}" srcOrd="0" destOrd="4" presId="urn:microsoft.com/office/officeart/2005/8/layout/hList1"/>
    <dgm:cxn modelId="{CA4EC2B8-12F4-4030-AF18-2F2679ACBAAB}" type="presOf" srcId="{43B0D9A8-6C8F-48B3-B819-C92984D1965A}" destId="{2996F187-C7B6-4B45-8AC8-213120D4401C}" srcOrd="0" destOrd="0" presId="urn:microsoft.com/office/officeart/2005/8/layout/hList1"/>
    <dgm:cxn modelId="{C01970A0-B70E-4AB4-B3A5-F502E5F418B3}" type="presOf" srcId="{3453C371-B64F-4756-83E3-25797F73C5A8}" destId="{38F8157F-ACD2-419F-B8E1-8DA4F0845DB5}" srcOrd="0" destOrd="1" presId="urn:microsoft.com/office/officeart/2005/8/layout/hList1"/>
    <dgm:cxn modelId="{72F82D68-8E57-4948-929D-F3AB8E7A42FF}" srcId="{999A2BE9-053D-4A2B-A80B-4B88C42CC262}" destId="{22282A2C-EB97-42D6-8724-8367931CA3C7}" srcOrd="2" destOrd="0" parTransId="{CD01B74C-9E0A-4F48-9DB2-65B3555C05F6}" sibTransId="{938C6CF1-57B7-4BF8-BD77-3D92796D9A54}"/>
    <dgm:cxn modelId="{156917BF-FE60-45E6-A554-6E96ED38E871}" type="presOf" srcId="{D31EB18F-970B-4C90-B0DD-31EC438D1356}" destId="{0B7A9E7E-DB06-4B6A-8ACA-7E8603C4E60C}" srcOrd="0" destOrd="0" presId="urn:microsoft.com/office/officeart/2005/8/layout/hList1"/>
    <dgm:cxn modelId="{CCEF5C5C-50AA-460C-8F2A-7F2CD7724AED}" type="presOf" srcId="{55DED62B-317C-4C8D-90E6-DBC689D835D1}" destId="{1C0F3951-4211-4155-BCCA-1E08F381AED3}" srcOrd="0" destOrd="1" presId="urn:microsoft.com/office/officeart/2005/8/layout/hList1"/>
    <dgm:cxn modelId="{7DE131AA-E236-4060-B9D3-2EF1BD6A3ACF}" type="presOf" srcId="{8A6BBB88-E7E8-4645-A6AD-E24344EE64C1}" destId="{1C0F3951-4211-4155-BCCA-1E08F381AED3}" srcOrd="0" destOrd="3" presId="urn:microsoft.com/office/officeart/2005/8/layout/hList1"/>
    <dgm:cxn modelId="{03F7A0B4-0085-4CA2-953C-8537A76FF0A4}" srcId="{0E3689BC-B3D0-46DA-9252-B99E5144C58D}" destId="{4ACC4B34-7AFE-41B2-A13B-DAD923F4FB59}" srcOrd="3" destOrd="0" parTransId="{41A5A70F-3318-4349-92E1-0F49BEF4A92F}" sibTransId="{37ED6020-1796-40FF-B54A-90F847F38D87}"/>
    <dgm:cxn modelId="{406C588D-047B-432E-9669-050D68D0C456}" srcId="{999A2BE9-053D-4A2B-A80B-4B88C42CC262}" destId="{A253333F-AAC0-4209-87A8-BA1FE89D6510}" srcOrd="0" destOrd="0" parTransId="{477C93A5-C03F-4488-BD9C-4964594161A3}" sibTransId="{847913F6-848B-45DF-A24A-C03978F5D6D2}"/>
    <dgm:cxn modelId="{30E7A62F-D67E-49B1-977F-229CD9123151}" type="presOf" srcId="{A253333F-AAC0-4209-87A8-BA1FE89D6510}" destId="{63B355C4-6FB4-446B-82FE-6CAED5D9AAE6}" srcOrd="0" destOrd="0" presId="urn:microsoft.com/office/officeart/2005/8/layout/hList1"/>
    <dgm:cxn modelId="{0513C7D6-CC7E-4816-9CC4-9A5D4323E81C}" srcId="{0E3689BC-B3D0-46DA-9252-B99E5144C58D}" destId="{3F06B259-B067-4643-9C1C-05061BA036A4}" srcOrd="2" destOrd="0" parTransId="{586BAE7E-5740-4E2B-93F5-CDD73C39B1C0}" sibTransId="{4A2F5DB9-A357-436E-B7C5-BA81A5A7A966}"/>
    <dgm:cxn modelId="{565BF608-002D-455F-A271-1B4A421CA90C}" srcId="{43B0D9A8-6C8F-48B3-B819-C92984D1965A}" destId="{8A6BBB88-E7E8-4645-A6AD-E24344EE64C1}" srcOrd="3" destOrd="0" parTransId="{05090533-829D-46FC-9152-7B11848ABA5F}" sibTransId="{DEE000C7-467B-457D-903B-8C10BA496BCE}"/>
    <dgm:cxn modelId="{BA06D9BF-7145-4CAD-8DDA-EF53EF49A721}" type="presOf" srcId="{3F06B259-B067-4643-9C1C-05061BA036A4}" destId="{38F8157F-ACD2-419F-B8E1-8DA4F0845DB5}" srcOrd="0" destOrd="2" presId="urn:microsoft.com/office/officeart/2005/8/layout/hList1"/>
    <dgm:cxn modelId="{817B586A-8699-434F-A2AE-4F8574C081B3}" type="presOf" srcId="{23E6BFA0-F9C7-47A2-939C-281A1566E301}" destId="{63B355C4-6FB4-446B-82FE-6CAED5D9AAE6}" srcOrd="0" destOrd="1" presId="urn:microsoft.com/office/officeart/2005/8/layout/hList1"/>
    <dgm:cxn modelId="{658C1F75-52D2-42C1-B729-85FD8E606349}" srcId="{43B0D9A8-6C8F-48B3-B819-C92984D1965A}" destId="{55DED62B-317C-4C8D-90E6-DBC689D835D1}" srcOrd="1" destOrd="0" parTransId="{49F7B429-C48B-43B3-BA0F-D42E803C8BFD}" sibTransId="{D61F1209-27A4-4AEC-951B-B36DAE72CCCA}"/>
    <dgm:cxn modelId="{526D5CC0-CE7F-4879-BCB4-6BB582E096B9}" srcId="{D31EB18F-970B-4C90-B0DD-31EC438D1356}" destId="{0E3689BC-B3D0-46DA-9252-B99E5144C58D}" srcOrd="1" destOrd="0" parTransId="{26C6D7FC-47BB-497A-BA8A-BE8697DBDE40}" sibTransId="{A2B3A0C4-18B6-4226-88CC-EAF736C86C2F}"/>
    <dgm:cxn modelId="{05336209-FF89-42F4-8EBA-BAB19BAF7767}" srcId="{43B0D9A8-6C8F-48B3-B819-C92984D1965A}" destId="{6A187158-3A41-410A-8F58-615E43D160DB}" srcOrd="0" destOrd="0" parTransId="{F2BD687A-DB23-431F-8DF2-549C42FAECC6}" sibTransId="{F7DACCCE-94CB-40BF-9E8F-4E595E554029}"/>
    <dgm:cxn modelId="{28E3EB65-A569-406A-A033-5F57618A8FF5}" type="presOf" srcId="{4ACC4B34-7AFE-41B2-A13B-DAD923F4FB59}" destId="{38F8157F-ACD2-419F-B8E1-8DA4F0845DB5}" srcOrd="0" destOrd="3" presId="urn:microsoft.com/office/officeart/2005/8/layout/hList1"/>
    <dgm:cxn modelId="{A4128767-3211-4F27-9846-0056E5E91F93}" srcId="{999A2BE9-053D-4A2B-A80B-4B88C42CC262}" destId="{23E6BFA0-F9C7-47A2-939C-281A1566E301}" srcOrd="1" destOrd="0" parTransId="{A0E7ED01-A683-41C9-B856-85084AD9A995}" sibTransId="{3722DFDF-A1B2-4789-AA7F-8087336C0DD3}"/>
    <dgm:cxn modelId="{0333A92A-A7AD-4D23-A94C-1FB7D06CDAB8}" type="presOf" srcId="{6A187158-3A41-410A-8F58-615E43D160DB}" destId="{1C0F3951-4211-4155-BCCA-1E08F381AED3}" srcOrd="0" destOrd="0" presId="urn:microsoft.com/office/officeart/2005/8/layout/hList1"/>
    <dgm:cxn modelId="{6CED9F77-EB89-47F3-8F66-597FAF2E5D8B}" srcId="{0E3689BC-B3D0-46DA-9252-B99E5144C58D}" destId="{26B290D1-484D-4C58-95CA-3A91E93799FA}" srcOrd="0" destOrd="0" parTransId="{3178F901-F345-45D9-89F5-AB697F0AA759}" sibTransId="{5D0127E0-6ADE-48E5-9C7C-8AB175E517A6}"/>
    <dgm:cxn modelId="{F3FD0791-1C55-46C8-8755-650E4A0D7154}" type="presParOf" srcId="{0B7A9E7E-DB06-4B6A-8ACA-7E8603C4E60C}" destId="{00764934-93E8-4AFB-9157-9E364D108C98}" srcOrd="0" destOrd="0" presId="urn:microsoft.com/office/officeart/2005/8/layout/hList1"/>
    <dgm:cxn modelId="{A4B5731B-024E-481C-AD61-E09EEB83ADA4}" type="presParOf" srcId="{00764934-93E8-4AFB-9157-9E364D108C98}" destId="{2996F187-C7B6-4B45-8AC8-213120D4401C}" srcOrd="0" destOrd="0" presId="urn:microsoft.com/office/officeart/2005/8/layout/hList1"/>
    <dgm:cxn modelId="{282460D4-5ED8-44A3-81A6-448F7A4CC1D6}" type="presParOf" srcId="{00764934-93E8-4AFB-9157-9E364D108C98}" destId="{1C0F3951-4211-4155-BCCA-1E08F381AED3}" srcOrd="1" destOrd="0" presId="urn:microsoft.com/office/officeart/2005/8/layout/hList1"/>
    <dgm:cxn modelId="{BEB97DFB-3B7F-4AD7-AF6E-D3050BFAFFF5}" type="presParOf" srcId="{0B7A9E7E-DB06-4B6A-8ACA-7E8603C4E60C}" destId="{3BD1D284-B7A6-4529-A41D-572293383606}" srcOrd="1" destOrd="0" presId="urn:microsoft.com/office/officeart/2005/8/layout/hList1"/>
    <dgm:cxn modelId="{2FFDFF01-AF59-4679-BBAC-651B4113C3AB}" type="presParOf" srcId="{0B7A9E7E-DB06-4B6A-8ACA-7E8603C4E60C}" destId="{C0BFBCA9-CD22-4EC0-93F3-3B3F7F3A6728}" srcOrd="2" destOrd="0" presId="urn:microsoft.com/office/officeart/2005/8/layout/hList1"/>
    <dgm:cxn modelId="{81B04122-8BAF-43A5-9570-E609D1676B91}" type="presParOf" srcId="{C0BFBCA9-CD22-4EC0-93F3-3B3F7F3A6728}" destId="{E4613E30-ECE4-40C7-8238-E7CC438562B9}" srcOrd="0" destOrd="0" presId="urn:microsoft.com/office/officeart/2005/8/layout/hList1"/>
    <dgm:cxn modelId="{48281366-D53F-4095-8014-06AFFA412061}" type="presParOf" srcId="{C0BFBCA9-CD22-4EC0-93F3-3B3F7F3A6728}" destId="{38F8157F-ACD2-419F-B8E1-8DA4F0845DB5}" srcOrd="1" destOrd="0" presId="urn:microsoft.com/office/officeart/2005/8/layout/hList1"/>
    <dgm:cxn modelId="{981EA3DC-58B6-47EE-BA29-BD55B2EC4447}" type="presParOf" srcId="{0B7A9E7E-DB06-4B6A-8ACA-7E8603C4E60C}" destId="{A4B1AD3A-A76B-4C7B-B912-516B20C932D7}" srcOrd="3" destOrd="0" presId="urn:microsoft.com/office/officeart/2005/8/layout/hList1"/>
    <dgm:cxn modelId="{3FAF3689-F614-4AD5-8C33-3E47CEA5AB7D}" type="presParOf" srcId="{0B7A9E7E-DB06-4B6A-8ACA-7E8603C4E60C}" destId="{AD86961A-E75D-4EED-9858-D7535431CC19}" srcOrd="4" destOrd="0" presId="urn:microsoft.com/office/officeart/2005/8/layout/hList1"/>
    <dgm:cxn modelId="{9AAAFB52-4AAA-44DF-9C70-F4A962657B55}" type="presParOf" srcId="{AD86961A-E75D-4EED-9858-D7535431CC19}" destId="{B5B98144-9849-4B05-895E-E5B309DCF589}" srcOrd="0" destOrd="0" presId="urn:microsoft.com/office/officeart/2005/8/layout/hList1"/>
    <dgm:cxn modelId="{29E7C054-A5D8-4510-ABA9-C1FE128990CD}" type="presParOf" srcId="{AD86961A-E75D-4EED-9858-D7535431CC19}" destId="{63B355C4-6FB4-446B-82FE-6CAED5D9AAE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0906A-B52B-403D-B6BF-9B160639BCD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75C0D73B-8A23-4451-89BD-BFD8F1D9209F}">
      <dgm:prSet phldrT="[Text]" custT="1"/>
      <dgm:spPr/>
      <dgm:t>
        <a:bodyPr/>
        <a:lstStyle/>
        <a:p>
          <a:r>
            <a:rPr lang="en-US" sz="1800" b="1" dirty="0">
              <a:solidFill>
                <a:srgbClr val="FFFF00"/>
              </a:solidFill>
            </a:rPr>
            <a:t>Energy Data Manager</a:t>
          </a:r>
        </a:p>
      </dgm:t>
    </dgm:pt>
    <dgm:pt modelId="{97AC4EE9-C5D1-4EBE-8BE0-6ECC0CB16D16}" type="parTrans" cxnId="{DB68D767-8CFA-4466-9D67-C8907054C629}">
      <dgm:prSet/>
      <dgm:spPr/>
      <dgm:t>
        <a:bodyPr/>
        <a:lstStyle/>
        <a:p>
          <a:endParaRPr lang="en-US" sz="3200"/>
        </a:p>
      </dgm:t>
    </dgm:pt>
    <dgm:pt modelId="{051C21C4-EE80-47E3-90E3-98334170B7A3}" type="sibTrans" cxnId="{DB68D767-8CFA-4466-9D67-C8907054C629}">
      <dgm:prSet/>
      <dgm:spPr/>
      <dgm:t>
        <a:bodyPr/>
        <a:lstStyle/>
        <a:p>
          <a:endParaRPr lang="en-US" sz="3200"/>
        </a:p>
      </dgm:t>
    </dgm:pt>
    <dgm:pt modelId="{8036FA67-9220-4D28-B5B2-BE3963FF7994}">
      <dgm:prSet phldrT="[Text]" custT="1"/>
      <dgm:spPr/>
      <dgm:t>
        <a:bodyPr lIns="0" tIns="0" rIns="0" bIns="0"/>
        <a:lstStyle/>
        <a:p>
          <a:r>
            <a:rPr lang="en-US" sz="2000" b="1" dirty="0" smtClean="0">
              <a:solidFill>
                <a:schemeClr val="bg2">
                  <a:lumMod val="10000"/>
                </a:schemeClr>
              </a:solidFill>
            </a:rPr>
            <a:t>Leaders</a:t>
          </a:r>
          <a:endParaRPr lang="en-US" sz="2000" b="1" dirty="0">
            <a:solidFill>
              <a:schemeClr val="bg2">
                <a:lumMod val="10000"/>
              </a:schemeClr>
            </a:solidFill>
          </a:endParaRPr>
        </a:p>
      </dgm:t>
    </dgm:pt>
    <dgm:pt modelId="{E68D865C-FC86-4C41-8738-4149C78533B8}" type="parTrans" cxnId="{4697CB1D-854C-485C-8C14-C50986759D54}">
      <dgm:prSet custT="1"/>
      <dgm:spPr/>
      <dgm:t>
        <a:bodyPr/>
        <a:lstStyle/>
        <a:p>
          <a:endParaRPr lang="en-US" sz="1100"/>
        </a:p>
      </dgm:t>
    </dgm:pt>
    <dgm:pt modelId="{4CBAC4E3-5B8F-4CDC-A4E8-F6156F4D194B}" type="sibTrans" cxnId="{4697CB1D-854C-485C-8C14-C50986759D54}">
      <dgm:prSet/>
      <dgm:spPr/>
      <dgm:t>
        <a:bodyPr/>
        <a:lstStyle/>
        <a:p>
          <a:endParaRPr lang="en-US" sz="3200"/>
        </a:p>
      </dgm:t>
    </dgm:pt>
    <dgm:pt modelId="{3E3C2302-2C55-4356-BFDE-BD2D27360FF1}">
      <dgm:prSet phldrT="[Text]" custT="1"/>
      <dgm:spPr/>
      <dgm:t>
        <a:bodyPr/>
        <a:lstStyle/>
        <a:p>
          <a:r>
            <a:rPr lang="en-US" sz="1800" b="1" dirty="0" smtClean="0">
              <a:solidFill>
                <a:schemeClr val="bg2">
                  <a:lumMod val="10000"/>
                </a:schemeClr>
              </a:solidFill>
            </a:rPr>
            <a:t>Agency/Depart-</a:t>
          </a:r>
          <a:r>
            <a:rPr lang="en-US" sz="1800" b="1" dirty="0" err="1" smtClean="0">
              <a:solidFill>
                <a:schemeClr val="bg2">
                  <a:lumMod val="10000"/>
                </a:schemeClr>
              </a:solidFill>
            </a:rPr>
            <a:t>ment</a:t>
          </a:r>
          <a:endParaRPr lang="en-US" sz="1800" b="1" dirty="0">
            <a:solidFill>
              <a:schemeClr val="bg2">
                <a:lumMod val="10000"/>
              </a:schemeClr>
            </a:solidFill>
          </a:endParaRPr>
        </a:p>
      </dgm:t>
    </dgm:pt>
    <dgm:pt modelId="{2A0C6E57-9001-411A-BC56-2A00B86430C7}" type="parTrans" cxnId="{6DE99389-4870-410A-8E3E-CD1487A6BCC8}">
      <dgm:prSet custT="1"/>
      <dgm:spPr/>
      <dgm:t>
        <a:bodyPr/>
        <a:lstStyle/>
        <a:p>
          <a:endParaRPr lang="en-US" sz="1100"/>
        </a:p>
      </dgm:t>
    </dgm:pt>
    <dgm:pt modelId="{539B0337-7B5B-426F-AA47-C7871FF7C45E}" type="sibTrans" cxnId="{6DE99389-4870-410A-8E3E-CD1487A6BCC8}">
      <dgm:prSet/>
      <dgm:spPr/>
      <dgm:t>
        <a:bodyPr/>
        <a:lstStyle/>
        <a:p>
          <a:endParaRPr lang="en-US" sz="3200"/>
        </a:p>
      </dgm:t>
    </dgm:pt>
    <dgm:pt modelId="{6EE1A36B-8EB3-42F5-ABAA-FAE37303A26C}">
      <dgm:prSet phldrT="[Text]" custT="1"/>
      <dgm:spPr/>
      <dgm:t>
        <a:bodyPr lIns="0" rIns="0"/>
        <a:lstStyle/>
        <a:p>
          <a:r>
            <a:rPr lang="en-US" sz="1800" b="1">
              <a:solidFill>
                <a:schemeClr val="bg2">
                  <a:lumMod val="10000"/>
                </a:schemeClr>
              </a:solidFill>
            </a:rPr>
            <a:t>Asset Managers</a:t>
          </a:r>
        </a:p>
      </dgm:t>
    </dgm:pt>
    <dgm:pt modelId="{E218D0A2-6F38-43C8-9B42-845FA4EE6D41}" type="parTrans" cxnId="{4632DAFB-B948-4CB4-AD99-02A934BD3F1F}">
      <dgm:prSet custT="1"/>
      <dgm:spPr/>
      <dgm:t>
        <a:bodyPr/>
        <a:lstStyle/>
        <a:p>
          <a:endParaRPr lang="en-US" sz="1100"/>
        </a:p>
      </dgm:t>
    </dgm:pt>
    <dgm:pt modelId="{CA5CA07B-9757-481A-B417-A6ACB8EC5BA7}" type="sibTrans" cxnId="{4632DAFB-B948-4CB4-AD99-02A934BD3F1F}">
      <dgm:prSet/>
      <dgm:spPr/>
      <dgm:t>
        <a:bodyPr/>
        <a:lstStyle/>
        <a:p>
          <a:endParaRPr lang="en-US" sz="3200"/>
        </a:p>
      </dgm:t>
    </dgm:pt>
    <dgm:pt modelId="{E1F4BB00-3050-4065-8FF0-F848E7BBDCFA}">
      <dgm:prSet phldrT="[Text]" custT="1"/>
      <dgm:spPr/>
      <dgm:t>
        <a:bodyPr/>
        <a:lstStyle/>
        <a:p>
          <a:r>
            <a:rPr lang="en-US" sz="2000" b="1">
              <a:solidFill>
                <a:schemeClr val="bg2">
                  <a:lumMod val="10000"/>
                </a:schemeClr>
              </a:solidFill>
            </a:rPr>
            <a:t>Finance</a:t>
          </a:r>
        </a:p>
      </dgm:t>
    </dgm:pt>
    <dgm:pt modelId="{F35D52AD-246D-4904-886C-A9044E01A692}" type="parTrans" cxnId="{9FF4144E-3299-450F-95BA-CACF5684F394}">
      <dgm:prSet custT="1"/>
      <dgm:spPr/>
      <dgm:t>
        <a:bodyPr/>
        <a:lstStyle/>
        <a:p>
          <a:endParaRPr lang="en-US" sz="1100"/>
        </a:p>
      </dgm:t>
    </dgm:pt>
    <dgm:pt modelId="{5AB2AFD7-5A0C-446D-8BAF-4B47D7D1C4AE}" type="sibTrans" cxnId="{9FF4144E-3299-450F-95BA-CACF5684F394}">
      <dgm:prSet/>
      <dgm:spPr/>
      <dgm:t>
        <a:bodyPr/>
        <a:lstStyle/>
        <a:p>
          <a:endParaRPr lang="en-US" sz="3200"/>
        </a:p>
      </dgm:t>
    </dgm:pt>
    <dgm:pt modelId="{238DD4BA-0D9F-45CB-968B-7D58ACD0D0FF}">
      <dgm:prSet phldrT="[Text]" custT="1"/>
      <dgm:spPr/>
      <dgm:t>
        <a:bodyPr/>
        <a:lstStyle/>
        <a:p>
          <a:r>
            <a:rPr lang="en-US" sz="1800" b="1" dirty="0" smtClean="0">
              <a:solidFill>
                <a:schemeClr val="bg2">
                  <a:lumMod val="10000"/>
                </a:schemeClr>
              </a:solidFill>
            </a:rPr>
            <a:t>Staff</a:t>
          </a:r>
          <a:r>
            <a:rPr lang="en-US" sz="1800" b="1" dirty="0">
              <a:solidFill>
                <a:schemeClr val="bg2">
                  <a:lumMod val="10000"/>
                </a:schemeClr>
              </a:solidFill>
            </a:rPr>
            <a:t>/ Public</a:t>
          </a:r>
        </a:p>
      </dgm:t>
    </dgm:pt>
    <dgm:pt modelId="{23B31F71-A917-49A5-9DA4-DF4842C50F93}" type="parTrans" cxnId="{0729B93E-764D-4CB8-9701-61BEB1221546}">
      <dgm:prSet custT="1"/>
      <dgm:spPr/>
      <dgm:t>
        <a:bodyPr/>
        <a:lstStyle/>
        <a:p>
          <a:endParaRPr lang="en-US" sz="1100"/>
        </a:p>
      </dgm:t>
    </dgm:pt>
    <dgm:pt modelId="{2A9215E1-C1BA-46A2-BA48-1C8C792D034B}" type="sibTrans" cxnId="{0729B93E-764D-4CB8-9701-61BEB1221546}">
      <dgm:prSet/>
      <dgm:spPr/>
      <dgm:t>
        <a:bodyPr/>
        <a:lstStyle/>
        <a:p>
          <a:endParaRPr lang="en-US" sz="3200"/>
        </a:p>
      </dgm:t>
    </dgm:pt>
    <dgm:pt modelId="{EAB820CC-F06F-4525-955C-72268F2E17A0}">
      <dgm:prSet phldrT="[Text]" custT="1"/>
      <dgm:spPr/>
      <dgm:t>
        <a:bodyPr/>
        <a:lstStyle/>
        <a:p>
          <a:r>
            <a:rPr lang="en-US" sz="2000" b="1" dirty="0">
              <a:solidFill>
                <a:schemeClr val="bg2">
                  <a:lumMod val="10000"/>
                </a:schemeClr>
              </a:solidFill>
            </a:rPr>
            <a:t>Utilities</a:t>
          </a:r>
        </a:p>
      </dgm:t>
    </dgm:pt>
    <dgm:pt modelId="{44B0C902-60BB-404A-ADE2-24BC9D34DB0A}" type="parTrans" cxnId="{A4DB8217-2DE2-4AE2-8EF6-5A7251F7E55B}">
      <dgm:prSet custT="1"/>
      <dgm:spPr/>
      <dgm:t>
        <a:bodyPr/>
        <a:lstStyle/>
        <a:p>
          <a:endParaRPr lang="en-US" sz="1100"/>
        </a:p>
      </dgm:t>
    </dgm:pt>
    <dgm:pt modelId="{B64F756A-6B4B-4F8D-868D-AB431A2294A8}" type="sibTrans" cxnId="{A4DB8217-2DE2-4AE2-8EF6-5A7251F7E55B}">
      <dgm:prSet/>
      <dgm:spPr/>
      <dgm:t>
        <a:bodyPr/>
        <a:lstStyle/>
        <a:p>
          <a:endParaRPr lang="en-US" sz="3200"/>
        </a:p>
      </dgm:t>
    </dgm:pt>
    <dgm:pt modelId="{775A749C-D147-41D3-B440-756890BA26A4}" type="pres">
      <dgm:prSet presAssocID="{CDD0906A-B52B-403D-B6BF-9B160639BCD6}" presName="Name0" presStyleCnt="0">
        <dgm:presLayoutVars>
          <dgm:chMax val="1"/>
          <dgm:dir/>
          <dgm:animLvl val="ctr"/>
          <dgm:resizeHandles val="exact"/>
        </dgm:presLayoutVars>
      </dgm:prSet>
      <dgm:spPr/>
      <dgm:t>
        <a:bodyPr/>
        <a:lstStyle/>
        <a:p>
          <a:endParaRPr lang="en-US"/>
        </a:p>
      </dgm:t>
    </dgm:pt>
    <dgm:pt modelId="{D351B8B4-5523-48AC-AE6B-50F2C6ABA086}" type="pres">
      <dgm:prSet presAssocID="{75C0D73B-8A23-4451-89BD-BFD8F1D9209F}" presName="centerShape" presStyleLbl="node0" presStyleIdx="0" presStyleCnt="1"/>
      <dgm:spPr/>
      <dgm:t>
        <a:bodyPr/>
        <a:lstStyle/>
        <a:p>
          <a:endParaRPr lang="en-US"/>
        </a:p>
      </dgm:t>
    </dgm:pt>
    <dgm:pt modelId="{58B3D18B-28E6-47AF-9693-B06C9C30E9A5}" type="pres">
      <dgm:prSet presAssocID="{E68D865C-FC86-4C41-8738-4149C78533B8}" presName="parTrans" presStyleLbl="sibTrans2D1" presStyleIdx="0" presStyleCnt="6"/>
      <dgm:spPr/>
      <dgm:t>
        <a:bodyPr/>
        <a:lstStyle/>
        <a:p>
          <a:endParaRPr lang="en-US"/>
        </a:p>
      </dgm:t>
    </dgm:pt>
    <dgm:pt modelId="{15BFB82B-0CE0-4253-81AE-08707BA43F07}" type="pres">
      <dgm:prSet presAssocID="{E68D865C-FC86-4C41-8738-4149C78533B8}" presName="connectorText" presStyleLbl="sibTrans2D1" presStyleIdx="0" presStyleCnt="6"/>
      <dgm:spPr/>
      <dgm:t>
        <a:bodyPr/>
        <a:lstStyle/>
        <a:p>
          <a:endParaRPr lang="en-US"/>
        </a:p>
      </dgm:t>
    </dgm:pt>
    <dgm:pt modelId="{57BE6646-90ED-45DC-969C-121FCD3C1CF0}" type="pres">
      <dgm:prSet presAssocID="{8036FA67-9220-4D28-B5B2-BE3963FF7994}" presName="node" presStyleLbl="node1" presStyleIdx="0" presStyleCnt="6">
        <dgm:presLayoutVars>
          <dgm:bulletEnabled val="1"/>
        </dgm:presLayoutVars>
      </dgm:prSet>
      <dgm:spPr/>
      <dgm:t>
        <a:bodyPr/>
        <a:lstStyle/>
        <a:p>
          <a:endParaRPr lang="en-US"/>
        </a:p>
      </dgm:t>
    </dgm:pt>
    <dgm:pt modelId="{18493634-7F39-42B0-ACD7-0FE935CB8C74}" type="pres">
      <dgm:prSet presAssocID="{2A0C6E57-9001-411A-BC56-2A00B86430C7}" presName="parTrans" presStyleLbl="sibTrans2D1" presStyleIdx="1" presStyleCnt="6"/>
      <dgm:spPr/>
      <dgm:t>
        <a:bodyPr/>
        <a:lstStyle/>
        <a:p>
          <a:endParaRPr lang="en-US"/>
        </a:p>
      </dgm:t>
    </dgm:pt>
    <dgm:pt modelId="{49D4E227-7D31-450C-8E9E-7CDAB2379AFB}" type="pres">
      <dgm:prSet presAssocID="{2A0C6E57-9001-411A-BC56-2A00B86430C7}" presName="connectorText" presStyleLbl="sibTrans2D1" presStyleIdx="1" presStyleCnt="6"/>
      <dgm:spPr/>
      <dgm:t>
        <a:bodyPr/>
        <a:lstStyle/>
        <a:p>
          <a:endParaRPr lang="en-US"/>
        </a:p>
      </dgm:t>
    </dgm:pt>
    <dgm:pt modelId="{4CB1EE9B-926B-43F0-AE41-CDA0A844DC1B}" type="pres">
      <dgm:prSet presAssocID="{3E3C2302-2C55-4356-BFDE-BD2D27360FF1}" presName="node" presStyleLbl="node1" presStyleIdx="1" presStyleCnt="6">
        <dgm:presLayoutVars>
          <dgm:bulletEnabled val="1"/>
        </dgm:presLayoutVars>
      </dgm:prSet>
      <dgm:spPr/>
      <dgm:t>
        <a:bodyPr/>
        <a:lstStyle/>
        <a:p>
          <a:endParaRPr lang="en-US"/>
        </a:p>
      </dgm:t>
    </dgm:pt>
    <dgm:pt modelId="{2DA20528-5C9E-4FA7-92DE-F86A6149D6B2}" type="pres">
      <dgm:prSet presAssocID="{E218D0A2-6F38-43C8-9B42-845FA4EE6D41}" presName="parTrans" presStyleLbl="sibTrans2D1" presStyleIdx="2" presStyleCnt="6"/>
      <dgm:spPr/>
      <dgm:t>
        <a:bodyPr/>
        <a:lstStyle/>
        <a:p>
          <a:endParaRPr lang="en-US"/>
        </a:p>
      </dgm:t>
    </dgm:pt>
    <dgm:pt modelId="{8E3651D7-8C73-478B-A513-47D0D7771727}" type="pres">
      <dgm:prSet presAssocID="{E218D0A2-6F38-43C8-9B42-845FA4EE6D41}" presName="connectorText" presStyleLbl="sibTrans2D1" presStyleIdx="2" presStyleCnt="6"/>
      <dgm:spPr/>
      <dgm:t>
        <a:bodyPr/>
        <a:lstStyle/>
        <a:p>
          <a:endParaRPr lang="en-US"/>
        </a:p>
      </dgm:t>
    </dgm:pt>
    <dgm:pt modelId="{B392752B-1A16-4DB2-A25F-92B724EE317D}" type="pres">
      <dgm:prSet presAssocID="{6EE1A36B-8EB3-42F5-ABAA-FAE37303A26C}" presName="node" presStyleLbl="node1" presStyleIdx="2" presStyleCnt="6">
        <dgm:presLayoutVars>
          <dgm:bulletEnabled val="1"/>
        </dgm:presLayoutVars>
      </dgm:prSet>
      <dgm:spPr/>
      <dgm:t>
        <a:bodyPr/>
        <a:lstStyle/>
        <a:p>
          <a:endParaRPr lang="en-US"/>
        </a:p>
      </dgm:t>
    </dgm:pt>
    <dgm:pt modelId="{0405A230-E568-407E-9753-58F585E3821A}" type="pres">
      <dgm:prSet presAssocID="{F35D52AD-246D-4904-886C-A9044E01A692}" presName="parTrans" presStyleLbl="sibTrans2D1" presStyleIdx="3" presStyleCnt="6"/>
      <dgm:spPr/>
      <dgm:t>
        <a:bodyPr/>
        <a:lstStyle/>
        <a:p>
          <a:endParaRPr lang="en-US"/>
        </a:p>
      </dgm:t>
    </dgm:pt>
    <dgm:pt modelId="{CEBCC4A5-1D5D-483E-9C53-13548A5545C1}" type="pres">
      <dgm:prSet presAssocID="{F35D52AD-246D-4904-886C-A9044E01A692}" presName="connectorText" presStyleLbl="sibTrans2D1" presStyleIdx="3" presStyleCnt="6"/>
      <dgm:spPr/>
      <dgm:t>
        <a:bodyPr/>
        <a:lstStyle/>
        <a:p>
          <a:endParaRPr lang="en-US"/>
        </a:p>
      </dgm:t>
    </dgm:pt>
    <dgm:pt modelId="{967BA3A6-D181-455B-96C9-402F005CE4BE}" type="pres">
      <dgm:prSet presAssocID="{E1F4BB00-3050-4065-8FF0-F848E7BBDCFA}" presName="node" presStyleLbl="node1" presStyleIdx="3" presStyleCnt="6">
        <dgm:presLayoutVars>
          <dgm:bulletEnabled val="1"/>
        </dgm:presLayoutVars>
      </dgm:prSet>
      <dgm:spPr/>
      <dgm:t>
        <a:bodyPr/>
        <a:lstStyle/>
        <a:p>
          <a:endParaRPr lang="en-US"/>
        </a:p>
      </dgm:t>
    </dgm:pt>
    <dgm:pt modelId="{7E63F462-5AE0-4D15-8A3C-880A1DD4A715}" type="pres">
      <dgm:prSet presAssocID="{23B31F71-A917-49A5-9DA4-DF4842C50F93}" presName="parTrans" presStyleLbl="sibTrans2D1" presStyleIdx="4" presStyleCnt="6"/>
      <dgm:spPr/>
      <dgm:t>
        <a:bodyPr/>
        <a:lstStyle/>
        <a:p>
          <a:endParaRPr lang="en-US"/>
        </a:p>
      </dgm:t>
    </dgm:pt>
    <dgm:pt modelId="{0D531992-045A-4969-A5C5-EBDECD70B7DA}" type="pres">
      <dgm:prSet presAssocID="{23B31F71-A917-49A5-9DA4-DF4842C50F93}" presName="connectorText" presStyleLbl="sibTrans2D1" presStyleIdx="4" presStyleCnt="6"/>
      <dgm:spPr/>
      <dgm:t>
        <a:bodyPr/>
        <a:lstStyle/>
        <a:p>
          <a:endParaRPr lang="en-US"/>
        </a:p>
      </dgm:t>
    </dgm:pt>
    <dgm:pt modelId="{405F910B-C8D0-4583-A39A-3050CD3D928B}" type="pres">
      <dgm:prSet presAssocID="{238DD4BA-0D9F-45CB-968B-7D58ACD0D0FF}" presName="node" presStyleLbl="node1" presStyleIdx="4" presStyleCnt="6">
        <dgm:presLayoutVars>
          <dgm:bulletEnabled val="1"/>
        </dgm:presLayoutVars>
      </dgm:prSet>
      <dgm:spPr/>
      <dgm:t>
        <a:bodyPr/>
        <a:lstStyle/>
        <a:p>
          <a:endParaRPr lang="en-US"/>
        </a:p>
      </dgm:t>
    </dgm:pt>
    <dgm:pt modelId="{890F697A-B9AB-4E5B-A944-8D440C7E133C}" type="pres">
      <dgm:prSet presAssocID="{44B0C902-60BB-404A-ADE2-24BC9D34DB0A}" presName="parTrans" presStyleLbl="sibTrans2D1" presStyleIdx="5" presStyleCnt="6"/>
      <dgm:spPr/>
      <dgm:t>
        <a:bodyPr/>
        <a:lstStyle/>
        <a:p>
          <a:endParaRPr lang="en-US"/>
        </a:p>
      </dgm:t>
    </dgm:pt>
    <dgm:pt modelId="{B2466D3D-0D4D-4098-B571-B0355BAEF0D5}" type="pres">
      <dgm:prSet presAssocID="{44B0C902-60BB-404A-ADE2-24BC9D34DB0A}" presName="connectorText" presStyleLbl="sibTrans2D1" presStyleIdx="5" presStyleCnt="6"/>
      <dgm:spPr/>
      <dgm:t>
        <a:bodyPr/>
        <a:lstStyle/>
        <a:p>
          <a:endParaRPr lang="en-US"/>
        </a:p>
      </dgm:t>
    </dgm:pt>
    <dgm:pt modelId="{92A42A87-A436-455C-909B-94598D7CB85C}" type="pres">
      <dgm:prSet presAssocID="{EAB820CC-F06F-4525-955C-72268F2E17A0}" presName="node" presStyleLbl="node1" presStyleIdx="5" presStyleCnt="6">
        <dgm:presLayoutVars>
          <dgm:bulletEnabled val="1"/>
        </dgm:presLayoutVars>
      </dgm:prSet>
      <dgm:spPr/>
      <dgm:t>
        <a:bodyPr/>
        <a:lstStyle/>
        <a:p>
          <a:endParaRPr lang="en-US"/>
        </a:p>
      </dgm:t>
    </dgm:pt>
  </dgm:ptLst>
  <dgm:cxnLst>
    <dgm:cxn modelId="{9FF4144E-3299-450F-95BA-CACF5684F394}" srcId="{75C0D73B-8A23-4451-89BD-BFD8F1D9209F}" destId="{E1F4BB00-3050-4065-8FF0-F848E7BBDCFA}" srcOrd="3" destOrd="0" parTransId="{F35D52AD-246D-4904-886C-A9044E01A692}" sibTransId="{5AB2AFD7-5A0C-446D-8BAF-4B47D7D1C4AE}"/>
    <dgm:cxn modelId="{36A3CB3D-C957-4727-B286-A9169CAF3C30}" type="presOf" srcId="{E218D0A2-6F38-43C8-9B42-845FA4EE6D41}" destId="{2DA20528-5C9E-4FA7-92DE-F86A6149D6B2}" srcOrd="0" destOrd="0" presId="urn:microsoft.com/office/officeart/2005/8/layout/radial5"/>
    <dgm:cxn modelId="{316F2778-E278-4048-A290-F28C85E32927}" type="presOf" srcId="{E68D865C-FC86-4C41-8738-4149C78533B8}" destId="{58B3D18B-28E6-47AF-9693-B06C9C30E9A5}" srcOrd="0" destOrd="0" presId="urn:microsoft.com/office/officeart/2005/8/layout/radial5"/>
    <dgm:cxn modelId="{5DFB2654-A37A-4300-B789-DEDF7F3BD91F}" type="presOf" srcId="{75C0D73B-8A23-4451-89BD-BFD8F1D9209F}" destId="{D351B8B4-5523-48AC-AE6B-50F2C6ABA086}" srcOrd="0" destOrd="0" presId="urn:microsoft.com/office/officeart/2005/8/layout/radial5"/>
    <dgm:cxn modelId="{4697CB1D-854C-485C-8C14-C50986759D54}" srcId="{75C0D73B-8A23-4451-89BD-BFD8F1D9209F}" destId="{8036FA67-9220-4D28-B5B2-BE3963FF7994}" srcOrd="0" destOrd="0" parTransId="{E68D865C-FC86-4C41-8738-4149C78533B8}" sibTransId="{4CBAC4E3-5B8F-4CDC-A4E8-F6156F4D194B}"/>
    <dgm:cxn modelId="{DB68D767-8CFA-4466-9D67-C8907054C629}" srcId="{CDD0906A-B52B-403D-B6BF-9B160639BCD6}" destId="{75C0D73B-8A23-4451-89BD-BFD8F1D9209F}" srcOrd="0" destOrd="0" parTransId="{97AC4EE9-C5D1-4EBE-8BE0-6ECC0CB16D16}" sibTransId="{051C21C4-EE80-47E3-90E3-98334170B7A3}"/>
    <dgm:cxn modelId="{A63E1614-12BE-4FF1-8218-10C2DD4973C0}" type="presOf" srcId="{3E3C2302-2C55-4356-BFDE-BD2D27360FF1}" destId="{4CB1EE9B-926B-43F0-AE41-CDA0A844DC1B}" srcOrd="0" destOrd="0" presId="urn:microsoft.com/office/officeart/2005/8/layout/radial5"/>
    <dgm:cxn modelId="{C6D277DE-AF09-40AF-A956-03869AF818E8}" type="presOf" srcId="{E1F4BB00-3050-4065-8FF0-F848E7BBDCFA}" destId="{967BA3A6-D181-455B-96C9-402F005CE4BE}" srcOrd="0" destOrd="0" presId="urn:microsoft.com/office/officeart/2005/8/layout/radial5"/>
    <dgm:cxn modelId="{4632DAFB-B948-4CB4-AD99-02A934BD3F1F}" srcId="{75C0D73B-8A23-4451-89BD-BFD8F1D9209F}" destId="{6EE1A36B-8EB3-42F5-ABAA-FAE37303A26C}" srcOrd="2" destOrd="0" parTransId="{E218D0A2-6F38-43C8-9B42-845FA4EE6D41}" sibTransId="{CA5CA07B-9757-481A-B417-A6ACB8EC5BA7}"/>
    <dgm:cxn modelId="{A4DB8217-2DE2-4AE2-8EF6-5A7251F7E55B}" srcId="{75C0D73B-8A23-4451-89BD-BFD8F1D9209F}" destId="{EAB820CC-F06F-4525-955C-72268F2E17A0}" srcOrd="5" destOrd="0" parTransId="{44B0C902-60BB-404A-ADE2-24BC9D34DB0A}" sibTransId="{B64F756A-6B4B-4F8D-868D-AB431A2294A8}"/>
    <dgm:cxn modelId="{80777ED5-5A69-489B-AA14-3A1B7A6048D9}" type="presOf" srcId="{6EE1A36B-8EB3-42F5-ABAA-FAE37303A26C}" destId="{B392752B-1A16-4DB2-A25F-92B724EE317D}" srcOrd="0" destOrd="0" presId="urn:microsoft.com/office/officeart/2005/8/layout/radial5"/>
    <dgm:cxn modelId="{0729B93E-764D-4CB8-9701-61BEB1221546}" srcId="{75C0D73B-8A23-4451-89BD-BFD8F1D9209F}" destId="{238DD4BA-0D9F-45CB-968B-7D58ACD0D0FF}" srcOrd="4" destOrd="0" parTransId="{23B31F71-A917-49A5-9DA4-DF4842C50F93}" sibTransId="{2A9215E1-C1BA-46A2-BA48-1C8C792D034B}"/>
    <dgm:cxn modelId="{EBE50CE8-BFC7-48D5-B5B5-E20FED38519E}" type="presOf" srcId="{238DD4BA-0D9F-45CB-968B-7D58ACD0D0FF}" destId="{405F910B-C8D0-4583-A39A-3050CD3D928B}" srcOrd="0" destOrd="0" presId="urn:microsoft.com/office/officeart/2005/8/layout/radial5"/>
    <dgm:cxn modelId="{FD73E137-B955-4BF9-A955-6A0163D0F4FF}" type="presOf" srcId="{EAB820CC-F06F-4525-955C-72268F2E17A0}" destId="{92A42A87-A436-455C-909B-94598D7CB85C}" srcOrd="0" destOrd="0" presId="urn:microsoft.com/office/officeart/2005/8/layout/radial5"/>
    <dgm:cxn modelId="{09B1159D-28FB-49F8-B3E7-7724E1D41F0A}" type="presOf" srcId="{F35D52AD-246D-4904-886C-A9044E01A692}" destId="{CEBCC4A5-1D5D-483E-9C53-13548A5545C1}" srcOrd="1" destOrd="0" presId="urn:microsoft.com/office/officeart/2005/8/layout/radial5"/>
    <dgm:cxn modelId="{54313960-DBB0-45D4-8EEB-C02B7F05FA8C}" type="presOf" srcId="{2A0C6E57-9001-411A-BC56-2A00B86430C7}" destId="{49D4E227-7D31-450C-8E9E-7CDAB2379AFB}" srcOrd="1" destOrd="0" presId="urn:microsoft.com/office/officeart/2005/8/layout/radial5"/>
    <dgm:cxn modelId="{421DA44E-BF62-473A-BA58-5AF6793D2529}" type="presOf" srcId="{8036FA67-9220-4D28-B5B2-BE3963FF7994}" destId="{57BE6646-90ED-45DC-969C-121FCD3C1CF0}" srcOrd="0" destOrd="0" presId="urn:microsoft.com/office/officeart/2005/8/layout/radial5"/>
    <dgm:cxn modelId="{A3048FE2-4BAD-4C1E-9B24-B10A52E10EF3}" type="presOf" srcId="{44B0C902-60BB-404A-ADE2-24BC9D34DB0A}" destId="{890F697A-B9AB-4E5B-A944-8D440C7E133C}" srcOrd="0" destOrd="0" presId="urn:microsoft.com/office/officeart/2005/8/layout/radial5"/>
    <dgm:cxn modelId="{A02214E1-814D-4421-9714-9BC981FF296F}" type="presOf" srcId="{CDD0906A-B52B-403D-B6BF-9B160639BCD6}" destId="{775A749C-D147-41D3-B440-756890BA26A4}" srcOrd="0" destOrd="0" presId="urn:microsoft.com/office/officeart/2005/8/layout/radial5"/>
    <dgm:cxn modelId="{6DE99389-4870-410A-8E3E-CD1487A6BCC8}" srcId="{75C0D73B-8A23-4451-89BD-BFD8F1D9209F}" destId="{3E3C2302-2C55-4356-BFDE-BD2D27360FF1}" srcOrd="1" destOrd="0" parTransId="{2A0C6E57-9001-411A-BC56-2A00B86430C7}" sibTransId="{539B0337-7B5B-426F-AA47-C7871FF7C45E}"/>
    <dgm:cxn modelId="{42B490D9-FFD1-43D0-993B-24325E34B379}" type="presOf" srcId="{23B31F71-A917-49A5-9DA4-DF4842C50F93}" destId="{7E63F462-5AE0-4D15-8A3C-880A1DD4A715}" srcOrd="0" destOrd="0" presId="urn:microsoft.com/office/officeart/2005/8/layout/radial5"/>
    <dgm:cxn modelId="{F558408A-7706-42E0-913D-E8B862A51342}" type="presOf" srcId="{23B31F71-A917-49A5-9DA4-DF4842C50F93}" destId="{0D531992-045A-4969-A5C5-EBDECD70B7DA}" srcOrd="1" destOrd="0" presId="urn:microsoft.com/office/officeart/2005/8/layout/radial5"/>
    <dgm:cxn modelId="{F0728255-DD74-4904-A4DD-B37D4110A750}" type="presOf" srcId="{44B0C902-60BB-404A-ADE2-24BC9D34DB0A}" destId="{B2466D3D-0D4D-4098-B571-B0355BAEF0D5}" srcOrd="1" destOrd="0" presId="urn:microsoft.com/office/officeart/2005/8/layout/radial5"/>
    <dgm:cxn modelId="{C2936A0C-87AB-4B2F-B69F-B7CAF2385A8F}" type="presOf" srcId="{F35D52AD-246D-4904-886C-A9044E01A692}" destId="{0405A230-E568-407E-9753-58F585E3821A}" srcOrd="0" destOrd="0" presId="urn:microsoft.com/office/officeart/2005/8/layout/radial5"/>
    <dgm:cxn modelId="{BE9AC964-8F27-46A7-ACB7-02C0711A6F7D}" type="presOf" srcId="{E218D0A2-6F38-43C8-9B42-845FA4EE6D41}" destId="{8E3651D7-8C73-478B-A513-47D0D7771727}" srcOrd="1" destOrd="0" presId="urn:microsoft.com/office/officeart/2005/8/layout/radial5"/>
    <dgm:cxn modelId="{7E627245-50F2-4089-90F5-025A3D5E317F}" type="presOf" srcId="{2A0C6E57-9001-411A-BC56-2A00B86430C7}" destId="{18493634-7F39-42B0-ACD7-0FE935CB8C74}" srcOrd="0" destOrd="0" presId="urn:microsoft.com/office/officeart/2005/8/layout/radial5"/>
    <dgm:cxn modelId="{3F002262-D46A-489C-AAAA-B93B1B652FF4}" type="presOf" srcId="{E68D865C-FC86-4C41-8738-4149C78533B8}" destId="{15BFB82B-0CE0-4253-81AE-08707BA43F07}" srcOrd="1" destOrd="0" presId="urn:microsoft.com/office/officeart/2005/8/layout/radial5"/>
    <dgm:cxn modelId="{79D374D0-492B-4B74-8F68-329A64AA9231}" type="presParOf" srcId="{775A749C-D147-41D3-B440-756890BA26A4}" destId="{D351B8B4-5523-48AC-AE6B-50F2C6ABA086}" srcOrd="0" destOrd="0" presId="urn:microsoft.com/office/officeart/2005/8/layout/radial5"/>
    <dgm:cxn modelId="{D48C57B1-9AD6-4A0D-B0F5-6524521568A1}" type="presParOf" srcId="{775A749C-D147-41D3-B440-756890BA26A4}" destId="{58B3D18B-28E6-47AF-9693-B06C9C30E9A5}" srcOrd="1" destOrd="0" presId="urn:microsoft.com/office/officeart/2005/8/layout/radial5"/>
    <dgm:cxn modelId="{19686D88-AD75-4394-906B-647CB5EBA0D5}" type="presParOf" srcId="{58B3D18B-28E6-47AF-9693-B06C9C30E9A5}" destId="{15BFB82B-0CE0-4253-81AE-08707BA43F07}" srcOrd="0" destOrd="0" presId="urn:microsoft.com/office/officeart/2005/8/layout/radial5"/>
    <dgm:cxn modelId="{93381E86-5086-4556-95A4-32962727C26C}" type="presParOf" srcId="{775A749C-D147-41D3-B440-756890BA26A4}" destId="{57BE6646-90ED-45DC-969C-121FCD3C1CF0}" srcOrd="2" destOrd="0" presId="urn:microsoft.com/office/officeart/2005/8/layout/radial5"/>
    <dgm:cxn modelId="{91CD089F-0788-4527-8BC8-01B493690BAF}" type="presParOf" srcId="{775A749C-D147-41D3-B440-756890BA26A4}" destId="{18493634-7F39-42B0-ACD7-0FE935CB8C74}" srcOrd="3" destOrd="0" presId="urn:microsoft.com/office/officeart/2005/8/layout/radial5"/>
    <dgm:cxn modelId="{DCDA1727-A39E-4D0E-A09F-95D17065EA5A}" type="presParOf" srcId="{18493634-7F39-42B0-ACD7-0FE935CB8C74}" destId="{49D4E227-7D31-450C-8E9E-7CDAB2379AFB}" srcOrd="0" destOrd="0" presId="urn:microsoft.com/office/officeart/2005/8/layout/radial5"/>
    <dgm:cxn modelId="{F33BF3EF-16B3-4D34-8F01-FD86EF2F3C75}" type="presParOf" srcId="{775A749C-D147-41D3-B440-756890BA26A4}" destId="{4CB1EE9B-926B-43F0-AE41-CDA0A844DC1B}" srcOrd="4" destOrd="0" presId="urn:microsoft.com/office/officeart/2005/8/layout/radial5"/>
    <dgm:cxn modelId="{880F442C-940B-4296-A916-231FCF50ECEF}" type="presParOf" srcId="{775A749C-D147-41D3-B440-756890BA26A4}" destId="{2DA20528-5C9E-4FA7-92DE-F86A6149D6B2}" srcOrd="5" destOrd="0" presId="urn:microsoft.com/office/officeart/2005/8/layout/radial5"/>
    <dgm:cxn modelId="{E00E2955-8A1A-4A4D-9A67-7B45B2575722}" type="presParOf" srcId="{2DA20528-5C9E-4FA7-92DE-F86A6149D6B2}" destId="{8E3651D7-8C73-478B-A513-47D0D7771727}" srcOrd="0" destOrd="0" presId="urn:microsoft.com/office/officeart/2005/8/layout/radial5"/>
    <dgm:cxn modelId="{C5240373-72D9-4666-B523-FE074FBA5BF5}" type="presParOf" srcId="{775A749C-D147-41D3-B440-756890BA26A4}" destId="{B392752B-1A16-4DB2-A25F-92B724EE317D}" srcOrd="6" destOrd="0" presId="urn:microsoft.com/office/officeart/2005/8/layout/radial5"/>
    <dgm:cxn modelId="{D1430039-23AE-46A5-B033-A7AB8E6C6E71}" type="presParOf" srcId="{775A749C-D147-41D3-B440-756890BA26A4}" destId="{0405A230-E568-407E-9753-58F585E3821A}" srcOrd="7" destOrd="0" presId="urn:microsoft.com/office/officeart/2005/8/layout/radial5"/>
    <dgm:cxn modelId="{61749B8B-9942-4018-AA9B-5BA61B4A0A25}" type="presParOf" srcId="{0405A230-E568-407E-9753-58F585E3821A}" destId="{CEBCC4A5-1D5D-483E-9C53-13548A5545C1}" srcOrd="0" destOrd="0" presId="urn:microsoft.com/office/officeart/2005/8/layout/radial5"/>
    <dgm:cxn modelId="{C86C55B7-2A8B-4ED7-ACDF-1C4AF0213449}" type="presParOf" srcId="{775A749C-D147-41D3-B440-756890BA26A4}" destId="{967BA3A6-D181-455B-96C9-402F005CE4BE}" srcOrd="8" destOrd="0" presId="urn:microsoft.com/office/officeart/2005/8/layout/radial5"/>
    <dgm:cxn modelId="{80D23FB6-D34D-4625-A0B8-76A4178AC88B}" type="presParOf" srcId="{775A749C-D147-41D3-B440-756890BA26A4}" destId="{7E63F462-5AE0-4D15-8A3C-880A1DD4A715}" srcOrd="9" destOrd="0" presId="urn:microsoft.com/office/officeart/2005/8/layout/radial5"/>
    <dgm:cxn modelId="{1668DEA8-AA53-4D07-966F-0A2987259A55}" type="presParOf" srcId="{7E63F462-5AE0-4D15-8A3C-880A1DD4A715}" destId="{0D531992-045A-4969-A5C5-EBDECD70B7DA}" srcOrd="0" destOrd="0" presId="urn:microsoft.com/office/officeart/2005/8/layout/radial5"/>
    <dgm:cxn modelId="{854BA290-5B91-4529-89CE-B985AAB3DE3C}" type="presParOf" srcId="{775A749C-D147-41D3-B440-756890BA26A4}" destId="{405F910B-C8D0-4583-A39A-3050CD3D928B}" srcOrd="10" destOrd="0" presId="urn:microsoft.com/office/officeart/2005/8/layout/radial5"/>
    <dgm:cxn modelId="{FE2E66E1-8FC0-43AF-A14F-D573FD91807B}" type="presParOf" srcId="{775A749C-D147-41D3-B440-756890BA26A4}" destId="{890F697A-B9AB-4E5B-A944-8D440C7E133C}" srcOrd="11" destOrd="0" presId="urn:microsoft.com/office/officeart/2005/8/layout/radial5"/>
    <dgm:cxn modelId="{F0904C23-98A6-4467-BF6E-F275CF097049}" type="presParOf" srcId="{890F697A-B9AB-4E5B-A944-8D440C7E133C}" destId="{B2466D3D-0D4D-4098-B571-B0355BAEF0D5}" srcOrd="0" destOrd="0" presId="urn:microsoft.com/office/officeart/2005/8/layout/radial5"/>
    <dgm:cxn modelId="{309F8104-DC95-4553-BEEA-B64B9E501483}" type="presParOf" srcId="{775A749C-D147-41D3-B440-756890BA26A4}" destId="{92A42A87-A436-455C-909B-94598D7CB85C}"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102AD1-6B4A-4FA2-9AE0-20C42EC5E6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8AC169B-CA39-40FC-924A-C476A4FC3B6B}">
      <dgm:prSet phldrT="[Text]" custT="1"/>
      <dgm:spPr/>
      <dgm:t>
        <a:bodyPr/>
        <a:lstStyle/>
        <a:p>
          <a:r>
            <a:rPr lang="en-US" sz="1800" b="1" dirty="0"/>
            <a:t>Ability to Track </a:t>
          </a:r>
          <a:r>
            <a:rPr lang="en-US" sz="1800" b="1" dirty="0" smtClean="0"/>
            <a:t>Progress</a:t>
          </a:r>
          <a:endParaRPr lang="en-US" sz="1800" b="1" dirty="0"/>
        </a:p>
      </dgm:t>
    </dgm:pt>
    <dgm:pt modelId="{362033A7-103B-4E77-B8C1-DE79853E07BB}" type="parTrans" cxnId="{D3FBA7F9-7A0D-4584-A1B3-98F5DA0699E6}">
      <dgm:prSet/>
      <dgm:spPr/>
      <dgm:t>
        <a:bodyPr/>
        <a:lstStyle/>
        <a:p>
          <a:endParaRPr lang="en-US"/>
        </a:p>
      </dgm:t>
    </dgm:pt>
    <dgm:pt modelId="{59BE99F0-D9F9-4828-9A05-FC98D30565A4}" type="sibTrans" cxnId="{D3FBA7F9-7A0D-4584-A1B3-98F5DA0699E6}">
      <dgm:prSet/>
      <dgm:spPr/>
      <dgm:t>
        <a:bodyPr/>
        <a:lstStyle/>
        <a:p>
          <a:endParaRPr lang="en-US"/>
        </a:p>
      </dgm:t>
    </dgm:pt>
    <dgm:pt modelId="{D1382F60-325B-4FA4-B0ED-06E790A5DF7E}">
      <dgm:prSet phldrT="[Text]" custT="1"/>
      <dgm:spPr/>
      <dgm:t>
        <a:bodyPr/>
        <a:lstStyle/>
        <a:p>
          <a:r>
            <a:rPr lang="en-US" sz="1600" dirty="0">
              <a:solidFill>
                <a:schemeClr val="bg2">
                  <a:lumMod val="10000"/>
                </a:schemeClr>
              </a:solidFill>
            </a:rPr>
            <a:t>The city </a:t>
          </a:r>
          <a:r>
            <a:rPr lang="en-US" sz="1600" dirty="0" smtClean="0">
              <a:solidFill>
                <a:schemeClr val="bg2">
                  <a:lumMod val="10000"/>
                </a:schemeClr>
              </a:solidFill>
            </a:rPr>
            <a:t>tracks </a:t>
          </a:r>
          <a:r>
            <a:rPr lang="en-US" sz="1600" dirty="0">
              <a:solidFill>
                <a:schemeClr val="bg2">
                  <a:lumMod val="10000"/>
                </a:schemeClr>
              </a:solidFill>
            </a:rPr>
            <a:t>energy </a:t>
          </a:r>
          <a:r>
            <a:rPr lang="en-US" sz="1600" dirty="0" smtClean="0">
              <a:solidFill>
                <a:schemeClr val="bg2">
                  <a:lumMod val="10000"/>
                </a:schemeClr>
              </a:solidFill>
            </a:rPr>
            <a:t>consumption, cost </a:t>
          </a:r>
          <a:r>
            <a:rPr lang="en-US" sz="1600" dirty="0">
              <a:solidFill>
                <a:schemeClr val="bg2">
                  <a:lumMod val="10000"/>
                </a:schemeClr>
              </a:solidFill>
            </a:rPr>
            <a:t>and rate structure for more than 1,000 utility accounts</a:t>
          </a:r>
        </a:p>
      </dgm:t>
    </dgm:pt>
    <dgm:pt modelId="{3126F216-9C91-4C99-A6A1-0EF5C6C98C97}" type="parTrans" cxnId="{8569D78F-D1E6-4DAF-8B89-5C7795F8A718}">
      <dgm:prSet/>
      <dgm:spPr/>
      <dgm:t>
        <a:bodyPr/>
        <a:lstStyle/>
        <a:p>
          <a:endParaRPr lang="en-US"/>
        </a:p>
      </dgm:t>
    </dgm:pt>
    <dgm:pt modelId="{B809BB0E-9EE8-46AD-8F4A-E3E0511ABAA5}" type="sibTrans" cxnId="{8569D78F-D1E6-4DAF-8B89-5C7795F8A718}">
      <dgm:prSet/>
      <dgm:spPr/>
      <dgm:t>
        <a:bodyPr/>
        <a:lstStyle/>
        <a:p>
          <a:endParaRPr lang="en-US"/>
        </a:p>
      </dgm:t>
    </dgm:pt>
    <dgm:pt modelId="{4CF35519-2D19-4543-8EFE-A9510D9FD052}">
      <dgm:prSet phldrT="[Text]" custT="1"/>
      <dgm:spPr/>
      <dgm:t>
        <a:bodyPr/>
        <a:lstStyle/>
        <a:p>
          <a:r>
            <a:rPr lang="en-US" sz="1800" b="1" dirty="0"/>
            <a:t>Energy Project Savings Verification</a:t>
          </a:r>
        </a:p>
      </dgm:t>
    </dgm:pt>
    <dgm:pt modelId="{14330898-2CD4-49EF-9F12-D8A40AA9E3AC}" type="parTrans" cxnId="{2603B995-CEA3-44BF-9F5A-F721C9521EBD}">
      <dgm:prSet/>
      <dgm:spPr/>
      <dgm:t>
        <a:bodyPr/>
        <a:lstStyle/>
        <a:p>
          <a:endParaRPr lang="en-US"/>
        </a:p>
      </dgm:t>
    </dgm:pt>
    <dgm:pt modelId="{FEEBD752-29F0-40FC-B094-D25A21EB3C93}" type="sibTrans" cxnId="{2603B995-CEA3-44BF-9F5A-F721C9521EBD}">
      <dgm:prSet/>
      <dgm:spPr/>
      <dgm:t>
        <a:bodyPr/>
        <a:lstStyle/>
        <a:p>
          <a:endParaRPr lang="en-US"/>
        </a:p>
      </dgm:t>
    </dgm:pt>
    <dgm:pt modelId="{3914F88B-4483-4E88-894F-F4E099C834AF}">
      <dgm:prSet phldrT="[Text]" custT="1"/>
      <dgm:spPr/>
      <dgm:t>
        <a:bodyPr/>
        <a:lstStyle/>
        <a:p>
          <a:r>
            <a:rPr lang="en-US" sz="1600" dirty="0" smtClean="0">
              <a:solidFill>
                <a:schemeClr val="bg2">
                  <a:lumMod val="10000"/>
                </a:schemeClr>
              </a:solidFill>
            </a:rPr>
            <a:t>Verification of savings </a:t>
          </a:r>
          <a:r>
            <a:rPr lang="en-US" sz="1600" dirty="0">
              <a:solidFill>
                <a:schemeClr val="bg2">
                  <a:lumMod val="10000"/>
                </a:schemeClr>
              </a:solidFill>
            </a:rPr>
            <a:t>from ESPCs and other retrofit projects</a:t>
          </a:r>
        </a:p>
      </dgm:t>
    </dgm:pt>
    <dgm:pt modelId="{226C136D-C9C9-4A66-858C-56CC32B83EC5}" type="parTrans" cxnId="{F014A944-BDB1-496D-AA27-9F90D2F7F168}">
      <dgm:prSet/>
      <dgm:spPr/>
      <dgm:t>
        <a:bodyPr/>
        <a:lstStyle/>
        <a:p>
          <a:endParaRPr lang="en-US"/>
        </a:p>
      </dgm:t>
    </dgm:pt>
    <dgm:pt modelId="{B7F81CD8-667D-45DB-80A9-77842F86764A}" type="sibTrans" cxnId="{F014A944-BDB1-496D-AA27-9F90D2F7F168}">
      <dgm:prSet/>
      <dgm:spPr/>
      <dgm:t>
        <a:bodyPr/>
        <a:lstStyle/>
        <a:p>
          <a:endParaRPr lang="en-US"/>
        </a:p>
      </dgm:t>
    </dgm:pt>
    <dgm:pt modelId="{9B4EAA89-810F-4688-9EAB-08CAA3F8398C}">
      <dgm:prSet phldrT="[Text]" custT="1"/>
      <dgm:spPr/>
      <dgm:t>
        <a:bodyPr/>
        <a:lstStyle/>
        <a:p>
          <a:r>
            <a:rPr lang="en-US" sz="1800" b="1"/>
            <a:t>Efficient Use of City Staff Time</a:t>
          </a:r>
        </a:p>
      </dgm:t>
    </dgm:pt>
    <dgm:pt modelId="{1ED0A5A4-040D-4EB7-945D-71801549B757}" type="parTrans" cxnId="{B5E1F34D-13FF-40AB-9FE0-2109F38E4F50}">
      <dgm:prSet/>
      <dgm:spPr/>
      <dgm:t>
        <a:bodyPr/>
        <a:lstStyle/>
        <a:p>
          <a:endParaRPr lang="en-US"/>
        </a:p>
      </dgm:t>
    </dgm:pt>
    <dgm:pt modelId="{8CBF562F-E0AF-452E-81F8-9C6FC6D506E8}" type="sibTrans" cxnId="{B5E1F34D-13FF-40AB-9FE0-2109F38E4F50}">
      <dgm:prSet/>
      <dgm:spPr/>
      <dgm:t>
        <a:bodyPr/>
        <a:lstStyle/>
        <a:p>
          <a:endParaRPr lang="en-US"/>
        </a:p>
      </dgm:t>
    </dgm:pt>
    <dgm:pt modelId="{45B669BB-A38D-47F4-B9DD-D7D1EF000098}">
      <dgm:prSet phldrT="[Text]" custT="1"/>
      <dgm:spPr/>
      <dgm:t>
        <a:bodyPr/>
        <a:lstStyle/>
        <a:p>
          <a:r>
            <a:rPr lang="en-US" sz="1600" dirty="0">
              <a:solidFill>
                <a:schemeClr val="bg2">
                  <a:lumMod val="10000"/>
                </a:schemeClr>
              </a:solidFill>
            </a:rPr>
            <a:t>It </a:t>
          </a:r>
          <a:r>
            <a:rPr lang="en-US" sz="1600" dirty="0" smtClean="0">
              <a:solidFill>
                <a:schemeClr val="bg2">
                  <a:lumMod val="10000"/>
                </a:schemeClr>
              </a:solidFill>
            </a:rPr>
            <a:t>takes 1 hour per month to import data </a:t>
          </a:r>
          <a:r>
            <a:rPr lang="en-US" sz="1600" dirty="0">
              <a:solidFill>
                <a:schemeClr val="bg2">
                  <a:lumMod val="10000"/>
                </a:schemeClr>
              </a:solidFill>
            </a:rPr>
            <a:t>into the </a:t>
          </a:r>
          <a:r>
            <a:rPr lang="en-US" sz="1600" dirty="0" smtClean="0">
              <a:solidFill>
                <a:schemeClr val="bg2">
                  <a:lumMod val="10000"/>
                </a:schemeClr>
              </a:solidFill>
            </a:rPr>
            <a:t>tracking </a:t>
          </a:r>
          <a:r>
            <a:rPr lang="en-US" sz="1600" dirty="0">
              <a:solidFill>
                <a:schemeClr val="bg2">
                  <a:lumMod val="10000"/>
                </a:schemeClr>
              </a:solidFill>
            </a:rPr>
            <a:t>software</a:t>
          </a:r>
        </a:p>
      </dgm:t>
    </dgm:pt>
    <dgm:pt modelId="{D4085AB3-D747-4C1A-9B53-688412A58352}" type="parTrans" cxnId="{5F95D0BA-5FCA-48BC-8E5F-0EA0E39FECFA}">
      <dgm:prSet/>
      <dgm:spPr/>
      <dgm:t>
        <a:bodyPr/>
        <a:lstStyle/>
        <a:p>
          <a:endParaRPr lang="en-US"/>
        </a:p>
      </dgm:t>
    </dgm:pt>
    <dgm:pt modelId="{6FD740BE-256F-4751-A035-1A549D0B9F9F}" type="sibTrans" cxnId="{5F95D0BA-5FCA-48BC-8E5F-0EA0E39FECFA}">
      <dgm:prSet/>
      <dgm:spPr/>
      <dgm:t>
        <a:bodyPr/>
        <a:lstStyle/>
        <a:p>
          <a:endParaRPr lang="en-US"/>
        </a:p>
      </dgm:t>
    </dgm:pt>
    <dgm:pt modelId="{376B58BF-AB96-48A9-B0FE-E98A7FAB26F1}">
      <dgm:prSet phldrT="[Text]" custT="1"/>
      <dgm:spPr/>
      <dgm:t>
        <a:bodyPr/>
        <a:lstStyle/>
        <a:p>
          <a:r>
            <a:rPr lang="en-US" sz="1600" dirty="0" smtClean="0">
              <a:solidFill>
                <a:schemeClr val="bg2">
                  <a:lumMod val="10000"/>
                </a:schemeClr>
              </a:solidFill>
            </a:rPr>
            <a:t>Data demonstrates savings </a:t>
          </a:r>
          <a:r>
            <a:rPr lang="en-US" sz="1600" dirty="0">
              <a:solidFill>
                <a:schemeClr val="bg2">
                  <a:lumMod val="10000"/>
                </a:schemeClr>
              </a:solidFill>
            </a:rPr>
            <a:t>from </a:t>
          </a:r>
          <a:r>
            <a:rPr lang="en-US" sz="1600" dirty="0" smtClean="0">
              <a:solidFill>
                <a:schemeClr val="bg2">
                  <a:lumMod val="10000"/>
                </a:schemeClr>
              </a:solidFill>
            </a:rPr>
            <a:t>EE upgrades </a:t>
          </a:r>
          <a:r>
            <a:rPr lang="en-US" sz="1600" dirty="0">
              <a:solidFill>
                <a:schemeClr val="bg2">
                  <a:lumMod val="10000"/>
                </a:schemeClr>
              </a:solidFill>
            </a:rPr>
            <a:t>to buildings and other city </a:t>
          </a:r>
          <a:r>
            <a:rPr lang="en-US" sz="1600" dirty="0" smtClean="0">
              <a:solidFill>
                <a:schemeClr val="bg2">
                  <a:lumMod val="10000"/>
                </a:schemeClr>
              </a:solidFill>
            </a:rPr>
            <a:t>infrastructure</a:t>
          </a:r>
          <a:endParaRPr lang="en-US" sz="1600" dirty="0">
            <a:solidFill>
              <a:schemeClr val="bg2">
                <a:lumMod val="10000"/>
              </a:schemeClr>
            </a:solidFill>
          </a:endParaRPr>
        </a:p>
      </dgm:t>
    </dgm:pt>
    <dgm:pt modelId="{3885CCDA-7784-4453-AF00-268660AF06DA}" type="parTrans" cxnId="{31C3FCDE-F126-41E5-A897-DBE7C0CEB3FE}">
      <dgm:prSet/>
      <dgm:spPr/>
      <dgm:t>
        <a:bodyPr/>
        <a:lstStyle/>
        <a:p>
          <a:endParaRPr lang="en-US"/>
        </a:p>
      </dgm:t>
    </dgm:pt>
    <dgm:pt modelId="{52DA2BFB-C763-4049-9885-121566E5B949}" type="sibTrans" cxnId="{31C3FCDE-F126-41E5-A897-DBE7C0CEB3FE}">
      <dgm:prSet/>
      <dgm:spPr/>
      <dgm:t>
        <a:bodyPr/>
        <a:lstStyle/>
        <a:p>
          <a:endParaRPr lang="en-US"/>
        </a:p>
      </dgm:t>
    </dgm:pt>
    <dgm:pt modelId="{C5213223-BA6A-414B-BBA1-7FF617C758EF}">
      <dgm:prSet phldrT="[Text]" custT="1"/>
      <dgm:spPr/>
      <dgm:t>
        <a:bodyPr/>
        <a:lstStyle/>
        <a:p>
          <a:r>
            <a:rPr lang="en-US" sz="1600" dirty="0" smtClean="0">
              <a:solidFill>
                <a:schemeClr val="bg2">
                  <a:lumMod val="10000"/>
                </a:schemeClr>
              </a:solidFill>
            </a:rPr>
            <a:t>Project </a:t>
          </a:r>
          <a:r>
            <a:rPr lang="en-US" sz="1600" dirty="0">
              <a:solidFill>
                <a:schemeClr val="bg2">
                  <a:lumMod val="10000"/>
                </a:schemeClr>
              </a:solidFill>
            </a:rPr>
            <a:t>Manager spends </a:t>
          </a:r>
          <a:r>
            <a:rPr lang="en-US" sz="1600" dirty="0" smtClean="0">
              <a:solidFill>
                <a:schemeClr val="bg2">
                  <a:lumMod val="10000"/>
                </a:schemeClr>
              </a:solidFill>
            </a:rPr>
            <a:t> </a:t>
          </a:r>
          <a:r>
            <a:rPr lang="en-US" sz="1600" dirty="0">
              <a:solidFill>
                <a:schemeClr val="bg2">
                  <a:lumMod val="10000"/>
                </a:schemeClr>
              </a:solidFill>
            </a:rPr>
            <a:t>8-10 hours per month on data management </a:t>
          </a:r>
          <a:r>
            <a:rPr lang="en-US" sz="1600" dirty="0" smtClean="0">
              <a:solidFill>
                <a:schemeClr val="bg2">
                  <a:lumMod val="10000"/>
                </a:schemeClr>
              </a:solidFill>
            </a:rPr>
            <a:t>activities centered on data analysis, reporting, and entry updating. </a:t>
          </a:r>
          <a:endParaRPr lang="en-US" sz="1600" dirty="0">
            <a:solidFill>
              <a:schemeClr val="bg2">
                <a:lumMod val="10000"/>
              </a:schemeClr>
            </a:solidFill>
          </a:endParaRPr>
        </a:p>
      </dgm:t>
    </dgm:pt>
    <dgm:pt modelId="{A0A4848F-6BB8-464A-AA83-AAF79169C91F}" type="parTrans" cxnId="{F6AAF318-2789-4891-8048-6B2BFA3AA189}">
      <dgm:prSet/>
      <dgm:spPr/>
      <dgm:t>
        <a:bodyPr/>
        <a:lstStyle/>
        <a:p>
          <a:endParaRPr lang="en-US"/>
        </a:p>
      </dgm:t>
    </dgm:pt>
    <dgm:pt modelId="{83A63B13-0510-4789-A30A-E61E4EB8DA4E}" type="sibTrans" cxnId="{F6AAF318-2789-4891-8048-6B2BFA3AA189}">
      <dgm:prSet/>
      <dgm:spPr/>
      <dgm:t>
        <a:bodyPr/>
        <a:lstStyle/>
        <a:p>
          <a:endParaRPr lang="en-US"/>
        </a:p>
      </dgm:t>
    </dgm:pt>
    <dgm:pt modelId="{EF4F22B9-E975-44F3-BDDF-C8D2F10D6938}">
      <dgm:prSet phldrT="[Text]" custT="1"/>
      <dgm:spPr/>
      <dgm:t>
        <a:bodyPr/>
        <a:lstStyle/>
        <a:p>
          <a:r>
            <a:rPr lang="en-US" sz="1600" dirty="0" smtClean="0">
              <a:solidFill>
                <a:schemeClr val="bg2">
                  <a:lumMod val="10000"/>
                </a:schemeClr>
              </a:solidFill>
            </a:rPr>
            <a:t>Achieved a 13</a:t>
          </a:r>
          <a:r>
            <a:rPr lang="en-US" sz="1600" dirty="0">
              <a:solidFill>
                <a:schemeClr val="bg2">
                  <a:lumMod val="10000"/>
                </a:schemeClr>
              </a:solidFill>
            </a:rPr>
            <a:t>% </a:t>
          </a:r>
          <a:r>
            <a:rPr lang="en-US" sz="1600" dirty="0" smtClean="0">
              <a:solidFill>
                <a:schemeClr val="bg2">
                  <a:lumMod val="10000"/>
                </a:schemeClr>
              </a:solidFill>
            </a:rPr>
            <a:t>reduction in GHG in </a:t>
          </a:r>
          <a:r>
            <a:rPr lang="en-US" sz="1600" dirty="0">
              <a:solidFill>
                <a:schemeClr val="bg2">
                  <a:lumMod val="10000"/>
                </a:schemeClr>
              </a:solidFill>
            </a:rPr>
            <a:t>2014 relative to </a:t>
          </a:r>
          <a:r>
            <a:rPr lang="en-US" sz="1600" dirty="0" smtClean="0">
              <a:solidFill>
                <a:schemeClr val="bg2">
                  <a:lumMod val="10000"/>
                </a:schemeClr>
              </a:solidFill>
            </a:rPr>
            <a:t>2005</a:t>
          </a:r>
          <a:endParaRPr lang="en-US" sz="1600" dirty="0">
            <a:solidFill>
              <a:schemeClr val="bg2">
                <a:lumMod val="10000"/>
              </a:schemeClr>
            </a:solidFill>
          </a:endParaRPr>
        </a:p>
      </dgm:t>
    </dgm:pt>
    <dgm:pt modelId="{1DE64628-A5E5-436E-B538-20CC643D6981}" type="parTrans" cxnId="{283F117D-45B7-4156-8A2B-6CDE7B9207AA}">
      <dgm:prSet/>
      <dgm:spPr/>
      <dgm:t>
        <a:bodyPr/>
        <a:lstStyle/>
        <a:p>
          <a:endParaRPr lang="en-US"/>
        </a:p>
      </dgm:t>
    </dgm:pt>
    <dgm:pt modelId="{D1F69D4D-5AA1-431E-8FE7-9F5A51F9A053}" type="sibTrans" cxnId="{283F117D-45B7-4156-8A2B-6CDE7B9207AA}">
      <dgm:prSet/>
      <dgm:spPr/>
      <dgm:t>
        <a:bodyPr/>
        <a:lstStyle/>
        <a:p>
          <a:endParaRPr lang="en-US"/>
        </a:p>
      </dgm:t>
    </dgm:pt>
    <dgm:pt modelId="{2AC24775-F5B0-48A3-8F8F-A397B1AB22CC}" type="pres">
      <dgm:prSet presAssocID="{FE102AD1-6B4A-4FA2-9AE0-20C42EC5E6EA}" presName="Name0" presStyleCnt="0">
        <dgm:presLayoutVars>
          <dgm:dir/>
          <dgm:animLvl val="lvl"/>
          <dgm:resizeHandles val="exact"/>
        </dgm:presLayoutVars>
      </dgm:prSet>
      <dgm:spPr/>
      <dgm:t>
        <a:bodyPr/>
        <a:lstStyle/>
        <a:p>
          <a:endParaRPr lang="en-US"/>
        </a:p>
      </dgm:t>
    </dgm:pt>
    <dgm:pt modelId="{39A3EB93-9A9B-4325-821C-1C774E546D11}" type="pres">
      <dgm:prSet presAssocID="{88AC169B-CA39-40FC-924A-C476A4FC3B6B}" presName="composite" presStyleCnt="0"/>
      <dgm:spPr/>
    </dgm:pt>
    <dgm:pt modelId="{78AD2776-64E0-40A5-89D8-B1D7A28329D2}" type="pres">
      <dgm:prSet presAssocID="{88AC169B-CA39-40FC-924A-C476A4FC3B6B}" presName="parTx" presStyleLbl="alignNode1" presStyleIdx="0" presStyleCnt="3">
        <dgm:presLayoutVars>
          <dgm:chMax val="0"/>
          <dgm:chPref val="0"/>
          <dgm:bulletEnabled val="1"/>
        </dgm:presLayoutVars>
      </dgm:prSet>
      <dgm:spPr/>
      <dgm:t>
        <a:bodyPr/>
        <a:lstStyle/>
        <a:p>
          <a:endParaRPr lang="en-US"/>
        </a:p>
      </dgm:t>
    </dgm:pt>
    <dgm:pt modelId="{898F74E1-4EF8-442D-B900-46203FD93193}" type="pres">
      <dgm:prSet presAssocID="{88AC169B-CA39-40FC-924A-C476A4FC3B6B}" presName="desTx" presStyleLbl="alignAccFollowNode1" presStyleIdx="0" presStyleCnt="3">
        <dgm:presLayoutVars>
          <dgm:bulletEnabled val="1"/>
        </dgm:presLayoutVars>
      </dgm:prSet>
      <dgm:spPr/>
      <dgm:t>
        <a:bodyPr/>
        <a:lstStyle/>
        <a:p>
          <a:endParaRPr lang="en-US"/>
        </a:p>
      </dgm:t>
    </dgm:pt>
    <dgm:pt modelId="{F08ECFA3-795A-4D25-A414-6F4EBAAB850D}" type="pres">
      <dgm:prSet presAssocID="{59BE99F0-D9F9-4828-9A05-FC98D30565A4}" presName="space" presStyleCnt="0"/>
      <dgm:spPr/>
    </dgm:pt>
    <dgm:pt modelId="{2053ECE4-FCE9-40C5-A088-779EAD94EE47}" type="pres">
      <dgm:prSet presAssocID="{4CF35519-2D19-4543-8EFE-A9510D9FD052}" presName="composite" presStyleCnt="0"/>
      <dgm:spPr/>
    </dgm:pt>
    <dgm:pt modelId="{D18DF81B-B114-4189-AE0E-3C11DA0CA354}" type="pres">
      <dgm:prSet presAssocID="{4CF35519-2D19-4543-8EFE-A9510D9FD052}" presName="parTx" presStyleLbl="alignNode1" presStyleIdx="1" presStyleCnt="3">
        <dgm:presLayoutVars>
          <dgm:chMax val="0"/>
          <dgm:chPref val="0"/>
          <dgm:bulletEnabled val="1"/>
        </dgm:presLayoutVars>
      </dgm:prSet>
      <dgm:spPr/>
      <dgm:t>
        <a:bodyPr/>
        <a:lstStyle/>
        <a:p>
          <a:endParaRPr lang="en-US"/>
        </a:p>
      </dgm:t>
    </dgm:pt>
    <dgm:pt modelId="{4E5323FA-2EB6-40C3-9EAD-FC951DA38CBF}" type="pres">
      <dgm:prSet presAssocID="{4CF35519-2D19-4543-8EFE-A9510D9FD052}" presName="desTx" presStyleLbl="alignAccFollowNode1" presStyleIdx="1" presStyleCnt="3" custLinFactNeighborY="312">
        <dgm:presLayoutVars>
          <dgm:bulletEnabled val="1"/>
        </dgm:presLayoutVars>
      </dgm:prSet>
      <dgm:spPr/>
      <dgm:t>
        <a:bodyPr/>
        <a:lstStyle/>
        <a:p>
          <a:endParaRPr lang="en-US"/>
        </a:p>
      </dgm:t>
    </dgm:pt>
    <dgm:pt modelId="{DDC15552-0359-4C15-9E08-BC684B408F0B}" type="pres">
      <dgm:prSet presAssocID="{FEEBD752-29F0-40FC-B094-D25A21EB3C93}" presName="space" presStyleCnt="0"/>
      <dgm:spPr/>
    </dgm:pt>
    <dgm:pt modelId="{C23268AC-05CE-4E60-B8F4-56A674429ED8}" type="pres">
      <dgm:prSet presAssocID="{9B4EAA89-810F-4688-9EAB-08CAA3F8398C}" presName="composite" presStyleCnt="0"/>
      <dgm:spPr/>
    </dgm:pt>
    <dgm:pt modelId="{A13B0308-F9FB-4B7F-8024-BF2526D3C558}" type="pres">
      <dgm:prSet presAssocID="{9B4EAA89-810F-4688-9EAB-08CAA3F8398C}" presName="parTx" presStyleLbl="alignNode1" presStyleIdx="2" presStyleCnt="3">
        <dgm:presLayoutVars>
          <dgm:chMax val="0"/>
          <dgm:chPref val="0"/>
          <dgm:bulletEnabled val="1"/>
        </dgm:presLayoutVars>
      </dgm:prSet>
      <dgm:spPr/>
      <dgm:t>
        <a:bodyPr/>
        <a:lstStyle/>
        <a:p>
          <a:endParaRPr lang="en-US"/>
        </a:p>
      </dgm:t>
    </dgm:pt>
    <dgm:pt modelId="{3EC6D494-8F84-4E6E-8834-D97C1AF79A01}" type="pres">
      <dgm:prSet presAssocID="{9B4EAA89-810F-4688-9EAB-08CAA3F8398C}" presName="desTx" presStyleLbl="alignAccFollowNode1" presStyleIdx="2" presStyleCnt="3" custLinFactNeighborX="103" custLinFactNeighborY="-717">
        <dgm:presLayoutVars>
          <dgm:bulletEnabled val="1"/>
        </dgm:presLayoutVars>
      </dgm:prSet>
      <dgm:spPr/>
      <dgm:t>
        <a:bodyPr/>
        <a:lstStyle/>
        <a:p>
          <a:endParaRPr lang="en-US"/>
        </a:p>
      </dgm:t>
    </dgm:pt>
  </dgm:ptLst>
  <dgm:cxnLst>
    <dgm:cxn modelId="{2603B995-CEA3-44BF-9F5A-F721C9521EBD}" srcId="{FE102AD1-6B4A-4FA2-9AE0-20C42EC5E6EA}" destId="{4CF35519-2D19-4543-8EFE-A9510D9FD052}" srcOrd="1" destOrd="0" parTransId="{14330898-2CD4-49EF-9F12-D8A40AA9E3AC}" sibTransId="{FEEBD752-29F0-40FC-B094-D25A21EB3C93}"/>
    <dgm:cxn modelId="{A25F2A10-E6FE-49D1-9B94-E6C9A460CE21}" type="presOf" srcId="{3914F88B-4483-4E88-894F-F4E099C834AF}" destId="{4E5323FA-2EB6-40C3-9EAD-FC951DA38CBF}" srcOrd="0" destOrd="0" presId="urn:microsoft.com/office/officeart/2005/8/layout/hList1"/>
    <dgm:cxn modelId="{D3FBA7F9-7A0D-4584-A1B3-98F5DA0699E6}" srcId="{FE102AD1-6B4A-4FA2-9AE0-20C42EC5E6EA}" destId="{88AC169B-CA39-40FC-924A-C476A4FC3B6B}" srcOrd="0" destOrd="0" parTransId="{362033A7-103B-4E77-B8C1-DE79853E07BB}" sibTransId="{59BE99F0-D9F9-4828-9A05-FC98D30565A4}"/>
    <dgm:cxn modelId="{FF2C6737-A9E3-4114-A192-42BC7A75D044}" type="presOf" srcId="{376B58BF-AB96-48A9-B0FE-E98A7FAB26F1}" destId="{4E5323FA-2EB6-40C3-9EAD-FC951DA38CBF}" srcOrd="0" destOrd="1" presId="urn:microsoft.com/office/officeart/2005/8/layout/hList1"/>
    <dgm:cxn modelId="{F6AAF318-2789-4891-8048-6B2BFA3AA189}" srcId="{9B4EAA89-810F-4688-9EAB-08CAA3F8398C}" destId="{C5213223-BA6A-414B-BBA1-7FF617C758EF}" srcOrd="1" destOrd="0" parTransId="{A0A4848F-6BB8-464A-AA83-AAF79169C91F}" sibTransId="{83A63B13-0510-4789-A30A-E61E4EB8DA4E}"/>
    <dgm:cxn modelId="{8569D78F-D1E6-4DAF-8B89-5C7795F8A718}" srcId="{88AC169B-CA39-40FC-924A-C476A4FC3B6B}" destId="{D1382F60-325B-4FA4-B0ED-06E790A5DF7E}" srcOrd="0" destOrd="0" parTransId="{3126F216-9C91-4C99-A6A1-0EF5C6C98C97}" sibTransId="{B809BB0E-9EE8-46AD-8F4A-E3E0511ABAA5}"/>
    <dgm:cxn modelId="{88F277F7-F8C4-4BAB-B248-493B87962099}" type="presOf" srcId="{D1382F60-325B-4FA4-B0ED-06E790A5DF7E}" destId="{898F74E1-4EF8-442D-B900-46203FD93193}" srcOrd="0" destOrd="0" presId="urn:microsoft.com/office/officeart/2005/8/layout/hList1"/>
    <dgm:cxn modelId="{31C3FCDE-F126-41E5-A897-DBE7C0CEB3FE}" srcId="{4CF35519-2D19-4543-8EFE-A9510D9FD052}" destId="{376B58BF-AB96-48A9-B0FE-E98A7FAB26F1}" srcOrd="1" destOrd="0" parTransId="{3885CCDA-7784-4453-AF00-268660AF06DA}" sibTransId="{52DA2BFB-C763-4049-9885-121566E5B949}"/>
    <dgm:cxn modelId="{283F117D-45B7-4156-8A2B-6CDE7B9207AA}" srcId="{88AC169B-CA39-40FC-924A-C476A4FC3B6B}" destId="{EF4F22B9-E975-44F3-BDDF-C8D2F10D6938}" srcOrd="1" destOrd="0" parTransId="{1DE64628-A5E5-436E-B538-20CC643D6981}" sibTransId="{D1F69D4D-5AA1-431E-8FE7-9F5A51F9A053}"/>
    <dgm:cxn modelId="{71FB4DA4-BC56-43FC-9A16-EF295320C404}" type="presOf" srcId="{FE102AD1-6B4A-4FA2-9AE0-20C42EC5E6EA}" destId="{2AC24775-F5B0-48A3-8F8F-A397B1AB22CC}" srcOrd="0" destOrd="0" presId="urn:microsoft.com/office/officeart/2005/8/layout/hList1"/>
    <dgm:cxn modelId="{26AB804A-3970-425A-BBFE-01ED7BC52C1B}" type="presOf" srcId="{C5213223-BA6A-414B-BBA1-7FF617C758EF}" destId="{3EC6D494-8F84-4E6E-8834-D97C1AF79A01}" srcOrd="0" destOrd="1" presId="urn:microsoft.com/office/officeart/2005/8/layout/hList1"/>
    <dgm:cxn modelId="{481FA92B-F86D-48C2-AD8B-4376A4313512}" type="presOf" srcId="{9B4EAA89-810F-4688-9EAB-08CAA3F8398C}" destId="{A13B0308-F9FB-4B7F-8024-BF2526D3C558}" srcOrd="0" destOrd="0" presId="urn:microsoft.com/office/officeart/2005/8/layout/hList1"/>
    <dgm:cxn modelId="{797DECC2-7F73-4ACC-B598-65AF463D6644}" type="presOf" srcId="{88AC169B-CA39-40FC-924A-C476A4FC3B6B}" destId="{78AD2776-64E0-40A5-89D8-B1D7A28329D2}" srcOrd="0" destOrd="0" presId="urn:microsoft.com/office/officeart/2005/8/layout/hList1"/>
    <dgm:cxn modelId="{B5E1F34D-13FF-40AB-9FE0-2109F38E4F50}" srcId="{FE102AD1-6B4A-4FA2-9AE0-20C42EC5E6EA}" destId="{9B4EAA89-810F-4688-9EAB-08CAA3F8398C}" srcOrd="2" destOrd="0" parTransId="{1ED0A5A4-040D-4EB7-945D-71801549B757}" sibTransId="{8CBF562F-E0AF-452E-81F8-9C6FC6D506E8}"/>
    <dgm:cxn modelId="{5F95D0BA-5FCA-48BC-8E5F-0EA0E39FECFA}" srcId="{9B4EAA89-810F-4688-9EAB-08CAA3F8398C}" destId="{45B669BB-A38D-47F4-B9DD-D7D1EF000098}" srcOrd="0" destOrd="0" parTransId="{D4085AB3-D747-4C1A-9B53-688412A58352}" sibTransId="{6FD740BE-256F-4751-A035-1A549D0B9F9F}"/>
    <dgm:cxn modelId="{B58562F7-685C-499D-8F22-07C110BC184F}" type="presOf" srcId="{45B669BB-A38D-47F4-B9DD-D7D1EF000098}" destId="{3EC6D494-8F84-4E6E-8834-D97C1AF79A01}" srcOrd="0" destOrd="0" presId="urn:microsoft.com/office/officeart/2005/8/layout/hList1"/>
    <dgm:cxn modelId="{F07CCCC2-4ADB-4E88-8979-80AA968DB633}" type="presOf" srcId="{EF4F22B9-E975-44F3-BDDF-C8D2F10D6938}" destId="{898F74E1-4EF8-442D-B900-46203FD93193}" srcOrd="0" destOrd="1" presId="urn:microsoft.com/office/officeart/2005/8/layout/hList1"/>
    <dgm:cxn modelId="{F014A944-BDB1-496D-AA27-9F90D2F7F168}" srcId="{4CF35519-2D19-4543-8EFE-A9510D9FD052}" destId="{3914F88B-4483-4E88-894F-F4E099C834AF}" srcOrd="0" destOrd="0" parTransId="{226C136D-C9C9-4A66-858C-56CC32B83EC5}" sibTransId="{B7F81CD8-667D-45DB-80A9-77842F86764A}"/>
    <dgm:cxn modelId="{47887931-BD3D-4512-BA40-9F2142A0B070}" type="presOf" srcId="{4CF35519-2D19-4543-8EFE-A9510D9FD052}" destId="{D18DF81B-B114-4189-AE0E-3C11DA0CA354}" srcOrd="0" destOrd="0" presId="urn:microsoft.com/office/officeart/2005/8/layout/hList1"/>
    <dgm:cxn modelId="{6F7EBA2F-0B52-42DF-B2C5-FE7A66CF9513}" type="presParOf" srcId="{2AC24775-F5B0-48A3-8F8F-A397B1AB22CC}" destId="{39A3EB93-9A9B-4325-821C-1C774E546D11}" srcOrd="0" destOrd="0" presId="urn:microsoft.com/office/officeart/2005/8/layout/hList1"/>
    <dgm:cxn modelId="{DBB9E5CE-DC56-4384-A45B-9EE7DF176A6E}" type="presParOf" srcId="{39A3EB93-9A9B-4325-821C-1C774E546D11}" destId="{78AD2776-64E0-40A5-89D8-B1D7A28329D2}" srcOrd="0" destOrd="0" presId="urn:microsoft.com/office/officeart/2005/8/layout/hList1"/>
    <dgm:cxn modelId="{952F569D-0767-4522-8440-4495CF70F9CF}" type="presParOf" srcId="{39A3EB93-9A9B-4325-821C-1C774E546D11}" destId="{898F74E1-4EF8-442D-B900-46203FD93193}" srcOrd="1" destOrd="0" presId="urn:microsoft.com/office/officeart/2005/8/layout/hList1"/>
    <dgm:cxn modelId="{91072D36-A3C3-43E6-96A5-D6E7C8382A24}" type="presParOf" srcId="{2AC24775-F5B0-48A3-8F8F-A397B1AB22CC}" destId="{F08ECFA3-795A-4D25-A414-6F4EBAAB850D}" srcOrd="1" destOrd="0" presId="urn:microsoft.com/office/officeart/2005/8/layout/hList1"/>
    <dgm:cxn modelId="{933DF421-B048-4F62-AB22-FBBE14A8E3E0}" type="presParOf" srcId="{2AC24775-F5B0-48A3-8F8F-A397B1AB22CC}" destId="{2053ECE4-FCE9-40C5-A088-779EAD94EE47}" srcOrd="2" destOrd="0" presId="urn:microsoft.com/office/officeart/2005/8/layout/hList1"/>
    <dgm:cxn modelId="{05FF60F6-CEC3-4ACA-B8DA-80CD677D87CA}" type="presParOf" srcId="{2053ECE4-FCE9-40C5-A088-779EAD94EE47}" destId="{D18DF81B-B114-4189-AE0E-3C11DA0CA354}" srcOrd="0" destOrd="0" presId="urn:microsoft.com/office/officeart/2005/8/layout/hList1"/>
    <dgm:cxn modelId="{076794C7-AAB9-4852-8655-30F413341FD2}" type="presParOf" srcId="{2053ECE4-FCE9-40C5-A088-779EAD94EE47}" destId="{4E5323FA-2EB6-40C3-9EAD-FC951DA38CBF}" srcOrd="1" destOrd="0" presId="urn:microsoft.com/office/officeart/2005/8/layout/hList1"/>
    <dgm:cxn modelId="{7A81257D-1B7F-48D9-ABFB-BE85BEC05B14}" type="presParOf" srcId="{2AC24775-F5B0-48A3-8F8F-A397B1AB22CC}" destId="{DDC15552-0359-4C15-9E08-BC684B408F0B}" srcOrd="3" destOrd="0" presId="urn:microsoft.com/office/officeart/2005/8/layout/hList1"/>
    <dgm:cxn modelId="{E497E6C4-D57D-4832-AEC5-67ABC6ABB036}" type="presParOf" srcId="{2AC24775-F5B0-48A3-8F8F-A397B1AB22CC}" destId="{C23268AC-05CE-4E60-B8F4-56A674429ED8}" srcOrd="4" destOrd="0" presId="urn:microsoft.com/office/officeart/2005/8/layout/hList1"/>
    <dgm:cxn modelId="{D3105C43-E4CF-478A-91DE-069115BD122C}" type="presParOf" srcId="{C23268AC-05CE-4E60-B8F4-56A674429ED8}" destId="{A13B0308-F9FB-4B7F-8024-BF2526D3C558}" srcOrd="0" destOrd="0" presId="urn:microsoft.com/office/officeart/2005/8/layout/hList1"/>
    <dgm:cxn modelId="{C5B15286-EF0E-411D-9E2D-BB31D04FF6F5}" type="presParOf" srcId="{C23268AC-05CE-4E60-B8F4-56A674429ED8}" destId="{3EC6D494-8F84-4E6E-8834-D97C1AF79A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EE561D-4D3B-47B2-AB02-12FE69F0AA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DFB04F-C2C2-4670-8539-43D36BDEC6BF}">
      <dgm:prSet phldrT="[Text]" custT="1"/>
      <dgm:spPr/>
      <dgm:t>
        <a:bodyPr/>
        <a:lstStyle/>
        <a:p>
          <a:r>
            <a:rPr lang="en-US" sz="1800" b="1" dirty="0" smtClean="0"/>
            <a:t>Energy </a:t>
          </a:r>
          <a:r>
            <a:rPr lang="en-US" sz="1800" b="1" dirty="0"/>
            <a:t>Management and Conservation</a:t>
          </a:r>
        </a:p>
      </dgm:t>
    </dgm:pt>
    <dgm:pt modelId="{C6719F1F-D91B-43A7-A07C-DACB6448BDA9}" type="parTrans" cxnId="{D02E16A4-1198-404D-9241-21B242C917F1}">
      <dgm:prSet/>
      <dgm:spPr/>
      <dgm:t>
        <a:bodyPr/>
        <a:lstStyle/>
        <a:p>
          <a:endParaRPr lang="en-US" sz="1200"/>
        </a:p>
      </dgm:t>
    </dgm:pt>
    <dgm:pt modelId="{3B1A7B1D-5094-4387-9CE4-2FA8AD6E6A8A}" type="sibTrans" cxnId="{D02E16A4-1198-404D-9241-21B242C917F1}">
      <dgm:prSet/>
      <dgm:spPr/>
      <dgm:t>
        <a:bodyPr/>
        <a:lstStyle/>
        <a:p>
          <a:endParaRPr lang="en-US" sz="1200"/>
        </a:p>
      </dgm:t>
    </dgm:pt>
    <dgm:pt modelId="{3A4604FD-81FA-4B3E-A368-05048E34FF9F}">
      <dgm:prSet phldrT="[Text]" custT="1"/>
      <dgm:spPr/>
      <dgm:t>
        <a:bodyPr/>
        <a:lstStyle/>
        <a:p>
          <a:r>
            <a:rPr lang="en-US" sz="1600" dirty="0">
              <a:solidFill>
                <a:schemeClr val="bg2">
                  <a:lumMod val="10000"/>
                </a:schemeClr>
              </a:solidFill>
            </a:rPr>
            <a:t>Track energy usage</a:t>
          </a:r>
        </a:p>
      </dgm:t>
    </dgm:pt>
    <dgm:pt modelId="{3D163143-A6F9-41B3-8D0F-4C9DF9D02982}" type="parTrans" cxnId="{786494B9-123A-4692-83B9-960FD8231BD3}">
      <dgm:prSet/>
      <dgm:spPr/>
      <dgm:t>
        <a:bodyPr/>
        <a:lstStyle/>
        <a:p>
          <a:endParaRPr lang="en-US" sz="1200"/>
        </a:p>
      </dgm:t>
    </dgm:pt>
    <dgm:pt modelId="{4AA2F65D-166F-4576-97A4-6B64B26E8E9F}" type="sibTrans" cxnId="{786494B9-123A-4692-83B9-960FD8231BD3}">
      <dgm:prSet/>
      <dgm:spPr/>
      <dgm:t>
        <a:bodyPr/>
        <a:lstStyle/>
        <a:p>
          <a:endParaRPr lang="en-US" sz="1200"/>
        </a:p>
      </dgm:t>
    </dgm:pt>
    <dgm:pt modelId="{A1F39C82-70A0-41FE-8C21-D8B6249453B3}">
      <dgm:prSet phldrT="[Text]" custT="1"/>
      <dgm:spPr/>
      <dgm:t>
        <a:bodyPr/>
        <a:lstStyle/>
        <a:p>
          <a:r>
            <a:rPr lang="en-US" sz="1800" b="1" dirty="0" smtClean="0"/>
            <a:t>City </a:t>
          </a:r>
          <a:r>
            <a:rPr lang="en-US" sz="1800" b="1" dirty="0"/>
            <a:t>Planning, Budgeting and Operations</a:t>
          </a:r>
        </a:p>
      </dgm:t>
    </dgm:pt>
    <dgm:pt modelId="{682E04FE-1442-421F-A79B-17EDA1411335}" type="parTrans" cxnId="{368AF05F-8B8A-463B-8532-FBD1F8FD9C78}">
      <dgm:prSet/>
      <dgm:spPr/>
      <dgm:t>
        <a:bodyPr/>
        <a:lstStyle/>
        <a:p>
          <a:endParaRPr lang="en-US" sz="1200"/>
        </a:p>
      </dgm:t>
    </dgm:pt>
    <dgm:pt modelId="{A0EE5EA1-B0DF-464A-BFF2-B01F5C36BCAE}" type="sibTrans" cxnId="{368AF05F-8B8A-463B-8532-FBD1F8FD9C78}">
      <dgm:prSet/>
      <dgm:spPr/>
      <dgm:t>
        <a:bodyPr/>
        <a:lstStyle/>
        <a:p>
          <a:endParaRPr lang="en-US" sz="1200"/>
        </a:p>
      </dgm:t>
    </dgm:pt>
    <dgm:pt modelId="{5AD1BC76-C5E1-4717-8489-F0184B767ED8}">
      <dgm:prSet phldrT="[Text]" custT="1"/>
      <dgm:spPr/>
      <dgm:t>
        <a:bodyPr/>
        <a:lstStyle/>
        <a:p>
          <a:r>
            <a:rPr lang="en-US" sz="1600" dirty="0" smtClean="0">
              <a:solidFill>
                <a:schemeClr val="bg2">
                  <a:lumMod val="10000"/>
                </a:schemeClr>
              </a:solidFill>
            </a:rPr>
            <a:t>Make </a:t>
          </a:r>
          <a:r>
            <a:rPr lang="en-US" sz="1600" dirty="0">
              <a:solidFill>
                <a:schemeClr val="bg2">
                  <a:lumMod val="10000"/>
                </a:schemeClr>
              </a:solidFill>
            </a:rPr>
            <a:t>w</a:t>
          </a:r>
          <a:r>
            <a:rPr lang="en-US" sz="1600" dirty="0" smtClean="0">
              <a:solidFill>
                <a:schemeClr val="bg2">
                  <a:lumMod val="10000"/>
                </a:schemeClr>
              </a:solidFill>
            </a:rPr>
            <a:t>ise </a:t>
          </a:r>
          <a:r>
            <a:rPr lang="en-US" sz="1600" dirty="0">
              <a:solidFill>
                <a:schemeClr val="bg2">
                  <a:lumMod val="10000"/>
                </a:schemeClr>
              </a:solidFill>
            </a:rPr>
            <a:t>e</a:t>
          </a:r>
          <a:r>
            <a:rPr lang="en-US" sz="1600" dirty="0" smtClean="0">
              <a:solidFill>
                <a:schemeClr val="bg2">
                  <a:lumMod val="10000"/>
                </a:schemeClr>
              </a:solidFill>
            </a:rPr>
            <a:t>nergy purchasing </a:t>
          </a:r>
          <a:r>
            <a:rPr lang="en-US" sz="1600" dirty="0">
              <a:solidFill>
                <a:schemeClr val="bg2">
                  <a:lumMod val="10000"/>
                </a:schemeClr>
              </a:solidFill>
            </a:rPr>
            <a:t>d</a:t>
          </a:r>
          <a:r>
            <a:rPr lang="en-US" sz="1600" dirty="0" smtClean="0">
              <a:solidFill>
                <a:schemeClr val="bg2">
                  <a:lumMod val="10000"/>
                </a:schemeClr>
              </a:solidFill>
            </a:rPr>
            <a:t>ecisions</a:t>
          </a:r>
          <a:endParaRPr lang="en-US" sz="1600">
            <a:solidFill>
              <a:schemeClr val="bg2">
                <a:lumMod val="10000"/>
              </a:schemeClr>
            </a:solidFill>
          </a:endParaRPr>
        </a:p>
      </dgm:t>
    </dgm:pt>
    <dgm:pt modelId="{B63CB540-426E-4FAE-9A33-4C8494925E98}" type="parTrans" cxnId="{0C1CD96F-6729-46FE-9F16-BD996B14DD33}">
      <dgm:prSet/>
      <dgm:spPr/>
      <dgm:t>
        <a:bodyPr/>
        <a:lstStyle/>
        <a:p>
          <a:endParaRPr lang="en-US" sz="1200"/>
        </a:p>
      </dgm:t>
    </dgm:pt>
    <dgm:pt modelId="{4F26C35E-575E-4063-90E3-8C51024F57C0}" type="sibTrans" cxnId="{0C1CD96F-6729-46FE-9F16-BD996B14DD33}">
      <dgm:prSet/>
      <dgm:spPr/>
      <dgm:t>
        <a:bodyPr/>
        <a:lstStyle/>
        <a:p>
          <a:endParaRPr lang="en-US" sz="1200"/>
        </a:p>
      </dgm:t>
    </dgm:pt>
    <dgm:pt modelId="{F9481C21-4E10-48E0-A400-4E3232BEB349}">
      <dgm:prSet phldrT="[Text]" custT="1"/>
      <dgm:spPr/>
      <dgm:t>
        <a:bodyPr/>
        <a:lstStyle/>
        <a:p>
          <a:r>
            <a:rPr lang="en-US" sz="1600" dirty="0" smtClean="0">
              <a:solidFill>
                <a:schemeClr val="bg2">
                  <a:lumMod val="10000"/>
                </a:schemeClr>
              </a:solidFill>
            </a:rPr>
            <a:t>Eliminate </a:t>
          </a:r>
          <a:r>
            <a:rPr lang="en-US" sz="1600" dirty="0">
              <a:solidFill>
                <a:schemeClr val="bg2">
                  <a:lumMod val="10000"/>
                </a:schemeClr>
              </a:solidFill>
            </a:rPr>
            <a:t>b</a:t>
          </a:r>
          <a:r>
            <a:rPr lang="en-US" sz="1600" dirty="0" smtClean="0">
              <a:solidFill>
                <a:schemeClr val="bg2">
                  <a:lumMod val="10000"/>
                </a:schemeClr>
              </a:solidFill>
            </a:rPr>
            <a:t>illing </a:t>
          </a:r>
          <a:r>
            <a:rPr lang="en-US" sz="1600" dirty="0">
              <a:solidFill>
                <a:schemeClr val="bg2">
                  <a:lumMod val="10000"/>
                </a:schemeClr>
              </a:solidFill>
            </a:rPr>
            <a:t>e</a:t>
          </a:r>
          <a:r>
            <a:rPr lang="en-US" sz="1600" dirty="0" smtClean="0">
              <a:solidFill>
                <a:schemeClr val="bg2">
                  <a:lumMod val="10000"/>
                </a:schemeClr>
              </a:solidFill>
            </a:rPr>
            <a:t>rrors and late payment</a:t>
          </a:r>
          <a:endParaRPr lang="en-US" sz="1600" dirty="0">
            <a:solidFill>
              <a:schemeClr val="bg2">
                <a:lumMod val="10000"/>
              </a:schemeClr>
            </a:solidFill>
          </a:endParaRPr>
        </a:p>
      </dgm:t>
    </dgm:pt>
    <dgm:pt modelId="{23465F37-49CB-42E2-B85E-F7232B8B0DEB}" type="parTrans" cxnId="{1778B94A-5235-4DF8-8547-8E3118DE57F8}">
      <dgm:prSet/>
      <dgm:spPr/>
      <dgm:t>
        <a:bodyPr/>
        <a:lstStyle/>
        <a:p>
          <a:endParaRPr lang="en-US" sz="1200"/>
        </a:p>
      </dgm:t>
    </dgm:pt>
    <dgm:pt modelId="{B6744D3D-5D4D-4199-B597-379FD7E80091}" type="sibTrans" cxnId="{1778B94A-5235-4DF8-8547-8E3118DE57F8}">
      <dgm:prSet/>
      <dgm:spPr/>
      <dgm:t>
        <a:bodyPr/>
        <a:lstStyle/>
        <a:p>
          <a:endParaRPr lang="en-US" sz="1200"/>
        </a:p>
      </dgm:t>
    </dgm:pt>
    <dgm:pt modelId="{A452FEE0-2823-4C4B-BEA5-77DEBF251804}">
      <dgm:prSet phldrT="[Text]" custT="1"/>
      <dgm:spPr/>
      <dgm:t>
        <a:bodyPr/>
        <a:lstStyle/>
        <a:p>
          <a:r>
            <a:rPr lang="en-US" sz="1600" dirty="0">
              <a:solidFill>
                <a:schemeClr val="bg2">
                  <a:lumMod val="10000"/>
                </a:schemeClr>
              </a:solidFill>
            </a:rPr>
            <a:t>perform energy </a:t>
          </a:r>
          <a:r>
            <a:rPr lang="en-US" sz="1600" dirty="0" smtClean="0">
              <a:solidFill>
                <a:schemeClr val="bg2">
                  <a:lumMod val="10000"/>
                </a:schemeClr>
              </a:solidFill>
            </a:rPr>
            <a:t>savings verification </a:t>
          </a:r>
          <a:r>
            <a:rPr lang="en-US" sz="1600" dirty="0">
              <a:solidFill>
                <a:schemeClr val="bg2">
                  <a:lumMod val="10000"/>
                </a:schemeClr>
              </a:solidFill>
            </a:rPr>
            <a:t>on completed retrofits</a:t>
          </a:r>
        </a:p>
      </dgm:t>
    </dgm:pt>
    <dgm:pt modelId="{4FB5D202-2C53-47B2-8F5D-0497DD8BE430}" type="parTrans" cxnId="{78955BE7-EC14-4EE9-BC3E-0EDCB22D6BE4}">
      <dgm:prSet/>
      <dgm:spPr/>
      <dgm:t>
        <a:bodyPr/>
        <a:lstStyle/>
        <a:p>
          <a:endParaRPr lang="en-US" sz="1200"/>
        </a:p>
      </dgm:t>
    </dgm:pt>
    <dgm:pt modelId="{47C3FED1-FB0E-45FD-A555-5CD1DB48BF0E}" type="sibTrans" cxnId="{78955BE7-EC14-4EE9-BC3E-0EDCB22D6BE4}">
      <dgm:prSet/>
      <dgm:spPr/>
      <dgm:t>
        <a:bodyPr/>
        <a:lstStyle/>
        <a:p>
          <a:endParaRPr lang="en-US" sz="1200"/>
        </a:p>
      </dgm:t>
    </dgm:pt>
    <dgm:pt modelId="{1DF210E2-8084-45F7-8A97-A479C0D9B4A4}">
      <dgm:prSet phldrT="[Text]" custT="1"/>
      <dgm:spPr/>
      <dgm:t>
        <a:bodyPr/>
        <a:lstStyle/>
        <a:p>
          <a:r>
            <a:rPr lang="en-US" sz="1600" dirty="0" smtClean="0">
              <a:solidFill>
                <a:schemeClr val="bg2">
                  <a:lumMod val="10000"/>
                </a:schemeClr>
              </a:solidFill>
            </a:rPr>
            <a:t>Energy </a:t>
          </a:r>
          <a:r>
            <a:rPr lang="en-US" sz="1600" dirty="0">
              <a:solidFill>
                <a:schemeClr val="bg2">
                  <a:lumMod val="10000"/>
                </a:schemeClr>
              </a:solidFill>
            </a:rPr>
            <a:t>reports to motivate occupants to </a:t>
          </a:r>
          <a:r>
            <a:rPr lang="en-US" sz="1600" dirty="0" smtClean="0">
              <a:solidFill>
                <a:schemeClr val="bg2">
                  <a:lumMod val="10000"/>
                </a:schemeClr>
              </a:solidFill>
            </a:rPr>
            <a:t>take action</a:t>
          </a:r>
          <a:endParaRPr lang="en-US" sz="1600" dirty="0">
            <a:solidFill>
              <a:schemeClr val="bg2">
                <a:lumMod val="10000"/>
              </a:schemeClr>
            </a:solidFill>
          </a:endParaRPr>
        </a:p>
      </dgm:t>
    </dgm:pt>
    <dgm:pt modelId="{954CD584-B30C-4E8B-8B61-07B1C9CBD860}" type="parTrans" cxnId="{23DD0ECB-0190-46A9-95AD-CFB22FCEE191}">
      <dgm:prSet/>
      <dgm:spPr/>
      <dgm:t>
        <a:bodyPr/>
        <a:lstStyle/>
        <a:p>
          <a:endParaRPr lang="en-US" sz="1200"/>
        </a:p>
      </dgm:t>
    </dgm:pt>
    <dgm:pt modelId="{5D1DF96A-F355-4B9C-95EE-322634BE49D2}" type="sibTrans" cxnId="{23DD0ECB-0190-46A9-95AD-CFB22FCEE191}">
      <dgm:prSet/>
      <dgm:spPr/>
      <dgm:t>
        <a:bodyPr/>
        <a:lstStyle/>
        <a:p>
          <a:endParaRPr lang="en-US" sz="1200"/>
        </a:p>
      </dgm:t>
    </dgm:pt>
    <dgm:pt modelId="{A415B6E4-3052-426D-849A-0C101A234FDC}">
      <dgm:prSet phldrT="[Text]" custT="1"/>
      <dgm:spPr/>
      <dgm:t>
        <a:bodyPr/>
        <a:lstStyle/>
        <a:p>
          <a:r>
            <a:rPr lang="en-US" sz="1600" dirty="0" smtClean="0">
              <a:solidFill>
                <a:schemeClr val="bg2">
                  <a:lumMod val="10000"/>
                </a:schemeClr>
              </a:solidFill>
            </a:rPr>
            <a:t>Improve </a:t>
          </a:r>
          <a:r>
            <a:rPr lang="en-US" sz="1600" dirty="0">
              <a:solidFill>
                <a:schemeClr val="bg2">
                  <a:lumMod val="10000"/>
                </a:schemeClr>
              </a:solidFill>
            </a:rPr>
            <a:t>b</a:t>
          </a:r>
          <a:r>
            <a:rPr lang="en-US" sz="1600" dirty="0" smtClean="0">
              <a:solidFill>
                <a:schemeClr val="bg2">
                  <a:lumMod val="10000"/>
                </a:schemeClr>
              </a:solidFill>
            </a:rPr>
            <a:t>udgeting</a:t>
          </a:r>
          <a:r>
            <a:rPr lang="en-US" sz="1600" dirty="0">
              <a:solidFill>
                <a:schemeClr val="bg2">
                  <a:lumMod val="10000"/>
                </a:schemeClr>
              </a:solidFill>
            </a:rPr>
            <a:t>, </a:t>
          </a:r>
          <a:r>
            <a:rPr lang="en-US" sz="1600" dirty="0" smtClean="0">
              <a:solidFill>
                <a:schemeClr val="bg2">
                  <a:lumMod val="10000"/>
                </a:schemeClr>
              </a:solidFill>
            </a:rPr>
            <a:t>accruals</a:t>
          </a:r>
          <a:r>
            <a:rPr lang="en-US" sz="1600" dirty="0">
              <a:solidFill>
                <a:schemeClr val="bg2">
                  <a:lumMod val="10000"/>
                </a:schemeClr>
              </a:solidFill>
            </a:rPr>
            <a:t>, a</a:t>
          </a:r>
          <a:r>
            <a:rPr lang="en-US" sz="1600" dirty="0" smtClean="0">
              <a:solidFill>
                <a:schemeClr val="bg2">
                  <a:lumMod val="10000"/>
                </a:schemeClr>
              </a:solidFill>
            </a:rPr>
            <a:t>ccounting</a:t>
          </a:r>
          <a:endParaRPr lang="en-US" sz="1600" dirty="0">
            <a:solidFill>
              <a:schemeClr val="bg2">
                <a:lumMod val="10000"/>
              </a:schemeClr>
            </a:solidFill>
          </a:endParaRPr>
        </a:p>
      </dgm:t>
    </dgm:pt>
    <dgm:pt modelId="{126DB70F-A05B-4BC0-84D5-ED66BC78134D}" type="parTrans" cxnId="{16160E72-F5B0-4A83-90C4-A4B8F8A8776C}">
      <dgm:prSet/>
      <dgm:spPr/>
      <dgm:t>
        <a:bodyPr/>
        <a:lstStyle/>
        <a:p>
          <a:endParaRPr lang="en-US" sz="1200"/>
        </a:p>
      </dgm:t>
    </dgm:pt>
    <dgm:pt modelId="{B4DCB0B7-BC2E-4DAE-AF5F-D5DCB2E9204B}" type="sibTrans" cxnId="{16160E72-F5B0-4A83-90C4-A4B8F8A8776C}">
      <dgm:prSet/>
      <dgm:spPr/>
      <dgm:t>
        <a:bodyPr/>
        <a:lstStyle/>
        <a:p>
          <a:endParaRPr lang="en-US" sz="1200"/>
        </a:p>
      </dgm:t>
    </dgm:pt>
    <dgm:pt modelId="{1D603614-5A29-44FC-9AB7-3F712C4CDC0E}" type="pres">
      <dgm:prSet presAssocID="{75EE561D-4D3B-47B2-AB02-12FE69F0AA1C}" presName="Name0" presStyleCnt="0">
        <dgm:presLayoutVars>
          <dgm:dir/>
          <dgm:animLvl val="lvl"/>
          <dgm:resizeHandles val="exact"/>
        </dgm:presLayoutVars>
      </dgm:prSet>
      <dgm:spPr/>
      <dgm:t>
        <a:bodyPr/>
        <a:lstStyle/>
        <a:p>
          <a:endParaRPr lang="en-US"/>
        </a:p>
      </dgm:t>
    </dgm:pt>
    <dgm:pt modelId="{FE464FA3-936E-4757-917D-DA88762BABBF}" type="pres">
      <dgm:prSet presAssocID="{AADFB04F-C2C2-4670-8539-43D36BDEC6BF}" presName="composite" presStyleCnt="0"/>
      <dgm:spPr/>
    </dgm:pt>
    <dgm:pt modelId="{0D8BC59D-E1A6-4AD5-BEA8-64CCD50A376F}" type="pres">
      <dgm:prSet presAssocID="{AADFB04F-C2C2-4670-8539-43D36BDEC6BF}" presName="parTx" presStyleLbl="alignNode1" presStyleIdx="0" presStyleCnt="2">
        <dgm:presLayoutVars>
          <dgm:chMax val="0"/>
          <dgm:chPref val="0"/>
          <dgm:bulletEnabled val="1"/>
        </dgm:presLayoutVars>
      </dgm:prSet>
      <dgm:spPr/>
      <dgm:t>
        <a:bodyPr/>
        <a:lstStyle/>
        <a:p>
          <a:endParaRPr lang="en-US"/>
        </a:p>
      </dgm:t>
    </dgm:pt>
    <dgm:pt modelId="{2304763F-405D-49A0-A220-4E46781AB753}" type="pres">
      <dgm:prSet presAssocID="{AADFB04F-C2C2-4670-8539-43D36BDEC6BF}" presName="desTx" presStyleLbl="alignAccFollowNode1" presStyleIdx="0" presStyleCnt="2">
        <dgm:presLayoutVars>
          <dgm:bulletEnabled val="1"/>
        </dgm:presLayoutVars>
      </dgm:prSet>
      <dgm:spPr/>
      <dgm:t>
        <a:bodyPr/>
        <a:lstStyle/>
        <a:p>
          <a:endParaRPr lang="en-US"/>
        </a:p>
      </dgm:t>
    </dgm:pt>
    <dgm:pt modelId="{C730BF40-F725-4987-9A16-D0D773E3B7DB}" type="pres">
      <dgm:prSet presAssocID="{3B1A7B1D-5094-4387-9CE4-2FA8AD6E6A8A}" presName="space" presStyleCnt="0"/>
      <dgm:spPr/>
    </dgm:pt>
    <dgm:pt modelId="{E24D462E-D99A-4B01-959D-1A8E7176B804}" type="pres">
      <dgm:prSet presAssocID="{A1F39C82-70A0-41FE-8C21-D8B6249453B3}" presName="composite" presStyleCnt="0"/>
      <dgm:spPr/>
    </dgm:pt>
    <dgm:pt modelId="{DCDADAD7-1FAA-43C3-A35A-19A2AA847C1C}" type="pres">
      <dgm:prSet presAssocID="{A1F39C82-70A0-41FE-8C21-D8B6249453B3}" presName="parTx" presStyleLbl="alignNode1" presStyleIdx="1" presStyleCnt="2">
        <dgm:presLayoutVars>
          <dgm:chMax val="0"/>
          <dgm:chPref val="0"/>
          <dgm:bulletEnabled val="1"/>
        </dgm:presLayoutVars>
      </dgm:prSet>
      <dgm:spPr/>
      <dgm:t>
        <a:bodyPr/>
        <a:lstStyle/>
        <a:p>
          <a:endParaRPr lang="en-US"/>
        </a:p>
      </dgm:t>
    </dgm:pt>
    <dgm:pt modelId="{AE1BBD52-600A-4911-B109-5FCB05D5C129}" type="pres">
      <dgm:prSet presAssocID="{A1F39C82-70A0-41FE-8C21-D8B6249453B3}" presName="desTx" presStyleLbl="alignAccFollowNode1" presStyleIdx="1" presStyleCnt="2">
        <dgm:presLayoutVars>
          <dgm:bulletEnabled val="1"/>
        </dgm:presLayoutVars>
      </dgm:prSet>
      <dgm:spPr/>
      <dgm:t>
        <a:bodyPr/>
        <a:lstStyle/>
        <a:p>
          <a:endParaRPr lang="en-US"/>
        </a:p>
      </dgm:t>
    </dgm:pt>
  </dgm:ptLst>
  <dgm:cxnLst>
    <dgm:cxn modelId="{AABC0DA1-9651-478A-94B8-3EF173488C56}" type="presOf" srcId="{A1F39C82-70A0-41FE-8C21-D8B6249453B3}" destId="{DCDADAD7-1FAA-43C3-A35A-19A2AA847C1C}" srcOrd="0" destOrd="0" presId="urn:microsoft.com/office/officeart/2005/8/layout/hList1"/>
    <dgm:cxn modelId="{1778B94A-5235-4DF8-8547-8E3118DE57F8}" srcId="{A1F39C82-70A0-41FE-8C21-D8B6249453B3}" destId="{F9481C21-4E10-48E0-A400-4E3232BEB349}" srcOrd="1" destOrd="0" parTransId="{23465F37-49CB-42E2-B85E-F7232B8B0DEB}" sibTransId="{B6744D3D-5D4D-4199-B597-379FD7E80091}"/>
    <dgm:cxn modelId="{5D69B6DA-3F90-483C-BCBC-41EF6F2CC4DC}" type="presOf" srcId="{1DF210E2-8084-45F7-8A97-A479C0D9B4A4}" destId="{2304763F-405D-49A0-A220-4E46781AB753}" srcOrd="0" destOrd="2" presId="urn:microsoft.com/office/officeart/2005/8/layout/hList1"/>
    <dgm:cxn modelId="{23DD0ECB-0190-46A9-95AD-CFB22FCEE191}" srcId="{AADFB04F-C2C2-4670-8539-43D36BDEC6BF}" destId="{1DF210E2-8084-45F7-8A97-A479C0D9B4A4}" srcOrd="2" destOrd="0" parTransId="{954CD584-B30C-4E8B-8B61-07B1C9CBD860}" sibTransId="{5D1DF96A-F355-4B9C-95EE-322634BE49D2}"/>
    <dgm:cxn modelId="{5C6BF473-6A21-4E36-8AA3-0D0755CB5ADD}" type="presOf" srcId="{A452FEE0-2823-4C4B-BEA5-77DEBF251804}" destId="{2304763F-405D-49A0-A220-4E46781AB753}" srcOrd="0" destOrd="1" presId="urn:microsoft.com/office/officeart/2005/8/layout/hList1"/>
    <dgm:cxn modelId="{32C68464-8D6C-4B44-B113-0C3F3F041D8D}" type="presOf" srcId="{AADFB04F-C2C2-4670-8539-43D36BDEC6BF}" destId="{0D8BC59D-E1A6-4AD5-BEA8-64CCD50A376F}" srcOrd="0" destOrd="0" presId="urn:microsoft.com/office/officeart/2005/8/layout/hList1"/>
    <dgm:cxn modelId="{D02E16A4-1198-404D-9241-21B242C917F1}" srcId="{75EE561D-4D3B-47B2-AB02-12FE69F0AA1C}" destId="{AADFB04F-C2C2-4670-8539-43D36BDEC6BF}" srcOrd="0" destOrd="0" parTransId="{C6719F1F-D91B-43A7-A07C-DACB6448BDA9}" sibTransId="{3B1A7B1D-5094-4387-9CE4-2FA8AD6E6A8A}"/>
    <dgm:cxn modelId="{786494B9-123A-4692-83B9-960FD8231BD3}" srcId="{AADFB04F-C2C2-4670-8539-43D36BDEC6BF}" destId="{3A4604FD-81FA-4B3E-A368-05048E34FF9F}" srcOrd="0" destOrd="0" parTransId="{3D163143-A6F9-41B3-8D0F-4C9DF9D02982}" sibTransId="{4AA2F65D-166F-4576-97A4-6B64B26E8E9F}"/>
    <dgm:cxn modelId="{C7E7A31B-3E68-42E4-864F-2B457116C89B}" type="presOf" srcId="{5AD1BC76-C5E1-4717-8489-F0184B767ED8}" destId="{AE1BBD52-600A-4911-B109-5FCB05D5C129}" srcOrd="0" destOrd="0" presId="urn:microsoft.com/office/officeart/2005/8/layout/hList1"/>
    <dgm:cxn modelId="{28E018B6-3D40-4ABA-B54E-714CC31A31D5}" type="presOf" srcId="{A415B6E4-3052-426D-849A-0C101A234FDC}" destId="{AE1BBD52-600A-4911-B109-5FCB05D5C129}" srcOrd="0" destOrd="2" presId="urn:microsoft.com/office/officeart/2005/8/layout/hList1"/>
    <dgm:cxn modelId="{78955BE7-EC14-4EE9-BC3E-0EDCB22D6BE4}" srcId="{AADFB04F-C2C2-4670-8539-43D36BDEC6BF}" destId="{A452FEE0-2823-4C4B-BEA5-77DEBF251804}" srcOrd="1" destOrd="0" parTransId="{4FB5D202-2C53-47B2-8F5D-0497DD8BE430}" sibTransId="{47C3FED1-FB0E-45FD-A555-5CD1DB48BF0E}"/>
    <dgm:cxn modelId="{B839E997-DF3A-48AD-9CAC-69F924BEB102}" type="presOf" srcId="{F9481C21-4E10-48E0-A400-4E3232BEB349}" destId="{AE1BBD52-600A-4911-B109-5FCB05D5C129}" srcOrd="0" destOrd="1" presId="urn:microsoft.com/office/officeart/2005/8/layout/hList1"/>
    <dgm:cxn modelId="{368AF05F-8B8A-463B-8532-FBD1F8FD9C78}" srcId="{75EE561D-4D3B-47B2-AB02-12FE69F0AA1C}" destId="{A1F39C82-70A0-41FE-8C21-D8B6249453B3}" srcOrd="1" destOrd="0" parTransId="{682E04FE-1442-421F-A79B-17EDA1411335}" sibTransId="{A0EE5EA1-B0DF-464A-BFF2-B01F5C36BCAE}"/>
    <dgm:cxn modelId="{34CC7F94-70D9-4B7F-BF3E-7BF3017F161E}" type="presOf" srcId="{75EE561D-4D3B-47B2-AB02-12FE69F0AA1C}" destId="{1D603614-5A29-44FC-9AB7-3F712C4CDC0E}" srcOrd="0" destOrd="0" presId="urn:microsoft.com/office/officeart/2005/8/layout/hList1"/>
    <dgm:cxn modelId="{0C1CD96F-6729-46FE-9F16-BD996B14DD33}" srcId="{A1F39C82-70A0-41FE-8C21-D8B6249453B3}" destId="{5AD1BC76-C5E1-4717-8489-F0184B767ED8}" srcOrd="0" destOrd="0" parTransId="{B63CB540-426E-4FAE-9A33-4C8494925E98}" sibTransId="{4F26C35E-575E-4063-90E3-8C51024F57C0}"/>
    <dgm:cxn modelId="{61A42ECF-8304-43BF-972A-027A7661D61B}" type="presOf" srcId="{3A4604FD-81FA-4B3E-A368-05048E34FF9F}" destId="{2304763F-405D-49A0-A220-4E46781AB753}" srcOrd="0" destOrd="0" presId="urn:microsoft.com/office/officeart/2005/8/layout/hList1"/>
    <dgm:cxn modelId="{16160E72-F5B0-4A83-90C4-A4B8F8A8776C}" srcId="{A1F39C82-70A0-41FE-8C21-D8B6249453B3}" destId="{A415B6E4-3052-426D-849A-0C101A234FDC}" srcOrd="2" destOrd="0" parTransId="{126DB70F-A05B-4BC0-84D5-ED66BC78134D}" sibTransId="{B4DCB0B7-BC2E-4DAE-AF5F-D5DCB2E9204B}"/>
    <dgm:cxn modelId="{70B83A8D-6726-446B-B86F-FF3B447B8114}" type="presParOf" srcId="{1D603614-5A29-44FC-9AB7-3F712C4CDC0E}" destId="{FE464FA3-936E-4757-917D-DA88762BABBF}" srcOrd="0" destOrd="0" presId="urn:microsoft.com/office/officeart/2005/8/layout/hList1"/>
    <dgm:cxn modelId="{D066875D-905F-430B-BFB9-C5AD4B75B408}" type="presParOf" srcId="{FE464FA3-936E-4757-917D-DA88762BABBF}" destId="{0D8BC59D-E1A6-4AD5-BEA8-64CCD50A376F}" srcOrd="0" destOrd="0" presId="urn:microsoft.com/office/officeart/2005/8/layout/hList1"/>
    <dgm:cxn modelId="{25C3EE11-C8D0-4980-A0AF-E9F700705885}" type="presParOf" srcId="{FE464FA3-936E-4757-917D-DA88762BABBF}" destId="{2304763F-405D-49A0-A220-4E46781AB753}" srcOrd="1" destOrd="0" presId="urn:microsoft.com/office/officeart/2005/8/layout/hList1"/>
    <dgm:cxn modelId="{5CED0B87-F4C7-4301-99F8-C8986D60CAF2}" type="presParOf" srcId="{1D603614-5A29-44FC-9AB7-3F712C4CDC0E}" destId="{C730BF40-F725-4987-9A16-D0D773E3B7DB}" srcOrd="1" destOrd="0" presId="urn:microsoft.com/office/officeart/2005/8/layout/hList1"/>
    <dgm:cxn modelId="{BC0CED57-EE75-42D8-B613-A2DEE37B1CE4}" type="presParOf" srcId="{1D603614-5A29-44FC-9AB7-3F712C4CDC0E}" destId="{E24D462E-D99A-4B01-959D-1A8E7176B804}" srcOrd="2" destOrd="0" presId="urn:microsoft.com/office/officeart/2005/8/layout/hList1"/>
    <dgm:cxn modelId="{2C38B571-CFA5-4B3A-BA7D-C5F41D1C6D08}" type="presParOf" srcId="{E24D462E-D99A-4B01-959D-1A8E7176B804}" destId="{DCDADAD7-1FAA-43C3-A35A-19A2AA847C1C}" srcOrd="0" destOrd="0" presId="urn:microsoft.com/office/officeart/2005/8/layout/hList1"/>
    <dgm:cxn modelId="{7703BF71-A6A7-4310-997D-53EEC6F804E4}" type="presParOf" srcId="{E24D462E-D99A-4B01-959D-1A8E7176B804}" destId="{AE1BBD52-600A-4911-B109-5FCB05D5C129}"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9984B-6385-4637-8A36-86D701CD9531}">
      <dsp:nvSpPr>
        <dsp:cNvPr id="0" name=""/>
        <dsp:cNvSpPr/>
      </dsp:nvSpPr>
      <dsp:spPr>
        <a:xfrm>
          <a:off x="5032628" y="0"/>
          <a:ext cx="3425571" cy="1295400"/>
        </a:xfrm>
        <a:prstGeom prst="nonIsoscelesTrapezoid">
          <a:avLst>
            <a:gd name="adj1" fmla="val 55500"/>
            <a:gd name="adj2" fmla="val 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chemeClr val="tx1"/>
              </a:solidFill>
            </a:rPr>
            <a:t>Strategic Energy Planning</a:t>
          </a:r>
          <a:endParaRPr lang="en-US" sz="1200" b="0"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smtClean="0">
              <a:solidFill>
                <a:schemeClr val="tx1"/>
              </a:solidFill>
            </a:rPr>
            <a:t> </a:t>
          </a:r>
          <a:r>
            <a:rPr lang="en-US" sz="1200" b="0" kern="1200" dirty="0" smtClean="0">
              <a:solidFill>
                <a:schemeClr val="tx1"/>
              </a:solidFill>
            </a:rPr>
            <a:t>Program &amp; Policy Design and Implementation</a:t>
          </a:r>
          <a:endParaRPr lang="en-US" sz="1400" b="0"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smtClean="0">
              <a:solidFill>
                <a:schemeClr val="tx1"/>
              </a:solidFill>
            </a:rPr>
            <a:t>Financing Strategies</a:t>
          </a:r>
          <a:endParaRPr lang="en-US" sz="1400" b="1"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Data Management and EM&amp;V</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Technology Deployment</a:t>
          </a:r>
          <a:endParaRPr lang="en-US" sz="1200" b="0" kern="1200" dirty="0">
            <a:solidFill>
              <a:schemeClr val="tx1"/>
            </a:solidFill>
          </a:endParaRPr>
        </a:p>
      </dsp:txBody>
      <dsp:txXfrm>
        <a:off x="5751575" y="0"/>
        <a:ext cx="2706624" cy="1295400"/>
      </dsp:txXfrm>
    </dsp:sp>
    <dsp:sp modelId="{0D4227BA-2EEF-4F84-B501-5128CA379AAD}">
      <dsp:nvSpPr>
        <dsp:cNvPr id="0" name=""/>
        <dsp:cNvSpPr/>
      </dsp:nvSpPr>
      <dsp:spPr>
        <a:xfrm rot="10800000">
          <a:off x="0" y="0"/>
          <a:ext cx="5751575" cy="1295400"/>
        </a:xfrm>
        <a:prstGeom prst="trapezoid">
          <a:avLst>
            <a:gd name="adj" fmla="val 555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smtClean="0"/>
            <a:t>Priority Areas</a:t>
          </a:r>
          <a:endParaRPr lang="en-US" sz="2400" b="1" i="0" kern="1200" dirty="0"/>
        </a:p>
      </dsp:txBody>
      <dsp:txXfrm rot="-10800000">
        <a:off x="1006525" y="0"/>
        <a:ext cx="3738524" cy="1295400"/>
      </dsp:txXfrm>
    </dsp:sp>
    <dsp:sp modelId="{1F804AEA-E6B2-499F-A0D1-277173D70A93}">
      <dsp:nvSpPr>
        <dsp:cNvPr id="0" name=""/>
        <dsp:cNvSpPr/>
      </dsp:nvSpPr>
      <dsp:spPr>
        <a:xfrm>
          <a:off x="4313681" y="1295400"/>
          <a:ext cx="4144518" cy="1295400"/>
        </a:xfrm>
        <a:prstGeom prst="nonIsoscelesTrapezoid">
          <a:avLst>
            <a:gd name="adj1" fmla="val 55500"/>
            <a:gd name="adj2" fmla="val 0"/>
          </a:avLst>
        </a:prstGeom>
        <a:solidFill>
          <a:schemeClr val="lt1">
            <a:alpha val="90000"/>
            <a:hueOff val="0"/>
            <a:satOff val="0"/>
            <a:lumOff val="0"/>
            <a:alphaOff val="0"/>
          </a:schemeClr>
        </a:solidFill>
        <a:ln w="25400" cap="flat" cmpd="sng" algn="ctr">
          <a:solidFill>
            <a:schemeClr val="accent3">
              <a:shade val="80000"/>
              <a:hueOff val="199007"/>
              <a:satOff val="-9883"/>
              <a:lumOff val="116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solidFill>
                <a:schemeClr val="tx1"/>
              </a:solidFill>
            </a:rPr>
            <a:t>General Education (e.g., fact sheets, 101s)</a:t>
          </a:r>
          <a:endParaRPr lang="en-US" sz="1400" b="0"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smtClean="0">
              <a:solidFill>
                <a:schemeClr val="tx1"/>
              </a:solidFill>
            </a:rPr>
            <a:t>Implementation Models (i.e., case studies)</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smtClean="0">
              <a:solidFill>
                <a:schemeClr val="tx1"/>
              </a:solidFill>
            </a:rPr>
            <a:t>Research &amp; Tools for Decision-Making</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smtClean="0">
              <a:solidFill>
                <a:schemeClr val="tx1"/>
              </a:solidFill>
            </a:rPr>
            <a:t>Protocols (e.g., how-to guides, model documents)</a:t>
          </a:r>
          <a:endParaRPr lang="en-US" sz="1400" b="0" kern="1200" dirty="0">
            <a:solidFill>
              <a:schemeClr val="tx1"/>
            </a:solidFill>
          </a:endParaRPr>
        </a:p>
      </dsp:txBody>
      <dsp:txXfrm>
        <a:off x="5032628" y="1295400"/>
        <a:ext cx="3425571" cy="1295400"/>
      </dsp:txXfrm>
    </dsp:sp>
    <dsp:sp modelId="{2FC36B77-F0FF-4A38-9D28-CBBBD4EF88F4}">
      <dsp:nvSpPr>
        <dsp:cNvPr id="0" name=""/>
        <dsp:cNvSpPr/>
      </dsp:nvSpPr>
      <dsp:spPr>
        <a:xfrm rot="10800000">
          <a:off x="718946" y="1295400"/>
          <a:ext cx="4313681" cy="1295400"/>
        </a:xfrm>
        <a:prstGeom prst="trapezoid">
          <a:avLst>
            <a:gd name="adj" fmla="val 55500"/>
          </a:avLst>
        </a:prstGeom>
        <a:solidFill>
          <a:schemeClr val="accent3">
            <a:shade val="80000"/>
            <a:hueOff val="199007"/>
            <a:satOff val="-9883"/>
            <a:lumOff val="116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smtClean="0"/>
            <a:t>Resources</a:t>
          </a:r>
          <a:endParaRPr lang="en-US" sz="2400" b="1" i="0" kern="1200" dirty="0"/>
        </a:p>
      </dsp:txBody>
      <dsp:txXfrm rot="-10800000">
        <a:off x="1473841" y="1295400"/>
        <a:ext cx="2803893" cy="1295400"/>
      </dsp:txXfrm>
    </dsp:sp>
    <dsp:sp modelId="{857E6C2D-40E6-42CF-8DD1-86186D90C6FB}">
      <dsp:nvSpPr>
        <dsp:cNvPr id="0" name=""/>
        <dsp:cNvSpPr/>
      </dsp:nvSpPr>
      <dsp:spPr>
        <a:xfrm>
          <a:off x="3594734" y="2590800"/>
          <a:ext cx="4863464" cy="1295400"/>
        </a:xfrm>
        <a:prstGeom prst="nonIsoscelesTrapezoid">
          <a:avLst>
            <a:gd name="adj1" fmla="val 55500"/>
            <a:gd name="adj2" fmla="val 0"/>
          </a:avLst>
        </a:prstGeom>
        <a:solidFill>
          <a:schemeClr val="lt1">
            <a:alpha val="90000"/>
            <a:hueOff val="0"/>
            <a:satOff val="0"/>
            <a:lumOff val="0"/>
            <a:alphaOff val="0"/>
          </a:schemeClr>
        </a:solidFill>
        <a:ln w="25400" cap="flat" cmpd="sng" algn="ctr">
          <a:solidFill>
            <a:schemeClr val="accent3">
              <a:shade val="80000"/>
              <a:hueOff val="398014"/>
              <a:satOff val="-19766"/>
              <a:lumOff val="23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rPr>
            <a:t>Webinars</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smtClean="0">
              <a:solidFill>
                <a:schemeClr val="tx1"/>
              </a:solidFill>
            </a:rPr>
            <a:t> Conferences &amp; in-person trainings</a:t>
          </a:r>
          <a:endParaRPr lang="en-US" sz="1600" b="0"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smtClean="0">
              <a:solidFill>
                <a:schemeClr val="tx1"/>
              </a:solidFill>
            </a:rPr>
            <a:t> Better Buildings Project Teams</a:t>
          </a:r>
          <a:endParaRPr lang="en-US" sz="1400" b="0"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smtClean="0">
              <a:solidFill>
                <a:schemeClr val="tx1"/>
              </a:solidFill>
            </a:rPr>
            <a:t>Accelerators</a:t>
          </a:r>
          <a:endParaRPr lang="en-US" sz="1400" b="0" kern="1200" dirty="0">
            <a:solidFill>
              <a:schemeClr val="tx1"/>
            </a:solidFill>
          </a:endParaRPr>
        </a:p>
      </dsp:txBody>
      <dsp:txXfrm>
        <a:off x="4313681" y="2590800"/>
        <a:ext cx="4144518" cy="1295400"/>
      </dsp:txXfrm>
    </dsp:sp>
    <dsp:sp modelId="{A4352CBA-857A-4780-95F5-CF1C031D5AB1}">
      <dsp:nvSpPr>
        <dsp:cNvPr id="0" name=""/>
        <dsp:cNvSpPr/>
      </dsp:nvSpPr>
      <dsp:spPr>
        <a:xfrm rot="10800000">
          <a:off x="1437893" y="2590800"/>
          <a:ext cx="2875787" cy="1295400"/>
        </a:xfrm>
        <a:prstGeom prst="trapezoid">
          <a:avLst>
            <a:gd name="adj" fmla="val 55500"/>
          </a:avLst>
        </a:prstGeom>
        <a:solidFill>
          <a:schemeClr val="accent3">
            <a:shade val="80000"/>
            <a:hueOff val="398014"/>
            <a:satOff val="-19766"/>
            <a:lumOff val="233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smtClean="0"/>
            <a:t>Peer Exchange &amp; Trainings</a:t>
          </a:r>
          <a:endParaRPr lang="en-US" sz="2400" b="1" i="0" kern="1200" dirty="0"/>
        </a:p>
      </dsp:txBody>
      <dsp:txXfrm rot="-10800000">
        <a:off x="1941156" y="2590800"/>
        <a:ext cx="1869262" cy="1295400"/>
      </dsp:txXfrm>
    </dsp:sp>
    <dsp:sp modelId="{74582BB1-F9A2-48E1-86B9-D2993954FBB4}">
      <dsp:nvSpPr>
        <dsp:cNvPr id="0" name=""/>
        <dsp:cNvSpPr/>
      </dsp:nvSpPr>
      <dsp:spPr>
        <a:xfrm>
          <a:off x="2875787" y="3886199"/>
          <a:ext cx="5582412" cy="1295400"/>
        </a:xfrm>
        <a:prstGeom prst="nonIsoscelesTrapezoid">
          <a:avLst>
            <a:gd name="adj1" fmla="val 55500"/>
            <a:gd name="adj2" fmla="val 0"/>
          </a:avLst>
        </a:prstGeom>
        <a:solidFill>
          <a:schemeClr val="lt1">
            <a:alpha val="90000"/>
            <a:hueOff val="0"/>
            <a:satOff val="0"/>
            <a:lumOff val="0"/>
            <a:alphaOff val="0"/>
          </a:schemeClr>
        </a:solidFill>
        <a:ln w="25400" cap="flat" cmpd="sng" algn="ctr">
          <a:solidFill>
            <a:schemeClr val="accent3">
              <a:shade val="80000"/>
              <a:hueOff val="597021"/>
              <a:satOff val="-29649"/>
              <a:lumOff val="35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On a limited basis</a:t>
          </a:r>
          <a:endParaRPr lang="en-US" sz="1200" kern="1200" dirty="0"/>
        </a:p>
        <a:p>
          <a:pPr marL="114300" lvl="1" indent="-114300" algn="l" defTabSz="533400">
            <a:lnSpc>
              <a:spcPct val="90000"/>
            </a:lnSpc>
            <a:spcBef>
              <a:spcPct val="0"/>
            </a:spcBef>
            <a:spcAft>
              <a:spcPct val="15000"/>
            </a:spcAft>
            <a:buChar char="••"/>
          </a:pPr>
          <a:r>
            <a:rPr lang="en-US" sz="1200" kern="1200" dirty="0" smtClean="0"/>
            <a:t>Level of effort will vary</a:t>
          </a:r>
          <a:endParaRPr lang="en-US" sz="1200" kern="1200" dirty="0"/>
        </a:p>
        <a:p>
          <a:pPr marL="114300" lvl="1" indent="-114300" algn="l" defTabSz="533400">
            <a:lnSpc>
              <a:spcPct val="90000"/>
            </a:lnSpc>
            <a:spcBef>
              <a:spcPct val="0"/>
            </a:spcBef>
            <a:spcAft>
              <a:spcPct val="15000"/>
            </a:spcAft>
            <a:buChar char="••"/>
          </a:pPr>
          <a:r>
            <a:rPr lang="en-US" sz="1200" kern="1200" dirty="0" smtClean="0"/>
            <a:t>In-depth efforts will be focused on:</a:t>
          </a:r>
          <a:endParaRPr lang="en-US" sz="1200" kern="1200" dirty="0"/>
        </a:p>
        <a:p>
          <a:pPr marL="228600" lvl="2" indent="-114300" algn="l" defTabSz="533400">
            <a:lnSpc>
              <a:spcPct val="90000"/>
            </a:lnSpc>
            <a:spcBef>
              <a:spcPct val="0"/>
            </a:spcBef>
            <a:spcAft>
              <a:spcPct val="15000"/>
            </a:spcAft>
            <a:buChar char="••"/>
          </a:pPr>
          <a:r>
            <a:rPr lang="en-US" sz="1200" i="1" kern="1200" dirty="0" smtClean="0"/>
            <a:t>High impact efforts</a:t>
          </a:r>
          <a:endParaRPr lang="en-US" sz="1200" i="1" kern="1200" dirty="0"/>
        </a:p>
        <a:p>
          <a:pPr marL="228600" lvl="2" indent="-114300" algn="l" defTabSz="533400">
            <a:lnSpc>
              <a:spcPct val="90000"/>
            </a:lnSpc>
            <a:spcBef>
              <a:spcPct val="0"/>
            </a:spcBef>
            <a:spcAft>
              <a:spcPct val="15000"/>
            </a:spcAft>
            <a:buChar char="••"/>
          </a:pPr>
          <a:r>
            <a:rPr lang="en-US" sz="1200" i="1" kern="1200" dirty="0" smtClean="0"/>
            <a:t>Opportunities for replicability</a:t>
          </a:r>
          <a:endParaRPr lang="en-US" sz="1200" i="1" kern="1200" dirty="0"/>
        </a:p>
        <a:p>
          <a:pPr marL="228600" lvl="2" indent="-114300" algn="l" defTabSz="533400">
            <a:lnSpc>
              <a:spcPct val="90000"/>
            </a:lnSpc>
            <a:spcBef>
              <a:spcPct val="0"/>
            </a:spcBef>
            <a:spcAft>
              <a:spcPct val="15000"/>
            </a:spcAft>
            <a:buChar char="••"/>
          </a:pPr>
          <a:r>
            <a:rPr lang="en-US" sz="1200" i="1" kern="1200" dirty="0" smtClean="0"/>
            <a:t>Filling gaps in the technical assistance marketplace</a:t>
          </a:r>
          <a:endParaRPr lang="en-US" sz="1200" i="1" kern="1200" dirty="0"/>
        </a:p>
      </dsp:txBody>
      <dsp:txXfrm>
        <a:off x="3594734" y="3886199"/>
        <a:ext cx="4863464" cy="1295400"/>
      </dsp:txXfrm>
    </dsp:sp>
    <dsp:sp modelId="{1C941DAD-E497-4218-87E8-14D8AFA2CFA0}">
      <dsp:nvSpPr>
        <dsp:cNvPr id="0" name=""/>
        <dsp:cNvSpPr/>
      </dsp:nvSpPr>
      <dsp:spPr>
        <a:xfrm rot="10800000">
          <a:off x="2156840" y="3886199"/>
          <a:ext cx="1437893" cy="1295400"/>
        </a:xfrm>
        <a:prstGeom prst="trapezoid">
          <a:avLst>
            <a:gd name="adj" fmla="val 55500"/>
          </a:avLst>
        </a:prstGeom>
        <a:solidFill>
          <a:schemeClr val="accent3">
            <a:shade val="80000"/>
            <a:hueOff val="597021"/>
            <a:satOff val="-29649"/>
            <a:lumOff val="35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91440" bIns="30480" numCol="1" spcCol="1270" anchor="ctr" anchorCtr="0">
          <a:noAutofit/>
        </a:bodyPr>
        <a:lstStyle/>
        <a:p>
          <a:pPr lvl="0" algn="ctr" defTabSz="1066800">
            <a:lnSpc>
              <a:spcPct val="90000"/>
            </a:lnSpc>
            <a:spcBef>
              <a:spcPct val="0"/>
            </a:spcBef>
            <a:spcAft>
              <a:spcPct val="35000"/>
            </a:spcAft>
          </a:pPr>
          <a:r>
            <a:rPr lang="en-US" sz="2400" b="1" i="0" kern="1200" dirty="0" smtClean="0"/>
            <a:t>Direct Technical Assistance</a:t>
          </a:r>
          <a:endParaRPr lang="en-US" sz="2400" b="1" i="0" kern="1200" dirty="0"/>
        </a:p>
      </dsp:txBody>
      <dsp:txXfrm rot="-10800000">
        <a:off x="2156840" y="3886199"/>
        <a:ext cx="1437893" cy="129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B3BBE-2CA6-4DB1-A9C2-23E9007ACF05}">
      <dsp:nvSpPr>
        <dsp:cNvPr id="0" name=""/>
        <dsp:cNvSpPr/>
      </dsp:nvSpPr>
      <dsp:spPr>
        <a:xfrm rot="16200000">
          <a:off x="508000" y="-508000"/>
          <a:ext cx="2032000" cy="3048000"/>
        </a:xfrm>
        <a:prstGeom prst="round1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lumMod val="50000"/>
                </a:schemeClr>
              </a:solidFill>
            </a:rPr>
            <a:t>Locate Sources of Asset Data</a:t>
          </a:r>
          <a:endParaRPr lang="en-US" sz="2700" kern="1200" dirty="0"/>
        </a:p>
      </dsp:txBody>
      <dsp:txXfrm rot="5400000">
        <a:off x="0" y="0"/>
        <a:ext cx="3048000" cy="1524000"/>
      </dsp:txXfrm>
    </dsp:sp>
    <dsp:sp modelId="{4DE3CBB5-DFB6-4034-AC4B-D05BF9D8C8C1}">
      <dsp:nvSpPr>
        <dsp:cNvPr id="0" name=""/>
        <dsp:cNvSpPr/>
      </dsp:nvSpPr>
      <dsp:spPr>
        <a:xfrm>
          <a:off x="3048000" y="0"/>
          <a:ext cx="3048000" cy="2032000"/>
        </a:xfrm>
        <a:prstGeom prst="round1Rect">
          <a:avLst/>
        </a:prstGeom>
        <a:solidFill>
          <a:srgbClr val="00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lumMod val="50000"/>
                </a:schemeClr>
              </a:solidFill>
            </a:rPr>
            <a:t>Create Standard Organizational Structure</a:t>
          </a:r>
          <a:endParaRPr lang="en-US" sz="2700" kern="1200" dirty="0"/>
        </a:p>
      </dsp:txBody>
      <dsp:txXfrm>
        <a:off x="3048000" y="0"/>
        <a:ext cx="3048000" cy="1524000"/>
      </dsp:txXfrm>
    </dsp:sp>
    <dsp:sp modelId="{8283EB3E-1D9A-4E55-A90A-B6AD1C3DB95A}">
      <dsp:nvSpPr>
        <dsp:cNvPr id="0" name=""/>
        <dsp:cNvSpPr/>
      </dsp:nvSpPr>
      <dsp:spPr>
        <a:xfrm rot="10800000">
          <a:off x="0" y="2032000"/>
          <a:ext cx="3048000" cy="2032000"/>
        </a:xfrm>
        <a:prstGeom prst="round1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b="1" kern="1200" dirty="0" smtClean="0">
              <a:solidFill>
                <a:schemeClr val="tx1">
                  <a:lumMod val="50000"/>
                </a:schemeClr>
              </a:solidFill>
            </a:rPr>
            <a:t>Maintain Inventory Integrity</a:t>
          </a:r>
          <a:endParaRPr lang="en-US" sz="2700" kern="1200" dirty="0" smtClean="0"/>
        </a:p>
      </dsp:txBody>
      <dsp:txXfrm rot="10800000">
        <a:off x="0" y="2539999"/>
        <a:ext cx="3048000" cy="1524000"/>
      </dsp:txXfrm>
    </dsp:sp>
    <dsp:sp modelId="{418F5E89-399E-4CB2-8E75-802CE301B16D}">
      <dsp:nvSpPr>
        <dsp:cNvPr id="0" name=""/>
        <dsp:cNvSpPr/>
      </dsp:nvSpPr>
      <dsp:spPr>
        <a:xfrm rot="5400000">
          <a:off x="3556000" y="1523999"/>
          <a:ext cx="2032000" cy="3048000"/>
        </a:xfrm>
        <a:prstGeom prst="round1Rect">
          <a:avLst/>
        </a:prstGeom>
        <a:solidFill>
          <a:srgbClr val="99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lumMod val="50000"/>
                </a:schemeClr>
              </a:solidFill>
            </a:rPr>
            <a:t>Reconcile Data and Fill Gaps</a:t>
          </a:r>
          <a:endParaRPr lang="en-US" sz="2700" kern="1200" dirty="0"/>
        </a:p>
      </dsp:txBody>
      <dsp:txXfrm rot="-5400000">
        <a:off x="3048000" y="2539999"/>
        <a:ext cx="3048000" cy="1524000"/>
      </dsp:txXfrm>
    </dsp:sp>
    <dsp:sp modelId="{4B77C4EE-2663-4A00-BC51-53CD57BAF8CA}">
      <dsp:nvSpPr>
        <dsp:cNvPr id="0" name=""/>
        <dsp:cNvSpPr/>
      </dsp:nvSpPr>
      <dsp:spPr>
        <a:xfrm>
          <a:off x="2133600" y="1295400"/>
          <a:ext cx="1828800" cy="147319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50000"/>
                </a:schemeClr>
              </a:solidFill>
            </a:rPr>
            <a:t>Central Asset Inventory</a:t>
          </a:r>
          <a:endParaRPr lang="en-US" sz="2400" kern="1200" dirty="0"/>
        </a:p>
      </dsp:txBody>
      <dsp:txXfrm>
        <a:off x="2205516" y="1367316"/>
        <a:ext cx="1684968" cy="1329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6F187-C7B6-4B45-8AC8-213120D4401C}">
      <dsp:nvSpPr>
        <dsp:cNvPr id="0" name=""/>
        <dsp:cNvSpPr/>
      </dsp:nvSpPr>
      <dsp:spPr>
        <a:xfrm>
          <a:off x="2244" y="741153"/>
          <a:ext cx="2187936" cy="6216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Structure</a:t>
          </a:r>
          <a:endParaRPr lang="en-US" sz="2800" b="1" kern="1200" dirty="0"/>
        </a:p>
      </dsp:txBody>
      <dsp:txXfrm>
        <a:off x="2244" y="741153"/>
        <a:ext cx="2187936" cy="621698"/>
      </dsp:txXfrm>
    </dsp:sp>
    <dsp:sp modelId="{1C0F3951-4211-4155-BCCA-1E08F381AED3}">
      <dsp:nvSpPr>
        <dsp:cNvPr id="0" name=""/>
        <dsp:cNvSpPr/>
      </dsp:nvSpPr>
      <dsp:spPr>
        <a:xfrm>
          <a:off x="2244" y="1362851"/>
          <a:ext cx="2187936" cy="2824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effectLst/>
            </a:rPr>
            <a:t>Data management, organization</a:t>
          </a:r>
          <a:endParaRPr lang="en-US" sz="2100" kern="1200" dirty="0"/>
        </a:p>
        <a:p>
          <a:pPr marL="228600" lvl="1" indent="-228600" algn="l" defTabSz="933450">
            <a:lnSpc>
              <a:spcPct val="90000"/>
            </a:lnSpc>
            <a:spcBef>
              <a:spcPct val="0"/>
            </a:spcBef>
            <a:spcAft>
              <a:spcPct val="15000"/>
            </a:spcAft>
            <a:buChar char="••"/>
          </a:pPr>
          <a:r>
            <a:rPr lang="en-US" sz="2100" kern="1200" dirty="0" smtClean="0">
              <a:effectLst/>
            </a:rPr>
            <a:t>Data entry and interoperability</a:t>
          </a:r>
          <a:endParaRPr lang="en-US" sz="2100" kern="1200" dirty="0"/>
        </a:p>
        <a:p>
          <a:pPr marL="228600" lvl="1" indent="-228600" algn="l" defTabSz="933450">
            <a:lnSpc>
              <a:spcPct val="90000"/>
            </a:lnSpc>
            <a:spcBef>
              <a:spcPct val="0"/>
            </a:spcBef>
            <a:spcAft>
              <a:spcPct val="15000"/>
            </a:spcAft>
            <a:buChar char="••"/>
          </a:pPr>
          <a:r>
            <a:rPr lang="en-US" sz="2100" kern="1200" dirty="0" smtClean="0"/>
            <a:t>Flexibility</a:t>
          </a:r>
          <a:endParaRPr lang="en-US" sz="2100" kern="1200" dirty="0"/>
        </a:p>
        <a:p>
          <a:pPr marL="228600" lvl="1" indent="-228600" algn="l" defTabSz="933450">
            <a:lnSpc>
              <a:spcPct val="90000"/>
            </a:lnSpc>
            <a:spcBef>
              <a:spcPct val="0"/>
            </a:spcBef>
            <a:spcAft>
              <a:spcPct val="15000"/>
            </a:spcAft>
            <a:buChar char="••"/>
          </a:pPr>
          <a:r>
            <a:rPr lang="en-US" sz="2100" kern="1200" dirty="0" smtClean="0"/>
            <a:t>Data back-up and security</a:t>
          </a:r>
          <a:endParaRPr lang="en-US" sz="2100" kern="1200" dirty="0"/>
        </a:p>
      </dsp:txBody>
      <dsp:txXfrm>
        <a:off x="2244" y="1362851"/>
        <a:ext cx="2187936" cy="2824605"/>
      </dsp:txXfrm>
    </dsp:sp>
    <dsp:sp modelId="{E4613E30-ECE4-40C7-8238-E7CC438562B9}">
      <dsp:nvSpPr>
        <dsp:cNvPr id="0" name=""/>
        <dsp:cNvSpPr/>
      </dsp:nvSpPr>
      <dsp:spPr>
        <a:xfrm>
          <a:off x="2496491" y="741153"/>
          <a:ext cx="2187936" cy="6216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Analytics</a:t>
          </a:r>
          <a:endParaRPr lang="en-US" sz="2800" b="1" kern="1200" dirty="0"/>
        </a:p>
      </dsp:txBody>
      <dsp:txXfrm>
        <a:off x="2496491" y="741153"/>
        <a:ext cx="2187936" cy="621698"/>
      </dsp:txXfrm>
    </dsp:sp>
    <dsp:sp modelId="{38F8157F-ACD2-419F-B8E1-8DA4F0845DB5}">
      <dsp:nvSpPr>
        <dsp:cNvPr id="0" name=""/>
        <dsp:cNvSpPr/>
      </dsp:nvSpPr>
      <dsp:spPr>
        <a:xfrm>
          <a:off x="2496491" y="1362851"/>
          <a:ext cx="2187936" cy="2824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100" kern="1200" dirty="0" smtClean="0"/>
            <a:t> Data processing</a:t>
          </a:r>
          <a:endParaRPr lang="en-US"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100" kern="1200" dirty="0" smtClean="0"/>
            <a:t> Data analysis</a:t>
          </a:r>
          <a:endParaRPr lang="en-US"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100" kern="1200" dirty="0" smtClean="0"/>
            <a:t> Search and sort functions</a:t>
          </a:r>
          <a:endParaRPr lang="en-US"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100" kern="1200" dirty="0" smtClean="0"/>
            <a:t> Data auditing</a:t>
          </a:r>
          <a:endParaRPr lang="en-US" sz="2100" kern="1200" dirty="0"/>
        </a:p>
        <a:p>
          <a:pPr marL="228600" lvl="1" indent="0" algn="l" defTabSz="977900">
            <a:lnSpc>
              <a:spcPct val="90000"/>
            </a:lnSpc>
            <a:spcBef>
              <a:spcPct val="0"/>
            </a:spcBef>
            <a:spcAft>
              <a:spcPct val="15000"/>
            </a:spcAft>
            <a:buChar char="••"/>
          </a:pPr>
          <a:endParaRPr lang="en-US" sz="2100" kern="1200" dirty="0"/>
        </a:p>
      </dsp:txBody>
      <dsp:txXfrm>
        <a:off x="2496491" y="1362851"/>
        <a:ext cx="2187936" cy="2824605"/>
      </dsp:txXfrm>
    </dsp:sp>
    <dsp:sp modelId="{B5B98144-9849-4B05-895E-E5B309DCF589}">
      <dsp:nvSpPr>
        <dsp:cNvPr id="0" name=""/>
        <dsp:cNvSpPr/>
      </dsp:nvSpPr>
      <dsp:spPr>
        <a:xfrm>
          <a:off x="4990739" y="741153"/>
          <a:ext cx="2187936" cy="6216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Users</a:t>
          </a:r>
          <a:endParaRPr lang="en-US" sz="2800" b="1" kern="1200" dirty="0"/>
        </a:p>
      </dsp:txBody>
      <dsp:txXfrm>
        <a:off x="4990739" y="741153"/>
        <a:ext cx="2187936" cy="621698"/>
      </dsp:txXfrm>
    </dsp:sp>
    <dsp:sp modelId="{63B355C4-6FB4-446B-82FE-6CAED5D9AAE6}">
      <dsp:nvSpPr>
        <dsp:cNvPr id="0" name=""/>
        <dsp:cNvSpPr/>
      </dsp:nvSpPr>
      <dsp:spPr>
        <a:xfrm>
          <a:off x="4990739" y="1362851"/>
          <a:ext cx="2187936" cy="2824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effectLst/>
            </a:rPr>
            <a:t>Dashboards and reporting</a:t>
          </a:r>
          <a:endParaRPr lang="en-US" sz="2100" kern="1200" dirty="0"/>
        </a:p>
        <a:p>
          <a:pPr marL="228600" lvl="1" indent="-228600" algn="l" defTabSz="933450">
            <a:lnSpc>
              <a:spcPct val="90000"/>
            </a:lnSpc>
            <a:spcBef>
              <a:spcPct val="0"/>
            </a:spcBef>
            <a:spcAft>
              <a:spcPct val="15000"/>
            </a:spcAft>
            <a:buChar char="••"/>
          </a:pPr>
          <a:r>
            <a:rPr lang="en-US" sz="2100" kern="1200" dirty="0" smtClean="0">
              <a:effectLst/>
            </a:rPr>
            <a:t>Stakeholder access to data</a:t>
          </a:r>
          <a:endParaRPr lang="en-US" sz="2100" kern="1200" dirty="0"/>
        </a:p>
        <a:p>
          <a:pPr marL="228600" lvl="1" indent="-228600" algn="l" defTabSz="933450">
            <a:lnSpc>
              <a:spcPct val="90000"/>
            </a:lnSpc>
            <a:spcBef>
              <a:spcPct val="0"/>
            </a:spcBef>
            <a:spcAft>
              <a:spcPct val="15000"/>
            </a:spcAft>
            <a:buChar char="••"/>
          </a:pPr>
          <a:r>
            <a:rPr lang="en-US" sz="2100" kern="1200" dirty="0" smtClean="0">
              <a:effectLst/>
            </a:rPr>
            <a:t>Customer support and training</a:t>
          </a:r>
          <a:endParaRPr lang="en-US" sz="2100" kern="1200" dirty="0"/>
        </a:p>
      </dsp:txBody>
      <dsp:txXfrm>
        <a:off x="4990739" y="1362851"/>
        <a:ext cx="2187936" cy="2824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1B8B4-5523-48AC-AE6B-50F2C6ABA086}">
      <dsp:nvSpPr>
        <dsp:cNvPr id="0" name=""/>
        <dsp:cNvSpPr/>
      </dsp:nvSpPr>
      <dsp:spPr>
        <a:xfrm>
          <a:off x="2571191" y="1869724"/>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FF00"/>
              </a:solidFill>
            </a:rPr>
            <a:t>Energy Data Manager</a:t>
          </a:r>
        </a:p>
      </dsp:txBody>
      <dsp:txXfrm>
        <a:off x="2766641" y="2065174"/>
        <a:ext cx="943716" cy="943716"/>
      </dsp:txXfrm>
    </dsp:sp>
    <dsp:sp modelId="{58B3D18B-28E6-47AF-9693-B06C9C30E9A5}">
      <dsp:nvSpPr>
        <dsp:cNvPr id="0" name=""/>
        <dsp:cNvSpPr/>
      </dsp:nvSpPr>
      <dsp:spPr>
        <a:xfrm rot="16200000">
          <a:off x="3097409" y="1384618"/>
          <a:ext cx="282180" cy="453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139736" y="1517699"/>
        <a:ext cx="197526" cy="272261"/>
      </dsp:txXfrm>
    </dsp:sp>
    <dsp:sp modelId="{57BE6646-90ED-45DC-969C-121FCD3C1CF0}">
      <dsp:nvSpPr>
        <dsp:cNvPr id="0" name=""/>
        <dsp:cNvSpPr/>
      </dsp:nvSpPr>
      <dsp:spPr>
        <a:xfrm>
          <a:off x="2571191" y="2691"/>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10000"/>
                </a:schemeClr>
              </a:solidFill>
            </a:rPr>
            <a:t>Leaders</a:t>
          </a:r>
          <a:endParaRPr lang="en-US" sz="2000" b="1" kern="1200" dirty="0">
            <a:solidFill>
              <a:schemeClr val="bg2">
                <a:lumMod val="10000"/>
              </a:schemeClr>
            </a:solidFill>
          </a:endParaRPr>
        </a:p>
      </dsp:txBody>
      <dsp:txXfrm>
        <a:off x="2766641" y="198141"/>
        <a:ext cx="943716" cy="943716"/>
      </dsp:txXfrm>
    </dsp:sp>
    <dsp:sp modelId="{18493634-7F39-42B0-ACD7-0FE935CB8C74}">
      <dsp:nvSpPr>
        <dsp:cNvPr id="0" name=""/>
        <dsp:cNvSpPr/>
      </dsp:nvSpPr>
      <dsp:spPr>
        <a:xfrm rot="19800000">
          <a:off x="3898942" y="1847383"/>
          <a:ext cx="282180" cy="453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04613" y="1959301"/>
        <a:ext cx="197526" cy="272261"/>
      </dsp:txXfrm>
    </dsp:sp>
    <dsp:sp modelId="{4CB1EE9B-926B-43F0-AE41-CDA0A844DC1B}">
      <dsp:nvSpPr>
        <dsp:cNvPr id="0" name=""/>
        <dsp:cNvSpPr/>
      </dsp:nvSpPr>
      <dsp:spPr>
        <a:xfrm>
          <a:off x="4188089" y="936208"/>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10000"/>
                </a:schemeClr>
              </a:solidFill>
            </a:rPr>
            <a:t>Agency/Depart-</a:t>
          </a:r>
          <a:r>
            <a:rPr lang="en-US" sz="1800" b="1" kern="1200" dirty="0" err="1" smtClean="0">
              <a:solidFill>
                <a:schemeClr val="bg2">
                  <a:lumMod val="10000"/>
                </a:schemeClr>
              </a:solidFill>
            </a:rPr>
            <a:t>ment</a:t>
          </a:r>
          <a:endParaRPr lang="en-US" sz="1800" b="1" kern="1200" dirty="0">
            <a:solidFill>
              <a:schemeClr val="bg2">
                <a:lumMod val="10000"/>
              </a:schemeClr>
            </a:solidFill>
          </a:endParaRPr>
        </a:p>
      </dsp:txBody>
      <dsp:txXfrm>
        <a:off x="4383539" y="1131658"/>
        <a:ext cx="943716" cy="943716"/>
      </dsp:txXfrm>
    </dsp:sp>
    <dsp:sp modelId="{2DA20528-5C9E-4FA7-92DE-F86A6149D6B2}">
      <dsp:nvSpPr>
        <dsp:cNvPr id="0" name=""/>
        <dsp:cNvSpPr/>
      </dsp:nvSpPr>
      <dsp:spPr>
        <a:xfrm rot="1800000">
          <a:off x="3898942" y="2772913"/>
          <a:ext cx="282180" cy="453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04613" y="2842504"/>
        <a:ext cx="197526" cy="272261"/>
      </dsp:txXfrm>
    </dsp:sp>
    <dsp:sp modelId="{B392752B-1A16-4DB2-A25F-92B724EE317D}">
      <dsp:nvSpPr>
        <dsp:cNvPr id="0" name=""/>
        <dsp:cNvSpPr/>
      </dsp:nvSpPr>
      <dsp:spPr>
        <a:xfrm>
          <a:off x="4188089" y="2803241"/>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a:solidFill>
                <a:schemeClr val="bg2">
                  <a:lumMod val="10000"/>
                </a:schemeClr>
              </a:solidFill>
            </a:rPr>
            <a:t>Asset Managers</a:t>
          </a:r>
        </a:p>
      </dsp:txBody>
      <dsp:txXfrm>
        <a:off x="4383539" y="2998691"/>
        <a:ext cx="943716" cy="943716"/>
      </dsp:txXfrm>
    </dsp:sp>
    <dsp:sp modelId="{0405A230-E568-407E-9753-58F585E3821A}">
      <dsp:nvSpPr>
        <dsp:cNvPr id="0" name=""/>
        <dsp:cNvSpPr/>
      </dsp:nvSpPr>
      <dsp:spPr>
        <a:xfrm rot="5400000">
          <a:off x="3097409" y="3235678"/>
          <a:ext cx="282180" cy="453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139736" y="3284105"/>
        <a:ext cx="197526" cy="272261"/>
      </dsp:txXfrm>
    </dsp:sp>
    <dsp:sp modelId="{967BA3A6-D181-455B-96C9-402F005CE4BE}">
      <dsp:nvSpPr>
        <dsp:cNvPr id="0" name=""/>
        <dsp:cNvSpPr/>
      </dsp:nvSpPr>
      <dsp:spPr>
        <a:xfrm>
          <a:off x="2571191" y="3736757"/>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a:solidFill>
                <a:schemeClr val="bg2">
                  <a:lumMod val="10000"/>
                </a:schemeClr>
              </a:solidFill>
            </a:rPr>
            <a:t>Finance</a:t>
          </a:r>
        </a:p>
      </dsp:txBody>
      <dsp:txXfrm>
        <a:off x="2766641" y="3932207"/>
        <a:ext cx="943716" cy="943716"/>
      </dsp:txXfrm>
    </dsp:sp>
    <dsp:sp modelId="{7E63F462-5AE0-4D15-8A3C-880A1DD4A715}">
      <dsp:nvSpPr>
        <dsp:cNvPr id="0" name=""/>
        <dsp:cNvSpPr/>
      </dsp:nvSpPr>
      <dsp:spPr>
        <a:xfrm rot="9000000">
          <a:off x="2295876" y="2772913"/>
          <a:ext cx="282180" cy="453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74859" y="2842504"/>
        <a:ext cx="197526" cy="272261"/>
      </dsp:txXfrm>
    </dsp:sp>
    <dsp:sp modelId="{405F910B-C8D0-4583-A39A-3050CD3D928B}">
      <dsp:nvSpPr>
        <dsp:cNvPr id="0" name=""/>
        <dsp:cNvSpPr/>
      </dsp:nvSpPr>
      <dsp:spPr>
        <a:xfrm>
          <a:off x="954293" y="2803241"/>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10000"/>
                </a:schemeClr>
              </a:solidFill>
            </a:rPr>
            <a:t>Staff</a:t>
          </a:r>
          <a:r>
            <a:rPr lang="en-US" sz="1800" b="1" kern="1200" dirty="0">
              <a:solidFill>
                <a:schemeClr val="bg2">
                  <a:lumMod val="10000"/>
                </a:schemeClr>
              </a:solidFill>
            </a:rPr>
            <a:t>/ Public</a:t>
          </a:r>
        </a:p>
      </dsp:txBody>
      <dsp:txXfrm>
        <a:off x="1149743" y="2998691"/>
        <a:ext cx="943716" cy="943716"/>
      </dsp:txXfrm>
    </dsp:sp>
    <dsp:sp modelId="{890F697A-B9AB-4E5B-A944-8D440C7E133C}">
      <dsp:nvSpPr>
        <dsp:cNvPr id="0" name=""/>
        <dsp:cNvSpPr/>
      </dsp:nvSpPr>
      <dsp:spPr>
        <a:xfrm rot="12600000">
          <a:off x="2295876" y="1847383"/>
          <a:ext cx="282180" cy="453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74859" y="1959301"/>
        <a:ext cx="197526" cy="272261"/>
      </dsp:txXfrm>
    </dsp:sp>
    <dsp:sp modelId="{92A42A87-A436-455C-909B-94598D7CB85C}">
      <dsp:nvSpPr>
        <dsp:cNvPr id="0" name=""/>
        <dsp:cNvSpPr/>
      </dsp:nvSpPr>
      <dsp:spPr>
        <a:xfrm>
          <a:off x="954293" y="936208"/>
          <a:ext cx="1334616" cy="1334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bg2">
                  <a:lumMod val="10000"/>
                </a:schemeClr>
              </a:solidFill>
            </a:rPr>
            <a:t>Utilities</a:t>
          </a:r>
        </a:p>
      </dsp:txBody>
      <dsp:txXfrm>
        <a:off x="1149743" y="1131658"/>
        <a:ext cx="943716" cy="943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2776-64E0-40A5-89D8-B1D7A28329D2}">
      <dsp:nvSpPr>
        <dsp:cNvPr id="0" name=""/>
        <dsp:cNvSpPr/>
      </dsp:nvSpPr>
      <dsp:spPr>
        <a:xfrm>
          <a:off x="2547" y="7789"/>
          <a:ext cx="2484239" cy="9936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Ability to Track </a:t>
          </a:r>
          <a:r>
            <a:rPr lang="en-US" sz="1800" b="1" kern="1200" dirty="0" smtClean="0"/>
            <a:t>Progress</a:t>
          </a:r>
          <a:endParaRPr lang="en-US" sz="1800" b="1" kern="1200" dirty="0"/>
        </a:p>
      </dsp:txBody>
      <dsp:txXfrm>
        <a:off x="2547" y="7789"/>
        <a:ext cx="2484239" cy="993695"/>
      </dsp:txXfrm>
    </dsp:sp>
    <dsp:sp modelId="{898F74E1-4EF8-442D-B900-46203FD93193}">
      <dsp:nvSpPr>
        <dsp:cNvPr id="0" name=""/>
        <dsp:cNvSpPr/>
      </dsp:nvSpPr>
      <dsp:spPr>
        <a:xfrm>
          <a:off x="2547" y="1001485"/>
          <a:ext cx="2484239"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2">
                  <a:lumMod val="10000"/>
                </a:schemeClr>
              </a:solidFill>
            </a:rPr>
            <a:t>The city </a:t>
          </a:r>
          <a:r>
            <a:rPr lang="en-US" sz="1600" kern="1200" dirty="0" smtClean="0">
              <a:solidFill>
                <a:schemeClr val="bg2">
                  <a:lumMod val="10000"/>
                </a:schemeClr>
              </a:solidFill>
            </a:rPr>
            <a:t>tracks </a:t>
          </a:r>
          <a:r>
            <a:rPr lang="en-US" sz="1600" kern="1200" dirty="0">
              <a:solidFill>
                <a:schemeClr val="bg2">
                  <a:lumMod val="10000"/>
                </a:schemeClr>
              </a:solidFill>
            </a:rPr>
            <a:t>energy </a:t>
          </a:r>
          <a:r>
            <a:rPr lang="en-US" sz="1600" kern="1200" dirty="0" smtClean="0">
              <a:solidFill>
                <a:schemeClr val="bg2">
                  <a:lumMod val="10000"/>
                </a:schemeClr>
              </a:solidFill>
            </a:rPr>
            <a:t>consumption, cost </a:t>
          </a:r>
          <a:r>
            <a:rPr lang="en-US" sz="1600" kern="1200" dirty="0">
              <a:solidFill>
                <a:schemeClr val="bg2">
                  <a:lumMod val="10000"/>
                </a:schemeClr>
              </a:solidFill>
            </a:rPr>
            <a:t>and rate structure for more than 1,000 utility accounts</a:t>
          </a: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Achieved a 13</a:t>
          </a:r>
          <a:r>
            <a:rPr lang="en-US" sz="1600" kern="1200" dirty="0">
              <a:solidFill>
                <a:schemeClr val="bg2">
                  <a:lumMod val="10000"/>
                </a:schemeClr>
              </a:solidFill>
            </a:rPr>
            <a:t>% </a:t>
          </a:r>
          <a:r>
            <a:rPr lang="en-US" sz="1600" kern="1200" dirty="0" smtClean="0">
              <a:solidFill>
                <a:schemeClr val="bg2">
                  <a:lumMod val="10000"/>
                </a:schemeClr>
              </a:solidFill>
            </a:rPr>
            <a:t>reduction in GHG in </a:t>
          </a:r>
          <a:r>
            <a:rPr lang="en-US" sz="1600" kern="1200" dirty="0">
              <a:solidFill>
                <a:schemeClr val="bg2">
                  <a:lumMod val="10000"/>
                </a:schemeClr>
              </a:solidFill>
            </a:rPr>
            <a:t>2014 relative to </a:t>
          </a:r>
          <a:r>
            <a:rPr lang="en-US" sz="1600" kern="1200" dirty="0" smtClean="0">
              <a:solidFill>
                <a:schemeClr val="bg2">
                  <a:lumMod val="10000"/>
                </a:schemeClr>
              </a:solidFill>
            </a:rPr>
            <a:t>2005</a:t>
          </a:r>
          <a:endParaRPr lang="en-US" sz="1600" kern="1200" dirty="0">
            <a:solidFill>
              <a:schemeClr val="bg2">
                <a:lumMod val="10000"/>
              </a:schemeClr>
            </a:solidFill>
          </a:endParaRPr>
        </a:p>
      </dsp:txBody>
      <dsp:txXfrm>
        <a:off x="2547" y="1001485"/>
        <a:ext cx="2484239" cy="2327760"/>
      </dsp:txXfrm>
    </dsp:sp>
    <dsp:sp modelId="{D18DF81B-B114-4189-AE0E-3C11DA0CA354}">
      <dsp:nvSpPr>
        <dsp:cNvPr id="0" name=""/>
        <dsp:cNvSpPr/>
      </dsp:nvSpPr>
      <dsp:spPr>
        <a:xfrm>
          <a:off x="2834580" y="7789"/>
          <a:ext cx="2484239" cy="9936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Energy Project Savings Verification</a:t>
          </a:r>
        </a:p>
      </dsp:txBody>
      <dsp:txXfrm>
        <a:off x="2834580" y="7789"/>
        <a:ext cx="2484239" cy="993695"/>
      </dsp:txXfrm>
    </dsp:sp>
    <dsp:sp modelId="{4E5323FA-2EB6-40C3-9EAD-FC951DA38CBF}">
      <dsp:nvSpPr>
        <dsp:cNvPr id="0" name=""/>
        <dsp:cNvSpPr/>
      </dsp:nvSpPr>
      <dsp:spPr>
        <a:xfrm>
          <a:off x="2834580" y="1008747"/>
          <a:ext cx="2484239"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Verification of savings </a:t>
          </a:r>
          <a:r>
            <a:rPr lang="en-US" sz="1600" kern="1200" dirty="0">
              <a:solidFill>
                <a:schemeClr val="bg2">
                  <a:lumMod val="10000"/>
                </a:schemeClr>
              </a:solidFill>
            </a:rPr>
            <a:t>from ESPCs and other retrofit projects</a:t>
          </a: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Data demonstrates savings </a:t>
          </a:r>
          <a:r>
            <a:rPr lang="en-US" sz="1600" kern="1200" dirty="0">
              <a:solidFill>
                <a:schemeClr val="bg2">
                  <a:lumMod val="10000"/>
                </a:schemeClr>
              </a:solidFill>
            </a:rPr>
            <a:t>from </a:t>
          </a:r>
          <a:r>
            <a:rPr lang="en-US" sz="1600" kern="1200" dirty="0" smtClean="0">
              <a:solidFill>
                <a:schemeClr val="bg2">
                  <a:lumMod val="10000"/>
                </a:schemeClr>
              </a:solidFill>
            </a:rPr>
            <a:t>EE upgrades </a:t>
          </a:r>
          <a:r>
            <a:rPr lang="en-US" sz="1600" kern="1200" dirty="0">
              <a:solidFill>
                <a:schemeClr val="bg2">
                  <a:lumMod val="10000"/>
                </a:schemeClr>
              </a:solidFill>
            </a:rPr>
            <a:t>to buildings and other city </a:t>
          </a:r>
          <a:r>
            <a:rPr lang="en-US" sz="1600" kern="1200" dirty="0" smtClean="0">
              <a:solidFill>
                <a:schemeClr val="bg2">
                  <a:lumMod val="10000"/>
                </a:schemeClr>
              </a:solidFill>
            </a:rPr>
            <a:t>infrastructure</a:t>
          </a:r>
          <a:endParaRPr lang="en-US" sz="1600" kern="1200" dirty="0">
            <a:solidFill>
              <a:schemeClr val="bg2">
                <a:lumMod val="10000"/>
              </a:schemeClr>
            </a:solidFill>
          </a:endParaRPr>
        </a:p>
      </dsp:txBody>
      <dsp:txXfrm>
        <a:off x="2834580" y="1008747"/>
        <a:ext cx="2484239" cy="2327760"/>
      </dsp:txXfrm>
    </dsp:sp>
    <dsp:sp modelId="{A13B0308-F9FB-4B7F-8024-BF2526D3C558}">
      <dsp:nvSpPr>
        <dsp:cNvPr id="0" name=""/>
        <dsp:cNvSpPr/>
      </dsp:nvSpPr>
      <dsp:spPr>
        <a:xfrm>
          <a:off x="5666612" y="7789"/>
          <a:ext cx="2484239" cy="9936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a:t>Efficient Use of City Staff Time</a:t>
          </a:r>
        </a:p>
      </dsp:txBody>
      <dsp:txXfrm>
        <a:off x="5666612" y="7789"/>
        <a:ext cx="2484239" cy="993695"/>
      </dsp:txXfrm>
    </dsp:sp>
    <dsp:sp modelId="{3EC6D494-8F84-4E6E-8834-D97C1AF79A01}">
      <dsp:nvSpPr>
        <dsp:cNvPr id="0" name=""/>
        <dsp:cNvSpPr/>
      </dsp:nvSpPr>
      <dsp:spPr>
        <a:xfrm>
          <a:off x="5669160" y="984795"/>
          <a:ext cx="2484239"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2">
                  <a:lumMod val="10000"/>
                </a:schemeClr>
              </a:solidFill>
            </a:rPr>
            <a:t>It </a:t>
          </a:r>
          <a:r>
            <a:rPr lang="en-US" sz="1600" kern="1200" dirty="0" smtClean="0">
              <a:solidFill>
                <a:schemeClr val="bg2">
                  <a:lumMod val="10000"/>
                </a:schemeClr>
              </a:solidFill>
            </a:rPr>
            <a:t>takes 1 hour per month to import data </a:t>
          </a:r>
          <a:r>
            <a:rPr lang="en-US" sz="1600" kern="1200" dirty="0">
              <a:solidFill>
                <a:schemeClr val="bg2">
                  <a:lumMod val="10000"/>
                </a:schemeClr>
              </a:solidFill>
            </a:rPr>
            <a:t>into the </a:t>
          </a:r>
          <a:r>
            <a:rPr lang="en-US" sz="1600" kern="1200" dirty="0" smtClean="0">
              <a:solidFill>
                <a:schemeClr val="bg2">
                  <a:lumMod val="10000"/>
                </a:schemeClr>
              </a:solidFill>
            </a:rPr>
            <a:t>tracking </a:t>
          </a:r>
          <a:r>
            <a:rPr lang="en-US" sz="1600" kern="1200" dirty="0">
              <a:solidFill>
                <a:schemeClr val="bg2">
                  <a:lumMod val="10000"/>
                </a:schemeClr>
              </a:solidFill>
            </a:rPr>
            <a:t>software</a:t>
          </a: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Project </a:t>
          </a:r>
          <a:r>
            <a:rPr lang="en-US" sz="1600" kern="1200" dirty="0">
              <a:solidFill>
                <a:schemeClr val="bg2">
                  <a:lumMod val="10000"/>
                </a:schemeClr>
              </a:solidFill>
            </a:rPr>
            <a:t>Manager spends </a:t>
          </a:r>
          <a:r>
            <a:rPr lang="en-US" sz="1600" kern="1200" dirty="0" smtClean="0">
              <a:solidFill>
                <a:schemeClr val="bg2">
                  <a:lumMod val="10000"/>
                </a:schemeClr>
              </a:solidFill>
            </a:rPr>
            <a:t> </a:t>
          </a:r>
          <a:r>
            <a:rPr lang="en-US" sz="1600" kern="1200" dirty="0">
              <a:solidFill>
                <a:schemeClr val="bg2">
                  <a:lumMod val="10000"/>
                </a:schemeClr>
              </a:solidFill>
            </a:rPr>
            <a:t>8-10 hours per month on data management </a:t>
          </a:r>
          <a:r>
            <a:rPr lang="en-US" sz="1600" kern="1200" dirty="0" smtClean="0">
              <a:solidFill>
                <a:schemeClr val="bg2">
                  <a:lumMod val="10000"/>
                </a:schemeClr>
              </a:solidFill>
            </a:rPr>
            <a:t>activities centered on data analysis, reporting, and entry updating. </a:t>
          </a:r>
          <a:endParaRPr lang="en-US" sz="1600" kern="1200" dirty="0">
            <a:solidFill>
              <a:schemeClr val="bg2">
                <a:lumMod val="10000"/>
              </a:schemeClr>
            </a:solidFill>
          </a:endParaRPr>
        </a:p>
      </dsp:txBody>
      <dsp:txXfrm>
        <a:off x="5669160" y="984795"/>
        <a:ext cx="2484239" cy="2327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BC59D-E1A6-4AD5-BEA8-64CCD50A376F}">
      <dsp:nvSpPr>
        <dsp:cNvPr id="0" name=""/>
        <dsp:cNvSpPr/>
      </dsp:nvSpPr>
      <dsp:spPr>
        <a:xfrm>
          <a:off x="28" y="888"/>
          <a:ext cx="2706141"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Energy </a:t>
          </a:r>
          <a:r>
            <a:rPr lang="en-US" sz="1800" b="1" kern="1200" dirty="0"/>
            <a:t>Management and Conservation</a:t>
          </a:r>
        </a:p>
      </dsp:txBody>
      <dsp:txXfrm>
        <a:off x="28" y="888"/>
        <a:ext cx="2706141" cy="1065600"/>
      </dsp:txXfrm>
    </dsp:sp>
    <dsp:sp modelId="{2304763F-405D-49A0-A220-4E46781AB753}">
      <dsp:nvSpPr>
        <dsp:cNvPr id="0" name=""/>
        <dsp:cNvSpPr/>
      </dsp:nvSpPr>
      <dsp:spPr>
        <a:xfrm>
          <a:off x="28" y="1066488"/>
          <a:ext cx="2706141" cy="16758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2">
                  <a:lumMod val="10000"/>
                </a:schemeClr>
              </a:solidFill>
            </a:rPr>
            <a:t>Track energy usage</a:t>
          </a:r>
        </a:p>
        <a:p>
          <a:pPr marL="171450" lvl="1" indent="-171450" algn="l" defTabSz="711200">
            <a:lnSpc>
              <a:spcPct val="90000"/>
            </a:lnSpc>
            <a:spcBef>
              <a:spcPct val="0"/>
            </a:spcBef>
            <a:spcAft>
              <a:spcPct val="15000"/>
            </a:spcAft>
            <a:buChar char="••"/>
          </a:pPr>
          <a:r>
            <a:rPr lang="en-US" sz="1600" kern="1200" dirty="0">
              <a:solidFill>
                <a:schemeClr val="bg2">
                  <a:lumMod val="10000"/>
                </a:schemeClr>
              </a:solidFill>
            </a:rPr>
            <a:t>perform energy </a:t>
          </a:r>
          <a:r>
            <a:rPr lang="en-US" sz="1600" kern="1200" dirty="0" smtClean="0">
              <a:solidFill>
                <a:schemeClr val="bg2">
                  <a:lumMod val="10000"/>
                </a:schemeClr>
              </a:solidFill>
            </a:rPr>
            <a:t>savings verification </a:t>
          </a:r>
          <a:r>
            <a:rPr lang="en-US" sz="1600" kern="1200" dirty="0">
              <a:solidFill>
                <a:schemeClr val="bg2">
                  <a:lumMod val="10000"/>
                </a:schemeClr>
              </a:solidFill>
            </a:rPr>
            <a:t>on completed retrofits</a:t>
          </a: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Energy </a:t>
          </a:r>
          <a:r>
            <a:rPr lang="en-US" sz="1600" kern="1200" dirty="0">
              <a:solidFill>
                <a:schemeClr val="bg2">
                  <a:lumMod val="10000"/>
                </a:schemeClr>
              </a:solidFill>
            </a:rPr>
            <a:t>reports to motivate occupants to </a:t>
          </a:r>
          <a:r>
            <a:rPr lang="en-US" sz="1600" kern="1200" dirty="0" smtClean="0">
              <a:solidFill>
                <a:schemeClr val="bg2">
                  <a:lumMod val="10000"/>
                </a:schemeClr>
              </a:solidFill>
            </a:rPr>
            <a:t>take action</a:t>
          </a:r>
          <a:endParaRPr lang="en-US" sz="1600" kern="1200" dirty="0">
            <a:solidFill>
              <a:schemeClr val="bg2">
                <a:lumMod val="10000"/>
              </a:schemeClr>
            </a:solidFill>
          </a:endParaRPr>
        </a:p>
      </dsp:txBody>
      <dsp:txXfrm>
        <a:off x="28" y="1066488"/>
        <a:ext cx="2706141" cy="1675822"/>
      </dsp:txXfrm>
    </dsp:sp>
    <dsp:sp modelId="{DCDADAD7-1FAA-43C3-A35A-19A2AA847C1C}">
      <dsp:nvSpPr>
        <dsp:cNvPr id="0" name=""/>
        <dsp:cNvSpPr/>
      </dsp:nvSpPr>
      <dsp:spPr>
        <a:xfrm>
          <a:off x="3085029" y="888"/>
          <a:ext cx="2706141"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City </a:t>
          </a:r>
          <a:r>
            <a:rPr lang="en-US" sz="1800" b="1" kern="1200" dirty="0"/>
            <a:t>Planning, Budgeting and Operations</a:t>
          </a:r>
        </a:p>
      </dsp:txBody>
      <dsp:txXfrm>
        <a:off x="3085029" y="888"/>
        <a:ext cx="2706141" cy="1065600"/>
      </dsp:txXfrm>
    </dsp:sp>
    <dsp:sp modelId="{AE1BBD52-600A-4911-B109-5FCB05D5C129}">
      <dsp:nvSpPr>
        <dsp:cNvPr id="0" name=""/>
        <dsp:cNvSpPr/>
      </dsp:nvSpPr>
      <dsp:spPr>
        <a:xfrm>
          <a:off x="3085029" y="1066488"/>
          <a:ext cx="2706141" cy="16758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Make </a:t>
          </a:r>
          <a:r>
            <a:rPr lang="en-US" sz="1600" kern="1200" dirty="0">
              <a:solidFill>
                <a:schemeClr val="bg2">
                  <a:lumMod val="10000"/>
                </a:schemeClr>
              </a:solidFill>
            </a:rPr>
            <a:t>w</a:t>
          </a:r>
          <a:r>
            <a:rPr lang="en-US" sz="1600" kern="1200" dirty="0" smtClean="0">
              <a:solidFill>
                <a:schemeClr val="bg2">
                  <a:lumMod val="10000"/>
                </a:schemeClr>
              </a:solidFill>
            </a:rPr>
            <a:t>ise </a:t>
          </a:r>
          <a:r>
            <a:rPr lang="en-US" sz="1600" kern="1200" dirty="0">
              <a:solidFill>
                <a:schemeClr val="bg2">
                  <a:lumMod val="10000"/>
                </a:schemeClr>
              </a:solidFill>
            </a:rPr>
            <a:t>e</a:t>
          </a:r>
          <a:r>
            <a:rPr lang="en-US" sz="1600" kern="1200" dirty="0" smtClean="0">
              <a:solidFill>
                <a:schemeClr val="bg2">
                  <a:lumMod val="10000"/>
                </a:schemeClr>
              </a:solidFill>
            </a:rPr>
            <a:t>nergy purchasing </a:t>
          </a:r>
          <a:r>
            <a:rPr lang="en-US" sz="1600" kern="1200" dirty="0">
              <a:solidFill>
                <a:schemeClr val="bg2">
                  <a:lumMod val="10000"/>
                </a:schemeClr>
              </a:solidFill>
            </a:rPr>
            <a:t>d</a:t>
          </a:r>
          <a:r>
            <a:rPr lang="en-US" sz="1600" kern="1200" dirty="0" smtClean="0">
              <a:solidFill>
                <a:schemeClr val="bg2">
                  <a:lumMod val="10000"/>
                </a:schemeClr>
              </a:solidFill>
            </a:rPr>
            <a:t>ecisions</a:t>
          </a:r>
          <a:endParaRPr lang="en-US" sz="1600" kern="1200">
            <a:solidFill>
              <a:schemeClr val="bg2">
                <a:lumMod val="10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Eliminate </a:t>
          </a:r>
          <a:r>
            <a:rPr lang="en-US" sz="1600" kern="1200" dirty="0">
              <a:solidFill>
                <a:schemeClr val="bg2">
                  <a:lumMod val="10000"/>
                </a:schemeClr>
              </a:solidFill>
            </a:rPr>
            <a:t>b</a:t>
          </a:r>
          <a:r>
            <a:rPr lang="en-US" sz="1600" kern="1200" dirty="0" smtClean="0">
              <a:solidFill>
                <a:schemeClr val="bg2">
                  <a:lumMod val="10000"/>
                </a:schemeClr>
              </a:solidFill>
            </a:rPr>
            <a:t>illing </a:t>
          </a:r>
          <a:r>
            <a:rPr lang="en-US" sz="1600" kern="1200" dirty="0">
              <a:solidFill>
                <a:schemeClr val="bg2">
                  <a:lumMod val="10000"/>
                </a:schemeClr>
              </a:solidFill>
            </a:rPr>
            <a:t>e</a:t>
          </a:r>
          <a:r>
            <a:rPr lang="en-US" sz="1600" kern="1200" dirty="0" smtClean="0">
              <a:solidFill>
                <a:schemeClr val="bg2">
                  <a:lumMod val="10000"/>
                </a:schemeClr>
              </a:solidFill>
            </a:rPr>
            <a:t>rrors and late payment</a:t>
          </a:r>
          <a:endParaRPr lang="en-US" sz="1600" kern="1200" dirty="0">
            <a:solidFill>
              <a:schemeClr val="bg2">
                <a:lumMod val="10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rPr>
            <a:t>Improve </a:t>
          </a:r>
          <a:r>
            <a:rPr lang="en-US" sz="1600" kern="1200" dirty="0">
              <a:solidFill>
                <a:schemeClr val="bg2">
                  <a:lumMod val="10000"/>
                </a:schemeClr>
              </a:solidFill>
            </a:rPr>
            <a:t>b</a:t>
          </a:r>
          <a:r>
            <a:rPr lang="en-US" sz="1600" kern="1200" dirty="0" smtClean="0">
              <a:solidFill>
                <a:schemeClr val="bg2">
                  <a:lumMod val="10000"/>
                </a:schemeClr>
              </a:solidFill>
            </a:rPr>
            <a:t>udgeting</a:t>
          </a:r>
          <a:r>
            <a:rPr lang="en-US" sz="1600" kern="1200" dirty="0">
              <a:solidFill>
                <a:schemeClr val="bg2">
                  <a:lumMod val="10000"/>
                </a:schemeClr>
              </a:solidFill>
            </a:rPr>
            <a:t>, </a:t>
          </a:r>
          <a:r>
            <a:rPr lang="en-US" sz="1600" kern="1200" dirty="0" smtClean="0">
              <a:solidFill>
                <a:schemeClr val="bg2">
                  <a:lumMod val="10000"/>
                </a:schemeClr>
              </a:solidFill>
            </a:rPr>
            <a:t>accruals</a:t>
          </a:r>
          <a:r>
            <a:rPr lang="en-US" sz="1600" kern="1200" dirty="0">
              <a:solidFill>
                <a:schemeClr val="bg2">
                  <a:lumMod val="10000"/>
                </a:schemeClr>
              </a:solidFill>
            </a:rPr>
            <a:t>, a</a:t>
          </a:r>
          <a:r>
            <a:rPr lang="en-US" sz="1600" kern="1200" dirty="0" smtClean="0">
              <a:solidFill>
                <a:schemeClr val="bg2">
                  <a:lumMod val="10000"/>
                </a:schemeClr>
              </a:solidFill>
            </a:rPr>
            <a:t>ccounting</a:t>
          </a:r>
          <a:endParaRPr lang="en-US" sz="1600" kern="1200" dirty="0">
            <a:solidFill>
              <a:schemeClr val="bg2">
                <a:lumMod val="10000"/>
              </a:schemeClr>
            </a:solidFill>
          </a:endParaRPr>
        </a:p>
      </dsp:txBody>
      <dsp:txXfrm>
        <a:off x="3085029" y="1066488"/>
        <a:ext cx="2706141" cy="16758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0.67644</cdr:x>
      <cdr:y>0.39068</cdr:y>
    </cdr:from>
    <cdr:to>
      <cdr:x>0.84612</cdr:x>
      <cdr:y>0.5514</cdr:y>
    </cdr:to>
    <cdr:sp macro="" textlink="">
      <cdr:nvSpPr>
        <cdr:cNvPr id="2" name="Text Box 1"/>
        <cdr:cNvSpPr txBox="1"/>
      </cdr:nvSpPr>
      <cdr:spPr>
        <a:xfrm xmlns:a="http://schemas.openxmlformats.org/drawingml/2006/main">
          <a:off x="1784732" y="833552"/>
          <a:ext cx="447688" cy="342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85%		%</a:t>
          </a:r>
        </a:p>
      </cdr:txBody>
    </cdr:sp>
  </cdr:relSizeAnchor>
</c:userShapes>
</file>

<file path=ppt/drawings/drawing2.xml><?xml version="1.0" encoding="utf-8"?>
<c:userShapes xmlns:c="http://schemas.openxmlformats.org/drawingml/2006/chart">
  <cdr:relSizeAnchor xmlns:cdr="http://schemas.openxmlformats.org/drawingml/2006/chartDrawing">
    <cdr:from>
      <cdr:x>0.12828</cdr:x>
      <cdr:y>0.15282</cdr:y>
    </cdr:from>
    <cdr:to>
      <cdr:x>0.60869</cdr:x>
      <cdr:y>0.35088</cdr:y>
    </cdr:to>
    <cdr:sp macro="" textlink="">
      <cdr:nvSpPr>
        <cdr:cNvPr id="2" name="Text Box 1"/>
        <cdr:cNvSpPr txBox="1"/>
      </cdr:nvSpPr>
      <cdr:spPr>
        <a:xfrm xmlns:a="http://schemas.openxmlformats.org/drawingml/2006/main">
          <a:off x="990600" y="663758"/>
          <a:ext cx="3709945" cy="860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bg2">
                  <a:lumMod val="10000"/>
                </a:schemeClr>
              </a:solidFill>
            </a:rPr>
            <a:t>Corrective action</a:t>
          </a:r>
          <a:r>
            <a:rPr lang="en-US" sz="1400" baseline="0" dirty="0">
              <a:solidFill>
                <a:schemeClr val="bg2">
                  <a:lumMod val="10000"/>
                </a:schemeClr>
              </a:solidFill>
            </a:rPr>
            <a:t> was taken in November, returning usage to normal levels by December, avoiding approx. $10,000 in charges </a:t>
          </a:r>
          <a:endParaRPr lang="en-US" sz="1400" dirty="0">
            <a:solidFill>
              <a:schemeClr val="bg2">
                <a:lumMod val="10000"/>
              </a:schemeClr>
            </a:solidFill>
          </a:endParaRPr>
        </a:p>
      </cdr:txBody>
    </cdr:sp>
  </cdr:relSizeAnchor>
  <cdr:relSizeAnchor xmlns:cdr="http://schemas.openxmlformats.org/drawingml/2006/chartDrawing">
    <cdr:from>
      <cdr:x>0.69961</cdr:x>
      <cdr:y>0.25806</cdr:y>
    </cdr:from>
    <cdr:to>
      <cdr:x>0.73038</cdr:x>
      <cdr:y>0.50154</cdr:y>
    </cdr:to>
    <cdr:sp macro="" textlink="">
      <cdr:nvSpPr>
        <cdr:cNvPr id="3" name="Down Arrow 2"/>
        <cdr:cNvSpPr/>
      </cdr:nvSpPr>
      <cdr:spPr>
        <a:xfrm xmlns:a="http://schemas.openxmlformats.org/drawingml/2006/main">
          <a:off x="5562600" y="1219200"/>
          <a:ext cx="244652" cy="1150296"/>
        </a:xfrm>
        <a:prstGeom xmlns:a="http://schemas.openxmlformats.org/drawingml/2006/main" prst="down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0.75711</cdr:x>
      <cdr:y>0.54839</cdr:y>
    </cdr:from>
    <cdr:to>
      <cdr:x>0.78586</cdr:x>
      <cdr:y>0.61399</cdr:y>
    </cdr:to>
    <cdr:sp macro="" textlink="">
      <cdr:nvSpPr>
        <cdr:cNvPr id="4" name="Down Arrow 3"/>
        <cdr:cNvSpPr/>
      </cdr:nvSpPr>
      <cdr:spPr>
        <a:xfrm xmlns:a="http://schemas.openxmlformats.org/drawingml/2006/main">
          <a:off x="6019800" y="2590800"/>
          <a:ext cx="228600" cy="309930"/>
        </a:xfrm>
        <a:prstGeom xmlns:a="http://schemas.openxmlformats.org/drawingml/2006/main" prst="down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userShapes>
</file>

<file path=ppt/drawings/drawing3.xml><?xml version="1.0" encoding="utf-8"?>
<c:userShapes xmlns:c="http://schemas.openxmlformats.org/drawingml/2006/chart">
  <cdr:relSizeAnchor xmlns:cdr="http://schemas.openxmlformats.org/drawingml/2006/chartDrawing">
    <cdr:from>
      <cdr:x>0.08226</cdr:x>
      <cdr:y>0.4073</cdr:y>
    </cdr:from>
    <cdr:to>
      <cdr:x>0.9784</cdr:x>
      <cdr:y>0.46256</cdr:y>
    </cdr:to>
    <cdr:sp macro="" textlink="">
      <cdr:nvSpPr>
        <cdr:cNvPr id="2" name="Rectangle 1"/>
        <cdr:cNvSpPr/>
      </cdr:nvSpPr>
      <cdr:spPr>
        <a:xfrm xmlns:a="http://schemas.openxmlformats.org/drawingml/2006/main">
          <a:off x="694950" y="1752600"/>
          <a:ext cx="7571232" cy="237744"/>
        </a:xfrm>
        <a:prstGeom xmlns:a="http://schemas.openxmlformats.org/drawingml/2006/main" prst="rect">
          <a:avLst/>
        </a:prstGeom>
        <a:solidFill xmlns:a="http://schemas.openxmlformats.org/drawingml/2006/main">
          <a:schemeClr val="accent2">
            <a:lumMod val="40000"/>
            <a:lumOff val="60000"/>
            <a:alpha val="5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schemeClr val="tx1"/>
              </a:solidFill>
            </a:rPr>
            <a:t>Target Range</a:t>
          </a:r>
          <a:r>
            <a:rPr lang="en-US" sz="1400" b="1" baseline="0" dirty="0">
              <a:solidFill>
                <a:schemeClr val="tx1"/>
              </a:solidFill>
            </a:rPr>
            <a:t> </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46713-34FE-495C-BD35-C8679D43F773}" type="datetimeFigureOut">
              <a:rPr lang="en-US" smtClean="0"/>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1580B-5454-4E8F-AC48-682CCA395CC6}" type="slidenum">
              <a:rPr lang="en-US" smtClean="0"/>
              <a:t>‹#›</a:t>
            </a:fld>
            <a:endParaRPr lang="en-US"/>
          </a:p>
        </p:txBody>
      </p:sp>
    </p:spTree>
    <p:extLst>
      <p:ext uri="{BB962C8B-B14F-4D97-AF65-F5344CB8AC3E}">
        <p14:creationId xmlns:p14="http://schemas.microsoft.com/office/powerpoint/2010/main" val="41643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Architectural_structu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58949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11</a:t>
            </a:fld>
            <a:endParaRPr lang="en-US"/>
          </a:p>
        </p:txBody>
      </p:sp>
    </p:spTree>
    <p:extLst>
      <p:ext uri="{BB962C8B-B14F-4D97-AF65-F5344CB8AC3E}">
        <p14:creationId xmlns:p14="http://schemas.microsoft.com/office/powerpoint/2010/main" val="289132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12</a:t>
            </a:fld>
            <a:endParaRPr lang="en-US"/>
          </a:p>
        </p:txBody>
      </p:sp>
    </p:spTree>
    <p:extLst>
      <p:ext uri="{BB962C8B-B14F-4D97-AF65-F5344CB8AC3E}">
        <p14:creationId xmlns:p14="http://schemas.microsoft.com/office/powerpoint/2010/main" val="289132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21580B-5454-4E8F-AC48-682CCA395CC6}" type="slidenum">
              <a:rPr lang="en-US" smtClean="0"/>
              <a:t>13</a:t>
            </a:fld>
            <a:endParaRPr lang="en-US"/>
          </a:p>
        </p:txBody>
      </p:sp>
    </p:spTree>
    <p:extLst>
      <p:ext uri="{BB962C8B-B14F-4D97-AF65-F5344CB8AC3E}">
        <p14:creationId xmlns:p14="http://schemas.microsoft.com/office/powerpoint/2010/main" val="87029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21580B-5454-4E8F-AC48-682CCA395CC6}" type="slidenum">
              <a:rPr lang="en-US" smtClean="0"/>
              <a:t>14</a:t>
            </a:fld>
            <a:endParaRPr lang="en-US"/>
          </a:p>
        </p:txBody>
      </p:sp>
    </p:spTree>
    <p:extLst>
      <p:ext uri="{BB962C8B-B14F-4D97-AF65-F5344CB8AC3E}">
        <p14:creationId xmlns:p14="http://schemas.microsoft.com/office/powerpoint/2010/main" val="87029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15</a:t>
            </a:fld>
            <a:endParaRPr lang="en-US"/>
          </a:p>
        </p:txBody>
      </p:sp>
    </p:spTree>
    <p:extLst>
      <p:ext uri="{BB962C8B-B14F-4D97-AF65-F5344CB8AC3E}">
        <p14:creationId xmlns:p14="http://schemas.microsoft.com/office/powerpoint/2010/main" val="289132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16</a:t>
            </a:fld>
            <a:endParaRPr lang="en-US"/>
          </a:p>
        </p:txBody>
      </p:sp>
    </p:spTree>
    <p:extLst>
      <p:ext uri="{BB962C8B-B14F-4D97-AF65-F5344CB8AC3E}">
        <p14:creationId xmlns:p14="http://schemas.microsoft.com/office/powerpoint/2010/main" val="289132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17</a:t>
            </a:fld>
            <a:endParaRPr lang="en-US"/>
          </a:p>
        </p:txBody>
      </p:sp>
    </p:spTree>
    <p:extLst>
      <p:ext uri="{BB962C8B-B14F-4D97-AF65-F5344CB8AC3E}">
        <p14:creationId xmlns:p14="http://schemas.microsoft.com/office/powerpoint/2010/main" val="289132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18</a:t>
            </a:fld>
            <a:endParaRPr lang="en-US"/>
          </a:p>
        </p:txBody>
      </p:sp>
    </p:spTree>
    <p:extLst>
      <p:ext uri="{BB962C8B-B14F-4D97-AF65-F5344CB8AC3E}">
        <p14:creationId xmlns:p14="http://schemas.microsoft.com/office/powerpoint/2010/main" val="289132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19</a:t>
            </a:fld>
            <a:endParaRPr lang="en-US"/>
          </a:p>
        </p:txBody>
      </p:sp>
    </p:spTree>
    <p:extLst>
      <p:ext uri="{BB962C8B-B14F-4D97-AF65-F5344CB8AC3E}">
        <p14:creationId xmlns:p14="http://schemas.microsoft.com/office/powerpoint/2010/main" val="37101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20</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dirty="0" smtClean="0"/>
              <a:t>DOE’s State &amp; Local Policy &amp; Technical</a:t>
            </a:r>
            <a:r>
              <a:rPr lang="en-US" baseline="0" dirty="0" smtClean="0"/>
              <a:t> Assistance Team</a:t>
            </a:r>
            <a:r>
              <a:rPr lang="en-US" dirty="0" smtClean="0"/>
              <a:t> provides state, local, and tribal officials with resources to advance  successful, high-impact, and long-lasting clean energy policies, programs, and projects</a:t>
            </a:r>
          </a:p>
          <a:p>
            <a:pPr defTabSz="897252">
              <a:defRPr/>
            </a:pPr>
            <a:r>
              <a:rPr lang="en-US" dirty="0" smtClean="0"/>
              <a:t>Supports one of EERE’s key missions – taking clean energy to scale through high impact efforts</a:t>
            </a:r>
          </a:p>
          <a:p>
            <a:endParaRPr lang="en-US" dirty="0" smtClean="0"/>
          </a:p>
          <a:p>
            <a:r>
              <a:rPr lang="en-US" dirty="0" err="1" smtClean="0"/>
              <a:t>WE’ve</a:t>
            </a:r>
            <a:r>
              <a:rPr lang="en-US" dirty="0" smtClean="0"/>
              <a:t> been around for about a decade and handled thousands of inquiries.</a:t>
            </a:r>
            <a:r>
              <a:rPr lang="en-US" baseline="0" dirty="0" smtClean="0"/>
              <a:t>  U</a:t>
            </a:r>
            <a:r>
              <a:rPr lang="en-US" dirty="0" smtClean="0"/>
              <a:t>nder the Recovery Act</a:t>
            </a:r>
            <a:r>
              <a:rPr lang="en-US" baseline="0" dirty="0" smtClean="0"/>
              <a:t> we were able to expand our range of resources</a:t>
            </a:r>
            <a:r>
              <a:rPr lang="en-US" dirty="0" smtClean="0">
                <a:ea typeface="ＭＳ Ｐゴシック" pitchFamily="34" charset="-128"/>
              </a:rPr>
              <a:t>, including:</a:t>
            </a:r>
          </a:p>
          <a:p>
            <a:pPr lvl="1">
              <a:spcBef>
                <a:spcPts val="236"/>
              </a:spcBef>
            </a:pPr>
            <a:r>
              <a:rPr lang="en-US" dirty="0" smtClean="0">
                <a:ea typeface="ＭＳ Ｐゴシック" pitchFamily="34" charset="-128"/>
              </a:rPr>
              <a:t>More robust one-on-one assistance</a:t>
            </a:r>
          </a:p>
          <a:p>
            <a:pPr lvl="1">
              <a:spcBef>
                <a:spcPts val="236"/>
              </a:spcBef>
            </a:pPr>
            <a:r>
              <a:rPr lang="en-US" dirty="0" smtClean="0">
                <a:ea typeface="ＭＳ Ｐゴシック" pitchFamily="34" charset="-128"/>
              </a:rPr>
              <a:t>An extensive online resource library</a:t>
            </a:r>
          </a:p>
          <a:p>
            <a:pPr lvl="1">
              <a:spcBef>
                <a:spcPts val="236"/>
              </a:spcBef>
            </a:pPr>
            <a:r>
              <a:rPr lang="en-US" dirty="0" smtClean="0">
                <a:ea typeface="ＭＳ Ｐゴシック" pitchFamily="34" charset="-128"/>
              </a:rPr>
              <a:t>Facilitation of peer exchange</a:t>
            </a:r>
          </a:p>
          <a:p>
            <a:pPr>
              <a:spcAft>
                <a:spcPts val="1177"/>
              </a:spcAft>
            </a:pPr>
            <a:r>
              <a:rPr lang="en-US" dirty="0" smtClean="0"/>
              <a:t>Just like state and local governments, TAP has a post-ARRA transition to contend with,</a:t>
            </a:r>
            <a:r>
              <a:rPr lang="en-US" baseline="0" dirty="0" smtClean="0"/>
              <a:t> but r</a:t>
            </a:r>
            <a:r>
              <a:rPr lang="en-US" dirty="0" smtClean="0"/>
              <a:t>ather than reverting back to our pre-ARRA framework, TAP is evolving</a:t>
            </a:r>
          </a:p>
          <a:p>
            <a:pPr lvl="1">
              <a:spcBef>
                <a:spcPts val="236"/>
              </a:spcBef>
            </a:pPr>
            <a:r>
              <a:rPr lang="en-US" dirty="0" smtClean="0"/>
              <a:t>TAP’s mission will continue to be supporting states, locals, and tribes take clean energy to scale </a:t>
            </a:r>
          </a:p>
          <a:p>
            <a:pPr lvl="1">
              <a:spcBef>
                <a:spcPts val="236"/>
              </a:spcBef>
              <a:spcAft>
                <a:spcPts val="1177"/>
              </a:spcAft>
            </a:pPr>
            <a:r>
              <a:rPr lang="en-US" dirty="0" smtClean="0"/>
              <a:t>But now, more than ever, we want to get the biggest bang for our more limited buck – and help you do this as well</a:t>
            </a:r>
          </a:p>
          <a:p>
            <a:r>
              <a:rPr lang="en-US" dirty="0" smtClean="0"/>
              <a:t>Moving forward we will be focused on:</a:t>
            </a:r>
          </a:p>
          <a:p>
            <a:pPr lvl="1">
              <a:spcBef>
                <a:spcPts val="236"/>
              </a:spcBef>
            </a:pPr>
            <a:r>
              <a:rPr lang="en-US" dirty="0" smtClean="0"/>
              <a:t>Key </a:t>
            </a:r>
            <a:r>
              <a:rPr lang="en-US" b="1" i="1" dirty="0" smtClean="0"/>
              <a:t>priority areas</a:t>
            </a:r>
            <a:r>
              <a:rPr lang="en-US" dirty="0" smtClean="0"/>
              <a:t> to address specific market barriers</a:t>
            </a:r>
          </a:p>
          <a:p>
            <a:pPr lvl="1">
              <a:spcBef>
                <a:spcPts val="236"/>
              </a:spcBef>
            </a:pPr>
            <a:r>
              <a:rPr lang="en-US" b="1" i="1" dirty="0" smtClean="0"/>
              <a:t>Resources</a:t>
            </a:r>
            <a:r>
              <a:rPr lang="en-US" dirty="0" smtClean="0"/>
              <a:t> to disseminate standardized approaches and best practices</a:t>
            </a:r>
          </a:p>
          <a:p>
            <a:pPr lvl="1">
              <a:spcBef>
                <a:spcPts val="236"/>
              </a:spcBef>
            </a:pPr>
            <a:r>
              <a:rPr lang="en-US" dirty="0" smtClean="0"/>
              <a:t>Facilitating communication and learning among </a:t>
            </a:r>
            <a:r>
              <a:rPr lang="en-US" b="1" i="1" dirty="0" smtClean="0"/>
              <a:t>peers</a:t>
            </a:r>
          </a:p>
          <a:p>
            <a:pPr lvl="1">
              <a:spcBef>
                <a:spcPts val="236"/>
              </a:spcBef>
            </a:pPr>
            <a:r>
              <a:rPr lang="en-US" b="0" i="0" dirty="0" smtClean="0"/>
              <a:t>Targeted </a:t>
            </a:r>
            <a:r>
              <a:rPr lang="en-US" b="1" i="1" baseline="0" dirty="0" smtClean="0"/>
              <a:t>one-on-one assistance</a:t>
            </a:r>
            <a:endParaRPr lang="en-US" b="1" i="1" dirty="0" smtClean="0"/>
          </a:p>
          <a:p>
            <a:pPr defTabSz="897160">
              <a:defRPr/>
            </a:pPr>
            <a:r>
              <a:rPr lang="en-US" dirty="0" smtClean="0"/>
              <a:t>One-on-One Assistance – states</a:t>
            </a:r>
            <a:r>
              <a:rPr lang="en-US" baseline="0" dirty="0" smtClean="0"/>
              <a:t> and locals will have to submit application </a:t>
            </a:r>
            <a:endParaRPr lang="en-US" dirty="0" smtClean="0"/>
          </a:p>
          <a:p>
            <a:pPr defTabSz="897160">
              <a:defRPr/>
            </a:pPr>
            <a:r>
              <a:rPr lang="en-US" dirty="0" smtClean="0"/>
              <a:t>In-depth requests will be evaluated based on set of criteria, including. . .</a:t>
            </a:r>
          </a:p>
          <a:p>
            <a:pPr defTabSz="897160">
              <a:defRPr/>
            </a:pPr>
            <a:r>
              <a:rPr lang="en-US" dirty="0" smtClean="0"/>
              <a:t>General shift toward program and policy-based assistance, versus one-off projects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a:t>
            </a:fld>
            <a:endParaRPr lang="en-US" dirty="0"/>
          </a:p>
        </p:txBody>
      </p:sp>
    </p:spTree>
    <p:extLst>
      <p:ext uri="{BB962C8B-B14F-4D97-AF65-F5344CB8AC3E}">
        <p14:creationId xmlns:p14="http://schemas.microsoft.com/office/powerpoint/2010/main" val="391178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21</a:t>
            </a:fld>
            <a:endParaRPr lang="en-US"/>
          </a:p>
        </p:txBody>
      </p:sp>
    </p:spTree>
    <p:extLst>
      <p:ext uri="{BB962C8B-B14F-4D97-AF65-F5344CB8AC3E}">
        <p14:creationId xmlns:p14="http://schemas.microsoft.com/office/powerpoint/2010/main" val="372840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23</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24</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25</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make the business case for entering into a long-term contract with a third party vendor, the energy specialist worked with the accounts payable department to determine the amount of staff time PPS was spending on data collection, tracking, and bill payment every month. This analysis found that approximately 46 hours of internal personnel savings could be realized through the utilization of a third party contract that included comprehensive utility bill data entry, a tracking tool, and invoice analysis and processing services. The new contract with </a:t>
            </a:r>
            <a:r>
              <a:rPr lang="en-US" sz="1200" kern="1200" dirty="0" err="1" smtClean="0">
                <a:solidFill>
                  <a:schemeClr val="tx1"/>
                </a:solidFill>
                <a:effectLst/>
                <a:latin typeface="+mn-lt"/>
                <a:ea typeface="+mn-ea"/>
                <a:cs typeface="+mn-cs"/>
              </a:rPr>
              <a:t>Ecova</a:t>
            </a:r>
            <a:r>
              <a:rPr lang="en-US" sz="1200" kern="1200" dirty="0" smtClean="0">
                <a:solidFill>
                  <a:schemeClr val="tx1"/>
                </a:solidFill>
                <a:effectLst/>
                <a:latin typeface="+mn-lt"/>
                <a:ea typeface="+mn-ea"/>
                <a:cs typeface="+mn-cs"/>
              </a:rPr>
              <a:t> also eliminated a utility database fee PPS was paying, reducing the cost of the new contract. The analysis estimated that the savings in personnel time would be approximately equal to or greater than the cost of the third party service at $25,000 per year. While the annual contract cost was estimated at $25,000 annually, historic costs have been less at approximately $20,000 annually.   </a:t>
            </a:r>
          </a:p>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26</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27</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28</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29</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30</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31</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defRP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a:p>
        </p:txBody>
      </p:sp>
    </p:spTree>
    <p:extLst>
      <p:ext uri="{BB962C8B-B14F-4D97-AF65-F5344CB8AC3E}">
        <p14:creationId xmlns:p14="http://schemas.microsoft.com/office/powerpoint/2010/main" val="3360579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direct correlation between weather</a:t>
            </a:r>
            <a:r>
              <a:rPr lang="en-US" sz="1200" b="1" kern="1200" baseline="0" dirty="0" smtClean="0">
                <a:solidFill>
                  <a:schemeClr val="tx1"/>
                </a:solidFill>
                <a:effectLst/>
                <a:latin typeface="+mn-lt"/>
                <a:ea typeface="+mn-ea"/>
                <a:cs typeface="+mn-cs"/>
              </a:rPr>
              <a:t> and energy usage.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Weather Normalized Energy</a:t>
            </a:r>
            <a:r>
              <a:rPr lang="en-US" sz="1200" kern="1200" dirty="0" smtClean="0">
                <a:solidFill>
                  <a:schemeClr val="tx1"/>
                </a:solidFill>
                <a:effectLst/>
                <a:latin typeface="+mn-lt"/>
                <a:ea typeface="+mn-ea"/>
                <a:cs typeface="+mn-cs"/>
              </a:rPr>
              <a:t> consumption  allows  for  a  comparison  of  the districts  energy  use  relative  to  itself  over  time, accounting for year-to-year differences in weather.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Heating Degree Day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HDD</a:t>
            </a:r>
            <a:r>
              <a:rPr lang="en-US" sz="1200" kern="1200" dirty="0" smtClean="0">
                <a:solidFill>
                  <a:schemeClr val="tx1"/>
                </a:solidFill>
                <a:effectLst/>
                <a:latin typeface="+mn-lt"/>
                <a:ea typeface="+mn-ea"/>
                <a:cs typeface="+mn-cs"/>
              </a:rPr>
              <a:t>) measure the deviation from a temperature of 65 degrees over the course of the year.  For each day with an average temperature lower than 65 degrees, HDD is the difference between the average temperature and 65 degrees.  The annual HDD is the sum of this difference across all days with an average temperature below 65 degrees. *</a:t>
            </a:r>
          </a:p>
          <a:p>
            <a:r>
              <a:rPr lang="en-US" sz="1200" kern="1200" dirty="0" smtClean="0">
                <a:solidFill>
                  <a:schemeClr val="tx1"/>
                </a:solidFill>
                <a:effectLst/>
                <a:latin typeface="+mn-lt"/>
                <a:ea typeface="+mn-ea"/>
                <a:cs typeface="+mn-cs"/>
              </a:rPr>
              <a:t>The heating requirements for a given </a:t>
            </a:r>
            <a:r>
              <a:rPr lang="en-US" sz="1200" u="sng" kern="1200" dirty="0" smtClean="0">
                <a:solidFill>
                  <a:schemeClr val="tx1"/>
                </a:solidFill>
                <a:effectLst/>
                <a:latin typeface="+mn-lt"/>
                <a:ea typeface="+mn-ea"/>
                <a:cs typeface="+mn-cs"/>
                <a:hlinkClick r:id="rId3" tooltip="Architectural structure"/>
              </a:rPr>
              <a:t>structure</a:t>
            </a:r>
            <a:r>
              <a:rPr lang="en-US" sz="1200" kern="1200" dirty="0" smtClean="0">
                <a:solidFill>
                  <a:schemeClr val="tx1"/>
                </a:solidFill>
                <a:effectLst/>
                <a:latin typeface="+mn-lt"/>
                <a:ea typeface="+mn-ea"/>
                <a:cs typeface="+mn-cs"/>
              </a:rPr>
              <a:t> at a specific location are considered to be directly proportional to the number of HDD at that location.</a:t>
            </a:r>
          </a:p>
          <a:p>
            <a:r>
              <a:rPr lang="en-US" sz="1200" kern="1200" dirty="0" smtClean="0">
                <a:solidFill>
                  <a:schemeClr val="tx1"/>
                </a:solidFill>
                <a:effectLst/>
                <a:latin typeface="+mn-lt"/>
                <a:ea typeface="+mn-ea"/>
                <a:cs typeface="+mn-cs"/>
              </a:rPr>
              <a:t>*www.energystar.gov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32</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33</a:t>
            </a:fld>
            <a:endParaRPr lang="en-US"/>
          </a:p>
        </p:txBody>
      </p:sp>
    </p:spTree>
    <p:extLst>
      <p:ext uri="{BB962C8B-B14F-4D97-AF65-F5344CB8AC3E}">
        <p14:creationId xmlns:p14="http://schemas.microsoft.com/office/powerpoint/2010/main" val="92567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rgbClr val="000000"/>
                </a:solidFill>
                <a:latin typeface="Calibri" pitchFamily="34" charset="0"/>
                <a:cs typeface="Calibri" pitchFamily="34" charset="0"/>
              </a:rPr>
              <a:t>Mission and Strategic Objectives</a:t>
            </a:r>
          </a:p>
          <a:p>
            <a:pPr lvl="0"/>
            <a:endParaRPr lang="en-US" sz="1200" dirty="0" smtClean="0">
              <a:solidFill>
                <a:srgbClr val="000000"/>
              </a:solidFill>
              <a:latin typeface="Calibri" pitchFamily="34" charset="0"/>
              <a:cs typeface="Calibri" pitchFamily="34" charset="0"/>
            </a:endParaRPr>
          </a:p>
          <a:p>
            <a:pPr lvl="0"/>
            <a:r>
              <a:rPr lang="en-US" sz="1200" dirty="0" smtClean="0">
                <a:solidFill>
                  <a:srgbClr val="000000"/>
                </a:solidFill>
                <a:latin typeface="Calibri" pitchFamily="34" charset="0"/>
                <a:cs typeface="Calibri" pitchFamily="34" charset="0"/>
              </a:rPr>
              <a:t>WIP is part of EERE’s balanced research, development, demonstration, and deployment (RDD&amp;D) approach to accelerate America’s transition to a clean energy economy</a:t>
            </a:r>
          </a:p>
          <a:p>
            <a:pPr marL="285750" indent="-285750">
              <a:buFont typeface="Arial" panose="020B0604020202020204" pitchFamily="34" charset="0"/>
              <a:buChar char="•"/>
            </a:pPr>
            <a:r>
              <a:rPr lang="en-US" sz="1200" b="1" dirty="0" smtClean="0">
                <a:solidFill>
                  <a:srgbClr val="000000"/>
                </a:solidFill>
                <a:latin typeface="Calibri" pitchFamily="34" charset="0"/>
                <a:cs typeface="Calibri" pitchFamily="34" charset="0"/>
              </a:rPr>
              <a:t>Our mission: </a:t>
            </a:r>
            <a:r>
              <a:rPr lang="en-US" sz="1200" dirty="0" smtClean="0">
                <a:solidFill>
                  <a:srgbClr val="000000"/>
                </a:solidFill>
                <a:latin typeface="Calibri" pitchFamily="34" charset="0"/>
                <a:cs typeface="Calibri" pitchFamily="34" charset="0"/>
              </a:rPr>
              <a:t> Accelerate deployment of energy efficiency and renewable energy technologies over a wide range of government, community, and business stakeholders in partnership with states and local governments.  </a:t>
            </a:r>
          </a:p>
          <a:p>
            <a:pPr marL="285750" indent="-285750">
              <a:buFont typeface="Arial" panose="020B0604020202020204" pitchFamily="34" charset="0"/>
              <a:buChar char="•"/>
            </a:pPr>
            <a:r>
              <a:rPr lang="en-US" sz="1200" b="1" dirty="0" smtClean="0">
                <a:solidFill>
                  <a:srgbClr val="000000"/>
                </a:solidFill>
                <a:latin typeface="Calibri" pitchFamily="34" charset="0"/>
                <a:cs typeface="Calibri" pitchFamily="34" charset="0"/>
              </a:rPr>
              <a:t>Our strategic objective: “</a:t>
            </a:r>
            <a:r>
              <a:rPr lang="en-US" sz="1200" dirty="0" smtClean="0">
                <a:solidFill>
                  <a:srgbClr val="000000"/>
                </a:solidFill>
                <a:latin typeface="Calibri" pitchFamily="34" charset="0"/>
                <a:cs typeface="Calibri" pitchFamily="34" charset="0"/>
              </a:rPr>
              <a:t>Deploy the clean energy technologies we have”  through near-term activities that result  in greater energy efficiency, lower energy use, expanded renewable energy capacity, and economic development.  </a:t>
            </a:r>
          </a:p>
          <a:p>
            <a:endParaRPr lang="en-US" sz="1200" b="1" dirty="0" smtClean="0">
              <a:solidFill>
                <a:srgbClr val="000000"/>
              </a:solidFill>
              <a:latin typeface="Calibri" pitchFamily="34" charset="0"/>
              <a:cs typeface="Calibri" pitchFamily="34" charset="0"/>
            </a:endParaRPr>
          </a:p>
          <a:p>
            <a:r>
              <a:rPr lang="en-US" sz="1200" b="1" dirty="0" smtClean="0">
                <a:solidFill>
                  <a:srgbClr val="000000"/>
                </a:solidFill>
                <a:latin typeface="Calibri" pitchFamily="34" charset="0"/>
                <a:cs typeface="Calibri" pitchFamily="34" charset="0"/>
              </a:rPr>
              <a:t>Pathways</a:t>
            </a:r>
          </a:p>
          <a:p>
            <a:pPr marL="285750" indent="-285750">
              <a:buFont typeface="Arial" panose="020B0604020202020204" pitchFamily="34" charset="0"/>
              <a:buChar char="•"/>
            </a:pPr>
            <a:r>
              <a:rPr lang="en-US" sz="1200" b="1" dirty="0" smtClean="0">
                <a:solidFill>
                  <a:srgbClr val="000000"/>
                </a:solidFill>
                <a:latin typeface="Calibri" pitchFamily="34" charset="0"/>
                <a:cs typeface="Calibri" pitchFamily="34" charset="0"/>
              </a:rPr>
              <a:t>Financial assistance:</a:t>
            </a:r>
            <a:r>
              <a:rPr lang="en-US" sz="1200" dirty="0" smtClean="0">
                <a:solidFill>
                  <a:srgbClr val="000000"/>
                </a:solidFill>
                <a:latin typeface="Calibri" pitchFamily="34" charset="0"/>
                <a:cs typeface="Calibri" pitchFamily="34" charset="0"/>
              </a:rPr>
              <a:t> Formula and competitive awards &gt; $200 M per year to weatherize low-income homes, and assist states to deploy EE and RE projects and programs</a:t>
            </a:r>
          </a:p>
          <a:p>
            <a:pPr marL="285750" indent="-285750">
              <a:buFont typeface="Arial" panose="020B0604020202020204" pitchFamily="34" charset="0"/>
              <a:buChar char="•"/>
            </a:pPr>
            <a:r>
              <a:rPr lang="en-US" sz="1200" b="1" dirty="0" smtClean="0">
                <a:solidFill>
                  <a:srgbClr val="000000"/>
                </a:solidFill>
                <a:latin typeface="Calibri" pitchFamily="34" charset="0"/>
                <a:cs typeface="Calibri" pitchFamily="34" charset="0"/>
              </a:rPr>
              <a:t>Voluntary programs: </a:t>
            </a:r>
            <a:r>
              <a:rPr lang="en-US" sz="1200" dirty="0" smtClean="0">
                <a:solidFill>
                  <a:srgbClr val="000000"/>
                </a:solidFill>
                <a:latin typeface="Calibri" pitchFamily="34" charset="0"/>
                <a:cs typeface="Calibri" pitchFamily="34" charset="0"/>
              </a:rPr>
              <a:t>Better Buildings Challenge (BBC) &amp; Accelerators</a:t>
            </a:r>
          </a:p>
          <a:p>
            <a:pPr marL="742950" lvl="1" indent="-285750">
              <a:buFont typeface="Arial" panose="020B0604020202020204" pitchFamily="34" charset="0"/>
              <a:buChar char="•"/>
            </a:pPr>
            <a:r>
              <a:rPr lang="en-US" sz="1200" dirty="0" smtClean="0">
                <a:solidFill>
                  <a:srgbClr val="000000"/>
                </a:solidFill>
                <a:latin typeface="Calibri" pitchFamily="34" charset="0"/>
                <a:cs typeface="Calibri" pitchFamily="34" charset="0"/>
              </a:rPr>
              <a:t>BBC Partnerships with 8 states, 43 local governments and 11 school districts to reduce energy use 20% by 2020</a:t>
            </a:r>
          </a:p>
          <a:p>
            <a:pPr marL="742950" lvl="1" indent="-285750">
              <a:buFont typeface="Arial" panose="020B0604020202020204" pitchFamily="34" charset="0"/>
              <a:buChar char="•"/>
            </a:pPr>
            <a:r>
              <a:rPr lang="en-US" sz="1200" dirty="0" smtClean="0">
                <a:solidFill>
                  <a:srgbClr val="000000"/>
                </a:solidFill>
                <a:latin typeface="Calibri" pitchFamily="34" charset="0"/>
                <a:cs typeface="Calibri" pitchFamily="34" charset="0"/>
              </a:rPr>
              <a:t>BBC Accelerators to break down barriers to use of performance contracting in the public sector and state and local government retrofits to high performance outdoor lighting</a:t>
            </a:r>
          </a:p>
          <a:p>
            <a:pPr marL="285750" indent="-285750">
              <a:buFont typeface="Arial" panose="020B0604020202020204" pitchFamily="34" charset="0"/>
              <a:buChar char="•"/>
            </a:pPr>
            <a:r>
              <a:rPr lang="en-US" sz="1200" b="1" dirty="0" smtClean="0">
                <a:solidFill>
                  <a:srgbClr val="000000"/>
                </a:solidFill>
                <a:latin typeface="Calibri" pitchFamily="34" charset="0"/>
                <a:cs typeface="Calibri" pitchFamily="34" charset="0"/>
              </a:rPr>
              <a:t>Technical assistance: </a:t>
            </a:r>
            <a:r>
              <a:rPr lang="en-US" sz="1200" dirty="0" smtClean="0">
                <a:solidFill>
                  <a:srgbClr val="000000"/>
                </a:solidFill>
                <a:latin typeface="Calibri" pitchFamily="34" charset="0"/>
                <a:cs typeface="Calibri" pitchFamily="34" charset="0"/>
              </a:rPr>
              <a:t>Create resources to assist the public sector  with planning, financing, evaluating and deploying EE and RE programs and projects</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rPr>
              <a:t>Goal for this work: Identify and characterize effective and replicable solutions that states, locals and K-12 are using to enhance their energy management practices</a:t>
            </a:r>
          </a:p>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4</a:t>
            </a:fld>
            <a:endParaRPr lang="en-US"/>
          </a:p>
        </p:txBody>
      </p:sp>
    </p:spTree>
    <p:extLst>
      <p:ext uri="{BB962C8B-B14F-4D97-AF65-F5344CB8AC3E}">
        <p14:creationId xmlns:p14="http://schemas.microsoft.com/office/powerpoint/2010/main" val="4885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6</a:t>
            </a:fld>
            <a:endParaRPr lang="en-US"/>
          </a:p>
        </p:txBody>
      </p:sp>
    </p:spTree>
    <p:extLst>
      <p:ext uri="{BB962C8B-B14F-4D97-AF65-F5344CB8AC3E}">
        <p14:creationId xmlns:p14="http://schemas.microsoft.com/office/powerpoint/2010/main" val="4885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7</a:t>
            </a:fld>
            <a:endParaRPr lang="en-US"/>
          </a:p>
        </p:txBody>
      </p:sp>
    </p:spTree>
    <p:extLst>
      <p:ext uri="{BB962C8B-B14F-4D97-AF65-F5344CB8AC3E}">
        <p14:creationId xmlns:p14="http://schemas.microsoft.com/office/powerpoint/2010/main" val="194904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8</a:t>
            </a:fld>
            <a:endParaRPr lang="en-US"/>
          </a:p>
        </p:txBody>
      </p:sp>
    </p:spTree>
    <p:extLst>
      <p:ext uri="{BB962C8B-B14F-4D97-AF65-F5344CB8AC3E}">
        <p14:creationId xmlns:p14="http://schemas.microsoft.com/office/powerpoint/2010/main" val="135498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0921580B-5454-4E8F-AC48-682CCA395CC6}" type="slidenum">
              <a:rPr lang="en-US" smtClean="0"/>
              <a:t>9</a:t>
            </a:fld>
            <a:endParaRPr lang="en-US"/>
          </a:p>
        </p:txBody>
      </p:sp>
    </p:spTree>
    <p:extLst>
      <p:ext uri="{BB962C8B-B14F-4D97-AF65-F5344CB8AC3E}">
        <p14:creationId xmlns:p14="http://schemas.microsoft.com/office/powerpoint/2010/main" val="392188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1580B-5454-4E8F-AC48-682CCA395CC6}" type="slidenum">
              <a:rPr lang="en-US" smtClean="0"/>
              <a:t>10</a:t>
            </a:fld>
            <a:endParaRPr lang="en-US"/>
          </a:p>
        </p:txBody>
      </p:sp>
    </p:spTree>
    <p:extLst>
      <p:ext uri="{BB962C8B-B14F-4D97-AF65-F5344CB8AC3E}">
        <p14:creationId xmlns:p14="http://schemas.microsoft.com/office/powerpoint/2010/main" val="289132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8.jpeg"/><Relationship Id="rId5" Type="http://schemas.openxmlformats.org/officeDocument/2006/relationships/image" Target="../media/image14.png"/><Relationship Id="rId4" Type="http://schemas.openxmlformats.org/officeDocument/2006/relationships/image" Target="../media/image17.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smtClean="0">
                <a:solidFill>
                  <a:prstClr val="white"/>
                </a:solidFill>
                <a:latin typeface="Calibri"/>
                <a:cs typeface="Calibri"/>
              </a:rPr>
              <a:t> | Energy Efficiency and Renewable Energy</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smtClean="0"/>
              <a:t>Headline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spTree>
    <p:extLst>
      <p:ext uri="{BB962C8B-B14F-4D97-AF65-F5344CB8AC3E}">
        <p14:creationId xmlns:p14="http://schemas.microsoft.com/office/powerpoint/2010/main" val="40143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5733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277592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320989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199639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103614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326438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1937313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109916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846671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543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smtClean="0"/>
              <a:t>Click to edit Master title style</a:t>
            </a:r>
            <a:endParaRPr lang="en-US" dirty="0"/>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415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52400" y="161925"/>
            <a:ext cx="7162800" cy="914400"/>
          </a:xfrm>
          <a:prstGeom prst="rect">
            <a:avLst/>
          </a:prstGeom>
        </p:spPr>
        <p:txBody>
          <a:bodyPr/>
          <a:lstStyle>
            <a:lvl1pPr algn="l">
              <a:defRPr sz="3600" b="1">
                <a:solidFill>
                  <a:srgbClr val="013906"/>
                </a:solidFill>
                <a:latin typeface="Calibri" pitchFamily="34" charset="0"/>
                <a:cs typeface="Calibri"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a:spLocks noGrp="1"/>
          </p:cNvSpPr>
          <p:nvPr>
            <p:ph type="sldNum" sz="quarter" idx="10"/>
          </p:nvPr>
        </p:nvSpPr>
        <p:spPr>
          <a:xfrm>
            <a:off x="171450" y="6248400"/>
            <a:ext cx="838200" cy="457200"/>
          </a:xfrm>
          <a:prstGeom prst="rect">
            <a:avLst/>
          </a:prstGeom>
        </p:spPr>
        <p:txBody>
          <a:bodyPr/>
          <a:lstStyle>
            <a:lvl1pPr>
              <a:defRPr smtClean="0"/>
            </a:lvl1pPr>
          </a:lstStyle>
          <a:p>
            <a:pPr>
              <a:defRPr/>
            </a:pPr>
            <a:fld id="{DD3EC931-C18E-470E-9A87-3B1F94E4B30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13661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7171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0601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771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1955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3619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0268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9703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5004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2A8249A-9B35-417C-9E9A-4BB67DDAFBC9}"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A68075-8AC6-4815-B26C-C9FEE0881D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5997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1525164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07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2808288"/>
            <a:ext cx="3090864"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786672"/>
            <a:ext cx="3276600" cy="2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55482" y="2808288"/>
            <a:ext cx="3304006" cy="233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21"/>
          <p:cNvGrpSpPr>
            <a:grpSpLocks/>
          </p:cNvGrpSpPr>
          <p:nvPr/>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 name="Picture 32" descr="doe_logo_ppt.png"/>
          <p:cNvPicPr>
            <a:picLocks noChangeAspect="1"/>
          </p:cNvPicPr>
          <p:nvPr/>
        </p:nvPicPr>
        <p:blipFill>
          <a:blip r:embed="rId5" cstate="print"/>
          <a:srcRect/>
          <a:stretch>
            <a:fillRect/>
          </a:stretch>
        </p:blipFill>
        <p:spPr bwMode="auto">
          <a:xfrm>
            <a:off x="6604000" y="276225"/>
            <a:ext cx="2387600" cy="359245"/>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pic>
        <p:nvPicPr>
          <p:cNvPr id="307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985838"/>
            <a:ext cx="3124200" cy="211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59488" y="976313"/>
            <a:ext cx="30321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38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38461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34340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9656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1797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283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3"/>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6105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8" name="Rectangle 7"/>
          <p:cNvSpPr/>
          <p:nvPr/>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1" name="Rectangle 10"/>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nvGrpSpPr>
          <p:cNvPr id="2" name="Group 21"/>
          <p:cNvGrpSpPr>
            <a:grpSpLocks/>
          </p:cNvGrpSpPr>
          <p:nvPr/>
        </p:nvGrpSpPr>
        <p:grpSpPr bwMode="auto">
          <a:xfrm flipH="1" flipV="1">
            <a:off x="0" y="920750"/>
            <a:ext cx="9144000" cy="55563"/>
            <a:chOff x="0" y="832104"/>
            <a:chExt cx="9144000" cy="54864"/>
          </a:xfrm>
        </p:grpSpPr>
        <p:sp>
          <p:nvSpPr>
            <p:cNvPr id="13" name="Rectangle 12"/>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4" name="Rectangle 1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pic>
        <p:nvPicPr>
          <p:cNvPr id="16" name="Picture 32"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3" name="Subtitle 2"/>
          <p:cNvSpPr>
            <a:spLocks noGrp="1"/>
          </p:cNvSpPr>
          <p:nvPr>
            <p:ph type="subTitle" idx="1"/>
          </p:nvPr>
        </p:nvSpPr>
        <p:spPr>
          <a:xfrm>
            <a:off x="76200" y="5181600"/>
            <a:ext cx="4419600" cy="1098840"/>
          </a:xfrm>
          <a:prstGeom prst="rect">
            <a:avLst/>
          </a:prstGeom>
          <a:ln>
            <a:noFill/>
          </a:ln>
        </p:spPr>
        <p:txBody>
          <a:bodyPr>
            <a:normAutofit/>
          </a:bodyPr>
          <a:lstStyle>
            <a:lvl1pPr marL="0" indent="0" algn="l">
              <a:buNone/>
              <a:defRPr sz="22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8" name="Text Placeholder 17"/>
          <p:cNvSpPr>
            <a:spLocks noGrp="1"/>
          </p:cNvSpPr>
          <p:nvPr>
            <p:ph type="body" sz="quarter" idx="10"/>
          </p:nvPr>
        </p:nvSpPr>
        <p:spPr>
          <a:xfrm>
            <a:off x="5943600" y="5334000"/>
            <a:ext cx="3048000" cy="762000"/>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endParaRPr lang="en-US" noProof="0" dirty="0" smtClean="0"/>
          </a:p>
        </p:txBody>
      </p:sp>
      <p:sp>
        <p:nvSpPr>
          <p:cNvPr id="17" name="TextBox 16"/>
          <p:cNvSpPr txBox="1"/>
          <p:nvPr userDrawn="1"/>
        </p:nvSpPr>
        <p:spPr>
          <a:xfrm>
            <a:off x="228600" y="990600"/>
            <a:ext cx="8763000" cy="6858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32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Narrow"/>
              <a:ea typeface="+mn-ea"/>
              <a:cs typeface="Arial Narrow"/>
            </a:endParaRPr>
          </a:p>
        </p:txBody>
      </p:sp>
      <p:sp>
        <p:nvSpPr>
          <p:cNvPr id="19" name="TextBox 18"/>
          <p:cNvSpPr txBox="1"/>
          <p:nvPr userDrawn="1"/>
        </p:nvSpPr>
        <p:spPr>
          <a:xfrm>
            <a:off x="228600" y="1371600"/>
            <a:ext cx="8763000" cy="9906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21" name="TextBox 20"/>
          <p:cNvSpPr txBox="1"/>
          <p:nvPr userDrawn="1"/>
        </p:nvSpPr>
        <p:spPr>
          <a:xfrm>
            <a:off x="228600" y="1371600"/>
            <a:ext cx="8763000" cy="838200"/>
          </a:xfrm>
          <a:prstGeom prst="rect">
            <a:avLst/>
          </a:prstGeom>
        </p:spPr>
        <p:txBody>
          <a:bodyPr vert="horz" wrap="square"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dirty="0" smtClean="0">
                <a:solidFill>
                  <a:schemeClr val="tx2"/>
                </a:solidFill>
                <a:effectLst/>
              </a:rPr>
              <a:t>Quality</a:t>
            </a:r>
            <a:r>
              <a:rPr lang="en-US" sz="3200" baseline="0" dirty="0" smtClean="0">
                <a:solidFill>
                  <a:schemeClr val="tx2"/>
                </a:solidFill>
                <a:effectLst/>
              </a:rPr>
              <a:t> Assurance Update</a:t>
            </a:r>
            <a:endParaRPr lang="en-US" sz="3200" dirty="0" smtClean="0">
              <a:solidFill>
                <a:schemeClr val="tx2"/>
              </a:solidFill>
              <a:effectLst/>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416950944"/>
      </p:ext>
    </p:extLst>
  </p:cSld>
  <p:clrMapOvr>
    <a:masterClrMapping/>
  </p:clrMapOvr>
  <p:transition/>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6157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1887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1"/>
          <p:cNvSpPr>
            <a:spLocks noGrp="1"/>
          </p:cNvSpPr>
          <p:nvPr>
            <p:ph type="title"/>
          </p:nvPr>
        </p:nvSpPr>
        <p:spPr>
          <a:xfrm>
            <a:off x="338662" y="558801"/>
            <a:ext cx="8229600" cy="533400"/>
          </a:xfrm>
          <a:prstGeom prst="rect">
            <a:avLst/>
          </a:prstGeom>
        </p:spPr>
        <p:txBody>
          <a:bodyPr/>
          <a:lstStyle>
            <a:lvl1pPr algn="l">
              <a:defRPr sz="2800">
                <a:solidFill>
                  <a:schemeClr val="tx2"/>
                </a:solidFill>
                <a:latin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447800"/>
            <a:ext cx="8229600" cy="4525963"/>
          </a:xfrm>
          <a:prstGeom prst="rect">
            <a:avLst/>
          </a:prstGeom>
        </p:spPr>
        <p:txBody>
          <a:bodyPr/>
          <a:lstStyle>
            <a:lvl1pPr>
              <a:spcBef>
                <a:spcPts val="800"/>
              </a:spcBef>
              <a:buClr>
                <a:srgbClr val="88AACF"/>
              </a:buClr>
              <a:buFont typeface="Wingdings" pitchFamily="2" charset="2"/>
              <a:buChar char="§"/>
              <a:defRPr>
                <a:solidFill>
                  <a:schemeClr val="tx2"/>
                </a:solidFill>
              </a:defRPr>
            </a:lvl1pPr>
            <a:lvl2pPr>
              <a:spcBef>
                <a:spcPts val="600"/>
              </a:spcBef>
              <a:buClr>
                <a:srgbClr val="88AACF"/>
              </a:buClr>
              <a:defRPr sz="1600">
                <a:solidFill>
                  <a:schemeClr val="tx2"/>
                </a:solidFill>
              </a:defRPr>
            </a:lvl2pPr>
            <a:lvl3pPr>
              <a:spcBef>
                <a:spcPts val="600"/>
              </a:spcBef>
              <a:buClr>
                <a:srgbClr val="88AACF"/>
              </a:buClr>
              <a:defRPr sz="1400">
                <a:solidFill>
                  <a:schemeClr val="tx2"/>
                </a:solidFill>
              </a:defRPr>
            </a:lvl3pPr>
            <a:lvl4pPr>
              <a:spcBef>
                <a:spcPts val="600"/>
              </a:spcBef>
              <a:buClr>
                <a:srgbClr val="88AACF"/>
              </a:buClr>
              <a:defRPr sz="1200">
                <a:solidFill>
                  <a:schemeClr val="tx2"/>
                </a:solidFill>
              </a:defRPr>
            </a:lvl4pPr>
            <a:lvl5pPr>
              <a:spcBef>
                <a:spcPts val="600"/>
              </a:spcBef>
              <a:buClr>
                <a:srgbClr val="88AACF"/>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16"/>
          <p:cNvSpPr>
            <a:spLocks noChangeShapeType="1"/>
          </p:cNvSpPr>
          <p:nvPr userDrawn="1"/>
        </p:nvSpPr>
        <p:spPr bwMode="auto">
          <a:xfrm>
            <a:off x="423863" y="1052513"/>
            <a:ext cx="8334375" cy="0"/>
          </a:xfrm>
          <a:prstGeom prst="line">
            <a:avLst/>
          </a:prstGeom>
          <a:noFill/>
          <a:ln w="19050">
            <a:solidFill>
              <a:srgbClr val="88AACC"/>
            </a:solidFill>
            <a:round/>
            <a:headEnd/>
            <a:tailEnd/>
          </a:ln>
          <a:effectLst/>
        </p:spPr>
        <p:txBody>
          <a:bodyPr lIns="80134" tIns="40067" rIns="80134" bIns="40067"/>
          <a:lstStyle/>
          <a:p>
            <a:pPr algn="ctr" eaLnBrk="0" fontAlgn="base" hangingPunct="0">
              <a:lnSpc>
                <a:spcPts val="1401"/>
              </a:lnSpc>
              <a:spcBef>
                <a:spcPct val="50000"/>
              </a:spcBef>
              <a:spcAft>
                <a:spcPct val="0"/>
              </a:spcAft>
              <a:buFont typeface="Times" pitchFamily="-112" charset="0"/>
              <a:buNone/>
              <a:defRPr/>
            </a:pPr>
            <a:endParaRPr lang="en-GB" dirty="0">
              <a:solidFill>
                <a:srgbClr val="50565C"/>
              </a:solidFill>
              <a:latin typeface="Verdana" pitchFamily="34" charset="0"/>
            </a:endParaRPr>
          </a:p>
        </p:txBody>
      </p:sp>
    </p:spTree>
    <p:extLst>
      <p:ext uri="{BB962C8B-B14F-4D97-AF65-F5344CB8AC3E}">
        <p14:creationId xmlns:p14="http://schemas.microsoft.com/office/powerpoint/2010/main" val="2089593858"/>
      </p:ext>
    </p:extLst>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23341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B8E370C-3B45-42F1-AC44-FE04476EDC54}" type="datetimeFigureOut">
              <a:rPr lang="en-US" smtClean="0"/>
              <a:t>12/18/2014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7123F29-2A1C-4006-897E-1F52FF5FC4F1}" type="slidenum">
              <a:rPr lang="en-US" smtClean="0"/>
              <a:t>‹#›</a:t>
            </a:fld>
            <a:endParaRPr lang="en-US"/>
          </a:p>
        </p:txBody>
      </p:sp>
    </p:spTree>
    <p:extLst>
      <p:ext uri="{BB962C8B-B14F-4D97-AF65-F5344CB8AC3E}">
        <p14:creationId xmlns:p14="http://schemas.microsoft.com/office/powerpoint/2010/main" val="273496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8E370C-3B45-42F1-AC44-FE04476EDC54}" type="datetimeFigureOut">
              <a:rPr lang="en-US" smtClean="0"/>
              <a:t>12/18/2014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123F29-2A1C-4006-897E-1F52FF5FC4F1}" type="slidenum">
              <a:rPr lang="en-US" smtClean="0"/>
              <a:t>‹#›</a:t>
            </a:fld>
            <a:endParaRPr lang="en-US"/>
          </a:p>
        </p:txBody>
      </p:sp>
    </p:spTree>
    <p:extLst>
      <p:ext uri="{BB962C8B-B14F-4D97-AF65-F5344CB8AC3E}">
        <p14:creationId xmlns:p14="http://schemas.microsoft.com/office/powerpoint/2010/main" val="427629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359637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76D966-91D3-4E20-A365-0EC69C8C5164}" type="datetimeFigureOut">
              <a:rPr lang="en-US">
                <a:solidFill>
                  <a:prstClr val="black"/>
                </a:solidFill>
                <a:latin typeface="Arial" charset="0"/>
                <a:cs typeface="Arial" charset="0"/>
              </a:rPr>
              <a:pPr fontAlgn="base">
                <a:spcBef>
                  <a:spcPct val="0"/>
                </a:spcBef>
                <a:spcAft>
                  <a:spcPct val="0"/>
                </a:spcAft>
              </a:pPr>
              <a:t>12/18/2014</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2B68D943-B07A-4FA8-8016-B3EA20A1092E}" type="slidenum">
              <a:rPr lang="en-US">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243697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2.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Content</a:t>
            </a:r>
            <a:endParaRPr lang="en-US" dirty="0"/>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1642104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58" r:id="rId5"/>
    <p:sldLayoutId id="2147483772" r:id="rId6"/>
    <p:sldLayoutId id="2147483773" r:id="rId7"/>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3350" y="2963863"/>
            <a:ext cx="8804275" cy="1181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8" name="Picture 4" descr="AEA_ppt_bkgrd02.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699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AEA_ppt_bkgrd01.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146050" y="6354763"/>
            <a:ext cx="2133600" cy="365125"/>
          </a:xfrm>
          <a:prstGeom prst="rect">
            <a:avLst/>
          </a:prstGeom>
        </p:spPr>
        <p:txBody>
          <a:bodyPr/>
          <a:lstStyle>
            <a:lvl1pPr>
              <a:defRPr>
                <a:cs typeface="Calibri" pitchFamily="34" charset="0"/>
              </a:defRPr>
            </a:lvl1pPr>
          </a:lstStyle>
          <a:p>
            <a:pPr fontAlgn="base">
              <a:spcBef>
                <a:spcPct val="0"/>
              </a:spcBef>
              <a:spcAft>
                <a:spcPct val="0"/>
              </a:spcAft>
              <a:defRPr/>
            </a:pPr>
            <a:fld id="{B0DBF724-8B8B-479E-B576-D1F272DD58E9}" type="slidenum">
              <a:rPr lang="en-US" smtClean="0">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17588303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 name="Text Placeholder 9"/>
          <p:cNvSpPr txBox="1">
            <a:spLocks/>
          </p:cNvSpPr>
          <p:nvPr/>
        </p:nvSpPr>
        <p:spPr>
          <a:xfrm>
            <a:off x="5476875" y="6616700"/>
            <a:ext cx="3667125" cy="241300"/>
          </a:xfrm>
          <a:prstGeom prst="rect">
            <a:avLst/>
          </a:prstGeom>
        </p:spPr>
        <p:txBody>
          <a:bodyPr>
            <a:prstTxWarp prst="textNoShape">
              <a:avLst/>
            </a:prstTxWarp>
            <a:normAutofit/>
          </a:bodyPr>
          <a:lstStyle/>
          <a:p>
            <a:pPr marL="342900" indent="-342900" algn="r">
              <a:lnSpc>
                <a:spcPct val="90000"/>
              </a:lnSpc>
              <a:spcBef>
                <a:spcPct val="20000"/>
              </a:spcBef>
              <a:buFont typeface="Arial" charset="0"/>
              <a:buNone/>
              <a:defRPr/>
            </a:pPr>
            <a:r>
              <a:rPr lang="en-US" sz="1000" dirty="0">
                <a:solidFill>
                  <a:schemeClr val="bg1"/>
                </a:solidFill>
                <a:ea typeface="Arial" charset="0"/>
                <a:cs typeface="Arial" charset="0"/>
              </a:rPr>
              <a:t>eere.energy.gov</a:t>
            </a:r>
          </a:p>
        </p:txBody>
      </p:sp>
      <p:pic>
        <p:nvPicPr>
          <p:cNvPr id="1033" name="Picture 18" descr="doe_logo_ppt.png"/>
          <p:cNvPicPr>
            <a:picLocks noChangeAspect="1"/>
          </p:cNvPicPr>
          <p:nvPr/>
        </p:nvPicPr>
        <p:blipFill>
          <a:blip r:embed="rId12" cstate="print"/>
          <a:srcRect/>
          <a:stretch>
            <a:fillRect/>
          </a:stretch>
        </p:blipFill>
        <p:spPr bwMode="auto">
          <a:xfrm>
            <a:off x="6705600" y="276225"/>
            <a:ext cx="2159000" cy="324850"/>
          </a:xfrm>
          <a:prstGeom prst="rect">
            <a:avLst/>
          </a:prstGeom>
          <a:noFill/>
          <a:ln w="9525">
            <a:noFill/>
            <a:miter lim="800000"/>
            <a:headEnd/>
            <a:tailEnd/>
          </a:ln>
        </p:spPr>
      </p:pic>
    </p:spTree>
    <p:extLst>
      <p:ext uri="{BB962C8B-B14F-4D97-AF65-F5344CB8AC3E}">
        <p14:creationId xmlns:p14="http://schemas.microsoft.com/office/powerpoint/2010/main" val="216905327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iming>
    <p:tnLst>
      <p:par>
        <p:cTn id="1" dur="indefinite" restart="never" nodeType="tmRoot"/>
      </p:par>
    </p:tnLst>
  </p:timing>
  <p:txStyles>
    <p:titleStyle>
      <a:lvl1pPr algn="l" defTabSz="457200" rtl="0" eaLnBrk="1" fontAlgn="base" hangingPunct="1">
        <a:lnSpc>
          <a:spcPts val="2800"/>
        </a:lnSpc>
        <a:spcBef>
          <a:spcPct val="0"/>
        </a:spcBef>
        <a:spcAft>
          <a:spcPct val="0"/>
        </a:spcAft>
        <a:defRPr sz="2600" kern="1200">
          <a:solidFill>
            <a:srgbClr val="FFFFFF"/>
          </a:solidFill>
          <a:latin typeface="+mj-lt"/>
          <a:ea typeface="ＭＳ Ｐゴシック" charset="-128"/>
          <a:cs typeface="ＭＳ Ｐゴシック" charset="-128"/>
        </a:defRPr>
      </a:lvl1pPr>
      <a:lvl2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2pPr>
      <a:lvl3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3pPr>
      <a:lvl4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4pPr>
      <a:lvl5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5pPr>
      <a:lvl6pPr marL="4572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0.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1.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6.png"/><Relationship Id="rId4" Type="http://schemas.openxmlformats.org/officeDocument/2006/relationships/diagramData" Target="../diagrams/data3.xml"/><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3.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8.pn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chart" Target="../charts/chart1.xml"/><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0.gif"/><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mailto:jhamman@pps.net"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hyperlink" Target="http://www.eere.energy.gov/wip/solutioncente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TechnicalAssistanceProgram@ee.doe.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hyperlink" Target="mailto:jhamman@pps.net" TargetMode="External"/><Relationship Id="rId2" Type="http://schemas.openxmlformats.org/officeDocument/2006/relationships/hyperlink" Target="mailto:Mona.Khalil@ee.doe.gov" TargetMode="External"/><Relationship Id="rId1" Type="http://schemas.openxmlformats.org/officeDocument/2006/relationships/slideLayout" Target="../slideLayouts/slideLayout7.xml"/><Relationship Id="rId5" Type="http://schemas.openxmlformats.org/officeDocument/2006/relationships/hyperlink" Target="http://energy.gov/eere/wipo/state-and-local-solution-center-0" TargetMode="Externa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599" y="3429000"/>
            <a:ext cx="4800601" cy="1600200"/>
          </a:xfrm>
        </p:spPr>
        <p:txBody>
          <a:bodyPr/>
          <a:lstStyle/>
          <a:p>
            <a:r>
              <a:rPr lang="en-US" sz="2400" b="1" dirty="0" smtClean="0"/>
              <a:t>Energy Data Collection and Tracking for Internal </a:t>
            </a:r>
            <a:r>
              <a:rPr lang="en-US" sz="2400" b="1" dirty="0"/>
              <a:t>Benchmarking and Energy Management:</a:t>
            </a:r>
            <a:r>
              <a:rPr lang="en-US" b="1" dirty="0"/>
              <a:t/>
            </a:r>
            <a:br>
              <a:rPr lang="en-US" b="1" dirty="0"/>
            </a:br>
            <a:r>
              <a:rPr lang="en-US" sz="2400" dirty="0"/>
              <a:t>Best Practices from State and Local Governments and School Districts</a:t>
            </a:r>
          </a:p>
        </p:txBody>
      </p:sp>
      <p:sp>
        <p:nvSpPr>
          <p:cNvPr id="3" name="Text Placeholder 2"/>
          <p:cNvSpPr>
            <a:spLocks noGrp="1"/>
          </p:cNvSpPr>
          <p:nvPr>
            <p:ph type="body" sz="quarter" idx="11"/>
          </p:nvPr>
        </p:nvSpPr>
        <p:spPr>
          <a:xfrm>
            <a:off x="228600" y="6102615"/>
            <a:ext cx="4800600" cy="526785"/>
          </a:xfrm>
        </p:spPr>
        <p:txBody>
          <a:bodyPr/>
          <a:lstStyle/>
          <a:p>
            <a:r>
              <a:rPr lang="en-US" dirty="0" smtClean="0"/>
              <a:t>December 18, 2014</a:t>
            </a:r>
            <a:endParaRPr lang="en-US" dirty="0"/>
          </a:p>
        </p:txBody>
      </p:sp>
      <p:sp>
        <p:nvSpPr>
          <p:cNvPr id="4" name="Text Placeholder 3"/>
          <p:cNvSpPr>
            <a:spLocks noGrp="1"/>
          </p:cNvSpPr>
          <p:nvPr>
            <p:ph type="body" sz="quarter" idx="12"/>
          </p:nvPr>
        </p:nvSpPr>
        <p:spPr>
          <a:xfrm>
            <a:off x="5638800" y="3352800"/>
            <a:ext cx="3200400" cy="1371600"/>
          </a:xfrm>
        </p:spPr>
        <p:txBody>
          <a:bodyPr/>
          <a:lstStyle/>
          <a:p>
            <a:r>
              <a:rPr lang="en-US" dirty="0"/>
              <a:t>Mona Khalil</a:t>
            </a:r>
          </a:p>
          <a:p>
            <a:r>
              <a:rPr lang="en-US" b="0" dirty="0"/>
              <a:t>Department of Energy</a:t>
            </a:r>
          </a:p>
          <a:p>
            <a:r>
              <a:rPr lang="en-US" b="0" dirty="0"/>
              <a:t>EERE</a:t>
            </a:r>
          </a:p>
          <a:p>
            <a:r>
              <a:rPr lang="en-US" b="0" dirty="0"/>
              <a:t>Weatherization and Intergovernmental Program</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059" y="1524000"/>
            <a:ext cx="2224874" cy="176479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296" t="1539" r="11628" b="1539"/>
          <a:stretch/>
        </p:blipFill>
        <p:spPr>
          <a:xfrm>
            <a:off x="7127095" y="1519237"/>
            <a:ext cx="2016905" cy="1764792"/>
          </a:xfrm>
          <a:prstGeom prst="rect">
            <a:avLst/>
          </a:prstGeom>
        </p:spPr>
      </p:pic>
    </p:spTree>
    <p:extLst>
      <p:ext uri="{BB962C8B-B14F-4D97-AF65-F5344CB8AC3E}">
        <p14:creationId xmlns:p14="http://schemas.microsoft.com/office/powerpoint/2010/main" val="796590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4800" y="2251365"/>
            <a:ext cx="1467731"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646866" y="2251365"/>
            <a:ext cx="1455697"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5306963" y="2251365"/>
            <a:ext cx="1606217"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7091033" y="2251365"/>
            <a:ext cx="1658112"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981200" y="2251365"/>
            <a:ext cx="1461714"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dirty="0" smtClean="0"/>
              <a:t>How did they get there?</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117" y="2438399"/>
            <a:ext cx="731520" cy="731520"/>
          </a:xfrm>
          <a:prstGeom prst="rect">
            <a:avLst/>
          </a:prstGeom>
          <a:ln>
            <a:noFill/>
          </a:ln>
        </p:spPr>
      </p:pic>
      <p:pic>
        <p:nvPicPr>
          <p:cNvPr id="5" name="Picture 4"/>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598881" y="2392680"/>
            <a:ext cx="914400" cy="914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391" y="2392680"/>
            <a:ext cx="914400" cy="914400"/>
          </a:xfrm>
          <a:prstGeom prst="rect">
            <a:avLst/>
          </a:prstGeom>
          <a:ln>
            <a:noFill/>
          </a:ln>
        </p:spPr>
      </p:pic>
      <p:sp>
        <p:nvSpPr>
          <p:cNvPr id="8" name="TextBox 7"/>
          <p:cNvSpPr txBox="1"/>
          <p:nvPr/>
        </p:nvSpPr>
        <p:spPr>
          <a:xfrm>
            <a:off x="504841" y="3374333"/>
            <a:ext cx="1102481" cy="646331"/>
          </a:xfrm>
          <a:prstGeom prst="rect">
            <a:avLst/>
          </a:prstGeom>
          <a:noFill/>
        </p:spPr>
        <p:txBody>
          <a:bodyPr wrap="none" rtlCol="0">
            <a:spAutoFit/>
          </a:bodyPr>
          <a:lstStyle/>
          <a:p>
            <a:pPr algn="ctr"/>
            <a:r>
              <a:rPr lang="en-US" b="1" dirty="0" smtClean="0">
                <a:solidFill>
                  <a:schemeClr val="tx1">
                    <a:lumMod val="50000"/>
                  </a:schemeClr>
                </a:solidFill>
              </a:rPr>
              <a:t>Asset</a:t>
            </a:r>
          </a:p>
          <a:p>
            <a:pPr algn="ctr"/>
            <a:r>
              <a:rPr lang="en-US" b="1" dirty="0" smtClean="0">
                <a:solidFill>
                  <a:schemeClr val="tx1">
                    <a:lumMod val="50000"/>
                  </a:schemeClr>
                </a:solidFill>
              </a:rPr>
              <a:t>Inventory</a:t>
            </a:r>
          </a:p>
        </p:txBody>
      </p:sp>
      <p:sp>
        <p:nvSpPr>
          <p:cNvPr id="9" name="TextBox 8"/>
          <p:cNvSpPr txBox="1"/>
          <p:nvPr/>
        </p:nvSpPr>
        <p:spPr>
          <a:xfrm>
            <a:off x="2309554" y="3374333"/>
            <a:ext cx="814646" cy="646331"/>
          </a:xfrm>
          <a:prstGeom prst="rect">
            <a:avLst/>
          </a:prstGeom>
          <a:noFill/>
        </p:spPr>
        <p:txBody>
          <a:bodyPr wrap="none" rtlCol="0">
            <a:spAutoFit/>
          </a:bodyPr>
          <a:lstStyle/>
          <a:p>
            <a:pPr algn="ctr"/>
            <a:r>
              <a:rPr lang="en-US" b="1" dirty="0" smtClean="0">
                <a:solidFill>
                  <a:schemeClr val="tx1">
                    <a:lumMod val="50000"/>
                  </a:schemeClr>
                </a:solidFill>
              </a:rPr>
              <a:t>Data</a:t>
            </a:r>
          </a:p>
          <a:p>
            <a:pPr algn="ctr"/>
            <a:r>
              <a:rPr lang="en-US" b="1" dirty="0" smtClean="0">
                <a:solidFill>
                  <a:schemeClr val="tx1">
                    <a:lumMod val="50000"/>
                  </a:schemeClr>
                </a:solidFill>
              </a:rPr>
              <a:t>Access</a:t>
            </a:r>
          </a:p>
        </p:txBody>
      </p:sp>
      <p:sp>
        <p:nvSpPr>
          <p:cNvPr id="10" name="TextBox 9"/>
          <p:cNvSpPr txBox="1"/>
          <p:nvPr/>
        </p:nvSpPr>
        <p:spPr>
          <a:xfrm>
            <a:off x="3802916" y="3374333"/>
            <a:ext cx="1139350" cy="646331"/>
          </a:xfrm>
          <a:prstGeom prst="rect">
            <a:avLst/>
          </a:prstGeom>
          <a:noFill/>
        </p:spPr>
        <p:txBody>
          <a:bodyPr wrap="none" rtlCol="0">
            <a:spAutoFit/>
          </a:bodyPr>
          <a:lstStyle/>
          <a:p>
            <a:pPr algn="ctr"/>
            <a:r>
              <a:rPr lang="en-US" b="1" dirty="0" smtClean="0">
                <a:solidFill>
                  <a:schemeClr val="tx1">
                    <a:lumMod val="50000"/>
                  </a:schemeClr>
                </a:solidFill>
              </a:rPr>
              <a:t>Tools and </a:t>
            </a:r>
          </a:p>
          <a:p>
            <a:pPr algn="ctr"/>
            <a:r>
              <a:rPr lang="en-US" b="1" dirty="0" smtClean="0">
                <a:solidFill>
                  <a:schemeClr val="tx1">
                    <a:lumMod val="50000"/>
                  </a:schemeClr>
                </a:solidFill>
              </a:rPr>
              <a:t>Analytics</a:t>
            </a:r>
          </a:p>
        </p:txBody>
      </p:sp>
      <p:sp>
        <p:nvSpPr>
          <p:cNvPr id="11" name="TextBox 10"/>
          <p:cNvSpPr txBox="1"/>
          <p:nvPr/>
        </p:nvSpPr>
        <p:spPr>
          <a:xfrm>
            <a:off x="7065356" y="3374333"/>
            <a:ext cx="1697644" cy="646331"/>
          </a:xfrm>
          <a:prstGeom prst="rect">
            <a:avLst/>
          </a:prstGeom>
          <a:noFill/>
        </p:spPr>
        <p:txBody>
          <a:bodyPr wrap="none" rtlCol="0">
            <a:spAutoFit/>
          </a:bodyPr>
          <a:lstStyle/>
          <a:p>
            <a:pPr algn="ctr"/>
            <a:r>
              <a:rPr lang="en-US" b="1" dirty="0" smtClean="0">
                <a:solidFill>
                  <a:schemeClr val="tx1">
                    <a:lumMod val="50000"/>
                  </a:schemeClr>
                </a:solidFill>
              </a:rPr>
              <a:t>Engagement </a:t>
            </a:r>
          </a:p>
          <a:p>
            <a:pPr algn="ctr"/>
            <a:r>
              <a:rPr lang="en-US" b="1" dirty="0" smtClean="0">
                <a:solidFill>
                  <a:schemeClr val="tx1">
                    <a:lumMod val="50000"/>
                  </a:schemeClr>
                </a:solidFill>
              </a:rPr>
              <a:t>Communication</a:t>
            </a:r>
          </a:p>
        </p:txBody>
      </p:sp>
      <p:sp>
        <p:nvSpPr>
          <p:cNvPr id="12" name="TextBox 11"/>
          <p:cNvSpPr txBox="1"/>
          <p:nvPr/>
        </p:nvSpPr>
        <p:spPr>
          <a:xfrm>
            <a:off x="5295431" y="3374333"/>
            <a:ext cx="1570751" cy="646331"/>
          </a:xfrm>
          <a:prstGeom prst="rect">
            <a:avLst/>
          </a:prstGeom>
          <a:noFill/>
        </p:spPr>
        <p:txBody>
          <a:bodyPr wrap="none" rtlCol="0">
            <a:spAutoFit/>
          </a:bodyPr>
          <a:lstStyle/>
          <a:p>
            <a:pPr algn="ctr"/>
            <a:r>
              <a:rPr lang="en-US" b="1" dirty="0" smtClean="0">
                <a:solidFill>
                  <a:schemeClr val="tx1">
                    <a:lumMod val="50000"/>
                  </a:schemeClr>
                </a:solidFill>
              </a:rPr>
              <a:t>Organizational</a:t>
            </a:r>
          </a:p>
          <a:p>
            <a:pPr algn="ctr"/>
            <a:r>
              <a:rPr lang="en-US" b="1" dirty="0" smtClean="0">
                <a:solidFill>
                  <a:schemeClr val="tx1">
                    <a:lumMod val="50000"/>
                  </a:schemeClr>
                </a:solidFill>
              </a:rPr>
              <a:t>Structure</a:t>
            </a:r>
          </a:p>
        </p:txBody>
      </p:sp>
      <p:sp>
        <p:nvSpPr>
          <p:cNvPr id="3" name="Rectangle 2"/>
          <p:cNvSpPr/>
          <p:nvPr/>
        </p:nvSpPr>
        <p:spPr>
          <a:xfrm>
            <a:off x="1236504" y="990600"/>
            <a:ext cx="6534308" cy="830997"/>
          </a:xfrm>
          <a:prstGeom prst="rect">
            <a:avLst/>
          </a:prstGeom>
        </p:spPr>
        <p:txBody>
          <a:bodyPr wrap="square">
            <a:spAutoFit/>
          </a:bodyPr>
          <a:lstStyle/>
          <a:p>
            <a:pPr algn="ctr"/>
            <a:r>
              <a:rPr lang="en-US" sz="2400" b="1" dirty="0">
                <a:solidFill>
                  <a:schemeClr val="tx1">
                    <a:lumMod val="50000"/>
                  </a:schemeClr>
                </a:solidFill>
              </a:rPr>
              <a:t>Best Practices in Energy Data </a:t>
            </a:r>
            <a:r>
              <a:rPr lang="en-US" sz="2400" b="1" dirty="0" smtClean="0">
                <a:solidFill>
                  <a:schemeClr val="tx1">
                    <a:lumMod val="50000"/>
                  </a:schemeClr>
                </a:solidFill>
              </a:rPr>
              <a:t>Management</a:t>
            </a:r>
          </a:p>
          <a:p>
            <a:pPr algn="ctr"/>
            <a:r>
              <a:rPr lang="en-US" sz="2400" b="1" dirty="0" smtClean="0">
                <a:solidFill>
                  <a:schemeClr val="tx1">
                    <a:lumMod val="50000"/>
                  </a:schemeClr>
                </a:solidFill>
              </a:rPr>
              <a:t>Five Elements for Success</a:t>
            </a:r>
            <a:endParaRPr lang="en-US" sz="2400" b="1" dirty="0">
              <a:solidFill>
                <a:schemeClr val="tx1">
                  <a:lumMod val="50000"/>
                </a:schemeClr>
              </a:solidFill>
            </a:endParaRPr>
          </a:p>
        </p:txBody>
      </p:sp>
      <p:sp>
        <p:nvSpPr>
          <p:cNvPr id="15" name="TextBox 14"/>
          <p:cNvSpPr txBox="1"/>
          <p:nvPr/>
        </p:nvSpPr>
        <p:spPr>
          <a:xfrm>
            <a:off x="152400" y="4267200"/>
            <a:ext cx="1828800" cy="16002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i="0" u="none" strike="noStrike" kern="1200" cap="none" spc="0" normalizeH="0" baseline="0" noProof="0" dirty="0" smtClean="0">
                <a:ln>
                  <a:noFill/>
                </a:ln>
                <a:solidFill>
                  <a:schemeClr val="tx1">
                    <a:lumMod val="50000"/>
                  </a:schemeClr>
                </a:solidFill>
                <a:effectLst/>
                <a:uLnTx/>
                <a:uFillTx/>
                <a:ea typeface="+mn-ea"/>
                <a:cs typeface="Arial Narrow"/>
              </a:rPr>
              <a:t>Comprehensive</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tx1">
                    <a:lumMod val="50000"/>
                  </a:schemeClr>
                </a:solidFill>
                <a:cs typeface="Arial Narrow"/>
              </a:rPr>
              <a:t>Centralized</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i="0" u="none" strike="noStrike" kern="1200" cap="none" spc="0" normalizeH="0" baseline="0" noProof="0" dirty="0" smtClean="0">
                <a:ln>
                  <a:noFill/>
                </a:ln>
                <a:solidFill>
                  <a:schemeClr val="tx1">
                    <a:lumMod val="50000"/>
                  </a:schemeClr>
                </a:solidFill>
                <a:effectLst/>
                <a:uLnTx/>
                <a:uFillTx/>
                <a:ea typeface="+mn-ea"/>
                <a:cs typeface="Arial Narrow"/>
              </a:rPr>
              <a:t>Verified</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tx1">
                    <a:lumMod val="50000"/>
                  </a:schemeClr>
                </a:solidFill>
                <a:cs typeface="Arial Narrow"/>
              </a:rPr>
              <a:t>Up to Date</a:t>
            </a:r>
            <a:endParaRPr kumimoji="0" lang="en-US" i="0" u="none" strike="noStrike" kern="1200" cap="none" spc="0" normalizeH="0" baseline="0" noProof="0" dirty="0" smtClean="0">
              <a:ln>
                <a:noFill/>
              </a:ln>
              <a:solidFill>
                <a:schemeClr val="tx1">
                  <a:lumMod val="50000"/>
                </a:schemeClr>
              </a:solidFill>
              <a:effectLst/>
              <a:uLnTx/>
              <a:uFillTx/>
              <a:ea typeface="+mn-ea"/>
              <a:cs typeface="Arial Narrow"/>
            </a:endParaRPr>
          </a:p>
        </p:txBody>
      </p:sp>
      <p:sp>
        <p:nvSpPr>
          <p:cNvPr id="20" name="TextBox 19"/>
          <p:cNvSpPr txBox="1"/>
          <p:nvPr/>
        </p:nvSpPr>
        <p:spPr>
          <a:xfrm>
            <a:off x="1827898" y="4267200"/>
            <a:ext cx="1828800" cy="1600200"/>
          </a:xfrm>
          <a:prstGeom prst="rect">
            <a:avLst/>
          </a:prstGeom>
        </p:spPr>
        <p:txBody>
          <a:bodyPr vert="horz" wrap="none" lIns="91440" tIns="45720" rIns="91440" bIns="45720" rtlCol="0">
            <a:normAutofit/>
          </a:bodyPr>
          <a:lstStyle/>
          <a:p>
            <a:pPr algn="ctr" defTabSz="457200">
              <a:spcBef>
                <a:spcPct val="20000"/>
              </a:spcBef>
            </a:pPr>
            <a:r>
              <a:rPr lang="en-US" dirty="0">
                <a:solidFill>
                  <a:schemeClr val="tx1">
                    <a:lumMod val="50000"/>
                  </a:schemeClr>
                </a:solidFill>
                <a:cs typeface="Arial Narrow"/>
              </a:rPr>
              <a:t>Comprehensive</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i="0" u="none" strike="noStrike" kern="1200" cap="none" spc="0" normalizeH="0" baseline="0" noProof="0" dirty="0" smtClean="0">
                <a:ln>
                  <a:noFill/>
                </a:ln>
                <a:solidFill>
                  <a:schemeClr val="tx1">
                    <a:lumMod val="50000"/>
                  </a:schemeClr>
                </a:solidFill>
                <a:effectLst/>
                <a:uLnTx/>
                <a:uFillTx/>
                <a:ea typeface="+mn-ea"/>
                <a:cs typeface="Arial Narrow"/>
              </a:rPr>
              <a:t>Streamlined</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tx1">
                    <a:lumMod val="50000"/>
                  </a:schemeClr>
                </a:solidFill>
                <a:cs typeface="Arial Narrow"/>
              </a:rPr>
              <a:t>Automatic</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tx1">
                    <a:lumMod val="50000"/>
                  </a:schemeClr>
                </a:solidFill>
                <a:cs typeface="Arial Narrow"/>
              </a:rPr>
              <a:t>Prompt</a:t>
            </a:r>
          </a:p>
        </p:txBody>
      </p:sp>
      <p:sp>
        <p:nvSpPr>
          <p:cNvPr id="21" name="TextBox 20"/>
          <p:cNvSpPr txBox="1"/>
          <p:nvPr/>
        </p:nvSpPr>
        <p:spPr>
          <a:xfrm>
            <a:off x="3505200" y="4267200"/>
            <a:ext cx="1828800" cy="1676400"/>
          </a:xfrm>
          <a:prstGeom prst="rect">
            <a:avLst/>
          </a:prstGeom>
        </p:spPr>
        <p:txBody>
          <a:bodyPr vert="horz" wrap="none" lIns="91440" tIns="45720" rIns="91440" bIns="45720" rtlCol="0">
            <a:noAutofit/>
          </a:bodyPr>
          <a:lstStyle/>
          <a:p>
            <a:pPr algn="ctr" defTabSz="457200">
              <a:spcBef>
                <a:spcPct val="20000"/>
              </a:spcBef>
            </a:pPr>
            <a:r>
              <a:rPr lang="en-US" dirty="0" smtClean="0">
                <a:solidFill>
                  <a:schemeClr val="tx1">
                    <a:lumMod val="50000"/>
                  </a:schemeClr>
                </a:solidFill>
                <a:cs typeface="Arial Narrow"/>
              </a:rPr>
              <a:t>Flexible</a:t>
            </a:r>
          </a:p>
          <a:p>
            <a:pPr algn="ctr" defTabSz="457200">
              <a:spcBef>
                <a:spcPct val="20000"/>
              </a:spcBef>
            </a:pPr>
            <a:r>
              <a:rPr lang="en-US" dirty="0" smtClean="0">
                <a:solidFill>
                  <a:schemeClr val="tx1">
                    <a:lumMod val="50000"/>
                  </a:schemeClr>
                </a:solidFill>
                <a:cs typeface="Arial Narrow"/>
              </a:rPr>
              <a:t>Secure</a:t>
            </a:r>
          </a:p>
          <a:p>
            <a:pPr algn="ctr" defTabSz="457200">
              <a:spcBef>
                <a:spcPct val="20000"/>
              </a:spcBef>
            </a:pPr>
            <a:r>
              <a:rPr lang="en-US" dirty="0" smtClean="0">
                <a:solidFill>
                  <a:schemeClr val="tx1">
                    <a:lumMod val="50000"/>
                  </a:schemeClr>
                </a:solidFill>
                <a:cs typeface="Arial Narrow"/>
              </a:rPr>
              <a:t>Accessible</a:t>
            </a:r>
          </a:p>
          <a:p>
            <a:pPr algn="ctr" defTabSz="457200">
              <a:spcBef>
                <a:spcPct val="20000"/>
              </a:spcBef>
            </a:pPr>
            <a:r>
              <a:rPr lang="en-US" dirty="0" smtClean="0">
                <a:solidFill>
                  <a:schemeClr val="tx1">
                    <a:lumMod val="50000"/>
                  </a:schemeClr>
                </a:solidFill>
                <a:cs typeface="Arial Narrow"/>
              </a:rPr>
              <a:t>QA/QC</a:t>
            </a:r>
          </a:p>
        </p:txBody>
      </p:sp>
      <p:sp>
        <p:nvSpPr>
          <p:cNvPr id="22" name="TextBox 21"/>
          <p:cNvSpPr txBox="1"/>
          <p:nvPr/>
        </p:nvSpPr>
        <p:spPr>
          <a:xfrm>
            <a:off x="5181600" y="4267200"/>
            <a:ext cx="1828800" cy="1676400"/>
          </a:xfrm>
          <a:prstGeom prst="rect">
            <a:avLst/>
          </a:prstGeom>
        </p:spPr>
        <p:txBody>
          <a:bodyPr vert="horz" wrap="none" lIns="91440" tIns="45720" rIns="91440" bIns="45720" rtlCol="0">
            <a:normAutofit/>
          </a:bodyPr>
          <a:lstStyle/>
          <a:p>
            <a:pPr algn="ctr" defTabSz="457200">
              <a:spcBef>
                <a:spcPct val="20000"/>
              </a:spcBef>
            </a:pPr>
            <a:r>
              <a:rPr lang="en-US" dirty="0" smtClean="0">
                <a:solidFill>
                  <a:schemeClr val="tx1">
                    <a:lumMod val="50000"/>
                  </a:schemeClr>
                </a:solidFill>
                <a:cs typeface="Arial Narrow"/>
              </a:rPr>
              <a:t>Integrated</a:t>
            </a:r>
          </a:p>
          <a:p>
            <a:pPr algn="ctr" defTabSz="457200">
              <a:spcBef>
                <a:spcPct val="20000"/>
              </a:spcBef>
            </a:pPr>
            <a:r>
              <a:rPr lang="en-US" dirty="0" smtClean="0">
                <a:solidFill>
                  <a:schemeClr val="tx1">
                    <a:lumMod val="50000"/>
                  </a:schemeClr>
                </a:solidFill>
                <a:cs typeface="Arial Narrow"/>
              </a:rPr>
              <a:t>Centralized</a:t>
            </a:r>
          </a:p>
          <a:p>
            <a:pPr algn="ctr" defTabSz="457200">
              <a:spcBef>
                <a:spcPct val="20000"/>
              </a:spcBef>
            </a:pPr>
            <a:r>
              <a:rPr lang="en-US" dirty="0" smtClean="0">
                <a:solidFill>
                  <a:schemeClr val="tx1">
                    <a:lumMod val="50000"/>
                  </a:schemeClr>
                </a:solidFill>
                <a:cs typeface="Arial Narrow"/>
              </a:rPr>
              <a:t>Dedicated Staff</a:t>
            </a:r>
          </a:p>
          <a:p>
            <a:pPr algn="ctr" defTabSz="457200">
              <a:spcBef>
                <a:spcPct val="20000"/>
              </a:spcBef>
            </a:pPr>
            <a:r>
              <a:rPr lang="en-US" dirty="0" smtClean="0">
                <a:solidFill>
                  <a:schemeClr val="tx1">
                    <a:lumMod val="50000"/>
                  </a:schemeClr>
                </a:solidFill>
                <a:cs typeface="Arial Narrow"/>
              </a:rPr>
              <a:t>Streamlined</a:t>
            </a:r>
          </a:p>
          <a:p>
            <a:pPr algn="ctr" defTabSz="457200">
              <a:spcBef>
                <a:spcPct val="20000"/>
              </a:spcBef>
            </a:pPr>
            <a:endParaRPr lang="en-US" dirty="0" smtClean="0">
              <a:solidFill>
                <a:schemeClr val="tx1">
                  <a:lumMod val="50000"/>
                </a:schemeClr>
              </a:solidFill>
              <a:cs typeface="Arial Narrow"/>
            </a:endParaRPr>
          </a:p>
        </p:txBody>
      </p:sp>
      <p:sp>
        <p:nvSpPr>
          <p:cNvPr id="23" name="TextBox 22"/>
          <p:cNvSpPr txBox="1"/>
          <p:nvPr/>
        </p:nvSpPr>
        <p:spPr>
          <a:xfrm>
            <a:off x="7010400" y="4267200"/>
            <a:ext cx="1828800" cy="1676400"/>
          </a:xfrm>
          <a:prstGeom prst="rect">
            <a:avLst/>
          </a:prstGeom>
        </p:spPr>
        <p:txBody>
          <a:bodyPr vert="horz" wrap="none" lIns="91440" tIns="45720" rIns="91440" bIns="45720" rtlCol="0">
            <a:normAutofit/>
          </a:bodyPr>
          <a:lstStyle/>
          <a:p>
            <a:pPr algn="ctr" defTabSz="457200">
              <a:spcBef>
                <a:spcPct val="20000"/>
              </a:spcBef>
            </a:pPr>
            <a:r>
              <a:rPr lang="en-US" dirty="0" smtClean="0">
                <a:solidFill>
                  <a:schemeClr val="tx1">
                    <a:lumMod val="50000"/>
                  </a:schemeClr>
                </a:solidFill>
                <a:cs typeface="Arial Narrow"/>
              </a:rPr>
              <a:t>Targeted</a:t>
            </a:r>
          </a:p>
          <a:p>
            <a:pPr algn="ctr" defTabSz="457200">
              <a:spcBef>
                <a:spcPct val="20000"/>
              </a:spcBef>
            </a:pPr>
            <a:r>
              <a:rPr lang="en-US" dirty="0" smtClean="0">
                <a:solidFill>
                  <a:schemeClr val="tx1">
                    <a:lumMod val="50000"/>
                  </a:schemeClr>
                </a:solidFill>
                <a:cs typeface="Arial Narrow"/>
              </a:rPr>
              <a:t>Clear</a:t>
            </a:r>
          </a:p>
          <a:p>
            <a:pPr algn="ctr" defTabSz="457200">
              <a:spcBef>
                <a:spcPct val="20000"/>
              </a:spcBef>
            </a:pPr>
            <a:r>
              <a:rPr lang="en-US" dirty="0" smtClean="0">
                <a:solidFill>
                  <a:schemeClr val="tx1">
                    <a:lumMod val="50000"/>
                  </a:schemeClr>
                </a:solidFill>
                <a:cs typeface="Arial Narrow"/>
              </a:rPr>
              <a:t>Transparent</a:t>
            </a:r>
          </a:p>
          <a:p>
            <a:pPr algn="ctr" defTabSz="457200">
              <a:spcBef>
                <a:spcPct val="20000"/>
              </a:spcBef>
            </a:pPr>
            <a:r>
              <a:rPr lang="en-US" dirty="0" smtClean="0">
                <a:solidFill>
                  <a:schemeClr val="tx1">
                    <a:lumMod val="50000"/>
                  </a:schemeClr>
                </a:solidFill>
                <a:cs typeface="Arial Narrow"/>
              </a:rPr>
              <a:t>Mission-focused</a:t>
            </a:r>
          </a:p>
        </p:txBody>
      </p:sp>
      <p:pic>
        <p:nvPicPr>
          <p:cNvPr id="26" name="Picture 25"/>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5669280" y="2377440"/>
            <a:ext cx="914400" cy="914400"/>
          </a:xfrm>
          <a:prstGeom prst="rect">
            <a:avLst/>
          </a:prstGeom>
        </p:spPr>
      </p:pic>
      <p:pic>
        <p:nvPicPr>
          <p:cNvPr id="25" name="Picture 24"/>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7467600" y="2367915"/>
            <a:ext cx="914400" cy="914400"/>
          </a:xfrm>
          <a:prstGeom prst="rect">
            <a:avLst/>
          </a:prstGeom>
        </p:spPr>
      </p:pic>
    </p:spTree>
    <p:extLst>
      <p:ext uri="{BB962C8B-B14F-4D97-AF65-F5344CB8AC3E}">
        <p14:creationId xmlns:p14="http://schemas.microsoft.com/office/powerpoint/2010/main" val="4194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55" y="0"/>
            <a:ext cx="5148545" cy="838200"/>
          </a:xfrm>
        </p:spPr>
        <p:txBody>
          <a:bodyPr/>
          <a:lstStyle/>
          <a:p>
            <a:r>
              <a:rPr lang="en-US" dirty="0" smtClean="0"/>
              <a:t>Comprehensive Asset Inventory</a:t>
            </a:r>
            <a:endParaRPr lang="en-US" dirty="0"/>
          </a:p>
        </p:txBody>
      </p:sp>
      <p:grpSp>
        <p:nvGrpSpPr>
          <p:cNvPr id="3" name="Group 2"/>
          <p:cNvGrpSpPr/>
          <p:nvPr/>
        </p:nvGrpSpPr>
        <p:grpSpPr>
          <a:xfrm>
            <a:off x="7600069" y="76200"/>
            <a:ext cx="1467731" cy="1810864"/>
            <a:chOff x="7543800" y="94136"/>
            <a:chExt cx="1467731" cy="1810864"/>
          </a:xfrm>
        </p:grpSpPr>
        <p:sp>
          <p:nvSpPr>
            <p:cNvPr id="16" name="Rounded Rectangle 15"/>
            <p:cNvSpPr/>
            <p:nvPr/>
          </p:nvSpPr>
          <p:spPr>
            <a:xfrm>
              <a:off x="7543800" y="94136"/>
              <a:ext cx="1467731"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881" y="235451"/>
              <a:ext cx="914400" cy="914400"/>
            </a:xfrm>
            <a:prstGeom prst="rect">
              <a:avLst/>
            </a:prstGeom>
          </p:spPr>
        </p:pic>
        <p:sp>
          <p:nvSpPr>
            <p:cNvPr id="8" name="TextBox 7"/>
            <p:cNvSpPr txBox="1"/>
            <p:nvPr/>
          </p:nvSpPr>
          <p:spPr>
            <a:xfrm>
              <a:off x="7743841" y="1217104"/>
              <a:ext cx="1102481" cy="646331"/>
            </a:xfrm>
            <a:prstGeom prst="rect">
              <a:avLst/>
            </a:prstGeom>
            <a:noFill/>
          </p:spPr>
          <p:txBody>
            <a:bodyPr wrap="none" rtlCol="0">
              <a:spAutoFit/>
            </a:bodyPr>
            <a:lstStyle/>
            <a:p>
              <a:pPr algn="ctr"/>
              <a:r>
                <a:rPr lang="en-US" b="1" dirty="0" smtClean="0">
                  <a:solidFill>
                    <a:schemeClr val="tx1">
                      <a:lumMod val="50000"/>
                    </a:schemeClr>
                  </a:solidFill>
                </a:rPr>
                <a:t>Asset</a:t>
              </a:r>
            </a:p>
            <a:p>
              <a:pPr algn="ctr"/>
              <a:r>
                <a:rPr lang="en-US" b="1" dirty="0" smtClean="0">
                  <a:solidFill>
                    <a:schemeClr val="tx1">
                      <a:lumMod val="50000"/>
                    </a:schemeClr>
                  </a:solidFill>
                </a:rPr>
                <a:t>Inventory</a:t>
              </a:r>
            </a:p>
          </p:txBody>
        </p:sp>
      </p:grpSp>
      <p:graphicFrame>
        <p:nvGraphicFramePr>
          <p:cNvPr id="4" name="Diagram 3"/>
          <p:cNvGraphicFramePr/>
          <p:nvPr>
            <p:extLst>
              <p:ext uri="{D42A27DB-BD31-4B8C-83A1-F6EECF244321}">
                <p14:modId xmlns:p14="http://schemas.microsoft.com/office/powerpoint/2010/main" val="2110078467"/>
              </p:ext>
            </p:extLst>
          </p:nvPr>
        </p:nvGraphicFramePr>
        <p:xfrm>
          <a:off x="1427869" y="1574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1633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Streamlining Data Access</a:t>
            </a:r>
            <a:endParaRPr lang="en-US" dirty="0"/>
          </a:p>
        </p:txBody>
      </p:sp>
      <p:sp>
        <p:nvSpPr>
          <p:cNvPr id="7" name="Content Placeholder 2"/>
          <p:cNvSpPr txBox="1">
            <a:spLocks/>
          </p:cNvSpPr>
          <p:nvPr/>
        </p:nvSpPr>
        <p:spPr>
          <a:xfrm>
            <a:off x="5029200" y="1981200"/>
            <a:ext cx="3962400" cy="411480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b="1" dirty="0" smtClean="0"/>
              <a:t>Benefits</a:t>
            </a:r>
          </a:p>
          <a:p>
            <a:pPr marL="365760">
              <a:spcBef>
                <a:spcPts val="600"/>
              </a:spcBef>
            </a:pPr>
            <a:r>
              <a:rPr lang="en-US" sz="1800" b="1" dirty="0" smtClean="0"/>
              <a:t>Speed to data receipt: </a:t>
            </a:r>
            <a:r>
              <a:rPr lang="en-US" sz="1800" dirty="0" smtClean="0"/>
              <a:t>lower time gap between usage period and when data can be viewed </a:t>
            </a:r>
          </a:p>
          <a:p>
            <a:pPr marL="365760">
              <a:spcBef>
                <a:spcPts val="600"/>
              </a:spcBef>
            </a:pPr>
            <a:r>
              <a:rPr lang="en-US" sz="1800" b="1" dirty="0" smtClean="0"/>
              <a:t>Cost savings: </a:t>
            </a:r>
            <a:r>
              <a:rPr lang="en-US" sz="1800" dirty="0" smtClean="0"/>
              <a:t>use consumption, cost, demand charges, rate schedules, etc. to maximize savings</a:t>
            </a:r>
          </a:p>
          <a:p>
            <a:pPr marL="365760">
              <a:spcBef>
                <a:spcPts val="600"/>
              </a:spcBef>
            </a:pPr>
            <a:r>
              <a:rPr lang="en-US" sz="1800" b="1" dirty="0" smtClean="0"/>
              <a:t>Data quality: </a:t>
            </a:r>
            <a:r>
              <a:rPr lang="en-US" sz="1800" dirty="0"/>
              <a:t>r</a:t>
            </a:r>
            <a:r>
              <a:rPr lang="en-US" sz="1800" dirty="0" smtClean="0"/>
              <a:t>educe errors introduced during data transfer, perform audits </a:t>
            </a:r>
          </a:p>
          <a:p>
            <a:pPr marL="365760">
              <a:spcBef>
                <a:spcPts val="600"/>
              </a:spcBef>
            </a:pPr>
            <a:r>
              <a:rPr lang="en-US" sz="1800" b="1" dirty="0" smtClean="0"/>
              <a:t>Operational efficiency: </a:t>
            </a:r>
            <a:r>
              <a:rPr lang="en-US" sz="1800" dirty="0" smtClean="0"/>
              <a:t>save staff time, reduce redundancy in operations, add value</a:t>
            </a:r>
            <a:endParaRPr lang="en-US" sz="1800" dirty="0"/>
          </a:p>
        </p:txBody>
      </p:sp>
      <p:sp>
        <p:nvSpPr>
          <p:cNvPr id="3" name="Right Arrow Callout 2"/>
          <p:cNvSpPr/>
          <p:nvPr/>
        </p:nvSpPr>
        <p:spPr>
          <a:xfrm>
            <a:off x="304800" y="865597"/>
            <a:ext cx="4953000" cy="4087403"/>
          </a:xfrm>
          <a:prstGeom prst="rightArrowCallout">
            <a:avLst>
              <a:gd name="adj1" fmla="val 28026"/>
              <a:gd name="adj2" fmla="val 20489"/>
              <a:gd name="adj3" fmla="val 13139"/>
              <a:gd name="adj4" fmla="val 86765"/>
            </a:avLst>
          </a:prstGeom>
          <a:solidFill>
            <a:schemeClr val="accent1">
              <a:lumMod val="20000"/>
              <a:lumOff val="80000"/>
            </a:schemeClr>
          </a:solidFill>
          <a:ln>
            <a:solidFill>
              <a:srgbClr val="92D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gn="ctr"/>
            <a:r>
              <a:rPr lang="en-US" sz="2400" b="1" dirty="0" smtClean="0">
                <a:solidFill>
                  <a:schemeClr val="tx1">
                    <a:lumMod val="50000"/>
                  </a:schemeClr>
                </a:solidFill>
              </a:rPr>
              <a:t>What </a:t>
            </a:r>
            <a:r>
              <a:rPr lang="en-US" sz="2400" b="1" dirty="0">
                <a:solidFill>
                  <a:schemeClr val="tx1">
                    <a:lumMod val="50000"/>
                  </a:schemeClr>
                </a:solidFill>
              </a:rPr>
              <a:t>do we mean by “streamlined data access</a:t>
            </a:r>
            <a:r>
              <a:rPr lang="en-US" sz="2400" b="1" dirty="0" smtClean="0">
                <a:solidFill>
                  <a:schemeClr val="tx1">
                    <a:lumMod val="50000"/>
                  </a:schemeClr>
                </a:solidFill>
              </a:rPr>
              <a:t>”?</a:t>
            </a:r>
          </a:p>
          <a:p>
            <a:pPr marL="285750" indent="-285750">
              <a:spcBef>
                <a:spcPts val="600"/>
              </a:spcBef>
              <a:buFont typeface="Arial" panose="020B0604020202020204" pitchFamily="34" charset="0"/>
              <a:buChar char="•"/>
            </a:pPr>
            <a:r>
              <a:rPr lang="en-US" sz="2000" dirty="0" smtClean="0">
                <a:solidFill>
                  <a:schemeClr val="tx1">
                    <a:lumMod val="50000"/>
                  </a:schemeClr>
                </a:solidFill>
              </a:rPr>
              <a:t>Electronic </a:t>
            </a:r>
            <a:r>
              <a:rPr lang="en-US" sz="2000" dirty="0">
                <a:solidFill>
                  <a:schemeClr val="tx1">
                    <a:lumMod val="50000"/>
                  </a:schemeClr>
                </a:solidFill>
              </a:rPr>
              <a:t>data transfer from utility to </a:t>
            </a:r>
            <a:r>
              <a:rPr lang="en-US" sz="2000" dirty="0" smtClean="0">
                <a:solidFill>
                  <a:schemeClr val="tx1">
                    <a:lumMod val="50000"/>
                  </a:schemeClr>
                </a:solidFill>
              </a:rPr>
              <a:t>customer </a:t>
            </a:r>
            <a:endParaRPr lang="en-US" sz="2000" dirty="0">
              <a:solidFill>
                <a:schemeClr val="tx1">
                  <a:lumMod val="50000"/>
                </a:schemeClr>
              </a:solidFill>
            </a:endParaRPr>
          </a:p>
          <a:p>
            <a:pPr marL="285750" indent="-285750">
              <a:spcBef>
                <a:spcPts val="600"/>
              </a:spcBef>
              <a:buFont typeface="Arial" panose="020B0604020202020204" pitchFamily="34" charset="0"/>
              <a:buChar char="•"/>
            </a:pPr>
            <a:r>
              <a:rPr lang="en-US" sz="2000" dirty="0">
                <a:solidFill>
                  <a:schemeClr val="tx1">
                    <a:lumMod val="50000"/>
                  </a:schemeClr>
                </a:solidFill>
              </a:rPr>
              <a:t>Efficient and timely access to comprehensive utility billing data</a:t>
            </a:r>
          </a:p>
          <a:p>
            <a:pPr marL="285750" indent="-285750">
              <a:spcBef>
                <a:spcPts val="600"/>
              </a:spcBef>
              <a:buFont typeface="Arial" panose="020B0604020202020204" pitchFamily="34" charset="0"/>
              <a:buChar char="•"/>
            </a:pPr>
            <a:r>
              <a:rPr lang="en-US" sz="2000" dirty="0">
                <a:solidFill>
                  <a:schemeClr val="tx1">
                    <a:lumMod val="50000"/>
                  </a:schemeClr>
                </a:solidFill>
              </a:rPr>
              <a:t>Monthly or more frequent energy use intervals</a:t>
            </a:r>
          </a:p>
          <a:p>
            <a:pPr marL="285750" indent="-285750">
              <a:spcBef>
                <a:spcPts val="600"/>
              </a:spcBef>
              <a:buFont typeface="Arial" panose="020B0604020202020204" pitchFamily="34" charset="0"/>
              <a:buChar char="•"/>
            </a:pPr>
            <a:r>
              <a:rPr lang="en-US" sz="2000" dirty="0">
                <a:solidFill>
                  <a:schemeClr val="tx1">
                    <a:lumMod val="50000"/>
                  </a:schemeClr>
                </a:solidFill>
              </a:rPr>
              <a:t>Minimal manual data entry</a:t>
            </a:r>
          </a:p>
          <a:p>
            <a:pPr marL="285750" indent="-285750">
              <a:spcBef>
                <a:spcPts val="600"/>
              </a:spcBef>
              <a:buFont typeface="Arial" panose="020B0604020202020204" pitchFamily="34" charset="0"/>
              <a:buChar char="•"/>
            </a:pPr>
            <a:r>
              <a:rPr lang="en-US" sz="2000" dirty="0">
                <a:solidFill>
                  <a:schemeClr val="tx1">
                    <a:lumMod val="50000"/>
                  </a:schemeClr>
                </a:solidFill>
              </a:rPr>
              <a:t>Data for all commodities and all energy- and water-using </a:t>
            </a:r>
            <a:r>
              <a:rPr lang="en-US" sz="2000" dirty="0" smtClean="0">
                <a:solidFill>
                  <a:schemeClr val="tx1">
                    <a:lumMod val="50000"/>
                  </a:schemeClr>
                </a:solidFill>
              </a:rPr>
              <a:t>assets</a:t>
            </a:r>
            <a:endParaRPr lang="en-US" sz="2000" dirty="0">
              <a:solidFill>
                <a:schemeClr val="tx1">
                  <a:lumMod val="50000"/>
                </a:schemeClr>
              </a:solidFill>
            </a:endParaRPr>
          </a:p>
        </p:txBody>
      </p:sp>
      <p:grpSp>
        <p:nvGrpSpPr>
          <p:cNvPr id="6" name="Group 5"/>
          <p:cNvGrpSpPr/>
          <p:nvPr/>
        </p:nvGrpSpPr>
        <p:grpSpPr>
          <a:xfrm>
            <a:off x="7627858" y="28820"/>
            <a:ext cx="1461714" cy="1810864"/>
            <a:chOff x="7453686" y="99443"/>
            <a:chExt cx="1461714" cy="1810864"/>
          </a:xfrm>
        </p:grpSpPr>
        <p:sp>
          <p:nvSpPr>
            <p:cNvPr id="14" name="Rounded Rectangle 13"/>
            <p:cNvSpPr/>
            <p:nvPr/>
          </p:nvSpPr>
          <p:spPr>
            <a:xfrm>
              <a:off x="7453686" y="99443"/>
              <a:ext cx="1461714"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3603" y="286477"/>
              <a:ext cx="731520" cy="731520"/>
            </a:xfrm>
            <a:prstGeom prst="rect">
              <a:avLst/>
            </a:prstGeom>
            <a:ln>
              <a:noFill/>
            </a:ln>
          </p:spPr>
        </p:pic>
        <p:sp>
          <p:nvSpPr>
            <p:cNvPr id="9" name="TextBox 8"/>
            <p:cNvSpPr txBox="1"/>
            <p:nvPr/>
          </p:nvSpPr>
          <p:spPr>
            <a:xfrm>
              <a:off x="7744370" y="1072107"/>
              <a:ext cx="889988" cy="707886"/>
            </a:xfrm>
            <a:prstGeom prst="rect">
              <a:avLst/>
            </a:prstGeom>
            <a:noFill/>
          </p:spPr>
          <p:txBody>
            <a:bodyPr wrap="none" rtlCol="0">
              <a:spAutoFit/>
            </a:bodyPr>
            <a:lstStyle/>
            <a:p>
              <a:pPr algn="ctr"/>
              <a:r>
                <a:rPr lang="en-US" sz="2000" b="1" dirty="0" smtClean="0">
                  <a:solidFill>
                    <a:schemeClr val="tx1">
                      <a:lumMod val="50000"/>
                    </a:schemeClr>
                  </a:solidFill>
                </a:rPr>
                <a:t>Data</a:t>
              </a:r>
            </a:p>
            <a:p>
              <a:pPr algn="ctr"/>
              <a:r>
                <a:rPr lang="en-US" sz="2000" b="1" dirty="0" smtClean="0">
                  <a:solidFill>
                    <a:schemeClr val="tx1">
                      <a:lumMod val="50000"/>
                    </a:schemeClr>
                  </a:solidFill>
                </a:rPr>
                <a:t>Access</a:t>
              </a:r>
            </a:p>
          </p:txBody>
        </p:sp>
      </p:grpSp>
      <p:sp>
        <p:nvSpPr>
          <p:cNvPr id="11" name="Rounded Rectangle 10"/>
          <p:cNvSpPr/>
          <p:nvPr/>
        </p:nvSpPr>
        <p:spPr>
          <a:xfrm>
            <a:off x="337458" y="6226627"/>
            <a:ext cx="1295400" cy="353784"/>
          </a:xfrm>
          <a:prstGeom prst="round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Utility 3 </a:t>
            </a:r>
            <a:endParaRPr lang="en-US" b="1" dirty="0">
              <a:solidFill>
                <a:schemeClr val="tx1"/>
              </a:solidFill>
            </a:endParaRPr>
          </a:p>
        </p:txBody>
      </p:sp>
      <p:sp>
        <p:nvSpPr>
          <p:cNvPr id="12" name="Rounded Rectangle 11"/>
          <p:cNvSpPr/>
          <p:nvPr/>
        </p:nvSpPr>
        <p:spPr>
          <a:xfrm>
            <a:off x="337458" y="5715000"/>
            <a:ext cx="1295400" cy="353784"/>
          </a:xfrm>
          <a:prstGeom prst="round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Utility 2 </a:t>
            </a:r>
            <a:endParaRPr lang="en-US" b="1" dirty="0">
              <a:solidFill>
                <a:schemeClr val="tx1"/>
              </a:solidFill>
            </a:endParaRPr>
          </a:p>
        </p:txBody>
      </p:sp>
      <p:sp>
        <p:nvSpPr>
          <p:cNvPr id="13" name="Rectangle 12"/>
          <p:cNvSpPr/>
          <p:nvPr/>
        </p:nvSpPr>
        <p:spPr>
          <a:xfrm>
            <a:off x="2150834" y="5050974"/>
            <a:ext cx="2438400" cy="15784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Your </a:t>
            </a:r>
          </a:p>
          <a:p>
            <a:pPr algn="ctr"/>
            <a:r>
              <a:rPr lang="en-US" sz="2000" b="1" dirty="0" smtClean="0">
                <a:solidFill>
                  <a:schemeClr val="bg1"/>
                </a:solidFill>
              </a:rPr>
              <a:t>Organization</a:t>
            </a:r>
          </a:p>
          <a:p>
            <a:pPr algn="ctr"/>
            <a:endParaRPr lang="en-US" sz="2400" b="1" dirty="0">
              <a:solidFill>
                <a:schemeClr val="bg1"/>
              </a:solidFill>
            </a:endParaRPr>
          </a:p>
          <a:p>
            <a:pPr algn="ctr"/>
            <a:endParaRPr lang="en-US" sz="2400" b="1" dirty="0">
              <a:solidFill>
                <a:schemeClr val="bg1"/>
              </a:solidFill>
            </a:endParaRPr>
          </a:p>
        </p:txBody>
      </p:sp>
      <p:sp>
        <p:nvSpPr>
          <p:cNvPr id="15" name="Rounded Rectangle 14"/>
          <p:cNvSpPr/>
          <p:nvPr/>
        </p:nvSpPr>
        <p:spPr>
          <a:xfrm>
            <a:off x="337458" y="5181600"/>
            <a:ext cx="1295400" cy="353784"/>
          </a:xfrm>
          <a:prstGeom prst="round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Utility 1 </a:t>
            </a:r>
            <a:endParaRPr lang="en-US" b="1" dirty="0">
              <a:solidFill>
                <a:schemeClr val="tx1"/>
              </a:solidFill>
            </a:endParaRPr>
          </a:p>
        </p:txBody>
      </p:sp>
      <p:sp>
        <p:nvSpPr>
          <p:cNvPr id="16" name="Flowchart: Magnetic Disk 15"/>
          <p:cNvSpPr/>
          <p:nvPr/>
        </p:nvSpPr>
        <p:spPr>
          <a:xfrm>
            <a:off x="2608034" y="5828620"/>
            <a:ext cx="1524000" cy="687159"/>
          </a:xfrm>
          <a:prstGeom prst="flowChartMagneticDisk">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Database</a:t>
            </a:r>
            <a:endParaRPr lang="en-US" b="1" dirty="0">
              <a:solidFill>
                <a:schemeClr val="bg1"/>
              </a:solidFill>
            </a:endParaRPr>
          </a:p>
        </p:txBody>
      </p:sp>
      <p:cxnSp>
        <p:nvCxnSpPr>
          <p:cNvPr id="17" name="Straight Arrow Connector 16"/>
          <p:cNvCxnSpPr>
            <a:stCxn id="15" idx="3"/>
          </p:cNvCxnSpPr>
          <p:nvPr/>
        </p:nvCxnSpPr>
        <p:spPr>
          <a:xfrm>
            <a:off x="1632858" y="5358492"/>
            <a:ext cx="975176" cy="70076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3"/>
          </p:cNvCxnSpPr>
          <p:nvPr/>
        </p:nvCxnSpPr>
        <p:spPr>
          <a:xfrm>
            <a:off x="1632858" y="5891892"/>
            <a:ext cx="975176" cy="334735"/>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3"/>
          </p:cNvCxnSpPr>
          <p:nvPr/>
        </p:nvCxnSpPr>
        <p:spPr>
          <a:xfrm flipV="1">
            <a:off x="1632858" y="6287859"/>
            <a:ext cx="975176" cy="11566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0" name="Lightning Bolt 19"/>
          <p:cNvSpPr/>
          <p:nvPr/>
        </p:nvSpPr>
        <p:spPr>
          <a:xfrm>
            <a:off x="1714497" y="5750372"/>
            <a:ext cx="304800" cy="462643"/>
          </a:xfrm>
          <a:prstGeom prst="lightningBolt">
            <a:avLst/>
          </a:prstGeom>
          <a:solidFill>
            <a:srgbClr val="FFFF00"/>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44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53549" y="838200"/>
            <a:ext cx="6009451" cy="910389"/>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fontAlgn="t">
              <a:buFont typeface="Arial" panose="020B0604020202020204" pitchFamily="34" charset="0"/>
              <a:buChar char="•"/>
            </a:pPr>
            <a:r>
              <a:rPr lang="en-US" dirty="0" smtClean="0">
                <a:solidFill>
                  <a:schemeClr val="tx1">
                    <a:lumMod val="50000"/>
                  </a:schemeClr>
                </a:solidFill>
              </a:rPr>
              <a:t>Most common approach for entities with municipal utilities with no other data access options</a:t>
            </a:r>
          </a:p>
          <a:p>
            <a:pPr marL="285750" indent="-285750" fontAlgn="t">
              <a:buFont typeface="Arial" panose="020B0604020202020204" pitchFamily="34" charset="0"/>
              <a:buChar char="•"/>
            </a:pPr>
            <a:r>
              <a:rPr lang="en-US" dirty="0" smtClean="0">
                <a:solidFill>
                  <a:schemeClr val="tx1">
                    <a:lumMod val="50000"/>
                  </a:schemeClr>
                </a:solidFill>
              </a:rPr>
              <a:t>Feasible to develop custom solutions </a:t>
            </a:r>
          </a:p>
        </p:txBody>
      </p:sp>
      <p:sp>
        <p:nvSpPr>
          <p:cNvPr id="12" name="Rectangle 11"/>
          <p:cNvSpPr/>
          <p:nvPr/>
        </p:nvSpPr>
        <p:spPr>
          <a:xfrm>
            <a:off x="2743200" y="1944103"/>
            <a:ext cx="6019800" cy="910389"/>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fontAlgn="t">
              <a:buFont typeface="Arial" panose="020B0604020202020204" pitchFamily="34" charset="0"/>
              <a:buChar char="•"/>
            </a:pPr>
            <a:r>
              <a:rPr lang="en-US" dirty="0" smtClean="0">
                <a:solidFill>
                  <a:schemeClr val="tx1">
                    <a:lumMod val="50000"/>
                  </a:schemeClr>
                </a:solidFill>
              </a:rPr>
              <a:t>Good option for entities with &gt;100 accounts with EDI-capable utility </a:t>
            </a:r>
          </a:p>
          <a:p>
            <a:pPr marL="285750" indent="-285750" fontAlgn="t">
              <a:buFont typeface="Arial" panose="020B0604020202020204" pitchFamily="34" charset="0"/>
              <a:buChar char="•"/>
            </a:pPr>
            <a:r>
              <a:rPr lang="en-US" dirty="0" smtClean="0">
                <a:solidFill>
                  <a:schemeClr val="tx1">
                    <a:lumMod val="50000"/>
                  </a:schemeClr>
                </a:solidFill>
              </a:rPr>
              <a:t>Generally limited to electric and some natural gas IOUs</a:t>
            </a:r>
            <a:endParaRPr lang="en-US" dirty="0">
              <a:solidFill>
                <a:schemeClr val="tx1">
                  <a:lumMod val="50000"/>
                </a:schemeClr>
              </a:solidFill>
            </a:endParaRPr>
          </a:p>
        </p:txBody>
      </p:sp>
      <p:sp>
        <p:nvSpPr>
          <p:cNvPr id="13" name="Rectangle 12"/>
          <p:cNvSpPr/>
          <p:nvPr/>
        </p:nvSpPr>
        <p:spPr>
          <a:xfrm>
            <a:off x="2743200" y="3050006"/>
            <a:ext cx="6019800" cy="910389"/>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fontAlgn="t">
              <a:buFont typeface="Arial" panose="020B0604020202020204" pitchFamily="34" charset="0"/>
              <a:buChar char="•"/>
            </a:pPr>
            <a:r>
              <a:rPr lang="en-US" dirty="0" smtClean="0">
                <a:solidFill>
                  <a:schemeClr val="tx1">
                    <a:lumMod val="50000"/>
                  </a:schemeClr>
                </a:solidFill>
              </a:rPr>
              <a:t>Streamlines data transfer to Portfolio Manager facilitating benchmarking; additional sectors and functionalities added</a:t>
            </a:r>
          </a:p>
          <a:p>
            <a:pPr marL="285750" indent="-285750" fontAlgn="t">
              <a:buFont typeface="Arial" panose="020B0604020202020204" pitchFamily="34" charset="0"/>
              <a:buChar char="•"/>
            </a:pPr>
            <a:r>
              <a:rPr lang="en-US" dirty="0" smtClean="0">
                <a:solidFill>
                  <a:schemeClr val="tx1">
                    <a:lumMod val="50000"/>
                  </a:schemeClr>
                </a:solidFill>
              </a:rPr>
              <a:t>A growing number of utilities offer this solution</a:t>
            </a:r>
            <a:endParaRPr lang="en-US" dirty="0">
              <a:solidFill>
                <a:schemeClr val="tx1">
                  <a:lumMod val="50000"/>
                </a:schemeClr>
              </a:solidFill>
            </a:endParaRPr>
          </a:p>
        </p:txBody>
      </p:sp>
      <p:sp>
        <p:nvSpPr>
          <p:cNvPr id="19" name="Rectangle 18"/>
          <p:cNvSpPr/>
          <p:nvPr/>
        </p:nvSpPr>
        <p:spPr>
          <a:xfrm>
            <a:off x="2743200" y="5195586"/>
            <a:ext cx="6019800" cy="910389"/>
          </a:xfrm>
          <a:prstGeom prst="rect">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fontAlgn="t">
              <a:buFont typeface="Arial" panose="020B0604020202020204" pitchFamily="34" charset="0"/>
              <a:buChar char="•"/>
            </a:pPr>
            <a:r>
              <a:rPr lang="en-US" dirty="0" smtClean="0">
                <a:solidFill>
                  <a:schemeClr val="tx1">
                    <a:lumMod val="50000"/>
                  </a:schemeClr>
                </a:solidFill>
              </a:rPr>
              <a:t>Best option for medium to large entities with many vendors and data formats</a:t>
            </a:r>
          </a:p>
          <a:p>
            <a:pPr marL="285750" indent="-285750" fontAlgn="t">
              <a:buFont typeface="Arial" panose="020B0604020202020204" pitchFamily="34" charset="0"/>
              <a:buChar char="•"/>
            </a:pPr>
            <a:r>
              <a:rPr lang="en-US" dirty="0" smtClean="0">
                <a:solidFill>
                  <a:schemeClr val="tx1">
                    <a:lumMod val="50000"/>
                  </a:schemeClr>
                </a:solidFill>
              </a:rPr>
              <a:t>Least common but effective</a:t>
            </a:r>
          </a:p>
        </p:txBody>
      </p:sp>
      <p:sp>
        <p:nvSpPr>
          <p:cNvPr id="22" name="Rectangle 21"/>
          <p:cNvSpPr/>
          <p:nvPr/>
        </p:nvSpPr>
        <p:spPr>
          <a:xfrm>
            <a:off x="2743200" y="4127157"/>
            <a:ext cx="6019800" cy="910389"/>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fontAlgn="t">
              <a:buFont typeface="Arial" panose="020B0604020202020204" pitchFamily="34" charset="0"/>
              <a:buChar char="•"/>
            </a:pPr>
            <a:r>
              <a:rPr lang="en-US" dirty="0" smtClean="0">
                <a:solidFill>
                  <a:schemeClr val="tx1">
                    <a:lumMod val="50000"/>
                  </a:schemeClr>
                </a:solidFill>
              </a:rPr>
              <a:t>Emerging best practice solution for sharing near real-time and comprehensive bill data</a:t>
            </a:r>
          </a:p>
          <a:p>
            <a:pPr marL="285750" indent="-285750" fontAlgn="t">
              <a:buFont typeface="Arial" panose="020B0604020202020204" pitchFamily="34" charset="0"/>
              <a:buChar char="•"/>
            </a:pPr>
            <a:r>
              <a:rPr lang="en-US" dirty="0" smtClean="0">
                <a:solidFill>
                  <a:schemeClr val="tx1">
                    <a:lumMod val="50000"/>
                  </a:schemeClr>
                </a:solidFill>
              </a:rPr>
              <a:t>A growing number of utilities are adopting Green Button </a:t>
            </a:r>
            <a:endParaRPr lang="en-US" dirty="0">
              <a:solidFill>
                <a:schemeClr val="tx1">
                  <a:lumMod val="50000"/>
                </a:schemeClr>
              </a:solidFill>
            </a:endParaRPr>
          </a:p>
        </p:txBody>
      </p:sp>
      <p:sp>
        <p:nvSpPr>
          <p:cNvPr id="21" name="Rectangle 20"/>
          <p:cNvSpPr/>
          <p:nvPr/>
        </p:nvSpPr>
        <p:spPr>
          <a:xfrm>
            <a:off x="533398" y="838200"/>
            <a:ext cx="2047051" cy="910389"/>
          </a:xfrm>
          <a:prstGeom prst="rect">
            <a:avLst/>
          </a:prstGeom>
          <a:solidFill>
            <a:srgbClr val="FF99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lumMod val="50000"/>
                  </a:schemeClr>
                </a:solidFill>
              </a:rPr>
              <a:t>Consolidated Billing</a:t>
            </a:r>
            <a:endParaRPr lang="en-US" b="1" dirty="0">
              <a:solidFill>
                <a:schemeClr val="tx1">
                  <a:lumMod val="50000"/>
                </a:schemeClr>
              </a:solidFill>
            </a:endParaRPr>
          </a:p>
        </p:txBody>
      </p:sp>
      <p:sp>
        <p:nvSpPr>
          <p:cNvPr id="23" name="Rectangle 22"/>
          <p:cNvSpPr/>
          <p:nvPr/>
        </p:nvSpPr>
        <p:spPr>
          <a:xfrm>
            <a:off x="533397" y="1937385"/>
            <a:ext cx="2047051" cy="910389"/>
          </a:xfrm>
          <a:prstGeom prst="rect">
            <a:avLst/>
          </a:prstGeom>
          <a:solidFill>
            <a:srgbClr val="CC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lumMod val="50000"/>
                  </a:schemeClr>
                </a:solidFill>
              </a:rPr>
              <a:t>Electronic Data Interchange (EDI)</a:t>
            </a:r>
            <a:endParaRPr lang="en-US" b="1" dirty="0">
              <a:solidFill>
                <a:schemeClr val="tx1">
                  <a:lumMod val="50000"/>
                </a:schemeClr>
              </a:solidFill>
            </a:endParaRPr>
          </a:p>
        </p:txBody>
      </p:sp>
      <p:sp>
        <p:nvSpPr>
          <p:cNvPr id="24" name="Rectangle 23"/>
          <p:cNvSpPr/>
          <p:nvPr/>
        </p:nvSpPr>
        <p:spPr>
          <a:xfrm>
            <a:off x="537411" y="3036570"/>
            <a:ext cx="2047051" cy="910389"/>
          </a:xfrm>
          <a:prstGeom prst="rect">
            <a:avLst/>
          </a:prstGeom>
          <a:solidFill>
            <a:srgbClr val="33CC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50000"/>
                  </a:schemeClr>
                </a:solidFill>
              </a:rPr>
              <a:t>Portfolio Manager</a:t>
            </a:r>
          </a:p>
          <a:p>
            <a:pPr algn="ctr"/>
            <a:r>
              <a:rPr lang="en-US" b="1" dirty="0">
                <a:solidFill>
                  <a:schemeClr val="tx1">
                    <a:lumMod val="50000"/>
                  </a:schemeClr>
                </a:solidFill>
              </a:rPr>
              <a:t>Data Exchange Web Services</a:t>
            </a:r>
          </a:p>
        </p:txBody>
      </p:sp>
      <p:sp>
        <p:nvSpPr>
          <p:cNvPr id="25" name="Rectangle 24"/>
          <p:cNvSpPr/>
          <p:nvPr/>
        </p:nvSpPr>
        <p:spPr>
          <a:xfrm>
            <a:off x="533396" y="4114800"/>
            <a:ext cx="2047051" cy="910389"/>
          </a:xfrm>
          <a:prstGeom prst="rect">
            <a:avLst/>
          </a:prstGeom>
          <a:solidFill>
            <a:srgbClr val="66FF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lumMod val="50000"/>
                  </a:schemeClr>
                </a:solidFill>
              </a:rPr>
              <a:t>Green Button Connect My Data</a:t>
            </a:r>
            <a:endParaRPr lang="en-US" b="1" dirty="0">
              <a:solidFill>
                <a:schemeClr val="tx1">
                  <a:lumMod val="50000"/>
                </a:schemeClr>
              </a:solidFill>
            </a:endParaRPr>
          </a:p>
        </p:txBody>
      </p:sp>
      <p:sp>
        <p:nvSpPr>
          <p:cNvPr id="26" name="Rectangle 25"/>
          <p:cNvSpPr/>
          <p:nvPr/>
        </p:nvSpPr>
        <p:spPr>
          <a:xfrm>
            <a:off x="541422" y="5182390"/>
            <a:ext cx="2047051" cy="910389"/>
          </a:xfrm>
          <a:prstGeom prst="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lumMod val="50000"/>
                  </a:schemeClr>
                </a:solidFill>
              </a:rPr>
              <a:t>Third Party </a:t>
            </a:r>
          </a:p>
          <a:p>
            <a:pPr algn="ctr"/>
            <a:r>
              <a:rPr lang="en-US" b="1" dirty="0" smtClean="0">
                <a:solidFill>
                  <a:schemeClr val="tx1">
                    <a:lumMod val="50000"/>
                  </a:schemeClr>
                </a:solidFill>
              </a:rPr>
              <a:t>Services</a:t>
            </a:r>
            <a:endParaRPr lang="en-US" b="1" dirty="0">
              <a:solidFill>
                <a:schemeClr val="tx1">
                  <a:lumMod val="50000"/>
                </a:schemeClr>
              </a:solidFill>
            </a:endParaRPr>
          </a:p>
        </p:txBody>
      </p:sp>
      <p:sp>
        <p:nvSpPr>
          <p:cNvPr id="14" name="Title 1"/>
          <p:cNvSpPr>
            <a:spLocks noGrp="1"/>
          </p:cNvSpPr>
          <p:nvPr>
            <p:ph type="title"/>
          </p:nvPr>
        </p:nvSpPr>
        <p:spPr>
          <a:xfrm>
            <a:off x="457200" y="0"/>
            <a:ext cx="8458200" cy="914400"/>
          </a:xfrm>
        </p:spPr>
        <p:txBody>
          <a:bodyPr>
            <a:normAutofit/>
          </a:bodyPr>
          <a:lstStyle/>
          <a:p>
            <a:r>
              <a:rPr lang="en-US" dirty="0" smtClean="0"/>
              <a:t>Solutions for Streamlining Data Access</a:t>
            </a:r>
            <a:endParaRPr lang="en-US" dirty="0"/>
          </a:p>
        </p:txBody>
      </p:sp>
    </p:spTree>
    <p:extLst>
      <p:ext uri="{BB962C8B-B14F-4D97-AF65-F5344CB8AC3E}">
        <p14:creationId xmlns:p14="http://schemas.microsoft.com/office/powerpoint/2010/main" val="25743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9"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0"/>
            <a:ext cx="8458200" cy="914400"/>
          </a:xfrm>
        </p:spPr>
        <p:txBody>
          <a:bodyPr>
            <a:normAutofit/>
          </a:bodyPr>
          <a:lstStyle/>
          <a:p>
            <a:r>
              <a:rPr lang="en-US" dirty="0" smtClean="0"/>
              <a:t>Contribution to Organizational Goals</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38200"/>
            <a:ext cx="8321040" cy="5372428"/>
          </a:xfrm>
          <a:prstGeom prst="rect">
            <a:avLst/>
          </a:prstGeom>
          <a:noFill/>
          <a:ln>
            <a:noFill/>
          </a:ln>
        </p:spPr>
      </p:pic>
    </p:spTree>
    <p:extLst>
      <p:ext uri="{BB962C8B-B14F-4D97-AF65-F5344CB8AC3E}">
        <p14:creationId xmlns:p14="http://schemas.microsoft.com/office/powerpoint/2010/main" val="349328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12103" y="76200"/>
            <a:ext cx="1455697"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dirty="0" smtClean="0"/>
              <a:t>Data Tools and Analytics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628" y="217515"/>
            <a:ext cx="914400" cy="914400"/>
          </a:xfrm>
          <a:prstGeom prst="rect">
            <a:avLst/>
          </a:prstGeom>
          <a:ln>
            <a:noFill/>
          </a:ln>
        </p:spPr>
      </p:pic>
      <p:sp>
        <p:nvSpPr>
          <p:cNvPr id="10" name="TextBox 9"/>
          <p:cNvSpPr txBox="1"/>
          <p:nvPr/>
        </p:nvSpPr>
        <p:spPr>
          <a:xfrm>
            <a:off x="7768153" y="1199168"/>
            <a:ext cx="1139350" cy="646331"/>
          </a:xfrm>
          <a:prstGeom prst="rect">
            <a:avLst/>
          </a:prstGeom>
          <a:noFill/>
        </p:spPr>
        <p:txBody>
          <a:bodyPr wrap="none" rtlCol="0">
            <a:spAutoFit/>
          </a:bodyPr>
          <a:lstStyle/>
          <a:p>
            <a:pPr algn="ctr"/>
            <a:r>
              <a:rPr lang="en-US" b="1" dirty="0" smtClean="0"/>
              <a:t>Tools and </a:t>
            </a:r>
          </a:p>
          <a:p>
            <a:pPr algn="ctr"/>
            <a:r>
              <a:rPr lang="en-US" b="1" dirty="0" smtClean="0"/>
              <a:t>Analytics</a:t>
            </a:r>
          </a:p>
        </p:txBody>
      </p:sp>
      <p:graphicFrame>
        <p:nvGraphicFramePr>
          <p:cNvPr id="3" name="Diagram 2"/>
          <p:cNvGraphicFramePr/>
          <p:nvPr>
            <p:extLst>
              <p:ext uri="{D42A27DB-BD31-4B8C-83A1-F6EECF244321}">
                <p14:modId xmlns:p14="http://schemas.microsoft.com/office/powerpoint/2010/main" val="3371242443"/>
              </p:ext>
            </p:extLst>
          </p:nvPr>
        </p:nvGraphicFramePr>
        <p:xfrm>
          <a:off x="134280" y="533400"/>
          <a:ext cx="7180920" cy="4928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026328"/>
            <a:ext cx="2405430" cy="159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5336871"/>
            <a:ext cx="1925869" cy="128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884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Arrow Connector 101"/>
          <p:cNvCxnSpPr>
            <a:stCxn id="58" idx="3"/>
            <a:endCxn id="57" idx="1"/>
          </p:cNvCxnSpPr>
          <p:nvPr/>
        </p:nvCxnSpPr>
        <p:spPr>
          <a:xfrm>
            <a:off x="4495800" y="2304254"/>
            <a:ext cx="2057399" cy="341574"/>
          </a:xfrm>
          <a:prstGeom prst="straightConnector1">
            <a:avLst/>
          </a:prstGeom>
          <a:noFill/>
          <a:ln w="31750" cap="flat" cmpd="sng" algn="ctr">
            <a:solidFill>
              <a:schemeClr val="tx1">
                <a:lumMod val="75000"/>
              </a:schemeClr>
            </a:solidFill>
            <a:prstDash val="solid"/>
            <a:tailEnd type="triangle"/>
          </a:ln>
          <a:effectLst/>
        </p:spPr>
      </p:cxnSp>
      <p:sp>
        <p:nvSpPr>
          <p:cNvPr id="2" name="Title 1"/>
          <p:cNvSpPr>
            <a:spLocks noGrp="1"/>
          </p:cNvSpPr>
          <p:nvPr>
            <p:ph type="title"/>
          </p:nvPr>
        </p:nvSpPr>
        <p:spPr>
          <a:xfrm>
            <a:off x="457200" y="0"/>
            <a:ext cx="8229600" cy="838200"/>
          </a:xfrm>
        </p:spPr>
        <p:txBody>
          <a:bodyPr/>
          <a:lstStyle/>
          <a:p>
            <a:r>
              <a:rPr lang="en-US" dirty="0" smtClean="0"/>
              <a:t>Organizational Structure</a:t>
            </a:r>
            <a:endParaRPr lang="en-US" dirty="0"/>
          </a:p>
        </p:txBody>
      </p:sp>
      <p:sp>
        <p:nvSpPr>
          <p:cNvPr id="73" name="Rounded Rectangle 72"/>
          <p:cNvSpPr/>
          <p:nvPr/>
        </p:nvSpPr>
        <p:spPr>
          <a:xfrm>
            <a:off x="7461583" y="76200"/>
            <a:ext cx="1606217" cy="16369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7479079" y="1066800"/>
            <a:ext cx="1570751" cy="646331"/>
          </a:xfrm>
          <a:prstGeom prst="rect">
            <a:avLst/>
          </a:prstGeom>
          <a:noFill/>
        </p:spPr>
        <p:txBody>
          <a:bodyPr wrap="none" rtlCol="0">
            <a:spAutoFit/>
          </a:bodyPr>
          <a:lstStyle/>
          <a:p>
            <a:pPr algn="ctr"/>
            <a:r>
              <a:rPr lang="en-US" b="1" dirty="0" smtClean="0">
                <a:solidFill>
                  <a:schemeClr val="tx1">
                    <a:lumMod val="50000"/>
                  </a:schemeClr>
                </a:solidFill>
              </a:rPr>
              <a:t>Organizational</a:t>
            </a:r>
          </a:p>
          <a:p>
            <a:pPr algn="ctr"/>
            <a:r>
              <a:rPr lang="en-US" b="1" dirty="0" smtClean="0">
                <a:solidFill>
                  <a:schemeClr val="tx1">
                    <a:lumMod val="50000"/>
                  </a:schemeClr>
                </a:solidFill>
              </a:rPr>
              <a:t>Structure</a:t>
            </a:r>
          </a:p>
        </p:txBody>
      </p:sp>
      <p:pic>
        <p:nvPicPr>
          <p:cNvPr id="75" name="Picture 74"/>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23900" y="202275"/>
            <a:ext cx="914400" cy="914400"/>
          </a:xfrm>
          <a:prstGeom prst="rect">
            <a:avLst/>
          </a:prstGeom>
        </p:spPr>
      </p:pic>
      <p:sp>
        <p:nvSpPr>
          <p:cNvPr id="27" name="Rectangle 26"/>
          <p:cNvSpPr/>
          <p:nvPr/>
        </p:nvSpPr>
        <p:spPr>
          <a:xfrm>
            <a:off x="2649594" y="1981200"/>
            <a:ext cx="1061358" cy="644439"/>
          </a:xfrm>
          <a:prstGeom prst="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Accounts Payable</a:t>
            </a:r>
          </a:p>
        </p:txBody>
      </p:sp>
      <p:cxnSp>
        <p:nvCxnSpPr>
          <p:cNvPr id="31" name="Straight Arrow Connector 30"/>
          <p:cNvCxnSpPr>
            <a:stCxn id="22" idx="3"/>
            <a:endCxn id="27" idx="1"/>
          </p:cNvCxnSpPr>
          <p:nvPr/>
        </p:nvCxnSpPr>
        <p:spPr>
          <a:xfrm flipV="1">
            <a:off x="1600200" y="2303420"/>
            <a:ext cx="1049394" cy="342408"/>
          </a:xfrm>
          <a:prstGeom prst="straightConnector1">
            <a:avLst/>
          </a:prstGeom>
          <a:noFill/>
          <a:ln w="31750" cap="flat" cmpd="sng" algn="ctr">
            <a:solidFill>
              <a:schemeClr val="tx1">
                <a:lumMod val="75000"/>
              </a:schemeClr>
            </a:solidFill>
            <a:prstDash val="solid"/>
            <a:tailEnd type="triangle"/>
          </a:ln>
          <a:effectLst/>
        </p:spPr>
      </p:cxnSp>
      <p:sp>
        <p:nvSpPr>
          <p:cNvPr id="57" name="Rectangle 56"/>
          <p:cNvSpPr/>
          <p:nvPr/>
        </p:nvSpPr>
        <p:spPr>
          <a:xfrm>
            <a:off x="6553199" y="2198854"/>
            <a:ext cx="1711255" cy="89394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Energy or Sustainability Office</a:t>
            </a:r>
          </a:p>
        </p:txBody>
      </p:sp>
      <p:sp>
        <p:nvSpPr>
          <p:cNvPr id="58" name="Rectangle 57"/>
          <p:cNvSpPr/>
          <p:nvPr/>
        </p:nvSpPr>
        <p:spPr>
          <a:xfrm>
            <a:off x="3709156" y="1982869"/>
            <a:ext cx="786644" cy="642770"/>
          </a:xfrm>
          <a:prstGeom prst="rect">
            <a:avLst/>
          </a:prstGeom>
          <a:solidFill>
            <a:schemeClr val="accent1">
              <a:lumMod val="75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Entry</a:t>
            </a:r>
          </a:p>
        </p:txBody>
      </p:sp>
      <p:sp>
        <p:nvSpPr>
          <p:cNvPr id="22" name="Rectangle 21"/>
          <p:cNvSpPr/>
          <p:nvPr/>
        </p:nvSpPr>
        <p:spPr>
          <a:xfrm>
            <a:off x="381000" y="2198854"/>
            <a:ext cx="1219200" cy="893947"/>
          </a:xfrm>
          <a:prstGeom prst="rect">
            <a:avLst/>
          </a:prstGeom>
          <a:solidFill>
            <a:srgbClr val="CC99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lumMod val="10000"/>
                  </a:schemeClr>
                </a:solidFill>
              </a:rPr>
              <a:t>Utility Bill Data</a:t>
            </a:r>
            <a:endParaRPr lang="en-US" dirty="0">
              <a:solidFill>
                <a:schemeClr val="bg2">
                  <a:lumMod val="10000"/>
                </a:schemeClr>
              </a:solidFill>
            </a:endParaRPr>
          </a:p>
        </p:txBody>
      </p:sp>
      <p:sp>
        <p:nvSpPr>
          <p:cNvPr id="76" name="TextBox 75"/>
          <p:cNvSpPr txBox="1"/>
          <p:nvPr/>
        </p:nvSpPr>
        <p:spPr>
          <a:xfrm>
            <a:off x="284595" y="1395066"/>
            <a:ext cx="1933755" cy="738534"/>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bg2">
                    <a:lumMod val="10000"/>
                  </a:schemeClr>
                </a:solidFill>
                <a:effectLst/>
                <a:uLnTx/>
                <a:uFillTx/>
                <a:latin typeface="Arial Narrow"/>
                <a:ea typeface="+mn-ea"/>
                <a:cs typeface="Arial Narrow"/>
              </a:rPr>
              <a:t>Decentralized</a:t>
            </a:r>
          </a:p>
        </p:txBody>
      </p:sp>
      <p:sp>
        <p:nvSpPr>
          <p:cNvPr id="81" name="Rectangle 80"/>
          <p:cNvSpPr/>
          <p:nvPr/>
        </p:nvSpPr>
        <p:spPr>
          <a:xfrm>
            <a:off x="3106794" y="2351254"/>
            <a:ext cx="1061358" cy="644439"/>
          </a:xfrm>
          <a:prstGeom prst="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Accounts Payable</a:t>
            </a:r>
          </a:p>
        </p:txBody>
      </p:sp>
      <p:sp>
        <p:nvSpPr>
          <p:cNvPr id="82" name="Rectangle 81"/>
          <p:cNvSpPr/>
          <p:nvPr/>
        </p:nvSpPr>
        <p:spPr>
          <a:xfrm>
            <a:off x="4166356" y="2352923"/>
            <a:ext cx="786644" cy="642770"/>
          </a:xfrm>
          <a:prstGeom prst="rect">
            <a:avLst/>
          </a:prstGeom>
          <a:solidFill>
            <a:schemeClr val="accent1">
              <a:lumMod val="75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Entry</a:t>
            </a:r>
          </a:p>
        </p:txBody>
      </p:sp>
      <p:sp>
        <p:nvSpPr>
          <p:cNvPr id="83" name="Rectangle 82"/>
          <p:cNvSpPr/>
          <p:nvPr/>
        </p:nvSpPr>
        <p:spPr>
          <a:xfrm>
            <a:off x="3411594" y="2697415"/>
            <a:ext cx="1061358" cy="644439"/>
          </a:xfrm>
          <a:prstGeom prst="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Accounts Payable</a:t>
            </a:r>
          </a:p>
        </p:txBody>
      </p:sp>
      <p:sp>
        <p:nvSpPr>
          <p:cNvPr id="84" name="Rectangle 83"/>
          <p:cNvSpPr/>
          <p:nvPr/>
        </p:nvSpPr>
        <p:spPr>
          <a:xfrm>
            <a:off x="4471156" y="2699084"/>
            <a:ext cx="786644" cy="642770"/>
          </a:xfrm>
          <a:prstGeom prst="rect">
            <a:avLst/>
          </a:prstGeom>
          <a:solidFill>
            <a:schemeClr val="accent1">
              <a:lumMod val="75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Entry</a:t>
            </a:r>
          </a:p>
        </p:txBody>
      </p:sp>
      <p:cxnSp>
        <p:nvCxnSpPr>
          <p:cNvPr id="85" name="Straight Arrow Connector 84"/>
          <p:cNvCxnSpPr>
            <a:stCxn id="22" idx="3"/>
            <a:endCxn id="81" idx="1"/>
          </p:cNvCxnSpPr>
          <p:nvPr/>
        </p:nvCxnSpPr>
        <p:spPr>
          <a:xfrm>
            <a:off x="1600200" y="2645828"/>
            <a:ext cx="1506594" cy="27646"/>
          </a:xfrm>
          <a:prstGeom prst="straightConnector1">
            <a:avLst/>
          </a:prstGeom>
          <a:noFill/>
          <a:ln w="31750" cap="flat" cmpd="sng" algn="ctr">
            <a:solidFill>
              <a:schemeClr val="tx1">
                <a:lumMod val="75000"/>
              </a:schemeClr>
            </a:solidFill>
            <a:prstDash val="solid"/>
            <a:tailEnd type="triangle"/>
          </a:ln>
          <a:effectLst/>
        </p:spPr>
      </p:cxnSp>
      <p:cxnSp>
        <p:nvCxnSpPr>
          <p:cNvPr id="88" name="Straight Arrow Connector 87"/>
          <p:cNvCxnSpPr>
            <a:stCxn id="22" idx="3"/>
            <a:endCxn id="83" idx="1"/>
          </p:cNvCxnSpPr>
          <p:nvPr/>
        </p:nvCxnSpPr>
        <p:spPr>
          <a:xfrm>
            <a:off x="1600200" y="2645828"/>
            <a:ext cx="1811394" cy="373807"/>
          </a:xfrm>
          <a:prstGeom prst="straightConnector1">
            <a:avLst/>
          </a:prstGeom>
          <a:noFill/>
          <a:ln w="31750" cap="flat" cmpd="sng" algn="ctr">
            <a:solidFill>
              <a:schemeClr val="tx1">
                <a:lumMod val="75000"/>
              </a:schemeClr>
            </a:solidFill>
            <a:prstDash val="solid"/>
            <a:tailEnd type="triangle"/>
          </a:ln>
          <a:effectLst/>
        </p:spPr>
      </p:cxnSp>
      <p:cxnSp>
        <p:nvCxnSpPr>
          <p:cNvPr id="96" name="Straight Arrow Connector 95"/>
          <p:cNvCxnSpPr>
            <a:stCxn id="84" idx="3"/>
            <a:endCxn id="57" idx="1"/>
          </p:cNvCxnSpPr>
          <p:nvPr/>
        </p:nvCxnSpPr>
        <p:spPr>
          <a:xfrm flipV="1">
            <a:off x="5257800" y="2645828"/>
            <a:ext cx="1295399" cy="374641"/>
          </a:xfrm>
          <a:prstGeom prst="straightConnector1">
            <a:avLst/>
          </a:prstGeom>
          <a:noFill/>
          <a:ln w="31750" cap="flat" cmpd="sng" algn="ctr">
            <a:solidFill>
              <a:schemeClr val="tx1">
                <a:lumMod val="75000"/>
              </a:schemeClr>
            </a:solidFill>
            <a:prstDash val="solid"/>
            <a:tailEnd type="triangle"/>
          </a:ln>
          <a:effectLst/>
        </p:spPr>
      </p:cxnSp>
      <p:cxnSp>
        <p:nvCxnSpPr>
          <p:cNvPr id="99" name="Straight Arrow Connector 98"/>
          <p:cNvCxnSpPr>
            <a:stCxn id="82" idx="3"/>
            <a:endCxn id="57" idx="1"/>
          </p:cNvCxnSpPr>
          <p:nvPr/>
        </p:nvCxnSpPr>
        <p:spPr>
          <a:xfrm flipV="1">
            <a:off x="4953000" y="2645828"/>
            <a:ext cx="1600199" cy="28480"/>
          </a:xfrm>
          <a:prstGeom prst="straightConnector1">
            <a:avLst/>
          </a:prstGeom>
          <a:noFill/>
          <a:ln w="31750" cap="flat" cmpd="sng" algn="ctr">
            <a:solidFill>
              <a:schemeClr val="tx1">
                <a:lumMod val="75000"/>
              </a:schemeClr>
            </a:solidFill>
            <a:prstDash val="solid"/>
            <a:tailEnd type="triangle"/>
          </a:ln>
          <a:effectLst/>
        </p:spPr>
      </p:cxnSp>
      <p:sp>
        <p:nvSpPr>
          <p:cNvPr id="108" name="Rectangle 107"/>
          <p:cNvSpPr/>
          <p:nvPr/>
        </p:nvSpPr>
        <p:spPr>
          <a:xfrm>
            <a:off x="2286000" y="4675846"/>
            <a:ext cx="1711255" cy="89394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Energy or Sustainability Office</a:t>
            </a:r>
          </a:p>
        </p:txBody>
      </p:sp>
      <p:sp>
        <p:nvSpPr>
          <p:cNvPr id="110" name="Rectangle 109"/>
          <p:cNvSpPr/>
          <p:nvPr/>
        </p:nvSpPr>
        <p:spPr>
          <a:xfrm>
            <a:off x="381000" y="4675846"/>
            <a:ext cx="1219200" cy="893947"/>
          </a:xfrm>
          <a:prstGeom prst="rect">
            <a:avLst/>
          </a:prstGeom>
          <a:solidFill>
            <a:srgbClr val="CC99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lumMod val="10000"/>
                  </a:schemeClr>
                </a:solidFill>
              </a:rPr>
              <a:t>Utility Bill Data</a:t>
            </a:r>
            <a:endParaRPr lang="en-US" dirty="0">
              <a:solidFill>
                <a:schemeClr val="bg2">
                  <a:lumMod val="10000"/>
                </a:schemeClr>
              </a:solidFill>
            </a:endParaRPr>
          </a:p>
        </p:txBody>
      </p:sp>
      <p:sp>
        <p:nvSpPr>
          <p:cNvPr id="113" name="Rectangle 112"/>
          <p:cNvSpPr/>
          <p:nvPr/>
        </p:nvSpPr>
        <p:spPr>
          <a:xfrm>
            <a:off x="6553199" y="4432215"/>
            <a:ext cx="1061358" cy="644439"/>
          </a:xfrm>
          <a:prstGeom prst="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Accounts Payable</a:t>
            </a:r>
          </a:p>
        </p:txBody>
      </p:sp>
      <p:sp>
        <p:nvSpPr>
          <p:cNvPr id="114" name="Rectangle 113"/>
          <p:cNvSpPr/>
          <p:nvPr/>
        </p:nvSpPr>
        <p:spPr>
          <a:xfrm>
            <a:off x="4015792" y="4678076"/>
            <a:ext cx="786644" cy="893946"/>
          </a:xfrm>
          <a:prstGeom prst="rect">
            <a:avLst/>
          </a:prstGeom>
          <a:solidFill>
            <a:schemeClr val="accent1">
              <a:lumMod val="75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Entry</a:t>
            </a:r>
          </a:p>
        </p:txBody>
      </p:sp>
      <p:cxnSp>
        <p:nvCxnSpPr>
          <p:cNvPr id="115" name="Straight Arrow Connector 114"/>
          <p:cNvCxnSpPr>
            <a:stCxn id="110" idx="3"/>
            <a:endCxn id="108" idx="1"/>
          </p:cNvCxnSpPr>
          <p:nvPr/>
        </p:nvCxnSpPr>
        <p:spPr>
          <a:xfrm>
            <a:off x="1600200" y="5122820"/>
            <a:ext cx="685800" cy="0"/>
          </a:xfrm>
          <a:prstGeom prst="straightConnector1">
            <a:avLst/>
          </a:prstGeom>
          <a:noFill/>
          <a:ln w="31750" cap="flat" cmpd="sng" algn="ctr">
            <a:solidFill>
              <a:schemeClr val="tx1">
                <a:lumMod val="75000"/>
              </a:schemeClr>
            </a:solidFill>
            <a:prstDash val="solid"/>
            <a:tailEnd type="triangle"/>
          </a:ln>
          <a:effectLst/>
        </p:spPr>
      </p:cxnSp>
      <p:sp>
        <p:nvSpPr>
          <p:cNvPr id="135" name="Rectangle 134"/>
          <p:cNvSpPr/>
          <p:nvPr/>
        </p:nvSpPr>
        <p:spPr>
          <a:xfrm>
            <a:off x="7073987" y="4800599"/>
            <a:ext cx="1061358" cy="644439"/>
          </a:xfrm>
          <a:prstGeom prst="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Accounts Payable</a:t>
            </a:r>
          </a:p>
        </p:txBody>
      </p:sp>
      <p:sp>
        <p:nvSpPr>
          <p:cNvPr id="136" name="TextBox 135"/>
          <p:cNvSpPr txBox="1"/>
          <p:nvPr/>
        </p:nvSpPr>
        <p:spPr>
          <a:xfrm>
            <a:off x="284594" y="3939542"/>
            <a:ext cx="1933755" cy="738534"/>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bg2">
                    <a:lumMod val="10000"/>
                  </a:schemeClr>
                </a:solidFill>
                <a:effectLst/>
                <a:uLnTx/>
                <a:uFillTx/>
                <a:latin typeface="Arial Narrow"/>
                <a:ea typeface="+mn-ea"/>
                <a:cs typeface="Arial Narrow"/>
              </a:rPr>
              <a:t>Centralized</a:t>
            </a:r>
          </a:p>
        </p:txBody>
      </p:sp>
      <p:sp>
        <p:nvSpPr>
          <p:cNvPr id="137" name="Rectangle 136"/>
          <p:cNvSpPr/>
          <p:nvPr/>
        </p:nvSpPr>
        <p:spPr>
          <a:xfrm>
            <a:off x="7404513" y="5139431"/>
            <a:ext cx="1061358" cy="644439"/>
          </a:xfrm>
          <a:prstGeom prst="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Accounts Payable</a:t>
            </a:r>
          </a:p>
        </p:txBody>
      </p:sp>
      <p:cxnSp>
        <p:nvCxnSpPr>
          <p:cNvPr id="138" name="Straight Arrow Connector 137"/>
          <p:cNvCxnSpPr>
            <a:stCxn id="114" idx="3"/>
            <a:endCxn id="113" idx="1"/>
          </p:cNvCxnSpPr>
          <p:nvPr/>
        </p:nvCxnSpPr>
        <p:spPr>
          <a:xfrm flipV="1">
            <a:off x="4802436" y="4754435"/>
            <a:ext cx="1750763" cy="370614"/>
          </a:xfrm>
          <a:prstGeom prst="straightConnector1">
            <a:avLst/>
          </a:prstGeom>
          <a:noFill/>
          <a:ln w="31750" cap="flat" cmpd="sng" algn="ctr">
            <a:solidFill>
              <a:schemeClr val="tx1">
                <a:lumMod val="75000"/>
              </a:schemeClr>
            </a:solidFill>
            <a:prstDash val="solid"/>
            <a:tailEnd type="triangle"/>
          </a:ln>
          <a:effectLst/>
        </p:spPr>
      </p:cxnSp>
      <p:cxnSp>
        <p:nvCxnSpPr>
          <p:cNvPr id="141" name="Straight Arrow Connector 140"/>
          <p:cNvCxnSpPr>
            <a:stCxn id="114" idx="3"/>
            <a:endCxn id="135" idx="1"/>
          </p:cNvCxnSpPr>
          <p:nvPr/>
        </p:nvCxnSpPr>
        <p:spPr>
          <a:xfrm flipV="1">
            <a:off x="4802436" y="5122819"/>
            <a:ext cx="2271551" cy="2230"/>
          </a:xfrm>
          <a:prstGeom prst="straightConnector1">
            <a:avLst/>
          </a:prstGeom>
          <a:noFill/>
          <a:ln w="31750" cap="flat" cmpd="sng" algn="ctr">
            <a:solidFill>
              <a:schemeClr val="tx1">
                <a:lumMod val="75000"/>
              </a:schemeClr>
            </a:solidFill>
            <a:prstDash val="solid"/>
            <a:tailEnd type="triangle"/>
          </a:ln>
          <a:effectLst/>
        </p:spPr>
      </p:cxnSp>
      <p:cxnSp>
        <p:nvCxnSpPr>
          <p:cNvPr id="144" name="Straight Arrow Connector 143"/>
          <p:cNvCxnSpPr>
            <a:stCxn id="114" idx="3"/>
            <a:endCxn id="137" idx="1"/>
          </p:cNvCxnSpPr>
          <p:nvPr/>
        </p:nvCxnSpPr>
        <p:spPr>
          <a:xfrm>
            <a:off x="4802436" y="5125049"/>
            <a:ext cx="2602077" cy="336602"/>
          </a:xfrm>
          <a:prstGeom prst="straightConnector1">
            <a:avLst/>
          </a:prstGeom>
          <a:noFill/>
          <a:ln w="31750" cap="flat" cmpd="sng" algn="ctr">
            <a:solidFill>
              <a:schemeClr val="tx1">
                <a:lumMod val="75000"/>
              </a:schemeClr>
            </a:solidFill>
            <a:prstDash val="solid"/>
            <a:tailEnd type="triangle"/>
          </a:ln>
          <a:effectLst/>
        </p:spPr>
      </p:cxnSp>
    </p:spTree>
    <p:extLst>
      <p:ext uri="{BB962C8B-B14F-4D97-AF65-F5344CB8AC3E}">
        <p14:creationId xmlns:p14="http://schemas.microsoft.com/office/powerpoint/2010/main" val="26183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Organizational Structure</a:t>
            </a:r>
            <a:endParaRPr lang="en-US" dirty="0"/>
          </a:p>
        </p:txBody>
      </p:sp>
      <p:grpSp>
        <p:nvGrpSpPr>
          <p:cNvPr id="33" name="Group 32"/>
          <p:cNvGrpSpPr>
            <a:grpSpLocks noChangeAspect="1"/>
          </p:cNvGrpSpPr>
          <p:nvPr/>
        </p:nvGrpSpPr>
        <p:grpSpPr>
          <a:xfrm>
            <a:off x="228600" y="1828799"/>
            <a:ext cx="8610601" cy="4362795"/>
            <a:chOff x="77744" y="2377431"/>
            <a:chExt cx="5334002" cy="2956569"/>
          </a:xfrm>
        </p:grpSpPr>
        <p:sp>
          <p:nvSpPr>
            <p:cNvPr id="34" name="Rounded Rectangle 33"/>
            <p:cNvSpPr/>
            <p:nvPr/>
          </p:nvSpPr>
          <p:spPr>
            <a:xfrm>
              <a:off x="3916679" y="2391119"/>
              <a:ext cx="1495067" cy="2942881"/>
            </a:xfrm>
            <a:prstGeom prst="roundRect">
              <a:avLst/>
            </a:prstGeom>
            <a:solidFill>
              <a:schemeClr val="accent2">
                <a:lumMod val="20000"/>
                <a:lumOff val="80000"/>
              </a:schemeClr>
            </a:solidFill>
            <a:ln w="317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Rounded Rectangle 34"/>
            <p:cNvSpPr/>
            <p:nvPr/>
          </p:nvSpPr>
          <p:spPr>
            <a:xfrm>
              <a:off x="1390134" y="2391119"/>
              <a:ext cx="2468513" cy="1827477"/>
            </a:xfrm>
            <a:prstGeom prst="roundRect">
              <a:avLst/>
            </a:prstGeom>
            <a:solidFill>
              <a:srgbClr val="4BACC6">
                <a:lumMod val="20000"/>
                <a:lumOff val="80000"/>
              </a:srgbClr>
            </a:solidFill>
            <a:ln w="317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Rectangle 35"/>
            <p:cNvSpPr/>
            <p:nvPr/>
          </p:nvSpPr>
          <p:spPr>
            <a:xfrm>
              <a:off x="723127" y="3203517"/>
              <a:ext cx="572273" cy="538480"/>
            </a:xfrm>
            <a:prstGeom prst="rect">
              <a:avLst/>
            </a:prstGeom>
            <a:solidFill>
              <a:srgbClr val="C0504D">
                <a:lumMod val="75000"/>
              </a:srgbClr>
            </a:solidFill>
            <a:ln w="31750" cap="flat" cmpd="sng" algn="ctr">
              <a:solidFill>
                <a:srgbClr val="C0504D">
                  <a:lumMod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Calibri"/>
                  <a:cs typeface="Times New Roman"/>
                </a:rPr>
                <a:t>Third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Calibri"/>
                  <a:cs typeface="Times New Roman"/>
                </a:rPr>
                <a:t>Party</a:t>
              </a:r>
            </a:p>
          </p:txBody>
        </p:sp>
        <p:sp>
          <p:nvSpPr>
            <p:cNvPr id="37" name="Flowchart: Magnetic Disk 36"/>
            <p:cNvSpPr/>
            <p:nvPr/>
          </p:nvSpPr>
          <p:spPr>
            <a:xfrm>
              <a:off x="1521265" y="3125738"/>
              <a:ext cx="727842" cy="694038"/>
            </a:xfrm>
            <a:prstGeom prst="flowChartMagneticDisk">
              <a:avLst/>
            </a:prstGeom>
            <a:solidFill>
              <a:srgbClr val="4F81BD"/>
            </a:solidFill>
            <a:ln w="3175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white"/>
                  </a:solidFill>
                  <a:effectLst/>
                  <a:uLnTx/>
                  <a:uFillTx/>
                  <a:latin typeface="Calibri"/>
                  <a:ea typeface="Calibri"/>
                  <a:cs typeface="Times New Roman"/>
                </a:rPr>
                <a:t>Energy Database</a:t>
              </a:r>
            </a:p>
          </p:txBody>
        </p:sp>
        <p:sp>
          <p:nvSpPr>
            <p:cNvPr id="38" name="Rectangle 37"/>
            <p:cNvSpPr/>
            <p:nvPr/>
          </p:nvSpPr>
          <p:spPr>
            <a:xfrm>
              <a:off x="2464071" y="3115963"/>
              <a:ext cx="1248347" cy="713588"/>
            </a:xfrm>
            <a:prstGeom prst="rect">
              <a:avLst/>
            </a:prstGeom>
            <a:solidFill>
              <a:srgbClr val="4F81BD"/>
            </a:solidFill>
            <a:ln w="3175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Calibri"/>
                  <a:cs typeface="Times New Roman"/>
                </a:rPr>
                <a:t>Energy Manager/ Engineer</a:t>
              </a:r>
            </a:p>
          </p:txBody>
        </p:sp>
        <p:cxnSp>
          <p:nvCxnSpPr>
            <p:cNvPr id="39" name="Straight Arrow Connector 38"/>
            <p:cNvCxnSpPr>
              <a:stCxn id="48" idx="3"/>
              <a:endCxn id="36" idx="1"/>
            </p:cNvCxnSpPr>
            <p:nvPr/>
          </p:nvCxnSpPr>
          <p:spPr>
            <a:xfrm>
              <a:off x="608055" y="3472757"/>
              <a:ext cx="115073" cy="0"/>
            </a:xfrm>
            <a:prstGeom prst="straightConnector1">
              <a:avLst/>
            </a:prstGeom>
            <a:noFill/>
            <a:ln w="38100" cap="flat" cmpd="sng" algn="ctr">
              <a:solidFill>
                <a:srgbClr val="8064A2">
                  <a:lumMod val="75000"/>
                </a:srgbClr>
              </a:solidFill>
              <a:prstDash val="solid"/>
              <a:tailEnd type="triangle"/>
            </a:ln>
            <a:effectLst/>
          </p:spPr>
        </p:cxnSp>
        <p:sp>
          <p:nvSpPr>
            <p:cNvPr id="40" name="Rectangle 39"/>
            <p:cNvSpPr/>
            <p:nvPr/>
          </p:nvSpPr>
          <p:spPr>
            <a:xfrm>
              <a:off x="4048855" y="3125738"/>
              <a:ext cx="1219200" cy="694038"/>
            </a:xfrm>
            <a:prstGeom prst="rect">
              <a:avLst/>
            </a:prstGeom>
            <a:solidFill>
              <a:schemeClr val="accent2">
                <a:lumMod val="60000"/>
                <a:lumOff val="40000"/>
              </a:schemeClr>
            </a:solidFill>
            <a:ln w="31750" cap="flat" cmpd="sng" algn="ctr">
              <a:solidFill>
                <a:schemeClr val="accent2">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bg2">
                      <a:lumMod val="10000"/>
                    </a:schemeClr>
                  </a:solidFill>
                  <a:effectLst/>
                  <a:uLnTx/>
                  <a:uFillTx/>
                  <a:latin typeface="Calibri"/>
                  <a:ea typeface="Calibri"/>
                  <a:cs typeface="Times New Roman"/>
                </a:rPr>
                <a:t>Energy Coordinator</a:t>
              </a:r>
            </a:p>
          </p:txBody>
        </p:sp>
        <p:sp>
          <p:nvSpPr>
            <p:cNvPr id="42" name="Rectangle 41"/>
            <p:cNvSpPr/>
            <p:nvPr/>
          </p:nvSpPr>
          <p:spPr>
            <a:xfrm>
              <a:off x="4058691" y="4184798"/>
              <a:ext cx="1219200" cy="801239"/>
            </a:xfrm>
            <a:prstGeom prst="rect">
              <a:avLst/>
            </a:prstGeom>
            <a:solidFill>
              <a:schemeClr val="accent2">
                <a:lumMod val="60000"/>
                <a:lumOff val="40000"/>
              </a:schemeClr>
            </a:solidFill>
            <a:ln w="31750" cap="flat" cmpd="sng" algn="ctr">
              <a:solidFill>
                <a:schemeClr val="accent2">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bg2">
                      <a:lumMod val="10000"/>
                    </a:schemeClr>
                  </a:solidFill>
                  <a:effectLst/>
                  <a:uLnTx/>
                  <a:uFillTx/>
                  <a:latin typeface="Calibri"/>
                  <a:ea typeface="Calibri"/>
                  <a:cs typeface="Times New Roman"/>
                </a:rPr>
                <a:t>Accounts Payable</a:t>
              </a:r>
            </a:p>
          </p:txBody>
        </p:sp>
        <p:sp>
          <p:nvSpPr>
            <p:cNvPr id="43" name="Text Box 28"/>
            <p:cNvSpPr txBox="1"/>
            <p:nvPr/>
          </p:nvSpPr>
          <p:spPr>
            <a:xfrm>
              <a:off x="3921153" y="2377431"/>
              <a:ext cx="1490593" cy="314960"/>
            </a:xfrm>
            <a:prstGeom prst="rect">
              <a:avLst/>
            </a:prstGeom>
            <a:noFill/>
            <a:ln w="317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a:ea typeface="Calibri"/>
                  <a:cs typeface="Times New Roman"/>
                </a:rPr>
                <a:t>Agencies/ Departments</a:t>
              </a:r>
              <a:endParaRPr kumimoji="0" lang="en-US" b="1" i="0" u="none" strike="noStrike" kern="0" cap="none" spc="0" normalizeH="0" baseline="0" noProof="0" dirty="0" smtClean="0">
                <a:ln>
                  <a:noFill/>
                </a:ln>
                <a:solidFill>
                  <a:prstClr val="black"/>
                </a:solidFill>
                <a:effectLst/>
                <a:uLnTx/>
                <a:uFillTx/>
                <a:latin typeface="Calibri"/>
                <a:ea typeface="Calibri"/>
                <a:cs typeface="Times New Roman"/>
              </a:endParaRPr>
            </a:p>
          </p:txBody>
        </p:sp>
        <p:sp>
          <p:nvSpPr>
            <p:cNvPr id="44" name="Text Box 22"/>
            <p:cNvSpPr txBox="1"/>
            <p:nvPr/>
          </p:nvSpPr>
          <p:spPr>
            <a:xfrm>
              <a:off x="1554481" y="2423944"/>
              <a:ext cx="2240279" cy="314960"/>
            </a:xfrm>
            <a:prstGeom prst="rect">
              <a:avLst/>
            </a:prstGeom>
            <a:noFill/>
            <a:ln w="317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solidFill>
                    <a:prstClr val="black"/>
                  </a:solidFill>
                  <a:latin typeface="Calibri"/>
                  <a:ea typeface="Calibri"/>
                  <a:cs typeface="Times New Roman"/>
                </a:rPr>
                <a:t>Department of General Services</a:t>
              </a:r>
              <a:endParaRPr kumimoji="0" lang="en-US" sz="2400" b="1" i="0" u="none" strike="noStrike" kern="0" cap="none" spc="0" normalizeH="0" baseline="0" noProof="0" dirty="0" smtClean="0">
                <a:ln>
                  <a:noFill/>
                </a:ln>
                <a:solidFill>
                  <a:prstClr val="black"/>
                </a:solidFill>
                <a:effectLst/>
                <a:uLnTx/>
                <a:uFillTx/>
                <a:latin typeface="Calibri"/>
                <a:ea typeface="Calibri"/>
                <a:cs typeface="Times New Roman"/>
              </a:endParaRPr>
            </a:p>
          </p:txBody>
        </p:sp>
        <p:cxnSp>
          <p:nvCxnSpPr>
            <p:cNvPr id="45" name="Elbow Connector 44"/>
            <p:cNvCxnSpPr>
              <a:stCxn id="37" idx="1"/>
              <a:endCxn id="40" idx="0"/>
            </p:cNvCxnSpPr>
            <p:nvPr/>
          </p:nvCxnSpPr>
          <p:spPr>
            <a:xfrm rot="5400000" flipH="1" flipV="1">
              <a:off x="3271451" y="1739104"/>
              <a:ext cx="8607" cy="2773269"/>
            </a:xfrm>
            <a:prstGeom prst="bentConnector3">
              <a:avLst>
                <a:gd name="adj1" fmla="val 1800000"/>
              </a:avLst>
            </a:prstGeom>
            <a:noFill/>
            <a:ln w="38100" cap="flat" cmpd="sng" algn="ctr">
              <a:solidFill>
                <a:schemeClr val="accent2">
                  <a:lumMod val="75000"/>
                </a:schemeClr>
              </a:solidFill>
              <a:prstDash val="solid"/>
              <a:headEnd type="triangle"/>
              <a:tailEnd type="none"/>
            </a:ln>
            <a:effectLst/>
          </p:spPr>
        </p:cxnSp>
        <p:sp>
          <p:nvSpPr>
            <p:cNvPr id="48" name="Rectangle 47"/>
            <p:cNvSpPr/>
            <p:nvPr/>
          </p:nvSpPr>
          <p:spPr>
            <a:xfrm>
              <a:off x="77744" y="3203517"/>
              <a:ext cx="530311" cy="538480"/>
            </a:xfrm>
            <a:prstGeom prst="rect">
              <a:avLst/>
            </a:prstGeom>
            <a:solidFill>
              <a:srgbClr val="8064A2">
                <a:lumMod val="60000"/>
                <a:lumOff val="40000"/>
              </a:srgbClr>
            </a:solidFill>
            <a:ln w="31750" cap="flat" cmpd="sng" algn="ctr">
              <a:solidFill>
                <a:srgbClr val="8064A2">
                  <a:lumMod val="75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Calibri"/>
                  <a:cs typeface="Times New Roman"/>
                </a:rPr>
                <a:t>Utility</a:t>
              </a:r>
            </a:p>
          </p:txBody>
        </p:sp>
        <p:cxnSp>
          <p:nvCxnSpPr>
            <p:cNvPr id="49" name="Elbow Connector 48"/>
            <p:cNvCxnSpPr>
              <a:stCxn id="36" idx="2"/>
              <a:endCxn id="42" idx="1"/>
            </p:cNvCxnSpPr>
            <p:nvPr/>
          </p:nvCxnSpPr>
          <p:spPr>
            <a:xfrm rot="16200000" flipH="1">
              <a:off x="2112267" y="2638993"/>
              <a:ext cx="843421" cy="3049428"/>
            </a:xfrm>
            <a:prstGeom prst="bentConnector2">
              <a:avLst/>
            </a:prstGeom>
            <a:noFill/>
            <a:ln w="38100" cap="flat" cmpd="sng" algn="ctr">
              <a:solidFill>
                <a:schemeClr val="accent2">
                  <a:lumMod val="75000"/>
                </a:schemeClr>
              </a:solidFill>
              <a:prstDash val="solid"/>
              <a:headEnd type="triangle"/>
              <a:tailEnd type="none"/>
            </a:ln>
            <a:effectLst/>
          </p:spPr>
        </p:cxnSp>
        <p:cxnSp>
          <p:nvCxnSpPr>
            <p:cNvPr id="50" name="Straight Arrow Connector 49"/>
            <p:cNvCxnSpPr>
              <a:stCxn id="36" idx="3"/>
              <a:endCxn id="37" idx="2"/>
            </p:cNvCxnSpPr>
            <p:nvPr/>
          </p:nvCxnSpPr>
          <p:spPr>
            <a:xfrm>
              <a:off x="1295400" y="3472757"/>
              <a:ext cx="225865" cy="0"/>
            </a:xfrm>
            <a:prstGeom prst="straightConnector1">
              <a:avLst/>
            </a:prstGeom>
            <a:noFill/>
            <a:ln w="38100" cap="flat" cmpd="sng" algn="ctr">
              <a:solidFill>
                <a:srgbClr val="C0504D">
                  <a:lumMod val="75000"/>
                </a:srgbClr>
              </a:solidFill>
              <a:prstDash val="solid"/>
              <a:tailEnd type="triangle"/>
            </a:ln>
            <a:effectLst/>
          </p:spPr>
        </p:cxnSp>
        <p:cxnSp>
          <p:nvCxnSpPr>
            <p:cNvPr id="52" name="Elbow Connector 51"/>
            <p:cNvCxnSpPr>
              <a:stCxn id="42" idx="2"/>
              <a:endCxn id="48" idx="2"/>
            </p:cNvCxnSpPr>
            <p:nvPr/>
          </p:nvCxnSpPr>
          <p:spPr>
            <a:xfrm rot="5400000" flipH="1">
              <a:off x="1883576" y="2201321"/>
              <a:ext cx="1244040" cy="4325392"/>
            </a:xfrm>
            <a:prstGeom prst="bentConnector3">
              <a:avLst>
                <a:gd name="adj1" fmla="val -12453"/>
              </a:avLst>
            </a:prstGeom>
            <a:noFill/>
            <a:ln w="38100" cap="flat" cmpd="sng" algn="ctr">
              <a:solidFill>
                <a:srgbClr val="8064A2">
                  <a:lumMod val="75000"/>
                </a:srgbClr>
              </a:solidFill>
              <a:prstDash val="solid"/>
              <a:headEnd type="triangle"/>
              <a:tailEnd type="none"/>
            </a:ln>
            <a:effectLst/>
          </p:spPr>
        </p:cxnSp>
        <p:cxnSp>
          <p:nvCxnSpPr>
            <p:cNvPr id="53" name="Straight Arrow Connector 52"/>
            <p:cNvCxnSpPr>
              <a:stCxn id="37" idx="4"/>
              <a:endCxn id="38" idx="1"/>
            </p:cNvCxnSpPr>
            <p:nvPr/>
          </p:nvCxnSpPr>
          <p:spPr>
            <a:xfrm>
              <a:off x="2249107" y="3472757"/>
              <a:ext cx="214964" cy="0"/>
            </a:xfrm>
            <a:prstGeom prst="straightConnector1">
              <a:avLst/>
            </a:prstGeom>
            <a:noFill/>
            <a:ln w="38100" cap="flat" cmpd="sng" algn="ctr">
              <a:solidFill>
                <a:srgbClr val="4F81BD">
                  <a:shade val="95000"/>
                  <a:satMod val="105000"/>
                </a:srgbClr>
              </a:solidFill>
              <a:prstDash val="solid"/>
              <a:headEnd type="triangle"/>
              <a:tailEnd type="triangle"/>
            </a:ln>
            <a:effectLst/>
          </p:spPr>
        </p:cxnSp>
        <p:cxnSp>
          <p:nvCxnSpPr>
            <p:cNvPr id="54" name="Straight Arrow Connector 53"/>
            <p:cNvCxnSpPr>
              <a:endCxn id="40" idx="1"/>
            </p:cNvCxnSpPr>
            <p:nvPr/>
          </p:nvCxnSpPr>
          <p:spPr>
            <a:xfrm>
              <a:off x="3639066" y="3472757"/>
              <a:ext cx="409789" cy="0"/>
            </a:xfrm>
            <a:prstGeom prst="straightConnector1">
              <a:avLst/>
            </a:prstGeom>
            <a:noFill/>
            <a:ln w="38100" cap="flat" cmpd="sng" algn="ctr">
              <a:solidFill>
                <a:srgbClr val="4F81BD">
                  <a:shade val="95000"/>
                  <a:satMod val="105000"/>
                </a:srgbClr>
              </a:solidFill>
              <a:prstDash val="solid"/>
              <a:tailEnd type="triangle"/>
            </a:ln>
            <a:effectLst/>
          </p:spPr>
        </p:cxnSp>
      </p:grpSp>
      <p:cxnSp>
        <p:nvCxnSpPr>
          <p:cNvPr id="32" name="Elbow Connector 31"/>
          <p:cNvCxnSpPr>
            <a:stCxn id="37" idx="3"/>
            <a:endCxn id="42" idx="0"/>
          </p:cNvCxnSpPr>
          <p:nvPr/>
        </p:nvCxnSpPr>
        <p:spPr>
          <a:xfrm rot="16200000" flipH="1">
            <a:off x="5123372" y="1980119"/>
            <a:ext cx="538637" cy="4492725"/>
          </a:xfrm>
          <a:prstGeom prst="bentConnector3">
            <a:avLst>
              <a:gd name="adj1" fmla="val 50000"/>
            </a:avLst>
          </a:prstGeom>
          <a:noFill/>
          <a:ln w="38100" cap="flat" cmpd="sng" algn="ctr">
            <a:solidFill>
              <a:schemeClr val="accent2">
                <a:lumMod val="75000"/>
              </a:schemeClr>
            </a:solidFill>
            <a:prstDash val="solid"/>
            <a:headEnd type="triangle"/>
            <a:tailEnd type="none"/>
          </a:ln>
          <a:effectLst/>
        </p:spPr>
      </p:cxnSp>
      <p:cxnSp>
        <p:nvCxnSpPr>
          <p:cNvPr id="60" name="Elbow Connector 59"/>
          <p:cNvCxnSpPr>
            <a:endCxn id="38" idx="2"/>
          </p:cNvCxnSpPr>
          <p:nvPr/>
        </p:nvCxnSpPr>
        <p:spPr>
          <a:xfrm rot="10800000">
            <a:off x="5088408" y="3971589"/>
            <a:ext cx="1566577" cy="905213"/>
          </a:xfrm>
          <a:prstGeom prst="bentConnector2">
            <a:avLst/>
          </a:prstGeom>
          <a:noFill/>
          <a:ln w="38100" cap="flat" cmpd="sng" algn="ctr">
            <a:solidFill>
              <a:srgbClr val="4F81BD">
                <a:shade val="95000"/>
                <a:satMod val="105000"/>
              </a:srgbClr>
            </a:solidFill>
            <a:prstDash val="solid"/>
            <a:headEnd type="triangle"/>
            <a:tailEnd type="triangle"/>
          </a:ln>
          <a:effectLst/>
        </p:spPr>
      </p:cxnSp>
      <p:sp>
        <p:nvSpPr>
          <p:cNvPr id="73" name="Rounded Rectangle 72"/>
          <p:cNvSpPr/>
          <p:nvPr/>
        </p:nvSpPr>
        <p:spPr>
          <a:xfrm>
            <a:off x="7461583" y="76200"/>
            <a:ext cx="1606217" cy="16369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7479079" y="1066800"/>
            <a:ext cx="1570751" cy="646331"/>
          </a:xfrm>
          <a:prstGeom prst="rect">
            <a:avLst/>
          </a:prstGeom>
          <a:noFill/>
        </p:spPr>
        <p:txBody>
          <a:bodyPr wrap="none" rtlCol="0">
            <a:spAutoFit/>
          </a:bodyPr>
          <a:lstStyle/>
          <a:p>
            <a:pPr algn="ctr"/>
            <a:r>
              <a:rPr lang="en-US" b="1" dirty="0" smtClean="0">
                <a:solidFill>
                  <a:schemeClr val="tx1">
                    <a:lumMod val="50000"/>
                  </a:schemeClr>
                </a:solidFill>
              </a:rPr>
              <a:t>Organizational</a:t>
            </a:r>
          </a:p>
          <a:p>
            <a:pPr algn="ctr"/>
            <a:r>
              <a:rPr lang="en-US" b="1" dirty="0" smtClean="0">
                <a:solidFill>
                  <a:schemeClr val="tx1">
                    <a:lumMod val="50000"/>
                  </a:schemeClr>
                </a:solidFill>
              </a:rPr>
              <a:t>Structure</a:t>
            </a:r>
          </a:p>
        </p:txBody>
      </p:sp>
      <p:pic>
        <p:nvPicPr>
          <p:cNvPr id="75" name="Picture 74"/>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23900" y="202275"/>
            <a:ext cx="914400" cy="914400"/>
          </a:xfrm>
          <a:prstGeom prst="rect">
            <a:avLst/>
          </a:prstGeom>
        </p:spPr>
      </p:pic>
      <p:sp>
        <p:nvSpPr>
          <p:cNvPr id="77" name="Rectangle 76"/>
          <p:cNvSpPr/>
          <p:nvPr/>
        </p:nvSpPr>
        <p:spPr>
          <a:xfrm>
            <a:off x="457200" y="882134"/>
            <a:ext cx="6305708" cy="830997"/>
          </a:xfrm>
          <a:prstGeom prst="rect">
            <a:avLst/>
          </a:prstGeom>
        </p:spPr>
        <p:txBody>
          <a:bodyPr wrap="square">
            <a:spAutoFit/>
          </a:bodyPr>
          <a:lstStyle/>
          <a:p>
            <a:r>
              <a:rPr lang="en-US" sz="2400" b="1" dirty="0" smtClean="0">
                <a:solidFill>
                  <a:schemeClr val="tx1">
                    <a:lumMod val="50000"/>
                  </a:schemeClr>
                </a:solidFill>
              </a:rPr>
              <a:t>Example of a Partially-Centralized Organizational Structure</a:t>
            </a:r>
            <a:endParaRPr lang="en-US" sz="2400" b="1" dirty="0">
              <a:solidFill>
                <a:schemeClr val="tx1">
                  <a:lumMod val="50000"/>
                </a:schemeClr>
              </a:solidFill>
            </a:endParaRPr>
          </a:p>
        </p:txBody>
      </p:sp>
    </p:spTree>
    <p:extLst>
      <p:ext uri="{BB962C8B-B14F-4D97-AF65-F5344CB8AC3E}">
        <p14:creationId xmlns:p14="http://schemas.microsoft.com/office/powerpoint/2010/main" val="1593653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395833" y="76200"/>
            <a:ext cx="1658112" cy="1810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dirty="0" smtClean="0"/>
              <a:t>Engagement and Communications</a:t>
            </a:r>
            <a:endParaRPr lang="en-US" dirty="0"/>
          </a:p>
        </p:txBody>
      </p:sp>
      <p:sp>
        <p:nvSpPr>
          <p:cNvPr id="11" name="TextBox 10"/>
          <p:cNvSpPr txBox="1"/>
          <p:nvPr/>
        </p:nvSpPr>
        <p:spPr>
          <a:xfrm>
            <a:off x="7370156" y="1199168"/>
            <a:ext cx="1697644" cy="646331"/>
          </a:xfrm>
          <a:prstGeom prst="rect">
            <a:avLst/>
          </a:prstGeom>
          <a:noFill/>
        </p:spPr>
        <p:txBody>
          <a:bodyPr wrap="none" rtlCol="0">
            <a:spAutoFit/>
          </a:bodyPr>
          <a:lstStyle/>
          <a:p>
            <a:pPr algn="ctr"/>
            <a:r>
              <a:rPr lang="en-US" b="1" dirty="0" smtClean="0">
                <a:solidFill>
                  <a:schemeClr val="tx1">
                    <a:lumMod val="50000"/>
                  </a:schemeClr>
                </a:solidFill>
              </a:rPr>
              <a:t>Engagement </a:t>
            </a:r>
          </a:p>
          <a:p>
            <a:pPr algn="ctr"/>
            <a:r>
              <a:rPr lang="en-US" b="1" dirty="0" smtClean="0">
                <a:solidFill>
                  <a:schemeClr val="tx1">
                    <a:lumMod val="50000"/>
                  </a:schemeClr>
                </a:solidFill>
              </a:rPr>
              <a:t>Communication</a:t>
            </a:r>
          </a:p>
        </p:txBody>
      </p:sp>
      <p:pic>
        <p:nvPicPr>
          <p:cNvPr id="13" name="Picture 12"/>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7772400" y="192750"/>
            <a:ext cx="914400" cy="914400"/>
          </a:xfrm>
          <a:prstGeom prst="rect">
            <a:avLst/>
          </a:prstGeom>
        </p:spPr>
      </p:pic>
      <p:graphicFrame>
        <p:nvGraphicFramePr>
          <p:cNvPr id="7" name="Diagram 6"/>
          <p:cNvGraphicFramePr/>
          <p:nvPr>
            <p:extLst>
              <p:ext uri="{D42A27DB-BD31-4B8C-83A1-F6EECF244321}">
                <p14:modId xmlns:p14="http://schemas.microsoft.com/office/powerpoint/2010/main" val="4165909155"/>
              </p:ext>
            </p:extLst>
          </p:nvPr>
        </p:nvGraphicFramePr>
        <p:xfrm>
          <a:off x="482598" y="1029239"/>
          <a:ext cx="6477000" cy="5074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6346101" y="4114800"/>
            <a:ext cx="2636341" cy="707886"/>
          </a:xfrm>
          <a:prstGeom prst="rect">
            <a:avLst/>
          </a:prstGeom>
        </p:spPr>
        <p:txBody>
          <a:bodyPr wrap="square">
            <a:spAutoFit/>
          </a:bodyPr>
          <a:lstStyle/>
          <a:p>
            <a:r>
              <a:rPr lang="en-US" sz="2000" b="1" dirty="0"/>
              <a:t>Tailor Reports to </a:t>
            </a:r>
            <a:r>
              <a:rPr lang="en-US" sz="2000" b="1" dirty="0" smtClean="0"/>
              <a:t>Individual Audiences</a:t>
            </a:r>
            <a:endParaRPr lang="en-US" sz="2000" dirty="0"/>
          </a:p>
        </p:txBody>
      </p:sp>
      <p:sp>
        <p:nvSpPr>
          <p:cNvPr id="4" name="Rectangle 3"/>
          <p:cNvSpPr/>
          <p:nvPr/>
        </p:nvSpPr>
        <p:spPr>
          <a:xfrm>
            <a:off x="665710" y="5464314"/>
            <a:ext cx="1752599" cy="707886"/>
          </a:xfrm>
          <a:prstGeom prst="rect">
            <a:avLst/>
          </a:prstGeom>
        </p:spPr>
        <p:txBody>
          <a:bodyPr wrap="square">
            <a:spAutoFit/>
          </a:bodyPr>
          <a:lstStyle/>
          <a:p>
            <a:r>
              <a:rPr lang="en-US" sz="2000" b="1" dirty="0"/>
              <a:t>Create Transparency</a:t>
            </a:r>
            <a:endParaRPr lang="en-US" sz="2000" dirty="0"/>
          </a:p>
        </p:txBody>
      </p:sp>
      <p:sp>
        <p:nvSpPr>
          <p:cNvPr id="5" name="Rectangle 4"/>
          <p:cNvSpPr/>
          <p:nvPr/>
        </p:nvSpPr>
        <p:spPr>
          <a:xfrm>
            <a:off x="4626429" y="5464314"/>
            <a:ext cx="3603171" cy="707886"/>
          </a:xfrm>
          <a:prstGeom prst="rect">
            <a:avLst/>
          </a:prstGeom>
        </p:spPr>
        <p:txBody>
          <a:bodyPr wrap="square">
            <a:spAutoFit/>
          </a:bodyPr>
          <a:lstStyle/>
          <a:p>
            <a:r>
              <a:rPr lang="en-US" sz="2000" b="1" dirty="0" smtClean="0"/>
              <a:t>Drive </a:t>
            </a:r>
            <a:r>
              <a:rPr lang="en-US" sz="2000" b="1" dirty="0"/>
              <a:t>participation through a uniform collection </a:t>
            </a:r>
            <a:r>
              <a:rPr lang="en-US" sz="2000" b="1" dirty="0" smtClean="0"/>
              <a:t>platform</a:t>
            </a:r>
            <a:endParaRPr lang="en-US" sz="2000" dirty="0"/>
          </a:p>
        </p:txBody>
      </p:sp>
      <p:sp>
        <p:nvSpPr>
          <p:cNvPr id="6" name="Rectangle 5"/>
          <p:cNvSpPr/>
          <p:nvPr/>
        </p:nvSpPr>
        <p:spPr>
          <a:xfrm>
            <a:off x="6346101" y="2209800"/>
            <a:ext cx="2547797" cy="707886"/>
          </a:xfrm>
          <a:prstGeom prst="rect">
            <a:avLst/>
          </a:prstGeom>
        </p:spPr>
        <p:txBody>
          <a:bodyPr wrap="square">
            <a:spAutoFit/>
          </a:bodyPr>
          <a:lstStyle/>
          <a:p>
            <a:r>
              <a:rPr lang="en-US" sz="2000" b="1" dirty="0"/>
              <a:t>Establish Effective Working Groups</a:t>
            </a:r>
            <a:endParaRPr lang="en-US" sz="2000" dirty="0"/>
          </a:p>
        </p:txBody>
      </p:sp>
      <p:sp>
        <p:nvSpPr>
          <p:cNvPr id="9" name="Rectangle 8"/>
          <p:cNvSpPr/>
          <p:nvPr/>
        </p:nvSpPr>
        <p:spPr>
          <a:xfrm>
            <a:off x="4419600" y="876044"/>
            <a:ext cx="3200400" cy="707886"/>
          </a:xfrm>
          <a:prstGeom prst="rect">
            <a:avLst/>
          </a:prstGeom>
        </p:spPr>
        <p:txBody>
          <a:bodyPr wrap="square">
            <a:spAutoFit/>
          </a:bodyPr>
          <a:lstStyle/>
          <a:p>
            <a:r>
              <a:rPr lang="en-US" sz="2000" b="1" dirty="0"/>
              <a:t>Incentivize </a:t>
            </a:r>
            <a:r>
              <a:rPr lang="en-US" sz="2000" b="1" dirty="0" smtClean="0"/>
              <a:t>and Recognize Key </a:t>
            </a:r>
            <a:r>
              <a:rPr lang="en-US" sz="2000" b="1" dirty="0"/>
              <a:t>Stakeholders</a:t>
            </a:r>
            <a:endParaRPr lang="en-US" sz="2000" dirty="0"/>
          </a:p>
        </p:txBody>
      </p:sp>
      <p:sp>
        <p:nvSpPr>
          <p:cNvPr id="14" name="Rectangle 13"/>
          <p:cNvSpPr/>
          <p:nvPr/>
        </p:nvSpPr>
        <p:spPr>
          <a:xfrm>
            <a:off x="457200" y="1186435"/>
            <a:ext cx="1752599" cy="707886"/>
          </a:xfrm>
          <a:prstGeom prst="rect">
            <a:avLst/>
          </a:prstGeom>
        </p:spPr>
        <p:txBody>
          <a:bodyPr wrap="square">
            <a:spAutoFit/>
          </a:bodyPr>
          <a:lstStyle/>
          <a:p>
            <a:r>
              <a:rPr lang="en-US" sz="2000" b="1" dirty="0" smtClean="0"/>
              <a:t>Develop Partnerships</a:t>
            </a:r>
            <a:endParaRPr lang="en-US" sz="2000" b="1" dirty="0"/>
          </a:p>
        </p:txBody>
      </p:sp>
    </p:spTree>
    <p:extLst>
      <p:ext uri="{BB962C8B-B14F-4D97-AF65-F5344CB8AC3E}">
        <p14:creationId xmlns:p14="http://schemas.microsoft.com/office/powerpoint/2010/main" val="3750210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Knoxville, TN: Consolidated Billing </a:t>
            </a:r>
            <a:endParaRPr lang="en-US" dirty="0"/>
          </a:p>
        </p:txBody>
      </p:sp>
      <p:sp>
        <p:nvSpPr>
          <p:cNvPr id="3" name="Content Placeholder 2"/>
          <p:cNvSpPr>
            <a:spLocks noGrp="1"/>
          </p:cNvSpPr>
          <p:nvPr>
            <p:ph idx="1"/>
          </p:nvPr>
        </p:nvSpPr>
        <p:spPr>
          <a:xfrm>
            <a:off x="381000" y="914400"/>
            <a:ext cx="6477000" cy="4525963"/>
          </a:xfrm>
        </p:spPr>
        <p:txBody>
          <a:bodyPr/>
          <a:lstStyle/>
          <a:p>
            <a:pPr marL="0" indent="0">
              <a:buNone/>
            </a:pPr>
            <a:r>
              <a:rPr lang="en-US" sz="1800" b="1" dirty="0"/>
              <a:t>Goal: </a:t>
            </a:r>
            <a:r>
              <a:rPr lang="en-US" sz="1800" dirty="0"/>
              <a:t>Track and manage the </a:t>
            </a:r>
            <a:r>
              <a:rPr lang="en-US" sz="1800" dirty="0" smtClean="0"/>
              <a:t>city’s progress </a:t>
            </a:r>
            <a:r>
              <a:rPr lang="en-US" sz="1800" dirty="0"/>
              <a:t>in achieving a 20% reduction in energy intensity by </a:t>
            </a:r>
            <a:r>
              <a:rPr lang="en-US" sz="1800" dirty="0" smtClean="0"/>
              <a:t>2020</a:t>
            </a:r>
            <a:endParaRPr lang="en-US" sz="1800" dirty="0"/>
          </a:p>
          <a:p>
            <a:pPr marL="0" indent="0">
              <a:buNone/>
            </a:pPr>
            <a:r>
              <a:rPr lang="en-US" sz="1800" b="1" dirty="0" smtClean="0"/>
              <a:t>Solution</a:t>
            </a:r>
            <a:r>
              <a:rPr lang="en-US" sz="1800" b="1" dirty="0"/>
              <a:t>: </a:t>
            </a:r>
            <a:r>
              <a:rPr lang="en-US" sz="1800" dirty="0"/>
              <a:t>The City of Knoxville worked with the municipal utility to develop </a:t>
            </a:r>
            <a:r>
              <a:rPr lang="en-US" sz="1800" dirty="0" smtClean="0"/>
              <a:t>a </a:t>
            </a:r>
            <a:r>
              <a:rPr lang="en-US" sz="1800" dirty="0"/>
              <a:t>consolidated bill containing electric, natural gas, water, and sewer cost and consumption data for the city’s facilities and non-metered fire hydrant and outdoor lighting </a:t>
            </a:r>
            <a:r>
              <a:rPr lang="en-US" sz="1800" dirty="0" smtClean="0"/>
              <a:t>infrastructure</a:t>
            </a:r>
            <a:endParaRPr lang="en-US" sz="1800" dirty="0"/>
          </a:p>
        </p:txBody>
      </p:sp>
      <p:graphicFrame>
        <p:nvGraphicFramePr>
          <p:cNvPr id="5" name="Diagram 4"/>
          <p:cNvGraphicFramePr/>
          <p:nvPr>
            <p:extLst>
              <p:ext uri="{D42A27DB-BD31-4B8C-83A1-F6EECF244321}">
                <p14:modId xmlns:p14="http://schemas.microsoft.com/office/powerpoint/2010/main" val="853080482"/>
              </p:ext>
            </p:extLst>
          </p:nvPr>
        </p:nvGraphicFramePr>
        <p:xfrm>
          <a:off x="533400" y="2895600"/>
          <a:ext cx="8153400" cy="3337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60"/>
          <p:cNvSpPr>
            <a:spLocks noChangeAspect="1"/>
          </p:cNvSpPr>
          <p:nvPr/>
        </p:nvSpPr>
        <p:spPr bwMode="auto">
          <a:xfrm>
            <a:off x="6858000" y="899160"/>
            <a:ext cx="1989897" cy="640080"/>
          </a:xfrm>
          <a:custGeom>
            <a:avLst/>
            <a:gdLst>
              <a:gd name="T0" fmla="*/ 2147483647 w 755"/>
              <a:gd name="T1" fmla="*/ 2147483647 h 249"/>
              <a:gd name="T2" fmla="*/ 2147483647 w 755"/>
              <a:gd name="T3" fmla="*/ 2147483647 h 249"/>
              <a:gd name="T4" fmla="*/ 2147483647 w 755"/>
              <a:gd name="T5" fmla="*/ 2147483647 h 249"/>
              <a:gd name="T6" fmla="*/ 2147483647 w 755"/>
              <a:gd name="T7" fmla="*/ 2147483647 h 249"/>
              <a:gd name="T8" fmla="*/ 2147483647 w 755"/>
              <a:gd name="T9" fmla="*/ 2147483647 h 249"/>
              <a:gd name="T10" fmla="*/ 2147483647 w 755"/>
              <a:gd name="T11" fmla="*/ 2147483647 h 249"/>
              <a:gd name="T12" fmla="*/ 2147483647 w 755"/>
              <a:gd name="T13" fmla="*/ 2147483647 h 249"/>
              <a:gd name="T14" fmla="*/ 2147483647 w 755"/>
              <a:gd name="T15" fmla="*/ 2147483647 h 249"/>
              <a:gd name="T16" fmla="*/ 2147483647 w 755"/>
              <a:gd name="T17" fmla="*/ 2147483647 h 249"/>
              <a:gd name="T18" fmla="*/ 2147483647 w 755"/>
              <a:gd name="T19" fmla="*/ 2147483647 h 249"/>
              <a:gd name="T20" fmla="*/ 2147483647 w 755"/>
              <a:gd name="T21" fmla="*/ 2147483647 h 249"/>
              <a:gd name="T22" fmla="*/ 2147483647 w 755"/>
              <a:gd name="T23" fmla="*/ 2147483647 h 249"/>
              <a:gd name="T24" fmla="*/ 2147483647 w 755"/>
              <a:gd name="T25" fmla="*/ 0 h 249"/>
              <a:gd name="T26" fmla="*/ 2147483647 w 755"/>
              <a:gd name="T27" fmla="*/ 2147483647 h 249"/>
              <a:gd name="T28" fmla="*/ 2147483647 w 755"/>
              <a:gd name="T29" fmla="*/ 2147483647 h 249"/>
              <a:gd name="T30" fmla="*/ 2147483647 w 755"/>
              <a:gd name="T31" fmla="*/ 2147483647 h 249"/>
              <a:gd name="T32" fmla="*/ 2147483647 w 755"/>
              <a:gd name="T33" fmla="*/ 2147483647 h 249"/>
              <a:gd name="T34" fmla="*/ 2147483647 w 755"/>
              <a:gd name="T35" fmla="*/ 2147483647 h 249"/>
              <a:gd name="T36" fmla="*/ 2147483647 w 755"/>
              <a:gd name="T37" fmla="*/ 2147483647 h 249"/>
              <a:gd name="T38" fmla="*/ 2147483647 w 755"/>
              <a:gd name="T39" fmla="*/ 2147483647 h 249"/>
              <a:gd name="T40" fmla="*/ 2147483647 w 755"/>
              <a:gd name="T41" fmla="*/ 2147483647 h 249"/>
              <a:gd name="T42" fmla="*/ 2147483647 w 755"/>
              <a:gd name="T43" fmla="*/ 2147483647 h 249"/>
              <a:gd name="T44" fmla="*/ 0 w 755"/>
              <a:gd name="T45" fmla="*/ 2147483647 h 249"/>
              <a:gd name="T46" fmla="*/ 2147483647 w 755"/>
              <a:gd name="T47" fmla="*/ 2147483647 h 249"/>
              <a:gd name="T48" fmla="*/ 2147483647 w 755"/>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5"/>
              <a:gd name="T76" fmla="*/ 0 h 249"/>
              <a:gd name="T77" fmla="*/ 755 w 755"/>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5" h="249">
                <a:moveTo>
                  <a:pt x="14" y="205"/>
                </a:moveTo>
                <a:lnTo>
                  <a:pt x="9" y="201"/>
                </a:lnTo>
                <a:lnTo>
                  <a:pt x="31" y="185"/>
                </a:lnTo>
                <a:lnTo>
                  <a:pt x="52" y="146"/>
                </a:lnTo>
                <a:lnTo>
                  <a:pt x="45" y="137"/>
                </a:lnTo>
                <a:lnTo>
                  <a:pt x="55" y="118"/>
                </a:lnTo>
                <a:lnTo>
                  <a:pt x="55" y="97"/>
                </a:lnTo>
                <a:lnTo>
                  <a:pt x="71" y="81"/>
                </a:lnTo>
                <a:lnTo>
                  <a:pt x="188" y="72"/>
                </a:lnTo>
                <a:lnTo>
                  <a:pt x="186" y="54"/>
                </a:lnTo>
                <a:lnTo>
                  <a:pt x="225" y="57"/>
                </a:lnTo>
                <a:lnTo>
                  <a:pt x="579" y="23"/>
                </a:lnTo>
                <a:lnTo>
                  <a:pt x="755" y="0"/>
                </a:lnTo>
                <a:lnTo>
                  <a:pt x="724" y="60"/>
                </a:lnTo>
                <a:lnTo>
                  <a:pt x="676" y="71"/>
                </a:lnTo>
                <a:lnTo>
                  <a:pt x="653" y="101"/>
                </a:lnTo>
                <a:lnTo>
                  <a:pt x="567" y="151"/>
                </a:lnTo>
                <a:lnTo>
                  <a:pt x="562" y="169"/>
                </a:lnTo>
                <a:lnTo>
                  <a:pt x="541" y="180"/>
                </a:lnTo>
                <a:lnTo>
                  <a:pt x="541" y="205"/>
                </a:lnTo>
                <a:lnTo>
                  <a:pt x="424" y="218"/>
                </a:lnTo>
                <a:lnTo>
                  <a:pt x="189" y="238"/>
                </a:lnTo>
                <a:lnTo>
                  <a:pt x="0" y="249"/>
                </a:lnTo>
                <a:lnTo>
                  <a:pt x="14" y="205"/>
                </a:lnTo>
                <a:close/>
              </a:path>
            </a:pathLst>
          </a:custGeom>
          <a:solidFill>
            <a:schemeClr val="accent1">
              <a:lumMod val="60000"/>
              <a:lumOff val="40000"/>
            </a:schemeClr>
          </a:solidFill>
          <a:ln w="12700">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6600" y="1828800"/>
            <a:ext cx="1324020" cy="731520"/>
          </a:xfrm>
          <a:prstGeom prst="rect">
            <a:avLst/>
          </a:prstGeom>
        </p:spPr>
      </p:pic>
      <p:sp>
        <p:nvSpPr>
          <p:cNvPr id="9" name="5-Point Star 8"/>
          <p:cNvSpPr/>
          <p:nvPr/>
        </p:nvSpPr>
        <p:spPr>
          <a:xfrm>
            <a:off x="8203570" y="1054645"/>
            <a:ext cx="228600" cy="21336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773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State &amp; Local Technical Assistance</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858645886"/>
              </p:ext>
            </p:extLst>
          </p:nvPr>
        </p:nvGraphicFramePr>
        <p:xfrm>
          <a:off x="304800" y="9906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12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Virginia Beach: Integrated Tracking &amp; Payment</a:t>
            </a:r>
            <a:endParaRPr lang="en-US" dirty="0"/>
          </a:p>
        </p:txBody>
      </p:sp>
      <p:sp>
        <p:nvSpPr>
          <p:cNvPr id="3" name="Content Placeholder 2"/>
          <p:cNvSpPr>
            <a:spLocks noGrp="1"/>
          </p:cNvSpPr>
          <p:nvPr>
            <p:ph idx="1"/>
          </p:nvPr>
        </p:nvSpPr>
        <p:spPr>
          <a:xfrm>
            <a:off x="152399" y="932181"/>
            <a:ext cx="6629401" cy="5181600"/>
          </a:xfrm>
        </p:spPr>
        <p:txBody>
          <a:bodyPr/>
          <a:lstStyle/>
          <a:p>
            <a:r>
              <a:rPr lang="en-US" sz="1800" b="1" dirty="0" smtClean="0"/>
              <a:t>Goal: </a:t>
            </a:r>
            <a:r>
              <a:rPr lang="en-US" sz="1800" dirty="0" smtClean="0"/>
              <a:t>Improve efficiency of operations and control of energy budget</a:t>
            </a:r>
          </a:p>
          <a:p>
            <a:r>
              <a:rPr lang="en-US" sz="1800" b="1" dirty="0" smtClean="0"/>
              <a:t>Solution: </a:t>
            </a:r>
            <a:r>
              <a:rPr lang="en-US" sz="1800" dirty="0" smtClean="0"/>
              <a:t>The City of Virginia Beach has </a:t>
            </a:r>
            <a:r>
              <a:rPr lang="en-US" sz="1800" dirty="0"/>
              <a:t>eliminated nearly 1,000 paper bills </a:t>
            </a:r>
            <a:r>
              <a:rPr lang="en-US" sz="1800" dirty="0" smtClean="0"/>
              <a:t>monthly, </a:t>
            </a:r>
            <a:r>
              <a:rPr lang="en-US" sz="1800" dirty="0"/>
              <a:t>reducing staff time </a:t>
            </a:r>
            <a:r>
              <a:rPr lang="en-US" sz="1800" dirty="0" smtClean="0"/>
              <a:t>needed for data entry by 85% . VB metropolitan </a:t>
            </a:r>
            <a:r>
              <a:rPr lang="en-US" sz="1800" dirty="0"/>
              <a:t>area is now </a:t>
            </a:r>
            <a:r>
              <a:rPr lang="en-US" sz="1800" dirty="0" smtClean="0"/>
              <a:t>ranked fourth among </a:t>
            </a:r>
            <a:r>
              <a:rPr lang="en-US" sz="1800" dirty="0"/>
              <a:t>mid-sized cities for ENERGY STAR certified </a:t>
            </a:r>
            <a:r>
              <a:rPr lang="en-US" sz="1800" dirty="0" smtClean="0"/>
              <a:t>buildings. CVB received </a:t>
            </a:r>
            <a:r>
              <a:rPr lang="en-US" sz="1800" dirty="0"/>
              <a:t>the Government Finance Officers Association’s Award for Innovation in </a:t>
            </a:r>
            <a:r>
              <a:rPr lang="en-US" sz="1800" dirty="0" smtClean="0"/>
              <a:t>Government for the utility </a:t>
            </a:r>
            <a:r>
              <a:rPr lang="en-US" sz="1800" dirty="0"/>
              <a:t>bill management </a:t>
            </a:r>
            <a:r>
              <a:rPr lang="en-US" sz="1800" dirty="0" smtClean="0"/>
              <a:t>process</a:t>
            </a:r>
            <a:endParaRPr lang="en-US" sz="1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924675" y="2057400"/>
            <a:ext cx="1533525" cy="1524000"/>
          </a:xfrm>
          <a:prstGeom prst="rect">
            <a:avLst/>
          </a:prstGeom>
          <a:noFill/>
        </p:spPr>
      </p:pic>
      <p:sp>
        <p:nvSpPr>
          <p:cNvPr id="5" name="Bent-Up Arrow 4"/>
          <p:cNvSpPr/>
          <p:nvPr/>
        </p:nvSpPr>
        <p:spPr>
          <a:xfrm rot="10800000" flipH="1">
            <a:off x="7460615" y="4761865"/>
            <a:ext cx="715010" cy="781050"/>
          </a:xfrm>
          <a:prstGeom prst="bentUpArrow">
            <a:avLst>
              <a:gd name="adj1" fmla="val 25000"/>
              <a:gd name="adj2" fmla="val 2378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6" name="Chart 5"/>
          <p:cNvGraphicFramePr/>
          <p:nvPr>
            <p:extLst>
              <p:ext uri="{D42A27DB-BD31-4B8C-83A1-F6EECF244321}">
                <p14:modId xmlns:p14="http://schemas.microsoft.com/office/powerpoint/2010/main" val="4163418803"/>
              </p:ext>
            </p:extLst>
          </p:nvPr>
        </p:nvGraphicFramePr>
        <p:xfrm>
          <a:off x="6324600" y="3886200"/>
          <a:ext cx="2638425"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8" name="Freeform 71"/>
          <p:cNvSpPr>
            <a:spLocks noChangeAspect="1"/>
          </p:cNvSpPr>
          <p:nvPr/>
        </p:nvSpPr>
        <p:spPr bwMode="auto">
          <a:xfrm>
            <a:off x="6599129" y="838200"/>
            <a:ext cx="2051266" cy="1097280"/>
          </a:xfrm>
          <a:custGeom>
            <a:avLst/>
            <a:gdLst>
              <a:gd name="T0" fmla="*/ 2147483647 w 685"/>
              <a:gd name="T1" fmla="*/ 2147483647 h 376"/>
              <a:gd name="T2" fmla="*/ 2147483647 w 685"/>
              <a:gd name="T3" fmla="*/ 2147483647 h 376"/>
              <a:gd name="T4" fmla="*/ 2147483647 w 685"/>
              <a:gd name="T5" fmla="*/ 2147483647 h 376"/>
              <a:gd name="T6" fmla="*/ 2147483647 w 685"/>
              <a:gd name="T7" fmla="*/ 2147483647 h 376"/>
              <a:gd name="T8" fmla="*/ 2147483647 w 685"/>
              <a:gd name="T9" fmla="*/ 2147483647 h 376"/>
              <a:gd name="T10" fmla="*/ 2147483647 w 685"/>
              <a:gd name="T11" fmla="*/ 2147483647 h 376"/>
              <a:gd name="T12" fmla="*/ 2147483647 w 685"/>
              <a:gd name="T13" fmla="*/ 2147483647 h 376"/>
              <a:gd name="T14" fmla="*/ 2147483647 w 685"/>
              <a:gd name="T15" fmla="*/ 2147483647 h 376"/>
              <a:gd name="T16" fmla="*/ 2147483647 w 685"/>
              <a:gd name="T17" fmla="*/ 2147483647 h 376"/>
              <a:gd name="T18" fmla="*/ 2147483647 w 685"/>
              <a:gd name="T19" fmla="*/ 2147483647 h 376"/>
              <a:gd name="T20" fmla="*/ 2147483647 w 685"/>
              <a:gd name="T21" fmla="*/ 0 h 376"/>
              <a:gd name="T22" fmla="*/ 2147483647 w 685"/>
              <a:gd name="T23" fmla="*/ 2147483647 h 376"/>
              <a:gd name="T24" fmla="*/ 2147483647 w 685"/>
              <a:gd name="T25" fmla="*/ 2147483647 h 376"/>
              <a:gd name="T26" fmla="*/ 2147483647 w 685"/>
              <a:gd name="T27" fmla="*/ 2147483647 h 376"/>
              <a:gd name="T28" fmla="*/ 2147483647 w 685"/>
              <a:gd name="T29" fmla="*/ 2147483647 h 376"/>
              <a:gd name="T30" fmla="*/ 2147483647 w 685"/>
              <a:gd name="T31" fmla="*/ 2147483647 h 376"/>
              <a:gd name="T32" fmla="*/ 2147483647 w 685"/>
              <a:gd name="T33" fmla="*/ 2147483647 h 376"/>
              <a:gd name="T34" fmla="*/ 2147483647 w 685"/>
              <a:gd name="T35" fmla="*/ 2147483647 h 376"/>
              <a:gd name="T36" fmla="*/ 2147483647 w 685"/>
              <a:gd name="T37" fmla="*/ 2147483647 h 376"/>
              <a:gd name="T38" fmla="*/ 2147483647 w 685"/>
              <a:gd name="T39" fmla="*/ 2147483647 h 376"/>
              <a:gd name="T40" fmla="*/ 2147483647 w 685"/>
              <a:gd name="T41" fmla="*/ 2147483647 h 376"/>
              <a:gd name="T42" fmla="*/ 2147483647 w 685"/>
              <a:gd name="T43" fmla="*/ 2147483647 h 376"/>
              <a:gd name="T44" fmla="*/ 2147483647 w 685"/>
              <a:gd name="T45" fmla="*/ 2147483647 h 376"/>
              <a:gd name="T46" fmla="*/ 2147483647 w 685"/>
              <a:gd name="T47" fmla="*/ 2147483647 h 376"/>
              <a:gd name="T48" fmla="*/ 2147483647 w 685"/>
              <a:gd name="T49" fmla="*/ 2147483647 h 376"/>
              <a:gd name="T50" fmla="*/ 2147483647 w 685"/>
              <a:gd name="T51" fmla="*/ 2147483647 h 376"/>
              <a:gd name="T52" fmla="*/ 2147483647 w 685"/>
              <a:gd name="T53" fmla="*/ 2147483647 h 376"/>
              <a:gd name="T54" fmla="*/ 2147483647 w 685"/>
              <a:gd name="T55" fmla="*/ 2147483647 h 376"/>
              <a:gd name="T56" fmla="*/ 2147483647 w 685"/>
              <a:gd name="T57" fmla="*/ 2147483647 h 376"/>
              <a:gd name="T58" fmla="*/ 0 w 685"/>
              <a:gd name="T59" fmla="*/ 2147483647 h 376"/>
              <a:gd name="T60" fmla="*/ 2147483647 w 685"/>
              <a:gd name="T61" fmla="*/ 2147483647 h 376"/>
              <a:gd name="T62" fmla="*/ 2147483647 w 685"/>
              <a:gd name="T63" fmla="*/ 2147483647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5"/>
              <a:gd name="T97" fmla="*/ 0 h 376"/>
              <a:gd name="T98" fmla="*/ 685 w 685"/>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5" h="376">
                <a:moveTo>
                  <a:pt x="64" y="336"/>
                </a:moveTo>
                <a:lnTo>
                  <a:pt x="65" y="326"/>
                </a:lnTo>
                <a:lnTo>
                  <a:pt x="108" y="285"/>
                </a:lnTo>
                <a:lnTo>
                  <a:pt x="133" y="256"/>
                </a:lnTo>
                <a:lnTo>
                  <a:pt x="158" y="285"/>
                </a:lnTo>
                <a:lnTo>
                  <a:pt x="233" y="254"/>
                </a:lnTo>
                <a:lnTo>
                  <a:pt x="267" y="249"/>
                </a:lnTo>
                <a:lnTo>
                  <a:pt x="285" y="226"/>
                </a:lnTo>
                <a:lnTo>
                  <a:pt x="315" y="111"/>
                </a:lnTo>
                <a:lnTo>
                  <a:pt x="347" y="125"/>
                </a:lnTo>
                <a:lnTo>
                  <a:pt x="409" y="0"/>
                </a:lnTo>
                <a:lnTo>
                  <a:pt x="457" y="26"/>
                </a:lnTo>
                <a:lnTo>
                  <a:pt x="464" y="5"/>
                </a:lnTo>
                <a:lnTo>
                  <a:pt x="487" y="11"/>
                </a:lnTo>
                <a:lnTo>
                  <a:pt x="530" y="49"/>
                </a:lnTo>
                <a:lnTo>
                  <a:pt x="515" y="86"/>
                </a:lnTo>
                <a:lnTo>
                  <a:pt x="521" y="103"/>
                </a:lnTo>
                <a:lnTo>
                  <a:pt x="540" y="95"/>
                </a:lnTo>
                <a:lnTo>
                  <a:pt x="554" y="112"/>
                </a:lnTo>
                <a:lnTo>
                  <a:pt x="620" y="134"/>
                </a:lnTo>
                <a:lnTo>
                  <a:pt x="558" y="131"/>
                </a:lnTo>
                <a:lnTo>
                  <a:pt x="623" y="188"/>
                </a:lnTo>
                <a:lnTo>
                  <a:pt x="583" y="182"/>
                </a:lnTo>
                <a:lnTo>
                  <a:pt x="665" y="234"/>
                </a:lnTo>
                <a:lnTo>
                  <a:pt x="685" y="269"/>
                </a:lnTo>
                <a:lnTo>
                  <a:pt x="671" y="265"/>
                </a:lnTo>
                <a:lnTo>
                  <a:pt x="668" y="274"/>
                </a:lnTo>
                <a:lnTo>
                  <a:pt x="399" y="325"/>
                </a:lnTo>
                <a:lnTo>
                  <a:pt x="176" y="353"/>
                </a:lnTo>
                <a:lnTo>
                  <a:pt x="0" y="376"/>
                </a:lnTo>
                <a:lnTo>
                  <a:pt x="64" y="336"/>
                </a:lnTo>
                <a:close/>
              </a:path>
            </a:pathLst>
          </a:custGeom>
          <a:solidFill>
            <a:schemeClr val="accent1">
              <a:lumMod val="60000"/>
              <a:lumOff val="40000"/>
            </a:schemeClr>
          </a:solidFill>
          <a:ln w="12700">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5-Point Star 8"/>
          <p:cNvSpPr/>
          <p:nvPr/>
        </p:nvSpPr>
        <p:spPr>
          <a:xfrm>
            <a:off x="8424206" y="1386840"/>
            <a:ext cx="228600" cy="21336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2709468624"/>
              </p:ext>
            </p:extLst>
          </p:nvPr>
        </p:nvGraphicFramePr>
        <p:xfrm>
          <a:off x="533400" y="3429000"/>
          <a:ext cx="5791200" cy="274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9836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Maryland: Centralized Energy Database</a:t>
            </a:r>
            <a:endParaRPr lang="en-US" dirty="0"/>
          </a:p>
        </p:txBody>
      </p:sp>
      <p:sp>
        <p:nvSpPr>
          <p:cNvPr id="3" name="Content Placeholder 2"/>
          <p:cNvSpPr>
            <a:spLocks noGrp="1"/>
          </p:cNvSpPr>
          <p:nvPr>
            <p:ph idx="1"/>
          </p:nvPr>
        </p:nvSpPr>
        <p:spPr>
          <a:xfrm>
            <a:off x="228600" y="914400"/>
            <a:ext cx="6552000" cy="4525963"/>
          </a:xfrm>
        </p:spPr>
        <p:txBody>
          <a:bodyPr/>
          <a:lstStyle/>
          <a:p>
            <a:pPr marL="0" indent="0">
              <a:buNone/>
            </a:pPr>
            <a:r>
              <a:rPr lang="en-US" sz="1800" b="1" dirty="0"/>
              <a:t>Goal: </a:t>
            </a:r>
            <a:r>
              <a:rPr lang="en-US" sz="1800" dirty="0"/>
              <a:t>Track </a:t>
            </a:r>
            <a:r>
              <a:rPr lang="en-US" sz="1800" dirty="0" smtClean="0"/>
              <a:t>consumption </a:t>
            </a:r>
            <a:r>
              <a:rPr lang="en-US" sz="1800" dirty="0"/>
              <a:t>across all </a:t>
            </a:r>
            <a:r>
              <a:rPr lang="en-US" sz="1800" dirty="0" smtClean="0"/>
              <a:t>facilities  (124 vendors, &gt;16,000 </a:t>
            </a:r>
            <a:r>
              <a:rPr lang="en-US" sz="1800" dirty="0"/>
              <a:t>utility </a:t>
            </a:r>
            <a:r>
              <a:rPr lang="en-US" sz="1800" dirty="0" smtClean="0"/>
              <a:t>accounts, 120 accounts </a:t>
            </a:r>
            <a:r>
              <a:rPr lang="en-US" sz="1800" dirty="0"/>
              <a:t>payable </a:t>
            </a:r>
            <a:r>
              <a:rPr lang="en-US" sz="1800" dirty="0" smtClean="0"/>
              <a:t>departments, 58 agencies)</a:t>
            </a:r>
            <a:r>
              <a:rPr lang="en-US" sz="1800" dirty="0"/>
              <a:t> </a:t>
            </a:r>
          </a:p>
          <a:p>
            <a:pPr marL="0" indent="0">
              <a:buNone/>
            </a:pPr>
            <a:r>
              <a:rPr lang="en-US" sz="1800" b="1" dirty="0"/>
              <a:t>Solution:</a:t>
            </a:r>
            <a:r>
              <a:rPr lang="en-US" sz="1800" dirty="0"/>
              <a:t> </a:t>
            </a:r>
            <a:r>
              <a:rPr lang="en-US" sz="1800" dirty="0" smtClean="0"/>
              <a:t>A centralized </a:t>
            </a:r>
            <a:r>
              <a:rPr lang="en-US" sz="1800" dirty="0"/>
              <a:t>energy data collection and tracking </a:t>
            </a:r>
            <a:r>
              <a:rPr lang="en-US" sz="1800" dirty="0" smtClean="0"/>
              <a:t>process using a </a:t>
            </a:r>
            <a:r>
              <a:rPr lang="en-US" sz="1800" dirty="0"/>
              <a:t>third party </a:t>
            </a:r>
            <a:r>
              <a:rPr lang="en-US" sz="1800" dirty="0" smtClean="0"/>
              <a:t>to </a:t>
            </a:r>
            <a:r>
              <a:rPr lang="en-US" sz="1800" dirty="0"/>
              <a:t>assist </a:t>
            </a:r>
            <a:r>
              <a:rPr lang="en-US" sz="1800" dirty="0" smtClean="0"/>
              <a:t>in </a:t>
            </a:r>
            <a:r>
              <a:rPr lang="en-US" sz="1800" dirty="0"/>
              <a:t>the compilation of a </a:t>
            </a:r>
            <a:r>
              <a:rPr lang="en-US" sz="1800" dirty="0" smtClean="0"/>
              <a:t>central </a:t>
            </a:r>
            <a:r>
              <a:rPr lang="en-US" sz="1800" dirty="0"/>
              <a:t>energy database, development of streamlined utility data access solutions, and maintenance of a transparent web-based portal</a:t>
            </a:r>
            <a:r>
              <a:rPr lang="en-US" sz="1800" dirty="0" smtClean="0"/>
              <a:t>. </a:t>
            </a:r>
          </a:p>
          <a:p>
            <a:pPr marL="0" indent="0">
              <a:buNone/>
            </a:pPr>
            <a:r>
              <a:rPr lang="en-US" sz="1800" dirty="0" smtClean="0"/>
              <a:t>Annual energy budget &gt;$200MM, Cost of contract: $0.8-1MM</a:t>
            </a:r>
            <a:endParaRPr lang="en-US" sz="1800" dirty="0"/>
          </a:p>
          <a:p>
            <a:pPr marL="0" indent="0">
              <a:buNone/>
            </a:pPr>
            <a:r>
              <a:rPr lang="en-US" sz="1800" dirty="0"/>
              <a:t> </a:t>
            </a:r>
          </a:p>
        </p:txBody>
      </p:sp>
      <p:graphicFrame>
        <p:nvGraphicFramePr>
          <p:cNvPr id="5" name="Chart 4"/>
          <p:cNvGraphicFramePr/>
          <p:nvPr>
            <p:extLst>
              <p:ext uri="{D42A27DB-BD31-4B8C-83A1-F6EECF244321}">
                <p14:modId xmlns:p14="http://schemas.microsoft.com/office/powerpoint/2010/main" val="248257136"/>
              </p:ext>
            </p:extLst>
          </p:nvPr>
        </p:nvGraphicFramePr>
        <p:xfrm>
          <a:off x="6553200" y="3886200"/>
          <a:ext cx="25146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553200" y="3144051"/>
            <a:ext cx="2590800" cy="1077218"/>
          </a:xfrm>
          <a:prstGeom prst="rect">
            <a:avLst/>
          </a:prstGeom>
        </p:spPr>
        <p:txBody>
          <a:bodyPr wrap="square">
            <a:spAutoFit/>
          </a:bodyPr>
          <a:lstStyle/>
          <a:p>
            <a:pPr algn="ctr"/>
            <a:r>
              <a:rPr lang="en-US" sz="1600" b="1" dirty="0" smtClean="0">
                <a:solidFill>
                  <a:schemeClr val="tx1">
                    <a:lumMod val="50000"/>
                  </a:schemeClr>
                </a:solidFill>
              </a:rPr>
              <a:t>FY2013 </a:t>
            </a:r>
            <a:r>
              <a:rPr lang="en-US" sz="1600" b="1" dirty="0">
                <a:solidFill>
                  <a:schemeClr val="tx1">
                    <a:lumMod val="50000"/>
                  </a:schemeClr>
                </a:solidFill>
              </a:rPr>
              <a:t>Block </a:t>
            </a:r>
            <a:r>
              <a:rPr lang="en-US" sz="1600" b="1" dirty="0" smtClean="0">
                <a:solidFill>
                  <a:schemeClr val="tx1">
                    <a:lumMod val="50000"/>
                  </a:schemeClr>
                </a:solidFill>
              </a:rPr>
              <a:t>&amp; </a:t>
            </a:r>
            <a:r>
              <a:rPr lang="en-US" sz="1600" b="1" dirty="0">
                <a:solidFill>
                  <a:schemeClr val="tx1">
                    <a:lumMod val="50000"/>
                  </a:schemeClr>
                </a:solidFill>
              </a:rPr>
              <a:t>Index Commodity Purchasing Savings </a:t>
            </a:r>
            <a:endParaRPr lang="en-US" sz="1600" b="1" dirty="0" smtClean="0">
              <a:solidFill>
                <a:schemeClr val="tx1">
                  <a:lumMod val="50000"/>
                </a:schemeClr>
              </a:solidFill>
            </a:endParaRPr>
          </a:p>
          <a:p>
            <a:pPr algn="ctr"/>
            <a:r>
              <a:rPr lang="en-US" sz="1600" dirty="0" smtClean="0">
                <a:solidFill>
                  <a:schemeClr val="tx1">
                    <a:lumMod val="50000"/>
                  </a:schemeClr>
                </a:solidFill>
              </a:rPr>
              <a:t>(</a:t>
            </a:r>
            <a:r>
              <a:rPr lang="en-US" sz="1600" dirty="0">
                <a:solidFill>
                  <a:schemeClr val="tx1">
                    <a:lumMod val="50000"/>
                  </a:schemeClr>
                </a:solidFill>
              </a:rPr>
              <a:t>Millions </a:t>
            </a:r>
            <a:r>
              <a:rPr lang="en-US" sz="1600" dirty="0" smtClean="0">
                <a:solidFill>
                  <a:schemeClr val="tx1">
                    <a:lumMod val="50000"/>
                  </a:schemeClr>
                </a:solidFill>
              </a:rPr>
              <a:t>$)</a:t>
            </a:r>
            <a:endParaRPr lang="en-US" sz="1600" dirty="0">
              <a:solidFill>
                <a:schemeClr val="tx1">
                  <a:lumMod val="50000"/>
                </a:schemeClr>
              </a:solidFill>
            </a:endParaRPr>
          </a:p>
        </p:txBody>
      </p:sp>
      <p:pic>
        <p:nvPicPr>
          <p:cNvPr id="7" name="image07.png"/>
          <p:cNvPicPr/>
          <p:nvPr/>
        </p:nvPicPr>
        <p:blipFill>
          <a:blip r:embed="rId4"/>
          <a:srcRect/>
          <a:stretch>
            <a:fillRect/>
          </a:stretch>
        </p:blipFill>
        <p:spPr>
          <a:xfrm>
            <a:off x="388258" y="3144051"/>
            <a:ext cx="5631542" cy="3200400"/>
          </a:xfrm>
          <a:prstGeom prst="rect">
            <a:avLst/>
          </a:prstGeom>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1830255"/>
            <a:ext cx="1714500" cy="1190625"/>
          </a:xfrm>
          <a:prstGeom prst="rect">
            <a:avLst/>
          </a:prstGeom>
        </p:spPr>
      </p:pic>
      <p:sp>
        <p:nvSpPr>
          <p:cNvPr id="10" name="Freeform 70"/>
          <p:cNvSpPr>
            <a:spLocks noChangeAspect="1"/>
          </p:cNvSpPr>
          <p:nvPr/>
        </p:nvSpPr>
        <p:spPr bwMode="auto">
          <a:xfrm>
            <a:off x="6780600" y="838200"/>
            <a:ext cx="2136000" cy="1005840"/>
          </a:xfrm>
          <a:custGeom>
            <a:avLst/>
            <a:gdLst>
              <a:gd name="T0" fmla="*/ 0 w 402"/>
              <a:gd name="T1" fmla="*/ 2147483647 h 194"/>
              <a:gd name="T2" fmla="*/ 2147483647 w 402"/>
              <a:gd name="T3" fmla="*/ 2147483647 h 194"/>
              <a:gd name="T4" fmla="*/ 2147483647 w 402"/>
              <a:gd name="T5" fmla="*/ 2147483647 h 194"/>
              <a:gd name="T6" fmla="*/ 2147483647 w 402"/>
              <a:gd name="T7" fmla="*/ 2147483647 h 194"/>
              <a:gd name="T8" fmla="*/ 2147483647 w 402"/>
              <a:gd name="T9" fmla="*/ 2147483647 h 194"/>
              <a:gd name="T10" fmla="*/ 2147483647 w 402"/>
              <a:gd name="T11" fmla="*/ 2147483647 h 194"/>
              <a:gd name="T12" fmla="*/ 2147483647 w 402"/>
              <a:gd name="T13" fmla="*/ 2147483647 h 194"/>
              <a:gd name="T14" fmla="*/ 2147483647 w 402"/>
              <a:gd name="T15" fmla="*/ 2147483647 h 194"/>
              <a:gd name="T16" fmla="*/ 2147483647 w 402"/>
              <a:gd name="T17" fmla="*/ 2147483647 h 194"/>
              <a:gd name="T18" fmla="*/ 2147483647 w 402"/>
              <a:gd name="T19" fmla="*/ 2147483647 h 194"/>
              <a:gd name="T20" fmla="*/ 2147483647 w 402"/>
              <a:gd name="T21" fmla="*/ 2147483647 h 194"/>
              <a:gd name="T22" fmla="*/ 2147483647 w 402"/>
              <a:gd name="T23" fmla="*/ 2147483647 h 194"/>
              <a:gd name="T24" fmla="*/ 2147483647 w 402"/>
              <a:gd name="T25" fmla="*/ 2147483647 h 194"/>
              <a:gd name="T26" fmla="*/ 2147483647 w 402"/>
              <a:gd name="T27" fmla="*/ 2147483647 h 194"/>
              <a:gd name="T28" fmla="*/ 2147483647 w 402"/>
              <a:gd name="T29" fmla="*/ 2147483647 h 194"/>
              <a:gd name="T30" fmla="*/ 2147483647 w 402"/>
              <a:gd name="T31" fmla="*/ 2147483647 h 194"/>
              <a:gd name="T32" fmla="*/ 2147483647 w 402"/>
              <a:gd name="T33" fmla="*/ 2147483647 h 194"/>
              <a:gd name="T34" fmla="*/ 2147483647 w 402"/>
              <a:gd name="T35" fmla="*/ 2147483647 h 194"/>
              <a:gd name="T36" fmla="*/ 2147483647 w 402"/>
              <a:gd name="T37" fmla="*/ 2147483647 h 194"/>
              <a:gd name="T38" fmla="*/ 2147483647 w 402"/>
              <a:gd name="T39" fmla="*/ 2147483647 h 194"/>
              <a:gd name="T40" fmla="*/ 2147483647 w 402"/>
              <a:gd name="T41" fmla="*/ 2147483647 h 194"/>
              <a:gd name="T42" fmla="*/ 2147483647 w 402"/>
              <a:gd name="T43" fmla="*/ 2147483647 h 194"/>
              <a:gd name="T44" fmla="*/ 2147483647 w 402"/>
              <a:gd name="T45" fmla="*/ 2147483647 h 194"/>
              <a:gd name="T46" fmla="*/ 2147483647 w 402"/>
              <a:gd name="T47" fmla="*/ 2147483647 h 194"/>
              <a:gd name="T48" fmla="*/ 2147483647 w 402"/>
              <a:gd name="T49" fmla="*/ 2147483647 h 194"/>
              <a:gd name="T50" fmla="*/ 2147483647 w 402"/>
              <a:gd name="T51" fmla="*/ 2147483647 h 194"/>
              <a:gd name="T52" fmla="*/ 2147483647 w 402"/>
              <a:gd name="T53" fmla="*/ 2147483647 h 194"/>
              <a:gd name="T54" fmla="*/ 2147483647 w 402"/>
              <a:gd name="T55" fmla="*/ 2147483647 h 194"/>
              <a:gd name="T56" fmla="*/ 2147483647 w 402"/>
              <a:gd name="T57" fmla="*/ 2147483647 h 194"/>
              <a:gd name="T58" fmla="*/ 2147483647 w 402"/>
              <a:gd name="T59" fmla="*/ 2147483647 h 194"/>
              <a:gd name="T60" fmla="*/ 2147483647 w 402"/>
              <a:gd name="T61" fmla="*/ 2147483647 h 194"/>
              <a:gd name="T62" fmla="*/ 2147483647 w 402"/>
              <a:gd name="T63" fmla="*/ 2147483647 h 194"/>
              <a:gd name="T64" fmla="*/ 2147483647 w 402"/>
              <a:gd name="T65" fmla="*/ 2147483647 h 194"/>
              <a:gd name="T66" fmla="*/ 2147483647 w 402"/>
              <a:gd name="T67" fmla="*/ 2147483647 h 194"/>
              <a:gd name="T68" fmla="*/ 2147483647 w 402"/>
              <a:gd name="T69" fmla="*/ 2147483647 h 194"/>
              <a:gd name="T70" fmla="*/ 2147483647 w 402"/>
              <a:gd name="T71" fmla="*/ 2147483647 h 194"/>
              <a:gd name="T72" fmla="*/ 2147483647 w 402"/>
              <a:gd name="T73" fmla="*/ 0 h 194"/>
              <a:gd name="T74" fmla="*/ 0 w 402"/>
              <a:gd name="T75" fmla="*/ 2147483647 h 194"/>
              <a:gd name="T76" fmla="*/ 0 w 402"/>
              <a:gd name="T77" fmla="*/ 2147483647 h 194"/>
              <a:gd name="T78" fmla="*/ 0 w 402"/>
              <a:gd name="T79" fmla="*/ 2147483647 h 1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2"/>
              <a:gd name="T121" fmla="*/ 0 h 194"/>
              <a:gd name="T122" fmla="*/ 402 w 402"/>
              <a:gd name="T123" fmla="*/ 194 h 1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2" h="194">
                <a:moveTo>
                  <a:pt x="0" y="59"/>
                </a:moveTo>
                <a:lnTo>
                  <a:pt x="9" y="113"/>
                </a:lnTo>
                <a:lnTo>
                  <a:pt x="40" y="79"/>
                </a:lnTo>
                <a:lnTo>
                  <a:pt x="88" y="65"/>
                </a:lnTo>
                <a:lnTo>
                  <a:pt x="97" y="51"/>
                </a:lnTo>
                <a:lnTo>
                  <a:pt x="123" y="48"/>
                </a:lnTo>
                <a:lnTo>
                  <a:pt x="157" y="76"/>
                </a:lnTo>
                <a:lnTo>
                  <a:pt x="180" y="82"/>
                </a:lnTo>
                <a:lnTo>
                  <a:pt x="223" y="120"/>
                </a:lnTo>
                <a:lnTo>
                  <a:pt x="208" y="157"/>
                </a:lnTo>
                <a:lnTo>
                  <a:pt x="214" y="174"/>
                </a:lnTo>
                <a:lnTo>
                  <a:pt x="233" y="166"/>
                </a:lnTo>
                <a:lnTo>
                  <a:pt x="250" y="166"/>
                </a:lnTo>
                <a:lnTo>
                  <a:pt x="259" y="179"/>
                </a:lnTo>
                <a:lnTo>
                  <a:pt x="279" y="179"/>
                </a:lnTo>
                <a:lnTo>
                  <a:pt x="287" y="174"/>
                </a:lnTo>
                <a:lnTo>
                  <a:pt x="274" y="140"/>
                </a:lnTo>
                <a:lnTo>
                  <a:pt x="271" y="79"/>
                </a:lnTo>
                <a:lnTo>
                  <a:pt x="256" y="69"/>
                </a:lnTo>
                <a:lnTo>
                  <a:pt x="287" y="42"/>
                </a:lnTo>
                <a:lnTo>
                  <a:pt x="288" y="23"/>
                </a:lnTo>
                <a:lnTo>
                  <a:pt x="308" y="25"/>
                </a:lnTo>
                <a:lnTo>
                  <a:pt x="284" y="63"/>
                </a:lnTo>
                <a:lnTo>
                  <a:pt x="297" y="109"/>
                </a:lnTo>
                <a:lnTo>
                  <a:pt x="304" y="122"/>
                </a:lnTo>
                <a:lnTo>
                  <a:pt x="313" y="128"/>
                </a:lnTo>
                <a:lnTo>
                  <a:pt x="294" y="126"/>
                </a:lnTo>
                <a:lnTo>
                  <a:pt x="301" y="156"/>
                </a:lnTo>
                <a:lnTo>
                  <a:pt x="333" y="174"/>
                </a:lnTo>
                <a:lnTo>
                  <a:pt x="341" y="179"/>
                </a:lnTo>
                <a:lnTo>
                  <a:pt x="350" y="179"/>
                </a:lnTo>
                <a:lnTo>
                  <a:pt x="345" y="194"/>
                </a:lnTo>
                <a:lnTo>
                  <a:pt x="385" y="174"/>
                </a:lnTo>
                <a:lnTo>
                  <a:pt x="393" y="149"/>
                </a:lnTo>
                <a:lnTo>
                  <a:pt x="402" y="123"/>
                </a:lnTo>
                <a:lnTo>
                  <a:pt x="345" y="136"/>
                </a:lnTo>
                <a:lnTo>
                  <a:pt x="308" y="0"/>
                </a:lnTo>
                <a:lnTo>
                  <a:pt x="0" y="59"/>
                </a:lnTo>
                <a:close/>
              </a:path>
            </a:pathLst>
          </a:custGeom>
          <a:solidFill>
            <a:schemeClr val="accent1">
              <a:lumMod val="60000"/>
              <a:lumOff val="40000"/>
            </a:schemeClr>
          </a:solidFill>
          <a:ln w="12700">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5-Point Star 10"/>
          <p:cNvSpPr/>
          <p:nvPr/>
        </p:nvSpPr>
        <p:spPr>
          <a:xfrm>
            <a:off x="8077200" y="1208590"/>
            <a:ext cx="228600" cy="21336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22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Portland Public </a:t>
            </a:r>
            <a:r>
              <a:rPr lang="en-US" dirty="0" smtClean="0"/>
              <a:t>Schools</a:t>
            </a:r>
            <a:endParaRPr lang="en-US" dirty="0"/>
          </a:p>
        </p:txBody>
      </p:sp>
      <p:sp>
        <p:nvSpPr>
          <p:cNvPr id="3" name="Content Placeholder 2"/>
          <p:cNvSpPr>
            <a:spLocks noGrp="1"/>
          </p:cNvSpPr>
          <p:nvPr>
            <p:ph idx="1"/>
          </p:nvPr>
        </p:nvSpPr>
        <p:spPr>
          <a:xfrm>
            <a:off x="457200" y="2514600"/>
            <a:ext cx="8153400" cy="3611563"/>
          </a:xfrm>
        </p:spPr>
        <p:txBody>
          <a:bodyPr/>
          <a:lstStyle/>
          <a:p>
            <a:pPr marL="0" indent="0" algn="ctr">
              <a:buNone/>
            </a:pPr>
            <a:r>
              <a:rPr lang="en-US" sz="3200" b="1" dirty="0"/>
              <a:t>Leveraging a Third Party Service Provider to Streamline Data Entry</a:t>
            </a:r>
            <a:endParaRPr lang="en-US" sz="3200" b="1" dirty="0" smtClean="0"/>
          </a:p>
          <a:p>
            <a:pPr marL="0" indent="0" algn="ctr">
              <a:buNone/>
            </a:pPr>
            <a:endParaRPr lang="en-US" sz="1100" b="1" dirty="0"/>
          </a:p>
          <a:p>
            <a:pPr marL="0" indent="0" algn="ctr">
              <a:buNone/>
            </a:pPr>
            <a:r>
              <a:rPr lang="en-US" sz="2800" b="1" dirty="0" smtClean="0"/>
              <a:t>Jeff </a:t>
            </a:r>
            <a:r>
              <a:rPr lang="en-US" sz="2800" b="1" dirty="0"/>
              <a:t>Hamman, CEM</a:t>
            </a:r>
          </a:p>
          <a:p>
            <a:pPr marL="0" indent="0" algn="ctr">
              <a:buNone/>
            </a:pPr>
            <a:r>
              <a:rPr lang="en-US" dirty="0"/>
              <a:t>Energy </a:t>
            </a:r>
            <a:r>
              <a:rPr lang="en-US" dirty="0" smtClean="0"/>
              <a:t>Specialist</a:t>
            </a:r>
          </a:p>
          <a:p>
            <a:pPr marL="0" indent="0" algn="ctr">
              <a:buNone/>
            </a:pPr>
            <a:r>
              <a:rPr lang="en-US" dirty="0" smtClean="0"/>
              <a:t>Buildings </a:t>
            </a:r>
            <a:r>
              <a:rPr lang="en-US" dirty="0"/>
              <a:t>Operations and Energy Program </a:t>
            </a:r>
            <a:r>
              <a:rPr lang="en-US" dirty="0" smtClean="0"/>
              <a:t>Manager</a:t>
            </a:r>
          </a:p>
          <a:p>
            <a:pPr marL="0" indent="0" algn="ctr">
              <a:buNone/>
            </a:pPr>
            <a:r>
              <a:rPr lang="en-US" dirty="0" smtClean="0"/>
              <a:t> Portland </a:t>
            </a:r>
            <a:r>
              <a:rPr lang="en-US" dirty="0"/>
              <a:t>Public Schools</a:t>
            </a:r>
          </a:p>
          <a:p>
            <a:pPr marL="0" indent="0" algn="ctr">
              <a:buNone/>
            </a:pPr>
            <a:r>
              <a:rPr lang="en-US" u="sng" dirty="0" smtClean="0">
                <a:hlinkClick r:id="rId2"/>
              </a:rPr>
              <a:t>jhamman@pps.net</a:t>
            </a:r>
            <a:endParaRPr lang="en-US" dirty="0"/>
          </a:p>
          <a:p>
            <a:pPr marL="0" indent="0" algn="ctr">
              <a:buNone/>
            </a:pPr>
            <a:endParaRPr lang="en-US" dirty="0"/>
          </a:p>
        </p:txBody>
      </p:sp>
      <p:pic>
        <p:nvPicPr>
          <p:cNvPr id="4"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1576388" cy="157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7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6987176" cy="6019800"/>
          </a:xfrm>
        </p:spPr>
        <p:txBody>
          <a:bodyPr/>
          <a:lstStyle/>
          <a:p>
            <a:r>
              <a:rPr lang="en-US" sz="2800" dirty="0"/>
              <a:t>Portland Public Schools:  Portland, </a:t>
            </a:r>
            <a:r>
              <a:rPr lang="en-US" sz="2800" dirty="0" smtClean="0"/>
              <a:t>OR</a:t>
            </a:r>
          </a:p>
          <a:p>
            <a:pPr marL="0" indent="0">
              <a:buNone/>
            </a:pPr>
            <a:endParaRPr lang="en-US" sz="1200" dirty="0" smtClean="0"/>
          </a:p>
          <a:p>
            <a:r>
              <a:rPr lang="en-US" sz="2800" dirty="0" smtClean="0"/>
              <a:t>Largest School District North of San Francisco</a:t>
            </a:r>
          </a:p>
          <a:p>
            <a:endParaRPr lang="en-US" sz="1200" dirty="0" smtClean="0"/>
          </a:p>
          <a:p>
            <a:r>
              <a:rPr lang="en-US" sz="2800" dirty="0"/>
              <a:t>Over 9 Million Square Feet Managed</a:t>
            </a:r>
          </a:p>
          <a:p>
            <a:pPr lvl="1"/>
            <a:r>
              <a:rPr lang="en-US" sz="2400" dirty="0" smtClean="0"/>
              <a:t>104 </a:t>
            </a:r>
            <a:r>
              <a:rPr lang="en-US" sz="2400" dirty="0"/>
              <a:t>	</a:t>
            </a:r>
            <a:r>
              <a:rPr lang="en-US" sz="2400" dirty="0" smtClean="0"/>
              <a:t>		Facilities Managed</a:t>
            </a:r>
            <a:endParaRPr lang="en-US" sz="2400" dirty="0"/>
          </a:p>
          <a:p>
            <a:pPr lvl="1"/>
            <a:r>
              <a:rPr lang="en-US" sz="2400" dirty="0" smtClean="0"/>
              <a:t>65 </a:t>
            </a:r>
            <a:r>
              <a:rPr lang="en-US" sz="2400" dirty="0"/>
              <a:t>years	</a:t>
            </a:r>
            <a:r>
              <a:rPr lang="en-US" sz="2400" dirty="0" smtClean="0"/>
              <a:t>	Ave </a:t>
            </a:r>
            <a:r>
              <a:rPr lang="en-US" sz="2400" dirty="0"/>
              <a:t>Building </a:t>
            </a:r>
            <a:r>
              <a:rPr lang="en-US" sz="2400" dirty="0" smtClean="0"/>
              <a:t>Age</a:t>
            </a:r>
          </a:p>
          <a:p>
            <a:pPr lvl="1"/>
            <a:r>
              <a:rPr lang="en-US" sz="2400" dirty="0" smtClean="0"/>
              <a:t>800+ 	 	Utility Accounts</a:t>
            </a:r>
          </a:p>
          <a:p>
            <a:pPr lvl="1"/>
            <a:r>
              <a:rPr lang="en-US" sz="2400" dirty="0" smtClean="0"/>
              <a:t>47,000</a:t>
            </a:r>
            <a:r>
              <a:rPr lang="en-US" sz="2400" dirty="0"/>
              <a:t>+ 	</a:t>
            </a:r>
            <a:r>
              <a:rPr lang="en-US" sz="2400" dirty="0" smtClean="0"/>
              <a:t>	Students</a:t>
            </a:r>
            <a:endParaRPr lang="en-US" sz="2400" dirty="0"/>
          </a:p>
          <a:p>
            <a:pPr lvl="1"/>
            <a:r>
              <a:rPr lang="en-US" sz="2400" dirty="0"/>
              <a:t>6,000+		Staff</a:t>
            </a:r>
          </a:p>
          <a:p>
            <a:pPr lvl="1"/>
            <a:r>
              <a:rPr lang="en-US" sz="2400" dirty="0" smtClean="0"/>
              <a:t>$10.4M</a:t>
            </a:r>
            <a:r>
              <a:rPr lang="en-US" sz="2400" dirty="0"/>
              <a:t>	</a:t>
            </a:r>
            <a:r>
              <a:rPr lang="en-US" sz="2400" dirty="0" smtClean="0"/>
              <a:t>	FY 13-14 </a:t>
            </a:r>
            <a:r>
              <a:rPr lang="en-US" sz="2400" dirty="0"/>
              <a:t>Utility </a:t>
            </a:r>
            <a:r>
              <a:rPr lang="en-US" sz="2400" dirty="0" smtClean="0"/>
              <a:t>Budget </a:t>
            </a:r>
            <a:endParaRPr lang="en-US" sz="2400" dirty="0"/>
          </a:p>
        </p:txBody>
      </p:sp>
      <p:pic>
        <p:nvPicPr>
          <p:cNvPr id="1029"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lifesafer.com/wp-content/uploads/2012/01/Lifesafer-Ignition-Interlock-Oreg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976" y="2590800"/>
            <a:ext cx="1675812" cy="1397204"/>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p:nvPr/>
        </p:nvSpPr>
        <p:spPr>
          <a:xfrm>
            <a:off x="7724955" y="2712720"/>
            <a:ext cx="228600" cy="213360"/>
          </a:xfrm>
          <a:prstGeom prst="star5">
            <a:avLst>
              <a:gd name="adj" fmla="val 15441"/>
              <a:gd name="hf" fmla="val 105146"/>
              <a:gd name="vf" fmla="val 11055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5" descr="Photo of students and school bui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597" y="4318973"/>
            <a:ext cx="2434715" cy="186275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0"/>
            <a:ext cx="8229600" cy="914400"/>
          </a:xfrm>
        </p:spPr>
        <p:txBody>
          <a:bodyPr/>
          <a:lstStyle/>
          <a:p>
            <a:r>
              <a:rPr lang="en-US" dirty="0" smtClean="0"/>
              <a:t>Portland </a:t>
            </a:r>
            <a:r>
              <a:rPr lang="en-US" dirty="0"/>
              <a:t>Public </a:t>
            </a:r>
            <a:r>
              <a:rPr lang="en-US" dirty="0" smtClean="0"/>
              <a:t>Schools: Building Portfolio</a:t>
            </a:r>
            <a:endParaRPr lang="en-US" dirty="0"/>
          </a:p>
        </p:txBody>
      </p:sp>
    </p:spTree>
    <p:extLst>
      <p:ext uri="{BB962C8B-B14F-4D97-AF65-F5344CB8AC3E}">
        <p14:creationId xmlns:p14="http://schemas.microsoft.com/office/powerpoint/2010/main" val="2897965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99" y="76200"/>
            <a:ext cx="8229600" cy="914400"/>
          </a:xfrm>
        </p:spPr>
        <p:txBody>
          <a:bodyPr>
            <a:normAutofit/>
          </a:bodyPr>
          <a:lstStyle/>
          <a:p>
            <a:r>
              <a:rPr lang="en-US" dirty="0" smtClean="0"/>
              <a:t>Portland Public Schools: Goals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152399" y="932181"/>
            <a:ext cx="6934201" cy="5240019"/>
          </a:xfrm>
        </p:spPr>
        <p:txBody>
          <a:bodyPr/>
          <a:lstStyle/>
          <a:p>
            <a:pPr lvl="1">
              <a:lnSpc>
                <a:spcPct val="150000"/>
              </a:lnSpc>
              <a:buFont typeface="Wingdings" panose="05000000000000000000" pitchFamily="2" charset="2"/>
              <a:buChar char="q"/>
            </a:pPr>
            <a:r>
              <a:rPr lang="en-US" sz="2400" dirty="0" smtClean="0"/>
              <a:t>Achieve </a:t>
            </a:r>
            <a:r>
              <a:rPr lang="en-US" sz="2400" dirty="0"/>
              <a:t>a 20% reduction in energy intensity by 2020 as per the Better Buildings Challenge goal </a:t>
            </a:r>
          </a:p>
          <a:p>
            <a:pPr lvl="1">
              <a:lnSpc>
                <a:spcPct val="150000"/>
              </a:lnSpc>
              <a:buFont typeface="Wingdings" panose="05000000000000000000" pitchFamily="2" charset="2"/>
              <a:buChar char="q"/>
            </a:pPr>
            <a:r>
              <a:rPr lang="en-US" sz="2400" dirty="0" smtClean="0"/>
              <a:t>Quicker access to data for analysis and reporting</a:t>
            </a:r>
          </a:p>
          <a:p>
            <a:pPr lvl="1">
              <a:lnSpc>
                <a:spcPct val="150000"/>
              </a:lnSpc>
              <a:buFont typeface="Wingdings" panose="05000000000000000000" pitchFamily="2" charset="2"/>
              <a:buChar char="q"/>
            </a:pPr>
            <a:r>
              <a:rPr lang="en-US" sz="2400" dirty="0" smtClean="0"/>
              <a:t>Reallocate staff time to more productive matters</a:t>
            </a:r>
          </a:p>
          <a:p>
            <a:pPr lvl="1">
              <a:lnSpc>
                <a:spcPct val="150000"/>
              </a:lnSpc>
              <a:buFont typeface="Wingdings" panose="05000000000000000000" pitchFamily="2" charset="2"/>
              <a:buChar char="q"/>
            </a:pPr>
            <a:r>
              <a:rPr lang="en-US" sz="2400" dirty="0" smtClean="0"/>
              <a:t>Simplify invoice payment and processing </a:t>
            </a:r>
          </a:p>
          <a:p>
            <a:pPr lvl="1">
              <a:lnSpc>
                <a:spcPct val="150000"/>
              </a:lnSpc>
              <a:buFont typeface="Wingdings" panose="05000000000000000000" pitchFamily="2" charset="2"/>
              <a:buChar char="q"/>
            </a:pPr>
            <a:r>
              <a:rPr lang="en-US" sz="2400" dirty="0"/>
              <a:t>C</a:t>
            </a:r>
            <a:r>
              <a:rPr lang="en-US" sz="2400" dirty="0" smtClean="0"/>
              <a:t>omply </a:t>
            </a:r>
            <a:r>
              <a:rPr lang="en-US" sz="2400" dirty="0"/>
              <a:t>with a statewide mandate to report annual energy </a:t>
            </a:r>
            <a:r>
              <a:rPr lang="en-US" sz="2400" dirty="0" smtClean="0"/>
              <a:t>consumption</a:t>
            </a:r>
          </a:p>
          <a:p>
            <a:pPr>
              <a:lnSpc>
                <a:spcPct val="150000"/>
              </a:lnSpc>
              <a:buFont typeface="Wingdings" panose="05000000000000000000" pitchFamily="2" charset="2"/>
              <a:buChar char="q"/>
            </a:pPr>
            <a:endParaRPr lang="en-US" b="1" dirty="0" smtClean="0"/>
          </a:p>
        </p:txBody>
      </p:sp>
      <p:pic>
        <p:nvPicPr>
          <p:cNvPr id="1029"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66"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jhamman\AppData\Local\Microsoft\Windows\Temporary Internet Files\Content.IE5\QT3A3OR5\MC90043153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56" y="3810000"/>
            <a:ext cx="2248412" cy="208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2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99" y="76200"/>
            <a:ext cx="8229600" cy="914400"/>
          </a:xfrm>
        </p:spPr>
        <p:txBody>
          <a:bodyPr>
            <a:normAutofit/>
          </a:bodyPr>
          <a:lstStyle/>
          <a:p>
            <a:r>
              <a:rPr lang="en-US" dirty="0" smtClean="0"/>
              <a:t>Portland Public Schools: Barrier</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152400" y="762000"/>
            <a:ext cx="7239000" cy="2286000"/>
          </a:xfrm>
        </p:spPr>
        <p:txBody>
          <a:bodyPr/>
          <a:lstStyle/>
          <a:p>
            <a:pPr lvl="1">
              <a:buFont typeface="Wingdings" panose="05000000000000000000" pitchFamily="2" charset="2"/>
              <a:buChar char="q"/>
            </a:pPr>
            <a:r>
              <a:rPr lang="en-US" sz="2400" dirty="0"/>
              <a:t>Implementation </a:t>
            </a:r>
            <a:r>
              <a:rPr lang="en-US" sz="2400" dirty="0" smtClean="0"/>
              <a:t>cost</a:t>
            </a:r>
            <a:endParaRPr lang="en-US" sz="2400" dirty="0"/>
          </a:p>
          <a:p>
            <a:pPr lvl="1">
              <a:buFont typeface="Wingdings" panose="05000000000000000000" pitchFamily="2" charset="2"/>
              <a:buChar char="q"/>
            </a:pPr>
            <a:r>
              <a:rPr lang="en-US" sz="2400" dirty="0" smtClean="0"/>
              <a:t>Cost effectiveness</a:t>
            </a:r>
          </a:p>
          <a:p>
            <a:pPr lvl="1">
              <a:buFont typeface="Wingdings" panose="05000000000000000000" pitchFamily="2" charset="2"/>
              <a:buChar char="q"/>
            </a:pPr>
            <a:r>
              <a:rPr lang="en-US" sz="2400" dirty="0" smtClean="0"/>
              <a:t>Procurement, project </a:t>
            </a:r>
            <a:r>
              <a:rPr lang="en-US" sz="2400" dirty="0"/>
              <a:t>m</a:t>
            </a:r>
            <a:r>
              <a:rPr lang="en-US" sz="2400" dirty="0" smtClean="0"/>
              <a:t>anagement and implementation </a:t>
            </a:r>
          </a:p>
          <a:p>
            <a:pPr lvl="1">
              <a:buFont typeface="Wingdings" panose="05000000000000000000" pitchFamily="2" charset="2"/>
              <a:buChar char="q"/>
            </a:pPr>
            <a:r>
              <a:rPr lang="en-US" sz="2400" dirty="0" smtClean="0"/>
              <a:t>Accounts payable </a:t>
            </a:r>
            <a:r>
              <a:rPr lang="en-US" sz="2400" dirty="0"/>
              <a:t>p</a:t>
            </a:r>
            <a:r>
              <a:rPr lang="en-US" sz="2400" dirty="0" smtClean="0"/>
              <a:t>rocess </a:t>
            </a:r>
            <a:r>
              <a:rPr lang="en-US" sz="2400" dirty="0"/>
              <a:t>i</a:t>
            </a:r>
            <a:r>
              <a:rPr lang="en-US" sz="2400" dirty="0" smtClean="0"/>
              <a:t>ntegration</a:t>
            </a:r>
          </a:p>
          <a:p>
            <a:pPr marL="457200" lvl="1" indent="0">
              <a:buNone/>
            </a:pPr>
            <a:endParaRPr lang="en-US" sz="1400" b="1" dirty="0" smtClean="0"/>
          </a:p>
        </p:txBody>
      </p:sp>
      <p:pic>
        <p:nvPicPr>
          <p:cNvPr id="1029"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10" y="3069566"/>
            <a:ext cx="4724400" cy="318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472799478"/>
              </p:ext>
            </p:extLst>
          </p:nvPr>
        </p:nvGraphicFramePr>
        <p:xfrm>
          <a:off x="5295900" y="3084358"/>
          <a:ext cx="3581400" cy="3112036"/>
        </p:xfrm>
        <a:graphic>
          <a:graphicData uri="http://schemas.openxmlformats.org/drawingml/2006/table">
            <a:tbl>
              <a:tblPr firstRow="1" bandRow="1">
                <a:tableStyleId>{F5AB1C69-6EDB-4FF4-983F-18BD219EF322}</a:tableStyleId>
              </a:tblPr>
              <a:tblGrid>
                <a:gridCol w="1790700"/>
                <a:gridCol w="1790700"/>
              </a:tblGrid>
              <a:tr h="565137">
                <a:tc>
                  <a:txBody>
                    <a:bodyPr/>
                    <a:lstStyle/>
                    <a:p>
                      <a:r>
                        <a:rPr lang="en-US" sz="1600" dirty="0" smtClean="0"/>
                        <a:t>Process</a:t>
                      </a:r>
                      <a:endParaRPr lang="en-US" sz="1600" dirty="0"/>
                    </a:p>
                  </a:txBody>
                  <a:tcPr/>
                </a:tc>
                <a:tc>
                  <a:txBody>
                    <a:bodyPr/>
                    <a:lstStyle/>
                    <a:p>
                      <a:r>
                        <a:rPr lang="en-US" sz="1600" dirty="0" smtClean="0"/>
                        <a:t>Timeline from Bill Date</a:t>
                      </a:r>
                      <a:endParaRPr lang="en-US" sz="1600" dirty="0"/>
                    </a:p>
                  </a:txBody>
                  <a:tcPr/>
                </a:tc>
              </a:tr>
              <a:tr h="376584">
                <a:tc>
                  <a:txBody>
                    <a:bodyPr/>
                    <a:lstStyle/>
                    <a:p>
                      <a:r>
                        <a:rPr lang="en-US" sz="1600" dirty="0" smtClean="0"/>
                        <a:t>Invoiced</a:t>
                      </a:r>
                      <a:r>
                        <a:rPr lang="en-US" sz="1600" baseline="0" dirty="0" smtClean="0"/>
                        <a:t> Received</a:t>
                      </a:r>
                      <a:endParaRPr lang="en-US" sz="1600" dirty="0"/>
                    </a:p>
                  </a:txBody>
                  <a:tcPr/>
                </a:tc>
                <a:tc>
                  <a:txBody>
                    <a:bodyPr/>
                    <a:lstStyle/>
                    <a:p>
                      <a:pPr algn="r"/>
                      <a:r>
                        <a:rPr lang="en-US" sz="1600" dirty="0" smtClean="0"/>
                        <a:t>1-2 weeks</a:t>
                      </a:r>
                      <a:endParaRPr lang="en-US" sz="1600" dirty="0"/>
                    </a:p>
                  </a:txBody>
                  <a:tcPr/>
                </a:tc>
              </a:tr>
              <a:tr h="376584">
                <a:tc>
                  <a:txBody>
                    <a:bodyPr/>
                    <a:lstStyle/>
                    <a:p>
                      <a:r>
                        <a:rPr lang="en-US" sz="1600" dirty="0" smtClean="0"/>
                        <a:t>Payment Processed</a:t>
                      </a:r>
                    </a:p>
                  </a:txBody>
                  <a:tcPr/>
                </a:tc>
                <a:tc>
                  <a:txBody>
                    <a:bodyPr/>
                    <a:lstStyle/>
                    <a:p>
                      <a:pPr algn="r"/>
                      <a:r>
                        <a:rPr lang="en-US" sz="1600" dirty="0" smtClean="0"/>
                        <a:t>2-3 weeks</a:t>
                      </a:r>
                      <a:endParaRPr lang="en-US" sz="1600" dirty="0"/>
                    </a:p>
                  </a:txBody>
                  <a:tcPr/>
                </a:tc>
              </a:tr>
              <a:tr h="376584">
                <a:tc>
                  <a:txBody>
                    <a:bodyPr/>
                    <a:lstStyle/>
                    <a:p>
                      <a:r>
                        <a:rPr lang="en-US" sz="1600" dirty="0" smtClean="0"/>
                        <a:t>Manual Data Entry</a:t>
                      </a:r>
                      <a:endParaRPr lang="en-US" sz="1600" dirty="0"/>
                    </a:p>
                  </a:txBody>
                  <a:tcPr/>
                </a:tc>
                <a:tc>
                  <a:txBody>
                    <a:bodyPr/>
                    <a:lstStyle/>
                    <a:p>
                      <a:pPr algn="r"/>
                      <a:r>
                        <a:rPr lang="en-US" sz="1600" dirty="0" smtClean="0"/>
                        <a:t>4-12 weeks</a:t>
                      </a:r>
                      <a:endParaRPr lang="en-US" sz="1600" dirty="0"/>
                    </a:p>
                  </a:txBody>
                  <a:tcPr/>
                </a:tc>
              </a:tr>
              <a:tr h="649996">
                <a:tc>
                  <a:txBody>
                    <a:bodyPr/>
                    <a:lstStyle/>
                    <a:p>
                      <a:r>
                        <a:rPr lang="en-US" sz="1600" dirty="0" smtClean="0"/>
                        <a:t>Usage and Cost Review</a:t>
                      </a:r>
                      <a:r>
                        <a:rPr lang="en-US" sz="1600" baseline="0" dirty="0" smtClean="0"/>
                        <a:t> </a:t>
                      </a:r>
                      <a:endParaRPr lang="en-US" sz="1600" dirty="0"/>
                    </a:p>
                  </a:txBody>
                  <a:tcPr/>
                </a:tc>
                <a:tc>
                  <a:txBody>
                    <a:bodyPr/>
                    <a:lstStyle/>
                    <a:p>
                      <a:pPr algn="r"/>
                      <a:r>
                        <a:rPr lang="en-US" sz="1600" baseline="0" dirty="0" smtClean="0"/>
                        <a:t>4-12 weeks</a:t>
                      </a:r>
                      <a:endParaRPr lang="en-US" sz="1600" dirty="0"/>
                    </a:p>
                  </a:txBody>
                  <a:tcPr/>
                </a:tc>
              </a:tr>
              <a:tr h="376584">
                <a:tc>
                  <a:txBody>
                    <a:bodyPr/>
                    <a:lstStyle/>
                    <a:p>
                      <a:r>
                        <a:rPr lang="en-US" sz="1600" dirty="0" smtClean="0"/>
                        <a:t>Address</a:t>
                      </a:r>
                      <a:r>
                        <a:rPr lang="en-US" sz="1600" baseline="0" dirty="0" smtClean="0"/>
                        <a:t> Issues </a:t>
                      </a:r>
                      <a:endParaRPr lang="en-US" sz="1600" dirty="0"/>
                    </a:p>
                  </a:txBody>
                  <a:tcPr/>
                </a:tc>
                <a:tc>
                  <a:txBody>
                    <a:bodyPr/>
                    <a:lstStyle/>
                    <a:p>
                      <a:pPr algn="r"/>
                      <a:r>
                        <a:rPr lang="en-US" sz="1600" baseline="0" dirty="0" smtClean="0"/>
                        <a:t>6-12 weeks</a:t>
                      </a:r>
                      <a:endParaRPr lang="en-US" sz="1600" dirty="0"/>
                    </a:p>
                  </a:txBody>
                  <a:tcPr/>
                </a:tc>
              </a:tr>
              <a:tr h="376584">
                <a:tc>
                  <a:txBody>
                    <a:bodyPr/>
                    <a:lstStyle/>
                    <a:p>
                      <a:r>
                        <a:rPr lang="en-US" sz="1600" dirty="0" smtClean="0"/>
                        <a:t>Reporting</a:t>
                      </a:r>
                      <a:endParaRPr lang="en-US" sz="1600" dirty="0"/>
                    </a:p>
                  </a:txBody>
                  <a:tcPr/>
                </a:tc>
                <a:tc>
                  <a:txBody>
                    <a:bodyPr/>
                    <a:lstStyle/>
                    <a:p>
                      <a:pPr algn="r"/>
                      <a:r>
                        <a:rPr lang="en-US" sz="1800" b="1" baseline="0" dirty="0" smtClean="0">
                          <a:solidFill>
                            <a:srgbClr val="FF0000"/>
                          </a:solidFill>
                        </a:rPr>
                        <a:t>12-14 weeks</a:t>
                      </a:r>
                      <a:endParaRPr lang="en-US" sz="1800" b="1" dirty="0">
                        <a:solidFill>
                          <a:srgbClr val="FF0000"/>
                        </a:solidFill>
                      </a:endParaRPr>
                    </a:p>
                  </a:txBody>
                  <a:tcPr/>
                </a:tc>
              </a:tr>
            </a:tbl>
          </a:graphicData>
        </a:graphic>
      </p:graphicFrame>
      <p:sp>
        <p:nvSpPr>
          <p:cNvPr id="9" name="Striped Right Arrow 8"/>
          <p:cNvSpPr/>
          <p:nvPr/>
        </p:nvSpPr>
        <p:spPr>
          <a:xfrm rot="5400000">
            <a:off x="6102543" y="4671214"/>
            <a:ext cx="2438402" cy="470288"/>
          </a:xfrm>
          <a:prstGeom prst="stripedRightArrow">
            <a:avLst/>
          </a:prstGeom>
          <a:gradFill flip="none" rotWithShape="1">
            <a:gsLst>
              <a:gs pos="0">
                <a:srgbClr val="03D4A8"/>
              </a:gs>
              <a:gs pos="0">
                <a:schemeClr val="accent3">
                  <a:lumMod val="75000"/>
                </a:schemeClr>
              </a:gs>
              <a:gs pos="56000">
                <a:srgbClr val="0087E6"/>
              </a:gs>
              <a:gs pos="100000">
                <a:srgbClr val="005CBF"/>
              </a:gs>
            </a:gsLst>
            <a:lin ang="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9743257">
            <a:off x="1331107" y="4098107"/>
            <a:ext cx="2771130" cy="60960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rgbClr val="FF0000"/>
                </a:solidFill>
                <a:effectLst/>
                <a:uLnTx/>
                <a:uFillTx/>
                <a:latin typeface="Arial Narrow"/>
                <a:ea typeface="+mn-ea"/>
                <a:cs typeface="Arial Narrow"/>
              </a:rPr>
              <a:t>Manual Data Entry</a:t>
            </a:r>
          </a:p>
        </p:txBody>
      </p:sp>
    </p:spTree>
    <p:extLst>
      <p:ext uri="{BB962C8B-B14F-4D97-AF65-F5344CB8AC3E}">
        <p14:creationId xmlns:p14="http://schemas.microsoft.com/office/powerpoint/2010/main" val="4131421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99" y="76200"/>
            <a:ext cx="8229600" cy="685800"/>
          </a:xfrm>
        </p:spPr>
        <p:txBody>
          <a:bodyPr>
            <a:normAutofit/>
          </a:bodyPr>
          <a:lstStyle/>
          <a:p>
            <a:r>
              <a:rPr lang="en-US" dirty="0" smtClean="0"/>
              <a:t>Portland Public Schools: Barrier</a:t>
            </a:r>
            <a:endParaRPr lang="en-US" dirty="0"/>
          </a:p>
        </p:txBody>
      </p:sp>
      <p:pic>
        <p:nvPicPr>
          <p:cNvPr id="1029"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435283681"/>
              </p:ext>
            </p:extLst>
          </p:nvPr>
        </p:nvGraphicFramePr>
        <p:xfrm>
          <a:off x="152400" y="1219200"/>
          <a:ext cx="7086600" cy="4648200"/>
        </p:xfrm>
        <a:graphic>
          <a:graphicData uri="http://schemas.openxmlformats.org/drawingml/2006/table">
            <a:tbl>
              <a:tblPr firstRow="1" firstCol="1" bandRow="1">
                <a:tableStyleId>{F2DE63D5-997A-4646-A377-4702673A728D}</a:tableStyleId>
              </a:tblPr>
              <a:tblGrid>
                <a:gridCol w="3207395"/>
                <a:gridCol w="1491021"/>
                <a:gridCol w="2388184"/>
              </a:tblGrid>
              <a:tr h="1525362">
                <a:tc>
                  <a:txBody>
                    <a:bodyPr/>
                    <a:lstStyle/>
                    <a:p>
                      <a:pPr marL="0" marR="0" algn="ctr">
                        <a:lnSpc>
                          <a:spcPct val="115000"/>
                        </a:lnSpc>
                        <a:spcBef>
                          <a:spcPts val="0"/>
                        </a:spcBef>
                        <a:spcAft>
                          <a:spcPts val="0"/>
                        </a:spcAft>
                      </a:pPr>
                      <a:r>
                        <a:rPr lang="en-US" sz="2000" dirty="0">
                          <a:effectLst/>
                        </a:rPr>
                        <a:t>School District </a:t>
                      </a:r>
                      <a:endParaRPr lang="en-US" sz="2000" dirty="0" smtClean="0">
                        <a:effectLst/>
                      </a:endParaRPr>
                    </a:p>
                    <a:p>
                      <a:pPr marL="0" marR="0" algn="ctr">
                        <a:lnSpc>
                          <a:spcPct val="115000"/>
                        </a:lnSpc>
                        <a:spcBef>
                          <a:spcPts val="0"/>
                        </a:spcBef>
                        <a:spcAft>
                          <a:spcPts val="0"/>
                        </a:spcAft>
                      </a:pPr>
                      <a:r>
                        <a:rPr lang="en-US" sz="2000" dirty="0" smtClean="0">
                          <a:effectLst/>
                        </a:rPr>
                        <a:t>Personnel</a:t>
                      </a:r>
                      <a:endParaRPr lang="en-US" sz="20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Average Monthly Hours Saved</a:t>
                      </a:r>
                      <a:endParaRPr lang="en-US" sz="20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Equivalent Internal Personnel and Other Savings</a:t>
                      </a:r>
                      <a:endParaRPr lang="en-US" sz="2000" dirty="0">
                        <a:solidFill>
                          <a:schemeClr val="tx1"/>
                        </a:solidFill>
                        <a:effectLst/>
                        <a:latin typeface="Calibri"/>
                        <a:ea typeface="Calibri"/>
                        <a:cs typeface="Times New Roman"/>
                      </a:endParaRPr>
                    </a:p>
                  </a:txBody>
                  <a:tcPr marL="68580" marR="68580" marT="0" marB="0" anchor="ctr"/>
                </a:tc>
              </a:tr>
              <a:tr h="545652">
                <a:tc>
                  <a:txBody>
                    <a:bodyPr/>
                    <a:lstStyle/>
                    <a:p>
                      <a:pPr marL="0" marR="0" algn="l">
                        <a:lnSpc>
                          <a:spcPct val="115000"/>
                        </a:lnSpc>
                        <a:spcBef>
                          <a:spcPts val="0"/>
                        </a:spcBef>
                        <a:spcAft>
                          <a:spcPts val="0"/>
                        </a:spcAft>
                      </a:pPr>
                      <a:r>
                        <a:rPr lang="en-US" sz="1800" dirty="0" smtClean="0">
                          <a:effectLst/>
                        </a:rPr>
                        <a:t>Energy </a:t>
                      </a:r>
                      <a:r>
                        <a:rPr lang="en-US" sz="1800" dirty="0">
                          <a:effectLst/>
                        </a:rPr>
                        <a:t>Specialist</a:t>
                      </a:r>
                      <a:endParaRPr lang="en-US" sz="18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20</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$10,468</a:t>
                      </a:r>
                      <a:endParaRPr lang="en-US" sz="2000" b="1" dirty="0">
                        <a:solidFill>
                          <a:schemeClr val="tx1"/>
                        </a:solidFill>
                        <a:effectLst/>
                        <a:latin typeface="Calibri"/>
                        <a:ea typeface="Calibri"/>
                        <a:cs typeface="Times New Roman"/>
                      </a:endParaRPr>
                    </a:p>
                  </a:txBody>
                  <a:tcPr marL="68580" marR="68580" marT="0" marB="0"/>
                </a:tc>
              </a:tr>
              <a:tr h="742941">
                <a:tc>
                  <a:txBody>
                    <a:bodyPr/>
                    <a:lstStyle/>
                    <a:p>
                      <a:pPr marL="0" marR="0" algn="l">
                        <a:lnSpc>
                          <a:spcPct val="115000"/>
                        </a:lnSpc>
                        <a:spcBef>
                          <a:spcPts val="0"/>
                        </a:spcBef>
                        <a:spcAft>
                          <a:spcPts val="0"/>
                        </a:spcAft>
                      </a:pPr>
                      <a:r>
                        <a:rPr lang="en-US" sz="1800" dirty="0" smtClean="0">
                          <a:effectLst/>
                        </a:rPr>
                        <a:t>Resource Conservation                                          Manager                              </a:t>
                      </a:r>
                      <a:endParaRPr lang="en-US" sz="18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8</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$4,395</a:t>
                      </a:r>
                      <a:endParaRPr lang="en-US" sz="2000" b="1" dirty="0">
                        <a:solidFill>
                          <a:schemeClr val="tx1"/>
                        </a:solidFill>
                        <a:effectLst/>
                        <a:latin typeface="Calibri"/>
                        <a:ea typeface="Calibri"/>
                        <a:cs typeface="Times New Roman"/>
                      </a:endParaRPr>
                    </a:p>
                  </a:txBody>
                  <a:tcPr marL="68580" marR="68580" marT="0" marB="0"/>
                </a:tc>
              </a:tr>
              <a:tr h="545652">
                <a:tc>
                  <a:txBody>
                    <a:bodyPr/>
                    <a:lstStyle/>
                    <a:p>
                      <a:pPr marL="0" marR="0" algn="l">
                        <a:lnSpc>
                          <a:spcPct val="115000"/>
                        </a:lnSpc>
                        <a:spcBef>
                          <a:spcPts val="0"/>
                        </a:spcBef>
                        <a:spcAft>
                          <a:spcPts val="0"/>
                        </a:spcAft>
                      </a:pPr>
                      <a:r>
                        <a:rPr lang="en-US" sz="1800" dirty="0" smtClean="0">
                          <a:effectLst/>
                        </a:rPr>
                        <a:t>Finance </a:t>
                      </a:r>
                      <a:r>
                        <a:rPr lang="en-US" sz="1800" dirty="0">
                          <a:effectLst/>
                        </a:rPr>
                        <a:t>Clerk I</a:t>
                      </a:r>
                      <a:endParaRPr lang="en-US" sz="18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18</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$6,359</a:t>
                      </a:r>
                      <a:endParaRPr lang="en-US" sz="2000" b="1" dirty="0">
                        <a:solidFill>
                          <a:schemeClr val="tx1"/>
                        </a:solidFill>
                        <a:effectLst/>
                        <a:latin typeface="Calibri"/>
                        <a:ea typeface="Calibri"/>
                        <a:cs typeface="Times New Roman"/>
                      </a:endParaRPr>
                    </a:p>
                  </a:txBody>
                  <a:tcPr marL="68580" marR="68580" marT="0" marB="0"/>
                </a:tc>
              </a:tr>
              <a:tr h="742941">
                <a:tc>
                  <a:txBody>
                    <a:bodyPr/>
                    <a:lstStyle/>
                    <a:p>
                      <a:pPr marL="0" marR="0" algn="l">
                        <a:lnSpc>
                          <a:spcPct val="115000"/>
                        </a:lnSpc>
                        <a:spcBef>
                          <a:spcPts val="0"/>
                        </a:spcBef>
                        <a:spcAft>
                          <a:spcPts val="0"/>
                        </a:spcAft>
                      </a:pPr>
                      <a:r>
                        <a:rPr lang="en-US" sz="1800" dirty="0" smtClean="0">
                          <a:effectLst/>
                        </a:rPr>
                        <a:t>Annual </a:t>
                      </a:r>
                      <a:r>
                        <a:rPr lang="en-US" sz="1800" dirty="0">
                          <a:effectLst/>
                        </a:rPr>
                        <a:t>Service Fee for Utility </a:t>
                      </a:r>
                      <a:r>
                        <a:rPr lang="en-US" sz="1800" dirty="0" smtClean="0">
                          <a:effectLst/>
                        </a:rPr>
                        <a:t> Database</a:t>
                      </a:r>
                      <a:endParaRPr lang="en-US" sz="18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a:effectLst/>
                        </a:rPr>
                        <a:t>-</a:t>
                      </a:r>
                      <a:endParaRPr lang="en-US" sz="2000" b="1">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$1,975</a:t>
                      </a:r>
                      <a:endParaRPr lang="en-US" sz="2000" b="1" dirty="0">
                        <a:solidFill>
                          <a:schemeClr val="tx1"/>
                        </a:solidFill>
                        <a:effectLst/>
                        <a:latin typeface="Calibri"/>
                        <a:ea typeface="Calibri"/>
                        <a:cs typeface="Times New Roman"/>
                      </a:endParaRPr>
                    </a:p>
                  </a:txBody>
                  <a:tcPr marL="68580" marR="68580" marT="0" marB="0"/>
                </a:tc>
              </a:tr>
              <a:tr h="545652">
                <a:tc>
                  <a:txBody>
                    <a:bodyPr/>
                    <a:lstStyle/>
                    <a:p>
                      <a:pPr marL="0" marR="0" algn="l">
                        <a:lnSpc>
                          <a:spcPct val="115000"/>
                        </a:lnSpc>
                        <a:spcBef>
                          <a:spcPts val="0"/>
                        </a:spcBef>
                        <a:spcAft>
                          <a:spcPts val="0"/>
                        </a:spcAft>
                      </a:pPr>
                      <a:r>
                        <a:rPr lang="en-US" sz="1800" dirty="0" smtClean="0">
                          <a:effectLst/>
                        </a:rPr>
                        <a:t>   Total </a:t>
                      </a:r>
                      <a:r>
                        <a:rPr lang="en-US" sz="1800" dirty="0">
                          <a:effectLst/>
                        </a:rPr>
                        <a:t>Savings</a:t>
                      </a:r>
                      <a:endParaRPr lang="en-US" sz="18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u="sng" dirty="0">
                          <a:effectLst/>
                        </a:rPr>
                        <a:t>46</a:t>
                      </a:r>
                      <a:endParaRPr lang="en-US" sz="2000" b="1" u="sng"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u="sng" dirty="0">
                          <a:effectLst/>
                        </a:rPr>
                        <a:t>$23,897</a:t>
                      </a:r>
                      <a:endParaRPr lang="en-US" sz="2000" b="1" u="sng"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2138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Solution </a:t>
            </a:r>
            <a:endParaRPr lang="en-US" dirty="0"/>
          </a:p>
        </p:txBody>
      </p:sp>
      <p:sp>
        <p:nvSpPr>
          <p:cNvPr id="3" name="Content Placeholder 2"/>
          <p:cNvSpPr>
            <a:spLocks noGrp="1"/>
          </p:cNvSpPr>
          <p:nvPr>
            <p:ph idx="1"/>
          </p:nvPr>
        </p:nvSpPr>
        <p:spPr>
          <a:xfrm>
            <a:off x="381000" y="932181"/>
            <a:ext cx="6858000" cy="1658619"/>
          </a:xfrm>
        </p:spPr>
        <p:txBody>
          <a:bodyPr/>
          <a:lstStyle/>
          <a:p>
            <a:pPr marL="0" indent="0">
              <a:buNone/>
            </a:pPr>
            <a:r>
              <a:rPr lang="en-US" sz="2000" dirty="0" smtClean="0"/>
              <a:t>Portland </a:t>
            </a:r>
            <a:r>
              <a:rPr lang="en-US" sz="2000" dirty="0"/>
              <a:t>Public Schools (PPS) contracted with a third party energy and utility management company to develop a comprehensive solution for its utility data access, tracking, and processing needs. </a:t>
            </a:r>
            <a:endParaRPr lang="en-US" sz="2000" dirty="0" smtClean="0"/>
          </a:p>
          <a:p>
            <a:pPr marL="0" indent="0">
              <a:buNone/>
            </a:pPr>
            <a:endParaRPr lang="en-US" sz="2000" dirty="0"/>
          </a:p>
        </p:txBody>
      </p:sp>
      <p:pic>
        <p:nvPicPr>
          <p:cNvPr id="10"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387939" y="3624452"/>
            <a:ext cx="3736281" cy="2669272"/>
            <a:chOff x="-445493" y="244417"/>
            <a:chExt cx="3162743" cy="3007674"/>
          </a:xfrm>
        </p:grpSpPr>
        <p:sp>
          <p:nvSpPr>
            <p:cNvPr id="15" name="Rectangle 14"/>
            <p:cNvSpPr/>
            <p:nvPr/>
          </p:nvSpPr>
          <p:spPr>
            <a:xfrm>
              <a:off x="-445493" y="244417"/>
              <a:ext cx="3133427" cy="2842705"/>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445493" y="244417"/>
              <a:ext cx="3162743" cy="30076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lvl="1" indent="-285750" defTabSz="622300">
                <a:lnSpc>
                  <a:spcPct val="90000"/>
                </a:lnSpc>
                <a:spcBef>
                  <a:spcPct val="0"/>
                </a:spcBef>
                <a:spcAft>
                  <a:spcPct val="15000"/>
                </a:spcAft>
                <a:buFont typeface="Arial" panose="020B0604020202020204" pitchFamily="34" charset="0"/>
                <a:buChar char="•"/>
              </a:pPr>
              <a:r>
                <a:rPr lang="en-US" sz="1600" dirty="0" smtClean="0"/>
                <a:t>Continuous </a:t>
              </a:r>
              <a:r>
                <a:rPr lang="en-US" sz="1600" dirty="0"/>
                <a:t>utility bill data entry</a:t>
              </a:r>
            </a:p>
            <a:p>
              <a:pPr marL="285750" lvl="1" indent="-285750" defTabSz="622300">
                <a:lnSpc>
                  <a:spcPct val="90000"/>
                </a:lnSpc>
                <a:spcBef>
                  <a:spcPct val="0"/>
                </a:spcBef>
                <a:spcAft>
                  <a:spcPct val="15000"/>
                </a:spcAft>
                <a:buFont typeface="Arial" panose="020B0604020202020204" pitchFamily="34" charset="0"/>
                <a:buChar char="•"/>
              </a:pPr>
              <a:r>
                <a:rPr lang="en-US" sz="1600" dirty="0" smtClean="0"/>
                <a:t>Invoice </a:t>
              </a:r>
              <a:r>
                <a:rPr lang="en-US" sz="1600" dirty="0"/>
                <a:t>processing and auditing</a:t>
              </a:r>
            </a:p>
            <a:p>
              <a:pPr marL="285750" lvl="1" indent="-285750" defTabSz="622300">
                <a:lnSpc>
                  <a:spcPct val="90000"/>
                </a:lnSpc>
                <a:spcBef>
                  <a:spcPct val="0"/>
                </a:spcBef>
                <a:spcAft>
                  <a:spcPct val="15000"/>
                </a:spcAft>
                <a:buFont typeface="Arial" panose="020B0604020202020204" pitchFamily="34" charset="0"/>
                <a:buChar char="•"/>
              </a:pPr>
              <a:r>
                <a:rPr lang="en-US" sz="1600" dirty="0" smtClean="0"/>
                <a:t>Late </a:t>
              </a:r>
              <a:r>
                <a:rPr lang="en-US" sz="1600" dirty="0"/>
                <a:t>fee avoidance </a:t>
              </a:r>
              <a:endParaRPr lang="en-US" sz="1600" dirty="0" smtClean="0"/>
            </a:p>
            <a:p>
              <a:pPr marL="285750" lvl="1" indent="-285750" defTabSz="622300">
                <a:lnSpc>
                  <a:spcPct val="90000"/>
                </a:lnSpc>
                <a:spcBef>
                  <a:spcPct val="0"/>
                </a:spcBef>
                <a:spcAft>
                  <a:spcPct val="15000"/>
                </a:spcAft>
                <a:buFont typeface="Arial" panose="020B0604020202020204" pitchFamily="34" charset="0"/>
                <a:buChar char="•"/>
              </a:pPr>
              <a:r>
                <a:rPr lang="en-US" sz="1600" dirty="0" smtClean="0"/>
                <a:t>Missing </a:t>
              </a:r>
              <a:r>
                <a:rPr lang="en-US" sz="1600" dirty="0"/>
                <a:t>invoice/late arriving notification</a:t>
              </a:r>
            </a:p>
            <a:p>
              <a:pPr marL="285750" lvl="1" indent="-285750" defTabSz="622300">
                <a:lnSpc>
                  <a:spcPct val="90000"/>
                </a:lnSpc>
                <a:spcBef>
                  <a:spcPct val="0"/>
                </a:spcBef>
                <a:spcAft>
                  <a:spcPct val="15000"/>
                </a:spcAft>
                <a:buFont typeface="Arial" panose="020B0604020202020204" pitchFamily="34" charset="0"/>
                <a:buChar char="•"/>
              </a:pPr>
              <a:r>
                <a:rPr lang="en-US" sz="1600" dirty="0" smtClean="0"/>
                <a:t>Correspondence </a:t>
              </a:r>
              <a:r>
                <a:rPr lang="en-US" sz="1600" dirty="0"/>
                <a:t>and bill </a:t>
              </a:r>
              <a:r>
                <a:rPr lang="en-US" sz="1600" dirty="0" smtClean="0"/>
                <a:t>insert</a:t>
              </a:r>
            </a:p>
            <a:p>
              <a:pPr marL="285750" lvl="1" indent="-285750" defTabSz="622300">
                <a:lnSpc>
                  <a:spcPct val="90000"/>
                </a:lnSpc>
                <a:spcBef>
                  <a:spcPct val="0"/>
                </a:spcBef>
                <a:spcAft>
                  <a:spcPct val="15000"/>
                </a:spcAft>
                <a:buFont typeface="Arial" panose="020B0604020202020204" pitchFamily="34" charset="0"/>
                <a:buChar char="•"/>
              </a:pPr>
              <a:r>
                <a:rPr lang="en-US" sz="1600" dirty="0" smtClean="0"/>
                <a:t>Invoice </a:t>
              </a:r>
              <a:r>
                <a:rPr lang="en-US" sz="1600" dirty="0"/>
                <a:t>archiving</a:t>
              </a:r>
            </a:p>
          </p:txBody>
        </p:sp>
      </p:grpSp>
      <p:grpSp>
        <p:nvGrpSpPr>
          <p:cNvPr id="17" name="Group 16"/>
          <p:cNvGrpSpPr/>
          <p:nvPr/>
        </p:nvGrpSpPr>
        <p:grpSpPr>
          <a:xfrm>
            <a:off x="452131" y="3624452"/>
            <a:ext cx="3870495" cy="3081148"/>
            <a:chOff x="-371862" y="3740262"/>
            <a:chExt cx="3151153" cy="3285955"/>
          </a:xfrm>
        </p:grpSpPr>
        <p:sp>
          <p:nvSpPr>
            <p:cNvPr id="18" name="Rectangle 17"/>
            <p:cNvSpPr/>
            <p:nvPr/>
          </p:nvSpPr>
          <p:spPr>
            <a:xfrm>
              <a:off x="-371862" y="3740262"/>
              <a:ext cx="3151153" cy="2682691"/>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354136" y="3817599"/>
              <a:ext cx="3133427" cy="32086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lvl="1" indent="-285750" defTabSz="622300">
                <a:lnSpc>
                  <a:spcPct val="90000"/>
                </a:lnSpc>
                <a:spcBef>
                  <a:spcPct val="0"/>
                </a:spcBef>
                <a:spcAft>
                  <a:spcPct val="15000"/>
                </a:spcAft>
                <a:buFont typeface="Arial" panose="020B0604020202020204" pitchFamily="34" charset="0"/>
                <a:buChar char="•"/>
              </a:pPr>
              <a:r>
                <a:rPr lang="en-US" sz="1600" dirty="0"/>
                <a:t>Improved reporting capabilities including custom reports </a:t>
              </a:r>
            </a:p>
            <a:p>
              <a:pPr marL="285750" lvl="1" indent="-285750" defTabSz="622300">
                <a:lnSpc>
                  <a:spcPct val="90000"/>
                </a:lnSpc>
                <a:spcBef>
                  <a:spcPct val="0"/>
                </a:spcBef>
                <a:spcAft>
                  <a:spcPct val="15000"/>
                </a:spcAft>
                <a:buFont typeface="Arial" panose="020B0604020202020204" pitchFamily="34" charset="0"/>
                <a:buChar char="•"/>
              </a:pPr>
              <a:r>
                <a:rPr lang="en-US" sz="1600" dirty="0"/>
                <a:t>Budget tracking, analysis and modeling</a:t>
              </a:r>
            </a:p>
            <a:p>
              <a:pPr marL="285750" lvl="1" indent="-285750" defTabSz="622300">
                <a:lnSpc>
                  <a:spcPct val="90000"/>
                </a:lnSpc>
                <a:spcBef>
                  <a:spcPct val="0"/>
                </a:spcBef>
                <a:spcAft>
                  <a:spcPct val="15000"/>
                </a:spcAft>
                <a:buFont typeface="Arial" panose="020B0604020202020204" pitchFamily="34" charset="0"/>
                <a:buChar char="•"/>
              </a:pPr>
              <a:r>
                <a:rPr lang="en-US" sz="1600" dirty="0"/>
                <a:t>Annual review of utility rate schedules</a:t>
              </a:r>
            </a:p>
            <a:p>
              <a:pPr marL="285750" lvl="1" indent="-285750" defTabSz="622300">
                <a:lnSpc>
                  <a:spcPct val="90000"/>
                </a:lnSpc>
                <a:spcBef>
                  <a:spcPct val="0"/>
                </a:spcBef>
                <a:spcAft>
                  <a:spcPct val="15000"/>
                </a:spcAft>
                <a:buFont typeface="Arial" panose="020B0604020202020204" pitchFamily="34" charset="0"/>
                <a:buChar char="•"/>
              </a:pPr>
              <a:r>
                <a:rPr lang="en-US" sz="1600" dirty="0" smtClean="0"/>
                <a:t>Automatic </a:t>
              </a:r>
              <a:r>
                <a:rPr lang="en-US" sz="1600" dirty="0"/>
                <a:t>Energy Star upload</a:t>
              </a:r>
            </a:p>
            <a:p>
              <a:pPr marL="285750" lvl="1" indent="-285750" defTabSz="622300">
                <a:lnSpc>
                  <a:spcPct val="90000"/>
                </a:lnSpc>
                <a:spcBef>
                  <a:spcPct val="0"/>
                </a:spcBef>
                <a:spcAft>
                  <a:spcPct val="15000"/>
                </a:spcAft>
                <a:buFont typeface="Arial" panose="020B0604020202020204" pitchFamily="34" charset="0"/>
                <a:buChar char="•"/>
              </a:pPr>
              <a:r>
                <a:rPr lang="en-US" sz="1600" dirty="0"/>
                <a:t>Web-based platform, enabling access to data to a greater number of staff</a:t>
              </a:r>
            </a:p>
            <a:p>
              <a:pPr marL="285750" lvl="1" indent="-285750" defTabSz="622300">
                <a:lnSpc>
                  <a:spcPct val="90000"/>
                </a:lnSpc>
                <a:spcBef>
                  <a:spcPct val="0"/>
                </a:spcBef>
                <a:spcAft>
                  <a:spcPct val="15000"/>
                </a:spcAft>
                <a:buFont typeface="Arial" panose="020B0604020202020204" pitchFamily="34" charset="0"/>
                <a:buChar char="•"/>
              </a:pPr>
              <a:r>
                <a:rPr lang="en-US" sz="1600" dirty="0"/>
                <a:t>Training and technical assistance</a:t>
              </a:r>
            </a:p>
          </p:txBody>
        </p:sp>
      </p:grpSp>
      <p:grpSp>
        <p:nvGrpSpPr>
          <p:cNvPr id="20" name="Group 19"/>
          <p:cNvGrpSpPr/>
          <p:nvPr/>
        </p:nvGrpSpPr>
        <p:grpSpPr>
          <a:xfrm>
            <a:off x="436426" y="2490789"/>
            <a:ext cx="3886200" cy="1094086"/>
            <a:chOff x="1" y="357430"/>
            <a:chExt cx="3133427" cy="1360411"/>
          </a:xfrm>
        </p:grpSpPr>
        <p:sp>
          <p:nvSpPr>
            <p:cNvPr id="21" name="Rectangle 20"/>
            <p:cNvSpPr/>
            <p:nvPr/>
          </p:nvSpPr>
          <p:spPr>
            <a:xfrm>
              <a:off x="1" y="357430"/>
              <a:ext cx="3133427" cy="1360411"/>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Rectangle 21"/>
            <p:cNvSpPr/>
            <p:nvPr/>
          </p:nvSpPr>
          <p:spPr>
            <a:xfrm>
              <a:off x="1" y="357430"/>
              <a:ext cx="3133427" cy="136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t>Utility Bill Management</a:t>
              </a:r>
            </a:p>
          </p:txBody>
        </p:sp>
      </p:grpSp>
      <p:grpSp>
        <p:nvGrpSpPr>
          <p:cNvPr id="23" name="Group 22"/>
          <p:cNvGrpSpPr/>
          <p:nvPr/>
        </p:nvGrpSpPr>
        <p:grpSpPr>
          <a:xfrm>
            <a:off x="4387939" y="2490789"/>
            <a:ext cx="3714509" cy="1094086"/>
            <a:chOff x="1" y="349528"/>
            <a:chExt cx="3133427" cy="1368312"/>
          </a:xfrm>
        </p:grpSpPr>
        <p:sp>
          <p:nvSpPr>
            <p:cNvPr id="24" name="Rectangle 23"/>
            <p:cNvSpPr/>
            <p:nvPr/>
          </p:nvSpPr>
          <p:spPr>
            <a:xfrm>
              <a:off x="1" y="349528"/>
              <a:ext cx="3133427" cy="1360411"/>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Rectangle 24"/>
            <p:cNvSpPr/>
            <p:nvPr/>
          </p:nvSpPr>
          <p:spPr>
            <a:xfrm>
              <a:off x="1" y="357430"/>
              <a:ext cx="3133427" cy="1360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Energy Management Tool</a:t>
              </a:r>
              <a:endParaRPr lang="en-US" sz="2800" b="1" kern="1200" dirty="0"/>
            </a:p>
          </p:txBody>
        </p:sp>
      </p:grpSp>
    </p:spTree>
    <p:extLst>
      <p:ext uri="{BB962C8B-B14F-4D97-AF65-F5344CB8AC3E}">
        <p14:creationId xmlns:p14="http://schemas.microsoft.com/office/powerpoint/2010/main" val="254329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Solution </a:t>
            </a:r>
            <a:endParaRPr lang="en-US" dirty="0"/>
          </a:p>
        </p:txBody>
      </p:sp>
      <p:sp>
        <p:nvSpPr>
          <p:cNvPr id="3" name="Content Placeholder 2"/>
          <p:cNvSpPr>
            <a:spLocks noGrp="1"/>
          </p:cNvSpPr>
          <p:nvPr>
            <p:ph idx="1"/>
          </p:nvPr>
        </p:nvSpPr>
        <p:spPr>
          <a:xfrm>
            <a:off x="1219200" y="685800"/>
            <a:ext cx="6629401" cy="5181600"/>
          </a:xfrm>
        </p:spPr>
        <p:txBody>
          <a:bodyPr/>
          <a:lstStyle/>
          <a:p>
            <a:pPr marL="0" indent="0" algn="ctr">
              <a:buNone/>
            </a:pPr>
            <a:r>
              <a:rPr lang="en-US" sz="2000" b="1" dirty="0" smtClean="0"/>
              <a:t>New Data Portal and Invoice Processing Work Flow  </a:t>
            </a:r>
            <a:endParaRPr lang="en-US" sz="2000" b="1" dirty="0"/>
          </a:p>
          <a:p>
            <a:pPr marL="0" indent="0" algn="ctr">
              <a:buNone/>
            </a:pPr>
            <a:endParaRPr lang="en-US" sz="2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1881"/>
            <a:ext cx="7696200" cy="515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pps.k12.or.us/files/cipa/PPSLogo_Sl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762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60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Outcomes </a:t>
            </a:r>
            <a:endParaRPr lang="en-US" dirty="0"/>
          </a:p>
        </p:txBody>
      </p:sp>
      <p:sp>
        <p:nvSpPr>
          <p:cNvPr id="3" name="Content Placeholder 2"/>
          <p:cNvSpPr>
            <a:spLocks noGrp="1"/>
          </p:cNvSpPr>
          <p:nvPr>
            <p:ph idx="1"/>
          </p:nvPr>
        </p:nvSpPr>
        <p:spPr>
          <a:xfrm>
            <a:off x="152400" y="914400"/>
            <a:ext cx="4191001" cy="5275580"/>
          </a:xfrm>
        </p:spPr>
        <p:txBody>
          <a:bodyPr/>
          <a:lstStyle/>
          <a:p>
            <a:pPr>
              <a:buFont typeface="Wingdings" panose="05000000000000000000" pitchFamily="2" charset="2"/>
              <a:buChar char="ü"/>
            </a:pPr>
            <a:r>
              <a:rPr lang="en-US" sz="2200" dirty="0"/>
              <a:t>Manual data entry of utility bills is </a:t>
            </a:r>
            <a:r>
              <a:rPr lang="en-US" sz="2200" dirty="0" smtClean="0"/>
              <a:t>virtually eliminated </a:t>
            </a:r>
            <a:r>
              <a:rPr lang="en-US" sz="2200" dirty="0"/>
              <a:t>through the third party vendor </a:t>
            </a:r>
            <a:r>
              <a:rPr lang="en-US" sz="2200" dirty="0" smtClean="0"/>
              <a:t>contract </a:t>
            </a:r>
            <a:endParaRPr lang="en-US" sz="2200" dirty="0"/>
          </a:p>
          <a:p>
            <a:pPr>
              <a:buFont typeface="Wingdings" panose="05000000000000000000" pitchFamily="2" charset="2"/>
              <a:buChar char="ü"/>
            </a:pPr>
            <a:r>
              <a:rPr lang="en-US" sz="2200" dirty="0"/>
              <a:t>Staff time reallocated to address usage anomalies and improve the energy performance of school facilities</a:t>
            </a:r>
          </a:p>
          <a:p>
            <a:pPr>
              <a:buFont typeface="Wingdings" panose="05000000000000000000" pitchFamily="2" charset="2"/>
              <a:buChar char="ü"/>
            </a:pPr>
            <a:r>
              <a:rPr lang="en-US" sz="2200" dirty="0"/>
              <a:t>Decreased invoice processing times</a:t>
            </a:r>
          </a:p>
          <a:p>
            <a:pPr>
              <a:buFont typeface="Wingdings" panose="05000000000000000000" pitchFamily="2" charset="2"/>
              <a:buChar char="ü"/>
            </a:pPr>
            <a:r>
              <a:rPr lang="en-US" sz="2200" dirty="0"/>
              <a:t>Automated usage and cost notifications</a:t>
            </a:r>
          </a:p>
          <a:p>
            <a:pPr>
              <a:buFont typeface="Wingdings" panose="05000000000000000000" pitchFamily="2" charset="2"/>
              <a:buChar char="ü"/>
            </a:pPr>
            <a:r>
              <a:rPr lang="en-US" sz="2200" dirty="0"/>
              <a:t>Process flow </a:t>
            </a:r>
            <a:r>
              <a:rPr lang="en-US" sz="2200" dirty="0" smtClean="0"/>
              <a:t>efficiencies</a:t>
            </a:r>
          </a:p>
          <a:p>
            <a:pPr>
              <a:buFont typeface="Wingdings" panose="05000000000000000000" pitchFamily="2" charset="2"/>
              <a:buChar char="ü"/>
            </a:pPr>
            <a:r>
              <a:rPr lang="en-US" sz="2200" dirty="0" smtClean="0"/>
              <a:t>Access to data </a:t>
            </a:r>
            <a:endParaRPr lang="en-US" sz="2200" dirty="0"/>
          </a:p>
        </p:txBody>
      </p:sp>
      <p:graphicFrame>
        <p:nvGraphicFramePr>
          <p:cNvPr id="10" name="Chart 9"/>
          <p:cNvGraphicFramePr/>
          <p:nvPr>
            <p:extLst>
              <p:ext uri="{D42A27DB-BD31-4B8C-83A1-F6EECF244321}">
                <p14:modId xmlns:p14="http://schemas.microsoft.com/office/powerpoint/2010/main" val="311590834"/>
              </p:ext>
            </p:extLst>
          </p:nvPr>
        </p:nvGraphicFramePr>
        <p:xfrm>
          <a:off x="4191000" y="1676400"/>
          <a:ext cx="34290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5" descr="http://www.pps.k12.or.us/files/cipa/PPSLogo_Sl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3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219200"/>
            <a:ext cx="8229600" cy="5212976"/>
          </a:xfrm>
          <a:solidFill>
            <a:schemeClr val="bg1"/>
          </a:solidFill>
        </p:spPr>
        <p:txBody>
          <a:bodyPr>
            <a:normAutofit/>
          </a:bodyPr>
          <a:lstStyle/>
          <a:p>
            <a:pPr marL="342900" indent="-342900">
              <a:spcAft>
                <a:spcPts val="1200"/>
              </a:spcAft>
              <a:buFont typeface="Arial" pitchFamily="34" charset="0"/>
              <a:buChar char="•"/>
            </a:pPr>
            <a:r>
              <a:rPr lang="en-US" dirty="0" smtClean="0"/>
              <a:t>Visit the </a:t>
            </a:r>
            <a:r>
              <a:rPr lang="en-US" b="1" i="1" dirty="0" smtClean="0"/>
              <a:t>Solution Center  </a:t>
            </a:r>
            <a:r>
              <a:rPr lang="en-US" sz="1800" dirty="0"/>
              <a:t> </a:t>
            </a:r>
            <a:r>
              <a:rPr lang="en-US" sz="1800" dirty="0" smtClean="0"/>
              <a:t>           </a:t>
            </a:r>
            <a:r>
              <a:rPr lang="en-US" sz="1800" dirty="0" smtClean="0">
                <a:hlinkClick r:id="rId3"/>
              </a:rPr>
              <a:t>www.eere.energy.gov/wip/solutioncenter/</a:t>
            </a:r>
            <a:r>
              <a:rPr lang="en-US" sz="1800" dirty="0" smtClean="0"/>
              <a:t> </a:t>
            </a:r>
            <a:endParaRPr lang="en-US" dirty="0" smtClean="0"/>
          </a:p>
          <a:p>
            <a:pPr marL="342900" indent="-342900">
              <a:spcAft>
                <a:spcPts val="1200"/>
              </a:spcAft>
              <a:buFont typeface="Arial" pitchFamily="34" charset="0"/>
              <a:buChar char="•"/>
            </a:pPr>
            <a:endParaRPr lang="en-US" dirty="0" smtClean="0"/>
          </a:p>
          <a:p>
            <a:pPr marL="342900" indent="-342900">
              <a:spcAft>
                <a:spcPts val="1200"/>
              </a:spcAft>
              <a:buFont typeface="Arial" pitchFamily="34" charset="0"/>
              <a:buChar char="•"/>
            </a:pPr>
            <a:r>
              <a:rPr lang="en-US" smtClean="0"/>
              <a:t>Sign </a:t>
            </a:r>
            <a:r>
              <a:rPr lang="en-US" dirty="0"/>
              <a:t>up for </a:t>
            </a:r>
            <a:r>
              <a:rPr lang="en-US" b="1" i="1" dirty="0"/>
              <a:t>TAP Alerts</a:t>
            </a:r>
            <a:r>
              <a:rPr lang="en-US" dirty="0"/>
              <a:t>, the TAP mailing list, for updates on our latest and greatest                        </a:t>
            </a:r>
            <a:r>
              <a:rPr lang="en-US" sz="1800" dirty="0">
                <a:hlinkClick r:id="rId4"/>
              </a:rPr>
              <a:t>TechnicalAssistanceProgram@ee.doe.gov</a:t>
            </a:r>
            <a:r>
              <a:rPr lang="en-US" sz="1800" dirty="0"/>
              <a:t> </a:t>
            </a:r>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How to Tap into </a:t>
            </a:r>
            <a:r>
              <a:rPr lang="en-US" dirty="0"/>
              <a:t>T</a:t>
            </a:r>
            <a:r>
              <a:rPr lang="en-US" dirty="0" smtClean="0"/>
              <a:t>hese and Other TAP Offerings</a:t>
            </a:r>
            <a:endParaRPr lang="en-US" dirty="0"/>
          </a:p>
        </p:txBody>
      </p:sp>
    </p:spTree>
    <p:extLst>
      <p:ext uri="{BB962C8B-B14F-4D97-AF65-F5344CB8AC3E}">
        <p14:creationId xmlns:p14="http://schemas.microsoft.com/office/powerpoint/2010/main" val="1633273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Outcomes </a:t>
            </a:r>
            <a:endParaRPr lang="en-US" dirty="0"/>
          </a:p>
        </p:txBody>
      </p:sp>
      <p:pic>
        <p:nvPicPr>
          <p:cNvPr id="11"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p:cNvGraphicFramePr/>
          <p:nvPr>
            <p:extLst>
              <p:ext uri="{D42A27DB-BD31-4B8C-83A1-F6EECF244321}">
                <p14:modId xmlns:p14="http://schemas.microsoft.com/office/powerpoint/2010/main" val="2427326235"/>
              </p:ext>
            </p:extLst>
          </p:nvPr>
        </p:nvGraphicFramePr>
        <p:xfrm>
          <a:off x="228600" y="1295400"/>
          <a:ext cx="7950994"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0589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Outcomes </a:t>
            </a:r>
            <a:endParaRPr lang="en-US" dirty="0"/>
          </a:p>
        </p:txBody>
      </p:sp>
      <p:pic>
        <p:nvPicPr>
          <p:cNvPr id="11"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743"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hart 14"/>
          <p:cNvGraphicFramePr>
            <a:graphicFrameLocks/>
          </p:cNvGraphicFramePr>
          <p:nvPr>
            <p:extLst>
              <p:ext uri="{D42A27DB-BD31-4B8C-83A1-F6EECF244321}">
                <p14:modId xmlns:p14="http://schemas.microsoft.com/office/powerpoint/2010/main" val="2991982037"/>
              </p:ext>
            </p:extLst>
          </p:nvPr>
        </p:nvGraphicFramePr>
        <p:xfrm>
          <a:off x="195943" y="1981200"/>
          <a:ext cx="8448675" cy="4302919"/>
        </p:xfrm>
        <a:graphic>
          <a:graphicData uri="http://schemas.openxmlformats.org/drawingml/2006/chart">
            <c:chart xmlns:c="http://schemas.openxmlformats.org/drawingml/2006/chart" xmlns:r="http://schemas.openxmlformats.org/officeDocument/2006/relationships" r:id="rId4"/>
          </a:graphicData>
        </a:graphic>
      </p:graphicFrame>
      <p:sp>
        <p:nvSpPr>
          <p:cNvPr id="7" name="Down Arrow 6"/>
          <p:cNvSpPr/>
          <p:nvPr/>
        </p:nvSpPr>
        <p:spPr>
          <a:xfrm>
            <a:off x="4539345" y="2587040"/>
            <a:ext cx="262718" cy="489204"/>
          </a:xfrm>
          <a:prstGeom prst="down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34143" y="2721554"/>
            <a:ext cx="1600200" cy="327804"/>
          </a:xfrm>
          <a:prstGeom prst="rect">
            <a:avLst/>
          </a:prstGeom>
          <a:solidFill>
            <a:srgbClr val="FFFF00">
              <a:alpha val="61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Current Issues</a:t>
            </a:r>
            <a:endParaRPr lang="en-US" sz="1400" dirty="0">
              <a:solidFill>
                <a:srgbClr val="FF0000"/>
              </a:solidFill>
            </a:endParaRPr>
          </a:p>
        </p:txBody>
      </p:sp>
    </p:spTree>
    <p:extLst>
      <p:ext uri="{BB962C8B-B14F-4D97-AF65-F5344CB8AC3E}">
        <p14:creationId xmlns:p14="http://schemas.microsoft.com/office/powerpoint/2010/main" val="1077562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Outcomes </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233656428"/>
              </p:ext>
            </p:extLst>
          </p:nvPr>
        </p:nvGraphicFramePr>
        <p:xfrm>
          <a:off x="381000" y="1582138"/>
          <a:ext cx="7467600" cy="4513861"/>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5" descr="http://www.pps.k12.or.us/files/cipa/PPSLogo_Sl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714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Portland Public Schools: Outcomes </a:t>
            </a:r>
            <a:endParaRPr lang="en-US" dirty="0"/>
          </a:p>
        </p:txBody>
      </p:sp>
      <p:pic>
        <p:nvPicPr>
          <p:cNvPr id="11" name="Picture 5" descr="http://www.pps.k12.or.us/files/cipa/PPSLogo_S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576388" cy="15763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50" y="990600"/>
            <a:ext cx="717800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134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Takeaways</a:t>
            </a:r>
            <a:endParaRPr lang="en-US" dirty="0"/>
          </a:p>
        </p:txBody>
      </p:sp>
      <p:sp>
        <p:nvSpPr>
          <p:cNvPr id="3" name="Content Placeholder 2"/>
          <p:cNvSpPr>
            <a:spLocks noGrp="1"/>
          </p:cNvSpPr>
          <p:nvPr>
            <p:ph idx="1"/>
          </p:nvPr>
        </p:nvSpPr>
        <p:spPr>
          <a:xfrm>
            <a:off x="1513280" y="1066800"/>
            <a:ext cx="7173519" cy="5029200"/>
          </a:xfrm>
        </p:spPr>
        <p:txBody>
          <a:bodyPr/>
          <a:lstStyle/>
          <a:p>
            <a:r>
              <a:rPr lang="en-US" sz="2000" dirty="0" smtClean="0"/>
              <a:t>A robust data tracking strategy is a foundation for strategic energy management and pays additional dividends </a:t>
            </a:r>
          </a:p>
          <a:p>
            <a:r>
              <a:rPr lang="en-US" sz="2000" dirty="0"/>
              <a:t>Development of a robust tracking system takes time </a:t>
            </a:r>
          </a:p>
          <a:p>
            <a:r>
              <a:rPr lang="en-US" sz="2000" dirty="0" smtClean="0"/>
              <a:t>Dialogue and collaboration with utilities is critical to develop and implement a streamlined data access solutions</a:t>
            </a:r>
          </a:p>
          <a:p>
            <a:r>
              <a:rPr lang="en-US" sz="2000" dirty="0" smtClean="0"/>
              <a:t>Medium to large </a:t>
            </a:r>
            <a:r>
              <a:rPr lang="en-US" sz="2000" dirty="0"/>
              <a:t>entities use a combination of approaches to gain access to data </a:t>
            </a:r>
            <a:endParaRPr lang="en-US" sz="2000" dirty="0" smtClean="0"/>
          </a:p>
          <a:p>
            <a:r>
              <a:rPr lang="en-US" sz="2000" dirty="0" smtClean="0"/>
              <a:t>A </a:t>
            </a:r>
            <a:r>
              <a:rPr lang="en-US" sz="2000" dirty="0"/>
              <a:t>robust analysis tool is critical for “making good use of the data collected</a:t>
            </a:r>
            <a:r>
              <a:rPr lang="en-US" sz="2000" dirty="0" smtClean="0"/>
              <a:t>”</a:t>
            </a:r>
          </a:p>
          <a:p>
            <a:r>
              <a:rPr lang="en-US" sz="2000" dirty="0" smtClean="0"/>
              <a:t>An integrated and centralized structure can create a win-win situation for all stakeholders</a:t>
            </a:r>
            <a:endParaRPr lang="en-US" sz="2000" dirty="0"/>
          </a:p>
          <a:p>
            <a:r>
              <a:rPr lang="en-US" sz="2000" dirty="0"/>
              <a:t>It’s important to implement available solutions, while remaining flexible to adopt new and more efficacious solutions as they become </a:t>
            </a:r>
            <a:r>
              <a:rPr lang="en-US" sz="2000" dirty="0" smtClean="0"/>
              <a:t>available</a:t>
            </a:r>
          </a:p>
          <a:p>
            <a:endParaRPr lang="en-US" sz="2000" dirty="0" smtClean="0"/>
          </a:p>
          <a:p>
            <a:endParaRPr lang="en-US" sz="2000" dirty="0" smtClean="0"/>
          </a:p>
          <a:p>
            <a:endParaRPr lang="en-US" sz="20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 y="2007870"/>
            <a:ext cx="731520" cy="731520"/>
          </a:xfrm>
          <a:prstGeom prst="rect">
            <a:avLst/>
          </a:prstGeom>
          <a:ln>
            <a:noFill/>
          </a:ln>
        </p:spPr>
      </p:pic>
      <p:pic>
        <p:nvPicPr>
          <p:cNvPr id="5" name="Picture 4"/>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81000" y="838200"/>
            <a:ext cx="914400" cy="914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994660"/>
            <a:ext cx="914400" cy="914400"/>
          </a:xfrm>
          <a:prstGeom prst="rect">
            <a:avLst/>
          </a:prstGeom>
          <a:ln>
            <a:noFill/>
          </a:ln>
        </p:spPr>
      </p:pic>
      <p:pic>
        <p:nvPicPr>
          <p:cNvPr id="7" name="Picture 6"/>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81000" y="4164330"/>
            <a:ext cx="914400" cy="914400"/>
          </a:xfrm>
          <a:prstGeom prst="rect">
            <a:avLst/>
          </a:prstGeom>
        </p:spPr>
      </p:pic>
      <p:pic>
        <p:nvPicPr>
          <p:cNvPr id="8" name="Picture 7"/>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381000" y="5334000"/>
            <a:ext cx="914400" cy="914400"/>
          </a:xfrm>
          <a:prstGeom prst="rect">
            <a:avLst/>
          </a:prstGeom>
        </p:spPr>
      </p:pic>
    </p:spTree>
    <p:extLst>
      <p:ext uri="{BB962C8B-B14F-4D97-AF65-F5344CB8AC3E}">
        <p14:creationId xmlns:p14="http://schemas.microsoft.com/office/powerpoint/2010/main" val="437188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Contacts</a:t>
            </a:r>
            <a:endParaRPr lang="en-US" dirty="0"/>
          </a:p>
        </p:txBody>
      </p:sp>
      <p:sp>
        <p:nvSpPr>
          <p:cNvPr id="3" name="Content Placeholder 2"/>
          <p:cNvSpPr>
            <a:spLocks noGrp="1"/>
          </p:cNvSpPr>
          <p:nvPr>
            <p:ph idx="1"/>
          </p:nvPr>
        </p:nvSpPr>
        <p:spPr>
          <a:xfrm>
            <a:off x="174171" y="2743200"/>
            <a:ext cx="4419600" cy="3535363"/>
          </a:xfrm>
        </p:spPr>
        <p:txBody>
          <a:bodyPr/>
          <a:lstStyle/>
          <a:p>
            <a:pPr marL="0" indent="0" algn="ctr">
              <a:buNone/>
            </a:pPr>
            <a:r>
              <a:rPr lang="en-US" sz="2800" b="1" dirty="0" smtClean="0"/>
              <a:t>Mona Khalil</a:t>
            </a:r>
          </a:p>
          <a:p>
            <a:pPr marL="0" indent="0" algn="ctr">
              <a:buNone/>
            </a:pPr>
            <a:r>
              <a:rPr lang="en-US" dirty="0" smtClean="0"/>
              <a:t>Policy and Technical Assistance</a:t>
            </a:r>
          </a:p>
          <a:p>
            <a:pPr marL="0" indent="0" algn="ctr">
              <a:buNone/>
            </a:pPr>
            <a:r>
              <a:rPr lang="en-US" dirty="0" smtClean="0"/>
              <a:t>Weatherization and Intergovernmental Program</a:t>
            </a:r>
          </a:p>
          <a:p>
            <a:pPr marL="0" indent="0" algn="ctr">
              <a:buNone/>
            </a:pPr>
            <a:r>
              <a:rPr lang="en-US" dirty="0" smtClean="0"/>
              <a:t>DOE EERE</a:t>
            </a:r>
          </a:p>
          <a:p>
            <a:pPr marL="0" indent="0" algn="ctr">
              <a:buNone/>
            </a:pPr>
            <a:endParaRPr lang="en-US" dirty="0" smtClean="0"/>
          </a:p>
          <a:p>
            <a:pPr marL="0" indent="0" algn="ctr">
              <a:buNone/>
            </a:pPr>
            <a:r>
              <a:rPr lang="en-US" dirty="0" smtClean="0">
                <a:hlinkClick r:id="rId2"/>
              </a:rPr>
              <a:t>Mona.Khalil@ee.doe.gov</a:t>
            </a:r>
            <a:endParaRPr lang="en-US" dirty="0" smtClean="0"/>
          </a:p>
          <a:p>
            <a:pPr marL="0" indent="0" algn="ctr">
              <a:buNone/>
            </a:pPr>
            <a:r>
              <a:rPr lang="en-US" dirty="0" smtClean="0"/>
              <a:t>Phone: 202-586-7983</a:t>
            </a:r>
          </a:p>
          <a:p>
            <a:endParaRPr lang="en-US" dirty="0"/>
          </a:p>
        </p:txBody>
      </p:sp>
      <p:sp>
        <p:nvSpPr>
          <p:cNvPr id="4" name="Content Placeholder 2"/>
          <p:cNvSpPr txBox="1">
            <a:spLocks/>
          </p:cNvSpPr>
          <p:nvPr/>
        </p:nvSpPr>
        <p:spPr>
          <a:xfrm>
            <a:off x="4572000" y="2743200"/>
            <a:ext cx="4267200" cy="33528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800" b="1" dirty="0" smtClean="0"/>
              <a:t>Jeff Hamman, CEM</a:t>
            </a:r>
          </a:p>
          <a:p>
            <a:pPr marL="0" indent="0" algn="ctr">
              <a:buFont typeface="Arial" charset="0"/>
              <a:buNone/>
            </a:pPr>
            <a:r>
              <a:rPr lang="en-US" dirty="0" smtClean="0"/>
              <a:t>Energy Specialist</a:t>
            </a:r>
          </a:p>
          <a:p>
            <a:pPr marL="0" indent="0" algn="ctr">
              <a:buFont typeface="Arial" charset="0"/>
              <a:buNone/>
            </a:pPr>
            <a:r>
              <a:rPr lang="en-US" dirty="0" smtClean="0"/>
              <a:t>Buildings Operations and Energy Program Manager</a:t>
            </a:r>
          </a:p>
          <a:p>
            <a:pPr marL="0" indent="0" algn="ctr">
              <a:buFont typeface="Arial" charset="0"/>
              <a:buNone/>
            </a:pPr>
            <a:r>
              <a:rPr lang="en-US" dirty="0" smtClean="0"/>
              <a:t> Portland Public Schools</a:t>
            </a:r>
          </a:p>
          <a:p>
            <a:pPr marL="0" indent="0" algn="ctr">
              <a:buFont typeface="Arial" charset="0"/>
              <a:buNone/>
            </a:pPr>
            <a:endParaRPr lang="en-US" dirty="0" smtClean="0"/>
          </a:p>
          <a:p>
            <a:pPr marL="0" indent="0" algn="ctr">
              <a:buFont typeface="Arial" charset="0"/>
              <a:buNone/>
            </a:pPr>
            <a:r>
              <a:rPr lang="en-US" u="sng" dirty="0" smtClean="0">
                <a:hlinkClick r:id="rId3"/>
              </a:rPr>
              <a:t>jhamman@pps.net</a:t>
            </a:r>
            <a:endParaRPr lang="en-US" dirty="0" smtClean="0"/>
          </a:p>
          <a:p>
            <a:pPr marL="0" indent="0" algn="ctr">
              <a:buFont typeface="Arial" charset="0"/>
              <a:buNone/>
            </a:pPr>
            <a:endParaRPr lang="en-US" dirty="0"/>
          </a:p>
        </p:txBody>
      </p:sp>
      <p:pic>
        <p:nvPicPr>
          <p:cNvPr id="5" name="Picture 5" descr="http://www.pps.k12.or.us/files/cipa/PPSLogo_Sl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406" y="914400"/>
            <a:ext cx="1576388" cy="1576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1219200"/>
            <a:ext cx="3276600" cy="1200329"/>
          </a:xfrm>
          <a:prstGeom prst="rect">
            <a:avLst/>
          </a:prstGeom>
          <a:solidFill>
            <a:srgbClr val="92D050"/>
          </a:solidFill>
        </p:spPr>
        <p:txBody>
          <a:bodyPr wrap="square">
            <a:spAutoFit/>
          </a:bodyPr>
          <a:lstStyle/>
          <a:p>
            <a:pPr algn="ctr"/>
            <a:endParaRPr lang="en-US" u="sng" dirty="0" smtClean="0">
              <a:hlinkClick r:id="rId5"/>
            </a:endParaRPr>
          </a:p>
          <a:p>
            <a:pPr algn="ctr"/>
            <a:r>
              <a:rPr lang="en-US" b="1" u="sng" dirty="0" smtClean="0">
                <a:hlinkClick r:id="rId5"/>
              </a:rPr>
              <a:t>WIP</a:t>
            </a:r>
          </a:p>
          <a:p>
            <a:pPr algn="ctr"/>
            <a:r>
              <a:rPr lang="en-US" b="1" u="sng" dirty="0" smtClean="0">
                <a:hlinkClick r:id="rId5"/>
              </a:rPr>
              <a:t>State </a:t>
            </a:r>
            <a:r>
              <a:rPr lang="en-US" b="1" u="sng" dirty="0">
                <a:hlinkClick r:id="rId5"/>
              </a:rPr>
              <a:t>&amp; Local Solution </a:t>
            </a:r>
            <a:r>
              <a:rPr lang="en-US" b="1" u="sng" dirty="0" smtClean="0">
                <a:hlinkClick r:id="rId5"/>
              </a:rPr>
              <a:t>Center</a:t>
            </a:r>
            <a:endParaRPr lang="en-US" b="1" u="sng" dirty="0" smtClean="0"/>
          </a:p>
          <a:p>
            <a:pPr algn="ctr"/>
            <a:endParaRPr lang="en-US" u="sng" dirty="0"/>
          </a:p>
        </p:txBody>
      </p:sp>
    </p:spTree>
    <p:extLst>
      <p:ext uri="{BB962C8B-B14F-4D97-AF65-F5344CB8AC3E}">
        <p14:creationId xmlns:p14="http://schemas.microsoft.com/office/powerpoint/2010/main" val="180560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 – Who we are and what we do</a:t>
            </a:r>
            <a:endParaRPr lang="en-US" dirty="0"/>
          </a:p>
        </p:txBody>
      </p:sp>
      <p:sp>
        <p:nvSpPr>
          <p:cNvPr id="3" name="Content Placeholder 2"/>
          <p:cNvSpPr txBox="1">
            <a:spLocks/>
          </p:cNvSpPr>
          <p:nvPr/>
        </p:nvSpPr>
        <p:spPr>
          <a:xfrm>
            <a:off x="304800" y="838200"/>
            <a:ext cx="8610600" cy="5029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b="1" dirty="0" smtClean="0">
                <a:solidFill>
                  <a:srgbClr val="000000"/>
                </a:solidFill>
                <a:latin typeface="Calibri" pitchFamily="34" charset="0"/>
                <a:cs typeface="Calibri" pitchFamily="34" charset="0"/>
              </a:rPr>
              <a:t>Mission: </a:t>
            </a:r>
            <a:r>
              <a:rPr lang="en-US" sz="2000" dirty="0" smtClean="0">
                <a:solidFill>
                  <a:srgbClr val="000000"/>
                </a:solidFill>
                <a:latin typeface="Calibri" pitchFamily="34" charset="0"/>
                <a:cs typeface="Calibri" pitchFamily="34" charset="0"/>
              </a:rPr>
              <a:t>Accelerate </a:t>
            </a:r>
            <a:r>
              <a:rPr lang="en-US" sz="2000" dirty="0">
                <a:solidFill>
                  <a:srgbClr val="000000"/>
                </a:solidFill>
                <a:latin typeface="Calibri" pitchFamily="34" charset="0"/>
                <a:cs typeface="Calibri" pitchFamily="34" charset="0"/>
              </a:rPr>
              <a:t>deployment of energy efficiency and renewable energy technologies over a wide range of </a:t>
            </a:r>
            <a:r>
              <a:rPr lang="en-US" sz="2000" dirty="0" smtClean="0">
                <a:solidFill>
                  <a:srgbClr val="000000"/>
                </a:solidFill>
                <a:latin typeface="Calibri" pitchFamily="34" charset="0"/>
                <a:cs typeface="Calibri" pitchFamily="34" charset="0"/>
              </a:rPr>
              <a:t>stakeholders </a:t>
            </a:r>
            <a:r>
              <a:rPr lang="en-US" sz="2000" dirty="0">
                <a:solidFill>
                  <a:srgbClr val="000000"/>
                </a:solidFill>
                <a:latin typeface="Calibri" pitchFamily="34" charset="0"/>
                <a:cs typeface="Calibri" pitchFamily="34" charset="0"/>
              </a:rPr>
              <a:t>in partnership with states and local governments.  </a:t>
            </a:r>
          </a:p>
          <a:p>
            <a:endParaRPr lang="en-US" sz="2000" b="1" dirty="0" smtClean="0">
              <a:solidFill>
                <a:srgbClr val="000000"/>
              </a:solidFill>
              <a:latin typeface="Calibri" pitchFamily="34" charset="0"/>
              <a:cs typeface="Calibri" pitchFamily="34" charset="0"/>
            </a:endParaRPr>
          </a:p>
          <a:p>
            <a:r>
              <a:rPr lang="en-US" sz="2400" b="1" dirty="0" smtClean="0">
                <a:solidFill>
                  <a:srgbClr val="000000"/>
                </a:solidFill>
                <a:latin typeface="Calibri" pitchFamily="34" charset="0"/>
                <a:cs typeface="Calibri" pitchFamily="34" charset="0"/>
              </a:rPr>
              <a:t>Strategic objective: </a:t>
            </a:r>
            <a:r>
              <a:rPr lang="en-US" sz="2000" b="1" dirty="0" smtClean="0">
                <a:solidFill>
                  <a:srgbClr val="000000"/>
                </a:solidFill>
                <a:latin typeface="Calibri" pitchFamily="34" charset="0"/>
                <a:cs typeface="Calibri" pitchFamily="34" charset="0"/>
              </a:rPr>
              <a:t>“</a:t>
            </a:r>
            <a:r>
              <a:rPr lang="en-US" sz="2000" dirty="0">
                <a:solidFill>
                  <a:srgbClr val="000000"/>
                </a:solidFill>
                <a:latin typeface="Calibri" pitchFamily="34" charset="0"/>
                <a:cs typeface="Calibri" pitchFamily="34" charset="0"/>
              </a:rPr>
              <a:t>Deploy the clean energy technologies we have”  through near-term activities that result  in greater energy efficiency, </a:t>
            </a:r>
            <a:r>
              <a:rPr lang="en-US" sz="2000" dirty="0" smtClean="0">
                <a:solidFill>
                  <a:srgbClr val="000000"/>
                </a:solidFill>
                <a:latin typeface="Calibri" pitchFamily="34" charset="0"/>
                <a:cs typeface="Calibri" pitchFamily="34" charset="0"/>
              </a:rPr>
              <a:t>expanded </a:t>
            </a:r>
            <a:r>
              <a:rPr lang="en-US" sz="2000" dirty="0">
                <a:solidFill>
                  <a:srgbClr val="000000"/>
                </a:solidFill>
                <a:latin typeface="Calibri" pitchFamily="34" charset="0"/>
                <a:cs typeface="Calibri" pitchFamily="34" charset="0"/>
              </a:rPr>
              <a:t>renewable energy capacity, and economic development.  </a:t>
            </a:r>
          </a:p>
          <a:p>
            <a:endParaRPr lang="en-US" sz="2400" b="1" dirty="0" smtClean="0">
              <a:solidFill>
                <a:srgbClr val="000000"/>
              </a:solidFill>
              <a:latin typeface="Calibri" pitchFamily="34" charset="0"/>
              <a:cs typeface="Calibri" pitchFamily="34" charset="0"/>
            </a:endParaRPr>
          </a:p>
          <a:p>
            <a:r>
              <a:rPr lang="en-US" sz="2400" b="1" dirty="0" smtClean="0">
                <a:solidFill>
                  <a:srgbClr val="000000"/>
                </a:solidFill>
                <a:latin typeface="Calibri" pitchFamily="34" charset="0"/>
                <a:cs typeface="Calibri" pitchFamily="34" charset="0"/>
              </a:rPr>
              <a:t>Pathways:</a:t>
            </a:r>
            <a:endParaRPr lang="en-US" sz="2400" b="1" dirty="0">
              <a:solidFill>
                <a:srgbClr val="000000"/>
              </a:solidFill>
              <a:latin typeface="Calibri" pitchFamily="34" charset="0"/>
              <a:cs typeface="Calibri" pitchFamily="34" charset="0"/>
            </a:endParaRPr>
          </a:p>
          <a:p>
            <a:pPr marL="285750" indent="-285750">
              <a:buFont typeface="Arial" panose="020B0604020202020204" pitchFamily="34" charset="0"/>
              <a:buChar char="•"/>
            </a:pPr>
            <a:r>
              <a:rPr lang="en-US" sz="2000" b="1" dirty="0">
                <a:solidFill>
                  <a:srgbClr val="000000"/>
                </a:solidFill>
                <a:latin typeface="Calibri" pitchFamily="34" charset="0"/>
                <a:cs typeface="Calibri" pitchFamily="34" charset="0"/>
              </a:rPr>
              <a:t>Financial assistance:</a:t>
            </a:r>
            <a:r>
              <a:rPr lang="en-US" sz="2000" dirty="0">
                <a:solidFill>
                  <a:srgbClr val="000000"/>
                </a:solidFill>
                <a:latin typeface="Calibri" pitchFamily="34" charset="0"/>
                <a:cs typeface="Calibri" pitchFamily="34" charset="0"/>
              </a:rPr>
              <a:t> Formula and competitive awards &gt; $200 M per year to weatherize low-income homes, and assist states to deploy EE and RE projects and programs</a:t>
            </a:r>
          </a:p>
          <a:p>
            <a:pPr marL="285750" indent="-285750">
              <a:buFont typeface="Arial" panose="020B0604020202020204" pitchFamily="34" charset="0"/>
              <a:buChar char="•"/>
            </a:pPr>
            <a:r>
              <a:rPr lang="en-US" sz="2000" b="1" dirty="0">
                <a:solidFill>
                  <a:srgbClr val="000000"/>
                </a:solidFill>
                <a:latin typeface="Calibri" pitchFamily="34" charset="0"/>
                <a:cs typeface="Calibri" pitchFamily="34" charset="0"/>
              </a:rPr>
              <a:t>Voluntary programs: </a:t>
            </a:r>
            <a:r>
              <a:rPr lang="en-US" sz="2000" dirty="0">
                <a:solidFill>
                  <a:srgbClr val="000000"/>
                </a:solidFill>
                <a:latin typeface="Calibri" pitchFamily="34" charset="0"/>
                <a:cs typeface="Calibri" pitchFamily="34" charset="0"/>
              </a:rPr>
              <a:t>Better Buildings Challenge (BBC) &amp; Accelerators</a:t>
            </a:r>
          </a:p>
          <a:p>
            <a:pPr marL="285750" indent="-285750">
              <a:buFont typeface="Arial" panose="020B0604020202020204" pitchFamily="34" charset="0"/>
              <a:buChar char="•"/>
            </a:pPr>
            <a:r>
              <a:rPr lang="en-US" sz="2000" b="1" dirty="0" smtClean="0">
                <a:solidFill>
                  <a:srgbClr val="000000"/>
                </a:solidFill>
                <a:latin typeface="Calibri" pitchFamily="34" charset="0"/>
                <a:cs typeface="Calibri" pitchFamily="34" charset="0"/>
              </a:rPr>
              <a:t>Technical </a:t>
            </a:r>
            <a:r>
              <a:rPr lang="en-US" sz="2000" b="1" dirty="0">
                <a:solidFill>
                  <a:srgbClr val="000000"/>
                </a:solidFill>
                <a:latin typeface="Calibri" pitchFamily="34" charset="0"/>
                <a:cs typeface="Calibri" pitchFamily="34" charset="0"/>
              </a:rPr>
              <a:t>assistance: </a:t>
            </a:r>
            <a:r>
              <a:rPr lang="en-US" sz="2000" dirty="0">
                <a:solidFill>
                  <a:srgbClr val="000000"/>
                </a:solidFill>
                <a:latin typeface="Calibri" pitchFamily="34" charset="0"/>
                <a:cs typeface="Calibri" pitchFamily="34" charset="0"/>
              </a:rPr>
              <a:t>R</a:t>
            </a:r>
            <a:r>
              <a:rPr lang="en-US" sz="2000" dirty="0" smtClean="0">
                <a:solidFill>
                  <a:srgbClr val="000000"/>
                </a:solidFill>
                <a:latin typeface="Calibri" pitchFamily="34" charset="0"/>
                <a:cs typeface="Calibri" pitchFamily="34" charset="0"/>
              </a:rPr>
              <a:t>esources </a:t>
            </a:r>
            <a:r>
              <a:rPr lang="en-US" sz="2000" dirty="0">
                <a:solidFill>
                  <a:srgbClr val="000000"/>
                </a:solidFill>
                <a:latin typeface="Calibri" pitchFamily="34" charset="0"/>
                <a:cs typeface="Calibri" pitchFamily="34" charset="0"/>
              </a:rPr>
              <a:t>to assist the public </a:t>
            </a:r>
            <a:r>
              <a:rPr lang="en-US" sz="2000" dirty="0" smtClean="0">
                <a:solidFill>
                  <a:srgbClr val="000000"/>
                </a:solidFill>
                <a:latin typeface="Calibri" pitchFamily="34" charset="0"/>
                <a:cs typeface="Calibri" pitchFamily="34" charset="0"/>
              </a:rPr>
              <a:t>sector </a:t>
            </a:r>
            <a:r>
              <a:rPr lang="en-US" sz="2000" dirty="0">
                <a:solidFill>
                  <a:srgbClr val="000000"/>
                </a:solidFill>
                <a:latin typeface="Calibri" pitchFamily="34" charset="0"/>
                <a:cs typeface="Calibri" pitchFamily="34" charset="0"/>
              </a:rPr>
              <a:t>with planning, financing, evaluating and deploying EE and RE programs and </a:t>
            </a:r>
            <a:r>
              <a:rPr lang="en-US" sz="2000" dirty="0" smtClean="0">
                <a:solidFill>
                  <a:srgbClr val="000000"/>
                </a:solidFill>
                <a:latin typeface="Calibri" pitchFamily="34" charset="0"/>
                <a:cs typeface="Calibri" pitchFamily="34" charset="0"/>
              </a:rPr>
              <a:t>projects</a:t>
            </a:r>
          </a:p>
        </p:txBody>
      </p:sp>
    </p:spTree>
    <p:extLst>
      <p:ext uri="{BB962C8B-B14F-4D97-AF65-F5344CB8AC3E}">
        <p14:creationId xmlns:p14="http://schemas.microsoft.com/office/powerpoint/2010/main" val="219159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57200"/>
            <a:ext cx="9144000" cy="399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305" y="1715303"/>
            <a:ext cx="1559080" cy="133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719" y="330079"/>
            <a:ext cx="10287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4" y="-1"/>
            <a:ext cx="1393587" cy="139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4343400"/>
            <a:ext cx="10953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448" y="5993699"/>
            <a:ext cx="1775562" cy="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744" y="1327220"/>
            <a:ext cx="1071706" cy="123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7436" y="62936"/>
            <a:ext cx="1330650" cy="133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7250" y="4747969"/>
            <a:ext cx="15811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9010" y="141873"/>
            <a:ext cx="14763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5666" y="3233347"/>
            <a:ext cx="977303" cy="99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294667"/>
            <a:ext cx="1641996" cy="158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4025" y="1581150"/>
            <a:ext cx="14287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7721" y="4394426"/>
            <a:ext cx="822882" cy="146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7699" y="3844208"/>
            <a:ext cx="11144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3800" y="5486400"/>
            <a:ext cx="1370183" cy="130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5921" y="3733800"/>
            <a:ext cx="23241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74004" y="270984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7970" y="1259399"/>
            <a:ext cx="1236771" cy="102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81200" y="6214666"/>
            <a:ext cx="1243437" cy="38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57600" y="6118861"/>
            <a:ext cx="1916223" cy="51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5921" y="4467511"/>
            <a:ext cx="1780434" cy="89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28569" y="5041199"/>
            <a:ext cx="8763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4">
            <a:extLst>
              <a:ext uri="{28A0092B-C50C-407E-A947-70E740481C1C}">
                <a14:useLocalDpi xmlns:a14="http://schemas.microsoft.com/office/drawing/2010/main" val="0"/>
              </a:ext>
            </a:extLst>
          </a:blip>
          <a:srcRect r="14744" b="5368"/>
          <a:stretch/>
        </p:blipFill>
        <p:spPr bwMode="auto">
          <a:xfrm>
            <a:off x="1432804" y="141873"/>
            <a:ext cx="2223875" cy="98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921" y="1393586"/>
            <a:ext cx="9715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8616" b="21472"/>
          <a:stretch/>
        </p:blipFill>
        <p:spPr bwMode="auto">
          <a:xfrm>
            <a:off x="2254144" y="101479"/>
            <a:ext cx="146798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24600" y="1482148"/>
            <a:ext cx="1380902" cy="62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474610" y="2551716"/>
            <a:ext cx="1740884" cy="46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35559" y="269463"/>
            <a:ext cx="1148011" cy="794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938926" y="4264364"/>
            <a:ext cx="1343048" cy="78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740804" y="3570998"/>
            <a:ext cx="1523999" cy="54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809613" y="3297819"/>
            <a:ext cx="1254153" cy="93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269352" y="1173962"/>
            <a:ext cx="918350" cy="109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9771" y="2961683"/>
            <a:ext cx="2416399" cy="60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938926" y="2844181"/>
            <a:ext cx="1385867" cy="49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440409" y="3230609"/>
            <a:ext cx="1227198" cy="122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216027" y="5181600"/>
            <a:ext cx="1759385" cy="78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97625" y="4495800"/>
            <a:ext cx="1155575" cy="115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20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Coming in </a:t>
            </a:r>
            <a:r>
              <a:rPr lang="en-US" dirty="0" smtClean="0">
                <a:solidFill>
                  <a:srgbClr val="002060"/>
                </a:solidFill>
              </a:rPr>
              <a:t>2015</a:t>
            </a:r>
            <a:endParaRPr lang="en-US" dirty="0"/>
          </a:p>
        </p:txBody>
      </p:sp>
      <p:sp>
        <p:nvSpPr>
          <p:cNvPr id="3" name="Content Placeholder 2"/>
          <p:cNvSpPr txBox="1">
            <a:spLocks/>
          </p:cNvSpPr>
          <p:nvPr/>
        </p:nvSpPr>
        <p:spPr>
          <a:xfrm>
            <a:off x="304800" y="838200"/>
            <a:ext cx="8610600" cy="5029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solidFill>
                <a:srgbClr val="000000"/>
              </a:solidFill>
              <a:latin typeface="Calibri" pitchFamily="34" charset="0"/>
              <a:cs typeface="Calibri" pitchFamily="34" charset="0"/>
            </a:endParaRPr>
          </a:p>
          <a:p>
            <a:pPr>
              <a:spcBef>
                <a:spcPts val="600"/>
              </a:spcBef>
              <a:spcAft>
                <a:spcPts val="600"/>
              </a:spcAft>
            </a:pPr>
            <a:r>
              <a:rPr lang="en-US" sz="2800" b="1" dirty="0">
                <a:solidFill>
                  <a:schemeClr val="accent5">
                    <a:lumMod val="50000"/>
                  </a:schemeClr>
                </a:solidFill>
              </a:rPr>
              <a:t>Best Practices in Energy Data Collection and Tracking in the Public </a:t>
            </a:r>
            <a:r>
              <a:rPr lang="en-US" sz="2800" b="1" dirty="0" smtClean="0">
                <a:solidFill>
                  <a:schemeClr val="accent5">
                    <a:lumMod val="50000"/>
                  </a:schemeClr>
                </a:solidFill>
              </a:rPr>
              <a:t>Sector</a:t>
            </a:r>
            <a:endParaRPr lang="en-US" sz="2400" b="1" dirty="0">
              <a:solidFill>
                <a:schemeClr val="accent5">
                  <a:lumMod val="50000"/>
                </a:schemeClr>
              </a:solidFill>
            </a:endParaRPr>
          </a:p>
          <a:p>
            <a:pPr>
              <a:spcBef>
                <a:spcPts val="600"/>
              </a:spcBef>
              <a:spcAft>
                <a:spcPts val="600"/>
              </a:spcAft>
            </a:pPr>
            <a:r>
              <a:rPr lang="en-US" sz="2400" dirty="0" smtClean="0">
                <a:solidFill>
                  <a:srgbClr val="002060"/>
                </a:solidFill>
              </a:rPr>
              <a:t>A</a:t>
            </a:r>
            <a:r>
              <a:rPr lang="en-US" sz="2400" b="1" dirty="0" smtClean="0">
                <a:solidFill>
                  <a:srgbClr val="002060"/>
                </a:solidFill>
              </a:rPr>
              <a:t> </a:t>
            </a:r>
            <a:r>
              <a:rPr lang="en-US" sz="2400" u="sng" dirty="0" smtClean="0">
                <a:solidFill>
                  <a:srgbClr val="002060"/>
                </a:solidFill>
              </a:rPr>
              <a:t>new</a:t>
            </a:r>
            <a:r>
              <a:rPr lang="en-US" sz="2400" dirty="0" smtClean="0">
                <a:solidFill>
                  <a:srgbClr val="002060"/>
                </a:solidFill>
              </a:rPr>
              <a:t> step-by-step guide on data tracking for internal benchmarking and energy management purposes featuring effective and replicable solutions that states, locals and K-12 are using to enhance their energy data management practices</a:t>
            </a:r>
          </a:p>
          <a:p>
            <a:pPr marL="342900" indent="-342900">
              <a:spcBef>
                <a:spcPts val="600"/>
              </a:spcBef>
              <a:spcAft>
                <a:spcPts val="600"/>
              </a:spcAft>
              <a:buFont typeface="Arial" panose="020B0604020202020204" pitchFamily="34" charset="0"/>
              <a:buChar char="•"/>
            </a:pPr>
            <a:r>
              <a:rPr lang="en-US" sz="2000" dirty="0" smtClean="0">
                <a:solidFill>
                  <a:srgbClr val="002060"/>
                </a:solidFill>
              </a:rPr>
              <a:t>Step-by-step  framework with five key elements for establishing a robust and sustainable energy data management system</a:t>
            </a:r>
          </a:p>
          <a:p>
            <a:pPr marL="342900" indent="-342900">
              <a:spcBef>
                <a:spcPts val="600"/>
              </a:spcBef>
              <a:spcAft>
                <a:spcPts val="600"/>
              </a:spcAft>
              <a:buFont typeface="Arial" panose="020B0604020202020204" pitchFamily="34" charset="0"/>
              <a:buChar char="•"/>
            </a:pPr>
            <a:r>
              <a:rPr lang="en-US" sz="2000" dirty="0" smtClean="0">
                <a:solidFill>
                  <a:srgbClr val="002060"/>
                </a:solidFill>
              </a:rPr>
              <a:t>Detailed best practice profiles and tactics featuring state, municipal and K-12 practitioners</a:t>
            </a:r>
          </a:p>
          <a:p>
            <a:pPr marL="342900" indent="-342900">
              <a:spcBef>
                <a:spcPts val="600"/>
              </a:spcBef>
              <a:spcAft>
                <a:spcPts val="600"/>
              </a:spcAft>
              <a:buFont typeface="Arial" panose="020B0604020202020204" pitchFamily="34" charset="0"/>
              <a:buChar char="•"/>
            </a:pPr>
            <a:r>
              <a:rPr lang="en-US" sz="2000" dirty="0" smtClean="0">
                <a:solidFill>
                  <a:srgbClr val="002060"/>
                </a:solidFill>
              </a:rPr>
              <a:t>Checklists, tools, and templates</a:t>
            </a:r>
          </a:p>
          <a:p>
            <a:pPr>
              <a:spcBef>
                <a:spcPts val="600"/>
              </a:spcBef>
              <a:spcAft>
                <a:spcPts val="600"/>
              </a:spcAft>
            </a:pPr>
            <a:endParaRPr lang="en-US" sz="2400" dirty="0" smtClean="0">
              <a:solidFill>
                <a:srgbClr val="002060"/>
              </a:solidFill>
            </a:endParaRPr>
          </a:p>
        </p:txBody>
      </p:sp>
    </p:spTree>
    <p:extLst>
      <p:ext uri="{BB962C8B-B14F-4D97-AF65-F5344CB8AC3E}">
        <p14:creationId xmlns:p14="http://schemas.microsoft.com/office/powerpoint/2010/main" val="358268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Today’s Presentation</a:t>
            </a:r>
            <a:endParaRPr lang="en-US" dirty="0"/>
          </a:p>
        </p:txBody>
      </p:sp>
      <p:sp>
        <p:nvSpPr>
          <p:cNvPr id="3" name="Content Placeholder 2"/>
          <p:cNvSpPr>
            <a:spLocks noGrp="1"/>
          </p:cNvSpPr>
          <p:nvPr>
            <p:ph sz="quarter" idx="10"/>
          </p:nvPr>
        </p:nvSpPr>
        <p:spPr/>
        <p:txBody>
          <a:bodyPr/>
          <a:lstStyle/>
          <a:p>
            <a:pPr marL="0" indent="0">
              <a:spcBef>
                <a:spcPts val="600"/>
              </a:spcBef>
              <a:spcAft>
                <a:spcPts val="600"/>
              </a:spcAft>
              <a:buNone/>
            </a:pPr>
            <a:r>
              <a:rPr lang="en-US" b="1" dirty="0" smtClean="0"/>
              <a:t>Best Practices in Energy Data Collection and Tracking</a:t>
            </a:r>
          </a:p>
          <a:p>
            <a:pPr>
              <a:spcBef>
                <a:spcPts val="600"/>
              </a:spcBef>
              <a:spcAft>
                <a:spcPts val="600"/>
              </a:spcAft>
              <a:buFont typeface="Arial" panose="020B0604020202020204" pitchFamily="34" charset="0"/>
              <a:buChar char="•"/>
            </a:pPr>
            <a:r>
              <a:rPr lang="en-US" dirty="0" smtClean="0"/>
              <a:t>Study methodology</a:t>
            </a:r>
          </a:p>
          <a:p>
            <a:pPr>
              <a:spcBef>
                <a:spcPts val="600"/>
              </a:spcBef>
              <a:spcAft>
                <a:spcPts val="600"/>
              </a:spcAft>
              <a:buFont typeface="Arial" panose="020B0604020202020204" pitchFamily="34" charset="0"/>
              <a:buChar char="•"/>
            </a:pPr>
            <a:r>
              <a:rPr lang="en-US" dirty="0" smtClean="0"/>
              <a:t>Benefits of tracking energy use</a:t>
            </a:r>
          </a:p>
          <a:p>
            <a:pPr>
              <a:spcBef>
                <a:spcPts val="600"/>
              </a:spcBef>
              <a:spcAft>
                <a:spcPts val="600"/>
              </a:spcAft>
              <a:buFont typeface="Arial" panose="020B0604020202020204" pitchFamily="34" charset="0"/>
              <a:buChar char="•"/>
            </a:pPr>
            <a:r>
              <a:rPr lang="en-US" dirty="0" smtClean="0"/>
              <a:t>Five key elements for effective energy data tracking</a:t>
            </a:r>
          </a:p>
          <a:p>
            <a:pPr>
              <a:spcBef>
                <a:spcPts val="600"/>
              </a:spcBef>
              <a:spcAft>
                <a:spcPts val="600"/>
              </a:spcAft>
              <a:buFont typeface="Arial" panose="020B0604020202020204" pitchFamily="34" charset="0"/>
              <a:buChar char="•"/>
            </a:pPr>
            <a:r>
              <a:rPr lang="en-US" dirty="0" smtClean="0"/>
              <a:t>Examples of cities and a State</a:t>
            </a:r>
          </a:p>
          <a:p>
            <a:pPr>
              <a:spcBef>
                <a:spcPts val="600"/>
              </a:spcBef>
              <a:spcAft>
                <a:spcPts val="600"/>
              </a:spcAft>
              <a:buFont typeface="Arial" panose="020B0604020202020204" pitchFamily="34" charset="0"/>
              <a:buChar char="•"/>
            </a:pPr>
            <a:r>
              <a:rPr lang="en-US" dirty="0"/>
              <a:t>Case Study: Portland Public Schools</a:t>
            </a:r>
          </a:p>
          <a:p>
            <a:pPr>
              <a:spcBef>
                <a:spcPts val="600"/>
              </a:spcBef>
              <a:spcAft>
                <a:spcPts val="600"/>
              </a:spcAft>
            </a:pPr>
            <a:r>
              <a:rPr lang="en-US" dirty="0" smtClean="0"/>
              <a:t>Key </a:t>
            </a:r>
            <a:r>
              <a:rPr lang="en-US" dirty="0"/>
              <a:t>takeaways</a:t>
            </a:r>
          </a:p>
          <a:p>
            <a:pPr marL="0" indent="0">
              <a:spcBef>
                <a:spcPts val="600"/>
              </a:spcBef>
              <a:spcAft>
                <a:spcPts val="600"/>
              </a:spcAft>
              <a:buNone/>
            </a:pPr>
            <a:endParaRPr lang="en-US" b="1" dirty="0"/>
          </a:p>
        </p:txBody>
      </p:sp>
    </p:spTree>
    <p:extLst>
      <p:ext uri="{BB962C8B-B14F-4D97-AF65-F5344CB8AC3E}">
        <p14:creationId xmlns:p14="http://schemas.microsoft.com/office/powerpoint/2010/main" val="219761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Study Methodology</a:t>
            </a:r>
            <a:endParaRPr lang="en-US" dirty="0"/>
          </a:p>
        </p:txBody>
      </p:sp>
      <p:sp>
        <p:nvSpPr>
          <p:cNvPr id="3" name="Content Placeholder 2"/>
          <p:cNvSpPr txBox="1">
            <a:spLocks/>
          </p:cNvSpPr>
          <p:nvPr/>
        </p:nvSpPr>
        <p:spPr>
          <a:xfrm>
            <a:off x="457200" y="914400"/>
            <a:ext cx="8229600" cy="5715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t>Approach: </a:t>
            </a:r>
            <a:r>
              <a:rPr lang="en-US" sz="2000" dirty="0" smtClean="0"/>
              <a:t>Primary </a:t>
            </a:r>
            <a:r>
              <a:rPr lang="en-US" sz="2000" dirty="0"/>
              <a:t>research </a:t>
            </a:r>
            <a:r>
              <a:rPr lang="en-US" sz="2000" dirty="0" smtClean="0"/>
              <a:t>through </a:t>
            </a:r>
            <a:r>
              <a:rPr lang="en-US" sz="2000" dirty="0"/>
              <a:t>in-depth interviews with </a:t>
            </a:r>
            <a:r>
              <a:rPr lang="en-US" sz="2000" dirty="0" smtClean="0"/>
              <a:t>~60 state </a:t>
            </a:r>
            <a:r>
              <a:rPr lang="en-US" sz="2000" dirty="0"/>
              <a:t>and </a:t>
            </a:r>
            <a:r>
              <a:rPr lang="en-US" sz="2000" dirty="0" smtClean="0"/>
              <a:t>local </a:t>
            </a:r>
            <a:r>
              <a:rPr lang="en-US" sz="2000" dirty="0"/>
              <a:t>governments, school districts and subject matter </a:t>
            </a:r>
            <a:r>
              <a:rPr lang="en-US" sz="2000" dirty="0" smtClean="0"/>
              <a:t>experts</a:t>
            </a:r>
            <a:endParaRPr lang="en-US" sz="2000" dirty="0"/>
          </a:p>
          <a:p>
            <a:pPr lvl="1"/>
            <a:r>
              <a:rPr lang="en-US" sz="1800" dirty="0"/>
              <a:t>10 states (NY, CA, DE, MA, MD, MN, RI, WI, NC, IA)</a:t>
            </a:r>
          </a:p>
          <a:p>
            <a:pPr lvl="1"/>
            <a:r>
              <a:rPr lang="en-US" sz="1800" dirty="0" smtClean="0"/>
              <a:t>26 local governments (14 large cities, 7 medium, 5 small) </a:t>
            </a:r>
          </a:p>
          <a:p>
            <a:pPr lvl="1"/>
            <a:r>
              <a:rPr lang="en-US" sz="1800" dirty="0" smtClean="0"/>
              <a:t>3 </a:t>
            </a:r>
            <a:r>
              <a:rPr lang="en-US" sz="1800" dirty="0"/>
              <a:t>school districts (one small, one medium, and one large) </a:t>
            </a:r>
            <a:endParaRPr lang="en-US" sz="1800" dirty="0" smtClean="0"/>
          </a:p>
          <a:p>
            <a:pPr lvl="1"/>
            <a:r>
              <a:rPr lang="en-US" sz="1800" dirty="0"/>
              <a:t>18 subject matter experts from public and not-for-profit </a:t>
            </a:r>
            <a:r>
              <a:rPr lang="en-US" sz="1800" dirty="0" smtClean="0"/>
              <a:t>organizations</a:t>
            </a:r>
            <a:endParaRPr lang="en-US" sz="1800" dirty="0"/>
          </a:p>
          <a:p>
            <a:r>
              <a:rPr lang="en-US" sz="2000" b="1" dirty="0"/>
              <a:t>Best Practice </a:t>
            </a:r>
            <a:r>
              <a:rPr lang="en-US" sz="2000" b="1" dirty="0" smtClean="0"/>
              <a:t>Criteria: </a:t>
            </a:r>
            <a:r>
              <a:rPr lang="en-US" sz="2000" dirty="0" smtClean="0"/>
              <a:t>Solutions screened against specific criteria:</a:t>
            </a:r>
            <a:endParaRPr lang="en-US" sz="2000" dirty="0"/>
          </a:p>
          <a:p>
            <a:pPr lvl="1"/>
            <a:r>
              <a:rPr lang="en-US" sz="1800" dirty="0"/>
              <a:t>Effectiveness</a:t>
            </a:r>
          </a:p>
          <a:p>
            <a:pPr lvl="1"/>
            <a:r>
              <a:rPr lang="en-US" sz="1800" dirty="0" smtClean="0"/>
              <a:t>Replicability </a:t>
            </a:r>
          </a:p>
          <a:p>
            <a:pPr lvl="1"/>
            <a:r>
              <a:rPr lang="en-US" sz="1800" dirty="0" smtClean="0"/>
              <a:t>Sustainability</a:t>
            </a:r>
          </a:p>
          <a:p>
            <a:pPr lvl="1"/>
            <a:r>
              <a:rPr lang="en-US" sz="1800" dirty="0" smtClean="0"/>
              <a:t>Impact</a:t>
            </a:r>
          </a:p>
          <a:p>
            <a:r>
              <a:rPr lang="en-US" sz="2000" b="1" dirty="0" smtClean="0"/>
              <a:t>Metrics: </a:t>
            </a:r>
            <a:r>
              <a:rPr lang="en-US" sz="2000" dirty="0" smtClean="0"/>
              <a:t>Specific metrics to compare </a:t>
            </a:r>
            <a:r>
              <a:rPr lang="en-US" sz="2000" dirty="0"/>
              <a:t>and rank </a:t>
            </a:r>
            <a:r>
              <a:rPr lang="en-US" sz="2000" dirty="0" smtClean="0"/>
              <a:t>solutions</a:t>
            </a:r>
          </a:p>
          <a:p>
            <a:pPr lvl="1"/>
            <a:r>
              <a:rPr lang="en-US" sz="1800" dirty="0" smtClean="0"/>
              <a:t>Entities provided data/results as evidence of level of efficacy  </a:t>
            </a:r>
          </a:p>
          <a:p>
            <a:pPr lvl="1"/>
            <a:r>
              <a:rPr lang="en-US" sz="1800" dirty="0" smtClean="0"/>
              <a:t>Principal </a:t>
            </a:r>
            <a:r>
              <a:rPr lang="en-US" sz="1800" dirty="0"/>
              <a:t>m</a:t>
            </a:r>
            <a:r>
              <a:rPr lang="en-US" sz="1800" dirty="0" smtClean="0"/>
              <a:t>etric</a:t>
            </a:r>
            <a:r>
              <a:rPr lang="en-US" sz="1800" dirty="0"/>
              <a:t>: Energy and cost </a:t>
            </a:r>
            <a:r>
              <a:rPr lang="en-US" sz="1800" dirty="0" smtClean="0"/>
              <a:t>savings; </a:t>
            </a:r>
          </a:p>
          <a:p>
            <a:pPr lvl="1"/>
            <a:r>
              <a:rPr lang="en-US" sz="1800" dirty="0" smtClean="0"/>
              <a:t>Secondary metrics: </a:t>
            </a:r>
            <a:r>
              <a:rPr lang="en-US" sz="1800" dirty="0"/>
              <a:t>time savings; </a:t>
            </a:r>
            <a:r>
              <a:rPr lang="en-US" sz="1800" dirty="0" smtClean="0"/>
              <a:t>change in resource requirements </a:t>
            </a:r>
            <a:r>
              <a:rPr lang="en-US" sz="1800" dirty="0"/>
              <a:t>(cost, time, human capital); etc.</a:t>
            </a:r>
          </a:p>
        </p:txBody>
      </p:sp>
    </p:spTree>
    <p:extLst>
      <p:ext uri="{BB962C8B-B14F-4D97-AF65-F5344CB8AC3E}">
        <p14:creationId xmlns:p14="http://schemas.microsoft.com/office/powerpoint/2010/main" val="100701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4800600" cy="4648200"/>
          </a:xfrm>
        </p:spPr>
        <p:txBody>
          <a:bodyPr/>
          <a:lstStyle/>
          <a:p>
            <a:pPr marL="0" indent="0">
              <a:buNone/>
            </a:pPr>
            <a:r>
              <a:rPr lang="en-US" sz="2000" dirty="0" smtClean="0"/>
              <a:t>Interviewees report the ability to: </a:t>
            </a:r>
          </a:p>
          <a:p>
            <a:r>
              <a:rPr lang="en-US" sz="2000" dirty="0" smtClean="0"/>
              <a:t>Improve strategic energy management capabilities</a:t>
            </a:r>
          </a:p>
          <a:p>
            <a:pPr marL="342900" lvl="2" indent="-342900"/>
            <a:r>
              <a:rPr lang="en-US" sz="2000" dirty="0" smtClean="0"/>
              <a:t>Build the case to leadership on the value of energy management and gain additional support</a:t>
            </a:r>
          </a:p>
          <a:p>
            <a:r>
              <a:rPr lang="en-US" sz="2000" dirty="0" smtClean="0"/>
              <a:t>Improve control </a:t>
            </a:r>
            <a:r>
              <a:rPr lang="en-US" sz="2000" dirty="0"/>
              <a:t>and transparency of energy costs and </a:t>
            </a:r>
            <a:r>
              <a:rPr lang="en-US" sz="2000" dirty="0" smtClean="0"/>
              <a:t>budgets</a:t>
            </a:r>
            <a:endParaRPr lang="en-US" sz="2000" dirty="0"/>
          </a:p>
          <a:p>
            <a:r>
              <a:rPr lang="en-US" sz="2000" dirty="0" smtClean="0"/>
              <a:t>Improve operational </a:t>
            </a:r>
            <a:r>
              <a:rPr lang="en-US" sz="2000" dirty="0"/>
              <a:t>e</a:t>
            </a:r>
            <a:r>
              <a:rPr lang="en-US" sz="2000" dirty="0" smtClean="0"/>
              <a:t>fficiency</a:t>
            </a:r>
            <a:endParaRPr lang="en-US" sz="2000" dirty="0"/>
          </a:p>
          <a:p>
            <a:r>
              <a:rPr lang="en-US" sz="2000" dirty="0" smtClean="0"/>
              <a:t>Facilitate demand response </a:t>
            </a:r>
            <a:r>
              <a:rPr lang="en-US" sz="2000" dirty="0"/>
              <a:t>and </a:t>
            </a:r>
            <a:r>
              <a:rPr lang="en-US" sz="2000" dirty="0" smtClean="0"/>
              <a:t>energy purchasing</a:t>
            </a:r>
          </a:p>
          <a:p>
            <a:pPr marL="0" indent="0">
              <a:buNone/>
            </a:pPr>
            <a:endParaRPr lang="en-US" sz="2000" dirty="0"/>
          </a:p>
        </p:txBody>
      </p:sp>
      <p:sp>
        <p:nvSpPr>
          <p:cNvPr id="4" name="Title 1"/>
          <p:cNvSpPr>
            <a:spLocks noGrp="1"/>
          </p:cNvSpPr>
          <p:nvPr>
            <p:ph type="title"/>
          </p:nvPr>
        </p:nvSpPr>
        <p:spPr>
          <a:xfrm>
            <a:off x="457200" y="0"/>
            <a:ext cx="8229600" cy="914400"/>
          </a:xfrm>
        </p:spPr>
        <p:txBody>
          <a:bodyPr/>
          <a:lstStyle/>
          <a:p>
            <a:r>
              <a:rPr lang="en-US" dirty="0"/>
              <a:t>Why track energy </a:t>
            </a:r>
            <a:r>
              <a:rPr lang="en-US" dirty="0" smtClean="0"/>
              <a:t>data?</a:t>
            </a:r>
            <a:endParaRPr lang="en-US" dirty="0"/>
          </a:p>
        </p:txBody>
      </p:sp>
      <p:sp>
        <p:nvSpPr>
          <p:cNvPr id="6" name="Rectangle 5"/>
          <p:cNvSpPr>
            <a:spLocks noChangeArrowheads="1"/>
          </p:cNvSpPr>
          <p:nvPr/>
        </p:nvSpPr>
        <p:spPr bwMode="auto">
          <a:xfrm flipH="1">
            <a:off x="5486400" y="1295400"/>
            <a:ext cx="3429000" cy="1728678"/>
          </a:xfrm>
          <a:prstGeom prst="rect">
            <a:avLst/>
          </a:prstGeom>
          <a:solidFill>
            <a:schemeClr val="accent2">
              <a:lumMod val="20000"/>
              <a:lumOff val="80000"/>
            </a:schemeClr>
          </a:solidFill>
          <a:ln w="19050">
            <a:solidFill>
              <a:schemeClr val="accent1">
                <a:lumMod val="75000"/>
              </a:schemeClr>
            </a:solidFill>
            <a:miter lim="800000"/>
            <a:headEnd/>
            <a:tailEnd/>
          </a:ln>
          <a:effectLst>
            <a:outerShdw blurRad="50800" dist="38100" dir="2700000" algn="tl" rotWithShape="0">
              <a:prstClr val="black">
                <a:alpha val="40000"/>
              </a:prstClr>
            </a:outerShdw>
          </a:effectLst>
        </p:spPr>
        <p:txBody>
          <a:bodyPr rot="0" vert="horz" wrap="square" lIns="182880" tIns="91440" rIns="182880" bIns="91440" anchor="ctr" anchorCtr="0">
            <a:spAutoFit/>
          </a:bodyPr>
          <a:lstStyle/>
          <a:p>
            <a:pPr marL="0" marR="0">
              <a:lnSpc>
                <a:spcPct val="115000"/>
              </a:lnSpc>
              <a:spcBef>
                <a:spcPts val="0"/>
              </a:spcBef>
              <a:spcAft>
                <a:spcPts val="1000"/>
              </a:spcAft>
            </a:pPr>
            <a:r>
              <a:rPr lang="en-US" sz="1600" i="1" dirty="0">
                <a:effectLst/>
                <a:latin typeface="Calibri"/>
                <a:ea typeface="Calibri"/>
                <a:cs typeface="Times New Roman"/>
              </a:rPr>
              <a:t>“Measuring your energy usage and cost is the first step to properly managing </a:t>
            </a:r>
            <a:r>
              <a:rPr lang="en-US" sz="1600" i="1" dirty="0" smtClean="0">
                <a:effectLst/>
                <a:latin typeface="Calibri"/>
                <a:ea typeface="Calibri"/>
                <a:cs typeface="Times New Roman"/>
              </a:rPr>
              <a:t>energy</a:t>
            </a:r>
            <a:r>
              <a:rPr lang="en-US" sz="1600" i="1" dirty="0">
                <a:effectLst/>
                <a:latin typeface="Calibri"/>
                <a:ea typeface="Calibri"/>
                <a:cs typeface="Times New Roman"/>
              </a:rPr>
              <a:t>”</a:t>
            </a:r>
            <a:endParaRPr lang="en-US" sz="1600" dirty="0">
              <a:effectLst/>
              <a:latin typeface="Calibri"/>
              <a:ea typeface="Calibri"/>
              <a:cs typeface="Times New Roman"/>
            </a:endParaRPr>
          </a:p>
          <a:p>
            <a:pPr marL="0" marR="0">
              <a:lnSpc>
                <a:spcPct val="115000"/>
              </a:lnSpc>
              <a:spcBef>
                <a:spcPts val="0"/>
              </a:spcBef>
              <a:spcAft>
                <a:spcPts val="1000"/>
              </a:spcAft>
            </a:pPr>
            <a:r>
              <a:rPr lang="en-US" sz="1600" dirty="0">
                <a:effectLst/>
                <a:latin typeface="Calibri"/>
                <a:ea typeface="Calibri"/>
                <a:cs typeface="Times New Roman"/>
              </a:rPr>
              <a:t>- City of Virginia Beach Mayor William </a:t>
            </a:r>
            <a:r>
              <a:rPr lang="en-US" sz="1600" dirty="0" err="1">
                <a:effectLst/>
                <a:latin typeface="Calibri"/>
                <a:ea typeface="Calibri"/>
                <a:cs typeface="Times New Roman"/>
              </a:rPr>
              <a:t>Sessoms</a:t>
            </a:r>
            <a:r>
              <a:rPr lang="en-US" sz="1600" dirty="0">
                <a:effectLst/>
                <a:latin typeface="Calibri"/>
                <a:ea typeface="Calibri"/>
                <a:cs typeface="Times New Roman"/>
              </a:rPr>
              <a:t>, Jr.</a:t>
            </a:r>
          </a:p>
        </p:txBody>
      </p:sp>
    </p:spTree>
    <p:extLst>
      <p:ext uri="{BB962C8B-B14F-4D97-AF65-F5344CB8AC3E}">
        <p14:creationId xmlns:p14="http://schemas.microsoft.com/office/powerpoint/2010/main" val="300697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ER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3447</TotalTime>
  <Words>2831</Words>
  <Application>Microsoft Office PowerPoint</Application>
  <PresentationFormat>On-screen Show (4:3)</PresentationFormat>
  <Paragraphs>469</Paragraphs>
  <Slides>35</Slides>
  <Notes>31</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2_EERE Black</vt:lpstr>
      <vt:lpstr>Custom Design</vt:lpstr>
      <vt:lpstr>1_Custom Design</vt:lpstr>
      <vt:lpstr>EERE</vt:lpstr>
      <vt:lpstr>PowerPoint Presentation</vt:lpstr>
      <vt:lpstr>DOE’s State &amp; Local Technical Assistance</vt:lpstr>
      <vt:lpstr>How to Tap into These and Other TAP Offerings</vt:lpstr>
      <vt:lpstr>WIP – Who we are and what we do</vt:lpstr>
      <vt:lpstr>PowerPoint Presentation</vt:lpstr>
      <vt:lpstr>Coming in 2015</vt:lpstr>
      <vt:lpstr>Outline for Today’s Presentation</vt:lpstr>
      <vt:lpstr>Best Practices Study Methodology</vt:lpstr>
      <vt:lpstr>Why track energy data?</vt:lpstr>
      <vt:lpstr>How did they get there?</vt:lpstr>
      <vt:lpstr>Comprehensive Asset Inventory</vt:lpstr>
      <vt:lpstr>Streamlining Data Access</vt:lpstr>
      <vt:lpstr>Solutions for Streamlining Data Access</vt:lpstr>
      <vt:lpstr>Contribution to Organizational Goals</vt:lpstr>
      <vt:lpstr>Data Tools and Analytics</vt:lpstr>
      <vt:lpstr>Organizational Structure</vt:lpstr>
      <vt:lpstr>Organizational Structure</vt:lpstr>
      <vt:lpstr>Engagement and Communications</vt:lpstr>
      <vt:lpstr>City of Knoxville, TN: Consolidated Billing </vt:lpstr>
      <vt:lpstr>City of Virginia Beach: Integrated Tracking &amp; Payment</vt:lpstr>
      <vt:lpstr>State of Maryland: Centralized Energy Database</vt:lpstr>
      <vt:lpstr>Case Study: Portland Public Schools</vt:lpstr>
      <vt:lpstr>Portland Public Schools: Building Portfolio</vt:lpstr>
      <vt:lpstr>Portland Public Schools: Goals  </vt:lpstr>
      <vt:lpstr>Portland Public Schools: Barrier  </vt:lpstr>
      <vt:lpstr>Portland Public Schools: Barrier</vt:lpstr>
      <vt:lpstr>Portland Public Schools: Solution </vt:lpstr>
      <vt:lpstr>Portland Public Schools: Solution </vt:lpstr>
      <vt:lpstr>Portland Public Schools: Outcomes </vt:lpstr>
      <vt:lpstr>Portland Public Schools: Outcomes </vt:lpstr>
      <vt:lpstr>Portland Public Schools: Outcomes </vt:lpstr>
      <vt:lpstr>Portland Public Schools: Outcomes </vt:lpstr>
      <vt:lpstr>Portland Public Schools: Outcomes </vt:lpstr>
      <vt:lpstr>Key Takeaways</vt:lpstr>
      <vt:lpstr>Contacts</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aholland</dc:creator>
  <cp:lastModifiedBy>NREL</cp:lastModifiedBy>
  <cp:revision>240</cp:revision>
  <dcterms:created xsi:type="dcterms:W3CDTF">2014-01-27T17:09:10Z</dcterms:created>
  <dcterms:modified xsi:type="dcterms:W3CDTF">2014-12-18T17:52:18Z</dcterms:modified>
</cp:coreProperties>
</file>