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i, Jennifer" userId="8cf668ac-f7f9-4b21-a6aa-cccd98063394" providerId="ADAL" clId="{4A2A7D62-47BE-4231-83DE-F0816D6364B1}"/>
    <pc:docChg chg="custSel delSld modSld">
      <pc:chgData name="Jacobi, Jennifer" userId="8cf668ac-f7f9-4b21-a6aa-cccd98063394" providerId="ADAL" clId="{4A2A7D62-47BE-4231-83DE-F0816D6364B1}" dt="2025-08-12T15:52:59.952" v="107" actId="20577"/>
      <pc:docMkLst>
        <pc:docMk/>
      </pc:docMkLst>
      <pc:sldChg chg="del">
        <pc:chgData name="Jacobi, Jennifer" userId="8cf668ac-f7f9-4b21-a6aa-cccd98063394" providerId="ADAL" clId="{4A2A7D62-47BE-4231-83DE-F0816D6364B1}" dt="2025-08-12T15:19:54.390" v="0" actId="47"/>
        <pc:sldMkLst>
          <pc:docMk/>
          <pc:sldMk cId="3190912173" sldId="256"/>
        </pc:sldMkLst>
      </pc:sldChg>
      <pc:sldChg chg="modSp mod">
        <pc:chgData name="Jacobi, Jennifer" userId="8cf668ac-f7f9-4b21-a6aa-cccd98063394" providerId="ADAL" clId="{4A2A7D62-47BE-4231-83DE-F0816D6364B1}" dt="2025-08-12T15:52:59.952" v="107" actId="20577"/>
        <pc:sldMkLst>
          <pc:docMk/>
          <pc:sldMk cId="2375423066" sldId="257"/>
        </pc:sldMkLst>
        <pc:spChg chg="mod">
          <ac:chgData name="Jacobi, Jennifer" userId="8cf668ac-f7f9-4b21-a6aa-cccd98063394" providerId="ADAL" clId="{4A2A7D62-47BE-4231-83DE-F0816D6364B1}" dt="2025-08-12T15:52:59.952" v="107" actId="20577"/>
          <ac:spMkLst>
            <pc:docMk/>
            <pc:sldMk cId="2375423066" sldId="257"/>
            <ac:spMk id="2" creationId="{2610E5EF-D066-A334-69F1-C4710F545DD2}"/>
          </ac:spMkLst>
        </pc:spChg>
      </pc:sldChg>
      <pc:sldChg chg="delSp modSp mod">
        <pc:chgData name="Jacobi, Jennifer" userId="8cf668ac-f7f9-4b21-a6aa-cccd98063394" providerId="ADAL" clId="{4A2A7D62-47BE-4231-83DE-F0816D6364B1}" dt="2025-08-12T15:52:41.933" v="103" actId="20577"/>
        <pc:sldMkLst>
          <pc:docMk/>
          <pc:sldMk cId="2393355776" sldId="258"/>
        </pc:sldMkLst>
        <pc:spChg chg="mod">
          <ac:chgData name="Jacobi, Jennifer" userId="8cf668ac-f7f9-4b21-a6aa-cccd98063394" providerId="ADAL" clId="{4A2A7D62-47BE-4231-83DE-F0816D6364B1}" dt="2025-08-12T15:21:21.310" v="96" actId="14100"/>
          <ac:spMkLst>
            <pc:docMk/>
            <pc:sldMk cId="2393355776" sldId="258"/>
            <ac:spMk id="11" creationId="{81828077-BEBB-01EF-B6DD-B74B64CEDE0C}"/>
          </ac:spMkLst>
        </pc:spChg>
        <pc:spChg chg="mod">
          <ac:chgData name="Jacobi, Jennifer" userId="8cf668ac-f7f9-4b21-a6aa-cccd98063394" providerId="ADAL" clId="{4A2A7D62-47BE-4231-83DE-F0816D6364B1}" dt="2025-08-12T15:21:05.530" v="81" actId="1036"/>
          <ac:spMkLst>
            <pc:docMk/>
            <pc:sldMk cId="2393355776" sldId="258"/>
            <ac:spMk id="12" creationId="{41B9ABBB-D68B-9AE4-638C-30252F9A4897}"/>
          </ac:spMkLst>
        </pc:spChg>
        <pc:spChg chg="mod">
          <ac:chgData name="Jacobi, Jennifer" userId="8cf668ac-f7f9-4b21-a6aa-cccd98063394" providerId="ADAL" clId="{4A2A7D62-47BE-4231-83DE-F0816D6364B1}" dt="2025-08-12T15:20:08.430" v="4" actId="14100"/>
          <ac:spMkLst>
            <pc:docMk/>
            <pc:sldMk cId="2393355776" sldId="258"/>
            <ac:spMk id="13" creationId="{1FC2F04D-2C37-B017-B0D2-3674622438FB}"/>
          </ac:spMkLst>
        </pc:spChg>
        <pc:spChg chg="del mod">
          <ac:chgData name="Jacobi, Jennifer" userId="8cf668ac-f7f9-4b21-a6aa-cccd98063394" providerId="ADAL" clId="{4A2A7D62-47BE-4231-83DE-F0816D6364B1}" dt="2025-08-12T15:20:00.117" v="2" actId="478"/>
          <ac:spMkLst>
            <pc:docMk/>
            <pc:sldMk cId="2393355776" sldId="258"/>
            <ac:spMk id="14" creationId="{A7E998C2-2C86-D9FE-5DA3-3A7AE3AA36A6}"/>
          </ac:spMkLst>
        </pc:spChg>
        <pc:spChg chg="mod">
          <ac:chgData name="Jacobi, Jennifer" userId="8cf668ac-f7f9-4b21-a6aa-cccd98063394" providerId="ADAL" clId="{4A2A7D62-47BE-4231-83DE-F0816D6364B1}" dt="2025-08-12T15:21:35.791" v="101" actId="1036"/>
          <ac:spMkLst>
            <pc:docMk/>
            <pc:sldMk cId="2393355776" sldId="258"/>
            <ac:spMk id="15" creationId="{0F846821-BEB0-3004-DDF1-39CFA8215803}"/>
          </ac:spMkLst>
        </pc:spChg>
        <pc:spChg chg="mod">
          <ac:chgData name="Jacobi, Jennifer" userId="8cf668ac-f7f9-4b21-a6aa-cccd98063394" providerId="ADAL" clId="{4A2A7D62-47BE-4231-83DE-F0816D6364B1}" dt="2025-08-12T15:52:41.933" v="103" actId="20577"/>
          <ac:spMkLst>
            <pc:docMk/>
            <pc:sldMk cId="2393355776" sldId="258"/>
            <ac:spMk id="44" creationId="{36FF1B25-3BC0-299F-A417-F545054199E7}"/>
          </ac:spMkLst>
        </pc:spChg>
        <pc:grpChg chg="del">
          <ac:chgData name="Jacobi, Jennifer" userId="8cf668ac-f7f9-4b21-a6aa-cccd98063394" providerId="ADAL" clId="{4A2A7D62-47BE-4231-83DE-F0816D6364B1}" dt="2025-08-12T15:20:32.801" v="42" actId="478"/>
          <ac:grpSpMkLst>
            <pc:docMk/>
            <pc:sldMk cId="2393355776" sldId="258"/>
            <ac:grpSpMk id="24" creationId="{17A943BD-3478-2E66-A0B8-C5E0BA12F420}"/>
          </ac:grpSpMkLst>
        </pc:grpChg>
        <pc:picChg chg="mod">
          <ac:chgData name="Jacobi, Jennifer" userId="8cf668ac-f7f9-4b21-a6aa-cccd98063394" providerId="ADAL" clId="{4A2A7D62-47BE-4231-83DE-F0816D6364B1}" dt="2025-08-12T15:21:17.019" v="95" actId="1036"/>
          <ac:picMkLst>
            <pc:docMk/>
            <pc:sldMk cId="2393355776" sldId="258"/>
            <ac:picMk id="3" creationId="{2DF370DB-5082-4C48-6B68-40939ACA0E5A}"/>
          </ac:picMkLst>
        </pc:picChg>
        <pc:picChg chg="mod">
          <ac:chgData name="Jacobi, Jennifer" userId="8cf668ac-f7f9-4b21-a6aa-cccd98063394" providerId="ADAL" clId="{4A2A7D62-47BE-4231-83DE-F0816D6364B1}" dt="2025-08-12T15:21:09.096" v="87" actId="1036"/>
          <ac:picMkLst>
            <pc:docMk/>
            <pc:sldMk cId="2393355776" sldId="258"/>
            <ac:picMk id="19" creationId="{8EC2BA8E-AB6F-1DF5-9D52-7CCCA835B7B2}"/>
          </ac:picMkLst>
        </pc:picChg>
        <pc:picChg chg="mod">
          <ac:chgData name="Jacobi, Jennifer" userId="8cf668ac-f7f9-4b21-a6aa-cccd98063394" providerId="ADAL" clId="{4A2A7D62-47BE-4231-83DE-F0816D6364B1}" dt="2025-08-12T15:21:30.720" v="99" actId="1035"/>
          <ac:picMkLst>
            <pc:docMk/>
            <pc:sldMk cId="2393355776" sldId="258"/>
            <ac:picMk id="40" creationId="{1C003128-5E4E-504C-1CA0-3915A264FA6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2B1E-3DC7-2CE9-B18E-83766DE77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250F-DED7-E173-A432-D8CAE282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E19FF-274D-A6AE-09AA-2C538CA4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7B7-CEC0-4956-B565-4E6410C5FF3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13A31-6BF6-4C87-7ECE-794867DC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6AD17-37FA-DD35-2D64-F84F3573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DCCF-0423-44BD-B0DE-86A5826E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25B5-FBFA-1974-F952-CCBED1BE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6B8B0-222B-9D95-0208-DFD537A4E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C7FBB-6DBD-8399-953A-899A7EE4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7B7-CEC0-4956-B565-4E6410C5FF3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0AA91-031C-F61B-2BF6-FA2CBE4F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309B3-4788-1262-E3A5-7E374D08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DCCF-0423-44BD-B0DE-86A5826E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8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14E2B6-5D03-0853-B7B8-A0AB179CC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56390-A803-0039-2BFE-CB2EEB168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B23C5-BCD9-FDAC-D1C8-B5E2073C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7B7-CEC0-4956-B565-4E6410C5FF3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2A620-92E6-B278-4509-720CDF361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66720-AC31-C3CC-63F0-0C01073C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DCCF-0423-44BD-B0DE-86A5826E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1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617B-526C-D2CB-2A4F-FEF1EE16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3F208-04C4-5C85-5AA1-0A983E1C1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02FDC-A3AF-6BEB-DA78-A1C4584B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7B7-CEC0-4956-B565-4E6410C5FF3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3DD58-4677-A833-29F5-816C42CE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7263A-F4D0-B35B-2772-0A6FEE71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DCCF-0423-44BD-B0DE-86A5826E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2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878D-4C07-7BE8-3BFD-43BE24B0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B4838-FFE6-6264-4FF6-8B13F79AD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7DAB-BCB4-163C-08F7-0FBF4469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7B7-CEC0-4956-B565-4E6410C5FF3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C441E-3FBD-917E-780E-E5000D862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C6742-AC7A-F003-DAB5-2CACC942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DCCF-0423-44BD-B0DE-86A5826E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8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CB4B3-DFE8-9AAE-AB3E-B801FE2E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9F82-3AD7-1259-8D2C-4FF840AFC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CFF64-D303-98DC-7E99-78A99B7C0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381CB-14BB-B462-D451-9B4B2144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7B7-CEC0-4956-B565-4E6410C5FF3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A69D5-6B44-3519-4D80-77D7595C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0046E-8E6B-DCBF-C105-B622B414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DCCF-0423-44BD-B0DE-86A5826E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DEDE-6739-E725-2510-82B1AE50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37F66-5787-DD5F-FD74-BC1C339F0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DD453-95C2-B1FD-FD26-45D15345C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6DD48B-9980-A353-60A2-4233E4BBC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27FE10-3ACE-B1FD-1AA9-9725546F9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305A2-CDAC-39AA-B44F-D6F9ACC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7B7-CEC0-4956-B565-4E6410C5FF3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2711DD-AFE0-258D-B3D3-003D4E49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77043-8AD6-114C-04BA-BF19B2EC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DCCF-0423-44BD-B0DE-86A5826E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0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B1CF-54C3-6105-5E99-5D9893E3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C294D-AD0A-AC0C-C3FE-7F3A055C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7B7-CEC0-4956-B565-4E6410C5FF3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9B6BC-ED22-40F6-518B-6810DF27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13252-7AF4-34A5-C5C0-1637D37E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DCCF-0423-44BD-B0DE-86A5826E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1D8E0-C1B7-9E89-FEBD-9ACB0DCE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7B7-CEC0-4956-B565-4E6410C5FF3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0BFE0-AA79-7F46-BA80-471A7D00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ED90B-7210-8FA2-2FF0-F1D2620F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DCCF-0423-44BD-B0DE-86A5826E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1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6DAD-2CEE-5A0D-B767-2D386197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A0246-02FD-FD34-A1DF-150A0338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877A7-3A55-1288-EF83-B6A3B16DA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73C37-64F7-3A09-5E27-CC86C743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7B7-CEC0-4956-B565-4E6410C5FF3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01D65-4D15-1BA6-4B9A-AD860E40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B90E7-4C28-2AF8-22C8-7CB547C6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DCCF-0423-44BD-B0DE-86A5826E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8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5512-2601-3D5A-8E5A-3E8D12AE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47940-2E95-AEB8-4CA3-CD528F71E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03DDB-7D35-03A8-1DE9-67B20BB09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A2EDB-3048-D66F-09F6-C915C271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47B7-CEC0-4956-B565-4E6410C5FF3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E0B05-21A8-436D-5BFD-5AD1253E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3C7A3-5A10-D7FA-E05E-84995536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DCCF-0423-44BD-B0DE-86A5826E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8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CA2F7-D4E3-5B6E-8D88-0C92E3AE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38DD4-BA75-ECC5-35AD-DB01FE7AD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D438F-158F-2926-74DA-AF7A03D41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47B7-CEC0-4956-B565-4E6410C5FF3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C06C6-F370-9AB3-1BC8-1A1D8FE75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C8E62-5C47-8760-EFAF-0F5F6D5C9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CDCCF-0423-44BD-B0DE-86A5826E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ergy.gov/management/financial-assistance-letters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A98C8-70D8-3C27-0236-9269EBFC3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8BF5CE-DBD6-66D8-5083-3BFE3D17A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"/>
          <a:stretch/>
        </p:blipFill>
        <p:spPr>
          <a:xfrm>
            <a:off x="62144" y="67775"/>
            <a:ext cx="12053656" cy="778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F2738E-5D90-2D59-FCBA-E799CEE1A5EC}"/>
              </a:ext>
            </a:extLst>
          </p:cNvPr>
          <p:cNvSpPr/>
          <p:nvPr/>
        </p:nvSpPr>
        <p:spPr>
          <a:xfrm>
            <a:off x="5267325" y="133350"/>
            <a:ext cx="2095500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FUNDING &amp; AWARD MANAGEMENT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96D6-E356-532E-8772-427E172006A0}"/>
              </a:ext>
            </a:extLst>
          </p:cNvPr>
          <p:cNvSpPr/>
          <p:nvPr/>
        </p:nvSpPr>
        <p:spPr>
          <a:xfrm>
            <a:off x="0" y="912200"/>
            <a:ext cx="7244179" cy="20351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ransmission tower at night">
            <a:extLst>
              <a:ext uri="{FF2B5EF4-FFF2-40B4-BE49-F238E27FC236}">
                <a16:creationId xmlns:a16="http://schemas.microsoft.com/office/drawing/2014/main" id="{F1224992-CF82-E897-05DA-FA6B2AB358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0" b="9797"/>
          <a:stretch/>
        </p:blipFill>
        <p:spPr>
          <a:xfrm>
            <a:off x="-1" y="912199"/>
            <a:ext cx="7244179" cy="20351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204783-2EBD-CB04-121E-1D8014B1CE51}"/>
              </a:ext>
            </a:extLst>
          </p:cNvPr>
          <p:cNvSpPr txBox="1"/>
          <p:nvPr/>
        </p:nvSpPr>
        <p:spPr>
          <a:xfrm>
            <a:off x="4363374" y="1180730"/>
            <a:ext cx="280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Placeholder to link to article for something exciting/new about funding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828077-BEBB-01EF-B6DD-B74B64CEDE0C}"/>
              </a:ext>
            </a:extLst>
          </p:cNvPr>
          <p:cNvSpPr/>
          <p:nvPr/>
        </p:nvSpPr>
        <p:spPr>
          <a:xfrm>
            <a:off x="7244178" y="912199"/>
            <a:ext cx="4871622" cy="4965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Find Funding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B9ABBB-D68B-9AE4-638C-30252F9A4897}"/>
              </a:ext>
            </a:extLst>
          </p:cNvPr>
          <p:cNvSpPr/>
          <p:nvPr/>
        </p:nvSpPr>
        <p:spPr>
          <a:xfrm>
            <a:off x="7244178" y="1449214"/>
            <a:ext cx="4871622" cy="4757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Award Process Overview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C2F04D-2C37-B017-B0D2-3674622438FB}"/>
              </a:ext>
            </a:extLst>
          </p:cNvPr>
          <p:cNvSpPr/>
          <p:nvPr/>
        </p:nvSpPr>
        <p:spPr>
          <a:xfrm>
            <a:off x="7244178" y="2487636"/>
            <a:ext cx="4871622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Document Library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846821-BEB0-3004-DDF1-39CFA8215803}"/>
              </a:ext>
            </a:extLst>
          </p:cNvPr>
          <p:cNvSpPr/>
          <p:nvPr/>
        </p:nvSpPr>
        <p:spPr>
          <a:xfrm>
            <a:off x="7244178" y="1955057"/>
            <a:ext cx="4871622" cy="4924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What we’ve funded</a:t>
            </a:r>
          </a:p>
        </p:txBody>
      </p:sp>
      <p:pic>
        <p:nvPicPr>
          <p:cNvPr id="19" name="Graphic 18" descr="Document with solid fill">
            <a:extLst>
              <a:ext uri="{FF2B5EF4-FFF2-40B4-BE49-F238E27FC236}">
                <a16:creationId xmlns:a16="http://schemas.microsoft.com/office/drawing/2014/main" id="{8EC2BA8E-AB6F-1DF5-9D52-7CCCA835B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6540" y="1451404"/>
            <a:ext cx="457200" cy="457200"/>
          </a:xfrm>
          <a:prstGeom prst="rect">
            <a:avLst/>
          </a:prstGeom>
        </p:spPr>
      </p:pic>
      <p:pic>
        <p:nvPicPr>
          <p:cNvPr id="40" name="Graphic 39" descr="Crane with solid fill">
            <a:extLst>
              <a:ext uri="{FF2B5EF4-FFF2-40B4-BE49-F238E27FC236}">
                <a16:creationId xmlns:a16="http://schemas.microsoft.com/office/drawing/2014/main" id="{1C003128-5E4E-504C-1CA0-3915A264FA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6540" y="1992173"/>
            <a:ext cx="457200" cy="4572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FFF20D1-56D9-3042-BA12-7F2626DAC436}"/>
              </a:ext>
            </a:extLst>
          </p:cNvPr>
          <p:cNvSpPr/>
          <p:nvPr/>
        </p:nvSpPr>
        <p:spPr>
          <a:xfrm>
            <a:off x="4155724" y="3186098"/>
            <a:ext cx="3608978" cy="364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Award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Award Negotiations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Recipient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Closeout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What we’ve funded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041512-F754-075F-8F04-88423ED70367}"/>
              </a:ext>
            </a:extLst>
          </p:cNvPr>
          <p:cNvSpPr/>
          <p:nvPr/>
        </p:nvSpPr>
        <p:spPr>
          <a:xfrm>
            <a:off x="174684" y="3186098"/>
            <a:ext cx="3608977" cy="364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Apply for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Find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How to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Announcement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Review &amp; Selection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FF1B25-3BC0-299F-A417-F545054199E7}"/>
              </a:ext>
            </a:extLst>
          </p:cNvPr>
          <p:cNvSpPr/>
          <p:nvPr/>
        </p:nvSpPr>
        <p:spPr>
          <a:xfrm>
            <a:off x="8292205" y="3186098"/>
            <a:ext cx="3630505" cy="362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Build America, Buy American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Davis Bacon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National Environmental Policy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Research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8"/>
              </a:rPr>
              <a:t>Financial Assistance Letters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8BCA6A-8A66-67CE-5090-0AD1E56B8E57}"/>
              </a:ext>
            </a:extLst>
          </p:cNvPr>
          <p:cNvSpPr/>
          <p:nvPr/>
        </p:nvSpPr>
        <p:spPr>
          <a:xfrm>
            <a:off x="174686" y="3079566"/>
            <a:ext cx="3608975" cy="1065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53AB356-99A9-6739-416B-C323932001A8}"/>
              </a:ext>
            </a:extLst>
          </p:cNvPr>
          <p:cNvSpPr/>
          <p:nvPr/>
        </p:nvSpPr>
        <p:spPr>
          <a:xfrm>
            <a:off x="4143332" y="3079566"/>
            <a:ext cx="3624919" cy="1065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70D4BE-55A0-F961-75C0-711741FB8425}"/>
              </a:ext>
            </a:extLst>
          </p:cNvPr>
          <p:cNvSpPr/>
          <p:nvPr/>
        </p:nvSpPr>
        <p:spPr>
          <a:xfrm>
            <a:off x="8286010" y="3075098"/>
            <a:ext cx="3646542" cy="1065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Graphic 49" descr="Books on shelf with solid fill">
            <a:extLst>
              <a:ext uri="{FF2B5EF4-FFF2-40B4-BE49-F238E27FC236}">
                <a16:creationId xmlns:a16="http://schemas.microsoft.com/office/drawing/2014/main" id="{A4784A74-FCB7-D24A-EC06-725462B78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0026" y="2535808"/>
            <a:ext cx="457200" cy="457200"/>
          </a:xfrm>
          <a:prstGeom prst="rect">
            <a:avLst/>
          </a:prstGeom>
        </p:spPr>
      </p:pic>
      <p:pic>
        <p:nvPicPr>
          <p:cNvPr id="3" name="Graphic 2" descr="Dollar with solid fill">
            <a:extLst>
              <a:ext uri="{FF2B5EF4-FFF2-40B4-BE49-F238E27FC236}">
                <a16:creationId xmlns:a16="http://schemas.microsoft.com/office/drawing/2014/main" id="{2DF370DB-5082-4C48-6B68-40939ACA0E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75276" y="1036530"/>
            <a:ext cx="283574" cy="2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5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2A43E-7841-468E-9853-1C83342AE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B0CE43-5E29-DB87-7ADB-D3EB2015F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"/>
          <a:stretch/>
        </p:blipFill>
        <p:spPr>
          <a:xfrm>
            <a:off x="142042" y="67775"/>
            <a:ext cx="11973757" cy="778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975F9C-840B-3293-A9C7-ABAAFAC4E41F}"/>
              </a:ext>
            </a:extLst>
          </p:cNvPr>
          <p:cNvSpPr/>
          <p:nvPr/>
        </p:nvSpPr>
        <p:spPr>
          <a:xfrm>
            <a:off x="5267325" y="133350"/>
            <a:ext cx="2095500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FUNDING &amp; AWARD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81E1D-4D52-0C13-3C7D-352FC4A76447}"/>
              </a:ext>
            </a:extLst>
          </p:cNvPr>
          <p:cNvSpPr txBox="1"/>
          <p:nvPr/>
        </p:nvSpPr>
        <p:spPr>
          <a:xfrm>
            <a:off x="4363374" y="1180730"/>
            <a:ext cx="280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Placeholder to link to article for something exciting/new about funding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950FF3-21AF-85A5-AB87-584D637B635E}"/>
              </a:ext>
            </a:extLst>
          </p:cNvPr>
          <p:cNvSpPr/>
          <p:nvPr/>
        </p:nvSpPr>
        <p:spPr>
          <a:xfrm>
            <a:off x="-2" y="1052974"/>
            <a:ext cx="2299319" cy="4858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>
                <a:solidFill>
                  <a:schemeClr val="tx1"/>
                </a:solidFill>
              </a:rPr>
              <a:t>Award Process Overview</a:t>
            </a:r>
          </a:p>
          <a:p>
            <a:r>
              <a:rPr lang="en-US" sz="1600">
                <a:solidFill>
                  <a:schemeClr val="tx1"/>
                </a:solidFill>
              </a:rPr>
              <a:t>Apply for Funding +</a:t>
            </a:r>
          </a:p>
          <a:p>
            <a:r>
              <a:rPr lang="en-US" sz="1600">
                <a:solidFill>
                  <a:schemeClr val="tx1"/>
                </a:solidFill>
              </a:rPr>
              <a:t>Award Management</a:t>
            </a:r>
          </a:p>
          <a:p>
            <a:r>
              <a:rPr lang="en-US" sz="1200">
                <a:solidFill>
                  <a:schemeClr val="tx1"/>
                </a:solidFill>
              </a:rPr>
              <a:t>Award Negotiations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Process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Document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National Policy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Public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Other Resources &amp;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Negotiation Documents</a:t>
            </a:r>
          </a:p>
          <a:p>
            <a:r>
              <a:rPr lang="en-US" sz="1200">
                <a:solidFill>
                  <a:schemeClr val="tx1"/>
                </a:solidFill>
              </a:rPr>
              <a:t>Recipient Reporting+</a:t>
            </a:r>
          </a:p>
          <a:p>
            <a:r>
              <a:rPr lang="en-US" sz="1200">
                <a:solidFill>
                  <a:schemeClr val="tx1"/>
                </a:solidFill>
              </a:rPr>
              <a:t>Project Management+</a:t>
            </a:r>
          </a:p>
          <a:p>
            <a:r>
              <a:rPr lang="en-US" sz="1200">
                <a:solidFill>
                  <a:schemeClr val="tx1"/>
                </a:solidFill>
              </a:rPr>
              <a:t>Closeout+</a:t>
            </a:r>
          </a:p>
          <a:p>
            <a:r>
              <a:rPr lang="en-US" sz="1200">
                <a:solidFill>
                  <a:schemeClr val="tx1"/>
                </a:solidFill>
              </a:rPr>
              <a:t>What we’ve funded</a:t>
            </a:r>
          </a:p>
          <a:p>
            <a:r>
              <a:rPr lang="en-US" sz="1600">
                <a:solidFill>
                  <a:schemeClr val="tx1"/>
                </a:solidFill>
              </a:rPr>
              <a:t>Policy +</a:t>
            </a:r>
          </a:p>
          <a:p>
            <a:r>
              <a:rPr lang="en-US" sz="1600">
                <a:solidFill>
                  <a:schemeClr val="tx1"/>
                </a:solidFill>
              </a:rPr>
              <a:t>Document Library</a:t>
            </a:r>
            <a:endParaRPr lang="en-US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45635B7-F1FF-26EA-228B-92F1D19F82C1}"/>
              </a:ext>
            </a:extLst>
          </p:cNvPr>
          <p:cNvSpPr/>
          <p:nvPr/>
        </p:nvSpPr>
        <p:spPr>
          <a:xfrm>
            <a:off x="0" y="946444"/>
            <a:ext cx="2299317" cy="1065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10E5EF-D066-A334-69F1-C4710F545DD2}"/>
              </a:ext>
            </a:extLst>
          </p:cNvPr>
          <p:cNvSpPr/>
          <p:nvPr/>
        </p:nvSpPr>
        <p:spPr>
          <a:xfrm>
            <a:off x="2636668" y="842556"/>
            <a:ext cx="9179746" cy="5564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The Award Negotiations Process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Karl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Calibri" panose="020F0502020204030204" pitchFamily="34" charset="0"/>
                <a:cs typeface="Arial" panose="020B0604020202020204" pitchFamily="34" charset="0"/>
              </a:rPr>
              <a:t>Process Overview</a:t>
            </a:r>
          </a:p>
          <a:p>
            <a:pPr marL="0" marR="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What is the award negotiations process?</a:t>
            </a:r>
            <a:endParaRPr lang="en-US" sz="16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600" dirty="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The award negotiations process begins once the U.S. Department of Energy (DOE) notifies an applicant that their project was selected for negotiation of an award </a:t>
            </a:r>
          </a:p>
          <a:p>
            <a:pPr marL="0" marR="0"/>
            <a:endParaRPr lang="en-US" sz="1600" dirty="0">
              <a:solidFill>
                <a:srgbClr val="292929"/>
              </a:solidFill>
              <a:latin typeface="Karla" pitchFamily="2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60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It </a:t>
            </a:r>
            <a:r>
              <a:rPr lang="en-US" sz="1600" dirty="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is an iterative and interactive process, between a selectee and DOE, to ensure taxpayer dollars are invested wisely in every single DOE-funded project. The process concludes when all relevant and requested information is reviewed and approved by DOE and concurrence is reached. </a:t>
            </a:r>
          </a:p>
          <a:p>
            <a:pPr marL="0" marR="0"/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What are the main goals of the award negotiations process?</a:t>
            </a:r>
            <a:endParaRPr lang="en-US" sz="16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600" dirty="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Selected applicants – or “selectees” - work with DOE to develop a shared understanding of the </a:t>
            </a:r>
            <a:r>
              <a:rPr lang="en-US" sz="1600" b="1" dirty="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scope, schedule, and budget of the project</a:t>
            </a:r>
            <a:r>
              <a:rPr lang="en-US" sz="1600" dirty="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600" dirty="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Selectees and DOE work through the </a:t>
            </a:r>
            <a:r>
              <a:rPr lang="en-US" sz="1600" b="1" dirty="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requirements </a:t>
            </a:r>
            <a:r>
              <a:rPr lang="en-US" sz="1600" dirty="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of the award agreement to ensure the: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Scope meets the objectives of the funding opportunity;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Budget costs are allowable, allocable, and reasonable; and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Schedule aligns with the proposed activities.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600" dirty="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Negotiations also help DOE ensure the selectee has the </a:t>
            </a:r>
            <a:r>
              <a:rPr lang="en-US" sz="1600" b="1" dirty="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necessary levels of internal controls, financial management systems, and policies and procedures</a:t>
            </a:r>
            <a:r>
              <a:rPr lang="en-US" sz="1600" dirty="0">
                <a:solidFill>
                  <a:srgbClr val="292929"/>
                </a:solidFill>
                <a:effectLst/>
                <a:latin typeface="Karla" pitchFamily="2" charset="0"/>
                <a:ea typeface="Times New Roman" panose="02020603050405020304" pitchFamily="18" charset="0"/>
              </a:rPr>
              <a:t> in place to receive and manage a competitive federal financial assistance award.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2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42CFC828D9E5499B64D96C6A5F461C" ma:contentTypeVersion="11" ma:contentTypeDescription="Create a new document." ma:contentTypeScope="" ma:versionID="9c8c932bde74f7f336372c7e3bbeeb57">
  <xsd:schema xmlns:xsd="http://www.w3.org/2001/XMLSchema" xmlns:xs="http://www.w3.org/2001/XMLSchema" xmlns:p="http://schemas.microsoft.com/office/2006/metadata/properties" xmlns:ns2="3afbed2c-e402-40c1-92b9-7e8c59d41536" xmlns:ns3="516c8f75-1a1e-4902-95df-31d21d1f34b0" targetNamespace="http://schemas.microsoft.com/office/2006/metadata/properties" ma:root="true" ma:fieldsID="511abd69d61e7e0462149d7e69f3ee79" ns2:_="" ns3:_="">
    <xsd:import namespace="3afbed2c-e402-40c1-92b9-7e8c59d41536"/>
    <xsd:import namespace="516c8f75-1a1e-4902-95df-31d21d1f34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bed2c-e402-40c1-92b9-7e8c59d41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18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c8f75-1a1e-4902-95df-31d21d1f34b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6c8f75-1a1e-4902-95df-31d21d1f34b0">
      <UserInfo>
        <DisplayName>Neukomm, Monica</DisplayName>
        <AccountId>23</AccountId>
        <AccountType/>
      </UserInfo>
      <UserInfo>
        <DisplayName>Morales, Aaron</DisplayName>
        <AccountId>215</AccountId>
        <AccountType/>
      </UserInfo>
      <UserInfo>
        <DisplayName>Halaiko, Faith (CONTR)</DisplayName>
        <AccountId>214</AccountId>
        <AccountType/>
      </UserInfo>
      <UserInfo>
        <DisplayName>Bisht, Puja (CONTR)</DisplayName>
        <AccountId>388</AccountId>
        <AccountType/>
      </UserInfo>
      <UserInfo>
        <DisplayName>Ernsberger, Susan (CONTR)</DisplayName>
        <AccountId>389</AccountId>
        <AccountType/>
      </UserInfo>
      <UserInfo>
        <DisplayName>Futrell, Carmen (CONTR)</DisplayName>
        <AccountId>199</AccountId>
        <AccountType/>
      </UserInfo>
    </SharedWithUsers>
    <DAte xmlns="3afbed2c-e402-40c1-92b9-7e8c59d415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9B95C0-7FD0-4CEF-A5DD-A915892AD2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bed2c-e402-40c1-92b9-7e8c59d41536"/>
    <ds:schemaRef ds:uri="516c8f75-1a1e-4902-95df-31d21d1f34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EB5576-7F0A-42F7-A81D-0CB0294CBCA1}">
  <ds:schemaRefs>
    <ds:schemaRef ds:uri="3afbed2c-e402-40c1-92b9-7e8c59d41536"/>
    <ds:schemaRef ds:uri="516c8f75-1a1e-4902-95df-31d21d1f34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E4924F-89BC-4BD0-BA19-229C995ACF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334</Words>
  <Application>Microsoft Office PowerPoint</Application>
  <PresentationFormat>Widescreen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Karla</vt:lpstr>
      <vt:lpstr>Symbol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Jacobi, Jennifer</dc:creator>
  <cp:lastModifiedBy>Jennifer Jacobi</cp:lastModifiedBy>
  <cp:revision>2</cp:revision>
  <dcterms:created xsi:type="dcterms:W3CDTF">2024-04-15T21:35:32Z</dcterms:created>
  <dcterms:modified xsi:type="dcterms:W3CDTF">2025-08-12T15:56:31Z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0x0101008642CFC828D9E5499B64D96C6A5F461C</vt:lpwstr>
  </property>
</Properties>
</file>