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817" r:id="rId4"/>
    <p:sldId id="821" r:id="rId5"/>
    <p:sldId id="822" r:id="rId6"/>
    <p:sldId id="816" r:id="rId7"/>
    <p:sldId id="818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015F18-B114-8AE4-7D49-D9DC250D9E58}" name="Ritchey, Joseph (CONTR)" initials="JR" userId="S::Joseph.Ritchey@em.doe.gov::f7ed9e99-4701-4550-998f-f8246f3b70b9" providerId="AD"/>
  <p188:author id="{AC083A63-50D6-340D-7887-D5CBDAE69B8B}" name="Gallagher, Stephanie (CONTR)" initials="SG" userId="S::stephanie.gallagher@em.doe.gov::27f9efdf-0394-4dd2-b47d-967a8d1da243" providerId="AD"/>
  <p188:author id="{ED9C696C-51D8-21CA-7F97-FE86638F8E7F}" name="Rodriguez, Cheryl" initials="CR" userId="S::cheryl.rodriguez@em.doe.gov::f9ea0c23-2525-42d8-b3cc-3c5ce7d6024a" providerId="AD"/>
  <p188:author id="{E81B4FB5-1D3D-F28F-1155-7A581ECEE053}" name="Rodriguez, Cheryl" initials="RC" userId="S-1-5-21-2844929807-1687724802-988633214-1111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056" autoAdjust="0"/>
  </p:normalViewPr>
  <p:slideViewPr>
    <p:cSldViewPr snapToGrid="0" showGuides="1">
      <p:cViewPr varScale="1">
        <p:scale>
          <a:sx n="58" d="100"/>
          <a:sy n="58" d="100"/>
        </p:scale>
        <p:origin x="9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agher, Stephanie (CONTR)" userId="27f9efdf-0394-4dd2-b47d-967a8d1da243" providerId="ADAL" clId="{BDD6D510-C3B2-4AF3-A00A-43A5F6CDBA71}"/>
    <pc:docChg chg="modSld">
      <pc:chgData name="Gallagher, Stephanie (CONTR)" userId="27f9efdf-0394-4dd2-b47d-967a8d1da243" providerId="ADAL" clId="{BDD6D510-C3B2-4AF3-A00A-43A5F6CDBA71}" dt="2025-01-29T17:54:43.910" v="1" actId="20577"/>
      <pc:docMkLst>
        <pc:docMk/>
      </pc:docMkLst>
      <pc:sldChg chg="modSp mod">
        <pc:chgData name="Gallagher, Stephanie (CONTR)" userId="27f9efdf-0394-4dd2-b47d-967a8d1da243" providerId="ADAL" clId="{BDD6D510-C3B2-4AF3-A00A-43A5F6CDBA71}" dt="2025-01-29T17:54:43.910" v="1" actId="20577"/>
        <pc:sldMkLst>
          <pc:docMk/>
          <pc:sldMk cId="4083143246" sldId="256"/>
        </pc:sldMkLst>
        <pc:spChg chg="mod">
          <ac:chgData name="Gallagher, Stephanie (CONTR)" userId="27f9efdf-0394-4dd2-b47d-967a8d1da243" providerId="ADAL" clId="{BDD6D510-C3B2-4AF3-A00A-43A5F6CDBA71}" dt="2025-01-29T17:54:43.910" v="1" actId="20577"/>
          <ac:spMkLst>
            <pc:docMk/>
            <pc:sldMk cId="4083143246" sldId="256"/>
            <ac:spMk id="4" creationId="{B86A6837-9BC9-A7DD-9994-3AE94FA955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F1C36F-C0BF-4069-9710-2FB5CDBA9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E009-5B2F-4C1D-A2EF-9E3B7F7D9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99E476-15FD-45B0-A8E0-985EF92F475C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78016-F2A5-4DE1-81E2-87DEA2D295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CCCCA-A6D7-4681-A5D9-A7CC5476C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4FCEBF-B6BD-4C60-A219-6BBB20D32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4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12AC5F2-3C21-497C-8A46-8E8F020C9CFA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4D50C92-CC2A-46B0-97FD-394CCF73E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C5AC-088C-926C-D42D-F9C272419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E71C8-1980-5FA9-FF86-1AE66F3B9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8A3BB-A979-4B6C-FF43-EAAE008DC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21ED-B138-FB99-FAEA-3E767CF19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7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2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8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5F6F-92F6-C9C7-FCE2-E7523E33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6AFEB-A870-B5B3-8A2C-EAB999DEB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09234-58E0-7DB4-0E7F-C7AE9A450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BBB89-8491-21B7-DD8F-EA5DA5CBB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0C92-CC2A-46B0-97FD-394CCF73E5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7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455-F3B0-3193-F908-AA0C1BF50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E2A56-DFB2-3810-0AC1-A9505D74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67EF-AA35-5D18-6FD2-222EB62E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7166-6C54-CDF6-4C9C-C6A645C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7ECD-8DA3-AA15-1EDB-168F62F0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3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9DF2-1014-6310-BC1E-B2F1EBA8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AE0B9-59F3-E52B-FDEB-DAE412004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F4076-02DC-5FEF-BFF0-41034DAF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C0EA3-5DD4-3ACF-5511-2C037F77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54B1-76E0-809B-4ADA-24DE1DC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0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41DF6-AD21-C69A-2E97-56597745F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0AD2D-F460-6672-421C-ADA62B5FA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62C65-34A8-E9FC-4B46-7B92B113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41EA-A5FC-7536-5BFC-C004BD94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E04EF-D414-4DBC-2AF6-17990023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B53F-13B2-88A8-C68B-AC3A708C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791E-B119-2EE9-B013-514FFC547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DEC79-4C14-EC76-11E6-E121A383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422A-481D-C05A-EB96-C6C2FB4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C80D-C44E-4A47-17CE-FBD31013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FE054-6741-C19C-7E0E-C8ED6A610249}"/>
              </a:ext>
            </a:extLst>
          </p:cNvPr>
          <p:cNvSpPr/>
          <p:nvPr userDrawn="1"/>
        </p:nvSpPr>
        <p:spPr>
          <a:xfrm>
            <a:off x="10860657" y="6150634"/>
            <a:ext cx="948905" cy="62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3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537A-9D51-0710-CAB5-F6672113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44DC-FF93-948A-F19C-095E8C27B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8BC5-42AD-3455-4504-E706EDDC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0DE15-19F4-F5DF-1935-B5B726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E003-F5DE-A3CD-99BA-2036048C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CB78-B94F-CE17-0163-1C525DD6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2F67-1E10-FC09-65DB-224E16C7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6A50-21D5-3283-49C9-788D78E4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C5576-0454-E11B-6CE3-3D259D58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6B98-FF39-A45B-CDCE-6C757637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1CE37-8A19-8793-EDC1-70436706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37C-53A6-C6F0-85C7-D9E50776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C0642-CBB4-7318-ABEB-1FE6B4DB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4C0E3-5655-E4AB-B028-C76A2160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E1B49-53B1-D3C7-80E7-F62D37D91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D8F21-ECBC-44B7-A0F4-9503084F9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DAF64-F66D-E8C3-455B-428A8FC2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61757-F874-85FA-E808-BFF37530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927E-5C52-D4B2-29D0-C86B7D15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9754-E5E4-3471-6A55-A55F5984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C9B20-7042-5D80-4DDB-29F18054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E3696-C597-EB4F-052A-DF006B8D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781D-12CB-4DF5-6865-D91EDD3B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AADE9-7906-D506-1889-A83EED40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11D00-4BC9-9D6E-C422-F062C639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129A8-30AA-8948-4EDD-5FEB5562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4EFE-77BF-87E6-C54D-3D882297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B195-964F-AA6F-4CEE-03182A4F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7E0BD-40F1-EA2C-FD0F-49E7340B4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F748B-1B18-5D10-892C-468C3FA3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6F3B2-041A-77CF-B1D8-A7502A0C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CC642-CD0A-7330-558C-F7404B1F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7680-EFDA-3FC8-7FFC-25801018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FA3-AEC9-BEDD-3C41-6424316FA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32787-206F-9ADC-0DBD-0B5AA3793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2FA39-38C6-6D71-B4F1-599778B6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2AAF-B6DD-B947-6275-F1FA0181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6276F-FFD8-280F-A86D-18FACD3F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AEB5A-A1CC-5D11-E86C-25789121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E14E-256F-EB3D-6B1E-2835B4ED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703-C82A-B5B0-4B4B-62BCF7781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445C-0BC8-A4DA-41BD-AC8774A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56D7-6A56-01AB-8087-14BF3880A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game, drawing&#10;&#10;Description automatically generated">
            <a:extLst>
              <a:ext uri="{FF2B5EF4-FFF2-40B4-BE49-F238E27FC236}">
                <a16:creationId xmlns:a16="http://schemas.microsoft.com/office/drawing/2014/main" id="{17DA9579-EED3-0740-249F-3C49794BC2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867" y="6169251"/>
            <a:ext cx="728133" cy="5988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A031A7-8678-C466-9BAD-C007427CE219}"/>
              </a:ext>
            </a:extLst>
          </p:cNvPr>
          <p:cNvSpPr/>
          <p:nvPr userDrawn="1"/>
        </p:nvSpPr>
        <p:spPr>
          <a:xfrm>
            <a:off x="10843404" y="6055744"/>
            <a:ext cx="1086928" cy="70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.gov/em-la/hexavalent-chromium-campaign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388" y="491818"/>
            <a:ext cx="11262848" cy="2556181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19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Hexavalent Chromium Project Expert Technical Review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388" y="3047999"/>
            <a:ext cx="11262848" cy="2438401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3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Jessica Kunkle, Manager, Department of Energy (DOE) Environmental Management Los Alamos Field Office (EM-LA)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JohnDavid Nance, Hazardous Waste Bureau Chief, New Mexico Environment Department (NMED)</a:t>
            </a:r>
          </a:p>
        </p:txBody>
      </p:sp>
      <p:pic>
        <p:nvPicPr>
          <p:cNvPr id="8" name="Picture 7" descr="EM3">
            <a:extLst>
              <a:ext uri="{FF2B5EF4-FFF2-40B4-BE49-F238E27FC236}">
                <a16:creationId xmlns:a16="http://schemas.microsoft.com/office/drawing/2014/main" id="{EEF7792C-5E71-96ED-E87F-46A5E5586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5635572"/>
            <a:ext cx="1097280" cy="1097280"/>
          </a:xfrm>
          <a:prstGeom prst="rect">
            <a:avLst/>
          </a:prstGeom>
          <a:noFill/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CB780B-E779-E574-2991-1A1CEEEB8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24" y="5717586"/>
            <a:ext cx="1005840" cy="1005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A6837-9BC9-A7DD-9994-3AE94FA95593}"/>
              </a:ext>
            </a:extLst>
          </p:cNvPr>
          <p:cNvSpPr txBox="1"/>
          <p:nvPr/>
        </p:nvSpPr>
        <p:spPr>
          <a:xfrm>
            <a:off x="4877284" y="6324892"/>
            <a:ext cx="2169042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1C1C"/>
                </a:solidFill>
              </a:rPr>
              <a:t>January 29, 2025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3">
            <a:extLst>
              <a:ext uri="{FF2B5EF4-FFF2-40B4-BE49-F238E27FC236}">
                <a16:creationId xmlns:a16="http://schemas.microsoft.com/office/drawing/2014/main" id="{E9DF0BA3-231E-8DBF-D5BB-9D9D7DDDF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5635572"/>
            <a:ext cx="1097280" cy="1097280"/>
          </a:xfrm>
          <a:prstGeom prst="rect">
            <a:avLst/>
          </a:prstGeom>
          <a:noFill/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53F7D26C-DA5B-F5E6-876A-10270E5FF0A7}"/>
              </a:ext>
            </a:extLst>
          </p:cNvPr>
          <p:cNvSpPr/>
          <p:nvPr/>
        </p:nvSpPr>
        <p:spPr>
          <a:xfrm>
            <a:off x="131975" y="490193"/>
            <a:ext cx="6796724" cy="5151943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86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Hexavalent Chromium Plume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4" y="1350149"/>
            <a:ext cx="5870578" cy="43674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From 1956-1972, potassium dichromate, with the active ingredient hexavalent chromium, was commonly used as a corrosion inhibitor in power plants worldwide, including at Los Alamos National Laboratory (LANL)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Plume discovered in 2004—first detection above New Mexico groundwater standard of 50 micrograms per liter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~1,000 feet beneath Mortandad &amp; Sandia Canyons at LANL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Approximately 1 mile long x ½ mile wide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73AE0AE-1DA8-068C-8C79-A9A4A912B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24" y="5717586"/>
            <a:ext cx="1005840" cy="1005840"/>
          </a:xfrm>
          <a:prstGeom prst="rect">
            <a:avLst/>
          </a:prstGeom>
        </p:spPr>
      </p:pic>
      <p:pic>
        <p:nvPicPr>
          <p:cNvPr id="7" name="Picture 6" descr="A landscape with mountains in the background&#10;&#10;Description automatically generated">
            <a:extLst>
              <a:ext uri="{FF2B5EF4-FFF2-40B4-BE49-F238E27FC236}">
                <a16:creationId xmlns:a16="http://schemas.microsoft.com/office/drawing/2014/main" id="{6B77011E-03D0-9DBE-0A4C-534A8D0B0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4" y="1261676"/>
            <a:ext cx="5643901" cy="3765288"/>
          </a:xfrm>
          <a:prstGeom prst="rect">
            <a:avLst/>
          </a:prstGeom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60F99-FA4F-12EF-028B-399773B0C5AC}"/>
              </a:ext>
            </a:extLst>
          </p:cNvPr>
          <p:cNvSpPr txBox="1"/>
          <p:nvPr/>
        </p:nvSpPr>
        <p:spPr>
          <a:xfrm>
            <a:off x="5694615" y="6362070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EB3B8-EB02-B868-0AE2-610060C34F94}"/>
              </a:ext>
            </a:extLst>
          </p:cNvPr>
          <p:cNvSpPr txBox="1"/>
          <p:nvPr/>
        </p:nvSpPr>
        <p:spPr>
          <a:xfrm>
            <a:off x="6928699" y="5072559"/>
            <a:ext cx="5068244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Overlooking top of Mortandad Canyon &amp; operation of Chromium Plume Control Interim Measures    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35BAB-CF9A-90E8-41B3-8F921C0E2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operating a machine&#10;&#10;Description automatically generated with low confidence">
            <a:extLst>
              <a:ext uri="{FF2B5EF4-FFF2-40B4-BE49-F238E27FC236}">
                <a16:creationId xmlns:a16="http://schemas.microsoft.com/office/drawing/2014/main" id="{CAA53048-5189-4573-4FDD-6B6B510D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A8254-5F23-A768-C7AE-34E2398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" y="-4470"/>
            <a:ext cx="6093320" cy="1397437"/>
          </a:xfrm>
        </p:spPr>
        <p:txBody>
          <a:bodyPr>
            <a:normAutofit/>
          </a:bodyPr>
          <a:lstStyle/>
          <a:p>
            <a:r>
              <a:rPr lang="en-US" sz="4000" dirty="0"/>
              <a:t>Chromium Plume Control Interim Measures (IM)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E126-661C-F4EE-E241-79518022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" y="1392967"/>
            <a:ext cx="6093320" cy="455746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PRIMARY OBJECTIVE: prevent migration of the plume beyond LANL boundary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Full operation of the IM commenced 2018 (under NMED approved 2015 work plan)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Hydraulic plume control IM consists of: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5 extraction wells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Groundwater treatment system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5 injection wells along downgradient plume edge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Over 3 miles of buried conveyance pipelines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35908-42B3-0994-A310-1CB8030F9D23}"/>
              </a:ext>
            </a:extLst>
          </p:cNvPr>
          <p:cNvSpPr txBox="1"/>
          <p:nvPr/>
        </p:nvSpPr>
        <p:spPr>
          <a:xfrm>
            <a:off x="5730331" y="6364829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3</a:t>
            </a:r>
          </a:p>
        </p:txBody>
      </p:sp>
      <p:pic>
        <p:nvPicPr>
          <p:cNvPr id="4" name="Picture 3" descr="EM3">
            <a:extLst>
              <a:ext uri="{FF2B5EF4-FFF2-40B4-BE49-F238E27FC236}">
                <a16:creationId xmlns:a16="http://schemas.microsoft.com/office/drawing/2014/main" id="{388DA8A6-910C-D173-4363-35DA581B7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5635572"/>
            <a:ext cx="1097280" cy="1097280"/>
          </a:xfrm>
          <a:prstGeom prst="rect">
            <a:avLst/>
          </a:prstGeom>
          <a:noFill/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5820B5B-332B-FAC8-7ADA-74DBC5D54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58" y="5723202"/>
            <a:ext cx="10001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B3129-BF4D-D6BB-9D38-4BF42ACFD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B1A730-1A0F-F9B1-6822-9E77921D02FC}"/>
              </a:ext>
            </a:extLst>
          </p:cNvPr>
          <p:cNvSpPr txBox="1">
            <a:spLocks/>
          </p:cNvSpPr>
          <p:nvPr/>
        </p:nvSpPr>
        <p:spPr>
          <a:xfrm>
            <a:off x="241068" y="-624700"/>
            <a:ext cx="3455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FADE8-7293-BD0A-FAF6-DEA5DBB7E1D1}"/>
              </a:ext>
            </a:extLst>
          </p:cNvPr>
          <p:cNvSpPr txBox="1"/>
          <p:nvPr/>
        </p:nvSpPr>
        <p:spPr>
          <a:xfrm>
            <a:off x="150267" y="941539"/>
            <a:ext cx="3949456" cy="59164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Chromium concentration was increasing in R-45 Screen 2 since installation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NMED believes use of nearby injection wells may have been forcing contamination deeper into regional aquifer in Eastern area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March 30, 2023, IM operation was shutdown to comply with NMED direction to cease injection by April 1, 2023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Extraction not feasible without injection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IM shutdown, chromium concentrations in all but 1 well began rebounding immediately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99AB5A5-EFCF-664D-9A63-ABC7FE836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3" y="387927"/>
            <a:ext cx="7851209" cy="5088986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168442-91D1-42E6-2D60-EEDA1A5DCFED}"/>
              </a:ext>
            </a:extLst>
          </p:cNvPr>
          <p:cNvSpPr txBox="1"/>
          <p:nvPr/>
        </p:nvSpPr>
        <p:spPr>
          <a:xfrm>
            <a:off x="5766210" y="6494335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4</a:t>
            </a:r>
          </a:p>
        </p:txBody>
      </p:sp>
      <p:pic>
        <p:nvPicPr>
          <p:cNvPr id="12" name="Picture 11" descr="A picture containing venn diagram&#10;&#10;Description automatically generated">
            <a:extLst>
              <a:ext uri="{FF2B5EF4-FFF2-40B4-BE49-F238E27FC236}">
                <a16:creationId xmlns:a16="http://schemas.microsoft.com/office/drawing/2014/main" id="{4B9E0697-AC09-EEC9-5298-6A2EF22D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" y="5871603"/>
            <a:ext cx="1036362" cy="1036362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AA3BEDB4-14A9-4676-D6FE-1F0DD84FC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32" y="5660245"/>
            <a:ext cx="1095700" cy="10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workers at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FDD300D6-BD4D-772A-4C28-276DC166F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2" r="1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7CBD1-8B11-1894-3FB6-5346DE01968D}"/>
              </a:ext>
            </a:extLst>
          </p:cNvPr>
          <p:cNvSpPr txBox="1"/>
          <p:nvPr/>
        </p:nvSpPr>
        <p:spPr>
          <a:xfrm>
            <a:off x="125604" y="1360180"/>
            <a:ext cx="62555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Acted on feedback from New Mexico Radioactive &amp; Hazardous Materials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EM-LA &amp; NMED agreed to evaluate 5 specific topics: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6DF96-C0A5-F5DD-0A22-14E469C7A66D}"/>
              </a:ext>
            </a:extLst>
          </p:cNvPr>
          <p:cNvSpPr txBox="1"/>
          <p:nvPr/>
        </p:nvSpPr>
        <p:spPr>
          <a:xfrm>
            <a:off x="143736" y="2259906"/>
            <a:ext cx="58274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Ability of Chromium IM to hydraulically control plume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Plume modeling: is the model currently used appropriate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NMED’s proposed corrective actions &amp; conditions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Regulatory: readiness to propose &amp; begin evaluating remedial alternatives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Well design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1C021-66E4-DBFF-B3D2-4A49C298FB6E}"/>
              </a:ext>
            </a:extLst>
          </p:cNvPr>
          <p:cNvSpPr txBox="1"/>
          <p:nvPr/>
        </p:nvSpPr>
        <p:spPr>
          <a:xfrm>
            <a:off x="5730331" y="6364829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3B819C-D839-B82E-7A1E-B4F00767FD0A}"/>
              </a:ext>
            </a:extLst>
          </p:cNvPr>
          <p:cNvSpPr txBox="1">
            <a:spLocks/>
          </p:cNvSpPr>
          <p:nvPr/>
        </p:nvSpPr>
        <p:spPr>
          <a:xfrm>
            <a:off x="109869" y="21780"/>
            <a:ext cx="6271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Collaboration to Engage  Expert Technical Review</a:t>
            </a:r>
          </a:p>
        </p:txBody>
      </p:sp>
      <p:pic>
        <p:nvPicPr>
          <p:cNvPr id="2" name="Picture 1" descr="EM3">
            <a:extLst>
              <a:ext uri="{FF2B5EF4-FFF2-40B4-BE49-F238E27FC236}">
                <a16:creationId xmlns:a16="http://schemas.microsoft.com/office/drawing/2014/main" id="{F35E1BEE-9FA7-44B1-7078-17A555A4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1" y="5826324"/>
            <a:ext cx="1009896" cy="1009896"/>
          </a:xfrm>
          <a:prstGeom prst="rect">
            <a:avLst/>
          </a:prstGeom>
          <a:noFill/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3D84B4B-1A4A-962E-A325-082676A0D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24" y="5826323"/>
            <a:ext cx="932777" cy="9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63" y="19041"/>
            <a:ext cx="112147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Expert Technical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CC74B-C073-06BE-49C0-C5EA6C1D36C6}"/>
              </a:ext>
            </a:extLst>
          </p:cNvPr>
          <p:cNvSpPr txBox="1"/>
          <p:nvPr/>
        </p:nvSpPr>
        <p:spPr>
          <a:xfrm>
            <a:off x="5720900" y="6425094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pic>
        <p:nvPicPr>
          <p:cNvPr id="9" name="Picture 8" descr="EM3">
            <a:extLst>
              <a:ext uri="{FF2B5EF4-FFF2-40B4-BE49-F238E27FC236}">
                <a16:creationId xmlns:a16="http://schemas.microsoft.com/office/drawing/2014/main" id="{3A1BE941-6DF6-2F65-70C6-C69B3FAA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5635572"/>
            <a:ext cx="1097280" cy="1097280"/>
          </a:xfrm>
          <a:prstGeom prst="rect">
            <a:avLst/>
          </a:prstGeom>
          <a:noFill/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A6112B7-7C6F-0DB4-30E5-2583335D2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24" y="5717586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AADC3-3AC2-DEF3-5018-5F65ACFBF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9" y="1095153"/>
            <a:ext cx="5874456" cy="2997417"/>
          </a:xfrm>
          <a:prstGeom prst="rect">
            <a:avLst/>
          </a:prstGeom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63208A-EA6F-6A9C-E11F-2F84433163CC}"/>
              </a:ext>
            </a:extLst>
          </p:cNvPr>
          <p:cNvSpPr txBox="1">
            <a:spLocks/>
          </p:cNvSpPr>
          <p:nvPr/>
        </p:nvSpPr>
        <p:spPr>
          <a:xfrm>
            <a:off x="221885" y="4204698"/>
            <a:ext cx="5728388" cy="151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lang="en-US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EM-LA &amp; NMED jointly convened a team of experts from the Network of National Laboratories for Environmental Management &amp; Stewardship, industry, academia, &amp; the U.S. EPA, Region 6 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26DD1E-0484-218C-945E-10ED99131C81}"/>
              </a:ext>
            </a:extLst>
          </p:cNvPr>
          <p:cNvGrpSpPr/>
          <p:nvPr/>
        </p:nvGrpSpPr>
        <p:grpSpPr>
          <a:xfrm>
            <a:off x="6262177" y="1172803"/>
            <a:ext cx="5486400" cy="2333806"/>
            <a:chOff x="842951" y="2648776"/>
            <a:chExt cx="7714621" cy="2299068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AF41AE-2CF8-7967-077C-56EB87E46F27}"/>
                </a:ext>
              </a:extLst>
            </p:cNvPr>
            <p:cNvSpPr/>
            <p:nvPr/>
          </p:nvSpPr>
          <p:spPr>
            <a:xfrm>
              <a:off x="842951" y="2648776"/>
              <a:ext cx="7714621" cy="1025824"/>
            </a:xfrm>
            <a:custGeom>
              <a:avLst/>
              <a:gdLst>
                <a:gd name="connsiteX0" fmla="*/ 0 w 7935505"/>
                <a:gd name="connsiteY0" fmla="*/ 0 h 1335946"/>
                <a:gd name="connsiteX1" fmla="*/ 7267532 w 7935505"/>
                <a:gd name="connsiteY1" fmla="*/ 0 h 1335946"/>
                <a:gd name="connsiteX2" fmla="*/ 7935505 w 7935505"/>
                <a:gd name="connsiteY2" fmla="*/ 667973 h 1335946"/>
                <a:gd name="connsiteX3" fmla="*/ 7267532 w 7935505"/>
                <a:gd name="connsiteY3" fmla="*/ 1335946 h 1335946"/>
                <a:gd name="connsiteX4" fmla="*/ 0 w 7935505"/>
                <a:gd name="connsiteY4" fmla="*/ 1335946 h 1335946"/>
                <a:gd name="connsiteX5" fmla="*/ 0 w 7935505"/>
                <a:gd name="connsiteY5" fmla="*/ 0 h 13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5505" h="1335946">
                  <a:moveTo>
                    <a:pt x="7935505" y="1335945"/>
                  </a:moveTo>
                  <a:lnTo>
                    <a:pt x="667973" y="1335945"/>
                  </a:lnTo>
                  <a:lnTo>
                    <a:pt x="0" y="667973"/>
                  </a:lnTo>
                  <a:lnTo>
                    <a:pt x="667973" y="1"/>
                  </a:lnTo>
                  <a:lnTo>
                    <a:pt x="7935505" y="1"/>
                  </a:lnTo>
                  <a:lnTo>
                    <a:pt x="7935505" y="13359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9826" tIns="68581" rIns="128016" bIns="68580" numCol="1" spcCol="1270" anchor="ctr" anchorCtr="0">
              <a:noAutofit/>
            </a:bodyPr>
            <a:lstStyle/>
            <a:p>
              <a:pPr marL="731520" lvl="0" indent="0" algn="l" defTabSz="777875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17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C92F6B-CB5A-A4AF-9E37-7A08F183F629}"/>
                </a:ext>
              </a:extLst>
            </p:cNvPr>
            <p:cNvSpPr/>
            <p:nvPr/>
          </p:nvSpPr>
          <p:spPr>
            <a:xfrm>
              <a:off x="842951" y="3922020"/>
              <a:ext cx="7714621" cy="1025824"/>
            </a:xfrm>
            <a:custGeom>
              <a:avLst/>
              <a:gdLst>
                <a:gd name="connsiteX0" fmla="*/ 0 w 7982175"/>
                <a:gd name="connsiteY0" fmla="*/ 0 h 1335946"/>
                <a:gd name="connsiteX1" fmla="*/ 7314202 w 7982175"/>
                <a:gd name="connsiteY1" fmla="*/ 0 h 1335946"/>
                <a:gd name="connsiteX2" fmla="*/ 7982175 w 7982175"/>
                <a:gd name="connsiteY2" fmla="*/ 667973 h 1335946"/>
                <a:gd name="connsiteX3" fmla="*/ 7314202 w 7982175"/>
                <a:gd name="connsiteY3" fmla="*/ 1335946 h 1335946"/>
                <a:gd name="connsiteX4" fmla="*/ 0 w 7982175"/>
                <a:gd name="connsiteY4" fmla="*/ 1335946 h 1335946"/>
                <a:gd name="connsiteX5" fmla="*/ 0 w 7982175"/>
                <a:gd name="connsiteY5" fmla="*/ 0 h 13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2175" h="1335946">
                  <a:moveTo>
                    <a:pt x="7982175" y="1335945"/>
                  </a:moveTo>
                  <a:lnTo>
                    <a:pt x="667973" y="1335945"/>
                  </a:lnTo>
                  <a:lnTo>
                    <a:pt x="0" y="667973"/>
                  </a:lnTo>
                  <a:lnTo>
                    <a:pt x="667973" y="1"/>
                  </a:lnTo>
                  <a:lnTo>
                    <a:pt x="7982175" y="1"/>
                  </a:lnTo>
                  <a:lnTo>
                    <a:pt x="7982175" y="13359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9826" tIns="68581" rIns="128017" bIns="68580" numCol="1" spcCol="1270" anchor="ctr" anchorCtr="0">
              <a:noAutofit/>
            </a:bodyPr>
            <a:lstStyle/>
            <a:p>
              <a:pPr marL="731520" lvl="0" indent="0" algn="l" defTabSz="777875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1700" kern="1200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DBF8DC-A7D5-4BA6-3B85-F298370E1508}"/>
              </a:ext>
            </a:extLst>
          </p:cNvPr>
          <p:cNvSpPr/>
          <p:nvPr/>
        </p:nvSpPr>
        <p:spPr>
          <a:xfrm>
            <a:off x="6233008" y="3784951"/>
            <a:ext cx="5515569" cy="1097280"/>
          </a:xfrm>
          <a:custGeom>
            <a:avLst/>
            <a:gdLst>
              <a:gd name="connsiteX0" fmla="*/ 0 w 8031412"/>
              <a:gd name="connsiteY0" fmla="*/ 0 h 1335946"/>
              <a:gd name="connsiteX1" fmla="*/ 7363439 w 8031412"/>
              <a:gd name="connsiteY1" fmla="*/ 0 h 1335946"/>
              <a:gd name="connsiteX2" fmla="*/ 8031412 w 8031412"/>
              <a:gd name="connsiteY2" fmla="*/ 667973 h 1335946"/>
              <a:gd name="connsiteX3" fmla="*/ 7363439 w 8031412"/>
              <a:gd name="connsiteY3" fmla="*/ 1335946 h 1335946"/>
              <a:gd name="connsiteX4" fmla="*/ 0 w 8031412"/>
              <a:gd name="connsiteY4" fmla="*/ 1335946 h 1335946"/>
              <a:gd name="connsiteX5" fmla="*/ 0 w 8031412"/>
              <a:gd name="connsiteY5" fmla="*/ 0 h 133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1412" h="1335946">
                <a:moveTo>
                  <a:pt x="8031412" y="1335945"/>
                </a:moveTo>
                <a:lnTo>
                  <a:pt x="667973" y="1335945"/>
                </a:lnTo>
                <a:lnTo>
                  <a:pt x="0" y="667973"/>
                </a:lnTo>
                <a:lnTo>
                  <a:pt x="667973" y="1"/>
                </a:lnTo>
                <a:lnTo>
                  <a:pt x="8031412" y="1"/>
                </a:lnTo>
                <a:lnTo>
                  <a:pt x="8031412" y="133594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339826" tIns="68581" rIns="128016" bIns="68581" numCol="1" spcCol="1270" anchor="ctr" anchorCtr="0">
            <a:noAutofit/>
          </a:bodyPr>
          <a:lstStyle/>
          <a:p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D70C4-7518-EC74-CE4C-FE16E74EDBC6}"/>
              </a:ext>
            </a:extLst>
          </p:cNvPr>
          <p:cNvSpPr txBox="1"/>
          <p:nvPr/>
        </p:nvSpPr>
        <p:spPr>
          <a:xfrm>
            <a:off x="6788157" y="2221571"/>
            <a:ext cx="48463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/>
          </a:p>
          <a:p>
            <a:pPr algn="ctr"/>
            <a:r>
              <a:rPr lang="en-US" sz="1900" dirty="0"/>
              <a:t>EM-LA &amp; NMED will work together to evaluate &amp; prioritize the recommendations from the expert technical review </a:t>
            </a:r>
            <a:r>
              <a:rPr lang="en-US" sz="1900" b="1" dirty="0">
                <a:hlinkClick r:id="rId6"/>
              </a:rPr>
              <a:t>report</a:t>
            </a:r>
            <a:r>
              <a:rPr lang="en-US" sz="1900" dirty="0">
                <a:hlinkClick r:id="rId6"/>
              </a:rPr>
              <a:t> </a:t>
            </a:r>
            <a:endParaRPr lang="en-US" sz="1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A48ACB-422F-DCE6-C2BE-CD17EB27E683}"/>
              </a:ext>
            </a:extLst>
          </p:cNvPr>
          <p:cNvSpPr txBox="1"/>
          <p:nvPr/>
        </p:nvSpPr>
        <p:spPr>
          <a:xfrm>
            <a:off x="6484034" y="1216483"/>
            <a:ext cx="526454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dirty="0"/>
              <a:t>Primary recommendation is to restart IM—using a portion of the original system—while other studies &amp; field investigations move forward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5B281-7001-AB57-1B97-7E7F36B668E1}"/>
              </a:ext>
            </a:extLst>
          </p:cNvPr>
          <p:cNvSpPr txBox="1"/>
          <p:nvPr/>
        </p:nvSpPr>
        <p:spPr>
          <a:xfrm>
            <a:off x="6788157" y="3996068"/>
            <a:ext cx="48463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dirty="0"/>
              <a:t>EM-LA &amp; NMED will mutually agree on implementation of the recommendations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46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89AAD-4788-46D1-D5A6-24EDAD7F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586BE485-A9E5-6275-64D7-CEE68E30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583AB-80D1-BC46-A74F-52854745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6" y="-149640"/>
            <a:ext cx="5476014" cy="1899912"/>
          </a:xfrm>
        </p:spPr>
        <p:txBody>
          <a:bodyPr>
            <a:normAutofit/>
          </a:bodyPr>
          <a:lstStyle/>
          <a:p>
            <a:r>
              <a:rPr lang="en-US" sz="4000" dirty="0"/>
              <a:t>Status of Chromium Plume Control 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C396-A6D9-B422-A23A-4A1142F6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8" y="1525404"/>
            <a:ext cx="5052089" cy="4533873"/>
          </a:xfrm>
        </p:spPr>
        <p:txBody>
          <a:bodyPr>
            <a:normAutofit/>
          </a:bodyPr>
          <a:lstStyle/>
          <a:p>
            <a:pPr>
              <a:lnSpc>
                <a:spcPct val="128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EM-LA worked with NMED to resume partial operation of the IM September 30, 2024 </a:t>
            </a:r>
          </a:p>
          <a:p>
            <a:pPr>
              <a:lnSpc>
                <a:spcPct val="128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Since mid-November, the IM is running 24/7 at ~70% capacity with 2 extraction wells &amp; 3 injection wells </a:t>
            </a:r>
          </a:p>
          <a:p>
            <a:pPr>
              <a:lnSpc>
                <a:spcPct val="128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EM-LA continues monthly sampling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353B5-A23E-8E36-4497-56CB1390495E}"/>
              </a:ext>
            </a:extLst>
          </p:cNvPr>
          <p:cNvSpPr txBox="1"/>
          <p:nvPr/>
        </p:nvSpPr>
        <p:spPr>
          <a:xfrm>
            <a:off x="5730331" y="6364829"/>
            <a:ext cx="41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7</a:t>
            </a:r>
          </a:p>
        </p:txBody>
      </p:sp>
      <p:pic>
        <p:nvPicPr>
          <p:cNvPr id="4" name="Picture 3" descr="EM3">
            <a:extLst>
              <a:ext uri="{FF2B5EF4-FFF2-40B4-BE49-F238E27FC236}">
                <a16:creationId xmlns:a16="http://schemas.microsoft.com/office/drawing/2014/main" id="{75EB5B2E-8E6E-8623-CFF5-8765A9C73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5635572"/>
            <a:ext cx="1097280" cy="1097280"/>
          </a:xfrm>
          <a:prstGeom prst="rect">
            <a:avLst/>
          </a:prstGeom>
          <a:noFill/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BF7E8F2-7A04-FBC0-B510-D7D9E0479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24" y="5717586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8914</TotalTime>
  <Words>474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Symbol</vt:lpstr>
      <vt:lpstr>Office Theme</vt:lpstr>
      <vt:lpstr>Hexavalent Chromium Project Expert Technical Review </vt:lpstr>
      <vt:lpstr>Hexavalent Chromium Plume</vt:lpstr>
      <vt:lpstr>Chromium Plume Control Interim Measures (IM)</vt:lpstr>
      <vt:lpstr>PowerPoint Presentation</vt:lpstr>
      <vt:lpstr>PowerPoint Presentation</vt:lpstr>
      <vt:lpstr>Expert Technical Review</vt:lpstr>
      <vt:lpstr>Status of Chromium Plume Control IM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Gallagher, Stephanie (CONTR)</cp:lastModifiedBy>
  <cp:revision>60</cp:revision>
  <cp:lastPrinted>2024-04-17T21:28:59Z</cp:lastPrinted>
  <dcterms:created xsi:type="dcterms:W3CDTF">2017-01-30T20:04:56Z</dcterms:created>
  <dcterms:modified xsi:type="dcterms:W3CDTF">2025-01-29T17:54:52Z</dcterms:modified>
</cp:coreProperties>
</file>