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7" r:id="rId5"/>
    <p:sldId id="258" r:id="rId6"/>
    <p:sldId id="278" r:id="rId7"/>
    <p:sldId id="281" r:id="rId8"/>
    <p:sldId id="269" r:id="rId9"/>
    <p:sldId id="270" r:id="rId10"/>
    <p:sldId id="260" r:id="rId11"/>
    <p:sldId id="262" r:id="rId12"/>
    <p:sldId id="264" r:id="rId13"/>
    <p:sldId id="263" r:id="rId14"/>
    <p:sldId id="266" r:id="rId15"/>
    <p:sldId id="276" r:id="rId16"/>
    <p:sldId id="280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544727-881E-D471-CA13-C2D3FC2A40C1}" name="Barnett, Rachel (FELLOW)" initials="B(" userId="S::rachel.barnett@hq.doe.gov::7d9426ac-d7e9-4412-9fa3-7767cfdee98e" providerId="AD"/>
  <p188:author id="{36C2FE49-E422-17A8-AB0F-39AD18DCDA24}" name="Mackenzie, Madison" initials="MM" userId="S::madison.mackenzie@hq.doe.gov::652cded3-133a-4b1e-adda-5afbb05cff83" providerId="AD"/>
  <p188:author id="{79B0CC50-16E2-8D7E-4E48-D78D085ED538}" name="Swiatocha, Andrea" initials="SA" userId="S::andrea.swiatocha@hq.doe.gov::c77ff5c5-b197-4564-afa3-d64633d46e12" providerId="AD"/>
  <p188:author id="{99226C5C-558E-813D-40EF-2D3041FF8B37}" name="Gigley, Gretchen" initials="GG" userId="S::gretchen.gigley@hq.doe.gov::702bf361-e601-456d-9a40-e2a48dacd107" providerId="AD"/>
  <p188:author id="{479AF27F-24CF-8965-5876-77E9E926D5FD}" name="MacKenzie, Madison" initials="MM" userId="S::madison.mackenzie@edelman.com::c5f9498c-31cb-49f3-87d4-92f8c0b7fccb" providerId="AD"/>
  <p188:author id="{C7E84E8D-6711-2CF4-35DF-75E8FE5C347F}" name="Tompkins, Olivia (CONTR)" initials="TO(" userId="S::olivia.tompkins@hq.doe.gov::1df5c5d4-b453-4307-a13e-5a8612df2a88" providerId="AD"/>
  <p188:author id="{367D35E7-4DB7-9BDD-EEFE-63ADD02D101A}" name="Materese, Elizabeth" initials="ME" userId="S::elizabeth.materese@hq.doe.gov::e8951738-2ece-4c50-ab1d-9f91daea2231" providerId="AD"/>
  <p188:author id="{BF4011E8-34F5-D4DB-3A33-4FADAE5FB0B7}" name="Mancheno-gross, Sofia (CONTR)" initials="MgS(" userId="S::Sofia.Mancheno-Gross@hq.doe.gov::f776b45d-6db3-4a94-ba85-1bf2fa99b7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42AF5-5337-5A0C-8302-EA8C584C72A5}" v="48" dt="2024-12-19T22:06:42.690"/>
    <p1510:client id="{CD4324C8-56B7-DAD1-AC01-18443E03DD2B}" v="7" dt="2024-12-18T15:26:00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ACAD2-C829-4703-BC6A-58E41610E0AD}" type="datetimeFigureOut"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7A32C-AACD-43D4-94C3-A3B0A1BA52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2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/>
              <a:t>Website </a:t>
            </a:r>
            <a:r>
              <a:rPr lang="en-US" noProof="0" err="1"/>
              <a:t>url</a:t>
            </a:r>
            <a:r>
              <a:rPr lang="en-US" noProof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Website </a:t>
            </a:r>
            <a:r>
              <a:rPr lang="en-US" noProof="0" err="1"/>
              <a:t>url</a:t>
            </a:r>
            <a:r>
              <a:rPr lang="en-US" noProof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12/19/2024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ergy.gov/articles/biden-harris-administration-announces-2-million-investment-improve-energy-efficiency-and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onprofits@doe.go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articles/biden-harris-administration-announces-2-million-investment-improve-energy-efficiency-and" TargetMode="External"/><Relationship Id="rId2" Type="http://schemas.openxmlformats.org/officeDocument/2006/relationships/hyperlink" Target="https://www.energy.gov/scep/renew-americas-nonprofits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hyperlink" Target="mailto:Nonprofits@doe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buildingretuning.pnnl.gov/publications/PNNL-25985.pdf" TargetMode="External"/><Relationship Id="rId3" Type="http://schemas.openxmlformats.org/officeDocument/2006/relationships/hyperlink" Target="https://www.irs.gov/charities-non-profits/exempt-organizations-business-master-file-extract-eo-bmf#regions" TargetMode="External"/><Relationship Id="rId7" Type="http://schemas.openxmlformats.org/officeDocument/2006/relationships/hyperlink" Target="https://www.eesi.org/articles/view/why-energy-efficiency-is-important-for-nonprofit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nonprofitimpactmatters.org/site/assets/files/1/nonprofit-impact-matters-sept-2019-1.pdf" TargetMode="External"/><Relationship Id="rId5" Type="http://schemas.openxmlformats.org/officeDocument/2006/relationships/hyperlink" Target="https://www.bls.gov/bdm/nonprofits/tables/qcew-nonprofits-2022.xlsx" TargetMode="External"/><Relationship Id="rId4" Type="http://schemas.openxmlformats.org/officeDocument/2006/relationships/hyperlink" Target="https://www.bls.gov/bdm/nonprofits/nonprofits.h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nergy.gov/articles/biden-harris-administration-announces-2-million-investment-improve-energy-efficiency-and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nergyinfrastructure/" TargetMode="External"/><Relationship Id="rId3" Type="http://schemas.openxmlformats.org/officeDocument/2006/relationships/hyperlink" Target="https://twitter.com/ENERGY" TargetMode="External"/><Relationship Id="rId7" Type="http://schemas.openxmlformats.org/officeDocument/2006/relationships/hyperlink" Target="https://www.linkedin.com/company/office-of-state-and-community-energy-programs/" TargetMode="External"/><Relationship Id="rId2" Type="http://schemas.openxmlformats.org/officeDocument/2006/relationships/hyperlink" Target="https://www.energy.gov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linkedin.com/company/u-s--department-of-energy/" TargetMode="External"/><Relationship Id="rId5" Type="http://schemas.openxmlformats.org/officeDocument/2006/relationships/hyperlink" Target="https://www.instagram.com/energy/?hl=en" TargetMode="External"/><Relationship Id="rId4" Type="http://schemas.openxmlformats.org/officeDocument/2006/relationships/hyperlink" Target="https://twitter.com/ENERGYDeploy" TargetMode="Externa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4pjrnf3s" TargetMode="Externa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CCCDE1-53F0-6A43-3A64-99935D3C6184}"/>
              </a:ext>
            </a:extLst>
          </p:cNvPr>
          <p:cNvSpPr/>
          <p:nvPr/>
        </p:nvSpPr>
        <p:spPr>
          <a:xfrm>
            <a:off x="333375" y="6273197"/>
            <a:ext cx="171450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F955906-0D08-2F33-62F9-00DD7F74D9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612" y="5571669"/>
            <a:ext cx="3503921" cy="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998596-65D6-9E6A-978A-1C4A854FEE3F}"/>
              </a:ext>
            </a:extLst>
          </p:cNvPr>
          <p:cNvSpPr/>
          <p:nvPr/>
        </p:nvSpPr>
        <p:spPr>
          <a:xfrm>
            <a:off x="10931703" y="6174769"/>
            <a:ext cx="1184797" cy="650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/>
        </p:nvSpPr>
        <p:spPr>
          <a:xfrm>
            <a:off x="333375" y="2375065"/>
            <a:ext cx="9215739" cy="2654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Demi"/>
              </a:rPr>
              <a:t>BUILT Nonprofits</a:t>
            </a:r>
            <a:br>
              <a:rPr lang="en-US" sz="4400" b="1" dirty="0">
                <a:latin typeface="Avenir Next LT Pro Demi" panose="020B0704020202020204" pitchFamily="34" charset="0"/>
              </a:rPr>
            </a:br>
            <a:r>
              <a:rPr lang="en-US" sz="4400" b="1" dirty="0">
                <a:solidFill>
                  <a:schemeClr val="bg2"/>
                </a:solidFill>
                <a:latin typeface="Avenir Next LT Pro Demi"/>
              </a:rPr>
              <a:t>Media Promotion Toolkit</a:t>
            </a:r>
            <a:br>
              <a:rPr lang="en-US" sz="4400" b="1" dirty="0">
                <a:latin typeface="Avenir Next LT Pro Demi" panose="020B0704020202020204" pitchFamily="34" charset="0"/>
              </a:rPr>
            </a:br>
            <a:r>
              <a:rPr lang="en-US" sz="4000" b="1" dirty="0">
                <a:latin typeface="Avenir Next LT Pro Demi"/>
              </a:rPr>
              <a:t>Selectee Announcement</a:t>
            </a:r>
            <a:br>
              <a:rPr lang="en-US" sz="3400" b="1" dirty="0"/>
            </a:br>
            <a:endParaRPr lang="en-US" sz="4000" b="1" dirty="0">
              <a:solidFill>
                <a:srgbClr val="000000"/>
              </a:solidFill>
              <a:latin typeface="Avenir Next LT Pro Demi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latin typeface="Avenir Next LT Pro Demi"/>
              </a:rPr>
              <a:t>December 19,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15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D5E183-D03F-4D5F-21B7-AC11FA2A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-155503"/>
            <a:ext cx="11150600" cy="920336"/>
          </a:xfrm>
        </p:spPr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LinkedIn or Facebook: sample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0DF654-1312-C9F7-E83A-64004C79E333}"/>
              </a:ext>
            </a:extLst>
          </p:cNvPr>
          <p:cNvSpPr/>
          <p:nvPr/>
        </p:nvSpPr>
        <p:spPr>
          <a:xfrm>
            <a:off x="11209106" y="6349429"/>
            <a:ext cx="674669" cy="462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74FB9E-6F4A-E5BF-2C0E-FD0B3FA55858}"/>
              </a:ext>
            </a:extLst>
          </p:cNvPr>
          <p:cNvSpPr/>
          <p:nvPr/>
        </p:nvSpPr>
        <p:spPr>
          <a:xfrm>
            <a:off x="12568613" y="3246954"/>
            <a:ext cx="1199846" cy="57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A872A-12AA-1AB9-39C9-BF73A3B69F7E}"/>
              </a:ext>
            </a:extLst>
          </p:cNvPr>
          <p:cNvSpPr/>
          <p:nvPr/>
        </p:nvSpPr>
        <p:spPr>
          <a:xfrm>
            <a:off x="351552" y="6262473"/>
            <a:ext cx="1199846" cy="57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AF8F3161-6698-DBE4-C35C-A96AFB83B8F6}"/>
              </a:ext>
            </a:extLst>
          </p:cNvPr>
          <p:cNvSpPr txBox="1"/>
          <p:nvPr/>
        </p:nvSpPr>
        <p:spPr>
          <a:xfrm>
            <a:off x="591378" y="1621166"/>
            <a:ext cx="9784264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effectLst/>
                <a:latin typeface="Arial"/>
                <a:cs typeface="Arial"/>
              </a:rPr>
              <a:t>**📢 Today, @DOE announced that </a:t>
            </a:r>
            <a:r>
              <a:rPr lang="en-US" dirty="0">
                <a:latin typeface="Arial"/>
                <a:cs typeface="Arial"/>
              </a:rPr>
              <a:t>22 nonprofits across the US will receive awards of up to $100K to improve energy efficiency and lowering operating costs. </a:t>
            </a: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/>
                <a:cs typeface="Arial"/>
              </a:rPr>
              <a:t>I</a:t>
            </a:r>
            <a:r>
              <a:rPr lang="en-US" b="0" i="0" dirty="0">
                <a:effectLst/>
                <a:latin typeface="Arial"/>
                <a:cs typeface="Arial"/>
              </a:rPr>
              <a:t>n collaboration with </a:t>
            </a:r>
            <a:r>
              <a:rPr lang="en-US" dirty="0" err="1">
                <a:latin typeface="Arial"/>
                <a:cs typeface="Arial"/>
              </a:rPr>
              <a:t>TechWerx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0" i="0" dirty="0">
                <a:effectLst/>
                <a:latin typeface="Arial"/>
                <a:cs typeface="Arial"/>
              </a:rPr>
              <a:t>the DOE Office of State and Community Energy Programs (SCEP) previously announced that the Building Upgrades Inspiring Local Transformation (BUILT Nonprofits) opportunity will provide a total of $2 million for energy efficiency upgrades in community-based 501(c)(3) nonprofits. </a:t>
            </a:r>
            <a:r>
              <a:rPr lang="en-US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The funding opportunity was widely oversubscribed, receiving 738 applications from 50 states and the district of Columbia requesting a total of $61 million—30 times the available funding.</a:t>
            </a:r>
          </a:p>
          <a:p>
            <a:endParaRPr lang="en-US" b="0" i="0" dirty="0">
              <a:latin typeface="Arial"/>
              <a:cs typeface="Arial"/>
            </a:endParaRPr>
          </a:p>
          <a:p>
            <a:r>
              <a:rPr lang="en-US" dirty="0">
                <a:effectLst/>
                <a:latin typeface="Arial"/>
                <a:cs typeface="Arial"/>
              </a:rPr>
              <a:t>Selectees across </a:t>
            </a:r>
            <a:r>
              <a:rPr lang="en-US" dirty="0">
                <a:latin typeface="Arial"/>
                <a:cs typeface="Arial"/>
              </a:rPr>
              <a:t>17</a:t>
            </a:r>
            <a:r>
              <a:rPr lang="en-US" dirty="0">
                <a:effectLst/>
                <a:latin typeface="Arial"/>
                <a:cs typeface="Arial"/>
              </a:rPr>
              <a:t> states will now enter negotiations with </a:t>
            </a:r>
            <a:r>
              <a:rPr lang="en-US" dirty="0" err="1">
                <a:effectLst/>
                <a:latin typeface="Arial"/>
                <a:cs typeface="Arial"/>
              </a:rPr>
              <a:t>TechWerx</a:t>
            </a:r>
            <a:r>
              <a:rPr lang="en-US" dirty="0">
                <a:effectLst/>
                <a:latin typeface="Arial"/>
                <a:cs typeface="Arial"/>
              </a:rPr>
              <a:t> to determine final project details.</a:t>
            </a:r>
          </a:p>
          <a:p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effectLst/>
                <a:latin typeface="Arial"/>
                <a:cs typeface="Arial"/>
              </a:rPr>
              <a:t>View a full list of selectees and read more from the DOE here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Biden-Harris Administration Announces $2 Million Investment to Improve Energy Efficiency and Lower Utility Costs in Nonprofits Across 17 States | Department of Energy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56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E83B38-618E-1DCB-B2C8-418B702D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75542"/>
            <a:ext cx="10847758" cy="920336"/>
          </a:xfrm>
        </p:spPr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images for promotional 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B2F50-6B2C-C193-F18D-7E428D0373EA}"/>
              </a:ext>
            </a:extLst>
          </p:cNvPr>
          <p:cNvSpPr txBox="1"/>
          <p:nvPr/>
        </p:nvSpPr>
        <p:spPr>
          <a:xfrm>
            <a:off x="396350" y="1601021"/>
            <a:ext cx="11339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Below are approved visual assets for use in promoting the programs on social media and communications materials. </a:t>
            </a:r>
            <a:endParaRPr lang="en-US" sz="1600">
              <a:latin typeface="Avenir Next LT Pro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8E7983-7AA3-F909-AB4B-2B65F676BABC}"/>
              </a:ext>
            </a:extLst>
          </p:cNvPr>
          <p:cNvSpPr/>
          <p:nvPr/>
        </p:nvSpPr>
        <p:spPr>
          <a:xfrm>
            <a:off x="277402" y="6061753"/>
            <a:ext cx="1654140" cy="657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DB566-097A-5CB1-3832-9985ACA4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798" y="6282458"/>
            <a:ext cx="685800" cy="46672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3E3F707-E465-82E3-1270-59D450B9C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06" y="2508861"/>
            <a:ext cx="6729834" cy="32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E83B38-618E-1DCB-B2C8-418B702D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75542"/>
            <a:ext cx="10847758" cy="920336"/>
          </a:xfrm>
        </p:spPr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images for promotional use, CONT’D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B2F50-6B2C-C193-F18D-7E428D0373EA}"/>
              </a:ext>
            </a:extLst>
          </p:cNvPr>
          <p:cNvSpPr txBox="1"/>
          <p:nvPr/>
        </p:nvSpPr>
        <p:spPr>
          <a:xfrm>
            <a:off x="396350" y="1601021"/>
            <a:ext cx="11339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Below are approved visual assets for use in promoting the programs on social media and communications materials. </a:t>
            </a:r>
            <a:endParaRPr lang="en-US" sz="1600">
              <a:latin typeface="Avenir Next LT Pro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8E7983-7AA3-F909-AB4B-2B65F676BABC}"/>
              </a:ext>
            </a:extLst>
          </p:cNvPr>
          <p:cNvSpPr/>
          <p:nvPr/>
        </p:nvSpPr>
        <p:spPr>
          <a:xfrm>
            <a:off x="277402" y="6061753"/>
            <a:ext cx="1654140" cy="657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DB566-097A-5CB1-3832-9985ACA4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798" y="6282458"/>
            <a:ext cx="685800" cy="46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43939-69B3-ACD5-94D9-36DEDC4F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49" y="2154307"/>
            <a:ext cx="8182946" cy="42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E83B38-618E-1DCB-B2C8-418B702D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108817"/>
            <a:ext cx="10847758" cy="920336"/>
          </a:xfrm>
        </p:spPr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Communications checklist: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D8F58E-9ADD-2D71-BF24-7AC93554C717}"/>
              </a:ext>
            </a:extLst>
          </p:cNvPr>
          <p:cNvSpPr/>
          <p:nvPr/>
        </p:nvSpPr>
        <p:spPr>
          <a:xfrm>
            <a:off x="277402" y="6061753"/>
            <a:ext cx="1654140" cy="657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A4B23-B423-1EBF-EE99-F321190CF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255" y="6282458"/>
            <a:ext cx="685800" cy="466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9F13E-4737-6477-EB7B-9312F1117D44}"/>
              </a:ext>
            </a:extLst>
          </p:cNvPr>
          <p:cNvSpPr txBox="1"/>
          <p:nvPr/>
        </p:nvSpPr>
        <p:spPr>
          <a:xfrm>
            <a:off x="622852" y="1960403"/>
            <a:ext cx="7288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venir Next LT Pro" panose="020B0504020202020204" pitchFamily="34" charset="0"/>
              </a:rPr>
              <a:t>Use #RenewAmericasNonprofits in all social media communication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venir Next LT Pro" panose="020B0504020202020204" pitchFamily="34" charset="0"/>
              </a:rPr>
              <a:t>Click any #RenewAmericasNonprofits hyperlink to follow the awards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venir Next LT Pro" panose="020B0504020202020204" pitchFamily="34" charset="0"/>
              </a:rPr>
              <a:t>Like, share, and/or comment on BUILT Nonprofits content when possible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venir Next LT Pro" panose="020B0504020202020204" pitchFamily="34" charset="0"/>
              </a:rPr>
              <a:t>Notify </a:t>
            </a:r>
            <a:r>
              <a:rPr lang="en-US" sz="2000" dirty="0">
                <a:solidFill>
                  <a:srgbClr val="FF0000"/>
                </a:solidFill>
                <a:latin typeface="Avenir Next LT Pro" panose="020B0504020202020204" pitchFamily="34" charset="0"/>
                <a:hlinkClick r:id="rId3"/>
              </a:rPr>
              <a:t>Nonprofits@doe.gov</a:t>
            </a:r>
            <a:r>
              <a:rPr lang="en-US" sz="2000" dirty="0">
                <a:solidFill>
                  <a:srgbClr val="FF0000"/>
                </a:solidFill>
                <a:latin typeface="Avenir Next LT Pro" panose="020B0504020202020204" pitchFamily="34" charset="0"/>
              </a:rPr>
              <a:t> </a:t>
            </a:r>
            <a:r>
              <a:rPr lang="en-US" sz="2000" dirty="0">
                <a:latin typeface="Avenir Next LT Pro" panose="020B0504020202020204" pitchFamily="34" charset="0"/>
              </a:rPr>
              <a:t>of any upcoming media opportunities or social media features</a:t>
            </a:r>
          </a:p>
        </p:txBody>
      </p:sp>
    </p:spTree>
    <p:extLst>
      <p:ext uri="{BB962C8B-B14F-4D97-AF65-F5344CB8AC3E}">
        <p14:creationId xmlns:p14="http://schemas.microsoft.com/office/powerpoint/2010/main" val="254712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962786-CEDA-F0A2-FE4A-1F1234F0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78" y="0"/>
            <a:ext cx="3932237" cy="1600200"/>
          </a:xfrm>
        </p:spPr>
        <p:txBody>
          <a:bodyPr/>
          <a:lstStyle/>
          <a:p>
            <a:r>
              <a:rPr lang="en-US" b="1">
                <a:latin typeface="Avenir Next LT Pro Demi" panose="020B0704020202020204" pitchFamily="34" charset="0"/>
              </a:rPr>
              <a:t>KEY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6CE118-C116-4B9F-D82C-1A75C880C2C2}"/>
              </a:ext>
            </a:extLst>
          </p:cNvPr>
          <p:cNvSpPr/>
          <p:nvPr/>
        </p:nvSpPr>
        <p:spPr>
          <a:xfrm>
            <a:off x="277402" y="6061753"/>
            <a:ext cx="1654140" cy="657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2F71E8-4BC1-3D70-1671-4A68DEE58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172" y="1841885"/>
            <a:ext cx="4544118" cy="381158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latin typeface="Avenir Next LT Pro" panose="020B0504020202020204" pitchFamily="34" charset="0"/>
                <a:cs typeface="Calibri"/>
              </a:rPr>
              <a:t>To learn more about the Renew America’s Nonprofits Program, please view the:</a:t>
            </a:r>
          </a:p>
          <a:p>
            <a:pPr marL="742950" lvl="1" indent="-285750">
              <a:lnSpc>
                <a:spcPct val="100000"/>
              </a:lnSpc>
              <a:buChar char="•"/>
            </a:pPr>
            <a:r>
              <a:rPr lang="en-US" sz="1800" dirty="0">
                <a:latin typeface="Avenir Next LT Pro" panose="020B0504020202020204" pitchFamily="34" charset="0"/>
                <a:hlinkClick r:id="rId2"/>
              </a:rPr>
              <a:t>Renew America's Nonprofits | Department of Energy</a:t>
            </a:r>
            <a:endParaRPr lang="en-US" sz="1800" dirty="0">
              <a:solidFill>
                <a:srgbClr val="FF0000"/>
              </a:solidFill>
              <a:latin typeface="Avenir Next LT Pro" panose="020B0504020202020204" pitchFamily="34" charset="0"/>
              <a:cs typeface="Calibri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effectLst/>
                <a:latin typeface="Avenir Next LT Pro"/>
              </a:rPr>
              <a:t>To read more about the announcement, read the press release: </a:t>
            </a:r>
            <a:r>
              <a:rPr lang="en-US" sz="1800" dirty="0">
                <a:latin typeface="Avenir Next LT Pro"/>
                <a:ea typeface="+mn-lt"/>
                <a:cs typeface="+mn-lt"/>
                <a:hlinkClick r:id="rId3"/>
              </a:rPr>
              <a:t>Biden-Harris Administration Announces $2 Million Investment to Improve Energy Efficiency and Lower Utility Costs in Nonprofits Across 17 States | Department of Energy</a:t>
            </a:r>
            <a:r>
              <a:rPr lang="en-US" sz="1800" dirty="0">
                <a:latin typeface="Avenir Next LT Pro"/>
                <a:ea typeface="+mn-lt"/>
                <a:cs typeface="+mn-lt"/>
              </a:rPr>
              <a:t> </a:t>
            </a:r>
            <a:endParaRPr lang="en-US" sz="1800" dirty="0">
              <a:effectLst/>
              <a:latin typeface="Avenir Next LT Pro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1800" dirty="0">
                <a:effectLst/>
                <a:latin typeface="Avenir Next LT Pro"/>
              </a:rPr>
              <a:t>If you have any questions that are not addressed in these slides, please </a:t>
            </a:r>
            <a:r>
              <a:rPr lang="en-US" sz="1800" dirty="0">
                <a:latin typeface="Avenir Next LT Pro"/>
              </a:rPr>
              <a:t>contact us at </a:t>
            </a:r>
            <a:r>
              <a:rPr lang="en-US" sz="1800" dirty="0">
                <a:solidFill>
                  <a:srgbClr val="FF0000"/>
                </a:solidFill>
                <a:latin typeface="Avenir Next LT Pro"/>
                <a:hlinkClick r:id="rId4"/>
              </a:rPr>
              <a:t>Nonprofits@doe.gov</a:t>
            </a:r>
            <a:r>
              <a:rPr lang="en-US" sz="1800" dirty="0">
                <a:solidFill>
                  <a:srgbClr val="FF0000"/>
                </a:solidFill>
                <a:latin typeface="Avenir Next LT Pro"/>
              </a:rPr>
              <a:t> </a:t>
            </a:r>
            <a:endParaRPr lang="en-US" sz="1800" dirty="0">
              <a:latin typeface="Avenir Next LT Pro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8C780-D848-C9EE-E281-0A2787D6915F}"/>
              </a:ext>
            </a:extLst>
          </p:cNvPr>
          <p:cNvSpPr txBox="1"/>
          <p:nvPr/>
        </p:nvSpPr>
        <p:spPr>
          <a:xfrm>
            <a:off x="9124758" y="6392334"/>
            <a:ext cx="24360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cs typeface="Calibri"/>
              </a:rPr>
              <a:t>Photo Credit: </a:t>
            </a:r>
            <a:r>
              <a:rPr lang="en-US" sz="1200" i="1" err="1">
                <a:cs typeface="Calibri"/>
              </a:rPr>
              <a:t>Unsplash</a:t>
            </a:r>
            <a:r>
              <a:rPr lang="en-US" sz="1200" i="1">
                <a:cs typeface="Calibri"/>
              </a:rPr>
              <a:t>/Desola Lanre-Ologun</a:t>
            </a:r>
          </a:p>
        </p:txBody>
      </p:sp>
      <p:pic>
        <p:nvPicPr>
          <p:cNvPr id="16" name="Picture Placeholder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6D667DA3-9F9F-D479-F50C-0B64E07641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234" r="35353" b="-234"/>
          <a:stretch/>
        </p:blipFill>
        <p:spPr>
          <a:xfrm>
            <a:off x="6096000" y="768485"/>
            <a:ext cx="5305662" cy="5305662"/>
          </a:xfrm>
        </p:spPr>
      </p:pic>
    </p:spTree>
    <p:extLst>
      <p:ext uri="{BB962C8B-B14F-4D97-AF65-F5344CB8AC3E}">
        <p14:creationId xmlns:p14="http://schemas.microsoft.com/office/powerpoint/2010/main" val="2591920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C86664F-02AB-1987-F12B-341BE25AAFD0}"/>
              </a:ext>
            </a:extLst>
          </p:cNvPr>
          <p:cNvSpPr/>
          <p:nvPr/>
        </p:nvSpPr>
        <p:spPr>
          <a:xfrm>
            <a:off x="333375" y="6276975"/>
            <a:ext cx="1409700" cy="485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835529"/>
            <a:ext cx="4362227" cy="1468230"/>
          </a:xfrm>
        </p:spPr>
        <p:txBody>
          <a:bodyPr anchor="b">
            <a:normAutofit/>
          </a:bodyPr>
          <a:lstStyle/>
          <a:p>
            <a:r>
              <a:rPr lang="en-US" b="1">
                <a:latin typeface="Avenir Next LT Pro Demi" panose="020B0704020202020204" pitchFamily="34" charset="0"/>
              </a:rPr>
              <a:t>WELCOME!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270" y="2435729"/>
            <a:ext cx="4160858" cy="32389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3175"/>
            <a:r>
              <a:rPr lang="en-US" sz="1800" dirty="0">
                <a:solidFill>
                  <a:srgbClr val="000000"/>
                </a:solidFill>
                <a:latin typeface="Avenir Next LT Pro"/>
              </a:rPr>
              <a:t>The U.S. Department of Energy (DOE) is thrilled to announce the selectees of the BUILT Nonprofits funding opportunity.</a:t>
            </a:r>
          </a:p>
          <a:p>
            <a:pPr marR="3175"/>
            <a:r>
              <a:rPr lang="en-US" sz="1800" b="0" i="0" u="none" strike="noStrike" baseline="0" dirty="0">
                <a:solidFill>
                  <a:srgbClr val="000000"/>
                </a:solidFill>
                <a:latin typeface="Avenir Next LT Pro"/>
              </a:rPr>
              <a:t>This toolkit provides content to help you amplify news about the </a:t>
            </a:r>
            <a:r>
              <a:rPr lang="en-US" sz="1800" dirty="0">
                <a:solidFill>
                  <a:srgbClr val="000000"/>
                </a:solidFill>
                <a:latin typeface="Avenir Next LT Pro"/>
              </a:rPr>
              <a:t>selectees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venir Next LT Pro"/>
              </a:rPr>
              <a:t>, and to ensure consistent DOE branding.</a:t>
            </a:r>
            <a:endParaRPr lang="en-US" sz="1800" dirty="0">
              <a:latin typeface="Avenir Next LT Pro"/>
              <a:cs typeface="Calibri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BCF1F-A768-DCD0-7227-FBCAB145B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7" y="2086597"/>
            <a:ext cx="6096000" cy="29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28FF1D-DD0D-F1DF-CAE3-AE69E8FD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1FDBC-DAE3-5BDD-1428-1D7F1A915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3" y="1530350"/>
            <a:ext cx="1124108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endParaRPr lang="en-US" sz="1700" dirty="0">
              <a:cs typeface="Calibri"/>
            </a:endParaRPr>
          </a:p>
          <a:p>
            <a:pPr>
              <a:lnSpc>
                <a:spcPct val="110000"/>
              </a:lnSpc>
            </a:pPr>
            <a:endParaRPr lang="en-US" sz="1700" dirty="0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E6266-4EEB-5FE1-15C4-E49E9B5F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0" y="-161508"/>
            <a:ext cx="11150600" cy="920336"/>
          </a:xfrm>
        </p:spPr>
        <p:txBody>
          <a:bodyPr/>
          <a:lstStyle/>
          <a:p>
            <a:r>
              <a:rPr lang="en-US" dirty="0">
                <a:latin typeface="Avenir Next LT Pro Demi"/>
              </a:rPr>
              <a:t>DEMONSTRATED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7C400-DED9-60DB-99AB-EB23FC886B6E}"/>
              </a:ext>
            </a:extLst>
          </p:cNvPr>
          <p:cNvSpPr/>
          <p:nvPr/>
        </p:nvSpPr>
        <p:spPr>
          <a:xfrm>
            <a:off x="430213" y="6076950"/>
            <a:ext cx="1408112" cy="695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1D52F-DA74-320C-F1A5-F57B86A6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696" y="6305550"/>
            <a:ext cx="685800" cy="466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FB2447-3360-1257-68C0-890E2C16CA57}"/>
              </a:ext>
            </a:extLst>
          </p:cNvPr>
          <p:cNvSpPr txBox="1"/>
          <p:nvPr/>
        </p:nvSpPr>
        <p:spPr>
          <a:xfrm>
            <a:off x="478972" y="1146959"/>
            <a:ext cx="11234056" cy="544764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cs typeface="Arial"/>
              </a:rPr>
              <a:t>Strong, healthy communities need strong nonprofits. </a:t>
            </a:r>
            <a:endParaRPr lang="en-US" sz="1600" dirty="0">
              <a:highlight>
                <a:srgbClr val="F5F5F5"/>
              </a:highlight>
              <a:latin typeface="Arial"/>
              <a:cs typeface="Arial"/>
            </a:endParaRP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cs typeface="Arial"/>
              </a:rPr>
              <a:t>There are approximately </a:t>
            </a:r>
            <a:r>
              <a:rPr lang="en-US" sz="1600" u="sng" dirty="0">
                <a:latin typeface="Avenir Next LT Pro"/>
                <a:cs typeface="Arial"/>
                <a:hlinkClick r:id="rId3"/>
              </a:rPr>
              <a:t>1.5 million 501(c)(3) nonprofits in America</a:t>
            </a:r>
            <a:r>
              <a:rPr lang="en-US" sz="1600" dirty="0">
                <a:latin typeface="Avenir Next LT Pro"/>
                <a:cs typeface="Arial"/>
              </a:rPr>
              <a:t>, representing diverse missions such as libraries, worship facilities, community centers, animal shelters, hospitals, healthcare clinics, museums, art institutions, youth sports leagues, food banks, and more.   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cs typeface="Arial"/>
              </a:rPr>
              <a:t>Nonprofits employ </a:t>
            </a:r>
            <a:r>
              <a:rPr lang="en-US" sz="1600" dirty="0">
                <a:latin typeface="Avenir Next LT Pro"/>
                <a:cs typeface="Arial"/>
                <a:hlinkClick r:id="rId4"/>
              </a:rPr>
              <a:t>approximately 10% of the U.S. workforce</a:t>
            </a:r>
            <a:r>
              <a:rPr lang="en-US" sz="1600" dirty="0">
                <a:latin typeface="Avenir Next LT Pro"/>
                <a:cs typeface="Arial"/>
              </a:rPr>
              <a:t> – more than </a:t>
            </a:r>
            <a:r>
              <a:rPr lang="en-US" sz="1600" dirty="0">
                <a:latin typeface="Avenir Next LT Pro"/>
                <a:cs typeface="Arial"/>
                <a:hlinkClick r:id="rId5"/>
              </a:rPr>
              <a:t>12.8 million Americans.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cs typeface="Arial"/>
              </a:rPr>
              <a:t>Citizens are deeply connected to nonprofits as beneficiaries, volunteers, and donors.  By funding energy improvements in nonprofit buildings, DOE is investing in both the physical and social infrastructure of communities – many of which are historically disadvantaged communities. 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Nonprofits are often asked to do more with less, forced to choose between funding mission-critical work or urgent infrastructure needs.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Most nonprofits report </a:t>
            </a:r>
            <a:r>
              <a:rPr lang="en-US" sz="1600" u="sng" dirty="0">
                <a:latin typeface="Avenir Next LT Pro"/>
                <a:ea typeface="Calibri"/>
                <a:cs typeface="Arial"/>
                <a:hlinkClick r:id="rId6"/>
              </a:rPr>
              <a:t>annual revenues of $500,000 or less</a:t>
            </a:r>
            <a:r>
              <a:rPr lang="en-US" sz="1600" dirty="0">
                <a:latin typeface="Avenir Next LT Pro"/>
                <a:ea typeface="Calibri"/>
                <a:cs typeface="Arial"/>
              </a:rPr>
              <a:t>.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Behind salaries, energy costs are nonprofits’ </a:t>
            </a:r>
            <a:r>
              <a:rPr lang="en-US" sz="1600" u="sng" dirty="0">
                <a:latin typeface="Avenir Next LT Pro"/>
                <a:ea typeface="Calibri"/>
                <a:cs typeface="Arial"/>
                <a:hlinkClick r:id="rId7"/>
              </a:rPr>
              <a:t>second highest operational</a:t>
            </a:r>
            <a:r>
              <a:rPr lang="en-US" sz="1600" dirty="0">
                <a:latin typeface="Avenir Next LT Pro"/>
                <a:ea typeface="Calibri"/>
                <a:cs typeface="Arial"/>
              </a:rPr>
              <a:t> expense.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The nonprofit sector represents a significant opportunity to reduce energy use and build organizational capacity to expand vital community services.</a:t>
            </a:r>
            <a:r>
              <a:rPr lang="en-US" sz="1600" strike="sngStrike" dirty="0">
                <a:solidFill>
                  <a:srgbClr val="0078D4"/>
                </a:solidFill>
                <a:latin typeface="Avenir Next LT Pro"/>
                <a:ea typeface="Calibri"/>
                <a:cs typeface="Arial"/>
              </a:rPr>
              <a:t>.</a:t>
            </a:r>
            <a:endParaRPr lang="en-US" sz="1600" dirty="0">
              <a:latin typeface="Avenir Next LT Pro"/>
              <a:ea typeface="Calibri"/>
              <a:cs typeface="Arial"/>
            </a:endParaRP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u="sng" dirty="0">
                <a:latin typeface="Avenir Next LT Pro"/>
                <a:ea typeface="Calibri"/>
                <a:cs typeface="Arial"/>
                <a:hlinkClick r:id="rId7"/>
              </a:rPr>
              <a:t>More than half a million facilities</a:t>
            </a:r>
            <a:r>
              <a:rPr lang="en-US" sz="1600" dirty="0">
                <a:latin typeface="Avenir Next LT Pro"/>
                <a:ea typeface="Calibri"/>
                <a:cs typeface="Arial"/>
              </a:rPr>
              <a:t> are operated by nonprofits in the United States, and most are in commercial spaces where </a:t>
            </a:r>
            <a:r>
              <a:rPr lang="en-US" sz="1600" u="sng" dirty="0">
                <a:latin typeface="Avenir Next LT Pro"/>
                <a:ea typeface="Calibri"/>
                <a:cs typeface="Arial"/>
                <a:hlinkClick r:id="rId8"/>
              </a:rPr>
              <a:t>up to 30% of energy can be wasted due to building inefficiencies</a:t>
            </a:r>
            <a:r>
              <a:rPr lang="en-US" sz="1600" dirty="0">
                <a:latin typeface="Avenir Next LT Pro"/>
                <a:ea typeface="Calibri"/>
                <a:cs typeface="Arial"/>
              </a:rPr>
              <a:t>.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Energy savings in community-based nonprofits can inspire local transformation in towns and cities across the country, demonstrating the impact of energy efficiency on building comfort, costs, and indoor air quality.</a:t>
            </a:r>
          </a:p>
        </p:txBody>
      </p:sp>
    </p:spTree>
    <p:extLst>
      <p:ext uri="{BB962C8B-B14F-4D97-AF65-F5344CB8AC3E}">
        <p14:creationId xmlns:p14="http://schemas.microsoft.com/office/powerpoint/2010/main" val="23248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28FF1D-DD0D-F1DF-CAE3-AE69E8FD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1FDBC-DAE3-5BDD-1428-1D7F1A915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3" y="1530350"/>
            <a:ext cx="1124108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endParaRPr lang="en-US" sz="1700" dirty="0">
              <a:cs typeface="Calibri"/>
            </a:endParaRPr>
          </a:p>
          <a:p>
            <a:pPr>
              <a:lnSpc>
                <a:spcPct val="110000"/>
              </a:lnSpc>
            </a:pPr>
            <a:endParaRPr lang="en-US" sz="1700" dirty="0"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E6266-4EEB-5FE1-15C4-E49E9B5F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0" y="-161508"/>
            <a:ext cx="11150600" cy="920336"/>
          </a:xfrm>
        </p:spPr>
        <p:txBody>
          <a:bodyPr/>
          <a:lstStyle/>
          <a:p>
            <a:r>
              <a:rPr lang="en-US" dirty="0">
                <a:latin typeface="Avenir Next LT Pro Demi"/>
              </a:rPr>
              <a:t>Overview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7C400-DED9-60DB-99AB-EB23FC886B6E}"/>
              </a:ext>
            </a:extLst>
          </p:cNvPr>
          <p:cNvSpPr/>
          <p:nvPr/>
        </p:nvSpPr>
        <p:spPr>
          <a:xfrm>
            <a:off x="430213" y="6076950"/>
            <a:ext cx="1408112" cy="695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1D52F-DA74-320C-F1A5-F57B86A6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696" y="6305550"/>
            <a:ext cx="685800" cy="466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FB2447-3360-1257-68C0-890E2C16CA57}"/>
              </a:ext>
            </a:extLst>
          </p:cNvPr>
          <p:cNvSpPr txBox="1"/>
          <p:nvPr/>
        </p:nvSpPr>
        <p:spPr>
          <a:xfrm>
            <a:off x="455882" y="1362306"/>
            <a:ext cx="11268692" cy="508857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1600" dirty="0">
                <a:latin typeface="Avenir Next LT Pro"/>
                <a:cs typeface="Arial"/>
              </a:rPr>
              <a:t>On October 1st, 2024, the DOE Office of State and Community Energy Programs (SCEP), in collaboration with </a:t>
            </a:r>
            <a:r>
              <a:rPr lang="en-US" sz="1600" dirty="0" err="1">
                <a:latin typeface="Avenir Next LT Pro"/>
                <a:cs typeface="Arial"/>
              </a:rPr>
              <a:t>Techwerx</a:t>
            </a:r>
            <a:r>
              <a:rPr lang="en-US" sz="1600" dirty="0">
                <a:latin typeface="Avenir Next LT Pro"/>
                <a:cs typeface="Arial"/>
              </a:rPr>
              <a:t>, opened applications for BUILT Nonprofits, a $2 million funding opportunity for energy efficiency upgrades in community-based 501(c)(3) nonprofits.​</a:t>
            </a:r>
            <a:endParaRPr lang="en-US" sz="1600" dirty="0">
              <a:highlight>
                <a:srgbClr val="F5F5F5"/>
              </a:highlight>
              <a:latin typeface="Arial"/>
              <a:cs typeface="Arial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This competitive funding opportunity – made possible through the Bipartisan Infrastructure Law (BIL) – is a part of the $50 million Renew America’s Nonprofits Program, which aims to reduce energy use and energy costs in nonprofit buildings, generating sustainable savings that can amplify nonprofits’ community impacts. ​ ​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BUILT Nonprofits received unprecedented interest from the nonprofit sector. By submission close on November 12: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DOE received 738 eligible applications across 50 states and the district of Columbia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Funding requests for energy improvement projects totaled more than $61 million</a:t>
            </a:r>
            <a:r>
              <a:rPr lang="en-US" sz="1600" dirty="0">
                <a:latin typeface="Avenir Next LT Pro"/>
                <a:ea typeface="Calibri"/>
                <a:cs typeface="Arial"/>
              </a:rPr>
              <a:t>—30 times</a:t>
            </a:r>
            <a:r>
              <a:rPr lang="en-US" sz="1600" dirty="0">
                <a:solidFill>
                  <a:srgbClr val="000000"/>
                </a:solidFill>
                <a:latin typeface="Avenir Next LT Pro"/>
                <a:ea typeface="Calibri"/>
                <a:cs typeface="Arial"/>
              </a:rPr>
              <a:t> </a:t>
            </a:r>
            <a:r>
              <a:rPr lang="en-US" sz="1600" dirty="0">
                <a:latin typeface="Avenir Next LT Pro"/>
                <a:ea typeface="Calibri"/>
                <a:cs typeface="Arial"/>
              </a:rPr>
              <a:t>the available funding</a:t>
            </a:r>
            <a:endParaRPr lang="en-US" sz="1600">
              <a:latin typeface="Avenir Next LT Pro"/>
              <a:cs typeface="Arial"/>
            </a:endParaRP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Across all applications</a:t>
            </a:r>
          </a:p>
          <a:p>
            <a:pPr marL="1200150" lvl="2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95% had never previously received DOE funding or support</a:t>
            </a:r>
          </a:p>
          <a:p>
            <a:pPr marL="1200150" lvl="2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79% were located in or directly serving disadvantaged communities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Dedicated to investing $2 million in the nonprofit sector through this opportunity, DOE has selected 22 nonprofits to receive awards up to $100K for projects across 17 states​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95% of selectees have never received funding or support from DOE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cs typeface="Arial"/>
              </a:rPr>
              <a:t>95% of selectees are located in or directly serve disadvantaged communities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1600" dirty="0">
                <a:latin typeface="Avenir Next LT Pro"/>
                <a:ea typeface="Calibri"/>
                <a:cs typeface="Arial"/>
              </a:rPr>
              <a:t>Total project costs amount to $2,470,178, adding approximately 25% to DOE’s $2 million investment.</a:t>
            </a:r>
          </a:p>
        </p:txBody>
      </p:sp>
    </p:spTree>
    <p:extLst>
      <p:ext uri="{BB962C8B-B14F-4D97-AF65-F5344CB8AC3E}">
        <p14:creationId xmlns:p14="http://schemas.microsoft.com/office/powerpoint/2010/main" val="177569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D5E183-D03F-4D5F-21B7-AC11FA2A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Press release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1E99F5-07FE-041F-38A8-26215EE38708}"/>
              </a:ext>
            </a:extLst>
          </p:cNvPr>
          <p:cNvSpPr/>
          <p:nvPr/>
        </p:nvSpPr>
        <p:spPr>
          <a:xfrm>
            <a:off x="308225" y="6256962"/>
            <a:ext cx="1428108" cy="462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0DF654-1312-C9F7-E83A-64004C79E333}"/>
              </a:ext>
            </a:extLst>
          </p:cNvPr>
          <p:cNvSpPr/>
          <p:nvPr/>
        </p:nvSpPr>
        <p:spPr>
          <a:xfrm>
            <a:off x="11209106" y="6349429"/>
            <a:ext cx="674669" cy="462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5DB9-5013-0547-11E7-9B47C4929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31759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en-US" sz="2400" dirty="0">
                <a:latin typeface="Avenir Next LT Pro"/>
              </a:rPr>
              <a:t>Click here to read:</a:t>
            </a:r>
          </a:p>
          <a:p>
            <a:pPr marL="0" indent="0" fontAlgn="base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en-US" sz="2400" dirty="0">
              <a:latin typeface="Avenir Next LT Pro"/>
            </a:endParaRPr>
          </a:p>
          <a:p>
            <a:pPr mar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400" dirty="0">
                <a:solidFill>
                  <a:srgbClr val="FF0000"/>
                </a:solidFill>
                <a:ea typeface="+mn-lt"/>
                <a:cs typeface="+mn-lt"/>
                <a:hlinkClick r:id="rId2"/>
              </a:rPr>
              <a:t>Biden-Harris Administration Announces $2 Million Investment to Improve Energy Efficiency and Lower Utility Costs in Nonprofits Across 17 States | Department of Energy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8B997-F84A-EE0B-FDE2-98C815DF3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824" y="247403"/>
            <a:ext cx="5885233" cy="6006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089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E2E214-CD4E-C696-BA26-F455BB09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venir Next LT Pro Demi"/>
              </a:rPr>
              <a:t>Congratulations to the 22 selectees!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526D7-DCED-7200-2102-7A7EF9BB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013" y="6321347"/>
            <a:ext cx="78105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4699F-3456-85F5-8190-57770CD4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6" y="6283247"/>
            <a:ext cx="1666875" cy="45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286E5-917B-E8E0-2963-2CF2BB352BBE}"/>
              </a:ext>
            </a:extLst>
          </p:cNvPr>
          <p:cNvSpPr txBox="1"/>
          <p:nvPr/>
        </p:nvSpPr>
        <p:spPr>
          <a:xfrm>
            <a:off x="629793" y="1344690"/>
            <a:ext cx="10926310" cy="498118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Atlanta Masjid of Al-Islam (GA)</a:t>
            </a:r>
            <a:endParaRPr lang="en-US" dirty="0">
              <a:latin typeface="Avenir Next LT Pro"/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Coalfield Development Corp. (WV)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Community Health Care, Inc. (IA)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Community Partnership of SE Missouri (MO)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Covenant House Illinois, Inc. (IL)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Crow River Players, Inc. dba Little Theatre Auditorium (MN)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Frank Callen Boys and Girls Club (GA)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Health Brigade (VA)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Jacksonville Urban League Economic and Community Development Foundation, Inc. (FL)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Little Manila Rising (CA)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Marbles Kids Museum (NC)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Moab Free Health Clinic (UT)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National Avenue Christian Church (MO)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Neighborhood Innovation Center (MO)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Operation Fresh Start (WI)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Peace Neighborhood Center (MI)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Share Food Program (PA)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Star House (OH)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Union Gospel Mission of Yakima Wash (WA)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WRTP BIG STEP (WI)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YMCA of Metro North (MA)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1F1F1F"/>
                </a:solidFill>
                <a:latin typeface="Avenir Next LT Pro"/>
                <a:ea typeface="Calibri"/>
                <a:cs typeface="Calibri"/>
              </a:rPr>
              <a:t>Youth Employment Partnership, Inc. (CA)</a:t>
            </a:r>
          </a:p>
        </p:txBody>
      </p:sp>
    </p:spTree>
    <p:extLst>
      <p:ext uri="{BB962C8B-B14F-4D97-AF65-F5344CB8AC3E}">
        <p14:creationId xmlns:p14="http://schemas.microsoft.com/office/powerpoint/2010/main" val="144601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C2F267-C10C-8BCE-BD28-F301A58E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59" y="292917"/>
            <a:ext cx="4305966" cy="948861"/>
          </a:xfrm>
        </p:spPr>
        <p:txBody>
          <a:bodyPr/>
          <a:lstStyle/>
          <a:p>
            <a:r>
              <a:rPr lang="en-US" b="1">
                <a:latin typeface="Avenir Next LT Pro Demi" panose="020B0704020202020204" pitchFamily="34" charset="0"/>
              </a:rPr>
              <a:t>WHAT CAN YOU DO?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B59DE9-FA72-35FA-4683-927CFA781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632" y="1335070"/>
            <a:ext cx="5736982" cy="4956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latin typeface="Avenir Next LT Pro"/>
              </a:rPr>
              <a:t>Amplify the news about the BUILT Nonprofits selectees. Share the information in this toolkit with your network by…</a:t>
            </a:r>
          </a:p>
          <a:p>
            <a:pPr marL="800100" lvl="1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/>
              </a:rPr>
              <a:t>Engaging with social media (Twitter, Facebook, LinkedIn, Instagram)</a:t>
            </a:r>
          </a:p>
          <a:p>
            <a:pPr marL="800100" lvl="1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/>
              </a:rPr>
              <a:t>Posting blogs or newsletters on your website</a:t>
            </a:r>
          </a:p>
          <a:p>
            <a:pPr marL="800100" lvl="1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/>
              </a:rPr>
              <a:t>Writing a story for media publication</a:t>
            </a:r>
          </a:p>
          <a:p>
            <a:pPr marL="800100" lvl="1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/>
              </a:rPr>
              <a:t>Discussing the grant on a podcast, video, or local radio station </a:t>
            </a:r>
            <a:endParaRPr lang="en-US" sz="1600" dirty="0">
              <a:latin typeface="Avenir Next LT Pro" panose="020B0504020202020204" pitchFamily="34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Avenir Next LT Pro"/>
              </a:rPr>
              <a:t>Follow the selectees as they proceed to the award period and complete their portfolios. Learn how they are bringing their projects to fruition. </a:t>
            </a:r>
            <a:endParaRPr lang="en-US" sz="1800" dirty="0">
              <a:latin typeface="Avenir Next LT Pro" panose="020B0504020202020204" pitchFamily="34" charset="0"/>
            </a:endParaRPr>
          </a:p>
          <a:p>
            <a:pPr marL="800100" lvl="1" indent="-342900" fontAlgn="base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venir Next LT Pro"/>
              </a:rPr>
              <a:t>Highlight quotes, comments, pictures, videos, success stories, and more!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AutoNum type="arabicPeriod" startAt="3"/>
            </a:pPr>
            <a:r>
              <a:rPr lang="en-US" sz="1800" dirty="0">
                <a:latin typeface="Avenir Next LT Pro"/>
              </a:rPr>
              <a:t>Raise awareness! Amplify the need for energy efficiency upgrades and infrastructure funding across the nonprofit sector and how these investments are tied to community impact.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67948-ADF1-3619-8F75-FF08CFACD81F}"/>
              </a:ext>
            </a:extLst>
          </p:cNvPr>
          <p:cNvSpPr/>
          <p:nvPr/>
        </p:nvSpPr>
        <p:spPr>
          <a:xfrm>
            <a:off x="349159" y="6292904"/>
            <a:ext cx="1212351" cy="57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F6054C-EC25-0585-07BC-55A48847AA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4B06D-1E94-4397-5932-B91902C7DCD8}"/>
              </a:ext>
            </a:extLst>
          </p:cNvPr>
          <p:cNvSpPr txBox="1"/>
          <p:nvPr/>
        </p:nvSpPr>
        <p:spPr>
          <a:xfrm>
            <a:off x="9124758" y="6392334"/>
            <a:ext cx="27719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cs typeface="Calibri"/>
              </a:rPr>
              <a:t>Photo Credit: Adobe Stock/weerapat1003</a:t>
            </a:r>
          </a:p>
        </p:txBody>
      </p:sp>
      <p:pic>
        <p:nvPicPr>
          <p:cNvPr id="8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14F132FE-74F5-06BA-9A29-7DF5D9451A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21" r="36158" b="-21"/>
          <a:stretch/>
        </p:blipFill>
        <p:spPr>
          <a:xfrm>
            <a:off x="6096000" y="768485"/>
            <a:ext cx="5305662" cy="5305662"/>
          </a:xfrm>
        </p:spPr>
      </p:pic>
    </p:spTree>
    <p:extLst>
      <p:ext uri="{BB962C8B-B14F-4D97-AF65-F5344CB8AC3E}">
        <p14:creationId xmlns:p14="http://schemas.microsoft.com/office/powerpoint/2010/main" val="2116470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75B9DF-C837-AAB3-E050-12AC05D4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7D1DF8F-D59B-CB20-3A4B-37255E9DF4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16986"/>
              </p:ext>
            </p:extLst>
          </p:nvPr>
        </p:nvGraphicFramePr>
        <p:xfrm>
          <a:off x="496653" y="1908525"/>
          <a:ext cx="11189170" cy="3499264"/>
        </p:xfrm>
        <a:graphic>
          <a:graphicData uri="http://schemas.openxmlformats.org/drawingml/2006/table">
            <a:tbl>
              <a:tblPr/>
              <a:tblGrid>
                <a:gridCol w="2757186">
                  <a:extLst>
                    <a:ext uri="{9D8B030D-6E8A-4147-A177-3AD203B41FA5}">
                      <a16:colId xmlns:a16="http://schemas.microsoft.com/office/drawing/2014/main" val="3243463827"/>
                    </a:ext>
                  </a:extLst>
                </a:gridCol>
                <a:gridCol w="2802577">
                  <a:extLst>
                    <a:ext uri="{9D8B030D-6E8A-4147-A177-3AD203B41FA5}">
                      <a16:colId xmlns:a16="http://schemas.microsoft.com/office/drawing/2014/main" val="2199337121"/>
                    </a:ext>
                  </a:extLst>
                </a:gridCol>
                <a:gridCol w="2605161">
                  <a:extLst>
                    <a:ext uri="{9D8B030D-6E8A-4147-A177-3AD203B41FA5}">
                      <a16:colId xmlns:a16="http://schemas.microsoft.com/office/drawing/2014/main" val="985207732"/>
                    </a:ext>
                  </a:extLst>
                </a:gridCol>
                <a:gridCol w="3024246">
                  <a:extLst>
                    <a:ext uri="{9D8B030D-6E8A-4147-A177-3AD203B41FA5}">
                      <a16:colId xmlns:a16="http://schemas.microsoft.com/office/drawing/2014/main" val="2993830980"/>
                    </a:ext>
                  </a:extLst>
                </a:gridCol>
              </a:tblGrid>
              <a:tr h="48199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  <a:hlinkClick r:id="rId2"/>
                        </a:rPr>
                        <a:t>DOE</a:t>
                      </a:r>
                      <a:endParaRPr lang="en-US" sz="1800">
                        <a:effectLst/>
                        <a:latin typeface="Avenir Next LT Pro"/>
                      </a:endParaRPr>
                    </a:p>
                  </a:txBody>
                  <a:tcPr marL="60705" marR="60705" marT="30353" marB="30353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05" marR="60705" marT="30353" marB="30353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818494"/>
                  </a:ext>
                </a:extLst>
              </a:tr>
              <a:tr h="289624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Next LT Pro"/>
                        </a:rPr>
                        <a:t>Facebook: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venir Next LT Pro"/>
                      </a:endParaRPr>
                    </a:p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Avenir Next LT Pro"/>
                        </a:rPr>
                        <a:t>DOE: </a:t>
                      </a:r>
                      <a:endParaRPr lang="en-US" sz="1600" i="1" dirty="0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sng" strike="noStrike" dirty="0">
                          <a:solidFill>
                            <a:srgbClr val="0563C1"/>
                          </a:solidFill>
                          <a:effectLst/>
                          <a:latin typeface="Avenir Next LT Pro"/>
                        </a:rPr>
                        <a:t>https://www.facebook.com/energy</a:t>
                      </a:r>
                      <a:endParaRPr lang="en-US" sz="1600" dirty="0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@energy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venir Next LT Pro"/>
                      </a:endParaRPr>
                    </a:p>
                  </a:txBody>
                  <a:tcPr marL="60705" marR="60705" marT="30353" marB="30353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X (Twitter):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DOE:</a:t>
                      </a:r>
                      <a:endParaRPr lang="en-US" sz="1600" i="1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sng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  <a:hlinkClick r:id="rId3"/>
                        </a:rPr>
                        <a:t>https://twitter.com/ENERGY</a:t>
                      </a:r>
                      <a:endParaRPr lang="en-US" sz="1600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@ENERGY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Office of Infrastructure: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venir Next LT Pro"/>
                          <a:hlinkClick r:id="rId4"/>
                        </a:rPr>
                        <a:t>https://twitter.com/ENERGYDeploy</a:t>
                      </a:r>
                      <a:endParaRPr lang="en-US" sz="1600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venir Next LT Pro"/>
                        </a:rPr>
                        <a:t>@ENERGYDeploy</a:t>
                      </a:r>
                    </a:p>
                  </a:txBody>
                  <a:tcPr marL="60705" marR="60705" marT="30353" marB="30353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Instagram: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DOE:</a:t>
                      </a:r>
                      <a:endParaRPr lang="en-US" sz="1600" i="1" dirty="0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  <a:hlinkClick r:id="rId5"/>
                        </a:rPr>
                        <a:t>https://www.instagram.com/energy/?hl=en</a:t>
                      </a:r>
                      <a:endParaRPr lang="en-US" sz="1600" dirty="0"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@energy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0705" marR="60705" marT="30353" marB="30353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Next LT Pro"/>
                        </a:rPr>
                        <a:t>LinkedIn: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Avenir Next LT Pro"/>
                        </a:rPr>
                        <a:t>DOE:</a:t>
                      </a:r>
                      <a:endParaRPr lang="en-US" sz="1400" b="0" i="1" u="sng" strike="noStrike" dirty="0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venir Next LT Pro"/>
                          <a:hlinkClick r:id="rId6"/>
                        </a:rPr>
                        <a:t>https://www.linkedin.com/company/u-s--department-of-energy/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Avenir Next LT Pro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Avenir Next LT Pro"/>
                        </a:rPr>
                        <a:t>SCEP: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effectLst/>
                          <a:latin typeface="Avenir Next LT Pro"/>
                          <a:hlinkClick r:id="rId7"/>
                        </a:rPr>
                        <a:t>https://www.linkedin.com/company/office-of-state-and-community-energy-programs/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 dirty="0">
                        <a:effectLst/>
                        <a:latin typeface="Avenir Next LT Pro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>
                          <a:effectLst/>
                          <a:latin typeface="Avenir Next LT Pro"/>
                        </a:rPr>
                        <a:t>Office of Infrastructure:</a:t>
                      </a:r>
                      <a:endParaRPr lang="en-US" sz="1100" b="0" i="0" u="none" strike="noStrike" noProof="0" dirty="0">
                        <a:effectLst/>
                        <a:latin typeface="Avenir Next LT Pro"/>
                        <a:hlinkClick r:id="rId7"/>
                      </a:endParaRP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effectLst/>
                          <a:latin typeface="Avenir Next LT Pro"/>
                          <a:hlinkClick r:id="rId8"/>
                        </a:rPr>
                        <a:t>https://www.linkedin.com/company/energyinfrastructure/</a:t>
                      </a:r>
                      <a:endParaRPr lang="en-US" sz="1400" b="0" i="0" u="none" strike="noStrike" noProof="0" dirty="0">
                        <a:effectLst/>
                        <a:latin typeface="Avenir Next LT Pro"/>
                        <a:hlinkClick r:id="rId7"/>
                      </a:endParaRP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dirty="0">
                        <a:effectLst/>
                      </a:endParaRPr>
                    </a:p>
                  </a:txBody>
                  <a:tcPr marL="60705" marR="60705" marT="30353" marB="30353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74394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CBF6060-B2F4-C128-979D-13C744F6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Social media content to amplify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113864E-7048-B1AD-9422-E1175FE75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" y="1274679"/>
            <a:ext cx="10821314" cy="5847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/>
            <a:r>
              <a:rPr lang="en-US" sz="160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 a larger audience for your social media posts by tagging or linking to applicable energy accounts for cross promotion: 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78428-D552-F189-1467-8CC4B56FAF14}"/>
              </a:ext>
            </a:extLst>
          </p:cNvPr>
          <p:cNvSpPr txBox="1"/>
          <p:nvPr/>
        </p:nvSpPr>
        <p:spPr>
          <a:xfrm>
            <a:off x="515938" y="5489313"/>
            <a:ext cx="11189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On the following slides, you will find sample social media posts published by the accounts above. Please use them as inspiration to write your own, or simply share/retweet on your platform. If you choose to share/retweet, you will have the option to craft a more personalized message in addition to what’s already been published.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934EA-8D6F-0C49-7294-87DF63306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91" y="6227139"/>
            <a:ext cx="1666875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D0249-7C01-BF55-E07D-F74B9EA90C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991" y="6379539"/>
            <a:ext cx="1666875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CEB72-0C0E-DF58-EF19-0CF408041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0258" y="6320822"/>
            <a:ext cx="16668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4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D54E75-F043-ACA1-2AC0-3F0E4D98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16" y="592452"/>
            <a:ext cx="11150600" cy="920336"/>
          </a:xfrm>
        </p:spPr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X (Twitter): Sample 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566C5-52CF-935D-1398-6E456D39E5E0}"/>
              </a:ext>
            </a:extLst>
          </p:cNvPr>
          <p:cNvSpPr/>
          <p:nvPr/>
        </p:nvSpPr>
        <p:spPr>
          <a:xfrm>
            <a:off x="351552" y="6262473"/>
            <a:ext cx="1199846" cy="57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2B077-2396-796B-7FBA-ED5C49BE122A}"/>
              </a:ext>
            </a:extLst>
          </p:cNvPr>
          <p:cNvSpPr/>
          <p:nvPr/>
        </p:nvSpPr>
        <p:spPr>
          <a:xfrm>
            <a:off x="11219380" y="6339155"/>
            <a:ext cx="770562" cy="410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5838F-F7D9-59C1-46B8-5395DB8E4772}"/>
              </a:ext>
            </a:extLst>
          </p:cNvPr>
          <p:cNvSpPr txBox="1"/>
          <p:nvPr/>
        </p:nvSpPr>
        <p:spPr>
          <a:xfrm>
            <a:off x="515939" y="1695414"/>
            <a:ext cx="11150599" cy="375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sz="1800" u="sng">
              <a:solidFill>
                <a:srgbClr val="0000FF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23171-111A-79C5-69E0-258398B59F42}"/>
              </a:ext>
            </a:extLst>
          </p:cNvPr>
          <p:cNvSpPr txBox="1"/>
          <p:nvPr/>
        </p:nvSpPr>
        <p:spPr>
          <a:xfrm>
            <a:off x="538350" y="1942608"/>
            <a:ext cx="6854123" cy="3646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i="1" dirty="0">
                <a:effectLst/>
                <a:latin typeface="Arial"/>
                <a:ea typeface="Calibri"/>
                <a:cs typeface="Arial"/>
              </a:rPr>
              <a:t>Option 1:</a:t>
            </a:r>
            <a:r>
              <a:rPr lang="en-US" i="1" dirty="0">
                <a:latin typeface="Arial"/>
                <a:ea typeface="Calibri"/>
                <a:cs typeface="Arial"/>
              </a:rPr>
              <a:t>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📢 Announcing the #BUILTNonprofits selectees! In collaboration with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TechWerx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, @ENERGY will be awarding up to $100K to 22 nonprofits for energy upgrades! Read more about the selectees and opportunity here: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/>
                <a:cs typeface="Arial"/>
                <a:hlinkClick r:id="rId2"/>
              </a:rPr>
              <a:t>​</a:t>
            </a:r>
            <a:r>
              <a:rPr lang="en-US" dirty="0">
                <a:solidFill>
                  <a:srgbClr val="000000"/>
                </a:solidFill>
                <a:latin typeface="Arial"/>
                <a:ea typeface="+mn-lt"/>
                <a:cs typeface="Arial"/>
                <a:hlinkClick r:id="rId2"/>
              </a:rPr>
              <a:t>https://tinyurl.com/4pjrnf3s</a:t>
            </a:r>
            <a:r>
              <a:rPr lang="en-US" dirty="0">
                <a:latin typeface="Arial"/>
                <a:ea typeface="+mn-lt"/>
                <a:cs typeface="Arial"/>
              </a:rPr>
              <a:t> 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effectLst/>
                <a:latin typeface="Arial"/>
                <a:ea typeface="Calibri"/>
                <a:cs typeface="Calibri"/>
              </a:rPr>
              <a:t>Option 2:</a:t>
            </a:r>
            <a:r>
              <a:rPr lang="en-US" i="1" dirty="0">
                <a:latin typeface="Arial"/>
                <a:ea typeface="Calibri"/>
                <a:cs typeface="Calibri"/>
              </a:rPr>
              <a:t> </a:t>
            </a:r>
            <a:r>
              <a:rPr lang="en-US" dirty="0">
                <a:latin typeface="Arial"/>
                <a:ea typeface="+mn-lt"/>
                <a:cs typeface="+mn-lt"/>
              </a:rPr>
              <a:t>Exciting news for nonprofits! DOE has announced the 22 selectees who will each receive up to $100,000 to support infrastructure upgrades that cut costs and lower energy use. Learn more about the announcement here:</a:t>
            </a:r>
            <a:r>
              <a:rPr lang="en-US" dirty="0">
                <a:latin typeface="Arial"/>
                <a:ea typeface="+mn-lt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https://tinyurl.com/4pjrnf3s</a:t>
            </a:r>
            <a:endParaRPr lang="en-US">
              <a:latin typeface="Arial"/>
              <a:ea typeface="+mn-lt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Calibri"/>
            </a:endParaRPr>
          </a:p>
          <a:p>
            <a:endParaRPr lang="en-US" i="1" dirty="0">
              <a:effectLst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80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0070C0"/>
      </a:lt2>
      <a:accent1>
        <a:srgbClr val="2C567A"/>
      </a:accent1>
      <a:accent2>
        <a:srgbClr val="005595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1156065B79744D8A613CAF752491D2" ma:contentTypeVersion="18" ma:contentTypeDescription="Create a new document." ma:contentTypeScope="" ma:versionID="4593b1fda3e3881396620e96bc371031">
  <xsd:schema xmlns:xsd="http://www.w3.org/2001/XMLSchema" xmlns:xs="http://www.w3.org/2001/XMLSchema" xmlns:p="http://schemas.microsoft.com/office/2006/metadata/properties" xmlns:ns2="7ff57839-1ed0-4530-a572-599851b0a219" xmlns:ns3="d8b29751-1bde-4156-9ce5-7c33bc97db0d" targetNamespace="http://schemas.microsoft.com/office/2006/metadata/properties" ma:root="true" ma:fieldsID="9319751eba7df300e34c4efbd3a05886" ns2:_="" ns3:_="">
    <xsd:import namespace="7ff57839-1ed0-4530-a572-599851b0a219"/>
    <xsd:import namespace="d8b29751-1bde-4156-9ce5-7c33bc97db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Tex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f57839-1ed0-4530-a572-599851b0a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xt" ma:index="23" nillable="true" ma:displayName="Text" ma:format="Dropdown" ma:internalName="Text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29751-1bde-4156-9ce5-7c33bc97db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575731b-0abc-4bd5-9b8d-8551fe7221c1}" ma:internalName="TaxCatchAll" ma:showField="CatchAllData" ma:web="d8b29751-1bde-4156-9ce5-7c33bc97db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b29751-1bde-4156-9ce5-7c33bc97db0d" xsi:nil="true"/>
    <lcf76f155ced4ddcb4097134ff3c332f xmlns="7ff57839-1ed0-4530-a572-599851b0a219">
      <Terms xmlns="http://schemas.microsoft.com/office/infopath/2007/PartnerControls"/>
    </lcf76f155ced4ddcb4097134ff3c332f>
    <SharedWithUsers xmlns="d8b29751-1bde-4156-9ce5-7c33bc97db0d">
      <UserInfo>
        <DisplayName>Morales, Aaron</DisplayName>
        <AccountId>223</AccountId>
        <AccountType/>
      </UserInfo>
      <UserInfo>
        <DisplayName>Finney, Amanda</DisplayName>
        <AccountId>225</AccountId>
        <AccountType/>
      </UserInfo>
      <UserInfo>
        <DisplayName>Paster, Sarah (CONTR)</DisplayName>
        <AccountId>181</AccountId>
        <AccountType/>
      </UserInfo>
    </SharedWithUsers>
    <Text xmlns="7ff57839-1ed0-4530-a572-599851b0a219" xsi:nil="true"/>
  </documentManagement>
</p:properties>
</file>

<file path=customXml/itemProps1.xml><?xml version="1.0" encoding="utf-8"?>
<ds:datastoreItem xmlns:ds="http://schemas.openxmlformats.org/officeDocument/2006/customXml" ds:itemID="{851E001D-24C9-4A19-B3CC-4A890C61EE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E06E3E-99BD-4B63-AC95-89D865D6C1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f57839-1ed0-4530-a572-599851b0a219"/>
    <ds:schemaRef ds:uri="d8b29751-1bde-4156-9ce5-7c33bc97db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6BF5FE-A91B-461E-A6D3-AE183DFC504C}">
  <ds:schemaRefs>
    <ds:schemaRef ds:uri="df79117a-6340-41dd-9ad0-ba6a27a7ccf1"/>
    <ds:schemaRef ds:uri="http://schemas.microsoft.com/office/infopath/2007/PartnerControls"/>
    <ds:schemaRef ds:uri="a3d57f08-c08e-4bd5-9a84-808d282169b0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d8b29751-1bde-4156-9ce5-7c33bc97db0d"/>
    <ds:schemaRef ds:uri="7ff57839-1ed0-4530-a572-599851b0a21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</TotalTime>
  <Words>1559</Words>
  <Application>Microsoft Office PowerPoint</Application>
  <PresentationFormat>Widescreen</PresentationFormat>
  <Paragraphs>133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WELCOME!</vt:lpstr>
      <vt:lpstr>DEMONSTRATED Need</vt:lpstr>
      <vt:lpstr>Overview</vt:lpstr>
      <vt:lpstr>Press release</vt:lpstr>
      <vt:lpstr>Congratulations to the 22 selectees!</vt:lpstr>
      <vt:lpstr>WHAT CAN YOU DO? </vt:lpstr>
      <vt:lpstr>Social media content to amplify</vt:lpstr>
      <vt:lpstr>X (Twitter): Sample content</vt:lpstr>
      <vt:lpstr>LinkedIn or Facebook: sample content</vt:lpstr>
      <vt:lpstr>images for promotional use</vt:lpstr>
      <vt:lpstr>images for promotional use, CONT’D</vt:lpstr>
      <vt:lpstr>Communications checklist:</vt:lpstr>
      <vt:lpstr>KEY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Sloan, Isaac (FELLOW)</cp:lastModifiedBy>
  <cp:revision>227</cp:revision>
  <dcterms:created xsi:type="dcterms:W3CDTF">2023-04-19T19:55:59Z</dcterms:created>
  <dcterms:modified xsi:type="dcterms:W3CDTF">2024-12-19T22:07:58Z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0x010100D11156065B79744D8A613CAF752491D2</vt:lpwstr>
  </property>
  <property fmtid="{D5CDD505-2E9C-101B-9397-08002B2CF9AE}" pid="3" name="MediaServiceImageTags">
    <vt:lpwstr/>
  </property>
  <property fmtid="{D5CDD505-2E9C-101B-9397-08002B2CF9AE}" pid="4" name="Order">
    <vt:lpwstr>2017100.00000000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