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679" r:id="rId6"/>
    <p:sldMasterId id="2147483690" r:id="rId7"/>
    <p:sldMasterId id="2147483700" r:id="rId8"/>
  </p:sldMasterIdLst>
  <p:notesMasterIdLst>
    <p:notesMasterId r:id="rId41"/>
  </p:notesMasterIdLst>
  <p:sldIdLst>
    <p:sldId id="2128752662" r:id="rId9"/>
    <p:sldId id="2128752663" r:id="rId10"/>
    <p:sldId id="2128752664" r:id="rId11"/>
    <p:sldId id="2128752665" r:id="rId12"/>
    <p:sldId id="2128752666" r:id="rId13"/>
    <p:sldId id="2128752683" r:id="rId14"/>
    <p:sldId id="2128752693" r:id="rId15"/>
    <p:sldId id="2128752694" r:id="rId16"/>
    <p:sldId id="2128752695" r:id="rId17"/>
    <p:sldId id="2128752696" r:id="rId18"/>
    <p:sldId id="2128752672" r:id="rId19"/>
    <p:sldId id="2128752685" r:id="rId20"/>
    <p:sldId id="271" r:id="rId21"/>
    <p:sldId id="2128752686" r:id="rId22"/>
    <p:sldId id="257" r:id="rId23"/>
    <p:sldId id="270" r:id="rId24"/>
    <p:sldId id="2128752660" r:id="rId25"/>
    <p:sldId id="2128752661" r:id="rId26"/>
    <p:sldId id="2128752669" r:id="rId27"/>
    <p:sldId id="2128752687" r:id="rId28"/>
    <p:sldId id="260" r:id="rId29"/>
    <p:sldId id="2128752679" r:id="rId30"/>
    <p:sldId id="2128752680" r:id="rId31"/>
    <p:sldId id="2128752682" r:id="rId32"/>
    <p:sldId id="274" r:id="rId33"/>
    <p:sldId id="275" r:id="rId34"/>
    <p:sldId id="276" r:id="rId35"/>
    <p:sldId id="2128752689" r:id="rId36"/>
    <p:sldId id="2128752690" r:id="rId37"/>
    <p:sldId id="2128752691" r:id="rId38"/>
    <p:sldId id="2128752692" r:id="rId39"/>
    <p:sldId id="21287526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5AAAA5-7CC4-68E6-C303-B30EFB78B3B2}" name="Worthington, Kerry (CONTR)" initials="WK(" userId="S::kerry.worthington@ee.doe.gov::65f46567-4aee-424f-8e17-28143ea2e1e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8B595-1197-46FE-A534-5ED06DB10A7F}" v="43" dt="2024-10-21T14:12:36.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88163" autoAdjust="0"/>
  </p:normalViewPr>
  <p:slideViewPr>
    <p:cSldViewPr snapToGrid="0">
      <p:cViewPr varScale="1">
        <p:scale>
          <a:sx n="56" d="100"/>
          <a:sy n="56" d="100"/>
        </p:scale>
        <p:origin x="1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A. Goff" userId="186acca2-4413-4424-99ee-397fd6451781" providerId="ADAL" clId="{32D8B595-1197-46FE-A534-5ED06DB10A7F}"/>
    <pc:docChg chg="undo custSel addSld delSld modSld sldOrd">
      <pc:chgData name="Michelle A. Goff" userId="186acca2-4413-4424-99ee-397fd6451781" providerId="ADAL" clId="{32D8B595-1197-46FE-A534-5ED06DB10A7F}" dt="2024-10-21T14:12:38.726" v="938" actId="47"/>
      <pc:docMkLst>
        <pc:docMk/>
      </pc:docMkLst>
      <pc:sldChg chg="del">
        <pc:chgData name="Michelle A. Goff" userId="186acca2-4413-4424-99ee-397fd6451781" providerId="ADAL" clId="{32D8B595-1197-46FE-A534-5ED06DB10A7F}" dt="2024-10-17T18:17:11.026" v="820" actId="47"/>
        <pc:sldMkLst>
          <pc:docMk/>
          <pc:sldMk cId="87155768" sldId="256"/>
        </pc:sldMkLst>
      </pc:sldChg>
      <pc:sldChg chg="del">
        <pc:chgData name="Michelle A. Goff" userId="186acca2-4413-4424-99ee-397fd6451781" providerId="ADAL" clId="{32D8B595-1197-46FE-A534-5ED06DB10A7F}" dt="2024-10-17T18:21:32.653" v="852" actId="47"/>
        <pc:sldMkLst>
          <pc:docMk/>
          <pc:sldMk cId="2246240522" sldId="259"/>
        </pc:sldMkLst>
      </pc:sldChg>
      <pc:sldChg chg="modSp mod">
        <pc:chgData name="Michelle A. Goff" userId="186acca2-4413-4424-99ee-397fd6451781" providerId="ADAL" clId="{32D8B595-1197-46FE-A534-5ED06DB10A7F}" dt="2024-10-17T18:33:48.852" v="877" actId="20577"/>
        <pc:sldMkLst>
          <pc:docMk/>
          <pc:sldMk cId="2486338369" sldId="260"/>
        </pc:sldMkLst>
        <pc:spChg chg="mod">
          <ac:chgData name="Michelle A. Goff" userId="186acca2-4413-4424-99ee-397fd6451781" providerId="ADAL" clId="{32D8B595-1197-46FE-A534-5ED06DB10A7F}" dt="2024-10-17T18:33:48.852" v="877" actId="20577"/>
          <ac:spMkLst>
            <pc:docMk/>
            <pc:sldMk cId="2486338369" sldId="260"/>
            <ac:spMk id="4" creationId="{D9D73EA3-B34E-63CB-68DE-16CAB0033BB1}"/>
          </ac:spMkLst>
        </pc:spChg>
        <pc:graphicFrameChg chg="mod">
          <ac:chgData name="Michelle A. Goff" userId="186acca2-4413-4424-99ee-397fd6451781" providerId="ADAL" clId="{32D8B595-1197-46FE-A534-5ED06DB10A7F}" dt="2024-10-17T18:21:43.825" v="853" actId="12100"/>
          <ac:graphicFrameMkLst>
            <pc:docMk/>
            <pc:sldMk cId="2486338369" sldId="260"/>
            <ac:graphicFrameMk id="9" creationId="{A485BD00-31A3-5D5A-48AF-A2F3D72076FD}"/>
          </ac:graphicFrameMkLst>
        </pc:graphicFrameChg>
      </pc:sldChg>
      <pc:sldChg chg="modSp del mod">
        <pc:chgData name="Michelle A. Goff" userId="186acca2-4413-4424-99ee-397fd6451781" providerId="ADAL" clId="{32D8B595-1197-46FE-A534-5ED06DB10A7F}" dt="2024-10-21T14:12:25.005" v="937" actId="47"/>
        <pc:sldMkLst>
          <pc:docMk/>
          <pc:sldMk cId="478589827" sldId="267"/>
        </pc:sldMkLst>
        <pc:spChg chg="mod">
          <ac:chgData name="Michelle A. Goff" userId="186acca2-4413-4424-99ee-397fd6451781" providerId="ADAL" clId="{32D8B595-1197-46FE-A534-5ED06DB10A7F}" dt="2024-10-17T18:17:27.691" v="823" actId="20577"/>
          <ac:spMkLst>
            <pc:docMk/>
            <pc:sldMk cId="478589827" sldId="267"/>
            <ac:spMk id="9" creationId="{EC6054B1-3168-D68D-0AD0-36ADE2B0026B}"/>
          </ac:spMkLst>
        </pc:spChg>
        <pc:spChg chg="mod">
          <ac:chgData name="Michelle A. Goff" userId="186acca2-4413-4424-99ee-397fd6451781" providerId="ADAL" clId="{32D8B595-1197-46FE-A534-5ED06DB10A7F}" dt="2024-10-17T18:34:34.030" v="900" actId="20577"/>
          <ac:spMkLst>
            <pc:docMk/>
            <pc:sldMk cId="478589827" sldId="267"/>
            <ac:spMk id="12" creationId="{00000000-0000-0000-0000-000000000000}"/>
          </ac:spMkLst>
        </pc:spChg>
      </pc:sldChg>
      <pc:sldChg chg="del">
        <pc:chgData name="Michelle A. Goff" userId="186acca2-4413-4424-99ee-397fd6451781" providerId="ADAL" clId="{32D8B595-1197-46FE-A534-5ED06DB10A7F}" dt="2024-10-17T18:17:12.167" v="821" actId="47"/>
        <pc:sldMkLst>
          <pc:docMk/>
          <pc:sldMk cId="2929444814" sldId="271"/>
        </pc:sldMkLst>
      </pc:sldChg>
      <pc:sldChg chg="del">
        <pc:chgData name="Michelle A. Goff" userId="186acca2-4413-4424-99ee-397fd6451781" providerId="ADAL" clId="{32D8B595-1197-46FE-A534-5ED06DB10A7F}" dt="2024-10-17T18:19:07.867" v="835" actId="47"/>
        <pc:sldMkLst>
          <pc:docMk/>
          <pc:sldMk cId="2242771222" sldId="272"/>
        </pc:sldMkLst>
      </pc:sldChg>
      <pc:sldChg chg="del">
        <pc:chgData name="Michelle A. Goff" userId="186acca2-4413-4424-99ee-397fd6451781" providerId="ADAL" clId="{32D8B595-1197-46FE-A534-5ED06DB10A7F}" dt="2024-10-17T18:19:05.548" v="834" actId="47"/>
        <pc:sldMkLst>
          <pc:docMk/>
          <pc:sldMk cId="2151978512" sldId="273"/>
        </pc:sldMkLst>
      </pc:sldChg>
      <pc:sldChg chg="modSp new mod ord">
        <pc:chgData name="Michelle A. Goff" userId="186acca2-4413-4424-99ee-397fd6451781" providerId="ADAL" clId="{32D8B595-1197-46FE-A534-5ED06DB10A7F}" dt="2024-10-15T20:11:23.478" v="369" actId="20577"/>
        <pc:sldMkLst>
          <pc:docMk/>
          <pc:sldMk cId="883285468" sldId="2128752662"/>
        </pc:sldMkLst>
        <pc:spChg chg="mod">
          <ac:chgData name="Michelle A. Goff" userId="186acca2-4413-4424-99ee-397fd6451781" providerId="ADAL" clId="{32D8B595-1197-46FE-A534-5ED06DB10A7F}" dt="2024-10-15T20:11:23.478" v="369" actId="20577"/>
          <ac:spMkLst>
            <pc:docMk/>
            <pc:sldMk cId="883285468" sldId="2128752662"/>
            <ac:spMk id="2" creationId="{B3FCE16C-4C99-2286-E818-1DF38E558C0B}"/>
          </ac:spMkLst>
        </pc:spChg>
        <pc:spChg chg="mod">
          <ac:chgData name="Michelle A. Goff" userId="186acca2-4413-4424-99ee-397fd6451781" providerId="ADAL" clId="{32D8B595-1197-46FE-A534-5ED06DB10A7F}" dt="2024-10-15T20:07:56.832" v="149" actId="20577"/>
          <ac:spMkLst>
            <pc:docMk/>
            <pc:sldMk cId="883285468" sldId="2128752662"/>
            <ac:spMk id="3" creationId="{72381A4F-2466-1A11-E6A9-38A6D86BB264}"/>
          </ac:spMkLst>
        </pc:spChg>
      </pc:sldChg>
      <pc:sldChg chg="modSp new del mod ord">
        <pc:chgData name="Michelle A. Goff" userId="186acca2-4413-4424-99ee-397fd6451781" providerId="ADAL" clId="{32D8B595-1197-46FE-A534-5ED06DB10A7F}" dt="2024-10-15T20:07:36.455" v="80" actId="47"/>
        <pc:sldMkLst>
          <pc:docMk/>
          <pc:sldMk cId="3075338328" sldId="2128752662"/>
        </pc:sldMkLst>
        <pc:spChg chg="mod">
          <ac:chgData name="Michelle A. Goff" userId="186acca2-4413-4424-99ee-397fd6451781" providerId="ADAL" clId="{32D8B595-1197-46FE-A534-5ED06DB10A7F}" dt="2024-10-15T20:07:31.290" v="79" actId="20577"/>
          <ac:spMkLst>
            <pc:docMk/>
            <pc:sldMk cId="3075338328" sldId="2128752662"/>
            <ac:spMk id="2" creationId="{31CE5B09-121F-52D5-6104-77909AC89AB4}"/>
          </ac:spMkLst>
        </pc:spChg>
      </pc:sldChg>
      <pc:sldChg chg="modSp new mod">
        <pc:chgData name="Michelle A. Goff" userId="186acca2-4413-4424-99ee-397fd6451781" providerId="ADAL" clId="{32D8B595-1197-46FE-A534-5ED06DB10A7F}" dt="2024-10-15T20:14:57.782" v="559" actId="20577"/>
        <pc:sldMkLst>
          <pc:docMk/>
          <pc:sldMk cId="1152277780" sldId="2128752663"/>
        </pc:sldMkLst>
        <pc:spChg chg="mod">
          <ac:chgData name="Michelle A. Goff" userId="186acca2-4413-4424-99ee-397fd6451781" providerId="ADAL" clId="{32D8B595-1197-46FE-A534-5ED06DB10A7F}" dt="2024-10-15T20:14:57.782" v="559" actId="20577"/>
          <ac:spMkLst>
            <pc:docMk/>
            <pc:sldMk cId="1152277780" sldId="2128752663"/>
            <ac:spMk id="2" creationId="{BC9C45C1-1094-516F-90FF-625CC0E7DCAD}"/>
          </ac:spMkLst>
        </pc:spChg>
      </pc:sldChg>
      <pc:sldChg chg="modSp add mod">
        <pc:chgData name="Michelle A. Goff" userId="186acca2-4413-4424-99ee-397fd6451781" providerId="ADAL" clId="{32D8B595-1197-46FE-A534-5ED06DB10A7F}" dt="2024-10-15T20:14:23.347" v="555" actId="20577"/>
        <pc:sldMkLst>
          <pc:docMk/>
          <pc:sldMk cId="1118031465" sldId="2128752664"/>
        </pc:sldMkLst>
        <pc:spChg chg="mod">
          <ac:chgData name="Michelle A. Goff" userId="186acca2-4413-4424-99ee-397fd6451781" providerId="ADAL" clId="{32D8B595-1197-46FE-A534-5ED06DB10A7F}" dt="2024-10-15T20:14:23.347" v="555" actId="20577"/>
          <ac:spMkLst>
            <pc:docMk/>
            <pc:sldMk cId="1118031465" sldId="2128752664"/>
            <ac:spMk id="2" creationId="{BC9C45C1-1094-516F-90FF-625CC0E7DCAD}"/>
          </ac:spMkLst>
        </pc:spChg>
      </pc:sldChg>
      <pc:sldChg chg="modSp add mod">
        <pc:chgData name="Michelle A. Goff" userId="186acca2-4413-4424-99ee-397fd6451781" providerId="ADAL" clId="{32D8B595-1197-46FE-A534-5ED06DB10A7F}" dt="2024-10-15T20:15:36.943" v="659" actId="20577"/>
        <pc:sldMkLst>
          <pc:docMk/>
          <pc:sldMk cId="3908094953" sldId="2128752665"/>
        </pc:sldMkLst>
        <pc:spChg chg="mod">
          <ac:chgData name="Michelle A. Goff" userId="186acca2-4413-4424-99ee-397fd6451781" providerId="ADAL" clId="{32D8B595-1197-46FE-A534-5ED06DB10A7F}" dt="2024-10-15T20:15:36.943" v="659" actId="20577"/>
          <ac:spMkLst>
            <pc:docMk/>
            <pc:sldMk cId="3908094953" sldId="2128752665"/>
            <ac:spMk id="2" creationId="{BC9C45C1-1094-516F-90FF-625CC0E7DCAD}"/>
          </ac:spMkLst>
        </pc:spChg>
      </pc:sldChg>
      <pc:sldChg chg="modSp add mod">
        <pc:chgData name="Michelle A. Goff" userId="186acca2-4413-4424-99ee-397fd6451781" providerId="ADAL" clId="{32D8B595-1197-46FE-A534-5ED06DB10A7F}" dt="2024-10-15T20:15:58.219" v="696" actId="20577"/>
        <pc:sldMkLst>
          <pc:docMk/>
          <pc:sldMk cId="1250820095" sldId="2128752666"/>
        </pc:sldMkLst>
        <pc:spChg chg="mod">
          <ac:chgData name="Michelle A. Goff" userId="186acca2-4413-4424-99ee-397fd6451781" providerId="ADAL" clId="{32D8B595-1197-46FE-A534-5ED06DB10A7F}" dt="2024-10-15T20:15:58.219" v="696" actId="20577"/>
          <ac:spMkLst>
            <pc:docMk/>
            <pc:sldMk cId="1250820095" sldId="2128752666"/>
            <ac:spMk id="2" creationId="{BC9C45C1-1094-516F-90FF-625CC0E7DCAD}"/>
          </ac:spMkLst>
        </pc:spChg>
      </pc:sldChg>
      <pc:sldChg chg="modSp add mod ord">
        <pc:chgData name="Michelle A. Goff" userId="186acca2-4413-4424-99ee-397fd6451781" providerId="ADAL" clId="{32D8B595-1197-46FE-A534-5ED06DB10A7F}" dt="2024-10-15T20:16:24.468" v="729" actId="14100"/>
        <pc:sldMkLst>
          <pc:docMk/>
          <pc:sldMk cId="4173423296" sldId="2128752667"/>
        </pc:sldMkLst>
        <pc:spChg chg="mod">
          <ac:chgData name="Michelle A. Goff" userId="186acca2-4413-4424-99ee-397fd6451781" providerId="ADAL" clId="{32D8B595-1197-46FE-A534-5ED06DB10A7F}" dt="2024-10-15T20:16:24.468" v="729" actId="14100"/>
          <ac:spMkLst>
            <pc:docMk/>
            <pc:sldMk cId="4173423296" sldId="2128752667"/>
            <ac:spMk id="3" creationId="{72381A4F-2466-1A11-E6A9-38A6D86BB264}"/>
          </ac:spMkLst>
        </pc:spChg>
      </pc:sldChg>
      <pc:sldChg chg="modSp del mod">
        <pc:chgData name="Michelle A. Goff" userId="186acca2-4413-4424-99ee-397fd6451781" providerId="ADAL" clId="{32D8B595-1197-46FE-A534-5ED06DB10A7F}" dt="2024-10-17T18:21:26.521" v="851" actId="47"/>
        <pc:sldMkLst>
          <pc:docMk/>
          <pc:sldMk cId="318275998" sldId="2128752668"/>
        </pc:sldMkLst>
        <pc:spChg chg="mod">
          <ac:chgData name="Michelle A. Goff" userId="186acca2-4413-4424-99ee-397fd6451781" providerId="ADAL" clId="{32D8B595-1197-46FE-A534-5ED06DB10A7F}" dt="2024-10-17T18:20:52.369" v="845" actId="14100"/>
          <ac:spMkLst>
            <pc:docMk/>
            <pc:sldMk cId="318275998" sldId="2128752668"/>
            <ac:spMk id="4" creationId="{D9D73EA3-B34E-63CB-68DE-16CAB0033BB1}"/>
          </ac:spMkLst>
        </pc:spChg>
      </pc:sldChg>
      <pc:sldChg chg="addSp delSp modSp mod">
        <pc:chgData name="Michelle A. Goff" userId="186acca2-4413-4424-99ee-397fd6451781" providerId="ADAL" clId="{32D8B595-1197-46FE-A534-5ED06DB10A7F}" dt="2024-10-15T22:42:20.628" v="816" actId="478"/>
        <pc:sldMkLst>
          <pc:docMk/>
          <pc:sldMk cId="1087685455" sldId="2128752669"/>
        </pc:sldMkLst>
        <pc:spChg chg="mod">
          <ac:chgData name="Michelle A. Goff" userId="186acca2-4413-4424-99ee-397fd6451781" providerId="ADAL" clId="{32D8B595-1197-46FE-A534-5ED06DB10A7F}" dt="2024-10-15T22:42:07.317" v="787" actId="20577"/>
          <ac:spMkLst>
            <pc:docMk/>
            <pc:sldMk cId="1087685455" sldId="2128752669"/>
            <ac:spMk id="2" creationId="{F7B29ED9-9FE3-C8BD-FF14-00D7E6CABB80}"/>
          </ac:spMkLst>
        </pc:spChg>
        <pc:spChg chg="mod">
          <ac:chgData name="Michelle A. Goff" userId="186acca2-4413-4424-99ee-397fd6451781" providerId="ADAL" clId="{32D8B595-1197-46FE-A534-5ED06DB10A7F}" dt="2024-10-15T22:42:18.203" v="815" actId="20577"/>
          <ac:spMkLst>
            <pc:docMk/>
            <pc:sldMk cId="1087685455" sldId="2128752669"/>
            <ac:spMk id="4" creationId="{E252709B-DC79-10A0-FED2-6ED540637CF1}"/>
          </ac:spMkLst>
        </pc:spChg>
        <pc:spChg chg="del">
          <ac:chgData name="Michelle A. Goff" userId="186acca2-4413-4424-99ee-397fd6451781" providerId="ADAL" clId="{32D8B595-1197-46FE-A534-5ED06DB10A7F}" dt="2024-10-15T22:42:10.313" v="788" actId="478"/>
          <ac:spMkLst>
            <pc:docMk/>
            <pc:sldMk cId="1087685455" sldId="2128752669"/>
            <ac:spMk id="5" creationId="{49104798-1112-58DF-1212-2AEC717F4446}"/>
          </ac:spMkLst>
        </pc:spChg>
        <pc:spChg chg="mod">
          <ac:chgData name="Michelle A. Goff" userId="186acca2-4413-4424-99ee-397fd6451781" providerId="ADAL" clId="{32D8B595-1197-46FE-A534-5ED06DB10A7F}" dt="2024-10-15T22:42:02.334" v="776" actId="20577"/>
          <ac:spMkLst>
            <pc:docMk/>
            <pc:sldMk cId="1087685455" sldId="2128752669"/>
            <ac:spMk id="6" creationId="{E01A4808-CEE2-7BC7-8673-B4E2381876B6}"/>
          </ac:spMkLst>
        </pc:spChg>
        <pc:spChg chg="add del mod">
          <ac:chgData name="Michelle A. Goff" userId="186acca2-4413-4424-99ee-397fd6451781" providerId="ADAL" clId="{32D8B595-1197-46FE-A534-5ED06DB10A7F}" dt="2024-10-15T22:42:20.628" v="816" actId="478"/>
          <ac:spMkLst>
            <pc:docMk/>
            <pc:sldMk cId="1087685455" sldId="2128752669"/>
            <ac:spMk id="7" creationId="{8E237C2E-08BD-4839-33E2-BF4C69E4B0C2}"/>
          </ac:spMkLst>
        </pc:spChg>
      </pc:sldChg>
      <pc:sldChg chg="del">
        <pc:chgData name="Michelle A. Goff" userId="186acca2-4413-4424-99ee-397fd6451781" providerId="ADAL" clId="{32D8B595-1197-46FE-A534-5ED06DB10A7F}" dt="2024-10-21T14:11:55.856" v="935" actId="47"/>
        <pc:sldMkLst>
          <pc:docMk/>
          <pc:sldMk cId="2547757889" sldId="2128752670"/>
        </pc:sldMkLst>
      </pc:sldChg>
      <pc:sldChg chg="modSp del mod">
        <pc:chgData name="Michelle A. Goff" userId="186acca2-4413-4424-99ee-397fd6451781" providerId="ADAL" clId="{32D8B595-1197-46FE-A534-5ED06DB10A7F}" dt="2024-10-21T14:12:38.726" v="938" actId="47"/>
        <pc:sldMkLst>
          <pc:docMk/>
          <pc:sldMk cId="3561540929" sldId="2128752671"/>
        </pc:sldMkLst>
        <pc:spChg chg="mod">
          <ac:chgData name="Michelle A. Goff" userId="186acca2-4413-4424-99ee-397fd6451781" providerId="ADAL" clId="{32D8B595-1197-46FE-A534-5ED06DB10A7F}" dt="2024-10-17T18:34:39.293" v="909" actId="20577"/>
          <ac:spMkLst>
            <pc:docMk/>
            <pc:sldMk cId="3561540929" sldId="2128752671"/>
            <ac:spMk id="9" creationId="{B7D933C8-6547-2EDB-CC43-F2328CE6B25F}"/>
          </ac:spMkLst>
        </pc:spChg>
      </pc:sldChg>
      <pc:sldChg chg="addSp delSp modSp mod">
        <pc:chgData name="Michelle A. Goff" userId="186acca2-4413-4424-99ee-397fd6451781" providerId="ADAL" clId="{32D8B595-1197-46FE-A534-5ED06DB10A7F}" dt="2024-10-17T18:18:01.321" v="825" actId="478"/>
        <pc:sldMkLst>
          <pc:docMk/>
          <pc:sldMk cId="788192713" sldId="2128752672"/>
        </pc:sldMkLst>
        <pc:spChg chg="del">
          <ac:chgData name="Michelle A. Goff" userId="186acca2-4413-4424-99ee-397fd6451781" providerId="ADAL" clId="{32D8B595-1197-46FE-A534-5ED06DB10A7F}" dt="2024-10-17T18:17:58.566" v="824" actId="478"/>
          <ac:spMkLst>
            <pc:docMk/>
            <pc:sldMk cId="788192713" sldId="2128752672"/>
            <ac:spMk id="5" creationId="{49104798-1112-58DF-1212-2AEC717F4446}"/>
          </ac:spMkLst>
        </pc:spChg>
        <pc:spChg chg="add del mod">
          <ac:chgData name="Michelle A. Goff" userId="186acca2-4413-4424-99ee-397fd6451781" providerId="ADAL" clId="{32D8B595-1197-46FE-A534-5ED06DB10A7F}" dt="2024-10-17T18:18:01.321" v="825" actId="478"/>
          <ac:spMkLst>
            <pc:docMk/>
            <pc:sldMk cId="788192713" sldId="2128752672"/>
            <ac:spMk id="9" creationId="{9B04F7C4-0798-B9ED-195A-774DEBB3E10F}"/>
          </ac:spMkLst>
        </pc:spChg>
      </pc:sldChg>
      <pc:sldChg chg="del">
        <pc:chgData name="Michelle A. Goff" userId="186acca2-4413-4424-99ee-397fd6451781" providerId="ADAL" clId="{32D8B595-1197-46FE-A534-5ED06DB10A7F}" dt="2024-10-17T18:18:50.427" v="832" actId="47"/>
        <pc:sldMkLst>
          <pc:docMk/>
          <pc:sldMk cId="4115717414" sldId="2128752673"/>
        </pc:sldMkLst>
      </pc:sldChg>
      <pc:sldChg chg="del">
        <pc:chgData name="Michelle A. Goff" userId="186acca2-4413-4424-99ee-397fd6451781" providerId="ADAL" clId="{32D8B595-1197-46FE-A534-5ED06DB10A7F}" dt="2024-10-17T18:18:56.200" v="833" actId="47"/>
        <pc:sldMkLst>
          <pc:docMk/>
          <pc:sldMk cId="859392847" sldId="2128752674"/>
        </pc:sldMkLst>
      </pc:sldChg>
      <pc:sldChg chg="delSp del mod">
        <pc:chgData name="Michelle A. Goff" userId="186acca2-4413-4424-99ee-397fd6451781" providerId="ADAL" clId="{32D8B595-1197-46FE-A534-5ED06DB10A7F}" dt="2024-10-21T14:09:05.841" v="931" actId="47"/>
        <pc:sldMkLst>
          <pc:docMk/>
          <pc:sldMk cId="2604721230" sldId="2128752675"/>
        </pc:sldMkLst>
        <pc:spChg chg="del">
          <ac:chgData name="Michelle A. Goff" userId="186acca2-4413-4424-99ee-397fd6451781" providerId="ADAL" clId="{32D8B595-1197-46FE-A534-5ED06DB10A7F}" dt="2024-10-17T18:22:20.351" v="855" actId="478"/>
          <ac:spMkLst>
            <pc:docMk/>
            <pc:sldMk cId="2604721230" sldId="2128752675"/>
            <ac:spMk id="3" creationId="{AE78D674-C3D1-B600-0E69-C9A21DB5537E}"/>
          </ac:spMkLst>
        </pc:spChg>
        <pc:spChg chg="del">
          <ac:chgData name="Michelle A. Goff" userId="186acca2-4413-4424-99ee-397fd6451781" providerId="ADAL" clId="{32D8B595-1197-46FE-A534-5ED06DB10A7F}" dt="2024-10-17T18:22:22.039" v="856" actId="478"/>
          <ac:spMkLst>
            <pc:docMk/>
            <pc:sldMk cId="2604721230" sldId="2128752675"/>
            <ac:spMk id="9" creationId="{193F31DD-05F8-D918-2CB1-12769A3E3C10}"/>
          </ac:spMkLst>
        </pc:spChg>
      </pc:sldChg>
      <pc:sldChg chg="modSp del mod">
        <pc:chgData name="Michelle A. Goff" userId="186acca2-4413-4424-99ee-397fd6451781" providerId="ADAL" clId="{32D8B595-1197-46FE-A534-5ED06DB10A7F}" dt="2024-10-21T14:09:37.288" v="932" actId="47"/>
        <pc:sldMkLst>
          <pc:docMk/>
          <pc:sldMk cId="4288748633" sldId="2128752676"/>
        </pc:sldMkLst>
        <pc:spChg chg="mod">
          <ac:chgData name="Michelle A. Goff" userId="186acca2-4413-4424-99ee-397fd6451781" providerId="ADAL" clId="{32D8B595-1197-46FE-A534-5ED06DB10A7F}" dt="2024-10-17T18:35:06.079" v="922" actId="20577"/>
          <ac:spMkLst>
            <pc:docMk/>
            <pc:sldMk cId="4288748633" sldId="2128752676"/>
            <ac:spMk id="6" creationId="{0D36373D-4525-E6E5-4F29-F645125AA5BC}"/>
          </ac:spMkLst>
        </pc:spChg>
      </pc:sldChg>
      <pc:sldChg chg="modSp del mod">
        <pc:chgData name="Michelle A. Goff" userId="186acca2-4413-4424-99ee-397fd6451781" providerId="ADAL" clId="{32D8B595-1197-46FE-A534-5ED06DB10A7F}" dt="2024-10-21T14:10:07.245" v="934" actId="47"/>
        <pc:sldMkLst>
          <pc:docMk/>
          <pc:sldMk cId="525120339" sldId="2128752677"/>
        </pc:sldMkLst>
        <pc:spChg chg="mod">
          <ac:chgData name="Michelle A. Goff" userId="186acca2-4413-4424-99ee-397fd6451781" providerId="ADAL" clId="{32D8B595-1197-46FE-A534-5ED06DB10A7F}" dt="2024-10-17T18:35:11.625" v="930" actId="20577"/>
          <ac:spMkLst>
            <pc:docMk/>
            <pc:sldMk cId="525120339" sldId="2128752677"/>
            <ac:spMk id="6" creationId="{53EE9BE9-4FC3-2067-ACD9-67A9D09F21F7}"/>
          </ac:spMkLst>
        </pc:spChg>
      </pc:sldChg>
      <pc:sldChg chg="del">
        <pc:chgData name="Michelle A. Goff" userId="186acca2-4413-4424-99ee-397fd6451781" providerId="ADAL" clId="{32D8B595-1197-46FE-A534-5ED06DB10A7F}" dt="2024-10-17T18:22:33.076" v="857" actId="47"/>
        <pc:sldMkLst>
          <pc:docMk/>
          <pc:sldMk cId="2535457430" sldId="2128752678"/>
        </pc:sldMkLst>
      </pc:sldChg>
      <pc:sldChg chg="modSp mod">
        <pc:chgData name="Michelle A. Goff" userId="186acca2-4413-4424-99ee-397fd6451781" providerId="ADAL" clId="{32D8B595-1197-46FE-A534-5ED06DB10A7F}" dt="2024-10-17T18:22:07.900" v="854" actId="1076"/>
        <pc:sldMkLst>
          <pc:docMk/>
          <pc:sldMk cId="2873616993" sldId="2128752680"/>
        </pc:sldMkLst>
        <pc:spChg chg="mod">
          <ac:chgData name="Michelle A. Goff" userId="186acca2-4413-4424-99ee-397fd6451781" providerId="ADAL" clId="{32D8B595-1197-46FE-A534-5ED06DB10A7F}" dt="2024-10-17T18:22:07.900" v="854" actId="1076"/>
          <ac:spMkLst>
            <pc:docMk/>
            <pc:sldMk cId="2873616993" sldId="2128752680"/>
            <ac:spMk id="101" creationId="{E03AD8A8-4634-F7C9-D0F8-25F9913B391C}"/>
          </ac:spMkLst>
        </pc:spChg>
      </pc:sldChg>
      <pc:sldChg chg="del">
        <pc:chgData name="Michelle A. Goff" userId="186acca2-4413-4424-99ee-397fd6451781" providerId="ADAL" clId="{32D8B595-1197-46FE-A534-5ED06DB10A7F}" dt="2024-10-17T18:30:42.930" v="865" actId="47"/>
        <pc:sldMkLst>
          <pc:docMk/>
          <pc:sldMk cId="3391442951" sldId="2128752681"/>
        </pc:sldMkLst>
      </pc:sldChg>
      <pc:sldChg chg="delSp mod">
        <pc:chgData name="Michelle A. Goff" userId="186acca2-4413-4424-99ee-397fd6451781" providerId="ADAL" clId="{32D8B595-1197-46FE-A534-5ED06DB10A7F}" dt="2024-10-17T18:16:16.731" v="817" actId="478"/>
        <pc:sldMkLst>
          <pc:docMk/>
          <pc:sldMk cId="1414837646" sldId="2128752683"/>
        </pc:sldMkLst>
        <pc:spChg chg="del">
          <ac:chgData name="Michelle A. Goff" userId="186acca2-4413-4424-99ee-397fd6451781" providerId="ADAL" clId="{32D8B595-1197-46FE-A534-5ED06DB10A7F}" dt="2024-10-17T18:16:16.731" v="817" actId="478"/>
          <ac:spMkLst>
            <pc:docMk/>
            <pc:sldMk cId="1414837646" sldId="2128752683"/>
            <ac:spMk id="101" creationId="{E03AD8A8-4634-F7C9-D0F8-25F9913B391C}"/>
          </ac:spMkLst>
        </pc:spChg>
      </pc:sldChg>
      <pc:sldChg chg="addSp modSp del mod">
        <pc:chgData name="Michelle A. Goff" userId="186acca2-4413-4424-99ee-397fd6451781" providerId="ADAL" clId="{32D8B595-1197-46FE-A534-5ED06DB10A7F}" dt="2024-10-21T14:12:11.184" v="936" actId="47"/>
        <pc:sldMkLst>
          <pc:docMk/>
          <pc:sldMk cId="3453213069" sldId="2128752684"/>
        </pc:sldMkLst>
        <pc:spChg chg="add mod">
          <ac:chgData name="Michelle A. Goff" userId="186acca2-4413-4424-99ee-397fd6451781" providerId="ADAL" clId="{32D8B595-1197-46FE-A534-5ED06DB10A7F}" dt="2024-10-17T18:16:52.881" v="819" actId="1076"/>
          <ac:spMkLst>
            <pc:docMk/>
            <pc:sldMk cId="3453213069" sldId="2128752684"/>
            <ac:spMk id="2" creationId="{39E21FA4-2EEC-F91C-3462-D2F07494F9DF}"/>
          </ac:spMkLst>
        </pc:spChg>
      </pc:sldChg>
      <pc:sldChg chg="modSp add mod ord">
        <pc:chgData name="Michelle A. Goff" userId="186acca2-4413-4424-99ee-397fd6451781" providerId="ADAL" clId="{32D8B595-1197-46FE-A534-5ED06DB10A7F}" dt="2024-10-17T18:18:39.546" v="831" actId="1076"/>
        <pc:sldMkLst>
          <pc:docMk/>
          <pc:sldMk cId="650611129" sldId="2128752685"/>
        </pc:sldMkLst>
        <pc:spChg chg="mod">
          <ac:chgData name="Michelle A. Goff" userId="186acca2-4413-4424-99ee-397fd6451781" providerId="ADAL" clId="{32D8B595-1197-46FE-A534-5ED06DB10A7F}" dt="2024-10-17T18:18:39.546" v="831" actId="1076"/>
          <ac:spMkLst>
            <pc:docMk/>
            <pc:sldMk cId="650611129" sldId="2128752685"/>
            <ac:spMk id="2" creationId="{39E21FA4-2EEC-F91C-3462-D2F07494F9DF}"/>
          </ac:spMkLst>
        </pc:spChg>
      </pc:sldChg>
      <pc:sldChg chg="modSp add mod ord">
        <pc:chgData name="Michelle A. Goff" userId="186acca2-4413-4424-99ee-397fd6451781" providerId="ADAL" clId="{32D8B595-1197-46FE-A534-5ED06DB10A7F}" dt="2024-10-17T18:21:11.864" v="850" actId="14100"/>
        <pc:sldMkLst>
          <pc:docMk/>
          <pc:sldMk cId="1583339554" sldId="2128752687"/>
        </pc:sldMkLst>
        <pc:spChg chg="mod">
          <ac:chgData name="Michelle A. Goff" userId="186acca2-4413-4424-99ee-397fd6451781" providerId="ADAL" clId="{32D8B595-1197-46FE-A534-5ED06DB10A7F}" dt="2024-10-17T18:21:11.864" v="850" actId="14100"/>
          <ac:spMkLst>
            <pc:docMk/>
            <pc:sldMk cId="1583339554" sldId="2128752687"/>
            <ac:spMk id="8" creationId="{596F9F22-DA89-58F1-3A61-E21E1FD1FA11}"/>
          </ac:spMkLst>
        </pc:spChg>
      </pc:sldChg>
      <pc:sldChg chg="addSp delSp modSp add del mod ord">
        <pc:chgData name="Michelle A. Goff" userId="186acca2-4413-4424-99ee-397fd6451781" providerId="ADAL" clId="{32D8B595-1197-46FE-A534-5ED06DB10A7F}" dt="2024-10-21T14:09:53.622" v="933" actId="47"/>
        <pc:sldMkLst>
          <pc:docMk/>
          <pc:sldMk cId="4257399734" sldId="2128752688"/>
        </pc:sldMkLst>
        <pc:spChg chg="add mod">
          <ac:chgData name="Michelle A. Goff" userId="186acca2-4413-4424-99ee-397fd6451781" providerId="ADAL" clId="{32D8B595-1197-46FE-A534-5ED06DB10A7F}" dt="2024-10-17T18:23:05.178" v="864" actId="1076"/>
          <ac:spMkLst>
            <pc:docMk/>
            <pc:sldMk cId="4257399734" sldId="2128752688"/>
            <ac:spMk id="2" creationId="{E03AD8A8-4634-F7C9-D0F8-25F9913B391C}"/>
          </ac:spMkLst>
        </pc:spChg>
        <pc:spChg chg="del">
          <ac:chgData name="Michelle A. Goff" userId="186acca2-4413-4424-99ee-397fd6451781" providerId="ADAL" clId="{32D8B595-1197-46FE-A534-5ED06DB10A7F}" dt="2024-10-17T18:22:54.003" v="861" actId="21"/>
          <ac:spMkLst>
            <pc:docMk/>
            <pc:sldMk cId="4257399734" sldId="2128752688"/>
            <ac:spMk id="101" creationId="{E03AD8A8-4634-F7C9-D0F8-25F9913B391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A3783-6493-4BDF-AC0E-B0C05BAC1E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2DFC6F-6E89-42D4-AB1C-76F8A3503A62}">
      <dgm:prSet phldrT="[Text]"/>
      <dgm:spPr/>
      <dgm:t>
        <a:bodyPr/>
        <a:lstStyle/>
        <a:p>
          <a:r>
            <a:rPr lang="en-US" dirty="0"/>
            <a:t>Transmission and Distribution Integration</a:t>
          </a:r>
        </a:p>
      </dgm:t>
    </dgm:pt>
    <dgm:pt modelId="{83F9E2B0-4578-4EC6-81F7-9FDE6FEF6857}" type="parTrans" cxnId="{B5C52C2E-A0B1-43DD-A4CC-2F811BE582C1}">
      <dgm:prSet/>
      <dgm:spPr/>
      <dgm:t>
        <a:bodyPr/>
        <a:lstStyle/>
        <a:p>
          <a:endParaRPr lang="en-US"/>
        </a:p>
      </dgm:t>
    </dgm:pt>
    <dgm:pt modelId="{060E6DCC-7E1E-4002-AF39-9CFEE43450BE}" type="sibTrans" cxnId="{B5C52C2E-A0B1-43DD-A4CC-2F811BE582C1}">
      <dgm:prSet/>
      <dgm:spPr/>
      <dgm:t>
        <a:bodyPr/>
        <a:lstStyle/>
        <a:p>
          <a:endParaRPr lang="en-US"/>
        </a:p>
      </dgm:t>
    </dgm:pt>
    <dgm:pt modelId="{0E964466-A61D-47FD-B85C-F047BC132553}">
      <dgm:prSet phldrT="[Text]"/>
      <dgm:spPr/>
      <dgm:t>
        <a:bodyPr/>
        <a:lstStyle/>
        <a:p>
          <a:r>
            <a:rPr lang="en-US" dirty="0"/>
            <a:t>Flexible Grid Management</a:t>
          </a:r>
        </a:p>
      </dgm:t>
    </dgm:pt>
    <dgm:pt modelId="{9BA20B52-C0E1-4176-B3B2-36E7132D0BBE}" type="parTrans" cxnId="{B51A9459-D54B-4D7F-809D-DBC793369488}">
      <dgm:prSet/>
      <dgm:spPr/>
      <dgm:t>
        <a:bodyPr/>
        <a:lstStyle/>
        <a:p>
          <a:endParaRPr lang="en-US"/>
        </a:p>
      </dgm:t>
    </dgm:pt>
    <dgm:pt modelId="{E810A5D9-F0C0-4C79-AAB7-17C2B297B76D}" type="sibTrans" cxnId="{B51A9459-D54B-4D7F-809D-DBC793369488}">
      <dgm:prSet/>
      <dgm:spPr/>
      <dgm:t>
        <a:bodyPr/>
        <a:lstStyle/>
        <a:p>
          <a:endParaRPr lang="en-US"/>
        </a:p>
      </dgm:t>
    </dgm:pt>
    <dgm:pt modelId="{B6C85E99-636A-4A61-93DC-DD9F6225DC18}">
      <dgm:prSet phldrT="[Text]"/>
      <dgm:spPr/>
      <dgm:t>
        <a:bodyPr/>
        <a:lstStyle/>
        <a:p>
          <a:r>
            <a:rPr lang="en-US" dirty="0"/>
            <a:t>Sensing and Measurement</a:t>
          </a:r>
        </a:p>
      </dgm:t>
    </dgm:pt>
    <dgm:pt modelId="{AADA8223-8484-4F22-AAB3-C0E90EEFAB7D}" type="parTrans" cxnId="{70378A86-E9CC-452E-A3A1-28DBC4EF8F1E}">
      <dgm:prSet/>
      <dgm:spPr/>
      <dgm:t>
        <a:bodyPr/>
        <a:lstStyle/>
        <a:p>
          <a:endParaRPr lang="en-US"/>
        </a:p>
      </dgm:t>
    </dgm:pt>
    <dgm:pt modelId="{9A09E1E0-95C5-467E-B195-E19C7456ADA1}" type="sibTrans" cxnId="{70378A86-E9CC-452E-A3A1-28DBC4EF8F1E}">
      <dgm:prSet/>
      <dgm:spPr/>
      <dgm:t>
        <a:bodyPr/>
        <a:lstStyle/>
        <a:p>
          <a:endParaRPr lang="en-US"/>
        </a:p>
      </dgm:t>
    </dgm:pt>
    <dgm:pt modelId="{EEE288FE-1930-4B01-9A3B-342868983A2E}">
      <dgm:prSet phldrT="[Text]"/>
      <dgm:spPr/>
      <dgm:t>
        <a:bodyPr/>
        <a:lstStyle/>
        <a:p>
          <a:r>
            <a:rPr lang="en-US" dirty="0"/>
            <a:t>Optimal dispatch for resource adequacy</a:t>
          </a:r>
        </a:p>
      </dgm:t>
    </dgm:pt>
    <dgm:pt modelId="{C44F3C9F-F92D-4919-8FF1-4466F164D121}" type="parTrans" cxnId="{C823927C-20A2-426A-88D8-FFDEE7CA4310}">
      <dgm:prSet/>
      <dgm:spPr/>
      <dgm:t>
        <a:bodyPr/>
        <a:lstStyle/>
        <a:p>
          <a:endParaRPr lang="en-US"/>
        </a:p>
      </dgm:t>
    </dgm:pt>
    <dgm:pt modelId="{2A67AC44-5C43-45E2-BDFA-D81EE7B9D2ED}" type="sibTrans" cxnId="{C823927C-20A2-426A-88D8-FFDEE7CA4310}">
      <dgm:prSet/>
      <dgm:spPr/>
      <dgm:t>
        <a:bodyPr/>
        <a:lstStyle/>
        <a:p>
          <a:endParaRPr lang="en-US"/>
        </a:p>
      </dgm:t>
    </dgm:pt>
    <dgm:pt modelId="{307AA1E7-5F6C-49F6-972B-E0B846B8B0A3}">
      <dgm:prSet phldrT="[Text]"/>
      <dgm:spPr/>
      <dgm:t>
        <a:bodyPr/>
        <a:lstStyle/>
        <a:p>
          <a:r>
            <a:rPr lang="en-US" dirty="0"/>
            <a:t>Adaptive islanding</a:t>
          </a:r>
        </a:p>
      </dgm:t>
    </dgm:pt>
    <dgm:pt modelId="{19920D2D-EEF6-4EB7-9F31-56C131BACFE9}" type="parTrans" cxnId="{EAE22DA7-63AD-4BB7-A005-BCDAB23C4220}">
      <dgm:prSet/>
      <dgm:spPr/>
      <dgm:t>
        <a:bodyPr/>
        <a:lstStyle/>
        <a:p>
          <a:endParaRPr lang="en-US"/>
        </a:p>
      </dgm:t>
    </dgm:pt>
    <dgm:pt modelId="{93EE6543-48D4-491C-B3E2-5FA33C369852}" type="sibTrans" cxnId="{EAE22DA7-63AD-4BB7-A005-BCDAB23C4220}">
      <dgm:prSet/>
      <dgm:spPr/>
      <dgm:t>
        <a:bodyPr/>
        <a:lstStyle/>
        <a:p>
          <a:endParaRPr lang="en-US"/>
        </a:p>
      </dgm:t>
    </dgm:pt>
    <dgm:pt modelId="{14410B2D-BE0F-4630-B4CC-D88596C076BF}">
      <dgm:prSet phldrT="[Text]"/>
      <dgm:spPr/>
      <dgm:t>
        <a:bodyPr/>
        <a:lstStyle/>
        <a:p>
          <a:r>
            <a:rPr lang="en-US" dirty="0"/>
            <a:t>Self-organizing microgrids</a:t>
          </a:r>
        </a:p>
      </dgm:t>
    </dgm:pt>
    <dgm:pt modelId="{F77F95DD-177E-42F9-9675-AEFB9223CB09}" type="parTrans" cxnId="{E52AAB67-37A0-426F-9180-E34B1CBC9552}">
      <dgm:prSet/>
      <dgm:spPr/>
      <dgm:t>
        <a:bodyPr/>
        <a:lstStyle/>
        <a:p>
          <a:endParaRPr lang="en-US"/>
        </a:p>
      </dgm:t>
    </dgm:pt>
    <dgm:pt modelId="{09A48FA1-E9FA-4E2C-9CFB-C6D2913A73B7}" type="sibTrans" cxnId="{E52AAB67-37A0-426F-9180-E34B1CBC9552}">
      <dgm:prSet/>
      <dgm:spPr/>
      <dgm:t>
        <a:bodyPr/>
        <a:lstStyle/>
        <a:p>
          <a:endParaRPr lang="en-US"/>
        </a:p>
      </dgm:t>
    </dgm:pt>
    <dgm:pt modelId="{EE1FBD98-BB8F-4759-BEFA-C297F78E6F4F}">
      <dgm:prSet phldrT="[Text]"/>
      <dgm:spPr/>
      <dgm:t>
        <a:bodyPr/>
        <a:lstStyle/>
        <a:p>
          <a:r>
            <a:rPr lang="en-US" dirty="0"/>
            <a:t>Application of modern risk science</a:t>
          </a:r>
        </a:p>
      </dgm:t>
    </dgm:pt>
    <dgm:pt modelId="{56770211-9865-4F80-9770-9562209AC57E}" type="parTrans" cxnId="{3C561944-51E8-44BD-957F-2FF4156C134C}">
      <dgm:prSet/>
      <dgm:spPr/>
      <dgm:t>
        <a:bodyPr/>
        <a:lstStyle/>
        <a:p>
          <a:endParaRPr lang="en-US"/>
        </a:p>
      </dgm:t>
    </dgm:pt>
    <dgm:pt modelId="{E008FC14-03C0-4F58-AE02-6875FC779EC9}" type="sibTrans" cxnId="{3C561944-51E8-44BD-957F-2FF4156C134C}">
      <dgm:prSet/>
      <dgm:spPr/>
      <dgm:t>
        <a:bodyPr/>
        <a:lstStyle/>
        <a:p>
          <a:endParaRPr lang="en-US"/>
        </a:p>
      </dgm:t>
    </dgm:pt>
    <dgm:pt modelId="{93BDE69D-AD77-4439-B7D6-2EF666972D39}">
      <dgm:prSet phldrT="[Text]"/>
      <dgm:spPr/>
      <dgm:t>
        <a:bodyPr/>
        <a:lstStyle/>
        <a:p>
          <a:r>
            <a:rPr lang="en-US" dirty="0"/>
            <a:t>Probabilistic decision support</a:t>
          </a:r>
        </a:p>
      </dgm:t>
    </dgm:pt>
    <dgm:pt modelId="{F2A23165-EBC5-4DA4-A7DB-93D1EAB69AE1}" type="parTrans" cxnId="{4A8B72A3-8A60-4FA5-B6EC-AF1FEC0769A3}">
      <dgm:prSet/>
      <dgm:spPr/>
      <dgm:t>
        <a:bodyPr/>
        <a:lstStyle/>
        <a:p>
          <a:endParaRPr lang="en-US"/>
        </a:p>
      </dgm:t>
    </dgm:pt>
    <dgm:pt modelId="{4F0F95C8-C580-4861-8625-3D02358D52C6}" type="sibTrans" cxnId="{4A8B72A3-8A60-4FA5-B6EC-AF1FEC0769A3}">
      <dgm:prSet/>
      <dgm:spPr/>
      <dgm:t>
        <a:bodyPr/>
        <a:lstStyle/>
        <a:p>
          <a:endParaRPr lang="en-US"/>
        </a:p>
      </dgm:t>
    </dgm:pt>
    <dgm:pt modelId="{FDE43D4A-06A9-44AB-A48C-94BF817FAD9D}">
      <dgm:prSet phldrT="[Text]"/>
      <dgm:spPr/>
      <dgm:t>
        <a:bodyPr/>
        <a:lstStyle/>
        <a:p>
          <a:r>
            <a:rPr lang="en-US" dirty="0"/>
            <a:t>Practical architectures for wide-area waveform measurements</a:t>
          </a:r>
        </a:p>
      </dgm:t>
    </dgm:pt>
    <dgm:pt modelId="{9A363C87-EC57-494B-AAD5-4A47A7154577}" type="parTrans" cxnId="{4169A712-88D8-4479-A250-6EE64B1EC29C}">
      <dgm:prSet/>
      <dgm:spPr/>
      <dgm:t>
        <a:bodyPr/>
        <a:lstStyle/>
        <a:p>
          <a:endParaRPr lang="en-US"/>
        </a:p>
      </dgm:t>
    </dgm:pt>
    <dgm:pt modelId="{20A8FCEA-5BEB-4BEB-A095-B1055DF768ED}" type="sibTrans" cxnId="{4169A712-88D8-4479-A250-6EE64B1EC29C}">
      <dgm:prSet/>
      <dgm:spPr/>
      <dgm:t>
        <a:bodyPr/>
        <a:lstStyle/>
        <a:p>
          <a:endParaRPr lang="en-US"/>
        </a:p>
      </dgm:t>
    </dgm:pt>
    <dgm:pt modelId="{20F1F273-6D52-45E3-AE1B-CECAD30E2D9D}">
      <dgm:prSet phldrT="[Text]"/>
      <dgm:spPr/>
      <dgm:t>
        <a:bodyPr/>
        <a:lstStyle/>
        <a:p>
          <a:r>
            <a:rPr lang="en-US" dirty="0"/>
            <a:t>Fusing data from diverse sources</a:t>
          </a:r>
        </a:p>
      </dgm:t>
    </dgm:pt>
    <dgm:pt modelId="{9A000723-5AAD-4240-9E8B-F13EA0FCA3DF}" type="parTrans" cxnId="{FEC3B7BB-B391-44C9-AB6C-2F5CC6791D6C}">
      <dgm:prSet/>
      <dgm:spPr/>
      <dgm:t>
        <a:bodyPr/>
        <a:lstStyle/>
        <a:p>
          <a:endParaRPr lang="en-US"/>
        </a:p>
      </dgm:t>
    </dgm:pt>
    <dgm:pt modelId="{9B2F3E61-5C15-439E-A615-891324704D98}" type="sibTrans" cxnId="{FEC3B7BB-B391-44C9-AB6C-2F5CC6791D6C}">
      <dgm:prSet/>
      <dgm:spPr/>
      <dgm:t>
        <a:bodyPr/>
        <a:lstStyle/>
        <a:p>
          <a:endParaRPr lang="en-US"/>
        </a:p>
      </dgm:t>
    </dgm:pt>
    <dgm:pt modelId="{ABEA391B-94E2-4646-945C-8B6FCEB44829}">
      <dgm:prSet phldrT="[Text]"/>
      <dgm:spPr/>
      <dgm:t>
        <a:bodyPr/>
        <a:lstStyle/>
        <a:p>
          <a:r>
            <a:rPr lang="en-US" dirty="0"/>
            <a:t>Controllable grid enhancing technologies </a:t>
          </a:r>
        </a:p>
      </dgm:t>
    </dgm:pt>
    <dgm:pt modelId="{1270D9FE-4493-4B4E-86A0-3B9002C1DC7F}" type="parTrans" cxnId="{8D25CECC-0291-4493-9E09-118414ADCD67}">
      <dgm:prSet/>
      <dgm:spPr/>
      <dgm:t>
        <a:bodyPr/>
        <a:lstStyle/>
        <a:p>
          <a:endParaRPr lang="en-US"/>
        </a:p>
      </dgm:t>
    </dgm:pt>
    <dgm:pt modelId="{53615839-09E6-4528-9935-37BD3A0A31BE}" type="sibTrans" cxnId="{8D25CECC-0291-4493-9E09-118414ADCD67}">
      <dgm:prSet/>
      <dgm:spPr/>
      <dgm:t>
        <a:bodyPr/>
        <a:lstStyle/>
        <a:p>
          <a:endParaRPr lang="en-US"/>
        </a:p>
      </dgm:t>
    </dgm:pt>
    <dgm:pt modelId="{4CE87B77-D376-4E01-9411-3E140A4C46F0}" type="pres">
      <dgm:prSet presAssocID="{612A3783-6493-4BDF-AC0E-B0C05BAC1ED8}" presName="Name0" presStyleCnt="0">
        <dgm:presLayoutVars>
          <dgm:dir/>
          <dgm:animLvl val="lvl"/>
          <dgm:resizeHandles val="exact"/>
        </dgm:presLayoutVars>
      </dgm:prSet>
      <dgm:spPr/>
    </dgm:pt>
    <dgm:pt modelId="{46A0AD3E-BF8D-48E3-A481-32D94547D24D}" type="pres">
      <dgm:prSet presAssocID="{032DFC6F-6E89-42D4-AB1C-76F8A3503A62}" presName="composite" presStyleCnt="0"/>
      <dgm:spPr/>
    </dgm:pt>
    <dgm:pt modelId="{6E79B150-2233-4BF5-9F92-DFC6B60F57CB}" type="pres">
      <dgm:prSet presAssocID="{032DFC6F-6E89-42D4-AB1C-76F8A3503A62}" presName="parTx" presStyleLbl="alignNode1" presStyleIdx="0" presStyleCnt="3">
        <dgm:presLayoutVars>
          <dgm:chMax val="0"/>
          <dgm:chPref val="0"/>
          <dgm:bulletEnabled val="1"/>
        </dgm:presLayoutVars>
      </dgm:prSet>
      <dgm:spPr/>
    </dgm:pt>
    <dgm:pt modelId="{3B12163E-20FD-40B7-9FC7-EEF130ECA7D4}" type="pres">
      <dgm:prSet presAssocID="{032DFC6F-6E89-42D4-AB1C-76F8A3503A62}" presName="desTx" presStyleLbl="alignAccFollowNode1" presStyleIdx="0" presStyleCnt="3">
        <dgm:presLayoutVars>
          <dgm:bulletEnabled val="1"/>
        </dgm:presLayoutVars>
      </dgm:prSet>
      <dgm:spPr/>
    </dgm:pt>
    <dgm:pt modelId="{C0755D1A-878D-4E6C-A0EB-A10862CB3BF3}" type="pres">
      <dgm:prSet presAssocID="{060E6DCC-7E1E-4002-AF39-9CFEE43450BE}" presName="space" presStyleCnt="0"/>
      <dgm:spPr/>
    </dgm:pt>
    <dgm:pt modelId="{19063FFB-3B90-4BF6-BB6C-00CFF7C8D619}" type="pres">
      <dgm:prSet presAssocID="{0E964466-A61D-47FD-B85C-F047BC132553}" presName="composite" presStyleCnt="0"/>
      <dgm:spPr/>
    </dgm:pt>
    <dgm:pt modelId="{8D404556-F7A2-4246-A66B-8FBBFFEB57A3}" type="pres">
      <dgm:prSet presAssocID="{0E964466-A61D-47FD-B85C-F047BC132553}" presName="parTx" presStyleLbl="alignNode1" presStyleIdx="1" presStyleCnt="3">
        <dgm:presLayoutVars>
          <dgm:chMax val="0"/>
          <dgm:chPref val="0"/>
          <dgm:bulletEnabled val="1"/>
        </dgm:presLayoutVars>
      </dgm:prSet>
      <dgm:spPr/>
    </dgm:pt>
    <dgm:pt modelId="{3735ABB1-507E-4472-B62A-7E6D05ADDF82}" type="pres">
      <dgm:prSet presAssocID="{0E964466-A61D-47FD-B85C-F047BC132553}" presName="desTx" presStyleLbl="alignAccFollowNode1" presStyleIdx="1" presStyleCnt="3">
        <dgm:presLayoutVars>
          <dgm:bulletEnabled val="1"/>
        </dgm:presLayoutVars>
      </dgm:prSet>
      <dgm:spPr/>
    </dgm:pt>
    <dgm:pt modelId="{5E60317D-46E2-4710-9E6F-D45A9C881A01}" type="pres">
      <dgm:prSet presAssocID="{E810A5D9-F0C0-4C79-AAB7-17C2B297B76D}" presName="space" presStyleCnt="0"/>
      <dgm:spPr/>
    </dgm:pt>
    <dgm:pt modelId="{713405CE-7863-4099-9846-95AE29D385EB}" type="pres">
      <dgm:prSet presAssocID="{B6C85E99-636A-4A61-93DC-DD9F6225DC18}" presName="composite" presStyleCnt="0"/>
      <dgm:spPr/>
    </dgm:pt>
    <dgm:pt modelId="{A4F77A05-4736-482A-9EE6-59AD4DDB2E35}" type="pres">
      <dgm:prSet presAssocID="{B6C85E99-636A-4A61-93DC-DD9F6225DC18}" presName="parTx" presStyleLbl="alignNode1" presStyleIdx="2" presStyleCnt="3">
        <dgm:presLayoutVars>
          <dgm:chMax val="0"/>
          <dgm:chPref val="0"/>
          <dgm:bulletEnabled val="1"/>
        </dgm:presLayoutVars>
      </dgm:prSet>
      <dgm:spPr/>
    </dgm:pt>
    <dgm:pt modelId="{3C4D83B4-286B-4AB4-AC57-05D8860BA0A0}" type="pres">
      <dgm:prSet presAssocID="{B6C85E99-636A-4A61-93DC-DD9F6225DC18}" presName="desTx" presStyleLbl="alignAccFollowNode1" presStyleIdx="2" presStyleCnt="3">
        <dgm:presLayoutVars>
          <dgm:bulletEnabled val="1"/>
        </dgm:presLayoutVars>
      </dgm:prSet>
      <dgm:spPr/>
    </dgm:pt>
  </dgm:ptLst>
  <dgm:cxnLst>
    <dgm:cxn modelId="{C14FEF07-909A-48A1-A6B4-7157DA10D12A}" type="presOf" srcId="{B6C85E99-636A-4A61-93DC-DD9F6225DC18}" destId="{A4F77A05-4736-482A-9EE6-59AD4DDB2E35}" srcOrd="0" destOrd="0" presId="urn:microsoft.com/office/officeart/2005/8/layout/hList1"/>
    <dgm:cxn modelId="{33D92B0D-62CF-4DF1-B764-B229EBC18401}" type="presOf" srcId="{EE1FBD98-BB8F-4759-BEFA-C297F78E6F4F}" destId="{3735ABB1-507E-4472-B62A-7E6D05ADDF82}" srcOrd="0" destOrd="0" presId="urn:microsoft.com/office/officeart/2005/8/layout/hList1"/>
    <dgm:cxn modelId="{478D7B0E-DFA2-4CDE-BA9D-372813118138}" type="presOf" srcId="{FDE43D4A-06A9-44AB-A48C-94BF817FAD9D}" destId="{3C4D83B4-286B-4AB4-AC57-05D8860BA0A0}" srcOrd="0" destOrd="0" presId="urn:microsoft.com/office/officeart/2005/8/layout/hList1"/>
    <dgm:cxn modelId="{4169A712-88D8-4479-A250-6EE64B1EC29C}" srcId="{B6C85E99-636A-4A61-93DC-DD9F6225DC18}" destId="{FDE43D4A-06A9-44AB-A48C-94BF817FAD9D}" srcOrd="0" destOrd="0" parTransId="{9A363C87-EC57-494B-AAD5-4A47A7154577}" sibTransId="{20A8FCEA-5BEB-4BEB-A095-B1055DF768ED}"/>
    <dgm:cxn modelId="{60464F1F-E34F-4ADD-98A8-1225479CE4B1}" type="presOf" srcId="{93BDE69D-AD77-4439-B7D6-2EF666972D39}" destId="{3735ABB1-507E-4472-B62A-7E6D05ADDF82}" srcOrd="0" destOrd="1" presId="urn:microsoft.com/office/officeart/2005/8/layout/hList1"/>
    <dgm:cxn modelId="{B5C52C2E-A0B1-43DD-A4CC-2F811BE582C1}" srcId="{612A3783-6493-4BDF-AC0E-B0C05BAC1ED8}" destId="{032DFC6F-6E89-42D4-AB1C-76F8A3503A62}" srcOrd="0" destOrd="0" parTransId="{83F9E2B0-4578-4EC6-81F7-9FDE6FEF6857}" sibTransId="{060E6DCC-7E1E-4002-AF39-9CFEE43450BE}"/>
    <dgm:cxn modelId="{A38D2D5E-F815-4EEF-9847-26BF16D69D14}" type="presOf" srcId="{ABEA391B-94E2-4646-945C-8B6FCEB44829}" destId="{3735ABB1-507E-4472-B62A-7E6D05ADDF82}" srcOrd="0" destOrd="2" presId="urn:microsoft.com/office/officeart/2005/8/layout/hList1"/>
    <dgm:cxn modelId="{3FE17163-79C6-4FB4-B1CF-3D587CC37BBB}" type="presOf" srcId="{0E964466-A61D-47FD-B85C-F047BC132553}" destId="{8D404556-F7A2-4246-A66B-8FBBFFEB57A3}" srcOrd="0" destOrd="0" presId="urn:microsoft.com/office/officeart/2005/8/layout/hList1"/>
    <dgm:cxn modelId="{3C561944-51E8-44BD-957F-2FF4156C134C}" srcId="{0E964466-A61D-47FD-B85C-F047BC132553}" destId="{EE1FBD98-BB8F-4759-BEFA-C297F78E6F4F}" srcOrd="0" destOrd="0" parTransId="{56770211-9865-4F80-9770-9562209AC57E}" sibTransId="{E008FC14-03C0-4F58-AE02-6875FC779EC9}"/>
    <dgm:cxn modelId="{E52AAB67-37A0-426F-9180-E34B1CBC9552}" srcId="{032DFC6F-6E89-42D4-AB1C-76F8A3503A62}" destId="{14410B2D-BE0F-4630-B4CC-D88596C076BF}" srcOrd="2" destOrd="0" parTransId="{F77F95DD-177E-42F9-9675-AEFB9223CB09}" sibTransId="{09A48FA1-E9FA-4E2C-9CFB-C6D2913A73B7}"/>
    <dgm:cxn modelId="{B51A9459-D54B-4D7F-809D-DBC793369488}" srcId="{612A3783-6493-4BDF-AC0E-B0C05BAC1ED8}" destId="{0E964466-A61D-47FD-B85C-F047BC132553}" srcOrd="1" destOrd="0" parTransId="{9BA20B52-C0E1-4176-B3B2-36E7132D0BBE}" sibTransId="{E810A5D9-F0C0-4C79-AAB7-17C2B297B76D}"/>
    <dgm:cxn modelId="{9C7B987B-5302-423C-B718-1C6F6EF9E26E}" type="presOf" srcId="{612A3783-6493-4BDF-AC0E-B0C05BAC1ED8}" destId="{4CE87B77-D376-4E01-9411-3E140A4C46F0}" srcOrd="0" destOrd="0" presId="urn:microsoft.com/office/officeart/2005/8/layout/hList1"/>
    <dgm:cxn modelId="{C823927C-20A2-426A-88D8-FFDEE7CA4310}" srcId="{032DFC6F-6E89-42D4-AB1C-76F8A3503A62}" destId="{EEE288FE-1930-4B01-9A3B-342868983A2E}" srcOrd="0" destOrd="0" parTransId="{C44F3C9F-F92D-4919-8FF1-4466F164D121}" sibTransId="{2A67AC44-5C43-45E2-BDFA-D81EE7B9D2ED}"/>
    <dgm:cxn modelId="{70378A86-E9CC-452E-A3A1-28DBC4EF8F1E}" srcId="{612A3783-6493-4BDF-AC0E-B0C05BAC1ED8}" destId="{B6C85E99-636A-4A61-93DC-DD9F6225DC18}" srcOrd="2" destOrd="0" parTransId="{AADA8223-8484-4F22-AAB3-C0E90EEFAB7D}" sibTransId="{9A09E1E0-95C5-467E-B195-E19C7456ADA1}"/>
    <dgm:cxn modelId="{A2572E91-96E3-4F55-BC86-9DC131A58061}" type="presOf" srcId="{EEE288FE-1930-4B01-9A3B-342868983A2E}" destId="{3B12163E-20FD-40B7-9FC7-EEF130ECA7D4}" srcOrd="0" destOrd="0" presId="urn:microsoft.com/office/officeart/2005/8/layout/hList1"/>
    <dgm:cxn modelId="{4A8B72A3-8A60-4FA5-B6EC-AF1FEC0769A3}" srcId="{0E964466-A61D-47FD-B85C-F047BC132553}" destId="{93BDE69D-AD77-4439-B7D6-2EF666972D39}" srcOrd="1" destOrd="0" parTransId="{F2A23165-EBC5-4DA4-A7DB-93D1EAB69AE1}" sibTransId="{4F0F95C8-C580-4861-8625-3D02358D52C6}"/>
    <dgm:cxn modelId="{EAE22DA7-63AD-4BB7-A005-BCDAB23C4220}" srcId="{032DFC6F-6E89-42D4-AB1C-76F8A3503A62}" destId="{307AA1E7-5F6C-49F6-972B-E0B846B8B0A3}" srcOrd="1" destOrd="0" parTransId="{19920D2D-EEF6-4EB7-9F31-56C131BACFE9}" sibTransId="{93EE6543-48D4-491C-B3E2-5FA33C369852}"/>
    <dgm:cxn modelId="{FEC3B7BB-B391-44C9-AB6C-2F5CC6791D6C}" srcId="{B6C85E99-636A-4A61-93DC-DD9F6225DC18}" destId="{20F1F273-6D52-45E3-AE1B-CECAD30E2D9D}" srcOrd="1" destOrd="0" parTransId="{9A000723-5AAD-4240-9E8B-F13EA0FCA3DF}" sibTransId="{9B2F3E61-5C15-439E-A615-891324704D98}"/>
    <dgm:cxn modelId="{DB8898CC-7CFC-4E33-AE2E-B2E457E6F51F}" type="presOf" srcId="{20F1F273-6D52-45E3-AE1B-CECAD30E2D9D}" destId="{3C4D83B4-286B-4AB4-AC57-05D8860BA0A0}" srcOrd="0" destOrd="1" presId="urn:microsoft.com/office/officeart/2005/8/layout/hList1"/>
    <dgm:cxn modelId="{8D25CECC-0291-4493-9E09-118414ADCD67}" srcId="{0E964466-A61D-47FD-B85C-F047BC132553}" destId="{ABEA391B-94E2-4646-945C-8B6FCEB44829}" srcOrd="2" destOrd="0" parTransId="{1270D9FE-4493-4B4E-86A0-3B9002C1DC7F}" sibTransId="{53615839-09E6-4528-9935-37BD3A0A31BE}"/>
    <dgm:cxn modelId="{6B9DFAD5-8F08-48F6-BBD6-287D3C0BF5B7}" type="presOf" srcId="{14410B2D-BE0F-4630-B4CC-D88596C076BF}" destId="{3B12163E-20FD-40B7-9FC7-EEF130ECA7D4}" srcOrd="0" destOrd="2" presId="urn:microsoft.com/office/officeart/2005/8/layout/hList1"/>
    <dgm:cxn modelId="{F787B5E6-50D6-4E53-A5B0-754F591CEEB5}" type="presOf" srcId="{307AA1E7-5F6C-49F6-972B-E0B846B8B0A3}" destId="{3B12163E-20FD-40B7-9FC7-EEF130ECA7D4}" srcOrd="0" destOrd="1" presId="urn:microsoft.com/office/officeart/2005/8/layout/hList1"/>
    <dgm:cxn modelId="{21F554F2-B310-4B65-8FCC-2EF30A3E1985}" type="presOf" srcId="{032DFC6F-6E89-42D4-AB1C-76F8A3503A62}" destId="{6E79B150-2233-4BF5-9F92-DFC6B60F57CB}" srcOrd="0" destOrd="0" presId="urn:microsoft.com/office/officeart/2005/8/layout/hList1"/>
    <dgm:cxn modelId="{227668AB-69FA-457D-8E27-F37195E092D8}" type="presParOf" srcId="{4CE87B77-D376-4E01-9411-3E140A4C46F0}" destId="{46A0AD3E-BF8D-48E3-A481-32D94547D24D}" srcOrd="0" destOrd="0" presId="urn:microsoft.com/office/officeart/2005/8/layout/hList1"/>
    <dgm:cxn modelId="{052504DA-702F-4E52-9CA1-7CFE4BF8AE86}" type="presParOf" srcId="{46A0AD3E-BF8D-48E3-A481-32D94547D24D}" destId="{6E79B150-2233-4BF5-9F92-DFC6B60F57CB}" srcOrd="0" destOrd="0" presId="urn:microsoft.com/office/officeart/2005/8/layout/hList1"/>
    <dgm:cxn modelId="{515ADC90-5E69-40F0-AFB0-82F9FFAFAF0E}" type="presParOf" srcId="{46A0AD3E-BF8D-48E3-A481-32D94547D24D}" destId="{3B12163E-20FD-40B7-9FC7-EEF130ECA7D4}" srcOrd="1" destOrd="0" presId="urn:microsoft.com/office/officeart/2005/8/layout/hList1"/>
    <dgm:cxn modelId="{7ED361E1-0746-41F6-BD54-4FCB2E51BDA9}" type="presParOf" srcId="{4CE87B77-D376-4E01-9411-3E140A4C46F0}" destId="{C0755D1A-878D-4E6C-A0EB-A10862CB3BF3}" srcOrd="1" destOrd="0" presId="urn:microsoft.com/office/officeart/2005/8/layout/hList1"/>
    <dgm:cxn modelId="{BBB7A68B-F346-4D4F-819D-64203E6FAAAD}" type="presParOf" srcId="{4CE87B77-D376-4E01-9411-3E140A4C46F0}" destId="{19063FFB-3B90-4BF6-BB6C-00CFF7C8D619}" srcOrd="2" destOrd="0" presId="urn:microsoft.com/office/officeart/2005/8/layout/hList1"/>
    <dgm:cxn modelId="{3793A347-BE25-4996-9298-385FEEFE2D7D}" type="presParOf" srcId="{19063FFB-3B90-4BF6-BB6C-00CFF7C8D619}" destId="{8D404556-F7A2-4246-A66B-8FBBFFEB57A3}" srcOrd="0" destOrd="0" presId="urn:microsoft.com/office/officeart/2005/8/layout/hList1"/>
    <dgm:cxn modelId="{47ADD08E-3707-425C-AADD-14362EA4B5C7}" type="presParOf" srcId="{19063FFB-3B90-4BF6-BB6C-00CFF7C8D619}" destId="{3735ABB1-507E-4472-B62A-7E6D05ADDF82}" srcOrd="1" destOrd="0" presId="urn:microsoft.com/office/officeart/2005/8/layout/hList1"/>
    <dgm:cxn modelId="{6A210635-B2CE-4177-A5DA-9663321DF6C3}" type="presParOf" srcId="{4CE87B77-D376-4E01-9411-3E140A4C46F0}" destId="{5E60317D-46E2-4710-9E6F-D45A9C881A01}" srcOrd="3" destOrd="0" presId="urn:microsoft.com/office/officeart/2005/8/layout/hList1"/>
    <dgm:cxn modelId="{7AD14F3F-D352-4A04-93EA-2A8D1FA0B84A}" type="presParOf" srcId="{4CE87B77-D376-4E01-9411-3E140A4C46F0}" destId="{713405CE-7863-4099-9846-95AE29D385EB}" srcOrd="4" destOrd="0" presId="urn:microsoft.com/office/officeart/2005/8/layout/hList1"/>
    <dgm:cxn modelId="{FF8AF491-E68F-4736-B055-3AF6D4A31FB8}" type="presParOf" srcId="{713405CE-7863-4099-9846-95AE29D385EB}" destId="{A4F77A05-4736-482A-9EE6-59AD4DDB2E35}" srcOrd="0" destOrd="0" presId="urn:microsoft.com/office/officeart/2005/8/layout/hList1"/>
    <dgm:cxn modelId="{5CF84191-BE9A-4907-90C9-B256532A2950}" type="presParOf" srcId="{713405CE-7863-4099-9846-95AE29D385EB}" destId="{3C4D83B4-286B-4AB4-AC57-05D8860BA0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A3783-6493-4BDF-AC0E-B0C05BAC1E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2DFC6F-6E89-42D4-AB1C-76F8A3503A62}">
      <dgm:prSet phldrT="[Text]"/>
      <dgm:spPr/>
      <dgm:t>
        <a:bodyPr/>
        <a:lstStyle/>
        <a:p>
          <a:r>
            <a:rPr lang="en-US" dirty="0"/>
            <a:t>Data Analysis</a:t>
          </a:r>
        </a:p>
      </dgm:t>
    </dgm:pt>
    <dgm:pt modelId="{83F9E2B0-4578-4EC6-81F7-9FDE6FEF6857}" type="parTrans" cxnId="{B5C52C2E-A0B1-43DD-A4CC-2F811BE582C1}">
      <dgm:prSet/>
      <dgm:spPr/>
      <dgm:t>
        <a:bodyPr/>
        <a:lstStyle/>
        <a:p>
          <a:endParaRPr lang="en-US"/>
        </a:p>
      </dgm:t>
    </dgm:pt>
    <dgm:pt modelId="{060E6DCC-7E1E-4002-AF39-9CFEE43450BE}" type="sibTrans" cxnId="{B5C52C2E-A0B1-43DD-A4CC-2F811BE582C1}">
      <dgm:prSet/>
      <dgm:spPr/>
      <dgm:t>
        <a:bodyPr/>
        <a:lstStyle/>
        <a:p>
          <a:endParaRPr lang="en-US"/>
        </a:p>
      </dgm:t>
    </dgm:pt>
    <dgm:pt modelId="{C5ACCFD9-444E-4246-9290-1ACB14631531}">
      <dgm:prSet phldrT="[Text]"/>
      <dgm:spPr/>
      <dgm:t>
        <a:bodyPr/>
        <a:lstStyle/>
        <a:p>
          <a:r>
            <a:rPr lang="en-US" dirty="0"/>
            <a:t>Controls</a:t>
          </a:r>
        </a:p>
      </dgm:t>
    </dgm:pt>
    <dgm:pt modelId="{6A139DB3-E009-4E05-A98D-D2CDFB688527}" type="parTrans" cxnId="{B403F11F-9FC6-444C-B5CF-4993F47100BF}">
      <dgm:prSet/>
      <dgm:spPr/>
      <dgm:t>
        <a:bodyPr/>
        <a:lstStyle/>
        <a:p>
          <a:endParaRPr lang="en-US"/>
        </a:p>
      </dgm:t>
    </dgm:pt>
    <dgm:pt modelId="{DE6E28B6-86B1-45B7-B843-577A9D7F7763}" type="sibTrans" cxnId="{B403F11F-9FC6-444C-B5CF-4993F47100BF}">
      <dgm:prSet/>
      <dgm:spPr/>
      <dgm:t>
        <a:bodyPr/>
        <a:lstStyle/>
        <a:p>
          <a:endParaRPr lang="en-US"/>
        </a:p>
      </dgm:t>
    </dgm:pt>
    <dgm:pt modelId="{C94DAEF6-95D2-47B0-A850-988CB42289D5}">
      <dgm:prSet phldrT="[Text]"/>
      <dgm:spPr/>
      <dgm:t>
        <a:bodyPr/>
        <a:lstStyle/>
        <a:p>
          <a:r>
            <a:rPr lang="en-US" dirty="0"/>
            <a:t>Protection</a:t>
          </a:r>
        </a:p>
      </dgm:t>
    </dgm:pt>
    <dgm:pt modelId="{34510865-B6DB-4D6D-A9C4-BB90C0D1EC6B}" type="parTrans" cxnId="{6D11CA08-DD07-47CE-A423-AD0B9FC0011D}">
      <dgm:prSet/>
      <dgm:spPr/>
      <dgm:t>
        <a:bodyPr/>
        <a:lstStyle/>
        <a:p>
          <a:endParaRPr lang="en-US"/>
        </a:p>
      </dgm:t>
    </dgm:pt>
    <dgm:pt modelId="{7B1DCD1C-8C0F-41B6-9452-762770356633}" type="sibTrans" cxnId="{6D11CA08-DD07-47CE-A423-AD0B9FC0011D}">
      <dgm:prSet/>
      <dgm:spPr/>
      <dgm:t>
        <a:bodyPr/>
        <a:lstStyle/>
        <a:p>
          <a:endParaRPr lang="en-US"/>
        </a:p>
      </dgm:t>
    </dgm:pt>
    <dgm:pt modelId="{3BFE6193-5109-4A8A-B2D2-8356E7FFDEBB}">
      <dgm:prSet phldrT="[Text]"/>
      <dgm:spPr/>
      <dgm:t>
        <a:bodyPr/>
        <a:lstStyle/>
        <a:p>
          <a:r>
            <a:rPr lang="en-US" dirty="0"/>
            <a:t>High-speed control capabilities of inverters</a:t>
          </a:r>
        </a:p>
      </dgm:t>
    </dgm:pt>
    <dgm:pt modelId="{30AB4BB9-F022-468A-99FF-4BE545882BB5}" type="parTrans" cxnId="{0FF55D8A-9B93-407D-B76F-19CDA7BC78CE}">
      <dgm:prSet/>
      <dgm:spPr/>
      <dgm:t>
        <a:bodyPr/>
        <a:lstStyle/>
        <a:p>
          <a:endParaRPr lang="en-US"/>
        </a:p>
      </dgm:t>
    </dgm:pt>
    <dgm:pt modelId="{E67B2AC8-E47D-447D-8016-9D6C69325877}" type="sibTrans" cxnId="{0FF55D8A-9B93-407D-B76F-19CDA7BC78CE}">
      <dgm:prSet/>
      <dgm:spPr/>
      <dgm:t>
        <a:bodyPr/>
        <a:lstStyle/>
        <a:p>
          <a:endParaRPr lang="en-US"/>
        </a:p>
      </dgm:t>
    </dgm:pt>
    <dgm:pt modelId="{BC1603A4-72E0-4CEF-A92E-C022953EB03D}">
      <dgm:prSet phldrT="[Text]"/>
      <dgm:spPr/>
      <dgm:t>
        <a:bodyPr/>
        <a:lstStyle/>
        <a:p>
          <a:r>
            <a:rPr lang="en-US" dirty="0"/>
            <a:t>Control of numerous and diverse assets</a:t>
          </a:r>
        </a:p>
      </dgm:t>
    </dgm:pt>
    <dgm:pt modelId="{C78B68E1-4710-4B44-8EC7-DC0A0A3D1584}" type="parTrans" cxnId="{96D61BD7-33E7-4608-83C5-5AE420AD4701}">
      <dgm:prSet/>
      <dgm:spPr/>
      <dgm:t>
        <a:bodyPr/>
        <a:lstStyle/>
        <a:p>
          <a:endParaRPr lang="en-US"/>
        </a:p>
      </dgm:t>
    </dgm:pt>
    <dgm:pt modelId="{5A91A871-4FC3-47A6-9C87-2F1504B65198}" type="sibTrans" cxnId="{96D61BD7-33E7-4608-83C5-5AE420AD4701}">
      <dgm:prSet/>
      <dgm:spPr/>
      <dgm:t>
        <a:bodyPr/>
        <a:lstStyle/>
        <a:p>
          <a:endParaRPr lang="en-US"/>
        </a:p>
      </dgm:t>
    </dgm:pt>
    <dgm:pt modelId="{6E3CD75A-1776-4E9F-8319-321B67DE4853}">
      <dgm:prSet phldrT="[Text]"/>
      <dgm:spPr/>
      <dgm:t>
        <a:bodyPr/>
        <a:lstStyle/>
        <a:p>
          <a:r>
            <a:rPr lang="en-US" dirty="0"/>
            <a:t>Addressing low fault current of IBRs</a:t>
          </a:r>
        </a:p>
      </dgm:t>
    </dgm:pt>
    <dgm:pt modelId="{0F7D65BC-3787-45FE-9ABA-2D2BD24AF78A}" type="parTrans" cxnId="{92EF64F3-60BA-42D6-AC7F-637A77CFC472}">
      <dgm:prSet/>
      <dgm:spPr/>
      <dgm:t>
        <a:bodyPr/>
        <a:lstStyle/>
        <a:p>
          <a:endParaRPr lang="en-US"/>
        </a:p>
      </dgm:t>
    </dgm:pt>
    <dgm:pt modelId="{3B7B9CC3-88EB-4881-998E-063B41006638}" type="sibTrans" cxnId="{92EF64F3-60BA-42D6-AC7F-637A77CFC472}">
      <dgm:prSet/>
      <dgm:spPr/>
      <dgm:t>
        <a:bodyPr/>
        <a:lstStyle/>
        <a:p>
          <a:endParaRPr lang="en-US"/>
        </a:p>
      </dgm:t>
    </dgm:pt>
    <dgm:pt modelId="{6C997FFC-8133-46E4-AFB3-B7DB41548927}">
      <dgm:prSet phldrT="[Text]"/>
      <dgm:spPr/>
      <dgm:t>
        <a:bodyPr/>
        <a:lstStyle/>
        <a:p>
          <a:r>
            <a:rPr lang="en-US" dirty="0"/>
            <a:t>Protection for numerous and diverse assets</a:t>
          </a:r>
        </a:p>
      </dgm:t>
    </dgm:pt>
    <dgm:pt modelId="{AA4EF720-B09A-4E49-8F87-E69B640B78DB}" type="parTrans" cxnId="{648320F5-ECAB-4AF4-92B3-E5D447E4B4F6}">
      <dgm:prSet/>
      <dgm:spPr/>
      <dgm:t>
        <a:bodyPr/>
        <a:lstStyle/>
        <a:p>
          <a:endParaRPr lang="en-US"/>
        </a:p>
      </dgm:t>
    </dgm:pt>
    <dgm:pt modelId="{46CF1DD8-33C7-4502-BD45-A9E4C38896B1}" type="sibTrans" cxnId="{648320F5-ECAB-4AF4-92B3-E5D447E4B4F6}">
      <dgm:prSet/>
      <dgm:spPr/>
      <dgm:t>
        <a:bodyPr/>
        <a:lstStyle/>
        <a:p>
          <a:endParaRPr lang="en-US"/>
        </a:p>
      </dgm:t>
    </dgm:pt>
    <dgm:pt modelId="{B4379F23-3F35-4F21-8EC4-55DF1432A009}">
      <dgm:prSet phldrT="[Text]"/>
      <dgm:spPr/>
      <dgm:t>
        <a:bodyPr/>
        <a:lstStyle/>
        <a:p>
          <a:r>
            <a:rPr lang="en-US" dirty="0"/>
            <a:t>Synchrophasors for operations</a:t>
          </a:r>
        </a:p>
      </dgm:t>
    </dgm:pt>
    <dgm:pt modelId="{4E850882-3FA4-4CE0-B12E-8477A0A927B4}" type="parTrans" cxnId="{7B296C26-44D6-4698-8EAD-1726320DEC16}">
      <dgm:prSet/>
      <dgm:spPr/>
      <dgm:t>
        <a:bodyPr/>
        <a:lstStyle/>
        <a:p>
          <a:endParaRPr lang="en-US"/>
        </a:p>
      </dgm:t>
    </dgm:pt>
    <dgm:pt modelId="{28B17B12-8AA2-4B68-BB1F-D8764A6EC769}" type="sibTrans" cxnId="{7B296C26-44D6-4698-8EAD-1726320DEC16}">
      <dgm:prSet/>
      <dgm:spPr/>
      <dgm:t>
        <a:bodyPr/>
        <a:lstStyle/>
        <a:p>
          <a:endParaRPr lang="en-US"/>
        </a:p>
      </dgm:t>
    </dgm:pt>
    <dgm:pt modelId="{D8A5D03A-667D-4FDA-8DA0-07E6D022E1B4}">
      <dgm:prSet phldrT="[Text]"/>
      <dgm:spPr/>
      <dgm:t>
        <a:bodyPr/>
        <a:lstStyle/>
        <a:p>
          <a:r>
            <a:rPr lang="en-US" dirty="0"/>
            <a:t>Real-time waveform analytics</a:t>
          </a:r>
        </a:p>
      </dgm:t>
    </dgm:pt>
    <dgm:pt modelId="{C1BDEEE7-4120-4EE3-9D90-CD0786A67559}" type="parTrans" cxnId="{A3D1239D-AA0D-437D-BB0D-02AD0F7B1591}">
      <dgm:prSet/>
      <dgm:spPr/>
      <dgm:t>
        <a:bodyPr/>
        <a:lstStyle/>
        <a:p>
          <a:endParaRPr lang="en-US"/>
        </a:p>
      </dgm:t>
    </dgm:pt>
    <dgm:pt modelId="{69CC1E2C-18EF-47EB-A54F-B4364E83E19A}" type="sibTrans" cxnId="{A3D1239D-AA0D-437D-BB0D-02AD0F7B1591}">
      <dgm:prSet/>
      <dgm:spPr/>
      <dgm:t>
        <a:bodyPr/>
        <a:lstStyle/>
        <a:p>
          <a:endParaRPr lang="en-US"/>
        </a:p>
      </dgm:t>
    </dgm:pt>
    <dgm:pt modelId="{4CE87B77-D376-4E01-9411-3E140A4C46F0}" type="pres">
      <dgm:prSet presAssocID="{612A3783-6493-4BDF-AC0E-B0C05BAC1ED8}" presName="Name0" presStyleCnt="0">
        <dgm:presLayoutVars>
          <dgm:dir/>
          <dgm:animLvl val="lvl"/>
          <dgm:resizeHandles val="exact"/>
        </dgm:presLayoutVars>
      </dgm:prSet>
      <dgm:spPr/>
    </dgm:pt>
    <dgm:pt modelId="{46A0AD3E-BF8D-48E3-A481-32D94547D24D}" type="pres">
      <dgm:prSet presAssocID="{032DFC6F-6E89-42D4-AB1C-76F8A3503A62}" presName="composite" presStyleCnt="0"/>
      <dgm:spPr/>
    </dgm:pt>
    <dgm:pt modelId="{6E79B150-2233-4BF5-9F92-DFC6B60F57CB}" type="pres">
      <dgm:prSet presAssocID="{032DFC6F-6E89-42D4-AB1C-76F8A3503A62}" presName="parTx" presStyleLbl="alignNode1" presStyleIdx="0" presStyleCnt="3">
        <dgm:presLayoutVars>
          <dgm:chMax val="0"/>
          <dgm:chPref val="0"/>
          <dgm:bulletEnabled val="1"/>
        </dgm:presLayoutVars>
      </dgm:prSet>
      <dgm:spPr/>
    </dgm:pt>
    <dgm:pt modelId="{3B12163E-20FD-40B7-9FC7-EEF130ECA7D4}" type="pres">
      <dgm:prSet presAssocID="{032DFC6F-6E89-42D4-AB1C-76F8A3503A62}" presName="desTx" presStyleLbl="alignAccFollowNode1" presStyleIdx="0" presStyleCnt="3">
        <dgm:presLayoutVars>
          <dgm:bulletEnabled val="1"/>
        </dgm:presLayoutVars>
      </dgm:prSet>
      <dgm:spPr/>
    </dgm:pt>
    <dgm:pt modelId="{C0755D1A-878D-4E6C-A0EB-A10862CB3BF3}" type="pres">
      <dgm:prSet presAssocID="{060E6DCC-7E1E-4002-AF39-9CFEE43450BE}" presName="space" presStyleCnt="0"/>
      <dgm:spPr/>
    </dgm:pt>
    <dgm:pt modelId="{3CC66D43-6304-4411-B64B-327D559B2986}" type="pres">
      <dgm:prSet presAssocID="{C5ACCFD9-444E-4246-9290-1ACB14631531}" presName="composite" presStyleCnt="0"/>
      <dgm:spPr/>
    </dgm:pt>
    <dgm:pt modelId="{FFE87F92-0C65-4884-AE37-5AE7B7B195D2}" type="pres">
      <dgm:prSet presAssocID="{C5ACCFD9-444E-4246-9290-1ACB14631531}" presName="parTx" presStyleLbl="alignNode1" presStyleIdx="1" presStyleCnt="3">
        <dgm:presLayoutVars>
          <dgm:chMax val="0"/>
          <dgm:chPref val="0"/>
          <dgm:bulletEnabled val="1"/>
        </dgm:presLayoutVars>
      </dgm:prSet>
      <dgm:spPr/>
    </dgm:pt>
    <dgm:pt modelId="{91689A55-EE79-45CA-A2DD-95C5EAFA7C2D}" type="pres">
      <dgm:prSet presAssocID="{C5ACCFD9-444E-4246-9290-1ACB14631531}" presName="desTx" presStyleLbl="alignAccFollowNode1" presStyleIdx="1" presStyleCnt="3">
        <dgm:presLayoutVars>
          <dgm:bulletEnabled val="1"/>
        </dgm:presLayoutVars>
      </dgm:prSet>
      <dgm:spPr/>
    </dgm:pt>
    <dgm:pt modelId="{67E26EB9-1A1C-43D0-889F-6099A937625C}" type="pres">
      <dgm:prSet presAssocID="{DE6E28B6-86B1-45B7-B843-577A9D7F7763}" presName="space" presStyleCnt="0"/>
      <dgm:spPr/>
    </dgm:pt>
    <dgm:pt modelId="{26623AB6-0128-447E-9A78-AD868BFFF73E}" type="pres">
      <dgm:prSet presAssocID="{C94DAEF6-95D2-47B0-A850-988CB42289D5}" presName="composite" presStyleCnt="0"/>
      <dgm:spPr/>
    </dgm:pt>
    <dgm:pt modelId="{17173935-0B76-4AFA-BC9B-59DA9BF636EF}" type="pres">
      <dgm:prSet presAssocID="{C94DAEF6-95D2-47B0-A850-988CB42289D5}" presName="parTx" presStyleLbl="alignNode1" presStyleIdx="2" presStyleCnt="3">
        <dgm:presLayoutVars>
          <dgm:chMax val="0"/>
          <dgm:chPref val="0"/>
          <dgm:bulletEnabled val="1"/>
        </dgm:presLayoutVars>
      </dgm:prSet>
      <dgm:spPr/>
    </dgm:pt>
    <dgm:pt modelId="{6C4989F5-B16A-4F47-891A-8CF8CA05DE0A}" type="pres">
      <dgm:prSet presAssocID="{C94DAEF6-95D2-47B0-A850-988CB42289D5}" presName="desTx" presStyleLbl="alignAccFollowNode1" presStyleIdx="2" presStyleCnt="3">
        <dgm:presLayoutVars>
          <dgm:bulletEnabled val="1"/>
        </dgm:presLayoutVars>
      </dgm:prSet>
      <dgm:spPr/>
    </dgm:pt>
  </dgm:ptLst>
  <dgm:cxnLst>
    <dgm:cxn modelId="{6D11CA08-DD07-47CE-A423-AD0B9FC0011D}" srcId="{612A3783-6493-4BDF-AC0E-B0C05BAC1ED8}" destId="{C94DAEF6-95D2-47B0-A850-988CB42289D5}" srcOrd="2" destOrd="0" parTransId="{34510865-B6DB-4D6D-A9C4-BB90C0D1EC6B}" sibTransId="{7B1DCD1C-8C0F-41B6-9452-762770356633}"/>
    <dgm:cxn modelId="{BBC46E11-16FE-41CB-BEA6-C1DBB2902C1B}" type="presOf" srcId="{D8A5D03A-667D-4FDA-8DA0-07E6D022E1B4}" destId="{3B12163E-20FD-40B7-9FC7-EEF130ECA7D4}" srcOrd="0" destOrd="1" presId="urn:microsoft.com/office/officeart/2005/8/layout/hList1"/>
    <dgm:cxn modelId="{E25C9D17-D701-45B0-BA3A-DE452A5E7A69}" type="presOf" srcId="{C94DAEF6-95D2-47B0-A850-988CB42289D5}" destId="{17173935-0B76-4AFA-BC9B-59DA9BF636EF}" srcOrd="0" destOrd="0" presId="urn:microsoft.com/office/officeart/2005/8/layout/hList1"/>
    <dgm:cxn modelId="{4B8C821A-ED99-4E1E-964A-72D0A6F86958}" type="presOf" srcId="{C5ACCFD9-444E-4246-9290-1ACB14631531}" destId="{FFE87F92-0C65-4884-AE37-5AE7B7B195D2}" srcOrd="0" destOrd="0" presId="urn:microsoft.com/office/officeart/2005/8/layout/hList1"/>
    <dgm:cxn modelId="{9209771E-2099-42EB-9128-231529511DCC}" type="presOf" srcId="{BC1603A4-72E0-4CEF-A92E-C022953EB03D}" destId="{91689A55-EE79-45CA-A2DD-95C5EAFA7C2D}" srcOrd="0" destOrd="1" presId="urn:microsoft.com/office/officeart/2005/8/layout/hList1"/>
    <dgm:cxn modelId="{B403F11F-9FC6-444C-B5CF-4993F47100BF}" srcId="{612A3783-6493-4BDF-AC0E-B0C05BAC1ED8}" destId="{C5ACCFD9-444E-4246-9290-1ACB14631531}" srcOrd="1" destOrd="0" parTransId="{6A139DB3-E009-4E05-A98D-D2CDFB688527}" sibTransId="{DE6E28B6-86B1-45B7-B843-577A9D7F7763}"/>
    <dgm:cxn modelId="{7B296C26-44D6-4698-8EAD-1726320DEC16}" srcId="{032DFC6F-6E89-42D4-AB1C-76F8A3503A62}" destId="{B4379F23-3F35-4F21-8EC4-55DF1432A009}" srcOrd="0" destOrd="0" parTransId="{4E850882-3FA4-4CE0-B12E-8477A0A927B4}" sibTransId="{28B17B12-8AA2-4B68-BB1F-D8764A6EC769}"/>
    <dgm:cxn modelId="{B5C52C2E-A0B1-43DD-A4CC-2F811BE582C1}" srcId="{612A3783-6493-4BDF-AC0E-B0C05BAC1ED8}" destId="{032DFC6F-6E89-42D4-AB1C-76F8A3503A62}" srcOrd="0" destOrd="0" parTransId="{83F9E2B0-4578-4EC6-81F7-9FDE6FEF6857}" sibTransId="{060E6DCC-7E1E-4002-AF39-9CFEE43450BE}"/>
    <dgm:cxn modelId="{921C935D-E3C8-419B-AECE-CD5C383161F2}" type="presOf" srcId="{6E3CD75A-1776-4E9F-8319-321B67DE4853}" destId="{6C4989F5-B16A-4F47-891A-8CF8CA05DE0A}" srcOrd="0" destOrd="0" presId="urn:microsoft.com/office/officeart/2005/8/layout/hList1"/>
    <dgm:cxn modelId="{1D0A6248-32D7-4C6F-9AFA-84F7D029D09F}" type="presOf" srcId="{3BFE6193-5109-4A8A-B2D2-8356E7FFDEBB}" destId="{91689A55-EE79-45CA-A2DD-95C5EAFA7C2D}" srcOrd="0" destOrd="0" presId="urn:microsoft.com/office/officeart/2005/8/layout/hList1"/>
    <dgm:cxn modelId="{DE3ACE6A-A2C4-42E8-84B6-B877C2D793A0}" type="presOf" srcId="{B4379F23-3F35-4F21-8EC4-55DF1432A009}" destId="{3B12163E-20FD-40B7-9FC7-EEF130ECA7D4}" srcOrd="0" destOrd="0" presId="urn:microsoft.com/office/officeart/2005/8/layout/hList1"/>
    <dgm:cxn modelId="{9C7B987B-5302-423C-B718-1C6F6EF9E26E}" type="presOf" srcId="{612A3783-6493-4BDF-AC0E-B0C05BAC1ED8}" destId="{4CE87B77-D376-4E01-9411-3E140A4C46F0}" srcOrd="0" destOrd="0" presId="urn:microsoft.com/office/officeart/2005/8/layout/hList1"/>
    <dgm:cxn modelId="{0FF55D8A-9B93-407D-B76F-19CDA7BC78CE}" srcId="{C5ACCFD9-444E-4246-9290-1ACB14631531}" destId="{3BFE6193-5109-4A8A-B2D2-8356E7FFDEBB}" srcOrd="0" destOrd="0" parTransId="{30AB4BB9-F022-468A-99FF-4BE545882BB5}" sibTransId="{E67B2AC8-E47D-447D-8016-9D6C69325877}"/>
    <dgm:cxn modelId="{A3D1239D-AA0D-437D-BB0D-02AD0F7B1591}" srcId="{032DFC6F-6E89-42D4-AB1C-76F8A3503A62}" destId="{D8A5D03A-667D-4FDA-8DA0-07E6D022E1B4}" srcOrd="1" destOrd="0" parTransId="{C1BDEEE7-4120-4EE3-9D90-CD0786A67559}" sibTransId="{69CC1E2C-18EF-47EB-A54F-B4364E83E19A}"/>
    <dgm:cxn modelId="{594608D0-C1FE-4596-8EB6-C0E13AF073FF}" type="presOf" srcId="{6C997FFC-8133-46E4-AFB3-B7DB41548927}" destId="{6C4989F5-B16A-4F47-891A-8CF8CA05DE0A}" srcOrd="0" destOrd="1" presId="urn:microsoft.com/office/officeart/2005/8/layout/hList1"/>
    <dgm:cxn modelId="{96D61BD7-33E7-4608-83C5-5AE420AD4701}" srcId="{C5ACCFD9-444E-4246-9290-1ACB14631531}" destId="{BC1603A4-72E0-4CEF-A92E-C022953EB03D}" srcOrd="1" destOrd="0" parTransId="{C78B68E1-4710-4B44-8EC7-DC0A0A3D1584}" sibTransId="{5A91A871-4FC3-47A6-9C87-2F1504B65198}"/>
    <dgm:cxn modelId="{21F554F2-B310-4B65-8FCC-2EF30A3E1985}" type="presOf" srcId="{032DFC6F-6E89-42D4-AB1C-76F8A3503A62}" destId="{6E79B150-2233-4BF5-9F92-DFC6B60F57CB}" srcOrd="0" destOrd="0" presId="urn:microsoft.com/office/officeart/2005/8/layout/hList1"/>
    <dgm:cxn modelId="{92EF64F3-60BA-42D6-AC7F-637A77CFC472}" srcId="{C94DAEF6-95D2-47B0-A850-988CB42289D5}" destId="{6E3CD75A-1776-4E9F-8319-321B67DE4853}" srcOrd="0" destOrd="0" parTransId="{0F7D65BC-3787-45FE-9ABA-2D2BD24AF78A}" sibTransId="{3B7B9CC3-88EB-4881-998E-063B41006638}"/>
    <dgm:cxn modelId="{648320F5-ECAB-4AF4-92B3-E5D447E4B4F6}" srcId="{C94DAEF6-95D2-47B0-A850-988CB42289D5}" destId="{6C997FFC-8133-46E4-AFB3-B7DB41548927}" srcOrd="1" destOrd="0" parTransId="{AA4EF720-B09A-4E49-8F87-E69B640B78DB}" sibTransId="{46CF1DD8-33C7-4502-BD45-A9E4C38896B1}"/>
    <dgm:cxn modelId="{227668AB-69FA-457D-8E27-F37195E092D8}" type="presParOf" srcId="{4CE87B77-D376-4E01-9411-3E140A4C46F0}" destId="{46A0AD3E-BF8D-48E3-A481-32D94547D24D}" srcOrd="0" destOrd="0" presId="urn:microsoft.com/office/officeart/2005/8/layout/hList1"/>
    <dgm:cxn modelId="{052504DA-702F-4E52-9CA1-7CFE4BF8AE86}" type="presParOf" srcId="{46A0AD3E-BF8D-48E3-A481-32D94547D24D}" destId="{6E79B150-2233-4BF5-9F92-DFC6B60F57CB}" srcOrd="0" destOrd="0" presId="urn:microsoft.com/office/officeart/2005/8/layout/hList1"/>
    <dgm:cxn modelId="{515ADC90-5E69-40F0-AFB0-82F9FFAFAF0E}" type="presParOf" srcId="{46A0AD3E-BF8D-48E3-A481-32D94547D24D}" destId="{3B12163E-20FD-40B7-9FC7-EEF130ECA7D4}" srcOrd="1" destOrd="0" presId="urn:microsoft.com/office/officeart/2005/8/layout/hList1"/>
    <dgm:cxn modelId="{7ED361E1-0746-41F6-BD54-4FCB2E51BDA9}" type="presParOf" srcId="{4CE87B77-D376-4E01-9411-3E140A4C46F0}" destId="{C0755D1A-878D-4E6C-A0EB-A10862CB3BF3}" srcOrd="1" destOrd="0" presId="urn:microsoft.com/office/officeart/2005/8/layout/hList1"/>
    <dgm:cxn modelId="{BE3AC042-459A-4D88-B0F6-DC6C850E17C1}" type="presParOf" srcId="{4CE87B77-D376-4E01-9411-3E140A4C46F0}" destId="{3CC66D43-6304-4411-B64B-327D559B2986}" srcOrd="2" destOrd="0" presId="urn:microsoft.com/office/officeart/2005/8/layout/hList1"/>
    <dgm:cxn modelId="{F77FF85F-5B27-43E8-B1D3-1AECA7291F87}" type="presParOf" srcId="{3CC66D43-6304-4411-B64B-327D559B2986}" destId="{FFE87F92-0C65-4884-AE37-5AE7B7B195D2}" srcOrd="0" destOrd="0" presId="urn:microsoft.com/office/officeart/2005/8/layout/hList1"/>
    <dgm:cxn modelId="{B6E4704A-0218-4B1B-9AFA-257CA5EA414F}" type="presParOf" srcId="{3CC66D43-6304-4411-B64B-327D559B2986}" destId="{91689A55-EE79-45CA-A2DD-95C5EAFA7C2D}" srcOrd="1" destOrd="0" presId="urn:microsoft.com/office/officeart/2005/8/layout/hList1"/>
    <dgm:cxn modelId="{7DD34C01-4C07-4B49-92AE-8B57A81F75BC}" type="presParOf" srcId="{4CE87B77-D376-4E01-9411-3E140A4C46F0}" destId="{67E26EB9-1A1C-43D0-889F-6099A937625C}" srcOrd="3" destOrd="0" presId="urn:microsoft.com/office/officeart/2005/8/layout/hList1"/>
    <dgm:cxn modelId="{C152033B-E019-4120-957A-A467B64EBD60}" type="presParOf" srcId="{4CE87B77-D376-4E01-9411-3E140A4C46F0}" destId="{26623AB6-0128-447E-9A78-AD868BFFF73E}" srcOrd="4" destOrd="0" presId="urn:microsoft.com/office/officeart/2005/8/layout/hList1"/>
    <dgm:cxn modelId="{9659171D-E01A-4B6C-9CCC-EDB1C0705CBE}" type="presParOf" srcId="{26623AB6-0128-447E-9A78-AD868BFFF73E}" destId="{17173935-0B76-4AFA-BC9B-59DA9BF636EF}" srcOrd="0" destOrd="0" presId="urn:microsoft.com/office/officeart/2005/8/layout/hList1"/>
    <dgm:cxn modelId="{44E5CA9A-0A2F-4F45-9A4F-0898308F340F}" type="presParOf" srcId="{26623AB6-0128-447E-9A78-AD868BFFF73E}" destId="{6C4989F5-B16A-4F47-891A-8CF8CA05DE0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7B743-E437-4749-9463-E3E6332DD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E4C2D8-DDFE-4D03-9B35-CB0DF53B01FF}">
      <dgm:prSet phldrT="[Text]"/>
      <dgm:spPr/>
      <dgm:t>
        <a:bodyPr/>
        <a:lstStyle/>
        <a:p>
          <a:r>
            <a:rPr lang="en-US" b="0" dirty="0"/>
            <a:t>Clean Energy Integration</a:t>
          </a:r>
        </a:p>
      </dgm:t>
    </dgm:pt>
    <dgm:pt modelId="{ABAF7AA5-DEBF-42EA-8D04-1967FFAFF4CD}" type="parTrans" cxnId="{0D4B8279-5582-4D0D-A54C-CDDD5D4485D1}">
      <dgm:prSet/>
      <dgm:spPr/>
      <dgm:t>
        <a:bodyPr/>
        <a:lstStyle/>
        <a:p>
          <a:endParaRPr lang="en-US"/>
        </a:p>
      </dgm:t>
    </dgm:pt>
    <dgm:pt modelId="{00435FC6-E0E6-4AFC-83A2-B3E82D9D4E24}" type="sibTrans" cxnId="{0D4B8279-5582-4D0D-A54C-CDDD5D4485D1}">
      <dgm:prSet/>
      <dgm:spPr/>
      <dgm:t>
        <a:bodyPr/>
        <a:lstStyle/>
        <a:p>
          <a:endParaRPr lang="en-US"/>
        </a:p>
      </dgm:t>
    </dgm:pt>
    <dgm:pt modelId="{5B13F15F-436D-4013-9911-55A9D750A840}">
      <dgm:prSet phldrT="[Text]"/>
      <dgm:spPr/>
      <dgm:t>
        <a:bodyPr/>
        <a:lstStyle/>
        <a:p>
          <a:r>
            <a:rPr lang="en-US" b="0" dirty="0"/>
            <a:t>Grid Infrastructure Expansion</a:t>
          </a:r>
        </a:p>
      </dgm:t>
    </dgm:pt>
    <dgm:pt modelId="{359EB46D-18F7-45AA-9867-D3134DDC5775}" type="parTrans" cxnId="{67F3B8B8-50DD-4478-BE57-39B679E70787}">
      <dgm:prSet/>
      <dgm:spPr/>
      <dgm:t>
        <a:bodyPr/>
        <a:lstStyle/>
        <a:p>
          <a:endParaRPr lang="en-US"/>
        </a:p>
      </dgm:t>
    </dgm:pt>
    <dgm:pt modelId="{9958256D-92C6-4E2C-A892-A99BDD89A33F}" type="sibTrans" cxnId="{67F3B8B8-50DD-4478-BE57-39B679E70787}">
      <dgm:prSet/>
      <dgm:spPr/>
      <dgm:t>
        <a:bodyPr/>
        <a:lstStyle/>
        <a:p>
          <a:endParaRPr lang="en-US"/>
        </a:p>
      </dgm:t>
    </dgm:pt>
    <dgm:pt modelId="{FA91AFA7-17E1-4786-9758-1CD28FAFFC5E}">
      <dgm:prSet phldrT="[Text]"/>
      <dgm:spPr/>
      <dgm:t>
        <a:bodyPr/>
        <a:lstStyle/>
        <a:p>
          <a:r>
            <a:rPr lang="en-US" b="0" dirty="0"/>
            <a:t>Managing Electrification</a:t>
          </a:r>
        </a:p>
      </dgm:t>
    </dgm:pt>
    <dgm:pt modelId="{06F20974-C78D-40D0-8A6B-16090B696234}" type="parTrans" cxnId="{6CD52CFF-D9AC-477F-963E-3C1377FDDAB4}">
      <dgm:prSet/>
      <dgm:spPr/>
      <dgm:t>
        <a:bodyPr/>
        <a:lstStyle/>
        <a:p>
          <a:endParaRPr lang="en-US"/>
        </a:p>
      </dgm:t>
    </dgm:pt>
    <dgm:pt modelId="{2C06F7AB-0335-4701-B6D0-21CACE57C10E}" type="sibTrans" cxnId="{6CD52CFF-D9AC-477F-963E-3C1377FDDAB4}">
      <dgm:prSet/>
      <dgm:spPr/>
      <dgm:t>
        <a:bodyPr/>
        <a:lstStyle/>
        <a:p>
          <a:endParaRPr lang="en-US"/>
        </a:p>
      </dgm:t>
    </dgm:pt>
    <dgm:pt modelId="{43D45D95-E356-4A4A-B2B1-D7433A395A2F}">
      <dgm:prSet phldrT="[Text]"/>
      <dgm:spPr/>
      <dgm:t>
        <a:bodyPr/>
        <a:lstStyle/>
        <a:p>
          <a:r>
            <a:rPr lang="en-US" b="0" dirty="0"/>
            <a:t>Reliability, Resilience, and Security</a:t>
          </a:r>
        </a:p>
      </dgm:t>
    </dgm:pt>
    <dgm:pt modelId="{16504D73-7237-4DA2-91C8-8FDF37F070BC}" type="parTrans" cxnId="{ACD54FD8-D64D-4C59-90FD-5936A1D44B9F}">
      <dgm:prSet/>
      <dgm:spPr/>
      <dgm:t>
        <a:bodyPr/>
        <a:lstStyle/>
        <a:p>
          <a:endParaRPr lang="en-US"/>
        </a:p>
      </dgm:t>
    </dgm:pt>
    <dgm:pt modelId="{0AC75E3B-4813-4319-A820-477F531BE522}" type="sibTrans" cxnId="{ACD54FD8-D64D-4C59-90FD-5936A1D44B9F}">
      <dgm:prSet/>
      <dgm:spPr/>
      <dgm:t>
        <a:bodyPr/>
        <a:lstStyle/>
        <a:p>
          <a:endParaRPr lang="en-US"/>
        </a:p>
      </dgm:t>
    </dgm:pt>
    <dgm:pt modelId="{8DB734B7-9C4D-4A01-8235-5180DB33ED09}" type="pres">
      <dgm:prSet presAssocID="{8A27B743-E437-4749-9463-E3E6332DD685}" presName="diagram" presStyleCnt="0">
        <dgm:presLayoutVars>
          <dgm:dir/>
          <dgm:resizeHandles val="exact"/>
        </dgm:presLayoutVars>
      </dgm:prSet>
      <dgm:spPr/>
    </dgm:pt>
    <dgm:pt modelId="{E7D2F49E-AA7B-4A0E-B2A9-5C16E059399A}" type="pres">
      <dgm:prSet presAssocID="{70E4C2D8-DDFE-4D03-9B35-CB0DF53B01FF}" presName="node" presStyleLbl="node1" presStyleIdx="0" presStyleCnt="4">
        <dgm:presLayoutVars>
          <dgm:bulletEnabled val="1"/>
        </dgm:presLayoutVars>
      </dgm:prSet>
      <dgm:spPr/>
    </dgm:pt>
    <dgm:pt modelId="{EFB54EE8-05CF-4087-9911-DC24E5DDF10F}" type="pres">
      <dgm:prSet presAssocID="{00435FC6-E0E6-4AFC-83A2-B3E82D9D4E24}" presName="sibTrans" presStyleCnt="0"/>
      <dgm:spPr/>
    </dgm:pt>
    <dgm:pt modelId="{CFD59A02-EB7A-4EA2-9445-B9E41C1E24EC}" type="pres">
      <dgm:prSet presAssocID="{5B13F15F-436D-4013-9911-55A9D750A840}" presName="node" presStyleLbl="node1" presStyleIdx="1" presStyleCnt="4">
        <dgm:presLayoutVars>
          <dgm:bulletEnabled val="1"/>
        </dgm:presLayoutVars>
      </dgm:prSet>
      <dgm:spPr/>
    </dgm:pt>
    <dgm:pt modelId="{F165BD7F-589F-4A15-8441-06EDFD58E70D}" type="pres">
      <dgm:prSet presAssocID="{9958256D-92C6-4E2C-A892-A99BDD89A33F}" presName="sibTrans" presStyleCnt="0"/>
      <dgm:spPr/>
    </dgm:pt>
    <dgm:pt modelId="{CC65AF29-F5D1-4835-AA23-9BFF0761C688}" type="pres">
      <dgm:prSet presAssocID="{FA91AFA7-17E1-4786-9758-1CD28FAFFC5E}" presName="node" presStyleLbl="node1" presStyleIdx="2" presStyleCnt="4">
        <dgm:presLayoutVars>
          <dgm:bulletEnabled val="1"/>
        </dgm:presLayoutVars>
      </dgm:prSet>
      <dgm:spPr/>
    </dgm:pt>
    <dgm:pt modelId="{F6E8CFDA-2B04-49E1-906E-01F2C60EA43C}" type="pres">
      <dgm:prSet presAssocID="{2C06F7AB-0335-4701-B6D0-21CACE57C10E}" presName="sibTrans" presStyleCnt="0"/>
      <dgm:spPr/>
    </dgm:pt>
    <dgm:pt modelId="{941B192A-A436-49F0-88C0-3E0A88C9E302}" type="pres">
      <dgm:prSet presAssocID="{43D45D95-E356-4A4A-B2B1-D7433A395A2F}" presName="node" presStyleLbl="node1" presStyleIdx="3" presStyleCnt="4">
        <dgm:presLayoutVars>
          <dgm:bulletEnabled val="1"/>
        </dgm:presLayoutVars>
      </dgm:prSet>
      <dgm:spPr/>
    </dgm:pt>
  </dgm:ptLst>
  <dgm:cxnLst>
    <dgm:cxn modelId="{4FBBAD16-1530-4EC9-864A-46B719C65DFB}" type="presOf" srcId="{5B13F15F-436D-4013-9911-55A9D750A840}" destId="{CFD59A02-EB7A-4EA2-9445-B9E41C1E24EC}" srcOrd="0" destOrd="0" presId="urn:microsoft.com/office/officeart/2005/8/layout/default"/>
    <dgm:cxn modelId="{0D4B8279-5582-4D0D-A54C-CDDD5D4485D1}" srcId="{8A27B743-E437-4749-9463-E3E6332DD685}" destId="{70E4C2D8-DDFE-4D03-9B35-CB0DF53B01FF}" srcOrd="0" destOrd="0" parTransId="{ABAF7AA5-DEBF-42EA-8D04-1967FFAFF4CD}" sibTransId="{00435FC6-E0E6-4AFC-83A2-B3E82D9D4E24}"/>
    <dgm:cxn modelId="{0EDEAEB5-A741-4916-811E-260ABF9AC2A3}" type="presOf" srcId="{43D45D95-E356-4A4A-B2B1-D7433A395A2F}" destId="{941B192A-A436-49F0-88C0-3E0A88C9E302}" srcOrd="0" destOrd="0" presId="urn:microsoft.com/office/officeart/2005/8/layout/default"/>
    <dgm:cxn modelId="{67F3B8B8-50DD-4478-BE57-39B679E70787}" srcId="{8A27B743-E437-4749-9463-E3E6332DD685}" destId="{5B13F15F-436D-4013-9911-55A9D750A840}" srcOrd="1" destOrd="0" parTransId="{359EB46D-18F7-45AA-9867-D3134DDC5775}" sibTransId="{9958256D-92C6-4E2C-A892-A99BDD89A33F}"/>
    <dgm:cxn modelId="{4723F4BC-55F3-4D71-9ED4-4EBC8BA73D4F}" type="presOf" srcId="{70E4C2D8-DDFE-4D03-9B35-CB0DF53B01FF}" destId="{E7D2F49E-AA7B-4A0E-B2A9-5C16E059399A}" srcOrd="0" destOrd="0" presId="urn:microsoft.com/office/officeart/2005/8/layout/default"/>
    <dgm:cxn modelId="{0632ECD0-5E88-4A53-8B04-FB2BFCBB8822}" type="presOf" srcId="{FA91AFA7-17E1-4786-9758-1CD28FAFFC5E}" destId="{CC65AF29-F5D1-4835-AA23-9BFF0761C688}" srcOrd="0" destOrd="0" presId="urn:microsoft.com/office/officeart/2005/8/layout/default"/>
    <dgm:cxn modelId="{ACD54FD8-D64D-4C59-90FD-5936A1D44B9F}" srcId="{8A27B743-E437-4749-9463-E3E6332DD685}" destId="{43D45D95-E356-4A4A-B2B1-D7433A395A2F}" srcOrd="3" destOrd="0" parTransId="{16504D73-7237-4DA2-91C8-8FDF37F070BC}" sibTransId="{0AC75E3B-4813-4319-A820-477F531BE522}"/>
    <dgm:cxn modelId="{450E21E3-6890-4915-91E9-DB0B56A07256}" type="presOf" srcId="{8A27B743-E437-4749-9463-E3E6332DD685}" destId="{8DB734B7-9C4D-4A01-8235-5180DB33ED09}" srcOrd="0" destOrd="0" presId="urn:microsoft.com/office/officeart/2005/8/layout/default"/>
    <dgm:cxn modelId="{6CD52CFF-D9AC-477F-963E-3C1377FDDAB4}" srcId="{8A27B743-E437-4749-9463-E3E6332DD685}" destId="{FA91AFA7-17E1-4786-9758-1CD28FAFFC5E}" srcOrd="2" destOrd="0" parTransId="{06F20974-C78D-40D0-8A6B-16090B696234}" sibTransId="{2C06F7AB-0335-4701-B6D0-21CACE57C10E}"/>
    <dgm:cxn modelId="{C619CC41-1F5E-4FE7-B47F-70F6E0113425}" type="presParOf" srcId="{8DB734B7-9C4D-4A01-8235-5180DB33ED09}" destId="{E7D2F49E-AA7B-4A0E-B2A9-5C16E059399A}" srcOrd="0" destOrd="0" presId="urn:microsoft.com/office/officeart/2005/8/layout/default"/>
    <dgm:cxn modelId="{2548165F-1CED-4CC4-A885-112CA41A12FF}" type="presParOf" srcId="{8DB734B7-9C4D-4A01-8235-5180DB33ED09}" destId="{EFB54EE8-05CF-4087-9911-DC24E5DDF10F}" srcOrd="1" destOrd="0" presId="urn:microsoft.com/office/officeart/2005/8/layout/default"/>
    <dgm:cxn modelId="{28016F2F-A7E7-46D6-9D1D-135408E6DEDA}" type="presParOf" srcId="{8DB734B7-9C4D-4A01-8235-5180DB33ED09}" destId="{CFD59A02-EB7A-4EA2-9445-B9E41C1E24EC}" srcOrd="2" destOrd="0" presId="urn:microsoft.com/office/officeart/2005/8/layout/default"/>
    <dgm:cxn modelId="{9B477504-D0E7-4517-B684-63F02E75E86E}" type="presParOf" srcId="{8DB734B7-9C4D-4A01-8235-5180DB33ED09}" destId="{F165BD7F-589F-4A15-8441-06EDFD58E70D}" srcOrd="3" destOrd="0" presId="urn:microsoft.com/office/officeart/2005/8/layout/default"/>
    <dgm:cxn modelId="{144AA0BF-7253-4887-BF50-C06F7EE8D3F9}" type="presParOf" srcId="{8DB734B7-9C4D-4A01-8235-5180DB33ED09}" destId="{CC65AF29-F5D1-4835-AA23-9BFF0761C688}" srcOrd="4" destOrd="0" presId="urn:microsoft.com/office/officeart/2005/8/layout/default"/>
    <dgm:cxn modelId="{60106EA9-B3C4-446D-8DA1-5767897ED950}" type="presParOf" srcId="{8DB734B7-9C4D-4A01-8235-5180DB33ED09}" destId="{F6E8CFDA-2B04-49E1-906E-01F2C60EA43C}" srcOrd="5" destOrd="0" presId="urn:microsoft.com/office/officeart/2005/8/layout/default"/>
    <dgm:cxn modelId="{1FAFFF7E-3A6E-4857-8E3C-CCDC29F76784}" type="presParOf" srcId="{8DB734B7-9C4D-4A01-8235-5180DB33ED09}" destId="{941B192A-A436-49F0-88C0-3E0A88C9E30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B12CF9-C4A5-461D-88FD-5F1F3FBDEB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39A6F9-3FB6-4311-9B06-A3F91716DB81}">
      <dgm:prSet phldrT="[Text]" custT="1"/>
      <dgm:spPr/>
      <dgm:t>
        <a:bodyPr/>
        <a:lstStyle/>
        <a:p>
          <a:r>
            <a:rPr lang="en-US" sz="2000" dirty="0"/>
            <a:t>Market Design</a:t>
          </a:r>
        </a:p>
      </dgm:t>
    </dgm:pt>
    <dgm:pt modelId="{53186AB9-8BDB-4C19-80DC-27E8E696F853}" type="parTrans" cxnId="{5DE6B477-D07E-4DC9-802C-AE3DD4EE72BD}">
      <dgm:prSet/>
      <dgm:spPr/>
      <dgm:t>
        <a:bodyPr/>
        <a:lstStyle/>
        <a:p>
          <a:endParaRPr lang="en-US" sz="2400"/>
        </a:p>
      </dgm:t>
    </dgm:pt>
    <dgm:pt modelId="{C1D937E9-6013-46E8-B02F-22B90A727B23}" type="sibTrans" cxnId="{5DE6B477-D07E-4DC9-802C-AE3DD4EE72BD}">
      <dgm:prSet/>
      <dgm:spPr/>
      <dgm:t>
        <a:bodyPr/>
        <a:lstStyle/>
        <a:p>
          <a:endParaRPr lang="en-US" sz="2400"/>
        </a:p>
      </dgm:t>
    </dgm:pt>
    <dgm:pt modelId="{2AA7DDBA-E2DF-426E-A649-5701F700A154}">
      <dgm:prSet custT="1"/>
      <dgm:spPr/>
      <dgm:t>
        <a:bodyPr/>
        <a:lstStyle/>
        <a:p>
          <a:r>
            <a:rPr lang="en-US" sz="1600" dirty="0"/>
            <a:t>Ensure that wholesale and retail markets continue to </a:t>
          </a:r>
          <a:r>
            <a:rPr lang="en-US" sz="1600" b="1" dirty="0"/>
            <a:t>support system reliability </a:t>
          </a:r>
          <a:r>
            <a:rPr lang="en-US" sz="1600" dirty="0"/>
            <a:t>and are </a:t>
          </a:r>
          <a:r>
            <a:rPr lang="en-US" sz="1600" b="1" dirty="0"/>
            <a:t>compatible with clean energy policies</a:t>
          </a:r>
          <a:r>
            <a:rPr lang="en-US" sz="1600" dirty="0"/>
            <a:t>. </a:t>
          </a:r>
        </a:p>
      </dgm:t>
    </dgm:pt>
    <dgm:pt modelId="{679C4226-1CEC-44A8-B46D-3B0C70213E5F}" type="parTrans" cxnId="{C6C759BB-D42F-4077-AC9C-F7756D4785D0}">
      <dgm:prSet/>
      <dgm:spPr/>
      <dgm:t>
        <a:bodyPr/>
        <a:lstStyle/>
        <a:p>
          <a:endParaRPr lang="en-US" sz="2400"/>
        </a:p>
      </dgm:t>
    </dgm:pt>
    <dgm:pt modelId="{4A37A0ED-4D24-4CA2-8C12-4BA247C7C8D9}" type="sibTrans" cxnId="{C6C759BB-D42F-4077-AC9C-F7756D4785D0}">
      <dgm:prSet/>
      <dgm:spPr/>
      <dgm:t>
        <a:bodyPr/>
        <a:lstStyle/>
        <a:p>
          <a:endParaRPr lang="en-US" sz="2400"/>
        </a:p>
      </dgm:t>
    </dgm:pt>
    <dgm:pt modelId="{2A7037FA-2ABD-4A02-AA29-B0C14631CAEF}">
      <dgm:prSet custT="1"/>
      <dgm:spPr/>
      <dgm:t>
        <a:bodyPr/>
        <a:lstStyle/>
        <a:p>
          <a:r>
            <a:rPr lang="en-US" sz="2000"/>
            <a:t>Policies and Regulations</a:t>
          </a:r>
          <a:endParaRPr lang="en-US" sz="2000" dirty="0"/>
        </a:p>
      </dgm:t>
    </dgm:pt>
    <dgm:pt modelId="{1AB35C47-B040-4BD7-B291-D2AC6520297E}" type="parTrans" cxnId="{696BFF55-2863-4027-B2D9-FEACCDFA742D}">
      <dgm:prSet/>
      <dgm:spPr/>
      <dgm:t>
        <a:bodyPr/>
        <a:lstStyle/>
        <a:p>
          <a:endParaRPr lang="en-US" sz="2400"/>
        </a:p>
      </dgm:t>
    </dgm:pt>
    <dgm:pt modelId="{C4AB1091-FEF2-4190-A6AE-68C08AF4F05B}" type="sibTrans" cxnId="{696BFF55-2863-4027-B2D9-FEACCDFA742D}">
      <dgm:prSet/>
      <dgm:spPr/>
      <dgm:t>
        <a:bodyPr/>
        <a:lstStyle/>
        <a:p>
          <a:endParaRPr lang="en-US" sz="2400"/>
        </a:p>
      </dgm:t>
    </dgm:pt>
    <dgm:pt modelId="{A8AAA2DE-39CD-4D47-8BD3-1E7B30F30DA7}">
      <dgm:prSet custT="1"/>
      <dgm:spPr/>
      <dgm:t>
        <a:bodyPr/>
        <a:lstStyle/>
        <a:p>
          <a:r>
            <a:rPr lang="en-US" sz="1600" b="1" dirty="0"/>
            <a:t>Achieve decarbonization objectives </a:t>
          </a:r>
          <a:r>
            <a:rPr lang="en-US" sz="1600" dirty="0"/>
            <a:t>in a reliable and cost-effective manner.</a:t>
          </a:r>
        </a:p>
      </dgm:t>
    </dgm:pt>
    <dgm:pt modelId="{4F78A9D5-BDD1-44E6-9E62-3E1509E55F3E}" type="parTrans" cxnId="{6F7C5095-7639-48EF-94BF-110607CCF661}">
      <dgm:prSet/>
      <dgm:spPr/>
      <dgm:t>
        <a:bodyPr/>
        <a:lstStyle/>
        <a:p>
          <a:endParaRPr lang="en-US" sz="2400"/>
        </a:p>
      </dgm:t>
    </dgm:pt>
    <dgm:pt modelId="{A9EF0407-B8DC-4872-B4BB-18FAD1BED5FB}" type="sibTrans" cxnId="{6F7C5095-7639-48EF-94BF-110607CCF661}">
      <dgm:prSet/>
      <dgm:spPr/>
      <dgm:t>
        <a:bodyPr/>
        <a:lstStyle/>
        <a:p>
          <a:endParaRPr lang="en-US" sz="2400"/>
        </a:p>
      </dgm:t>
    </dgm:pt>
    <dgm:pt modelId="{D618CF05-9034-4C84-BA94-422C00D5242E}">
      <dgm:prSet custT="1"/>
      <dgm:spPr/>
      <dgm:t>
        <a:bodyPr/>
        <a:lstStyle/>
        <a:p>
          <a:r>
            <a:rPr lang="en-US" sz="2000"/>
            <a:t>Economic Valuation</a:t>
          </a:r>
          <a:endParaRPr lang="en-US" sz="2000" dirty="0"/>
        </a:p>
      </dgm:t>
    </dgm:pt>
    <dgm:pt modelId="{40132462-7BA1-4037-B07C-FD19DABC6DED}" type="parTrans" cxnId="{5374CA2E-083B-4B39-9F89-11F8FF46668A}">
      <dgm:prSet/>
      <dgm:spPr/>
      <dgm:t>
        <a:bodyPr/>
        <a:lstStyle/>
        <a:p>
          <a:endParaRPr lang="en-US" sz="2400"/>
        </a:p>
      </dgm:t>
    </dgm:pt>
    <dgm:pt modelId="{31D51239-B0D8-47B9-A213-4831123B226A}" type="sibTrans" cxnId="{5374CA2E-083B-4B39-9F89-11F8FF46668A}">
      <dgm:prSet/>
      <dgm:spPr/>
      <dgm:t>
        <a:bodyPr/>
        <a:lstStyle/>
        <a:p>
          <a:endParaRPr lang="en-US" sz="2400"/>
        </a:p>
      </dgm:t>
    </dgm:pt>
    <dgm:pt modelId="{0142F90C-0A43-4655-BC04-873C65F9942E}">
      <dgm:prSet custT="1"/>
      <dgm:spPr/>
      <dgm:t>
        <a:bodyPr/>
        <a:lstStyle/>
        <a:p>
          <a:r>
            <a:rPr lang="en-US" sz="2000"/>
            <a:t>Energy Justice</a:t>
          </a:r>
          <a:endParaRPr lang="en-US" sz="2000" dirty="0"/>
        </a:p>
      </dgm:t>
    </dgm:pt>
    <dgm:pt modelId="{AC7FD174-575B-404F-B725-1C3E07C7B7E4}" type="parTrans" cxnId="{6F1431E6-C089-4831-854D-605A2C5C1AE4}">
      <dgm:prSet/>
      <dgm:spPr/>
      <dgm:t>
        <a:bodyPr/>
        <a:lstStyle/>
        <a:p>
          <a:endParaRPr lang="en-US" sz="2400"/>
        </a:p>
      </dgm:t>
    </dgm:pt>
    <dgm:pt modelId="{34EB51CF-1C3E-4B45-A588-665A1109B846}" type="sibTrans" cxnId="{6F1431E6-C089-4831-854D-605A2C5C1AE4}">
      <dgm:prSet/>
      <dgm:spPr/>
      <dgm:t>
        <a:bodyPr/>
        <a:lstStyle/>
        <a:p>
          <a:endParaRPr lang="en-US" sz="2400"/>
        </a:p>
      </dgm:t>
    </dgm:pt>
    <dgm:pt modelId="{B4B5F8BC-3450-431A-BF7C-8B0246A107E9}">
      <dgm:prSet custT="1"/>
      <dgm:spPr/>
      <dgm:t>
        <a:bodyPr/>
        <a:lstStyle/>
        <a:p>
          <a:r>
            <a:rPr lang="en-US" sz="1600" dirty="0"/>
            <a:t>Understand factors that have contributed to historical injustices in the electricity sector and establish new planning, operations, and market mechanisms to inform decision making and </a:t>
          </a:r>
          <a:r>
            <a:rPr lang="en-US" sz="1600" b="1" dirty="0"/>
            <a:t>ensure just future outcomes. </a:t>
          </a:r>
        </a:p>
      </dgm:t>
    </dgm:pt>
    <dgm:pt modelId="{8B1BF2E8-B88A-4AB0-BB73-56321B91DBDE}" type="parTrans" cxnId="{D81F6261-B3C6-4954-BB49-A0D46A44B9F3}">
      <dgm:prSet/>
      <dgm:spPr/>
      <dgm:t>
        <a:bodyPr/>
        <a:lstStyle/>
        <a:p>
          <a:endParaRPr lang="en-US" sz="2400"/>
        </a:p>
      </dgm:t>
    </dgm:pt>
    <dgm:pt modelId="{295CE946-3569-4746-B071-8ECA4F12BB18}" type="sibTrans" cxnId="{D81F6261-B3C6-4954-BB49-A0D46A44B9F3}">
      <dgm:prSet/>
      <dgm:spPr/>
      <dgm:t>
        <a:bodyPr/>
        <a:lstStyle/>
        <a:p>
          <a:endParaRPr lang="en-US" sz="2400"/>
        </a:p>
      </dgm:t>
    </dgm:pt>
    <dgm:pt modelId="{C0FF4FD5-E8B2-4C2D-A797-401F88461222}">
      <dgm:prSet custT="1"/>
      <dgm:spPr/>
      <dgm:t>
        <a:bodyPr/>
        <a:lstStyle/>
        <a:p>
          <a:r>
            <a:rPr lang="en-US" sz="2000"/>
            <a:t>Workforce Development</a:t>
          </a:r>
          <a:endParaRPr lang="en-US" sz="2000" dirty="0"/>
        </a:p>
      </dgm:t>
    </dgm:pt>
    <dgm:pt modelId="{28D41FDA-12DD-4A2F-AE6A-F977D3D18071}" type="parTrans" cxnId="{646D4DEF-6257-4507-936E-B693627597EC}">
      <dgm:prSet/>
      <dgm:spPr/>
      <dgm:t>
        <a:bodyPr/>
        <a:lstStyle/>
        <a:p>
          <a:endParaRPr lang="en-US" sz="2400"/>
        </a:p>
      </dgm:t>
    </dgm:pt>
    <dgm:pt modelId="{ADA3E3B4-21A3-42CD-B228-34F93FA4CABC}" type="sibTrans" cxnId="{646D4DEF-6257-4507-936E-B693627597EC}">
      <dgm:prSet/>
      <dgm:spPr/>
      <dgm:t>
        <a:bodyPr/>
        <a:lstStyle/>
        <a:p>
          <a:endParaRPr lang="en-US" sz="2400"/>
        </a:p>
      </dgm:t>
    </dgm:pt>
    <dgm:pt modelId="{BC8F5884-082F-4115-821E-B5D035EAC7B3}">
      <dgm:prSet custT="1"/>
      <dgm:spPr/>
      <dgm:t>
        <a:bodyPr/>
        <a:lstStyle/>
        <a:p>
          <a:r>
            <a:rPr lang="en-US" sz="1600" dirty="0"/>
            <a:t>New skill sets will be needed to </a:t>
          </a:r>
          <a:r>
            <a:rPr lang="en-US" sz="1600" b="1" dirty="0"/>
            <a:t>combine traditional system engineering with data science and behavioral science</a:t>
          </a:r>
          <a:r>
            <a:rPr lang="en-US" sz="1600" dirty="0"/>
            <a:t> and new educational pathways and public/private partnerships are needed to foster this expertise.</a:t>
          </a:r>
        </a:p>
      </dgm:t>
    </dgm:pt>
    <dgm:pt modelId="{64EC1CB3-DC18-409B-976B-BA5B2A731F71}" type="parTrans" cxnId="{7F743395-6C8F-421E-8805-0BF97EADA977}">
      <dgm:prSet/>
      <dgm:spPr/>
      <dgm:t>
        <a:bodyPr/>
        <a:lstStyle/>
        <a:p>
          <a:endParaRPr lang="en-US" sz="2400"/>
        </a:p>
      </dgm:t>
    </dgm:pt>
    <dgm:pt modelId="{BDC70C26-32F0-4B69-8489-110772B3DABA}" type="sibTrans" cxnId="{7F743395-6C8F-421E-8805-0BF97EADA977}">
      <dgm:prSet/>
      <dgm:spPr/>
      <dgm:t>
        <a:bodyPr/>
        <a:lstStyle/>
        <a:p>
          <a:endParaRPr lang="en-US" sz="2400"/>
        </a:p>
      </dgm:t>
    </dgm:pt>
    <dgm:pt modelId="{F87AB72A-9A4B-4393-9359-7588085A65C7}">
      <dgm:prSet custT="1"/>
      <dgm:spPr/>
      <dgm:t>
        <a:bodyPr/>
        <a:lstStyle/>
        <a:p>
          <a:r>
            <a:rPr lang="en-US" sz="1600" dirty="0"/>
            <a:t>Develop new approaches to assess resource value as systems evolve and market and incentive structures adapt, particularly in the context of </a:t>
          </a:r>
          <a:r>
            <a:rPr lang="en-US" sz="1600" b="1" dirty="0"/>
            <a:t>increased electrification </a:t>
          </a:r>
          <a:r>
            <a:rPr lang="en-US" sz="1600" dirty="0"/>
            <a:t>and </a:t>
          </a:r>
          <a:r>
            <a:rPr lang="en-US" sz="1600" b="1" dirty="0"/>
            <a:t>growing distributed energy resource penetration</a:t>
          </a:r>
          <a:r>
            <a:rPr lang="en-US" sz="1600" dirty="0"/>
            <a:t>.</a:t>
          </a:r>
        </a:p>
      </dgm:t>
    </dgm:pt>
    <dgm:pt modelId="{A2711AC5-D70F-4E88-A2EF-4F393CF43FB0}" type="sibTrans" cxnId="{E073F92B-D477-453C-AABB-E1C710C17E57}">
      <dgm:prSet/>
      <dgm:spPr/>
      <dgm:t>
        <a:bodyPr/>
        <a:lstStyle/>
        <a:p>
          <a:endParaRPr lang="en-US" sz="2400"/>
        </a:p>
      </dgm:t>
    </dgm:pt>
    <dgm:pt modelId="{B4E07012-80CC-4D27-9CFD-C0147A17663E}" type="parTrans" cxnId="{E073F92B-D477-453C-AABB-E1C710C17E57}">
      <dgm:prSet/>
      <dgm:spPr/>
      <dgm:t>
        <a:bodyPr/>
        <a:lstStyle/>
        <a:p>
          <a:endParaRPr lang="en-US" sz="2400"/>
        </a:p>
      </dgm:t>
    </dgm:pt>
    <dgm:pt modelId="{F3ECC8DF-FE15-491B-803B-2D231D08B1E2}" type="pres">
      <dgm:prSet presAssocID="{CFB12CF9-C4A5-461D-88FD-5F1F3FBDEB17}" presName="Name0" presStyleCnt="0">
        <dgm:presLayoutVars>
          <dgm:dir/>
          <dgm:animLvl val="lvl"/>
          <dgm:resizeHandles val="exact"/>
        </dgm:presLayoutVars>
      </dgm:prSet>
      <dgm:spPr/>
    </dgm:pt>
    <dgm:pt modelId="{4128466F-829D-4831-89FA-27718A94D154}" type="pres">
      <dgm:prSet presAssocID="{BE39A6F9-3FB6-4311-9B06-A3F91716DB81}" presName="linNode" presStyleCnt="0"/>
      <dgm:spPr/>
    </dgm:pt>
    <dgm:pt modelId="{6F51A06E-A51E-4BFA-A676-5142865969F8}" type="pres">
      <dgm:prSet presAssocID="{BE39A6F9-3FB6-4311-9B06-A3F91716DB81}" presName="parentText" presStyleLbl="node1" presStyleIdx="0" presStyleCnt="5" custScaleX="63556">
        <dgm:presLayoutVars>
          <dgm:chMax val="1"/>
          <dgm:bulletEnabled val="1"/>
        </dgm:presLayoutVars>
      </dgm:prSet>
      <dgm:spPr/>
    </dgm:pt>
    <dgm:pt modelId="{EACEC4C6-90C3-420A-B6D9-B03BB000E89B}" type="pres">
      <dgm:prSet presAssocID="{BE39A6F9-3FB6-4311-9B06-A3F91716DB81}" presName="descendantText" presStyleLbl="alignAccFollowNode1" presStyleIdx="0" presStyleCnt="5" custScaleX="114031">
        <dgm:presLayoutVars>
          <dgm:bulletEnabled val="1"/>
        </dgm:presLayoutVars>
      </dgm:prSet>
      <dgm:spPr/>
    </dgm:pt>
    <dgm:pt modelId="{96DEB5C0-812B-465D-821B-9EC18F062189}" type="pres">
      <dgm:prSet presAssocID="{C1D937E9-6013-46E8-B02F-22B90A727B23}" presName="sp" presStyleCnt="0"/>
      <dgm:spPr/>
    </dgm:pt>
    <dgm:pt modelId="{A903CCA1-23B8-4384-A0C0-76F8AD82B6FA}" type="pres">
      <dgm:prSet presAssocID="{2A7037FA-2ABD-4A02-AA29-B0C14631CAEF}" presName="linNode" presStyleCnt="0"/>
      <dgm:spPr/>
    </dgm:pt>
    <dgm:pt modelId="{42BC3CCB-966C-4216-A3EF-0E488804651E}" type="pres">
      <dgm:prSet presAssocID="{2A7037FA-2ABD-4A02-AA29-B0C14631CAEF}" presName="parentText" presStyleLbl="node1" presStyleIdx="1" presStyleCnt="5" custScaleX="63556">
        <dgm:presLayoutVars>
          <dgm:chMax val="1"/>
          <dgm:bulletEnabled val="1"/>
        </dgm:presLayoutVars>
      </dgm:prSet>
      <dgm:spPr/>
    </dgm:pt>
    <dgm:pt modelId="{DCA507B2-DDAA-4CEE-AA90-D38EFBAE602A}" type="pres">
      <dgm:prSet presAssocID="{2A7037FA-2ABD-4A02-AA29-B0C14631CAEF}" presName="descendantText" presStyleLbl="alignAccFollowNode1" presStyleIdx="1" presStyleCnt="5" custScaleX="114031">
        <dgm:presLayoutVars>
          <dgm:bulletEnabled val="1"/>
        </dgm:presLayoutVars>
      </dgm:prSet>
      <dgm:spPr/>
    </dgm:pt>
    <dgm:pt modelId="{5AFC897C-6A6E-41BA-B669-A07F95935CF5}" type="pres">
      <dgm:prSet presAssocID="{C4AB1091-FEF2-4190-A6AE-68C08AF4F05B}" presName="sp" presStyleCnt="0"/>
      <dgm:spPr/>
    </dgm:pt>
    <dgm:pt modelId="{87E34F71-DF49-4B30-B184-E7EDB1329EC1}" type="pres">
      <dgm:prSet presAssocID="{D618CF05-9034-4C84-BA94-422C00D5242E}" presName="linNode" presStyleCnt="0"/>
      <dgm:spPr/>
    </dgm:pt>
    <dgm:pt modelId="{35E10F61-92EA-450A-B2CB-F4456455AC28}" type="pres">
      <dgm:prSet presAssocID="{D618CF05-9034-4C84-BA94-422C00D5242E}" presName="parentText" presStyleLbl="node1" presStyleIdx="2" presStyleCnt="5" custScaleX="63556">
        <dgm:presLayoutVars>
          <dgm:chMax val="1"/>
          <dgm:bulletEnabled val="1"/>
        </dgm:presLayoutVars>
      </dgm:prSet>
      <dgm:spPr/>
    </dgm:pt>
    <dgm:pt modelId="{67D6B9A5-C2B0-42B0-998A-FB66F82DBFCC}" type="pres">
      <dgm:prSet presAssocID="{D618CF05-9034-4C84-BA94-422C00D5242E}" presName="descendantText" presStyleLbl="alignAccFollowNode1" presStyleIdx="2" presStyleCnt="5" custScaleX="114031">
        <dgm:presLayoutVars>
          <dgm:bulletEnabled val="1"/>
        </dgm:presLayoutVars>
      </dgm:prSet>
      <dgm:spPr/>
    </dgm:pt>
    <dgm:pt modelId="{FDAB7C5A-2515-4F3E-9CBA-0B350A906CFF}" type="pres">
      <dgm:prSet presAssocID="{31D51239-B0D8-47B9-A213-4831123B226A}" presName="sp" presStyleCnt="0"/>
      <dgm:spPr/>
    </dgm:pt>
    <dgm:pt modelId="{AF6F56EE-86C8-48D0-B12E-577EC3F0E7E2}" type="pres">
      <dgm:prSet presAssocID="{0142F90C-0A43-4655-BC04-873C65F9942E}" presName="linNode" presStyleCnt="0"/>
      <dgm:spPr/>
    </dgm:pt>
    <dgm:pt modelId="{D2076E35-1AC6-4F79-9598-CF8434E087AC}" type="pres">
      <dgm:prSet presAssocID="{0142F90C-0A43-4655-BC04-873C65F9942E}" presName="parentText" presStyleLbl="node1" presStyleIdx="3" presStyleCnt="5" custScaleX="63556">
        <dgm:presLayoutVars>
          <dgm:chMax val="1"/>
          <dgm:bulletEnabled val="1"/>
        </dgm:presLayoutVars>
      </dgm:prSet>
      <dgm:spPr/>
    </dgm:pt>
    <dgm:pt modelId="{9C191ED6-5739-4B35-8D02-C6D6B9E1465D}" type="pres">
      <dgm:prSet presAssocID="{0142F90C-0A43-4655-BC04-873C65F9942E}" presName="descendantText" presStyleLbl="alignAccFollowNode1" presStyleIdx="3" presStyleCnt="5" custScaleX="114031">
        <dgm:presLayoutVars>
          <dgm:bulletEnabled val="1"/>
        </dgm:presLayoutVars>
      </dgm:prSet>
      <dgm:spPr/>
    </dgm:pt>
    <dgm:pt modelId="{FA530D60-29D1-4DA5-BF29-6D7AD5A18303}" type="pres">
      <dgm:prSet presAssocID="{34EB51CF-1C3E-4B45-A588-665A1109B846}" presName="sp" presStyleCnt="0"/>
      <dgm:spPr/>
    </dgm:pt>
    <dgm:pt modelId="{0266807D-2BEA-42BA-A2CE-6CC41BE117DB}" type="pres">
      <dgm:prSet presAssocID="{C0FF4FD5-E8B2-4C2D-A797-401F88461222}" presName="linNode" presStyleCnt="0"/>
      <dgm:spPr/>
    </dgm:pt>
    <dgm:pt modelId="{3D63A2E7-AAED-4676-8E8E-0AD39191366C}" type="pres">
      <dgm:prSet presAssocID="{C0FF4FD5-E8B2-4C2D-A797-401F88461222}" presName="parentText" presStyleLbl="node1" presStyleIdx="4" presStyleCnt="5" custScaleX="63556">
        <dgm:presLayoutVars>
          <dgm:chMax val="1"/>
          <dgm:bulletEnabled val="1"/>
        </dgm:presLayoutVars>
      </dgm:prSet>
      <dgm:spPr/>
    </dgm:pt>
    <dgm:pt modelId="{B1E7EB52-6ED8-4971-983A-CAFE5FB81C31}" type="pres">
      <dgm:prSet presAssocID="{C0FF4FD5-E8B2-4C2D-A797-401F88461222}" presName="descendantText" presStyleLbl="alignAccFollowNode1" presStyleIdx="4" presStyleCnt="5" custScaleX="114031">
        <dgm:presLayoutVars>
          <dgm:bulletEnabled val="1"/>
        </dgm:presLayoutVars>
      </dgm:prSet>
      <dgm:spPr/>
    </dgm:pt>
  </dgm:ptLst>
  <dgm:cxnLst>
    <dgm:cxn modelId="{D5CA9D0E-4D47-411F-B5B7-1BB2892FA7F5}" type="presOf" srcId="{2AA7DDBA-E2DF-426E-A649-5701F700A154}" destId="{EACEC4C6-90C3-420A-B6D9-B03BB000E89B}" srcOrd="0" destOrd="0" presId="urn:microsoft.com/office/officeart/2005/8/layout/vList5"/>
    <dgm:cxn modelId="{259CE910-E295-49F3-997C-9FEA1200F503}" type="presOf" srcId="{F87AB72A-9A4B-4393-9359-7588085A65C7}" destId="{67D6B9A5-C2B0-42B0-998A-FB66F82DBFCC}" srcOrd="0" destOrd="0" presId="urn:microsoft.com/office/officeart/2005/8/layout/vList5"/>
    <dgm:cxn modelId="{E073F92B-D477-453C-AABB-E1C710C17E57}" srcId="{D618CF05-9034-4C84-BA94-422C00D5242E}" destId="{F87AB72A-9A4B-4393-9359-7588085A65C7}" srcOrd="0" destOrd="0" parTransId="{B4E07012-80CC-4D27-9CFD-C0147A17663E}" sibTransId="{A2711AC5-D70F-4E88-A2EF-4F393CF43FB0}"/>
    <dgm:cxn modelId="{5374CA2E-083B-4B39-9F89-11F8FF46668A}" srcId="{CFB12CF9-C4A5-461D-88FD-5F1F3FBDEB17}" destId="{D618CF05-9034-4C84-BA94-422C00D5242E}" srcOrd="2" destOrd="0" parTransId="{40132462-7BA1-4037-B07C-FD19DABC6DED}" sibTransId="{31D51239-B0D8-47B9-A213-4831123B226A}"/>
    <dgm:cxn modelId="{7C044A38-12E6-4289-8C66-C5E987508EF9}" type="presOf" srcId="{D618CF05-9034-4C84-BA94-422C00D5242E}" destId="{35E10F61-92EA-450A-B2CB-F4456455AC28}" srcOrd="0" destOrd="0" presId="urn:microsoft.com/office/officeart/2005/8/layout/vList5"/>
    <dgm:cxn modelId="{D81F6261-B3C6-4954-BB49-A0D46A44B9F3}" srcId="{0142F90C-0A43-4655-BC04-873C65F9942E}" destId="{B4B5F8BC-3450-431A-BF7C-8B0246A107E9}" srcOrd="0" destOrd="0" parTransId="{8B1BF2E8-B88A-4AB0-BB73-56321B91DBDE}" sibTransId="{295CE946-3569-4746-B071-8ECA4F12BB18}"/>
    <dgm:cxn modelId="{6AE6AF70-66BA-424E-8C47-C6A719681C46}" type="presOf" srcId="{C0FF4FD5-E8B2-4C2D-A797-401F88461222}" destId="{3D63A2E7-AAED-4676-8E8E-0AD39191366C}" srcOrd="0" destOrd="0" presId="urn:microsoft.com/office/officeart/2005/8/layout/vList5"/>
    <dgm:cxn modelId="{696BFF55-2863-4027-B2D9-FEACCDFA742D}" srcId="{CFB12CF9-C4A5-461D-88FD-5F1F3FBDEB17}" destId="{2A7037FA-2ABD-4A02-AA29-B0C14631CAEF}" srcOrd="1" destOrd="0" parTransId="{1AB35C47-B040-4BD7-B291-D2AC6520297E}" sibTransId="{C4AB1091-FEF2-4190-A6AE-68C08AF4F05B}"/>
    <dgm:cxn modelId="{5DE6B477-D07E-4DC9-802C-AE3DD4EE72BD}" srcId="{CFB12CF9-C4A5-461D-88FD-5F1F3FBDEB17}" destId="{BE39A6F9-3FB6-4311-9B06-A3F91716DB81}" srcOrd="0" destOrd="0" parTransId="{53186AB9-8BDB-4C19-80DC-27E8E696F853}" sibTransId="{C1D937E9-6013-46E8-B02F-22B90A727B23}"/>
    <dgm:cxn modelId="{E6434178-4F7F-4CB9-AC02-021384FB644D}" type="presOf" srcId="{BC8F5884-082F-4115-821E-B5D035EAC7B3}" destId="{B1E7EB52-6ED8-4971-983A-CAFE5FB81C31}" srcOrd="0" destOrd="0" presId="urn:microsoft.com/office/officeart/2005/8/layout/vList5"/>
    <dgm:cxn modelId="{F546B67D-FAF4-43F9-80EC-AC135EB30915}" type="presOf" srcId="{2A7037FA-2ABD-4A02-AA29-B0C14631CAEF}" destId="{42BC3CCB-966C-4216-A3EF-0E488804651E}" srcOrd="0" destOrd="0" presId="urn:microsoft.com/office/officeart/2005/8/layout/vList5"/>
    <dgm:cxn modelId="{D6AC9E80-1D1A-4EFC-B5C8-7397A74DAF21}" type="presOf" srcId="{A8AAA2DE-39CD-4D47-8BD3-1E7B30F30DA7}" destId="{DCA507B2-DDAA-4CEE-AA90-D38EFBAE602A}" srcOrd="0" destOrd="0" presId="urn:microsoft.com/office/officeart/2005/8/layout/vList5"/>
    <dgm:cxn modelId="{7F743395-6C8F-421E-8805-0BF97EADA977}" srcId="{C0FF4FD5-E8B2-4C2D-A797-401F88461222}" destId="{BC8F5884-082F-4115-821E-B5D035EAC7B3}" srcOrd="0" destOrd="0" parTransId="{64EC1CB3-DC18-409B-976B-BA5B2A731F71}" sibTransId="{BDC70C26-32F0-4B69-8489-110772B3DABA}"/>
    <dgm:cxn modelId="{6F7C5095-7639-48EF-94BF-110607CCF661}" srcId="{2A7037FA-2ABD-4A02-AA29-B0C14631CAEF}" destId="{A8AAA2DE-39CD-4D47-8BD3-1E7B30F30DA7}" srcOrd="0" destOrd="0" parTransId="{4F78A9D5-BDD1-44E6-9E62-3E1509E55F3E}" sibTransId="{A9EF0407-B8DC-4872-B4BB-18FAD1BED5FB}"/>
    <dgm:cxn modelId="{FDD15EAB-B15C-4712-96B7-372D86873A32}" type="presOf" srcId="{CFB12CF9-C4A5-461D-88FD-5F1F3FBDEB17}" destId="{F3ECC8DF-FE15-491B-803B-2D231D08B1E2}" srcOrd="0" destOrd="0" presId="urn:microsoft.com/office/officeart/2005/8/layout/vList5"/>
    <dgm:cxn modelId="{DD2E7EB0-D06A-4EFA-AFCF-58ACA33B35DE}" type="presOf" srcId="{BE39A6F9-3FB6-4311-9B06-A3F91716DB81}" destId="{6F51A06E-A51E-4BFA-A676-5142865969F8}" srcOrd="0" destOrd="0" presId="urn:microsoft.com/office/officeart/2005/8/layout/vList5"/>
    <dgm:cxn modelId="{D1E1CBBA-4C58-4FDF-9B7F-3F8618102DE6}" type="presOf" srcId="{B4B5F8BC-3450-431A-BF7C-8B0246A107E9}" destId="{9C191ED6-5739-4B35-8D02-C6D6B9E1465D}" srcOrd="0" destOrd="0" presId="urn:microsoft.com/office/officeart/2005/8/layout/vList5"/>
    <dgm:cxn modelId="{C6C759BB-D42F-4077-AC9C-F7756D4785D0}" srcId="{BE39A6F9-3FB6-4311-9B06-A3F91716DB81}" destId="{2AA7DDBA-E2DF-426E-A649-5701F700A154}" srcOrd="0" destOrd="0" parTransId="{679C4226-1CEC-44A8-B46D-3B0C70213E5F}" sibTransId="{4A37A0ED-4D24-4CA2-8C12-4BA247C7C8D9}"/>
    <dgm:cxn modelId="{6F1431E6-C089-4831-854D-605A2C5C1AE4}" srcId="{CFB12CF9-C4A5-461D-88FD-5F1F3FBDEB17}" destId="{0142F90C-0A43-4655-BC04-873C65F9942E}" srcOrd="3" destOrd="0" parTransId="{AC7FD174-575B-404F-B725-1C3E07C7B7E4}" sibTransId="{34EB51CF-1C3E-4B45-A588-665A1109B846}"/>
    <dgm:cxn modelId="{646D4DEF-6257-4507-936E-B693627597EC}" srcId="{CFB12CF9-C4A5-461D-88FD-5F1F3FBDEB17}" destId="{C0FF4FD5-E8B2-4C2D-A797-401F88461222}" srcOrd="4" destOrd="0" parTransId="{28D41FDA-12DD-4A2F-AE6A-F977D3D18071}" sibTransId="{ADA3E3B4-21A3-42CD-B228-34F93FA4CABC}"/>
    <dgm:cxn modelId="{CB995CF1-A443-420D-ABD6-68FF1F726320}" type="presOf" srcId="{0142F90C-0A43-4655-BC04-873C65F9942E}" destId="{D2076E35-1AC6-4F79-9598-CF8434E087AC}" srcOrd="0" destOrd="0" presId="urn:microsoft.com/office/officeart/2005/8/layout/vList5"/>
    <dgm:cxn modelId="{E1F1B909-F663-4EA7-B12A-94DF4C0F55F6}" type="presParOf" srcId="{F3ECC8DF-FE15-491B-803B-2D231D08B1E2}" destId="{4128466F-829D-4831-89FA-27718A94D154}" srcOrd="0" destOrd="0" presId="urn:microsoft.com/office/officeart/2005/8/layout/vList5"/>
    <dgm:cxn modelId="{22C8E492-7DFD-4A69-86DF-8A7BB4ED4AA6}" type="presParOf" srcId="{4128466F-829D-4831-89FA-27718A94D154}" destId="{6F51A06E-A51E-4BFA-A676-5142865969F8}" srcOrd="0" destOrd="0" presId="urn:microsoft.com/office/officeart/2005/8/layout/vList5"/>
    <dgm:cxn modelId="{DC3B1858-86EB-4941-A9EE-0C758BAB8D79}" type="presParOf" srcId="{4128466F-829D-4831-89FA-27718A94D154}" destId="{EACEC4C6-90C3-420A-B6D9-B03BB000E89B}" srcOrd="1" destOrd="0" presId="urn:microsoft.com/office/officeart/2005/8/layout/vList5"/>
    <dgm:cxn modelId="{B241AA43-3CEC-41A3-86EF-E890BB9AB068}" type="presParOf" srcId="{F3ECC8DF-FE15-491B-803B-2D231D08B1E2}" destId="{96DEB5C0-812B-465D-821B-9EC18F062189}" srcOrd="1" destOrd="0" presId="urn:microsoft.com/office/officeart/2005/8/layout/vList5"/>
    <dgm:cxn modelId="{A3B7BFF3-FCC1-4AFB-94A6-23BE46D9A28F}" type="presParOf" srcId="{F3ECC8DF-FE15-491B-803B-2D231D08B1E2}" destId="{A903CCA1-23B8-4384-A0C0-76F8AD82B6FA}" srcOrd="2" destOrd="0" presId="urn:microsoft.com/office/officeart/2005/8/layout/vList5"/>
    <dgm:cxn modelId="{6B1D8EBE-EA73-4DFE-AADD-FA400F4ABE9E}" type="presParOf" srcId="{A903CCA1-23B8-4384-A0C0-76F8AD82B6FA}" destId="{42BC3CCB-966C-4216-A3EF-0E488804651E}" srcOrd="0" destOrd="0" presId="urn:microsoft.com/office/officeart/2005/8/layout/vList5"/>
    <dgm:cxn modelId="{F1A70A27-2281-4D61-9BBA-ED922666D939}" type="presParOf" srcId="{A903CCA1-23B8-4384-A0C0-76F8AD82B6FA}" destId="{DCA507B2-DDAA-4CEE-AA90-D38EFBAE602A}" srcOrd="1" destOrd="0" presId="urn:microsoft.com/office/officeart/2005/8/layout/vList5"/>
    <dgm:cxn modelId="{C047B963-7413-49FD-A439-C54C6ACBA2C7}" type="presParOf" srcId="{F3ECC8DF-FE15-491B-803B-2D231D08B1E2}" destId="{5AFC897C-6A6E-41BA-B669-A07F95935CF5}" srcOrd="3" destOrd="0" presId="urn:microsoft.com/office/officeart/2005/8/layout/vList5"/>
    <dgm:cxn modelId="{C5C585A8-0E56-48AF-AF84-1B22E8470093}" type="presParOf" srcId="{F3ECC8DF-FE15-491B-803B-2D231D08B1E2}" destId="{87E34F71-DF49-4B30-B184-E7EDB1329EC1}" srcOrd="4" destOrd="0" presId="urn:microsoft.com/office/officeart/2005/8/layout/vList5"/>
    <dgm:cxn modelId="{36B8BAAE-9715-40B7-8D4E-103833720236}" type="presParOf" srcId="{87E34F71-DF49-4B30-B184-E7EDB1329EC1}" destId="{35E10F61-92EA-450A-B2CB-F4456455AC28}" srcOrd="0" destOrd="0" presId="urn:microsoft.com/office/officeart/2005/8/layout/vList5"/>
    <dgm:cxn modelId="{D4132ADB-F7E8-4EB3-9512-8B43EBF6B3BB}" type="presParOf" srcId="{87E34F71-DF49-4B30-B184-E7EDB1329EC1}" destId="{67D6B9A5-C2B0-42B0-998A-FB66F82DBFCC}" srcOrd="1" destOrd="0" presId="urn:microsoft.com/office/officeart/2005/8/layout/vList5"/>
    <dgm:cxn modelId="{8D195E4F-1A8D-4131-A919-D8BBAD85CEC3}" type="presParOf" srcId="{F3ECC8DF-FE15-491B-803B-2D231D08B1E2}" destId="{FDAB7C5A-2515-4F3E-9CBA-0B350A906CFF}" srcOrd="5" destOrd="0" presId="urn:microsoft.com/office/officeart/2005/8/layout/vList5"/>
    <dgm:cxn modelId="{77C4A022-14F6-4216-B1AB-70C080941623}" type="presParOf" srcId="{F3ECC8DF-FE15-491B-803B-2D231D08B1E2}" destId="{AF6F56EE-86C8-48D0-B12E-577EC3F0E7E2}" srcOrd="6" destOrd="0" presId="urn:microsoft.com/office/officeart/2005/8/layout/vList5"/>
    <dgm:cxn modelId="{3978D331-2FA7-4C5F-8403-E40597327C60}" type="presParOf" srcId="{AF6F56EE-86C8-48D0-B12E-577EC3F0E7E2}" destId="{D2076E35-1AC6-4F79-9598-CF8434E087AC}" srcOrd="0" destOrd="0" presId="urn:microsoft.com/office/officeart/2005/8/layout/vList5"/>
    <dgm:cxn modelId="{8643D9DE-B11E-4537-A8BD-101AA96C8D7E}" type="presParOf" srcId="{AF6F56EE-86C8-48D0-B12E-577EC3F0E7E2}" destId="{9C191ED6-5739-4B35-8D02-C6D6B9E1465D}" srcOrd="1" destOrd="0" presId="urn:microsoft.com/office/officeart/2005/8/layout/vList5"/>
    <dgm:cxn modelId="{A2940EDF-5488-4634-B18B-B7C07B6D4A54}" type="presParOf" srcId="{F3ECC8DF-FE15-491B-803B-2D231D08B1E2}" destId="{FA530D60-29D1-4DA5-BF29-6D7AD5A18303}" srcOrd="7" destOrd="0" presId="urn:microsoft.com/office/officeart/2005/8/layout/vList5"/>
    <dgm:cxn modelId="{282B934B-368A-4FFD-934F-0C4816B4F322}" type="presParOf" srcId="{F3ECC8DF-FE15-491B-803B-2D231D08B1E2}" destId="{0266807D-2BEA-42BA-A2CE-6CC41BE117DB}" srcOrd="8" destOrd="0" presId="urn:microsoft.com/office/officeart/2005/8/layout/vList5"/>
    <dgm:cxn modelId="{CCD2E5A0-1F2A-4BB1-AF0C-7A0556E1390D}" type="presParOf" srcId="{0266807D-2BEA-42BA-A2CE-6CC41BE117DB}" destId="{3D63A2E7-AAED-4676-8E8E-0AD39191366C}" srcOrd="0" destOrd="0" presId="urn:microsoft.com/office/officeart/2005/8/layout/vList5"/>
    <dgm:cxn modelId="{1954F9C2-8BE2-4E2C-89EA-CDE34BD610B3}" type="presParOf" srcId="{0266807D-2BEA-42BA-A2CE-6CC41BE117DB}" destId="{B1E7EB52-6ED8-4971-983A-CAFE5FB81C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B150-2233-4BF5-9F92-DFC6B60F57CB}">
      <dsp:nvSpPr>
        <dsp:cNvPr id="0" name=""/>
        <dsp:cNvSpPr/>
      </dsp:nvSpPr>
      <dsp:spPr>
        <a:xfrm>
          <a:off x="3592" y="29449"/>
          <a:ext cx="3502409" cy="7072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Transmission and Distribution Integration</a:t>
          </a:r>
        </a:p>
      </dsp:txBody>
      <dsp:txXfrm>
        <a:off x="3592" y="29449"/>
        <a:ext cx="3502409" cy="707280"/>
      </dsp:txXfrm>
    </dsp:sp>
    <dsp:sp modelId="{3B12163E-20FD-40B7-9FC7-EEF130ECA7D4}">
      <dsp:nvSpPr>
        <dsp:cNvPr id="0" name=""/>
        <dsp:cNvSpPr/>
      </dsp:nvSpPr>
      <dsp:spPr>
        <a:xfrm>
          <a:off x="3592" y="736730"/>
          <a:ext cx="3502409" cy="1672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Optimal dispatch for resource adequacy</a:t>
          </a:r>
        </a:p>
        <a:p>
          <a:pPr marL="171450" lvl="1" indent="-171450" algn="l" defTabSz="844550">
            <a:lnSpc>
              <a:spcPct val="90000"/>
            </a:lnSpc>
            <a:spcBef>
              <a:spcPct val="0"/>
            </a:spcBef>
            <a:spcAft>
              <a:spcPct val="15000"/>
            </a:spcAft>
            <a:buChar char="•"/>
          </a:pPr>
          <a:r>
            <a:rPr lang="en-US" sz="1900" kern="1200" dirty="0"/>
            <a:t>Adaptive islanding</a:t>
          </a:r>
        </a:p>
        <a:p>
          <a:pPr marL="171450" lvl="1" indent="-171450" algn="l" defTabSz="844550">
            <a:lnSpc>
              <a:spcPct val="90000"/>
            </a:lnSpc>
            <a:spcBef>
              <a:spcPct val="0"/>
            </a:spcBef>
            <a:spcAft>
              <a:spcPct val="15000"/>
            </a:spcAft>
            <a:buChar char="•"/>
          </a:pPr>
          <a:r>
            <a:rPr lang="en-US" sz="1900" kern="1200" dirty="0"/>
            <a:t>Self-organizing microgrids</a:t>
          </a:r>
        </a:p>
      </dsp:txBody>
      <dsp:txXfrm>
        <a:off x="3592" y="736730"/>
        <a:ext cx="3502409" cy="1672219"/>
      </dsp:txXfrm>
    </dsp:sp>
    <dsp:sp modelId="{8D404556-F7A2-4246-A66B-8FBBFFEB57A3}">
      <dsp:nvSpPr>
        <dsp:cNvPr id="0" name=""/>
        <dsp:cNvSpPr/>
      </dsp:nvSpPr>
      <dsp:spPr>
        <a:xfrm>
          <a:off x="3996339" y="29449"/>
          <a:ext cx="3502409" cy="7072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Flexible Grid Management</a:t>
          </a:r>
        </a:p>
      </dsp:txBody>
      <dsp:txXfrm>
        <a:off x="3996339" y="29449"/>
        <a:ext cx="3502409" cy="707280"/>
      </dsp:txXfrm>
    </dsp:sp>
    <dsp:sp modelId="{3735ABB1-507E-4472-B62A-7E6D05ADDF82}">
      <dsp:nvSpPr>
        <dsp:cNvPr id="0" name=""/>
        <dsp:cNvSpPr/>
      </dsp:nvSpPr>
      <dsp:spPr>
        <a:xfrm>
          <a:off x="3996339" y="736730"/>
          <a:ext cx="3502409" cy="1672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Application of modern risk science</a:t>
          </a:r>
        </a:p>
        <a:p>
          <a:pPr marL="171450" lvl="1" indent="-171450" algn="l" defTabSz="844550">
            <a:lnSpc>
              <a:spcPct val="90000"/>
            </a:lnSpc>
            <a:spcBef>
              <a:spcPct val="0"/>
            </a:spcBef>
            <a:spcAft>
              <a:spcPct val="15000"/>
            </a:spcAft>
            <a:buChar char="•"/>
          </a:pPr>
          <a:r>
            <a:rPr lang="en-US" sz="1900" kern="1200" dirty="0"/>
            <a:t>Probabilistic decision support</a:t>
          </a:r>
        </a:p>
        <a:p>
          <a:pPr marL="171450" lvl="1" indent="-171450" algn="l" defTabSz="844550">
            <a:lnSpc>
              <a:spcPct val="90000"/>
            </a:lnSpc>
            <a:spcBef>
              <a:spcPct val="0"/>
            </a:spcBef>
            <a:spcAft>
              <a:spcPct val="15000"/>
            </a:spcAft>
            <a:buChar char="•"/>
          </a:pPr>
          <a:r>
            <a:rPr lang="en-US" sz="1900" kern="1200" dirty="0"/>
            <a:t>Controllable grid enhancing technologies </a:t>
          </a:r>
        </a:p>
      </dsp:txBody>
      <dsp:txXfrm>
        <a:off x="3996339" y="736730"/>
        <a:ext cx="3502409" cy="1672219"/>
      </dsp:txXfrm>
    </dsp:sp>
    <dsp:sp modelId="{A4F77A05-4736-482A-9EE6-59AD4DDB2E35}">
      <dsp:nvSpPr>
        <dsp:cNvPr id="0" name=""/>
        <dsp:cNvSpPr/>
      </dsp:nvSpPr>
      <dsp:spPr>
        <a:xfrm>
          <a:off x="7989086" y="29449"/>
          <a:ext cx="3502409" cy="7072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Sensing and Measurement</a:t>
          </a:r>
        </a:p>
      </dsp:txBody>
      <dsp:txXfrm>
        <a:off x="7989086" y="29449"/>
        <a:ext cx="3502409" cy="707280"/>
      </dsp:txXfrm>
    </dsp:sp>
    <dsp:sp modelId="{3C4D83B4-286B-4AB4-AC57-05D8860BA0A0}">
      <dsp:nvSpPr>
        <dsp:cNvPr id="0" name=""/>
        <dsp:cNvSpPr/>
      </dsp:nvSpPr>
      <dsp:spPr>
        <a:xfrm>
          <a:off x="7989086" y="736730"/>
          <a:ext cx="3502409" cy="1672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Practical architectures for wide-area waveform measurements</a:t>
          </a:r>
        </a:p>
        <a:p>
          <a:pPr marL="171450" lvl="1" indent="-171450" algn="l" defTabSz="844550">
            <a:lnSpc>
              <a:spcPct val="90000"/>
            </a:lnSpc>
            <a:spcBef>
              <a:spcPct val="0"/>
            </a:spcBef>
            <a:spcAft>
              <a:spcPct val="15000"/>
            </a:spcAft>
            <a:buChar char="•"/>
          </a:pPr>
          <a:r>
            <a:rPr lang="en-US" sz="1900" kern="1200" dirty="0"/>
            <a:t>Fusing data from diverse sources</a:t>
          </a:r>
        </a:p>
      </dsp:txBody>
      <dsp:txXfrm>
        <a:off x="7989086" y="736730"/>
        <a:ext cx="3502409" cy="1672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B150-2233-4BF5-9F92-DFC6B60F57CB}">
      <dsp:nvSpPr>
        <dsp:cNvPr id="0" name=""/>
        <dsp:cNvSpPr/>
      </dsp:nvSpPr>
      <dsp:spPr>
        <a:xfrm>
          <a:off x="3592" y="863"/>
          <a:ext cx="350240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Data Analysis</a:t>
          </a:r>
        </a:p>
      </dsp:txBody>
      <dsp:txXfrm>
        <a:off x="3592" y="863"/>
        <a:ext cx="3502409" cy="547200"/>
      </dsp:txXfrm>
    </dsp:sp>
    <dsp:sp modelId="{3B12163E-20FD-40B7-9FC7-EEF130ECA7D4}">
      <dsp:nvSpPr>
        <dsp:cNvPr id="0" name=""/>
        <dsp:cNvSpPr/>
      </dsp:nvSpPr>
      <dsp:spPr>
        <a:xfrm>
          <a:off x="3592" y="548063"/>
          <a:ext cx="3502409" cy="1382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Synchrophasors for operations</a:t>
          </a:r>
        </a:p>
        <a:p>
          <a:pPr marL="171450" lvl="1" indent="-171450" algn="l" defTabSz="844550">
            <a:lnSpc>
              <a:spcPct val="90000"/>
            </a:lnSpc>
            <a:spcBef>
              <a:spcPct val="0"/>
            </a:spcBef>
            <a:spcAft>
              <a:spcPct val="15000"/>
            </a:spcAft>
            <a:buChar char="•"/>
          </a:pPr>
          <a:r>
            <a:rPr lang="en-US" sz="1900" kern="1200" dirty="0"/>
            <a:t>Real-time waveform analytics</a:t>
          </a:r>
        </a:p>
      </dsp:txBody>
      <dsp:txXfrm>
        <a:off x="3592" y="548063"/>
        <a:ext cx="3502409" cy="1382107"/>
      </dsp:txXfrm>
    </dsp:sp>
    <dsp:sp modelId="{FFE87F92-0C65-4884-AE37-5AE7B7B195D2}">
      <dsp:nvSpPr>
        <dsp:cNvPr id="0" name=""/>
        <dsp:cNvSpPr/>
      </dsp:nvSpPr>
      <dsp:spPr>
        <a:xfrm>
          <a:off x="3996339" y="863"/>
          <a:ext cx="350240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Controls</a:t>
          </a:r>
        </a:p>
      </dsp:txBody>
      <dsp:txXfrm>
        <a:off x="3996339" y="863"/>
        <a:ext cx="3502409" cy="547200"/>
      </dsp:txXfrm>
    </dsp:sp>
    <dsp:sp modelId="{91689A55-EE79-45CA-A2DD-95C5EAFA7C2D}">
      <dsp:nvSpPr>
        <dsp:cNvPr id="0" name=""/>
        <dsp:cNvSpPr/>
      </dsp:nvSpPr>
      <dsp:spPr>
        <a:xfrm>
          <a:off x="3996339" y="548063"/>
          <a:ext cx="3502409" cy="1382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High-speed control capabilities of inverters</a:t>
          </a:r>
        </a:p>
        <a:p>
          <a:pPr marL="171450" lvl="1" indent="-171450" algn="l" defTabSz="844550">
            <a:lnSpc>
              <a:spcPct val="90000"/>
            </a:lnSpc>
            <a:spcBef>
              <a:spcPct val="0"/>
            </a:spcBef>
            <a:spcAft>
              <a:spcPct val="15000"/>
            </a:spcAft>
            <a:buChar char="•"/>
          </a:pPr>
          <a:r>
            <a:rPr lang="en-US" sz="1900" kern="1200" dirty="0"/>
            <a:t>Control of numerous and diverse assets</a:t>
          </a:r>
        </a:p>
      </dsp:txBody>
      <dsp:txXfrm>
        <a:off x="3996339" y="548063"/>
        <a:ext cx="3502409" cy="1382107"/>
      </dsp:txXfrm>
    </dsp:sp>
    <dsp:sp modelId="{17173935-0B76-4AFA-BC9B-59DA9BF636EF}">
      <dsp:nvSpPr>
        <dsp:cNvPr id="0" name=""/>
        <dsp:cNvSpPr/>
      </dsp:nvSpPr>
      <dsp:spPr>
        <a:xfrm>
          <a:off x="7989086" y="863"/>
          <a:ext cx="3502409"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Protection</a:t>
          </a:r>
        </a:p>
      </dsp:txBody>
      <dsp:txXfrm>
        <a:off x="7989086" y="863"/>
        <a:ext cx="3502409" cy="547200"/>
      </dsp:txXfrm>
    </dsp:sp>
    <dsp:sp modelId="{6C4989F5-B16A-4F47-891A-8CF8CA05DE0A}">
      <dsp:nvSpPr>
        <dsp:cNvPr id="0" name=""/>
        <dsp:cNvSpPr/>
      </dsp:nvSpPr>
      <dsp:spPr>
        <a:xfrm>
          <a:off x="7989086" y="548063"/>
          <a:ext cx="3502409" cy="13821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Addressing low fault current of IBRs</a:t>
          </a:r>
        </a:p>
        <a:p>
          <a:pPr marL="171450" lvl="1" indent="-171450" algn="l" defTabSz="844550">
            <a:lnSpc>
              <a:spcPct val="90000"/>
            </a:lnSpc>
            <a:spcBef>
              <a:spcPct val="0"/>
            </a:spcBef>
            <a:spcAft>
              <a:spcPct val="15000"/>
            </a:spcAft>
            <a:buChar char="•"/>
          </a:pPr>
          <a:r>
            <a:rPr lang="en-US" sz="1900" kern="1200" dirty="0"/>
            <a:t>Protection for numerous and diverse assets</a:t>
          </a:r>
        </a:p>
      </dsp:txBody>
      <dsp:txXfrm>
        <a:off x="7989086" y="548063"/>
        <a:ext cx="3502409" cy="138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F49E-AA7B-4A0E-B2A9-5C16E059399A}">
      <dsp:nvSpPr>
        <dsp:cNvPr id="0" name=""/>
        <dsp:cNvSpPr/>
      </dsp:nvSpPr>
      <dsp:spPr>
        <a:xfrm>
          <a:off x="700" y="568841"/>
          <a:ext cx="2733612" cy="164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Clean Energy Integration</a:t>
          </a:r>
        </a:p>
      </dsp:txBody>
      <dsp:txXfrm>
        <a:off x="700" y="568841"/>
        <a:ext cx="2733612" cy="1640167"/>
      </dsp:txXfrm>
    </dsp:sp>
    <dsp:sp modelId="{CFD59A02-EB7A-4EA2-9445-B9E41C1E24EC}">
      <dsp:nvSpPr>
        <dsp:cNvPr id="0" name=""/>
        <dsp:cNvSpPr/>
      </dsp:nvSpPr>
      <dsp:spPr>
        <a:xfrm>
          <a:off x="3007674" y="568841"/>
          <a:ext cx="2733612" cy="164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Grid Infrastructure Expansion</a:t>
          </a:r>
        </a:p>
      </dsp:txBody>
      <dsp:txXfrm>
        <a:off x="3007674" y="568841"/>
        <a:ext cx="2733612" cy="1640167"/>
      </dsp:txXfrm>
    </dsp:sp>
    <dsp:sp modelId="{CC65AF29-F5D1-4835-AA23-9BFF0761C688}">
      <dsp:nvSpPr>
        <dsp:cNvPr id="0" name=""/>
        <dsp:cNvSpPr/>
      </dsp:nvSpPr>
      <dsp:spPr>
        <a:xfrm>
          <a:off x="700" y="2482370"/>
          <a:ext cx="2733612" cy="164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Managing Electrification</a:t>
          </a:r>
        </a:p>
      </dsp:txBody>
      <dsp:txXfrm>
        <a:off x="700" y="2482370"/>
        <a:ext cx="2733612" cy="1640167"/>
      </dsp:txXfrm>
    </dsp:sp>
    <dsp:sp modelId="{941B192A-A436-49F0-88C0-3E0A88C9E302}">
      <dsp:nvSpPr>
        <dsp:cNvPr id="0" name=""/>
        <dsp:cNvSpPr/>
      </dsp:nvSpPr>
      <dsp:spPr>
        <a:xfrm>
          <a:off x="3007674" y="2482370"/>
          <a:ext cx="2733612" cy="1640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Reliability, Resilience, and Security</a:t>
          </a:r>
        </a:p>
      </dsp:txBody>
      <dsp:txXfrm>
        <a:off x="3007674" y="2482370"/>
        <a:ext cx="2733612" cy="1640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EC4C6-90C3-420A-B6D9-B03BB000E89B}">
      <dsp:nvSpPr>
        <dsp:cNvPr id="0" name=""/>
        <dsp:cNvSpPr/>
      </dsp:nvSpPr>
      <dsp:spPr>
        <a:xfrm rot="5400000">
          <a:off x="7095786" y="-3944790"/>
          <a:ext cx="814355" cy="89121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that wholesale and retail markets continue to </a:t>
          </a:r>
          <a:r>
            <a:rPr lang="en-US" sz="1600" b="1" kern="1200" dirty="0"/>
            <a:t>support system reliability </a:t>
          </a:r>
          <a:r>
            <a:rPr lang="en-US" sz="1600" kern="1200" dirty="0"/>
            <a:t>and are </a:t>
          </a:r>
          <a:r>
            <a:rPr lang="en-US" sz="1600" b="1" kern="1200" dirty="0"/>
            <a:t>compatible with clean energy policies</a:t>
          </a:r>
          <a:r>
            <a:rPr lang="en-US" sz="1600" kern="1200" dirty="0"/>
            <a:t>. </a:t>
          </a:r>
        </a:p>
      </dsp:txBody>
      <dsp:txXfrm rot="-5400000">
        <a:off x="3046873" y="143877"/>
        <a:ext cx="8872427" cy="734847"/>
      </dsp:txXfrm>
    </dsp:sp>
    <dsp:sp modelId="{6F51A06E-A51E-4BFA-A676-5142865969F8}">
      <dsp:nvSpPr>
        <dsp:cNvPr id="0" name=""/>
        <dsp:cNvSpPr/>
      </dsp:nvSpPr>
      <dsp:spPr>
        <a:xfrm>
          <a:off x="252785" y="2328"/>
          <a:ext cx="2794088" cy="101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Market Design</a:t>
          </a:r>
        </a:p>
      </dsp:txBody>
      <dsp:txXfrm>
        <a:off x="302477" y="52020"/>
        <a:ext cx="2694704" cy="918560"/>
      </dsp:txXfrm>
    </dsp:sp>
    <dsp:sp modelId="{DCA507B2-DDAA-4CEE-AA90-D38EFBAE602A}">
      <dsp:nvSpPr>
        <dsp:cNvPr id="0" name=""/>
        <dsp:cNvSpPr/>
      </dsp:nvSpPr>
      <dsp:spPr>
        <a:xfrm rot="5400000">
          <a:off x="7095786" y="-2875949"/>
          <a:ext cx="814355" cy="89121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Achieve decarbonization objectives </a:t>
          </a:r>
          <a:r>
            <a:rPr lang="en-US" sz="1600" kern="1200" dirty="0"/>
            <a:t>in a reliable and cost-effective manner.</a:t>
          </a:r>
        </a:p>
      </dsp:txBody>
      <dsp:txXfrm rot="-5400000">
        <a:off x="3046873" y="1212718"/>
        <a:ext cx="8872427" cy="734847"/>
      </dsp:txXfrm>
    </dsp:sp>
    <dsp:sp modelId="{42BC3CCB-966C-4216-A3EF-0E488804651E}">
      <dsp:nvSpPr>
        <dsp:cNvPr id="0" name=""/>
        <dsp:cNvSpPr/>
      </dsp:nvSpPr>
      <dsp:spPr>
        <a:xfrm>
          <a:off x="252785" y="1071169"/>
          <a:ext cx="2794088" cy="101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Policies and Regulations</a:t>
          </a:r>
          <a:endParaRPr lang="en-US" sz="2000" kern="1200" dirty="0"/>
        </a:p>
      </dsp:txBody>
      <dsp:txXfrm>
        <a:off x="302477" y="1120861"/>
        <a:ext cx="2694704" cy="918560"/>
      </dsp:txXfrm>
    </dsp:sp>
    <dsp:sp modelId="{67D6B9A5-C2B0-42B0-998A-FB66F82DBFCC}">
      <dsp:nvSpPr>
        <dsp:cNvPr id="0" name=""/>
        <dsp:cNvSpPr/>
      </dsp:nvSpPr>
      <dsp:spPr>
        <a:xfrm rot="5400000">
          <a:off x="7095786" y="-1807107"/>
          <a:ext cx="814355" cy="89121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Develop new approaches to assess resource value as systems evolve and market and incentive structures adapt, particularly in the context of </a:t>
          </a:r>
          <a:r>
            <a:rPr lang="en-US" sz="1600" b="1" kern="1200" dirty="0"/>
            <a:t>increased electrification </a:t>
          </a:r>
          <a:r>
            <a:rPr lang="en-US" sz="1600" kern="1200" dirty="0"/>
            <a:t>and </a:t>
          </a:r>
          <a:r>
            <a:rPr lang="en-US" sz="1600" b="1" kern="1200" dirty="0"/>
            <a:t>growing distributed energy resource penetration</a:t>
          </a:r>
          <a:r>
            <a:rPr lang="en-US" sz="1600" kern="1200" dirty="0"/>
            <a:t>.</a:t>
          </a:r>
        </a:p>
      </dsp:txBody>
      <dsp:txXfrm rot="-5400000">
        <a:off x="3046873" y="2281560"/>
        <a:ext cx="8872427" cy="734847"/>
      </dsp:txXfrm>
    </dsp:sp>
    <dsp:sp modelId="{35E10F61-92EA-450A-B2CB-F4456455AC28}">
      <dsp:nvSpPr>
        <dsp:cNvPr id="0" name=""/>
        <dsp:cNvSpPr/>
      </dsp:nvSpPr>
      <dsp:spPr>
        <a:xfrm>
          <a:off x="252785" y="2140010"/>
          <a:ext cx="2794088" cy="101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Economic Valuation</a:t>
          </a:r>
          <a:endParaRPr lang="en-US" sz="2000" kern="1200" dirty="0"/>
        </a:p>
      </dsp:txBody>
      <dsp:txXfrm>
        <a:off x="302477" y="2189702"/>
        <a:ext cx="2694704" cy="918560"/>
      </dsp:txXfrm>
    </dsp:sp>
    <dsp:sp modelId="{9C191ED6-5739-4B35-8D02-C6D6B9E1465D}">
      <dsp:nvSpPr>
        <dsp:cNvPr id="0" name=""/>
        <dsp:cNvSpPr/>
      </dsp:nvSpPr>
      <dsp:spPr>
        <a:xfrm rot="5400000">
          <a:off x="7095786" y="-738266"/>
          <a:ext cx="814355" cy="89121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Understand factors that have contributed to historical injustices in the electricity sector and establish new planning, operations, and market mechanisms to inform decision making and </a:t>
          </a:r>
          <a:r>
            <a:rPr lang="en-US" sz="1600" b="1" kern="1200" dirty="0"/>
            <a:t>ensure just future outcomes. </a:t>
          </a:r>
        </a:p>
      </dsp:txBody>
      <dsp:txXfrm rot="-5400000">
        <a:off x="3046873" y="3350401"/>
        <a:ext cx="8872427" cy="734847"/>
      </dsp:txXfrm>
    </dsp:sp>
    <dsp:sp modelId="{D2076E35-1AC6-4F79-9598-CF8434E087AC}">
      <dsp:nvSpPr>
        <dsp:cNvPr id="0" name=""/>
        <dsp:cNvSpPr/>
      </dsp:nvSpPr>
      <dsp:spPr>
        <a:xfrm>
          <a:off x="252785" y="3208852"/>
          <a:ext cx="2794088" cy="101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Energy Justice</a:t>
          </a:r>
          <a:endParaRPr lang="en-US" sz="2000" kern="1200" dirty="0"/>
        </a:p>
      </dsp:txBody>
      <dsp:txXfrm>
        <a:off x="302477" y="3258544"/>
        <a:ext cx="2694704" cy="918560"/>
      </dsp:txXfrm>
    </dsp:sp>
    <dsp:sp modelId="{B1E7EB52-6ED8-4971-983A-CAFE5FB81C31}">
      <dsp:nvSpPr>
        <dsp:cNvPr id="0" name=""/>
        <dsp:cNvSpPr/>
      </dsp:nvSpPr>
      <dsp:spPr>
        <a:xfrm rot="5400000">
          <a:off x="7095786" y="330575"/>
          <a:ext cx="814355" cy="89121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New skill sets will be needed to </a:t>
          </a:r>
          <a:r>
            <a:rPr lang="en-US" sz="1600" b="1" kern="1200" dirty="0"/>
            <a:t>combine traditional system engineering with data science and behavioral science</a:t>
          </a:r>
          <a:r>
            <a:rPr lang="en-US" sz="1600" kern="1200" dirty="0"/>
            <a:t> and new educational pathways and public/private partnerships are needed to foster this expertise.</a:t>
          </a:r>
        </a:p>
      </dsp:txBody>
      <dsp:txXfrm rot="-5400000">
        <a:off x="3046873" y="4419242"/>
        <a:ext cx="8872427" cy="734847"/>
      </dsp:txXfrm>
    </dsp:sp>
    <dsp:sp modelId="{3D63A2E7-AAED-4676-8E8E-0AD39191366C}">
      <dsp:nvSpPr>
        <dsp:cNvPr id="0" name=""/>
        <dsp:cNvSpPr/>
      </dsp:nvSpPr>
      <dsp:spPr>
        <a:xfrm>
          <a:off x="252785" y="4277693"/>
          <a:ext cx="2794088" cy="101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Workforce Development</a:t>
          </a:r>
          <a:endParaRPr lang="en-US" sz="2000" kern="1200" dirty="0"/>
        </a:p>
      </dsp:txBody>
      <dsp:txXfrm>
        <a:off x="302477" y="4327385"/>
        <a:ext cx="2694704" cy="918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11F3F-C19B-4ECA-901A-162D3C1A9904}"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80C15-900F-4271-AA04-19DA530250BE}" type="slidenum">
              <a:rPr lang="en-US" smtClean="0"/>
              <a:t>‹#›</a:t>
            </a:fld>
            <a:endParaRPr lang="en-US"/>
          </a:p>
        </p:txBody>
      </p:sp>
    </p:spTree>
    <p:extLst>
      <p:ext uri="{BB962C8B-B14F-4D97-AF65-F5344CB8AC3E}">
        <p14:creationId xmlns:p14="http://schemas.microsoft.com/office/powerpoint/2010/main" val="234218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electrical grid is fundamentally composed of </a:t>
            </a:r>
            <a:r>
              <a:rPr lang="en-US" b="1" i="1" dirty="0"/>
              <a:t>devices</a:t>
            </a:r>
            <a:r>
              <a:rPr lang="en-US" dirty="0"/>
              <a:t> physically connected together and linked by control systems and markets, which form </a:t>
            </a:r>
            <a:r>
              <a:rPr lang="en-US" b="1" i="1" dirty="0"/>
              <a:t>integrated systems</a:t>
            </a:r>
            <a:r>
              <a:rPr lang="en-US" dirty="0"/>
              <a:t>. </a:t>
            </a:r>
          </a:p>
          <a:p>
            <a:pPr marL="171450" indent="-171450">
              <a:spcAft>
                <a:spcPts val="600"/>
              </a:spcAft>
              <a:buFont typeface="Arial" panose="020B0604020202020204" pitchFamily="34" charset="0"/>
              <a:buChar char="•"/>
            </a:pPr>
            <a:r>
              <a:rPr lang="en-US" b="1" dirty="0"/>
              <a:t>Devices</a:t>
            </a:r>
            <a:r>
              <a:rPr lang="en-US" dirty="0"/>
              <a:t>: individual technologies (e.g. generation, storage, delivery, and consumption) that connect to the electric grid. </a:t>
            </a:r>
          </a:p>
          <a:p>
            <a:pPr marL="742950" lvl="1" indent="-285750">
              <a:spcAft>
                <a:spcPts val="600"/>
              </a:spcAft>
              <a:buFont typeface="Arial" panose="020B0604020202020204" pitchFamily="34" charset="0"/>
              <a:buChar char="•"/>
            </a:pPr>
            <a:r>
              <a:rPr lang="en-US" sz="1600" dirty="0"/>
              <a:t>Examples include but are not limited to: PV, wind, EVs, batteries, thermal storage, capacitors, flywheels, building loads, appliances, HVAC, lighting, fuel cells, </a:t>
            </a:r>
            <a:r>
              <a:rPr lang="en-US" sz="1600" dirty="0" err="1"/>
              <a:t>electrolyzers</a:t>
            </a:r>
            <a:r>
              <a:rPr lang="en-US" sz="1600" dirty="0"/>
              <a:t>, CHP, engines, turbines, wires, cables, switches, transformers</a:t>
            </a:r>
          </a:p>
          <a:p>
            <a:pPr marL="171450" indent="-171450">
              <a:spcAft>
                <a:spcPts val="600"/>
              </a:spcAft>
              <a:buFont typeface="Arial" panose="020B0604020202020204" pitchFamily="34" charset="0"/>
              <a:buChar char="•"/>
            </a:pPr>
            <a:r>
              <a:rPr lang="en-US" b="1" dirty="0"/>
              <a:t>Integrated systems:</a:t>
            </a:r>
            <a:r>
              <a:rPr lang="en-US" dirty="0"/>
              <a:t> Networks of devices that are physically connected and linked by control systems.</a:t>
            </a:r>
          </a:p>
          <a:p>
            <a:pPr marL="742950" lvl="1" indent="-285750">
              <a:spcAft>
                <a:spcPts val="600"/>
              </a:spcAft>
              <a:buFont typeface="Arial" panose="020B0604020202020204" pitchFamily="34" charset="0"/>
              <a:buChar char="•"/>
            </a:pPr>
            <a:r>
              <a:rPr lang="en-US" sz="1600" dirty="0"/>
              <a:t>Examples include but not limited to: microgrids, distribution voltage management schemes that accommodate high penetrations of PV solar and other distributed energy resources; autonomous fault location, isolation, sectionalization, and restoration systems for distribution reliability and resilience; and bulk variable generation connected to transmission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This Pillar Area will develop devices and integrated systems that securely interoperate and interconnect to maintain stable grid operations while providing quantifiable benefits for grid and local energy services. It also covers the embedded controls and decision-making components of technologies that need to be designed with cybersecurity as one of the main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The main drivers and the project milestones for the pillar are: mention form the slide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72D0E-1F56-0740-A431-A9D9F021A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9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111563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74F5324A-0D9B-9A43-AE72-6DBF24439625}" type="slidenum">
              <a:rPr lang="en-US" smtClean="0"/>
              <a:pPr/>
              <a:t>20</a:t>
            </a:fld>
            <a:endParaRPr lang="en-US"/>
          </a:p>
        </p:txBody>
      </p:sp>
    </p:spTree>
    <p:extLst>
      <p:ext uri="{BB962C8B-B14F-4D97-AF65-F5344CB8AC3E}">
        <p14:creationId xmlns:p14="http://schemas.microsoft.com/office/powerpoint/2010/main" val="222271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FF4AD-364F-4BE2-A51F-0C7C5D16D5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5529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Rectangle 12"/>
          <p:cNvSpPr/>
          <p:nvPr/>
        </p:nvSpPr>
        <p:spPr>
          <a:xfrm>
            <a:off x="2568" y="0"/>
            <a:ext cx="12189433" cy="4277252"/>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365761" y="4690589"/>
            <a:ext cx="8874492" cy="457200"/>
          </a:xfrm>
        </p:spPr>
        <p:txBody>
          <a:bodyPr anchor="t">
            <a:normAutofit/>
          </a:bodyPr>
          <a:lstStyle>
            <a:lvl1pPr marL="0" indent="0" algn="l">
              <a:spcBef>
                <a:spcPts val="0"/>
              </a:spcBef>
              <a:buNone/>
              <a:defRPr b="1" cap="all"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a:t>
            </a:r>
            <a:r>
              <a:rPr lang="en-US" err="1"/>
              <a:t>Name(S</a:t>
            </a:r>
            <a:r>
              <a:rPr lang="en-US"/>
              <a:t>)</a:t>
            </a:r>
          </a:p>
        </p:txBody>
      </p:sp>
      <p:sp>
        <p:nvSpPr>
          <p:cNvPr id="5" name="Footer Placeholder 4"/>
          <p:cNvSpPr>
            <a:spLocks noGrp="1"/>
          </p:cNvSpPr>
          <p:nvPr>
            <p:ph type="ftr" sz="quarter" idx="11"/>
          </p:nvPr>
        </p:nvSpPr>
        <p:spPr>
          <a:xfrm>
            <a:off x="3657600" y="6356351"/>
            <a:ext cx="4876800" cy="365125"/>
          </a:xfrm>
        </p:spPr>
        <p:txBody>
          <a:bodyPr/>
          <a:lstStyle>
            <a:lvl1pPr>
              <a:defRPr sz="900">
                <a:solidFill>
                  <a:srgbClr val="848689"/>
                </a:solidFill>
              </a:defRPr>
            </a:lvl1pPr>
          </a:lstStyle>
          <a:p>
            <a:r>
              <a:rPr lang="en-US"/>
              <a:t>POINT OF CONTACT NAME AND E-MAIL </a:t>
            </a:r>
          </a:p>
        </p:txBody>
      </p:sp>
      <p:sp>
        <p:nvSpPr>
          <p:cNvPr id="6" name="Slide Number Placeholder 5"/>
          <p:cNvSpPr>
            <a:spLocks noGrp="1"/>
          </p:cNvSpPr>
          <p:nvPr>
            <p:ph type="sldNum" sz="quarter" idx="12"/>
          </p:nvPr>
        </p:nvSpPr>
        <p:spPr>
          <a:xfrm>
            <a:off x="11655552" y="6356351"/>
            <a:ext cx="402336" cy="365125"/>
          </a:xfrm>
          <a:prstGeom prst="rect">
            <a:avLst/>
          </a:prstGeom>
        </p:spPr>
        <p:txBody>
          <a:bodyPr/>
          <a:lstStyle>
            <a:lvl1pPr algn="l">
              <a:defRPr sz="900" b="1">
                <a:solidFill>
                  <a:srgbClr val="848689"/>
                </a:solidFill>
              </a:defRPr>
            </a:lvl1pPr>
          </a:lstStyle>
          <a:p>
            <a:fld id="{CA1E013F-54BB-4F4A-9EE6-796585D66299}" type="slidenum">
              <a:rPr lang="en-US" smtClean="0"/>
              <a:t>‹#›</a:t>
            </a:fld>
            <a:endParaRPr lang="en-US"/>
          </a:p>
        </p:txBody>
      </p:sp>
      <p:sp>
        <p:nvSpPr>
          <p:cNvPr id="19" name="Text Placeholder 6"/>
          <p:cNvSpPr>
            <a:spLocks noGrp="1"/>
          </p:cNvSpPr>
          <p:nvPr>
            <p:ph type="body" sz="quarter" idx="14" hasCustomPrompt="1"/>
          </p:nvPr>
        </p:nvSpPr>
        <p:spPr>
          <a:xfrm>
            <a:off x="365761" y="5147789"/>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presenter organization</a:t>
            </a:r>
          </a:p>
        </p:txBody>
      </p:sp>
      <p:sp>
        <p:nvSpPr>
          <p:cNvPr id="25" name="Text Placeholder 6"/>
          <p:cNvSpPr>
            <a:spLocks noGrp="1"/>
          </p:cNvSpPr>
          <p:nvPr>
            <p:ph type="body" sz="quarter" idx="15" hasCustomPrompt="1"/>
          </p:nvPr>
        </p:nvSpPr>
        <p:spPr>
          <a:xfrm>
            <a:off x="365761" y="5430466"/>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presentation event or location</a:t>
            </a:r>
          </a:p>
        </p:txBody>
      </p:sp>
      <p:sp>
        <p:nvSpPr>
          <p:cNvPr id="11" name="TextBox 10"/>
          <p:cNvSpPr txBox="1"/>
          <p:nvPr/>
        </p:nvSpPr>
        <p:spPr>
          <a:xfrm>
            <a:off x="11934614" y="1859280"/>
            <a:ext cx="184731" cy="369332"/>
          </a:xfrm>
          <a:prstGeom prst="rect">
            <a:avLst/>
          </a:prstGeom>
          <a:noFill/>
        </p:spPr>
        <p:txBody>
          <a:bodyPr wrap="none" rtlCol="0">
            <a:spAutoFit/>
          </a:bodyPr>
          <a:lstStyle/>
          <a:p>
            <a:endParaRPr lang="en-US" sz="1800"/>
          </a:p>
        </p:txBody>
      </p:sp>
      <p:sp>
        <p:nvSpPr>
          <p:cNvPr id="16"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r>
              <a:rPr lang="en-US"/>
              <a:t>6/5/2023</a:t>
            </a:r>
          </a:p>
        </p:txBody>
      </p:sp>
      <p:grpSp>
        <p:nvGrpSpPr>
          <p:cNvPr id="14" name="Group 4"/>
          <p:cNvGrpSpPr>
            <a:grpSpLocks noChangeAspect="1"/>
          </p:cNvGrpSpPr>
          <p:nvPr/>
        </p:nvGrpSpPr>
        <p:grpSpPr bwMode="auto">
          <a:xfrm>
            <a:off x="176708" y="195263"/>
            <a:ext cx="5944960" cy="3889522"/>
            <a:chOff x="577" y="151"/>
            <a:chExt cx="4606" cy="4018"/>
          </a:xfrm>
          <a:gradFill>
            <a:gsLst>
              <a:gs pos="0">
                <a:schemeClr val="bg1">
                  <a:lumMod val="95000"/>
                </a:schemeClr>
              </a:gs>
              <a:gs pos="100000">
                <a:schemeClr val="bg1">
                  <a:lumMod val="78000"/>
                </a:schemeClr>
              </a:gs>
            </a:gsLst>
            <a:lin ang="5400000" scaled="1"/>
          </a:gradFill>
        </p:grpSpPr>
        <p:sp>
          <p:nvSpPr>
            <p:cNvPr id="15"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0" y="1478643"/>
            <a:ext cx="11720285" cy="2854756"/>
          </a:xfrm>
          <a:noFill/>
          <a:ln w="25400">
            <a:noFill/>
          </a:ln>
          <a:effectLst/>
        </p:spPr>
        <p:txBody>
          <a:bodyPr lIns="274320" tIns="274320" rIns="274320" bIns="274320" anchor="b">
            <a:noAutofit/>
          </a:bodyPr>
          <a:lstStyle>
            <a:lvl1pPr algn="l">
              <a:defRPr sz="3600" b="1">
                <a:solidFill>
                  <a:schemeClr val="tx1"/>
                </a:solidFill>
                <a:effectLst/>
              </a:defRPr>
            </a:lvl1pPr>
          </a:lstStyle>
          <a:p>
            <a:r>
              <a:rPr lang="en-US"/>
              <a:t>Click to edit Master title style</a:t>
            </a:r>
          </a:p>
        </p:txBody>
      </p:sp>
      <p:sp>
        <p:nvSpPr>
          <p:cNvPr id="7" name="Rectangle 6"/>
          <p:cNvSpPr/>
          <p:nvPr/>
        </p:nvSpPr>
        <p:spPr>
          <a:xfrm>
            <a:off x="0" y="4277252"/>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grpSp>
        <p:nvGrpSpPr>
          <p:cNvPr id="90" name="Group 89"/>
          <p:cNvGrpSpPr/>
          <p:nvPr/>
        </p:nvGrpSpPr>
        <p:grpSpPr>
          <a:xfrm>
            <a:off x="368766" y="6362776"/>
            <a:ext cx="1470473" cy="303859"/>
            <a:chOff x="819150" y="3665466"/>
            <a:chExt cx="3203575" cy="882651"/>
          </a:xfrm>
          <a:solidFill>
            <a:schemeClr val="bg1">
              <a:lumMod val="65000"/>
            </a:schemeClr>
          </a:solidFill>
        </p:grpSpPr>
        <p:sp>
          <p:nvSpPr>
            <p:cNvPr id="91"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2" name="Picture 111" descr="Logo&#10;&#10;Description automatically generated">
            <a:extLst>
              <a:ext uri="{FF2B5EF4-FFF2-40B4-BE49-F238E27FC236}">
                <a16:creationId xmlns:a16="http://schemas.microsoft.com/office/drawing/2014/main" id="{9FAC8A90-193F-3FB2-1B6E-025EF325A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163903384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01D-043D-4F3C-5664-BF2207072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73D06-8C0D-54EA-954F-4B30299E8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3DC70-8459-0CD5-D983-D97B8C2CBFA0}"/>
              </a:ext>
            </a:extLst>
          </p:cNvPr>
          <p:cNvSpPr>
            <a:spLocks noGrp="1"/>
          </p:cNvSpPr>
          <p:nvPr>
            <p:ph type="dt" sz="half" idx="10"/>
          </p:nvPr>
        </p:nvSpPr>
        <p:spPr/>
        <p:txBody>
          <a:bodyPr/>
          <a:lstStyle/>
          <a:p>
            <a:r>
              <a:rPr lang="en-US"/>
              <a:t>6/5/2023</a:t>
            </a:r>
          </a:p>
        </p:txBody>
      </p:sp>
      <p:sp>
        <p:nvSpPr>
          <p:cNvPr id="5" name="Footer Placeholder 4">
            <a:extLst>
              <a:ext uri="{FF2B5EF4-FFF2-40B4-BE49-F238E27FC236}">
                <a16:creationId xmlns:a16="http://schemas.microsoft.com/office/drawing/2014/main" id="{DA6B59E9-9DC0-8948-BF1D-30A41A76B6EA}"/>
              </a:ext>
            </a:extLst>
          </p:cNvPr>
          <p:cNvSpPr>
            <a:spLocks noGrp="1"/>
          </p:cNvSpPr>
          <p:nvPr>
            <p:ph type="ftr" sz="quarter" idx="11"/>
          </p:nvPr>
        </p:nvSpPr>
        <p:spPr/>
        <p:txBody>
          <a:bodyPr/>
          <a:lstStyle/>
          <a:p>
            <a:r>
              <a:rPr lang="en-US"/>
              <a:t>POINT OF CONTACT NAME AND E-MAIL </a:t>
            </a:r>
          </a:p>
        </p:txBody>
      </p:sp>
      <p:sp>
        <p:nvSpPr>
          <p:cNvPr id="6" name="Slide Number Placeholder 5">
            <a:extLst>
              <a:ext uri="{FF2B5EF4-FFF2-40B4-BE49-F238E27FC236}">
                <a16:creationId xmlns:a16="http://schemas.microsoft.com/office/drawing/2014/main" id="{B391232B-41BC-BCEE-4EE5-7ED7E8B9AD6E}"/>
              </a:ext>
            </a:extLst>
          </p:cNvPr>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39039200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Rectangle 12"/>
          <p:cNvSpPr/>
          <p:nvPr/>
        </p:nvSpPr>
        <p:spPr>
          <a:xfrm>
            <a:off x="2568" y="0"/>
            <a:ext cx="12189433" cy="4277252"/>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 name="Subtitle 2"/>
          <p:cNvSpPr>
            <a:spLocks noGrp="1"/>
          </p:cNvSpPr>
          <p:nvPr>
            <p:ph type="subTitle" idx="1" hasCustomPrompt="1"/>
          </p:nvPr>
        </p:nvSpPr>
        <p:spPr>
          <a:xfrm>
            <a:off x="365761" y="4690589"/>
            <a:ext cx="8874492" cy="457200"/>
          </a:xfrm>
        </p:spPr>
        <p:txBody>
          <a:bodyPr anchor="t">
            <a:normAutofit/>
          </a:bodyPr>
          <a:lstStyle>
            <a:lvl1pPr marL="0" indent="0" algn="l">
              <a:spcBef>
                <a:spcPts val="0"/>
              </a:spcBef>
              <a:buNone/>
              <a:defRPr b="1" cap="all"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a:t>
            </a:r>
            <a:r>
              <a:rPr lang="en-US" err="1"/>
              <a:t>Name(S</a:t>
            </a:r>
            <a:r>
              <a:rPr lang="en-US"/>
              <a:t>)</a:t>
            </a:r>
          </a:p>
        </p:txBody>
      </p:sp>
      <p:sp>
        <p:nvSpPr>
          <p:cNvPr id="5" name="Footer Placeholder 4"/>
          <p:cNvSpPr>
            <a:spLocks noGrp="1"/>
          </p:cNvSpPr>
          <p:nvPr>
            <p:ph type="ftr" sz="quarter" idx="11"/>
          </p:nvPr>
        </p:nvSpPr>
        <p:spPr>
          <a:xfrm>
            <a:off x="3657600" y="6356351"/>
            <a:ext cx="4876800" cy="365125"/>
          </a:xfrm>
        </p:spPr>
        <p:txBody>
          <a:bodyPr/>
          <a:lstStyle>
            <a:lvl1pPr>
              <a:defRPr sz="900">
                <a:solidFill>
                  <a:srgbClr val="848689"/>
                </a:solidFill>
              </a:defRPr>
            </a:lvl1pPr>
          </a:lstStyle>
          <a:p>
            <a:r>
              <a:rPr lang="en-US"/>
              <a:t>POINT OF CONTACT NAME AND E-MAIL </a:t>
            </a:r>
          </a:p>
        </p:txBody>
      </p:sp>
      <p:sp>
        <p:nvSpPr>
          <p:cNvPr id="6" name="Slide Number Placeholder 5"/>
          <p:cNvSpPr>
            <a:spLocks noGrp="1"/>
          </p:cNvSpPr>
          <p:nvPr>
            <p:ph type="sldNum" sz="quarter" idx="12"/>
          </p:nvPr>
        </p:nvSpPr>
        <p:spPr>
          <a:xfrm>
            <a:off x="11655552" y="6356351"/>
            <a:ext cx="402336" cy="365125"/>
          </a:xfrm>
          <a:prstGeom prst="rect">
            <a:avLst/>
          </a:prstGeom>
        </p:spPr>
        <p:txBody>
          <a:bodyPr/>
          <a:lstStyle>
            <a:lvl1pPr algn="l">
              <a:defRPr sz="900" b="1">
                <a:solidFill>
                  <a:srgbClr val="848689"/>
                </a:solidFill>
              </a:defRPr>
            </a:lvl1pPr>
          </a:lstStyle>
          <a:p>
            <a:fld id="{03722D57-58D6-9447-A6D5-A97F6C35A8FB}" type="slidenum">
              <a:rPr lang="en-US" smtClean="0"/>
              <a:pPr/>
              <a:t>‹#›</a:t>
            </a:fld>
            <a:endParaRPr lang="en-US"/>
          </a:p>
        </p:txBody>
      </p:sp>
      <p:sp>
        <p:nvSpPr>
          <p:cNvPr id="19" name="Text Placeholder 6"/>
          <p:cNvSpPr>
            <a:spLocks noGrp="1"/>
          </p:cNvSpPr>
          <p:nvPr>
            <p:ph type="body" sz="quarter" idx="14" hasCustomPrompt="1"/>
          </p:nvPr>
        </p:nvSpPr>
        <p:spPr>
          <a:xfrm>
            <a:off x="365761" y="5147789"/>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presenter organization</a:t>
            </a:r>
          </a:p>
        </p:txBody>
      </p:sp>
      <p:sp>
        <p:nvSpPr>
          <p:cNvPr id="25" name="Text Placeholder 6"/>
          <p:cNvSpPr>
            <a:spLocks noGrp="1"/>
          </p:cNvSpPr>
          <p:nvPr>
            <p:ph type="body" sz="quarter" idx="15" hasCustomPrompt="1"/>
          </p:nvPr>
        </p:nvSpPr>
        <p:spPr>
          <a:xfrm>
            <a:off x="365761" y="5430466"/>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presentation event or location</a:t>
            </a:r>
          </a:p>
        </p:txBody>
      </p:sp>
      <p:sp>
        <p:nvSpPr>
          <p:cNvPr id="11" name="TextBox 10"/>
          <p:cNvSpPr txBox="1"/>
          <p:nvPr/>
        </p:nvSpPr>
        <p:spPr>
          <a:xfrm>
            <a:off x="11934614" y="1859280"/>
            <a:ext cx="184731" cy="369332"/>
          </a:xfrm>
          <a:prstGeom prst="rect">
            <a:avLst/>
          </a:prstGeom>
          <a:noFill/>
        </p:spPr>
        <p:txBody>
          <a:bodyPr wrap="none" rtlCol="0">
            <a:spAutoFit/>
          </a:bodyPr>
          <a:lstStyle/>
          <a:p>
            <a:endParaRPr lang="en-US" sz="1800"/>
          </a:p>
        </p:txBody>
      </p:sp>
      <p:sp>
        <p:nvSpPr>
          <p:cNvPr id="16"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r>
              <a:rPr lang="en-US"/>
              <a:t>6/5/2023</a:t>
            </a:r>
          </a:p>
        </p:txBody>
      </p:sp>
      <p:grpSp>
        <p:nvGrpSpPr>
          <p:cNvPr id="14" name="Group 4"/>
          <p:cNvGrpSpPr>
            <a:grpSpLocks noChangeAspect="1"/>
          </p:cNvGrpSpPr>
          <p:nvPr/>
        </p:nvGrpSpPr>
        <p:grpSpPr bwMode="auto">
          <a:xfrm>
            <a:off x="176708" y="195263"/>
            <a:ext cx="5944960" cy="3889522"/>
            <a:chOff x="577" y="151"/>
            <a:chExt cx="4606" cy="4018"/>
          </a:xfrm>
          <a:gradFill>
            <a:gsLst>
              <a:gs pos="0">
                <a:schemeClr val="bg1">
                  <a:lumMod val="95000"/>
                </a:schemeClr>
              </a:gs>
              <a:gs pos="100000">
                <a:schemeClr val="bg1">
                  <a:lumMod val="78000"/>
                </a:schemeClr>
              </a:gs>
            </a:gsLst>
            <a:lin ang="5400000" scaled="1"/>
          </a:gradFill>
        </p:grpSpPr>
        <p:sp>
          <p:nvSpPr>
            <p:cNvPr id="15"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0" y="1478643"/>
            <a:ext cx="11720285" cy="2854756"/>
          </a:xfrm>
          <a:noFill/>
          <a:ln w="25400">
            <a:noFill/>
          </a:ln>
          <a:effectLst/>
        </p:spPr>
        <p:txBody>
          <a:bodyPr lIns="274320" tIns="274320" rIns="274320" bIns="274320" anchor="b">
            <a:noAutofit/>
          </a:bodyPr>
          <a:lstStyle>
            <a:lvl1pPr algn="l">
              <a:defRPr sz="3600" b="1">
                <a:solidFill>
                  <a:schemeClr val="tx1"/>
                </a:solidFill>
                <a:effectLst/>
              </a:defRPr>
            </a:lvl1pPr>
          </a:lstStyle>
          <a:p>
            <a:r>
              <a:rPr lang="en-US"/>
              <a:t>Click to edit Master title style</a:t>
            </a:r>
          </a:p>
        </p:txBody>
      </p:sp>
      <p:sp>
        <p:nvSpPr>
          <p:cNvPr id="7" name="Rectangle 6"/>
          <p:cNvSpPr/>
          <p:nvPr/>
        </p:nvSpPr>
        <p:spPr>
          <a:xfrm>
            <a:off x="0" y="4277252"/>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pic>
        <p:nvPicPr>
          <p:cNvPr id="90" name="Picture 89"/>
          <p:cNvPicPr>
            <a:picLocks noChangeAspect="1"/>
          </p:cNvPicPr>
          <p:nvPr/>
        </p:nvPicPr>
        <p:blipFill>
          <a:blip r:embed="rId2"/>
          <a:stretch>
            <a:fillRect/>
          </a:stretch>
        </p:blipFill>
        <p:spPr>
          <a:xfrm>
            <a:off x="9144000" y="291613"/>
            <a:ext cx="2576285" cy="608289"/>
          </a:xfrm>
          <a:prstGeom prst="rect">
            <a:avLst/>
          </a:prstGeom>
        </p:spPr>
      </p:pic>
    </p:spTree>
    <p:extLst>
      <p:ext uri="{BB962C8B-B14F-4D97-AF65-F5344CB8AC3E}">
        <p14:creationId xmlns:p14="http://schemas.microsoft.com/office/powerpoint/2010/main" val="571865370"/>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342901" y="1587500"/>
            <a:ext cx="11495617"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r>
              <a:rPr lang="en-US"/>
              <a:t>6/5/2023</a:t>
            </a:r>
          </a:p>
        </p:txBody>
      </p:sp>
      <p:sp>
        <p:nvSpPr>
          <p:cNvPr id="3" name="Footer Placeholder 2"/>
          <p:cNvSpPr>
            <a:spLocks noGrp="1"/>
          </p:cNvSpPr>
          <p:nvPr>
            <p:ph type="ftr" sz="quarter" idx="16"/>
          </p:nvPr>
        </p:nvSpPr>
        <p:spPr/>
        <p:txBody>
          <a:bodyPr/>
          <a:lstStyle/>
          <a:p>
            <a:r>
              <a:rPr lang="en-US"/>
              <a:t>POINT OF CONTACT NAME AND E-MAIL </a:t>
            </a:r>
          </a:p>
        </p:txBody>
      </p:sp>
      <p:sp>
        <p:nvSpPr>
          <p:cNvPr id="5" name="Slide Number Placeholder 4"/>
          <p:cNvSpPr>
            <a:spLocks noGrp="1"/>
          </p:cNvSpPr>
          <p:nvPr>
            <p:ph type="sldNum" sz="quarter" idx="17"/>
          </p:nvPr>
        </p:nvSpPr>
        <p:spPr/>
        <p:txBody>
          <a:bodyPr/>
          <a:lstStyle/>
          <a:p>
            <a:fld id="{03722D57-58D6-9447-A6D5-A97F6C35A8FB}" type="slidenum">
              <a:rPr lang="en-US" smtClean="0"/>
              <a:pPr/>
              <a:t>‹#›</a:t>
            </a:fld>
            <a:endParaRPr lang="en-US"/>
          </a:p>
        </p:txBody>
      </p:sp>
    </p:spTree>
    <p:extLst>
      <p:ext uri="{BB962C8B-B14F-4D97-AF65-F5344CB8AC3E}">
        <p14:creationId xmlns:p14="http://schemas.microsoft.com/office/powerpoint/2010/main" val="257807781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342902" y="1587500"/>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p:cNvSpPr>
            <a:spLocks noGrp="1"/>
          </p:cNvSpPr>
          <p:nvPr>
            <p:ph sz="quarter" idx="16"/>
          </p:nvPr>
        </p:nvSpPr>
        <p:spPr>
          <a:xfrm>
            <a:off x="6310332" y="1593368"/>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7"/>
          </p:nvPr>
        </p:nvSpPr>
        <p:spPr/>
        <p:txBody>
          <a:bodyPr/>
          <a:lstStyle/>
          <a:p>
            <a:r>
              <a:rPr lang="en-US"/>
              <a:t>6/5/2023</a:t>
            </a:r>
          </a:p>
        </p:txBody>
      </p:sp>
      <p:sp>
        <p:nvSpPr>
          <p:cNvPr id="4" name="Footer Placeholder 3"/>
          <p:cNvSpPr>
            <a:spLocks noGrp="1"/>
          </p:cNvSpPr>
          <p:nvPr>
            <p:ph type="ftr" sz="quarter" idx="18"/>
          </p:nvPr>
        </p:nvSpPr>
        <p:spPr/>
        <p:txBody>
          <a:bodyPr/>
          <a:lstStyle/>
          <a:p>
            <a:r>
              <a:rPr lang="en-US"/>
              <a:t>POINT OF CONTACT NAME AND E-MAIL </a:t>
            </a:r>
          </a:p>
        </p:txBody>
      </p:sp>
      <p:sp>
        <p:nvSpPr>
          <p:cNvPr id="7" name="Slide Number Placeholder 6"/>
          <p:cNvSpPr>
            <a:spLocks noGrp="1"/>
          </p:cNvSpPr>
          <p:nvPr>
            <p:ph type="sldNum" sz="quarter" idx="19"/>
          </p:nvPr>
        </p:nvSpPr>
        <p:spPr/>
        <p:txBody>
          <a:bodyPr/>
          <a:lstStyle/>
          <a:p>
            <a:fld id="{03722D57-58D6-9447-A6D5-A97F6C35A8FB}" type="slidenum">
              <a:rPr lang="en-US" smtClean="0"/>
              <a:pPr/>
              <a:t>‹#›</a:t>
            </a:fld>
            <a:endParaRPr lang="en-US"/>
          </a:p>
        </p:txBody>
      </p:sp>
    </p:spTree>
    <p:extLst>
      <p:ext uri="{BB962C8B-B14F-4D97-AF65-F5344CB8AC3E}">
        <p14:creationId xmlns:p14="http://schemas.microsoft.com/office/powerpoint/2010/main" val="219024631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3984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7"/>
          <p:cNvSpPr>
            <a:spLocks noGrp="1"/>
          </p:cNvSpPr>
          <p:nvPr>
            <p:ph sz="quarter" idx="16"/>
          </p:nvPr>
        </p:nvSpPr>
        <p:spPr>
          <a:xfrm>
            <a:off x="358230" y="2288715"/>
            <a:ext cx="5487417" cy="389004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quarter" idx="17"/>
          </p:nvPr>
        </p:nvSpPr>
        <p:spPr>
          <a:xfrm>
            <a:off x="6334141" y="2294584"/>
            <a:ext cx="5495220" cy="387196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8"/>
          </p:nvPr>
        </p:nvSpPr>
        <p:spPr/>
        <p:txBody>
          <a:bodyPr/>
          <a:lstStyle/>
          <a:p>
            <a:r>
              <a:rPr lang="en-US"/>
              <a:t>6/5/2023</a:t>
            </a:r>
          </a:p>
        </p:txBody>
      </p:sp>
      <p:sp>
        <p:nvSpPr>
          <p:cNvPr id="6" name="Footer Placeholder 5"/>
          <p:cNvSpPr>
            <a:spLocks noGrp="1"/>
          </p:cNvSpPr>
          <p:nvPr>
            <p:ph type="ftr" sz="quarter" idx="19"/>
          </p:nvPr>
        </p:nvSpPr>
        <p:spPr/>
        <p:txBody>
          <a:bodyPr/>
          <a:lstStyle/>
          <a:p>
            <a:r>
              <a:rPr lang="en-US"/>
              <a:t>POINT OF CONTACT NAME AND E-MAIL </a:t>
            </a:r>
          </a:p>
        </p:txBody>
      </p:sp>
      <p:sp>
        <p:nvSpPr>
          <p:cNvPr id="9" name="Slide Number Placeholder 8"/>
          <p:cNvSpPr>
            <a:spLocks noGrp="1"/>
          </p:cNvSpPr>
          <p:nvPr>
            <p:ph type="sldNum" sz="quarter" idx="20"/>
          </p:nvPr>
        </p:nvSpPr>
        <p:spPr/>
        <p:txBody>
          <a:bodyPr/>
          <a:lstStyle/>
          <a:p>
            <a:fld id="{03722D57-58D6-9447-A6D5-A97F6C35A8FB}" type="slidenum">
              <a:rPr lang="en-US" smtClean="0"/>
              <a:pPr/>
              <a:t>‹#›</a:t>
            </a:fld>
            <a:endParaRPr lang="en-US"/>
          </a:p>
        </p:txBody>
      </p:sp>
    </p:spTree>
    <p:extLst>
      <p:ext uri="{BB962C8B-B14F-4D97-AF65-F5344CB8AC3E}">
        <p14:creationId xmlns:p14="http://schemas.microsoft.com/office/powerpoint/2010/main" val="129720576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a:t>6/5/2023</a:t>
            </a:r>
          </a:p>
        </p:txBody>
      </p:sp>
      <p:sp>
        <p:nvSpPr>
          <p:cNvPr id="11" name="Footer Placeholder 10"/>
          <p:cNvSpPr>
            <a:spLocks noGrp="1"/>
          </p:cNvSpPr>
          <p:nvPr>
            <p:ph type="ftr" sz="quarter" idx="11"/>
          </p:nvPr>
        </p:nvSpPr>
        <p:spPr/>
        <p:txBody>
          <a:bodyPr/>
          <a:lstStyle/>
          <a:p>
            <a:r>
              <a:rPr lang="en-US"/>
              <a:t>POINT OF CONTACT NAME AND E-MAIL </a:t>
            </a:r>
          </a:p>
        </p:txBody>
      </p:sp>
      <p:sp>
        <p:nvSpPr>
          <p:cNvPr id="16" name="Slide Number Placeholder 15"/>
          <p:cNvSpPr>
            <a:spLocks noGrp="1"/>
          </p:cNvSpPr>
          <p:nvPr>
            <p:ph type="sldNum" sz="quarter" idx="12"/>
          </p:nvPr>
        </p:nvSpPr>
        <p:spPr/>
        <p:txBody>
          <a:bodyPr/>
          <a:lstStyle/>
          <a:p>
            <a:fld id="{03722D57-58D6-9447-A6D5-A97F6C35A8FB}" type="slidenum">
              <a:rPr lang="en-US" smtClean="0"/>
              <a:pPr/>
              <a:t>‹#›</a:t>
            </a:fld>
            <a:endParaRPr lang="en-US"/>
          </a:p>
        </p:txBody>
      </p:sp>
    </p:spTree>
    <p:extLst>
      <p:ext uri="{BB962C8B-B14F-4D97-AF65-F5344CB8AC3E}">
        <p14:creationId xmlns:p14="http://schemas.microsoft.com/office/powerpoint/2010/main" val="9104575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6/5/2023</a:t>
            </a:r>
          </a:p>
        </p:txBody>
      </p:sp>
      <p:sp>
        <p:nvSpPr>
          <p:cNvPr id="6" name="Footer Placeholder 5"/>
          <p:cNvSpPr>
            <a:spLocks noGrp="1"/>
          </p:cNvSpPr>
          <p:nvPr>
            <p:ph type="ftr" sz="quarter" idx="11"/>
          </p:nvPr>
        </p:nvSpPr>
        <p:spPr/>
        <p:txBody>
          <a:bodyPr/>
          <a:lstStyle/>
          <a:p>
            <a:r>
              <a:rPr lang="en-US"/>
              <a:t>POINT OF CONTACT NAME AND E-MAIL </a:t>
            </a:r>
          </a:p>
        </p:txBody>
      </p:sp>
      <p:sp>
        <p:nvSpPr>
          <p:cNvPr id="7" name="Slide Number Placeholder 6"/>
          <p:cNvSpPr>
            <a:spLocks noGrp="1"/>
          </p:cNvSpPr>
          <p:nvPr>
            <p:ph type="sldNum" sz="quarter" idx="12"/>
          </p:nvPr>
        </p:nvSpPr>
        <p:spPr/>
        <p:txBody>
          <a:bodyPr/>
          <a:lstStyle/>
          <a:p>
            <a:fld id="{03722D57-58D6-9447-A6D5-A97F6C35A8FB}" type="slidenum">
              <a:rPr lang="en-US" smtClean="0"/>
              <a:pPr/>
              <a:t>‹#›</a:t>
            </a:fld>
            <a:endParaRPr lang="en-US"/>
          </a:p>
        </p:txBody>
      </p:sp>
    </p:spTree>
    <p:extLst>
      <p:ext uri="{BB962C8B-B14F-4D97-AF65-F5344CB8AC3E}">
        <p14:creationId xmlns:p14="http://schemas.microsoft.com/office/powerpoint/2010/main" val="325161094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01D-043D-4F3C-5664-BF2207072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73D06-8C0D-54EA-954F-4B30299E8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3DC70-8459-0CD5-D983-D97B8C2CBFA0}"/>
              </a:ext>
            </a:extLst>
          </p:cNvPr>
          <p:cNvSpPr>
            <a:spLocks noGrp="1"/>
          </p:cNvSpPr>
          <p:nvPr>
            <p:ph type="dt" sz="half" idx="10"/>
          </p:nvPr>
        </p:nvSpPr>
        <p:spPr/>
        <p:txBody>
          <a:bodyPr/>
          <a:lstStyle/>
          <a:p>
            <a:r>
              <a:rPr lang="en-US"/>
              <a:t>6/5/2023</a:t>
            </a:r>
          </a:p>
        </p:txBody>
      </p:sp>
      <p:sp>
        <p:nvSpPr>
          <p:cNvPr id="5" name="Footer Placeholder 4">
            <a:extLst>
              <a:ext uri="{FF2B5EF4-FFF2-40B4-BE49-F238E27FC236}">
                <a16:creationId xmlns:a16="http://schemas.microsoft.com/office/drawing/2014/main" id="{DA6B59E9-9DC0-8948-BF1D-30A41A76B6EA}"/>
              </a:ext>
            </a:extLst>
          </p:cNvPr>
          <p:cNvSpPr>
            <a:spLocks noGrp="1"/>
          </p:cNvSpPr>
          <p:nvPr>
            <p:ph type="ftr" sz="quarter" idx="11"/>
          </p:nvPr>
        </p:nvSpPr>
        <p:spPr/>
        <p:txBody>
          <a:bodyPr/>
          <a:lstStyle/>
          <a:p>
            <a:r>
              <a:rPr lang="en-US"/>
              <a:t>POINT OF CONTACT NAME AND E-MAIL </a:t>
            </a:r>
          </a:p>
        </p:txBody>
      </p:sp>
      <p:sp>
        <p:nvSpPr>
          <p:cNvPr id="6" name="Slide Number Placeholder 5">
            <a:extLst>
              <a:ext uri="{FF2B5EF4-FFF2-40B4-BE49-F238E27FC236}">
                <a16:creationId xmlns:a16="http://schemas.microsoft.com/office/drawing/2014/main" id="{B391232B-41BC-BCEE-4EE5-7ED7E8B9AD6E}"/>
              </a:ext>
            </a:extLst>
          </p:cNvPr>
          <p:cNvSpPr>
            <a:spLocks noGrp="1"/>
          </p:cNvSpPr>
          <p:nvPr>
            <p:ph type="sldNum" sz="quarter" idx="12"/>
          </p:nvPr>
        </p:nvSpPr>
        <p:spPr/>
        <p:txBody>
          <a:bodyPr/>
          <a:lstStyle/>
          <a:p>
            <a:fld id="{69BE4B47-44A3-4F4D-9BAE-583EA8C43B24}" type="slidenum">
              <a:rPr lang="en-US" smtClean="0"/>
              <a:t>‹#›</a:t>
            </a:fld>
            <a:endParaRPr lang="en-US"/>
          </a:p>
        </p:txBody>
      </p:sp>
    </p:spTree>
    <p:extLst>
      <p:ext uri="{BB962C8B-B14F-4D97-AF65-F5344CB8AC3E}">
        <p14:creationId xmlns:p14="http://schemas.microsoft.com/office/powerpoint/2010/main" val="49586954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7"/>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826" y="1"/>
            <a:ext cx="1832452"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92000" cy="3457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739121" y="1544722"/>
            <a:ext cx="11026339" cy="702831"/>
          </a:xfrm>
          <a:prstGeom prst="rect">
            <a:avLst/>
          </a:prstGeom>
        </p:spPr>
        <p:txBody>
          <a:bodyPr>
            <a:normAutofit/>
          </a:bodyPr>
          <a:lstStyle>
            <a:lvl1pPr marL="0" indent="0" algn="l">
              <a:buNone/>
              <a:defRPr sz="4000" b="1" i="0">
                <a:solidFill>
                  <a:srgbClr val="282B2E"/>
                </a:solidFill>
                <a:latin typeface="+mj-lt"/>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561403" cy="331125"/>
          </a:xfrm>
          <a:prstGeom prst="rect">
            <a:avLst/>
          </a:prstGeom>
        </p:spPr>
        <p:txBody>
          <a:bodyPr/>
          <a:lstStyle>
            <a:lvl1pPr marL="0" marR="0" indent="0" algn="l" defTabSz="457189"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1948485871"/>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988849"/>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9144000" y="6356351"/>
            <a:ext cx="2133600" cy="365125"/>
          </a:xfrm>
        </p:spPr>
        <p:txBody>
          <a:bodyPr lIns="0" tIns="0" rIns="0" bIns="0"/>
          <a:lstStyle>
            <a:lvl1pPr algn="r">
              <a:defRPr sz="900">
                <a:latin typeface="Arial"/>
                <a:cs typeface="Arial"/>
              </a:defRPr>
            </a:lvl1pPr>
          </a:lstStyle>
          <a:p>
            <a:r>
              <a:rPr lang="en-US"/>
              <a:t>6/5/2023</a:t>
            </a:r>
          </a:p>
        </p:txBody>
      </p:sp>
      <p:sp>
        <p:nvSpPr>
          <p:cNvPr id="11" name="Footer Placeholder 10"/>
          <p:cNvSpPr>
            <a:spLocks noGrp="1"/>
          </p:cNvSpPr>
          <p:nvPr>
            <p:ph type="ftr" sz="quarter" idx="12"/>
          </p:nvPr>
        </p:nvSpPr>
        <p:spPr/>
        <p:txBody>
          <a:bodyPr lIns="0" tIns="0" rIns="0" bIns="0"/>
          <a:lstStyle>
            <a:lvl1pPr>
              <a:defRPr sz="900">
                <a:latin typeface="Arial"/>
                <a:cs typeface="Arial"/>
              </a:defRPr>
            </a:lvl1pPr>
          </a:lstStyle>
          <a:p>
            <a:r>
              <a:rPr lang="en-US"/>
              <a:t>POINT OF CONTACT NAME AND E-MAIL </a:t>
            </a:r>
          </a:p>
        </p:txBody>
      </p:sp>
      <p:sp>
        <p:nvSpPr>
          <p:cNvPr id="13" name="Slide Number Placeholder 5"/>
          <p:cNvSpPr>
            <a:spLocks noGrp="1"/>
          </p:cNvSpPr>
          <p:nvPr>
            <p:ph type="sldNum" sz="quarter" idx="13"/>
          </p:nvPr>
        </p:nvSpPr>
        <p:spPr>
          <a:xfrm>
            <a:off x="11655552" y="6356351"/>
            <a:ext cx="402336" cy="365125"/>
          </a:xfrm>
          <a:prstGeom prst="rect">
            <a:avLst/>
          </a:prstGeom>
        </p:spPr>
        <p:txBody>
          <a:bodyPr/>
          <a:lstStyle>
            <a:lvl1pPr algn="l">
              <a:defRPr sz="900" b="1">
                <a:solidFill>
                  <a:srgbClr val="707276"/>
                </a:solidFill>
              </a:defRPr>
            </a:lvl1pPr>
          </a:lstStyle>
          <a:p>
            <a:fld id="{CA1E013F-54BB-4F4A-9EE6-796585D66299}" type="slidenum">
              <a:rPr lang="en-US" smtClean="0"/>
              <a:t>‹#›</a:t>
            </a:fld>
            <a:endParaRPr lang="en-US"/>
          </a:p>
        </p:txBody>
      </p:sp>
      <p:sp>
        <p:nvSpPr>
          <p:cNvPr id="8" name="Content Placeholder 7"/>
          <p:cNvSpPr>
            <a:spLocks noGrp="1"/>
          </p:cNvSpPr>
          <p:nvPr>
            <p:ph sz="quarter" idx="14"/>
          </p:nvPr>
        </p:nvSpPr>
        <p:spPr>
          <a:xfrm>
            <a:off x="342901" y="1587500"/>
            <a:ext cx="11495617"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6000923"/>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75" indent="-182875">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5" cy="4267200"/>
          </a:xfrm>
          <a:prstGeom prst="rect">
            <a:avLst/>
          </a:prstGeom>
        </p:spPr>
        <p:txBody>
          <a:bodyPr/>
          <a:lstStyle>
            <a:lvl1pPr marL="182875" indent="-182875">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607048608"/>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99299605"/>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7"/>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2" y="3257085"/>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928692116"/>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1"/>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4"/>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619933"/>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1"/>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75" indent="-182875">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5" cy="4267200"/>
          </a:xfrm>
          <a:prstGeom prst="rect">
            <a:avLst/>
          </a:prstGeom>
        </p:spPr>
        <p:txBody>
          <a:bodyPr/>
          <a:lstStyle>
            <a:lvl1pPr marL="182875" indent="-182875">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066100681"/>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1"/>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071869518"/>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rPr>
              <a:t>Click to edit Master title style</a:t>
            </a:r>
          </a:p>
        </p:txBody>
      </p:sp>
      <p:sp>
        <p:nvSpPr>
          <p:cNvPr id="10" name="Text Placeholder 6"/>
          <p:cNvSpPr>
            <a:spLocks noGrp="1"/>
          </p:cNvSpPr>
          <p:nvPr>
            <p:ph type="body" sz="quarter" idx="11"/>
          </p:nvPr>
        </p:nvSpPr>
        <p:spPr>
          <a:xfrm>
            <a:off x="2" y="3257085"/>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6049237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01D-043D-4F3C-5664-BF2207072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73D06-8C0D-54EA-954F-4B30299E8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3DC70-8459-0CD5-D983-D97B8C2CBFA0}"/>
              </a:ext>
            </a:extLst>
          </p:cNvPr>
          <p:cNvSpPr>
            <a:spLocks noGrp="1"/>
          </p:cNvSpPr>
          <p:nvPr>
            <p:ph type="dt" sz="half" idx="10"/>
          </p:nvPr>
        </p:nvSpPr>
        <p:spPr/>
        <p:txBody>
          <a:bodyPr/>
          <a:lstStyle/>
          <a:p>
            <a:r>
              <a:rPr lang="en-US"/>
              <a:t>6/5/2023</a:t>
            </a:r>
          </a:p>
        </p:txBody>
      </p:sp>
      <p:sp>
        <p:nvSpPr>
          <p:cNvPr id="5" name="Footer Placeholder 4">
            <a:extLst>
              <a:ext uri="{FF2B5EF4-FFF2-40B4-BE49-F238E27FC236}">
                <a16:creationId xmlns:a16="http://schemas.microsoft.com/office/drawing/2014/main" id="{DA6B59E9-9DC0-8948-BF1D-30A41A76B6EA}"/>
              </a:ext>
            </a:extLst>
          </p:cNvPr>
          <p:cNvSpPr>
            <a:spLocks noGrp="1"/>
          </p:cNvSpPr>
          <p:nvPr>
            <p:ph type="ftr" sz="quarter" idx="11"/>
          </p:nvPr>
        </p:nvSpPr>
        <p:spPr/>
        <p:txBody>
          <a:bodyPr/>
          <a:lstStyle/>
          <a:p>
            <a:r>
              <a:rPr lang="en-US"/>
              <a:t>POINT OF CONTACT NAME AND E-MAIL </a:t>
            </a:r>
          </a:p>
        </p:txBody>
      </p:sp>
      <p:sp>
        <p:nvSpPr>
          <p:cNvPr id="6" name="Slide Number Placeholder 5">
            <a:extLst>
              <a:ext uri="{FF2B5EF4-FFF2-40B4-BE49-F238E27FC236}">
                <a16:creationId xmlns:a16="http://schemas.microsoft.com/office/drawing/2014/main" id="{B391232B-41BC-BCEE-4EE5-7ED7E8B9AD6E}"/>
              </a:ext>
            </a:extLst>
          </p:cNvPr>
          <p:cNvSpPr>
            <a:spLocks noGrp="1"/>
          </p:cNvSpPr>
          <p:nvPr>
            <p:ph type="sldNum" sz="quarter" idx="12"/>
          </p:nvPr>
        </p:nvSpPr>
        <p:spPr/>
        <p:txBody>
          <a:bodyPr/>
          <a:lstStyle/>
          <a:p>
            <a:fld id="{69BE4B47-44A3-4F4D-9BAE-583EA8C43B24}" type="slidenum">
              <a:rPr lang="en-US" smtClean="0"/>
              <a:t>‹#›</a:t>
            </a:fld>
            <a:endParaRPr lang="en-US"/>
          </a:p>
        </p:txBody>
      </p:sp>
    </p:spTree>
    <p:extLst>
      <p:ext uri="{BB962C8B-B14F-4D97-AF65-F5344CB8AC3E}">
        <p14:creationId xmlns:p14="http://schemas.microsoft.com/office/powerpoint/2010/main" val="229865175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Rectangle 12"/>
          <p:cNvSpPr/>
          <p:nvPr/>
        </p:nvSpPr>
        <p:spPr>
          <a:xfrm>
            <a:off x="2568" y="0"/>
            <a:ext cx="12189433" cy="4277252"/>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365761" y="4690589"/>
            <a:ext cx="8874492" cy="457200"/>
          </a:xfrm>
        </p:spPr>
        <p:txBody>
          <a:bodyPr anchor="t">
            <a:normAutofit/>
          </a:bodyPr>
          <a:lstStyle>
            <a:lvl1pPr marL="0" indent="0" algn="l">
              <a:spcBef>
                <a:spcPts val="0"/>
              </a:spcBef>
              <a:buNone/>
              <a:defRPr b="1" cap="all"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a:t>
            </a:r>
            <a:r>
              <a:rPr lang="en-US" err="1"/>
              <a:t>Name(S</a:t>
            </a:r>
            <a:r>
              <a:rPr lang="en-US"/>
              <a:t>)</a:t>
            </a:r>
          </a:p>
        </p:txBody>
      </p:sp>
      <p:sp>
        <p:nvSpPr>
          <p:cNvPr id="5" name="Footer Placeholder 4"/>
          <p:cNvSpPr>
            <a:spLocks noGrp="1"/>
          </p:cNvSpPr>
          <p:nvPr>
            <p:ph type="ftr" sz="quarter" idx="11"/>
          </p:nvPr>
        </p:nvSpPr>
        <p:spPr>
          <a:xfrm>
            <a:off x="3657600" y="6356351"/>
            <a:ext cx="4876800" cy="365125"/>
          </a:xfrm>
        </p:spPr>
        <p:txBody>
          <a:bodyPr/>
          <a:lstStyle>
            <a:lvl1pPr>
              <a:defRPr sz="900">
                <a:solidFill>
                  <a:srgbClr val="848689"/>
                </a:solidFill>
              </a:defRPr>
            </a:lvl1pPr>
          </a:lstStyle>
          <a:p>
            <a:endParaRPr lang="en-US"/>
          </a:p>
        </p:txBody>
      </p:sp>
      <p:sp>
        <p:nvSpPr>
          <p:cNvPr id="6" name="Slide Number Placeholder 5"/>
          <p:cNvSpPr>
            <a:spLocks noGrp="1"/>
          </p:cNvSpPr>
          <p:nvPr>
            <p:ph type="sldNum" sz="quarter" idx="12"/>
          </p:nvPr>
        </p:nvSpPr>
        <p:spPr>
          <a:xfrm>
            <a:off x="11655552" y="6356351"/>
            <a:ext cx="402336" cy="365125"/>
          </a:xfrm>
          <a:prstGeom prst="rect">
            <a:avLst/>
          </a:prstGeom>
        </p:spPr>
        <p:txBody>
          <a:bodyPr/>
          <a:lstStyle>
            <a:lvl1pPr algn="l">
              <a:defRPr sz="900" b="1">
                <a:solidFill>
                  <a:srgbClr val="848689"/>
                </a:solidFill>
              </a:defRPr>
            </a:lvl1pPr>
          </a:lstStyle>
          <a:p>
            <a:fld id="{77C14037-4480-4135-BCC4-9BAB7998A451}" type="slidenum">
              <a:rPr lang="en-US" smtClean="0"/>
              <a:t>‹#›</a:t>
            </a:fld>
            <a:endParaRPr lang="en-US"/>
          </a:p>
        </p:txBody>
      </p:sp>
      <p:sp>
        <p:nvSpPr>
          <p:cNvPr id="19" name="Text Placeholder 6"/>
          <p:cNvSpPr>
            <a:spLocks noGrp="1"/>
          </p:cNvSpPr>
          <p:nvPr>
            <p:ph type="body" sz="quarter" idx="14" hasCustomPrompt="1"/>
          </p:nvPr>
        </p:nvSpPr>
        <p:spPr>
          <a:xfrm>
            <a:off x="365761" y="5147789"/>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presenter organization</a:t>
            </a:r>
          </a:p>
        </p:txBody>
      </p:sp>
      <p:sp>
        <p:nvSpPr>
          <p:cNvPr id="25" name="Text Placeholder 6"/>
          <p:cNvSpPr>
            <a:spLocks noGrp="1"/>
          </p:cNvSpPr>
          <p:nvPr>
            <p:ph type="body" sz="quarter" idx="15" hasCustomPrompt="1"/>
          </p:nvPr>
        </p:nvSpPr>
        <p:spPr>
          <a:xfrm>
            <a:off x="365761" y="5430466"/>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presentation event or location</a:t>
            </a:r>
          </a:p>
        </p:txBody>
      </p:sp>
      <p:sp>
        <p:nvSpPr>
          <p:cNvPr id="11" name="TextBox 10"/>
          <p:cNvSpPr txBox="1"/>
          <p:nvPr/>
        </p:nvSpPr>
        <p:spPr>
          <a:xfrm>
            <a:off x="11934614" y="1859280"/>
            <a:ext cx="184731" cy="369332"/>
          </a:xfrm>
          <a:prstGeom prst="rect">
            <a:avLst/>
          </a:prstGeom>
          <a:noFill/>
        </p:spPr>
        <p:txBody>
          <a:bodyPr wrap="none" rtlCol="0">
            <a:spAutoFit/>
          </a:bodyPr>
          <a:lstStyle/>
          <a:p>
            <a:endParaRPr lang="en-US" sz="1800"/>
          </a:p>
        </p:txBody>
      </p:sp>
      <p:sp>
        <p:nvSpPr>
          <p:cNvPr id="16"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33C51A1-AD35-4FBB-826B-06F1E99C62BE}" type="datetimeFigureOut">
              <a:rPr lang="en-US" smtClean="0"/>
              <a:t>10/21/2024</a:t>
            </a:fld>
            <a:endParaRPr lang="en-US"/>
          </a:p>
        </p:txBody>
      </p:sp>
      <p:grpSp>
        <p:nvGrpSpPr>
          <p:cNvPr id="14" name="Group 4"/>
          <p:cNvGrpSpPr>
            <a:grpSpLocks noChangeAspect="1"/>
          </p:cNvGrpSpPr>
          <p:nvPr/>
        </p:nvGrpSpPr>
        <p:grpSpPr bwMode="auto">
          <a:xfrm>
            <a:off x="176708" y="195263"/>
            <a:ext cx="5944960" cy="3889522"/>
            <a:chOff x="577" y="151"/>
            <a:chExt cx="4606" cy="4018"/>
          </a:xfrm>
          <a:gradFill>
            <a:gsLst>
              <a:gs pos="0">
                <a:schemeClr val="bg1">
                  <a:lumMod val="95000"/>
                </a:schemeClr>
              </a:gs>
              <a:gs pos="100000">
                <a:schemeClr val="bg1">
                  <a:lumMod val="78000"/>
                </a:schemeClr>
              </a:gs>
            </a:gsLst>
            <a:lin ang="5400000" scaled="1"/>
          </a:gradFill>
        </p:grpSpPr>
        <p:sp>
          <p:nvSpPr>
            <p:cNvPr id="15"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0" y="1478643"/>
            <a:ext cx="11720285" cy="2854756"/>
          </a:xfrm>
          <a:noFill/>
          <a:ln w="25400">
            <a:noFill/>
          </a:ln>
          <a:effectLst/>
        </p:spPr>
        <p:txBody>
          <a:bodyPr lIns="274320" tIns="274320" rIns="274320" bIns="274320" anchor="b">
            <a:noAutofit/>
          </a:bodyPr>
          <a:lstStyle>
            <a:lvl1pPr algn="l">
              <a:defRPr sz="3600" b="1">
                <a:solidFill>
                  <a:schemeClr val="tx1"/>
                </a:solidFill>
                <a:effectLst/>
              </a:defRPr>
            </a:lvl1pPr>
          </a:lstStyle>
          <a:p>
            <a:r>
              <a:rPr lang="en-US"/>
              <a:t>Click to edit Master title style</a:t>
            </a:r>
          </a:p>
        </p:txBody>
      </p:sp>
      <p:sp>
        <p:nvSpPr>
          <p:cNvPr id="7" name="Rectangle 6"/>
          <p:cNvSpPr/>
          <p:nvPr/>
        </p:nvSpPr>
        <p:spPr>
          <a:xfrm>
            <a:off x="0" y="4277252"/>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grpSp>
        <p:nvGrpSpPr>
          <p:cNvPr id="90" name="Group 89"/>
          <p:cNvGrpSpPr/>
          <p:nvPr/>
        </p:nvGrpSpPr>
        <p:grpSpPr>
          <a:xfrm>
            <a:off x="368766" y="6362776"/>
            <a:ext cx="1470473" cy="303859"/>
            <a:chOff x="819150" y="3665466"/>
            <a:chExt cx="3203575" cy="882651"/>
          </a:xfrm>
          <a:solidFill>
            <a:schemeClr val="bg1">
              <a:lumMod val="65000"/>
            </a:schemeClr>
          </a:solidFill>
        </p:grpSpPr>
        <p:sp>
          <p:nvSpPr>
            <p:cNvPr id="91"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2" name="Picture 111" descr="Logo&#10;&#10;Description automatically generated">
            <a:extLst>
              <a:ext uri="{FF2B5EF4-FFF2-40B4-BE49-F238E27FC236}">
                <a16:creationId xmlns:a16="http://schemas.microsoft.com/office/drawing/2014/main" id="{9FAC8A90-193F-3FB2-1B6E-025EF325A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305025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9144000" y="6356351"/>
            <a:ext cx="2133600" cy="365125"/>
          </a:xfrm>
        </p:spPr>
        <p:txBody>
          <a:bodyPr lIns="0" tIns="0" rIns="0" bIns="0"/>
          <a:lstStyle>
            <a:lvl1pPr algn="r">
              <a:defRPr sz="900">
                <a:latin typeface="Arial"/>
                <a:cs typeface="Arial"/>
              </a:defRPr>
            </a:lvl1pPr>
          </a:lstStyle>
          <a:p>
            <a:fld id="{133C51A1-AD35-4FBB-826B-06F1E99C62BE}" type="datetimeFigureOut">
              <a:rPr lang="en-US" smtClean="0"/>
              <a:t>10/21/2024</a:t>
            </a:fld>
            <a:endParaRPr lang="en-US"/>
          </a:p>
        </p:txBody>
      </p:sp>
      <p:sp>
        <p:nvSpPr>
          <p:cNvPr id="11" name="Footer Placeholder 10"/>
          <p:cNvSpPr>
            <a:spLocks noGrp="1"/>
          </p:cNvSpPr>
          <p:nvPr>
            <p:ph type="ftr" sz="quarter" idx="12"/>
          </p:nvPr>
        </p:nvSpPr>
        <p:spPr/>
        <p:txBody>
          <a:bodyPr lIns="0" tIns="0" rIns="0" bIns="0"/>
          <a:lstStyle>
            <a:lvl1pPr>
              <a:defRPr sz="900">
                <a:latin typeface="Arial"/>
                <a:cs typeface="Arial"/>
              </a:defRPr>
            </a:lvl1pPr>
          </a:lstStyle>
          <a:p>
            <a:endParaRPr lang="en-US"/>
          </a:p>
        </p:txBody>
      </p:sp>
      <p:sp>
        <p:nvSpPr>
          <p:cNvPr id="13" name="Slide Number Placeholder 5"/>
          <p:cNvSpPr>
            <a:spLocks noGrp="1"/>
          </p:cNvSpPr>
          <p:nvPr>
            <p:ph type="sldNum" sz="quarter" idx="13"/>
          </p:nvPr>
        </p:nvSpPr>
        <p:spPr>
          <a:xfrm>
            <a:off x="11655552" y="6356351"/>
            <a:ext cx="402336" cy="365125"/>
          </a:xfrm>
          <a:prstGeom prst="rect">
            <a:avLst/>
          </a:prstGeom>
        </p:spPr>
        <p:txBody>
          <a:bodyPr/>
          <a:lstStyle>
            <a:lvl1pPr algn="l">
              <a:defRPr sz="900" b="1">
                <a:solidFill>
                  <a:srgbClr val="707276"/>
                </a:solidFill>
              </a:defRPr>
            </a:lvl1pPr>
          </a:lstStyle>
          <a:p>
            <a:fld id="{77C14037-4480-4135-BCC4-9BAB7998A451}" type="slidenum">
              <a:rPr lang="en-US" smtClean="0"/>
              <a:t>‹#›</a:t>
            </a:fld>
            <a:endParaRPr lang="en-US"/>
          </a:p>
        </p:txBody>
      </p:sp>
      <p:sp>
        <p:nvSpPr>
          <p:cNvPr id="8" name="Content Placeholder 7"/>
          <p:cNvSpPr>
            <a:spLocks noGrp="1"/>
          </p:cNvSpPr>
          <p:nvPr>
            <p:ph sz="quarter" idx="14"/>
          </p:nvPr>
        </p:nvSpPr>
        <p:spPr>
          <a:xfrm>
            <a:off x="342901" y="1587500"/>
            <a:ext cx="11495617"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347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342902" y="1587500"/>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p:cNvSpPr>
            <a:spLocks noGrp="1"/>
          </p:cNvSpPr>
          <p:nvPr>
            <p:ph sz="quarter" idx="16"/>
          </p:nvPr>
        </p:nvSpPr>
        <p:spPr>
          <a:xfrm>
            <a:off x="6310332" y="1593368"/>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7"/>
          </p:nvPr>
        </p:nvSpPr>
        <p:spPr/>
        <p:txBody>
          <a:bodyPr/>
          <a:lstStyle/>
          <a:p>
            <a:r>
              <a:rPr lang="en-US"/>
              <a:t>6/5/2023</a:t>
            </a:r>
          </a:p>
        </p:txBody>
      </p:sp>
      <p:sp>
        <p:nvSpPr>
          <p:cNvPr id="4" name="Footer Placeholder 3"/>
          <p:cNvSpPr>
            <a:spLocks noGrp="1"/>
          </p:cNvSpPr>
          <p:nvPr>
            <p:ph type="ftr" sz="quarter" idx="18"/>
          </p:nvPr>
        </p:nvSpPr>
        <p:spPr/>
        <p:txBody>
          <a:bodyPr/>
          <a:lstStyle/>
          <a:p>
            <a:r>
              <a:rPr lang="en-US"/>
              <a:t>POINT OF CONTACT NAME AND E-MAIL </a:t>
            </a:r>
          </a:p>
        </p:txBody>
      </p:sp>
      <p:sp>
        <p:nvSpPr>
          <p:cNvPr id="7" name="Slide Number Placeholder 6"/>
          <p:cNvSpPr>
            <a:spLocks noGrp="1"/>
          </p:cNvSpPr>
          <p:nvPr>
            <p:ph type="sldNum" sz="quarter" idx="19"/>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3975568240"/>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342902" y="1587500"/>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p:cNvSpPr>
            <a:spLocks noGrp="1"/>
          </p:cNvSpPr>
          <p:nvPr>
            <p:ph sz="quarter" idx="16"/>
          </p:nvPr>
        </p:nvSpPr>
        <p:spPr>
          <a:xfrm>
            <a:off x="6310332" y="1593368"/>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7"/>
          </p:nvPr>
        </p:nvSpPr>
        <p:spPr/>
        <p:txBody>
          <a:bodyPr/>
          <a:lstStyle/>
          <a:p>
            <a:fld id="{133C51A1-AD35-4FBB-826B-06F1E99C62BE}" type="datetimeFigureOut">
              <a:rPr lang="en-US" smtClean="0"/>
              <a:t>10/21/2024</a:t>
            </a:fld>
            <a:endParaRPr lang="en-US"/>
          </a:p>
        </p:txBody>
      </p:sp>
      <p:sp>
        <p:nvSpPr>
          <p:cNvPr id="4" name="Footer Placeholder 3"/>
          <p:cNvSpPr>
            <a:spLocks noGrp="1"/>
          </p:cNvSpPr>
          <p:nvPr>
            <p:ph type="ftr" sz="quarter" idx="18"/>
          </p:nvPr>
        </p:nvSpPr>
        <p:spPr/>
        <p:txBody>
          <a:bodyPr/>
          <a:lstStyle/>
          <a:p>
            <a:endParaRPr lang="en-US"/>
          </a:p>
        </p:txBody>
      </p:sp>
      <p:sp>
        <p:nvSpPr>
          <p:cNvPr id="7" name="Slide Number Placeholder 6"/>
          <p:cNvSpPr>
            <a:spLocks noGrp="1"/>
          </p:cNvSpPr>
          <p:nvPr>
            <p:ph type="sldNum" sz="quarter" idx="19"/>
          </p:nvPr>
        </p:nvSpPr>
        <p:spPr/>
        <p:txBody>
          <a:bodyPr/>
          <a:lstStyle/>
          <a:p>
            <a:fld id="{77C14037-4480-4135-BCC4-9BAB7998A451}" type="slidenum">
              <a:rPr lang="en-US" smtClean="0"/>
              <a:t>‹#›</a:t>
            </a:fld>
            <a:endParaRPr lang="en-US"/>
          </a:p>
        </p:txBody>
      </p:sp>
    </p:spTree>
    <p:extLst>
      <p:ext uri="{BB962C8B-B14F-4D97-AF65-F5344CB8AC3E}">
        <p14:creationId xmlns:p14="http://schemas.microsoft.com/office/powerpoint/2010/main" val="84823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3984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7"/>
          <p:cNvSpPr>
            <a:spLocks noGrp="1"/>
          </p:cNvSpPr>
          <p:nvPr>
            <p:ph sz="quarter" idx="16"/>
          </p:nvPr>
        </p:nvSpPr>
        <p:spPr>
          <a:xfrm>
            <a:off x="358230" y="2288715"/>
            <a:ext cx="5487417" cy="389004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quarter" idx="17"/>
          </p:nvPr>
        </p:nvSpPr>
        <p:spPr>
          <a:xfrm>
            <a:off x="6334141" y="2294584"/>
            <a:ext cx="5495220" cy="387196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8"/>
          </p:nvPr>
        </p:nvSpPr>
        <p:spPr/>
        <p:txBody>
          <a:bodyPr/>
          <a:lstStyle/>
          <a:p>
            <a:fld id="{133C51A1-AD35-4FBB-826B-06F1E99C62BE}" type="datetimeFigureOut">
              <a:rPr lang="en-US" smtClean="0"/>
              <a:t>10/21/2024</a:t>
            </a:fld>
            <a:endParaRPr lang="en-US"/>
          </a:p>
        </p:txBody>
      </p:sp>
      <p:sp>
        <p:nvSpPr>
          <p:cNvPr id="6" name="Footer Placeholder 5"/>
          <p:cNvSpPr>
            <a:spLocks noGrp="1"/>
          </p:cNvSpPr>
          <p:nvPr>
            <p:ph type="ftr" sz="quarter" idx="19"/>
          </p:nvPr>
        </p:nvSpPr>
        <p:spPr/>
        <p:txBody>
          <a:bodyPr/>
          <a:lstStyle/>
          <a:p>
            <a:endParaRPr lang="en-US"/>
          </a:p>
        </p:txBody>
      </p:sp>
      <p:sp>
        <p:nvSpPr>
          <p:cNvPr id="9" name="Slide Number Placeholder 8"/>
          <p:cNvSpPr>
            <a:spLocks noGrp="1"/>
          </p:cNvSpPr>
          <p:nvPr>
            <p:ph type="sldNum" sz="quarter" idx="20"/>
          </p:nvPr>
        </p:nvSpPr>
        <p:spPr/>
        <p:txBody>
          <a:bodyPr/>
          <a:lstStyle/>
          <a:p>
            <a:fld id="{77C14037-4480-4135-BCC4-9BAB7998A451}" type="slidenum">
              <a:rPr lang="en-US" smtClean="0"/>
              <a:t>‹#›</a:t>
            </a:fld>
            <a:endParaRPr lang="en-US"/>
          </a:p>
        </p:txBody>
      </p:sp>
    </p:spTree>
    <p:extLst>
      <p:ext uri="{BB962C8B-B14F-4D97-AF65-F5344CB8AC3E}">
        <p14:creationId xmlns:p14="http://schemas.microsoft.com/office/powerpoint/2010/main" val="401605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133C51A1-AD35-4FBB-826B-06F1E99C62BE}" type="datetimeFigureOut">
              <a:rPr lang="en-US" smtClean="0"/>
              <a:t>10/21/2024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7C14037-4480-4135-BCC4-9BAB7998A451}" type="slidenum">
              <a:rPr lang="en-US" smtClean="0"/>
              <a:t>‹#›</a:t>
            </a:fld>
            <a:endParaRPr lang="en-US"/>
          </a:p>
        </p:txBody>
      </p:sp>
    </p:spTree>
    <p:extLst>
      <p:ext uri="{BB962C8B-B14F-4D97-AF65-F5344CB8AC3E}">
        <p14:creationId xmlns:p14="http://schemas.microsoft.com/office/powerpoint/2010/main" val="2283238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3C51A1-AD35-4FBB-826B-06F1E99C62BE}"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14037-4480-4135-BCC4-9BAB7998A451}" type="slidenum">
              <a:rPr lang="en-US" smtClean="0"/>
              <a:t>‹#›</a:t>
            </a:fld>
            <a:endParaRPr lang="en-US"/>
          </a:p>
        </p:txBody>
      </p:sp>
    </p:spTree>
    <p:extLst>
      <p:ext uri="{BB962C8B-B14F-4D97-AF65-F5344CB8AC3E}">
        <p14:creationId xmlns:p14="http://schemas.microsoft.com/office/powerpoint/2010/main" val="3459145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63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C51A1-AD35-4FBB-826B-06F1E99C62BE}"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14037-4480-4135-BCC4-9BAB7998A451}" type="slidenum">
              <a:rPr lang="en-US" smtClean="0"/>
              <a:t>‹#›</a:t>
            </a:fld>
            <a:endParaRPr lang="en-US"/>
          </a:p>
        </p:txBody>
      </p:sp>
    </p:spTree>
    <p:extLst>
      <p:ext uri="{BB962C8B-B14F-4D97-AF65-F5344CB8AC3E}">
        <p14:creationId xmlns:p14="http://schemas.microsoft.com/office/powerpoint/2010/main" val="2289685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652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Rectangle 12"/>
          <p:cNvSpPr/>
          <p:nvPr/>
        </p:nvSpPr>
        <p:spPr>
          <a:xfrm>
            <a:off x="2568" y="0"/>
            <a:ext cx="12189433" cy="4277252"/>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365761" y="4690589"/>
            <a:ext cx="8874492" cy="457200"/>
          </a:xfrm>
        </p:spPr>
        <p:txBody>
          <a:bodyPr anchor="t">
            <a:normAutofit/>
          </a:bodyPr>
          <a:lstStyle>
            <a:lvl1pPr marL="0" indent="0" algn="l">
              <a:spcBef>
                <a:spcPts val="0"/>
              </a:spcBef>
              <a:buNone/>
              <a:defRPr b="1" cap="all"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a:t>
            </a:r>
            <a:r>
              <a:rPr lang="en-US" err="1"/>
              <a:t>Name(S</a:t>
            </a:r>
            <a:r>
              <a:rPr lang="en-US"/>
              <a:t>)</a:t>
            </a:r>
          </a:p>
        </p:txBody>
      </p:sp>
      <p:sp>
        <p:nvSpPr>
          <p:cNvPr id="5" name="Footer Placeholder 4"/>
          <p:cNvSpPr>
            <a:spLocks noGrp="1"/>
          </p:cNvSpPr>
          <p:nvPr>
            <p:ph type="ftr" sz="quarter" idx="11"/>
          </p:nvPr>
        </p:nvSpPr>
        <p:spPr>
          <a:xfrm>
            <a:off x="3657600" y="6356351"/>
            <a:ext cx="4876800" cy="365125"/>
          </a:xfrm>
        </p:spPr>
        <p:txBody>
          <a:bodyPr/>
          <a:lstStyle>
            <a:lvl1pPr>
              <a:defRPr sz="900">
                <a:solidFill>
                  <a:srgbClr val="848689"/>
                </a:solidFill>
              </a:defRPr>
            </a:lvl1pPr>
          </a:lstStyle>
          <a:p>
            <a:r>
              <a:rPr lang="en-US"/>
              <a:t>POINT OF CONTACT NAME AND E-MAIL </a:t>
            </a:r>
          </a:p>
        </p:txBody>
      </p:sp>
      <p:sp>
        <p:nvSpPr>
          <p:cNvPr id="6" name="Slide Number Placeholder 5"/>
          <p:cNvSpPr>
            <a:spLocks noGrp="1"/>
          </p:cNvSpPr>
          <p:nvPr>
            <p:ph type="sldNum" sz="quarter" idx="12"/>
          </p:nvPr>
        </p:nvSpPr>
        <p:spPr>
          <a:xfrm>
            <a:off x="11655552" y="6356351"/>
            <a:ext cx="402336" cy="365125"/>
          </a:xfrm>
          <a:prstGeom prst="rect">
            <a:avLst/>
          </a:prstGeom>
        </p:spPr>
        <p:txBody>
          <a:bodyPr/>
          <a:lstStyle>
            <a:lvl1pPr algn="l">
              <a:defRPr sz="900" b="1">
                <a:solidFill>
                  <a:srgbClr val="848689"/>
                </a:solidFill>
              </a:defRPr>
            </a:lvl1pPr>
          </a:lstStyle>
          <a:p>
            <a:fld id="{CA1E013F-54BB-4F4A-9EE6-796585D66299}" type="slidenum">
              <a:rPr lang="en-US" smtClean="0"/>
              <a:t>‹#›</a:t>
            </a:fld>
            <a:endParaRPr lang="en-US"/>
          </a:p>
        </p:txBody>
      </p:sp>
      <p:sp>
        <p:nvSpPr>
          <p:cNvPr id="19" name="Text Placeholder 6"/>
          <p:cNvSpPr>
            <a:spLocks noGrp="1"/>
          </p:cNvSpPr>
          <p:nvPr>
            <p:ph type="body" sz="quarter" idx="14" hasCustomPrompt="1"/>
          </p:nvPr>
        </p:nvSpPr>
        <p:spPr>
          <a:xfrm>
            <a:off x="365761" y="5147789"/>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presenter organization</a:t>
            </a:r>
          </a:p>
        </p:txBody>
      </p:sp>
      <p:sp>
        <p:nvSpPr>
          <p:cNvPr id="25" name="Text Placeholder 6"/>
          <p:cNvSpPr>
            <a:spLocks noGrp="1"/>
          </p:cNvSpPr>
          <p:nvPr>
            <p:ph type="body" sz="quarter" idx="15" hasCustomPrompt="1"/>
          </p:nvPr>
        </p:nvSpPr>
        <p:spPr>
          <a:xfrm>
            <a:off x="365761" y="5430466"/>
            <a:ext cx="8874492" cy="274320"/>
          </a:xfrm>
        </p:spPr>
        <p:txBody>
          <a:bodyPr>
            <a:normAutofit/>
          </a:bodyPr>
          <a:lstStyle>
            <a:lvl1pPr marL="0" indent="0">
              <a:spcBef>
                <a:spcPts val="0"/>
              </a:spcBef>
              <a:buNone/>
              <a:defRPr sz="1400" baseline="0">
                <a:solidFill>
                  <a:schemeClr val="tx1">
                    <a:lumMod val="75000"/>
                    <a:lumOff val="25000"/>
                  </a:schemeClr>
                </a:solidFill>
              </a:defRPr>
            </a:lvl1pPr>
          </a:lstStyle>
          <a:p>
            <a:pPr lvl="0"/>
            <a:r>
              <a:rPr lang="en-US"/>
              <a:t>Click to add presentation event or location</a:t>
            </a:r>
          </a:p>
        </p:txBody>
      </p:sp>
      <p:sp>
        <p:nvSpPr>
          <p:cNvPr id="11" name="TextBox 10"/>
          <p:cNvSpPr txBox="1"/>
          <p:nvPr/>
        </p:nvSpPr>
        <p:spPr>
          <a:xfrm>
            <a:off x="11934614" y="1859280"/>
            <a:ext cx="184731" cy="369332"/>
          </a:xfrm>
          <a:prstGeom prst="rect">
            <a:avLst/>
          </a:prstGeom>
          <a:noFill/>
        </p:spPr>
        <p:txBody>
          <a:bodyPr wrap="none" rtlCol="0">
            <a:spAutoFit/>
          </a:bodyPr>
          <a:lstStyle/>
          <a:p>
            <a:endParaRPr lang="en-US" sz="1800"/>
          </a:p>
        </p:txBody>
      </p:sp>
      <p:sp>
        <p:nvSpPr>
          <p:cNvPr id="16"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r>
              <a:rPr lang="en-US"/>
              <a:t>6/5/2023</a:t>
            </a:r>
          </a:p>
        </p:txBody>
      </p:sp>
      <p:grpSp>
        <p:nvGrpSpPr>
          <p:cNvPr id="14" name="Group 4"/>
          <p:cNvGrpSpPr>
            <a:grpSpLocks noChangeAspect="1"/>
          </p:cNvGrpSpPr>
          <p:nvPr/>
        </p:nvGrpSpPr>
        <p:grpSpPr bwMode="auto">
          <a:xfrm>
            <a:off x="176708" y="195263"/>
            <a:ext cx="5944960" cy="3889522"/>
            <a:chOff x="577" y="151"/>
            <a:chExt cx="4606" cy="4018"/>
          </a:xfrm>
          <a:gradFill>
            <a:gsLst>
              <a:gs pos="0">
                <a:schemeClr val="bg1">
                  <a:lumMod val="95000"/>
                </a:schemeClr>
              </a:gs>
              <a:gs pos="100000">
                <a:schemeClr val="bg1">
                  <a:lumMod val="78000"/>
                </a:schemeClr>
              </a:gs>
            </a:gsLst>
            <a:lin ang="5400000" scaled="1"/>
          </a:gradFill>
        </p:grpSpPr>
        <p:sp>
          <p:nvSpPr>
            <p:cNvPr id="15"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0" y="1478643"/>
            <a:ext cx="11720285" cy="2854756"/>
          </a:xfrm>
          <a:noFill/>
          <a:ln w="25400">
            <a:noFill/>
          </a:ln>
          <a:effectLst/>
        </p:spPr>
        <p:txBody>
          <a:bodyPr lIns="274320" tIns="274320" rIns="274320" bIns="274320" anchor="b">
            <a:noAutofit/>
          </a:bodyPr>
          <a:lstStyle>
            <a:lvl1pPr algn="l">
              <a:defRPr sz="3600" b="1">
                <a:solidFill>
                  <a:schemeClr val="tx1"/>
                </a:solidFill>
                <a:effectLst/>
              </a:defRPr>
            </a:lvl1pPr>
          </a:lstStyle>
          <a:p>
            <a:r>
              <a:rPr lang="en-US"/>
              <a:t>Click to edit Master title style</a:t>
            </a:r>
          </a:p>
        </p:txBody>
      </p:sp>
      <p:sp>
        <p:nvSpPr>
          <p:cNvPr id="7" name="Rectangle 6"/>
          <p:cNvSpPr/>
          <p:nvPr/>
        </p:nvSpPr>
        <p:spPr>
          <a:xfrm>
            <a:off x="0" y="4277252"/>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grpSp>
        <p:nvGrpSpPr>
          <p:cNvPr id="90" name="Group 89"/>
          <p:cNvGrpSpPr/>
          <p:nvPr/>
        </p:nvGrpSpPr>
        <p:grpSpPr>
          <a:xfrm>
            <a:off x="368766" y="6362776"/>
            <a:ext cx="1470473" cy="303859"/>
            <a:chOff x="819150" y="3665466"/>
            <a:chExt cx="3203575" cy="882651"/>
          </a:xfrm>
          <a:solidFill>
            <a:schemeClr val="bg1">
              <a:lumMod val="65000"/>
            </a:schemeClr>
          </a:solidFill>
        </p:grpSpPr>
        <p:sp>
          <p:nvSpPr>
            <p:cNvPr id="91"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2" name="Picture 111" descr="Logo&#10;&#10;Description automatically generated">
            <a:extLst>
              <a:ext uri="{FF2B5EF4-FFF2-40B4-BE49-F238E27FC236}">
                <a16:creationId xmlns:a16="http://schemas.microsoft.com/office/drawing/2014/main" id="{9FAC8A90-193F-3FB2-1B6E-025EF325A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1687283589"/>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9144000" y="6356351"/>
            <a:ext cx="2133600" cy="365125"/>
          </a:xfrm>
        </p:spPr>
        <p:txBody>
          <a:bodyPr lIns="0" tIns="0" rIns="0" bIns="0"/>
          <a:lstStyle>
            <a:lvl1pPr algn="r">
              <a:defRPr sz="900">
                <a:latin typeface="Arial"/>
                <a:cs typeface="Arial"/>
              </a:defRPr>
            </a:lvl1pPr>
          </a:lstStyle>
          <a:p>
            <a:r>
              <a:rPr lang="en-US"/>
              <a:t>6/5/2023</a:t>
            </a:r>
          </a:p>
        </p:txBody>
      </p:sp>
      <p:sp>
        <p:nvSpPr>
          <p:cNvPr id="11" name="Footer Placeholder 10"/>
          <p:cNvSpPr>
            <a:spLocks noGrp="1"/>
          </p:cNvSpPr>
          <p:nvPr>
            <p:ph type="ftr" sz="quarter" idx="12"/>
          </p:nvPr>
        </p:nvSpPr>
        <p:spPr/>
        <p:txBody>
          <a:bodyPr lIns="0" tIns="0" rIns="0" bIns="0"/>
          <a:lstStyle>
            <a:lvl1pPr>
              <a:defRPr sz="900">
                <a:latin typeface="Arial"/>
                <a:cs typeface="Arial"/>
              </a:defRPr>
            </a:lvl1pPr>
          </a:lstStyle>
          <a:p>
            <a:r>
              <a:rPr lang="en-US"/>
              <a:t>POINT OF CONTACT NAME AND E-MAIL </a:t>
            </a:r>
          </a:p>
        </p:txBody>
      </p:sp>
      <p:sp>
        <p:nvSpPr>
          <p:cNvPr id="13" name="Slide Number Placeholder 5"/>
          <p:cNvSpPr>
            <a:spLocks noGrp="1"/>
          </p:cNvSpPr>
          <p:nvPr>
            <p:ph type="sldNum" sz="quarter" idx="13"/>
          </p:nvPr>
        </p:nvSpPr>
        <p:spPr>
          <a:xfrm>
            <a:off x="11655552" y="6356351"/>
            <a:ext cx="402336" cy="365125"/>
          </a:xfrm>
          <a:prstGeom prst="rect">
            <a:avLst/>
          </a:prstGeom>
        </p:spPr>
        <p:txBody>
          <a:bodyPr/>
          <a:lstStyle>
            <a:lvl1pPr algn="l">
              <a:defRPr sz="900" b="1">
                <a:solidFill>
                  <a:srgbClr val="707276"/>
                </a:solidFill>
              </a:defRPr>
            </a:lvl1pPr>
          </a:lstStyle>
          <a:p>
            <a:fld id="{CA1E013F-54BB-4F4A-9EE6-796585D66299}" type="slidenum">
              <a:rPr lang="en-US" smtClean="0"/>
              <a:t>‹#›</a:t>
            </a:fld>
            <a:endParaRPr lang="en-US"/>
          </a:p>
        </p:txBody>
      </p:sp>
      <p:sp>
        <p:nvSpPr>
          <p:cNvPr id="8" name="Content Placeholder 7"/>
          <p:cNvSpPr>
            <a:spLocks noGrp="1"/>
          </p:cNvSpPr>
          <p:nvPr>
            <p:ph sz="quarter" idx="14"/>
          </p:nvPr>
        </p:nvSpPr>
        <p:spPr>
          <a:xfrm>
            <a:off x="342901" y="1587500"/>
            <a:ext cx="11495617"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6527187"/>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342902" y="1587500"/>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p:cNvSpPr>
            <a:spLocks noGrp="1"/>
          </p:cNvSpPr>
          <p:nvPr>
            <p:ph sz="quarter" idx="16"/>
          </p:nvPr>
        </p:nvSpPr>
        <p:spPr>
          <a:xfrm>
            <a:off x="6310332" y="1593368"/>
            <a:ext cx="5519029" cy="45783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7"/>
          </p:nvPr>
        </p:nvSpPr>
        <p:spPr/>
        <p:txBody>
          <a:bodyPr/>
          <a:lstStyle/>
          <a:p>
            <a:r>
              <a:rPr lang="en-US"/>
              <a:t>6/5/2023</a:t>
            </a:r>
          </a:p>
        </p:txBody>
      </p:sp>
      <p:sp>
        <p:nvSpPr>
          <p:cNvPr id="4" name="Footer Placeholder 3"/>
          <p:cNvSpPr>
            <a:spLocks noGrp="1"/>
          </p:cNvSpPr>
          <p:nvPr>
            <p:ph type="ftr" sz="quarter" idx="18"/>
          </p:nvPr>
        </p:nvSpPr>
        <p:spPr/>
        <p:txBody>
          <a:bodyPr/>
          <a:lstStyle/>
          <a:p>
            <a:r>
              <a:rPr lang="en-US"/>
              <a:t>POINT OF CONTACT NAME AND E-MAIL </a:t>
            </a:r>
          </a:p>
        </p:txBody>
      </p:sp>
      <p:sp>
        <p:nvSpPr>
          <p:cNvPr id="7" name="Slide Number Placeholder 6"/>
          <p:cNvSpPr>
            <a:spLocks noGrp="1"/>
          </p:cNvSpPr>
          <p:nvPr>
            <p:ph type="sldNum" sz="quarter" idx="19"/>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14543477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3984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7"/>
          <p:cNvSpPr>
            <a:spLocks noGrp="1"/>
          </p:cNvSpPr>
          <p:nvPr>
            <p:ph sz="quarter" idx="16"/>
          </p:nvPr>
        </p:nvSpPr>
        <p:spPr>
          <a:xfrm>
            <a:off x="358230" y="2288715"/>
            <a:ext cx="5487417" cy="389004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quarter" idx="17"/>
          </p:nvPr>
        </p:nvSpPr>
        <p:spPr>
          <a:xfrm>
            <a:off x="6334141" y="2294584"/>
            <a:ext cx="5495220" cy="387196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8"/>
          </p:nvPr>
        </p:nvSpPr>
        <p:spPr/>
        <p:txBody>
          <a:bodyPr/>
          <a:lstStyle/>
          <a:p>
            <a:r>
              <a:rPr lang="en-US"/>
              <a:t>6/5/2023</a:t>
            </a:r>
          </a:p>
        </p:txBody>
      </p:sp>
      <p:sp>
        <p:nvSpPr>
          <p:cNvPr id="6" name="Footer Placeholder 5"/>
          <p:cNvSpPr>
            <a:spLocks noGrp="1"/>
          </p:cNvSpPr>
          <p:nvPr>
            <p:ph type="ftr" sz="quarter" idx="19"/>
          </p:nvPr>
        </p:nvSpPr>
        <p:spPr/>
        <p:txBody>
          <a:bodyPr/>
          <a:lstStyle/>
          <a:p>
            <a:r>
              <a:rPr lang="en-US"/>
              <a:t>POINT OF CONTACT NAME AND E-MAIL </a:t>
            </a:r>
          </a:p>
        </p:txBody>
      </p:sp>
      <p:sp>
        <p:nvSpPr>
          <p:cNvPr id="9" name="Slide Number Placeholder 8"/>
          <p:cNvSpPr>
            <a:spLocks noGrp="1"/>
          </p:cNvSpPr>
          <p:nvPr>
            <p:ph type="sldNum" sz="quarter" idx="20"/>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2408689794"/>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39840" y="1600201"/>
            <a:ext cx="5486400" cy="307777"/>
          </a:xfrm>
        </p:spPr>
        <p:txBody>
          <a:bodyPr lIns="0" tIns="0" rIns="0" bIns="0" anchor="t">
            <a:sp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7"/>
          <p:cNvSpPr>
            <a:spLocks noGrp="1"/>
          </p:cNvSpPr>
          <p:nvPr>
            <p:ph sz="quarter" idx="16"/>
          </p:nvPr>
        </p:nvSpPr>
        <p:spPr>
          <a:xfrm>
            <a:off x="358230" y="2288715"/>
            <a:ext cx="5487417" cy="389004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7"/>
          <p:cNvSpPr>
            <a:spLocks noGrp="1"/>
          </p:cNvSpPr>
          <p:nvPr>
            <p:ph sz="quarter" idx="17"/>
          </p:nvPr>
        </p:nvSpPr>
        <p:spPr>
          <a:xfrm>
            <a:off x="6334141" y="2294584"/>
            <a:ext cx="5495220" cy="387196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8"/>
          </p:nvPr>
        </p:nvSpPr>
        <p:spPr/>
        <p:txBody>
          <a:bodyPr/>
          <a:lstStyle/>
          <a:p>
            <a:r>
              <a:rPr lang="en-US"/>
              <a:t>6/5/2023</a:t>
            </a:r>
          </a:p>
        </p:txBody>
      </p:sp>
      <p:sp>
        <p:nvSpPr>
          <p:cNvPr id="6" name="Footer Placeholder 5"/>
          <p:cNvSpPr>
            <a:spLocks noGrp="1"/>
          </p:cNvSpPr>
          <p:nvPr>
            <p:ph type="ftr" sz="quarter" idx="19"/>
          </p:nvPr>
        </p:nvSpPr>
        <p:spPr/>
        <p:txBody>
          <a:bodyPr/>
          <a:lstStyle/>
          <a:p>
            <a:r>
              <a:rPr lang="en-US"/>
              <a:t>POINT OF CONTACT NAME AND E-MAIL </a:t>
            </a:r>
          </a:p>
        </p:txBody>
      </p:sp>
      <p:sp>
        <p:nvSpPr>
          <p:cNvPr id="9" name="Slide Number Placeholder 8"/>
          <p:cNvSpPr>
            <a:spLocks noGrp="1"/>
          </p:cNvSpPr>
          <p:nvPr>
            <p:ph type="sldNum" sz="quarter" idx="20"/>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3403290201"/>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a:t>6/5/2023</a:t>
            </a:r>
          </a:p>
        </p:txBody>
      </p:sp>
      <p:sp>
        <p:nvSpPr>
          <p:cNvPr id="11" name="Footer Placeholder 10"/>
          <p:cNvSpPr>
            <a:spLocks noGrp="1"/>
          </p:cNvSpPr>
          <p:nvPr>
            <p:ph type="ftr" sz="quarter" idx="11"/>
          </p:nvPr>
        </p:nvSpPr>
        <p:spPr/>
        <p:txBody>
          <a:bodyPr/>
          <a:lstStyle/>
          <a:p>
            <a:r>
              <a:rPr lang="en-US"/>
              <a:t>POINT OF CONTACT NAME AND E-MAIL </a:t>
            </a:r>
          </a:p>
        </p:txBody>
      </p:sp>
      <p:sp>
        <p:nvSpPr>
          <p:cNvPr id="16" name="Slide Number Placeholder 15"/>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37379709"/>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6/5/2023</a:t>
            </a:r>
          </a:p>
        </p:txBody>
      </p:sp>
      <p:sp>
        <p:nvSpPr>
          <p:cNvPr id="6" name="Footer Placeholder 5"/>
          <p:cNvSpPr>
            <a:spLocks noGrp="1"/>
          </p:cNvSpPr>
          <p:nvPr>
            <p:ph type="ftr" sz="quarter" idx="11"/>
          </p:nvPr>
        </p:nvSpPr>
        <p:spPr/>
        <p:txBody>
          <a:bodyPr/>
          <a:lstStyle/>
          <a:p>
            <a:r>
              <a:rPr lang="en-US"/>
              <a:t>POINT OF CONTACT NAME AND E-MAIL </a:t>
            </a:r>
          </a:p>
        </p:txBody>
      </p:sp>
      <p:sp>
        <p:nvSpPr>
          <p:cNvPr id="7" name="Slide Number Placeholder 6"/>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3763186349"/>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778307"/>
      </p:ext>
    </p:extLst>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6/5/2023</a:t>
            </a:r>
          </a:p>
        </p:txBody>
      </p:sp>
      <p:sp>
        <p:nvSpPr>
          <p:cNvPr id="5" name="Footer Placeholder 4"/>
          <p:cNvSpPr>
            <a:spLocks noGrp="1"/>
          </p:cNvSpPr>
          <p:nvPr>
            <p:ph type="ftr" sz="quarter" idx="11"/>
          </p:nvPr>
        </p:nvSpPr>
        <p:spPr/>
        <p:txBody>
          <a:bodyPr/>
          <a:lstStyle/>
          <a:p>
            <a:r>
              <a:rPr lang="en-US"/>
              <a:t>POINT OF CONTACT NAME AND E-MAIL </a:t>
            </a:r>
          </a:p>
        </p:txBody>
      </p:sp>
      <p:sp>
        <p:nvSpPr>
          <p:cNvPr id="6" name="Slide Number Placeholder 5"/>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823709833"/>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113656"/>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701D-043D-4F3C-5664-BF2207072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73D06-8C0D-54EA-954F-4B30299E8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3DC70-8459-0CD5-D983-D97B8C2CBFA0}"/>
              </a:ext>
            </a:extLst>
          </p:cNvPr>
          <p:cNvSpPr>
            <a:spLocks noGrp="1"/>
          </p:cNvSpPr>
          <p:nvPr>
            <p:ph type="dt" sz="half" idx="10"/>
          </p:nvPr>
        </p:nvSpPr>
        <p:spPr/>
        <p:txBody>
          <a:bodyPr/>
          <a:lstStyle/>
          <a:p>
            <a:r>
              <a:rPr lang="en-US"/>
              <a:t>6/5/2023</a:t>
            </a:r>
          </a:p>
        </p:txBody>
      </p:sp>
      <p:sp>
        <p:nvSpPr>
          <p:cNvPr id="5" name="Footer Placeholder 4">
            <a:extLst>
              <a:ext uri="{FF2B5EF4-FFF2-40B4-BE49-F238E27FC236}">
                <a16:creationId xmlns:a16="http://schemas.microsoft.com/office/drawing/2014/main" id="{DA6B59E9-9DC0-8948-BF1D-30A41A76B6EA}"/>
              </a:ext>
            </a:extLst>
          </p:cNvPr>
          <p:cNvSpPr>
            <a:spLocks noGrp="1"/>
          </p:cNvSpPr>
          <p:nvPr>
            <p:ph type="ftr" sz="quarter" idx="11"/>
          </p:nvPr>
        </p:nvSpPr>
        <p:spPr/>
        <p:txBody>
          <a:bodyPr/>
          <a:lstStyle/>
          <a:p>
            <a:r>
              <a:rPr lang="en-US"/>
              <a:t>POINT OF CONTACT NAME AND E-MAIL </a:t>
            </a:r>
          </a:p>
        </p:txBody>
      </p:sp>
      <p:sp>
        <p:nvSpPr>
          <p:cNvPr id="6" name="Slide Number Placeholder 5">
            <a:extLst>
              <a:ext uri="{FF2B5EF4-FFF2-40B4-BE49-F238E27FC236}">
                <a16:creationId xmlns:a16="http://schemas.microsoft.com/office/drawing/2014/main" id="{B391232B-41BC-BCEE-4EE5-7ED7E8B9AD6E}"/>
              </a:ext>
            </a:extLst>
          </p:cNvPr>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148436435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9" y="893"/>
            <a:ext cx="12185899" cy="6856212"/>
          </a:xfrm>
          <a:prstGeom prst="rect">
            <a:avLst/>
          </a:prstGeom>
        </p:spPr>
      </p:pic>
      <p:sp>
        <p:nvSpPr>
          <p:cNvPr id="3" name="Text Placeholder 2"/>
          <p:cNvSpPr>
            <a:spLocks noGrp="1"/>
          </p:cNvSpPr>
          <p:nvPr>
            <p:ph type="body" idx="1"/>
          </p:nvPr>
        </p:nvSpPr>
        <p:spPr>
          <a:xfrm>
            <a:off x="274393" y="1535113"/>
            <a:ext cx="5629797" cy="639762"/>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69004" y="274639"/>
            <a:ext cx="8899516" cy="808597"/>
          </a:xfrm>
          <a:prstGeom prst="rect">
            <a:avLst/>
          </a:prstGeom>
        </p:spPr>
        <p:txBody>
          <a:bodyPr anchor="b"/>
          <a:lstStyle/>
          <a:p>
            <a:r>
              <a:rPr lang="en-US" dirty="0"/>
              <a:t>Click to edit Master title style</a:t>
            </a:r>
          </a:p>
        </p:txBody>
      </p:sp>
      <p:sp>
        <p:nvSpPr>
          <p:cNvPr id="14" name="Content Placeholder 2"/>
          <p:cNvSpPr>
            <a:spLocks noGrp="1"/>
          </p:cNvSpPr>
          <p:nvPr>
            <p:ph idx="13"/>
          </p:nvPr>
        </p:nvSpPr>
        <p:spPr>
          <a:xfrm>
            <a:off x="274393" y="2346960"/>
            <a:ext cx="5629797"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6185711" y="2346960"/>
            <a:ext cx="5629797"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6185712" y="1535113"/>
            <a:ext cx="4218017" cy="639762"/>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3"/>
          <p:cNvSpPr txBox="1">
            <a:spLocks/>
          </p:cNvSpPr>
          <p:nvPr userDrawn="1"/>
        </p:nvSpPr>
        <p:spPr>
          <a:xfrm>
            <a:off x="9786840" y="6356351"/>
            <a:ext cx="1600617"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October 21, 2024</a:t>
            </a:fld>
            <a:endParaRPr lang="en-US" sz="900" dirty="0">
              <a:solidFill>
                <a:schemeClr val="tx1">
                  <a:lumMod val="50000"/>
                  <a:lumOff val="50000"/>
                </a:schemeClr>
              </a:solidFill>
            </a:endParaRPr>
          </a:p>
        </p:txBody>
      </p:sp>
      <p:cxnSp>
        <p:nvCxnSpPr>
          <p:cNvPr id="23" name="Straight Connector 22"/>
          <p:cNvCxnSpPr/>
          <p:nvPr userDrawn="1"/>
        </p:nvCxnSpPr>
        <p:spPr>
          <a:xfrm>
            <a:off x="11531549"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11657942" y="6360083"/>
            <a:ext cx="301831"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7" name="Picture 16"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6548" y="-37088"/>
            <a:ext cx="1661593" cy="2106168"/>
          </a:xfrm>
          <a:prstGeom prst="rect">
            <a:avLst/>
          </a:prstGeom>
        </p:spPr>
      </p:pic>
    </p:spTree>
    <p:extLst>
      <p:ext uri="{BB962C8B-B14F-4D97-AF65-F5344CB8AC3E}">
        <p14:creationId xmlns:p14="http://schemas.microsoft.com/office/powerpoint/2010/main" val="24695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 y="3290500"/>
            <a:ext cx="1146048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r>
              <a:rPr lang="en-US"/>
              <a:t>6/5/2023</a:t>
            </a:r>
          </a:p>
        </p:txBody>
      </p:sp>
      <p:sp>
        <p:nvSpPr>
          <p:cNvPr id="11" name="Footer Placeholder 10"/>
          <p:cNvSpPr>
            <a:spLocks noGrp="1"/>
          </p:cNvSpPr>
          <p:nvPr>
            <p:ph type="ftr" sz="quarter" idx="11"/>
          </p:nvPr>
        </p:nvSpPr>
        <p:spPr/>
        <p:txBody>
          <a:bodyPr/>
          <a:lstStyle/>
          <a:p>
            <a:r>
              <a:rPr lang="en-US"/>
              <a:t>POINT OF CONTACT NAME AND E-MAIL </a:t>
            </a:r>
          </a:p>
        </p:txBody>
      </p:sp>
      <p:sp>
        <p:nvSpPr>
          <p:cNvPr id="16" name="Slide Number Placeholder 15"/>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414463122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6/5/2023</a:t>
            </a:r>
          </a:p>
        </p:txBody>
      </p:sp>
      <p:sp>
        <p:nvSpPr>
          <p:cNvPr id="6" name="Footer Placeholder 5"/>
          <p:cNvSpPr>
            <a:spLocks noGrp="1"/>
          </p:cNvSpPr>
          <p:nvPr>
            <p:ph type="ftr" sz="quarter" idx="11"/>
          </p:nvPr>
        </p:nvSpPr>
        <p:spPr/>
        <p:txBody>
          <a:bodyPr/>
          <a:lstStyle/>
          <a:p>
            <a:r>
              <a:rPr lang="en-US"/>
              <a:t>POINT OF CONTACT NAME AND E-MAIL </a:t>
            </a:r>
          </a:p>
        </p:txBody>
      </p:sp>
      <p:sp>
        <p:nvSpPr>
          <p:cNvPr id="7" name="Slide Number Placeholder 6"/>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402963394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21985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6/5/2023</a:t>
            </a:r>
          </a:p>
        </p:txBody>
      </p:sp>
      <p:sp>
        <p:nvSpPr>
          <p:cNvPr id="5" name="Footer Placeholder 4"/>
          <p:cNvSpPr>
            <a:spLocks noGrp="1"/>
          </p:cNvSpPr>
          <p:nvPr>
            <p:ph type="ftr" sz="quarter" idx="11"/>
          </p:nvPr>
        </p:nvSpPr>
        <p:spPr/>
        <p:txBody>
          <a:bodyPr/>
          <a:lstStyle/>
          <a:p>
            <a:r>
              <a:rPr lang="en-US"/>
              <a:t>POINT OF CONTACT NAME AND E-MAIL </a:t>
            </a:r>
          </a:p>
        </p:txBody>
      </p:sp>
      <p:sp>
        <p:nvSpPr>
          <p:cNvPr id="6" name="Slide Number Placeholder 5"/>
          <p:cNvSpPr>
            <a:spLocks noGrp="1"/>
          </p:cNvSpPr>
          <p:nvPr>
            <p:ph type="sldNum" sz="quarter" idx="12"/>
          </p:nvPr>
        </p:nvSpPr>
        <p:spPr/>
        <p:txBody>
          <a:bodyPr/>
          <a:lstStyle/>
          <a:p>
            <a:fld id="{CA1E013F-54BB-4F4A-9EE6-796585D66299}" type="slidenum">
              <a:rPr lang="en-US" smtClean="0"/>
              <a:t>‹#›</a:t>
            </a:fld>
            <a:endParaRPr lang="en-US"/>
          </a:p>
        </p:txBody>
      </p:sp>
    </p:spTree>
    <p:extLst>
      <p:ext uri="{BB962C8B-B14F-4D97-AF65-F5344CB8AC3E}">
        <p14:creationId xmlns:p14="http://schemas.microsoft.com/office/powerpoint/2010/main" val="1363553138"/>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056109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oup 4"/>
          <p:cNvGrpSpPr>
            <a:grpSpLocks noChangeAspect="1"/>
          </p:cNvGrpSpPr>
          <p:nvPr/>
        </p:nvGrpSpPr>
        <p:grpSpPr bwMode="auto">
          <a:xfrm>
            <a:off x="365761" y="1607797"/>
            <a:ext cx="7658311" cy="5010490"/>
            <a:chOff x="577" y="151"/>
            <a:chExt cx="4606" cy="4018"/>
          </a:xfrm>
          <a:solidFill>
            <a:schemeClr val="bg1">
              <a:lumMod val="85000"/>
              <a:alpha val="8000"/>
            </a:schemeClr>
          </a:solidFill>
        </p:grpSpPr>
        <p:sp>
          <p:nvSpPr>
            <p:cNvPr id="91"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1"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5"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9"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87" name="Rectangle 86"/>
          <p:cNvSpPr/>
          <p:nvPr/>
        </p:nvSpPr>
        <p:spPr>
          <a:xfrm>
            <a:off x="2568" y="0"/>
            <a:ext cx="12189433" cy="1191514"/>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8" name="Rectangle 87"/>
          <p:cNvSpPr/>
          <p:nvPr/>
        </p:nvSpPr>
        <p:spPr>
          <a:xfrm>
            <a:off x="0" y="1191514"/>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Placeholder 1"/>
          <p:cNvSpPr>
            <a:spLocks noGrp="1"/>
          </p:cNvSpPr>
          <p:nvPr>
            <p:ph type="title"/>
          </p:nvPr>
        </p:nvSpPr>
        <p:spPr>
          <a:xfrm>
            <a:off x="365760" y="201168"/>
            <a:ext cx="7924800" cy="86868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1768597" y="1558106"/>
            <a:ext cx="11460480"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r>
              <a:rPr lang="en-US"/>
              <a:t>6/5/2023</a:t>
            </a:r>
          </a:p>
        </p:txBody>
      </p:sp>
      <p:sp>
        <p:nvSpPr>
          <p:cNvPr id="5" name="Footer Placeholder 4"/>
          <p:cNvSpPr>
            <a:spLocks noGrp="1"/>
          </p:cNvSpPr>
          <p:nvPr>
            <p:ph type="ftr" sz="quarter" idx="3"/>
          </p:nvPr>
        </p:nvSpPr>
        <p:spPr>
          <a:xfrm>
            <a:off x="3657600" y="6356351"/>
            <a:ext cx="4876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POINT OF CONTACT NAME AND E-MAIL </a:t>
            </a:r>
          </a:p>
        </p:txBody>
      </p:sp>
      <p:sp>
        <p:nvSpPr>
          <p:cNvPr id="17"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CA1E013F-54BB-4F4A-9EE6-796585D66299}" type="slidenum">
              <a:rPr lang="en-US" smtClean="0"/>
              <a:t>‹#›</a:t>
            </a:fld>
            <a:endParaRPr lang="en-US"/>
          </a:p>
        </p:txBody>
      </p:sp>
      <p:cxnSp>
        <p:nvCxnSpPr>
          <p:cNvPr id="18" name="Straight Connector 17"/>
          <p:cNvCxnSpPr/>
          <p:nvPr/>
        </p:nvCxnSpPr>
        <p:spPr>
          <a:xfrm>
            <a:off x="11469673"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1456973" y="6447472"/>
            <a:ext cx="0" cy="18288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6" name="Group 175"/>
          <p:cNvGrpSpPr/>
          <p:nvPr/>
        </p:nvGrpSpPr>
        <p:grpSpPr>
          <a:xfrm>
            <a:off x="368766" y="6362776"/>
            <a:ext cx="1470473" cy="303859"/>
            <a:chOff x="819150" y="3665466"/>
            <a:chExt cx="3203575" cy="882651"/>
          </a:xfrm>
          <a:solidFill>
            <a:schemeClr val="bg1">
              <a:lumMod val="65000"/>
            </a:schemeClr>
          </a:solidFill>
        </p:grpSpPr>
        <p:sp>
          <p:nvSpPr>
            <p:cNvPr id="9"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63" name="Picture 162" descr="Logo&#10;&#10;Description automatically generated">
            <a:extLst>
              <a:ext uri="{FF2B5EF4-FFF2-40B4-BE49-F238E27FC236}">
                <a16:creationId xmlns:a16="http://schemas.microsoft.com/office/drawing/2014/main" id="{02F9150A-BC3E-744B-8F52-EF7F024F34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300010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457200" rtl="0" eaLnBrk="1" latinLnBrk="0" hangingPunct="1">
        <a:spcBef>
          <a:spcPct val="0"/>
        </a:spcBef>
        <a:buNone/>
        <a:defRPr sz="2500" b="1" kern="1200">
          <a:solidFill>
            <a:schemeClr val="tx1"/>
          </a:solidFill>
          <a:effectLst/>
          <a:latin typeface="Arial"/>
          <a:ea typeface="+mj-ea"/>
          <a:cs typeface="Arial"/>
        </a:defRPr>
      </a:lvl1pPr>
    </p:titleStyle>
    <p:bodyStyle>
      <a:lvl1pPr marL="342900" indent="-342900" algn="l" defTabSz="457200" rtl="0" eaLnBrk="1" latinLnBrk="0" hangingPunct="1">
        <a:spcBef>
          <a:spcPct val="20000"/>
        </a:spcBef>
        <a:buClr>
          <a:schemeClr val="tx1">
            <a:lumMod val="50000"/>
          </a:schemeClr>
        </a:buClr>
        <a:buSzPct val="90000"/>
        <a:buFont typeface="Lucida Grande"/>
        <a:buChar char="►"/>
        <a:defRPr sz="20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chemeClr val="tx1">
            <a:lumMod val="50000"/>
          </a:schemeClr>
        </a:buClr>
        <a:buFont typeface="Lucida Grande"/>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chemeClr val="tx1">
            <a:lumMod val="50000"/>
          </a:schemeClr>
        </a:buClr>
        <a:buSzPct val="110000"/>
        <a:buFont typeface="Lucida Grande"/>
        <a:buChar char="●"/>
        <a:defRPr sz="16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chemeClr val="tx1">
            <a:lumMod val="50000"/>
          </a:schemeClr>
        </a:buClr>
        <a:buSzPct val="110000"/>
        <a:buFont typeface="Lucida Grande"/>
        <a:buChar char="◆"/>
        <a:defRPr sz="1400" kern="1200">
          <a:solidFill>
            <a:schemeClr val="tx1">
              <a:lumMod val="75000"/>
              <a:lumOff val="25000"/>
            </a:schemeClr>
          </a:solidFill>
          <a:latin typeface="Arial"/>
          <a:ea typeface="+mn-ea"/>
          <a:cs typeface="Arial"/>
        </a:defRPr>
      </a:lvl4pPr>
      <a:lvl5pPr marL="1984248" indent="-182880" algn="l" defTabSz="457200" rtl="0" eaLnBrk="1" latinLnBrk="0" hangingPunct="1">
        <a:spcBef>
          <a:spcPct val="20000"/>
        </a:spcBef>
        <a:buClr>
          <a:schemeClr val="tx1">
            <a:lumMod val="50000"/>
          </a:schemeClr>
        </a:buClr>
        <a:buSzPct val="70000"/>
        <a:buFont typeface="Lucida Grande"/>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4" name="Rectangle 163"/>
          <p:cNvSpPr/>
          <p:nvPr/>
        </p:nvSpPr>
        <p:spPr>
          <a:xfrm>
            <a:off x="2568" y="0"/>
            <a:ext cx="12189433" cy="6858000"/>
          </a:xfrm>
          <a:prstGeom prst="rect">
            <a:avLst/>
          </a:prstGeom>
          <a:gradFill>
            <a:gsLst>
              <a:gs pos="50000">
                <a:schemeClr val="bg1">
                  <a:lumMod val="93000"/>
                </a:schemeClr>
              </a:gs>
              <a:gs pos="0">
                <a:schemeClr val="bg1">
                  <a:lumMod val="81000"/>
                </a:schemeClr>
              </a:gs>
              <a:gs pos="100000">
                <a:schemeClr val="bg1">
                  <a:lumMod val="99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65" name="Group 4"/>
          <p:cNvGrpSpPr>
            <a:grpSpLocks noChangeAspect="1"/>
          </p:cNvGrpSpPr>
          <p:nvPr/>
        </p:nvGrpSpPr>
        <p:grpSpPr bwMode="auto">
          <a:xfrm>
            <a:off x="1222601" y="239714"/>
            <a:ext cx="9749367" cy="6378575"/>
            <a:chOff x="577" y="151"/>
            <a:chExt cx="4606" cy="4018"/>
          </a:xfrm>
          <a:gradFill>
            <a:gsLst>
              <a:gs pos="0">
                <a:schemeClr val="bg1">
                  <a:lumMod val="95000"/>
                </a:schemeClr>
              </a:gs>
              <a:gs pos="100000">
                <a:schemeClr val="bg1">
                  <a:lumMod val="78000"/>
                </a:schemeClr>
              </a:gs>
            </a:gsLst>
            <a:lin ang="5400000" scaled="1"/>
          </a:gradFill>
        </p:grpSpPr>
        <p:sp>
          <p:nvSpPr>
            <p:cNvPr id="166"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7"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8"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9"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0"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1"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2"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3"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4"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5"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6"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7"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8"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9"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0"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1"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2"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3"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4"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5"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6"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7"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8"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1"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2"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3"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4"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5"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6"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7"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8"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9"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0"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1"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2"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3"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4"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5"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6"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7"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8"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9"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0"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1"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2"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3"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4"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5"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6"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7"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8"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9"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0"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1"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2"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3"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4"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5"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6"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7"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8"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0"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1"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3"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5"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6"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7"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365760" y="201168"/>
            <a:ext cx="7924800" cy="86868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365760" y="1600200"/>
            <a:ext cx="11460480"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chemeClr val="bg1"/>
                </a:solidFill>
                <a:latin typeface="Arial"/>
                <a:cs typeface="Arial"/>
              </a:defRPr>
            </a:lvl1pPr>
          </a:lstStyle>
          <a:p>
            <a:r>
              <a:rPr lang="en-US"/>
              <a:t>6/5/2023</a:t>
            </a:r>
          </a:p>
        </p:txBody>
      </p:sp>
      <p:sp>
        <p:nvSpPr>
          <p:cNvPr id="5" name="Footer Placeholder 4"/>
          <p:cNvSpPr>
            <a:spLocks noGrp="1"/>
          </p:cNvSpPr>
          <p:nvPr>
            <p:ph type="ftr" sz="quarter" idx="3"/>
          </p:nvPr>
        </p:nvSpPr>
        <p:spPr>
          <a:xfrm>
            <a:off x="3657600" y="6356351"/>
            <a:ext cx="4876800" cy="365125"/>
          </a:xfrm>
          <a:prstGeom prst="rect">
            <a:avLst/>
          </a:prstGeom>
        </p:spPr>
        <p:txBody>
          <a:bodyPr vert="horz" lIns="0" tIns="0" rIns="0" bIns="0" rtlCol="0" anchor="ctr"/>
          <a:lstStyle>
            <a:lvl1pPr algn="ctr">
              <a:defRPr sz="900">
                <a:solidFill>
                  <a:schemeClr val="bg1"/>
                </a:solidFill>
                <a:latin typeface="Arial"/>
                <a:cs typeface="Arial"/>
              </a:defRPr>
            </a:lvl1pPr>
          </a:lstStyle>
          <a:p>
            <a:r>
              <a:rPr lang="en-US"/>
              <a:t>POINT OF CONTACT NAME AND E-MAIL </a:t>
            </a:r>
          </a:p>
        </p:txBody>
      </p:sp>
      <p:sp>
        <p:nvSpPr>
          <p:cNvPr id="17"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chemeClr val="bg1"/>
                </a:solidFill>
                <a:latin typeface="Arial"/>
                <a:cs typeface="Arial"/>
              </a:defRPr>
            </a:lvl1pPr>
          </a:lstStyle>
          <a:p>
            <a:fld id="{03722D57-58D6-9447-A6D5-A97F6C35A8FB}" type="slidenum">
              <a:rPr lang="en-US" smtClean="0"/>
              <a:pPr/>
              <a:t>‹#›</a:t>
            </a:fld>
            <a:endParaRPr lang="en-US"/>
          </a:p>
        </p:txBody>
      </p:sp>
      <p:cxnSp>
        <p:nvCxnSpPr>
          <p:cNvPr id="18" name="Straight Connector 17"/>
          <p:cNvCxnSpPr/>
          <p:nvPr/>
        </p:nvCxnSpPr>
        <p:spPr>
          <a:xfrm>
            <a:off x="11469673"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368766" y="6362776"/>
            <a:ext cx="1470473" cy="303859"/>
            <a:chOff x="819150" y="3665466"/>
            <a:chExt cx="3203575" cy="882651"/>
          </a:xfrm>
          <a:solidFill>
            <a:schemeClr val="bg1"/>
          </a:solidFill>
        </p:grpSpPr>
        <p:sp>
          <p:nvSpPr>
            <p:cNvPr id="87"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09" name="Picture 108"/>
          <p:cNvPicPr>
            <a:picLocks noChangeAspect="1"/>
          </p:cNvPicPr>
          <p:nvPr/>
        </p:nvPicPr>
        <p:blipFill>
          <a:blip r:embed="rId9"/>
          <a:stretch>
            <a:fillRect/>
          </a:stretch>
        </p:blipFill>
        <p:spPr>
          <a:xfrm>
            <a:off x="9144000" y="291613"/>
            <a:ext cx="2576285" cy="608289"/>
          </a:xfrm>
          <a:prstGeom prst="rect">
            <a:avLst/>
          </a:prstGeom>
        </p:spPr>
      </p:pic>
    </p:spTree>
    <p:extLst>
      <p:ext uri="{BB962C8B-B14F-4D97-AF65-F5344CB8AC3E}">
        <p14:creationId xmlns:p14="http://schemas.microsoft.com/office/powerpoint/2010/main" val="17815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p:txStyles>
    <p:titleStyle>
      <a:lvl1pPr algn="l" defTabSz="457200" rtl="0" eaLnBrk="1" latinLnBrk="0" hangingPunct="1">
        <a:spcBef>
          <a:spcPct val="0"/>
        </a:spcBef>
        <a:buNone/>
        <a:defRPr sz="2500" b="1" kern="1200">
          <a:solidFill>
            <a:schemeClr val="tx1"/>
          </a:solidFill>
          <a:effectLst/>
          <a:latin typeface="Arial"/>
          <a:ea typeface="+mj-ea"/>
          <a:cs typeface="Arial"/>
        </a:defRPr>
      </a:lvl1pPr>
    </p:titleStyle>
    <p:bodyStyle>
      <a:lvl1pPr marL="342900" indent="-342900" algn="l" defTabSz="457200" rtl="0" eaLnBrk="1" latinLnBrk="0" hangingPunct="1">
        <a:spcBef>
          <a:spcPct val="20000"/>
        </a:spcBef>
        <a:buClr>
          <a:schemeClr val="tx1">
            <a:lumMod val="50000"/>
          </a:schemeClr>
        </a:buClr>
        <a:buSzPct val="90000"/>
        <a:buFont typeface="Lucida Grande"/>
        <a:buChar char="►"/>
        <a:defRPr sz="20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chemeClr val="tx1">
            <a:lumMod val="50000"/>
          </a:schemeClr>
        </a:buClr>
        <a:buFont typeface="Lucida Grande"/>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chemeClr val="tx1">
            <a:lumMod val="50000"/>
          </a:schemeClr>
        </a:buClr>
        <a:buSzPct val="110000"/>
        <a:buFont typeface="Lucida Grande"/>
        <a:buChar char="●"/>
        <a:defRPr sz="16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chemeClr val="tx1">
            <a:lumMod val="50000"/>
          </a:schemeClr>
        </a:buClr>
        <a:buSzPct val="110000"/>
        <a:buFont typeface="Lucida Grande"/>
        <a:buChar char="◆"/>
        <a:defRPr sz="1400" kern="1200">
          <a:solidFill>
            <a:schemeClr val="tx1">
              <a:lumMod val="75000"/>
              <a:lumOff val="25000"/>
            </a:schemeClr>
          </a:solidFill>
          <a:latin typeface="Arial"/>
          <a:ea typeface="+mn-ea"/>
          <a:cs typeface="Arial"/>
        </a:defRPr>
      </a:lvl4pPr>
      <a:lvl5pPr marL="1984248" indent="-182880" algn="l" defTabSz="457200" rtl="0" eaLnBrk="1" latinLnBrk="0" hangingPunct="1">
        <a:spcBef>
          <a:spcPct val="20000"/>
        </a:spcBef>
        <a:buClr>
          <a:schemeClr val="tx1">
            <a:lumMod val="50000"/>
          </a:schemeClr>
        </a:buClr>
        <a:buSzPct val="70000"/>
        <a:buFont typeface="Lucida Grande"/>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920" y="6578601"/>
            <a:ext cx="1034208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84992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5"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594" y="6605589"/>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2"/>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6865" y="6596065"/>
            <a:ext cx="6594604" cy="238655"/>
          </a:xfrm>
          <a:prstGeom prst="rect">
            <a:avLst/>
          </a:prstGeom>
          <a:noFill/>
        </p:spPr>
        <p:txBody>
          <a:bodyPr>
            <a:spAutoFit/>
          </a:bodyPr>
          <a:lstStyle/>
          <a:p>
            <a:pPr fontAlgn="auto">
              <a:spcBef>
                <a:spcPts val="0"/>
              </a:spcBef>
              <a:spcAft>
                <a:spcPts val="0"/>
              </a:spcAft>
              <a:defRPr/>
            </a:pPr>
            <a:r>
              <a:rPr lang="en-US" sz="951">
                <a:solidFill>
                  <a:schemeClr val="bg1"/>
                </a:solidFill>
                <a:latin typeface="+mj-lt"/>
                <a:ea typeface="ＭＳ Ｐゴシック" pitchFamily="-106" charset="-128"/>
                <a:cs typeface="ＭＳ Ｐゴシック" pitchFamily="-106" charset="-128"/>
              </a:rPr>
              <a:t>U.S. DEPARTMENT OF ENERGY</a:t>
            </a:r>
          </a:p>
        </p:txBody>
      </p:sp>
      <p:sp>
        <p:nvSpPr>
          <p:cNvPr id="1032" name="Text Placeholder 8"/>
          <p:cNvSpPr>
            <a:spLocks noGrp="1"/>
          </p:cNvSpPr>
          <p:nvPr>
            <p:ph type="body" idx="1"/>
          </p:nvPr>
        </p:nvSpPr>
        <p:spPr bwMode="auto">
          <a:xfrm>
            <a:off x="481139" y="1047751"/>
            <a:ext cx="1097248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1078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hdr="0" ftr="0"/>
  <p:txStyles>
    <p:titleStyle>
      <a:lvl1pPr algn="l" defTabSz="457189"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189"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377"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566"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754" algn="l" defTabSz="457189"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891" indent="-342891" algn="l" defTabSz="457189"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32" indent="-285744" algn="l" defTabSz="457189"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2971" indent="-228594" algn="l" defTabSz="457189"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160" indent="-228594" algn="l" defTabSz="457189"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349" indent="-228594" algn="l" defTabSz="457189"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oup 4"/>
          <p:cNvGrpSpPr>
            <a:grpSpLocks noChangeAspect="1"/>
          </p:cNvGrpSpPr>
          <p:nvPr/>
        </p:nvGrpSpPr>
        <p:grpSpPr bwMode="auto">
          <a:xfrm>
            <a:off x="365761" y="1607797"/>
            <a:ext cx="7658311" cy="5010490"/>
            <a:chOff x="577" y="151"/>
            <a:chExt cx="4606" cy="4018"/>
          </a:xfrm>
          <a:solidFill>
            <a:schemeClr val="bg1">
              <a:lumMod val="85000"/>
              <a:alpha val="8000"/>
            </a:schemeClr>
          </a:solidFill>
        </p:grpSpPr>
        <p:sp>
          <p:nvSpPr>
            <p:cNvPr id="91"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1"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5"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9"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87" name="Rectangle 86"/>
          <p:cNvSpPr/>
          <p:nvPr/>
        </p:nvSpPr>
        <p:spPr>
          <a:xfrm>
            <a:off x="2568" y="0"/>
            <a:ext cx="12189433" cy="1191514"/>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8" name="Rectangle 87"/>
          <p:cNvSpPr/>
          <p:nvPr/>
        </p:nvSpPr>
        <p:spPr>
          <a:xfrm>
            <a:off x="0" y="1191514"/>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Placeholder 1"/>
          <p:cNvSpPr>
            <a:spLocks noGrp="1"/>
          </p:cNvSpPr>
          <p:nvPr>
            <p:ph type="title"/>
          </p:nvPr>
        </p:nvSpPr>
        <p:spPr>
          <a:xfrm>
            <a:off x="365760" y="201168"/>
            <a:ext cx="7924800" cy="86868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1768597" y="1558106"/>
            <a:ext cx="11460480"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33C51A1-AD35-4FBB-826B-06F1E99C62BE}" type="datetimeFigureOut">
              <a:rPr lang="en-US" smtClean="0"/>
              <a:t>10/21/2024</a:t>
            </a:fld>
            <a:endParaRPr lang="en-US"/>
          </a:p>
        </p:txBody>
      </p:sp>
      <p:sp>
        <p:nvSpPr>
          <p:cNvPr id="5" name="Footer Placeholder 4"/>
          <p:cNvSpPr>
            <a:spLocks noGrp="1"/>
          </p:cNvSpPr>
          <p:nvPr>
            <p:ph type="ftr" sz="quarter" idx="3"/>
          </p:nvPr>
        </p:nvSpPr>
        <p:spPr>
          <a:xfrm>
            <a:off x="3657600" y="6356351"/>
            <a:ext cx="4876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a:p>
        </p:txBody>
      </p:sp>
      <p:sp>
        <p:nvSpPr>
          <p:cNvPr id="17"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77C14037-4480-4135-BCC4-9BAB7998A451}" type="slidenum">
              <a:rPr lang="en-US" smtClean="0"/>
              <a:t>‹#›</a:t>
            </a:fld>
            <a:endParaRPr lang="en-US"/>
          </a:p>
        </p:txBody>
      </p:sp>
      <p:cxnSp>
        <p:nvCxnSpPr>
          <p:cNvPr id="18" name="Straight Connector 17"/>
          <p:cNvCxnSpPr/>
          <p:nvPr/>
        </p:nvCxnSpPr>
        <p:spPr>
          <a:xfrm>
            <a:off x="11469673"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1456973" y="6447472"/>
            <a:ext cx="0" cy="18288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6" name="Group 175"/>
          <p:cNvGrpSpPr/>
          <p:nvPr/>
        </p:nvGrpSpPr>
        <p:grpSpPr>
          <a:xfrm>
            <a:off x="368766" y="6362776"/>
            <a:ext cx="1470473" cy="303859"/>
            <a:chOff x="819150" y="3665466"/>
            <a:chExt cx="3203575" cy="882651"/>
          </a:xfrm>
          <a:solidFill>
            <a:schemeClr val="bg1">
              <a:lumMod val="65000"/>
            </a:schemeClr>
          </a:solidFill>
        </p:grpSpPr>
        <p:sp>
          <p:nvSpPr>
            <p:cNvPr id="9"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63" name="Picture 162" descr="Logo&#10;&#10;Description automatically generated">
            <a:extLst>
              <a:ext uri="{FF2B5EF4-FFF2-40B4-BE49-F238E27FC236}">
                <a16:creationId xmlns:a16="http://schemas.microsoft.com/office/drawing/2014/main" id="{02F9150A-BC3E-744B-8F52-EF7F024F34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17149920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457200" rtl="0" eaLnBrk="1" latinLnBrk="0" hangingPunct="1">
        <a:spcBef>
          <a:spcPct val="0"/>
        </a:spcBef>
        <a:buNone/>
        <a:defRPr sz="2500" b="1" kern="1200">
          <a:solidFill>
            <a:schemeClr val="tx1"/>
          </a:solidFill>
          <a:effectLst/>
          <a:latin typeface="Arial"/>
          <a:ea typeface="+mj-ea"/>
          <a:cs typeface="Arial"/>
        </a:defRPr>
      </a:lvl1pPr>
    </p:titleStyle>
    <p:bodyStyle>
      <a:lvl1pPr marL="342900" indent="-342900" algn="l" defTabSz="457200" rtl="0" eaLnBrk="1" latinLnBrk="0" hangingPunct="1">
        <a:spcBef>
          <a:spcPct val="20000"/>
        </a:spcBef>
        <a:buClr>
          <a:schemeClr val="tx1">
            <a:lumMod val="50000"/>
          </a:schemeClr>
        </a:buClr>
        <a:buSzPct val="90000"/>
        <a:buFont typeface="Lucida Grande"/>
        <a:buChar char="►"/>
        <a:defRPr sz="20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chemeClr val="tx1">
            <a:lumMod val="50000"/>
          </a:schemeClr>
        </a:buClr>
        <a:buFont typeface="Lucida Grande"/>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chemeClr val="tx1">
            <a:lumMod val="50000"/>
          </a:schemeClr>
        </a:buClr>
        <a:buSzPct val="110000"/>
        <a:buFont typeface="Lucida Grande"/>
        <a:buChar char="●"/>
        <a:defRPr sz="16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chemeClr val="tx1">
            <a:lumMod val="50000"/>
          </a:schemeClr>
        </a:buClr>
        <a:buSzPct val="110000"/>
        <a:buFont typeface="Lucida Grande"/>
        <a:buChar char="◆"/>
        <a:defRPr sz="1400" kern="1200">
          <a:solidFill>
            <a:schemeClr val="tx1">
              <a:lumMod val="75000"/>
              <a:lumOff val="25000"/>
            </a:schemeClr>
          </a:solidFill>
          <a:latin typeface="Arial"/>
          <a:ea typeface="+mn-ea"/>
          <a:cs typeface="Arial"/>
        </a:defRPr>
      </a:lvl4pPr>
      <a:lvl5pPr marL="1984248" indent="-182880" algn="l" defTabSz="457200" rtl="0" eaLnBrk="1" latinLnBrk="0" hangingPunct="1">
        <a:spcBef>
          <a:spcPct val="20000"/>
        </a:spcBef>
        <a:buClr>
          <a:schemeClr val="tx1">
            <a:lumMod val="50000"/>
          </a:schemeClr>
        </a:buClr>
        <a:buSzPct val="70000"/>
        <a:buFont typeface="Lucida Grande"/>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oup 4"/>
          <p:cNvGrpSpPr>
            <a:grpSpLocks noChangeAspect="1"/>
          </p:cNvGrpSpPr>
          <p:nvPr/>
        </p:nvGrpSpPr>
        <p:grpSpPr bwMode="auto">
          <a:xfrm>
            <a:off x="365761" y="1607797"/>
            <a:ext cx="7658311" cy="5010490"/>
            <a:chOff x="577" y="151"/>
            <a:chExt cx="4606" cy="4018"/>
          </a:xfrm>
          <a:solidFill>
            <a:schemeClr val="bg1">
              <a:lumMod val="85000"/>
              <a:alpha val="8000"/>
            </a:schemeClr>
          </a:solidFill>
        </p:grpSpPr>
        <p:sp>
          <p:nvSpPr>
            <p:cNvPr id="91" name="Freeform 5"/>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6"/>
            <p:cNvSpPr>
              <a:spLocks/>
            </p:cNvSpPr>
            <p:nvPr/>
          </p:nvSpPr>
          <p:spPr bwMode="auto">
            <a:xfrm>
              <a:off x="1623" y="151"/>
              <a:ext cx="1177" cy="170"/>
            </a:xfrm>
            <a:custGeom>
              <a:avLst/>
              <a:gdLst>
                <a:gd name="T0" fmla="*/ 157 w 1177"/>
                <a:gd name="T1" fmla="*/ 0 h 170"/>
                <a:gd name="T2" fmla="*/ 157 w 1177"/>
                <a:gd name="T3" fmla="*/ 0 h 170"/>
                <a:gd name="T4" fmla="*/ 143 w 1177"/>
                <a:gd name="T5" fmla="*/ 2 h 170"/>
                <a:gd name="T6" fmla="*/ 129 w 1177"/>
                <a:gd name="T7" fmla="*/ 4 h 170"/>
                <a:gd name="T8" fmla="*/ 117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11 w 1177"/>
                <a:gd name="T41" fmla="*/ 118 h 170"/>
                <a:gd name="T42" fmla="*/ 1177 w 1177"/>
                <a:gd name="T43" fmla="*/ 2 h 170"/>
                <a:gd name="T44" fmla="*/ 157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7" y="0"/>
                  </a:moveTo>
                  <a:lnTo>
                    <a:pt x="157" y="0"/>
                  </a:lnTo>
                  <a:lnTo>
                    <a:pt x="143" y="2"/>
                  </a:lnTo>
                  <a:lnTo>
                    <a:pt x="129" y="4"/>
                  </a:lnTo>
                  <a:lnTo>
                    <a:pt x="117"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11" y="118"/>
                  </a:lnTo>
                  <a:lnTo>
                    <a:pt x="1177" y="2"/>
                  </a:lnTo>
                  <a:lnTo>
                    <a:pt x="157"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7"/>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8"/>
            <p:cNvSpPr>
              <a:spLocks/>
            </p:cNvSpPr>
            <p:nvPr/>
          </p:nvSpPr>
          <p:spPr bwMode="auto">
            <a:xfrm>
              <a:off x="1425" y="499"/>
              <a:ext cx="1177" cy="170"/>
            </a:xfrm>
            <a:custGeom>
              <a:avLst/>
              <a:gdLst>
                <a:gd name="T0" fmla="*/ 158 w 1177"/>
                <a:gd name="T1" fmla="*/ 0 h 170"/>
                <a:gd name="T2" fmla="*/ 158 w 1177"/>
                <a:gd name="T3" fmla="*/ 0 h 170"/>
                <a:gd name="T4" fmla="*/ 144 w 1177"/>
                <a:gd name="T5" fmla="*/ 0 h 170"/>
                <a:gd name="T6" fmla="*/ 130 w 1177"/>
                <a:gd name="T7" fmla="*/ 4 h 170"/>
                <a:gd name="T8" fmla="*/ 118 w 1177"/>
                <a:gd name="T9" fmla="*/ 8 h 170"/>
                <a:gd name="T10" fmla="*/ 106 w 1177"/>
                <a:gd name="T11" fmla="*/ 14 h 170"/>
                <a:gd name="T12" fmla="*/ 94 w 1177"/>
                <a:gd name="T13" fmla="*/ 22 h 170"/>
                <a:gd name="T14" fmla="*/ 84 w 1177"/>
                <a:gd name="T15" fmla="*/ 30 h 170"/>
                <a:gd name="T16" fmla="*/ 76 w 1177"/>
                <a:gd name="T17" fmla="*/ 40 h 170"/>
                <a:gd name="T18" fmla="*/ 68 w 1177"/>
                <a:gd name="T19" fmla="*/ 52 h 170"/>
                <a:gd name="T20" fmla="*/ 0 w 1177"/>
                <a:gd name="T21" fmla="*/ 170 h 170"/>
                <a:gd name="T22" fmla="*/ 1021 w 1177"/>
                <a:gd name="T23" fmla="*/ 170 h 170"/>
                <a:gd name="T24" fmla="*/ 1021 w 1177"/>
                <a:gd name="T25" fmla="*/ 170 h 170"/>
                <a:gd name="T26" fmla="*/ 1035 w 1177"/>
                <a:gd name="T27" fmla="*/ 168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28 h 170"/>
                <a:gd name="T40" fmla="*/ 1109 w 1177"/>
                <a:gd name="T41" fmla="*/ 118 h 170"/>
                <a:gd name="T42" fmla="*/ 1177 w 1177"/>
                <a:gd name="T43" fmla="*/ 0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0"/>
                  </a:lnTo>
                  <a:lnTo>
                    <a:pt x="130" y="4"/>
                  </a:lnTo>
                  <a:lnTo>
                    <a:pt x="118" y="8"/>
                  </a:lnTo>
                  <a:lnTo>
                    <a:pt x="106" y="14"/>
                  </a:lnTo>
                  <a:lnTo>
                    <a:pt x="94" y="22"/>
                  </a:lnTo>
                  <a:lnTo>
                    <a:pt x="84" y="30"/>
                  </a:lnTo>
                  <a:lnTo>
                    <a:pt x="76" y="40"/>
                  </a:lnTo>
                  <a:lnTo>
                    <a:pt x="68" y="52"/>
                  </a:lnTo>
                  <a:lnTo>
                    <a:pt x="0" y="170"/>
                  </a:lnTo>
                  <a:lnTo>
                    <a:pt x="1021" y="170"/>
                  </a:lnTo>
                  <a:lnTo>
                    <a:pt x="1021" y="170"/>
                  </a:lnTo>
                  <a:lnTo>
                    <a:pt x="1035" y="168"/>
                  </a:lnTo>
                  <a:lnTo>
                    <a:pt x="1047" y="166"/>
                  </a:lnTo>
                  <a:lnTo>
                    <a:pt x="1061" y="162"/>
                  </a:lnTo>
                  <a:lnTo>
                    <a:pt x="1073" y="156"/>
                  </a:lnTo>
                  <a:lnTo>
                    <a:pt x="1083" y="148"/>
                  </a:lnTo>
                  <a:lnTo>
                    <a:pt x="1093" y="140"/>
                  </a:lnTo>
                  <a:lnTo>
                    <a:pt x="1103" y="128"/>
                  </a:lnTo>
                  <a:lnTo>
                    <a:pt x="1109" y="118"/>
                  </a:lnTo>
                  <a:lnTo>
                    <a:pt x="1177" y="0"/>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9"/>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10"/>
            <p:cNvSpPr>
              <a:spLocks/>
            </p:cNvSpPr>
            <p:nvPr/>
          </p:nvSpPr>
          <p:spPr bwMode="auto">
            <a:xfrm>
              <a:off x="1227" y="845"/>
              <a:ext cx="1177" cy="170"/>
            </a:xfrm>
            <a:custGeom>
              <a:avLst/>
              <a:gdLst>
                <a:gd name="T0" fmla="*/ 158 w 1177"/>
                <a:gd name="T1" fmla="*/ 0 h 170"/>
                <a:gd name="T2" fmla="*/ 158 w 1177"/>
                <a:gd name="T3" fmla="*/ 0 h 170"/>
                <a:gd name="T4" fmla="*/ 144 w 1177"/>
                <a:gd name="T5" fmla="*/ 2 h 170"/>
                <a:gd name="T6" fmla="*/ 130 w 1177"/>
                <a:gd name="T7" fmla="*/ 4 h 170"/>
                <a:gd name="T8" fmla="*/ 118 w 1177"/>
                <a:gd name="T9" fmla="*/ 8 h 170"/>
                <a:gd name="T10" fmla="*/ 106 w 1177"/>
                <a:gd name="T11" fmla="*/ 14 h 170"/>
                <a:gd name="T12" fmla="*/ 94 w 1177"/>
                <a:gd name="T13" fmla="*/ 22 h 170"/>
                <a:gd name="T14" fmla="*/ 84 w 1177"/>
                <a:gd name="T15" fmla="*/ 32 h 170"/>
                <a:gd name="T16" fmla="*/ 76 w 1177"/>
                <a:gd name="T17" fmla="*/ 42 h 170"/>
                <a:gd name="T18" fmla="*/ 68 w 1177"/>
                <a:gd name="T19" fmla="*/ 52 h 170"/>
                <a:gd name="T20" fmla="*/ 0 w 1177"/>
                <a:gd name="T21" fmla="*/ 170 h 170"/>
                <a:gd name="T22" fmla="*/ 1021 w 1177"/>
                <a:gd name="T23" fmla="*/ 170 h 170"/>
                <a:gd name="T24" fmla="*/ 1021 w 1177"/>
                <a:gd name="T25" fmla="*/ 170 h 170"/>
                <a:gd name="T26" fmla="*/ 1035 w 1177"/>
                <a:gd name="T27" fmla="*/ 170 h 170"/>
                <a:gd name="T28" fmla="*/ 1047 w 1177"/>
                <a:gd name="T29" fmla="*/ 166 h 170"/>
                <a:gd name="T30" fmla="*/ 1061 w 1177"/>
                <a:gd name="T31" fmla="*/ 162 h 170"/>
                <a:gd name="T32" fmla="*/ 1073 w 1177"/>
                <a:gd name="T33" fmla="*/ 156 h 170"/>
                <a:gd name="T34" fmla="*/ 1083 w 1177"/>
                <a:gd name="T35" fmla="*/ 148 h 170"/>
                <a:gd name="T36" fmla="*/ 1093 w 1177"/>
                <a:gd name="T37" fmla="*/ 140 h 170"/>
                <a:gd name="T38" fmla="*/ 1103 w 1177"/>
                <a:gd name="T39" fmla="*/ 130 h 170"/>
                <a:gd name="T40" fmla="*/ 1109 w 1177"/>
                <a:gd name="T41" fmla="*/ 118 h 170"/>
                <a:gd name="T42" fmla="*/ 1177 w 1177"/>
                <a:gd name="T43" fmla="*/ 2 h 170"/>
                <a:gd name="T44" fmla="*/ 158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8" y="0"/>
                  </a:moveTo>
                  <a:lnTo>
                    <a:pt x="158" y="0"/>
                  </a:lnTo>
                  <a:lnTo>
                    <a:pt x="144" y="2"/>
                  </a:lnTo>
                  <a:lnTo>
                    <a:pt x="130" y="4"/>
                  </a:lnTo>
                  <a:lnTo>
                    <a:pt x="118" y="8"/>
                  </a:lnTo>
                  <a:lnTo>
                    <a:pt x="106" y="14"/>
                  </a:lnTo>
                  <a:lnTo>
                    <a:pt x="94" y="22"/>
                  </a:lnTo>
                  <a:lnTo>
                    <a:pt x="84" y="32"/>
                  </a:lnTo>
                  <a:lnTo>
                    <a:pt x="76" y="42"/>
                  </a:lnTo>
                  <a:lnTo>
                    <a:pt x="68" y="52"/>
                  </a:lnTo>
                  <a:lnTo>
                    <a:pt x="0" y="170"/>
                  </a:lnTo>
                  <a:lnTo>
                    <a:pt x="1021" y="170"/>
                  </a:lnTo>
                  <a:lnTo>
                    <a:pt x="1021" y="170"/>
                  </a:lnTo>
                  <a:lnTo>
                    <a:pt x="1035" y="170"/>
                  </a:lnTo>
                  <a:lnTo>
                    <a:pt x="1047" y="166"/>
                  </a:lnTo>
                  <a:lnTo>
                    <a:pt x="1061" y="162"/>
                  </a:lnTo>
                  <a:lnTo>
                    <a:pt x="1073" y="156"/>
                  </a:lnTo>
                  <a:lnTo>
                    <a:pt x="1083" y="148"/>
                  </a:lnTo>
                  <a:lnTo>
                    <a:pt x="1093" y="140"/>
                  </a:lnTo>
                  <a:lnTo>
                    <a:pt x="1103" y="130"/>
                  </a:lnTo>
                  <a:lnTo>
                    <a:pt x="1109" y="118"/>
                  </a:lnTo>
                  <a:lnTo>
                    <a:pt x="1177" y="2"/>
                  </a:lnTo>
                  <a:lnTo>
                    <a:pt x="15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11"/>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12"/>
            <p:cNvSpPr>
              <a:spLocks/>
            </p:cNvSpPr>
            <p:nvPr/>
          </p:nvSpPr>
          <p:spPr bwMode="auto">
            <a:xfrm>
              <a:off x="1227" y="1182"/>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8 w 1177"/>
                <a:gd name="T21" fmla="*/ 160 h 168"/>
                <a:gd name="T22" fmla="*/ 130 w 1177"/>
                <a:gd name="T23" fmla="*/ 166 h 168"/>
                <a:gd name="T24" fmla="*/ 144 w 1177"/>
                <a:gd name="T25" fmla="*/ 168 h 168"/>
                <a:gd name="T26" fmla="*/ 158 w 1177"/>
                <a:gd name="T27" fmla="*/ 168 h 168"/>
                <a:gd name="T28" fmla="*/ 158 w 1177"/>
                <a:gd name="T29" fmla="*/ 168 h 168"/>
                <a:gd name="T30" fmla="*/ 158 w 1177"/>
                <a:gd name="T31" fmla="*/ 168 h 168"/>
                <a:gd name="T32" fmla="*/ 1177 w 1177"/>
                <a:gd name="T33" fmla="*/ 168 h 168"/>
                <a:gd name="T34" fmla="*/ 1109 w 1177"/>
                <a:gd name="T35" fmla="*/ 52 h 168"/>
                <a:gd name="T36" fmla="*/ 1109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8" y="160"/>
                  </a:lnTo>
                  <a:lnTo>
                    <a:pt x="130" y="166"/>
                  </a:lnTo>
                  <a:lnTo>
                    <a:pt x="144" y="168"/>
                  </a:lnTo>
                  <a:lnTo>
                    <a:pt x="158" y="168"/>
                  </a:lnTo>
                  <a:lnTo>
                    <a:pt x="158" y="168"/>
                  </a:lnTo>
                  <a:lnTo>
                    <a:pt x="158" y="168"/>
                  </a:lnTo>
                  <a:lnTo>
                    <a:pt x="1177" y="168"/>
                  </a:lnTo>
                  <a:lnTo>
                    <a:pt x="1109" y="52"/>
                  </a:lnTo>
                  <a:lnTo>
                    <a:pt x="1109"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13"/>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14"/>
            <p:cNvSpPr>
              <a:spLocks/>
            </p:cNvSpPr>
            <p:nvPr/>
          </p:nvSpPr>
          <p:spPr bwMode="auto">
            <a:xfrm>
              <a:off x="1425" y="1528"/>
              <a:ext cx="1177" cy="170"/>
            </a:xfrm>
            <a:custGeom>
              <a:avLst/>
              <a:gdLst>
                <a:gd name="T0" fmla="*/ 1021 w 1177"/>
                <a:gd name="T1" fmla="*/ 0 h 170"/>
                <a:gd name="T2" fmla="*/ 1021 w 1177"/>
                <a:gd name="T3" fmla="*/ 0 h 170"/>
                <a:gd name="T4" fmla="*/ 1021 w 1177"/>
                <a:gd name="T5" fmla="*/ 0 h 170"/>
                <a:gd name="T6" fmla="*/ 0 w 1177"/>
                <a:gd name="T7" fmla="*/ 0 h 170"/>
                <a:gd name="T8" fmla="*/ 68 w 1177"/>
                <a:gd name="T9" fmla="*/ 118 h 170"/>
                <a:gd name="T10" fmla="*/ 68 w 1177"/>
                <a:gd name="T11" fmla="*/ 118 h 170"/>
                <a:gd name="T12" fmla="*/ 76 w 1177"/>
                <a:gd name="T13" fmla="*/ 130 h 170"/>
                <a:gd name="T14" fmla="*/ 84 w 1177"/>
                <a:gd name="T15" fmla="*/ 140 h 170"/>
                <a:gd name="T16" fmla="*/ 94 w 1177"/>
                <a:gd name="T17" fmla="*/ 148 h 170"/>
                <a:gd name="T18" fmla="*/ 106 w 1177"/>
                <a:gd name="T19" fmla="*/ 156 h 170"/>
                <a:gd name="T20" fmla="*/ 118 w 1177"/>
                <a:gd name="T21" fmla="*/ 162 h 170"/>
                <a:gd name="T22" fmla="*/ 130 w 1177"/>
                <a:gd name="T23" fmla="*/ 166 h 170"/>
                <a:gd name="T24" fmla="*/ 144 w 1177"/>
                <a:gd name="T25" fmla="*/ 168 h 170"/>
                <a:gd name="T26" fmla="*/ 158 w 1177"/>
                <a:gd name="T27" fmla="*/ 170 h 170"/>
                <a:gd name="T28" fmla="*/ 158 w 1177"/>
                <a:gd name="T29" fmla="*/ 170 h 170"/>
                <a:gd name="T30" fmla="*/ 158 w 1177"/>
                <a:gd name="T31" fmla="*/ 170 h 170"/>
                <a:gd name="T32" fmla="*/ 1177 w 1177"/>
                <a:gd name="T33" fmla="*/ 170 h 170"/>
                <a:gd name="T34" fmla="*/ 1109 w 1177"/>
                <a:gd name="T35" fmla="*/ 52 h 170"/>
                <a:gd name="T36" fmla="*/ 1109 w 1177"/>
                <a:gd name="T37" fmla="*/ 52 h 170"/>
                <a:gd name="T38" fmla="*/ 1103 w 1177"/>
                <a:gd name="T39" fmla="*/ 40 h 170"/>
                <a:gd name="T40" fmla="*/ 1093 w 1177"/>
                <a:gd name="T41" fmla="*/ 30 h 170"/>
                <a:gd name="T42" fmla="*/ 1083 w 1177"/>
                <a:gd name="T43" fmla="*/ 22 h 170"/>
                <a:gd name="T44" fmla="*/ 1073 w 1177"/>
                <a:gd name="T45" fmla="*/ 14 h 170"/>
                <a:gd name="T46" fmla="*/ 1061 w 1177"/>
                <a:gd name="T47" fmla="*/ 8 h 170"/>
                <a:gd name="T48" fmla="*/ 1047 w 1177"/>
                <a:gd name="T49" fmla="*/ 4 h 170"/>
                <a:gd name="T50" fmla="*/ 1035 w 1177"/>
                <a:gd name="T51" fmla="*/ 2 h 170"/>
                <a:gd name="T52" fmla="*/ 1021 w 1177"/>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70">
                  <a:moveTo>
                    <a:pt x="1021" y="0"/>
                  </a:moveTo>
                  <a:lnTo>
                    <a:pt x="1021" y="0"/>
                  </a:lnTo>
                  <a:lnTo>
                    <a:pt x="1021" y="0"/>
                  </a:lnTo>
                  <a:lnTo>
                    <a:pt x="0" y="0"/>
                  </a:lnTo>
                  <a:lnTo>
                    <a:pt x="68" y="118"/>
                  </a:lnTo>
                  <a:lnTo>
                    <a:pt x="68" y="118"/>
                  </a:lnTo>
                  <a:lnTo>
                    <a:pt x="76" y="130"/>
                  </a:lnTo>
                  <a:lnTo>
                    <a:pt x="84" y="140"/>
                  </a:lnTo>
                  <a:lnTo>
                    <a:pt x="94" y="148"/>
                  </a:lnTo>
                  <a:lnTo>
                    <a:pt x="106" y="156"/>
                  </a:lnTo>
                  <a:lnTo>
                    <a:pt x="118" y="162"/>
                  </a:lnTo>
                  <a:lnTo>
                    <a:pt x="130" y="166"/>
                  </a:lnTo>
                  <a:lnTo>
                    <a:pt x="144" y="168"/>
                  </a:lnTo>
                  <a:lnTo>
                    <a:pt x="158" y="170"/>
                  </a:lnTo>
                  <a:lnTo>
                    <a:pt x="158" y="170"/>
                  </a:lnTo>
                  <a:lnTo>
                    <a:pt x="158" y="170"/>
                  </a:lnTo>
                  <a:lnTo>
                    <a:pt x="1177" y="170"/>
                  </a:lnTo>
                  <a:lnTo>
                    <a:pt x="1109" y="52"/>
                  </a:lnTo>
                  <a:lnTo>
                    <a:pt x="1109" y="52"/>
                  </a:lnTo>
                  <a:lnTo>
                    <a:pt x="1103" y="40"/>
                  </a:lnTo>
                  <a:lnTo>
                    <a:pt x="1093" y="30"/>
                  </a:lnTo>
                  <a:lnTo>
                    <a:pt x="1083" y="22"/>
                  </a:lnTo>
                  <a:lnTo>
                    <a:pt x="1073" y="14"/>
                  </a:lnTo>
                  <a:lnTo>
                    <a:pt x="1061" y="8"/>
                  </a:lnTo>
                  <a:lnTo>
                    <a:pt x="1047" y="4"/>
                  </a:lnTo>
                  <a:lnTo>
                    <a:pt x="1035" y="2"/>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15"/>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16"/>
            <p:cNvSpPr>
              <a:spLocks/>
            </p:cNvSpPr>
            <p:nvPr/>
          </p:nvSpPr>
          <p:spPr bwMode="auto">
            <a:xfrm>
              <a:off x="1623" y="1876"/>
              <a:ext cx="1177" cy="168"/>
            </a:xfrm>
            <a:custGeom>
              <a:avLst/>
              <a:gdLst>
                <a:gd name="T0" fmla="*/ 1021 w 1177"/>
                <a:gd name="T1" fmla="*/ 0 h 168"/>
                <a:gd name="T2" fmla="*/ 1021 w 1177"/>
                <a:gd name="T3" fmla="*/ 0 h 168"/>
                <a:gd name="T4" fmla="*/ 1021 w 1177"/>
                <a:gd name="T5" fmla="*/ 0 h 168"/>
                <a:gd name="T6" fmla="*/ 0 w 1177"/>
                <a:gd name="T7" fmla="*/ 0 h 168"/>
                <a:gd name="T8" fmla="*/ 68 w 1177"/>
                <a:gd name="T9" fmla="*/ 116 h 168"/>
                <a:gd name="T10" fmla="*/ 68 w 1177"/>
                <a:gd name="T11" fmla="*/ 116 h 168"/>
                <a:gd name="T12" fmla="*/ 76 w 1177"/>
                <a:gd name="T13" fmla="*/ 128 h 168"/>
                <a:gd name="T14" fmla="*/ 84 w 1177"/>
                <a:gd name="T15" fmla="*/ 138 h 168"/>
                <a:gd name="T16" fmla="*/ 94 w 1177"/>
                <a:gd name="T17" fmla="*/ 148 h 168"/>
                <a:gd name="T18" fmla="*/ 106 w 1177"/>
                <a:gd name="T19" fmla="*/ 154 h 168"/>
                <a:gd name="T20" fmla="*/ 117 w 1177"/>
                <a:gd name="T21" fmla="*/ 160 h 168"/>
                <a:gd name="T22" fmla="*/ 129 w 1177"/>
                <a:gd name="T23" fmla="*/ 166 h 168"/>
                <a:gd name="T24" fmla="*/ 143 w 1177"/>
                <a:gd name="T25" fmla="*/ 168 h 168"/>
                <a:gd name="T26" fmla="*/ 157 w 1177"/>
                <a:gd name="T27" fmla="*/ 168 h 168"/>
                <a:gd name="T28" fmla="*/ 157 w 1177"/>
                <a:gd name="T29" fmla="*/ 168 h 168"/>
                <a:gd name="T30" fmla="*/ 157 w 1177"/>
                <a:gd name="T31" fmla="*/ 168 h 168"/>
                <a:gd name="T32" fmla="*/ 1177 w 1177"/>
                <a:gd name="T33" fmla="*/ 168 h 168"/>
                <a:gd name="T34" fmla="*/ 1111 w 1177"/>
                <a:gd name="T35" fmla="*/ 52 h 168"/>
                <a:gd name="T36" fmla="*/ 1111 w 1177"/>
                <a:gd name="T37" fmla="*/ 52 h 168"/>
                <a:gd name="T38" fmla="*/ 1103 w 1177"/>
                <a:gd name="T39" fmla="*/ 40 h 168"/>
                <a:gd name="T40" fmla="*/ 1093 w 1177"/>
                <a:gd name="T41" fmla="*/ 30 h 168"/>
                <a:gd name="T42" fmla="*/ 1083 w 1177"/>
                <a:gd name="T43" fmla="*/ 20 h 168"/>
                <a:gd name="T44" fmla="*/ 1073 w 1177"/>
                <a:gd name="T45" fmla="*/ 14 h 168"/>
                <a:gd name="T46" fmla="*/ 1061 w 1177"/>
                <a:gd name="T47" fmla="*/ 8 h 168"/>
                <a:gd name="T48" fmla="*/ 1047 w 1177"/>
                <a:gd name="T49" fmla="*/ 4 h 168"/>
                <a:gd name="T50" fmla="*/ 1035 w 1177"/>
                <a:gd name="T51" fmla="*/ 0 h 168"/>
                <a:gd name="T52" fmla="*/ 1021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21" y="0"/>
                  </a:moveTo>
                  <a:lnTo>
                    <a:pt x="1021" y="0"/>
                  </a:lnTo>
                  <a:lnTo>
                    <a:pt x="1021" y="0"/>
                  </a:lnTo>
                  <a:lnTo>
                    <a:pt x="0" y="0"/>
                  </a:lnTo>
                  <a:lnTo>
                    <a:pt x="68" y="116"/>
                  </a:lnTo>
                  <a:lnTo>
                    <a:pt x="68" y="116"/>
                  </a:lnTo>
                  <a:lnTo>
                    <a:pt x="76" y="128"/>
                  </a:lnTo>
                  <a:lnTo>
                    <a:pt x="84" y="138"/>
                  </a:lnTo>
                  <a:lnTo>
                    <a:pt x="94" y="148"/>
                  </a:lnTo>
                  <a:lnTo>
                    <a:pt x="106" y="154"/>
                  </a:lnTo>
                  <a:lnTo>
                    <a:pt x="117" y="160"/>
                  </a:lnTo>
                  <a:lnTo>
                    <a:pt x="129" y="166"/>
                  </a:lnTo>
                  <a:lnTo>
                    <a:pt x="143" y="168"/>
                  </a:lnTo>
                  <a:lnTo>
                    <a:pt x="157" y="168"/>
                  </a:lnTo>
                  <a:lnTo>
                    <a:pt x="157" y="168"/>
                  </a:lnTo>
                  <a:lnTo>
                    <a:pt x="157" y="168"/>
                  </a:lnTo>
                  <a:lnTo>
                    <a:pt x="1177" y="168"/>
                  </a:lnTo>
                  <a:lnTo>
                    <a:pt x="1111" y="52"/>
                  </a:lnTo>
                  <a:lnTo>
                    <a:pt x="1111" y="52"/>
                  </a:lnTo>
                  <a:lnTo>
                    <a:pt x="1103" y="40"/>
                  </a:lnTo>
                  <a:lnTo>
                    <a:pt x="1093" y="30"/>
                  </a:lnTo>
                  <a:lnTo>
                    <a:pt x="1083" y="20"/>
                  </a:lnTo>
                  <a:lnTo>
                    <a:pt x="1073" y="14"/>
                  </a:lnTo>
                  <a:lnTo>
                    <a:pt x="1061" y="8"/>
                  </a:lnTo>
                  <a:lnTo>
                    <a:pt x="1047" y="4"/>
                  </a:lnTo>
                  <a:lnTo>
                    <a:pt x="1035" y="0"/>
                  </a:lnTo>
                  <a:lnTo>
                    <a:pt x="102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17"/>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18"/>
            <p:cNvSpPr>
              <a:spLocks/>
            </p:cNvSpPr>
            <p:nvPr/>
          </p:nvSpPr>
          <p:spPr bwMode="auto">
            <a:xfrm>
              <a:off x="2960" y="2276"/>
              <a:ext cx="1175" cy="168"/>
            </a:xfrm>
            <a:custGeom>
              <a:avLst/>
              <a:gdLst>
                <a:gd name="T0" fmla="*/ 1020 w 1175"/>
                <a:gd name="T1" fmla="*/ 0 h 168"/>
                <a:gd name="T2" fmla="*/ 1020 w 1175"/>
                <a:gd name="T3" fmla="*/ 0 h 168"/>
                <a:gd name="T4" fmla="*/ 1020 w 1175"/>
                <a:gd name="T5" fmla="*/ 0 h 168"/>
                <a:gd name="T6" fmla="*/ 0 w 1175"/>
                <a:gd name="T7" fmla="*/ 0 h 168"/>
                <a:gd name="T8" fmla="*/ 66 w 1175"/>
                <a:gd name="T9" fmla="*/ 116 h 168"/>
                <a:gd name="T10" fmla="*/ 66 w 1175"/>
                <a:gd name="T11" fmla="*/ 116 h 168"/>
                <a:gd name="T12" fmla="*/ 74 w 1175"/>
                <a:gd name="T13" fmla="*/ 128 h 168"/>
                <a:gd name="T14" fmla="*/ 84 w 1175"/>
                <a:gd name="T15" fmla="*/ 138 h 168"/>
                <a:gd name="T16" fmla="*/ 94 w 1175"/>
                <a:gd name="T17" fmla="*/ 148 h 168"/>
                <a:gd name="T18" fmla="*/ 104 w 1175"/>
                <a:gd name="T19" fmla="*/ 154 h 168"/>
                <a:gd name="T20" fmla="*/ 116 w 1175"/>
                <a:gd name="T21" fmla="*/ 160 h 168"/>
                <a:gd name="T22" fmla="*/ 130 w 1175"/>
                <a:gd name="T23" fmla="*/ 164 h 168"/>
                <a:gd name="T24" fmla="*/ 142 w 1175"/>
                <a:gd name="T25" fmla="*/ 168 h 168"/>
                <a:gd name="T26" fmla="*/ 156 w 1175"/>
                <a:gd name="T27" fmla="*/ 168 h 168"/>
                <a:gd name="T28" fmla="*/ 156 w 1175"/>
                <a:gd name="T29" fmla="*/ 168 h 168"/>
                <a:gd name="T30" fmla="*/ 156 w 1175"/>
                <a:gd name="T31" fmla="*/ 168 h 168"/>
                <a:gd name="T32" fmla="*/ 1175 w 1175"/>
                <a:gd name="T33" fmla="*/ 168 h 168"/>
                <a:gd name="T34" fmla="*/ 1109 w 1175"/>
                <a:gd name="T35" fmla="*/ 52 h 168"/>
                <a:gd name="T36" fmla="*/ 1109 w 1175"/>
                <a:gd name="T37" fmla="*/ 52 h 168"/>
                <a:gd name="T38" fmla="*/ 1101 w 1175"/>
                <a:gd name="T39" fmla="*/ 40 h 168"/>
                <a:gd name="T40" fmla="*/ 1093 w 1175"/>
                <a:gd name="T41" fmla="*/ 30 h 168"/>
                <a:gd name="T42" fmla="*/ 1083 w 1175"/>
                <a:gd name="T43" fmla="*/ 20 h 168"/>
                <a:gd name="T44" fmla="*/ 1072 w 1175"/>
                <a:gd name="T45" fmla="*/ 14 h 168"/>
                <a:gd name="T46" fmla="*/ 1060 w 1175"/>
                <a:gd name="T47" fmla="*/ 8 h 168"/>
                <a:gd name="T48" fmla="*/ 1048 w 1175"/>
                <a:gd name="T49" fmla="*/ 2 h 168"/>
                <a:gd name="T50" fmla="*/ 1034 w 1175"/>
                <a:gd name="T51" fmla="*/ 0 h 168"/>
                <a:gd name="T52" fmla="*/ 1020 w 1175"/>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68">
                  <a:moveTo>
                    <a:pt x="1020" y="0"/>
                  </a:moveTo>
                  <a:lnTo>
                    <a:pt x="1020" y="0"/>
                  </a:lnTo>
                  <a:lnTo>
                    <a:pt x="1020"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5" y="168"/>
                  </a:lnTo>
                  <a:lnTo>
                    <a:pt x="1109" y="52"/>
                  </a:lnTo>
                  <a:lnTo>
                    <a:pt x="1109" y="52"/>
                  </a:lnTo>
                  <a:lnTo>
                    <a:pt x="1101" y="40"/>
                  </a:lnTo>
                  <a:lnTo>
                    <a:pt x="1093" y="30"/>
                  </a:lnTo>
                  <a:lnTo>
                    <a:pt x="1083" y="20"/>
                  </a:lnTo>
                  <a:lnTo>
                    <a:pt x="1072" y="14"/>
                  </a:lnTo>
                  <a:lnTo>
                    <a:pt x="1060" y="8"/>
                  </a:lnTo>
                  <a:lnTo>
                    <a:pt x="1048" y="2"/>
                  </a:lnTo>
                  <a:lnTo>
                    <a:pt x="1034" y="0"/>
                  </a:lnTo>
                  <a:lnTo>
                    <a:pt x="10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19"/>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0"/>
            <p:cNvSpPr>
              <a:spLocks/>
            </p:cNvSpPr>
            <p:nvPr/>
          </p:nvSpPr>
          <p:spPr bwMode="auto">
            <a:xfrm>
              <a:off x="3158" y="2622"/>
              <a:ext cx="1175" cy="170"/>
            </a:xfrm>
            <a:custGeom>
              <a:avLst/>
              <a:gdLst>
                <a:gd name="T0" fmla="*/ 1019 w 1175"/>
                <a:gd name="T1" fmla="*/ 0 h 170"/>
                <a:gd name="T2" fmla="*/ 1019 w 1175"/>
                <a:gd name="T3" fmla="*/ 0 h 170"/>
                <a:gd name="T4" fmla="*/ 1019 w 1175"/>
                <a:gd name="T5" fmla="*/ 0 h 170"/>
                <a:gd name="T6" fmla="*/ 0 w 1175"/>
                <a:gd name="T7" fmla="*/ 0 h 170"/>
                <a:gd name="T8" fmla="*/ 66 w 1175"/>
                <a:gd name="T9" fmla="*/ 118 h 170"/>
                <a:gd name="T10" fmla="*/ 66 w 1175"/>
                <a:gd name="T11" fmla="*/ 118 h 170"/>
                <a:gd name="T12" fmla="*/ 74 w 1175"/>
                <a:gd name="T13" fmla="*/ 130 h 170"/>
                <a:gd name="T14" fmla="*/ 84 w 1175"/>
                <a:gd name="T15" fmla="*/ 140 h 170"/>
                <a:gd name="T16" fmla="*/ 94 w 1175"/>
                <a:gd name="T17" fmla="*/ 148 h 170"/>
                <a:gd name="T18" fmla="*/ 104 w 1175"/>
                <a:gd name="T19" fmla="*/ 156 h 170"/>
                <a:gd name="T20" fmla="*/ 116 w 1175"/>
                <a:gd name="T21" fmla="*/ 162 h 170"/>
                <a:gd name="T22" fmla="*/ 130 w 1175"/>
                <a:gd name="T23" fmla="*/ 166 h 170"/>
                <a:gd name="T24" fmla="*/ 142 w 1175"/>
                <a:gd name="T25" fmla="*/ 168 h 170"/>
                <a:gd name="T26" fmla="*/ 156 w 1175"/>
                <a:gd name="T27" fmla="*/ 170 h 170"/>
                <a:gd name="T28" fmla="*/ 156 w 1175"/>
                <a:gd name="T29" fmla="*/ 170 h 170"/>
                <a:gd name="T30" fmla="*/ 156 w 1175"/>
                <a:gd name="T31" fmla="*/ 170 h 170"/>
                <a:gd name="T32" fmla="*/ 1175 w 1175"/>
                <a:gd name="T33" fmla="*/ 170 h 170"/>
                <a:gd name="T34" fmla="*/ 1109 w 1175"/>
                <a:gd name="T35" fmla="*/ 52 h 170"/>
                <a:gd name="T36" fmla="*/ 1109 w 1175"/>
                <a:gd name="T37" fmla="*/ 52 h 170"/>
                <a:gd name="T38" fmla="*/ 1101 w 1175"/>
                <a:gd name="T39" fmla="*/ 40 h 170"/>
                <a:gd name="T40" fmla="*/ 1093 w 1175"/>
                <a:gd name="T41" fmla="*/ 30 h 170"/>
                <a:gd name="T42" fmla="*/ 1083 w 1175"/>
                <a:gd name="T43" fmla="*/ 22 h 170"/>
                <a:gd name="T44" fmla="*/ 1071 w 1175"/>
                <a:gd name="T45" fmla="*/ 14 h 170"/>
                <a:gd name="T46" fmla="*/ 1059 w 1175"/>
                <a:gd name="T47" fmla="*/ 8 h 170"/>
                <a:gd name="T48" fmla="*/ 1047 w 1175"/>
                <a:gd name="T49" fmla="*/ 4 h 170"/>
                <a:gd name="T50" fmla="*/ 1033 w 1175"/>
                <a:gd name="T51" fmla="*/ 2 h 170"/>
                <a:gd name="T52" fmla="*/ 1019 w 1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5" h="170">
                  <a:moveTo>
                    <a:pt x="1019" y="0"/>
                  </a:moveTo>
                  <a:lnTo>
                    <a:pt x="1019" y="0"/>
                  </a:lnTo>
                  <a:lnTo>
                    <a:pt x="1019" y="0"/>
                  </a:lnTo>
                  <a:lnTo>
                    <a:pt x="0" y="0"/>
                  </a:lnTo>
                  <a:lnTo>
                    <a:pt x="66" y="118"/>
                  </a:lnTo>
                  <a:lnTo>
                    <a:pt x="66" y="118"/>
                  </a:lnTo>
                  <a:lnTo>
                    <a:pt x="74" y="130"/>
                  </a:lnTo>
                  <a:lnTo>
                    <a:pt x="84" y="140"/>
                  </a:lnTo>
                  <a:lnTo>
                    <a:pt x="94" y="148"/>
                  </a:lnTo>
                  <a:lnTo>
                    <a:pt x="104" y="156"/>
                  </a:lnTo>
                  <a:lnTo>
                    <a:pt x="116" y="162"/>
                  </a:lnTo>
                  <a:lnTo>
                    <a:pt x="130" y="166"/>
                  </a:lnTo>
                  <a:lnTo>
                    <a:pt x="142" y="168"/>
                  </a:lnTo>
                  <a:lnTo>
                    <a:pt x="156" y="170"/>
                  </a:lnTo>
                  <a:lnTo>
                    <a:pt x="156" y="170"/>
                  </a:lnTo>
                  <a:lnTo>
                    <a:pt x="156" y="170"/>
                  </a:lnTo>
                  <a:lnTo>
                    <a:pt x="1175" y="170"/>
                  </a:lnTo>
                  <a:lnTo>
                    <a:pt x="1109" y="52"/>
                  </a:lnTo>
                  <a:lnTo>
                    <a:pt x="1109" y="52"/>
                  </a:lnTo>
                  <a:lnTo>
                    <a:pt x="1101" y="40"/>
                  </a:lnTo>
                  <a:lnTo>
                    <a:pt x="1093" y="30"/>
                  </a:lnTo>
                  <a:lnTo>
                    <a:pt x="1083" y="22"/>
                  </a:lnTo>
                  <a:lnTo>
                    <a:pt x="1071" y="14"/>
                  </a:lnTo>
                  <a:lnTo>
                    <a:pt x="1059" y="8"/>
                  </a:lnTo>
                  <a:lnTo>
                    <a:pt x="1047" y="4"/>
                  </a:lnTo>
                  <a:lnTo>
                    <a:pt x="1033" y="2"/>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21"/>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22"/>
            <p:cNvSpPr>
              <a:spLocks/>
            </p:cNvSpPr>
            <p:nvPr/>
          </p:nvSpPr>
          <p:spPr bwMode="auto">
            <a:xfrm>
              <a:off x="3356" y="2970"/>
              <a:ext cx="1177" cy="168"/>
            </a:xfrm>
            <a:custGeom>
              <a:avLst/>
              <a:gdLst>
                <a:gd name="T0" fmla="*/ 1019 w 1177"/>
                <a:gd name="T1" fmla="*/ 0 h 168"/>
                <a:gd name="T2" fmla="*/ 1019 w 1177"/>
                <a:gd name="T3" fmla="*/ 0 h 168"/>
                <a:gd name="T4" fmla="*/ 1019 w 1177"/>
                <a:gd name="T5" fmla="*/ 0 h 168"/>
                <a:gd name="T6" fmla="*/ 0 w 1177"/>
                <a:gd name="T7" fmla="*/ 0 h 168"/>
                <a:gd name="T8" fmla="*/ 66 w 1177"/>
                <a:gd name="T9" fmla="*/ 116 h 168"/>
                <a:gd name="T10" fmla="*/ 66 w 1177"/>
                <a:gd name="T11" fmla="*/ 116 h 168"/>
                <a:gd name="T12" fmla="*/ 74 w 1177"/>
                <a:gd name="T13" fmla="*/ 128 h 168"/>
                <a:gd name="T14" fmla="*/ 84 w 1177"/>
                <a:gd name="T15" fmla="*/ 138 h 168"/>
                <a:gd name="T16" fmla="*/ 94 w 1177"/>
                <a:gd name="T17" fmla="*/ 148 h 168"/>
                <a:gd name="T18" fmla="*/ 104 w 1177"/>
                <a:gd name="T19" fmla="*/ 154 h 168"/>
                <a:gd name="T20" fmla="*/ 116 w 1177"/>
                <a:gd name="T21" fmla="*/ 160 h 168"/>
                <a:gd name="T22" fmla="*/ 130 w 1177"/>
                <a:gd name="T23" fmla="*/ 164 h 168"/>
                <a:gd name="T24" fmla="*/ 142 w 1177"/>
                <a:gd name="T25" fmla="*/ 168 h 168"/>
                <a:gd name="T26" fmla="*/ 156 w 1177"/>
                <a:gd name="T27" fmla="*/ 168 h 168"/>
                <a:gd name="T28" fmla="*/ 156 w 1177"/>
                <a:gd name="T29" fmla="*/ 168 h 168"/>
                <a:gd name="T30" fmla="*/ 156 w 1177"/>
                <a:gd name="T31" fmla="*/ 168 h 168"/>
                <a:gd name="T32" fmla="*/ 1177 w 1177"/>
                <a:gd name="T33" fmla="*/ 168 h 168"/>
                <a:gd name="T34" fmla="*/ 1109 w 1177"/>
                <a:gd name="T35" fmla="*/ 52 h 168"/>
                <a:gd name="T36" fmla="*/ 1109 w 1177"/>
                <a:gd name="T37" fmla="*/ 52 h 168"/>
                <a:gd name="T38" fmla="*/ 1101 w 1177"/>
                <a:gd name="T39" fmla="*/ 40 h 168"/>
                <a:gd name="T40" fmla="*/ 1093 w 1177"/>
                <a:gd name="T41" fmla="*/ 30 h 168"/>
                <a:gd name="T42" fmla="*/ 1083 w 1177"/>
                <a:gd name="T43" fmla="*/ 20 h 168"/>
                <a:gd name="T44" fmla="*/ 1071 w 1177"/>
                <a:gd name="T45" fmla="*/ 14 h 168"/>
                <a:gd name="T46" fmla="*/ 1059 w 1177"/>
                <a:gd name="T47" fmla="*/ 8 h 168"/>
                <a:gd name="T48" fmla="*/ 1047 w 1177"/>
                <a:gd name="T49" fmla="*/ 2 h 168"/>
                <a:gd name="T50" fmla="*/ 1033 w 1177"/>
                <a:gd name="T51" fmla="*/ 0 h 168"/>
                <a:gd name="T52" fmla="*/ 1019 w 1177"/>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7" h="168">
                  <a:moveTo>
                    <a:pt x="1019" y="0"/>
                  </a:moveTo>
                  <a:lnTo>
                    <a:pt x="1019" y="0"/>
                  </a:lnTo>
                  <a:lnTo>
                    <a:pt x="1019" y="0"/>
                  </a:lnTo>
                  <a:lnTo>
                    <a:pt x="0" y="0"/>
                  </a:lnTo>
                  <a:lnTo>
                    <a:pt x="66" y="116"/>
                  </a:lnTo>
                  <a:lnTo>
                    <a:pt x="66" y="116"/>
                  </a:lnTo>
                  <a:lnTo>
                    <a:pt x="74" y="128"/>
                  </a:lnTo>
                  <a:lnTo>
                    <a:pt x="84" y="138"/>
                  </a:lnTo>
                  <a:lnTo>
                    <a:pt x="94" y="148"/>
                  </a:lnTo>
                  <a:lnTo>
                    <a:pt x="104" y="154"/>
                  </a:lnTo>
                  <a:lnTo>
                    <a:pt x="116" y="160"/>
                  </a:lnTo>
                  <a:lnTo>
                    <a:pt x="130" y="164"/>
                  </a:lnTo>
                  <a:lnTo>
                    <a:pt x="142" y="168"/>
                  </a:lnTo>
                  <a:lnTo>
                    <a:pt x="156" y="168"/>
                  </a:lnTo>
                  <a:lnTo>
                    <a:pt x="156" y="168"/>
                  </a:lnTo>
                  <a:lnTo>
                    <a:pt x="156" y="168"/>
                  </a:lnTo>
                  <a:lnTo>
                    <a:pt x="1177" y="168"/>
                  </a:lnTo>
                  <a:lnTo>
                    <a:pt x="1109" y="52"/>
                  </a:lnTo>
                  <a:lnTo>
                    <a:pt x="1109" y="52"/>
                  </a:lnTo>
                  <a:lnTo>
                    <a:pt x="1101" y="40"/>
                  </a:lnTo>
                  <a:lnTo>
                    <a:pt x="1093" y="30"/>
                  </a:lnTo>
                  <a:lnTo>
                    <a:pt x="1083" y="20"/>
                  </a:lnTo>
                  <a:lnTo>
                    <a:pt x="1071" y="14"/>
                  </a:lnTo>
                  <a:lnTo>
                    <a:pt x="1059" y="8"/>
                  </a:lnTo>
                  <a:lnTo>
                    <a:pt x="1047" y="2"/>
                  </a:lnTo>
                  <a:lnTo>
                    <a:pt x="1033" y="0"/>
                  </a:lnTo>
                  <a:lnTo>
                    <a:pt x="10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23"/>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24"/>
            <p:cNvSpPr>
              <a:spLocks/>
            </p:cNvSpPr>
            <p:nvPr/>
          </p:nvSpPr>
          <p:spPr bwMode="auto">
            <a:xfrm>
              <a:off x="3356" y="3305"/>
              <a:ext cx="1177" cy="170"/>
            </a:xfrm>
            <a:custGeom>
              <a:avLst/>
              <a:gdLst>
                <a:gd name="T0" fmla="*/ 156 w 1177"/>
                <a:gd name="T1" fmla="*/ 0 h 170"/>
                <a:gd name="T2" fmla="*/ 156 w 1177"/>
                <a:gd name="T3" fmla="*/ 0 h 170"/>
                <a:gd name="T4" fmla="*/ 142 w 1177"/>
                <a:gd name="T5" fmla="*/ 0 h 170"/>
                <a:gd name="T6" fmla="*/ 130 w 1177"/>
                <a:gd name="T7" fmla="*/ 4 h 170"/>
                <a:gd name="T8" fmla="*/ 116 w 1177"/>
                <a:gd name="T9" fmla="*/ 8 h 170"/>
                <a:gd name="T10" fmla="*/ 104 w 1177"/>
                <a:gd name="T11" fmla="*/ 14 h 170"/>
                <a:gd name="T12" fmla="*/ 94 w 1177"/>
                <a:gd name="T13" fmla="*/ 22 h 170"/>
                <a:gd name="T14" fmla="*/ 84 w 1177"/>
                <a:gd name="T15" fmla="*/ 30 h 170"/>
                <a:gd name="T16" fmla="*/ 74 w 1177"/>
                <a:gd name="T17" fmla="*/ 40 h 170"/>
                <a:gd name="T18" fmla="*/ 66 w 1177"/>
                <a:gd name="T19" fmla="*/ 52 h 170"/>
                <a:gd name="T20" fmla="*/ 0 w 1177"/>
                <a:gd name="T21" fmla="*/ 168 h 170"/>
                <a:gd name="T22" fmla="*/ 1019 w 1177"/>
                <a:gd name="T23" fmla="*/ 170 h 170"/>
                <a:gd name="T24" fmla="*/ 1019 w 1177"/>
                <a:gd name="T25" fmla="*/ 170 h 170"/>
                <a:gd name="T26" fmla="*/ 1033 w 1177"/>
                <a:gd name="T27" fmla="*/ 168 h 170"/>
                <a:gd name="T28" fmla="*/ 1047 w 1177"/>
                <a:gd name="T29" fmla="*/ 166 h 170"/>
                <a:gd name="T30" fmla="*/ 1059 w 1177"/>
                <a:gd name="T31" fmla="*/ 162 h 170"/>
                <a:gd name="T32" fmla="*/ 1071 w 1177"/>
                <a:gd name="T33" fmla="*/ 156 h 170"/>
                <a:gd name="T34" fmla="*/ 1083 w 1177"/>
                <a:gd name="T35" fmla="*/ 148 h 170"/>
                <a:gd name="T36" fmla="*/ 1093 w 1177"/>
                <a:gd name="T37" fmla="*/ 138 h 170"/>
                <a:gd name="T38" fmla="*/ 1101 w 1177"/>
                <a:gd name="T39" fmla="*/ 128 h 170"/>
                <a:gd name="T40" fmla="*/ 1109 w 1177"/>
                <a:gd name="T41" fmla="*/ 118 h 170"/>
                <a:gd name="T42" fmla="*/ 1177 w 1177"/>
                <a:gd name="T43" fmla="*/ 0 h 170"/>
                <a:gd name="T44" fmla="*/ 156 w 1177"/>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7"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19" y="170"/>
                  </a:lnTo>
                  <a:lnTo>
                    <a:pt x="1019" y="170"/>
                  </a:lnTo>
                  <a:lnTo>
                    <a:pt x="1033" y="168"/>
                  </a:lnTo>
                  <a:lnTo>
                    <a:pt x="1047" y="166"/>
                  </a:lnTo>
                  <a:lnTo>
                    <a:pt x="1059" y="162"/>
                  </a:lnTo>
                  <a:lnTo>
                    <a:pt x="1071" y="156"/>
                  </a:lnTo>
                  <a:lnTo>
                    <a:pt x="1083" y="148"/>
                  </a:lnTo>
                  <a:lnTo>
                    <a:pt x="1093" y="138"/>
                  </a:lnTo>
                  <a:lnTo>
                    <a:pt x="1101" y="128"/>
                  </a:lnTo>
                  <a:lnTo>
                    <a:pt x="1109" y="118"/>
                  </a:lnTo>
                  <a:lnTo>
                    <a:pt x="1177"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25"/>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26"/>
            <p:cNvSpPr>
              <a:spLocks/>
            </p:cNvSpPr>
            <p:nvPr/>
          </p:nvSpPr>
          <p:spPr bwMode="auto">
            <a:xfrm>
              <a:off x="3158" y="3651"/>
              <a:ext cx="1175" cy="170"/>
            </a:xfrm>
            <a:custGeom>
              <a:avLst/>
              <a:gdLst>
                <a:gd name="T0" fmla="*/ 156 w 1175"/>
                <a:gd name="T1" fmla="*/ 0 h 170"/>
                <a:gd name="T2" fmla="*/ 156 w 1175"/>
                <a:gd name="T3" fmla="*/ 0 h 170"/>
                <a:gd name="T4" fmla="*/ 142 w 1175"/>
                <a:gd name="T5" fmla="*/ 2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2 h 170"/>
                <a:gd name="T18" fmla="*/ 66 w 1175"/>
                <a:gd name="T19" fmla="*/ 52 h 170"/>
                <a:gd name="T20" fmla="*/ 0 w 1175"/>
                <a:gd name="T21" fmla="*/ 170 h 170"/>
                <a:gd name="T22" fmla="*/ 1019 w 1175"/>
                <a:gd name="T23" fmla="*/ 170 h 170"/>
                <a:gd name="T24" fmla="*/ 1019 w 1175"/>
                <a:gd name="T25" fmla="*/ 170 h 170"/>
                <a:gd name="T26" fmla="*/ 1033 w 1175"/>
                <a:gd name="T27" fmla="*/ 170 h 170"/>
                <a:gd name="T28" fmla="*/ 1047 w 1175"/>
                <a:gd name="T29" fmla="*/ 166 h 170"/>
                <a:gd name="T30" fmla="*/ 1059 w 1175"/>
                <a:gd name="T31" fmla="*/ 162 h 170"/>
                <a:gd name="T32" fmla="*/ 1071 w 1175"/>
                <a:gd name="T33" fmla="*/ 156 h 170"/>
                <a:gd name="T34" fmla="*/ 1083 w 1175"/>
                <a:gd name="T35" fmla="*/ 148 h 170"/>
                <a:gd name="T36" fmla="*/ 1093 w 1175"/>
                <a:gd name="T37" fmla="*/ 140 h 170"/>
                <a:gd name="T38" fmla="*/ 1101 w 1175"/>
                <a:gd name="T39" fmla="*/ 130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2"/>
                  </a:lnTo>
                  <a:lnTo>
                    <a:pt x="130" y="4"/>
                  </a:lnTo>
                  <a:lnTo>
                    <a:pt x="116" y="8"/>
                  </a:lnTo>
                  <a:lnTo>
                    <a:pt x="104" y="14"/>
                  </a:lnTo>
                  <a:lnTo>
                    <a:pt x="94" y="22"/>
                  </a:lnTo>
                  <a:lnTo>
                    <a:pt x="84" y="30"/>
                  </a:lnTo>
                  <a:lnTo>
                    <a:pt x="74" y="42"/>
                  </a:lnTo>
                  <a:lnTo>
                    <a:pt x="66" y="52"/>
                  </a:lnTo>
                  <a:lnTo>
                    <a:pt x="0" y="170"/>
                  </a:lnTo>
                  <a:lnTo>
                    <a:pt x="1019" y="170"/>
                  </a:lnTo>
                  <a:lnTo>
                    <a:pt x="1019" y="170"/>
                  </a:lnTo>
                  <a:lnTo>
                    <a:pt x="1033" y="170"/>
                  </a:lnTo>
                  <a:lnTo>
                    <a:pt x="1047" y="166"/>
                  </a:lnTo>
                  <a:lnTo>
                    <a:pt x="1059" y="162"/>
                  </a:lnTo>
                  <a:lnTo>
                    <a:pt x="1071" y="156"/>
                  </a:lnTo>
                  <a:lnTo>
                    <a:pt x="1083" y="148"/>
                  </a:lnTo>
                  <a:lnTo>
                    <a:pt x="1093" y="140"/>
                  </a:lnTo>
                  <a:lnTo>
                    <a:pt x="1101" y="130"/>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27"/>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28"/>
            <p:cNvSpPr>
              <a:spLocks/>
            </p:cNvSpPr>
            <p:nvPr/>
          </p:nvSpPr>
          <p:spPr bwMode="auto">
            <a:xfrm>
              <a:off x="2960" y="3999"/>
              <a:ext cx="1175" cy="170"/>
            </a:xfrm>
            <a:custGeom>
              <a:avLst/>
              <a:gdLst>
                <a:gd name="T0" fmla="*/ 156 w 1175"/>
                <a:gd name="T1" fmla="*/ 0 h 170"/>
                <a:gd name="T2" fmla="*/ 156 w 1175"/>
                <a:gd name="T3" fmla="*/ 0 h 170"/>
                <a:gd name="T4" fmla="*/ 142 w 1175"/>
                <a:gd name="T5" fmla="*/ 0 h 170"/>
                <a:gd name="T6" fmla="*/ 130 w 1175"/>
                <a:gd name="T7" fmla="*/ 4 h 170"/>
                <a:gd name="T8" fmla="*/ 116 w 1175"/>
                <a:gd name="T9" fmla="*/ 8 h 170"/>
                <a:gd name="T10" fmla="*/ 104 w 1175"/>
                <a:gd name="T11" fmla="*/ 14 h 170"/>
                <a:gd name="T12" fmla="*/ 94 w 1175"/>
                <a:gd name="T13" fmla="*/ 22 h 170"/>
                <a:gd name="T14" fmla="*/ 84 w 1175"/>
                <a:gd name="T15" fmla="*/ 30 h 170"/>
                <a:gd name="T16" fmla="*/ 74 w 1175"/>
                <a:gd name="T17" fmla="*/ 40 h 170"/>
                <a:gd name="T18" fmla="*/ 66 w 1175"/>
                <a:gd name="T19" fmla="*/ 52 h 170"/>
                <a:gd name="T20" fmla="*/ 0 w 1175"/>
                <a:gd name="T21" fmla="*/ 168 h 170"/>
                <a:gd name="T22" fmla="*/ 1020 w 1175"/>
                <a:gd name="T23" fmla="*/ 170 h 170"/>
                <a:gd name="T24" fmla="*/ 1020 w 1175"/>
                <a:gd name="T25" fmla="*/ 170 h 170"/>
                <a:gd name="T26" fmla="*/ 1034 w 1175"/>
                <a:gd name="T27" fmla="*/ 168 h 170"/>
                <a:gd name="T28" fmla="*/ 1048 w 1175"/>
                <a:gd name="T29" fmla="*/ 166 h 170"/>
                <a:gd name="T30" fmla="*/ 1060 w 1175"/>
                <a:gd name="T31" fmla="*/ 162 h 170"/>
                <a:gd name="T32" fmla="*/ 1072 w 1175"/>
                <a:gd name="T33" fmla="*/ 156 h 170"/>
                <a:gd name="T34" fmla="*/ 1083 w 1175"/>
                <a:gd name="T35" fmla="*/ 148 h 170"/>
                <a:gd name="T36" fmla="*/ 1093 w 1175"/>
                <a:gd name="T37" fmla="*/ 138 h 170"/>
                <a:gd name="T38" fmla="*/ 1101 w 1175"/>
                <a:gd name="T39" fmla="*/ 128 h 170"/>
                <a:gd name="T40" fmla="*/ 1109 w 1175"/>
                <a:gd name="T41" fmla="*/ 118 h 170"/>
                <a:gd name="T42" fmla="*/ 1175 w 1175"/>
                <a:gd name="T43" fmla="*/ 0 h 170"/>
                <a:gd name="T44" fmla="*/ 156 w 1175"/>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5" h="170">
                  <a:moveTo>
                    <a:pt x="156" y="0"/>
                  </a:moveTo>
                  <a:lnTo>
                    <a:pt x="156" y="0"/>
                  </a:lnTo>
                  <a:lnTo>
                    <a:pt x="142" y="0"/>
                  </a:lnTo>
                  <a:lnTo>
                    <a:pt x="130" y="4"/>
                  </a:lnTo>
                  <a:lnTo>
                    <a:pt x="116" y="8"/>
                  </a:lnTo>
                  <a:lnTo>
                    <a:pt x="104" y="14"/>
                  </a:lnTo>
                  <a:lnTo>
                    <a:pt x="94" y="22"/>
                  </a:lnTo>
                  <a:lnTo>
                    <a:pt x="84" y="30"/>
                  </a:lnTo>
                  <a:lnTo>
                    <a:pt x="74" y="40"/>
                  </a:lnTo>
                  <a:lnTo>
                    <a:pt x="66" y="52"/>
                  </a:lnTo>
                  <a:lnTo>
                    <a:pt x="0" y="168"/>
                  </a:lnTo>
                  <a:lnTo>
                    <a:pt x="1020" y="170"/>
                  </a:lnTo>
                  <a:lnTo>
                    <a:pt x="1020" y="170"/>
                  </a:lnTo>
                  <a:lnTo>
                    <a:pt x="1034" y="168"/>
                  </a:lnTo>
                  <a:lnTo>
                    <a:pt x="1048" y="166"/>
                  </a:lnTo>
                  <a:lnTo>
                    <a:pt x="1060" y="162"/>
                  </a:lnTo>
                  <a:lnTo>
                    <a:pt x="1072" y="156"/>
                  </a:lnTo>
                  <a:lnTo>
                    <a:pt x="1083" y="148"/>
                  </a:lnTo>
                  <a:lnTo>
                    <a:pt x="1093" y="138"/>
                  </a:lnTo>
                  <a:lnTo>
                    <a:pt x="1101" y="128"/>
                  </a:lnTo>
                  <a:lnTo>
                    <a:pt x="1109" y="118"/>
                  </a:lnTo>
                  <a:lnTo>
                    <a:pt x="1175" y="0"/>
                  </a:lnTo>
                  <a:lnTo>
                    <a:pt x="15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29"/>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30"/>
            <p:cNvSpPr>
              <a:spLocks/>
            </p:cNvSpPr>
            <p:nvPr/>
          </p:nvSpPr>
          <p:spPr bwMode="auto">
            <a:xfrm>
              <a:off x="3854" y="157"/>
              <a:ext cx="729" cy="938"/>
            </a:xfrm>
            <a:custGeom>
              <a:avLst/>
              <a:gdLst>
                <a:gd name="T0" fmla="*/ 136 w 729"/>
                <a:gd name="T1" fmla="*/ 0 h 938"/>
                <a:gd name="T2" fmla="*/ 136 w 729"/>
                <a:gd name="T3" fmla="*/ 0 h 938"/>
                <a:gd name="T4" fmla="*/ 136 w 729"/>
                <a:gd name="T5" fmla="*/ 0 h 938"/>
                <a:gd name="T6" fmla="*/ 0 w 729"/>
                <a:gd name="T7" fmla="*/ 0 h 938"/>
                <a:gd name="T8" fmla="*/ 505 w 729"/>
                <a:gd name="T9" fmla="*/ 886 h 938"/>
                <a:gd name="T10" fmla="*/ 505 w 729"/>
                <a:gd name="T11" fmla="*/ 886 h 938"/>
                <a:gd name="T12" fmla="*/ 513 w 729"/>
                <a:gd name="T13" fmla="*/ 898 h 938"/>
                <a:gd name="T14" fmla="*/ 521 w 729"/>
                <a:gd name="T15" fmla="*/ 908 h 938"/>
                <a:gd name="T16" fmla="*/ 531 w 729"/>
                <a:gd name="T17" fmla="*/ 916 h 938"/>
                <a:gd name="T18" fmla="*/ 543 w 729"/>
                <a:gd name="T19" fmla="*/ 924 h 938"/>
                <a:gd name="T20" fmla="*/ 555 w 729"/>
                <a:gd name="T21" fmla="*/ 930 h 938"/>
                <a:gd name="T22" fmla="*/ 567 w 729"/>
                <a:gd name="T23" fmla="*/ 934 h 938"/>
                <a:gd name="T24" fmla="*/ 581 w 729"/>
                <a:gd name="T25" fmla="*/ 938 h 938"/>
                <a:gd name="T26" fmla="*/ 595 w 729"/>
                <a:gd name="T27" fmla="*/ 938 h 938"/>
                <a:gd name="T28" fmla="*/ 595 w 729"/>
                <a:gd name="T29" fmla="*/ 938 h 938"/>
                <a:gd name="T30" fmla="*/ 595 w 729"/>
                <a:gd name="T31" fmla="*/ 938 h 938"/>
                <a:gd name="T32" fmla="*/ 729 w 729"/>
                <a:gd name="T33" fmla="*/ 938 h 938"/>
                <a:gd name="T34" fmla="*/ 223 w 729"/>
                <a:gd name="T35" fmla="*/ 52 h 938"/>
                <a:gd name="T36" fmla="*/ 223 w 729"/>
                <a:gd name="T37" fmla="*/ 52 h 938"/>
                <a:gd name="T38" fmla="*/ 215 w 729"/>
                <a:gd name="T39" fmla="*/ 40 h 938"/>
                <a:gd name="T40" fmla="*/ 207 w 729"/>
                <a:gd name="T41" fmla="*/ 30 h 938"/>
                <a:gd name="T42" fmla="*/ 197 w 729"/>
                <a:gd name="T43" fmla="*/ 22 h 938"/>
                <a:gd name="T44" fmla="*/ 185 w 729"/>
                <a:gd name="T45" fmla="*/ 14 h 938"/>
                <a:gd name="T46" fmla="*/ 174 w 729"/>
                <a:gd name="T47" fmla="*/ 8 h 938"/>
                <a:gd name="T48" fmla="*/ 162 w 729"/>
                <a:gd name="T49" fmla="*/ 4 h 938"/>
                <a:gd name="T50" fmla="*/ 148 w 729"/>
                <a:gd name="T51" fmla="*/ 0 h 938"/>
                <a:gd name="T52" fmla="*/ 136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6" y="0"/>
                  </a:moveTo>
                  <a:lnTo>
                    <a:pt x="136" y="0"/>
                  </a:lnTo>
                  <a:lnTo>
                    <a:pt x="136" y="0"/>
                  </a:lnTo>
                  <a:lnTo>
                    <a:pt x="0" y="0"/>
                  </a:lnTo>
                  <a:lnTo>
                    <a:pt x="505" y="886"/>
                  </a:lnTo>
                  <a:lnTo>
                    <a:pt x="505" y="886"/>
                  </a:lnTo>
                  <a:lnTo>
                    <a:pt x="513" y="898"/>
                  </a:lnTo>
                  <a:lnTo>
                    <a:pt x="521" y="908"/>
                  </a:lnTo>
                  <a:lnTo>
                    <a:pt x="531" y="916"/>
                  </a:lnTo>
                  <a:lnTo>
                    <a:pt x="543" y="924"/>
                  </a:lnTo>
                  <a:lnTo>
                    <a:pt x="555" y="930"/>
                  </a:lnTo>
                  <a:lnTo>
                    <a:pt x="567" y="934"/>
                  </a:lnTo>
                  <a:lnTo>
                    <a:pt x="581" y="938"/>
                  </a:lnTo>
                  <a:lnTo>
                    <a:pt x="595" y="938"/>
                  </a:lnTo>
                  <a:lnTo>
                    <a:pt x="595" y="938"/>
                  </a:lnTo>
                  <a:lnTo>
                    <a:pt x="595" y="938"/>
                  </a:lnTo>
                  <a:lnTo>
                    <a:pt x="729" y="938"/>
                  </a:lnTo>
                  <a:lnTo>
                    <a:pt x="223" y="52"/>
                  </a:lnTo>
                  <a:lnTo>
                    <a:pt x="223" y="52"/>
                  </a:lnTo>
                  <a:lnTo>
                    <a:pt x="215" y="40"/>
                  </a:lnTo>
                  <a:lnTo>
                    <a:pt x="207" y="30"/>
                  </a:lnTo>
                  <a:lnTo>
                    <a:pt x="197" y="22"/>
                  </a:lnTo>
                  <a:lnTo>
                    <a:pt x="185" y="14"/>
                  </a:lnTo>
                  <a:lnTo>
                    <a:pt x="174" y="8"/>
                  </a:lnTo>
                  <a:lnTo>
                    <a:pt x="162" y="4"/>
                  </a:lnTo>
                  <a:lnTo>
                    <a:pt x="148"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31"/>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32"/>
            <p:cNvSpPr>
              <a:spLocks/>
            </p:cNvSpPr>
            <p:nvPr/>
          </p:nvSpPr>
          <p:spPr bwMode="auto">
            <a:xfrm>
              <a:off x="3454" y="157"/>
              <a:ext cx="731" cy="938"/>
            </a:xfrm>
            <a:custGeom>
              <a:avLst/>
              <a:gdLst>
                <a:gd name="T0" fmla="*/ 136 w 731"/>
                <a:gd name="T1" fmla="*/ 0 h 938"/>
                <a:gd name="T2" fmla="*/ 136 w 731"/>
                <a:gd name="T3" fmla="*/ 0 h 938"/>
                <a:gd name="T4" fmla="*/ 136 w 731"/>
                <a:gd name="T5" fmla="*/ 0 h 938"/>
                <a:gd name="T6" fmla="*/ 0 w 731"/>
                <a:gd name="T7" fmla="*/ 0 h 938"/>
                <a:gd name="T8" fmla="*/ 506 w 731"/>
                <a:gd name="T9" fmla="*/ 886 h 938"/>
                <a:gd name="T10" fmla="*/ 506 w 731"/>
                <a:gd name="T11" fmla="*/ 886 h 938"/>
                <a:gd name="T12" fmla="*/ 514 w 731"/>
                <a:gd name="T13" fmla="*/ 898 h 938"/>
                <a:gd name="T14" fmla="*/ 524 w 731"/>
                <a:gd name="T15" fmla="*/ 908 h 938"/>
                <a:gd name="T16" fmla="*/ 534 w 731"/>
                <a:gd name="T17" fmla="*/ 916 h 938"/>
                <a:gd name="T18" fmla="*/ 544 w 731"/>
                <a:gd name="T19" fmla="*/ 924 h 938"/>
                <a:gd name="T20" fmla="*/ 556 w 731"/>
                <a:gd name="T21" fmla="*/ 930 h 938"/>
                <a:gd name="T22" fmla="*/ 568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4 w 731"/>
                <a:gd name="T35" fmla="*/ 52 h 938"/>
                <a:gd name="T36" fmla="*/ 224 w 731"/>
                <a:gd name="T37" fmla="*/ 52 h 938"/>
                <a:gd name="T38" fmla="*/ 218 w 731"/>
                <a:gd name="T39" fmla="*/ 40 h 938"/>
                <a:gd name="T40" fmla="*/ 208 w 731"/>
                <a:gd name="T41" fmla="*/ 30 h 938"/>
                <a:gd name="T42" fmla="*/ 198 w 731"/>
                <a:gd name="T43" fmla="*/ 22 h 938"/>
                <a:gd name="T44" fmla="*/ 188 w 731"/>
                <a:gd name="T45" fmla="*/ 14 h 938"/>
                <a:gd name="T46" fmla="*/ 176 w 731"/>
                <a:gd name="T47" fmla="*/ 8 h 938"/>
                <a:gd name="T48" fmla="*/ 162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1" y="938"/>
                  </a:lnTo>
                  <a:lnTo>
                    <a:pt x="595" y="938"/>
                  </a:lnTo>
                  <a:lnTo>
                    <a:pt x="595" y="938"/>
                  </a:lnTo>
                  <a:lnTo>
                    <a:pt x="595" y="938"/>
                  </a:lnTo>
                  <a:lnTo>
                    <a:pt x="731" y="938"/>
                  </a:lnTo>
                  <a:lnTo>
                    <a:pt x="224" y="52"/>
                  </a:lnTo>
                  <a:lnTo>
                    <a:pt x="224" y="52"/>
                  </a:lnTo>
                  <a:lnTo>
                    <a:pt x="218" y="40"/>
                  </a:lnTo>
                  <a:lnTo>
                    <a:pt x="208" y="30"/>
                  </a:lnTo>
                  <a:lnTo>
                    <a:pt x="198" y="22"/>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33"/>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34"/>
            <p:cNvSpPr>
              <a:spLocks/>
            </p:cNvSpPr>
            <p:nvPr/>
          </p:nvSpPr>
          <p:spPr bwMode="auto">
            <a:xfrm>
              <a:off x="3054" y="157"/>
              <a:ext cx="732" cy="938"/>
            </a:xfrm>
            <a:custGeom>
              <a:avLst/>
              <a:gdLst>
                <a:gd name="T0" fmla="*/ 136 w 732"/>
                <a:gd name="T1" fmla="*/ 0 h 938"/>
                <a:gd name="T2" fmla="*/ 136 w 732"/>
                <a:gd name="T3" fmla="*/ 0 h 938"/>
                <a:gd name="T4" fmla="*/ 136 w 732"/>
                <a:gd name="T5" fmla="*/ 0 h 938"/>
                <a:gd name="T6" fmla="*/ 0 w 732"/>
                <a:gd name="T7" fmla="*/ 0 h 938"/>
                <a:gd name="T8" fmla="*/ 508 w 732"/>
                <a:gd name="T9" fmla="*/ 886 h 938"/>
                <a:gd name="T10" fmla="*/ 508 w 732"/>
                <a:gd name="T11" fmla="*/ 886 h 938"/>
                <a:gd name="T12" fmla="*/ 514 w 732"/>
                <a:gd name="T13" fmla="*/ 898 h 938"/>
                <a:gd name="T14" fmla="*/ 524 w 732"/>
                <a:gd name="T15" fmla="*/ 908 h 938"/>
                <a:gd name="T16" fmla="*/ 534 w 732"/>
                <a:gd name="T17" fmla="*/ 918 h 938"/>
                <a:gd name="T18" fmla="*/ 544 w 732"/>
                <a:gd name="T19" fmla="*/ 924 h 938"/>
                <a:gd name="T20" fmla="*/ 556 w 732"/>
                <a:gd name="T21" fmla="*/ 930 h 938"/>
                <a:gd name="T22" fmla="*/ 570 w 732"/>
                <a:gd name="T23" fmla="*/ 934 h 938"/>
                <a:gd name="T24" fmla="*/ 582 w 732"/>
                <a:gd name="T25" fmla="*/ 938 h 938"/>
                <a:gd name="T26" fmla="*/ 596 w 732"/>
                <a:gd name="T27" fmla="*/ 938 h 938"/>
                <a:gd name="T28" fmla="*/ 596 w 732"/>
                <a:gd name="T29" fmla="*/ 938 h 938"/>
                <a:gd name="T30" fmla="*/ 596 w 732"/>
                <a:gd name="T31" fmla="*/ 938 h 938"/>
                <a:gd name="T32" fmla="*/ 732 w 732"/>
                <a:gd name="T33" fmla="*/ 938 h 938"/>
                <a:gd name="T34" fmla="*/ 226 w 732"/>
                <a:gd name="T35" fmla="*/ 52 h 938"/>
                <a:gd name="T36" fmla="*/ 226 w 732"/>
                <a:gd name="T37" fmla="*/ 52 h 938"/>
                <a:gd name="T38" fmla="*/ 218 w 732"/>
                <a:gd name="T39" fmla="*/ 40 h 938"/>
                <a:gd name="T40" fmla="*/ 208 w 732"/>
                <a:gd name="T41" fmla="*/ 30 h 938"/>
                <a:gd name="T42" fmla="*/ 198 w 732"/>
                <a:gd name="T43" fmla="*/ 22 h 938"/>
                <a:gd name="T44" fmla="*/ 188 w 732"/>
                <a:gd name="T45" fmla="*/ 14 h 938"/>
                <a:gd name="T46" fmla="*/ 176 w 732"/>
                <a:gd name="T47" fmla="*/ 8 h 938"/>
                <a:gd name="T48" fmla="*/ 162 w 732"/>
                <a:gd name="T49" fmla="*/ 4 h 938"/>
                <a:gd name="T50" fmla="*/ 150 w 732"/>
                <a:gd name="T51" fmla="*/ 2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8" y="886"/>
                  </a:lnTo>
                  <a:lnTo>
                    <a:pt x="508" y="886"/>
                  </a:lnTo>
                  <a:lnTo>
                    <a:pt x="514" y="898"/>
                  </a:lnTo>
                  <a:lnTo>
                    <a:pt x="524" y="908"/>
                  </a:lnTo>
                  <a:lnTo>
                    <a:pt x="534" y="918"/>
                  </a:lnTo>
                  <a:lnTo>
                    <a:pt x="544" y="924"/>
                  </a:lnTo>
                  <a:lnTo>
                    <a:pt x="556" y="930"/>
                  </a:lnTo>
                  <a:lnTo>
                    <a:pt x="570" y="934"/>
                  </a:lnTo>
                  <a:lnTo>
                    <a:pt x="582" y="938"/>
                  </a:lnTo>
                  <a:lnTo>
                    <a:pt x="596" y="938"/>
                  </a:lnTo>
                  <a:lnTo>
                    <a:pt x="596" y="938"/>
                  </a:lnTo>
                  <a:lnTo>
                    <a:pt x="596" y="938"/>
                  </a:lnTo>
                  <a:lnTo>
                    <a:pt x="732" y="938"/>
                  </a:lnTo>
                  <a:lnTo>
                    <a:pt x="226" y="52"/>
                  </a:lnTo>
                  <a:lnTo>
                    <a:pt x="226" y="52"/>
                  </a:lnTo>
                  <a:lnTo>
                    <a:pt x="218" y="40"/>
                  </a:lnTo>
                  <a:lnTo>
                    <a:pt x="208" y="30"/>
                  </a:lnTo>
                  <a:lnTo>
                    <a:pt x="198" y="22"/>
                  </a:lnTo>
                  <a:lnTo>
                    <a:pt x="188" y="14"/>
                  </a:lnTo>
                  <a:lnTo>
                    <a:pt x="176" y="8"/>
                  </a:lnTo>
                  <a:lnTo>
                    <a:pt x="162" y="4"/>
                  </a:lnTo>
                  <a:lnTo>
                    <a:pt x="150" y="2"/>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35"/>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6"/>
            <p:cNvSpPr>
              <a:spLocks/>
            </p:cNvSpPr>
            <p:nvPr/>
          </p:nvSpPr>
          <p:spPr bwMode="auto">
            <a:xfrm>
              <a:off x="2826" y="241"/>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18 h 1105"/>
                <a:gd name="T22" fmla="*/ 520 w 604"/>
                <a:gd name="T23" fmla="*/ 1105 h 1105"/>
                <a:gd name="T24" fmla="*/ 590 w 604"/>
                <a:gd name="T25" fmla="*/ 987 h 1105"/>
                <a:gd name="T26" fmla="*/ 590 w 604"/>
                <a:gd name="T27" fmla="*/ 987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10 h 1105"/>
                <a:gd name="T40" fmla="*/ 596 w 604"/>
                <a:gd name="T41" fmla="*/ 898 h 1105"/>
                <a:gd name="T42" fmla="*/ 590 w 604"/>
                <a:gd name="T43" fmla="*/ 886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18"/>
                  </a:lnTo>
                  <a:lnTo>
                    <a:pt x="520" y="1105"/>
                  </a:lnTo>
                  <a:lnTo>
                    <a:pt x="590" y="987"/>
                  </a:lnTo>
                  <a:lnTo>
                    <a:pt x="590" y="987"/>
                  </a:lnTo>
                  <a:lnTo>
                    <a:pt x="596" y="975"/>
                  </a:lnTo>
                  <a:lnTo>
                    <a:pt x="600" y="963"/>
                  </a:lnTo>
                  <a:lnTo>
                    <a:pt x="602" y="949"/>
                  </a:lnTo>
                  <a:lnTo>
                    <a:pt x="604" y="937"/>
                  </a:lnTo>
                  <a:lnTo>
                    <a:pt x="602" y="923"/>
                  </a:lnTo>
                  <a:lnTo>
                    <a:pt x="600" y="910"/>
                  </a:lnTo>
                  <a:lnTo>
                    <a:pt x="596" y="898"/>
                  </a:lnTo>
                  <a:lnTo>
                    <a:pt x="590" y="886"/>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7"/>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8"/>
            <p:cNvSpPr>
              <a:spLocks/>
            </p:cNvSpPr>
            <p:nvPr/>
          </p:nvSpPr>
          <p:spPr bwMode="auto">
            <a:xfrm>
              <a:off x="2624" y="585"/>
              <a:ext cx="602" cy="1105"/>
            </a:xfrm>
            <a:custGeom>
              <a:avLst/>
              <a:gdLst>
                <a:gd name="T0" fmla="*/ 82 w 602"/>
                <a:gd name="T1" fmla="*/ 0 h 1105"/>
                <a:gd name="T2" fmla="*/ 14 w 602"/>
                <a:gd name="T3" fmla="*/ 116 h 1105"/>
                <a:gd name="T4" fmla="*/ 14 w 602"/>
                <a:gd name="T5" fmla="*/ 116 h 1105"/>
                <a:gd name="T6" fmla="*/ 8 w 602"/>
                <a:gd name="T7" fmla="*/ 128 h 1105"/>
                <a:gd name="T8" fmla="*/ 4 w 602"/>
                <a:gd name="T9" fmla="*/ 140 h 1105"/>
                <a:gd name="T10" fmla="*/ 0 w 602"/>
                <a:gd name="T11" fmla="*/ 154 h 1105"/>
                <a:gd name="T12" fmla="*/ 0 w 602"/>
                <a:gd name="T13" fmla="*/ 168 h 1105"/>
                <a:gd name="T14" fmla="*/ 0 w 602"/>
                <a:gd name="T15" fmla="*/ 180 h 1105"/>
                <a:gd name="T16" fmla="*/ 2 w 602"/>
                <a:gd name="T17" fmla="*/ 194 h 1105"/>
                <a:gd name="T18" fmla="*/ 8 w 602"/>
                <a:gd name="T19" fmla="*/ 206 h 1105"/>
                <a:gd name="T20" fmla="*/ 14 w 602"/>
                <a:gd name="T21" fmla="*/ 220 h 1105"/>
                <a:gd name="T22" fmla="*/ 520 w 602"/>
                <a:gd name="T23" fmla="*/ 1105 h 1105"/>
                <a:gd name="T24" fmla="*/ 588 w 602"/>
                <a:gd name="T25" fmla="*/ 987 h 1105"/>
                <a:gd name="T26" fmla="*/ 588 w 602"/>
                <a:gd name="T27" fmla="*/ 987 h 1105"/>
                <a:gd name="T28" fmla="*/ 594 w 602"/>
                <a:gd name="T29" fmla="*/ 975 h 1105"/>
                <a:gd name="T30" fmla="*/ 598 w 602"/>
                <a:gd name="T31" fmla="*/ 963 h 1105"/>
                <a:gd name="T32" fmla="*/ 602 w 602"/>
                <a:gd name="T33" fmla="*/ 949 h 1105"/>
                <a:gd name="T34" fmla="*/ 602 w 602"/>
                <a:gd name="T35" fmla="*/ 937 h 1105"/>
                <a:gd name="T36" fmla="*/ 602 w 602"/>
                <a:gd name="T37" fmla="*/ 923 h 1105"/>
                <a:gd name="T38" fmla="*/ 600 w 602"/>
                <a:gd name="T39" fmla="*/ 909 h 1105"/>
                <a:gd name="T40" fmla="*/ 594 w 602"/>
                <a:gd name="T41" fmla="*/ 897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6"/>
                  </a:lnTo>
                  <a:lnTo>
                    <a:pt x="14" y="116"/>
                  </a:lnTo>
                  <a:lnTo>
                    <a:pt x="8" y="128"/>
                  </a:lnTo>
                  <a:lnTo>
                    <a:pt x="4" y="140"/>
                  </a:lnTo>
                  <a:lnTo>
                    <a:pt x="0" y="154"/>
                  </a:lnTo>
                  <a:lnTo>
                    <a:pt x="0" y="168"/>
                  </a:lnTo>
                  <a:lnTo>
                    <a:pt x="0" y="180"/>
                  </a:lnTo>
                  <a:lnTo>
                    <a:pt x="2" y="194"/>
                  </a:lnTo>
                  <a:lnTo>
                    <a:pt x="8" y="206"/>
                  </a:lnTo>
                  <a:lnTo>
                    <a:pt x="14" y="220"/>
                  </a:lnTo>
                  <a:lnTo>
                    <a:pt x="520" y="1105"/>
                  </a:lnTo>
                  <a:lnTo>
                    <a:pt x="588" y="987"/>
                  </a:lnTo>
                  <a:lnTo>
                    <a:pt x="588" y="987"/>
                  </a:lnTo>
                  <a:lnTo>
                    <a:pt x="594" y="975"/>
                  </a:lnTo>
                  <a:lnTo>
                    <a:pt x="598" y="963"/>
                  </a:lnTo>
                  <a:lnTo>
                    <a:pt x="602" y="949"/>
                  </a:lnTo>
                  <a:lnTo>
                    <a:pt x="602" y="937"/>
                  </a:lnTo>
                  <a:lnTo>
                    <a:pt x="602" y="923"/>
                  </a:lnTo>
                  <a:lnTo>
                    <a:pt x="600" y="909"/>
                  </a:lnTo>
                  <a:lnTo>
                    <a:pt x="594" y="897"/>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9"/>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40"/>
            <p:cNvSpPr>
              <a:spLocks/>
            </p:cNvSpPr>
            <p:nvPr/>
          </p:nvSpPr>
          <p:spPr bwMode="auto">
            <a:xfrm>
              <a:off x="2420" y="929"/>
              <a:ext cx="604" cy="1105"/>
            </a:xfrm>
            <a:custGeom>
              <a:avLst/>
              <a:gdLst>
                <a:gd name="T0" fmla="*/ 84 w 604"/>
                <a:gd name="T1" fmla="*/ 0 h 1105"/>
                <a:gd name="T2" fmla="*/ 14 w 604"/>
                <a:gd name="T3" fmla="*/ 116 h 1105"/>
                <a:gd name="T4" fmla="*/ 14 w 604"/>
                <a:gd name="T5" fmla="*/ 116 h 1105"/>
                <a:gd name="T6" fmla="*/ 8 w 604"/>
                <a:gd name="T7" fmla="*/ 128 h 1105"/>
                <a:gd name="T8" fmla="*/ 4 w 604"/>
                <a:gd name="T9" fmla="*/ 140 h 1105"/>
                <a:gd name="T10" fmla="*/ 2 w 604"/>
                <a:gd name="T11" fmla="*/ 154 h 1105"/>
                <a:gd name="T12" fmla="*/ 0 w 604"/>
                <a:gd name="T13" fmla="*/ 168 h 1105"/>
                <a:gd name="T14" fmla="*/ 2 w 604"/>
                <a:gd name="T15" fmla="*/ 180 h 1105"/>
                <a:gd name="T16" fmla="*/ 4 w 604"/>
                <a:gd name="T17" fmla="*/ 194 h 1105"/>
                <a:gd name="T18" fmla="*/ 8 w 604"/>
                <a:gd name="T19" fmla="*/ 206 h 1105"/>
                <a:gd name="T20" fmla="*/ 14 w 604"/>
                <a:gd name="T21" fmla="*/ 220 h 1105"/>
                <a:gd name="T22" fmla="*/ 520 w 604"/>
                <a:gd name="T23" fmla="*/ 1105 h 1105"/>
                <a:gd name="T24" fmla="*/ 590 w 604"/>
                <a:gd name="T25" fmla="*/ 989 h 1105"/>
                <a:gd name="T26" fmla="*/ 590 w 604"/>
                <a:gd name="T27" fmla="*/ 989 h 1105"/>
                <a:gd name="T28" fmla="*/ 596 w 604"/>
                <a:gd name="T29" fmla="*/ 975 h 1105"/>
                <a:gd name="T30" fmla="*/ 600 w 604"/>
                <a:gd name="T31" fmla="*/ 963 h 1105"/>
                <a:gd name="T32" fmla="*/ 602 w 604"/>
                <a:gd name="T33" fmla="*/ 949 h 1105"/>
                <a:gd name="T34" fmla="*/ 604 w 604"/>
                <a:gd name="T35" fmla="*/ 937 h 1105"/>
                <a:gd name="T36" fmla="*/ 602 w 604"/>
                <a:gd name="T37" fmla="*/ 923 h 1105"/>
                <a:gd name="T38" fmla="*/ 600 w 604"/>
                <a:gd name="T39" fmla="*/ 909 h 1105"/>
                <a:gd name="T40" fmla="*/ 596 w 604"/>
                <a:gd name="T41" fmla="*/ 897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28"/>
                  </a:lnTo>
                  <a:lnTo>
                    <a:pt x="4" y="140"/>
                  </a:lnTo>
                  <a:lnTo>
                    <a:pt x="2" y="154"/>
                  </a:lnTo>
                  <a:lnTo>
                    <a:pt x="0" y="168"/>
                  </a:lnTo>
                  <a:lnTo>
                    <a:pt x="2" y="180"/>
                  </a:lnTo>
                  <a:lnTo>
                    <a:pt x="4" y="194"/>
                  </a:lnTo>
                  <a:lnTo>
                    <a:pt x="8" y="206"/>
                  </a:lnTo>
                  <a:lnTo>
                    <a:pt x="14" y="220"/>
                  </a:lnTo>
                  <a:lnTo>
                    <a:pt x="520" y="1105"/>
                  </a:lnTo>
                  <a:lnTo>
                    <a:pt x="590" y="989"/>
                  </a:lnTo>
                  <a:lnTo>
                    <a:pt x="590" y="989"/>
                  </a:lnTo>
                  <a:lnTo>
                    <a:pt x="596" y="975"/>
                  </a:lnTo>
                  <a:lnTo>
                    <a:pt x="600" y="963"/>
                  </a:lnTo>
                  <a:lnTo>
                    <a:pt x="602" y="949"/>
                  </a:lnTo>
                  <a:lnTo>
                    <a:pt x="604" y="937"/>
                  </a:lnTo>
                  <a:lnTo>
                    <a:pt x="602" y="923"/>
                  </a:lnTo>
                  <a:lnTo>
                    <a:pt x="600" y="909"/>
                  </a:lnTo>
                  <a:lnTo>
                    <a:pt x="596" y="897"/>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41"/>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42"/>
            <p:cNvSpPr>
              <a:spLocks/>
            </p:cNvSpPr>
            <p:nvPr/>
          </p:nvSpPr>
          <p:spPr bwMode="auto">
            <a:xfrm>
              <a:off x="2736" y="2286"/>
              <a:ext cx="604" cy="1105"/>
            </a:xfrm>
            <a:custGeom>
              <a:avLst/>
              <a:gdLst>
                <a:gd name="T0" fmla="*/ 84 w 604"/>
                <a:gd name="T1" fmla="*/ 0 h 1105"/>
                <a:gd name="T2" fmla="*/ 14 w 604"/>
                <a:gd name="T3" fmla="*/ 116 h 1105"/>
                <a:gd name="T4" fmla="*/ 14 w 604"/>
                <a:gd name="T5" fmla="*/ 116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6 h 1105"/>
                <a:gd name="T18" fmla="*/ 8 w 604"/>
                <a:gd name="T19" fmla="*/ 208 h 1105"/>
                <a:gd name="T20" fmla="*/ 14 w 604"/>
                <a:gd name="T21" fmla="*/ 220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5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6"/>
                  </a:lnTo>
                  <a:lnTo>
                    <a:pt x="14" y="116"/>
                  </a:lnTo>
                  <a:lnTo>
                    <a:pt x="8" y="130"/>
                  </a:lnTo>
                  <a:lnTo>
                    <a:pt x="4" y="142"/>
                  </a:lnTo>
                  <a:lnTo>
                    <a:pt x="2" y="156"/>
                  </a:lnTo>
                  <a:lnTo>
                    <a:pt x="0" y="168"/>
                  </a:lnTo>
                  <a:lnTo>
                    <a:pt x="2" y="182"/>
                  </a:lnTo>
                  <a:lnTo>
                    <a:pt x="4" y="196"/>
                  </a:lnTo>
                  <a:lnTo>
                    <a:pt x="8" y="208"/>
                  </a:lnTo>
                  <a:lnTo>
                    <a:pt x="14" y="220"/>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5"/>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43"/>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44"/>
            <p:cNvSpPr>
              <a:spLocks/>
            </p:cNvSpPr>
            <p:nvPr/>
          </p:nvSpPr>
          <p:spPr bwMode="auto">
            <a:xfrm>
              <a:off x="2534" y="2630"/>
              <a:ext cx="602" cy="1105"/>
            </a:xfrm>
            <a:custGeom>
              <a:avLst/>
              <a:gdLst>
                <a:gd name="T0" fmla="*/ 82 w 602"/>
                <a:gd name="T1" fmla="*/ 0 h 1105"/>
                <a:gd name="T2" fmla="*/ 14 w 602"/>
                <a:gd name="T3" fmla="*/ 118 h 1105"/>
                <a:gd name="T4" fmla="*/ 14 w 602"/>
                <a:gd name="T5" fmla="*/ 118 h 1105"/>
                <a:gd name="T6" fmla="*/ 8 w 602"/>
                <a:gd name="T7" fmla="*/ 130 h 1105"/>
                <a:gd name="T8" fmla="*/ 4 w 602"/>
                <a:gd name="T9" fmla="*/ 142 h 1105"/>
                <a:gd name="T10" fmla="*/ 0 w 602"/>
                <a:gd name="T11" fmla="*/ 156 h 1105"/>
                <a:gd name="T12" fmla="*/ 0 w 602"/>
                <a:gd name="T13" fmla="*/ 168 h 1105"/>
                <a:gd name="T14" fmla="*/ 0 w 602"/>
                <a:gd name="T15" fmla="*/ 182 h 1105"/>
                <a:gd name="T16" fmla="*/ 2 w 602"/>
                <a:gd name="T17" fmla="*/ 196 h 1105"/>
                <a:gd name="T18" fmla="*/ 6 w 602"/>
                <a:gd name="T19" fmla="*/ 208 h 1105"/>
                <a:gd name="T20" fmla="*/ 12 w 602"/>
                <a:gd name="T21" fmla="*/ 220 h 1105"/>
                <a:gd name="T22" fmla="*/ 520 w 602"/>
                <a:gd name="T23" fmla="*/ 1105 h 1105"/>
                <a:gd name="T24" fmla="*/ 588 w 602"/>
                <a:gd name="T25" fmla="*/ 989 h 1105"/>
                <a:gd name="T26" fmla="*/ 588 w 602"/>
                <a:gd name="T27" fmla="*/ 989 h 1105"/>
                <a:gd name="T28" fmla="*/ 594 w 602"/>
                <a:gd name="T29" fmla="*/ 977 h 1105"/>
                <a:gd name="T30" fmla="*/ 598 w 602"/>
                <a:gd name="T31" fmla="*/ 965 h 1105"/>
                <a:gd name="T32" fmla="*/ 602 w 602"/>
                <a:gd name="T33" fmla="*/ 951 h 1105"/>
                <a:gd name="T34" fmla="*/ 602 w 602"/>
                <a:gd name="T35" fmla="*/ 937 h 1105"/>
                <a:gd name="T36" fmla="*/ 602 w 602"/>
                <a:gd name="T37" fmla="*/ 925 h 1105"/>
                <a:gd name="T38" fmla="*/ 600 w 602"/>
                <a:gd name="T39" fmla="*/ 911 h 1105"/>
                <a:gd name="T40" fmla="*/ 594 w 602"/>
                <a:gd name="T41" fmla="*/ 899 h 1105"/>
                <a:gd name="T42" fmla="*/ 588 w 602"/>
                <a:gd name="T43" fmla="*/ 885 h 1105"/>
                <a:gd name="T44" fmla="*/ 82 w 602"/>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1105">
                  <a:moveTo>
                    <a:pt x="82" y="0"/>
                  </a:moveTo>
                  <a:lnTo>
                    <a:pt x="14" y="118"/>
                  </a:lnTo>
                  <a:lnTo>
                    <a:pt x="14" y="118"/>
                  </a:lnTo>
                  <a:lnTo>
                    <a:pt x="8" y="130"/>
                  </a:lnTo>
                  <a:lnTo>
                    <a:pt x="4" y="142"/>
                  </a:lnTo>
                  <a:lnTo>
                    <a:pt x="0" y="156"/>
                  </a:lnTo>
                  <a:lnTo>
                    <a:pt x="0" y="168"/>
                  </a:lnTo>
                  <a:lnTo>
                    <a:pt x="0" y="182"/>
                  </a:lnTo>
                  <a:lnTo>
                    <a:pt x="2" y="196"/>
                  </a:lnTo>
                  <a:lnTo>
                    <a:pt x="6" y="208"/>
                  </a:lnTo>
                  <a:lnTo>
                    <a:pt x="12" y="220"/>
                  </a:lnTo>
                  <a:lnTo>
                    <a:pt x="520" y="1105"/>
                  </a:lnTo>
                  <a:lnTo>
                    <a:pt x="588" y="989"/>
                  </a:lnTo>
                  <a:lnTo>
                    <a:pt x="588" y="989"/>
                  </a:lnTo>
                  <a:lnTo>
                    <a:pt x="594" y="977"/>
                  </a:lnTo>
                  <a:lnTo>
                    <a:pt x="598" y="965"/>
                  </a:lnTo>
                  <a:lnTo>
                    <a:pt x="602" y="951"/>
                  </a:lnTo>
                  <a:lnTo>
                    <a:pt x="602" y="937"/>
                  </a:lnTo>
                  <a:lnTo>
                    <a:pt x="602" y="925"/>
                  </a:lnTo>
                  <a:lnTo>
                    <a:pt x="600" y="911"/>
                  </a:lnTo>
                  <a:lnTo>
                    <a:pt x="594" y="899"/>
                  </a:lnTo>
                  <a:lnTo>
                    <a:pt x="588" y="885"/>
                  </a:lnTo>
                  <a:lnTo>
                    <a:pt x="8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45"/>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6"/>
            <p:cNvSpPr>
              <a:spLocks/>
            </p:cNvSpPr>
            <p:nvPr/>
          </p:nvSpPr>
          <p:spPr bwMode="auto">
            <a:xfrm>
              <a:off x="2330" y="2974"/>
              <a:ext cx="604" cy="1105"/>
            </a:xfrm>
            <a:custGeom>
              <a:avLst/>
              <a:gdLst>
                <a:gd name="T0" fmla="*/ 84 w 604"/>
                <a:gd name="T1" fmla="*/ 0 h 1105"/>
                <a:gd name="T2" fmla="*/ 14 w 604"/>
                <a:gd name="T3" fmla="*/ 118 h 1105"/>
                <a:gd name="T4" fmla="*/ 14 w 604"/>
                <a:gd name="T5" fmla="*/ 118 h 1105"/>
                <a:gd name="T6" fmla="*/ 8 w 604"/>
                <a:gd name="T7" fmla="*/ 130 h 1105"/>
                <a:gd name="T8" fmla="*/ 4 w 604"/>
                <a:gd name="T9" fmla="*/ 142 h 1105"/>
                <a:gd name="T10" fmla="*/ 2 w 604"/>
                <a:gd name="T11" fmla="*/ 156 h 1105"/>
                <a:gd name="T12" fmla="*/ 0 w 604"/>
                <a:gd name="T13" fmla="*/ 168 h 1105"/>
                <a:gd name="T14" fmla="*/ 2 w 604"/>
                <a:gd name="T15" fmla="*/ 182 h 1105"/>
                <a:gd name="T16" fmla="*/ 4 w 604"/>
                <a:gd name="T17" fmla="*/ 195 h 1105"/>
                <a:gd name="T18" fmla="*/ 8 w 604"/>
                <a:gd name="T19" fmla="*/ 207 h 1105"/>
                <a:gd name="T20" fmla="*/ 14 w 604"/>
                <a:gd name="T21" fmla="*/ 219 h 1105"/>
                <a:gd name="T22" fmla="*/ 520 w 604"/>
                <a:gd name="T23" fmla="*/ 1105 h 1105"/>
                <a:gd name="T24" fmla="*/ 590 w 604"/>
                <a:gd name="T25" fmla="*/ 989 h 1105"/>
                <a:gd name="T26" fmla="*/ 590 w 604"/>
                <a:gd name="T27" fmla="*/ 989 h 1105"/>
                <a:gd name="T28" fmla="*/ 596 w 604"/>
                <a:gd name="T29" fmla="*/ 977 h 1105"/>
                <a:gd name="T30" fmla="*/ 600 w 604"/>
                <a:gd name="T31" fmla="*/ 965 h 1105"/>
                <a:gd name="T32" fmla="*/ 602 w 604"/>
                <a:gd name="T33" fmla="*/ 951 h 1105"/>
                <a:gd name="T34" fmla="*/ 604 w 604"/>
                <a:gd name="T35" fmla="*/ 937 h 1105"/>
                <a:gd name="T36" fmla="*/ 602 w 604"/>
                <a:gd name="T37" fmla="*/ 925 h 1105"/>
                <a:gd name="T38" fmla="*/ 600 w 604"/>
                <a:gd name="T39" fmla="*/ 911 h 1105"/>
                <a:gd name="T40" fmla="*/ 596 w 604"/>
                <a:gd name="T41" fmla="*/ 899 h 1105"/>
                <a:gd name="T42" fmla="*/ 590 w 604"/>
                <a:gd name="T43" fmla="*/ 887 h 1105"/>
                <a:gd name="T44" fmla="*/ 84 w 604"/>
                <a:gd name="T45"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105">
                  <a:moveTo>
                    <a:pt x="84" y="0"/>
                  </a:moveTo>
                  <a:lnTo>
                    <a:pt x="14" y="118"/>
                  </a:lnTo>
                  <a:lnTo>
                    <a:pt x="14" y="118"/>
                  </a:lnTo>
                  <a:lnTo>
                    <a:pt x="8" y="130"/>
                  </a:lnTo>
                  <a:lnTo>
                    <a:pt x="4" y="142"/>
                  </a:lnTo>
                  <a:lnTo>
                    <a:pt x="2" y="156"/>
                  </a:lnTo>
                  <a:lnTo>
                    <a:pt x="0" y="168"/>
                  </a:lnTo>
                  <a:lnTo>
                    <a:pt x="2" y="182"/>
                  </a:lnTo>
                  <a:lnTo>
                    <a:pt x="4" y="195"/>
                  </a:lnTo>
                  <a:lnTo>
                    <a:pt x="8" y="207"/>
                  </a:lnTo>
                  <a:lnTo>
                    <a:pt x="14" y="219"/>
                  </a:lnTo>
                  <a:lnTo>
                    <a:pt x="520" y="1105"/>
                  </a:lnTo>
                  <a:lnTo>
                    <a:pt x="590" y="989"/>
                  </a:lnTo>
                  <a:lnTo>
                    <a:pt x="590" y="989"/>
                  </a:lnTo>
                  <a:lnTo>
                    <a:pt x="596" y="977"/>
                  </a:lnTo>
                  <a:lnTo>
                    <a:pt x="600" y="965"/>
                  </a:lnTo>
                  <a:lnTo>
                    <a:pt x="602" y="951"/>
                  </a:lnTo>
                  <a:lnTo>
                    <a:pt x="604" y="937"/>
                  </a:lnTo>
                  <a:lnTo>
                    <a:pt x="602" y="925"/>
                  </a:lnTo>
                  <a:lnTo>
                    <a:pt x="600" y="911"/>
                  </a:lnTo>
                  <a:lnTo>
                    <a:pt x="596" y="899"/>
                  </a:lnTo>
                  <a:lnTo>
                    <a:pt x="590" y="887"/>
                  </a:lnTo>
                  <a:lnTo>
                    <a:pt x="8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7"/>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8"/>
            <p:cNvSpPr>
              <a:spLocks/>
            </p:cNvSpPr>
            <p:nvPr/>
          </p:nvSpPr>
          <p:spPr bwMode="auto">
            <a:xfrm>
              <a:off x="1974" y="3225"/>
              <a:ext cx="732" cy="938"/>
            </a:xfrm>
            <a:custGeom>
              <a:avLst/>
              <a:gdLst>
                <a:gd name="T0" fmla="*/ 136 w 732"/>
                <a:gd name="T1" fmla="*/ 0 h 938"/>
                <a:gd name="T2" fmla="*/ 136 w 732"/>
                <a:gd name="T3" fmla="*/ 0 h 938"/>
                <a:gd name="T4" fmla="*/ 136 w 732"/>
                <a:gd name="T5" fmla="*/ 0 h 938"/>
                <a:gd name="T6" fmla="*/ 0 w 732"/>
                <a:gd name="T7" fmla="*/ 0 h 938"/>
                <a:gd name="T8" fmla="*/ 506 w 732"/>
                <a:gd name="T9" fmla="*/ 886 h 938"/>
                <a:gd name="T10" fmla="*/ 506 w 732"/>
                <a:gd name="T11" fmla="*/ 886 h 938"/>
                <a:gd name="T12" fmla="*/ 514 w 732"/>
                <a:gd name="T13" fmla="*/ 898 h 938"/>
                <a:gd name="T14" fmla="*/ 524 w 732"/>
                <a:gd name="T15" fmla="*/ 908 h 938"/>
                <a:gd name="T16" fmla="*/ 534 w 732"/>
                <a:gd name="T17" fmla="*/ 916 h 938"/>
                <a:gd name="T18" fmla="*/ 544 w 732"/>
                <a:gd name="T19" fmla="*/ 924 h 938"/>
                <a:gd name="T20" fmla="*/ 556 w 732"/>
                <a:gd name="T21" fmla="*/ 930 h 938"/>
                <a:gd name="T22" fmla="*/ 568 w 732"/>
                <a:gd name="T23" fmla="*/ 934 h 938"/>
                <a:gd name="T24" fmla="*/ 582 w 732"/>
                <a:gd name="T25" fmla="*/ 936 h 938"/>
                <a:gd name="T26" fmla="*/ 596 w 732"/>
                <a:gd name="T27" fmla="*/ 938 h 938"/>
                <a:gd name="T28" fmla="*/ 596 w 732"/>
                <a:gd name="T29" fmla="*/ 938 h 938"/>
                <a:gd name="T30" fmla="*/ 596 w 732"/>
                <a:gd name="T31" fmla="*/ 938 h 938"/>
                <a:gd name="T32" fmla="*/ 732 w 732"/>
                <a:gd name="T33" fmla="*/ 938 h 938"/>
                <a:gd name="T34" fmla="*/ 224 w 732"/>
                <a:gd name="T35" fmla="*/ 52 h 938"/>
                <a:gd name="T36" fmla="*/ 224 w 732"/>
                <a:gd name="T37" fmla="*/ 52 h 938"/>
                <a:gd name="T38" fmla="*/ 218 w 732"/>
                <a:gd name="T39" fmla="*/ 40 h 938"/>
                <a:gd name="T40" fmla="*/ 208 w 732"/>
                <a:gd name="T41" fmla="*/ 30 h 938"/>
                <a:gd name="T42" fmla="*/ 198 w 732"/>
                <a:gd name="T43" fmla="*/ 20 h 938"/>
                <a:gd name="T44" fmla="*/ 188 w 732"/>
                <a:gd name="T45" fmla="*/ 14 h 938"/>
                <a:gd name="T46" fmla="*/ 176 w 732"/>
                <a:gd name="T47" fmla="*/ 8 h 938"/>
                <a:gd name="T48" fmla="*/ 162 w 732"/>
                <a:gd name="T49" fmla="*/ 4 h 938"/>
                <a:gd name="T50" fmla="*/ 150 w 732"/>
                <a:gd name="T51" fmla="*/ 0 h 938"/>
                <a:gd name="T52" fmla="*/ 136 w 732"/>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2" h="938">
                  <a:moveTo>
                    <a:pt x="136" y="0"/>
                  </a:moveTo>
                  <a:lnTo>
                    <a:pt x="136" y="0"/>
                  </a:lnTo>
                  <a:lnTo>
                    <a:pt x="136" y="0"/>
                  </a:lnTo>
                  <a:lnTo>
                    <a:pt x="0" y="0"/>
                  </a:lnTo>
                  <a:lnTo>
                    <a:pt x="506" y="886"/>
                  </a:lnTo>
                  <a:lnTo>
                    <a:pt x="506" y="886"/>
                  </a:lnTo>
                  <a:lnTo>
                    <a:pt x="514" y="898"/>
                  </a:lnTo>
                  <a:lnTo>
                    <a:pt x="524" y="908"/>
                  </a:lnTo>
                  <a:lnTo>
                    <a:pt x="534" y="916"/>
                  </a:lnTo>
                  <a:lnTo>
                    <a:pt x="544" y="924"/>
                  </a:lnTo>
                  <a:lnTo>
                    <a:pt x="556" y="930"/>
                  </a:lnTo>
                  <a:lnTo>
                    <a:pt x="568" y="934"/>
                  </a:lnTo>
                  <a:lnTo>
                    <a:pt x="582" y="936"/>
                  </a:lnTo>
                  <a:lnTo>
                    <a:pt x="596" y="938"/>
                  </a:lnTo>
                  <a:lnTo>
                    <a:pt x="596" y="938"/>
                  </a:lnTo>
                  <a:lnTo>
                    <a:pt x="596" y="938"/>
                  </a:lnTo>
                  <a:lnTo>
                    <a:pt x="732" y="938"/>
                  </a:lnTo>
                  <a:lnTo>
                    <a:pt x="224" y="52"/>
                  </a:lnTo>
                  <a:lnTo>
                    <a:pt x="224" y="52"/>
                  </a:lnTo>
                  <a:lnTo>
                    <a:pt x="218" y="40"/>
                  </a:lnTo>
                  <a:lnTo>
                    <a:pt x="208" y="30"/>
                  </a:lnTo>
                  <a:lnTo>
                    <a:pt x="198" y="20"/>
                  </a:lnTo>
                  <a:lnTo>
                    <a:pt x="188" y="14"/>
                  </a:lnTo>
                  <a:lnTo>
                    <a:pt x="176" y="8"/>
                  </a:lnTo>
                  <a:lnTo>
                    <a:pt x="162"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9"/>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50"/>
            <p:cNvSpPr>
              <a:spLocks/>
            </p:cNvSpPr>
            <p:nvPr/>
          </p:nvSpPr>
          <p:spPr bwMode="auto">
            <a:xfrm>
              <a:off x="1575" y="3225"/>
              <a:ext cx="731" cy="938"/>
            </a:xfrm>
            <a:custGeom>
              <a:avLst/>
              <a:gdLst>
                <a:gd name="T0" fmla="*/ 136 w 731"/>
                <a:gd name="T1" fmla="*/ 0 h 938"/>
                <a:gd name="T2" fmla="*/ 136 w 731"/>
                <a:gd name="T3" fmla="*/ 0 h 938"/>
                <a:gd name="T4" fmla="*/ 136 w 731"/>
                <a:gd name="T5" fmla="*/ 0 h 938"/>
                <a:gd name="T6" fmla="*/ 0 w 731"/>
                <a:gd name="T7" fmla="*/ 0 h 938"/>
                <a:gd name="T8" fmla="*/ 507 w 731"/>
                <a:gd name="T9" fmla="*/ 886 h 938"/>
                <a:gd name="T10" fmla="*/ 507 w 731"/>
                <a:gd name="T11" fmla="*/ 886 h 938"/>
                <a:gd name="T12" fmla="*/ 513 w 731"/>
                <a:gd name="T13" fmla="*/ 898 h 938"/>
                <a:gd name="T14" fmla="*/ 523 w 731"/>
                <a:gd name="T15" fmla="*/ 908 h 938"/>
                <a:gd name="T16" fmla="*/ 533 w 731"/>
                <a:gd name="T17" fmla="*/ 916 h 938"/>
                <a:gd name="T18" fmla="*/ 543 w 731"/>
                <a:gd name="T19" fmla="*/ 924 h 938"/>
                <a:gd name="T20" fmla="*/ 555 w 731"/>
                <a:gd name="T21" fmla="*/ 930 h 938"/>
                <a:gd name="T22" fmla="*/ 569 w 731"/>
                <a:gd name="T23" fmla="*/ 934 h 938"/>
                <a:gd name="T24" fmla="*/ 581 w 731"/>
                <a:gd name="T25" fmla="*/ 938 h 938"/>
                <a:gd name="T26" fmla="*/ 595 w 731"/>
                <a:gd name="T27" fmla="*/ 938 h 938"/>
                <a:gd name="T28" fmla="*/ 595 w 731"/>
                <a:gd name="T29" fmla="*/ 938 h 938"/>
                <a:gd name="T30" fmla="*/ 595 w 731"/>
                <a:gd name="T31" fmla="*/ 938 h 938"/>
                <a:gd name="T32" fmla="*/ 731 w 731"/>
                <a:gd name="T33" fmla="*/ 938 h 938"/>
                <a:gd name="T34" fmla="*/ 225 w 731"/>
                <a:gd name="T35" fmla="*/ 52 h 938"/>
                <a:gd name="T36" fmla="*/ 225 w 731"/>
                <a:gd name="T37" fmla="*/ 52 h 938"/>
                <a:gd name="T38" fmla="*/ 217 w 731"/>
                <a:gd name="T39" fmla="*/ 40 h 938"/>
                <a:gd name="T40" fmla="*/ 207 w 731"/>
                <a:gd name="T41" fmla="*/ 30 h 938"/>
                <a:gd name="T42" fmla="*/ 197 w 731"/>
                <a:gd name="T43" fmla="*/ 22 h 938"/>
                <a:gd name="T44" fmla="*/ 187 w 731"/>
                <a:gd name="T45" fmla="*/ 14 h 938"/>
                <a:gd name="T46" fmla="*/ 175 w 731"/>
                <a:gd name="T47" fmla="*/ 8 h 938"/>
                <a:gd name="T48" fmla="*/ 161 w 731"/>
                <a:gd name="T49" fmla="*/ 4 h 938"/>
                <a:gd name="T50" fmla="*/ 150 w 731"/>
                <a:gd name="T51" fmla="*/ 0 h 938"/>
                <a:gd name="T52" fmla="*/ 136 w 731"/>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1" h="938">
                  <a:moveTo>
                    <a:pt x="136" y="0"/>
                  </a:moveTo>
                  <a:lnTo>
                    <a:pt x="136" y="0"/>
                  </a:lnTo>
                  <a:lnTo>
                    <a:pt x="136" y="0"/>
                  </a:lnTo>
                  <a:lnTo>
                    <a:pt x="0" y="0"/>
                  </a:lnTo>
                  <a:lnTo>
                    <a:pt x="507" y="886"/>
                  </a:lnTo>
                  <a:lnTo>
                    <a:pt x="507" y="886"/>
                  </a:lnTo>
                  <a:lnTo>
                    <a:pt x="513" y="898"/>
                  </a:lnTo>
                  <a:lnTo>
                    <a:pt x="523" y="908"/>
                  </a:lnTo>
                  <a:lnTo>
                    <a:pt x="533" y="916"/>
                  </a:lnTo>
                  <a:lnTo>
                    <a:pt x="543" y="924"/>
                  </a:lnTo>
                  <a:lnTo>
                    <a:pt x="555" y="930"/>
                  </a:lnTo>
                  <a:lnTo>
                    <a:pt x="569" y="934"/>
                  </a:lnTo>
                  <a:lnTo>
                    <a:pt x="581" y="938"/>
                  </a:lnTo>
                  <a:lnTo>
                    <a:pt x="595" y="938"/>
                  </a:lnTo>
                  <a:lnTo>
                    <a:pt x="595" y="938"/>
                  </a:lnTo>
                  <a:lnTo>
                    <a:pt x="595" y="938"/>
                  </a:lnTo>
                  <a:lnTo>
                    <a:pt x="731" y="938"/>
                  </a:lnTo>
                  <a:lnTo>
                    <a:pt x="225" y="52"/>
                  </a:lnTo>
                  <a:lnTo>
                    <a:pt x="225" y="52"/>
                  </a:lnTo>
                  <a:lnTo>
                    <a:pt x="217" y="40"/>
                  </a:lnTo>
                  <a:lnTo>
                    <a:pt x="207" y="30"/>
                  </a:lnTo>
                  <a:lnTo>
                    <a:pt x="197" y="22"/>
                  </a:lnTo>
                  <a:lnTo>
                    <a:pt x="187" y="14"/>
                  </a:lnTo>
                  <a:lnTo>
                    <a:pt x="175" y="8"/>
                  </a:lnTo>
                  <a:lnTo>
                    <a:pt x="161" y="4"/>
                  </a:lnTo>
                  <a:lnTo>
                    <a:pt x="150" y="0"/>
                  </a:lnTo>
                  <a:lnTo>
                    <a:pt x="13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51"/>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52"/>
            <p:cNvSpPr>
              <a:spLocks/>
            </p:cNvSpPr>
            <p:nvPr/>
          </p:nvSpPr>
          <p:spPr bwMode="auto">
            <a:xfrm>
              <a:off x="1177" y="3225"/>
              <a:ext cx="729" cy="938"/>
            </a:xfrm>
            <a:custGeom>
              <a:avLst/>
              <a:gdLst>
                <a:gd name="T0" fmla="*/ 134 w 729"/>
                <a:gd name="T1" fmla="*/ 0 h 938"/>
                <a:gd name="T2" fmla="*/ 134 w 729"/>
                <a:gd name="T3" fmla="*/ 0 h 938"/>
                <a:gd name="T4" fmla="*/ 134 w 729"/>
                <a:gd name="T5" fmla="*/ 0 h 938"/>
                <a:gd name="T6" fmla="*/ 0 w 729"/>
                <a:gd name="T7" fmla="*/ 0 h 938"/>
                <a:gd name="T8" fmla="*/ 506 w 729"/>
                <a:gd name="T9" fmla="*/ 886 h 938"/>
                <a:gd name="T10" fmla="*/ 506 w 729"/>
                <a:gd name="T11" fmla="*/ 886 h 938"/>
                <a:gd name="T12" fmla="*/ 514 w 729"/>
                <a:gd name="T13" fmla="*/ 898 h 938"/>
                <a:gd name="T14" fmla="*/ 522 w 729"/>
                <a:gd name="T15" fmla="*/ 908 h 938"/>
                <a:gd name="T16" fmla="*/ 532 w 729"/>
                <a:gd name="T17" fmla="*/ 916 h 938"/>
                <a:gd name="T18" fmla="*/ 544 w 729"/>
                <a:gd name="T19" fmla="*/ 924 h 938"/>
                <a:gd name="T20" fmla="*/ 555 w 729"/>
                <a:gd name="T21" fmla="*/ 930 h 938"/>
                <a:gd name="T22" fmla="*/ 567 w 729"/>
                <a:gd name="T23" fmla="*/ 934 h 938"/>
                <a:gd name="T24" fmla="*/ 581 w 729"/>
                <a:gd name="T25" fmla="*/ 938 h 938"/>
                <a:gd name="T26" fmla="*/ 593 w 729"/>
                <a:gd name="T27" fmla="*/ 938 h 938"/>
                <a:gd name="T28" fmla="*/ 593 w 729"/>
                <a:gd name="T29" fmla="*/ 938 h 938"/>
                <a:gd name="T30" fmla="*/ 593 w 729"/>
                <a:gd name="T31" fmla="*/ 938 h 938"/>
                <a:gd name="T32" fmla="*/ 729 w 729"/>
                <a:gd name="T33" fmla="*/ 938 h 938"/>
                <a:gd name="T34" fmla="*/ 224 w 729"/>
                <a:gd name="T35" fmla="*/ 52 h 938"/>
                <a:gd name="T36" fmla="*/ 224 w 729"/>
                <a:gd name="T37" fmla="*/ 52 h 938"/>
                <a:gd name="T38" fmla="*/ 216 w 729"/>
                <a:gd name="T39" fmla="*/ 40 h 938"/>
                <a:gd name="T40" fmla="*/ 208 w 729"/>
                <a:gd name="T41" fmla="*/ 30 h 938"/>
                <a:gd name="T42" fmla="*/ 198 w 729"/>
                <a:gd name="T43" fmla="*/ 22 h 938"/>
                <a:gd name="T44" fmla="*/ 186 w 729"/>
                <a:gd name="T45" fmla="*/ 14 h 938"/>
                <a:gd name="T46" fmla="*/ 174 w 729"/>
                <a:gd name="T47" fmla="*/ 8 h 938"/>
                <a:gd name="T48" fmla="*/ 162 w 729"/>
                <a:gd name="T49" fmla="*/ 4 h 938"/>
                <a:gd name="T50" fmla="*/ 148 w 729"/>
                <a:gd name="T51" fmla="*/ 0 h 938"/>
                <a:gd name="T52" fmla="*/ 134 w 729"/>
                <a:gd name="T53"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9" h="938">
                  <a:moveTo>
                    <a:pt x="134" y="0"/>
                  </a:moveTo>
                  <a:lnTo>
                    <a:pt x="134" y="0"/>
                  </a:lnTo>
                  <a:lnTo>
                    <a:pt x="134" y="0"/>
                  </a:lnTo>
                  <a:lnTo>
                    <a:pt x="0" y="0"/>
                  </a:lnTo>
                  <a:lnTo>
                    <a:pt x="506" y="886"/>
                  </a:lnTo>
                  <a:lnTo>
                    <a:pt x="506" y="886"/>
                  </a:lnTo>
                  <a:lnTo>
                    <a:pt x="514" y="898"/>
                  </a:lnTo>
                  <a:lnTo>
                    <a:pt x="522" y="908"/>
                  </a:lnTo>
                  <a:lnTo>
                    <a:pt x="532" y="916"/>
                  </a:lnTo>
                  <a:lnTo>
                    <a:pt x="544" y="924"/>
                  </a:lnTo>
                  <a:lnTo>
                    <a:pt x="555" y="930"/>
                  </a:lnTo>
                  <a:lnTo>
                    <a:pt x="567" y="934"/>
                  </a:lnTo>
                  <a:lnTo>
                    <a:pt x="581" y="938"/>
                  </a:lnTo>
                  <a:lnTo>
                    <a:pt x="593" y="938"/>
                  </a:lnTo>
                  <a:lnTo>
                    <a:pt x="593" y="938"/>
                  </a:lnTo>
                  <a:lnTo>
                    <a:pt x="593" y="938"/>
                  </a:lnTo>
                  <a:lnTo>
                    <a:pt x="729" y="938"/>
                  </a:lnTo>
                  <a:lnTo>
                    <a:pt x="224" y="52"/>
                  </a:lnTo>
                  <a:lnTo>
                    <a:pt x="224" y="52"/>
                  </a:lnTo>
                  <a:lnTo>
                    <a:pt x="216" y="40"/>
                  </a:lnTo>
                  <a:lnTo>
                    <a:pt x="208" y="30"/>
                  </a:lnTo>
                  <a:lnTo>
                    <a:pt x="198" y="22"/>
                  </a:lnTo>
                  <a:lnTo>
                    <a:pt x="186" y="14"/>
                  </a:lnTo>
                  <a:lnTo>
                    <a:pt x="174" y="8"/>
                  </a:lnTo>
                  <a:lnTo>
                    <a:pt x="162" y="4"/>
                  </a:lnTo>
                  <a:lnTo>
                    <a:pt x="148" y="0"/>
                  </a:lnTo>
                  <a:lnTo>
                    <a:pt x="134"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53"/>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54"/>
            <p:cNvSpPr>
              <a:spLocks/>
            </p:cNvSpPr>
            <p:nvPr/>
          </p:nvSpPr>
          <p:spPr bwMode="auto">
            <a:xfrm>
              <a:off x="4575" y="1998"/>
              <a:ext cx="608" cy="1102"/>
            </a:xfrm>
            <a:custGeom>
              <a:avLst/>
              <a:gdLst>
                <a:gd name="T0" fmla="*/ 526 w 608"/>
                <a:gd name="T1" fmla="*/ 0 h 1102"/>
                <a:gd name="T2" fmla="*/ 14 w 608"/>
                <a:gd name="T3" fmla="*/ 882 h 1102"/>
                <a:gd name="T4" fmla="*/ 14 w 608"/>
                <a:gd name="T5" fmla="*/ 882 h 1102"/>
                <a:gd name="T6" fmla="*/ 8 w 608"/>
                <a:gd name="T7" fmla="*/ 894 h 1102"/>
                <a:gd name="T8" fmla="*/ 2 w 608"/>
                <a:gd name="T9" fmla="*/ 908 h 1102"/>
                <a:gd name="T10" fmla="*/ 0 w 608"/>
                <a:gd name="T11" fmla="*/ 920 h 1102"/>
                <a:gd name="T12" fmla="*/ 0 w 608"/>
                <a:gd name="T13" fmla="*/ 934 h 1102"/>
                <a:gd name="T14" fmla="*/ 0 w 608"/>
                <a:gd name="T15" fmla="*/ 948 h 1102"/>
                <a:gd name="T16" fmla="*/ 2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4 w 608"/>
                <a:gd name="T31" fmla="*/ 194 h 1102"/>
                <a:gd name="T32" fmla="*/ 608 w 608"/>
                <a:gd name="T33" fmla="*/ 182 h 1102"/>
                <a:gd name="T34" fmla="*/ 608 w 608"/>
                <a:gd name="T35" fmla="*/ 168 h 1102"/>
                <a:gd name="T36" fmla="*/ 608 w 608"/>
                <a:gd name="T37" fmla="*/ 154 h 1102"/>
                <a:gd name="T38" fmla="*/ 604 w 608"/>
                <a:gd name="T39" fmla="*/ 142 h 1102"/>
                <a:gd name="T40" fmla="*/ 600 w 608"/>
                <a:gd name="T41" fmla="*/ 128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2" y="908"/>
                  </a:lnTo>
                  <a:lnTo>
                    <a:pt x="0" y="920"/>
                  </a:lnTo>
                  <a:lnTo>
                    <a:pt x="0" y="934"/>
                  </a:lnTo>
                  <a:lnTo>
                    <a:pt x="0" y="948"/>
                  </a:lnTo>
                  <a:lnTo>
                    <a:pt x="2" y="960"/>
                  </a:lnTo>
                  <a:lnTo>
                    <a:pt x="8" y="974"/>
                  </a:lnTo>
                  <a:lnTo>
                    <a:pt x="14" y="986"/>
                  </a:lnTo>
                  <a:lnTo>
                    <a:pt x="82" y="1102"/>
                  </a:lnTo>
                  <a:lnTo>
                    <a:pt x="594" y="220"/>
                  </a:lnTo>
                  <a:lnTo>
                    <a:pt x="594" y="220"/>
                  </a:lnTo>
                  <a:lnTo>
                    <a:pt x="600" y="208"/>
                  </a:lnTo>
                  <a:lnTo>
                    <a:pt x="604" y="194"/>
                  </a:lnTo>
                  <a:lnTo>
                    <a:pt x="608" y="182"/>
                  </a:lnTo>
                  <a:lnTo>
                    <a:pt x="608" y="168"/>
                  </a:lnTo>
                  <a:lnTo>
                    <a:pt x="608" y="154"/>
                  </a:lnTo>
                  <a:lnTo>
                    <a:pt x="604" y="142"/>
                  </a:lnTo>
                  <a:lnTo>
                    <a:pt x="600" y="128"/>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55"/>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56"/>
            <p:cNvSpPr>
              <a:spLocks/>
            </p:cNvSpPr>
            <p:nvPr/>
          </p:nvSpPr>
          <p:spPr bwMode="auto">
            <a:xfrm>
              <a:off x="4373" y="165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8 h 1102"/>
                <a:gd name="T16" fmla="*/ 4 w 610"/>
                <a:gd name="T17" fmla="*/ 960 h 1102"/>
                <a:gd name="T18" fmla="*/ 8 w 610"/>
                <a:gd name="T19" fmla="*/ 974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6 h 1102"/>
                <a:gd name="T38" fmla="*/ 606 w 610"/>
                <a:gd name="T39" fmla="*/ 142 h 1102"/>
                <a:gd name="T40" fmla="*/ 602 w 610"/>
                <a:gd name="T41" fmla="*/ 130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8"/>
                  </a:lnTo>
                  <a:lnTo>
                    <a:pt x="4" y="960"/>
                  </a:lnTo>
                  <a:lnTo>
                    <a:pt x="8" y="974"/>
                  </a:lnTo>
                  <a:lnTo>
                    <a:pt x="14" y="986"/>
                  </a:lnTo>
                  <a:lnTo>
                    <a:pt x="82" y="1102"/>
                  </a:lnTo>
                  <a:lnTo>
                    <a:pt x="596" y="220"/>
                  </a:lnTo>
                  <a:lnTo>
                    <a:pt x="596" y="220"/>
                  </a:lnTo>
                  <a:lnTo>
                    <a:pt x="602" y="208"/>
                  </a:lnTo>
                  <a:lnTo>
                    <a:pt x="606" y="194"/>
                  </a:lnTo>
                  <a:lnTo>
                    <a:pt x="608" y="182"/>
                  </a:lnTo>
                  <a:lnTo>
                    <a:pt x="610" y="168"/>
                  </a:lnTo>
                  <a:lnTo>
                    <a:pt x="608" y="156"/>
                  </a:lnTo>
                  <a:lnTo>
                    <a:pt x="606" y="142"/>
                  </a:lnTo>
                  <a:lnTo>
                    <a:pt x="602" y="130"/>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57"/>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58"/>
            <p:cNvSpPr>
              <a:spLocks/>
            </p:cNvSpPr>
            <p:nvPr/>
          </p:nvSpPr>
          <p:spPr bwMode="auto">
            <a:xfrm>
              <a:off x="4173" y="1306"/>
              <a:ext cx="608" cy="1104"/>
            </a:xfrm>
            <a:custGeom>
              <a:avLst/>
              <a:gdLst>
                <a:gd name="T0" fmla="*/ 528 w 608"/>
                <a:gd name="T1" fmla="*/ 0 h 1104"/>
                <a:gd name="T2" fmla="*/ 14 w 608"/>
                <a:gd name="T3" fmla="*/ 882 h 1104"/>
                <a:gd name="T4" fmla="*/ 14 w 608"/>
                <a:gd name="T5" fmla="*/ 882 h 1104"/>
                <a:gd name="T6" fmla="*/ 8 w 608"/>
                <a:gd name="T7" fmla="*/ 896 h 1104"/>
                <a:gd name="T8" fmla="*/ 4 w 608"/>
                <a:gd name="T9" fmla="*/ 908 h 1104"/>
                <a:gd name="T10" fmla="*/ 2 w 608"/>
                <a:gd name="T11" fmla="*/ 922 h 1104"/>
                <a:gd name="T12" fmla="*/ 0 w 608"/>
                <a:gd name="T13" fmla="*/ 934 h 1104"/>
                <a:gd name="T14" fmla="*/ 2 w 608"/>
                <a:gd name="T15" fmla="*/ 948 h 1104"/>
                <a:gd name="T16" fmla="*/ 4 w 608"/>
                <a:gd name="T17" fmla="*/ 962 h 1104"/>
                <a:gd name="T18" fmla="*/ 8 w 608"/>
                <a:gd name="T19" fmla="*/ 974 h 1104"/>
                <a:gd name="T20" fmla="*/ 14 w 608"/>
                <a:gd name="T21" fmla="*/ 986 h 1104"/>
                <a:gd name="T22" fmla="*/ 82 w 608"/>
                <a:gd name="T23" fmla="*/ 1104 h 1104"/>
                <a:gd name="T24" fmla="*/ 594 w 608"/>
                <a:gd name="T25" fmla="*/ 220 h 1104"/>
                <a:gd name="T26" fmla="*/ 594 w 608"/>
                <a:gd name="T27" fmla="*/ 220 h 1104"/>
                <a:gd name="T28" fmla="*/ 602 w 608"/>
                <a:gd name="T29" fmla="*/ 208 h 1104"/>
                <a:gd name="T30" fmla="*/ 606 w 608"/>
                <a:gd name="T31" fmla="*/ 196 h 1104"/>
                <a:gd name="T32" fmla="*/ 608 w 608"/>
                <a:gd name="T33" fmla="*/ 182 h 1104"/>
                <a:gd name="T34" fmla="*/ 608 w 608"/>
                <a:gd name="T35" fmla="*/ 168 h 1104"/>
                <a:gd name="T36" fmla="*/ 608 w 608"/>
                <a:gd name="T37" fmla="*/ 156 h 1104"/>
                <a:gd name="T38" fmla="*/ 606 w 608"/>
                <a:gd name="T39" fmla="*/ 142 h 1104"/>
                <a:gd name="T40" fmla="*/ 602 w 608"/>
                <a:gd name="T41" fmla="*/ 130 h 1104"/>
                <a:gd name="T42" fmla="*/ 594 w 608"/>
                <a:gd name="T43" fmla="*/ 118 h 1104"/>
                <a:gd name="T44" fmla="*/ 528 w 608"/>
                <a:gd name="T45"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4">
                  <a:moveTo>
                    <a:pt x="528" y="0"/>
                  </a:moveTo>
                  <a:lnTo>
                    <a:pt x="14" y="882"/>
                  </a:lnTo>
                  <a:lnTo>
                    <a:pt x="14" y="882"/>
                  </a:lnTo>
                  <a:lnTo>
                    <a:pt x="8" y="896"/>
                  </a:lnTo>
                  <a:lnTo>
                    <a:pt x="4" y="908"/>
                  </a:lnTo>
                  <a:lnTo>
                    <a:pt x="2" y="922"/>
                  </a:lnTo>
                  <a:lnTo>
                    <a:pt x="0" y="934"/>
                  </a:lnTo>
                  <a:lnTo>
                    <a:pt x="2" y="948"/>
                  </a:lnTo>
                  <a:lnTo>
                    <a:pt x="4" y="962"/>
                  </a:lnTo>
                  <a:lnTo>
                    <a:pt x="8" y="974"/>
                  </a:lnTo>
                  <a:lnTo>
                    <a:pt x="14" y="986"/>
                  </a:lnTo>
                  <a:lnTo>
                    <a:pt x="82" y="1104"/>
                  </a:lnTo>
                  <a:lnTo>
                    <a:pt x="594" y="220"/>
                  </a:lnTo>
                  <a:lnTo>
                    <a:pt x="594" y="220"/>
                  </a:lnTo>
                  <a:lnTo>
                    <a:pt x="602" y="208"/>
                  </a:lnTo>
                  <a:lnTo>
                    <a:pt x="606" y="196"/>
                  </a:lnTo>
                  <a:lnTo>
                    <a:pt x="608" y="182"/>
                  </a:lnTo>
                  <a:lnTo>
                    <a:pt x="608" y="168"/>
                  </a:lnTo>
                  <a:lnTo>
                    <a:pt x="608" y="156"/>
                  </a:lnTo>
                  <a:lnTo>
                    <a:pt x="606" y="142"/>
                  </a:lnTo>
                  <a:lnTo>
                    <a:pt x="602" y="130"/>
                  </a:lnTo>
                  <a:lnTo>
                    <a:pt x="594" y="118"/>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59"/>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60"/>
            <p:cNvSpPr>
              <a:spLocks/>
            </p:cNvSpPr>
            <p:nvPr/>
          </p:nvSpPr>
          <p:spPr bwMode="auto">
            <a:xfrm>
              <a:off x="3818" y="1222"/>
              <a:ext cx="737" cy="934"/>
            </a:xfrm>
            <a:custGeom>
              <a:avLst/>
              <a:gdLst>
                <a:gd name="T0" fmla="*/ 601 w 737"/>
                <a:gd name="T1" fmla="*/ 0 h 934"/>
                <a:gd name="T2" fmla="*/ 601 w 737"/>
                <a:gd name="T3" fmla="*/ 0 h 934"/>
                <a:gd name="T4" fmla="*/ 587 w 737"/>
                <a:gd name="T5" fmla="*/ 0 h 934"/>
                <a:gd name="T6" fmla="*/ 575 w 737"/>
                <a:gd name="T7" fmla="*/ 2 h 934"/>
                <a:gd name="T8" fmla="*/ 563 w 737"/>
                <a:gd name="T9" fmla="*/ 8 h 934"/>
                <a:gd name="T10" fmla="*/ 551 w 737"/>
                <a:gd name="T11" fmla="*/ 12 h 934"/>
                <a:gd name="T12" fmla="*/ 539 w 737"/>
                <a:gd name="T13" fmla="*/ 20 h 934"/>
                <a:gd name="T14" fmla="*/ 529 w 737"/>
                <a:gd name="T15" fmla="*/ 28 h 934"/>
                <a:gd name="T16" fmla="*/ 521 w 737"/>
                <a:gd name="T17" fmla="*/ 40 h 934"/>
                <a:gd name="T18" fmla="*/ 513 w 737"/>
                <a:gd name="T19" fmla="*/ 50 h 934"/>
                <a:gd name="T20" fmla="*/ 0 w 737"/>
                <a:gd name="T21" fmla="*/ 934 h 934"/>
                <a:gd name="T22" fmla="*/ 136 w 737"/>
                <a:gd name="T23" fmla="*/ 934 h 934"/>
                <a:gd name="T24" fmla="*/ 136 w 737"/>
                <a:gd name="T25" fmla="*/ 934 h 934"/>
                <a:gd name="T26" fmla="*/ 136 w 737"/>
                <a:gd name="T27" fmla="*/ 934 h 934"/>
                <a:gd name="T28" fmla="*/ 136 w 737"/>
                <a:gd name="T29" fmla="*/ 934 h 934"/>
                <a:gd name="T30" fmla="*/ 150 w 737"/>
                <a:gd name="T31" fmla="*/ 934 h 934"/>
                <a:gd name="T32" fmla="*/ 164 w 737"/>
                <a:gd name="T33" fmla="*/ 930 h 934"/>
                <a:gd name="T34" fmla="*/ 176 w 737"/>
                <a:gd name="T35" fmla="*/ 926 h 934"/>
                <a:gd name="T36" fmla="*/ 188 w 737"/>
                <a:gd name="T37" fmla="*/ 920 h 934"/>
                <a:gd name="T38" fmla="*/ 200 w 737"/>
                <a:gd name="T39" fmla="*/ 914 h 934"/>
                <a:gd name="T40" fmla="*/ 210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5" y="2"/>
                  </a:lnTo>
                  <a:lnTo>
                    <a:pt x="563" y="8"/>
                  </a:lnTo>
                  <a:lnTo>
                    <a:pt x="551" y="12"/>
                  </a:lnTo>
                  <a:lnTo>
                    <a:pt x="539" y="20"/>
                  </a:lnTo>
                  <a:lnTo>
                    <a:pt x="529" y="28"/>
                  </a:lnTo>
                  <a:lnTo>
                    <a:pt x="521" y="40"/>
                  </a:lnTo>
                  <a:lnTo>
                    <a:pt x="513" y="50"/>
                  </a:lnTo>
                  <a:lnTo>
                    <a:pt x="0" y="934"/>
                  </a:lnTo>
                  <a:lnTo>
                    <a:pt x="136" y="934"/>
                  </a:lnTo>
                  <a:lnTo>
                    <a:pt x="136" y="934"/>
                  </a:lnTo>
                  <a:lnTo>
                    <a:pt x="136" y="934"/>
                  </a:lnTo>
                  <a:lnTo>
                    <a:pt x="136" y="934"/>
                  </a:lnTo>
                  <a:lnTo>
                    <a:pt x="150" y="934"/>
                  </a:lnTo>
                  <a:lnTo>
                    <a:pt x="164" y="930"/>
                  </a:lnTo>
                  <a:lnTo>
                    <a:pt x="176" y="926"/>
                  </a:lnTo>
                  <a:lnTo>
                    <a:pt x="188" y="920"/>
                  </a:lnTo>
                  <a:lnTo>
                    <a:pt x="200" y="914"/>
                  </a:lnTo>
                  <a:lnTo>
                    <a:pt x="210"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61"/>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62"/>
            <p:cNvSpPr>
              <a:spLocks/>
            </p:cNvSpPr>
            <p:nvPr/>
          </p:nvSpPr>
          <p:spPr bwMode="auto">
            <a:xfrm>
              <a:off x="3420" y="1218"/>
              <a:ext cx="735" cy="936"/>
            </a:xfrm>
            <a:custGeom>
              <a:avLst/>
              <a:gdLst>
                <a:gd name="T0" fmla="*/ 600 w 735"/>
                <a:gd name="T1" fmla="*/ 0 h 936"/>
                <a:gd name="T2" fmla="*/ 600 w 735"/>
                <a:gd name="T3" fmla="*/ 0 h 936"/>
                <a:gd name="T4" fmla="*/ 588 w 735"/>
                <a:gd name="T5" fmla="*/ 2 h 936"/>
                <a:gd name="T6" fmla="*/ 574 w 735"/>
                <a:gd name="T7" fmla="*/ 4 h 936"/>
                <a:gd name="T8" fmla="*/ 562 w 735"/>
                <a:gd name="T9" fmla="*/ 8 h 936"/>
                <a:gd name="T10" fmla="*/ 550 w 735"/>
                <a:gd name="T11" fmla="*/ 14 h 936"/>
                <a:gd name="T12" fmla="*/ 538 w 735"/>
                <a:gd name="T13" fmla="*/ 22 h 936"/>
                <a:gd name="T14" fmla="*/ 528 w 735"/>
                <a:gd name="T15" fmla="*/ 30 h 936"/>
                <a:gd name="T16" fmla="*/ 520 w 735"/>
                <a:gd name="T17" fmla="*/ 40 h 936"/>
                <a:gd name="T18" fmla="*/ 512 w 735"/>
                <a:gd name="T19" fmla="*/ 52 h 936"/>
                <a:gd name="T20" fmla="*/ 0 w 735"/>
                <a:gd name="T21" fmla="*/ 934 h 936"/>
                <a:gd name="T22" fmla="*/ 134 w 735"/>
                <a:gd name="T23" fmla="*/ 934 h 936"/>
                <a:gd name="T24" fmla="*/ 134 w 735"/>
                <a:gd name="T25" fmla="*/ 934 h 936"/>
                <a:gd name="T26" fmla="*/ 136 w 735"/>
                <a:gd name="T27" fmla="*/ 936 h 936"/>
                <a:gd name="T28" fmla="*/ 136 w 735"/>
                <a:gd name="T29" fmla="*/ 936 h 936"/>
                <a:gd name="T30" fmla="*/ 148 w 735"/>
                <a:gd name="T31" fmla="*/ 934 h 936"/>
                <a:gd name="T32" fmla="*/ 162 w 735"/>
                <a:gd name="T33" fmla="*/ 932 h 936"/>
                <a:gd name="T34" fmla="*/ 174 w 735"/>
                <a:gd name="T35" fmla="*/ 928 h 936"/>
                <a:gd name="T36" fmla="*/ 186 w 735"/>
                <a:gd name="T37" fmla="*/ 922 h 936"/>
                <a:gd name="T38" fmla="*/ 198 w 735"/>
                <a:gd name="T39" fmla="*/ 914 h 936"/>
                <a:gd name="T40" fmla="*/ 208 w 735"/>
                <a:gd name="T41" fmla="*/ 906 h 936"/>
                <a:gd name="T42" fmla="*/ 216 w 735"/>
                <a:gd name="T43" fmla="*/ 896 h 936"/>
                <a:gd name="T44" fmla="*/ 224 w 735"/>
                <a:gd name="T45" fmla="*/ 884 h 936"/>
                <a:gd name="T46" fmla="*/ 735 w 735"/>
                <a:gd name="T47" fmla="*/ 2 h 936"/>
                <a:gd name="T48" fmla="*/ 602 w 735"/>
                <a:gd name="T49" fmla="*/ 0 h 936"/>
                <a:gd name="T50" fmla="*/ 602 w 735"/>
                <a:gd name="T51" fmla="*/ 0 h 936"/>
                <a:gd name="T52" fmla="*/ 600 w 735"/>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936">
                  <a:moveTo>
                    <a:pt x="600" y="0"/>
                  </a:moveTo>
                  <a:lnTo>
                    <a:pt x="600" y="0"/>
                  </a:lnTo>
                  <a:lnTo>
                    <a:pt x="588" y="2"/>
                  </a:lnTo>
                  <a:lnTo>
                    <a:pt x="574" y="4"/>
                  </a:lnTo>
                  <a:lnTo>
                    <a:pt x="562" y="8"/>
                  </a:lnTo>
                  <a:lnTo>
                    <a:pt x="550" y="14"/>
                  </a:lnTo>
                  <a:lnTo>
                    <a:pt x="538" y="22"/>
                  </a:lnTo>
                  <a:lnTo>
                    <a:pt x="528" y="30"/>
                  </a:lnTo>
                  <a:lnTo>
                    <a:pt x="520" y="40"/>
                  </a:lnTo>
                  <a:lnTo>
                    <a:pt x="512" y="52"/>
                  </a:lnTo>
                  <a:lnTo>
                    <a:pt x="0" y="934"/>
                  </a:lnTo>
                  <a:lnTo>
                    <a:pt x="134" y="934"/>
                  </a:lnTo>
                  <a:lnTo>
                    <a:pt x="134" y="934"/>
                  </a:lnTo>
                  <a:lnTo>
                    <a:pt x="136" y="936"/>
                  </a:lnTo>
                  <a:lnTo>
                    <a:pt x="136" y="936"/>
                  </a:lnTo>
                  <a:lnTo>
                    <a:pt x="148" y="934"/>
                  </a:lnTo>
                  <a:lnTo>
                    <a:pt x="162" y="932"/>
                  </a:lnTo>
                  <a:lnTo>
                    <a:pt x="174" y="928"/>
                  </a:lnTo>
                  <a:lnTo>
                    <a:pt x="186" y="922"/>
                  </a:lnTo>
                  <a:lnTo>
                    <a:pt x="198" y="914"/>
                  </a:lnTo>
                  <a:lnTo>
                    <a:pt x="208" y="906"/>
                  </a:lnTo>
                  <a:lnTo>
                    <a:pt x="216" y="896"/>
                  </a:lnTo>
                  <a:lnTo>
                    <a:pt x="224" y="884"/>
                  </a:lnTo>
                  <a:lnTo>
                    <a:pt x="735" y="2"/>
                  </a:lnTo>
                  <a:lnTo>
                    <a:pt x="602" y="0"/>
                  </a:lnTo>
                  <a:lnTo>
                    <a:pt x="602" y="0"/>
                  </a:lnTo>
                  <a:lnTo>
                    <a:pt x="60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63"/>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64"/>
            <p:cNvSpPr>
              <a:spLocks/>
            </p:cNvSpPr>
            <p:nvPr/>
          </p:nvSpPr>
          <p:spPr bwMode="auto">
            <a:xfrm>
              <a:off x="3020" y="1216"/>
              <a:ext cx="738" cy="934"/>
            </a:xfrm>
            <a:custGeom>
              <a:avLst/>
              <a:gdLst>
                <a:gd name="T0" fmla="*/ 602 w 738"/>
                <a:gd name="T1" fmla="*/ 0 h 934"/>
                <a:gd name="T2" fmla="*/ 602 w 738"/>
                <a:gd name="T3" fmla="*/ 0 h 934"/>
                <a:gd name="T4" fmla="*/ 588 w 738"/>
                <a:gd name="T5" fmla="*/ 0 h 934"/>
                <a:gd name="T6" fmla="*/ 574 w 738"/>
                <a:gd name="T7" fmla="*/ 2 h 934"/>
                <a:gd name="T8" fmla="*/ 562 w 738"/>
                <a:gd name="T9" fmla="*/ 6 h 934"/>
                <a:gd name="T10" fmla="*/ 550 w 738"/>
                <a:gd name="T11" fmla="*/ 12 h 934"/>
                <a:gd name="T12" fmla="*/ 540 w 738"/>
                <a:gd name="T13" fmla="*/ 20 h 934"/>
                <a:gd name="T14" fmla="*/ 530 w 738"/>
                <a:gd name="T15" fmla="*/ 28 h 934"/>
                <a:gd name="T16" fmla="*/ 520 w 738"/>
                <a:gd name="T17" fmla="*/ 38 h 934"/>
                <a:gd name="T18" fmla="*/ 512 w 738"/>
                <a:gd name="T19" fmla="*/ 50 h 934"/>
                <a:gd name="T20" fmla="*/ 0 w 738"/>
                <a:gd name="T21" fmla="*/ 932 h 934"/>
                <a:gd name="T22" fmla="*/ 134 w 738"/>
                <a:gd name="T23" fmla="*/ 934 h 934"/>
                <a:gd name="T24" fmla="*/ 134 w 738"/>
                <a:gd name="T25" fmla="*/ 934 h 934"/>
                <a:gd name="T26" fmla="*/ 136 w 738"/>
                <a:gd name="T27" fmla="*/ 934 h 934"/>
                <a:gd name="T28" fmla="*/ 136 w 738"/>
                <a:gd name="T29" fmla="*/ 934 h 934"/>
                <a:gd name="T30" fmla="*/ 150 w 738"/>
                <a:gd name="T31" fmla="*/ 934 h 934"/>
                <a:gd name="T32" fmla="*/ 162 w 738"/>
                <a:gd name="T33" fmla="*/ 930 h 934"/>
                <a:gd name="T34" fmla="*/ 176 w 738"/>
                <a:gd name="T35" fmla="*/ 926 h 934"/>
                <a:gd name="T36" fmla="*/ 186 w 738"/>
                <a:gd name="T37" fmla="*/ 920 h 934"/>
                <a:gd name="T38" fmla="*/ 198 w 738"/>
                <a:gd name="T39" fmla="*/ 912 h 934"/>
                <a:gd name="T40" fmla="*/ 208 w 738"/>
                <a:gd name="T41" fmla="*/ 904 h 934"/>
                <a:gd name="T42" fmla="*/ 218 w 738"/>
                <a:gd name="T43" fmla="*/ 894 h 934"/>
                <a:gd name="T44" fmla="*/ 224 w 738"/>
                <a:gd name="T45" fmla="*/ 882 h 934"/>
                <a:gd name="T46" fmla="*/ 738 w 738"/>
                <a:gd name="T47" fmla="*/ 0 h 934"/>
                <a:gd name="T48" fmla="*/ 602 w 738"/>
                <a:gd name="T49" fmla="*/ 0 h 934"/>
                <a:gd name="T50" fmla="*/ 602 w 738"/>
                <a:gd name="T51" fmla="*/ 0 h 934"/>
                <a:gd name="T52" fmla="*/ 602 w 738"/>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4">
                  <a:moveTo>
                    <a:pt x="602" y="0"/>
                  </a:moveTo>
                  <a:lnTo>
                    <a:pt x="602" y="0"/>
                  </a:lnTo>
                  <a:lnTo>
                    <a:pt x="588" y="0"/>
                  </a:lnTo>
                  <a:lnTo>
                    <a:pt x="574" y="2"/>
                  </a:lnTo>
                  <a:lnTo>
                    <a:pt x="562" y="6"/>
                  </a:lnTo>
                  <a:lnTo>
                    <a:pt x="550" y="12"/>
                  </a:lnTo>
                  <a:lnTo>
                    <a:pt x="540" y="20"/>
                  </a:lnTo>
                  <a:lnTo>
                    <a:pt x="530" y="28"/>
                  </a:lnTo>
                  <a:lnTo>
                    <a:pt x="520" y="38"/>
                  </a:lnTo>
                  <a:lnTo>
                    <a:pt x="512" y="50"/>
                  </a:lnTo>
                  <a:lnTo>
                    <a:pt x="0" y="932"/>
                  </a:lnTo>
                  <a:lnTo>
                    <a:pt x="134" y="934"/>
                  </a:lnTo>
                  <a:lnTo>
                    <a:pt x="134" y="934"/>
                  </a:lnTo>
                  <a:lnTo>
                    <a:pt x="136" y="934"/>
                  </a:lnTo>
                  <a:lnTo>
                    <a:pt x="136" y="934"/>
                  </a:lnTo>
                  <a:lnTo>
                    <a:pt x="150" y="934"/>
                  </a:lnTo>
                  <a:lnTo>
                    <a:pt x="162" y="930"/>
                  </a:lnTo>
                  <a:lnTo>
                    <a:pt x="176" y="926"/>
                  </a:lnTo>
                  <a:lnTo>
                    <a:pt x="186" y="920"/>
                  </a:lnTo>
                  <a:lnTo>
                    <a:pt x="198" y="912"/>
                  </a:lnTo>
                  <a:lnTo>
                    <a:pt x="208" y="904"/>
                  </a:lnTo>
                  <a:lnTo>
                    <a:pt x="218" y="894"/>
                  </a:lnTo>
                  <a:lnTo>
                    <a:pt x="224" y="882"/>
                  </a:lnTo>
                  <a:lnTo>
                    <a:pt x="738" y="0"/>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1" name="Freeform 65"/>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66"/>
            <p:cNvSpPr>
              <a:spLocks/>
            </p:cNvSpPr>
            <p:nvPr/>
          </p:nvSpPr>
          <p:spPr bwMode="auto">
            <a:xfrm>
              <a:off x="2002" y="2170"/>
              <a:ext cx="738" cy="936"/>
            </a:xfrm>
            <a:custGeom>
              <a:avLst/>
              <a:gdLst>
                <a:gd name="T0" fmla="*/ 602 w 738"/>
                <a:gd name="T1" fmla="*/ 0 h 936"/>
                <a:gd name="T2" fmla="*/ 602 w 738"/>
                <a:gd name="T3" fmla="*/ 0 h 936"/>
                <a:gd name="T4" fmla="*/ 588 w 738"/>
                <a:gd name="T5" fmla="*/ 2 h 936"/>
                <a:gd name="T6" fmla="*/ 576 w 738"/>
                <a:gd name="T7" fmla="*/ 4 h 936"/>
                <a:gd name="T8" fmla="*/ 562 w 738"/>
                <a:gd name="T9" fmla="*/ 8 h 936"/>
                <a:gd name="T10" fmla="*/ 550 w 738"/>
                <a:gd name="T11" fmla="*/ 14 h 936"/>
                <a:gd name="T12" fmla="*/ 540 w 738"/>
                <a:gd name="T13" fmla="*/ 22 h 936"/>
                <a:gd name="T14" fmla="*/ 530 w 738"/>
                <a:gd name="T15" fmla="*/ 30 h 936"/>
                <a:gd name="T16" fmla="*/ 520 w 738"/>
                <a:gd name="T17" fmla="*/ 40 h 936"/>
                <a:gd name="T18" fmla="*/ 514 w 738"/>
                <a:gd name="T19" fmla="*/ 52 h 936"/>
                <a:gd name="T20" fmla="*/ 0 w 738"/>
                <a:gd name="T21" fmla="*/ 934 h 936"/>
                <a:gd name="T22" fmla="*/ 136 w 738"/>
                <a:gd name="T23" fmla="*/ 936 h 936"/>
                <a:gd name="T24" fmla="*/ 136 w 738"/>
                <a:gd name="T25" fmla="*/ 936 h 936"/>
                <a:gd name="T26" fmla="*/ 136 w 738"/>
                <a:gd name="T27" fmla="*/ 936 h 936"/>
                <a:gd name="T28" fmla="*/ 136 w 738"/>
                <a:gd name="T29" fmla="*/ 936 h 936"/>
                <a:gd name="T30" fmla="*/ 150 w 738"/>
                <a:gd name="T31" fmla="*/ 934 h 936"/>
                <a:gd name="T32" fmla="*/ 164 w 738"/>
                <a:gd name="T33" fmla="*/ 932 h 936"/>
                <a:gd name="T34" fmla="*/ 176 w 738"/>
                <a:gd name="T35" fmla="*/ 928 h 936"/>
                <a:gd name="T36" fmla="*/ 188 w 738"/>
                <a:gd name="T37" fmla="*/ 922 h 936"/>
                <a:gd name="T38" fmla="*/ 198 w 738"/>
                <a:gd name="T39" fmla="*/ 914 h 936"/>
                <a:gd name="T40" fmla="*/ 208 w 738"/>
                <a:gd name="T41" fmla="*/ 906 h 936"/>
                <a:gd name="T42" fmla="*/ 218 w 738"/>
                <a:gd name="T43" fmla="*/ 896 h 936"/>
                <a:gd name="T44" fmla="*/ 226 w 738"/>
                <a:gd name="T45" fmla="*/ 884 h 936"/>
                <a:gd name="T46" fmla="*/ 738 w 738"/>
                <a:gd name="T47" fmla="*/ 2 h 936"/>
                <a:gd name="T48" fmla="*/ 602 w 738"/>
                <a:gd name="T49" fmla="*/ 0 h 936"/>
                <a:gd name="T50" fmla="*/ 602 w 738"/>
                <a:gd name="T51" fmla="*/ 0 h 936"/>
                <a:gd name="T52" fmla="*/ 602 w 738"/>
                <a:gd name="T53"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936">
                  <a:moveTo>
                    <a:pt x="602" y="0"/>
                  </a:moveTo>
                  <a:lnTo>
                    <a:pt x="602" y="0"/>
                  </a:lnTo>
                  <a:lnTo>
                    <a:pt x="588" y="2"/>
                  </a:lnTo>
                  <a:lnTo>
                    <a:pt x="576" y="4"/>
                  </a:lnTo>
                  <a:lnTo>
                    <a:pt x="562" y="8"/>
                  </a:lnTo>
                  <a:lnTo>
                    <a:pt x="550" y="14"/>
                  </a:lnTo>
                  <a:lnTo>
                    <a:pt x="540" y="22"/>
                  </a:lnTo>
                  <a:lnTo>
                    <a:pt x="530" y="30"/>
                  </a:lnTo>
                  <a:lnTo>
                    <a:pt x="520" y="40"/>
                  </a:lnTo>
                  <a:lnTo>
                    <a:pt x="514" y="52"/>
                  </a:lnTo>
                  <a:lnTo>
                    <a:pt x="0" y="934"/>
                  </a:lnTo>
                  <a:lnTo>
                    <a:pt x="136" y="936"/>
                  </a:lnTo>
                  <a:lnTo>
                    <a:pt x="136" y="936"/>
                  </a:lnTo>
                  <a:lnTo>
                    <a:pt x="136" y="936"/>
                  </a:lnTo>
                  <a:lnTo>
                    <a:pt x="136" y="936"/>
                  </a:lnTo>
                  <a:lnTo>
                    <a:pt x="150" y="934"/>
                  </a:lnTo>
                  <a:lnTo>
                    <a:pt x="164" y="932"/>
                  </a:lnTo>
                  <a:lnTo>
                    <a:pt x="176" y="928"/>
                  </a:lnTo>
                  <a:lnTo>
                    <a:pt x="188" y="922"/>
                  </a:lnTo>
                  <a:lnTo>
                    <a:pt x="198" y="914"/>
                  </a:lnTo>
                  <a:lnTo>
                    <a:pt x="208" y="906"/>
                  </a:lnTo>
                  <a:lnTo>
                    <a:pt x="218" y="896"/>
                  </a:lnTo>
                  <a:lnTo>
                    <a:pt x="226" y="884"/>
                  </a:lnTo>
                  <a:lnTo>
                    <a:pt x="738" y="2"/>
                  </a:lnTo>
                  <a:lnTo>
                    <a:pt x="602" y="0"/>
                  </a:lnTo>
                  <a:lnTo>
                    <a:pt x="602" y="0"/>
                  </a:lnTo>
                  <a:lnTo>
                    <a:pt x="602"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Freeform 67"/>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Freeform 68"/>
            <p:cNvSpPr>
              <a:spLocks/>
            </p:cNvSpPr>
            <p:nvPr/>
          </p:nvSpPr>
          <p:spPr bwMode="auto">
            <a:xfrm>
              <a:off x="1603" y="2168"/>
              <a:ext cx="737" cy="934"/>
            </a:xfrm>
            <a:custGeom>
              <a:avLst/>
              <a:gdLst>
                <a:gd name="T0" fmla="*/ 601 w 737"/>
                <a:gd name="T1" fmla="*/ 0 h 934"/>
                <a:gd name="T2" fmla="*/ 601 w 737"/>
                <a:gd name="T3" fmla="*/ 0 h 934"/>
                <a:gd name="T4" fmla="*/ 589 w 737"/>
                <a:gd name="T5" fmla="*/ 0 h 934"/>
                <a:gd name="T6" fmla="*/ 575 w 737"/>
                <a:gd name="T7" fmla="*/ 2 h 934"/>
                <a:gd name="T8" fmla="*/ 563 w 737"/>
                <a:gd name="T9" fmla="*/ 6 h 934"/>
                <a:gd name="T10" fmla="*/ 551 w 737"/>
                <a:gd name="T11" fmla="*/ 12 h 934"/>
                <a:gd name="T12" fmla="*/ 539 w 737"/>
                <a:gd name="T13" fmla="*/ 20 h 934"/>
                <a:gd name="T14" fmla="*/ 529 w 737"/>
                <a:gd name="T15" fmla="*/ 28 h 934"/>
                <a:gd name="T16" fmla="*/ 521 w 737"/>
                <a:gd name="T17" fmla="*/ 38 h 934"/>
                <a:gd name="T18" fmla="*/ 513 w 737"/>
                <a:gd name="T19" fmla="*/ 50 h 934"/>
                <a:gd name="T20" fmla="*/ 0 w 737"/>
                <a:gd name="T21" fmla="*/ 932 h 934"/>
                <a:gd name="T22" fmla="*/ 135 w 737"/>
                <a:gd name="T23" fmla="*/ 934 h 934"/>
                <a:gd name="T24" fmla="*/ 135 w 737"/>
                <a:gd name="T25" fmla="*/ 934 h 934"/>
                <a:gd name="T26" fmla="*/ 135 w 737"/>
                <a:gd name="T27" fmla="*/ 934 h 934"/>
                <a:gd name="T28" fmla="*/ 135 w 737"/>
                <a:gd name="T29" fmla="*/ 934 h 934"/>
                <a:gd name="T30" fmla="*/ 149 w 737"/>
                <a:gd name="T31" fmla="*/ 934 h 934"/>
                <a:gd name="T32" fmla="*/ 163 w 737"/>
                <a:gd name="T33" fmla="*/ 930 h 934"/>
                <a:gd name="T34" fmla="*/ 175 w 737"/>
                <a:gd name="T35" fmla="*/ 926 h 934"/>
                <a:gd name="T36" fmla="*/ 187 w 737"/>
                <a:gd name="T37" fmla="*/ 920 h 934"/>
                <a:gd name="T38" fmla="*/ 199 w 737"/>
                <a:gd name="T39" fmla="*/ 912 h 934"/>
                <a:gd name="T40" fmla="*/ 209 w 737"/>
                <a:gd name="T41" fmla="*/ 904 h 934"/>
                <a:gd name="T42" fmla="*/ 217 w 737"/>
                <a:gd name="T43" fmla="*/ 894 h 934"/>
                <a:gd name="T44" fmla="*/ 225 w 737"/>
                <a:gd name="T45" fmla="*/ 882 h 934"/>
                <a:gd name="T46" fmla="*/ 737 w 737"/>
                <a:gd name="T47" fmla="*/ 0 h 934"/>
                <a:gd name="T48" fmla="*/ 603 w 737"/>
                <a:gd name="T49" fmla="*/ 0 h 934"/>
                <a:gd name="T50" fmla="*/ 603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9" y="0"/>
                  </a:lnTo>
                  <a:lnTo>
                    <a:pt x="575" y="2"/>
                  </a:lnTo>
                  <a:lnTo>
                    <a:pt x="563" y="6"/>
                  </a:lnTo>
                  <a:lnTo>
                    <a:pt x="551" y="12"/>
                  </a:lnTo>
                  <a:lnTo>
                    <a:pt x="539" y="20"/>
                  </a:lnTo>
                  <a:lnTo>
                    <a:pt x="529" y="28"/>
                  </a:lnTo>
                  <a:lnTo>
                    <a:pt x="521" y="38"/>
                  </a:lnTo>
                  <a:lnTo>
                    <a:pt x="513" y="50"/>
                  </a:lnTo>
                  <a:lnTo>
                    <a:pt x="0" y="932"/>
                  </a:lnTo>
                  <a:lnTo>
                    <a:pt x="135" y="934"/>
                  </a:lnTo>
                  <a:lnTo>
                    <a:pt x="135" y="934"/>
                  </a:lnTo>
                  <a:lnTo>
                    <a:pt x="135" y="934"/>
                  </a:lnTo>
                  <a:lnTo>
                    <a:pt x="135" y="934"/>
                  </a:lnTo>
                  <a:lnTo>
                    <a:pt x="149" y="934"/>
                  </a:lnTo>
                  <a:lnTo>
                    <a:pt x="163" y="930"/>
                  </a:lnTo>
                  <a:lnTo>
                    <a:pt x="175" y="926"/>
                  </a:lnTo>
                  <a:lnTo>
                    <a:pt x="187" y="920"/>
                  </a:lnTo>
                  <a:lnTo>
                    <a:pt x="199" y="912"/>
                  </a:lnTo>
                  <a:lnTo>
                    <a:pt x="209" y="904"/>
                  </a:lnTo>
                  <a:lnTo>
                    <a:pt x="217" y="894"/>
                  </a:lnTo>
                  <a:lnTo>
                    <a:pt x="225" y="882"/>
                  </a:lnTo>
                  <a:lnTo>
                    <a:pt x="737" y="0"/>
                  </a:lnTo>
                  <a:lnTo>
                    <a:pt x="603" y="0"/>
                  </a:lnTo>
                  <a:lnTo>
                    <a:pt x="603"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5" name="Freeform 69"/>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Freeform 70"/>
            <p:cNvSpPr>
              <a:spLocks/>
            </p:cNvSpPr>
            <p:nvPr/>
          </p:nvSpPr>
          <p:spPr bwMode="auto">
            <a:xfrm>
              <a:off x="1205" y="2164"/>
              <a:ext cx="737" cy="934"/>
            </a:xfrm>
            <a:custGeom>
              <a:avLst/>
              <a:gdLst>
                <a:gd name="T0" fmla="*/ 601 w 737"/>
                <a:gd name="T1" fmla="*/ 0 h 934"/>
                <a:gd name="T2" fmla="*/ 601 w 737"/>
                <a:gd name="T3" fmla="*/ 0 h 934"/>
                <a:gd name="T4" fmla="*/ 587 w 737"/>
                <a:gd name="T5" fmla="*/ 0 h 934"/>
                <a:gd name="T6" fmla="*/ 573 w 737"/>
                <a:gd name="T7" fmla="*/ 4 h 934"/>
                <a:gd name="T8" fmla="*/ 561 w 737"/>
                <a:gd name="T9" fmla="*/ 8 h 934"/>
                <a:gd name="T10" fmla="*/ 549 w 737"/>
                <a:gd name="T11" fmla="*/ 14 h 934"/>
                <a:gd name="T12" fmla="*/ 537 w 737"/>
                <a:gd name="T13" fmla="*/ 22 h 934"/>
                <a:gd name="T14" fmla="*/ 527 w 737"/>
                <a:gd name="T15" fmla="*/ 30 h 934"/>
                <a:gd name="T16" fmla="*/ 520 w 737"/>
                <a:gd name="T17" fmla="*/ 40 h 934"/>
                <a:gd name="T18" fmla="*/ 512 w 737"/>
                <a:gd name="T19" fmla="*/ 52 h 934"/>
                <a:gd name="T20" fmla="*/ 0 w 737"/>
                <a:gd name="T21" fmla="*/ 934 h 934"/>
                <a:gd name="T22" fmla="*/ 134 w 737"/>
                <a:gd name="T23" fmla="*/ 934 h 934"/>
                <a:gd name="T24" fmla="*/ 134 w 737"/>
                <a:gd name="T25" fmla="*/ 934 h 934"/>
                <a:gd name="T26" fmla="*/ 136 w 737"/>
                <a:gd name="T27" fmla="*/ 934 h 934"/>
                <a:gd name="T28" fmla="*/ 136 w 737"/>
                <a:gd name="T29" fmla="*/ 934 h 934"/>
                <a:gd name="T30" fmla="*/ 148 w 737"/>
                <a:gd name="T31" fmla="*/ 934 h 934"/>
                <a:gd name="T32" fmla="*/ 162 w 737"/>
                <a:gd name="T33" fmla="*/ 932 h 934"/>
                <a:gd name="T34" fmla="*/ 174 w 737"/>
                <a:gd name="T35" fmla="*/ 928 h 934"/>
                <a:gd name="T36" fmla="*/ 186 w 737"/>
                <a:gd name="T37" fmla="*/ 922 h 934"/>
                <a:gd name="T38" fmla="*/ 198 w 737"/>
                <a:gd name="T39" fmla="*/ 914 h 934"/>
                <a:gd name="T40" fmla="*/ 208 w 737"/>
                <a:gd name="T41" fmla="*/ 906 h 934"/>
                <a:gd name="T42" fmla="*/ 216 w 737"/>
                <a:gd name="T43" fmla="*/ 894 h 934"/>
                <a:gd name="T44" fmla="*/ 224 w 737"/>
                <a:gd name="T45" fmla="*/ 884 h 934"/>
                <a:gd name="T46" fmla="*/ 737 w 737"/>
                <a:gd name="T47" fmla="*/ 2 h 934"/>
                <a:gd name="T48" fmla="*/ 601 w 737"/>
                <a:gd name="T49" fmla="*/ 0 h 934"/>
                <a:gd name="T50" fmla="*/ 601 w 737"/>
                <a:gd name="T51" fmla="*/ 0 h 934"/>
                <a:gd name="T52" fmla="*/ 601 w 737"/>
                <a:gd name="T5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934">
                  <a:moveTo>
                    <a:pt x="601" y="0"/>
                  </a:moveTo>
                  <a:lnTo>
                    <a:pt x="601" y="0"/>
                  </a:lnTo>
                  <a:lnTo>
                    <a:pt x="587" y="0"/>
                  </a:lnTo>
                  <a:lnTo>
                    <a:pt x="573" y="4"/>
                  </a:lnTo>
                  <a:lnTo>
                    <a:pt x="561" y="8"/>
                  </a:lnTo>
                  <a:lnTo>
                    <a:pt x="549" y="14"/>
                  </a:lnTo>
                  <a:lnTo>
                    <a:pt x="537" y="22"/>
                  </a:lnTo>
                  <a:lnTo>
                    <a:pt x="527" y="30"/>
                  </a:lnTo>
                  <a:lnTo>
                    <a:pt x="520" y="40"/>
                  </a:lnTo>
                  <a:lnTo>
                    <a:pt x="512" y="52"/>
                  </a:lnTo>
                  <a:lnTo>
                    <a:pt x="0" y="934"/>
                  </a:lnTo>
                  <a:lnTo>
                    <a:pt x="134" y="934"/>
                  </a:lnTo>
                  <a:lnTo>
                    <a:pt x="134" y="934"/>
                  </a:lnTo>
                  <a:lnTo>
                    <a:pt x="136" y="934"/>
                  </a:lnTo>
                  <a:lnTo>
                    <a:pt x="136" y="934"/>
                  </a:lnTo>
                  <a:lnTo>
                    <a:pt x="148" y="934"/>
                  </a:lnTo>
                  <a:lnTo>
                    <a:pt x="162" y="932"/>
                  </a:lnTo>
                  <a:lnTo>
                    <a:pt x="174" y="928"/>
                  </a:lnTo>
                  <a:lnTo>
                    <a:pt x="186" y="922"/>
                  </a:lnTo>
                  <a:lnTo>
                    <a:pt x="198" y="914"/>
                  </a:lnTo>
                  <a:lnTo>
                    <a:pt x="208" y="906"/>
                  </a:lnTo>
                  <a:lnTo>
                    <a:pt x="216" y="894"/>
                  </a:lnTo>
                  <a:lnTo>
                    <a:pt x="224" y="884"/>
                  </a:lnTo>
                  <a:lnTo>
                    <a:pt x="737" y="2"/>
                  </a:lnTo>
                  <a:lnTo>
                    <a:pt x="601" y="0"/>
                  </a:lnTo>
                  <a:lnTo>
                    <a:pt x="601" y="0"/>
                  </a:lnTo>
                  <a:lnTo>
                    <a:pt x="60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Freeform 71"/>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Freeform 72"/>
            <p:cNvSpPr>
              <a:spLocks/>
            </p:cNvSpPr>
            <p:nvPr/>
          </p:nvSpPr>
          <p:spPr bwMode="auto">
            <a:xfrm>
              <a:off x="977" y="1912"/>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6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4 h 1102"/>
                <a:gd name="T22" fmla="*/ 82 w 610"/>
                <a:gd name="T23" fmla="*/ 1102 h 1102"/>
                <a:gd name="T24" fmla="*/ 596 w 610"/>
                <a:gd name="T25" fmla="*/ 220 h 1102"/>
                <a:gd name="T26" fmla="*/ 596 w 610"/>
                <a:gd name="T27" fmla="*/ 220 h 1102"/>
                <a:gd name="T28" fmla="*/ 602 w 610"/>
                <a:gd name="T29" fmla="*/ 206 h 1102"/>
                <a:gd name="T30" fmla="*/ 606 w 610"/>
                <a:gd name="T31" fmla="*/ 194 h 1102"/>
                <a:gd name="T32" fmla="*/ 608 w 610"/>
                <a:gd name="T33" fmla="*/ 180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6"/>
                  </a:lnTo>
                  <a:lnTo>
                    <a:pt x="2" y="920"/>
                  </a:lnTo>
                  <a:lnTo>
                    <a:pt x="0" y="934"/>
                  </a:lnTo>
                  <a:lnTo>
                    <a:pt x="2" y="946"/>
                  </a:lnTo>
                  <a:lnTo>
                    <a:pt x="4" y="960"/>
                  </a:lnTo>
                  <a:lnTo>
                    <a:pt x="8" y="972"/>
                  </a:lnTo>
                  <a:lnTo>
                    <a:pt x="14" y="984"/>
                  </a:lnTo>
                  <a:lnTo>
                    <a:pt x="82" y="1102"/>
                  </a:lnTo>
                  <a:lnTo>
                    <a:pt x="596" y="220"/>
                  </a:lnTo>
                  <a:lnTo>
                    <a:pt x="596" y="220"/>
                  </a:lnTo>
                  <a:lnTo>
                    <a:pt x="602" y="206"/>
                  </a:lnTo>
                  <a:lnTo>
                    <a:pt x="606" y="194"/>
                  </a:lnTo>
                  <a:lnTo>
                    <a:pt x="608" y="180"/>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9" name="Freeform 73"/>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Freeform 74"/>
            <p:cNvSpPr>
              <a:spLocks/>
            </p:cNvSpPr>
            <p:nvPr/>
          </p:nvSpPr>
          <p:spPr bwMode="auto">
            <a:xfrm>
              <a:off x="777" y="1566"/>
              <a:ext cx="610" cy="1102"/>
            </a:xfrm>
            <a:custGeom>
              <a:avLst/>
              <a:gdLst>
                <a:gd name="T0" fmla="*/ 528 w 610"/>
                <a:gd name="T1" fmla="*/ 0 h 1102"/>
                <a:gd name="T2" fmla="*/ 14 w 610"/>
                <a:gd name="T3" fmla="*/ 882 h 1102"/>
                <a:gd name="T4" fmla="*/ 14 w 610"/>
                <a:gd name="T5" fmla="*/ 882 h 1102"/>
                <a:gd name="T6" fmla="*/ 8 w 610"/>
                <a:gd name="T7" fmla="*/ 894 h 1102"/>
                <a:gd name="T8" fmla="*/ 4 w 610"/>
                <a:gd name="T9" fmla="*/ 908 h 1102"/>
                <a:gd name="T10" fmla="*/ 2 w 610"/>
                <a:gd name="T11" fmla="*/ 920 h 1102"/>
                <a:gd name="T12" fmla="*/ 0 w 610"/>
                <a:gd name="T13" fmla="*/ 934 h 1102"/>
                <a:gd name="T14" fmla="*/ 2 w 610"/>
                <a:gd name="T15" fmla="*/ 946 h 1102"/>
                <a:gd name="T16" fmla="*/ 4 w 610"/>
                <a:gd name="T17" fmla="*/ 960 h 1102"/>
                <a:gd name="T18" fmla="*/ 8 w 610"/>
                <a:gd name="T19" fmla="*/ 972 h 1102"/>
                <a:gd name="T20" fmla="*/ 14 w 610"/>
                <a:gd name="T21" fmla="*/ 986 h 1102"/>
                <a:gd name="T22" fmla="*/ 82 w 610"/>
                <a:gd name="T23" fmla="*/ 1102 h 1102"/>
                <a:gd name="T24" fmla="*/ 596 w 610"/>
                <a:gd name="T25" fmla="*/ 220 h 1102"/>
                <a:gd name="T26" fmla="*/ 596 w 610"/>
                <a:gd name="T27" fmla="*/ 220 h 1102"/>
                <a:gd name="T28" fmla="*/ 602 w 610"/>
                <a:gd name="T29" fmla="*/ 208 h 1102"/>
                <a:gd name="T30" fmla="*/ 606 w 610"/>
                <a:gd name="T31" fmla="*/ 194 h 1102"/>
                <a:gd name="T32" fmla="*/ 608 w 610"/>
                <a:gd name="T33" fmla="*/ 182 h 1102"/>
                <a:gd name="T34" fmla="*/ 610 w 610"/>
                <a:gd name="T35" fmla="*/ 168 h 1102"/>
                <a:gd name="T36" fmla="*/ 608 w 610"/>
                <a:gd name="T37" fmla="*/ 154 h 1102"/>
                <a:gd name="T38" fmla="*/ 606 w 610"/>
                <a:gd name="T39" fmla="*/ 142 h 1102"/>
                <a:gd name="T40" fmla="*/ 602 w 610"/>
                <a:gd name="T41" fmla="*/ 128 h 1102"/>
                <a:gd name="T42" fmla="*/ 596 w 610"/>
                <a:gd name="T43" fmla="*/ 116 h 1102"/>
                <a:gd name="T44" fmla="*/ 528 w 610"/>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1102">
                  <a:moveTo>
                    <a:pt x="528" y="0"/>
                  </a:moveTo>
                  <a:lnTo>
                    <a:pt x="14" y="882"/>
                  </a:lnTo>
                  <a:lnTo>
                    <a:pt x="14" y="882"/>
                  </a:lnTo>
                  <a:lnTo>
                    <a:pt x="8" y="894"/>
                  </a:lnTo>
                  <a:lnTo>
                    <a:pt x="4" y="908"/>
                  </a:lnTo>
                  <a:lnTo>
                    <a:pt x="2" y="920"/>
                  </a:lnTo>
                  <a:lnTo>
                    <a:pt x="0" y="934"/>
                  </a:lnTo>
                  <a:lnTo>
                    <a:pt x="2" y="946"/>
                  </a:lnTo>
                  <a:lnTo>
                    <a:pt x="4" y="960"/>
                  </a:lnTo>
                  <a:lnTo>
                    <a:pt x="8" y="972"/>
                  </a:lnTo>
                  <a:lnTo>
                    <a:pt x="14" y="986"/>
                  </a:lnTo>
                  <a:lnTo>
                    <a:pt x="82" y="1102"/>
                  </a:lnTo>
                  <a:lnTo>
                    <a:pt x="596" y="220"/>
                  </a:lnTo>
                  <a:lnTo>
                    <a:pt x="596" y="220"/>
                  </a:lnTo>
                  <a:lnTo>
                    <a:pt x="602" y="208"/>
                  </a:lnTo>
                  <a:lnTo>
                    <a:pt x="606" y="194"/>
                  </a:lnTo>
                  <a:lnTo>
                    <a:pt x="608" y="182"/>
                  </a:lnTo>
                  <a:lnTo>
                    <a:pt x="610" y="168"/>
                  </a:lnTo>
                  <a:lnTo>
                    <a:pt x="608" y="154"/>
                  </a:lnTo>
                  <a:lnTo>
                    <a:pt x="606" y="142"/>
                  </a:lnTo>
                  <a:lnTo>
                    <a:pt x="602" y="128"/>
                  </a:lnTo>
                  <a:lnTo>
                    <a:pt x="596" y="116"/>
                  </a:lnTo>
                  <a:lnTo>
                    <a:pt x="52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Freeform 75"/>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Freeform 76"/>
            <p:cNvSpPr>
              <a:spLocks/>
            </p:cNvSpPr>
            <p:nvPr/>
          </p:nvSpPr>
          <p:spPr bwMode="auto">
            <a:xfrm>
              <a:off x="577" y="1220"/>
              <a:ext cx="608" cy="1102"/>
            </a:xfrm>
            <a:custGeom>
              <a:avLst/>
              <a:gdLst>
                <a:gd name="T0" fmla="*/ 526 w 608"/>
                <a:gd name="T1" fmla="*/ 0 h 1102"/>
                <a:gd name="T2" fmla="*/ 14 w 608"/>
                <a:gd name="T3" fmla="*/ 882 h 1102"/>
                <a:gd name="T4" fmla="*/ 14 w 608"/>
                <a:gd name="T5" fmla="*/ 882 h 1102"/>
                <a:gd name="T6" fmla="*/ 8 w 608"/>
                <a:gd name="T7" fmla="*/ 894 h 1102"/>
                <a:gd name="T8" fmla="*/ 4 w 608"/>
                <a:gd name="T9" fmla="*/ 908 h 1102"/>
                <a:gd name="T10" fmla="*/ 0 w 608"/>
                <a:gd name="T11" fmla="*/ 920 h 1102"/>
                <a:gd name="T12" fmla="*/ 0 w 608"/>
                <a:gd name="T13" fmla="*/ 934 h 1102"/>
                <a:gd name="T14" fmla="*/ 0 w 608"/>
                <a:gd name="T15" fmla="*/ 948 h 1102"/>
                <a:gd name="T16" fmla="*/ 4 w 608"/>
                <a:gd name="T17" fmla="*/ 960 h 1102"/>
                <a:gd name="T18" fmla="*/ 8 w 608"/>
                <a:gd name="T19" fmla="*/ 974 h 1102"/>
                <a:gd name="T20" fmla="*/ 14 w 608"/>
                <a:gd name="T21" fmla="*/ 986 h 1102"/>
                <a:gd name="T22" fmla="*/ 82 w 608"/>
                <a:gd name="T23" fmla="*/ 1102 h 1102"/>
                <a:gd name="T24" fmla="*/ 594 w 608"/>
                <a:gd name="T25" fmla="*/ 220 h 1102"/>
                <a:gd name="T26" fmla="*/ 594 w 608"/>
                <a:gd name="T27" fmla="*/ 220 h 1102"/>
                <a:gd name="T28" fmla="*/ 600 w 608"/>
                <a:gd name="T29" fmla="*/ 208 h 1102"/>
                <a:gd name="T30" fmla="*/ 606 w 608"/>
                <a:gd name="T31" fmla="*/ 194 h 1102"/>
                <a:gd name="T32" fmla="*/ 608 w 608"/>
                <a:gd name="T33" fmla="*/ 182 h 1102"/>
                <a:gd name="T34" fmla="*/ 608 w 608"/>
                <a:gd name="T35" fmla="*/ 168 h 1102"/>
                <a:gd name="T36" fmla="*/ 608 w 608"/>
                <a:gd name="T37" fmla="*/ 156 h 1102"/>
                <a:gd name="T38" fmla="*/ 606 w 608"/>
                <a:gd name="T39" fmla="*/ 142 h 1102"/>
                <a:gd name="T40" fmla="*/ 600 w 608"/>
                <a:gd name="T41" fmla="*/ 130 h 1102"/>
                <a:gd name="T42" fmla="*/ 594 w 608"/>
                <a:gd name="T43" fmla="*/ 116 h 1102"/>
                <a:gd name="T44" fmla="*/ 526 w 608"/>
                <a:gd name="T4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1102">
                  <a:moveTo>
                    <a:pt x="526" y="0"/>
                  </a:moveTo>
                  <a:lnTo>
                    <a:pt x="14" y="882"/>
                  </a:lnTo>
                  <a:lnTo>
                    <a:pt x="14" y="882"/>
                  </a:lnTo>
                  <a:lnTo>
                    <a:pt x="8" y="894"/>
                  </a:lnTo>
                  <a:lnTo>
                    <a:pt x="4" y="908"/>
                  </a:lnTo>
                  <a:lnTo>
                    <a:pt x="0" y="920"/>
                  </a:lnTo>
                  <a:lnTo>
                    <a:pt x="0" y="934"/>
                  </a:lnTo>
                  <a:lnTo>
                    <a:pt x="0" y="948"/>
                  </a:lnTo>
                  <a:lnTo>
                    <a:pt x="4" y="960"/>
                  </a:lnTo>
                  <a:lnTo>
                    <a:pt x="8" y="974"/>
                  </a:lnTo>
                  <a:lnTo>
                    <a:pt x="14" y="986"/>
                  </a:lnTo>
                  <a:lnTo>
                    <a:pt x="82" y="1102"/>
                  </a:lnTo>
                  <a:lnTo>
                    <a:pt x="594" y="220"/>
                  </a:lnTo>
                  <a:lnTo>
                    <a:pt x="594" y="220"/>
                  </a:lnTo>
                  <a:lnTo>
                    <a:pt x="600" y="208"/>
                  </a:lnTo>
                  <a:lnTo>
                    <a:pt x="606" y="194"/>
                  </a:lnTo>
                  <a:lnTo>
                    <a:pt x="608" y="182"/>
                  </a:lnTo>
                  <a:lnTo>
                    <a:pt x="608" y="168"/>
                  </a:lnTo>
                  <a:lnTo>
                    <a:pt x="608" y="156"/>
                  </a:lnTo>
                  <a:lnTo>
                    <a:pt x="606" y="142"/>
                  </a:lnTo>
                  <a:lnTo>
                    <a:pt x="600" y="130"/>
                  </a:lnTo>
                  <a:lnTo>
                    <a:pt x="594" y="116"/>
                  </a:lnTo>
                  <a:lnTo>
                    <a:pt x="52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87" name="Rectangle 86"/>
          <p:cNvSpPr/>
          <p:nvPr/>
        </p:nvSpPr>
        <p:spPr>
          <a:xfrm>
            <a:off x="2568" y="0"/>
            <a:ext cx="12189433" cy="1191514"/>
          </a:xfrm>
          <a:prstGeom prst="rect">
            <a:avLst/>
          </a:prstGeom>
          <a:gradFill>
            <a:gsLst>
              <a:gs pos="50000">
                <a:schemeClr val="bg1">
                  <a:lumMod val="93000"/>
                </a:schemeClr>
              </a:gs>
              <a:gs pos="0">
                <a:schemeClr val="bg1">
                  <a:lumMod val="81000"/>
                </a:schemeClr>
              </a:gs>
              <a:gs pos="100000">
                <a:schemeClr val="bg1">
                  <a:lumMod val="99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8" name="Rectangle 87"/>
          <p:cNvSpPr/>
          <p:nvPr/>
        </p:nvSpPr>
        <p:spPr>
          <a:xfrm>
            <a:off x="0" y="1191514"/>
            <a:ext cx="12192000" cy="91440"/>
          </a:xfrm>
          <a:prstGeom prst="rect">
            <a:avLst/>
          </a:prstGeom>
          <a:gradFill flip="none" rotWithShape="1">
            <a:gsLst>
              <a:gs pos="0">
                <a:srgbClr val="F47B29"/>
              </a:gs>
              <a:gs pos="100000">
                <a:schemeClr val="accent4"/>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Placeholder 1"/>
          <p:cNvSpPr>
            <a:spLocks noGrp="1"/>
          </p:cNvSpPr>
          <p:nvPr>
            <p:ph type="title"/>
          </p:nvPr>
        </p:nvSpPr>
        <p:spPr>
          <a:xfrm>
            <a:off x="365760" y="201168"/>
            <a:ext cx="7924800" cy="86868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1768597" y="1558106"/>
            <a:ext cx="11460480"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0" y="6356351"/>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r>
              <a:rPr lang="en-US"/>
              <a:t>6/5/2023</a:t>
            </a:r>
          </a:p>
        </p:txBody>
      </p:sp>
      <p:sp>
        <p:nvSpPr>
          <p:cNvPr id="5" name="Footer Placeholder 4"/>
          <p:cNvSpPr>
            <a:spLocks noGrp="1"/>
          </p:cNvSpPr>
          <p:nvPr>
            <p:ph type="ftr" sz="quarter" idx="3"/>
          </p:nvPr>
        </p:nvSpPr>
        <p:spPr>
          <a:xfrm>
            <a:off x="3657600" y="6356351"/>
            <a:ext cx="4876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a:t>POINT OF CONTACT NAME AND E-MAIL </a:t>
            </a:r>
          </a:p>
        </p:txBody>
      </p:sp>
      <p:sp>
        <p:nvSpPr>
          <p:cNvPr id="17" name="Slide Number Placeholder 5"/>
          <p:cNvSpPr>
            <a:spLocks noGrp="1"/>
          </p:cNvSpPr>
          <p:nvPr>
            <p:ph type="sldNum" sz="quarter" idx="4"/>
          </p:nvPr>
        </p:nvSpPr>
        <p:spPr>
          <a:xfrm>
            <a:off x="11655552" y="6356351"/>
            <a:ext cx="402336" cy="365125"/>
          </a:xfrm>
          <a:prstGeom prst="rect">
            <a:avLst/>
          </a:prstGeom>
        </p:spPr>
        <p:txBody>
          <a:bodyPr lIns="0" tIns="0" bIns="0" anchor="ctr" anchorCtr="0"/>
          <a:lstStyle>
            <a:lvl1pPr algn="l">
              <a:defRPr sz="900" b="1">
                <a:solidFill>
                  <a:srgbClr val="707276"/>
                </a:solidFill>
                <a:latin typeface="Arial"/>
                <a:cs typeface="Arial"/>
              </a:defRPr>
            </a:lvl1pPr>
          </a:lstStyle>
          <a:p>
            <a:fld id="{CA1E013F-54BB-4F4A-9EE6-796585D66299}" type="slidenum">
              <a:rPr lang="en-US" smtClean="0"/>
              <a:t>‹#›</a:t>
            </a:fld>
            <a:endParaRPr lang="en-US"/>
          </a:p>
        </p:txBody>
      </p:sp>
      <p:cxnSp>
        <p:nvCxnSpPr>
          <p:cNvPr id="18" name="Straight Connector 17"/>
          <p:cNvCxnSpPr/>
          <p:nvPr/>
        </p:nvCxnSpPr>
        <p:spPr>
          <a:xfrm>
            <a:off x="11469673"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1456973" y="6447472"/>
            <a:ext cx="0" cy="18288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6" name="Group 175"/>
          <p:cNvGrpSpPr/>
          <p:nvPr/>
        </p:nvGrpSpPr>
        <p:grpSpPr>
          <a:xfrm>
            <a:off x="368766" y="6362776"/>
            <a:ext cx="1470473" cy="303859"/>
            <a:chOff x="819150" y="3665466"/>
            <a:chExt cx="3203575" cy="882651"/>
          </a:xfrm>
          <a:solidFill>
            <a:schemeClr val="bg1">
              <a:lumMod val="65000"/>
            </a:schemeClr>
          </a:solidFill>
        </p:grpSpPr>
        <p:sp>
          <p:nvSpPr>
            <p:cNvPr id="9" name="Freeform 5"/>
            <p:cNvSpPr>
              <a:spLocks/>
            </p:cNvSpPr>
            <p:nvPr/>
          </p:nvSpPr>
          <p:spPr bwMode="auto">
            <a:xfrm>
              <a:off x="819150"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p:cNvSpPr>
            <p:nvPr/>
          </p:nvSpPr>
          <p:spPr bwMode="auto">
            <a:xfrm>
              <a:off x="1327150" y="3943279"/>
              <a:ext cx="463550" cy="595313"/>
            </a:xfrm>
            <a:custGeom>
              <a:avLst/>
              <a:gdLst>
                <a:gd name="T0" fmla="*/ 200 w 292"/>
                <a:gd name="T1" fmla="*/ 194 h 375"/>
                <a:gd name="T2" fmla="*/ 88 w 292"/>
                <a:gd name="T3" fmla="*/ 0 h 375"/>
                <a:gd name="T4" fmla="*/ 0 w 292"/>
                <a:gd name="T5" fmla="*/ 0 h 375"/>
                <a:gd name="T6" fmla="*/ 0 w 292"/>
                <a:gd name="T7" fmla="*/ 375 h 375"/>
                <a:gd name="T8" fmla="*/ 90 w 292"/>
                <a:gd name="T9" fmla="*/ 375 h 375"/>
                <a:gd name="T10" fmla="*/ 90 w 292"/>
                <a:gd name="T11" fmla="*/ 186 h 375"/>
                <a:gd name="T12" fmla="*/ 202 w 292"/>
                <a:gd name="T13" fmla="*/ 375 h 375"/>
                <a:gd name="T14" fmla="*/ 292 w 292"/>
                <a:gd name="T15" fmla="*/ 375 h 375"/>
                <a:gd name="T16" fmla="*/ 292 w 292"/>
                <a:gd name="T17" fmla="*/ 0 h 375"/>
                <a:gd name="T18" fmla="*/ 200 w 292"/>
                <a:gd name="T19" fmla="*/ 0 h 375"/>
                <a:gd name="T20" fmla="*/ 200 w 292"/>
                <a:gd name="T21" fmla="*/ 19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375">
                  <a:moveTo>
                    <a:pt x="200" y="194"/>
                  </a:moveTo>
                  <a:lnTo>
                    <a:pt x="88" y="0"/>
                  </a:lnTo>
                  <a:lnTo>
                    <a:pt x="0" y="0"/>
                  </a:lnTo>
                  <a:lnTo>
                    <a:pt x="0" y="375"/>
                  </a:lnTo>
                  <a:lnTo>
                    <a:pt x="90" y="375"/>
                  </a:lnTo>
                  <a:lnTo>
                    <a:pt x="90" y="186"/>
                  </a:lnTo>
                  <a:lnTo>
                    <a:pt x="202" y="375"/>
                  </a:lnTo>
                  <a:lnTo>
                    <a:pt x="292" y="375"/>
                  </a:lnTo>
                  <a:lnTo>
                    <a:pt x="292" y="0"/>
                  </a:lnTo>
                  <a:lnTo>
                    <a:pt x="200" y="0"/>
                  </a:lnTo>
                  <a:lnTo>
                    <a:pt x="200"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p:cNvSpPr>
              <a:spLocks/>
            </p:cNvSpPr>
            <p:nvPr/>
          </p:nvSpPr>
          <p:spPr bwMode="auto">
            <a:xfrm>
              <a:off x="1876425" y="3943279"/>
              <a:ext cx="444500" cy="595313"/>
            </a:xfrm>
            <a:custGeom>
              <a:avLst/>
              <a:gdLst>
                <a:gd name="T0" fmla="*/ 94 w 280"/>
                <a:gd name="T1" fmla="*/ 222 h 375"/>
                <a:gd name="T2" fmla="*/ 260 w 280"/>
                <a:gd name="T3" fmla="*/ 222 h 375"/>
                <a:gd name="T4" fmla="*/ 260 w 280"/>
                <a:gd name="T5" fmla="*/ 136 h 375"/>
                <a:gd name="T6" fmla="*/ 94 w 280"/>
                <a:gd name="T7" fmla="*/ 136 h 375"/>
                <a:gd name="T8" fmla="*/ 94 w 280"/>
                <a:gd name="T9" fmla="*/ 86 h 375"/>
                <a:gd name="T10" fmla="*/ 274 w 280"/>
                <a:gd name="T11" fmla="*/ 86 h 375"/>
                <a:gd name="T12" fmla="*/ 274 w 280"/>
                <a:gd name="T13" fmla="*/ 0 h 375"/>
                <a:gd name="T14" fmla="*/ 0 w 280"/>
                <a:gd name="T15" fmla="*/ 0 h 375"/>
                <a:gd name="T16" fmla="*/ 0 w 280"/>
                <a:gd name="T17" fmla="*/ 375 h 375"/>
                <a:gd name="T18" fmla="*/ 280 w 280"/>
                <a:gd name="T19" fmla="*/ 375 h 375"/>
                <a:gd name="T20" fmla="*/ 280 w 280"/>
                <a:gd name="T21" fmla="*/ 287 h 375"/>
                <a:gd name="T22" fmla="*/ 94 w 280"/>
                <a:gd name="T23" fmla="*/ 287 h 375"/>
                <a:gd name="T24" fmla="*/ 94 w 280"/>
                <a:gd name="T25" fmla="*/ 22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75">
                  <a:moveTo>
                    <a:pt x="94" y="222"/>
                  </a:moveTo>
                  <a:lnTo>
                    <a:pt x="260" y="222"/>
                  </a:lnTo>
                  <a:lnTo>
                    <a:pt x="260" y="136"/>
                  </a:lnTo>
                  <a:lnTo>
                    <a:pt x="94" y="136"/>
                  </a:lnTo>
                  <a:lnTo>
                    <a:pt x="94" y="86"/>
                  </a:lnTo>
                  <a:lnTo>
                    <a:pt x="274" y="86"/>
                  </a:lnTo>
                  <a:lnTo>
                    <a:pt x="274" y="0"/>
                  </a:lnTo>
                  <a:lnTo>
                    <a:pt x="0" y="0"/>
                  </a:lnTo>
                  <a:lnTo>
                    <a:pt x="0" y="375"/>
                  </a:lnTo>
                  <a:lnTo>
                    <a:pt x="280" y="375"/>
                  </a:lnTo>
                  <a:lnTo>
                    <a:pt x="280" y="287"/>
                  </a:lnTo>
                  <a:lnTo>
                    <a:pt x="94" y="287"/>
                  </a:lnTo>
                  <a:lnTo>
                    <a:pt x="94" y="2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p:cNvSpPr>
              <a:spLocks noEditPoints="1"/>
            </p:cNvSpPr>
            <p:nvPr/>
          </p:nvSpPr>
          <p:spPr bwMode="auto">
            <a:xfrm>
              <a:off x="2384425" y="3943279"/>
              <a:ext cx="533400" cy="595313"/>
            </a:xfrm>
            <a:custGeom>
              <a:avLst/>
              <a:gdLst>
                <a:gd name="T0" fmla="*/ 244 w 336"/>
                <a:gd name="T1" fmla="*/ 228 h 375"/>
                <a:gd name="T2" fmla="*/ 230 w 336"/>
                <a:gd name="T3" fmla="*/ 214 h 375"/>
                <a:gd name="T4" fmla="*/ 254 w 336"/>
                <a:gd name="T5" fmla="*/ 202 h 375"/>
                <a:gd name="T6" fmla="*/ 274 w 336"/>
                <a:gd name="T7" fmla="*/ 184 h 375"/>
                <a:gd name="T8" fmla="*/ 284 w 336"/>
                <a:gd name="T9" fmla="*/ 170 h 375"/>
                <a:gd name="T10" fmla="*/ 298 w 336"/>
                <a:gd name="T11" fmla="*/ 132 h 375"/>
                <a:gd name="T12" fmla="*/ 298 w 336"/>
                <a:gd name="T13" fmla="*/ 110 h 375"/>
                <a:gd name="T14" fmla="*/ 294 w 336"/>
                <a:gd name="T15" fmla="*/ 78 h 375"/>
                <a:gd name="T16" fmla="*/ 282 w 336"/>
                <a:gd name="T17" fmla="*/ 48 h 375"/>
                <a:gd name="T18" fmla="*/ 274 w 336"/>
                <a:gd name="T19" fmla="*/ 36 h 375"/>
                <a:gd name="T20" fmla="*/ 250 w 336"/>
                <a:gd name="T21" fmla="*/ 16 h 375"/>
                <a:gd name="T22" fmla="*/ 238 w 336"/>
                <a:gd name="T23" fmla="*/ 10 h 375"/>
                <a:gd name="T24" fmla="*/ 204 w 336"/>
                <a:gd name="T25" fmla="*/ 2 h 375"/>
                <a:gd name="T26" fmla="*/ 154 w 336"/>
                <a:gd name="T27" fmla="*/ 0 h 375"/>
                <a:gd name="T28" fmla="*/ 0 w 336"/>
                <a:gd name="T29" fmla="*/ 375 h 375"/>
                <a:gd name="T30" fmla="*/ 96 w 336"/>
                <a:gd name="T31" fmla="*/ 230 h 375"/>
                <a:gd name="T32" fmla="*/ 114 w 336"/>
                <a:gd name="T33" fmla="*/ 232 h 375"/>
                <a:gd name="T34" fmla="*/ 124 w 336"/>
                <a:gd name="T35" fmla="*/ 234 h 375"/>
                <a:gd name="T36" fmla="*/ 138 w 336"/>
                <a:gd name="T37" fmla="*/ 244 h 375"/>
                <a:gd name="T38" fmla="*/ 148 w 336"/>
                <a:gd name="T39" fmla="*/ 258 h 375"/>
                <a:gd name="T40" fmla="*/ 224 w 336"/>
                <a:gd name="T41" fmla="*/ 375 h 375"/>
                <a:gd name="T42" fmla="*/ 284 w 336"/>
                <a:gd name="T43" fmla="*/ 285 h 375"/>
                <a:gd name="T44" fmla="*/ 262 w 336"/>
                <a:gd name="T45" fmla="*/ 250 h 375"/>
                <a:gd name="T46" fmla="*/ 244 w 336"/>
                <a:gd name="T47" fmla="*/ 228 h 375"/>
                <a:gd name="T48" fmla="*/ 134 w 336"/>
                <a:gd name="T49" fmla="*/ 86 h 375"/>
                <a:gd name="T50" fmla="*/ 180 w 336"/>
                <a:gd name="T51" fmla="*/ 88 h 375"/>
                <a:gd name="T52" fmla="*/ 190 w 336"/>
                <a:gd name="T53" fmla="*/ 90 h 375"/>
                <a:gd name="T54" fmla="*/ 196 w 336"/>
                <a:gd name="T55" fmla="*/ 96 h 375"/>
                <a:gd name="T56" fmla="*/ 202 w 336"/>
                <a:gd name="T57" fmla="*/ 116 h 375"/>
                <a:gd name="T58" fmla="*/ 200 w 336"/>
                <a:gd name="T59" fmla="*/ 126 h 375"/>
                <a:gd name="T60" fmla="*/ 198 w 336"/>
                <a:gd name="T61" fmla="*/ 134 h 375"/>
                <a:gd name="T62" fmla="*/ 186 w 336"/>
                <a:gd name="T63" fmla="*/ 142 h 375"/>
                <a:gd name="T64" fmla="*/ 172 w 336"/>
                <a:gd name="T65" fmla="*/ 146 h 375"/>
                <a:gd name="T66" fmla="*/ 96 w 336"/>
                <a:gd name="T67"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75">
                  <a:moveTo>
                    <a:pt x="244" y="228"/>
                  </a:moveTo>
                  <a:lnTo>
                    <a:pt x="244" y="228"/>
                  </a:lnTo>
                  <a:lnTo>
                    <a:pt x="230" y="214"/>
                  </a:lnTo>
                  <a:lnTo>
                    <a:pt x="230" y="214"/>
                  </a:lnTo>
                  <a:lnTo>
                    <a:pt x="242" y="208"/>
                  </a:lnTo>
                  <a:lnTo>
                    <a:pt x="254" y="202"/>
                  </a:lnTo>
                  <a:lnTo>
                    <a:pt x="264" y="194"/>
                  </a:lnTo>
                  <a:lnTo>
                    <a:pt x="274" y="184"/>
                  </a:lnTo>
                  <a:lnTo>
                    <a:pt x="274" y="184"/>
                  </a:lnTo>
                  <a:lnTo>
                    <a:pt x="284" y="170"/>
                  </a:lnTo>
                  <a:lnTo>
                    <a:pt x="292" y="152"/>
                  </a:lnTo>
                  <a:lnTo>
                    <a:pt x="298" y="132"/>
                  </a:lnTo>
                  <a:lnTo>
                    <a:pt x="298" y="110"/>
                  </a:lnTo>
                  <a:lnTo>
                    <a:pt x="298" y="110"/>
                  </a:lnTo>
                  <a:lnTo>
                    <a:pt x="298" y="94"/>
                  </a:lnTo>
                  <a:lnTo>
                    <a:pt x="294" y="78"/>
                  </a:lnTo>
                  <a:lnTo>
                    <a:pt x="290" y="62"/>
                  </a:lnTo>
                  <a:lnTo>
                    <a:pt x="282" y="48"/>
                  </a:lnTo>
                  <a:lnTo>
                    <a:pt x="282" y="48"/>
                  </a:lnTo>
                  <a:lnTo>
                    <a:pt x="274" y="36"/>
                  </a:lnTo>
                  <a:lnTo>
                    <a:pt x="262" y="24"/>
                  </a:lnTo>
                  <a:lnTo>
                    <a:pt x="250" y="16"/>
                  </a:lnTo>
                  <a:lnTo>
                    <a:pt x="238" y="10"/>
                  </a:lnTo>
                  <a:lnTo>
                    <a:pt x="238" y="10"/>
                  </a:lnTo>
                  <a:lnTo>
                    <a:pt x="222" y="4"/>
                  </a:lnTo>
                  <a:lnTo>
                    <a:pt x="204" y="2"/>
                  </a:lnTo>
                  <a:lnTo>
                    <a:pt x="180" y="0"/>
                  </a:lnTo>
                  <a:lnTo>
                    <a:pt x="154" y="0"/>
                  </a:lnTo>
                  <a:lnTo>
                    <a:pt x="0" y="0"/>
                  </a:lnTo>
                  <a:lnTo>
                    <a:pt x="0" y="375"/>
                  </a:lnTo>
                  <a:lnTo>
                    <a:pt x="96" y="375"/>
                  </a:lnTo>
                  <a:lnTo>
                    <a:pt x="96" y="230"/>
                  </a:lnTo>
                  <a:lnTo>
                    <a:pt x="96" y="230"/>
                  </a:lnTo>
                  <a:lnTo>
                    <a:pt x="114" y="232"/>
                  </a:lnTo>
                  <a:lnTo>
                    <a:pt x="124" y="234"/>
                  </a:lnTo>
                  <a:lnTo>
                    <a:pt x="124" y="234"/>
                  </a:lnTo>
                  <a:lnTo>
                    <a:pt x="130" y="238"/>
                  </a:lnTo>
                  <a:lnTo>
                    <a:pt x="138" y="244"/>
                  </a:lnTo>
                  <a:lnTo>
                    <a:pt x="138" y="244"/>
                  </a:lnTo>
                  <a:lnTo>
                    <a:pt x="148" y="258"/>
                  </a:lnTo>
                  <a:lnTo>
                    <a:pt x="172" y="293"/>
                  </a:lnTo>
                  <a:lnTo>
                    <a:pt x="224" y="375"/>
                  </a:lnTo>
                  <a:lnTo>
                    <a:pt x="336" y="375"/>
                  </a:lnTo>
                  <a:lnTo>
                    <a:pt x="284" y="285"/>
                  </a:lnTo>
                  <a:lnTo>
                    <a:pt x="284" y="285"/>
                  </a:lnTo>
                  <a:lnTo>
                    <a:pt x="262" y="250"/>
                  </a:lnTo>
                  <a:lnTo>
                    <a:pt x="244" y="228"/>
                  </a:lnTo>
                  <a:lnTo>
                    <a:pt x="244" y="228"/>
                  </a:lnTo>
                  <a:close/>
                  <a:moveTo>
                    <a:pt x="96" y="86"/>
                  </a:moveTo>
                  <a:lnTo>
                    <a:pt x="134" y="86"/>
                  </a:lnTo>
                  <a:lnTo>
                    <a:pt x="134" y="86"/>
                  </a:lnTo>
                  <a:lnTo>
                    <a:pt x="180" y="88"/>
                  </a:lnTo>
                  <a:lnTo>
                    <a:pt x="180" y="88"/>
                  </a:lnTo>
                  <a:lnTo>
                    <a:pt x="190" y="90"/>
                  </a:lnTo>
                  <a:lnTo>
                    <a:pt x="196" y="96"/>
                  </a:lnTo>
                  <a:lnTo>
                    <a:pt x="196" y="96"/>
                  </a:lnTo>
                  <a:lnTo>
                    <a:pt x="200" y="104"/>
                  </a:lnTo>
                  <a:lnTo>
                    <a:pt x="202" y="116"/>
                  </a:lnTo>
                  <a:lnTo>
                    <a:pt x="202" y="116"/>
                  </a:lnTo>
                  <a:lnTo>
                    <a:pt x="200" y="126"/>
                  </a:lnTo>
                  <a:lnTo>
                    <a:pt x="198" y="134"/>
                  </a:lnTo>
                  <a:lnTo>
                    <a:pt x="198" y="134"/>
                  </a:lnTo>
                  <a:lnTo>
                    <a:pt x="192" y="140"/>
                  </a:lnTo>
                  <a:lnTo>
                    <a:pt x="186" y="142"/>
                  </a:lnTo>
                  <a:lnTo>
                    <a:pt x="186" y="142"/>
                  </a:lnTo>
                  <a:lnTo>
                    <a:pt x="172" y="146"/>
                  </a:lnTo>
                  <a:lnTo>
                    <a:pt x="130" y="146"/>
                  </a:lnTo>
                  <a:lnTo>
                    <a:pt x="96" y="146"/>
                  </a:lnTo>
                  <a:lnTo>
                    <a:pt x="9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9"/>
            <p:cNvSpPr>
              <a:spLocks/>
            </p:cNvSpPr>
            <p:nvPr/>
          </p:nvSpPr>
          <p:spPr bwMode="auto">
            <a:xfrm>
              <a:off x="2914650" y="3933754"/>
              <a:ext cx="536575" cy="614363"/>
            </a:xfrm>
            <a:custGeom>
              <a:avLst/>
              <a:gdLst>
                <a:gd name="T0" fmla="*/ 242 w 338"/>
                <a:gd name="T1" fmla="*/ 254 h 387"/>
                <a:gd name="T2" fmla="*/ 242 w 338"/>
                <a:gd name="T3" fmla="*/ 276 h 387"/>
                <a:gd name="T4" fmla="*/ 214 w 338"/>
                <a:gd name="T5" fmla="*/ 291 h 387"/>
                <a:gd name="T6" fmla="*/ 196 w 338"/>
                <a:gd name="T7" fmla="*/ 297 h 387"/>
                <a:gd name="T8" fmla="*/ 178 w 338"/>
                <a:gd name="T9" fmla="*/ 299 h 387"/>
                <a:gd name="T10" fmla="*/ 146 w 338"/>
                <a:gd name="T11" fmla="*/ 291 h 387"/>
                <a:gd name="T12" fmla="*/ 120 w 338"/>
                <a:gd name="T13" fmla="*/ 274 h 387"/>
                <a:gd name="T14" fmla="*/ 110 w 338"/>
                <a:gd name="T15" fmla="*/ 258 h 387"/>
                <a:gd name="T16" fmla="*/ 98 w 338"/>
                <a:gd name="T17" fmla="*/ 216 h 387"/>
                <a:gd name="T18" fmla="*/ 98 w 338"/>
                <a:gd name="T19" fmla="*/ 190 h 387"/>
                <a:gd name="T20" fmla="*/ 102 w 338"/>
                <a:gd name="T21" fmla="*/ 144 h 387"/>
                <a:gd name="T22" fmla="*/ 120 w 338"/>
                <a:gd name="T23" fmla="*/ 112 h 387"/>
                <a:gd name="T24" fmla="*/ 132 w 338"/>
                <a:gd name="T25" fmla="*/ 102 h 387"/>
                <a:gd name="T26" fmla="*/ 160 w 338"/>
                <a:gd name="T27" fmla="*/ 90 h 387"/>
                <a:gd name="T28" fmla="*/ 178 w 338"/>
                <a:gd name="T29" fmla="*/ 88 h 387"/>
                <a:gd name="T30" fmla="*/ 200 w 338"/>
                <a:gd name="T31" fmla="*/ 90 h 387"/>
                <a:gd name="T32" fmla="*/ 218 w 338"/>
                <a:gd name="T33" fmla="*/ 100 h 387"/>
                <a:gd name="T34" fmla="*/ 226 w 338"/>
                <a:gd name="T35" fmla="*/ 106 h 387"/>
                <a:gd name="T36" fmla="*/ 236 w 338"/>
                <a:gd name="T37" fmla="*/ 122 h 387"/>
                <a:gd name="T38" fmla="*/ 242 w 338"/>
                <a:gd name="T39" fmla="*/ 146 h 387"/>
                <a:gd name="T40" fmla="*/ 334 w 338"/>
                <a:gd name="T41" fmla="*/ 112 h 387"/>
                <a:gd name="T42" fmla="*/ 326 w 338"/>
                <a:gd name="T43" fmla="*/ 88 h 387"/>
                <a:gd name="T44" fmla="*/ 302 w 338"/>
                <a:gd name="T45" fmla="*/ 46 h 387"/>
                <a:gd name="T46" fmla="*/ 284 w 338"/>
                <a:gd name="T47" fmla="*/ 30 h 387"/>
                <a:gd name="T48" fmla="*/ 262 w 338"/>
                <a:gd name="T49" fmla="*/ 16 h 387"/>
                <a:gd name="T50" fmla="*/ 210 w 338"/>
                <a:gd name="T51" fmla="*/ 2 h 387"/>
                <a:gd name="T52" fmla="*/ 178 w 338"/>
                <a:gd name="T53" fmla="*/ 0 h 387"/>
                <a:gd name="T54" fmla="*/ 132 w 338"/>
                <a:gd name="T55" fmla="*/ 4 h 387"/>
                <a:gd name="T56" fmla="*/ 92 w 338"/>
                <a:gd name="T57" fmla="*/ 18 h 387"/>
                <a:gd name="T58" fmla="*/ 72 w 338"/>
                <a:gd name="T59" fmla="*/ 32 h 387"/>
                <a:gd name="T60" fmla="*/ 36 w 338"/>
                <a:gd name="T61" fmla="*/ 68 h 387"/>
                <a:gd name="T62" fmla="*/ 24 w 338"/>
                <a:gd name="T63" fmla="*/ 90 h 387"/>
                <a:gd name="T64" fmla="*/ 6 w 338"/>
                <a:gd name="T65" fmla="*/ 138 h 387"/>
                <a:gd name="T66" fmla="*/ 0 w 338"/>
                <a:gd name="T67" fmla="*/ 192 h 387"/>
                <a:gd name="T68" fmla="*/ 2 w 338"/>
                <a:gd name="T69" fmla="*/ 218 h 387"/>
                <a:gd name="T70" fmla="*/ 12 w 338"/>
                <a:gd name="T71" fmla="*/ 268 h 387"/>
                <a:gd name="T72" fmla="*/ 20 w 338"/>
                <a:gd name="T73" fmla="*/ 289 h 387"/>
                <a:gd name="T74" fmla="*/ 48 w 338"/>
                <a:gd name="T75" fmla="*/ 331 h 387"/>
                <a:gd name="T76" fmla="*/ 84 w 338"/>
                <a:gd name="T77" fmla="*/ 361 h 387"/>
                <a:gd name="T78" fmla="*/ 106 w 338"/>
                <a:gd name="T79" fmla="*/ 373 h 387"/>
                <a:gd name="T80" fmla="*/ 156 w 338"/>
                <a:gd name="T81" fmla="*/ 385 h 387"/>
                <a:gd name="T82" fmla="*/ 182 w 338"/>
                <a:gd name="T83" fmla="*/ 387 h 387"/>
                <a:gd name="T84" fmla="*/ 226 w 338"/>
                <a:gd name="T85" fmla="*/ 383 h 387"/>
                <a:gd name="T86" fmla="*/ 268 w 338"/>
                <a:gd name="T87" fmla="*/ 369 h 387"/>
                <a:gd name="T88" fmla="*/ 288 w 338"/>
                <a:gd name="T89" fmla="*/ 361 h 387"/>
                <a:gd name="T90" fmla="*/ 322 w 338"/>
                <a:gd name="T91" fmla="*/ 339 h 387"/>
                <a:gd name="T92" fmla="*/ 338 w 338"/>
                <a:gd name="T93" fmla="*/ 325 h 387"/>
                <a:gd name="T94" fmla="*/ 166 w 338"/>
                <a:gd name="T95" fmla="*/ 1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87">
                  <a:moveTo>
                    <a:pt x="166" y="254"/>
                  </a:moveTo>
                  <a:lnTo>
                    <a:pt x="242" y="254"/>
                  </a:lnTo>
                  <a:lnTo>
                    <a:pt x="242" y="276"/>
                  </a:lnTo>
                  <a:lnTo>
                    <a:pt x="242" y="276"/>
                  </a:lnTo>
                  <a:lnTo>
                    <a:pt x="230" y="283"/>
                  </a:lnTo>
                  <a:lnTo>
                    <a:pt x="214" y="291"/>
                  </a:lnTo>
                  <a:lnTo>
                    <a:pt x="214" y="291"/>
                  </a:lnTo>
                  <a:lnTo>
                    <a:pt x="196" y="297"/>
                  </a:lnTo>
                  <a:lnTo>
                    <a:pt x="178" y="299"/>
                  </a:lnTo>
                  <a:lnTo>
                    <a:pt x="178" y="299"/>
                  </a:lnTo>
                  <a:lnTo>
                    <a:pt x="160" y="297"/>
                  </a:lnTo>
                  <a:lnTo>
                    <a:pt x="146" y="291"/>
                  </a:lnTo>
                  <a:lnTo>
                    <a:pt x="132" y="283"/>
                  </a:lnTo>
                  <a:lnTo>
                    <a:pt x="120" y="274"/>
                  </a:lnTo>
                  <a:lnTo>
                    <a:pt x="120" y="274"/>
                  </a:lnTo>
                  <a:lnTo>
                    <a:pt x="110" y="258"/>
                  </a:lnTo>
                  <a:lnTo>
                    <a:pt x="102" y="238"/>
                  </a:lnTo>
                  <a:lnTo>
                    <a:pt x="98" y="216"/>
                  </a:lnTo>
                  <a:lnTo>
                    <a:pt x="98" y="190"/>
                  </a:lnTo>
                  <a:lnTo>
                    <a:pt x="98" y="190"/>
                  </a:lnTo>
                  <a:lnTo>
                    <a:pt x="98" y="166"/>
                  </a:lnTo>
                  <a:lnTo>
                    <a:pt x="102" y="144"/>
                  </a:lnTo>
                  <a:lnTo>
                    <a:pt x="110" y="126"/>
                  </a:lnTo>
                  <a:lnTo>
                    <a:pt x="120" y="112"/>
                  </a:lnTo>
                  <a:lnTo>
                    <a:pt x="120" y="112"/>
                  </a:lnTo>
                  <a:lnTo>
                    <a:pt x="132" y="102"/>
                  </a:lnTo>
                  <a:lnTo>
                    <a:pt x="146" y="94"/>
                  </a:lnTo>
                  <a:lnTo>
                    <a:pt x="160" y="90"/>
                  </a:lnTo>
                  <a:lnTo>
                    <a:pt x="178" y="88"/>
                  </a:lnTo>
                  <a:lnTo>
                    <a:pt x="178" y="88"/>
                  </a:lnTo>
                  <a:lnTo>
                    <a:pt x="190" y="88"/>
                  </a:lnTo>
                  <a:lnTo>
                    <a:pt x="200" y="90"/>
                  </a:lnTo>
                  <a:lnTo>
                    <a:pt x="210" y="94"/>
                  </a:lnTo>
                  <a:lnTo>
                    <a:pt x="218" y="100"/>
                  </a:lnTo>
                  <a:lnTo>
                    <a:pt x="218" y="100"/>
                  </a:lnTo>
                  <a:lnTo>
                    <a:pt x="226" y="106"/>
                  </a:lnTo>
                  <a:lnTo>
                    <a:pt x="232" y="114"/>
                  </a:lnTo>
                  <a:lnTo>
                    <a:pt x="236" y="122"/>
                  </a:lnTo>
                  <a:lnTo>
                    <a:pt x="240" y="132"/>
                  </a:lnTo>
                  <a:lnTo>
                    <a:pt x="242" y="146"/>
                  </a:lnTo>
                  <a:lnTo>
                    <a:pt x="336" y="126"/>
                  </a:lnTo>
                  <a:lnTo>
                    <a:pt x="334" y="112"/>
                  </a:lnTo>
                  <a:lnTo>
                    <a:pt x="334" y="112"/>
                  </a:lnTo>
                  <a:lnTo>
                    <a:pt x="326" y="88"/>
                  </a:lnTo>
                  <a:lnTo>
                    <a:pt x="316" y="66"/>
                  </a:lnTo>
                  <a:lnTo>
                    <a:pt x="302" y="46"/>
                  </a:lnTo>
                  <a:lnTo>
                    <a:pt x="284" y="30"/>
                  </a:lnTo>
                  <a:lnTo>
                    <a:pt x="284" y="30"/>
                  </a:lnTo>
                  <a:lnTo>
                    <a:pt x="274" y="22"/>
                  </a:lnTo>
                  <a:lnTo>
                    <a:pt x="262" y="16"/>
                  </a:lnTo>
                  <a:lnTo>
                    <a:pt x="238" y="6"/>
                  </a:lnTo>
                  <a:lnTo>
                    <a:pt x="210" y="2"/>
                  </a:lnTo>
                  <a:lnTo>
                    <a:pt x="178" y="0"/>
                  </a:lnTo>
                  <a:lnTo>
                    <a:pt x="178" y="0"/>
                  </a:lnTo>
                  <a:lnTo>
                    <a:pt x="154" y="0"/>
                  </a:lnTo>
                  <a:lnTo>
                    <a:pt x="132" y="4"/>
                  </a:lnTo>
                  <a:lnTo>
                    <a:pt x="112" y="10"/>
                  </a:lnTo>
                  <a:lnTo>
                    <a:pt x="92" y="18"/>
                  </a:lnTo>
                  <a:lnTo>
                    <a:pt x="92" y="18"/>
                  </a:lnTo>
                  <a:lnTo>
                    <a:pt x="72" y="32"/>
                  </a:lnTo>
                  <a:lnTo>
                    <a:pt x="52" y="48"/>
                  </a:lnTo>
                  <a:lnTo>
                    <a:pt x="36" y="68"/>
                  </a:lnTo>
                  <a:lnTo>
                    <a:pt x="24" y="90"/>
                  </a:lnTo>
                  <a:lnTo>
                    <a:pt x="24" y="90"/>
                  </a:lnTo>
                  <a:lnTo>
                    <a:pt x="14" y="112"/>
                  </a:lnTo>
                  <a:lnTo>
                    <a:pt x="6" y="138"/>
                  </a:lnTo>
                  <a:lnTo>
                    <a:pt x="2" y="164"/>
                  </a:lnTo>
                  <a:lnTo>
                    <a:pt x="0" y="192"/>
                  </a:lnTo>
                  <a:lnTo>
                    <a:pt x="0" y="192"/>
                  </a:lnTo>
                  <a:lnTo>
                    <a:pt x="2" y="218"/>
                  </a:lnTo>
                  <a:lnTo>
                    <a:pt x="6" y="244"/>
                  </a:lnTo>
                  <a:lnTo>
                    <a:pt x="12" y="268"/>
                  </a:lnTo>
                  <a:lnTo>
                    <a:pt x="20" y="289"/>
                  </a:lnTo>
                  <a:lnTo>
                    <a:pt x="20" y="289"/>
                  </a:lnTo>
                  <a:lnTo>
                    <a:pt x="32" y="311"/>
                  </a:lnTo>
                  <a:lnTo>
                    <a:pt x="48" y="331"/>
                  </a:lnTo>
                  <a:lnTo>
                    <a:pt x="64" y="347"/>
                  </a:lnTo>
                  <a:lnTo>
                    <a:pt x="84" y="361"/>
                  </a:lnTo>
                  <a:lnTo>
                    <a:pt x="84" y="361"/>
                  </a:lnTo>
                  <a:lnTo>
                    <a:pt x="106" y="373"/>
                  </a:lnTo>
                  <a:lnTo>
                    <a:pt x="130" y="381"/>
                  </a:lnTo>
                  <a:lnTo>
                    <a:pt x="156" y="385"/>
                  </a:lnTo>
                  <a:lnTo>
                    <a:pt x="182" y="387"/>
                  </a:lnTo>
                  <a:lnTo>
                    <a:pt x="182" y="387"/>
                  </a:lnTo>
                  <a:lnTo>
                    <a:pt x="204" y="385"/>
                  </a:lnTo>
                  <a:lnTo>
                    <a:pt x="226" y="383"/>
                  </a:lnTo>
                  <a:lnTo>
                    <a:pt x="246" y="377"/>
                  </a:lnTo>
                  <a:lnTo>
                    <a:pt x="268" y="369"/>
                  </a:lnTo>
                  <a:lnTo>
                    <a:pt x="268" y="369"/>
                  </a:lnTo>
                  <a:lnTo>
                    <a:pt x="288" y="361"/>
                  </a:lnTo>
                  <a:lnTo>
                    <a:pt x="306" y="351"/>
                  </a:lnTo>
                  <a:lnTo>
                    <a:pt x="322" y="339"/>
                  </a:lnTo>
                  <a:lnTo>
                    <a:pt x="334" y="329"/>
                  </a:lnTo>
                  <a:lnTo>
                    <a:pt x="338" y="325"/>
                  </a:lnTo>
                  <a:lnTo>
                    <a:pt x="338" y="166"/>
                  </a:lnTo>
                  <a:lnTo>
                    <a:pt x="166" y="166"/>
                  </a:lnTo>
                  <a:lnTo>
                    <a:pt x="166" y="2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0"/>
            <p:cNvSpPr>
              <a:spLocks/>
            </p:cNvSpPr>
            <p:nvPr/>
          </p:nvSpPr>
          <p:spPr bwMode="auto">
            <a:xfrm>
              <a:off x="3451225" y="3943279"/>
              <a:ext cx="571500" cy="595313"/>
            </a:xfrm>
            <a:custGeom>
              <a:avLst/>
              <a:gdLst>
                <a:gd name="T0" fmla="*/ 250 w 360"/>
                <a:gd name="T1" fmla="*/ 0 h 375"/>
                <a:gd name="T2" fmla="*/ 180 w 360"/>
                <a:gd name="T3" fmla="*/ 122 h 375"/>
                <a:gd name="T4" fmla="*/ 112 w 360"/>
                <a:gd name="T5" fmla="*/ 0 h 375"/>
                <a:gd name="T6" fmla="*/ 0 w 360"/>
                <a:gd name="T7" fmla="*/ 0 h 375"/>
                <a:gd name="T8" fmla="*/ 132 w 360"/>
                <a:gd name="T9" fmla="*/ 218 h 375"/>
                <a:gd name="T10" fmla="*/ 132 w 360"/>
                <a:gd name="T11" fmla="*/ 375 h 375"/>
                <a:gd name="T12" fmla="*/ 226 w 360"/>
                <a:gd name="T13" fmla="*/ 375 h 375"/>
                <a:gd name="T14" fmla="*/ 226 w 360"/>
                <a:gd name="T15" fmla="*/ 220 h 375"/>
                <a:gd name="T16" fmla="*/ 360 w 360"/>
                <a:gd name="T17" fmla="*/ 0 h 375"/>
                <a:gd name="T18" fmla="*/ 250 w 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5">
                  <a:moveTo>
                    <a:pt x="250" y="0"/>
                  </a:moveTo>
                  <a:lnTo>
                    <a:pt x="180" y="122"/>
                  </a:lnTo>
                  <a:lnTo>
                    <a:pt x="112" y="0"/>
                  </a:lnTo>
                  <a:lnTo>
                    <a:pt x="0" y="0"/>
                  </a:lnTo>
                  <a:lnTo>
                    <a:pt x="132" y="218"/>
                  </a:lnTo>
                  <a:lnTo>
                    <a:pt x="132" y="375"/>
                  </a:lnTo>
                  <a:lnTo>
                    <a:pt x="226" y="375"/>
                  </a:lnTo>
                  <a:lnTo>
                    <a:pt x="226" y="220"/>
                  </a:lnTo>
                  <a:lnTo>
                    <a:pt x="360" y="0"/>
                  </a:lnTo>
                  <a:lnTo>
                    <a:pt x="2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p:cNvSpPr>
            <p:nvPr/>
          </p:nvSpPr>
          <p:spPr bwMode="auto">
            <a:xfrm>
              <a:off x="819150" y="3665466"/>
              <a:ext cx="136525" cy="163513"/>
            </a:xfrm>
            <a:custGeom>
              <a:avLst/>
              <a:gdLst>
                <a:gd name="T0" fmla="*/ 8 w 86"/>
                <a:gd name="T1" fmla="*/ 92 h 103"/>
                <a:gd name="T2" fmla="*/ 8 w 86"/>
                <a:gd name="T3" fmla="*/ 92 h 103"/>
                <a:gd name="T4" fmla="*/ 14 w 86"/>
                <a:gd name="T5" fmla="*/ 96 h 103"/>
                <a:gd name="T6" fmla="*/ 20 w 86"/>
                <a:gd name="T7" fmla="*/ 100 h 103"/>
                <a:gd name="T8" fmla="*/ 20 w 86"/>
                <a:gd name="T9" fmla="*/ 100 h 103"/>
                <a:gd name="T10" fmla="*/ 30 w 86"/>
                <a:gd name="T11" fmla="*/ 103 h 103"/>
                <a:gd name="T12" fmla="*/ 44 w 86"/>
                <a:gd name="T13" fmla="*/ 103 h 103"/>
                <a:gd name="T14" fmla="*/ 44 w 86"/>
                <a:gd name="T15" fmla="*/ 103 h 103"/>
                <a:gd name="T16" fmla="*/ 56 w 86"/>
                <a:gd name="T17" fmla="*/ 103 h 103"/>
                <a:gd name="T18" fmla="*/ 66 w 86"/>
                <a:gd name="T19" fmla="*/ 102 h 103"/>
                <a:gd name="T20" fmla="*/ 66 w 86"/>
                <a:gd name="T21" fmla="*/ 102 h 103"/>
                <a:gd name="T22" fmla="*/ 72 w 86"/>
                <a:gd name="T23" fmla="*/ 98 h 103"/>
                <a:gd name="T24" fmla="*/ 78 w 86"/>
                <a:gd name="T25" fmla="*/ 92 h 103"/>
                <a:gd name="T26" fmla="*/ 78 w 86"/>
                <a:gd name="T27" fmla="*/ 92 h 103"/>
                <a:gd name="T28" fmla="*/ 82 w 86"/>
                <a:gd name="T29" fmla="*/ 86 h 103"/>
                <a:gd name="T30" fmla="*/ 84 w 86"/>
                <a:gd name="T31" fmla="*/ 80 h 103"/>
                <a:gd name="T32" fmla="*/ 84 w 86"/>
                <a:gd name="T33" fmla="*/ 80 h 103"/>
                <a:gd name="T34" fmla="*/ 86 w 86"/>
                <a:gd name="T35" fmla="*/ 70 h 103"/>
                <a:gd name="T36" fmla="*/ 86 w 86"/>
                <a:gd name="T37" fmla="*/ 54 h 103"/>
                <a:gd name="T38" fmla="*/ 86 w 86"/>
                <a:gd name="T39" fmla="*/ 0 h 103"/>
                <a:gd name="T40" fmla="*/ 64 w 86"/>
                <a:gd name="T41" fmla="*/ 0 h 103"/>
                <a:gd name="T42" fmla="*/ 64 w 86"/>
                <a:gd name="T43" fmla="*/ 56 h 103"/>
                <a:gd name="T44" fmla="*/ 64 w 86"/>
                <a:gd name="T45" fmla="*/ 56 h 103"/>
                <a:gd name="T46" fmla="*/ 64 w 86"/>
                <a:gd name="T47" fmla="*/ 74 h 103"/>
                <a:gd name="T48" fmla="*/ 64 w 86"/>
                <a:gd name="T49" fmla="*/ 74 h 103"/>
                <a:gd name="T50" fmla="*/ 62 w 86"/>
                <a:gd name="T51" fmla="*/ 80 h 103"/>
                <a:gd name="T52" fmla="*/ 58 w 86"/>
                <a:gd name="T53" fmla="*/ 84 h 103"/>
                <a:gd name="T54" fmla="*/ 58 w 86"/>
                <a:gd name="T55" fmla="*/ 84 h 103"/>
                <a:gd name="T56" fmla="*/ 52 w 86"/>
                <a:gd name="T57" fmla="*/ 86 h 103"/>
                <a:gd name="T58" fmla="*/ 44 w 86"/>
                <a:gd name="T59" fmla="*/ 86 h 103"/>
                <a:gd name="T60" fmla="*/ 44 w 86"/>
                <a:gd name="T61" fmla="*/ 86 h 103"/>
                <a:gd name="T62" fmla="*/ 36 w 86"/>
                <a:gd name="T63" fmla="*/ 86 h 103"/>
                <a:gd name="T64" fmla="*/ 30 w 86"/>
                <a:gd name="T65" fmla="*/ 82 h 103"/>
                <a:gd name="T66" fmla="*/ 30 w 86"/>
                <a:gd name="T67" fmla="*/ 82 h 103"/>
                <a:gd name="T68" fmla="*/ 24 w 86"/>
                <a:gd name="T69" fmla="*/ 78 h 103"/>
                <a:gd name="T70" fmla="*/ 22 w 86"/>
                <a:gd name="T71" fmla="*/ 72 h 103"/>
                <a:gd name="T72" fmla="*/ 22 w 86"/>
                <a:gd name="T73" fmla="*/ 72 h 103"/>
                <a:gd name="T74" fmla="*/ 22 w 86"/>
                <a:gd name="T75" fmla="*/ 56 h 103"/>
                <a:gd name="T76" fmla="*/ 22 w 86"/>
                <a:gd name="T77" fmla="*/ 0 h 103"/>
                <a:gd name="T78" fmla="*/ 0 w 86"/>
                <a:gd name="T79" fmla="*/ 0 h 103"/>
                <a:gd name="T80" fmla="*/ 0 w 86"/>
                <a:gd name="T81" fmla="*/ 54 h 103"/>
                <a:gd name="T82" fmla="*/ 0 w 86"/>
                <a:gd name="T83" fmla="*/ 54 h 103"/>
                <a:gd name="T84" fmla="*/ 0 w 86"/>
                <a:gd name="T85" fmla="*/ 70 h 103"/>
                <a:gd name="T86" fmla="*/ 2 w 86"/>
                <a:gd name="T87" fmla="*/ 80 h 103"/>
                <a:gd name="T88" fmla="*/ 2 w 86"/>
                <a:gd name="T89" fmla="*/ 80 h 103"/>
                <a:gd name="T90" fmla="*/ 4 w 86"/>
                <a:gd name="T91" fmla="*/ 86 h 103"/>
                <a:gd name="T92" fmla="*/ 8 w 86"/>
                <a:gd name="T93" fmla="*/ 92 h 103"/>
                <a:gd name="T94" fmla="*/ 8 w 86"/>
                <a:gd name="T95"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103">
                  <a:moveTo>
                    <a:pt x="8" y="92"/>
                  </a:moveTo>
                  <a:lnTo>
                    <a:pt x="8" y="92"/>
                  </a:lnTo>
                  <a:lnTo>
                    <a:pt x="14" y="96"/>
                  </a:lnTo>
                  <a:lnTo>
                    <a:pt x="20" y="100"/>
                  </a:lnTo>
                  <a:lnTo>
                    <a:pt x="20" y="100"/>
                  </a:lnTo>
                  <a:lnTo>
                    <a:pt x="30" y="103"/>
                  </a:lnTo>
                  <a:lnTo>
                    <a:pt x="44" y="103"/>
                  </a:lnTo>
                  <a:lnTo>
                    <a:pt x="44" y="103"/>
                  </a:lnTo>
                  <a:lnTo>
                    <a:pt x="56" y="103"/>
                  </a:lnTo>
                  <a:lnTo>
                    <a:pt x="66" y="102"/>
                  </a:lnTo>
                  <a:lnTo>
                    <a:pt x="66" y="102"/>
                  </a:lnTo>
                  <a:lnTo>
                    <a:pt x="72" y="98"/>
                  </a:lnTo>
                  <a:lnTo>
                    <a:pt x="78" y="92"/>
                  </a:lnTo>
                  <a:lnTo>
                    <a:pt x="78" y="92"/>
                  </a:lnTo>
                  <a:lnTo>
                    <a:pt x="82" y="86"/>
                  </a:lnTo>
                  <a:lnTo>
                    <a:pt x="84" y="80"/>
                  </a:lnTo>
                  <a:lnTo>
                    <a:pt x="84" y="80"/>
                  </a:lnTo>
                  <a:lnTo>
                    <a:pt x="86" y="70"/>
                  </a:lnTo>
                  <a:lnTo>
                    <a:pt x="86" y="54"/>
                  </a:lnTo>
                  <a:lnTo>
                    <a:pt x="86" y="0"/>
                  </a:lnTo>
                  <a:lnTo>
                    <a:pt x="64" y="0"/>
                  </a:lnTo>
                  <a:lnTo>
                    <a:pt x="64" y="56"/>
                  </a:lnTo>
                  <a:lnTo>
                    <a:pt x="64" y="56"/>
                  </a:lnTo>
                  <a:lnTo>
                    <a:pt x="64" y="74"/>
                  </a:lnTo>
                  <a:lnTo>
                    <a:pt x="64" y="74"/>
                  </a:lnTo>
                  <a:lnTo>
                    <a:pt x="62" y="80"/>
                  </a:lnTo>
                  <a:lnTo>
                    <a:pt x="58" y="84"/>
                  </a:lnTo>
                  <a:lnTo>
                    <a:pt x="58" y="84"/>
                  </a:lnTo>
                  <a:lnTo>
                    <a:pt x="52" y="86"/>
                  </a:lnTo>
                  <a:lnTo>
                    <a:pt x="44" y="86"/>
                  </a:lnTo>
                  <a:lnTo>
                    <a:pt x="44" y="86"/>
                  </a:lnTo>
                  <a:lnTo>
                    <a:pt x="36" y="86"/>
                  </a:lnTo>
                  <a:lnTo>
                    <a:pt x="30" y="82"/>
                  </a:lnTo>
                  <a:lnTo>
                    <a:pt x="30" y="82"/>
                  </a:lnTo>
                  <a:lnTo>
                    <a:pt x="24" y="78"/>
                  </a:lnTo>
                  <a:lnTo>
                    <a:pt x="22" y="72"/>
                  </a:lnTo>
                  <a:lnTo>
                    <a:pt x="22" y="72"/>
                  </a:lnTo>
                  <a:lnTo>
                    <a:pt x="22" y="56"/>
                  </a:lnTo>
                  <a:lnTo>
                    <a:pt x="22" y="0"/>
                  </a:lnTo>
                  <a:lnTo>
                    <a:pt x="0" y="0"/>
                  </a:lnTo>
                  <a:lnTo>
                    <a:pt x="0" y="54"/>
                  </a:lnTo>
                  <a:lnTo>
                    <a:pt x="0" y="54"/>
                  </a:lnTo>
                  <a:lnTo>
                    <a:pt x="0" y="70"/>
                  </a:lnTo>
                  <a:lnTo>
                    <a:pt x="2" y="80"/>
                  </a:lnTo>
                  <a:lnTo>
                    <a:pt x="2" y="80"/>
                  </a:lnTo>
                  <a:lnTo>
                    <a:pt x="4" y="86"/>
                  </a:lnTo>
                  <a:lnTo>
                    <a:pt x="8" y="92"/>
                  </a:lnTo>
                  <a:lnTo>
                    <a:pt x="8"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Rectangle 12"/>
            <p:cNvSpPr>
              <a:spLocks noChangeArrowheads="1"/>
            </p:cNvSpPr>
            <p:nvPr/>
          </p:nvSpPr>
          <p:spPr bwMode="auto">
            <a:xfrm>
              <a:off x="1009650"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3"/>
            <p:cNvSpPr>
              <a:spLocks/>
            </p:cNvSpPr>
            <p:nvPr/>
          </p:nvSpPr>
          <p:spPr bwMode="auto">
            <a:xfrm>
              <a:off x="1085850" y="3665466"/>
              <a:ext cx="139700" cy="163513"/>
            </a:xfrm>
            <a:custGeom>
              <a:avLst/>
              <a:gdLst>
                <a:gd name="T0" fmla="*/ 60 w 88"/>
                <a:gd name="T1" fmla="*/ 82 h 103"/>
                <a:gd name="T2" fmla="*/ 44 w 88"/>
                <a:gd name="T3" fmla="*/ 86 h 103"/>
                <a:gd name="T4" fmla="*/ 36 w 88"/>
                <a:gd name="T5" fmla="*/ 86 h 103"/>
                <a:gd name="T6" fmla="*/ 28 w 88"/>
                <a:gd name="T7" fmla="*/ 82 h 103"/>
                <a:gd name="T8" fmla="*/ 22 w 88"/>
                <a:gd name="T9" fmla="*/ 68 h 103"/>
                <a:gd name="T10" fmla="*/ 0 w 88"/>
                <a:gd name="T11" fmla="*/ 70 h 103"/>
                <a:gd name="T12" fmla="*/ 4 w 88"/>
                <a:gd name="T13" fmla="*/ 84 h 103"/>
                <a:gd name="T14" fmla="*/ 12 w 88"/>
                <a:gd name="T15" fmla="*/ 96 h 103"/>
                <a:gd name="T16" fmla="*/ 20 w 88"/>
                <a:gd name="T17" fmla="*/ 100 h 103"/>
                <a:gd name="T18" fmla="*/ 34 w 88"/>
                <a:gd name="T19" fmla="*/ 103 h 103"/>
                <a:gd name="T20" fmla="*/ 44 w 88"/>
                <a:gd name="T21" fmla="*/ 103 h 103"/>
                <a:gd name="T22" fmla="*/ 68 w 88"/>
                <a:gd name="T23" fmla="*/ 100 h 103"/>
                <a:gd name="T24" fmla="*/ 76 w 88"/>
                <a:gd name="T25" fmla="*/ 96 h 103"/>
                <a:gd name="T26" fmla="*/ 82 w 88"/>
                <a:gd name="T27" fmla="*/ 90 h 103"/>
                <a:gd name="T28" fmla="*/ 88 w 88"/>
                <a:gd name="T29" fmla="*/ 72 h 103"/>
                <a:gd name="T30" fmla="*/ 86 w 88"/>
                <a:gd name="T31" fmla="*/ 64 h 103"/>
                <a:gd name="T32" fmla="*/ 84 w 88"/>
                <a:gd name="T33" fmla="*/ 56 h 103"/>
                <a:gd name="T34" fmla="*/ 72 w 88"/>
                <a:gd name="T35" fmla="*/ 46 h 103"/>
                <a:gd name="T36" fmla="*/ 62 w 88"/>
                <a:gd name="T37" fmla="*/ 42 h 103"/>
                <a:gd name="T38" fmla="*/ 48 w 88"/>
                <a:gd name="T39" fmla="*/ 38 h 103"/>
                <a:gd name="T40" fmla="*/ 28 w 88"/>
                <a:gd name="T41" fmla="*/ 32 h 103"/>
                <a:gd name="T42" fmla="*/ 26 w 88"/>
                <a:gd name="T43" fmla="*/ 30 h 103"/>
                <a:gd name="T44" fmla="*/ 24 w 88"/>
                <a:gd name="T45" fmla="*/ 26 h 103"/>
                <a:gd name="T46" fmla="*/ 28 w 88"/>
                <a:gd name="T47" fmla="*/ 20 h 103"/>
                <a:gd name="T48" fmla="*/ 34 w 88"/>
                <a:gd name="T49" fmla="*/ 16 h 103"/>
                <a:gd name="T50" fmla="*/ 44 w 88"/>
                <a:gd name="T51" fmla="*/ 16 h 103"/>
                <a:gd name="T52" fmla="*/ 56 w 88"/>
                <a:gd name="T53" fmla="*/ 20 h 103"/>
                <a:gd name="T54" fmla="*/ 60 w 88"/>
                <a:gd name="T55" fmla="*/ 24 h 103"/>
                <a:gd name="T56" fmla="*/ 84 w 88"/>
                <a:gd name="T57" fmla="*/ 30 h 103"/>
                <a:gd name="T58" fmla="*/ 84 w 88"/>
                <a:gd name="T59" fmla="*/ 24 h 103"/>
                <a:gd name="T60" fmla="*/ 78 w 88"/>
                <a:gd name="T61" fmla="*/ 12 h 103"/>
                <a:gd name="T62" fmla="*/ 74 w 88"/>
                <a:gd name="T63" fmla="*/ 8 h 103"/>
                <a:gd name="T64" fmla="*/ 62 w 88"/>
                <a:gd name="T65" fmla="*/ 2 h 103"/>
                <a:gd name="T66" fmla="*/ 44 w 88"/>
                <a:gd name="T67" fmla="*/ 0 h 103"/>
                <a:gd name="T68" fmla="*/ 22 w 88"/>
                <a:gd name="T69" fmla="*/ 2 h 103"/>
                <a:gd name="T70" fmla="*/ 14 w 88"/>
                <a:gd name="T71" fmla="*/ 6 h 103"/>
                <a:gd name="T72" fmla="*/ 8 w 88"/>
                <a:gd name="T73" fmla="*/ 12 h 103"/>
                <a:gd name="T74" fmla="*/ 4 w 88"/>
                <a:gd name="T75" fmla="*/ 28 h 103"/>
                <a:gd name="T76" fmla="*/ 4 w 88"/>
                <a:gd name="T77" fmla="*/ 34 h 103"/>
                <a:gd name="T78" fmla="*/ 10 w 88"/>
                <a:gd name="T79" fmla="*/ 44 h 103"/>
                <a:gd name="T80" fmla="*/ 14 w 88"/>
                <a:gd name="T81" fmla="*/ 48 h 103"/>
                <a:gd name="T82" fmla="*/ 38 w 88"/>
                <a:gd name="T83" fmla="*/ 58 h 103"/>
                <a:gd name="T84" fmla="*/ 56 w 88"/>
                <a:gd name="T85" fmla="*/ 62 h 103"/>
                <a:gd name="T86" fmla="*/ 64 w 88"/>
                <a:gd name="T87" fmla="*/ 66 h 103"/>
                <a:gd name="T88" fmla="*/ 66 w 88"/>
                <a:gd name="T89" fmla="*/ 70 h 103"/>
                <a:gd name="T90" fmla="*/ 66 w 88"/>
                <a:gd name="T91" fmla="*/ 72 h 103"/>
                <a:gd name="T92" fmla="*/ 60 w 88"/>
                <a:gd name="T9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03">
                  <a:moveTo>
                    <a:pt x="60" y="82"/>
                  </a:moveTo>
                  <a:lnTo>
                    <a:pt x="60" y="82"/>
                  </a:lnTo>
                  <a:lnTo>
                    <a:pt x="54" y="86"/>
                  </a:lnTo>
                  <a:lnTo>
                    <a:pt x="44" y="86"/>
                  </a:lnTo>
                  <a:lnTo>
                    <a:pt x="44" y="86"/>
                  </a:lnTo>
                  <a:lnTo>
                    <a:pt x="36" y="86"/>
                  </a:lnTo>
                  <a:lnTo>
                    <a:pt x="28" y="82"/>
                  </a:lnTo>
                  <a:lnTo>
                    <a:pt x="28" y="82"/>
                  </a:lnTo>
                  <a:lnTo>
                    <a:pt x="24" y="76"/>
                  </a:lnTo>
                  <a:lnTo>
                    <a:pt x="22" y="68"/>
                  </a:lnTo>
                  <a:lnTo>
                    <a:pt x="0" y="70"/>
                  </a:lnTo>
                  <a:lnTo>
                    <a:pt x="0" y="70"/>
                  </a:lnTo>
                  <a:lnTo>
                    <a:pt x="2" y="78"/>
                  </a:lnTo>
                  <a:lnTo>
                    <a:pt x="4" y="84"/>
                  </a:lnTo>
                  <a:lnTo>
                    <a:pt x="8" y="90"/>
                  </a:lnTo>
                  <a:lnTo>
                    <a:pt x="12" y="96"/>
                  </a:lnTo>
                  <a:lnTo>
                    <a:pt x="12" y="96"/>
                  </a:lnTo>
                  <a:lnTo>
                    <a:pt x="20" y="100"/>
                  </a:lnTo>
                  <a:lnTo>
                    <a:pt x="26" y="102"/>
                  </a:lnTo>
                  <a:lnTo>
                    <a:pt x="34" y="103"/>
                  </a:lnTo>
                  <a:lnTo>
                    <a:pt x="44" y="103"/>
                  </a:lnTo>
                  <a:lnTo>
                    <a:pt x="44" y="103"/>
                  </a:lnTo>
                  <a:lnTo>
                    <a:pt x="58" y="103"/>
                  </a:lnTo>
                  <a:lnTo>
                    <a:pt x="68" y="100"/>
                  </a:lnTo>
                  <a:lnTo>
                    <a:pt x="68" y="100"/>
                  </a:lnTo>
                  <a:lnTo>
                    <a:pt x="76" y="96"/>
                  </a:lnTo>
                  <a:lnTo>
                    <a:pt x="82" y="90"/>
                  </a:lnTo>
                  <a:lnTo>
                    <a:pt x="82" y="90"/>
                  </a:lnTo>
                  <a:lnTo>
                    <a:pt x="86" y="82"/>
                  </a:lnTo>
                  <a:lnTo>
                    <a:pt x="88" y="72"/>
                  </a:lnTo>
                  <a:lnTo>
                    <a:pt x="88" y="72"/>
                  </a:lnTo>
                  <a:lnTo>
                    <a:pt x="86" y="64"/>
                  </a:lnTo>
                  <a:lnTo>
                    <a:pt x="84" y="56"/>
                  </a:lnTo>
                  <a:lnTo>
                    <a:pt x="84" y="56"/>
                  </a:lnTo>
                  <a:lnTo>
                    <a:pt x="78" y="50"/>
                  </a:lnTo>
                  <a:lnTo>
                    <a:pt x="72" y="46"/>
                  </a:lnTo>
                  <a:lnTo>
                    <a:pt x="72" y="46"/>
                  </a:lnTo>
                  <a:lnTo>
                    <a:pt x="62" y="42"/>
                  </a:lnTo>
                  <a:lnTo>
                    <a:pt x="48" y="38"/>
                  </a:lnTo>
                  <a:lnTo>
                    <a:pt x="48" y="38"/>
                  </a:lnTo>
                  <a:lnTo>
                    <a:pt x="34" y="36"/>
                  </a:lnTo>
                  <a:lnTo>
                    <a:pt x="28" y="32"/>
                  </a:lnTo>
                  <a:lnTo>
                    <a:pt x="28" y="32"/>
                  </a:lnTo>
                  <a:lnTo>
                    <a:pt x="26" y="30"/>
                  </a:lnTo>
                  <a:lnTo>
                    <a:pt x="24" y="26"/>
                  </a:lnTo>
                  <a:lnTo>
                    <a:pt x="24" y="26"/>
                  </a:lnTo>
                  <a:lnTo>
                    <a:pt x="26" y="22"/>
                  </a:lnTo>
                  <a:lnTo>
                    <a:pt x="28" y="20"/>
                  </a:lnTo>
                  <a:lnTo>
                    <a:pt x="28" y="20"/>
                  </a:lnTo>
                  <a:lnTo>
                    <a:pt x="34" y="16"/>
                  </a:lnTo>
                  <a:lnTo>
                    <a:pt x="44" y="16"/>
                  </a:lnTo>
                  <a:lnTo>
                    <a:pt x="44" y="16"/>
                  </a:lnTo>
                  <a:lnTo>
                    <a:pt x="52" y="16"/>
                  </a:lnTo>
                  <a:lnTo>
                    <a:pt x="56" y="20"/>
                  </a:lnTo>
                  <a:lnTo>
                    <a:pt x="56" y="20"/>
                  </a:lnTo>
                  <a:lnTo>
                    <a:pt x="60" y="24"/>
                  </a:lnTo>
                  <a:lnTo>
                    <a:pt x="64" y="30"/>
                  </a:lnTo>
                  <a:lnTo>
                    <a:pt x="84" y="30"/>
                  </a:lnTo>
                  <a:lnTo>
                    <a:pt x="84" y="30"/>
                  </a:lnTo>
                  <a:lnTo>
                    <a:pt x="84" y="24"/>
                  </a:lnTo>
                  <a:lnTo>
                    <a:pt x="82" y="18"/>
                  </a:lnTo>
                  <a:lnTo>
                    <a:pt x="78" y="12"/>
                  </a:lnTo>
                  <a:lnTo>
                    <a:pt x="74" y="8"/>
                  </a:lnTo>
                  <a:lnTo>
                    <a:pt x="74" y="8"/>
                  </a:lnTo>
                  <a:lnTo>
                    <a:pt x="68" y="4"/>
                  </a:lnTo>
                  <a:lnTo>
                    <a:pt x="62" y="2"/>
                  </a:lnTo>
                  <a:lnTo>
                    <a:pt x="44" y="0"/>
                  </a:lnTo>
                  <a:lnTo>
                    <a:pt x="44" y="0"/>
                  </a:lnTo>
                  <a:lnTo>
                    <a:pt x="32" y="0"/>
                  </a:lnTo>
                  <a:lnTo>
                    <a:pt x="22" y="2"/>
                  </a:lnTo>
                  <a:lnTo>
                    <a:pt x="22" y="2"/>
                  </a:lnTo>
                  <a:lnTo>
                    <a:pt x="14" y="6"/>
                  </a:lnTo>
                  <a:lnTo>
                    <a:pt x="8" y="12"/>
                  </a:lnTo>
                  <a:lnTo>
                    <a:pt x="8" y="12"/>
                  </a:lnTo>
                  <a:lnTo>
                    <a:pt x="4" y="20"/>
                  </a:lnTo>
                  <a:lnTo>
                    <a:pt x="4" y="28"/>
                  </a:lnTo>
                  <a:lnTo>
                    <a:pt x="4" y="28"/>
                  </a:lnTo>
                  <a:lnTo>
                    <a:pt x="4" y="34"/>
                  </a:lnTo>
                  <a:lnTo>
                    <a:pt x="6" y="38"/>
                  </a:lnTo>
                  <a:lnTo>
                    <a:pt x="10" y="44"/>
                  </a:lnTo>
                  <a:lnTo>
                    <a:pt x="14" y="48"/>
                  </a:lnTo>
                  <a:lnTo>
                    <a:pt x="14" y="48"/>
                  </a:lnTo>
                  <a:lnTo>
                    <a:pt x="24" y="54"/>
                  </a:lnTo>
                  <a:lnTo>
                    <a:pt x="38" y="58"/>
                  </a:lnTo>
                  <a:lnTo>
                    <a:pt x="38" y="58"/>
                  </a:lnTo>
                  <a:lnTo>
                    <a:pt x="56" y="62"/>
                  </a:lnTo>
                  <a:lnTo>
                    <a:pt x="56" y="62"/>
                  </a:lnTo>
                  <a:lnTo>
                    <a:pt x="64" y="66"/>
                  </a:lnTo>
                  <a:lnTo>
                    <a:pt x="64" y="66"/>
                  </a:lnTo>
                  <a:lnTo>
                    <a:pt x="66" y="70"/>
                  </a:lnTo>
                  <a:lnTo>
                    <a:pt x="66" y="72"/>
                  </a:lnTo>
                  <a:lnTo>
                    <a:pt x="66" y="72"/>
                  </a:lnTo>
                  <a:lnTo>
                    <a:pt x="64" y="78"/>
                  </a:lnTo>
                  <a:lnTo>
                    <a:pt x="60" y="82"/>
                  </a:lnTo>
                  <a:lnTo>
                    <a:pt x="60" y="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Rectangle 14"/>
            <p:cNvSpPr>
              <a:spLocks noChangeArrowheads="1"/>
            </p:cNvSpPr>
            <p:nvPr/>
          </p:nvSpPr>
          <p:spPr bwMode="auto">
            <a:xfrm>
              <a:off x="1273175" y="3795641"/>
              <a:ext cx="31750"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p:cNvSpPr>
              <a:spLocks noEditPoints="1"/>
            </p:cNvSpPr>
            <p:nvPr/>
          </p:nvSpPr>
          <p:spPr bwMode="auto">
            <a:xfrm>
              <a:off x="1441450" y="3665466"/>
              <a:ext cx="142875" cy="161925"/>
            </a:xfrm>
            <a:custGeom>
              <a:avLst/>
              <a:gdLst>
                <a:gd name="T0" fmla="*/ 60 w 90"/>
                <a:gd name="T1" fmla="*/ 100 h 102"/>
                <a:gd name="T2" fmla="*/ 60 w 90"/>
                <a:gd name="T3" fmla="*/ 100 h 102"/>
                <a:gd name="T4" fmla="*/ 68 w 90"/>
                <a:gd name="T5" fmla="*/ 96 h 102"/>
                <a:gd name="T6" fmla="*/ 76 w 90"/>
                <a:gd name="T7" fmla="*/ 92 h 102"/>
                <a:gd name="T8" fmla="*/ 76 w 90"/>
                <a:gd name="T9" fmla="*/ 92 h 102"/>
                <a:gd name="T10" fmla="*/ 82 w 90"/>
                <a:gd name="T11" fmla="*/ 84 h 102"/>
                <a:gd name="T12" fmla="*/ 86 w 90"/>
                <a:gd name="T13" fmla="*/ 74 h 102"/>
                <a:gd name="T14" fmla="*/ 86 w 90"/>
                <a:gd name="T15" fmla="*/ 74 h 102"/>
                <a:gd name="T16" fmla="*/ 90 w 90"/>
                <a:gd name="T17" fmla="*/ 64 h 102"/>
                <a:gd name="T18" fmla="*/ 90 w 90"/>
                <a:gd name="T19" fmla="*/ 52 h 102"/>
                <a:gd name="T20" fmla="*/ 90 w 90"/>
                <a:gd name="T21" fmla="*/ 52 h 102"/>
                <a:gd name="T22" fmla="*/ 90 w 90"/>
                <a:gd name="T23" fmla="*/ 40 h 102"/>
                <a:gd name="T24" fmla="*/ 86 w 90"/>
                <a:gd name="T25" fmla="*/ 28 h 102"/>
                <a:gd name="T26" fmla="*/ 86 w 90"/>
                <a:gd name="T27" fmla="*/ 28 h 102"/>
                <a:gd name="T28" fmla="*/ 82 w 90"/>
                <a:gd name="T29" fmla="*/ 20 h 102"/>
                <a:gd name="T30" fmla="*/ 76 w 90"/>
                <a:gd name="T31" fmla="*/ 12 h 102"/>
                <a:gd name="T32" fmla="*/ 76 w 90"/>
                <a:gd name="T33" fmla="*/ 12 h 102"/>
                <a:gd name="T34" fmla="*/ 68 w 90"/>
                <a:gd name="T35" fmla="*/ 6 h 102"/>
                <a:gd name="T36" fmla="*/ 60 w 90"/>
                <a:gd name="T37" fmla="*/ 2 h 102"/>
                <a:gd name="T38" fmla="*/ 60 w 90"/>
                <a:gd name="T39" fmla="*/ 2 h 102"/>
                <a:gd name="T40" fmla="*/ 52 w 90"/>
                <a:gd name="T41" fmla="*/ 2 h 102"/>
                <a:gd name="T42" fmla="*/ 40 w 90"/>
                <a:gd name="T43" fmla="*/ 0 h 102"/>
                <a:gd name="T44" fmla="*/ 0 w 90"/>
                <a:gd name="T45" fmla="*/ 0 h 102"/>
                <a:gd name="T46" fmla="*/ 0 w 90"/>
                <a:gd name="T47" fmla="*/ 102 h 102"/>
                <a:gd name="T48" fmla="*/ 40 w 90"/>
                <a:gd name="T49" fmla="*/ 102 h 102"/>
                <a:gd name="T50" fmla="*/ 40 w 90"/>
                <a:gd name="T51" fmla="*/ 102 h 102"/>
                <a:gd name="T52" fmla="*/ 52 w 90"/>
                <a:gd name="T53" fmla="*/ 102 h 102"/>
                <a:gd name="T54" fmla="*/ 60 w 90"/>
                <a:gd name="T55" fmla="*/ 100 h 102"/>
                <a:gd name="T56" fmla="*/ 60 w 90"/>
                <a:gd name="T57" fmla="*/ 100 h 102"/>
                <a:gd name="T58" fmla="*/ 22 w 90"/>
                <a:gd name="T59" fmla="*/ 86 h 102"/>
                <a:gd name="T60" fmla="*/ 22 w 90"/>
                <a:gd name="T61" fmla="*/ 18 h 102"/>
                <a:gd name="T62" fmla="*/ 30 w 90"/>
                <a:gd name="T63" fmla="*/ 18 h 102"/>
                <a:gd name="T64" fmla="*/ 30 w 90"/>
                <a:gd name="T65" fmla="*/ 18 h 102"/>
                <a:gd name="T66" fmla="*/ 48 w 90"/>
                <a:gd name="T67" fmla="*/ 18 h 102"/>
                <a:gd name="T68" fmla="*/ 48 w 90"/>
                <a:gd name="T69" fmla="*/ 18 h 102"/>
                <a:gd name="T70" fmla="*/ 54 w 90"/>
                <a:gd name="T71" fmla="*/ 20 h 102"/>
                <a:gd name="T72" fmla="*/ 60 w 90"/>
                <a:gd name="T73" fmla="*/ 24 h 102"/>
                <a:gd name="T74" fmla="*/ 60 w 90"/>
                <a:gd name="T75" fmla="*/ 24 h 102"/>
                <a:gd name="T76" fmla="*/ 62 w 90"/>
                <a:gd name="T77" fmla="*/ 28 h 102"/>
                <a:gd name="T78" fmla="*/ 66 w 90"/>
                <a:gd name="T79" fmla="*/ 34 h 102"/>
                <a:gd name="T80" fmla="*/ 66 w 90"/>
                <a:gd name="T81" fmla="*/ 34 h 102"/>
                <a:gd name="T82" fmla="*/ 68 w 90"/>
                <a:gd name="T83" fmla="*/ 42 h 102"/>
                <a:gd name="T84" fmla="*/ 68 w 90"/>
                <a:gd name="T85" fmla="*/ 52 h 102"/>
                <a:gd name="T86" fmla="*/ 68 w 90"/>
                <a:gd name="T87" fmla="*/ 52 h 102"/>
                <a:gd name="T88" fmla="*/ 68 w 90"/>
                <a:gd name="T89" fmla="*/ 62 h 102"/>
                <a:gd name="T90" fmla="*/ 66 w 90"/>
                <a:gd name="T91" fmla="*/ 70 h 102"/>
                <a:gd name="T92" fmla="*/ 66 w 90"/>
                <a:gd name="T93" fmla="*/ 70 h 102"/>
                <a:gd name="T94" fmla="*/ 62 w 90"/>
                <a:gd name="T95" fmla="*/ 76 h 102"/>
                <a:gd name="T96" fmla="*/ 60 w 90"/>
                <a:gd name="T97" fmla="*/ 80 h 102"/>
                <a:gd name="T98" fmla="*/ 60 w 90"/>
                <a:gd name="T99" fmla="*/ 80 h 102"/>
                <a:gd name="T100" fmla="*/ 50 w 90"/>
                <a:gd name="T101" fmla="*/ 84 h 102"/>
                <a:gd name="T102" fmla="*/ 50 w 90"/>
                <a:gd name="T103" fmla="*/ 84 h 102"/>
                <a:gd name="T104" fmla="*/ 38 w 90"/>
                <a:gd name="T105" fmla="*/ 86 h 102"/>
                <a:gd name="T106" fmla="*/ 22 w 90"/>
                <a:gd name="T107"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2">
                  <a:moveTo>
                    <a:pt x="60" y="100"/>
                  </a:moveTo>
                  <a:lnTo>
                    <a:pt x="60" y="100"/>
                  </a:lnTo>
                  <a:lnTo>
                    <a:pt x="68" y="96"/>
                  </a:lnTo>
                  <a:lnTo>
                    <a:pt x="76" y="92"/>
                  </a:lnTo>
                  <a:lnTo>
                    <a:pt x="76" y="92"/>
                  </a:lnTo>
                  <a:lnTo>
                    <a:pt x="82" y="84"/>
                  </a:lnTo>
                  <a:lnTo>
                    <a:pt x="86" y="74"/>
                  </a:lnTo>
                  <a:lnTo>
                    <a:pt x="86" y="74"/>
                  </a:lnTo>
                  <a:lnTo>
                    <a:pt x="90" y="64"/>
                  </a:lnTo>
                  <a:lnTo>
                    <a:pt x="90" y="52"/>
                  </a:lnTo>
                  <a:lnTo>
                    <a:pt x="90" y="52"/>
                  </a:lnTo>
                  <a:lnTo>
                    <a:pt x="90" y="40"/>
                  </a:lnTo>
                  <a:lnTo>
                    <a:pt x="86" y="28"/>
                  </a:lnTo>
                  <a:lnTo>
                    <a:pt x="86" y="28"/>
                  </a:lnTo>
                  <a:lnTo>
                    <a:pt x="82" y="20"/>
                  </a:lnTo>
                  <a:lnTo>
                    <a:pt x="76" y="12"/>
                  </a:lnTo>
                  <a:lnTo>
                    <a:pt x="76" y="12"/>
                  </a:lnTo>
                  <a:lnTo>
                    <a:pt x="68" y="6"/>
                  </a:lnTo>
                  <a:lnTo>
                    <a:pt x="60" y="2"/>
                  </a:lnTo>
                  <a:lnTo>
                    <a:pt x="60" y="2"/>
                  </a:lnTo>
                  <a:lnTo>
                    <a:pt x="52" y="2"/>
                  </a:lnTo>
                  <a:lnTo>
                    <a:pt x="40" y="0"/>
                  </a:lnTo>
                  <a:lnTo>
                    <a:pt x="0" y="0"/>
                  </a:lnTo>
                  <a:lnTo>
                    <a:pt x="0" y="102"/>
                  </a:lnTo>
                  <a:lnTo>
                    <a:pt x="40" y="102"/>
                  </a:lnTo>
                  <a:lnTo>
                    <a:pt x="40" y="102"/>
                  </a:lnTo>
                  <a:lnTo>
                    <a:pt x="52" y="102"/>
                  </a:lnTo>
                  <a:lnTo>
                    <a:pt x="60" y="100"/>
                  </a:lnTo>
                  <a:lnTo>
                    <a:pt x="60" y="100"/>
                  </a:lnTo>
                  <a:close/>
                  <a:moveTo>
                    <a:pt x="22" y="86"/>
                  </a:moveTo>
                  <a:lnTo>
                    <a:pt x="22" y="18"/>
                  </a:lnTo>
                  <a:lnTo>
                    <a:pt x="30" y="18"/>
                  </a:lnTo>
                  <a:lnTo>
                    <a:pt x="30" y="18"/>
                  </a:lnTo>
                  <a:lnTo>
                    <a:pt x="48" y="18"/>
                  </a:lnTo>
                  <a:lnTo>
                    <a:pt x="48" y="18"/>
                  </a:lnTo>
                  <a:lnTo>
                    <a:pt x="54" y="20"/>
                  </a:lnTo>
                  <a:lnTo>
                    <a:pt x="60" y="24"/>
                  </a:lnTo>
                  <a:lnTo>
                    <a:pt x="60" y="24"/>
                  </a:lnTo>
                  <a:lnTo>
                    <a:pt x="62" y="28"/>
                  </a:lnTo>
                  <a:lnTo>
                    <a:pt x="66" y="34"/>
                  </a:lnTo>
                  <a:lnTo>
                    <a:pt x="66" y="34"/>
                  </a:lnTo>
                  <a:lnTo>
                    <a:pt x="68" y="42"/>
                  </a:lnTo>
                  <a:lnTo>
                    <a:pt x="68" y="52"/>
                  </a:lnTo>
                  <a:lnTo>
                    <a:pt x="68" y="52"/>
                  </a:lnTo>
                  <a:lnTo>
                    <a:pt x="68" y="62"/>
                  </a:lnTo>
                  <a:lnTo>
                    <a:pt x="66" y="70"/>
                  </a:lnTo>
                  <a:lnTo>
                    <a:pt x="66" y="70"/>
                  </a:lnTo>
                  <a:lnTo>
                    <a:pt x="62" y="76"/>
                  </a:lnTo>
                  <a:lnTo>
                    <a:pt x="60" y="80"/>
                  </a:lnTo>
                  <a:lnTo>
                    <a:pt x="60" y="80"/>
                  </a:lnTo>
                  <a:lnTo>
                    <a:pt x="50" y="84"/>
                  </a:lnTo>
                  <a:lnTo>
                    <a:pt x="50" y="84"/>
                  </a:lnTo>
                  <a:lnTo>
                    <a:pt x="38" y="86"/>
                  </a:lnTo>
                  <a:lnTo>
                    <a:pt x="2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p:cNvSpPr>
              <a:spLocks/>
            </p:cNvSpPr>
            <p:nvPr/>
          </p:nvSpPr>
          <p:spPr bwMode="auto">
            <a:xfrm>
              <a:off x="1631950"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p:cNvSpPr>
              <a:spLocks noEditPoints="1"/>
            </p:cNvSpPr>
            <p:nvPr/>
          </p:nvSpPr>
          <p:spPr bwMode="auto">
            <a:xfrm>
              <a:off x="1809750" y="3665466"/>
              <a:ext cx="130175" cy="161925"/>
            </a:xfrm>
            <a:custGeom>
              <a:avLst/>
              <a:gdLst>
                <a:gd name="T0" fmla="*/ 70 w 82"/>
                <a:gd name="T1" fmla="*/ 58 h 102"/>
                <a:gd name="T2" fmla="*/ 70 w 82"/>
                <a:gd name="T3" fmla="*/ 58 h 102"/>
                <a:gd name="T4" fmla="*/ 76 w 82"/>
                <a:gd name="T5" fmla="*/ 54 h 102"/>
                <a:gd name="T6" fmla="*/ 80 w 82"/>
                <a:gd name="T7" fmla="*/ 48 h 102"/>
                <a:gd name="T8" fmla="*/ 80 w 82"/>
                <a:gd name="T9" fmla="*/ 48 h 102"/>
                <a:gd name="T10" fmla="*/ 82 w 82"/>
                <a:gd name="T11" fmla="*/ 40 h 102"/>
                <a:gd name="T12" fmla="*/ 82 w 82"/>
                <a:gd name="T13" fmla="*/ 32 h 102"/>
                <a:gd name="T14" fmla="*/ 82 w 82"/>
                <a:gd name="T15" fmla="*/ 32 h 102"/>
                <a:gd name="T16" fmla="*/ 82 w 82"/>
                <a:gd name="T17" fmla="*/ 22 h 102"/>
                <a:gd name="T18" fmla="*/ 76 w 82"/>
                <a:gd name="T19" fmla="*/ 12 h 102"/>
                <a:gd name="T20" fmla="*/ 76 w 82"/>
                <a:gd name="T21" fmla="*/ 12 h 102"/>
                <a:gd name="T22" fmla="*/ 70 w 82"/>
                <a:gd name="T23" fmla="*/ 6 h 102"/>
                <a:gd name="T24" fmla="*/ 62 w 82"/>
                <a:gd name="T25" fmla="*/ 2 h 102"/>
                <a:gd name="T26" fmla="*/ 62 w 82"/>
                <a:gd name="T27" fmla="*/ 2 h 102"/>
                <a:gd name="T28" fmla="*/ 34 w 82"/>
                <a:gd name="T29" fmla="*/ 0 h 102"/>
                <a:gd name="T30" fmla="*/ 0 w 82"/>
                <a:gd name="T31" fmla="*/ 0 h 102"/>
                <a:gd name="T32" fmla="*/ 0 w 82"/>
                <a:gd name="T33" fmla="*/ 102 h 102"/>
                <a:gd name="T34" fmla="*/ 22 w 82"/>
                <a:gd name="T35" fmla="*/ 102 h 102"/>
                <a:gd name="T36" fmla="*/ 22 w 82"/>
                <a:gd name="T37" fmla="*/ 64 h 102"/>
                <a:gd name="T38" fmla="*/ 36 w 82"/>
                <a:gd name="T39" fmla="*/ 64 h 102"/>
                <a:gd name="T40" fmla="*/ 36 w 82"/>
                <a:gd name="T41" fmla="*/ 64 h 102"/>
                <a:gd name="T42" fmla="*/ 58 w 82"/>
                <a:gd name="T43" fmla="*/ 62 h 102"/>
                <a:gd name="T44" fmla="*/ 58 w 82"/>
                <a:gd name="T45" fmla="*/ 62 h 102"/>
                <a:gd name="T46" fmla="*/ 70 w 82"/>
                <a:gd name="T47" fmla="*/ 58 h 102"/>
                <a:gd name="T48" fmla="*/ 70 w 82"/>
                <a:gd name="T49" fmla="*/ 58 h 102"/>
                <a:gd name="T50" fmla="*/ 52 w 82"/>
                <a:gd name="T51" fmla="*/ 46 h 102"/>
                <a:gd name="T52" fmla="*/ 52 w 82"/>
                <a:gd name="T53" fmla="*/ 46 h 102"/>
                <a:gd name="T54" fmla="*/ 34 w 82"/>
                <a:gd name="T55" fmla="*/ 46 h 102"/>
                <a:gd name="T56" fmla="*/ 22 w 82"/>
                <a:gd name="T57" fmla="*/ 46 h 102"/>
                <a:gd name="T58" fmla="*/ 22 w 82"/>
                <a:gd name="T59" fmla="*/ 18 h 102"/>
                <a:gd name="T60" fmla="*/ 32 w 82"/>
                <a:gd name="T61" fmla="*/ 18 h 102"/>
                <a:gd name="T62" fmla="*/ 32 w 82"/>
                <a:gd name="T63" fmla="*/ 18 h 102"/>
                <a:gd name="T64" fmla="*/ 48 w 82"/>
                <a:gd name="T65" fmla="*/ 18 h 102"/>
                <a:gd name="T66" fmla="*/ 48 w 82"/>
                <a:gd name="T67" fmla="*/ 18 h 102"/>
                <a:gd name="T68" fmla="*/ 52 w 82"/>
                <a:gd name="T69" fmla="*/ 20 h 102"/>
                <a:gd name="T70" fmla="*/ 56 w 82"/>
                <a:gd name="T71" fmla="*/ 24 h 102"/>
                <a:gd name="T72" fmla="*/ 56 w 82"/>
                <a:gd name="T73" fmla="*/ 24 h 102"/>
                <a:gd name="T74" fmla="*/ 60 w 82"/>
                <a:gd name="T75" fmla="*/ 28 h 102"/>
                <a:gd name="T76" fmla="*/ 60 w 82"/>
                <a:gd name="T77" fmla="*/ 32 h 102"/>
                <a:gd name="T78" fmla="*/ 60 w 82"/>
                <a:gd name="T79" fmla="*/ 32 h 102"/>
                <a:gd name="T80" fmla="*/ 60 w 82"/>
                <a:gd name="T81" fmla="*/ 36 h 102"/>
                <a:gd name="T82" fmla="*/ 58 w 82"/>
                <a:gd name="T83" fmla="*/ 40 h 102"/>
                <a:gd name="T84" fmla="*/ 58 w 82"/>
                <a:gd name="T85" fmla="*/ 40 h 102"/>
                <a:gd name="T86" fmla="*/ 54 w 82"/>
                <a:gd name="T87" fmla="*/ 44 h 102"/>
                <a:gd name="T88" fmla="*/ 52 w 82"/>
                <a:gd name="T89" fmla="*/ 46 h 102"/>
                <a:gd name="T90" fmla="*/ 52 w 82"/>
                <a:gd name="T9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102">
                  <a:moveTo>
                    <a:pt x="70" y="58"/>
                  </a:moveTo>
                  <a:lnTo>
                    <a:pt x="70" y="58"/>
                  </a:lnTo>
                  <a:lnTo>
                    <a:pt x="76" y="54"/>
                  </a:lnTo>
                  <a:lnTo>
                    <a:pt x="80" y="48"/>
                  </a:lnTo>
                  <a:lnTo>
                    <a:pt x="80" y="48"/>
                  </a:lnTo>
                  <a:lnTo>
                    <a:pt x="82" y="40"/>
                  </a:lnTo>
                  <a:lnTo>
                    <a:pt x="82" y="32"/>
                  </a:lnTo>
                  <a:lnTo>
                    <a:pt x="82" y="32"/>
                  </a:lnTo>
                  <a:lnTo>
                    <a:pt x="82" y="22"/>
                  </a:lnTo>
                  <a:lnTo>
                    <a:pt x="76" y="12"/>
                  </a:lnTo>
                  <a:lnTo>
                    <a:pt x="76" y="12"/>
                  </a:lnTo>
                  <a:lnTo>
                    <a:pt x="70" y="6"/>
                  </a:lnTo>
                  <a:lnTo>
                    <a:pt x="62" y="2"/>
                  </a:lnTo>
                  <a:lnTo>
                    <a:pt x="62" y="2"/>
                  </a:lnTo>
                  <a:lnTo>
                    <a:pt x="34" y="0"/>
                  </a:lnTo>
                  <a:lnTo>
                    <a:pt x="0" y="0"/>
                  </a:lnTo>
                  <a:lnTo>
                    <a:pt x="0" y="102"/>
                  </a:lnTo>
                  <a:lnTo>
                    <a:pt x="22" y="102"/>
                  </a:lnTo>
                  <a:lnTo>
                    <a:pt x="22" y="64"/>
                  </a:lnTo>
                  <a:lnTo>
                    <a:pt x="36" y="64"/>
                  </a:lnTo>
                  <a:lnTo>
                    <a:pt x="36" y="64"/>
                  </a:lnTo>
                  <a:lnTo>
                    <a:pt x="58" y="62"/>
                  </a:lnTo>
                  <a:lnTo>
                    <a:pt x="58" y="62"/>
                  </a:lnTo>
                  <a:lnTo>
                    <a:pt x="70" y="58"/>
                  </a:lnTo>
                  <a:lnTo>
                    <a:pt x="70" y="58"/>
                  </a:lnTo>
                  <a:close/>
                  <a:moveTo>
                    <a:pt x="52" y="46"/>
                  </a:moveTo>
                  <a:lnTo>
                    <a:pt x="52" y="46"/>
                  </a:lnTo>
                  <a:lnTo>
                    <a:pt x="34" y="46"/>
                  </a:lnTo>
                  <a:lnTo>
                    <a:pt x="22" y="46"/>
                  </a:lnTo>
                  <a:lnTo>
                    <a:pt x="22" y="18"/>
                  </a:lnTo>
                  <a:lnTo>
                    <a:pt x="32" y="18"/>
                  </a:lnTo>
                  <a:lnTo>
                    <a:pt x="32" y="18"/>
                  </a:lnTo>
                  <a:lnTo>
                    <a:pt x="48" y="18"/>
                  </a:lnTo>
                  <a:lnTo>
                    <a:pt x="48" y="18"/>
                  </a:lnTo>
                  <a:lnTo>
                    <a:pt x="52" y="20"/>
                  </a:lnTo>
                  <a:lnTo>
                    <a:pt x="56" y="24"/>
                  </a:lnTo>
                  <a:lnTo>
                    <a:pt x="56" y="24"/>
                  </a:lnTo>
                  <a:lnTo>
                    <a:pt x="60" y="28"/>
                  </a:lnTo>
                  <a:lnTo>
                    <a:pt x="60" y="32"/>
                  </a:lnTo>
                  <a:lnTo>
                    <a:pt x="60" y="32"/>
                  </a:lnTo>
                  <a:lnTo>
                    <a:pt x="60" y="36"/>
                  </a:lnTo>
                  <a:lnTo>
                    <a:pt x="58" y="40"/>
                  </a:lnTo>
                  <a:lnTo>
                    <a:pt x="58" y="40"/>
                  </a:lnTo>
                  <a:lnTo>
                    <a:pt x="54" y="44"/>
                  </a:lnTo>
                  <a:lnTo>
                    <a:pt x="52" y="46"/>
                  </a:lnTo>
                  <a:lnTo>
                    <a:pt x="52"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p:cNvSpPr>
              <a:spLocks noEditPoints="1"/>
            </p:cNvSpPr>
            <p:nvPr/>
          </p:nvSpPr>
          <p:spPr bwMode="auto">
            <a:xfrm>
              <a:off x="1952625" y="3665466"/>
              <a:ext cx="171450" cy="161925"/>
            </a:xfrm>
            <a:custGeom>
              <a:avLst/>
              <a:gdLst>
                <a:gd name="T0" fmla="*/ 32 w 108"/>
                <a:gd name="T1" fmla="*/ 80 h 102"/>
                <a:gd name="T2" fmla="*/ 76 w 108"/>
                <a:gd name="T3" fmla="*/ 80 h 102"/>
                <a:gd name="T4" fmla="*/ 84 w 108"/>
                <a:gd name="T5" fmla="*/ 102 h 102"/>
                <a:gd name="T6" fmla="*/ 108 w 108"/>
                <a:gd name="T7" fmla="*/ 102 h 102"/>
                <a:gd name="T8" fmla="*/ 64 w 108"/>
                <a:gd name="T9" fmla="*/ 0 h 102"/>
                <a:gd name="T10" fmla="*/ 42 w 108"/>
                <a:gd name="T11" fmla="*/ 0 h 102"/>
                <a:gd name="T12" fmla="*/ 0 w 108"/>
                <a:gd name="T13" fmla="*/ 102 h 102"/>
                <a:gd name="T14" fmla="*/ 22 w 108"/>
                <a:gd name="T15" fmla="*/ 102 h 102"/>
                <a:gd name="T16" fmla="*/ 32 w 108"/>
                <a:gd name="T17" fmla="*/ 80 h 102"/>
                <a:gd name="T18" fmla="*/ 54 w 108"/>
                <a:gd name="T19" fmla="*/ 24 h 102"/>
                <a:gd name="T20" fmla="*/ 68 w 108"/>
                <a:gd name="T21" fmla="*/ 62 h 102"/>
                <a:gd name="T22" fmla="*/ 38 w 108"/>
                <a:gd name="T23" fmla="*/ 62 h 102"/>
                <a:gd name="T24" fmla="*/ 54 w 108"/>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2">
                  <a:moveTo>
                    <a:pt x="32" y="80"/>
                  </a:moveTo>
                  <a:lnTo>
                    <a:pt x="76" y="80"/>
                  </a:lnTo>
                  <a:lnTo>
                    <a:pt x="84" y="102"/>
                  </a:lnTo>
                  <a:lnTo>
                    <a:pt x="108" y="102"/>
                  </a:lnTo>
                  <a:lnTo>
                    <a:pt x="64" y="0"/>
                  </a:lnTo>
                  <a:lnTo>
                    <a:pt x="42" y="0"/>
                  </a:lnTo>
                  <a:lnTo>
                    <a:pt x="0" y="102"/>
                  </a:lnTo>
                  <a:lnTo>
                    <a:pt x="22" y="102"/>
                  </a:lnTo>
                  <a:lnTo>
                    <a:pt x="32" y="80"/>
                  </a:lnTo>
                  <a:close/>
                  <a:moveTo>
                    <a:pt x="54" y="24"/>
                  </a:moveTo>
                  <a:lnTo>
                    <a:pt x="68" y="62"/>
                  </a:lnTo>
                  <a:lnTo>
                    <a:pt x="38" y="62"/>
                  </a:lnTo>
                  <a:lnTo>
                    <a:pt x="5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p:cNvSpPr>
              <a:spLocks noEditPoints="1"/>
            </p:cNvSpPr>
            <p:nvPr/>
          </p:nvSpPr>
          <p:spPr bwMode="auto">
            <a:xfrm>
              <a:off x="2159000" y="3665466"/>
              <a:ext cx="155575" cy="161925"/>
            </a:xfrm>
            <a:custGeom>
              <a:avLst/>
              <a:gdLst>
                <a:gd name="T0" fmla="*/ 22 w 98"/>
                <a:gd name="T1" fmla="*/ 60 h 102"/>
                <a:gd name="T2" fmla="*/ 28 w 98"/>
                <a:gd name="T3" fmla="*/ 60 h 102"/>
                <a:gd name="T4" fmla="*/ 28 w 98"/>
                <a:gd name="T5" fmla="*/ 60 h 102"/>
                <a:gd name="T6" fmla="*/ 38 w 98"/>
                <a:gd name="T7" fmla="*/ 62 h 102"/>
                <a:gd name="T8" fmla="*/ 38 w 98"/>
                <a:gd name="T9" fmla="*/ 62 h 102"/>
                <a:gd name="T10" fmla="*/ 46 w 98"/>
                <a:gd name="T11" fmla="*/ 66 h 102"/>
                <a:gd name="T12" fmla="*/ 46 w 98"/>
                <a:gd name="T13" fmla="*/ 66 h 102"/>
                <a:gd name="T14" fmla="*/ 56 w 98"/>
                <a:gd name="T15" fmla="*/ 80 h 102"/>
                <a:gd name="T16" fmla="*/ 72 w 98"/>
                <a:gd name="T17" fmla="*/ 102 h 102"/>
                <a:gd name="T18" fmla="*/ 98 w 98"/>
                <a:gd name="T19" fmla="*/ 102 h 102"/>
                <a:gd name="T20" fmla="*/ 86 w 98"/>
                <a:gd name="T21" fmla="*/ 82 h 102"/>
                <a:gd name="T22" fmla="*/ 86 w 98"/>
                <a:gd name="T23" fmla="*/ 82 h 102"/>
                <a:gd name="T24" fmla="*/ 72 w 98"/>
                <a:gd name="T25" fmla="*/ 66 h 102"/>
                <a:gd name="T26" fmla="*/ 72 w 98"/>
                <a:gd name="T27" fmla="*/ 66 h 102"/>
                <a:gd name="T28" fmla="*/ 62 w 98"/>
                <a:gd name="T29" fmla="*/ 58 h 102"/>
                <a:gd name="T30" fmla="*/ 62 w 98"/>
                <a:gd name="T31" fmla="*/ 58 h 102"/>
                <a:gd name="T32" fmla="*/ 74 w 98"/>
                <a:gd name="T33" fmla="*/ 54 h 102"/>
                <a:gd name="T34" fmla="*/ 82 w 98"/>
                <a:gd name="T35" fmla="*/ 48 h 102"/>
                <a:gd name="T36" fmla="*/ 82 w 98"/>
                <a:gd name="T37" fmla="*/ 48 h 102"/>
                <a:gd name="T38" fmla="*/ 88 w 98"/>
                <a:gd name="T39" fmla="*/ 40 h 102"/>
                <a:gd name="T40" fmla="*/ 90 w 98"/>
                <a:gd name="T41" fmla="*/ 30 h 102"/>
                <a:gd name="T42" fmla="*/ 90 w 98"/>
                <a:gd name="T43" fmla="*/ 30 h 102"/>
                <a:gd name="T44" fmla="*/ 88 w 98"/>
                <a:gd name="T45" fmla="*/ 20 h 102"/>
                <a:gd name="T46" fmla="*/ 86 w 98"/>
                <a:gd name="T47" fmla="*/ 14 h 102"/>
                <a:gd name="T48" fmla="*/ 86 w 98"/>
                <a:gd name="T49" fmla="*/ 14 h 102"/>
                <a:gd name="T50" fmla="*/ 80 w 98"/>
                <a:gd name="T51" fmla="*/ 8 h 102"/>
                <a:gd name="T52" fmla="*/ 72 w 98"/>
                <a:gd name="T53" fmla="*/ 4 h 102"/>
                <a:gd name="T54" fmla="*/ 72 w 98"/>
                <a:gd name="T55" fmla="*/ 4 h 102"/>
                <a:gd name="T56" fmla="*/ 62 w 98"/>
                <a:gd name="T57" fmla="*/ 2 h 102"/>
                <a:gd name="T58" fmla="*/ 48 w 98"/>
                <a:gd name="T59" fmla="*/ 0 h 102"/>
                <a:gd name="T60" fmla="*/ 0 w 98"/>
                <a:gd name="T61" fmla="*/ 0 h 102"/>
                <a:gd name="T62" fmla="*/ 0 w 98"/>
                <a:gd name="T63" fmla="*/ 102 h 102"/>
                <a:gd name="T64" fmla="*/ 22 w 98"/>
                <a:gd name="T65" fmla="*/ 102 h 102"/>
                <a:gd name="T66" fmla="*/ 22 w 98"/>
                <a:gd name="T67" fmla="*/ 60 h 102"/>
                <a:gd name="T68" fmla="*/ 22 w 98"/>
                <a:gd name="T69" fmla="*/ 18 h 102"/>
                <a:gd name="T70" fmla="*/ 40 w 98"/>
                <a:gd name="T71" fmla="*/ 18 h 102"/>
                <a:gd name="T72" fmla="*/ 40 w 98"/>
                <a:gd name="T73" fmla="*/ 18 h 102"/>
                <a:gd name="T74" fmla="*/ 56 w 98"/>
                <a:gd name="T75" fmla="*/ 18 h 102"/>
                <a:gd name="T76" fmla="*/ 56 w 98"/>
                <a:gd name="T77" fmla="*/ 18 h 102"/>
                <a:gd name="T78" fmla="*/ 60 w 98"/>
                <a:gd name="T79" fmla="*/ 20 h 102"/>
                <a:gd name="T80" fmla="*/ 64 w 98"/>
                <a:gd name="T81" fmla="*/ 22 h 102"/>
                <a:gd name="T82" fmla="*/ 64 w 98"/>
                <a:gd name="T83" fmla="*/ 22 h 102"/>
                <a:gd name="T84" fmla="*/ 66 w 98"/>
                <a:gd name="T85" fmla="*/ 26 h 102"/>
                <a:gd name="T86" fmla="*/ 68 w 98"/>
                <a:gd name="T87" fmla="*/ 30 h 102"/>
                <a:gd name="T88" fmla="*/ 68 w 98"/>
                <a:gd name="T89" fmla="*/ 30 h 102"/>
                <a:gd name="T90" fmla="*/ 66 w 98"/>
                <a:gd name="T91" fmla="*/ 34 h 102"/>
                <a:gd name="T92" fmla="*/ 66 w 98"/>
                <a:gd name="T93" fmla="*/ 38 h 102"/>
                <a:gd name="T94" fmla="*/ 66 w 98"/>
                <a:gd name="T95" fmla="*/ 38 h 102"/>
                <a:gd name="T96" fmla="*/ 62 w 98"/>
                <a:gd name="T97" fmla="*/ 40 h 102"/>
                <a:gd name="T98" fmla="*/ 58 w 98"/>
                <a:gd name="T99" fmla="*/ 42 h 102"/>
                <a:gd name="T100" fmla="*/ 58 w 98"/>
                <a:gd name="T101" fmla="*/ 42 h 102"/>
                <a:gd name="T102" fmla="*/ 40 w 98"/>
                <a:gd name="T103" fmla="*/ 44 h 102"/>
                <a:gd name="T104" fmla="*/ 22 w 98"/>
                <a:gd name="T105" fmla="*/ 44 h 102"/>
                <a:gd name="T106" fmla="*/ 22 w 98"/>
                <a:gd name="T10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02">
                  <a:moveTo>
                    <a:pt x="22" y="60"/>
                  </a:moveTo>
                  <a:lnTo>
                    <a:pt x="28" y="60"/>
                  </a:lnTo>
                  <a:lnTo>
                    <a:pt x="28" y="60"/>
                  </a:lnTo>
                  <a:lnTo>
                    <a:pt x="38" y="62"/>
                  </a:lnTo>
                  <a:lnTo>
                    <a:pt x="38" y="62"/>
                  </a:lnTo>
                  <a:lnTo>
                    <a:pt x="46" y="66"/>
                  </a:lnTo>
                  <a:lnTo>
                    <a:pt x="46" y="66"/>
                  </a:lnTo>
                  <a:lnTo>
                    <a:pt x="56" y="80"/>
                  </a:lnTo>
                  <a:lnTo>
                    <a:pt x="72" y="102"/>
                  </a:lnTo>
                  <a:lnTo>
                    <a:pt x="98" y="102"/>
                  </a:lnTo>
                  <a:lnTo>
                    <a:pt x="86" y="82"/>
                  </a:lnTo>
                  <a:lnTo>
                    <a:pt x="86" y="82"/>
                  </a:lnTo>
                  <a:lnTo>
                    <a:pt x="72" y="66"/>
                  </a:lnTo>
                  <a:lnTo>
                    <a:pt x="72" y="66"/>
                  </a:lnTo>
                  <a:lnTo>
                    <a:pt x="62" y="58"/>
                  </a:lnTo>
                  <a:lnTo>
                    <a:pt x="62" y="58"/>
                  </a:lnTo>
                  <a:lnTo>
                    <a:pt x="74" y="54"/>
                  </a:lnTo>
                  <a:lnTo>
                    <a:pt x="82" y="48"/>
                  </a:lnTo>
                  <a:lnTo>
                    <a:pt x="82" y="48"/>
                  </a:lnTo>
                  <a:lnTo>
                    <a:pt x="88" y="40"/>
                  </a:lnTo>
                  <a:lnTo>
                    <a:pt x="90" y="30"/>
                  </a:lnTo>
                  <a:lnTo>
                    <a:pt x="90" y="30"/>
                  </a:lnTo>
                  <a:lnTo>
                    <a:pt x="88" y="20"/>
                  </a:lnTo>
                  <a:lnTo>
                    <a:pt x="86" y="14"/>
                  </a:lnTo>
                  <a:lnTo>
                    <a:pt x="86" y="14"/>
                  </a:lnTo>
                  <a:lnTo>
                    <a:pt x="80" y="8"/>
                  </a:lnTo>
                  <a:lnTo>
                    <a:pt x="72" y="4"/>
                  </a:lnTo>
                  <a:lnTo>
                    <a:pt x="72" y="4"/>
                  </a:lnTo>
                  <a:lnTo>
                    <a:pt x="62" y="2"/>
                  </a:lnTo>
                  <a:lnTo>
                    <a:pt x="48" y="0"/>
                  </a:lnTo>
                  <a:lnTo>
                    <a:pt x="0" y="0"/>
                  </a:lnTo>
                  <a:lnTo>
                    <a:pt x="0" y="102"/>
                  </a:lnTo>
                  <a:lnTo>
                    <a:pt x="22" y="102"/>
                  </a:lnTo>
                  <a:lnTo>
                    <a:pt x="22" y="60"/>
                  </a:lnTo>
                  <a:close/>
                  <a:moveTo>
                    <a:pt x="22" y="18"/>
                  </a:moveTo>
                  <a:lnTo>
                    <a:pt x="40" y="18"/>
                  </a:lnTo>
                  <a:lnTo>
                    <a:pt x="40" y="18"/>
                  </a:lnTo>
                  <a:lnTo>
                    <a:pt x="56" y="18"/>
                  </a:lnTo>
                  <a:lnTo>
                    <a:pt x="56" y="18"/>
                  </a:lnTo>
                  <a:lnTo>
                    <a:pt x="60" y="20"/>
                  </a:lnTo>
                  <a:lnTo>
                    <a:pt x="64" y="22"/>
                  </a:lnTo>
                  <a:lnTo>
                    <a:pt x="64" y="22"/>
                  </a:lnTo>
                  <a:lnTo>
                    <a:pt x="66" y="26"/>
                  </a:lnTo>
                  <a:lnTo>
                    <a:pt x="68" y="30"/>
                  </a:lnTo>
                  <a:lnTo>
                    <a:pt x="68" y="30"/>
                  </a:lnTo>
                  <a:lnTo>
                    <a:pt x="66" y="34"/>
                  </a:lnTo>
                  <a:lnTo>
                    <a:pt x="66" y="38"/>
                  </a:lnTo>
                  <a:lnTo>
                    <a:pt x="66" y="38"/>
                  </a:lnTo>
                  <a:lnTo>
                    <a:pt x="62" y="40"/>
                  </a:lnTo>
                  <a:lnTo>
                    <a:pt x="58" y="42"/>
                  </a:lnTo>
                  <a:lnTo>
                    <a:pt x="58" y="42"/>
                  </a:lnTo>
                  <a:lnTo>
                    <a:pt x="40" y="44"/>
                  </a:lnTo>
                  <a:lnTo>
                    <a:pt x="22" y="44"/>
                  </a:lnTo>
                  <a:lnTo>
                    <a:pt x="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p:cNvSpPr>
              <a:spLocks/>
            </p:cNvSpPr>
            <p:nvPr/>
          </p:nvSpPr>
          <p:spPr bwMode="auto">
            <a:xfrm>
              <a:off x="2339975" y="3665466"/>
              <a:ext cx="136525" cy="161925"/>
            </a:xfrm>
            <a:custGeom>
              <a:avLst/>
              <a:gdLst>
                <a:gd name="T0" fmla="*/ 32 w 86"/>
                <a:gd name="T1" fmla="*/ 102 h 102"/>
                <a:gd name="T2" fmla="*/ 54 w 86"/>
                <a:gd name="T3" fmla="*/ 102 h 102"/>
                <a:gd name="T4" fmla="*/ 54 w 86"/>
                <a:gd name="T5" fmla="*/ 18 h 102"/>
                <a:gd name="T6" fmla="*/ 86 w 86"/>
                <a:gd name="T7" fmla="*/ 18 h 102"/>
                <a:gd name="T8" fmla="*/ 86 w 86"/>
                <a:gd name="T9" fmla="*/ 0 h 102"/>
                <a:gd name="T10" fmla="*/ 0 w 86"/>
                <a:gd name="T11" fmla="*/ 0 h 102"/>
                <a:gd name="T12" fmla="*/ 0 w 86"/>
                <a:gd name="T13" fmla="*/ 18 h 102"/>
                <a:gd name="T14" fmla="*/ 32 w 86"/>
                <a:gd name="T15" fmla="*/ 18 h 102"/>
                <a:gd name="T16" fmla="*/ 32 w 86"/>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2">
                  <a:moveTo>
                    <a:pt x="32" y="102"/>
                  </a:moveTo>
                  <a:lnTo>
                    <a:pt x="54" y="102"/>
                  </a:lnTo>
                  <a:lnTo>
                    <a:pt x="54" y="18"/>
                  </a:lnTo>
                  <a:lnTo>
                    <a:pt x="86" y="18"/>
                  </a:lnTo>
                  <a:lnTo>
                    <a:pt x="86" y="0"/>
                  </a:lnTo>
                  <a:lnTo>
                    <a:pt x="0" y="0"/>
                  </a:lnTo>
                  <a:lnTo>
                    <a:pt x="0" y="18"/>
                  </a:lnTo>
                  <a:lnTo>
                    <a:pt x="32" y="18"/>
                  </a:lnTo>
                  <a:lnTo>
                    <a:pt x="32"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p:cNvSpPr>
              <a:spLocks/>
            </p:cNvSpPr>
            <p:nvPr/>
          </p:nvSpPr>
          <p:spPr bwMode="auto">
            <a:xfrm>
              <a:off x="2514600" y="3665466"/>
              <a:ext cx="168275" cy="161925"/>
            </a:xfrm>
            <a:custGeom>
              <a:avLst/>
              <a:gdLst>
                <a:gd name="T0" fmla="*/ 20 w 106"/>
                <a:gd name="T1" fmla="*/ 22 h 102"/>
                <a:gd name="T2" fmla="*/ 42 w 106"/>
                <a:gd name="T3" fmla="*/ 102 h 102"/>
                <a:gd name="T4" fmla="*/ 64 w 106"/>
                <a:gd name="T5" fmla="*/ 102 h 102"/>
                <a:gd name="T6" fmla="*/ 86 w 106"/>
                <a:gd name="T7" fmla="*/ 22 h 102"/>
                <a:gd name="T8" fmla="*/ 86 w 106"/>
                <a:gd name="T9" fmla="*/ 102 h 102"/>
                <a:gd name="T10" fmla="*/ 106 w 106"/>
                <a:gd name="T11" fmla="*/ 102 h 102"/>
                <a:gd name="T12" fmla="*/ 106 w 106"/>
                <a:gd name="T13" fmla="*/ 0 h 102"/>
                <a:gd name="T14" fmla="*/ 72 w 106"/>
                <a:gd name="T15" fmla="*/ 0 h 102"/>
                <a:gd name="T16" fmla="*/ 54 w 106"/>
                <a:gd name="T17" fmla="*/ 70 h 102"/>
                <a:gd name="T18" fmla="*/ 34 w 106"/>
                <a:gd name="T19" fmla="*/ 0 h 102"/>
                <a:gd name="T20" fmla="*/ 0 w 106"/>
                <a:gd name="T21" fmla="*/ 0 h 102"/>
                <a:gd name="T22" fmla="*/ 0 w 106"/>
                <a:gd name="T23" fmla="*/ 102 h 102"/>
                <a:gd name="T24" fmla="*/ 20 w 106"/>
                <a:gd name="T25" fmla="*/ 102 h 102"/>
                <a:gd name="T26" fmla="*/ 20 w 106"/>
                <a:gd name="T27" fmla="*/ 2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2">
                  <a:moveTo>
                    <a:pt x="20" y="22"/>
                  </a:moveTo>
                  <a:lnTo>
                    <a:pt x="42" y="102"/>
                  </a:lnTo>
                  <a:lnTo>
                    <a:pt x="64" y="102"/>
                  </a:lnTo>
                  <a:lnTo>
                    <a:pt x="86" y="22"/>
                  </a:lnTo>
                  <a:lnTo>
                    <a:pt x="86" y="102"/>
                  </a:lnTo>
                  <a:lnTo>
                    <a:pt x="106" y="102"/>
                  </a:lnTo>
                  <a:lnTo>
                    <a:pt x="106" y="0"/>
                  </a:lnTo>
                  <a:lnTo>
                    <a:pt x="72" y="0"/>
                  </a:lnTo>
                  <a:lnTo>
                    <a:pt x="54" y="70"/>
                  </a:lnTo>
                  <a:lnTo>
                    <a:pt x="34" y="0"/>
                  </a:lnTo>
                  <a:lnTo>
                    <a:pt x="0" y="0"/>
                  </a:lnTo>
                  <a:lnTo>
                    <a:pt x="0" y="102"/>
                  </a:lnTo>
                  <a:lnTo>
                    <a:pt x="20" y="102"/>
                  </a:lnTo>
                  <a:lnTo>
                    <a:pt x="20"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p:cNvSpPr>
              <a:spLocks/>
            </p:cNvSpPr>
            <p:nvPr/>
          </p:nvSpPr>
          <p:spPr bwMode="auto">
            <a:xfrm>
              <a:off x="2733675" y="3665466"/>
              <a:ext cx="130175" cy="161925"/>
            </a:xfrm>
            <a:custGeom>
              <a:avLst/>
              <a:gdLst>
                <a:gd name="T0" fmla="*/ 82 w 82"/>
                <a:gd name="T1" fmla="*/ 86 h 102"/>
                <a:gd name="T2" fmla="*/ 22 w 82"/>
                <a:gd name="T3" fmla="*/ 86 h 102"/>
                <a:gd name="T4" fmla="*/ 22 w 82"/>
                <a:gd name="T5" fmla="*/ 58 h 102"/>
                <a:gd name="T6" fmla="*/ 76 w 82"/>
                <a:gd name="T7" fmla="*/ 58 h 102"/>
                <a:gd name="T8" fmla="*/ 76 w 82"/>
                <a:gd name="T9" fmla="*/ 40 h 102"/>
                <a:gd name="T10" fmla="*/ 22 w 82"/>
                <a:gd name="T11" fmla="*/ 40 h 102"/>
                <a:gd name="T12" fmla="*/ 22 w 82"/>
                <a:gd name="T13" fmla="*/ 18 h 102"/>
                <a:gd name="T14" fmla="*/ 80 w 82"/>
                <a:gd name="T15" fmla="*/ 18 h 102"/>
                <a:gd name="T16" fmla="*/ 80 w 82"/>
                <a:gd name="T17" fmla="*/ 0 h 102"/>
                <a:gd name="T18" fmla="*/ 0 w 82"/>
                <a:gd name="T19" fmla="*/ 0 h 102"/>
                <a:gd name="T20" fmla="*/ 0 w 82"/>
                <a:gd name="T21" fmla="*/ 102 h 102"/>
                <a:gd name="T22" fmla="*/ 82 w 82"/>
                <a:gd name="T23" fmla="*/ 102 h 102"/>
                <a:gd name="T24" fmla="*/ 82 w 82"/>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02">
                  <a:moveTo>
                    <a:pt x="82" y="86"/>
                  </a:moveTo>
                  <a:lnTo>
                    <a:pt x="22" y="86"/>
                  </a:lnTo>
                  <a:lnTo>
                    <a:pt x="22" y="58"/>
                  </a:lnTo>
                  <a:lnTo>
                    <a:pt x="76" y="58"/>
                  </a:lnTo>
                  <a:lnTo>
                    <a:pt x="76" y="40"/>
                  </a:lnTo>
                  <a:lnTo>
                    <a:pt x="22" y="40"/>
                  </a:lnTo>
                  <a:lnTo>
                    <a:pt x="22" y="18"/>
                  </a:lnTo>
                  <a:lnTo>
                    <a:pt x="80" y="18"/>
                  </a:lnTo>
                  <a:lnTo>
                    <a:pt x="80" y="0"/>
                  </a:lnTo>
                  <a:lnTo>
                    <a:pt x="0" y="0"/>
                  </a:lnTo>
                  <a:lnTo>
                    <a:pt x="0" y="102"/>
                  </a:lnTo>
                  <a:lnTo>
                    <a:pt x="82" y="102"/>
                  </a:lnTo>
                  <a:lnTo>
                    <a:pt x="82"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p:cNvSpPr>
              <a:spLocks/>
            </p:cNvSpPr>
            <p:nvPr/>
          </p:nvSpPr>
          <p:spPr bwMode="auto">
            <a:xfrm>
              <a:off x="2911475" y="3665466"/>
              <a:ext cx="136525" cy="161925"/>
            </a:xfrm>
            <a:custGeom>
              <a:avLst/>
              <a:gdLst>
                <a:gd name="T0" fmla="*/ 20 w 86"/>
                <a:gd name="T1" fmla="*/ 36 h 102"/>
                <a:gd name="T2" fmla="*/ 64 w 86"/>
                <a:gd name="T3" fmla="*/ 102 h 102"/>
                <a:gd name="T4" fmla="*/ 86 w 86"/>
                <a:gd name="T5" fmla="*/ 102 h 102"/>
                <a:gd name="T6" fmla="*/ 86 w 86"/>
                <a:gd name="T7" fmla="*/ 0 h 102"/>
                <a:gd name="T8" fmla="*/ 66 w 86"/>
                <a:gd name="T9" fmla="*/ 0 h 102"/>
                <a:gd name="T10" fmla="*/ 66 w 86"/>
                <a:gd name="T11" fmla="*/ 68 h 102"/>
                <a:gd name="T12" fmla="*/ 22 w 86"/>
                <a:gd name="T13" fmla="*/ 0 h 102"/>
                <a:gd name="T14" fmla="*/ 0 w 86"/>
                <a:gd name="T15" fmla="*/ 0 h 102"/>
                <a:gd name="T16" fmla="*/ 0 w 86"/>
                <a:gd name="T17" fmla="*/ 102 h 102"/>
                <a:gd name="T18" fmla="*/ 20 w 86"/>
                <a:gd name="T19" fmla="*/ 102 h 102"/>
                <a:gd name="T20" fmla="*/ 20 w 86"/>
                <a:gd name="T2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2">
                  <a:moveTo>
                    <a:pt x="20" y="36"/>
                  </a:moveTo>
                  <a:lnTo>
                    <a:pt x="64" y="102"/>
                  </a:lnTo>
                  <a:lnTo>
                    <a:pt x="86" y="102"/>
                  </a:lnTo>
                  <a:lnTo>
                    <a:pt x="86" y="0"/>
                  </a:lnTo>
                  <a:lnTo>
                    <a:pt x="66" y="0"/>
                  </a:lnTo>
                  <a:lnTo>
                    <a:pt x="66" y="68"/>
                  </a:lnTo>
                  <a:lnTo>
                    <a:pt x="22" y="0"/>
                  </a:lnTo>
                  <a:lnTo>
                    <a:pt x="0" y="0"/>
                  </a:lnTo>
                  <a:lnTo>
                    <a:pt x="0" y="102"/>
                  </a:lnTo>
                  <a:lnTo>
                    <a:pt x="20" y="102"/>
                  </a:lnTo>
                  <a:lnTo>
                    <a:pt x="2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p:cNvSpPr>
              <a:spLocks/>
            </p:cNvSpPr>
            <p:nvPr/>
          </p:nvSpPr>
          <p:spPr bwMode="auto">
            <a:xfrm>
              <a:off x="3089275" y="3665466"/>
              <a:ext cx="139700" cy="161925"/>
            </a:xfrm>
            <a:custGeom>
              <a:avLst/>
              <a:gdLst>
                <a:gd name="T0" fmla="*/ 34 w 88"/>
                <a:gd name="T1" fmla="*/ 102 h 102"/>
                <a:gd name="T2" fmla="*/ 54 w 88"/>
                <a:gd name="T3" fmla="*/ 102 h 102"/>
                <a:gd name="T4" fmla="*/ 54 w 88"/>
                <a:gd name="T5" fmla="*/ 18 h 102"/>
                <a:gd name="T6" fmla="*/ 88 w 88"/>
                <a:gd name="T7" fmla="*/ 18 h 102"/>
                <a:gd name="T8" fmla="*/ 88 w 88"/>
                <a:gd name="T9" fmla="*/ 0 h 102"/>
                <a:gd name="T10" fmla="*/ 0 w 88"/>
                <a:gd name="T11" fmla="*/ 0 h 102"/>
                <a:gd name="T12" fmla="*/ 0 w 88"/>
                <a:gd name="T13" fmla="*/ 18 h 102"/>
                <a:gd name="T14" fmla="*/ 34 w 88"/>
                <a:gd name="T15" fmla="*/ 18 h 102"/>
                <a:gd name="T16" fmla="*/ 34 w 8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34" y="102"/>
                  </a:moveTo>
                  <a:lnTo>
                    <a:pt x="54" y="102"/>
                  </a:lnTo>
                  <a:lnTo>
                    <a:pt x="54" y="18"/>
                  </a:lnTo>
                  <a:lnTo>
                    <a:pt x="88" y="18"/>
                  </a:lnTo>
                  <a:lnTo>
                    <a:pt x="88" y="0"/>
                  </a:lnTo>
                  <a:lnTo>
                    <a:pt x="0" y="0"/>
                  </a:lnTo>
                  <a:lnTo>
                    <a:pt x="0" y="18"/>
                  </a:lnTo>
                  <a:lnTo>
                    <a:pt x="34" y="18"/>
                  </a:lnTo>
                  <a:lnTo>
                    <a:pt x="34"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p:cNvSpPr>
              <a:spLocks noEditPoints="1"/>
            </p:cNvSpPr>
            <p:nvPr/>
          </p:nvSpPr>
          <p:spPr bwMode="auto">
            <a:xfrm>
              <a:off x="3343275" y="3665466"/>
              <a:ext cx="168275" cy="163513"/>
            </a:xfrm>
            <a:custGeom>
              <a:avLst/>
              <a:gdLst>
                <a:gd name="T0" fmla="*/ 54 w 106"/>
                <a:gd name="T1" fmla="*/ 103 h 103"/>
                <a:gd name="T2" fmla="*/ 76 w 106"/>
                <a:gd name="T3" fmla="*/ 100 h 103"/>
                <a:gd name="T4" fmla="*/ 92 w 106"/>
                <a:gd name="T5" fmla="*/ 90 h 103"/>
                <a:gd name="T6" fmla="*/ 98 w 106"/>
                <a:gd name="T7" fmla="*/ 82 h 103"/>
                <a:gd name="T8" fmla="*/ 106 w 106"/>
                <a:gd name="T9" fmla="*/ 64 h 103"/>
                <a:gd name="T10" fmla="*/ 106 w 106"/>
                <a:gd name="T11" fmla="*/ 52 h 103"/>
                <a:gd name="T12" fmla="*/ 102 w 106"/>
                <a:gd name="T13" fmla="*/ 30 h 103"/>
                <a:gd name="T14" fmla="*/ 92 w 106"/>
                <a:gd name="T15" fmla="*/ 12 h 103"/>
                <a:gd name="T16" fmla="*/ 84 w 106"/>
                <a:gd name="T17" fmla="*/ 6 h 103"/>
                <a:gd name="T18" fmla="*/ 64 w 106"/>
                <a:gd name="T19" fmla="*/ 0 h 103"/>
                <a:gd name="T20" fmla="*/ 54 w 106"/>
                <a:gd name="T21" fmla="*/ 0 h 103"/>
                <a:gd name="T22" fmla="*/ 30 w 106"/>
                <a:gd name="T23" fmla="*/ 4 h 103"/>
                <a:gd name="T24" fmla="*/ 22 w 106"/>
                <a:gd name="T25" fmla="*/ 6 h 103"/>
                <a:gd name="T26" fmla="*/ 16 w 106"/>
                <a:gd name="T27" fmla="*/ 12 h 103"/>
                <a:gd name="T28" fmla="*/ 6 w 106"/>
                <a:gd name="T29" fmla="*/ 26 h 103"/>
                <a:gd name="T30" fmla="*/ 2 w 106"/>
                <a:gd name="T31" fmla="*/ 38 h 103"/>
                <a:gd name="T32" fmla="*/ 0 w 106"/>
                <a:gd name="T33" fmla="*/ 52 h 103"/>
                <a:gd name="T34" fmla="*/ 4 w 106"/>
                <a:gd name="T35" fmla="*/ 74 h 103"/>
                <a:gd name="T36" fmla="*/ 14 w 106"/>
                <a:gd name="T37" fmla="*/ 90 h 103"/>
                <a:gd name="T38" fmla="*/ 22 w 106"/>
                <a:gd name="T39" fmla="*/ 96 h 103"/>
                <a:gd name="T40" fmla="*/ 42 w 106"/>
                <a:gd name="T41" fmla="*/ 103 h 103"/>
                <a:gd name="T42" fmla="*/ 54 w 106"/>
                <a:gd name="T43" fmla="*/ 103 h 103"/>
                <a:gd name="T44" fmla="*/ 32 w 106"/>
                <a:gd name="T45" fmla="*/ 26 h 103"/>
                <a:gd name="T46" fmla="*/ 42 w 106"/>
                <a:gd name="T47" fmla="*/ 18 h 103"/>
                <a:gd name="T48" fmla="*/ 54 w 106"/>
                <a:gd name="T49" fmla="*/ 16 h 103"/>
                <a:gd name="T50" fmla="*/ 70 w 106"/>
                <a:gd name="T51" fmla="*/ 22 h 103"/>
                <a:gd name="T52" fmla="*/ 76 w 106"/>
                <a:gd name="T53" fmla="*/ 26 h 103"/>
                <a:gd name="T54" fmla="*/ 82 w 106"/>
                <a:gd name="T55" fmla="*/ 36 h 103"/>
                <a:gd name="T56" fmla="*/ 84 w 106"/>
                <a:gd name="T57" fmla="*/ 52 h 103"/>
                <a:gd name="T58" fmla="*/ 78 w 106"/>
                <a:gd name="T59" fmla="*/ 72 h 103"/>
                <a:gd name="T60" fmla="*/ 74 w 106"/>
                <a:gd name="T61" fmla="*/ 78 h 103"/>
                <a:gd name="T62" fmla="*/ 66 w 106"/>
                <a:gd name="T63" fmla="*/ 84 h 103"/>
                <a:gd name="T64" fmla="*/ 54 w 106"/>
                <a:gd name="T65" fmla="*/ 86 h 103"/>
                <a:gd name="T66" fmla="*/ 36 w 106"/>
                <a:gd name="T67" fmla="*/ 82 h 103"/>
                <a:gd name="T68" fmla="*/ 32 w 106"/>
                <a:gd name="T69" fmla="*/ 78 h 103"/>
                <a:gd name="T70" fmla="*/ 26 w 106"/>
                <a:gd name="T71" fmla="*/ 66 h 103"/>
                <a:gd name="T72" fmla="*/ 24 w 106"/>
                <a:gd name="T73" fmla="*/ 52 h 103"/>
                <a:gd name="T74" fmla="*/ 26 w 106"/>
                <a:gd name="T75" fmla="*/ 36 h 103"/>
                <a:gd name="T76" fmla="*/ 32 w 106"/>
                <a:gd name="T77"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3">
                  <a:moveTo>
                    <a:pt x="54" y="103"/>
                  </a:moveTo>
                  <a:lnTo>
                    <a:pt x="54" y="103"/>
                  </a:lnTo>
                  <a:lnTo>
                    <a:pt x="64" y="103"/>
                  </a:lnTo>
                  <a:lnTo>
                    <a:pt x="76" y="100"/>
                  </a:lnTo>
                  <a:lnTo>
                    <a:pt x="84" y="96"/>
                  </a:lnTo>
                  <a:lnTo>
                    <a:pt x="92" y="90"/>
                  </a:lnTo>
                  <a:lnTo>
                    <a:pt x="92" y="90"/>
                  </a:lnTo>
                  <a:lnTo>
                    <a:pt x="98" y="82"/>
                  </a:lnTo>
                  <a:lnTo>
                    <a:pt x="102" y="74"/>
                  </a:lnTo>
                  <a:lnTo>
                    <a:pt x="106" y="64"/>
                  </a:lnTo>
                  <a:lnTo>
                    <a:pt x="106" y="52"/>
                  </a:lnTo>
                  <a:lnTo>
                    <a:pt x="106" y="52"/>
                  </a:lnTo>
                  <a:lnTo>
                    <a:pt x="106" y="40"/>
                  </a:lnTo>
                  <a:lnTo>
                    <a:pt x="102" y="30"/>
                  </a:lnTo>
                  <a:lnTo>
                    <a:pt x="98" y="20"/>
                  </a:lnTo>
                  <a:lnTo>
                    <a:pt x="92" y="12"/>
                  </a:lnTo>
                  <a:lnTo>
                    <a:pt x="92" y="12"/>
                  </a:lnTo>
                  <a:lnTo>
                    <a:pt x="84" y="6"/>
                  </a:lnTo>
                  <a:lnTo>
                    <a:pt x="74" y="2"/>
                  </a:lnTo>
                  <a:lnTo>
                    <a:pt x="64" y="0"/>
                  </a:lnTo>
                  <a:lnTo>
                    <a:pt x="54" y="0"/>
                  </a:lnTo>
                  <a:lnTo>
                    <a:pt x="54" y="0"/>
                  </a:lnTo>
                  <a:lnTo>
                    <a:pt x="40" y="0"/>
                  </a:lnTo>
                  <a:lnTo>
                    <a:pt x="30" y="4"/>
                  </a:lnTo>
                  <a:lnTo>
                    <a:pt x="30" y="4"/>
                  </a:lnTo>
                  <a:lnTo>
                    <a:pt x="22" y="6"/>
                  </a:lnTo>
                  <a:lnTo>
                    <a:pt x="16" y="12"/>
                  </a:lnTo>
                  <a:lnTo>
                    <a:pt x="16" y="12"/>
                  </a:lnTo>
                  <a:lnTo>
                    <a:pt x="10" y="18"/>
                  </a:lnTo>
                  <a:lnTo>
                    <a:pt x="6" y="26"/>
                  </a:lnTo>
                  <a:lnTo>
                    <a:pt x="6" y="26"/>
                  </a:lnTo>
                  <a:lnTo>
                    <a:pt x="2" y="38"/>
                  </a:lnTo>
                  <a:lnTo>
                    <a:pt x="0" y="52"/>
                  </a:lnTo>
                  <a:lnTo>
                    <a:pt x="0" y="52"/>
                  </a:lnTo>
                  <a:lnTo>
                    <a:pt x="2" y="64"/>
                  </a:lnTo>
                  <a:lnTo>
                    <a:pt x="4" y="74"/>
                  </a:lnTo>
                  <a:lnTo>
                    <a:pt x="8" y="82"/>
                  </a:lnTo>
                  <a:lnTo>
                    <a:pt x="14" y="90"/>
                  </a:lnTo>
                  <a:lnTo>
                    <a:pt x="14" y="90"/>
                  </a:lnTo>
                  <a:lnTo>
                    <a:pt x="22" y="96"/>
                  </a:lnTo>
                  <a:lnTo>
                    <a:pt x="32" y="100"/>
                  </a:lnTo>
                  <a:lnTo>
                    <a:pt x="42" y="103"/>
                  </a:lnTo>
                  <a:lnTo>
                    <a:pt x="54" y="103"/>
                  </a:lnTo>
                  <a:lnTo>
                    <a:pt x="54" y="103"/>
                  </a:lnTo>
                  <a:close/>
                  <a:moveTo>
                    <a:pt x="32" y="26"/>
                  </a:moveTo>
                  <a:lnTo>
                    <a:pt x="32" y="26"/>
                  </a:lnTo>
                  <a:lnTo>
                    <a:pt x="36" y="22"/>
                  </a:lnTo>
                  <a:lnTo>
                    <a:pt x="42" y="18"/>
                  </a:lnTo>
                  <a:lnTo>
                    <a:pt x="54" y="16"/>
                  </a:lnTo>
                  <a:lnTo>
                    <a:pt x="54" y="16"/>
                  </a:lnTo>
                  <a:lnTo>
                    <a:pt x="66" y="18"/>
                  </a:lnTo>
                  <a:lnTo>
                    <a:pt x="70" y="22"/>
                  </a:lnTo>
                  <a:lnTo>
                    <a:pt x="76" y="26"/>
                  </a:lnTo>
                  <a:lnTo>
                    <a:pt x="76" y="26"/>
                  </a:lnTo>
                  <a:lnTo>
                    <a:pt x="78" y="30"/>
                  </a:lnTo>
                  <a:lnTo>
                    <a:pt x="82" y="36"/>
                  </a:lnTo>
                  <a:lnTo>
                    <a:pt x="84" y="52"/>
                  </a:lnTo>
                  <a:lnTo>
                    <a:pt x="84" y="52"/>
                  </a:lnTo>
                  <a:lnTo>
                    <a:pt x="82" y="66"/>
                  </a:lnTo>
                  <a:lnTo>
                    <a:pt x="78" y="72"/>
                  </a:lnTo>
                  <a:lnTo>
                    <a:pt x="74" y="78"/>
                  </a:lnTo>
                  <a:lnTo>
                    <a:pt x="74" y="78"/>
                  </a:lnTo>
                  <a:lnTo>
                    <a:pt x="70" y="82"/>
                  </a:lnTo>
                  <a:lnTo>
                    <a:pt x="66" y="84"/>
                  </a:lnTo>
                  <a:lnTo>
                    <a:pt x="54" y="86"/>
                  </a:lnTo>
                  <a:lnTo>
                    <a:pt x="54" y="86"/>
                  </a:lnTo>
                  <a:lnTo>
                    <a:pt x="42" y="84"/>
                  </a:lnTo>
                  <a:lnTo>
                    <a:pt x="36" y="82"/>
                  </a:lnTo>
                  <a:lnTo>
                    <a:pt x="32" y="78"/>
                  </a:lnTo>
                  <a:lnTo>
                    <a:pt x="32" y="78"/>
                  </a:lnTo>
                  <a:lnTo>
                    <a:pt x="28" y="72"/>
                  </a:lnTo>
                  <a:lnTo>
                    <a:pt x="26" y="66"/>
                  </a:lnTo>
                  <a:lnTo>
                    <a:pt x="24" y="60"/>
                  </a:lnTo>
                  <a:lnTo>
                    <a:pt x="24" y="52"/>
                  </a:lnTo>
                  <a:lnTo>
                    <a:pt x="24" y="52"/>
                  </a:lnTo>
                  <a:lnTo>
                    <a:pt x="26" y="36"/>
                  </a:lnTo>
                  <a:lnTo>
                    <a:pt x="28" y="30"/>
                  </a:lnTo>
                  <a:lnTo>
                    <a:pt x="32" y="26"/>
                  </a:lnTo>
                  <a:lnTo>
                    <a:pt x="3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26"/>
            <p:cNvSpPr>
              <a:spLocks/>
            </p:cNvSpPr>
            <p:nvPr/>
          </p:nvSpPr>
          <p:spPr bwMode="auto">
            <a:xfrm>
              <a:off x="3556000" y="3665466"/>
              <a:ext cx="117475" cy="161925"/>
            </a:xfrm>
            <a:custGeom>
              <a:avLst/>
              <a:gdLst>
                <a:gd name="T0" fmla="*/ 22 w 74"/>
                <a:gd name="T1" fmla="*/ 60 h 102"/>
                <a:gd name="T2" fmla="*/ 68 w 74"/>
                <a:gd name="T3" fmla="*/ 60 h 102"/>
                <a:gd name="T4" fmla="*/ 68 w 74"/>
                <a:gd name="T5" fmla="*/ 42 h 102"/>
                <a:gd name="T6" fmla="*/ 22 w 74"/>
                <a:gd name="T7" fmla="*/ 42 h 102"/>
                <a:gd name="T8" fmla="*/ 22 w 74"/>
                <a:gd name="T9" fmla="*/ 18 h 102"/>
                <a:gd name="T10" fmla="*/ 74 w 74"/>
                <a:gd name="T11" fmla="*/ 18 h 102"/>
                <a:gd name="T12" fmla="*/ 74 w 74"/>
                <a:gd name="T13" fmla="*/ 0 h 102"/>
                <a:gd name="T14" fmla="*/ 0 w 74"/>
                <a:gd name="T15" fmla="*/ 0 h 102"/>
                <a:gd name="T16" fmla="*/ 0 w 74"/>
                <a:gd name="T17" fmla="*/ 102 h 102"/>
                <a:gd name="T18" fmla="*/ 22 w 74"/>
                <a:gd name="T19" fmla="*/ 102 h 102"/>
                <a:gd name="T20" fmla="*/ 22 w 74"/>
                <a:gd name="T2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22" y="60"/>
                  </a:moveTo>
                  <a:lnTo>
                    <a:pt x="68" y="60"/>
                  </a:lnTo>
                  <a:lnTo>
                    <a:pt x="68" y="42"/>
                  </a:lnTo>
                  <a:lnTo>
                    <a:pt x="22" y="42"/>
                  </a:lnTo>
                  <a:lnTo>
                    <a:pt x="22" y="18"/>
                  </a:lnTo>
                  <a:lnTo>
                    <a:pt x="74" y="18"/>
                  </a:lnTo>
                  <a:lnTo>
                    <a:pt x="74" y="0"/>
                  </a:lnTo>
                  <a:lnTo>
                    <a:pt x="0" y="0"/>
                  </a:lnTo>
                  <a:lnTo>
                    <a:pt x="0" y="102"/>
                  </a:lnTo>
                  <a:lnTo>
                    <a:pt x="22" y="102"/>
                  </a:lnTo>
                  <a:lnTo>
                    <a:pt x="22"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63" name="Picture 162" descr="Logo&#10;&#10;Description automatically generated">
            <a:extLst>
              <a:ext uri="{FF2B5EF4-FFF2-40B4-BE49-F238E27FC236}">
                <a16:creationId xmlns:a16="http://schemas.microsoft.com/office/drawing/2014/main" id="{02F9150A-BC3E-744B-8F52-EF7F024F34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7419" y="227648"/>
            <a:ext cx="2229658" cy="741756"/>
          </a:xfrm>
          <a:prstGeom prst="rect">
            <a:avLst/>
          </a:prstGeom>
        </p:spPr>
      </p:pic>
    </p:spTree>
    <p:extLst>
      <p:ext uri="{BB962C8B-B14F-4D97-AF65-F5344CB8AC3E}">
        <p14:creationId xmlns:p14="http://schemas.microsoft.com/office/powerpoint/2010/main" val="39863026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p:txStyles>
    <p:titleStyle>
      <a:lvl1pPr algn="l" defTabSz="457200" rtl="0" eaLnBrk="1" latinLnBrk="0" hangingPunct="1">
        <a:spcBef>
          <a:spcPct val="0"/>
        </a:spcBef>
        <a:buNone/>
        <a:defRPr sz="2500" b="1" kern="1200">
          <a:solidFill>
            <a:schemeClr val="tx1"/>
          </a:solidFill>
          <a:effectLst/>
          <a:latin typeface="Arial"/>
          <a:ea typeface="+mj-ea"/>
          <a:cs typeface="Arial"/>
        </a:defRPr>
      </a:lvl1pPr>
    </p:titleStyle>
    <p:bodyStyle>
      <a:lvl1pPr marL="342900" indent="-342900" algn="l" defTabSz="457200" rtl="0" eaLnBrk="1" latinLnBrk="0" hangingPunct="1">
        <a:spcBef>
          <a:spcPct val="20000"/>
        </a:spcBef>
        <a:buClr>
          <a:schemeClr val="tx1">
            <a:lumMod val="50000"/>
          </a:schemeClr>
        </a:buClr>
        <a:buSzPct val="90000"/>
        <a:buFont typeface="Lucida Grande"/>
        <a:buChar char="►"/>
        <a:defRPr sz="20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chemeClr val="tx1">
            <a:lumMod val="50000"/>
          </a:schemeClr>
        </a:buClr>
        <a:buFont typeface="Lucida Grande"/>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chemeClr val="tx1">
            <a:lumMod val="50000"/>
          </a:schemeClr>
        </a:buClr>
        <a:buSzPct val="110000"/>
        <a:buFont typeface="Lucida Grande"/>
        <a:buChar char="●"/>
        <a:defRPr sz="16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chemeClr val="tx1">
            <a:lumMod val="50000"/>
          </a:schemeClr>
        </a:buClr>
        <a:buSzPct val="110000"/>
        <a:buFont typeface="Lucida Grande"/>
        <a:buChar char="◆"/>
        <a:defRPr sz="1400" kern="1200">
          <a:solidFill>
            <a:schemeClr val="tx1">
              <a:lumMod val="75000"/>
              <a:lumOff val="25000"/>
            </a:schemeClr>
          </a:solidFill>
          <a:latin typeface="Arial"/>
          <a:ea typeface="+mn-ea"/>
          <a:cs typeface="Arial"/>
        </a:defRPr>
      </a:lvl4pPr>
      <a:lvl5pPr marL="1984248" indent="-182880" algn="l" defTabSz="457200" rtl="0" eaLnBrk="1" latinLnBrk="0" hangingPunct="1">
        <a:spcBef>
          <a:spcPct val="20000"/>
        </a:spcBef>
        <a:buClr>
          <a:schemeClr val="tx1">
            <a:lumMod val="50000"/>
          </a:schemeClr>
        </a:buClr>
        <a:buSzPct val="70000"/>
        <a:buFont typeface="Lucida Grande"/>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mlc.doe.gov/index.php/" TargetMode="External"/><Relationship Id="rId2" Type="http://schemas.openxmlformats.org/officeDocument/2006/relationships/hyperlink" Target="https://www.energy.gov/gmi/grid-modernization-initiative" TargetMode="External"/><Relationship Id="rId1" Type="http://schemas.openxmlformats.org/officeDocument/2006/relationships/slideLayout" Target="../slideLayouts/slideLayout12.xml"/><Relationship Id="rId4" Type="http://schemas.openxmlformats.org/officeDocument/2006/relationships/hyperlink" Target="mailto:GMI@hq.doe.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gmlc.doe.gov/index.php/" TargetMode="External"/><Relationship Id="rId2" Type="http://schemas.openxmlformats.org/officeDocument/2006/relationships/hyperlink" Target="https://www.energy.gov/gmi/grid-modernization-initiative" TargetMode="External"/><Relationship Id="rId1" Type="http://schemas.openxmlformats.org/officeDocument/2006/relationships/slideLayout" Target="../slideLayouts/slideLayout12.xml"/><Relationship Id="rId4" Type="http://schemas.openxmlformats.org/officeDocument/2006/relationships/hyperlink" Target="mailto:GMI@hq.do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CE16C-4C99-2286-E818-1DF38E558C0B}"/>
              </a:ext>
            </a:extLst>
          </p:cNvPr>
          <p:cNvSpPr>
            <a:spLocks noGrp="1"/>
          </p:cNvSpPr>
          <p:nvPr>
            <p:ph sz="quarter" idx="14"/>
          </p:nvPr>
        </p:nvSpPr>
        <p:spPr/>
        <p:txBody>
          <a:bodyPr>
            <a:normAutofit fontScale="92500" lnSpcReduction="20000"/>
          </a:bodyPr>
          <a:lstStyle/>
          <a:p>
            <a:r>
              <a:rPr lang="en-US" sz="4000" dirty="0"/>
              <a:t>GMI Website (for a copy of the strategy and  FAQs following the webinar): </a:t>
            </a:r>
            <a:r>
              <a:rPr lang="en-US" sz="4000" dirty="0">
                <a:hlinkClick r:id="rId2"/>
              </a:rPr>
              <a:t>https://www.energy.gov/gmi/grid-modernization-initiative</a:t>
            </a:r>
            <a:endParaRPr lang="en-US" sz="4000" dirty="0"/>
          </a:p>
          <a:p>
            <a:pPr marL="0" indent="0">
              <a:buNone/>
            </a:pPr>
            <a:endParaRPr lang="en-US" sz="4000" dirty="0"/>
          </a:p>
          <a:p>
            <a:r>
              <a:rPr lang="en-US" sz="4000" dirty="0"/>
              <a:t>GMLC Website: </a:t>
            </a:r>
            <a:r>
              <a:rPr lang="en-US" sz="4000" dirty="0">
                <a:hlinkClick r:id="rId3"/>
              </a:rPr>
              <a:t>https://gmlc.doe.gov/index.php/</a:t>
            </a:r>
            <a:endParaRPr lang="en-US" sz="4000" dirty="0"/>
          </a:p>
          <a:p>
            <a:pPr marL="0" indent="0">
              <a:buNone/>
            </a:pPr>
            <a:endParaRPr lang="en-US" sz="4000" dirty="0"/>
          </a:p>
          <a:p>
            <a:r>
              <a:rPr lang="en-US" sz="4000" dirty="0"/>
              <a:t>If you have questions or follow-up items after the webinar, please email </a:t>
            </a:r>
            <a:r>
              <a:rPr lang="en-US" sz="4000" dirty="0">
                <a:hlinkClick r:id="rId4"/>
              </a:rPr>
              <a:t>GMI@hq.doe.gov</a:t>
            </a:r>
            <a:endParaRPr lang="en-US" sz="4000" dirty="0"/>
          </a:p>
          <a:p>
            <a:endParaRPr lang="en-US" dirty="0"/>
          </a:p>
        </p:txBody>
      </p:sp>
      <p:sp>
        <p:nvSpPr>
          <p:cNvPr id="3" name="Title 2">
            <a:extLst>
              <a:ext uri="{FF2B5EF4-FFF2-40B4-BE49-F238E27FC236}">
                <a16:creationId xmlns:a16="http://schemas.microsoft.com/office/drawing/2014/main" id="{72381A4F-2466-1A11-E6A9-38A6D86BB264}"/>
              </a:ext>
            </a:extLst>
          </p:cNvPr>
          <p:cNvSpPr>
            <a:spLocks noGrp="1"/>
          </p:cNvSpPr>
          <p:nvPr>
            <p:ph type="title"/>
          </p:nvPr>
        </p:nvSpPr>
        <p:spPr/>
        <p:txBody>
          <a:bodyPr/>
          <a:lstStyle/>
          <a:p>
            <a:r>
              <a:rPr lang="en-US" dirty="0"/>
              <a:t>Welcome to the Grid Modernization Initiative Strategy Webinar!</a:t>
            </a:r>
          </a:p>
        </p:txBody>
      </p:sp>
      <p:sp>
        <p:nvSpPr>
          <p:cNvPr id="4" name="Date Placeholder 3">
            <a:extLst>
              <a:ext uri="{FF2B5EF4-FFF2-40B4-BE49-F238E27FC236}">
                <a16:creationId xmlns:a16="http://schemas.microsoft.com/office/drawing/2014/main" id="{B4D9CAAA-D27F-62E3-AED8-4E8F0C38ED89}"/>
              </a:ext>
            </a:extLst>
          </p:cNvPr>
          <p:cNvSpPr>
            <a:spLocks noGrp="1"/>
          </p:cNvSpPr>
          <p:nvPr>
            <p:ph type="dt" sz="half" idx="15"/>
          </p:nvPr>
        </p:nvSpPr>
        <p:spPr/>
        <p:txBody>
          <a:bodyPr/>
          <a:lstStyle/>
          <a:p>
            <a:r>
              <a:rPr lang="en-US"/>
              <a:t>6/5/2023</a:t>
            </a:r>
          </a:p>
        </p:txBody>
      </p:sp>
      <p:sp>
        <p:nvSpPr>
          <p:cNvPr id="5" name="Slide Number Placeholder 4">
            <a:extLst>
              <a:ext uri="{FF2B5EF4-FFF2-40B4-BE49-F238E27FC236}">
                <a16:creationId xmlns:a16="http://schemas.microsoft.com/office/drawing/2014/main" id="{FD98352C-FFC5-72CF-032F-61A85D779395}"/>
              </a:ext>
            </a:extLst>
          </p:cNvPr>
          <p:cNvSpPr>
            <a:spLocks noGrp="1"/>
          </p:cNvSpPr>
          <p:nvPr>
            <p:ph type="sldNum" sz="quarter" idx="17"/>
          </p:nvPr>
        </p:nvSpPr>
        <p:spPr/>
        <p:txBody>
          <a:bodyPr/>
          <a:lstStyle/>
          <a:p>
            <a:fld id="{03722D57-58D6-9447-A6D5-A97F6C35A8FB}" type="slidenum">
              <a:rPr lang="en-US" smtClean="0"/>
              <a:pPr/>
              <a:t>1</a:t>
            </a:fld>
            <a:endParaRPr lang="en-US"/>
          </a:p>
        </p:txBody>
      </p:sp>
    </p:spTree>
    <p:extLst>
      <p:ext uri="{BB962C8B-B14F-4D97-AF65-F5344CB8AC3E}">
        <p14:creationId xmlns:p14="http://schemas.microsoft.com/office/powerpoint/2010/main" val="88328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0A41DD5-80F7-21AC-FE3C-CEF75161F105}"/>
              </a:ext>
            </a:extLst>
          </p:cNvPr>
          <p:cNvSpPr>
            <a:spLocks noGrp="1"/>
          </p:cNvSpPr>
          <p:nvPr>
            <p:ph sz="quarter" idx="14"/>
          </p:nvPr>
        </p:nvSpPr>
        <p:spPr>
          <a:xfrm>
            <a:off x="342901" y="1394298"/>
            <a:ext cx="11495617" cy="5019472"/>
          </a:xfrm>
        </p:spPr>
        <p:txBody>
          <a:bodyPr>
            <a:normAutofit fontScale="77500" lnSpcReduction="20000"/>
          </a:bodyPr>
          <a:lstStyle/>
          <a:p>
            <a:r>
              <a:rPr lang="en-US" sz="2300" b="1" dirty="0">
                <a:effectLst/>
                <a:latin typeface="+mn-lt"/>
                <a:cs typeface="Arial" panose="020B0604020202020204" pitchFamily="34" charset="0"/>
              </a:rPr>
              <a:t>Power Electronics </a:t>
            </a:r>
            <a:endParaRPr lang="en-US" sz="2300" b="1" dirty="0">
              <a:latin typeface="+mn-lt"/>
              <a:cs typeface="Arial" panose="020B0604020202020204" pitchFamily="34" charset="0"/>
            </a:endParaRPr>
          </a:p>
          <a:p>
            <a:pPr lvl="1">
              <a:buFont typeface="Wingdings" pitchFamily="2" charset="2"/>
              <a:buChar char="§"/>
            </a:pPr>
            <a:r>
              <a:rPr lang="en-US" sz="2300" dirty="0">
                <a:effectLst/>
                <a:latin typeface="+mn-lt"/>
                <a:ea typeface="Times New Roman" panose="02020603050405020304" pitchFamily="18" charset="0"/>
                <a:cs typeface="Arial" panose="020B0604020202020204" pitchFamily="34" charset="0"/>
              </a:rPr>
              <a:t>Grid-level device technologies to overcome scaling challenges in power, packaging, and thermal management. </a:t>
            </a:r>
          </a:p>
          <a:p>
            <a:pPr lvl="1">
              <a:buFont typeface="Wingdings" pitchFamily="2" charset="2"/>
              <a:buChar char="§"/>
            </a:pPr>
            <a:r>
              <a:rPr lang="en-US" sz="2300" dirty="0">
                <a:effectLst/>
                <a:latin typeface="+mn-lt"/>
                <a:cs typeface="Arial" panose="020B0604020202020204" pitchFamily="34" charset="0"/>
              </a:rPr>
              <a:t>Efficiently move electricity over long distances onshore and offshore using muti-terminal DC systems. </a:t>
            </a:r>
          </a:p>
          <a:p>
            <a:endParaRPr lang="en-US" sz="2300" dirty="0">
              <a:latin typeface="+mn-lt"/>
              <a:cs typeface="Arial" panose="020B0604020202020204" pitchFamily="34" charset="0"/>
            </a:endParaRPr>
          </a:p>
          <a:p>
            <a:r>
              <a:rPr lang="en-US" sz="2300" b="1" dirty="0">
                <a:effectLst/>
                <a:latin typeface="+mn-lt"/>
                <a:cs typeface="Arial" panose="020B0604020202020204" pitchFamily="34" charset="0"/>
              </a:rPr>
              <a:t>Energy Storage </a:t>
            </a:r>
          </a:p>
          <a:p>
            <a:pPr lvl="1">
              <a:buFont typeface="Wingdings" pitchFamily="2" charset="2"/>
              <a:buChar char="§"/>
            </a:pPr>
            <a:r>
              <a:rPr lang="en-US" sz="2300" dirty="0">
                <a:effectLst/>
                <a:latin typeface="+mn-lt"/>
                <a:cs typeface="Arial" panose="020B0604020202020204" pitchFamily="34" charset="0"/>
              </a:rPr>
              <a:t>Integrated energy storage systems through flexible control schemes </a:t>
            </a:r>
          </a:p>
          <a:p>
            <a:pPr lvl="1">
              <a:buFont typeface="Wingdings" pitchFamily="2" charset="2"/>
              <a:buChar char="§"/>
            </a:pPr>
            <a:r>
              <a:rPr lang="en-US" sz="2300" dirty="0">
                <a:latin typeface="+mn-lt"/>
                <a:cs typeface="Arial" panose="020B0604020202020204" pitchFamily="34" charset="0"/>
              </a:rPr>
              <a:t>O</a:t>
            </a:r>
            <a:r>
              <a:rPr lang="en-US" sz="2300" dirty="0">
                <a:effectLst/>
                <a:latin typeface="+mn-lt"/>
                <a:cs typeface="Arial" panose="020B0604020202020204" pitchFamily="34" charset="0"/>
              </a:rPr>
              <a:t>perational architectures to increase grid reliability, resilience, and demand management </a:t>
            </a:r>
          </a:p>
          <a:p>
            <a:endParaRPr lang="en-US" sz="2300" dirty="0">
              <a:effectLst/>
              <a:latin typeface="+mn-lt"/>
              <a:cs typeface="Arial" panose="020B0604020202020204" pitchFamily="34" charset="0"/>
            </a:endParaRPr>
          </a:p>
          <a:p>
            <a:r>
              <a:rPr lang="en-US" sz="2300" b="1" dirty="0">
                <a:effectLst/>
                <a:latin typeface="+mn-lt"/>
                <a:cs typeface="Arial" panose="020B0604020202020204" pitchFamily="34" charset="0"/>
              </a:rPr>
              <a:t>Inverters/ Distributed Energy Resources Interconnection </a:t>
            </a:r>
          </a:p>
          <a:p>
            <a:pPr lvl="1">
              <a:buFont typeface="Wingdings" pitchFamily="2" charset="2"/>
              <a:buChar char="§"/>
            </a:pPr>
            <a:r>
              <a:rPr lang="en-US" sz="2300" dirty="0">
                <a:effectLst/>
                <a:latin typeface="+mn-lt"/>
                <a:ea typeface="Times New Roman" panose="02020603050405020304" pitchFamily="18" charset="0"/>
                <a:cs typeface="Arial" panose="020B0604020202020204" pitchFamily="34" charset="0"/>
              </a:rPr>
              <a:t>Innovative architectures, topologies, and integration approaches</a:t>
            </a:r>
          </a:p>
          <a:p>
            <a:pPr lvl="1">
              <a:buFont typeface="Wingdings" pitchFamily="2" charset="2"/>
              <a:buChar char="§"/>
            </a:pPr>
            <a:r>
              <a:rPr lang="en-US" sz="2300" dirty="0">
                <a:latin typeface="+mn-lt"/>
              </a:rPr>
              <a:t>F</a:t>
            </a:r>
            <a:r>
              <a:rPr lang="en-US" sz="2300" dirty="0">
                <a:effectLst/>
                <a:latin typeface="+mn-lt"/>
              </a:rPr>
              <a:t>lexible, modular, and efficient power electronics from materials</a:t>
            </a:r>
            <a:r>
              <a:rPr lang="en-US" sz="2300" dirty="0">
                <a:latin typeface="+mn-lt"/>
              </a:rPr>
              <a:t> to</a:t>
            </a:r>
            <a:r>
              <a:rPr lang="en-US" sz="2300" dirty="0">
                <a:effectLst/>
                <a:latin typeface="+mn-lt"/>
              </a:rPr>
              <a:t> devices and controls </a:t>
            </a:r>
          </a:p>
          <a:p>
            <a:endParaRPr lang="en-US" sz="2300" b="1" dirty="0">
              <a:latin typeface="+mn-lt"/>
              <a:cs typeface="Arial" panose="020B0604020202020204" pitchFamily="34" charset="0"/>
            </a:endParaRPr>
          </a:p>
          <a:p>
            <a:pPr>
              <a:buFont typeface="Wingdings" pitchFamily="2" charset="2"/>
              <a:buChar char="§"/>
            </a:pPr>
            <a:r>
              <a:rPr lang="en-US" sz="2300" b="1" dirty="0">
                <a:effectLst/>
                <a:latin typeface="+mn-lt"/>
                <a:cs typeface="Arial" panose="020B0604020202020204" pitchFamily="34" charset="0"/>
              </a:rPr>
              <a:t>Cables and Conductors &amp; Transformers</a:t>
            </a:r>
            <a:r>
              <a:rPr lang="en-US" sz="2300" dirty="0">
                <a:effectLst/>
                <a:latin typeface="+mn-lt"/>
                <a:cs typeface="Arial" panose="020B0604020202020204" pitchFamily="34" charset="0"/>
              </a:rPr>
              <a:t> </a:t>
            </a:r>
          </a:p>
          <a:p>
            <a:pPr lvl="1">
              <a:buFont typeface="Wingdings" pitchFamily="2" charset="2"/>
              <a:buChar char="§"/>
            </a:pPr>
            <a:r>
              <a:rPr lang="en-US" sz="2300" dirty="0">
                <a:effectLst/>
                <a:latin typeface="+mn-lt"/>
                <a:cs typeface="Arial" panose="020B0604020202020204" pitchFamily="34" charset="0"/>
              </a:rPr>
              <a:t>Support HVDC/MVDC development and Grid Enhancing Technologies (GETs) to increase grid capacity</a:t>
            </a:r>
            <a:endParaRPr lang="en-US" sz="2300" dirty="0">
              <a:latin typeface="+mn-lt"/>
              <a:cs typeface="Arial" panose="020B0604020202020204" pitchFamily="34" charset="0"/>
            </a:endParaRPr>
          </a:p>
          <a:p>
            <a:pPr lvl="1">
              <a:buFont typeface="Wingdings" pitchFamily="2" charset="2"/>
              <a:buChar char="§"/>
            </a:pPr>
            <a:r>
              <a:rPr lang="en-US" sz="2300" dirty="0">
                <a:effectLst/>
                <a:latin typeface="+mn-lt"/>
                <a:cs typeface="Arial" panose="020B0604020202020204" pitchFamily="34" charset="0"/>
              </a:rPr>
              <a:t>Address supply chain issues for next generation transformers through technological innovations</a:t>
            </a:r>
          </a:p>
          <a:p>
            <a:endParaRPr lang="en-US" sz="2300" dirty="0">
              <a:latin typeface="+mn-lt"/>
              <a:cs typeface="Arial" panose="020B0604020202020204" pitchFamily="34" charset="0"/>
            </a:endParaRPr>
          </a:p>
          <a:p>
            <a:r>
              <a:rPr lang="en-US" sz="2300" b="1" dirty="0">
                <a:effectLst/>
                <a:latin typeface="+mn-lt"/>
                <a:cs typeface="Arial" panose="020B0604020202020204" pitchFamily="34" charset="0"/>
              </a:rPr>
              <a:t>Codes &amp; Standards</a:t>
            </a:r>
            <a:endParaRPr lang="en-US" sz="2300" b="1" dirty="0">
              <a:latin typeface="+mn-lt"/>
              <a:cs typeface="Arial" panose="020B0604020202020204" pitchFamily="34" charset="0"/>
            </a:endParaRPr>
          </a:p>
          <a:p>
            <a:pPr lvl="1">
              <a:buFont typeface="Wingdings" pitchFamily="2" charset="2"/>
              <a:buChar char="§"/>
            </a:pPr>
            <a:r>
              <a:rPr lang="en-US" sz="2300" dirty="0">
                <a:latin typeface="+mn-lt"/>
                <a:cs typeface="Arial" panose="020B0604020202020204" pitchFamily="34" charset="0"/>
              </a:rPr>
              <a:t>A</a:t>
            </a:r>
            <a:r>
              <a:rPr lang="en-US" sz="2300" dirty="0">
                <a:effectLst/>
                <a:latin typeface="+mn-lt"/>
                <a:cs typeface="Arial" panose="020B0604020202020204" pitchFamily="34" charset="0"/>
              </a:rPr>
              <a:t>ccelerate industry adoption </a:t>
            </a:r>
            <a:r>
              <a:rPr lang="en-US" sz="2300" dirty="0">
                <a:latin typeface="+mn-lt"/>
                <a:cs typeface="Arial" panose="020B0604020202020204" pitchFamily="34" charset="0"/>
              </a:rPr>
              <a:t>by enabling robust </a:t>
            </a:r>
            <a:r>
              <a:rPr lang="en-US" sz="2300" dirty="0">
                <a:effectLst/>
                <a:latin typeface="+mn-lt"/>
                <a:cs typeface="Arial" panose="020B0604020202020204" pitchFamily="34" charset="0"/>
              </a:rPr>
              <a:t>interoperability </a:t>
            </a:r>
          </a:p>
          <a:p>
            <a:endParaRPr lang="en-US" dirty="0">
              <a:effectLst/>
              <a:latin typeface="Arial" panose="020B0604020202020204" pitchFamily="34" charset="0"/>
              <a:cs typeface="Arial" panose="020B0604020202020204" pitchFamily="34" charset="0"/>
            </a:endParaRPr>
          </a:p>
          <a:p>
            <a:endParaRPr lang="en-US" dirty="0"/>
          </a:p>
        </p:txBody>
      </p:sp>
      <p:sp>
        <p:nvSpPr>
          <p:cNvPr id="7" name="Date Placeholder 6">
            <a:extLst>
              <a:ext uri="{FF2B5EF4-FFF2-40B4-BE49-F238E27FC236}">
                <a16:creationId xmlns:a16="http://schemas.microsoft.com/office/drawing/2014/main" id="{53A7D79F-67D1-12DE-493F-AE70F897C6F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1CCA9678-EA87-D25F-47F1-F4F4FC4BDDFA}"/>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9" name="Title 8">
            <a:extLst>
              <a:ext uri="{FF2B5EF4-FFF2-40B4-BE49-F238E27FC236}">
                <a16:creationId xmlns:a16="http://schemas.microsoft.com/office/drawing/2014/main" id="{B7D933C8-6547-2EDB-CC43-F2328CE6B25F}"/>
              </a:ext>
            </a:extLst>
          </p:cNvPr>
          <p:cNvSpPr>
            <a:spLocks noGrp="1"/>
          </p:cNvSpPr>
          <p:nvPr>
            <p:ph type="title"/>
          </p:nvPr>
        </p:nvSpPr>
        <p:spPr>
          <a:xfrm>
            <a:off x="234462" y="217912"/>
            <a:ext cx="9722338" cy="868680"/>
          </a:xfrm>
        </p:spPr>
        <p:txBody>
          <a:bodyPr/>
          <a:lstStyle/>
          <a:p>
            <a:r>
              <a:rPr lang="en-US" dirty="0">
                <a:latin typeface="+mj-lt"/>
              </a:rPr>
              <a:t>Devices and Integrated Systems Pillar – Strategic Areas</a:t>
            </a:r>
          </a:p>
        </p:txBody>
      </p:sp>
    </p:spTree>
    <p:extLst>
      <p:ext uri="{BB962C8B-B14F-4D97-AF65-F5344CB8AC3E}">
        <p14:creationId xmlns:p14="http://schemas.microsoft.com/office/powerpoint/2010/main" val="2096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Jim Follum</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Pacific Northwest National Laboratory </a:t>
            </a:r>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Pillar 2: Operations</a:t>
            </a:r>
          </a:p>
        </p:txBody>
      </p:sp>
      <p:sp>
        <p:nvSpPr>
          <p:cNvPr id="7" name="Date Placeholder 6">
            <a:extLst>
              <a:ext uri="{FF2B5EF4-FFF2-40B4-BE49-F238E27FC236}">
                <a16:creationId xmlns:a16="http://schemas.microsoft.com/office/drawing/2014/main" id="{5778C45F-EAD1-6361-D01D-5CA4024697BF}"/>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7276"/>
                </a:solidFill>
                <a:effectLst/>
                <a:uLnTx/>
                <a:uFillTx/>
                <a:latin typeface="Arial"/>
                <a:ea typeface="+mn-ea"/>
                <a:cs typeface="Arial"/>
              </a:rPr>
              <a:t>11/29/2023</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848689"/>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srgbClr val="848689"/>
              </a:solidFill>
              <a:effectLst/>
              <a:uLnTx/>
              <a:uFillTx/>
              <a:latin typeface="Arial"/>
              <a:ea typeface="+mn-ea"/>
              <a:cs typeface="Arial"/>
            </a:endParaRPr>
          </a:p>
        </p:txBody>
      </p:sp>
    </p:spTree>
    <p:extLst>
      <p:ext uri="{BB962C8B-B14F-4D97-AF65-F5344CB8AC3E}">
        <p14:creationId xmlns:p14="http://schemas.microsoft.com/office/powerpoint/2010/main" val="78819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4294967295"/>
          </p:nvPr>
        </p:nvSpPr>
        <p:spPr>
          <a:xfrm>
            <a:off x="11788775" y="6356350"/>
            <a:ext cx="4032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507DD1A-846B-D196-C70E-A55C6D94732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R&amp;D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Testing &amp;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Simulation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Demonstrations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Analysis</a:t>
            </a:r>
          </a:p>
        </p:txBody>
      </p:sp>
      <p:sp>
        <p:nvSpPr>
          <p:cNvPr id="56" name="Rectangle 55">
            <a:extLst>
              <a:ext uri="{FF2B5EF4-FFF2-40B4-BE49-F238E27FC236}">
                <a16:creationId xmlns:a16="http://schemas.microsoft.com/office/drawing/2014/main" id="{01F4E777-C644-E896-E4AA-3C8663A01436}"/>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7" name="Group 56">
            <a:extLst>
              <a:ext uri="{FF2B5EF4-FFF2-40B4-BE49-F238E27FC236}">
                <a16:creationId xmlns:a16="http://schemas.microsoft.com/office/drawing/2014/main" id="{FEBF5C11-49F5-8E44-4C3D-8FE332EAFBA1}"/>
              </a:ext>
            </a:extLst>
          </p:cNvPr>
          <p:cNvGrpSpPr/>
          <p:nvPr/>
        </p:nvGrpSpPr>
        <p:grpSpPr>
          <a:xfrm>
            <a:off x="2067338" y="1215355"/>
            <a:ext cx="9259574" cy="736744"/>
            <a:chOff x="2294551" y="1371600"/>
            <a:chExt cx="9259574" cy="736744"/>
          </a:xfrm>
        </p:grpSpPr>
        <p:sp>
          <p:nvSpPr>
            <p:cNvPr id="58" name="Rectangle: Rounded Corners 57">
              <a:extLst>
                <a:ext uri="{FF2B5EF4-FFF2-40B4-BE49-F238E27FC236}">
                  <a16:creationId xmlns:a16="http://schemas.microsoft.com/office/drawing/2014/main" id="{557784FE-EB0D-ACB9-CD51-9CA27875C1F1}"/>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a:t>
              </a:r>
              <a:r>
                <a:rPr kumimoji="0" 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Integration</a:t>
              </a:r>
            </a:p>
          </p:txBody>
        </p:sp>
        <p:sp>
          <p:nvSpPr>
            <p:cNvPr id="59" name="Rectangle: Rounded Corners 58">
              <a:extLst>
                <a:ext uri="{FF2B5EF4-FFF2-40B4-BE49-F238E27FC236}">
                  <a16:creationId xmlns:a16="http://schemas.microsoft.com/office/drawing/2014/main" id="{EB894141-C9FD-CAD2-008F-823C1AC818B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Grid Infrastructure Expansion</a:t>
              </a:r>
            </a:p>
          </p:txBody>
        </p:sp>
        <p:sp>
          <p:nvSpPr>
            <p:cNvPr id="60" name="Rectangle: Rounded Corners 59">
              <a:extLst>
                <a:ext uri="{FF2B5EF4-FFF2-40B4-BE49-F238E27FC236}">
                  <a16:creationId xmlns:a16="http://schemas.microsoft.com/office/drawing/2014/main" id="{713CEB43-FD01-D6F7-6887-E6CB9505EC72}"/>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Managing Electrification</a:t>
              </a:r>
            </a:p>
          </p:txBody>
        </p:sp>
        <p:sp>
          <p:nvSpPr>
            <p:cNvPr id="61" name="Rectangle: Rounded Corners 60">
              <a:extLst>
                <a:ext uri="{FF2B5EF4-FFF2-40B4-BE49-F238E27FC236}">
                  <a16:creationId xmlns:a16="http://schemas.microsoft.com/office/drawing/2014/main" id="{08C67FBB-6314-DF81-FAFC-EB7AEE460304}"/>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Reliability, Resilience, and Security</a:t>
              </a:r>
            </a:p>
          </p:txBody>
        </p:sp>
        <p:sp>
          <p:nvSpPr>
            <p:cNvPr id="62" name="Rectangle: Rounded Corners 61">
              <a:extLst>
                <a:ext uri="{FF2B5EF4-FFF2-40B4-BE49-F238E27FC236}">
                  <a16:creationId xmlns:a16="http://schemas.microsoft.com/office/drawing/2014/main" id="{B9243623-EF8F-75DF-439F-AA245F47B5CD}"/>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Affordability</a:t>
              </a:r>
            </a:p>
          </p:txBody>
        </p:sp>
      </p:grpSp>
      <p:grpSp>
        <p:nvGrpSpPr>
          <p:cNvPr id="63" name="Group 62">
            <a:extLst>
              <a:ext uri="{FF2B5EF4-FFF2-40B4-BE49-F238E27FC236}">
                <a16:creationId xmlns:a16="http://schemas.microsoft.com/office/drawing/2014/main" id="{1982B00D-8E79-5BA3-0E59-C827881FA2C3}"/>
              </a:ext>
            </a:extLst>
          </p:cNvPr>
          <p:cNvGrpSpPr/>
          <p:nvPr/>
        </p:nvGrpSpPr>
        <p:grpSpPr>
          <a:xfrm>
            <a:off x="1429570" y="2276014"/>
            <a:ext cx="10521176" cy="646855"/>
            <a:chOff x="1420221" y="2194560"/>
            <a:chExt cx="10521176" cy="646855"/>
          </a:xfrm>
        </p:grpSpPr>
        <p:sp>
          <p:nvSpPr>
            <p:cNvPr id="64" name="Rectangle: Rounded Corners 63">
              <a:extLst>
                <a:ext uri="{FF2B5EF4-FFF2-40B4-BE49-F238E27FC236}">
                  <a16:creationId xmlns:a16="http://schemas.microsoft.com/office/drawing/2014/main" id="{B5F2E459-9EBC-9718-D26C-5B44E1B692CA}"/>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Devices and Integrated Systems</a:t>
              </a:r>
            </a:p>
          </p:txBody>
        </p:sp>
        <p:sp>
          <p:nvSpPr>
            <p:cNvPr id="65" name="Rectangle: Rounded Corners 64">
              <a:extLst>
                <a:ext uri="{FF2B5EF4-FFF2-40B4-BE49-F238E27FC236}">
                  <a16:creationId xmlns:a16="http://schemas.microsoft.com/office/drawing/2014/main" id="{4AE0FC0D-8580-A005-B17F-BE5CECB554BC}"/>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66" name="Rectangle: Rounded Corners 65">
              <a:extLst>
                <a:ext uri="{FF2B5EF4-FFF2-40B4-BE49-F238E27FC236}">
                  <a16:creationId xmlns:a16="http://schemas.microsoft.com/office/drawing/2014/main" id="{599B82EC-6578-6BE6-172E-8E1EDA303D23}"/>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Planning</a:t>
              </a:r>
            </a:p>
          </p:txBody>
        </p:sp>
        <p:sp>
          <p:nvSpPr>
            <p:cNvPr id="67" name="Rectangle: Rounded Corners 66">
              <a:extLst>
                <a:ext uri="{FF2B5EF4-FFF2-40B4-BE49-F238E27FC236}">
                  <a16:creationId xmlns:a16="http://schemas.microsoft.com/office/drawing/2014/main" id="{1103C850-8A28-EE1F-B4B6-0BE59B58943B}"/>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Markets, Policies, and Regulations</a:t>
              </a:r>
            </a:p>
          </p:txBody>
        </p:sp>
        <p:sp>
          <p:nvSpPr>
            <p:cNvPr id="68" name="Rectangle: Rounded Corners 67">
              <a:extLst>
                <a:ext uri="{FF2B5EF4-FFF2-40B4-BE49-F238E27FC236}">
                  <a16:creationId xmlns:a16="http://schemas.microsoft.com/office/drawing/2014/main" id="{B727A802-D8B8-14CA-AED6-788D413D8C5D}"/>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Resilient and Secure Systems</a:t>
              </a:r>
            </a:p>
          </p:txBody>
        </p:sp>
        <p:sp>
          <p:nvSpPr>
            <p:cNvPr id="69" name="Rectangle: Rounded Corners 68">
              <a:extLst>
                <a:ext uri="{FF2B5EF4-FFF2-40B4-BE49-F238E27FC236}">
                  <a16:creationId xmlns:a16="http://schemas.microsoft.com/office/drawing/2014/main" id="{CF91BE8C-46F6-6641-E46F-1EF00451151D}"/>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Flexible Generation and Load</a:t>
              </a:r>
            </a:p>
          </p:txBody>
        </p:sp>
      </p:grpSp>
      <p:grpSp>
        <p:nvGrpSpPr>
          <p:cNvPr id="70" name="Group 69">
            <a:extLst>
              <a:ext uri="{FF2B5EF4-FFF2-40B4-BE49-F238E27FC236}">
                <a16:creationId xmlns:a16="http://schemas.microsoft.com/office/drawing/2014/main" id="{CA08F184-C81C-0238-A943-94FD15843E53}"/>
              </a:ext>
            </a:extLst>
          </p:cNvPr>
          <p:cNvGrpSpPr/>
          <p:nvPr/>
        </p:nvGrpSpPr>
        <p:grpSpPr>
          <a:xfrm>
            <a:off x="1437703" y="2976611"/>
            <a:ext cx="10620185" cy="3172200"/>
            <a:chOff x="1457816" y="2898262"/>
            <a:chExt cx="10795429" cy="3172200"/>
          </a:xfrm>
        </p:grpSpPr>
        <p:sp>
          <p:nvSpPr>
            <p:cNvPr id="71" name="TextBox 70">
              <a:extLst>
                <a:ext uri="{FF2B5EF4-FFF2-40B4-BE49-F238E27FC236}">
                  <a16:creationId xmlns:a16="http://schemas.microsoft.com/office/drawing/2014/main" id="{3D0EFB43-C3B4-62F4-3462-B4C472CDCB6F}"/>
                </a:ext>
              </a:extLst>
            </p:cNvPr>
            <p:cNvSpPr txBox="1"/>
            <p:nvPr/>
          </p:nvSpPr>
          <p:spPr>
            <a:xfrm>
              <a:off x="8713952" y="2948579"/>
              <a:ext cx="1737360" cy="124649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Cybersecurity</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 and Intra- System Risk Assessment</a:t>
              </a:r>
            </a:p>
          </p:txBody>
        </p:sp>
        <p:sp>
          <p:nvSpPr>
            <p:cNvPr id="72" name="TextBox 71">
              <a:extLst>
                <a:ext uri="{FF2B5EF4-FFF2-40B4-BE49-F238E27FC236}">
                  <a16:creationId xmlns:a16="http://schemas.microsoft.com/office/drawing/2014/main" id="{346206C0-B2EA-4655-28E3-71BA5A944AA5}"/>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Power Electronics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Energy Storage</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Integrated Energy Systems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Inverters/ Distributed Energy Resources Interconnection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Cables and Conductors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Transformers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Codes &amp; Standards</a:t>
              </a:r>
            </a:p>
          </p:txBody>
        </p:sp>
        <p:sp>
          <p:nvSpPr>
            <p:cNvPr id="73" name="TextBox 72">
              <a:extLst>
                <a:ext uri="{FF2B5EF4-FFF2-40B4-BE49-F238E27FC236}">
                  <a16:creationId xmlns:a16="http://schemas.microsoft.com/office/drawing/2014/main" id="{83D79E1B-7877-58FD-1B3C-0CC2816034C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Transmission &amp; Distribution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Flexible Grid Management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Sensing &amp; Measurement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Data Analysis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Controls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Protection</a:t>
              </a:r>
            </a:p>
          </p:txBody>
        </p:sp>
        <p:sp>
          <p:nvSpPr>
            <p:cNvPr id="74" name="TextBox 73">
              <a:extLst>
                <a:ext uri="{FF2B5EF4-FFF2-40B4-BE49-F238E27FC236}">
                  <a16:creationId xmlns:a16="http://schemas.microsoft.com/office/drawing/2014/main" id="{0F049DE4-CD0D-9EEB-DEF6-82CF69C4C261}"/>
                </a:ext>
              </a:extLst>
            </p:cNvPr>
            <p:cNvSpPr txBox="1">
              <a:spLocks/>
            </p:cNvSpPr>
            <p:nvPr/>
          </p:nvSpPr>
          <p:spPr>
            <a:xfrm>
              <a:off x="4953235" y="2925277"/>
              <a:ext cx="1805135" cy="295465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Adaptation and Mitigation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Science and Forecasting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System Modeling Tools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Modeling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Interdependent Infrastructures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Multi-Model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Science</a:t>
              </a:r>
            </a:p>
          </p:txBody>
        </p:sp>
        <p:sp>
          <p:nvSpPr>
            <p:cNvPr id="75" name="TextBox 74">
              <a:extLst>
                <a:ext uri="{FF2B5EF4-FFF2-40B4-BE49-F238E27FC236}">
                  <a16:creationId xmlns:a16="http://schemas.microsoft.com/office/drawing/2014/main" id="{486C0B10-BFFD-0BB2-4C1A-CF6B3C53F83A}"/>
                </a:ext>
              </a:extLst>
            </p:cNvPr>
            <p:cNvSpPr txBox="1"/>
            <p:nvPr/>
          </p:nvSpPr>
          <p:spPr>
            <a:xfrm>
              <a:off x="6822215" y="2915752"/>
              <a:ext cx="1737360" cy="1523494"/>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Regulations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Design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Valuation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Justice</a:t>
              </a:r>
            </a:p>
          </p:txBody>
        </p:sp>
        <p:sp>
          <p:nvSpPr>
            <p:cNvPr id="76" name="TextBox 75">
              <a:extLst>
                <a:ext uri="{FF2B5EF4-FFF2-40B4-BE49-F238E27FC236}">
                  <a16:creationId xmlns:a16="http://schemas.microsoft.com/office/drawing/2014/main" id="{6E092C59-B244-B040-8C48-A080196D4440}"/>
                </a:ext>
              </a:extLst>
            </p:cNvPr>
            <p:cNvSpPr txBox="1"/>
            <p:nvPr/>
          </p:nvSpPr>
          <p:spPr>
            <a:xfrm>
              <a:off x="10515885" y="2898262"/>
              <a:ext cx="1737360" cy="1446550"/>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Generation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Load</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Hybrid Systems/ Integrated Energy Systems</a:t>
              </a:r>
            </a:p>
          </p:txBody>
        </p:sp>
      </p:grpSp>
      <p:sp>
        <p:nvSpPr>
          <p:cNvPr id="77" name="Slide Number Placeholder 1">
            <a:extLst>
              <a:ext uri="{FF2B5EF4-FFF2-40B4-BE49-F238E27FC236}">
                <a16:creationId xmlns:a16="http://schemas.microsoft.com/office/drawing/2014/main" id="{97DA6DF2-1D8D-9AC2-1CA1-EFF0B4E4B968}"/>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722D57-58D6-9447-A6D5-A97F6C35A8FB}" type="slidenum">
              <a:rPr kumimoji="0" lang="en-US" sz="900" b="1" i="0" u="none" strike="noStrike" kern="1200" cap="none" spc="0" normalizeH="0" baseline="0" noProof="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78" name="TextBox 77">
            <a:extLst>
              <a:ext uri="{FF2B5EF4-FFF2-40B4-BE49-F238E27FC236}">
                <a16:creationId xmlns:a16="http://schemas.microsoft.com/office/drawing/2014/main" id="{891391CE-0316-60CE-FB55-79A813966B86}"/>
              </a:ext>
            </a:extLst>
          </p:cNvPr>
          <p:cNvSpPr txBox="1"/>
          <p:nvPr/>
        </p:nvSpPr>
        <p:spPr>
          <a:xfrm>
            <a:off x="0" y="6136890"/>
            <a:ext cx="1315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Types</a:t>
            </a:r>
          </a:p>
        </p:txBody>
      </p:sp>
      <p:grpSp>
        <p:nvGrpSpPr>
          <p:cNvPr id="79" name="Group 78">
            <a:extLst>
              <a:ext uri="{FF2B5EF4-FFF2-40B4-BE49-F238E27FC236}">
                <a16:creationId xmlns:a16="http://schemas.microsoft.com/office/drawing/2014/main" id="{3FB95179-554C-CDC2-C1E7-D43C57E962D9}"/>
              </a:ext>
            </a:extLst>
          </p:cNvPr>
          <p:cNvGrpSpPr/>
          <p:nvPr/>
        </p:nvGrpSpPr>
        <p:grpSpPr>
          <a:xfrm>
            <a:off x="2067337" y="212379"/>
            <a:ext cx="9259575" cy="751434"/>
            <a:chOff x="1514645" y="333963"/>
            <a:chExt cx="9259575" cy="751434"/>
          </a:xfrm>
        </p:grpSpPr>
        <p:sp>
          <p:nvSpPr>
            <p:cNvPr id="80" name="Rectangle: Rounded Corners 79">
              <a:extLst>
                <a:ext uri="{FF2B5EF4-FFF2-40B4-BE49-F238E27FC236}">
                  <a16:creationId xmlns:a16="http://schemas.microsoft.com/office/drawing/2014/main" id="{6F634EA0-710A-0A6A-B50D-3B3158E7A85D}"/>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Decarbonization</a:t>
              </a:r>
            </a:p>
          </p:txBody>
        </p:sp>
        <p:sp>
          <p:nvSpPr>
            <p:cNvPr id="81" name="Rectangle: Rounded Corners 80">
              <a:extLst>
                <a:ext uri="{FF2B5EF4-FFF2-40B4-BE49-F238E27FC236}">
                  <a16:creationId xmlns:a16="http://schemas.microsoft.com/office/drawing/2014/main" id="{564E9D9B-64DA-850D-8787-F595776DDB61}"/>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Infrastructure Modernization</a:t>
              </a:r>
            </a:p>
          </p:txBody>
        </p:sp>
        <p:sp>
          <p:nvSpPr>
            <p:cNvPr id="82" name="Rectangle: Rounded Corners 81">
              <a:extLst>
                <a:ext uri="{FF2B5EF4-FFF2-40B4-BE49-F238E27FC236}">
                  <a16:creationId xmlns:a16="http://schemas.microsoft.com/office/drawing/2014/main" id="{2443FF4D-4170-5819-8290-D65A3DE62A6C}"/>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Climate Adaption and Mitigation</a:t>
              </a:r>
            </a:p>
          </p:txBody>
        </p:sp>
        <p:sp>
          <p:nvSpPr>
            <p:cNvPr id="83" name="Rectangle: Rounded Corners 82">
              <a:extLst>
                <a:ext uri="{FF2B5EF4-FFF2-40B4-BE49-F238E27FC236}">
                  <a16:creationId xmlns:a16="http://schemas.microsoft.com/office/drawing/2014/main" id="{9988CF77-6180-8B6F-8C04-5C3B16BA058D}"/>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Equity and Energy Justice</a:t>
              </a:r>
            </a:p>
          </p:txBody>
        </p:sp>
        <p:sp>
          <p:nvSpPr>
            <p:cNvPr id="84" name="Rectangle: Rounded Corners 83">
              <a:extLst>
                <a:ext uri="{FF2B5EF4-FFF2-40B4-BE49-F238E27FC236}">
                  <a16:creationId xmlns:a16="http://schemas.microsoft.com/office/drawing/2014/main" id="{F8183774-C90D-A696-38EE-9841460A9EBE}"/>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a:t>
              </a:r>
            </a:p>
          </p:txBody>
        </p:sp>
      </p:grpSp>
      <p:cxnSp>
        <p:nvCxnSpPr>
          <p:cNvPr id="85" name="Straight Connector 84">
            <a:extLst>
              <a:ext uri="{FF2B5EF4-FFF2-40B4-BE49-F238E27FC236}">
                <a16:creationId xmlns:a16="http://schemas.microsoft.com/office/drawing/2014/main" id="{4BEE1171-9A09-F262-2453-016D1AB592B4}"/>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0A52A18-8946-EA41-8F4D-2AA46CB302E9}"/>
              </a:ext>
            </a:extLst>
          </p:cNvPr>
          <p:cNvSpPr txBox="1"/>
          <p:nvPr/>
        </p:nvSpPr>
        <p:spPr>
          <a:xfrm>
            <a:off x="7105" y="1206523"/>
            <a:ext cx="131762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Objectives</a:t>
            </a:r>
          </a:p>
        </p:txBody>
      </p:sp>
      <p:sp>
        <p:nvSpPr>
          <p:cNvPr id="87" name="TextBox 86">
            <a:extLst>
              <a:ext uri="{FF2B5EF4-FFF2-40B4-BE49-F238E27FC236}">
                <a16:creationId xmlns:a16="http://schemas.microsoft.com/office/drawing/2014/main" id="{F19DDB8D-302B-06C4-6FFE-A20ACA4A52C5}"/>
              </a:ext>
            </a:extLst>
          </p:cNvPr>
          <p:cNvSpPr txBox="1"/>
          <p:nvPr/>
        </p:nvSpPr>
        <p:spPr>
          <a:xfrm>
            <a:off x="-11972" y="2339598"/>
            <a:ext cx="13176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Pillars</a:t>
            </a:r>
          </a:p>
        </p:txBody>
      </p:sp>
      <p:sp>
        <p:nvSpPr>
          <p:cNvPr id="88" name="TextBox 87">
            <a:extLst>
              <a:ext uri="{FF2B5EF4-FFF2-40B4-BE49-F238E27FC236}">
                <a16:creationId xmlns:a16="http://schemas.microsoft.com/office/drawing/2014/main" id="{AA6D0754-6BE7-7BBA-05BD-AB0F05BB2A7E}"/>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Areas</a:t>
            </a:r>
          </a:p>
        </p:txBody>
      </p:sp>
      <p:sp>
        <p:nvSpPr>
          <p:cNvPr id="89" name="TextBox 88">
            <a:extLst>
              <a:ext uri="{FF2B5EF4-FFF2-40B4-BE49-F238E27FC236}">
                <a16:creationId xmlns:a16="http://schemas.microsoft.com/office/drawing/2014/main" id="{0377EF49-87BC-E41F-1A95-0E9B4DA72580}"/>
              </a:ext>
            </a:extLst>
          </p:cNvPr>
          <p:cNvSpPr txBox="1"/>
          <p:nvPr/>
        </p:nvSpPr>
        <p:spPr>
          <a:xfrm>
            <a:off x="0" y="329109"/>
            <a:ext cx="13176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 Goals</a:t>
            </a:r>
          </a:p>
        </p:txBody>
      </p:sp>
      <p:sp>
        <p:nvSpPr>
          <p:cNvPr id="90" name="Arrow: Right 89">
            <a:extLst>
              <a:ext uri="{FF2B5EF4-FFF2-40B4-BE49-F238E27FC236}">
                <a16:creationId xmlns:a16="http://schemas.microsoft.com/office/drawing/2014/main" id="{42354E29-FFBA-1915-9793-DCAD3A0CF83A}"/>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Arrow: Right 90">
            <a:extLst>
              <a:ext uri="{FF2B5EF4-FFF2-40B4-BE49-F238E27FC236}">
                <a16:creationId xmlns:a16="http://schemas.microsoft.com/office/drawing/2014/main" id="{83FA0231-F9CC-C547-3605-AAB073F87AB2}"/>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Arrow: Right 91">
            <a:extLst>
              <a:ext uri="{FF2B5EF4-FFF2-40B4-BE49-F238E27FC236}">
                <a16:creationId xmlns:a16="http://schemas.microsoft.com/office/drawing/2014/main" id="{B1FA5D13-5433-B46A-B319-6EF9F71DB627}"/>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Arrow: Right 92">
            <a:extLst>
              <a:ext uri="{FF2B5EF4-FFF2-40B4-BE49-F238E27FC236}">
                <a16:creationId xmlns:a16="http://schemas.microsoft.com/office/drawing/2014/main" id="{0AD4BB8D-60FE-9D45-27F1-27A4742F2A3E}"/>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Arrow: Right 93">
            <a:extLst>
              <a:ext uri="{FF2B5EF4-FFF2-40B4-BE49-F238E27FC236}">
                <a16:creationId xmlns:a16="http://schemas.microsoft.com/office/drawing/2014/main" id="{666AE399-8947-8D2D-0E25-C8849A219332}"/>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Arrow: Right 94">
            <a:extLst>
              <a:ext uri="{FF2B5EF4-FFF2-40B4-BE49-F238E27FC236}">
                <a16:creationId xmlns:a16="http://schemas.microsoft.com/office/drawing/2014/main" id="{D150D145-F151-599C-FE0B-81F600D336B1}"/>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Arrow: Right 95">
            <a:extLst>
              <a:ext uri="{FF2B5EF4-FFF2-40B4-BE49-F238E27FC236}">
                <a16:creationId xmlns:a16="http://schemas.microsoft.com/office/drawing/2014/main" id="{2C6BD848-F7E2-A1D5-5384-0589CF53AC4E}"/>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Arrow: Right 96">
            <a:extLst>
              <a:ext uri="{FF2B5EF4-FFF2-40B4-BE49-F238E27FC236}">
                <a16:creationId xmlns:a16="http://schemas.microsoft.com/office/drawing/2014/main" id="{C85A3408-32C3-5546-FBC6-C37AE3E9D9FA}"/>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Arrow: Right 97">
            <a:extLst>
              <a:ext uri="{FF2B5EF4-FFF2-40B4-BE49-F238E27FC236}">
                <a16:creationId xmlns:a16="http://schemas.microsoft.com/office/drawing/2014/main" id="{93C8497A-5C3E-E8E4-5845-FBA53953D7C6}"/>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Arrow: Right 98">
            <a:extLst>
              <a:ext uri="{FF2B5EF4-FFF2-40B4-BE49-F238E27FC236}">
                <a16:creationId xmlns:a16="http://schemas.microsoft.com/office/drawing/2014/main" id="{3F0F2831-F1E0-CA70-A050-EA3E5F9EF5C9}"/>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Arrow: Right 99">
            <a:extLst>
              <a:ext uri="{FF2B5EF4-FFF2-40B4-BE49-F238E27FC236}">
                <a16:creationId xmlns:a16="http://schemas.microsoft.com/office/drawing/2014/main" id="{6F4EC873-0397-3D0B-EE66-C0E1671CE7A7}"/>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39E21FA4-2EEC-F91C-3462-D2F07494F9DF}"/>
              </a:ext>
            </a:extLst>
          </p:cNvPr>
          <p:cNvSpPr/>
          <p:nvPr/>
        </p:nvSpPr>
        <p:spPr>
          <a:xfrm>
            <a:off x="3075022" y="2216196"/>
            <a:ext cx="1793449" cy="339515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61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C0DD8-C8A0-DBE3-0770-9801FC0C5AF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3" name="Slide Number Placeholder 2">
            <a:extLst>
              <a:ext uri="{FF2B5EF4-FFF2-40B4-BE49-F238E27FC236}">
                <a16:creationId xmlns:a16="http://schemas.microsoft.com/office/drawing/2014/main" id="{EFB6E675-032B-90E9-9FCE-4117FC9185E4}"/>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graphicFrame>
        <p:nvGraphicFramePr>
          <p:cNvPr id="6" name="Content Placeholder 5">
            <a:extLst>
              <a:ext uri="{FF2B5EF4-FFF2-40B4-BE49-F238E27FC236}">
                <a16:creationId xmlns:a16="http://schemas.microsoft.com/office/drawing/2014/main" id="{1BA902E2-5846-70FB-D3CD-C688528F4F48}"/>
              </a:ext>
            </a:extLst>
          </p:cNvPr>
          <p:cNvGraphicFramePr>
            <a:graphicFrameLocks noGrp="1"/>
          </p:cNvGraphicFramePr>
          <p:nvPr>
            <p:ph sz="quarter" idx="14"/>
          </p:nvPr>
        </p:nvGraphicFramePr>
        <p:xfrm>
          <a:off x="342900" y="1554480"/>
          <a:ext cx="11495088"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D31379F-1377-46BD-27E4-AFCACC57409F}"/>
              </a:ext>
            </a:extLst>
          </p:cNvPr>
          <p:cNvSpPr>
            <a:spLocks noGrp="1"/>
          </p:cNvSpPr>
          <p:nvPr>
            <p:ph type="title"/>
          </p:nvPr>
        </p:nvSpPr>
        <p:spPr/>
        <p:txBody>
          <a:bodyPr/>
          <a:lstStyle/>
          <a:p>
            <a:r>
              <a:rPr lang="en-US" dirty="0"/>
              <a:t>Operations Pillar Topic Areas</a:t>
            </a:r>
          </a:p>
        </p:txBody>
      </p:sp>
      <p:graphicFrame>
        <p:nvGraphicFramePr>
          <p:cNvPr id="7" name="Content Placeholder 5">
            <a:extLst>
              <a:ext uri="{FF2B5EF4-FFF2-40B4-BE49-F238E27FC236}">
                <a16:creationId xmlns:a16="http://schemas.microsoft.com/office/drawing/2014/main" id="{86D6E5A0-6752-6939-6048-3A5B793A1A0D}"/>
              </a:ext>
            </a:extLst>
          </p:cNvPr>
          <p:cNvGraphicFramePr>
            <a:graphicFrameLocks/>
          </p:cNvGraphicFramePr>
          <p:nvPr/>
        </p:nvGraphicFramePr>
        <p:xfrm>
          <a:off x="342900" y="4315778"/>
          <a:ext cx="11495088" cy="19310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8886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20046-64D9-D522-B1F2-E4D1429441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3" name="Slide Number Placeholder 2">
            <a:extLst>
              <a:ext uri="{FF2B5EF4-FFF2-40B4-BE49-F238E27FC236}">
                <a16:creationId xmlns:a16="http://schemas.microsoft.com/office/drawing/2014/main" id="{CA34F9FA-DA79-369C-16EC-B6767A3D55DB}"/>
              </a:ext>
            </a:extLst>
          </p:cNvPr>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graphicFrame>
        <p:nvGraphicFramePr>
          <p:cNvPr id="6" name="Content Placeholder 5">
            <a:extLst>
              <a:ext uri="{FF2B5EF4-FFF2-40B4-BE49-F238E27FC236}">
                <a16:creationId xmlns:a16="http://schemas.microsoft.com/office/drawing/2014/main" id="{4FBC26EE-67EB-2225-4815-6C3A96F7C858}"/>
              </a:ext>
            </a:extLst>
          </p:cNvPr>
          <p:cNvGraphicFramePr>
            <a:graphicFrameLocks noGrp="1"/>
          </p:cNvGraphicFramePr>
          <p:nvPr>
            <p:ph sz="quarter" idx="14"/>
          </p:nvPr>
        </p:nvGraphicFramePr>
        <p:xfrm>
          <a:off x="6096000" y="1587500"/>
          <a:ext cx="5741988" cy="469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83728347-34F0-0239-7AF7-32967115E27F}"/>
              </a:ext>
            </a:extLst>
          </p:cNvPr>
          <p:cNvSpPr>
            <a:spLocks noGrp="1"/>
          </p:cNvSpPr>
          <p:nvPr>
            <p:ph type="title"/>
          </p:nvPr>
        </p:nvSpPr>
        <p:spPr/>
        <p:txBody>
          <a:bodyPr/>
          <a:lstStyle/>
          <a:p>
            <a:r>
              <a:rPr lang="en-US" dirty="0"/>
              <a:t>Connection to GMI’s Power System Objectives</a:t>
            </a:r>
          </a:p>
        </p:txBody>
      </p:sp>
      <p:sp>
        <p:nvSpPr>
          <p:cNvPr id="7" name="Content Placeholder 8">
            <a:extLst>
              <a:ext uri="{FF2B5EF4-FFF2-40B4-BE49-F238E27FC236}">
                <a16:creationId xmlns:a16="http://schemas.microsoft.com/office/drawing/2014/main" id="{D8432BF5-C890-C5AD-279A-29B3CAC6BEBF}"/>
              </a:ext>
            </a:extLst>
          </p:cNvPr>
          <p:cNvSpPr txBox="1">
            <a:spLocks/>
          </p:cNvSpPr>
          <p:nvPr/>
        </p:nvSpPr>
        <p:spPr>
          <a:xfrm>
            <a:off x="342901" y="1587500"/>
            <a:ext cx="5387339" cy="4447540"/>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tx1">
                  <a:lumMod val="50000"/>
                </a:schemeClr>
              </a:buClr>
              <a:buSzPct val="90000"/>
              <a:buFont typeface="Lucida Grande"/>
              <a:buChar char="►"/>
              <a:defRPr sz="20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Clr>
                <a:schemeClr val="tx1">
                  <a:lumMod val="50000"/>
                </a:schemeClr>
              </a:buClr>
              <a:buFont typeface="Lucida Grande"/>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chemeClr val="tx1">
                  <a:lumMod val="50000"/>
                </a:schemeClr>
              </a:buClr>
              <a:buSzPct val="110000"/>
              <a:buFont typeface="Lucida Grande"/>
              <a:buChar char="●"/>
              <a:defRPr sz="16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chemeClr val="tx1">
                  <a:lumMod val="50000"/>
                </a:schemeClr>
              </a:buClr>
              <a:buSzPct val="110000"/>
              <a:buFont typeface="Lucida Grande"/>
              <a:buChar char="◆"/>
              <a:defRPr sz="1400" kern="1200">
                <a:solidFill>
                  <a:schemeClr val="tx1">
                    <a:lumMod val="75000"/>
                    <a:lumOff val="25000"/>
                  </a:schemeClr>
                </a:solidFill>
                <a:latin typeface="Arial"/>
                <a:ea typeface="+mn-ea"/>
                <a:cs typeface="Arial"/>
              </a:defRPr>
            </a:lvl4pPr>
            <a:lvl5pPr marL="1984248" indent="-182880" algn="l" defTabSz="457200" rtl="0" eaLnBrk="1" latinLnBrk="0" hangingPunct="1">
              <a:spcBef>
                <a:spcPct val="20000"/>
              </a:spcBef>
              <a:buClr>
                <a:schemeClr val="tx1">
                  <a:lumMod val="50000"/>
                </a:schemeClr>
              </a:buClr>
              <a:buSzPct val="70000"/>
              <a:buFont typeface="Lucida Grande"/>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prstClr val="black">
                  <a:lumMod val="50000"/>
                </a:prstClr>
              </a:buClr>
              <a:buSzPct val="90000"/>
              <a:buFont typeface="Lucida Grande"/>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Operations-support technologies are critical to many of the power system objectives such as </a:t>
            </a:r>
            <a:r>
              <a:rPr kumimoji="0" lang="en-US" sz="2000" b="1" i="0" u="none" strike="noStrike" kern="1200" cap="none" spc="0" normalizeH="0" baseline="0" noProof="0" dirty="0">
                <a:ln>
                  <a:noFill/>
                </a:ln>
                <a:solidFill>
                  <a:prstClr val="black">
                    <a:lumMod val="75000"/>
                    <a:lumOff val="25000"/>
                  </a:prstClr>
                </a:solidFill>
                <a:effectLst/>
                <a:uLnTx/>
                <a:uFillTx/>
                <a:latin typeface="Arial"/>
                <a:ea typeface="+mn-ea"/>
                <a:cs typeface="Arial"/>
              </a:rPr>
              <a:t>Managing Electrification</a:t>
            </a: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 and </a:t>
            </a:r>
            <a:r>
              <a:rPr kumimoji="0" lang="en-US" sz="2000" b="1" i="0" u="none" strike="noStrike" kern="1200" cap="none" spc="0" normalizeH="0" baseline="0" noProof="0" dirty="0">
                <a:ln>
                  <a:noFill/>
                </a:ln>
                <a:solidFill>
                  <a:prstClr val="black">
                    <a:lumMod val="75000"/>
                    <a:lumOff val="25000"/>
                  </a:prstClr>
                </a:solidFill>
                <a:effectLst/>
                <a:uLnTx/>
                <a:uFillTx/>
                <a:latin typeface="Arial"/>
                <a:ea typeface="+mn-ea"/>
                <a:cs typeface="Arial"/>
              </a:rPr>
              <a:t>Clean Energy Integration</a:t>
            </a: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 </a:t>
            </a:r>
          </a:p>
          <a:p>
            <a:pPr marL="0" marR="0" lvl="0" indent="0" algn="l" defTabSz="457200" rtl="0" eaLnBrk="1" fontAlgn="auto" latinLnBrk="0" hangingPunct="1">
              <a:lnSpc>
                <a:spcPct val="100000"/>
              </a:lnSpc>
              <a:spcBef>
                <a:spcPct val="20000"/>
              </a:spcBef>
              <a:spcAft>
                <a:spcPts val="0"/>
              </a:spcAft>
              <a:buClr>
                <a:prstClr val="black">
                  <a:lumMod val="50000"/>
                </a:prstClr>
              </a:buClr>
              <a:buSzPct val="90000"/>
              <a:buFont typeface="Lucida Grande"/>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
                <a:prstClr val="black">
                  <a:lumMod val="50000"/>
                </a:prstClr>
              </a:buClr>
              <a:buSzPct val="90000"/>
              <a:buFont typeface="Lucida Grande"/>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Better system operations will also support </a:t>
            </a:r>
            <a:r>
              <a:rPr kumimoji="0" lang="en-US" sz="2000" b="1" i="0" u="none" strike="noStrike" kern="1200" cap="none" spc="0" normalizeH="0" baseline="0" noProof="0" dirty="0">
                <a:ln>
                  <a:noFill/>
                </a:ln>
                <a:solidFill>
                  <a:prstClr val="black">
                    <a:lumMod val="75000"/>
                    <a:lumOff val="25000"/>
                  </a:prstClr>
                </a:solidFill>
                <a:effectLst/>
                <a:uLnTx/>
                <a:uFillTx/>
                <a:latin typeface="Arial"/>
                <a:ea typeface="+mn-ea"/>
                <a:cs typeface="Arial"/>
              </a:rPr>
              <a:t>Grid Infrastructure Expansion</a:t>
            </a: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 and </a:t>
            </a:r>
            <a:r>
              <a:rPr kumimoji="0" lang="en-US" sz="2000" b="1" i="0" u="none" strike="noStrike" kern="1200" cap="none" spc="0" normalizeH="0" baseline="0" noProof="0" dirty="0">
                <a:ln>
                  <a:noFill/>
                </a:ln>
                <a:solidFill>
                  <a:prstClr val="black">
                    <a:lumMod val="75000"/>
                    <a:lumOff val="25000"/>
                  </a:prstClr>
                </a:solidFill>
                <a:effectLst/>
                <a:uLnTx/>
                <a:uFillTx/>
                <a:latin typeface="Arial"/>
                <a:ea typeface="+mn-ea"/>
                <a:cs typeface="Arial"/>
              </a:rPr>
              <a:t>Reliability, Resilience, and Security</a:t>
            </a: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mn-ea"/>
                <a:cs typeface="Arial"/>
              </a:rPr>
              <a:t>.</a:t>
            </a:r>
          </a:p>
        </p:txBody>
      </p:sp>
    </p:spTree>
    <p:extLst>
      <p:ext uri="{BB962C8B-B14F-4D97-AF65-F5344CB8AC3E}">
        <p14:creationId xmlns:p14="http://schemas.microsoft.com/office/powerpoint/2010/main" val="281115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Patrick Harwood</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DOE – Grid Deployment Office</a:t>
            </a:r>
          </a:p>
        </p:txBody>
      </p:sp>
      <p:sp>
        <p:nvSpPr>
          <p:cNvPr id="5" name="Text Placeholder 4">
            <a:extLst>
              <a:ext uri="{FF2B5EF4-FFF2-40B4-BE49-F238E27FC236}">
                <a16:creationId xmlns:a16="http://schemas.microsoft.com/office/drawing/2014/main" id="{49104798-1112-58DF-1212-2AEC717F4446}"/>
              </a:ext>
            </a:extLst>
          </p:cNvPr>
          <p:cNvSpPr>
            <a:spLocks noGrp="1"/>
          </p:cNvSpPr>
          <p:nvPr>
            <p:ph type="body" sz="quarter" idx="15"/>
          </p:nvPr>
        </p:nvSpPr>
        <p:spPr/>
        <p:txBody>
          <a:bodyPr/>
          <a:lstStyle/>
          <a:p>
            <a:r>
              <a:rPr lang="en-US" dirty="0"/>
              <a:t>Webinar Presentation</a:t>
            </a:r>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Pillar 3: Planning</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fld id="{CA1E013F-54BB-4F4A-9EE6-796585D66299}" type="slidenum">
              <a:rPr lang="en-US" smtClean="0"/>
              <a:t>15</a:t>
            </a:fld>
            <a:endParaRPr lang="en-US"/>
          </a:p>
        </p:txBody>
      </p:sp>
    </p:spTree>
    <p:extLst>
      <p:ext uri="{BB962C8B-B14F-4D97-AF65-F5344CB8AC3E}">
        <p14:creationId xmlns:p14="http://schemas.microsoft.com/office/powerpoint/2010/main" val="297667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E20FAB-411E-9AF5-E449-03ED1D847128}"/>
              </a:ext>
            </a:extLst>
          </p:cNvPr>
          <p:cNvSpPr>
            <a:spLocks noGrp="1"/>
          </p:cNvSpPr>
          <p:nvPr>
            <p:ph sz="quarter" idx="16"/>
          </p:nvPr>
        </p:nvSpPr>
        <p:spPr>
          <a:xfrm>
            <a:off x="358230" y="2288715"/>
            <a:ext cx="11297322" cy="3890048"/>
          </a:xfrm>
        </p:spPr>
        <p:txBody>
          <a:bodyPr>
            <a:normAutofit/>
          </a:bodyPr>
          <a:lstStyle/>
          <a:p>
            <a:r>
              <a:rPr lang="en-US" sz="3200" b="0" i="0" u="none" strike="noStrike" baseline="0" dirty="0">
                <a:solidFill>
                  <a:srgbClr val="000000"/>
                </a:solidFill>
                <a:latin typeface="Calibri" panose="020F0502020204030204" pitchFamily="34" charset="0"/>
              </a:rPr>
              <a:t>This pillar area aims to develop next-generation tools for policy analysis, grid expansion planning, and day-ahead planning and to support policy development, economic assessments, engineering design, and risk and vulnerability analyses. </a:t>
            </a:r>
          </a:p>
          <a:p>
            <a:r>
              <a:rPr lang="en-US" sz="3200" b="0" i="0" u="none" strike="noStrike" baseline="0" dirty="0">
                <a:solidFill>
                  <a:srgbClr val="000000"/>
                </a:solidFill>
                <a:latin typeface="Calibri" panose="020F0502020204030204" pitchFamily="34" charset="0"/>
              </a:rPr>
              <a:t>The results of these tools can impact billions of dollars of capital investments and operational costs. </a:t>
            </a:r>
            <a:endParaRPr lang="en-US" sz="3600" dirty="0"/>
          </a:p>
        </p:txBody>
      </p:sp>
      <p:sp>
        <p:nvSpPr>
          <p:cNvPr id="6" name="Title 5">
            <a:extLst>
              <a:ext uri="{FF2B5EF4-FFF2-40B4-BE49-F238E27FC236}">
                <a16:creationId xmlns:a16="http://schemas.microsoft.com/office/drawing/2014/main" id="{0D36373D-4525-E6E5-4F29-F645125AA5BC}"/>
              </a:ext>
            </a:extLst>
          </p:cNvPr>
          <p:cNvSpPr>
            <a:spLocks noGrp="1"/>
          </p:cNvSpPr>
          <p:nvPr>
            <p:ph type="title"/>
          </p:nvPr>
        </p:nvSpPr>
        <p:spPr/>
        <p:txBody>
          <a:bodyPr/>
          <a:lstStyle/>
          <a:p>
            <a:r>
              <a:rPr lang="en-US" dirty="0"/>
              <a:t>Planning Pillar Objective</a:t>
            </a:r>
          </a:p>
        </p:txBody>
      </p:sp>
      <p:sp>
        <p:nvSpPr>
          <p:cNvPr id="8" name="Slide Number Placeholder 7">
            <a:extLst>
              <a:ext uri="{FF2B5EF4-FFF2-40B4-BE49-F238E27FC236}">
                <a16:creationId xmlns:a16="http://schemas.microsoft.com/office/drawing/2014/main" id="{1CCA9678-EA87-D25F-47F1-F4F4FC4BDDFA}"/>
              </a:ext>
            </a:extLst>
          </p:cNvPr>
          <p:cNvSpPr>
            <a:spLocks noGrp="1"/>
          </p:cNvSpPr>
          <p:nvPr>
            <p:ph type="sldNum" sz="quarter" idx="20"/>
          </p:nvPr>
        </p:nvSpPr>
        <p:spPr/>
        <p:txBody>
          <a:bodyPr/>
          <a:lstStyle/>
          <a:p>
            <a:fld id="{CA1E013F-54BB-4F4A-9EE6-796585D66299}" type="slidenum">
              <a:rPr lang="en-US" smtClean="0"/>
              <a:t>16</a:t>
            </a:fld>
            <a:endParaRPr lang="en-US"/>
          </a:p>
        </p:txBody>
      </p:sp>
    </p:spTree>
    <p:extLst>
      <p:ext uri="{BB962C8B-B14F-4D97-AF65-F5344CB8AC3E}">
        <p14:creationId xmlns:p14="http://schemas.microsoft.com/office/powerpoint/2010/main" val="191596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F5C4B6-750C-8D3D-7B5A-1A1EB7ECD75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indent="-285750">
              <a:buFont typeface="Arial" panose="020B0604020202020204" pitchFamily="34" charset="0"/>
              <a:buChar char="•"/>
            </a:pPr>
            <a:r>
              <a:rPr lang="en-US" sz="1400"/>
              <a:t>R&amp;D</a:t>
            </a:r>
          </a:p>
          <a:p>
            <a:pPr marL="285750" indent="-285750">
              <a:buFont typeface="Arial" panose="020B0604020202020204" pitchFamily="34" charset="0"/>
              <a:buChar char="•"/>
            </a:pPr>
            <a:r>
              <a:rPr lang="en-US" sz="1400"/>
              <a:t>Testing &amp; Validation</a:t>
            </a:r>
          </a:p>
          <a:p>
            <a:pPr marL="285750" indent="-285750">
              <a:buFont typeface="Arial" panose="020B0604020202020204" pitchFamily="34" charset="0"/>
              <a:buChar char="•"/>
            </a:pPr>
            <a:r>
              <a:rPr lang="en-US" sz="1400"/>
              <a:t>Simulation</a:t>
            </a:r>
          </a:p>
          <a:p>
            <a:pPr marL="285750" indent="-285750">
              <a:buFont typeface="Arial" panose="020B0604020202020204" pitchFamily="34" charset="0"/>
              <a:buChar char="•"/>
            </a:pPr>
            <a:r>
              <a:rPr lang="en-US" sz="1400"/>
              <a:t>Demonstrations</a:t>
            </a:r>
          </a:p>
          <a:p>
            <a:pPr marL="285750" indent="-285750">
              <a:buFont typeface="Arial" panose="020B0604020202020204" pitchFamily="34" charset="0"/>
              <a:buChar char="•"/>
            </a:pPr>
            <a:r>
              <a:rPr lang="en-US" sz="1400"/>
              <a:t>Technical Assistance</a:t>
            </a:r>
          </a:p>
          <a:p>
            <a:pPr marL="285750" indent="-285750">
              <a:buFont typeface="Arial" panose="020B0604020202020204" pitchFamily="34" charset="0"/>
              <a:buChar char="•"/>
            </a:pPr>
            <a:r>
              <a:rPr lang="en-US" sz="1400"/>
              <a:t>Analysis</a:t>
            </a:r>
          </a:p>
        </p:txBody>
      </p:sp>
      <p:sp>
        <p:nvSpPr>
          <p:cNvPr id="3" name="Rectangle 2">
            <a:extLst>
              <a:ext uri="{FF2B5EF4-FFF2-40B4-BE49-F238E27FC236}">
                <a16:creationId xmlns:a16="http://schemas.microsoft.com/office/drawing/2014/main" id="{0A34309B-87CB-4F08-823F-A67E5FA4448D}"/>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7E5830D-72B5-4050-DA7F-FF918CC85FD2}"/>
              </a:ext>
            </a:extLst>
          </p:cNvPr>
          <p:cNvGrpSpPr/>
          <p:nvPr/>
        </p:nvGrpSpPr>
        <p:grpSpPr>
          <a:xfrm>
            <a:off x="2067338" y="1215355"/>
            <a:ext cx="9259574" cy="736744"/>
            <a:chOff x="2294551" y="1371600"/>
            <a:chExt cx="9259574" cy="736744"/>
          </a:xfrm>
        </p:grpSpPr>
        <p:sp>
          <p:nvSpPr>
            <p:cNvPr id="36" name="Rectangle: Rounded Corners 35">
              <a:extLst>
                <a:ext uri="{FF2B5EF4-FFF2-40B4-BE49-F238E27FC236}">
                  <a16:creationId xmlns:a16="http://schemas.microsoft.com/office/drawing/2014/main" id="{8AABBC62-FA48-4A7A-96E0-C167017593EC}"/>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Clean</a:t>
              </a:r>
              <a:r>
                <a:rPr lang="en-US" sz="1400">
                  <a:solidFill>
                    <a:srgbClr val="FF0000"/>
                  </a:solidFill>
                  <a:latin typeface="Arial" panose="020B0604020202020204" pitchFamily="34" charset="0"/>
                  <a:cs typeface="Arial" panose="020B0604020202020204" pitchFamily="34" charset="0"/>
                </a:rPr>
                <a:t> </a:t>
              </a:r>
              <a:r>
                <a:rPr lang="en-US" sz="1400">
                  <a:solidFill>
                    <a:schemeClr val="tx1"/>
                  </a:solidFill>
                  <a:latin typeface="Arial" panose="020B0604020202020204" pitchFamily="34" charset="0"/>
                  <a:cs typeface="Arial" panose="020B0604020202020204" pitchFamily="34" charset="0"/>
                </a:rPr>
                <a:t>Energy Integration</a:t>
              </a:r>
            </a:p>
          </p:txBody>
        </p:sp>
        <p:sp>
          <p:nvSpPr>
            <p:cNvPr id="37" name="Rectangle: Rounded Corners 36">
              <a:extLst>
                <a:ext uri="{FF2B5EF4-FFF2-40B4-BE49-F238E27FC236}">
                  <a16:creationId xmlns:a16="http://schemas.microsoft.com/office/drawing/2014/main" id="{F5042DA0-BBBB-4571-8165-49E9086C9EE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tx1"/>
                  </a:solidFill>
                  <a:latin typeface="Arial" panose="020B0604020202020204" pitchFamily="34" charset="0"/>
                  <a:cs typeface="Arial" panose="020B0604020202020204" pitchFamily="34" charset="0"/>
                </a:rPr>
                <a:t>Grid Infrastructure Expansion</a:t>
              </a:r>
            </a:p>
          </p:txBody>
        </p:sp>
        <p:sp>
          <p:nvSpPr>
            <p:cNvPr id="41" name="Rectangle: Rounded Corners 40">
              <a:extLst>
                <a:ext uri="{FF2B5EF4-FFF2-40B4-BE49-F238E27FC236}">
                  <a16:creationId xmlns:a16="http://schemas.microsoft.com/office/drawing/2014/main" id="{231ED9D7-DDDF-4C67-ADD1-46AA1DA2C93C}"/>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Managing Electrification</a:t>
              </a:r>
            </a:p>
          </p:txBody>
        </p:sp>
        <p:sp>
          <p:nvSpPr>
            <p:cNvPr id="42" name="Rectangle: Rounded Corners 41">
              <a:extLst>
                <a:ext uri="{FF2B5EF4-FFF2-40B4-BE49-F238E27FC236}">
                  <a16:creationId xmlns:a16="http://schemas.microsoft.com/office/drawing/2014/main" id="{A131B6BE-7A32-4F15-9D47-01220B44B51A}"/>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prstClr val="black"/>
                  </a:solidFill>
                  <a:latin typeface="Arial" panose="020B0604020202020204" pitchFamily="34" charset="0"/>
                  <a:cs typeface="Arial" panose="020B0604020202020204" pitchFamily="34" charset="0"/>
                </a:rPr>
                <a:t>Reliability, Resilience, and Security</a:t>
              </a:r>
            </a:p>
          </p:txBody>
        </p:sp>
        <p:sp>
          <p:nvSpPr>
            <p:cNvPr id="40" name="Rectangle: Rounded Corners 39">
              <a:extLst>
                <a:ext uri="{FF2B5EF4-FFF2-40B4-BE49-F238E27FC236}">
                  <a16:creationId xmlns:a16="http://schemas.microsoft.com/office/drawing/2014/main" id="{33FE5FE1-2D0A-4937-AD6F-643E511B8C9A}"/>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prstClr val="black"/>
                  </a:solidFill>
                  <a:latin typeface="Arial" panose="020B0604020202020204" pitchFamily="34" charset="0"/>
                  <a:cs typeface="Arial" panose="020B0604020202020204" pitchFamily="34" charset="0"/>
                </a:rPr>
                <a:t>Affordability</a:t>
              </a:r>
            </a:p>
          </p:txBody>
        </p:sp>
      </p:grpSp>
      <p:grpSp>
        <p:nvGrpSpPr>
          <p:cNvPr id="4" name="Group 3">
            <a:extLst>
              <a:ext uri="{FF2B5EF4-FFF2-40B4-BE49-F238E27FC236}">
                <a16:creationId xmlns:a16="http://schemas.microsoft.com/office/drawing/2014/main" id="{01DECFE1-F9A2-70D1-CFCD-DB5A1CF8FF9A}"/>
              </a:ext>
            </a:extLst>
          </p:cNvPr>
          <p:cNvGrpSpPr/>
          <p:nvPr/>
        </p:nvGrpSpPr>
        <p:grpSpPr>
          <a:xfrm>
            <a:off x="1429570" y="2276014"/>
            <a:ext cx="10521176" cy="646855"/>
            <a:chOff x="1420221" y="2194560"/>
            <a:chExt cx="10521176" cy="646855"/>
          </a:xfrm>
        </p:grpSpPr>
        <p:sp>
          <p:nvSpPr>
            <p:cNvPr id="12" name="Rectangle: Rounded Corners 11">
              <a:extLst>
                <a:ext uri="{FF2B5EF4-FFF2-40B4-BE49-F238E27FC236}">
                  <a16:creationId xmlns:a16="http://schemas.microsoft.com/office/drawing/2014/main" id="{FD5AEC77-56F2-4406-B8DC-9462564C314F}"/>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Devices and Integrated Systems</a:t>
              </a:r>
            </a:p>
          </p:txBody>
        </p:sp>
        <p:sp>
          <p:nvSpPr>
            <p:cNvPr id="16" name="Rectangle: Rounded Corners 15">
              <a:extLst>
                <a:ext uri="{FF2B5EF4-FFF2-40B4-BE49-F238E27FC236}">
                  <a16:creationId xmlns:a16="http://schemas.microsoft.com/office/drawing/2014/main" id="{9B1D7E39-7D1C-4A3A-8A34-FB7263799D0B}"/>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Operations</a:t>
              </a:r>
            </a:p>
          </p:txBody>
        </p:sp>
        <p:sp>
          <p:nvSpPr>
            <p:cNvPr id="17" name="Rectangle: Rounded Corners 16">
              <a:extLst>
                <a:ext uri="{FF2B5EF4-FFF2-40B4-BE49-F238E27FC236}">
                  <a16:creationId xmlns:a16="http://schemas.microsoft.com/office/drawing/2014/main" id="{0F899995-079B-429F-819F-988E85333FE2}"/>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Planning</a:t>
              </a:r>
            </a:p>
          </p:txBody>
        </p:sp>
        <p:sp>
          <p:nvSpPr>
            <p:cNvPr id="18" name="Rectangle: Rounded Corners 17">
              <a:extLst>
                <a:ext uri="{FF2B5EF4-FFF2-40B4-BE49-F238E27FC236}">
                  <a16:creationId xmlns:a16="http://schemas.microsoft.com/office/drawing/2014/main" id="{43A1A854-9558-4BAE-B2B8-0C0483D37026}"/>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Markets, Policies, and Regulations</a:t>
              </a:r>
            </a:p>
          </p:txBody>
        </p:sp>
        <p:sp>
          <p:nvSpPr>
            <p:cNvPr id="19" name="Rectangle: Rounded Corners 18">
              <a:extLst>
                <a:ext uri="{FF2B5EF4-FFF2-40B4-BE49-F238E27FC236}">
                  <a16:creationId xmlns:a16="http://schemas.microsoft.com/office/drawing/2014/main" id="{A8F9494F-CC05-4C82-82AF-013CCCB9BEEE}"/>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Resilient and Secure Systems</a:t>
              </a:r>
            </a:p>
          </p:txBody>
        </p:sp>
        <p:sp>
          <p:nvSpPr>
            <p:cNvPr id="49" name="Rectangle: Rounded Corners 48">
              <a:extLst>
                <a:ext uri="{FF2B5EF4-FFF2-40B4-BE49-F238E27FC236}">
                  <a16:creationId xmlns:a16="http://schemas.microsoft.com/office/drawing/2014/main" id="{BBE25229-E0AA-4C08-8808-AE4DB3CBAE17}"/>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Flexible Generation and Load</a:t>
              </a:r>
            </a:p>
          </p:txBody>
        </p:sp>
      </p:grpSp>
      <p:grpSp>
        <p:nvGrpSpPr>
          <p:cNvPr id="7" name="Group 6">
            <a:extLst>
              <a:ext uri="{FF2B5EF4-FFF2-40B4-BE49-F238E27FC236}">
                <a16:creationId xmlns:a16="http://schemas.microsoft.com/office/drawing/2014/main" id="{7C957E40-6113-94C5-83F7-07C7ED2259E3}"/>
              </a:ext>
            </a:extLst>
          </p:cNvPr>
          <p:cNvGrpSpPr/>
          <p:nvPr/>
        </p:nvGrpSpPr>
        <p:grpSpPr>
          <a:xfrm>
            <a:off x="1437703" y="2976611"/>
            <a:ext cx="10620185" cy="3172200"/>
            <a:chOff x="1457816" y="2898262"/>
            <a:chExt cx="10795429" cy="3172200"/>
          </a:xfrm>
        </p:grpSpPr>
        <p:sp>
          <p:nvSpPr>
            <p:cNvPr id="96" name="TextBox 95">
              <a:extLst>
                <a:ext uri="{FF2B5EF4-FFF2-40B4-BE49-F238E27FC236}">
                  <a16:creationId xmlns:a16="http://schemas.microsoft.com/office/drawing/2014/main" id="{015AB9BD-EED4-479D-B355-3870646E18C2}"/>
                </a:ext>
              </a:extLst>
            </p:cNvPr>
            <p:cNvSpPr txBox="1"/>
            <p:nvPr/>
          </p:nvSpPr>
          <p:spPr>
            <a:xfrm>
              <a:off x="8713952" y="2948579"/>
              <a:ext cx="1737360" cy="1246495"/>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Cybersecurity</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Microgrids</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Inter- and Intra- System Risk Assessment</a:t>
              </a:r>
            </a:p>
          </p:txBody>
        </p:sp>
        <p:sp>
          <p:nvSpPr>
            <p:cNvPr id="6" name="TextBox 5">
              <a:extLst>
                <a:ext uri="{FF2B5EF4-FFF2-40B4-BE49-F238E27FC236}">
                  <a16:creationId xmlns:a16="http://schemas.microsoft.com/office/drawing/2014/main" id="{50634AF5-EF99-41E2-9BFC-D81223CEC5E7}"/>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indent="-111125">
                <a:spcAft>
                  <a:spcPts val="600"/>
                </a:spcAft>
                <a:buFont typeface="Arial" panose="020B0604020202020204" pitchFamily="34" charset="0"/>
                <a:buChar char="•"/>
              </a:pPr>
              <a:r>
                <a:rPr lang="en-US" sz="1300" dirty="0">
                  <a:latin typeface="Arial"/>
                  <a:cs typeface="Arial"/>
                </a:rPr>
                <a:t>Power Electronics</a:t>
              </a:r>
            </a:p>
            <a:p>
              <a:pPr marL="111125" indent="-111125">
                <a:spcAft>
                  <a:spcPts val="600"/>
                </a:spcAft>
                <a:buFont typeface="Arial" panose="020B0604020202020204" pitchFamily="34" charset="0"/>
                <a:buChar char="•"/>
              </a:pPr>
              <a:r>
                <a:rPr lang="en-US" sz="1300" dirty="0">
                  <a:latin typeface="Arial"/>
                  <a:cs typeface="Arial"/>
                </a:rPr>
                <a:t>Energy Storage</a:t>
              </a:r>
            </a:p>
            <a:p>
              <a:pPr marL="111125" indent="-111125">
                <a:spcAft>
                  <a:spcPts val="600"/>
                </a:spcAft>
                <a:buFont typeface="Arial" panose="020B0604020202020204" pitchFamily="34" charset="0"/>
                <a:buChar char="•"/>
              </a:pPr>
              <a:r>
                <a:rPr lang="en-US" sz="1300" dirty="0">
                  <a:latin typeface="Arial"/>
                  <a:cs typeface="Arial"/>
                </a:rPr>
                <a:t>Integrated Energy Systems</a:t>
              </a:r>
            </a:p>
            <a:p>
              <a:pPr marL="111125" indent="-111125">
                <a:spcAft>
                  <a:spcPts val="600"/>
                </a:spcAft>
                <a:buFont typeface="Arial" panose="020B0604020202020204" pitchFamily="34" charset="0"/>
                <a:buChar char="•"/>
              </a:pPr>
              <a:r>
                <a:rPr lang="en-US" sz="1300" dirty="0">
                  <a:latin typeface="Arial"/>
                  <a:cs typeface="Arial"/>
                </a:rPr>
                <a:t>Inverters/ Distributed Energy Resources Interconnection</a:t>
              </a:r>
            </a:p>
            <a:p>
              <a:pPr marL="111125" indent="-111125">
                <a:spcAft>
                  <a:spcPts val="600"/>
                </a:spcAft>
                <a:buFont typeface="Arial" panose="020B0604020202020204" pitchFamily="34" charset="0"/>
                <a:buChar char="•"/>
              </a:pPr>
              <a:r>
                <a:rPr lang="en-US" sz="1300" dirty="0">
                  <a:latin typeface="Arial"/>
                  <a:cs typeface="Arial"/>
                </a:rPr>
                <a:t>Cables and Conductors</a:t>
              </a:r>
            </a:p>
            <a:p>
              <a:pPr marL="111125" indent="-111125">
                <a:spcAft>
                  <a:spcPts val="600"/>
                </a:spcAft>
                <a:buFont typeface="Arial" panose="020B0604020202020204" pitchFamily="34" charset="0"/>
                <a:buChar char="•"/>
              </a:pPr>
              <a:r>
                <a:rPr lang="en-US" sz="1300" dirty="0">
                  <a:latin typeface="Arial"/>
                  <a:cs typeface="Arial"/>
                </a:rPr>
                <a:t>Transformers</a:t>
              </a:r>
            </a:p>
            <a:p>
              <a:pPr marL="111125" indent="-111125">
                <a:spcAft>
                  <a:spcPts val="600"/>
                </a:spcAft>
                <a:buFont typeface="Arial" panose="020B0604020202020204" pitchFamily="34" charset="0"/>
                <a:buChar char="•"/>
              </a:pPr>
              <a:r>
                <a:rPr lang="en-US" sz="1300" dirty="0">
                  <a:latin typeface="Arial"/>
                  <a:cs typeface="Arial"/>
                </a:rPr>
                <a:t>Codes &amp; Standards</a:t>
              </a:r>
            </a:p>
          </p:txBody>
        </p:sp>
        <p:sp>
          <p:nvSpPr>
            <p:cNvPr id="93" name="TextBox 92">
              <a:extLst>
                <a:ext uri="{FF2B5EF4-FFF2-40B4-BE49-F238E27FC236}">
                  <a16:creationId xmlns:a16="http://schemas.microsoft.com/office/drawing/2014/main" id="{04DA0385-5517-41EC-8358-4207B758EC2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indent="-111125">
                <a:spcAft>
                  <a:spcPts val="600"/>
                </a:spcAft>
                <a:buFont typeface="Arial" panose="020B0604020202020204" pitchFamily="34" charset="0"/>
                <a:buChar char="•"/>
              </a:pPr>
              <a:r>
                <a:rPr lang="en-US" sz="1300">
                  <a:latin typeface="Arial"/>
                  <a:cs typeface="Arial"/>
                </a:rPr>
                <a:t>Transmission &amp; Distribution Integration</a:t>
              </a:r>
            </a:p>
            <a:p>
              <a:pPr marL="111125" indent="-111125">
                <a:spcAft>
                  <a:spcPts val="600"/>
                </a:spcAft>
                <a:buFont typeface="Arial" panose="020B0604020202020204" pitchFamily="34" charset="0"/>
                <a:buChar char="•"/>
              </a:pPr>
              <a:r>
                <a:rPr lang="en-US" sz="1300">
                  <a:latin typeface="Arial"/>
                  <a:cs typeface="Arial"/>
                </a:rPr>
                <a:t>Flexible Grid Management</a:t>
              </a:r>
            </a:p>
            <a:p>
              <a:pPr marL="111125" indent="-111125">
                <a:spcAft>
                  <a:spcPts val="600"/>
                </a:spcAft>
                <a:buFont typeface="Arial" panose="020B0604020202020204" pitchFamily="34" charset="0"/>
                <a:buChar char="•"/>
              </a:pPr>
              <a:r>
                <a:rPr lang="en-US" sz="1300">
                  <a:latin typeface="Arial"/>
                  <a:cs typeface="Arial"/>
                </a:rPr>
                <a:t>Sensing &amp; Measurement</a:t>
              </a:r>
            </a:p>
            <a:p>
              <a:pPr marL="111125" indent="-111125">
                <a:spcAft>
                  <a:spcPts val="600"/>
                </a:spcAft>
                <a:buFont typeface="Arial" panose="020B0604020202020204" pitchFamily="34" charset="0"/>
                <a:buChar char="•"/>
              </a:pPr>
              <a:r>
                <a:rPr lang="en-US" sz="1300">
                  <a:latin typeface="Arial"/>
                  <a:cs typeface="Arial"/>
                </a:rPr>
                <a:t>Data Analysis</a:t>
              </a:r>
            </a:p>
            <a:p>
              <a:pPr marL="111125" indent="-111125">
                <a:spcAft>
                  <a:spcPts val="600"/>
                </a:spcAft>
                <a:buFont typeface="Arial" panose="020B0604020202020204" pitchFamily="34" charset="0"/>
                <a:buChar char="•"/>
              </a:pPr>
              <a:r>
                <a:rPr lang="en-US" sz="1300">
                  <a:latin typeface="Arial"/>
                  <a:cs typeface="Arial"/>
                </a:rPr>
                <a:t>Controls</a:t>
              </a:r>
            </a:p>
            <a:p>
              <a:pPr marL="111125" indent="-111125">
                <a:spcAft>
                  <a:spcPts val="600"/>
                </a:spcAft>
                <a:buFont typeface="Arial" panose="020B0604020202020204" pitchFamily="34" charset="0"/>
                <a:buChar char="•"/>
              </a:pPr>
              <a:r>
                <a:rPr lang="en-US" sz="1300">
                  <a:latin typeface="Arial"/>
                  <a:cs typeface="Arial"/>
                </a:rPr>
                <a:t>Protection</a:t>
              </a:r>
            </a:p>
          </p:txBody>
        </p:sp>
        <p:sp>
          <p:nvSpPr>
            <p:cNvPr id="94" name="TextBox 93">
              <a:extLst>
                <a:ext uri="{FF2B5EF4-FFF2-40B4-BE49-F238E27FC236}">
                  <a16:creationId xmlns:a16="http://schemas.microsoft.com/office/drawing/2014/main" id="{DF41434A-45A2-46AC-88B1-81B4D7CD3F0B}"/>
                </a:ext>
              </a:extLst>
            </p:cNvPr>
            <p:cNvSpPr txBox="1">
              <a:spLocks/>
            </p:cNvSpPr>
            <p:nvPr/>
          </p:nvSpPr>
          <p:spPr>
            <a:xfrm>
              <a:off x="4953235" y="2925277"/>
              <a:ext cx="1805135" cy="2954655"/>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Climate Adaptation and Mitigation</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Data Science and Forecasting</a:t>
              </a:r>
            </a:p>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Power System Modeling Tools</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Economic Modeling</a:t>
              </a:r>
            </a:p>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Interdependent Infrastructures</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Multi-Model Integration</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Behavioral Science</a:t>
              </a:r>
            </a:p>
          </p:txBody>
        </p:sp>
        <p:sp>
          <p:nvSpPr>
            <p:cNvPr id="95" name="TextBox 94">
              <a:extLst>
                <a:ext uri="{FF2B5EF4-FFF2-40B4-BE49-F238E27FC236}">
                  <a16:creationId xmlns:a16="http://schemas.microsoft.com/office/drawing/2014/main" id="{D84264EF-EAFD-4518-9A92-FCD1159BE11E}"/>
                </a:ext>
              </a:extLst>
            </p:cNvPr>
            <p:cNvSpPr txBox="1"/>
            <p:nvPr/>
          </p:nvSpPr>
          <p:spPr>
            <a:xfrm>
              <a:off x="6822215" y="2915752"/>
              <a:ext cx="1737360" cy="1523494"/>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Policies and Regulations</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Market Design</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Economic Valuation</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Energy Justice</a:t>
              </a:r>
              <a:endParaRPr lang="en-US" sz="1300">
                <a:solidFill>
                  <a:schemeClr val="tx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137A94DB-3DFC-4A47-97A4-5BB993FF7BF4}"/>
                </a:ext>
              </a:extLst>
            </p:cNvPr>
            <p:cNvSpPr txBox="1"/>
            <p:nvPr/>
          </p:nvSpPr>
          <p:spPr>
            <a:xfrm>
              <a:off x="10515885" y="2898262"/>
              <a:ext cx="1737360" cy="1446550"/>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Flexible Generation</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Flexible Load</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Hybrid Systems/ Integrated Energy Systems</a:t>
              </a:r>
            </a:p>
          </p:txBody>
        </p:sp>
      </p:grpSp>
      <p:sp>
        <p:nvSpPr>
          <p:cNvPr id="50" name="Slide Number Placeholder 1">
            <a:extLst>
              <a:ext uri="{FF2B5EF4-FFF2-40B4-BE49-F238E27FC236}">
                <a16:creationId xmlns:a16="http://schemas.microsoft.com/office/drawing/2014/main" id="{D277A63F-50D0-5BE1-899D-2539F66461F2}"/>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722D57-58D6-9447-A6D5-A97F6C35A8FB}" type="slidenum">
              <a:rPr lang="en-US"/>
              <a:pPr/>
              <a:t>17</a:t>
            </a:fld>
            <a:endParaRPr lang="en-US"/>
          </a:p>
        </p:txBody>
      </p:sp>
      <p:sp>
        <p:nvSpPr>
          <p:cNvPr id="29" name="TextBox 28">
            <a:extLst>
              <a:ext uri="{FF2B5EF4-FFF2-40B4-BE49-F238E27FC236}">
                <a16:creationId xmlns:a16="http://schemas.microsoft.com/office/drawing/2014/main" id="{0E0A0ECE-8893-4F62-5003-4394C9B1A8CD}"/>
              </a:ext>
            </a:extLst>
          </p:cNvPr>
          <p:cNvSpPr txBox="1"/>
          <p:nvPr/>
        </p:nvSpPr>
        <p:spPr>
          <a:xfrm>
            <a:off x="0" y="6136890"/>
            <a:ext cx="1315216" cy="523220"/>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Program</a:t>
            </a:r>
          </a:p>
          <a:p>
            <a:pPr algn="ctr" defTabSz="457200"/>
            <a:r>
              <a:rPr lang="en-US" sz="1400">
                <a:solidFill>
                  <a:prstClr val="black"/>
                </a:solidFill>
                <a:latin typeface="Arial" panose="020B0604020202020204" pitchFamily="34" charset="0"/>
                <a:cs typeface="Arial" panose="020B0604020202020204" pitchFamily="34" charset="0"/>
              </a:rPr>
              <a:t>Types</a:t>
            </a:r>
          </a:p>
        </p:txBody>
      </p:sp>
      <p:grpSp>
        <p:nvGrpSpPr>
          <p:cNvPr id="5" name="Group 4">
            <a:extLst>
              <a:ext uri="{FF2B5EF4-FFF2-40B4-BE49-F238E27FC236}">
                <a16:creationId xmlns:a16="http://schemas.microsoft.com/office/drawing/2014/main" id="{D167A88E-FE22-DABC-3D95-B88B9A0BFF3D}"/>
              </a:ext>
            </a:extLst>
          </p:cNvPr>
          <p:cNvGrpSpPr/>
          <p:nvPr/>
        </p:nvGrpSpPr>
        <p:grpSpPr>
          <a:xfrm>
            <a:off x="2067337" y="212379"/>
            <a:ext cx="9259575" cy="751434"/>
            <a:chOff x="1514645" y="333963"/>
            <a:chExt cx="9259575" cy="751434"/>
          </a:xfrm>
        </p:grpSpPr>
        <p:sp>
          <p:nvSpPr>
            <p:cNvPr id="45" name="Rectangle: Rounded Corners 44">
              <a:extLst>
                <a:ext uri="{FF2B5EF4-FFF2-40B4-BE49-F238E27FC236}">
                  <a16:creationId xmlns:a16="http://schemas.microsoft.com/office/drawing/2014/main" id="{F63982A2-5E8A-5E98-0F3F-B85E8F79BE11}"/>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Decarbonization</a:t>
              </a:r>
            </a:p>
          </p:txBody>
        </p:sp>
        <p:sp>
          <p:nvSpPr>
            <p:cNvPr id="46" name="Rectangle: Rounded Corners 45">
              <a:extLst>
                <a:ext uri="{FF2B5EF4-FFF2-40B4-BE49-F238E27FC236}">
                  <a16:creationId xmlns:a16="http://schemas.microsoft.com/office/drawing/2014/main" id="{C54846F7-E079-EF17-EC8E-FC666D4290A7}"/>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Infrastructure Modernization</a:t>
              </a:r>
            </a:p>
          </p:txBody>
        </p:sp>
        <p:sp>
          <p:nvSpPr>
            <p:cNvPr id="47" name="Rectangle: Rounded Corners 46">
              <a:extLst>
                <a:ext uri="{FF2B5EF4-FFF2-40B4-BE49-F238E27FC236}">
                  <a16:creationId xmlns:a16="http://schemas.microsoft.com/office/drawing/2014/main" id="{75987B40-8B48-10C1-F633-2EFA6FCF14A3}"/>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Climate Adaption and Mitigation</a:t>
              </a:r>
            </a:p>
          </p:txBody>
        </p:sp>
        <p:sp>
          <p:nvSpPr>
            <p:cNvPr id="48" name="Rectangle: Rounded Corners 47">
              <a:extLst>
                <a:ext uri="{FF2B5EF4-FFF2-40B4-BE49-F238E27FC236}">
                  <a16:creationId xmlns:a16="http://schemas.microsoft.com/office/drawing/2014/main" id="{3BD0C377-3B42-F125-5B6E-53DBBC797F21}"/>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Equity and Energy Justice</a:t>
              </a:r>
            </a:p>
          </p:txBody>
        </p:sp>
        <p:sp>
          <p:nvSpPr>
            <p:cNvPr id="51" name="Rectangle: Rounded Corners 50">
              <a:extLst>
                <a:ext uri="{FF2B5EF4-FFF2-40B4-BE49-F238E27FC236}">
                  <a16:creationId xmlns:a16="http://schemas.microsoft.com/office/drawing/2014/main" id="{266E3C67-FB63-9750-C0F4-9A343E766F11}"/>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Workforce Development</a:t>
              </a:r>
            </a:p>
          </p:txBody>
        </p:sp>
      </p:grpSp>
      <p:cxnSp>
        <p:nvCxnSpPr>
          <p:cNvPr id="54" name="Straight Connector 53">
            <a:extLst>
              <a:ext uri="{FF2B5EF4-FFF2-40B4-BE49-F238E27FC236}">
                <a16:creationId xmlns:a16="http://schemas.microsoft.com/office/drawing/2014/main" id="{90A681EF-921D-D82B-B940-33DAF83F855C}"/>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E660D568-C56F-15C7-BE5F-0A04E8332F9E}"/>
              </a:ext>
            </a:extLst>
          </p:cNvPr>
          <p:cNvSpPr txBox="1"/>
          <p:nvPr/>
        </p:nvSpPr>
        <p:spPr>
          <a:xfrm>
            <a:off x="7105" y="1206523"/>
            <a:ext cx="1317628" cy="738664"/>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Power System</a:t>
            </a:r>
          </a:p>
          <a:p>
            <a:pPr algn="ctr" defTabSz="457200"/>
            <a:r>
              <a:rPr lang="en-US" sz="1400">
                <a:solidFill>
                  <a:prstClr val="black"/>
                </a:solidFill>
                <a:latin typeface="Arial" panose="020B0604020202020204" pitchFamily="34" charset="0"/>
                <a:cs typeface="Arial" panose="020B0604020202020204" pitchFamily="34" charset="0"/>
              </a:rPr>
              <a:t>Objectives</a:t>
            </a:r>
          </a:p>
        </p:txBody>
      </p:sp>
      <p:sp>
        <p:nvSpPr>
          <p:cNvPr id="71" name="TextBox 70">
            <a:extLst>
              <a:ext uri="{FF2B5EF4-FFF2-40B4-BE49-F238E27FC236}">
                <a16:creationId xmlns:a16="http://schemas.microsoft.com/office/drawing/2014/main" id="{6D81BA82-8901-7A00-B790-FF45FC6E8582}"/>
              </a:ext>
            </a:extLst>
          </p:cNvPr>
          <p:cNvSpPr txBox="1"/>
          <p:nvPr/>
        </p:nvSpPr>
        <p:spPr>
          <a:xfrm>
            <a:off x="-11972" y="2339598"/>
            <a:ext cx="1317628" cy="307777"/>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Pillars</a:t>
            </a:r>
          </a:p>
        </p:txBody>
      </p:sp>
      <p:sp>
        <p:nvSpPr>
          <p:cNvPr id="72" name="TextBox 71">
            <a:extLst>
              <a:ext uri="{FF2B5EF4-FFF2-40B4-BE49-F238E27FC236}">
                <a16:creationId xmlns:a16="http://schemas.microsoft.com/office/drawing/2014/main" id="{C9B47F86-1C41-6D07-3B5E-A4E3F8F6CCD9}"/>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algn="ctr" defTabSz="457200"/>
            <a:r>
              <a:rPr lang="en-US" sz="1400">
                <a:latin typeface="Arial" panose="020B0604020202020204" pitchFamily="34" charset="0"/>
                <a:cs typeface="Arial" panose="020B0604020202020204" pitchFamily="34" charset="0"/>
              </a:rPr>
              <a:t>Topic</a:t>
            </a:r>
          </a:p>
          <a:p>
            <a:pPr algn="ctr" defTabSz="457200"/>
            <a:r>
              <a:rPr lang="en-US" sz="1400">
                <a:latin typeface="Arial" panose="020B0604020202020204" pitchFamily="34" charset="0"/>
                <a:cs typeface="Arial" panose="020B0604020202020204" pitchFamily="34" charset="0"/>
              </a:rPr>
              <a:t>Areas</a:t>
            </a:r>
          </a:p>
        </p:txBody>
      </p:sp>
      <p:sp>
        <p:nvSpPr>
          <p:cNvPr id="73" name="TextBox 72">
            <a:extLst>
              <a:ext uri="{FF2B5EF4-FFF2-40B4-BE49-F238E27FC236}">
                <a16:creationId xmlns:a16="http://schemas.microsoft.com/office/drawing/2014/main" id="{02113EBE-B689-A323-C6C1-DFF4DB8F8116}"/>
              </a:ext>
            </a:extLst>
          </p:cNvPr>
          <p:cNvSpPr txBox="1"/>
          <p:nvPr/>
        </p:nvSpPr>
        <p:spPr>
          <a:xfrm>
            <a:off x="0" y="329109"/>
            <a:ext cx="1317670" cy="523220"/>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Administration Goals</a:t>
            </a:r>
          </a:p>
        </p:txBody>
      </p:sp>
      <p:sp>
        <p:nvSpPr>
          <p:cNvPr id="74" name="Arrow: Right 73">
            <a:extLst>
              <a:ext uri="{FF2B5EF4-FFF2-40B4-BE49-F238E27FC236}">
                <a16:creationId xmlns:a16="http://schemas.microsoft.com/office/drawing/2014/main" id="{72A16E7C-3106-EF8D-E405-53F8E6EDB118}"/>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96A64EDF-ED25-1AFA-DCF7-F6699C5B2CC4}"/>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8D2B2D24-2C66-5116-932E-02E342B02A45}"/>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431286F8-18F6-071B-8C25-D2AD453C2A17}"/>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EB5D1A66-BF06-99BC-E3A1-2E018086FE8B}"/>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78194244-644B-A49C-0698-07BDE71C3693}"/>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7FC9F83E-CF46-006A-18A8-1B40F554E457}"/>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6B32D9C1-6C8F-D54F-E5EB-A0725EFB3469}"/>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7A0D9493-3C63-6883-1B94-AAA2C9F81A44}"/>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Arrow: Right 85">
            <a:extLst>
              <a:ext uri="{FF2B5EF4-FFF2-40B4-BE49-F238E27FC236}">
                <a16:creationId xmlns:a16="http://schemas.microsoft.com/office/drawing/2014/main" id="{B92C193D-ED65-3703-36D5-3544D6B1B9F5}"/>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Arrow: Right 86">
            <a:extLst>
              <a:ext uri="{FF2B5EF4-FFF2-40B4-BE49-F238E27FC236}">
                <a16:creationId xmlns:a16="http://schemas.microsoft.com/office/drawing/2014/main" id="{A0C7E29A-68ED-36F2-89EE-6A6F43A9E00F}"/>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6F9F22-DA89-58F1-3A61-E21E1FD1FA11}"/>
              </a:ext>
            </a:extLst>
          </p:cNvPr>
          <p:cNvSpPr/>
          <p:nvPr/>
        </p:nvSpPr>
        <p:spPr>
          <a:xfrm>
            <a:off x="4858445" y="2101762"/>
            <a:ext cx="1841204" cy="40033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3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13"/>
          </p:nvPr>
        </p:nvSpPr>
        <p:spPr/>
        <p:txBody>
          <a:bodyPr/>
          <a:lstStyle/>
          <a:p>
            <a:fld id="{CA1E013F-54BB-4F4A-9EE6-796585D66299}" type="slidenum">
              <a:rPr lang="en-US" smtClean="0"/>
              <a:t>18</a:t>
            </a:fld>
            <a:endParaRPr lang="en-US"/>
          </a:p>
        </p:txBody>
      </p:sp>
      <p:sp>
        <p:nvSpPr>
          <p:cNvPr id="4" name="Content Placeholder 3">
            <a:extLst>
              <a:ext uri="{FF2B5EF4-FFF2-40B4-BE49-F238E27FC236}">
                <a16:creationId xmlns:a16="http://schemas.microsoft.com/office/drawing/2014/main" id="{3250BB33-EE9C-4B1B-F98C-51BC71DD946E}"/>
              </a:ext>
            </a:extLst>
          </p:cNvPr>
          <p:cNvSpPr>
            <a:spLocks noGrp="1"/>
          </p:cNvSpPr>
          <p:nvPr>
            <p:ph sz="quarter" idx="14"/>
          </p:nvPr>
        </p:nvSpPr>
        <p:spPr/>
        <p:txBody>
          <a:bodyPr>
            <a:normAutofit fontScale="70000" lnSpcReduction="20000"/>
          </a:bodyPr>
          <a:lstStyle/>
          <a:p>
            <a:pPr lvl="1"/>
            <a:r>
              <a:rPr lang="en-US" sz="2800" dirty="0"/>
              <a:t>Planning under uncertainty</a:t>
            </a:r>
          </a:p>
          <a:p>
            <a:pPr lvl="2"/>
            <a:r>
              <a:rPr lang="en-US" sz="2600" dirty="0"/>
              <a:t>Capacity Expansion and Resource Adequacy Models </a:t>
            </a:r>
          </a:p>
          <a:p>
            <a:pPr lvl="2"/>
            <a:r>
              <a:rPr lang="en-US" sz="2600" dirty="0"/>
              <a:t>Climate models, extreme weather</a:t>
            </a:r>
          </a:p>
          <a:p>
            <a:pPr lvl="1"/>
            <a:r>
              <a:rPr lang="en-US" sz="2800" dirty="0"/>
              <a:t>Model fidelity and validation</a:t>
            </a:r>
          </a:p>
          <a:p>
            <a:pPr lvl="2"/>
            <a:r>
              <a:rPr lang="en-US" sz="2600" dirty="0"/>
              <a:t>Load forecasting – EVs, Data Centers, Crypto-mining, demand-side management</a:t>
            </a:r>
          </a:p>
          <a:p>
            <a:pPr lvl="2"/>
            <a:r>
              <a:rPr lang="en-US" sz="2600" dirty="0"/>
              <a:t>Distributed Energy Resources </a:t>
            </a:r>
          </a:p>
          <a:p>
            <a:pPr lvl="1"/>
            <a:r>
              <a:rPr lang="en-US" sz="3000" dirty="0"/>
              <a:t>Standardization, interoperability, and data security</a:t>
            </a:r>
          </a:p>
          <a:p>
            <a:pPr lvl="2"/>
            <a:r>
              <a:rPr lang="en-US" sz="2600" dirty="0"/>
              <a:t>Interregional model development</a:t>
            </a:r>
          </a:p>
          <a:p>
            <a:pPr lvl="2"/>
            <a:r>
              <a:rPr lang="en-US" sz="2600" dirty="0"/>
              <a:t>Electric/Gas interface</a:t>
            </a:r>
          </a:p>
          <a:p>
            <a:pPr lvl="1"/>
            <a:r>
              <a:rPr lang="en-US" sz="2800" dirty="0"/>
              <a:t>Advanced and emerging computing platforms</a:t>
            </a:r>
          </a:p>
          <a:p>
            <a:pPr lvl="2"/>
            <a:r>
              <a:rPr lang="en-US" sz="2600" dirty="0"/>
              <a:t>Algorithms and methods for scenario-based planning</a:t>
            </a:r>
          </a:p>
          <a:p>
            <a:pPr lvl="2"/>
            <a:r>
              <a:rPr lang="en-US" sz="2600" dirty="0"/>
              <a:t>Integrating Artificial Intelligence and Machine Learning methods into planning simulations</a:t>
            </a:r>
          </a:p>
          <a:p>
            <a:pPr lvl="1"/>
            <a:r>
              <a:rPr lang="en-US" sz="2800" dirty="0"/>
              <a:t>Multi-modal planning processes</a:t>
            </a:r>
          </a:p>
          <a:p>
            <a:pPr lvl="2"/>
            <a:r>
              <a:rPr lang="en-US" sz="2600" dirty="0"/>
              <a:t>Electromagnetic phenomena to capture faster dynamics </a:t>
            </a:r>
          </a:p>
          <a:p>
            <a:pPr lvl="2"/>
            <a:r>
              <a:rPr lang="en-US" sz="2600" dirty="0"/>
              <a:t>Cross-linking economic models with power system models and load models, etc.</a:t>
            </a:r>
          </a:p>
          <a:p>
            <a:pPr lvl="2"/>
            <a:endParaRPr lang="en-US" sz="2600" dirty="0"/>
          </a:p>
        </p:txBody>
      </p:sp>
      <p:sp>
        <p:nvSpPr>
          <p:cNvPr id="5" name="Title 4">
            <a:extLst>
              <a:ext uri="{FF2B5EF4-FFF2-40B4-BE49-F238E27FC236}">
                <a16:creationId xmlns:a16="http://schemas.microsoft.com/office/drawing/2014/main" id="{A3606DEA-9330-5521-C023-3197E24B34CC}"/>
              </a:ext>
            </a:extLst>
          </p:cNvPr>
          <p:cNvSpPr>
            <a:spLocks noGrp="1"/>
          </p:cNvSpPr>
          <p:nvPr>
            <p:ph type="title"/>
          </p:nvPr>
        </p:nvSpPr>
        <p:spPr/>
        <p:txBody>
          <a:bodyPr/>
          <a:lstStyle/>
          <a:p>
            <a:r>
              <a:rPr lang="en-US" dirty="0"/>
              <a:t>Planning Pillar – Some Examples of Technical Areas</a:t>
            </a:r>
          </a:p>
        </p:txBody>
      </p:sp>
    </p:spTree>
    <p:extLst>
      <p:ext uri="{BB962C8B-B14F-4D97-AF65-F5344CB8AC3E}">
        <p14:creationId xmlns:p14="http://schemas.microsoft.com/office/powerpoint/2010/main" val="248636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Todd levin</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Argonne National Laboratory</a:t>
            </a:r>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Pillar 4: Markets, Policies and Regulations</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848689"/>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848689"/>
              </a:solidFill>
              <a:effectLst/>
              <a:uLnTx/>
              <a:uFillTx/>
              <a:latin typeface="Arial"/>
              <a:ea typeface="+mn-ea"/>
              <a:cs typeface="Arial"/>
            </a:endParaRPr>
          </a:p>
        </p:txBody>
      </p:sp>
    </p:spTree>
    <p:extLst>
      <p:ext uri="{BB962C8B-B14F-4D97-AF65-F5344CB8AC3E}">
        <p14:creationId xmlns:p14="http://schemas.microsoft.com/office/powerpoint/2010/main" val="108768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45C1-1094-516F-90FF-625CC0E7DCAD}"/>
              </a:ext>
            </a:extLst>
          </p:cNvPr>
          <p:cNvSpPr>
            <a:spLocks noGrp="1"/>
          </p:cNvSpPr>
          <p:nvPr>
            <p:ph type="title"/>
          </p:nvPr>
        </p:nvSpPr>
        <p:spPr>
          <a:xfrm>
            <a:off x="278049" y="2096310"/>
            <a:ext cx="11635902" cy="2665379"/>
          </a:xfrm>
        </p:spPr>
        <p:txBody>
          <a:bodyPr/>
          <a:lstStyle/>
          <a:p>
            <a:r>
              <a:rPr lang="en-US" sz="4400" dirty="0"/>
              <a:t>Geraldine Richmond</a:t>
            </a:r>
            <a:br>
              <a:rPr lang="en-US" sz="4400" dirty="0"/>
            </a:br>
            <a:r>
              <a:rPr lang="en-US" sz="4400" dirty="0"/>
              <a:t>Department of Energy</a:t>
            </a:r>
            <a:br>
              <a:rPr lang="en-US" sz="4400" dirty="0"/>
            </a:br>
            <a:r>
              <a:rPr lang="en-US" sz="4400" dirty="0"/>
              <a:t>Undersecretary for Science and Innovation</a:t>
            </a:r>
          </a:p>
        </p:txBody>
      </p:sp>
      <p:sp>
        <p:nvSpPr>
          <p:cNvPr id="3" name="Date Placeholder 2">
            <a:extLst>
              <a:ext uri="{FF2B5EF4-FFF2-40B4-BE49-F238E27FC236}">
                <a16:creationId xmlns:a16="http://schemas.microsoft.com/office/drawing/2014/main" id="{9728482D-6792-DD05-CD00-A857D9E62169}"/>
              </a:ext>
            </a:extLst>
          </p:cNvPr>
          <p:cNvSpPr>
            <a:spLocks noGrp="1"/>
          </p:cNvSpPr>
          <p:nvPr>
            <p:ph type="dt" sz="half" idx="10"/>
          </p:nvPr>
        </p:nvSpPr>
        <p:spPr/>
        <p:txBody>
          <a:bodyPr/>
          <a:lstStyle/>
          <a:p>
            <a:r>
              <a:rPr lang="en-US"/>
              <a:t>6/5/2023</a:t>
            </a:r>
          </a:p>
        </p:txBody>
      </p:sp>
      <p:sp>
        <p:nvSpPr>
          <p:cNvPr id="4" name="Slide Number Placeholder 3">
            <a:extLst>
              <a:ext uri="{FF2B5EF4-FFF2-40B4-BE49-F238E27FC236}">
                <a16:creationId xmlns:a16="http://schemas.microsoft.com/office/drawing/2014/main" id="{2453D8A0-48F7-FEE1-8E43-8E96068C5F4A}"/>
              </a:ext>
            </a:extLst>
          </p:cNvPr>
          <p:cNvSpPr>
            <a:spLocks noGrp="1"/>
          </p:cNvSpPr>
          <p:nvPr>
            <p:ph type="sldNum" sz="quarter" idx="12"/>
          </p:nvPr>
        </p:nvSpPr>
        <p:spPr/>
        <p:txBody>
          <a:bodyPr/>
          <a:lstStyle/>
          <a:p>
            <a:fld id="{03722D57-58D6-9447-A6D5-A97F6C35A8FB}" type="slidenum">
              <a:rPr lang="en-US" smtClean="0"/>
              <a:pPr/>
              <a:t>2</a:t>
            </a:fld>
            <a:endParaRPr lang="en-US"/>
          </a:p>
        </p:txBody>
      </p:sp>
    </p:spTree>
    <p:extLst>
      <p:ext uri="{BB962C8B-B14F-4D97-AF65-F5344CB8AC3E}">
        <p14:creationId xmlns:p14="http://schemas.microsoft.com/office/powerpoint/2010/main" val="115227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F5C4B6-750C-8D3D-7B5A-1A1EB7ECD75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indent="-285750">
              <a:buFont typeface="Arial" panose="020B0604020202020204" pitchFamily="34" charset="0"/>
              <a:buChar char="•"/>
            </a:pPr>
            <a:r>
              <a:rPr lang="en-US" sz="1400"/>
              <a:t>R&amp;D</a:t>
            </a:r>
          </a:p>
          <a:p>
            <a:pPr marL="285750" indent="-285750">
              <a:buFont typeface="Arial" panose="020B0604020202020204" pitchFamily="34" charset="0"/>
              <a:buChar char="•"/>
            </a:pPr>
            <a:r>
              <a:rPr lang="en-US" sz="1400"/>
              <a:t>Testing &amp; Validation</a:t>
            </a:r>
          </a:p>
          <a:p>
            <a:pPr marL="285750" indent="-285750">
              <a:buFont typeface="Arial" panose="020B0604020202020204" pitchFamily="34" charset="0"/>
              <a:buChar char="•"/>
            </a:pPr>
            <a:r>
              <a:rPr lang="en-US" sz="1400"/>
              <a:t>Simulation</a:t>
            </a:r>
          </a:p>
          <a:p>
            <a:pPr marL="285750" indent="-285750">
              <a:buFont typeface="Arial" panose="020B0604020202020204" pitchFamily="34" charset="0"/>
              <a:buChar char="•"/>
            </a:pPr>
            <a:r>
              <a:rPr lang="en-US" sz="1400"/>
              <a:t>Demonstrations</a:t>
            </a:r>
          </a:p>
          <a:p>
            <a:pPr marL="285750" indent="-285750">
              <a:buFont typeface="Arial" panose="020B0604020202020204" pitchFamily="34" charset="0"/>
              <a:buChar char="•"/>
            </a:pPr>
            <a:r>
              <a:rPr lang="en-US" sz="1400"/>
              <a:t>Technical Assistance</a:t>
            </a:r>
          </a:p>
          <a:p>
            <a:pPr marL="285750" indent="-285750">
              <a:buFont typeface="Arial" panose="020B0604020202020204" pitchFamily="34" charset="0"/>
              <a:buChar char="•"/>
            </a:pPr>
            <a:r>
              <a:rPr lang="en-US" sz="1400"/>
              <a:t>Analysis</a:t>
            </a:r>
          </a:p>
        </p:txBody>
      </p:sp>
      <p:sp>
        <p:nvSpPr>
          <p:cNvPr id="3" name="Rectangle 2">
            <a:extLst>
              <a:ext uri="{FF2B5EF4-FFF2-40B4-BE49-F238E27FC236}">
                <a16:creationId xmlns:a16="http://schemas.microsoft.com/office/drawing/2014/main" id="{0A34309B-87CB-4F08-823F-A67E5FA4448D}"/>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7E5830D-72B5-4050-DA7F-FF918CC85FD2}"/>
              </a:ext>
            </a:extLst>
          </p:cNvPr>
          <p:cNvGrpSpPr/>
          <p:nvPr/>
        </p:nvGrpSpPr>
        <p:grpSpPr>
          <a:xfrm>
            <a:off x="2067338" y="1215355"/>
            <a:ext cx="9259574" cy="736744"/>
            <a:chOff x="2294551" y="1371600"/>
            <a:chExt cx="9259574" cy="736744"/>
          </a:xfrm>
        </p:grpSpPr>
        <p:sp>
          <p:nvSpPr>
            <p:cNvPr id="36" name="Rectangle: Rounded Corners 35">
              <a:extLst>
                <a:ext uri="{FF2B5EF4-FFF2-40B4-BE49-F238E27FC236}">
                  <a16:creationId xmlns:a16="http://schemas.microsoft.com/office/drawing/2014/main" id="{8AABBC62-FA48-4A7A-96E0-C167017593EC}"/>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Clean</a:t>
              </a:r>
              <a:r>
                <a:rPr lang="en-US" sz="1400">
                  <a:solidFill>
                    <a:srgbClr val="FF0000"/>
                  </a:solidFill>
                  <a:latin typeface="Arial" panose="020B0604020202020204" pitchFamily="34" charset="0"/>
                  <a:cs typeface="Arial" panose="020B0604020202020204" pitchFamily="34" charset="0"/>
                </a:rPr>
                <a:t> </a:t>
              </a:r>
              <a:r>
                <a:rPr lang="en-US" sz="1400">
                  <a:solidFill>
                    <a:schemeClr val="tx1"/>
                  </a:solidFill>
                  <a:latin typeface="Arial" panose="020B0604020202020204" pitchFamily="34" charset="0"/>
                  <a:cs typeface="Arial" panose="020B0604020202020204" pitchFamily="34" charset="0"/>
                </a:rPr>
                <a:t>Energy Integration</a:t>
              </a:r>
            </a:p>
          </p:txBody>
        </p:sp>
        <p:sp>
          <p:nvSpPr>
            <p:cNvPr id="37" name="Rectangle: Rounded Corners 36">
              <a:extLst>
                <a:ext uri="{FF2B5EF4-FFF2-40B4-BE49-F238E27FC236}">
                  <a16:creationId xmlns:a16="http://schemas.microsoft.com/office/drawing/2014/main" id="{F5042DA0-BBBB-4571-8165-49E9086C9EE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tx1"/>
                  </a:solidFill>
                  <a:latin typeface="Arial" panose="020B0604020202020204" pitchFamily="34" charset="0"/>
                  <a:cs typeface="Arial" panose="020B0604020202020204" pitchFamily="34" charset="0"/>
                </a:rPr>
                <a:t>Grid Infrastructure Expansion</a:t>
              </a:r>
            </a:p>
          </p:txBody>
        </p:sp>
        <p:sp>
          <p:nvSpPr>
            <p:cNvPr id="41" name="Rectangle: Rounded Corners 40">
              <a:extLst>
                <a:ext uri="{FF2B5EF4-FFF2-40B4-BE49-F238E27FC236}">
                  <a16:creationId xmlns:a16="http://schemas.microsoft.com/office/drawing/2014/main" id="{231ED9D7-DDDF-4C67-ADD1-46AA1DA2C93C}"/>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Managing Electrification</a:t>
              </a:r>
            </a:p>
          </p:txBody>
        </p:sp>
        <p:sp>
          <p:nvSpPr>
            <p:cNvPr id="42" name="Rectangle: Rounded Corners 41">
              <a:extLst>
                <a:ext uri="{FF2B5EF4-FFF2-40B4-BE49-F238E27FC236}">
                  <a16:creationId xmlns:a16="http://schemas.microsoft.com/office/drawing/2014/main" id="{A131B6BE-7A32-4F15-9D47-01220B44B51A}"/>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prstClr val="black"/>
                  </a:solidFill>
                  <a:latin typeface="Arial" panose="020B0604020202020204" pitchFamily="34" charset="0"/>
                  <a:cs typeface="Arial" panose="020B0604020202020204" pitchFamily="34" charset="0"/>
                </a:rPr>
                <a:t>Reliability, Resilience, and Security</a:t>
              </a:r>
            </a:p>
          </p:txBody>
        </p:sp>
        <p:sp>
          <p:nvSpPr>
            <p:cNvPr id="40" name="Rectangle: Rounded Corners 39">
              <a:extLst>
                <a:ext uri="{FF2B5EF4-FFF2-40B4-BE49-F238E27FC236}">
                  <a16:creationId xmlns:a16="http://schemas.microsoft.com/office/drawing/2014/main" id="{33FE5FE1-2D0A-4937-AD6F-643E511B8C9A}"/>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prstClr val="black"/>
                  </a:solidFill>
                  <a:latin typeface="Arial" panose="020B0604020202020204" pitchFamily="34" charset="0"/>
                  <a:cs typeface="Arial" panose="020B0604020202020204" pitchFamily="34" charset="0"/>
                </a:rPr>
                <a:t>Affordability</a:t>
              </a:r>
            </a:p>
          </p:txBody>
        </p:sp>
      </p:grpSp>
      <p:grpSp>
        <p:nvGrpSpPr>
          <p:cNvPr id="4" name="Group 3">
            <a:extLst>
              <a:ext uri="{FF2B5EF4-FFF2-40B4-BE49-F238E27FC236}">
                <a16:creationId xmlns:a16="http://schemas.microsoft.com/office/drawing/2014/main" id="{01DECFE1-F9A2-70D1-CFCD-DB5A1CF8FF9A}"/>
              </a:ext>
            </a:extLst>
          </p:cNvPr>
          <p:cNvGrpSpPr/>
          <p:nvPr/>
        </p:nvGrpSpPr>
        <p:grpSpPr>
          <a:xfrm>
            <a:off x="1429570" y="2276014"/>
            <a:ext cx="10521176" cy="646855"/>
            <a:chOff x="1420221" y="2194560"/>
            <a:chExt cx="10521176" cy="646855"/>
          </a:xfrm>
        </p:grpSpPr>
        <p:sp>
          <p:nvSpPr>
            <p:cNvPr id="12" name="Rectangle: Rounded Corners 11">
              <a:extLst>
                <a:ext uri="{FF2B5EF4-FFF2-40B4-BE49-F238E27FC236}">
                  <a16:creationId xmlns:a16="http://schemas.microsoft.com/office/drawing/2014/main" id="{FD5AEC77-56F2-4406-B8DC-9462564C314F}"/>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Devices and Integrated Systems</a:t>
              </a:r>
            </a:p>
          </p:txBody>
        </p:sp>
        <p:sp>
          <p:nvSpPr>
            <p:cNvPr id="16" name="Rectangle: Rounded Corners 15">
              <a:extLst>
                <a:ext uri="{FF2B5EF4-FFF2-40B4-BE49-F238E27FC236}">
                  <a16:creationId xmlns:a16="http://schemas.microsoft.com/office/drawing/2014/main" id="{9B1D7E39-7D1C-4A3A-8A34-FB7263799D0B}"/>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Operations</a:t>
              </a:r>
            </a:p>
          </p:txBody>
        </p:sp>
        <p:sp>
          <p:nvSpPr>
            <p:cNvPr id="17" name="Rectangle: Rounded Corners 16">
              <a:extLst>
                <a:ext uri="{FF2B5EF4-FFF2-40B4-BE49-F238E27FC236}">
                  <a16:creationId xmlns:a16="http://schemas.microsoft.com/office/drawing/2014/main" id="{0F899995-079B-429F-819F-988E85333FE2}"/>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Planning</a:t>
              </a:r>
            </a:p>
          </p:txBody>
        </p:sp>
        <p:sp>
          <p:nvSpPr>
            <p:cNvPr id="18" name="Rectangle: Rounded Corners 17">
              <a:extLst>
                <a:ext uri="{FF2B5EF4-FFF2-40B4-BE49-F238E27FC236}">
                  <a16:creationId xmlns:a16="http://schemas.microsoft.com/office/drawing/2014/main" id="{43A1A854-9558-4BAE-B2B8-0C0483D37026}"/>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Markets, Policies, and Regulations</a:t>
              </a:r>
            </a:p>
          </p:txBody>
        </p:sp>
        <p:sp>
          <p:nvSpPr>
            <p:cNvPr id="19" name="Rectangle: Rounded Corners 18">
              <a:extLst>
                <a:ext uri="{FF2B5EF4-FFF2-40B4-BE49-F238E27FC236}">
                  <a16:creationId xmlns:a16="http://schemas.microsoft.com/office/drawing/2014/main" id="{A8F9494F-CC05-4C82-82AF-013CCCB9BEEE}"/>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Resilient and Secure Systems</a:t>
              </a:r>
            </a:p>
          </p:txBody>
        </p:sp>
        <p:sp>
          <p:nvSpPr>
            <p:cNvPr id="49" name="Rectangle: Rounded Corners 48">
              <a:extLst>
                <a:ext uri="{FF2B5EF4-FFF2-40B4-BE49-F238E27FC236}">
                  <a16:creationId xmlns:a16="http://schemas.microsoft.com/office/drawing/2014/main" id="{BBE25229-E0AA-4C08-8808-AE4DB3CBAE17}"/>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a:solidFill>
                    <a:schemeClr val="bg1"/>
                  </a:solidFill>
                  <a:latin typeface="Arial" panose="020B0604020202020204" pitchFamily="34" charset="0"/>
                  <a:cs typeface="Arial" panose="020B0604020202020204" pitchFamily="34" charset="0"/>
                </a:rPr>
                <a:t>Flexible Generation and Load</a:t>
              </a:r>
            </a:p>
          </p:txBody>
        </p:sp>
      </p:grpSp>
      <p:grpSp>
        <p:nvGrpSpPr>
          <p:cNvPr id="7" name="Group 6">
            <a:extLst>
              <a:ext uri="{FF2B5EF4-FFF2-40B4-BE49-F238E27FC236}">
                <a16:creationId xmlns:a16="http://schemas.microsoft.com/office/drawing/2014/main" id="{7C957E40-6113-94C5-83F7-07C7ED2259E3}"/>
              </a:ext>
            </a:extLst>
          </p:cNvPr>
          <p:cNvGrpSpPr/>
          <p:nvPr/>
        </p:nvGrpSpPr>
        <p:grpSpPr>
          <a:xfrm>
            <a:off x="1437703" y="2976611"/>
            <a:ext cx="10620185" cy="3172200"/>
            <a:chOff x="1457816" y="2898262"/>
            <a:chExt cx="10795429" cy="3172200"/>
          </a:xfrm>
        </p:grpSpPr>
        <p:sp>
          <p:nvSpPr>
            <p:cNvPr id="96" name="TextBox 95">
              <a:extLst>
                <a:ext uri="{FF2B5EF4-FFF2-40B4-BE49-F238E27FC236}">
                  <a16:creationId xmlns:a16="http://schemas.microsoft.com/office/drawing/2014/main" id="{015AB9BD-EED4-479D-B355-3870646E18C2}"/>
                </a:ext>
              </a:extLst>
            </p:cNvPr>
            <p:cNvSpPr txBox="1"/>
            <p:nvPr/>
          </p:nvSpPr>
          <p:spPr>
            <a:xfrm>
              <a:off x="8713952" y="2948579"/>
              <a:ext cx="1737360" cy="1246495"/>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Cybersecurity</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Microgrids</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Inter- and Intra- System Risk Assessment</a:t>
              </a:r>
            </a:p>
          </p:txBody>
        </p:sp>
        <p:sp>
          <p:nvSpPr>
            <p:cNvPr id="6" name="TextBox 5">
              <a:extLst>
                <a:ext uri="{FF2B5EF4-FFF2-40B4-BE49-F238E27FC236}">
                  <a16:creationId xmlns:a16="http://schemas.microsoft.com/office/drawing/2014/main" id="{50634AF5-EF99-41E2-9BFC-D81223CEC5E7}"/>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indent="-111125">
                <a:spcAft>
                  <a:spcPts val="600"/>
                </a:spcAft>
                <a:buFont typeface="Arial" panose="020B0604020202020204" pitchFamily="34" charset="0"/>
                <a:buChar char="•"/>
              </a:pPr>
              <a:r>
                <a:rPr lang="en-US" sz="1300" dirty="0">
                  <a:latin typeface="Arial"/>
                  <a:cs typeface="Arial"/>
                </a:rPr>
                <a:t>Power Electronics</a:t>
              </a:r>
            </a:p>
            <a:p>
              <a:pPr marL="111125" indent="-111125">
                <a:spcAft>
                  <a:spcPts val="600"/>
                </a:spcAft>
                <a:buFont typeface="Arial" panose="020B0604020202020204" pitchFamily="34" charset="0"/>
                <a:buChar char="•"/>
              </a:pPr>
              <a:r>
                <a:rPr lang="en-US" sz="1300" dirty="0">
                  <a:latin typeface="Arial"/>
                  <a:cs typeface="Arial"/>
                </a:rPr>
                <a:t>Energy Storage</a:t>
              </a:r>
            </a:p>
            <a:p>
              <a:pPr marL="111125" indent="-111125">
                <a:spcAft>
                  <a:spcPts val="600"/>
                </a:spcAft>
                <a:buFont typeface="Arial" panose="020B0604020202020204" pitchFamily="34" charset="0"/>
                <a:buChar char="•"/>
              </a:pPr>
              <a:r>
                <a:rPr lang="en-US" sz="1300" dirty="0">
                  <a:latin typeface="Arial"/>
                  <a:cs typeface="Arial"/>
                </a:rPr>
                <a:t>Integrated Energy Systems</a:t>
              </a:r>
            </a:p>
            <a:p>
              <a:pPr marL="111125" indent="-111125">
                <a:spcAft>
                  <a:spcPts val="600"/>
                </a:spcAft>
                <a:buFont typeface="Arial" panose="020B0604020202020204" pitchFamily="34" charset="0"/>
                <a:buChar char="•"/>
              </a:pPr>
              <a:r>
                <a:rPr lang="en-US" sz="1300" dirty="0">
                  <a:latin typeface="Arial"/>
                  <a:cs typeface="Arial"/>
                </a:rPr>
                <a:t>Inverters/ Distributed Energy Resources Interconnection</a:t>
              </a:r>
            </a:p>
            <a:p>
              <a:pPr marL="111125" indent="-111125">
                <a:spcAft>
                  <a:spcPts val="600"/>
                </a:spcAft>
                <a:buFont typeface="Arial" panose="020B0604020202020204" pitchFamily="34" charset="0"/>
                <a:buChar char="•"/>
              </a:pPr>
              <a:r>
                <a:rPr lang="en-US" sz="1300" dirty="0">
                  <a:latin typeface="Arial"/>
                  <a:cs typeface="Arial"/>
                </a:rPr>
                <a:t>Cables and Conductors</a:t>
              </a:r>
            </a:p>
            <a:p>
              <a:pPr marL="111125" indent="-111125">
                <a:spcAft>
                  <a:spcPts val="600"/>
                </a:spcAft>
                <a:buFont typeface="Arial" panose="020B0604020202020204" pitchFamily="34" charset="0"/>
                <a:buChar char="•"/>
              </a:pPr>
              <a:r>
                <a:rPr lang="en-US" sz="1300" dirty="0">
                  <a:latin typeface="Arial"/>
                  <a:cs typeface="Arial"/>
                </a:rPr>
                <a:t>Transformers</a:t>
              </a:r>
            </a:p>
            <a:p>
              <a:pPr marL="111125" indent="-111125">
                <a:spcAft>
                  <a:spcPts val="600"/>
                </a:spcAft>
                <a:buFont typeface="Arial" panose="020B0604020202020204" pitchFamily="34" charset="0"/>
                <a:buChar char="•"/>
              </a:pPr>
              <a:r>
                <a:rPr lang="en-US" sz="1300" dirty="0">
                  <a:latin typeface="Arial"/>
                  <a:cs typeface="Arial"/>
                </a:rPr>
                <a:t>Codes &amp; Standards</a:t>
              </a:r>
            </a:p>
          </p:txBody>
        </p:sp>
        <p:sp>
          <p:nvSpPr>
            <p:cNvPr id="93" name="TextBox 92">
              <a:extLst>
                <a:ext uri="{FF2B5EF4-FFF2-40B4-BE49-F238E27FC236}">
                  <a16:creationId xmlns:a16="http://schemas.microsoft.com/office/drawing/2014/main" id="{04DA0385-5517-41EC-8358-4207B758EC2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indent="-111125">
                <a:spcAft>
                  <a:spcPts val="600"/>
                </a:spcAft>
                <a:buFont typeface="Arial" panose="020B0604020202020204" pitchFamily="34" charset="0"/>
                <a:buChar char="•"/>
              </a:pPr>
              <a:r>
                <a:rPr lang="en-US" sz="1300">
                  <a:latin typeface="Arial"/>
                  <a:cs typeface="Arial"/>
                </a:rPr>
                <a:t>Transmission &amp; Distribution Integration</a:t>
              </a:r>
            </a:p>
            <a:p>
              <a:pPr marL="111125" indent="-111125">
                <a:spcAft>
                  <a:spcPts val="600"/>
                </a:spcAft>
                <a:buFont typeface="Arial" panose="020B0604020202020204" pitchFamily="34" charset="0"/>
                <a:buChar char="•"/>
              </a:pPr>
              <a:r>
                <a:rPr lang="en-US" sz="1300">
                  <a:latin typeface="Arial"/>
                  <a:cs typeface="Arial"/>
                </a:rPr>
                <a:t>Flexible Grid Management</a:t>
              </a:r>
            </a:p>
            <a:p>
              <a:pPr marL="111125" indent="-111125">
                <a:spcAft>
                  <a:spcPts val="600"/>
                </a:spcAft>
                <a:buFont typeface="Arial" panose="020B0604020202020204" pitchFamily="34" charset="0"/>
                <a:buChar char="•"/>
              </a:pPr>
              <a:r>
                <a:rPr lang="en-US" sz="1300">
                  <a:latin typeface="Arial"/>
                  <a:cs typeface="Arial"/>
                </a:rPr>
                <a:t>Sensing &amp; Measurement</a:t>
              </a:r>
            </a:p>
            <a:p>
              <a:pPr marL="111125" indent="-111125">
                <a:spcAft>
                  <a:spcPts val="600"/>
                </a:spcAft>
                <a:buFont typeface="Arial" panose="020B0604020202020204" pitchFamily="34" charset="0"/>
                <a:buChar char="•"/>
              </a:pPr>
              <a:r>
                <a:rPr lang="en-US" sz="1300">
                  <a:latin typeface="Arial"/>
                  <a:cs typeface="Arial"/>
                </a:rPr>
                <a:t>Data Analysis</a:t>
              </a:r>
            </a:p>
            <a:p>
              <a:pPr marL="111125" indent="-111125">
                <a:spcAft>
                  <a:spcPts val="600"/>
                </a:spcAft>
                <a:buFont typeface="Arial" panose="020B0604020202020204" pitchFamily="34" charset="0"/>
                <a:buChar char="•"/>
              </a:pPr>
              <a:r>
                <a:rPr lang="en-US" sz="1300">
                  <a:latin typeface="Arial"/>
                  <a:cs typeface="Arial"/>
                </a:rPr>
                <a:t>Controls</a:t>
              </a:r>
            </a:p>
            <a:p>
              <a:pPr marL="111125" indent="-111125">
                <a:spcAft>
                  <a:spcPts val="600"/>
                </a:spcAft>
                <a:buFont typeface="Arial" panose="020B0604020202020204" pitchFamily="34" charset="0"/>
                <a:buChar char="•"/>
              </a:pPr>
              <a:r>
                <a:rPr lang="en-US" sz="1300">
                  <a:latin typeface="Arial"/>
                  <a:cs typeface="Arial"/>
                </a:rPr>
                <a:t>Protection</a:t>
              </a:r>
            </a:p>
          </p:txBody>
        </p:sp>
        <p:sp>
          <p:nvSpPr>
            <p:cNvPr id="94" name="TextBox 93">
              <a:extLst>
                <a:ext uri="{FF2B5EF4-FFF2-40B4-BE49-F238E27FC236}">
                  <a16:creationId xmlns:a16="http://schemas.microsoft.com/office/drawing/2014/main" id="{DF41434A-45A2-46AC-88B1-81B4D7CD3F0B}"/>
                </a:ext>
              </a:extLst>
            </p:cNvPr>
            <p:cNvSpPr txBox="1">
              <a:spLocks/>
            </p:cNvSpPr>
            <p:nvPr/>
          </p:nvSpPr>
          <p:spPr>
            <a:xfrm>
              <a:off x="4953235" y="2925277"/>
              <a:ext cx="1805135" cy="2954655"/>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Climate Adaptation and Mitigation</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Data Science and Forecasting</a:t>
              </a:r>
            </a:p>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Power System Modeling Tools</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Economic Modeling</a:t>
              </a:r>
            </a:p>
            <a:p>
              <a:pPr marL="111125" indent="-111125">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Interdependent Infrastructures</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Multi-Model Integration</a:t>
              </a:r>
            </a:p>
            <a:p>
              <a:pPr marL="111125" indent="-111125">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Behavioral Science</a:t>
              </a:r>
            </a:p>
          </p:txBody>
        </p:sp>
        <p:sp>
          <p:nvSpPr>
            <p:cNvPr id="95" name="TextBox 94">
              <a:extLst>
                <a:ext uri="{FF2B5EF4-FFF2-40B4-BE49-F238E27FC236}">
                  <a16:creationId xmlns:a16="http://schemas.microsoft.com/office/drawing/2014/main" id="{D84264EF-EAFD-4518-9A92-FCD1159BE11E}"/>
                </a:ext>
              </a:extLst>
            </p:cNvPr>
            <p:cNvSpPr txBox="1"/>
            <p:nvPr/>
          </p:nvSpPr>
          <p:spPr>
            <a:xfrm>
              <a:off x="6822215" y="2915752"/>
              <a:ext cx="1737360" cy="1523494"/>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Policies and Regulations</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Market Design</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Economic Valuation</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Energy Justice</a:t>
              </a:r>
              <a:endParaRPr lang="en-US" sz="1300">
                <a:solidFill>
                  <a:schemeClr val="tx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137A94DB-3DFC-4A47-97A4-5BB993FF7BF4}"/>
                </a:ext>
              </a:extLst>
            </p:cNvPr>
            <p:cNvSpPr txBox="1"/>
            <p:nvPr/>
          </p:nvSpPr>
          <p:spPr>
            <a:xfrm>
              <a:off x="10515885" y="2898262"/>
              <a:ext cx="1737360" cy="1446550"/>
            </a:xfrm>
            <a:prstGeom prst="rect">
              <a:avLst/>
            </a:prstGeom>
            <a:noFill/>
          </p:spPr>
          <p:txBody>
            <a:bodyPr wrap="square" rtlCol="0">
              <a:spAutoFit/>
            </a:bodyPr>
            <a:lstStyle/>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Flexible Generation</a:t>
              </a:r>
            </a:p>
            <a:p>
              <a:pPr marL="111125" indent="-111125">
                <a:spcAft>
                  <a:spcPts val="600"/>
                </a:spcAft>
                <a:buFont typeface="Arial" panose="020B0604020202020204" pitchFamily="34" charset="0"/>
                <a:buChar char="•"/>
              </a:pPr>
              <a:r>
                <a:rPr lang="en-US" sz="1300">
                  <a:latin typeface="Arial" panose="020B0604020202020204" pitchFamily="34" charset="0"/>
                  <a:cs typeface="Arial" panose="020B0604020202020204" pitchFamily="34" charset="0"/>
                </a:rPr>
                <a:t>Flexible Load</a:t>
              </a:r>
            </a:p>
            <a:p>
              <a:pPr marL="111125" indent="-111125">
                <a:spcAft>
                  <a:spcPts val="600"/>
                </a:spcAft>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Hybrid Systems/ Integrated Energy Systems</a:t>
              </a:r>
            </a:p>
          </p:txBody>
        </p:sp>
      </p:grpSp>
      <p:sp>
        <p:nvSpPr>
          <p:cNvPr id="50" name="Slide Number Placeholder 1">
            <a:extLst>
              <a:ext uri="{FF2B5EF4-FFF2-40B4-BE49-F238E27FC236}">
                <a16:creationId xmlns:a16="http://schemas.microsoft.com/office/drawing/2014/main" id="{D277A63F-50D0-5BE1-899D-2539F66461F2}"/>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722D57-58D6-9447-A6D5-A97F6C35A8FB}" type="slidenum">
              <a:rPr lang="en-US"/>
              <a:pPr/>
              <a:t>20</a:t>
            </a:fld>
            <a:endParaRPr lang="en-US"/>
          </a:p>
        </p:txBody>
      </p:sp>
      <p:sp>
        <p:nvSpPr>
          <p:cNvPr id="29" name="TextBox 28">
            <a:extLst>
              <a:ext uri="{FF2B5EF4-FFF2-40B4-BE49-F238E27FC236}">
                <a16:creationId xmlns:a16="http://schemas.microsoft.com/office/drawing/2014/main" id="{0E0A0ECE-8893-4F62-5003-4394C9B1A8CD}"/>
              </a:ext>
            </a:extLst>
          </p:cNvPr>
          <p:cNvSpPr txBox="1"/>
          <p:nvPr/>
        </p:nvSpPr>
        <p:spPr>
          <a:xfrm>
            <a:off x="0" y="6136890"/>
            <a:ext cx="1315216" cy="523220"/>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Program</a:t>
            </a:r>
          </a:p>
          <a:p>
            <a:pPr algn="ctr" defTabSz="457200"/>
            <a:r>
              <a:rPr lang="en-US" sz="1400">
                <a:solidFill>
                  <a:prstClr val="black"/>
                </a:solidFill>
                <a:latin typeface="Arial" panose="020B0604020202020204" pitchFamily="34" charset="0"/>
                <a:cs typeface="Arial" panose="020B0604020202020204" pitchFamily="34" charset="0"/>
              </a:rPr>
              <a:t>Types</a:t>
            </a:r>
          </a:p>
        </p:txBody>
      </p:sp>
      <p:grpSp>
        <p:nvGrpSpPr>
          <p:cNvPr id="5" name="Group 4">
            <a:extLst>
              <a:ext uri="{FF2B5EF4-FFF2-40B4-BE49-F238E27FC236}">
                <a16:creationId xmlns:a16="http://schemas.microsoft.com/office/drawing/2014/main" id="{D167A88E-FE22-DABC-3D95-B88B9A0BFF3D}"/>
              </a:ext>
            </a:extLst>
          </p:cNvPr>
          <p:cNvGrpSpPr/>
          <p:nvPr/>
        </p:nvGrpSpPr>
        <p:grpSpPr>
          <a:xfrm>
            <a:off x="2067337" y="212379"/>
            <a:ext cx="9259575" cy="751434"/>
            <a:chOff x="1514645" y="333963"/>
            <a:chExt cx="9259575" cy="751434"/>
          </a:xfrm>
        </p:grpSpPr>
        <p:sp>
          <p:nvSpPr>
            <p:cNvPr id="45" name="Rectangle: Rounded Corners 44">
              <a:extLst>
                <a:ext uri="{FF2B5EF4-FFF2-40B4-BE49-F238E27FC236}">
                  <a16:creationId xmlns:a16="http://schemas.microsoft.com/office/drawing/2014/main" id="{F63982A2-5E8A-5E98-0F3F-B85E8F79BE11}"/>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Decarbonization</a:t>
              </a:r>
            </a:p>
          </p:txBody>
        </p:sp>
        <p:sp>
          <p:nvSpPr>
            <p:cNvPr id="46" name="Rectangle: Rounded Corners 45">
              <a:extLst>
                <a:ext uri="{FF2B5EF4-FFF2-40B4-BE49-F238E27FC236}">
                  <a16:creationId xmlns:a16="http://schemas.microsoft.com/office/drawing/2014/main" id="{C54846F7-E079-EF17-EC8E-FC666D4290A7}"/>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Infrastructure Modernization</a:t>
              </a:r>
            </a:p>
          </p:txBody>
        </p:sp>
        <p:sp>
          <p:nvSpPr>
            <p:cNvPr id="47" name="Rectangle: Rounded Corners 46">
              <a:extLst>
                <a:ext uri="{FF2B5EF4-FFF2-40B4-BE49-F238E27FC236}">
                  <a16:creationId xmlns:a16="http://schemas.microsoft.com/office/drawing/2014/main" id="{75987B40-8B48-10C1-F633-2EFA6FCF14A3}"/>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Climate Adaption and Mitigation</a:t>
              </a:r>
            </a:p>
          </p:txBody>
        </p:sp>
        <p:sp>
          <p:nvSpPr>
            <p:cNvPr id="48" name="Rectangle: Rounded Corners 47">
              <a:extLst>
                <a:ext uri="{FF2B5EF4-FFF2-40B4-BE49-F238E27FC236}">
                  <a16:creationId xmlns:a16="http://schemas.microsoft.com/office/drawing/2014/main" id="{3BD0C377-3B42-F125-5B6E-53DBBC797F21}"/>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Equity and Energy Justice</a:t>
              </a:r>
            </a:p>
          </p:txBody>
        </p:sp>
        <p:sp>
          <p:nvSpPr>
            <p:cNvPr id="51" name="Rectangle: Rounded Corners 50">
              <a:extLst>
                <a:ext uri="{FF2B5EF4-FFF2-40B4-BE49-F238E27FC236}">
                  <a16:creationId xmlns:a16="http://schemas.microsoft.com/office/drawing/2014/main" id="{266E3C67-FB63-9750-C0F4-9A343E766F11}"/>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r>
                <a:rPr lang="en-US" sz="1400">
                  <a:solidFill>
                    <a:schemeClr val="tx1"/>
                  </a:solidFill>
                  <a:latin typeface="Arial" panose="020B0604020202020204" pitchFamily="34" charset="0"/>
                  <a:cs typeface="Arial" panose="020B0604020202020204" pitchFamily="34" charset="0"/>
                </a:rPr>
                <a:t>Workforce Development</a:t>
              </a:r>
            </a:p>
          </p:txBody>
        </p:sp>
      </p:grpSp>
      <p:cxnSp>
        <p:nvCxnSpPr>
          <p:cNvPr id="54" name="Straight Connector 53">
            <a:extLst>
              <a:ext uri="{FF2B5EF4-FFF2-40B4-BE49-F238E27FC236}">
                <a16:creationId xmlns:a16="http://schemas.microsoft.com/office/drawing/2014/main" id="{90A681EF-921D-D82B-B940-33DAF83F855C}"/>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E660D568-C56F-15C7-BE5F-0A04E8332F9E}"/>
              </a:ext>
            </a:extLst>
          </p:cNvPr>
          <p:cNvSpPr txBox="1"/>
          <p:nvPr/>
        </p:nvSpPr>
        <p:spPr>
          <a:xfrm>
            <a:off x="7105" y="1206523"/>
            <a:ext cx="1317628" cy="738664"/>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Power System</a:t>
            </a:r>
          </a:p>
          <a:p>
            <a:pPr algn="ctr" defTabSz="457200"/>
            <a:r>
              <a:rPr lang="en-US" sz="1400">
                <a:solidFill>
                  <a:prstClr val="black"/>
                </a:solidFill>
                <a:latin typeface="Arial" panose="020B0604020202020204" pitchFamily="34" charset="0"/>
                <a:cs typeface="Arial" panose="020B0604020202020204" pitchFamily="34" charset="0"/>
              </a:rPr>
              <a:t>Objectives</a:t>
            </a:r>
          </a:p>
        </p:txBody>
      </p:sp>
      <p:sp>
        <p:nvSpPr>
          <p:cNvPr id="71" name="TextBox 70">
            <a:extLst>
              <a:ext uri="{FF2B5EF4-FFF2-40B4-BE49-F238E27FC236}">
                <a16:creationId xmlns:a16="http://schemas.microsoft.com/office/drawing/2014/main" id="{6D81BA82-8901-7A00-B790-FF45FC6E8582}"/>
              </a:ext>
            </a:extLst>
          </p:cNvPr>
          <p:cNvSpPr txBox="1"/>
          <p:nvPr/>
        </p:nvSpPr>
        <p:spPr>
          <a:xfrm>
            <a:off x="-11972" y="2339598"/>
            <a:ext cx="1317628" cy="307777"/>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Pillars</a:t>
            </a:r>
          </a:p>
        </p:txBody>
      </p:sp>
      <p:sp>
        <p:nvSpPr>
          <p:cNvPr id="72" name="TextBox 71">
            <a:extLst>
              <a:ext uri="{FF2B5EF4-FFF2-40B4-BE49-F238E27FC236}">
                <a16:creationId xmlns:a16="http://schemas.microsoft.com/office/drawing/2014/main" id="{C9B47F86-1C41-6D07-3B5E-A4E3F8F6CCD9}"/>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algn="ctr" defTabSz="457200"/>
            <a:r>
              <a:rPr lang="en-US" sz="1400">
                <a:latin typeface="Arial" panose="020B0604020202020204" pitchFamily="34" charset="0"/>
                <a:cs typeface="Arial" panose="020B0604020202020204" pitchFamily="34" charset="0"/>
              </a:rPr>
              <a:t>Topic</a:t>
            </a:r>
          </a:p>
          <a:p>
            <a:pPr algn="ctr" defTabSz="457200"/>
            <a:r>
              <a:rPr lang="en-US" sz="1400">
                <a:latin typeface="Arial" panose="020B0604020202020204" pitchFamily="34" charset="0"/>
                <a:cs typeface="Arial" panose="020B0604020202020204" pitchFamily="34" charset="0"/>
              </a:rPr>
              <a:t>Areas</a:t>
            </a:r>
          </a:p>
        </p:txBody>
      </p:sp>
      <p:sp>
        <p:nvSpPr>
          <p:cNvPr id="73" name="TextBox 72">
            <a:extLst>
              <a:ext uri="{FF2B5EF4-FFF2-40B4-BE49-F238E27FC236}">
                <a16:creationId xmlns:a16="http://schemas.microsoft.com/office/drawing/2014/main" id="{02113EBE-B689-A323-C6C1-DFF4DB8F8116}"/>
              </a:ext>
            </a:extLst>
          </p:cNvPr>
          <p:cNvSpPr txBox="1"/>
          <p:nvPr/>
        </p:nvSpPr>
        <p:spPr>
          <a:xfrm>
            <a:off x="0" y="329109"/>
            <a:ext cx="1317670" cy="523220"/>
          </a:xfrm>
          <a:prstGeom prst="rect">
            <a:avLst/>
          </a:prstGeom>
          <a:noFill/>
        </p:spPr>
        <p:txBody>
          <a:bodyPr wrap="square" rtlCol="0">
            <a:spAutoFit/>
          </a:bodyPr>
          <a:lstStyle/>
          <a:p>
            <a:pPr algn="ctr" defTabSz="457200"/>
            <a:r>
              <a:rPr lang="en-US" sz="1400">
                <a:solidFill>
                  <a:prstClr val="black"/>
                </a:solidFill>
                <a:latin typeface="Arial" panose="020B0604020202020204" pitchFamily="34" charset="0"/>
                <a:cs typeface="Arial" panose="020B0604020202020204" pitchFamily="34" charset="0"/>
              </a:rPr>
              <a:t>Administration Goals</a:t>
            </a:r>
          </a:p>
        </p:txBody>
      </p:sp>
      <p:sp>
        <p:nvSpPr>
          <p:cNvPr id="74" name="Arrow: Right 73">
            <a:extLst>
              <a:ext uri="{FF2B5EF4-FFF2-40B4-BE49-F238E27FC236}">
                <a16:creationId xmlns:a16="http://schemas.microsoft.com/office/drawing/2014/main" id="{72A16E7C-3106-EF8D-E405-53F8E6EDB118}"/>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96A64EDF-ED25-1AFA-DCF7-F6699C5B2CC4}"/>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8D2B2D24-2C66-5116-932E-02E342B02A45}"/>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431286F8-18F6-071B-8C25-D2AD453C2A17}"/>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EB5D1A66-BF06-99BC-E3A1-2E018086FE8B}"/>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78194244-644B-A49C-0698-07BDE71C3693}"/>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7FC9F83E-CF46-006A-18A8-1B40F554E457}"/>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6B32D9C1-6C8F-D54F-E5EB-A0725EFB3469}"/>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7A0D9493-3C63-6883-1B94-AAA2C9F81A44}"/>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Arrow: Right 85">
            <a:extLst>
              <a:ext uri="{FF2B5EF4-FFF2-40B4-BE49-F238E27FC236}">
                <a16:creationId xmlns:a16="http://schemas.microsoft.com/office/drawing/2014/main" id="{B92C193D-ED65-3703-36D5-3544D6B1B9F5}"/>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Arrow: Right 86">
            <a:extLst>
              <a:ext uri="{FF2B5EF4-FFF2-40B4-BE49-F238E27FC236}">
                <a16:creationId xmlns:a16="http://schemas.microsoft.com/office/drawing/2014/main" id="{A0C7E29A-68ED-36F2-89EE-6A6F43A9E00F}"/>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6F9F22-DA89-58F1-3A61-E21E1FD1FA11}"/>
              </a:ext>
            </a:extLst>
          </p:cNvPr>
          <p:cNvSpPr/>
          <p:nvPr/>
        </p:nvSpPr>
        <p:spPr>
          <a:xfrm>
            <a:off x="6743476" y="2145439"/>
            <a:ext cx="1680702" cy="254833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33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1109D9-A0B8-CA35-15FC-306932846FDF}"/>
              </a:ext>
            </a:extLst>
          </p:cNvPr>
          <p:cNvSpPr>
            <a:spLocks noGrp="1"/>
          </p:cNvSpPr>
          <p:nvPr>
            <p:ph sz="quarter" idx="14"/>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D9D73EA3-B34E-63CB-68DE-16CAB0033BB1}"/>
              </a:ext>
            </a:extLst>
          </p:cNvPr>
          <p:cNvSpPr>
            <a:spLocks noGrp="1"/>
          </p:cNvSpPr>
          <p:nvPr>
            <p:ph type="title"/>
          </p:nvPr>
        </p:nvSpPr>
        <p:spPr/>
        <p:txBody>
          <a:bodyPr/>
          <a:lstStyle/>
          <a:p>
            <a:r>
              <a:rPr lang="en-US" dirty="0"/>
              <a:t>Markets, Policies, and Regulations Pillar - </a:t>
            </a:r>
            <a:br>
              <a:rPr lang="en-US" dirty="0"/>
            </a:br>
            <a:r>
              <a:rPr lang="en-US" dirty="0"/>
              <a:t>Key Components</a:t>
            </a:r>
          </a:p>
        </p:txBody>
      </p:sp>
      <p:graphicFrame>
        <p:nvGraphicFramePr>
          <p:cNvPr id="9" name="Diagram 8">
            <a:extLst>
              <a:ext uri="{FF2B5EF4-FFF2-40B4-BE49-F238E27FC236}">
                <a16:creationId xmlns:a16="http://schemas.microsoft.com/office/drawing/2014/main" id="{A485BD00-31A3-5D5A-48AF-A2F3D72076FD}"/>
              </a:ext>
            </a:extLst>
          </p:cNvPr>
          <p:cNvGraphicFramePr/>
          <p:nvPr>
            <p:extLst>
              <p:ext uri="{D42A27DB-BD31-4B8C-83A1-F6EECF244321}">
                <p14:modId xmlns:p14="http://schemas.microsoft.com/office/powerpoint/2010/main" val="2918372534"/>
              </p:ext>
            </p:extLst>
          </p:nvPr>
        </p:nvGraphicFramePr>
        <p:xfrm>
          <a:off x="-112065" y="1484671"/>
          <a:ext cx="12211840" cy="529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33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Bobby Jeffers</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National Renewable Energy Laboratory</a:t>
            </a:r>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Initiative Pillar 5:</a:t>
            </a:r>
            <a:br>
              <a:rPr lang="en-US" dirty="0"/>
            </a:br>
            <a:r>
              <a:rPr lang="en-US" dirty="0"/>
              <a:t>Resilient and Secure Systems</a:t>
            </a:r>
          </a:p>
        </p:txBody>
      </p:sp>
      <p:sp>
        <p:nvSpPr>
          <p:cNvPr id="7" name="Date Placeholder 6">
            <a:extLst>
              <a:ext uri="{FF2B5EF4-FFF2-40B4-BE49-F238E27FC236}">
                <a16:creationId xmlns:a16="http://schemas.microsoft.com/office/drawing/2014/main" id="{5778C45F-EAD1-6361-D01D-5CA4024697BF}"/>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7276"/>
                </a:solidFill>
                <a:effectLst/>
                <a:uLnTx/>
                <a:uFillTx/>
                <a:latin typeface="Arial"/>
                <a:ea typeface="+mn-ea"/>
                <a:cs typeface="Arial"/>
              </a:rPr>
              <a:t>11/29/2023</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848689"/>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srgbClr val="848689"/>
              </a:solidFill>
              <a:effectLst/>
              <a:uLnTx/>
              <a:uFillTx/>
              <a:latin typeface="Arial"/>
              <a:ea typeface="+mn-ea"/>
              <a:cs typeface="Arial"/>
            </a:endParaRPr>
          </a:p>
        </p:txBody>
      </p:sp>
    </p:spTree>
    <p:extLst>
      <p:ext uri="{BB962C8B-B14F-4D97-AF65-F5344CB8AC3E}">
        <p14:creationId xmlns:p14="http://schemas.microsoft.com/office/powerpoint/2010/main" val="714888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4294967295"/>
          </p:nvPr>
        </p:nvSpPr>
        <p:spPr>
          <a:xfrm>
            <a:off x="11788775" y="6356350"/>
            <a:ext cx="4032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507DD1A-846B-D196-C70E-A55C6D94732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R&amp;D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Testing &amp;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Simulation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Demonstrations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Analysis</a:t>
            </a:r>
          </a:p>
        </p:txBody>
      </p:sp>
      <p:sp>
        <p:nvSpPr>
          <p:cNvPr id="56" name="Rectangle 55">
            <a:extLst>
              <a:ext uri="{FF2B5EF4-FFF2-40B4-BE49-F238E27FC236}">
                <a16:creationId xmlns:a16="http://schemas.microsoft.com/office/drawing/2014/main" id="{01F4E777-C644-E896-E4AA-3C8663A01436}"/>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7" name="Group 56">
            <a:extLst>
              <a:ext uri="{FF2B5EF4-FFF2-40B4-BE49-F238E27FC236}">
                <a16:creationId xmlns:a16="http://schemas.microsoft.com/office/drawing/2014/main" id="{FEBF5C11-49F5-8E44-4C3D-8FE332EAFBA1}"/>
              </a:ext>
            </a:extLst>
          </p:cNvPr>
          <p:cNvGrpSpPr/>
          <p:nvPr/>
        </p:nvGrpSpPr>
        <p:grpSpPr>
          <a:xfrm>
            <a:off x="2067338" y="1215355"/>
            <a:ext cx="9259574" cy="736744"/>
            <a:chOff x="2294551" y="1371600"/>
            <a:chExt cx="9259574" cy="736744"/>
          </a:xfrm>
        </p:grpSpPr>
        <p:sp>
          <p:nvSpPr>
            <p:cNvPr id="58" name="Rectangle: Rounded Corners 57">
              <a:extLst>
                <a:ext uri="{FF2B5EF4-FFF2-40B4-BE49-F238E27FC236}">
                  <a16:creationId xmlns:a16="http://schemas.microsoft.com/office/drawing/2014/main" id="{557784FE-EB0D-ACB9-CD51-9CA27875C1F1}"/>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a:t>
              </a:r>
              <a:r>
                <a:rPr kumimoji="0" 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Integration</a:t>
              </a:r>
            </a:p>
          </p:txBody>
        </p:sp>
        <p:sp>
          <p:nvSpPr>
            <p:cNvPr id="59" name="Rectangle: Rounded Corners 58">
              <a:extLst>
                <a:ext uri="{FF2B5EF4-FFF2-40B4-BE49-F238E27FC236}">
                  <a16:creationId xmlns:a16="http://schemas.microsoft.com/office/drawing/2014/main" id="{EB894141-C9FD-CAD2-008F-823C1AC818B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Grid Infrastructure Expansion</a:t>
              </a:r>
            </a:p>
          </p:txBody>
        </p:sp>
        <p:sp>
          <p:nvSpPr>
            <p:cNvPr id="60" name="Rectangle: Rounded Corners 59">
              <a:extLst>
                <a:ext uri="{FF2B5EF4-FFF2-40B4-BE49-F238E27FC236}">
                  <a16:creationId xmlns:a16="http://schemas.microsoft.com/office/drawing/2014/main" id="{713CEB43-FD01-D6F7-6887-E6CB9505EC72}"/>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Managing Electrification</a:t>
              </a:r>
            </a:p>
          </p:txBody>
        </p:sp>
        <p:sp>
          <p:nvSpPr>
            <p:cNvPr id="61" name="Rectangle: Rounded Corners 60">
              <a:extLst>
                <a:ext uri="{FF2B5EF4-FFF2-40B4-BE49-F238E27FC236}">
                  <a16:creationId xmlns:a16="http://schemas.microsoft.com/office/drawing/2014/main" id="{08C67FBB-6314-DF81-FAFC-EB7AEE460304}"/>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Reliability, Resilience, and Security</a:t>
              </a:r>
            </a:p>
          </p:txBody>
        </p:sp>
        <p:sp>
          <p:nvSpPr>
            <p:cNvPr id="62" name="Rectangle: Rounded Corners 61">
              <a:extLst>
                <a:ext uri="{FF2B5EF4-FFF2-40B4-BE49-F238E27FC236}">
                  <a16:creationId xmlns:a16="http://schemas.microsoft.com/office/drawing/2014/main" id="{B9243623-EF8F-75DF-439F-AA245F47B5CD}"/>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Affordability</a:t>
              </a:r>
            </a:p>
          </p:txBody>
        </p:sp>
      </p:grpSp>
      <p:grpSp>
        <p:nvGrpSpPr>
          <p:cNvPr id="63" name="Group 62">
            <a:extLst>
              <a:ext uri="{FF2B5EF4-FFF2-40B4-BE49-F238E27FC236}">
                <a16:creationId xmlns:a16="http://schemas.microsoft.com/office/drawing/2014/main" id="{1982B00D-8E79-5BA3-0E59-C827881FA2C3}"/>
              </a:ext>
            </a:extLst>
          </p:cNvPr>
          <p:cNvGrpSpPr/>
          <p:nvPr/>
        </p:nvGrpSpPr>
        <p:grpSpPr>
          <a:xfrm>
            <a:off x="1429570" y="2276014"/>
            <a:ext cx="10521176" cy="646855"/>
            <a:chOff x="1420221" y="2194560"/>
            <a:chExt cx="10521176" cy="646855"/>
          </a:xfrm>
        </p:grpSpPr>
        <p:sp>
          <p:nvSpPr>
            <p:cNvPr id="64" name="Rectangle: Rounded Corners 63">
              <a:extLst>
                <a:ext uri="{FF2B5EF4-FFF2-40B4-BE49-F238E27FC236}">
                  <a16:creationId xmlns:a16="http://schemas.microsoft.com/office/drawing/2014/main" id="{B5F2E459-9EBC-9718-D26C-5B44E1B692CA}"/>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Devices and Integrated Systems</a:t>
              </a:r>
            </a:p>
          </p:txBody>
        </p:sp>
        <p:sp>
          <p:nvSpPr>
            <p:cNvPr id="65" name="Rectangle: Rounded Corners 64">
              <a:extLst>
                <a:ext uri="{FF2B5EF4-FFF2-40B4-BE49-F238E27FC236}">
                  <a16:creationId xmlns:a16="http://schemas.microsoft.com/office/drawing/2014/main" id="{4AE0FC0D-8580-A005-B17F-BE5CECB554BC}"/>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66" name="Rectangle: Rounded Corners 65">
              <a:extLst>
                <a:ext uri="{FF2B5EF4-FFF2-40B4-BE49-F238E27FC236}">
                  <a16:creationId xmlns:a16="http://schemas.microsoft.com/office/drawing/2014/main" id="{599B82EC-6578-6BE6-172E-8E1EDA303D23}"/>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Planning</a:t>
              </a:r>
            </a:p>
          </p:txBody>
        </p:sp>
        <p:sp>
          <p:nvSpPr>
            <p:cNvPr id="67" name="Rectangle: Rounded Corners 66">
              <a:extLst>
                <a:ext uri="{FF2B5EF4-FFF2-40B4-BE49-F238E27FC236}">
                  <a16:creationId xmlns:a16="http://schemas.microsoft.com/office/drawing/2014/main" id="{1103C850-8A28-EE1F-B4B6-0BE59B58943B}"/>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Markets, Policies, and Regulations</a:t>
              </a:r>
            </a:p>
          </p:txBody>
        </p:sp>
        <p:sp>
          <p:nvSpPr>
            <p:cNvPr id="68" name="Rectangle: Rounded Corners 67">
              <a:extLst>
                <a:ext uri="{FF2B5EF4-FFF2-40B4-BE49-F238E27FC236}">
                  <a16:creationId xmlns:a16="http://schemas.microsoft.com/office/drawing/2014/main" id="{B727A802-D8B8-14CA-AED6-788D413D8C5D}"/>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Resilient and Secure Systems</a:t>
              </a:r>
            </a:p>
          </p:txBody>
        </p:sp>
        <p:sp>
          <p:nvSpPr>
            <p:cNvPr id="69" name="Rectangle: Rounded Corners 68">
              <a:extLst>
                <a:ext uri="{FF2B5EF4-FFF2-40B4-BE49-F238E27FC236}">
                  <a16:creationId xmlns:a16="http://schemas.microsoft.com/office/drawing/2014/main" id="{CF91BE8C-46F6-6641-E46F-1EF00451151D}"/>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Flexible Generation and Load</a:t>
              </a:r>
            </a:p>
          </p:txBody>
        </p:sp>
      </p:grpSp>
      <p:grpSp>
        <p:nvGrpSpPr>
          <p:cNvPr id="70" name="Group 69">
            <a:extLst>
              <a:ext uri="{FF2B5EF4-FFF2-40B4-BE49-F238E27FC236}">
                <a16:creationId xmlns:a16="http://schemas.microsoft.com/office/drawing/2014/main" id="{CA08F184-C81C-0238-A943-94FD15843E53}"/>
              </a:ext>
            </a:extLst>
          </p:cNvPr>
          <p:cNvGrpSpPr/>
          <p:nvPr/>
        </p:nvGrpSpPr>
        <p:grpSpPr>
          <a:xfrm>
            <a:off x="1437703" y="2976611"/>
            <a:ext cx="10620185" cy="3172200"/>
            <a:chOff x="1457816" y="2898262"/>
            <a:chExt cx="10795429" cy="3172200"/>
          </a:xfrm>
        </p:grpSpPr>
        <p:sp>
          <p:nvSpPr>
            <p:cNvPr id="71" name="TextBox 70">
              <a:extLst>
                <a:ext uri="{FF2B5EF4-FFF2-40B4-BE49-F238E27FC236}">
                  <a16:creationId xmlns:a16="http://schemas.microsoft.com/office/drawing/2014/main" id="{3D0EFB43-C3B4-62F4-3462-B4C472CDCB6F}"/>
                </a:ext>
              </a:extLst>
            </p:cNvPr>
            <p:cNvSpPr txBox="1"/>
            <p:nvPr/>
          </p:nvSpPr>
          <p:spPr>
            <a:xfrm>
              <a:off x="8713952" y="2948579"/>
              <a:ext cx="1737360" cy="124649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Cybersecurity</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 and Intra- System Risk Assessment</a:t>
              </a:r>
            </a:p>
          </p:txBody>
        </p:sp>
        <p:sp>
          <p:nvSpPr>
            <p:cNvPr id="72" name="TextBox 71">
              <a:extLst>
                <a:ext uri="{FF2B5EF4-FFF2-40B4-BE49-F238E27FC236}">
                  <a16:creationId xmlns:a16="http://schemas.microsoft.com/office/drawing/2014/main" id="{346206C0-B2EA-4655-28E3-71BA5A944AA5}"/>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Power Electronics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Energy Storage</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Integrated Energy Systems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Inverters/ Distributed Energy Resources Interconnection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Cables and Conductors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Transformers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Codes &amp; Standards</a:t>
              </a:r>
            </a:p>
          </p:txBody>
        </p:sp>
        <p:sp>
          <p:nvSpPr>
            <p:cNvPr id="73" name="TextBox 72">
              <a:extLst>
                <a:ext uri="{FF2B5EF4-FFF2-40B4-BE49-F238E27FC236}">
                  <a16:creationId xmlns:a16="http://schemas.microsoft.com/office/drawing/2014/main" id="{83D79E1B-7877-58FD-1B3C-0CC2816034C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Transmission &amp; Distribution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Flexible Grid Management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Sensing &amp; Measurement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Data Analysis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Controls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Protection</a:t>
              </a:r>
            </a:p>
          </p:txBody>
        </p:sp>
        <p:sp>
          <p:nvSpPr>
            <p:cNvPr id="74" name="TextBox 73">
              <a:extLst>
                <a:ext uri="{FF2B5EF4-FFF2-40B4-BE49-F238E27FC236}">
                  <a16:creationId xmlns:a16="http://schemas.microsoft.com/office/drawing/2014/main" id="{0F049DE4-CD0D-9EEB-DEF6-82CF69C4C261}"/>
                </a:ext>
              </a:extLst>
            </p:cNvPr>
            <p:cNvSpPr txBox="1">
              <a:spLocks/>
            </p:cNvSpPr>
            <p:nvPr/>
          </p:nvSpPr>
          <p:spPr>
            <a:xfrm>
              <a:off x="4953235" y="2925277"/>
              <a:ext cx="1805135" cy="295465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Adaptation and Mitigation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Science and Forecasting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System Modeling Tools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Modeling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Interdependent Infrastructures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Multi-Model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Science</a:t>
              </a:r>
            </a:p>
          </p:txBody>
        </p:sp>
        <p:sp>
          <p:nvSpPr>
            <p:cNvPr id="75" name="TextBox 74">
              <a:extLst>
                <a:ext uri="{FF2B5EF4-FFF2-40B4-BE49-F238E27FC236}">
                  <a16:creationId xmlns:a16="http://schemas.microsoft.com/office/drawing/2014/main" id="{486C0B10-BFFD-0BB2-4C1A-CF6B3C53F83A}"/>
                </a:ext>
              </a:extLst>
            </p:cNvPr>
            <p:cNvSpPr txBox="1"/>
            <p:nvPr/>
          </p:nvSpPr>
          <p:spPr>
            <a:xfrm>
              <a:off x="6822215" y="2915752"/>
              <a:ext cx="1737360" cy="1523494"/>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Regulations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Design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Valuation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Justice</a:t>
              </a:r>
            </a:p>
          </p:txBody>
        </p:sp>
        <p:sp>
          <p:nvSpPr>
            <p:cNvPr id="76" name="TextBox 75">
              <a:extLst>
                <a:ext uri="{FF2B5EF4-FFF2-40B4-BE49-F238E27FC236}">
                  <a16:creationId xmlns:a16="http://schemas.microsoft.com/office/drawing/2014/main" id="{6E092C59-B244-B040-8C48-A080196D4440}"/>
                </a:ext>
              </a:extLst>
            </p:cNvPr>
            <p:cNvSpPr txBox="1"/>
            <p:nvPr/>
          </p:nvSpPr>
          <p:spPr>
            <a:xfrm>
              <a:off x="10515885" y="2898262"/>
              <a:ext cx="1737360" cy="1446550"/>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Generation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Load</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Hybrid Systems/ Integrated Energy Systems</a:t>
              </a:r>
            </a:p>
          </p:txBody>
        </p:sp>
      </p:grpSp>
      <p:sp>
        <p:nvSpPr>
          <p:cNvPr id="77" name="Slide Number Placeholder 1">
            <a:extLst>
              <a:ext uri="{FF2B5EF4-FFF2-40B4-BE49-F238E27FC236}">
                <a16:creationId xmlns:a16="http://schemas.microsoft.com/office/drawing/2014/main" id="{97DA6DF2-1D8D-9AC2-1CA1-EFF0B4E4B968}"/>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722D57-58D6-9447-A6D5-A97F6C35A8FB}" type="slidenum">
              <a:rPr kumimoji="0" lang="en-US" sz="900" b="1" i="0" u="none" strike="noStrike" kern="1200" cap="none" spc="0" normalizeH="0" baseline="0" noProof="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78" name="TextBox 77">
            <a:extLst>
              <a:ext uri="{FF2B5EF4-FFF2-40B4-BE49-F238E27FC236}">
                <a16:creationId xmlns:a16="http://schemas.microsoft.com/office/drawing/2014/main" id="{891391CE-0316-60CE-FB55-79A813966B86}"/>
              </a:ext>
            </a:extLst>
          </p:cNvPr>
          <p:cNvSpPr txBox="1"/>
          <p:nvPr/>
        </p:nvSpPr>
        <p:spPr>
          <a:xfrm>
            <a:off x="0" y="6136890"/>
            <a:ext cx="1315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Types</a:t>
            </a:r>
          </a:p>
        </p:txBody>
      </p:sp>
      <p:grpSp>
        <p:nvGrpSpPr>
          <p:cNvPr id="79" name="Group 78">
            <a:extLst>
              <a:ext uri="{FF2B5EF4-FFF2-40B4-BE49-F238E27FC236}">
                <a16:creationId xmlns:a16="http://schemas.microsoft.com/office/drawing/2014/main" id="{3FB95179-554C-CDC2-C1E7-D43C57E962D9}"/>
              </a:ext>
            </a:extLst>
          </p:cNvPr>
          <p:cNvGrpSpPr/>
          <p:nvPr/>
        </p:nvGrpSpPr>
        <p:grpSpPr>
          <a:xfrm>
            <a:off x="2067337" y="212379"/>
            <a:ext cx="9259575" cy="751434"/>
            <a:chOff x="1514645" y="333963"/>
            <a:chExt cx="9259575" cy="751434"/>
          </a:xfrm>
        </p:grpSpPr>
        <p:sp>
          <p:nvSpPr>
            <p:cNvPr id="80" name="Rectangle: Rounded Corners 79">
              <a:extLst>
                <a:ext uri="{FF2B5EF4-FFF2-40B4-BE49-F238E27FC236}">
                  <a16:creationId xmlns:a16="http://schemas.microsoft.com/office/drawing/2014/main" id="{6F634EA0-710A-0A6A-B50D-3B3158E7A85D}"/>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Decarbonization</a:t>
              </a:r>
            </a:p>
          </p:txBody>
        </p:sp>
        <p:sp>
          <p:nvSpPr>
            <p:cNvPr id="81" name="Rectangle: Rounded Corners 80">
              <a:extLst>
                <a:ext uri="{FF2B5EF4-FFF2-40B4-BE49-F238E27FC236}">
                  <a16:creationId xmlns:a16="http://schemas.microsoft.com/office/drawing/2014/main" id="{564E9D9B-64DA-850D-8787-F595776DDB61}"/>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Infrastructure Modernization</a:t>
              </a:r>
            </a:p>
          </p:txBody>
        </p:sp>
        <p:sp>
          <p:nvSpPr>
            <p:cNvPr id="82" name="Rectangle: Rounded Corners 81">
              <a:extLst>
                <a:ext uri="{FF2B5EF4-FFF2-40B4-BE49-F238E27FC236}">
                  <a16:creationId xmlns:a16="http://schemas.microsoft.com/office/drawing/2014/main" id="{2443FF4D-4170-5819-8290-D65A3DE62A6C}"/>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Climate Adaption and Mitigation</a:t>
              </a:r>
            </a:p>
          </p:txBody>
        </p:sp>
        <p:sp>
          <p:nvSpPr>
            <p:cNvPr id="83" name="Rectangle: Rounded Corners 82">
              <a:extLst>
                <a:ext uri="{FF2B5EF4-FFF2-40B4-BE49-F238E27FC236}">
                  <a16:creationId xmlns:a16="http://schemas.microsoft.com/office/drawing/2014/main" id="{9988CF77-6180-8B6F-8C04-5C3B16BA058D}"/>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Equity and Energy Justice</a:t>
              </a:r>
            </a:p>
          </p:txBody>
        </p:sp>
        <p:sp>
          <p:nvSpPr>
            <p:cNvPr id="84" name="Rectangle: Rounded Corners 83">
              <a:extLst>
                <a:ext uri="{FF2B5EF4-FFF2-40B4-BE49-F238E27FC236}">
                  <a16:creationId xmlns:a16="http://schemas.microsoft.com/office/drawing/2014/main" id="{F8183774-C90D-A696-38EE-9841460A9EBE}"/>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a:t>
              </a:r>
            </a:p>
          </p:txBody>
        </p:sp>
      </p:grpSp>
      <p:cxnSp>
        <p:nvCxnSpPr>
          <p:cNvPr id="85" name="Straight Connector 84">
            <a:extLst>
              <a:ext uri="{FF2B5EF4-FFF2-40B4-BE49-F238E27FC236}">
                <a16:creationId xmlns:a16="http://schemas.microsoft.com/office/drawing/2014/main" id="{4BEE1171-9A09-F262-2453-016D1AB592B4}"/>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0A52A18-8946-EA41-8F4D-2AA46CB302E9}"/>
              </a:ext>
            </a:extLst>
          </p:cNvPr>
          <p:cNvSpPr txBox="1"/>
          <p:nvPr/>
        </p:nvSpPr>
        <p:spPr>
          <a:xfrm>
            <a:off x="7105" y="1206523"/>
            <a:ext cx="131762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Objectives</a:t>
            </a:r>
          </a:p>
        </p:txBody>
      </p:sp>
      <p:sp>
        <p:nvSpPr>
          <p:cNvPr id="87" name="TextBox 86">
            <a:extLst>
              <a:ext uri="{FF2B5EF4-FFF2-40B4-BE49-F238E27FC236}">
                <a16:creationId xmlns:a16="http://schemas.microsoft.com/office/drawing/2014/main" id="{F19DDB8D-302B-06C4-6FFE-A20ACA4A52C5}"/>
              </a:ext>
            </a:extLst>
          </p:cNvPr>
          <p:cNvSpPr txBox="1"/>
          <p:nvPr/>
        </p:nvSpPr>
        <p:spPr>
          <a:xfrm>
            <a:off x="-11972" y="2339598"/>
            <a:ext cx="13176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Pillars</a:t>
            </a:r>
          </a:p>
        </p:txBody>
      </p:sp>
      <p:sp>
        <p:nvSpPr>
          <p:cNvPr id="88" name="TextBox 87">
            <a:extLst>
              <a:ext uri="{FF2B5EF4-FFF2-40B4-BE49-F238E27FC236}">
                <a16:creationId xmlns:a16="http://schemas.microsoft.com/office/drawing/2014/main" id="{AA6D0754-6BE7-7BBA-05BD-AB0F05BB2A7E}"/>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Areas</a:t>
            </a:r>
          </a:p>
        </p:txBody>
      </p:sp>
      <p:sp>
        <p:nvSpPr>
          <p:cNvPr id="89" name="TextBox 88">
            <a:extLst>
              <a:ext uri="{FF2B5EF4-FFF2-40B4-BE49-F238E27FC236}">
                <a16:creationId xmlns:a16="http://schemas.microsoft.com/office/drawing/2014/main" id="{0377EF49-87BC-E41F-1A95-0E9B4DA72580}"/>
              </a:ext>
            </a:extLst>
          </p:cNvPr>
          <p:cNvSpPr txBox="1"/>
          <p:nvPr/>
        </p:nvSpPr>
        <p:spPr>
          <a:xfrm>
            <a:off x="0" y="329109"/>
            <a:ext cx="13176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 Goals</a:t>
            </a:r>
          </a:p>
        </p:txBody>
      </p:sp>
      <p:sp>
        <p:nvSpPr>
          <p:cNvPr id="90" name="Arrow: Right 89">
            <a:extLst>
              <a:ext uri="{FF2B5EF4-FFF2-40B4-BE49-F238E27FC236}">
                <a16:creationId xmlns:a16="http://schemas.microsoft.com/office/drawing/2014/main" id="{42354E29-FFBA-1915-9793-DCAD3A0CF83A}"/>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Arrow: Right 90">
            <a:extLst>
              <a:ext uri="{FF2B5EF4-FFF2-40B4-BE49-F238E27FC236}">
                <a16:creationId xmlns:a16="http://schemas.microsoft.com/office/drawing/2014/main" id="{83FA0231-F9CC-C547-3605-AAB073F87AB2}"/>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Arrow: Right 91">
            <a:extLst>
              <a:ext uri="{FF2B5EF4-FFF2-40B4-BE49-F238E27FC236}">
                <a16:creationId xmlns:a16="http://schemas.microsoft.com/office/drawing/2014/main" id="{B1FA5D13-5433-B46A-B319-6EF9F71DB627}"/>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Arrow: Right 92">
            <a:extLst>
              <a:ext uri="{FF2B5EF4-FFF2-40B4-BE49-F238E27FC236}">
                <a16:creationId xmlns:a16="http://schemas.microsoft.com/office/drawing/2014/main" id="{0AD4BB8D-60FE-9D45-27F1-27A4742F2A3E}"/>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Arrow: Right 93">
            <a:extLst>
              <a:ext uri="{FF2B5EF4-FFF2-40B4-BE49-F238E27FC236}">
                <a16:creationId xmlns:a16="http://schemas.microsoft.com/office/drawing/2014/main" id="{666AE399-8947-8D2D-0E25-C8849A219332}"/>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Arrow: Right 94">
            <a:extLst>
              <a:ext uri="{FF2B5EF4-FFF2-40B4-BE49-F238E27FC236}">
                <a16:creationId xmlns:a16="http://schemas.microsoft.com/office/drawing/2014/main" id="{D150D145-F151-599C-FE0B-81F600D336B1}"/>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Arrow: Right 95">
            <a:extLst>
              <a:ext uri="{FF2B5EF4-FFF2-40B4-BE49-F238E27FC236}">
                <a16:creationId xmlns:a16="http://schemas.microsoft.com/office/drawing/2014/main" id="{2C6BD848-F7E2-A1D5-5384-0589CF53AC4E}"/>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Arrow: Right 96">
            <a:extLst>
              <a:ext uri="{FF2B5EF4-FFF2-40B4-BE49-F238E27FC236}">
                <a16:creationId xmlns:a16="http://schemas.microsoft.com/office/drawing/2014/main" id="{C85A3408-32C3-5546-FBC6-C37AE3E9D9FA}"/>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Arrow: Right 97">
            <a:extLst>
              <a:ext uri="{FF2B5EF4-FFF2-40B4-BE49-F238E27FC236}">
                <a16:creationId xmlns:a16="http://schemas.microsoft.com/office/drawing/2014/main" id="{93C8497A-5C3E-E8E4-5845-FBA53953D7C6}"/>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Arrow: Right 98">
            <a:extLst>
              <a:ext uri="{FF2B5EF4-FFF2-40B4-BE49-F238E27FC236}">
                <a16:creationId xmlns:a16="http://schemas.microsoft.com/office/drawing/2014/main" id="{3F0F2831-F1E0-CA70-A050-EA3E5F9EF5C9}"/>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Arrow: Right 99">
            <a:extLst>
              <a:ext uri="{FF2B5EF4-FFF2-40B4-BE49-F238E27FC236}">
                <a16:creationId xmlns:a16="http://schemas.microsoft.com/office/drawing/2014/main" id="{6F4EC873-0397-3D0B-EE66-C0E1671CE7A7}"/>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E03AD8A8-4634-F7C9-D0F8-25F9913B391C}"/>
              </a:ext>
            </a:extLst>
          </p:cNvPr>
          <p:cNvSpPr/>
          <p:nvPr/>
        </p:nvSpPr>
        <p:spPr>
          <a:xfrm>
            <a:off x="8497967" y="2198976"/>
            <a:ext cx="1841204" cy="260894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361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012DDC-7DA1-731C-6B4E-FAAF3D71B74C}"/>
              </a:ext>
            </a:extLst>
          </p:cNvPr>
          <p:cNvSpPr>
            <a:spLocks noGrp="1"/>
          </p:cNvSpPr>
          <p:nvPr>
            <p:ph sz="quarter" idx="16"/>
          </p:nvPr>
        </p:nvSpPr>
        <p:spPr>
          <a:xfrm>
            <a:off x="358229" y="1600201"/>
            <a:ext cx="6746763" cy="4578562"/>
          </a:xfrm>
        </p:spPr>
        <p:txBody>
          <a:bodyPr>
            <a:normAutofit lnSpcReduction="10000"/>
          </a:bodyPr>
          <a:lstStyle/>
          <a:p>
            <a:pPr marL="0" indent="0">
              <a:buNone/>
            </a:pPr>
            <a:r>
              <a:rPr lang="en-US" dirty="0"/>
              <a:t>Challenges:</a:t>
            </a:r>
          </a:p>
          <a:p>
            <a:r>
              <a:rPr lang="en-US" sz="1800" dirty="0"/>
              <a:t>Malicious cyber threats pose a significant challenge to the power grid given its physical immensity, interconnectivity, and enormous operational complexity</a:t>
            </a:r>
          </a:p>
          <a:p>
            <a:r>
              <a:rPr lang="en-US" sz="1800" dirty="0"/>
              <a:t>Physical threats have increased in frequency, impact, and diversity to include attacks using emerging technologies like unmanned aerial vehicles and consumer-grade drones</a:t>
            </a:r>
          </a:p>
          <a:p>
            <a:endParaRPr lang="en-US" sz="1800" dirty="0"/>
          </a:p>
          <a:p>
            <a:pPr marL="0" indent="0">
              <a:buNone/>
            </a:pPr>
            <a:r>
              <a:rPr lang="en-US" sz="1800" dirty="0"/>
              <a:t>Strategies:</a:t>
            </a:r>
          </a:p>
          <a:p>
            <a:r>
              <a:rPr lang="en-US" sz="1800" dirty="0"/>
              <a:t>Advance the sophistication of national-level exercises to provide an opportunity for electric utilities to demonstrate their response and recovery actions to a hypothetical coordinated cyber and physical attack</a:t>
            </a:r>
          </a:p>
          <a:p>
            <a:r>
              <a:rPr lang="en-US" sz="1800" dirty="0"/>
              <a:t>Not all utilities are equipped with the resources and knowledge to address threats from higher tier adversaries, so partnerships with government entities is essential to thwart the full spectrum of attacks</a:t>
            </a:r>
          </a:p>
        </p:txBody>
      </p:sp>
      <p:sp>
        <p:nvSpPr>
          <p:cNvPr id="6" name="Title 5">
            <a:extLst>
              <a:ext uri="{FF2B5EF4-FFF2-40B4-BE49-F238E27FC236}">
                <a16:creationId xmlns:a16="http://schemas.microsoft.com/office/drawing/2014/main" id="{EA4025BA-D84A-18B4-9782-53E5FD865529}"/>
              </a:ext>
            </a:extLst>
          </p:cNvPr>
          <p:cNvSpPr>
            <a:spLocks noGrp="1"/>
          </p:cNvSpPr>
          <p:nvPr>
            <p:ph type="title"/>
          </p:nvPr>
        </p:nvSpPr>
        <p:spPr/>
        <p:txBody>
          <a:bodyPr/>
          <a:lstStyle/>
          <a:p>
            <a:r>
              <a:rPr lang="en-US" dirty="0"/>
              <a:t>Cyber and Physical Security</a:t>
            </a:r>
          </a:p>
        </p:txBody>
      </p:sp>
      <p:sp>
        <p:nvSpPr>
          <p:cNvPr id="7" name="Date Placeholder 6">
            <a:extLst>
              <a:ext uri="{FF2B5EF4-FFF2-40B4-BE49-F238E27FC236}">
                <a16:creationId xmlns:a16="http://schemas.microsoft.com/office/drawing/2014/main" id="{93E4852F-E744-1235-9B97-1E8095E394BC}"/>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F7E22CBF-5C1D-6B6D-7D32-F12C97DF1358}"/>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pic>
        <p:nvPicPr>
          <p:cNvPr id="9" name="Picture 8" descr="A person and person standing in front of a map&#10;&#10;Description automatically generated">
            <a:extLst>
              <a:ext uri="{FF2B5EF4-FFF2-40B4-BE49-F238E27FC236}">
                <a16:creationId xmlns:a16="http://schemas.microsoft.com/office/drawing/2014/main" id="{71C00171-DA9E-6A47-1DBF-77817FB4D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800" y="1600201"/>
            <a:ext cx="4490440" cy="4643681"/>
          </a:xfrm>
          <a:prstGeom prst="rect">
            <a:avLst/>
          </a:prstGeom>
        </p:spPr>
      </p:pic>
    </p:spTree>
    <p:extLst>
      <p:ext uri="{BB962C8B-B14F-4D97-AF65-F5344CB8AC3E}">
        <p14:creationId xmlns:p14="http://schemas.microsoft.com/office/powerpoint/2010/main" val="406899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012DDC-7DA1-731C-6B4E-FAAF3D71B74C}"/>
              </a:ext>
            </a:extLst>
          </p:cNvPr>
          <p:cNvSpPr>
            <a:spLocks noGrp="1"/>
          </p:cNvSpPr>
          <p:nvPr>
            <p:ph sz="quarter" idx="16"/>
          </p:nvPr>
        </p:nvSpPr>
        <p:spPr>
          <a:xfrm>
            <a:off x="373556" y="3588932"/>
            <a:ext cx="11444887" cy="2661556"/>
          </a:xfrm>
        </p:spPr>
        <p:txBody>
          <a:bodyPr>
            <a:normAutofit/>
          </a:bodyPr>
          <a:lstStyle/>
          <a:p>
            <a:pPr marL="0" indent="0">
              <a:buNone/>
            </a:pPr>
            <a:r>
              <a:rPr lang="en-US" dirty="0"/>
              <a:t>Challenges: </a:t>
            </a:r>
          </a:p>
          <a:p>
            <a:r>
              <a:rPr lang="en-US" dirty="0"/>
              <a:t>Our current standard measures of reliability and accepted planning and operational practices do not sufficiently address the increasing complexity and interconnectedness of risks to the system.</a:t>
            </a:r>
          </a:p>
          <a:p>
            <a:pPr marL="0" indent="0">
              <a:buNone/>
            </a:pPr>
            <a:r>
              <a:rPr lang="en-US" dirty="0"/>
              <a:t>Strategies:</a:t>
            </a:r>
          </a:p>
          <a:p>
            <a:r>
              <a:rPr lang="en-US" dirty="0"/>
              <a:t>Intra-system risk assessment allows deep and precise analysis of risks, while inter-system risk assessment captures feedback and interdependencies at a more holistic level. These complementary risk assessment methods focus on the probability versus consequences of major outages and other failures that involve the grid. </a:t>
            </a:r>
          </a:p>
        </p:txBody>
      </p:sp>
      <p:sp>
        <p:nvSpPr>
          <p:cNvPr id="6" name="Title 5">
            <a:extLst>
              <a:ext uri="{FF2B5EF4-FFF2-40B4-BE49-F238E27FC236}">
                <a16:creationId xmlns:a16="http://schemas.microsoft.com/office/drawing/2014/main" id="{EA4025BA-D84A-18B4-9782-53E5FD865529}"/>
              </a:ext>
            </a:extLst>
          </p:cNvPr>
          <p:cNvSpPr>
            <a:spLocks noGrp="1"/>
          </p:cNvSpPr>
          <p:nvPr>
            <p:ph type="title"/>
          </p:nvPr>
        </p:nvSpPr>
        <p:spPr/>
        <p:txBody>
          <a:bodyPr/>
          <a:lstStyle/>
          <a:p>
            <a:r>
              <a:rPr lang="en-US" dirty="0"/>
              <a:t>Integrated Risk Assessment</a:t>
            </a:r>
          </a:p>
        </p:txBody>
      </p:sp>
      <p:sp>
        <p:nvSpPr>
          <p:cNvPr id="7" name="Date Placeholder 6">
            <a:extLst>
              <a:ext uri="{FF2B5EF4-FFF2-40B4-BE49-F238E27FC236}">
                <a16:creationId xmlns:a16="http://schemas.microsoft.com/office/drawing/2014/main" id="{93E4852F-E744-1235-9B97-1E8095E394BC}"/>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F7E22CBF-5C1D-6B6D-7D32-F12C97DF1358}"/>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cxnSp>
        <p:nvCxnSpPr>
          <p:cNvPr id="3" name="Straight Connector 2">
            <a:extLst>
              <a:ext uri="{FF2B5EF4-FFF2-40B4-BE49-F238E27FC236}">
                <a16:creationId xmlns:a16="http://schemas.microsoft.com/office/drawing/2014/main" id="{860B719D-553E-4709-C212-1102CB5DC5C5}"/>
              </a:ext>
            </a:extLst>
          </p:cNvPr>
          <p:cNvCxnSpPr>
            <a:cxnSpLocks/>
            <a:stCxn id="10" idx="2"/>
            <a:endCxn id="14" idx="0"/>
          </p:cNvCxnSpPr>
          <p:nvPr/>
        </p:nvCxnSpPr>
        <p:spPr>
          <a:xfrm>
            <a:off x="2614411" y="2317474"/>
            <a:ext cx="1314140" cy="481954"/>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31D68A3-B8B1-F99C-5BB7-B98E8A7931CD}"/>
              </a:ext>
            </a:extLst>
          </p:cNvPr>
          <p:cNvCxnSpPr>
            <a:cxnSpLocks/>
            <a:stCxn id="11" idx="2"/>
          </p:cNvCxnSpPr>
          <p:nvPr/>
        </p:nvCxnSpPr>
        <p:spPr>
          <a:xfrm flipH="1">
            <a:off x="6015504" y="2317474"/>
            <a:ext cx="138816" cy="481954"/>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9CB58FD-A67E-36DE-5297-CBA929C77E3C}"/>
              </a:ext>
            </a:extLst>
          </p:cNvPr>
          <p:cNvCxnSpPr>
            <a:cxnSpLocks/>
            <a:stCxn id="12" idx="2"/>
            <a:endCxn id="16" idx="0"/>
          </p:cNvCxnSpPr>
          <p:nvPr/>
        </p:nvCxnSpPr>
        <p:spPr>
          <a:xfrm>
            <a:off x="9782365" y="2317474"/>
            <a:ext cx="196448" cy="481954"/>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BEAFCB1-0281-066A-E7DD-764E467A2F11}"/>
              </a:ext>
            </a:extLst>
          </p:cNvPr>
          <p:cNvSpPr txBox="1"/>
          <p:nvPr/>
        </p:nvSpPr>
        <p:spPr>
          <a:xfrm>
            <a:off x="1298606" y="1486477"/>
            <a:ext cx="2631609" cy="830997"/>
          </a:xfrm>
          <a:prstGeom prst="rect">
            <a:avLst/>
          </a:prstGeom>
          <a:solidFill>
            <a:schemeClr val="bg1">
              <a:lumMod val="95000"/>
            </a:schemeClr>
          </a:solidFill>
          <a:ln w="28575">
            <a:solidFill>
              <a:schemeClr val="bg1">
                <a:lumMod val="85000"/>
              </a:schemeClr>
            </a:solidFill>
          </a:ln>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algun Gothic Semilight" panose="020B0502040204020203" pitchFamily="34" charset="-128"/>
                <a:cs typeface="Malgun Gothic Semilight" panose="020B0502040204020203" pitchFamily="34" charset="-128"/>
              </a:rPr>
              <a:t>What is the likelihood or difficulty of threats that can impact grid components?</a:t>
            </a:r>
          </a:p>
        </p:txBody>
      </p:sp>
      <p:sp>
        <p:nvSpPr>
          <p:cNvPr id="11" name="TextBox 10">
            <a:extLst>
              <a:ext uri="{FF2B5EF4-FFF2-40B4-BE49-F238E27FC236}">
                <a16:creationId xmlns:a16="http://schemas.microsoft.com/office/drawing/2014/main" id="{30CF6D5C-B665-3338-96F6-2E44EFE6743D}"/>
              </a:ext>
            </a:extLst>
          </p:cNvPr>
          <p:cNvSpPr txBox="1"/>
          <p:nvPr/>
        </p:nvSpPr>
        <p:spPr>
          <a:xfrm>
            <a:off x="4598920" y="1486477"/>
            <a:ext cx="3110799" cy="830997"/>
          </a:xfrm>
          <a:prstGeom prst="rect">
            <a:avLst/>
          </a:prstGeom>
          <a:solidFill>
            <a:schemeClr val="bg1">
              <a:lumMod val="95000"/>
            </a:schemeClr>
          </a:solidFill>
          <a:ln w="28575">
            <a:solidFill>
              <a:schemeClr val="bg1">
                <a:lumMod val="85000"/>
              </a:schemeClr>
            </a:solidFill>
          </a:ln>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algun Gothic Semilight" panose="020B0502040204020203" pitchFamily="34" charset="-128"/>
                <a:cs typeface="Malgun Gothic Semilight" panose="020B0502040204020203" pitchFamily="34" charset="-128"/>
              </a:rPr>
              <a:t>When the grid is subject to the threat, how likely are systems to be significantly compromised?</a:t>
            </a:r>
          </a:p>
        </p:txBody>
      </p:sp>
      <p:sp>
        <p:nvSpPr>
          <p:cNvPr id="12" name="TextBox 11">
            <a:extLst>
              <a:ext uri="{FF2B5EF4-FFF2-40B4-BE49-F238E27FC236}">
                <a16:creationId xmlns:a16="http://schemas.microsoft.com/office/drawing/2014/main" id="{D66DDCC7-8783-6D60-5579-0865366EE7FD}"/>
              </a:ext>
            </a:extLst>
          </p:cNvPr>
          <p:cNvSpPr txBox="1"/>
          <p:nvPr/>
        </p:nvSpPr>
        <p:spPr>
          <a:xfrm>
            <a:off x="8199299" y="1486477"/>
            <a:ext cx="3166132" cy="830997"/>
          </a:xfrm>
          <a:prstGeom prst="rect">
            <a:avLst/>
          </a:prstGeom>
          <a:solidFill>
            <a:schemeClr val="bg1">
              <a:lumMod val="95000"/>
            </a:schemeClr>
          </a:solidFill>
          <a:ln w="28575">
            <a:solidFill>
              <a:schemeClr val="bg1">
                <a:lumMod val="85000"/>
              </a:schemeClr>
            </a:solidFill>
          </a:ln>
        </p:spPr>
        <p:txBody>
          <a:bodyPr wrap="square" lIns="9144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algun Gothic Semilight" panose="020B0502040204020203" pitchFamily="34" charset="-128"/>
                <a:cs typeface="Malgun Gothic Semilight" panose="020B0502040204020203" pitchFamily="34" charset="-128"/>
              </a:rPr>
              <a:t>When systems are compromised, what are the consequences to various entities?</a:t>
            </a:r>
          </a:p>
        </p:txBody>
      </p:sp>
      <p:grpSp>
        <p:nvGrpSpPr>
          <p:cNvPr id="13" name="Group 12">
            <a:extLst>
              <a:ext uri="{FF2B5EF4-FFF2-40B4-BE49-F238E27FC236}">
                <a16:creationId xmlns:a16="http://schemas.microsoft.com/office/drawing/2014/main" id="{A732490B-290C-5B26-3D51-F485EDE758FA}"/>
              </a:ext>
            </a:extLst>
          </p:cNvPr>
          <p:cNvGrpSpPr/>
          <p:nvPr/>
        </p:nvGrpSpPr>
        <p:grpSpPr>
          <a:xfrm>
            <a:off x="1008877" y="2799428"/>
            <a:ext cx="10200877" cy="700518"/>
            <a:chOff x="2031455" y="2851707"/>
            <a:chExt cx="6718980" cy="461408"/>
          </a:xfrm>
        </p:grpSpPr>
        <p:sp>
          <p:nvSpPr>
            <p:cNvPr id="14" name="TextBox 13">
              <a:extLst>
                <a:ext uri="{FF2B5EF4-FFF2-40B4-BE49-F238E27FC236}">
                  <a16:creationId xmlns:a16="http://schemas.microsoft.com/office/drawing/2014/main" id="{B4FFC341-DACE-3958-7129-066837BFAAF4}"/>
                </a:ext>
              </a:extLst>
            </p:cNvPr>
            <p:cNvSpPr txBox="1"/>
            <p:nvPr/>
          </p:nvSpPr>
          <p:spPr>
            <a:xfrm>
              <a:off x="3501649" y="2851707"/>
              <a:ext cx="905797" cy="461408"/>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Threat</a:t>
              </a:r>
            </a:p>
          </p:txBody>
        </p:sp>
        <p:sp>
          <p:nvSpPr>
            <p:cNvPr id="15" name="TextBox 14">
              <a:extLst>
                <a:ext uri="{FF2B5EF4-FFF2-40B4-BE49-F238E27FC236}">
                  <a16:creationId xmlns:a16="http://schemas.microsoft.com/office/drawing/2014/main" id="{22DEF6A0-15C5-21D6-B75A-22441854D284}"/>
                </a:ext>
              </a:extLst>
            </p:cNvPr>
            <p:cNvSpPr txBox="1"/>
            <p:nvPr/>
          </p:nvSpPr>
          <p:spPr>
            <a:xfrm>
              <a:off x="5001743" y="2851707"/>
              <a:ext cx="1532835" cy="461408"/>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Vulnerability</a:t>
              </a:r>
            </a:p>
          </p:txBody>
        </p:sp>
        <p:sp>
          <p:nvSpPr>
            <p:cNvPr id="16" name="TextBox 15">
              <a:extLst>
                <a:ext uri="{FF2B5EF4-FFF2-40B4-BE49-F238E27FC236}">
                  <a16:creationId xmlns:a16="http://schemas.microsoft.com/office/drawing/2014/main" id="{CC92D411-87AC-D9B6-C6A5-0E2EEFF3C900}"/>
                </a:ext>
              </a:extLst>
            </p:cNvPr>
            <p:cNvSpPr txBox="1"/>
            <p:nvPr/>
          </p:nvSpPr>
          <p:spPr>
            <a:xfrm>
              <a:off x="7128875" y="2851707"/>
              <a:ext cx="1621560" cy="461408"/>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Consequence</a:t>
              </a:r>
            </a:p>
          </p:txBody>
        </p:sp>
        <p:sp>
          <p:nvSpPr>
            <p:cNvPr id="17" name="TextBox 16">
              <a:extLst>
                <a:ext uri="{FF2B5EF4-FFF2-40B4-BE49-F238E27FC236}">
                  <a16:creationId xmlns:a16="http://schemas.microsoft.com/office/drawing/2014/main" id="{F4485FCA-C864-AFBC-F628-E98FD0039F79}"/>
                </a:ext>
              </a:extLst>
            </p:cNvPr>
            <p:cNvSpPr txBox="1"/>
            <p:nvPr/>
          </p:nvSpPr>
          <p:spPr>
            <a:xfrm>
              <a:off x="2031455" y="2851707"/>
              <a:ext cx="875897" cy="461408"/>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RISK</a:t>
              </a:r>
            </a:p>
          </p:txBody>
        </p:sp>
        <p:grpSp>
          <p:nvGrpSpPr>
            <p:cNvPr id="18" name="Group 17">
              <a:extLst>
                <a:ext uri="{FF2B5EF4-FFF2-40B4-BE49-F238E27FC236}">
                  <a16:creationId xmlns:a16="http://schemas.microsoft.com/office/drawing/2014/main" id="{D439C7BF-F6AF-EC6D-82F7-848C7BDA74AF}"/>
                </a:ext>
              </a:extLst>
            </p:cNvPr>
            <p:cNvGrpSpPr/>
            <p:nvPr/>
          </p:nvGrpSpPr>
          <p:grpSpPr>
            <a:xfrm rot="2700000">
              <a:off x="6680923" y="2919728"/>
              <a:ext cx="313879" cy="315494"/>
              <a:chOff x="2750412" y="139032"/>
              <a:chExt cx="313879" cy="315494"/>
            </a:xfrm>
          </p:grpSpPr>
          <p:cxnSp>
            <p:nvCxnSpPr>
              <p:cNvPr id="25" name="Straight Connector 24">
                <a:extLst>
                  <a:ext uri="{FF2B5EF4-FFF2-40B4-BE49-F238E27FC236}">
                    <a16:creationId xmlns:a16="http://schemas.microsoft.com/office/drawing/2014/main" id="{06AF26A6-7A15-5234-2BDF-F0EC1AE675A2}"/>
                  </a:ext>
                </a:extLst>
              </p:cNvPr>
              <p:cNvCxnSpPr>
                <a:cxnSpLocks/>
              </p:cNvCxnSpPr>
              <p:nvPr/>
            </p:nvCxnSpPr>
            <p:spPr>
              <a:xfrm>
                <a:off x="2907351" y="139032"/>
                <a:ext cx="0" cy="315494"/>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DEC43BE-11AE-E6FB-E9AC-09AAB742DE71}"/>
                  </a:ext>
                </a:extLst>
              </p:cNvPr>
              <p:cNvCxnSpPr>
                <a:cxnSpLocks/>
              </p:cNvCxnSpPr>
              <p:nvPr/>
            </p:nvCxnSpPr>
            <p:spPr>
              <a:xfrm>
                <a:off x="2750412" y="296779"/>
                <a:ext cx="313879" cy="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B48EB202-74EB-D889-E689-960E5EA33F30}"/>
                </a:ext>
              </a:extLst>
            </p:cNvPr>
            <p:cNvGrpSpPr/>
            <p:nvPr/>
          </p:nvGrpSpPr>
          <p:grpSpPr>
            <a:xfrm rot="2700000">
              <a:off x="4538604" y="2919728"/>
              <a:ext cx="313879" cy="315494"/>
              <a:chOff x="2750412" y="139032"/>
              <a:chExt cx="313879" cy="315494"/>
            </a:xfrm>
          </p:grpSpPr>
          <p:cxnSp>
            <p:nvCxnSpPr>
              <p:cNvPr id="23" name="Straight Connector 22">
                <a:extLst>
                  <a:ext uri="{FF2B5EF4-FFF2-40B4-BE49-F238E27FC236}">
                    <a16:creationId xmlns:a16="http://schemas.microsoft.com/office/drawing/2014/main" id="{16CE3E75-6B08-662B-3BE7-5075EFCBD00D}"/>
                  </a:ext>
                </a:extLst>
              </p:cNvPr>
              <p:cNvCxnSpPr>
                <a:cxnSpLocks/>
              </p:cNvCxnSpPr>
              <p:nvPr/>
            </p:nvCxnSpPr>
            <p:spPr>
              <a:xfrm>
                <a:off x="2907351" y="139032"/>
                <a:ext cx="0" cy="315494"/>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08A3CC5-4A80-D9DF-47F2-61DB873F56A6}"/>
                  </a:ext>
                </a:extLst>
              </p:cNvPr>
              <p:cNvCxnSpPr>
                <a:cxnSpLocks/>
              </p:cNvCxnSpPr>
              <p:nvPr/>
            </p:nvCxnSpPr>
            <p:spPr>
              <a:xfrm>
                <a:off x="2750412" y="296779"/>
                <a:ext cx="313879" cy="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D9DE155C-908D-C9E0-95D8-6256DF847A2D}"/>
                </a:ext>
              </a:extLst>
            </p:cNvPr>
            <p:cNvGrpSpPr/>
            <p:nvPr/>
          </p:nvGrpSpPr>
          <p:grpSpPr>
            <a:xfrm>
              <a:off x="3040298" y="3022729"/>
              <a:ext cx="344724" cy="128337"/>
              <a:chOff x="2109858" y="2741314"/>
              <a:chExt cx="344724" cy="128337"/>
            </a:xfrm>
          </p:grpSpPr>
          <p:cxnSp>
            <p:nvCxnSpPr>
              <p:cNvPr id="21" name="Straight Connector 20">
                <a:extLst>
                  <a:ext uri="{FF2B5EF4-FFF2-40B4-BE49-F238E27FC236}">
                    <a16:creationId xmlns:a16="http://schemas.microsoft.com/office/drawing/2014/main" id="{8818F49E-17AA-60FD-59EF-1D50E09C87D9}"/>
                  </a:ext>
                </a:extLst>
              </p:cNvPr>
              <p:cNvCxnSpPr/>
              <p:nvPr/>
            </p:nvCxnSpPr>
            <p:spPr>
              <a:xfrm>
                <a:off x="2109858" y="2741314"/>
                <a:ext cx="344724" cy="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3D970D2-348B-B0D1-E7A8-8E9D7FE7F6E9}"/>
                  </a:ext>
                </a:extLst>
              </p:cNvPr>
              <p:cNvCxnSpPr/>
              <p:nvPr/>
            </p:nvCxnSpPr>
            <p:spPr>
              <a:xfrm>
                <a:off x="2109858" y="2869651"/>
                <a:ext cx="344724" cy="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2993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012DDC-7DA1-731C-6B4E-FAAF3D71B74C}"/>
              </a:ext>
            </a:extLst>
          </p:cNvPr>
          <p:cNvSpPr>
            <a:spLocks noGrp="1"/>
          </p:cNvSpPr>
          <p:nvPr>
            <p:ph sz="quarter" idx="16"/>
          </p:nvPr>
        </p:nvSpPr>
        <p:spPr>
          <a:xfrm>
            <a:off x="358230" y="1636816"/>
            <a:ext cx="5487417" cy="4541947"/>
          </a:xfrm>
        </p:spPr>
        <p:txBody>
          <a:bodyPr>
            <a:normAutofit lnSpcReduction="10000"/>
          </a:bodyPr>
          <a:lstStyle/>
          <a:p>
            <a:pPr marL="0" indent="0">
              <a:buNone/>
            </a:pPr>
            <a:r>
              <a:rPr lang="en-US" dirty="0"/>
              <a:t>Challenges: </a:t>
            </a:r>
          </a:p>
          <a:p>
            <a:r>
              <a:rPr lang="en-US" dirty="0"/>
              <a:t>Situation awareness, emergency operations, response, and recovery are all challenged as we move to a more unpredictable and complex system.</a:t>
            </a:r>
          </a:p>
          <a:p>
            <a:pPr marL="0" indent="0">
              <a:buNone/>
            </a:pPr>
            <a:r>
              <a:rPr lang="en-US" dirty="0"/>
              <a:t>Strategies:</a:t>
            </a:r>
          </a:p>
          <a:p>
            <a:r>
              <a:rPr lang="en-US" dirty="0"/>
              <a:t>Carefully adopting and integrating increased autonomy, while enabling operators, responders, and other critical personnel can lead to a self healing system of systems. Microgrids are a key building block for this strategy.</a:t>
            </a:r>
          </a:p>
          <a:p>
            <a:r>
              <a:rPr lang="en-US" dirty="0"/>
              <a:t>Enhanced approaches to cyber resilience that focus on recovery and restoration periods are needed.</a:t>
            </a:r>
          </a:p>
        </p:txBody>
      </p:sp>
      <p:sp>
        <p:nvSpPr>
          <p:cNvPr id="6" name="Title 5">
            <a:extLst>
              <a:ext uri="{FF2B5EF4-FFF2-40B4-BE49-F238E27FC236}">
                <a16:creationId xmlns:a16="http://schemas.microsoft.com/office/drawing/2014/main" id="{EA4025BA-D84A-18B4-9782-53E5FD865529}"/>
              </a:ext>
            </a:extLst>
          </p:cNvPr>
          <p:cNvSpPr>
            <a:spLocks noGrp="1"/>
          </p:cNvSpPr>
          <p:nvPr>
            <p:ph type="title"/>
          </p:nvPr>
        </p:nvSpPr>
        <p:spPr/>
        <p:txBody>
          <a:bodyPr/>
          <a:lstStyle/>
          <a:p>
            <a:r>
              <a:rPr lang="en-US" dirty="0"/>
              <a:t>Enhancing Emergency Operation and Response</a:t>
            </a:r>
          </a:p>
        </p:txBody>
      </p:sp>
      <p:sp>
        <p:nvSpPr>
          <p:cNvPr id="7" name="Date Placeholder 6">
            <a:extLst>
              <a:ext uri="{FF2B5EF4-FFF2-40B4-BE49-F238E27FC236}">
                <a16:creationId xmlns:a16="http://schemas.microsoft.com/office/drawing/2014/main" id="{93E4852F-E744-1235-9B97-1E8095E394BC}"/>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F7E22CBF-5C1D-6B6D-7D32-F12C97DF1358}"/>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pic>
        <p:nvPicPr>
          <p:cNvPr id="3" name="Picture 2">
            <a:extLst>
              <a:ext uri="{FF2B5EF4-FFF2-40B4-BE49-F238E27FC236}">
                <a16:creationId xmlns:a16="http://schemas.microsoft.com/office/drawing/2014/main" id="{F1629FE1-A68D-5DA3-D3EE-9B25DCA1E9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456"/>
          <a:stretch/>
        </p:blipFill>
        <p:spPr>
          <a:xfrm>
            <a:off x="6253654" y="1754089"/>
            <a:ext cx="5938346" cy="4541947"/>
          </a:xfrm>
          <a:prstGeom prst="rect">
            <a:avLst/>
          </a:prstGeom>
        </p:spPr>
      </p:pic>
    </p:spTree>
    <p:extLst>
      <p:ext uri="{BB962C8B-B14F-4D97-AF65-F5344CB8AC3E}">
        <p14:creationId xmlns:p14="http://schemas.microsoft.com/office/powerpoint/2010/main" val="230390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012DDC-7DA1-731C-6B4E-FAAF3D71B74C}"/>
              </a:ext>
            </a:extLst>
          </p:cNvPr>
          <p:cNvSpPr>
            <a:spLocks noGrp="1"/>
          </p:cNvSpPr>
          <p:nvPr>
            <p:ph sz="quarter" idx="16"/>
          </p:nvPr>
        </p:nvSpPr>
        <p:spPr>
          <a:xfrm>
            <a:off x="358229" y="1450584"/>
            <a:ext cx="3688253" cy="4771539"/>
          </a:xfrm>
        </p:spPr>
        <p:txBody>
          <a:bodyPr>
            <a:normAutofit fontScale="92500" lnSpcReduction="20000"/>
          </a:bodyPr>
          <a:lstStyle/>
          <a:p>
            <a:pPr marL="0" indent="0">
              <a:buNone/>
            </a:pPr>
            <a:r>
              <a:rPr lang="en-US" dirty="0"/>
              <a:t>Challenges:</a:t>
            </a:r>
          </a:p>
          <a:p>
            <a:r>
              <a:rPr lang="en-US" sz="1800" dirty="0"/>
              <a:t>As we transition to a decarbonized economy, it is expected that the grid will become more interdependent with national economic activity. As such, there is a renewed need to address our Nation’s long-term Energy Security which can be enabled by grid modernization. </a:t>
            </a:r>
          </a:p>
          <a:p>
            <a:pPr marL="0" indent="0">
              <a:buNone/>
            </a:pPr>
            <a:endParaRPr lang="en-US" dirty="0"/>
          </a:p>
          <a:p>
            <a:pPr marL="0" indent="0">
              <a:buNone/>
            </a:pPr>
            <a:r>
              <a:rPr lang="en-US" dirty="0"/>
              <a:t>Strategies:</a:t>
            </a:r>
          </a:p>
          <a:p>
            <a:r>
              <a:rPr lang="en-US" sz="1800" dirty="0"/>
              <a:t>Maintaining affordable access to energy by deeply understanding technology life cycle and supply chain risks, while concurrently incorporating the risks of acute shocks, requires new integrated analytical capabilities and technologies. </a:t>
            </a:r>
          </a:p>
        </p:txBody>
      </p:sp>
      <p:sp>
        <p:nvSpPr>
          <p:cNvPr id="6" name="Title 5">
            <a:extLst>
              <a:ext uri="{FF2B5EF4-FFF2-40B4-BE49-F238E27FC236}">
                <a16:creationId xmlns:a16="http://schemas.microsoft.com/office/drawing/2014/main" id="{EA4025BA-D84A-18B4-9782-53E5FD865529}"/>
              </a:ext>
            </a:extLst>
          </p:cNvPr>
          <p:cNvSpPr>
            <a:spLocks noGrp="1"/>
          </p:cNvSpPr>
          <p:nvPr>
            <p:ph type="title"/>
          </p:nvPr>
        </p:nvSpPr>
        <p:spPr/>
        <p:txBody>
          <a:bodyPr/>
          <a:lstStyle/>
          <a:p>
            <a:r>
              <a:rPr lang="en-US" dirty="0"/>
              <a:t>Energy Security and Supply Chains</a:t>
            </a:r>
          </a:p>
        </p:txBody>
      </p:sp>
      <p:sp>
        <p:nvSpPr>
          <p:cNvPr id="7" name="Date Placeholder 6">
            <a:extLst>
              <a:ext uri="{FF2B5EF4-FFF2-40B4-BE49-F238E27FC236}">
                <a16:creationId xmlns:a16="http://schemas.microsoft.com/office/drawing/2014/main" id="{93E4852F-E744-1235-9B97-1E8095E394BC}"/>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F7E22CBF-5C1D-6B6D-7D32-F12C97DF1358}"/>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pic>
        <p:nvPicPr>
          <p:cNvPr id="5" name="Picture 4">
            <a:extLst>
              <a:ext uri="{FF2B5EF4-FFF2-40B4-BE49-F238E27FC236}">
                <a16:creationId xmlns:a16="http://schemas.microsoft.com/office/drawing/2014/main" id="{778E82A0-B0D0-6CEE-E72D-0415646BA7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00311" y="1450585"/>
            <a:ext cx="8391689" cy="4563650"/>
          </a:xfrm>
          <a:prstGeom prst="rect">
            <a:avLst/>
          </a:prstGeom>
        </p:spPr>
      </p:pic>
    </p:spTree>
    <p:extLst>
      <p:ext uri="{BB962C8B-B14F-4D97-AF65-F5344CB8AC3E}">
        <p14:creationId xmlns:p14="http://schemas.microsoft.com/office/powerpoint/2010/main" val="288454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Ning Kang</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Idaho National Laboratory</a:t>
            </a:r>
          </a:p>
          <a:p>
            <a:endParaRPr lang="en-US" dirty="0"/>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Initiative Pillar 6: Flexible Generation and Load</a:t>
            </a:r>
          </a:p>
        </p:txBody>
      </p:sp>
      <p:sp>
        <p:nvSpPr>
          <p:cNvPr id="7" name="Date Placeholder 6">
            <a:extLst>
              <a:ext uri="{FF2B5EF4-FFF2-40B4-BE49-F238E27FC236}">
                <a16:creationId xmlns:a16="http://schemas.microsoft.com/office/drawing/2014/main" id="{5778C45F-EAD1-6361-D01D-5CA4024697BF}"/>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7276"/>
                </a:solidFill>
                <a:effectLst/>
                <a:uLnTx/>
                <a:uFillTx/>
                <a:latin typeface="Arial"/>
                <a:ea typeface="+mn-ea"/>
                <a:cs typeface="Arial"/>
              </a:rPr>
              <a:t>11/29/2023</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848689"/>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srgbClr val="848689"/>
              </a:solidFill>
              <a:effectLst/>
              <a:uLnTx/>
              <a:uFillTx/>
              <a:latin typeface="Arial"/>
              <a:ea typeface="+mn-ea"/>
              <a:cs typeface="Arial"/>
            </a:endParaRPr>
          </a:p>
        </p:txBody>
      </p:sp>
    </p:spTree>
    <p:extLst>
      <p:ext uri="{BB962C8B-B14F-4D97-AF65-F5344CB8AC3E}">
        <p14:creationId xmlns:p14="http://schemas.microsoft.com/office/powerpoint/2010/main" val="2445907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F533A-0420-9D80-8022-F6970B5C0CB1}"/>
              </a:ext>
            </a:extLst>
          </p:cNvPr>
          <p:cNvSpPr>
            <a:spLocks noGrp="1"/>
          </p:cNvSpPr>
          <p:nvPr>
            <p:ph type="body" idx="1"/>
          </p:nvPr>
        </p:nvSpPr>
        <p:spPr>
          <a:xfrm>
            <a:off x="365760" y="1600201"/>
            <a:ext cx="5486400" cy="369332"/>
          </a:xfrm>
        </p:spPr>
        <p:txBody>
          <a:bodyPr/>
          <a:lstStyle/>
          <a:p>
            <a:r>
              <a:rPr lang="en-US" sz="2400" dirty="0"/>
              <a:t>Objective</a:t>
            </a:r>
          </a:p>
        </p:txBody>
      </p:sp>
      <p:sp>
        <p:nvSpPr>
          <p:cNvPr id="3" name="Text Placeholder 2">
            <a:extLst>
              <a:ext uri="{FF2B5EF4-FFF2-40B4-BE49-F238E27FC236}">
                <a16:creationId xmlns:a16="http://schemas.microsoft.com/office/drawing/2014/main" id="{2A061654-8434-FF8C-74E4-1D6383FEF9C9}"/>
              </a:ext>
            </a:extLst>
          </p:cNvPr>
          <p:cNvSpPr>
            <a:spLocks noGrp="1"/>
          </p:cNvSpPr>
          <p:nvPr>
            <p:ph type="body" sz="quarter" idx="3"/>
          </p:nvPr>
        </p:nvSpPr>
        <p:spPr>
          <a:xfrm>
            <a:off x="365760" y="3214148"/>
            <a:ext cx="5486400" cy="369332"/>
          </a:xfrm>
        </p:spPr>
        <p:txBody>
          <a:bodyPr/>
          <a:lstStyle/>
          <a:p>
            <a:r>
              <a:rPr lang="en-US" sz="2400" dirty="0"/>
              <a:t>Motivation</a:t>
            </a:r>
          </a:p>
        </p:txBody>
      </p:sp>
      <p:sp>
        <p:nvSpPr>
          <p:cNvPr id="4" name="Content Placeholder 3">
            <a:extLst>
              <a:ext uri="{FF2B5EF4-FFF2-40B4-BE49-F238E27FC236}">
                <a16:creationId xmlns:a16="http://schemas.microsoft.com/office/drawing/2014/main" id="{1EE20FAB-411E-9AF5-E449-03ED1D847128}"/>
              </a:ext>
            </a:extLst>
          </p:cNvPr>
          <p:cNvSpPr>
            <a:spLocks noGrp="1"/>
          </p:cNvSpPr>
          <p:nvPr>
            <p:ph sz="quarter" idx="16"/>
          </p:nvPr>
        </p:nvSpPr>
        <p:spPr>
          <a:xfrm>
            <a:off x="358230" y="2288715"/>
            <a:ext cx="11468010" cy="949834"/>
          </a:xfrm>
        </p:spPr>
        <p:txBody>
          <a:bodyPr/>
          <a:lstStyle/>
          <a:p>
            <a:r>
              <a:rPr lang="en-US" dirty="0"/>
              <a:t>Enable and maximize flexibility in energy generation and load that can respond to variability and uncertainty of conditions at multiple temporal and spatial scales for a range of energy futures.</a:t>
            </a:r>
          </a:p>
        </p:txBody>
      </p:sp>
      <p:sp>
        <p:nvSpPr>
          <p:cNvPr id="5" name="Content Placeholder 4">
            <a:extLst>
              <a:ext uri="{FF2B5EF4-FFF2-40B4-BE49-F238E27FC236}">
                <a16:creationId xmlns:a16="http://schemas.microsoft.com/office/drawing/2014/main" id="{7AE7487B-9742-8388-9A40-2BBC2743E94A}"/>
              </a:ext>
            </a:extLst>
          </p:cNvPr>
          <p:cNvSpPr>
            <a:spLocks noGrp="1"/>
          </p:cNvSpPr>
          <p:nvPr>
            <p:ph sz="quarter" idx="17"/>
          </p:nvPr>
        </p:nvSpPr>
        <p:spPr>
          <a:xfrm>
            <a:off x="388710" y="3716603"/>
            <a:ext cx="11468010" cy="2501314"/>
          </a:xfrm>
        </p:spPr>
        <p:txBody>
          <a:bodyPr>
            <a:normAutofit/>
          </a:bodyPr>
          <a:lstStyle/>
          <a:p>
            <a:r>
              <a:rPr lang="en-US" dirty="0"/>
              <a:t>Wind and solar generation introduces more variability and uncertainty.</a:t>
            </a:r>
          </a:p>
          <a:p>
            <a:r>
              <a:rPr lang="en-US" dirty="0"/>
              <a:t>New loads and DERs impact the bulk system by increasing load variation and uncertainty in forecasting net load at multiple timescales.</a:t>
            </a:r>
          </a:p>
          <a:p>
            <a:r>
              <a:rPr lang="en-US" dirty="0"/>
              <a:t>Hazards such as weather events, potential cyber and physical threats, and other global events increase in frequency and severity.</a:t>
            </a:r>
          </a:p>
          <a:p>
            <a:r>
              <a:rPr lang="en-US" dirty="0"/>
              <a:t>The aging electric infrastructure poses high probability of failures and interruptions in electricity delivery. </a:t>
            </a:r>
          </a:p>
          <a:p>
            <a:pPr lvl="1"/>
            <a:endParaRPr lang="en-US" dirty="0"/>
          </a:p>
          <a:p>
            <a:pPr lvl="1"/>
            <a:endParaRPr lang="en-US" dirty="0"/>
          </a:p>
          <a:p>
            <a:pPr lvl="1"/>
            <a:endParaRPr lang="en-US" dirty="0"/>
          </a:p>
          <a:p>
            <a:pPr lvl="1"/>
            <a:endParaRPr lang="en-US" dirty="0"/>
          </a:p>
          <a:p>
            <a:endParaRPr lang="en-US" dirty="0"/>
          </a:p>
          <a:p>
            <a:pPr lvl="1"/>
            <a:endParaRPr lang="en-US" dirty="0"/>
          </a:p>
        </p:txBody>
      </p:sp>
      <p:sp>
        <p:nvSpPr>
          <p:cNvPr id="6" name="Title 5">
            <a:extLst>
              <a:ext uri="{FF2B5EF4-FFF2-40B4-BE49-F238E27FC236}">
                <a16:creationId xmlns:a16="http://schemas.microsoft.com/office/drawing/2014/main" id="{0D36373D-4525-E6E5-4F29-F645125AA5BC}"/>
              </a:ext>
            </a:extLst>
          </p:cNvPr>
          <p:cNvSpPr>
            <a:spLocks noGrp="1"/>
          </p:cNvSpPr>
          <p:nvPr>
            <p:ph type="title"/>
          </p:nvPr>
        </p:nvSpPr>
        <p:spPr/>
        <p:txBody>
          <a:bodyPr/>
          <a:lstStyle/>
          <a:p>
            <a:r>
              <a:rPr lang="en-US" dirty="0"/>
              <a:t>Flexible Generation and Load Pillar - Overview</a:t>
            </a:r>
          </a:p>
        </p:txBody>
      </p:sp>
      <p:sp>
        <p:nvSpPr>
          <p:cNvPr id="7" name="Date Placeholder 6">
            <a:extLst>
              <a:ext uri="{FF2B5EF4-FFF2-40B4-BE49-F238E27FC236}">
                <a16:creationId xmlns:a16="http://schemas.microsoft.com/office/drawing/2014/main" id="{53A7D79F-67D1-12DE-493F-AE70F897C6FA}"/>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1CCA9678-EA87-D25F-47F1-F4F4FC4BDDFA}"/>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Tree>
    <p:extLst>
      <p:ext uri="{BB962C8B-B14F-4D97-AF65-F5344CB8AC3E}">
        <p14:creationId xmlns:p14="http://schemas.microsoft.com/office/powerpoint/2010/main" val="297379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45C1-1094-516F-90FF-625CC0E7DCAD}"/>
              </a:ext>
            </a:extLst>
          </p:cNvPr>
          <p:cNvSpPr>
            <a:spLocks noGrp="1"/>
          </p:cNvSpPr>
          <p:nvPr>
            <p:ph type="title"/>
          </p:nvPr>
        </p:nvSpPr>
        <p:spPr>
          <a:xfrm>
            <a:off x="278049" y="2096310"/>
            <a:ext cx="11635902" cy="2665379"/>
          </a:xfrm>
        </p:spPr>
        <p:txBody>
          <a:bodyPr/>
          <a:lstStyle/>
          <a:p>
            <a:r>
              <a:rPr lang="en-US" sz="4400" dirty="0"/>
              <a:t>Gil </a:t>
            </a:r>
            <a:r>
              <a:rPr lang="en-US" sz="4400" dirty="0" err="1"/>
              <a:t>Bindewald</a:t>
            </a:r>
            <a:br>
              <a:rPr lang="en-US" sz="4400" dirty="0"/>
            </a:br>
            <a:r>
              <a:rPr lang="en-US" sz="4400" dirty="0"/>
              <a:t>Department of Energy, Office of Electricity</a:t>
            </a:r>
            <a:br>
              <a:rPr lang="en-US" sz="4400" dirty="0"/>
            </a:br>
            <a:r>
              <a:rPr lang="en-US" sz="4400" dirty="0"/>
              <a:t>Principal Deputy Assistant Secretary</a:t>
            </a:r>
          </a:p>
        </p:txBody>
      </p:sp>
      <p:sp>
        <p:nvSpPr>
          <p:cNvPr id="3" name="Date Placeholder 2">
            <a:extLst>
              <a:ext uri="{FF2B5EF4-FFF2-40B4-BE49-F238E27FC236}">
                <a16:creationId xmlns:a16="http://schemas.microsoft.com/office/drawing/2014/main" id="{9728482D-6792-DD05-CD00-A857D9E62169}"/>
              </a:ext>
            </a:extLst>
          </p:cNvPr>
          <p:cNvSpPr>
            <a:spLocks noGrp="1"/>
          </p:cNvSpPr>
          <p:nvPr>
            <p:ph type="dt" sz="half" idx="10"/>
          </p:nvPr>
        </p:nvSpPr>
        <p:spPr/>
        <p:txBody>
          <a:bodyPr/>
          <a:lstStyle/>
          <a:p>
            <a:r>
              <a:rPr lang="en-US"/>
              <a:t>6/5/2023</a:t>
            </a:r>
          </a:p>
        </p:txBody>
      </p:sp>
      <p:sp>
        <p:nvSpPr>
          <p:cNvPr id="4" name="Slide Number Placeholder 3">
            <a:extLst>
              <a:ext uri="{FF2B5EF4-FFF2-40B4-BE49-F238E27FC236}">
                <a16:creationId xmlns:a16="http://schemas.microsoft.com/office/drawing/2014/main" id="{2453D8A0-48F7-FEE1-8E43-8E96068C5F4A}"/>
              </a:ext>
            </a:extLst>
          </p:cNvPr>
          <p:cNvSpPr>
            <a:spLocks noGrp="1"/>
          </p:cNvSpPr>
          <p:nvPr>
            <p:ph type="sldNum" sz="quarter" idx="12"/>
          </p:nvPr>
        </p:nvSpPr>
        <p:spPr/>
        <p:txBody>
          <a:bodyPr/>
          <a:lstStyle/>
          <a:p>
            <a:fld id="{03722D57-58D6-9447-A6D5-A97F6C35A8FB}" type="slidenum">
              <a:rPr lang="en-US" smtClean="0"/>
              <a:pPr/>
              <a:t>3</a:t>
            </a:fld>
            <a:endParaRPr lang="en-US"/>
          </a:p>
        </p:txBody>
      </p:sp>
    </p:spTree>
    <p:extLst>
      <p:ext uri="{BB962C8B-B14F-4D97-AF65-F5344CB8AC3E}">
        <p14:creationId xmlns:p14="http://schemas.microsoft.com/office/powerpoint/2010/main" val="111803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4294967295"/>
          </p:nvPr>
        </p:nvSpPr>
        <p:spPr>
          <a:xfrm>
            <a:off x="11788775" y="6356350"/>
            <a:ext cx="4032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507DD1A-846B-D196-C70E-A55C6D94732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R&amp;D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Testing &amp;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Simulation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Demonstrations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Analysis</a:t>
            </a:r>
          </a:p>
        </p:txBody>
      </p:sp>
      <p:sp>
        <p:nvSpPr>
          <p:cNvPr id="56" name="Rectangle 55">
            <a:extLst>
              <a:ext uri="{FF2B5EF4-FFF2-40B4-BE49-F238E27FC236}">
                <a16:creationId xmlns:a16="http://schemas.microsoft.com/office/drawing/2014/main" id="{01F4E777-C644-E896-E4AA-3C8663A01436}"/>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7" name="Group 56">
            <a:extLst>
              <a:ext uri="{FF2B5EF4-FFF2-40B4-BE49-F238E27FC236}">
                <a16:creationId xmlns:a16="http://schemas.microsoft.com/office/drawing/2014/main" id="{FEBF5C11-49F5-8E44-4C3D-8FE332EAFBA1}"/>
              </a:ext>
            </a:extLst>
          </p:cNvPr>
          <p:cNvGrpSpPr/>
          <p:nvPr/>
        </p:nvGrpSpPr>
        <p:grpSpPr>
          <a:xfrm>
            <a:off x="2067338" y="1215355"/>
            <a:ext cx="9259574" cy="736744"/>
            <a:chOff x="2294551" y="1371600"/>
            <a:chExt cx="9259574" cy="736744"/>
          </a:xfrm>
        </p:grpSpPr>
        <p:sp>
          <p:nvSpPr>
            <p:cNvPr id="58" name="Rectangle: Rounded Corners 57">
              <a:extLst>
                <a:ext uri="{FF2B5EF4-FFF2-40B4-BE49-F238E27FC236}">
                  <a16:creationId xmlns:a16="http://schemas.microsoft.com/office/drawing/2014/main" id="{557784FE-EB0D-ACB9-CD51-9CA27875C1F1}"/>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a:t>
              </a:r>
              <a:r>
                <a:rPr kumimoji="0" 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Integration</a:t>
              </a:r>
            </a:p>
          </p:txBody>
        </p:sp>
        <p:sp>
          <p:nvSpPr>
            <p:cNvPr id="59" name="Rectangle: Rounded Corners 58">
              <a:extLst>
                <a:ext uri="{FF2B5EF4-FFF2-40B4-BE49-F238E27FC236}">
                  <a16:creationId xmlns:a16="http://schemas.microsoft.com/office/drawing/2014/main" id="{EB894141-C9FD-CAD2-008F-823C1AC818B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Grid Infrastructure Expansion</a:t>
              </a:r>
            </a:p>
          </p:txBody>
        </p:sp>
        <p:sp>
          <p:nvSpPr>
            <p:cNvPr id="60" name="Rectangle: Rounded Corners 59">
              <a:extLst>
                <a:ext uri="{FF2B5EF4-FFF2-40B4-BE49-F238E27FC236}">
                  <a16:creationId xmlns:a16="http://schemas.microsoft.com/office/drawing/2014/main" id="{713CEB43-FD01-D6F7-6887-E6CB9505EC72}"/>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Managing Electrification</a:t>
              </a:r>
            </a:p>
          </p:txBody>
        </p:sp>
        <p:sp>
          <p:nvSpPr>
            <p:cNvPr id="61" name="Rectangle: Rounded Corners 60">
              <a:extLst>
                <a:ext uri="{FF2B5EF4-FFF2-40B4-BE49-F238E27FC236}">
                  <a16:creationId xmlns:a16="http://schemas.microsoft.com/office/drawing/2014/main" id="{08C67FBB-6314-DF81-FAFC-EB7AEE460304}"/>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Reliability, Resilience, and Security</a:t>
              </a:r>
            </a:p>
          </p:txBody>
        </p:sp>
        <p:sp>
          <p:nvSpPr>
            <p:cNvPr id="62" name="Rectangle: Rounded Corners 61">
              <a:extLst>
                <a:ext uri="{FF2B5EF4-FFF2-40B4-BE49-F238E27FC236}">
                  <a16:creationId xmlns:a16="http://schemas.microsoft.com/office/drawing/2014/main" id="{B9243623-EF8F-75DF-439F-AA245F47B5CD}"/>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Affordability</a:t>
              </a:r>
            </a:p>
          </p:txBody>
        </p:sp>
      </p:grpSp>
      <p:grpSp>
        <p:nvGrpSpPr>
          <p:cNvPr id="63" name="Group 62">
            <a:extLst>
              <a:ext uri="{FF2B5EF4-FFF2-40B4-BE49-F238E27FC236}">
                <a16:creationId xmlns:a16="http://schemas.microsoft.com/office/drawing/2014/main" id="{1982B00D-8E79-5BA3-0E59-C827881FA2C3}"/>
              </a:ext>
            </a:extLst>
          </p:cNvPr>
          <p:cNvGrpSpPr/>
          <p:nvPr/>
        </p:nvGrpSpPr>
        <p:grpSpPr>
          <a:xfrm>
            <a:off x="1429570" y="2276014"/>
            <a:ext cx="10521176" cy="646855"/>
            <a:chOff x="1420221" y="2194560"/>
            <a:chExt cx="10521176" cy="646855"/>
          </a:xfrm>
        </p:grpSpPr>
        <p:sp>
          <p:nvSpPr>
            <p:cNvPr id="64" name="Rectangle: Rounded Corners 63">
              <a:extLst>
                <a:ext uri="{FF2B5EF4-FFF2-40B4-BE49-F238E27FC236}">
                  <a16:creationId xmlns:a16="http://schemas.microsoft.com/office/drawing/2014/main" id="{B5F2E459-9EBC-9718-D26C-5B44E1B692CA}"/>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Devices and Integrated Systems</a:t>
              </a:r>
            </a:p>
          </p:txBody>
        </p:sp>
        <p:sp>
          <p:nvSpPr>
            <p:cNvPr id="65" name="Rectangle: Rounded Corners 64">
              <a:extLst>
                <a:ext uri="{FF2B5EF4-FFF2-40B4-BE49-F238E27FC236}">
                  <a16:creationId xmlns:a16="http://schemas.microsoft.com/office/drawing/2014/main" id="{4AE0FC0D-8580-A005-B17F-BE5CECB554BC}"/>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66" name="Rectangle: Rounded Corners 65">
              <a:extLst>
                <a:ext uri="{FF2B5EF4-FFF2-40B4-BE49-F238E27FC236}">
                  <a16:creationId xmlns:a16="http://schemas.microsoft.com/office/drawing/2014/main" id="{599B82EC-6578-6BE6-172E-8E1EDA303D23}"/>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Planning</a:t>
              </a:r>
            </a:p>
          </p:txBody>
        </p:sp>
        <p:sp>
          <p:nvSpPr>
            <p:cNvPr id="67" name="Rectangle: Rounded Corners 66">
              <a:extLst>
                <a:ext uri="{FF2B5EF4-FFF2-40B4-BE49-F238E27FC236}">
                  <a16:creationId xmlns:a16="http://schemas.microsoft.com/office/drawing/2014/main" id="{1103C850-8A28-EE1F-B4B6-0BE59B58943B}"/>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Markets, Policies, and Regulations</a:t>
              </a:r>
            </a:p>
          </p:txBody>
        </p:sp>
        <p:sp>
          <p:nvSpPr>
            <p:cNvPr id="68" name="Rectangle: Rounded Corners 67">
              <a:extLst>
                <a:ext uri="{FF2B5EF4-FFF2-40B4-BE49-F238E27FC236}">
                  <a16:creationId xmlns:a16="http://schemas.microsoft.com/office/drawing/2014/main" id="{B727A802-D8B8-14CA-AED6-788D413D8C5D}"/>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Resilient and Secure Systems</a:t>
              </a:r>
            </a:p>
          </p:txBody>
        </p:sp>
        <p:sp>
          <p:nvSpPr>
            <p:cNvPr id="69" name="Rectangle: Rounded Corners 68">
              <a:extLst>
                <a:ext uri="{FF2B5EF4-FFF2-40B4-BE49-F238E27FC236}">
                  <a16:creationId xmlns:a16="http://schemas.microsoft.com/office/drawing/2014/main" id="{CF91BE8C-46F6-6641-E46F-1EF00451151D}"/>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Flexible Generation and Load</a:t>
              </a:r>
            </a:p>
          </p:txBody>
        </p:sp>
      </p:grpSp>
      <p:grpSp>
        <p:nvGrpSpPr>
          <p:cNvPr id="70" name="Group 69">
            <a:extLst>
              <a:ext uri="{FF2B5EF4-FFF2-40B4-BE49-F238E27FC236}">
                <a16:creationId xmlns:a16="http://schemas.microsoft.com/office/drawing/2014/main" id="{CA08F184-C81C-0238-A943-94FD15843E53}"/>
              </a:ext>
            </a:extLst>
          </p:cNvPr>
          <p:cNvGrpSpPr/>
          <p:nvPr/>
        </p:nvGrpSpPr>
        <p:grpSpPr>
          <a:xfrm>
            <a:off x="1437703" y="2976611"/>
            <a:ext cx="10620185" cy="3172200"/>
            <a:chOff x="1457816" y="2898262"/>
            <a:chExt cx="10795429" cy="3172200"/>
          </a:xfrm>
        </p:grpSpPr>
        <p:sp>
          <p:nvSpPr>
            <p:cNvPr id="71" name="TextBox 70">
              <a:extLst>
                <a:ext uri="{FF2B5EF4-FFF2-40B4-BE49-F238E27FC236}">
                  <a16:creationId xmlns:a16="http://schemas.microsoft.com/office/drawing/2014/main" id="{3D0EFB43-C3B4-62F4-3462-B4C472CDCB6F}"/>
                </a:ext>
              </a:extLst>
            </p:cNvPr>
            <p:cNvSpPr txBox="1"/>
            <p:nvPr/>
          </p:nvSpPr>
          <p:spPr>
            <a:xfrm>
              <a:off x="8713952" y="2948579"/>
              <a:ext cx="1737360" cy="124649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Cybersecurity</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 and Intra- System Risk Assessment</a:t>
              </a:r>
            </a:p>
          </p:txBody>
        </p:sp>
        <p:sp>
          <p:nvSpPr>
            <p:cNvPr id="72" name="TextBox 71">
              <a:extLst>
                <a:ext uri="{FF2B5EF4-FFF2-40B4-BE49-F238E27FC236}">
                  <a16:creationId xmlns:a16="http://schemas.microsoft.com/office/drawing/2014/main" id="{346206C0-B2EA-4655-28E3-71BA5A944AA5}"/>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Power Electronics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Energy Storage</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Integrated Energy Systems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Inverters/ Distributed Energy Resources Interconnection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Cables and Conductors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Transformers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Codes &amp; Standards</a:t>
              </a:r>
            </a:p>
          </p:txBody>
        </p:sp>
        <p:sp>
          <p:nvSpPr>
            <p:cNvPr id="73" name="TextBox 72">
              <a:extLst>
                <a:ext uri="{FF2B5EF4-FFF2-40B4-BE49-F238E27FC236}">
                  <a16:creationId xmlns:a16="http://schemas.microsoft.com/office/drawing/2014/main" id="{83D79E1B-7877-58FD-1B3C-0CC2816034C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Transmission &amp; Distribution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Flexible Grid Management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Sensing &amp; Measurement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Data Analysis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Controls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Protection</a:t>
              </a:r>
            </a:p>
          </p:txBody>
        </p:sp>
        <p:sp>
          <p:nvSpPr>
            <p:cNvPr id="74" name="TextBox 73">
              <a:extLst>
                <a:ext uri="{FF2B5EF4-FFF2-40B4-BE49-F238E27FC236}">
                  <a16:creationId xmlns:a16="http://schemas.microsoft.com/office/drawing/2014/main" id="{0F049DE4-CD0D-9EEB-DEF6-82CF69C4C261}"/>
                </a:ext>
              </a:extLst>
            </p:cNvPr>
            <p:cNvSpPr txBox="1">
              <a:spLocks/>
            </p:cNvSpPr>
            <p:nvPr/>
          </p:nvSpPr>
          <p:spPr>
            <a:xfrm>
              <a:off x="4953235" y="2925277"/>
              <a:ext cx="1805135" cy="295465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Adaptation and Mitigation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Science and Forecasting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System Modeling Tools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Modeling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Interdependent Infrastructures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Multi-Model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Science</a:t>
              </a:r>
            </a:p>
          </p:txBody>
        </p:sp>
        <p:sp>
          <p:nvSpPr>
            <p:cNvPr id="75" name="TextBox 74">
              <a:extLst>
                <a:ext uri="{FF2B5EF4-FFF2-40B4-BE49-F238E27FC236}">
                  <a16:creationId xmlns:a16="http://schemas.microsoft.com/office/drawing/2014/main" id="{486C0B10-BFFD-0BB2-4C1A-CF6B3C53F83A}"/>
                </a:ext>
              </a:extLst>
            </p:cNvPr>
            <p:cNvSpPr txBox="1"/>
            <p:nvPr/>
          </p:nvSpPr>
          <p:spPr>
            <a:xfrm>
              <a:off x="6822215" y="2915752"/>
              <a:ext cx="1737360" cy="1523494"/>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Regulations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Design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Valuation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Justice</a:t>
              </a:r>
            </a:p>
          </p:txBody>
        </p:sp>
        <p:sp>
          <p:nvSpPr>
            <p:cNvPr id="76" name="TextBox 75">
              <a:extLst>
                <a:ext uri="{FF2B5EF4-FFF2-40B4-BE49-F238E27FC236}">
                  <a16:creationId xmlns:a16="http://schemas.microsoft.com/office/drawing/2014/main" id="{6E092C59-B244-B040-8C48-A080196D4440}"/>
                </a:ext>
              </a:extLst>
            </p:cNvPr>
            <p:cNvSpPr txBox="1"/>
            <p:nvPr/>
          </p:nvSpPr>
          <p:spPr>
            <a:xfrm>
              <a:off x="10515885" y="2898262"/>
              <a:ext cx="1737360" cy="1446550"/>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Generation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Load</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Hybrid Systems/ Integrated Energy Systems</a:t>
              </a:r>
            </a:p>
          </p:txBody>
        </p:sp>
      </p:grpSp>
      <p:sp>
        <p:nvSpPr>
          <p:cNvPr id="77" name="Slide Number Placeholder 1">
            <a:extLst>
              <a:ext uri="{FF2B5EF4-FFF2-40B4-BE49-F238E27FC236}">
                <a16:creationId xmlns:a16="http://schemas.microsoft.com/office/drawing/2014/main" id="{97DA6DF2-1D8D-9AC2-1CA1-EFF0B4E4B968}"/>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722D57-58D6-9447-A6D5-A97F6C35A8FB}" type="slidenum">
              <a:rPr kumimoji="0" lang="en-US" sz="900" b="1" i="0" u="none" strike="noStrike" kern="1200" cap="none" spc="0" normalizeH="0" baseline="0" noProof="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78" name="TextBox 77">
            <a:extLst>
              <a:ext uri="{FF2B5EF4-FFF2-40B4-BE49-F238E27FC236}">
                <a16:creationId xmlns:a16="http://schemas.microsoft.com/office/drawing/2014/main" id="{891391CE-0316-60CE-FB55-79A813966B86}"/>
              </a:ext>
            </a:extLst>
          </p:cNvPr>
          <p:cNvSpPr txBox="1"/>
          <p:nvPr/>
        </p:nvSpPr>
        <p:spPr>
          <a:xfrm>
            <a:off x="0" y="6136890"/>
            <a:ext cx="1315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Types</a:t>
            </a:r>
          </a:p>
        </p:txBody>
      </p:sp>
      <p:grpSp>
        <p:nvGrpSpPr>
          <p:cNvPr id="79" name="Group 78">
            <a:extLst>
              <a:ext uri="{FF2B5EF4-FFF2-40B4-BE49-F238E27FC236}">
                <a16:creationId xmlns:a16="http://schemas.microsoft.com/office/drawing/2014/main" id="{3FB95179-554C-CDC2-C1E7-D43C57E962D9}"/>
              </a:ext>
            </a:extLst>
          </p:cNvPr>
          <p:cNvGrpSpPr/>
          <p:nvPr/>
        </p:nvGrpSpPr>
        <p:grpSpPr>
          <a:xfrm>
            <a:off x="2067337" y="212379"/>
            <a:ext cx="9259575" cy="751434"/>
            <a:chOff x="1514645" y="333963"/>
            <a:chExt cx="9259575" cy="751434"/>
          </a:xfrm>
        </p:grpSpPr>
        <p:sp>
          <p:nvSpPr>
            <p:cNvPr id="80" name="Rectangle: Rounded Corners 79">
              <a:extLst>
                <a:ext uri="{FF2B5EF4-FFF2-40B4-BE49-F238E27FC236}">
                  <a16:creationId xmlns:a16="http://schemas.microsoft.com/office/drawing/2014/main" id="{6F634EA0-710A-0A6A-B50D-3B3158E7A85D}"/>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Decarbonization</a:t>
              </a:r>
            </a:p>
          </p:txBody>
        </p:sp>
        <p:sp>
          <p:nvSpPr>
            <p:cNvPr id="81" name="Rectangle: Rounded Corners 80">
              <a:extLst>
                <a:ext uri="{FF2B5EF4-FFF2-40B4-BE49-F238E27FC236}">
                  <a16:creationId xmlns:a16="http://schemas.microsoft.com/office/drawing/2014/main" id="{564E9D9B-64DA-850D-8787-F595776DDB61}"/>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Infrastructure Modernization</a:t>
              </a:r>
            </a:p>
          </p:txBody>
        </p:sp>
        <p:sp>
          <p:nvSpPr>
            <p:cNvPr id="82" name="Rectangle: Rounded Corners 81">
              <a:extLst>
                <a:ext uri="{FF2B5EF4-FFF2-40B4-BE49-F238E27FC236}">
                  <a16:creationId xmlns:a16="http://schemas.microsoft.com/office/drawing/2014/main" id="{2443FF4D-4170-5819-8290-D65A3DE62A6C}"/>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Climate Adaption and Mitigation</a:t>
              </a:r>
            </a:p>
          </p:txBody>
        </p:sp>
        <p:sp>
          <p:nvSpPr>
            <p:cNvPr id="83" name="Rectangle: Rounded Corners 82">
              <a:extLst>
                <a:ext uri="{FF2B5EF4-FFF2-40B4-BE49-F238E27FC236}">
                  <a16:creationId xmlns:a16="http://schemas.microsoft.com/office/drawing/2014/main" id="{9988CF77-6180-8B6F-8C04-5C3B16BA058D}"/>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Equity and Energy Justice</a:t>
              </a:r>
            </a:p>
          </p:txBody>
        </p:sp>
        <p:sp>
          <p:nvSpPr>
            <p:cNvPr id="84" name="Rectangle: Rounded Corners 83">
              <a:extLst>
                <a:ext uri="{FF2B5EF4-FFF2-40B4-BE49-F238E27FC236}">
                  <a16:creationId xmlns:a16="http://schemas.microsoft.com/office/drawing/2014/main" id="{F8183774-C90D-A696-38EE-9841460A9EBE}"/>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a:t>
              </a:r>
            </a:p>
          </p:txBody>
        </p:sp>
      </p:grpSp>
      <p:cxnSp>
        <p:nvCxnSpPr>
          <p:cNvPr id="85" name="Straight Connector 84">
            <a:extLst>
              <a:ext uri="{FF2B5EF4-FFF2-40B4-BE49-F238E27FC236}">
                <a16:creationId xmlns:a16="http://schemas.microsoft.com/office/drawing/2014/main" id="{4BEE1171-9A09-F262-2453-016D1AB592B4}"/>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0A52A18-8946-EA41-8F4D-2AA46CB302E9}"/>
              </a:ext>
            </a:extLst>
          </p:cNvPr>
          <p:cNvSpPr txBox="1"/>
          <p:nvPr/>
        </p:nvSpPr>
        <p:spPr>
          <a:xfrm>
            <a:off x="7105" y="1206523"/>
            <a:ext cx="131762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Objectives</a:t>
            </a:r>
          </a:p>
        </p:txBody>
      </p:sp>
      <p:sp>
        <p:nvSpPr>
          <p:cNvPr id="87" name="TextBox 86">
            <a:extLst>
              <a:ext uri="{FF2B5EF4-FFF2-40B4-BE49-F238E27FC236}">
                <a16:creationId xmlns:a16="http://schemas.microsoft.com/office/drawing/2014/main" id="{F19DDB8D-302B-06C4-6FFE-A20ACA4A52C5}"/>
              </a:ext>
            </a:extLst>
          </p:cNvPr>
          <p:cNvSpPr txBox="1"/>
          <p:nvPr/>
        </p:nvSpPr>
        <p:spPr>
          <a:xfrm>
            <a:off x="-11972" y="2339598"/>
            <a:ext cx="13176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Pillars</a:t>
            </a:r>
          </a:p>
        </p:txBody>
      </p:sp>
      <p:sp>
        <p:nvSpPr>
          <p:cNvPr id="88" name="TextBox 87">
            <a:extLst>
              <a:ext uri="{FF2B5EF4-FFF2-40B4-BE49-F238E27FC236}">
                <a16:creationId xmlns:a16="http://schemas.microsoft.com/office/drawing/2014/main" id="{AA6D0754-6BE7-7BBA-05BD-AB0F05BB2A7E}"/>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Areas</a:t>
            </a:r>
          </a:p>
        </p:txBody>
      </p:sp>
      <p:sp>
        <p:nvSpPr>
          <p:cNvPr id="89" name="TextBox 88">
            <a:extLst>
              <a:ext uri="{FF2B5EF4-FFF2-40B4-BE49-F238E27FC236}">
                <a16:creationId xmlns:a16="http://schemas.microsoft.com/office/drawing/2014/main" id="{0377EF49-87BC-E41F-1A95-0E9B4DA72580}"/>
              </a:ext>
            </a:extLst>
          </p:cNvPr>
          <p:cNvSpPr txBox="1"/>
          <p:nvPr/>
        </p:nvSpPr>
        <p:spPr>
          <a:xfrm>
            <a:off x="0" y="329109"/>
            <a:ext cx="13176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 Goals</a:t>
            </a:r>
          </a:p>
        </p:txBody>
      </p:sp>
      <p:sp>
        <p:nvSpPr>
          <p:cNvPr id="90" name="Arrow: Right 89">
            <a:extLst>
              <a:ext uri="{FF2B5EF4-FFF2-40B4-BE49-F238E27FC236}">
                <a16:creationId xmlns:a16="http://schemas.microsoft.com/office/drawing/2014/main" id="{42354E29-FFBA-1915-9793-DCAD3A0CF83A}"/>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Arrow: Right 90">
            <a:extLst>
              <a:ext uri="{FF2B5EF4-FFF2-40B4-BE49-F238E27FC236}">
                <a16:creationId xmlns:a16="http://schemas.microsoft.com/office/drawing/2014/main" id="{83FA0231-F9CC-C547-3605-AAB073F87AB2}"/>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Arrow: Right 91">
            <a:extLst>
              <a:ext uri="{FF2B5EF4-FFF2-40B4-BE49-F238E27FC236}">
                <a16:creationId xmlns:a16="http://schemas.microsoft.com/office/drawing/2014/main" id="{B1FA5D13-5433-B46A-B319-6EF9F71DB627}"/>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Arrow: Right 92">
            <a:extLst>
              <a:ext uri="{FF2B5EF4-FFF2-40B4-BE49-F238E27FC236}">
                <a16:creationId xmlns:a16="http://schemas.microsoft.com/office/drawing/2014/main" id="{0AD4BB8D-60FE-9D45-27F1-27A4742F2A3E}"/>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Arrow: Right 93">
            <a:extLst>
              <a:ext uri="{FF2B5EF4-FFF2-40B4-BE49-F238E27FC236}">
                <a16:creationId xmlns:a16="http://schemas.microsoft.com/office/drawing/2014/main" id="{666AE399-8947-8D2D-0E25-C8849A219332}"/>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Arrow: Right 94">
            <a:extLst>
              <a:ext uri="{FF2B5EF4-FFF2-40B4-BE49-F238E27FC236}">
                <a16:creationId xmlns:a16="http://schemas.microsoft.com/office/drawing/2014/main" id="{D150D145-F151-599C-FE0B-81F600D336B1}"/>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Arrow: Right 95">
            <a:extLst>
              <a:ext uri="{FF2B5EF4-FFF2-40B4-BE49-F238E27FC236}">
                <a16:creationId xmlns:a16="http://schemas.microsoft.com/office/drawing/2014/main" id="{2C6BD848-F7E2-A1D5-5384-0589CF53AC4E}"/>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Arrow: Right 96">
            <a:extLst>
              <a:ext uri="{FF2B5EF4-FFF2-40B4-BE49-F238E27FC236}">
                <a16:creationId xmlns:a16="http://schemas.microsoft.com/office/drawing/2014/main" id="{C85A3408-32C3-5546-FBC6-C37AE3E9D9FA}"/>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Arrow: Right 97">
            <a:extLst>
              <a:ext uri="{FF2B5EF4-FFF2-40B4-BE49-F238E27FC236}">
                <a16:creationId xmlns:a16="http://schemas.microsoft.com/office/drawing/2014/main" id="{93C8497A-5C3E-E8E4-5845-FBA53953D7C6}"/>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Arrow: Right 98">
            <a:extLst>
              <a:ext uri="{FF2B5EF4-FFF2-40B4-BE49-F238E27FC236}">
                <a16:creationId xmlns:a16="http://schemas.microsoft.com/office/drawing/2014/main" id="{3F0F2831-F1E0-CA70-A050-EA3E5F9EF5C9}"/>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Arrow: Right 99">
            <a:extLst>
              <a:ext uri="{FF2B5EF4-FFF2-40B4-BE49-F238E27FC236}">
                <a16:creationId xmlns:a16="http://schemas.microsoft.com/office/drawing/2014/main" id="{6F4EC873-0397-3D0B-EE66-C0E1671CE7A7}"/>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03AD8A8-4634-F7C9-D0F8-25F9913B391C}"/>
              </a:ext>
            </a:extLst>
          </p:cNvPr>
          <p:cNvSpPr/>
          <p:nvPr/>
        </p:nvSpPr>
        <p:spPr>
          <a:xfrm>
            <a:off x="10252904" y="2199200"/>
            <a:ext cx="1841204" cy="260894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999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E7BE75-7DC6-00DF-51FA-15D9F2065212}"/>
              </a:ext>
            </a:extLst>
          </p:cNvPr>
          <p:cNvSpPr>
            <a:spLocks noGrp="1"/>
          </p:cNvSpPr>
          <p:nvPr>
            <p:ph sz="quarter" idx="16"/>
          </p:nvPr>
        </p:nvSpPr>
        <p:spPr>
          <a:xfrm>
            <a:off x="358230" y="1508760"/>
            <a:ext cx="11189336" cy="4594859"/>
          </a:xfrm>
        </p:spPr>
        <p:txBody>
          <a:bodyPr>
            <a:normAutofit fontScale="92500" lnSpcReduction="20000"/>
          </a:bodyPr>
          <a:lstStyle/>
          <a:p>
            <a:r>
              <a:rPr lang="en-US" sz="2400" dirty="0"/>
              <a:t>Flexible generation</a:t>
            </a:r>
          </a:p>
          <a:p>
            <a:endParaRPr lang="en-US" dirty="0"/>
          </a:p>
          <a:p>
            <a:pPr lvl="1"/>
            <a:r>
              <a:rPr lang="en-US" sz="2200" dirty="0"/>
              <a:t>Encompass all types of generation resources that can provide flexibility, connected at various levels of the T&amp;D system, in front of or behind the meter.</a:t>
            </a:r>
          </a:p>
          <a:p>
            <a:endParaRPr lang="en-US" dirty="0"/>
          </a:p>
          <a:p>
            <a:r>
              <a:rPr lang="en-US" sz="2400" dirty="0"/>
              <a:t>Flexible load</a:t>
            </a:r>
          </a:p>
          <a:p>
            <a:endParaRPr lang="en-US" sz="2100" dirty="0"/>
          </a:p>
          <a:p>
            <a:pPr lvl="1"/>
            <a:r>
              <a:rPr lang="en-US" sz="2200" dirty="0"/>
              <a:t>Traditionally-passive consumption devices are evolving to smartly respond to grid conditions.</a:t>
            </a:r>
          </a:p>
          <a:p>
            <a:pPr lvl="1"/>
            <a:r>
              <a:rPr lang="en-US" sz="2200" dirty="0"/>
              <a:t>There are opportunities to utilize more flexible load to support grid operations and planning. </a:t>
            </a:r>
          </a:p>
          <a:p>
            <a:pPr marL="342900" lvl="1" indent="-342900">
              <a:buSzPct val="90000"/>
              <a:buFont typeface="Lucida Grande"/>
              <a:buChar char="►"/>
            </a:pPr>
            <a:endParaRPr lang="en-US" sz="2000" dirty="0"/>
          </a:p>
          <a:p>
            <a:pPr marL="342900" lvl="1" indent="-342900">
              <a:buSzPct val="90000"/>
              <a:buFont typeface="Lucida Grande"/>
              <a:buChar char="►"/>
            </a:pPr>
            <a:r>
              <a:rPr lang="en-US" sz="2400" dirty="0"/>
              <a:t>Hybrid Energy Systems</a:t>
            </a:r>
          </a:p>
          <a:p>
            <a:pPr marL="342900" lvl="1" indent="-342900">
              <a:buSzPct val="90000"/>
              <a:buFont typeface="Lucida Grande"/>
              <a:buChar char="►"/>
            </a:pPr>
            <a:endParaRPr lang="en-US" sz="2000" dirty="0"/>
          </a:p>
          <a:p>
            <a:pPr lvl="1"/>
            <a:r>
              <a:rPr lang="en-US" sz="2200" dirty="0"/>
              <a:t>An emerging solution that can enable greater flexibility, reliability, economics, and efficiency than independent alternatives by pairing multiple physically co-located or separate generation, energy storage, or load processes using an overarching control framework. </a:t>
            </a:r>
          </a:p>
          <a:p>
            <a:endParaRPr lang="en-US" dirty="0"/>
          </a:p>
        </p:txBody>
      </p:sp>
      <p:sp>
        <p:nvSpPr>
          <p:cNvPr id="6" name="Title 5">
            <a:extLst>
              <a:ext uri="{FF2B5EF4-FFF2-40B4-BE49-F238E27FC236}">
                <a16:creationId xmlns:a16="http://schemas.microsoft.com/office/drawing/2014/main" id="{53EE9BE9-4FC3-2067-ACD9-67A9D09F21F7}"/>
              </a:ext>
            </a:extLst>
          </p:cNvPr>
          <p:cNvSpPr>
            <a:spLocks noGrp="1"/>
          </p:cNvSpPr>
          <p:nvPr>
            <p:ph type="title"/>
          </p:nvPr>
        </p:nvSpPr>
        <p:spPr/>
        <p:txBody>
          <a:bodyPr/>
          <a:lstStyle/>
          <a:p>
            <a:r>
              <a:rPr lang="en-US" dirty="0"/>
              <a:t>Flexible Generation and Load Pillar – Topic Areas</a:t>
            </a:r>
          </a:p>
        </p:txBody>
      </p:sp>
      <p:sp>
        <p:nvSpPr>
          <p:cNvPr id="7" name="Date Placeholder 6">
            <a:extLst>
              <a:ext uri="{FF2B5EF4-FFF2-40B4-BE49-F238E27FC236}">
                <a16:creationId xmlns:a16="http://schemas.microsoft.com/office/drawing/2014/main" id="{31DA9BEE-58BE-F800-41C3-60C03FD0FA15}"/>
              </a:ext>
            </a:extLst>
          </p:cNvPr>
          <p:cNvSpPr>
            <a:spLocks noGrp="1"/>
          </p:cNvSpPr>
          <p:nvPr>
            <p:ph type="dt" sz="half"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7276"/>
                </a:solidFill>
                <a:effectLst/>
                <a:uLnTx/>
                <a:uFillTx/>
                <a:latin typeface="Arial"/>
                <a:ea typeface="+mn-ea"/>
                <a:cs typeface="Arial"/>
              </a:rPr>
              <a:t>6/5/2023</a:t>
            </a:r>
          </a:p>
        </p:txBody>
      </p:sp>
      <p:sp>
        <p:nvSpPr>
          <p:cNvPr id="8" name="Slide Number Placeholder 7">
            <a:extLst>
              <a:ext uri="{FF2B5EF4-FFF2-40B4-BE49-F238E27FC236}">
                <a16:creationId xmlns:a16="http://schemas.microsoft.com/office/drawing/2014/main" id="{B882A425-2B84-26B5-16FD-14D1A038BC5E}"/>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Tree>
    <p:extLst>
      <p:ext uri="{BB962C8B-B14F-4D97-AF65-F5344CB8AC3E}">
        <p14:creationId xmlns:p14="http://schemas.microsoft.com/office/powerpoint/2010/main" val="116772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CE16C-4C99-2286-E818-1DF38E558C0B}"/>
              </a:ext>
            </a:extLst>
          </p:cNvPr>
          <p:cNvSpPr>
            <a:spLocks noGrp="1"/>
          </p:cNvSpPr>
          <p:nvPr>
            <p:ph sz="quarter" idx="14"/>
          </p:nvPr>
        </p:nvSpPr>
        <p:spPr/>
        <p:txBody>
          <a:bodyPr>
            <a:normAutofit fontScale="92500" lnSpcReduction="20000"/>
          </a:bodyPr>
          <a:lstStyle/>
          <a:p>
            <a:r>
              <a:rPr lang="en-US" sz="4000" dirty="0"/>
              <a:t>GMI Website (for a copy of the strategy and  FAQs following the webinar): </a:t>
            </a:r>
            <a:r>
              <a:rPr lang="en-US" sz="4000" dirty="0">
                <a:hlinkClick r:id="rId2"/>
              </a:rPr>
              <a:t>https://www.energy.gov/gmi/grid-modernization-initiative</a:t>
            </a:r>
            <a:endParaRPr lang="en-US" sz="4000" dirty="0"/>
          </a:p>
          <a:p>
            <a:pPr marL="0" indent="0">
              <a:buNone/>
            </a:pPr>
            <a:endParaRPr lang="en-US" sz="4000" dirty="0"/>
          </a:p>
          <a:p>
            <a:r>
              <a:rPr lang="en-US" sz="4000" dirty="0"/>
              <a:t>GMLC Website: </a:t>
            </a:r>
            <a:r>
              <a:rPr lang="en-US" sz="4000" dirty="0">
                <a:hlinkClick r:id="rId3"/>
              </a:rPr>
              <a:t>https://gmlc.doe.gov/index.php/</a:t>
            </a:r>
            <a:endParaRPr lang="en-US" sz="4000" dirty="0"/>
          </a:p>
          <a:p>
            <a:pPr marL="0" indent="0">
              <a:buNone/>
            </a:pPr>
            <a:endParaRPr lang="en-US" sz="4000" dirty="0"/>
          </a:p>
          <a:p>
            <a:r>
              <a:rPr lang="en-US" sz="4000" dirty="0"/>
              <a:t>If you have questions or follow-up items after the webinar, please email </a:t>
            </a:r>
            <a:r>
              <a:rPr lang="en-US" sz="4000" dirty="0">
                <a:hlinkClick r:id="rId4"/>
              </a:rPr>
              <a:t>GMI@hq.doe.gov</a:t>
            </a:r>
            <a:endParaRPr lang="en-US" sz="4000" dirty="0"/>
          </a:p>
          <a:p>
            <a:endParaRPr lang="en-US" dirty="0"/>
          </a:p>
        </p:txBody>
      </p:sp>
      <p:sp>
        <p:nvSpPr>
          <p:cNvPr id="3" name="Title 2">
            <a:extLst>
              <a:ext uri="{FF2B5EF4-FFF2-40B4-BE49-F238E27FC236}">
                <a16:creationId xmlns:a16="http://schemas.microsoft.com/office/drawing/2014/main" id="{72381A4F-2466-1A11-E6A9-38A6D86BB264}"/>
              </a:ext>
            </a:extLst>
          </p:cNvPr>
          <p:cNvSpPr>
            <a:spLocks noGrp="1"/>
          </p:cNvSpPr>
          <p:nvPr>
            <p:ph type="title"/>
          </p:nvPr>
        </p:nvSpPr>
        <p:spPr>
          <a:xfrm>
            <a:off x="365759" y="201168"/>
            <a:ext cx="8126487" cy="1063428"/>
          </a:xfrm>
        </p:spPr>
        <p:txBody>
          <a:bodyPr/>
          <a:lstStyle/>
          <a:p>
            <a:r>
              <a:rPr lang="en-US" dirty="0"/>
              <a:t>Thank you for attending the Grid Modernization Initiative Strategy Webinar!</a:t>
            </a:r>
          </a:p>
        </p:txBody>
      </p:sp>
      <p:sp>
        <p:nvSpPr>
          <p:cNvPr id="4" name="Date Placeholder 3">
            <a:extLst>
              <a:ext uri="{FF2B5EF4-FFF2-40B4-BE49-F238E27FC236}">
                <a16:creationId xmlns:a16="http://schemas.microsoft.com/office/drawing/2014/main" id="{B4D9CAAA-D27F-62E3-AED8-4E8F0C38ED89}"/>
              </a:ext>
            </a:extLst>
          </p:cNvPr>
          <p:cNvSpPr>
            <a:spLocks noGrp="1"/>
          </p:cNvSpPr>
          <p:nvPr>
            <p:ph type="dt" sz="half" idx="15"/>
          </p:nvPr>
        </p:nvSpPr>
        <p:spPr/>
        <p:txBody>
          <a:bodyPr/>
          <a:lstStyle/>
          <a:p>
            <a:r>
              <a:rPr lang="en-US"/>
              <a:t>6/5/2023</a:t>
            </a:r>
          </a:p>
        </p:txBody>
      </p:sp>
      <p:sp>
        <p:nvSpPr>
          <p:cNvPr id="5" name="Slide Number Placeholder 4">
            <a:extLst>
              <a:ext uri="{FF2B5EF4-FFF2-40B4-BE49-F238E27FC236}">
                <a16:creationId xmlns:a16="http://schemas.microsoft.com/office/drawing/2014/main" id="{FD98352C-FFC5-72CF-032F-61A85D779395}"/>
              </a:ext>
            </a:extLst>
          </p:cNvPr>
          <p:cNvSpPr>
            <a:spLocks noGrp="1"/>
          </p:cNvSpPr>
          <p:nvPr>
            <p:ph type="sldNum" sz="quarter" idx="17"/>
          </p:nvPr>
        </p:nvSpPr>
        <p:spPr/>
        <p:txBody>
          <a:bodyPr/>
          <a:lstStyle/>
          <a:p>
            <a:fld id="{03722D57-58D6-9447-A6D5-A97F6C35A8FB}" type="slidenum">
              <a:rPr lang="en-US" smtClean="0"/>
              <a:pPr/>
              <a:t>32</a:t>
            </a:fld>
            <a:endParaRPr lang="en-US"/>
          </a:p>
        </p:txBody>
      </p:sp>
    </p:spTree>
    <p:extLst>
      <p:ext uri="{BB962C8B-B14F-4D97-AF65-F5344CB8AC3E}">
        <p14:creationId xmlns:p14="http://schemas.microsoft.com/office/powerpoint/2010/main" val="41734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45C1-1094-516F-90FF-625CC0E7DCAD}"/>
              </a:ext>
            </a:extLst>
          </p:cNvPr>
          <p:cNvSpPr>
            <a:spLocks noGrp="1"/>
          </p:cNvSpPr>
          <p:nvPr>
            <p:ph type="title"/>
          </p:nvPr>
        </p:nvSpPr>
        <p:spPr>
          <a:xfrm>
            <a:off x="278048" y="2096310"/>
            <a:ext cx="11779839" cy="2665379"/>
          </a:xfrm>
        </p:spPr>
        <p:txBody>
          <a:bodyPr/>
          <a:lstStyle/>
          <a:p>
            <a:r>
              <a:rPr lang="en-US" sz="4400" dirty="0"/>
              <a:t>Juan Torres</a:t>
            </a:r>
            <a:br>
              <a:rPr lang="en-US" sz="4400" dirty="0"/>
            </a:br>
            <a:r>
              <a:rPr lang="en-US" sz="4400" dirty="0"/>
              <a:t>National Renewable Energy Laboratory</a:t>
            </a:r>
            <a:br>
              <a:rPr lang="en-US" sz="4400" dirty="0"/>
            </a:br>
            <a:r>
              <a:rPr lang="en-US" sz="4400" dirty="0"/>
              <a:t>Associate Lab Director, GMLC Co-chair</a:t>
            </a:r>
          </a:p>
        </p:txBody>
      </p:sp>
      <p:sp>
        <p:nvSpPr>
          <p:cNvPr id="3" name="Date Placeholder 2">
            <a:extLst>
              <a:ext uri="{FF2B5EF4-FFF2-40B4-BE49-F238E27FC236}">
                <a16:creationId xmlns:a16="http://schemas.microsoft.com/office/drawing/2014/main" id="{9728482D-6792-DD05-CD00-A857D9E62169}"/>
              </a:ext>
            </a:extLst>
          </p:cNvPr>
          <p:cNvSpPr>
            <a:spLocks noGrp="1"/>
          </p:cNvSpPr>
          <p:nvPr>
            <p:ph type="dt" sz="half" idx="10"/>
          </p:nvPr>
        </p:nvSpPr>
        <p:spPr/>
        <p:txBody>
          <a:bodyPr/>
          <a:lstStyle/>
          <a:p>
            <a:r>
              <a:rPr lang="en-US"/>
              <a:t>6/5/2023</a:t>
            </a:r>
          </a:p>
        </p:txBody>
      </p:sp>
      <p:sp>
        <p:nvSpPr>
          <p:cNvPr id="4" name="Slide Number Placeholder 3">
            <a:extLst>
              <a:ext uri="{FF2B5EF4-FFF2-40B4-BE49-F238E27FC236}">
                <a16:creationId xmlns:a16="http://schemas.microsoft.com/office/drawing/2014/main" id="{2453D8A0-48F7-FEE1-8E43-8E96068C5F4A}"/>
              </a:ext>
            </a:extLst>
          </p:cNvPr>
          <p:cNvSpPr>
            <a:spLocks noGrp="1"/>
          </p:cNvSpPr>
          <p:nvPr>
            <p:ph type="sldNum" sz="quarter" idx="12"/>
          </p:nvPr>
        </p:nvSpPr>
        <p:spPr/>
        <p:txBody>
          <a:bodyPr/>
          <a:lstStyle/>
          <a:p>
            <a:fld id="{03722D57-58D6-9447-A6D5-A97F6C35A8FB}" type="slidenum">
              <a:rPr lang="en-US" smtClean="0"/>
              <a:pPr/>
              <a:t>4</a:t>
            </a:fld>
            <a:endParaRPr lang="en-US"/>
          </a:p>
        </p:txBody>
      </p:sp>
    </p:spTree>
    <p:extLst>
      <p:ext uri="{BB962C8B-B14F-4D97-AF65-F5344CB8AC3E}">
        <p14:creationId xmlns:p14="http://schemas.microsoft.com/office/powerpoint/2010/main" val="390809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45C1-1094-516F-90FF-625CC0E7DCAD}"/>
              </a:ext>
            </a:extLst>
          </p:cNvPr>
          <p:cNvSpPr>
            <a:spLocks noGrp="1"/>
          </p:cNvSpPr>
          <p:nvPr>
            <p:ph type="title"/>
          </p:nvPr>
        </p:nvSpPr>
        <p:spPr>
          <a:xfrm>
            <a:off x="278048" y="2096310"/>
            <a:ext cx="11779839" cy="2665379"/>
          </a:xfrm>
        </p:spPr>
        <p:txBody>
          <a:bodyPr/>
          <a:lstStyle/>
          <a:p>
            <a:r>
              <a:rPr lang="en-US" sz="4400" dirty="0"/>
              <a:t>Jud Virden</a:t>
            </a:r>
            <a:br>
              <a:rPr lang="en-US" sz="4400" dirty="0"/>
            </a:br>
            <a:r>
              <a:rPr lang="en-US" sz="4400" dirty="0"/>
              <a:t>Pacific Northwest National Laboratory</a:t>
            </a:r>
            <a:br>
              <a:rPr lang="en-US" sz="4400" dirty="0"/>
            </a:br>
            <a:r>
              <a:rPr lang="en-US" sz="4400" dirty="0"/>
              <a:t>Associate Lab Director, GMLC Co-chair</a:t>
            </a:r>
          </a:p>
        </p:txBody>
      </p:sp>
      <p:sp>
        <p:nvSpPr>
          <p:cNvPr id="3" name="Date Placeholder 2">
            <a:extLst>
              <a:ext uri="{FF2B5EF4-FFF2-40B4-BE49-F238E27FC236}">
                <a16:creationId xmlns:a16="http://schemas.microsoft.com/office/drawing/2014/main" id="{9728482D-6792-DD05-CD00-A857D9E62169}"/>
              </a:ext>
            </a:extLst>
          </p:cNvPr>
          <p:cNvSpPr>
            <a:spLocks noGrp="1"/>
          </p:cNvSpPr>
          <p:nvPr>
            <p:ph type="dt" sz="half" idx="10"/>
          </p:nvPr>
        </p:nvSpPr>
        <p:spPr/>
        <p:txBody>
          <a:bodyPr/>
          <a:lstStyle/>
          <a:p>
            <a:r>
              <a:rPr lang="en-US"/>
              <a:t>6/5/2023</a:t>
            </a:r>
          </a:p>
        </p:txBody>
      </p:sp>
      <p:sp>
        <p:nvSpPr>
          <p:cNvPr id="4" name="Slide Number Placeholder 3">
            <a:extLst>
              <a:ext uri="{FF2B5EF4-FFF2-40B4-BE49-F238E27FC236}">
                <a16:creationId xmlns:a16="http://schemas.microsoft.com/office/drawing/2014/main" id="{2453D8A0-48F7-FEE1-8E43-8E96068C5F4A}"/>
              </a:ext>
            </a:extLst>
          </p:cNvPr>
          <p:cNvSpPr>
            <a:spLocks noGrp="1"/>
          </p:cNvSpPr>
          <p:nvPr>
            <p:ph type="sldNum" sz="quarter" idx="12"/>
          </p:nvPr>
        </p:nvSpPr>
        <p:spPr/>
        <p:txBody>
          <a:bodyPr/>
          <a:lstStyle/>
          <a:p>
            <a:fld id="{03722D57-58D6-9447-A6D5-A97F6C35A8FB}" type="slidenum">
              <a:rPr lang="en-US" smtClean="0"/>
              <a:pPr/>
              <a:t>5</a:t>
            </a:fld>
            <a:endParaRPr lang="en-US"/>
          </a:p>
        </p:txBody>
      </p:sp>
    </p:spTree>
    <p:extLst>
      <p:ext uri="{BB962C8B-B14F-4D97-AF65-F5344CB8AC3E}">
        <p14:creationId xmlns:p14="http://schemas.microsoft.com/office/powerpoint/2010/main" val="125082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4294967295"/>
          </p:nvPr>
        </p:nvSpPr>
        <p:spPr>
          <a:xfrm>
            <a:off x="11788775" y="6356350"/>
            <a:ext cx="4032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507DD1A-846B-D196-C70E-A55C6D94732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R&amp;D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Testing &amp;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Simulation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Demonstrations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Analysis</a:t>
            </a:r>
          </a:p>
        </p:txBody>
      </p:sp>
      <p:sp>
        <p:nvSpPr>
          <p:cNvPr id="56" name="Rectangle 55">
            <a:extLst>
              <a:ext uri="{FF2B5EF4-FFF2-40B4-BE49-F238E27FC236}">
                <a16:creationId xmlns:a16="http://schemas.microsoft.com/office/drawing/2014/main" id="{01F4E777-C644-E896-E4AA-3C8663A01436}"/>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7" name="Group 56">
            <a:extLst>
              <a:ext uri="{FF2B5EF4-FFF2-40B4-BE49-F238E27FC236}">
                <a16:creationId xmlns:a16="http://schemas.microsoft.com/office/drawing/2014/main" id="{FEBF5C11-49F5-8E44-4C3D-8FE332EAFBA1}"/>
              </a:ext>
            </a:extLst>
          </p:cNvPr>
          <p:cNvGrpSpPr/>
          <p:nvPr/>
        </p:nvGrpSpPr>
        <p:grpSpPr>
          <a:xfrm>
            <a:off x="2067338" y="1215355"/>
            <a:ext cx="9259574" cy="736744"/>
            <a:chOff x="2294551" y="1371600"/>
            <a:chExt cx="9259574" cy="736744"/>
          </a:xfrm>
        </p:grpSpPr>
        <p:sp>
          <p:nvSpPr>
            <p:cNvPr id="58" name="Rectangle: Rounded Corners 57">
              <a:extLst>
                <a:ext uri="{FF2B5EF4-FFF2-40B4-BE49-F238E27FC236}">
                  <a16:creationId xmlns:a16="http://schemas.microsoft.com/office/drawing/2014/main" id="{557784FE-EB0D-ACB9-CD51-9CA27875C1F1}"/>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a:t>
              </a:r>
              <a:r>
                <a:rPr kumimoji="0" 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Integration</a:t>
              </a:r>
            </a:p>
          </p:txBody>
        </p:sp>
        <p:sp>
          <p:nvSpPr>
            <p:cNvPr id="59" name="Rectangle: Rounded Corners 58">
              <a:extLst>
                <a:ext uri="{FF2B5EF4-FFF2-40B4-BE49-F238E27FC236}">
                  <a16:creationId xmlns:a16="http://schemas.microsoft.com/office/drawing/2014/main" id="{EB894141-C9FD-CAD2-008F-823C1AC818B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Grid Infrastructure Expansion</a:t>
              </a:r>
            </a:p>
          </p:txBody>
        </p:sp>
        <p:sp>
          <p:nvSpPr>
            <p:cNvPr id="60" name="Rectangle: Rounded Corners 59">
              <a:extLst>
                <a:ext uri="{FF2B5EF4-FFF2-40B4-BE49-F238E27FC236}">
                  <a16:creationId xmlns:a16="http://schemas.microsoft.com/office/drawing/2014/main" id="{713CEB43-FD01-D6F7-6887-E6CB9505EC72}"/>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Managing Electrification</a:t>
              </a:r>
            </a:p>
          </p:txBody>
        </p:sp>
        <p:sp>
          <p:nvSpPr>
            <p:cNvPr id="61" name="Rectangle: Rounded Corners 60">
              <a:extLst>
                <a:ext uri="{FF2B5EF4-FFF2-40B4-BE49-F238E27FC236}">
                  <a16:creationId xmlns:a16="http://schemas.microsoft.com/office/drawing/2014/main" id="{08C67FBB-6314-DF81-FAFC-EB7AEE460304}"/>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Reliability, Resilience, and Security</a:t>
              </a:r>
            </a:p>
          </p:txBody>
        </p:sp>
        <p:sp>
          <p:nvSpPr>
            <p:cNvPr id="62" name="Rectangle: Rounded Corners 61">
              <a:extLst>
                <a:ext uri="{FF2B5EF4-FFF2-40B4-BE49-F238E27FC236}">
                  <a16:creationId xmlns:a16="http://schemas.microsoft.com/office/drawing/2014/main" id="{B9243623-EF8F-75DF-439F-AA245F47B5CD}"/>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Affordability</a:t>
              </a:r>
            </a:p>
          </p:txBody>
        </p:sp>
      </p:grpSp>
      <p:grpSp>
        <p:nvGrpSpPr>
          <p:cNvPr id="63" name="Group 62">
            <a:extLst>
              <a:ext uri="{FF2B5EF4-FFF2-40B4-BE49-F238E27FC236}">
                <a16:creationId xmlns:a16="http://schemas.microsoft.com/office/drawing/2014/main" id="{1982B00D-8E79-5BA3-0E59-C827881FA2C3}"/>
              </a:ext>
            </a:extLst>
          </p:cNvPr>
          <p:cNvGrpSpPr/>
          <p:nvPr/>
        </p:nvGrpSpPr>
        <p:grpSpPr>
          <a:xfrm>
            <a:off x="1429570" y="2276014"/>
            <a:ext cx="10521176" cy="646855"/>
            <a:chOff x="1420221" y="2194560"/>
            <a:chExt cx="10521176" cy="646855"/>
          </a:xfrm>
        </p:grpSpPr>
        <p:sp>
          <p:nvSpPr>
            <p:cNvPr id="64" name="Rectangle: Rounded Corners 63">
              <a:extLst>
                <a:ext uri="{FF2B5EF4-FFF2-40B4-BE49-F238E27FC236}">
                  <a16:creationId xmlns:a16="http://schemas.microsoft.com/office/drawing/2014/main" id="{B5F2E459-9EBC-9718-D26C-5B44E1B692CA}"/>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Devices and Integrated Systems</a:t>
              </a:r>
            </a:p>
          </p:txBody>
        </p:sp>
        <p:sp>
          <p:nvSpPr>
            <p:cNvPr id="65" name="Rectangle: Rounded Corners 64">
              <a:extLst>
                <a:ext uri="{FF2B5EF4-FFF2-40B4-BE49-F238E27FC236}">
                  <a16:creationId xmlns:a16="http://schemas.microsoft.com/office/drawing/2014/main" id="{4AE0FC0D-8580-A005-B17F-BE5CECB554BC}"/>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66" name="Rectangle: Rounded Corners 65">
              <a:extLst>
                <a:ext uri="{FF2B5EF4-FFF2-40B4-BE49-F238E27FC236}">
                  <a16:creationId xmlns:a16="http://schemas.microsoft.com/office/drawing/2014/main" id="{599B82EC-6578-6BE6-172E-8E1EDA303D23}"/>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Planning</a:t>
              </a:r>
            </a:p>
          </p:txBody>
        </p:sp>
        <p:sp>
          <p:nvSpPr>
            <p:cNvPr id="67" name="Rectangle: Rounded Corners 66">
              <a:extLst>
                <a:ext uri="{FF2B5EF4-FFF2-40B4-BE49-F238E27FC236}">
                  <a16:creationId xmlns:a16="http://schemas.microsoft.com/office/drawing/2014/main" id="{1103C850-8A28-EE1F-B4B6-0BE59B58943B}"/>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Markets, Policies, and Regulations</a:t>
              </a:r>
            </a:p>
          </p:txBody>
        </p:sp>
        <p:sp>
          <p:nvSpPr>
            <p:cNvPr id="68" name="Rectangle: Rounded Corners 67">
              <a:extLst>
                <a:ext uri="{FF2B5EF4-FFF2-40B4-BE49-F238E27FC236}">
                  <a16:creationId xmlns:a16="http://schemas.microsoft.com/office/drawing/2014/main" id="{B727A802-D8B8-14CA-AED6-788D413D8C5D}"/>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Resilient and Secure Systems</a:t>
              </a:r>
            </a:p>
          </p:txBody>
        </p:sp>
        <p:sp>
          <p:nvSpPr>
            <p:cNvPr id="69" name="Rectangle: Rounded Corners 68">
              <a:extLst>
                <a:ext uri="{FF2B5EF4-FFF2-40B4-BE49-F238E27FC236}">
                  <a16:creationId xmlns:a16="http://schemas.microsoft.com/office/drawing/2014/main" id="{CF91BE8C-46F6-6641-E46F-1EF00451151D}"/>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Flexible Generation and Load</a:t>
              </a:r>
            </a:p>
          </p:txBody>
        </p:sp>
      </p:grpSp>
      <p:grpSp>
        <p:nvGrpSpPr>
          <p:cNvPr id="70" name="Group 69">
            <a:extLst>
              <a:ext uri="{FF2B5EF4-FFF2-40B4-BE49-F238E27FC236}">
                <a16:creationId xmlns:a16="http://schemas.microsoft.com/office/drawing/2014/main" id="{CA08F184-C81C-0238-A943-94FD15843E53}"/>
              </a:ext>
            </a:extLst>
          </p:cNvPr>
          <p:cNvGrpSpPr/>
          <p:nvPr/>
        </p:nvGrpSpPr>
        <p:grpSpPr>
          <a:xfrm>
            <a:off x="1437703" y="2976611"/>
            <a:ext cx="10620185" cy="3172200"/>
            <a:chOff x="1457816" y="2898262"/>
            <a:chExt cx="10795429" cy="3172200"/>
          </a:xfrm>
        </p:grpSpPr>
        <p:sp>
          <p:nvSpPr>
            <p:cNvPr id="71" name="TextBox 70">
              <a:extLst>
                <a:ext uri="{FF2B5EF4-FFF2-40B4-BE49-F238E27FC236}">
                  <a16:creationId xmlns:a16="http://schemas.microsoft.com/office/drawing/2014/main" id="{3D0EFB43-C3B4-62F4-3462-B4C472CDCB6F}"/>
                </a:ext>
              </a:extLst>
            </p:cNvPr>
            <p:cNvSpPr txBox="1"/>
            <p:nvPr/>
          </p:nvSpPr>
          <p:spPr>
            <a:xfrm>
              <a:off x="8713952" y="2948579"/>
              <a:ext cx="1737360" cy="124649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Cybersecurity</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 and Intra- System Risk Assessment</a:t>
              </a:r>
            </a:p>
          </p:txBody>
        </p:sp>
        <p:sp>
          <p:nvSpPr>
            <p:cNvPr id="72" name="TextBox 71">
              <a:extLst>
                <a:ext uri="{FF2B5EF4-FFF2-40B4-BE49-F238E27FC236}">
                  <a16:creationId xmlns:a16="http://schemas.microsoft.com/office/drawing/2014/main" id="{346206C0-B2EA-4655-28E3-71BA5A944AA5}"/>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Power Electronics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Energy Storage</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Integrated Energy Systems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Inverters/ Distributed Energy Resources Interconnection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Cables and Conductors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Transformers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Codes &amp; Standards</a:t>
              </a:r>
            </a:p>
          </p:txBody>
        </p:sp>
        <p:sp>
          <p:nvSpPr>
            <p:cNvPr id="73" name="TextBox 72">
              <a:extLst>
                <a:ext uri="{FF2B5EF4-FFF2-40B4-BE49-F238E27FC236}">
                  <a16:creationId xmlns:a16="http://schemas.microsoft.com/office/drawing/2014/main" id="{83D79E1B-7877-58FD-1B3C-0CC2816034C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Transmission &amp; Distribution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Flexible Grid Management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Sensing &amp; Measurement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Data Analysis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Controls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Protection</a:t>
              </a:r>
            </a:p>
          </p:txBody>
        </p:sp>
        <p:sp>
          <p:nvSpPr>
            <p:cNvPr id="74" name="TextBox 73">
              <a:extLst>
                <a:ext uri="{FF2B5EF4-FFF2-40B4-BE49-F238E27FC236}">
                  <a16:creationId xmlns:a16="http://schemas.microsoft.com/office/drawing/2014/main" id="{0F049DE4-CD0D-9EEB-DEF6-82CF69C4C261}"/>
                </a:ext>
              </a:extLst>
            </p:cNvPr>
            <p:cNvSpPr txBox="1">
              <a:spLocks/>
            </p:cNvSpPr>
            <p:nvPr/>
          </p:nvSpPr>
          <p:spPr>
            <a:xfrm>
              <a:off x="4953235" y="2925277"/>
              <a:ext cx="1805135" cy="295465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Adaptation and Mitigation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Science and Forecasting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System Modeling Tools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Modeling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Interdependent Infrastructures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Multi-Model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Science</a:t>
              </a:r>
            </a:p>
          </p:txBody>
        </p:sp>
        <p:sp>
          <p:nvSpPr>
            <p:cNvPr id="75" name="TextBox 74">
              <a:extLst>
                <a:ext uri="{FF2B5EF4-FFF2-40B4-BE49-F238E27FC236}">
                  <a16:creationId xmlns:a16="http://schemas.microsoft.com/office/drawing/2014/main" id="{486C0B10-BFFD-0BB2-4C1A-CF6B3C53F83A}"/>
                </a:ext>
              </a:extLst>
            </p:cNvPr>
            <p:cNvSpPr txBox="1"/>
            <p:nvPr/>
          </p:nvSpPr>
          <p:spPr>
            <a:xfrm>
              <a:off x="6822215" y="2915752"/>
              <a:ext cx="1737360" cy="1523494"/>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Regulations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Design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Valuation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Justice</a:t>
              </a:r>
            </a:p>
          </p:txBody>
        </p:sp>
        <p:sp>
          <p:nvSpPr>
            <p:cNvPr id="76" name="TextBox 75">
              <a:extLst>
                <a:ext uri="{FF2B5EF4-FFF2-40B4-BE49-F238E27FC236}">
                  <a16:creationId xmlns:a16="http://schemas.microsoft.com/office/drawing/2014/main" id="{6E092C59-B244-B040-8C48-A080196D4440}"/>
                </a:ext>
              </a:extLst>
            </p:cNvPr>
            <p:cNvSpPr txBox="1"/>
            <p:nvPr/>
          </p:nvSpPr>
          <p:spPr>
            <a:xfrm>
              <a:off x="10515885" y="2898262"/>
              <a:ext cx="1737360" cy="1446550"/>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Generation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Load</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Hybrid Systems/ Integrated Energy Systems</a:t>
              </a:r>
            </a:p>
          </p:txBody>
        </p:sp>
      </p:grpSp>
      <p:sp>
        <p:nvSpPr>
          <p:cNvPr id="77" name="Slide Number Placeholder 1">
            <a:extLst>
              <a:ext uri="{FF2B5EF4-FFF2-40B4-BE49-F238E27FC236}">
                <a16:creationId xmlns:a16="http://schemas.microsoft.com/office/drawing/2014/main" id="{97DA6DF2-1D8D-9AC2-1CA1-EFF0B4E4B968}"/>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722D57-58D6-9447-A6D5-A97F6C35A8FB}" type="slidenum">
              <a:rPr kumimoji="0" lang="en-US" sz="900" b="1" i="0" u="none" strike="noStrike" kern="1200" cap="none" spc="0" normalizeH="0" baseline="0" noProof="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78" name="TextBox 77">
            <a:extLst>
              <a:ext uri="{FF2B5EF4-FFF2-40B4-BE49-F238E27FC236}">
                <a16:creationId xmlns:a16="http://schemas.microsoft.com/office/drawing/2014/main" id="{891391CE-0316-60CE-FB55-79A813966B86}"/>
              </a:ext>
            </a:extLst>
          </p:cNvPr>
          <p:cNvSpPr txBox="1"/>
          <p:nvPr/>
        </p:nvSpPr>
        <p:spPr>
          <a:xfrm>
            <a:off x="0" y="6136890"/>
            <a:ext cx="1315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Types</a:t>
            </a:r>
          </a:p>
        </p:txBody>
      </p:sp>
      <p:grpSp>
        <p:nvGrpSpPr>
          <p:cNvPr id="79" name="Group 78">
            <a:extLst>
              <a:ext uri="{FF2B5EF4-FFF2-40B4-BE49-F238E27FC236}">
                <a16:creationId xmlns:a16="http://schemas.microsoft.com/office/drawing/2014/main" id="{3FB95179-554C-CDC2-C1E7-D43C57E962D9}"/>
              </a:ext>
            </a:extLst>
          </p:cNvPr>
          <p:cNvGrpSpPr/>
          <p:nvPr/>
        </p:nvGrpSpPr>
        <p:grpSpPr>
          <a:xfrm>
            <a:off x="2067337" y="212379"/>
            <a:ext cx="9259575" cy="751434"/>
            <a:chOff x="1514645" y="333963"/>
            <a:chExt cx="9259575" cy="751434"/>
          </a:xfrm>
        </p:grpSpPr>
        <p:sp>
          <p:nvSpPr>
            <p:cNvPr id="80" name="Rectangle: Rounded Corners 79">
              <a:extLst>
                <a:ext uri="{FF2B5EF4-FFF2-40B4-BE49-F238E27FC236}">
                  <a16:creationId xmlns:a16="http://schemas.microsoft.com/office/drawing/2014/main" id="{6F634EA0-710A-0A6A-B50D-3B3158E7A85D}"/>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Decarbonization</a:t>
              </a:r>
            </a:p>
          </p:txBody>
        </p:sp>
        <p:sp>
          <p:nvSpPr>
            <p:cNvPr id="81" name="Rectangle: Rounded Corners 80">
              <a:extLst>
                <a:ext uri="{FF2B5EF4-FFF2-40B4-BE49-F238E27FC236}">
                  <a16:creationId xmlns:a16="http://schemas.microsoft.com/office/drawing/2014/main" id="{564E9D9B-64DA-850D-8787-F595776DDB61}"/>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Infrastructure Modernization</a:t>
              </a:r>
            </a:p>
          </p:txBody>
        </p:sp>
        <p:sp>
          <p:nvSpPr>
            <p:cNvPr id="82" name="Rectangle: Rounded Corners 81">
              <a:extLst>
                <a:ext uri="{FF2B5EF4-FFF2-40B4-BE49-F238E27FC236}">
                  <a16:creationId xmlns:a16="http://schemas.microsoft.com/office/drawing/2014/main" id="{2443FF4D-4170-5819-8290-D65A3DE62A6C}"/>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Climate Adaption and Mitigation</a:t>
              </a:r>
            </a:p>
          </p:txBody>
        </p:sp>
        <p:sp>
          <p:nvSpPr>
            <p:cNvPr id="83" name="Rectangle: Rounded Corners 82">
              <a:extLst>
                <a:ext uri="{FF2B5EF4-FFF2-40B4-BE49-F238E27FC236}">
                  <a16:creationId xmlns:a16="http://schemas.microsoft.com/office/drawing/2014/main" id="{9988CF77-6180-8B6F-8C04-5C3B16BA058D}"/>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Equity and Energy Justice</a:t>
              </a:r>
            </a:p>
          </p:txBody>
        </p:sp>
        <p:sp>
          <p:nvSpPr>
            <p:cNvPr id="84" name="Rectangle: Rounded Corners 83">
              <a:extLst>
                <a:ext uri="{FF2B5EF4-FFF2-40B4-BE49-F238E27FC236}">
                  <a16:creationId xmlns:a16="http://schemas.microsoft.com/office/drawing/2014/main" id="{F8183774-C90D-A696-38EE-9841460A9EBE}"/>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a:t>
              </a:r>
            </a:p>
          </p:txBody>
        </p:sp>
      </p:grpSp>
      <p:cxnSp>
        <p:nvCxnSpPr>
          <p:cNvPr id="85" name="Straight Connector 84">
            <a:extLst>
              <a:ext uri="{FF2B5EF4-FFF2-40B4-BE49-F238E27FC236}">
                <a16:creationId xmlns:a16="http://schemas.microsoft.com/office/drawing/2014/main" id="{4BEE1171-9A09-F262-2453-016D1AB592B4}"/>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0A52A18-8946-EA41-8F4D-2AA46CB302E9}"/>
              </a:ext>
            </a:extLst>
          </p:cNvPr>
          <p:cNvSpPr txBox="1"/>
          <p:nvPr/>
        </p:nvSpPr>
        <p:spPr>
          <a:xfrm>
            <a:off x="7105" y="1206523"/>
            <a:ext cx="131762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Objectives</a:t>
            </a:r>
          </a:p>
        </p:txBody>
      </p:sp>
      <p:sp>
        <p:nvSpPr>
          <p:cNvPr id="87" name="TextBox 86">
            <a:extLst>
              <a:ext uri="{FF2B5EF4-FFF2-40B4-BE49-F238E27FC236}">
                <a16:creationId xmlns:a16="http://schemas.microsoft.com/office/drawing/2014/main" id="{F19DDB8D-302B-06C4-6FFE-A20ACA4A52C5}"/>
              </a:ext>
            </a:extLst>
          </p:cNvPr>
          <p:cNvSpPr txBox="1"/>
          <p:nvPr/>
        </p:nvSpPr>
        <p:spPr>
          <a:xfrm>
            <a:off x="-11972" y="2339598"/>
            <a:ext cx="13176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Pillars</a:t>
            </a:r>
          </a:p>
        </p:txBody>
      </p:sp>
      <p:sp>
        <p:nvSpPr>
          <p:cNvPr id="88" name="TextBox 87">
            <a:extLst>
              <a:ext uri="{FF2B5EF4-FFF2-40B4-BE49-F238E27FC236}">
                <a16:creationId xmlns:a16="http://schemas.microsoft.com/office/drawing/2014/main" id="{AA6D0754-6BE7-7BBA-05BD-AB0F05BB2A7E}"/>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Areas</a:t>
            </a:r>
          </a:p>
        </p:txBody>
      </p:sp>
      <p:sp>
        <p:nvSpPr>
          <p:cNvPr id="89" name="TextBox 88">
            <a:extLst>
              <a:ext uri="{FF2B5EF4-FFF2-40B4-BE49-F238E27FC236}">
                <a16:creationId xmlns:a16="http://schemas.microsoft.com/office/drawing/2014/main" id="{0377EF49-87BC-E41F-1A95-0E9B4DA72580}"/>
              </a:ext>
            </a:extLst>
          </p:cNvPr>
          <p:cNvSpPr txBox="1"/>
          <p:nvPr/>
        </p:nvSpPr>
        <p:spPr>
          <a:xfrm>
            <a:off x="0" y="329109"/>
            <a:ext cx="13176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 Goals</a:t>
            </a:r>
          </a:p>
        </p:txBody>
      </p:sp>
      <p:sp>
        <p:nvSpPr>
          <p:cNvPr id="90" name="Arrow: Right 89">
            <a:extLst>
              <a:ext uri="{FF2B5EF4-FFF2-40B4-BE49-F238E27FC236}">
                <a16:creationId xmlns:a16="http://schemas.microsoft.com/office/drawing/2014/main" id="{42354E29-FFBA-1915-9793-DCAD3A0CF83A}"/>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Arrow: Right 90">
            <a:extLst>
              <a:ext uri="{FF2B5EF4-FFF2-40B4-BE49-F238E27FC236}">
                <a16:creationId xmlns:a16="http://schemas.microsoft.com/office/drawing/2014/main" id="{83FA0231-F9CC-C547-3605-AAB073F87AB2}"/>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Arrow: Right 91">
            <a:extLst>
              <a:ext uri="{FF2B5EF4-FFF2-40B4-BE49-F238E27FC236}">
                <a16:creationId xmlns:a16="http://schemas.microsoft.com/office/drawing/2014/main" id="{B1FA5D13-5433-B46A-B319-6EF9F71DB627}"/>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Arrow: Right 92">
            <a:extLst>
              <a:ext uri="{FF2B5EF4-FFF2-40B4-BE49-F238E27FC236}">
                <a16:creationId xmlns:a16="http://schemas.microsoft.com/office/drawing/2014/main" id="{0AD4BB8D-60FE-9D45-27F1-27A4742F2A3E}"/>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Arrow: Right 93">
            <a:extLst>
              <a:ext uri="{FF2B5EF4-FFF2-40B4-BE49-F238E27FC236}">
                <a16:creationId xmlns:a16="http://schemas.microsoft.com/office/drawing/2014/main" id="{666AE399-8947-8D2D-0E25-C8849A219332}"/>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Arrow: Right 94">
            <a:extLst>
              <a:ext uri="{FF2B5EF4-FFF2-40B4-BE49-F238E27FC236}">
                <a16:creationId xmlns:a16="http://schemas.microsoft.com/office/drawing/2014/main" id="{D150D145-F151-599C-FE0B-81F600D336B1}"/>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Arrow: Right 95">
            <a:extLst>
              <a:ext uri="{FF2B5EF4-FFF2-40B4-BE49-F238E27FC236}">
                <a16:creationId xmlns:a16="http://schemas.microsoft.com/office/drawing/2014/main" id="{2C6BD848-F7E2-A1D5-5384-0589CF53AC4E}"/>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Arrow: Right 96">
            <a:extLst>
              <a:ext uri="{FF2B5EF4-FFF2-40B4-BE49-F238E27FC236}">
                <a16:creationId xmlns:a16="http://schemas.microsoft.com/office/drawing/2014/main" id="{C85A3408-32C3-5546-FBC6-C37AE3E9D9FA}"/>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Arrow: Right 97">
            <a:extLst>
              <a:ext uri="{FF2B5EF4-FFF2-40B4-BE49-F238E27FC236}">
                <a16:creationId xmlns:a16="http://schemas.microsoft.com/office/drawing/2014/main" id="{93C8497A-5C3E-E8E4-5845-FBA53953D7C6}"/>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Arrow: Right 98">
            <a:extLst>
              <a:ext uri="{FF2B5EF4-FFF2-40B4-BE49-F238E27FC236}">
                <a16:creationId xmlns:a16="http://schemas.microsoft.com/office/drawing/2014/main" id="{3F0F2831-F1E0-CA70-A050-EA3E5F9EF5C9}"/>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Arrow: Right 99">
            <a:extLst>
              <a:ext uri="{FF2B5EF4-FFF2-40B4-BE49-F238E27FC236}">
                <a16:creationId xmlns:a16="http://schemas.microsoft.com/office/drawing/2014/main" id="{6F4EC873-0397-3D0B-EE66-C0E1671CE7A7}"/>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483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29ED9-9FE3-C8BD-FF14-00D7E6CABB80}"/>
              </a:ext>
            </a:extLst>
          </p:cNvPr>
          <p:cNvSpPr>
            <a:spLocks noGrp="1"/>
          </p:cNvSpPr>
          <p:nvPr>
            <p:ph type="subTitle" idx="1"/>
          </p:nvPr>
        </p:nvSpPr>
        <p:spPr/>
        <p:txBody>
          <a:bodyPr/>
          <a:lstStyle/>
          <a:p>
            <a:r>
              <a:rPr lang="en-US" dirty="0"/>
              <a:t>Teja Kuruganti</a:t>
            </a:r>
          </a:p>
        </p:txBody>
      </p:sp>
      <p:sp>
        <p:nvSpPr>
          <p:cNvPr id="4" name="Text Placeholder 3">
            <a:extLst>
              <a:ext uri="{FF2B5EF4-FFF2-40B4-BE49-F238E27FC236}">
                <a16:creationId xmlns:a16="http://schemas.microsoft.com/office/drawing/2014/main" id="{E252709B-DC79-10A0-FED2-6ED540637CF1}"/>
              </a:ext>
            </a:extLst>
          </p:cNvPr>
          <p:cNvSpPr>
            <a:spLocks noGrp="1"/>
          </p:cNvSpPr>
          <p:nvPr>
            <p:ph type="body" sz="quarter" idx="14"/>
          </p:nvPr>
        </p:nvSpPr>
        <p:spPr/>
        <p:txBody>
          <a:bodyPr/>
          <a:lstStyle/>
          <a:p>
            <a:r>
              <a:rPr lang="en-US" dirty="0"/>
              <a:t>Oak Ridge National Laboratory</a:t>
            </a:r>
          </a:p>
        </p:txBody>
      </p:sp>
      <p:sp>
        <p:nvSpPr>
          <p:cNvPr id="6" name="Title 5">
            <a:extLst>
              <a:ext uri="{FF2B5EF4-FFF2-40B4-BE49-F238E27FC236}">
                <a16:creationId xmlns:a16="http://schemas.microsoft.com/office/drawing/2014/main" id="{E01A4808-CEE2-7BC7-8673-B4E2381876B6}"/>
              </a:ext>
            </a:extLst>
          </p:cNvPr>
          <p:cNvSpPr>
            <a:spLocks noGrp="1"/>
          </p:cNvSpPr>
          <p:nvPr>
            <p:ph type="ctrTitle"/>
          </p:nvPr>
        </p:nvSpPr>
        <p:spPr/>
        <p:txBody>
          <a:bodyPr/>
          <a:lstStyle/>
          <a:p>
            <a:r>
              <a:rPr lang="en-US" dirty="0"/>
              <a:t>Grid Modernization Pillar 1: Devices and Integrated Systems</a:t>
            </a:r>
          </a:p>
        </p:txBody>
      </p:sp>
      <p:sp>
        <p:nvSpPr>
          <p:cNvPr id="7" name="Date Placeholder 6">
            <a:extLst>
              <a:ext uri="{FF2B5EF4-FFF2-40B4-BE49-F238E27FC236}">
                <a16:creationId xmlns:a16="http://schemas.microsoft.com/office/drawing/2014/main" id="{5778C45F-EAD1-6361-D01D-5CA4024697BF}"/>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7276"/>
                </a:solidFill>
                <a:effectLst/>
                <a:uLnTx/>
                <a:uFillTx/>
                <a:latin typeface="Arial"/>
                <a:ea typeface="+mn-ea"/>
                <a:cs typeface="Arial"/>
              </a:rPr>
              <a:t>11/29/2023</a:t>
            </a:r>
          </a:p>
        </p:txBody>
      </p:sp>
      <p:sp>
        <p:nvSpPr>
          <p:cNvPr id="8" name="Slide Number Placeholder 7">
            <a:extLst>
              <a:ext uri="{FF2B5EF4-FFF2-40B4-BE49-F238E27FC236}">
                <a16:creationId xmlns:a16="http://schemas.microsoft.com/office/drawing/2014/main" id="{444691B1-53CE-30B4-B022-0EA97CB1B7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848689"/>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srgbClr val="848689"/>
              </a:solidFill>
              <a:effectLst/>
              <a:uLnTx/>
              <a:uFillTx/>
              <a:latin typeface="Arial"/>
              <a:ea typeface="+mn-ea"/>
              <a:cs typeface="Arial"/>
            </a:endParaRPr>
          </a:p>
        </p:txBody>
      </p:sp>
    </p:spTree>
    <p:extLst>
      <p:ext uri="{BB962C8B-B14F-4D97-AF65-F5344CB8AC3E}">
        <p14:creationId xmlns:p14="http://schemas.microsoft.com/office/powerpoint/2010/main" val="239948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44D77-92A6-8731-BD81-4B2381045D29}"/>
              </a:ext>
            </a:extLst>
          </p:cNvPr>
          <p:cNvSpPr>
            <a:spLocks noGrp="1"/>
          </p:cNvSpPr>
          <p:nvPr>
            <p:ph type="sldNum" sz="quarter" idx="4294967295"/>
          </p:nvPr>
        </p:nvSpPr>
        <p:spPr>
          <a:xfrm>
            <a:off x="11788775" y="6356350"/>
            <a:ext cx="4032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E013F-54BB-4F4A-9EE6-796585D66299}" type="slidenum">
              <a:rPr kumimoji="0" lang="en-US" sz="900" b="1" i="0" u="none" strike="noStrike" kern="1200" cap="none" spc="0" normalizeH="0" baseline="0" noProof="0" smtClean="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55" name="Rectangle 54">
            <a:extLst>
              <a:ext uri="{FF2B5EF4-FFF2-40B4-BE49-F238E27FC236}">
                <a16:creationId xmlns:a16="http://schemas.microsoft.com/office/drawing/2014/main" id="{6507DD1A-846B-D196-C70E-A55C6D947326}"/>
              </a:ext>
            </a:extLst>
          </p:cNvPr>
          <p:cNvSpPr/>
          <p:nvPr/>
        </p:nvSpPr>
        <p:spPr>
          <a:xfrm>
            <a:off x="1315215" y="6124698"/>
            <a:ext cx="10876785" cy="506234"/>
          </a:xfrm>
          <a:prstGeom prst="rect">
            <a:avLst/>
          </a:prstGeom>
          <a:solidFill>
            <a:schemeClr val="tx2">
              <a:lumMod val="60000"/>
              <a:lumOff val="40000"/>
            </a:schemeClr>
          </a:solidFill>
          <a:ln w="19050">
            <a:noFill/>
          </a:ln>
        </p:spPr>
        <p:style>
          <a:lnRef idx="1">
            <a:schemeClr val="accent1"/>
          </a:lnRef>
          <a:fillRef idx="3">
            <a:schemeClr val="accent1"/>
          </a:fillRef>
          <a:effectRef idx="2">
            <a:schemeClr val="accent1"/>
          </a:effectRef>
          <a:fontRef idx="minor">
            <a:schemeClr val="lt1"/>
          </a:fontRef>
        </p:style>
        <p:txBody>
          <a:bodyPr numCol="5" spcCol="27432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R&amp;D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Testing &amp;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Simulation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Demonstrations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Analysis</a:t>
            </a:r>
          </a:p>
        </p:txBody>
      </p:sp>
      <p:sp>
        <p:nvSpPr>
          <p:cNvPr id="56" name="Rectangle 55">
            <a:extLst>
              <a:ext uri="{FF2B5EF4-FFF2-40B4-BE49-F238E27FC236}">
                <a16:creationId xmlns:a16="http://schemas.microsoft.com/office/drawing/2014/main" id="{01F4E777-C644-E896-E4AA-3C8663A01436}"/>
              </a:ext>
            </a:extLst>
          </p:cNvPr>
          <p:cNvSpPr/>
          <p:nvPr/>
        </p:nvSpPr>
        <p:spPr>
          <a:xfrm>
            <a:off x="-2455" y="1"/>
            <a:ext cx="1317671"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7" name="Group 56">
            <a:extLst>
              <a:ext uri="{FF2B5EF4-FFF2-40B4-BE49-F238E27FC236}">
                <a16:creationId xmlns:a16="http://schemas.microsoft.com/office/drawing/2014/main" id="{FEBF5C11-49F5-8E44-4C3D-8FE332EAFBA1}"/>
              </a:ext>
            </a:extLst>
          </p:cNvPr>
          <p:cNvGrpSpPr/>
          <p:nvPr/>
        </p:nvGrpSpPr>
        <p:grpSpPr>
          <a:xfrm>
            <a:off x="2067338" y="1215355"/>
            <a:ext cx="9259574" cy="736744"/>
            <a:chOff x="2294551" y="1371600"/>
            <a:chExt cx="9259574" cy="736744"/>
          </a:xfrm>
        </p:grpSpPr>
        <p:sp>
          <p:nvSpPr>
            <p:cNvPr id="58" name="Rectangle: Rounded Corners 57">
              <a:extLst>
                <a:ext uri="{FF2B5EF4-FFF2-40B4-BE49-F238E27FC236}">
                  <a16:creationId xmlns:a16="http://schemas.microsoft.com/office/drawing/2014/main" id="{557784FE-EB0D-ACB9-CD51-9CA27875C1F1}"/>
                </a:ext>
              </a:extLst>
            </p:cNvPr>
            <p:cNvSpPr/>
            <p:nvPr/>
          </p:nvSpPr>
          <p:spPr>
            <a:xfrm>
              <a:off x="2294551" y="1371600"/>
              <a:ext cx="1625959"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a:t>
              </a:r>
              <a:r>
                <a:rPr kumimoji="0" lang="en-US"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Integration</a:t>
              </a:r>
            </a:p>
          </p:txBody>
        </p:sp>
        <p:sp>
          <p:nvSpPr>
            <p:cNvPr id="59" name="Rectangle: Rounded Corners 58">
              <a:extLst>
                <a:ext uri="{FF2B5EF4-FFF2-40B4-BE49-F238E27FC236}">
                  <a16:creationId xmlns:a16="http://schemas.microsoft.com/office/drawing/2014/main" id="{EB894141-C9FD-CAD2-008F-823C1AC818BF}"/>
                </a:ext>
              </a:extLst>
            </p:cNvPr>
            <p:cNvSpPr/>
            <p:nvPr/>
          </p:nvSpPr>
          <p:spPr>
            <a:xfrm>
              <a:off x="419947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Grid Infrastructure Expansion</a:t>
              </a:r>
            </a:p>
          </p:txBody>
        </p:sp>
        <p:sp>
          <p:nvSpPr>
            <p:cNvPr id="60" name="Rectangle: Rounded Corners 59">
              <a:extLst>
                <a:ext uri="{FF2B5EF4-FFF2-40B4-BE49-F238E27FC236}">
                  <a16:creationId xmlns:a16="http://schemas.microsoft.com/office/drawing/2014/main" id="{713CEB43-FD01-D6F7-6887-E6CB9505EC72}"/>
                </a:ext>
              </a:extLst>
            </p:cNvPr>
            <p:cNvSpPr/>
            <p:nvPr/>
          </p:nvSpPr>
          <p:spPr>
            <a:xfrm>
              <a:off x="610903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Managing Electrification</a:t>
              </a:r>
            </a:p>
          </p:txBody>
        </p:sp>
        <p:sp>
          <p:nvSpPr>
            <p:cNvPr id="61" name="Rectangle: Rounded Corners 60">
              <a:extLst>
                <a:ext uri="{FF2B5EF4-FFF2-40B4-BE49-F238E27FC236}">
                  <a16:creationId xmlns:a16="http://schemas.microsoft.com/office/drawing/2014/main" id="{08C67FBB-6314-DF81-FAFC-EB7AEE460304}"/>
                </a:ext>
              </a:extLst>
            </p:cNvPr>
            <p:cNvSpPr/>
            <p:nvPr/>
          </p:nvSpPr>
          <p:spPr>
            <a:xfrm>
              <a:off x="8018602"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Reliability, Resilience, and Security</a:t>
              </a:r>
            </a:p>
          </p:txBody>
        </p:sp>
        <p:sp>
          <p:nvSpPr>
            <p:cNvPr id="62" name="Rectangle: Rounded Corners 61">
              <a:extLst>
                <a:ext uri="{FF2B5EF4-FFF2-40B4-BE49-F238E27FC236}">
                  <a16:creationId xmlns:a16="http://schemas.microsoft.com/office/drawing/2014/main" id="{B9243623-EF8F-75DF-439F-AA245F47B5CD}"/>
                </a:ext>
              </a:extLst>
            </p:cNvPr>
            <p:cNvSpPr/>
            <p:nvPr/>
          </p:nvSpPr>
          <p:spPr>
            <a:xfrm>
              <a:off x="9928167" y="1371600"/>
              <a:ext cx="1625958" cy="73674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Affordability</a:t>
              </a:r>
            </a:p>
          </p:txBody>
        </p:sp>
      </p:grpSp>
      <p:grpSp>
        <p:nvGrpSpPr>
          <p:cNvPr id="63" name="Group 62">
            <a:extLst>
              <a:ext uri="{FF2B5EF4-FFF2-40B4-BE49-F238E27FC236}">
                <a16:creationId xmlns:a16="http://schemas.microsoft.com/office/drawing/2014/main" id="{1982B00D-8E79-5BA3-0E59-C827881FA2C3}"/>
              </a:ext>
            </a:extLst>
          </p:cNvPr>
          <p:cNvGrpSpPr/>
          <p:nvPr/>
        </p:nvGrpSpPr>
        <p:grpSpPr>
          <a:xfrm>
            <a:off x="1429570" y="2276014"/>
            <a:ext cx="10521176" cy="646855"/>
            <a:chOff x="1420221" y="2194560"/>
            <a:chExt cx="10521176" cy="646855"/>
          </a:xfrm>
        </p:grpSpPr>
        <p:sp>
          <p:nvSpPr>
            <p:cNvPr id="64" name="Rectangle: Rounded Corners 63">
              <a:extLst>
                <a:ext uri="{FF2B5EF4-FFF2-40B4-BE49-F238E27FC236}">
                  <a16:creationId xmlns:a16="http://schemas.microsoft.com/office/drawing/2014/main" id="{B5F2E459-9EBC-9718-D26C-5B44E1B692CA}"/>
                </a:ext>
              </a:extLst>
            </p:cNvPr>
            <p:cNvSpPr/>
            <p:nvPr/>
          </p:nvSpPr>
          <p:spPr>
            <a:xfrm>
              <a:off x="1420221" y="2194560"/>
              <a:ext cx="1554480" cy="64008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Devices and Integrated Systems</a:t>
              </a:r>
            </a:p>
          </p:txBody>
        </p:sp>
        <p:sp>
          <p:nvSpPr>
            <p:cNvPr id="65" name="Rectangle: Rounded Corners 64">
              <a:extLst>
                <a:ext uri="{FF2B5EF4-FFF2-40B4-BE49-F238E27FC236}">
                  <a16:creationId xmlns:a16="http://schemas.microsoft.com/office/drawing/2014/main" id="{4AE0FC0D-8580-A005-B17F-BE5CECB554BC}"/>
                </a:ext>
              </a:extLst>
            </p:cNvPr>
            <p:cNvSpPr/>
            <p:nvPr/>
          </p:nvSpPr>
          <p:spPr>
            <a:xfrm>
              <a:off x="3231807" y="2194560"/>
              <a:ext cx="1554480" cy="64008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66" name="Rectangle: Rounded Corners 65">
              <a:extLst>
                <a:ext uri="{FF2B5EF4-FFF2-40B4-BE49-F238E27FC236}">
                  <a16:creationId xmlns:a16="http://schemas.microsoft.com/office/drawing/2014/main" id="{599B82EC-6578-6BE6-172E-8E1EDA303D23}"/>
                </a:ext>
              </a:extLst>
            </p:cNvPr>
            <p:cNvSpPr/>
            <p:nvPr/>
          </p:nvSpPr>
          <p:spPr>
            <a:xfrm>
              <a:off x="5002911" y="2194560"/>
              <a:ext cx="1554480" cy="640080"/>
            </a:xfrm>
            <a:prstGeom prst="roundRect">
              <a:avLst/>
            </a:prstGeom>
            <a:solidFill>
              <a:srgbClr val="7030A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Planning</a:t>
              </a:r>
            </a:p>
          </p:txBody>
        </p:sp>
        <p:sp>
          <p:nvSpPr>
            <p:cNvPr id="67" name="Rectangle: Rounded Corners 66">
              <a:extLst>
                <a:ext uri="{FF2B5EF4-FFF2-40B4-BE49-F238E27FC236}">
                  <a16:creationId xmlns:a16="http://schemas.microsoft.com/office/drawing/2014/main" id="{1103C850-8A28-EE1F-B4B6-0BE59B58943B}"/>
                </a:ext>
              </a:extLst>
            </p:cNvPr>
            <p:cNvSpPr/>
            <p:nvPr/>
          </p:nvSpPr>
          <p:spPr>
            <a:xfrm>
              <a:off x="6786855" y="2194560"/>
              <a:ext cx="1554480" cy="64008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Markets, Policies, and Regulations</a:t>
              </a:r>
            </a:p>
          </p:txBody>
        </p:sp>
        <p:sp>
          <p:nvSpPr>
            <p:cNvPr id="68" name="Rectangle: Rounded Corners 67">
              <a:extLst>
                <a:ext uri="{FF2B5EF4-FFF2-40B4-BE49-F238E27FC236}">
                  <a16:creationId xmlns:a16="http://schemas.microsoft.com/office/drawing/2014/main" id="{B727A802-D8B8-14CA-AED6-788D413D8C5D}"/>
                </a:ext>
              </a:extLst>
            </p:cNvPr>
            <p:cNvSpPr/>
            <p:nvPr/>
          </p:nvSpPr>
          <p:spPr>
            <a:xfrm>
              <a:off x="8586886" y="2194560"/>
              <a:ext cx="1554480" cy="64008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Resilient and Secure Systems</a:t>
              </a:r>
            </a:p>
          </p:txBody>
        </p:sp>
        <p:sp>
          <p:nvSpPr>
            <p:cNvPr id="69" name="Rectangle: Rounded Corners 68">
              <a:extLst>
                <a:ext uri="{FF2B5EF4-FFF2-40B4-BE49-F238E27FC236}">
                  <a16:creationId xmlns:a16="http://schemas.microsoft.com/office/drawing/2014/main" id="{CF91BE8C-46F6-6641-E46F-1EF00451151D}"/>
                </a:ext>
              </a:extLst>
            </p:cNvPr>
            <p:cNvSpPr/>
            <p:nvPr/>
          </p:nvSpPr>
          <p:spPr>
            <a:xfrm>
              <a:off x="10386917" y="2201335"/>
              <a:ext cx="1554480" cy="64008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Flexible Generation and Load</a:t>
              </a:r>
            </a:p>
          </p:txBody>
        </p:sp>
      </p:grpSp>
      <p:grpSp>
        <p:nvGrpSpPr>
          <p:cNvPr id="70" name="Group 69">
            <a:extLst>
              <a:ext uri="{FF2B5EF4-FFF2-40B4-BE49-F238E27FC236}">
                <a16:creationId xmlns:a16="http://schemas.microsoft.com/office/drawing/2014/main" id="{CA08F184-C81C-0238-A943-94FD15843E53}"/>
              </a:ext>
            </a:extLst>
          </p:cNvPr>
          <p:cNvGrpSpPr/>
          <p:nvPr/>
        </p:nvGrpSpPr>
        <p:grpSpPr>
          <a:xfrm>
            <a:off x="1437703" y="2976611"/>
            <a:ext cx="10620185" cy="3172200"/>
            <a:chOff x="1457816" y="2898262"/>
            <a:chExt cx="10795429" cy="3172200"/>
          </a:xfrm>
        </p:grpSpPr>
        <p:sp>
          <p:nvSpPr>
            <p:cNvPr id="71" name="TextBox 70">
              <a:extLst>
                <a:ext uri="{FF2B5EF4-FFF2-40B4-BE49-F238E27FC236}">
                  <a16:creationId xmlns:a16="http://schemas.microsoft.com/office/drawing/2014/main" id="{3D0EFB43-C3B4-62F4-3462-B4C472CDCB6F}"/>
                </a:ext>
              </a:extLst>
            </p:cNvPr>
            <p:cNvSpPr txBox="1"/>
            <p:nvPr/>
          </p:nvSpPr>
          <p:spPr>
            <a:xfrm>
              <a:off x="8713952" y="2948579"/>
              <a:ext cx="1737360" cy="124649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Cybersecurity</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 and Intra- System Risk Assessment</a:t>
              </a:r>
            </a:p>
          </p:txBody>
        </p:sp>
        <p:sp>
          <p:nvSpPr>
            <p:cNvPr id="72" name="TextBox 71">
              <a:extLst>
                <a:ext uri="{FF2B5EF4-FFF2-40B4-BE49-F238E27FC236}">
                  <a16:creationId xmlns:a16="http://schemas.microsoft.com/office/drawing/2014/main" id="{346206C0-B2EA-4655-28E3-71BA5A944AA5}"/>
                </a:ext>
              </a:extLst>
            </p:cNvPr>
            <p:cNvSpPr txBox="1"/>
            <p:nvPr/>
          </p:nvSpPr>
          <p:spPr>
            <a:xfrm>
              <a:off x="1457816" y="2915752"/>
              <a:ext cx="1737360" cy="3154710"/>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Power Electronics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Energy Storage</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Integrated Energy Systems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Inverters/ Distributed Energy Resources Interconnection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Cables and Conductors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Transformers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Codes &amp; Standards</a:t>
              </a:r>
            </a:p>
          </p:txBody>
        </p:sp>
        <p:sp>
          <p:nvSpPr>
            <p:cNvPr id="73" name="TextBox 72">
              <a:extLst>
                <a:ext uri="{FF2B5EF4-FFF2-40B4-BE49-F238E27FC236}">
                  <a16:creationId xmlns:a16="http://schemas.microsoft.com/office/drawing/2014/main" id="{83D79E1B-7877-58FD-1B3C-0CC2816034C7}"/>
                </a:ext>
              </a:extLst>
            </p:cNvPr>
            <p:cNvSpPr txBox="1"/>
            <p:nvPr/>
          </p:nvSpPr>
          <p:spPr>
            <a:xfrm>
              <a:off x="3231807" y="2946980"/>
              <a:ext cx="1737360" cy="2477601"/>
            </a:xfrm>
            <a:prstGeom prst="rect">
              <a:avLst/>
            </a:prstGeom>
            <a:noFill/>
          </p:spPr>
          <p:txBody>
            <a:bodyPr wrap="square" lIns="91440" tIns="45720" rIns="91440" bIns="45720" rtlCol="0" anchor="t">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Transmission &amp; Distribution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Flexible Grid Management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Sensing &amp; Measurement</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Data Analysis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Controls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Arial"/>
                </a:rPr>
                <a:t>Protection</a:t>
              </a:r>
            </a:p>
          </p:txBody>
        </p:sp>
        <p:sp>
          <p:nvSpPr>
            <p:cNvPr id="74" name="TextBox 73">
              <a:extLst>
                <a:ext uri="{FF2B5EF4-FFF2-40B4-BE49-F238E27FC236}">
                  <a16:creationId xmlns:a16="http://schemas.microsoft.com/office/drawing/2014/main" id="{0F049DE4-CD0D-9EEB-DEF6-82CF69C4C261}"/>
                </a:ext>
              </a:extLst>
            </p:cNvPr>
            <p:cNvSpPr txBox="1">
              <a:spLocks/>
            </p:cNvSpPr>
            <p:nvPr/>
          </p:nvSpPr>
          <p:spPr>
            <a:xfrm>
              <a:off x="4953235" y="2925277"/>
              <a:ext cx="1805135" cy="2954655"/>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Adaptation and Mitigation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Science and Forecasting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System Modeling Tools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Modeling</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Interdependent Infrastructures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Multi-Model Integration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Science</a:t>
              </a:r>
            </a:p>
          </p:txBody>
        </p:sp>
        <p:sp>
          <p:nvSpPr>
            <p:cNvPr id="75" name="TextBox 74">
              <a:extLst>
                <a:ext uri="{FF2B5EF4-FFF2-40B4-BE49-F238E27FC236}">
                  <a16:creationId xmlns:a16="http://schemas.microsoft.com/office/drawing/2014/main" id="{486C0B10-BFFD-0BB2-4C1A-CF6B3C53F83A}"/>
                </a:ext>
              </a:extLst>
            </p:cNvPr>
            <p:cNvSpPr txBox="1"/>
            <p:nvPr/>
          </p:nvSpPr>
          <p:spPr>
            <a:xfrm>
              <a:off x="6822215" y="2915752"/>
              <a:ext cx="1737360" cy="1523494"/>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Regulations</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 Design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Valuation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Justice</a:t>
              </a:r>
            </a:p>
          </p:txBody>
        </p:sp>
        <p:sp>
          <p:nvSpPr>
            <p:cNvPr id="76" name="TextBox 75">
              <a:extLst>
                <a:ext uri="{FF2B5EF4-FFF2-40B4-BE49-F238E27FC236}">
                  <a16:creationId xmlns:a16="http://schemas.microsoft.com/office/drawing/2014/main" id="{6E092C59-B244-B040-8C48-A080196D4440}"/>
                </a:ext>
              </a:extLst>
            </p:cNvPr>
            <p:cNvSpPr txBox="1"/>
            <p:nvPr/>
          </p:nvSpPr>
          <p:spPr>
            <a:xfrm>
              <a:off x="10515885" y="2898262"/>
              <a:ext cx="1737360" cy="1446550"/>
            </a:xfrm>
            <a:prstGeom prst="rect">
              <a:avLst/>
            </a:prstGeom>
            <a:noFill/>
          </p:spPr>
          <p:txBody>
            <a:bodyPr wrap="square" rtlCol="0">
              <a:spAutoFit/>
            </a:bodyPr>
            <a:lstStyle/>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Generation</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Flexible Load</a:t>
              </a:r>
            </a:p>
            <a:p>
              <a:pPr marL="111125" marR="0" lvl="0" indent="-1111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Hybrid Systems/ Integrated Energy Systems</a:t>
              </a:r>
            </a:p>
          </p:txBody>
        </p:sp>
      </p:grpSp>
      <p:sp>
        <p:nvSpPr>
          <p:cNvPr id="77" name="Slide Number Placeholder 1">
            <a:extLst>
              <a:ext uri="{FF2B5EF4-FFF2-40B4-BE49-F238E27FC236}">
                <a16:creationId xmlns:a16="http://schemas.microsoft.com/office/drawing/2014/main" id="{97DA6DF2-1D8D-9AC2-1CA1-EFF0B4E4B968}"/>
              </a:ext>
            </a:extLst>
          </p:cNvPr>
          <p:cNvSpPr txBox="1">
            <a:spLocks/>
          </p:cNvSpPr>
          <p:nvPr/>
        </p:nvSpPr>
        <p:spPr>
          <a:xfrm>
            <a:off x="11655552" y="6356351"/>
            <a:ext cx="402336" cy="365125"/>
          </a:xfrm>
          <a:prstGeom prst="rect">
            <a:avLst/>
          </a:prstGeom>
        </p:spPr>
        <p:txBody>
          <a:bodyPr lIns="0" tIns="0" bIns="0" anchor="ctr" anchorCtr="0"/>
          <a:lstStyle>
            <a:defPPr>
              <a:defRPr lang="en-US"/>
            </a:defPPr>
            <a:lvl1pPr>
              <a:defRPr sz="900" b="1">
                <a:solidFill>
                  <a:srgbClr val="707276"/>
                </a:solidFill>
                <a:latin typeface="Arial"/>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722D57-58D6-9447-A6D5-A97F6C35A8FB}" type="slidenum">
              <a:rPr kumimoji="0" lang="en-US" sz="900" b="1" i="0" u="none" strike="noStrike" kern="1200" cap="none" spc="0" normalizeH="0" baseline="0" noProof="0">
                <a:ln>
                  <a:noFill/>
                </a:ln>
                <a:solidFill>
                  <a:srgbClr val="707276"/>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srgbClr val="707276"/>
              </a:solidFill>
              <a:effectLst/>
              <a:uLnTx/>
              <a:uFillTx/>
              <a:latin typeface="Arial"/>
              <a:ea typeface="+mn-ea"/>
              <a:cs typeface="Arial"/>
            </a:endParaRPr>
          </a:p>
        </p:txBody>
      </p:sp>
      <p:sp>
        <p:nvSpPr>
          <p:cNvPr id="78" name="TextBox 77">
            <a:extLst>
              <a:ext uri="{FF2B5EF4-FFF2-40B4-BE49-F238E27FC236}">
                <a16:creationId xmlns:a16="http://schemas.microsoft.com/office/drawing/2014/main" id="{891391CE-0316-60CE-FB55-79A813966B86}"/>
              </a:ext>
            </a:extLst>
          </p:cNvPr>
          <p:cNvSpPr txBox="1"/>
          <p:nvPr/>
        </p:nvSpPr>
        <p:spPr>
          <a:xfrm>
            <a:off x="0" y="6136890"/>
            <a:ext cx="1315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Types</a:t>
            </a:r>
          </a:p>
        </p:txBody>
      </p:sp>
      <p:grpSp>
        <p:nvGrpSpPr>
          <p:cNvPr id="79" name="Group 78">
            <a:extLst>
              <a:ext uri="{FF2B5EF4-FFF2-40B4-BE49-F238E27FC236}">
                <a16:creationId xmlns:a16="http://schemas.microsoft.com/office/drawing/2014/main" id="{3FB95179-554C-CDC2-C1E7-D43C57E962D9}"/>
              </a:ext>
            </a:extLst>
          </p:cNvPr>
          <p:cNvGrpSpPr/>
          <p:nvPr/>
        </p:nvGrpSpPr>
        <p:grpSpPr>
          <a:xfrm>
            <a:off x="2067337" y="212379"/>
            <a:ext cx="9259575" cy="751434"/>
            <a:chOff x="1514645" y="333963"/>
            <a:chExt cx="9259575" cy="751434"/>
          </a:xfrm>
        </p:grpSpPr>
        <p:sp>
          <p:nvSpPr>
            <p:cNvPr id="80" name="Rectangle: Rounded Corners 79">
              <a:extLst>
                <a:ext uri="{FF2B5EF4-FFF2-40B4-BE49-F238E27FC236}">
                  <a16:creationId xmlns:a16="http://schemas.microsoft.com/office/drawing/2014/main" id="{6F634EA0-710A-0A6A-B50D-3B3158E7A85D}"/>
                </a:ext>
              </a:extLst>
            </p:cNvPr>
            <p:cNvSpPr/>
            <p:nvPr/>
          </p:nvSpPr>
          <p:spPr>
            <a:xfrm>
              <a:off x="1514645" y="336098"/>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Decarbonization</a:t>
              </a:r>
            </a:p>
          </p:txBody>
        </p:sp>
        <p:sp>
          <p:nvSpPr>
            <p:cNvPr id="81" name="Rectangle: Rounded Corners 80">
              <a:extLst>
                <a:ext uri="{FF2B5EF4-FFF2-40B4-BE49-F238E27FC236}">
                  <a16:creationId xmlns:a16="http://schemas.microsoft.com/office/drawing/2014/main" id="{564E9D9B-64DA-850D-8787-F595776DDB61}"/>
                </a:ext>
              </a:extLst>
            </p:cNvPr>
            <p:cNvSpPr/>
            <p:nvPr/>
          </p:nvSpPr>
          <p:spPr>
            <a:xfrm>
              <a:off x="3419566"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Infrastructure Modernization</a:t>
              </a:r>
            </a:p>
          </p:txBody>
        </p:sp>
        <p:sp>
          <p:nvSpPr>
            <p:cNvPr id="82" name="Rectangle: Rounded Corners 81">
              <a:extLst>
                <a:ext uri="{FF2B5EF4-FFF2-40B4-BE49-F238E27FC236}">
                  <a16:creationId xmlns:a16="http://schemas.microsoft.com/office/drawing/2014/main" id="{2443FF4D-4170-5819-8290-D65A3DE62A6C}"/>
                </a:ext>
              </a:extLst>
            </p:cNvPr>
            <p:cNvSpPr/>
            <p:nvPr/>
          </p:nvSpPr>
          <p:spPr>
            <a:xfrm>
              <a:off x="5324487" y="33396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Climate Adaption and Mitigation</a:t>
              </a:r>
            </a:p>
          </p:txBody>
        </p:sp>
        <p:sp>
          <p:nvSpPr>
            <p:cNvPr id="83" name="Rectangle: Rounded Corners 82">
              <a:extLst>
                <a:ext uri="{FF2B5EF4-FFF2-40B4-BE49-F238E27FC236}">
                  <a16:creationId xmlns:a16="http://schemas.microsoft.com/office/drawing/2014/main" id="{9988CF77-6180-8B6F-8C04-5C3B16BA058D}"/>
                </a:ext>
              </a:extLst>
            </p:cNvPr>
            <p:cNvSpPr/>
            <p:nvPr/>
          </p:nvSpPr>
          <p:spPr>
            <a:xfrm>
              <a:off x="7236374" y="348653"/>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Equity and Energy Justice</a:t>
              </a:r>
            </a:p>
          </p:txBody>
        </p:sp>
        <p:sp>
          <p:nvSpPr>
            <p:cNvPr id="84" name="Rectangle: Rounded Corners 83">
              <a:extLst>
                <a:ext uri="{FF2B5EF4-FFF2-40B4-BE49-F238E27FC236}">
                  <a16:creationId xmlns:a16="http://schemas.microsoft.com/office/drawing/2014/main" id="{F8183774-C90D-A696-38EE-9841460A9EBE}"/>
                </a:ext>
              </a:extLst>
            </p:cNvPr>
            <p:cNvSpPr/>
            <p:nvPr/>
          </p:nvSpPr>
          <p:spPr>
            <a:xfrm>
              <a:off x="9148261" y="337410"/>
              <a:ext cx="1625959" cy="736744"/>
            </a:xfrm>
            <a:prstGeom prst="roundRect">
              <a:avLst/>
            </a:prstGeom>
            <a:solidFill>
              <a:schemeClr val="bg1"/>
            </a:solidFill>
            <a:ln>
              <a:solidFill>
                <a:srgbClr val="007D4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Development</a:t>
              </a:r>
            </a:p>
          </p:txBody>
        </p:sp>
      </p:grpSp>
      <p:cxnSp>
        <p:nvCxnSpPr>
          <p:cNvPr id="85" name="Straight Connector 84">
            <a:extLst>
              <a:ext uri="{FF2B5EF4-FFF2-40B4-BE49-F238E27FC236}">
                <a16:creationId xmlns:a16="http://schemas.microsoft.com/office/drawing/2014/main" id="{4BEE1171-9A09-F262-2453-016D1AB592B4}"/>
              </a:ext>
            </a:extLst>
          </p:cNvPr>
          <p:cNvCxnSpPr>
            <a:cxnSpLocks/>
          </p:cNvCxnSpPr>
          <p:nvPr/>
        </p:nvCxnSpPr>
        <p:spPr>
          <a:xfrm>
            <a:off x="-21574" y="6117922"/>
            <a:ext cx="12213574" cy="0"/>
          </a:xfrm>
          <a:prstGeom prst="line">
            <a:avLst/>
          </a:prstGeom>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0A52A18-8946-EA41-8F4D-2AA46CB302E9}"/>
              </a:ext>
            </a:extLst>
          </p:cNvPr>
          <p:cNvSpPr txBox="1"/>
          <p:nvPr/>
        </p:nvSpPr>
        <p:spPr>
          <a:xfrm>
            <a:off x="7105" y="1206523"/>
            <a:ext cx="131762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Objectives</a:t>
            </a:r>
          </a:p>
        </p:txBody>
      </p:sp>
      <p:sp>
        <p:nvSpPr>
          <p:cNvPr id="87" name="TextBox 86">
            <a:extLst>
              <a:ext uri="{FF2B5EF4-FFF2-40B4-BE49-F238E27FC236}">
                <a16:creationId xmlns:a16="http://schemas.microsoft.com/office/drawing/2014/main" id="{F19DDB8D-302B-06C4-6FFE-A20ACA4A52C5}"/>
              </a:ext>
            </a:extLst>
          </p:cNvPr>
          <p:cNvSpPr txBox="1"/>
          <p:nvPr/>
        </p:nvSpPr>
        <p:spPr>
          <a:xfrm>
            <a:off x="-11972" y="2339598"/>
            <a:ext cx="13176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Pillars</a:t>
            </a:r>
          </a:p>
        </p:txBody>
      </p:sp>
      <p:sp>
        <p:nvSpPr>
          <p:cNvPr id="88" name="TextBox 87">
            <a:extLst>
              <a:ext uri="{FF2B5EF4-FFF2-40B4-BE49-F238E27FC236}">
                <a16:creationId xmlns:a16="http://schemas.microsoft.com/office/drawing/2014/main" id="{AA6D0754-6BE7-7BBA-05BD-AB0F05BB2A7E}"/>
              </a:ext>
            </a:extLst>
          </p:cNvPr>
          <p:cNvSpPr txBox="1"/>
          <p:nvPr/>
        </p:nvSpPr>
        <p:spPr>
          <a:xfrm>
            <a:off x="-11973" y="3122920"/>
            <a:ext cx="1336706"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Areas</a:t>
            </a:r>
          </a:p>
        </p:txBody>
      </p:sp>
      <p:sp>
        <p:nvSpPr>
          <p:cNvPr id="89" name="TextBox 88">
            <a:extLst>
              <a:ext uri="{FF2B5EF4-FFF2-40B4-BE49-F238E27FC236}">
                <a16:creationId xmlns:a16="http://schemas.microsoft.com/office/drawing/2014/main" id="{0377EF49-87BC-E41F-1A95-0E9B4DA72580}"/>
              </a:ext>
            </a:extLst>
          </p:cNvPr>
          <p:cNvSpPr txBox="1"/>
          <p:nvPr/>
        </p:nvSpPr>
        <p:spPr>
          <a:xfrm>
            <a:off x="0" y="329109"/>
            <a:ext cx="13176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 Goals</a:t>
            </a:r>
          </a:p>
        </p:txBody>
      </p:sp>
      <p:sp>
        <p:nvSpPr>
          <p:cNvPr id="90" name="Arrow: Right 89">
            <a:extLst>
              <a:ext uri="{FF2B5EF4-FFF2-40B4-BE49-F238E27FC236}">
                <a16:creationId xmlns:a16="http://schemas.microsoft.com/office/drawing/2014/main" id="{42354E29-FFBA-1915-9793-DCAD3A0CF83A}"/>
              </a:ext>
            </a:extLst>
          </p:cNvPr>
          <p:cNvSpPr/>
          <p:nvPr/>
        </p:nvSpPr>
        <p:spPr>
          <a:xfrm rot="16200000" flipH="1">
            <a:off x="509115" y="98177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Arrow: Right 90">
            <a:extLst>
              <a:ext uri="{FF2B5EF4-FFF2-40B4-BE49-F238E27FC236}">
                <a16:creationId xmlns:a16="http://schemas.microsoft.com/office/drawing/2014/main" id="{83FA0231-F9CC-C547-3605-AAB073F87AB2}"/>
              </a:ext>
            </a:extLst>
          </p:cNvPr>
          <p:cNvSpPr/>
          <p:nvPr/>
        </p:nvSpPr>
        <p:spPr>
          <a:xfrm rot="16200000" flipH="1">
            <a:off x="509115" y="199776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Arrow: Right 91">
            <a:extLst>
              <a:ext uri="{FF2B5EF4-FFF2-40B4-BE49-F238E27FC236}">
                <a16:creationId xmlns:a16="http://schemas.microsoft.com/office/drawing/2014/main" id="{B1FA5D13-5433-B46A-B319-6EF9F71DB627}"/>
              </a:ext>
            </a:extLst>
          </p:cNvPr>
          <p:cNvSpPr/>
          <p:nvPr/>
        </p:nvSpPr>
        <p:spPr>
          <a:xfrm rot="16200000" flipH="1">
            <a:off x="509115" y="277973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Arrow: Right 92">
            <a:extLst>
              <a:ext uri="{FF2B5EF4-FFF2-40B4-BE49-F238E27FC236}">
                <a16:creationId xmlns:a16="http://schemas.microsoft.com/office/drawing/2014/main" id="{0AD4BB8D-60FE-9D45-27F1-27A4742F2A3E}"/>
              </a:ext>
            </a:extLst>
          </p:cNvPr>
          <p:cNvSpPr/>
          <p:nvPr/>
        </p:nvSpPr>
        <p:spPr>
          <a:xfrm rot="16200000" flipH="1">
            <a:off x="5604021" y="976644"/>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Arrow: Right 93">
            <a:extLst>
              <a:ext uri="{FF2B5EF4-FFF2-40B4-BE49-F238E27FC236}">
                <a16:creationId xmlns:a16="http://schemas.microsoft.com/office/drawing/2014/main" id="{666AE399-8947-8D2D-0E25-C8849A219332}"/>
              </a:ext>
            </a:extLst>
          </p:cNvPr>
          <p:cNvSpPr/>
          <p:nvPr/>
        </p:nvSpPr>
        <p:spPr>
          <a:xfrm rot="16200000" flipH="1">
            <a:off x="3699100" y="99501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Arrow: Right 94">
            <a:extLst>
              <a:ext uri="{FF2B5EF4-FFF2-40B4-BE49-F238E27FC236}">
                <a16:creationId xmlns:a16="http://schemas.microsoft.com/office/drawing/2014/main" id="{D150D145-F151-599C-FE0B-81F600D336B1}"/>
              </a:ext>
            </a:extLst>
          </p:cNvPr>
          <p:cNvSpPr/>
          <p:nvPr/>
        </p:nvSpPr>
        <p:spPr>
          <a:xfrm rot="16200000" flipH="1">
            <a:off x="7496371" y="994629"/>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Arrow: Right 95">
            <a:extLst>
              <a:ext uri="{FF2B5EF4-FFF2-40B4-BE49-F238E27FC236}">
                <a16:creationId xmlns:a16="http://schemas.microsoft.com/office/drawing/2014/main" id="{2C6BD848-F7E2-A1D5-5384-0589CF53AC4E}"/>
              </a:ext>
            </a:extLst>
          </p:cNvPr>
          <p:cNvSpPr/>
          <p:nvPr/>
        </p:nvSpPr>
        <p:spPr>
          <a:xfrm rot="16200000" flipH="1">
            <a:off x="9440245" y="980441"/>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Arrow: Right 96">
            <a:extLst>
              <a:ext uri="{FF2B5EF4-FFF2-40B4-BE49-F238E27FC236}">
                <a16:creationId xmlns:a16="http://schemas.microsoft.com/office/drawing/2014/main" id="{C85A3408-32C3-5546-FBC6-C37AE3E9D9FA}"/>
              </a:ext>
            </a:extLst>
          </p:cNvPr>
          <p:cNvSpPr/>
          <p:nvPr/>
        </p:nvSpPr>
        <p:spPr>
          <a:xfrm rot="16200000" flipH="1">
            <a:off x="3699100" y="1992797"/>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Arrow: Right 97">
            <a:extLst>
              <a:ext uri="{FF2B5EF4-FFF2-40B4-BE49-F238E27FC236}">
                <a16:creationId xmlns:a16="http://schemas.microsoft.com/office/drawing/2014/main" id="{93C8497A-5C3E-E8E4-5845-FBA53953D7C6}"/>
              </a:ext>
            </a:extLst>
          </p:cNvPr>
          <p:cNvSpPr/>
          <p:nvPr/>
        </p:nvSpPr>
        <p:spPr>
          <a:xfrm rot="16200000" flipH="1">
            <a:off x="5604021"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Arrow: Right 98">
            <a:extLst>
              <a:ext uri="{FF2B5EF4-FFF2-40B4-BE49-F238E27FC236}">
                <a16:creationId xmlns:a16="http://schemas.microsoft.com/office/drawing/2014/main" id="{3F0F2831-F1E0-CA70-A050-EA3E5F9EF5C9}"/>
              </a:ext>
            </a:extLst>
          </p:cNvPr>
          <p:cNvSpPr/>
          <p:nvPr/>
        </p:nvSpPr>
        <p:spPr>
          <a:xfrm rot="16200000" flipH="1">
            <a:off x="7513253" y="1974018"/>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Arrow: Right 99">
            <a:extLst>
              <a:ext uri="{FF2B5EF4-FFF2-40B4-BE49-F238E27FC236}">
                <a16:creationId xmlns:a16="http://schemas.microsoft.com/office/drawing/2014/main" id="{6F4EC873-0397-3D0B-EE66-C0E1671CE7A7}"/>
              </a:ext>
            </a:extLst>
          </p:cNvPr>
          <p:cNvSpPr/>
          <p:nvPr/>
        </p:nvSpPr>
        <p:spPr>
          <a:xfrm rot="16200000" flipH="1">
            <a:off x="9440245" y="1970600"/>
            <a:ext cx="274320" cy="182880"/>
          </a:xfrm>
          <a:prstGeom prst="rightArrow">
            <a:avLst/>
          </a:prstGeom>
          <a:solidFill>
            <a:srgbClr val="F99D2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39E21FA4-2EEC-F91C-3462-D2F07494F9DF}"/>
              </a:ext>
            </a:extLst>
          </p:cNvPr>
          <p:cNvSpPr/>
          <p:nvPr/>
        </p:nvSpPr>
        <p:spPr>
          <a:xfrm>
            <a:off x="1358278" y="2107775"/>
            <a:ext cx="1761094" cy="40033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657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35D31E-B09E-26A0-8ADC-D5C0BAD9E7C4}"/>
              </a:ext>
            </a:extLst>
          </p:cNvPr>
          <p:cNvSpPr>
            <a:spLocks noGrp="1"/>
          </p:cNvSpPr>
          <p:nvPr>
            <p:ph type="body" idx="1"/>
          </p:nvPr>
        </p:nvSpPr>
        <p:spPr>
          <a:xfrm>
            <a:off x="128763" y="1238452"/>
            <a:ext cx="9153458" cy="458945"/>
          </a:xfrm>
        </p:spPr>
        <p:txBody>
          <a:bodyPr/>
          <a:lstStyle/>
          <a:p>
            <a:r>
              <a:rPr lang="en-US" dirty="0">
                <a:latin typeface="+mn-lt"/>
              </a:rPr>
              <a:t>Top drivers/challenges in next 5 years</a:t>
            </a:r>
          </a:p>
        </p:txBody>
      </p:sp>
      <p:sp>
        <p:nvSpPr>
          <p:cNvPr id="12" name="Title 11"/>
          <p:cNvSpPr>
            <a:spLocks noGrp="1"/>
          </p:cNvSpPr>
          <p:nvPr>
            <p:ph type="title"/>
          </p:nvPr>
        </p:nvSpPr>
        <p:spPr>
          <a:xfrm>
            <a:off x="256891" y="55874"/>
            <a:ext cx="8897198" cy="808597"/>
          </a:xfrm>
        </p:spPr>
        <p:txBody>
          <a:bodyPr/>
          <a:lstStyle/>
          <a:p>
            <a:r>
              <a:rPr lang="en-US" dirty="0">
                <a:latin typeface="+mj-lt"/>
              </a:rPr>
              <a:t>Devices and Integrated Systems Pillar - Overview</a:t>
            </a:r>
          </a:p>
        </p:txBody>
      </p:sp>
      <p:sp>
        <p:nvSpPr>
          <p:cNvPr id="13" name="Text Placeholder 12"/>
          <p:cNvSpPr>
            <a:spLocks noGrp="1"/>
          </p:cNvSpPr>
          <p:nvPr>
            <p:ph idx="13"/>
          </p:nvPr>
        </p:nvSpPr>
        <p:spPr>
          <a:xfrm>
            <a:off x="128762" y="1802962"/>
            <a:ext cx="9153457" cy="1914095"/>
          </a:xfrm>
          <a:prstGeom prst="rect">
            <a:avLst/>
          </a:prstGeom>
        </p:spPr>
        <p:txBody>
          <a:bodyPr>
            <a:normAutofit/>
          </a:bodyPr>
          <a:lstStyle/>
          <a:p>
            <a:pPr>
              <a:spcBef>
                <a:spcPts val="0"/>
              </a:spcBef>
              <a:spcAft>
                <a:spcPts val="600"/>
              </a:spcAft>
            </a:pPr>
            <a:r>
              <a:rPr lang="en-US" dirty="0">
                <a:latin typeface="+mn-lt"/>
              </a:rPr>
              <a:t>Integrated devices and systems technologies to address balance of systems </a:t>
            </a:r>
            <a:r>
              <a:rPr lang="en-US" b="1" dirty="0">
                <a:latin typeface="+mn-lt"/>
              </a:rPr>
              <a:t>costs and reliability </a:t>
            </a:r>
            <a:r>
              <a:rPr lang="en-US" dirty="0">
                <a:latin typeface="+mn-lt"/>
              </a:rPr>
              <a:t>at different power and voltage levels</a:t>
            </a:r>
          </a:p>
          <a:p>
            <a:pPr marL="0" indent="0">
              <a:spcBef>
                <a:spcPts val="0"/>
              </a:spcBef>
              <a:spcAft>
                <a:spcPts val="600"/>
              </a:spcAft>
              <a:buNone/>
            </a:pPr>
            <a:endParaRPr lang="en-US" dirty="0">
              <a:latin typeface="+mn-lt"/>
            </a:endParaRPr>
          </a:p>
          <a:p>
            <a:pPr>
              <a:spcBef>
                <a:spcPts val="0"/>
              </a:spcBef>
              <a:spcAft>
                <a:spcPts val="600"/>
              </a:spcAft>
            </a:pPr>
            <a:r>
              <a:rPr lang="en-US" b="1" dirty="0">
                <a:latin typeface="+mn-lt"/>
              </a:rPr>
              <a:t>Robust characterization </a:t>
            </a:r>
            <a:r>
              <a:rPr lang="en-US" dirty="0">
                <a:latin typeface="+mn-lt"/>
              </a:rPr>
              <a:t>of devices and integrated systems to meet interconnection and interoperability requirements. </a:t>
            </a:r>
          </a:p>
        </p:txBody>
      </p:sp>
      <p:sp>
        <p:nvSpPr>
          <p:cNvPr id="8" name="Text Placeholder 2">
            <a:extLst>
              <a:ext uri="{FF2B5EF4-FFF2-40B4-BE49-F238E27FC236}">
                <a16:creationId xmlns:a16="http://schemas.microsoft.com/office/drawing/2014/main" id="{FA548C83-8846-63A3-31B1-544C688281B7}"/>
              </a:ext>
            </a:extLst>
          </p:cNvPr>
          <p:cNvSpPr txBox="1">
            <a:spLocks/>
          </p:cNvSpPr>
          <p:nvPr/>
        </p:nvSpPr>
        <p:spPr>
          <a:xfrm>
            <a:off x="128762" y="3679943"/>
            <a:ext cx="8208915" cy="501688"/>
          </a:xfrm>
          <a:prstGeom prst="rect">
            <a:avLst/>
          </a:prstGeom>
        </p:spPr>
        <p:txBody>
          <a:bodyPr lIns="0" tIns="0" rIns="0" bIns="0" anchor="b">
            <a:normAutofit/>
          </a:bodyPr>
          <a:lstStyle>
            <a:lvl1pPr marL="0" indent="0" algn="l" defTabSz="457200" rtl="0" eaLnBrk="1" latinLnBrk="0" hangingPunct="1">
              <a:spcBef>
                <a:spcPct val="20000"/>
              </a:spcBef>
              <a:buFont typeface="Arial"/>
              <a:buNone/>
              <a:defRPr sz="20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a:rPr>
              <a:t>Key activities</a:t>
            </a:r>
          </a:p>
        </p:txBody>
      </p:sp>
      <p:sp>
        <p:nvSpPr>
          <p:cNvPr id="9" name="Text Placeholder 12">
            <a:extLst>
              <a:ext uri="{FF2B5EF4-FFF2-40B4-BE49-F238E27FC236}">
                <a16:creationId xmlns:a16="http://schemas.microsoft.com/office/drawing/2014/main" id="{EC6054B1-3168-D68D-0AD0-36ADE2B0026B}"/>
              </a:ext>
            </a:extLst>
          </p:cNvPr>
          <p:cNvSpPr txBox="1">
            <a:spLocks/>
          </p:cNvSpPr>
          <p:nvPr/>
        </p:nvSpPr>
        <p:spPr>
          <a:xfrm>
            <a:off x="128763" y="4331171"/>
            <a:ext cx="8208914" cy="2405959"/>
          </a:xfrm>
          <a:prstGeom prst="rect">
            <a:avLst/>
          </a:prstGeom>
        </p:spPr>
        <p:txBody>
          <a:bodyPr lIns="0" tIns="0" rIns="0" bIns="0">
            <a:noAutofit/>
          </a:bodyPr>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600"/>
              </a:spcBef>
              <a:spcAft>
                <a:spcPts val="0"/>
              </a:spcAft>
              <a:buClrTx/>
              <a:buSzPct val="90000"/>
              <a:buFont typeface="Lucida Grande"/>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Develop, characterize, and deploy novel device-to-system level architectures to support control, protection, and grid services</a:t>
            </a: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342900" marR="0" lvl="0" indent="-342900" algn="l" defTabSz="457200" rtl="0" eaLnBrk="1" fontAlgn="auto" latinLnBrk="0" hangingPunct="1">
              <a:lnSpc>
                <a:spcPct val="100000"/>
              </a:lnSpc>
              <a:spcBef>
                <a:spcPts val="600"/>
              </a:spcBef>
              <a:spcAft>
                <a:spcPts val="0"/>
              </a:spcAft>
              <a:buClrTx/>
              <a:buSzPct val="90000"/>
              <a:buFont typeface="Lucida Grande"/>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Develop and deploy intelligent power electronic devices and modular designs necessary to meet power, voltage, and packaging requirements to support grid flexibility</a:t>
            </a:r>
          </a:p>
          <a:p>
            <a:pPr marL="342900" marR="0" lvl="0" indent="-342900" algn="l" defTabSz="457200" rtl="0" eaLnBrk="1" fontAlgn="auto" latinLnBrk="0" hangingPunct="1">
              <a:lnSpc>
                <a:spcPct val="100000"/>
              </a:lnSpc>
              <a:spcBef>
                <a:spcPts val="600"/>
              </a:spcBef>
              <a:spcAft>
                <a:spcPts val="0"/>
              </a:spcAft>
              <a:buClrTx/>
              <a:buSzPct val="90000"/>
              <a:buFont typeface="Lucida Grande"/>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Develop and deploy technologies at distribution and transmission scale to increase capacity, robust power flow control, and scalable renewable integration</a:t>
            </a:r>
          </a:p>
        </p:txBody>
      </p:sp>
      <p:pic>
        <p:nvPicPr>
          <p:cNvPr id="2" name="Picture 1">
            <a:extLst>
              <a:ext uri="{FF2B5EF4-FFF2-40B4-BE49-F238E27FC236}">
                <a16:creationId xmlns:a16="http://schemas.microsoft.com/office/drawing/2014/main" id="{2ADD2E4B-D955-1934-9AD8-17057D9A5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7086" y="1974947"/>
            <a:ext cx="2706152" cy="2099291"/>
          </a:xfrm>
          <a:prstGeom prst="rect">
            <a:avLst/>
          </a:prstGeom>
        </p:spPr>
      </p:pic>
      <p:pic>
        <p:nvPicPr>
          <p:cNvPr id="6" name="Picture 5">
            <a:extLst>
              <a:ext uri="{FF2B5EF4-FFF2-40B4-BE49-F238E27FC236}">
                <a16:creationId xmlns:a16="http://schemas.microsoft.com/office/drawing/2014/main" id="{CF81FCA5-358C-7880-69B2-87FD96CCCC3D}"/>
              </a:ext>
            </a:extLst>
          </p:cNvPr>
          <p:cNvPicPr>
            <a:picLocks noChangeAspect="1"/>
          </p:cNvPicPr>
          <p:nvPr/>
        </p:nvPicPr>
        <p:blipFill rotWithShape="1">
          <a:blip r:embed="rId4"/>
          <a:srcRect l="7402" t="-1" r="6122" b="17826"/>
          <a:stretch/>
        </p:blipFill>
        <p:spPr>
          <a:xfrm>
            <a:off x="8337679" y="3957007"/>
            <a:ext cx="3725559" cy="2780123"/>
          </a:xfrm>
          <a:prstGeom prst="rect">
            <a:avLst/>
          </a:prstGeom>
          <a:ln>
            <a:solidFill>
              <a:schemeClr val="tx1"/>
            </a:solidFill>
          </a:ln>
        </p:spPr>
      </p:pic>
    </p:spTree>
    <p:extLst>
      <p:ext uri="{BB962C8B-B14F-4D97-AF65-F5344CB8AC3E}">
        <p14:creationId xmlns:p14="http://schemas.microsoft.com/office/powerpoint/2010/main" val="3034735113"/>
      </p:ext>
    </p:extLst>
  </p:cSld>
  <p:clrMapOvr>
    <a:masterClrMapping/>
  </p:clrMapOvr>
</p:sld>
</file>

<file path=ppt/theme/theme1.xml><?xml version="1.0" encoding="utf-8"?>
<a:theme xmlns:a="http://schemas.openxmlformats.org/drawingml/2006/main" name="GMLC Theme">
  <a:themeElements>
    <a:clrScheme name="Custom 1">
      <a:dk1>
        <a:sysClr val="windowText" lastClr="000000"/>
      </a:dk1>
      <a:lt1>
        <a:sysClr val="window" lastClr="FFFFFF"/>
      </a:lt1>
      <a:dk2>
        <a:srgbClr val="44546A"/>
      </a:dk2>
      <a:lt2>
        <a:srgbClr val="E7E6E6"/>
      </a:lt2>
      <a:accent1>
        <a:srgbClr val="00B3EF"/>
      </a:accent1>
      <a:accent2>
        <a:srgbClr val="F47B29"/>
      </a:accent2>
      <a:accent3>
        <a:srgbClr val="007D43"/>
      </a:accent3>
      <a:accent4>
        <a:srgbClr val="FFDA00"/>
      </a:accent4>
      <a:accent5>
        <a:srgbClr val="005E82"/>
      </a:accent5>
      <a:accent6>
        <a:srgbClr val="68BD49"/>
      </a:accent6>
      <a:hlink>
        <a:srgbClr val="00B3EF"/>
      </a:hlink>
      <a:folHlink>
        <a:srgbClr val="005E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LC Theme" id="{B2BE477E-108E-4246-BB19-286D6E66C823}" vid="{4592F2BD-596A-4259-BF19-352B0FEA8BFB}"/>
    </a:ext>
  </a:extLst>
</a:theme>
</file>

<file path=ppt/theme/theme2.xml><?xml version="1.0" encoding="utf-8"?>
<a:theme xmlns:a="http://schemas.openxmlformats.org/drawingml/2006/main" name="1_PNNL_Presentation_Template_01-21-2012">
  <a:themeElements>
    <a:clrScheme name="Custom 1">
      <a:dk1>
        <a:sysClr val="windowText" lastClr="000000"/>
      </a:dk1>
      <a:lt1>
        <a:sysClr val="window" lastClr="FFFFFF"/>
      </a:lt1>
      <a:dk2>
        <a:srgbClr val="44546A"/>
      </a:dk2>
      <a:lt2>
        <a:srgbClr val="E7E6E6"/>
      </a:lt2>
      <a:accent1>
        <a:srgbClr val="00B3EF"/>
      </a:accent1>
      <a:accent2>
        <a:srgbClr val="F47B29"/>
      </a:accent2>
      <a:accent3>
        <a:srgbClr val="007D43"/>
      </a:accent3>
      <a:accent4>
        <a:srgbClr val="FFDA00"/>
      </a:accent4>
      <a:accent5>
        <a:srgbClr val="005E82"/>
      </a:accent5>
      <a:accent6>
        <a:srgbClr val="68BD49"/>
      </a:accent6>
      <a:hlink>
        <a:srgbClr val="00B3EF"/>
      </a:hlink>
      <a:folHlink>
        <a:srgbClr val="005E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4.xml><?xml version="1.0" encoding="utf-8"?>
<a:theme xmlns:a="http://schemas.openxmlformats.org/drawingml/2006/main" name="1_GMLC Theme">
  <a:themeElements>
    <a:clrScheme name="Custom 1">
      <a:dk1>
        <a:sysClr val="windowText" lastClr="000000"/>
      </a:dk1>
      <a:lt1>
        <a:sysClr val="window" lastClr="FFFFFF"/>
      </a:lt1>
      <a:dk2>
        <a:srgbClr val="44546A"/>
      </a:dk2>
      <a:lt2>
        <a:srgbClr val="E7E6E6"/>
      </a:lt2>
      <a:accent1>
        <a:srgbClr val="00B3EF"/>
      </a:accent1>
      <a:accent2>
        <a:srgbClr val="F47B29"/>
      </a:accent2>
      <a:accent3>
        <a:srgbClr val="007D43"/>
      </a:accent3>
      <a:accent4>
        <a:srgbClr val="FFDA00"/>
      </a:accent4>
      <a:accent5>
        <a:srgbClr val="005E82"/>
      </a:accent5>
      <a:accent6>
        <a:srgbClr val="68BD49"/>
      </a:accent6>
      <a:hlink>
        <a:srgbClr val="00B3EF"/>
      </a:hlink>
      <a:folHlink>
        <a:srgbClr val="005E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LC Theme" id="{B2BE477E-108E-4246-BB19-286D6E66C823}" vid="{4592F2BD-596A-4259-BF19-352B0FEA8BFB}"/>
    </a:ext>
  </a:extLst>
</a:theme>
</file>

<file path=ppt/theme/theme5.xml><?xml version="1.0" encoding="utf-8"?>
<a:theme xmlns:a="http://schemas.openxmlformats.org/drawingml/2006/main" name="2_GMLC Theme">
  <a:themeElements>
    <a:clrScheme name="Custom 1">
      <a:dk1>
        <a:sysClr val="windowText" lastClr="000000"/>
      </a:dk1>
      <a:lt1>
        <a:sysClr val="window" lastClr="FFFFFF"/>
      </a:lt1>
      <a:dk2>
        <a:srgbClr val="44546A"/>
      </a:dk2>
      <a:lt2>
        <a:srgbClr val="E7E6E6"/>
      </a:lt2>
      <a:accent1>
        <a:srgbClr val="00B3EF"/>
      </a:accent1>
      <a:accent2>
        <a:srgbClr val="F47B29"/>
      </a:accent2>
      <a:accent3>
        <a:srgbClr val="007D43"/>
      </a:accent3>
      <a:accent4>
        <a:srgbClr val="FFDA00"/>
      </a:accent4>
      <a:accent5>
        <a:srgbClr val="005E82"/>
      </a:accent5>
      <a:accent6>
        <a:srgbClr val="68BD49"/>
      </a:accent6>
      <a:hlink>
        <a:srgbClr val="00B3EF"/>
      </a:hlink>
      <a:folHlink>
        <a:srgbClr val="005E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LC Theme" id="{B2BE477E-108E-4246-BB19-286D6E66C823}" vid="{4592F2BD-596A-4259-BF19-352B0FEA8BF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E87B9401D0E4FA93D1824E1172410" ma:contentTypeVersion="14" ma:contentTypeDescription="Create a new document." ma:contentTypeScope="" ma:versionID="67393ea6e4becf3f845b8b3619b05581">
  <xsd:schema xmlns:xsd="http://www.w3.org/2001/XMLSchema" xmlns:xs="http://www.w3.org/2001/XMLSchema" xmlns:p="http://schemas.microsoft.com/office/2006/metadata/properties" xmlns:ns2="bdf71ee8-3e74-4480-b14d-d8d5d33317f4" xmlns:ns3="1bd4a157-855c-45f5-9a3d-96226cf9bd35" xmlns:ns4="0a20205c-0631-4ff0-81c6-46eee12fe7e9" targetNamespace="http://schemas.microsoft.com/office/2006/metadata/properties" ma:root="true" ma:fieldsID="2e2860e45827032bcb8ae0e9780205d8" ns2:_="" ns3:_="" ns4:_="">
    <xsd:import namespace="bdf71ee8-3e74-4480-b14d-d8d5d33317f4"/>
    <xsd:import namespace="1bd4a157-855c-45f5-9a3d-96226cf9bd35"/>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71ee8-3e74-4480-b14d-d8d5d3331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d4a157-855c-45f5-9a3d-96226cf9bd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9f6113a-acfd-4cba-a44d-76444b986396}" ma:internalName="TaxCatchAll" ma:showField="CatchAllData" ma:web="1bd4a157-855c-45f5-9a3d-96226cf9b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f71ee8-3e74-4480-b14d-d8d5d33317f4">
      <Terms xmlns="http://schemas.microsoft.com/office/infopath/2007/PartnerControls"/>
    </lcf76f155ced4ddcb4097134ff3c332f>
    <TaxCatchAll xmlns="0a20205c-0631-4ff0-81c6-46eee12fe7e9" xsi:nil="true"/>
    <SharedWithUsers xmlns="1bd4a157-855c-45f5-9a3d-96226cf9bd35">
      <UserInfo>
        <DisplayName>Goff, Michelle (CONTR)</DisplayName>
        <AccountId>348</AccountId>
        <AccountType/>
      </UserInfo>
    </SharedWithUsers>
  </documentManagement>
</p:properties>
</file>

<file path=customXml/itemProps1.xml><?xml version="1.0" encoding="utf-8"?>
<ds:datastoreItem xmlns:ds="http://schemas.openxmlformats.org/officeDocument/2006/customXml" ds:itemID="{A9E5E4D5-C9E7-4035-90BE-5806E6371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71ee8-3e74-4480-b14d-d8d5d33317f4"/>
    <ds:schemaRef ds:uri="1bd4a157-855c-45f5-9a3d-96226cf9bd35"/>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6F2B3-3E31-41CE-A206-66F14DF3CB6D}">
  <ds:schemaRefs>
    <ds:schemaRef ds:uri="http://schemas.microsoft.com/sharepoint/v3/contenttype/forms"/>
  </ds:schemaRefs>
</ds:datastoreItem>
</file>

<file path=customXml/itemProps3.xml><?xml version="1.0" encoding="utf-8"?>
<ds:datastoreItem xmlns:ds="http://schemas.openxmlformats.org/officeDocument/2006/customXml" ds:itemID="{475404C9-F69B-44E6-904A-8B27019E90C3}">
  <ds:schemaRefs>
    <ds:schemaRef ds:uri="http://purl.org/dc/terms/"/>
    <ds:schemaRef ds:uri="http://schemas.microsoft.com/office/2006/metadata/properties"/>
    <ds:schemaRef ds:uri="bdf71ee8-3e74-4480-b14d-d8d5d33317f4"/>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0a20205c-0631-4ff0-81c6-46eee12fe7e9"/>
    <ds:schemaRef ds:uri="1bd4a157-855c-45f5-9a3d-96226cf9bd35"/>
  </ds:schemaRefs>
</ds:datastoreItem>
</file>

<file path=docProps/app.xml><?xml version="1.0" encoding="utf-8"?>
<Properties xmlns="http://schemas.openxmlformats.org/officeDocument/2006/extended-properties" xmlns:vt="http://schemas.openxmlformats.org/officeDocument/2006/docPropsVTypes">
  <Template>GMLC Theme</Template>
  <TotalTime>2720</TotalTime>
  <Words>2956</Words>
  <Application>Microsoft Office PowerPoint</Application>
  <PresentationFormat>Widescreen</PresentationFormat>
  <Paragraphs>666</Paragraphs>
  <Slides>32</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32</vt:i4>
      </vt:variant>
    </vt:vector>
  </HeadingPairs>
  <TitlesOfParts>
    <vt:vector size="47" baseType="lpstr">
      <vt:lpstr>Malgun Gothic Semilight</vt:lpstr>
      <vt:lpstr>ＭＳ Ｐゴシック</vt:lpstr>
      <vt:lpstr>Aptos</vt:lpstr>
      <vt:lpstr>Arial</vt:lpstr>
      <vt:lpstr>Calibri</vt:lpstr>
      <vt:lpstr>Courier New</vt:lpstr>
      <vt:lpstr>Franklin Gothic Book</vt:lpstr>
      <vt:lpstr>Franklin Gothic Medium</vt:lpstr>
      <vt:lpstr>Lucida Grande</vt:lpstr>
      <vt:lpstr>Wingdings</vt:lpstr>
      <vt:lpstr>GMLC Theme</vt:lpstr>
      <vt:lpstr>1_PNNL_Presentation_Template_01-21-2012</vt:lpstr>
      <vt:lpstr>EERE PPT_widescreen</vt:lpstr>
      <vt:lpstr>1_GMLC Theme</vt:lpstr>
      <vt:lpstr>2_GMLC Theme</vt:lpstr>
      <vt:lpstr>Welcome to the Grid Modernization Initiative Strategy Webinar!</vt:lpstr>
      <vt:lpstr>Geraldine Richmond Department of Energy Undersecretary for Science and Innovation</vt:lpstr>
      <vt:lpstr>Gil Bindewald Department of Energy, Office of Electricity Principal Deputy Assistant Secretary</vt:lpstr>
      <vt:lpstr>Juan Torres National Renewable Energy Laboratory Associate Lab Director, GMLC Co-chair</vt:lpstr>
      <vt:lpstr>Jud Virden Pacific Northwest National Laboratory Associate Lab Director, GMLC Co-chair</vt:lpstr>
      <vt:lpstr>PowerPoint Presentation</vt:lpstr>
      <vt:lpstr>Grid Modernization Pillar 1: Devices and Integrated Systems</vt:lpstr>
      <vt:lpstr>PowerPoint Presentation</vt:lpstr>
      <vt:lpstr>Devices and Integrated Systems Pillar - Overview</vt:lpstr>
      <vt:lpstr>Devices and Integrated Systems Pillar – Strategic Areas</vt:lpstr>
      <vt:lpstr>Grid Modernization Pillar 2: Operations</vt:lpstr>
      <vt:lpstr>PowerPoint Presentation</vt:lpstr>
      <vt:lpstr>Operations Pillar Topic Areas</vt:lpstr>
      <vt:lpstr>Connection to GMI’s Power System Objectives</vt:lpstr>
      <vt:lpstr>Grid Modernization Pillar 3: Planning</vt:lpstr>
      <vt:lpstr>Planning Pillar Objective</vt:lpstr>
      <vt:lpstr>PowerPoint Presentation</vt:lpstr>
      <vt:lpstr>Planning Pillar – Some Examples of Technical Areas</vt:lpstr>
      <vt:lpstr>Grid Modernization Pillar 4: Markets, Policies and Regulations</vt:lpstr>
      <vt:lpstr>PowerPoint Presentation</vt:lpstr>
      <vt:lpstr>Markets, Policies, and Regulations Pillar -  Key Components</vt:lpstr>
      <vt:lpstr>Grid Modernization Initiative Pillar 5: Resilient and Secure Systems</vt:lpstr>
      <vt:lpstr>PowerPoint Presentation</vt:lpstr>
      <vt:lpstr>Cyber and Physical Security</vt:lpstr>
      <vt:lpstr>Integrated Risk Assessment</vt:lpstr>
      <vt:lpstr>Enhancing Emergency Operation and Response</vt:lpstr>
      <vt:lpstr>Energy Security and Supply Chains</vt:lpstr>
      <vt:lpstr>Grid Modernization Initiative Pillar 6: Flexible Generation and Load</vt:lpstr>
      <vt:lpstr>Flexible Generation and Load Pillar - Overview</vt:lpstr>
      <vt:lpstr>PowerPoint Presentation</vt:lpstr>
      <vt:lpstr>Flexible Generation and Load Pillar – Topic Areas</vt:lpstr>
      <vt:lpstr>Thank you for attending the Grid Modernization Initiative Strategy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Worthington, Kerry (CONTR)</dc:creator>
  <cp:lastModifiedBy>Michelle A. Goff</cp:lastModifiedBy>
  <cp:revision>240</cp:revision>
  <dcterms:created xsi:type="dcterms:W3CDTF">2023-05-03T16:39:26Z</dcterms:created>
  <dcterms:modified xsi:type="dcterms:W3CDTF">2024-10-21T14:12:44Z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0x010100F16E87B9401D0E4FA93D1824E1172410</vt:lpwstr>
  </property>
  <property fmtid="{D5CDD505-2E9C-101B-9397-08002B2CF9AE}" pid="3" name="MediaServiceImageTags">
    <vt:lpwstr/>
  </property>
</Properties>
</file>