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36702A-A81B-41B5-D0CD-622E3BF876B9}" name="Sean Lev" initials="SL" userId="S::slev@hwglaw.com::d7b97f74-4894-43a7-afae-77bdcb2287e9" providerId="AD"/>
  <p188:author id="{9B141BC2-B2EF-4CD0-021E-D5FC83D20DEB}" name="John Hodges" initials="JH" userId="S::jhodges@hwglaw.com::7f3011b3-d671-4df0-b88e-56512db86e5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6" d="100"/>
          <a:sy n="146" d="100"/>
        </p:scale>
        <p:origin x="120"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4" name="Picture 7" descr="Picture 7"/>
          <p:cNvPicPr>
            <a:picLocks noChangeAspect="1"/>
          </p:cNvPicPr>
          <p:nvPr/>
        </p:nvPicPr>
        <p:blipFill>
          <a:blip r:embed="rId2"/>
          <a:stretch>
            <a:fillRect/>
          </a:stretch>
        </p:blipFill>
        <p:spPr>
          <a:xfrm>
            <a:off x="8879850" y="5866464"/>
            <a:ext cx="2093315" cy="800386"/>
          </a:xfrm>
          <a:prstGeom prst="rect">
            <a:avLst/>
          </a:prstGeom>
          <a:ln w="12700">
            <a:miter lim="400000"/>
          </a:ln>
        </p:spPr>
      </p:pic>
      <p:sp>
        <p:nvSpPr>
          <p:cNvPr id="15" name="Rectangle 6"/>
          <p:cNvSpPr/>
          <p:nvPr/>
        </p:nvSpPr>
        <p:spPr>
          <a:xfrm>
            <a:off x="0" y="0"/>
            <a:ext cx="676275" cy="6858000"/>
          </a:xfrm>
          <a:prstGeom prst="rect">
            <a:avLst/>
          </a:prstGeom>
          <a:solidFill>
            <a:srgbClr val="1E1464"/>
          </a:solidFill>
          <a:ln w="12700">
            <a:miter lim="400000"/>
          </a:ln>
        </p:spPr>
        <p:txBody>
          <a:bodyPr lIns="45718" tIns="45718" rIns="45718" bIns="45718" anchor="ctr"/>
          <a:lstStyle/>
          <a:p>
            <a:pPr>
              <a:defRPr>
                <a:solidFill>
                  <a:srgbClr val="FFFFFF"/>
                </a:solidFill>
              </a:defRPr>
            </a:pPr>
            <a:endParaRPr/>
          </a:p>
        </p:txBody>
      </p:sp>
      <p:sp>
        <p:nvSpPr>
          <p:cNvPr id="16"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7" name="Body Level One…"/>
          <p:cNvSpPr txBox="1">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solidFill>
                  <a:srgbClr val="00AA50"/>
                </a:solidFill>
              </a:defRPr>
            </a:lvl1pPr>
            <a:lvl2pPr marL="0" indent="0" algn="ctr">
              <a:buSzTx/>
              <a:buFontTx/>
              <a:buNone/>
              <a:defRPr sz="2400">
                <a:solidFill>
                  <a:srgbClr val="00AA50"/>
                </a:solidFill>
              </a:defRPr>
            </a:lvl2pPr>
            <a:lvl3pPr marL="0" indent="0" algn="ctr">
              <a:buSzTx/>
              <a:buFontTx/>
              <a:buNone/>
              <a:defRPr sz="2400">
                <a:solidFill>
                  <a:srgbClr val="00AA50"/>
                </a:solidFill>
              </a:defRPr>
            </a:lvl3pPr>
            <a:lvl4pPr marL="0" indent="0" algn="ctr">
              <a:buSzTx/>
              <a:buFontTx/>
              <a:buNone/>
              <a:defRPr sz="2400">
                <a:solidFill>
                  <a:srgbClr val="00AA50"/>
                </a:solidFill>
              </a:defRPr>
            </a:lvl4pPr>
            <a:lvl5pPr marL="0" indent="0" algn="ctr">
              <a:buSzTx/>
              <a:buFontTx/>
              <a:buNone/>
              <a:defRPr sz="2400">
                <a:solidFill>
                  <a:srgbClr val="00AA50"/>
                </a:solidFill>
              </a:defRPr>
            </a:lvl5pPr>
          </a:lstStyle>
          <a:p>
            <a:r>
              <a:t>Body Level One</a:t>
            </a:r>
          </a:p>
          <a:p>
            <a:pPr lvl="1"/>
            <a:r>
              <a:t>Body Level Two</a:t>
            </a:r>
          </a:p>
          <a:p>
            <a:pPr lvl="2"/>
            <a:r>
              <a:t>Body Level Three</a:t>
            </a:r>
          </a:p>
          <a:p>
            <a:pPr lvl="3"/>
            <a:r>
              <a:t>Body Level Four</a:t>
            </a:r>
          </a:p>
          <a:p>
            <a:pPr lvl="4"/>
            <a:r>
              <a:t>Body Level Five</a:t>
            </a:r>
          </a:p>
        </p:txBody>
      </p:sp>
      <p:sp>
        <p:nvSpPr>
          <p:cNvPr id="18" name="Rectangle 6"/>
          <p:cNvSpPr/>
          <p:nvPr/>
        </p:nvSpPr>
        <p:spPr>
          <a:xfrm>
            <a:off x="0" y="0"/>
            <a:ext cx="676275" cy="6858000"/>
          </a:xfrm>
          <a:prstGeom prst="rect">
            <a:avLst/>
          </a:prstGeom>
          <a:solidFill>
            <a:srgbClr val="1E1464"/>
          </a:solidFill>
          <a:ln w="12700">
            <a:miter lim="400000"/>
          </a:ln>
        </p:spPr>
        <p:txBody>
          <a:bodyPr lIns="45718" tIns="45718" rIns="45718" bIns="45718" anchor="ctr"/>
          <a:lstStyle/>
          <a:p>
            <a:pPr>
              <a:defRPr>
                <a:solidFill>
                  <a:srgbClr val="FFFFFF"/>
                </a:solidFill>
              </a:defRPr>
            </a:pPr>
            <a:endParaRPr/>
          </a:p>
        </p:txBody>
      </p:sp>
      <p:pic>
        <p:nvPicPr>
          <p:cNvPr id="19" name="Picture 3" descr="Picture 3"/>
          <p:cNvPicPr>
            <a:picLocks noChangeAspect="1"/>
          </p:cNvPicPr>
          <p:nvPr/>
        </p:nvPicPr>
        <p:blipFill>
          <a:blip r:embed="rId3"/>
          <a:stretch>
            <a:fillRect/>
          </a:stretch>
        </p:blipFill>
        <p:spPr>
          <a:xfrm>
            <a:off x="1524000" y="5866831"/>
            <a:ext cx="5774062" cy="1107126"/>
          </a:xfrm>
          <a:prstGeom prst="rect">
            <a:avLst/>
          </a:prstGeom>
          <a:ln w="12700">
            <a:miter lim="400000"/>
          </a:ln>
        </p:spPr>
      </p:pic>
      <p:sp>
        <p:nvSpPr>
          <p:cNvPr id="20" name="Slide Number"/>
          <p:cNvSpPr txBox="1">
            <a:spLocks noGrp="1"/>
          </p:cNvSpPr>
          <p:nvPr>
            <p:ph type="sldNum" sz="quarter" idx="2"/>
          </p:nvPr>
        </p:nvSpPr>
        <p:spPr>
          <a:xfrm>
            <a:off x="8478978" y="6232199"/>
            <a:ext cx="258623" cy="248303"/>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Slide 0">
    <p:spTree>
      <p:nvGrpSpPr>
        <p:cNvPr id="1" name=""/>
        <p:cNvGrpSpPr/>
        <p:nvPr/>
      </p:nvGrpSpPr>
      <p:grpSpPr>
        <a:xfrm>
          <a:off x="0" y="0"/>
          <a:ext cx="0" cy="0"/>
          <a:chOff x="0" y="0"/>
          <a:chExt cx="0" cy="0"/>
        </a:xfrm>
      </p:grpSpPr>
      <p:sp>
        <p:nvSpPr>
          <p:cNvPr id="27"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28" name="Body Level One…"/>
          <p:cNvSpPr txBox="1">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solidFill>
                  <a:srgbClr val="00AA50"/>
                </a:solidFill>
              </a:defRPr>
            </a:lvl1pPr>
            <a:lvl2pPr marL="0" indent="0" algn="ctr">
              <a:buSzTx/>
              <a:buFontTx/>
              <a:buNone/>
              <a:defRPr sz="2400">
                <a:solidFill>
                  <a:srgbClr val="00AA50"/>
                </a:solidFill>
              </a:defRPr>
            </a:lvl2pPr>
            <a:lvl3pPr marL="0" indent="0" algn="ctr">
              <a:buSzTx/>
              <a:buFontTx/>
              <a:buNone/>
              <a:defRPr sz="2400">
                <a:solidFill>
                  <a:srgbClr val="00AA50"/>
                </a:solidFill>
              </a:defRPr>
            </a:lvl3pPr>
            <a:lvl4pPr marL="0" indent="0" algn="ctr">
              <a:buSzTx/>
              <a:buFontTx/>
              <a:buNone/>
              <a:defRPr sz="2400">
                <a:solidFill>
                  <a:srgbClr val="00AA50"/>
                </a:solidFill>
              </a:defRPr>
            </a:lvl4pPr>
            <a:lvl5pPr marL="0" indent="0" algn="ctr">
              <a:buSzTx/>
              <a:buFontTx/>
              <a:buNone/>
              <a:defRPr sz="2400">
                <a:solidFill>
                  <a:srgbClr val="00AA50"/>
                </a:solidFill>
              </a:defRPr>
            </a:lvl5pPr>
          </a:lstStyle>
          <a:p>
            <a:r>
              <a:t>Body Level One</a:t>
            </a:r>
          </a:p>
          <a:p>
            <a:pPr lvl="1"/>
            <a:r>
              <a:t>Body Level Two</a:t>
            </a:r>
          </a:p>
          <a:p>
            <a:pPr lvl="2"/>
            <a:r>
              <a:t>Body Level Three</a:t>
            </a:r>
          </a:p>
          <a:p>
            <a:pPr lvl="3"/>
            <a:r>
              <a:t>Body Level Four</a:t>
            </a:r>
          </a:p>
          <a:p>
            <a:pPr lvl="4"/>
            <a:r>
              <a:t>Body Level Five</a:t>
            </a:r>
          </a:p>
        </p:txBody>
      </p:sp>
      <p:pic>
        <p:nvPicPr>
          <p:cNvPr id="29" name="Picture 3" descr="Picture 3"/>
          <p:cNvPicPr>
            <a:picLocks noChangeAspect="1"/>
          </p:cNvPicPr>
          <p:nvPr/>
        </p:nvPicPr>
        <p:blipFill>
          <a:blip r:embed="rId2"/>
          <a:stretch>
            <a:fillRect/>
          </a:stretch>
        </p:blipFill>
        <p:spPr>
          <a:xfrm>
            <a:off x="1524000" y="5866831"/>
            <a:ext cx="5774062" cy="1107126"/>
          </a:xfrm>
          <a:prstGeom prst="rect">
            <a:avLst/>
          </a:prstGeom>
          <a:ln w="12700">
            <a:miter lim="400000"/>
          </a:ln>
        </p:spPr>
      </p:pic>
      <p:sp>
        <p:nvSpPr>
          <p:cNvPr id="30" name="Slide Number"/>
          <p:cNvSpPr txBox="1">
            <a:spLocks noGrp="1"/>
          </p:cNvSpPr>
          <p:nvPr>
            <p:ph type="sldNum" sz="quarter" idx="2"/>
          </p:nvPr>
        </p:nvSpPr>
        <p:spPr>
          <a:xfrm>
            <a:off x="8478978" y="6232199"/>
            <a:ext cx="258623" cy="248303"/>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7" name="Title Text"/>
          <p:cNvSpPr txBox="1">
            <a:spLocks noGrp="1"/>
          </p:cNvSpPr>
          <p:nvPr>
            <p:ph type="title"/>
          </p:nvPr>
        </p:nvSpPr>
        <p:spPr>
          <a:prstGeom prst="rect">
            <a:avLst/>
          </a:prstGeom>
        </p:spPr>
        <p:txBody>
          <a:bodyPr/>
          <a:lstStyle/>
          <a:p>
            <a:r>
              <a:t>Title Text</a:t>
            </a:r>
          </a:p>
        </p:txBody>
      </p:sp>
      <p:sp>
        <p:nvSpPr>
          <p:cNvPr id="3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46" name="Picture 7" descr="Picture 7"/>
          <p:cNvPicPr>
            <a:picLocks noChangeAspect="1"/>
          </p:cNvPicPr>
          <p:nvPr/>
        </p:nvPicPr>
        <p:blipFill>
          <a:blip r:embed="rId2"/>
          <a:stretch>
            <a:fillRect/>
          </a:stretch>
        </p:blipFill>
        <p:spPr>
          <a:xfrm>
            <a:off x="8879850" y="5866464"/>
            <a:ext cx="2093315" cy="800386"/>
          </a:xfrm>
          <a:prstGeom prst="rect">
            <a:avLst/>
          </a:prstGeom>
          <a:ln w="12700">
            <a:miter lim="400000"/>
          </a:ln>
        </p:spPr>
      </p:pic>
      <p:sp>
        <p:nvSpPr>
          <p:cNvPr id="47" name="Rectangle 6"/>
          <p:cNvSpPr/>
          <p:nvPr/>
        </p:nvSpPr>
        <p:spPr>
          <a:xfrm>
            <a:off x="0" y="0"/>
            <a:ext cx="676275" cy="6858000"/>
          </a:xfrm>
          <a:prstGeom prst="rect">
            <a:avLst/>
          </a:prstGeom>
          <a:solidFill>
            <a:srgbClr val="1E1464"/>
          </a:solidFill>
          <a:ln w="12700">
            <a:miter lim="400000"/>
          </a:ln>
        </p:spPr>
        <p:txBody>
          <a:bodyPr lIns="45718" tIns="45718" rIns="45718" bIns="45718" anchor="ctr"/>
          <a:lstStyle/>
          <a:p>
            <a:pPr>
              <a:defRPr>
                <a:solidFill>
                  <a:srgbClr val="FFFFFF"/>
                </a:solidFill>
              </a:defRPr>
            </a:pPr>
            <a:endParaRPr/>
          </a:p>
        </p:txBody>
      </p:sp>
      <p:sp>
        <p:nvSpPr>
          <p:cNvPr id="48" name="Title Text"/>
          <p:cNvSpPr txBox="1">
            <a:spLocks noGrp="1"/>
          </p:cNvSpPr>
          <p:nvPr>
            <p:ph type="title"/>
          </p:nvPr>
        </p:nvSpPr>
        <p:spPr>
          <a:xfrm>
            <a:off x="676275" y="481829"/>
            <a:ext cx="10515600" cy="2852739"/>
          </a:xfrm>
          <a:prstGeom prst="rect">
            <a:avLst/>
          </a:prstGeom>
        </p:spPr>
        <p:txBody>
          <a:bodyPr anchor="b"/>
          <a:lstStyle>
            <a:lvl1pPr>
              <a:defRPr sz="6000"/>
            </a:lvl1pPr>
          </a:lstStyle>
          <a:p>
            <a:r>
              <a:t>Title Text</a:t>
            </a:r>
          </a:p>
        </p:txBody>
      </p:sp>
      <p:sp>
        <p:nvSpPr>
          <p:cNvPr id="49" name="Body Level One…"/>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50" name="Rectangle 6"/>
          <p:cNvSpPr/>
          <p:nvPr/>
        </p:nvSpPr>
        <p:spPr>
          <a:xfrm>
            <a:off x="0" y="0"/>
            <a:ext cx="676275" cy="6858000"/>
          </a:xfrm>
          <a:prstGeom prst="rect">
            <a:avLst/>
          </a:prstGeom>
          <a:solidFill>
            <a:srgbClr val="1E1464"/>
          </a:solidFill>
          <a:ln w="12700">
            <a:miter lim="400000"/>
          </a:ln>
        </p:spPr>
        <p:txBody>
          <a:bodyPr lIns="45718" tIns="45718" rIns="45718" bIns="45718" anchor="ctr"/>
          <a:lstStyle/>
          <a:p>
            <a:pPr>
              <a:defRPr>
                <a:solidFill>
                  <a:srgbClr val="FFFFFF"/>
                </a:solidFill>
              </a:defRPr>
            </a:pPr>
            <a:endParaRP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58" name="Title Text"/>
          <p:cNvSpPr txBox="1">
            <a:spLocks noGrp="1"/>
          </p:cNvSpPr>
          <p:nvPr>
            <p:ph type="title"/>
          </p:nvPr>
        </p:nvSpPr>
        <p:spPr>
          <a:prstGeom prst="rect">
            <a:avLst/>
          </a:prstGeom>
        </p:spPr>
        <p:txBody>
          <a:bodyPr/>
          <a:lstStyle/>
          <a:p>
            <a:r>
              <a:t>Title Text</a:t>
            </a:r>
          </a:p>
        </p:txBody>
      </p:sp>
      <p:sp>
        <p:nvSpPr>
          <p:cNvPr id="59" name="Body Level One…"/>
          <p:cNvSpPr txBox="1">
            <a:spLocks noGrp="1"/>
          </p:cNvSpPr>
          <p:nvPr>
            <p:ph type="body" sz="half" idx="1"/>
          </p:nvPr>
        </p:nvSpPr>
        <p:spPr>
          <a:xfrm>
            <a:off x="838200" y="1825625"/>
            <a:ext cx="5181600" cy="4351338"/>
          </a:xfrm>
          <a:prstGeom prst="rect">
            <a:avLst/>
          </a:prstGeom>
        </p:spPr>
        <p:txBody>
          <a:bodyPr/>
          <a:lstStyle>
            <a:lvl1pPr>
              <a:defRPr sz="2800"/>
            </a:lvl1pPr>
            <a:lvl2pPr marL="857250" indent="-400050">
              <a:defRPr sz="2800"/>
            </a:lvl2pPr>
            <a:lvl3pPr marL="1371600" indent="-457200">
              <a:defRPr sz="2800"/>
            </a:lvl3pPr>
            <a:lvl4pPr marL="1905000" indent="-533400">
              <a:defRPr sz="2800"/>
            </a:lvl4pPr>
            <a:lvl5pPr marL="2184400" indent="-355600">
              <a:defRPr sz="2800"/>
            </a:lvl5pPr>
          </a:lstStyle>
          <a:p>
            <a:r>
              <a:t>Body Level One</a:t>
            </a:r>
          </a:p>
          <a:p>
            <a:pPr lvl="1"/>
            <a:r>
              <a:t>Body Level Two</a:t>
            </a:r>
          </a:p>
          <a:p>
            <a:pPr lvl="2"/>
            <a:r>
              <a:t>Body Level Three</a:t>
            </a:r>
          </a:p>
          <a:p>
            <a:pPr lvl="3"/>
            <a:r>
              <a:t>Body Level Four</a:t>
            </a:r>
          </a:p>
          <a:p>
            <a:pPr lvl="4"/>
            <a:r>
              <a:t>Body Level Five</a:t>
            </a: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pic>
        <p:nvPicPr>
          <p:cNvPr id="67" name="Picture 7" descr="Picture 7"/>
          <p:cNvPicPr>
            <a:picLocks noChangeAspect="1"/>
          </p:cNvPicPr>
          <p:nvPr/>
        </p:nvPicPr>
        <p:blipFill>
          <a:blip r:embed="rId2"/>
          <a:stretch>
            <a:fillRect/>
          </a:stretch>
        </p:blipFill>
        <p:spPr>
          <a:xfrm>
            <a:off x="8879850" y="5866464"/>
            <a:ext cx="2093315" cy="800386"/>
          </a:xfrm>
          <a:prstGeom prst="rect">
            <a:avLst/>
          </a:prstGeom>
          <a:ln w="12700">
            <a:miter lim="400000"/>
          </a:ln>
        </p:spPr>
      </p:pic>
      <p:sp>
        <p:nvSpPr>
          <p:cNvPr id="68" name="Rectangle 6"/>
          <p:cNvSpPr/>
          <p:nvPr/>
        </p:nvSpPr>
        <p:spPr>
          <a:xfrm>
            <a:off x="0" y="0"/>
            <a:ext cx="676275" cy="6858000"/>
          </a:xfrm>
          <a:prstGeom prst="rect">
            <a:avLst/>
          </a:prstGeom>
          <a:solidFill>
            <a:srgbClr val="1E1464"/>
          </a:solidFill>
          <a:ln w="12700">
            <a:miter lim="400000"/>
          </a:ln>
        </p:spPr>
        <p:txBody>
          <a:bodyPr lIns="45718" tIns="45718" rIns="45718" bIns="45718" anchor="ctr"/>
          <a:lstStyle/>
          <a:p>
            <a:pPr>
              <a:defRPr>
                <a:solidFill>
                  <a:srgbClr val="FFFFFF"/>
                </a:solidFill>
              </a:defRPr>
            </a:pPr>
            <a:endParaRPr/>
          </a:p>
        </p:txBody>
      </p:sp>
      <p:sp>
        <p:nvSpPr>
          <p:cNvPr id="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76" name="Picture 7" descr="Picture 7"/>
          <p:cNvPicPr>
            <a:picLocks noChangeAspect="1"/>
          </p:cNvPicPr>
          <p:nvPr/>
        </p:nvPicPr>
        <p:blipFill>
          <a:blip r:embed="rId2"/>
          <a:stretch>
            <a:fillRect/>
          </a:stretch>
        </p:blipFill>
        <p:spPr>
          <a:xfrm>
            <a:off x="8879850" y="5866464"/>
            <a:ext cx="2093315" cy="800386"/>
          </a:xfrm>
          <a:prstGeom prst="rect">
            <a:avLst/>
          </a:prstGeom>
          <a:ln w="12700">
            <a:miter lim="400000"/>
          </a:ln>
        </p:spPr>
      </p:pic>
      <p:sp>
        <p:nvSpPr>
          <p:cNvPr id="77" name="Rectangle 6"/>
          <p:cNvSpPr/>
          <p:nvPr/>
        </p:nvSpPr>
        <p:spPr>
          <a:xfrm>
            <a:off x="0" y="0"/>
            <a:ext cx="676275" cy="6858000"/>
          </a:xfrm>
          <a:prstGeom prst="rect">
            <a:avLst/>
          </a:prstGeom>
          <a:solidFill>
            <a:srgbClr val="1E1464"/>
          </a:solidFill>
          <a:ln w="12700">
            <a:miter lim="400000"/>
          </a:ln>
        </p:spPr>
        <p:txBody>
          <a:bodyPr lIns="45718" tIns="45718" rIns="45718" bIns="45718" anchor="ctr"/>
          <a:lstStyle/>
          <a:p>
            <a:pPr>
              <a:defRPr>
                <a:solidFill>
                  <a:srgbClr val="FFFFFF"/>
                </a:solidFill>
              </a:defRPr>
            </a:pPr>
            <a:endParaRPr/>
          </a:p>
        </p:txBody>
      </p:sp>
      <p:sp>
        <p:nvSpPr>
          <p:cNvPr id="78"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79" name="Body Level One…"/>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a:latin typeface="Rockwell Bold"/>
                <a:ea typeface="Rockwell Bold"/>
                <a:cs typeface="Rockwell Bold"/>
                <a:sym typeface="Rockwell Bold"/>
              </a:defRPr>
            </a:lvl1pPr>
            <a:lvl2pPr marL="0" indent="0">
              <a:buSzTx/>
              <a:buFontTx/>
              <a:buNone/>
              <a:defRPr sz="2400">
                <a:latin typeface="Rockwell Bold"/>
                <a:ea typeface="Rockwell Bold"/>
                <a:cs typeface="Rockwell Bold"/>
                <a:sym typeface="Rockwell Bold"/>
              </a:defRPr>
            </a:lvl2pPr>
            <a:lvl3pPr marL="0" indent="0">
              <a:buSzTx/>
              <a:buFontTx/>
              <a:buNone/>
              <a:defRPr sz="2400">
                <a:latin typeface="Rockwell Bold"/>
                <a:ea typeface="Rockwell Bold"/>
                <a:cs typeface="Rockwell Bold"/>
                <a:sym typeface="Rockwell Bold"/>
              </a:defRPr>
            </a:lvl3pPr>
            <a:lvl4pPr marL="0" indent="0">
              <a:buSzTx/>
              <a:buFontTx/>
              <a:buNone/>
              <a:defRPr sz="2400">
                <a:latin typeface="Rockwell Bold"/>
                <a:ea typeface="Rockwell Bold"/>
                <a:cs typeface="Rockwell Bold"/>
                <a:sym typeface="Rockwell Bold"/>
              </a:defRPr>
            </a:lvl4pPr>
            <a:lvl5pPr marL="0" indent="0">
              <a:buSzTx/>
              <a:buFontTx/>
              <a:buNone/>
              <a:defRPr sz="2400">
                <a:latin typeface="Rockwell Bold"/>
                <a:ea typeface="Rockwell Bold"/>
                <a:cs typeface="Rockwell Bold"/>
                <a:sym typeface="Rockwell Bold"/>
              </a:defRPr>
            </a:lvl5pPr>
          </a:lstStyle>
          <a:p>
            <a:r>
              <a:t>Body Level One</a:t>
            </a:r>
          </a:p>
          <a:p>
            <a:pPr lvl="1"/>
            <a:r>
              <a:t>Body Level Two</a:t>
            </a:r>
          </a:p>
          <a:p>
            <a:pPr lvl="2"/>
            <a:r>
              <a:t>Body Level Three</a:t>
            </a:r>
          </a:p>
          <a:p>
            <a:pPr lvl="3"/>
            <a:r>
              <a:t>Body Level Four</a:t>
            </a:r>
          </a:p>
          <a:p>
            <a:pPr lvl="4"/>
            <a:r>
              <a:t>Body Level Five</a:t>
            </a:r>
          </a:p>
        </p:txBody>
      </p:sp>
      <p:sp>
        <p:nvSpPr>
          <p:cNvPr id="80" name="Text Placeholder 4"/>
          <p:cNvSpPr>
            <a:spLocks noGrp="1"/>
          </p:cNvSpPr>
          <p:nvPr>
            <p:ph type="body" sz="quarter" idx="21"/>
          </p:nvPr>
        </p:nvSpPr>
        <p:spPr>
          <a:xfrm>
            <a:off x="6172200" y="1681163"/>
            <a:ext cx="5183188" cy="823914"/>
          </a:xfrm>
          <a:prstGeom prst="rect">
            <a:avLst/>
          </a:prstGeom>
        </p:spPr>
        <p:txBody>
          <a:bodyPr anchor="b"/>
          <a:lstStyle/>
          <a:p>
            <a:endParaRPr/>
          </a:p>
        </p:txBody>
      </p:sp>
      <p:sp>
        <p:nvSpPr>
          <p:cNvPr id="81" name="Rectangle 9"/>
          <p:cNvSpPr/>
          <p:nvPr/>
        </p:nvSpPr>
        <p:spPr>
          <a:xfrm>
            <a:off x="0" y="0"/>
            <a:ext cx="676275" cy="6858000"/>
          </a:xfrm>
          <a:prstGeom prst="rect">
            <a:avLst/>
          </a:prstGeom>
          <a:solidFill>
            <a:srgbClr val="1E1464"/>
          </a:solidFill>
          <a:ln w="12700">
            <a:miter lim="400000"/>
          </a:ln>
        </p:spPr>
        <p:txBody>
          <a:bodyPr lIns="45718" tIns="45718" rIns="45718" bIns="45718" anchor="ctr"/>
          <a:lstStyle/>
          <a:p>
            <a:pPr>
              <a:defRPr>
                <a:solidFill>
                  <a:srgbClr val="FFFFFF"/>
                </a:solidFill>
              </a:defRPr>
            </a:pPr>
            <a:endParaRPr/>
          </a:p>
        </p:txBody>
      </p:sp>
      <p:sp>
        <p:nvSpPr>
          <p:cNvPr id="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89" name="Picture 7" descr="Picture 7"/>
          <p:cNvPicPr>
            <a:picLocks noChangeAspect="1"/>
          </p:cNvPicPr>
          <p:nvPr/>
        </p:nvPicPr>
        <p:blipFill>
          <a:blip r:embed="rId2"/>
          <a:stretch>
            <a:fillRect/>
          </a:stretch>
        </p:blipFill>
        <p:spPr>
          <a:xfrm>
            <a:off x="8879850" y="5866464"/>
            <a:ext cx="2093315" cy="800386"/>
          </a:xfrm>
          <a:prstGeom prst="rect">
            <a:avLst/>
          </a:prstGeom>
          <a:ln w="12700">
            <a:miter lim="400000"/>
          </a:ln>
        </p:spPr>
      </p:pic>
      <p:sp>
        <p:nvSpPr>
          <p:cNvPr id="90" name="Rectangle 6"/>
          <p:cNvSpPr/>
          <p:nvPr/>
        </p:nvSpPr>
        <p:spPr>
          <a:xfrm>
            <a:off x="0" y="0"/>
            <a:ext cx="676275" cy="6858000"/>
          </a:xfrm>
          <a:prstGeom prst="rect">
            <a:avLst/>
          </a:prstGeom>
          <a:solidFill>
            <a:srgbClr val="1E1464"/>
          </a:solidFill>
          <a:ln w="12700">
            <a:miter lim="400000"/>
          </a:ln>
        </p:spPr>
        <p:txBody>
          <a:bodyPr lIns="45718" tIns="45718" rIns="45718" bIns="45718" anchor="ctr"/>
          <a:lstStyle/>
          <a:p>
            <a:pPr>
              <a:defRPr>
                <a:solidFill>
                  <a:srgbClr val="FFFFFF"/>
                </a:solidFill>
              </a:defRPr>
            </a:pPr>
            <a:endParaRPr/>
          </a:p>
        </p:txBody>
      </p:sp>
      <p:sp>
        <p:nvSpPr>
          <p:cNvPr id="91"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92" name="Body Level One…"/>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93" name="Text Placeholder 3"/>
          <p:cNvSpPr>
            <a:spLocks noGrp="1"/>
          </p:cNvSpPr>
          <p:nvPr>
            <p:ph type="body" sz="quarter" idx="21"/>
          </p:nvPr>
        </p:nvSpPr>
        <p:spPr>
          <a:xfrm>
            <a:off x="839787" y="2057400"/>
            <a:ext cx="3932238" cy="3811588"/>
          </a:xfrm>
          <a:prstGeom prst="rect">
            <a:avLst/>
          </a:prstGeom>
        </p:spPr>
        <p:txBody>
          <a:bodyPr/>
          <a:lstStyle/>
          <a:p>
            <a:endParaRPr/>
          </a:p>
        </p:txBody>
      </p:sp>
      <p:sp>
        <p:nvSpPr>
          <p:cNvPr id="94" name="Rectangle 7"/>
          <p:cNvSpPr/>
          <p:nvPr/>
        </p:nvSpPr>
        <p:spPr>
          <a:xfrm>
            <a:off x="0" y="0"/>
            <a:ext cx="676275" cy="6858000"/>
          </a:xfrm>
          <a:prstGeom prst="rect">
            <a:avLst/>
          </a:prstGeom>
          <a:solidFill>
            <a:srgbClr val="1E1464"/>
          </a:solidFill>
          <a:ln w="12700">
            <a:miter lim="400000"/>
          </a:ln>
        </p:spPr>
        <p:txBody>
          <a:bodyPr lIns="45718" tIns="45718" rIns="45718" bIns="45718" anchor="ctr"/>
          <a:lstStyle/>
          <a:p>
            <a:pPr>
              <a:defRPr>
                <a:solidFill>
                  <a:srgbClr val="FFFFFF"/>
                </a:solidFill>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102" name="Picture 7" descr="Picture 7"/>
          <p:cNvPicPr>
            <a:picLocks noChangeAspect="1"/>
          </p:cNvPicPr>
          <p:nvPr/>
        </p:nvPicPr>
        <p:blipFill>
          <a:blip r:embed="rId2"/>
          <a:stretch>
            <a:fillRect/>
          </a:stretch>
        </p:blipFill>
        <p:spPr>
          <a:xfrm>
            <a:off x="8879850" y="5866464"/>
            <a:ext cx="2093315" cy="800386"/>
          </a:xfrm>
          <a:prstGeom prst="rect">
            <a:avLst/>
          </a:prstGeom>
          <a:ln w="12700">
            <a:miter lim="400000"/>
          </a:ln>
        </p:spPr>
      </p:pic>
      <p:sp>
        <p:nvSpPr>
          <p:cNvPr id="103" name="Rectangle 6"/>
          <p:cNvSpPr/>
          <p:nvPr/>
        </p:nvSpPr>
        <p:spPr>
          <a:xfrm>
            <a:off x="0" y="0"/>
            <a:ext cx="676275" cy="6858000"/>
          </a:xfrm>
          <a:prstGeom prst="rect">
            <a:avLst/>
          </a:prstGeom>
          <a:solidFill>
            <a:srgbClr val="1E1464"/>
          </a:solidFill>
          <a:ln w="12700">
            <a:miter lim="400000"/>
          </a:ln>
        </p:spPr>
        <p:txBody>
          <a:bodyPr lIns="45718" tIns="45718" rIns="45718" bIns="45718" anchor="ctr"/>
          <a:lstStyle/>
          <a:p>
            <a:pPr>
              <a:defRPr>
                <a:solidFill>
                  <a:srgbClr val="FFFFFF"/>
                </a:solidFill>
              </a:defRPr>
            </a:pPr>
            <a:endParaRPr/>
          </a:p>
        </p:txBody>
      </p:sp>
      <p:sp>
        <p:nvSpPr>
          <p:cNvPr id="104"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105" name="Picture Placeholder 2"/>
          <p:cNvSpPr>
            <a:spLocks noGrp="1"/>
          </p:cNvSpPr>
          <p:nvPr>
            <p:ph type="pic" sz="half" idx="21"/>
          </p:nvPr>
        </p:nvSpPr>
        <p:spPr>
          <a:xfrm>
            <a:off x="5183187" y="987425"/>
            <a:ext cx="6172202" cy="4873625"/>
          </a:xfrm>
          <a:prstGeom prst="rect">
            <a:avLst/>
          </a:prstGeom>
        </p:spPr>
        <p:txBody>
          <a:bodyPr lIns="91439" tIns="45719" rIns="91439" bIns="45719">
            <a:noAutofit/>
          </a:bodyPr>
          <a:lstStyle/>
          <a:p>
            <a:endParaRPr/>
          </a:p>
        </p:txBody>
      </p:sp>
      <p:sp>
        <p:nvSpPr>
          <p:cNvPr id="106"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lvl1pPr>
            <a:lvl2pPr marL="0" indent="0">
              <a:buSzTx/>
              <a:buFontTx/>
              <a:buNone/>
            </a:lvl2pPr>
            <a:lvl3pPr marL="0" indent="0">
              <a:buSzTx/>
              <a:buFontTx/>
              <a:buNone/>
            </a:lvl3pPr>
            <a:lvl4pPr marL="0" indent="0">
              <a:buSzTx/>
              <a:buFontTx/>
              <a:buNone/>
            </a:lvl4pPr>
            <a:lvl5pPr marL="0" indent="0">
              <a:buSzTx/>
              <a:buFontTx/>
              <a:buNone/>
            </a:lvl5pPr>
          </a:lstStyle>
          <a:p>
            <a:r>
              <a:t>Body Level One</a:t>
            </a:r>
          </a:p>
          <a:p>
            <a:pPr lvl="1"/>
            <a:r>
              <a:t>Body Level Two</a:t>
            </a:r>
          </a:p>
          <a:p>
            <a:pPr lvl="2"/>
            <a:r>
              <a:t>Body Level Three</a:t>
            </a:r>
          </a:p>
          <a:p>
            <a:pPr lvl="3"/>
            <a:r>
              <a:t>Body Level Four</a:t>
            </a:r>
          </a:p>
          <a:p>
            <a:pPr lvl="4"/>
            <a:r>
              <a:t>Body Level Five</a:t>
            </a:r>
          </a:p>
        </p:txBody>
      </p:sp>
      <p:sp>
        <p:nvSpPr>
          <p:cNvPr id="107" name="Rectangle 7"/>
          <p:cNvSpPr/>
          <p:nvPr/>
        </p:nvSpPr>
        <p:spPr>
          <a:xfrm>
            <a:off x="0" y="0"/>
            <a:ext cx="676275" cy="6858000"/>
          </a:xfrm>
          <a:prstGeom prst="rect">
            <a:avLst/>
          </a:prstGeom>
          <a:solidFill>
            <a:srgbClr val="1E1464"/>
          </a:solidFill>
          <a:ln w="12700">
            <a:miter lim="400000"/>
          </a:ln>
        </p:spPr>
        <p:txBody>
          <a:bodyPr lIns="45718" tIns="45718" rIns="45718" bIns="45718" anchor="ctr"/>
          <a:lstStyle/>
          <a:p>
            <a:pPr>
              <a:defRPr>
                <a:solidFill>
                  <a:srgbClr val="FFFFFF"/>
                </a:solidFill>
              </a:defRPr>
            </a:pPr>
            <a:endParaRP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11"/>
          <a:stretch>
            <a:fillRect/>
          </a:stretch>
        </p:blipFill>
        <p:spPr>
          <a:xfrm>
            <a:off x="8879850" y="5866464"/>
            <a:ext cx="2093315" cy="800386"/>
          </a:xfrm>
          <a:prstGeom prst="rect">
            <a:avLst/>
          </a:prstGeom>
          <a:ln w="12700">
            <a:miter lim="400000"/>
          </a:ln>
        </p:spPr>
      </p:pic>
      <p:sp>
        <p:nvSpPr>
          <p:cNvPr id="3" name="Rectangle 6"/>
          <p:cNvSpPr/>
          <p:nvPr/>
        </p:nvSpPr>
        <p:spPr>
          <a:xfrm>
            <a:off x="0" y="0"/>
            <a:ext cx="676275" cy="6858000"/>
          </a:xfrm>
          <a:prstGeom prst="rect">
            <a:avLst/>
          </a:prstGeom>
          <a:solidFill>
            <a:srgbClr val="1E1464"/>
          </a:solidFill>
          <a:ln w="12700">
            <a:miter lim="400000"/>
          </a:ln>
        </p:spPr>
        <p:txBody>
          <a:bodyPr lIns="45718" tIns="45718" rIns="45718" bIns="45718" anchor="ctr"/>
          <a:lstStyle/>
          <a:p>
            <a:pPr>
              <a:defRPr>
                <a:solidFill>
                  <a:srgbClr val="FFFFFF"/>
                </a:solidFill>
              </a:defRPr>
            </a:pPr>
            <a:endParaRPr/>
          </a:p>
        </p:txBody>
      </p:sp>
      <p:sp>
        <p:nvSpPr>
          <p:cNvPr id="4" name="Rectangle 6"/>
          <p:cNvSpPr/>
          <p:nvPr/>
        </p:nvSpPr>
        <p:spPr>
          <a:xfrm>
            <a:off x="0" y="0"/>
            <a:ext cx="676275" cy="6858000"/>
          </a:xfrm>
          <a:prstGeom prst="rect">
            <a:avLst/>
          </a:prstGeom>
          <a:solidFill>
            <a:srgbClr val="1E1464"/>
          </a:solidFill>
          <a:ln w="12700">
            <a:miter lim="400000"/>
          </a:ln>
        </p:spPr>
        <p:txBody>
          <a:bodyPr lIns="45718" tIns="45718" rIns="45718" bIns="45718" anchor="ctr"/>
          <a:lstStyle/>
          <a:p>
            <a:pPr>
              <a:defRPr>
                <a:solidFill>
                  <a:srgbClr val="FFFFFF"/>
                </a:solidFill>
              </a:defRPr>
            </a:pPr>
            <a:endParaRPr/>
          </a:p>
        </p:txBody>
      </p:sp>
      <p:sp>
        <p:nvSpPr>
          <p:cNvPr id="5"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6"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11095178" y="6414761"/>
            <a:ext cx="258623" cy="248303"/>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2060"/>
          </a:solidFill>
          <a:uFillTx/>
          <a:latin typeface="Rockwell"/>
          <a:ea typeface="Rockwell"/>
          <a:cs typeface="Rockwell"/>
          <a:sym typeface="Rockwel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2060"/>
          </a:solidFill>
          <a:uFillTx/>
          <a:latin typeface="Rockwell"/>
          <a:ea typeface="Rockwell"/>
          <a:cs typeface="Rockwell"/>
          <a:sym typeface="Rockwel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2060"/>
          </a:solidFill>
          <a:uFillTx/>
          <a:latin typeface="Rockwell"/>
          <a:ea typeface="Rockwell"/>
          <a:cs typeface="Rockwell"/>
          <a:sym typeface="Rockwel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2060"/>
          </a:solidFill>
          <a:uFillTx/>
          <a:latin typeface="Rockwell"/>
          <a:ea typeface="Rockwell"/>
          <a:cs typeface="Rockwell"/>
          <a:sym typeface="Rockwel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2060"/>
          </a:solidFill>
          <a:uFillTx/>
          <a:latin typeface="Rockwell"/>
          <a:ea typeface="Rockwell"/>
          <a:cs typeface="Rockwell"/>
          <a:sym typeface="Rockwel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2060"/>
          </a:solidFill>
          <a:uFillTx/>
          <a:latin typeface="Rockwell"/>
          <a:ea typeface="Rockwell"/>
          <a:cs typeface="Rockwell"/>
          <a:sym typeface="Rockwel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2060"/>
          </a:solidFill>
          <a:uFillTx/>
          <a:latin typeface="Rockwell"/>
          <a:ea typeface="Rockwell"/>
          <a:cs typeface="Rockwell"/>
          <a:sym typeface="Rockwel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2060"/>
          </a:solidFill>
          <a:uFillTx/>
          <a:latin typeface="Rockwell"/>
          <a:ea typeface="Rockwell"/>
          <a:cs typeface="Rockwell"/>
          <a:sym typeface="Rockwel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2060"/>
          </a:solidFill>
          <a:uFillTx/>
          <a:latin typeface="Rockwell"/>
          <a:ea typeface="Rockwell"/>
          <a:cs typeface="Rockwell"/>
          <a:sym typeface="Rockwel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1600" b="0" i="0" u="none" strike="noStrike" cap="none" spc="0" baseline="0">
          <a:solidFill>
            <a:srgbClr val="002060"/>
          </a:solidFill>
          <a:uFillTx/>
          <a:latin typeface="Rockwell"/>
          <a:ea typeface="Rockwell"/>
          <a:cs typeface="Rockwell"/>
          <a:sym typeface="Rockwell"/>
        </a:defRPr>
      </a:lvl1pPr>
      <a:lvl2pPr marL="685800" marR="0" indent="-228600" algn="l" defTabSz="914400" rtl="0" latinLnBrk="0">
        <a:lnSpc>
          <a:spcPct val="90000"/>
        </a:lnSpc>
        <a:spcBef>
          <a:spcPts val="1000"/>
        </a:spcBef>
        <a:spcAft>
          <a:spcPts val="0"/>
        </a:spcAft>
        <a:buClrTx/>
        <a:buSzPct val="100000"/>
        <a:buFont typeface="Arial"/>
        <a:buChar char="•"/>
        <a:tabLst/>
        <a:defRPr sz="1600" b="0" i="0" u="none" strike="noStrike" cap="none" spc="0" baseline="0">
          <a:solidFill>
            <a:srgbClr val="002060"/>
          </a:solidFill>
          <a:uFillTx/>
          <a:latin typeface="Rockwell"/>
          <a:ea typeface="Rockwell"/>
          <a:cs typeface="Rockwell"/>
          <a:sym typeface="Rockwell"/>
        </a:defRPr>
      </a:lvl2pPr>
      <a:lvl3pPr marL="1175657" marR="0" indent="-261257" algn="l" defTabSz="914400" rtl="0" latinLnBrk="0">
        <a:lnSpc>
          <a:spcPct val="90000"/>
        </a:lnSpc>
        <a:spcBef>
          <a:spcPts val="1000"/>
        </a:spcBef>
        <a:spcAft>
          <a:spcPts val="0"/>
        </a:spcAft>
        <a:buClrTx/>
        <a:buSzPct val="100000"/>
        <a:buFont typeface="Arial"/>
        <a:buChar char="•"/>
        <a:tabLst/>
        <a:defRPr sz="1600" b="0" i="0" u="none" strike="noStrike" cap="none" spc="0" baseline="0">
          <a:solidFill>
            <a:srgbClr val="002060"/>
          </a:solidFill>
          <a:uFillTx/>
          <a:latin typeface="Rockwell"/>
          <a:ea typeface="Rockwell"/>
          <a:cs typeface="Rockwell"/>
          <a:sym typeface="Rockwell"/>
        </a:defRPr>
      </a:lvl3pPr>
      <a:lvl4pPr marL="1676400" marR="0" indent="-304800" algn="l" defTabSz="914400" rtl="0" latinLnBrk="0">
        <a:lnSpc>
          <a:spcPct val="90000"/>
        </a:lnSpc>
        <a:spcBef>
          <a:spcPts val="1000"/>
        </a:spcBef>
        <a:spcAft>
          <a:spcPts val="0"/>
        </a:spcAft>
        <a:buClrTx/>
        <a:buSzPct val="100000"/>
        <a:buFont typeface="Arial"/>
        <a:buChar char="•"/>
        <a:tabLst/>
        <a:defRPr sz="1600" b="0" i="0" u="none" strike="noStrike" cap="none" spc="0" baseline="0">
          <a:solidFill>
            <a:srgbClr val="002060"/>
          </a:solidFill>
          <a:uFillTx/>
          <a:latin typeface="Rockwell"/>
          <a:ea typeface="Rockwell"/>
          <a:cs typeface="Rockwell"/>
          <a:sym typeface="Rockwell"/>
        </a:defRPr>
      </a:lvl4pPr>
      <a:lvl5pPr marL="2032000" marR="0" indent="-203200" algn="l" defTabSz="914400" rtl="0" latinLnBrk="0">
        <a:lnSpc>
          <a:spcPct val="90000"/>
        </a:lnSpc>
        <a:spcBef>
          <a:spcPts val="1000"/>
        </a:spcBef>
        <a:spcAft>
          <a:spcPts val="0"/>
        </a:spcAft>
        <a:buClrTx/>
        <a:buSzPct val="100000"/>
        <a:buFont typeface="Arial"/>
        <a:buChar char="•"/>
        <a:tabLst/>
        <a:defRPr sz="1600" b="0" i="0" u="none" strike="noStrike" cap="none" spc="0" baseline="0">
          <a:solidFill>
            <a:srgbClr val="002060"/>
          </a:solidFill>
          <a:uFillTx/>
          <a:latin typeface="Rockwell"/>
          <a:ea typeface="Rockwell"/>
          <a:cs typeface="Rockwell"/>
          <a:sym typeface="Rockwell"/>
        </a:defRPr>
      </a:lvl5pPr>
      <a:lvl6pPr marL="2489200" marR="0" indent="-203200" algn="l" defTabSz="914400" rtl="0" latinLnBrk="0">
        <a:lnSpc>
          <a:spcPct val="90000"/>
        </a:lnSpc>
        <a:spcBef>
          <a:spcPts val="1000"/>
        </a:spcBef>
        <a:spcAft>
          <a:spcPts val="0"/>
        </a:spcAft>
        <a:buClrTx/>
        <a:buSzPct val="100000"/>
        <a:buFont typeface="Arial"/>
        <a:buChar char="•"/>
        <a:tabLst/>
        <a:defRPr sz="1600" b="0" i="0" u="none" strike="noStrike" cap="none" spc="0" baseline="0">
          <a:solidFill>
            <a:srgbClr val="002060"/>
          </a:solidFill>
          <a:uFillTx/>
          <a:latin typeface="Rockwell"/>
          <a:ea typeface="Rockwell"/>
          <a:cs typeface="Rockwell"/>
          <a:sym typeface="Rockwell"/>
        </a:defRPr>
      </a:lvl6pPr>
      <a:lvl7pPr marL="2946400" marR="0" indent="-203200" algn="l" defTabSz="914400" rtl="0" latinLnBrk="0">
        <a:lnSpc>
          <a:spcPct val="90000"/>
        </a:lnSpc>
        <a:spcBef>
          <a:spcPts val="1000"/>
        </a:spcBef>
        <a:spcAft>
          <a:spcPts val="0"/>
        </a:spcAft>
        <a:buClrTx/>
        <a:buSzPct val="100000"/>
        <a:buFont typeface="Arial"/>
        <a:buChar char="•"/>
        <a:tabLst/>
        <a:defRPr sz="1600" b="0" i="0" u="none" strike="noStrike" cap="none" spc="0" baseline="0">
          <a:solidFill>
            <a:srgbClr val="002060"/>
          </a:solidFill>
          <a:uFillTx/>
          <a:latin typeface="Rockwell"/>
          <a:ea typeface="Rockwell"/>
          <a:cs typeface="Rockwell"/>
          <a:sym typeface="Rockwell"/>
        </a:defRPr>
      </a:lvl7pPr>
      <a:lvl8pPr marL="3403600" marR="0" indent="-203200" algn="l" defTabSz="914400" rtl="0" latinLnBrk="0">
        <a:lnSpc>
          <a:spcPct val="90000"/>
        </a:lnSpc>
        <a:spcBef>
          <a:spcPts val="1000"/>
        </a:spcBef>
        <a:spcAft>
          <a:spcPts val="0"/>
        </a:spcAft>
        <a:buClrTx/>
        <a:buSzPct val="100000"/>
        <a:buFont typeface="Arial"/>
        <a:buChar char="•"/>
        <a:tabLst/>
        <a:defRPr sz="1600" b="0" i="0" u="none" strike="noStrike" cap="none" spc="0" baseline="0">
          <a:solidFill>
            <a:srgbClr val="002060"/>
          </a:solidFill>
          <a:uFillTx/>
          <a:latin typeface="Rockwell"/>
          <a:ea typeface="Rockwell"/>
          <a:cs typeface="Rockwell"/>
          <a:sym typeface="Rockwell"/>
        </a:defRPr>
      </a:lvl8pPr>
      <a:lvl9pPr marL="3860800" marR="0" indent="-203200" algn="l" defTabSz="914400" rtl="0" latinLnBrk="0">
        <a:lnSpc>
          <a:spcPct val="90000"/>
        </a:lnSpc>
        <a:spcBef>
          <a:spcPts val="1000"/>
        </a:spcBef>
        <a:spcAft>
          <a:spcPts val="0"/>
        </a:spcAft>
        <a:buClrTx/>
        <a:buSzPct val="100000"/>
        <a:buFont typeface="Arial"/>
        <a:buChar char="•"/>
        <a:tabLst/>
        <a:defRPr sz="1600" b="0" i="0" u="none" strike="noStrike" cap="none" spc="0" baseline="0">
          <a:solidFill>
            <a:srgbClr val="002060"/>
          </a:solidFill>
          <a:uFillTx/>
          <a:latin typeface="Rockwell"/>
          <a:ea typeface="Rockwell"/>
          <a:cs typeface="Rockwell"/>
          <a:sym typeface="Rockwel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hyperlink" Target="https://www.regulations.gov/document/EERE-2020-BT-STD-0006-002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hyperlink" Target="https://www.regulations.gov/comment/EERE-2020-BT-STD-0006-0045" TargetMode="External"/><Relationship Id="rId4" Type="http://schemas.openxmlformats.org/officeDocument/2006/relationships/hyperlink" Target="mailto:EPS2020STD0006@ee.doe.gov"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itle 4"/>
          <p:cNvSpPr txBox="1">
            <a:spLocks noGrp="1"/>
          </p:cNvSpPr>
          <p:nvPr>
            <p:ph type="title"/>
          </p:nvPr>
        </p:nvSpPr>
        <p:spPr>
          <a:xfrm>
            <a:off x="1524000" y="1122362"/>
            <a:ext cx="9144000" cy="2387601"/>
          </a:xfrm>
          <a:prstGeom prst="rect">
            <a:avLst/>
          </a:prstGeom>
        </p:spPr>
        <p:txBody>
          <a:bodyPr/>
          <a:lstStyle>
            <a:lvl1pPr>
              <a:defRPr sz="4000"/>
            </a:lvl1pPr>
          </a:lstStyle>
          <a:p>
            <a:r>
              <a:rPr dirty="0"/>
              <a:t>ITI </a:t>
            </a:r>
            <a:r>
              <a:rPr lang="en-US" dirty="0"/>
              <a:t>&amp; </a:t>
            </a:r>
            <a:r>
              <a:rPr dirty="0"/>
              <a:t>DOE Ex </a:t>
            </a:r>
            <a:r>
              <a:rPr dirty="0" err="1"/>
              <a:t>Parte</a:t>
            </a:r>
            <a:r>
              <a:rPr dirty="0"/>
              <a:t> Meeting</a:t>
            </a:r>
          </a:p>
        </p:txBody>
      </p:sp>
      <p:sp>
        <p:nvSpPr>
          <p:cNvPr id="129" name="Subtitle 5"/>
          <p:cNvSpPr txBox="1">
            <a:spLocks noGrp="1"/>
          </p:cNvSpPr>
          <p:nvPr>
            <p:ph type="body" sz="quarter" idx="1"/>
          </p:nvPr>
        </p:nvSpPr>
        <p:spPr>
          <a:xfrm>
            <a:off x="1524000" y="3602037"/>
            <a:ext cx="9144000" cy="1655762"/>
          </a:xfrm>
          <a:prstGeom prst="rect">
            <a:avLst/>
          </a:prstGeom>
        </p:spPr>
        <p:txBody>
          <a:bodyPr/>
          <a:lstStyle/>
          <a:p>
            <a:r>
              <a:rPr dirty="0"/>
              <a:t>Energy Conservatio</a:t>
            </a:r>
            <a:r>
              <a:rPr lang="en-US" dirty="0"/>
              <a:t>n</a:t>
            </a:r>
            <a:r>
              <a:rPr dirty="0"/>
              <a:t> Standards for External Power Supplies and Battery Chargers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Title 4"/>
          <p:cNvSpPr txBox="1">
            <a:spLocks noGrp="1"/>
          </p:cNvSpPr>
          <p:nvPr>
            <p:ph type="title"/>
          </p:nvPr>
        </p:nvSpPr>
        <p:spPr>
          <a:xfrm>
            <a:off x="838200" y="365125"/>
            <a:ext cx="10515600" cy="1325563"/>
          </a:xfrm>
          <a:prstGeom prst="rect">
            <a:avLst/>
          </a:prstGeom>
        </p:spPr>
        <p:txBody>
          <a:bodyPr/>
          <a:lstStyle/>
          <a:p>
            <a:r>
              <a:t>Battery Chargers</a:t>
            </a:r>
          </a:p>
          <a:p>
            <a:pPr>
              <a:defRPr sz="2000"/>
            </a:pPr>
            <a:r>
              <a:t>Data Availability &amp; Omitted Considerations</a:t>
            </a:r>
          </a:p>
        </p:txBody>
      </p:sp>
      <p:sp>
        <p:nvSpPr>
          <p:cNvPr id="215" name="Content Placeholder 5"/>
          <p:cNvSpPr txBox="1">
            <a:spLocks noGrp="1"/>
          </p:cNvSpPr>
          <p:nvPr>
            <p:ph type="body" sz="half" idx="1"/>
          </p:nvPr>
        </p:nvSpPr>
        <p:spPr>
          <a:xfrm>
            <a:off x="838198" y="1825624"/>
            <a:ext cx="6330163" cy="4435011"/>
          </a:xfrm>
          <a:prstGeom prst="rect">
            <a:avLst/>
          </a:prstGeom>
        </p:spPr>
        <p:txBody>
          <a:bodyPr>
            <a:noAutofit/>
          </a:bodyPr>
          <a:lstStyle/>
          <a:p>
            <a:pPr marL="112013" indent="-112013" defTabSz="448055">
              <a:spcBef>
                <a:spcPts val="400"/>
              </a:spcBef>
              <a:defRPr sz="1300"/>
            </a:pPr>
            <a:r>
              <a:rPr sz="1600" dirty="0"/>
              <a:t>ITI believes that the strict requirements on batteries above 20Wh and </a:t>
            </a:r>
            <a:r>
              <a:rPr lang="en-US" sz="1600" dirty="0"/>
              <a:t>below </a:t>
            </a:r>
            <a:r>
              <a:rPr sz="1600" dirty="0"/>
              <a:t>100Wh relative to batteries below 20Wh are unsupported by data. </a:t>
            </a:r>
            <a:r>
              <a:rPr lang="en-US" sz="1600" dirty="0"/>
              <a:t> </a:t>
            </a:r>
            <a:endParaRPr sz="1600" dirty="0"/>
          </a:p>
          <a:p>
            <a:pPr marL="112013" indent="-112013" defTabSz="448055">
              <a:spcBef>
                <a:spcPts val="400"/>
              </a:spcBef>
              <a:defRPr sz="1300"/>
            </a:pPr>
            <a:endParaRPr sz="1600" dirty="0"/>
          </a:p>
          <a:p>
            <a:pPr marL="112013" indent="-112013" defTabSz="448055">
              <a:spcBef>
                <a:spcPts val="400"/>
              </a:spcBef>
              <a:defRPr sz="1300"/>
            </a:pPr>
            <a:r>
              <a:rPr sz="1600" dirty="0"/>
              <a:t>ITI continues to not have a meaningful ability to respond to DOE’s engineering analysis because of DOE’s lack of specificity therein.</a:t>
            </a:r>
          </a:p>
          <a:p>
            <a:pPr marL="336041" lvl="1" indent="-112013" defTabSz="448055">
              <a:spcBef>
                <a:spcPts val="400"/>
              </a:spcBef>
              <a:defRPr sz="1300"/>
            </a:pPr>
            <a:r>
              <a:rPr sz="1600" dirty="0"/>
              <a:t>For example, the Engineering Analysis states that DOE “manually removed chargers with negligible power draw in no-battery mode form the CCD dataset used in this analysis.”</a:t>
            </a:r>
          </a:p>
          <a:p>
            <a:pPr marL="336041" lvl="1" indent="-112013" defTabSz="448055">
              <a:spcBef>
                <a:spcPts val="400"/>
              </a:spcBef>
              <a:defRPr sz="1300"/>
            </a:pPr>
            <a:r>
              <a:rPr sz="1600" dirty="0"/>
              <a:t>Here, it is unclear </a:t>
            </a:r>
            <a:r>
              <a:rPr lang="en-US" sz="1600" dirty="0"/>
              <a:t>what qualifies as “negligible”. i.e. 0, 0.1 W, 0.01 W, 0.001 W, or 0.001W? </a:t>
            </a:r>
          </a:p>
          <a:p>
            <a:pPr marL="224028" lvl="1" indent="0" defTabSz="448055">
              <a:spcBef>
                <a:spcPts val="400"/>
              </a:spcBef>
              <a:buNone/>
              <a:defRPr sz="1300"/>
            </a:pPr>
            <a:endParaRPr sz="1600" dirty="0"/>
          </a:p>
          <a:p>
            <a:pPr marL="112013" indent="-112013" defTabSz="448055">
              <a:spcBef>
                <a:spcPts val="400"/>
              </a:spcBef>
              <a:defRPr sz="1300"/>
            </a:pPr>
            <a:r>
              <a:rPr sz="1600" dirty="0"/>
              <a:t>ITI also believes that DOE did not consider some of the trade-offs with efficiency, such as battery longevity, or optimized battery discharge energy paths. If a device with an integral battery is extremely efficient when </a:t>
            </a:r>
            <a:r>
              <a:rPr sz="1600" dirty="0">
                <a:latin typeface="Rockwell Italic"/>
                <a:ea typeface="Rockwell Italic"/>
                <a:cs typeface="Rockwell Italic"/>
                <a:sym typeface="Rockwell Italic"/>
              </a:rPr>
              <a:t>charging</a:t>
            </a:r>
            <a:r>
              <a:rPr sz="1600" dirty="0"/>
              <a:t> but highly wasteful during discharge, the DOE’s new standards do not actually promote energy savings.</a:t>
            </a:r>
          </a:p>
        </p:txBody>
      </p:sp>
      <p:sp>
        <p:nvSpPr>
          <p:cNvPr id="216" name="Slide Number Placeholder 1"/>
          <p:cNvSpPr txBox="1">
            <a:spLocks noGrp="1"/>
          </p:cNvSpPr>
          <p:nvPr>
            <p:ph type="sldNum" sz="quarter" idx="4294967295"/>
          </p:nvPr>
        </p:nvSpPr>
        <p:spPr>
          <a:xfrm>
            <a:off x="11095178" y="6414761"/>
            <a:ext cx="258623" cy="24830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10</a:t>
            </a:fld>
            <a:endParaRPr/>
          </a:p>
        </p:txBody>
      </p:sp>
      <p:pic>
        <p:nvPicPr>
          <p:cNvPr id="217" name="pasted-movie.png" descr="pasted-movie.png"/>
          <p:cNvPicPr>
            <a:picLocks noChangeAspect="1"/>
          </p:cNvPicPr>
          <p:nvPr/>
        </p:nvPicPr>
        <p:blipFill>
          <a:blip r:embed="rId2"/>
          <a:stretch>
            <a:fillRect/>
          </a:stretch>
        </p:blipFill>
        <p:spPr>
          <a:xfrm>
            <a:off x="7421991" y="2009377"/>
            <a:ext cx="4424029" cy="2712393"/>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Title 4"/>
          <p:cNvSpPr txBox="1">
            <a:spLocks noGrp="1"/>
          </p:cNvSpPr>
          <p:nvPr>
            <p:ph type="title"/>
          </p:nvPr>
        </p:nvSpPr>
        <p:spPr>
          <a:prstGeom prst="rect">
            <a:avLst/>
          </a:prstGeom>
        </p:spPr>
        <p:txBody>
          <a:bodyPr/>
          <a:lstStyle/>
          <a:p>
            <a:r>
              <a:t>Thank you</a:t>
            </a:r>
          </a:p>
        </p:txBody>
      </p:sp>
      <p:sp>
        <p:nvSpPr>
          <p:cNvPr id="220" name="Slide Number Placeholder 1"/>
          <p:cNvSpPr txBox="1">
            <a:spLocks noGrp="1"/>
          </p:cNvSpPr>
          <p:nvPr>
            <p:ph type="sldNum" sz="quarter" idx="4294967295"/>
          </p:nvPr>
        </p:nvSpPr>
        <p:spPr>
          <a:xfrm>
            <a:off x="11095179" y="6414761"/>
            <a:ext cx="258622" cy="24830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11</a:t>
            </a:fld>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itle 4"/>
          <p:cNvSpPr txBox="1">
            <a:spLocks noGrp="1"/>
          </p:cNvSpPr>
          <p:nvPr>
            <p:ph type="title"/>
          </p:nvPr>
        </p:nvSpPr>
        <p:spPr>
          <a:xfrm>
            <a:off x="838200" y="365125"/>
            <a:ext cx="10515600" cy="1325563"/>
          </a:xfrm>
          <a:prstGeom prst="rect">
            <a:avLst/>
          </a:prstGeom>
        </p:spPr>
        <p:txBody>
          <a:bodyPr/>
          <a:lstStyle/>
          <a:p>
            <a:r>
              <a:rPr dirty="0"/>
              <a:t>Agenda</a:t>
            </a:r>
          </a:p>
        </p:txBody>
      </p:sp>
      <p:sp>
        <p:nvSpPr>
          <p:cNvPr id="132" name="Content Placeholder 5"/>
          <p:cNvSpPr txBox="1">
            <a:spLocks noGrp="1"/>
          </p:cNvSpPr>
          <p:nvPr>
            <p:ph type="body" idx="1"/>
          </p:nvPr>
        </p:nvSpPr>
        <p:spPr>
          <a:xfrm>
            <a:off x="838200" y="1825625"/>
            <a:ext cx="10515600" cy="4351338"/>
          </a:xfrm>
          <a:prstGeom prst="rect">
            <a:avLst/>
          </a:prstGeom>
        </p:spPr>
        <p:txBody>
          <a:bodyPr>
            <a:normAutofit/>
          </a:bodyPr>
          <a:lstStyle/>
          <a:p>
            <a:r>
              <a:rPr sz="2000" dirty="0"/>
              <a:t>Single-Voltage Adaptive </a:t>
            </a:r>
            <a:r>
              <a:rPr lang="en-US" sz="2000" dirty="0"/>
              <a:t>Power </a:t>
            </a:r>
            <a:r>
              <a:rPr sz="2000" dirty="0"/>
              <a:t>Supplies Engineering Analysis</a:t>
            </a:r>
          </a:p>
          <a:p>
            <a:endParaRPr sz="2000" dirty="0"/>
          </a:p>
          <a:p>
            <a:r>
              <a:rPr sz="2000" dirty="0"/>
              <a:t>Multiple-Voltage Adaptive </a:t>
            </a:r>
            <a:r>
              <a:rPr lang="en-US" sz="2000" dirty="0"/>
              <a:t>Power </a:t>
            </a:r>
            <a:r>
              <a:rPr sz="2000" dirty="0"/>
              <a:t>Supplies</a:t>
            </a:r>
          </a:p>
          <a:p>
            <a:pPr lvl="1"/>
            <a:r>
              <a:rPr sz="2000" dirty="0"/>
              <a:t>Low Voltage</a:t>
            </a:r>
          </a:p>
          <a:p>
            <a:pPr lvl="1"/>
            <a:r>
              <a:rPr sz="2000" dirty="0"/>
              <a:t>No Load</a:t>
            </a:r>
          </a:p>
          <a:p>
            <a:pPr lvl="1"/>
            <a:r>
              <a:rPr sz="2000" dirty="0"/>
              <a:t>Engineering Analysis</a:t>
            </a:r>
          </a:p>
          <a:p>
            <a:pPr lvl="1"/>
            <a:endParaRPr sz="2000" dirty="0"/>
          </a:p>
          <a:p>
            <a:r>
              <a:rPr sz="2000" dirty="0"/>
              <a:t>New Appendix Z Cable Testing Protocol</a:t>
            </a:r>
          </a:p>
          <a:p>
            <a:endParaRPr sz="2000" dirty="0"/>
          </a:p>
          <a:p>
            <a:r>
              <a:rPr sz="2000" dirty="0"/>
              <a:t>Battery Chargers - Data Availability</a:t>
            </a:r>
          </a:p>
        </p:txBody>
      </p:sp>
      <p:sp>
        <p:nvSpPr>
          <p:cNvPr id="133" name="Slide Number Placeholder 1"/>
          <p:cNvSpPr txBox="1">
            <a:spLocks noGrp="1"/>
          </p:cNvSpPr>
          <p:nvPr>
            <p:ph type="sldNum" sz="quarter" idx="4294967295"/>
          </p:nvPr>
        </p:nvSpPr>
        <p:spPr>
          <a:xfrm>
            <a:off x="11172418" y="6414760"/>
            <a:ext cx="181380" cy="24830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a:t>
            </a:fld>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lide Number Placeholder 1"/>
          <p:cNvSpPr txBox="1">
            <a:spLocks noGrp="1"/>
          </p:cNvSpPr>
          <p:nvPr>
            <p:ph type="sldNum" sz="quarter" idx="4294967295"/>
          </p:nvPr>
        </p:nvSpPr>
        <p:spPr>
          <a:xfrm>
            <a:off x="11172417" y="6414760"/>
            <a:ext cx="181381" cy="24830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a:t>
            </a:fld>
            <a:endParaRPr/>
          </a:p>
        </p:txBody>
      </p:sp>
      <p:sp>
        <p:nvSpPr>
          <p:cNvPr id="136" name="1"/>
          <p:cNvSpPr txBox="1"/>
          <p:nvPr/>
        </p:nvSpPr>
        <p:spPr>
          <a:xfrm>
            <a:off x="8118633" y="1706905"/>
            <a:ext cx="188896" cy="269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200">
                <a:latin typeface="Aptos"/>
                <a:ea typeface="Aptos"/>
                <a:cs typeface="Aptos"/>
                <a:sym typeface="Aptos"/>
              </a:defRPr>
            </a:lvl1pPr>
          </a:lstStyle>
          <a:p>
            <a:r>
              <a:t>1</a:t>
            </a:r>
          </a:p>
        </p:txBody>
      </p:sp>
      <p:sp>
        <p:nvSpPr>
          <p:cNvPr id="137" name="Title 4"/>
          <p:cNvSpPr txBox="1">
            <a:spLocks noGrp="1"/>
          </p:cNvSpPr>
          <p:nvPr>
            <p:ph type="title"/>
          </p:nvPr>
        </p:nvSpPr>
        <p:spPr>
          <a:prstGeom prst="rect">
            <a:avLst/>
          </a:prstGeom>
        </p:spPr>
        <p:txBody>
          <a:bodyPr/>
          <a:lstStyle/>
          <a:p>
            <a:r>
              <a:t>External Power Supplies</a:t>
            </a:r>
          </a:p>
          <a:p>
            <a:pPr>
              <a:defRPr sz="2000"/>
            </a:pPr>
            <a:r>
              <a:t>Definitions</a:t>
            </a:r>
          </a:p>
        </p:txBody>
      </p:sp>
      <p:graphicFrame>
        <p:nvGraphicFramePr>
          <p:cNvPr id="138" name="Table 1"/>
          <p:cNvGraphicFramePr/>
          <p:nvPr>
            <p:extLst>
              <p:ext uri="{D42A27DB-BD31-4B8C-83A1-F6EECF244321}">
                <p14:modId xmlns:p14="http://schemas.microsoft.com/office/powerpoint/2010/main" val="4041423565"/>
              </p:ext>
            </p:extLst>
          </p:nvPr>
        </p:nvGraphicFramePr>
        <p:xfrm>
          <a:off x="809853" y="1690688"/>
          <a:ext cx="6013702" cy="2843451"/>
        </p:xfrm>
        <a:graphic>
          <a:graphicData uri="http://schemas.openxmlformats.org/drawingml/2006/table">
            <a:tbl>
              <a:tblPr firstRow="1" firstCol="1" bandRow="1">
                <a:tableStyleId>{4C3C2611-4C71-4FC5-86AE-919BDF0F9419}</a:tableStyleId>
              </a:tblPr>
              <a:tblGrid>
                <a:gridCol w="1179072">
                  <a:extLst>
                    <a:ext uri="{9D8B030D-6E8A-4147-A177-3AD203B41FA5}">
                      <a16:colId xmlns:a16="http://schemas.microsoft.com/office/drawing/2014/main" val="20000"/>
                    </a:ext>
                  </a:extLst>
                </a:gridCol>
                <a:gridCol w="2478752">
                  <a:extLst>
                    <a:ext uri="{9D8B030D-6E8A-4147-A177-3AD203B41FA5}">
                      <a16:colId xmlns:a16="http://schemas.microsoft.com/office/drawing/2014/main" val="20001"/>
                    </a:ext>
                  </a:extLst>
                </a:gridCol>
                <a:gridCol w="1111927">
                  <a:extLst>
                    <a:ext uri="{9D8B030D-6E8A-4147-A177-3AD203B41FA5}">
                      <a16:colId xmlns:a16="http://schemas.microsoft.com/office/drawing/2014/main" val="20002"/>
                    </a:ext>
                  </a:extLst>
                </a:gridCol>
                <a:gridCol w="1243951">
                  <a:extLst>
                    <a:ext uri="{9D8B030D-6E8A-4147-A177-3AD203B41FA5}">
                      <a16:colId xmlns:a16="http://schemas.microsoft.com/office/drawing/2014/main" val="20003"/>
                    </a:ext>
                  </a:extLst>
                </a:gridCol>
              </a:tblGrid>
              <a:tr h="246963">
                <a:tc>
                  <a:txBody>
                    <a:bodyPr/>
                    <a:lstStyle/>
                    <a:p>
                      <a:pPr algn="ctr">
                        <a:defRPr sz="1800" b="0">
                          <a:solidFill>
                            <a:srgbClr val="000000"/>
                          </a:solidFill>
                        </a:defRPr>
                      </a:pPr>
                      <a:r>
                        <a:rPr sz="1200" b="1">
                          <a:solidFill>
                            <a:srgbClr val="FFFFFF"/>
                          </a:solidFill>
                          <a:latin typeface="Aptos"/>
                          <a:ea typeface="Aptos"/>
                          <a:cs typeface="Aptos"/>
                          <a:sym typeface="Aptos"/>
                        </a:rPr>
                        <a:t>Type</a:t>
                      </a:r>
                    </a:p>
                  </a:txBody>
                  <a:tcPr marL="0" marR="0" marT="0" marB="0" horzOverflow="overflow">
                    <a:solidFill>
                      <a:srgbClr val="1B135D"/>
                    </a:solidFill>
                  </a:tcPr>
                </a:tc>
                <a:tc>
                  <a:txBody>
                    <a:bodyPr/>
                    <a:lstStyle/>
                    <a:p>
                      <a:pPr algn="ctr">
                        <a:defRPr sz="1800" b="0">
                          <a:solidFill>
                            <a:srgbClr val="000000"/>
                          </a:solidFill>
                        </a:defRPr>
                      </a:pPr>
                      <a:r>
                        <a:rPr sz="1200" b="1">
                          <a:solidFill>
                            <a:srgbClr val="FFFFFF"/>
                          </a:solidFill>
                          <a:latin typeface="Aptos"/>
                          <a:ea typeface="Aptos"/>
                          <a:cs typeface="Aptos"/>
                          <a:sym typeface="Aptos"/>
                        </a:rPr>
                        <a:t>Definition</a:t>
                      </a:r>
                    </a:p>
                  </a:txBody>
                  <a:tcPr marL="0" marR="0" marT="0" marB="0" horzOverflow="overflow">
                    <a:solidFill>
                      <a:srgbClr val="1B135D"/>
                    </a:solidFill>
                  </a:tcPr>
                </a:tc>
                <a:tc>
                  <a:txBody>
                    <a:bodyPr/>
                    <a:lstStyle/>
                    <a:p>
                      <a:pPr algn="ctr">
                        <a:defRPr sz="1800" b="0">
                          <a:solidFill>
                            <a:srgbClr val="000000"/>
                          </a:solidFill>
                        </a:defRPr>
                      </a:pPr>
                      <a:r>
                        <a:rPr sz="1200" b="1">
                          <a:solidFill>
                            <a:srgbClr val="FFFFFF"/>
                          </a:solidFill>
                          <a:latin typeface="Aptos"/>
                          <a:ea typeface="Aptos"/>
                          <a:cs typeface="Aptos"/>
                          <a:sym typeface="Aptos"/>
                        </a:rPr>
                        <a:t>Sub Category</a:t>
                      </a:r>
                    </a:p>
                  </a:txBody>
                  <a:tcPr marL="0" marR="0" marT="0" marB="0" horzOverflow="overflow">
                    <a:solidFill>
                      <a:srgbClr val="1B135D"/>
                    </a:solidFill>
                  </a:tcPr>
                </a:tc>
                <a:tc>
                  <a:txBody>
                    <a:bodyPr/>
                    <a:lstStyle/>
                    <a:p>
                      <a:pPr algn="ctr">
                        <a:defRPr sz="1800" b="0">
                          <a:solidFill>
                            <a:srgbClr val="000000"/>
                          </a:solidFill>
                        </a:defRPr>
                      </a:pPr>
                      <a:r>
                        <a:rPr sz="1200" b="1">
                          <a:solidFill>
                            <a:srgbClr val="FFFFFF"/>
                          </a:solidFill>
                          <a:latin typeface="Aptos"/>
                          <a:ea typeface="Aptos"/>
                          <a:cs typeface="Aptos"/>
                          <a:sym typeface="Aptos"/>
                        </a:rPr>
                        <a:t>Example</a:t>
                      </a:r>
                    </a:p>
                  </a:txBody>
                  <a:tcPr marL="0" marR="0" marT="0" marB="0" horzOverflow="overflow">
                    <a:solidFill>
                      <a:srgbClr val="1B135D"/>
                    </a:solidFill>
                  </a:tcPr>
                </a:tc>
                <a:extLst>
                  <a:ext uri="{0D108BD9-81ED-4DB2-BD59-A6C34878D82A}">
                    <a16:rowId xmlns:a16="http://schemas.microsoft.com/office/drawing/2014/main" val="10000"/>
                  </a:ext>
                </a:extLst>
              </a:tr>
              <a:tr h="841044">
                <a:tc rowSpan="2">
                  <a:txBody>
                    <a:bodyPr/>
                    <a:lstStyle/>
                    <a:p>
                      <a:pPr algn="ctr">
                        <a:defRPr sz="1800" b="0">
                          <a:solidFill>
                            <a:srgbClr val="000000"/>
                          </a:solidFill>
                        </a:defRPr>
                      </a:pPr>
                      <a:r>
                        <a:rPr sz="1200" b="1" dirty="0">
                          <a:solidFill>
                            <a:srgbClr val="FFFFFF"/>
                          </a:solidFill>
                          <a:latin typeface="Aptos"/>
                          <a:ea typeface="Aptos"/>
                          <a:cs typeface="Aptos"/>
                          <a:sym typeface="Aptos"/>
                        </a:rPr>
                        <a:t>Single Voltage AC-DC </a:t>
                      </a:r>
                      <a:r>
                        <a:rPr lang="en-US" sz="1200" b="1" dirty="0">
                          <a:solidFill>
                            <a:srgbClr val="FFFFFF"/>
                          </a:solidFill>
                          <a:latin typeface="Aptos"/>
                          <a:ea typeface="Aptos"/>
                          <a:cs typeface="Aptos"/>
                          <a:sym typeface="Aptos"/>
                        </a:rPr>
                        <a:t>P</a:t>
                      </a:r>
                      <a:r>
                        <a:rPr sz="1200" b="1" dirty="0">
                          <a:solidFill>
                            <a:srgbClr val="FFFFFF"/>
                          </a:solidFill>
                          <a:latin typeface="Aptos"/>
                          <a:ea typeface="Aptos"/>
                          <a:cs typeface="Aptos"/>
                          <a:sym typeface="Aptos"/>
                        </a:rPr>
                        <a:t>ower </a:t>
                      </a:r>
                      <a:r>
                        <a:rPr lang="en-US" sz="1200" b="1" dirty="0">
                          <a:solidFill>
                            <a:srgbClr val="FFFFFF"/>
                          </a:solidFill>
                          <a:latin typeface="Aptos"/>
                          <a:ea typeface="Aptos"/>
                          <a:cs typeface="Aptos"/>
                          <a:sym typeface="Aptos"/>
                        </a:rPr>
                        <a:t>S</a:t>
                      </a:r>
                      <a:r>
                        <a:rPr sz="1200" b="1" dirty="0">
                          <a:solidFill>
                            <a:srgbClr val="FFFFFF"/>
                          </a:solidFill>
                          <a:latin typeface="Aptos"/>
                          <a:ea typeface="Aptos"/>
                          <a:cs typeface="Aptos"/>
                          <a:sym typeface="Aptos"/>
                        </a:rPr>
                        <a:t>upply</a:t>
                      </a:r>
                    </a:p>
                  </a:txBody>
                  <a:tcPr marL="0" marR="0" marT="0" marB="0" anchor="ctr" horzOverflow="overflow">
                    <a:solidFill>
                      <a:srgbClr val="1B135D"/>
                    </a:solidFill>
                  </a:tcPr>
                </a:tc>
                <a:tc rowSpan="2">
                  <a:txBody>
                    <a:bodyPr/>
                    <a:lstStyle/>
                    <a:p>
                      <a:pPr algn="l" defTabSz="457200">
                        <a:defRPr>
                          <a:latin typeface="Arial"/>
                          <a:ea typeface="Arial"/>
                          <a:cs typeface="Arial"/>
                          <a:sym typeface="Arial"/>
                        </a:defRPr>
                      </a:pPr>
                      <a:r>
                        <a:t>means an external power supply that is designed </a:t>
                      </a:r>
                      <a:r>
                        <a:rPr b="1"/>
                        <a:t>to convert line voltage AC input into lower-voltage DC output</a:t>
                      </a:r>
                      <a:r>
                        <a:t> and is able to convert to </a:t>
                      </a:r>
                      <a:r>
                        <a:rPr b="1"/>
                        <a:t>only one DC output voltage at a time</a:t>
                      </a:r>
                    </a:p>
                  </a:txBody>
                  <a:tcPr marL="0" marR="0" marT="0" marB="0" anchor="ctr" horzOverflow="overflow">
                    <a:solidFill>
                      <a:srgbClr val="CAD1D8"/>
                    </a:solidFill>
                  </a:tcPr>
                </a:tc>
                <a:tc>
                  <a:txBody>
                    <a:bodyPr/>
                    <a:lstStyle/>
                    <a:p>
                      <a:pPr algn="ctr">
                        <a:defRPr sz="1800"/>
                      </a:pPr>
                      <a:r>
                        <a:rPr sz="1200" dirty="0">
                          <a:latin typeface="Aptos"/>
                          <a:ea typeface="Aptos"/>
                          <a:cs typeface="Aptos"/>
                          <a:sym typeface="Aptos"/>
                        </a:rPr>
                        <a:t>Basic Voltage</a:t>
                      </a:r>
                      <a:r>
                        <a:rPr lang="en-US" sz="1200" dirty="0">
                          <a:latin typeface="Aptos"/>
                          <a:ea typeface="Aptos"/>
                          <a:cs typeface="Aptos"/>
                          <a:sym typeface="Aptos"/>
                        </a:rPr>
                        <a:t> </a:t>
                      </a:r>
                      <a:r>
                        <a:rPr sz="1200" dirty="0">
                          <a:latin typeface="Aptos"/>
                          <a:ea typeface="Aptos"/>
                          <a:cs typeface="Aptos"/>
                          <a:sym typeface="Aptos"/>
                        </a:rPr>
                        <a:t>&gt;</a:t>
                      </a:r>
                      <a:r>
                        <a:rPr lang="en-US" sz="1200" dirty="0">
                          <a:latin typeface="Aptos"/>
                          <a:ea typeface="Aptos"/>
                          <a:cs typeface="Aptos"/>
                          <a:sym typeface="Aptos"/>
                        </a:rPr>
                        <a:t>=</a:t>
                      </a:r>
                      <a:r>
                        <a:rPr sz="1200" dirty="0">
                          <a:latin typeface="Aptos"/>
                          <a:ea typeface="Aptos"/>
                          <a:cs typeface="Aptos"/>
                          <a:sym typeface="Aptos"/>
                        </a:rPr>
                        <a:t> 6V </a:t>
                      </a:r>
                    </a:p>
                  </a:txBody>
                  <a:tcPr marL="0" marR="0" marT="0" marB="0" anchor="ctr" horzOverflow="overflow">
                    <a:solidFill>
                      <a:srgbClr val="CAD1D8"/>
                    </a:solidFill>
                  </a:tcPr>
                </a:tc>
                <a:tc>
                  <a:txBody>
                    <a:bodyPr/>
                    <a:lstStyle/>
                    <a:p>
                      <a:pPr algn="l">
                        <a:defRPr>
                          <a:latin typeface="Aptos"/>
                          <a:ea typeface="Aptos"/>
                          <a:cs typeface="Aptos"/>
                          <a:sym typeface="Aptos"/>
                        </a:defRPr>
                      </a:pPr>
                      <a:endParaRPr dirty="0"/>
                    </a:p>
                  </a:txBody>
                  <a:tcPr marL="0" marR="0" marT="0" marB="0" horzOverflow="overflow">
                    <a:blipFill rotWithShape="1">
                      <a:blip r:embed="rId2"/>
                      <a:srcRect/>
                      <a:stretch>
                        <a:fillRect/>
                      </a:stretch>
                    </a:blipFill>
                  </a:tcPr>
                </a:tc>
                <a:extLst>
                  <a:ext uri="{0D108BD9-81ED-4DB2-BD59-A6C34878D82A}">
                    <a16:rowId xmlns:a16="http://schemas.microsoft.com/office/drawing/2014/main" val="10001"/>
                  </a:ext>
                </a:extLst>
              </a:tr>
              <a:tr h="841044">
                <a:tc vMerge="1">
                  <a:txBody>
                    <a:bodyPr/>
                    <a:lstStyle/>
                    <a:p>
                      <a:endParaRPr lang="en-US"/>
                    </a:p>
                  </a:txBody>
                  <a:tcPr/>
                </a:tc>
                <a:tc vMerge="1">
                  <a:txBody>
                    <a:bodyPr/>
                    <a:lstStyle/>
                    <a:p>
                      <a:endParaRPr lang="en-US"/>
                    </a:p>
                  </a:txBody>
                  <a:tcPr/>
                </a:tc>
                <a:tc>
                  <a:txBody>
                    <a:bodyPr/>
                    <a:lstStyle/>
                    <a:p>
                      <a:pPr algn="ctr">
                        <a:defRPr sz="1800"/>
                      </a:pPr>
                      <a:r>
                        <a:rPr sz="1200" dirty="0">
                          <a:latin typeface="Aptos"/>
                          <a:ea typeface="Aptos"/>
                          <a:cs typeface="Aptos"/>
                          <a:sym typeface="Aptos"/>
                        </a:rPr>
                        <a:t>Low Voltage</a:t>
                      </a:r>
                      <a:r>
                        <a:rPr lang="en-US" sz="1200" dirty="0">
                          <a:latin typeface="Aptos"/>
                          <a:ea typeface="Aptos"/>
                          <a:cs typeface="Aptos"/>
                          <a:sym typeface="Aptos"/>
                        </a:rPr>
                        <a:t> </a:t>
                      </a:r>
                    </a:p>
                    <a:p>
                      <a:pPr algn="ctr">
                        <a:defRPr sz="1800"/>
                      </a:pPr>
                      <a:r>
                        <a:rPr sz="1200" dirty="0">
                          <a:latin typeface="Aptos"/>
                          <a:ea typeface="Aptos"/>
                          <a:cs typeface="Aptos"/>
                          <a:sym typeface="Aptos"/>
                        </a:rPr>
                        <a:t>&lt;</a:t>
                      </a:r>
                      <a:r>
                        <a:rPr lang="en-US" sz="1200" dirty="0">
                          <a:latin typeface="Aptos"/>
                          <a:ea typeface="Aptos"/>
                          <a:cs typeface="Aptos"/>
                          <a:sym typeface="Aptos"/>
                        </a:rPr>
                        <a:t>=</a:t>
                      </a:r>
                      <a:r>
                        <a:rPr sz="1200" dirty="0">
                          <a:latin typeface="Aptos"/>
                          <a:ea typeface="Aptos"/>
                          <a:cs typeface="Aptos"/>
                          <a:sym typeface="Aptos"/>
                        </a:rPr>
                        <a:t> 6V</a:t>
                      </a:r>
                    </a:p>
                  </a:txBody>
                  <a:tcPr marL="0" marR="0" marT="0" marB="0" anchor="ctr" horzOverflow="overflow">
                    <a:solidFill>
                      <a:srgbClr val="E7E9EC"/>
                    </a:solidFill>
                  </a:tcPr>
                </a:tc>
                <a:tc>
                  <a:txBody>
                    <a:bodyPr/>
                    <a:lstStyle/>
                    <a:p>
                      <a:pPr algn="ctr">
                        <a:defRPr>
                          <a:latin typeface="Aptos"/>
                          <a:ea typeface="Aptos"/>
                          <a:cs typeface="Aptos"/>
                          <a:sym typeface="Aptos"/>
                        </a:defRPr>
                      </a:pPr>
                      <a:r>
                        <a:rPr lang="en-US" dirty="0"/>
                        <a:t>USB-A</a:t>
                      </a:r>
                      <a:endParaRPr dirty="0"/>
                    </a:p>
                  </a:txBody>
                  <a:tcPr marL="0" marR="0" marT="0" marB="0" horzOverflow="overflow">
                    <a:blipFill rotWithShape="1">
                      <a:blip r:embed="rId3"/>
                      <a:srcRect/>
                      <a:stretch>
                        <a:fillRect/>
                      </a:stretch>
                    </a:blipFill>
                  </a:tcPr>
                </a:tc>
                <a:extLst>
                  <a:ext uri="{0D108BD9-81ED-4DB2-BD59-A6C34878D82A}">
                    <a16:rowId xmlns:a16="http://schemas.microsoft.com/office/drawing/2014/main" val="10002"/>
                  </a:ext>
                </a:extLst>
              </a:tr>
              <a:tr h="879808">
                <a:tc>
                  <a:txBody>
                    <a:bodyPr/>
                    <a:lstStyle/>
                    <a:p>
                      <a:pPr algn="ctr">
                        <a:defRPr sz="1800" b="0">
                          <a:solidFill>
                            <a:srgbClr val="000000"/>
                          </a:solidFill>
                        </a:defRPr>
                      </a:pPr>
                      <a:r>
                        <a:rPr sz="1200" b="1" dirty="0">
                          <a:solidFill>
                            <a:srgbClr val="FFFFFF"/>
                          </a:solidFill>
                          <a:latin typeface="Aptos"/>
                          <a:ea typeface="Aptos"/>
                          <a:cs typeface="Aptos"/>
                          <a:sym typeface="Aptos"/>
                        </a:rPr>
                        <a:t>Multiple-Voltage </a:t>
                      </a:r>
                      <a:r>
                        <a:rPr lang="en-US" sz="1200" b="1" dirty="0">
                          <a:solidFill>
                            <a:srgbClr val="FFFFFF"/>
                          </a:solidFill>
                          <a:latin typeface="Aptos"/>
                          <a:ea typeface="Aptos"/>
                          <a:cs typeface="Aptos"/>
                          <a:sym typeface="Aptos"/>
                        </a:rPr>
                        <a:t>E</a:t>
                      </a:r>
                      <a:r>
                        <a:rPr sz="1200" b="1" dirty="0">
                          <a:solidFill>
                            <a:srgbClr val="FFFFFF"/>
                          </a:solidFill>
                          <a:latin typeface="Aptos"/>
                          <a:ea typeface="Aptos"/>
                          <a:cs typeface="Aptos"/>
                          <a:sym typeface="Aptos"/>
                        </a:rPr>
                        <a:t>xternal </a:t>
                      </a:r>
                      <a:r>
                        <a:rPr lang="en-US" sz="1200" b="1" dirty="0">
                          <a:solidFill>
                            <a:srgbClr val="FFFFFF"/>
                          </a:solidFill>
                          <a:latin typeface="Aptos"/>
                          <a:ea typeface="Aptos"/>
                          <a:cs typeface="Aptos"/>
                          <a:sym typeface="Aptos"/>
                        </a:rPr>
                        <a:t>P</a:t>
                      </a:r>
                      <a:r>
                        <a:rPr sz="1200" b="1" dirty="0">
                          <a:solidFill>
                            <a:srgbClr val="FFFFFF"/>
                          </a:solidFill>
                          <a:latin typeface="Aptos"/>
                          <a:ea typeface="Aptos"/>
                          <a:cs typeface="Aptos"/>
                          <a:sym typeface="Aptos"/>
                        </a:rPr>
                        <a:t>ower </a:t>
                      </a:r>
                      <a:r>
                        <a:rPr lang="en-US" sz="1200" b="1" dirty="0">
                          <a:solidFill>
                            <a:srgbClr val="FFFFFF"/>
                          </a:solidFill>
                          <a:latin typeface="Aptos"/>
                          <a:ea typeface="Aptos"/>
                          <a:cs typeface="Aptos"/>
                          <a:sym typeface="Aptos"/>
                        </a:rPr>
                        <a:t>S</a:t>
                      </a:r>
                      <a:r>
                        <a:rPr sz="1200" b="1" dirty="0">
                          <a:solidFill>
                            <a:srgbClr val="FFFFFF"/>
                          </a:solidFill>
                          <a:latin typeface="Aptos"/>
                          <a:ea typeface="Aptos"/>
                          <a:cs typeface="Aptos"/>
                          <a:sym typeface="Aptos"/>
                        </a:rPr>
                        <a:t>upply</a:t>
                      </a:r>
                    </a:p>
                  </a:txBody>
                  <a:tcPr marL="0" marR="0" marT="0" marB="0" anchor="ctr" horzOverflow="overflow">
                    <a:solidFill>
                      <a:srgbClr val="1B135D"/>
                    </a:solidFill>
                  </a:tcPr>
                </a:tc>
                <a:tc>
                  <a:txBody>
                    <a:bodyPr/>
                    <a:lstStyle/>
                    <a:p>
                      <a:pPr algn="l" defTabSz="457200">
                        <a:defRPr>
                          <a:latin typeface="Arial"/>
                          <a:ea typeface="Arial"/>
                          <a:cs typeface="Arial"/>
                          <a:sym typeface="Arial"/>
                        </a:defRPr>
                      </a:pPr>
                      <a:r>
                        <a:t>means an external power supply that is designed to convert line voltage AC input into </a:t>
                      </a:r>
                      <a:r>
                        <a:rPr b="1"/>
                        <a:t>more than one simultaneous lower-voltage output</a:t>
                      </a:r>
                      <a:r>
                        <a:t>.</a:t>
                      </a:r>
                    </a:p>
                  </a:txBody>
                  <a:tcPr marL="0" marR="0" marT="0" marB="0" anchor="ctr" horzOverflow="overflow">
                    <a:solidFill>
                      <a:srgbClr val="CAD1D8"/>
                    </a:solidFill>
                  </a:tcPr>
                </a:tc>
                <a:tc>
                  <a:txBody>
                    <a:bodyPr/>
                    <a:lstStyle/>
                    <a:p>
                      <a:pPr algn="l">
                        <a:defRPr sz="1800"/>
                      </a:pPr>
                      <a:r>
                        <a:rPr sz="1200">
                          <a:latin typeface="Aptos"/>
                          <a:ea typeface="Aptos"/>
                          <a:cs typeface="Aptos"/>
                          <a:sym typeface="Aptos"/>
                        </a:rPr>
                        <a:t>N/A</a:t>
                      </a:r>
                    </a:p>
                  </a:txBody>
                  <a:tcPr marL="0" marR="0" marT="0" marB="0" anchor="ctr" horzOverflow="overflow">
                    <a:solidFill>
                      <a:srgbClr val="CAD1D8"/>
                    </a:solidFill>
                  </a:tcPr>
                </a:tc>
                <a:tc>
                  <a:txBody>
                    <a:bodyPr/>
                    <a:lstStyle/>
                    <a:p>
                      <a:pPr algn="l">
                        <a:defRPr>
                          <a:latin typeface="Aptos"/>
                          <a:ea typeface="Aptos"/>
                          <a:cs typeface="Aptos"/>
                          <a:sym typeface="Aptos"/>
                        </a:defRPr>
                      </a:pPr>
                      <a:endParaRPr dirty="0"/>
                    </a:p>
                  </a:txBody>
                  <a:tcPr marL="0" marR="0" marT="0" marB="0" horzOverflow="overflow">
                    <a:blipFill rotWithShape="1">
                      <a:blip r:embed="rId4"/>
                      <a:srcRect/>
                      <a:stretch>
                        <a:fillRect/>
                      </a:stretch>
                    </a:blipFill>
                  </a:tcPr>
                </a:tc>
                <a:extLst>
                  <a:ext uri="{0D108BD9-81ED-4DB2-BD59-A6C34878D82A}">
                    <a16:rowId xmlns:a16="http://schemas.microsoft.com/office/drawing/2014/main" val="10003"/>
                  </a:ext>
                </a:extLst>
              </a:tr>
            </a:tbl>
          </a:graphicData>
        </a:graphic>
      </p:graphicFrame>
      <p:graphicFrame>
        <p:nvGraphicFramePr>
          <p:cNvPr id="139" name="Table 1-1"/>
          <p:cNvGraphicFramePr/>
          <p:nvPr>
            <p:extLst>
              <p:ext uri="{D42A27DB-BD31-4B8C-83A1-F6EECF244321}">
                <p14:modId xmlns:p14="http://schemas.microsoft.com/office/powerpoint/2010/main" val="123412550"/>
              </p:ext>
            </p:extLst>
          </p:nvPr>
        </p:nvGraphicFramePr>
        <p:xfrm>
          <a:off x="7288176" y="1690688"/>
          <a:ext cx="4560709" cy="2808859"/>
        </p:xfrm>
        <a:graphic>
          <a:graphicData uri="http://schemas.openxmlformats.org/drawingml/2006/table">
            <a:tbl>
              <a:tblPr firstRow="1" firstCol="1" bandRow="1">
                <a:tableStyleId>{4C3C2611-4C71-4FC5-86AE-919BDF0F9419}</a:tableStyleId>
              </a:tblPr>
              <a:tblGrid>
                <a:gridCol w="735454">
                  <a:extLst>
                    <a:ext uri="{9D8B030D-6E8A-4147-A177-3AD203B41FA5}">
                      <a16:colId xmlns:a16="http://schemas.microsoft.com/office/drawing/2014/main" val="20000"/>
                    </a:ext>
                  </a:extLst>
                </a:gridCol>
                <a:gridCol w="1707463">
                  <a:extLst>
                    <a:ext uri="{9D8B030D-6E8A-4147-A177-3AD203B41FA5}">
                      <a16:colId xmlns:a16="http://schemas.microsoft.com/office/drawing/2014/main" val="20001"/>
                    </a:ext>
                  </a:extLst>
                </a:gridCol>
                <a:gridCol w="1099549">
                  <a:extLst>
                    <a:ext uri="{9D8B030D-6E8A-4147-A177-3AD203B41FA5}">
                      <a16:colId xmlns:a16="http://schemas.microsoft.com/office/drawing/2014/main" val="20002"/>
                    </a:ext>
                  </a:extLst>
                </a:gridCol>
                <a:gridCol w="1018243">
                  <a:extLst>
                    <a:ext uri="{9D8B030D-6E8A-4147-A177-3AD203B41FA5}">
                      <a16:colId xmlns:a16="http://schemas.microsoft.com/office/drawing/2014/main" val="20003"/>
                    </a:ext>
                  </a:extLst>
                </a:gridCol>
              </a:tblGrid>
              <a:tr h="246963">
                <a:tc>
                  <a:txBody>
                    <a:bodyPr/>
                    <a:lstStyle/>
                    <a:p>
                      <a:pPr algn="ctr">
                        <a:defRPr sz="1800" b="0">
                          <a:solidFill>
                            <a:srgbClr val="000000"/>
                          </a:solidFill>
                        </a:defRPr>
                      </a:pPr>
                      <a:r>
                        <a:rPr sz="1200" b="1" dirty="0">
                          <a:solidFill>
                            <a:srgbClr val="FFFFFF"/>
                          </a:solidFill>
                          <a:latin typeface="Aptos"/>
                          <a:ea typeface="Aptos"/>
                          <a:cs typeface="Aptos"/>
                          <a:sym typeface="Aptos"/>
                        </a:rPr>
                        <a:t>Type</a:t>
                      </a:r>
                    </a:p>
                  </a:txBody>
                  <a:tcPr marL="0" marR="0" marT="0" marB="0" horzOverflow="overflow">
                    <a:solidFill>
                      <a:srgbClr val="1C1460"/>
                    </a:solidFill>
                  </a:tcPr>
                </a:tc>
                <a:tc>
                  <a:txBody>
                    <a:bodyPr/>
                    <a:lstStyle/>
                    <a:p>
                      <a:pPr algn="ctr">
                        <a:defRPr sz="1800" b="0">
                          <a:solidFill>
                            <a:srgbClr val="000000"/>
                          </a:solidFill>
                        </a:defRPr>
                      </a:pPr>
                      <a:r>
                        <a:rPr sz="1200" b="1">
                          <a:solidFill>
                            <a:srgbClr val="FFFFFF"/>
                          </a:solidFill>
                          <a:latin typeface="Aptos"/>
                          <a:ea typeface="Aptos"/>
                          <a:cs typeface="Aptos"/>
                          <a:sym typeface="Aptos"/>
                        </a:rPr>
                        <a:t>Definition</a:t>
                      </a:r>
                    </a:p>
                  </a:txBody>
                  <a:tcPr marL="0" marR="0" marT="0" marB="0" horzOverflow="overflow">
                    <a:solidFill>
                      <a:srgbClr val="1C1460"/>
                    </a:solidFill>
                  </a:tcPr>
                </a:tc>
                <a:tc>
                  <a:txBody>
                    <a:bodyPr/>
                    <a:lstStyle/>
                    <a:p>
                      <a:pPr algn="ctr">
                        <a:defRPr sz="1800" b="0">
                          <a:solidFill>
                            <a:srgbClr val="000000"/>
                          </a:solidFill>
                        </a:defRPr>
                      </a:pPr>
                      <a:r>
                        <a:rPr sz="1200" b="1">
                          <a:solidFill>
                            <a:srgbClr val="FFFFFF"/>
                          </a:solidFill>
                          <a:latin typeface="Aptos"/>
                          <a:ea typeface="Aptos"/>
                          <a:cs typeface="Aptos"/>
                          <a:sym typeface="Aptos"/>
                        </a:rPr>
                        <a:t>Sub Category</a:t>
                      </a:r>
                    </a:p>
                  </a:txBody>
                  <a:tcPr marL="0" marR="0" marT="0" marB="0" horzOverflow="overflow">
                    <a:solidFill>
                      <a:srgbClr val="1C1460"/>
                    </a:solidFill>
                  </a:tcPr>
                </a:tc>
                <a:tc>
                  <a:txBody>
                    <a:bodyPr/>
                    <a:lstStyle/>
                    <a:p>
                      <a:pPr algn="ctr">
                        <a:defRPr sz="1800" b="0">
                          <a:solidFill>
                            <a:srgbClr val="000000"/>
                          </a:solidFill>
                        </a:defRPr>
                      </a:pPr>
                      <a:r>
                        <a:rPr sz="1200" b="1">
                          <a:solidFill>
                            <a:srgbClr val="FFFFFF"/>
                          </a:solidFill>
                          <a:latin typeface="Aptos"/>
                          <a:ea typeface="Aptos"/>
                          <a:cs typeface="Aptos"/>
                          <a:sym typeface="Aptos"/>
                        </a:rPr>
                        <a:t>Example</a:t>
                      </a:r>
                    </a:p>
                  </a:txBody>
                  <a:tcPr marL="0" marR="0" marT="0" marB="0" horzOverflow="overflow">
                    <a:solidFill>
                      <a:srgbClr val="1C1460"/>
                    </a:solidFill>
                  </a:tcPr>
                </a:tc>
                <a:extLst>
                  <a:ext uri="{0D108BD9-81ED-4DB2-BD59-A6C34878D82A}">
                    <a16:rowId xmlns:a16="http://schemas.microsoft.com/office/drawing/2014/main" val="10000"/>
                  </a:ext>
                </a:extLst>
              </a:tr>
              <a:tr h="1682088">
                <a:tc rowSpan="2">
                  <a:txBody>
                    <a:bodyPr/>
                    <a:lstStyle/>
                    <a:p>
                      <a:pPr algn="ctr">
                        <a:defRPr sz="1800" b="0">
                          <a:solidFill>
                            <a:srgbClr val="000000"/>
                          </a:solidFill>
                        </a:defRPr>
                      </a:pPr>
                      <a:r>
                        <a:rPr sz="1200" b="1" dirty="0">
                          <a:solidFill>
                            <a:srgbClr val="FFFFFF"/>
                          </a:solidFill>
                          <a:latin typeface="Aptos"/>
                          <a:ea typeface="Aptos"/>
                          <a:cs typeface="Aptos"/>
                          <a:sym typeface="Aptos"/>
                        </a:rPr>
                        <a:t>Adaptive Power Supply</a:t>
                      </a:r>
                    </a:p>
                  </a:txBody>
                  <a:tcPr marL="0" marR="0" marT="0" marB="0" anchor="ctr" horzOverflow="overflow">
                    <a:solidFill>
                      <a:srgbClr val="1C1460"/>
                    </a:solidFill>
                  </a:tcPr>
                </a:tc>
                <a:tc rowSpan="2">
                  <a:txBody>
                    <a:bodyPr/>
                    <a:lstStyle/>
                    <a:p>
                      <a:pPr algn="l" defTabSz="457200">
                        <a:defRPr>
                          <a:latin typeface="Arial"/>
                          <a:ea typeface="Arial"/>
                          <a:cs typeface="Arial"/>
                          <a:sym typeface="Arial"/>
                        </a:defRPr>
                      </a:pPr>
                      <a:r>
                        <a:t>means an external power supply that can </a:t>
                      </a:r>
                      <a:r>
                        <a:rPr b="1"/>
                        <a:t>alter its output voltage</a:t>
                      </a:r>
                      <a:r>
                        <a:t> during active-mode based on an established </a:t>
                      </a:r>
                      <a:r>
                        <a:rPr b="1"/>
                        <a:t>digital communication protocol with the end-use application without any user-generated action.</a:t>
                      </a:r>
                    </a:p>
                  </a:txBody>
                  <a:tcPr marL="0" marR="0" marT="0" marB="0" anchor="ctr" horzOverflow="overflow">
                    <a:solidFill>
                      <a:srgbClr val="CAD1D8"/>
                    </a:solidFill>
                  </a:tcPr>
                </a:tc>
                <a:tc>
                  <a:txBody>
                    <a:bodyPr/>
                    <a:lstStyle/>
                    <a:p>
                      <a:pPr algn="l">
                        <a:defRPr sz="1800"/>
                      </a:pPr>
                      <a:r>
                        <a:rPr sz="1200" b="1" dirty="0">
                          <a:latin typeface="Aptos"/>
                          <a:ea typeface="Aptos"/>
                          <a:cs typeface="Aptos"/>
                          <a:sym typeface="Aptos"/>
                        </a:rPr>
                        <a:t>Adaptive Single-Voltage</a:t>
                      </a:r>
                    </a:p>
                  </a:txBody>
                  <a:tcPr marL="0" marR="0" marT="0" marB="0" anchor="ctr" horzOverflow="overflow">
                    <a:solidFill>
                      <a:srgbClr val="CAD1D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latin typeface="Aptos"/>
                          <a:ea typeface="Aptos"/>
                          <a:cs typeface="Aptos"/>
                          <a:sym typeface="Aptos"/>
                        </a:defRPr>
                      </a:pPr>
                      <a:r>
                        <a:rPr lang="en-US" dirty="0"/>
                        <a:t>USB-PD</a:t>
                      </a:r>
                    </a:p>
                    <a:p>
                      <a:pPr algn="l">
                        <a:defRPr>
                          <a:latin typeface="Aptos"/>
                          <a:ea typeface="Aptos"/>
                          <a:cs typeface="Aptos"/>
                          <a:sym typeface="Aptos"/>
                        </a:defRPr>
                      </a:pPr>
                      <a:endParaRPr dirty="0"/>
                    </a:p>
                  </a:txBody>
                  <a:tcPr marL="0" marR="0" marT="0" marB="0" horzOverflow="overflow">
                    <a:blipFill rotWithShape="1">
                      <a:blip r:embed="rId5"/>
                      <a:srcRect/>
                      <a:stretch>
                        <a:fillRect/>
                      </a:stretch>
                    </a:blipFill>
                  </a:tcPr>
                </a:tc>
                <a:extLst>
                  <a:ext uri="{0D108BD9-81ED-4DB2-BD59-A6C34878D82A}">
                    <a16:rowId xmlns:a16="http://schemas.microsoft.com/office/drawing/2014/main" val="10001"/>
                  </a:ext>
                </a:extLst>
              </a:tr>
              <a:tr h="879808">
                <a:tc vMerge="1">
                  <a:txBody>
                    <a:bodyPr/>
                    <a:lstStyle/>
                    <a:p>
                      <a:endParaRPr lang="en-US"/>
                    </a:p>
                  </a:txBody>
                  <a:tcPr/>
                </a:tc>
                <a:tc vMerge="1">
                  <a:txBody>
                    <a:bodyPr/>
                    <a:lstStyle/>
                    <a:p>
                      <a:endParaRPr lang="en-US"/>
                    </a:p>
                  </a:txBody>
                  <a:tcPr/>
                </a:tc>
                <a:tc>
                  <a:txBody>
                    <a:bodyPr/>
                    <a:lstStyle/>
                    <a:p>
                      <a:pPr algn="l">
                        <a:defRPr sz="1800"/>
                      </a:pPr>
                      <a:r>
                        <a:rPr sz="1200" b="1">
                          <a:latin typeface="Aptos"/>
                          <a:ea typeface="Aptos"/>
                          <a:cs typeface="Aptos"/>
                          <a:sym typeface="Aptos"/>
                        </a:rPr>
                        <a:t>Adaptive Multiple-Voltage</a:t>
                      </a:r>
                    </a:p>
                  </a:txBody>
                  <a:tcPr marL="0" marR="0" marT="0" marB="0" anchor="ctr" horzOverflow="overflow">
                    <a:solidFill>
                      <a:srgbClr val="CAD1D8"/>
                    </a:solidFill>
                  </a:tcPr>
                </a:tc>
                <a:tc>
                  <a:txBody>
                    <a:bodyPr/>
                    <a:lstStyle/>
                    <a:p>
                      <a:pPr algn="l">
                        <a:defRPr>
                          <a:latin typeface="Aptos"/>
                          <a:ea typeface="Aptos"/>
                          <a:cs typeface="Aptos"/>
                          <a:sym typeface="Aptos"/>
                        </a:defRPr>
                      </a:pPr>
                      <a:endParaRPr dirty="0"/>
                    </a:p>
                  </a:txBody>
                  <a:tcPr marL="0" marR="0" marT="0" marB="0" anchor="ctr" horzOverflow="overflow">
                    <a:blipFill rotWithShape="1">
                      <a:blip r:embed="rId6"/>
                      <a:srcRect/>
                      <a:stretch>
                        <a:fillRect/>
                      </a:stretch>
                    </a:blipFill>
                  </a:tcPr>
                </a:tc>
                <a:extLst>
                  <a:ext uri="{0D108BD9-81ED-4DB2-BD59-A6C34878D82A}">
                    <a16:rowId xmlns:a16="http://schemas.microsoft.com/office/drawing/2014/main" val="10003"/>
                  </a:ext>
                </a:extLst>
              </a:tr>
            </a:tbl>
          </a:graphicData>
        </a:graphic>
      </p:graphicFrame>
      <p:pic>
        <p:nvPicPr>
          <p:cNvPr id="140" name="pasted-movie.png" descr="pasted-movie.png"/>
          <p:cNvPicPr>
            <a:picLocks noChangeAspect="1"/>
          </p:cNvPicPr>
          <p:nvPr/>
        </p:nvPicPr>
        <p:blipFill>
          <a:blip r:embed="rId7"/>
          <a:srcRect t="63717" r="30668" b="11927"/>
          <a:stretch>
            <a:fillRect/>
          </a:stretch>
        </p:blipFill>
        <p:spPr>
          <a:xfrm>
            <a:off x="838199" y="5318259"/>
            <a:ext cx="7290701" cy="722148"/>
          </a:xfrm>
          <a:prstGeom prst="rect">
            <a:avLst/>
          </a:prstGeom>
          <a:ln w="12700">
            <a:miter lim="400000"/>
          </a:ln>
        </p:spPr>
      </p:pic>
      <p:sp>
        <p:nvSpPr>
          <p:cNvPr id="141" name="DOE Maintains two CCD Databases for power supplies."/>
          <p:cNvSpPr txBox="1"/>
          <p:nvPr/>
        </p:nvSpPr>
        <p:spPr>
          <a:xfrm>
            <a:off x="850861" y="4894788"/>
            <a:ext cx="6013702"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marL="180473" indent="-180473">
              <a:buSzPct val="100000"/>
              <a:buChar char="•"/>
              <a:defRPr>
                <a:latin typeface="Aptos"/>
                <a:ea typeface="Aptos"/>
                <a:cs typeface="Aptos"/>
                <a:sym typeface="Aptos"/>
              </a:defRPr>
            </a:lvl1pPr>
          </a:lstStyle>
          <a:p>
            <a:r>
              <a:rPr dirty="0"/>
              <a:t>DOE Maintains two CCD Databases for power supplies.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ontent Placeholder 5"/>
          <p:cNvSpPr txBox="1">
            <a:spLocks noGrp="1"/>
          </p:cNvSpPr>
          <p:nvPr>
            <p:ph type="body" sz="half" idx="1"/>
          </p:nvPr>
        </p:nvSpPr>
        <p:spPr>
          <a:xfrm>
            <a:off x="838200" y="1825625"/>
            <a:ext cx="5181600" cy="4351338"/>
          </a:xfrm>
          <a:prstGeom prst="rect">
            <a:avLst/>
          </a:prstGeom>
        </p:spPr>
        <p:txBody>
          <a:bodyPr>
            <a:normAutofit/>
          </a:bodyPr>
          <a:lstStyle/>
          <a:p>
            <a:pPr marL="196595" indent="-196595" defTabSz="786383">
              <a:spcBef>
                <a:spcPts val="800"/>
              </a:spcBef>
              <a:defRPr sz="1500"/>
            </a:pPr>
            <a:r>
              <a:rPr sz="1600" dirty="0"/>
              <a:t>DOE’s Market Analysis makes use of only one of two databases and does not appear to consider or evaluate </a:t>
            </a:r>
            <a:r>
              <a:rPr lang="en-US" sz="1600" dirty="0"/>
              <a:t>future </a:t>
            </a:r>
            <a:r>
              <a:rPr sz="1600" dirty="0"/>
              <a:t>compliance rates for adaptive supplies. </a:t>
            </a:r>
          </a:p>
          <a:p>
            <a:pPr marL="196595" indent="-196595" defTabSz="786383">
              <a:spcBef>
                <a:spcPts val="800"/>
              </a:spcBef>
              <a:defRPr sz="1500"/>
            </a:pPr>
            <a:endParaRPr sz="1600" dirty="0"/>
          </a:p>
          <a:p>
            <a:pPr marL="196595" indent="-196595" defTabSz="786383">
              <a:spcBef>
                <a:spcPts val="800"/>
              </a:spcBef>
              <a:defRPr sz="1500"/>
            </a:pPr>
            <a:r>
              <a:rPr sz="1600" dirty="0"/>
              <a:t>Yet, adaptive supplies contain different components and must operate at a wider range of voltages. They also contain controllers that consume a material amount of power in no-load.</a:t>
            </a:r>
          </a:p>
          <a:p>
            <a:pPr marL="0" indent="0" defTabSz="786383">
              <a:spcBef>
                <a:spcPts val="800"/>
              </a:spcBef>
              <a:buNone/>
              <a:defRPr sz="1500"/>
            </a:pPr>
            <a:endParaRPr sz="1600" dirty="0"/>
          </a:p>
          <a:p>
            <a:pPr marL="196595" indent="-196595" defTabSz="786383">
              <a:spcBef>
                <a:spcPts val="800"/>
              </a:spcBef>
              <a:defRPr sz="1500"/>
            </a:pPr>
            <a:r>
              <a:rPr sz="1600" dirty="0"/>
              <a:t>DOE should expand its Engineering Analysis and include the contents of the Single-Voltage Adaptive Power Supply database or clarify that adaptive supplies are out</a:t>
            </a:r>
            <a:r>
              <a:rPr lang="en-US" sz="1600" dirty="0"/>
              <a:t> of</a:t>
            </a:r>
            <a:r>
              <a:rPr sz="1600" dirty="0"/>
              <a:t> scope.</a:t>
            </a:r>
          </a:p>
        </p:txBody>
      </p:sp>
      <p:sp>
        <p:nvSpPr>
          <p:cNvPr id="144" name="Slide Number Placeholder 1"/>
          <p:cNvSpPr txBox="1">
            <a:spLocks noGrp="1"/>
          </p:cNvSpPr>
          <p:nvPr>
            <p:ph type="sldNum" sz="quarter" idx="4294967295"/>
          </p:nvPr>
        </p:nvSpPr>
        <p:spPr>
          <a:xfrm>
            <a:off x="11172418" y="6414760"/>
            <a:ext cx="181380" cy="24830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a:t>
            </a:fld>
            <a:endParaRPr/>
          </a:p>
        </p:txBody>
      </p:sp>
      <p:grpSp>
        <p:nvGrpSpPr>
          <p:cNvPr id="149" name="Group"/>
          <p:cNvGrpSpPr/>
          <p:nvPr/>
        </p:nvGrpSpPr>
        <p:grpSpPr>
          <a:xfrm>
            <a:off x="6102637" y="1815927"/>
            <a:ext cx="5965393" cy="1370799"/>
            <a:chOff x="0" y="0"/>
            <a:chExt cx="5965392" cy="1370798"/>
          </a:xfrm>
        </p:grpSpPr>
        <p:pic>
          <p:nvPicPr>
            <p:cNvPr id="145" name="Picture 3" descr="Picture 3"/>
            <p:cNvPicPr>
              <a:picLocks noChangeAspect="1"/>
            </p:cNvPicPr>
            <p:nvPr/>
          </p:nvPicPr>
          <p:blipFill>
            <a:blip r:embed="rId2"/>
            <a:srcRect t="10642" b="11084"/>
            <a:stretch>
              <a:fillRect/>
            </a:stretch>
          </p:blipFill>
          <p:spPr>
            <a:xfrm>
              <a:off x="-1" y="-1"/>
              <a:ext cx="5965393" cy="1370800"/>
            </a:xfrm>
            <a:prstGeom prst="rect">
              <a:avLst/>
            </a:prstGeom>
            <a:ln w="12700" cap="flat">
              <a:noFill/>
              <a:miter lim="400000"/>
            </a:ln>
            <a:effectLst/>
          </p:spPr>
        </p:pic>
        <p:sp>
          <p:nvSpPr>
            <p:cNvPr id="146" name="Rectangle"/>
            <p:cNvSpPr/>
            <p:nvPr/>
          </p:nvSpPr>
          <p:spPr>
            <a:xfrm>
              <a:off x="4319182" y="294878"/>
              <a:ext cx="960327" cy="197521"/>
            </a:xfrm>
            <a:prstGeom prst="rect">
              <a:avLst/>
            </a:prstGeom>
            <a:solidFill>
              <a:srgbClr val="FF2600">
                <a:alpha val="24015"/>
              </a:srgbClr>
            </a:solidFill>
            <a:ln w="12700" cap="flat">
              <a:noFill/>
              <a:miter lim="400000"/>
            </a:ln>
            <a:effectLst/>
          </p:spPr>
          <p:txBody>
            <a:bodyPr wrap="square" lIns="45718" tIns="45718" rIns="45718" bIns="45718" numCol="1" anchor="ctr">
              <a:noAutofit/>
            </a:bodyPr>
            <a:lstStyle/>
            <a:p>
              <a:pPr>
                <a:defRPr>
                  <a:latin typeface="Aptos"/>
                  <a:ea typeface="Aptos"/>
                  <a:cs typeface="Aptos"/>
                  <a:sym typeface="Aptos"/>
                </a:defRPr>
              </a:pPr>
              <a:endParaRPr/>
            </a:p>
          </p:txBody>
        </p:sp>
        <p:sp>
          <p:nvSpPr>
            <p:cNvPr id="147" name="Rectangle"/>
            <p:cNvSpPr/>
            <p:nvPr/>
          </p:nvSpPr>
          <p:spPr>
            <a:xfrm>
              <a:off x="97145" y="451377"/>
              <a:ext cx="2363360" cy="197521"/>
            </a:xfrm>
            <a:prstGeom prst="rect">
              <a:avLst/>
            </a:prstGeom>
            <a:solidFill>
              <a:srgbClr val="FF2600">
                <a:alpha val="24015"/>
              </a:srgbClr>
            </a:solidFill>
            <a:ln w="12700" cap="flat">
              <a:noFill/>
              <a:miter lim="400000"/>
            </a:ln>
            <a:effectLst/>
          </p:spPr>
          <p:txBody>
            <a:bodyPr wrap="square" lIns="45718" tIns="45718" rIns="45718" bIns="45718" numCol="1" anchor="ctr">
              <a:noAutofit/>
            </a:bodyPr>
            <a:lstStyle/>
            <a:p>
              <a:pPr>
                <a:defRPr>
                  <a:latin typeface="Aptos"/>
                  <a:ea typeface="Aptos"/>
                  <a:cs typeface="Aptos"/>
                  <a:sym typeface="Aptos"/>
                </a:defRPr>
              </a:pPr>
              <a:endParaRPr/>
            </a:p>
          </p:txBody>
        </p:sp>
        <p:sp>
          <p:nvSpPr>
            <p:cNvPr id="148" name="Rectangle"/>
            <p:cNvSpPr/>
            <p:nvPr/>
          </p:nvSpPr>
          <p:spPr>
            <a:xfrm>
              <a:off x="98560" y="649569"/>
              <a:ext cx="960327" cy="197521"/>
            </a:xfrm>
            <a:prstGeom prst="rect">
              <a:avLst/>
            </a:prstGeom>
            <a:solidFill>
              <a:srgbClr val="FF2600">
                <a:alpha val="24015"/>
              </a:srgbClr>
            </a:solidFill>
            <a:ln w="12700" cap="flat">
              <a:noFill/>
              <a:miter lim="400000"/>
            </a:ln>
            <a:effectLst/>
          </p:spPr>
          <p:txBody>
            <a:bodyPr wrap="square" lIns="45718" tIns="45718" rIns="45718" bIns="45718" numCol="1" anchor="ctr">
              <a:noAutofit/>
            </a:bodyPr>
            <a:lstStyle/>
            <a:p>
              <a:pPr>
                <a:defRPr>
                  <a:latin typeface="Aptos"/>
                  <a:ea typeface="Aptos"/>
                  <a:cs typeface="Aptos"/>
                  <a:sym typeface="Aptos"/>
                </a:defRPr>
              </a:pPr>
              <a:endParaRPr/>
            </a:p>
          </p:txBody>
        </p:sp>
      </p:grpSp>
      <p:grpSp>
        <p:nvGrpSpPr>
          <p:cNvPr id="152" name="Group"/>
          <p:cNvGrpSpPr/>
          <p:nvPr/>
        </p:nvGrpSpPr>
        <p:grpSpPr>
          <a:xfrm>
            <a:off x="6102639" y="3311964"/>
            <a:ext cx="5965392" cy="1077860"/>
            <a:chOff x="0" y="0"/>
            <a:chExt cx="5965391" cy="1077859"/>
          </a:xfrm>
        </p:grpSpPr>
        <p:pic>
          <p:nvPicPr>
            <p:cNvPr id="150" name="Picture 5" descr="Picture 5"/>
            <p:cNvPicPr>
              <a:picLocks noChangeAspect="1"/>
            </p:cNvPicPr>
            <p:nvPr/>
          </p:nvPicPr>
          <p:blipFill>
            <a:blip r:embed="rId3"/>
            <a:stretch>
              <a:fillRect/>
            </a:stretch>
          </p:blipFill>
          <p:spPr>
            <a:xfrm>
              <a:off x="-1" y="0"/>
              <a:ext cx="5965393" cy="1077860"/>
            </a:xfrm>
            <a:prstGeom prst="rect">
              <a:avLst/>
            </a:prstGeom>
            <a:ln w="12700" cap="flat">
              <a:noFill/>
              <a:miter lim="400000"/>
            </a:ln>
            <a:effectLst/>
          </p:spPr>
        </p:pic>
        <p:sp>
          <p:nvSpPr>
            <p:cNvPr id="151" name="Rectangle"/>
            <p:cNvSpPr/>
            <p:nvPr/>
          </p:nvSpPr>
          <p:spPr>
            <a:xfrm>
              <a:off x="104495" y="697132"/>
              <a:ext cx="3903898" cy="351912"/>
            </a:xfrm>
            <a:prstGeom prst="rect">
              <a:avLst/>
            </a:prstGeom>
            <a:solidFill>
              <a:srgbClr val="FF2600">
                <a:alpha val="24015"/>
              </a:srgbClr>
            </a:solidFill>
            <a:ln w="12700" cap="flat">
              <a:noFill/>
              <a:miter lim="400000"/>
            </a:ln>
            <a:effectLst/>
          </p:spPr>
          <p:txBody>
            <a:bodyPr wrap="square" lIns="45718" tIns="45718" rIns="45718" bIns="45718" numCol="1" anchor="ctr">
              <a:noAutofit/>
            </a:bodyPr>
            <a:lstStyle/>
            <a:p>
              <a:pPr>
                <a:defRPr>
                  <a:latin typeface="Aptos"/>
                  <a:ea typeface="Aptos"/>
                  <a:cs typeface="Aptos"/>
                  <a:sym typeface="Aptos"/>
                </a:defRPr>
              </a:pPr>
              <a:endParaRPr/>
            </a:p>
          </p:txBody>
        </p:sp>
      </p:grpSp>
      <p:sp>
        <p:nvSpPr>
          <p:cNvPr id="153" name="1"/>
          <p:cNvSpPr txBox="1"/>
          <p:nvPr/>
        </p:nvSpPr>
        <p:spPr>
          <a:xfrm>
            <a:off x="8118633" y="1706905"/>
            <a:ext cx="188896" cy="269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200">
                <a:latin typeface="Aptos"/>
                <a:ea typeface="Aptos"/>
                <a:cs typeface="Aptos"/>
                <a:sym typeface="Aptos"/>
              </a:defRPr>
            </a:lvl1pPr>
          </a:lstStyle>
          <a:p>
            <a:r>
              <a:t>1</a:t>
            </a:r>
          </a:p>
        </p:txBody>
      </p:sp>
      <p:sp>
        <p:nvSpPr>
          <p:cNvPr id="154" name="1. 2023-01. Technical Support Document: Energy Efficiency Program for Consumer Products and Commercial and Industrial Equipment: External Power Supplies. EERE-2020-BT-STD-0006-0026. Last Accessed February 12th, 2024. Page 5-3. https://www.regulations.gov"/>
          <p:cNvSpPr txBox="1"/>
          <p:nvPr/>
        </p:nvSpPr>
        <p:spPr>
          <a:xfrm>
            <a:off x="781969" y="6311900"/>
            <a:ext cx="6272756" cy="5063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defTabSz="457200">
              <a:spcBef>
                <a:spcPts val="500"/>
              </a:spcBef>
              <a:defRPr sz="1000">
                <a:latin typeface="Arial"/>
                <a:ea typeface="Arial"/>
                <a:cs typeface="Arial"/>
                <a:sym typeface="Arial"/>
              </a:defRPr>
            </a:pPr>
            <a:r>
              <a:rPr dirty="0"/>
              <a:t>1.</a:t>
            </a:r>
            <a:r>
              <a:rPr baseline="31999" dirty="0"/>
              <a:t> </a:t>
            </a:r>
            <a:r>
              <a:rPr dirty="0"/>
              <a:t>2023-01. Technical Support Document: Energy Efficiency Program for Consumer Products and Commercial and Industrial Equipment: External Power Supplies. EERE-2020-BT-STD-0006-0026. Last Accessed February 12</a:t>
            </a:r>
            <a:r>
              <a:rPr baseline="31999" dirty="0"/>
              <a:t>th</a:t>
            </a:r>
            <a:r>
              <a:rPr dirty="0"/>
              <a:t>, 2024. Page 5-3. </a:t>
            </a:r>
            <a:r>
              <a:rPr u="sng" dirty="0">
                <a:solidFill>
                  <a:srgbClr val="0000FF"/>
                </a:solidFill>
                <a:uFill>
                  <a:solidFill>
                    <a:srgbClr val="0000FF"/>
                  </a:solidFill>
                </a:uFill>
                <a:hlinkClick r:id="rId4"/>
              </a:rPr>
              <a:t>https://www.regulations.gov/document/EERE-2020-BT-STD-0006-0026</a:t>
            </a:r>
            <a:r>
              <a:rPr dirty="0"/>
              <a:t> </a:t>
            </a:r>
          </a:p>
        </p:txBody>
      </p:sp>
      <p:sp>
        <p:nvSpPr>
          <p:cNvPr id="155" name="Title 4"/>
          <p:cNvSpPr txBox="1">
            <a:spLocks noGrp="1"/>
          </p:cNvSpPr>
          <p:nvPr>
            <p:ph type="title"/>
          </p:nvPr>
        </p:nvSpPr>
        <p:spPr>
          <a:xfrm>
            <a:off x="838200" y="365125"/>
            <a:ext cx="10515600" cy="1325563"/>
          </a:xfrm>
          <a:prstGeom prst="rect">
            <a:avLst/>
          </a:prstGeom>
        </p:spPr>
        <p:txBody>
          <a:bodyPr>
            <a:normAutofit fontScale="90000"/>
          </a:bodyPr>
          <a:lstStyle/>
          <a:p>
            <a:r>
              <a:rPr dirty="0"/>
              <a:t>Single-Voltage Adaptive </a:t>
            </a:r>
            <a:r>
              <a:rPr lang="en-US" dirty="0"/>
              <a:t>Power </a:t>
            </a:r>
            <a:r>
              <a:rPr dirty="0"/>
              <a:t>Supplies</a:t>
            </a:r>
          </a:p>
          <a:p>
            <a:pPr>
              <a:defRPr sz="2000"/>
            </a:pPr>
            <a:r>
              <a:rPr dirty="0"/>
              <a:t>Engineering Analysis Data</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itle 4"/>
          <p:cNvSpPr txBox="1">
            <a:spLocks noGrp="1"/>
          </p:cNvSpPr>
          <p:nvPr>
            <p:ph type="title"/>
          </p:nvPr>
        </p:nvSpPr>
        <p:spPr>
          <a:xfrm>
            <a:off x="838200" y="365125"/>
            <a:ext cx="10515600" cy="1325563"/>
          </a:xfrm>
          <a:prstGeom prst="rect">
            <a:avLst/>
          </a:prstGeom>
        </p:spPr>
        <p:txBody>
          <a:bodyPr>
            <a:normAutofit fontScale="90000"/>
          </a:bodyPr>
          <a:lstStyle/>
          <a:p>
            <a:r>
              <a:rPr dirty="0"/>
              <a:t>Adaptive</a:t>
            </a:r>
            <a:r>
              <a:rPr dirty="0">
                <a:latin typeface="Rockwell Italic"/>
                <a:ea typeface="Rockwell Italic"/>
                <a:cs typeface="Rockwell Italic"/>
                <a:sym typeface="Rockwell Italic"/>
              </a:rPr>
              <a:t> </a:t>
            </a:r>
            <a:r>
              <a:rPr dirty="0"/>
              <a:t>Multiple-Voltage </a:t>
            </a:r>
            <a:r>
              <a:rPr lang="en-US" dirty="0"/>
              <a:t>Power </a:t>
            </a:r>
            <a:r>
              <a:rPr dirty="0"/>
              <a:t>Supplies</a:t>
            </a:r>
          </a:p>
          <a:p>
            <a:pPr>
              <a:defRPr sz="2000"/>
            </a:pPr>
            <a:r>
              <a:rPr dirty="0"/>
              <a:t>Low Voltage Test Point</a:t>
            </a:r>
          </a:p>
        </p:txBody>
      </p:sp>
      <p:sp>
        <p:nvSpPr>
          <p:cNvPr id="158" name="Content Placeholder 5"/>
          <p:cNvSpPr txBox="1">
            <a:spLocks noGrp="1"/>
          </p:cNvSpPr>
          <p:nvPr>
            <p:ph type="body" sz="half" idx="1"/>
          </p:nvPr>
        </p:nvSpPr>
        <p:spPr>
          <a:xfrm>
            <a:off x="838200" y="1825624"/>
            <a:ext cx="5700425" cy="4554975"/>
          </a:xfrm>
          <a:prstGeom prst="rect">
            <a:avLst/>
          </a:prstGeom>
        </p:spPr>
        <p:txBody>
          <a:bodyPr>
            <a:normAutofit/>
          </a:bodyPr>
          <a:lstStyle/>
          <a:p>
            <a:pPr marL="194309" indent="-194309" defTabSz="777240">
              <a:spcBef>
                <a:spcPts val="800"/>
              </a:spcBef>
              <a:defRPr sz="1500"/>
            </a:pPr>
            <a:r>
              <a:rPr sz="1600" dirty="0"/>
              <a:t>In 2022, DOE stated that Adaptive Multiple-Voltage Power Supplies must be tested twice, once at the Highest Voltage, and once at the Lowest Voltage.</a:t>
            </a:r>
            <a:r>
              <a:rPr sz="1600" baseline="31999" dirty="0"/>
              <a:t>2</a:t>
            </a:r>
          </a:p>
          <a:p>
            <a:pPr marL="194309" indent="-194309" defTabSz="777240">
              <a:spcBef>
                <a:spcPts val="800"/>
              </a:spcBef>
              <a:defRPr sz="1500"/>
            </a:pPr>
            <a:endParaRPr sz="1600" baseline="31999" dirty="0"/>
          </a:p>
          <a:p>
            <a:pPr marL="194309" indent="-194309" defTabSz="777240">
              <a:spcBef>
                <a:spcPts val="800"/>
              </a:spcBef>
              <a:defRPr sz="1500"/>
            </a:pPr>
            <a:r>
              <a:rPr sz="1600" dirty="0"/>
              <a:t>However, DOE’s Engineering Analyst does not appear to include any data for these supplies operating at the Lowest Voltage—making standards arbitrary. </a:t>
            </a:r>
          </a:p>
          <a:p>
            <a:pPr marL="194309" indent="-194309" defTabSz="777240">
              <a:spcBef>
                <a:spcPts val="800"/>
              </a:spcBef>
              <a:defRPr sz="1500"/>
            </a:pPr>
            <a:endParaRPr sz="1600" dirty="0"/>
          </a:p>
          <a:p>
            <a:pPr marL="194309" indent="-194309" defTabSz="777240">
              <a:spcBef>
                <a:spcPts val="800"/>
              </a:spcBef>
              <a:defRPr sz="1500"/>
            </a:pPr>
            <a:r>
              <a:rPr sz="1600" dirty="0"/>
              <a:t>Further, Adaptive Multiple-Voltage </a:t>
            </a:r>
            <a:r>
              <a:rPr lang="en-US" sz="1600" dirty="0"/>
              <a:t>Power S</a:t>
            </a:r>
            <a:r>
              <a:rPr sz="1600" dirty="0"/>
              <a:t>upplies are not required to disclose their performance at the lowest voltage per the DOE’s current certification requirements.</a:t>
            </a:r>
            <a:r>
              <a:rPr sz="1600" baseline="31999" dirty="0"/>
              <a:t>3</a:t>
            </a:r>
            <a:r>
              <a:rPr sz="1600" dirty="0"/>
              <a:t> </a:t>
            </a:r>
          </a:p>
          <a:p>
            <a:pPr marL="728662" lvl="1" indent="-340042" defTabSz="777240">
              <a:spcBef>
                <a:spcPts val="800"/>
              </a:spcBef>
              <a:defRPr sz="1500"/>
            </a:pPr>
            <a:endParaRPr sz="1600" dirty="0"/>
          </a:p>
          <a:p>
            <a:pPr marL="194309" indent="-194309" defTabSz="777240">
              <a:spcBef>
                <a:spcPts val="800"/>
              </a:spcBef>
              <a:defRPr sz="1500"/>
            </a:pPr>
            <a:r>
              <a:rPr sz="1600" dirty="0"/>
              <a:t>Finally, Low-Voltage requirements for </a:t>
            </a:r>
            <a:r>
              <a:rPr lang="en-US" sz="1600" dirty="0"/>
              <a:t>Adaptive </a:t>
            </a:r>
            <a:r>
              <a:rPr sz="1600" dirty="0"/>
              <a:t>Multiple-Voltage </a:t>
            </a:r>
            <a:r>
              <a:rPr lang="en-US" sz="1600" dirty="0"/>
              <a:t>Power S</a:t>
            </a:r>
            <a:r>
              <a:rPr sz="1600" dirty="0"/>
              <a:t>upplies are inexplicably </a:t>
            </a:r>
            <a:r>
              <a:rPr sz="1600" dirty="0">
                <a:latin typeface="Rockwell Italic"/>
                <a:ea typeface="Rockwell Italic"/>
                <a:cs typeface="Rockwell Italic"/>
                <a:sym typeface="Rockwell Italic"/>
              </a:rPr>
              <a:t>more strict</a:t>
            </a:r>
            <a:r>
              <a:rPr sz="1600" dirty="0"/>
              <a:t> than equivalent requirements for </a:t>
            </a:r>
            <a:r>
              <a:rPr lang="en-US" sz="1600" dirty="0"/>
              <a:t>S</a:t>
            </a:r>
            <a:r>
              <a:rPr sz="1600" dirty="0"/>
              <a:t>ingle-</a:t>
            </a:r>
            <a:r>
              <a:rPr lang="en-US" sz="1600" dirty="0"/>
              <a:t>V</a:t>
            </a:r>
            <a:r>
              <a:rPr sz="1600" dirty="0"/>
              <a:t>oltage </a:t>
            </a:r>
            <a:r>
              <a:rPr lang="en-US" sz="1600" dirty="0"/>
              <a:t>P</a:t>
            </a:r>
            <a:r>
              <a:rPr sz="1600" dirty="0"/>
              <a:t>ower </a:t>
            </a:r>
            <a:r>
              <a:rPr lang="en-US" sz="1600" dirty="0"/>
              <a:t>S</a:t>
            </a:r>
            <a:r>
              <a:rPr sz="1600" dirty="0"/>
              <a:t>upplies despite additional components in Multiple-Voltage </a:t>
            </a:r>
            <a:r>
              <a:rPr lang="en-US" sz="1600" dirty="0"/>
              <a:t>Power </a:t>
            </a:r>
            <a:r>
              <a:rPr sz="1600" dirty="0"/>
              <a:t>Supplies. </a:t>
            </a:r>
          </a:p>
        </p:txBody>
      </p:sp>
      <p:sp>
        <p:nvSpPr>
          <p:cNvPr id="159" name="Slide Number Placeholder 1"/>
          <p:cNvSpPr txBox="1">
            <a:spLocks noGrp="1"/>
          </p:cNvSpPr>
          <p:nvPr>
            <p:ph type="sldNum" sz="quarter" idx="4294967295"/>
          </p:nvPr>
        </p:nvSpPr>
        <p:spPr>
          <a:xfrm>
            <a:off x="11172418" y="6414760"/>
            <a:ext cx="181380" cy="24830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5</a:t>
            </a:fld>
            <a:endParaRPr/>
          </a:p>
        </p:txBody>
      </p:sp>
      <p:sp>
        <p:nvSpPr>
          <p:cNvPr id="160" name="1"/>
          <p:cNvSpPr txBox="1"/>
          <p:nvPr/>
        </p:nvSpPr>
        <p:spPr>
          <a:xfrm>
            <a:off x="8118633" y="1706905"/>
            <a:ext cx="188896" cy="269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200">
                <a:latin typeface="Aptos"/>
                <a:ea typeface="Aptos"/>
                <a:cs typeface="Aptos"/>
                <a:sym typeface="Aptos"/>
              </a:defRPr>
            </a:lvl1pPr>
          </a:lstStyle>
          <a:p>
            <a:r>
              <a:t>1</a:t>
            </a:r>
          </a:p>
        </p:txBody>
      </p:sp>
      <p:grpSp>
        <p:nvGrpSpPr>
          <p:cNvPr id="163" name="Group"/>
          <p:cNvGrpSpPr/>
          <p:nvPr/>
        </p:nvGrpSpPr>
        <p:grpSpPr>
          <a:xfrm>
            <a:off x="8116803" y="3193983"/>
            <a:ext cx="4156485" cy="1807830"/>
            <a:chOff x="0" y="0"/>
            <a:chExt cx="4156483" cy="1807828"/>
          </a:xfrm>
        </p:grpSpPr>
        <p:pic>
          <p:nvPicPr>
            <p:cNvPr id="161" name="pasted-movie.png" descr="pasted-movie.png"/>
            <p:cNvPicPr>
              <a:picLocks noChangeAspect="1"/>
            </p:cNvPicPr>
            <p:nvPr/>
          </p:nvPicPr>
          <p:blipFill>
            <a:blip r:embed="rId2"/>
            <a:srcRect t="17985" r="31586" b="5644"/>
            <a:stretch>
              <a:fillRect/>
            </a:stretch>
          </p:blipFill>
          <p:spPr>
            <a:xfrm>
              <a:off x="6757" y="230470"/>
              <a:ext cx="3809292" cy="1577359"/>
            </a:xfrm>
            <a:prstGeom prst="rect">
              <a:avLst/>
            </a:prstGeom>
            <a:ln w="12700" cap="flat">
              <a:noFill/>
              <a:miter lim="400000"/>
            </a:ln>
            <a:effectLst/>
          </p:spPr>
        </p:pic>
        <p:sp>
          <p:nvSpPr>
            <p:cNvPr id="162" name="Proposed Multiple-Voltage Power Supply Standards"/>
            <p:cNvSpPr txBox="1"/>
            <p:nvPr/>
          </p:nvSpPr>
          <p:spPr>
            <a:xfrm>
              <a:off x="0" y="-1"/>
              <a:ext cx="4156485" cy="2438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defRPr sz="1000" b="1" i="1">
                  <a:latin typeface="Aptos"/>
                  <a:ea typeface="Aptos"/>
                  <a:cs typeface="Aptos"/>
                  <a:sym typeface="Aptos"/>
                </a:defRPr>
              </a:lvl1pPr>
            </a:lstStyle>
            <a:p>
              <a:r>
                <a:t>Proposed Multiple-Voltage Power Supply Standards</a:t>
              </a:r>
            </a:p>
          </p:txBody>
        </p:sp>
      </p:grpSp>
      <p:grpSp>
        <p:nvGrpSpPr>
          <p:cNvPr id="166" name="Group"/>
          <p:cNvGrpSpPr/>
          <p:nvPr/>
        </p:nvGrpSpPr>
        <p:grpSpPr>
          <a:xfrm>
            <a:off x="8133101" y="1312713"/>
            <a:ext cx="3903376" cy="1804108"/>
            <a:chOff x="0" y="0"/>
            <a:chExt cx="3903374" cy="1804106"/>
          </a:xfrm>
        </p:grpSpPr>
        <p:pic>
          <p:nvPicPr>
            <p:cNvPr id="164" name="pasted-movie.png" descr="pasted-movie.png"/>
            <p:cNvPicPr>
              <a:picLocks noChangeAspect="1"/>
            </p:cNvPicPr>
            <p:nvPr/>
          </p:nvPicPr>
          <p:blipFill>
            <a:blip r:embed="rId3"/>
            <a:srcRect t="17901" r="32005" b="4042"/>
            <a:stretch>
              <a:fillRect/>
            </a:stretch>
          </p:blipFill>
          <p:spPr>
            <a:xfrm>
              <a:off x="12159" y="212102"/>
              <a:ext cx="3777411" cy="1592005"/>
            </a:xfrm>
            <a:prstGeom prst="rect">
              <a:avLst/>
            </a:prstGeom>
            <a:ln w="12700" cap="flat">
              <a:noFill/>
              <a:miter lim="400000"/>
            </a:ln>
            <a:effectLst/>
          </p:spPr>
        </p:pic>
        <p:sp>
          <p:nvSpPr>
            <p:cNvPr id="165" name="Proposed Single-Voltage Power Supply Low Voltage Standards"/>
            <p:cNvSpPr txBox="1"/>
            <p:nvPr/>
          </p:nvSpPr>
          <p:spPr>
            <a:xfrm>
              <a:off x="0" y="-1"/>
              <a:ext cx="3903376" cy="2438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defRPr sz="1000" b="1" i="1">
                  <a:latin typeface="Aptos"/>
                  <a:ea typeface="Aptos"/>
                  <a:cs typeface="Aptos"/>
                  <a:sym typeface="Aptos"/>
                </a:defRPr>
              </a:lvl1pPr>
            </a:lstStyle>
            <a:p>
              <a:r>
                <a:t>Proposed Single-Voltage Power Supply Low Voltage Standards</a:t>
              </a:r>
            </a:p>
          </p:txBody>
        </p:sp>
      </p:grpSp>
      <p:grpSp>
        <p:nvGrpSpPr>
          <p:cNvPr id="172" name="Group"/>
          <p:cNvGrpSpPr/>
          <p:nvPr/>
        </p:nvGrpSpPr>
        <p:grpSpPr>
          <a:xfrm>
            <a:off x="8248582" y="5078974"/>
            <a:ext cx="3672416" cy="1701108"/>
            <a:chOff x="25399" y="0"/>
            <a:chExt cx="3672415" cy="1701106"/>
          </a:xfrm>
        </p:grpSpPr>
        <p:grpSp>
          <p:nvGrpSpPr>
            <p:cNvPr id="169" name="Group"/>
            <p:cNvGrpSpPr/>
            <p:nvPr/>
          </p:nvGrpSpPr>
          <p:grpSpPr>
            <a:xfrm>
              <a:off x="25399" y="0"/>
              <a:ext cx="3672415" cy="1701106"/>
              <a:chOff x="25400" y="0"/>
              <a:chExt cx="3672413" cy="1701105"/>
            </a:xfrm>
          </p:grpSpPr>
          <p:graphicFrame>
            <p:nvGraphicFramePr>
              <p:cNvPr id="167" name="Table 1"/>
              <p:cNvGraphicFramePr/>
              <p:nvPr>
                <p:extLst>
                  <p:ext uri="{D42A27DB-BD31-4B8C-83A1-F6EECF244321}">
                    <p14:modId xmlns:p14="http://schemas.microsoft.com/office/powerpoint/2010/main" val="967475727"/>
                  </p:ext>
                </p:extLst>
              </p:nvPr>
            </p:nvGraphicFramePr>
            <p:xfrm>
              <a:off x="25400" y="214530"/>
              <a:ext cx="3556652" cy="1486575"/>
            </p:xfrm>
            <a:graphic>
              <a:graphicData uri="http://schemas.openxmlformats.org/drawingml/2006/table">
                <a:tbl>
                  <a:tblPr bandRow="1">
                    <a:tableStyleId>{4C3C2611-4C71-4FC5-86AE-919BDF0F9419}</a:tableStyleId>
                  </a:tblPr>
                  <a:tblGrid>
                    <a:gridCol w="1898666">
                      <a:extLst>
                        <a:ext uri="{9D8B030D-6E8A-4147-A177-3AD203B41FA5}">
                          <a16:colId xmlns:a16="http://schemas.microsoft.com/office/drawing/2014/main" val="20000"/>
                        </a:ext>
                      </a:extLst>
                    </a:gridCol>
                    <a:gridCol w="655173">
                      <a:extLst>
                        <a:ext uri="{9D8B030D-6E8A-4147-A177-3AD203B41FA5}">
                          <a16:colId xmlns:a16="http://schemas.microsoft.com/office/drawing/2014/main" val="20001"/>
                        </a:ext>
                      </a:extLst>
                    </a:gridCol>
                    <a:gridCol w="1002816">
                      <a:extLst>
                        <a:ext uri="{9D8B030D-6E8A-4147-A177-3AD203B41FA5}">
                          <a16:colId xmlns:a16="http://schemas.microsoft.com/office/drawing/2014/main" val="20002"/>
                        </a:ext>
                      </a:extLst>
                    </a:gridCol>
                  </a:tblGrid>
                  <a:tr h="374876">
                    <a:tc>
                      <a:txBody>
                        <a:bodyPr/>
                        <a:lstStyle/>
                        <a:p>
                          <a:pPr indent="457200" algn="r">
                            <a:defRPr sz="1200"/>
                          </a:pPr>
                          <a:endParaRPr/>
                        </a:p>
                      </a:txBody>
                      <a:tcPr marL="0" marR="0" marT="0" marB="0" horzOverflow="overflow">
                        <a:solidFill>
                          <a:srgbClr val="CAD1D8"/>
                        </a:solidFill>
                      </a:tcPr>
                    </a:tc>
                    <a:tc>
                      <a:txBody>
                        <a:bodyPr/>
                        <a:lstStyle/>
                        <a:p>
                          <a:pPr algn="ctr"/>
                          <a:r>
                            <a:rPr sz="1200" b="1">
                              <a:latin typeface="Aptos"/>
                              <a:ea typeface="Aptos"/>
                              <a:cs typeface="Aptos"/>
                              <a:sym typeface="Aptos"/>
                            </a:rPr>
                            <a:t>Current</a:t>
                          </a:r>
                        </a:p>
                      </a:txBody>
                      <a:tcPr marL="0" marR="0" marT="0" marB="0" anchor="ctr" horzOverflow="overflow">
                        <a:solidFill>
                          <a:srgbClr val="CAD1D8"/>
                        </a:solidFill>
                      </a:tcPr>
                    </a:tc>
                    <a:tc>
                      <a:txBody>
                        <a:bodyPr/>
                        <a:lstStyle/>
                        <a:p>
                          <a:pPr algn="ctr"/>
                          <a:r>
                            <a:rPr sz="1200" b="1">
                              <a:latin typeface="Aptos"/>
                              <a:ea typeface="Aptos"/>
                              <a:cs typeface="Aptos"/>
                              <a:sym typeface="Aptos"/>
                            </a:rPr>
                            <a:t>Proposed</a:t>
                          </a:r>
                        </a:p>
                      </a:txBody>
                      <a:tcPr marL="0" marR="0" marT="0" marB="0" anchor="ctr" horzOverflow="overflow">
                        <a:solidFill>
                          <a:srgbClr val="CAD1D8"/>
                        </a:solidFill>
                      </a:tcPr>
                    </a:tc>
                    <a:extLst>
                      <a:ext uri="{0D108BD9-81ED-4DB2-BD59-A6C34878D82A}">
                        <a16:rowId xmlns:a16="http://schemas.microsoft.com/office/drawing/2014/main" val="10000"/>
                      </a:ext>
                    </a:extLst>
                  </a:tr>
                  <a:tr h="555851">
                    <a:tc>
                      <a:txBody>
                        <a:bodyPr/>
                        <a:lstStyle/>
                        <a:p>
                          <a:r>
                            <a:rPr sz="1200">
                              <a:latin typeface="Aptos"/>
                              <a:ea typeface="Aptos"/>
                              <a:cs typeface="Aptos"/>
                              <a:sym typeface="Aptos"/>
                            </a:rPr>
                            <a:t>Single-Voltage USB-PD EPS at Lowest Voltage (5V, 2A, 10W)</a:t>
                          </a:r>
                        </a:p>
                      </a:txBody>
                      <a:tcPr marL="0" marR="0" marT="0" marB="0" horzOverflow="overflow">
                        <a:solidFill>
                          <a:srgbClr val="E7E9EC"/>
                        </a:solidFill>
                      </a:tcPr>
                    </a:tc>
                    <a:tc>
                      <a:txBody>
                        <a:bodyPr/>
                        <a:lstStyle/>
                        <a:p>
                          <a:pPr algn="ctr"/>
                          <a:r>
                            <a:rPr sz="1200">
                              <a:latin typeface="Aptos"/>
                              <a:ea typeface="Aptos"/>
                              <a:cs typeface="Aptos"/>
                              <a:sym typeface="Aptos"/>
                            </a:rPr>
                            <a:t>78.7%</a:t>
                          </a:r>
                        </a:p>
                      </a:txBody>
                      <a:tcPr marL="0" marR="0" marT="0" marB="0" anchor="ctr" horzOverflow="overflow">
                        <a:solidFill>
                          <a:srgbClr val="E7E9EC"/>
                        </a:solidFill>
                      </a:tcPr>
                    </a:tc>
                    <a:tc>
                      <a:txBody>
                        <a:bodyPr/>
                        <a:lstStyle/>
                        <a:p>
                          <a:pPr algn="ctr"/>
                          <a:r>
                            <a:rPr sz="1200">
                              <a:latin typeface="Aptos"/>
                              <a:ea typeface="Aptos"/>
                              <a:cs typeface="Aptos"/>
                              <a:sym typeface="Aptos"/>
                            </a:rPr>
                            <a:t>79.0%</a:t>
                          </a:r>
                        </a:p>
                      </a:txBody>
                      <a:tcPr marL="0" marR="0" marT="0" marB="0" anchor="ctr" horzOverflow="overflow">
                        <a:solidFill>
                          <a:srgbClr val="E7E9EC"/>
                        </a:solidFill>
                      </a:tcPr>
                    </a:tc>
                    <a:extLst>
                      <a:ext uri="{0D108BD9-81ED-4DB2-BD59-A6C34878D82A}">
                        <a16:rowId xmlns:a16="http://schemas.microsoft.com/office/drawing/2014/main" val="10001"/>
                      </a:ext>
                    </a:extLst>
                  </a:tr>
                  <a:tr h="555851">
                    <a:tc>
                      <a:txBody>
                        <a:bodyPr/>
                        <a:lstStyle/>
                        <a:p>
                          <a:r>
                            <a:rPr sz="1200" dirty="0">
                              <a:latin typeface="Aptos"/>
                              <a:ea typeface="Aptos"/>
                              <a:cs typeface="Aptos"/>
                              <a:sym typeface="Aptos"/>
                            </a:rPr>
                            <a:t>Multiple-Voltage USB-PD EPS at Lowest Voltage</a:t>
                          </a:r>
                          <a:endParaRPr lang="en-US" sz="1200" dirty="0">
                            <a:latin typeface="Aptos"/>
                            <a:ea typeface="Aptos"/>
                            <a:cs typeface="Aptos"/>
                            <a:sym typeface="Aptos"/>
                          </a:endParaRPr>
                        </a:p>
                        <a:p>
                          <a:r>
                            <a:rPr sz="1200" dirty="0">
                              <a:latin typeface="Aptos"/>
                              <a:ea typeface="Aptos"/>
                              <a:cs typeface="Aptos"/>
                              <a:sym typeface="Aptos"/>
                            </a:rPr>
                            <a:t>(5V, 2A, 10W)</a:t>
                          </a:r>
                        </a:p>
                      </a:txBody>
                      <a:tcPr marL="0" marR="0" marT="0" marB="0" horzOverflow="overflow">
                        <a:solidFill>
                          <a:srgbClr val="CAD1D8"/>
                        </a:solidFill>
                      </a:tcPr>
                    </a:tc>
                    <a:tc>
                      <a:txBody>
                        <a:bodyPr/>
                        <a:lstStyle/>
                        <a:p>
                          <a:pPr algn="ctr"/>
                          <a:r>
                            <a:rPr sz="1200">
                              <a:latin typeface="Aptos"/>
                              <a:ea typeface="Aptos"/>
                              <a:cs typeface="Aptos"/>
                              <a:sym typeface="Aptos"/>
                            </a:rPr>
                            <a:t>73.4%</a:t>
                          </a:r>
                        </a:p>
                      </a:txBody>
                      <a:tcPr marL="0" marR="0" marT="0" marB="0" anchor="ctr" horzOverflow="overflow">
                        <a:solidFill>
                          <a:srgbClr val="CAD1D8"/>
                        </a:solidFill>
                      </a:tcPr>
                    </a:tc>
                    <a:tc>
                      <a:txBody>
                        <a:bodyPr/>
                        <a:lstStyle/>
                        <a:p>
                          <a:pPr algn="ctr"/>
                          <a:r>
                            <a:rPr sz="1200" dirty="0">
                              <a:latin typeface="Aptos"/>
                              <a:ea typeface="Aptos"/>
                              <a:cs typeface="Aptos"/>
                              <a:sym typeface="Aptos"/>
                            </a:rPr>
                            <a:t>81.0%</a:t>
                          </a:r>
                        </a:p>
                      </a:txBody>
                      <a:tcPr marL="0" marR="0" marT="0" marB="0" anchor="ctr" horzOverflow="overflow">
                        <a:solidFill>
                          <a:srgbClr val="CAD1D8"/>
                        </a:solidFill>
                      </a:tcPr>
                    </a:tc>
                    <a:extLst>
                      <a:ext uri="{0D108BD9-81ED-4DB2-BD59-A6C34878D82A}">
                        <a16:rowId xmlns:a16="http://schemas.microsoft.com/office/drawing/2014/main" val="10002"/>
                      </a:ext>
                    </a:extLst>
                  </a:tr>
                </a:tbl>
              </a:graphicData>
            </a:graphic>
          </p:graphicFrame>
          <p:sp>
            <p:nvSpPr>
              <p:cNvPr id="168" name="Table: Comparing Requirements at Lowest Voltage"/>
              <p:cNvSpPr txBox="1"/>
              <p:nvPr/>
            </p:nvSpPr>
            <p:spPr>
              <a:xfrm>
                <a:off x="180881" y="0"/>
                <a:ext cx="3516932" cy="2438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defRPr sz="1000" i="1">
                    <a:latin typeface="Aptos"/>
                    <a:ea typeface="Aptos"/>
                    <a:cs typeface="Aptos"/>
                    <a:sym typeface="Aptos"/>
                  </a:defRPr>
                </a:lvl1pPr>
              </a:lstStyle>
              <a:p>
                <a:r>
                  <a:t>Table: Comparing Requirements at Lowest Voltage</a:t>
                </a:r>
              </a:p>
            </p:txBody>
          </p:sp>
        </p:grpSp>
        <p:sp>
          <p:nvSpPr>
            <p:cNvPr id="170" name="-5.3%"/>
            <p:cNvSpPr txBox="1"/>
            <p:nvPr/>
          </p:nvSpPr>
          <p:spPr>
            <a:xfrm>
              <a:off x="2002177" y="1104210"/>
              <a:ext cx="469078" cy="2565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sz="1100">
                  <a:solidFill>
                    <a:srgbClr val="FF2600"/>
                  </a:solidFill>
                  <a:latin typeface="Aptos"/>
                  <a:ea typeface="Aptos"/>
                  <a:cs typeface="Aptos"/>
                  <a:sym typeface="Aptos"/>
                </a:defRPr>
              </a:lvl1pPr>
            </a:lstStyle>
            <a:p>
              <a:r>
                <a:t>-5.3%</a:t>
              </a:r>
            </a:p>
          </p:txBody>
        </p:sp>
        <p:sp>
          <p:nvSpPr>
            <p:cNvPr id="171" name="+2%"/>
            <p:cNvSpPr txBox="1"/>
            <p:nvPr/>
          </p:nvSpPr>
          <p:spPr>
            <a:xfrm>
              <a:off x="2914096" y="1087837"/>
              <a:ext cx="387632" cy="2565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sz="1100">
                  <a:solidFill>
                    <a:srgbClr val="008F00"/>
                  </a:solidFill>
                  <a:latin typeface="Aptos"/>
                  <a:ea typeface="Aptos"/>
                  <a:cs typeface="Aptos"/>
                  <a:sym typeface="Aptos"/>
                </a:defRPr>
              </a:lvl1pPr>
            </a:lstStyle>
            <a:p>
              <a:r>
                <a:t>+2%</a:t>
              </a:r>
            </a:p>
          </p:txBody>
        </p:sp>
      </p:grpSp>
      <p:sp>
        <p:nvSpPr>
          <p:cNvPr id="173" name="2. 87 FR 51200, 51209…"/>
          <p:cNvSpPr txBox="1"/>
          <p:nvPr/>
        </p:nvSpPr>
        <p:spPr>
          <a:xfrm>
            <a:off x="716489" y="6414760"/>
            <a:ext cx="6609700" cy="400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defTabSz="457200">
              <a:defRPr sz="1000">
                <a:latin typeface="Arial"/>
                <a:ea typeface="Arial"/>
                <a:cs typeface="Arial"/>
                <a:sym typeface="Arial"/>
              </a:defRPr>
            </a:pPr>
            <a:r>
              <a:rPr dirty="0"/>
              <a:t>2. 87 FR 51200, 51209</a:t>
            </a:r>
          </a:p>
          <a:p>
            <a:pPr defTabSz="457200">
              <a:defRPr sz="1000">
                <a:latin typeface="Arial"/>
                <a:ea typeface="Arial"/>
                <a:cs typeface="Arial"/>
                <a:sym typeface="Arial"/>
              </a:defRPr>
            </a:pPr>
            <a:r>
              <a:rPr dirty="0"/>
              <a:t>3. </a:t>
            </a:r>
            <a:r>
              <a:rPr i="1" dirty="0"/>
              <a:t>Id.</a:t>
            </a:r>
            <a:r>
              <a:rPr dirty="0"/>
              <a:t> Surprisingly, DOE declined to make a conforming change to </a:t>
            </a:r>
            <a:r>
              <a:rPr lang="en-US" dirty="0"/>
              <a:t>c</a:t>
            </a:r>
            <a:r>
              <a:rPr dirty="0"/>
              <a:t>ertification requirements without a justification.</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itle 4"/>
          <p:cNvSpPr txBox="1">
            <a:spLocks noGrp="1"/>
          </p:cNvSpPr>
          <p:nvPr>
            <p:ph type="title"/>
          </p:nvPr>
        </p:nvSpPr>
        <p:spPr>
          <a:xfrm>
            <a:off x="838200" y="365125"/>
            <a:ext cx="10515600" cy="1325563"/>
          </a:xfrm>
          <a:prstGeom prst="rect">
            <a:avLst/>
          </a:prstGeom>
        </p:spPr>
        <p:txBody>
          <a:bodyPr>
            <a:normAutofit fontScale="90000"/>
          </a:bodyPr>
          <a:lstStyle/>
          <a:p>
            <a:r>
              <a:rPr dirty="0"/>
              <a:t>Adaptive</a:t>
            </a:r>
            <a:r>
              <a:rPr dirty="0">
                <a:latin typeface="Rockwell Italic"/>
                <a:ea typeface="Rockwell Italic"/>
                <a:cs typeface="Rockwell Italic"/>
                <a:sym typeface="Rockwell Italic"/>
              </a:rPr>
              <a:t> </a:t>
            </a:r>
            <a:r>
              <a:rPr dirty="0"/>
              <a:t>Multiple-Voltage </a:t>
            </a:r>
            <a:r>
              <a:rPr lang="en-US" dirty="0"/>
              <a:t>Power </a:t>
            </a:r>
            <a:r>
              <a:rPr dirty="0"/>
              <a:t>Supplies</a:t>
            </a:r>
          </a:p>
          <a:p>
            <a:pPr>
              <a:defRPr sz="2000"/>
            </a:pPr>
            <a:r>
              <a:rPr dirty="0"/>
              <a:t>No-Load Test Point</a:t>
            </a:r>
          </a:p>
        </p:txBody>
      </p:sp>
      <p:sp>
        <p:nvSpPr>
          <p:cNvPr id="176" name="Content Placeholder 5"/>
          <p:cNvSpPr txBox="1">
            <a:spLocks noGrp="1"/>
          </p:cNvSpPr>
          <p:nvPr>
            <p:ph type="body" sz="half" idx="1"/>
          </p:nvPr>
        </p:nvSpPr>
        <p:spPr>
          <a:xfrm>
            <a:off x="838199" y="1825625"/>
            <a:ext cx="6214966" cy="4351338"/>
          </a:xfrm>
          <a:prstGeom prst="rect">
            <a:avLst/>
          </a:prstGeom>
        </p:spPr>
        <p:txBody>
          <a:bodyPr>
            <a:normAutofit/>
          </a:bodyPr>
          <a:lstStyle/>
          <a:p>
            <a:pPr marL="221741" indent="-221741" defTabSz="886967">
              <a:spcBef>
                <a:spcPts val="900"/>
              </a:spcBef>
              <a:defRPr sz="1700"/>
            </a:pPr>
            <a:r>
              <a:rPr sz="1600" dirty="0"/>
              <a:t>In 2023, ITI highlighted concerns with no-load standards for </a:t>
            </a:r>
            <a:r>
              <a:rPr lang="en-US" sz="1600" dirty="0"/>
              <a:t>M</a:t>
            </a:r>
            <a:r>
              <a:rPr sz="1600" dirty="0"/>
              <a:t>ultiple-</a:t>
            </a:r>
            <a:r>
              <a:rPr lang="en-US" sz="1600" dirty="0"/>
              <a:t>V</a:t>
            </a:r>
            <a:r>
              <a:rPr sz="1600" dirty="0"/>
              <a:t>oltage supplies.</a:t>
            </a:r>
          </a:p>
          <a:p>
            <a:pPr marL="221741" indent="-221741" defTabSz="886967">
              <a:spcBef>
                <a:spcPts val="900"/>
              </a:spcBef>
              <a:defRPr sz="1700"/>
            </a:pPr>
            <a:endParaRPr sz="1600" dirty="0"/>
          </a:p>
          <a:p>
            <a:pPr marL="221741" indent="-221741" defTabSz="886967">
              <a:spcBef>
                <a:spcPts val="900"/>
              </a:spcBef>
              <a:defRPr sz="1700"/>
            </a:pPr>
            <a:r>
              <a:rPr sz="1600" dirty="0"/>
              <a:t>ITI advocated for a “per port” allowance for no-load requirements because USB-PD controllers require am minimum amount of power to monitor for safety.</a:t>
            </a:r>
          </a:p>
          <a:p>
            <a:pPr marL="221741" indent="-221741" defTabSz="886967">
              <a:spcBef>
                <a:spcPts val="900"/>
              </a:spcBef>
              <a:defRPr sz="1700"/>
            </a:pPr>
            <a:endParaRPr sz="1600" dirty="0"/>
          </a:p>
          <a:p>
            <a:pPr marL="221741" indent="-221741" defTabSz="886967">
              <a:spcBef>
                <a:spcPts val="900"/>
              </a:spcBef>
              <a:defRPr sz="1700"/>
            </a:pPr>
            <a:r>
              <a:rPr sz="1600" dirty="0"/>
              <a:t>We additionally highlight that the standards for </a:t>
            </a:r>
            <a:r>
              <a:rPr lang="en-US" sz="1600" dirty="0"/>
              <a:t>M</a:t>
            </a:r>
            <a:r>
              <a:rPr sz="1600" dirty="0"/>
              <a:t>ultiple-</a:t>
            </a:r>
            <a:r>
              <a:rPr lang="en-US" sz="1600" dirty="0"/>
              <a:t>V</a:t>
            </a:r>
            <a:r>
              <a:rPr sz="1600" dirty="0"/>
              <a:t>oltage </a:t>
            </a:r>
            <a:r>
              <a:rPr lang="en-US" sz="1600" dirty="0"/>
              <a:t>Power S</a:t>
            </a:r>
            <a:r>
              <a:rPr sz="1600" dirty="0"/>
              <a:t>upplies are more strict</a:t>
            </a:r>
            <a:r>
              <a:rPr sz="1600" baseline="31999" dirty="0"/>
              <a:t>4</a:t>
            </a:r>
            <a:r>
              <a:rPr sz="1600" dirty="0"/>
              <a:t> than the standards for </a:t>
            </a:r>
            <a:r>
              <a:rPr lang="en-US" sz="1600" dirty="0"/>
              <a:t>S</a:t>
            </a:r>
            <a:r>
              <a:rPr sz="1600" dirty="0"/>
              <a:t>ingle-</a:t>
            </a:r>
            <a:r>
              <a:rPr lang="en-US" sz="1600" dirty="0"/>
              <a:t>V</a:t>
            </a:r>
            <a:r>
              <a:rPr sz="1600" dirty="0"/>
              <a:t>oltage </a:t>
            </a:r>
            <a:r>
              <a:rPr lang="en-US" sz="1600" dirty="0"/>
              <a:t>Power S</a:t>
            </a:r>
            <a:r>
              <a:rPr sz="1600" dirty="0"/>
              <a:t>upplies.</a:t>
            </a:r>
          </a:p>
          <a:p>
            <a:pPr marL="221741" indent="-221741" defTabSz="886967">
              <a:spcBef>
                <a:spcPts val="900"/>
              </a:spcBef>
              <a:defRPr sz="1700"/>
            </a:pPr>
            <a:endParaRPr sz="1600" dirty="0"/>
          </a:p>
          <a:p>
            <a:pPr marL="221741" indent="-221741" defTabSz="886967">
              <a:spcBef>
                <a:spcPts val="900"/>
              </a:spcBef>
              <a:defRPr sz="1700"/>
            </a:pPr>
            <a:r>
              <a:rPr sz="1600" dirty="0"/>
              <a:t>Yet, because 1 Multiple-Voltage </a:t>
            </a:r>
            <a:r>
              <a:rPr lang="en-US" sz="1600" dirty="0"/>
              <a:t>Power </a:t>
            </a:r>
            <a:r>
              <a:rPr sz="1600" dirty="0"/>
              <a:t>Supply can replace 2 Single-Voltage </a:t>
            </a:r>
            <a:r>
              <a:rPr lang="en-US" sz="1600" dirty="0"/>
              <a:t>Power S</a:t>
            </a:r>
            <a:r>
              <a:rPr sz="1600" dirty="0"/>
              <a:t>upplies, energy would be </a:t>
            </a:r>
            <a:r>
              <a:rPr sz="1600" dirty="0">
                <a:latin typeface="Rockwell Italic"/>
                <a:ea typeface="Rockwell Italic"/>
                <a:cs typeface="Rockwell Italic"/>
                <a:sym typeface="Rockwell Italic"/>
              </a:rPr>
              <a:t>saved on the whole</a:t>
            </a:r>
            <a:r>
              <a:rPr sz="1600" dirty="0"/>
              <a:t> even if DOE </a:t>
            </a:r>
            <a:r>
              <a:rPr lang="en-US" sz="1600" dirty="0"/>
              <a:t>adopts standards less strict than proposed</a:t>
            </a:r>
            <a:r>
              <a:rPr sz="1600" dirty="0"/>
              <a:t>.</a:t>
            </a:r>
          </a:p>
        </p:txBody>
      </p:sp>
      <p:sp>
        <p:nvSpPr>
          <p:cNvPr id="177" name="Slide Number Placeholder 1"/>
          <p:cNvSpPr txBox="1">
            <a:spLocks noGrp="1"/>
          </p:cNvSpPr>
          <p:nvPr>
            <p:ph type="sldNum" sz="quarter" idx="4294967295"/>
          </p:nvPr>
        </p:nvSpPr>
        <p:spPr>
          <a:xfrm>
            <a:off x="11172418" y="6414760"/>
            <a:ext cx="181380" cy="24830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6</a:t>
            </a:fld>
            <a:endParaRPr/>
          </a:p>
        </p:txBody>
      </p:sp>
      <p:sp>
        <p:nvSpPr>
          <p:cNvPr id="178" name="1"/>
          <p:cNvSpPr txBox="1"/>
          <p:nvPr/>
        </p:nvSpPr>
        <p:spPr>
          <a:xfrm>
            <a:off x="8118633" y="1706905"/>
            <a:ext cx="188896" cy="269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200">
                <a:latin typeface="Aptos"/>
                <a:ea typeface="Aptos"/>
                <a:cs typeface="Aptos"/>
                <a:sym typeface="Aptos"/>
              </a:defRPr>
            </a:lvl1pPr>
          </a:lstStyle>
          <a:p>
            <a:r>
              <a:t>1</a:t>
            </a:r>
          </a:p>
        </p:txBody>
      </p:sp>
      <p:grpSp>
        <p:nvGrpSpPr>
          <p:cNvPr id="184" name="Group"/>
          <p:cNvGrpSpPr/>
          <p:nvPr/>
        </p:nvGrpSpPr>
        <p:grpSpPr>
          <a:xfrm>
            <a:off x="8063414" y="1626564"/>
            <a:ext cx="3903377" cy="1992129"/>
            <a:chOff x="0" y="0"/>
            <a:chExt cx="3903376" cy="1992128"/>
          </a:xfrm>
        </p:grpSpPr>
        <p:grpSp>
          <p:nvGrpSpPr>
            <p:cNvPr id="182" name="Group"/>
            <p:cNvGrpSpPr/>
            <p:nvPr/>
          </p:nvGrpSpPr>
          <p:grpSpPr>
            <a:xfrm>
              <a:off x="-1" y="-1"/>
              <a:ext cx="3903378" cy="1992130"/>
              <a:chOff x="0" y="0"/>
              <a:chExt cx="3903376" cy="1992128"/>
            </a:xfrm>
          </p:grpSpPr>
          <p:pic>
            <p:nvPicPr>
              <p:cNvPr id="179" name="pasted-movie.png" descr="pasted-movie.png"/>
              <p:cNvPicPr>
                <a:picLocks noChangeAspect="1"/>
              </p:cNvPicPr>
              <p:nvPr/>
            </p:nvPicPr>
            <p:blipFill>
              <a:blip r:embed="rId2"/>
              <a:srcRect t="14477" r="67648"/>
              <a:stretch>
                <a:fillRect/>
              </a:stretch>
            </p:blipFill>
            <p:spPr>
              <a:xfrm>
                <a:off x="58659" y="247805"/>
                <a:ext cx="1797274" cy="1744324"/>
              </a:xfrm>
              <a:prstGeom prst="rect">
                <a:avLst/>
              </a:prstGeom>
              <a:ln w="12700" cap="flat">
                <a:noFill/>
                <a:miter lim="400000"/>
              </a:ln>
              <a:effectLst/>
            </p:spPr>
          </p:pic>
          <p:pic>
            <p:nvPicPr>
              <p:cNvPr id="180" name="pasted-movie.png" descr="pasted-movie.png"/>
              <p:cNvPicPr>
                <a:picLocks noChangeAspect="1"/>
              </p:cNvPicPr>
              <p:nvPr/>
            </p:nvPicPr>
            <p:blipFill>
              <a:blip r:embed="rId2"/>
              <a:srcRect l="70257" t="14477"/>
              <a:stretch>
                <a:fillRect/>
              </a:stretch>
            </p:blipFill>
            <p:spPr>
              <a:xfrm>
                <a:off x="1585815" y="247806"/>
                <a:ext cx="1652371" cy="1744323"/>
              </a:xfrm>
              <a:prstGeom prst="rect">
                <a:avLst/>
              </a:prstGeom>
              <a:ln w="12700" cap="flat">
                <a:noFill/>
                <a:miter lim="400000"/>
              </a:ln>
              <a:effectLst/>
            </p:spPr>
          </p:pic>
          <p:sp>
            <p:nvSpPr>
              <p:cNvPr id="181" name="Proposed Single-Voltage Power Supply Low Voltage Standards"/>
              <p:cNvSpPr txBox="1"/>
              <p:nvPr/>
            </p:nvSpPr>
            <p:spPr>
              <a:xfrm>
                <a:off x="-1" y="-1"/>
                <a:ext cx="3903377" cy="2438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defRPr sz="1000" b="1" i="1">
                    <a:latin typeface="Aptos"/>
                    <a:ea typeface="Aptos"/>
                    <a:cs typeface="Aptos"/>
                    <a:sym typeface="Aptos"/>
                  </a:defRPr>
                </a:lvl1pPr>
              </a:lstStyle>
              <a:p>
                <a:r>
                  <a:rPr dirty="0"/>
                  <a:t>Proposed Single-Voltage Power Supply </a:t>
                </a:r>
                <a:r>
                  <a:rPr lang="en-US" dirty="0"/>
                  <a:t>No-Load </a:t>
                </a:r>
                <a:r>
                  <a:rPr dirty="0"/>
                  <a:t>Standards</a:t>
                </a:r>
              </a:p>
            </p:txBody>
          </p:sp>
        </p:grpSp>
        <p:sp>
          <p:nvSpPr>
            <p:cNvPr id="183" name="Rectangle"/>
            <p:cNvSpPr/>
            <p:nvPr/>
          </p:nvSpPr>
          <p:spPr>
            <a:xfrm>
              <a:off x="2490496" y="1141921"/>
              <a:ext cx="705224" cy="299742"/>
            </a:xfrm>
            <a:prstGeom prst="rect">
              <a:avLst/>
            </a:prstGeom>
            <a:solidFill>
              <a:srgbClr val="E97132">
                <a:alpha val="31472"/>
              </a:srgbClr>
            </a:solidFill>
            <a:ln w="12700" cap="flat">
              <a:noFill/>
              <a:miter lim="400000"/>
            </a:ln>
            <a:effectLst/>
          </p:spPr>
          <p:txBody>
            <a:bodyPr wrap="square" lIns="45718" tIns="45718" rIns="45718" bIns="45718" numCol="1" anchor="ctr">
              <a:noAutofit/>
            </a:bodyPr>
            <a:lstStyle/>
            <a:p>
              <a:pPr>
                <a:defRPr>
                  <a:latin typeface="Aptos"/>
                  <a:ea typeface="Aptos"/>
                  <a:cs typeface="Aptos"/>
                  <a:sym typeface="Aptos"/>
                </a:defRPr>
              </a:pPr>
              <a:endParaRPr/>
            </a:p>
          </p:txBody>
        </p:sp>
      </p:grpSp>
      <p:grpSp>
        <p:nvGrpSpPr>
          <p:cNvPr id="191" name="Group"/>
          <p:cNvGrpSpPr/>
          <p:nvPr/>
        </p:nvGrpSpPr>
        <p:grpSpPr>
          <a:xfrm>
            <a:off x="8094468" y="3734126"/>
            <a:ext cx="4156485" cy="2016904"/>
            <a:chOff x="0" y="0"/>
            <a:chExt cx="4156483" cy="2016902"/>
          </a:xfrm>
        </p:grpSpPr>
        <p:grpSp>
          <p:nvGrpSpPr>
            <p:cNvPr id="189" name="Group"/>
            <p:cNvGrpSpPr/>
            <p:nvPr/>
          </p:nvGrpSpPr>
          <p:grpSpPr>
            <a:xfrm>
              <a:off x="20845" y="221189"/>
              <a:ext cx="3148857" cy="1795714"/>
              <a:chOff x="0" y="0"/>
              <a:chExt cx="3148856" cy="1795713"/>
            </a:xfrm>
          </p:grpSpPr>
          <p:grpSp>
            <p:nvGrpSpPr>
              <p:cNvPr id="187" name="Group"/>
              <p:cNvGrpSpPr/>
              <p:nvPr/>
            </p:nvGrpSpPr>
            <p:grpSpPr>
              <a:xfrm>
                <a:off x="0" y="0"/>
                <a:ext cx="3148857" cy="1795714"/>
                <a:chOff x="0" y="0"/>
                <a:chExt cx="3148856" cy="1795713"/>
              </a:xfrm>
            </p:grpSpPr>
            <p:pic>
              <p:nvPicPr>
                <p:cNvPr id="185" name="pasted-movie.png" descr="pasted-movie.png"/>
                <p:cNvPicPr>
                  <a:picLocks noChangeAspect="1"/>
                </p:cNvPicPr>
                <p:nvPr/>
              </p:nvPicPr>
              <p:blipFill>
                <a:blip r:embed="rId3"/>
                <a:srcRect t="13194" r="71839"/>
                <a:stretch>
                  <a:fillRect/>
                </a:stretch>
              </p:blipFill>
              <p:spPr>
                <a:xfrm>
                  <a:off x="0" y="2793"/>
                  <a:ext cx="1568038" cy="1792921"/>
                </a:xfrm>
                <a:prstGeom prst="rect">
                  <a:avLst/>
                </a:prstGeom>
                <a:ln w="12700" cap="flat">
                  <a:noFill/>
                  <a:miter lim="400000"/>
                </a:ln>
                <a:effectLst/>
              </p:spPr>
            </p:pic>
            <p:pic>
              <p:nvPicPr>
                <p:cNvPr id="186" name="pasted-movie.png" descr="pasted-movie.png"/>
                <p:cNvPicPr>
                  <a:picLocks noChangeAspect="1"/>
                </p:cNvPicPr>
                <p:nvPr/>
              </p:nvPicPr>
              <p:blipFill>
                <a:blip r:embed="rId3"/>
                <a:srcRect l="71424" t="13194"/>
                <a:stretch>
                  <a:fillRect/>
                </a:stretch>
              </p:blipFill>
              <p:spPr>
                <a:xfrm>
                  <a:off x="1557716" y="0"/>
                  <a:ext cx="1591141" cy="1792921"/>
                </a:xfrm>
                <a:prstGeom prst="rect">
                  <a:avLst/>
                </a:prstGeom>
                <a:ln w="12700" cap="flat">
                  <a:noFill/>
                  <a:miter lim="400000"/>
                </a:ln>
                <a:effectLst/>
              </p:spPr>
            </p:pic>
          </p:grpSp>
          <p:sp>
            <p:nvSpPr>
              <p:cNvPr id="188" name="Rectangle"/>
              <p:cNvSpPr/>
              <p:nvPr/>
            </p:nvSpPr>
            <p:spPr>
              <a:xfrm>
                <a:off x="2405353" y="874459"/>
                <a:ext cx="705224" cy="299742"/>
              </a:xfrm>
              <a:prstGeom prst="rect">
                <a:avLst/>
              </a:prstGeom>
              <a:solidFill>
                <a:srgbClr val="E97132">
                  <a:alpha val="31472"/>
                </a:srgbClr>
              </a:solidFill>
              <a:ln w="12700" cap="flat">
                <a:noFill/>
                <a:miter lim="400000"/>
              </a:ln>
              <a:effectLst/>
            </p:spPr>
            <p:txBody>
              <a:bodyPr wrap="square" lIns="45718" tIns="45718" rIns="45718" bIns="45718" numCol="1" anchor="ctr">
                <a:noAutofit/>
              </a:bodyPr>
              <a:lstStyle/>
              <a:p>
                <a:pPr>
                  <a:defRPr>
                    <a:latin typeface="Aptos"/>
                    <a:ea typeface="Aptos"/>
                    <a:cs typeface="Aptos"/>
                    <a:sym typeface="Aptos"/>
                  </a:defRPr>
                </a:pPr>
                <a:endParaRPr/>
              </a:p>
            </p:txBody>
          </p:sp>
        </p:grpSp>
        <p:sp>
          <p:nvSpPr>
            <p:cNvPr id="190" name="Proposed Multiple-Voltage Power Supply Standards"/>
            <p:cNvSpPr txBox="1"/>
            <p:nvPr/>
          </p:nvSpPr>
          <p:spPr>
            <a:xfrm>
              <a:off x="0" y="-1"/>
              <a:ext cx="4156485" cy="2438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defRPr sz="1000" b="1" i="1">
                  <a:latin typeface="Aptos"/>
                  <a:ea typeface="Aptos"/>
                  <a:cs typeface="Aptos"/>
                  <a:sym typeface="Aptos"/>
                </a:defRPr>
              </a:lvl1pPr>
            </a:lstStyle>
            <a:p>
              <a:r>
                <a:rPr dirty="0"/>
                <a:t>Proposed Multiple-Voltage Power Supply </a:t>
              </a:r>
              <a:r>
                <a:rPr lang="en-US" dirty="0"/>
                <a:t>No-Load </a:t>
              </a:r>
              <a:r>
                <a:rPr dirty="0"/>
                <a:t>Standards</a:t>
              </a:r>
            </a:p>
          </p:txBody>
        </p:sp>
      </p:grpSp>
      <p:sp>
        <p:nvSpPr>
          <p:cNvPr id="192" name="2. In an email comment from July 2023, Erhuan Zhang highlights this point.…"/>
          <p:cNvSpPr txBox="1"/>
          <p:nvPr/>
        </p:nvSpPr>
        <p:spPr>
          <a:xfrm>
            <a:off x="739896" y="6252065"/>
            <a:ext cx="7187218" cy="5698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defTabSz="457200">
              <a:spcBef>
                <a:spcPts val="500"/>
              </a:spcBef>
              <a:defRPr sz="1000">
                <a:latin typeface="Arial"/>
                <a:ea typeface="Arial"/>
                <a:cs typeface="Arial"/>
                <a:sym typeface="Arial"/>
              </a:defRPr>
            </a:pPr>
            <a:r>
              <a:t>4. In an email comment from July 2023, Erhuan Zhang highlights this point. </a:t>
            </a:r>
          </a:p>
          <a:p>
            <a:pPr defTabSz="457200">
              <a:spcBef>
                <a:spcPts val="500"/>
              </a:spcBef>
              <a:defRPr sz="1000">
                <a:latin typeface="Arial"/>
                <a:ea typeface="Arial"/>
                <a:cs typeface="Arial"/>
                <a:sym typeface="Arial"/>
              </a:defRPr>
            </a:pPr>
            <a:r>
              <a:t>Zhang, Erhuan, “DOE VII proposal.” Received by </a:t>
            </a:r>
            <a:r>
              <a:rPr u="sng">
                <a:solidFill>
                  <a:srgbClr val="0000FF"/>
                </a:solidFill>
                <a:uFill>
                  <a:solidFill>
                    <a:srgbClr val="0000FF"/>
                  </a:solidFill>
                </a:uFill>
                <a:hlinkClick r:id="rId4"/>
              </a:rPr>
              <a:t>EPS2020STD0006@ee.doe.gov</a:t>
            </a:r>
            <a:r>
              <a:t>, July 4 2023. EERE-2020-BT-STD-0006-0045. Last accessed on February 12, 2024, </a:t>
            </a:r>
            <a:r>
              <a:rPr u="sng">
                <a:solidFill>
                  <a:srgbClr val="0000FF"/>
                </a:solidFill>
                <a:uFill>
                  <a:solidFill>
                    <a:srgbClr val="0000FF"/>
                  </a:solidFill>
                </a:uFill>
                <a:hlinkClick r:id="rId5"/>
              </a:rPr>
              <a:t>https://www.regulations.gov/comment/EERE-2020-BT-STD-0006-0045</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Title 4"/>
          <p:cNvSpPr txBox="1">
            <a:spLocks noGrp="1"/>
          </p:cNvSpPr>
          <p:nvPr>
            <p:ph type="title"/>
          </p:nvPr>
        </p:nvSpPr>
        <p:spPr>
          <a:xfrm>
            <a:off x="838200" y="365125"/>
            <a:ext cx="10515600" cy="1325563"/>
          </a:xfrm>
          <a:prstGeom prst="rect">
            <a:avLst/>
          </a:prstGeom>
        </p:spPr>
        <p:txBody>
          <a:bodyPr>
            <a:normAutofit fontScale="90000"/>
          </a:bodyPr>
          <a:lstStyle/>
          <a:p>
            <a:r>
              <a:rPr dirty="0"/>
              <a:t>Adaptive</a:t>
            </a:r>
            <a:r>
              <a:rPr dirty="0">
                <a:latin typeface="Rockwell Italic"/>
                <a:ea typeface="Rockwell Italic"/>
                <a:cs typeface="Rockwell Italic"/>
                <a:sym typeface="Rockwell Italic"/>
              </a:rPr>
              <a:t> </a:t>
            </a:r>
            <a:r>
              <a:rPr dirty="0"/>
              <a:t>Multiple-Voltage </a:t>
            </a:r>
            <a:r>
              <a:rPr lang="en-US" dirty="0"/>
              <a:t>Power </a:t>
            </a:r>
            <a:r>
              <a:rPr dirty="0"/>
              <a:t>Supplies</a:t>
            </a:r>
          </a:p>
          <a:p>
            <a:pPr>
              <a:defRPr sz="2000"/>
            </a:pPr>
            <a:r>
              <a:rPr dirty="0"/>
              <a:t>Stale and Deficient Data</a:t>
            </a:r>
          </a:p>
        </p:txBody>
      </p:sp>
      <p:sp>
        <p:nvSpPr>
          <p:cNvPr id="195" name="Content Placeholder 5"/>
          <p:cNvSpPr txBox="1">
            <a:spLocks noGrp="1"/>
          </p:cNvSpPr>
          <p:nvPr>
            <p:ph type="body" sz="half" idx="1"/>
          </p:nvPr>
        </p:nvSpPr>
        <p:spPr>
          <a:xfrm>
            <a:off x="838199" y="1825625"/>
            <a:ext cx="6216248" cy="4351338"/>
          </a:xfrm>
          <a:prstGeom prst="rect">
            <a:avLst/>
          </a:prstGeom>
        </p:spPr>
        <p:txBody>
          <a:bodyPr>
            <a:noAutofit/>
          </a:bodyPr>
          <a:lstStyle/>
          <a:p>
            <a:pPr marL="189737" indent="-189737" defTabSz="758951">
              <a:spcBef>
                <a:spcPts val="800"/>
              </a:spcBef>
              <a:defRPr sz="1400"/>
            </a:pPr>
            <a:r>
              <a:rPr sz="1600" dirty="0"/>
              <a:t>DOE’s reliance on stale data from 2019 overlooks crucial clarifications to the test method for multiple-output bus supplies that were introduced in 2022, potentially compromising the </a:t>
            </a:r>
            <a:r>
              <a:rPr lang="en-US" sz="1600" dirty="0"/>
              <a:t>relevance and accuracy </a:t>
            </a:r>
            <a:r>
              <a:rPr sz="1600" dirty="0"/>
              <a:t>of the Engineering Analysis.</a:t>
            </a:r>
          </a:p>
          <a:p>
            <a:pPr marL="189737" indent="-189737" defTabSz="758951">
              <a:spcBef>
                <a:spcPts val="800"/>
              </a:spcBef>
              <a:defRPr sz="1400"/>
            </a:pPr>
            <a:endParaRPr sz="1600" dirty="0"/>
          </a:p>
          <a:p>
            <a:pPr marL="189737" indent="-189737" defTabSz="758951">
              <a:spcBef>
                <a:spcPts val="800"/>
              </a:spcBef>
              <a:defRPr sz="1400"/>
            </a:pPr>
            <a:r>
              <a:rPr sz="1600" dirty="0"/>
              <a:t>Despite acknowledging deficiencies within the CCD, DOE applied this insight only </a:t>
            </a:r>
            <a:r>
              <a:rPr sz="1600" i="1" dirty="0"/>
              <a:t>narrowly</a:t>
            </a:r>
            <a:r>
              <a:rPr sz="1600" dirty="0"/>
              <a:t>, focusing only on excluding </a:t>
            </a:r>
            <a:r>
              <a:rPr sz="1600" dirty="0">
                <a:latin typeface="Rockwell Italic"/>
                <a:ea typeface="Rockwell Italic"/>
                <a:cs typeface="Rockwell Italic"/>
                <a:sym typeface="Rockwell Italic"/>
              </a:rPr>
              <a:t>those</a:t>
            </a:r>
            <a:r>
              <a:rPr sz="1600" dirty="0"/>
              <a:t> identified unrepresentative units. </a:t>
            </a:r>
          </a:p>
          <a:p>
            <a:pPr marL="189737" indent="-189737" defTabSz="758951">
              <a:spcBef>
                <a:spcPts val="800"/>
              </a:spcBef>
              <a:defRPr sz="1400"/>
            </a:pPr>
            <a:endParaRPr sz="1600" dirty="0"/>
          </a:p>
          <a:p>
            <a:pPr marL="189737" indent="-189737" defTabSz="758951">
              <a:spcBef>
                <a:spcPts val="800"/>
              </a:spcBef>
              <a:defRPr sz="1400"/>
            </a:pPr>
            <a:r>
              <a:rPr sz="1600" dirty="0"/>
              <a:t>Yet, </a:t>
            </a:r>
            <a:r>
              <a:rPr sz="1600" dirty="0">
                <a:latin typeface="Rockwell Italic"/>
                <a:ea typeface="Rockwell Italic"/>
                <a:cs typeface="Rockwell Italic"/>
                <a:sym typeface="Rockwell Italic"/>
              </a:rPr>
              <a:t>multiple</a:t>
            </a:r>
            <a:r>
              <a:rPr sz="1600" dirty="0"/>
              <a:t> unrepresentative units among a </a:t>
            </a:r>
            <a:r>
              <a:rPr sz="1600" dirty="0">
                <a:latin typeface="Rockwell Italic"/>
                <a:ea typeface="Rockwell Italic"/>
                <a:cs typeface="Rockwell Italic"/>
                <a:sym typeface="Rockwell Italic"/>
              </a:rPr>
              <a:t>small</a:t>
            </a:r>
            <a:r>
              <a:rPr sz="1600" dirty="0"/>
              <a:t> sample suggests a significant probability of widespread inaccuracies within the entire database, a consideration that should be assessed.</a:t>
            </a:r>
          </a:p>
          <a:p>
            <a:pPr marL="189737" indent="-189737" defTabSz="758951">
              <a:spcBef>
                <a:spcPts val="800"/>
              </a:spcBef>
              <a:defRPr sz="1400"/>
            </a:pPr>
            <a:endParaRPr sz="1600" dirty="0"/>
          </a:p>
          <a:p>
            <a:pPr marL="189737" indent="-189737" defTabSz="758951">
              <a:spcBef>
                <a:spcPts val="800"/>
              </a:spcBef>
              <a:defRPr sz="1400"/>
            </a:pPr>
            <a:r>
              <a:rPr sz="1600" dirty="0"/>
              <a:t>Given the potential </a:t>
            </a:r>
            <a:r>
              <a:rPr lang="en-US" sz="1600" dirty="0"/>
              <a:t>volume</a:t>
            </a:r>
            <a:r>
              <a:rPr sz="1600" dirty="0"/>
              <a:t> of data inaccuracies, DOE should </a:t>
            </a:r>
            <a:r>
              <a:rPr lang="en-US" sz="1600" dirty="0"/>
              <a:t>reconduct</a:t>
            </a:r>
            <a:r>
              <a:rPr sz="1600" dirty="0"/>
              <a:t> its analysis using data subjected to the </a:t>
            </a:r>
            <a:r>
              <a:rPr lang="en-US" sz="1600" dirty="0"/>
              <a:t>clarified</a:t>
            </a:r>
            <a:r>
              <a:rPr sz="1600" dirty="0"/>
              <a:t> test procedures established in 2022.</a:t>
            </a:r>
          </a:p>
        </p:txBody>
      </p:sp>
      <p:sp>
        <p:nvSpPr>
          <p:cNvPr id="196" name="Slide Number Placeholder 1"/>
          <p:cNvSpPr txBox="1">
            <a:spLocks noGrp="1"/>
          </p:cNvSpPr>
          <p:nvPr>
            <p:ph type="sldNum" sz="quarter" idx="4294967295"/>
          </p:nvPr>
        </p:nvSpPr>
        <p:spPr>
          <a:xfrm>
            <a:off x="11172418" y="6414760"/>
            <a:ext cx="181380" cy="24830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7</a:t>
            </a:fld>
            <a:endParaRPr/>
          </a:p>
        </p:txBody>
      </p:sp>
      <p:sp>
        <p:nvSpPr>
          <p:cNvPr id="197" name="1"/>
          <p:cNvSpPr txBox="1"/>
          <p:nvPr/>
        </p:nvSpPr>
        <p:spPr>
          <a:xfrm>
            <a:off x="8118633" y="1706905"/>
            <a:ext cx="188896" cy="269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200">
                <a:latin typeface="Aptos"/>
                <a:ea typeface="Aptos"/>
                <a:cs typeface="Aptos"/>
                <a:sym typeface="Aptos"/>
              </a:defRPr>
            </a:lvl1pPr>
          </a:lstStyle>
          <a:p>
            <a:r>
              <a:t>1</a:t>
            </a:r>
          </a:p>
        </p:txBody>
      </p:sp>
      <p:sp>
        <p:nvSpPr>
          <p:cNvPr id="198" name="Content Placeholder 5"/>
          <p:cNvSpPr txBox="1"/>
          <p:nvPr/>
        </p:nvSpPr>
        <p:spPr>
          <a:xfrm>
            <a:off x="7089731" y="2276184"/>
            <a:ext cx="4880025" cy="3450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defTabSz="585215">
              <a:lnSpc>
                <a:spcPct val="90000"/>
              </a:lnSpc>
              <a:spcBef>
                <a:spcPts val="600"/>
              </a:spcBef>
              <a:defRPr sz="1700">
                <a:solidFill>
                  <a:srgbClr val="002060"/>
                </a:solidFill>
                <a:latin typeface="Rockwell Italic"/>
                <a:ea typeface="Rockwell Italic"/>
                <a:cs typeface="Rockwell Italic"/>
                <a:sym typeface="Rockwell Italic"/>
              </a:defRPr>
            </a:pPr>
            <a:r>
              <a:rPr sz="3200" dirty="0"/>
              <a:t>“</a:t>
            </a:r>
            <a:r>
              <a:rPr dirty="0"/>
              <a:t>DOE initially identified 10 representative units, one for each EL at each power level, but observed that the tested active mode efficiency and no-load power for some of these representative units did not match their certified values in the CCD nor the requirements of the EL they were meant to represent. In these instances, DOE discarded the test results […]</a:t>
            </a:r>
            <a:r>
              <a:rPr sz="3200" dirty="0"/>
              <a:t>”</a:t>
            </a:r>
            <a:r>
              <a:rPr dirty="0"/>
              <a:t> </a:t>
            </a:r>
            <a:endParaRPr lang="en-US" baseline="31999" dirty="0">
              <a:latin typeface="Rockwell"/>
              <a:ea typeface="Rockwell"/>
              <a:cs typeface="Rockwell"/>
              <a:sym typeface="Rockwell"/>
            </a:endParaRPr>
          </a:p>
        </p:txBody>
      </p:sp>
      <p:sp>
        <p:nvSpPr>
          <p:cNvPr id="199" name="5. Technical Support Document, External Power Supplies at p 5-25."/>
          <p:cNvSpPr txBox="1"/>
          <p:nvPr/>
        </p:nvSpPr>
        <p:spPr>
          <a:xfrm>
            <a:off x="839482" y="6575036"/>
            <a:ext cx="3902915" cy="2408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defTabSz="585215">
              <a:defRPr sz="1000">
                <a:latin typeface="Arial"/>
                <a:ea typeface="Arial"/>
                <a:cs typeface="Arial"/>
                <a:sym typeface="Arial"/>
              </a:defRPr>
            </a:pPr>
            <a:r>
              <a:rPr dirty="0">
                <a:solidFill>
                  <a:srgbClr val="002060"/>
                </a:solidFill>
                <a:latin typeface="Rockwell"/>
                <a:ea typeface="Rockwell"/>
                <a:cs typeface="Rockwell"/>
                <a:sym typeface="Rockwell"/>
              </a:rPr>
              <a:t>5. </a:t>
            </a:r>
            <a:r>
              <a:rPr dirty="0"/>
              <a:t>Technical Support Document, External Power Supplies at p 5-25.</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Title 4"/>
          <p:cNvSpPr txBox="1">
            <a:spLocks noGrp="1"/>
          </p:cNvSpPr>
          <p:nvPr>
            <p:ph type="title"/>
          </p:nvPr>
        </p:nvSpPr>
        <p:spPr>
          <a:xfrm>
            <a:off x="838200" y="365125"/>
            <a:ext cx="10515600" cy="1325563"/>
          </a:xfrm>
          <a:prstGeom prst="rect">
            <a:avLst/>
          </a:prstGeom>
        </p:spPr>
        <p:txBody>
          <a:bodyPr>
            <a:normAutofit fontScale="90000"/>
          </a:bodyPr>
          <a:lstStyle/>
          <a:p>
            <a:r>
              <a:rPr dirty="0"/>
              <a:t>Adaptive</a:t>
            </a:r>
            <a:r>
              <a:rPr dirty="0">
                <a:latin typeface="Rockwell Italic"/>
                <a:ea typeface="Rockwell Italic"/>
                <a:cs typeface="Rockwell Italic"/>
                <a:sym typeface="Rockwell Italic"/>
              </a:rPr>
              <a:t> </a:t>
            </a:r>
            <a:r>
              <a:rPr dirty="0"/>
              <a:t>Multiple-Voltage </a:t>
            </a:r>
            <a:r>
              <a:rPr lang="en-US" dirty="0"/>
              <a:t>Power </a:t>
            </a:r>
            <a:r>
              <a:rPr dirty="0"/>
              <a:t>Supplies</a:t>
            </a:r>
          </a:p>
          <a:p>
            <a:pPr>
              <a:defRPr sz="2000"/>
            </a:pPr>
            <a:r>
              <a:rPr dirty="0"/>
              <a:t>Practical Effect on USB-PD supplies</a:t>
            </a:r>
          </a:p>
        </p:txBody>
      </p:sp>
      <p:sp>
        <p:nvSpPr>
          <p:cNvPr id="202" name="Content Placeholder 5"/>
          <p:cNvSpPr txBox="1">
            <a:spLocks noGrp="1"/>
          </p:cNvSpPr>
          <p:nvPr>
            <p:ph type="body" sz="half" idx="1"/>
          </p:nvPr>
        </p:nvSpPr>
        <p:spPr>
          <a:xfrm>
            <a:off x="838199" y="1825625"/>
            <a:ext cx="6214966" cy="4351338"/>
          </a:xfrm>
          <a:prstGeom prst="rect">
            <a:avLst/>
          </a:prstGeom>
        </p:spPr>
        <p:txBody>
          <a:bodyPr>
            <a:normAutofit/>
          </a:bodyPr>
          <a:lstStyle/>
          <a:p>
            <a:pPr marL="217170" indent="-217170" defTabSz="868680">
              <a:spcBef>
                <a:spcPts val="900"/>
              </a:spcBef>
              <a:defRPr sz="1700"/>
            </a:pPr>
            <a:r>
              <a:rPr sz="1600" dirty="0"/>
              <a:t>Practically, DOE’s standards put at serious risk the availability of multi-port USB-</a:t>
            </a:r>
            <a:r>
              <a:rPr lang="en-US" sz="1600" dirty="0"/>
              <a:t>PD</a:t>
            </a:r>
            <a:r>
              <a:rPr sz="1600" dirty="0"/>
              <a:t> power supplies</a:t>
            </a:r>
            <a:r>
              <a:rPr lang="en-US" sz="1600" dirty="0"/>
              <a:t>.</a:t>
            </a:r>
            <a:endParaRPr sz="1600" dirty="0"/>
          </a:p>
          <a:p>
            <a:pPr marL="217170" indent="-217170" defTabSz="868680">
              <a:spcBef>
                <a:spcPts val="900"/>
              </a:spcBef>
              <a:defRPr sz="1700"/>
            </a:pPr>
            <a:endParaRPr sz="1600" dirty="0"/>
          </a:p>
          <a:p>
            <a:pPr marL="217170" indent="-217170" defTabSz="868680">
              <a:spcBef>
                <a:spcPts val="900"/>
              </a:spcBef>
              <a:defRPr sz="1700"/>
            </a:pPr>
            <a:r>
              <a:rPr sz="1600" dirty="0"/>
              <a:t>To arrive at this conclusio</a:t>
            </a:r>
            <a:r>
              <a:rPr lang="en-US" sz="1600" dirty="0"/>
              <a:t>n</a:t>
            </a:r>
            <a:r>
              <a:rPr sz="1600" dirty="0"/>
              <a:t>, ITI downloaded DOE’s databases and manually identified the output type of </a:t>
            </a:r>
            <a:r>
              <a:rPr lang="en-US" sz="1600" dirty="0"/>
              <a:t>202 Multiple-Voltage P</a:t>
            </a:r>
            <a:r>
              <a:rPr sz="1600" dirty="0"/>
              <a:t>ower </a:t>
            </a:r>
            <a:r>
              <a:rPr lang="en-US" sz="1600" dirty="0"/>
              <a:t>S</a:t>
            </a:r>
            <a:r>
              <a:rPr sz="1600" dirty="0"/>
              <a:t>upplies.</a:t>
            </a:r>
          </a:p>
          <a:p>
            <a:pPr marL="217170" indent="-217170" defTabSz="868680">
              <a:spcBef>
                <a:spcPts val="900"/>
              </a:spcBef>
              <a:defRPr sz="1700"/>
            </a:pPr>
            <a:endParaRPr sz="1600" dirty="0"/>
          </a:p>
          <a:p>
            <a:pPr marL="217170" indent="-217170" defTabSz="868680">
              <a:spcBef>
                <a:spcPts val="900"/>
              </a:spcBef>
              <a:defRPr sz="1700"/>
            </a:pPr>
            <a:r>
              <a:rPr lang="en-US" sz="1600" dirty="0"/>
              <a:t>Of those identified, </a:t>
            </a:r>
            <a:r>
              <a:rPr sz="1600" dirty="0"/>
              <a:t>0/44 dual port USB-</a:t>
            </a:r>
            <a:r>
              <a:rPr lang="en-US" sz="1600" dirty="0"/>
              <a:t>PD</a:t>
            </a:r>
            <a:r>
              <a:rPr sz="1600" dirty="0"/>
              <a:t> external power supplies meet future </a:t>
            </a:r>
            <a:r>
              <a:rPr lang="en-US" sz="1600" dirty="0"/>
              <a:t>proposed </a:t>
            </a:r>
            <a:r>
              <a:rPr sz="1600" dirty="0"/>
              <a:t>standards.</a:t>
            </a:r>
            <a:r>
              <a:rPr sz="1600" baseline="31999" dirty="0"/>
              <a:t>6, 7</a:t>
            </a:r>
          </a:p>
          <a:p>
            <a:pPr marL="217170" indent="-217170" defTabSz="868680">
              <a:spcBef>
                <a:spcPts val="900"/>
              </a:spcBef>
              <a:defRPr sz="1700"/>
            </a:pPr>
            <a:endParaRPr sz="1600" baseline="31999" dirty="0"/>
          </a:p>
          <a:p>
            <a:pPr marL="217170" indent="-217170" defTabSz="868680">
              <a:spcBef>
                <a:spcPts val="900"/>
              </a:spcBef>
              <a:defRPr sz="1700"/>
            </a:pPr>
            <a:r>
              <a:rPr sz="1600" dirty="0"/>
              <a:t>Notably, the vast majority of supplies complying with the proposed requirements are those with both USB-A and a USB-</a:t>
            </a:r>
            <a:r>
              <a:rPr lang="en-US" sz="1600" dirty="0"/>
              <a:t>PD</a:t>
            </a:r>
            <a:r>
              <a:rPr sz="1600" dirty="0"/>
              <a:t> </a:t>
            </a:r>
            <a:r>
              <a:rPr lang="en-US" sz="1600" dirty="0"/>
              <a:t>outputs</a:t>
            </a:r>
            <a:r>
              <a:rPr sz="1600" dirty="0"/>
              <a:t>, limiting consumer choice.</a:t>
            </a:r>
          </a:p>
        </p:txBody>
      </p:sp>
      <p:sp>
        <p:nvSpPr>
          <p:cNvPr id="203" name="Slide Number Placeholder 1"/>
          <p:cNvSpPr txBox="1">
            <a:spLocks noGrp="1"/>
          </p:cNvSpPr>
          <p:nvPr>
            <p:ph type="sldNum" sz="quarter" idx="4294967295"/>
          </p:nvPr>
        </p:nvSpPr>
        <p:spPr>
          <a:xfrm>
            <a:off x="11172418" y="6414760"/>
            <a:ext cx="181380" cy="24830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8</a:t>
            </a:fld>
            <a:endParaRPr/>
          </a:p>
        </p:txBody>
      </p:sp>
      <p:sp>
        <p:nvSpPr>
          <p:cNvPr id="204" name="1"/>
          <p:cNvSpPr txBox="1"/>
          <p:nvPr/>
        </p:nvSpPr>
        <p:spPr>
          <a:xfrm>
            <a:off x="8118633" y="1706905"/>
            <a:ext cx="188896" cy="269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200">
                <a:latin typeface="Aptos"/>
                <a:ea typeface="Aptos"/>
                <a:cs typeface="Aptos"/>
                <a:sym typeface="Aptos"/>
              </a:defRPr>
            </a:lvl1pPr>
          </a:lstStyle>
          <a:p>
            <a:r>
              <a:t>1</a:t>
            </a:r>
          </a:p>
        </p:txBody>
      </p:sp>
      <p:sp>
        <p:nvSpPr>
          <p:cNvPr id="205" name="4. ‘complying with future standards’ means that the External Power Supply meets both the proposed efficiency and no-load requirements; if power supplies did not optionally declare efficiency requirements at the lowest-voltage they were assumed to comply."/>
          <p:cNvSpPr txBox="1"/>
          <p:nvPr/>
        </p:nvSpPr>
        <p:spPr>
          <a:xfrm>
            <a:off x="691580" y="5934052"/>
            <a:ext cx="6508203" cy="9258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defTabSz="457200">
              <a:spcBef>
                <a:spcPts val="500"/>
              </a:spcBef>
              <a:defRPr sz="1000">
                <a:latin typeface="Arial"/>
                <a:ea typeface="Arial"/>
                <a:cs typeface="Arial"/>
                <a:sym typeface="Arial"/>
              </a:defRPr>
            </a:pPr>
            <a:r>
              <a:rPr dirty="0"/>
              <a:t>6. ‘Meeting future standards’ means that the External Power Supply meet</a:t>
            </a:r>
            <a:r>
              <a:rPr lang="en-US" dirty="0"/>
              <a:t>s</a:t>
            </a:r>
            <a:r>
              <a:rPr dirty="0"/>
              <a:t> both the proposed efficiency and no-load requirements; if power supplies did not optionally declare efficiency requirements at the lowest-voltage they were assumed to comply. </a:t>
            </a:r>
          </a:p>
          <a:p>
            <a:pPr defTabSz="457200">
              <a:spcBef>
                <a:spcPts val="500"/>
              </a:spcBef>
              <a:defRPr sz="1000">
                <a:latin typeface="Arial"/>
                <a:ea typeface="Arial"/>
                <a:cs typeface="Arial"/>
                <a:sym typeface="Arial"/>
              </a:defRPr>
            </a:pPr>
            <a:r>
              <a:rPr dirty="0"/>
              <a:t>7. Duplicates or identical registrations under different brands were not removed, but if they were, of 28 potentially unique dual port USB-C supplies, none would comply.</a:t>
            </a:r>
          </a:p>
        </p:txBody>
      </p:sp>
      <p:graphicFrame>
        <p:nvGraphicFramePr>
          <p:cNvPr id="206" name="Table 1"/>
          <p:cNvGraphicFramePr/>
          <p:nvPr>
            <p:extLst>
              <p:ext uri="{D42A27DB-BD31-4B8C-83A1-F6EECF244321}">
                <p14:modId xmlns:p14="http://schemas.microsoft.com/office/powerpoint/2010/main" val="1819031587"/>
              </p:ext>
            </p:extLst>
          </p:nvPr>
        </p:nvGraphicFramePr>
        <p:xfrm>
          <a:off x="7331895" y="1296937"/>
          <a:ext cx="4692696" cy="5486400"/>
        </p:xfrm>
        <a:graphic>
          <a:graphicData uri="http://schemas.openxmlformats.org/drawingml/2006/table">
            <a:tbl>
              <a:tblPr bandRow="1">
                <a:tableStyleId>{4C3C2611-4C71-4FC5-86AE-919BDF0F9419}</a:tableStyleId>
              </a:tblPr>
              <a:tblGrid>
                <a:gridCol w="1564232">
                  <a:extLst>
                    <a:ext uri="{9D8B030D-6E8A-4147-A177-3AD203B41FA5}">
                      <a16:colId xmlns:a16="http://schemas.microsoft.com/office/drawing/2014/main" val="20000"/>
                    </a:ext>
                  </a:extLst>
                </a:gridCol>
                <a:gridCol w="1564232">
                  <a:extLst>
                    <a:ext uri="{9D8B030D-6E8A-4147-A177-3AD203B41FA5}">
                      <a16:colId xmlns:a16="http://schemas.microsoft.com/office/drawing/2014/main" val="20001"/>
                    </a:ext>
                  </a:extLst>
                </a:gridCol>
                <a:gridCol w="1564232">
                  <a:extLst>
                    <a:ext uri="{9D8B030D-6E8A-4147-A177-3AD203B41FA5}">
                      <a16:colId xmlns:a16="http://schemas.microsoft.com/office/drawing/2014/main" val="20002"/>
                    </a:ext>
                  </a:extLst>
                </a:gridCol>
              </a:tblGrid>
              <a:tr h="360064">
                <a:tc>
                  <a:txBody>
                    <a:bodyPr/>
                    <a:lstStyle/>
                    <a:p>
                      <a:pPr algn="ctr" defTabSz="457200">
                        <a:defRPr sz="1800"/>
                      </a:pPr>
                      <a:r>
                        <a:rPr sz="1200" b="1">
                          <a:solidFill>
                            <a:srgbClr val="FFFFFF"/>
                          </a:solidFill>
                          <a:latin typeface="Aptos"/>
                          <a:ea typeface="Aptos"/>
                          <a:cs typeface="Aptos"/>
                          <a:sym typeface="Aptos"/>
                        </a:rPr>
                        <a:t>Output Type</a:t>
                      </a:r>
                    </a:p>
                  </a:txBody>
                  <a:tcPr marL="0" marR="0" marT="0" marB="0" anchor="ctr" horzOverflow="overflow">
                    <a:solidFill>
                      <a:srgbClr val="1C1460"/>
                    </a:solidFill>
                  </a:tcPr>
                </a:tc>
                <a:tc>
                  <a:txBody>
                    <a:bodyPr/>
                    <a:lstStyle/>
                    <a:p>
                      <a:pPr algn="ctr" defTabSz="457200">
                        <a:defRPr sz="1800"/>
                      </a:pPr>
                      <a:r>
                        <a:rPr sz="1200" b="1">
                          <a:solidFill>
                            <a:srgbClr val="FFFFFF"/>
                          </a:solidFill>
                          <a:latin typeface="Aptos"/>
                          <a:ea typeface="Aptos"/>
                          <a:cs typeface="Aptos"/>
                          <a:sym typeface="Aptos"/>
                        </a:rPr>
                        <a:t>Compliant with Proposed Standards</a:t>
                      </a:r>
                    </a:p>
                  </a:txBody>
                  <a:tcPr marL="0" marR="0" marT="0" marB="0" anchor="ctr" horzOverflow="overflow">
                    <a:solidFill>
                      <a:srgbClr val="1C1460"/>
                    </a:solidFill>
                  </a:tcPr>
                </a:tc>
                <a:tc>
                  <a:txBody>
                    <a:bodyPr/>
                    <a:lstStyle/>
                    <a:p>
                      <a:pPr algn="ctr" defTabSz="457200">
                        <a:defRPr sz="1800"/>
                      </a:pPr>
                      <a:r>
                        <a:rPr sz="1200" b="1">
                          <a:solidFill>
                            <a:srgbClr val="FFFFFF"/>
                          </a:solidFill>
                          <a:latin typeface="Aptos"/>
                          <a:ea typeface="Aptos"/>
                          <a:cs typeface="Aptos"/>
                          <a:sym typeface="Aptos"/>
                        </a:rPr>
                        <a:t>Non-Compliant with Proposed Standards</a:t>
                      </a:r>
                    </a:p>
                  </a:txBody>
                  <a:tcPr marL="0" marR="0" marT="0" marB="0" anchor="ctr" horzOverflow="overflow">
                    <a:solidFill>
                      <a:srgbClr val="1C1460"/>
                    </a:solidFill>
                  </a:tcPr>
                </a:tc>
                <a:extLst>
                  <a:ext uri="{0D108BD9-81ED-4DB2-BD59-A6C34878D82A}">
                    <a16:rowId xmlns:a16="http://schemas.microsoft.com/office/drawing/2014/main" val="10000"/>
                  </a:ext>
                </a:extLst>
              </a:tr>
              <a:tr h="304800">
                <a:tc>
                  <a:txBody>
                    <a:bodyPr/>
                    <a:lstStyle/>
                    <a:p>
                      <a:pPr algn="ctr" defTabSz="457200">
                        <a:defRPr sz="1800"/>
                      </a:pPr>
                      <a:r>
                        <a:rPr lang="en-US" sz="1200" dirty="0">
                          <a:latin typeface="Aptos"/>
                          <a:ea typeface="Aptos"/>
                          <a:cs typeface="Aptos"/>
                          <a:sym typeface="Aptos"/>
                        </a:rPr>
                        <a:t> </a:t>
                      </a:r>
                      <a:r>
                        <a:rPr sz="1200" dirty="0">
                          <a:latin typeface="Aptos"/>
                          <a:ea typeface="Aptos"/>
                          <a:cs typeface="Aptos"/>
                          <a:sym typeface="Aptos"/>
                        </a:rPr>
                        <a:t>x 2 Custom Ports</a:t>
                      </a:r>
                    </a:p>
                  </a:txBody>
                  <a:tcPr marL="0" marR="0" marT="0" marB="0" anchor="ctr" horzOverflow="overflow">
                    <a:solidFill>
                      <a:srgbClr val="E7E9EC"/>
                    </a:solidFill>
                  </a:tcPr>
                </a:tc>
                <a:tc>
                  <a:txBody>
                    <a:bodyPr/>
                    <a:lstStyle/>
                    <a:p>
                      <a:pPr indent="457200" algn="ctr"/>
                      <a:endParaRPr dirty="0"/>
                    </a:p>
                  </a:txBody>
                  <a:tcPr marL="0" marR="0" marT="0" marB="0" anchor="ctr" horzOverflow="overflow">
                    <a:solidFill>
                      <a:srgbClr val="E7E9EC"/>
                    </a:solidFill>
                  </a:tcPr>
                </a:tc>
                <a:tc>
                  <a:txBody>
                    <a:bodyPr/>
                    <a:lstStyle/>
                    <a:p>
                      <a:pPr algn="ctr" defTabSz="457200">
                        <a:defRPr sz="1800"/>
                      </a:pPr>
                      <a:r>
                        <a:rPr sz="1200">
                          <a:latin typeface="Aptos"/>
                          <a:ea typeface="Aptos"/>
                          <a:cs typeface="Aptos"/>
                          <a:sym typeface="Aptos"/>
                        </a:rPr>
                        <a:t>1</a:t>
                      </a:r>
                    </a:p>
                  </a:txBody>
                  <a:tcPr marL="0" marR="0" marT="0" marB="0" anchor="ctr" horzOverflow="overflow">
                    <a:solidFill>
                      <a:srgbClr val="E7E9EC"/>
                    </a:solidFill>
                  </a:tcPr>
                </a:tc>
                <a:extLst>
                  <a:ext uri="{0D108BD9-81ED-4DB2-BD59-A6C34878D82A}">
                    <a16:rowId xmlns:a16="http://schemas.microsoft.com/office/drawing/2014/main" val="10001"/>
                  </a:ext>
                </a:extLst>
              </a:tr>
              <a:tr h="304800">
                <a:tc>
                  <a:txBody>
                    <a:bodyPr/>
                    <a:lstStyle/>
                    <a:p>
                      <a:pPr algn="ctr" defTabSz="457200">
                        <a:defRPr sz="1800"/>
                      </a:pPr>
                      <a:r>
                        <a:rPr lang="en-US" sz="1200" dirty="0">
                          <a:latin typeface="Aptos"/>
                          <a:ea typeface="Aptos"/>
                          <a:cs typeface="Aptos"/>
                          <a:sym typeface="Aptos"/>
                        </a:rPr>
                        <a:t> </a:t>
                      </a:r>
                      <a:r>
                        <a:rPr sz="1200" dirty="0">
                          <a:latin typeface="Aptos"/>
                          <a:ea typeface="Aptos"/>
                          <a:cs typeface="Aptos"/>
                          <a:sym typeface="Aptos"/>
                        </a:rPr>
                        <a:t>1 USB-A + 1 other</a:t>
                      </a:r>
                    </a:p>
                  </a:txBody>
                  <a:tcPr marL="0" marR="0" marT="0" marB="0" anchor="ctr" horzOverflow="overflow">
                    <a:solidFill>
                      <a:srgbClr val="CAD1D8"/>
                    </a:solidFill>
                  </a:tcPr>
                </a:tc>
                <a:tc>
                  <a:txBody>
                    <a:bodyPr/>
                    <a:lstStyle/>
                    <a:p>
                      <a:pPr algn="ctr" defTabSz="457200">
                        <a:defRPr sz="1800"/>
                      </a:pPr>
                      <a:r>
                        <a:rPr sz="1200">
                          <a:latin typeface="Aptos"/>
                          <a:ea typeface="Aptos"/>
                          <a:cs typeface="Aptos"/>
                          <a:sym typeface="Aptos"/>
                        </a:rPr>
                        <a:t>1</a:t>
                      </a:r>
                    </a:p>
                  </a:txBody>
                  <a:tcPr marL="0" marR="0" marT="0" marB="0" anchor="ctr" horzOverflow="overflow">
                    <a:solidFill>
                      <a:srgbClr val="CAD1D8"/>
                    </a:solidFill>
                  </a:tcPr>
                </a:tc>
                <a:tc>
                  <a:txBody>
                    <a:bodyPr/>
                    <a:lstStyle/>
                    <a:p>
                      <a:pPr algn="ctr" defTabSz="457200">
                        <a:defRPr sz="1800"/>
                      </a:pPr>
                      <a:r>
                        <a:rPr sz="1200">
                          <a:latin typeface="Aptos"/>
                          <a:ea typeface="Aptos"/>
                          <a:cs typeface="Aptos"/>
                          <a:sym typeface="Aptos"/>
                        </a:rPr>
                        <a:t>9</a:t>
                      </a:r>
                    </a:p>
                  </a:txBody>
                  <a:tcPr marL="0" marR="0" marT="0" marB="0" anchor="ctr" horzOverflow="overflow">
                    <a:solidFill>
                      <a:srgbClr val="CAD1D8"/>
                    </a:solidFill>
                  </a:tcPr>
                </a:tc>
                <a:extLst>
                  <a:ext uri="{0D108BD9-81ED-4DB2-BD59-A6C34878D82A}">
                    <a16:rowId xmlns:a16="http://schemas.microsoft.com/office/drawing/2014/main" val="10002"/>
                  </a:ext>
                </a:extLst>
              </a:tr>
              <a:tr h="304800">
                <a:tc>
                  <a:txBody>
                    <a:bodyPr/>
                    <a:lstStyle/>
                    <a:p>
                      <a:pPr algn="ctr" defTabSz="457200">
                        <a:defRPr sz="1800"/>
                      </a:pPr>
                      <a:r>
                        <a:rPr lang="en-US" sz="1200" dirty="0">
                          <a:latin typeface="Aptos"/>
                          <a:ea typeface="Aptos"/>
                          <a:cs typeface="Aptos"/>
                          <a:sym typeface="Aptos"/>
                        </a:rPr>
                        <a:t> </a:t>
                      </a:r>
                      <a:r>
                        <a:rPr sz="1200" dirty="0">
                          <a:latin typeface="Aptos"/>
                          <a:ea typeface="Aptos"/>
                          <a:cs typeface="Aptos"/>
                          <a:sym typeface="Aptos"/>
                        </a:rPr>
                        <a:t>1 USB-A + 1 USB-</a:t>
                      </a:r>
                      <a:r>
                        <a:rPr lang="en-US" sz="1200" dirty="0">
                          <a:latin typeface="Aptos"/>
                          <a:ea typeface="Aptos"/>
                          <a:cs typeface="Aptos"/>
                          <a:sym typeface="Aptos"/>
                        </a:rPr>
                        <a:t>PD</a:t>
                      </a:r>
                      <a:endParaRPr sz="1200" dirty="0">
                        <a:latin typeface="Aptos"/>
                        <a:ea typeface="Aptos"/>
                        <a:cs typeface="Aptos"/>
                        <a:sym typeface="Aptos"/>
                      </a:endParaRPr>
                    </a:p>
                  </a:txBody>
                  <a:tcPr marL="0" marR="0" marT="0" marB="0" anchor="ctr" horzOverflow="overflow">
                    <a:solidFill>
                      <a:srgbClr val="8CB592"/>
                    </a:solidFill>
                  </a:tcPr>
                </a:tc>
                <a:tc>
                  <a:txBody>
                    <a:bodyPr/>
                    <a:lstStyle/>
                    <a:p>
                      <a:pPr algn="ctr" defTabSz="457200">
                        <a:defRPr sz="1800"/>
                      </a:pPr>
                      <a:r>
                        <a:rPr sz="1200">
                          <a:latin typeface="Aptos"/>
                          <a:ea typeface="Aptos"/>
                          <a:cs typeface="Aptos"/>
                          <a:sym typeface="Aptos"/>
                        </a:rPr>
                        <a:t>18</a:t>
                      </a:r>
                    </a:p>
                  </a:txBody>
                  <a:tcPr marL="0" marR="0" marT="0" marB="0" anchor="ctr" horzOverflow="overflow">
                    <a:solidFill>
                      <a:srgbClr val="8CB592"/>
                    </a:solidFill>
                  </a:tcPr>
                </a:tc>
                <a:tc>
                  <a:txBody>
                    <a:bodyPr/>
                    <a:lstStyle/>
                    <a:p>
                      <a:pPr algn="ctr" defTabSz="457200">
                        <a:defRPr sz="1800"/>
                      </a:pPr>
                      <a:r>
                        <a:rPr sz="1200" dirty="0">
                          <a:latin typeface="Aptos"/>
                          <a:ea typeface="Aptos"/>
                          <a:cs typeface="Aptos"/>
                          <a:sym typeface="Aptos"/>
                        </a:rPr>
                        <a:t>56</a:t>
                      </a:r>
                    </a:p>
                  </a:txBody>
                  <a:tcPr marL="0" marR="0" marT="0" marB="0" anchor="ctr" horzOverflow="overflow">
                    <a:solidFill>
                      <a:srgbClr val="8CB592"/>
                    </a:solidFill>
                  </a:tcPr>
                </a:tc>
                <a:extLst>
                  <a:ext uri="{0D108BD9-81ED-4DB2-BD59-A6C34878D82A}">
                    <a16:rowId xmlns:a16="http://schemas.microsoft.com/office/drawing/2014/main" val="10003"/>
                  </a:ext>
                </a:extLst>
              </a:tr>
              <a:tr h="304800">
                <a:tc>
                  <a:txBody>
                    <a:bodyPr/>
                    <a:lstStyle/>
                    <a:p>
                      <a:pPr algn="ctr" defTabSz="457200">
                        <a:defRPr sz="1800"/>
                      </a:pPr>
                      <a:r>
                        <a:rPr lang="en-US" sz="1200" dirty="0">
                          <a:latin typeface="Aptos"/>
                          <a:ea typeface="Aptos"/>
                          <a:cs typeface="Aptos"/>
                          <a:sym typeface="Aptos"/>
                        </a:rPr>
                        <a:t> </a:t>
                      </a:r>
                      <a:r>
                        <a:rPr sz="1200" dirty="0">
                          <a:latin typeface="Aptos"/>
                          <a:ea typeface="Aptos"/>
                          <a:cs typeface="Aptos"/>
                          <a:sym typeface="Aptos"/>
                        </a:rPr>
                        <a:t>1 USB-A + 2 USB-</a:t>
                      </a:r>
                      <a:r>
                        <a:rPr lang="en-US" sz="1200" dirty="0">
                          <a:latin typeface="Aptos"/>
                          <a:ea typeface="Aptos"/>
                          <a:cs typeface="Aptos"/>
                          <a:sym typeface="Aptos"/>
                        </a:rPr>
                        <a:t>PD</a:t>
                      </a:r>
                      <a:endParaRPr sz="1200" dirty="0">
                        <a:latin typeface="Aptos"/>
                        <a:ea typeface="Aptos"/>
                        <a:cs typeface="Aptos"/>
                        <a:sym typeface="Aptos"/>
                      </a:endParaRPr>
                    </a:p>
                  </a:txBody>
                  <a:tcPr marL="0" marR="0" marT="0" marB="0" anchor="ctr" horzOverflow="overflow">
                    <a:solidFill>
                      <a:srgbClr val="CAD1D8"/>
                    </a:solidFill>
                  </a:tcPr>
                </a:tc>
                <a:tc>
                  <a:txBody>
                    <a:bodyPr/>
                    <a:lstStyle/>
                    <a:p>
                      <a:pPr algn="ctr" defTabSz="457200">
                        <a:defRPr sz="1800"/>
                      </a:pPr>
                      <a:r>
                        <a:rPr sz="1200" dirty="0">
                          <a:latin typeface="Aptos"/>
                          <a:ea typeface="Aptos"/>
                          <a:cs typeface="Aptos"/>
                          <a:sym typeface="Aptos"/>
                        </a:rPr>
                        <a:t>1</a:t>
                      </a:r>
                    </a:p>
                  </a:txBody>
                  <a:tcPr marL="0" marR="0" marT="0" marB="0" anchor="ctr" horzOverflow="overflow">
                    <a:solidFill>
                      <a:srgbClr val="CAD1D8"/>
                    </a:solidFill>
                  </a:tcPr>
                </a:tc>
                <a:tc>
                  <a:txBody>
                    <a:bodyPr/>
                    <a:lstStyle/>
                    <a:p>
                      <a:pPr algn="ctr" defTabSz="457200">
                        <a:defRPr sz="1800"/>
                      </a:pPr>
                      <a:r>
                        <a:rPr sz="1200">
                          <a:latin typeface="Aptos"/>
                          <a:ea typeface="Aptos"/>
                          <a:cs typeface="Aptos"/>
                          <a:sym typeface="Aptos"/>
                        </a:rPr>
                        <a:t>26</a:t>
                      </a:r>
                    </a:p>
                  </a:txBody>
                  <a:tcPr marL="0" marR="0" marT="0" marB="0" anchor="ctr" horzOverflow="overflow">
                    <a:solidFill>
                      <a:srgbClr val="CAD1D8"/>
                    </a:solidFill>
                  </a:tcPr>
                </a:tc>
                <a:extLst>
                  <a:ext uri="{0D108BD9-81ED-4DB2-BD59-A6C34878D82A}">
                    <a16:rowId xmlns:a16="http://schemas.microsoft.com/office/drawing/2014/main" val="10004"/>
                  </a:ext>
                </a:extLst>
              </a:tr>
              <a:tr h="304800">
                <a:tc>
                  <a:txBody>
                    <a:bodyPr/>
                    <a:lstStyle/>
                    <a:p>
                      <a:pPr algn="ctr" defTabSz="457200">
                        <a:defRPr sz="1800"/>
                      </a:pPr>
                      <a:r>
                        <a:rPr lang="en-US" sz="1200" dirty="0">
                          <a:latin typeface="Aptos"/>
                          <a:ea typeface="Aptos"/>
                          <a:cs typeface="Aptos"/>
                          <a:sym typeface="Aptos"/>
                        </a:rPr>
                        <a:t> </a:t>
                      </a:r>
                      <a:r>
                        <a:rPr sz="1200" dirty="0">
                          <a:latin typeface="Aptos"/>
                          <a:ea typeface="Aptos"/>
                          <a:cs typeface="Aptos"/>
                          <a:sym typeface="Aptos"/>
                        </a:rPr>
                        <a:t>1 USB-A + 3 USB-</a:t>
                      </a:r>
                      <a:r>
                        <a:rPr lang="en-US" sz="1200" dirty="0">
                          <a:latin typeface="Aptos"/>
                          <a:ea typeface="Aptos"/>
                          <a:cs typeface="Aptos"/>
                          <a:sym typeface="Aptos"/>
                        </a:rPr>
                        <a:t>PD</a:t>
                      </a:r>
                      <a:endParaRPr sz="1200" dirty="0">
                        <a:latin typeface="Aptos"/>
                        <a:ea typeface="Aptos"/>
                        <a:cs typeface="Aptos"/>
                        <a:sym typeface="Aptos"/>
                      </a:endParaRPr>
                    </a:p>
                  </a:txBody>
                  <a:tcPr marL="0" marR="0" marT="0" marB="0" anchor="ctr" horzOverflow="overflow">
                    <a:solidFill>
                      <a:srgbClr val="E7E9EC"/>
                    </a:solidFill>
                  </a:tcPr>
                </a:tc>
                <a:tc>
                  <a:txBody>
                    <a:bodyPr/>
                    <a:lstStyle/>
                    <a:p>
                      <a:pPr algn="ctr" defTabSz="457200">
                        <a:defRPr sz="1800"/>
                      </a:pPr>
                      <a:r>
                        <a:rPr sz="1200">
                          <a:latin typeface="Aptos"/>
                          <a:ea typeface="Aptos"/>
                          <a:cs typeface="Aptos"/>
                          <a:sym typeface="Aptos"/>
                        </a:rPr>
                        <a:t>1</a:t>
                      </a:r>
                    </a:p>
                  </a:txBody>
                  <a:tcPr marL="0" marR="0" marT="0" marB="0" anchor="ctr" horzOverflow="overflow">
                    <a:solidFill>
                      <a:srgbClr val="E7E9EC"/>
                    </a:solidFill>
                  </a:tcPr>
                </a:tc>
                <a:tc>
                  <a:txBody>
                    <a:bodyPr/>
                    <a:lstStyle/>
                    <a:p>
                      <a:pPr algn="ctr" defTabSz="457200">
                        <a:defRPr sz="1800"/>
                      </a:pPr>
                      <a:r>
                        <a:rPr sz="1200">
                          <a:latin typeface="Aptos"/>
                          <a:ea typeface="Aptos"/>
                          <a:cs typeface="Aptos"/>
                          <a:sym typeface="Aptos"/>
                        </a:rPr>
                        <a:t>5</a:t>
                      </a:r>
                    </a:p>
                  </a:txBody>
                  <a:tcPr marL="0" marR="0" marT="0" marB="0" anchor="ctr" horzOverflow="overflow">
                    <a:solidFill>
                      <a:srgbClr val="E7E9EC"/>
                    </a:solidFill>
                  </a:tcPr>
                </a:tc>
                <a:extLst>
                  <a:ext uri="{0D108BD9-81ED-4DB2-BD59-A6C34878D82A}">
                    <a16:rowId xmlns:a16="http://schemas.microsoft.com/office/drawing/2014/main" val="10005"/>
                  </a:ext>
                </a:extLst>
              </a:tr>
              <a:tr h="304800">
                <a:tc>
                  <a:txBody>
                    <a:bodyPr/>
                    <a:lstStyle/>
                    <a:p>
                      <a:pPr algn="ctr" defTabSz="457200">
                        <a:defRPr sz="1800"/>
                      </a:pPr>
                      <a:r>
                        <a:rPr lang="en-US" sz="1200" dirty="0">
                          <a:latin typeface="Aptos"/>
                          <a:ea typeface="Aptos"/>
                          <a:cs typeface="Aptos"/>
                          <a:sym typeface="Aptos"/>
                        </a:rPr>
                        <a:t> </a:t>
                      </a:r>
                      <a:r>
                        <a:rPr sz="1200" dirty="0">
                          <a:latin typeface="Aptos"/>
                          <a:ea typeface="Aptos"/>
                          <a:cs typeface="Aptos"/>
                          <a:sym typeface="Aptos"/>
                        </a:rPr>
                        <a:t>1 USB-A +  4 USB-</a:t>
                      </a:r>
                      <a:r>
                        <a:rPr lang="en-US" sz="1200" dirty="0">
                          <a:latin typeface="Aptos"/>
                          <a:ea typeface="Aptos"/>
                          <a:cs typeface="Aptos"/>
                          <a:sym typeface="Aptos"/>
                        </a:rPr>
                        <a:t>PD</a:t>
                      </a:r>
                      <a:endParaRPr sz="1200" dirty="0">
                        <a:latin typeface="Aptos"/>
                        <a:ea typeface="Aptos"/>
                        <a:cs typeface="Aptos"/>
                        <a:sym typeface="Aptos"/>
                      </a:endParaRPr>
                    </a:p>
                  </a:txBody>
                  <a:tcPr marL="0" marR="0" marT="0" marB="0" anchor="ctr" horzOverflow="overflow">
                    <a:solidFill>
                      <a:srgbClr val="CAD1D8"/>
                    </a:solidFill>
                  </a:tcPr>
                </a:tc>
                <a:tc>
                  <a:txBody>
                    <a:bodyPr/>
                    <a:lstStyle/>
                    <a:p>
                      <a:pPr algn="ctr" defTabSz="457200">
                        <a:defRPr sz="1800"/>
                      </a:pPr>
                      <a:r>
                        <a:rPr sz="1200">
                          <a:latin typeface="Aptos"/>
                          <a:ea typeface="Aptos"/>
                          <a:cs typeface="Aptos"/>
                          <a:sym typeface="Aptos"/>
                        </a:rPr>
                        <a:t>0</a:t>
                      </a:r>
                    </a:p>
                  </a:txBody>
                  <a:tcPr marL="0" marR="0" marT="0" marB="0" anchor="ctr" horzOverflow="overflow">
                    <a:solidFill>
                      <a:srgbClr val="CAD1D8"/>
                    </a:solidFill>
                  </a:tcPr>
                </a:tc>
                <a:tc>
                  <a:txBody>
                    <a:bodyPr/>
                    <a:lstStyle/>
                    <a:p>
                      <a:pPr algn="ctr" defTabSz="457200">
                        <a:defRPr sz="1800"/>
                      </a:pPr>
                      <a:r>
                        <a:rPr sz="1200">
                          <a:latin typeface="Aptos"/>
                          <a:ea typeface="Aptos"/>
                          <a:cs typeface="Aptos"/>
                          <a:sym typeface="Aptos"/>
                        </a:rPr>
                        <a:t>1</a:t>
                      </a:r>
                    </a:p>
                  </a:txBody>
                  <a:tcPr marL="0" marR="0" marT="0" marB="0" anchor="ctr" horzOverflow="overflow">
                    <a:solidFill>
                      <a:srgbClr val="CAD1D8"/>
                    </a:solidFill>
                  </a:tcPr>
                </a:tc>
                <a:extLst>
                  <a:ext uri="{0D108BD9-81ED-4DB2-BD59-A6C34878D82A}">
                    <a16:rowId xmlns:a16="http://schemas.microsoft.com/office/drawing/2014/main" val="10006"/>
                  </a:ext>
                </a:extLst>
              </a:tr>
              <a:tr h="304800">
                <a:tc>
                  <a:txBody>
                    <a:bodyPr/>
                    <a:lstStyle/>
                    <a:p>
                      <a:pPr algn="ctr" defTabSz="457200">
                        <a:defRPr sz="1800"/>
                      </a:pPr>
                      <a:r>
                        <a:rPr lang="en-US" sz="1200" dirty="0">
                          <a:latin typeface="Aptos"/>
                          <a:ea typeface="Aptos"/>
                          <a:cs typeface="Aptos"/>
                          <a:sym typeface="Aptos"/>
                        </a:rPr>
                        <a:t> </a:t>
                      </a:r>
                      <a:r>
                        <a:rPr sz="1200" dirty="0">
                          <a:latin typeface="Aptos"/>
                          <a:ea typeface="Aptos"/>
                          <a:cs typeface="Aptos"/>
                          <a:sym typeface="Aptos"/>
                        </a:rPr>
                        <a:t>2 USB-A + 1 USB-</a:t>
                      </a:r>
                      <a:r>
                        <a:rPr lang="en-US" sz="1200" dirty="0">
                          <a:latin typeface="Aptos"/>
                          <a:ea typeface="Aptos"/>
                          <a:cs typeface="Aptos"/>
                          <a:sym typeface="Aptos"/>
                        </a:rPr>
                        <a:t>PD</a:t>
                      </a:r>
                      <a:endParaRPr sz="1200" dirty="0">
                        <a:latin typeface="Aptos"/>
                        <a:ea typeface="Aptos"/>
                        <a:cs typeface="Aptos"/>
                        <a:sym typeface="Aptos"/>
                      </a:endParaRPr>
                    </a:p>
                  </a:txBody>
                  <a:tcPr marL="0" marR="0" marT="0" marB="0" anchor="ctr" horzOverflow="overflow">
                    <a:solidFill>
                      <a:srgbClr val="E7E9EC"/>
                    </a:solidFill>
                  </a:tcPr>
                </a:tc>
                <a:tc>
                  <a:txBody>
                    <a:bodyPr/>
                    <a:lstStyle/>
                    <a:p>
                      <a:pPr algn="ctr" defTabSz="457200">
                        <a:defRPr sz="1800"/>
                      </a:pPr>
                      <a:r>
                        <a:rPr sz="1200">
                          <a:latin typeface="Aptos"/>
                          <a:ea typeface="Aptos"/>
                          <a:cs typeface="Aptos"/>
                          <a:sym typeface="Aptos"/>
                        </a:rPr>
                        <a:t>1</a:t>
                      </a:r>
                    </a:p>
                  </a:txBody>
                  <a:tcPr marL="0" marR="0" marT="0" marB="0" anchor="ctr" horzOverflow="overflow">
                    <a:solidFill>
                      <a:srgbClr val="E7E9EC"/>
                    </a:solidFill>
                  </a:tcPr>
                </a:tc>
                <a:tc>
                  <a:txBody>
                    <a:bodyPr/>
                    <a:lstStyle/>
                    <a:p>
                      <a:pPr algn="ctr" defTabSz="457200">
                        <a:defRPr sz="1800"/>
                      </a:pPr>
                      <a:r>
                        <a:rPr sz="1200">
                          <a:latin typeface="Aptos"/>
                          <a:ea typeface="Aptos"/>
                          <a:cs typeface="Aptos"/>
                          <a:sym typeface="Aptos"/>
                        </a:rPr>
                        <a:t>27</a:t>
                      </a:r>
                    </a:p>
                  </a:txBody>
                  <a:tcPr marL="0" marR="0" marT="0" marB="0" anchor="ctr" horzOverflow="overflow">
                    <a:solidFill>
                      <a:srgbClr val="E7E9EC"/>
                    </a:solidFill>
                  </a:tcPr>
                </a:tc>
                <a:extLst>
                  <a:ext uri="{0D108BD9-81ED-4DB2-BD59-A6C34878D82A}">
                    <a16:rowId xmlns:a16="http://schemas.microsoft.com/office/drawing/2014/main" val="10007"/>
                  </a:ext>
                </a:extLst>
              </a:tr>
              <a:tr h="304800">
                <a:tc>
                  <a:txBody>
                    <a:bodyPr/>
                    <a:lstStyle/>
                    <a:p>
                      <a:pPr algn="ctr" defTabSz="457200">
                        <a:defRPr sz="1800"/>
                      </a:pPr>
                      <a:r>
                        <a:rPr lang="en-US" sz="1200" dirty="0">
                          <a:latin typeface="Aptos"/>
                          <a:ea typeface="Aptos"/>
                          <a:cs typeface="Aptos"/>
                          <a:sym typeface="Aptos"/>
                        </a:rPr>
                        <a:t> </a:t>
                      </a:r>
                      <a:r>
                        <a:rPr sz="1200" dirty="0">
                          <a:latin typeface="Aptos"/>
                          <a:ea typeface="Aptos"/>
                          <a:cs typeface="Aptos"/>
                          <a:sym typeface="Aptos"/>
                        </a:rPr>
                        <a:t>2 USB-A + 2 USB-</a:t>
                      </a:r>
                      <a:r>
                        <a:rPr lang="en-US" sz="1200" dirty="0">
                          <a:latin typeface="Aptos"/>
                          <a:ea typeface="Aptos"/>
                          <a:cs typeface="Aptos"/>
                          <a:sym typeface="Aptos"/>
                        </a:rPr>
                        <a:t>PD</a:t>
                      </a:r>
                      <a:endParaRPr sz="1200" dirty="0">
                        <a:latin typeface="Aptos"/>
                        <a:ea typeface="Aptos"/>
                        <a:cs typeface="Aptos"/>
                        <a:sym typeface="Aptos"/>
                      </a:endParaRPr>
                    </a:p>
                  </a:txBody>
                  <a:tcPr marL="0" marR="0" marT="0" marB="0" anchor="ctr" horzOverflow="overflow">
                    <a:solidFill>
                      <a:srgbClr val="CAD1D8"/>
                    </a:solidFill>
                  </a:tcPr>
                </a:tc>
                <a:tc>
                  <a:txBody>
                    <a:bodyPr/>
                    <a:lstStyle/>
                    <a:p>
                      <a:pPr algn="ctr" defTabSz="457200">
                        <a:defRPr sz="1800"/>
                      </a:pPr>
                      <a:r>
                        <a:rPr sz="1200">
                          <a:latin typeface="Aptos"/>
                          <a:ea typeface="Aptos"/>
                          <a:cs typeface="Aptos"/>
                          <a:sym typeface="Aptos"/>
                        </a:rPr>
                        <a:t>1</a:t>
                      </a:r>
                    </a:p>
                  </a:txBody>
                  <a:tcPr marL="0" marR="0" marT="0" marB="0" anchor="ctr" horzOverflow="overflow">
                    <a:solidFill>
                      <a:srgbClr val="CAD1D8"/>
                    </a:solidFill>
                  </a:tcPr>
                </a:tc>
                <a:tc>
                  <a:txBody>
                    <a:bodyPr/>
                    <a:lstStyle/>
                    <a:p>
                      <a:pPr algn="ctr" defTabSz="457200">
                        <a:defRPr sz="1800"/>
                      </a:pPr>
                      <a:r>
                        <a:rPr sz="1200">
                          <a:latin typeface="Aptos"/>
                          <a:ea typeface="Aptos"/>
                          <a:cs typeface="Aptos"/>
                          <a:sym typeface="Aptos"/>
                        </a:rPr>
                        <a:t>14</a:t>
                      </a:r>
                    </a:p>
                  </a:txBody>
                  <a:tcPr marL="0" marR="0" marT="0" marB="0" anchor="ctr" horzOverflow="overflow">
                    <a:solidFill>
                      <a:srgbClr val="CAD1D8"/>
                    </a:solidFill>
                  </a:tcPr>
                </a:tc>
                <a:extLst>
                  <a:ext uri="{0D108BD9-81ED-4DB2-BD59-A6C34878D82A}">
                    <a16:rowId xmlns:a16="http://schemas.microsoft.com/office/drawing/2014/main" val="10008"/>
                  </a:ext>
                </a:extLst>
              </a:tr>
              <a:tr h="304800">
                <a:tc>
                  <a:txBody>
                    <a:bodyPr/>
                    <a:lstStyle/>
                    <a:p>
                      <a:pPr algn="ctr" defTabSz="457200">
                        <a:defRPr sz="1800"/>
                      </a:pPr>
                      <a:r>
                        <a:rPr lang="en-US" sz="1200" dirty="0">
                          <a:latin typeface="Aptos"/>
                          <a:ea typeface="Aptos"/>
                          <a:cs typeface="Aptos"/>
                          <a:sym typeface="Aptos"/>
                        </a:rPr>
                        <a:t> </a:t>
                      </a:r>
                      <a:r>
                        <a:rPr sz="1200" dirty="0">
                          <a:latin typeface="Aptos"/>
                          <a:ea typeface="Aptos"/>
                          <a:cs typeface="Aptos"/>
                          <a:sym typeface="Aptos"/>
                        </a:rPr>
                        <a:t>2 USB-A + 4 USB-</a:t>
                      </a:r>
                      <a:r>
                        <a:rPr lang="en-US" sz="1200" dirty="0">
                          <a:latin typeface="Aptos"/>
                          <a:ea typeface="Aptos"/>
                          <a:cs typeface="Aptos"/>
                          <a:sym typeface="Aptos"/>
                        </a:rPr>
                        <a:t>PD</a:t>
                      </a:r>
                      <a:endParaRPr sz="1200" dirty="0">
                        <a:latin typeface="Aptos"/>
                        <a:ea typeface="Aptos"/>
                        <a:cs typeface="Aptos"/>
                        <a:sym typeface="Aptos"/>
                      </a:endParaRPr>
                    </a:p>
                  </a:txBody>
                  <a:tcPr marL="0" marR="0" marT="0" marB="0" anchor="ctr" horzOverflow="overflow">
                    <a:solidFill>
                      <a:srgbClr val="E7E9EC"/>
                    </a:solidFill>
                  </a:tcPr>
                </a:tc>
                <a:tc>
                  <a:txBody>
                    <a:bodyPr/>
                    <a:lstStyle/>
                    <a:p>
                      <a:pPr algn="ctr" defTabSz="457200">
                        <a:defRPr sz="1800"/>
                      </a:pPr>
                      <a:r>
                        <a:rPr sz="1200">
                          <a:latin typeface="Aptos"/>
                          <a:ea typeface="Aptos"/>
                          <a:cs typeface="Aptos"/>
                          <a:sym typeface="Aptos"/>
                        </a:rPr>
                        <a:t>0</a:t>
                      </a:r>
                    </a:p>
                  </a:txBody>
                  <a:tcPr marL="0" marR="0" marT="0" marB="0" anchor="ctr" horzOverflow="overflow">
                    <a:solidFill>
                      <a:srgbClr val="E7E9EC"/>
                    </a:solidFill>
                  </a:tcPr>
                </a:tc>
                <a:tc>
                  <a:txBody>
                    <a:bodyPr/>
                    <a:lstStyle/>
                    <a:p>
                      <a:pPr algn="ctr" defTabSz="457200">
                        <a:defRPr sz="1800"/>
                      </a:pPr>
                      <a:r>
                        <a:rPr sz="1200" dirty="0">
                          <a:latin typeface="Aptos"/>
                          <a:ea typeface="Aptos"/>
                          <a:cs typeface="Aptos"/>
                          <a:sym typeface="Aptos"/>
                        </a:rPr>
                        <a:t>1</a:t>
                      </a:r>
                    </a:p>
                  </a:txBody>
                  <a:tcPr marL="0" marR="0" marT="0" marB="0" anchor="ctr" horzOverflow="overflow">
                    <a:solidFill>
                      <a:srgbClr val="E7E9EC"/>
                    </a:solidFill>
                  </a:tcPr>
                </a:tc>
                <a:extLst>
                  <a:ext uri="{0D108BD9-81ED-4DB2-BD59-A6C34878D82A}">
                    <a16:rowId xmlns:a16="http://schemas.microsoft.com/office/drawing/2014/main" val="10009"/>
                  </a:ext>
                </a:extLst>
              </a:tr>
              <a:tr h="304800">
                <a:tc>
                  <a:txBody>
                    <a:bodyPr/>
                    <a:lstStyle/>
                    <a:p>
                      <a:pPr algn="ctr" defTabSz="457200">
                        <a:defRPr sz="1800"/>
                      </a:pPr>
                      <a:r>
                        <a:rPr lang="en-US" sz="1200" dirty="0">
                          <a:solidFill>
                            <a:srgbClr val="FFFFFF"/>
                          </a:solidFill>
                          <a:latin typeface="Aptos"/>
                          <a:ea typeface="Aptos"/>
                          <a:cs typeface="Aptos"/>
                          <a:sym typeface="Aptos"/>
                        </a:rPr>
                        <a:t> </a:t>
                      </a:r>
                      <a:r>
                        <a:rPr sz="1200" dirty="0">
                          <a:solidFill>
                            <a:srgbClr val="FFFFFF"/>
                          </a:solidFill>
                          <a:latin typeface="Aptos"/>
                          <a:ea typeface="Aptos"/>
                          <a:cs typeface="Aptos"/>
                          <a:sym typeface="Aptos"/>
                        </a:rPr>
                        <a:t>2 USB-</a:t>
                      </a:r>
                      <a:r>
                        <a:rPr lang="en-US" sz="1200" dirty="0">
                          <a:solidFill>
                            <a:srgbClr val="FFFFFF"/>
                          </a:solidFill>
                          <a:latin typeface="Aptos"/>
                          <a:ea typeface="Aptos"/>
                          <a:cs typeface="Aptos"/>
                          <a:sym typeface="Aptos"/>
                        </a:rPr>
                        <a:t>PD</a:t>
                      </a:r>
                      <a:endParaRPr sz="1200" dirty="0">
                        <a:solidFill>
                          <a:srgbClr val="FFFFFF"/>
                        </a:solidFill>
                        <a:latin typeface="Aptos"/>
                        <a:ea typeface="Aptos"/>
                        <a:cs typeface="Aptos"/>
                        <a:sym typeface="Aptos"/>
                      </a:endParaRPr>
                    </a:p>
                  </a:txBody>
                  <a:tcPr marL="0" marR="0" marT="0" marB="0" anchor="ctr" horzOverflow="overflow">
                    <a:solidFill>
                      <a:srgbClr val="FF2600"/>
                    </a:solidFill>
                  </a:tcPr>
                </a:tc>
                <a:tc>
                  <a:txBody>
                    <a:bodyPr/>
                    <a:lstStyle/>
                    <a:p>
                      <a:pPr algn="ctr" defTabSz="457200">
                        <a:defRPr sz="1800"/>
                      </a:pPr>
                      <a:r>
                        <a:rPr sz="1200">
                          <a:solidFill>
                            <a:srgbClr val="FFFFFF"/>
                          </a:solidFill>
                          <a:latin typeface="Aptos"/>
                          <a:ea typeface="Aptos"/>
                          <a:cs typeface="Aptos"/>
                          <a:sym typeface="Aptos"/>
                        </a:rPr>
                        <a:t>0</a:t>
                      </a:r>
                    </a:p>
                  </a:txBody>
                  <a:tcPr marL="0" marR="0" marT="0" marB="0" anchor="ctr" horzOverflow="overflow">
                    <a:solidFill>
                      <a:srgbClr val="FF2600"/>
                    </a:solidFill>
                  </a:tcPr>
                </a:tc>
                <a:tc>
                  <a:txBody>
                    <a:bodyPr/>
                    <a:lstStyle/>
                    <a:p>
                      <a:pPr algn="ctr" defTabSz="457200">
                        <a:defRPr sz="1800"/>
                      </a:pPr>
                      <a:r>
                        <a:rPr sz="1200">
                          <a:solidFill>
                            <a:srgbClr val="FFFFFF"/>
                          </a:solidFill>
                          <a:latin typeface="Aptos"/>
                          <a:ea typeface="Aptos"/>
                          <a:cs typeface="Aptos"/>
                          <a:sym typeface="Aptos"/>
                        </a:rPr>
                        <a:t>44</a:t>
                      </a:r>
                    </a:p>
                  </a:txBody>
                  <a:tcPr marL="0" marR="0" marT="0" marB="0" anchor="ctr" horzOverflow="overflow">
                    <a:solidFill>
                      <a:srgbClr val="FF2600"/>
                    </a:solidFill>
                  </a:tcPr>
                </a:tc>
                <a:extLst>
                  <a:ext uri="{0D108BD9-81ED-4DB2-BD59-A6C34878D82A}">
                    <a16:rowId xmlns:a16="http://schemas.microsoft.com/office/drawing/2014/main" val="10010"/>
                  </a:ext>
                </a:extLst>
              </a:tr>
              <a:tr h="304800">
                <a:tc>
                  <a:txBody>
                    <a:bodyPr/>
                    <a:lstStyle/>
                    <a:p>
                      <a:pPr algn="ctr" defTabSz="457200">
                        <a:defRPr sz="1800"/>
                      </a:pPr>
                      <a:r>
                        <a:rPr lang="en-US" sz="1200" dirty="0">
                          <a:latin typeface="Aptos"/>
                          <a:ea typeface="Aptos"/>
                          <a:cs typeface="Aptos"/>
                          <a:sym typeface="Aptos"/>
                        </a:rPr>
                        <a:t> </a:t>
                      </a:r>
                      <a:r>
                        <a:rPr sz="1200" dirty="0">
                          <a:latin typeface="Aptos"/>
                          <a:ea typeface="Aptos"/>
                          <a:cs typeface="Aptos"/>
                          <a:sym typeface="Aptos"/>
                        </a:rPr>
                        <a:t>3 USB-A + 1 USB-</a:t>
                      </a:r>
                      <a:r>
                        <a:rPr lang="en-US" sz="1200" dirty="0">
                          <a:latin typeface="Aptos"/>
                          <a:ea typeface="Aptos"/>
                          <a:cs typeface="Aptos"/>
                          <a:sym typeface="Aptos"/>
                        </a:rPr>
                        <a:t>PD</a:t>
                      </a:r>
                      <a:endParaRPr sz="1200" dirty="0">
                        <a:latin typeface="Aptos"/>
                        <a:ea typeface="Aptos"/>
                        <a:cs typeface="Aptos"/>
                        <a:sym typeface="Aptos"/>
                      </a:endParaRPr>
                    </a:p>
                  </a:txBody>
                  <a:tcPr marL="0" marR="0" marT="0" marB="0" anchor="ctr" horzOverflow="overflow">
                    <a:solidFill>
                      <a:srgbClr val="E7E9EC"/>
                    </a:solidFill>
                  </a:tcPr>
                </a:tc>
                <a:tc>
                  <a:txBody>
                    <a:bodyPr/>
                    <a:lstStyle/>
                    <a:p>
                      <a:pPr algn="ctr" defTabSz="457200">
                        <a:defRPr sz="1800"/>
                      </a:pPr>
                      <a:r>
                        <a:rPr sz="1200" dirty="0">
                          <a:latin typeface="Aptos"/>
                          <a:ea typeface="Aptos"/>
                          <a:cs typeface="Aptos"/>
                          <a:sym typeface="Aptos"/>
                        </a:rPr>
                        <a:t>0</a:t>
                      </a:r>
                    </a:p>
                  </a:txBody>
                  <a:tcPr marL="0" marR="0" marT="0" marB="0" anchor="ctr" horzOverflow="overflow">
                    <a:solidFill>
                      <a:srgbClr val="E7E9EC"/>
                    </a:solidFill>
                  </a:tcPr>
                </a:tc>
                <a:tc>
                  <a:txBody>
                    <a:bodyPr/>
                    <a:lstStyle/>
                    <a:p>
                      <a:pPr algn="ctr" defTabSz="457200">
                        <a:defRPr sz="1800"/>
                      </a:pPr>
                      <a:r>
                        <a:rPr sz="1200">
                          <a:latin typeface="Aptos"/>
                          <a:ea typeface="Aptos"/>
                          <a:cs typeface="Aptos"/>
                          <a:sym typeface="Aptos"/>
                        </a:rPr>
                        <a:t>4</a:t>
                      </a:r>
                    </a:p>
                  </a:txBody>
                  <a:tcPr marL="0" marR="0" marT="0" marB="0" anchor="ctr" horzOverflow="overflow">
                    <a:solidFill>
                      <a:srgbClr val="E7E9EC"/>
                    </a:solidFill>
                  </a:tcPr>
                </a:tc>
                <a:extLst>
                  <a:ext uri="{0D108BD9-81ED-4DB2-BD59-A6C34878D82A}">
                    <a16:rowId xmlns:a16="http://schemas.microsoft.com/office/drawing/2014/main" val="10011"/>
                  </a:ext>
                </a:extLst>
              </a:tr>
              <a:tr h="360064">
                <a:tc>
                  <a:txBody>
                    <a:bodyPr/>
                    <a:lstStyle/>
                    <a:p>
                      <a:pPr algn="ctr" defTabSz="457200">
                        <a:defRPr sz="1800"/>
                      </a:pPr>
                      <a:r>
                        <a:rPr lang="en-US" sz="1200" dirty="0">
                          <a:latin typeface="Aptos"/>
                          <a:ea typeface="Aptos"/>
                          <a:cs typeface="Aptos"/>
                          <a:sym typeface="Aptos"/>
                        </a:rPr>
                        <a:t> </a:t>
                      </a:r>
                      <a:r>
                        <a:rPr sz="1200" dirty="0">
                          <a:latin typeface="Aptos"/>
                          <a:ea typeface="Aptos"/>
                          <a:cs typeface="Aptos"/>
                          <a:sym typeface="Aptos"/>
                        </a:rPr>
                        <a:t>3 USB-A + 1 USB-</a:t>
                      </a:r>
                      <a:r>
                        <a:rPr lang="en-US" sz="1200" dirty="0">
                          <a:latin typeface="Aptos"/>
                          <a:ea typeface="Aptos"/>
                          <a:cs typeface="Aptos"/>
                          <a:sym typeface="Aptos"/>
                        </a:rPr>
                        <a:t>PD</a:t>
                      </a:r>
                      <a:r>
                        <a:rPr sz="1200" dirty="0">
                          <a:latin typeface="Aptos"/>
                          <a:ea typeface="Aptos"/>
                          <a:cs typeface="Aptos"/>
                          <a:sym typeface="Aptos"/>
                        </a:rPr>
                        <a:t> x 1 </a:t>
                      </a:r>
                      <a:r>
                        <a:rPr lang="en-US" sz="1200" dirty="0">
                          <a:latin typeface="Aptos"/>
                          <a:ea typeface="Aptos"/>
                          <a:cs typeface="Aptos"/>
                          <a:sym typeface="Aptos"/>
                        </a:rPr>
                        <a:t> </a:t>
                      </a:r>
                      <a:r>
                        <a:rPr sz="1200" dirty="0">
                          <a:latin typeface="Aptos"/>
                          <a:ea typeface="Aptos"/>
                          <a:cs typeface="Aptos"/>
                          <a:sym typeface="Aptos"/>
                        </a:rPr>
                        <a:t>Custom Port</a:t>
                      </a:r>
                    </a:p>
                  </a:txBody>
                  <a:tcPr marL="0" marR="0" marT="0" marB="0" anchor="ctr" horzOverflow="overflow">
                    <a:solidFill>
                      <a:srgbClr val="CAD1D8"/>
                    </a:solidFill>
                  </a:tcPr>
                </a:tc>
                <a:tc>
                  <a:txBody>
                    <a:bodyPr/>
                    <a:lstStyle/>
                    <a:p>
                      <a:pPr algn="ctr" defTabSz="457200">
                        <a:defRPr sz="1800"/>
                      </a:pPr>
                      <a:r>
                        <a:rPr sz="1200" dirty="0">
                          <a:latin typeface="Aptos"/>
                          <a:ea typeface="Aptos"/>
                          <a:cs typeface="Aptos"/>
                          <a:sym typeface="Aptos"/>
                        </a:rPr>
                        <a:t>0</a:t>
                      </a:r>
                    </a:p>
                  </a:txBody>
                  <a:tcPr marL="0" marR="0" marT="0" marB="0" anchor="ctr" horzOverflow="overflow">
                    <a:solidFill>
                      <a:srgbClr val="CAD1D8"/>
                    </a:solidFill>
                  </a:tcPr>
                </a:tc>
                <a:tc>
                  <a:txBody>
                    <a:bodyPr/>
                    <a:lstStyle/>
                    <a:p>
                      <a:pPr algn="ctr" defTabSz="457200">
                        <a:defRPr sz="1800"/>
                      </a:pPr>
                      <a:r>
                        <a:rPr sz="1200" dirty="0">
                          <a:latin typeface="Aptos"/>
                          <a:ea typeface="Aptos"/>
                          <a:cs typeface="Aptos"/>
                          <a:sym typeface="Aptos"/>
                        </a:rPr>
                        <a:t>1</a:t>
                      </a:r>
                    </a:p>
                  </a:txBody>
                  <a:tcPr marL="0" marR="0" marT="0" marB="0" anchor="ctr" horzOverflow="overflow">
                    <a:solidFill>
                      <a:srgbClr val="CAD1D8"/>
                    </a:solidFill>
                  </a:tcPr>
                </a:tc>
                <a:extLst>
                  <a:ext uri="{0D108BD9-81ED-4DB2-BD59-A6C34878D82A}">
                    <a16:rowId xmlns:a16="http://schemas.microsoft.com/office/drawing/2014/main" val="10012"/>
                  </a:ext>
                </a:extLst>
              </a:tr>
              <a:tr h="304800">
                <a:tc>
                  <a:txBody>
                    <a:bodyPr/>
                    <a:lstStyle/>
                    <a:p>
                      <a:pPr algn="ctr" defTabSz="457200">
                        <a:defRPr sz="1800"/>
                      </a:pPr>
                      <a:r>
                        <a:rPr lang="en-US" sz="1200" dirty="0">
                          <a:latin typeface="Aptos"/>
                          <a:ea typeface="Aptos"/>
                          <a:cs typeface="Aptos"/>
                          <a:sym typeface="Aptos"/>
                        </a:rPr>
                        <a:t> </a:t>
                      </a:r>
                      <a:r>
                        <a:rPr sz="1200" dirty="0">
                          <a:latin typeface="Aptos"/>
                          <a:ea typeface="Aptos"/>
                          <a:cs typeface="Aptos"/>
                          <a:sym typeface="Aptos"/>
                        </a:rPr>
                        <a:t>3 USB-</a:t>
                      </a:r>
                      <a:r>
                        <a:rPr lang="en-US" sz="1200" dirty="0">
                          <a:latin typeface="Aptos"/>
                          <a:ea typeface="Aptos"/>
                          <a:cs typeface="Aptos"/>
                          <a:sym typeface="Aptos"/>
                        </a:rPr>
                        <a:t>PD</a:t>
                      </a:r>
                      <a:endParaRPr sz="1200" dirty="0">
                        <a:latin typeface="Aptos"/>
                        <a:ea typeface="Aptos"/>
                        <a:cs typeface="Aptos"/>
                        <a:sym typeface="Aptos"/>
                      </a:endParaRPr>
                    </a:p>
                  </a:txBody>
                  <a:tcPr marL="0" marR="0" marT="0" marB="0" anchor="ctr" horzOverflow="overflow">
                    <a:solidFill>
                      <a:srgbClr val="E7E9EC"/>
                    </a:solidFill>
                  </a:tcPr>
                </a:tc>
                <a:tc>
                  <a:txBody>
                    <a:bodyPr/>
                    <a:lstStyle/>
                    <a:p>
                      <a:pPr algn="ctr" defTabSz="457200">
                        <a:defRPr sz="1800"/>
                      </a:pPr>
                      <a:r>
                        <a:rPr sz="1200">
                          <a:latin typeface="Aptos"/>
                          <a:ea typeface="Aptos"/>
                          <a:cs typeface="Aptos"/>
                          <a:sym typeface="Aptos"/>
                        </a:rPr>
                        <a:t>1</a:t>
                      </a:r>
                    </a:p>
                  </a:txBody>
                  <a:tcPr marL="0" marR="0" marT="0" marB="0" anchor="ctr" horzOverflow="overflow">
                    <a:solidFill>
                      <a:srgbClr val="E7E9EC"/>
                    </a:solidFill>
                  </a:tcPr>
                </a:tc>
                <a:tc>
                  <a:txBody>
                    <a:bodyPr/>
                    <a:lstStyle/>
                    <a:p>
                      <a:pPr algn="ctr" defTabSz="457200">
                        <a:defRPr sz="1800"/>
                      </a:pPr>
                      <a:r>
                        <a:rPr sz="1200" dirty="0">
                          <a:latin typeface="Aptos"/>
                          <a:ea typeface="Aptos"/>
                          <a:cs typeface="Aptos"/>
                          <a:sym typeface="Aptos"/>
                        </a:rPr>
                        <a:t>3</a:t>
                      </a:r>
                    </a:p>
                  </a:txBody>
                  <a:tcPr marL="0" marR="0" marT="0" marB="0" anchor="ctr" horzOverflow="overflow">
                    <a:solidFill>
                      <a:srgbClr val="E7E9EC"/>
                    </a:solidFill>
                  </a:tcPr>
                </a:tc>
                <a:extLst>
                  <a:ext uri="{0D108BD9-81ED-4DB2-BD59-A6C34878D82A}">
                    <a16:rowId xmlns:a16="http://schemas.microsoft.com/office/drawing/2014/main" val="10013"/>
                  </a:ext>
                </a:extLst>
              </a:tr>
              <a:tr h="304800">
                <a:tc>
                  <a:txBody>
                    <a:bodyPr/>
                    <a:lstStyle/>
                    <a:p>
                      <a:pPr algn="ctr" defTabSz="457200">
                        <a:defRPr sz="1800"/>
                      </a:pPr>
                      <a:r>
                        <a:rPr lang="en-US" sz="1200" dirty="0">
                          <a:latin typeface="Aptos"/>
                          <a:ea typeface="Aptos"/>
                          <a:cs typeface="Aptos"/>
                          <a:sym typeface="Aptos"/>
                        </a:rPr>
                        <a:t> </a:t>
                      </a:r>
                      <a:r>
                        <a:rPr sz="1200" dirty="0">
                          <a:latin typeface="Aptos"/>
                          <a:ea typeface="Aptos"/>
                          <a:cs typeface="Aptos"/>
                          <a:sym typeface="Aptos"/>
                        </a:rPr>
                        <a:t>4 USB-A + 1 USB-</a:t>
                      </a:r>
                      <a:r>
                        <a:rPr lang="en-US" sz="1200" dirty="0">
                          <a:latin typeface="Aptos"/>
                          <a:ea typeface="Aptos"/>
                          <a:cs typeface="Aptos"/>
                          <a:sym typeface="Aptos"/>
                        </a:rPr>
                        <a:t>PD</a:t>
                      </a:r>
                      <a:endParaRPr sz="1200" dirty="0">
                        <a:latin typeface="Aptos"/>
                        <a:ea typeface="Aptos"/>
                        <a:cs typeface="Aptos"/>
                        <a:sym typeface="Aptos"/>
                      </a:endParaRPr>
                    </a:p>
                  </a:txBody>
                  <a:tcPr marL="0" marR="0" marT="0" marB="0" anchor="ctr" horzOverflow="overflow">
                    <a:solidFill>
                      <a:srgbClr val="CAD1D8"/>
                    </a:solidFill>
                  </a:tcPr>
                </a:tc>
                <a:tc>
                  <a:txBody>
                    <a:bodyPr/>
                    <a:lstStyle/>
                    <a:p>
                      <a:pPr algn="ctr" defTabSz="457200">
                        <a:defRPr sz="1800"/>
                      </a:pPr>
                      <a:r>
                        <a:rPr sz="1200">
                          <a:latin typeface="Aptos"/>
                          <a:ea typeface="Aptos"/>
                          <a:cs typeface="Aptos"/>
                          <a:sym typeface="Aptos"/>
                        </a:rPr>
                        <a:t>0</a:t>
                      </a:r>
                    </a:p>
                  </a:txBody>
                  <a:tcPr marL="0" marR="0" marT="0" marB="0" anchor="ctr" horzOverflow="overflow">
                    <a:solidFill>
                      <a:srgbClr val="CAD1D8"/>
                    </a:solidFill>
                  </a:tcPr>
                </a:tc>
                <a:tc>
                  <a:txBody>
                    <a:bodyPr/>
                    <a:lstStyle/>
                    <a:p>
                      <a:pPr algn="ctr" defTabSz="457200">
                        <a:defRPr sz="1800"/>
                      </a:pPr>
                      <a:r>
                        <a:rPr sz="1200" dirty="0">
                          <a:latin typeface="Aptos"/>
                          <a:ea typeface="Aptos"/>
                          <a:cs typeface="Aptos"/>
                          <a:sym typeface="Aptos"/>
                        </a:rPr>
                        <a:t>2</a:t>
                      </a:r>
                    </a:p>
                  </a:txBody>
                  <a:tcPr marL="0" marR="0" marT="0" marB="0" anchor="ctr" horzOverflow="overflow">
                    <a:solidFill>
                      <a:srgbClr val="CAD1D8"/>
                    </a:solidFill>
                  </a:tcPr>
                </a:tc>
                <a:extLst>
                  <a:ext uri="{0D108BD9-81ED-4DB2-BD59-A6C34878D82A}">
                    <a16:rowId xmlns:a16="http://schemas.microsoft.com/office/drawing/2014/main" val="10014"/>
                  </a:ext>
                </a:extLst>
              </a:tr>
              <a:tr h="304800">
                <a:tc>
                  <a:txBody>
                    <a:bodyPr/>
                    <a:lstStyle/>
                    <a:p>
                      <a:pPr algn="ctr" defTabSz="457200">
                        <a:defRPr sz="1800"/>
                      </a:pPr>
                      <a:r>
                        <a:rPr lang="en-US" sz="1200" dirty="0">
                          <a:latin typeface="Aptos"/>
                          <a:ea typeface="Aptos"/>
                          <a:cs typeface="Aptos"/>
                          <a:sym typeface="Aptos"/>
                        </a:rPr>
                        <a:t> </a:t>
                      </a:r>
                      <a:r>
                        <a:rPr sz="1200" dirty="0">
                          <a:latin typeface="Aptos"/>
                          <a:ea typeface="Aptos"/>
                          <a:cs typeface="Aptos"/>
                          <a:sym typeface="Aptos"/>
                        </a:rPr>
                        <a:t>4 USB-A + 3 USB-</a:t>
                      </a:r>
                      <a:r>
                        <a:rPr lang="en-US" sz="1200" dirty="0">
                          <a:latin typeface="Aptos"/>
                          <a:ea typeface="Aptos"/>
                          <a:cs typeface="Aptos"/>
                          <a:sym typeface="Aptos"/>
                        </a:rPr>
                        <a:t>PD</a:t>
                      </a:r>
                      <a:endParaRPr sz="1200" dirty="0">
                        <a:latin typeface="Aptos"/>
                        <a:ea typeface="Aptos"/>
                        <a:cs typeface="Aptos"/>
                        <a:sym typeface="Aptos"/>
                      </a:endParaRPr>
                    </a:p>
                  </a:txBody>
                  <a:tcPr marL="0" marR="0" marT="0" marB="0" anchor="ctr" horzOverflow="overflow">
                    <a:solidFill>
                      <a:srgbClr val="E7E9EC"/>
                    </a:solidFill>
                  </a:tcPr>
                </a:tc>
                <a:tc>
                  <a:txBody>
                    <a:bodyPr/>
                    <a:lstStyle/>
                    <a:p>
                      <a:pPr algn="ctr" defTabSz="457200">
                        <a:defRPr sz="1800"/>
                      </a:pPr>
                      <a:r>
                        <a:rPr sz="1200">
                          <a:latin typeface="Aptos"/>
                          <a:ea typeface="Aptos"/>
                          <a:cs typeface="Aptos"/>
                          <a:sym typeface="Aptos"/>
                        </a:rPr>
                        <a:t>0</a:t>
                      </a:r>
                    </a:p>
                  </a:txBody>
                  <a:tcPr marL="0" marR="0" marT="0" marB="0" anchor="ctr" horzOverflow="overflow">
                    <a:solidFill>
                      <a:srgbClr val="E7E9EC"/>
                    </a:solidFill>
                  </a:tcPr>
                </a:tc>
                <a:tc>
                  <a:txBody>
                    <a:bodyPr/>
                    <a:lstStyle/>
                    <a:p>
                      <a:pPr algn="ctr" defTabSz="457200">
                        <a:defRPr sz="1800"/>
                      </a:pPr>
                      <a:r>
                        <a:rPr sz="1200" dirty="0">
                          <a:latin typeface="Aptos"/>
                          <a:ea typeface="Aptos"/>
                          <a:cs typeface="Aptos"/>
                          <a:sym typeface="Aptos"/>
                        </a:rPr>
                        <a:t>1</a:t>
                      </a:r>
                    </a:p>
                  </a:txBody>
                  <a:tcPr marL="0" marR="0" marT="0" marB="0" anchor="ctr" horzOverflow="overflow">
                    <a:solidFill>
                      <a:srgbClr val="E7E9EC"/>
                    </a:solidFill>
                  </a:tcPr>
                </a:tc>
                <a:extLst>
                  <a:ext uri="{0D108BD9-81ED-4DB2-BD59-A6C34878D82A}">
                    <a16:rowId xmlns:a16="http://schemas.microsoft.com/office/drawing/2014/main" val="10015"/>
                  </a:ext>
                </a:extLst>
              </a:tr>
              <a:tr h="304800">
                <a:tc>
                  <a:txBody>
                    <a:bodyPr/>
                    <a:lstStyle/>
                    <a:p>
                      <a:pPr algn="ctr" defTabSz="457200">
                        <a:defRPr sz="1800"/>
                      </a:pPr>
                      <a:r>
                        <a:rPr lang="en-US" sz="1200" dirty="0">
                          <a:latin typeface="Aptos"/>
                          <a:ea typeface="Aptos"/>
                          <a:cs typeface="Aptos"/>
                          <a:sym typeface="Aptos"/>
                        </a:rPr>
                        <a:t> </a:t>
                      </a:r>
                      <a:r>
                        <a:rPr sz="1200" dirty="0">
                          <a:latin typeface="Aptos"/>
                          <a:ea typeface="Aptos"/>
                          <a:cs typeface="Aptos"/>
                          <a:sym typeface="Aptos"/>
                        </a:rPr>
                        <a:t>4 USB-C</a:t>
                      </a:r>
                    </a:p>
                  </a:txBody>
                  <a:tcPr marL="0" marR="0" marT="0" marB="0" anchor="ctr" horzOverflow="overflow">
                    <a:solidFill>
                      <a:srgbClr val="CAD1D8"/>
                    </a:solidFill>
                  </a:tcPr>
                </a:tc>
                <a:tc>
                  <a:txBody>
                    <a:bodyPr/>
                    <a:lstStyle/>
                    <a:p>
                      <a:pPr algn="ctr" defTabSz="457200">
                        <a:defRPr sz="1800"/>
                      </a:pPr>
                      <a:r>
                        <a:rPr sz="1200">
                          <a:latin typeface="Aptos"/>
                          <a:ea typeface="Aptos"/>
                          <a:cs typeface="Aptos"/>
                          <a:sym typeface="Aptos"/>
                        </a:rPr>
                        <a:t>0</a:t>
                      </a:r>
                    </a:p>
                  </a:txBody>
                  <a:tcPr marL="0" marR="0" marT="0" marB="0" anchor="ctr" horzOverflow="overflow">
                    <a:solidFill>
                      <a:srgbClr val="CAD1D8"/>
                    </a:solidFill>
                  </a:tcPr>
                </a:tc>
                <a:tc>
                  <a:txBody>
                    <a:bodyPr/>
                    <a:lstStyle/>
                    <a:p>
                      <a:pPr algn="ctr" defTabSz="457200">
                        <a:defRPr sz="1800"/>
                      </a:pPr>
                      <a:r>
                        <a:rPr sz="1200" dirty="0">
                          <a:latin typeface="Aptos"/>
                          <a:ea typeface="Aptos"/>
                          <a:cs typeface="Aptos"/>
                          <a:sym typeface="Aptos"/>
                        </a:rPr>
                        <a:t>1</a:t>
                      </a:r>
                    </a:p>
                  </a:txBody>
                  <a:tcPr marL="0" marR="0" marT="0" marB="0" anchor="ctr" horzOverflow="overflow">
                    <a:solidFill>
                      <a:srgbClr val="CAD1D8"/>
                    </a:solidFill>
                  </a:tcPr>
                </a:tc>
                <a:extLst>
                  <a:ext uri="{0D108BD9-81ED-4DB2-BD59-A6C34878D82A}">
                    <a16:rowId xmlns:a16="http://schemas.microsoft.com/office/drawing/2014/main" val="10016"/>
                  </a:ext>
                </a:extLst>
              </a:tr>
              <a:tr h="169564">
                <a:tc>
                  <a:txBody>
                    <a:bodyPr/>
                    <a:lstStyle/>
                    <a:p>
                      <a:pPr algn="ctr" defTabSz="457200">
                        <a:defRPr sz="1800"/>
                      </a:pPr>
                      <a:r>
                        <a:rPr sz="1200" b="1" dirty="0">
                          <a:latin typeface="Aptos"/>
                          <a:ea typeface="Aptos"/>
                          <a:cs typeface="Aptos"/>
                          <a:sym typeface="Aptos"/>
                        </a:rPr>
                        <a:t>Grand Total</a:t>
                      </a:r>
                    </a:p>
                  </a:txBody>
                  <a:tcPr marL="0" marR="0" marT="0" marB="0" anchor="ctr" horzOverflow="overflow">
                    <a:solidFill>
                      <a:srgbClr val="D6D7FF"/>
                    </a:solidFill>
                  </a:tcPr>
                </a:tc>
                <a:tc>
                  <a:txBody>
                    <a:bodyPr/>
                    <a:lstStyle/>
                    <a:p>
                      <a:pPr algn="ctr" defTabSz="457200">
                        <a:defRPr sz="1800"/>
                      </a:pPr>
                      <a:r>
                        <a:rPr sz="1200" b="1">
                          <a:latin typeface="Aptos"/>
                          <a:ea typeface="Aptos"/>
                          <a:cs typeface="Aptos"/>
                          <a:sym typeface="Aptos"/>
                        </a:rPr>
                        <a:t>24</a:t>
                      </a:r>
                    </a:p>
                  </a:txBody>
                  <a:tcPr marL="0" marR="0" marT="0" marB="0" anchor="ctr" horzOverflow="overflow">
                    <a:solidFill>
                      <a:srgbClr val="D6D7FF"/>
                    </a:solidFill>
                  </a:tcPr>
                </a:tc>
                <a:tc>
                  <a:txBody>
                    <a:bodyPr/>
                    <a:lstStyle/>
                    <a:p>
                      <a:pPr algn="ctr" defTabSz="457200">
                        <a:defRPr sz="1800"/>
                      </a:pPr>
                      <a:r>
                        <a:rPr sz="1200" b="1" dirty="0">
                          <a:latin typeface="Aptos"/>
                          <a:ea typeface="Aptos"/>
                          <a:cs typeface="Aptos"/>
                          <a:sym typeface="Aptos"/>
                        </a:rPr>
                        <a:t>196</a:t>
                      </a:r>
                    </a:p>
                  </a:txBody>
                  <a:tcPr marL="0" marR="0" marT="0" marB="0" anchor="ctr" horzOverflow="overflow">
                    <a:solidFill>
                      <a:srgbClr val="D6D7FF"/>
                    </a:solidFill>
                  </a:tcPr>
                </a:tc>
                <a:extLst>
                  <a:ext uri="{0D108BD9-81ED-4DB2-BD59-A6C34878D82A}">
                    <a16:rowId xmlns:a16="http://schemas.microsoft.com/office/drawing/2014/main" val="10017"/>
                  </a:ext>
                </a:extLst>
              </a:tr>
            </a:tbl>
          </a:graphicData>
        </a:graphic>
      </p:graphicFrame>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itle 4"/>
          <p:cNvSpPr txBox="1">
            <a:spLocks noGrp="1"/>
          </p:cNvSpPr>
          <p:nvPr>
            <p:ph type="title"/>
          </p:nvPr>
        </p:nvSpPr>
        <p:spPr>
          <a:xfrm>
            <a:off x="838200" y="365125"/>
            <a:ext cx="10515600" cy="1325563"/>
          </a:xfrm>
          <a:prstGeom prst="rect">
            <a:avLst/>
          </a:prstGeom>
        </p:spPr>
        <p:txBody>
          <a:bodyPr/>
          <a:lstStyle/>
          <a:p>
            <a:r>
              <a:rPr dirty="0"/>
              <a:t>External Power Supplies</a:t>
            </a:r>
          </a:p>
          <a:p>
            <a:pPr>
              <a:defRPr sz="2000"/>
            </a:pPr>
            <a:r>
              <a:rPr dirty="0"/>
              <a:t>Effect of Cable Losses</a:t>
            </a:r>
          </a:p>
        </p:txBody>
      </p:sp>
      <p:sp>
        <p:nvSpPr>
          <p:cNvPr id="209" name="Content Placeholder 5"/>
          <p:cNvSpPr txBox="1">
            <a:spLocks noGrp="1"/>
          </p:cNvSpPr>
          <p:nvPr>
            <p:ph type="body" sz="half" idx="1"/>
          </p:nvPr>
        </p:nvSpPr>
        <p:spPr>
          <a:xfrm>
            <a:off x="838198" y="1825625"/>
            <a:ext cx="6326689" cy="4351338"/>
          </a:xfrm>
          <a:prstGeom prst="rect">
            <a:avLst/>
          </a:prstGeom>
        </p:spPr>
        <p:txBody>
          <a:bodyPr>
            <a:noAutofit/>
          </a:bodyPr>
          <a:lstStyle/>
          <a:p>
            <a:pPr marL="114300" indent="-114300" defTabSz="457200">
              <a:spcBef>
                <a:spcPts val="500"/>
              </a:spcBef>
              <a:defRPr sz="1400"/>
            </a:pPr>
            <a:r>
              <a:rPr lang="en-US" sz="1600" dirty="0"/>
              <a:t>The DOE did not consider changes made to the testing cable selection criteria in Appendix Z when proposing standards.</a:t>
            </a:r>
          </a:p>
          <a:p>
            <a:pPr marL="114300" indent="-114300" defTabSz="457200">
              <a:spcBef>
                <a:spcPts val="500"/>
              </a:spcBef>
              <a:defRPr sz="1400"/>
            </a:pPr>
            <a:endParaRPr lang="en-US" sz="1600" dirty="0"/>
          </a:p>
          <a:p>
            <a:pPr marL="114300" indent="-114300" defTabSz="457200">
              <a:spcBef>
                <a:spcPts val="500"/>
              </a:spcBef>
              <a:defRPr sz="1400"/>
            </a:pPr>
            <a:r>
              <a:rPr lang="en-US" sz="1600" dirty="0"/>
              <a:t>DOE acknowledges cable selection is important,</a:t>
            </a:r>
            <a:r>
              <a:rPr lang="en-US" sz="1600" baseline="31999" dirty="0"/>
              <a:t>8</a:t>
            </a:r>
            <a:r>
              <a:rPr lang="en-US" sz="1600" dirty="0"/>
              <a:t> yet does not appear to validate whether it is possible to comply with proposed standards when testing with a “cord with a conductor thickness that is minimally sufficient to carry the maximum required current” nor does DOE adjust standards as appropriate.</a:t>
            </a:r>
          </a:p>
          <a:p>
            <a:pPr marL="114300" indent="-114300" defTabSz="457200">
              <a:spcBef>
                <a:spcPts val="500"/>
              </a:spcBef>
              <a:defRPr sz="1400"/>
            </a:pPr>
            <a:endParaRPr lang="en-US" sz="1600" dirty="0"/>
          </a:p>
          <a:p>
            <a:pPr marL="114300" indent="-114300" defTabSz="457200">
              <a:spcBef>
                <a:spcPts val="500"/>
              </a:spcBef>
              <a:defRPr sz="1400"/>
            </a:pPr>
            <a:r>
              <a:rPr lang="en-US" sz="1600" dirty="0"/>
              <a:t>By way of example, moving from a 170mΩ cable to a 250 </a:t>
            </a:r>
            <a:r>
              <a:rPr lang="en-US" sz="1600" dirty="0" err="1"/>
              <a:t>mΩ</a:t>
            </a:r>
            <a:r>
              <a:rPr lang="en-US" sz="1600" dirty="0"/>
              <a:t> cable increases cable losses by 47%, or 1.5% average efficiency at the mandatory 5V test point—more than the 0.3% improvements in efficiency the proposed for Single-Voltage Adaptive Supplies at the Lowest Voltage. </a:t>
            </a:r>
          </a:p>
          <a:p>
            <a:pPr marL="114300" indent="-114300" defTabSz="457200">
              <a:spcBef>
                <a:spcPts val="500"/>
              </a:spcBef>
              <a:defRPr sz="1400"/>
            </a:pPr>
            <a:endParaRPr lang="en-US" sz="1600" dirty="0"/>
          </a:p>
          <a:p>
            <a:pPr marL="114300" indent="-114300" defTabSz="457200">
              <a:spcBef>
                <a:spcPts val="500"/>
              </a:spcBef>
              <a:defRPr sz="1400"/>
            </a:pPr>
            <a:r>
              <a:rPr lang="en-US" sz="1600" dirty="0"/>
              <a:t>Given the uncertainty in the effect of the change in test method on standards, DOE should undertake a survey of the market for cable resistance or collect cable specifications as a part of certification data prior to issuance of a final rule.</a:t>
            </a:r>
          </a:p>
        </p:txBody>
      </p:sp>
      <p:sp>
        <p:nvSpPr>
          <p:cNvPr id="210" name="Slide Number Placeholder 1"/>
          <p:cNvSpPr txBox="1">
            <a:spLocks noGrp="1"/>
          </p:cNvSpPr>
          <p:nvPr>
            <p:ph type="sldNum" sz="quarter" idx="4294967295"/>
          </p:nvPr>
        </p:nvSpPr>
        <p:spPr>
          <a:xfrm>
            <a:off x="11172418" y="6414760"/>
            <a:ext cx="181380" cy="24830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9</a:t>
            </a:fld>
            <a:endParaRPr/>
          </a:p>
        </p:txBody>
      </p:sp>
      <p:sp>
        <p:nvSpPr>
          <p:cNvPr id="211" name="Content Placeholder 5"/>
          <p:cNvSpPr txBox="1"/>
          <p:nvPr/>
        </p:nvSpPr>
        <p:spPr>
          <a:xfrm>
            <a:off x="7303843" y="2276184"/>
            <a:ext cx="4711134" cy="34502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defTabSz="411479">
              <a:lnSpc>
                <a:spcPct val="90000"/>
              </a:lnSpc>
              <a:spcBef>
                <a:spcPts val="400"/>
              </a:spcBef>
              <a:defRPr sz="1200">
                <a:solidFill>
                  <a:srgbClr val="002060"/>
                </a:solidFill>
                <a:latin typeface="Rockwell Bold"/>
                <a:ea typeface="Rockwell Bold"/>
                <a:cs typeface="Rockwell Bold"/>
                <a:sym typeface="Rockwell Bold"/>
              </a:defRPr>
            </a:pPr>
            <a:r>
              <a:rPr dirty="0"/>
              <a:t>Cable Selection Criteria. [</a:t>
            </a:r>
            <a:r>
              <a:rPr dirty="0">
                <a:solidFill>
                  <a:srgbClr val="0433FF"/>
                </a:solidFill>
              </a:rPr>
              <a:t>New Updates in Blue]</a:t>
            </a:r>
          </a:p>
          <a:p>
            <a:pPr defTabSz="411479">
              <a:lnSpc>
                <a:spcPct val="90000"/>
              </a:lnSpc>
              <a:spcBef>
                <a:spcPts val="400"/>
              </a:spcBef>
              <a:defRPr sz="1200">
                <a:solidFill>
                  <a:srgbClr val="002060"/>
                </a:solidFill>
                <a:latin typeface="Rockwell Italic"/>
                <a:ea typeface="Rockwell Italic"/>
                <a:cs typeface="Rockwell Italic"/>
                <a:sym typeface="Rockwell Italic"/>
              </a:defRPr>
            </a:pPr>
            <a:r>
              <a:rPr dirty="0"/>
              <a:t>(g) </a:t>
            </a:r>
            <a:r>
              <a:rPr lang="en-US" dirty="0"/>
              <a:t>[…] </a:t>
            </a:r>
            <a:r>
              <a:rPr dirty="0"/>
              <a:t>If a separate wire or cord is provided by the manufacturer to connect the external power supply to an end-use product, use this wire or cord and perform tests at </a:t>
            </a:r>
            <a:r>
              <a:rPr lang="en-US" dirty="0"/>
              <a:t>t</a:t>
            </a:r>
            <a:r>
              <a:rPr dirty="0"/>
              <a:t>he end of the cord that connects to an end-use product. An external power supply that is not supplied with a wire or cord must be tested with a wire or an output cord recommended by the manufacturer. </a:t>
            </a:r>
            <a:r>
              <a:rPr dirty="0">
                <a:solidFill>
                  <a:srgbClr val="0433FF"/>
                </a:solidFill>
              </a:rPr>
              <a:t>If the external power supply is not supplied with a wire or cord and for which the manufacturer does not recommend one, the EPS must be tested with a 3-foot-long output wire or cord with a conductor thickness that s minimally sufficient to carry the maximum required current. </a:t>
            </a:r>
          </a:p>
          <a:p>
            <a:pPr defTabSz="411479">
              <a:lnSpc>
                <a:spcPct val="90000"/>
              </a:lnSpc>
              <a:spcBef>
                <a:spcPts val="400"/>
              </a:spcBef>
              <a:defRPr sz="1200">
                <a:solidFill>
                  <a:srgbClr val="002060"/>
                </a:solidFill>
                <a:latin typeface="Rockwell Italic"/>
                <a:ea typeface="Rockwell Italic"/>
                <a:cs typeface="Rockwell Italic"/>
                <a:sym typeface="Rockwell Italic"/>
              </a:defRPr>
            </a:pPr>
            <a:endParaRPr dirty="0">
              <a:solidFill>
                <a:srgbClr val="0433FF"/>
              </a:solidFill>
            </a:endParaRPr>
          </a:p>
          <a:p>
            <a:pPr defTabSz="411479">
              <a:defRPr sz="1000">
                <a:latin typeface="Arial"/>
                <a:ea typeface="Arial"/>
                <a:cs typeface="Arial"/>
                <a:sym typeface="Arial"/>
              </a:defRPr>
            </a:pPr>
            <a:r>
              <a:rPr dirty="0"/>
              <a:t>10 CFR Appendix Z to subpart 430 § 2(g)</a:t>
            </a:r>
          </a:p>
        </p:txBody>
      </p:sp>
      <p:sp>
        <p:nvSpPr>
          <p:cNvPr id="212" name="8. 80 FR 51424, 51429"/>
          <p:cNvSpPr txBox="1"/>
          <p:nvPr/>
        </p:nvSpPr>
        <p:spPr>
          <a:xfrm>
            <a:off x="722912" y="6606633"/>
            <a:ext cx="1403349" cy="226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457200">
              <a:defRPr sz="1000">
                <a:latin typeface="Arial"/>
                <a:ea typeface="Arial"/>
                <a:cs typeface="Arial"/>
                <a:sym typeface="Arial"/>
              </a:defRPr>
            </a:lvl1pPr>
          </a:lstStyle>
          <a:p>
            <a:r>
              <a:t>8. 80 FR 51424, 51429</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7ABCD10A8C8E4FBE65D9C6407FE707" ma:contentTypeVersion="18" ma:contentTypeDescription="Create a new document." ma:contentTypeScope="" ma:versionID="b53597d10418ee3887afb351b1471b6f">
  <xsd:schema xmlns:xsd="http://www.w3.org/2001/XMLSchema" xmlns:xs="http://www.w3.org/2001/XMLSchema" xmlns:p="http://schemas.microsoft.com/office/2006/metadata/properties" xmlns:ns2="7aa1b3eb-82e4-452f-b560-764a583fc5c2" xmlns:ns3="c208e132-cdd6-426a-beaa-4442745cd4a6" targetNamespace="http://schemas.microsoft.com/office/2006/metadata/properties" ma:root="true" ma:fieldsID="abbc70b3907c6056c2731a84248b22c4" ns2:_="" ns3:_="">
    <xsd:import namespace="7aa1b3eb-82e4-452f-b560-764a583fc5c2"/>
    <xsd:import namespace="c208e132-cdd6-426a-beaa-4442745cd4a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a1b3eb-82e4-452f-b560-764a583fc5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78512db-2e52-4334-99e8-9e5de7bcfbc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08e132-cdd6-426a-beaa-4442745cd4a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86251bf-babe-4235-81d4-89baeacca379}" ma:internalName="TaxCatchAll" ma:showField="CatchAllData" ma:web="c208e132-cdd6-426a-beaa-4442745cd4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208e132-cdd6-426a-beaa-4442745cd4a6">
      <UserInfo>
        <DisplayName/>
        <AccountId xsi:nil="true"/>
        <AccountType/>
      </UserInfo>
    </SharedWithUsers>
    <lcf76f155ced4ddcb4097134ff3c332f xmlns="7aa1b3eb-82e4-452f-b560-764a583fc5c2">
      <Terms xmlns="http://schemas.microsoft.com/office/infopath/2007/PartnerControls"/>
    </lcf76f155ced4ddcb4097134ff3c332f>
    <TaxCatchAll xmlns="c208e132-cdd6-426a-beaa-4442745cd4a6" xsi:nil="true"/>
  </documentManagement>
</p:properties>
</file>

<file path=customXml/itemProps1.xml><?xml version="1.0" encoding="utf-8"?>
<ds:datastoreItem xmlns:ds="http://schemas.openxmlformats.org/officeDocument/2006/customXml" ds:itemID="{38DF632D-09DF-4E34-8643-E3EDBE2D6DDF}"/>
</file>

<file path=customXml/itemProps2.xml><?xml version="1.0" encoding="utf-8"?>
<ds:datastoreItem xmlns:ds="http://schemas.openxmlformats.org/officeDocument/2006/customXml" ds:itemID="{7459F327-ABC7-41A5-8B38-E7945EBDF99A}"/>
</file>

<file path=customXml/itemProps3.xml><?xml version="1.0" encoding="utf-8"?>
<ds:datastoreItem xmlns:ds="http://schemas.openxmlformats.org/officeDocument/2006/customXml" ds:itemID="{CC72DB26-9856-4A1E-9A45-6510F20E00B8}"/>
</file>

<file path=docProps/app.xml><?xml version="1.0" encoding="utf-8"?>
<Properties xmlns="http://schemas.openxmlformats.org/officeDocument/2006/extended-properties" xmlns:vt="http://schemas.openxmlformats.org/officeDocument/2006/docPropsVTypes">
  <TotalTime>81</TotalTime>
  <Words>1747</Words>
  <Application>Microsoft Office PowerPoint</Application>
  <PresentationFormat>Widescreen</PresentationFormat>
  <Paragraphs>199</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Arial</vt:lpstr>
      <vt:lpstr>Calibri</vt:lpstr>
      <vt:lpstr>Rockwell</vt:lpstr>
      <vt:lpstr>Rockwell Bold</vt:lpstr>
      <vt:lpstr>Rockwell Italic</vt:lpstr>
      <vt:lpstr>Office Theme</vt:lpstr>
      <vt:lpstr>ITI &amp; DOE Ex Parte Meeting</vt:lpstr>
      <vt:lpstr>Agenda</vt:lpstr>
      <vt:lpstr>External Power Supplies Definitions</vt:lpstr>
      <vt:lpstr>Single-Voltage Adaptive Power Supplies Engineering Analysis Data</vt:lpstr>
      <vt:lpstr>Adaptive Multiple-Voltage Power Supplies Low Voltage Test Point</vt:lpstr>
      <vt:lpstr>Adaptive Multiple-Voltage Power Supplies No-Load Test Point</vt:lpstr>
      <vt:lpstr>Adaptive Multiple-Voltage Power Supplies Stale and Deficient Data</vt:lpstr>
      <vt:lpstr>Adaptive Multiple-Voltage Power Supplies Practical Effect on USB-PD supplies</vt:lpstr>
      <vt:lpstr>External Power Supplies Effect of Cable Losses</vt:lpstr>
      <vt:lpstr>Battery Chargers Data Availability &amp; Omitted Considerations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ITI x DOE Ex Parte Meeting</dc:title>
  <dc:creator>John Hodges</dc:creator>
  <cp:lastModifiedBy>Pierre Harfouche</cp:lastModifiedBy>
  <cp:revision>33</cp:revision>
  <dcterms:modified xsi:type="dcterms:W3CDTF">2024-03-22T00:54:43Z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ies>
</file>