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E124E-7C44-3E0D-0A91-B76882D90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42179-6FD4-5A2E-1686-A58A439A0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93761-09B4-2E98-02E0-A0E2DD44A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587AF-BA66-0DAA-817E-EC3BE3A5B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A55D5-238F-A273-78C0-963FA3A9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0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FC73E-8B04-0F77-6BDC-3F470DCD2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581D7-32CD-833F-5D40-CE5750A8C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47C00-ABD9-1873-9070-47B8816CB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05767-1E4D-23C5-D8B1-CF10B2C6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A28DF-C2CD-FEF7-29AB-389164FC0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907C95-F840-8E8E-3289-0598A0EA5C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D07EC-4D78-66D6-99D5-C9C226CF3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CBCE9-CDBA-7D92-56D5-FC9D06FCE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4BD3F-257C-E680-5AD1-5B36EF8EA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60036-7896-99F2-FB9B-EB6DD0F97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3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99CE1-184F-A8A0-6DDB-901188C7E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DC921-F9E2-B208-FDA7-A81B25FC3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42971-477A-E146-6B6C-9CAD28BF4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996E9-0F10-0C81-4E6D-4B1AE418B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45D2E-5ED4-8D23-6740-456F6478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7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FD9E-7EF3-5C68-3DC8-970486EDE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14261-6047-FCAE-2CBF-B4A5176CD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27C58-9AAC-06F0-E661-E1ABDF43D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C2599-853C-3E1E-F9EC-1F37F2963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05FF7-C3D1-AAE4-7491-DC32ECE8A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7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3BBD-7E90-8B5E-C4FB-21A2B4DD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5474B-A629-9C86-2B5A-80A0579BB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82E4E0-C9EB-2E7A-1EB8-52C7B049C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5A78A-0A04-0CF3-4C3E-5C7FCD8FB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024EE-CFEE-65F3-3E54-FC9C83F7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A0DD2-3DC2-2B93-2524-6D64DB40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58DB7-711A-9D8D-0A77-6C91D1C04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D8D10-24F0-717D-F9C2-3297D4C69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D2D89-9D70-36B0-C5DE-8D8B66E3E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C157D-117E-D86A-F169-46A093EE7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633B91-8388-1416-78ED-3092E9D32F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466649-8669-91F4-6735-8961DB6A8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EEB83C-DA48-21E8-16C4-2996F8324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99AA4-3A74-3E64-63B9-0C12B949A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9A830-90D7-6BD8-1910-C52C11BB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86C488-A8EA-7266-F878-1CC956488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8C5643-D1CF-B9B0-FA69-EDB6E44E2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D5B888-0521-51B3-D45E-58EB793F1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6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A51267-BAA5-0E3E-2826-34E533A78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2AC617-F8C3-7DA2-BC4A-D4046D9B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43499A-891A-0555-45C0-D5718351C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7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DB7C8-0E63-B935-2069-4A5E4A656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5DB25-0798-E6E9-FCF1-580C97189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2F4612-5EE8-790C-263F-C36F04873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15A1A-0774-AB41-A228-6FB249EBA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A870E-781E-B6E6-9AF8-C7EB3EE9F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E77DE-347D-22AB-2EED-0995A4BC4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69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B1D53-6AB3-F943-015C-55424BBD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479E9F-D560-14C5-0FDD-2AE1F12FF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8A4EE-26C5-1E35-F20B-BF5D89730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8125C-02B7-9690-B8E4-43B84C2FC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64E0F-C958-B36D-B3CA-F08137A5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0574A-3CB3-D1E2-AF49-CF11B16E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3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5F71E-7AE5-3275-DE50-74BB4C675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208F5-38B4-A7ED-774B-442591DC9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6324F-58AF-78F9-97AE-628843BBAF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42D8C7-0BAD-4B01-8A1A-30DEED12EC9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2F5AF-130F-F05E-9AE5-29879EFA4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C841F-3A91-B72A-B95F-C210B145E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1921CC-F6AD-4C37-A7E6-970F0A558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0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50738C07-95EC-8BA4-DC71-379F93110D47}"/>
              </a:ext>
            </a:extLst>
          </p:cNvPr>
          <p:cNvGrpSpPr/>
          <p:nvPr/>
        </p:nvGrpSpPr>
        <p:grpSpPr>
          <a:xfrm>
            <a:off x="1350074" y="343388"/>
            <a:ext cx="9939249" cy="5949033"/>
            <a:chOff x="1350074" y="343388"/>
            <a:chExt cx="9939249" cy="5949033"/>
          </a:xfrm>
        </p:grpSpPr>
        <p:cxnSp>
          <p:nvCxnSpPr>
            <p:cNvPr id="5126" name="Straight Connector 128"/>
            <p:cNvCxnSpPr>
              <a:cxnSpLocks noChangeShapeType="1"/>
            </p:cNvCxnSpPr>
            <p:nvPr/>
          </p:nvCxnSpPr>
          <p:spPr bwMode="auto">
            <a:xfrm>
              <a:off x="10291154" y="4992720"/>
              <a:ext cx="914400" cy="9144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F2425394-E27B-B08B-3833-A6096B7FF369}"/>
                </a:ext>
              </a:extLst>
            </p:cNvPr>
            <p:cNvGrpSpPr/>
            <p:nvPr/>
          </p:nvGrpSpPr>
          <p:grpSpPr>
            <a:xfrm>
              <a:off x="1350074" y="343388"/>
              <a:ext cx="9939249" cy="5949033"/>
              <a:chOff x="1640888" y="938245"/>
              <a:chExt cx="8870929" cy="5113338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4F3E0450-5D7A-5BDD-8AE9-56A9DA082E85}"/>
                  </a:ext>
                </a:extLst>
              </p:cNvPr>
              <p:cNvCxnSpPr>
                <a:stCxn id="5124" idx="2"/>
                <a:endCxn id="4" idx="0"/>
              </p:cNvCxnSpPr>
              <p:nvPr/>
            </p:nvCxnSpPr>
            <p:spPr bwMode="auto">
              <a:xfrm>
                <a:off x="7034090" y="3507196"/>
                <a:ext cx="0" cy="187473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56045B50-7A6D-39DF-3091-69ACAB6C2C86}"/>
                  </a:ext>
                </a:extLst>
              </p:cNvPr>
              <p:cNvCxnSpPr>
                <a:stCxn id="5177" idx="2"/>
                <a:endCxn id="81" idx="0"/>
              </p:cNvCxnSpPr>
              <p:nvPr/>
            </p:nvCxnSpPr>
            <p:spPr bwMode="auto">
              <a:xfrm>
                <a:off x="6076588" y="3505486"/>
                <a:ext cx="0" cy="126366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3FBA1E5-7174-A45F-0003-F14AF4A8B18B}"/>
                  </a:ext>
                </a:extLst>
              </p:cNvPr>
              <p:cNvCxnSpPr>
                <a:stCxn id="5171" idx="2"/>
                <a:endCxn id="2" idx="0"/>
              </p:cNvCxnSpPr>
              <p:nvPr/>
            </p:nvCxnSpPr>
            <p:spPr bwMode="auto">
              <a:xfrm>
                <a:off x="3079142" y="3508189"/>
                <a:ext cx="0" cy="670597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206CE23E-2611-5C60-0DFC-94D4718CD680}"/>
                  </a:ext>
                </a:extLst>
              </p:cNvPr>
              <p:cNvCxnSpPr>
                <a:stCxn id="5123" idx="2"/>
                <a:endCxn id="5129" idx="0"/>
              </p:cNvCxnSpPr>
              <p:nvPr/>
            </p:nvCxnSpPr>
            <p:spPr bwMode="auto">
              <a:xfrm>
                <a:off x="2079832" y="3508783"/>
                <a:ext cx="0" cy="670002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71" name="Rectangle 8"/>
              <p:cNvSpPr>
                <a:spLocks noChangeArrowheads="1"/>
              </p:cNvSpPr>
              <p:nvPr/>
            </p:nvSpPr>
            <p:spPr bwMode="auto">
              <a:xfrm>
                <a:off x="2640199" y="2805520"/>
                <a:ext cx="877887" cy="702668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Office of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Information Resource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Management</a:t>
                </a:r>
              </a:p>
              <a:p>
                <a:pPr algn="ctr">
                  <a:lnSpc>
                    <a:spcPct val="85000"/>
                  </a:lnSpc>
                </a:pPr>
                <a:endParaRPr lang="en-US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72" name="Rectangle 8"/>
              <p:cNvSpPr>
                <a:spLocks noChangeArrowheads="1"/>
              </p:cNvSpPr>
              <p:nvPr/>
            </p:nvSpPr>
            <p:spPr bwMode="auto">
              <a:xfrm>
                <a:off x="2640197" y="3624598"/>
                <a:ext cx="877888" cy="437779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Information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 Management</a:t>
                </a:r>
              </a:p>
            </p:txBody>
          </p:sp>
          <p:sp>
            <p:nvSpPr>
              <p:cNvPr id="5122" name="Rectangle 8"/>
              <p:cNvSpPr>
                <a:spLocks noChangeArrowheads="1"/>
              </p:cNvSpPr>
              <p:nvPr/>
            </p:nvSpPr>
            <p:spPr bwMode="auto">
              <a:xfrm>
                <a:off x="4944709" y="938245"/>
                <a:ext cx="2768600" cy="1338262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000" b="0" dirty="0">
                    <a:solidFill>
                      <a:schemeClr val="tx1"/>
                    </a:solidFill>
                  </a:rPr>
                  <a:t>U. S. Department of Energy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1000" b="0" dirty="0">
                    <a:solidFill>
                      <a:schemeClr val="tx1"/>
                    </a:solidFill>
                  </a:rPr>
                  <a:t>Environmental Management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1000" b="0" dirty="0">
                    <a:solidFill>
                      <a:schemeClr val="tx1"/>
                    </a:solidFill>
                  </a:rPr>
                  <a:t>Consolidated Business Center</a:t>
                </a:r>
              </a:p>
              <a:p>
                <a:pPr algn="ctr">
                  <a:lnSpc>
                    <a:spcPct val="85000"/>
                  </a:lnSpc>
                </a:pPr>
                <a:endParaRPr lang="en-US" altLang="en-US" sz="1000" b="0" dirty="0">
                  <a:solidFill>
                    <a:schemeClr val="tx1"/>
                  </a:solidFill>
                </a:endParaRP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1000" dirty="0">
                    <a:solidFill>
                      <a:schemeClr val="tx1"/>
                    </a:solidFill>
                  </a:rPr>
                  <a:t>Office of the Director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123" name="Rectangle 8"/>
              <p:cNvSpPr>
                <a:spLocks noChangeArrowheads="1"/>
              </p:cNvSpPr>
              <p:nvPr/>
            </p:nvSpPr>
            <p:spPr bwMode="auto">
              <a:xfrm>
                <a:off x="1640888" y="2805521"/>
                <a:ext cx="877888" cy="703263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Office of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Financial Management</a:t>
                </a:r>
              </a:p>
              <a:p>
                <a:pPr algn="ctr">
                  <a:lnSpc>
                    <a:spcPct val="85000"/>
                  </a:lnSpc>
                </a:pPr>
                <a:endParaRPr lang="en-US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24" name="Rectangle 8"/>
              <p:cNvSpPr>
                <a:spLocks noChangeArrowheads="1"/>
              </p:cNvSpPr>
              <p:nvPr/>
            </p:nvSpPr>
            <p:spPr bwMode="auto">
              <a:xfrm>
                <a:off x="6592765" y="2805521"/>
                <a:ext cx="882650" cy="701675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Office of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Technical Support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and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Asset Management</a:t>
                </a:r>
              </a:p>
              <a:p>
                <a:pPr algn="ctr">
                  <a:lnSpc>
                    <a:spcPct val="85000"/>
                  </a:lnSpc>
                </a:pPr>
                <a:endParaRPr lang="en-US" alt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125" name="Straight Connector 89"/>
              <p:cNvCxnSpPr>
                <a:cxnSpLocks noChangeShapeType="1"/>
              </p:cNvCxnSpPr>
              <p:nvPr/>
            </p:nvCxnSpPr>
            <p:spPr bwMode="auto">
              <a:xfrm>
                <a:off x="7704764" y="1608170"/>
                <a:ext cx="701675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27" name="Straight Connector 134"/>
              <p:cNvCxnSpPr>
                <a:cxnSpLocks noChangeShapeType="1"/>
              </p:cNvCxnSpPr>
              <p:nvPr/>
            </p:nvCxnSpPr>
            <p:spPr bwMode="auto">
              <a:xfrm>
                <a:off x="6446559" y="4387882"/>
                <a:ext cx="914400" cy="91440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640888" y="3624709"/>
                <a:ext cx="877888" cy="438150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Budget Division</a:t>
                </a:r>
              </a:p>
            </p:txBody>
          </p:sp>
          <p:sp>
            <p:nvSpPr>
              <p:cNvPr id="5129" name="Rectangle 8"/>
              <p:cNvSpPr>
                <a:spLocks noChangeArrowheads="1"/>
              </p:cNvSpPr>
              <p:nvPr/>
            </p:nvSpPr>
            <p:spPr bwMode="auto">
              <a:xfrm>
                <a:off x="1640888" y="4178786"/>
                <a:ext cx="877888" cy="439737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Finance &amp; Review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Division</a:t>
                </a:r>
              </a:p>
            </p:txBody>
          </p:sp>
          <p:pic>
            <p:nvPicPr>
              <p:cNvPr id="5133" name="Picture 4115" descr="DOELOGO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832" y="982132"/>
                <a:ext cx="1062037" cy="9318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5136" name="Group 4196"/>
              <p:cNvGrpSpPr>
                <a:grpSpLocks/>
              </p:cNvGrpSpPr>
              <p:nvPr/>
            </p:nvGrpSpPr>
            <p:grpSpPr bwMode="auto">
              <a:xfrm>
                <a:off x="9633929" y="1835183"/>
                <a:ext cx="877888" cy="2811463"/>
                <a:chOff x="8118157" y="1031875"/>
                <a:chExt cx="877888" cy="2811463"/>
              </a:xfrm>
            </p:grpSpPr>
            <p:sp>
              <p:nvSpPr>
                <p:cNvPr id="5193" name="Rectangle 8"/>
                <p:cNvSpPr>
                  <a:spLocks noChangeArrowheads="1"/>
                </p:cNvSpPr>
                <p:nvPr/>
              </p:nvSpPr>
              <p:spPr bwMode="auto">
                <a:xfrm>
                  <a:off x="8118157" y="1485900"/>
                  <a:ext cx="877888" cy="715963"/>
                </a:xfrm>
                <a:prstGeom prst="rect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9pPr>
                </a:lstStyle>
                <a:p>
                  <a:pPr algn="ctr">
                    <a:lnSpc>
                      <a:spcPct val="85000"/>
                    </a:lnSpc>
                  </a:pPr>
                  <a:r>
                    <a:rPr lang="en-US" altLang="en-US" sz="700" dirty="0">
                      <a:solidFill>
                        <a:schemeClr val="tx1"/>
                      </a:solidFill>
                    </a:rPr>
                    <a:t>Office of </a:t>
                  </a:r>
                  <a:br>
                    <a:rPr lang="en-US" altLang="en-US" sz="700" dirty="0">
                      <a:solidFill>
                        <a:schemeClr val="tx1"/>
                      </a:solidFill>
                    </a:rPr>
                  </a:br>
                  <a:r>
                    <a:rPr lang="en-US" altLang="en-US" sz="700" dirty="0">
                      <a:solidFill>
                        <a:schemeClr val="tx1"/>
                      </a:solidFill>
                    </a:rPr>
                    <a:t>Chief Counsel</a:t>
                  </a:r>
                </a:p>
                <a:p>
                  <a:pPr algn="ctr">
                    <a:lnSpc>
                      <a:spcPct val="85000"/>
                    </a:lnSpc>
                  </a:pPr>
                  <a:endParaRPr lang="en-US" altLang="en-US" sz="700" dirty="0">
                    <a:solidFill>
                      <a:schemeClr val="tx1"/>
                    </a:solidFill>
                  </a:endParaRPr>
                </a:p>
                <a:p>
                  <a:pPr algn="ctr">
                    <a:lnSpc>
                      <a:spcPct val="85000"/>
                    </a:lnSpc>
                  </a:pPr>
                  <a:endParaRPr lang="en-US" altLang="en-US" sz="700" b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94" name="Rectangle 8"/>
                <p:cNvSpPr>
                  <a:spLocks noChangeArrowheads="1"/>
                </p:cNvSpPr>
                <p:nvPr/>
              </p:nvSpPr>
              <p:spPr bwMode="auto">
                <a:xfrm>
                  <a:off x="8118158" y="2270125"/>
                  <a:ext cx="877887" cy="439738"/>
                </a:xfrm>
                <a:prstGeom prst="rect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9pPr>
                </a:lstStyle>
                <a:p>
                  <a:pPr algn="ctr">
                    <a:lnSpc>
                      <a:spcPct val="85000"/>
                    </a:lnSpc>
                  </a:pPr>
                  <a:r>
                    <a:rPr lang="en-US" altLang="en-US" sz="700" b="0">
                      <a:solidFill>
                        <a:schemeClr val="tx1"/>
                      </a:solidFill>
                    </a:rPr>
                    <a:t>Acquisition &amp; Litigation</a:t>
                  </a:r>
                </a:p>
                <a:p>
                  <a:pPr algn="ctr">
                    <a:lnSpc>
                      <a:spcPct val="85000"/>
                    </a:lnSpc>
                  </a:pPr>
                  <a:r>
                    <a:rPr lang="en-US" altLang="en-US" sz="700" b="0">
                      <a:solidFill>
                        <a:schemeClr val="tx1"/>
                      </a:solidFill>
                    </a:rPr>
                    <a:t>Division</a:t>
                  </a:r>
                </a:p>
              </p:txBody>
            </p:sp>
            <p:sp>
              <p:nvSpPr>
                <p:cNvPr id="5195" name="Rectangle 8"/>
                <p:cNvSpPr>
                  <a:spLocks noChangeArrowheads="1"/>
                </p:cNvSpPr>
                <p:nvPr/>
              </p:nvSpPr>
              <p:spPr bwMode="auto">
                <a:xfrm>
                  <a:off x="8118951" y="2846388"/>
                  <a:ext cx="876300" cy="439737"/>
                </a:xfrm>
                <a:prstGeom prst="rect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9pPr>
                </a:lstStyle>
                <a:p>
                  <a:pPr algn="ctr">
                    <a:lnSpc>
                      <a:spcPct val="85000"/>
                    </a:lnSpc>
                  </a:pPr>
                  <a:r>
                    <a:rPr lang="en-US" altLang="en-US" sz="700" b="0">
                      <a:solidFill>
                        <a:schemeClr val="tx1"/>
                      </a:solidFill>
                    </a:rPr>
                    <a:t>General &amp; Environmental </a:t>
                  </a:r>
                </a:p>
                <a:p>
                  <a:pPr algn="ctr">
                    <a:lnSpc>
                      <a:spcPct val="85000"/>
                    </a:lnSpc>
                  </a:pPr>
                  <a:r>
                    <a:rPr lang="en-US" altLang="en-US" sz="700" b="0">
                      <a:solidFill>
                        <a:schemeClr val="tx1"/>
                      </a:solidFill>
                    </a:rPr>
                    <a:t>Law Division</a:t>
                  </a:r>
                </a:p>
              </p:txBody>
            </p:sp>
            <p:cxnSp>
              <p:nvCxnSpPr>
                <p:cNvPr id="5196" name="Straight Connector 198"/>
                <p:cNvCxnSpPr>
                  <a:cxnSpLocks noChangeShapeType="1"/>
                  <a:stCxn id="5194" idx="2"/>
                  <a:endCxn id="5195" idx="0"/>
                </p:cNvCxnSpPr>
                <p:nvPr/>
              </p:nvCxnSpPr>
              <p:spPr bwMode="auto">
                <a:xfrm flipH="1">
                  <a:off x="8557101" y="2709863"/>
                  <a:ext cx="1" cy="136525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5197" name="Rectangle 8"/>
                <p:cNvSpPr>
                  <a:spLocks noChangeArrowheads="1"/>
                </p:cNvSpPr>
                <p:nvPr/>
              </p:nvSpPr>
              <p:spPr bwMode="auto">
                <a:xfrm>
                  <a:off x="8118157" y="3403600"/>
                  <a:ext cx="877888" cy="439738"/>
                </a:xfrm>
                <a:prstGeom prst="rect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9pPr>
                </a:lstStyle>
                <a:p>
                  <a:pPr algn="ctr">
                    <a:lnSpc>
                      <a:spcPct val="85000"/>
                    </a:lnSpc>
                  </a:pPr>
                  <a:r>
                    <a:rPr lang="en-US" altLang="en-US" sz="700" b="0">
                      <a:solidFill>
                        <a:schemeClr val="tx1"/>
                      </a:solidFill>
                    </a:rPr>
                    <a:t>Support &amp; Information</a:t>
                  </a:r>
                </a:p>
                <a:p>
                  <a:pPr algn="ctr">
                    <a:lnSpc>
                      <a:spcPct val="85000"/>
                    </a:lnSpc>
                  </a:pPr>
                  <a:r>
                    <a:rPr lang="en-US" altLang="en-US" sz="700" b="0">
                      <a:solidFill>
                        <a:schemeClr val="tx1"/>
                      </a:solidFill>
                    </a:rPr>
                    <a:t>Access Division</a:t>
                  </a:r>
                </a:p>
              </p:txBody>
            </p:sp>
            <p:cxnSp>
              <p:nvCxnSpPr>
                <p:cNvPr id="5198" name="Straight Connector 8"/>
                <p:cNvCxnSpPr>
                  <a:cxnSpLocks noChangeShapeType="1"/>
                  <a:stCxn id="5193" idx="2"/>
                  <a:endCxn id="5194" idx="0"/>
                </p:cNvCxnSpPr>
                <p:nvPr/>
              </p:nvCxnSpPr>
              <p:spPr bwMode="auto">
                <a:xfrm>
                  <a:off x="8557101" y="2201863"/>
                  <a:ext cx="1" cy="68262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5199" name="Rectangle 8"/>
                <p:cNvSpPr>
                  <a:spLocks noChangeArrowheads="1"/>
                </p:cNvSpPr>
                <p:nvPr/>
              </p:nvSpPr>
              <p:spPr bwMode="auto">
                <a:xfrm>
                  <a:off x="8118157" y="1031875"/>
                  <a:ext cx="877888" cy="322263"/>
                </a:xfrm>
                <a:prstGeom prst="rect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1pPr>
                  <a:lvl2pPr marL="742950" indent="-28575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600" b="1">
                      <a:solidFill>
                        <a:schemeClr val="accent2"/>
                      </a:solidFill>
                      <a:latin typeface="Arial Narrow" panose="020B0606020202030204" pitchFamily="34" charset="0"/>
                    </a:defRPr>
                  </a:lvl9pPr>
                </a:lstStyle>
                <a:p>
                  <a:pPr algn="ctr">
                    <a:lnSpc>
                      <a:spcPct val="85000"/>
                    </a:lnSpc>
                  </a:pPr>
                  <a:r>
                    <a:rPr lang="en-US" altLang="en-US" sz="700" b="0">
                      <a:solidFill>
                        <a:schemeClr val="tx1"/>
                      </a:solidFill>
                    </a:rPr>
                    <a:t>Office of</a:t>
                  </a:r>
                </a:p>
                <a:p>
                  <a:pPr algn="ctr">
                    <a:lnSpc>
                      <a:spcPct val="85000"/>
                    </a:lnSpc>
                  </a:pPr>
                  <a:r>
                    <a:rPr lang="en-US" altLang="en-US" sz="700" b="0">
                      <a:solidFill>
                        <a:schemeClr val="tx1"/>
                      </a:solidFill>
                    </a:rPr>
                    <a:t>General Counsel</a:t>
                  </a:r>
                  <a:endParaRPr lang="en-US" altLang="en-US" sz="70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5200" name="Straight Connector 8"/>
                <p:cNvCxnSpPr>
                  <a:cxnSpLocks noChangeShapeType="1"/>
                  <a:stCxn id="5199" idx="2"/>
                  <a:endCxn id="5193" idx="0"/>
                </p:cNvCxnSpPr>
                <p:nvPr/>
              </p:nvCxnSpPr>
              <p:spPr bwMode="auto">
                <a:xfrm>
                  <a:off x="8557101" y="1354138"/>
                  <a:ext cx="0" cy="131762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201" name="Straight Connector 2259"/>
                <p:cNvCxnSpPr>
                  <a:cxnSpLocks noChangeShapeType="1"/>
                  <a:stCxn id="5195" idx="2"/>
                  <a:endCxn id="5197" idx="0"/>
                </p:cNvCxnSpPr>
                <p:nvPr/>
              </p:nvCxnSpPr>
              <p:spPr bwMode="auto">
                <a:xfrm>
                  <a:off x="8557101" y="3286125"/>
                  <a:ext cx="0" cy="117475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5177" name="Rectangle 8"/>
              <p:cNvSpPr>
                <a:spLocks noChangeArrowheads="1"/>
              </p:cNvSpPr>
              <p:nvPr/>
            </p:nvSpPr>
            <p:spPr bwMode="auto">
              <a:xfrm>
                <a:off x="5637645" y="2805521"/>
                <a:ext cx="877887" cy="699965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Office of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Cost Estimating</a:t>
                </a:r>
              </a:p>
              <a:p>
                <a:pPr algn="ctr">
                  <a:lnSpc>
                    <a:spcPct val="85000"/>
                  </a:lnSpc>
                </a:pPr>
                <a:endParaRPr lang="en-US" altLang="en-US" sz="7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178" name="Rectangle 8"/>
              <p:cNvSpPr>
                <a:spLocks noChangeArrowheads="1"/>
              </p:cNvSpPr>
              <p:nvPr/>
            </p:nvSpPr>
            <p:spPr bwMode="auto">
              <a:xfrm>
                <a:off x="5637645" y="3634130"/>
                <a:ext cx="877887" cy="438073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Schedule Support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Division</a:t>
                </a:r>
              </a:p>
            </p:txBody>
          </p:sp>
          <p:sp>
            <p:nvSpPr>
              <p:cNvPr id="5179" name="Rectangle 8"/>
              <p:cNvSpPr>
                <a:spLocks noChangeArrowheads="1"/>
              </p:cNvSpPr>
              <p:nvPr/>
            </p:nvSpPr>
            <p:spPr bwMode="auto">
              <a:xfrm>
                <a:off x="5637645" y="4200846"/>
                <a:ext cx="877887" cy="439660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Cost Estimating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  <p:cxnSp>
            <p:nvCxnSpPr>
              <p:cNvPr id="4190" name="Elbow Connector 4189"/>
              <p:cNvCxnSpPr>
                <a:endCxn id="5193" idx="1"/>
              </p:cNvCxnSpPr>
              <p:nvPr/>
            </p:nvCxnSpPr>
            <p:spPr bwMode="auto">
              <a:xfrm>
                <a:off x="7704763" y="1607377"/>
                <a:ext cx="1929166" cy="1039813"/>
              </a:xfrm>
              <a:prstGeom prst="bentConnector3">
                <a:avLst>
                  <a:gd name="adj1" fmla="val 50000"/>
                </a:avLst>
              </a:prstGeom>
              <a:noFill/>
              <a:ln w="635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50" name="Rectangle 8"/>
              <p:cNvSpPr>
                <a:spLocks noChangeArrowheads="1"/>
              </p:cNvSpPr>
              <p:nvPr/>
            </p:nvSpPr>
            <p:spPr bwMode="auto">
              <a:xfrm>
                <a:off x="8030884" y="2805520"/>
                <a:ext cx="995362" cy="703262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latin typeface="Arial Narrow" panose="020B0606020202030204" pitchFamily="34" charset="0"/>
                  </a:rPr>
                  <a:t>EMCBC Field Operations</a:t>
                </a:r>
              </a:p>
            </p:txBody>
          </p:sp>
          <p:cxnSp>
            <p:nvCxnSpPr>
              <p:cNvPr id="5151" name="Straight Connector 122"/>
              <p:cNvCxnSpPr>
                <a:cxnSpLocks noChangeShapeType="1"/>
              </p:cNvCxnSpPr>
              <p:nvPr/>
            </p:nvCxnSpPr>
            <p:spPr bwMode="auto">
              <a:xfrm>
                <a:off x="8373785" y="4260882"/>
                <a:ext cx="249237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52" name="Straight Connector 126"/>
              <p:cNvCxnSpPr>
                <a:cxnSpLocks noChangeShapeType="1"/>
              </p:cNvCxnSpPr>
              <p:nvPr/>
            </p:nvCxnSpPr>
            <p:spPr bwMode="auto">
              <a:xfrm flipH="1" flipV="1">
                <a:off x="8624609" y="4260883"/>
                <a:ext cx="520700" cy="219075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53" name="Rectangle 8"/>
              <p:cNvSpPr>
                <a:spLocks noChangeArrowheads="1"/>
              </p:cNvSpPr>
              <p:nvPr/>
            </p:nvSpPr>
            <p:spPr bwMode="auto">
              <a:xfrm>
                <a:off x="7573685" y="3620084"/>
                <a:ext cx="877887" cy="704850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Energy Technology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Engineering Center 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(ETEC)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700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5154" name="Rectangle 8"/>
              <p:cNvSpPr>
                <a:spLocks noChangeArrowheads="1"/>
              </p:cNvSpPr>
              <p:nvPr/>
            </p:nvSpPr>
            <p:spPr bwMode="auto">
              <a:xfrm>
                <a:off x="7573685" y="4473883"/>
                <a:ext cx="877887" cy="703262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Moab Uranium Mill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Tailing Remedial 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Action (UMTRA)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700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5155" name="Rectangle 8"/>
              <p:cNvSpPr>
                <a:spLocks noChangeArrowheads="1"/>
              </p:cNvSpPr>
              <p:nvPr/>
            </p:nvSpPr>
            <p:spPr bwMode="auto">
              <a:xfrm>
                <a:off x="8640485" y="3620084"/>
                <a:ext cx="877887" cy="704850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Lawrence Berkeley 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National Laboratory 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(LBNL)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700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5156" name="Rectangle 8"/>
              <p:cNvSpPr>
                <a:spLocks noChangeArrowheads="1"/>
              </p:cNvSpPr>
              <p:nvPr/>
            </p:nvSpPr>
            <p:spPr bwMode="auto">
              <a:xfrm>
                <a:off x="8662068" y="4473089"/>
                <a:ext cx="877887" cy="704850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EMCBC-New York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(EMCBC-NY)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None/>
                </a:pPr>
                <a:endParaRPr lang="en-US" altLang="en-US" sz="700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5157" name="Rectangle 8"/>
              <p:cNvSpPr>
                <a:spLocks noChangeArrowheads="1"/>
              </p:cNvSpPr>
              <p:nvPr/>
            </p:nvSpPr>
            <p:spPr bwMode="auto">
              <a:xfrm>
                <a:off x="7573685" y="5326096"/>
                <a:ext cx="877887" cy="725487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West Valley 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Demonstration Project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(WVDP)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700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5158" name="Rectangle 8"/>
              <p:cNvSpPr>
                <a:spLocks noChangeArrowheads="1"/>
              </p:cNvSpPr>
              <p:nvPr/>
            </p:nvSpPr>
            <p:spPr bwMode="auto">
              <a:xfrm>
                <a:off x="8642071" y="5326095"/>
                <a:ext cx="876300" cy="703262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EM Nevada Program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(EM-NV)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700" dirty="0"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5161" name="Straight Connector 3"/>
              <p:cNvCxnSpPr>
                <a:cxnSpLocks noChangeShapeType="1"/>
                <a:endCxn id="5150" idx="2"/>
              </p:cNvCxnSpPr>
              <p:nvPr/>
            </p:nvCxnSpPr>
            <p:spPr bwMode="auto">
              <a:xfrm flipH="1" flipV="1">
                <a:off x="8528565" y="3508782"/>
                <a:ext cx="794" cy="21491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62" name="Straight Connector 5"/>
              <p:cNvCxnSpPr>
                <a:cxnSpLocks noChangeShapeType="1"/>
                <a:stCxn id="5153" idx="3"/>
                <a:endCxn id="5155" idx="1"/>
              </p:cNvCxnSpPr>
              <p:nvPr/>
            </p:nvCxnSpPr>
            <p:spPr bwMode="auto">
              <a:xfrm>
                <a:off x="8451572" y="3972509"/>
                <a:ext cx="188913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63" name="Straight Connector 86"/>
              <p:cNvCxnSpPr>
                <a:cxnSpLocks noChangeShapeType="1"/>
                <a:stCxn id="5154" idx="3"/>
                <a:endCxn id="5156" idx="1"/>
              </p:cNvCxnSpPr>
              <p:nvPr/>
            </p:nvCxnSpPr>
            <p:spPr bwMode="auto">
              <a:xfrm>
                <a:off x="8451571" y="4825514"/>
                <a:ext cx="210496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64" name="Straight Connector 87"/>
              <p:cNvCxnSpPr>
                <a:cxnSpLocks noChangeShapeType="1"/>
              </p:cNvCxnSpPr>
              <p:nvPr/>
            </p:nvCxnSpPr>
            <p:spPr bwMode="auto">
              <a:xfrm>
                <a:off x="8446809" y="5657882"/>
                <a:ext cx="188912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65" name="Rectangle 8"/>
              <p:cNvSpPr>
                <a:spLocks noChangeArrowheads="1"/>
              </p:cNvSpPr>
              <p:nvPr/>
            </p:nvSpPr>
            <p:spPr bwMode="auto">
              <a:xfrm>
                <a:off x="6595148" y="3646473"/>
                <a:ext cx="877887" cy="439738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Environmental, Safety, 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Health and Quality 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(ES&amp;Q) Division</a:t>
                </a:r>
              </a:p>
            </p:txBody>
          </p:sp>
          <p:sp>
            <p:nvSpPr>
              <p:cNvPr id="5166" name="Rectangle 8"/>
              <p:cNvSpPr>
                <a:spLocks noChangeArrowheads="1"/>
              </p:cNvSpPr>
              <p:nvPr/>
            </p:nvSpPr>
            <p:spPr bwMode="auto">
              <a:xfrm>
                <a:off x="6595148" y="4225489"/>
                <a:ext cx="877887" cy="438150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Real/Personal 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Property Division</a:t>
                </a:r>
              </a:p>
            </p:txBody>
          </p:sp>
          <p:sp>
            <p:nvSpPr>
              <p:cNvPr id="5168" name="Rectangle 8"/>
              <p:cNvSpPr>
                <a:spLocks noChangeArrowheads="1"/>
              </p:cNvSpPr>
              <p:nvPr/>
            </p:nvSpPr>
            <p:spPr bwMode="auto">
              <a:xfrm>
                <a:off x="6595146" y="4802917"/>
                <a:ext cx="877888" cy="439738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Project Management, 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Procurement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 dirty="0">
                    <a:latin typeface="Arial Narrow" panose="020B0606020202030204" pitchFamily="34" charset="0"/>
                  </a:rPr>
                  <a:t>Division</a:t>
                </a:r>
              </a:p>
            </p:txBody>
          </p:sp>
          <p:cxnSp>
            <p:nvCxnSpPr>
              <p:cNvPr id="3" name="Elbow Connector 2"/>
              <p:cNvCxnSpPr/>
              <p:nvPr/>
            </p:nvCxnSpPr>
            <p:spPr bwMode="auto">
              <a:xfrm rot="5400000" flipH="1" flipV="1">
                <a:off x="5304198" y="-426191"/>
                <a:ext cx="12700" cy="6448733"/>
              </a:xfrm>
              <a:prstGeom prst="bentConnector3">
                <a:avLst>
                  <a:gd name="adj1" fmla="val 180000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" name="Straight Connector 4"/>
              <p:cNvCxnSpPr/>
              <p:nvPr/>
            </p:nvCxnSpPr>
            <p:spPr bwMode="auto">
              <a:xfrm>
                <a:off x="6320463" y="2276507"/>
                <a:ext cx="0" cy="29222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8" name="Rectangle 8">
                <a:extLst>
                  <a:ext uri="{FF2B5EF4-FFF2-40B4-BE49-F238E27FC236}">
                    <a16:creationId xmlns:a16="http://schemas.microsoft.com/office/drawing/2014/main" id="{ABF8D9FD-1990-4C46-8EBA-5BC9390B26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4700" y="5381934"/>
                <a:ext cx="877887" cy="439698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Policy &amp; Contractor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HR Management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Division</a:t>
                </a:r>
              </a:p>
            </p:txBody>
          </p:sp>
          <p:sp>
            <p:nvSpPr>
              <p:cNvPr id="79" name="Rectangle 8">
                <a:extLst>
                  <a:ext uri="{FF2B5EF4-FFF2-40B4-BE49-F238E27FC236}">
                    <a16:creationId xmlns:a16="http://schemas.microsoft.com/office/drawing/2014/main" id="{0A9BF613-6778-40A7-B2FA-C0D0B62F9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4700" y="3620085"/>
                <a:ext cx="877887" cy="439697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Independent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Review</a:t>
                </a:r>
              </a:p>
            </p:txBody>
          </p:sp>
          <p:sp>
            <p:nvSpPr>
              <p:cNvPr id="82" name="Rectangle 8">
                <a:extLst>
                  <a:ext uri="{FF2B5EF4-FFF2-40B4-BE49-F238E27FC236}">
                    <a16:creationId xmlns:a16="http://schemas.microsoft.com/office/drawing/2014/main" id="{AAC413A4-BECE-4513-BAC4-620A1CD7AB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6675" y="5381934"/>
                <a:ext cx="877887" cy="439698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Operations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Division D</a:t>
                </a:r>
                <a:endParaRPr lang="en-US" altLang="en-US" sz="7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Rectangle 8">
                <a:extLst>
                  <a:ext uri="{FF2B5EF4-FFF2-40B4-BE49-F238E27FC236}">
                    <a16:creationId xmlns:a16="http://schemas.microsoft.com/office/drawing/2014/main" id="{F00CD21D-A785-1952-C87A-571D6E3D5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37645" y="4769150"/>
                <a:ext cx="877887" cy="439660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Risk Analysis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  <p:sp>
            <p:nvSpPr>
              <p:cNvPr id="4" name="Rectangle 8">
                <a:extLst>
                  <a:ext uri="{FF2B5EF4-FFF2-40B4-BE49-F238E27FC236}">
                    <a16:creationId xmlns:a16="http://schemas.microsoft.com/office/drawing/2014/main" id="{A2ADB4B6-BAB7-0B3D-0B38-257A6E7AC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95146" y="5381934"/>
                <a:ext cx="877888" cy="439738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>
                    <a:latin typeface="Arial Narrow" panose="020B0606020202030204" pitchFamily="34" charset="0"/>
                  </a:rPr>
                  <a:t>Safeguards and 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700">
                    <a:latin typeface="Arial Narrow" panose="020B0606020202030204" pitchFamily="34" charset="0"/>
                  </a:rPr>
                  <a:t>Security Division</a:t>
                </a:r>
              </a:p>
            </p:txBody>
          </p:sp>
          <p:sp>
            <p:nvSpPr>
              <p:cNvPr id="2" name="Rectangle 8">
                <a:extLst>
                  <a:ext uri="{FF2B5EF4-FFF2-40B4-BE49-F238E27FC236}">
                    <a16:creationId xmlns:a16="http://schemas.microsoft.com/office/drawing/2014/main" id="{5100C069-014F-3F9D-1BDC-E0101AF957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199" y="4178786"/>
                <a:ext cx="877887" cy="437779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Records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Management</a:t>
                </a:r>
              </a:p>
            </p:txBody>
          </p:sp>
          <p:sp>
            <p:nvSpPr>
              <p:cNvPr id="8" name="Rectangle 8">
                <a:extLst>
                  <a:ext uri="{FF2B5EF4-FFF2-40B4-BE49-F238E27FC236}">
                    <a16:creationId xmlns:a16="http://schemas.microsoft.com/office/drawing/2014/main" id="{43BA35B6-944E-3DEA-22E5-8BD12933B2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6675" y="4794650"/>
                <a:ext cx="877887" cy="443806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Operations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Division C</a:t>
                </a:r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823B70B7-76D2-327B-5ECC-B2BA5582CD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1472" y="2805520"/>
                <a:ext cx="877888" cy="709770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dirty="0">
                    <a:solidFill>
                      <a:schemeClr val="tx1"/>
                    </a:solidFill>
                  </a:rPr>
                  <a:t>Office of </a:t>
                </a:r>
                <a:br>
                  <a:rPr lang="en-US" altLang="en-US" sz="700" dirty="0">
                    <a:solidFill>
                      <a:schemeClr val="tx1"/>
                    </a:solidFill>
                  </a:rPr>
                </a:br>
                <a:r>
                  <a:rPr lang="en-US" altLang="en-US" sz="700" dirty="0">
                    <a:solidFill>
                      <a:schemeClr val="tx1"/>
                    </a:solidFill>
                  </a:rPr>
                  <a:t>Contracting</a:t>
                </a:r>
              </a:p>
              <a:p>
                <a:pPr algn="ctr">
                  <a:lnSpc>
                    <a:spcPct val="85000"/>
                  </a:lnSpc>
                </a:pPr>
                <a:endParaRPr lang="en-US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8">
                <a:extLst>
                  <a:ext uri="{FF2B5EF4-FFF2-40B4-BE49-F238E27FC236}">
                    <a16:creationId xmlns:a16="http://schemas.microsoft.com/office/drawing/2014/main" id="{2979A0F1-4F5A-6D83-86DB-66112C0B79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4700" y="4204629"/>
                <a:ext cx="877887" cy="443805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Acquisition Integration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Division</a:t>
                </a:r>
              </a:p>
            </p:txBody>
          </p:sp>
          <p:sp>
            <p:nvSpPr>
              <p:cNvPr id="15" name="Rectangle 8">
                <a:extLst>
                  <a:ext uri="{FF2B5EF4-FFF2-40B4-BE49-F238E27FC236}">
                    <a16:creationId xmlns:a16="http://schemas.microsoft.com/office/drawing/2014/main" id="{8DBE1EE2-BB95-02B4-789A-EE9BDF114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6675" y="4207368"/>
                <a:ext cx="877887" cy="443805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Operations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        Division B	</a:t>
                </a:r>
              </a:p>
            </p:txBody>
          </p:sp>
          <p:sp>
            <p:nvSpPr>
              <p:cNvPr id="16" name="Rectangle 8">
                <a:extLst>
                  <a:ext uri="{FF2B5EF4-FFF2-40B4-BE49-F238E27FC236}">
                    <a16:creationId xmlns:a16="http://schemas.microsoft.com/office/drawing/2014/main" id="{2DC434AD-A132-53FF-7AD6-3355C546C4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4700" y="4793280"/>
                <a:ext cx="877887" cy="443806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Contract Cost &amp; 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 dirty="0">
                    <a:solidFill>
                      <a:schemeClr val="tx1"/>
                    </a:solidFill>
                  </a:rPr>
                  <a:t>Pricing Division</a:t>
                </a:r>
              </a:p>
            </p:txBody>
          </p:sp>
          <p:sp>
            <p:nvSpPr>
              <p:cNvPr id="17" name="Rectangle 8">
                <a:extLst>
                  <a:ext uri="{FF2B5EF4-FFF2-40B4-BE49-F238E27FC236}">
                    <a16:creationId xmlns:a16="http://schemas.microsoft.com/office/drawing/2014/main" id="{4B545CC2-6D7B-31EB-2DF2-25CFF224D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6675" y="3620085"/>
                <a:ext cx="877887" cy="443805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00" b="1">
                    <a:solidFill>
                      <a:schemeClr val="accent2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Operations</a:t>
                </a:r>
              </a:p>
              <a:p>
                <a:pPr algn="ctr">
                  <a:lnSpc>
                    <a:spcPct val="85000"/>
                  </a:lnSpc>
                </a:pPr>
                <a:r>
                  <a:rPr lang="en-US" altLang="en-US" sz="700" b="0">
                    <a:solidFill>
                      <a:schemeClr val="tx1"/>
                    </a:solidFill>
                  </a:rPr>
                  <a:t>Division A</a:t>
                </a:r>
                <a:endParaRPr lang="en-US" altLang="en-US" sz="700" b="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1DFF557A-AC99-1214-EA76-E394CD1DBE19}"/>
                  </a:ext>
                </a:extLst>
              </p:cNvPr>
              <p:cNvCxnSpPr>
                <a:stCxn id="5171" idx="0"/>
                <a:endCxn id="5171" idx="0"/>
              </p:cNvCxnSpPr>
              <p:nvPr/>
            </p:nvCxnSpPr>
            <p:spPr bwMode="auto">
              <a:xfrm>
                <a:off x="3079142" y="2805520"/>
                <a:ext cx="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0A04248D-B658-4930-ACF4-B092DFA51F3B}"/>
                  </a:ext>
                </a:extLst>
              </p:cNvPr>
              <p:cNvCxnSpPr>
                <a:endCxn id="5171" idx="0"/>
              </p:cNvCxnSpPr>
              <p:nvPr/>
            </p:nvCxnSpPr>
            <p:spPr bwMode="auto">
              <a:xfrm>
                <a:off x="3079142" y="2578179"/>
                <a:ext cx="0" cy="22734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BABC7BD1-D17B-551C-8E3D-B28955CCA0A5}"/>
                  </a:ext>
                </a:extLst>
              </p:cNvPr>
              <p:cNvCxnSpPr>
                <a:stCxn id="12" idx="0"/>
              </p:cNvCxnSpPr>
              <p:nvPr/>
            </p:nvCxnSpPr>
            <p:spPr bwMode="auto">
              <a:xfrm flipV="1">
                <a:off x="4590416" y="2578179"/>
                <a:ext cx="0" cy="227342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C53AA30E-480E-D1A1-0BB5-C607191EB996}"/>
                  </a:ext>
                </a:extLst>
              </p:cNvPr>
              <p:cNvCxnSpPr>
                <a:stCxn id="79" idx="3"/>
                <a:endCxn id="17" idx="1"/>
              </p:cNvCxnSpPr>
              <p:nvPr/>
            </p:nvCxnSpPr>
            <p:spPr bwMode="auto">
              <a:xfrm>
                <a:off x="4472586" y="3839933"/>
                <a:ext cx="204088" cy="205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75E7625-077C-9A2E-173A-F466DEF4FF35}"/>
                  </a:ext>
                </a:extLst>
              </p:cNvPr>
              <p:cNvCxnSpPr>
                <a:stCxn id="14" idx="3"/>
                <a:endCxn id="15" idx="1"/>
              </p:cNvCxnSpPr>
              <p:nvPr/>
            </p:nvCxnSpPr>
            <p:spPr bwMode="auto">
              <a:xfrm>
                <a:off x="4472586" y="4426532"/>
                <a:ext cx="204088" cy="273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552580D8-C1F6-383D-6E3A-C50F131D3345}"/>
                  </a:ext>
                </a:extLst>
              </p:cNvPr>
              <p:cNvCxnSpPr>
                <a:stCxn id="16" idx="3"/>
                <a:endCxn id="8" idx="1"/>
              </p:cNvCxnSpPr>
              <p:nvPr/>
            </p:nvCxnSpPr>
            <p:spPr bwMode="auto">
              <a:xfrm>
                <a:off x="4472586" y="5015183"/>
                <a:ext cx="204088" cy="137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BE3D2640-D205-BF30-FAFC-21BEE8AE8D38}"/>
                  </a:ext>
                </a:extLst>
              </p:cNvPr>
              <p:cNvCxnSpPr>
                <a:stCxn id="82" idx="1"/>
                <a:endCxn id="82" idx="1"/>
              </p:cNvCxnSpPr>
              <p:nvPr/>
            </p:nvCxnSpPr>
            <p:spPr bwMode="auto">
              <a:xfrm>
                <a:off x="4676674" y="5601783"/>
                <a:ext cx="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660B9F8E-9CEF-85DC-AF23-6E74D299A8BE}"/>
                  </a:ext>
                </a:extLst>
              </p:cNvPr>
              <p:cNvCxnSpPr>
                <a:stCxn id="78" idx="3"/>
                <a:endCxn id="82" idx="1"/>
              </p:cNvCxnSpPr>
              <p:nvPr/>
            </p:nvCxnSpPr>
            <p:spPr bwMode="auto">
              <a:xfrm>
                <a:off x="4472586" y="5601783"/>
                <a:ext cx="204088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276C1354-3F71-0FEF-A551-D6C6E0ACE1E4}"/>
                  </a:ext>
                </a:extLst>
              </p:cNvPr>
              <p:cNvCxnSpPr>
                <a:stCxn id="12" idx="2"/>
              </p:cNvCxnSpPr>
              <p:nvPr/>
            </p:nvCxnSpPr>
            <p:spPr bwMode="auto">
              <a:xfrm flipH="1">
                <a:off x="4565578" y="3515291"/>
                <a:ext cx="24839" cy="2086493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A0F0723-1280-D163-DAA3-214979FE6695}"/>
                </a:ext>
              </a:extLst>
            </p:cNvPr>
            <p:cNvCxnSpPr>
              <a:endCxn id="5177" idx="0"/>
            </p:cNvCxnSpPr>
            <p:nvPr/>
          </p:nvCxnSpPr>
          <p:spPr bwMode="auto">
            <a:xfrm>
              <a:off x="6319962" y="2261642"/>
              <a:ext cx="1" cy="254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1CAF946-CF02-AB8C-65D0-A57C0EE60DE7}"/>
                </a:ext>
              </a:extLst>
            </p:cNvPr>
            <p:cNvCxnSpPr>
              <a:endCxn id="5124" idx="0"/>
            </p:cNvCxnSpPr>
            <p:nvPr/>
          </p:nvCxnSpPr>
          <p:spPr bwMode="auto">
            <a:xfrm>
              <a:off x="7383713" y="2261642"/>
              <a:ext cx="9063" cy="254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184</Words>
  <Application>Microsoft Office PowerPoint</Application>
  <PresentationFormat>Widescreen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Narrow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Kim</dc:creator>
  <cp:lastModifiedBy>Johnson, Kim</cp:lastModifiedBy>
  <cp:revision>1</cp:revision>
  <dcterms:created xsi:type="dcterms:W3CDTF">2024-03-11T16:27:50Z</dcterms:created>
  <dcterms:modified xsi:type="dcterms:W3CDTF">2024-03-11T16:40:06Z</dcterms:modified>
</cp:coreProperties>
</file>