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683" r:id="rId2"/>
    <p:sldMasterId id="2147483695" r:id="rId3"/>
    <p:sldMasterId id="2147483705" r:id="rId4"/>
  </p:sldMasterIdLst>
  <p:notesMasterIdLst>
    <p:notesMasterId r:id="rId44"/>
  </p:notesMasterIdLst>
  <p:handoutMasterIdLst>
    <p:handoutMasterId r:id="rId45"/>
  </p:handoutMasterIdLst>
  <p:sldIdLst>
    <p:sldId id="609" r:id="rId5"/>
    <p:sldId id="570" r:id="rId6"/>
    <p:sldId id="579" r:id="rId7"/>
    <p:sldId id="610" r:id="rId8"/>
    <p:sldId id="587" r:id="rId9"/>
    <p:sldId id="589" r:id="rId10"/>
    <p:sldId id="588" r:id="rId11"/>
    <p:sldId id="575" r:id="rId12"/>
    <p:sldId id="569" r:id="rId13"/>
    <p:sldId id="590" r:id="rId14"/>
    <p:sldId id="576" r:id="rId15"/>
    <p:sldId id="611" r:id="rId16"/>
    <p:sldId id="631" r:id="rId17"/>
    <p:sldId id="586" r:id="rId18"/>
    <p:sldId id="612" r:id="rId19"/>
    <p:sldId id="573" r:id="rId20"/>
    <p:sldId id="629" r:id="rId21"/>
    <p:sldId id="630" r:id="rId22"/>
    <p:sldId id="567" r:id="rId23"/>
    <p:sldId id="613" r:id="rId24"/>
    <p:sldId id="608" r:id="rId25"/>
    <p:sldId id="614" r:id="rId26"/>
    <p:sldId id="615" r:id="rId27"/>
    <p:sldId id="616" r:id="rId28"/>
    <p:sldId id="628" r:id="rId29"/>
    <p:sldId id="617" r:id="rId30"/>
    <p:sldId id="618" r:id="rId31"/>
    <p:sldId id="619" r:id="rId32"/>
    <p:sldId id="621" r:id="rId33"/>
    <p:sldId id="622" r:id="rId34"/>
    <p:sldId id="623" r:id="rId35"/>
    <p:sldId id="624" r:id="rId36"/>
    <p:sldId id="625" r:id="rId37"/>
    <p:sldId id="626" r:id="rId38"/>
    <p:sldId id="627" r:id="rId39"/>
    <p:sldId id="574" r:id="rId40"/>
    <p:sldId id="606" r:id="rId41"/>
    <p:sldId id="581" r:id="rId42"/>
    <p:sldId id="607" r:id="rId43"/>
  </p:sldIdLst>
  <p:sldSz cx="9144000" cy="6858000" type="letter"/>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ellca" initials="CM" lastIdx="7" clrIdx="0"/>
  <p:cmAuthor id="1" name="Kerwin, Kristin" initials="KK" lastIdx="3" clrIdx="1"/>
  <p:cmAuthor id="2" name="Heyder, Diana" initials="HD" lastIdx="18" clrIdx="2">
    <p:extLst>
      <p:ext uri="{19B8F6BF-5375-455C-9EA6-DF929625EA0E}">
        <p15:presenceInfo xmlns:p15="http://schemas.microsoft.com/office/powerpoint/2012/main" userId="S::diana.heyder@ee.doe.gov::52f9c2f7-4203-4f8c-8e1f-00139a3ecdd6" providerId="AD"/>
      </p:ext>
    </p:extLst>
  </p:cmAuthor>
  <p:cmAuthor id="3" name="Lukens, Amy (CONTR)" initials="LA(" lastIdx="6" clrIdx="3">
    <p:extLst>
      <p:ext uri="{19B8F6BF-5375-455C-9EA6-DF929625EA0E}">
        <p15:presenceInfo xmlns:p15="http://schemas.microsoft.com/office/powerpoint/2012/main" userId="S::amy.lukens@ee.doe.gov::cf86e9fd-7cfc-4ed7-83c1-e6501e2220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00"/>
    <a:srgbClr val="008000"/>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0290" autoAdjust="0"/>
  </p:normalViewPr>
  <p:slideViewPr>
    <p:cSldViewPr>
      <p:cViewPr varScale="1">
        <p:scale>
          <a:sx n="60" d="100"/>
          <a:sy n="60" d="100"/>
        </p:scale>
        <p:origin x="143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8" d="100"/>
        <a:sy n="78" d="100"/>
      </p:scale>
      <p:origin x="0" y="0"/>
    </p:cViewPr>
  </p:sorterViewPr>
  <p:notesViewPr>
    <p:cSldViewPr>
      <p:cViewPr varScale="1">
        <p:scale>
          <a:sx n="84" d="100"/>
          <a:sy n="84" d="100"/>
        </p:scale>
        <p:origin x="-3132"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_rels/data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7.xml.rels><?xml version="1.0" encoding="UTF-8" standalone="yes"?>
<Relationships xmlns="http://schemas.openxmlformats.org/package/2006/relationships"><Relationship Id="rId1" Type="http://schemas.openxmlformats.org/officeDocument/2006/relationships/hyperlink" Target="http://www.energy.gov/node/4816816"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hyperlink" Target="mailto:GONEPA@ee.doe.gov" TargetMode="External"/><Relationship Id="rId5" Type="http://schemas.openxmlformats.org/officeDocument/2006/relationships/image" Target="../media/image45.svg"/><Relationship Id="rId4" Type="http://schemas.openxmlformats.org/officeDocument/2006/relationships/image" Target="../media/image44.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7.xml.rels><?xml version="1.0" encoding="UTF-8" standalone="yes"?>
<Relationships xmlns="http://schemas.openxmlformats.org/package/2006/relationships"><Relationship Id="rId1" Type="http://schemas.openxmlformats.org/officeDocument/2006/relationships/hyperlink" Target="http://www.energy.gov/node/4816816"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5" Type="http://schemas.openxmlformats.org/officeDocument/2006/relationships/hyperlink" Target="mailto:GONEPA@ee.doe.gov" TargetMode="External"/><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71741-DA6C-4DB4-ABB9-71AFF8665BC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2DE9D926-DD55-436C-966C-BC3878DEBBE7}">
      <dgm:prSet/>
      <dgm:spPr/>
      <dgm:t>
        <a:bodyPr/>
        <a:lstStyle/>
        <a:p>
          <a:r>
            <a:rPr lang="en-US" b="1"/>
            <a:t>Award</a:t>
          </a:r>
          <a:endParaRPr lang="en-US"/>
        </a:p>
      </dgm:t>
    </dgm:pt>
    <dgm:pt modelId="{0D323423-5824-476D-B1AA-E4685090CC55}" type="parTrans" cxnId="{1903C9A5-2EBE-4E1E-8CC8-29187DBE47AD}">
      <dgm:prSet/>
      <dgm:spPr/>
      <dgm:t>
        <a:bodyPr/>
        <a:lstStyle/>
        <a:p>
          <a:endParaRPr lang="en-US"/>
        </a:p>
      </dgm:t>
    </dgm:pt>
    <dgm:pt modelId="{32371711-B4EA-46F2-8D35-D742E263B473}" type="sibTrans" cxnId="{1903C9A5-2EBE-4E1E-8CC8-29187DBE47AD}">
      <dgm:prSet/>
      <dgm:spPr/>
      <dgm:t>
        <a:bodyPr/>
        <a:lstStyle/>
        <a:p>
          <a:endParaRPr lang="en-US"/>
        </a:p>
      </dgm:t>
    </dgm:pt>
    <dgm:pt modelId="{D9ED7F2A-646B-455F-99BF-72E2ADEBA452}">
      <dgm:prSet/>
      <dgm:spPr/>
      <dgm:t>
        <a:bodyPr/>
        <a:lstStyle/>
        <a:p>
          <a:r>
            <a:rPr lang="en-US" dirty="0"/>
            <a:t>The written documentation executed by a Contracting Officer which contains the negotiated terms and conditions for providing Financial Assistance  </a:t>
          </a:r>
        </a:p>
      </dgm:t>
    </dgm:pt>
    <dgm:pt modelId="{6BA7047D-CB0B-457D-AC6A-F6959553520E}" type="parTrans" cxnId="{F3EC24F3-0B07-4EE0-A3E9-4C19FCD6E071}">
      <dgm:prSet/>
      <dgm:spPr/>
      <dgm:t>
        <a:bodyPr/>
        <a:lstStyle/>
        <a:p>
          <a:endParaRPr lang="en-US"/>
        </a:p>
      </dgm:t>
    </dgm:pt>
    <dgm:pt modelId="{DA787D98-36CC-40DD-909E-87592F4CB50B}" type="sibTrans" cxnId="{F3EC24F3-0B07-4EE0-A3E9-4C19FCD6E071}">
      <dgm:prSet/>
      <dgm:spPr/>
      <dgm:t>
        <a:bodyPr/>
        <a:lstStyle/>
        <a:p>
          <a:endParaRPr lang="en-US"/>
        </a:p>
      </dgm:t>
    </dgm:pt>
    <dgm:pt modelId="{420D2CB7-C7A1-46C0-9D41-8970EC5C3D25}">
      <dgm:prSet/>
      <dgm:spPr/>
      <dgm:t>
        <a:bodyPr/>
        <a:lstStyle/>
        <a:p>
          <a:r>
            <a:rPr lang="en-US" b="1"/>
            <a:t>Recipient </a:t>
          </a:r>
          <a:endParaRPr lang="en-US"/>
        </a:p>
      </dgm:t>
    </dgm:pt>
    <dgm:pt modelId="{C1B95644-60A6-4ADB-897A-B53BF58365F9}" type="parTrans" cxnId="{2E5C9667-CAEB-4687-A4CE-1E9C8A8D43F7}">
      <dgm:prSet/>
      <dgm:spPr/>
      <dgm:t>
        <a:bodyPr/>
        <a:lstStyle/>
        <a:p>
          <a:endParaRPr lang="en-US"/>
        </a:p>
      </dgm:t>
    </dgm:pt>
    <dgm:pt modelId="{34481EAA-27AC-44A9-AE9A-5C6F75439F3B}" type="sibTrans" cxnId="{2E5C9667-CAEB-4687-A4CE-1E9C8A8D43F7}">
      <dgm:prSet/>
      <dgm:spPr/>
      <dgm:t>
        <a:bodyPr/>
        <a:lstStyle/>
        <a:p>
          <a:endParaRPr lang="en-US"/>
        </a:p>
      </dgm:t>
    </dgm:pt>
    <dgm:pt modelId="{95F33323-4B60-4B5C-A9AB-1C3BE65FD781}">
      <dgm:prSet/>
      <dgm:spPr/>
      <dgm:t>
        <a:bodyPr/>
        <a:lstStyle/>
        <a:p>
          <a:r>
            <a:rPr lang="en-US"/>
            <a:t>A non-federal entity that receives a federal award directly from a federal awarding agency to carry out an activity under a federal program</a:t>
          </a:r>
        </a:p>
      </dgm:t>
    </dgm:pt>
    <dgm:pt modelId="{C6BEF627-B379-46F6-96C6-83E13B2CFBA2}" type="parTrans" cxnId="{60016EB7-D535-44D2-BEAD-E1E533E3F31C}">
      <dgm:prSet/>
      <dgm:spPr/>
      <dgm:t>
        <a:bodyPr/>
        <a:lstStyle/>
        <a:p>
          <a:endParaRPr lang="en-US"/>
        </a:p>
      </dgm:t>
    </dgm:pt>
    <dgm:pt modelId="{7D6953FC-D47F-4719-BC04-5BCF26EAE40D}" type="sibTrans" cxnId="{60016EB7-D535-44D2-BEAD-E1E533E3F31C}">
      <dgm:prSet/>
      <dgm:spPr/>
      <dgm:t>
        <a:bodyPr/>
        <a:lstStyle/>
        <a:p>
          <a:endParaRPr lang="en-US"/>
        </a:p>
      </dgm:t>
    </dgm:pt>
    <dgm:pt modelId="{3FF3438A-EC89-44C2-8A43-291DBF51B591}">
      <dgm:prSet/>
      <dgm:spPr/>
      <dgm:t>
        <a:bodyPr/>
        <a:lstStyle/>
        <a:p>
          <a:r>
            <a:rPr lang="en-US" b="1"/>
            <a:t>Subrecipient</a:t>
          </a:r>
          <a:endParaRPr lang="en-US"/>
        </a:p>
      </dgm:t>
    </dgm:pt>
    <dgm:pt modelId="{F056B641-6397-4D2B-987B-EA2CE00DA29E}" type="parTrans" cxnId="{C6AE8AA9-8AD5-4D02-AEC8-CB1B5666524B}">
      <dgm:prSet/>
      <dgm:spPr/>
      <dgm:t>
        <a:bodyPr/>
        <a:lstStyle/>
        <a:p>
          <a:endParaRPr lang="en-US"/>
        </a:p>
      </dgm:t>
    </dgm:pt>
    <dgm:pt modelId="{8BD7DC79-23E2-4424-BCAE-26913E8DC551}" type="sibTrans" cxnId="{C6AE8AA9-8AD5-4D02-AEC8-CB1B5666524B}">
      <dgm:prSet/>
      <dgm:spPr/>
      <dgm:t>
        <a:bodyPr/>
        <a:lstStyle/>
        <a:p>
          <a:endParaRPr lang="en-US"/>
        </a:p>
      </dgm:t>
    </dgm:pt>
    <dgm:pt modelId="{A28D8418-64E7-40FE-A2ED-4ABFE741A7B2}">
      <dgm:prSet/>
      <dgm:spPr/>
      <dgm:t>
        <a:bodyPr/>
        <a:lstStyle/>
        <a:p>
          <a:r>
            <a:rPr lang="en-US"/>
            <a:t>A non-federal entity that receives a subaward from a pass-through entity to carry out part of a federal program</a:t>
          </a:r>
        </a:p>
      </dgm:t>
    </dgm:pt>
    <dgm:pt modelId="{2991349C-9BBC-4D16-AD0D-8F53DBBB125D}" type="parTrans" cxnId="{1A510D87-F28E-46AD-8030-8A25B085AB84}">
      <dgm:prSet/>
      <dgm:spPr/>
      <dgm:t>
        <a:bodyPr/>
        <a:lstStyle/>
        <a:p>
          <a:endParaRPr lang="en-US"/>
        </a:p>
      </dgm:t>
    </dgm:pt>
    <dgm:pt modelId="{F4D375BA-8FD9-46AB-BAD8-71DB972796AD}" type="sibTrans" cxnId="{1A510D87-F28E-46AD-8030-8A25B085AB84}">
      <dgm:prSet/>
      <dgm:spPr/>
      <dgm:t>
        <a:bodyPr/>
        <a:lstStyle/>
        <a:p>
          <a:endParaRPr lang="en-US"/>
        </a:p>
      </dgm:t>
    </dgm:pt>
    <dgm:pt modelId="{8361F410-3C6D-489F-899E-19D5B53AA894}">
      <dgm:prSet/>
      <dgm:spPr/>
      <dgm:t>
        <a:bodyPr/>
        <a:lstStyle/>
        <a:p>
          <a:r>
            <a:rPr lang="en-US" b="1"/>
            <a:t>NEPA determination</a:t>
          </a:r>
          <a:endParaRPr lang="en-US"/>
        </a:p>
      </dgm:t>
    </dgm:pt>
    <dgm:pt modelId="{B8A33F77-D77F-4686-9F6E-C633A2824194}" type="parTrans" cxnId="{CF76EF73-423B-405E-BC33-F64F916B82F8}">
      <dgm:prSet/>
      <dgm:spPr/>
      <dgm:t>
        <a:bodyPr/>
        <a:lstStyle/>
        <a:p>
          <a:endParaRPr lang="en-US"/>
        </a:p>
      </dgm:t>
    </dgm:pt>
    <dgm:pt modelId="{87812AD8-738C-490B-A8ED-57156A3754B2}" type="sibTrans" cxnId="{CF76EF73-423B-405E-BC33-F64F916B82F8}">
      <dgm:prSet/>
      <dgm:spPr/>
      <dgm:t>
        <a:bodyPr/>
        <a:lstStyle/>
        <a:p>
          <a:endParaRPr lang="en-US"/>
        </a:p>
      </dgm:t>
    </dgm:pt>
    <dgm:pt modelId="{9D9BB40B-3636-4BC6-9511-1CA200C0CDEA}">
      <dgm:prSet/>
      <dgm:spPr/>
      <dgm:t>
        <a:bodyPr/>
        <a:lstStyle/>
        <a:p>
          <a:r>
            <a:rPr lang="en-US"/>
            <a:t>The DOE form that documents DOE’s NEPA review of a project or activities</a:t>
          </a:r>
        </a:p>
      </dgm:t>
    </dgm:pt>
    <dgm:pt modelId="{FEE90124-8C6E-45A4-B631-8B3A919C87EE}" type="parTrans" cxnId="{D77A7984-19D6-4744-A6DE-8D64FBE5E11C}">
      <dgm:prSet/>
      <dgm:spPr/>
      <dgm:t>
        <a:bodyPr/>
        <a:lstStyle/>
        <a:p>
          <a:endParaRPr lang="en-US"/>
        </a:p>
      </dgm:t>
    </dgm:pt>
    <dgm:pt modelId="{4E6CFA3C-FB02-4A17-8F6E-C19FE111D8BF}" type="sibTrans" cxnId="{D77A7984-19D6-4744-A6DE-8D64FBE5E11C}">
      <dgm:prSet/>
      <dgm:spPr/>
      <dgm:t>
        <a:bodyPr/>
        <a:lstStyle/>
        <a:p>
          <a:endParaRPr lang="en-US"/>
        </a:p>
      </dgm:t>
    </dgm:pt>
    <dgm:pt modelId="{800EA79A-7282-4593-99A9-0AACDBAE427C}">
      <dgm:prSet/>
      <dgm:spPr/>
      <dgm:t>
        <a:bodyPr/>
        <a:lstStyle/>
        <a:p>
          <a:r>
            <a:rPr lang="en-US" b="1"/>
            <a:t>Bounded Categories</a:t>
          </a:r>
          <a:endParaRPr lang="en-US"/>
        </a:p>
      </dgm:t>
    </dgm:pt>
    <dgm:pt modelId="{A685A3E8-7592-45B3-8FFD-B36D56AF5CEF}" type="parTrans" cxnId="{2566782F-2F3D-469B-B522-AF56C7F50633}">
      <dgm:prSet/>
      <dgm:spPr/>
      <dgm:t>
        <a:bodyPr/>
        <a:lstStyle/>
        <a:p>
          <a:endParaRPr lang="en-US"/>
        </a:p>
      </dgm:t>
    </dgm:pt>
    <dgm:pt modelId="{7E1C6046-6E04-4370-B141-2BA552E75B6B}" type="sibTrans" cxnId="{2566782F-2F3D-469B-B522-AF56C7F50633}">
      <dgm:prSet/>
      <dgm:spPr/>
      <dgm:t>
        <a:bodyPr/>
        <a:lstStyle/>
        <a:p>
          <a:endParaRPr lang="en-US"/>
        </a:p>
      </dgm:t>
    </dgm:pt>
    <dgm:pt modelId="{BFF2FFCE-ED8F-4454-81AA-C378D5216402}">
      <dgm:prSet/>
      <dgm:spPr/>
      <dgm:t>
        <a:bodyPr/>
        <a:lstStyle/>
        <a:p>
          <a:r>
            <a:rPr lang="en-US" dirty="0"/>
            <a:t>Activities listed in a NEPA determination that restrict the size, location, installation methods, or other elements to complete a project; bounded categories must be documented in a NEPA log</a:t>
          </a:r>
        </a:p>
      </dgm:t>
    </dgm:pt>
    <dgm:pt modelId="{647F298B-189A-400A-9D24-D621C47C58AB}" type="parTrans" cxnId="{AC131737-1749-45DB-A667-37B7A349D3D1}">
      <dgm:prSet/>
      <dgm:spPr/>
      <dgm:t>
        <a:bodyPr/>
        <a:lstStyle/>
        <a:p>
          <a:endParaRPr lang="en-US"/>
        </a:p>
      </dgm:t>
    </dgm:pt>
    <dgm:pt modelId="{3D38DB23-9186-4574-96EB-288DBDFA2DA1}" type="sibTrans" cxnId="{AC131737-1749-45DB-A667-37B7A349D3D1}">
      <dgm:prSet/>
      <dgm:spPr/>
      <dgm:t>
        <a:bodyPr/>
        <a:lstStyle/>
        <a:p>
          <a:endParaRPr lang="en-US"/>
        </a:p>
      </dgm:t>
    </dgm:pt>
    <dgm:pt modelId="{62750433-CFEC-4E8E-8605-9FB348804E81}">
      <dgm:prSet/>
      <dgm:spPr/>
      <dgm:t>
        <a:bodyPr/>
        <a:lstStyle/>
        <a:p>
          <a:r>
            <a:rPr lang="en-US" b="1"/>
            <a:t>NEPA</a:t>
          </a:r>
          <a:endParaRPr lang="en-US"/>
        </a:p>
      </dgm:t>
    </dgm:pt>
    <dgm:pt modelId="{49A3071A-D976-4B37-9541-74D6776C8A21}" type="parTrans" cxnId="{32DD2B14-ECD7-43F5-8B71-14FFF5A02970}">
      <dgm:prSet/>
      <dgm:spPr/>
      <dgm:t>
        <a:bodyPr/>
        <a:lstStyle/>
        <a:p>
          <a:endParaRPr lang="en-US"/>
        </a:p>
      </dgm:t>
    </dgm:pt>
    <dgm:pt modelId="{E4288219-8A65-4935-BEDE-3C8E88373C21}" type="sibTrans" cxnId="{32DD2B14-ECD7-43F5-8B71-14FFF5A02970}">
      <dgm:prSet/>
      <dgm:spPr/>
      <dgm:t>
        <a:bodyPr/>
        <a:lstStyle/>
        <a:p>
          <a:endParaRPr lang="en-US"/>
        </a:p>
      </dgm:t>
    </dgm:pt>
    <dgm:pt modelId="{66E185E9-BBC5-4F8E-A925-27347B0ED433}">
      <dgm:prSet/>
      <dgm:spPr/>
      <dgm:t>
        <a:bodyPr/>
        <a:lstStyle/>
        <a:p>
          <a:r>
            <a:rPr lang="en-US"/>
            <a:t>National Environmental Policy Act</a:t>
          </a:r>
        </a:p>
      </dgm:t>
    </dgm:pt>
    <dgm:pt modelId="{EC214FC6-F4A0-4E8E-81FD-CE0BBB5300E7}" type="parTrans" cxnId="{766261DD-CACA-4754-BDDD-12D9F066948C}">
      <dgm:prSet/>
      <dgm:spPr/>
      <dgm:t>
        <a:bodyPr/>
        <a:lstStyle/>
        <a:p>
          <a:endParaRPr lang="en-US"/>
        </a:p>
      </dgm:t>
    </dgm:pt>
    <dgm:pt modelId="{66060DB0-F6A0-4D4D-B420-8E53C0713B57}" type="sibTrans" cxnId="{766261DD-CACA-4754-BDDD-12D9F066948C}">
      <dgm:prSet/>
      <dgm:spPr/>
      <dgm:t>
        <a:bodyPr/>
        <a:lstStyle/>
        <a:p>
          <a:endParaRPr lang="en-US"/>
        </a:p>
      </dgm:t>
    </dgm:pt>
    <dgm:pt modelId="{EFD42529-C2CB-4918-B423-91445B8E5282}" type="pres">
      <dgm:prSet presAssocID="{11C71741-DA6C-4DB4-ABB9-71AFF8665BC3}" presName="linear" presStyleCnt="0">
        <dgm:presLayoutVars>
          <dgm:dir/>
          <dgm:animLvl val="lvl"/>
          <dgm:resizeHandles val="exact"/>
        </dgm:presLayoutVars>
      </dgm:prSet>
      <dgm:spPr/>
    </dgm:pt>
    <dgm:pt modelId="{BCE1F119-A9B9-4C8E-BB80-6DE1EF233796}" type="pres">
      <dgm:prSet presAssocID="{2DE9D926-DD55-436C-966C-BC3878DEBBE7}" presName="parentLin" presStyleCnt="0"/>
      <dgm:spPr/>
    </dgm:pt>
    <dgm:pt modelId="{4E77506E-3915-4867-916D-4E4885FCACE3}" type="pres">
      <dgm:prSet presAssocID="{2DE9D926-DD55-436C-966C-BC3878DEBBE7}" presName="parentLeftMargin" presStyleLbl="node1" presStyleIdx="0" presStyleCnt="6"/>
      <dgm:spPr/>
    </dgm:pt>
    <dgm:pt modelId="{E0FBE173-AEFA-43C0-B6C9-2A5E1ECCA50E}" type="pres">
      <dgm:prSet presAssocID="{2DE9D926-DD55-436C-966C-BC3878DEBBE7}" presName="parentText" presStyleLbl="node1" presStyleIdx="0" presStyleCnt="6">
        <dgm:presLayoutVars>
          <dgm:chMax val="0"/>
          <dgm:bulletEnabled val="1"/>
        </dgm:presLayoutVars>
      </dgm:prSet>
      <dgm:spPr/>
    </dgm:pt>
    <dgm:pt modelId="{AF1A812F-988E-4352-93AE-049535554B9B}" type="pres">
      <dgm:prSet presAssocID="{2DE9D926-DD55-436C-966C-BC3878DEBBE7}" presName="negativeSpace" presStyleCnt="0"/>
      <dgm:spPr/>
    </dgm:pt>
    <dgm:pt modelId="{4597D7A2-64DD-471F-9509-CEC23096ADA9}" type="pres">
      <dgm:prSet presAssocID="{2DE9D926-DD55-436C-966C-BC3878DEBBE7}" presName="childText" presStyleLbl="conFgAcc1" presStyleIdx="0" presStyleCnt="6">
        <dgm:presLayoutVars>
          <dgm:bulletEnabled val="1"/>
        </dgm:presLayoutVars>
      </dgm:prSet>
      <dgm:spPr/>
    </dgm:pt>
    <dgm:pt modelId="{A14FD6F4-0978-4CBA-8BD6-0DC876D5C864}" type="pres">
      <dgm:prSet presAssocID="{32371711-B4EA-46F2-8D35-D742E263B473}" presName="spaceBetweenRectangles" presStyleCnt="0"/>
      <dgm:spPr/>
    </dgm:pt>
    <dgm:pt modelId="{113C64BD-C956-4726-AC64-68184490BBBC}" type="pres">
      <dgm:prSet presAssocID="{420D2CB7-C7A1-46C0-9D41-8970EC5C3D25}" presName="parentLin" presStyleCnt="0"/>
      <dgm:spPr/>
    </dgm:pt>
    <dgm:pt modelId="{CD5BA4A5-82C1-4E7B-8665-ECCC80D12DCD}" type="pres">
      <dgm:prSet presAssocID="{420D2CB7-C7A1-46C0-9D41-8970EC5C3D25}" presName="parentLeftMargin" presStyleLbl="node1" presStyleIdx="0" presStyleCnt="6"/>
      <dgm:spPr/>
    </dgm:pt>
    <dgm:pt modelId="{3E2E6F8D-B482-4CB2-9886-1C0CAB8392AA}" type="pres">
      <dgm:prSet presAssocID="{420D2CB7-C7A1-46C0-9D41-8970EC5C3D25}" presName="parentText" presStyleLbl="node1" presStyleIdx="1" presStyleCnt="6">
        <dgm:presLayoutVars>
          <dgm:chMax val="0"/>
          <dgm:bulletEnabled val="1"/>
        </dgm:presLayoutVars>
      </dgm:prSet>
      <dgm:spPr/>
    </dgm:pt>
    <dgm:pt modelId="{BC4DDE5F-7E85-4203-8A84-F3E8B2B98292}" type="pres">
      <dgm:prSet presAssocID="{420D2CB7-C7A1-46C0-9D41-8970EC5C3D25}" presName="negativeSpace" presStyleCnt="0"/>
      <dgm:spPr/>
    </dgm:pt>
    <dgm:pt modelId="{F812BE94-9132-4C55-8E37-C603AE3FA94D}" type="pres">
      <dgm:prSet presAssocID="{420D2CB7-C7A1-46C0-9D41-8970EC5C3D25}" presName="childText" presStyleLbl="conFgAcc1" presStyleIdx="1" presStyleCnt="6">
        <dgm:presLayoutVars>
          <dgm:bulletEnabled val="1"/>
        </dgm:presLayoutVars>
      </dgm:prSet>
      <dgm:spPr/>
    </dgm:pt>
    <dgm:pt modelId="{8F04A70A-EA28-4356-A231-2B1CF19E32DB}" type="pres">
      <dgm:prSet presAssocID="{34481EAA-27AC-44A9-AE9A-5C6F75439F3B}" presName="spaceBetweenRectangles" presStyleCnt="0"/>
      <dgm:spPr/>
    </dgm:pt>
    <dgm:pt modelId="{C9456491-8795-43A1-BAA8-45A28CBD25FE}" type="pres">
      <dgm:prSet presAssocID="{3FF3438A-EC89-44C2-8A43-291DBF51B591}" presName="parentLin" presStyleCnt="0"/>
      <dgm:spPr/>
    </dgm:pt>
    <dgm:pt modelId="{FC34C229-F71F-441E-A1CE-CC106BC0E9B1}" type="pres">
      <dgm:prSet presAssocID="{3FF3438A-EC89-44C2-8A43-291DBF51B591}" presName="parentLeftMargin" presStyleLbl="node1" presStyleIdx="1" presStyleCnt="6"/>
      <dgm:spPr/>
    </dgm:pt>
    <dgm:pt modelId="{48DC81C9-0C1A-459D-9984-6ECD816FC26A}" type="pres">
      <dgm:prSet presAssocID="{3FF3438A-EC89-44C2-8A43-291DBF51B591}" presName="parentText" presStyleLbl="node1" presStyleIdx="2" presStyleCnt="6">
        <dgm:presLayoutVars>
          <dgm:chMax val="0"/>
          <dgm:bulletEnabled val="1"/>
        </dgm:presLayoutVars>
      </dgm:prSet>
      <dgm:spPr/>
    </dgm:pt>
    <dgm:pt modelId="{3A74874B-21A2-4F0A-9212-D1BB24279F63}" type="pres">
      <dgm:prSet presAssocID="{3FF3438A-EC89-44C2-8A43-291DBF51B591}" presName="negativeSpace" presStyleCnt="0"/>
      <dgm:spPr/>
    </dgm:pt>
    <dgm:pt modelId="{E0583271-41F7-4948-B991-CD459C32705F}" type="pres">
      <dgm:prSet presAssocID="{3FF3438A-EC89-44C2-8A43-291DBF51B591}" presName="childText" presStyleLbl="conFgAcc1" presStyleIdx="2" presStyleCnt="6">
        <dgm:presLayoutVars>
          <dgm:bulletEnabled val="1"/>
        </dgm:presLayoutVars>
      </dgm:prSet>
      <dgm:spPr/>
    </dgm:pt>
    <dgm:pt modelId="{664679B7-B054-4EC3-86C7-1F1B210FC31B}" type="pres">
      <dgm:prSet presAssocID="{8BD7DC79-23E2-4424-BCAE-26913E8DC551}" presName="spaceBetweenRectangles" presStyleCnt="0"/>
      <dgm:spPr/>
    </dgm:pt>
    <dgm:pt modelId="{04A51A1D-04F4-4B76-9D79-29B235F64598}" type="pres">
      <dgm:prSet presAssocID="{8361F410-3C6D-489F-899E-19D5B53AA894}" presName="parentLin" presStyleCnt="0"/>
      <dgm:spPr/>
    </dgm:pt>
    <dgm:pt modelId="{60A66676-7C90-4A86-AEB1-394F6D84F7E5}" type="pres">
      <dgm:prSet presAssocID="{8361F410-3C6D-489F-899E-19D5B53AA894}" presName="parentLeftMargin" presStyleLbl="node1" presStyleIdx="2" presStyleCnt="6"/>
      <dgm:spPr/>
    </dgm:pt>
    <dgm:pt modelId="{F72FD545-D8AC-4BFF-8DF3-9E2888CEF1F0}" type="pres">
      <dgm:prSet presAssocID="{8361F410-3C6D-489F-899E-19D5B53AA894}" presName="parentText" presStyleLbl="node1" presStyleIdx="3" presStyleCnt="6">
        <dgm:presLayoutVars>
          <dgm:chMax val="0"/>
          <dgm:bulletEnabled val="1"/>
        </dgm:presLayoutVars>
      </dgm:prSet>
      <dgm:spPr/>
    </dgm:pt>
    <dgm:pt modelId="{14E6FDD9-9725-403C-996D-DE69077D685C}" type="pres">
      <dgm:prSet presAssocID="{8361F410-3C6D-489F-899E-19D5B53AA894}" presName="negativeSpace" presStyleCnt="0"/>
      <dgm:spPr/>
    </dgm:pt>
    <dgm:pt modelId="{1CC41C57-60E9-496F-8E2A-382B70D39659}" type="pres">
      <dgm:prSet presAssocID="{8361F410-3C6D-489F-899E-19D5B53AA894}" presName="childText" presStyleLbl="conFgAcc1" presStyleIdx="3" presStyleCnt="6">
        <dgm:presLayoutVars>
          <dgm:bulletEnabled val="1"/>
        </dgm:presLayoutVars>
      </dgm:prSet>
      <dgm:spPr/>
    </dgm:pt>
    <dgm:pt modelId="{14CCB6C5-2756-4F9C-A513-0902E19CF821}" type="pres">
      <dgm:prSet presAssocID="{87812AD8-738C-490B-A8ED-57156A3754B2}" presName="spaceBetweenRectangles" presStyleCnt="0"/>
      <dgm:spPr/>
    </dgm:pt>
    <dgm:pt modelId="{275BA1FD-3B7C-46EA-B5C8-CCA0002E019F}" type="pres">
      <dgm:prSet presAssocID="{800EA79A-7282-4593-99A9-0AACDBAE427C}" presName="parentLin" presStyleCnt="0"/>
      <dgm:spPr/>
    </dgm:pt>
    <dgm:pt modelId="{854A805E-9E6D-4BE5-B943-726BA910D3DC}" type="pres">
      <dgm:prSet presAssocID="{800EA79A-7282-4593-99A9-0AACDBAE427C}" presName="parentLeftMargin" presStyleLbl="node1" presStyleIdx="3" presStyleCnt="6"/>
      <dgm:spPr/>
    </dgm:pt>
    <dgm:pt modelId="{7741E952-F87C-4FF5-9AB5-1E076266A609}" type="pres">
      <dgm:prSet presAssocID="{800EA79A-7282-4593-99A9-0AACDBAE427C}" presName="parentText" presStyleLbl="node1" presStyleIdx="4" presStyleCnt="6">
        <dgm:presLayoutVars>
          <dgm:chMax val="0"/>
          <dgm:bulletEnabled val="1"/>
        </dgm:presLayoutVars>
      </dgm:prSet>
      <dgm:spPr/>
    </dgm:pt>
    <dgm:pt modelId="{F3095642-4067-4F39-9FFE-E8C1DDD9331E}" type="pres">
      <dgm:prSet presAssocID="{800EA79A-7282-4593-99A9-0AACDBAE427C}" presName="negativeSpace" presStyleCnt="0"/>
      <dgm:spPr/>
    </dgm:pt>
    <dgm:pt modelId="{8BD5768A-3CA3-46C5-8E0F-74AE98C198C4}" type="pres">
      <dgm:prSet presAssocID="{800EA79A-7282-4593-99A9-0AACDBAE427C}" presName="childText" presStyleLbl="conFgAcc1" presStyleIdx="4" presStyleCnt="6">
        <dgm:presLayoutVars>
          <dgm:bulletEnabled val="1"/>
        </dgm:presLayoutVars>
      </dgm:prSet>
      <dgm:spPr/>
    </dgm:pt>
    <dgm:pt modelId="{8E7F307C-191C-426C-8E49-CF0685F13789}" type="pres">
      <dgm:prSet presAssocID="{7E1C6046-6E04-4370-B141-2BA552E75B6B}" presName="spaceBetweenRectangles" presStyleCnt="0"/>
      <dgm:spPr/>
    </dgm:pt>
    <dgm:pt modelId="{5137C68A-7C2D-4E91-A9D9-28152EA52C39}" type="pres">
      <dgm:prSet presAssocID="{62750433-CFEC-4E8E-8605-9FB348804E81}" presName="parentLin" presStyleCnt="0"/>
      <dgm:spPr/>
    </dgm:pt>
    <dgm:pt modelId="{F4A8FB3B-93DB-43F7-9C92-EACAB87F3DC2}" type="pres">
      <dgm:prSet presAssocID="{62750433-CFEC-4E8E-8605-9FB348804E81}" presName="parentLeftMargin" presStyleLbl="node1" presStyleIdx="4" presStyleCnt="6"/>
      <dgm:spPr/>
    </dgm:pt>
    <dgm:pt modelId="{078EA9F6-C234-4309-8283-471D3A94CC7E}" type="pres">
      <dgm:prSet presAssocID="{62750433-CFEC-4E8E-8605-9FB348804E81}" presName="parentText" presStyleLbl="node1" presStyleIdx="5" presStyleCnt="6">
        <dgm:presLayoutVars>
          <dgm:chMax val="0"/>
          <dgm:bulletEnabled val="1"/>
        </dgm:presLayoutVars>
      </dgm:prSet>
      <dgm:spPr/>
    </dgm:pt>
    <dgm:pt modelId="{D55C89E7-1910-40DC-A7F1-99FA6EF8C30D}" type="pres">
      <dgm:prSet presAssocID="{62750433-CFEC-4E8E-8605-9FB348804E81}" presName="negativeSpace" presStyleCnt="0"/>
      <dgm:spPr/>
    </dgm:pt>
    <dgm:pt modelId="{1EB7C690-8D7E-46F1-B20D-59096DFE4CDD}" type="pres">
      <dgm:prSet presAssocID="{62750433-CFEC-4E8E-8605-9FB348804E81}" presName="childText" presStyleLbl="conFgAcc1" presStyleIdx="5" presStyleCnt="6">
        <dgm:presLayoutVars>
          <dgm:bulletEnabled val="1"/>
        </dgm:presLayoutVars>
      </dgm:prSet>
      <dgm:spPr/>
    </dgm:pt>
  </dgm:ptLst>
  <dgm:cxnLst>
    <dgm:cxn modelId="{F471CD00-B6F2-41A6-BB09-09858B207257}" type="presOf" srcId="{3FF3438A-EC89-44C2-8A43-291DBF51B591}" destId="{48DC81C9-0C1A-459D-9984-6ECD816FC26A}" srcOrd="1" destOrd="0" presId="urn:microsoft.com/office/officeart/2005/8/layout/list1"/>
    <dgm:cxn modelId="{516C6B06-B761-4FAE-AA62-4B3B19FC97AD}" type="presOf" srcId="{62750433-CFEC-4E8E-8605-9FB348804E81}" destId="{F4A8FB3B-93DB-43F7-9C92-EACAB87F3DC2}" srcOrd="0" destOrd="0" presId="urn:microsoft.com/office/officeart/2005/8/layout/list1"/>
    <dgm:cxn modelId="{BCC61610-2913-4E72-AAE7-19BBAFE83D1F}" type="presOf" srcId="{BFF2FFCE-ED8F-4454-81AA-C378D5216402}" destId="{8BD5768A-3CA3-46C5-8E0F-74AE98C198C4}" srcOrd="0" destOrd="0" presId="urn:microsoft.com/office/officeart/2005/8/layout/list1"/>
    <dgm:cxn modelId="{32DD2B14-ECD7-43F5-8B71-14FFF5A02970}" srcId="{11C71741-DA6C-4DB4-ABB9-71AFF8665BC3}" destId="{62750433-CFEC-4E8E-8605-9FB348804E81}" srcOrd="5" destOrd="0" parTransId="{49A3071A-D976-4B37-9541-74D6776C8A21}" sibTransId="{E4288219-8A65-4935-BEDE-3C8E88373C21}"/>
    <dgm:cxn modelId="{A256D31B-5BCF-45C1-92D8-1171ECC120E5}" type="presOf" srcId="{62750433-CFEC-4E8E-8605-9FB348804E81}" destId="{078EA9F6-C234-4309-8283-471D3A94CC7E}" srcOrd="1" destOrd="0" presId="urn:microsoft.com/office/officeart/2005/8/layout/list1"/>
    <dgm:cxn modelId="{56AA642C-7BF0-4C9D-BD3A-443A3D625391}" type="presOf" srcId="{11C71741-DA6C-4DB4-ABB9-71AFF8665BC3}" destId="{EFD42529-C2CB-4918-B423-91445B8E5282}" srcOrd="0" destOrd="0" presId="urn:microsoft.com/office/officeart/2005/8/layout/list1"/>
    <dgm:cxn modelId="{2566782F-2F3D-469B-B522-AF56C7F50633}" srcId="{11C71741-DA6C-4DB4-ABB9-71AFF8665BC3}" destId="{800EA79A-7282-4593-99A9-0AACDBAE427C}" srcOrd="4" destOrd="0" parTransId="{A685A3E8-7592-45B3-8FFD-B36D56AF5CEF}" sibTransId="{7E1C6046-6E04-4370-B141-2BA552E75B6B}"/>
    <dgm:cxn modelId="{780F6231-1ACA-4138-A218-F64184982E9A}" type="presOf" srcId="{66E185E9-BBC5-4F8E-A925-27347B0ED433}" destId="{1EB7C690-8D7E-46F1-B20D-59096DFE4CDD}" srcOrd="0" destOrd="0" presId="urn:microsoft.com/office/officeart/2005/8/layout/list1"/>
    <dgm:cxn modelId="{3D7BD836-9140-4B13-BE3E-AB166A1DF771}" type="presOf" srcId="{9D9BB40B-3636-4BC6-9511-1CA200C0CDEA}" destId="{1CC41C57-60E9-496F-8E2A-382B70D39659}" srcOrd="0" destOrd="0" presId="urn:microsoft.com/office/officeart/2005/8/layout/list1"/>
    <dgm:cxn modelId="{AC131737-1749-45DB-A667-37B7A349D3D1}" srcId="{800EA79A-7282-4593-99A9-0AACDBAE427C}" destId="{BFF2FFCE-ED8F-4454-81AA-C378D5216402}" srcOrd="0" destOrd="0" parTransId="{647F298B-189A-400A-9D24-D621C47C58AB}" sibTransId="{3D38DB23-9186-4574-96EB-288DBDFA2DA1}"/>
    <dgm:cxn modelId="{13F5FA3A-3F3C-40AB-A519-41DC4D0CFED8}" type="presOf" srcId="{420D2CB7-C7A1-46C0-9D41-8970EC5C3D25}" destId="{CD5BA4A5-82C1-4E7B-8665-ECCC80D12DCD}" srcOrd="0" destOrd="0" presId="urn:microsoft.com/office/officeart/2005/8/layout/list1"/>
    <dgm:cxn modelId="{1705525C-63D3-46CE-A34F-99C4794A77DF}" type="presOf" srcId="{95F33323-4B60-4B5C-A9AB-1C3BE65FD781}" destId="{F812BE94-9132-4C55-8E37-C603AE3FA94D}" srcOrd="0" destOrd="0" presId="urn:microsoft.com/office/officeart/2005/8/layout/list1"/>
    <dgm:cxn modelId="{2E5C9667-CAEB-4687-A4CE-1E9C8A8D43F7}" srcId="{11C71741-DA6C-4DB4-ABB9-71AFF8665BC3}" destId="{420D2CB7-C7A1-46C0-9D41-8970EC5C3D25}" srcOrd="1" destOrd="0" parTransId="{C1B95644-60A6-4ADB-897A-B53BF58365F9}" sibTransId="{34481EAA-27AC-44A9-AE9A-5C6F75439F3B}"/>
    <dgm:cxn modelId="{0DFF7269-4B41-4B01-A09D-653A5CDBFB53}" type="presOf" srcId="{8361F410-3C6D-489F-899E-19D5B53AA894}" destId="{F72FD545-D8AC-4BFF-8DF3-9E2888CEF1F0}" srcOrd="1" destOrd="0" presId="urn:microsoft.com/office/officeart/2005/8/layout/list1"/>
    <dgm:cxn modelId="{2780346A-9A71-4328-AB79-1ABD77AF09DC}" type="presOf" srcId="{800EA79A-7282-4593-99A9-0AACDBAE427C}" destId="{7741E952-F87C-4FF5-9AB5-1E076266A609}" srcOrd="1" destOrd="0" presId="urn:microsoft.com/office/officeart/2005/8/layout/list1"/>
    <dgm:cxn modelId="{6948694A-1720-41C3-A343-23501C88978D}" type="presOf" srcId="{2DE9D926-DD55-436C-966C-BC3878DEBBE7}" destId="{4E77506E-3915-4867-916D-4E4885FCACE3}" srcOrd="0" destOrd="0" presId="urn:microsoft.com/office/officeart/2005/8/layout/list1"/>
    <dgm:cxn modelId="{A239AE6D-0C99-4E65-B7ED-B1AF152A00C0}" type="presOf" srcId="{A28D8418-64E7-40FE-A2ED-4ABFE741A7B2}" destId="{E0583271-41F7-4948-B991-CD459C32705F}" srcOrd="0" destOrd="0" presId="urn:microsoft.com/office/officeart/2005/8/layout/list1"/>
    <dgm:cxn modelId="{86B43D51-1242-4914-8C9A-C38D7EE01E99}" type="presOf" srcId="{8361F410-3C6D-489F-899E-19D5B53AA894}" destId="{60A66676-7C90-4A86-AEB1-394F6D84F7E5}" srcOrd="0" destOrd="0" presId="urn:microsoft.com/office/officeart/2005/8/layout/list1"/>
    <dgm:cxn modelId="{AA715B72-9489-41DA-AF14-3DECEED36BAC}" type="presOf" srcId="{2DE9D926-DD55-436C-966C-BC3878DEBBE7}" destId="{E0FBE173-AEFA-43C0-B6C9-2A5E1ECCA50E}" srcOrd="1" destOrd="0" presId="urn:microsoft.com/office/officeart/2005/8/layout/list1"/>
    <dgm:cxn modelId="{CF76EF73-423B-405E-BC33-F64F916B82F8}" srcId="{11C71741-DA6C-4DB4-ABB9-71AFF8665BC3}" destId="{8361F410-3C6D-489F-899E-19D5B53AA894}" srcOrd="3" destOrd="0" parTransId="{B8A33F77-D77F-4686-9F6E-C633A2824194}" sibTransId="{87812AD8-738C-490B-A8ED-57156A3754B2}"/>
    <dgm:cxn modelId="{D77A7984-19D6-4744-A6DE-8D64FBE5E11C}" srcId="{8361F410-3C6D-489F-899E-19D5B53AA894}" destId="{9D9BB40B-3636-4BC6-9511-1CA200C0CDEA}" srcOrd="0" destOrd="0" parTransId="{FEE90124-8C6E-45A4-B631-8B3A919C87EE}" sibTransId="{4E6CFA3C-FB02-4A17-8F6E-C19FE111D8BF}"/>
    <dgm:cxn modelId="{40D9A684-5928-4FC7-BD7C-C2717F3C376B}" type="presOf" srcId="{3FF3438A-EC89-44C2-8A43-291DBF51B591}" destId="{FC34C229-F71F-441E-A1CE-CC106BC0E9B1}" srcOrd="0" destOrd="0" presId="urn:microsoft.com/office/officeart/2005/8/layout/list1"/>
    <dgm:cxn modelId="{1A510D87-F28E-46AD-8030-8A25B085AB84}" srcId="{3FF3438A-EC89-44C2-8A43-291DBF51B591}" destId="{A28D8418-64E7-40FE-A2ED-4ABFE741A7B2}" srcOrd="0" destOrd="0" parTransId="{2991349C-9BBC-4D16-AD0D-8F53DBBB125D}" sibTransId="{F4D375BA-8FD9-46AB-BAD8-71DB972796AD}"/>
    <dgm:cxn modelId="{1903C9A5-2EBE-4E1E-8CC8-29187DBE47AD}" srcId="{11C71741-DA6C-4DB4-ABB9-71AFF8665BC3}" destId="{2DE9D926-DD55-436C-966C-BC3878DEBBE7}" srcOrd="0" destOrd="0" parTransId="{0D323423-5824-476D-B1AA-E4685090CC55}" sibTransId="{32371711-B4EA-46F2-8D35-D742E263B473}"/>
    <dgm:cxn modelId="{9B5A74A6-CE78-4B8A-8AB5-620078198B70}" type="presOf" srcId="{800EA79A-7282-4593-99A9-0AACDBAE427C}" destId="{854A805E-9E6D-4BE5-B943-726BA910D3DC}" srcOrd="0" destOrd="0" presId="urn:microsoft.com/office/officeart/2005/8/layout/list1"/>
    <dgm:cxn modelId="{C6AE8AA9-8AD5-4D02-AEC8-CB1B5666524B}" srcId="{11C71741-DA6C-4DB4-ABB9-71AFF8665BC3}" destId="{3FF3438A-EC89-44C2-8A43-291DBF51B591}" srcOrd="2" destOrd="0" parTransId="{F056B641-6397-4D2B-987B-EA2CE00DA29E}" sibTransId="{8BD7DC79-23E2-4424-BCAE-26913E8DC551}"/>
    <dgm:cxn modelId="{F45BC6B0-4928-4C28-8BF9-9C06B1E8197B}" type="presOf" srcId="{420D2CB7-C7A1-46C0-9D41-8970EC5C3D25}" destId="{3E2E6F8D-B482-4CB2-9886-1C0CAB8392AA}" srcOrd="1" destOrd="0" presId="urn:microsoft.com/office/officeart/2005/8/layout/list1"/>
    <dgm:cxn modelId="{60016EB7-D535-44D2-BEAD-E1E533E3F31C}" srcId="{420D2CB7-C7A1-46C0-9D41-8970EC5C3D25}" destId="{95F33323-4B60-4B5C-A9AB-1C3BE65FD781}" srcOrd="0" destOrd="0" parTransId="{C6BEF627-B379-46F6-96C6-83E13B2CFBA2}" sibTransId="{7D6953FC-D47F-4719-BC04-5BCF26EAE40D}"/>
    <dgm:cxn modelId="{766261DD-CACA-4754-BDDD-12D9F066948C}" srcId="{62750433-CFEC-4E8E-8605-9FB348804E81}" destId="{66E185E9-BBC5-4F8E-A925-27347B0ED433}" srcOrd="0" destOrd="0" parTransId="{EC214FC6-F4A0-4E8E-81FD-CE0BBB5300E7}" sibTransId="{66060DB0-F6A0-4D4D-B420-8E53C0713B57}"/>
    <dgm:cxn modelId="{F3EC24F3-0B07-4EE0-A3E9-4C19FCD6E071}" srcId="{2DE9D926-DD55-436C-966C-BC3878DEBBE7}" destId="{D9ED7F2A-646B-455F-99BF-72E2ADEBA452}" srcOrd="0" destOrd="0" parTransId="{6BA7047D-CB0B-457D-AC6A-F6959553520E}" sibTransId="{DA787D98-36CC-40DD-909E-87592F4CB50B}"/>
    <dgm:cxn modelId="{4ABDF5F5-83B4-439E-A4D1-B3A858399CF7}" type="presOf" srcId="{D9ED7F2A-646B-455F-99BF-72E2ADEBA452}" destId="{4597D7A2-64DD-471F-9509-CEC23096ADA9}" srcOrd="0" destOrd="0" presId="urn:microsoft.com/office/officeart/2005/8/layout/list1"/>
    <dgm:cxn modelId="{E07E4D60-2626-4CE2-B02F-74FBAC61C118}" type="presParOf" srcId="{EFD42529-C2CB-4918-B423-91445B8E5282}" destId="{BCE1F119-A9B9-4C8E-BB80-6DE1EF233796}" srcOrd="0" destOrd="0" presId="urn:microsoft.com/office/officeart/2005/8/layout/list1"/>
    <dgm:cxn modelId="{389B6944-B8D9-4916-9B95-D5A987A1964D}" type="presParOf" srcId="{BCE1F119-A9B9-4C8E-BB80-6DE1EF233796}" destId="{4E77506E-3915-4867-916D-4E4885FCACE3}" srcOrd="0" destOrd="0" presId="urn:microsoft.com/office/officeart/2005/8/layout/list1"/>
    <dgm:cxn modelId="{8AE2BF5D-1086-470F-9741-952BD0EF4811}" type="presParOf" srcId="{BCE1F119-A9B9-4C8E-BB80-6DE1EF233796}" destId="{E0FBE173-AEFA-43C0-B6C9-2A5E1ECCA50E}" srcOrd="1" destOrd="0" presId="urn:microsoft.com/office/officeart/2005/8/layout/list1"/>
    <dgm:cxn modelId="{25BA8AEB-4722-44F8-A72E-BDDDF6D54842}" type="presParOf" srcId="{EFD42529-C2CB-4918-B423-91445B8E5282}" destId="{AF1A812F-988E-4352-93AE-049535554B9B}" srcOrd="1" destOrd="0" presId="urn:microsoft.com/office/officeart/2005/8/layout/list1"/>
    <dgm:cxn modelId="{8746BE2A-623F-4639-B129-2BA28064F8DF}" type="presParOf" srcId="{EFD42529-C2CB-4918-B423-91445B8E5282}" destId="{4597D7A2-64DD-471F-9509-CEC23096ADA9}" srcOrd="2" destOrd="0" presId="urn:microsoft.com/office/officeart/2005/8/layout/list1"/>
    <dgm:cxn modelId="{C409C58B-B559-4CCF-B59C-182245948817}" type="presParOf" srcId="{EFD42529-C2CB-4918-B423-91445B8E5282}" destId="{A14FD6F4-0978-4CBA-8BD6-0DC876D5C864}" srcOrd="3" destOrd="0" presId="urn:microsoft.com/office/officeart/2005/8/layout/list1"/>
    <dgm:cxn modelId="{A71DBE83-48A5-496D-81C4-B8803FE34EA8}" type="presParOf" srcId="{EFD42529-C2CB-4918-B423-91445B8E5282}" destId="{113C64BD-C956-4726-AC64-68184490BBBC}" srcOrd="4" destOrd="0" presId="urn:microsoft.com/office/officeart/2005/8/layout/list1"/>
    <dgm:cxn modelId="{21E0DFBE-50EB-4AF0-9577-2E65783F7ECF}" type="presParOf" srcId="{113C64BD-C956-4726-AC64-68184490BBBC}" destId="{CD5BA4A5-82C1-4E7B-8665-ECCC80D12DCD}" srcOrd="0" destOrd="0" presId="urn:microsoft.com/office/officeart/2005/8/layout/list1"/>
    <dgm:cxn modelId="{7CCD72C5-C61D-4983-A22B-1FC0D77E1058}" type="presParOf" srcId="{113C64BD-C956-4726-AC64-68184490BBBC}" destId="{3E2E6F8D-B482-4CB2-9886-1C0CAB8392AA}" srcOrd="1" destOrd="0" presId="urn:microsoft.com/office/officeart/2005/8/layout/list1"/>
    <dgm:cxn modelId="{4A6C9275-3B17-4237-A512-6F80978894A1}" type="presParOf" srcId="{EFD42529-C2CB-4918-B423-91445B8E5282}" destId="{BC4DDE5F-7E85-4203-8A84-F3E8B2B98292}" srcOrd="5" destOrd="0" presId="urn:microsoft.com/office/officeart/2005/8/layout/list1"/>
    <dgm:cxn modelId="{F52A4B01-0CF1-445C-9393-DAB03FBD2DDA}" type="presParOf" srcId="{EFD42529-C2CB-4918-B423-91445B8E5282}" destId="{F812BE94-9132-4C55-8E37-C603AE3FA94D}" srcOrd="6" destOrd="0" presId="urn:microsoft.com/office/officeart/2005/8/layout/list1"/>
    <dgm:cxn modelId="{F4B2EC6F-D61E-4BB5-B686-DFAABCA7267F}" type="presParOf" srcId="{EFD42529-C2CB-4918-B423-91445B8E5282}" destId="{8F04A70A-EA28-4356-A231-2B1CF19E32DB}" srcOrd="7" destOrd="0" presId="urn:microsoft.com/office/officeart/2005/8/layout/list1"/>
    <dgm:cxn modelId="{5E54E2C8-D6EE-46A6-8ED8-29ED69FCAFA7}" type="presParOf" srcId="{EFD42529-C2CB-4918-B423-91445B8E5282}" destId="{C9456491-8795-43A1-BAA8-45A28CBD25FE}" srcOrd="8" destOrd="0" presId="urn:microsoft.com/office/officeart/2005/8/layout/list1"/>
    <dgm:cxn modelId="{057C79F8-D807-41D0-BD12-1DC51AE84ADB}" type="presParOf" srcId="{C9456491-8795-43A1-BAA8-45A28CBD25FE}" destId="{FC34C229-F71F-441E-A1CE-CC106BC0E9B1}" srcOrd="0" destOrd="0" presId="urn:microsoft.com/office/officeart/2005/8/layout/list1"/>
    <dgm:cxn modelId="{5C9EED2B-049A-417D-9C69-382CB2CD7E69}" type="presParOf" srcId="{C9456491-8795-43A1-BAA8-45A28CBD25FE}" destId="{48DC81C9-0C1A-459D-9984-6ECD816FC26A}" srcOrd="1" destOrd="0" presId="urn:microsoft.com/office/officeart/2005/8/layout/list1"/>
    <dgm:cxn modelId="{C6244DF8-B4B3-4727-B18D-9A7F08F54425}" type="presParOf" srcId="{EFD42529-C2CB-4918-B423-91445B8E5282}" destId="{3A74874B-21A2-4F0A-9212-D1BB24279F63}" srcOrd="9" destOrd="0" presId="urn:microsoft.com/office/officeart/2005/8/layout/list1"/>
    <dgm:cxn modelId="{E55EECC9-122A-40FF-8825-CF5A5577ACCD}" type="presParOf" srcId="{EFD42529-C2CB-4918-B423-91445B8E5282}" destId="{E0583271-41F7-4948-B991-CD459C32705F}" srcOrd="10" destOrd="0" presId="urn:microsoft.com/office/officeart/2005/8/layout/list1"/>
    <dgm:cxn modelId="{7798ACA9-6FA6-469C-B88E-238BE76D28E1}" type="presParOf" srcId="{EFD42529-C2CB-4918-B423-91445B8E5282}" destId="{664679B7-B054-4EC3-86C7-1F1B210FC31B}" srcOrd="11" destOrd="0" presId="urn:microsoft.com/office/officeart/2005/8/layout/list1"/>
    <dgm:cxn modelId="{8257E17D-1CEE-4EDA-83A4-12864BB2E215}" type="presParOf" srcId="{EFD42529-C2CB-4918-B423-91445B8E5282}" destId="{04A51A1D-04F4-4B76-9D79-29B235F64598}" srcOrd="12" destOrd="0" presId="urn:microsoft.com/office/officeart/2005/8/layout/list1"/>
    <dgm:cxn modelId="{3E17DC98-FDB6-4F89-8E94-88E81E6B42EC}" type="presParOf" srcId="{04A51A1D-04F4-4B76-9D79-29B235F64598}" destId="{60A66676-7C90-4A86-AEB1-394F6D84F7E5}" srcOrd="0" destOrd="0" presId="urn:microsoft.com/office/officeart/2005/8/layout/list1"/>
    <dgm:cxn modelId="{6038EC93-B818-423B-A551-B04B2CE31625}" type="presParOf" srcId="{04A51A1D-04F4-4B76-9D79-29B235F64598}" destId="{F72FD545-D8AC-4BFF-8DF3-9E2888CEF1F0}" srcOrd="1" destOrd="0" presId="urn:microsoft.com/office/officeart/2005/8/layout/list1"/>
    <dgm:cxn modelId="{A8FFEB18-563D-4C7D-8433-10E833133C70}" type="presParOf" srcId="{EFD42529-C2CB-4918-B423-91445B8E5282}" destId="{14E6FDD9-9725-403C-996D-DE69077D685C}" srcOrd="13" destOrd="0" presId="urn:microsoft.com/office/officeart/2005/8/layout/list1"/>
    <dgm:cxn modelId="{9DADA5DE-5FA7-402D-A170-1F5159A526C4}" type="presParOf" srcId="{EFD42529-C2CB-4918-B423-91445B8E5282}" destId="{1CC41C57-60E9-496F-8E2A-382B70D39659}" srcOrd="14" destOrd="0" presId="urn:microsoft.com/office/officeart/2005/8/layout/list1"/>
    <dgm:cxn modelId="{3E1AD959-091B-4BE9-B75F-FBF9A7CCB3FA}" type="presParOf" srcId="{EFD42529-C2CB-4918-B423-91445B8E5282}" destId="{14CCB6C5-2756-4F9C-A513-0902E19CF821}" srcOrd="15" destOrd="0" presId="urn:microsoft.com/office/officeart/2005/8/layout/list1"/>
    <dgm:cxn modelId="{DE1C8721-7217-44D4-8D4D-EB3E5F8A54E6}" type="presParOf" srcId="{EFD42529-C2CB-4918-B423-91445B8E5282}" destId="{275BA1FD-3B7C-46EA-B5C8-CCA0002E019F}" srcOrd="16" destOrd="0" presId="urn:microsoft.com/office/officeart/2005/8/layout/list1"/>
    <dgm:cxn modelId="{94DCA999-84C0-4410-97DB-365E5B03195F}" type="presParOf" srcId="{275BA1FD-3B7C-46EA-B5C8-CCA0002E019F}" destId="{854A805E-9E6D-4BE5-B943-726BA910D3DC}" srcOrd="0" destOrd="0" presId="urn:microsoft.com/office/officeart/2005/8/layout/list1"/>
    <dgm:cxn modelId="{2C468910-DA3A-49AE-B89A-D9CBF849FBC9}" type="presParOf" srcId="{275BA1FD-3B7C-46EA-B5C8-CCA0002E019F}" destId="{7741E952-F87C-4FF5-9AB5-1E076266A609}" srcOrd="1" destOrd="0" presId="urn:microsoft.com/office/officeart/2005/8/layout/list1"/>
    <dgm:cxn modelId="{F9BEB74A-A82D-4A28-BE71-BFA274AF03BE}" type="presParOf" srcId="{EFD42529-C2CB-4918-B423-91445B8E5282}" destId="{F3095642-4067-4F39-9FFE-E8C1DDD9331E}" srcOrd="17" destOrd="0" presId="urn:microsoft.com/office/officeart/2005/8/layout/list1"/>
    <dgm:cxn modelId="{9C3213D5-92BC-47BD-9B98-E022A3E44B5A}" type="presParOf" srcId="{EFD42529-C2CB-4918-B423-91445B8E5282}" destId="{8BD5768A-3CA3-46C5-8E0F-74AE98C198C4}" srcOrd="18" destOrd="0" presId="urn:microsoft.com/office/officeart/2005/8/layout/list1"/>
    <dgm:cxn modelId="{0F11ACC3-E686-43F5-8242-D5D4B776D670}" type="presParOf" srcId="{EFD42529-C2CB-4918-B423-91445B8E5282}" destId="{8E7F307C-191C-426C-8E49-CF0685F13789}" srcOrd="19" destOrd="0" presId="urn:microsoft.com/office/officeart/2005/8/layout/list1"/>
    <dgm:cxn modelId="{25EB7919-C3CD-4D20-B0C6-9C9771F80518}" type="presParOf" srcId="{EFD42529-C2CB-4918-B423-91445B8E5282}" destId="{5137C68A-7C2D-4E91-A9D9-28152EA52C39}" srcOrd="20" destOrd="0" presId="urn:microsoft.com/office/officeart/2005/8/layout/list1"/>
    <dgm:cxn modelId="{75258736-139A-43FE-BABD-2C217D9E8313}" type="presParOf" srcId="{5137C68A-7C2D-4E91-A9D9-28152EA52C39}" destId="{F4A8FB3B-93DB-43F7-9C92-EACAB87F3DC2}" srcOrd="0" destOrd="0" presId="urn:microsoft.com/office/officeart/2005/8/layout/list1"/>
    <dgm:cxn modelId="{3817A74B-ED54-4028-9D9A-DE9FB3A9ABEB}" type="presParOf" srcId="{5137C68A-7C2D-4E91-A9D9-28152EA52C39}" destId="{078EA9F6-C234-4309-8283-471D3A94CC7E}" srcOrd="1" destOrd="0" presId="urn:microsoft.com/office/officeart/2005/8/layout/list1"/>
    <dgm:cxn modelId="{4AFE547A-99D3-4521-94A9-8C7A4846B5AB}" type="presParOf" srcId="{EFD42529-C2CB-4918-B423-91445B8E5282}" destId="{D55C89E7-1910-40DC-A7F1-99FA6EF8C30D}" srcOrd="21" destOrd="0" presId="urn:microsoft.com/office/officeart/2005/8/layout/list1"/>
    <dgm:cxn modelId="{6335ACDA-1CD1-4B28-944F-875D0A791C51}" type="presParOf" srcId="{EFD42529-C2CB-4918-B423-91445B8E5282}" destId="{1EB7C690-8D7E-46F1-B20D-59096DFE4CD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C71741-DA6C-4DB4-ABB9-71AFF8665BC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2DE9D926-DD55-436C-966C-BC3878DEBBE7}">
      <dgm:prSet/>
      <dgm:spPr/>
      <dgm:t>
        <a:bodyPr/>
        <a:lstStyle/>
        <a:p>
          <a:r>
            <a:rPr lang="en-US" b="1" dirty="0"/>
            <a:t>NEPA Log</a:t>
          </a:r>
          <a:endParaRPr lang="en-US" dirty="0"/>
        </a:p>
      </dgm:t>
    </dgm:pt>
    <dgm:pt modelId="{0D323423-5824-476D-B1AA-E4685090CC55}" type="parTrans" cxnId="{1903C9A5-2EBE-4E1E-8CC8-29187DBE47AD}">
      <dgm:prSet/>
      <dgm:spPr/>
      <dgm:t>
        <a:bodyPr/>
        <a:lstStyle/>
        <a:p>
          <a:endParaRPr lang="en-US"/>
        </a:p>
      </dgm:t>
    </dgm:pt>
    <dgm:pt modelId="{32371711-B4EA-46F2-8D35-D742E263B473}" type="sibTrans" cxnId="{1903C9A5-2EBE-4E1E-8CC8-29187DBE47AD}">
      <dgm:prSet/>
      <dgm:spPr/>
      <dgm:t>
        <a:bodyPr/>
        <a:lstStyle/>
        <a:p>
          <a:endParaRPr lang="en-US"/>
        </a:p>
      </dgm:t>
    </dgm:pt>
    <dgm:pt modelId="{D9ED7F2A-646B-455F-99BF-72E2ADEBA452}">
      <dgm:prSet/>
      <dgm:spPr/>
      <dgm:t>
        <a:bodyPr/>
        <a:lstStyle/>
        <a:p>
          <a:r>
            <a:rPr lang="en-US" dirty="0"/>
            <a:t>A document that provides evidence of a recipient’s review of Bounded Categories of activities</a:t>
          </a:r>
        </a:p>
      </dgm:t>
    </dgm:pt>
    <dgm:pt modelId="{6BA7047D-CB0B-457D-AC6A-F6959553520E}" type="parTrans" cxnId="{F3EC24F3-0B07-4EE0-A3E9-4C19FCD6E071}">
      <dgm:prSet/>
      <dgm:spPr/>
      <dgm:t>
        <a:bodyPr/>
        <a:lstStyle/>
        <a:p>
          <a:endParaRPr lang="en-US"/>
        </a:p>
      </dgm:t>
    </dgm:pt>
    <dgm:pt modelId="{DA787D98-36CC-40DD-909E-87592F4CB50B}" type="sibTrans" cxnId="{F3EC24F3-0B07-4EE0-A3E9-4C19FCD6E071}">
      <dgm:prSet/>
      <dgm:spPr/>
      <dgm:t>
        <a:bodyPr/>
        <a:lstStyle/>
        <a:p>
          <a:endParaRPr lang="en-US"/>
        </a:p>
      </dgm:t>
    </dgm:pt>
    <dgm:pt modelId="{420D2CB7-C7A1-46C0-9D41-8970EC5C3D25}">
      <dgm:prSet/>
      <dgm:spPr/>
      <dgm:t>
        <a:bodyPr/>
        <a:lstStyle/>
        <a:p>
          <a:r>
            <a:rPr lang="en-US" b="1" dirty="0"/>
            <a:t>Historic Preservation Programmatic Agreement </a:t>
          </a:r>
          <a:endParaRPr lang="en-US" dirty="0"/>
        </a:p>
      </dgm:t>
    </dgm:pt>
    <dgm:pt modelId="{C1B95644-60A6-4ADB-897A-B53BF58365F9}" type="parTrans" cxnId="{2E5C9667-CAEB-4687-A4CE-1E9C8A8D43F7}">
      <dgm:prSet/>
      <dgm:spPr/>
      <dgm:t>
        <a:bodyPr/>
        <a:lstStyle/>
        <a:p>
          <a:endParaRPr lang="en-US"/>
        </a:p>
      </dgm:t>
    </dgm:pt>
    <dgm:pt modelId="{34481EAA-27AC-44A9-AE9A-5C6F75439F3B}" type="sibTrans" cxnId="{2E5C9667-CAEB-4687-A4CE-1E9C8A8D43F7}">
      <dgm:prSet/>
      <dgm:spPr/>
      <dgm:t>
        <a:bodyPr/>
        <a:lstStyle/>
        <a:p>
          <a:endParaRPr lang="en-US"/>
        </a:p>
      </dgm:t>
    </dgm:pt>
    <dgm:pt modelId="{95F33323-4B60-4B5C-A9AB-1C3BE65FD781}">
      <dgm:prSet/>
      <dgm:spPr/>
      <dgm:t>
        <a:bodyPr/>
        <a:lstStyle/>
        <a:p>
          <a:r>
            <a:rPr lang="en-US" dirty="0"/>
            <a:t>Programmatic Agreements (PAs) offer a streamlined process for grantees to satisfy their historic preservation requirements with minimum or no consultation with the State Historic Preservation Officer based on the type of activity that is being undertaken. All SCEP recipients in the states and territories have a PA other than Guam.  DOE does not have PAs with any tribal governments. </a:t>
          </a:r>
        </a:p>
      </dgm:t>
    </dgm:pt>
    <dgm:pt modelId="{C6BEF627-B379-46F6-96C6-83E13B2CFBA2}" type="parTrans" cxnId="{60016EB7-D535-44D2-BEAD-E1E533E3F31C}">
      <dgm:prSet/>
      <dgm:spPr/>
      <dgm:t>
        <a:bodyPr/>
        <a:lstStyle/>
        <a:p>
          <a:endParaRPr lang="en-US"/>
        </a:p>
      </dgm:t>
    </dgm:pt>
    <dgm:pt modelId="{7D6953FC-D47F-4719-BC04-5BCF26EAE40D}" type="sibTrans" cxnId="{60016EB7-D535-44D2-BEAD-E1E533E3F31C}">
      <dgm:prSet/>
      <dgm:spPr/>
      <dgm:t>
        <a:bodyPr/>
        <a:lstStyle/>
        <a:p>
          <a:endParaRPr lang="en-US"/>
        </a:p>
      </dgm:t>
    </dgm:pt>
    <dgm:pt modelId="{3FF3438A-EC89-44C2-8A43-291DBF51B591}">
      <dgm:prSet/>
      <dgm:spPr/>
      <dgm:t>
        <a:bodyPr/>
        <a:lstStyle/>
        <a:p>
          <a:r>
            <a:rPr lang="en-US" b="1" dirty="0"/>
            <a:t>Categorical Exclusion</a:t>
          </a:r>
          <a:endParaRPr lang="en-US" dirty="0"/>
        </a:p>
      </dgm:t>
    </dgm:pt>
    <dgm:pt modelId="{F056B641-6397-4D2B-987B-EA2CE00DA29E}" type="parTrans" cxnId="{C6AE8AA9-8AD5-4D02-AEC8-CB1B5666524B}">
      <dgm:prSet/>
      <dgm:spPr/>
      <dgm:t>
        <a:bodyPr/>
        <a:lstStyle/>
        <a:p>
          <a:endParaRPr lang="en-US"/>
        </a:p>
      </dgm:t>
    </dgm:pt>
    <dgm:pt modelId="{8BD7DC79-23E2-4424-BCAE-26913E8DC551}" type="sibTrans" cxnId="{C6AE8AA9-8AD5-4D02-AEC8-CB1B5666524B}">
      <dgm:prSet/>
      <dgm:spPr/>
      <dgm:t>
        <a:bodyPr/>
        <a:lstStyle/>
        <a:p>
          <a:endParaRPr lang="en-US"/>
        </a:p>
      </dgm:t>
    </dgm:pt>
    <dgm:pt modelId="{A28D8418-64E7-40FE-A2ED-4ABFE741A7B2}">
      <dgm:prSet/>
      <dgm:spPr/>
      <dgm:t>
        <a:bodyPr/>
        <a:lstStyle/>
        <a:p>
          <a:r>
            <a:rPr lang="en-US" dirty="0"/>
            <a:t>Categories of actions that DOE has determined, by regulation, normally do not have a significant effect on the human environment and for which neither an environmental assessment nor an environmental impact statement is required</a:t>
          </a:r>
        </a:p>
      </dgm:t>
    </dgm:pt>
    <dgm:pt modelId="{2991349C-9BBC-4D16-AD0D-8F53DBBB125D}" type="parTrans" cxnId="{1A510D87-F28E-46AD-8030-8A25B085AB84}">
      <dgm:prSet/>
      <dgm:spPr/>
      <dgm:t>
        <a:bodyPr/>
        <a:lstStyle/>
        <a:p>
          <a:endParaRPr lang="en-US"/>
        </a:p>
      </dgm:t>
    </dgm:pt>
    <dgm:pt modelId="{F4D375BA-8FD9-46AB-BAD8-71DB972796AD}" type="sibTrans" cxnId="{1A510D87-F28E-46AD-8030-8A25B085AB84}">
      <dgm:prSet/>
      <dgm:spPr/>
      <dgm:t>
        <a:bodyPr/>
        <a:lstStyle/>
        <a:p>
          <a:endParaRPr lang="en-US"/>
        </a:p>
      </dgm:t>
    </dgm:pt>
    <dgm:pt modelId="{8361F410-3C6D-489F-899E-19D5B53AA894}">
      <dgm:prSet/>
      <dgm:spPr/>
      <dgm:t>
        <a:bodyPr/>
        <a:lstStyle/>
        <a:p>
          <a:r>
            <a:rPr lang="en-US" dirty="0"/>
            <a:t>Scope of Work</a:t>
          </a:r>
        </a:p>
      </dgm:t>
    </dgm:pt>
    <dgm:pt modelId="{B8A33F77-D77F-4686-9F6E-C633A2824194}" type="parTrans" cxnId="{CF76EF73-423B-405E-BC33-F64F916B82F8}">
      <dgm:prSet/>
      <dgm:spPr/>
      <dgm:t>
        <a:bodyPr/>
        <a:lstStyle/>
        <a:p>
          <a:endParaRPr lang="en-US"/>
        </a:p>
      </dgm:t>
    </dgm:pt>
    <dgm:pt modelId="{87812AD8-738C-490B-A8ED-57156A3754B2}" type="sibTrans" cxnId="{CF76EF73-423B-405E-BC33-F64F916B82F8}">
      <dgm:prSet/>
      <dgm:spPr/>
      <dgm:t>
        <a:bodyPr/>
        <a:lstStyle/>
        <a:p>
          <a:endParaRPr lang="en-US"/>
        </a:p>
      </dgm:t>
    </dgm:pt>
    <dgm:pt modelId="{9D9BB40B-3636-4BC6-9511-1CA200C0CDEA}">
      <dgm:prSet/>
      <dgm:spPr/>
      <dgm:t>
        <a:bodyPr/>
        <a:lstStyle/>
        <a:p>
          <a:r>
            <a:rPr lang="en-US" dirty="0"/>
            <a:t>An explanation of specific activities and steps to complete a project </a:t>
          </a:r>
        </a:p>
      </dgm:t>
    </dgm:pt>
    <dgm:pt modelId="{FEE90124-8C6E-45A4-B631-8B3A919C87EE}" type="parTrans" cxnId="{D77A7984-19D6-4744-A6DE-8D64FBE5E11C}">
      <dgm:prSet/>
      <dgm:spPr/>
      <dgm:t>
        <a:bodyPr/>
        <a:lstStyle/>
        <a:p>
          <a:endParaRPr lang="en-US"/>
        </a:p>
      </dgm:t>
    </dgm:pt>
    <dgm:pt modelId="{4E6CFA3C-FB02-4A17-8F6E-C19FE111D8BF}" type="sibTrans" cxnId="{D77A7984-19D6-4744-A6DE-8D64FBE5E11C}">
      <dgm:prSet/>
      <dgm:spPr/>
      <dgm:t>
        <a:bodyPr/>
        <a:lstStyle/>
        <a:p>
          <a:endParaRPr lang="en-US"/>
        </a:p>
      </dgm:t>
    </dgm:pt>
    <dgm:pt modelId="{800EA79A-7282-4593-99A9-0AACDBAE427C}">
      <dgm:prSet/>
      <dgm:spPr/>
      <dgm:t>
        <a:bodyPr/>
        <a:lstStyle/>
        <a:p>
          <a:r>
            <a:rPr lang="en-US" b="1" dirty="0"/>
            <a:t>PMC</a:t>
          </a:r>
          <a:endParaRPr lang="en-US" dirty="0"/>
        </a:p>
      </dgm:t>
    </dgm:pt>
    <dgm:pt modelId="{A685A3E8-7592-45B3-8FFD-B36D56AF5CEF}" type="parTrans" cxnId="{2566782F-2F3D-469B-B522-AF56C7F50633}">
      <dgm:prSet/>
      <dgm:spPr/>
      <dgm:t>
        <a:bodyPr/>
        <a:lstStyle/>
        <a:p>
          <a:endParaRPr lang="en-US"/>
        </a:p>
      </dgm:t>
    </dgm:pt>
    <dgm:pt modelId="{7E1C6046-6E04-4370-B141-2BA552E75B6B}" type="sibTrans" cxnId="{2566782F-2F3D-469B-B522-AF56C7F50633}">
      <dgm:prSet/>
      <dgm:spPr/>
      <dgm:t>
        <a:bodyPr/>
        <a:lstStyle/>
        <a:p>
          <a:endParaRPr lang="en-US"/>
        </a:p>
      </dgm:t>
    </dgm:pt>
    <dgm:pt modelId="{BFF2FFCE-ED8F-4454-81AA-C378D5216402}">
      <dgm:prSet/>
      <dgm:spPr/>
      <dgm:t>
        <a:bodyPr/>
        <a:lstStyle/>
        <a:p>
          <a:r>
            <a:rPr lang="en-US" dirty="0"/>
            <a:t>Project Management Center, an online system for DOE NEPA reviews </a:t>
          </a:r>
        </a:p>
      </dgm:t>
    </dgm:pt>
    <dgm:pt modelId="{3D38DB23-9186-4574-96EB-288DBDFA2DA1}" type="sibTrans" cxnId="{AC131737-1749-45DB-A667-37B7A349D3D1}">
      <dgm:prSet/>
      <dgm:spPr/>
      <dgm:t>
        <a:bodyPr/>
        <a:lstStyle/>
        <a:p>
          <a:endParaRPr lang="en-US"/>
        </a:p>
      </dgm:t>
    </dgm:pt>
    <dgm:pt modelId="{647F298B-189A-400A-9D24-D621C47C58AB}" type="parTrans" cxnId="{AC131737-1749-45DB-A667-37B7A349D3D1}">
      <dgm:prSet/>
      <dgm:spPr/>
      <dgm:t>
        <a:bodyPr/>
        <a:lstStyle/>
        <a:p>
          <a:endParaRPr lang="en-US"/>
        </a:p>
      </dgm:t>
    </dgm:pt>
    <dgm:pt modelId="{EFD42529-C2CB-4918-B423-91445B8E5282}" type="pres">
      <dgm:prSet presAssocID="{11C71741-DA6C-4DB4-ABB9-71AFF8665BC3}" presName="linear" presStyleCnt="0">
        <dgm:presLayoutVars>
          <dgm:dir/>
          <dgm:animLvl val="lvl"/>
          <dgm:resizeHandles val="exact"/>
        </dgm:presLayoutVars>
      </dgm:prSet>
      <dgm:spPr/>
    </dgm:pt>
    <dgm:pt modelId="{BCE1F119-A9B9-4C8E-BB80-6DE1EF233796}" type="pres">
      <dgm:prSet presAssocID="{2DE9D926-DD55-436C-966C-BC3878DEBBE7}" presName="parentLin" presStyleCnt="0"/>
      <dgm:spPr/>
    </dgm:pt>
    <dgm:pt modelId="{4E77506E-3915-4867-916D-4E4885FCACE3}" type="pres">
      <dgm:prSet presAssocID="{2DE9D926-DD55-436C-966C-BC3878DEBBE7}" presName="parentLeftMargin" presStyleLbl="node1" presStyleIdx="0" presStyleCnt="5"/>
      <dgm:spPr/>
    </dgm:pt>
    <dgm:pt modelId="{E0FBE173-AEFA-43C0-B6C9-2A5E1ECCA50E}" type="pres">
      <dgm:prSet presAssocID="{2DE9D926-DD55-436C-966C-BC3878DEBBE7}" presName="parentText" presStyleLbl="node1" presStyleIdx="0" presStyleCnt="5">
        <dgm:presLayoutVars>
          <dgm:chMax val="0"/>
          <dgm:bulletEnabled val="1"/>
        </dgm:presLayoutVars>
      </dgm:prSet>
      <dgm:spPr/>
    </dgm:pt>
    <dgm:pt modelId="{AF1A812F-988E-4352-93AE-049535554B9B}" type="pres">
      <dgm:prSet presAssocID="{2DE9D926-DD55-436C-966C-BC3878DEBBE7}" presName="negativeSpace" presStyleCnt="0"/>
      <dgm:spPr/>
    </dgm:pt>
    <dgm:pt modelId="{4597D7A2-64DD-471F-9509-CEC23096ADA9}" type="pres">
      <dgm:prSet presAssocID="{2DE9D926-DD55-436C-966C-BC3878DEBBE7}" presName="childText" presStyleLbl="conFgAcc1" presStyleIdx="0" presStyleCnt="5">
        <dgm:presLayoutVars>
          <dgm:bulletEnabled val="1"/>
        </dgm:presLayoutVars>
      </dgm:prSet>
      <dgm:spPr/>
    </dgm:pt>
    <dgm:pt modelId="{A14FD6F4-0978-4CBA-8BD6-0DC876D5C864}" type="pres">
      <dgm:prSet presAssocID="{32371711-B4EA-46F2-8D35-D742E263B473}" presName="spaceBetweenRectangles" presStyleCnt="0"/>
      <dgm:spPr/>
    </dgm:pt>
    <dgm:pt modelId="{113C64BD-C956-4726-AC64-68184490BBBC}" type="pres">
      <dgm:prSet presAssocID="{420D2CB7-C7A1-46C0-9D41-8970EC5C3D25}" presName="parentLin" presStyleCnt="0"/>
      <dgm:spPr/>
    </dgm:pt>
    <dgm:pt modelId="{CD5BA4A5-82C1-4E7B-8665-ECCC80D12DCD}" type="pres">
      <dgm:prSet presAssocID="{420D2CB7-C7A1-46C0-9D41-8970EC5C3D25}" presName="parentLeftMargin" presStyleLbl="node1" presStyleIdx="0" presStyleCnt="5"/>
      <dgm:spPr/>
    </dgm:pt>
    <dgm:pt modelId="{3E2E6F8D-B482-4CB2-9886-1C0CAB8392AA}" type="pres">
      <dgm:prSet presAssocID="{420D2CB7-C7A1-46C0-9D41-8970EC5C3D25}" presName="parentText" presStyleLbl="node1" presStyleIdx="1" presStyleCnt="5">
        <dgm:presLayoutVars>
          <dgm:chMax val="0"/>
          <dgm:bulletEnabled val="1"/>
        </dgm:presLayoutVars>
      </dgm:prSet>
      <dgm:spPr/>
    </dgm:pt>
    <dgm:pt modelId="{BC4DDE5F-7E85-4203-8A84-F3E8B2B98292}" type="pres">
      <dgm:prSet presAssocID="{420D2CB7-C7A1-46C0-9D41-8970EC5C3D25}" presName="negativeSpace" presStyleCnt="0"/>
      <dgm:spPr/>
    </dgm:pt>
    <dgm:pt modelId="{F812BE94-9132-4C55-8E37-C603AE3FA94D}" type="pres">
      <dgm:prSet presAssocID="{420D2CB7-C7A1-46C0-9D41-8970EC5C3D25}" presName="childText" presStyleLbl="conFgAcc1" presStyleIdx="1" presStyleCnt="5">
        <dgm:presLayoutVars>
          <dgm:bulletEnabled val="1"/>
        </dgm:presLayoutVars>
      </dgm:prSet>
      <dgm:spPr/>
    </dgm:pt>
    <dgm:pt modelId="{8F04A70A-EA28-4356-A231-2B1CF19E32DB}" type="pres">
      <dgm:prSet presAssocID="{34481EAA-27AC-44A9-AE9A-5C6F75439F3B}" presName="spaceBetweenRectangles" presStyleCnt="0"/>
      <dgm:spPr/>
    </dgm:pt>
    <dgm:pt modelId="{C9456491-8795-43A1-BAA8-45A28CBD25FE}" type="pres">
      <dgm:prSet presAssocID="{3FF3438A-EC89-44C2-8A43-291DBF51B591}" presName="parentLin" presStyleCnt="0"/>
      <dgm:spPr/>
    </dgm:pt>
    <dgm:pt modelId="{FC34C229-F71F-441E-A1CE-CC106BC0E9B1}" type="pres">
      <dgm:prSet presAssocID="{3FF3438A-EC89-44C2-8A43-291DBF51B591}" presName="parentLeftMargin" presStyleLbl="node1" presStyleIdx="1" presStyleCnt="5"/>
      <dgm:spPr/>
    </dgm:pt>
    <dgm:pt modelId="{48DC81C9-0C1A-459D-9984-6ECD816FC26A}" type="pres">
      <dgm:prSet presAssocID="{3FF3438A-EC89-44C2-8A43-291DBF51B591}" presName="parentText" presStyleLbl="node1" presStyleIdx="2" presStyleCnt="5">
        <dgm:presLayoutVars>
          <dgm:chMax val="0"/>
          <dgm:bulletEnabled val="1"/>
        </dgm:presLayoutVars>
      </dgm:prSet>
      <dgm:spPr/>
    </dgm:pt>
    <dgm:pt modelId="{3A74874B-21A2-4F0A-9212-D1BB24279F63}" type="pres">
      <dgm:prSet presAssocID="{3FF3438A-EC89-44C2-8A43-291DBF51B591}" presName="negativeSpace" presStyleCnt="0"/>
      <dgm:spPr/>
    </dgm:pt>
    <dgm:pt modelId="{E0583271-41F7-4948-B991-CD459C32705F}" type="pres">
      <dgm:prSet presAssocID="{3FF3438A-EC89-44C2-8A43-291DBF51B591}" presName="childText" presStyleLbl="conFgAcc1" presStyleIdx="2" presStyleCnt="5">
        <dgm:presLayoutVars>
          <dgm:bulletEnabled val="1"/>
        </dgm:presLayoutVars>
      </dgm:prSet>
      <dgm:spPr/>
    </dgm:pt>
    <dgm:pt modelId="{664679B7-B054-4EC3-86C7-1F1B210FC31B}" type="pres">
      <dgm:prSet presAssocID="{8BD7DC79-23E2-4424-BCAE-26913E8DC551}" presName="spaceBetweenRectangles" presStyleCnt="0"/>
      <dgm:spPr/>
    </dgm:pt>
    <dgm:pt modelId="{04A51A1D-04F4-4B76-9D79-29B235F64598}" type="pres">
      <dgm:prSet presAssocID="{8361F410-3C6D-489F-899E-19D5B53AA894}" presName="parentLin" presStyleCnt="0"/>
      <dgm:spPr/>
    </dgm:pt>
    <dgm:pt modelId="{60A66676-7C90-4A86-AEB1-394F6D84F7E5}" type="pres">
      <dgm:prSet presAssocID="{8361F410-3C6D-489F-899E-19D5B53AA894}" presName="parentLeftMargin" presStyleLbl="node1" presStyleIdx="2" presStyleCnt="5"/>
      <dgm:spPr/>
    </dgm:pt>
    <dgm:pt modelId="{F72FD545-D8AC-4BFF-8DF3-9E2888CEF1F0}" type="pres">
      <dgm:prSet presAssocID="{8361F410-3C6D-489F-899E-19D5B53AA894}" presName="parentText" presStyleLbl="node1" presStyleIdx="3" presStyleCnt="5">
        <dgm:presLayoutVars>
          <dgm:chMax val="0"/>
          <dgm:bulletEnabled val="1"/>
        </dgm:presLayoutVars>
      </dgm:prSet>
      <dgm:spPr/>
    </dgm:pt>
    <dgm:pt modelId="{14E6FDD9-9725-403C-996D-DE69077D685C}" type="pres">
      <dgm:prSet presAssocID="{8361F410-3C6D-489F-899E-19D5B53AA894}" presName="negativeSpace" presStyleCnt="0"/>
      <dgm:spPr/>
    </dgm:pt>
    <dgm:pt modelId="{1CC41C57-60E9-496F-8E2A-382B70D39659}" type="pres">
      <dgm:prSet presAssocID="{8361F410-3C6D-489F-899E-19D5B53AA894}" presName="childText" presStyleLbl="conFgAcc1" presStyleIdx="3" presStyleCnt="5">
        <dgm:presLayoutVars>
          <dgm:bulletEnabled val="1"/>
        </dgm:presLayoutVars>
      </dgm:prSet>
      <dgm:spPr/>
    </dgm:pt>
    <dgm:pt modelId="{14CCB6C5-2756-4F9C-A513-0902E19CF821}" type="pres">
      <dgm:prSet presAssocID="{87812AD8-738C-490B-A8ED-57156A3754B2}" presName="spaceBetweenRectangles" presStyleCnt="0"/>
      <dgm:spPr/>
    </dgm:pt>
    <dgm:pt modelId="{275BA1FD-3B7C-46EA-B5C8-CCA0002E019F}" type="pres">
      <dgm:prSet presAssocID="{800EA79A-7282-4593-99A9-0AACDBAE427C}" presName="parentLin" presStyleCnt="0"/>
      <dgm:spPr/>
    </dgm:pt>
    <dgm:pt modelId="{854A805E-9E6D-4BE5-B943-726BA910D3DC}" type="pres">
      <dgm:prSet presAssocID="{800EA79A-7282-4593-99A9-0AACDBAE427C}" presName="parentLeftMargin" presStyleLbl="node1" presStyleIdx="3" presStyleCnt="5"/>
      <dgm:spPr/>
    </dgm:pt>
    <dgm:pt modelId="{7741E952-F87C-4FF5-9AB5-1E076266A609}" type="pres">
      <dgm:prSet presAssocID="{800EA79A-7282-4593-99A9-0AACDBAE427C}" presName="parentText" presStyleLbl="node1" presStyleIdx="4" presStyleCnt="5">
        <dgm:presLayoutVars>
          <dgm:chMax val="0"/>
          <dgm:bulletEnabled val="1"/>
        </dgm:presLayoutVars>
      </dgm:prSet>
      <dgm:spPr/>
    </dgm:pt>
    <dgm:pt modelId="{F3095642-4067-4F39-9FFE-E8C1DDD9331E}" type="pres">
      <dgm:prSet presAssocID="{800EA79A-7282-4593-99A9-0AACDBAE427C}" presName="negativeSpace" presStyleCnt="0"/>
      <dgm:spPr/>
    </dgm:pt>
    <dgm:pt modelId="{8BD5768A-3CA3-46C5-8E0F-74AE98C198C4}" type="pres">
      <dgm:prSet presAssocID="{800EA79A-7282-4593-99A9-0AACDBAE427C}" presName="childText" presStyleLbl="conFgAcc1" presStyleIdx="4" presStyleCnt="5">
        <dgm:presLayoutVars>
          <dgm:bulletEnabled val="1"/>
        </dgm:presLayoutVars>
      </dgm:prSet>
      <dgm:spPr/>
    </dgm:pt>
  </dgm:ptLst>
  <dgm:cxnLst>
    <dgm:cxn modelId="{F471CD00-B6F2-41A6-BB09-09858B207257}" type="presOf" srcId="{3FF3438A-EC89-44C2-8A43-291DBF51B591}" destId="{48DC81C9-0C1A-459D-9984-6ECD816FC26A}" srcOrd="1" destOrd="0" presId="urn:microsoft.com/office/officeart/2005/8/layout/list1"/>
    <dgm:cxn modelId="{BCC61610-2913-4E72-AAE7-19BBAFE83D1F}" type="presOf" srcId="{BFF2FFCE-ED8F-4454-81AA-C378D5216402}" destId="{8BD5768A-3CA3-46C5-8E0F-74AE98C198C4}" srcOrd="0" destOrd="0" presId="urn:microsoft.com/office/officeart/2005/8/layout/list1"/>
    <dgm:cxn modelId="{56AA642C-7BF0-4C9D-BD3A-443A3D625391}" type="presOf" srcId="{11C71741-DA6C-4DB4-ABB9-71AFF8665BC3}" destId="{EFD42529-C2CB-4918-B423-91445B8E5282}" srcOrd="0" destOrd="0" presId="urn:microsoft.com/office/officeart/2005/8/layout/list1"/>
    <dgm:cxn modelId="{2566782F-2F3D-469B-B522-AF56C7F50633}" srcId="{11C71741-DA6C-4DB4-ABB9-71AFF8665BC3}" destId="{800EA79A-7282-4593-99A9-0AACDBAE427C}" srcOrd="4" destOrd="0" parTransId="{A685A3E8-7592-45B3-8FFD-B36D56AF5CEF}" sibTransId="{7E1C6046-6E04-4370-B141-2BA552E75B6B}"/>
    <dgm:cxn modelId="{3D7BD836-9140-4B13-BE3E-AB166A1DF771}" type="presOf" srcId="{9D9BB40B-3636-4BC6-9511-1CA200C0CDEA}" destId="{1CC41C57-60E9-496F-8E2A-382B70D39659}" srcOrd="0" destOrd="0" presId="urn:microsoft.com/office/officeart/2005/8/layout/list1"/>
    <dgm:cxn modelId="{AC131737-1749-45DB-A667-37B7A349D3D1}" srcId="{800EA79A-7282-4593-99A9-0AACDBAE427C}" destId="{BFF2FFCE-ED8F-4454-81AA-C378D5216402}" srcOrd="0" destOrd="0" parTransId="{647F298B-189A-400A-9D24-D621C47C58AB}" sibTransId="{3D38DB23-9186-4574-96EB-288DBDFA2DA1}"/>
    <dgm:cxn modelId="{13F5FA3A-3F3C-40AB-A519-41DC4D0CFED8}" type="presOf" srcId="{420D2CB7-C7A1-46C0-9D41-8970EC5C3D25}" destId="{CD5BA4A5-82C1-4E7B-8665-ECCC80D12DCD}" srcOrd="0" destOrd="0" presId="urn:microsoft.com/office/officeart/2005/8/layout/list1"/>
    <dgm:cxn modelId="{1705525C-63D3-46CE-A34F-99C4794A77DF}" type="presOf" srcId="{95F33323-4B60-4B5C-A9AB-1C3BE65FD781}" destId="{F812BE94-9132-4C55-8E37-C603AE3FA94D}" srcOrd="0" destOrd="0" presId="urn:microsoft.com/office/officeart/2005/8/layout/list1"/>
    <dgm:cxn modelId="{2E5C9667-CAEB-4687-A4CE-1E9C8A8D43F7}" srcId="{11C71741-DA6C-4DB4-ABB9-71AFF8665BC3}" destId="{420D2CB7-C7A1-46C0-9D41-8970EC5C3D25}" srcOrd="1" destOrd="0" parTransId="{C1B95644-60A6-4ADB-897A-B53BF58365F9}" sibTransId="{34481EAA-27AC-44A9-AE9A-5C6F75439F3B}"/>
    <dgm:cxn modelId="{0DFF7269-4B41-4B01-A09D-653A5CDBFB53}" type="presOf" srcId="{8361F410-3C6D-489F-899E-19D5B53AA894}" destId="{F72FD545-D8AC-4BFF-8DF3-9E2888CEF1F0}" srcOrd="1" destOrd="0" presId="urn:microsoft.com/office/officeart/2005/8/layout/list1"/>
    <dgm:cxn modelId="{2780346A-9A71-4328-AB79-1ABD77AF09DC}" type="presOf" srcId="{800EA79A-7282-4593-99A9-0AACDBAE427C}" destId="{7741E952-F87C-4FF5-9AB5-1E076266A609}" srcOrd="1" destOrd="0" presId="urn:microsoft.com/office/officeart/2005/8/layout/list1"/>
    <dgm:cxn modelId="{6948694A-1720-41C3-A343-23501C88978D}" type="presOf" srcId="{2DE9D926-DD55-436C-966C-BC3878DEBBE7}" destId="{4E77506E-3915-4867-916D-4E4885FCACE3}" srcOrd="0" destOrd="0" presId="urn:microsoft.com/office/officeart/2005/8/layout/list1"/>
    <dgm:cxn modelId="{A239AE6D-0C99-4E65-B7ED-B1AF152A00C0}" type="presOf" srcId="{A28D8418-64E7-40FE-A2ED-4ABFE741A7B2}" destId="{E0583271-41F7-4948-B991-CD459C32705F}" srcOrd="0" destOrd="0" presId="urn:microsoft.com/office/officeart/2005/8/layout/list1"/>
    <dgm:cxn modelId="{86B43D51-1242-4914-8C9A-C38D7EE01E99}" type="presOf" srcId="{8361F410-3C6D-489F-899E-19D5B53AA894}" destId="{60A66676-7C90-4A86-AEB1-394F6D84F7E5}" srcOrd="0" destOrd="0" presId="urn:microsoft.com/office/officeart/2005/8/layout/list1"/>
    <dgm:cxn modelId="{AA715B72-9489-41DA-AF14-3DECEED36BAC}" type="presOf" srcId="{2DE9D926-DD55-436C-966C-BC3878DEBBE7}" destId="{E0FBE173-AEFA-43C0-B6C9-2A5E1ECCA50E}" srcOrd="1" destOrd="0" presId="urn:microsoft.com/office/officeart/2005/8/layout/list1"/>
    <dgm:cxn modelId="{CF76EF73-423B-405E-BC33-F64F916B82F8}" srcId="{11C71741-DA6C-4DB4-ABB9-71AFF8665BC3}" destId="{8361F410-3C6D-489F-899E-19D5B53AA894}" srcOrd="3" destOrd="0" parTransId="{B8A33F77-D77F-4686-9F6E-C633A2824194}" sibTransId="{87812AD8-738C-490B-A8ED-57156A3754B2}"/>
    <dgm:cxn modelId="{D77A7984-19D6-4744-A6DE-8D64FBE5E11C}" srcId="{8361F410-3C6D-489F-899E-19D5B53AA894}" destId="{9D9BB40B-3636-4BC6-9511-1CA200C0CDEA}" srcOrd="0" destOrd="0" parTransId="{FEE90124-8C6E-45A4-B631-8B3A919C87EE}" sibTransId="{4E6CFA3C-FB02-4A17-8F6E-C19FE111D8BF}"/>
    <dgm:cxn modelId="{40D9A684-5928-4FC7-BD7C-C2717F3C376B}" type="presOf" srcId="{3FF3438A-EC89-44C2-8A43-291DBF51B591}" destId="{FC34C229-F71F-441E-A1CE-CC106BC0E9B1}" srcOrd="0" destOrd="0" presId="urn:microsoft.com/office/officeart/2005/8/layout/list1"/>
    <dgm:cxn modelId="{1A510D87-F28E-46AD-8030-8A25B085AB84}" srcId="{3FF3438A-EC89-44C2-8A43-291DBF51B591}" destId="{A28D8418-64E7-40FE-A2ED-4ABFE741A7B2}" srcOrd="0" destOrd="0" parTransId="{2991349C-9BBC-4D16-AD0D-8F53DBBB125D}" sibTransId="{F4D375BA-8FD9-46AB-BAD8-71DB972796AD}"/>
    <dgm:cxn modelId="{1903C9A5-2EBE-4E1E-8CC8-29187DBE47AD}" srcId="{11C71741-DA6C-4DB4-ABB9-71AFF8665BC3}" destId="{2DE9D926-DD55-436C-966C-BC3878DEBBE7}" srcOrd="0" destOrd="0" parTransId="{0D323423-5824-476D-B1AA-E4685090CC55}" sibTransId="{32371711-B4EA-46F2-8D35-D742E263B473}"/>
    <dgm:cxn modelId="{9B5A74A6-CE78-4B8A-8AB5-620078198B70}" type="presOf" srcId="{800EA79A-7282-4593-99A9-0AACDBAE427C}" destId="{854A805E-9E6D-4BE5-B943-726BA910D3DC}" srcOrd="0" destOrd="0" presId="urn:microsoft.com/office/officeart/2005/8/layout/list1"/>
    <dgm:cxn modelId="{C6AE8AA9-8AD5-4D02-AEC8-CB1B5666524B}" srcId="{11C71741-DA6C-4DB4-ABB9-71AFF8665BC3}" destId="{3FF3438A-EC89-44C2-8A43-291DBF51B591}" srcOrd="2" destOrd="0" parTransId="{F056B641-6397-4D2B-987B-EA2CE00DA29E}" sibTransId="{8BD7DC79-23E2-4424-BCAE-26913E8DC551}"/>
    <dgm:cxn modelId="{F45BC6B0-4928-4C28-8BF9-9C06B1E8197B}" type="presOf" srcId="{420D2CB7-C7A1-46C0-9D41-8970EC5C3D25}" destId="{3E2E6F8D-B482-4CB2-9886-1C0CAB8392AA}" srcOrd="1" destOrd="0" presId="urn:microsoft.com/office/officeart/2005/8/layout/list1"/>
    <dgm:cxn modelId="{60016EB7-D535-44D2-BEAD-E1E533E3F31C}" srcId="{420D2CB7-C7A1-46C0-9D41-8970EC5C3D25}" destId="{95F33323-4B60-4B5C-A9AB-1C3BE65FD781}" srcOrd="0" destOrd="0" parTransId="{C6BEF627-B379-46F6-96C6-83E13B2CFBA2}" sibTransId="{7D6953FC-D47F-4719-BC04-5BCF26EAE40D}"/>
    <dgm:cxn modelId="{F3EC24F3-0B07-4EE0-A3E9-4C19FCD6E071}" srcId="{2DE9D926-DD55-436C-966C-BC3878DEBBE7}" destId="{D9ED7F2A-646B-455F-99BF-72E2ADEBA452}" srcOrd="0" destOrd="0" parTransId="{6BA7047D-CB0B-457D-AC6A-F6959553520E}" sibTransId="{DA787D98-36CC-40DD-909E-87592F4CB50B}"/>
    <dgm:cxn modelId="{4ABDF5F5-83B4-439E-A4D1-B3A858399CF7}" type="presOf" srcId="{D9ED7F2A-646B-455F-99BF-72E2ADEBA452}" destId="{4597D7A2-64DD-471F-9509-CEC23096ADA9}" srcOrd="0" destOrd="0" presId="urn:microsoft.com/office/officeart/2005/8/layout/list1"/>
    <dgm:cxn modelId="{E07E4D60-2626-4CE2-B02F-74FBAC61C118}" type="presParOf" srcId="{EFD42529-C2CB-4918-B423-91445B8E5282}" destId="{BCE1F119-A9B9-4C8E-BB80-6DE1EF233796}" srcOrd="0" destOrd="0" presId="urn:microsoft.com/office/officeart/2005/8/layout/list1"/>
    <dgm:cxn modelId="{389B6944-B8D9-4916-9B95-D5A987A1964D}" type="presParOf" srcId="{BCE1F119-A9B9-4C8E-BB80-6DE1EF233796}" destId="{4E77506E-3915-4867-916D-4E4885FCACE3}" srcOrd="0" destOrd="0" presId="urn:microsoft.com/office/officeart/2005/8/layout/list1"/>
    <dgm:cxn modelId="{8AE2BF5D-1086-470F-9741-952BD0EF4811}" type="presParOf" srcId="{BCE1F119-A9B9-4C8E-BB80-6DE1EF233796}" destId="{E0FBE173-AEFA-43C0-B6C9-2A5E1ECCA50E}" srcOrd="1" destOrd="0" presId="urn:microsoft.com/office/officeart/2005/8/layout/list1"/>
    <dgm:cxn modelId="{25BA8AEB-4722-44F8-A72E-BDDDF6D54842}" type="presParOf" srcId="{EFD42529-C2CB-4918-B423-91445B8E5282}" destId="{AF1A812F-988E-4352-93AE-049535554B9B}" srcOrd="1" destOrd="0" presId="urn:microsoft.com/office/officeart/2005/8/layout/list1"/>
    <dgm:cxn modelId="{8746BE2A-623F-4639-B129-2BA28064F8DF}" type="presParOf" srcId="{EFD42529-C2CB-4918-B423-91445B8E5282}" destId="{4597D7A2-64DD-471F-9509-CEC23096ADA9}" srcOrd="2" destOrd="0" presId="urn:microsoft.com/office/officeart/2005/8/layout/list1"/>
    <dgm:cxn modelId="{C409C58B-B559-4CCF-B59C-182245948817}" type="presParOf" srcId="{EFD42529-C2CB-4918-B423-91445B8E5282}" destId="{A14FD6F4-0978-4CBA-8BD6-0DC876D5C864}" srcOrd="3" destOrd="0" presId="urn:microsoft.com/office/officeart/2005/8/layout/list1"/>
    <dgm:cxn modelId="{A71DBE83-48A5-496D-81C4-B8803FE34EA8}" type="presParOf" srcId="{EFD42529-C2CB-4918-B423-91445B8E5282}" destId="{113C64BD-C956-4726-AC64-68184490BBBC}" srcOrd="4" destOrd="0" presId="urn:microsoft.com/office/officeart/2005/8/layout/list1"/>
    <dgm:cxn modelId="{21E0DFBE-50EB-4AF0-9577-2E65783F7ECF}" type="presParOf" srcId="{113C64BD-C956-4726-AC64-68184490BBBC}" destId="{CD5BA4A5-82C1-4E7B-8665-ECCC80D12DCD}" srcOrd="0" destOrd="0" presId="urn:microsoft.com/office/officeart/2005/8/layout/list1"/>
    <dgm:cxn modelId="{7CCD72C5-C61D-4983-A22B-1FC0D77E1058}" type="presParOf" srcId="{113C64BD-C956-4726-AC64-68184490BBBC}" destId="{3E2E6F8D-B482-4CB2-9886-1C0CAB8392AA}" srcOrd="1" destOrd="0" presId="urn:microsoft.com/office/officeart/2005/8/layout/list1"/>
    <dgm:cxn modelId="{4A6C9275-3B17-4237-A512-6F80978894A1}" type="presParOf" srcId="{EFD42529-C2CB-4918-B423-91445B8E5282}" destId="{BC4DDE5F-7E85-4203-8A84-F3E8B2B98292}" srcOrd="5" destOrd="0" presId="urn:microsoft.com/office/officeart/2005/8/layout/list1"/>
    <dgm:cxn modelId="{F52A4B01-0CF1-445C-9393-DAB03FBD2DDA}" type="presParOf" srcId="{EFD42529-C2CB-4918-B423-91445B8E5282}" destId="{F812BE94-9132-4C55-8E37-C603AE3FA94D}" srcOrd="6" destOrd="0" presId="urn:microsoft.com/office/officeart/2005/8/layout/list1"/>
    <dgm:cxn modelId="{F4B2EC6F-D61E-4BB5-B686-DFAABCA7267F}" type="presParOf" srcId="{EFD42529-C2CB-4918-B423-91445B8E5282}" destId="{8F04A70A-EA28-4356-A231-2B1CF19E32DB}" srcOrd="7" destOrd="0" presId="urn:microsoft.com/office/officeart/2005/8/layout/list1"/>
    <dgm:cxn modelId="{5E54E2C8-D6EE-46A6-8ED8-29ED69FCAFA7}" type="presParOf" srcId="{EFD42529-C2CB-4918-B423-91445B8E5282}" destId="{C9456491-8795-43A1-BAA8-45A28CBD25FE}" srcOrd="8" destOrd="0" presId="urn:microsoft.com/office/officeart/2005/8/layout/list1"/>
    <dgm:cxn modelId="{057C79F8-D807-41D0-BD12-1DC51AE84ADB}" type="presParOf" srcId="{C9456491-8795-43A1-BAA8-45A28CBD25FE}" destId="{FC34C229-F71F-441E-A1CE-CC106BC0E9B1}" srcOrd="0" destOrd="0" presId="urn:microsoft.com/office/officeart/2005/8/layout/list1"/>
    <dgm:cxn modelId="{5C9EED2B-049A-417D-9C69-382CB2CD7E69}" type="presParOf" srcId="{C9456491-8795-43A1-BAA8-45A28CBD25FE}" destId="{48DC81C9-0C1A-459D-9984-6ECD816FC26A}" srcOrd="1" destOrd="0" presId="urn:microsoft.com/office/officeart/2005/8/layout/list1"/>
    <dgm:cxn modelId="{C6244DF8-B4B3-4727-B18D-9A7F08F54425}" type="presParOf" srcId="{EFD42529-C2CB-4918-B423-91445B8E5282}" destId="{3A74874B-21A2-4F0A-9212-D1BB24279F63}" srcOrd="9" destOrd="0" presId="urn:microsoft.com/office/officeart/2005/8/layout/list1"/>
    <dgm:cxn modelId="{E55EECC9-122A-40FF-8825-CF5A5577ACCD}" type="presParOf" srcId="{EFD42529-C2CB-4918-B423-91445B8E5282}" destId="{E0583271-41F7-4948-B991-CD459C32705F}" srcOrd="10" destOrd="0" presId="urn:microsoft.com/office/officeart/2005/8/layout/list1"/>
    <dgm:cxn modelId="{7798ACA9-6FA6-469C-B88E-238BE76D28E1}" type="presParOf" srcId="{EFD42529-C2CB-4918-B423-91445B8E5282}" destId="{664679B7-B054-4EC3-86C7-1F1B210FC31B}" srcOrd="11" destOrd="0" presId="urn:microsoft.com/office/officeart/2005/8/layout/list1"/>
    <dgm:cxn modelId="{8257E17D-1CEE-4EDA-83A4-12864BB2E215}" type="presParOf" srcId="{EFD42529-C2CB-4918-B423-91445B8E5282}" destId="{04A51A1D-04F4-4B76-9D79-29B235F64598}" srcOrd="12" destOrd="0" presId="urn:microsoft.com/office/officeart/2005/8/layout/list1"/>
    <dgm:cxn modelId="{3E17DC98-FDB6-4F89-8E94-88E81E6B42EC}" type="presParOf" srcId="{04A51A1D-04F4-4B76-9D79-29B235F64598}" destId="{60A66676-7C90-4A86-AEB1-394F6D84F7E5}" srcOrd="0" destOrd="0" presId="urn:microsoft.com/office/officeart/2005/8/layout/list1"/>
    <dgm:cxn modelId="{6038EC93-B818-423B-A551-B04B2CE31625}" type="presParOf" srcId="{04A51A1D-04F4-4B76-9D79-29B235F64598}" destId="{F72FD545-D8AC-4BFF-8DF3-9E2888CEF1F0}" srcOrd="1" destOrd="0" presId="urn:microsoft.com/office/officeart/2005/8/layout/list1"/>
    <dgm:cxn modelId="{A8FFEB18-563D-4C7D-8433-10E833133C70}" type="presParOf" srcId="{EFD42529-C2CB-4918-B423-91445B8E5282}" destId="{14E6FDD9-9725-403C-996D-DE69077D685C}" srcOrd="13" destOrd="0" presId="urn:microsoft.com/office/officeart/2005/8/layout/list1"/>
    <dgm:cxn modelId="{9DADA5DE-5FA7-402D-A170-1F5159A526C4}" type="presParOf" srcId="{EFD42529-C2CB-4918-B423-91445B8E5282}" destId="{1CC41C57-60E9-496F-8E2A-382B70D39659}" srcOrd="14" destOrd="0" presId="urn:microsoft.com/office/officeart/2005/8/layout/list1"/>
    <dgm:cxn modelId="{3E1AD959-091B-4BE9-B75F-FBF9A7CCB3FA}" type="presParOf" srcId="{EFD42529-C2CB-4918-B423-91445B8E5282}" destId="{14CCB6C5-2756-4F9C-A513-0902E19CF821}" srcOrd="15" destOrd="0" presId="urn:microsoft.com/office/officeart/2005/8/layout/list1"/>
    <dgm:cxn modelId="{DE1C8721-7217-44D4-8D4D-EB3E5F8A54E6}" type="presParOf" srcId="{EFD42529-C2CB-4918-B423-91445B8E5282}" destId="{275BA1FD-3B7C-46EA-B5C8-CCA0002E019F}" srcOrd="16" destOrd="0" presId="urn:microsoft.com/office/officeart/2005/8/layout/list1"/>
    <dgm:cxn modelId="{94DCA999-84C0-4410-97DB-365E5B03195F}" type="presParOf" srcId="{275BA1FD-3B7C-46EA-B5C8-CCA0002E019F}" destId="{854A805E-9E6D-4BE5-B943-726BA910D3DC}" srcOrd="0" destOrd="0" presId="urn:microsoft.com/office/officeart/2005/8/layout/list1"/>
    <dgm:cxn modelId="{2C468910-DA3A-49AE-B89A-D9CBF849FBC9}" type="presParOf" srcId="{275BA1FD-3B7C-46EA-B5C8-CCA0002E019F}" destId="{7741E952-F87C-4FF5-9AB5-1E076266A609}" srcOrd="1" destOrd="0" presId="urn:microsoft.com/office/officeart/2005/8/layout/list1"/>
    <dgm:cxn modelId="{F9BEB74A-A82D-4A28-BE71-BFA274AF03BE}" type="presParOf" srcId="{EFD42529-C2CB-4918-B423-91445B8E5282}" destId="{F3095642-4067-4F39-9FFE-E8C1DDD9331E}" srcOrd="17" destOrd="0" presId="urn:microsoft.com/office/officeart/2005/8/layout/list1"/>
    <dgm:cxn modelId="{9C3213D5-92BC-47BD-9B98-E022A3E44B5A}" type="presParOf" srcId="{EFD42529-C2CB-4918-B423-91445B8E5282}" destId="{8BD5768A-3CA3-46C5-8E0F-74AE98C198C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B4D1BF-3857-4226-80F5-60FD43890E93}" type="doc">
      <dgm:prSet loTypeId="urn:microsoft.com/office/officeart/2005/8/layout/hierarchy2" loCatId="hierarchy" qsTypeId="urn:microsoft.com/office/officeart/2005/8/quickstyle/simple1" qsCatId="simple" csTypeId="urn:microsoft.com/office/officeart/2005/8/colors/accent3_1" csCatId="accent3" phldr="1"/>
      <dgm:spPr/>
      <dgm:t>
        <a:bodyPr/>
        <a:lstStyle/>
        <a:p>
          <a:endParaRPr lang="en-US"/>
        </a:p>
      </dgm:t>
    </dgm:pt>
    <dgm:pt modelId="{5860D5E0-A347-46D7-A41D-33720BBC6825}">
      <dgm:prSet phldrT="[Text]"/>
      <dgm:spPr/>
      <dgm:t>
        <a:bodyPr/>
        <a:lstStyle/>
        <a:p>
          <a:r>
            <a:rPr lang="en-US" dirty="0"/>
            <a:t>Has an award been made for your project?</a:t>
          </a:r>
        </a:p>
      </dgm:t>
    </dgm:pt>
    <dgm:pt modelId="{4313E6D5-94AD-47E6-947B-E156CF0FB033}" type="parTrans" cxnId="{3229E0C3-988F-426E-BB84-28F22B8A163A}">
      <dgm:prSet/>
      <dgm:spPr/>
      <dgm:t>
        <a:bodyPr/>
        <a:lstStyle/>
        <a:p>
          <a:endParaRPr lang="en-US"/>
        </a:p>
      </dgm:t>
    </dgm:pt>
    <dgm:pt modelId="{E2E68378-A088-442B-8A35-17B485061D7F}" type="sibTrans" cxnId="{3229E0C3-988F-426E-BB84-28F22B8A163A}">
      <dgm:prSet/>
      <dgm:spPr/>
      <dgm:t>
        <a:bodyPr/>
        <a:lstStyle/>
        <a:p>
          <a:endParaRPr lang="en-US"/>
        </a:p>
      </dgm:t>
    </dgm:pt>
    <dgm:pt modelId="{EC339E26-78B9-4D37-9E75-E9CAEEA6E82C}">
      <dgm:prSet phldrT="[Text]"/>
      <dgm:spPr/>
      <dgm:t>
        <a:bodyPr/>
        <a:lstStyle/>
        <a:p>
          <a:pPr>
            <a:buNone/>
          </a:pPr>
          <a:r>
            <a:rPr lang="en-US" b="1" dirty="0"/>
            <a:t>YES</a:t>
          </a:r>
        </a:p>
        <a:p>
          <a:pPr>
            <a:buNone/>
          </a:pPr>
          <a:r>
            <a:rPr lang="en-US" dirty="0"/>
            <a:t>If you have an award, do you have the NEPA determination in your award documents?</a:t>
          </a:r>
        </a:p>
      </dgm:t>
    </dgm:pt>
    <dgm:pt modelId="{55F18DC8-85C9-4FED-8672-928F5EECB7B1}" type="parTrans" cxnId="{E82CBD4A-9037-4ECC-B7AF-73AFC28B2485}">
      <dgm:prSet/>
      <dgm:spPr/>
      <dgm:t>
        <a:bodyPr/>
        <a:lstStyle/>
        <a:p>
          <a:endParaRPr lang="en-US"/>
        </a:p>
      </dgm:t>
    </dgm:pt>
    <dgm:pt modelId="{DD56A13F-E0EF-44E4-ADB4-21CDA9C902AC}" type="sibTrans" cxnId="{E82CBD4A-9037-4ECC-B7AF-73AFC28B2485}">
      <dgm:prSet/>
      <dgm:spPr/>
      <dgm:t>
        <a:bodyPr/>
        <a:lstStyle/>
        <a:p>
          <a:endParaRPr lang="en-US"/>
        </a:p>
      </dgm:t>
    </dgm:pt>
    <dgm:pt modelId="{91BFF350-4635-4377-98BF-385E0074F217}">
      <dgm:prSet phldrT="[Text]"/>
      <dgm:spPr/>
      <dgm:t>
        <a:bodyPr/>
        <a:lstStyle/>
        <a:p>
          <a:r>
            <a:rPr lang="en-US" b="1" dirty="0"/>
            <a:t>YES</a:t>
          </a:r>
        </a:p>
        <a:p>
          <a:r>
            <a:rPr lang="en-US" dirty="0"/>
            <a:t>If you have a NEPA determination, review the NEPA determination.</a:t>
          </a:r>
        </a:p>
      </dgm:t>
    </dgm:pt>
    <dgm:pt modelId="{14817393-A31D-4655-ACCF-1C050D00E64D}" type="parTrans" cxnId="{97DB9690-07DE-469A-9B90-D1F750A98B2D}">
      <dgm:prSet/>
      <dgm:spPr/>
      <dgm:t>
        <a:bodyPr/>
        <a:lstStyle/>
        <a:p>
          <a:endParaRPr lang="en-US"/>
        </a:p>
      </dgm:t>
    </dgm:pt>
    <dgm:pt modelId="{EB02AD19-2D67-4B9E-8923-EECC6A95B2AE}" type="sibTrans" cxnId="{97DB9690-07DE-469A-9B90-D1F750A98B2D}">
      <dgm:prSet/>
      <dgm:spPr/>
      <dgm:t>
        <a:bodyPr/>
        <a:lstStyle/>
        <a:p>
          <a:endParaRPr lang="en-US"/>
        </a:p>
      </dgm:t>
    </dgm:pt>
    <dgm:pt modelId="{CC8472BF-985A-420C-AB9A-78B76EF604B5}">
      <dgm:prSet phldrT="[Text]"/>
      <dgm:spPr/>
      <dgm:t>
        <a:bodyPr/>
        <a:lstStyle/>
        <a:p>
          <a:r>
            <a:rPr lang="en-US" b="1" dirty="0"/>
            <a:t>NO</a:t>
          </a:r>
        </a:p>
        <a:p>
          <a:r>
            <a:rPr lang="en-US" dirty="0"/>
            <a:t>If you have an award, but do not have the NEPA determination, contact your DOE Project Officer. </a:t>
          </a:r>
        </a:p>
      </dgm:t>
    </dgm:pt>
    <dgm:pt modelId="{EC10AA80-851F-44CC-B6EA-E4C0DC59371D}" type="parTrans" cxnId="{F15B7E33-A4E8-4C9C-ABFE-A1C9C6570026}">
      <dgm:prSet/>
      <dgm:spPr/>
      <dgm:t>
        <a:bodyPr/>
        <a:lstStyle/>
        <a:p>
          <a:endParaRPr lang="en-US"/>
        </a:p>
      </dgm:t>
    </dgm:pt>
    <dgm:pt modelId="{F8848988-9DB3-4E7F-98C1-11008AF74694}" type="sibTrans" cxnId="{F15B7E33-A4E8-4C9C-ABFE-A1C9C6570026}">
      <dgm:prSet/>
      <dgm:spPr/>
      <dgm:t>
        <a:bodyPr/>
        <a:lstStyle/>
        <a:p>
          <a:endParaRPr lang="en-US"/>
        </a:p>
      </dgm:t>
    </dgm:pt>
    <dgm:pt modelId="{299B7E75-62EF-4C59-8002-126884A9B666}">
      <dgm:prSet phldrT="[Text]"/>
      <dgm:spPr/>
      <dgm:t>
        <a:bodyPr/>
        <a:lstStyle/>
        <a:p>
          <a:r>
            <a:rPr lang="en-US" b="1" dirty="0"/>
            <a:t>NO</a:t>
          </a:r>
        </a:p>
        <a:p>
          <a:r>
            <a:rPr lang="en-US" dirty="0"/>
            <a:t>If an award has not been made for your project, contact your DOE Project Officer for next steps.</a:t>
          </a:r>
        </a:p>
      </dgm:t>
    </dgm:pt>
    <dgm:pt modelId="{08E3560E-7040-4ABC-8AB7-7F1A59AB34C7}" type="parTrans" cxnId="{BBD6EC5A-E8F9-4CF6-8239-A06FF1457F16}">
      <dgm:prSet/>
      <dgm:spPr/>
      <dgm:t>
        <a:bodyPr/>
        <a:lstStyle/>
        <a:p>
          <a:endParaRPr lang="en-US"/>
        </a:p>
      </dgm:t>
    </dgm:pt>
    <dgm:pt modelId="{28AA0A43-90AA-4633-A736-9E30C38D9663}" type="sibTrans" cxnId="{BBD6EC5A-E8F9-4CF6-8239-A06FF1457F16}">
      <dgm:prSet/>
      <dgm:spPr/>
      <dgm:t>
        <a:bodyPr/>
        <a:lstStyle/>
        <a:p>
          <a:endParaRPr lang="en-US"/>
        </a:p>
      </dgm:t>
    </dgm:pt>
    <dgm:pt modelId="{82C8A58C-5781-4A66-9CA3-17505B9D3338}">
      <dgm:prSet/>
      <dgm:spPr/>
      <dgm:t>
        <a:bodyPr/>
        <a:lstStyle/>
        <a:p>
          <a:r>
            <a:rPr lang="en-US" b="1" dirty="0"/>
            <a:t>NOT SURE</a:t>
          </a:r>
        </a:p>
        <a:p>
          <a:r>
            <a:rPr lang="en-US" dirty="0"/>
            <a:t>If unsure if an award has been made for your project or if a NEPA determination has been completed, contact your DOE Project Officer.</a:t>
          </a:r>
        </a:p>
      </dgm:t>
    </dgm:pt>
    <dgm:pt modelId="{28939EB1-5757-46B9-90A5-F5D1960C2D9D}" type="parTrans" cxnId="{03600837-2877-4047-A441-DD40C99E859D}">
      <dgm:prSet/>
      <dgm:spPr/>
      <dgm:t>
        <a:bodyPr/>
        <a:lstStyle/>
        <a:p>
          <a:endParaRPr lang="en-US"/>
        </a:p>
      </dgm:t>
    </dgm:pt>
    <dgm:pt modelId="{827477F4-B05D-41BE-9F51-8916B5DB2F70}" type="sibTrans" cxnId="{03600837-2877-4047-A441-DD40C99E859D}">
      <dgm:prSet/>
      <dgm:spPr/>
      <dgm:t>
        <a:bodyPr/>
        <a:lstStyle/>
        <a:p>
          <a:endParaRPr lang="en-US"/>
        </a:p>
      </dgm:t>
    </dgm:pt>
    <dgm:pt modelId="{BB9005B7-EC69-4B26-97F3-A61E676156A8}" type="pres">
      <dgm:prSet presAssocID="{AEB4D1BF-3857-4226-80F5-60FD43890E93}" presName="diagram" presStyleCnt="0">
        <dgm:presLayoutVars>
          <dgm:chPref val="1"/>
          <dgm:dir/>
          <dgm:animOne val="branch"/>
          <dgm:animLvl val="lvl"/>
          <dgm:resizeHandles val="exact"/>
        </dgm:presLayoutVars>
      </dgm:prSet>
      <dgm:spPr/>
    </dgm:pt>
    <dgm:pt modelId="{CAE415D5-D579-4074-A9EE-5ABDFF34D7F7}" type="pres">
      <dgm:prSet presAssocID="{5860D5E0-A347-46D7-A41D-33720BBC6825}" presName="root1" presStyleCnt="0"/>
      <dgm:spPr/>
    </dgm:pt>
    <dgm:pt modelId="{CC6BB96A-5876-46BA-881A-EEC515575C4F}" type="pres">
      <dgm:prSet presAssocID="{5860D5E0-A347-46D7-A41D-33720BBC6825}" presName="LevelOneTextNode" presStyleLbl="node0" presStyleIdx="0" presStyleCnt="1">
        <dgm:presLayoutVars>
          <dgm:chPref val="3"/>
        </dgm:presLayoutVars>
      </dgm:prSet>
      <dgm:spPr/>
    </dgm:pt>
    <dgm:pt modelId="{FEA97F0A-711B-437D-9665-01837C631D96}" type="pres">
      <dgm:prSet presAssocID="{5860D5E0-A347-46D7-A41D-33720BBC6825}" presName="level2hierChild" presStyleCnt="0"/>
      <dgm:spPr/>
    </dgm:pt>
    <dgm:pt modelId="{947F03F4-3076-4025-ADD8-233EA8B3B4CA}" type="pres">
      <dgm:prSet presAssocID="{55F18DC8-85C9-4FED-8672-928F5EECB7B1}" presName="conn2-1" presStyleLbl="parChTrans1D2" presStyleIdx="0" presStyleCnt="3"/>
      <dgm:spPr/>
    </dgm:pt>
    <dgm:pt modelId="{1C07D926-4258-4869-A0C2-77741461E160}" type="pres">
      <dgm:prSet presAssocID="{55F18DC8-85C9-4FED-8672-928F5EECB7B1}" presName="connTx" presStyleLbl="parChTrans1D2" presStyleIdx="0" presStyleCnt="3"/>
      <dgm:spPr/>
    </dgm:pt>
    <dgm:pt modelId="{2C7F2F4F-42D9-4254-AAB5-8B2051CBC005}" type="pres">
      <dgm:prSet presAssocID="{EC339E26-78B9-4D37-9E75-E9CAEEA6E82C}" presName="root2" presStyleCnt="0"/>
      <dgm:spPr/>
    </dgm:pt>
    <dgm:pt modelId="{30C9C4D3-9391-4269-93B2-B7473F947D26}" type="pres">
      <dgm:prSet presAssocID="{EC339E26-78B9-4D37-9E75-E9CAEEA6E82C}" presName="LevelTwoTextNode" presStyleLbl="node2" presStyleIdx="0" presStyleCnt="3">
        <dgm:presLayoutVars>
          <dgm:chPref val="3"/>
        </dgm:presLayoutVars>
      </dgm:prSet>
      <dgm:spPr/>
    </dgm:pt>
    <dgm:pt modelId="{26C3D6D4-DBEE-434B-B6FF-FBB71F41B484}" type="pres">
      <dgm:prSet presAssocID="{EC339E26-78B9-4D37-9E75-E9CAEEA6E82C}" presName="level3hierChild" presStyleCnt="0"/>
      <dgm:spPr/>
    </dgm:pt>
    <dgm:pt modelId="{460812E3-899E-468A-B617-FCB0575DED0F}" type="pres">
      <dgm:prSet presAssocID="{14817393-A31D-4655-ACCF-1C050D00E64D}" presName="conn2-1" presStyleLbl="parChTrans1D3" presStyleIdx="0" presStyleCnt="2"/>
      <dgm:spPr/>
    </dgm:pt>
    <dgm:pt modelId="{67D3A96F-8B55-4869-8C8F-C347F4311F4C}" type="pres">
      <dgm:prSet presAssocID="{14817393-A31D-4655-ACCF-1C050D00E64D}" presName="connTx" presStyleLbl="parChTrans1D3" presStyleIdx="0" presStyleCnt="2"/>
      <dgm:spPr/>
    </dgm:pt>
    <dgm:pt modelId="{9DAC8838-158D-448E-B9FF-E9B5D40B186A}" type="pres">
      <dgm:prSet presAssocID="{91BFF350-4635-4377-98BF-385E0074F217}" presName="root2" presStyleCnt="0"/>
      <dgm:spPr/>
    </dgm:pt>
    <dgm:pt modelId="{B8AEE87A-62A3-4FB6-9230-6D2081F52C6E}" type="pres">
      <dgm:prSet presAssocID="{91BFF350-4635-4377-98BF-385E0074F217}" presName="LevelTwoTextNode" presStyleLbl="node3" presStyleIdx="0" presStyleCnt="2">
        <dgm:presLayoutVars>
          <dgm:chPref val="3"/>
        </dgm:presLayoutVars>
      </dgm:prSet>
      <dgm:spPr/>
    </dgm:pt>
    <dgm:pt modelId="{E6326DC5-CE90-4F08-B3B0-B4E75467FCC3}" type="pres">
      <dgm:prSet presAssocID="{91BFF350-4635-4377-98BF-385E0074F217}" presName="level3hierChild" presStyleCnt="0"/>
      <dgm:spPr/>
    </dgm:pt>
    <dgm:pt modelId="{2B692BAD-ACFD-4932-A2E2-5B25D6944704}" type="pres">
      <dgm:prSet presAssocID="{EC10AA80-851F-44CC-B6EA-E4C0DC59371D}" presName="conn2-1" presStyleLbl="parChTrans1D3" presStyleIdx="1" presStyleCnt="2"/>
      <dgm:spPr/>
    </dgm:pt>
    <dgm:pt modelId="{543C56CC-6CAB-4D6F-BEF2-2D00F59EC062}" type="pres">
      <dgm:prSet presAssocID="{EC10AA80-851F-44CC-B6EA-E4C0DC59371D}" presName="connTx" presStyleLbl="parChTrans1D3" presStyleIdx="1" presStyleCnt="2"/>
      <dgm:spPr/>
    </dgm:pt>
    <dgm:pt modelId="{38F50AB2-3D96-4EC6-8D43-F9617C441590}" type="pres">
      <dgm:prSet presAssocID="{CC8472BF-985A-420C-AB9A-78B76EF604B5}" presName="root2" presStyleCnt="0"/>
      <dgm:spPr/>
    </dgm:pt>
    <dgm:pt modelId="{C8FA2A52-E560-4D9B-9F93-5C8A9ABF3EDB}" type="pres">
      <dgm:prSet presAssocID="{CC8472BF-985A-420C-AB9A-78B76EF604B5}" presName="LevelTwoTextNode" presStyleLbl="node3" presStyleIdx="1" presStyleCnt="2">
        <dgm:presLayoutVars>
          <dgm:chPref val="3"/>
        </dgm:presLayoutVars>
      </dgm:prSet>
      <dgm:spPr/>
    </dgm:pt>
    <dgm:pt modelId="{10657086-B515-4413-887F-0AF02BB5B6D0}" type="pres">
      <dgm:prSet presAssocID="{CC8472BF-985A-420C-AB9A-78B76EF604B5}" presName="level3hierChild" presStyleCnt="0"/>
      <dgm:spPr/>
    </dgm:pt>
    <dgm:pt modelId="{9E3E92A8-0F13-4B57-8890-F27290CE22AA}" type="pres">
      <dgm:prSet presAssocID="{08E3560E-7040-4ABC-8AB7-7F1A59AB34C7}" presName="conn2-1" presStyleLbl="parChTrans1D2" presStyleIdx="1" presStyleCnt="3"/>
      <dgm:spPr/>
    </dgm:pt>
    <dgm:pt modelId="{183F8D4A-A208-4DFE-A44C-E44695D1EF7F}" type="pres">
      <dgm:prSet presAssocID="{08E3560E-7040-4ABC-8AB7-7F1A59AB34C7}" presName="connTx" presStyleLbl="parChTrans1D2" presStyleIdx="1" presStyleCnt="3"/>
      <dgm:spPr/>
    </dgm:pt>
    <dgm:pt modelId="{BD930F74-696D-4925-B638-1E3EF58BEACE}" type="pres">
      <dgm:prSet presAssocID="{299B7E75-62EF-4C59-8002-126884A9B666}" presName="root2" presStyleCnt="0"/>
      <dgm:spPr/>
    </dgm:pt>
    <dgm:pt modelId="{7A4B3BE7-F089-46CC-B9CE-914128E5BD38}" type="pres">
      <dgm:prSet presAssocID="{299B7E75-62EF-4C59-8002-126884A9B666}" presName="LevelTwoTextNode" presStyleLbl="node2" presStyleIdx="1" presStyleCnt="3">
        <dgm:presLayoutVars>
          <dgm:chPref val="3"/>
        </dgm:presLayoutVars>
      </dgm:prSet>
      <dgm:spPr/>
    </dgm:pt>
    <dgm:pt modelId="{CB0AD95A-237D-438B-8699-A1B970FCBED0}" type="pres">
      <dgm:prSet presAssocID="{299B7E75-62EF-4C59-8002-126884A9B666}" presName="level3hierChild" presStyleCnt="0"/>
      <dgm:spPr/>
    </dgm:pt>
    <dgm:pt modelId="{EFB34164-34E5-4370-AD37-30D50C65CE88}" type="pres">
      <dgm:prSet presAssocID="{28939EB1-5757-46B9-90A5-F5D1960C2D9D}" presName="conn2-1" presStyleLbl="parChTrans1D2" presStyleIdx="2" presStyleCnt="3"/>
      <dgm:spPr/>
    </dgm:pt>
    <dgm:pt modelId="{364E47B0-778B-4777-AD02-72DFFBD26EA0}" type="pres">
      <dgm:prSet presAssocID="{28939EB1-5757-46B9-90A5-F5D1960C2D9D}" presName="connTx" presStyleLbl="parChTrans1D2" presStyleIdx="2" presStyleCnt="3"/>
      <dgm:spPr/>
    </dgm:pt>
    <dgm:pt modelId="{09E8BD8C-9CEE-4498-B5FC-87B59BC44BC2}" type="pres">
      <dgm:prSet presAssocID="{82C8A58C-5781-4A66-9CA3-17505B9D3338}" presName="root2" presStyleCnt="0"/>
      <dgm:spPr/>
    </dgm:pt>
    <dgm:pt modelId="{4DB808F9-D13D-4FC2-A32C-9B5DE47A6457}" type="pres">
      <dgm:prSet presAssocID="{82C8A58C-5781-4A66-9CA3-17505B9D3338}" presName="LevelTwoTextNode" presStyleLbl="node2" presStyleIdx="2" presStyleCnt="3">
        <dgm:presLayoutVars>
          <dgm:chPref val="3"/>
        </dgm:presLayoutVars>
      </dgm:prSet>
      <dgm:spPr/>
    </dgm:pt>
    <dgm:pt modelId="{457FD1F8-6A64-4AFE-934D-5BEBA3ABBC39}" type="pres">
      <dgm:prSet presAssocID="{82C8A58C-5781-4A66-9CA3-17505B9D3338}" presName="level3hierChild" presStyleCnt="0"/>
      <dgm:spPr/>
    </dgm:pt>
  </dgm:ptLst>
  <dgm:cxnLst>
    <dgm:cxn modelId="{CA251F05-D9F8-4613-BD44-2767BD24C8E2}" type="presOf" srcId="{EC10AA80-851F-44CC-B6EA-E4C0DC59371D}" destId="{543C56CC-6CAB-4D6F-BEF2-2D00F59EC062}" srcOrd="1" destOrd="0" presId="urn:microsoft.com/office/officeart/2005/8/layout/hierarchy2"/>
    <dgm:cxn modelId="{C783F921-7432-403C-A305-18CE7C31AB10}" type="presOf" srcId="{AEB4D1BF-3857-4226-80F5-60FD43890E93}" destId="{BB9005B7-EC69-4B26-97F3-A61E676156A8}" srcOrd="0" destOrd="0" presId="urn:microsoft.com/office/officeart/2005/8/layout/hierarchy2"/>
    <dgm:cxn modelId="{B3A9B82A-A2E9-4945-8F44-D9DD370EF2EE}" type="presOf" srcId="{299B7E75-62EF-4C59-8002-126884A9B666}" destId="{7A4B3BE7-F089-46CC-B9CE-914128E5BD38}" srcOrd="0" destOrd="0" presId="urn:microsoft.com/office/officeart/2005/8/layout/hierarchy2"/>
    <dgm:cxn modelId="{48FB2330-08DB-4079-9445-B5E12F41DA04}" type="presOf" srcId="{91BFF350-4635-4377-98BF-385E0074F217}" destId="{B8AEE87A-62A3-4FB6-9230-6D2081F52C6E}" srcOrd="0" destOrd="0" presId="urn:microsoft.com/office/officeart/2005/8/layout/hierarchy2"/>
    <dgm:cxn modelId="{F15B7E33-A4E8-4C9C-ABFE-A1C9C6570026}" srcId="{EC339E26-78B9-4D37-9E75-E9CAEEA6E82C}" destId="{CC8472BF-985A-420C-AB9A-78B76EF604B5}" srcOrd="1" destOrd="0" parTransId="{EC10AA80-851F-44CC-B6EA-E4C0DC59371D}" sibTransId="{F8848988-9DB3-4E7F-98C1-11008AF74694}"/>
    <dgm:cxn modelId="{B702E536-9F78-4885-83D3-4FE79493E418}" type="presOf" srcId="{14817393-A31D-4655-ACCF-1C050D00E64D}" destId="{460812E3-899E-468A-B617-FCB0575DED0F}" srcOrd="0" destOrd="0" presId="urn:microsoft.com/office/officeart/2005/8/layout/hierarchy2"/>
    <dgm:cxn modelId="{03600837-2877-4047-A441-DD40C99E859D}" srcId="{5860D5E0-A347-46D7-A41D-33720BBC6825}" destId="{82C8A58C-5781-4A66-9CA3-17505B9D3338}" srcOrd="2" destOrd="0" parTransId="{28939EB1-5757-46B9-90A5-F5D1960C2D9D}" sibTransId="{827477F4-B05D-41BE-9F51-8916B5DB2F70}"/>
    <dgm:cxn modelId="{802E9B3B-2B21-4B87-934B-52577FF019B4}" type="presOf" srcId="{14817393-A31D-4655-ACCF-1C050D00E64D}" destId="{67D3A96F-8B55-4869-8C8F-C347F4311F4C}" srcOrd="1" destOrd="0" presId="urn:microsoft.com/office/officeart/2005/8/layout/hierarchy2"/>
    <dgm:cxn modelId="{A6AF5964-0E72-4A07-88D7-3ACDEE529845}" type="presOf" srcId="{EC339E26-78B9-4D37-9E75-E9CAEEA6E82C}" destId="{30C9C4D3-9391-4269-93B2-B7473F947D26}" srcOrd="0" destOrd="0" presId="urn:microsoft.com/office/officeart/2005/8/layout/hierarchy2"/>
    <dgm:cxn modelId="{8BD2BC45-26D0-421B-B732-556C03AE1FF6}" type="presOf" srcId="{55F18DC8-85C9-4FED-8672-928F5EECB7B1}" destId="{947F03F4-3076-4025-ADD8-233EA8B3B4CA}" srcOrd="0" destOrd="0" presId="urn:microsoft.com/office/officeart/2005/8/layout/hierarchy2"/>
    <dgm:cxn modelId="{446A0148-041E-4F2C-87EE-A5AA162934D3}" type="presOf" srcId="{28939EB1-5757-46B9-90A5-F5D1960C2D9D}" destId="{EFB34164-34E5-4370-AD37-30D50C65CE88}" srcOrd="0" destOrd="0" presId="urn:microsoft.com/office/officeart/2005/8/layout/hierarchy2"/>
    <dgm:cxn modelId="{E82CBD4A-9037-4ECC-B7AF-73AFC28B2485}" srcId="{5860D5E0-A347-46D7-A41D-33720BBC6825}" destId="{EC339E26-78B9-4D37-9E75-E9CAEEA6E82C}" srcOrd="0" destOrd="0" parTransId="{55F18DC8-85C9-4FED-8672-928F5EECB7B1}" sibTransId="{DD56A13F-E0EF-44E4-ADB4-21CDA9C902AC}"/>
    <dgm:cxn modelId="{98A4394D-39F3-4D97-BA15-B05FCB8E8C9B}" type="presOf" srcId="{5860D5E0-A347-46D7-A41D-33720BBC6825}" destId="{CC6BB96A-5876-46BA-881A-EEC515575C4F}" srcOrd="0" destOrd="0" presId="urn:microsoft.com/office/officeart/2005/8/layout/hierarchy2"/>
    <dgm:cxn modelId="{FA94E972-DF8A-4F96-93FD-4488D4C288AE}" type="presOf" srcId="{08E3560E-7040-4ABC-8AB7-7F1A59AB34C7}" destId="{183F8D4A-A208-4DFE-A44C-E44695D1EF7F}" srcOrd="1" destOrd="0" presId="urn:microsoft.com/office/officeart/2005/8/layout/hierarchy2"/>
    <dgm:cxn modelId="{BBD6EC5A-E8F9-4CF6-8239-A06FF1457F16}" srcId="{5860D5E0-A347-46D7-A41D-33720BBC6825}" destId="{299B7E75-62EF-4C59-8002-126884A9B666}" srcOrd="1" destOrd="0" parTransId="{08E3560E-7040-4ABC-8AB7-7F1A59AB34C7}" sibTransId="{28AA0A43-90AA-4633-A736-9E30C38D9663}"/>
    <dgm:cxn modelId="{A3B8C87F-EE8B-4FED-AAC1-039128060329}" type="presOf" srcId="{55F18DC8-85C9-4FED-8672-928F5EECB7B1}" destId="{1C07D926-4258-4869-A0C2-77741461E160}" srcOrd="1" destOrd="0" presId="urn:microsoft.com/office/officeart/2005/8/layout/hierarchy2"/>
    <dgm:cxn modelId="{97DB9690-07DE-469A-9B90-D1F750A98B2D}" srcId="{EC339E26-78B9-4D37-9E75-E9CAEEA6E82C}" destId="{91BFF350-4635-4377-98BF-385E0074F217}" srcOrd="0" destOrd="0" parTransId="{14817393-A31D-4655-ACCF-1C050D00E64D}" sibTransId="{EB02AD19-2D67-4B9E-8923-EECC6A95B2AE}"/>
    <dgm:cxn modelId="{0BB370BB-8464-4274-BA26-BC94D88889E7}" type="presOf" srcId="{82C8A58C-5781-4A66-9CA3-17505B9D3338}" destId="{4DB808F9-D13D-4FC2-A32C-9B5DE47A6457}" srcOrd="0" destOrd="0" presId="urn:microsoft.com/office/officeart/2005/8/layout/hierarchy2"/>
    <dgm:cxn modelId="{3229E0C3-988F-426E-BB84-28F22B8A163A}" srcId="{AEB4D1BF-3857-4226-80F5-60FD43890E93}" destId="{5860D5E0-A347-46D7-A41D-33720BBC6825}" srcOrd="0" destOrd="0" parTransId="{4313E6D5-94AD-47E6-947B-E156CF0FB033}" sibTransId="{E2E68378-A088-442B-8A35-17B485061D7F}"/>
    <dgm:cxn modelId="{C28CB7C7-C0FB-4A8B-B82C-B002889D3286}" type="presOf" srcId="{EC10AA80-851F-44CC-B6EA-E4C0DC59371D}" destId="{2B692BAD-ACFD-4932-A2E2-5B25D6944704}" srcOrd="0" destOrd="0" presId="urn:microsoft.com/office/officeart/2005/8/layout/hierarchy2"/>
    <dgm:cxn modelId="{F1E893E8-9C67-449E-B9C1-B19BF87C388D}" type="presOf" srcId="{28939EB1-5757-46B9-90A5-F5D1960C2D9D}" destId="{364E47B0-778B-4777-AD02-72DFFBD26EA0}" srcOrd="1" destOrd="0" presId="urn:microsoft.com/office/officeart/2005/8/layout/hierarchy2"/>
    <dgm:cxn modelId="{EC732CEB-B059-4B57-9D41-9015BCCA2DC8}" type="presOf" srcId="{08E3560E-7040-4ABC-8AB7-7F1A59AB34C7}" destId="{9E3E92A8-0F13-4B57-8890-F27290CE22AA}" srcOrd="0" destOrd="0" presId="urn:microsoft.com/office/officeart/2005/8/layout/hierarchy2"/>
    <dgm:cxn modelId="{004836F3-050D-41F3-9541-78BA8911CB21}" type="presOf" srcId="{CC8472BF-985A-420C-AB9A-78B76EF604B5}" destId="{C8FA2A52-E560-4D9B-9F93-5C8A9ABF3EDB}" srcOrd="0" destOrd="0" presId="urn:microsoft.com/office/officeart/2005/8/layout/hierarchy2"/>
    <dgm:cxn modelId="{FF73DC75-5EA2-4D19-939B-47D7AD3CA566}" type="presParOf" srcId="{BB9005B7-EC69-4B26-97F3-A61E676156A8}" destId="{CAE415D5-D579-4074-A9EE-5ABDFF34D7F7}" srcOrd="0" destOrd="0" presId="urn:microsoft.com/office/officeart/2005/8/layout/hierarchy2"/>
    <dgm:cxn modelId="{681C20B9-20A3-4E86-AA9E-BFE7A3A80B48}" type="presParOf" srcId="{CAE415D5-D579-4074-A9EE-5ABDFF34D7F7}" destId="{CC6BB96A-5876-46BA-881A-EEC515575C4F}" srcOrd="0" destOrd="0" presId="urn:microsoft.com/office/officeart/2005/8/layout/hierarchy2"/>
    <dgm:cxn modelId="{2CD5CD82-0904-4383-9B83-0E2A1A9AE37E}" type="presParOf" srcId="{CAE415D5-D579-4074-A9EE-5ABDFF34D7F7}" destId="{FEA97F0A-711B-437D-9665-01837C631D96}" srcOrd="1" destOrd="0" presId="urn:microsoft.com/office/officeart/2005/8/layout/hierarchy2"/>
    <dgm:cxn modelId="{FC660AC9-E4A5-49D2-BC24-988825A959E9}" type="presParOf" srcId="{FEA97F0A-711B-437D-9665-01837C631D96}" destId="{947F03F4-3076-4025-ADD8-233EA8B3B4CA}" srcOrd="0" destOrd="0" presId="urn:microsoft.com/office/officeart/2005/8/layout/hierarchy2"/>
    <dgm:cxn modelId="{A28E3115-9B3D-4C0A-9038-65C38A541306}" type="presParOf" srcId="{947F03F4-3076-4025-ADD8-233EA8B3B4CA}" destId="{1C07D926-4258-4869-A0C2-77741461E160}" srcOrd="0" destOrd="0" presId="urn:microsoft.com/office/officeart/2005/8/layout/hierarchy2"/>
    <dgm:cxn modelId="{0823F761-E25F-458E-B796-24F9A42EB030}" type="presParOf" srcId="{FEA97F0A-711B-437D-9665-01837C631D96}" destId="{2C7F2F4F-42D9-4254-AAB5-8B2051CBC005}" srcOrd="1" destOrd="0" presId="urn:microsoft.com/office/officeart/2005/8/layout/hierarchy2"/>
    <dgm:cxn modelId="{A7BCB60C-70D8-4BDA-A84A-D6995C740CEF}" type="presParOf" srcId="{2C7F2F4F-42D9-4254-AAB5-8B2051CBC005}" destId="{30C9C4D3-9391-4269-93B2-B7473F947D26}" srcOrd="0" destOrd="0" presId="urn:microsoft.com/office/officeart/2005/8/layout/hierarchy2"/>
    <dgm:cxn modelId="{AF510EC1-BB05-4E3E-941D-B3A94A7CDF42}" type="presParOf" srcId="{2C7F2F4F-42D9-4254-AAB5-8B2051CBC005}" destId="{26C3D6D4-DBEE-434B-B6FF-FBB71F41B484}" srcOrd="1" destOrd="0" presId="urn:microsoft.com/office/officeart/2005/8/layout/hierarchy2"/>
    <dgm:cxn modelId="{044E424E-7B6C-4F02-B742-E7BF9CA4B20C}" type="presParOf" srcId="{26C3D6D4-DBEE-434B-B6FF-FBB71F41B484}" destId="{460812E3-899E-468A-B617-FCB0575DED0F}" srcOrd="0" destOrd="0" presId="urn:microsoft.com/office/officeart/2005/8/layout/hierarchy2"/>
    <dgm:cxn modelId="{A8AAE72E-267F-4418-BD8C-027EC4F7910E}" type="presParOf" srcId="{460812E3-899E-468A-B617-FCB0575DED0F}" destId="{67D3A96F-8B55-4869-8C8F-C347F4311F4C}" srcOrd="0" destOrd="0" presId="urn:microsoft.com/office/officeart/2005/8/layout/hierarchy2"/>
    <dgm:cxn modelId="{A8CF049F-734B-402E-AD7C-DA04C5DBC1B9}" type="presParOf" srcId="{26C3D6D4-DBEE-434B-B6FF-FBB71F41B484}" destId="{9DAC8838-158D-448E-B9FF-E9B5D40B186A}" srcOrd="1" destOrd="0" presId="urn:microsoft.com/office/officeart/2005/8/layout/hierarchy2"/>
    <dgm:cxn modelId="{BFAFB47E-E50C-4F12-A615-B908D37AF829}" type="presParOf" srcId="{9DAC8838-158D-448E-B9FF-E9B5D40B186A}" destId="{B8AEE87A-62A3-4FB6-9230-6D2081F52C6E}" srcOrd="0" destOrd="0" presId="urn:microsoft.com/office/officeart/2005/8/layout/hierarchy2"/>
    <dgm:cxn modelId="{D25384B9-556B-426E-8BCF-CC58F467960D}" type="presParOf" srcId="{9DAC8838-158D-448E-B9FF-E9B5D40B186A}" destId="{E6326DC5-CE90-4F08-B3B0-B4E75467FCC3}" srcOrd="1" destOrd="0" presId="urn:microsoft.com/office/officeart/2005/8/layout/hierarchy2"/>
    <dgm:cxn modelId="{1D258238-50E2-466B-9232-2CB85B7D7C72}" type="presParOf" srcId="{26C3D6D4-DBEE-434B-B6FF-FBB71F41B484}" destId="{2B692BAD-ACFD-4932-A2E2-5B25D6944704}" srcOrd="2" destOrd="0" presId="urn:microsoft.com/office/officeart/2005/8/layout/hierarchy2"/>
    <dgm:cxn modelId="{8619E54F-053D-4939-98AD-C498E11CCE23}" type="presParOf" srcId="{2B692BAD-ACFD-4932-A2E2-5B25D6944704}" destId="{543C56CC-6CAB-4D6F-BEF2-2D00F59EC062}" srcOrd="0" destOrd="0" presId="urn:microsoft.com/office/officeart/2005/8/layout/hierarchy2"/>
    <dgm:cxn modelId="{ADB7C91E-3976-445B-B5A8-EB213E8202DB}" type="presParOf" srcId="{26C3D6D4-DBEE-434B-B6FF-FBB71F41B484}" destId="{38F50AB2-3D96-4EC6-8D43-F9617C441590}" srcOrd="3" destOrd="0" presId="urn:microsoft.com/office/officeart/2005/8/layout/hierarchy2"/>
    <dgm:cxn modelId="{45AEDAB1-57B8-4461-93EC-E2951C9017D6}" type="presParOf" srcId="{38F50AB2-3D96-4EC6-8D43-F9617C441590}" destId="{C8FA2A52-E560-4D9B-9F93-5C8A9ABF3EDB}" srcOrd="0" destOrd="0" presId="urn:microsoft.com/office/officeart/2005/8/layout/hierarchy2"/>
    <dgm:cxn modelId="{1C5DC3C2-7BF2-4968-88A3-DCA974E9F325}" type="presParOf" srcId="{38F50AB2-3D96-4EC6-8D43-F9617C441590}" destId="{10657086-B515-4413-887F-0AF02BB5B6D0}" srcOrd="1" destOrd="0" presId="urn:microsoft.com/office/officeart/2005/8/layout/hierarchy2"/>
    <dgm:cxn modelId="{72434517-2366-4153-BCA4-E24A1FCAE19A}" type="presParOf" srcId="{FEA97F0A-711B-437D-9665-01837C631D96}" destId="{9E3E92A8-0F13-4B57-8890-F27290CE22AA}" srcOrd="2" destOrd="0" presId="urn:microsoft.com/office/officeart/2005/8/layout/hierarchy2"/>
    <dgm:cxn modelId="{20D5678C-F145-4F7C-8783-ED72CE98AFFC}" type="presParOf" srcId="{9E3E92A8-0F13-4B57-8890-F27290CE22AA}" destId="{183F8D4A-A208-4DFE-A44C-E44695D1EF7F}" srcOrd="0" destOrd="0" presId="urn:microsoft.com/office/officeart/2005/8/layout/hierarchy2"/>
    <dgm:cxn modelId="{6D98147F-5282-4C6D-A979-1B250C216EBA}" type="presParOf" srcId="{FEA97F0A-711B-437D-9665-01837C631D96}" destId="{BD930F74-696D-4925-B638-1E3EF58BEACE}" srcOrd="3" destOrd="0" presId="urn:microsoft.com/office/officeart/2005/8/layout/hierarchy2"/>
    <dgm:cxn modelId="{1338E476-8225-4CFE-BD05-38A4C8B37519}" type="presParOf" srcId="{BD930F74-696D-4925-B638-1E3EF58BEACE}" destId="{7A4B3BE7-F089-46CC-B9CE-914128E5BD38}" srcOrd="0" destOrd="0" presId="urn:microsoft.com/office/officeart/2005/8/layout/hierarchy2"/>
    <dgm:cxn modelId="{A922E8D6-CA6D-41A1-ADAA-9E3F4DE363DB}" type="presParOf" srcId="{BD930F74-696D-4925-B638-1E3EF58BEACE}" destId="{CB0AD95A-237D-438B-8699-A1B970FCBED0}" srcOrd="1" destOrd="0" presId="urn:microsoft.com/office/officeart/2005/8/layout/hierarchy2"/>
    <dgm:cxn modelId="{4350C489-1324-4535-9C88-76D289258F28}" type="presParOf" srcId="{FEA97F0A-711B-437D-9665-01837C631D96}" destId="{EFB34164-34E5-4370-AD37-30D50C65CE88}" srcOrd="4" destOrd="0" presId="urn:microsoft.com/office/officeart/2005/8/layout/hierarchy2"/>
    <dgm:cxn modelId="{25CDB8F9-A07B-4AC7-BA0D-19ED6BDC1BCC}" type="presParOf" srcId="{EFB34164-34E5-4370-AD37-30D50C65CE88}" destId="{364E47B0-778B-4777-AD02-72DFFBD26EA0}" srcOrd="0" destOrd="0" presId="urn:microsoft.com/office/officeart/2005/8/layout/hierarchy2"/>
    <dgm:cxn modelId="{37CB0BBD-C438-449D-A280-AE855B4DE8DD}" type="presParOf" srcId="{FEA97F0A-711B-437D-9665-01837C631D96}" destId="{09E8BD8C-9CEE-4498-B5FC-87B59BC44BC2}" srcOrd="5" destOrd="0" presId="urn:microsoft.com/office/officeart/2005/8/layout/hierarchy2"/>
    <dgm:cxn modelId="{C2146C80-E190-49EB-82A6-EB296DDB2BE3}" type="presParOf" srcId="{09E8BD8C-9CEE-4498-B5FC-87B59BC44BC2}" destId="{4DB808F9-D13D-4FC2-A32C-9B5DE47A6457}" srcOrd="0" destOrd="0" presId="urn:microsoft.com/office/officeart/2005/8/layout/hierarchy2"/>
    <dgm:cxn modelId="{9EB6A7E0-07A4-431D-9E86-25DD2D10C0F3}" type="presParOf" srcId="{09E8BD8C-9CEE-4498-B5FC-87B59BC44BC2}" destId="{457FD1F8-6A64-4AFE-934D-5BEBA3ABBC3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B0C81C-087C-432D-8A8A-08F8CDF2ADBD}"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07D1FC7A-2557-4C46-A264-6776652F5C99}">
      <dgm:prSet custT="1">
        <dgm:style>
          <a:lnRef idx="2">
            <a:schemeClr val="accent4"/>
          </a:lnRef>
          <a:fillRef idx="1">
            <a:schemeClr val="lt1"/>
          </a:fillRef>
          <a:effectRef idx="0">
            <a:schemeClr val="accent4"/>
          </a:effectRef>
          <a:fontRef idx="minor">
            <a:schemeClr val="dk1"/>
          </a:fontRef>
        </dgm:style>
      </dgm:prSet>
      <dgm:spPr/>
      <dgm:t>
        <a:bodyPr/>
        <a:lstStyle/>
        <a:p>
          <a:r>
            <a:rPr lang="en-US" sz="2000" dirty="0"/>
            <a:t>A NEPA determination </a:t>
          </a:r>
          <a:r>
            <a:rPr lang="en-US" sz="2000" b="1" dirty="0"/>
            <a:t>with</a:t>
          </a:r>
          <a:r>
            <a:rPr lang="en-US" sz="2000" dirty="0"/>
            <a:t> </a:t>
          </a:r>
          <a:r>
            <a:rPr lang="en-US" sz="2000" b="1" dirty="0"/>
            <a:t>Bounded Categories </a:t>
          </a:r>
          <a:r>
            <a:rPr lang="en-US" sz="2000" dirty="0"/>
            <a:t>–which includes a list of restricted activities that must be documented in a NEPA log.</a:t>
          </a:r>
        </a:p>
      </dgm:t>
    </dgm:pt>
    <dgm:pt modelId="{226A893C-CFAA-4353-95FA-2E28CF93641E}" type="parTrans" cxnId="{AB5420F0-A977-4E6D-8CA3-9BED6B5E73CE}">
      <dgm:prSet/>
      <dgm:spPr/>
      <dgm:t>
        <a:bodyPr/>
        <a:lstStyle/>
        <a:p>
          <a:endParaRPr lang="en-US"/>
        </a:p>
      </dgm:t>
    </dgm:pt>
    <dgm:pt modelId="{1B6C51BB-675E-4C47-A519-869B3E350615}" type="sibTrans" cxnId="{AB5420F0-A977-4E6D-8CA3-9BED6B5E73CE}">
      <dgm:prSet/>
      <dgm:spPr/>
      <dgm:t>
        <a:bodyPr/>
        <a:lstStyle/>
        <a:p>
          <a:endParaRPr lang="en-US"/>
        </a:p>
      </dgm:t>
    </dgm:pt>
    <dgm:pt modelId="{83EC47E8-9BA5-4D0B-9BF4-C76178CC0A5B}">
      <dgm:prSet custT="1">
        <dgm:style>
          <a:lnRef idx="2">
            <a:schemeClr val="accent4"/>
          </a:lnRef>
          <a:fillRef idx="1">
            <a:schemeClr val="lt1"/>
          </a:fillRef>
          <a:effectRef idx="0">
            <a:schemeClr val="accent4"/>
          </a:effectRef>
          <a:fontRef idx="minor">
            <a:schemeClr val="dk1"/>
          </a:fontRef>
        </dgm:style>
      </dgm:prSet>
      <dgm:spPr/>
      <dgm:t>
        <a:bodyPr/>
        <a:lstStyle/>
        <a:p>
          <a:r>
            <a:rPr lang="en-US" sz="2000" dirty="0"/>
            <a:t>A NEPA determination specific to one project or types of project activities but </a:t>
          </a:r>
          <a:r>
            <a:rPr lang="en-US" sz="2000" b="1" dirty="0"/>
            <a:t>does not include Bounded Categories </a:t>
          </a:r>
          <a:r>
            <a:rPr lang="en-US" sz="2000" dirty="0"/>
            <a:t>and does not require a NEPA log. </a:t>
          </a:r>
        </a:p>
      </dgm:t>
    </dgm:pt>
    <dgm:pt modelId="{D8651505-FD9F-421D-9F2A-602D01690102}" type="parTrans" cxnId="{94DEC3B0-0D70-4CB3-9C45-5E0A961A69F2}">
      <dgm:prSet/>
      <dgm:spPr/>
      <dgm:t>
        <a:bodyPr/>
        <a:lstStyle/>
        <a:p>
          <a:endParaRPr lang="en-US"/>
        </a:p>
      </dgm:t>
    </dgm:pt>
    <dgm:pt modelId="{626C4FAA-34AB-4CA8-A5AE-CD67E2A3C04F}" type="sibTrans" cxnId="{94DEC3B0-0D70-4CB3-9C45-5E0A961A69F2}">
      <dgm:prSet/>
      <dgm:spPr/>
      <dgm:t>
        <a:bodyPr/>
        <a:lstStyle/>
        <a:p>
          <a:endParaRPr lang="en-US"/>
        </a:p>
      </dgm:t>
    </dgm:pt>
    <dgm:pt modelId="{0B4A2DDE-5F69-49C5-97DD-DEB625064810}" type="pres">
      <dgm:prSet presAssocID="{FFB0C81C-087C-432D-8A8A-08F8CDF2ADBD}" presName="hierChild1" presStyleCnt="0">
        <dgm:presLayoutVars>
          <dgm:orgChart val="1"/>
          <dgm:chPref val="1"/>
          <dgm:dir/>
          <dgm:animOne val="branch"/>
          <dgm:animLvl val="lvl"/>
          <dgm:resizeHandles/>
        </dgm:presLayoutVars>
      </dgm:prSet>
      <dgm:spPr/>
    </dgm:pt>
    <dgm:pt modelId="{6475D3CB-F4E2-4D5D-8CB6-07B0D221EC85}" type="pres">
      <dgm:prSet presAssocID="{07D1FC7A-2557-4C46-A264-6776652F5C99}" presName="hierRoot1" presStyleCnt="0">
        <dgm:presLayoutVars>
          <dgm:hierBranch val="init"/>
        </dgm:presLayoutVars>
      </dgm:prSet>
      <dgm:spPr/>
    </dgm:pt>
    <dgm:pt modelId="{AF694FAF-D2B1-4F72-87E7-5C0C0310B059}" type="pres">
      <dgm:prSet presAssocID="{07D1FC7A-2557-4C46-A264-6776652F5C99}" presName="rootComposite1" presStyleCnt="0"/>
      <dgm:spPr/>
    </dgm:pt>
    <dgm:pt modelId="{CEBFC20C-4D12-4DBF-BBA4-431CD9E81DCD}" type="pres">
      <dgm:prSet presAssocID="{07D1FC7A-2557-4C46-A264-6776652F5C99}" presName="rootText1" presStyleLbl="node0" presStyleIdx="0" presStyleCnt="2">
        <dgm:presLayoutVars>
          <dgm:chPref val="3"/>
        </dgm:presLayoutVars>
      </dgm:prSet>
      <dgm:spPr/>
    </dgm:pt>
    <dgm:pt modelId="{164FF4AF-E2F2-471F-B066-3275234E48A2}" type="pres">
      <dgm:prSet presAssocID="{07D1FC7A-2557-4C46-A264-6776652F5C99}" presName="rootConnector1" presStyleLbl="node1" presStyleIdx="0" presStyleCnt="0"/>
      <dgm:spPr/>
    </dgm:pt>
    <dgm:pt modelId="{BCF8A7D2-0F69-4686-949D-0CF272416364}" type="pres">
      <dgm:prSet presAssocID="{07D1FC7A-2557-4C46-A264-6776652F5C99}" presName="hierChild2" presStyleCnt="0"/>
      <dgm:spPr/>
    </dgm:pt>
    <dgm:pt modelId="{9C0769F4-94A2-40D0-A0B5-B17856492428}" type="pres">
      <dgm:prSet presAssocID="{07D1FC7A-2557-4C46-A264-6776652F5C99}" presName="hierChild3" presStyleCnt="0"/>
      <dgm:spPr/>
    </dgm:pt>
    <dgm:pt modelId="{55EDD17C-FDB9-43EB-9F3C-58607D789E9E}" type="pres">
      <dgm:prSet presAssocID="{83EC47E8-9BA5-4D0B-9BF4-C76178CC0A5B}" presName="hierRoot1" presStyleCnt="0">
        <dgm:presLayoutVars>
          <dgm:hierBranch val="init"/>
        </dgm:presLayoutVars>
      </dgm:prSet>
      <dgm:spPr/>
    </dgm:pt>
    <dgm:pt modelId="{289AAE69-3AA1-410D-B304-9E5714A1A39A}" type="pres">
      <dgm:prSet presAssocID="{83EC47E8-9BA5-4D0B-9BF4-C76178CC0A5B}" presName="rootComposite1" presStyleCnt="0"/>
      <dgm:spPr/>
    </dgm:pt>
    <dgm:pt modelId="{68B1BC6D-CF39-469D-84C1-25456DBC4692}" type="pres">
      <dgm:prSet presAssocID="{83EC47E8-9BA5-4D0B-9BF4-C76178CC0A5B}" presName="rootText1" presStyleLbl="node0" presStyleIdx="1" presStyleCnt="2">
        <dgm:presLayoutVars>
          <dgm:chPref val="3"/>
        </dgm:presLayoutVars>
      </dgm:prSet>
      <dgm:spPr/>
    </dgm:pt>
    <dgm:pt modelId="{99BA30F4-6410-4AD8-9832-BA49629B4B6F}" type="pres">
      <dgm:prSet presAssocID="{83EC47E8-9BA5-4D0B-9BF4-C76178CC0A5B}" presName="rootConnector1" presStyleLbl="node1" presStyleIdx="0" presStyleCnt="0"/>
      <dgm:spPr/>
    </dgm:pt>
    <dgm:pt modelId="{B3B4BAF7-6954-47F4-B60E-43F708EC8244}" type="pres">
      <dgm:prSet presAssocID="{83EC47E8-9BA5-4D0B-9BF4-C76178CC0A5B}" presName="hierChild2" presStyleCnt="0"/>
      <dgm:spPr/>
    </dgm:pt>
    <dgm:pt modelId="{9FF9FE06-00BC-44AE-8CC7-00AE3365FF9F}" type="pres">
      <dgm:prSet presAssocID="{83EC47E8-9BA5-4D0B-9BF4-C76178CC0A5B}" presName="hierChild3" presStyleCnt="0"/>
      <dgm:spPr/>
    </dgm:pt>
  </dgm:ptLst>
  <dgm:cxnLst>
    <dgm:cxn modelId="{8E606517-BE16-4681-BFD7-9A012FD3133D}" type="presOf" srcId="{83EC47E8-9BA5-4D0B-9BF4-C76178CC0A5B}" destId="{68B1BC6D-CF39-469D-84C1-25456DBC4692}" srcOrd="0" destOrd="0" presId="urn:microsoft.com/office/officeart/2005/8/layout/orgChart1"/>
    <dgm:cxn modelId="{A494A25F-6D5F-475E-9514-9B3EA7203126}" type="presOf" srcId="{FFB0C81C-087C-432D-8A8A-08F8CDF2ADBD}" destId="{0B4A2DDE-5F69-49C5-97DD-DEB625064810}" srcOrd="0" destOrd="0" presId="urn:microsoft.com/office/officeart/2005/8/layout/orgChart1"/>
    <dgm:cxn modelId="{4275A77F-9899-492A-ACED-7BAB4DEDEC11}" type="presOf" srcId="{83EC47E8-9BA5-4D0B-9BF4-C76178CC0A5B}" destId="{99BA30F4-6410-4AD8-9832-BA49629B4B6F}" srcOrd="1" destOrd="0" presId="urn:microsoft.com/office/officeart/2005/8/layout/orgChart1"/>
    <dgm:cxn modelId="{1D4F2EA4-17B6-4DE2-B8E9-55179B1860AF}" type="presOf" srcId="{07D1FC7A-2557-4C46-A264-6776652F5C99}" destId="{CEBFC20C-4D12-4DBF-BBA4-431CD9E81DCD}" srcOrd="0" destOrd="0" presId="urn:microsoft.com/office/officeart/2005/8/layout/orgChart1"/>
    <dgm:cxn modelId="{94DEC3B0-0D70-4CB3-9C45-5E0A961A69F2}" srcId="{FFB0C81C-087C-432D-8A8A-08F8CDF2ADBD}" destId="{83EC47E8-9BA5-4D0B-9BF4-C76178CC0A5B}" srcOrd="1" destOrd="0" parTransId="{D8651505-FD9F-421D-9F2A-602D01690102}" sibTransId="{626C4FAA-34AB-4CA8-A5AE-CD67E2A3C04F}"/>
    <dgm:cxn modelId="{AB5420F0-A977-4E6D-8CA3-9BED6B5E73CE}" srcId="{FFB0C81C-087C-432D-8A8A-08F8CDF2ADBD}" destId="{07D1FC7A-2557-4C46-A264-6776652F5C99}" srcOrd="0" destOrd="0" parTransId="{226A893C-CFAA-4353-95FA-2E28CF93641E}" sibTransId="{1B6C51BB-675E-4C47-A519-869B3E350615}"/>
    <dgm:cxn modelId="{B1D8CEF6-CF5A-4602-B3BF-A2277309C0AD}" type="presOf" srcId="{07D1FC7A-2557-4C46-A264-6776652F5C99}" destId="{164FF4AF-E2F2-471F-B066-3275234E48A2}" srcOrd="1" destOrd="0" presId="urn:microsoft.com/office/officeart/2005/8/layout/orgChart1"/>
    <dgm:cxn modelId="{A2F103D2-3FAC-4B2A-AC16-0B3E70E8C22F}" type="presParOf" srcId="{0B4A2DDE-5F69-49C5-97DD-DEB625064810}" destId="{6475D3CB-F4E2-4D5D-8CB6-07B0D221EC85}" srcOrd="0" destOrd="0" presId="urn:microsoft.com/office/officeart/2005/8/layout/orgChart1"/>
    <dgm:cxn modelId="{56490124-AA4A-4EC4-8764-C12757397B09}" type="presParOf" srcId="{6475D3CB-F4E2-4D5D-8CB6-07B0D221EC85}" destId="{AF694FAF-D2B1-4F72-87E7-5C0C0310B059}" srcOrd="0" destOrd="0" presId="urn:microsoft.com/office/officeart/2005/8/layout/orgChart1"/>
    <dgm:cxn modelId="{46CB6D9C-3C04-4DE1-A40E-9926DA716854}" type="presParOf" srcId="{AF694FAF-D2B1-4F72-87E7-5C0C0310B059}" destId="{CEBFC20C-4D12-4DBF-BBA4-431CD9E81DCD}" srcOrd="0" destOrd="0" presId="urn:microsoft.com/office/officeart/2005/8/layout/orgChart1"/>
    <dgm:cxn modelId="{85172855-A1AC-4430-A80C-85BC1FF60ED3}" type="presParOf" srcId="{AF694FAF-D2B1-4F72-87E7-5C0C0310B059}" destId="{164FF4AF-E2F2-471F-B066-3275234E48A2}" srcOrd="1" destOrd="0" presId="urn:microsoft.com/office/officeart/2005/8/layout/orgChart1"/>
    <dgm:cxn modelId="{B05C6FFB-D97B-4285-8504-4120DBFB689A}" type="presParOf" srcId="{6475D3CB-F4E2-4D5D-8CB6-07B0D221EC85}" destId="{BCF8A7D2-0F69-4686-949D-0CF272416364}" srcOrd="1" destOrd="0" presId="urn:microsoft.com/office/officeart/2005/8/layout/orgChart1"/>
    <dgm:cxn modelId="{B8362869-72BB-41A3-84E5-C9CFECC88074}" type="presParOf" srcId="{6475D3CB-F4E2-4D5D-8CB6-07B0D221EC85}" destId="{9C0769F4-94A2-40D0-A0B5-B17856492428}" srcOrd="2" destOrd="0" presId="urn:microsoft.com/office/officeart/2005/8/layout/orgChart1"/>
    <dgm:cxn modelId="{7EA0F4BC-FCBD-43DB-A735-B77F8FBD2FF2}" type="presParOf" srcId="{0B4A2DDE-5F69-49C5-97DD-DEB625064810}" destId="{55EDD17C-FDB9-43EB-9F3C-58607D789E9E}" srcOrd="1" destOrd="0" presId="urn:microsoft.com/office/officeart/2005/8/layout/orgChart1"/>
    <dgm:cxn modelId="{3EA73BF2-851D-4099-9E5E-8E8995313926}" type="presParOf" srcId="{55EDD17C-FDB9-43EB-9F3C-58607D789E9E}" destId="{289AAE69-3AA1-410D-B304-9E5714A1A39A}" srcOrd="0" destOrd="0" presId="urn:microsoft.com/office/officeart/2005/8/layout/orgChart1"/>
    <dgm:cxn modelId="{CD43ADD7-2D3E-4BC9-B936-97BB972E6980}" type="presParOf" srcId="{289AAE69-3AA1-410D-B304-9E5714A1A39A}" destId="{68B1BC6D-CF39-469D-84C1-25456DBC4692}" srcOrd="0" destOrd="0" presId="urn:microsoft.com/office/officeart/2005/8/layout/orgChart1"/>
    <dgm:cxn modelId="{B34E59A5-58BB-4240-9C8A-C16ACD57D719}" type="presParOf" srcId="{289AAE69-3AA1-410D-B304-9E5714A1A39A}" destId="{99BA30F4-6410-4AD8-9832-BA49629B4B6F}" srcOrd="1" destOrd="0" presId="urn:microsoft.com/office/officeart/2005/8/layout/orgChart1"/>
    <dgm:cxn modelId="{9D48DE7F-0BE9-4762-A4EE-B5106497A73C}" type="presParOf" srcId="{55EDD17C-FDB9-43EB-9F3C-58607D789E9E}" destId="{B3B4BAF7-6954-47F4-B60E-43F708EC8244}" srcOrd="1" destOrd="0" presId="urn:microsoft.com/office/officeart/2005/8/layout/orgChart1"/>
    <dgm:cxn modelId="{5AB2BBF2-C3CB-45F1-BEB2-E45596712446}" type="presParOf" srcId="{55EDD17C-FDB9-43EB-9F3C-58607D789E9E}" destId="{9FF9FE06-00BC-44AE-8CC7-00AE3365FF9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8F0DA9-15BC-437D-A1E4-35B0D73C5EC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ED40F70-86BF-4647-AD06-B5C856A8680F}">
      <dgm:prSet/>
      <dgm:spPr>
        <a:solidFill>
          <a:srgbClr val="00B050"/>
        </a:solidFill>
      </dgm:spPr>
      <dgm:t>
        <a:bodyPr/>
        <a:lstStyle/>
        <a:p>
          <a:pPr>
            <a:lnSpc>
              <a:spcPct val="100000"/>
            </a:lnSpc>
          </a:pPr>
          <a:r>
            <a:rPr lang="en-US" b="1" dirty="0"/>
            <a:t>Recipient</a:t>
          </a:r>
          <a:r>
            <a:rPr lang="en-US" dirty="0"/>
            <a:t>: May include individual recipient name, or program name including distinction for recipients with or without a historic preservation programmatic agreement</a:t>
          </a:r>
        </a:p>
      </dgm:t>
    </dgm:pt>
    <dgm:pt modelId="{27B2E283-2878-4851-8E86-4A3A06277A1F}" type="parTrans" cxnId="{C1B2B325-CCB5-41AF-9A45-4A4502E50360}">
      <dgm:prSet/>
      <dgm:spPr/>
      <dgm:t>
        <a:bodyPr/>
        <a:lstStyle/>
        <a:p>
          <a:endParaRPr lang="en-US"/>
        </a:p>
      </dgm:t>
    </dgm:pt>
    <dgm:pt modelId="{1E99DB2D-D5CE-4190-8F89-F35DBF52E92F}" type="sibTrans" cxnId="{C1B2B325-CCB5-41AF-9A45-4A4502E50360}">
      <dgm:prSet/>
      <dgm:spPr/>
      <dgm:t>
        <a:bodyPr/>
        <a:lstStyle/>
        <a:p>
          <a:endParaRPr lang="en-US"/>
        </a:p>
      </dgm:t>
    </dgm:pt>
    <dgm:pt modelId="{52DBB055-219C-445D-81FD-B9C1199C7CF2}">
      <dgm:prSet/>
      <dgm:spPr/>
      <dgm:t>
        <a:bodyPr/>
        <a:lstStyle/>
        <a:p>
          <a:pPr>
            <a:lnSpc>
              <a:spcPct val="100000"/>
            </a:lnSpc>
          </a:pPr>
          <a:r>
            <a:rPr lang="en-US" b="1" dirty="0"/>
            <a:t>Project Title: M</a:t>
          </a:r>
          <a:r>
            <a:rPr lang="en-US" dirty="0"/>
            <a:t>ay include the funding source</a:t>
          </a:r>
        </a:p>
      </dgm:t>
    </dgm:pt>
    <dgm:pt modelId="{AC275FCB-B00E-445A-9B1F-64F87B5744C9}" type="parTrans" cxnId="{0E141D58-AC7D-4E6F-A718-F0EDBF4570B2}">
      <dgm:prSet/>
      <dgm:spPr/>
      <dgm:t>
        <a:bodyPr/>
        <a:lstStyle/>
        <a:p>
          <a:endParaRPr lang="en-US"/>
        </a:p>
      </dgm:t>
    </dgm:pt>
    <dgm:pt modelId="{ECA02C8A-FC5E-41B7-BE12-20AAEFA62A22}" type="sibTrans" cxnId="{0E141D58-AC7D-4E6F-A718-F0EDBF4570B2}">
      <dgm:prSet/>
      <dgm:spPr/>
      <dgm:t>
        <a:bodyPr/>
        <a:lstStyle/>
        <a:p>
          <a:endParaRPr lang="en-US"/>
        </a:p>
      </dgm:t>
    </dgm:pt>
    <dgm:pt modelId="{FB724FAC-DAB1-455F-A743-45328CF0D106}">
      <dgm:prSet/>
      <dgm:spPr/>
      <dgm:t>
        <a:bodyPr/>
        <a:lstStyle/>
        <a:p>
          <a:pPr>
            <a:lnSpc>
              <a:spcPct val="100000"/>
            </a:lnSpc>
          </a:pPr>
          <a:r>
            <a:rPr lang="en-US" b="1" dirty="0"/>
            <a:t>Rationale for Determination: </a:t>
          </a:r>
          <a:r>
            <a:rPr lang="en-US" b="0" dirty="0"/>
            <a:t>D</a:t>
          </a:r>
          <a:r>
            <a:rPr lang="en-US" dirty="0"/>
            <a:t>efines either the individual project or multiple types of projects with restrictions</a:t>
          </a:r>
        </a:p>
      </dgm:t>
    </dgm:pt>
    <dgm:pt modelId="{57A5EC6F-ADCF-4F61-9E76-5AD1EE23D5CB}" type="parTrans" cxnId="{0C1EC9AE-8380-4023-ACE9-240F617A1467}">
      <dgm:prSet/>
      <dgm:spPr/>
      <dgm:t>
        <a:bodyPr/>
        <a:lstStyle/>
        <a:p>
          <a:endParaRPr lang="en-US"/>
        </a:p>
      </dgm:t>
    </dgm:pt>
    <dgm:pt modelId="{5F83F7ED-8463-49B4-B9A8-4915119A04D0}" type="sibTrans" cxnId="{0C1EC9AE-8380-4023-ACE9-240F617A1467}">
      <dgm:prSet/>
      <dgm:spPr/>
      <dgm:t>
        <a:bodyPr/>
        <a:lstStyle/>
        <a:p>
          <a:endParaRPr lang="en-US"/>
        </a:p>
      </dgm:t>
    </dgm:pt>
    <dgm:pt modelId="{6CFF304F-F213-424B-BA89-AB7AB9CD76E1}">
      <dgm:prSet/>
      <dgm:spPr/>
      <dgm:t>
        <a:bodyPr/>
        <a:lstStyle/>
        <a:p>
          <a:pPr>
            <a:lnSpc>
              <a:spcPct val="100000"/>
            </a:lnSpc>
          </a:pPr>
          <a:r>
            <a:rPr lang="en-US" b="1" dirty="0"/>
            <a:t>NEPA Provision: </a:t>
          </a:r>
          <a:r>
            <a:rPr lang="en-US" dirty="0"/>
            <a:t>Will include restrictions on the award</a:t>
          </a:r>
        </a:p>
      </dgm:t>
    </dgm:pt>
    <dgm:pt modelId="{04A68B73-70ED-4041-A1E9-AA0A53DF161D}" type="parTrans" cxnId="{B79A6ED9-6D3B-4964-942C-ED07D28BB973}">
      <dgm:prSet/>
      <dgm:spPr/>
      <dgm:t>
        <a:bodyPr/>
        <a:lstStyle/>
        <a:p>
          <a:endParaRPr lang="en-US"/>
        </a:p>
      </dgm:t>
    </dgm:pt>
    <dgm:pt modelId="{1016F2E2-FB0C-4442-B3F8-820047289F49}" type="sibTrans" cxnId="{B79A6ED9-6D3B-4964-942C-ED07D28BB973}">
      <dgm:prSet/>
      <dgm:spPr/>
      <dgm:t>
        <a:bodyPr/>
        <a:lstStyle/>
        <a:p>
          <a:endParaRPr lang="en-US"/>
        </a:p>
      </dgm:t>
    </dgm:pt>
    <dgm:pt modelId="{0178DC00-AF0B-4046-8AFD-AF314E2FA662}" type="pres">
      <dgm:prSet presAssocID="{FF8F0DA9-15BC-437D-A1E4-35B0D73C5EC1}" presName="root" presStyleCnt="0">
        <dgm:presLayoutVars>
          <dgm:dir/>
          <dgm:resizeHandles val="exact"/>
        </dgm:presLayoutVars>
      </dgm:prSet>
      <dgm:spPr/>
    </dgm:pt>
    <dgm:pt modelId="{43A38131-72A2-4B19-97DE-FF7CBE364FC6}" type="pres">
      <dgm:prSet presAssocID="{3ED40F70-86BF-4647-AD06-B5C856A8680F}" presName="compNode" presStyleCnt="0"/>
      <dgm:spPr/>
    </dgm:pt>
    <dgm:pt modelId="{4940D67B-2BC1-4E1C-9B17-6A62244C18BC}" type="pres">
      <dgm:prSet presAssocID="{3ED40F70-86BF-4647-AD06-B5C856A8680F}" presName="bgRect" presStyleLbl="bgShp" presStyleIdx="0" presStyleCnt="4"/>
      <dgm:spPr>
        <a:solidFill>
          <a:srgbClr val="00B050"/>
        </a:solidFill>
      </dgm:spPr>
    </dgm:pt>
    <dgm:pt modelId="{5CD4E630-0A0A-4959-B2DD-4E1647C3427F}" type="pres">
      <dgm:prSet presAssocID="{3ED40F70-86BF-4647-AD06-B5C856A8680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AD6FFA58-422F-41C4-8EE8-911F17175C0D}" type="pres">
      <dgm:prSet presAssocID="{3ED40F70-86BF-4647-AD06-B5C856A8680F}" presName="spaceRect" presStyleCnt="0"/>
      <dgm:spPr/>
    </dgm:pt>
    <dgm:pt modelId="{9786E6FC-553A-4B83-AABC-814A63EC3252}" type="pres">
      <dgm:prSet presAssocID="{3ED40F70-86BF-4647-AD06-B5C856A8680F}" presName="parTx" presStyleLbl="revTx" presStyleIdx="0" presStyleCnt="4">
        <dgm:presLayoutVars>
          <dgm:chMax val="0"/>
          <dgm:chPref val="0"/>
        </dgm:presLayoutVars>
      </dgm:prSet>
      <dgm:spPr/>
    </dgm:pt>
    <dgm:pt modelId="{A261448A-0158-4F74-B140-9A6E00992ED8}" type="pres">
      <dgm:prSet presAssocID="{1E99DB2D-D5CE-4190-8F89-F35DBF52E92F}" presName="sibTrans" presStyleCnt="0"/>
      <dgm:spPr/>
    </dgm:pt>
    <dgm:pt modelId="{745DCA08-CBE0-400E-B350-7A37FA6F88D9}" type="pres">
      <dgm:prSet presAssocID="{52DBB055-219C-445D-81FD-B9C1199C7CF2}" presName="compNode" presStyleCnt="0"/>
      <dgm:spPr/>
    </dgm:pt>
    <dgm:pt modelId="{1A99E0B4-68D7-4715-8367-14AB5AB9EA46}" type="pres">
      <dgm:prSet presAssocID="{52DBB055-219C-445D-81FD-B9C1199C7CF2}" presName="bgRect" presStyleLbl="bgShp" presStyleIdx="1" presStyleCnt="4"/>
      <dgm:spPr/>
    </dgm:pt>
    <dgm:pt modelId="{29915D21-5D90-4AEE-A584-ABE39AD5F6ED}" type="pres">
      <dgm:prSet presAssocID="{52DBB055-219C-445D-81FD-B9C1199C7CF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DB469B6-E7D7-4389-B19A-F2BDEB68FB6F}" type="pres">
      <dgm:prSet presAssocID="{52DBB055-219C-445D-81FD-B9C1199C7CF2}" presName="spaceRect" presStyleCnt="0"/>
      <dgm:spPr/>
    </dgm:pt>
    <dgm:pt modelId="{7E42B040-701F-436D-910A-D36AC0939BD5}" type="pres">
      <dgm:prSet presAssocID="{52DBB055-219C-445D-81FD-B9C1199C7CF2}" presName="parTx" presStyleLbl="revTx" presStyleIdx="1" presStyleCnt="4">
        <dgm:presLayoutVars>
          <dgm:chMax val="0"/>
          <dgm:chPref val="0"/>
        </dgm:presLayoutVars>
      </dgm:prSet>
      <dgm:spPr/>
    </dgm:pt>
    <dgm:pt modelId="{6F7EDF7A-6E4E-402A-985A-A29708DA53C3}" type="pres">
      <dgm:prSet presAssocID="{ECA02C8A-FC5E-41B7-BE12-20AAEFA62A22}" presName="sibTrans" presStyleCnt="0"/>
      <dgm:spPr/>
    </dgm:pt>
    <dgm:pt modelId="{6BE3B76E-8F6A-4CD6-B27D-7C928A71714A}" type="pres">
      <dgm:prSet presAssocID="{FB724FAC-DAB1-455F-A743-45328CF0D106}" presName="compNode" presStyleCnt="0"/>
      <dgm:spPr/>
    </dgm:pt>
    <dgm:pt modelId="{806B0152-D776-4DDD-ADB7-6571DE993EFF}" type="pres">
      <dgm:prSet presAssocID="{FB724FAC-DAB1-455F-A743-45328CF0D106}" presName="bgRect" presStyleLbl="bgShp" presStyleIdx="2" presStyleCnt="4"/>
      <dgm:spPr/>
    </dgm:pt>
    <dgm:pt modelId="{DAFBB82F-51E2-4A03-AC40-0A28204C7F1E}" type="pres">
      <dgm:prSet presAssocID="{FB724FAC-DAB1-455F-A743-45328CF0D10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9A81B737-B3D3-49F1-8211-F2CEB6F2E276}" type="pres">
      <dgm:prSet presAssocID="{FB724FAC-DAB1-455F-A743-45328CF0D106}" presName="spaceRect" presStyleCnt="0"/>
      <dgm:spPr/>
    </dgm:pt>
    <dgm:pt modelId="{891F499E-3B67-4C9E-A01A-DC914DBF78A6}" type="pres">
      <dgm:prSet presAssocID="{FB724FAC-DAB1-455F-A743-45328CF0D106}" presName="parTx" presStyleLbl="revTx" presStyleIdx="2" presStyleCnt="4">
        <dgm:presLayoutVars>
          <dgm:chMax val="0"/>
          <dgm:chPref val="0"/>
        </dgm:presLayoutVars>
      </dgm:prSet>
      <dgm:spPr/>
    </dgm:pt>
    <dgm:pt modelId="{087EE935-796D-470B-9189-7C8B98006FF6}" type="pres">
      <dgm:prSet presAssocID="{5F83F7ED-8463-49B4-B9A8-4915119A04D0}" presName="sibTrans" presStyleCnt="0"/>
      <dgm:spPr/>
    </dgm:pt>
    <dgm:pt modelId="{28A5F4D8-8E9C-4CE3-A58B-A640A87333EA}" type="pres">
      <dgm:prSet presAssocID="{6CFF304F-F213-424B-BA89-AB7AB9CD76E1}" presName="compNode" presStyleCnt="0"/>
      <dgm:spPr/>
    </dgm:pt>
    <dgm:pt modelId="{E61BE43D-40BB-4FDE-8E79-F5A5260D7830}" type="pres">
      <dgm:prSet presAssocID="{6CFF304F-F213-424B-BA89-AB7AB9CD76E1}" presName="bgRect" presStyleLbl="bgShp" presStyleIdx="3" presStyleCnt="4"/>
      <dgm:spPr/>
    </dgm:pt>
    <dgm:pt modelId="{B9E76146-5B14-4311-8B3F-208E7F2DCF2C}" type="pres">
      <dgm:prSet presAssocID="{6CFF304F-F213-424B-BA89-AB7AB9CD76E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787BA354-292C-4E21-A305-54A261F1E530}" type="pres">
      <dgm:prSet presAssocID="{6CFF304F-F213-424B-BA89-AB7AB9CD76E1}" presName="spaceRect" presStyleCnt="0"/>
      <dgm:spPr/>
    </dgm:pt>
    <dgm:pt modelId="{684ACC8A-E7C2-4D59-93C0-61D82DE90F03}" type="pres">
      <dgm:prSet presAssocID="{6CFF304F-F213-424B-BA89-AB7AB9CD76E1}" presName="parTx" presStyleLbl="revTx" presStyleIdx="3" presStyleCnt="4">
        <dgm:presLayoutVars>
          <dgm:chMax val="0"/>
          <dgm:chPref val="0"/>
        </dgm:presLayoutVars>
      </dgm:prSet>
      <dgm:spPr/>
    </dgm:pt>
  </dgm:ptLst>
  <dgm:cxnLst>
    <dgm:cxn modelId="{1BA20906-36B4-48D4-871F-9083AB77F5E0}" type="presOf" srcId="{FF8F0DA9-15BC-437D-A1E4-35B0D73C5EC1}" destId="{0178DC00-AF0B-4046-8AFD-AF314E2FA662}" srcOrd="0" destOrd="0" presId="urn:microsoft.com/office/officeart/2018/2/layout/IconVerticalSolidList"/>
    <dgm:cxn modelId="{C1B2B325-CCB5-41AF-9A45-4A4502E50360}" srcId="{FF8F0DA9-15BC-437D-A1E4-35B0D73C5EC1}" destId="{3ED40F70-86BF-4647-AD06-B5C856A8680F}" srcOrd="0" destOrd="0" parTransId="{27B2E283-2878-4851-8E86-4A3A06277A1F}" sibTransId="{1E99DB2D-D5CE-4190-8F89-F35DBF52E92F}"/>
    <dgm:cxn modelId="{4EC2D530-34F4-422B-A1C7-FF5F3BAFFD17}" type="presOf" srcId="{6CFF304F-F213-424B-BA89-AB7AB9CD76E1}" destId="{684ACC8A-E7C2-4D59-93C0-61D82DE90F03}" srcOrd="0" destOrd="0" presId="urn:microsoft.com/office/officeart/2018/2/layout/IconVerticalSolidList"/>
    <dgm:cxn modelId="{EF745942-61EA-4077-956F-43AA1D16B97F}" type="presOf" srcId="{52DBB055-219C-445D-81FD-B9C1199C7CF2}" destId="{7E42B040-701F-436D-910A-D36AC0939BD5}" srcOrd="0" destOrd="0" presId="urn:microsoft.com/office/officeart/2018/2/layout/IconVerticalSolidList"/>
    <dgm:cxn modelId="{00D9FB69-AC0C-4CDB-AD6D-1B2AF98A230B}" type="presOf" srcId="{FB724FAC-DAB1-455F-A743-45328CF0D106}" destId="{891F499E-3B67-4C9E-A01A-DC914DBF78A6}" srcOrd="0" destOrd="0" presId="urn:microsoft.com/office/officeart/2018/2/layout/IconVerticalSolidList"/>
    <dgm:cxn modelId="{0E141D58-AC7D-4E6F-A718-F0EDBF4570B2}" srcId="{FF8F0DA9-15BC-437D-A1E4-35B0D73C5EC1}" destId="{52DBB055-219C-445D-81FD-B9C1199C7CF2}" srcOrd="1" destOrd="0" parTransId="{AC275FCB-B00E-445A-9B1F-64F87B5744C9}" sibTransId="{ECA02C8A-FC5E-41B7-BE12-20AAEFA62A22}"/>
    <dgm:cxn modelId="{DF987984-F8DD-4FA7-AF5C-2947D2EBC39E}" type="presOf" srcId="{3ED40F70-86BF-4647-AD06-B5C856A8680F}" destId="{9786E6FC-553A-4B83-AABC-814A63EC3252}" srcOrd="0" destOrd="0" presId="urn:microsoft.com/office/officeart/2018/2/layout/IconVerticalSolidList"/>
    <dgm:cxn modelId="{0C1EC9AE-8380-4023-ACE9-240F617A1467}" srcId="{FF8F0DA9-15BC-437D-A1E4-35B0D73C5EC1}" destId="{FB724FAC-DAB1-455F-A743-45328CF0D106}" srcOrd="2" destOrd="0" parTransId="{57A5EC6F-ADCF-4F61-9E76-5AD1EE23D5CB}" sibTransId="{5F83F7ED-8463-49B4-B9A8-4915119A04D0}"/>
    <dgm:cxn modelId="{B79A6ED9-6D3B-4964-942C-ED07D28BB973}" srcId="{FF8F0DA9-15BC-437D-A1E4-35B0D73C5EC1}" destId="{6CFF304F-F213-424B-BA89-AB7AB9CD76E1}" srcOrd="3" destOrd="0" parTransId="{04A68B73-70ED-4041-A1E9-AA0A53DF161D}" sibTransId="{1016F2E2-FB0C-4442-B3F8-820047289F49}"/>
    <dgm:cxn modelId="{BE196CF3-419B-463B-AAD0-5E5DFCAF0553}" type="presParOf" srcId="{0178DC00-AF0B-4046-8AFD-AF314E2FA662}" destId="{43A38131-72A2-4B19-97DE-FF7CBE364FC6}" srcOrd="0" destOrd="0" presId="urn:microsoft.com/office/officeart/2018/2/layout/IconVerticalSolidList"/>
    <dgm:cxn modelId="{F4C561B3-E87F-4485-AFD5-2D4EFE1FE9B1}" type="presParOf" srcId="{43A38131-72A2-4B19-97DE-FF7CBE364FC6}" destId="{4940D67B-2BC1-4E1C-9B17-6A62244C18BC}" srcOrd="0" destOrd="0" presId="urn:microsoft.com/office/officeart/2018/2/layout/IconVerticalSolidList"/>
    <dgm:cxn modelId="{BD1307F6-A324-4DB9-9DF9-E69AC47E3819}" type="presParOf" srcId="{43A38131-72A2-4B19-97DE-FF7CBE364FC6}" destId="{5CD4E630-0A0A-4959-B2DD-4E1647C3427F}" srcOrd="1" destOrd="0" presId="urn:microsoft.com/office/officeart/2018/2/layout/IconVerticalSolidList"/>
    <dgm:cxn modelId="{CD093EAD-D528-4F6D-94F2-BF3BFCE46EB5}" type="presParOf" srcId="{43A38131-72A2-4B19-97DE-FF7CBE364FC6}" destId="{AD6FFA58-422F-41C4-8EE8-911F17175C0D}" srcOrd="2" destOrd="0" presId="urn:microsoft.com/office/officeart/2018/2/layout/IconVerticalSolidList"/>
    <dgm:cxn modelId="{5E3FC007-A407-4528-951C-5D3F49988D5B}" type="presParOf" srcId="{43A38131-72A2-4B19-97DE-FF7CBE364FC6}" destId="{9786E6FC-553A-4B83-AABC-814A63EC3252}" srcOrd="3" destOrd="0" presId="urn:microsoft.com/office/officeart/2018/2/layout/IconVerticalSolidList"/>
    <dgm:cxn modelId="{B7F058E1-B790-4674-B978-53FD412113F2}" type="presParOf" srcId="{0178DC00-AF0B-4046-8AFD-AF314E2FA662}" destId="{A261448A-0158-4F74-B140-9A6E00992ED8}" srcOrd="1" destOrd="0" presId="urn:microsoft.com/office/officeart/2018/2/layout/IconVerticalSolidList"/>
    <dgm:cxn modelId="{2B3D4983-D4BC-410D-AA4D-1555B511163E}" type="presParOf" srcId="{0178DC00-AF0B-4046-8AFD-AF314E2FA662}" destId="{745DCA08-CBE0-400E-B350-7A37FA6F88D9}" srcOrd="2" destOrd="0" presId="urn:microsoft.com/office/officeart/2018/2/layout/IconVerticalSolidList"/>
    <dgm:cxn modelId="{BB0A3046-F36B-4CB4-BD02-CCFD4E36E3C4}" type="presParOf" srcId="{745DCA08-CBE0-400E-B350-7A37FA6F88D9}" destId="{1A99E0B4-68D7-4715-8367-14AB5AB9EA46}" srcOrd="0" destOrd="0" presId="urn:microsoft.com/office/officeart/2018/2/layout/IconVerticalSolidList"/>
    <dgm:cxn modelId="{171B6750-D98A-43D1-93B9-0AE8343D42E7}" type="presParOf" srcId="{745DCA08-CBE0-400E-B350-7A37FA6F88D9}" destId="{29915D21-5D90-4AEE-A584-ABE39AD5F6ED}" srcOrd="1" destOrd="0" presId="urn:microsoft.com/office/officeart/2018/2/layout/IconVerticalSolidList"/>
    <dgm:cxn modelId="{58A6F507-5340-4E08-8CA8-6F3228D5EC3D}" type="presParOf" srcId="{745DCA08-CBE0-400E-B350-7A37FA6F88D9}" destId="{4DB469B6-E7D7-4389-B19A-F2BDEB68FB6F}" srcOrd="2" destOrd="0" presId="urn:microsoft.com/office/officeart/2018/2/layout/IconVerticalSolidList"/>
    <dgm:cxn modelId="{3BC07612-70B5-427B-BA31-BA7068A121BB}" type="presParOf" srcId="{745DCA08-CBE0-400E-B350-7A37FA6F88D9}" destId="{7E42B040-701F-436D-910A-D36AC0939BD5}" srcOrd="3" destOrd="0" presId="urn:microsoft.com/office/officeart/2018/2/layout/IconVerticalSolidList"/>
    <dgm:cxn modelId="{4CC2D424-87B7-4C29-8E7C-C920FBEBD899}" type="presParOf" srcId="{0178DC00-AF0B-4046-8AFD-AF314E2FA662}" destId="{6F7EDF7A-6E4E-402A-985A-A29708DA53C3}" srcOrd="3" destOrd="0" presId="urn:microsoft.com/office/officeart/2018/2/layout/IconVerticalSolidList"/>
    <dgm:cxn modelId="{B43299C9-D204-45E4-91E5-C2730D8CB390}" type="presParOf" srcId="{0178DC00-AF0B-4046-8AFD-AF314E2FA662}" destId="{6BE3B76E-8F6A-4CD6-B27D-7C928A71714A}" srcOrd="4" destOrd="0" presId="urn:microsoft.com/office/officeart/2018/2/layout/IconVerticalSolidList"/>
    <dgm:cxn modelId="{7CF80B6C-1336-4FC7-91FD-B0350AF4BAA8}" type="presParOf" srcId="{6BE3B76E-8F6A-4CD6-B27D-7C928A71714A}" destId="{806B0152-D776-4DDD-ADB7-6571DE993EFF}" srcOrd="0" destOrd="0" presId="urn:microsoft.com/office/officeart/2018/2/layout/IconVerticalSolidList"/>
    <dgm:cxn modelId="{67E0F3BA-64EF-458E-927C-D985A476DDE1}" type="presParOf" srcId="{6BE3B76E-8F6A-4CD6-B27D-7C928A71714A}" destId="{DAFBB82F-51E2-4A03-AC40-0A28204C7F1E}" srcOrd="1" destOrd="0" presId="urn:microsoft.com/office/officeart/2018/2/layout/IconVerticalSolidList"/>
    <dgm:cxn modelId="{DDC53212-9D7D-4755-B528-3840D61F97B1}" type="presParOf" srcId="{6BE3B76E-8F6A-4CD6-B27D-7C928A71714A}" destId="{9A81B737-B3D3-49F1-8211-F2CEB6F2E276}" srcOrd="2" destOrd="0" presId="urn:microsoft.com/office/officeart/2018/2/layout/IconVerticalSolidList"/>
    <dgm:cxn modelId="{16813A6C-FE06-41FF-9BE3-6D15FF310504}" type="presParOf" srcId="{6BE3B76E-8F6A-4CD6-B27D-7C928A71714A}" destId="{891F499E-3B67-4C9E-A01A-DC914DBF78A6}" srcOrd="3" destOrd="0" presId="urn:microsoft.com/office/officeart/2018/2/layout/IconVerticalSolidList"/>
    <dgm:cxn modelId="{DEB8D299-1BBA-44B3-8D97-BC0668B3B32A}" type="presParOf" srcId="{0178DC00-AF0B-4046-8AFD-AF314E2FA662}" destId="{087EE935-796D-470B-9189-7C8B98006FF6}" srcOrd="5" destOrd="0" presId="urn:microsoft.com/office/officeart/2018/2/layout/IconVerticalSolidList"/>
    <dgm:cxn modelId="{7CD4856F-66AF-45CE-8D26-2C72ED60C215}" type="presParOf" srcId="{0178DC00-AF0B-4046-8AFD-AF314E2FA662}" destId="{28A5F4D8-8E9C-4CE3-A58B-A640A87333EA}" srcOrd="6" destOrd="0" presId="urn:microsoft.com/office/officeart/2018/2/layout/IconVerticalSolidList"/>
    <dgm:cxn modelId="{69BB0F61-BB28-4EE9-B6B9-3090E7B77738}" type="presParOf" srcId="{28A5F4D8-8E9C-4CE3-A58B-A640A87333EA}" destId="{E61BE43D-40BB-4FDE-8E79-F5A5260D7830}" srcOrd="0" destOrd="0" presId="urn:microsoft.com/office/officeart/2018/2/layout/IconVerticalSolidList"/>
    <dgm:cxn modelId="{754CA8AD-6706-4B5C-A8E9-CF598C6C81E4}" type="presParOf" srcId="{28A5F4D8-8E9C-4CE3-A58B-A640A87333EA}" destId="{B9E76146-5B14-4311-8B3F-208E7F2DCF2C}" srcOrd="1" destOrd="0" presId="urn:microsoft.com/office/officeart/2018/2/layout/IconVerticalSolidList"/>
    <dgm:cxn modelId="{677AE651-7CCA-423C-AD66-5CBED238872A}" type="presParOf" srcId="{28A5F4D8-8E9C-4CE3-A58B-A640A87333EA}" destId="{787BA354-292C-4E21-A305-54A261F1E530}" srcOrd="2" destOrd="0" presId="urn:microsoft.com/office/officeart/2018/2/layout/IconVerticalSolidList"/>
    <dgm:cxn modelId="{7917351C-1CEB-4E35-AC86-91A5F95CDA3C}" type="presParOf" srcId="{28A5F4D8-8E9C-4CE3-A58B-A640A87333EA}" destId="{684ACC8A-E7C2-4D59-93C0-61D82DE90F03}"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A662682-2397-4419-BD1B-7FF770B7D057}"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86A85AC-20AC-4836-91F9-E573BE5B9B85}">
      <dgm:prSet/>
      <dgm:spPr/>
      <dgm:t>
        <a:bodyPr/>
        <a:lstStyle/>
        <a:p>
          <a:pPr algn="ctr">
            <a:lnSpc>
              <a:spcPct val="100000"/>
            </a:lnSpc>
            <a:defRPr b="1"/>
          </a:pPr>
          <a:r>
            <a:rPr lang="en-US" b="0" dirty="0"/>
            <a:t>Be listed in NEPA determination</a:t>
          </a:r>
        </a:p>
      </dgm:t>
    </dgm:pt>
    <dgm:pt modelId="{0178C786-79AF-477F-BA32-8DBC47CE0CE3}" type="parTrans" cxnId="{A2980ED5-B921-4D48-9FCE-00A7EF301CA3}">
      <dgm:prSet/>
      <dgm:spPr/>
      <dgm:t>
        <a:bodyPr/>
        <a:lstStyle/>
        <a:p>
          <a:endParaRPr lang="en-US"/>
        </a:p>
      </dgm:t>
    </dgm:pt>
    <dgm:pt modelId="{57E9A152-7A6D-4894-B5F8-D438C62DC79B}" type="sibTrans" cxnId="{A2980ED5-B921-4D48-9FCE-00A7EF301CA3}">
      <dgm:prSet/>
      <dgm:spPr/>
      <dgm:t>
        <a:bodyPr/>
        <a:lstStyle/>
        <a:p>
          <a:endParaRPr lang="en-US"/>
        </a:p>
      </dgm:t>
    </dgm:pt>
    <dgm:pt modelId="{30AEFC89-F5C8-460C-A7B1-1CB5FD514C5A}">
      <dgm:prSet/>
      <dgm:spPr/>
      <dgm:t>
        <a:bodyPr/>
        <a:lstStyle/>
        <a:p>
          <a:pPr algn="ctr">
            <a:lnSpc>
              <a:spcPct val="100000"/>
            </a:lnSpc>
            <a:defRPr b="1"/>
          </a:pPr>
          <a:r>
            <a:rPr lang="en-US" b="0" dirty="0"/>
            <a:t>Be documented in a NEPA log. </a:t>
          </a:r>
        </a:p>
      </dgm:t>
    </dgm:pt>
    <dgm:pt modelId="{EC84A5FF-4E35-4B78-8922-FA2A3F961A70}" type="parTrans" cxnId="{E8905518-1B4B-4E17-82F6-DA4FF0161A2B}">
      <dgm:prSet/>
      <dgm:spPr/>
      <dgm:t>
        <a:bodyPr/>
        <a:lstStyle/>
        <a:p>
          <a:endParaRPr lang="en-US"/>
        </a:p>
      </dgm:t>
    </dgm:pt>
    <dgm:pt modelId="{7904F4DA-6581-4E0D-AFA0-5C6756592C21}" type="sibTrans" cxnId="{E8905518-1B4B-4E17-82F6-DA4FF0161A2B}">
      <dgm:prSet/>
      <dgm:spPr/>
      <dgm:t>
        <a:bodyPr/>
        <a:lstStyle/>
        <a:p>
          <a:endParaRPr lang="en-US"/>
        </a:p>
      </dgm:t>
    </dgm:pt>
    <dgm:pt modelId="{D3563421-B10C-4992-BFC0-341739499842}">
      <dgm:prSet/>
      <dgm:spPr/>
      <dgm:t>
        <a:bodyPr/>
        <a:lstStyle/>
        <a:p>
          <a:pPr algn="ctr">
            <a:lnSpc>
              <a:spcPct val="100000"/>
            </a:lnSpc>
            <a:defRPr b="1"/>
          </a:pPr>
          <a:r>
            <a:rPr lang="en-US" b="0" dirty="0"/>
            <a:t>Follow the restrictions listed in NEPA determination</a:t>
          </a:r>
        </a:p>
      </dgm:t>
    </dgm:pt>
    <dgm:pt modelId="{54E8D52F-05F9-4423-BC3A-A48A310C62E1}" type="sibTrans" cxnId="{76820ACB-B895-4987-A301-E0098FE2CCC8}">
      <dgm:prSet/>
      <dgm:spPr/>
      <dgm:t>
        <a:bodyPr/>
        <a:lstStyle/>
        <a:p>
          <a:endParaRPr lang="en-US"/>
        </a:p>
      </dgm:t>
    </dgm:pt>
    <dgm:pt modelId="{7065F7DE-635E-41D9-8C5E-AA3BCB132410}" type="parTrans" cxnId="{76820ACB-B895-4987-A301-E0098FE2CCC8}">
      <dgm:prSet/>
      <dgm:spPr/>
      <dgm:t>
        <a:bodyPr/>
        <a:lstStyle/>
        <a:p>
          <a:endParaRPr lang="en-US"/>
        </a:p>
      </dgm:t>
    </dgm:pt>
    <dgm:pt modelId="{C77C23CF-7A38-4AC2-B313-B4882200CC88}">
      <dgm:prSet/>
      <dgm:spPr/>
      <dgm:t>
        <a:bodyPr/>
        <a:lstStyle/>
        <a:p>
          <a:pPr algn="ctr">
            <a:lnSpc>
              <a:spcPct val="100000"/>
            </a:lnSpc>
            <a:defRPr b="1"/>
          </a:pPr>
          <a:r>
            <a:rPr lang="en-US" b="0" dirty="0"/>
            <a:t>Not have extraordinary circumstances, cumulative impacts, connected actions, integral elements, be located in the 100-year floodplain or wetlands</a:t>
          </a:r>
        </a:p>
      </dgm:t>
    </dgm:pt>
    <dgm:pt modelId="{25AC892B-9865-4582-B4FA-95A16401B3E1}" type="parTrans" cxnId="{B4F6DFDB-8EEC-4692-9D28-4E779768ECD9}">
      <dgm:prSet/>
      <dgm:spPr/>
      <dgm:t>
        <a:bodyPr/>
        <a:lstStyle/>
        <a:p>
          <a:endParaRPr lang="en-US"/>
        </a:p>
      </dgm:t>
    </dgm:pt>
    <dgm:pt modelId="{37640FDE-DB22-4445-90C7-09FBCDC867BD}" type="sibTrans" cxnId="{B4F6DFDB-8EEC-4692-9D28-4E779768ECD9}">
      <dgm:prSet/>
      <dgm:spPr/>
      <dgm:t>
        <a:bodyPr/>
        <a:lstStyle/>
        <a:p>
          <a:endParaRPr lang="en-US"/>
        </a:p>
      </dgm:t>
    </dgm:pt>
    <dgm:pt modelId="{F34E8E6E-4754-4FE0-BD94-8AAD0E8BF479}" type="pres">
      <dgm:prSet presAssocID="{AA662682-2397-4419-BD1B-7FF770B7D057}" presName="root" presStyleCnt="0">
        <dgm:presLayoutVars>
          <dgm:dir/>
          <dgm:resizeHandles val="exact"/>
        </dgm:presLayoutVars>
      </dgm:prSet>
      <dgm:spPr/>
    </dgm:pt>
    <dgm:pt modelId="{239FB99E-A5FC-42C2-9B33-7B15869B11EB}" type="pres">
      <dgm:prSet presAssocID="{686A85AC-20AC-4836-91F9-E573BE5B9B85}" presName="compNode" presStyleCnt="0"/>
      <dgm:spPr/>
    </dgm:pt>
    <dgm:pt modelId="{FB47ADE2-EC12-4E8C-ABA4-BC20C6BFD390}" type="pres">
      <dgm:prSet presAssocID="{686A85AC-20AC-4836-91F9-E573BE5B9B85}" presName="iconRect" presStyleLbl="node1" presStyleIdx="0" presStyleCnt="4" custLinFactNeighborX="96525" custLinFactNeighborY="323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st with solid fill"/>
        </a:ext>
      </dgm:extLst>
    </dgm:pt>
    <dgm:pt modelId="{FE7FB19B-4E86-48EF-A375-6DF8A0B0ECF2}" type="pres">
      <dgm:prSet presAssocID="{686A85AC-20AC-4836-91F9-E573BE5B9B85}" presName="iconSpace" presStyleCnt="0"/>
      <dgm:spPr/>
    </dgm:pt>
    <dgm:pt modelId="{98A02A94-697C-4A75-B6FA-31D7E12DE428}" type="pres">
      <dgm:prSet presAssocID="{686A85AC-20AC-4836-91F9-E573BE5B9B85}" presName="parTx" presStyleLbl="revTx" presStyleIdx="0" presStyleCnt="8">
        <dgm:presLayoutVars>
          <dgm:chMax val="0"/>
          <dgm:chPref val="0"/>
        </dgm:presLayoutVars>
      </dgm:prSet>
      <dgm:spPr/>
    </dgm:pt>
    <dgm:pt modelId="{A9E14E06-868D-4FCD-8E92-6AF054B34DEA}" type="pres">
      <dgm:prSet presAssocID="{686A85AC-20AC-4836-91F9-E573BE5B9B85}" presName="txSpace" presStyleCnt="0"/>
      <dgm:spPr/>
    </dgm:pt>
    <dgm:pt modelId="{800AC97B-5D98-4850-84D5-670ABFBF458F}" type="pres">
      <dgm:prSet presAssocID="{686A85AC-20AC-4836-91F9-E573BE5B9B85}" presName="desTx" presStyleLbl="revTx" presStyleIdx="1" presStyleCnt="8">
        <dgm:presLayoutVars/>
      </dgm:prSet>
      <dgm:spPr/>
    </dgm:pt>
    <dgm:pt modelId="{4F19820F-4ED9-493C-9484-E248CBC2C956}" type="pres">
      <dgm:prSet presAssocID="{57E9A152-7A6D-4894-B5F8-D438C62DC79B}" presName="sibTrans" presStyleCnt="0"/>
      <dgm:spPr/>
    </dgm:pt>
    <dgm:pt modelId="{3BCCD858-7943-470D-82AE-6DCB9FF48F8C}" type="pres">
      <dgm:prSet presAssocID="{D3563421-B10C-4992-BFC0-341739499842}" presName="compNode" presStyleCnt="0"/>
      <dgm:spPr/>
    </dgm:pt>
    <dgm:pt modelId="{1CEA9416-BC71-494C-9FF1-A2C34C3C74E2}" type="pres">
      <dgm:prSet presAssocID="{D3563421-B10C-4992-BFC0-341739499842}" presName="iconRect" presStyleLbl="node1" presStyleIdx="1" presStyleCnt="4" custLinFactNeighborX="87127" custLinFactNeighborY="663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o sign with solid fill"/>
        </a:ext>
      </dgm:extLst>
    </dgm:pt>
    <dgm:pt modelId="{9312E707-F90F-4438-A431-1459ED2048E9}" type="pres">
      <dgm:prSet presAssocID="{D3563421-B10C-4992-BFC0-341739499842}" presName="iconSpace" presStyleCnt="0"/>
      <dgm:spPr/>
    </dgm:pt>
    <dgm:pt modelId="{8154AA98-80AF-4B61-8061-A59E77E976F5}" type="pres">
      <dgm:prSet presAssocID="{D3563421-B10C-4992-BFC0-341739499842}" presName="parTx" presStyleLbl="revTx" presStyleIdx="2" presStyleCnt="8">
        <dgm:presLayoutVars>
          <dgm:chMax val="0"/>
          <dgm:chPref val="0"/>
        </dgm:presLayoutVars>
      </dgm:prSet>
      <dgm:spPr/>
    </dgm:pt>
    <dgm:pt modelId="{26C3D889-CB55-41C3-9BFD-277EB71CBC5C}" type="pres">
      <dgm:prSet presAssocID="{D3563421-B10C-4992-BFC0-341739499842}" presName="txSpace" presStyleCnt="0"/>
      <dgm:spPr/>
    </dgm:pt>
    <dgm:pt modelId="{B6663856-E9EA-4449-A304-C0F908564CC7}" type="pres">
      <dgm:prSet presAssocID="{D3563421-B10C-4992-BFC0-341739499842}" presName="desTx" presStyleLbl="revTx" presStyleIdx="3" presStyleCnt="8" custLinFactNeighborX="10935" custLinFactNeighborY="-74917">
        <dgm:presLayoutVars/>
      </dgm:prSet>
      <dgm:spPr/>
    </dgm:pt>
    <dgm:pt modelId="{9A4D74EC-7509-48C9-BEFE-77C7ACB6C351}" type="pres">
      <dgm:prSet presAssocID="{54E8D52F-05F9-4423-BC3A-A48A310C62E1}" presName="sibTrans" presStyleCnt="0"/>
      <dgm:spPr/>
    </dgm:pt>
    <dgm:pt modelId="{FC0F3030-B2EB-4A11-92AB-096D5BAF9206}" type="pres">
      <dgm:prSet presAssocID="{30AEFC89-F5C8-460C-A7B1-1CB5FD514C5A}" presName="compNode" presStyleCnt="0"/>
      <dgm:spPr/>
    </dgm:pt>
    <dgm:pt modelId="{D113C884-6AE3-4836-8F3C-6A3ED9F45CB5}" type="pres">
      <dgm:prSet presAssocID="{30AEFC89-F5C8-460C-A7B1-1CB5FD514C5A}" presName="iconRect" presStyleLbl="node1" presStyleIdx="2" presStyleCnt="4" custLinFactX="1901" custLinFactNeighborX="100000" custLinFactNeighborY="857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5F9D2440-5520-48CA-B6F0-70AC1DE17A5E}" type="pres">
      <dgm:prSet presAssocID="{30AEFC89-F5C8-460C-A7B1-1CB5FD514C5A}" presName="iconSpace" presStyleCnt="0"/>
      <dgm:spPr/>
    </dgm:pt>
    <dgm:pt modelId="{F0919600-761F-4121-BCCC-D678224521DE}" type="pres">
      <dgm:prSet presAssocID="{30AEFC89-F5C8-460C-A7B1-1CB5FD514C5A}" presName="parTx" presStyleLbl="revTx" presStyleIdx="4" presStyleCnt="8">
        <dgm:presLayoutVars>
          <dgm:chMax val="0"/>
          <dgm:chPref val="0"/>
        </dgm:presLayoutVars>
      </dgm:prSet>
      <dgm:spPr/>
    </dgm:pt>
    <dgm:pt modelId="{1BDBCD81-A917-477F-AE77-43006D4CF49D}" type="pres">
      <dgm:prSet presAssocID="{30AEFC89-F5C8-460C-A7B1-1CB5FD514C5A}" presName="txSpace" presStyleCnt="0"/>
      <dgm:spPr/>
    </dgm:pt>
    <dgm:pt modelId="{085B3C4F-63BE-4E3E-89D4-103F61990A99}" type="pres">
      <dgm:prSet presAssocID="{30AEFC89-F5C8-460C-A7B1-1CB5FD514C5A}" presName="desTx" presStyleLbl="revTx" presStyleIdx="5" presStyleCnt="8" custLinFactX="-187338" custLinFactY="-157752" custLinFactNeighborX="-200000" custLinFactNeighborY="-200000">
        <dgm:presLayoutVars/>
      </dgm:prSet>
      <dgm:spPr/>
    </dgm:pt>
    <dgm:pt modelId="{D1428401-1188-46E7-B4AC-44F99EE021C7}" type="pres">
      <dgm:prSet presAssocID="{7904F4DA-6581-4E0D-AFA0-5C6756592C21}" presName="sibTrans" presStyleCnt="0"/>
      <dgm:spPr/>
    </dgm:pt>
    <dgm:pt modelId="{AE65C0EB-4698-4FDB-B85E-CA8B49A1FD68}" type="pres">
      <dgm:prSet presAssocID="{C77C23CF-7A38-4AC2-B313-B4882200CC88}" presName="compNode" presStyleCnt="0"/>
      <dgm:spPr/>
    </dgm:pt>
    <dgm:pt modelId="{51D4DEFC-E2A9-47E5-A9E4-A2B9512D2139}" type="pres">
      <dgm:prSet presAssocID="{C77C23CF-7A38-4AC2-B313-B4882200CC88}" presName="iconRect" presStyleLbl="node1" presStyleIdx="3" presStyleCnt="4" custLinFactNeighborX="92503" custLinFactNeighborY="663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xclamation mark with solid fill"/>
        </a:ext>
      </dgm:extLst>
    </dgm:pt>
    <dgm:pt modelId="{D5F0820E-8BA9-4617-81E0-ED670493B341}" type="pres">
      <dgm:prSet presAssocID="{C77C23CF-7A38-4AC2-B313-B4882200CC88}" presName="iconSpace" presStyleCnt="0"/>
      <dgm:spPr/>
    </dgm:pt>
    <dgm:pt modelId="{CF8902DE-E5A7-4D68-9A5E-C7D901E6DEB7}" type="pres">
      <dgm:prSet presAssocID="{C77C23CF-7A38-4AC2-B313-B4882200CC88}" presName="parTx" presStyleLbl="revTx" presStyleIdx="6" presStyleCnt="8" custScaleX="183274">
        <dgm:presLayoutVars>
          <dgm:chMax val="0"/>
          <dgm:chPref val="0"/>
        </dgm:presLayoutVars>
      </dgm:prSet>
      <dgm:spPr/>
    </dgm:pt>
    <dgm:pt modelId="{D1C0CFBC-B1C1-4963-8840-6B768CF03900}" type="pres">
      <dgm:prSet presAssocID="{C77C23CF-7A38-4AC2-B313-B4882200CC88}" presName="txSpace" presStyleCnt="0"/>
      <dgm:spPr/>
    </dgm:pt>
    <dgm:pt modelId="{FBF8DF13-C0F3-4AEE-94F7-2D535B8F85B4}" type="pres">
      <dgm:prSet presAssocID="{C77C23CF-7A38-4AC2-B313-B4882200CC88}" presName="desTx" presStyleLbl="revTx" presStyleIdx="7" presStyleCnt="8">
        <dgm:presLayoutVars/>
      </dgm:prSet>
      <dgm:spPr/>
    </dgm:pt>
  </dgm:ptLst>
  <dgm:cxnLst>
    <dgm:cxn modelId="{6A72D310-9AC1-4CDC-8503-D5714F2B8BE0}" type="presOf" srcId="{30AEFC89-F5C8-460C-A7B1-1CB5FD514C5A}" destId="{F0919600-761F-4121-BCCC-D678224521DE}" srcOrd="0" destOrd="0" presId="urn:microsoft.com/office/officeart/2018/2/layout/IconLabelDescriptionList"/>
    <dgm:cxn modelId="{889CF110-4869-41AE-B94E-053E573447B8}" type="presOf" srcId="{AA662682-2397-4419-BD1B-7FF770B7D057}" destId="{F34E8E6E-4754-4FE0-BD94-8AAD0E8BF479}" srcOrd="0" destOrd="0" presId="urn:microsoft.com/office/officeart/2018/2/layout/IconLabelDescriptionList"/>
    <dgm:cxn modelId="{E8905518-1B4B-4E17-82F6-DA4FF0161A2B}" srcId="{AA662682-2397-4419-BD1B-7FF770B7D057}" destId="{30AEFC89-F5C8-460C-A7B1-1CB5FD514C5A}" srcOrd="2" destOrd="0" parTransId="{EC84A5FF-4E35-4B78-8922-FA2A3F961A70}" sibTransId="{7904F4DA-6581-4E0D-AFA0-5C6756592C21}"/>
    <dgm:cxn modelId="{28275548-D63A-4500-9EBE-1DB41203C9C9}" type="presOf" srcId="{686A85AC-20AC-4836-91F9-E573BE5B9B85}" destId="{98A02A94-697C-4A75-B6FA-31D7E12DE428}" srcOrd="0" destOrd="0" presId="urn:microsoft.com/office/officeart/2018/2/layout/IconLabelDescriptionList"/>
    <dgm:cxn modelId="{01C3A8B1-7875-489D-94A4-051F926CCBD9}" type="presOf" srcId="{D3563421-B10C-4992-BFC0-341739499842}" destId="{8154AA98-80AF-4B61-8061-A59E77E976F5}" srcOrd="0" destOrd="0" presId="urn:microsoft.com/office/officeart/2018/2/layout/IconLabelDescriptionList"/>
    <dgm:cxn modelId="{747913B3-4D9D-430A-80DA-FA625B73A492}" type="presOf" srcId="{C77C23CF-7A38-4AC2-B313-B4882200CC88}" destId="{CF8902DE-E5A7-4D68-9A5E-C7D901E6DEB7}" srcOrd="0" destOrd="0" presId="urn:microsoft.com/office/officeart/2018/2/layout/IconLabelDescriptionList"/>
    <dgm:cxn modelId="{76820ACB-B895-4987-A301-E0098FE2CCC8}" srcId="{AA662682-2397-4419-BD1B-7FF770B7D057}" destId="{D3563421-B10C-4992-BFC0-341739499842}" srcOrd="1" destOrd="0" parTransId="{7065F7DE-635E-41D9-8C5E-AA3BCB132410}" sibTransId="{54E8D52F-05F9-4423-BC3A-A48A310C62E1}"/>
    <dgm:cxn modelId="{A2980ED5-B921-4D48-9FCE-00A7EF301CA3}" srcId="{AA662682-2397-4419-BD1B-7FF770B7D057}" destId="{686A85AC-20AC-4836-91F9-E573BE5B9B85}" srcOrd="0" destOrd="0" parTransId="{0178C786-79AF-477F-BA32-8DBC47CE0CE3}" sibTransId="{57E9A152-7A6D-4894-B5F8-D438C62DC79B}"/>
    <dgm:cxn modelId="{B4F6DFDB-8EEC-4692-9D28-4E779768ECD9}" srcId="{AA662682-2397-4419-BD1B-7FF770B7D057}" destId="{C77C23CF-7A38-4AC2-B313-B4882200CC88}" srcOrd="3" destOrd="0" parTransId="{25AC892B-9865-4582-B4FA-95A16401B3E1}" sibTransId="{37640FDE-DB22-4445-90C7-09FBCDC867BD}"/>
    <dgm:cxn modelId="{A796D652-FF35-429E-9C1C-8AD54292D3CC}" type="presParOf" srcId="{F34E8E6E-4754-4FE0-BD94-8AAD0E8BF479}" destId="{239FB99E-A5FC-42C2-9B33-7B15869B11EB}" srcOrd="0" destOrd="0" presId="urn:microsoft.com/office/officeart/2018/2/layout/IconLabelDescriptionList"/>
    <dgm:cxn modelId="{2855C909-C052-47D1-B925-EBA45CB93919}" type="presParOf" srcId="{239FB99E-A5FC-42C2-9B33-7B15869B11EB}" destId="{FB47ADE2-EC12-4E8C-ABA4-BC20C6BFD390}" srcOrd="0" destOrd="0" presId="urn:microsoft.com/office/officeart/2018/2/layout/IconLabelDescriptionList"/>
    <dgm:cxn modelId="{142CA08C-FB89-4620-8694-C4FC38472F49}" type="presParOf" srcId="{239FB99E-A5FC-42C2-9B33-7B15869B11EB}" destId="{FE7FB19B-4E86-48EF-A375-6DF8A0B0ECF2}" srcOrd="1" destOrd="0" presId="urn:microsoft.com/office/officeart/2018/2/layout/IconLabelDescriptionList"/>
    <dgm:cxn modelId="{AD53B6EA-5AF5-4650-A820-74DF7DB5F0FE}" type="presParOf" srcId="{239FB99E-A5FC-42C2-9B33-7B15869B11EB}" destId="{98A02A94-697C-4A75-B6FA-31D7E12DE428}" srcOrd="2" destOrd="0" presId="urn:microsoft.com/office/officeart/2018/2/layout/IconLabelDescriptionList"/>
    <dgm:cxn modelId="{462246AD-D4CA-4A90-91B7-18FEC6315E64}" type="presParOf" srcId="{239FB99E-A5FC-42C2-9B33-7B15869B11EB}" destId="{A9E14E06-868D-4FCD-8E92-6AF054B34DEA}" srcOrd="3" destOrd="0" presId="urn:microsoft.com/office/officeart/2018/2/layout/IconLabelDescriptionList"/>
    <dgm:cxn modelId="{42B9C9EF-CC22-4668-AA05-B63B0E872948}" type="presParOf" srcId="{239FB99E-A5FC-42C2-9B33-7B15869B11EB}" destId="{800AC97B-5D98-4850-84D5-670ABFBF458F}" srcOrd="4" destOrd="0" presId="urn:microsoft.com/office/officeart/2018/2/layout/IconLabelDescriptionList"/>
    <dgm:cxn modelId="{15F19ECF-1DB9-46F9-9A0E-3DD66ECD0797}" type="presParOf" srcId="{F34E8E6E-4754-4FE0-BD94-8AAD0E8BF479}" destId="{4F19820F-4ED9-493C-9484-E248CBC2C956}" srcOrd="1" destOrd="0" presId="urn:microsoft.com/office/officeart/2018/2/layout/IconLabelDescriptionList"/>
    <dgm:cxn modelId="{EFB4A05B-F4DE-4F86-A00A-7C227C7410F7}" type="presParOf" srcId="{F34E8E6E-4754-4FE0-BD94-8AAD0E8BF479}" destId="{3BCCD858-7943-470D-82AE-6DCB9FF48F8C}" srcOrd="2" destOrd="0" presId="urn:microsoft.com/office/officeart/2018/2/layout/IconLabelDescriptionList"/>
    <dgm:cxn modelId="{11BD1C68-3FD6-42E0-AD68-E4E63243B661}" type="presParOf" srcId="{3BCCD858-7943-470D-82AE-6DCB9FF48F8C}" destId="{1CEA9416-BC71-494C-9FF1-A2C34C3C74E2}" srcOrd="0" destOrd="0" presId="urn:microsoft.com/office/officeart/2018/2/layout/IconLabelDescriptionList"/>
    <dgm:cxn modelId="{0FDF9004-7727-4CCE-9791-25DC41ACF63F}" type="presParOf" srcId="{3BCCD858-7943-470D-82AE-6DCB9FF48F8C}" destId="{9312E707-F90F-4438-A431-1459ED2048E9}" srcOrd="1" destOrd="0" presId="urn:microsoft.com/office/officeart/2018/2/layout/IconLabelDescriptionList"/>
    <dgm:cxn modelId="{BC942AEB-98D1-46DF-885F-DF97263FF742}" type="presParOf" srcId="{3BCCD858-7943-470D-82AE-6DCB9FF48F8C}" destId="{8154AA98-80AF-4B61-8061-A59E77E976F5}" srcOrd="2" destOrd="0" presId="urn:microsoft.com/office/officeart/2018/2/layout/IconLabelDescriptionList"/>
    <dgm:cxn modelId="{B0320A18-461F-44D9-97B5-3E4161161CB8}" type="presParOf" srcId="{3BCCD858-7943-470D-82AE-6DCB9FF48F8C}" destId="{26C3D889-CB55-41C3-9BFD-277EB71CBC5C}" srcOrd="3" destOrd="0" presId="urn:microsoft.com/office/officeart/2018/2/layout/IconLabelDescriptionList"/>
    <dgm:cxn modelId="{1A91485D-7420-4E7E-9D13-79B0F2E468E6}" type="presParOf" srcId="{3BCCD858-7943-470D-82AE-6DCB9FF48F8C}" destId="{B6663856-E9EA-4449-A304-C0F908564CC7}" srcOrd="4" destOrd="0" presId="urn:microsoft.com/office/officeart/2018/2/layout/IconLabelDescriptionList"/>
    <dgm:cxn modelId="{0907BDF8-8545-4279-B9B8-5D412E72160B}" type="presParOf" srcId="{F34E8E6E-4754-4FE0-BD94-8AAD0E8BF479}" destId="{9A4D74EC-7509-48C9-BEFE-77C7ACB6C351}" srcOrd="3" destOrd="0" presId="urn:microsoft.com/office/officeart/2018/2/layout/IconLabelDescriptionList"/>
    <dgm:cxn modelId="{5CA5DCA5-4D12-4BDB-AE1D-85019F45D46E}" type="presParOf" srcId="{F34E8E6E-4754-4FE0-BD94-8AAD0E8BF479}" destId="{FC0F3030-B2EB-4A11-92AB-096D5BAF9206}" srcOrd="4" destOrd="0" presId="urn:microsoft.com/office/officeart/2018/2/layout/IconLabelDescriptionList"/>
    <dgm:cxn modelId="{66D9A912-7EAA-4B12-909F-52A536C99D4C}" type="presParOf" srcId="{FC0F3030-B2EB-4A11-92AB-096D5BAF9206}" destId="{D113C884-6AE3-4836-8F3C-6A3ED9F45CB5}" srcOrd="0" destOrd="0" presId="urn:microsoft.com/office/officeart/2018/2/layout/IconLabelDescriptionList"/>
    <dgm:cxn modelId="{539860D0-C800-45DE-9C50-7704A9A77A1F}" type="presParOf" srcId="{FC0F3030-B2EB-4A11-92AB-096D5BAF9206}" destId="{5F9D2440-5520-48CA-B6F0-70AC1DE17A5E}" srcOrd="1" destOrd="0" presId="urn:microsoft.com/office/officeart/2018/2/layout/IconLabelDescriptionList"/>
    <dgm:cxn modelId="{43585B0B-276E-4E89-9818-4AEFCC7CD520}" type="presParOf" srcId="{FC0F3030-B2EB-4A11-92AB-096D5BAF9206}" destId="{F0919600-761F-4121-BCCC-D678224521DE}" srcOrd="2" destOrd="0" presId="urn:microsoft.com/office/officeart/2018/2/layout/IconLabelDescriptionList"/>
    <dgm:cxn modelId="{B57EFAE0-7DCF-42AD-9010-984497F926B3}" type="presParOf" srcId="{FC0F3030-B2EB-4A11-92AB-096D5BAF9206}" destId="{1BDBCD81-A917-477F-AE77-43006D4CF49D}" srcOrd="3" destOrd="0" presId="urn:microsoft.com/office/officeart/2018/2/layout/IconLabelDescriptionList"/>
    <dgm:cxn modelId="{DBE18D33-AF5C-400B-ABDA-C41BAE0080A7}" type="presParOf" srcId="{FC0F3030-B2EB-4A11-92AB-096D5BAF9206}" destId="{085B3C4F-63BE-4E3E-89D4-103F61990A99}" srcOrd="4" destOrd="0" presId="urn:microsoft.com/office/officeart/2018/2/layout/IconLabelDescriptionList"/>
    <dgm:cxn modelId="{CA0B70C4-ED65-4CF4-BA4A-AE53F35B334B}" type="presParOf" srcId="{F34E8E6E-4754-4FE0-BD94-8AAD0E8BF479}" destId="{D1428401-1188-46E7-B4AC-44F99EE021C7}" srcOrd="5" destOrd="0" presId="urn:microsoft.com/office/officeart/2018/2/layout/IconLabelDescriptionList"/>
    <dgm:cxn modelId="{53033D6C-C50F-4D80-A0D5-6F9740FACD8A}" type="presParOf" srcId="{F34E8E6E-4754-4FE0-BD94-8AAD0E8BF479}" destId="{AE65C0EB-4698-4FDB-B85E-CA8B49A1FD68}" srcOrd="6" destOrd="0" presId="urn:microsoft.com/office/officeart/2018/2/layout/IconLabelDescriptionList"/>
    <dgm:cxn modelId="{F3C52F0B-A44D-40BF-8DC2-178C4AC1969C}" type="presParOf" srcId="{AE65C0EB-4698-4FDB-B85E-CA8B49A1FD68}" destId="{51D4DEFC-E2A9-47E5-A9E4-A2B9512D2139}" srcOrd="0" destOrd="0" presId="urn:microsoft.com/office/officeart/2018/2/layout/IconLabelDescriptionList"/>
    <dgm:cxn modelId="{DE216002-DD5F-4589-9DA4-01EA6787D095}" type="presParOf" srcId="{AE65C0EB-4698-4FDB-B85E-CA8B49A1FD68}" destId="{D5F0820E-8BA9-4617-81E0-ED670493B341}" srcOrd="1" destOrd="0" presId="urn:microsoft.com/office/officeart/2018/2/layout/IconLabelDescriptionList"/>
    <dgm:cxn modelId="{EFAB50EF-A411-46CB-B24E-CB425423D906}" type="presParOf" srcId="{AE65C0EB-4698-4FDB-B85E-CA8B49A1FD68}" destId="{CF8902DE-E5A7-4D68-9A5E-C7D901E6DEB7}" srcOrd="2" destOrd="0" presId="urn:microsoft.com/office/officeart/2018/2/layout/IconLabelDescriptionList"/>
    <dgm:cxn modelId="{629CFC45-4766-40DD-BF93-A4E448D03223}" type="presParOf" srcId="{AE65C0EB-4698-4FDB-B85E-CA8B49A1FD68}" destId="{D1C0CFBC-B1C1-4963-8840-6B768CF03900}" srcOrd="3" destOrd="0" presId="urn:microsoft.com/office/officeart/2018/2/layout/IconLabelDescriptionList"/>
    <dgm:cxn modelId="{7BC6C190-9976-4D6D-8E7F-D32E193D480D}" type="presParOf" srcId="{AE65C0EB-4698-4FDB-B85E-CA8B49A1FD68}" destId="{FBF8DF13-C0F3-4AEE-94F7-2D535B8F85B4}" srcOrd="4" destOrd="0" presId="urn:microsoft.com/office/officeart/2018/2/layout/IconLabelDescri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3087F6-132D-42CC-86B7-DBFEA51A697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7A77C759-0978-42EC-AEEB-872759B64CBB}">
      <dgm:prSet>
        <dgm:style>
          <a:lnRef idx="2">
            <a:schemeClr val="accent4"/>
          </a:lnRef>
          <a:fillRef idx="1">
            <a:schemeClr val="lt1"/>
          </a:fillRef>
          <a:effectRef idx="0">
            <a:schemeClr val="accent4"/>
          </a:effectRef>
          <a:fontRef idx="minor">
            <a:schemeClr val="dk1"/>
          </a:fontRef>
        </dgm:style>
      </dgm:prSet>
      <dgm:spPr/>
      <dgm:t>
        <a:bodyPr/>
        <a:lstStyle/>
        <a:p>
          <a:pPr>
            <a:lnSpc>
              <a:spcPct val="100000"/>
            </a:lnSpc>
          </a:pPr>
          <a:r>
            <a:rPr lang="en-US" dirty="0"/>
            <a:t>Has your DOE Project Officer told you that you need to complete an Environmental Questionnaire for a NEPA review?</a:t>
          </a:r>
        </a:p>
      </dgm:t>
    </dgm:pt>
    <dgm:pt modelId="{4A23E9CD-5153-4D3F-BA09-8C08C4F3294D}" type="parTrans" cxnId="{C2D16C3A-3702-453D-A425-A8220B0A5424}">
      <dgm:prSet/>
      <dgm:spPr/>
      <dgm:t>
        <a:bodyPr/>
        <a:lstStyle/>
        <a:p>
          <a:endParaRPr lang="en-US"/>
        </a:p>
      </dgm:t>
    </dgm:pt>
    <dgm:pt modelId="{396F70C4-8A1D-40B8-88F2-D419F8A32D59}" type="sibTrans" cxnId="{C2D16C3A-3702-453D-A425-A8220B0A5424}">
      <dgm:prSet/>
      <dgm:spPr/>
      <dgm:t>
        <a:bodyPr/>
        <a:lstStyle/>
        <a:p>
          <a:endParaRPr lang="en-US"/>
        </a:p>
      </dgm:t>
    </dgm:pt>
    <dgm:pt modelId="{F2604E8B-E310-4056-80E0-C5F64B292831}">
      <dgm:prSet>
        <dgm:style>
          <a:lnRef idx="2">
            <a:schemeClr val="accent4"/>
          </a:lnRef>
          <a:fillRef idx="1">
            <a:schemeClr val="lt1"/>
          </a:fillRef>
          <a:effectRef idx="0">
            <a:schemeClr val="accent4"/>
          </a:effectRef>
          <a:fontRef idx="minor">
            <a:schemeClr val="dk1"/>
          </a:fontRef>
        </dgm:style>
      </dgm:prSet>
      <dgm:spPr/>
      <dgm:t>
        <a:bodyPr anchor="t"/>
        <a:lstStyle/>
        <a:p>
          <a:pPr>
            <a:lnSpc>
              <a:spcPct val="100000"/>
            </a:lnSpc>
          </a:pPr>
          <a:r>
            <a:rPr lang="en-US" dirty="0"/>
            <a:t>Review the following documents at</a:t>
          </a:r>
        </a:p>
        <a:p>
          <a:pPr>
            <a:lnSpc>
              <a:spcPct val="100000"/>
            </a:lnSpc>
          </a:pPr>
          <a:r>
            <a:rPr lang="en-US" dirty="0"/>
            <a:t> </a:t>
          </a:r>
          <a:r>
            <a:rPr lang="en-US" u="sng" dirty="0">
              <a:hlinkClick xmlns:r="http://schemas.openxmlformats.org/officeDocument/2006/relationships" r:id="rId1"/>
            </a:rPr>
            <a:t>www.energy.gov/node/4816816</a:t>
          </a:r>
          <a:r>
            <a:rPr lang="en-US" u="sng" dirty="0"/>
            <a:t> </a:t>
          </a:r>
          <a:endParaRPr lang="en-US" dirty="0"/>
        </a:p>
      </dgm:t>
    </dgm:pt>
    <dgm:pt modelId="{E93052C4-3D42-43AB-A1A1-F7359C970F0B}" type="parTrans" cxnId="{C6199737-5222-4028-AAF1-C799439706F1}">
      <dgm:prSet/>
      <dgm:spPr/>
      <dgm:t>
        <a:bodyPr/>
        <a:lstStyle/>
        <a:p>
          <a:endParaRPr lang="en-US"/>
        </a:p>
      </dgm:t>
    </dgm:pt>
    <dgm:pt modelId="{B73ACF81-37D8-4861-9733-0699CE7D1C62}" type="sibTrans" cxnId="{C6199737-5222-4028-AAF1-C799439706F1}">
      <dgm:prSet/>
      <dgm:spPr/>
      <dgm:t>
        <a:bodyPr/>
        <a:lstStyle/>
        <a:p>
          <a:endParaRPr lang="en-US"/>
        </a:p>
      </dgm:t>
    </dgm:pt>
    <dgm:pt modelId="{C08114C4-860D-4BEA-9E9B-41C60DDD1345}">
      <dgm:prSet custT="1"/>
      <dgm:spPr/>
      <dgm:t>
        <a:bodyPr anchor="t"/>
        <a:lstStyle/>
        <a:p>
          <a:pPr>
            <a:lnSpc>
              <a:spcPct val="100000"/>
            </a:lnSpc>
          </a:pPr>
          <a:r>
            <a:rPr lang="en-US" sz="1400" b="1" dirty="0"/>
            <a:t>EQ Sample</a:t>
          </a:r>
        </a:p>
        <a:p>
          <a:pPr>
            <a:lnSpc>
              <a:spcPct val="100000"/>
            </a:lnSpc>
          </a:pPr>
          <a:r>
            <a:rPr lang="en-US" sz="1400" dirty="0"/>
            <a:t>This is a Word document of the online Environmental Questionnaire1. Recipients are encouraged to complete the Word document before attempting to complete the online form. Information from the Word document can then be “cut and pasted” into the online form.</a:t>
          </a:r>
        </a:p>
      </dgm:t>
    </dgm:pt>
    <dgm:pt modelId="{355D997A-70E9-49E1-BC82-E437462B6182}" type="parTrans" cxnId="{6B0F3CC2-3532-4474-A6AD-6FA29B688B90}">
      <dgm:prSet/>
      <dgm:spPr/>
      <dgm:t>
        <a:bodyPr/>
        <a:lstStyle/>
        <a:p>
          <a:endParaRPr lang="en-US"/>
        </a:p>
      </dgm:t>
    </dgm:pt>
    <dgm:pt modelId="{9B65B328-EDBA-4F88-8D6D-09CF4275FC36}" type="sibTrans" cxnId="{6B0F3CC2-3532-4474-A6AD-6FA29B688B90}">
      <dgm:prSet/>
      <dgm:spPr/>
      <dgm:t>
        <a:bodyPr/>
        <a:lstStyle/>
        <a:p>
          <a:endParaRPr lang="en-US"/>
        </a:p>
      </dgm:t>
    </dgm:pt>
    <dgm:pt modelId="{95F49D6C-B883-4C03-969B-805934C7E52D}">
      <dgm:prSet custT="1"/>
      <dgm:spPr/>
      <dgm:t>
        <a:bodyPr anchor="t"/>
        <a:lstStyle/>
        <a:p>
          <a:pPr>
            <a:lnSpc>
              <a:spcPct val="100000"/>
            </a:lnSpc>
          </a:pPr>
          <a:r>
            <a:rPr lang="en-US" sz="1400" b="1" dirty="0"/>
            <a:t>EQ Submission Guide</a:t>
          </a:r>
        </a:p>
        <a:p>
          <a:pPr>
            <a:lnSpc>
              <a:spcPct val="100000"/>
            </a:lnSpc>
          </a:pPr>
          <a:r>
            <a:rPr lang="en-US" sz="1400" dirty="0"/>
            <a:t>This document provides the steps to set up an account in the Project Management Center to enable you to submit an EQ1.</a:t>
          </a:r>
        </a:p>
      </dgm:t>
    </dgm:pt>
    <dgm:pt modelId="{11452A42-7E06-4ABC-984A-7A99249097C2}" type="parTrans" cxnId="{6E4682D0-7029-459C-BFC4-CB4F44846B92}">
      <dgm:prSet/>
      <dgm:spPr/>
      <dgm:t>
        <a:bodyPr/>
        <a:lstStyle/>
        <a:p>
          <a:endParaRPr lang="en-US"/>
        </a:p>
      </dgm:t>
    </dgm:pt>
    <dgm:pt modelId="{6C2BBD34-EE41-4F7E-A0AD-012DC13E1127}" type="sibTrans" cxnId="{6E4682D0-7029-459C-BFC4-CB4F44846B92}">
      <dgm:prSet/>
      <dgm:spPr/>
      <dgm:t>
        <a:bodyPr/>
        <a:lstStyle/>
        <a:p>
          <a:endParaRPr lang="en-US"/>
        </a:p>
      </dgm:t>
    </dgm:pt>
    <dgm:pt modelId="{A32139E9-8735-44C1-AA33-D2F153F58BE5}">
      <dgm:prSet custT="1"/>
      <dgm:spPr/>
      <dgm:t>
        <a:bodyPr anchor="t"/>
        <a:lstStyle/>
        <a:p>
          <a:pPr>
            <a:lnSpc>
              <a:spcPct val="100000"/>
            </a:lnSpc>
          </a:pPr>
          <a:r>
            <a:rPr lang="en-US" sz="1400" b="1" dirty="0"/>
            <a:t>Sample Scope of Work</a:t>
          </a:r>
        </a:p>
        <a:p>
          <a:pPr>
            <a:lnSpc>
              <a:spcPct val="100000"/>
            </a:lnSpc>
          </a:pPr>
          <a:r>
            <a:rPr lang="en-US" sz="1400" dirty="0"/>
            <a:t>This sample scope of work details the information needed to ensure all elements of a project are addressed</a:t>
          </a:r>
        </a:p>
      </dgm:t>
    </dgm:pt>
    <dgm:pt modelId="{A116A7C0-899D-4C33-AEFD-FF200F2394CB}" type="parTrans" cxnId="{1C62D359-B867-42FE-B888-693C43C9A219}">
      <dgm:prSet/>
      <dgm:spPr/>
      <dgm:t>
        <a:bodyPr/>
        <a:lstStyle/>
        <a:p>
          <a:endParaRPr lang="en-US"/>
        </a:p>
      </dgm:t>
    </dgm:pt>
    <dgm:pt modelId="{C2871CB0-9DD2-48C0-99F1-A0DC8A564641}" type="sibTrans" cxnId="{1C62D359-B867-42FE-B888-693C43C9A219}">
      <dgm:prSet/>
      <dgm:spPr/>
      <dgm:t>
        <a:bodyPr/>
        <a:lstStyle/>
        <a:p>
          <a:endParaRPr lang="en-US"/>
        </a:p>
      </dgm:t>
    </dgm:pt>
    <dgm:pt modelId="{F9475DB0-45A1-41D9-B7D4-5DB12890809D}">
      <dgm:prSet custT="1"/>
      <dgm:spPr/>
      <dgm:t>
        <a:bodyPr anchor="t"/>
        <a:lstStyle/>
        <a:p>
          <a:pPr>
            <a:lnSpc>
              <a:spcPct val="100000"/>
            </a:lnSpc>
          </a:pPr>
          <a:r>
            <a:rPr lang="en-US" sz="1400" b="1" dirty="0"/>
            <a:t>Sample Layout of Project</a:t>
          </a:r>
        </a:p>
        <a:p>
          <a:pPr>
            <a:lnSpc>
              <a:spcPct val="100000"/>
            </a:lnSpc>
          </a:pPr>
          <a:r>
            <a:rPr lang="en-US" sz="1400" dirty="0"/>
            <a:t>This document demonstrates useful information you are encouraged to submit with a scope of work to lessen the likelihood of questions during the NEPA review process. Required for ground disturbing activities!</a:t>
          </a:r>
        </a:p>
      </dgm:t>
    </dgm:pt>
    <dgm:pt modelId="{48399306-A52B-47B5-B0C2-243478E62B08}" type="parTrans" cxnId="{F094A5DC-3B10-4103-B2FD-11F70566309C}">
      <dgm:prSet/>
      <dgm:spPr/>
      <dgm:t>
        <a:bodyPr/>
        <a:lstStyle/>
        <a:p>
          <a:endParaRPr lang="en-US"/>
        </a:p>
      </dgm:t>
    </dgm:pt>
    <dgm:pt modelId="{8B59B1FE-559B-4EB0-9568-CE889D1DE439}" type="sibTrans" cxnId="{F094A5DC-3B10-4103-B2FD-11F70566309C}">
      <dgm:prSet/>
      <dgm:spPr/>
      <dgm:t>
        <a:bodyPr/>
        <a:lstStyle/>
        <a:p>
          <a:endParaRPr lang="en-US"/>
        </a:p>
      </dgm:t>
    </dgm:pt>
    <dgm:pt modelId="{CFDF1F24-C34A-46B2-BD90-FCEFCE6B36DB}" type="pres">
      <dgm:prSet presAssocID="{A13087F6-132D-42CC-86B7-DBFEA51A6973}" presName="Name0" presStyleCnt="0">
        <dgm:presLayoutVars>
          <dgm:dir/>
          <dgm:animLvl val="lvl"/>
          <dgm:resizeHandles val="exact"/>
        </dgm:presLayoutVars>
      </dgm:prSet>
      <dgm:spPr/>
    </dgm:pt>
    <dgm:pt modelId="{A41E3430-BBB3-4D4E-98AF-F1424ABE2F8A}" type="pres">
      <dgm:prSet presAssocID="{F2604E8B-E310-4056-80E0-C5F64B292831}" presName="boxAndChildren" presStyleCnt="0"/>
      <dgm:spPr/>
    </dgm:pt>
    <dgm:pt modelId="{14C92EBD-D47C-4182-94E3-5CB4DEE43438}" type="pres">
      <dgm:prSet presAssocID="{F2604E8B-E310-4056-80E0-C5F64B292831}" presName="parentTextBox" presStyleLbl="node1" presStyleIdx="0" presStyleCnt="2"/>
      <dgm:spPr/>
    </dgm:pt>
    <dgm:pt modelId="{4770613A-9417-4AB1-B577-FF4009A1B3C9}" type="pres">
      <dgm:prSet presAssocID="{F2604E8B-E310-4056-80E0-C5F64B292831}" presName="entireBox" presStyleLbl="node1" presStyleIdx="0" presStyleCnt="2" custScaleY="145661"/>
      <dgm:spPr/>
    </dgm:pt>
    <dgm:pt modelId="{8F3E815A-7D68-429C-8DBD-84A4FCA5C4E0}" type="pres">
      <dgm:prSet presAssocID="{F2604E8B-E310-4056-80E0-C5F64B292831}" presName="descendantBox" presStyleCnt="0"/>
      <dgm:spPr/>
    </dgm:pt>
    <dgm:pt modelId="{C0390E8B-F83F-487C-B2A3-A7435653027F}" type="pres">
      <dgm:prSet presAssocID="{C08114C4-860D-4BEA-9E9B-41C60DDD1345}" presName="childTextBox" presStyleLbl="fgAccFollowNode1" presStyleIdx="0" presStyleCnt="4" custScaleX="124860" custScaleY="208144">
        <dgm:presLayoutVars>
          <dgm:bulletEnabled val="1"/>
        </dgm:presLayoutVars>
      </dgm:prSet>
      <dgm:spPr/>
    </dgm:pt>
    <dgm:pt modelId="{527D2D9F-A819-438D-9882-98A41542518F}" type="pres">
      <dgm:prSet presAssocID="{95F49D6C-B883-4C03-969B-805934C7E52D}" presName="childTextBox" presStyleLbl="fgAccFollowNode1" presStyleIdx="1" presStyleCnt="4" custScaleY="208144">
        <dgm:presLayoutVars>
          <dgm:bulletEnabled val="1"/>
        </dgm:presLayoutVars>
      </dgm:prSet>
      <dgm:spPr/>
    </dgm:pt>
    <dgm:pt modelId="{0A2C4757-127E-4962-9572-A977302A4678}" type="pres">
      <dgm:prSet presAssocID="{A32139E9-8735-44C1-AA33-D2F153F58BE5}" presName="childTextBox" presStyleLbl="fgAccFollowNode1" presStyleIdx="2" presStyleCnt="4" custScaleY="208144">
        <dgm:presLayoutVars>
          <dgm:bulletEnabled val="1"/>
        </dgm:presLayoutVars>
      </dgm:prSet>
      <dgm:spPr/>
    </dgm:pt>
    <dgm:pt modelId="{F014BD80-D797-4EAF-90D8-C1177DF18FD3}" type="pres">
      <dgm:prSet presAssocID="{F9475DB0-45A1-41D9-B7D4-5DB12890809D}" presName="childTextBox" presStyleLbl="fgAccFollowNode1" presStyleIdx="3" presStyleCnt="4" custScaleY="208144">
        <dgm:presLayoutVars>
          <dgm:bulletEnabled val="1"/>
        </dgm:presLayoutVars>
      </dgm:prSet>
      <dgm:spPr/>
    </dgm:pt>
    <dgm:pt modelId="{2360682A-0836-4E27-ABC5-09F4954988E5}" type="pres">
      <dgm:prSet presAssocID="{396F70C4-8A1D-40B8-88F2-D419F8A32D59}" presName="sp" presStyleCnt="0"/>
      <dgm:spPr/>
    </dgm:pt>
    <dgm:pt modelId="{04334B4E-F3F2-4D71-B87D-6EEE8DEBF290}" type="pres">
      <dgm:prSet presAssocID="{7A77C759-0978-42EC-AEEB-872759B64CBB}" presName="arrowAndChildren" presStyleCnt="0"/>
      <dgm:spPr/>
    </dgm:pt>
    <dgm:pt modelId="{B89CDE07-D7C8-4AF7-AF78-FC22362F1FDA}" type="pres">
      <dgm:prSet presAssocID="{7A77C759-0978-42EC-AEEB-872759B64CBB}" presName="parentTextArrow" presStyleLbl="node1" presStyleIdx="1" presStyleCnt="2" custScaleY="35745"/>
      <dgm:spPr/>
    </dgm:pt>
  </dgm:ptLst>
  <dgm:cxnLst>
    <dgm:cxn modelId="{C104AC0D-E436-4610-B1D3-990D645B8309}" type="presOf" srcId="{F2604E8B-E310-4056-80E0-C5F64B292831}" destId="{14C92EBD-D47C-4182-94E3-5CB4DEE43438}" srcOrd="0" destOrd="0" presId="urn:microsoft.com/office/officeart/2005/8/layout/process4"/>
    <dgm:cxn modelId="{3BCB7E16-4D29-4BBD-9E57-CACE815DC205}" type="presOf" srcId="{A32139E9-8735-44C1-AA33-D2F153F58BE5}" destId="{0A2C4757-127E-4962-9572-A977302A4678}" srcOrd="0" destOrd="0" presId="urn:microsoft.com/office/officeart/2005/8/layout/process4"/>
    <dgm:cxn modelId="{638C362B-41FD-4C5F-A27F-D101A835CDF8}" type="presOf" srcId="{7A77C759-0978-42EC-AEEB-872759B64CBB}" destId="{B89CDE07-D7C8-4AF7-AF78-FC22362F1FDA}" srcOrd="0" destOrd="0" presId="urn:microsoft.com/office/officeart/2005/8/layout/process4"/>
    <dgm:cxn modelId="{C6199737-5222-4028-AAF1-C799439706F1}" srcId="{A13087F6-132D-42CC-86B7-DBFEA51A6973}" destId="{F2604E8B-E310-4056-80E0-C5F64B292831}" srcOrd="1" destOrd="0" parTransId="{E93052C4-3D42-43AB-A1A1-F7359C970F0B}" sibTransId="{B73ACF81-37D8-4861-9733-0699CE7D1C62}"/>
    <dgm:cxn modelId="{C2D16C3A-3702-453D-A425-A8220B0A5424}" srcId="{A13087F6-132D-42CC-86B7-DBFEA51A6973}" destId="{7A77C759-0978-42EC-AEEB-872759B64CBB}" srcOrd="0" destOrd="0" parTransId="{4A23E9CD-5153-4D3F-BA09-8C08C4F3294D}" sibTransId="{396F70C4-8A1D-40B8-88F2-D419F8A32D59}"/>
    <dgm:cxn modelId="{1EDFA963-4910-405B-BA83-9775E97FE80F}" type="presOf" srcId="{C08114C4-860D-4BEA-9E9B-41C60DDD1345}" destId="{C0390E8B-F83F-487C-B2A3-A7435653027F}" srcOrd="0" destOrd="0" presId="urn:microsoft.com/office/officeart/2005/8/layout/process4"/>
    <dgm:cxn modelId="{1C62D359-B867-42FE-B888-693C43C9A219}" srcId="{F2604E8B-E310-4056-80E0-C5F64B292831}" destId="{A32139E9-8735-44C1-AA33-D2F153F58BE5}" srcOrd="2" destOrd="0" parTransId="{A116A7C0-899D-4C33-AEFD-FF200F2394CB}" sibTransId="{C2871CB0-9DD2-48C0-99F1-A0DC8A564641}"/>
    <dgm:cxn modelId="{6B0F3CC2-3532-4474-A6AD-6FA29B688B90}" srcId="{F2604E8B-E310-4056-80E0-C5F64B292831}" destId="{C08114C4-860D-4BEA-9E9B-41C60DDD1345}" srcOrd="0" destOrd="0" parTransId="{355D997A-70E9-49E1-BC82-E437462B6182}" sibTransId="{9B65B328-EDBA-4F88-8D6D-09CF4275FC36}"/>
    <dgm:cxn modelId="{6E4682D0-7029-459C-BFC4-CB4F44846B92}" srcId="{F2604E8B-E310-4056-80E0-C5F64B292831}" destId="{95F49D6C-B883-4C03-969B-805934C7E52D}" srcOrd="1" destOrd="0" parTransId="{11452A42-7E06-4ABC-984A-7A99249097C2}" sibTransId="{6C2BBD34-EE41-4F7E-A0AD-012DC13E1127}"/>
    <dgm:cxn modelId="{F094A5DC-3B10-4103-B2FD-11F70566309C}" srcId="{F2604E8B-E310-4056-80E0-C5F64B292831}" destId="{F9475DB0-45A1-41D9-B7D4-5DB12890809D}" srcOrd="3" destOrd="0" parTransId="{48399306-A52B-47B5-B0C2-243478E62B08}" sibTransId="{8B59B1FE-559B-4EB0-9568-CE889D1DE439}"/>
    <dgm:cxn modelId="{4C9857DF-4244-4E62-B87E-36117CA3534A}" type="presOf" srcId="{95F49D6C-B883-4C03-969B-805934C7E52D}" destId="{527D2D9F-A819-438D-9882-98A41542518F}" srcOrd="0" destOrd="0" presId="urn:microsoft.com/office/officeart/2005/8/layout/process4"/>
    <dgm:cxn modelId="{5C86A0EB-F9E0-4EBC-971A-F63AE631711F}" type="presOf" srcId="{F9475DB0-45A1-41D9-B7D4-5DB12890809D}" destId="{F014BD80-D797-4EAF-90D8-C1177DF18FD3}" srcOrd="0" destOrd="0" presId="urn:microsoft.com/office/officeart/2005/8/layout/process4"/>
    <dgm:cxn modelId="{818869F7-47C6-4721-8646-A91C967C9F94}" type="presOf" srcId="{F2604E8B-E310-4056-80E0-C5F64B292831}" destId="{4770613A-9417-4AB1-B577-FF4009A1B3C9}" srcOrd="1" destOrd="0" presId="urn:microsoft.com/office/officeart/2005/8/layout/process4"/>
    <dgm:cxn modelId="{9EA9C6FA-126B-4FFE-867B-2B085E46244F}" type="presOf" srcId="{A13087F6-132D-42CC-86B7-DBFEA51A6973}" destId="{CFDF1F24-C34A-46B2-BD90-FCEFCE6B36DB}" srcOrd="0" destOrd="0" presId="urn:microsoft.com/office/officeart/2005/8/layout/process4"/>
    <dgm:cxn modelId="{137D97A0-7558-4AF4-9243-C5CE3D984412}" type="presParOf" srcId="{CFDF1F24-C34A-46B2-BD90-FCEFCE6B36DB}" destId="{A41E3430-BBB3-4D4E-98AF-F1424ABE2F8A}" srcOrd="0" destOrd="0" presId="urn:microsoft.com/office/officeart/2005/8/layout/process4"/>
    <dgm:cxn modelId="{760A987F-8047-4E46-9A19-D5BED96BC57F}" type="presParOf" srcId="{A41E3430-BBB3-4D4E-98AF-F1424ABE2F8A}" destId="{14C92EBD-D47C-4182-94E3-5CB4DEE43438}" srcOrd="0" destOrd="0" presId="urn:microsoft.com/office/officeart/2005/8/layout/process4"/>
    <dgm:cxn modelId="{2FD3C867-0798-4D05-8AC1-B6417940258A}" type="presParOf" srcId="{A41E3430-BBB3-4D4E-98AF-F1424ABE2F8A}" destId="{4770613A-9417-4AB1-B577-FF4009A1B3C9}" srcOrd="1" destOrd="0" presId="urn:microsoft.com/office/officeart/2005/8/layout/process4"/>
    <dgm:cxn modelId="{9D54A977-95F4-48AE-AF8F-E0346013FA87}" type="presParOf" srcId="{A41E3430-BBB3-4D4E-98AF-F1424ABE2F8A}" destId="{8F3E815A-7D68-429C-8DBD-84A4FCA5C4E0}" srcOrd="2" destOrd="0" presId="urn:microsoft.com/office/officeart/2005/8/layout/process4"/>
    <dgm:cxn modelId="{942C5C58-F565-442E-B1D2-527716B0D6F6}" type="presParOf" srcId="{8F3E815A-7D68-429C-8DBD-84A4FCA5C4E0}" destId="{C0390E8B-F83F-487C-B2A3-A7435653027F}" srcOrd="0" destOrd="0" presId="urn:microsoft.com/office/officeart/2005/8/layout/process4"/>
    <dgm:cxn modelId="{F85F5AFE-E8DA-4D23-AFC1-7215BFBBBDB5}" type="presParOf" srcId="{8F3E815A-7D68-429C-8DBD-84A4FCA5C4E0}" destId="{527D2D9F-A819-438D-9882-98A41542518F}" srcOrd="1" destOrd="0" presId="urn:microsoft.com/office/officeart/2005/8/layout/process4"/>
    <dgm:cxn modelId="{5A7307C8-1062-4F5F-8D97-681BF61D7226}" type="presParOf" srcId="{8F3E815A-7D68-429C-8DBD-84A4FCA5C4E0}" destId="{0A2C4757-127E-4962-9572-A977302A4678}" srcOrd="2" destOrd="0" presId="urn:microsoft.com/office/officeart/2005/8/layout/process4"/>
    <dgm:cxn modelId="{98A75C99-5FC7-4A35-A14B-F176FFEA9291}" type="presParOf" srcId="{8F3E815A-7D68-429C-8DBD-84A4FCA5C4E0}" destId="{F014BD80-D797-4EAF-90D8-C1177DF18FD3}" srcOrd="3" destOrd="0" presId="urn:microsoft.com/office/officeart/2005/8/layout/process4"/>
    <dgm:cxn modelId="{A16E20A7-CFBF-4720-9C88-AA1F334F2A34}" type="presParOf" srcId="{CFDF1F24-C34A-46B2-BD90-FCEFCE6B36DB}" destId="{2360682A-0836-4E27-ABC5-09F4954988E5}" srcOrd="1" destOrd="0" presId="urn:microsoft.com/office/officeart/2005/8/layout/process4"/>
    <dgm:cxn modelId="{5488B61A-B92D-46DB-B219-7B5A4A8DAAC2}" type="presParOf" srcId="{CFDF1F24-C34A-46B2-BD90-FCEFCE6B36DB}" destId="{04334B4E-F3F2-4D71-B87D-6EEE8DEBF290}" srcOrd="2" destOrd="0" presId="urn:microsoft.com/office/officeart/2005/8/layout/process4"/>
    <dgm:cxn modelId="{FA12382D-D469-44A5-8338-EC1CE9ADA9AD}" type="presParOf" srcId="{04334B4E-F3F2-4D71-B87D-6EEE8DEBF290}" destId="{B89CDE07-D7C8-4AF7-AF78-FC22362F1FD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EB0B6F-0D8C-4F05-AF9B-C9D24C28DF24}" type="doc">
      <dgm:prSet loTypeId="urn:microsoft.com/office/officeart/2018/5/layout/IconCircleLabelList" loCatId="icon" qsTypeId="urn:microsoft.com/office/officeart/2005/8/quickstyle/simple1" qsCatId="simple" csTypeId="urn:microsoft.com/office/officeart/2005/8/colors/colorful3" csCatId="colorful" phldr="1"/>
      <dgm:spPr/>
      <dgm:t>
        <a:bodyPr/>
        <a:lstStyle/>
        <a:p>
          <a:endParaRPr lang="en-US"/>
        </a:p>
      </dgm:t>
    </dgm:pt>
    <dgm:pt modelId="{96FF7009-303E-4DE3-9A92-21B90BA93653}">
      <dgm:prSet/>
      <dgm:spPr/>
      <dgm:t>
        <a:bodyPr/>
        <a:lstStyle/>
        <a:p>
          <a:pPr>
            <a:lnSpc>
              <a:spcPct val="100000"/>
            </a:lnSpc>
            <a:defRPr cap="all"/>
          </a:pPr>
          <a:r>
            <a:rPr lang="en-US" dirty="0"/>
            <a:t>Questions? </a:t>
          </a:r>
        </a:p>
      </dgm:t>
    </dgm:pt>
    <dgm:pt modelId="{C9B859E3-00DD-422B-B8A7-B7829D64A753}" type="parTrans" cxnId="{22E99C77-2509-4764-A8D6-B7E32697438B}">
      <dgm:prSet/>
      <dgm:spPr/>
      <dgm:t>
        <a:bodyPr/>
        <a:lstStyle/>
        <a:p>
          <a:endParaRPr lang="en-US"/>
        </a:p>
      </dgm:t>
    </dgm:pt>
    <dgm:pt modelId="{B7226EFF-81EF-47B0-B435-5EA0B89E7A20}" type="sibTrans" cxnId="{22E99C77-2509-4764-A8D6-B7E32697438B}">
      <dgm:prSet/>
      <dgm:spPr/>
      <dgm:t>
        <a:bodyPr/>
        <a:lstStyle/>
        <a:p>
          <a:endParaRPr lang="en-US"/>
        </a:p>
      </dgm:t>
    </dgm:pt>
    <dgm:pt modelId="{412B84D3-CE68-4EEA-BAC0-0A5D1B5AA642}">
      <dgm:prSet/>
      <dgm:spPr/>
      <dgm:t>
        <a:bodyPr/>
        <a:lstStyle/>
        <a:p>
          <a:pPr>
            <a:lnSpc>
              <a:spcPct val="100000"/>
            </a:lnSpc>
            <a:defRPr cap="all"/>
          </a:pPr>
          <a:r>
            <a:rPr lang="en-US"/>
            <a:t>Contact </a:t>
          </a:r>
          <a:r>
            <a:rPr lang="en-US">
              <a:hlinkClick xmlns:r="http://schemas.openxmlformats.org/officeDocument/2006/relationships" r:id="rId1"/>
            </a:rPr>
            <a:t>GONEPA@ee.doe.gov</a:t>
          </a:r>
          <a:r>
            <a:rPr lang="en-US"/>
            <a:t> </a:t>
          </a:r>
        </a:p>
      </dgm:t>
    </dgm:pt>
    <dgm:pt modelId="{0E35F2B0-1F5D-4162-BADF-F80577A57925}" type="parTrans" cxnId="{16A2D9EC-284C-4161-951E-216BEB3B7BB2}">
      <dgm:prSet/>
      <dgm:spPr/>
      <dgm:t>
        <a:bodyPr/>
        <a:lstStyle/>
        <a:p>
          <a:endParaRPr lang="en-US"/>
        </a:p>
      </dgm:t>
    </dgm:pt>
    <dgm:pt modelId="{C57A2E36-AE2F-466B-89AB-AED9E2AE6AF1}" type="sibTrans" cxnId="{16A2D9EC-284C-4161-951E-216BEB3B7BB2}">
      <dgm:prSet/>
      <dgm:spPr/>
      <dgm:t>
        <a:bodyPr/>
        <a:lstStyle/>
        <a:p>
          <a:endParaRPr lang="en-US"/>
        </a:p>
      </dgm:t>
    </dgm:pt>
    <dgm:pt modelId="{DF722FF2-5C31-462C-8B60-C32C7E834097}" type="pres">
      <dgm:prSet presAssocID="{B9EB0B6F-0D8C-4F05-AF9B-C9D24C28DF24}" presName="root" presStyleCnt="0">
        <dgm:presLayoutVars>
          <dgm:dir/>
          <dgm:resizeHandles val="exact"/>
        </dgm:presLayoutVars>
      </dgm:prSet>
      <dgm:spPr/>
    </dgm:pt>
    <dgm:pt modelId="{D48AC7B6-3532-4A94-ABA8-6CEEFF94A191}" type="pres">
      <dgm:prSet presAssocID="{96FF7009-303E-4DE3-9A92-21B90BA93653}" presName="compNode" presStyleCnt="0"/>
      <dgm:spPr/>
    </dgm:pt>
    <dgm:pt modelId="{7A235F66-D316-44D9-BD21-AEA66984A468}" type="pres">
      <dgm:prSet presAssocID="{96FF7009-303E-4DE3-9A92-21B90BA93653}" presName="iconBgRect" presStyleLbl="bgShp" presStyleIdx="0" presStyleCnt="2"/>
      <dgm:spPr/>
    </dgm:pt>
    <dgm:pt modelId="{46768BBC-911B-41B3-B1D4-7461A760C996}" type="pres">
      <dgm:prSet presAssocID="{96FF7009-303E-4DE3-9A92-21B90BA93653}"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Question mark"/>
        </a:ext>
      </dgm:extLst>
    </dgm:pt>
    <dgm:pt modelId="{1537C6E8-B4CB-49C5-8594-C4A66F76C1E9}" type="pres">
      <dgm:prSet presAssocID="{96FF7009-303E-4DE3-9A92-21B90BA93653}" presName="spaceRect" presStyleCnt="0"/>
      <dgm:spPr/>
    </dgm:pt>
    <dgm:pt modelId="{B6F601FE-C953-4FDE-9644-436F973BEFBC}" type="pres">
      <dgm:prSet presAssocID="{96FF7009-303E-4DE3-9A92-21B90BA93653}" presName="textRect" presStyleLbl="revTx" presStyleIdx="0" presStyleCnt="2">
        <dgm:presLayoutVars>
          <dgm:chMax val="1"/>
          <dgm:chPref val="1"/>
        </dgm:presLayoutVars>
      </dgm:prSet>
      <dgm:spPr/>
    </dgm:pt>
    <dgm:pt modelId="{2118D04A-A079-4A07-912E-69745D21AA83}" type="pres">
      <dgm:prSet presAssocID="{B7226EFF-81EF-47B0-B435-5EA0B89E7A20}" presName="sibTrans" presStyleCnt="0"/>
      <dgm:spPr/>
    </dgm:pt>
    <dgm:pt modelId="{EDA5A12E-692C-47AB-BFD6-807659D7AE0A}" type="pres">
      <dgm:prSet presAssocID="{412B84D3-CE68-4EEA-BAC0-0A5D1B5AA642}" presName="compNode" presStyleCnt="0"/>
      <dgm:spPr/>
    </dgm:pt>
    <dgm:pt modelId="{F3D09672-395B-410F-898C-145B57A22C7A}" type="pres">
      <dgm:prSet presAssocID="{412B84D3-CE68-4EEA-BAC0-0A5D1B5AA642}" presName="iconBgRect" presStyleLbl="bgShp" presStyleIdx="1" presStyleCnt="2"/>
      <dgm:spPr/>
    </dgm:pt>
    <dgm:pt modelId="{B96C9CE3-C028-4586-9480-7C8ED7455125}" type="pres">
      <dgm:prSet presAssocID="{412B84D3-CE68-4EEA-BAC0-0A5D1B5AA642}"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516FDF76-6FEA-4697-A536-19FE503AC2C8}" type="pres">
      <dgm:prSet presAssocID="{412B84D3-CE68-4EEA-BAC0-0A5D1B5AA642}" presName="spaceRect" presStyleCnt="0"/>
      <dgm:spPr/>
    </dgm:pt>
    <dgm:pt modelId="{0CA3646E-9A9C-4A3B-8180-A944B803837C}" type="pres">
      <dgm:prSet presAssocID="{412B84D3-CE68-4EEA-BAC0-0A5D1B5AA642}" presName="textRect" presStyleLbl="revTx" presStyleIdx="1" presStyleCnt="2">
        <dgm:presLayoutVars>
          <dgm:chMax val="1"/>
          <dgm:chPref val="1"/>
        </dgm:presLayoutVars>
      </dgm:prSet>
      <dgm:spPr/>
    </dgm:pt>
  </dgm:ptLst>
  <dgm:cxnLst>
    <dgm:cxn modelId="{22E99C77-2509-4764-A8D6-B7E32697438B}" srcId="{B9EB0B6F-0D8C-4F05-AF9B-C9D24C28DF24}" destId="{96FF7009-303E-4DE3-9A92-21B90BA93653}" srcOrd="0" destOrd="0" parTransId="{C9B859E3-00DD-422B-B8A7-B7829D64A753}" sibTransId="{B7226EFF-81EF-47B0-B435-5EA0B89E7A20}"/>
    <dgm:cxn modelId="{1F3E6B98-83F1-4688-841F-8910428AEF27}" type="presOf" srcId="{96FF7009-303E-4DE3-9A92-21B90BA93653}" destId="{B6F601FE-C953-4FDE-9644-436F973BEFBC}" srcOrd="0" destOrd="0" presId="urn:microsoft.com/office/officeart/2018/5/layout/IconCircleLabelList"/>
    <dgm:cxn modelId="{3B1060A5-D7E5-47DE-93A5-5ADA27B7B14E}" type="presOf" srcId="{412B84D3-CE68-4EEA-BAC0-0A5D1B5AA642}" destId="{0CA3646E-9A9C-4A3B-8180-A944B803837C}" srcOrd="0" destOrd="0" presId="urn:microsoft.com/office/officeart/2018/5/layout/IconCircleLabelList"/>
    <dgm:cxn modelId="{7C41A0C2-73F2-48F8-9D67-A379F4836C9E}" type="presOf" srcId="{B9EB0B6F-0D8C-4F05-AF9B-C9D24C28DF24}" destId="{DF722FF2-5C31-462C-8B60-C32C7E834097}" srcOrd="0" destOrd="0" presId="urn:microsoft.com/office/officeart/2018/5/layout/IconCircleLabelList"/>
    <dgm:cxn modelId="{16A2D9EC-284C-4161-951E-216BEB3B7BB2}" srcId="{B9EB0B6F-0D8C-4F05-AF9B-C9D24C28DF24}" destId="{412B84D3-CE68-4EEA-BAC0-0A5D1B5AA642}" srcOrd="1" destOrd="0" parTransId="{0E35F2B0-1F5D-4162-BADF-F80577A57925}" sibTransId="{C57A2E36-AE2F-466B-89AB-AED9E2AE6AF1}"/>
    <dgm:cxn modelId="{58868D6D-317B-4BBB-BE8D-79839322C030}" type="presParOf" srcId="{DF722FF2-5C31-462C-8B60-C32C7E834097}" destId="{D48AC7B6-3532-4A94-ABA8-6CEEFF94A191}" srcOrd="0" destOrd="0" presId="urn:microsoft.com/office/officeart/2018/5/layout/IconCircleLabelList"/>
    <dgm:cxn modelId="{CF755418-CAB8-4260-AECF-61EC0EA32CE3}" type="presParOf" srcId="{D48AC7B6-3532-4A94-ABA8-6CEEFF94A191}" destId="{7A235F66-D316-44D9-BD21-AEA66984A468}" srcOrd="0" destOrd="0" presId="urn:microsoft.com/office/officeart/2018/5/layout/IconCircleLabelList"/>
    <dgm:cxn modelId="{2A47B14A-89BD-44AE-BFB9-DFC139847C23}" type="presParOf" srcId="{D48AC7B6-3532-4A94-ABA8-6CEEFF94A191}" destId="{46768BBC-911B-41B3-B1D4-7461A760C996}" srcOrd="1" destOrd="0" presId="urn:microsoft.com/office/officeart/2018/5/layout/IconCircleLabelList"/>
    <dgm:cxn modelId="{BD741948-4515-4554-8769-DDB4DE707A40}" type="presParOf" srcId="{D48AC7B6-3532-4A94-ABA8-6CEEFF94A191}" destId="{1537C6E8-B4CB-49C5-8594-C4A66F76C1E9}" srcOrd="2" destOrd="0" presId="urn:microsoft.com/office/officeart/2018/5/layout/IconCircleLabelList"/>
    <dgm:cxn modelId="{29800020-916B-417C-A9B2-7497C7829584}" type="presParOf" srcId="{D48AC7B6-3532-4A94-ABA8-6CEEFF94A191}" destId="{B6F601FE-C953-4FDE-9644-436F973BEFBC}" srcOrd="3" destOrd="0" presId="urn:microsoft.com/office/officeart/2018/5/layout/IconCircleLabelList"/>
    <dgm:cxn modelId="{92F7F8CB-293B-423E-AC68-119CE412C909}" type="presParOf" srcId="{DF722FF2-5C31-462C-8B60-C32C7E834097}" destId="{2118D04A-A079-4A07-912E-69745D21AA83}" srcOrd="1" destOrd="0" presId="urn:microsoft.com/office/officeart/2018/5/layout/IconCircleLabelList"/>
    <dgm:cxn modelId="{09643E12-A8F6-45A7-954D-1F73B41DE03B}" type="presParOf" srcId="{DF722FF2-5C31-462C-8B60-C32C7E834097}" destId="{EDA5A12E-692C-47AB-BFD6-807659D7AE0A}" srcOrd="2" destOrd="0" presId="urn:microsoft.com/office/officeart/2018/5/layout/IconCircleLabelList"/>
    <dgm:cxn modelId="{E96E9319-5E16-46CE-98B9-6CD73A79AB3E}" type="presParOf" srcId="{EDA5A12E-692C-47AB-BFD6-807659D7AE0A}" destId="{F3D09672-395B-410F-898C-145B57A22C7A}" srcOrd="0" destOrd="0" presId="urn:microsoft.com/office/officeart/2018/5/layout/IconCircleLabelList"/>
    <dgm:cxn modelId="{A8812B6D-49AC-4D2D-9683-6762EF6FCAD2}" type="presParOf" srcId="{EDA5A12E-692C-47AB-BFD6-807659D7AE0A}" destId="{B96C9CE3-C028-4586-9480-7C8ED7455125}" srcOrd="1" destOrd="0" presId="urn:microsoft.com/office/officeart/2018/5/layout/IconCircleLabelList"/>
    <dgm:cxn modelId="{22BB2665-4599-4201-8616-FE3A1B88591E}" type="presParOf" srcId="{EDA5A12E-692C-47AB-BFD6-807659D7AE0A}" destId="{516FDF76-6FEA-4697-A536-19FE503AC2C8}" srcOrd="2" destOrd="0" presId="urn:microsoft.com/office/officeart/2018/5/layout/IconCircleLabelList"/>
    <dgm:cxn modelId="{A430789A-C7DF-4344-A4AF-DB4282B4B100}" type="presParOf" srcId="{EDA5A12E-692C-47AB-BFD6-807659D7AE0A}" destId="{0CA3646E-9A9C-4A3B-8180-A944B803837C}" srcOrd="3" destOrd="0" presId="urn:microsoft.com/office/officeart/2018/5/layout/IconCircle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7D7A2-64DD-471F-9509-CEC23096ADA9}">
      <dsp:nvSpPr>
        <dsp:cNvPr id="0" name=""/>
        <dsp:cNvSpPr/>
      </dsp:nvSpPr>
      <dsp:spPr>
        <a:xfrm>
          <a:off x="0" y="255346"/>
          <a:ext cx="8610600" cy="71662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The written documentation executed by a Contracting Officer which contains the negotiated terms and conditions for providing Financial Assistance  </a:t>
          </a:r>
        </a:p>
      </dsp:txBody>
      <dsp:txXfrm>
        <a:off x="0" y="255346"/>
        <a:ext cx="8610600" cy="716625"/>
      </dsp:txXfrm>
    </dsp:sp>
    <dsp:sp modelId="{E0FBE173-AEFA-43C0-B6C9-2A5E1ECCA50E}">
      <dsp:nvSpPr>
        <dsp:cNvPr id="0" name=""/>
        <dsp:cNvSpPr/>
      </dsp:nvSpPr>
      <dsp:spPr>
        <a:xfrm>
          <a:off x="430530" y="63466"/>
          <a:ext cx="6027420" cy="3837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Award</a:t>
          </a:r>
          <a:endParaRPr lang="en-US" sz="1300" kern="1200"/>
        </a:p>
      </dsp:txBody>
      <dsp:txXfrm>
        <a:off x="449264" y="82200"/>
        <a:ext cx="5989952" cy="346292"/>
      </dsp:txXfrm>
    </dsp:sp>
    <dsp:sp modelId="{F812BE94-9132-4C55-8E37-C603AE3FA94D}">
      <dsp:nvSpPr>
        <dsp:cNvPr id="0" name=""/>
        <dsp:cNvSpPr/>
      </dsp:nvSpPr>
      <dsp:spPr>
        <a:xfrm>
          <a:off x="0" y="1234051"/>
          <a:ext cx="8610600" cy="716625"/>
        </a:xfrm>
        <a:prstGeom prst="rect">
          <a:avLst/>
        </a:prstGeom>
        <a:solidFill>
          <a:schemeClr val="lt1">
            <a:alpha val="90000"/>
            <a:hueOff val="0"/>
            <a:satOff val="0"/>
            <a:lumOff val="0"/>
            <a:alphaOff val="0"/>
          </a:schemeClr>
        </a:solidFill>
        <a:ln w="25400" cap="flat" cmpd="sng" algn="ctr">
          <a:solidFill>
            <a:schemeClr val="accent4">
              <a:hueOff val="-586060"/>
              <a:satOff val="0"/>
              <a:lumOff val="-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A non-federal entity that receives a federal award directly from a federal awarding agency to carry out an activity under a federal program</a:t>
          </a:r>
        </a:p>
      </dsp:txBody>
      <dsp:txXfrm>
        <a:off x="0" y="1234051"/>
        <a:ext cx="8610600" cy="716625"/>
      </dsp:txXfrm>
    </dsp:sp>
    <dsp:sp modelId="{3E2E6F8D-B482-4CB2-9886-1C0CAB8392AA}">
      <dsp:nvSpPr>
        <dsp:cNvPr id="0" name=""/>
        <dsp:cNvSpPr/>
      </dsp:nvSpPr>
      <dsp:spPr>
        <a:xfrm>
          <a:off x="430530" y="1042171"/>
          <a:ext cx="6027420" cy="383760"/>
        </a:xfrm>
        <a:prstGeom prst="roundRect">
          <a:avLst/>
        </a:prstGeom>
        <a:solidFill>
          <a:schemeClr val="accent4">
            <a:hueOff val="-586060"/>
            <a:satOff val="0"/>
            <a:lumOff val="-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Recipient </a:t>
          </a:r>
          <a:endParaRPr lang="en-US" sz="1300" kern="1200"/>
        </a:p>
      </dsp:txBody>
      <dsp:txXfrm>
        <a:off x="449264" y="1060905"/>
        <a:ext cx="5989952" cy="346292"/>
      </dsp:txXfrm>
    </dsp:sp>
    <dsp:sp modelId="{E0583271-41F7-4948-B991-CD459C32705F}">
      <dsp:nvSpPr>
        <dsp:cNvPr id="0" name=""/>
        <dsp:cNvSpPr/>
      </dsp:nvSpPr>
      <dsp:spPr>
        <a:xfrm>
          <a:off x="0" y="2212756"/>
          <a:ext cx="8610600" cy="716625"/>
        </a:xfrm>
        <a:prstGeom prst="rect">
          <a:avLst/>
        </a:prstGeom>
        <a:solidFill>
          <a:schemeClr val="lt1">
            <a:alpha val="90000"/>
            <a:hueOff val="0"/>
            <a:satOff val="0"/>
            <a:lumOff val="0"/>
            <a:alphaOff val="0"/>
          </a:schemeClr>
        </a:solidFill>
        <a:ln w="25400" cap="flat" cmpd="sng" algn="ctr">
          <a:solidFill>
            <a:schemeClr val="accent4">
              <a:hueOff val="-1172120"/>
              <a:satOff val="0"/>
              <a:lumOff val="-10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A non-federal entity that receives a subaward from a pass-through entity to carry out part of a federal program</a:t>
          </a:r>
        </a:p>
      </dsp:txBody>
      <dsp:txXfrm>
        <a:off x="0" y="2212756"/>
        <a:ext cx="8610600" cy="716625"/>
      </dsp:txXfrm>
    </dsp:sp>
    <dsp:sp modelId="{48DC81C9-0C1A-459D-9984-6ECD816FC26A}">
      <dsp:nvSpPr>
        <dsp:cNvPr id="0" name=""/>
        <dsp:cNvSpPr/>
      </dsp:nvSpPr>
      <dsp:spPr>
        <a:xfrm>
          <a:off x="430530" y="2020876"/>
          <a:ext cx="6027420" cy="383760"/>
        </a:xfrm>
        <a:prstGeom prst="roundRect">
          <a:avLst/>
        </a:prstGeom>
        <a:solidFill>
          <a:schemeClr val="accent4">
            <a:hueOff val="-1172120"/>
            <a:satOff val="0"/>
            <a:lumOff val="-1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Subrecipient</a:t>
          </a:r>
          <a:endParaRPr lang="en-US" sz="1300" kern="1200"/>
        </a:p>
      </dsp:txBody>
      <dsp:txXfrm>
        <a:off x="449264" y="2039610"/>
        <a:ext cx="5989952" cy="346292"/>
      </dsp:txXfrm>
    </dsp:sp>
    <dsp:sp modelId="{1CC41C57-60E9-496F-8E2A-382B70D39659}">
      <dsp:nvSpPr>
        <dsp:cNvPr id="0" name=""/>
        <dsp:cNvSpPr/>
      </dsp:nvSpPr>
      <dsp:spPr>
        <a:xfrm>
          <a:off x="0" y="3191461"/>
          <a:ext cx="8610600" cy="542587"/>
        </a:xfrm>
        <a:prstGeom prst="rect">
          <a:avLst/>
        </a:prstGeom>
        <a:solidFill>
          <a:schemeClr val="lt1">
            <a:alpha val="90000"/>
            <a:hueOff val="0"/>
            <a:satOff val="0"/>
            <a:lumOff val="0"/>
            <a:alphaOff val="0"/>
          </a:schemeClr>
        </a:solidFill>
        <a:ln w="25400" cap="flat" cmpd="sng" algn="ctr">
          <a:solidFill>
            <a:schemeClr val="accent4">
              <a:hueOff val="-1758181"/>
              <a:satOff val="0"/>
              <a:lumOff val="-1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The DOE form that documents DOE’s NEPA review of a project or activities</a:t>
          </a:r>
        </a:p>
      </dsp:txBody>
      <dsp:txXfrm>
        <a:off x="0" y="3191461"/>
        <a:ext cx="8610600" cy="542587"/>
      </dsp:txXfrm>
    </dsp:sp>
    <dsp:sp modelId="{F72FD545-D8AC-4BFF-8DF3-9E2888CEF1F0}">
      <dsp:nvSpPr>
        <dsp:cNvPr id="0" name=""/>
        <dsp:cNvSpPr/>
      </dsp:nvSpPr>
      <dsp:spPr>
        <a:xfrm>
          <a:off x="430530" y="2999581"/>
          <a:ext cx="6027420" cy="383760"/>
        </a:xfrm>
        <a:prstGeom prst="roundRect">
          <a:avLst/>
        </a:prstGeom>
        <a:solidFill>
          <a:schemeClr val="accent4">
            <a:hueOff val="-1758181"/>
            <a:satOff val="0"/>
            <a:lumOff val="-1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NEPA determination</a:t>
          </a:r>
          <a:endParaRPr lang="en-US" sz="1300" kern="1200"/>
        </a:p>
      </dsp:txBody>
      <dsp:txXfrm>
        <a:off x="449264" y="3018315"/>
        <a:ext cx="5989952" cy="346292"/>
      </dsp:txXfrm>
    </dsp:sp>
    <dsp:sp modelId="{8BD5768A-3CA3-46C5-8E0F-74AE98C198C4}">
      <dsp:nvSpPr>
        <dsp:cNvPr id="0" name=""/>
        <dsp:cNvSpPr/>
      </dsp:nvSpPr>
      <dsp:spPr>
        <a:xfrm>
          <a:off x="0" y="3996129"/>
          <a:ext cx="8610600" cy="716625"/>
        </a:xfrm>
        <a:prstGeom prst="rect">
          <a:avLst/>
        </a:prstGeom>
        <a:solidFill>
          <a:schemeClr val="lt1">
            <a:alpha val="90000"/>
            <a:hueOff val="0"/>
            <a:satOff val="0"/>
            <a:lumOff val="0"/>
            <a:alphaOff val="0"/>
          </a:schemeClr>
        </a:solidFill>
        <a:ln w="25400" cap="flat" cmpd="sng" algn="ctr">
          <a:solidFill>
            <a:schemeClr val="accent4">
              <a:hueOff val="-2344241"/>
              <a:satOff val="0"/>
              <a:lumOff val="-2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Activities listed in a NEPA determination that restrict the size, location, installation methods, or other elements to complete a project; bounded categories must be documented in a NEPA log</a:t>
          </a:r>
        </a:p>
      </dsp:txBody>
      <dsp:txXfrm>
        <a:off x="0" y="3996129"/>
        <a:ext cx="8610600" cy="716625"/>
      </dsp:txXfrm>
    </dsp:sp>
    <dsp:sp modelId="{7741E952-F87C-4FF5-9AB5-1E076266A609}">
      <dsp:nvSpPr>
        <dsp:cNvPr id="0" name=""/>
        <dsp:cNvSpPr/>
      </dsp:nvSpPr>
      <dsp:spPr>
        <a:xfrm>
          <a:off x="430530" y="3804249"/>
          <a:ext cx="6027420" cy="383760"/>
        </a:xfrm>
        <a:prstGeom prst="roundRect">
          <a:avLst/>
        </a:prstGeom>
        <a:solidFill>
          <a:schemeClr val="accent4">
            <a:hueOff val="-2344241"/>
            <a:satOff val="0"/>
            <a:lumOff val="-2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Bounded Categories</a:t>
          </a:r>
          <a:endParaRPr lang="en-US" sz="1300" kern="1200"/>
        </a:p>
      </dsp:txBody>
      <dsp:txXfrm>
        <a:off x="449264" y="3822983"/>
        <a:ext cx="5989952" cy="346292"/>
      </dsp:txXfrm>
    </dsp:sp>
    <dsp:sp modelId="{1EB7C690-8D7E-46F1-B20D-59096DFE4CDD}">
      <dsp:nvSpPr>
        <dsp:cNvPr id="0" name=""/>
        <dsp:cNvSpPr/>
      </dsp:nvSpPr>
      <dsp:spPr>
        <a:xfrm>
          <a:off x="0" y="4974834"/>
          <a:ext cx="8610600" cy="542587"/>
        </a:xfrm>
        <a:prstGeom prst="rect">
          <a:avLst/>
        </a:prstGeom>
        <a:solidFill>
          <a:schemeClr val="lt1">
            <a:alpha val="90000"/>
            <a:hueOff val="0"/>
            <a:satOff val="0"/>
            <a:lumOff val="0"/>
            <a:alphaOff val="0"/>
          </a:schemeClr>
        </a:solidFill>
        <a:ln w="25400" cap="flat" cmpd="sng" algn="ctr">
          <a:solidFill>
            <a:schemeClr val="accent4">
              <a:hueOff val="-2930301"/>
              <a:satOff val="0"/>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National Environmental Policy Act</a:t>
          </a:r>
        </a:p>
      </dsp:txBody>
      <dsp:txXfrm>
        <a:off x="0" y="4974834"/>
        <a:ext cx="8610600" cy="542587"/>
      </dsp:txXfrm>
    </dsp:sp>
    <dsp:sp modelId="{078EA9F6-C234-4309-8283-471D3A94CC7E}">
      <dsp:nvSpPr>
        <dsp:cNvPr id="0" name=""/>
        <dsp:cNvSpPr/>
      </dsp:nvSpPr>
      <dsp:spPr>
        <a:xfrm>
          <a:off x="430530" y="4782954"/>
          <a:ext cx="6027420" cy="383760"/>
        </a:xfrm>
        <a:prstGeom prst="roundRect">
          <a:avLst/>
        </a:prstGeom>
        <a:solidFill>
          <a:schemeClr val="accent4">
            <a:hueOff val="-2930301"/>
            <a:satOff val="0"/>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NEPA</a:t>
          </a:r>
          <a:endParaRPr lang="en-US" sz="1300" kern="1200"/>
        </a:p>
      </dsp:txBody>
      <dsp:txXfrm>
        <a:off x="449264" y="4801688"/>
        <a:ext cx="598995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7D7A2-64DD-471F-9509-CEC23096ADA9}">
      <dsp:nvSpPr>
        <dsp:cNvPr id="0" name=""/>
        <dsp:cNvSpPr/>
      </dsp:nvSpPr>
      <dsp:spPr>
        <a:xfrm>
          <a:off x="0" y="279121"/>
          <a:ext cx="8839200" cy="58432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291592" rIns="68602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 document that provides evidence of a recipient’s review of Bounded Categories of activities</a:t>
          </a:r>
        </a:p>
      </dsp:txBody>
      <dsp:txXfrm>
        <a:off x="0" y="279121"/>
        <a:ext cx="8839200" cy="584325"/>
      </dsp:txXfrm>
    </dsp:sp>
    <dsp:sp modelId="{E0FBE173-AEFA-43C0-B6C9-2A5E1ECCA50E}">
      <dsp:nvSpPr>
        <dsp:cNvPr id="0" name=""/>
        <dsp:cNvSpPr/>
      </dsp:nvSpPr>
      <dsp:spPr>
        <a:xfrm>
          <a:off x="441960" y="72481"/>
          <a:ext cx="6187440" cy="413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622300">
            <a:lnSpc>
              <a:spcPct val="90000"/>
            </a:lnSpc>
            <a:spcBef>
              <a:spcPct val="0"/>
            </a:spcBef>
            <a:spcAft>
              <a:spcPct val="35000"/>
            </a:spcAft>
            <a:buNone/>
          </a:pPr>
          <a:r>
            <a:rPr lang="en-US" sz="1400" b="1" kern="1200" dirty="0"/>
            <a:t>NEPA Log</a:t>
          </a:r>
          <a:endParaRPr lang="en-US" sz="1400" kern="1200" dirty="0"/>
        </a:p>
      </dsp:txBody>
      <dsp:txXfrm>
        <a:off x="462135" y="92656"/>
        <a:ext cx="6147090" cy="372930"/>
      </dsp:txXfrm>
    </dsp:sp>
    <dsp:sp modelId="{F812BE94-9132-4C55-8E37-C603AE3FA94D}">
      <dsp:nvSpPr>
        <dsp:cNvPr id="0" name=""/>
        <dsp:cNvSpPr/>
      </dsp:nvSpPr>
      <dsp:spPr>
        <a:xfrm>
          <a:off x="0" y="1145686"/>
          <a:ext cx="8839200" cy="1323000"/>
        </a:xfrm>
        <a:prstGeom prst="rect">
          <a:avLst/>
        </a:prstGeom>
        <a:solidFill>
          <a:schemeClr val="lt1">
            <a:alpha val="90000"/>
            <a:hueOff val="0"/>
            <a:satOff val="0"/>
            <a:lumOff val="0"/>
            <a:alphaOff val="0"/>
          </a:schemeClr>
        </a:solidFill>
        <a:ln w="25400" cap="flat" cmpd="sng" algn="ctr">
          <a:solidFill>
            <a:schemeClr val="accent4">
              <a:hueOff val="-732575"/>
              <a:satOff val="0"/>
              <a:lumOff val="-6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291592" rIns="68602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Programmatic Agreements (PAs) offer a streamlined process for grantees to satisfy their historic preservation requirements with minimum or no consultation with the State Historic Preservation Officer based on the type of activity that is being undertaken. All SCEP recipients in the states and territories have a PA other than Guam.  DOE does not have PAs with any tribal governments. </a:t>
          </a:r>
        </a:p>
      </dsp:txBody>
      <dsp:txXfrm>
        <a:off x="0" y="1145686"/>
        <a:ext cx="8839200" cy="1323000"/>
      </dsp:txXfrm>
    </dsp:sp>
    <dsp:sp modelId="{3E2E6F8D-B482-4CB2-9886-1C0CAB8392AA}">
      <dsp:nvSpPr>
        <dsp:cNvPr id="0" name=""/>
        <dsp:cNvSpPr/>
      </dsp:nvSpPr>
      <dsp:spPr>
        <a:xfrm>
          <a:off x="441960" y="939046"/>
          <a:ext cx="6187440" cy="413280"/>
        </a:xfrm>
        <a:prstGeom prst="roundRect">
          <a:avLst/>
        </a:prstGeom>
        <a:solidFill>
          <a:schemeClr val="accent4">
            <a:hueOff val="-732575"/>
            <a:satOff val="0"/>
            <a:lumOff val="-6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622300">
            <a:lnSpc>
              <a:spcPct val="90000"/>
            </a:lnSpc>
            <a:spcBef>
              <a:spcPct val="0"/>
            </a:spcBef>
            <a:spcAft>
              <a:spcPct val="35000"/>
            </a:spcAft>
            <a:buNone/>
          </a:pPr>
          <a:r>
            <a:rPr lang="en-US" sz="1400" b="1" kern="1200" dirty="0"/>
            <a:t>Historic Preservation Programmatic Agreement </a:t>
          </a:r>
          <a:endParaRPr lang="en-US" sz="1400" kern="1200" dirty="0"/>
        </a:p>
      </dsp:txBody>
      <dsp:txXfrm>
        <a:off x="462135" y="959221"/>
        <a:ext cx="6147090" cy="372930"/>
      </dsp:txXfrm>
    </dsp:sp>
    <dsp:sp modelId="{E0583271-41F7-4948-B991-CD459C32705F}">
      <dsp:nvSpPr>
        <dsp:cNvPr id="0" name=""/>
        <dsp:cNvSpPr/>
      </dsp:nvSpPr>
      <dsp:spPr>
        <a:xfrm>
          <a:off x="0" y="2750926"/>
          <a:ext cx="8839200" cy="948150"/>
        </a:xfrm>
        <a:prstGeom prst="rect">
          <a:avLst/>
        </a:prstGeom>
        <a:solidFill>
          <a:schemeClr val="lt1">
            <a:alpha val="90000"/>
            <a:hueOff val="0"/>
            <a:satOff val="0"/>
            <a:lumOff val="0"/>
            <a:alphaOff val="0"/>
          </a:schemeClr>
        </a:solidFill>
        <a:ln w="25400" cap="flat" cmpd="sng" algn="ctr">
          <a:solidFill>
            <a:schemeClr val="accent4">
              <a:hueOff val="-1465150"/>
              <a:satOff val="0"/>
              <a:lumOff val="-1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291592" rIns="68602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Categories of actions that DOE has determined, by regulation, normally do not have a significant effect on the human environment and for which neither an environmental assessment nor an environmental impact statement is required</a:t>
          </a:r>
        </a:p>
      </dsp:txBody>
      <dsp:txXfrm>
        <a:off x="0" y="2750926"/>
        <a:ext cx="8839200" cy="948150"/>
      </dsp:txXfrm>
    </dsp:sp>
    <dsp:sp modelId="{48DC81C9-0C1A-459D-9984-6ECD816FC26A}">
      <dsp:nvSpPr>
        <dsp:cNvPr id="0" name=""/>
        <dsp:cNvSpPr/>
      </dsp:nvSpPr>
      <dsp:spPr>
        <a:xfrm>
          <a:off x="441960" y="2544286"/>
          <a:ext cx="6187440" cy="413280"/>
        </a:xfrm>
        <a:prstGeom prst="roundRect">
          <a:avLst/>
        </a:prstGeom>
        <a:solidFill>
          <a:schemeClr val="accent4">
            <a:hueOff val="-1465150"/>
            <a:satOff val="0"/>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622300">
            <a:lnSpc>
              <a:spcPct val="90000"/>
            </a:lnSpc>
            <a:spcBef>
              <a:spcPct val="0"/>
            </a:spcBef>
            <a:spcAft>
              <a:spcPct val="35000"/>
            </a:spcAft>
            <a:buNone/>
          </a:pPr>
          <a:r>
            <a:rPr lang="en-US" sz="1400" b="1" kern="1200" dirty="0"/>
            <a:t>Categorical Exclusion</a:t>
          </a:r>
          <a:endParaRPr lang="en-US" sz="1400" kern="1200" dirty="0"/>
        </a:p>
      </dsp:txBody>
      <dsp:txXfrm>
        <a:off x="462135" y="2564461"/>
        <a:ext cx="6147090" cy="372930"/>
      </dsp:txXfrm>
    </dsp:sp>
    <dsp:sp modelId="{1CC41C57-60E9-496F-8E2A-382B70D39659}">
      <dsp:nvSpPr>
        <dsp:cNvPr id="0" name=""/>
        <dsp:cNvSpPr/>
      </dsp:nvSpPr>
      <dsp:spPr>
        <a:xfrm>
          <a:off x="0" y="3981316"/>
          <a:ext cx="8839200" cy="584325"/>
        </a:xfrm>
        <a:prstGeom prst="rect">
          <a:avLst/>
        </a:prstGeom>
        <a:solidFill>
          <a:schemeClr val="lt1">
            <a:alpha val="90000"/>
            <a:hueOff val="0"/>
            <a:satOff val="0"/>
            <a:lumOff val="0"/>
            <a:alphaOff val="0"/>
          </a:schemeClr>
        </a:solidFill>
        <a:ln w="25400" cap="flat" cmpd="sng" algn="ctr">
          <a:solidFill>
            <a:schemeClr val="accent4">
              <a:hueOff val="-2197726"/>
              <a:satOff val="0"/>
              <a:lumOff val="-19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291592" rIns="68602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An explanation of specific activities and steps to complete a project </a:t>
          </a:r>
        </a:p>
      </dsp:txBody>
      <dsp:txXfrm>
        <a:off x="0" y="3981316"/>
        <a:ext cx="8839200" cy="584325"/>
      </dsp:txXfrm>
    </dsp:sp>
    <dsp:sp modelId="{F72FD545-D8AC-4BFF-8DF3-9E2888CEF1F0}">
      <dsp:nvSpPr>
        <dsp:cNvPr id="0" name=""/>
        <dsp:cNvSpPr/>
      </dsp:nvSpPr>
      <dsp:spPr>
        <a:xfrm>
          <a:off x="441960" y="3774676"/>
          <a:ext cx="6187440" cy="413280"/>
        </a:xfrm>
        <a:prstGeom prst="roundRect">
          <a:avLst/>
        </a:prstGeom>
        <a:solidFill>
          <a:schemeClr val="accent4">
            <a:hueOff val="-2197726"/>
            <a:satOff val="0"/>
            <a:lumOff val="-19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622300">
            <a:lnSpc>
              <a:spcPct val="90000"/>
            </a:lnSpc>
            <a:spcBef>
              <a:spcPct val="0"/>
            </a:spcBef>
            <a:spcAft>
              <a:spcPct val="35000"/>
            </a:spcAft>
            <a:buNone/>
          </a:pPr>
          <a:r>
            <a:rPr lang="en-US" sz="1400" kern="1200" dirty="0"/>
            <a:t>Scope of Work</a:t>
          </a:r>
        </a:p>
      </dsp:txBody>
      <dsp:txXfrm>
        <a:off x="462135" y="3794851"/>
        <a:ext cx="6147090" cy="372930"/>
      </dsp:txXfrm>
    </dsp:sp>
    <dsp:sp modelId="{8BD5768A-3CA3-46C5-8E0F-74AE98C198C4}">
      <dsp:nvSpPr>
        <dsp:cNvPr id="0" name=""/>
        <dsp:cNvSpPr/>
      </dsp:nvSpPr>
      <dsp:spPr>
        <a:xfrm>
          <a:off x="0" y="4847881"/>
          <a:ext cx="8839200" cy="584325"/>
        </a:xfrm>
        <a:prstGeom prst="rect">
          <a:avLst/>
        </a:prstGeom>
        <a:solidFill>
          <a:schemeClr val="lt1">
            <a:alpha val="90000"/>
            <a:hueOff val="0"/>
            <a:satOff val="0"/>
            <a:lumOff val="0"/>
            <a:alphaOff val="0"/>
          </a:schemeClr>
        </a:solidFill>
        <a:ln w="25400" cap="flat" cmpd="sng" algn="ctr">
          <a:solidFill>
            <a:schemeClr val="accent4">
              <a:hueOff val="-2930301"/>
              <a:satOff val="0"/>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291592" rIns="68602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Project Management Center, an online system for DOE NEPA reviews </a:t>
          </a:r>
        </a:p>
      </dsp:txBody>
      <dsp:txXfrm>
        <a:off x="0" y="4847881"/>
        <a:ext cx="8839200" cy="584325"/>
      </dsp:txXfrm>
    </dsp:sp>
    <dsp:sp modelId="{7741E952-F87C-4FF5-9AB5-1E076266A609}">
      <dsp:nvSpPr>
        <dsp:cNvPr id="0" name=""/>
        <dsp:cNvSpPr/>
      </dsp:nvSpPr>
      <dsp:spPr>
        <a:xfrm>
          <a:off x="441960" y="4641241"/>
          <a:ext cx="6187440" cy="413280"/>
        </a:xfrm>
        <a:prstGeom prst="roundRect">
          <a:avLst/>
        </a:prstGeom>
        <a:solidFill>
          <a:schemeClr val="accent4">
            <a:hueOff val="-2930301"/>
            <a:satOff val="0"/>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622300">
            <a:lnSpc>
              <a:spcPct val="90000"/>
            </a:lnSpc>
            <a:spcBef>
              <a:spcPct val="0"/>
            </a:spcBef>
            <a:spcAft>
              <a:spcPct val="35000"/>
            </a:spcAft>
            <a:buNone/>
          </a:pPr>
          <a:r>
            <a:rPr lang="en-US" sz="1400" b="1" kern="1200" dirty="0"/>
            <a:t>PMC</a:t>
          </a:r>
          <a:endParaRPr lang="en-US" sz="1400" kern="1200" dirty="0"/>
        </a:p>
      </dsp:txBody>
      <dsp:txXfrm>
        <a:off x="462135" y="4661416"/>
        <a:ext cx="6147090"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BB96A-5876-46BA-881A-EEC515575C4F}">
      <dsp:nvSpPr>
        <dsp:cNvPr id="0" name=""/>
        <dsp:cNvSpPr/>
      </dsp:nvSpPr>
      <dsp:spPr>
        <a:xfrm>
          <a:off x="3590" y="2453890"/>
          <a:ext cx="2364320" cy="118216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Has an award been made for your project?</a:t>
          </a:r>
        </a:p>
      </dsp:txBody>
      <dsp:txXfrm>
        <a:off x="38214" y="2488514"/>
        <a:ext cx="2295072" cy="1112912"/>
      </dsp:txXfrm>
    </dsp:sp>
    <dsp:sp modelId="{947F03F4-3076-4025-ADD8-233EA8B3B4CA}">
      <dsp:nvSpPr>
        <dsp:cNvPr id="0" name=""/>
        <dsp:cNvSpPr/>
      </dsp:nvSpPr>
      <dsp:spPr>
        <a:xfrm rot="18289469">
          <a:off x="2012735" y="2345563"/>
          <a:ext cx="1656079" cy="39331"/>
        </a:xfrm>
        <a:custGeom>
          <a:avLst/>
          <a:gdLst/>
          <a:ahLst/>
          <a:cxnLst/>
          <a:rect l="0" t="0" r="0" b="0"/>
          <a:pathLst>
            <a:path>
              <a:moveTo>
                <a:pt x="0" y="19665"/>
              </a:moveTo>
              <a:lnTo>
                <a:pt x="1656079" y="1966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799373" y="2323826"/>
        <a:ext cx="82803" cy="82803"/>
      </dsp:txXfrm>
    </dsp:sp>
    <dsp:sp modelId="{30C9C4D3-9391-4269-93B2-B7473F947D26}">
      <dsp:nvSpPr>
        <dsp:cNvPr id="0" name=""/>
        <dsp:cNvSpPr/>
      </dsp:nvSpPr>
      <dsp:spPr>
        <a:xfrm>
          <a:off x="3313639" y="1094406"/>
          <a:ext cx="2364320" cy="118216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YES</a:t>
          </a:r>
        </a:p>
        <a:p>
          <a:pPr marL="0" lvl="0" indent="0" algn="ctr" defTabSz="577850">
            <a:lnSpc>
              <a:spcPct val="90000"/>
            </a:lnSpc>
            <a:spcBef>
              <a:spcPct val="0"/>
            </a:spcBef>
            <a:spcAft>
              <a:spcPct val="35000"/>
            </a:spcAft>
            <a:buNone/>
          </a:pPr>
          <a:r>
            <a:rPr lang="en-US" sz="1300" kern="1200" dirty="0"/>
            <a:t>If you have an award, do you have the NEPA determination in your award documents?</a:t>
          </a:r>
        </a:p>
      </dsp:txBody>
      <dsp:txXfrm>
        <a:off x="3348263" y="1129030"/>
        <a:ext cx="2295072" cy="1112912"/>
      </dsp:txXfrm>
    </dsp:sp>
    <dsp:sp modelId="{460812E3-899E-468A-B617-FCB0575DED0F}">
      <dsp:nvSpPr>
        <dsp:cNvPr id="0" name=""/>
        <dsp:cNvSpPr/>
      </dsp:nvSpPr>
      <dsp:spPr>
        <a:xfrm rot="19457599">
          <a:off x="5568490" y="1325950"/>
          <a:ext cx="1164668" cy="39331"/>
        </a:xfrm>
        <a:custGeom>
          <a:avLst/>
          <a:gdLst/>
          <a:ahLst/>
          <a:cxnLst/>
          <a:rect l="0" t="0" r="0" b="0"/>
          <a:pathLst>
            <a:path>
              <a:moveTo>
                <a:pt x="0" y="19665"/>
              </a:moveTo>
              <a:lnTo>
                <a:pt x="1164668" y="1966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21707" y="1316498"/>
        <a:ext cx="58233" cy="58233"/>
      </dsp:txXfrm>
    </dsp:sp>
    <dsp:sp modelId="{B8AEE87A-62A3-4FB6-9230-6D2081F52C6E}">
      <dsp:nvSpPr>
        <dsp:cNvPr id="0" name=""/>
        <dsp:cNvSpPr/>
      </dsp:nvSpPr>
      <dsp:spPr>
        <a:xfrm>
          <a:off x="6623688" y="414664"/>
          <a:ext cx="2364320" cy="118216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YES</a:t>
          </a:r>
        </a:p>
        <a:p>
          <a:pPr marL="0" lvl="0" indent="0" algn="ctr" defTabSz="577850">
            <a:lnSpc>
              <a:spcPct val="90000"/>
            </a:lnSpc>
            <a:spcBef>
              <a:spcPct val="0"/>
            </a:spcBef>
            <a:spcAft>
              <a:spcPct val="35000"/>
            </a:spcAft>
            <a:buNone/>
          </a:pPr>
          <a:r>
            <a:rPr lang="en-US" sz="1300" kern="1200" dirty="0"/>
            <a:t>If you have a NEPA determination, review the NEPA determination.</a:t>
          </a:r>
        </a:p>
      </dsp:txBody>
      <dsp:txXfrm>
        <a:off x="6658312" y="449288"/>
        <a:ext cx="2295072" cy="1112912"/>
      </dsp:txXfrm>
    </dsp:sp>
    <dsp:sp modelId="{2B692BAD-ACFD-4932-A2E2-5B25D6944704}">
      <dsp:nvSpPr>
        <dsp:cNvPr id="0" name=""/>
        <dsp:cNvSpPr/>
      </dsp:nvSpPr>
      <dsp:spPr>
        <a:xfrm rot="2142401">
          <a:off x="5568490" y="2005692"/>
          <a:ext cx="1164668" cy="39331"/>
        </a:xfrm>
        <a:custGeom>
          <a:avLst/>
          <a:gdLst/>
          <a:ahLst/>
          <a:cxnLst/>
          <a:rect l="0" t="0" r="0" b="0"/>
          <a:pathLst>
            <a:path>
              <a:moveTo>
                <a:pt x="0" y="19665"/>
              </a:moveTo>
              <a:lnTo>
                <a:pt x="1164668" y="1966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21707" y="1996241"/>
        <a:ext cx="58233" cy="58233"/>
      </dsp:txXfrm>
    </dsp:sp>
    <dsp:sp modelId="{C8FA2A52-E560-4D9B-9F93-5C8A9ABF3EDB}">
      <dsp:nvSpPr>
        <dsp:cNvPr id="0" name=""/>
        <dsp:cNvSpPr/>
      </dsp:nvSpPr>
      <dsp:spPr>
        <a:xfrm>
          <a:off x="6623688" y="1774148"/>
          <a:ext cx="2364320" cy="118216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NO</a:t>
          </a:r>
        </a:p>
        <a:p>
          <a:pPr marL="0" lvl="0" indent="0" algn="ctr" defTabSz="577850">
            <a:lnSpc>
              <a:spcPct val="90000"/>
            </a:lnSpc>
            <a:spcBef>
              <a:spcPct val="0"/>
            </a:spcBef>
            <a:spcAft>
              <a:spcPct val="35000"/>
            </a:spcAft>
            <a:buNone/>
          </a:pPr>
          <a:r>
            <a:rPr lang="en-US" sz="1300" kern="1200" dirty="0"/>
            <a:t>If you have an award, but do not have the NEPA determination, contact your DOE Project Officer. </a:t>
          </a:r>
        </a:p>
      </dsp:txBody>
      <dsp:txXfrm>
        <a:off x="6658312" y="1808772"/>
        <a:ext cx="2295072" cy="1112912"/>
      </dsp:txXfrm>
    </dsp:sp>
    <dsp:sp modelId="{9E3E92A8-0F13-4B57-8890-F27290CE22AA}">
      <dsp:nvSpPr>
        <dsp:cNvPr id="0" name=""/>
        <dsp:cNvSpPr/>
      </dsp:nvSpPr>
      <dsp:spPr>
        <a:xfrm>
          <a:off x="2367911" y="3025305"/>
          <a:ext cx="945728" cy="39331"/>
        </a:xfrm>
        <a:custGeom>
          <a:avLst/>
          <a:gdLst/>
          <a:ahLst/>
          <a:cxnLst/>
          <a:rect l="0" t="0" r="0" b="0"/>
          <a:pathLst>
            <a:path>
              <a:moveTo>
                <a:pt x="0" y="19665"/>
              </a:moveTo>
              <a:lnTo>
                <a:pt x="945728" y="1966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7132" y="3021327"/>
        <a:ext cx="47286" cy="47286"/>
      </dsp:txXfrm>
    </dsp:sp>
    <dsp:sp modelId="{7A4B3BE7-F089-46CC-B9CE-914128E5BD38}">
      <dsp:nvSpPr>
        <dsp:cNvPr id="0" name=""/>
        <dsp:cNvSpPr/>
      </dsp:nvSpPr>
      <dsp:spPr>
        <a:xfrm>
          <a:off x="3313639" y="2453890"/>
          <a:ext cx="2364320" cy="118216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NO</a:t>
          </a:r>
        </a:p>
        <a:p>
          <a:pPr marL="0" lvl="0" indent="0" algn="ctr" defTabSz="577850">
            <a:lnSpc>
              <a:spcPct val="90000"/>
            </a:lnSpc>
            <a:spcBef>
              <a:spcPct val="0"/>
            </a:spcBef>
            <a:spcAft>
              <a:spcPct val="35000"/>
            </a:spcAft>
            <a:buNone/>
          </a:pPr>
          <a:r>
            <a:rPr lang="en-US" sz="1300" kern="1200" dirty="0"/>
            <a:t>If an award has not been made for your project, contact your DOE Project Officer for next steps.</a:t>
          </a:r>
        </a:p>
      </dsp:txBody>
      <dsp:txXfrm>
        <a:off x="3348263" y="2488514"/>
        <a:ext cx="2295072" cy="1112912"/>
      </dsp:txXfrm>
    </dsp:sp>
    <dsp:sp modelId="{EFB34164-34E5-4370-AD37-30D50C65CE88}">
      <dsp:nvSpPr>
        <dsp:cNvPr id="0" name=""/>
        <dsp:cNvSpPr/>
      </dsp:nvSpPr>
      <dsp:spPr>
        <a:xfrm rot="3310531">
          <a:off x="2012735" y="3705047"/>
          <a:ext cx="1656079" cy="39331"/>
        </a:xfrm>
        <a:custGeom>
          <a:avLst/>
          <a:gdLst/>
          <a:ahLst/>
          <a:cxnLst/>
          <a:rect l="0" t="0" r="0" b="0"/>
          <a:pathLst>
            <a:path>
              <a:moveTo>
                <a:pt x="0" y="19665"/>
              </a:moveTo>
              <a:lnTo>
                <a:pt x="1656079" y="1966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799373" y="3683311"/>
        <a:ext cx="82803" cy="82803"/>
      </dsp:txXfrm>
    </dsp:sp>
    <dsp:sp modelId="{4DB808F9-D13D-4FC2-A32C-9B5DE47A6457}">
      <dsp:nvSpPr>
        <dsp:cNvPr id="0" name=""/>
        <dsp:cNvSpPr/>
      </dsp:nvSpPr>
      <dsp:spPr>
        <a:xfrm>
          <a:off x="3313639" y="3813375"/>
          <a:ext cx="2364320" cy="118216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NOT SURE</a:t>
          </a:r>
        </a:p>
        <a:p>
          <a:pPr marL="0" lvl="0" indent="0" algn="ctr" defTabSz="577850">
            <a:lnSpc>
              <a:spcPct val="90000"/>
            </a:lnSpc>
            <a:spcBef>
              <a:spcPct val="0"/>
            </a:spcBef>
            <a:spcAft>
              <a:spcPct val="35000"/>
            </a:spcAft>
            <a:buNone/>
          </a:pPr>
          <a:r>
            <a:rPr lang="en-US" sz="1300" kern="1200" dirty="0"/>
            <a:t>If unsure if an award has been made for your project or if a NEPA determination has been completed, contact your DOE Project Officer.</a:t>
          </a:r>
        </a:p>
      </dsp:txBody>
      <dsp:txXfrm>
        <a:off x="3348263" y="3847999"/>
        <a:ext cx="2295072" cy="1112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FC20C-4D12-4DBF-BBA4-431CD9E81DCD}">
      <dsp:nvSpPr>
        <dsp:cNvPr id="0" name=""/>
        <dsp:cNvSpPr/>
      </dsp:nvSpPr>
      <dsp:spPr>
        <a:xfrm>
          <a:off x="1901" y="1392648"/>
          <a:ext cx="3566921" cy="1783460"/>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 NEPA determination </a:t>
          </a:r>
          <a:r>
            <a:rPr lang="en-US" sz="2000" b="1" kern="1200" dirty="0"/>
            <a:t>with</a:t>
          </a:r>
          <a:r>
            <a:rPr lang="en-US" sz="2000" kern="1200" dirty="0"/>
            <a:t> </a:t>
          </a:r>
          <a:r>
            <a:rPr lang="en-US" sz="2000" b="1" kern="1200" dirty="0"/>
            <a:t>Bounded Categories </a:t>
          </a:r>
          <a:r>
            <a:rPr lang="en-US" sz="2000" kern="1200" dirty="0"/>
            <a:t>–which includes a list of restricted activities that must be documented in a NEPA log.</a:t>
          </a:r>
        </a:p>
      </dsp:txBody>
      <dsp:txXfrm>
        <a:off x="1901" y="1392648"/>
        <a:ext cx="3566921" cy="1783460"/>
      </dsp:txXfrm>
    </dsp:sp>
    <dsp:sp modelId="{68B1BC6D-CF39-469D-84C1-25456DBC4692}">
      <dsp:nvSpPr>
        <dsp:cNvPr id="0" name=""/>
        <dsp:cNvSpPr/>
      </dsp:nvSpPr>
      <dsp:spPr>
        <a:xfrm>
          <a:off x="4317876" y="1392648"/>
          <a:ext cx="3566921" cy="1783460"/>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 NEPA determination specific to one project or types of project activities but </a:t>
          </a:r>
          <a:r>
            <a:rPr lang="en-US" sz="2000" b="1" kern="1200" dirty="0"/>
            <a:t>does not include Bounded Categories </a:t>
          </a:r>
          <a:r>
            <a:rPr lang="en-US" sz="2000" kern="1200" dirty="0"/>
            <a:t>and does not require a NEPA log. </a:t>
          </a:r>
        </a:p>
      </dsp:txBody>
      <dsp:txXfrm>
        <a:off x="4317876" y="1392648"/>
        <a:ext cx="3566921" cy="17834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0D67B-2BC1-4E1C-9B17-6A62244C18BC}">
      <dsp:nvSpPr>
        <dsp:cNvPr id="0" name=""/>
        <dsp:cNvSpPr/>
      </dsp:nvSpPr>
      <dsp:spPr>
        <a:xfrm>
          <a:off x="0" y="1490"/>
          <a:ext cx="8534400" cy="755292"/>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5CD4E630-0A0A-4959-B2DD-4E1647C3427F}">
      <dsp:nvSpPr>
        <dsp:cNvPr id="0" name=""/>
        <dsp:cNvSpPr/>
      </dsp:nvSpPr>
      <dsp:spPr>
        <a:xfrm>
          <a:off x="228475" y="171431"/>
          <a:ext cx="415410" cy="4154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86E6FC-553A-4B83-AABC-814A63EC3252}">
      <dsp:nvSpPr>
        <dsp:cNvPr id="0" name=""/>
        <dsp:cNvSpPr/>
      </dsp:nvSpPr>
      <dsp:spPr>
        <a:xfrm>
          <a:off x="872362" y="1490"/>
          <a:ext cx="7662037" cy="755292"/>
        </a:xfrm>
        <a:prstGeom prst="rect">
          <a:avLst/>
        </a:prstGeom>
        <a:solidFill>
          <a:srgbClr val="00B050"/>
        </a:solidFill>
        <a:ln>
          <a:noFill/>
        </a:ln>
        <a:effectLst/>
      </dsp:spPr>
      <dsp:style>
        <a:lnRef idx="0">
          <a:scrgbClr r="0" g="0" b="0"/>
        </a:lnRef>
        <a:fillRef idx="0">
          <a:scrgbClr r="0" g="0" b="0"/>
        </a:fillRef>
        <a:effectRef idx="0">
          <a:scrgbClr r="0" g="0" b="0"/>
        </a:effectRef>
        <a:fontRef idx="minor"/>
      </dsp:style>
      <dsp:txBody>
        <a:bodyPr spcFirstLastPara="0" vert="horz" wrap="square" lIns="79935" tIns="79935" rIns="79935" bIns="79935" numCol="1" spcCol="1270" anchor="ctr" anchorCtr="0">
          <a:noAutofit/>
        </a:bodyPr>
        <a:lstStyle/>
        <a:p>
          <a:pPr marL="0" lvl="0" indent="0" algn="l" defTabSz="666750">
            <a:lnSpc>
              <a:spcPct val="100000"/>
            </a:lnSpc>
            <a:spcBef>
              <a:spcPct val="0"/>
            </a:spcBef>
            <a:spcAft>
              <a:spcPct val="35000"/>
            </a:spcAft>
            <a:buNone/>
          </a:pPr>
          <a:r>
            <a:rPr lang="en-US" sz="1500" b="1" kern="1200" dirty="0"/>
            <a:t>Recipient</a:t>
          </a:r>
          <a:r>
            <a:rPr lang="en-US" sz="1500" kern="1200" dirty="0"/>
            <a:t>: May include individual recipient name, or program name including distinction for recipients with or without a historic preservation programmatic agreement</a:t>
          </a:r>
        </a:p>
      </dsp:txBody>
      <dsp:txXfrm>
        <a:off x="872362" y="1490"/>
        <a:ext cx="7662037" cy="755292"/>
      </dsp:txXfrm>
    </dsp:sp>
    <dsp:sp modelId="{1A99E0B4-68D7-4715-8367-14AB5AB9EA46}">
      <dsp:nvSpPr>
        <dsp:cNvPr id="0" name=""/>
        <dsp:cNvSpPr/>
      </dsp:nvSpPr>
      <dsp:spPr>
        <a:xfrm>
          <a:off x="0" y="945605"/>
          <a:ext cx="8534400" cy="75529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915D21-5D90-4AEE-A584-ABE39AD5F6ED}">
      <dsp:nvSpPr>
        <dsp:cNvPr id="0" name=""/>
        <dsp:cNvSpPr/>
      </dsp:nvSpPr>
      <dsp:spPr>
        <a:xfrm>
          <a:off x="228475" y="1115546"/>
          <a:ext cx="415410" cy="4154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42B040-701F-436D-910A-D36AC0939BD5}">
      <dsp:nvSpPr>
        <dsp:cNvPr id="0" name=""/>
        <dsp:cNvSpPr/>
      </dsp:nvSpPr>
      <dsp:spPr>
        <a:xfrm>
          <a:off x="872362" y="945605"/>
          <a:ext cx="7662037" cy="755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35" tIns="79935" rIns="79935" bIns="79935" numCol="1" spcCol="1270" anchor="ctr" anchorCtr="0">
          <a:noAutofit/>
        </a:bodyPr>
        <a:lstStyle/>
        <a:p>
          <a:pPr marL="0" lvl="0" indent="0" algn="l" defTabSz="666750">
            <a:lnSpc>
              <a:spcPct val="100000"/>
            </a:lnSpc>
            <a:spcBef>
              <a:spcPct val="0"/>
            </a:spcBef>
            <a:spcAft>
              <a:spcPct val="35000"/>
            </a:spcAft>
            <a:buNone/>
          </a:pPr>
          <a:r>
            <a:rPr lang="en-US" sz="1500" b="1" kern="1200" dirty="0"/>
            <a:t>Project Title: M</a:t>
          </a:r>
          <a:r>
            <a:rPr lang="en-US" sz="1500" kern="1200" dirty="0"/>
            <a:t>ay include the funding source</a:t>
          </a:r>
        </a:p>
      </dsp:txBody>
      <dsp:txXfrm>
        <a:off x="872362" y="945605"/>
        <a:ext cx="7662037" cy="755292"/>
      </dsp:txXfrm>
    </dsp:sp>
    <dsp:sp modelId="{806B0152-D776-4DDD-ADB7-6571DE993EFF}">
      <dsp:nvSpPr>
        <dsp:cNvPr id="0" name=""/>
        <dsp:cNvSpPr/>
      </dsp:nvSpPr>
      <dsp:spPr>
        <a:xfrm>
          <a:off x="0" y="1889721"/>
          <a:ext cx="8534400" cy="75529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FBB82F-51E2-4A03-AC40-0A28204C7F1E}">
      <dsp:nvSpPr>
        <dsp:cNvPr id="0" name=""/>
        <dsp:cNvSpPr/>
      </dsp:nvSpPr>
      <dsp:spPr>
        <a:xfrm>
          <a:off x="228475" y="2059661"/>
          <a:ext cx="415410" cy="4154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1F499E-3B67-4C9E-A01A-DC914DBF78A6}">
      <dsp:nvSpPr>
        <dsp:cNvPr id="0" name=""/>
        <dsp:cNvSpPr/>
      </dsp:nvSpPr>
      <dsp:spPr>
        <a:xfrm>
          <a:off x="872362" y="1889721"/>
          <a:ext cx="7662037" cy="755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35" tIns="79935" rIns="79935" bIns="79935" numCol="1" spcCol="1270" anchor="ctr" anchorCtr="0">
          <a:noAutofit/>
        </a:bodyPr>
        <a:lstStyle/>
        <a:p>
          <a:pPr marL="0" lvl="0" indent="0" algn="l" defTabSz="666750">
            <a:lnSpc>
              <a:spcPct val="100000"/>
            </a:lnSpc>
            <a:spcBef>
              <a:spcPct val="0"/>
            </a:spcBef>
            <a:spcAft>
              <a:spcPct val="35000"/>
            </a:spcAft>
            <a:buNone/>
          </a:pPr>
          <a:r>
            <a:rPr lang="en-US" sz="1500" b="1" kern="1200" dirty="0"/>
            <a:t>Rationale for Determination: </a:t>
          </a:r>
          <a:r>
            <a:rPr lang="en-US" sz="1500" b="0" kern="1200" dirty="0"/>
            <a:t>D</a:t>
          </a:r>
          <a:r>
            <a:rPr lang="en-US" sz="1500" kern="1200" dirty="0"/>
            <a:t>efines either the individual project or multiple types of projects with restrictions</a:t>
          </a:r>
        </a:p>
      </dsp:txBody>
      <dsp:txXfrm>
        <a:off x="872362" y="1889721"/>
        <a:ext cx="7662037" cy="755292"/>
      </dsp:txXfrm>
    </dsp:sp>
    <dsp:sp modelId="{E61BE43D-40BB-4FDE-8E79-F5A5260D7830}">
      <dsp:nvSpPr>
        <dsp:cNvPr id="0" name=""/>
        <dsp:cNvSpPr/>
      </dsp:nvSpPr>
      <dsp:spPr>
        <a:xfrm>
          <a:off x="0" y="2833836"/>
          <a:ext cx="8534400" cy="75529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E76146-5B14-4311-8B3F-208E7F2DCF2C}">
      <dsp:nvSpPr>
        <dsp:cNvPr id="0" name=""/>
        <dsp:cNvSpPr/>
      </dsp:nvSpPr>
      <dsp:spPr>
        <a:xfrm>
          <a:off x="228475" y="3003777"/>
          <a:ext cx="415410" cy="4154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4ACC8A-E7C2-4D59-93C0-61D82DE90F03}">
      <dsp:nvSpPr>
        <dsp:cNvPr id="0" name=""/>
        <dsp:cNvSpPr/>
      </dsp:nvSpPr>
      <dsp:spPr>
        <a:xfrm>
          <a:off x="872362" y="2833836"/>
          <a:ext cx="7662037" cy="755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35" tIns="79935" rIns="79935" bIns="79935" numCol="1" spcCol="1270" anchor="ctr" anchorCtr="0">
          <a:noAutofit/>
        </a:bodyPr>
        <a:lstStyle/>
        <a:p>
          <a:pPr marL="0" lvl="0" indent="0" algn="l" defTabSz="666750">
            <a:lnSpc>
              <a:spcPct val="100000"/>
            </a:lnSpc>
            <a:spcBef>
              <a:spcPct val="0"/>
            </a:spcBef>
            <a:spcAft>
              <a:spcPct val="35000"/>
            </a:spcAft>
            <a:buNone/>
          </a:pPr>
          <a:r>
            <a:rPr lang="en-US" sz="1500" b="1" kern="1200" dirty="0"/>
            <a:t>NEPA Provision: </a:t>
          </a:r>
          <a:r>
            <a:rPr lang="en-US" sz="1500" kern="1200" dirty="0"/>
            <a:t>Will include restrictions on the award</a:t>
          </a:r>
        </a:p>
      </dsp:txBody>
      <dsp:txXfrm>
        <a:off x="872362" y="2833836"/>
        <a:ext cx="7662037" cy="755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7ADE2-EC12-4E8C-ABA4-BC20C6BFD390}">
      <dsp:nvSpPr>
        <dsp:cNvPr id="0" name=""/>
        <dsp:cNvSpPr/>
      </dsp:nvSpPr>
      <dsp:spPr>
        <a:xfrm>
          <a:off x="557993" y="1063824"/>
          <a:ext cx="577335" cy="5773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A02A94-697C-4A75-B6FA-31D7E12DE428}">
      <dsp:nvSpPr>
        <dsp:cNvPr id="0" name=""/>
        <dsp:cNvSpPr/>
      </dsp:nvSpPr>
      <dsp:spPr>
        <a:xfrm>
          <a:off x="719" y="1696049"/>
          <a:ext cx="1649531" cy="102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dirty="0"/>
            <a:t>Be listed in NEPA determination</a:t>
          </a:r>
        </a:p>
      </dsp:txBody>
      <dsp:txXfrm>
        <a:off x="719" y="1696049"/>
        <a:ext cx="1649531" cy="1024451"/>
      </dsp:txXfrm>
    </dsp:sp>
    <dsp:sp modelId="{800AC97B-5D98-4850-84D5-670ABFBF458F}">
      <dsp:nvSpPr>
        <dsp:cNvPr id="0" name=""/>
        <dsp:cNvSpPr/>
      </dsp:nvSpPr>
      <dsp:spPr>
        <a:xfrm>
          <a:off x="719" y="2754705"/>
          <a:ext cx="1649531" cy="745"/>
        </a:xfrm>
        <a:prstGeom prst="rect">
          <a:avLst/>
        </a:prstGeom>
        <a:noFill/>
        <a:ln>
          <a:noFill/>
        </a:ln>
        <a:effectLst/>
      </dsp:spPr>
      <dsp:style>
        <a:lnRef idx="0">
          <a:scrgbClr r="0" g="0" b="0"/>
        </a:lnRef>
        <a:fillRef idx="0">
          <a:scrgbClr r="0" g="0" b="0"/>
        </a:fillRef>
        <a:effectRef idx="0">
          <a:scrgbClr r="0" g="0" b="0"/>
        </a:effectRef>
        <a:fontRef idx="minor"/>
      </dsp:style>
    </dsp:sp>
    <dsp:sp modelId="{1CEA9416-BC71-494C-9FF1-A2C34C3C74E2}">
      <dsp:nvSpPr>
        <dsp:cNvPr id="0" name=""/>
        <dsp:cNvSpPr/>
      </dsp:nvSpPr>
      <dsp:spPr>
        <a:xfrm>
          <a:off x="2441934" y="1083477"/>
          <a:ext cx="577335" cy="5773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54AA98-80AF-4B61-8061-A59E77E976F5}">
      <dsp:nvSpPr>
        <dsp:cNvPr id="0" name=""/>
        <dsp:cNvSpPr/>
      </dsp:nvSpPr>
      <dsp:spPr>
        <a:xfrm>
          <a:off x="1938918" y="1696049"/>
          <a:ext cx="1649531" cy="102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dirty="0"/>
            <a:t>Follow the restrictions listed in NEPA determination</a:t>
          </a:r>
        </a:p>
      </dsp:txBody>
      <dsp:txXfrm>
        <a:off x="1938918" y="1696049"/>
        <a:ext cx="1649531" cy="1024451"/>
      </dsp:txXfrm>
    </dsp:sp>
    <dsp:sp modelId="{B6663856-E9EA-4449-A304-C0F908564CC7}">
      <dsp:nvSpPr>
        <dsp:cNvPr id="0" name=""/>
        <dsp:cNvSpPr/>
      </dsp:nvSpPr>
      <dsp:spPr>
        <a:xfrm>
          <a:off x="2119295" y="2754147"/>
          <a:ext cx="1649531" cy="745"/>
        </a:xfrm>
        <a:prstGeom prst="rect">
          <a:avLst/>
        </a:prstGeom>
        <a:noFill/>
        <a:ln>
          <a:noFill/>
        </a:ln>
        <a:effectLst/>
      </dsp:spPr>
      <dsp:style>
        <a:lnRef idx="0">
          <a:scrgbClr r="0" g="0" b="0"/>
        </a:lnRef>
        <a:fillRef idx="0">
          <a:scrgbClr r="0" g="0" b="0"/>
        </a:fillRef>
        <a:effectRef idx="0">
          <a:scrgbClr r="0" g="0" b="0"/>
        </a:effectRef>
        <a:fontRef idx="minor"/>
      </dsp:style>
    </dsp:sp>
    <dsp:sp modelId="{D113C884-6AE3-4836-8F3C-6A3ED9F45CB5}">
      <dsp:nvSpPr>
        <dsp:cNvPr id="0" name=""/>
        <dsp:cNvSpPr/>
      </dsp:nvSpPr>
      <dsp:spPr>
        <a:xfrm>
          <a:off x="4465429" y="1094666"/>
          <a:ext cx="577335" cy="57733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919600-761F-4121-BCCC-D678224521DE}">
      <dsp:nvSpPr>
        <dsp:cNvPr id="0" name=""/>
        <dsp:cNvSpPr/>
      </dsp:nvSpPr>
      <dsp:spPr>
        <a:xfrm>
          <a:off x="3877118" y="1696049"/>
          <a:ext cx="1649531" cy="102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dirty="0"/>
            <a:t>Be documented in a NEPA log. </a:t>
          </a:r>
        </a:p>
      </dsp:txBody>
      <dsp:txXfrm>
        <a:off x="3877118" y="1696049"/>
        <a:ext cx="1649531" cy="1024451"/>
      </dsp:txXfrm>
    </dsp:sp>
    <dsp:sp modelId="{085B3C4F-63BE-4E3E-89D4-103F61990A99}">
      <dsp:nvSpPr>
        <dsp:cNvPr id="0" name=""/>
        <dsp:cNvSpPr/>
      </dsp:nvSpPr>
      <dsp:spPr>
        <a:xfrm>
          <a:off x="0" y="2752039"/>
          <a:ext cx="1649531" cy="745"/>
        </a:xfrm>
        <a:prstGeom prst="rect">
          <a:avLst/>
        </a:prstGeom>
        <a:noFill/>
        <a:ln>
          <a:noFill/>
        </a:ln>
        <a:effectLst/>
      </dsp:spPr>
      <dsp:style>
        <a:lnRef idx="0">
          <a:scrgbClr r="0" g="0" b="0"/>
        </a:lnRef>
        <a:fillRef idx="0">
          <a:scrgbClr r="0" g="0" b="0"/>
        </a:fillRef>
        <a:effectRef idx="0">
          <a:scrgbClr r="0" g="0" b="0"/>
        </a:effectRef>
        <a:fontRef idx="minor"/>
      </dsp:style>
    </dsp:sp>
    <dsp:sp modelId="{51D4DEFC-E2A9-47E5-A9E4-A2B9512D2139}">
      <dsp:nvSpPr>
        <dsp:cNvPr id="0" name=""/>
        <dsp:cNvSpPr/>
      </dsp:nvSpPr>
      <dsp:spPr>
        <a:xfrm>
          <a:off x="7036185" y="1083477"/>
          <a:ext cx="577335" cy="5773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902DE-E5A7-4D68-9A5E-C7D901E6DEB7}">
      <dsp:nvSpPr>
        <dsp:cNvPr id="0" name=""/>
        <dsp:cNvSpPr/>
      </dsp:nvSpPr>
      <dsp:spPr>
        <a:xfrm>
          <a:off x="5815317" y="1696049"/>
          <a:ext cx="3023161" cy="102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dirty="0"/>
            <a:t>Not have extraordinary circumstances, cumulative impacts, connected actions, integral elements, be located in the 100-year floodplain or wetlands</a:t>
          </a:r>
        </a:p>
      </dsp:txBody>
      <dsp:txXfrm>
        <a:off x="5815317" y="1696049"/>
        <a:ext cx="3023161" cy="1024451"/>
      </dsp:txXfrm>
    </dsp:sp>
    <dsp:sp modelId="{FBF8DF13-C0F3-4AEE-94F7-2D535B8F85B4}">
      <dsp:nvSpPr>
        <dsp:cNvPr id="0" name=""/>
        <dsp:cNvSpPr/>
      </dsp:nvSpPr>
      <dsp:spPr>
        <a:xfrm>
          <a:off x="6502132" y="2754705"/>
          <a:ext cx="1649531" cy="74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0613A-9417-4AB1-B577-FF4009A1B3C9}">
      <dsp:nvSpPr>
        <dsp:cNvPr id="0" name=""/>
        <dsp:cNvSpPr/>
      </dsp:nvSpPr>
      <dsp:spPr>
        <a:xfrm>
          <a:off x="0" y="1450281"/>
          <a:ext cx="8686800" cy="3948810"/>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56464" tIns="156464" rIns="156464" bIns="156464" numCol="1" spcCol="1270" anchor="t" anchorCtr="0">
          <a:noAutofit/>
        </a:bodyPr>
        <a:lstStyle/>
        <a:p>
          <a:pPr marL="0" lvl="0" indent="0" algn="ctr" defTabSz="977900">
            <a:lnSpc>
              <a:spcPct val="100000"/>
            </a:lnSpc>
            <a:spcBef>
              <a:spcPct val="0"/>
            </a:spcBef>
            <a:spcAft>
              <a:spcPct val="35000"/>
            </a:spcAft>
            <a:buNone/>
          </a:pPr>
          <a:r>
            <a:rPr lang="en-US" sz="2200" kern="1200" dirty="0"/>
            <a:t>Review the following documents at</a:t>
          </a:r>
        </a:p>
        <a:p>
          <a:pPr marL="0" lvl="0" indent="0" algn="ctr" defTabSz="977900">
            <a:lnSpc>
              <a:spcPct val="100000"/>
            </a:lnSpc>
            <a:spcBef>
              <a:spcPct val="0"/>
            </a:spcBef>
            <a:spcAft>
              <a:spcPct val="35000"/>
            </a:spcAft>
            <a:buNone/>
          </a:pPr>
          <a:r>
            <a:rPr lang="en-US" sz="2200" kern="1200" dirty="0"/>
            <a:t> </a:t>
          </a:r>
          <a:r>
            <a:rPr lang="en-US" sz="2200" u="sng" kern="1200" dirty="0">
              <a:hlinkClick xmlns:r="http://schemas.openxmlformats.org/officeDocument/2006/relationships" r:id="rId1"/>
            </a:rPr>
            <a:t>www.energy.gov/node/4816816</a:t>
          </a:r>
          <a:r>
            <a:rPr lang="en-US" sz="2200" u="sng" kern="1200" dirty="0"/>
            <a:t> </a:t>
          </a:r>
          <a:endParaRPr lang="en-US" sz="2200" kern="1200" dirty="0"/>
        </a:p>
      </dsp:txBody>
      <dsp:txXfrm>
        <a:off x="0" y="1450281"/>
        <a:ext cx="8686800" cy="2132357"/>
      </dsp:txXfrm>
    </dsp:sp>
    <dsp:sp modelId="{C0390E8B-F83F-487C-B2A3-A7435653027F}">
      <dsp:nvSpPr>
        <dsp:cNvPr id="0" name=""/>
        <dsp:cNvSpPr/>
      </dsp:nvSpPr>
      <dsp:spPr>
        <a:xfrm>
          <a:off x="370" y="2804606"/>
          <a:ext cx="2552702" cy="25956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t" anchorCtr="0">
          <a:noAutofit/>
        </a:bodyPr>
        <a:lstStyle/>
        <a:p>
          <a:pPr marL="0" lvl="0" indent="0" algn="ctr" defTabSz="622300">
            <a:lnSpc>
              <a:spcPct val="100000"/>
            </a:lnSpc>
            <a:spcBef>
              <a:spcPct val="0"/>
            </a:spcBef>
            <a:spcAft>
              <a:spcPct val="35000"/>
            </a:spcAft>
            <a:buNone/>
          </a:pPr>
          <a:r>
            <a:rPr lang="en-US" sz="1400" b="1" kern="1200" dirty="0"/>
            <a:t>EQ Sample</a:t>
          </a:r>
        </a:p>
        <a:p>
          <a:pPr marL="0" lvl="0" indent="0" algn="ctr" defTabSz="622300">
            <a:lnSpc>
              <a:spcPct val="100000"/>
            </a:lnSpc>
            <a:spcBef>
              <a:spcPct val="0"/>
            </a:spcBef>
            <a:spcAft>
              <a:spcPct val="35000"/>
            </a:spcAft>
            <a:buNone/>
          </a:pPr>
          <a:r>
            <a:rPr lang="en-US" sz="1400" kern="1200" dirty="0"/>
            <a:t>This is a Word document of the online Environmental Questionnaire1. Recipients are encouraged to complete the Word document before attempting to complete the online form. Information from the Word document can then be “cut and pasted” into the online form.</a:t>
          </a:r>
        </a:p>
      </dsp:txBody>
      <dsp:txXfrm>
        <a:off x="370" y="2804606"/>
        <a:ext cx="2552702" cy="2595641"/>
      </dsp:txXfrm>
    </dsp:sp>
    <dsp:sp modelId="{527D2D9F-A819-438D-9882-98A41542518F}">
      <dsp:nvSpPr>
        <dsp:cNvPr id="0" name=""/>
        <dsp:cNvSpPr/>
      </dsp:nvSpPr>
      <dsp:spPr>
        <a:xfrm>
          <a:off x="2553073" y="2804606"/>
          <a:ext cx="2044451" cy="25956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t" anchorCtr="0">
          <a:noAutofit/>
        </a:bodyPr>
        <a:lstStyle/>
        <a:p>
          <a:pPr marL="0" lvl="0" indent="0" algn="ctr" defTabSz="622300">
            <a:lnSpc>
              <a:spcPct val="100000"/>
            </a:lnSpc>
            <a:spcBef>
              <a:spcPct val="0"/>
            </a:spcBef>
            <a:spcAft>
              <a:spcPct val="35000"/>
            </a:spcAft>
            <a:buNone/>
          </a:pPr>
          <a:r>
            <a:rPr lang="en-US" sz="1400" b="1" kern="1200" dirty="0"/>
            <a:t>EQ Submission Guide</a:t>
          </a:r>
        </a:p>
        <a:p>
          <a:pPr marL="0" lvl="0" indent="0" algn="ctr" defTabSz="622300">
            <a:lnSpc>
              <a:spcPct val="100000"/>
            </a:lnSpc>
            <a:spcBef>
              <a:spcPct val="0"/>
            </a:spcBef>
            <a:spcAft>
              <a:spcPct val="35000"/>
            </a:spcAft>
            <a:buNone/>
          </a:pPr>
          <a:r>
            <a:rPr lang="en-US" sz="1400" kern="1200" dirty="0"/>
            <a:t>This document provides the steps to set up an account in the Project Management Center to enable you to submit an EQ1.</a:t>
          </a:r>
        </a:p>
      </dsp:txBody>
      <dsp:txXfrm>
        <a:off x="2553073" y="2804606"/>
        <a:ext cx="2044451" cy="2595641"/>
      </dsp:txXfrm>
    </dsp:sp>
    <dsp:sp modelId="{0A2C4757-127E-4962-9572-A977302A4678}">
      <dsp:nvSpPr>
        <dsp:cNvPr id="0" name=""/>
        <dsp:cNvSpPr/>
      </dsp:nvSpPr>
      <dsp:spPr>
        <a:xfrm>
          <a:off x="4597525" y="2804606"/>
          <a:ext cx="2044451" cy="25956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t" anchorCtr="0">
          <a:noAutofit/>
        </a:bodyPr>
        <a:lstStyle/>
        <a:p>
          <a:pPr marL="0" lvl="0" indent="0" algn="ctr" defTabSz="622300">
            <a:lnSpc>
              <a:spcPct val="100000"/>
            </a:lnSpc>
            <a:spcBef>
              <a:spcPct val="0"/>
            </a:spcBef>
            <a:spcAft>
              <a:spcPct val="35000"/>
            </a:spcAft>
            <a:buNone/>
          </a:pPr>
          <a:r>
            <a:rPr lang="en-US" sz="1400" b="1" kern="1200" dirty="0"/>
            <a:t>Sample Scope of Work</a:t>
          </a:r>
        </a:p>
        <a:p>
          <a:pPr marL="0" lvl="0" indent="0" algn="ctr" defTabSz="622300">
            <a:lnSpc>
              <a:spcPct val="100000"/>
            </a:lnSpc>
            <a:spcBef>
              <a:spcPct val="0"/>
            </a:spcBef>
            <a:spcAft>
              <a:spcPct val="35000"/>
            </a:spcAft>
            <a:buNone/>
          </a:pPr>
          <a:r>
            <a:rPr lang="en-US" sz="1400" kern="1200" dirty="0"/>
            <a:t>This sample scope of work details the information needed to ensure all elements of a project are addressed</a:t>
          </a:r>
        </a:p>
      </dsp:txBody>
      <dsp:txXfrm>
        <a:off x="4597525" y="2804606"/>
        <a:ext cx="2044451" cy="2595641"/>
      </dsp:txXfrm>
    </dsp:sp>
    <dsp:sp modelId="{F014BD80-D797-4EAF-90D8-C1177DF18FD3}">
      <dsp:nvSpPr>
        <dsp:cNvPr id="0" name=""/>
        <dsp:cNvSpPr/>
      </dsp:nvSpPr>
      <dsp:spPr>
        <a:xfrm>
          <a:off x="6641977" y="2804606"/>
          <a:ext cx="2044451" cy="25956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t" anchorCtr="0">
          <a:noAutofit/>
        </a:bodyPr>
        <a:lstStyle/>
        <a:p>
          <a:pPr marL="0" lvl="0" indent="0" algn="ctr" defTabSz="622300">
            <a:lnSpc>
              <a:spcPct val="100000"/>
            </a:lnSpc>
            <a:spcBef>
              <a:spcPct val="0"/>
            </a:spcBef>
            <a:spcAft>
              <a:spcPct val="35000"/>
            </a:spcAft>
            <a:buNone/>
          </a:pPr>
          <a:r>
            <a:rPr lang="en-US" sz="1400" b="1" kern="1200" dirty="0"/>
            <a:t>Sample Layout of Project</a:t>
          </a:r>
        </a:p>
        <a:p>
          <a:pPr marL="0" lvl="0" indent="0" algn="ctr" defTabSz="622300">
            <a:lnSpc>
              <a:spcPct val="100000"/>
            </a:lnSpc>
            <a:spcBef>
              <a:spcPct val="0"/>
            </a:spcBef>
            <a:spcAft>
              <a:spcPct val="35000"/>
            </a:spcAft>
            <a:buNone/>
          </a:pPr>
          <a:r>
            <a:rPr lang="en-US" sz="1400" kern="1200" dirty="0"/>
            <a:t>This document demonstrates useful information you are encouraged to submit with a scope of work to lessen the likelihood of questions during the NEPA review process. Required for ground disturbing activities!</a:t>
          </a:r>
        </a:p>
      </dsp:txBody>
      <dsp:txXfrm>
        <a:off x="6641977" y="2804606"/>
        <a:ext cx="2044451" cy="2595641"/>
      </dsp:txXfrm>
    </dsp:sp>
    <dsp:sp modelId="{B89CDE07-D7C8-4AF7-AF78-FC22362F1FDA}">
      <dsp:nvSpPr>
        <dsp:cNvPr id="0" name=""/>
        <dsp:cNvSpPr/>
      </dsp:nvSpPr>
      <dsp:spPr>
        <a:xfrm rot="10800000">
          <a:off x="0" y="574"/>
          <a:ext cx="8686800" cy="1490371"/>
        </a:xfrm>
        <a:prstGeom prst="upArrowCallou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100000"/>
            </a:lnSpc>
            <a:spcBef>
              <a:spcPct val="0"/>
            </a:spcBef>
            <a:spcAft>
              <a:spcPct val="35000"/>
            </a:spcAft>
            <a:buNone/>
          </a:pPr>
          <a:r>
            <a:rPr lang="en-US" sz="2200" kern="1200" dirty="0"/>
            <a:t>Has your DOE Project Officer told you that you need to complete an Environmental Questionnaire for a NEPA review?</a:t>
          </a:r>
        </a:p>
      </dsp:txBody>
      <dsp:txXfrm rot="10800000">
        <a:off x="0" y="574"/>
        <a:ext cx="8686800" cy="9683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35F66-D316-44D9-BD21-AEA66984A468}">
      <dsp:nvSpPr>
        <dsp:cNvPr id="0" name=""/>
        <dsp:cNvSpPr/>
      </dsp:nvSpPr>
      <dsp:spPr>
        <a:xfrm>
          <a:off x="898218" y="11399"/>
          <a:ext cx="1990125" cy="1990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68BBC-911B-41B3-B1D4-7461A760C996}">
      <dsp:nvSpPr>
        <dsp:cNvPr id="0" name=""/>
        <dsp:cNvSpPr/>
      </dsp:nvSpPr>
      <dsp:spPr>
        <a:xfrm>
          <a:off x="1322343" y="435524"/>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F601FE-C953-4FDE-9644-436F973BEFBC}">
      <dsp:nvSpPr>
        <dsp:cNvPr id="0" name=""/>
        <dsp:cNvSpPr/>
      </dsp:nvSpPr>
      <dsp:spPr>
        <a:xfrm>
          <a:off x="262031" y="262140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Questions? </a:t>
          </a:r>
        </a:p>
      </dsp:txBody>
      <dsp:txXfrm>
        <a:off x="262031" y="2621400"/>
        <a:ext cx="3262500" cy="720000"/>
      </dsp:txXfrm>
    </dsp:sp>
    <dsp:sp modelId="{F3D09672-395B-410F-898C-145B57A22C7A}">
      <dsp:nvSpPr>
        <dsp:cNvPr id="0" name=""/>
        <dsp:cNvSpPr/>
      </dsp:nvSpPr>
      <dsp:spPr>
        <a:xfrm>
          <a:off x="4731656" y="11399"/>
          <a:ext cx="1990125" cy="1990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6C9CE3-C028-4586-9480-7C8ED7455125}">
      <dsp:nvSpPr>
        <dsp:cNvPr id="0" name=""/>
        <dsp:cNvSpPr/>
      </dsp:nvSpPr>
      <dsp:spPr>
        <a:xfrm>
          <a:off x="5155781" y="435524"/>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A3646E-9A9C-4A3B-8180-A944B803837C}">
      <dsp:nvSpPr>
        <dsp:cNvPr id="0" name=""/>
        <dsp:cNvSpPr/>
      </dsp:nvSpPr>
      <dsp:spPr>
        <a:xfrm>
          <a:off x="4095468" y="262140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Contact </a:t>
          </a:r>
          <a:r>
            <a:rPr lang="en-US" sz="2200" kern="1200">
              <a:hlinkClick xmlns:r="http://schemas.openxmlformats.org/officeDocument/2006/relationships" r:id="rId5"/>
            </a:rPr>
            <a:t>GONEPA@ee.doe.gov</a:t>
          </a:r>
          <a:r>
            <a:rPr lang="en-US" sz="2200" kern="1200"/>
            <a:t> </a:t>
          </a:r>
        </a:p>
      </dsp:txBody>
      <dsp:txXfrm>
        <a:off x="4095468" y="2621400"/>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77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7" tIns="46654" rIns="93307" bIns="46654" rtlCol="0"/>
          <a:lstStyle>
            <a:lvl1pPr algn="l">
              <a:defRPr sz="1200"/>
            </a:lvl1pPr>
          </a:lstStyle>
          <a:p>
            <a:r>
              <a:rPr lang="en-US" dirty="0"/>
              <a:t>NEPA Overview</a:t>
            </a:r>
          </a:p>
        </p:txBody>
      </p:sp>
      <p:sp>
        <p:nvSpPr>
          <p:cNvPr id="3" name="Date Placeholder 2"/>
          <p:cNvSpPr>
            <a:spLocks noGrp="1"/>
          </p:cNvSpPr>
          <p:nvPr>
            <p:ph type="dt" idx="1"/>
          </p:nvPr>
        </p:nvSpPr>
        <p:spPr>
          <a:xfrm>
            <a:off x="3978132" y="0"/>
            <a:ext cx="3043343" cy="465455"/>
          </a:xfrm>
          <a:prstGeom prst="rect">
            <a:avLst/>
          </a:prstGeom>
        </p:spPr>
        <p:txBody>
          <a:bodyPr vert="horz" lIns="93307" tIns="46654" rIns="93307" bIns="46654" rtlCol="0"/>
          <a:lstStyle>
            <a:lvl1pPr algn="r">
              <a:defRPr sz="1200"/>
            </a:lvl1pPr>
          </a:lstStyle>
          <a:p>
            <a:fld id="{89D776C6-B3DB-4A6E-91E5-69E313357361}" type="datetimeFigureOut">
              <a:rPr lang="en-US" smtClean="0"/>
              <a:pPr/>
              <a:t>3/14/2024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7" tIns="46654" rIns="93307" bIns="46654"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7" tIns="46654" rIns="93307" bIns="4665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7" tIns="46654" rIns="93307" bIns="46654" rtlCol="0" anchor="b"/>
          <a:lstStyle>
            <a:lvl1pPr algn="l">
              <a:defRPr sz="1200"/>
            </a:lvl1pPr>
          </a:lstStyle>
          <a:p>
            <a:r>
              <a:rPr lang="en-US" dirty="0"/>
              <a:t>Questions? </a:t>
            </a:r>
          </a:p>
          <a:p>
            <a:r>
              <a:rPr lang="en-US" dirty="0"/>
              <a:t>Email: gonepa@go.doe.gov </a:t>
            </a:r>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7" tIns="46654" rIns="93307" bIns="46654" rtlCol="0" anchor="b"/>
          <a:lstStyle>
            <a:lvl1pPr algn="r">
              <a:defRPr sz="1200"/>
            </a:lvl1pPr>
          </a:lstStyle>
          <a:p>
            <a:fld id="{E552B4A4-624C-4011-9B4B-E84E8CE00EEC}" type="slidenum">
              <a:rPr lang="en-US" smtClean="0"/>
              <a:pPr/>
              <a:t>‹#›</a:t>
            </a:fld>
            <a:endParaRPr lang="en-US" dirty="0"/>
          </a:p>
        </p:txBody>
      </p:sp>
    </p:spTree>
    <p:extLst>
      <p:ext uri="{BB962C8B-B14F-4D97-AF65-F5344CB8AC3E}">
        <p14:creationId xmlns:p14="http://schemas.microsoft.com/office/powerpoint/2010/main" val="188450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nergy.gov/node/4816816"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mailto:NEPAlogs@ee.doe.gov"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nergy.gov/node/4816816"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mailto:NEPAlogs@ee.doe.gov"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nergy.gov/node/4816816"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mailto:NEPAlogs@ee.doe.gov"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83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10</a:t>
            </a:fld>
            <a:endParaRPr lang="en-US" dirty="0"/>
          </a:p>
        </p:txBody>
      </p:sp>
    </p:spTree>
    <p:extLst>
      <p:ext uri="{BB962C8B-B14F-4D97-AF65-F5344CB8AC3E}">
        <p14:creationId xmlns:p14="http://schemas.microsoft.com/office/powerpoint/2010/main" val="687720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a:t>Extraordinary circumstances are identified during the NEPA review</a:t>
            </a:r>
          </a:p>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11</a:t>
            </a:fld>
            <a:endParaRPr lang="en-US" dirty="0"/>
          </a:p>
        </p:txBody>
      </p:sp>
    </p:spTree>
    <p:extLst>
      <p:ext uri="{BB962C8B-B14F-4D97-AF65-F5344CB8AC3E}">
        <p14:creationId xmlns:p14="http://schemas.microsoft.com/office/powerpoint/2010/main" val="3550709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14</a:t>
            </a:fld>
            <a:endParaRPr lang="en-US" dirty="0"/>
          </a:p>
        </p:txBody>
      </p:sp>
    </p:spTree>
    <p:extLst>
      <p:ext uri="{BB962C8B-B14F-4D97-AF65-F5344CB8AC3E}">
        <p14:creationId xmlns:p14="http://schemas.microsoft.com/office/powerpoint/2010/main" val="748637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15</a:t>
            </a:fld>
            <a:endParaRPr lang="en-US" dirty="0"/>
          </a:p>
        </p:txBody>
      </p:sp>
    </p:spTree>
    <p:extLst>
      <p:ext uri="{BB962C8B-B14F-4D97-AF65-F5344CB8AC3E}">
        <p14:creationId xmlns:p14="http://schemas.microsoft.com/office/powerpoint/2010/main" val="4287985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dirty="0"/>
              <a:t>This sample NEPA log for recipients with a PA, lists all the restrictions that must be met to document a project fits within the Bounded Categories.  This sample log can be found at </a:t>
            </a:r>
            <a:r>
              <a:rPr lang="en-US" sz="1800" u="sng" dirty="0">
                <a:solidFill>
                  <a:srgbClr val="0563C1"/>
                </a:solidFill>
                <a:effectLst/>
                <a:latin typeface="Calibri" panose="020F0502020204030204" pitchFamily="34" charset="0"/>
                <a:ea typeface="Calibri" panose="020F0502020204030204" pitchFamily="34" charset="0"/>
                <a:hlinkClick r:id="rId3"/>
              </a:rPr>
              <a:t>www.energy.gov/node/4816816</a:t>
            </a:r>
            <a:r>
              <a:rPr lang="en-US" sz="1800" u="sng" dirty="0">
                <a:solidFill>
                  <a:srgbClr val="0563C1"/>
                </a:solidFill>
                <a:effectLst/>
                <a:latin typeface="Calibri" panose="020F0502020204030204" pitchFamily="34" charset="0"/>
                <a:ea typeface="Calibri" panose="020F0502020204030204" pitchFamily="34" charset="0"/>
              </a:rPr>
              <a:t>. </a:t>
            </a:r>
            <a:r>
              <a:rPr lang="en-US" sz="1200" dirty="0"/>
              <a:t>Keep the NEPA log for your records and quarterly submission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NEPAlogs@ee.doe.gov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16</a:t>
            </a:fld>
            <a:endParaRPr lang="en-US" dirty="0"/>
          </a:p>
        </p:txBody>
      </p:sp>
    </p:spTree>
    <p:extLst>
      <p:ext uri="{BB962C8B-B14F-4D97-AF65-F5344CB8AC3E}">
        <p14:creationId xmlns:p14="http://schemas.microsoft.com/office/powerpoint/2010/main" val="2545531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dirty="0"/>
              <a:t>The sample NEPA log for recipients </a:t>
            </a:r>
            <a:r>
              <a:rPr lang="en-US" dirty="0" err="1"/>
              <a:t>withOUT</a:t>
            </a:r>
            <a:r>
              <a:rPr lang="en-US" dirty="0"/>
              <a:t> a PA, lists all the restrictions that must be met to document a project fits within the Bounded Categories.  This sample log can be found at </a:t>
            </a:r>
            <a:r>
              <a:rPr lang="en-US" sz="1800" u="sng" dirty="0">
                <a:solidFill>
                  <a:srgbClr val="0563C1"/>
                </a:solidFill>
                <a:effectLst/>
                <a:latin typeface="Calibri" panose="020F0502020204030204" pitchFamily="34" charset="0"/>
                <a:ea typeface="Calibri" panose="020F0502020204030204" pitchFamily="34" charset="0"/>
                <a:hlinkClick r:id="rId3"/>
              </a:rPr>
              <a:t>www.energy.gov/node/4816816</a:t>
            </a:r>
            <a:r>
              <a:rPr lang="en-US" sz="1800" u="sng" dirty="0">
                <a:solidFill>
                  <a:srgbClr val="0563C1"/>
                </a:solidFill>
                <a:effectLst/>
                <a:latin typeface="Calibri" panose="020F0502020204030204" pitchFamily="34" charset="0"/>
                <a:ea typeface="Calibri" panose="020F0502020204030204" pitchFamily="34" charset="0"/>
              </a:rPr>
              <a:t>. </a:t>
            </a:r>
            <a:r>
              <a:rPr lang="en-US" sz="1200" dirty="0"/>
              <a:t>Keep the NEPA log for your records and quarterly submission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NEPAlogs@ee.doe.gov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17</a:t>
            </a:fld>
            <a:endParaRPr lang="en-US" dirty="0"/>
          </a:p>
        </p:txBody>
      </p:sp>
    </p:spTree>
    <p:extLst>
      <p:ext uri="{BB962C8B-B14F-4D97-AF65-F5344CB8AC3E}">
        <p14:creationId xmlns:p14="http://schemas.microsoft.com/office/powerpoint/2010/main" val="419811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dirty="0"/>
              <a:t>Self affirming statement regarding including all projects in NEPA log.  This sample log can be found at </a:t>
            </a:r>
            <a:r>
              <a:rPr lang="en-US" sz="1800" u="sng" dirty="0">
                <a:solidFill>
                  <a:srgbClr val="0563C1"/>
                </a:solidFill>
                <a:effectLst/>
                <a:latin typeface="Calibri" panose="020F0502020204030204" pitchFamily="34" charset="0"/>
                <a:ea typeface="Calibri" panose="020F0502020204030204" pitchFamily="34" charset="0"/>
                <a:hlinkClick r:id="rId3"/>
              </a:rPr>
              <a:t>www.energy.gov/node/4816816</a:t>
            </a:r>
            <a:r>
              <a:rPr lang="en-US" sz="1800" u="sng" dirty="0">
                <a:solidFill>
                  <a:srgbClr val="0563C1"/>
                </a:solidFill>
                <a:effectLst/>
                <a:latin typeface="Calibri" panose="020F0502020204030204" pitchFamily="34" charset="0"/>
                <a:ea typeface="Calibri" panose="020F0502020204030204" pitchFamily="34" charset="0"/>
              </a:rPr>
              <a:t>. </a:t>
            </a:r>
            <a:r>
              <a:rPr lang="en-US" sz="1200" dirty="0"/>
              <a:t>Keep the NEPA log for your records and quarterly submission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NEPAlogs@ee.doe.gov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18</a:t>
            </a:fld>
            <a:endParaRPr lang="en-US" dirty="0"/>
          </a:p>
        </p:txBody>
      </p:sp>
    </p:spTree>
    <p:extLst>
      <p:ext uri="{BB962C8B-B14F-4D97-AF65-F5344CB8AC3E}">
        <p14:creationId xmlns:p14="http://schemas.microsoft.com/office/powerpoint/2010/main" val="180754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a:t>All the restrictions listed in the Bounded Category must be met.</a:t>
            </a:r>
          </a:p>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19</a:t>
            </a:fld>
            <a:endParaRPr lang="en-US" dirty="0"/>
          </a:p>
        </p:txBody>
      </p:sp>
    </p:spTree>
    <p:extLst>
      <p:ext uri="{BB962C8B-B14F-4D97-AF65-F5344CB8AC3E}">
        <p14:creationId xmlns:p14="http://schemas.microsoft.com/office/powerpoint/2010/main" val="4243312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20</a:t>
            </a:fld>
            <a:endParaRPr lang="en-US" dirty="0"/>
          </a:p>
        </p:txBody>
      </p:sp>
    </p:spTree>
    <p:extLst>
      <p:ext uri="{BB962C8B-B14F-4D97-AF65-F5344CB8AC3E}">
        <p14:creationId xmlns:p14="http://schemas.microsoft.com/office/powerpoint/2010/main" val="1555671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21</a:t>
            </a:fld>
            <a:endParaRPr lang="en-US" dirty="0"/>
          </a:p>
        </p:txBody>
      </p:sp>
    </p:spTree>
    <p:extLst>
      <p:ext uri="{BB962C8B-B14F-4D97-AF65-F5344CB8AC3E}">
        <p14:creationId xmlns:p14="http://schemas.microsoft.com/office/powerpoint/2010/main" val="261687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2</a:t>
            </a:fld>
            <a:endParaRPr lang="en-US" dirty="0"/>
          </a:p>
        </p:txBody>
      </p:sp>
    </p:spTree>
    <p:extLst>
      <p:ext uri="{BB962C8B-B14F-4D97-AF65-F5344CB8AC3E}">
        <p14:creationId xmlns:p14="http://schemas.microsoft.com/office/powerpoint/2010/main" val="2746217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22</a:t>
            </a:fld>
            <a:endParaRPr lang="en-US" dirty="0"/>
          </a:p>
        </p:txBody>
      </p:sp>
    </p:spTree>
    <p:extLst>
      <p:ext uri="{BB962C8B-B14F-4D97-AF65-F5344CB8AC3E}">
        <p14:creationId xmlns:p14="http://schemas.microsoft.com/office/powerpoint/2010/main" val="211745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23</a:t>
            </a:fld>
            <a:endParaRPr lang="en-US" dirty="0"/>
          </a:p>
        </p:txBody>
      </p:sp>
    </p:spTree>
    <p:extLst>
      <p:ext uri="{BB962C8B-B14F-4D97-AF65-F5344CB8AC3E}">
        <p14:creationId xmlns:p14="http://schemas.microsoft.com/office/powerpoint/2010/main" val="1912752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24</a:t>
            </a:fld>
            <a:endParaRPr lang="en-US" dirty="0"/>
          </a:p>
        </p:txBody>
      </p:sp>
    </p:spTree>
    <p:extLst>
      <p:ext uri="{BB962C8B-B14F-4D97-AF65-F5344CB8AC3E}">
        <p14:creationId xmlns:p14="http://schemas.microsoft.com/office/powerpoint/2010/main" val="3244311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25</a:t>
            </a:fld>
            <a:endParaRPr lang="en-US" dirty="0"/>
          </a:p>
        </p:txBody>
      </p:sp>
    </p:spTree>
    <p:extLst>
      <p:ext uri="{BB962C8B-B14F-4D97-AF65-F5344CB8AC3E}">
        <p14:creationId xmlns:p14="http://schemas.microsoft.com/office/powerpoint/2010/main" val="688629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26</a:t>
            </a:fld>
            <a:endParaRPr lang="en-US" dirty="0"/>
          </a:p>
        </p:txBody>
      </p:sp>
    </p:spTree>
    <p:extLst>
      <p:ext uri="{BB962C8B-B14F-4D97-AF65-F5344CB8AC3E}">
        <p14:creationId xmlns:p14="http://schemas.microsoft.com/office/powerpoint/2010/main" val="1104452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27</a:t>
            </a:fld>
            <a:endParaRPr lang="en-US" dirty="0"/>
          </a:p>
        </p:txBody>
      </p:sp>
    </p:spTree>
    <p:extLst>
      <p:ext uri="{BB962C8B-B14F-4D97-AF65-F5344CB8AC3E}">
        <p14:creationId xmlns:p14="http://schemas.microsoft.com/office/powerpoint/2010/main" val="3531678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28</a:t>
            </a:fld>
            <a:endParaRPr lang="en-US" dirty="0"/>
          </a:p>
        </p:txBody>
      </p:sp>
    </p:spTree>
    <p:extLst>
      <p:ext uri="{BB962C8B-B14F-4D97-AF65-F5344CB8AC3E}">
        <p14:creationId xmlns:p14="http://schemas.microsoft.com/office/powerpoint/2010/main" val="4155288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29</a:t>
            </a:fld>
            <a:endParaRPr lang="en-US" dirty="0"/>
          </a:p>
        </p:txBody>
      </p:sp>
    </p:spTree>
    <p:extLst>
      <p:ext uri="{BB962C8B-B14F-4D97-AF65-F5344CB8AC3E}">
        <p14:creationId xmlns:p14="http://schemas.microsoft.com/office/powerpoint/2010/main" val="3359746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30</a:t>
            </a:fld>
            <a:endParaRPr lang="en-US" dirty="0"/>
          </a:p>
        </p:txBody>
      </p:sp>
    </p:spTree>
    <p:extLst>
      <p:ext uri="{BB962C8B-B14F-4D97-AF65-F5344CB8AC3E}">
        <p14:creationId xmlns:p14="http://schemas.microsoft.com/office/powerpoint/2010/main" val="4271274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31</a:t>
            </a:fld>
            <a:endParaRPr lang="en-US" dirty="0"/>
          </a:p>
        </p:txBody>
      </p:sp>
    </p:spTree>
    <p:extLst>
      <p:ext uri="{BB962C8B-B14F-4D97-AF65-F5344CB8AC3E}">
        <p14:creationId xmlns:p14="http://schemas.microsoft.com/office/powerpoint/2010/main" val="2963963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a:t>
            </a:fld>
            <a:endParaRPr lang="en-US" dirty="0"/>
          </a:p>
        </p:txBody>
      </p:sp>
    </p:spTree>
    <p:extLst>
      <p:ext uri="{BB962C8B-B14F-4D97-AF65-F5344CB8AC3E}">
        <p14:creationId xmlns:p14="http://schemas.microsoft.com/office/powerpoint/2010/main" val="543507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32</a:t>
            </a:fld>
            <a:endParaRPr lang="en-US" dirty="0"/>
          </a:p>
        </p:txBody>
      </p:sp>
    </p:spTree>
    <p:extLst>
      <p:ext uri="{BB962C8B-B14F-4D97-AF65-F5344CB8AC3E}">
        <p14:creationId xmlns:p14="http://schemas.microsoft.com/office/powerpoint/2010/main" val="3191396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33</a:t>
            </a:fld>
            <a:endParaRPr lang="en-US" dirty="0"/>
          </a:p>
        </p:txBody>
      </p:sp>
    </p:spTree>
    <p:extLst>
      <p:ext uri="{BB962C8B-B14F-4D97-AF65-F5344CB8AC3E}">
        <p14:creationId xmlns:p14="http://schemas.microsoft.com/office/powerpoint/2010/main" val="130806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34</a:t>
            </a:fld>
            <a:endParaRPr lang="en-US" dirty="0"/>
          </a:p>
        </p:txBody>
      </p:sp>
    </p:spTree>
    <p:extLst>
      <p:ext uri="{BB962C8B-B14F-4D97-AF65-F5344CB8AC3E}">
        <p14:creationId xmlns:p14="http://schemas.microsoft.com/office/powerpoint/2010/main" val="1043029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35</a:t>
            </a:fld>
            <a:endParaRPr lang="en-US" dirty="0"/>
          </a:p>
        </p:txBody>
      </p:sp>
    </p:spTree>
    <p:extLst>
      <p:ext uri="{BB962C8B-B14F-4D97-AF65-F5344CB8AC3E}">
        <p14:creationId xmlns:p14="http://schemas.microsoft.com/office/powerpoint/2010/main" val="634461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36</a:t>
            </a:fld>
            <a:endParaRPr lang="en-US" dirty="0"/>
          </a:p>
        </p:txBody>
      </p:sp>
    </p:spTree>
    <p:extLst>
      <p:ext uri="{BB962C8B-B14F-4D97-AF65-F5344CB8AC3E}">
        <p14:creationId xmlns:p14="http://schemas.microsoft.com/office/powerpoint/2010/main" val="3938275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37</a:t>
            </a:fld>
            <a:endParaRPr lang="en-US" dirty="0"/>
          </a:p>
        </p:txBody>
      </p:sp>
    </p:spTree>
    <p:extLst>
      <p:ext uri="{BB962C8B-B14F-4D97-AF65-F5344CB8AC3E}">
        <p14:creationId xmlns:p14="http://schemas.microsoft.com/office/powerpoint/2010/main" val="3782841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38</a:t>
            </a:fld>
            <a:endParaRPr lang="en-US" dirty="0"/>
          </a:p>
        </p:txBody>
      </p:sp>
    </p:spTree>
    <p:extLst>
      <p:ext uri="{BB962C8B-B14F-4D97-AF65-F5344CB8AC3E}">
        <p14:creationId xmlns:p14="http://schemas.microsoft.com/office/powerpoint/2010/main" val="2352854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39</a:t>
            </a:fld>
            <a:endParaRPr lang="en-US" dirty="0"/>
          </a:p>
        </p:txBody>
      </p:sp>
    </p:spTree>
    <p:extLst>
      <p:ext uri="{BB962C8B-B14F-4D97-AF65-F5344CB8AC3E}">
        <p14:creationId xmlns:p14="http://schemas.microsoft.com/office/powerpoint/2010/main" val="329340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4</a:t>
            </a:fld>
            <a:endParaRPr lang="en-US" dirty="0"/>
          </a:p>
        </p:txBody>
      </p:sp>
    </p:spTree>
    <p:extLst>
      <p:ext uri="{BB962C8B-B14F-4D97-AF65-F5344CB8AC3E}">
        <p14:creationId xmlns:p14="http://schemas.microsoft.com/office/powerpoint/2010/main" val="107306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5</a:t>
            </a:fld>
            <a:endParaRPr lang="en-US" dirty="0"/>
          </a:p>
        </p:txBody>
      </p:sp>
    </p:spTree>
    <p:extLst>
      <p:ext uri="{BB962C8B-B14F-4D97-AF65-F5344CB8AC3E}">
        <p14:creationId xmlns:p14="http://schemas.microsoft.com/office/powerpoint/2010/main" val="1952703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6</a:t>
            </a:fld>
            <a:endParaRPr lang="en-US" dirty="0"/>
          </a:p>
        </p:txBody>
      </p:sp>
    </p:spTree>
    <p:extLst>
      <p:ext uri="{BB962C8B-B14F-4D97-AF65-F5344CB8AC3E}">
        <p14:creationId xmlns:p14="http://schemas.microsoft.com/office/powerpoint/2010/main" val="3287494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7</a:t>
            </a:fld>
            <a:endParaRPr lang="en-US" dirty="0"/>
          </a:p>
        </p:txBody>
      </p:sp>
    </p:spTree>
    <p:extLst>
      <p:ext uri="{BB962C8B-B14F-4D97-AF65-F5344CB8AC3E}">
        <p14:creationId xmlns:p14="http://schemas.microsoft.com/office/powerpoint/2010/main" val="3040396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8</a:t>
            </a:fld>
            <a:endParaRPr lang="en-US" dirty="0"/>
          </a:p>
        </p:txBody>
      </p:sp>
    </p:spTree>
    <p:extLst>
      <p:ext uri="{BB962C8B-B14F-4D97-AF65-F5344CB8AC3E}">
        <p14:creationId xmlns:p14="http://schemas.microsoft.com/office/powerpoint/2010/main" val="3541121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9</a:t>
            </a:fld>
            <a:endParaRPr lang="en-US" dirty="0"/>
          </a:p>
        </p:txBody>
      </p:sp>
    </p:spTree>
    <p:extLst>
      <p:ext uri="{BB962C8B-B14F-4D97-AF65-F5344CB8AC3E}">
        <p14:creationId xmlns:p14="http://schemas.microsoft.com/office/powerpoint/2010/main" val="108617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96E0AE-774E-43FE-BBF7-16EBD55ABF34}"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6E0AE-774E-43FE-BBF7-16EBD55ABF34}"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6E0AE-774E-43FE-BBF7-16EBD55ABF34}"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E91E17-A672-4FE7-9800-A5F4ACBEB33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91E17-A672-4FE7-9800-A5F4ACBEB33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91E17-A672-4FE7-9800-A5F4ACBEB33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E91E17-A672-4FE7-9800-A5F4ACBEB339}"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E91E17-A672-4FE7-9800-A5F4ACBEB339}" type="datetimeFigureOut">
              <a:rPr lang="en-US" smtClean="0"/>
              <a:pPr/>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91E17-A672-4FE7-9800-A5F4ACBEB339}" type="datetimeFigureOut">
              <a:rPr lang="en-US" smtClean="0"/>
              <a:pPr/>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91E17-A672-4FE7-9800-A5F4ACBEB339}" type="datetimeFigureOut">
              <a:rPr lang="en-US" smtClean="0"/>
              <a:pPr/>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91E17-A672-4FE7-9800-A5F4ACBEB339}"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6E0AE-774E-43FE-BBF7-16EBD55ABF34}"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91E17-A672-4FE7-9800-A5F4ACBEB339}"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91E17-A672-4FE7-9800-A5F4ACBEB33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91E17-A672-4FE7-9800-A5F4ACBEB33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8" name="Picture 27" descr="13823.jpg"/>
          <p:cNvPicPr>
            <a:picLocks noChangeAspect="1"/>
          </p:cNvPicPr>
          <p:nvPr/>
        </p:nvPicPr>
        <p:blipFill>
          <a:blip r:embed="rId2"/>
          <a:stretch>
            <a:fillRect/>
          </a:stretch>
        </p:blipFill>
        <p:spPr>
          <a:xfrm>
            <a:off x="-12299" y="948269"/>
            <a:ext cx="9178000" cy="4189846"/>
          </a:xfrm>
          <a:prstGeom prst="rect">
            <a:avLst/>
          </a:prstGeom>
        </p:spPr>
      </p:pic>
      <p:sp>
        <p:nvSpPr>
          <p:cNvPr id="21" name="Rectangle 20"/>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02680" y="147797"/>
            <a:ext cx="5626620" cy="603505"/>
          </a:xfrm>
          <a:prstGeom prst="rect">
            <a:avLst/>
          </a:prstGeom>
        </p:spPr>
        <p:txBody>
          <a:bodyPr lIns="0" rIns="0" anchor="ctr" anchorCtr="0">
            <a:normAutofit/>
          </a:bodyPr>
          <a:lstStyle>
            <a:lvl1pPr algn="l">
              <a:defRPr sz="1600">
                <a:solidFill>
                  <a:srgbClr val="FFFFFF"/>
                </a:solidFill>
                <a:latin typeface="+mj-lt"/>
                <a:cs typeface="Arial Narrow"/>
              </a:defRPr>
            </a:lvl1pPr>
          </a:lstStyle>
          <a:p>
            <a:r>
              <a:rPr lang="en-US" dirty="0"/>
              <a:t>PROGRAM NAME (CAPS)</a:t>
            </a:r>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dirty="0"/>
              <a:t>Presenter </a:t>
            </a:r>
            <a:r>
              <a:rPr lang="en-US" noProof="0" dirty="0" err="1"/>
              <a:t>Name(s</a:t>
            </a:r>
            <a:r>
              <a:rPr lang="en-US" noProof="0" dirty="0"/>
              <a:t>)</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a:t>Click to edit Master text styles</a:t>
            </a: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mn-lt"/>
              </a:defRPr>
            </a:lvl1pPr>
            <a:lvl5pPr>
              <a:defRPr/>
            </a:lvl5pPr>
          </a:lstStyle>
          <a:p>
            <a:pPr lvl="0"/>
            <a:r>
              <a:rPr lang="en-US" dirty="0"/>
              <a:t>Date</a:t>
            </a:r>
          </a:p>
        </p:txBody>
      </p:sp>
      <p:grpSp>
        <p:nvGrpSpPr>
          <p:cNvPr id="22" name="Group 21"/>
          <p:cNvGrpSpPr/>
          <p:nvPr/>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7" name="Picture 26" descr="doe_logo_ppt.png"/>
          <p:cNvPicPr>
            <a:picLocks noChangeAspect="1"/>
          </p:cNvPicPr>
          <p:nvPr/>
        </p:nvPicPr>
        <p:blipFill rotWithShape="1">
          <a:blip r:embed="rId3"/>
          <a:srcRect r="55092"/>
          <a:stretch/>
        </p:blipFill>
        <p:spPr>
          <a:xfrm>
            <a:off x="7702550" y="257175"/>
            <a:ext cx="1231900" cy="412750"/>
          </a:xfrm>
          <a:prstGeom prst="rect">
            <a:avLst/>
          </a:prstGeom>
        </p:spPr>
      </p:pic>
    </p:spTree>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defRPr sz="2400"/>
            </a:lvl1pPr>
          </a:lstStyle>
          <a:p>
            <a:r>
              <a:rPr lang="en-US"/>
              <a:t>Click to edit Master title style</a:t>
            </a:r>
            <a:endParaRPr lang="en-US" dirty="0"/>
          </a:p>
        </p:txBody>
      </p:sp>
    </p:spTree>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a:t>Click to edit Master title style</a:t>
            </a: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96E0AE-774E-43FE-BBF7-16EBD55ABF34}"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2400" b="0"/>
            </a:lvl1pPr>
          </a:lstStyle>
          <a:p>
            <a:pPr>
              <a:spcBef>
                <a:spcPct val="50000"/>
              </a:spcBef>
            </a:pPr>
            <a:r>
              <a:rPr lang="en-US" dirty="0"/>
              <a:t>N</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Overview">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p:spPr>
        <p:txBody>
          <a:bodyPr>
            <a:normAutofit/>
          </a:bodyPr>
          <a:lstStyle>
            <a:lvl1pPr algn="l">
              <a:defRPr sz="3600"/>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buFont typeface="Arial" pitchFamily="34" charset="0"/>
              <a:buChar char="•"/>
              <a:defRPr/>
            </a:lvl1pPr>
            <a:lvl2pPr marL="742950" indent="-285750">
              <a:buFont typeface="Arial" pitchFamily="34" charset="0"/>
              <a:buChar char="•"/>
              <a:defRPr/>
            </a:lvl2pPr>
            <a:lvl3pPr marL="1035050" indent="-295275">
              <a:buFont typeface="Arial" pitchFamily="34" charset="0"/>
              <a:buChar char="•"/>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rgbClr val="1F8BB7"/>
            </a:gs>
            <a:gs pos="0">
              <a:srgbClr val="0071A3"/>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921874-5067-2646-AFA9-094BC074EC87}"/>
              </a:ext>
            </a:extLst>
          </p:cNvPr>
          <p:cNvSpPr/>
          <p:nvPr userDrawn="1"/>
        </p:nvSpPr>
        <p:spPr>
          <a:xfrm>
            <a:off x="1" y="0"/>
            <a:ext cx="5147840" cy="6858000"/>
          </a:xfrm>
          <a:custGeom>
            <a:avLst/>
            <a:gdLst>
              <a:gd name="connsiteX0" fmla="*/ 0 w 6863787"/>
              <a:gd name="connsiteY0" fmla="*/ 0 h 6858000"/>
              <a:gd name="connsiteX1" fmla="*/ 6863787 w 6863787"/>
              <a:gd name="connsiteY1" fmla="*/ 0 h 6858000"/>
              <a:gd name="connsiteX2" fmla="*/ 6863787 w 6863787"/>
              <a:gd name="connsiteY2" fmla="*/ 6858000 h 6858000"/>
              <a:gd name="connsiteX3" fmla="*/ 0 w 6863787"/>
              <a:gd name="connsiteY3" fmla="*/ 6858000 h 6858000"/>
              <a:gd name="connsiteX4" fmla="*/ 0 w 6863787"/>
              <a:gd name="connsiteY4" fmla="*/ 0 h 6858000"/>
              <a:gd name="connsiteX0" fmla="*/ 0 w 6863787"/>
              <a:gd name="connsiteY0" fmla="*/ 0 h 6858000"/>
              <a:gd name="connsiteX1" fmla="*/ 6863787 w 6863787"/>
              <a:gd name="connsiteY1" fmla="*/ 0 h 6858000"/>
              <a:gd name="connsiteX2" fmla="*/ 5162308 w 6863787"/>
              <a:gd name="connsiteY2" fmla="*/ 6823276 h 6858000"/>
              <a:gd name="connsiteX3" fmla="*/ 0 w 6863787"/>
              <a:gd name="connsiteY3" fmla="*/ 6858000 h 6858000"/>
              <a:gd name="connsiteX4" fmla="*/ 0 w 68637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3787" h="6858000">
                <a:moveTo>
                  <a:pt x="0" y="0"/>
                </a:moveTo>
                <a:lnTo>
                  <a:pt x="6863787" y="0"/>
                </a:lnTo>
                <a:lnTo>
                  <a:pt x="5162308" y="6823276"/>
                </a:lnTo>
                <a:lnTo>
                  <a:pt x="0" y="6858000"/>
                </a:lnTo>
                <a:lnTo>
                  <a:pt x="0" y="0"/>
                </a:lnTo>
                <a:close/>
              </a:path>
            </a:pathLst>
          </a:custGeom>
          <a:solidFill>
            <a:srgbClr val="0071A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Graphic 4">
            <a:extLst>
              <a:ext uri="{FF2B5EF4-FFF2-40B4-BE49-F238E27FC236}">
                <a16:creationId xmlns:a16="http://schemas.microsoft.com/office/drawing/2014/main" id="{D645366A-3496-B64C-818D-34C776C902F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463214" y="535479"/>
            <a:ext cx="4217570" cy="5623426"/>
          </a:xfrm>
          <a:prstGeom prst="rect">
            <a:avLst/>
          </a:prstGeom>
        </p:spPr>
      </p:pic>
      <p:sp>
        <p:nvSpPr>
          <p:cNvPr id="2" name="Title 1">
            <a:extLst>
              <a:ext uri="{FF2B5EF4-FFF2-40B4-BE49-F238E27FC236}">
                <a16:creationId xmlns:a16="http://schemas.microsoft.com/office/drawing/2014/main" id="{00A15D2D-D246-B443-8E1A-7B34C0DED6FE}"/>
              </a:ext>
            </a:extLst>
          </p:cNvPr>
          <p:cNvSpPr>
            <a:spLocks noGrp="1"/>
          </p:cNvSpPr>
          <p:nvPr>
            <p:ph type="ctrTitle"/>
          </p:nvPr>
        </p:nvSpPr>
        <p:spPr>
          <a:xfrm>
            <a:off x="625642" y="1824733"/>
            <a:ext cx="7892717" cy="1881579"/>
          </a:xfrm>
          <a:noFill/>
        </p:spPr>
        <p:txBody>
          <a:bodyPr lIns="0" rIns="0" bIns="182880" anchor="b">
            <a:normAutofit/>
          </a:bodyPr>
          <a:lstStyle>
            <a:lvl1pPr algn="l">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438F7D1-B4B4-2E48-A086-EB66E49F543C}"/>
              </a:ext>
            </a:extLst>
          </p:cNvPr>
          <p:cNvSpPr>
            <a:spLocks noGrp="1"/>
          </p:cNvSpPr>
          <p:nvPr>
            <p:ph type="subTitle" idx="1"/>
          </p:nvPr>
        </p:nvSpPr>
        <p:spPr>
          <a:xfrm>
            <a:off x="625642" y="3706311"/>
            <a:ext cx="7892716" cy="1149720"/>
          </a:xfrm>
          <a:noFill/>
        </p:spPr>
        <p:txBody>
          <a:bodyPr lIns="0" tIns="182880" r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8" name="Straight Connector 7">
            <a:extLst>
              <a:ext uri="{FF2B5EF4-FFF2-40B4-BE49-F238E27FC236}">
                <a16:creationId xmlns:a16="http://schemas.microsoft.com/office/drawing/2014/main" id="{8949508F-9D58-1E43-BD0C-21C800D55142}"/>
              </a:ext>
            </a:extLst>
          </p:cNvPr>
          <p:cNvCxnSpPr>
            <a:cxnSpLocks/>
          </p:cNvCxnSpPr>
          <p:nvPr userDrawn="1"/>
        </p:nvCxnSpPr>
        <p:spPr>
          <a:xfrm>
            <a:off x="625642" y="3706311"/>
            <a:ext cx="789271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A9388DE0-F571-F745-9F30-6D4C3DB5B7E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380788" y="5787355"/>
            <a:ext cx="2437566" cy="812522"/>
          </a:xfrm>
          <a:prstGeom prst="rect">
            <a:avLst/>
          </a:prstGeom>
        </p:spPr>
      </p:pic>
    </p:spTree>
    <p:extLst>
      <p:ext uri="{BB962C8B-B14F-4D97-AF65-F5344CB8AC3E}">
        <p14:creationId xmlns:p14="http://schemas.microsoft.com/office/powerpoint/2010/main" val="2124203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Agenda/Table of Contents">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D782B5D-9C17-1145-AC4C-FE14151F547C}"/>
              </a:ext>
            </a:extLst>
          </p:cNvPr>
          <p:cNvSpPr/>
          <p:nvPr userDrawn="1"/>
        </p:nvSpPr>
        <p:spPr>
          <a:xfrm>
            <a:off x="0" y="8201"/>
            <a:ext cx="5227134" cy="6841598"/>
          </a:xfrm>
          <a:custGeom>
            <a:avLst/>
            <a:gdLst>
              <a:gd name="connsiteX0" fmla="*/ 0 w 4425387"/>
              <a:gd name="connsiteY0" fmla="*/ 0 h 6841598"/>
              <a:gd name="connsiteX1" fmla="*/ 4425387 w 4425387"/>
              <a:gd name="connsiteY1" fmla="*/ 0 h 6841598"/>
              <a:gd name="connsiteX2" fmla="*/ 2723908 w 4425387"/>
              <a:gd name="connsiteY2" fmla="*/ 6823276 h 6841598"/>
              <a:gd name="connsiteX3" fmla="*/ 0 w 4425387"/>
              <a:gd name="connsiteY3" fmla="*/ 6841598 h 6841598"/>
            </a:gdLst>
            <a:ahLst/>
            <a:cxnLst>
              <a:cxn ang="0">
                <a:pos x="connsiteX0" y="connsiteY0"/>
              </a:cxn>
              <a:cxn ang="0">
                <a:pos x="connsiteX1" y="connsiteY1"/>
              </a:cxn>
              <a:cxn ang="0">
                <a:pos x="connsiteX2" y="connsiteY2"/>
              </a:cxn>
              <a:cxn ang="0">
                <a:pos x="connsiteX3" y="connsiteY3"/>
              </a:cxn>
            </a:cxnLst>
            <a:rect l="l" t="t" r="r" b="b"/>
            <a:pathLst>
              <a:path w="4425387" h="6841598">
                <a:moveTo>
                  <a:pt x="0" y="0"/>
                </a:moveTo>
                <a:lnTo>
                  <a:pt x="4425387" y="0"/>
                </a:lnTo>
                <a:lnTo>
                  <a:pt x="2723908" y="6823276"/>
                </a:lnTo>
                <a:lnTo>
                  <a:pt x="0" y="6841598"/>
                </a:lnTo>
                <a:close/>
              </a:path>
            </a:pathLst>
          </a:custGeom>
          <a:gradFill>
            <a:gsLst>
              <a:gs pos="100000">
                <a:srgbClr val="0092CC"/>
              </a:gs>
              <a:gs pos="0">
                <a:srgbClr val="0071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a:xfrm>
            <a:off x="477456" y="1165381"/>
            <a:ext cx="3606864" cy="2184400"/>
          </a:xfrm>
        </p:spPr>
        <p:txBody>
          <a:bodyPr anchor="t" anchorCtr="0">
            <a:noAutofit/>
          </a:bodyPr>
          <a:lstStyle>
            <a:lvl1pPr>
              <a:defRPr sz="3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a:xfrm>
            <a:off x="4572000" y="1165381"/>
            <a:ext cx="3943350" cy="4785200"/>
          </a:xfrm>
        </p:spPr>
        <p:txBody>
          <a:bodyPr anchor="b" anchorCtr="0"/>
          <a:lstStyle>
            <a:lvl1pPr marL="0" indent="0">
              <a:spcBef>
                <a:spcPts val="1200"/>
              </a:spcBef>
              <a:buNone/>
              <a:tabLst>
                <a:tab pos="3771900" algn="r"/>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lvl1pPr>
              <a:defRPr>
                <a:solidFill>
                  <a:srgbClr val="00266C"/>
                </a:solidFill>
              </a:defRPr>
            </a:lvl1p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94470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0">
              <a:srgbClr val="0092CC"/>
            </a:gs>
            <a:gs pos="0">
              <a:srgbClr val="0071A3"/>
            </a:gs>
          </a:gsLst>
          <a:lin ang="5400000" scaled="1"/>
        </a:gradFill>
        <a:effectLst/>
      </p:bgPr>
    </p:bg>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D242ED7F-31F3-6240-B2C8-6FF2D7AC45B3}"/>
              </a:ext>
            </a:extLst>
          </p:cNvPr>
          <p:cNvSpPr/>
          <p:nvPr userDrawn="1"/>
        </p:nvSpPr>
        <p:spPr>
          <a:xfrm>
            <a:off x="1" y="0"/>
            <a:ext cx="5147840" cy="6858000"/>
          </a:xfrm>
          <a:custGeom>
            <a:avLst/>
            <a:gdLst>
              <a:gd name="connsiteX0" fmla="*/ 0 w 6863787"/>
              <a:gd name="connsiteY0" fmla="*/ 0 h 6858000"/>
              <a:gd name="connsiteX1" fmla="*/ 6863787 w 6863787"/>
              <a:gd name="connsiteY1" fmla="*/ 0 h 6858000"/>
              <a:gd name="connsiteX2" fmla="*/ 6863787 w 6863787"/>
              <a:gd name="connsiteY2" fmla="*/ 6858000 h 6858000"/>
              <a:gd name="connsiteX3" fmla="*/ 0 w 6863787"/>
              <a:gd name="connsiteY3" fmla="*/ 6858000 h 6858000"/>
              <a:gd name="connsiteX4" fmla="*/ 0 w 6863787"/>
              <a:gd name="connsiteY4" fmla="*/ 0 h 6858000"/>
              <a:gd name="connsiteX0" fmla="*/ 0 w 6863787"/>
              <a:gd name="connsiteY0" fmla="*/ 0 h 6858000"/>
              <a:gd name="connsiteX1" fmla="*/ 6863787 w 6863787"/>
              <a:gd name="connsiteY1" fmla="*/ 0 h 6858000"/>
              <a:gd name="connsiteX2" fmla="*/ 5162308 w 6863787"/>
              <a:gd name="connsiteY2" fmla="*/ 6823276 h 6858000"/>
              <a:gd name="connsiteX3" fmla="*/ 0 w 6863787"/>
              <a:gd name="connsiteY3" fmla="*/ 6858000 h 6858000"/>
              <a:gd name="connsiteX4" fmla="*/ 0 w 68637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3787" h="6858000">
                <a:moveTo>
                  <a:pt x="0" y="0"/>
                </a:moveTo>
                <a:lnTo>
                  <a:pt x="6863787" y="0"/>
                </a:lnTo>
                <a:lnTo>
                  <a:pt x="5162308" y="6823276"/>
                </a:lnTo>
                <a:lnTo>
                  <a:pt x="0" y="6858000"/>
                </a:lnTo>
                <a:lnTo>
                  <a:pt x="0" y="0"/>
                </a:lnTo>
                <a:close/>
              </a:path>
            </a:pathLst>
          </a:custGeom>
          <a:solidFill>
            <a:srgbClr val="0071A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A73F09E8-B747-B84C-A2B2-F829044B9C4F}"/>
              </a:ext>
            </a:extLst>
          </p:cNvPr>
          <p:cNvSpPr>
            <a:spLocks noGrp="1"/>
          </p:cNvSpPr>
          <p:nvPr>
            <p:ph type="title"/>
          </p:nvPr>
        </p:nvSpPr>
        <p:spPr>
          <a:xfrm>
            <a:off x="623887" y="576264"/>
            <a:ext cx="5044814" cy="2852737"/>
          </a:xfrm>
        </p:spPr>
        <p:txBody>
          <a:bodyPr anchor="b"/>
          <a:lstStyle>
            <a:lvl1pPr>
              <a:defRPr sz="45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03C786F-4AAA-A648-948F-3845C013615E}"/>
              </a:ext>
            </a:extLst>
          </p:cNvPr>
          <p:cNvSpPr>
            <a:spLocks noGrp="1"/>
          </p:cNvSpPr>
          <p:nvPr>
            <p:ph type="body" idx="1"/>
          </p:nvPr>
        </p:nvSpPr>
        <p:spPr>
          <a:xfrm>
            <a:off x="4834054" y="4258877"/>
            <a:ext cx="3678209"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FD94B43F-3B82-374E-B7B1-1092D697BBBC}"/>
              </a:ext>
            </a:extLst>
          </p:cNvPr>
          <p:cNvSpPr>
            <a:spLocks noGrp="1"/>
          </p:cNvSpPr>
          <p:nvPr>
            <p:ph type="sldNum" sz="quarter" idx="10"/>
          </p:nvPr>
        </p:nvSpPr>
        <p:spPr/>
        <p:txBody>
          <a:body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2766539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p:txBody>
          <a:bodyPr anchor="ctr" anchorCtr="0"/>
          <a:lstStyle/>
          <a:p>
            <a:r>
              <a:rPr lang="en-US" dirty="0"/>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a:xfrm>
            <a:off x="628650" y="1118871"/>
            <a:ext cx="7886700" cy="45600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a:xfrm>
            <a:off x="8407752" y="6344949"/>
            <a:ext cx="523375" cy="365125"/>
          </a:xfrm>
        </p:spPr>
        <p:txBody>
          <a:bodyPr/>
          <a:lstStyle>
            <a:lvl1pPr algn="r">
              <a:defRPr/>
            </a:lvl1p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1711862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ics and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1739590" y="1338242"/>
            <a:ext cx="2775260" cy="4351338"/>
          </a:xfrm>
        </p:spPr>
        <p:txBody>
          <a:bodyPr/>
          <a:lstStyle>
            <a:lvl1pPr marL="0" indent="0">
              <a:buNone/>
              <a:defRPr sz="1350" b="1"/>
            </a:lvl1pPr>
            <a:lvl2pPr marL="8335" indent="0">
              <a:spcBef>
                <a:spcPts val="675"/>
              </a:spcBef>
              <a:buNone/>
              <a:tabLst/>
              <a:defRPr sz="1200"/>
            </a:lvl2pPr>
            <a:lvl3pPr marL="216694" indent="-125016">
              <a:tabLst/>
              <a:defRPr sz="1200"/>
            </a:lvl3pPr>
            <a:lvl4pPr marL="692944" indent="-166688">
              <a:tabLst/>
              <a:defRPr sz="1200"/>
            </a:lvl4pPr>
            <a:lvl5pPr marL="859631" indent="-166688">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5781907" y="1338242"/>
            <a:ext cx="2775260" cy="4351338"/>
          </a:xfrm>
        </p:spPr>
        <p:txBody>
          <a:bodyPr/>
          <a:lstStyle>
            <a:lvl1pPr marL="0" indent="0">
              <a:buNone/>
              <a:defRPr sz="1350" b="1"/>
            </a:lvl1pPr>
            <a:lvl2pPr marL="8335" indent="0">
              <a:spcBef>
                <a:spcPts val="675"/>
              </a:spcBef>
              <a:buNone/>
              <a:tabLst/>
              <a:defRPr sz="1200"/>
            </a:lvl2pPr>
            <a:lvl3pPr marL="216694" indent="-125016">
              <a:tabLst/>
              <a:defRPr sz="1200"/>
            </a:lvl3pPr>
            <a:lvl4pPr marL="692944" indent="-166688">
              <a:tabLst/>
              <a:defRPr sz="1200"/>
            </a:lvl4pPr>
            <a:lvl5pPr marL="859631" indent="-166688">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
        <p:nvSpPr>
          <p:cNvPr id="6" name="Picture Placeholder 5">
            <a:extLst>
              <a:ext uri="{FF2B5EF4-FFF2-40B4-BE49-F238E27FC236}">
                <a16:creationId xmlns:a16="http://schemas.microsoft.com/office/drawing/2014/main" id="{240E8582-16F5-6549-AEB8-0AE038A8EAB2}"/>
              </a:ext>
            </a:extLst>
          </p:cNvPr>
          <p:cNvSpPr>
            <a:spLocks noGrp="1"/>
          </p:cNvSpPr>
          <p:nvPr>
            <p:ph type="pic" sz="quarter" idx="13"/>
          </p:nvPr>
        </p:nvSpPr>
        <p:spPr>
          <a:xfrm>
            <a:off x="560785" y="1337721"/>
            <a:ext cx="1053354" cy="1787157"/>
          </a:xfrm>
        </p:spPr>
        <p:txBody>
          <a:bodyPr/>
          <a:lstStyle>
            <a:lvl1pPr marL="0" indent="0">
              <a:buNone/>
              <a:defRPr/>
            </a:lvl1pPr>
          </a:lstStyle>
          <a:p>
            <a:endParaRPr lang="en-US" dirty="0"/>
          </a:p>
        </p:txBody>
      </p:sp>
      <p:sp>
        <p:nvSpPr>
          <p:cNvPr id="8" name="Picture Placeholder 5">
            <a:extLst>
              <a:ext uri="{FF2B5EF4-FFF2-40B4-BE49-F238E27FC236}">
                <a16:creationId xmlns:a16="http://schemas.microsoft.com/office/drawing/2014/main" id="{7FF8C456-7520-AF42-8B00-56900C31A921}"/>
              </a:ext>
            </a:extLst>
          </p:cNvPr>
          <p:cNvSpPr>
            <a:spLocks noGrp="1"/>
          </p:cNvSpPr>
          <p:nvPr>
            <p:ph type="pic" sz="quarter" idx="14"/>
          </p:nvPr>
        </p:nvSpPr>
        <p:spPr>
          <a:xfrm>
            <a:off x="4591951" y="1337721"/>
            <a:ext cx="1053354" cy="1787157"/>
          </a:xfrm>
        </p:spPr>
        <p:txBody>
          <a:bodyPr/>
          <a:lstStyle>
            <a:lvl1pPr marL="0" indent="0">
              <a:buNone/>
              <a:defRPr/>
            </a:lvl1pPr>
          </a:lstStyle>
          <a:p>
            <a:endParaRPr lang="en-US" dirty="0"/>
          </a:p>
        </p:txBody>
      </p:sp>
    </p:spTree>
    <p:extLst>
      <p:ext uri="{BB962C8B-B14F-4D97-AF65-F5344CB8AC3E}">
        <p14:creationId xmlns:p14="http://schemas.microsoft.com/office/powerpoint/2010/main" val="1762897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628650" y="1215484"/>
            <a:ext cx="3886200" cy="46865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4629150" y="1215484"/>
            <a:ext cx="3886200" cy="4686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3384071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E7AA-7C72-DB4A-85F8-5B66C80194F6}"/>
              </a:ext>
            </a:extLst>
          </p:cNvPr>
          <p:cNvSpPr>
            <a:spLocks noGrp="1"/>
          </p:cNvSpPr>
          <p:nvPr>
            <p:ph type="title"/>
          </p:nvPr>
        </p:nvSpPr>
        <p:spPr>
          <a:xfrm>
            <a:off x="629841" y="188538"/>
            <a:ext cx="7886700" cy="9312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BF5D1-AECA-A14A-8BAC-62435DEAEF48}"/>
              </a:ext>
            </a:extLst>
          </p:cNvPr>
          <p:cNvSpPr>
            <a:spLocks noGrp="1"/>
          </p:cNvSpPr>
          <p:nvPr>
            <p:ph type="body" idx="1"/>
          </p:nvPr>
        </p:nvSpPr>
        <p:spPr>
          <a:xfrm>
            <a:off x="629842" y="1217081"/>
            <a:ext cx="3868340" cy="71208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1738E5F-85D5-7C4B-863C-67E447B8247D}"/>
              </a:ext>
            </a:extLst>
          </p:cNvPr>
          <p:cNvSpPr>
            <a:spLocks noGrp="1"/>
          </p:cNvSpPr>
          <p:nvPr>
            <p:ph sz="half" idx="2"/>
          </p:nvPr>
        </p:nvSpPr>
        <p:spPr>
          <a:xfrm>
            <a:off x="629842" y="1929162"/>
            <a:ext cx="3868340" cy="38953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01AD71A-497C-E34D-A050-8556E1C20C71}"/>
              </a:ext>
            </a:extLst>
          </p:cNvPr>
          <p:cNvSpPr>
            <a:spLocks noGrp="1"/>
          </p:cNvSpPr>
          <p:nvPr>
            <p:ph type="body" sz="quarter" idx="3"/>
          </p:nvPr>
        </p:nvSpPr>
        <p:spPr>
          <a:xfrm>
            <a:off x="4629150" y="1217081"/>
            <a:ext cx="3887391" cy="71208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9150AD3-CA61-7649-A053-B6FD282C2CB1}"/>
              </a:ext>
            </a:extLst>
          </p:cNvPr>
          <p:cNvSpPr>
            <a:spLocks noGrp="1"/>
          </p:cNvSpPr>
          <p:nvPr>
            <p:ph sz="quarter" idx="4"/>
          </p:nvPr>
        </p:nvSpPr>
        <p:spPr>
          <a:xfrm>
            <a:off x="4629150" y="1929162"/>
            <a:ext cx="3887391" cy="389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9189C19-BFF5-AD4F-8571-332863DCCAFA}"/>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3038317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F9F7-3641-C14A-B3A4-5528C2C291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58B5EEF-0D03-7247-907B-D82A7D269864}"/>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5123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96E0AE-774E-43FE-BBF7-16EBD55ABF34}"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C7ECC-0AFC-D54D-A9B3-35C8BCDD8800}"/>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418683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96FF-2F85-C64E-850B-61C0F6F72AA5}"/>
              </a:ext>
            </a:extLst>
          </p:cNvPr>
          <p:cNvSpPr>
            <a:spLocks noGrp="1"/>
          </p:cNvSpPr>
          <p:nvPr>
            <p:ph type="title"/>
          </p:nvPr>
        </p:nvSpPr>
        <p:spPr>
          <a:xfrm>
            <a:off x="629841" y="457200"/>
            <a:ext cx="2949178" cy="1600200"/>
          </a:xfrm>
        </p:spPr>
        <p:txBody>
          <a:bodyPr anchor="t" anchorCtr="0"/>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DB12B552-6C2E-6A4D-97D0-E561087DC08F}"/>
              </a:ext>
            </a:extLst>
          </p:cNvPr>
          <p:cNvSpPr>
            <a:spLocks noGrp="1"/>
          </p:cNvSpPr>
          <p:nvPr>
            <p:ph idx="1"/>
          </p:nvPr>
        </p:nvSpPr>
        <p:spPr>
          <a:xfrm>
            <a:off x="3887391" y="457201"/>
            <a:ext cx="4629150" cy="54038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CA6DD02-079A-EF4B-BB7F-AC896956FF3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B0A13400-FA8A-8243-B9BF-0E15D96A9E96}"/>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661221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A8A3B7B-54EC-BC4C-AE27-B7F87C6B3CEC}"/>
              </a:ext>
            </a:extLst>
          </p:cNvPr>
          <p:cNvGrpSpPr/>
          <p:nvPr userDrawn="1"/>
        </p:nvGrpSpPr>
        <p:grpSpPr>
          <a:xfrm>
            <a:off x="3789571" y="457201"/>
            <a:ext cx="4865072" cy="5411788"/>
            <a:chOff x="7885355" y="1118871"/>
            <a:chExt cx="3608306" cy="4316596"/>
          </a:xfrm>
        </p:grpSpPr>
        <p:sp>
          <p:nvSpPr>
            <p:cNvPr id="8" name="Rectangle 7">
              <a:extLst>
                <a:ext uri="{FF2B5EF4-FFF2-40B4-BE49-F238E27FC236}">
                  <a16:creationId xmlns:a16="http://schemas.microsoft.com/office/drawing/2014/main" id="{643227D7-3F65-1E4C-8497-2E523D6BC25A}"/>
                </a:ext>
              </a:extLst>
            </p:cNvPr>
            <p:cNvSpPr/>
            <p:nvPr/>
          </p:nvSpPr>
          <p:spPr>
            <a:xfrm>
              <a:off x="7885356" y="1118871"/>
              <a:ext cx="3608305" cy="4298602"/>
            </a:xfrm>
            <a:prstGeom prst="rect">
              <a:avLst/>
            </a:prstGeom>
            <a:gradFill>
              <a:gsLst>
                <a:gs pos="100000">
                  <a:srgbClr val="004EA1"/>
                </a:gs>
                <a:gs pos="0">
                  <a:srgbClr val="003088"/>
                </a:gs>
              </a:gsLst>
              <a:lin ang="54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14">
              <a:extLst>
                <a:ext uri="{FF2B5EF4-FFF2-40B4-BE49-F238E27FC236}">
                  <a16:creationId xmlns:a16="http://schemas.microsoft.com/office/drawing/2014/main" id="{62DA4B59-467D-1243-9CCC-958A3E8591CA}"/>
                </a:ext>
              </a:extLst>
            </p:cNvPr>
            <p:cNvSpPr/>
            <p:nvPr/>
          </p:nvSpPr>
          <p:spPr>
            <a:xfrm>
              <a:off x="7885355" y="1118871"/>
              <a:ext cx="3608305" cy="4316596"/>
            </a:xfrm>
            <a:custGeom>
              <a:avLst/>
              <a:gdLst>
                <a:gd name="connsiteX0" fmla="*/ 0 w 3608305"/>
                <a:gd name="connsiteY0" fmla="*/ 0 h 4238377"/>
                <a:gd name="connsiteX1" fmla="*/ 3608305 w 3608305"/>
                <a:gd name="connsiteY1" fmla="*/ 0 h 4238377"/>
                <a:gd name="connsiteX2" fmla="*/ 3608305 w 3608305"/>
                <a:gd name="connsiteY2" fmla="*/ 4238377 h 4238377"/>
                <a:gd name="connsiteX3" fmla="*/ 0 w 3608305"/>
                <a:gd name="connsiteY3" fmla="*/ 4238377 h 4238377"/>
                <a:gd name="connsiteX4" fmla="*/ 0 w 3608305"/>
                <a:gd name="connsiteY4" fmla="*/ 0 h 4238377"/>
                <a:gd name="connsiteX0" fmla="*/ 0 w 3608305"/>
                <a:gd name="connsiteY0" fmla="*/ 0 h 4238377"/>
                <a:gd name="connsiteX1" fmla="*/ 3608305 w 3608305"/>
                <a:gd name="connsiteY1" fmla="*/ 0 h 4238377"/>
                <a:gd name="connsiteX2" fmla="*/ 0 w 3608305"/>
                <a:gd name="connsiteY2" fmla="*/ 4238377 h 4238377"/>
                <a:gd name="connsiteX3" fmla="*/ 0 w 3608305"/>
                <a:gd name="connsiteY3" fmla="*/ 0 h 4238377"/>
              </a:gdLst>
              <a:ahLst/>
              <a:cxnLst>
                <a:cxn ang="0">
                  <a:pos x="connsiteX0" y="connsiteY0"/>
                </a:cxn>
                <a:cxn ang="0">
                  <a:pos x="connsiteX1" y="connsiteY1"/>
                </a:cxn>
                <a:cxn ang="0">
                  <a:pos x="connsiteX2" y="connsiteY2"/>
                </a:cxn>
                <a:cxn ang="0">
                  <a:pos x="connsiteX3" y="connsiteY3"/>
                </a:cxn>
              </a:cxnLst>
              <a:rect l="l" t="t" r="r" b="b"/>
              <a:pathLst>
                <a:path w="3608305" h="4238377">
                  <a:moveTo>
                    <a:pt x="0" y="0"/>
                  </a:moveTo>
                  <a:lnTo>
                    <a:pt x="3608305" y="0"/>
                  </a:lnTo>
                  <a:lnTo>
                    <a:pt x="0" y="4238377"/>
                  </a:lnTo>
                  <a:lnTo>
                    <a:pt x="0" y="0"/>
                  </a:lnTo>
                  <a:close/>
                </a:path>
              </a:pathLst>
            </a:custGeom>
            <a:solidFill>
              <a:srgbClr val="00266C">
                <a:alpha val="50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10DA3F50-632A-4D45-986B-71EEE91FF938}"/>
              </a:ext>
            </a:extLst>
          </p:cNvPr>
          <p:cNvSpPr>
            <a:spLocks noGrp="1"/>
          </p:cNvSpPr>
          <p:nvPr>
            <p:ph type="title"/>
          </p:nvPr>
        </p:nvSpPr>
        <p:spPr>
          <a:xfrm>
            <a:off x="629841" y="457200"/>
            <a:ext cx="2949178" cy="1600200"/>
          </a:xfrm>
        </p:spPr>
        <p:txBody>
          <a:bodyPr anchor="t" anchorCtr="0"/>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F95478EC-32E2-5644-92E4-31EC804ED486}"/>
              </a:ext>
            </a:extLst>
          </p:cNvPr>
          <p:cNvSpPr>
            <a:spLocks noGrp="1"/>
          </p:cNvSpPr>
          <p:nvPr>
            <p:ph type="pic" idx="1"/>
          </p:nvPr>
        </p:nvSpPr>
        <p:spPr>
          <a:xfrm>
            <a:off x="3930805" y="624468"/>
            <a:ext cx="4585736" cy="505150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8393DD2-3F8D-0841-B436-525A7739997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4F1A15E3-5712-F340-AD1C-2E4E54588482}"/>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257861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A270-8783-2C46-8D8B-978C64EE3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53D451-0099-A04F-A97B-D774EDF00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9FDF3F6-E614-BF4A-9286-44344A48B149}"/>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052797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08504-4F69-C24F-8876-DD19703D36F6}"/>
              </a:ext>
            </a:extLst>
          </p:cNvPr>
          <p:cNvSpPr>
            <a:spLocks noGrp="1"/>
          </p:cNvSpPr>
          <p:nvPr>
            <p:ph type="title" orient="vert"/>
          </p:nvPr>
        </p:nvSpPr>
        <p:spPr>
          <a:xfrm>
            <a:off x="7422265" y="365125"/>
            <a:ext cx="1093085" cy="54453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B034253-5A6F-E546-AD28-7A369071D2C2}"/>
              </a:ext>
            </a:extLst>
          </p:cNvPr>
          <p:cNvSpPr>
            <a:spLocks noGrp="1"/>
          </p:cNvSpPr>
          <p:nvPr>
            <p:ph type="body" orient="vert" idx="1"/>
          </p:nvPr>
        </p:nvSpPr>
        <p:spPr>
          <a:xfrm>
            <a:off x="628650" y="365125"/>
            <a:ext cx="6611315" cy="54453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0927DEF-9367-4143-8A4D-DE9F52FF477F}"/>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68597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96E0AE-774E-43FE-BBF7-16EBD55ABF34}" type="datetimeFigureOut">
              <a:rPr lang="en-US" smtClean="0"/>
              <a:pPr/>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96E0AE-774E-43FE-BBF7-16EBD55ABF34}" type="datetimeFigureOut">
              <a:rPr lang="en-US" smtClean="0"/>
              <a:pPr/>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6E0AE-774E-43FE-BBF7-16EBD55ABF34}" type="datetimeFigureOut">
              <a:rPr lang="en-US" smtClean="0"/>
              <a:pPr/>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6E0AE-774E-43FE-BBF7-16EBD55ABF34}"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6E0AE-774E-43FE-BBF7-16EBD55ABF34}"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4.sv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3.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6E0AE-774E-43FE-BBF7-16EBD55ABF34}" type="datetimeFigureOut">
              <a:rPr lang="en-US" smtClean="0"/>
              <a:pPr/>
              <a:t>3/14/2024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04023-B39A-425D-AEB7-27743B9A04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91E17-A672-4FE7-9800-A5F4ACBEB339}" type="datetimeFigureOut">
              <a:rPr lang="en-US" smtClean="0"/>
              <a:pPr/>
              <a:t>3/14/2024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95204-CCBA-4991-A380-BB5656F8B7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bg1"/>
              </a:solidFill>
            </a:endParaRPr>
          </a:p>
        </p:txBody>
      </p:sp>
      <p:sp>
        <p:nvSpPr>
          <p:cNvPr id="14" name="Title Placeholder 13"/>
          <p:cNvSpPr>
            <a:spLocks noGrp="1"/>
          </p:cNvSpPr>
          <p:nvPr>
            <p:ph type="title"/>
          </p:nvPr>
        </p:nvSpPr>
        <p:spPr>
          <a:xfrm>
            <a:off x="177800" y="0"/>
            <a:ext cx="5664200" cy="9017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9"/>
          <p:cNvSpPr txBox="1">
            <a:spLocks/>
          </p:cNvSpPr>
          <p:nvPr/>
        </p:nvSpPr>
        <p:spPr>
          <a:xfrm>
            <a:off x="129513"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fld id="{2BEB0A62-0430-FE41-A5E0-B494BC2D9928}" type="slidenum">
              <a:rPr kumimoji="0" lang="en-US" sz="10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342900" marR="0" lvl="0" indent="-342900" algn="l" defTabSz="457200" rtl="0" eaLnBrk="1" fontAlgn="auto" latinLnBrk="0" hangingPunct="1">
                <a:lnSpc>
                  <a:spcPct val="100000"/>
                </a:lnSpc>
                <a:spcBef>
                  <a:spcPct val="20000"/>
                </a:spcBef>
                <a:spcAft>
                  <a:spcPts val="0"/>
                </a:spcAft>
                <a:buClrTx/>
                <a:buSzTx/>
                <a:buFont typeface="Arial"/>
                <a:buNone/>
                <a:tabLst/>
                <a:defRPr/>
              </a:pPr>
              <a:t>‹#›</a:t>
            </a:fld>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grpSp>
        <p:nvGrpSpPr>
          <p:cNvPr id="21" name="Group 20"/>
          <p:cNvGrpSpPr/>
          <p:nvPr/>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www.energy.gov</a:t>
            </a:r>
          </a:p>
        </p:txBody>
      </p:sp>
      <p:pic>
        <p:nvPicPr>
          <p:cNvPr id="19" name="Picture 18" descr="doe_logo_ppt.png"/>
          <p:cNvPicPr>
            <a:picLocks noChangeAspect="1"/>
          </p:cNvPicPr>
          <p:nvPr/>
        </p:nvPicPr>
        <p:blipFill rotWithShape="1">
          <a:blip r:embed="rId11"/>
          <a:srcRect r="56655"/>
          <a:stretch/>
        </p:blipFill>
        <p:spPr>
          <a:xfrm>
            <a:off x="7626350" y="276225"/>
            <a:ext cx="1189037" cy="412750"/>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hdr="0"/>
  <p:txStyles>
    <p:titleStyle>
      <a:lvl1pPr algn="l" defTabSz="457200" rtl="0" eaLnBrk="1" latinLnBrk="0" hangingPunct="1">
        <a:lnSpc>
          <a:spcPts val="2800"/>
        </a:lnSpc>
        <a:spcBef>
          <a:spcPct val="0"/>
        </a:spcBef>
        <a:buNone/>
        <a:defRPr sz="26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E99538-8466-B14E-AB3B-7B5A2A7E5D59}"/>
              </a:ext>
            </a:extLst>
          </p:cNvPr>
          <p:cNvSpPr/>
          <p:nvPr userDrawn="1"/>
        </p:nvSpPr>
        <p:spPr>
          <a:xfrm>
            <a:off x="0" y="6051177"/>
            <a:ext cx="9144000" cy="806824"/>
          </a:xfrm>
          <a:prstGeom prst="rect">
            <a:avLst/>
          </a:prstGeom>
          <a:solidFill>
            <a:srgbClr val="007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219D2BD5-7469-C442-8F57-677253FD7D15}"/>
              </a:ext>
            </a:extLst>
          </p:cNvPr>
          <p:cNvSpPr>
            <a:spLocks noGrp="1"/>
          </p:cNvSpPr>
          <p:nvPr>
            <p:ph type="title"/>
          </p:nvPr>
        </p:nvSpPr>
        <p:spPr>
          <a:xfrm>
            <a:off x="628650" y="214046"/>
            <a:ext cx="7886700" cy="904825"/>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06BF33-2E1A-C34C-82E0-8CB8DEDB33F4}"/>
              </a:ext>
            </a:extLst>
          </p:cNvPr>
          <p:cNvSpPr>
            <a:spLocks noGrp="1"/>
          </p:cNvSpPr>
          <p:nvPr>
            <p:ph type="body" idx="1"/>
          </p:nvPr>
        </p:nvSpPr>
        <p:spPr>
          <a:xfrm>
            <a:off x="628650" y="1118871"/>
            <a:ext cx="7886700" cy="48207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07BBA60-E537-AE4D-9EDA-A6DE122D42DB}"/>
              </a:ext>
            </a:extLst>
          </p:cNvPr>
          <p:cNvSpPr>
            <a:spLocks noGrp="1"/>
          </p:cNvSpPr>
          <p:nvPr>
            <p:ph type="sldNum" sz="quarter" idx="4"/>
          </p:nvPr>
        </p:nvSpPr>
        <p:spPr>
          <a:xfrm>
            <a:off x="8392956" y="6333798"/>
            <a:ext cx="523375" cy="365125"/>
          </a:xfrm>
          <a:prstGeom prst="rect">
            <a:avLst/>
          </a:prstGeom>
        </p:spPr>
        <p:txBody>
          <a:bodyPr vert="horz" lIns="91440" tIns="91440" rIns="91440" bIns="91440" rtlCol="0" anchor="ctr" anchorCtr="0"/>
          <a:lstStyle>
            <a:lvl1pPr algn="r">
              <a:defRPr sz="900">
                <a:solidFill>
                  <a:schemeClr val="bg1"/>
                </a:solidFill>
              </a:defRPr>
            </a:lvl1pPr>
          </a:lstStyle>
          <a:p>
            <a:fld id="{E773C8E2-B35B-254F-A137-6F2F570DAACB}" type="slidenum">
              <a:rPr lang="en-US" smtClean="0"/>
              <a:pPr/>
              <a:t>‹#›</a:t>
            </a:fld>
            <a:endParaRPr lang="en-US" dirty="0"/>
          </a:p>
        </p:txBody>
      </p:sp>
      <p:pic>
        <p:nvPicPr>
          <p:cNvPr id="9" name="Graphic 8">
            <a:extLst>
              <a:ext uri="{FF2B5EF4-FFF2-40B4-BE49-F238E27FC236}">
                <a16:creationId xmlns:a16="http://schemas.microsoft.com/office/drawing/2014/main" id="{23151D6B-3467-B047-B592-C8CD95F7D7FE}"/>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227669" y="6208706"/>
            <a:ext cx="1173513" cy="391171"/>
          </a:xfrm>
          <a:prstGeom prst="rect">
            <a:avLst/>
          </a:prstGeom>
        </p:spPr>
      </p:pic>
    </p:spTree>
    <p:extLst>
      <p:ext uri="{BB962C8B-B14F-4D97-AF65-F5344CB8AC3E}">
        <p14:creationId xmlns:p14="http://schemas.microsoft.com/office/powerpoint/2010/main" val="197757807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hdr="0" ftr="0" dt="0"/>
  <p:txStyles>
    <p:titleStyle>
      <a:lvl1pPr algn="l" defTabSz="685800" rtl="0" eaLnBrk="1" latinLnBrk="0" hangingPunct="1">
        <a:lnSpc>
          <a:spcPct val="90000"/>
        </a:lnSpc>
        <a:spcBef>
          <a:spcPct val="0"/>
        </a:spcBef>
        <a:buNone/>
        <a:defRPr sz="22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diagramColors" Target="../diagrams/colors6.xml"/><Relationship Id="rId5" Type="http://schemas.openxmlformats.org/officeDocument/2006/relationships/image" Target="../media/image11.jpeg"/><Relationship Id="rId10" Type="http://schemas.openxmlformats.org/officeDocument/2006/relationships/diagramQuickStyle" Target="../diagrams/quickStyle6.xml"/><Relationship Id="rId4" Type="http://schemas.openxmlformats.org/officeDocument/2006/relationships/image" Target="../media/image10.jpeg"/><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0.jpeg"/><Relationship Id="rId7" Type="http://schemas.openxmlformats.org/officeDocument/2006/relationships/image" Target="../media/image33.png"/><Relationship Id="rId2" Type="http://schemas.openxmlformats.org/officeDocument/2006/relationships/image" Target="../media/image9.jpeg"/><Relationship Id="rId1" Type="http://schemas.openxmlformats.org/officeDocument/2006/relationships/slideLayout" Target="../slideLayouts/slideLayout3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5.png"/><Relationship Id="rId2" Type="http://schemas.openxmlformats.org/officeDocument/2006/relationships/image" Target="../media/image9.jpeg"/><Relationship Id="rId1" Type="http://schemas.openxmlformats.org/officeDocument/2006/relationships/slideLayout" Target="../slideLayouts/slideLayout3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energy.gov/eere/wipo/historic-preservation-executed-programmatic-agreements" TargetMode="External"/><Relationship Id="rId7"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www.energy.gov/node/4816816" TargetMode="External"/><Relationship Id="rId9"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mailto:GONEPA@ee.doe.gov" TargetMode="External"/><Relationship Id="rId7"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3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3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mailto:GoNEPA@ee.doe.gov" TargetMode="External"/><Relationship Id="rId7"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mailto:GONEPA@ee.doe.gov" TargetMode="External"/><Relationship Id="rId9" Type="http://schemas.openxmlformats.org/officeDocument/2006/relationships/image" Target="../media/image13.jpeg"/></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8.xml"/><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image" Target="../media/image12.jpeg"/><Relationship Id="rId11" Type="http://schemas.openxmlformats.org/officeDocument/2006/relationships/diagramColors" Target="../diagrams/colors8.xml"/><Relationship Id="rId5" Type="http://schemas.openxmlformats.org/officeDocument/2006/relationships/image" Target="../media/image11.jpeg"/><Relationship Id="rId10" Type="http://schemas.openxmlformats.org/officeDocument/2006/relationships/diagramQuickStyle" Target="../diagrams/quickStyle8.xml"/><Relationship Id="rId4" Type="http://schemas.openxmlformats.org/officeDocument/2006/relationships/image" Target="../media/image10.jpeg"/><Relationship Id="rId9"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hyperlink" Target="mailto:GoNEPA@ee.doe.gov" TargetMode="External"/><Relationship Id="rId13"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diagramColors" Target="../diagrams/colors4.xml"/><Relationship Id="rId11" Type="http://schemas.openxmlformats.org/officeDocument/2006/relationships/image" Target="../media/image11.jpeg"/><Relationship Id="rId5" Type="http://schemas.openxmlformats.org/officeDocument/2006/relationships/diagramQuickStyle" Target="../diagrams/quickStyle4.xml"/><Relationship Id="rId10" Type="http://schemas.openxmlformats.org/officeDocument/2006/relationships/image" Target="../media/image10.jpeg"/><Relationship Id="rId4" Type="http://schemas.openxmlformats.org/officeDocument/2006/relationships/diagramLayout" Target="../diagrams/layout4.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hyperlink" Target="mailto:GoNEPA@ee.doe.gov" TargetMode="External"/><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diagramColors" Target="../diagrams/colors5.xml"/><Relationship Id="rId5" Type="http://schemas.openxmlformats.org/officeDocument/2006/relationships/image" Target="../media/image11.jpeg"/><Relationship Id="rId10" Type="http://schemas.openxmlformats.org/officeDocument/2006/relationships/diagramQuickStyle" Target="../diagrams/quickStyle5.xml"/><Relationship Id="rId4" Type="http://schemas.openxmlformats.org/officeDocument/2006/relationships/image" Target="../media/image10.jpeg"/><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772400" cy="1143000"/>
          </a:xfrm>
        </p:spPr>
        <p:txBody>
          <a:bodyPr>
            <a:normAutofit/>
          </a:bodyPr>
          <a:lstStyle/>
          <a:p>
            <a:r>
              <a:rPr lang="en-US" sz="3600" b="1" dirty="0"/>
              <a:t>NEPA Process Overview</a:t>
            </a:r>
          </a:p>
        </p:txBody>
      </p:sp>
      <p:sp>
        <p:nvSpPr>
          <p:cNvPr id="3" name="Subtitle 2"/>
          <p:cNvSpPr>
            <a:spLocks noGrp="1"/>
          </p:cNvSpPr>
          <p:nvPr>
            <p:ph type="subTitle" idx="1"/>
          </p:nvPr>
        </p:nvSpPr>
        <p:spPr>
          <a:xfrm>
            <a:off x="152400" y="932231"/>
            <a:ext cx="8839200" cy="5562600"/>
          </a:xfrm>
        </p:spPr>
        <p:txBody>
          <a:bodyPr>
            <a:normAutofit/>
          </a:bodyPr>
          <a:lstStyle/>
          <a:p>
            <a:endParaRPr lang="en-US" sz="1800" b="1" dirty="0">
              <a:solidFill>
                <a:schemeClr val="tx1"/>
              </a:solidFill>
            </a:endParaRPr>
          </a:p>
          <a:p>
            <a:endParaRPr lang="en-US" sz="2800" b="1" dirty="0">
              <a:solidFill>
                <a:schemeClr val="tx1"/>
              </a:solidFill>
              <a:latin typeface="Arial" panose="020B0604020202020204" pitchFamily="34" charset="0"/>
              <a:cs typeface="Arial" panose="020B0604020202020204" pitchFamily="34" charset="0"/>
            </a:endParaRPr>
          </a:p>
          <a:p>
            <a:r>
              <a:rPr lang="en-US" sz="2800" b="1" dirty="0">
                <a:solidFill>
                  <a:schemeClr val="tx1"/>
                </a:solidFill>
                <a:latin typeface="Arial" panose="020B0604020202020204" pitchFamily="34" charset="0"/>
                <a:cs typeface="Arial" panose="020B0604020202020204" pitchFamily="34" charset="0"/>
              </a:rPr>
              <a:t>The </a:t>
            </a:r>
            <a:r>
              <a:rPr lang="en-US" sz="2800" b="1" dirty="0">
                <a:solidFill>
                  <a:schemeClr val="accent5">
                    <a:lumMod val="75000"/>
                  </a:schemeClr>
                </a:solidFill>
                <a:latin typeface="Arial" panose="020B0604020202020204" pitchFamily="34" charset="0"/>
                <a:cs typeface="Arial" panose="020B0604020202020204" pitchFamily="34" charset="0"/>
              </a:rPr>
              <a:t>National Environmental Policy Act </a:t>
            </a:r>
            <a:r>
              <a:rPr lang="en-US" sz="2800" b="1" dirty="0">
                <a:solidFill>
                  <a:schemeClr val="tx1"/>
                </a:solidFill>
                <a:latin typeface="Arial" panose="020B0604020202020204" pitchFamily="34" charset="0"/>
                <a:cs typeface="Arial" panose="020B0604020202020204" pitchFamily="34" charset="0"/>
              </a:rPr>
              <a:t>(NEPA) </a:t>
            </a:r>
            <a:r>
              <a:rPr lang="en-US" sz="2800" b="1" u="sng" dirty="0">
                <a:solidFill>
                  <a:schemeClr val="tx1"/>
                </a:solidFill>
                <a:latin typeface="Arial" panose="020B0604020202020204" pitchFamily="34" charset="0"/>
                <a:cs typeface="Arial" panose="020B0604020202020204" pitchFamily="34" charset="0"/>
              </a:rPr>
              <a:t>Review Process</a:t>
            </a:r>
          </a:p>
          <a:p>
            <a:r>
              <a:rPr lang="en-US" b="1"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and</a:t>
            </a:r>
            <a:r>
              <a:rPr lang="en-US" b="1" dirty="0">
                <a:solidFill>
                  <a:schemeClr val="tx1"/>
                </a:solidFill>
                <a:latin typeface="Arial" panose="020B0604020202020204" pitchFamily="34" charset="0"/>
                <a:cs typeface="Arial" panose="020B0604020202020204" pitchFamily="34" charset="0"/>
              </a:rPr>
              <a:t> </a:t>
            </a:r>
          </a:p>
          <a:p>
            <a:r>
              <a:rPr lang="en-US" sz="2800" b="1" dirty="0">
                <a:solidFill>
                  <a:schemeClr val="tx1"/>
                </a:solidFill>
                <a:latin typeface="Arial" panose="020B0604020202020204" pitchFamily="34" charset="0"/>
                <a:cs typeface="Arial" panose="020B0604020202020204" pitchFamily="34" charset="0"/>
              </a:rPr>
              <a:t>The </a:t>
            </a:r>
            <a:r>
              <a:rPr lang="en-US" sz="2800" b="1" dirty="0">
                <a:solidFill>
                  <a:srgbClr val="0070C0"/>
                </a:solidFill>
                <a:latin typeface="Arial" panose="020B0604020202020204" pitchFamily="34" charset="0"/>
                <a:cs typeface="Arial" panose="020B0604020202020204" pitchFamily="34" charset="0"/>
              </a:rPr>
              <a:t>Office of State and Community Energy Programs </a:t>
            </a:r>
            <a:r>
              <a:rPr lang="en-US" sz="2800" b="1" dirty="0">
                <a:solidFill>
                  <a:schemeClr val="tx1"/>
                </a:solidFill>
                <a:latin typeface="Arial" panose="020B0604020202020204" pitchFamily="34" charset="0"/>
                <a:cs typeface="Arial" panose="020B0604020202020204" pitchFamily="34" charset="0"/>
              </a:rPr>
              <a:t>(SCEP) </a:t>
            </a:r>
          </a:p>
          <a:p>
            <a:endParaRPr lang="en-US" b="1" dirty="0">
              <a:solidFill>
                <a:schemeClr val="tx1"/>
              </a:solidFill>
              <a:latin typeface="Arial" panose="020B0604020202020204" pitchFamily="34" charset="0"/>
              <a:cs typeface="Arial" panose="020B0604020202020204" pitchFamily="34" charset="0"/>
            </a:endParaRPr>
          </a:p>
          <a:p>
            <a:r>
              <a:rPr lang="en-US" sz="2000" b="1" dirty="0">
                <a:solidFill>
                  <a:schemeClr val="tx1"/>
                </a:solidFill>
                <a:latin typeface="Arial" panose="020B0604020202020204" pitchFamily="34" charset="0"/>
                <a:cs typeface="Arial" panose="020B0604020202020204" pitchFamily="34" charset="0"/>
              </a:rPr>
              <a:t> </a:t>
            </a:r>
          </a:p>
          <a:p>
            <a:r>
              <a:rPr lang="en-US" b="1" dirty="0">
                <a:solidFill>
                  <a:schemeClr val="tx1"/>
                </a:solidFill>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endParaRPr>
          </a:p>
          <a:p>
            <a:br>
              <a:rPr lang="en-US" b="1" dirty="0">
                <a:solidFill>
                  <a:schemeClr val="tx1"/>
                </a:solidFill>
              </a:rPr>
            </a:br>
            <a:endParaRPr lang="en-US" b="1" dirty="0">
              <a:solidFill>
                <a:schemeClr val="tx1"/>
              </a:solidFill>
            </a:endParaRPr>
          </a:p>
          <a:p>
            <a:pPr algn="l"/>
            <a:endParaRPr lang="en-US" dirty="0">
              <a:solidFill>
                <a:schemeClr val="tx1"/>
              </a:solidFill>
            </a:endParaRPr>
          </a:p>
        </p:txBody>
      </p:sp>
      <p:pic>
        <p:nvPicPr>
          <p:cNvPr id="7" name="Picture 6" descr="Copy of DOE Seal Color Med-Res.jpg"/>
          <p:cNvPicPr>
            <a:picLocks noChangeAspect="1"/>
          </p:cNvPicPr>
          <p:nvPr/>
        </p:nvPicPr>
        <p:blipFill>
          <a:blip r:embed="rId3" cstate="print"/>
          <a:stretch>
            <a:fillRect/>
          </a:stretch>
        </p:blipFill>
        <p:spPr>
          <a:xfrm>
            <a:off x="7162800" y="4933926"/>
            <a:ext cx="1576435" cy="1576435"/>
          </a:xfrm>
          <a:prstGeom prst="rect">
            <a:avLst/>
          </a:prstGeom>
        </p:spPr>
      </p:pic>
      <p:pic>
        <p:nvPicPr>
          <p:cNvPr id="2050" name="Picture 2" descr="http://conservefish.org/wordpress/wp-content/uploads/nepa-870x310.png"/>
          <p:cNvPicPr>
            <a:picLocks noChangeAspect="1" noChangeArrowheads="1"/>
          </p:cNvPicPr>
          <p:nvPr/>
        </p:nvPicPr>
        <p:blipFill rotWithShape="1">
          <a:blip r:embed="rId4">
            <a:extLst>
              <a:ext uri="{28A0092B-C50C-407E-A947-70E740481C1C}">
                <a14:useLocalDpi xmlns:a14="http://schemas.microsoft.com/office/drawing/2010/main" val="0"/>
              </a:ext>
            </a:extLst>
          </a:blip>
          <a:srcRect l="24275" r="23938"/>
          <a:stretch/>
        </p:blipFill>
        <p:spPr bwMode="auto">
          <a:xfrm>
            <a:off x="152400" y="5057859"/>
            <a:ext cx="2133601" cy="14680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F1B8B9F7-A678-421B-BD1A-2E69D498BA07}"/>
              </a:ext>
            </a:extLst>
          </p:cNvPr>
          <p:cNvCxnSpPr/>
          <p:nvPr/>
        </p:nvCxnSpPr>
        <p:spPr>
          <a:xfrm>
            <a:off x="685800" y="4343400"/>
            <a:ext cx="762000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1D9489FF-6A8D-4FBE-8D18-9D91DFF8EAF1}"/>
              </a:ext>
            </a:extLst>
          </p:cNvPr>
          <p:cNvSpPr>
            <a:spLocks noGrp="1"/>
          </p:cNvSpPr>
          <p:nvPr>
            <p:ph idx="1"/>
          </p:nvPr>
        </p:nvSpPr>
        <p:spPr>
          <a:xfrm>
            <a:off x="181112" y="1523998"/>
            <a:ext cx="8734287" cy="3429000"/>
          </a:xfrm>
        </p:spPr>
        <p:txBody>
          <a:bodyPr/>
          <a:lstStyle/>
          <a:p>
            <a:pPr marL="0" indent="0" algn="just">
              <a:buNone/>
            </a:pPr>
            <a:r>
              <a:rPr lang="en-US" sz="2200" dirty="0"/>
              <a:t>Let’s look closer at a NEPA Determination with Bounded Categories. </a:t>
            </a:r>
          </a:p>
          <a:p>
            <a:pPr marL="0" indent="0" algn="just">
              <a:buNone/>
            </a:pPr>
            <a:endParaRPr lang="en-US" sz="1000" dirty="0"/>
          </a:p>
          <a:p>
            <a:pPr marL="0" indent="0" algn="just">
              <a:buNone/>
            </a:pPr>
            <a:r>
              <a:rPr lang="en-US" sz="2200" dirty="0"/>
              <a:t>Remember from our list of terms: Bounded Categories are activities listed in a NEPA determination that restrict the size, location,  installation methods, or other elements to complete a project.  </a:t>
            </a:r>
          </a:p>
          <a:p>
            <a:pPr marL="0" indent="0" algn="just">
              <a:buNone/>
            </a:pPr>
            <a:endParaRPr lang="en-US" sz="1000" dirty="0"/>
          </a:p>
          <a:p>
            <a:pPr marL="0" indent="0" algn="just">
              <a:buNone/>
            </a:pPr>
            <a:r>
              <a:rPr lang="en-US" sz="2200" dirty="0"/>
              <a:t>All Bounded Categories must be documented in a NEPA log to demonstrate that a project meets all the restrictions of the Bounded Category.</a:t>
            </a:r>
          </a:p>
          <a:p>
            <a:pPr algn="just"/>
            <a:endParaRPr lang="en-US" dirty="0"/>
          </a:p>
        </p:txBody>
      </p:sp>
      <p:sp>
        <p:nvSpPr>
          <p:cNvPr id="2" name="Title 1"/>
          <p:cNvSpPr>
            <a:spLocks noGrp="1"/>
          </p:cNvSpPr>
          <p:nvPr>
            <p:ph type="title"/>
          </p:nvPr>
        </p:nvSpPr>
        <p:spPr/>
        <p:txBody>
          <a:bodyPr>
            <a:normAutofit/>
          </a:bodyPr>
          <a:lstStyle/>
          <a:p>
            <a:pPr marL="0" indent="0"/>
            <a:r>
              <a:rPr lang="en-US" sz="2800" dirty="0"/>
              <a:t>Sample NEPA Determination</a:t>
            </a:r>
            <a:endParaRPr lang="en-US" sz="2800" dirty="0">
              <a:solidFill>
                <a:srgbClr val="FF0000"/>
              </a:solidFill>
            </a:endParaRP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469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If the NEPA Determination Includes Bounded Categories</a:t>
            </a:r>
            <a:endParaRPr lang="en-US" sz="2800" dirty="0">
              <a:solidFill>
                <a:srgbClr val="FF0000"/>
              </a:solidFill>
            </a:endParaRPr>
          </a:p>
        </p:txBody>
      </p:sp>
      <p:sp>
        <p:nvSpPr>
          <p:cNvPr id="3" name="Content Placeholder 2"/>
          <p:cNvSpPr>
            <a:spLocks noGrp="1"/>
          </p:cNvSpPr>
          <p:nvPr>
            <p:ph idx="1"/>
          </p:nvPr>
        </p:nvSpPr>
        <p:spPr>
          <a:xfrm>
            <a:off x="152400" y="1152377"/>
            <a:ext cx="8839200" cy="1590823"/>
          </a:xfrm>
        </p:spPr>
        <p:txBody>
          <a:bodyPr>
            <a:normAutofit/>
          </a:bodyPr>
          <a:lstStyle/>
          <a:p>
            <a:pPr marL="0" indent="0" algn="just">
              <a:buNone/>
            </a:pPr>
            <a:r>
              <a:rPr lang="en-US" sz="1800" dirty="0"/>
              <a:t>The Recipient must demonstrate the proposed project meets the restrictions of the Bounded Category for each project.</a:t>
            </a:r>
          </a:p>
          <a:p>
            <a:pPr marL="0" indent="0" algn="just">
              <a:buNone/>
            </a:pPr>
            <a:r>
              <a:rPr lang="en-US" sz="1800" dirty="0"/>
              <a:t>A completed NEPA log provides the documentation to demonstrate the project fits within the Bounded Category.</a:t>
            </a:r>
          </a:p>
          <a:p>
            <a:pPr marL="0" indent="0">
              <a:buNone/>
            </a:pPr>
            <a:r>
              <a:rPr lang="en-US" sz="1800" dirty="0"/>
              <a:t>The proposed project must:</a:t>
            </a:r>
          </a:p>
          <a:p>
            <a:pPr marL="0" indent="0">
              <a:buNone/>
            </a:pPr>
            <a:endParaRPr lang="en-US" sz="1800" dirty="0"/>
          </a:p>
          <a:p>
            <a:pPr marL="0" indent="0">
              <a:buNone/>
            </a:pPr>
            <a:endParaRPr lang="en-US" sz="1800" dirty="0"/>
          </a:p>
          <a:p>
            <a:pPr marL="0" indent="0">
              <a:buNone/>
            </a:pPr>
            <a:endParaRPr lang="en-US" sz="1800" dirty="0"/>
          </a:p>
          <a:p>
            <a:pPr>
              <a:buFont typeface="Wingdings" panose="05000000000000000000" pitchFamily="2" charset="2"/>
              <a:buChar char="ü"/>
            </a:pPr>
            <a:endParaRPr lang="en-US" sz="1800" dirty="0"/>
          </a:p>
          <a:p>
            <a:pPr marL="0" indent="0">
              <a:buNone/>
            </a:pPr>
            <a:endParaRPr lang="en-US" sz="1800" dirty="0"/>
          </a:p>
          <a:p>
            <a:pPr marL="457200" lvl="1" indent="0">
              <a:buNone/>
            </a:pPr>
            <a:endParaRPr lang="en-US" dirty="0"/>
          </a:p>
          <a:p>
            <a:pPr marL="0" indent="0">
              <a:buNone/>
            </a:pPr>
            <a:endParaRPr lang="en-US" dirty="0"/>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0" name="Content Placeholder 3">
            <a:extLst>
              <a:ext uri="{FF2B5EF4-FFF2-40B4-BE49-F238E27FC236}">
                <a16:creationId xmlns:a16="http://schemas.microsoft.com/office/drawing/2014/main" id="{12916F3A-8768-4883-BF83-CE664C6B4692}"/>
              </a:ext>
            </a:extLst>
          </p:cNvPr>
          <p:cNvGraphicFramePr>
            <a:graphicFrameLocks/>
          </p:cNvGraphicFramePr>
          <p:nvPr>
            <p:extLst>
              <p:ext uri="{D42A27DB-BD31-4B8C-83A1-F6EECF244321}">
                <p14:modId xmlns:p14="http://schemas.microsoft.com/office/powerpoint/2010/main" val="2728363006"/>
              </p:ext>
            </p:extLst>
          </p:nvPr>
        </p:nvGraphicFramePr>
        <p:xfrm>
          <a:off x="152400" y="1918253"/>
          <a:ext cx="8839199" cy="38006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0041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7296A1-C002-4EB3-946E-2FCEAC2DE5B7}"/>
              </a:ext>
            </a:extLst>
          </p:cNvPr>
          <p:cNvSpPr>
            <a:spLocks noGrp="1"/>
          </p:cNvSpPr>
          <p:nvPr>
            <p:ph idx="1"/>
          </p:nvPr>
        </p:nvSpPr>
        <p:spPr>
          <a:xfrm>
            <a:off x="266700" y="2505475"/>
            <a:ext cx="8610600" cy="1854490"/>
          </a:xfrm>
        </p:spPr>
        <p:txBody>
          <a:bodyPr>
            <a:normAutofit fontScale="92500"/>
          </a:bodyPr>
          <a:lstStyle/>
          <a:p>
            <a:pPr marL="0" indent="0" algn="just">
              <a:buNone/>
            </a:pPr>
            <a:r>
              <a:rPr lang="en-US" sz="2400" dirty="0"/>
              <a:t>On the next slide is a flow chart to help you understand the process. </a:t>
            </a:r>
          </a:p>
          <a:p>
            <a:pPr marL="0" indent="0" algn="just">
              <a:buNone/>
            </a:pPr>
            <a:r>
              <a:rPr lang="en-US" dirty="0"/>
              <a:t>F</a:t>
            </a:r>
            <a:r>
              <a:rPr lang="en-US" sz="2400" dirty="0"/>
              <a:t>ollow the highlighted boxes to understand Recipient responsibilities under Bounded Categories. If your NEPA determination does not include Bounded Categories, skip to slide 31.</a:t>
            </a:r>
          </a:p>
        </p:txBody>
      </p:sp>
      <p:sp>
        <p:nvSpPr>
          <p:cNvPr id="4" name="Title 1">
            <a:extLst>
              <a:ext uri="{FF2B5EF4-FFF2-40B4-BE49-F238E27FC236}">
                <a16:creationId xmlns:a16="http://schemas.microsoft.com/office/drawing/2014/main" id="{E0B03230-97BC-4F08-9674-88569D385168}"/>
              </a:ext>
            </a:extLst>
          </p:cNvPr>
          <p:cNvSpPr>
            <a:spLocks noGrp="1"/>
          </p:cNvSpPr>
          <p:nvPr>
            <p:ph type="title"/>
          </p:nvPr>
        </p:nvSpPr>
        <p:spPr>
          <a:xfrm>
            <a:off x="457200" y="9378"/>
            <a:ext cx="6781800" cy="1143000"/>
          </a:xfrm>
        </p:spPr>
        <p:txBody>
          <a:bodyPr>
            <a:normAutofit/>
          </a:bodyPr>
          <a:lstStyle/>
          <a:p>
            <a:pPr marL="0" indent="0"/>
            <a:r>
              <a:rPr lang="en-US" sz="2800" dirty="0"/>
              <a:t>NEPA Review </a:t>
            </a:r>
            <a:endParaRPr lang="en-US" sz="2800" dirty="0">
              <a:solidFill>
                <a:srgbClr val="FF0000"/>
              </a:solidFill>
            </a:endParaRPr>
          </a:p>
        </p:txBody>
      </p:sp>
      <p:grpSp>
        <p:nvGrpSpPr>
          <p:cNvPr id="5" name="Group 4">
            <a:extLst>
              <a:ext uri="{FF2B5EF4-FFF2-40B4-BE49-F238E27FC236}">
                <a16:creationId xmlns:a16="http://schemas.microsoft.com/office/drawing/2014/main" id="{E00F6B13-6AB6-4856-8832-AF1EE657A903}"/>
              </a:ext>
            </a:extLst>
          </p:cNvPr>
          <p:cNvGrpSpPr/>
          <p:nvPr/>
        </p:nvGrpSpPr>
        <p:grpSpPr>
          <a:xfrm>
            <a:off x="0" y="5181600"/>
            <a:ext cx="9144000" cy="1485902"/>
            <a:chOff x="0" y="5143498"/>
            <a:chExt cx="9144000" cy="1485902"/>
          </a:xfrm>
        </p:grpSpPr>
        <p:pic>
          <p:nvPicPr>
            <p:cNvPr id="6" name="Picture 6" descr="http://poster.4teachers.org/imgFilePoster/196177.jpg">
              <a:extLst>
                <a:ext uri="{FF2B5EF4-FFF2-40B4-BE49-F238E27FC236}">
                  <a16:creationId xmlns:a16="http://schemas.microsoft.com/office/drawing/2014/main" id="{35FB3A42-42E5-413B-B662-E04813D4F5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bloximages.newyork1.vip.townnews.com/mysuncoast.com/content/tncms/assets/v3/editorial/c/57/c57d9620-4a1e-11e2-bfa5-0019bb30f31a/50d22a7bc169b.image.jpg">
              <a:extLst>
                <a:ext uri="{FF2B5EF4-FFF2-40B4-BE49-F238E27FC236}">
                  <a16:creationId xmlns:a16="http://schemas.microsoft.com/office/drawing/2014/main" id="{24F434A4-4AE3-4D2E-A6DD-04281785A8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cdn2.arkive.org/media/A7/A7A5A512-EB6E-45C3-A705-C89B88C458A5/Presentation.Large/Piping-plover-incubating-at-nest.jpg">
              <a:extLst>
                <a:ext uri="{FF2B5EF4-FFF2-40B4-BE49-F238E27FC236}">
                  <a16:creationId xmlns:a16="http://schemas.microsoft.com/office/drawing/2014/main" id="{A615DB3A-CC66-47E5-BD39-CE103A29298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angelicshamanministry.files.wordpress.com/2011/12/bald-eagle3.jpg">
              <a:extLst>
                <a:ext uri="{FF2B5EF4-FFF2-40B4-BE49-F238E27FC236}">
                  <a16:creationId xmlns:a16="http://schemas.microsoft.com/office/drawing/2014/main" id="{7E7319F2-7390-4DFF-82E6-14DD1D06E5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asternRedBatMale.jpg">
              <a:extLst>
                <a:ext uri="{FF2B5EF4-FFF2-40B4-BE49-F238E27FC236}">
                  <a16:creationId xmlns:a16="http://schemas.microsoft.com/office/drawing/2014/main" id="{36E38E81-D1B7-4F93-82D6-994A93326A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Graphic 11" descr="Flowchart with solid fill">
            <a:extLst>
              <a:ext uri="{FF2B5EF4-FFF2-40B4-BE49-F238E27FC236}">
                <a16:creationId xmlns:a16="http://schemas.microsoft.com/office/drawing/2014/main" id="{D820199F-C6E7-4C26-B7F7-394E1C1B2F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4800" y="1516813"/>
            <a:ext cx="914400" cy="914400"/>
          </a:xfrm>
          <a:prstGeom prst="rect">
            <a:avLst/>
          </a:prstGeom>
        </p:spPr>
      </p:pic>
    </p:spTree>
    <p:extLst>
      <p:ext uri="{BB962C8B-B14F-4D97-AF65-F5344CB8AC3E}">
        <p14:creationId xmlns:p14="http://schemas.microsoft.com/office/powerpoint/2010/main" val="885442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7296A1-C002-4EB3-946E-2FCEAC2DE5B7}"/>
              </a:ext>
            </a:extLst>
          </p:cNvPr>
          <p:cNvSpPr>
            <a:spLocks noGrp="1"/>
          </p:cNvSpPr>
          <p:nvPr>
            <p:ph idx="1"/>
          </p:nvPr>
        </p:nvSpPr>
        <p:spPr>
          <a:xfrm>
            <a:off x="266700" y="2667001"/>
            <a:ext cx="8610600" cy="2286000"/>
          </a:xfrm>
        </p:spPr>
        <p:txBody>
          <a:bodyPr>
            <a:normAutofit fontScale="92500" lnSpcReduction="20000"/>
          </a:bodyPr>
          <a:lstStyle/>
          <a:p>
            <a:pPr marL="0" indent="0" algn="just">
              <a:buNone/>
            </a:pPr>
            <a:r>
              <a:rPr lang="en-US" sz="2400" dirty="0"/>
              <a:t>Any activities on tribal lands or tribal properties are restricted to homes/buildings less than forty-five (45) years old and without ground disturbance, as outlined in all NEPA determinations. Recipients must contact their Project Officer to request a review of activities on tribal homes/buildings forty-five (45) years and older. Approval from DOE NEPA is required prior to initiating activities. For recipients with a DOE executed historic preservation programmatic agreement (PA), activitie</a:t>
            </a:r>
            <a:r>
              <a:rPr lang="en-US" dirty="0"/>
              <a:t>s on tribal lands are not covered by PAs.</a:t>
            </a:r>
            <a:endParaRPr lang="en-US" sz="2400" dirty="0"/>
          </a:p>
        </p:txBody>
      </p:sp>
      <p:sp>
        <p:nvSpPr>
          <p:cNvPr id="4" name="Title 1">
            <a:extLst>
              <a:ext uri="{FF2B5EF4-FFF2-40B4-BE49-F238E27FC236}">
                <a16:creationId xmlns:a16="http://schemas.microsoft.com/office/drawing/2014/main" id="{E0B03230-97BC-4F08-9674-88569D385168}"/>
              </a:ext>
            </a:extLst>
          </p:cNvPr>
          <p:cNvSpPr>
            <a:spLocks noGrp="1"/>
          </p:cNvSpPr>
          <p:nvPr>
            <p:ph type="title"/>
          </p:nvPr>
        </p:nvSpPr>
        <p:spPr>
          <a:xfrm>
            <a:off x="457200" y="9378"/>
            <a:ext cx="6781800" cy="1143000"/>
          </a:xfrm>
        </p:spPr>
        <p:txBody>
          <a:bodyPr>
            <a:normAutofit/>
          </a:bodyPr>
          <a:lstStyle/>
          <a:p>
            <a:pPr marL="0" indent="0"/>
            <a:r>
              <a:rPr lang="en-US" sz="2800" dirty="0"/>
              <a:t>NEPA Review </a:t>
            </a:r>
            <a:endParaRPr lang="en-US" sz="2800" dirty="0">
              <a:solidFill>
                <a:srgbClr val="FF0000"/>
              </a:solidFill>
            </a:endParaRPr>
          </a:p>
        </p:txBody>
      </p:sp>
      <p:grpSp>
        <p:nvGrpSpPr>
          <p:cNvPr id="5" name="Group 4">
            <a:extLst>
              <a:ext uri="{FF2B5EF4-FFF2-40B4-BE49-F238E27FC236}">
                <a16:creationId xmlns:a16="http://schemas.microsoft.com/office/drawing/2014/main" id="{E00F6B13-6AB6-4856-8832-AF1EE657A903}"/>
              </a:ext>
            </a:extLst>
          </p:cNvPr>
          <p:cNvGrpSpPr/>
          <p:nvPr/>
        </p:nvGrpSpPr>
        <p:grpSpPr>
          <a:xfrm>
            <a:off x="0" y="5181600"/>
            <a:ext cx="9144000" cy="1485902"/>
            <a:chOff x="0" y="5143498"/>
            <a:chExt cx="9144000" cy="1485902"/>
          </a:xfrm>
        </p:grpSpPr>
        <p:pic>
          <p:nvPicPr>
            <p:cNvPr id="6" name="Picture 6" descr="http://poster.4teachers.org/imgFilePoster/196177.jpg">
              <a:extLst>
                <a:ext uri="{FF2B5EF4-FFF2-40B4-BE49-F238E27FC236}">
                  <a16:creationId xmlns:a16="http://schemas.microsoft.com/office/drawing/2014/main" id="{35FB3A42-42E5-413B-B662-E04813D4F5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bloximages.newyork1.vip.townnews.com/mysuncoast.com/content/tncms/assets/v3/editorial/c/57/c57d9620-4a1e-11e2-bfa5-0019bb30f31a/50d22a7bc169b.image.jpg">
              <a:extLst>
                <a:ext uri="{FF2B5EF4-FFF2-40B4-BE49-F238E27FC236}">
                  <a16:creationId xmlns:a16="http://schemas.microsoft.com/office/drawing/2014/main" id="{24F434A4-4AE3-4D2E-A6DD-04281785A8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cdn2.arkive.org/media/A7/A7A5A512-EB6E-45C3-A705-C89B88C458A5/Presentation.Large/Piping-plover-incubating-at-nest.jpg">
              <a:extLst>
                <a:ext uri="{FF2B5EF4-FFF2-40B4-BE49-F238E27FC236}">
                  <a16:creationId xmlns:a16="http://schemas.microsoft.com/office/drawing/2014/main" id="{A615DB3A-CC66-47E5-BD39-CE103A29298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angelicshamanministry.files.wordpress.com/2011/12/bald-eagle3.jpg">
              <a:extLst>
                <a:ext uri="{FF2B5EF4-FFF2-40B4-BE49-F238E27FC236}">
                  <a16:creationId xmlns:a16="http://schemas.microsoft.com/office/drawing/2014/main" id="{7E7319F2-7390-4DFF-82E6-14DD1D06E5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asternRedBatMale.jpg">
              <a:extLst>
                <a:ext uri="{FF2B5EF4-FFF2-40B4-BE49-F238E27FC236}">
                  <a16:creationId xmlns:a16="http://schemas.microsoft.com/office/drawing/2014/main" id="{36E38E81-D1B7-4F93-82D6-994A93326A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79A7310D-3BBC-25D5-23E7-2C3322E99CDC}"/>
              </a:ext>
            </a:extLst>
          </p:cNvPr>
          <p:cNvPicPr>
            <a:picLocks noChangeAspect="1"/>
          </p:cNvPicPr>
          <p:nvPr/>
        </p:nvPicPr>
        <p:blipFill>
          <a:blip r:embed="rId7"/>
          <a:stretch>
            <a:fillRect/>
          </a:stretch>
        </p:blipFill>
        <p:spPr>
          <a:xfrm>
            <a:off x="3841474" y="1125874"/>
            <a:ext cx="1562560" cy="1377006"/>
          </a:xfrm>
          <a:prstGeom prst="rect">
            <a:avLst/>
          </a:prstGeom>
        </p:spPr>
      </p:pic>
    </p:spTree>
    <p:extLst>
      <p:ext uri="{BB962C8B-B14F-4D97-AF65-F5344CB8AC3E}">
        <p14:creationId xmlns:p14="http://schemas.microsoft.com/office/powerpoint/2010/main" val="1882626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fontScale="90000"/>
          </a:bodyPr>
          <a:lstStyle/>
          <a:p>
            <a:r>
              <a:rPr lang="en-US" sz="2200" dirty="0"/>
              <a:t>NEPA Review for projects with Bounded Categories in NEPA Determination - skip to slide 31 for projects </a:t>
            </a:r>
            <a:r>
              <a:rPr lang="en-US" sz="2200" u="sng" dirty="0"/>
              <a:t>without</a:t>
            </a:r>
            <a:r>
              <a:rPr lang="en-US" sz="2200" dirty="0"/>
              <a:t> Bounded Categories</a:t>
            </a:r>
            <a:endParaRPr lang="en-US" dirty="0"/>
          </a:p>
        </p:txBody>
      </p:sp>
      <p:sp>
        <p:nvSpPr>
          <p:cNvPr id="6" name="Rectangle 5"/>
          <p:cNvSpPr/>
          <p:nvPr/>
        </p:nvSpPr>
        <p:spPr>
          <a:xfrm>
            <a:off x="2410566" y="1030304"/>
            <a:ext cx="4131732" cy="464630"/>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a:t>
            </a:r>
            <a:r>
              <a:rPr lang="en-US" sz="1600" dirty="0">
                <a:solidFill>
                  <a:srgbClr val="11289B"/>
                </a:solidFill>
              </a:rPr>
              <a:t>*</a:t>
            </a:r>
            <a:r>
              <a:rPr lang="en-US" sz="1600" dirty="0">
                <a:solidFill>
                  <a:srgbClr val="000000"/>
                </a:solidFill>
              </a:rPr>
              <a:t>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r>
              <a:rPr lang="en-US" sz="1600" dirty="0">
                <a:solidFill>
                  <a:srgbClr val="11289B"/>
                </a:solidFill>
              </a:rPr>
              <a:t>*</a:t>
            </a: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2918786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a:t>
            </a:r>
            <a:r>
              <a:rPr lang="en-US" sz="1600" dirty="0">
                <a:solidFill>
                  <a:srgbClr val="11289B"/>
                </a:solidFill>
              </a:rPr>
              <a:t>*</a:t>
            </a:r>
            <a:r>
              <a:rPr lang="en-US" sz="1600" dirty="0">
                <a:solidFill>
                  <a:srgbClr val="000000"/>
                </a:solidFill>
              </a:rPr>
              <a:t>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r>
              <a:rPr lang="en-US" sz="1600" dirty="0">
                <a:solidFill>
                  <a:srgbClr val="11289B"/>
                </a:solidFill>
              </a:rPr>
              <a:t>*</a:t>
            </a: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3171532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NEPA Log</a:t>
            </a:r>
            <a:endParaRPr lang="en-US" sz="2800" dirty="0">
              <a:solidFill>
                <a:srgbClr val="FF0000"/>
              </a:solidFill>
            </a:endParaRPr>
          </a:p>
        </p:txBody>
      </p:sp>
      <p:sp>
        <p:nvSpPr>
          <p:cNvPr id="3" name="Content Placeholder 2"/>
          <p:cNvSpPr>
            <a:spLocks noGrp="1"/>
          </p:cNvSpPr>
          <p:nvPr>
            <p:ph idx="1"/>
          </p:nvPr>
        </p:nvSpPr>
        <p:spPr>
          <a:xfrm>
            <a:off x="271129" y="1043763"/>
            <a:ext cx="8853378" cy="4114800"/>
          </a:xfrm>
        </p:spPr>
        <p:txBody>
          <a:bodyPr>
            <a:normAutofit/>
          </a:bodyPr>
          <a:lstStyle/>
          <a:p>
            <a:pPr marL="0" indent="0">
              <a:buNone/>
            </a:pPr>
            <a:r>
              <a:rPr lang="en-US" sz="1700" dirty="0"/>
              <a:t>Sample DOE NEPA log for recipients with a Historic Preservation PA:</a:t>
            </a:r>
          </a:p>
          <a:p>
            <a:pPr marL="0" indent="0" algn="ctr">
              <a:buNone/>
            </a:pPr>
            <a:endParaRPr lang="en-US" sz="2000" dirty="0"/>
          </a:p>
          <a:p>
            <a:pPr marL="0" indent="0">
              <a:buNone/>
            </a:pPr>
            <a:endParaRPr lang="en-US" sz="2000" dirty="0"/>
          </a:p>
          <a:p>
            <a:pPr marL="0" indent="0">
              <a:buNone/>
            </a:pPr>
            <a:endParaRPr lang="en-US" sz="1700" dirty="0"/>
          </a:p>
          <a:p>
            <a:pPr marL="0" indent="0">
              <a:buNone/>
            </a:pPr>
            <a:endParaRPr lang="en-US" sz="1800" dirty="0"/>
          </a:p>
          <a:p>
            <a:pPr marL="0" indent="0" algn="ctr">
              <a:buNone/>
            </a:pPr>
            <a:endParaRPr lang="en-US" sz="2400" dirty="0"/>
          </a:p>
          <a:p>
            <a:pPr marL="0" indent="0">
              <a:buNone/>
            </a:pPr>
            <a:endParaRPr lang="en-US" sz="2000" dirty="0"/>
          </a:p>
          <a:p>
            <a:pPr marL="0" indent="0" algn="ctr">
              <a:buNone/>
            </a:pPr>
            <a:endParaRPr lang="en-US" sz="1900" dirty="0"/>
          </a:p>
        </p:txBody>
      </p:sp>
      <p:grpSp>
        <p:nvGrpSpPr>
          <p:cNvPr id="4" name="Group 3"/>
          <p:cNvGrpSpPr/>
          <p:nvPr/>
        </p:nvGrpSpPr>
        <p:grpSpPr>
          <a:xfrm>
            <a:off x="0" y="5181598"/>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C2E8EA36-0A3B-E1C5-DB7A-640E02094D04}"/>
              </a:ext>
            </a:extLst>
          </p:cNvPr>
          <p:cNvPicPr>
            <a:picLocks noChangeAspect="1"/>
          </p:cNvPicPr>
          <p:nvPr/>
        </p:nvPicPr>
        <p:blipFill>
          <a:blip r:embed="rId8"/>
          <a:stretch>
            <a:fillRect/>
          </a:stretch>
        </p:blipFill>
        <p:spPr>
          <a:xfrm>
            <a:off x="278217" y="1383849"/>
            <a:ext cx="8686800" cy="4090302"/>
          </a:xfrm>
          <a:prstGeom prst="rect">
            <a:avLst/>
          </a:prstGeom>
        </p:spPr>
      </p:pic>
    </p:spTree>
    <p:extLst>
      <p:ext uri="{BB962C8B-B14F-4D97-AF65-F5344CB8AC3E}">
        <p14:creationId xmlns:p14="http://schemas.microsoft.com/office/powerpoint/2010/main" val="253365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NEPA Log</a:t>
            </a:r>
            <a:endParaRPr lang="en-US" sz="2800" dirty="0">
              <a:solidFill>
                <a:srgbClr val="FF0000"/>
              </a:solidFill>
            </a:endParaRPr>
          </a:p>
        </p:txBody>
      </p:sp>
      <p:sp>
        <p:nvSpPr>
          <p:cNvPr id="3" name="Content Placeholder 2"/>
          <p:cNvSpPr>
            <a:spLocks noGrp="1"/>
          </p:cNvSpPr>
          <p:nvPr>
            <p:ph idx="1"/>
          </p:nvPr>
        </p:nvSpPr>
        <p:spPr>
          <a:xfrm>
            <a:off x="267585" y="1066797"/>
            <a:ext cx="8853378" cy="4114800"/>
          </a:xfrm>
        </p:spPr>
        <p:txBody>
          <a:bodyPr>
            <a:normAutofit/>
          </a:bodyPr>
          <a:lstStyle/>
          <a:p>
            <a:pPr marL="0" indent="0">
              <a:buNone/>
            </a:pPr>
            <a:r>
              <a:rPr lang="en-US" sz="1700" dirty="0"/>
              <a:t>Sample DOE NEPA log for recipients </a:t>
            </a:r>
            <a:r>
              <a:rPr lang="en-US" sz="1700" dirty="0" err="1"/>
              <a:t>withOUT</a:t>
            </a:r>
            <a:r>
              <a:rPr lang="en-US" sz="1700" dirty="0"/>
              <a:t> a Historic Preservation PA:</a:t>
            </a:r>
          </a:p>
          <a:p>
            <a:pPr marL="0" indent="0" algn="ctr">
              <a:buNone/>
            </a:pPr>
            <a:endParaRPr lang="en-US" sz="2000" dirty="0"/>
          </a:p>
          <a:p>
            <a:pPr marL="0" indent="0">
              <a:buNone/>
            </a:pPr>
            <a:endParaRPr lang="en-US" sz="2000" dirty="0"/>
          </a:p>
          <a:p>
            <a:pPr marL="0" indent="0">
              <a:buNone/>
            </a:pPr>
            <a:endParaRPr lang="en-US" sz="2000" dirty="0"/>
          </a:p>
          <a:p>
            <a:pPr marL="457200" lvl="1" indent="0">
              <a:buNone/>
            </a:pPr>
            <a:endParaRPr lang="en-US" dirty="0"/>
          </a:p>
          <a:p>
            <a:pPr marL="0" indent="0">
              <a:buNone/>
            </a:pPr>
            <a:endParaRPr lang="en-US" sz="2000" dirty="0"/>
          </a:p>
          <a:p>
            <a:pPr marL="0" indent="0">
              <a:buNone/>
            </a:pPr>
            <a:endParaRPr lang="en-US" sz="1700" dirty="0"/>
          </a:p>
          <a:p>
            <a:pPr marL="0" indent="0">
              <a:buNone/>
            </a:pPr>
            <a:endParaRPr lang="en-US" sz="1800" dirty="0"/>
          </a:p>
          <a:p>
            <a:pPr marL="0" indent="0" algn="ctr">
              <a:buNone/>
            </a:pPr>
            <a:endParaRPr lang="en-US" sz="2400" dirty="0"/>
          </a:p>
          <a:p>
            <a:pPr marL="0" indent="0">
              <a:buNone/>
            </a:pPr>
            <a:endParaRPr lang="en-US" sz="2000" dirty="0"/>
          </a:p>
          <a:p>
            <a:pPr marL="0" indent="0" algn="ctr">
              <a:buNone/>
            </a:pPr>
            <a:endParaRPr lang="en-US" sz="1900" dirty="0"/>
          </a:p>
        </p:txBody>
      </p:sp>
      <p:grpSp>
        <p:nvGrpSpPr>
          <p:cNvPr id="4" name="Group 3"/>
          <p:cNvGrpSpPr/>
          <p:nvPr/>
        </p:nvGrpSpPr>
        <p:grpSpPr>
          <a:xfrm>
            <a:off x="0" y="5181598"/>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A1946BB4-6507-EB01-E344-39E06CE0DEFA}"/>
              </a:ext>
            </a:extLst>
          </p:cNvPr>
          <p:cNvPicPr>
            <a:picLocks noChangeAspect="1"/>
          </p:cNvPicPr>
          <p:nvPr/>
        </p:nvPicPr>
        <p:blipFill>
          <a:blip r:embed="rId8"/>
          <a:stretch>
            <a:fillRect/>
          </a:stretch>
        </p:blipFill>
        <p:spPr>
          <a:xfrm>
            <a:off x="342015" y="1524000"/>
            <a:ext cx="8534400" cy="4463939"/>
          </a:xfrm>
          <a:prstGeom prst="rect">
            <a:avLst/>
          </a:prstGeom>
        </p:spPr>
      </p:pic>
    </p:spTree>
    <p:extLst>
      <p:ext uri="{BB962C8B-B14F-4D97-AF65-F5344CB8AC3E}">
        <p14:creationId xmlns:p14="http://schemas.microsoft.com/office/powerpoint/2010/main" val="2959812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NEPA Log</a:t>
            </a:r>
            <a:endParaRPr lang="en-US" sz="2800" dirty="0">
              <a:solidFill>
                <a:srgbClr val="FF0000"/>
              </a:solidFill>
            </a:endParaRPr>
          </a:p>
        </p:txBody>
      </p:sp>
      <p:sp>
        <p:nvSpPr>
          <p:cNvPr id="3" name="Content Placeholder 2"/>
          <p:cNvSpPr>
            <a:spLocks noGrp="1"/>
          </p:cNvSpPr>
          <p:nvPr>
            <p:ph idx="1"/>
          </p:nvPr>
        </p:nvSpPr>
        <p:spPr>
          <a:xfrm>
            <a:off x="267585" y="1066797"/>
            <a:ext cx="8853378" cy="4114800"/>
          </a:xfrm>
        </p:spPr>
        <p:txBody>
          <a:bodyPr>
            <a:normAutofit/>
          </a:bodyPr>
          <a:lstStyle/>
          <a:p>
            <a:pPr marL="0" indent="0">
              <a:buNone/>
            </a:pPr>
            <a:r>
              <a:rPr lang="en-US" sz="1700" dirty="0"/>
              <a:t>New requirement for NEPA logs added to bottom of first page:</a:t>
            </a:r>
            <a:endParaRPr lang="en-US" sz="2000" dirty="0"/>
          </a:p>
          <a:p>
            <a:pPr marL="0" indent="0">
              <a:buNone/>
            </a:pPr>
            <a:endParaRPr lang="en-US" sz="2000" dirty="0"/>
          </a:p>
          <a:p>
            <a:pPr marL="0" indent="0">
              <a:buNone/>
            </a:pPr>
            <a:endParaRPr lang="en-US" sz="2000" dirty="0"/>
          </a:p>
          <a:p>
            <a:pPr marL="457200" lvl="1" indent="0">
              <a:buNone/>
            </a:pPr>
            <a:endParaRPr lang="en-US" dirty="0"/>
          </a:p>
          <a:p>
            <a:pPr marL="0" indent="0">
              <a:buNone/>
            </a:pPr>
            <a:endParaRPr lang="en-US" sz="2000" dirty="0"/>
          </a:p>
          <a:p>
            <a:pPr marL="0" indent="0">
              <a:buNone/>
            </a:pPr>
            <a:endParaRPr lang="en-US" sz="1700" dirty="0"/>
          </a:p>
          <a:p>
            <a:pPr marL="0" indent="0">
              <a:buNone/>
            </a:pPr>
            <a:endParaRPr lang="en-US" sz="1800" dirty="0"/>
          </a:p>
          <a:p>
            <a:pPr marL="0" indent="0" algn="ctr">
              <a:buNone/>
            </a:pPr>
            <a:endParaRPr lang="en-US" sz="2400" dirty="0"/>
          </a:p>
          <a:p>
            <a:pPr marL="0" indent="0">
              <a:buNone/>
            </a:pPr>
            <a:endParaRPr lang="en-US" sz="2000" dirty="0"/>
          </a:p>
          <a:p>
            <a:pPr marL="0" indent="0" algn="ctr">
              <a:buNone/>
            </a:pPr>
            <a:endParaRPr lang="en-US" sz="1900" dirty="0"/>
          </a:p>
        </p:txBody>
      </p:sp>
      <p:grpSp>
        <p:nvGrpSpPr>
          <p:cNvPr id="4" name="Group 3"/>
          <p:cNvGrpSpPr/>
          <p:nvPr/>
        </p:nvGrpSpPr>
        <p:grpSpPr>
          <a:xfrm>
            <a:off x="0" y="5181598"/>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a:extLst>
              <a:ext uri="{FF2B5EF4-FFF2-40B4-BE49-F238E27FC236}">
                <a16:creationId xmlns:a16="http://schemas.microsoft.com/office/drawing/2014/main" id="{46165F73-4F52-8056-FF6E-4520FCE60F62}"/>
              </a:ext>
            </a:extLst>
          </p:cNvPr>
          <p:cNvPicPr>
            <a:picLocks noChangeAspect="1"/>
          </p:cNvPicPr>
          <p:nvPr/>
        </p:nvPicPr>
        <p:blipFill>
          <a:blip r:embed="rId8"/>
          <a:stretch>
            <a:fillRect/>
          </a:stretch>
        </p:blipFill>
        <p:spPr>
          <a:xfrm>
            <a:off x="0" y="2741527"/>
            <a:ext cx="9144000" cy="1374946"/>
          </a:xfrm>
          <a:prstGeom prst="rect">
            <a:avLst/>
          </a:prstGeom>
        </p:spPr>
      </p:pic>
    </p:spTree>
    <p:extLst>
      <p:ext uri="{BB962C8B-B14F-4D97-AF65-F5344CB8AC3E}">
        <p14:creationId xmlns:p14="http://schemas.microsoft.com/office/powerpoint/2010/main" val="3827911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NEPA Review</a:t>
            </a:r>
            <a:endParaRPr lang="en-US" sz="2800" dirty="0">
              <a:solidFill>
                <a:srgbClr val="FF0000"/>
              </a:solidFill>
            </a:endParaRPr>
          </a:p>
        </p:txBody>
      </p:sp>
      <p:sp>
        <p:nvSpPr>
          <p:cNvPr id="3" name="Content Placeholder 2"/>
          <p:cNvSpPr>
            <a:spLocks noGrp="1"/>
          </p:cNvSpPr>
          <p:nvPr>
            <p:ph idx="1"/>
          </p:nvPr>
        </p:nvSpPr>
        <p:spPr>
          <a:xfrm>
            <a:off x="127654" y="1066800"/>
            <a:ext cx="8911881" cy="4114800"/>
          </a:xfrm>
        </p:spPr>
        <p:txBody>
          <a:bodyPr>
            <a:normAutofit/>
          </a:bodyPr>
          <a:lstStyle/>
          <a:p>
            <a:pPr marL="0" indent="0">
              <a:buNone/>
            </a:pPr>
            <a:endParaRPr lang="en-US" sz="2300" dirty="0"/>
          </a:p>
          <a:p>
            <a:pPr marL="0" indent="0" algn="just">
              <a:buNone/>
            </a:pPr>
            <a:endParaRPr lang="en-US" sz="2000" dirty="0"/>
          </a:p>
          <a:p>
            <a:pPr marL="0" indent="0" algn="just">
              <a:buNone/>
            </a:pPr>
            <a:r>
              <a:rPr lang="en-US" sz="2000" dirty="0"/>
              <a:t>Example of a “Bounded Category” from a NEPA determination with restrictions highlighted:</a:t>
            </a:r>
          </a:p>
          <a:p>
            <a:pPr marL="0" indent="0">
              <a:buNone/>
            </a:pPr>
            <a:endParaRPr lang="en-US" sz="2500" dirty="0"/>
          </a:p>
          <a:p>
            <a:pPr marL="0" indent="0">
              <a:buNone/>
            </a:pPr>
            <a:r>
              <a:rPr lang="en-US" sz="2900" dirty="0"/>
              <a:t> </a:t>
            </a:r>
          </a:p>
          <a:p>
            <a:pPr>
              <a:buAutoNum type="alphaLcPeriod"/>
            </a:pPr>
            <a:endParaRPr lang="en-US" sz="2900" dirty="0"/>
          </a:p>
          <a:p>
            <a:pPr marL="0" indent="0">
              <a:buNone/>
            </a:pPr>
            <a:endParaRPr lang="en-US" sz="1800" dirty="0"/>
          </a:p>
          <a:p>
            <a:endParaRPr lang="en-US" sz="2900" dirty="0"/>
          </a:p>
          <a:p>
            <a:pPr marL="0" indent="0">
              <a:buNone/>
            </a:pPr>
            <a:endParaRPr lang="en-US" sz="1800" dirty="0"/>
          </a:p>
          <a:p>
            <a:pPr marL="0" indent="0">
              <a:buNone/>
            </a:pPr>
            <a:endParaRPr lang="en-US" sz="1800" dirty="0"/>
          </a:p>
          <a:p>
            <a:pPr marL="0" indent="0">
              <a:buNone/>
            </a:pPr>
            <a:endParaRPr lang="en-US" sz="1800" dirty="0"/>
          </a:p>
          <a:p>
            <a:pPr marL="457200" lvl="1" indent="0">
              <a:buNone/>
            </a:pPr>
            <a:endParaRPr lang="en-US" dirty="0"/>
          </a:p>
          <a:p>
            <a:pPr marL="0" indent="0">
              <a:buNone/>
            </a:pPr>
            <a:endParaRPr lang="en-US" dirty="0"/>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B1CB3FA6-E440-4B83-B660-4E5EFDF25868}"/>
              </a:ext>
            </a:extLst>
          </p:cNvPr>
          <p:cNvPicPr>
            <a:picLocks noChangeAspect="1"/>
          </p:cNvPicPr>
          <p:nvPr/>
        </p:nvPicPr>
        <p:blipFill>
          <a:blip r:embed="rId8"/>
          <a:stretch>
            <a:fillRect/>
          </a:stretch>
        </p:blipFill>
        <p:spPr>
          <a:xfrm>
            <a:off x="104464" y="3110948"/>
            <a:ext cx="8935072" cy="1244528"/>
          </a:xfrm>
          <a:prstGeom prst="rect">
            <a:avLst/>
          </a:prstGeom>
        </p:spPr>
      </p:pic>
    </p:spTree>
    <p:extLst>
      <p:ext uri="{BB962C8B-B14F-4D97-AF65-F5344CB8AC3E}">
        <p14:creationId xmlns:p14="http://schemas.microsoft.com/office/powerpoint/2010/main" val="94019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NEPA Review </a:t>
            </a:r>
            <a:endParaRPr lang="en-US" sz="2800" dirty="0">
              <a:solidFill>
                <a:srgbClr val="FF0000"/>
              </a:solidFill>
            </a:endParaRPr>
          </a:p>
        </p:txBody>
      </p:sp>
      <p:sp>
        <p:nvSpPr>
          <p:cNvPr id="3" name="Content Placeholder 2"/>
          <p:cNvSpPr>
            <a:spLocks noGrp="1"/>
          </p:cNvSpPr>
          <p:nvPr>
            <p:ph idx="1"/>
          </p:nvPr>
        </p:nvSpPr>
        <p:spPr>
          <a:xfrm>
            <a:off x="838200" y="3052835"/>
            <a:ext cx="7467600" cy="990600"/>
          </a:xfrm>
        </p:spPr>
        <p:txBody>
          <a:bodyPr>
            <a:normAutofit fontScale="92500"/>
          </a:bodyPr>
          <a:lstStyle/>
          <a:p>
            <a:pPr marL="0" indent="0" algn="ctr">
              <a:buNone/>
            </a:pPr>
            <a:r>
              <a:rPr lang="en-US" sz="2000" dirty="0"/>
              <a:t>Now that you have completed the NEPA Overview presentation and have an understanding of NEPA, this presentation will now focus on the DOE NEPA review process and recipient responsibilities.</a:t>
            </a:r>
          </a:p>
          <a:p>
            <a:pPr marL="0" indent="0" algn="ctr">
              <a:buNone/>
            </a:pPr>
            <a:endParaRPr lang="en-US" sz="1800" dirty="0"/>
          </a:p>
          <a:p>
            <a:pPr marL="457200" lvl="1" indent="0" algn="ctr">
              <a:buNone/>
            </a:pPr>
            <a:endParaRPr lang="en-US" dirty="0"/>
          </a:p>
          <a:p>
            <a:pPr marL="0" indent="0" algn="ctr">
              <a:buNone/>
            </a:pPr>
            <a:endParaRPr lang="en-US" dirty="0"/>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Graphic 10" descr="Agriculture with solid fill">
            <a:extLst>
              <a:ext uri="{FF2B5EF4-FFF2-40B4-BE49-F238E27FC236}">
                <a16:creationId xmlns:a16="http://schemas.microsoft.com/office/drawing/2014/main" id="{C5068CB9-32A6-419C-A9DD-9CE5ADD1EE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14800" y="1905000"/>
            <a:ext cx="914400" cy="914400"/>
          </a:xfrm>
          <a:prstGeom prst="rect">
            <a:avLst/>
          </a:prstGeom>
        </p:spPr>
      </p:pic>
    </p:spTree>
    <p:extLst>
      <p:ext uri="{BB962C8B-B14F-4D97-AF65-F5344CB8AC3E}">
        <p14:creationId xmlns:p14="http://schemas.microsoft.com/office/powerpoint/2010/main" val="385955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3272796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NEPA Review</a:t>
            </a:r>
            <a:endParaRPr lang="en-US" sz="2800" dirty="0">
              <a:solidFill>
                <a:srgbClr val="FF0000"/>
              </a:solidFill>
            </a:endParaRPr>
          </a:p>
        </p:txBody>
      </p:sp>
      <p:sp>
        <p:nvSpPr>
          <p:cNvPr id="3" name="Content Placeholder 2"/>
          <p:cNvSpPr>
            <a:spLocks noGrp="1"/>
          </p:cNvSpPr>
          <p:nvPr>
            <p:ph idx="1"/>
          </p:nvPr>
        </p:nvSpPr>
        <p:spPr>
          <a:xfrm>
            <a:off x="266700" y="1371600"/>
            <a:ext cx="8610600" cy="3581400"/>
          </a:xfrm>
        </p:spPr>
        <p:txBody>
          <a:bodyPr>
            <a:normAutofit fontScale="25000" lnSpcReduction="20000"/>
          </a:bodyPr>
          <a:lstStyle/>
          <a:p>
            <a:pPr marL="0" indent="0" algn="just">
              <a:buNone/>
            </a:pPr>
            <a:r>
              <a:rPr lang="en-US" sz="6400" dirty="0"/>
              <a:t>One of the Integral Elements you may remember from the NEPA Overview PowerPoint, is historic preservation. </a:t>
            </a:r>
          </a:p>
          <a:p>
            <a:pPr marL="0" indent="0" algn="just">
              <a:buNone/>
            </a:pPr>
            <a:endParaRPr lang="en-US" sz="6400" dirty="0"/>
          </a:p>
          <a:p>
            <a:pPr marL="0" indent="0" algn="just">
              <a:buNone/>
            </a:pPr>
            <a:r>
              <a:rPr lang="en-US" sz="6400" dirty="0"/>
              <a:t>To streamline historic preservation reviews, most SCEP recipients have a Historic Preservation Programmatic Agreement. </a:t>
            </a:r>
          </a:p>
          <a:p>
            <a:pPr marL="0" indent="0" algn="just">
              <a:buNone/>
            </a:pPr>
            <a:endParaRPr lang="en-US" sz="6400" dirty="0"/>
          </a:p>
          <a:p>
            <a:pPr marL="0" indent="0" algn="just">
              <a:buNone/>
            </a:pPr>
            <a:r>
              <a:rPr lang="en-US" sz="6400" dirty="0"/>
              <a:t>DOE Historic Preservation Programmatic Agreements can be found at: </a:t>
            </a:r>
          </a:p>
          <a:p>
            <a:pPr marL="0" indent="0" algn="just">
              <a:buNone/>
            </a:pPr>
            <a:r>
              <a:rPr lang="en-US" sz="6400" dirty="0">
                <a:hlinkClick r:id="rId3"/>
              </a:rPr>
              <a:t>https://www.energy.gov/eere/wipo/historic-preservation-executed-programmatic-agreements</a:t>
            </a:r>
            <a:endParaRPr lang="en-US" sz="6400" dirty="0"/>
          </a:p>
          <a:p>
            <a:pPr marL="0" indent="0" algn="just">
              <a:buNone/>
            </a:pPr>
            <a:endParaRPr lang="en-US" sz="6400" dirty="0"/>
          </a:p>
          <a:p>
            <a:pPr marL="0" indent="0" algn="just">
              <a:buNone/>
            </a:pPr>
            <a:r>
              <a:rPr lang="en-US" sz="6400" dirty="0"/>
              <a:t>It is important to review your historic preservation agreement, so you are familiar with the requirements, restrictions, activities exempted from historic preservation review as well as the process for historic preservation reviews with your State Historic Preservation Office.  </a:t>
            </a:r>
          </a:p>
          <a:p>
            <a:pPr marL="0" marR="0" indent="0">
              <a:lnSpc>
                <a:spcPct val="107000"/>
              </a:lnSpc>
              <a:spcBef>
                <a:spcPts val="0"/>
              </a:spcBef>
              <a:spcAft>
                <a:spcPts val="800"/>
              </a:spcAft>
              <a:buNone/>
            </a:pPr>
            <a:endParaRPr lang="en-US" sz="6400" dirty="0"/>
          </a:p>
          <a:p>
            <a:pPr marL="0" marR="0" indent="0">
              <a:lnSpc>
                <a:spcPct val="107000"/>
              </a:lnSpc>
              <a:spcBef>
                <a:spcPts val="0"/>
              </a:spcBef>
              <a:spcAft>
                <a:spcPts val="800"/>
              </a:spcAft>
              <a:buNone/>
            </a:pPr>
            <a:r>
              <a:rPr lang="en-US" sz="6400" dirty="0">
                <a:solidFill>
                  <a:srgbClr val="000000"/>
                </a:solidFill>
              </a:rPr>
              <a:t>See the “Historic Preservation” PowerPoint presentation at  </a:t>
            </a:r>
            <a:r>
              <a:rPr lang="en-US" sz="6600" u="sng" dirty="0">
                <a:solidFill>
                  <a:srgbClr val="0563C1"/>
                </a:solidFill>
                <a:effectLst/>
                <a:ea typeface="Calibri" panose="020F0502020204030204" pitchFamily="34" charset="0"/>
                <a:cs typeface="Times New Roman" panose="02020603050405020304" pitchFamily="18" charset="0"/>
                <a:hlinkClick r:id="rId4"/>
              </a:rPr>
              <a:t>www.energy.gov/node/4816816</a:t>
            </a:r>
            <a:r>
              <a:rPr lang="en-US" sz="6600" u="sng" dirty="0">
                <a:solidFill>
                  <a:srgbClr val="0563C1"/>
                </a:solidFill>
                <a:effectLst/>
                <a:ea typeface="Calibri" panose="020F0502020204030204" pitchFamily="34" charset="0"/>
                <a:cs typeface="Times New Roman" panose="02020603050405020304" pitchFamily="18" charset="0"/>
              </a:rPr>
              <a:t>   </a:t>
            </a:r>
            <a:endParaRPr lang="en-US" sz="8800" dirty="0">
              <a:effectLst/>
              <a:ea typeface="Calibri" panose="020F0502020204030204" pitchFamily="34" charset="0"/>
              <a:cs typeface="Times New Roman" panose="02020603050405020304" pitchFamily="18" charset="0"/>
            </a:endParaRPr>
          </a:p>
          <a:p>
            <a:pPr marL="0" indent="0">
              <a:buNone/>
            </a:pPr>
            <a:endParaRPr lang="en-US" sz="1800" dirty="0"/>
          </a:p>
          <a:p>
            <a:pPr marL="0" indent="0" algn="just">
              <a:buNone/>
            </a:pPr>
            <a:endParaRPr lang="en-US" sz="1800" dirty="0"/>
          </a:p>
          <a:p>
            <a:pPr marL="0" indent="0" algn="just">
              <a:buNone/>
            </a:pPr>
            <a:endParaRPr lang="en-US" sz="1800" dirty="0"/>
          </a:p>
          <a:p>
            <a:pPr marL="457200" lvl="1" indent="0" algn="just">
              <a:buNone/>
            </a:pPr>
            <a:endParaRPr lang="en-US" dirty="0"/>
          </a:p>
          <a:p>
            <a:pPr marL="0" indent="0" algn="just">
              <a:buNone/>
            </a:pPr>
            <a:endParaRPr lang="en-US" dirty="0"/>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6566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3907780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1821832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784907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3558717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2220784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3758927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886744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331712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Terminology</a:t>
            </a:r>
            <a:endParaRPr lang="en-US" sz="2800" dirty="0">
              <a:solidFill>
                <a:srgbClr val="FF0000"/>
              </a:solidFill>
            </a:endParaRPr>
          </a:p>
        </p:txBody>
      </p:sp>
      <p:graphicFrame>
        <p:nvGraphicFramePr>
          <p:cNvPr id="15" name="Content Placeholder 2">
            <a:extLst>
              <a:ext uri="{FF2B5EF4-FFF2-40B4-BE49-F238E27FC236}">
                <a16:creationId xmlns:a16="http://schemas.microsoft.com/office/drawing/2014/main" id="{0EA7E4A9-A55D-4C5D-A2B7-690D46E1ADCB}"/>
              </a:ext>
            </a:extLst>
          </p:cNvPr>
          <p:cNvGraphicFramePr>
            <a:graphicFrameLocks noGrp="1"/>
          </p:cNvGraphicFramePr>
          <p:nvPr>
            <p:ph idx="1"/>
            <p:extLst>
              <p:ext uri="{D42A27DB-BD31-4B8C-83A1-F6EECF244321}">
                <p14:modId xmlns:p14="http://schemas.microsoft.com/office/powerpoint/2010/main" val="1985311115"/>
              </p:ext>
            </p:extLst>
          </p:nvPr>
        </p:nvGraphicFramePr>
        <p:xfrm>
          <a:off x="266700" y="990600"/>
          <a:ext cx="8610600" cy="558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6301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1602015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2973936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4257107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1972691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4187795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347130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NEPA Determinations without Bounded Categories</a:t>
            </a:r>
            <a:endParaRPr lang="en-US" sz="2800" dirty="0">
              <a:solidFill>
                <a:srgbClr val="FF0000"/>
              </a:solidFill>
            </a:endParaRPr>
          </a:p>
        </p:txBody>
      </p:sp>
      <p:sp>
        <p:nvSpPr>
          <p:cNvPr id="3" name="Content Placeholder 2"/>
          <p:cNvSpPr>
            <a:spLocks noGrp="1"/>
          </p:cNvSpPr>
          <p:nvPr>
            <p:ph idx="1"/>
          </p:nvPr>
        </p:nvSpPr>
        <p:spPr>
          <a:xfrm>
            <a:off x="304800" y="1652133"/>
            <a:ext cx="8229600" cy="2944134"/>
          </a:xfrm>
        </p:spPr>
        <p:txBody>
          <a:bodyPr>
            <a:normAutofit/>
          </a:bodyPr>
          <a:lstStyle/>
          <a:p>
            <a:pPr marL="0" indent="0" algn="just">
              <a:buNone/>
            </a:pPr>
            <a:r>
              <a:rPr lang="en-US" sz="2000" dirty="0"/>
              <a:t>What if you have a NEPA determination specific to one project or types of project activities but does not include Bounded Categories?</a:t>
            </a:r>
          </a:p>
          <a:p>
            <a:pPr marL="0" indent="0">
              <a:buNone/>
            </a:pPr>
            <a:endParaRPr lang="en-US" sz="2000" dirty="0"/>
          </a:p>
          <a:p>
            <a:r>
              <a:rPr lang="en-US" sz="2000" dirty="0"/>
              <a:t>Review the NEPA determination.</a:t>
            </a:r>
          </a:p>
          <a:p>
            <a:pPr algn="just"/>
            <a:r>
              <a:rPr lang="en-US" sz="2000" dirty="0"/>
              <a:t>Follow any restrictions included in the NEPA determination; a NEPA log is not required.</a:t>
            </a:r>
          </a:p>
          <a:p>
            <a:pPr marL="0" indent="0" algn="just">
              <a:buNone/>
            </a:pPr>
            <a:endParaRPr lang="en-US" sz="2000" dirty="0"/>
          </a:p>
          <a:p>
            <a:pPr marL="0" indent="0" algn="ctr">
              <a:buNone/>
            </a:pPr>
            <a:r>
              <a:rPr lang="en-US" sz="2000" dirty="0">
                <a:solidFill>
                  <a:schemeClr val="accent5">
                    <a:lumMod val="75000"/>
                  </a:schemeClr>
                </a:solidFill>
              </a:rPr>
              <a:t>Questions on the NEPA determination? Contact </a:t>
            </a:r>
            <a:r>
              <a:rPr lang="en-US" sz="2000" dirty="0">
                <a:hlinkClick r:id="rId3"/>
              </a:rPr>
              <a:t>GONEPA@ee.doe.gov</a:t>
            </a:r>
            <a:endParaRPr lang="en-US" sz="20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a:buFont typeface="Wingdings" panose="05000000000000000000" pitchFamily="2" charset="2"/>
              <a:buChar char="ü"/>
            </a:pPr>
            <a:endParaRPr lang="en-US" sz="1800" dirty="0"/>
          </a:p>
          <a:p>
            <a:pPr marL="0" indent="0">
              <a:buNone/>
            </a:pPr>
            <a:endParaRPr lang="en-US" sz="1800" dirty="0"/>
          </a:p>
          <a:p>
            <a:pPr marL="457200" lvl="1" indent="0">
              <a:buNone/>
            </a:pPr>
            <a:endParaRPr lang="en-US" dirty="0"/>
          </a:p>
          <a:p>
            <a:pPr marL="0" indent="0">
              <a:buNone/>
            </a:pPr>
            <a:endParaRPr lang="en-US" dirty="0"/>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074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NEPA Review</a:t>
            </a:r>
            <a:endParaRPr lang="en-US" sz="2800" dirty="0">
              <a:solidFill>
                <a:srgbClr val="FF0000"/>
              </a:solidFill>
            </a:endParaRPr>
          </a:p>
        </p:txBody>
      </p:sp>
      <p:graphicFrame>
        <p:nvGraphicFramePr>
          <p:cNvPr id="13" name="Content Placeholder 2">
            <a:extLst>
              <a:ext uri="{FF2B5EF4-FFF2-40B4-BE49-F238E27FC236}">
                <a16:creationId xmlns:a16="http://schemas.microsoft.com/office/drawing/2014/main" id="{83E6466B-EE78-4861-AC2E-F6C1DFED8343}"/>
              </a:ext>
            </a:extLst>
          </p:cNvPr>
          <p:cNvGraphicFramePr>
            <a:graphicFrameLocks noGrp="1"/>
          </p:cNvGraphicFramePr>
          <p:nvPr>
            <p:ph idx="1"/>
            <p:extLst>
              <p:ext uri="{D42A27DB-BD31-4B8C-83A1-F6EECF244321}">
                <p14:modId xmlns:p14="http://schemas.microsoft.com/office/powerpoint/2010/main" val="2712824608"/>
              </p:ext>
            </p:extLst>
          </p:nvPr>
        </p:nvGraphicFramePr>
        <p:xfrm>
          <a:off x="228600" y="1066800"/>
          <a:ext cx="8686800" cy="5400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0902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610600" cy="4241797"/>
          </a:xfrm>
        </p:spPr>
        <p:txBody>
          <a:bodyPr>
            <a:normAutofit fontScale="92500"/>
          </a:bodyPr>
          <a:lstStyle/>
          <a:p>
            <a:r>
              <a:rPr lang="en-US" sz="1900" dirty="0"/>
              <a:t>Multiple sites for similar project types? </a:t>
            </a:r>
          </a:p>
          <a:p>
            <a:pPr lvl="1"/>
            <a:r>
              <a:rPr lang="en-US" sz="1900" dirty="0"/>
              <a:t>Contact </a:t>
            </a:r>
            <a:r>
              <a:rPr lang="en-US" sz="1900" dirty="0">
                <a:hlinkClick r:id="rId3"/>
              </a:rPr>
              <a:t>GONEPA@ee.doe.gov</a:t>
            </a:r>
            <a:r>
              <a:rPr lang="en-US" sz="1900" dirty="0"/>
              <a:t>, you may be able to submit just one EQ1!</a:t>
            </a:r>
          </a:p>
          <a:p>
            <a:r>
              <a:rPr lang="en-US" sz="1900" dirty="0"/>
              <a:t>Make it easier on yourself</a:t>
            </a:r>
          </a:p>
          <a:p>
            <a:pPr lvl="1"/>
            <a:r>
              <a:rPr lang="en-US" sz="1900" dirty="0"/>
              <a:t>Use a project title that is descriptive, especially if you are submitting multiple EQ1s. For Example: “40kW PV Roof Installation at Denver Public Library”</a:t>
            </a:r>
          </a:p>
          <a:p>
            <a:r>
              <a:rPr lang="en-US" sz="1900" dirty="0"/>
              <a:t>A scope of work is required for each EQ1 submission</a:t>
            </a:r>
          </a:p>
          <a:p>
            <a:pPr lvl="1"/>
            <a:r>
              <a:rPr lang="en-US" sz="1900" dirty="0"/>
              <a:t>Do you have an application for funding from a subrecipient? Including contractor estimates or sub-recipient applications with your EQ1 submission often fills in gaps of missing information omitted from a scope of work.</a:t>
            </a:r>
          </a:p>
          <a:p>
            <a:pPr lvl="1"/>
            <a:r>
              <a:rPr lang="en-US" sz="1900" dirty="0"/>
              <a:t>Include map with Layout of Project, if project has ground disturbing activities.</a:t>
            </a:r>
          </a:p>
          <a:p>
            <a:r>
              <a:rPr lang="en-US" sz="1900" dirty="0"/>
              <a:t>Unsure what information to submit? </a:t>
            </a:r>
          </a:p>
          <a:p>
            <a:pPr lvl="1"/>
            <a:r>
              <a:rPr lang="en-US" sz="1900" dirty="0"/>
              <a:t>Contact </a:t>
            </a:r>
            <a:r>
              <a:rPr lang="en-US" sz="1900" dirty="0">
                <a:hlinkClick r:id="rId4"/>
              </a:rPr>
              <a:t>GONEPA@ee.doe.gov</a:t>
            </a:r>
            <a:r>
              <a:rPr lang="en-US" sz="1900" dirty="0"/>
              <a:t> </a:t>
            </a:r>
          </a:p>
          <a:p>
            <a:pPr>
              <a:buFont typeface="Wingdings" panose="05000000000000000000" pitchFamily="2" charset="2"/>
              <a:buChar char="v"/>
            </a:pPr>
            <a:endParaRPr lang="en-US" sz="1800" dirty="0"/>
          </a:p>
        </p:txBody>
      </p:sp>
      <p:sp>
        <p:nvSpPr>
          <p:cNvPr id="3" name="Title 2"/>
          <p:cNvSpPr>
            <a:spLocks noGrp="1"/>
          </p:cNvSpPr>
          <p:nvPr>
            <p:ph type="title"/>
          </p:nvPr>
        </p:nvSpPr>
        <p:spPr>
          <a:xfrm>
            <a:off x="177800" y="0"/>
            <a:ext cx="5842000" cy="901700"/>
          </a:xfrm>
        </p:spPr>
        <p:txBody>
          <a:bodyPr/>
          <a:lstStyle/>
          <a:p>
            <a:r>
              <a:rPr lang="en-US" sz="2800" dirty="0"/>
              <a:t>Lessons Learned</a:t>
            </a:r>
            <a:endParaRPr lang="en-US" dirty="0"/>
          </a:p>
        </p:txBody>
      </p:sp>
      <p:grpSp>
        <p:nvGrpSpPr>
          <p:cNvPr id="4" name="Group 3"/>
          <p:cNvGrpSpPr/>
          <p:nvPr/>
        </p:nvGrpSpPr>
        <p:grpSpPr>
          <a:xfrm>
            <a:off x="-3412" y="5143498"/>
            <a:ext cx="9144000" cy="1485902"/>
            <a:chOff x="0" y="5143498"/>
            <a:chExt cx="9144000" cy="1485902"/>
          </a:xfrm>
        </p:grpSpPr>
        <p:pic>
          <p:nvPicPr>
            <p:cNvPr id="5" name="Picture 4" descr="http://poster.4teachers.org/imgFilePoster/1961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57881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00" y="0"/>
            <a:ext cx="5842000" cy="901700"/>
          </a:xfrm>
        </p:spPr>
        <p:txBody>
          <a:bodyPr/>
          <a:lstStyle/>
          <a:p>
            <a:r>
              <a:rPr lang="en-US" sz="2800" dirty="0"/>
              <a:t>NEPA Review</a:t>
            </a:r>
            <a:endParaRPr lang="en-US" dirty="0"/>
          </a:p>
        </p:txBody>
      </p:sp>
      <p:grpSp>
        <p:nvGrpSpPr>
          <p:cNvPr id="4" name="Group 3"/>
          <p:cNvGrpSpPr/>
          <p:nvPr/>
        </p:nvGrpSpPr>
        <p:grpSpPr>
          <a:xfrm>
            <a:off x="-3412" y="5143498"/>
            <a:ext cx="9144000" cy="1485902"/>
            <a:chOff x="0" y="5143498"/>
            <a:chExt cx="9144000" cy="1485902"/>
          </a:xfrm>
        </p:grpSpPr>
        <p:pic>
          <p:nvPicPr>
            <p:cNvPr id="5" name="Picture 4"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Content Placeholder 2">
            <a:extLst>
              <a:ext uri="{FF2B5EF4-FFF2-40B4-BE49-F238E27FC236}">
                <a16:creationId xmlns:a16="http://schemas.microsoft.com/office/drawing/2014/main" id="{A391B2DE-3483-4315-A575-3F271A7E0CCF}"/>
              </a:ext>
            </a:extLst>
          </p:cNvPr>
          <p:cNvGraphicFramePr>
            <a:graphicFrameLocks noGrp="1"/>
          </p:cNvGraphicFramePr>
          <p:nvPr>
            <p:ph idx="1"/>
            <p:extLst>
              <p:ext uri="{D42A27DB-BD31-4B8C-83A1-F6EECF244321}">
                <p14:modId xmlns:p14="http://schemas.microsoft.com/office/powerpoint/2010/main" val="1377183311"/>
              </p:ext>
            </p:extLst>
          </p:nvPr>
        </p:nvGraphicFramePr>
        <p:xfrm>
          <a:off x="762000" y="1447800"/>
          <a:ext cx="7620000" cy="3352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56407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Terminology Continued</a:t>
            </a:r>
            <a:endParaRPr lang="en-US" sz="2800" dirty="0">
              <a:solidFill>
                <a:srgbClr val="FF0000"/>
              </a:solidFill>
            </a:endParaRPr>
          </a:p>
        </p:txBody>
      </p:sp>
      <p:graphicFrame>
        <p:nvGraphicFramePr>
          <p:cNvPr id="16" name="Content Placeholder 2">
            <a:extLst>
              <a:ext uri="{FF2B5EF4-FFF2-40B4-BE49-F238E27FC236}">
                <a16:creationId xmlns:a16="http://schemas.microsoft.com/office/drawing/2014/main" id="{15A8D150-A373-46FB-BC29-B7754A04EE3F}"/>
              </a:ext>
            </a:extLst>
          </p:cNvPr>
          <p:cNvGraphicFramePr>
            <a:graphicFrameLocks/>
          </p:cNvGraphicFramePr>
          <p:nvPr>
            <p:extLst>
              <p:ext uri="{D42A27DB-BD31-4B8C-83A1-F6EECF244321}">
                <p14:modId xmlns:p14="http://schemas.microsoft.com/office/powerpoint/2010/main" val="2134365556"/>
              </p:ext>
            </p:extLst>
          </p:nvPr>
        </p:nvGraphicFramePr>
        <p:xfrm>
          <a:off x="152400" y="990600"/>
          <a:ext cx="88392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437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981222"/>
          </a:xfrm>
        </p:spPr>
        <p:txBody>
          <a:bodyPr>
            <a:normAutofit/>
          </a:bodyPr>
          <a:lstStyle/>
          <a:p>
            <a:pPr marL="0" indent="0"/>
            <a:r>
              <a:rPr lang="en-US" sz="2800" dirty="0"/>
              <a:t>NEPA Review: First Step </a:t>
            </a:r>
          </a:p>
        </p:txBody>
      </p:sp>
      <p:graphicFrame>
        <p:nvGraphicFramePr>
          <p:cNvPr id="12" name="Content Placeholder 3">
            <a:extLst>
              <a:ext uri="{FF2B5EF4-FFF2-40B4-BE49-F238E27FC236}">
                <a16:creationId xmlns:a16="http://schemas.microsoft.com/office/drawing/2014/main" id="{F905BA7D-C171-40D0-BAF7-7FF07893E0BC}"/>
              </a:ext>
            </a:extLst>
          </p:cNvPr>
          <p:cNvGraphicFramePr>
            <a:graphicFrameLocks noGrp="1"/>
          </p:cNvGraphicFramePr>
          <p:nvPr>
            <p:ph idx="1"/>
            <p:extLst>
              <p:ext uri="{D42A27DB-BD31-4B8C-83A1-F6EECF244321}">
                <p14:modId xmlns:p14="http://schemas.microsoft.com/office/powerpoint/2010/main" val="1077215347"/>
              </p:ext>
            </p:extLst>
          </p:nvPr>
        </p:nvGraphicFramePr>
        <p:xfrm>
          <a:off x="76200" y="1143000"/>
          <a:ext cx="8991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0464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a:extLst>
              <a:ext uri="{FF2B5EF4-FFF2-40B4-BE49-F238E27FC236}">
                <a16:creationId xmlns:a16="http://schemas.microsoft.com/office/drawing/2014/main" id="{5F08E692-8CC9-4262-B879-66D350FA502F}"/>
              </a:ext>
            </a:extLst>
          </p:cNvPr>
          <p:cNvGraphicFramePr>
            <a:graphicFrameLocks/>
          </p:cNvGraphicFramePr>
          <p:nvPr>
            <p:extLst>
              <p:ext uri="{D42A27DB-BD31-4B8C-83A1-F6EECF244321}">
                <p14:modId xmlns:p14="http://schemas.microsoft.com/office/powerpoint/2010/main" val="2059161962"/>
              </p:ext>
            </p:extLst>
          </p:nvPr>
        </p:nvGraphicFramePr>
        <p:xfrm>
          <a:off x="628650" y="689043"/>
          <a:ext cx="7886700" cy="4568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11">
            <a:extLst>
              <a:ext uri="{FF2B5EF4-FFF2-40B4-BE49-F238E27FC236}">
                <a16:creationId xmlns:a16="http://schemas.microsoft.com/office/drawing/2014/main" id="{E67E6438-9ABA-4A9E-A430-AF38564934CC}"/>
              </a:ext>
            </a:extLst>
          </p:cNvPr>
          <p:cNvSpPr>
            <a:spLocks noGrp="1"/>
          </p:cNvSpPr>
          <p:nvPr>
            <p:ph idx="1"/>
          </p:nvPr>
        </p:nvSpPr>
        <p:spPr>
          <a:xfrm>
            <a:off x="457200" y="1447800"/>
            <a:ext cx="8229600" cy="5174400"/>
          </a:xfrm>
        </p:spPr>
        <p:txBody>
          <a:bodyPr/>
          <a:lstStyle/>
          <a:p>
            <a:pPr marL="0" indent="0">
              <a:buNone/>
            </a:pPr>
            <a:r>
              <a:rPr lang="en-US" sz="2000" dirty="0"/>
              <a:t>There are two kinds of NEPA determinations: </a:t>
            </a:r>
          </a:p>
          <a:p>
            <a:pPr marL="0" indent="0">
              <a:buNone/>
            </a:pPr>
            <a:endParaRPr lang="en-US" sz="1800" dirty="0"/>
          </a:p>
          <a:p>
            <a:pPr marL="0" indent="0">
              <a:buNone/>
            </a:pPr>
            <a:endParaRPr lang="en-US" sz="11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lgn="ctr">
              <a:buNone/>
            </a:pPr>
            <a:r>
              <a:rPr lang="en-US" sz="2000" dirty="0"/>
              <a:t>If you are unsure about your NEPA determination, contact your DOE Project Officer or email NEPA at: </a:t>
            </a:r>
            <a:r>
              <a:rPr lang="en-US" sz="2000" dirty="0">
                <a:hlinkClick r:id="rId8"/>
              </a:rPr>
              <a:t>GONEPA@ee.doe.gov</a:t>
            </a:r>
            <a:endParaRPr lang="en-US" sz="2000" dirty="0"/>
          </a:p>
          <a:p>
            <a:endParaRPr lang="en-US" dirty="0"/>
          </a:p>
        </p:txBody>
      </p:sp>
      <p:sp>
        <p:nvSpPr>
          <p:cNvPr id="2" name="Title 1"/>
          <p:cNvSpPr>
            <a:spLocks noGrp="1"/>
          </p:cNvSpPr>
          <p:nvPr>
            <p:ph type="title"/>
          </p:nvPr>
        </p:nvSpPr>
        <p:spPr>
          <a:xfrm>
            <a:off x="457200" y="9378"/>
            <a:ext cx="6781800" cy="981222"/>
          </a:xfrm>
        </p:spPr>
        <p:txBody>
          <a:bodyPr>
            <a:normAutofit/>
          </a:bodyPr>
          <a:lstStyle/>
          <a:p>
            <a:pPr marL="0" indent="0"/>
            <a:r>
              <a:rPr lang="en-US" sz="2800" dirty="0"/>
              <a:t>Reviewing the NEPA Determination </a:t>
            </a: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005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981222"/>
          </a:xfrm>
        </p:spPr>
        <p:txBody>
          <a:bodyPr>
            <a:normAutofit/>
          </a:bodyPr>
          <a:lstStyle/>
          <a:p>
            <a:pPr marL="0" indent="0"/>
            <a:r>
              <a:rPr lang="en-US" sz="2800" dirty="0"/>
              <a:t>NEPA Review</a:t>
            </a: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Content Placeholder 10">
            <a:extLst>
              <a:ext uri="{FF2B5EF4-FFF2-40B4-BE49-F238E27FC236}">
                <a16:creationId xmlns:a16="http://schemas.microsoft.com/office/drawing/2014/main" id="{4B6DDA24-D136-4B84-86D3-7F3D6B48A467}"/>
              </a:ext>
            </a:extLst>
          </p:cNvPr>
          <p:cNvSpPr>
            <a:spLocks noGrp="1"/>
          </p:cNvSpPr>
          <p:nvPr>
            <p:ph idx="1"/>
          </p:nvPr>
        </p:nvSpPr>
        <p:spPr>
          <a:xfrm>
            <a:off x="457200" y="1864576"/>
            <a:ext cx="8229600" cy="4802925"/>
          </a:xfrm>
        </p:spPr>
        <p:txBody>
          <a:bodyPr/>
          <a:lstStyle/>
          <a:p>
            <a:pPr marL="0" indent="0" algn="ctr">
              <a:buNone/>
            </a:pPr>
            <a:r>
              <a:rPr lang="en-US" sz="2400" dirty="0"/>
              <a:t>Let’s review a NEPA determination. </a:t>
            </a:r>
          </a:p>
          <a:p>
            <a:pPr marL="0" indent="0">
              <a:buNone/>
            </a:pPr>
            <a:endParaRPr lang="en-US" sz="2400" dirty="0"/>
          </a:p>
          <a:p>
            <a:pPr marL="0" indent="0">
              <a:buNone/>
            </a:pPr>
            <a:endParaRPr lang="en-US" dirty="0"/>
          </a:p>
          <a:p>
            <a:pPr marL="0" indent="0" algn="ctr">
              <a:buNone/>
            </a:pPr>
            <a:r>
              <a:rPr lang="en-US" sz="2400" dirty="0"/>
              <a:t>If you are unsure about your NEPA determination, contact your DOE Project Officer or email NEPA at: </a:t>
            </a:r>
            <a:r>
              <a:rPr lang="en-US" sz="2400" dirty="0">
                <a:hlinkClick r:id="rId8"/>
              </a:rPr>
              <a:t>GONEPA@ee.doe.gov</a:t>
            </a:r>
            <a:endParaRPr lang="en-US" sz="2400" dirty="0"/>
          </a:p>
          <a:p>
            <a:endParaRPr lang="en-US" dirty="0"/>
          </a:p>
        </p:txBody>
      </p:sp>
    </p:spTree>
    <p:extLst>
      <p:ext uri="{BB962C8B-B14F-4D97-AF65-F5344CB8AC3E}">
        <p14:creationId xmlns:p14="http://schemas.microsoft.com/office/powerpoint/2010/main" val="197901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Highlights of a NEPA Determination</a:t>
            </a:r>
            <a:endParaRPr lang="en-US" sz="2800" dirty="0">
              <a:solidFill>
                <a:srgbClr val="FF0000"/>
              </a:solidFill>
            </a:endParaRPr>
          </a:p>
        </p:txBody>
      </p:sp>
      <p:sp>
        <p:nvSpPr>
          <p:cNvPr id="3" name="Content Placeholder 2"/>
          <p:cNvSpPr>
            <a:spLocks noGrp="1"/>
          </p:cNvSpPr>
          <p:nvPr>
            <p:ph idx="1"/>
          </p:nvPr>
        </p:nvSpPr>
        <p:spPr>
          <a:xfrm>
            <a:off x="0" y="4800600"/>
            <a:ext cx="9144000" cy="524022"/>
          </a:xfrm>
        </p:spPr>
        <p:txBody>
          <a:bodyPr>
            <a:normAutofit/>
          </a:bodyPr>
          <a:lstStyle/>
          <a:p>
            <a:pPr marL="0" indent="0" algn="ctr">
              <a:buNone/>
            </a:pPr>
            <a:r>
              <a:rPr lang="en-US" sz="1600" dirty="0">
                <a:solidFill>
                  <a:schemeClr val="accent5">
                    <a:lumMod val="75000"/>
                  </a:schemeClr>
                </a:solidFill>
              </a:rPr>
              <a:t>Note: All restrictions in the NEPA determination must be followed.</a:t>
            </a:r>
          </a:p>
          <a:p>
            <a:pPr marL="0" indent="0">
              <a:buNone/>
            </a:pPr>
            <a:endParaRPr lang="en-US" dirty="0"/>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Content Placeholder 2">
            <a:extLst>
              <a:ext uri="{FF2B5EF4-FFF2-40B4-BE49-F238E27FC236}">
                <a16:creationId xmlns:a16="http://schemas.microsoft.com/office/drawing/2014/main" id="{6AA6445D-1928-4306-B530-359DA6071EC9}"/>
              </a:ext>
            </a:extLst>
          </p:cNvPr>
          <p:cNvGraphicFramePr>
            <a:graphicFrameLocks/>
          </p:cNvGraphicFramePr>
          <p:nvPr>
            <p:extLst>
              <p:ext uri="{D42A27DB-BD31-4B8C-83A1-F6EECF244321}">
                <p14:modId xmlns:p14="http://schemas.microsoft.com/office/powerpoint/2010/main" val="3401155515"/>
              </p:ext>
            </p:extLst>
          </p:nvPr>
        </p:nvGraphicFramePr>
        <p:xfrm>
          <a:off x="427383" y="1152378"/>
          <a:ext cx="8534400" cy="35906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3964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98"/>
            <a:ext cx="6781800" cy="1143000"/>
          </a:xfrm>
        </p:spPr>
        <p:txBody>
          <a:bodyPr>
            <a:normAutofit/>
          </a:bodyPr>
          <a:lstStyle/>
          <a:p>
            <a:pPr marL="0" indent="0"/>
            <a:r>
              <a:rPr lang="en-US" sz="2800" dirty="0"/>
              <a:t>Sample NEPA Determination</a:t>
            </a:r>
            <a:endParaRPr lang="en-US" sz="2800" dirty="0">
              <a:solidFill>
                <a:srgbClr val="FF0000"/>
              </a:solidFill>
            </a:endParaRP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1964B1F-A8C7-4F44-916E-9C9763874DD3}"/>
              </a:ext>
            </a:extLst>
          </p:cNvPr>
          <p:cNvPicPr>
            <a:picLocks noChangeAspect="1"/>
          </p:cNvPicPr>
          <p:nvPr/>
        </p:nvPicPr>
        <p:blipFill>
          <a:blip r:embed="rId8"/>
          <a:stretch>
            <a:fillRect/>
          </a:stretch>
        </p:blipFill>
        <p:spPr>
          <a:xfrm>
            <a:off x="335756" y="1371600"/>
            <a:ext cx="8472487" cy="3429000"/>
          </a:xfrm>
          <a:prstGeom prst="rect">
            <a:avLst/>
          </a:prstGeom>
        </p:spPr>
      </p:pic>
    </p:spTree>
    <p:extLst>
      <p:ext uri="{BB962C8B-B14F-4D97-AF65-F5344CB8AC3E}">
        <p14:creationId xmlns:p14="http://schemas.microsoft.com/office/powerpoint/2010/main" val="271567350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DOE EM Template Option - Blue">
  <a:themeElements>
    <a:clrScheme name="DOE Color Scheme">
      <a:dk1>
        <a:srgbClr val="000000"/>
      </a:dk1>
      <a:lt1>
        <a:srgbClr val="FFFFFF"/>
      </a:lt1>
      <a:dk2>
        <a:srgbClr val="323265"/>
      </a:dk2>
      <a:lt2>
        <a:srgbClr val="E7E6E6"/>
      </a:lt2>
      <a:accent1>
        <a:srgbClr val="3E6637"/>
      </a:accent1>
      <a:accent2>
        <a:srgbClr val="46568C"/>
      </a:accent2>
      <a:accent3>
        <a:srgbClr val="CBB045"/>
      </a:accent3>
      <a:accent4>
        <a:srgbClr val="337F89"/>
      </a:accent4>
      <a:accent5>
        <a:srgbClr val="96C53B"/>
      </a:accent5>
      <a:accent6>
        <a:srgbClr val="5E666F"/>
      </a:accent6>
      <a:hlink>
        <a:srgbClr val="37A0D8"/>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33792</TotalTime>
  <Words>4311</Words>
  <Application>Microsoft Office PowerPoint</Application>
  <PresentationFormat>Letter Paper (8.5x11 in)</PresentationFormat>
  <Paragraphs>637</Paragraphs>
  <Slides>39</Slides>
  <Notes>37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39</vt:i4>
      </vt:variant>
    </vt:vector>
  </HeadingPairs>
  <TitlesOfParts>
    <vt:vector size="47" baseType="lpstr">
      <vt:lpstr>Arial</vt:lpstr>
      <vt:lpstr>Arial Black</vt:lpstr>
      <vt:lpstr>Calibri</vt:lpstr>
      <vt:lpstr>Wingdings</vt:lpstr>
      <vt:lpstr>Custom Design</vt:lpstr>
      <vt:lpstr>1_Custom Design</vt:lpstr>
      <vt:lpstr>eere_template_blue</vt:lpstr>
      <vt:lpstr>DOE EM Template Option - Blue</vt:lpstr>
      <vt:lpstr>NEPA Process Overview</vt:lpstr>
      <vt:lpstr>NEPA Review </vt:lpstr>
      <vt:lpstr>Terminology</vt:lpstr>
      <vt:lpstr>Terminology Continued</vt:lpstr>
      <vt:lpstr>NEPA Review: First Step </vt:lpstr>
      <vt:lpstr>Reviewing the NEPA Determination </vt:lpstr>
      <vt:lpstr>NEPA Review</vt:lpstr>
      <vt:lpstr>Highlights of a NEPA Determination</vt:lpstr>
      <vt:lpstr>Sample NEPA Determination</vt:lpstr>
      <vt:lpstr>Sample NEPA Determination</vt:lpstr>
      <vt:lpstr>If the NEPA Determination Includes Bounded Categories</vt:lpstr>
      <vt:lpstr>NEPA Review </vt:lpstr>
      <vt:lpstr>NEPA Review </vt:lpstr>
      <vt:lpstr>NEPA Review for projects with Bounded Categories in NEPA Determination - skip to slide 31 for projects without Bounded Categories</vt:lpstr>
      <vt:lpstr>NEPA Review for projects with Bounded Categories in NEPA Determination</vt:lpstr>
      <vt:lpstr>NEPA Log</vt:lpstr>
      <vt:lpstr>NEPA Log</vt:lpstr>
      <vt:lpstr>NEPA Log</vt:lpstr>
      <vt:lpstr>NEPA Review</vt:lpstr>
      <vt:lpstr>NEPA Review for projects with Bounded Categories in NEPA Determination</vt:lpstr>
      <vt:lpstr>NEPA Review</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Determinations without Bounded Categories</vt:lpstr>
      <vt:lpstr>NEPA Review</vt:lpstr>
      <vt:lpstr>Lessons Learned</vt:lpstr>
      <vt:lpstr>NEPA Review</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Environmental Review under the National Environmental Policy Act (NEPA)</dc:title>
  <dc:creator>gonepa@ee.doe.gov</dc:creator>
  <cp:lastModifiedBy>Heyder, Diana</cp:lastModifiedBy>
  <cp:revision>1014</cp:revision>
  <cp:lastPrinted>2016-06-21T22:01:49Z</cp:lastPrinted>
  <dcterms:created xsi:type="dcterms:W3CDTF">2012-08-31T15:13:12Z</dcterms:created>
  <dcterms:modified xsi:type="dcterms:W3CDTF">2024-03-14T16:55:54Z</dcterms:modified>
</cp:coreProperties>
</file>