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58" r:id="rId6"/>
    <p:sldId id="259" r:id="rId7"/>
    <p:sldId id="282" r:id="rId8"/>
    <p:sldId id="269" r:id="rId9"/>
    <p:sldId id="260" r:id="rId10"/>
    <p:sldId id="289" r:id="rId11"/>
    <p:sldId id="283" r:id="rId12"/>
    <p:sldId id="287" r:id="rId13"/>
    <p:sldId id="264" r:id="rId14"/>
    <p:sldId id="263" r:id="rId15"/>
    <p:sldId id="275" r:id="rId16"/>
    <p:sldId id="290" r:id="rId17"/>
    <p:sldId id="293" r:id="rId18"/>
    <p:sldId id="267" r:id="rId19"/>
    <p:sldId id="266" r:id="rId20"/>
    <p:sldId id="297" r:id="rId21"/>
    <p:sldId id="295" r:id="rId22"/>
    <p:sldId id="281" r:id="rId23"/>
    <p:sldId id="292" r:id="rId24"/>
    <p:sldId id="298" r:id="rId25"/>
    <p:sldId id="296" r:id="rId26"/>
    <p:sldId id="291" r:id="rId27"/>
    <p:sldId id="294"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C2FE49-E422-17A8-AB0F-39AD18DCDA24}" name="Mackenzie, Madison" initials="MM" userId="S::madison.mackenzie@hq.doe.gov::652cded3-133a-4b1e-adda-5afbb05cff83" providerId="AD"/>
  <p188:author id="{79B0CC50-16E2-8D7E-4E48-D78D085ED538}" name="Swiatocha, Andrea" initials="SA" userId="S::andrea.swiatocha@hq.doe.gov::c77ff5c5-b197-4564-afa3-d64633d46e12" providerId="AD"/>
  <p188:author id="{253BC67C-4E99-F492-B645-8536DFE55403}" name="Gomes, Luke" initials="GL" userId="S::luke.gomes@hq.doe.gov::8b17d2de-e679-43bd-a2d2-b0e931f40e9c" providerId="AD"/>
  <p188:author id="{479AF27F-24CF-8965-5876-77E9E926D5FD}" name="MacKenzie, Madison" initials="MM" userId="S::madison.mackenzie@edelman.com::c5f9498c-31cb-49f3-87d4-92f8c0b7fccb" providerId="AD"/>
  <p188:author id="{C7E84E8D-6711-2CF4-35DF-75E8FE5C347F}" name="Tompkins, Olivia (CONTR)" initials="TO(" userId="S::olivia.tompkins@hq.doe.gov::1df5c5d4-b453-4307-a13e-5a8612df2a88" providerId="AD"/>
  <p188:author id="{367D35E7-4DB7-9BDD-EEFE-63ADD02D101A}" name="Materese, Elizabeth" initials="ME" userId="S::elizabeth.materese@hq.doe.gov::e8951738-2ece-4c50-ab1d-9f91daea2231" providerId="AD"/>
  <p188:author id="{BF4011E8-34F5-D4DB-3A33-4FADAE5FB0B7}" name="Mancheno-gross, Sofia (CONTR)" initials="MgS(" userId="S::Sofia.Mancheno-Gross@hq.doe.gov::f776b45d-6db3-4a94-ba85-1bf2fa99b7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ACAD2-C829-4703-BC6A-58E41610E0AD}" type="datetimeFigureOut">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7A32C-AACD-43D4-94C3-A3B0A1BA5268}" type="slidenum">
              <a:t>‹#›</a:t>
            </a:fld>
            <a:endParaRPr lang="en-US"/>
          </a:p>
        </p:txBody>
      </p:sp>
    </p:spTree>
    <p:extLst>
      <p:ext uri="{BB962C8B-B14F-4D97-AF65-F5344CB8AC3E}">
        <p14:creationId xmlns:p14="http://schemas.microsoft.com/office/powerpoint/2010/main" val="95742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418101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07A32C-AACD-43D4-94C3-A3B0A1BA5268}" type="slidenum">
              <a:rPr lang="en-US" smtClean="0"/>
              <a:t>12</a:t>
            </a:fld>
            <a:endParaRPr lang="en-US"/>
          </a:p>
        </p:txBody>
      </p:sp>
    </p:spTree>
    <p:extLst>
      <p:ext uri="{BB962C8B-B14F-4D97-AF65-F5344CB8AC3E}">
        <p14:creationId xmlns:p14="http://schemas.microsoft.com/office/powerpoint/2010/main" val="338374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a:t>Website </a:t>
            </a:r>
            <a:r>
              <a:rPr lang="en-US" noProof="0" err="1"/>
              <a:t>url</a:t>
            </a:r>
            <a:r>
              <a:rPr lang="en-US" noProof="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3/20/2024</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s://tinyurl.com/3w9fyc5d"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scep/renew-americas-schools" TargetMode="External"/><Relationship Id="rId2" Type="http://schemas.openxmlformats.org/officeDocument/2006/relationships/hyperlink" Target="https://www.herox.com/renewschoolsprize" TargetMode="Externa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www.energy.gov/articles/biden-harris-administration-announces-180-million-investment-school-energy-infrastructure"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energy.gov/scep/renew-americas-schools-grant" TargetMode="External"/><Relationship Id="rId5" Type="http://schemas.openxmlformats.org/officeDocument/2006/relationships/hyperlink" Target="https://www.energy.gov/scep/renew-americas-schools" TargetMode="External"/><Relationship Id="rId4" Type="http://schemas.openxmlformats.org/officeDocument/2006/relationships/hyperlink" Target="https://www.herox.com/renewschoolspriz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nergy.gov/scep/renew-americas-schools" TargetMode="External"/><Relationship Id="rId2" Type="http://schemas.openxmlformats.org/officeDocument/2006/relationships/hyperlink" Target="https://www.herox.com/renewschoolsprize" TargetMode="Externa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nergy.gov/sites/default/files/2024-03/Fact%20Sheet_2024%20Renew%20America%27s%20Schools%20Prize_0.pdf" TargetMode="External"/><Relationship Id="rId7" Type="http://schemas.openxmlformats.org/officeDocument/2006/relationships/image" Target="../media/image29.jpeg"/><Relationship Id="rId2" Type="http://schemas.openxmlformats.org/officeDocument/2006/relationships/hyperlink" Target="https://www.energy.gov/scep/renew-americas-schools" TargetMode="External"/><Relationship Id="rId1" Type="http://schemas.openxmlformats.org/officeDocument/2006/relationships/slideLayout" Target="../slideLayouts/slideLayout17.xml"/><Relationship Id="rId6" Type="http://schemas.openxmlformats.org/officeDocument/2006/relationships/hyperlink" Target="mailto:Schools@doe.gov" TargetMode="External"/><Relationship Id="rId5" Type="http://schemas.openxmlformats.org/officeDocument/2006/relationships/hyperlink" Target="https://www.herox.com/renewschoolsprize" TargetMode="External"/><Relationship Id="rId4" Type="http://schemas.openxmlformats.org/officeDocument/2006/relationships/hyperlink" Target="https://www.herox.com/renewschoolsprize/fa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nergy.gov/articles/biden-harris-administration-announces-180-million-investment-school-energy-infrastructure"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herox.com/renewschoolsprize" TargetMode="External"/><Relationship Id="rId7" Type="http://schemas.openxmlformats.org/officeDocument/2006/relationships/hyperlink" Target="https://www.energy.gov/articles/biden-harris-administration-announces-180-million-investment-school-energy-infrastructure" TargetMode="External"/><Relationship Id="rId2" Type="http://schemas.openxmlformats.org/officeDocument/2006/relationships/image" Target="../media/image15.jpeg"/><Relationship Id="rId1" Type="http://schemas.openxmlformats.org/officeDocument/2006/relationships/slideLayout" Target="../slideLayouts/slideLayout17.xml"/><Relationship Id="rId6" Type="http://schemas.openxmlformats.org/officeDocument/2006/relationships/hyperlink" Target="https://public.govdelivery.com/accounts/USDOESCEP/subscriber/new?topic_id=USDOESCEP_8" TargetMode="External"/><Relationship Id="rId5" Type="http://schemas.openxmlformats.org/officeDocument/2006/relationships/hyperlink" Target="https://forms.office.com/pages/responsepage.aspx?id=zD4Ya1VL1U6z-H9kvhxBOMX1f8eXsWRFr6PWRjPUbhJUQTdHVUFPRlhDUVVVT1pDOU9TWlVDUFBKRy4u" TargetMode="External"/><Relationship Id="rId4" Type="http://schemas.openxmlformats.org/officeDocument/2006/relationships/hyperlink" Target="https://www.energy.gov/scep/renew-americas-school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mericanmadechallenges.org/challenges/energy-class/" TargetMode="External"/><Relationship Id="rId13" Type="http://schemas.openxmlformats.org/officeDocument/2006/relationships/hyperlink" Target="https://twitter.com/NREL" TargetMode="External"/><Relationship Id="rId3" Type="http://schemas.openxmlformats.org/officeDocument/2006/relationships/hyperlink" Target="https://twitter.com/ENERGY" TargetMode="External"/><Relationship Id="rId7" Type="http://schemas.openxmlformats.org/officeDocument/2006/relationships/hyperlink" Target="https://www.linkedin.com/company/office-of-state-and-community-energy-programs" TargetMode="External"/><Relationship Id="rId12" Type="http://schemas.openxmlformats.org/officeDocument/2006/relationships/hyperlink" Target="http://facebook.com/nationalrenewableenergylab" TargetMode="External"/><Relationship Id="rId2" Type="http://schemas.openxmlformats.org/officeDocument/2006/relationships/hyperlink" Target="https://www.facebook.com/energy" TargetMode="External"/><Relationship Id="rId1" Type="http://schemas.openxmlformats.org/officeDocument/2006/relationships/slideLayout" Target="../slideLayouts/slideLayout14.xml"/><Relationship Id="rId6" Type="http://schemas.openxmlformats.org/officeDocument/2006/relationships/hyperlink" Target="https://twitter.com/ENERGYDeploy" TargetMode="External"/><Relationship Id="rId11" Type="http://schemas.openxmlformats.org/officeDocument/2006/relationships/hyperlink" Target="https://www.youtube.com/channel/UCE1idCSIBk-jmiH-78fw9rw" TargetMode="External"/><Relationship Id="rId5" Type="http://schemas.openxmlformats.org/officeDocument/2006/relationships/hyperlink" Target="https://www.linkedin.com/company/u-s--department-of-energy/" TargetMode="External"/><Relationship Id="rId15" Type="http://schemas.openxmlformats.org/officeDocument/2006/relationships/hyperlink" Target="https://www.linkedin.com/company/national-renewable-energy-laboratory" TargetMode="External"/><Relationship Id="rId10" Type="http://schemas.openxmlformats.org/officeDocument/2006/relationships/hyperlink" Target="https://gcc02.safelinks.protection.outlook.com/?url=https%3A%2F%2Fwww.herox.com%2Fenergy-class&amp;data=05%7C01%7CLindsey.McGuirk%40nrel.gov%7Cee3c4f93acbb4faf5abe08daabceed57%7Ca0f29d7e28cd4f5484427885aee7c080%7C0%7C0%7C638011202474930185%7CUnknown%7CTWFpbGZsb3d8eyJWIjoiMC4wLjAwMDAiLCJQIjoiV2luMzIiLCJBTiI6Ik1haWwiLCJXVCI6Mn0%3D%7C3000%7C%7C%7C&amp;sdata=cAaOPc%2BCseZPDy1V%2FLehUmnezaaFp%2FyV1xkYCbRA%2FjY%3D&amp;reserved=0" TargetMode="External"/><Relationship Id="rId4" Type="http://schemas.openxmlformats.org/officeDocument/2006/relationships/hyperlink" Target="https://www.instagram.com/energy" TargetMode="External"/><Relationship Id="rId9" Type="http://schemas.openxmlformats.org/officeDocument/2006/relationships/hyperlink" Target="https://twitter.com/AMCprizes" TargetMode="External"/><Relationship Id="rId14" Type="http://schemas.openxmlformats.org/officeDocument/2006/relationships/hyperlink" Target="https://www.instagram.com/nationalrenewableenergyla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title"/>
          </p:nvPr>
        </p:nvSpPr>
        <p:spPr>
          <a:xfrm>
            <a:off x="333375" y="2375065"/>
            <a:ext cx="9215739" cy="2654135"/>
          </a:xfrm>
        </p:spPr>
        <p:txBody>
          <a:bodyPr anchor="b">
            <a:noAutofit/>
          </a:bodyPr>
          <a:lstStyle/>
          <a:p>
            <a:pPr>
              <a:lnSpc>
                <a:spcPct val="100000"/>
              </a:lnSpc>
              <a:spcBef>
                <a:spcPts val="1200"/>
              </a:spcBef>
              <a:spcAft>
                <a:spcPts val="600"/>
              </a:spcAft>
            </a:pPr>
            <a:r>
              <a:rPr lang="en-US" sz="4400" b="1">
                <a:latin typeface="Avenir Next LT Pro Demi" panose="020B0704020202020204" pitchFamily="34" charset="0"/>
              </a:rPr>
              <a:t>Renew America’s Schools</a:t>
            </a:r>
            <a:br>
              <a:rPr lang="en-US" sz="4400" b="1">
                <a:latin typeface="Avenir Next LT Pro Demi" panose="020B0704020202020204" pitchFamily="34" charset="0"/>
              </a:rPr>
            </a:br>
            <a:r>
              <a:rPr lang="en-US" sz="4400" b="1">
                <a:solidFill>
                  <a:schemeClr val="bg2"/>
                </a:solidFill>
                <a:latin typeface="Avenir Next LT Pro Demi" panose="020B0704020202020204" pitchFamily="34" charset="0"/>
              </a:rPr>
              <a:t>Media Promotion Toolkit</a:t>
            </a:r>
            <a:br>
              <a:rPr lang="en-US" sz="4400" b="1">
                <a:solidFill>
                  <a:schemeClr val="accent4"/>
                </a:solidFill>
                <a:latin typeface="Avenir Next LT Pro Demi" panose="020B0704020202020204" pitchFamily="34" charset="0"/>
              </a:rPr>
            </a:br>
            <a:r>
              <a:rPr lang="en-US" sz="4000" b="1">
                <a:latin typeface="Avenir Next LT Pro Demi" panose="020B0704020202020204" pitchFamily="34" charset="0"/>
              </a:rPr>
              <a:t>FY24 Prize </a:t>
            </a:r>
            <a:br>
              <a:rPr lang="en-US" sz="3400" b="1"/>
            </a:br>
            <a:br>
              <a:rPr lang="en-US" sz="3400" b="1"/>
            </a:br>
            <a:r>
              <a:rPr lang="en-US" sz="1800" b="1">
                <a:latin typeface="Avenir Next LT Pro Demi" panose="020B0704020202020204" pitchFamily="34" charset="0"/>
              </a:rPr>
              <a:t>March 20, 2024</a:t>
            </a:r>
          </a:p>
        </p:txBody>
      </p:sp>
      <p:sp>
        <p:nvSpPr>
          <p:cNvPr id="6" name="Rectangle 5">
            <a:extLst>
              <a:ext uri="{FF2B5EF4-FFF2-40B4-BE49-F238E27FC236}">
                <a16:creationId xmlns:a16="http://schemas.microsoft.com/office/drawing/2014/main" id="{A4CCCDE1-53F0-6A43-3A64-99935D3C6184}"/>
              </a:ext>
            </a:extLst>
          </p:cNvPr>
          <p:cNvSpPr/>
          <p:nvPr/>
        </p:nvSpPr>
        <p:spPr>
          <a:xfrm>
            <a:off x="333375" y="6273197"/>
            <a:ext cx="171450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28" name="Picture 4">
            <a:extLst>
              <a:ext uri="{FF2B5EF4-FFF2-40B4-BE49-F238E27FC236}">
                <a16:creationId xmlns:a16="http://schemas.microsoft.com/office/drawing/2014/main" id="{9F955906-0D08-2F33-62F9-00DD7F74D9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612" y="5571669"/>
            <a:ext cx="3503921" cy="9285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4998596-65D6-9E6A-978A-1C4A854FEE3F}"/>
              </a:ext>
            </a:extLst>
          </p:cNvPr>
          <p:cNvSpPr/>
          <p:nvPr/>
        </p:nvSpPr>
        <p:spPr>
          <a:xfrm>
            <a:off x="10931703" y="6174769"/>
            <a:ext cx="1184797" cy="65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11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54E75-F043-ACA1-2AC0-3F0E4D98946D}"/>
              </a:ext>
            </a:extLst>
          </p:cNvPr>
          <p:cNvSpPr>
            <a:spLocks noGrp="1"/>
          </p:cNvSpPr>
          <p:nvPr>
            <p:ph type="title"/>
          </p:nvPr>
        </p:nvSpPr>
        <p:spPr>
          <a:xfrm>
            <a:off x="351552" y="107879"/>
            <a:ext cx="11150600" cy="920336"/>
          </a:xfrm>
        </p:spPr>
        <p:txBody>
          <a:bodyPr vert="horz" lIns="0" tIns="0" rIns="0" bIns="0" rtlCol="0" anchor="b">
            <a:noAutofit/>
          </a:bodyPr>
          <a:lstStyle/>
          <a:p>
            <a:r>
              <a:rPr lang="en-US">
                <a:latin typeface="Avenir Next LT Pro Demi" panose="020B0704020202020204" pitchFamily="34" charset="0"/>
              </a:rPr>
              <a:t>Twitter: Sample content</a:t>
            </a:r>
          </a:p>
        </p:txBody>
      </p:sp>
      <p:sp>
        <p:nvSpPr>
          <p:cNvPr id="5" name="Rectangle 4">
            <a:extLst>
              <a:ext uri="{FF2B5EF4-FFF2-40B4-BE49-F238E27FC236}">
                <a16:creationId xmlns:a16="http://schemas.microsoft.com/office/drawing/2014/main" id="{2B6566C5-52CF-935D-1398-6E456D39E5E0}"/>
              </a:ext>
            </a:extLst>
          </p:cNvPr>
          <p:cNvSpPr/>
          <p:nvPr/>
        </p:nvSpPr>
        <p:spPr>
          <a:xfrm>
            <a:off x="351552" y="6262473"/>
            <a:ext cx="1199846" cy="57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32B077-2396-796B-7FBA-ED5C49BE122A}"/>
              </a:ext>
            </a:extLst>
          </p:cNvPr>
          <p:cNvSpPr/>
          <p:nvPr/>
        </p:nvSpPr>
        <p:spPr>
          <a:xfrm>
            <a:off x="11219380" y="6339155"/>
            <a:ext cx="770562"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C5838F-F7D9-59C1-46B8-5395DB8E4772}"/>
              </a:ext>
            </a:extLst>
          </p:cNvPr>
          <p:cNvSpPr txBox="1"/>
          <p:nvPr/>
        </p:nvSpPr>
        <p:spPr>
          <a:xfrm>
            <a:off x="515939" y="1695414"/>
            <a:ext cx="11150599" cy="375552"/>
          </a:xfrm>
          <a:prstGeom prst="rect">
            <a:avLst/>
          </a:prstGeom>
          <a:noFill/>
        </p:spPr>
        <p:txBody>
          <a:bodyPr wrap="square" lIns="91440" tIns="45720" rIns="91440" bIns="45720" anchor="t">
            <a:spAutoFit/>
          </a:bodyPr>
          <a:lstStyle/>
          <a:p>
            <a:pPr marL="342900" indent="-342900">
              <a:lnSpc>
                <a:spcPct val="107000"/>
              </a:lnSpc>
              <a:spcAft>
                <a:spcPts val="800"/>
              </a:spcAft>
              <a:buFont typeface="+mj-lt"/>
              <a:buAutoNum type="arabicPeriod"/>
            </a:pPr>
            <a:endParaRPr lang="en-US" sz="1800" u="sng">
              <a:solidFill>
                <a:srgbClr val="0000FF"/>
              </a:solidFill>
              <a:effectLst/>
              <a:latin typeface="Calibri"/>
              <a:ea typeface="Calibri" panose="020F0502020204030204" pitchFamily="34" charset="0"/>
              <a:cs typeface="Calibri"/>
            </a:endParaRPr>
          </a:p>
        </p:txBody>
      </p:sp>
      <p:sp>
        <p:nvSpPr>
          <p:cNvPr id="7" name="TextBox 6">
            <a:extLst>
              <a:ext uri="{FF2B5EF4-FFF2-40B4-BE49-F238E27FC236}">
                <a16:creationId xmlns:a16="http://schemas.microsoft.com/office/drawing/2014/main" id="{5B423171-111A-79C5-69E0-258398B59F42}"/>
              </a:ext>
            </a:extLst>
          </p:cNvPr>
          <p:cNvSpPr txBox="1"/>
          <p:nvPr/>
        </p:nvSpPr>
        <p:spPr>
          <a:xfrm>
            <a:off x="351552" y="1660217"/>
            <a:ext cx="6876534" cy="3928127"/>
          </a:xfrm>
          <a:prstGeom prst="rect">
            <a:avLst/>
          </a:prstGeom>
          <a:noFill/>
        </p:spPr>
        <p:txBody>
          <a:bodyPr wrap="square" lIns="91440" tIns="45720" rIns="91440" bIns="45720" anchor="t">
            <a:spAutoFit/>
          </a:bodyPr>
          <a:lstStyle/>
          <a:p>
            <a:pPr marL="457200">
              <a:lnSpc>
                <a:spcPct val="107000"/>
              </a:lnSpc>
            </a:pPr>
            <a:r>
              <a:rPr lang="en-US" i="1" dirty="0">
                <a:latin typeface="Avenir Next LT Pro" panose="020B0504020202020204" pitchFamily="34" charset="0"/>
                <a:cs typeface="Calibri"/>
              </a:rPr>
              <a:t>Option 1: </a:t>
            </a:r>
            <a:r>
              <a:rPr lang="en-US" b="0" i="0" dirty="0">
                <a:solidFill>
                  <a:srgbClr val="0F1419"/>
                </a:solidFill>
                <a:effectLst/>
                <a:latin typeface="Avenir Next LT Pro" panose="020B0504020202020204" pitchFamily="34" charset="0"/>
              </a:rPr>
              <a:t>📢 #RenewAmericasSchools is now accepting submissions for its second round of funding!! This $180M from @ENERGY will help K-12 public schools implement infrastructure upgrades that support student learning &amp; health, while decreasing energy costs. </a:t>
            </a:r>
            <a:r>
              <a:rPr lang="en-US" b="0" i="0" dirty="0">
                <a:solidFill>
                  <a:srgbClr val="0F1419"/>
                </a:solidFill>
                <a:effectLst/>
                <a:latin typeface="Avenir Next LT Pro" panose="020B0504020202020204" pitchFamily="34" charset="0"/>
                <a:hlinkClick r:id="rId2"/>
              </a:rPr>
              <a:t>https://tinyurl.com/3w9fyc5d</a:t>
            </a:r>
            <a:endParaRPr lang="en-US" b="0" i="0" dirty="0">
              <a:solidFill>
                <a:srgbClr val="0F1419"/>
              </a:solidFill>
              <a:effectLst/>
              <a:latin typeface="Avenir Next LT Pro" panose="020B0504020202020204" pitchFamily="34" charset="0"/>
            </a:endParaRPr>
          </a:p>
          <a:p>
            <a:pPr marL="457200">
              <a:lnSpc>
                <a:spcPct val="107000"/>
              </a:lnSpc>
            </a:pPr>
            <a:endParaRPr lang="en-US" i="1" dirty="0">
              <a:latin typeface="Avenir Next LT Pro" panose="020B0504020202020204" pitchFamily="34" charset="0"/>
              <a:cs typeface="Calibri"/>
            </a:endParaRPr>
          </a:p>
          <a:p>
            <a:pPr marL="457200">
              <a:lnSpc>
                <a:spcPct val="107000"/>
              </a:lnSpc>
            </a:pPr>
            <a:r>
              <a:rPr lang="en-US" i="1" dirty="0">
                <a:latin typeface="Avenir Next LT Pro" panose="020B0504020202020204" pitchFamily="34" charset="0"/>
                <a:cs typeface="Calibri"/>
              </a:rPr>
              <a:t>Option 2:</a:t>
            </a:r>
            <a:r>
              <a:rPr lang="en-US" b="0" i="0" dirty="0">
                <a:solidFill>
                  <a:srgbClr val="0F1419"/>
                </a:solidFill>
                <a:effectLst/>
                <a:latin typeface="Avenir Next LT Pro" panose="020B0504020202020204" pitchFamily="34" charset="0"/>
              </a:rPr>
              <a:t>💰Need assistance funding energy upgrades at your local public school? </a:t>
            </a:r>
            <a:r>
              <a:rPr lang="en-US" b="0" i="0" dirty="0">
                <a:solidFill>
                  <a:srgbClr val="1D9BF0"/>
                </a:solidFill>
                <a:effectLst/>
                <a:latin typeface="Avenir Next LT Pro" panose="020B0504020202020204" pitchFamily="34" charset="0"/>
              </a:rPr>
              <a:t>@ENERGY</a:t>
            </a:r>
            <a:r>
              <a:rPr lang="en-US" b="0" i="0" dirty="0">
                <a:solidFill>
                  <a:srgbClr val="0F1419"/>
                </a:solidFill>
                <a:effectLst/>
                <a:latin typeface="Avenir Next LT Pro" panose="020B0504020202020204" pitchFamily="34" charset="0"/>
              </a:rPr>
              <a:t> just opened applications for the </a:t>
            </a:r>
            <a:r>
              <a:rPr lang="en-US" b="0" i="0" dirty="0">
                <a:solidFill>
                  <a:srgbClr val="1D9BF0"/>
                </a:solidFill>
                <a:effectLst/>
                <a:latin typeface="Avenir Next LT Pro" panose="020B0504020202020204" pitchFamily="34" charset="0"/>
              </a:rPr>
              <a:t>#RenewAmericasSchools</a:t>
            </a:r>
            <a:r>
              <a:rPr lang="en-US" b="0" i="0" dirty="0">
                <a:solidFill>
                  <a:srgbClr val="0F1419"/>
                </a:solidFill>
                <a:effectLst/>
                <a:latin typeface="Avenir Next LT Pro" panose="020B0504020202020204" pitchFamily="34" charset="0"/>
              </a:rPr>
              <a:t> Prize, totaling $180M. Build a team and start an application today! </a:t>
            </a:r>
            <a:r>
              <a:rPr lang="en-US" b="0" i="0" dirty="0">
                <a:solidFill>
                  <a:srgbClr val="1D9BF0"/>
                </a:solidFill>
                <a:effectLst/>
                <a:latin typeface="Avenir Next LT Pro" panose="020B0504020202020204" pitchFamily="34" charset="0"/>
                <a:hlinkClick r:id="rId2"/>
              </a:rPr>
              <a:t>https://tinyurl.com/3w9fyc5d</a:t>
            </a:r>
            <a:endParaRPr lang="en-US" b="0" i="0" dirty="0">
              <a:solidFill>
                <a:srgbClr val="1D9BF0"/>
              </a:solidFill>
              <a:effectLst/>
              <a:latin typeface="Avenir Next LT Pro" panose="020B0504020202020204" pitchFamily="34" charset="0"/>
            </a:endParaRPr>
          </a:p>
          <a:p>
            <a:pPr marL="457200">
              <a:lnSpc>
                <a:spcPct val="107000"/>
              </a:lnSpc>
            </a:pPr>
            <a:endParaRPr lang="en-US" b="0" i="0" dirty="0">
              <a:solidFill>
                <a:srgbClr val="1D9BF0"/>
              </a:solidFill>
              <a:effectLst/>
              <a:latin typeface="Avenir Next LT Pro" panose="020B0504020202020204" pitchFamily="34" charset="0"/>
            </a:endParaRPr>
          </a:p>
        </p:txBody>
      </p:sp>
    </p:spTree>
    <p:extLst>
      <p:ext uri="{BB962C8B-B14F-4D97-AF65-F5344CB8AC3E}">
        <p14:creationId xmlns:p14="http://schemas.microsoft.com/office/powerpoint/2010/main" val="373380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1E99F5-07FE-041F-38A8-26215EE38708}"/>
              </a:ext>
            </a:extLst>
          </p:cNvPr>
          <p:cNvSpPr/>
          <p:nvPr/>
        </p:nvSpPr>
        <p:spPr>
          <a:xfrm>
            <a:off x="308225" y="6272356"/>
            <a:ext cx="1428108"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D6B338-5CE9-AEA1-7AF2-25A94ABE7576}"/>
              </a:ext>
            </a:extLst>
          </p:cNvPr>
          <p:cNvSpPr>
            <a:spLocks noGrp="1"/>
          </p:cNvSpPr>
          <p:nvPr>
            <p:ph idx="1"/>
          </p:nvPr>
        </p:nvSpPr>
        <p:spPr>
          <a:xfrm>
            <a:off x="190849" y="1048591"/>
            <a:ext cx="8968510" cy="5532006"/>
          </a:xfrm>
          <a:solidFill>
            <a:schemeClr val="bg1">
              <a:alpha val="77000"/>
            </a:schemeClr>
          </a:solidFill>
          <a:ln>
            <a:solidFill>
              <a:schemeClr val="accent1"/>
            </a:solidFill>
            <a:prstDash val="dash"/>
          </a:ln>
        </p:spPr>
        <p:txBody>
          <a:bodyPr vert="horz" lIns="91440" tIns="45720" rIns="91440" bIns="45720" rtlCol="0" anchor="t">
            <a:noAutofit/>
          </a:bodyPr>
          <a:lstStyle/>
          <a:p>
            <a:pPr marL="0" marR="0" indent="0">
              <a:lnSpc>
                <a:spcPct val="107000"/>
              </a:lnSpc>
              <a:spcBef>
                <a:spcPts val="0"/>
              </a:spcBef>
              <a:spcAft>
                <a:spcPts val="0"/>
              </a:spcAft>
              <a:buNone/>
            </a:pPr>
            <a:r>
              <a:rPr lang="en-US" sz="1500" dirty="0">
                <a:effectLst/>
                <a:latin typeface="Avenir Next LT Pro Light" panose="020B0304020202020204" pitchFamily="34" charset="0"/>
                <a:ea typeface="Calibri" panose="020F0502020204030204" pitchFamily="34" charset="0"/>
                <a:cs typeface="Arial" panose="020B0604020202020204" pitchFamily="34" charset="0"/>
              </a:rPr>
              <a:t>📢 </a:t>
            </a:r>
            <a:r>
              <a:rPr lang="en-US" sz="1500" dirty="0">
                <a:latin typeface="Avenir Next LT Pro Light" panose="020B0304020202020204" pitchFamily="34" charset="0"/>
                <a:ea typeface="Calibri" panose="020F0502020204030204" pitchFamily="34" charset="0"/>
                <a:cs typeface="Arial" panose="020B0604020202020204" pitchFamily="34" charset="0"/>
              </a:rPr>
              <a:t>Exciting</a:t>
            </a:r>
            <a:r>
              <a:rPr lang="en-US" sz="1500" dirty="0">
                <a:effectLst/>
                <a:latin typeface="Avenir Next LT Pro Light" panose="020B0304020202020204" pitchFamily="34" charset="0"/>
                <a:ea typeface="Calibri" panose="020F0502020204030204" pitchFamily="34" charset="0"/>
                <a:cs typeface="Arial" panose="020B0604020202020204" pitchFamily="34" charset="0"/>
              </a:rPr>
              <a:t> News for </a:t>
            </a:r>
            <a:r>
              <a:rPr lang="en-US" sz="1500" dirty="0">
                <a:latin typeface="Avenir Next LT Pro Light" panose="020B0304020202020204" pitchFamily="34" charset="0"/>
                <a:ea typeface="Calibri" panose="020F0502020204030204" pitchFamily="34" charset="0"/>
                <a:cs typeface="Arial" panose="020B0604020202020204" pitchFamily="34" charset="0"/>
              </a:rPr>
              <a:t>K-12 Public Schools: Applications are now open for the 2024 Renew America’s Schools Prize, a $180 million investment in local educational agencies (LEAs) funded by President Biden’s Bipartisan Infrastructure Law and implemented by the U.S. Department of Energy (DOE). The 2024 Prize is the second round of funding from the $500 million Renew America’s Schools Program, which aims to help school communities make high-impact infrastructure upgrades to lower utilities costs, improve indoor air quality, and foster healthier learning environments. </a:t>
            </a:r>
          </a:p>
          <a:p>
            <a:pPr marL="0" marR="0" indent="0">
              <a:lnSpc>
                <a:spcPct val="107000"/>
              </a:lnSpc>
              <a:spcBef>
                <a:spcPts val="0"/>
              </a:spcBef>
              <a:spcAft>
                <a:spcPts val="0"/>
              </a:spcAft>
              <a:buNone/>
            </a:pPr>
            <a:endParaRPr lang="en-US" sz="1500" dirty="0">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1400" dirty="0">
                <a:latin typeface="Avenir Next LT Pro Light" panose="020B0304020202020204" pitchFamily="34" charset="0"/>
                <a:ea typeface="Calibri" panose="020F0502020204030204" pitchFamily="34" charset="0"/>
                <a:cs typeface="Arial"/>
              </a:rPr>
              <a:t>The three-phase opportunity will help LEAs build capacity, perform energy audits, and plan/implement energy improvement projects across a portfolio of 10 or more school facilities. </a:t>
            </a:r>
            <a:endParaRPr lang="en-US" sz="1400" dirty="0">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1400" dirty="0">
                <a:latin typeface="Avenir Next LT Pro Light" panose="020B0304020202020204" pitchFamily="34" charset="0"/>
                <a:ea typeface="+mn-lt"/>
                <a:cs typeface="Calibri"/>
              </a:rPr>
              <a:t>Competitive submissions</a:t>
            </a:r>
            <a:r>
              <a:rPr lang="en-US" sz="1400" dirty="0">
                <a:solidFill>
                  <a:srgbClr val="FF0000"/>
                </a:solidFill>
                <a:latin typeface="Avenir Next LT Pro Light" panose="020B0304020202020204" pitchFamily="34" charset="0"/>
                <a:ea typeface="+mn-lt"/>
                <a:cs typeface="Calibri"/>
              </a:rPr>
              <a:t> </a:t>
            </a:r>
            <a:r>
              <a:rPr lang="en-US" sz="1400" dirty="0">
                <a:latin typeface="Avenir Next LT Pro Light" panose="020B0304020202020204" pitchFamily="34" charset="0"/>
                <a:ea typeface="+mn-lt"/>
                <a:cs typeface="Calibri"/>
              </a:rPr>
              <a:t>will establish the need for both energy improvements and financing across the proposed portfolio; demonstrate overall team capacity to manage projects across the portfolio; propose a comprehensive plan for executing Phase 2 (energy auditing and design) activities; engage in replicable, strategic partnerships to build capacity at LEAs/across the K-12 sector while leveraging funds to enhance the impact of federal dollars; and establish a strategic approach to delivering community benefits.</a:t>
            </a:r>
          </a:p>
          <a:p>
            <a:pPr>
              <a:lnSpc>
                <a:spcPct val="107000"/>
              </a:lnSpc>
              <a:spcBef>
                <a:spcPts val="0"/>
              </a:spcBef>
            </a:pPr>
            <a:endParaRPr lang="en-US" sz="1500" dirty="0">
              <a:solidFill>
                <a:srgbClr val="FF0000"/>
              </a:solidFill>
              <a:latin typeface="Avenir Next LT Pro Light" panose="020B0304020202020204" pitchFamily="34" charset="0"/>
              <a:ea typeface="+mn-lt"/>
              <a:cs typeface="Calibri"/>
            </a:endParaRPr>
          </a:p>
          <a:p>
            <a:pPr marL="0" indent="0">
              <a:lnSpc>
                <a:spcPct val="107000"/>
              </a:lnSpc>
              <a:spcBef>
                <a:spcPts val="0"/>
              </a:spcBef>
              <a:buNone/>
            </a:pPr>
            <a:endParaRPr lang="en-US" sz="1500" dirty="0">
              <a:latin typeface="Avenir Next LT Pro Light" panose="020B03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500" dirty="0">
                <a:latin typeface="Avenir Next LT Pro Light" panose="020B0304020202020204" pitchFamily="34" charset="0"/>
                <a:ea typeface="Calibri" panose="020F0502020204030204" pitchFamily="34" charset="0"/>
                <a:cs typeface="Arial"/>
              </a:rPr>
              <a:t>Ready to apply? Head to </a:t>
            </a:r>
            <a:r>
              <a:rPr lang="en-US" sz="1500" dirty="0" err="1">
                <a:latin typeface="Avenir Next LT Pro Light" panose="020B0304020202020204" pitchFamily="34" charset="0"/>
                <a:ea typeface="Calibri" panose="020F0502020204030204" pitchFamily="34" charset="0"/>
                <a:cs typeface="Arial"/>
                <a:hlinkClick r:id="rId2"/>
              </a:rPr>
              <a:t>HeroX</a:t>
            </a:r>
            <a:r>
              <a:rPr lang="en-US" sz="1500" dirty="0">
                <a:latin typeface="Avenir Next LT Pro Light" panose="020B0304020202020204" pitchFamily="34" charset="0"/>
                <a:ea typeface="Calibri" panose="020F0502020204030204" pitchFamily="34" charset="0"/>
                <a:cs typeface="Arial"/>
              </a:rPr>
              <a:t> to read the Rules Document; find information about helpful webinars, Office hours, and the DOE Schools Teaming Partner List; and to start an application.</a:t>
            </a:r>
          </a:p>
          <a:p>
            <a:pPr marL="0" indent="0">
              <a:lnSpc>
                <a:spcPct val="107000"/>
              </a:lnSpc>
              <a:spcBef>
                <a:spcPts val="0"/>
              </a:spcBef>
              <a:buNone/>
            </a:pPr>
            <a:endParaRPr lang="en-US" sz="1500" dirty="0">
              <a:latin typeface="Avenir Next LT Pro Light" panose="020B0304020202020204" pitchFamily="34" charset="0"/>
              <a:ea typeface="Calibri" panose="020F0502020204030204" pitchFamily="34" charset="0"/>
              <a:cs typeface="Arial"/>
            </a:endParaRPr>
          </a:p>
          <a:p>
            <a:pPr marL="0" indent="0">
              <a:lnSpc>
                <a:spcPct val="107000"/>
              </a:lnSpc>
              <a:spcBef>
                <a:spcPts val="0"/>
              </a:spcBef>
              <a:buNone/>
            </a:pPr>
            <a:r>
              <a:rPr lang="en-US" sz="1600" dirty="0">
                <a:latin typeface="Avenir Next LT Pro Light" panose="020B0304020202020204" pitchFamily="34" charset="0"/>
                <a:ea typeface="Calibri" panose="020F0502020204030204" pitchFamily="34" charset="0"/>
                <a:cs typeface="Arial" panose="020B0604020202020204" pitchFamily="34" charset="0"/>
              </a:rPr>
              <a:t>Want more information? Visit the </a:t>
            </a:r>
            <a:r>
              <a:rPr lang="en-US" sz="1600" dirty="0">
                <a:latin typeface="Avenir Next LT Pro Light" panose="020B0304020202020204" pitchFamily="34" charset="0"/>
                <a:ea typeface="Calibri" panose="020F0502020204030204" pitchFamily="34" charset="0"/>
                <a:cs typeface="Arial" panose="020B0604020202020204" pitchFamily="34" charset="0"/>
                <a:hlinkClick r:id="rId3"/>
              </a:rPr>
              <a:t>Renew America’s Schools</a:t>
            </a:r>
            <a:r>
              <a:rPr lang="en-US" sz="1600" dirty="0">
                <a:latin typeface="Avenir Next LT Pro Light" panose="020B0304020202020204" pitchFamily="34" charset="0"/>
                <a:ea typeface="Calibri" panose="020F0502020204030204" pitchFamily="34" charset="0"/>
                <a:cs typeface="Arial" panose="020B0604020202020204" pitchFamily="34" charset="0"/>
              </a:rPr>
              <a:t> program website</a:t>
            </a:r>
            <a:r>
              <a:rPr lang="en-US" sz="1600" dirty="0">
                <a:latin typeface="Avenir Next LT Pro" panose="020B0504020202020204" pitchFamily="34" charset="0"/>
                <a:ea typeface="Calibri" panose="020F0502020204030204" pitchFamily="34" charset="0"/>
                <a:cs typeface="Arial" panose="020B0604020202020204" pitchFamily="34" charset="0"/>
              </a:rPr>
              <a:t>. </a:t>
            </a:r>
          </a:p>
          <a:p>
            <a:pPr marL="457200" lvl="1" indent="0">
              <a:lnSpc>
                <a:spcPct val="107000"/>
              </a:lnSpc>
              <a:spcBef>
                <a:spcPts val="0"/>
              </a:spcBef>
              <a:buNone/>
            </a:pPr>
            <a:endParaRPr lang="en-US" sz="1600" dirty="0">
              <a:effectLst/>
              <a:highlight>
                <a:srgbClr val="FFFF00"/>
              </a:highlight>
              <a:latin typeface="Avenir Next LT Pro Light" panose="020B030402020202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96D5E183-D03F-4D5F-21B7-AC11FA2A909D}"/>
              </a:ext>
            </a:extLst>
          </p:cNvPr>
          <p:cNvSpPr>
            <a:spLocks noGrp="1"/>
          </p:cNvSpPr>
          <p:nvPr>
            <p:ph type="title"/>
          </p:nvPr>
        </p:nvSpPr>
        <p:spPr>
          <a:xfrm>
            <a:off x="190849" y="0"/>
            <a:ext cx="11150600" cy="920336"/>
          </a:xfrm>
        </p:spPr>
        <p:txBody>
          <a:bodyPr/>
          <a:lstStyle/>
          <a:p>
            <a:r>
              <a:rPr lang="en-US">
                <a:latin typeface="Avenir Next LT Pro Demi" panose="020B0704020202020204" pitchFamily="34" charset="0"/>
              </a:rPr>
              <a:t>LinkedIn or Facebook: Sample Content</a:t>
            </a:r>
          </a:p>
        </p:txBody>
      </p:sp>
      <p:sp>
        <p:nvSpPr>
          <p:cNvPr id="6" name="Rectangle 5">
            <a:extLst>
              <a:ext uri="{FF2B5EF4-FFF2-40B4-BE49-F238E27FC236}">
                <a16:creationId xmlns:a16="http://schemas.microsoft.com/office/drawing/2014/main" id="{AE0DF654-1312-C9F7-E83A-64004C79E333}"/>
              </a:ext>
            </a:extLst>
          </p:cNvPr>
          <p:cNvSpPr/>
          <p:nvPr/>
        </p:nvSpPr>
        <p:spPr>
          <a:xfrm>
            <a:off x="11209106" y="6349429"/>
            <a:ext cx="674669"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1A7C67-9450-E6D9-B650-10974578F7EA}"/>
              </a:ext>
            </a:extLst>
          </p:cNvPr>
          <p:cNvSpPr txBox="1"/>
          <p:nvPr/>
        </p:nvSpPr>
        <p:spPr>
          <a:xfrm>
            <a:off x="9317407" y="3820877"/>
            <a:ext cx="25542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a:ea typeface="+mn-ea"/>
                <a:cs typeface="+mn-cs"/>
              </a:rPr>
              <a:t>Suggested image to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a:ea typeface="+mn-ea"/>
                <a:cs typeface="+mn-cs"/>
              </a:rPr>
              <a:t>accompany post: Slide 17</a:t>
            </a:r>
          </a:p>
        </p:txBody>
      </p:sp>
      <p:pic>
        <p:nvPicPr>
          <p:cNvPr id="7" name="Picture 6" descr="A graphic of a school building&#10;&#10;Description automatically generated with medium confidence">
            <a:extLst>
              <a:ext uri="{FF2B5EF4-FFF2-40B4-BE49-F238E27FC236}">
                <a16:creationId xmlns:a16="http://schemas.microsoft.com/office/drawing/2014/main" id="{1EE26DDC-C9D1-4122-46EF-5C6E6C866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407" y="4569872"/>
            <a:ext cx="2739206" cy="1676893"/>
          </a:xfrm>
          <a:prstGeom prst="rect">
            <a:avLst/>
          </a:prstGeom>
        </p:spPr>
      </p:pic>
    </p:spTree>
    <p:extLst>
      <p:ext uri="{BB962C8B-B14F-4D97-AF65-F5344CB8AC3E}">
        <p14:creationId xmlns:p14="http://schemas.microsoft.com/office/powerpoint/2010/main" val="395056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54E75-F043-ACA1-2AC0-3F0E4D98946D}"/>
              </a:ext>
            </a:extLst>
          </p:cNvPr>
          <p:cNvSpPr>
            <a:spLocks noGrp="1"/>
          </p:cNvSpPr>
          <p:nvPr>
            <p:ph type="title"/>
          </p:nvPr>
        </p:nvSpPr>
        <p:spPr>
          <a:xfrm>
            <a:off x="236526" y="22369"/>
            <a:ext cx="11150600" cy="844580"/>
          </a:xfrm>
        </p:spPr>
        <p:txBody>
          <a:bodyPr/>
          <a:lstStyle/>
          <a:p>
            <a:r>
              <a:rPr lang="en-US">
                <a:latin typeface="Avenir Next LT Pro Demi"/>
              </a:rPr>
              <a:t>Newsletter or blog: Sample content</a:t>
            </a:r>
          </a:p>
        </p:txBody>
      </p:sp>
      <p:sp>
        <p:nvSpPr>
          <p:cNvPr id="5" name="Rectangle 4">
            <a:extLst>
              <a:ext uri="{FF2B5EF4-FFF2-40B4-BE49-F238E27FC236}">
                <a16:creationId xmlns:a16="http://schemas.microsoft.com/office/drawing/2014/main" id="{2B6566C5-52CF-935D-1398-6E456D39E5E0}"/>
              </a:ext>
            </a:extLst>
          </p:cNvPr>
          <p:cNvSpPr/>
          <p:nvPr/>
        </p:nvSpPr>
        <p:spPr>
          <a:xfrm>
            <a:off x="351552" y="6262473"/>
            <a:ext cx="1199846" cy="57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32B077-2396-796B-7FBA-ED5C49BE122A}"/>
              </a:ext>
            </a:extLst>
          </p:cNvPr>
          <p:cNvSpPr/>
          <p:nvPr/>
        </p:nvSpPr>
        <p:spPr>
          <a:xfrm>
            <a:off x="11219380" y="6339155"/>
            <a:ext cx="770562"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C5838F-F7D9-59C1-46B8-5395DB8E4772}"/>
              </a:ext>
            </a:extLst>
          </p:cNvPr>
          <p:cNvSpPr txBox="1"/>
          <p:nvPr/>
        </p:nvSpPr>
        <p:spPr>
          <a:xfrm>
            <a:off x="515939" y="1695414"/>
            <a:ext cx="11150599" cy="375552"/>
          </a:xfrm>
          <a:prstGeom prst="rect">
            <a:avLst/>
          </a:prstGeom>
          <a:noFill/>
        </p:spPr>
        <p:txBody>
          <a:bodyPr wrap="square" lIns="91440" tIns="45720" rIns="91440" bIns="45720" anchor="t">
            <a:spAutoFit/>
          </a:bodyPr>
          <a:lstStyle/>
          <a:p>
            <a:pPr marL="342900" indent="-342900">
              <a:lnSpc>
                <a:spcPct val="107000"/>
              </a:lnSpc>
              <a:spcAft>
                <a:spcPts val="800"/>
              </a:spcAft>
              <a:buFont typeface="+mj-lt"/>
              <a:buAutoNum type="arabicPeriod"/>
            </a:pPr>
            <a:endParaRPr lang="en-US" sz="1800" u="sng">
              <a:solidFill>
                <a:srgbClr val="0000FF"/>
              </a:solidFill>
              <a:effectLst/>
              <a:latin typeface="Calibri"/>
              <a:ea typeface="Calibri" panose="020F0502020204030204" pitchFamily="34" charset="0"/>
              <a:cs typeface="Calibri"/>
            </a:endParaRPr>
          </a:p>
        </p:txBody>
      </p:sp>
      <p:sp>
        <p:nvSpPr>
          <p:cNvPr id="2" name="Content Placeholder 2">
            <a:extLst>
              <a:ext uri="{FF2B5EF4-FFF2-40B4-BE49-F238E27FC236}">
                <a16:creationId xmlns:a16="http://schemas.microsoft.com/office/drawing/2014/main" id="{A2A8ED57-C96C-BB17-6C01-C71C77FA2892}"/>
              </a:ext>
            </a:extLst>
          </p:cNvPr>
          <p:cNvSpPr>
            <a:spLocks noGrp="1"/>
          </p:cNvSpPr>
          <p:nvPr>
            <p:ph idx="1"/>
          </p:nvPr>
        </p:nvSpPr>
        <p:spPr>
          <a:xfrm>
            <a:off x="351552" y="1110343"/>
            <a:ext cx="11319748" cy="5639777"/>
          </a:xfrm>
          <a:solidFill>
            <a:schemeClr val="bg1"/>
          </a:solidFill>
        </p:spPr>
        <p:txBody>
          <a:bodyPr vert="horz" lIns="91440" tIns="45720" rIns="91440" bIns="45720" rtlCol="0" anchor="t">
            <a:noAutofit/>
          </a:bodyPr>
          <a:lstStyle/>
          <a:p>
            <a:pPr marL="0" indent="0">
              <a:lnSpc>
                <a:spcPct val="100000"/>
              </a:lnSpc>
              <a:spcBef>
                <a:spcPts val="0"/>
              </a:spcBef>
              <a:buNone/>
            </a:pPr>
            <a:r>
              <a:rPr lang="en-US" sz="1300" dirty="0">
                <a:solidFill>
                  <a:srgbClr val="000000"/>
                </a:solidFill>
                <a:effectLst/>
                <a:latin typeface="Avenir Next LT Pro"/>
                <a:ea typeface="Calibri" panose="020F0502020204030204" pitchFamily="34" charset="0"/>
                <a:cs typeface="Calibri"/>
              </a:rPr>
              <a:t>On March </a:t>
            </a:r>
            <a:r>
              <a:rPr lang="en-US" sz="1300" dirty="0">
                <a:effectLst/>
                <a:latin typeface="Avenir Next LT Pro"/>
                <a:ea typeface="Calibri" panose="020F0502020204030204" pitchFamily="34" charset="0"/>
                <a:cs typeface="Calibri"/>
              </a:rPr>
              <a:t>20</a:t>
            </a:r>
            <a:r>
              <a:rPr lang="en-US" sz="1300" dirty="0">
                <a:solidFill>
                  <a:srgbClr val="000000"/>
                </a:solidFill>
                <a:effectLst/>
                <a:latin typeface="Avenir Next LT Pro"/>
                <a:ea typeface="Calibri" panose="020F0502020204030204" pitchFamily="34" charset="0"/>
                <a:cs typeface="Calibri"/>
              </a:rPr>
              <a:t>,</a:t>
            </a:r>
            <a:r>
              <a:rPr lang="en-US" sz="1300" dirty="0">
                <a:solidFill>
                  <a:srgbClr val="000000"/>
                </a:solidFill>
                <a:latin typeface="Avenir Next LT Pro"/>
                <a:ea typeface="Calibri" panose="020F0502020204030204" pitchFamily="34" charset="0"/>
                <a:cs typeface="Calibri"/>
              </a:rPr>
              <a:t> 2024,</a:t>
            </a:r>
            <a:r>
              <a:rPr lang="en-US" sz="1300" dirty="0">
                <a:solidFill>
                  <a:srgbClr val="000000"/>
                </a:solidFill>
                <a:effectLst/>
                <a:latin typeface="Avenir Next LT Pro"/>
                <a:ea typeface="Calibri" panose="020F0502020204030204" pitchFamily="34" charset="0"/>
                <a:cs typeface="Calibri"/>
              </a:rPr>
              <a:t> the U.S. Department of Energy (DOE), through the Office of State and Community Energy Programs (SCEP), </a:t>
            </a:r>
            <a:r>
              <a:rPr lang="en-US" sz="1300" dirty="0">
                <a:solidFill>
                  <a:srgbClr val="000000"/>
                </a:solidFill>
                <a:effectLst/>
                <a:latin typeface="Avenir Next LT Pro"/>
                <a:ea typeface="Calibri" panose="020F0502020204030204" pitchFamily="34" charset="0"/>
                <a:cs typeface="Calibri"/>
                <a:hlinkClick r:id="rId3"/>
              </a:rPr>
              <a:t>announced</a:t>
            </a:r>
            <a:r>
              <a:rPr lang="en-US" sz="1300" dirty="0">
                <a:solidFill>
                  <a:srgbClr val="000000"/>
                </a:solidFill>
                <a:effectLst/>
                <a:latin typeface="Avenir Next LT Pro"/>
                <a:ea typeface="Calibri" panose="020F0502020204030204" pitchFamily="34" charset="0"/>
                <a:cs typeface="Calibri"/>
              </a:rPr>
              <a:t> that applications are open for the </a:t>
            </a:r>
            <a:r>
              <a:rPr lang="en-US" sz="1300" dirty="0">
                <a:solidFill>
                  <a:schemeClr val="accent6"/>
                </a:solidFill>
                <a:effectLst/>
                <a:latin typeface="Avenir Next LT Pro"/>
                <a:ea typeface="Calibri" panose="020F0502020204030204" pitchFamily="34" charset="0"/>
                <a:cs typeface="Calibri"/>
                <a:hlinkClick r:id="rId4">
                  <a:extLst>
                    <a:ext uri="{A12FA001-AC4F-418D-AE19-62706E023703}">
                      <ahyp:hlinkClr xmlns:ahyp="http://schemas.microsoft.com/office/drawing/2018/hyperlinkcolor" val="tx"/>
                    </a:ext>
                  </a:extLst>
                </a:hlinkClick>
              </a:rPr>
              <a:t>2024 Renew America’s Schools Prize</a:t>
            </a:r>
            <a:r>
              <a:rPr lang="en-US" sz="1300" dirty="0">
                <a:solidFill>
                  <a:srgbClr val="000000"/>
                </a:solidFill>
                <a:latin typeface="Avenir Next LT Pro"/>
                <a:ea typeface="Calibri" panose="020F0502020204030204" pitchFamily="34" charset="0"/>
                <a:cs typeface="Calibri"/>
              </a:rPr>
              <a:t>, a</a:t>
            </a:r>
            <a:r>
              <a:rPr lang="en-US" sz="1300" dirty="0">
                <a:solidFill>
                  <a:srgbClr val="000000"/>
                </a:solidFill>
                <a:effectLst/>
                <a:latin typeface="Avenir Next LT Pro"/>
                <a:ea typeface="Calibri" panose="020F0502020204030204" pitchFamily="34" charset="0"/>
                <a:cs typeface="Calibri"/>
              </a:rPr>
              <a:t> $180 million investment in the K-12 energy sector </a:t>
            </a:r>
            <a:r>
              <a:rPr lang="en-US" sz="1300" dirty="0">
                <a:solidFill>
                  <a:srgbClr val="000000"/>
                </a:solidFill>
                <a:latin typeface="Avenir Next LT Pro"/>
                <a:ea typeface="Calibri" panose="020F0502020204030204" pitchFamily="34" charset="0"/>
                <a:cs typeface="Calibri"/>
              </a:rPr>
              <a:t>which aims to help school communities make high-impact infrastructure upgrades to lower energy use and costs, improve indoor air quality, and foster healthy learning environments in their facilities. Funded by President Biden’s Bipartisan Infrastructure Law, t</a:t>
            </a:r>
            <a:r>
              <a:rPr lang="en-US" sz="1300" dirty="0">
                <a:solidFill>
                  <a:srgbClr val="000000"/>
                </a:solidFill>
                <a:effectLst/>
                <a:latin typeface="Avenir Next LT Pro"/>
                <a:ea typeface="Calibri" panose="020F0502020204030204" pitchFamily="34" charset="0"/>
                <a:cs typeface="Calibri"/>
              </a:rPr>
              <a:t>he 2024 Prize is th</a:t>
            </a:r>
            <a:r>
              <a:rPr lang="en-US" sz="1300" dirty="0">
                <a:solidFill>
                  <a:srgbClr val="000000"/>
                </a:solidFill>
                <a:latin typeface="Avenir Next LT Pro"/>
                <a:ea typeface="Calibri" panose="020F0502020204030204" pitchFamily="34" charset="0"/>
                <a:cs typeface="Calibri"/>
              </a:rPr>
              <a:t>e second round of funding from the $500 million</a:t>
            </a:r>
            <a:r>
              <a:rPr lang="en-US" sz="1300" dirty="0">
                <a:solidFill>
                  <a:srgbClr val="000000"/>
                </a:solidFill>
                <a:effectLst/>
                <a:latin typeface="Avenir Next LT Pro"/>
                <a:ea typeface="Calibri" panose="020F0502020204030204" pitchFamily="34" charset="0"/>
                <a:cs typeface="Calibri"/>
              </a:rPr>
              <a:t> </a:t>
            </a:r>
            <a:r>
              <a:rPr lang="en-US" sz="1300" dirty="0">
                <a:solidFill>
                  <a:srgbClr val="000000"/>
                </a:solidFill>
                <a:effectLst/>
                <a:latin typeface="Avenir Next LT Pro"/>
                <a:ea typeface="Calibri" panose="020F0502020204030204" pitchFamily="34" charset="0"/>
                <a:cs typeface="Calibri"/>
                <a:hlinkClick r:id="rId5"/>
              </a:rPr>
              <a:t>Renew America’s Schools Program</a:t>
            </a:r>
            <a:r>
              <a:rPr lang="en-US" sz="1300" dirty="0">
                <a:solidFill>
                  <a:srgbClr val="000000"/>
                </a:solidFill>
                <a:latin typeface="Avenir Next LT Pro"/>
                <a:ea typeface="Calibri" panose="020F0502020204030204" pitchFamily="34" charset="0"/>
                <a:cs typeface="Calibri"/>
              </a:rPr>
              <a:t> and iterates on the success of the previous </a:t>
            </a:r>
            <a:r>
              <a:rPr lang="en-US" sz="1300" dirty="0">
                <a:solidFill>
                  <a:srgbClr val="000000"/>
                </a:solidFill>
                <a:latin typeface="Avenir Next LT Pro"/>
                <a:ea typeface="Calibri" panose="020F0502020204030204" pitchFamily="34" charset="0"/>
                <a:cs typeface="Calibri"/>
                <a:hlinkClick r:id="rId6"/>
              </a:rPr>
              <a:t>Renew America’s Schools grant</a:t>
            </a:r>
            <a:r>
              <a:rPr lang="en-US" sz="1300" dirty="0">
                <a:solidFill>
                  <a:srgbClr val="000000"/>
                </a:solidFill>
                <a:latin typeface="Avenir Next LT Pro"/>
                <a:ea typeface="Calibri" panose="020F0502020204030204" pitchFamily="34" charset="0"/>
                <a:cs typeface="Calibri"/>
              </a:rPr>
              <a:t> by delivering an innovative prize-to-cooperative agreement model that will make federal funds more accessible to high-need districts, and provide them earlier, more targeted supports during project planning and implementation. </a:t>
            </a:r>
            <a:endPar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endPar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rPr>
              <a:t>The 2024 Renew America’s Schools Prize consists of three phases. During Phase 1, competitors will build teams and curate lists of at least 10 schools/school facilities that demonstrate compelling need and eligibility for investment. Competitive submissions will…</a:t>
            </a:r>
          </a:p>
          <a:p>
            <a:pPr marL="342900" indent="-342900">
              <a:lnSpc>
                <a:spcPct val="100000"/>
              </a:lnSpc>
              <a:spcBef>
                <a:spcPts val="0"/>
              </a:spcBef>
              <a:buFont typeface="+mj-lt"/>
              <a:buAutoNum type="arabicPeriod"/>
            </a:pPr>
            <a:r>
              <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rPr>
              <a:t>Establish the need for both energy improvements and financing across the proposed portfolio; </a:t>
            </a:r>
          </a:p>
          <a:p>
            <a:pPr marL="342900" indent="-342900">
              <a:lnSpc>
                <a:spcPct val="100000"/>
              </a:lnSpc>
              <a:spcBef>
                <a:spcPts val="0"/>
              </a:spcBef>
              <a:buFont typeface="+mj-lt"/>
              <a:buAutoNum type="arabicPeriod"/>
            </a:pPr>
            <a:r>
              <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rPr>
              <a:t>Demonstrate overall team capacity to manage projects across the portfolio; </a:t>
            </a:r>
          </a:p>
          <a:p>
            <a:pPr marL="342900" indent="-342900">
              <a:lnSpc>
                <a:spcPct val="100000"/>
              </a:lnSpc>
              <a:spcBef>
                <a:spcPts val="0"/>
              </a:spcBef>
              <a:buFont typeface="+mj-lt"/>
              <a:buAutoNum type="arabicPeriod"/>
            </a:pPr>
            <a:r>
              <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rPr>
              <a:t>Propose a comprehensive plan for executing Phase 2 (energy auditing and design) activities; </a:t>
            </a:r>
          </a:p>
          <a:p>
            <a:pPr marL="342900" indent="-342900">
              <a:lnSpc>
                <a:spcPct val="100000"/>
              </a:lnSpc>
              <a:spcBef>
                <a:spcPts val="0"/>
              </a:spcBef>
              <a:buFont typeface="+mj-lt"/>
              <a:buAutoNum type="arabicPeriod"/>
            </a:pPr>
            <a:r>
              <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rPr>
              <a:t>Engage in replicable, strategic partnerships to build capacity at school districts/across the K-12 sector, while leveraging funds to enhance the impact of federal dollars;</a:t>
            </a:r>
          </a:p>
          <a:p>
            <a:pPr marL="342900" indent="-342900">
              <a:lnSpc>
                <a:spcPct val="100000"/>
              </a:lnSpc>
              <a:spcBef>
                <a:spcPts val="0"/>
              </a:spcBef>
              <a:buFont typeface="+mj-lt"/>
              <a:buAutoNum type="arabicPeriod"/>
            </a:pPr>
            <a:r>
              <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rPr>
              <a:t>Establish a strategic approach to delivering community benefits that advance the following goals: 1) community and labor engagement; 2) investing in job quality and workforce continuity; 3) advancing diversity, equity, inclusion, and accessibility (DEIA); and 4) contributing to the Justice40 Initiative. </a:t>
            </a:r>
          </a:p>
          <a:p>
            <a:pPr marL="342900" indent="-342900">
              <a:lnSpc>
                <a:spcPct val="100000"/>
              </a:lnSpc>
              <a:spcBef>
                <a:spcPts val="0"/>
              </a:spcBef>
              <a:buFont typeface="+mj-lt"/>
              <a:buAutoNum type="arabicPeriod"/>
            </a:pPr>
            <a:endPar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rPr>
              <a:t>Phase 1 Winners will earn a cash prize of $300,000 and move on to Phases 2 and 3, during which they will enter and execute Cooperative Agreements with DOE. Awards made in Phases 2 and 3 will vary by portfolio size but could range from $7.5 million to $15 million. Funded improvements – like new HVAC and ventilation systems, building envelope and lighting projects, and alternative fuel and renewable energy technologies – will result in improved health outcomes, energy savings, and/or energy cost savings.</a:t>
            </a:r>
          </a:p>
          <a:p>
            <a:pPr marL="0" indent="0">
              <a:lnSpc>
                <a:spcPct val="100000"/>
              </a:lnSpc>
              <a:spcBef>
                <a:spcPts val="0"/>
              </a:spcBef>
              <a:buNone/>
            </a:pPr>
            <a:endParaRPr lang="en-US" sz="1300" dirty="0">
              <a:latin typeface="Avenir Next LT Pro" panose="020B05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sz="1300" dirty="0">
                <a:effectLst/>
                <a:latin typeface="Avenir Next LT Pro" panose="020B0504020202020204" pitchFamily="34" charset="0"/>
                <a:ea typeface="Calibri" panose="020F0502020204030204" pitchFamily="34" charset="0"/>
                <a:cs typeface="Arial" panose="020B0604020202020204" pitchFamily="34" charset="0"/>
              </a:rPr>
              <a:t>Click </a:t>
            </a:r>
            <a:r>
              <a:rPr lang="en-US" sz="1300" dirty="0">
                <a:latin typeface="Avenir Next LT Pro" panose="020B0504020202020204" pitchFamily="34" charset="0"/>
                <a:ea typeface="+mn-lt"/>
                <a:cs typeface="Calibri"/>
                <a:hlinkClick r:id="rId4"/>
              </a:rPr>
              <a:t>here</a:t>
            </a:r>
            <a:r>
              <a:rPr lang="en-US" sz="1300" dirty="0">
                <a:latin typeface="Avenir Next LT Pro" panose="020B0504020202020204" pitchFamily="34" charset="0"/>
                <a:ea typeface="+mn-lt"/>
                <a:cs typeface="Calibri"/>
              </a:rPr>
              <a:t> to read the Rules document; find information about helpful webinars, Office hours, and the DOE Schools Teaming Partner List; and to start an application. For more information, visit the </a:t>
            </a:r>
            <a:r>
              <a:rPr lang="en-US" sz="1300" dirty="0">
                <a:latin typeface="Avenir Next LT Pro" panose="020B0504020202020204" pitchFamily="34" charset="0"/>
                <a:ea typeface="+mn-lt"/>
                <a:cs typeface="Calibri"/>
                <a:hlinkClick r:id="rId5"/>
              </a:rPr>
              <a:t>Renew America's Schools </a:t>
            </a:r>
            <a:r>
              <a:rPr lang="en-US" sz="1300" dirty="0">
                <a:latin typeface="Avenir Next LT Pro" panose="020B0504020202020204" pitchFamily="34" charset="0"/>
                <a:ea typeface="+mn-lt"/>
                <a:cs typeface="Calibri"/>
              </a:rPr>
              <a:t>Program website.</a:t>
            </a:r>
            <a:endParaRPr lang="en-US" sz="1300" dirty="0">
              <a:solidFill>
                <a:srgbClr val="000000"/>
              </a:solidFill>
              <a:latin typeface="Avenir Next LT Pro" panose="020B05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267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1E99F5-07FE-041F-38A8-26215EE38708}"/>
              </a:ext>
            </a:extLst>
          </p:cNvPr>
          <p:cNvSpPr/>
          <p:nvPr/>
        </p:nvSpPr>
        <p:spPr>
          <a:xfrm>
            <a:off x="308225" y="6272356"/>
            <a:ext cx="1428108"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D6B338-5CE9-AEA1-7AF2-25A94ABE7576}"/>
              </a:ext>
            </a:extLst>
          </p:cNvPr>
          <p:cNvSpPr>
            <a:spLocks noGrp="1"/>
          </p:cNvSpPr>
          <p:nvPr>
            <p:ph idx="1"/>
          </p:nvPr>
        </p:nvSpPr>
        <p:spPr>
          <a:xfrm>
            <a:off x="190849" y="797442"/>
            <a:ext cx="9267476" cy="5834527"/>
          </a:xfrm>
          <a:solidFill>
            <a:schemeClr val="bg1">
              <a:alpha val="77000"/>
            </a:schemeClr>
          </a:solidFill>
          <a:ln>
            <a:solidFill>
              <a:schemeClr val="accent1"/>
            </a:solidFill>
            <a:prstDash val="dash"/>
          </a:ln>
        </p:spPr>
        <p:txBody>
          <a:bodyPr vert="horz" lIns="91440" tIns="45720" rIns="91440" bIns="45720" rtlCol="0" anchor="t">
            <a:noAutofit/>
          </a:bodyPr>
          <a:lstStyle/>
          <a:p>
            <a:pPr marL="0" indent="0">
              <a:lnSpc>
                <a:spcPct val="107000"/>
              </a:lnSpc>
              <a:spcBef>
                <a:spcPts val="0"/>
              </a:spcBef>
              <a:buNone/>
            </a:pPr>
            <a:r>
              <a:rPr lang="en-US" sz="1200" dirty="0">
                <a:effectLst/>
                <a:latin typeface="Avenir Next LT Pro Light" panose="020B0304020202020204" pitchFamily="34" charset="0"/>
                <a:ea typeface="Calibri" panose="020F0502020204030204" pitchFamily="34" charset="0"/>
                <a:cs typeface="Arial" panose="020B0604020202020204" pitchFamily="34" charset="0"/>
              </a:rPr>
              <a:t>📢 [</a:t>
            </a:r>
            <a:r>
              <a:rPr lang="en-US" sz="1200" dirty="0">
                <a:effectLst/>
                <a:highlight>
                  <a:srgbClr val="FFFF00"/>
                </a:highlight>
                <a:latin typeface="Avenir Next LT Pro Light" panose="020B0304020202020204" pitchFamily="34" charset="0"/>
                <a:ea typeface="Calibri" panose="020F0502020204030204" pitchFamily="34" charset="0"/>
                <a:cs typeface="Arial" panose="020B0604020202020204" pitchFamily="34" charset="0"/>
              </a:rPr>
              <a:t>Insert organization name</a:t>
            </a:r>
            <a:r>
              <a:rPr lang="en-US" sz="1200" dirty="0">
                <a:effectLst/>
                <a:latin typeface="Avenir Next LT Pro Light" panose="020B0304020202020204" pitchFamily="34" charset="0"/>
                <a:ea typeface="Calibri" panose="020F0502020204030204" pitchFamily="34" charset="0"/>
                <a:cs typeface="Arial" panose="020B0604020202020204" pitchFamily="34" charset="0"/>
              </a:rPr>
              <a:t>] is thrilled to share that the U.S. Department of Energy (DOE) has </a:t>
            </a:r>
            <a:r>
              <a:rPr lang="en-US" sz="1200">
                <a:effectLst/>
                <a:latin typeface="Avenir Next LT Pro Light" panose="020B0304020202020204" pitchFamily="34" charset="0"/>
                <a:ea typeface="Calibri" panose="020F0502020204030204" pitchFamily="34" charset="0"/>
                <a:cs typeface="Arial" panose="020B0604020202020204" pitchFamily="34" charset="0"/>
              </a:rPr>
              <a:t>opened applications </a:t>
            </a:r>
            <a:r>
              <a:rPr lang="en-US" sz="1200" dirty="0">
                <a:effectLst/>
                <a:latin typeface="Avenir Next LT Pro Light" panose="020B0304020202020204" pitchFamily="34" charset="0"/>
                <a:ea typeface="Calibri" panose="020F0502020204030204" pitchFamily="34" charset="0"/>
                <a:cs typeface="Arial" panose="020B0604020202020204" pitchFamily="34" charset="0"/>
              </a:rPr>
              <a:t>for the $180 million Renew America’s Schools Prize, which </a:t>
            </a:r>
            <a:r>
              <a:rPr lang="en-US" sz="1200" dirty="0">
                <a:latin typeface="Avenir Next LT Pro Light" panose="020B0304020202020204" pitchFamily="34" charset="0"/>
                <a:ea typeface="Calibri" panose="020F0502020204030204" pitchFamily="34" charset="0"/>
                <a:cs typeface="Arial" panose="020B0604020202020204" pitchFamily="34" charset="0"/>
              </a:rPr>
              <a:t>will fund energy assessments and building improvements at K-12 public schools across America. The 2024 Prize calls on Local Educational Agencies (LEAs) and their stakeholders to form partnerships, build portfolios of school facilities in need of investment, and develop strategic plans for pursuing infrastructure upgrades that will improve indoor air quality, build healthier learning environments, and improve overall energy performance – reducing energy use and costs.</a:t>
            </a:r>
          </a:p>
          <a:p>
            <a:pPr marL="0" indent="0">
              <a:lnSpc>
                <a:spcPct val="107000"/>
              </a:lnSpc>
              <a:spcBef>
                <a:spcPts val="0"/>
              </a:spcBef>
              <a:buNone/>
            </a:pPr>
            <a:endParaRPr lang="en-US" sz="1200" i="1" dirty="0">
              <a:latin typeface="Avenir Next LT Pro Light" panose="020B03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200" i="1" dirty="0">
                <a:latin typeface="Avenir Next LT Pro Light" panose="020B0304020202020204" pitchFamily="34" charset="0"/>
                <a:ea typeface="Calibri" panose="020F0502020204030204" pitchFamily="34" charset="0"/>
                <a:cs typeface="Arial" panose="020B0604020202020204" pitchFamily="34" charset="0"/>
              </a:rPr>
              <a:t>What should you know?</a:t>
            </a:r>
          </a:p>
          <a:p>
            <a:pPr>
              <a:lnSpc>
                <a:spcPct val="107000"/>
              </a:lnSpc>
              <a:spcBef>
                <a:spcPts val="0"/>
              </a:spcBef>
            </a:pPr>
            <a:r>
              <a:rPr lang="en-US" sz="1200" dirty="0">
                <a:latin typeface="Avenir Next LT Pro Light" panose="020B0304020202020204" pitchFamily="34" charset="0"/>
                <a:ea typeface="Calibri" panose="020F0502020204030204" pitchFamily="34" charset="0"/>
                <a:cs typeface="Calibri" panose="020F0502020204030204" pitchFamily="34" charset="0"/>
              </a:rPr>
              <a:t>Competitive submissions will </a:t>
            </a:r>
            <a:r>
              <a:rPr lang="en-US" sz="1200" dirty="0">
                <a:solidFill>
                  <a:srgbClr val="000000"/>
                </a:solidFill>
                <a:latin typeface="Avenir Next LT Pro Light" panose="020B0304020202020204" pitchFamily="34" charset="0"/>
                <a:ea typeface="Calibri" panose="020F0502020204030204" pitchFamily="34" charset="0"/>
                <a:cs typeface="Calibri" panose="020F0502020204030204" pitchFamily="34" charset="0"/>
              </a:rPr>
              <a:t>establish the need for both energy improvements and financing </a:t>
            </a:r>
            <a:r>
              <a:rPr lang="en-US" sz="1200" dirty="0">
                <a:latin typeface="Avenir Next LT Pro Light" panose="020B0304020202020204" pitchFamily="34" charset="0"/>
                <a:ea typeface="Calibri" panose="020F0502020204030204" pitchFamily="34" charset="0"/>
                <a:cs typeface="Calibri" panose="020F0502020204030204" pitchFamily="34" charset="0"/>
              </a:rPr>
              <a:t>across a portfolio of 10 or more schools and/or school facilities</a:t>
            </a:r>
            <a:r>
              <a:rPr lang="en-US" sz="1200" dirty="0">
                <a:latin typeface="Avenir Next LT Pro Light" panose="020B0304020202020204" pitchFamily="34" charset="0"/>
                <a:ea typeface="+mn-lt"/>
                <a:cs typeface="Calibri"/>
              </a:rPr>
              <a:t>; demonstrate overall team capacity to manage projects across the portfolio; propose a comprehensive plan for executing Phase 2 (energy auditing and design) activities; engage in replicable, strategic partnerships to build capacity at LEAs/across the K-12 sector while leveraging funds to enhance the impact of federal dollars; and establish a strategic approach to delivering community benefits.</a:t>
            </a:r>
            <a:endParaRPr lang="en-US" sz="1200" dirty="0">
              <a:latin typeface="Avenir Next LT Pro Light" panose="020B0304020202020204" pitchFamily="34" charset="0"/>
              <a:ea typeface="Calibri" panose="020F0502020204030204" pitchFamily="34" charset="0"/>
              <a:cs typeface="Calibri" panose="020F0502020204030204" pitchFamily="34" charset="0"/>
            </a:endParaRPr>
          </a:p>
          <a:p>
            <a:pPr>
              <a:lnSpc>
                <a:spcPct val="107000"/>
              </a:lnSpc>
              <a:spcBef>
                <a:spcPts val="0"/>
              </a:spcBef>
            </a:pPr>
            <a:r>
              <a:rPr lang="en-US" sz="1200" dirty="0">
                <a:latin typeface="Avenir Next LT Pro Light" panose="020B0304020202020204" pitchFamily="34" charset="0"/>
                <a:ea typeface="Calibri" panose="020F0502020204030204" pitchFamily="34" charset="0"/>
                <a:cs typeface="Arial"/>
              </a:rPr>
              <a:t>The 2024 Renew America’s Schools Prize utilizes a </a:t>
            </a:r>
            <a:r>
              <a:rPr lang="en-US" sz="1200" dirty="0">
                <a:latin typeface="Avenir Next LT Pro Light" panose="020B0304020202020204" pitchFamily="34" charset="0"/>
                <a:ea typeface="Calibri" panose="020F0502020204030204" pitchFamily="34" charset="0"/>
                <a:cs typeface="Calibri"/>
              </a:rPr>
              <a:t>prize-to-cooperative-agreement model to make federal funds more accessible to high-need districts, and to provide them earlier, more targeted supports during project planning and implementation. </a:t>
            </a:r>
            <a:endParaRPr lang="en-US" sz="1200" dirty="0">
              <a:latin typeface="Avenir Next LT Pro Light" panose="020B0304020202020204" pitchFamily="34" charset="0"/>
              <a:ea typeface="Calibri" panose="020F0502020204030204" pitchFamily="34" charset="0"/>
              <a:cs typeface="Calibri" panose="020F0502020204030204" pitchFamily="34" charset="0"/>
            </a:endParaRPr>
          </a:p>
          <a:p>
            <a:pPr>
              <a:lnSpc>
                <a:spcPct val="107000"/>
              </a:lnSpc>
              <a:spcBef>
                <a:spcPts val="0"/>
              </a:spcBef>
            </a:pPr>
            <a:r>
              <a:rPr lang="en-US" sz="1200" dirty="0">
                <a:latin typeface="Avenir Next LT Pro Light" panose="020B0304020202020204" pitchFamily="34" charset="0"/>
                <a:ea typeface="Calibri" panose="020F0502020204030204" pitchFamily="34" charset="0"/>
                <a:cs typeface="Calibri" panose="020F0502020204030204" pitchFamily="34" charset="0"/>
              </a:rPr>
              <a:t>Prize winners can earn between $7.8 and $15.3 million across three phases, depending on the number of school facilities they plan to improve. </a:t>
            </a:r>
          </a:p>
          <a:p>
            <a:pPr>
              <a:lnSpc>
                <a:spcPct val="107000"/>
              </a:lnSpc>
              <a:spcBef>
                <a:spcPts val="0"/>
              </a:spcBef>
            </a:pPr>
            <a:r>
              <a:rPr lang="en-US" sz="1200" dirty="0">
                <a:effectLst/>
                <a:latin typeface="Avenir Next LT Pro Light" panose="020B0304020202020204" pitchFamily="34" charset="0"/>
                <a:ea typeface="Calibri" panose="020F0502020204030204" pitchFamily="34" charset="0"/>
                <a:cs typeface="Calibri" panose="020F0502020204030204" pitchFamily="34" charset="0"/>
              </a:rPr>
              <a:t>DOE will prioritize applications that serve schools with a high percentage of students eligible for a free or reduced-price lunch /or are designated as rural. Eligible improvements – like new HVAC and ventilation systems, building envelope and lighting projects, and alternative fuel and renewable energy technologies – will result in improved health outcomes, energy savings, and/or energy cost savings.</a:t>
            </a:r>
            <a:endParaRPr lang="en-US" sz="1200" dirty="0">
              <a:latin typeface="Avenir Next LT Pro Light" panose="020B030402020202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1200" dirty="0">
              <a:effectLst/>
              <a:latin typeface="Avenir Next LT Pro Light" panose="020B030402020202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200" dirty="0">
                <a:effectLst/>
                <a:latin typeface="Avenir Next LT Pro Light" panose="020B0304020202020204" pitchFamily="34" charset="0"/>
                <a:ea typeface="Calibri" panose="020F0502020204030204" pitchFamily="34" charset="0"/>
                <a:cs typeface="Arial" panose="020B0604020202020204" pitchFamily="34" charset="0"/>
              </a:rPr>
              <a:t>At [</a:t>
            </a:r>
            <a:r>
              <a:rPr lang="en-US" sz="1200" dirty="0">
                <a:highlight>
                  <a:srgbClr val="FFFF00"/>
                </a:highlight>
                <a:latin typeface="Avenir Next LT Pro Light" panose="020B0304020202020204" pitchFamily="34" charset="0"/>
                <a:ea typeface="Calibri" panose="020F0502020204030204" pitchFamily="34" charset="0"/>
                <a:cs typeface="Arial" panose="020B0604020202020204" pitchFamily="34" charset="0"/>
              </a:rPr>
              <a:t>i</a:t>
            </a:r>
            <a:r>
              <a:rPr lang="en-US" sz="1200" dirty="0">
                <a:effectLst/>
                <a:highlight>
                  <a:srgbClr val="FFFF00"/>
                </a:highlight>
                <a:latin typeface="Avenir Next LT Pro Light" panose="020B0304020202020204" pitchFamily="34" charset="0"/>
                <a:ea typeface="Calibri" panose="020F0502020204030204" pitchFamily="34" charset="0"/>
                <a:cs typeface="Arial" panose="020B0604020202020204" pitchFamily="34" charset="0"/>
              </a:rPr>
              <a:t>nsert organization name</a:t>
            </a:r>
            <a:r>
              <a:rPr lang="en-US" sz="1200" dirty="0">
                <a:effectLst/>
                <a:latin typeface="Avenir Next LT Pro Light" panose="020B0304020202020204" pitchFamily="34" charset="0"/>
                <a:ea typeface="Calibri" panose="020F0502020204030204" pitchFamily="34" charset="0"/>
                <a:cs typeface="Arial" panose="020B0604020202020204" pitchFamily="34" charset="0"/>
              </a:rPr>
              <a:t>], we believe all children deserve to learn in clean, safe buildings that support their learning. We know that schools can and should be leaders in the</a:t>
            </a:r>
            <a:r>
              <a:rPr lang="en-US" sz="1200" dirty="0">
                <a:latin typeface="Avenir Next LT Pro Light" panose="020B0304020202020204" pitchFamily="34" charset="0"/>
                <a:ea typeface="Calibri" panose="020F0502020204030204" pitchFamily="34" charset="0"/>
                <a:cs typeface="Arial" panose="020B0604020202020204" pitchFamily="34" charset="0"/>
              </a:rPr>
              <a:t> energy transition, and w</a:t>
            </a:r>
            <a:r>
              <a:rPr lang="en-US" sz="1200" dirty="0">
                <a:effectLst/>
                <a:latin typeface="Avenir Next LT Pro Light" panose="020B0304020202020204" pitchFamily="34" charset="0"/>
                <a:ea typeface="Calibri" panose="020F0502020204030204" pitchFamily="34" charset="0"/>
                <a:cs typeface="Arial" panose="020B0604020202020204" pitchFamily="34" charset="0"/>
              </a:rPr>
              <a:t>e are proud to promote this opportunity. </a:t>
            </a:r>
          </a:p>
          <a:p>
            <a:pPr marL="0" marR="0" indent="0">
              <a:lnSpc>
                <a:spcPct val="107000"/>
              </a:lnSpc>
              <a:spcBef>
                <a:spcPts val="0"/>
              </a:spcBef>
              <a:spcAft>
                <a:spcPts val="0"/>
              </a:spcAft>
              <a:buNone/>
            </a:pPr>
            <a:endParaRPr lang="en-US" sz="1200" dirty="0">
              <a:latin typeface="Avenir Next LT Pro Light" panose="020B03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200" dirty="0">
                <a:effectLst/>
                <a:latin typeface="Avenir Next LT Pro Light" panose="020B0304020202020204" pitchFamily="34" charset="0"/>
                <a:ea typeface="Calibri" panose="020F0502020204030204" pitchFamily="34" charset="0"/>
                <a:cs typeface="Arial" panose="020B0604020202020204" pitchFamily="34" charset="0"/>
              </a:rPr>
              <a:t>Join us in getting the word out to prospective applicants! Click </a:t>
            </a:r>
            <a:r>
              <a:rPr lang="en-US" sz="1200" dirty="0">
                <a:latin typeface="Avenir Next LT Pro Light" panose="020B0304020202020204" pitchFamily="34" charset="0"/>
                <a:ea typeface="+mn-lt"/>
                <a:cs typeface="Calibri"/>
                <a:hlinkClick r:id="rId2"/>
              </a:rPr>
              <a:t>here</a:t>
            </a:r>
            <a:r>
              <a:rPr lang="en-US" sz="1200" dirty="0">
                <a:latin typeface="Avenir Next LT Pro Light" panose="020B0304020202020204" pitchFamily="34" charset="0"/>
                <a:ea typeface="+mn-lt"/>
                <a:cs typeface="Calibri"/>
              </a:rPr>
              <a:t> to read the Rules document; find information about helpful webinars, Office hours, and the DOE Schools Teaming Partner List; and to start an application. For more information, visit the </a:t>
            </a:r>
            <a:r>
              <a:rPr lang="en-US" sz="1200" dirty="0">
                <a:latin typeface="Avenir Next LT Pro Light" panose="020B0304020202020204" pitchFamily="34" charset="0"/>
                <a:ea typeface="+mn-lt"/>
                <a:cs typeface="Calibri"/>
                <a:hlinkClick r:id="rId3"/>
              </a:rPr>
              <a:t>Renew America's Schools </a:t>
            </a:r>
            <a:r>
              <a:rPr lang="en-US" sz="1200" dirty="0">
                <a:latin typeface="Avenir Next LT Pro Light" panose="020B0304020202020204" pitchFamily="34" charset="0"/>
                <a:ea typeface="+mn-lt"/>
                <a:cs typeface="Calibri"/>
              </a:rPr>
              <a:t>Program website.</a:t>
            </a:r>
            <a:endParaRPr lang="en-US" sz="1200" dirty="0">
              <a:effectLst/>
              <a:latin typeface="Avenir Next LT Pro Light" panose="020B030402020202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96D5E183-D03F-4D5F-21B7-AC11FA2A909D}"/>
              </a:ext>
            </a:extLst>
          </p:cNvPr>
          <p:cNvSpPr>
            <a:spLocks noGrp="1"/>
          </p:cNvSpPr>
          <p:nvPr>
            <p:ph type="title"/>
          </p:nvPr>
        </p:nvSpPr>
        <p:spPr>
          <a:xfrm>
            <a:off x="190849" y="0"/>
            <a:ext cx="11150600" cy="797442"/>
          </a:xfrm>
        </p:spPr>
        <p:txBody>
          <a:bodyPr/>
          <a:lstStyle/>
          <a:p>
            <a:r>
              <a:rPr lang="en-US">
                <a:latin typeface="Avenir Next LT Pro Demi" panose="020B0704020202020204" pitchFamily="34" charset="0"/>
                <a:ea typeface="+mj-lt"/>
                <a:cs typeface="+mj-lt"/>
              </a:rPr>
              <a:t>Email Blast or Letter: </a:t>
            </a:r>
            <a:r>
              <a:rPr lang="en-US">
                <a:latin typeface="Avenir Next LT Pro Demi" panose="020B0704020202020204" pitchFamily="34" charset="0"/>
              </a:rPr>
              <a:t>Sample content</a:t>
            </a:r>
          </a:p>
        </p:txBody>
      </p:sp>
      <p:sp>
        <p:nvSpPr>
          <p:cNvPr id="6" name="Rectangle 5">
            <a:extLst>
              <a:ext uri="{FF2B5EF4-FFF2-40B4-BE49-F238E27FC236}">
                <a16:creationId xmlns:a16="http://schemas.microsoft.com/office/drawing/2014/main" id="{AE0DF654-1312-C9F7-E83A-64004C79E333}"/>
              </a:ext>
            </a:extLst>
          </p:cNvPr>
          <p:cNvSpPr/>
          <p:nvPr/>
        </p:nvSpPr>
        <p:spPr>
          <a:xfrm>
            <a:off x="11209106" y="6349429"/>
            <a:ext cx="674669"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55B7234-6E2A-9E2B-1778-65C45CBE1755}"/>
              </a:ext>
            </a:extLst>
          </p:cNvPr>
          <p:cNvSpPr txBox="1"/>
          <p:nvPr/>
        </p:nvSpPr>
        <p:spPr>
          <a:xfrm>
            <a:off x="9262601" y="3782341"/>
            <a:ext cx="26638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a:ea typeface="+mn-ea"/>
                <a:cs typeface="+mn-cs"/>
              </a:rPr>
              <a:t>Suggested image to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a:ea typeface="+mn-ea"/>
                <a:cs typeface="+mn-cs"/>
              </a:rPr>
              <a:t>accompany email: Slide 17</a:t>
            </a:r>
          </a:p>
        </p:txBody>
      </p:sp>
      <p:pic>
        <p:nvPicPr>
          <p:cNvPr id="8" name="Picture 7" descr="A graphic of a school building&#10;&#10;Description automatically generated with medium confidence">
            <a:extLst>
              <a:ext uri="{FF2B5EF4-FFF2-40B4-BE49-F238E27FC236}">
                <a16:creationId xmlns:a16="http://schemas.microsoft.com/office/drawing/2014/main" id="{91B813E4-159B-50C7-C883-7366CD28B8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3267" y="4573666"/>
            <a:ext cx="2657884" cy="1627109"/>
          </a:xfrm>
          <a:prstGeom prst="rect">
            <a:avLst/>
          </a:prstGeom>
        </p:spPr>
      </p:pic>
    </p:spTree>
    <p:extLst>
      <p:ext uri="{BB962C8B-B14F-4D97-AF65-F5344CB8AC3E}">
        <p14:creationId xmlns:p14="http://schemas.microsoft.com/office/powerpoint/2010/main" val="169989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C71E50-6E00-7549-F6D5-DE555BC623A3}"/>
              </a:ext>
            </a:extLst>
          </p:cNvPr>
          <p:cNvSpPr>
            <a:spLocks noGrp="1"/>
          </p:cNvSpPr>
          <p:nvPr>
            <p:ph type="sldNum" sz="quarter" idx="12"/>
          </p:nvPr>
        </p:nvSpPr>
        <p:spPr/>
        <p:txBody>
          <a:bodyPr/>
          <a:lstStyle/>
          <a:p>
            <a:fld id="{9EC71654-96A5-4280-94F3-931C61A9F92C}" type="slidenum">
              <a:rPr lang="en-US" noProof="0" smtClean="0"/>
              <a:pPr/>
              <a:t>14</a:t>
            </a:fld>
            <a:endParaRPr lang="en-US" noProof="0"/>
          </a:p>
        </p:txBody>
      </p:sp>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396350" y="565837"/>
            <a:ext cx="10847758" cy="920336"/>
          </a:xfrm>
        </p:spPr>
        <p:txBody>
          <a:bodyPr/>
          <a:lstStyle/>
          <a:p>
            <a:r>
              <a:rPr lang="en-US">
                <a:latin typeface="Avenir Next LT Pro Demi" panose="020B0704020202020204" pitchFamily="34" charset="0"/>
              </a:rPr>
              <a:t>images for promotional use</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8" name="Rectangle 7">
            <a:extLst>
              <a:ext uri="{FF2B5EF4-FFF2-40B4-BE49-F238E27FC236}">
                <a16:creationId xmlns:a16="http://schemas.microsoft.com/office/drawing/2014/main" id="{6930329D-E114-5E7F-89B9-1672FCEF27B8}"/>
              </a:ext>
            </a:extLst>
          </p:cNvPr>
          <p:cNvSpPr/>
          <p:nvPr/>
        </p:nvSpPr>
        <p:spPr>
          <a:xfrm>
            <a:off x="277402" y="6267698"/>
            <a:ext cx="1654140" cy="451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B82CE0A-A71C-EA97-CAD1-F3D983FCE969}"/>
              </a:ext>
            </a:extLst>
          </p:cNvPr>
          <p:cNvPicPr>
            <a:picLocks noChangeAspect="1"/>
          </p:cNvPicPr>
          <p:nvPr/>
        </p:nvPicPr>
        <p:blipFill>
          <a:blip r:embed="rId2"/>
          <a:stretch>
            <a:fillRect/>
          </a:stretch>
        </p:blipFill>
        <p:spPr>
          <a:xfrm>
            <a:off x="11168026" y="6358618"/>
            <a:ext cx="685800" cy="466725"/>
          </a:xfrm>
          <a:prstGeom prst="rect">
            <a:avLst/>
          </a:prstGeom>
        </p:spPr>
      </p:pic>
      <p:sp>
        <p:nvSpPr>
          <p:cNvPr id="11" name="TextBox 10">
            <a:extLst>
              <a:ext uri="{FF2B5EF4-FFF2-40B4-BE49-F238E27FC236}">
                <a16:creationId xmlns:a16="http://schemas.microsoft.com/office/drawing/2014/main" id="{0DF97A94-5DFA-5BD7-0DEA-528DC55F4FFF}"/>
              </a:ext>
            </a:extLst>
          </p:cNvPr>
          <p:cNvSpPr txBox="1"/>
          <p:nvPr/>
        </p:nvSpPr>
        <p:spPr>
          <a:xfrm>
            <a:off x="2383081" y="2271328"/>
            <a:ext cx="1711247"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a:solidFill>
                  <a:srgbClr val="000000"/>
                </a:solidFill>
                <a:latin typeface="Calibri" panose="020F0502020204030204" pitchFamily="34" charset="0"/>
                <a:cs typeface="Calibri" panose="020F0502020204030204" pitchFamily="34" charset="0"/>
              </a:rPr>
              <a:t>3792</a:t>
            </a:r>
            <a:r>
              <a:rPr kumimoji="0" lang="en-US" altLang="en-US" sz="1300" b="0" i="0" u="none" strike="noStrike" cap="none" normalizeH="0" baseline="0">
                <a:ln>
                  <a:noFill/>
                </a:ln>
                <a:solidFill>
                  <a:srgbClr val="000000"/>
                </a:solidFill>
                <a:effectLst/>
                <a:latin typeface="Calibri" panose="020F0502020204030204" pitchFamily="34" charset="0"/>
                <a:cs typeface="Calibri" panose="020F0502020204030204" pitchFamily="34" charset="0"/>
              </a:rPr>
              <a:t> x 2133</a:t>
            </a:r>
            <a:endParaRPr kumimoji="0" lang="en-US" altLang="en-US" sz="1300" b="0" i="0" u="none" strike="noStrike" cap="none" normalizeH="0" baseline="0">
              <a:ln>
                <a:noFill/>
              </a:ln>
              <a:solidFill>
                <a:schemeClr val="tx1"/>
              </a:solidFill>
              <a:effectLst/>
            </a:endParaRPr>
          </a:p>
        </p:txBody>
      </p:sp>
      <p:pic>
        <p:nvPicPr>
          <p:cNvPr id="5" name="Picture 4" descr="A group of people outside of a school&#10;&#10;Description automatically generated">
            <a:extLst>
              <a:ext uri="{FF2B5EF4-FFF2-40B4-BE49-F238E27FC236}">
                <a16:creationId xmlns:a16="http://schemas.microsoft.com/office/drawing/2014/main" id="{A1FE29FC-14DB-374C-701A-C7BE48C66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574" y="2644376"/>
            <a:ext cx="6603097" cy="3714242"/>
          </a:xfrm>
          <a:prstGeom prst="rect">
            <a:avLst/>
          </a:prstGeom>
        </p:spPr>
      </p:pic>
    </p:spTree>
    <p:extLst>
      <p:ext uri="{BB962C8B-B14F-4D97-AF65-F5344CB8AC3E}">
        <p14:creationId xmlns:p14="http://schemas.microsoft.com/office/powerpoint/2010/main" val="386920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C71E50-6E00-7549-F6D5-DE555BC623A3}"/>
              </a:ext>
            </a:extLst>
          </p:cNvPr>
          <p:cNvSpPr>
            <a:spLocks noGrp="1"/>
          </p:cNvSpPr>
          <p:nvPr>
            <p:ph type="sldNum" sz="quarter" idx="12"/>
          </p:nvPr>
        </p:nvSpPr>
        <p:spPr/>
        <p:txBody>
          <a:bodyPr/>
          <a:lstStyle/>
          <a:p>
            <a:fld id="{9EC71654-96A5-4280-94F3-931C61A9F92C}" type="slidenum">
              <a:rPr lang="en-US" noProof="0" smtClean="0"/>
              <a:pPr/>
              <a:t>15</a:t>
            </a:fld>
            <a:endParaRPr lang="en-US" noProof="0"/>
          </a:p>
        </p:txBody>
      </p:sp>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396350" y="565837"/>
            <a:ext cx="10847758" cy="920336"/>
          </a:xfrm>
        </p:spPr>
        <p:txBody>
          <a:bodyPr/>
          <a:lstStyle/>
          <a:p>
            <a:r>
              <a:rPr lang="en-US">
                <a:latin typeface="Avenir Next LT Pro Demi" panose="020B0704020202020204" pitchFamily="34" charset="0"/>
              </a:rPr>
              <a:t>images for promotional use</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7" name="Rectangle 1">
            <a:extLst>
              <a:ext uri="{FF2B5EF4-FFF2-40B4-BE49-F238E27FC236}">
                <a16:creationId xmlns:a16="http://schemas.microsoft.com/office/drawing/2014/main" id="{4C78CC88-30DF-DC21-B747-6788F44444BA}"/>
              </a:ext>
            </a:extLst>
          </p:cNvPr>
          <p:cNvSpPr>
            <a:spLocks noChangeArrowheads="1"/>
          </p:cNvSpPr>
          <p:nvPr/>
        </p:nvSpPr>
        <p:spPr bwMode="auto">
          <a:xfrm>
            <a:off x="396350" y="2189607"/>
            <a:ext cx="2876108"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cs typeface="Calibri" panose="020F0502020204030204" pitchFamily="34" charset="0"/>
              </a:rPr>
              <a:t>1200 x 400</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40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p>
        </p:txBody>
      </p:sp>
      <p:pic>
        <p:nvPicPr>
          <p:cNvPr id="5" name="Picture 4" descr="A group of people in front of a building&#10;&#10;Description automatically generated with medium confidence">
            <a:extLst>
              <a:ext uri="{FF2B5EF4-FFF2-40B4-BE49-F238E27FC236}">
                <a16:creationId xmlns:a16="http://schemas.microsoft.com/office/drawing/2014/main" id="{73BFD078-5952-FCAE-9699-4072A3BA1540}"/>
              </a:ext>
            </a:extLst>
          </p:cNvPr>
          <p:cNvPicPr>
            <a:picLocks noChangeAspect="1"/>
          </p:cNvPicPr>
          <p:nvPr/>
        </p:nvPicPr>
        <p:blipFill>
          <a:blip r:embed="rId2"/>
          <a:stretch>
            <a:fillRect/>
          </a:stretch>
        </p:blipFill>
        <p:spPr>
          <a:xfrm>
            <a:off x="486021" y="2504974"/>
            <a:ext cx="11219958" cy="3749336"/>
          </a:xfrm>
          <a:prstGeom prst="rect">
            <a:avLst/>
          </a:prstGeom>
        </p:spPr>
      </p:pic>
      <p:sp>
        <p:nvSpPr>
          <p:cNvPr id="8" name="Rectangle 7">
            <a:extLst>
              <a:ext uri="{FF2B5EF4-FFF2-40B4-BE49-F238E27FC236}">
                <a16:creationId xmlns:a16="http://schemas.microsoft.com/office/drawing/2014/main" id="{6930329D-E114-5E7F-89B9-1672FCEF27B8}"/>
              </a:ext>
            </a:extLst>
          </p:cNvPr>
          <p:cNvSpPr/>
          <p:nvPr/>
        </p:nvSpPr>
        <p:spPr>
          <a:xfrm>
            <a:off x="277402" y="6267698"/>
            <a:ext cx="1654140" cy="451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B82CE0A-A71C-EA97-CAD1-F3D983FCE969}"/>
              </a:ext>
            </a:extLst>
          </p:cNvPr>
          <p:cNvPicPr>
            <a:picLocks noChangeAspect="1"/>
          </p:cNvPicPr>
          <p:nvPr/>
        </p:nvPicPr>
        <p:blipFill>
          <a:blip r:embed="rId3"/>
          <a:stretch>
            <a:fillRect/>
          </a:stretch>
        </p:blipFill>
        <p:spPr>
          <a:xfrm>
            <a:off x="11168026" y="6358618"/>
            <a:ext cx="685800" cy="466725"/>
          </a:xfrm>
          <a:prstGeom prst="rect">
            <a:avLst/>
          </a:prstGeom>
        </p:spPr>
      </p:pic>
    </p:spTree>
    <p:extLst>
      <p:ext uri="{BB962C8B-B14F-4D97-AF65-F5344CB8AC3E}">
        <p14:creationId xmlns:p14="http://schemas.microsoft.com/office/powerpoint/2010/main" val="242450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pic>
        <p:nvPicPr>
          <p:cNvPr id="10" name="Picture 9" descr="A group of people in front of a building&#10;&#10;Description automatically generated with medium confidence">
            <a:extLst>
              <a:ext uri="{FF2B5EF4-FFF2-40B4-BE49-F238E27FC236}">
                <a16:creationId xmlns:a16="http://schemas.microsoft.com/office/drawing/2014/main" id="{AF1977E4-CA68-58AF-1B9C-9EF16C25373D}"/>
              </a:ext>
            </a:extLst>
          </p:cNvPr>
          <p:cNvPicPr>
            <a:picLocks noChangeAspect="1"/>
          </p:cNvPicPr>
          <p:nvPr/>
        </p:nvPicPr>
        <p:blipFill>
          <a:blip r:embed="rId2"/>
          <a:stretch>
            <a:fillRect/>
          </a:stretch>
        </p:blipFill>
        <p:spPr>
          <a:xfrm>
            <a:off x="2365274" y="2653467"/>
            <a:ext cx="7149086" cy="3408286"/>
          </a:xfrm>
          <a:prstGeom prst="rect">
            <a:avLst/>
          </a:prstGeom>
        </p:spPr>
      </p:pic>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3"/>
          <a:stretch>
            <a:fillRect/>
          </a:stretch>
        </p:blipFill>
        <p:spPr>
          <a:xfrm>
            <a:off x="11228798" y="6282458"/>
            <a:ext cx="685800" cy="466725"/>
          </a:xfrm>
          <a:prstGeom prst="rect">
            <a:avLst/>
          </a:prstGeom>
        </p:spPr>
      </p:pic>
      <p:sp>
        <p:nvSpPr>
          <p:cNvPr id="2" name="TextBox 1">
            <a:extLst>
              <a:ext uri="{FF2B5EF4-FFF2-40B4-BE49-F238E27FC236}">
                <a16:creationId xmlns:a16="http://schemas.microsoft.com/office/drawing/2014/main" id="{14E8475D-92BF-A96A-406F-908D0DDC61CA}"/>
              </a:ext>
            </a:extLst>
          </p:cNvPr>
          <p:cNvSpPr txBox="1"/>
          <p:nvPr/>
        </p:nvSpPr>
        <p:spPr>
          <a:xfrm>
            <a:off x="2365274" y="2331976"/>
            <a:ext cx="1535192" cy="307777"/>
          </a:xfrm>
          <a:prstGeom prst="rect">
            <a:avLst/>
          </a:prstGeom>
          <a:noFill/>
        </p:spPr>
        <p:txBody>
          <a:bodyPr wrap="square" rtlCol="0">
            <a:spAutoFit/>
          </a:bodyPr>
          <a:lstStyle/>
          <a:p>
            <a:r>
              <a:rPr lang="en-US" altLang="en-US" sz="1400"/>
              <a:t>859 x 409</a:t>
            </a:r>
            <a:endParaRPr lang="en-US" sz="1400"/>
          </a:p>
        </p:txBody>
      </p:sp>
    </p:spTree>
    <p:extLst>
      <p:ext uri="{BB962C8B-B14F-4D97-AF65-F5344CB8AC3E}">
        <p14:creationId xmlns:p14="http://schemas.microsoft.com/office/powerpoint/2010/main" val="233506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8" name="TextBox 7">
            <a:extLst>
              <a:ext uri="{FF2B5EF4-FFF2-40B4-BE49-F238E27FC236}">
                <a16:creationId xmlns:a16="http://schemas.microsoft.com/office/drawing/2014/main" id="{80BFEEBF-EBB0-E653-6330-B29BE6AAE0B1}"/>
              </a:ext>
            </a:extLst>
          </p:cNvPr>
          <p:cNvSpPr txBox="1"/>
          <p:nvPr/>
        </p:nvSpPr>
        <p:spPr>
          <a:xfrm>
            <a:off x="2333766" y="2242365"/>
            <a:ext cx="5241077" cy="307777"/>
          </a:xfrm>
          <a:prstGeom prst="rect">
            <a:avLst/>
          </a:prstGeom>
          <a:noFill/>
        </p:spPr>
        <p:txBody>
          <a:bodyPr wrap="square" rtlCol="0">
            <a:spAutoFit/>
          </a:bodyPr>
          <a:lstStyle/>
          <a:p>
            <a:r>
              <a:rPr lang="en-US" altLang="en-US" sz="1400"/>
              <a:t>1297 x 794 (Funding by Portfolio Size graphic with title, school)</a:t>
            </a:r>
            <a:endParaRPr lang="en-US" sz="1400"/>
          </a:p>
        </p:txBody>
      </p:sp>
      <p:pic>
        <p:nvPicPr>
          <p:cNvPr id="13" name="Picture 12" descr="A graphic of a school building&#10;&#10;Description automatically generated with medium confidence">
            <a:extLst>
              <a:ext uri="{FF2B5EF4-FFF2-40B4-BE49-F238E27FC236}">
                <a16:creationId xmlns:a16="http://schemas.microsoft.com/office/drawing/2014/main" id="{62E1D534-E5E0-E526-C832-6ABBDEB96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446" y="2662936"/>
            <a:ext cx="6096742" cy="3732316"/>
          </a:xfrm>
          <a:prstGeom prst="rect">
            <a:avLst/>
          </a:prstGeom>
        </p:spPr>
      </p:pic>
    </p:spTree>
    <p:extLst>
      <p:ext uri="{BB962C8B-B14F-4D97-AF65-F5344CB8AC3E}">
        <p14:creationId xmlns:p14="http://schemas.microsoft.com/office/powerpoint/2010/main" val="325308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8" name="TextBox 7">
            <a:extLst>
              <a:ext uri="{FF2B5EF4-FFF2-40B4-BE49-F238E27FC236}">
                <a16:creationId xmlns:a16="http://schemas.microsoft.com/office/drawing/2014/main" id="{80BFEEBF-EBB0-E653-6330-B29BE6AAE0B1}"/>
              </a:ext>
            </a:extLst>
          </p:cNvPr>
          <p:cNvSpPr txBox="1"/>
          <p:nvPr/>
        </p:nvSpPr>
        <p:spPr>
          <a:xfrm>
            <a:off x="2333766" y="2242365"/>
            <a:ext cx="5241077" cy="307777"/>
          </a:xfrm>
          <a:prstGeom prst="rect">
            <a:avLst/>
          </a:prstGeom>
          <a:noFill/>
        </p:spPr>
        <p:txBody>
          <a:bodyPr wrap="square" rtlCol="0">
            <a:spAutoFit/>
          </a:bodyPr>
          <a:lstStyle/>
          <a:p>
            <a:r>
              <a:rPr lang="en-US" altLang="en-US" sz="1400"/>
              <a:t>2550 x 1500 (Funding by Portfolio Size graphic with title, trees)</a:t>
            </a:r>
            <a:endParaRPr lang="en-US" sz="1400"/>
          </a:p>
        </p:txBody>
      </p:sp>
      <p:pic>
        <p:nvPicPr>
          <p:cNvPr id="5" name="Picture 4" descr="A screenshot of a website&#10;&#10;Description automatically generated">
            <a:extLst>
              <a:ext uri="{FF2B5EF4-FFF2-40B4-BE49-F238E27FC236}">
                <a16:creationId xmlns:a16="http://schemas.microsoft.com/office/drawing/2014/main" id="{EAA4B900-EE97-68CD-AFF5-EF0496B4B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1140" y="2643487"/>
            <a:ext cx="6369966" cy="3747039"/>
          </a:xfrm>
          <a:prstGeom prst="rect">
            <a:avLst/>
          </a:prstGeom>
        </p:spPr>
      </p:pic>
    </p:spTree>
    <p:extLst>
      <p:ext uri="{BB962C8B-B14F-4D97-AF65-F5344CB8AC3E}">
        <p14:creationId xmlns:p14="http://schemas.microsoft.com/office/powerpoint/2010/main" val="397725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8" name="TextBox 7">
            <a:extLst>
              <a:ext uri="{FF2B5EF4-FFF2-40B4-BE49-F238E27FC236}">
                <a16:creationId xmlns:a16="http://schemas.microsoft.com/office/drawing/2014/main" id="{80BFEEBF-EBB0-E653-6330-B29BE6AAE0B1}"/>
              </a:ext>
            </a:extLst>
          </p:cNvPr>
          <p:cNvSpPr txBox="1"/>
          <p:nvPr/>
        </p:nvSpPr>
        <p:spPr>
          <a:xfrm>
            <a:off x="2333767" y="2242365"/>
            <a:ext cx="5195922" cy="307777"/>
          </a:xfrm>
          <a:prstGeom prst="rect">
            <a:avLst/>
          </a:prstGeom>
          <a:noFill/>
        </p:spPr>
        <p:txBody>
          <a:bodyPr wrap="square" rtlCol="0">
            <a:spAutoFit/>
          </a:bodyPr>
          <a:lstStyle/>
          <a:p>
            <a:r>
              <a:rPr lang="en-US" altLang="en-US" sz="1400"/>
              <a:t>1586 x 793 (Funding by Portfolio Size graphic without title, school)</a:t>
            </a:r>
            <a:endParaRPr lang="en-US" sz="1400"/>
          </a:p>
        </p:txBody>
      </p:sp>
      <p:pic>
        <p:nvPicPr>
          <p:cNvPr id="15" name="Picture 14" descr="A screen shot of a website&#10;&#10;Description automatically generated">
            <a:extLst>
              <a:ext uri="{FF2B5EF4-FFF2-40B4-BE49-F238E27FC236}">
                <a16:creationId xmlns:a16="http://schemas.microsoft.com/office/drawing/2014/main" id="{9079E9B3-7B78-A0A8-D54F-3F9655950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380" y="2652987"/>
            <a:ext cx="6619486" cy="3309743"/>
          </a:xfrm>
          <a:prstGeom prst="rect">
            <a:avLst/>
          </a:prstGeom>
        </p:spPr>
      </p:pic>
    </p:spTree>
    <p:extLst>
      <p:ext uri="{BB962C8B-B14F-4D97-AF65-F5344CB8AC3E}">
        <p14:creationId xmlns:p14="http://schemas.microsoft.com/office/powerpoint/2010/main" val="283654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86664F-02AB-1987-F12B-341BE25AAFD0}"/>
              </a:ext>
            </a:extLst>
          </p:cNvPr>
          <p:cNvSpPr/>
          <p:nvPr/>
        </p:nvSpPr>
        <p:spPr>
          <a:xfrm>
            <a:off x="333375" y="6276975"/>
            <a:ext cx="140970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13023" y="1045326"/>
            <a:ext cx="4362227" cy="1468230"/>
          </a:xfrm>
        </p:spPr>
        <p:txBody>
          <a:bodyPr anchor="b">
            <a:normAutofit/>
          </a:bodyPr>
          <a:lstStyle/>
          <a:p>
            <a:r>
              <a:rPr lang="en-US" b="1">
                <a:latin typeface="Avenir Next LT Pro Demi" panose="020B0704020202020204" pitchFamily="34" charset="0"/>
              </a:rPr>
              <a:t>WELCOME!</a:t>
            </a:r>
          </a:p>
        </p:txBody>
      </p:sp>
      <p:sp>
        <p:nvSpPr>
          <p:cNvPr id="29" name="Content Placeholder 2">
            <a:extLst>
              <a:ext uri="{FF2B5EF4-FFF2-40B4-BE49-F238E27FC236}">
                <a16:creationId xmlns:a16="http://schemas.microsoft.com/office/drawing/2014/main" id="{552A9C73-06ED-419B-81B5-491CBFC22330}"/>
              </a:ext>
            </a:extLst>
          </p:cNvPr>
          <p:cNvSpPr>
            <a:spLocks noGrp="1"/>
          </p:cNvSpPr>
          <p:nvPr>
            <p:ph type="body" sz="half" idx="2"/>
          </p:nvPr>
        </p:nvSpPr>
        <p:spPr>
          <a:xfrm>
            <a:off x="613023" y="2645526"/>
            <a:ext cx="4160858" cy="3238967"/>
          </a:xfrm>
        </p:spPr>
        <p:txBody>
          <a:bodyPr vert="horz" lIns="91440" tIns="45720" rIns="91440" bIns="45720" rtlCol="0" anchor="t">
            <a:noAutofit/>
          </a:bodyPr>
          <a:lstStyle/>
          <a:p>
            <a:pPr marR="3175"/>
            <a:r>
              <a:rPr lang="en-US" sz="1800" dirty="0">
                <a:solidFill>
                  <a:srgbClr val="000000"/>
                </a:solidFill>
                <a:latin typeface="Avenir Next LT Pro" panose="020B0504020202020204" pitchFamily="34" charset="0"/>
              </a:rPr>
              <a:t>The U.S. Department of Energy (DOE) is excited to announce that applications are open for the second round of funding from the Renew America’s Schools Program.</a:t>
            </a:r>
          </a:p>
          <a:p>
            <a:pPr marR="3175"/>
            <a:r>
              <a:rPr lang="en-US" sz="1800" b="0" i="0" u="none" strike="noStrike" baseline="0" dirty="0">
                <a:solidFill>
                  <a:srgbClr val="000000"/>
                </a:solidFill>
                <a:latin typeface="Avenir Next LT Pro" panose="020B0504020202020204" pitchFamily="34" charset="0"/>
              </a:rPr>
              <a:t>This document will equip you with tools to amplify the news through various communication methods and platforms. </a:t>
            </a:r>
            <a:endParaRPr lang="en-US" sz="1800" dirty="0">
              <a:latin typeface="Avenir Next LT Pro" panose="020B0504020202020204" pitchFamily="34" charset="0"/>
              <a:cs typeface="Calibri"/>
            </a:endParaRPr>
          </a:p>
        </p:txBody>
      </p:sp>
      <p:sp>
        <p:nvSpPr>
          <p:cNvPr id="4" name="Slide Number Placeholder 3" hidden="1">
            <a:extLst>
              <a:ext uri="{FF2B5EF4-FFF2-40B4-BE49-F238E27FC236}">
                <a16:creationId xmlns:a16="http://schemas.microsoft.com/office/drawing/2014/main" id="{3B5C6BAC-F3F8-4AA0-B332-02F663571328}"/>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smtClean="0"/>
              <a:pPr>
                <a:spcAft>
                  <a:spcPts val="600"/>
                </a:spcAft>
              </a:pPr>
              <a:t>2</a:t>
            </a:fld>
            <a:endParaRPr lang="en-US"/>
          </a:p>
        </p:txBody>
      </p:sp>
      <p:pic>
        <p:nvPicPr>
          <p:cNvPr id="7" name="Picture 7">
            <a:extLst>
              <a:ext uri="{FF2B5EF4-FFF2-40B4-BE49-F238E27FC236}">
                <a16:creationId xmlns:a16="http://schemas.microsoft.com/office/drawing/2014/main" id="{7C18C504-B477-C16B-3073-0879EE2FE7AC}"/>
              </a:ext>
            </a:extLst>
          </p:cNvPr>
          <p:cNvPicPr>
            <a:picLocks noChangeAspect="1"/>
          </p:cNvPicPr>
          <p:nvPr/>
        </p:nvPicPr>
        <p:blipFill>
          <a:blip r:embed="rId3"/>
          <a:stretch>
            <a:fillRect/>
          </a:stretch>
        </p:blipFill>
        <p:spPr>
          <a:xfrm>
            <a:off x="4975250" y="1892098"/>
            <a:ext cx="6450622" cy="3073803"/>
          </a:xfrm>
          <a:prstGeom prst="rect">
            <a:avLst/>
          </a:prstGeom>
        </p:spPr>
      </p:pic>
      <p:pic>
        <p:nvPicPr>
          <p:cNvPr id="3" name="Picture 4">
            <a:extLst>
              <a:ext uri="{FF2B5EF4-FFF2-40B4-BE49-F238E27FC236}">
                <a16:creationId xmlns:a16="http://schemas.microsoft.com/office/drawing/2014/main" id="{8F78D1A6-837D-95BD-A39B-5BCC952D6675}"/>
              </a:ext>
            </a:extLst>
          </p:cNvPr>
          <p:cNvPicPr>
            <a:picLocks noChangeAspect="1"/>
          </p:cNvPicPr>
          <p:nvPr/>
        </p:nvPicPr>
        <p:blipFill>
          <a:blip r:embed="rId4"/>
          <a:stretch>
            <a:fillRect/>
          </a:stretch>
        </p:blipFill>
        <p:spPr>
          <a:xfrm>
            <a:off x="4724400" y="3382042"/>
            <a:ext cx="2743200" cy="93917"/>
          </a:xfrm>
          <a:prstGeom prst="rect">
            <a:avLst/>
          </a:prstGeom>
        </p:spPr>
      </p:pic>
    </p:spTree>
    <p:extLst>
      <p:ext uri="{BB962C8B-B14F-4D97-AF65-F5344CB8AC3E}">
        <p14:creationId xmlns:p14="http://schemas.microsoft.com/office/powerpoint/2010/main" val="51485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12" name="TextBox 11">
            <a:extLst>
              <a:ext uri="{FF2B5EF4-FFF2-40B4-BE49-F238E27FC236}">
                <a16:creationId xmlns:a16="http://schemas.microsoft.com/office/drawing/2014/main" id="{572B6195-A2B9-AB99-A153-838040B7EA0C}"/>
              </a:ext>
            </a:extLst>
          </p:cNvPr>
          <p:cNvSpPr txBox="1"/>
          <p:nvPr/>
        </p:nvSpPr>
        <p:spPr>
          <a:xfrm>
            <a:off x="2202276" y="2260634"/>
            <a:ext cx="5198985" cy="307777"/>
          </a:xfrm>
          <a:prstGeom prst="rect">
            <a:avLst/>
          </a:prstGeom>
          <a:noFill/>
        </p:spPr>
        <p:txBody>
          <a:bodyPr wrap="square" rtlCol="0">
            <a:spAutoFit/>
          </a:bodyPr>
          <a:lstStyle/>
          <a:p>
            <a:r>
              <a:rPr lang="en-US" altLang="en-US" sz="1400"/>
              <a:t>2550 x 1200 (Funding by Portfolio Size graphic without title, trees)</a:t>
            </a:r>
            <a:endParaRPr lang="en-US" sz="1400"/>
          </a:p>
        </p:txBody>
      </p:sp>
      <p:pic>
        <p:nvPicPr>
          <p:cNvPr id="9" name="Picture 8" descr="A close-up of a price list&#10;&#10;Description automatically generated">
            <a:extLst>
              <a:ext uri="{FF2B5EF4-FFF2-40B4-BE49-F238E27FC236}">
                <a16:creationId xmlns:a16="http://schemas.microsoft.com/office/drawing/2014/main" id="{DB955E55-69F9-CC4D-F266-FE6DB63FC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575" y="2656795"/>
            <a:ext cx="7562850" cy="3558988"/>
          </a:xfrm>
          <a:prstGeom prst="rect">
            <a:avLst/>
          </a:prstGeom>
        </p:spPr>
      </p:pic>
    </p:spTree>
    <p:extLst>
      <p:ext uri="{BB962C8B-B14F-4D97-AF65-F5344CB8AC3E}">
        <p14:creationId xmlns:p14="http://schemas.microsoft.com/office/powerpoint/2010/main" val="393662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2" name="TextBox 1">
            <a:extLst>
              <a:ext uri="{FF2B5EF4-FFF2-40B4-BE49-F238E27FC236}">
                <a16:creationId xmlns:a16="http://schemas.microsoft.com/office/drawing/2014/main" id="{15F5782B-5F6D-7891-BDD0-EF9F4E8F7A15}"/>
              </a:ext>
            </a:extLst>
          </p:cNvPr>
          <p:cNvSpPr txBox="1"/>
          <p:nvPr/>
        </p:nvSpPr>
        <p:spPr>
          <a:xfrm>
            <a:off x="2429031" y="2325370"/>
            <a:ext cx="5886630" cy="307777"/>
          </a:xfrm>
          <a:prstGeom prst="rect">
            <a:avLst/>
          </a:prstGeom>
          <a:noFill/>
        </p:spPr>
        <p:txBody>
          <a:bodyPr wrap="square" rtlCol="0">
            <a:spAutoFit/>
          </a:bodyPr>
          <a:lstStyle/>
          <a:p>
            <a:r>
              <a:rPr lang="en-US" altLang="en-US" sz="1400"/>
              <a:t>1133 x 793 ($180M over 3 Phases with title, school)</a:t>
            </a:r>
            <a:endParaRPr lang="en-US" sz="1400"/>
          </a:p>
        </p:txBody>
      </p:sp>
      <p:pic>
        <p:nvPicPr>
          <p:cNvPr id="11" name="Picture 10" descr="A close-up of a school agreement&#10;&#10;Description automatically generated">
            <a:extLst>
              <a:ext uri="{FF2B5EF4-FFF2-40B4-BE49-F238E27FC236}">
                <a16:creationId xmlns:a16="http://schemas.microsoft.com/office/drawing/2014/main" id="{3FBD5EDE-2B71-C2E9-1448-AEEF585F5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508" y="2734617"/>
            <a:ext cx="5068983" cy="3547841"/>
          </a:xfrm>
          <a:prstGeom prst="rect">
            <a:avLst/>
          </a:prstGeom>
        </p:spPr>
      </p:pic>
    </p:spTree>
    <p:extLst>
      <p:ext uri="{BB962C8B-B14F-4D97-AF65-F5344CB8AC3E}">
        <p14:creationId xmlns:p14="http://schemas.microsoft.com/office/powerpoint/2010/main" val="6947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2" name="TextBox 1">
            <a:extLst>
              <a:ext uri="{FF2B5EF4-FFF2-40B4-BE49-F238E27FC236}">
                <a16:creationId xmlns:a16="http://schemas.microsoft.com/office/drawing/2014/main" id="{15F5782B-5F6D-7891-BDD0-EF9F4E8F7A15}"/>
              </a:ext>
            </a:extLst>
          </p:cNvPr>
          <p:cNvSpPr txBox="1"/>
          <p:nvPr/>
        </p:nvSpPr>
        <p:spPr>
          <a:xfrm>
            <a:off x="2429031" y="2325370"/>
            <a:ext cx="5886630" cy="307777"/>
          </a:xfrm>
          <a:prstGeom prst="rect">
            <a:avLst/>
          </a:prstGeom>
          <a:noFill/>
        </p:spPr>
        <p:txBody>
          <a:bodyPr wrap="square" rtlCol="0">
            <a:spAutoFit/>
          </a:bodyPr>
          <a:lstStyle/>
          <a:p>
            <a:r>
              <a:rPr lang="en-US" altLang="en-US" sz="1400"/>
              <a:t>1327 x 793 ($180M over 3 Phases without title, school)</a:t>
            </a:r>
            <a:endParaRPr lang="en-US" sz="1400"/>
          </a:p>
        </p:txBody>
      </p:sp>
      <p:pic>
        <p:nvPicPr>
          <p:cNvPr id="10" name="Picture 9" descr="A close-up of a website&#10;&#10;Description automatically generated">
            <a:extLst>
              <a:ext uri="{FF2B5EF4-FFF2-40B4-BE49-F238E27FC236}">
                <a16:creationId xmlns:a16="http://schemas.microsoft.com/office/drawing/2014/main" id="{6619C980-50B9-EBE2-07FF-185BACDCF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781" y="2792132"/>
            <a:ext cx="5840684" cy="3490326"/>
          </a:xfrm>
          <a:prstGeom prst="rect">
            <a:avLst/>
          </a:prstGeom>
        </p:spPr>
      </p:pic>
    </p:spTree>
    <p:extLst>
      <p:ext uri="{BB962C8B-B14F-4D97-AF65-F5344CB8AC3E}">
        <p14:creationId xmlns:p14="http://schemas.microsoft.com/office/powerpoint/2010/main" val="14047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2" name="TextBox 1">
            <a:extLst>
              <a:ext uri="{FF2B5EF4-FFF2-40B4-BE49-F238E27FC236}">
                <a16:creationId xmlns:a16="http://schemas.microsoft.com/office/drawing/2014/main" id="{15F5782B-5F6D-7891-BDD0-EF9F4E8F7A15}"/>
              </a:ext>
            </a:extLst>
          </p:cNvPr>
          <p:cNvSpPr txBox="1"/>
          <p:nvPr/>
        </p:nvSpPr>
        <p:spPr>
          <a:xfrm>
            <a:off x="2846323" y="2270089"/>
            <a:ext cx="3992627" cy="307777"/>
          </a:xfrm>
          <a:prstGeom prst="rect">
            <a:avLst/>
          </a:prstGeom>
          <a:noFill/>
        </p:spPr>
        <p:txBody>
          <a:bodyPr wrap="square" rtlCol="0">
            <a:spAutoFit/>
          </a:bodyPr>
          <a:lstStyle/>
          <a:p>
            <a:r>
              <a:rPr lang="en-US" altLang="en-US" sz="1400"/>
              <a:t>1258 x 793 ($180M over 3 Phases with title, trees)</a:t>
            </a:r>
            <a:endParaRPr lang="en-US" sz="1400"/>
          </a:p>
        </p:txBody>
      </p:sp>
      <p:pic>
        <p:nvPicPr>
          <p:cNvPr id="8" name="Picture 7" descr="A close-up of a screen&#10;&#10;Description automatically generated">
            <a:extLst>
              <a:ext uri="{FF2B5EF4-FFF2-40B4-BE49-F238E27FC236}">
                <a16:creationId xmlns:a16="http://schemas.microsoft.com/office/drawing/2014/main" id="{4D811EE5-EA9A-20BD-5BCE-C439C97E5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332" y="2690023"/>
            <a:ext cx="5698970" cy="3592435"/>
          </a:xfrm>
          <a:prstGeom prst="rect">
            <a:avLst/>
          </a:prstGeom>
        </p:spPr>
      </p:pic>
    </p:spTree>
    <p:extLst>
      <p:ext uri="{BB962C8B-B14F-4D97-AF65-F5344CB8AC3E}">
        <p14:creationId xmlns:p14="http://schemas.microsoft.com/office/powerpoint/2010/main" val="256280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83B38-618E-1DCB-B2C8-418B702D6367}"/>
              </a:ext>
            </a:extLst>
          </p:cNvPr>
          <p:cNvSpPr>
            <a:spLocks noGrp="1"/>
          </p:cNvSpPr>
          <p:nvPr>
            <p:ph type="title"/>
          </p:nvPr>
        </p:nvSpPr>
        <p:spPr>
          <a:xfrm>
            <a:off x="515938" y="575542"/>
            <a:ext cx="10847758" cy="920336"/>
          </a:xfrm>
        </p:spPr>
        <p:txBody>
          <a:bodyPr/>
          <a:lstStyle/>
          <a:p>
            <a:r>
              <a:rPr lang="en-US">
                <a:latin typeface="Avenir Next LT Pro Demi" panose="020B0704020202020204" pitchFamily="34" charset="0"/>
              </a:rPr>
              <a:t>images for promotional use, CONT’D</a:t>
            </a:r>
          </a:p>
        </p:txBody>
      </p:sp>
      <p:sp>
        <p:nvSpPr>
          <p:cNvPr id="6" name="TextBox 5">
            <a:extLst>
              <a:ext uri="{FF2B5EF4-FFF2-40B4-BE49-F238E27FC236}">
                <a16:creationId xmlns:a16="http://schemas.microsoft.com/office/drawing/2014/main" id="{4F9B2F50-6B2C-C193-F18D-7E428D0373EA}"/>
              </a:ext>
            </a:extLst>
          </p:cNvPr>
          <p:cNvSpPr txBox="1"/>
          <p:nvPr/>
        </p:nvSpPr>
        <p:spPr>
          <a:xfrm>
            <a:off x="396350" y="1601021"/>
            <a:ext cx="11339546" cy="338554"/>
          </a:xfrm>
          <a:prstGeom prst="rect">
            <a:avLst/>
          </a:prstGeom>
          <a:noFill/>
        </p:spPr>
        <p:txBody>
          <a:bodyPr wrap="square">
            <a:spAutoFit/>
          </a:bodyPr>
          <a:lstStyle/>
          <a:p>
            <a:r>
              <a:rPr lang="en-US" sz="1600" b="0" i="1" u="none" strike="noStrike">
                <a:solidFill>
                  <a:srgbClr val="000000"/>
                </a:solidFill>
                <a:effectLst/>
                <a:latin typeface="Avenir Next LT Pro" panose="020B0504020202020204" pitchFamily="34" charset="0"/>
              </a:rPr>
              <a:t>Below are approved visual assets for use in promoting the programs on social media and communications materials. </a:t>
            </a:r>
            <a:endParaRPr lang="en-US" sz="1600">
              <a:latin typeface="Avenir Next LT Pro" panose="020B0504020202020204" pitchFamily="34" charset="0"/>
            </a:endParaRPr>
          </a:p>
        </p:txBody>
      </p:sp>
      <p:sp>
        <p:nvSpPr>
          <p:cNvPr id="3" name="Rectangle 2">
            <a:extLst>
              <a:ext uri="{FF2B5EF4-FFF2-40B4-BE49-F238E27FC236}">
                <a16:creationId xmlns:a16="http://schemas.microsoft.com/office/drawing/2014/main" id="{B58E7983-7AA3-F909-AB4B-2B65F676BABC}"/>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9DB566-097A-5CB1-3832-9985ACA44E9E}"/>
              </a:ext>
            </a:extLst>
          </p:cNvPr>
          <p:cNvPicPr>
            <a:picLocks noChangeAspect="1"/>
          </p:cNvPicPr>
          <p:nvPr/>
        </p:nvPicPr>
        <p:blipFill>
          <a:blip r:embed="rId2"/>
          <a:stretch>
            <a:fillRect/>
          </a:stretch>
        </p:blipFill>
        <p:spPr>
          <a:xfrm>
            <a:off x="11228798" y="6282458"/>
            <a:ext cx="685800" cy="466725"/>
          </a:xfrm>
          <a:prstGeom prst="rect">
            <a:avLst/>
          </a:prstGeom>
        </p:spPr>
      </p:pic>
      <p:sp>
        <p:nvSpPr>
          <p:cNvPr id="2" name="TextBox 1">
            <a:extLst>
              <a:ext uri="{FF2B5EF4-FFF2-40B4-BE49-F238E27FC236}">
                <a16:creationId xmlns:a16="http://schemas.microsoft.com/office/drawing/2014/main" id="{15F5782B-5F6D-7891-BDD0-EF9F4E8F7A15}"/>
              </a:ext>
            </a:extLst>
          </p:cNvPr>
          <p:cNvSpPr txBox="1"/>
          <p:nvPr/>
        </p:nvSpPr>
        <p:spPr>
          <a:xfrm>
            <a:off x="2429031" y="2325370"/>
            <a:ext cx="4724244" cy="307777"/>
          </a:xfrm>
          <a:prstGeom prst="rect">
            <a:avLst/>
          </a:prstGeom>
          <a:noFill/>
        </p:spPr>
        <p:txBody>
          <a:bodyPr wrap="square" rtlCol="0">
            <a:spAutoFit/>
          </a:bodyPr>
          <a:lstStyle/>
          <a:p>
            <a:r>
              <a:rPr lang="en-US" altLang="en-US" sz="1400"/>
              <a:t>2550 x 1350 ($180M over 3 Phases without title, trees)</a:t>
            </a:r>
            <a:endParaRPr lang="en-US" sz="1400"/>
          </a:p>
        </p:txBody>
      </p:sp>
      <p:pic>
        <p:nvPicPr>
          <p:cNvPr id="11" name="Picture 10" descr="A screenshot of a website&#10;&#10;Description automatically generated">
            <a:extLst>
              <a:ext uri="{FF2B5EF4-FFF2-40B4-BE49-F238E27FC236}">
                <a16:creationId xmlns:a16="http://schemas.microsoft.com/office/drawing/2014/main" id="{70A51FC1-7C38-43D4-E314-D0BCB4822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044" y="2810934"/>
            <a:ext cx="6727912" cy="3561836"/>
          </a:xfrm>
          <a:prstGeom prst="rect">
            <a:avLst/>
          </a:prstGeom>
        </p:spPr>
      </p:pic>
    </p:spTree>
    <p:extLst>
      <p:ext uri="{BB962C8B-B14F-4D97-AF65-F5344CB8AC3E}">
        <p14:creationId xmlns:p14="http://schemas.microsoft.com/office/powerpoint/2010/main" val="22251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62786-CEDA-F0A2-FE4A-1F1234F0108B}"/>
              </a:ext>
            </a:extLst>
          </p:cNvPr>
          <p:cNvSpPr>
            <a:spLocks noGrp="1"/>
          </p:cNvSpPr>
          <p:nvPr>
            <p:ph type="title"/>
          </p:nvPr>
        </p:nvSpPr>
        <p:spPr>
          <a:xfrm>
            <a:off x="436427" y="413943"/>
            <a:ext cx="3932237" cy="1600200"/>
          </a:xfrm>
        </p:spPr>
        <p:txBody>
          <a:bodyPr/>
          <a:lstStyle/>
          <a:p>
            <a:r>
              <a:rPr lang="en-US" b="1">
                <a:latin typeface="Avenir Next LT Pro Demi" panose="020B0704020202020204" pitchFamily="34" charset="0"/>
              </a:rPr>
              <a:t>KEY RESOURCES</a:t>
            </a:r>
          </a:p>
        </p:txBody>
      </p:sp>
      <p:sp>
        <p:nvSpPr>
          <p:cNvPr id="6" name="Rectangle 5">
            <a:extLst>
              <a:ext uri="{FF2B5EF4-FFF2-40B4-BE49-F238E27FC236}">
                <a16:creationId xmlns:a16="http://schemas.microsoft.com/office/drawing/2014/main" id="{3B6CE118-C116-4B9F-D82C-1A75C880C2C2}"/>
              </a:ext>
            </a:extLst>
          </p:cNvPr>
          <p:cNvSpPr/>
          <p:nvPr/>
        </p:nvSpPr>
        <p:spPr>
          <a:xfrm>
            <a:off x="277402" y="6061753"/>
            <a:ext cx="1654140" cy="657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82F71E8-4BC1-3D70-1671-4A68DEE58737}"/>
              </a:ext>
            </a:extLst>
          </p:cNvPr>
          <p:cNvSpPr>
            <a:spLocks noGrp="1"/>
          </p:cNvSpPr>
          <p:nvPr>
            <p:ph type="body" sz="half" idx="2"/>
          </p:nvPr>
        </p:nvSpPr>
        <p:spPr>
          <a:xfrm>
            <a:off x="792480" y="2302635"/>
            <a:ext cx="4434613" cy="3565901"/>
          </a:xfrm>
        </p:spPr>
        <p:txBody>
          <a:bodyPr vert="horz" lIns="91440" tIns="45720" rIns="91440" bIns="45720" rtlCol="0" anchor="t">
            <a:normAutofit lnSpcReduction="10000"/>
          </a:bodyPr>
          <a:lstStyle/>
          <a:p>
            <a:pPr marL="285750" indent="-285750">
              <a:buChar char="•"/>
            </a:pPr>
            <a:r>
              <a:rPr lang="en-US" sz="1800" dirty="0">
                <a:latin typeface="Avenir Next LT Pro"/>
                <a:cs typeface="Calibri"/>
              </a:rPr>
              <a:t>To learn more about the Renew America’s Schools Program, please view the:</a:t>
            </a:r>
          </a:p>
          <a:p>
            <a:pPr marL="742950" lvl="1" indent="-285750">
              <a:buChar char="•"/>
            </a:pPr>
            <a:r>
              <a:rPr lang="en-US" sz="1800" dirty="0">
                <a:latin typeface="Avenir Next LT Pro"/>
                <a:cs typeface="Calibri"/>
                <a:hlinkClick r:id="rId2"/>
              </a:rPr>
              <a:t>SCEP | Renew America's Schools Website </a:t>
            </a:r>
            <a:endParaRPr lang="en-US" sz="1800" dirty="0">
              <a:latin typeface="Avenir Next LT Pro"/>
              <a:cs typeface="Calibri"/>
            </a:endParaRPr>
          </a:p>
          <a:p>
            <a:pPr marL="285750" indent="-285750">
              <a:buChar char="•"/>
            </a:pPr>
            <a:r>
              <a:rPr lang="en-US" sz="1800" dirty="0">
                <a:latin typeface="Avenir Next LT Pro"/>
                <a:cs typeface="Calibri"/>
              </a:rPr>
              <a:t>Check out our </a:t>
            </a:r>
            <a:r>
              <a:rPr lang="en-US" sz="1800" dirty="0">
                <a:latin typeface="Avenir Next LT Pro"/>
                <a:cs typeface="Calibri"/>
                <a:hlinkClick r:id="rId3"/>
              </a:rPr>
              <a:t>Fact Sheet </a:t>
            </a:r>
            <a:endParaRPr lang="en-US" sz="1800" dirty="0">
              <a:latin typeface="Avenir Next LT Pro"/>
              <a:cs typeface="Calibri"/>
            </a:endParaRPr>
          </a:p>
          <a:p>
            <a:pPr marL="285750" indent="-285750">
              <a:buChar char="•"/>
            </a:pPr>
            <a:r>
              <a:rPr lang="en-US" sz="1800" dirty="0">
                <a:latin typeface="Avenir Next LT Pro"/>
                <a:cs typeface="Calibri"/>
              </a:rPr>
              <a:t>Check out our </a:t>
            </a:r>
            <a:r>
              <a:rPr lang="en-US" sz="1800" dirty="0">
                <a:latin typeface="Avenir Next LT Pro"/>
                <a:cs typeface="Calibri"/>
                <a:hlinkClick r:id="rId4"/>
              </a:rPr>
              <a:t>Public Q&amp;A Spreadsheet</a:t>
            </a:r>
            <a:endParaRPr lang="en-US" sz="1800" dirty="0">
              <a:latin typeface="Avenir Next LT Pro"/>
              <a:cs typeface="Calibri"/>
            </a:endParaRPr>
          </a:p>
          <a:p>
            <a:pPr marL="285750" indent="-285750">
              <a:buChar char="•"/>
            </a:pPr>
            <a:r>
              <a:rPr lang="en-US" sz="1800" dirty="0">
                <a:latin typeface="Avenir Next LT Pro"/>
                <a:cs typeface="Calibri"/>
              </a:rPr>
              <a:t>To start or view an application, visit the </a:t>
            </a:r>
            <a:r>
              <a:rPr lang="en-US" sz="1800" dirty="0">
                <a:latin typeface="Avenir Next LT Pro"/>
                <a:cs typeface="Calibri"/>
                <a:hlinkClick r:id="rId5"/>
              </a:rPr>
              <a:t>HeroX</a:t>
            </a:r>
            <a:r>
              <a:rPr lang="en-US" sz="1800" dirty="0">
                <a:latin typeface="Avenir Next LT Pro"/>
                <a:cs typeface="Calibri"/>
                <a:hlinkClick r:id="rId5"/>
              </a:rPr>
              <a:t> website</a:t>
            </a:r>
            <a:r>
              <a:rPr lang="en-US" sz="1800" dirty="0">
                <a:latin typeface="Avenir Next LT Pro"/>
                <a:cs typeface="Calibri"/>
              </a:rPr>
              <a:t>.</a:t>
            </a:r>
          </a:p>
          <a:p>
            <a:pPr marL="285750" indent="-285750">
              <a:buChar char="•"/>
            </a:pPr>
            <a:r>
              <a:rPr lang="en-US" sz="1800" dirty="0">
                <a:effectLst/>
                <a:latin typeface="Avenir Next LT Pro"/>
              </a:rPr>
              <a:t>If you have any questions that are not covered in the previous pages, please </a:t>
            </a:r>
            <a:r>
              <a:rPr lang="en-US" sz="1800" dirty="0">
                <a:latin typeface="Avenir Next LT Pro"/>
              </a:rPr>
              <a:t>contact us at </a:t>
            </a:r>
            <a:r>
              <a:rPr lang="en-US" sz="1800" dirty="0">
                <a:latin typeface="Avenir Next LT Pro"/>
                <a:cs typeface="Calibri"/>
                <a:hlinkClick r:id="rId6"/>
              </a:rPr>
              <a:t>Schools@doe.gov</a:t>
            </a:r>
            <a:r>
              <a:rPr lang="en-US" sz="1800" dirty="0">
                <a:latin typeface="Avenir Next LT Pro"/>
                <a:cs typeface="Calibri"/>
              </a:rPr>
              <a:t>.</a:t>
            </a:r>
          </a:p>
          <a:p>
            <a:endParaRPr lang="en-US" sz="1800" dirty="0">
              <a:latin typeface="Avenir Next LT Pro"/>
              <a:cs typeface="Calibri"/>
            </a:endParaRPr>
          </a:p>
          <a:p>
            <a:endParaRPr lang="en-US" sz="1800" dirty="0">
              <a:latin typeface="Avenir Next LT Pro"/>
              <a:cs typeface="Calibri"/>
            </a:endParaRPr>
          </a:p>
        </p:txBody>
      </p:sp>
      <p:sp>
        <p:nvSpPr>
          <p:cNvPr id="3" name="TextBox 2">
            <a:extLst>
              <a:ext uri="{FF2B5EF4-FFF2-40B4-BE49-F238E27FC236}">
                <a16:creationId xmlns:a16="http://schemas.microsoft.com/office/drawing/2014/main" id="{E528C780-D848-C9EE-E281-0A2787D6915F}"/>
              </a:ext>
            </a:extLst>
          </p:cNvPr>
          <p:cNvSpPr txBox="1"/>
          <p:nvPr/>
        </p:nvSpPr>
        <p:spPr>
          <a:xfrm>
            <a:off x="9124758" y="6392334"/>
            <a:ext cx="24360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cs typeface="Calibri"/>
              </a:rPr>
              <a:t>Photo Credit: </a:t>
            </a:r>
            <a:r>
              <a:rPr lang="en-US" sz="1200" i="1" err="1">
                <a:cs typeface="Calibri"/>
              </a:rPr>
              <a:t>Unsplash</a:t>
            </a:r>
            <a:r>
              <a:rPr lang="en-US" sz="1200" i="1">
                <a:cs typeface="Calibri"/>
              </a:rPr>
              <a:t>/</a:t>
            </a:r>
            <a:r>
              <a:rPr lang="en-US" sz="1200" i="1" err="1">
                <a:cs typeface="Calibri"/>
              </a:rPr>
              <a:t>Desola</a:t>
            </a:r>
            <a:r>
              <a:rPr lang="en-US" sz="1200" i="1">
                <a:cs typeface="Calibri"/>
              </a:rPr>
              <a:t> </a:t>
            </a:r>
            <a:r>
              <a:rPr lang="en-US" sz="1200" i="1" err="1">
                <a:cs typeface="Calibri"/>
              </a:rPr>
              <a:t>Lanre</a:t>
            </a:r>
            <a:r>
              <a:rPr lang="en-US" sz="1200" i="1">
                <a:cs typeface="Calibri"/>
              </a:rPr>
              <a:t>-Ologun</a:t>
            </a:r>
          </a:p>
        </p:txBody>
      </p:sp>
      <p:pic>
        <p:nvPicPr>
          <p:cNvPr id="12" name="Picture Placeholder 11" descr="A picture containing text, person, computer, person&#10;&#10;Description automatically generated">
            <a:extLst>
              <a:ext uri="{FF2B5EF4-FFF2-40B4-BE49-F238E27FC236}">
                <a16:creationId xmlns:a16="http://schemas.microsoft.com/office/drawing/2014/main" id="{B8CFB064-7265-4F24-EFF8-B92DC02EED3C}"/>
              </a:ext>
            </a:extLst>
          </p:cNvPr>
          <p:cNvPicPr>
            <a:picLocks noGrp="1" noChangeAspect="1"/>
          </p:cNvPicPr>
          <p:nvPr>
            <p:ph type="pic" idx="1"/>
          </p:nvPr>
        </p:nvPicPr>
        <p:blipFill rotWithShape="1">
          <a:blip r:embed="rId7" cstate="print">
            <a:extLst>
              <a:ext uri="{28A0092B-C50C-407E-A947-70E740481C1C}">
                <a14:useLocalDpi xmlns:a14="http://schemas.microsoft.com/office/drawing/2010/main" val="0"/>
              </a:ext>
            </a:extLst>
          </a:blip>
          <a:srcRect l="20996" t="-596" r="12338" b="596"/>
          <a:stretch/>
        </p:blipFill>
        <p:spPr>
          <a:xfrm>
            <a:off x="6096000" y="768485"/>
            <a:ext cx="5303520" cy="5303520"/>
          </a:xfrm>
        </p:spPr>
      </p:pic>
    </p:spTree>
    <p:extLst>
      <p:ext uri="{BB962C8B-B14F-4D97-AF65-F5344CB8AC3E}">
        <p14:creationId xmlns:p14="http://schemas.microsoft.com/office/powerpoint/2010/main" val="259192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8FF1D-DD0D-F1DF-CAE3-AE69E8FD48C1}"/>
              </a:ext>
            </a:extLst>
          </p:cNvPr>
          <p:cNvSpPr>
            <a:spLocks noGrp="1"/>
          </p:cNvSpPr>
          <p:nvPr>
            <p:ph type="sldNum" sz="quarter" idx="12"/>
          </p:nvPr>
        </p:nvSpPr>
        <p:spPr/>
        <p:txBody>
          <a:bodyPr/>
          <a:lstStyle/>
          <a:p>
            <a:fld id="{9EC71654-96A5-4280-94F3-931C61A9F92C}" type="slidenum">
              <a:rPr lang="en-US" noProof="0" smtClean="0"/>
              <a:pPr/>
              <a:t>3</a:t>
            </a:fld>
            <a:endParaRPr lang="en-US" noProof="0"/>
          </a:p>
        </p:txBody>
      </p:sp>
      <p:sp>
        <p:nvSpPr>
          <p:cNvPr id="3" name="Content Placeholder 2">
            <a:extLst>
              <a:ext uri="{FF2B5EF4-FFF2-40B4-BE49-F238E27FC236}">
                <a16:creationId xmlns:a16="http://schemas.microsoft.com/office/drawing/2014/main" id="{AC21FDBC-DAE3-5BDD-1428-1D7F1A915464}"/>
              </a:ext>
            </a:extLst>
          </p:cNvPr>
          <p:cNvSpPr>
            <a:spLocks noGrp="1"/>
          </p:cNvSpPr>
          <p:nvPr>
            <p:ph idx="1"/>
          </p:nvPr>
        </p:nvSpPr>
        <p:spPr>
          <a:xfrm>
            <a:off x="430213" y="1530350"/>
            <a:ext cx="11241087" cy="4351338"/>
          </a:xfrm>
        </p:spPr>
        <p:txBody>
          <a:bodyPr vert="horz" lIns="91440" tIns="45720" rIns="91440" bIns="45720" rtlCol="0" anchor="t">
            <a:normAutofit/>
          </a:bodyPr>
          <a:lstStyle/>
          <a:p>
            <a:pPr>
              <a:lnSpc>
                <a:spcPct val="110000"/>
              </a:lnSpc>
            </a:pPr>
            <a:endParaRPr lang="en-US" sz="1700">
              <a:cs typeface="Calibri"/>
            </a:endParaRPr>
          </a:p>
          <a:p>
            <a:pPr>
              <a:lnSpc>
                <a:spcPct val="110000"/>
              </a:lnSpc>
            </a:pPr>
            <a:endParaRPr lang="en-US" sz="1700">
              <a:cs typeface="Calibri"/>
            </a:endParaRPr>
          </a:p>
        </p:txBody>
      </p:sp>
      <p:sp>
        <p:nvSpPr>
          <p:cNvPr id="4" name="Title 3">
            <a:extLst>
              <a:ext uri="{FF2B5EF4-FFF2-40B4-BE49-F238E27FC236}">
                <a16:creationId xmlns:a16="http://schemas.microsoft.com/office/drawing/2014/main" id="{BFBE6266-4EEB-5FE1-15C4-E49E9B5FAC61}"/>
              </a:ext>
            </a:extLst>
          </p:cNvPr>
          <p:cNvSpPr>
            <a:spLocks noGrp="1"/>
          </p:cNvSpPr>
          <p:nvPr>
            <p:ph type="title"/>
          </p:nvPr>
        </p:nvSpPr>
        <p:spPr>
          <a:xfrm>
            <a:off x="360326" y="-128782"/>
            <a:ext cx="11150600" cy="920336"/>
          </a:xfrm>
        </p:spPr>
        <p:txBody>
          <a:bodyPr/>
          <a:lstStyle/>
          <a:p>
            <a:r>
              <a:rPr lang="en-US">
                <a:latin typeface="Avenir Next LT Pro Demi" panose="020B0704020202020204" pitchFamily="34" charset="0"/>
              </a:rPr>
              <a:t>About the Prize</a:t>
            </a:r>
          </a:p>
        </p:txBody>
      </p:sp>
      <p:sp>
        <p:nvSpPr>
          <p:cNvPr id="5" name="Rectangle 4">
            <a:extLst>
              <a:ext uri="{FF2B5EF4-FFF2-40B4-BE49-F238E27FC236}">
                <a16:creationId xmlns:a16="http://schemas.microsoft.com/office/drawing/2014/main" id="{8B87C400-DED9-60DB-99AB-EB23FC886B6E}"/>
              </a:ext>
            </a:extLst>
          </p:cNvPr>
          <p:cNvSpPr/>
          <p:nvPr/>
        </p:nvSpPr>
        <p:spPr>
          <a:xfrm>
            <a:off x="430213" y="6076950"/>
            <a:ext cx="1408112"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7F7F21-96EF-CC86-AD42-E537F310CBF9}"/>
              </a:ext>
            </a:extLst>
          </p:cNvPr>
          <p:cNvSpPr txBox="1"/>
          <p:nvPr/>
        </p:nvSpPr>
        <p:spPr>
          <a:xfrm>
            <a:off x="142504" y="866648"/>
            <a:ext cx="11906992" cy="5509200"/>
          </a:xfrm>
          <a:prstGeom prst="rect">
            <a:avLst/>
          </a:prstGeom>
          <a:solidFill>
            <a:schemeClr val="bg1">
              <a:alpha val="71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buFont typeface="Arial" panose="020B0604020202020204" pitchFamily="34" charset="0"/>
              <a:buChar char="•"/>
            </a:pPr>
            <a:r>
              <a:rPr lang="en-US" sz="1600" b="0" i="0" dirty="0">
                <a:solidFill>
                  <a:srgbClr val="000000"/>
                </a:solidFill>
                <a:effectLst/>
                <a:latin typeface="Avenir Next LT Pro Light" panose="020B0304020202020204" pitchFamily="34" charset="0"/>
              </a:rPr>
              <a:t> The 2024 Renew America’s Schools Prize is the second round of funding from the $500 million Renew America’s Schools Program, which aims to help K-12 public schools across the country make energy improvements that… </a:t>
            </a:r>
          </a:p>
          <a:p>
            <a:pPr lvl="1" fontAlgn="base">
              <a:buFont typeface="Arial" panose="020B0604020202020204" pitchFamily="34" charset="0"/>
              <a:buChar char="•"/>
            </a:pPr>
            <a:r>
              <a:rPr lang="en-US" sz="1600" b="0" i="0" dirty="0">
                <a:solidFill>
                  <a:srgbClr val="000000"/>
                </a:solidFill>
                <a:effectLst/>
                <a:latin typeface="Avenir Next LT Pro Light" panose="020B0304020202020204" pitchFamily="34" charset="0"/>
              </a:rPr>
              <a:t>Improve air quality and occupant comfort, creating healthier and safer classrooms that support student learning.  </a:t>
            </a:r>
          </a:p>
          <a:p>
            <a:pPr lvl="1" fontAlgn="base">
              <a:buFont typeface="Arial" panose="020B0604020202020204" pitchFamily="34" charset="0"/>
              <a:buChar char="•"/>
            </a:pPr>
            <a:r>
              <a:rPr lang="en-US" sz="1600" b="0" i="0" dirty="0">
                <a:solidFill>
                  <a:srgbClr val="000000"/>
                </a:solidFill>
                <a:effectLst/>
                <a:latin typeface="Avenir Next LT Pro Light" panose="020B0304020202020204" pitchFamily="34" charset="0"/>
              </a:rPr>
              <a:t>Reduce energy use and energy costs, generating sustainable savings that can be redirected towards educational initiatives.  </a:t>
            </a:r>
          </a:p>
          <a:p>
            <a:pPr lvl="1" fontAlgn="base">
              <a:buFont typeface="Arial" panose="020B0604020202020204" pitchFamily="34" charset="0"/>
              <a:buChar char="•"/>
            </a:pPr>
            <a:r>
              <a:rPr lang="en-US" sz="1600" b="0" i="0" dirty="0">
                <a:solidFill>
                  <a:srgbClr val="000000"/>
                </a:solidFill>
                <a:effectLst/>
                <a:latin typeface="Avenir Next LT Pro Light" panose="020B0304020202020204" pitchFamily="34" charset="0"/>
              </a:rPr>
              <a:t>Lower emissions, reducing community exposure to pollutants and putting America on a path to a net-zero energy economy by 2050.  </a:t>
            </a:r>
          </a:p>
          <a:p>
            <a:pPr lvl="1" fontAlgn="base">
              <a:buFont typeface="Arial" panose="020B0604020202020204" pitchFamily="34" charset="0"/>
              <a:buChar char="•"/>
            </a:pPr>
            <a:r>
              <a:rPr lang="en-US" sz="1600" b="0" i="0" dirty="0">
                <a:solidFill>
                  <a:srgbClr val="000000"/>
                </a:solidFill>
                <a:effectLst/>
                <a:latin typeface="Avenir Next LT Pro Light" panose="020B0304020202020204" pitchFamily="34" charset="0"/>
              </a:rPr>
              <a:t>Promote Science, Technology, Engineering, and Math (STEM) education, Career and Technical Education (CTE), and workforce development, creating a pipeline of employees prepared for a clean energy future.  </a:t>
            </a:r>
          </a:p>
          <a:p>
            <a:pPr lvl="1" fontAlgn="base"/>
            <a:endParaRPr lang="en-US" sz="1600" b="0" i="0" dirty="0">
              <a:solidFill>
                <a:srgbClr val="000000"/>
              </a:solidFill>
              <a:effectLst/>
              <a:latin typeface="Avenir Next LT Pro Light" panose="020B0304020202020204" pitchFamily="34" charset="0"/>
            </a:endParaRPr>
          </a:p>
          <a:p>
            <a:pPr algn="l" rtl="0" fontAlgn="base">
              <a:buFont typeface="Arial" panose="020B0604020202020204" pitchFamily="34" charset="0"/>
              <a:buChar char="•"/>
            </a:pPr>
            <a:r>
              <a:rPr lang="en-US" sz="1600" b="0" i="0" dirty="0">
                <a:solidFill>
                  <a:srgbClr val="000000"/>
                </a:solidFill>
                <a:effectLst/>
                <a:latin typeface="Avenir Next LT Pro Light" panose="020B0304020202020204" pitchFamily="34" charset="0"/>
              </a:rPr>
              <a:t>The 2024 Renew America's Schools Prize will invest an anticipated $180 million in school facilities that demonstrate the need for both energy improvements and financing, with a focus on Local Educational Agencies (LEAs) that qualify as disadvantaged and/or rural. </a:t>
            </a:r>
          </a:p>
          <a:p>
            <a:pPr algn="l" rtl="0" fontAlgn="base"/>
            <a:endParaRPr lang="en-US" sz="1600" b="0" i="0" dirty="0">
              <a:effectLst/>
              <a:latin typeface="Avenir Next LT Pro Light" panose="020B0304020202020204" pitchFamily="34" charset="0"/>
            </a:endParaRPr>
          </a:p>
          <a:p>
            <a:pPr algn="l" rtl="0" fontAlgn="base">
              <a:buFont typeface="Arial" panose="020B0604020202020204" pitchFamily="34" charset="0"/>
              <a:buChar char="•"/>
            </a:pPr>
            <a:r>
              <a:rPr lang="en-US" sz="1600" b="0" i="0" dirty="0">
                <a:effectLst/>
                <a:latin typeface="Avenir Next LT Pro Light" panose="020B0304020202020204" pitchFamily="34" charset="0"/>
              </a:rPr>
              <a:t>The 2024 Renew America’s Schools Prize iterates on the previous opportunity and furthers DOE’s commitment to school communities. </a:t>
            </a:r>
          </a:p>
          <a:p>
            <a:pPr lvl="1" fontAlgn="base">
              <a:buFont typeface="Arial" panose="020B0604020202020204" pitchFamily="34" charset="0"/>
              <a:buChar char="•"/>
            </a:pPr>
            <a:r>
              <a:rPr lang="en-US" sz="1600" b="0" i="0" dirty="0">
                <a:effectLst/>
                <a:latin typeface="Avenir Next LT Pro Light" panose="020B0304020202020204" pitchFamily="34" charset="0"/>
              </a:rPr>
              <a:t>The 2024 Prize promotes partnerships between school districts and industry experts, encouraging the formation of stakeholder support networks that can help LEAs build internal capacity and seek access to additional financing. </a:t>
            </a:r>
          </a:p>
          <a:p>
            <a:pPr lvl="1" fontAlgn="base">
              <a:buFont typeface="Arial" panose="020B0604020202020204" pitchFamily="34" charset="0"/>
              <a:buChar char="•"/>
            </a:pPr>
            <a:r>
              <a:rPr lang="en-US" sz="1600" b="0" i="0" dirty="0">
                <a:effectLst/>
                <a:latin typeface="Avenir Next LT Pro Light" panose="020B0304020202020204" pitchFamily="34" charset="0"/>
              </a:rPr>
              <a:t>By prioritizing applications that leverage third-party investments, </a:t>
            </a:r>
            <a:r>
              <a:rPr lang="en-US" sz="1600" b="0" i="0" dirty="0">
                <a:solidFill>
                  <a:srgbClr val="000000"/>
                </a:solidFill>
                <a:effectLst/>
                <a:latin typeface="Avenir Next LT Pro Light" panose="020B0304020202020204" pitchFamily="34" charset="0"/>
              </a:rPr>
              <a:t>DOE is enhancing the impact of federal funds and ensuring that more LEAs have access to federal support. </a:t>
            </a:r>
          </a:p>
          <a:p>
            <a:pPr lvl="1" fontAlgn="base"/>
            <a:endParaRPr lang="en-US" sz="1600" dirty="0">
              <a:solidFill>
                <a:srgbClr val="000000"/>
              </a:solidFill>
              <a:latin typeface="Avenir Next LT Pro Light" panose="020B0304020202020204" pitchFamily="34" charset="0"/>
            </a:endParaRPr>
          </a:p>
          <a:p>
            <a:pPr fontAlgn="base">
              <a:buFont typeface="Arial" panose="020B0604020202020204" pitchFamily="34" charset="0"/>
              <a:buChar char="•"/>
            </a:pPr>
            <a:r>
              <a:rPr lang="en-US" sz="1600" b="0" i="0" dirty="0">
                <a:solidFill>
                  <a:srgbClr val="000000"/>
                </a:solidFill>
                <a:effectLst/>
                <a:latin typeface="Avenir Next LT Pro Light" panose="020B0304020202020204" pitchFamily="34" charset="0"/>
              </a:rPr>
              <a:t>Submissions for the 2024 Renew America’s Schools Prize are due on </a:t>
            </a:r>
            <a:r>
              <a:rPr lang="en-US" sz="1600" b="1" i="0" dirty="0">
                <a:solidFill>
                  <a:srgbClr val="000000"/>
                </a:solidFill>
                <a:effectLst/>
                <a:latin typeface="Avenir Next LT Pro Light" panose="020B0304020202020204" pitchFamily="34" charset="0"/>
              </a:rPr>
              <a:t>Thursday, June 13 at 5PM ET</a:t>
            </a:r>
            <a:r>
              <a:rPr lang="en-US" sz="1600" b="0" i="0" dirty="0">
                <a:solidFill>
                  <a:srgbClr val="000000"/>
                </a:solidFill>
                <a:effectLst/>
                <a:latin typeface="Avenir Next LT Pro Light" panose="020B0304020202020204" pitchFamily="34" charset="0"/>
              </a:rPr>
              <a:t>.</a:t>
            </a:r>
          </a:p>
        </p:txBody>
      </p:sp>
      <p:pic>
        <p:nvPicPr>
          <p:cNvPr id="8" name="Picture 7">
            <a:extLst>
              <a:ext uri="{FF2B5EF4-FFF2-40B4-BE49-F238E27FC236}">
                <a16:creationId xmlns:a16="http://schemas.microsoft.com/office/drawing/2014/main" id="{00B1D52F-DA74-320C-F1A5-F57B86A6B7BC}"/>
              </a:ext>
            </a:extLst>
          </p:cNvPr>
          <p:cNvPicPr>
            <a:picLocks noChangeAspect="1"/>
          </p:cNvPicPr>
          <p:nvPr/>
        </p:nvPicPr>
        <p:blipFill>
          <a:blip r:embed="rId2"/>
          <a:stretch>
            <a:fillRect/>
          </a:stretch>
        </p:blipFill>
        <p:spPr>
          <a:xfrm>
            <a:off x="11363696" y="6305550"/>
            <a:ext cx="685800" cy="466725"/>
          </a:xfrm>
          <a:prstGeom prst="rect">
            <a:avLst/>
          </a:prstGeom>
        </p:spPr>
      </p:pic>
    </p:spTree>
    <p:extLst>
      <p:ext uri="{BB962C8B-B14F-4D97-AF65-F5344CB8AC3E}">
        <p14:creationId xmlns:p14="http://schemas.microsoft.com/office/powerpoint/2010/main" val="165389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8FF1D-DD0D-F1DF-CAE3-AE69E8FD48C1}"/>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sp>
        <p:nvSpPr>
          <p:cNvPr id="3" name="Content Placeholder 2">
            <a:extLst>
              <a:ext uri="{FF2B5EF4-FFF2-40B4-BE49-F238E27FC236}">
                <a16:creationId xmlns:a16="http://schemas.microsoft.com/office/drawing/2014/main" id="{AC21FDBC-DAE3-5BDD-1428-1D7F1A915464}"/>
              </a:ext>
            </a:extLst>
          </p:cNvPr>
          <p:cNvSpPr>
            <a:spLocks noGrp="1"/>
          </p:cNvSpPr>
          <p:nvPr>
            <p:ph idx="1"/>
          </p:nvPr>
        </p:nvSpPr>
        <p:spPr>
          <a:xfrm>
            <a:off x="430213" y="1530350"/>
            <a:ext cx="11241087" cy="4351338"/>
          </a:xfrm>
        </p:spPr>
        <p:txBody>
          <a:bodyPr vert="horz" lIns="91440" tIns="45720" rIns="91440" bIns="45720" rtlCol="0" anchor="t">
            <a:normAutofit/>
          </a:bodyPr>
          <a:lstStyle/>
          <a:p>
            <a:pPr>
              <a:lnSpc>
                <a:spcPct val="110000"/>
              </a:lnSpc>
            </a:pPr>
            <a:endParaRPr lang="en-US" sz="1700">
              <a:cs typeface="Calibri"/>
            </a:endParaRPr>
          </a:p>
          <a:p>
            <a:pPr>
              <a:lnSpc>
                <a:spcPct val="110000"/>
              </a:lnSpc>
            </a:pPr>
            <a:endParaRPr lang="en-US" sz="1700">
              <a:cs typeface="Calibri"/>
            </a:endParaRPr>
          </a:p>
        </p:txBody>
      </p:sp>
      <p:sp>
        <p:nvSpPr>
          <p:cNvPr id="4" name="Title 3">
            <a:extLst>
              <a:ext uri="{FF2B5EF4-FFF2-40B4-BE49-F238E27FC236}">
                <a16:creationId xmlns:a16="http://schemas.microsoft.com/office/drawing/2014/main" id="{BFBE6266-4EEB-5FE1-15C4-E49E9B5FAC61}"/>
              </a:ext>
            </a:extLst>
          </p:cNvPr>
          <p:cNvSpPr>
            <a:spLocks noGrp="1"/>
          </p:cNvSpPr>
          <p:nvPr>
            <p:ph type="title"/>
          </p:nvPr>
        </p:nvSpPr>
        <p:spPr>
          <a:xfrm>
            <a:off x="360326" y="-106534"/>
            <a:ext cx="11150600" cy="920336"/>
          </a:xfrm>
        </p:spPr>
        <p:txBody>
          <a:bodyPr/>
          <a:lstStyle/>
          <a:p>
            <a:r>
              <a:rPr lang="en-US">
                <a:latin typeface="Avenir Next LT Pro Demi" panose="020B0704020202020204" pitchFamily="34" charset="0"/>
              </a:rPr>
              <a:t>About the Prize</a:t>
            </a:r>
          </a:p>
        </p:txBody>
      </p:sp>
      <p:sp>
        <p:nvSpPr>
          <p:cNvPr id="5" name="Rectangle 4">
            <a:extLst>
              <a:ext uri="{FF2B5EF4-FFF2-40B4-BE49-F238E27FC236}">
                <a16:creationId xmlns:a16="http://schemas.microsoft.com/office/drawing/2014/main" id="{8B87C400-DED9-60DB-99AB-EB23FC886B6E}"/>
              </a:ext>
            </a:extLst>
          </p:cNvPr>
          <p:cNvSpPr/>
          <p:nvPr/>
        </p:nvSpPr>
        <p:spPr>
          <a:xfrm>
            <a:off x="430213" y="6076950"/>
            <a:ext cx="1408112"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7F7F21-96EF-CC86-AD42-E537F310CBF9}"/>
              </a:ext>
            </a:extLst>
          </p:cNvPr>
          <p:cNvSpPr txBox="1"/>
          <p:nvPr/>
        </p:nvSpPr>
        <p:spPr>
          <a:xfrm>
            <a:off x="97260" y="859654"/>
            <a:ext cx="11906992" cy="5893921"/>
          </a:xfrm>
          <a:prstGeom prst="rect">
            <a:avLst/>
          </a:prstGeom>
          <a:solidFill>
            <a:schemeClr val="bg1">
              <a:alpha val="71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buFont typeface="Arial" panose="020B0604020202020204" pitchFamily="34" charset="0"/>
              <a:buChar char="•"/>
            </a:pPr>
            <a:r>
              <a:rPr lang="en-US" sz="1500" b="0" i="0">
                <a:solidFill>
                  <a:srgbClr val="000000"/>
                </a:solidFill>
                <a:effectLst/>
                <a:latin typeface="Avenir Next LT Pro Light" panose="020B0304020202020204" pitchFamily="34" charset="0"/>
              </a:rPr>
              <a:t>Using an innovative prize-to-cooperative agreement funding mechanism, the 2024 Renew America’s Schools Prize will… </a:t>
            </a:r>
          </a:p>
          <a:p>
            <a:pPr lvl="1" fontAlgn="base">
              <a:buFont typeface="Arial" panose="020B0604020202020204" pitchFamily="34" charset="0"/>
              <a:buChar char="•"/>
            </a:pPr>
            <a:r>
              <a:rPr lang="en-US" sz="1500" b="0" i="0">
                <a:solidFill>
                  <a:srgbClr val="000000"/>
                </a:solidFill>
                <a:effectLst/>
                <a:latin typeface="Avenir Next LT Pro Light" panose="020B0304020202020204" pitchFamily="34" charset="0"/>
              </a:rPr>
              <a:t>Streamline the application process for federal awards, lowering barriers to entry and increasing the accessibility of funds. </a:t>
            </a:r>
          </a:p>
          <a:p>
            <a:pPr lvl="1">
              <a:buFont typeface="Arial" panose="020B0604020202020204" pitchFamily="34" charset="0"/>
              <a:buChar char="•"/>
            </a:pPr>
            <a:r>
              <a:rPr lang="en-US" sz="1500">
                <a:solidFill>
                  <a:srgbClr val="000000"/>
                </a:solidFill>
                <a:latin typeface="Avenir Next LT Pro Light" panose="020B0304020202020204" pitchFamily="34" charset="0"/>
                <a:ea typeface="+mn-lt"/>
                <a:cs typeface="+mn-lt"/>
              </a:rPr>
              <a:t>Provide LEAs earlier, more targeted supports during planning and implementation. </a:t>
            </a:r>
            <a:endParaRPr lang="en-US" sz="1500">
              <a:latin typeface="Avenir Next LT Pro Light" panose="020B0304020202020204" pitchFamily="34" charset="0"/>
            </a:endParaRPr>
          </a:p>
          <a:p>
            <a:pPr lvl="1">
              <a:buFont typeface="Arial" panose="020B0604020202020204" pitchFamily="34" charset="0"/>
              <a:buChar char="•"/>
            </a:pPr>
            <a:r>
              <a:rPr lang="en-US" sz="1500">
                <a:solidFill>
                  <a:srgbClr val="000000"/>
                </a:solidFill>
                <a:latin typeface="Avenir Next LT Pro Light" panose="020B0304020202020204" pitchFamily="34" charset="0"/>
                <a:ea typeface="+mn-lt"/>
                <a:cs typeface="+mn-lt"/>
              </a:rPr>
              <a:t>Encourage the formation of strategic partnerships for planning and financing, with the goal of stimulating investments in energy infrastructure across the K-12 sector, forging pathways and creating replicable models for districts across the country. </a:t>
            </a:r>
          </a:p>
          <a:p>
            <a:pPr lvl="1" fontAlgn="base"/>
            <a:endParaRPr lang="en-US" sz="1500">
              <a:latin typeface="Avenir Next LT Pro Light" panose="020B0304020202020204" pitchFamily="34" charset="0"/>
              <a:cs typeface="Calibri"/>
            </a:endParaRPr>
          </a:p>
          <a:p>
            <a:pPr algn="l" rtl="0" fontAlgn="base">
              <a:buFont typeface="Arial" panose="020B0604020202020204" pitchFamily="34" charset="0"/>
              <a:buChar char="•"/>
            </a:pPr>
            <a:r>
              <a:rPr lang="en-US" sz="1500">
                <a:solidFill>
                  <a:srgbClr val="000000"/>
                </a:solidFill>
                <a:latin typeface="Avenir Next LT Pro Light" panose="020B0304020202020204" pitchFamily="34" charset="0"/>
              </a:rPr>
              <a:t>Competitive submissions will establish the need for both energy improvements and financing across the proposed portfolio; demonstrate overall team capacity to manage projects across the portfolio; propose a comprehensive plan for executing Phase 2 (energy auditing and design) activities; engage in replicable, strategic partnerships to build capacity at LEAs/across the K-12 sector while leveraging funds to enhance the impact of federal dollars; and establish a strategic approach to delivering community benefits.</a:t>
            </a:r>
          </a:p>
          <a:p>
            <a:pPr lvl="1" fontAlgn="base">
              <a:buFont typeface="Arial" panose="020B0604020202020204" pitchFamily="34" charset="0"/>
              <a:buChar char="•"/>
            </a:pPr>
            <a:r>
              <a:rPr lang="en-US" sz="1500" b="0" i="0">
                <a:solidFill>
                  <a:srgbClr val="000000"/>
                </a:solidFill>
                <a:effectLst/>
                <a:latin typeface="Avenir Next LT Pro Light" panose="020B0304020202020204" pitchFamily="34" charset="0"/>
              </a:rPr>
              <a:t>Eligible improvements include energy infrastructure improvements that reduce building operating costs—like new HVAC and ventilation systems, building envelope and lighting projects, and renewable energy technologies. Funding is also available for alternative fueled vehicles and alternative fueled vehicle infrastructure. </a:t>
            </a:r>
          </a:p>
          <a:p>
            <a:pPr algn="l" rtl="0" fontAlgn="base">
              <a:buFont typeface="Arial" panose="020B0604020202020204" pitchFamily="34" charset="0"/>
              <a:buChar char="•"/>
            </a:pPr>
            <a:endParaRPr lang="en-US" sz="1500">
              <a:solidFill>
                <a:srgbClr val="000000"/>
              </a:solidFill>
              <a:latin typeface="Avenir Next LT Pro Light" panose="020B0304020202020204" pitchFamily="34" charset="0"/>
            </a:endParaRPr>
          </a:p>
          <a:p>
            <a:pPr algn="l" rtl="0" fontAlgn="base">
              <a:buFont typeface="Arial" panose="020B0604020202020204" pitchFamily="34" charset="0"/>
              <a:buChar char="•"/>
            </a:pPr>
            <a:r>
              <a:rPr lang="en-US" sz="1500" b="0" i="0">
                <a:solidFill>
                  <a:srgbClr val="000000"/>
                </a:solidFill>
                <a:effectLst/>
                <a:latin typeface="Avenir Next LT Pro Light" panose="020B0304020202020204" pitchFamily="34" charset="0"/>
              </a:rPr>
              <a:t>During Phase 1, competitors will build a team and curate a list of proposed </a:t>
            </a:r>
            <a:r>
              <a:rPr lang="en-US" sz="1500">
                <a:solidFill>
                  <a:srgbClr val="000000"/>
                </a:solidFill>
                <a:latin typeface="Avenir Next LT Pro Light" panose="020B0304020202020204" pitchFamily="34" charset="0"/>
              </a:rPr>
              <a:t>schools/school facilities </a:t>
            </a:r>
            <a:r>
              <a:rPr lang="en-US" sz="1500" b="0" i="0">
                <a:solidFill>
                  <a:srgbClr val="000000"/>
                </a:solidFill>
                <a:effectLst/>
                <a:latin typeface="Avenir Next LT Pro Light" panose="020B0304020202020204" pitchFamily="34" charset="0"/>
              </a:rPr>
              <a:t>that demonstrate both need and eligibility for investment. DOE will prioritize applications that demonstrate replicable partnership models, enhance the impact of federal funds, allow federal dollars to make their way into more communities, and stimulate further investments in the K-12 energy sector. </a:t>
            </a:r>
          </a:p>
          <a:p>
            <a:pPr lvl="1" fontAlgn="base">
              <a:buFont typeface="Arial" panose="020B0604020202020204" pitchFamily="34" charset="0"/>
              <a:buChar char="•"/>
            </a:pPr>
            <a:r>
              <a:rPr lang="en-US" sz="1500" b="0" i="0">
                <a:solidFill>
                  <a:srgbClr val="000000"/>
                </a:solidFill>
                <a:effectLst/>
                <a:latin typeface="Avenir Next LT Pro Light" panose="020B0304020202020204" pitchFamily="34" charset="0"/>
              </a:rPr>
              <a:t>Phase 1 Winners will earn a cash prize of $300,000. </a:t>
            </a:r>
          </a:p>
          <a:p>
            <a:pPr lvl="1" fontAlgn="base"/>
            <a:endParaRPr lang="en-US" sz="1500" b="0" i="0">
              <a:solidFill>
                <a:srgbClr val="000000"/>
              </a:solidFill>
              <a:effectLst/>
              <a:latin typeface="Avenir Next LT Pro Light" panose="020B0304020202020204" pitchFamily="34" charset="0"/>
            </a:endParaRPr>
          </a:p>
          <a:p>
            <a:pPr algn="l" rtl="0" fontAlgn="base">
              <a:buFont typeface="Arial" panose="020B0604020202020204" pitchFamily="34" charset="0"/>
              <a:buChar char="•"/>
            </a:pPr>
            <a:r>
              <a:rPr lang="en-US" sz="1500" b="0" i="0">
                <a:solidFill>
                  <a:srgbClr val="000000"/>
                </a:solidFill>
                <a:effectLst/>
                <a:latin typeface="Avenir Next LT Pro Light" panose="020B0304020202020204" pitchFamily="34" charset="0"/>
              </a:rPr>
              <a:t>During Phases 2 and 3, Phase 1 Prize Winners will enter and execute Cooperative Agreements with DOE. </a:t>
            </a:r>
          </a:p>
          <a:p>
            <a:pPr lvl="1" fontAlgn="base">
              <a:buFont typeface="Arial" panose="020B0604020202020204" pitchFamily="34" charset="0"/>
              <a:buChar char="•"/>
            </a:pPr>
            <a:r>
              <a:rPr lang="en-US" sz="1500" b="0" i="0">
                <a:solidFill>
                  <a:srgbClr val="000000"/>
                </a:solidFill>
                <a:effectLst/>
                <a:latin typeface="Avenir Next LT Pro Light" panose="020B0304020202020204" pitchFamily="34" charset="0"/>
              </a:rPr>
              <a:t>Awards made in Phases 2 and 3 will vary by portfolio size but could range from $7.5 to $15 million; DOE will issue the largest awards to portfolios serving 20 or more schools/school facilities, offering a total of $15,300,000 to Winners in this category for completing all three phases. </a:t>
            </a:r>
          </a:p>
          <a:p>
            <a:pPr algn="l" rtl="0" fontAlgn="base">
              <a:buFont typeface="Arial" panose="020B0604020202020204" pitchFamily="34" charset="0"/>
              <a:buChar char="•"/>
            </a:pPr>
            <a:endParaRPr lang="en-US" sz="1600" b="0" i="0">
              <a:solidFill>
                <a:srgbClr val="000000"/>
              </a:solidFill>
              <a:effectLst/>
              <a:latin typeface="Avenir Next LT Pro Light" panose="020B0304020202020204" pitchFamily="34" charset="0"/>
            </a:endParaRPr>
          </a:p>
          <a:p>
            <a:pPr marL="285750" indent="-285750" algn="l" rtl="0" fontAlgn="base">
              <a:buFont typeface="Arial" panose="020B0604020202020204" pitchFamily="34" charset="0"/>
              <a:buChar char="•"/>
            </a:pPr>
            <a:endParaRPr lang="en-US" sz="1600" b="0" i="0">
              <a:solidFill>
                <a:srgbClr val="000000"/>
              </a:solidFill>
              <a:effectLst/>
              <a:latin typeface="Avenir Next LT Pro" panose="020B0504020202020204" pitchFamily="34" charset="0"/>
            </a:endParaRPr>
          </a:p>
        </p:txBody>
      </p:sp>
      <p:pic>
        <p:nvPicPr>
          <p:cNvPr id="8" name="Picture 7">
            <a:extLst>
              <a:ext uri="{FF2B5EF4-FFF2-40B4-BE49-F238E27FC236}">
                <a16:creationId xmlns:a16="http://schemas.microsoft.com/office/drawing/2014/main" id="{00B1D52F-DA74-320C-F1A5-F57B86A6B7BC}"/>
              </a:ext>
            </a:extLst>
          </p:cNvPr>
          <p:cNvPicPr>
            <a:picLocks noChangeAspect="1"/>
          </p:cNvPicPr>
          <p:nvPr/>
        </p:nvPicPr>
        <p:blipFill>
          <a:blip r:embed="rId2"/>
          <a:stretch>
            <a:fillRect/>
          </a:stretch>
        </p:blipFill>
        <p:spPr>
          <a:xfrm>
            <a:off x="11363696" y="6305550"/>
            <a:ext cx="685800" cy="466725"/>
          </a:xfrm>
          <a:prstGeom prst="rect">
            <a:avLst/>
          </a:prstGeom>
        </p:spPr>
      </p:pic>
    </p:spTree>
    <p:extLst>
      <p:ext uri="{BB962C8B-B14F-4D97-AF65-F5344CB8AC3E}">
        <p14:creationId xmlns:p14="http://schemas.microsoft.com/office/powerpoint/2010/main" val="364348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5E183-D03F-4D5F-21B7-AC11FA2A909D}"/>
              </a:ext>
            </a:extLst>
          </p:cNvPr>
          <p:cNvSpPr>
            <a:spLocks noGrp="1"/>
          </p:cNvSpPr>
          <p:nvPr>
            <p:ph type="title"/>
          </p:nvPr>
        </p:nvSpPr>
        <p:spPr/>
        <p:txBody>
          <a:bodyPr/>
          <a:lstStyle/>
          <a:p>
            <a:r>
              <a:rPr lang="en-US">
                <a:latin typeface="Avenir Next LT Pro Demi" panose="020B0704020202020204" pitchFamily="34" charset="0"/>
              </a:rPr>
              <a:t>Press release</a:t>
            </a:r>
          </a:p>
        </p:txBody>
      </p:sp>
      <p:sp>
        <p:nvSpPr>
          <p:cNvPr id="5" name="Rectangle 4">
            <a:extLst>
              <a:ext uri="{FF2B5EF4-FFF2-40B4-BE49-F238E27FC236}">
                <a16:creationId xmlns:a16="http://schemas.microsoft.com/office/drawing/2014/main" id="{371E99F5-07FE-041F-38A8-26215EE38708}"/>
              </a:ext>
            </a:extLst>
          </p:cNvPr>
          <p:cNvSpPr/>
          <p:nvPr/>
        </p:nvSpPr>
        <p:spPr>
          <a:xfrm>
            <a:off x="308225" y="6256962"/>
            <a:ext cx="1428108"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0DF654-1312-C9F7-E83A-64004C79E333}"/>
              </a:ext>
            </a:extLst>
          </p:cNvPr>
          <p:cNvSpPr/>
          <p:nvPr/>
        </p:nvSpPr>
        <p:spPr>
          <a:xfrm>
            <a:off x="11209106" y="6349429"/>
            <a:ext cx="674669" cy="46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155DB9-5013-0547-11E7-9B47C4929E6A}"/>
              </a:ext>
            </a:extLst>
          </p:cNvPr>
          <p:cNvSpPr>
            <a:spLocks noGrp="1"/>
          </p:cNvSpPr>
          <p:nvPr>
            <p:ph idx="1"/>
          </p:nvPr>
        </p:nvSpPr>
        <p:spPr>
          <a:xfrm>
            <a:off x="515937" y="1825625"/>
            <a:ext cx="3465753" cy="4351338"/>
          </a:xfrm>
        </p:spPr>
        <p:txBody>
          <a:bodyPr>
            <a:normAutofit/>
          </a:bodyPr>
          <a:lstStyle/>
          <a:p>
            <a:pPr marL="0" indent="0" fontAlgn="base">
              <a:spcBef>
                <a:spcPts val="0"/>
              </a:spcBef>
              <a:buSzPts val="1000"/>
              <a:buNone/>
              <a:tabLst>
                <a:tab pos="457200" algn="l"/>
              </a:tabLst>
            </a:pPr>
            <a:r>
              <a:rPr lang="en-US" sz="2400">
                <a:latin typeface="Avenir Next LT Pro" panose="020B0504020202020204" pitchFamily="34" charset="0"/>
              </a:rPr>
              <a:t>Click here to read:</a:t>
            </a:r>
          </a:p>
          <a:p>
            <a:pPr marL="0" indent="0" fontAlgn="base">
              <a:spcBef>
                <a:spcPts val="0"/>
              </a:spcBef>
              <a:buSzPts val="1000"/>
              <a:buNone/>
              <a:tabLst>
                <a:tab pos="457200" algn="l"/>
              </a:tabLst>
            </a:pPr>
            <a:endParaRPr lang="en-US" sz="2400" dirty="0">
              <a:latin typeface="Avenir Next LT Pro" panose="020B0504020202020204" pitchFamily="34" charset="0"/>
              <a:hlinkClick r:id="rId2"/>
            </a:endParaRPr>
          </a:p>
          <a:p>
            <a:pPr fontAlgn="base">
              <a:spcBef>
                <a:spcPts val="0"/>
              </a:spcBef>
              <a:buSzPts val="1000"/>
              <a:tabLst>
                <a:tab pos="457200" algn="l"/>
              </a:tabLst>
            </a:pPr>
            <a:r>
              <a:rPr lang="en-US" u="sng" dirty="0">
                <a:solidFill>
                  <a:srgbClr val="0563C1"/>
                </a:solidFill>
                <a:ea typeface="Times New Roman" panose="02020603050405020304" pitchFamily="18" charset="0"/>
                <a:cs typeface="Calibri" panose="020F0502020204030204" pitchFamily="34" charset="0"/>
                <a:hlinkClick r:id="rId2"/>
              </a:rPr>
              <a:t>Biden-Harris Administration Announces $180 Million Investment in School Energy Infrastructure as Part of Investing in America Agenda</a:t>
            </a:r>
            <a:endParaRPr lang="en-US" u="sng">
              <a:solidFill>
                <a:srgbClr val="0563C1"/>
              </a:solidFill>
              <a:ea typeface="Times New Roman" panose="02020603050405020304" pitchFamily="18" charset="0"/>
              <a:cs typeface="Calibri" panose="020F0502020204030204" pitchFamily="34" charset="0"/>
            </a:endParaRPr>
          </a:p>
        </p:txBody>
      </p:sp>
      <p:pic>
        <p:nvPicPr>
          <p:cNvPr id="7" name="Picture 6" descr="A green screen with white text&#10;&#10;Description automatically generated">
            <a:extLst>
              <a:ext uri="{FF2B5EF4-FFF2-40B4-BE49-F238E27FC236}">
                <a16:creationId xmlns:a16="http://schemas.microsoft.com/office/drawing/2014/main" id="{4EFC2C49-C3B8-DA2F-435A-CBCC85408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031" y="2812208"/>
            <a:ext cx="7714744" cy="2397438"/>
          </a:xfrm>
          <a:prstGeom prst="rect">
            <a:avLst/>
          </a:prstGeom>
        </p:spPr>
      </p:pic>
    </p:spTree>
    <p:extLst>
      <p:ext uri="{BB962C8B-B14F-4D97-AF65-F5344CB8AC3E}">
        <p14:creationId xmlns:p14="http://schemas.microsoft.com/office/powerpoint/2010/main" val="296089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2F267-C10C-8BCE-BD28-F301A58E196C}"/>
              </a:ext>
            </a:extLst>
          </p:cNvPr>
          <p:cNvSpPr>
            <a:spLocks noGrp="1"/>
          </p:cNvSpPr>
          <p:nvPr>
            <p:ph type="title"/>
          </p:nvPr>
        </p:nvSpPr>
        <p:spPr>
          <a:xfrm>
            <a:off x="817244" y="1287802"/>
            <a:ext cx="4146641" cy="1078322"/>
          </a:xfrm>
        </p:spPr>
        <p:txBody>
          <a:bodyPr>
            <a:normAutofit/>
          </a:bodyPr>
          <a:lstStyle/>
          <a:p>
            <a:r>
              <a:rPr lang="en-US" b="1">
                <a:latin typeface="Avenir Next LT Pro Demi" panose="020B0704020202020204" pitchFamily="34" charset="0"/>
              </a:rPr>
              <a:t>HOW CAN YOU USE THESE MATERIALS?</a:t>
            </a:r>
          </a:p>
        </p:txBody>
      </p:sp>
      <p:sp>
        <p:nvSpPr>
          <p:cNvPr id="3" name="Slide Number Placeholder 2">
            <a:extLst>
              <a:ext uri="{FF2B5EF4-FFF2-40B4-BE49-F238E27FC236}">
                <a16:creationId xmlns:a16="http://schemas.microsoft.com/office/drawing/2014/main" id="{9DF6054C-EC25-0585-07BC-55A48847AA62}"/>
              </a:ext>
            </a:extLst>
          </p:cNvPr>
          <p:cNvSpPr>
            <a:spLocks noGrp="1"/>
          </p:cNvSpPr>
          <p:nvPr>
            <p:ph type="sldNum" sz="quarter" idx="4294967295"/>
          </p:nvPr>
        </p:nvSpPr>
        <p:spPr>
          <a:xfrm>
            <a:off x="11896725" y="6456363"/>
            <a:ext cx="295275" cy="187325"/>
          </a:xfrm>
        </p:spPr>
        <p:txBody>
          <a:bodyPr/>
          <a:lstStyle/>
          <a:p>
            <a:fld id="{9EC71654-96A5-4280-94F3-931C61A9F92C}" type="slidenum">
              <a:rPr lang="en-US" noProof="0" smtClean="0"/>
              <a:pPr/>
              <a:t>6</a:t>
            </a:fld>
            <a:endParaRPr lang="en-US" noProof="0"/>
          </a:p>
        </p:txBody>
      </p:sp>
      <p:sp>
        <p:nvSpPr>
          <p:cNvPr id="6" name="Rectangle 5">
            <a:extLst>
              <a:ext uri="{FF2B5EF4-FFF2-40B4-BE49-F238E27FC236}">
                <a16:creationId xmlns:a16="http://schemas.microsoft.com/office/drawing/2014/main" id="{BF367948-ADF1-3619-8F75-FF08CFACD81F}"/>
              </a:ext>
            </a:extLst>
          </p:cNvPr>
          <p:cNvSpPr/>
          <p:nvPr/>
        </p:nvSpPr>
        <p:spPr>
          <a:xfrm>
            <a:off x="349159" y="6292904"/>
            <a:ext cx="1212351" cy="57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B4B06D-1E94-4397-5932-B91902C7DCD8}"/>
              </a:ext>
            </a:extLst>
          </p:cNvPr>
          <p:cNvSpPr txBox="1"/>
          <p:nvPr/>
        </p:nvSpPr>
        <p:spPr>
          <a:xfrm>
            <a:off x="9124758" y="6392334"/>
            <a:ext cx="26080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cs typeface="Calibri"/>
              </a:rPr>
              <a:t>Photo Credit: </a:t>
            </a:r>
            <a:r>
              <a:rPr lang="en-US" sz="1200" i="1" err="1">
                <a:cs typeface="Calibri"/>
              </a:rPr>
              <a:t>Unsplash</a:t>
            </a:r>
            <a:r>
              <a:rPr lang="en-US" sz="1200" i="1">
                <a:cs typeface="Calibri"/>
              </a:rPr>
              <a:t>/Mimi </a:t>
            </a:r>
            <a:r>
              <a:rPr lang="en-US" sz="1200" i="1" err="1">
                <a:cs typeface="Calibri"/>
              </a:rPr>
              <a:t>Thian</a:t>
            </a:r>
            <a:endParaRPr lang="en-US" sz="1200" i="1">
              <a:cs typeface="Calibri"/>
            </a:endParaRPr>
          </a:p>
        </p:txBody>
      </p:sp>
      <p:pic>
        <p:nvPicPr>
          <p:cNvPr id="12" name="Picture Placeholder 11" descr="A few people working on a computer&#10;&#10;Description automatically generated with low confidence">
            <a:extLst>
              <a:ext uri="{FF2B5EF4-FFF2-40B4-BE49-F238E27FC236}">
                <a16:creationId xmlns:a16="http://schemas.microsoft.com/office/drawing/2014/main" id="{A15AC151-3380-A147-3D57-890436E1573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0" r="12500"/>
          <a:stretch>
            <a:fillRect/>
          </a:stretch>
        </p:blipFill>
        <p:spPr>
          <a:xfrm>
            <a:off x="5738712" y="776169"/>
            <a:ext cx="5305662" cy="5305662"/>
          </a:xfrm>
        </p:spPr>
      </p:pic>
      <p:sp>
        <p:nvSpPr>
          <p:cNvPr id="2" name="TextBox 1">
            <a:extLst>
              <a:ext uri="{FF2B5EF4-FFF2-40B4-BE49-F238E27FC236}">
                <a16:creationId xmlns:a16="http://schemas.microsoft.com/office/drawing/2014/main" id="{50BD91AC-C561-BA32-CD1D-902F9A53EBC5}"/>
              </a:ext>
            </a:extLst>
          </p:cNvPr>
          <p:cNvSpPr txBox="1"/>
          <p:nvPr/>
        </p:nvSpPr>
        <p:spPr>
          <a:xfrm>
            <a:off x="817244" y="2532998"/>
            <a:ext cx="4146641" cy="3631763"/>
          </a:xfrm>
          <a:prstGeom prst="rect">
            <a:avLst/>
          </a:prstGeom>
          <a:noFill/>
        </p:spPr>
        <p:txBody>
          <a:bodyPr wrap="square" rtlCol="0">
            <a:spAutoFit/>
          </a:bodyPr>
          <a:lstStyle/>
          <a:p>
            <a:pPr rtl="0" fontAlgn="base">
              <a:lnSpc>
                <a:spcPct val="100000"/>
              </a:lnSpc>
              <a:spcBef>
                <a:spcPts val="0"/>
              </a:spcBef>
              <a:spcAft>
                <a:spcPts val="0"/>
              </a:spcAft>
            </a:pPr>
            <a:r>
              <a:rPr lang="en-US">
                <a:latin typeface="Avenir Next LT Pro"/>
              </a:rPr>
              <a:t>Share the information in this toolkit with your community by…</a:t>
            </a:r>
          </a:p>
          <a:p>
            <a:pPr marL="800100" lvl="1" indent="-342900" fontAlgn="base">
              <a:lnSpc>
                <a:spcPct val="100000"/>
              </a:lnSpc>
              <a:spcBef>
                <a:spcPts val="0"/>
              </a:spcBef>
              <a:buFont typeface="Arial" panose="020B0604020202020204" pitchFamily="34" charset="0"/>
              <a:buChar char="•"/>
            </a:pPr>
            <a:r>
              <a:rPr lang="en-US" sz="1600">
                <a:latin typeface="Avenir Next LT Pro"/>
              </a:rPr>
              <a:t>Posting content about the Prize on your website</a:t>
            </a:r>
          </a:p>
          <a:p>
            <a:pPr marL="800100" lvl="1" indent="-342900" fontAlgn="base">
              <a:lnSpc>
                <a:spcPct val="100000"/>
              </a:lnSpc>
              <a:spcBef>
                <a:spcPts val="0"/>
              </a:spcBef>
              <a:buFont typeface="Arial" panose="020B0604020202020204" pitchFamily="34" charset="0"/>
              <a:buChar char="•"/>
            </a:pPr>
            <a:r>
              <a:rPr lang="en-US" sz="1600">
                <a:latin typeface="Avenir Next LT Pro"/>
              </a:rPr>
              <a:t>Distributing the information through newsletters </a:t>
            </a:r>
          </a:p>
          <a:p>
            <a:pPr marL="800100" lvl="1" indent="-342900" fontAlgn="base">
              <a:lnSpc>
                <a:spcPct val="100000"/>
              </a:lnSpc>
              <a:spcBef>
                <a:spcPts val="0"/>
              </a:spcBef>
              <a:buFont typeface="Arial" panose="020B0604020202020204" pitchFamily="34" charset="0"/>
              <a:buChar char="•"/>
            </a:pPr>
            <a:r>
              <a:rPr lang="en-US" sz="1600">
                <a:latin typeface="Avenir Next LT Pro"/>
              </a:rPr>
              <a:t>Emailing your stakeholders or shareholders</a:t>
            </a:r>
          </a:p>
          <a:p>
            <a:pPr marL="800100" lvl="1" indent="-342900" fontAlgn="base">
              <a:lnSpc>
                <a:spcPct val="100000"/>
              </a:lnSpc>
              <a:spcBef>
                <a:spcPts val="0"/>
              </a:spcBef>
              <a:buFont typeface="Arial" panose="020B0604020202020204" pitchFamily="34" charset="0"/>
              <a:buChar char="•"/>
            </a:pPr>
            <a:r>
              <a:rPr lang="en-US" sz="1600">
                <a:latin typeface="Avenir Next LT Pro"/>
              </a:rPr>
              <a:t>Engaging with and amplifying the 2024 Prize announcement on social media (Twitter, Facebook, LinkedIn, Instagram), using </a:t>
            </a:r>
            <a:r>
              <a:rPr lang="en-US" sz="1600" b="1">
                <a:latin typeface="Avenir Next LT Pro"/>
              </a:rPr>
              <a:t>#RenewAmericasSchools</a:t>
            </a:r>
          </a:p>
          <a:p>
            <a:endParaRPr lang="en-US"/>
          </a:p>
        </p:txBody>
      </p:sp>
    </p:spTree>
    <p:extLst>
      <p:ext uri="{BB962C8B-B14F-4D97-AF65-F5344CB8AC3E}">
        <p14:creationId xmlns:p14="http://schemas.microsoft.com/office/powerpoint/2010/main" val="21164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school bus parked in front of a building&#10;&#10;Description automatically generated">
            <a:extLst>
              <a:ext uri="{FF2B5EF4-FFF2-40B4-BE49-F238E27FC236}">
                <a16:creationId xmlns:a16="http://schemas.microsoft.com/office/drawing/2014/main" id="{A4CDBE97-05BD-04DC-462B-AAE4D83D7A0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6667" r="16667"/>
          <a:stretch>
            <a:fillRect/>
          </a:stretch>
        </p:blipFill>
        <p:spPr/>
      </p:pic>
      <p:sp>
        <p:nvSpPr>
          <p:cNvPr id="7" name="Rectangle 6">
            <a:extLst>
              <a:ext uri="{FF2B5EF4-FFF2-40B4-BE49-F238E27FC236}">
                <a16:creationId xmlns:a16="http://schemas.microsoft.com/office/drawing/2014/main" id="{67A6E4BD-A893-8382-79FD-6F69900AC6C3}"/>
              </a:ext>
            </a:extLst>
          </p:cNvPr>
          <p:cNvSpPr/>
          <p:nvPr/>
        </p:nvSpPr>
        <p:spPr>
          <a:xfrm>
            <a:off x="314325" y="6176963"/>
            <a:ext cx="1533525" cy="557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C28998-DC82-D0C8-C28D-8561B0A1AD87}"/>
              </a:ext>
            </a:extLst>
          </p:cNvPr>
          <p:cNvSpPr>
            <a:spLocks noGrp="1"/>
          </p:cNvSpPr>
          <p:nvPr>
            <p:ph type="title"/>
          </p:nvPr>
        </p:nvSpPr>
        <p:spPr>
          <a:xfrm>
            <a:off x="725023" y="891834"/>
            <a:ext cx="4511006" cy="1600200"/>
          </a:xfrm>
        </p:spPr>
        <p:txBody>
          <a:bodyPr anchor="ctr">
            <a:normAutofit fontScale="90000"/>
          </a:bodyPr>
          <a:lstStyle/>
          <a:p>
            <a:br>
              <a:rPr lang="en-US" b="1"/>
            </a:br>
            <a:br>
              <a:rPr lang="en-US" b="1"/>
            </a:br>
            <a:r>
              <a:rPr lang="en-US" sz="3600" b="1"/>
              <a:t>KNOW A PROSPECTIVE COMPETITOR?</a:t>
            </a:r>
            <a:endParaRPr lang="en-US" b="1"/>
          </a:p>
        </p:txBody>
      </p:sp>
      <p:sp>
        <p:nvSpPr>
          <p:cNvPr id="9" name="Content Placeholder 2">
            <a:extLst>
              <a:ext uri="{FF2B5EF4-FFF2-40B4-BE49-F238E27FC236}">
                <a16:creationId xmlns:a16="http://schemas.microsoft.com/office/drawing/2014/main" id="{43C1DBDD-A48B-875B-A08D-F78B1590EB92}"/>
              </a:ext>
            </a:extLst>
          </p:cNvPr>
          <p:cNvSpPr>
            <a:spLocks noGrp="1"/>
          </p:cNvSpPr>
          <p:nvPr>
            <p:ph type="body" sz="half" idx="2"/>
          </p:nvPr>
        </p:nvSpPr>
        <p:spPr>
          <a:xfrm>
            <a:off x="725023" y="2754085"/>
            <a:ext cx="4968205" cy="3592657"/>
          </a:xfrm>
        </p:spPr>
        <p:txBody>
          <a:bodyPr vert="horz" lIns="91440" tIns="45720" rIns="91440" bIns="45720" rtlCol="0" anchor="t">
            <a:noAutofit/>
          </a:bodyPr>
          <a:lstStyle/>
          <a:p>
            <a:r>
              <a:rPr lang="en-US" sz="2000">
                <a:latin typeface="Calibri (Body)"/>
              </a:rPr>
              <a:t>Encourage them to…</a:t>
            </a:r>
          </a:p>
          <a:p>
            <a:endParaRPr lang="en-US" sz="1700">
              <a:latin typeface="Calibri (Body)"/>
            </a:endParaRPr>
          </a:p>
          <a:p>
            <a:pPr marL="342900" indent="-342900">
              <a:lnSpc>
                <a:spcPct val="107000"/>
              </a:lnSpc>
              <a:spcBef>
                <a:spcPts val="0"/>
              </a:spcBef>
              <a:buFont typeface="+mj-lt"/>
              <a:buAutoNum type="arabicPeriod"/>
            </a:pPr>
            <a:r>
              <a:rPr lang="en-US" sz="1700" b="1">
                <a:latin typeface="Calibri (Body)"/>
              </a:rPr>
              <a:t>Read </a:t>
            </a:r>
            <a:r>
              <a:rPr lang="en-US" sz="1700">
                <a:latin typeface="Calibri (Body)"/>
              </a:rPr>
              <a:t>the 2024 Prize Rules and learn how to apply on the </a:t>
            </a:r>
            <a:r>
              <a:rPr lang="en-US" sz="1700" err="1">
                <a:latin typeface="Calibri (Body)"/>
                <a:hlinkClick r:id="rId3"/>
              </a:rPr>
              <a:t>HeroX</a:t>
            </a:r>
            <a:r>
              <a:rPr lang="en-US" sz="1700">
                <a:latin typeface="Calibri (Body)"/>
                <a:hlinkClick r:id="rId3"/>
              </a:rPr>
              <a:t> website</a:t>
            </a:r>
            <a:r>
              <a:rPr lang="en-US" sz="1700">
                <a:latin typeface="Calibri (Body)"/>
              </a:rPr>
              <a:t>.</a:t>
            </a:r>
          </a:p>
          <a:p>
            <a:pPr marL="342900" indent="-342900">
              <a:lnSpc>
                <a:spcPct val="107000"/>
              </a:lnSpc>
              <a:spcBef>
                <a:spcPts val="0"/>
              </a:spcBef>
              <a:buFont typeface="+mj-lt"/>
              <a:buAutoNum type="arabicPeriod"/>
            </a:pPr>
            <a:r>
              <a:rPr lang="en-US" sz="1700" b="1">
                <a:latin typeface="Calibri (Body)"/>
                <a:ea typeface="Calibri" panose="020F0502020204030204" pitchFamily="34" charset="0"/>
                <a:cs typeface="Calibri" panose="020F0502020204030204" pitchFamily="34" charset="0"/>
              </a:rPr>
              <a:t>Stay tuned</a:t>
            </a:r>
            <a:r>
              <a:rPr lang="en-US" sz="1700">
                <a:latin typeface="Calibri (Body)"/>
                <a:ea typeface="Calibri" panose="020F0502020204030204" pitchFamily="34" charset="0"/>
                <a:cs typeface="Calibri" panose="020F0502020204030204" pitchFamily="34" charset="0"/>
              </a:rPr>
              <a:t> to</a:t>
            </a:r>
            <a:r>
              <a:rPr lang="en-US" sz="1700" b="1">
                <a:latin typeface="Calibri (Body)"/>
                <a:ea typeface="Calibri" panose="020F0502020204030204" pitchFamily="34" charset="0"/>
                <a:cs typeface="Calibri" panose="020F0502020204030204" pitchFamily="34" charset="0"/>
              </a:rPr>
              <a:t> </a:t>
            </a:r>
            <a:r>
              <a:rPr lang="en-US" sz="1700">
                <a:latin typeface="Calibri (Body)"/>
                <a:ea typeface="Calibri" panose="020F0502020204030204" pitchFamily="34" charset="0"/>
                <a:cs typeface="Calibri" panose="020F0502020204030204" pitchFamily="34" charset="0"/>
              </a:rPr>
              <a:t>the </a:t>
            </a:r>
            <a:r>
              <a:rPr lang="en-US" sz="1700">
                <a:latin typeface="Calibri (Body)"/>
                <a:ea typeface="Calibri" panose="020F0502020204030204" pitchFamily="34" charset="0"/>
                <a:cs typeface="Calibri" panose="020F0502020204030204" pitchFamily="34" charset="0"/>
                <a:hlinkClick r:id="rId4"/>
              </a:rPr>
              <a:t>Renew America’s Schools website</a:t>
            </a:r>
            <a:r>
              <a:rPr lang="en-US" sz="1700">
                <a:latin typeface="Calibri (Body)"/>
                <a:ea typeface="Calibri" panose="020F0502020204030204" pitchFamily="34" charset="0"/>
                <a:cs typeface="Calibri" panose="020F0502020204030204" pitchFamily="34" charset="0"/>
              </a:rPr>
              <a:t> for additional tools and resources.</a:t>
            </a:r>
            <a:r>
              <a:rPr lang="en-US" sz="1700" b="1">
                <a:latin typeface="Calibri (Body)"/>
                <a:ea typeface="Calibri" panose="020F0502020204030204" pitchFamily="34" charset="0"/>
                <a:cs typeface="Calibri" panose="020F0502020204030204" pitchFamily="34" charset="0"/>
                <a:hlinkClick r:id="rId5"/>
              </a:rPr>
              <a:t> </a:t>
            </a:r>
          </a:p>
          <a:p>
            <a:pPr marL="342900" indent="-342900">
              <a:lnSpc>
                <a:spcPct val="107000"/>
              </a:lnSpc>
              <a:spcBef>
                <a:spcPts val="0"/>
              </a:spcBef>
              <a:buFont typeface="+mj-lt"/>
              <a:buAutoNum type="arabicPeriod"/>
            </a:pPr>
            <a:r>
              <a:rPr lang="en-US" sz="1700" b="1">
                <a:solidFill>
                  <a:srgbClr val="000000"/>
                </a:solidFill>
                <a:effectLst/>
                <a:latin typeface="Calibri (Body)"/>
                <a:ea typeface="Calibri" panose="020F0502020204030204" pitchFamily="34" charset="0"/>
                <a:cs typeface="Calibri" panose="020F0502020204030204" pitchFamily="34" charset="0"/>
              </a:rPr>
              <a:t>Add</a:t>
            </a:r>
            <a:r>
              <a:rPr lang="en-US" sz="1700">
                <a:solidFill>
                  <a:srgbClr val="000000"/>
                </a:solidFill>
                <a:effectLst/>
                <a:latin typeface="Calibri (Body)"/>
                <a:ea typeface="Calibri" panose="020F0502020204030204" pitchFamily="34" charset="0"/>
                <a:cs typeface="Calibri" panose="020F0502020204030204" pitchFamily="34" charset="0"/>
              </a:rPr>
              <a:t> your email </a:t>
            </a:r>
            <a:r>
              <a:rPr lang="en-US" sz="1700" u="sng">
                <a:solidFill>
                  <a:srgbClr val="0563C1"/>
                </a:solidFill>
                <a:effectLst/>
                <a:latin typeface="Calibri (Body)"/>
                <a:ea typeface="Calibri" panose="020F0502020204030204" pitchFamily="34" charset="0"/>
                <a:cs typeface="Calibri" panose="020F0502020204030204" pitchFamily="34" charset="0"/>
                <a:hlinkClick r:id="rId6"/>
              </a:rPr>
              <a:t>HERE</a:t>
            </a:r>
            <a:r>
              <a:rPr lang="en-US" sz="1700">
                <a:solidFill>
                  <a:srgbClr val="000000"/>
                </a:solidFill>
                <a:effectLst/>
                <a:latin typeface="Calibri (Body)"/>
                <a:ea typeface="Calibri" panose="020F0502020204030204" pitchFamily="34" charset="0"/>
                <a:cs typeface="Calibri" panose="020F0502020204030204" pitchFamily="34" charset="0"/>
              </a:rPr>
              <a:t> to receive updates about the Renew America’s Schools Program.</a:t>
            </a:r>
            <a:endParaRPr lang="en-US" sz="1700" u="sng">
              <a:latin typeface="Calibri (Body)"/>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700" b="1">
                <a:latin typeface="Calibri (Body)"/>
              </a:rPr>
              <a:t>Read</a:t>
            </a:r>
            <a:r>
              <a:rPr lang="en-US" sz="1700">
                <a:latin typeface="Calibri (Body)"/>
              </a:rPr>
              <a:t> </a:t>
            </a:r>
            <a:r>
              <a:rPr lang="en-US" sz="1700" dirty="0">
                <a:latin typeface="Calibri (Body)"/>
                <a:hlinkClick r:id="rId7"/>
              </a:rPr>
              <a:t>DOE’s Press Release</a:t>
            </a:r>
            <a:r>
              <a:rPr lang="en-US" sz="1700">
                <a:latin typeface="Calibri (Body)"/>
              </a:rPr>
              <a:t>.</a:t>
            </a:r>
          </a:p>
          <a:p>
            <a:pPr marL="342900" indent="-342900">
              <a:lnSpc>
                <a:spcPct val="107000"/>
              </a:lnSpc>
              <a:spcBef>
                <a:spcPts val="0"/>
              </a:spcBef>
              <a:buFont typeface="+mj-lt"/>
              <a:buAutoNum type="arabicPeriod"/>
            </a:pPr>
            <a:endParaRPr lang="en-US">
              <a:latin typeface="Calibri (Body)"/>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74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5B9DF-C837-AAB3-E050-12AC05D4AF2E}"/>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graphicFrame>
        <p:nvGraphicFramePr>
          <p:cNvPr id="5" name="Content Placeholder 4">
            <a:extLst>
              <a:ext uri="{FF2B5EF4-FFF2-40B4-BE49-F238E27FC236}">
                <a16:creationId xmlns:a16="http://schemas.microsoft.com/office/drawing/2014/main" id="{17D1DF8F-D59B-CB20-3A4B-37255E9DF419}"/>
              </a:ext>
            </a:extLst>
          </p:cNvPr>
          <p:cNvGraphicFramePr>
            <a:graphicFrameLocks noGrp="1"/>
          </p:cNvGraphicFramePr>
          <p:nvPr>
            <p:ph idx="1"/>
            <p:extLst>
              <p:ext uri="{D42A27DB-BD31-4B8C-83A1-F6EECF244321}">
                <p14:modId xmlns:p14="http://schemas.microsoft.com/office/powerpoint/2010/main" val="797888665"/>
              </p:ext>
            </p:extLst>
          </p:nvPr>
        </p:nvGraphicFramePr>
        <p:xfrm>
          <a:off x="477368" y="2196264"/>
          <a:ext cx="11189170" cy="2369888"/>
        </p:xfrm>
        <a:graphic>
          <a:graphicData uri="http://schemas.openxmlformats.org/drawingml/2006/table">
            <a:tbl>
              <a:tblPr/>
              <a:tblGrid>
                <a:gridCol w="1230860">
                  <a:extLst>
                    <a:ext uri="{9D8B030D-6E8A-4147-A177-3AD203B41FA5}">
                      <a16:colId xmlns:a16="http://schemas.microsoft.com/office/drawing/2014/main" val="3243463827"/>
                    </a:ext>
                  </a:extLst>
                </a:gridCol>
                <a:gridCol w="2508738">
                  <a:extLst>
                    <a:ext uri="{9D8B030D-6E8A-4147-A177-3AD203B41FA5}">
                      <a16:colId xmlns:a16="http://schemas.microsoft.com/office/drawing/2014/main" val="3298820064"/>
                    </a:ext>
                  </a:extLst>
                </a:gridCol>
                <a:gridCol w="2551956">
                  <a:extLst>
                    <a:ext uri="{9D8B030D-6E8A-4147-A177-3AD203B41FA5}">
                      <a16:colId xmlns:a16="http://schemas.microsoft.com/office/drawing/2014/main" val="3736092966"/>
                    </a:ext>
                  </a:extLst>
                </a:gridCol>
                <a:gridCol w="2222764">
                  <a:extLst>
                    <a:ext uri="{9D8B030D-6E8A-4147-A177-3AD203B41FA5}">
                      <a16:colId xmlns:a16="http://schemas.microsoft.com/office/drawing/2014/main" val="535055666"/>
                    </a:ext>
                  </a:extLst>
                </a:gridCol>
                <a:gridCol w="2674852">
                  <a:extLst>
                    <a:ext uri="{9D8B030D-6E8A-4147-A177-3AD203B41FA5}">
                      <a16:colId xmlns:a16="http://schemas.microsoft.com/office/drawing/2014/main" val="2993830980"/>
                    </a:ext>
                  </a:extLst>
                </a:gridCol>
              </a:tblGrid>
              <a:tr h="267276">
                <a:tc>
                  <a:txBody>
                    <a:bodyPr/>
                    <a:lstStyle/>
                    <a:p>
                      <a:pPr fontAlgn="t"/>
                      <a:r>
                        <a:rPr lang="en-US" sz="1300">
                          <a:effectLst/>
                        </a:rPr>
                        <a:t> </a:t>
                      </a:r>
                      <a:r>
                        <a:rPr lang="en-US" sz="1300" b="1">
                          <a:solidFill>
                            <a:schemeClr val="bg1"/>
                          </a:solidFill>
                          <a:effectLst/>
                        </a:rPr>
                        <a:t>Account</a:t>
                      </a: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Facebook</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Twitter</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a:solidFill>
                            <a:srgbClr val="FFFFFF"/>
                          </a:solidFill>
                          <a:effectLst/>
                          <a:latin typeface="Calibri"/>
                        </a:rPr>
                        <a:t>Instagram </a:t>
                      </a:r>
                      <a:endParaRPr lang="en-US" sz="1300">
                        <a:effectLst/>
                        <a:latin typeface="Calibri"/>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LinkedIn</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extLst>
                  <a:ext uri="{0D108BD9-81ED-4DB2-BD59-A6C34878D82A}">
                    <a16:rowId xmlns:a16="http://schemas.microsoft.com/office/drawing/2014/main" val="4069343528"/>
                  </a:ext>
                </a:extLst>
              </a:tr>
              <a:tr h="484864">
                <a:tc>
                  <a:txBody>
                    <a:bodyPr/>
                    <a:lstStyle/>
                    <a:p>
                      <a:pPr rtl="0" fontAlgn="t">
                        <a:spcBef>
                          <a:spcPts val="0"/>
                        </a:spcBef>
                        <a:spcAft>
                          <a:spcPts val="0"/>
                        </a:spcAft>
                      </a:pPr>
                      <a:r>
                        <a:rPr lang="en-US" sz="1300" b="1" i="0" u="none" strike="noStrike">
                          <a:solidFill>
                            <a:srgbClr val="000000"/>
                          </a:solidFill>
                          <a:effectLst/>
                          <a:latin typeface="Calibri" panose="020F0502020204030204" pitchFamily="34" charset="0"/>
                        </a:rPr>
                        <a:t>DOE</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E2F3"/>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2"/>
                        </a:rPr>
                        <a:t>https://www.facebook.com/energy</a:t>
                      </a:r>
                      <a:endParaRPr lang="en-US" sz="1300">
                        <a:effectLst/>
                      </a:endParaRPr>
                    </a:p>
                    <a:p>
                      <a:pPr rtl="0" fontAlgn="t">
                        <a:spcBef>
                          <a:spcPts val="0"/>
                        </a:spcBef>
                        <a:spcAft>
                          <a:spcPts val="0"/>
                        </a:spcAft>
                      </a:pPr>
                      <a:r>
                        <a:rPr lang="en-US" sz="1300" b="0" i="0" u="none" strike="noStrike">
                          <a:solidFill>
                            <a:srgbClr val="000000"/>
                          </a:solidFill>
                          <a:effectLst/>
                          <a:latin typeface="Calibri" panose="020F0502020204030204" pitchFamily="34" charset="0"/>
                        </a:rPr>
                        <a:t>@energy</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E2F3"/>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3"/>
                        </a:rPr>
                        <a:t>https://twitter.com/ENERGY</a:t>
                      </a:r>
                      <a:endParaRPr lang="en-US" sz="1300">
                        <a:effectLst/>
                      </a:endParaRPr>
                    </a:p>
                    <a:p>
                      <a:pPr rtl="0" fontAlgn="t">
                        <a:spcBef>
                          <a:spcPts val="0"/>
                        </a:spcBef>
                        <a:spcAft>
                          <a:spcPts val="0"/>
                        </a:spcAft>
                      </a:pPr>
                      <a:r>
                        <a:rPr lang="en-US" sz="1300" b="0" i="0" u="none" strike="noStrike">
                          <a:solidFill>
                            <a:srgbClr val="000000"/>
                          </a:solidFill>
                          <a:effectLst/>
                          <a:latin typeface="Calibri" panose="020F0502020204030204" pitchFamily="34" charset="0"/>
                        </a:rPr>
                        <a:t>@ENERGY</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E2F3"/>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4"/>
                        </a:rPr>
                        <a:t>https://www.instagram.com/energy</a:t>
                      </a:r>
                      <a:endParaRPr lang="en-US" sz="1300">
                        <a:effectLst/>
                      </a:endParaRPr>
                    </a:p>
                    <a:p>
                      <a:pPr rtl="0" fontAlgn="t">
                        <a:spcBef>
                          <a:spcPts val="0"/>
                        </a:spcBef>
                        <a:spcAft>
                          <a:spcPts val="0"/>
                        </a:spcAft>
                      </a:pPr>
                      <a:r>
                        <a:rPr lang="en-US" sz="1300" b="0" i="0" u="none" strike="noStrike">
                          <a:solidFill>
                            <a:srgbClr val="000000"/>
                          </a:solidFill>
                          <a:effectLst/>
                          <a:latin typeface="Calibri" panose="020F0502020204030204" pitchFamily="34" charset="0"/>
                        </a:rPr>
                        <a:t>@energy</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E2F3"/>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5"/>
                        </a:rPr>
                        <a:t>https://www.linkedin.com/company/u-s--department-of-energy/</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8E2F3"/>
                    </a:solidFill>
                  </a:tcPr>
                </a:tc>
                <a:extLst>
                  <a:ext uri="{0D108BD9-81ED-4DB2-BD59-A6C34878D82A}">
                    <a16:rowId xmlns:a16="http://schemas.microsoft.com/office/drawing/2014/main" val="867222635"/>
                  </a:ext>
                </a:extLst>
              </a:tr>
              <a:tr h="751303">
                <a:tc>
                  <a:txBody>
                    <a:bodyPr/>
                    <a:lstStyle/>
                    <a:p>
                      <a:pPr rtl="0" fontAlgn="t">
                        <a:spcBef>
                          <a:spcPts val="0"/>
                        </a:spcBef>
                        <a:spcAft>
                          <a:spcPts val="0"/>
                        </a:spcAft>
                      </a:pPr>
                      <a:r>
                        <a:rPr lang="en-US" sz="1300" b="1" i="0" u="none" strike="noStrike">
                          <a:solidFill>
                            <a:srgbClr val="000000"/>
                          </a:solidFill>
                          <a:effectLst/>
                          <a:latin typeface="Calibri" panose="020F0502020204030204" pitchFamily="34" charset="0"/>
                        </a:rPr>
                        <a:t>DOE Office of State and Community Energy Programs &amp; Office of Infrastructure</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rtl="0" fontAlgn="t">
                        <a:spcBef>
                          <a:spcPts val="0"/>
                        </a:spcBef>
                        <a:spcAft>
                          <a:spcPts val="0"/>
                        </a:spcAft>
                      </a:pPr>
                      <a:endParaRPr lang="en-US" sz="1300" b="0" i="0" u="sng" strike="noStrike">
                        <a:solidFill>
                          <a:srgbClr val="000000"/>
                        </a:solidFill>
                        <a:effectLst/>
                        <a:latin typeface="Calibri" panose="020F0502020204030204" pitchFamily="34" charset="0"/>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b="0" i="0" u="none" strike="noStrike">
                          <a:solidFill>
                            <a:srgbClr val="000000"/>
                          </a:solidFill>
                          <a:effectLst/>
                          <a:latin typeface="Calibri" panose="020F0502020204030204" pitchFamily="34" charset="0"/>
                          <a:hlinkClick r:id="rId6"/>
                        </a:rPr>
                        <a:t> h</a:t>
                      </a:r>
                      <a:r>
                        <a:rPr lang="en-US" sz="1300" b="0" i="0" u="sng" strike="noStrike">
                          <a:solidFill>
                            <a:srgbClr val="000000"/>
                          </a:solidFill>
                          <a:effectLst/>
                          <a:latin typeface="Calibri" panose="020F0502020204030204" pitchFamily="34" charset="0"/>
                          <a:hlinkClick r:id="rId6"/>
                        </a:rPr>
                        <a:t>ttps://twitter.com/ENERGYDeploy </a:t>
                      </a:r>
                      <a:endParaRPr lang="en-US" sz="1300">
                        <a:effectLst/>
                      </a:endParaRPr>
                    </a:p>
                    <a:p>
                      <a:pPr rtl="0" fontAlgn="t">
                        <a:spcBef>
                          <a:spcPts val="0"/>
                        </a:spcBef>
                        <a:spcAft>
                          <a:spcPts val="0"/>
                        </a:spcAft>
                      </a:pPr>
                      <a:r>
                        <a:rPr lang="en-US" sz="1300">
                          <a:effectLst/>
                        </a:rPr>
                        <a:t>@ENERGYDeploy</a:t>
                      </a: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fontAlgn="t"/>
                      <a:r>
                        <a:rPr lang="en-US" sz="1300">
                          <a:effectLst/>
                        </a:rPr>
                        <a:t> </a:t>
                      </a: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rtl="0" fontAlgn="t">
                        <a:spcBef>
                          <a:spcPts val="0"/>
                        </a:spcBef>
                        <a:spcAft>
                          <a:spcPts val="0"/>
                        </a:spcAft>
                      </a:pPr>
                      <a:r>
                        <a:rPr lang="en-US" sz="1300" b="0" i="0" u="none" strike="noStrike">
                          <a:solidFill>
                            <a:srgbClr val="000000"/>
                          </a:solidFill>
                          <a:effectLst/>
                          <a:latin typeface="Calibri"/>
                        </a:rPr>
                        <a:t> </a:t>
                      </a:r>
                      <a:r>
                        <a:rPr lang="en-US" sz="1300">
                          <a:effectLst/>
                          <a:hlinkClick r:id="rId7"/>
                        </a:rPr>
                        <a:t>https://www.linkedin.com/company/office-of-state-and-community-energy-programs</a:t>
                      </a:r>
                      <a:r>
                        <a:rPr lang="en-US" sz="1300">
                          <a:effectLst/>
                        </a:rPr>
                        <a:t> (SCEP)</a:t>
                      </a:r>
                      <a:endParaRPr lang="en-US" sz="1300">
                        <a:effectLst/>
                        <a:latin typeface="Calibri"/>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06551953"/>
                  </a:ext>
                </a:extLst>
              </a:tr>
            </a:tbl>
          </a:graphicData>
        </a:graphic>
      </p:graphicFrame>
      <p:sp>
        <p:nvSpPr>
          <p:cNvPr id="4" name="Title 3">
            <a:extLst>
              <a:ext uri="{FF2B5EF4-FFF2-40B4-BE49-F238E27FC236}">
                <a16:creationId xmlns:a16="http://schemas.microsoft.com/office/drawing/2014/main" id="{DCBF6060-B2F4-C128-979D-13C744F62DC3}"/>
              </a:ext>
            </a:extLst>
          </p:cNvPr>
          <p:cNvSpPr>
            <a:spLocks noGrp="1"/>
          </p:cNvSpPr>
          <p:nvPr>
            <p:ph type="title"/>
          </p:nvPr>
        </p:nvSpPr>
        <p:spPr/>
        <p:txBody>
          <a:bodyPr/>
          <a:lstStyle/>
          <a:p>
            <a:r>
              <a:rPr lang="en-US"/>
              <a:t>Social media websites &amp; handles</a:t>
            </a:r>
          </a:p>
        </p:txBody>
      </p:sp>
      <p:graphicFrame>
        <p:nvGraphicFramePr>
          <p:cNvPr id="6" name="Table 5">
            <a:extLst>
              <a:ext uri="{FF2B5EF4-FFF2-40B4-BE49-F238E27FC236}">
                <a16:creationId xmlns:a16="http://schemas.microsoft.com/office/drawing/2014/main" id="{2892E174-4748-06A1-102E-4930589D7BBB}"/>
              </a:ext>
            </a:extLst>
          </p:cNvPr>
          <p:cNvGraphicFramePr>
            <a:graphicFrameLocks noGrp="1"/>
          </p:cNvGraphicFramePr>
          <p:nvPr>
            <p:extLst>
              <p:ext uri="{D42A27DB-BD31-4B8C-83A1-F6EECF244321}">
                <p14:modId xmlns:p14="http://schemas.microsoft.com/office/powerpoint/2010/main" val="2665030457"/>
              </p:ext>
            </p:extLst>
          </p:nvPr>
        </p:nvGraphicFramePr>
        <p:xfrm>
          <a:off x="500844" y="4746519"/>
          <a:ext cx="11197551" cy="1970786"/>
        </p:xfrm>
        <a:graphic>
          <a:graphicData uri="http://schemas.openxmlformats.org/drawingml/2006/table">
            <a:tbl>
              <a:tblPr/>
              <a:tblGrid>
                <a:gridCol w="1065087">
                  <a:extLst>
                    <a:ext uri="{9D8B030D-6E8A-4147-A177-3AD203B41FA5}">
                      <a16:colId xmlns:a16="http://schemas.microsoft.com/office/drawing/2014/main" val="1848072017"/>
                    </a:ext>
                  </a:extLst>
                </a:gridCol>
                <a:gridCol w="2874792">
                  <a:extLst>
                    <a:ext uri="{9D8B030D-6E8A-4147-A177-3AD203B41FA5}">
                      <a16:colId xmlns:a16="http://schemas.microsoft.com/office/drawing/2014/main" val="2444195303"/>
                    </a:ext>
                  </a:extLst>
                </a:gridCol>
                <a:gridCol w="2356387">
                  <a:extLst>
                    <a:ext uri="{9D8B030D-6E8A-4147-A177-3AD203B41FA5}">
                      <a16:colId xmlns:a16="http://schemas.microsoft.com/office/drawing/2014/main" val="642225576"/>
                    </a:ext>
                  </a:extLst>
                </a:gridCol>
                <a:gridCol w="2224429">
                  <a:extLst>
                    <a:ext uri="{9D8B030D-6E8A-4147-A177-3AD203B41FA5}">
                      <a16:colId xmlns:a16="http://schemas.microsoft.com/office/drawing/2014/main" val="1987843314"/>
                    </a:ext>
                  </a:extLst>
                </a:gridCol>
                <a:gridCol w="2676856">
                  <a:extLst>
                    <a:ext uri="{9D8B030D-6E8A-4147-A177-3AD203B41FA5}">
                      <a16:colId xmlns:a16="http://schemas.microsoft.com/office/drawing/2014/main" val="951040271"/>
                    </a:ext>
                  </a:extLst>
                </a:gridCol>
              </a:tblGrid>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a:effectLst/>
                        </a:rPr>
                        <a:t> </a:t>
                      </a:r>
                      <a:r>
                        <a:rPr lang="en-US" sz="1300" b="1" i="0" u="none" strike="noStrike">
                          <a:solidFill>
                            <a:srgbClr val="FFFFFF"/>
                          </a:solidFill>
                          <a:effectLst/>
                          <a:latin typeface="Calibri" panose="020F0502020204030204" pitchFamily="34" charset="0"/>
                        </a:rPr>
                        <a:t>Prize</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Website</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Twitter</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err="1">
                          <a:solidFill>
                            <a:srgbClr val="FFFFFF"/>
                          </a:solidFill>
                          <a:effectLst/>
                          <a:latin typeface="Calibri" panose="020F0502020204030204" pitchFamily="34" charset="0"/>
                        </a:rPr>
                        <a:t>HeroX</a:t>
                      </a:r>
                      <a:r>
                        <a:rPr lang="en-US" sz="1300" b="1" i="0" u="none" strike="noStrike">
                          <a:solidFill>
                            <a:srgbClr val="FFFFFF"/>
                          </a:solidFill>
                          <a:effectLst/>
                          <a:latin typeface="Calibri" panose="020F0502020204030204" pitchFamily="34" charset="0"/>
                        </a:rPr>
                        <a:t> Site </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YouTube</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E75B5"/>
                    </a:solidFill>
                  </a:tcPr>
                </a:tc>
                <a:extLst>
                  <a:ext uri="{0D108BD9-81ED-4DB2-BD59-A6C34878D82A}">
                    <a16:rowId xmlns:a16="http://schemas.microsoft.com/office/drawing/2014/main" val="2148309146"/>
                  </a:ext>
                </a:extLst>
              </a:tr>
              <a:tr h="419100">
                <a:tc>
                  <a:txBody>
                    <a:bodyPr/>
                    <a:lstStyle/>
                    <a:p>
                      <a:pPr rtl="0" fontAlgn="t">
                        <a:spcBef>
                          <a:spcPts val="0"/>
                        </a:spcBef>
                        <a:spcAft>
                          <a:spcPts val="0"/>
                        </a:spcAft>
                      </a:pPr>
                      <a:r>
                        <a:rPr lang="en-US" sz="1300" b="1" i="0" u="none" strike="noStrike">
                          <a:solidFill>
                            <a:srgbClr val="000000"/>
                          </a:solidFill>
                          <a:effectLst/>
                          <a:latin typeface="Calibri" panose="020F0502020204030204" pitchFamily="34" charset="0"/>
                        </a:rPr>
                        <a:t>American-Made Challenges</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en-US" sz="1300" b="0" i="0" u="sng" strike="noStrike">
                          <a:solidFill>
                            <a:srgbClr val="0563C1"/>
                          </a:solidFill>
                          <a:effectLst/>
                          <a:latin typeface="Calibri" panose="020F0502020204030204" pitchFamily="34" charset="0"/>
                          <a:hlinkClick r:id="rId8"/>
                        </a:rPr>
                        <a:t>https://www.americanmadechallenges.org/challenges/energy-class/</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9"/>
                        </a:rPr>
                        <a:t>https://twitter.com/AMCprizes</a:t>
                      </a:r>
                      <a:endParaRPr lang="en-US" sz="1300">
                        <a:effectLst/>
                      </a:endParaRPr>
                    </a:p>
                    <a:p>
                      <a:pPr rtl="0" fontAlgn="t">
                        <a:spcBef>
                          <a:spcPts val="0"/>
                        </a:spcBef>
                        <a:spcAft>
                          <a:spcPts val="0"/>
                        </a:spcAft>
                      </a:pPr>
                      <a:r>
                        <a:rPr lang="en-US" sz="1300" b="0" i="0" u="none" strike="noStrike">
                          <a:solidFill>
                            <a:srgbClr val="000000"/>
                          </a:solidFill>
                          <a:effectLst/>
                          <a:latin typeface="Calibri" panose="020F0502020204030204" pitchFamily="34" charset="0"/>
                        </a:rPr>
                        <a:t>@AMCprizes</a:t>
                      </a:r>
                      <a:endParaRPr lang="en-US" sz="1300">
                        <a:effectLst/>
                      </a:endParaRPr>
                    </a:p>
                    <a:p>
                      <a:pPr fontAlgn="t"/>
                      <a:br>
                        <a:rPr lang="en-US" sz="1300">
                          <a:effectLst/>
                        </a:rPr>
                      </a:b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en-US" sz="1300" b="0" i="0" u="sng" strike="noStrike">
                          <a:solidFill>
                            <a:srgbClr val="0563C1"/>
                          </a:solidFill>
                          <a:effectLst/>
                          <a:latin typeface="Calibri" panose="020F0502020204030204" pitchFamily="34" charset="0"/>
                          <a:hlinkClick r:id="rId10"/>
                        </a:rPr>
                        <a:t>https://www.herox.com/energy-class</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11"/>
                        </a:rPr>
                        <a:t>https://www.youtube.com/channel/UCE1idCSIBk-jmiH-78fw9rw</a:t>
                      </a:r>
                      <a:r>
                        <a:rPr lang="en-US" sz="1300" b="0" i="0" u="none" strike="noStrike">
                          <a:solidFill>
                            <a:srgbClr val="000000"/>
                          </a:solidFill>
                          <a:effectLst/>
                          <a:latin typeface="Calibri" panose="020F0502020204030204" pitchFamily="34" charset="0"/>
                        </a:rPr>
                        <a:t> </a:t>
                      </a:r>
                      <a:endParaRPr lang="en-US" sz="13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6044844"/>
                  </a:ext>
                </a:extLst>
              </a:tr>
              <a:tr h="419100">
                <a:tc>
                  <a:txBody>
                    <a:bodyPr/>
                    <a:lstStyle/>
                    <a:p>
                      <a:pPr rtl="0" fontAlgn="t">
                        <a:spcBef>
                          <a:spcPts val="0"/>
                        </a:spcBef>
                        <a:spcAft>
                          <a:spcPts val="0"/>
                        </a:spcAft>
                      </a:pPr>
                      <a:r>
                        <a:rPr lang="en-US" sz="1300" b="1" i="0" u="none" strike="noStrike">
                          <a:solidFill>
                            <a:srgbClr val="000000"/>
                          </a:solidFill>
                          <a:effectLst/>
                          <a:latin typeface="Calibri" panose="020F0502020204030204" pitchFamily="34" charset="0"/>
                        </a:rPr>
                        <a:t>NREL</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12"/>
                        </a:rPr>
                        <a:t>http://facebook.com/nationalrenewableenergylab</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13"/>
                        </a:rPr>
                        <a:t>https://twitter.com/NREL</a:t>
                      </a:r>
                      <a:endParaRPr lang="en-US" sz="1300">
                        <a:effectLst/>
                      </a:endParaRPr>
                    </a:p>
                    <a:p>
                      <a:pPr rtl="0" fontAlgn="t">
                        <a:spcBef>
                          <a:spcPts val="0"/>
                        </a:spcBef>
                        <a:spcAft>
                          <a:spcPts val="0"/>
                        </a:spcAft>
                      </a:pPr>
                      <a:r>
                        <a:rPr lang="en-US" sz="1300" b="0" i="0" u="none" strike="noStrike">
                          <a:solidFill>
                            <a:srgbClr val="000000"/>
                          </a:solidFill>
                          <a:effectLst/>
                          <a:latin typeface="Calibri" panose="020F0502020204030204" pitchFamily="34" charset="0"/>
                        </a:rPr>
                        <a:t>@NREL </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14"/>
                        </a:rPr>
                        <a:t>https://www.instagram.com/nationalrenewableenergylab/</a:t>
                      </a:r>
                      <a:endParaRPr lang="en-US" sz="1300">
                        <a:effectLst/>
                      </a:endParaRPr>
                    </a:p>
                    <a:p>
                      <a:pPr rtl="0" fontAlgn="t">
                        <a:spcBef>
                          <a:spcPts val="0"/>
                        </a:spcBef>
                        <a:spcAft>
                          <a:spcPts val="0"/>
                        </a:spcAft>
                      </a:pPr>
                      <a:r>
                        <a:rPr lang="en-US" sz="1300" b="0" i="0" u="none" strike="noStrike">
                          <a:solidFill>
                            <a:srgbClr val="000000"/>
                          </a:solidFill>
                          <a:effectLst/>
                          <a:latin typeface="Calibri" panose="020F0502020204030204" pitchFamily="34" charset="0"/>
                        </a:rPr>
                        <a:t>@nationalrenewableenergylab </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tc>
                  <a:txBody>
                    <a:bodyPr/>
                    <a:lstStyle/>
                    <a:p>
                      <a:pPr rtl="0" fontAlgn="t">
                        <a:spcBef>
                          <a:spcPts val="0"/>
                        </a:spcBef>
                        <a:spcAft>
                          <a:spcPts val="0"/>
                        </a:spcAft>
                      </a:pPr>
                      <a:r>
                        <a:rPr lang="en-US" sz="1300" b="0" i="0" u="sng" strike="noStrike">
                          <a:solidFill>
                            <a:srgbClr val="000000"/>
                          </a:solidFill>
                          <a:effectLst/>
                          <a:latin typeface="Calibri" panose="020F0502020204030204" pitchFamily="34" charset="0"/>
                          <a:hlinkClick r:id="rId15"/>
                        </a:rPr>
                        <a:t>https://www.linkedin.com/company/national-renewable-energy-laboratory</a:t>
                      </a:r>
                      <a:endParaRPr lang="en-US" sz="1300">
                        <a:effectLst/>
                      </a:endParaRPr>
                    </a:p>
                  </a:txBody>
                  <a:tcPr marL="60705" marR="60705" marT="30353" marB="30353">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8888058"/>
                  </a:ext>
                </a:extLst>
              </a:tr>
            </a:tbl>
          </a:graphicData>
        </a:graphic>
      </p:graphicFrame>
      <p:sp>
        <p:nvSpPr>
          <p:cNvPr id="7" name="Rectangle 1">
            <a:extLst>
              <a:ext uri="{FF2B5EF4-FFF2-40B4-BE49-F238E27FC236}">
                <a16:creationId xmlns:a16="http://schemas.microsoft.com/office/drawing/2014/main" id="{8113864E-7048-B1AD-9422-E1175FE75E3F}"/>
              </a:ext>
            </a:extLst>
          </p:cNvPr>
          <p:cNvSpPr>
            <a:spLocks noChangeArrowheads="1"/>
          </p:cNvSpPr>
          <p:nvPr/>
        </p:nvSpPr>
        <p:spPr bwMode="auto">
          <a:xfrm>
            <a:off x="460607" y="1312359"/>
            <a:ext cx="1100377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Calibri" panose="020F0502020204030204" pitchFamily="34" charset="0"/>
                <a:cs typeface="Calibri" panose="020F0502020204030204" pitchFamily="34" charset="0"/>
              </a:rPr>
              <a:t>Below are social media addresses and handles to assist in cross-promoting the announcements with stakeholder organizations and entities. </a:t>
            </a:r>
            <a:r>
              <a:rPr lang="en-US" altLang="en-US">
                <a:solidFill>
                  <a:srgbClr val="000000"/>
                </a:solidFill>
                <a:latin typeface="Calibri" panose="020F0502020204030204" pitchFamily="34" charset="0"/>
                <a:cs typeface="Calibri" panose="020F0502020204030204" pitchFamily="34" charset="0"/>
              </a:rPr>
              <a:t>F</a:t>
            </a:r>
            <a:r>
              <a:rPr kumimoji="0" lang="en-US" altLang="en-US" b="0" i="0" u="none" strike="noStrike" cap="none" normalizeH="0" baseline="0">
                <a:ln>
                  <a:noFill/>
                </a:ln>
                <a:solidFill>
                  <a:srgbClr val="000000"/>
                </a:solidFill>
                <a:effectLst/>
                <a:latin typeface="Calibri" panose="020F0502020204030204" pitchFamily="34" charset="0"/>
                <a:cs typeface="Calibri" panose="020F0502020204030204" pitchFamily="34" charset="0"/>
              </a:rPr>
              <a:t>ollow these channels to stay up-to-date!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913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54E75-F043-ACA1-2AC0-3F0E4D98946D}"/>
              </a:ext>
            </a:extLst>
          </p:cNvPr>
          <p:cNvSpPr>
            <a:spLocks noGrp="1"/>
          </p:cNvSpPr>
          <p:nvPr>
            <p:ph type="title"/>
          </p:nvPr>
        </p:nvSpPr>
        <p:spPr>
          <a:xfrm>
            <a:off x="351552" y="1836635"/>
            <a:ext cx="11150600" cy="920336"/>
          </a:xfrm>
        </p:spPr>
        <p:txBody>
          <a:bodyPr/>
          <a:lstStyle/>
          <a:p>
            <a:r>
              <a:rPr lang="en-US">
                <a:latin typeface="Avenir Next LT Pro Demi" panose="020B0704020202020204" pitchFamily="34" charset="0"/>
              </a:rPr>
              <a:t>Social media content to amplify</a:t>
            </a:r>
            <a:endParaRPr lang="en-US"/>
          </a:p>
        </p:txBody>
      </p:sp>
      <p:sp>
        <p:nvSpPr>
          <p:cNvPr id="5" name="Rectangle 4">
            <a:extLst>
              <a:ext uri="{FF2B5EF4-FFF2-40B4-BE49-F238E27FC236}">
                <a16:creationId xmlns:a16="http://schemas.microsoft.com/office/drawing/2014/main" id="{2B6566C5-52CF-935D-1398-6E456D39E5E0}"/>
              </a:ext>
            </a:extLst>
          </p:cNvPr>
          <p:cNvSpPr/>
          <p:nvPr/>
        </p:nvSpPr>
        <p:spPr>
          <a:xfrm>
            <a:off x="351552" y="6262473"/>
            <a:ext cx="1199846" cy="573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32B077-2396-796B-7FBA-ED5C49BE122A}"/>
              </a:ext>
            </a:extLst>
          </p:cNvPr>
          <p:cNvSpPr/>
          <p:nvPr/>
        </p:nvSpPr>
        <p:spPr>
          <a:xfrm>
            <a:off x="11219380" y="6339155"/>
            <a:ext cx="770562"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CFDB9A-2AAC-C514-FAC1-FC9A4E87CC9E}"/>
              </a:ext>
            </a:extLst>
          </p:cNvPr>
          <p:cNvSpPr txBox="1"/>
          <p:nvPr/>
        </p:nvSpPr>
        <p:spPr>
          <a:xfrm>
            <a:off x="351552" y="3026508"/>
            <a:ext cx="6246252" cy="2031325"/>
          </a:xfrm>
          <a:prstGeom prst="rect">
            <a:avLst/>
          </a:prstGeom>
          <a:noFill/>
        </p:spPr>
        <p:txBody>
          <a:bodyPr wrap="square">
            <a:spAutoFit/>
          </a:bodyPr>
          <a:lstStyle/>
          <a:p>
            <a:r>
              <a:rPr lang="en-US" sz="1800">
                <a:latin typeface="Avenir Next LT Pro" panose="020B0504020202020204" pitchFamily="34" charset="0"/>
              </a:rPr>
              <a:t>On the following slides, you will find sample social media posts. Please use them as inspiration to write your own, or simply share/retweet from the accounts listed on the previous slide to your own platform. If you choose to share/retweet, you will have the option to craft a more personalized message in addition to what’s already been published.</a:t>
            </a:r>
          </a:p>
        </p:txBody>
      </p:sp>
    </p:spTree>
    <p:extLst>
      <p:ext uri="{BB962C8B-B14F-4D97-AF65-F5344CB8AC3E}">
        <p14:creationId xmlns:p14="http://schemas.microsoft.com/office/powerpoint/2010/main" val="4122203802"/>
      </p:ext>
    </p:extLst>
  </p:cSld>
  <p:clrMapOvr>
    <a:masterClrMapping/>
  </p:clrMapOvr>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0070C0"/>
      </a:lt2>
      <a:accent1>
        <a:srgbClr val="2C567A"/>
      </a:accent1>
      <a:accent2>
        <a:srgbClr val="005595"/>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156065B79744D8A613CAF752491D2" ma:contentTypeVersion="16" ma:contentTypeDescription="Create a new document." ma:contentTypeScope="" ma:versionID="30f4c72ff4b321deeaad1ebd319aaa8c">
  <xsd:schema xmlns:xsd="http://www.w3.org/2001/XMLSchema" xmlns:xs="http://www.w3.org/2001/XMLSchema" xmlns:p="http://schemas.microsoft.com/office/2006/metadata/properties" xmlns:ns2="7ff57839-1ed0-4530-a572-599851b0a219" xmlns:ns3="d8b29751-1bde-4156-9ce5-7c33bc97db0d" targetNamespace="http://schemas.microsoft.com/office/2006/metadata/properties" ma:root="true" ma:fieldsID="2b50b623a6dbab755de686b5b9127664" ns2:_="" ns3:_="">
    <xsd:import namespace="7ff57839-1ed0-4530-a572-599851b0a219"/>
    <xsd:import namespace="d8b29751-1bde-4156-9ce5-7c33bc97db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57839-1ed0-4530-a572-599851b0a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b29751-1bde-4156-9ce5-7c33bc97db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575731b-0abc-4bd5-9b8d-8551fe7221c1}" ma:internalName="TaxCatchAll" ma:showField="CatchAllData" ma:web="d8b29751-1bde-4156-9ce5-7c33bc97db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b29751-1bde-4156-9ce5-7c33bc97db0d" xsi:nil="true"/>
    <lcf76f155ced4ddcb4097134ff3c332f xmlns="7ff57839-1ed0-4530-a572-599851b0a219">
      <Terms xmlns="http://schemas.microsoft.com/office/infopath/2007/PartnerControls"/>
    </lcf76f155ced4ddcb4097134ff3c332f>
    <SharedWithUsers xmlns="d8b29751-1bde-4156-9ce5-7c33bc97db0d">
      <UserInfo>
        <DisplayName>Morales, Aaron</DisplayName>
        <AccountId>654</AccountId>
        <AccountType/>
      </UserInfo>
      <UserInfo>
        <DisplayName>Finney, Amanda</DisplayName>
        <AccountId>75</AccountId>
        <AccountType/>
      </UserInfo>
      <UserInfo>
        <DisplayName>O'Hare, Rachel (CONTR)</DisplayName>
        <AccountId>162</AccountId>
        <AccountType/>
      </UserInfo>
    </SharedWithUsers>
    <MediaLengthInSeconds xmlns="7ff57839-1ed0-4530-a572-599851b0a219" xsi:nil="true"/>
  </documentManagement>
</p:properties>
</file>

<file path=customXml/itemProps1.xml><?xml version="1.0" encoding="utf-8"?>
<ds:datastoreItem xmlns:ds="http://schemas.openxmlformats.org/officeDocument/2006/customXml" ds:itemID="{A85746EE-93D5-4B91-B16D-DD9A93C33C07}">
  <ds:schemaRefs>
    <ds:schemaRef ds:uri="7ff57839-1ed0-4530-a572-599851b0a219"/>
    <ds:schemaRef ds:uri="d8b29751-1bde-4156-9ce5-7c33bc97db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1E001D-24C9-4A19-B3CC-4A890C61EE1B}">
  <ds:schemaRefs>
    <ds:schemaRef ds:uri="http://schemas.microsoft.com/sharepoint/v3/contenttype/forms"/>
  </ds:schemaRefs>
</ds:datastoreItem>
</file>

<file path=customXml/itemProps3.xml><?xml version="1.0" encoding="utf-8"?>
<ds:datastoreItem xmlns:ds="http://schemas.openxmlformats.org/officeDocument/2006/customXml" ds:itemID="{626BF5FE-A91B-461E-A6D3-AE183DFC504C}">
  <ds:schemaRefs>
    <ds:schemaRef ds:uri="http://purl.org/dc/elements/1.1/"/>
    <ds:schemaRef ds:uri="http://purl.org/dc/terms/"/>
    <ds:schemaRef ds:uri="d8b29751-1bde-4156-9ce5-7c33bc97db0d"/>
    <ds:schemaRef ds:uri="7ff57839-1ed0-4530-a572-599851b0a219"/>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2901</Words>
  <Application>Microsoft Office PowerPoint</Application>
  <PresentationFormat>Widescreen</PresentationFormat>
  <Paragraphs>186</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Avenir Next LT Pro</vt:lpstr>
      <vt:lpstr>Avenir Next LT Pro Demi</vt:lpstr>
      <vt:lpstr>Avenir Next LT Pro Light</vt:lpstr>
      <vt:lpstr>Calibri</vt:lpstr>
      <vt:lpstr>Calibri (Body)</vt:lpstr>
      <vt:lpstr>Corbel</vt:lpstr>
      <vt:lpstr>Times New Roman</vt:lpstr>
      <vt:lpstr>Office Theme</vt:lpstr>
      <vt:lpstr>Renew America’s Schools Media Promotion Toolkit FY24 Prize   March 20, 2024</vt:lpstr>
      <vt:lpstr>WELCOME!</vt:lpstr>
      <vt:lpstr>About the Prize</vt:lpstr>
      <vt:lpstr>About the Prize</vt:lpstr>
      <vt:lpstr>Press release</vt:lpstr>
      <vt:lpstr>HOW CAN YOU USE THESE MATERIALS?</vt:lpstr>
      <vt:lpstr>  KNOW A PROSPECTIVE COMPETITOR?</vt:lpstr>
      <vt:lpstr>Social media websites &amp; handles</vt:lpstr>
      <vt:lpstr>Social media content to amplify</vt:lpstr>
      <vt:lpstr>Twitter: Sample content</vt:lpstr>
      <vt:lpstr>LinkedIn or Facebook: Sample Content</vt:lpstr>
      <vt:lpstr>Newsletter or blog: Sample content</vt:lpstr>
      <vt:lpstr>Email Blast or Letter: Sample content</vt:lpstr>
      <vt:lpstr>images for promotional use</vt:lpstr>
      <vt:lpstr>images for promotional use</vt:lpstr>
      <vt:lpstr>images for promotional use, CONT’D</vt:lpstr>
      <vt:lpstr>images for promotional use, CONT’D</vt:lpstr>
      <vt:lpstr>images for promotional use, CONT’D</vt:lpstr>
      <vt:lpstr>images for promotional use, CONT’D</vt:lpstr>
      <vt:lpstr>images for promotional use, CONT’D</vt:lpstr>
      <vt:lpstr>images for promotional use, CONT’D</vt:lpstr>
      <vt:lpstr>images for promotional use, CONT’D</vt:lpstr>
      <vt:lpstr>images for promotional use, CONT’D</vt:lpstr>
      <vt:lpstr>images for promotional use, CONT’D</vt:lpstr>
      <vt:lpstr>KEY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Madison</dc:creator>
  <cp:lastModifiedBy>Materese, Elizabeth</cp:lastModifiedBy>
  <cp:revision>3</cp:revision>
  <dcterms:created xsi:type="dcterms:W3CDTF">2023-04-19T19:55:59Z</dcterms:created>
  <dcterms:modified xsi:type="dcterms:W3CDTF">2024-03-20T15:50:27Z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0x010100D11156065B79744D8A613CAF752491D2</vt:lpwstr>
  </property>
  <property fmtid="{D5CDD505-2E9C-101B-9397-08002B2CF9AE}" pid="3" name="MediaServiceImageTags">
    <vt:lpwstr/>
  </property>
  <property fmtid="{D5CDD505-2E9C-101B-9397-08002B2CF9AE}" pid="4" name="Order">
    <vt:r8>2934600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