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822" r:id="rId5"/>
  </p:sldMasterIdLst>
  <p:notesMasterIdLst>
    <p:notesMasterId r:id="rId42"/>
  </p:notesMasterIdLst>
  <p:handoutMasterIdLst>
    <p:handoutMasterId r:id="rId43"/>
  </p:handoutMasterIdLst>
  <p:sldIdLst>
    <p:sldId id="2147472380" r:id="rId6"/>
    <p:sldId id="2147479499" r:id="rId7"/>
    <p:sldId id="2147472393" r:id="rId8"/>
    <p:sldId id="2147472589" r:id="rId9"/>
    <p:sldId id="2147471626" r:id="rId10"/>
    <p:sldId id="2147472404" r:id="rId11"/>
    <p:sldId id="2147472409" r:id="rId12"/>
    <p:sldId id="2147472586" r:id="rId13"/>
    <p:sldId id="2147472435" r:id="rId14"/>
    <p:sldId id="2147479498" r:id="rId15"/>
    <p:sldId id="2147472455" r:id="rId16"/>
    <p:sldId id="2147472379" r:id="rId17"/>
    <p:sldId id="2147479541" r:id="rId18"/>
    <p:sldId id="2128752937" r:id="rId19"/>
    <p:sldId id="2147479542" r:id="rId20"/>
    <p:sldId id="2147479504" r:id="rId21"/>
    <p:sldId id="2147472456" r:id="rId22"/>
    <p:sldId id="2147479554" r:id="rId23"/>
    <p:sldId id="2147479505" r:id="rId24"/>
    <p:sldId id="2147479506" r:id="rId25"/>
    <p:sldId id="2147479507" r:id="rId26"/>
    <p:sldId id="2147479508" r:id="rId27"/>
    <p:sldId id="2147479550" r:id="rId28"/>
    <p:sldId id="2147479549" r:id="rId29"/>
    <p:sldId id="2147479547" r:id="rId30"/>
    <p:sldId id="2147472384" r:id="rId31"/>
    <p:sldId id="2147479523" r:id="rId32"/>
    <p:sldId id="2147479543" r:id="rId33"/>
    <p:sldId id="2147479531" r:id="rId34"/>
    <p:sldId id="2145706772" r:id="rId35"/>
    <p:sldId id="2147479532" r:id="rId36"/>
    <p:sldId id="2147471589" r:id="rId37"/>
    <p:sldId id="2147472390" r:id="rId38"/>
    <p:sldId id="2147479509" r:id="rId39"/>
    <p:sldId id="2147479555" r:id="rId40"/>
    <p:sldId id="214747953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F04BDC-D6A7-449D-9201-3FB37D3065B3}">
          <p14:sldIdLst>
            <p14:sldId id="2147472380"/>
            <p14:sldId id="2147479499"/>
            <p14:sldId id="2147472393"/>
            <p14:sldId id="2147472589"/>
            <p14:sldId id="2147471626"/>
            <p14:sldId id="2147472404"/>
            <p14:sldId id="2147472409"/>
            <p14:sldId id="2147472586"/>
            <p14:sldId id="2147472435"/>
            <p14:sldId id="2147479498"/>
            <p14:sldId id="2147472455"/>
            <p14:sldId id="2147472379"/>
            <p14:sldId id="2147479541"/>
            <p14:sldId id="2128752937"/>
            <p14:sldId id="2147479542"/>
            <p14:sldId id="2147479504"/>
            <p14:sldId id="2147472456"/>
            <p14:sldId id="2147479554"/>
            <p14:sldId id="2147479505"/>
            <p14:sldId id="2147479506"/>
            <p14:sldId id="2147479507"/>
            <p14:sldId id="2147479508"/>
            <p14:sldId id="2147479550"/>
            <p14:sldId id="2147479549"/>
            <p14:sldId id="2147479547"/>
            <p14:sldId id="2147472384"/>
            <p14:sldId id="2147479523"/>
            <p14:sldId id="2147479543"/>
            <p14:sldId id="2147479531"/>
            <p14:sldId id="2145706772"/>
            <p14:sldId id="2147479532"/>
            <p14:sldId id="2147471589"/>
            <p14:sldId id="2147472390"/>
            <p14:sldId id="2147479509"/>
            <p14:sldId id="2147479555"/>
            <p14:sldId id="214747953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953401-1952-8C3F-824F-A92C8D3F0AE8}" name="Thurman, Lillie (CONTR)" initials="TL(" userId="S::lillie.thurman@ee.doe.gov::1fbbe0d0-6e52-4fbe-bfa1-5f70fe9dc888" providerId="AD"/>
  <p188:author id="{8748310B-65C0-82E2-E505-65EF0FEC59B3}" name="Ledesma-Rodriguez, Raisa (CONTR)" initials="L(" userId="S::raisa.ledesma-rodriguez@hq.doe.gov::a6b78a9e-d581-447a-a358-067196890ada" providerId="AD"/>
  <p188:author id="{5A1C1013-04AC-33CD-2629-9599D9D70673}" name="Cresko, Joe" initials="CJ" userId="S::Joe.Cresko@ee.doe.gov::33c93425-9d7b-4fbd-be80-d1967b08c703" providerId="AD"/>
  <p188:author id="{BDE3A81F-986F-C3FF-D3E5-8A01FAC29335}" name="Ava Coy" initials="AC" userId="S::ava.coy@ee.doe.gov::39177da2-898b-487d-85fd-2a2cc0656697" providerId="AD"/>
  <p188:author id="{11860E25-4B2F-8527-EADA-B95B4673737C}" name="Guy, Logan (CONTR)" initials="TG" userId="S::thomas.guy@ee.doe.gov::64f9ee03-aa7c-4c78-8485-a07991b105ef" providerId="AD"/>
  <p188:author id="{7E974425-36F0-2124-5886-EB3A0FC6E67C}" name="Mosley, Jennifer (CONTR)" initials="MJ(" userId="S::jennifer.mosley@ee.doe.gov::5e018ca2-1fc4-4305-ac17-a4aacdc5e49d" providerId="AD"/>
  <p188:author id="{31FE4E27-BA3D-AE6D-2785-899439496626}" name="Panbach, Brandi" initials="PB" userId="S::brandi.panbach@ee.doe.gov::d366e456-7cd7-429d-a041-bcfba1ba7a87" providerId="AD"/>
  <p188:author id="{EDA92129-761D-FA1C-10A7-54BA779ADA0D}" name="Ledesma Rodriguez, Raisa" initials="LRR" userId="S::Raisa.Ledesmarodriguez@edelman.com::d4e08f46-cb56-4a58-b866-ebfe0274e585" providerId="AD"/>
  <p188:author id="{284B1035-9416-76AB-12A3-64C6A913BF93}" name="Gainer, Matherly" initials="GM" userId="S::Matherly.Gainer@ee.doe.gov::25bab5f4-9cec-4f55-847c-b9a457d9fa53" providerId="AD"/>
  <p188:author id="{FD5AAA51-640D-B0DA-BF74-0EC3E4F3DB22}" name="Gainer, Matherly" initials="GM" userId="S::matherly.gainer@ee.doe.gov::25bab5f4-9cec-4f55-847c-b9a457d9fa53" providerId="AD"/>
  <p188:author id="{C202F159-943D-D92F-B4A8-6C1E06C8B0A9}" name="Jensen, Esther" initials="JE" userId="S::Esther.Jensen@edelman.com::36863cfa-0561-407f-9f05-ebed6aad318c" providerId="AD"/>
  <p188:author id="{16FDB171-F78B-FAF0-1329-85601EC32146}" name="Lucci, Felicia" initials="LF" userId="S::felicia.lucci@ee.doe.gov::4b1b000b-88cc-4d92-97c8-47b6c9402cc3" providerId="AD"/>
  <p188:author id="{BF39F680-47EA-B5E4-7CE9-B03D1716C1B1}" name="Majsztrik, Paul" initials="MP" userId="S::paul.majsztrik@ee.doe.gov::dc141338-02c3-4755-bc1b-3758f52e9193" providerId="AD"/>
  <p188:author id="{07728282-CDDF-677E-2CD1-713408E7D728}" name="Cresko, Joe" initials="CJ" userId="S::joe.cresko@ee.doe.gov::33c93425-9d7b-4fbd-be80-d1967b08c703" providerId="AD"/>
  <p188:author id="{3CE4EFAD-F2F4-920E-DB06-F31AA05F8916}" name="Fitzmaurice, Kevin" initials="FK" userId="S::Kevin.Fitzmaurice@edelman.com::f0c49513-87bc-4794-ba57-2b0550aa4c85" providerId="AD"/>
  <p188:author id="{987FBFBC-9A04-9FCE-B6C5-AAF10E192F40}" name="Fitzmaurice, Kevin" initials="FK" userId="S::kevin.fitzmaurice@edelman.com::f0c49513-87bc-4794-ba57-2b0550aa4c85" providerId="AD"/>
  <p188:author id="{191841C0-FBF3-229C-E2AB-7C0F7C9B7C92}" name="Shultz, Avi" initials="SA" userId="S::abraham.shultz@ee.doe.gov::6b961b51-03b9-4ff8-b16c-f97560a61eb2" providerId="AD"/>
  <p188:author id="{64BD60C2-FAA0-31FB-B494-5D097A89D521}" name="Deich, Noah" initials="DN" userId="S::noah.deich@hq.doe.gov::46d05eec-179f-4f9f-aa2b-70b5fdfddad6" providerId="AD"/>
  <p188:author id="{67ABECCC-C42A-63B5-692C-39CD8474D510}" name="Sunita Satyapal" initials="SS" userId="S::Sunita.Satyapal@ee.doe.gov::2a2291b0-9767-4b03-b4fe-f5eb8f5811c9" providerId="AD"/>
  <p188:author id="{770975DD-715D-08AF-D3DE-D16ACAD951E6}" name="Hall, Lauren" initials="HL" userId="Hall, Lauren" providerId="None"/>
  <p188:author id="{66F706EC-0EC8-BBC4-AAB0-C51CECEB24C5}" name="Jensen, Esther" initials="JE" userId="S::esther.jensen@edelman.com::36863cfa-0561-407f-9f05-ebed6aad318c" providerId="AD"/>
  <p188:author id="{73E018F3-5E9C-BECE-57C9-FDA658640A64}" name="Ledesma Rodriguez, Raisa" initials="LR" userId="S::raisa.ledesmarodriguez@edelman.com::d4e08f46-cb56-4a58-b866-ebfe0274e585" providerId="AD"/>
  <p188:author id="{3B5284F4-B090-A727-DFEF-37B0048EC7C3}" name="Robertson, William (CONTR)" initials="RW(" userId="S::william.robertson@ee.doe.gov::08ac1c03-878f-487d-88b9-0a6109de4e77" providerId="AD"/>
  <p188:author id="{A67CC9FB-AB41-4B35-A8A8-AEABCA42711D}" name="Shultz, Avi" initials="SA" userId="S::Abraham.Shultz@EE.Doe.Gov::6b961b51-03b9-4ff8-b16c-f97560a61eb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athwani, Jay" initials="NJ" lastIdx="10" clrIdx="0">
    <p:extLst>
      <p:ext uri="{19B8F6BF-5375-455C-9EA6-DF929625EA0E}">
        <p15:presenceInfo xmlns:p15="http://schemas.microsoft.com/office/powerpoint/2012/main" userId="S::jay.nathwani@ee.doe.gov::1f4d463b-f14d-4865-b758-da4db65c8450" providerId="AD"/>
      </p:ext>
    </p:extLst>
  </p:cmAuthor>
  <p:cmAuthor id="2" name="Zamuda, Craig" initials="ZC" lastIdx="13" clrIdx="1">
    <p:extLst>
      <p:ext uri="{19B8F6BF-5375-455C-9EA6-DF929625EA0E}">
        <p15:presenceInfo xmlns:p15="http://schemas.microsoft.com/office/powerpoint/2012/main" userId="S::craig.zamuda@hq.doe.gov::881263a8-c486-4ce6-93e5-c1918428afc5" providerId="AD"/>
      </p:ext>
    </p:extLst>
  </p:cmAuthor>
  <p:cmAuthor id="3" name="Sandoli, Robert" initials="SR" lastIdx="2" clrIdx="2">
    <p:extLst>
      <p:ext uri="{19B8F6BF-5375-455C-9EA6-DF929625EA0E}">
        <p15:presenceInfo xmlns:p15="http://schemas.microsoft.com/office/powerpoint/2012/main" userId="S::robert.sandoli@ee.doe.gov::930aca2d-7da9-4484-81e6-73dd1b164f56" providerId="AD"/>
      </p:ext>
    </p:extLst>
  </p:cmAuthor>
  <p:cmAuthor id="4" name="Walrond, Christina (CONTR)" initials="WC(" lastIdx="16" clrIdx="3">
    <p:extLst>
      <p:ext uri="{19B8F6BF-5375-455C-9EA6-DF929625EA0E}">
        <p15:presenceInfo xmlns:p15="http://schemas.microsoft.com/office/powerpoint/2012/main" userId="S::christina.walrond@ee.doe.gov::2ce490d7-742a-49e0-9cf9-211c4441e4f3" providerId="AD"/>
      </p:ext>
    </p:extLst>
  </p:cmAuthor>
  <p:cmAuthor id="5" name="Bauer, Diana" initials="BD" lastIdx="8" clrIdx="4">
    <p:extLst>
      <p:ext uri="{19B8F6BF-5375-455C-9EA6-DF929625EA0E}">
        <p15:presenceInfo xmlns:p15="http://schemas.microsoft.com/office/powerpoint/2012/main" userId="S-1-5-21-2844929807-1687724802-988633214-70958" providerId="AD"/>
      </p:ext>
    </p:extLst>
  </p:cmAuthor>
  <p:cmAuthor id="6" name="Hall, Lauren" initials="HL" lastIdx="19" clrIdx="5">
    <p:extLst>
      <p:ext uri="{19B8F6BF-5375-455C-9EA6-DF929625EA0E}">
        <p15:presenceInfo xmlns:p15="http://schemas.microsoft.com/office/powerpoint/2012/main" userId="Hall, Lauren" providerId="None"/>
      </p:ext>
    </p:extLst>
  </p:cmAuthor>
  <p:cmAuthor id="7" name="Christina Walrond" initials="CW" lastIdx="4" clrIdx="6">
    <p:extLst>
      <p:ext uri="{19B8F6BF-5375-455C-9EA6-DF929625EA0E}">
        <p15:presenceInfo xmlns:p15="http://schemas.microsoft.com/office/powerpoint/2012/main" userId="c5ee552d765a61b2" providerId="Windows Live"/>
      </p:ext>
    </p:extLst>
  </p:cmAuthor>
  <p:cmAuthor id="8" name="McKittrick, Michael" initials="MM" lastIdx="6" clrIdx="7">
    <p:extLst>
      <p:ext uri="{19B8F6BF-5375-455C-9EA6-DF929625EA0E}">
        <p15:presenceInfo xmlns:p15="http://schemas.microsoft.com/office/powerpoint/2012/main" userId="S::michael.mckittrick@ee.doe.gov::1029288e-fe5f-4bea-90d6-7c68d8fddfd1" providerId="AD"/>
      </p:ext>
    </p:extLst>
  </p:cmAuthor>
  <p:cmAuthor id="9" name="Isaac Chan" initials="VDE" lastIdx="7" clrIdx="8">
    <p:extLst>
      <p:ext uri="{19B8F6BF-5375-455C-9EA6-DF929625EA0E}">
        <p15:presenceInfo xmlns:p15="http://schemas.microsoft.com/office/powerpoint/2012/main" userId="Isaac Chan" providerId="None"/>
      </p:ext>
    </p:extLst>
  </p:cmAuthor>
  <p:cmAuthor id="10" name="Bauer, Diana" initials="BD [2]" lastIdx="13" clrIdx="9">
    <p:extLst>
      <p:ext uri="{19B8F6BF-5375-455C-9EA6-DF929625EA0E}">
        <p15:presenceInfo xmlns:p15="http://schemas.microsoft.com/office/powerpoint/2012/main" userId="S::diana.bauer@ee.doe.gov::ab54852e-b235-4a35-a68d-f87597d64b0b" providerId="AD"/>
      </p:ext>
    </p:extLst>
  </p:cmAuthor>
  <p:cmAuthor id="11" name="Schell, Chad" initials="SC" lastIdx="1" clrIdx="10">
    <p:extLst>
      <p:ext uri="{19B8F6BF-5375-455C-9EA6-DF929625EA0E}">
        <p15:presenceInfo xmlns:p15="http://schemas.microsoft.com/office/powerpoint/2012/main" userId="S::Chad.Schell@ee.doe.gov::a815862a-6f5b-4d9c-83d6-53549c1dccfe" providerId="AD"/>
      </p:ext>
    </p:extLst>
  </p:cmAuthor>
  <p:cmAuthor id="12" name="Gainer, Matherly (CONTR)" initials="G(" lastIdx="18" clrIdx="11">
    <p:extLst>
      <p:ext uri="{19B8F6BF-5375-455C-9EA6-DF929625EA0E}">
        <p15:presenceInfo xmlns:p15="http://schemas.microsoft.com/office/powerpoint/2012/main" userId="S::matherly.gainer@ee.doe.gov::25bab5f4-9cec-4f55-847c-b9a457d9fa53" providerId="AD"/>
      </p:ext>
    </p:extLst>
  </p:cmAuthor>
  <p:cmAuthor id="13" name="Fitzmaurice, Kevin" initials="FK" lastIdx="14" clrIdx="12">
    <p:extLst>
      <p:ext uri="{19B8F6BF-5375-455C-9EA6-DF929625EA0E}">
        <p15:presenceInfo xmlns:p15="http://schemas.microsoft.com/office/powerpoint/2012/main" userId="S::Kevin.Fitzmaurice@edelman.com::f0c49513-87bc-4794-ba57-2b0550aa4c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8592"/>
    <a:srgbClr val="B1D599"/>
    <a:srgbClr val="007934"/>
    <a:srgbClr val="000000"/>
    <a:srgbClr val="402FC1"/>
    <a:srgbClr val="F8F8F8"/>
    <a:srgbClr val="07BE27"/>
    <a:srgbClr val="42B254"/>
    <a:srgbClr val="539820"/>
    <a:srgbClr val="00A9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477497-0A9C-85F5-BF38-4F7C31C387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97CC4D3-0B9C-73A6-BADD-4772320AF2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7BDC01-B6D0-7540-94B0-A10A3C1A551E}" type="datetimeFigureOut">
              <a:rPr lang="en-US" smtClean="0"/>
              <a:t>11/29/2023</a:t>
            </a:fld>
            <a:endParaRPr lang="en-US"/>
          </a:p>
        </p:txBody>
      </p:sp>
      <p:sp>
        <p:nvSpPr>
          <p:cNvPr id="4" name="Footer Placeholder 3">
            <a:extLst>
              <a:ext uri="{FF2B5EF4-FFF2-40B4-BE49-F238E27FC236}">
                <a16:creationId xmlns:a16="http://schemas.microsoft.com/office/drawing/2014/main" id="{E6BEA377-653D-9CB7-EDF9-8E018486CB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14C2A92-5648-04B2-605E-96799D6312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E9C079-BB62-4748-8B1B-79E424299E19}" type="slidenum">
              <a:rPr lang="en-US" smtClean="0"/>
              <a:t>‹#›</a:t>
            </a:fld>
            <a:endParaRPr lang="en-US"/>
          </a:p>
        </p:txBody>
      </p:sp>
    </p:spTree>
    <p:extLst>
      <p:ext uri="{BB962C8B-B14F-4D97-AF65-F5344CB8AC3E}">
        <p14:creationId xmlns:p14="http://schemas.microsoft.com/office/powerpoint/2010/main" val="1005799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4D7B21-3499-452F-ACB1-C7EC2F8B1A18}"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E2553F-27EB-4C77-BB1E-2B10E7E2BCAB}" type="slidenum">
              <a:rPr lang="en-US" smtClean="0"/>
              <a:t>‹#›</a:t>
            </a:fld>
            <a:endParaRPr lang="en-US"/>
          </a:p>
        </p:txBody>
      </p:sp>
    </p:spTree>
    <p:extLst>
      <p:ext uri="{BB962C8B-B14F-4D97-AF65-F5344CB8AC3E}">
        <p14:creationId xmlns:p14="http://schemas.microsoft.com/office/powerpoint/2010/main" val="1762148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ensus.gov/programs-surveys/asm.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E2553F-27EB-4C77-BB1E-2B10E7E2BCAB}" type="slidenum">
              <a:rPr lang="en-US" smtClean="0"/>
              <a:t>1</a:t>
            </a:fld>
            <a:endParaRPr lang="en-US"/>
          </a:p>
        </p:txBody>
      </p:sp>
    </p:spTree>
    <p:extLst>
      <p:ext uri="{BB962C8B-B14F-4D97-AF65-F5344CB8AC3E}">
        <p14:creationId xmlns:p14="http://schemas.microsoft.com/office/powerpoint/2010/main" val="62640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E2553F-27EB-4C77-BB1E-2B10E7E2BCAB}" type="slidenum">
              <a:rPr lang="en-US" smtClean="0"/>
              <a:t>13</a:t>
            </a:fld>
            <a:endParaRPr lang="en-US"/>
          </a:p>
        </p:txBody>
      </p:sp>
    </p:spTree>
    <p:extLst>
      <p:ext uri="{BB962C8B-B14F-4D97-AF65-F5344CB8AC3E}">
        <p14:creationId xmlns:p14="http://schemas.microsoft.com/office/powerpoint/2010/main" val="87740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Decarbonizing industrial heat is a </a:t>
            </a:r>
            <a:r>
              <a:rPr kumimoji="0" lang="en-US" sz="1200" b="1" i="0" u="none" strike="noStrike" kern="1200" cap="none" spc="0" normalizeH="0" baseline="0" noProof="0">
                <a:ln>
                  <a:noFill/>
                </a:ln>
                <a:solidFill>
                  <a:prstClr val="black">
                    <a:lumMod val="50000"/>
                  </a:prstClr>
                </a:solidFill>
                <a:effectLst/>
                <a:uLnTx/>
                <a:uFillTx/>
                <a:latin typeface="Calibri" panose="020F0502020204030204"/>
                <a:ea typeface="+mn-ea"/>
                <a:cs typeface="+mn-cs"/>
              </a:rPr>
              <a:t>single, crosscutting approach </a:t>
            </a:r>
            <a:r>
              <a:rPr kumimoji="0" lang="en-US" sz="12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that addresses almost half of industrial emissions and thus a </a:t>
            </a:r>
            <a:r>
              <a:rPr kumimoji="0" lang="en-US" sz="1200" b="1" i="0" u="none" strike="noStrike" kern="1200" cap="none" spc="0" normalizeH="0" baseline="0" noProof="0">
                <a:ln>
                  <a:noFill/>
                </a:ln>
                <a:solidFill>
                  <a:prstClr val="black">
                    <a:lumMod val="50000"/>
                  </a:prstClr>
                </a:solidFill>
                <a:effectLst/>
                <a:uLnTx/>
                <a:uFillTx/>
                <a:latin typeface="Calibri" panose="020F0502020204030204"/>
                <a:ea typeface="+mn-ea"/>
                <a:cs typeface="+mn-cs"/>
              </a:rPr>
              <a:t>huge opportunity </a:t>
            </a:r>
            <a:r>
              <a:rPr kumimoji="0" lang="en-US" sz="12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for DOE to drive innovation that will be essential to meeting climate targets</a:t>
            </a:r>
            <a:r>
              <a:rPr lang="en-US">
                <a:solidFill>
                  <a:prstClr val="black">
                    <a:lumMod val="50000"/>
                  </a:prstClr>
                </a:solidFill>
                <a:latin typeface="Calibri" panose="020F0502020204030204"/>
              </a:rPr>
              <a:t>.</a:t>
            </a:r>
            <a:endParaRPr kumimoji="0" lang="en-US" sz="1200" b="0" i="0" u="none" strike="noStrike" kern="1200" cap="none" spc="0" normalizeH="0" baseline="0" noProof="0">
              <a:ln>
                <a:noFill/>
              </a:ln>
              <a:solidFill>
                <a:prstClr val="black">
                  <a:lumMod val="50000"/>
                </a:prstClr>
              </a:solidFill>
              <a:effectLst/>
              <a:uLnTx/>
              <a:uFillTx/>
              <a:latin typeface="Calibri" panose="020F0502020204030204"/>
              <a:ea typeface="+mn-ea"/>
              <a:cs typeface="+mn-cs"/>
            </a:endParaRPr>
          </a:p>
          <a:p>
            <a:pPr>
              <a:defRPr/>
            </a:pPr>
            <a:r>
              <a:rPr lang="en-US">
                <a:solidFill>
                  <a:prstClr val="black">
                    <a:lumMod val="50000"/>
                  </a:prstClr>
                </a:solidFill>
                <a:latin typeface="Calibri" panose="020F0502020204030204"/>
                <a:cs typeface="Calibri"/>
              </a:rPr>
              <a:t>50% of emissions comes from combustion. </a:t>
            </a:r>
            <a:endParaRPr lang="en-US" sz="1200" b="0" i="0" u="none" strike="noStrike" kern="1200" cap="none" spc="0" normalizeH="0" baseline="0" noProof="0">
              <a:ln>
                <a:noFill/>
              </a:ln>
              <a:solidFill>
                <a:prstClr val="black">
                  <a:lumMod val="50000"/>
                </a:prstClr>
              </a:solidFill>
              <a:effectLst/>
              <a:uLnTx/>
              <a:uFillTx/>
              <a:latin typeface="Calibri" panose="020F0502020204030204"/>
              <a:cs typeface="Calibri"/>
            </a:endParaRPr>
          </a:p>
          <a:p>
            <a:pPr>
              <a:defRPr/>
            </a:pPr>
            <a:endParaRPr lang="en-US">
              <a:solidFill>
                <a:prstClr val="black">
                  <a:lumMod val="50000"/>
                </a:prst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lumMod val="50000"/>
                  </a:prstClr>
                </a:solidFill>
                <a:effectLst/>
                <a:uLnTx/>
                <a:uFillTx/>
                <a:latin typeface="Calibri" panose="020F0502020204030204"/>
                <a:ea typeface="+mn-ea"/>
                <a:cs typeface="+mn-cs"/>
              </a:rPr>
              <a:t>To fully decarbonize – we will need carbon capture, alternative process chemistry to reduce direct process emissions, more efficient pumps, motors, drives, etc. (the other wedges) but this Shot is focused on the largest source across all of industry…</a:t>
            </a:r>
            <a:endParaRPr lang="en-US" sz="1200" b="0" i="0" u="none" strike="noStrike" kern="1200" cap="none" spc="0" normalizeH="0" baseline="0" noProof="0">
              <a:ln>
                <a:noFill/>
              </a:ln>
              <a:solidFill>
                <a:prstClr val="black">
                  <a:lumMod val="50000"/>
                </a:prstClr>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sng" strike="noStrike" kern="1200" cap="none" spc="0" normalizeH="0" baseline="0" noProof="0">
                <a:ln>
                  <a:noFill/>
                </a:ln>
                <a:solidFill>
                  <a:prstClr val="black">
                    <a:lumMod val="50000"/>
                  </a:prstClr>
                </a:solidFill>
                <a:effectLst/>
                <a:uLnTx/>
                <a:uFillTx/>
                <a:latin typeface="Calibri" panose="020F0502020204030204"/>
                <a:ea typeface="+mn-ea"/>
                <a:cs typeface="+mn-cs"/>
              </a:rPr>
              <a:t>Assumptions:</a:t>
            </a:r>
            <a:endParaRPr lang="en-US" sz="1200" b="0" i="1" u="sng" strike="noStrike" kern="1200" cap="none" spc="0" normalizeH="0" baseline="0" noProof="0">
              <a:ln>
                <a:noFill/>
              </a:ln>
              <a:solidFill>
                <a:prstClr val="black">
                  <a:lumMod val="50000"/>
                </a:prstClr>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80808"/>
                </a:solidFill>
                <a:effectLst/>
                <a:uLnTx/>
                <a:uFillTx/>
                <a:latin typeface="Franklin Gothic Medium"/>
                <a:ea typeface="+mn-ea"/>
                <a:cs typeface="+mn-cs"/>
              </a:rPr>
              <a:t>Energy-related</a:t>
            </a:r>
            <a:r>
              <a:rPr kumimoji="0" lang="en-US" sz="1200" b="0" i="1" u="none" strike="noStrike" kern="1200" cap="none" spc="0" normalizeH="0" baseline="0" noProof="0">
                <a:ln>
                  <a:noFill/>
                </a:ln>
                <a:solidFill>
                  <a:srgbClr val="080808"/>
                </a:solidFill>
                <a:effectLst/>
                <a:uLnTx/>
                <a:uFillTx/>
                <a:latin typeface="Franklin Gothic Medium"/>
                <a:ea typeface="+mn-ea"/>
                <a:cs typeface="+mn-cs"/>
              </a:rPr>
              <a:t> CO2 emissions</a:t>
            </a:r>
            <a:endParaRPr lang="en-US" sz="1200" b="0" i="1" u="none" strike="noStrike" kern="1200" cap="none" spc="0" normalizeH="0" baseline="0" noProof="0">
              <a:ln>
                <a:noFill/>
              </a:ln>
              <a:solidFill>
                <a:srgbClr val="080808"/>
              </a:solidFill>
              <a:effectLst/>
              <a:uLnTx/>
              <a:uFillTx/>
              <a:latin typeface="Franklin Gothic 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80808"/>
                </a:solidFill>
                <a:effectLst/>
                <a:uLnTx/>
                <a:uFillTx/>
                <a:latin typeface="Franklin Gothic Medium"/>
                <a:ea typeface="+mn-ea"/>
                <a:cs typeface="+mn-cs"/>
              </a:rPr>
              <a:t>Manufacturing sector </a:t>
            </a:r>
            <a:r>
              <a:rPr kumimoji="0" lang="en-US" sz="1200" b="0" i="1" u="none" strike="noStrike" kern="1200" cap="none" spc="0" normalizeH="0" baseline="0" noProof="0">
                <a:ln>
                  <a:noFill/>
                </a:ln>
                <a:solidFill>
                  <a:srgbClr val="080808"/>
                </a:solidFill>
                <a:effectLst/>
                <a:uLnTx/>
                <a:uFillTx/>
                <a:latin typeface="Franklin Gothic Book"/>
                <a:ea typeface="+mn-ea"/>
                <a:cs typeface="+mn-cs"/>
              </a:rPr>
              <a:t>excludes agriculture, construction, or mining.</a:t>
            </a:r>
            <a:endParaRPr lang="en-US" sz="1200" b="0" i="1" u="none" strike="noStrike" kern="1200" cap="none" spc="0" normalizeH="0" baseline="0" noProof="0">
              <a:ln>
                <a:noFill/>
              </a:ln>
              <a:solidFill>
                <a:srgbClr val="080808"/>
              </a:solidFill>
              <a:effectLst/>
              <a:uLnTx/>
              <a:uFillTx/>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80808"/>
                </a:solidFill>
                <a:effectLst/>
                <a:uLnTx/>
                <a:uFillTx/>
                <a:latin typeface="Franklin Gothic Medium"/>
                <a:ea typeface="+mn-ea"/>
                <a:cs typeface="+mn-cs"/>
              </a:rPr>
              <a:t>Industrial Heat </a:t>
            </a:r>
            <a:r>
              <a:rPr kumimoji="0" lang="en-US" sz="1200" b="0" i="1" u="none" strike="noStrike" kern="1200" cap="none" spc="0" normalizeH="0" baseline="0" noProof="0">
                <a:ln>
                  <a:noFill/>
                </a:ln>
                <a:solidFill>
                  <a:srgbClr val="080808"/>
                </a:solidFill>
                <a:effectLst/>
                <a:uLnTx/>
                <a:uFillTx/>
                <a:latin typeface="Franklin Gothic Book"/>
                <a:ea typeface="+mn-ea"/>
                <a:cs typeface="+mn-cs"/>
              </a:rPr>
              <a:t>includes process heating, conventional boilers, and the fraction of combined heat power (CHP)/cogeneration attributable to process heating demand.</a:t>
            </a:r>
            <a:br>
              <a:rPr lang="en-US" sz="1400" b="0" i="1" u="none" strike="noStrike" kern="1200" cap="none" spc="0" normalizeH="0" baseline="0" noProof="0">
                <a:ln>
                  <a:noFill/>
                </a:ln>
                <a:effectLst/>
                <a:uLnTx/>
                <a:uFillTx/>
                <a:latin typeface="Franklin Gothic Book"/>
              </a:rPr>
            </a:br>
            <a:r>
              <a:rPr kumimoji="0" lang="en-US" sz="1100" b="0" i="1" u="none" strike="noStrike" kern="1200" cap="none" spc="0" normalizeH="0" baseline="0" noProof="0">
                <a:ln>
                  <a:noFill/>
                </a:ln>
                <a:solidFill>
                  <a:srgbClr val="080808"/>
                </a:solidFill>
                <a:effectLst/>
                <a:uLnTx/>
                <a:uFillTx/>
                <a:latin typeface="Franklin Gothic Book"/>
                <a:ea typeface="+mn-ea"/>
                <a:cs typeface="+mn-cs"/>
              </a:rPr>
              <a:t>Source: DOE Manufacturing Energy and Carbon Footprints (2022)</a:t>
            </a:r>
            <a:endParaRPr lang="en-US" sz="1100" b="0" i="1" u="none" strike="noStrike" kern="1200" cap="none" spc="0" normalizeH="0" baseline="0" noProof="0">
              <a:ln>
                <a:noFill/>
              </a:ln>
              <a:solidFill>
                <a:srgbClr val="080808"/>
              </a:solidFill>
              <a:effectLst/>
              <a:uLnTx/>
              <a:uFillTx/>
              <a:latin typeface="Franklin Gothic Book"/>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24509A-144F-4A8C-8198-CF836D2EB90B}" type="slidenum">
              <a:rPr kumimoji="0" lang="en-US" sz="1200" b="0" i="0" u="none" strike="noStrike" kern="1200" cap="none" spc="0" normalizeH="0" baseline="0" noProof="0" smtClean="0">
                <a:ln>
                  <a:noFill/>
                </a:ln>
                <a:solidFill>
                  <a:prstClr val="black"/>
                </a:solidFill>
                <a:effectLst/>
                <a:uLnTx/>
                <a:uFillTx/>
                <a:latin typeface="Franklin Gothic Book"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Franklin Gothic Book" charset="0"/>
              <a:ea typeface="+mn-ea"/>
              <a:cs typeface="+mn-cs"/>
            </a:endParaRPr>
          </a:p>
        </p:txBody>
      </p:sp>
    </p:spTree>
    <p:extLst>
      <p:ext uri="{BB962C8B-B14F-4D97-AF65-F5344CB8AC3E}">
        <p14:creationId xmlns:p14="http://schemas.microsoft.com/office/powerpoint/2010/main" val="1384941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74B9EF-5283-456F-AF24-04077C92D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648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E2553F-27EB-4C77-BB1E-2B10E7E2BCAB}" type="slidenum">
              <a:rPr lang="en-US" smtClean="0"/>
              <a:t>20</a:t>
            </a:fld>
            <a:endParaRPr lang="en-US"/>
          </a:p>
        </p:txBody>
      </p:sp>
    </p:spTree>
    <p:extLst>
      <p:ext uri="{BB962C8B-B14F-4D97-AF65-F5344CB8AC3E}">
        <p14:creationId xmlns:p14="http://schemas.microsoft.com/office/powerpoint/2010/main" val="965948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E2553F-27EB-4C77-BB1E-2B10E7E2BCAB}" type="slidenum">
              <a:rPr lang="en-US" smtClean="0"/>
              <a:t>21</a:t>
            </a:fld>
            <a:endParaRPr lang="en-US"/>
          </a:p>
        </p:txBody>
      </p:sp>
    </p:spTree>
    <p:extLst>
      <p:ext uri="{BB962C8B-B14F-4D97-AF65-F5344CB8AC3E}">
        <p14:creationId xmlns:p14="http://schemas.microsoft.com/office/powerpoint/2010/main" val="628795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E2553F-27EB-4C77-BB1E-2B10E7E2BCAB}" type="slidenum">
              <a:rPr lang="en-US" smtClean="0"/>
              <a:t>22</a:t>
            </a:fld>
            <a:endParaRPr lang="en-US"/>
          </a:p>
        </p:txBody>
      </p:sp>
    </p:spTree>
    <p:extLst>
      <p:ext uri="{BB962C8B-B14F-4D97-AF65-F5344CB8AC3E}">
        <p14:creationId xmlns:p14="http://schemas.microsoft.com/office/powerpoint/2010/main" val="1965395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74B9EF-5283-456F-AF24-04077C92D7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043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2553F-27EB-4C77-BB1E-2B10E7E2BC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015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6214E-60C7-4D3D-92DC-E401E601EB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53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fld id="{C0E2553F-27EB-4C77-BB1E-2B10E7E2BCAB}" type="slidenum">
              <a:rPr lang="en-US" smtClean="0"/>
              <a:t>2</a:t>
            </a:fld>
            <a:endParaRPr lang="en-US"/>
          </a:p>
        </p:txBody>
      </p:sp>
    </p:spTree>
    <p:extLst>
      <p:ext uri="{BB962C8B-B14F-4D97-AF65-F5344CB8AC3E}">
        <p14:creationId xmlns:p14="http://schemas.microsoft.com/office/powerpoint/2010/main" val="2743340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Sources: </a:t>
            </a:r>
          </a:p>
          <a:p>
            <a:pPr marL="228600" indent="-228600">
              <a:buAutoNum type="arabicPeriod"/>
            </a:pPr>
            <a:r>
              <a:rPr lang="en-US" sz="1200" kern="1200" baseline="0">
                <a:solidFill>
                  <a:schemeClr val="tx1"/>
                </a:solidFill>
                <a:effectLst/>
                <a:latin typeface="+mn-lt"/>
                <a:ea typeface="+mn-ea"/>
                <a:cs typeface="+mn-cs"/>
              </a:rPr>
              <a:t>Manufacturing 11% of GDP and 11.4 million jobs (https://www.energy.gov/eere/doe-industrial-decarbonization-roadmap; https://fred.stlouisfed.org/series/VAPGDPMA; </a:t>
            </a:r>
            <a:r>
              <a:rPr lang="en-US" b="1" i="0">
                <a:solidFill>
                  <a:srgbClr val="292929"/>
                </a:solidFill>
                <a:effectLst/>
                <a:latin typeface="Karla" pitchFamily="2" charset="0"/>
              </a:rPr>
              <a:t> "</a:t>
            </a:r>
            <a:r>
              <a:rPr lang="en-US" b="1" i="0" u="none" strike="noStrike">
                <a:solidFill>
                  <a:srgbClr val="127EA8"/>
                </a:solidFill>
                <a:effectLst/>
                <a:latin typeface="Karla" pitchFamily="2" charset="0"/>
                <a:hlinkClick r:id="rId3"/>
              </a:rPr>
              <a:t>Annual Survey of Manufacturers (ASM) 2020</a:t>
            </a:r>
            <a:r>
              <a:rPr lang="en-US" b="1" i="0">
                <a:solidFill>
                  <a:srgbClr val="292929"/>
                </a:solidFill>
                <a:effectLst/>
                <a:latin typeface="Karla" pitchFamily="2" charset="0"/>
              </a:rPr>
              <a:t>," U.S. Census Bureau</a:t>
            </a:r>
            <a:r>
              <a:rPr lang="en-US" sz="1200" kern="1200" baseline="0">
                <a:solidFill>
                  <a:schemeClr val="tx1"/>
                </a:solidFill>
                <a:effectLst/>
                <a:latin typeface="+mn-lt"/>
                <a:ea typeface="+mn-ea"/>
                <a:cs typeface="+mn-cs"/>
              </a:rPr>
              <a:t>)</a:t>
            </a:r>
          </a:p>
          <a:p>
            <a:pPr marL="228600" indent="-228600">
              <a:buAutoNum type="arabicPeriod"/>
            </a:pPr>
            <a:r>
              <a:rPr lang="en-US" sz="1200" kern="1200" baseline="0">
                <a:solidFill>
                  <a:schemeClr val="tx1"/>
                </a:solidFill>
                <a:effectLst/>
                <a:latin typeface="+mn-lt"/>
                <a:ea typeface="+mn-ea"/>
                <a:cs typeface="+mn-cs"/>
              </a:rPr>
              <a:t>Manufacturing $2.35 trillion to U.S. economy (</a:t>
            </a:r>
            <a:r>
              <a:rPr lang="en-US" sz="1800">
                <a:effectLst/>
                <a:latin typeface="Segoe UI" panose="020B0502040204020203" pitchFamily="34" charset="0"/>
              </a:rPr>
              <a:t>U.S. Bureau of Economic Analysis, International Monetary Fund from Manufacturing USA report)</a:t>
            </a:r>
            <a:endParaRPr lang="en-US" sz="1200" kern="1200" baseline="0">
              <a:solidFill>
                <a:schemeClr val="tx1"/>
              </a:solidFill>
              <a:effectLst/>
              <a:latin typeface="+mn-lt"/>
              <a:ea typeface="+mn-ea"/>
              <a:cs typeface="+mn-cs"/>
            </a:endParaRPr>
          </a:p>
          <a:p>
            <a:pPr marL="228600" indent="-228600">
              <a:buAutoNum type="arabicPeriod"/>
            </a:pPr>
            <a:endParaRPr lang="en-US" sz="1200" kern="1200" baseline="0">
              <a:solidFill>
                <a:schemeClr val="tx1"/>
              </a:solidFill>
              <a:effectLst/>
              <a:latin typeface="+mn-lt"/>
              <a:ea typeface="+mn-ea"/>
              <a:cs typeface="+mn-cs"/>
            </a:endParaRPr>
          </a:p>
          <a:p>
            <a:endParaRPr lang="en-US" sz="1200" kern="1200" baseline="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C0E2553F-27EB-4C77-BB1E-2B10E7E2BCAB}" type="slidenum">
              <a:rPr lang="en-US" smtClean="0"/>
              <a:t>3</a:t>
            </a:fld>
            <a:endParaRPr lang="en-US"/>
          </a:p>
        </p:txBody>
      </p:sp>
    </p:spTree>
    <p:extLst>
      <p:ext uri="{BB962C8B-B14F-4D97-AF65-F5344CB8AC3E}">
        <p14:creationId xmlns:p14="http://schemas.microsoft.com/office/powerpoint/2010/main" val="1449797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Potential capital deployment of 700 billion to 1.1 trillion from public and private sector investment and leverage of industrial materials small portion of end products price would be required to decarbonize with emerging technologies</a:t>
            </a:r>
          </a:p>
        </p:txBody>
      </p:sp>
      <p:sp>
        <p:nvSpPr>
          <p:cNvPr id="4" name="Slide Number Placeholder 3"/>
          <p:cNvSpPr>
            <a:spLocks noGrp="1"/>
          </p:cNvSpPr>
          <p:nvPr>
            <p:ph type="sldNum" sz="quarter" idx="5"/>
          </p:nvPr>
        </p:nvSpPr>
        <p:spPr/>
        <p:txBody>
          <a:bodyPr/>
          <a:lstStyle/>
          <a:p>
            <a:fld id="{E1E6D32A-59D0-490D-9188-97E3388472B2}" type="slidenum">
              <a:rPr lang="en-US" smtClean="0"/>
              <a:t>4</a:t>
            </a:fld>
            <a:endParaRPr lang="en-US"/>
          </a:p>
        </p:txBody>
      </p:sp>
    </p:spTree>
    <p:extLst>
      <p:ext uri="{BB962C8B-B14F-4D97-AF65-F5344CB8AC3E}">
        <p14:creationId xmlns:p14="http://schemas.microsoft.com/office/powerpoint/2010/main" val="2908379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0035A0-A020-4F8F-AC3E-B7C4A373E7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994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C0E2553F-27EB-4C77-BB1E-2B10E7E2BCAB}" type="slidenum">
              <a:rPr lang="en-US" smtClean="0"/>
              <a:t>6</a:t>
            </a:fld>
            <a:endParaRPr lang="en-US"/>
          </a:p>
        </p:txBody>
      </p:sp>
    </p:spTree>
    <p:extLst>
      <p:ext uri="{BB962C8B-B14F-4D97-AF65-F5344CB8AC3E}">
        <p14:creationId xmlns:p14="http://schemas.microsoft.com/office/powerpoint/2010/main" val="2320532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063" rtl="0" eaLnBrk="1" fontAlgn="base" latinLnBrk="0" hangingPunct="1">
              <a:lnSpc>
                <a:spcPct val="100000"/>
              </a:lnSpc>
              <a:spcBef>
                <a:spcPct val="20000"/>
              </a:spcBef>
              <a:spcAft>
                <a:spcPct val="0"/>
              </a:spcAft>
              <a:buClrTx/>
              <a:buSzTx/>
              <a:buFont typeface="Arial" charset="0"/>
              <a:buNone/>
              <a:tabLst/>
              <a:defRPr/>
            </a:pPr>
            <a:r>
              <a:rPr kumimoji="0" lang="en-US" sz="1200" b="1" i="0" u="none" strike="noStrike" kern="1200" cap="none" spc="0" normalizeH="0" baseline="0" noProof="0">
                <a:ln>
                  <a:noFill/>
                </a:ln>
                <a:solidFill>
                  <a:srgbClr val="282B2E"/>
                </a:solidFill>
                <a:effectLst/>
                <a:uLnTx/>
                <a:uFillTx/>
                <a:latin typeface="Arial" panose="020B0604020202020204"/>
                <a:cs typeface="Arial"/>
              </a:rPr>
              <a:t>Critical Needs:</a:t>
            </a:r>
          </a:p>
          <a:p>
            <a:pPr marL="0" marR="0" lvl="0" indent="0" algn="l" defTabSz="457063" rtl="0" eaLnBrk="1" fontAlgn="base" latinLnBrk="0" hangingPunct="1">
              <a:lnSpc>
                <a:spcPct val="100000"/>
              </a:lnSpc>
              <a:spcBef>
                <a:spcPts val="0"/>
              </a:spcBef>
              <a:spcAft>
                <a:spcPts val="2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282B2E"/>
                </a:solidFill>
                <a:effectLst/>
                <a:uLnTx/>
                <a:uFillTx/>
                <a:latin typeface="Arial" panose="020B0604020202020204"/>
                <a:cs typeface="Arial"/>
              </a:rPr>
              <a:t>Expanded H</a:t>
            </a:r>
            <a:r>
              <a:rPr kumimoji="0" lang="en-US" sz="1200" b="0" i="0" u="none" strike="noStrike" kern="1200" cap="none" spc="0" normalizeH="0" baseline="-25000" noProof="0">
                <a:ln>
                  <a:noFill/>
                </a:ln>
                <a:solidFill>
                  <a:srgbClr val="282B2E"/>
                </a:solidFill>
                <a:effectLst/>
                <a:uLnTx/>
                <a:uFillTx/>
                <a:latin typeface="Arial" panose="020B0604020202020204"/>
                <a:cs typeface="Arial"/>
              </a:rPr>
              <a:t>2</a:t>
            </a:r>
            <a:r>
              <a:rPr kumimoji="0" lang="en-US" sz="1200" b="0" i="0" u="none" strike="noStrike" kern="1200" cap="none" spc="0" normalizeH="0" baseline="0" noProof="0">
                <a:ln>
                  <a:noFill/>
                </a:ln>
                <a:solidFill>
                  <a:srgbClr val="282B2E"/>
                </a:solidFill>
                <a:effectLst/>
                <a:uLnTx/>
                <a:uFillTx/>
                <a:latin typeface="Arial" panose="020B0604020202020204"/>
                <a:cs typeface="Arial"/>
              </a:rPr>
              <a:t> generation &amp; use, New thermal energy sources &amp; systems, HT heat pumps, Transition to clean electricity, Strong policies in the future to continue energy transition </a:t>
            </a:r>
          </a:p>
          <a:p>
            <a:pPr marL="342265" marR="0" lvl="0" indent="-342265" algn="l" defTabSz="457063" rtl="0" eaLnBrk="1" fontAlgn="base" latinLnBrk="0" hangingPunct="1">
              <a:lnSpc>
                <a:spcPct val="100000"/>
              </a:lnSpc>
              <a:spcBef>
                <a:spcPts val="0"/>
              </a:spcBef>
              <a:spcAft>
                <a:spcPts val="2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282B2E"/>
              </a:solidFill>
              <a:effectLst/>
              <a:uLnTx/>
              <a:uFillTx/>
              <a:latin typeface="Arial" panose="020B0604020202020204"/>
              <a:cs typeface="Arial"/>
            </a:endParaRPr>
          </a:p>
          <a:p>
            <a:pPr marL="0" indent="0">
              <a:buFont typeface="Arial"/>
              <a:buNone/>
            </a:pPr>
            <a:r>
              <a:rPr lang="en-US">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EEADB-CC71-4176-A049-12612A38E5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323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431701-1C82-4B6F-BC23-B3921A2F0DA7}" type="slidenum">
              <a:rPr lang="en-US" smtClean="0"/>
              <a:t>9</a:t>
            </a:fld>
            <a:endParaRPr lang="en-US"/>
          </a:p>
        </p:txBody>
      </p:sp>
    </p:spTree>
    <p:extLst>
      <p:ext uri="{BB962C8B-B14F-4D97-AF65-F5344CB8AC3E}">
        <p14:creationId xmlns:p14="http://schemas.microsoft.com/office/powerpoint/2010/main" val="3184246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C0E2553F-27EB-4C77-BB1E-2B10E7E2BCAB}" type="slidenum">
              <a:rPr lang="en-US" smtClean="0"/>
              <a:t>11</a:t>
            </a:fld>
            <a:endParaRPr lang="en-US"/>
          </a:p>
        </p:txBody>
      </p:sp>
    </p:spTree>
    <p:extLst>
      <p:ext uri="{BB962C8B-B14F-4D97-AF65-F5344CB8AC3E}">
        <p14:creationId xmlns:p14="http://schemas.microsoft.com/office/powerpoint/2010/main" val="858903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5" name="Rectangle 4"/>
          <p:cNvSpPr/>
          <p:nvPr/>
        </p:nvSpPr>
        <p:spPr>
          <a:xfrm>
            <a:off x="1"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19" name="Subtitle 2"/>
          <p:cNvSpPr>
            <a:spLocks noGrp="1"/>
          </p:cNvSpPr>
          <p:nvPr>
            <p:ph type="subTitle" idx="1"/>
          </p:nvPr>
        </p:nvSpPr>
        <p:spPr>
          <a:xfrm>
            <a:off x="739121" y="1368875"/>
            <a:ext cx="11026338" cy="702831"/>
          </a:xfrm>
          <a:prstGeom prst="rect">
            <a:avLst/>
          </a:prstGeom>
        </p:spPr>
        <p:txBody>
          <a:bodyPr>
            <a:normAutofit/>
          </a:bodyPr>
          <a:lstStyle>
            <a:lvl1pPr marL="0" indent="0" algn="l">
              <a:buNone/>
              <a:defRPr sz="3000" b="1" i="0">
                <a:solidFill>
                  <a:schemeClr val="accent5"/>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739559" y="2224914"/>
            <a:ext cx="556140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800" b="1" i="0" u="none" strike="noStrike" kern="1200" cap="none" spc="0" normalizeH="0" baseline="0" noProof="0">
                <a:ln>
                  <a:noFill/>
                </a:ln>
                <a:solidFill>
                  <a:srgbClr val="282B2E"/>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745475" y="2672729"/>
            <a:ext cx="2473252" cy="288687"/>
          </a:xfrm>
          <a:prstGeom prst="rect">
            <a:avLst/>
          </a:prstGeom>
        </p:spPr>
        <p:txBody>
          <a:bodyPr>
            <a:noAutofit/>
          </a:bodyPr>
          <a:lstStyle>
            <a:lvl1pPr>
              <a:buNone/>
              <a:defRPr sz="1400">
                <a:solidFill>
                  <a:srgbClr val="282B2E"/>
                </a:solidFill>
                <a:latin typeface="+mn-lt"/>
                <a:cs typeface="Arial"/>
              </a:defRPr>
            </a:lvl1pPr>
            <a:lvl5pPr>
              <a:defRPr/>
            </a:lvl5pPr>
          </a:lstStyle>
          <a:p>
            <a:pPr lvl="0"/>
            <a:r>
              <a:rPr lang="en-US"/>
              <a:t>Click to edit Master text styles</a:t>
            </a:r>
          </a:p>
        </p:txBody>
      </p:sp>
      <p:pic>
        <p:nvPicPr>
          <p:cNvPr id="2" name="Picture 1">
            <a:extLst>
              <a:ext uri="{FF2B5EF4-FFF2-40B4-BE49-F238E27FC236}">
                <a16:creationId xmlns:a16="http://schemas.microsoft.com/office/drawing/2014/main" id="{0A27636C-656F-5BBD-C3F9-A9187C7FA36E}"/>
              </a:ext>
            </a:extLst>
          </p:cNvPr>
          <p:cNvPicPr>
            <a:picLocks noChangeAspect="1"/>
          </p:cNvPicPr>
          <p:nvPr userDrawn="1"/>
        </p:nvPicPr>
        <p:blipFill>
          <a:blip r:embed="rId2"/>
          <a:stretch>
            <a:fillRect/>
          </a:stretch>
        </p:blipFill>
        <p:spPr>
          <a:xfrm>
            <a:off x="727000" y="524528"/>
            <a:ext cx="3175961" cy="486490"/>
          </a:xfrm>
          <a:prstGeom prst="rect">
            <a:avLst/>
          </a:prstGeom>
        </p:spPr>
      </p:pic>
      <p:pic>
        <p:nvPicPr>
          <p:cNvPr id="4" name="Picture 3">
            <a:extLst>
              <a:ext uri="{FF2B5EF4-FFF2-40B4-BE49-F238E27FC236}">
                <a16:creationId xmlns:a16="http://schemas.microsoft.com/office/drawing/2014/main" id="{78CEF366-013E-EBA7-4C46-495BCC7CCB61}"/>
              </a:ext>
            </a:extLst>
          </p:cNvPr>
          <p:cNvPicPr>
            <a:picLocks noChangeAspect="1"/>
          </p:cNvPicPr>
          <p:nvPr userDrawn="1"/>
        </p:nvPicPr>
        <p:blipFill rotWithShape="1">
          <a:blip r:embed="rId3"/>
          <a:srcRect l="9731" t="3820"/>
          <a:stretch/>
        </p:blipFill>
        <p:spPr>
          <a:xfrm>
            <a:off x="0" y="3768577"/>
            <a:ext cx="9841438" cy="442623"/>
          </a:xfrm>
          <a:prstGeom prst="rect">
            <a:avLst/>
          </a:prstGeom>
        </p:spPr>
      </p:pic>
      <p:pic>
        <p:nvPicPr>
          <p:cNvPr id="8" name="Picture 7">
            <a:extLst>
              <a:ext uri="{FF2B5EF4-FFF2-40B4-BE49-F238E27FC236}">
                <a16:creationId xmlns:a16="http://schemas.microsoft.com/office/drawing/2014/main" id="{73D6D725-5698-D6C6-C249-8ED89C465C5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9190" b="27912"/>
          <a:stretch/>
        </p:blipFill>
        <p:spPr>
          <a:xfrm>
            <a:off x="0" y="4190609"/>
            <a:ext cx="12192000" cy="2667391"/>
          </a:xfrm>
          <a:prstGeom prst="rect">
            <a:avLst/>
          </a:prstGeom>
        </p:spPr>
      </p:pic>
    </p:spTree>
    <p:extLst>
      <p:ext uri="{BB962C8B-B14F-4D97-AF65-F5344CB8AC3E}">
        <p14:creationId xmlns:p14="http://schemas.microsoft.com/office/powerpoint/2010/main" val="177158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41384E2-D4A3-B76F-03D1-677C0E738D14}"/>
              </a:ext>
            </a:extLst>
          </p:cNvPr>
          <p:cNvSpPr/>
          <p:nvPr userDrawn="1"/>
        </p:nvSpPr>
        <p:spPr>
          <a:xfrm>
            <a:off x="0" y="0"/>
            <a:ext cx="2857500" cy="2362882"/>
          </a:xfrm>
          <a:prstGeom prst="rect">
            <a:avLst/>
          </a:prstGeom>
          <a:solidFill>
            <a:srgbClr val="07BE27"/>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E036F33-EF70-AA75-69DB-7B89E02D8C07}"/>
              </a:ext>
            </a:extLst>
          </p:cNvPr>
          <p:cNvSpPr/>
          <p:nvPr userDrawn="1"/>
        </p:nvSpPr>
        <p:spPr>
          <a:xfrm>
            <a:off x="-1" y="0"/>
            <a:ext cx="11648049" cy="68580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B844F4B-3227-7D5C-71EC-68258477DF8C}"/>
              </a:ext>
            </a:extLst>
          </p:cNvPr>
          <p:cNvSpPr>
            <a:spLocks noGrp="1"/>
          </p:cNvSpPr>
          <p:nvPr>
            <p:ph type="title" idx="4294967295" hasCustomPrompt="1"/>
          </p:nvPr>
        </p:nvSpPr>
        <p:spPr>
          <a:xfrm>
            <a:off x="1053017" y="2346840"/>
            <a:ext cx="4834435" cy="1278676"/>
          </a:xfrm>
        </p:spPr>
        <p:txBody>
          <a:bodyPr/>
          <a:lstStyle>
            <a:lvl1pPr>
              <a:defRPr>
                <a:solidFill>
                  <a:schemeClr val="bg1"/>
                </a:solidFill>
              </a:defRPr>
            </a:lvl1pPr>
          </a:lstStyle>
          <a:p>
            <a:r>
              <a:rPr lang="en-US"/>
              <a:t>SECTION SLIDE</a:t>
            </a:r>
          </a:p>
        </p:txBody>
      </p:sp>
      <p:pic>
        <p:nvPicPr>
          <p:cNvPr id="5" name="Picture 4">
            <a:extLst>
              <a:ext uri="{FF2B5EF4-FFF2-40B4-BE49-F238E27FC236}">
                <a16:creationId xmlns:a16="http://schemas.microsoft.com/office/drawing/2014/main" id="{3BB0B4C1-F3F0-3AD0-8C97-D46B4399B704}"/>
              </a:ext>
            </a:extLst>
          </p:cNvPr>
          <p:cNvPicPr>
            <a:picLocks noChangeAspect="1"/>
          </p:cNvPicPr>
          <p:nvPr userDrawn="1"/>
        </p:nvPicPr>
        <p:blipFill rotWithShape="1">
          <a:blip r:embed="rId2"/>
          <a:srcRect b="27690"/>
          <a:stretch/>
        </p:blipFill>
        <p:spPr>
          <a:xfrm>
            <a:off x="3212216" y="4663169"/>
            <a:ext cx="3035300" cy="2194831"/>
          </a:xfrm>
          <a:prstGeom prst="rect">
            <a:avLst/>
          </a:prstGeom>
        </p:spPr>
      </p:pic>
      <p:sp>
        <p:nvSpPr>
          <p:cNvPr id="8" name="Picture Placeholder 11">
            <a:extLst>
              <a:ext uri="{FF2B5EF4-FFF2-40B4-BE49-F238E27FC236}">
                <a16:creationId xmlns:a16="http://schemas.microsoft.com/office/drawing/2014/main" id="{935C41F9-01DD-7C29-5FF2-88BA249F4838}"/>
              </a:ext>
            </a:extLst>
          </p:cNvPr>
          <p:cNvSpPr>
            <a:spLocks noGrp="1"/>
          </p:cNvSpPr>
          <p:nvPr>
            <p:ph type="pic" sz="quarter" idx="14"/>
          </p:nvPr>
        </p:nvSpPr>
        <p:spPr bwMode="auto">
          <a:xfrm>
            <a:off x="3836649" y="-39137"/>
            <a:ext cx="8367597" cy="6917289"/>
          </a:xfrm>
          <a:custGeom>
            <a:avLst/>
            <a:gdLst>
              <a:gd name="connsiteX0" fmla="*/ 0 w 5927725"/>
              <a:gd name="connsiteY0" fmla="*/ 4968876 h 4968876"/>
              <a:gd name="connsiteX1" fmla="*/ 2963863 w 5927725"/>
              <a:gd name="connsiteY1" fmla="*/ 0 h 4968876"/>
              <a:gd name="connsiteX2" fmla="*/ 5927725 w 5927725"/>
              <a:gd name="connsiteY2" fmla="*/ 4968876 h 4968876"/>
              <a:gd name="connsiteX3" fmla="*/ 0 w 5927725"/>
              <a:gd name="connsiteY3" fmla="*/ 4968876 h 4968876"/>
              <a:gd name="connsiteX0" fmla="*/ 0 w 6171565"/>
              <a:gd name="connsiteY0" fmla="*/ 4968876 h 4968876"/>
              <a:gd name="connsiteX1" fmla="*/ 2963863 w 6171565"/>
              <a:gd name="connsiteY1" fmla="*/ 0 h 4968876"/>
              <a:gd name="connsiteX2" fmla="*/ 6171565 w 6171565"/>
              <a:gd name="connsiteY2" fmla="*/ 4557396 h 4968876"/>
              <a:gd name="connsiteX3" fmla="*/ 0 w 6171565"/>
              <a:gd name="connsiteY3" fmla="*/ 4968876 h 4968876"/>
              <a:gd name="connsiteX0" fmla="*/ 0 w 6476365"/>
              <a:gd name="connsiteY0" fmla="*/ 46356 h 4557396"/>
              <a:gd name="connsiteX1" fmla="*/ 3268663 w 6476365"/>
              <a:gd name="connsiteY1" fmla="*/ 0 h 4557396"/>
              <a:gd name="connsiteX2" fmla="*/ 6476365 w 6476365"/>
              <a:gd name="connsiteY2" fmla="*/ 4557396 h 4557396"/>
              <a:gd name="connsiteX3" fmla="*/ 0 w 6476365"/>
              <a:gd name="connsiteY3" fmla="*/ 46356 h 4557396"/>
              <a:gd name="connsiteX0" fmla="*/ 0 w 6476365"/>
              <a:gd name="connsiteY0" fmla="*/ 61596 h 4572636"/>
              <a:gd name="connsiteX1" fmla="*/ 6331903 w 6476365"/>
              <a:gd name="connsiteY1" fmla="*/ 0 h 4572636"/>
              <a:gd name="connsiteX2" fmla="*/ 6476365 w 6476365"/>
              <a:gd name="connsiteY2" fmla="*/ 4572636 h 4572636"/>
              <a:gd name="connsiteX3" fmla="*/ 0 w 6476365"/>
              <a:gd name="connsiteY3" fmla="*/ 61596 h 4572636"/>
              <a:gd name="connsiteX0" fmla="*/ 0 w 6461125"/>
              <a:gd name="connsiteY0" fmla="*/ 61596 h 4481196"/>
              <a:gd name="connsiteX1" fmla="*/ 6331903 w 6461125"/>
              <a:gd name="connsiteY1" fmla="*/ 0 h 4481196"/>
              <a:gd name="connsiteX2" fmla="*/ 6461125 w 6461125"/>
              <a:gd name="connsiteY2" fmla="*/ 4481196 h 4481196"/>
              <a:gd name="connsiteX3" fmla="*/ 0 w 6461125"/>
              <a:gd name="connsiteY3" fmla="*/ 61596 h 4481196"/>
              <a:gd name="connsiteX0" fmla="*/ 0 w 6506845"/>
              <a:gd name="connsiteY0" fmla="*/ 61596 h 4587876"/>
              <a:gd name="connsiteX1" fmla="*/ 6331903 w 6506845"/>
              <a:gd name="connsiteY1" fmla="*/ 0 h 4587876"/>
              <a:gd name="connsiteX2" fmla="*/ 6506845 w 6506845"/>
              <a:gd name="connsiteY2" fmla="*/ 4587876 h 4587876"/>
              <a:gd name="connsiteX3" fmla="*/ 0 w 6506845"/>
              <a:gd name="connsiteY3" fmla="*/ 61596 h 4587876"/>
              <a:gd name="connsiteX0" fmla="*/ 0 w 6384925"/>
              <a:gd name="connsiteY0" fmla="*/ 31116 h 4587876"/>
              <a:gd name="connsiteX1" fmla="*/ 6209983 w 6384925"/>
              <a:gd name="connsiteY1" fmla="*/ 0 h 4587876"/>
              <a:gd name="connsiteX2" fmla="*/ 6384925 w 6384925"/>
              <a:gd name="connsiteY2" fmla="*/ 4587876 h 4587876"/>
              <a:gd name="connsiteX3" fmla="*/ 0 w 6384925"/>
              <a:gd name="connsiteY3" fmla="*/ 31116 h 4587876"/>
              <a:gd name="connsiteX0" fmla="*/ 0 w 6476365"/>
              <a:gd name="connsiteY0" fmla="*/ 92076 h 4587876"/>
              <a:gd name="connsiteX1" fmla="*/ 6301423 w 6476365"/>
              <a:gd name="connsiteY1" fmla="*/ 0 h 4587876"/>
              <a:gd name="connsiteX2" fmla="*/ 6476365 w 6476365"/>
              <a:gd name="connsiteY2" fmla="*/ 4587876 h 4587876"/>
              <a:gd name="connsiteX3" fmla="*/ 0 w 6476365"/>
              <a:gd name="connsiteY3" fmla="*/ 92076 h 4587876"/>
              <a:gd name="connsiteX0" fmla="*/ 0 w 7077277"/>
              <a:gd name="connsiteY0" fmla="*/ 105931 h 4601731"/>
              <a:gd name="connsiteX1" fmla="*/ 7077277 w 7077277"/>
              <a:gd name="connsiteY1" fmla="*/ 0 h 4601731"/>
              <a:gd name="connsiteX2" fmla="*/ 6476365 w 7077277"/>
              <a:gd name="connsiteY2" fmla="*/ 4601731 h 4601731"/>
              <a:gd name="connsiteX3" fmla="*/ 0 w 7077277"/>
              <a:gd name="connsiteY3" fmla="*/ 105931 h 4601731"/>
              <a:gd name="connsiteX0" fmla="*/ 0 w 6476365"/>
              <a:gd name="connsiteY0" fmla="*/ 1554182 h 6049982"/>
              <a:gd name="connsiteX1" fmla="*/ 5337721 w 6476365"/>
              <a:gd name="connsiteY1" fmla="*/ 0 h 6049982"/>
              <a:gd name="connsiteX2" fmla="*/ 6476365 w 6476365"/>
              <a:gd name="connsiteY2" fmla="*/ 6049982 h 6049982"/>
              <a:gd name="connsiteX3" fmla="*/ 0 w 6476365"/>
              <a:gd name="connsiteY3" fmla="*/ 1554182 h 6049982"/>
              <a:gd name="connsiteX0" fmla="*/ 0 w 7132166"/>
              <a:gd name="connsiteY0" fmla="*/ 1142159 h 6049982"/>
              <a:gd name="connsiteX1" fmla="*/ 5993522 w 7132166"/>
              <a:gd name="connsiteY1" fmla="*/ 0 h 6049982"/>
              <a:gd name="connsiteX2" fmla="*/ 7132166 w 7132166"/>
              <a:gd name="connsiteY2" fmla="*/ 6049982 h 6049982"/>
              <a:gd name="connsiteX3" fmla="*/ 0 w 7132166"/>
              <a:gd name="connsiteY3" fmla="*/ 1142159 h 6049982"/>
              <a:gd name="connsiteX0" fmla="*/ 0 w 8055373"/>
              <a:gd name="connsiteY0" fmla="*/ 1142159 h 6608938"/>
              <a:gd name="connsiteX1" fmla="*/ 5993522 w 8055373"/>
              <a:gd name="connsiteY1" fmla="*/ 0 h 6608938"/>
              <a:gd name="connsiteX2" fmla="*/ 8055373 w 8055373"/>
              <a:gd name="connsiteY2" fmla="*/ 6608938 h 6608938"/>
              <a:gd name="connsiteX3" fmla="*/ 0 w 8055373"/>
              <a:gd name="connsiteY3" fmla="*/ 1142159 h 6608938"/>
              <a:gd name="connsiteX0" fmla="*/ 0 w 8055373"/>
              <a:gd name="connsiteY0" fmla="*/ 1267259 h 6734038"/>
              <a:gd name="connsiteX1" fmla="*/ 6731265 w 8055373"/>
              <a:gd name="connsiteY1" fmla="*/ 0 h 6734038"/>
              <a:gd name="connsiteX2" fmla="*/ 8055373 w 8055373"/>
              <a:gd name="connsiteY2" fmla="*/ 6734038 h 6734038"/>
              <a:gd name="connsiteX3" fmla="*/ 0 w 8055373"/>
              <a:gd name="connsiteY3" fmla="*/ 1267259 h 6734038"/>
              <a:gd name="connsiteX0" fmla="*/ 0 w 8136288"/>
              <a:gd name="connsiteY0" fmla="*/ 1212030 h 6734038"/>
              <a:gd name="connsiteX1" fmla="*/ 6812180 w 8136288"/>
              <a:gd name="connsiteY1" fmla="*/ 0 h 6734038"/>
              <a:gd name="connsiteX2" fmla="*/ 8136288 w 8136288"/>
              <a:gd name="connsiteY2" fmla="*/ 6734038 h 6734038"/>
              <a:gd name="connsiteX3" fmla="*/ 0 w 8136288"/>
              <a:gd name="connsiteY3" fmla="*/ 1212030 h 6734038"/>
              <a:gd name="connsiteX0" fmla="*/ 0 w 8136288"/>
              <a:gd name="connsiteY0" fmla="*/ 6712285 h 6734038"/>
              <a:gd name="connsiteX1" fmla="*/ 6812180 w 8136288"/>
              <a:gd name="connsiteY1" fmla="*/ 0 h 6734038"/>
              <a:gd name="connsiteX2" fmla="*/ 8136288 w 8136288"/>
              <a:gd name="connsiteY2" fmla="*/ 6734038 h 6734038"/>
              <a:gd name="connsiteX3" fmla="*/ 0 w 8136288"/>
              <a:gd name="connsiteY3" fmla="*/ 6712285 h 6734038"/>
              <a:gd name="connsiteX0" fmla="*/ 0 w 6812180"/>
              <a:gd name="connsiteY0" fmla="*/ 6712285 h 6712285"/>
              <a:gd name="connsiteX1" fmla="*/ 6812180 w 6812180"/>
              <a:gd name="connsiteY1" fmla="*/ 0 h 6712285"/>
              <a:gd name="connsiteX2" fmla="*/ 6626142 w 6812180"/>
              <a:gd name="connsiteY2" fmla="*/ 6664765 h 6712285"/>
              <a:gd name="connsiteX3" fmla="*/ 0 w 6812180"/>
              <a:gd name="connsiteY3" fmla="*/ 6712285 h 6712285"/>
              <a:gd name="connsiteX0" fmla="*/ 0 w 6875524"/>
              <a:gd name="connsiteY0" fmla="*/ 6712285 h 6712285"/>
              <a:gd name="connsiteX1" fmla="*/ 6812180 w 6875524"/>
              <a:gd name="connsiteY1" fmla="*/ 0 h 6712285"/>
              <a:gd name="connsiteX2" fmla="*/ 6875524 w 6875524"/>
              <a:gd name="connsiteY2" fmla="*/ 6706328 h 6712285"/>
              <a:gd name="connsiteX3" fmla="*/ 0 w 6875524"/>
              <a:gd name="connsiteY3" fmla="*/ 6712285 h 6712285"/>
              <a:gd name="connsiteX0" fmla="*/ 0 w 6909162"/>
              <a:gd name="connsiteY0" fmla="*/ 6878539 h 6878539"/>
              <a:gd name="connsiteX1" fmla="*/ 6909162 w 6909162"/>
              <a:gd name="connsiteY1" fmla="*/ 0 h 6878539"/>
              <a:gd name="connsiteX2" fmla="*/ 6875524 w 6909162"/>
              <a:gd name="connsiteY2" fmla="*/ 6872582 h 6878539"/>
              <a:gd name="connsiteX3" fmla="*/ 0 w 6909162"/>
              <a:gd name="connsiteY3" fmla="*/ 6878539 h 6878539"/>
              <a:gd name="connsiteX0" fmla="*/ 0 w 6950725"/>
              <a:gd name="connsiteY0" fmla="*/ 6947812 h 6947812"/>
              <a:gd name="connsiteX1" fmla="*/ 6950725 w 6950725"/>
              <a:gd name="connsiteY1" fmla="*/ 0 h 6947812"/>
              <a:gd name="connsiteX2" fmla="*/ 6875524 w 6950725"/>
              <a:gd name="connsiteY2" fmla="*/ 6941855 h 6947812"/>
              <a:gd name="connsiteX3" fmla="*/ 0 w 6950725"/>
              <a:gd name="connsiteY3" fmla="*/ 6947812 h 6947812"/>
              <a:gd name="connsiteX0" fmla="*/ 0 w 6950725"/>
              <a:gd name="connsiteY0" fmla="*/ 7004256 h 7004256"/>
              <a:gd name="connsiteX1" fmla="*/ 6950725 w 6950725"/>
              <a:gd name="connsiteY1" fmla="*/ 0 h 7004256"/>
              <a:gd name="connsiteX2" fmla="*/ 6875524 w 6950725"/>
              <a:gd name="connsiteY2" fmla="*/ 6998299 h 7004256"/>
              <a:gd name="connsiteX3" fmla="*/ 0 w 6950725"/>
              <a:gd name="connsiteY3" fmla="*/ 7004256 h 7004256"/>
              <a:gd name="connsiteX0" fmla="*/ 0 w 6919106"/>
              <a:gd name="connsiteY0" fmla="*/ 7051684 h 7051684"/>
              <a:gd name="connsiteX1" fmla="*/ 6919106 w 6919106"/>
              <a:gd name="connsiteY1" fmla="*/ 0 h 7051684"/>
              <a:gd name="connsiteX2" fmla="*/ 6843905 w 6919106"/>
              <a:gd name="connsiteY2" fmla="*/ 6998299 h 7051684"/>
              <a:gd name="connsiteX3" fmla="*/ 0 w 6919106"/>
              <a:gd name="connsiteY3" fmla="*/ 7051684 h 7051684"/>
              <a:gd name="connsiteX0" fmla="*/ 0 w 6990249"/>
              <a:gd name="connsiteY0" fmla="*/ 7020065 h 7020065"/>
              <a:gd name="connsiteX1" fmla="*/ 6990249 w 6990249"/>
              <a:gd name="connsiteY1" fmla="*/ 0 h 7020065"/>
              <a:gd name="connsiteX2" fmla="*/ 6915048 w 6990249"/>
              <a:gd name="connsiteY2" fmla="*/ 6998299 h 7020065"/>
              <a:gd name="connsiteX3" fmla="*/ 0 w 6990249"/>
              <a:gd name="connsiteY3" fmla="*/ 7020065 h 7020065"/>
              <a:gd name="connsiteX0" fmla="*/ 0 w 6935524"/>
              <a:gd name="connsiteY0" fmla="*/ 4694247 h 4694247"/>
              <a:gd name="connsiteX1" fmla="*/ 6935524 w 6935524"/>
              <a:gd name="connsiteY1" fmla="*/ 0 h 4694247"/>
              <a:gd name="connsiteX2" fmla="*/ 6915048 w 6935524"/>
              <a:gd name="connsiteY2" fmla="*/ 4672481 h 4694247"/>
              <a:gd name="connsiteX3" fmla="*/ 0 w 6935524"/>
              <a:gd name="connsiteY3" fmla="*/ 4694247 h 4694247"/>
              <a:gd name="connsiteX0" fmla="*/ 0 w 6915128"/>
              <a:gd name="connsiteY0" fmla="*/ 5405674 h 5405674"/>
              <a:gd name="connsiteX1" fmla="*/ 6497724 w 6915128"/>
              <a:gd name="connsiteY1" fmla="*/ 0 h 5405674"/>
              <a:gd name="connsiteX2" fmla="*/ 6915048 w 6915128"/>
              <a:gd name="connsiteY2" fmla="*/ 5383908 h 5405674"/>
              <a:gd name="connsiteX3" fmla="*/ 0 w 6915128"/>
              <a:gd name="connsiteY3" fmla="*/ 5405674 h 5405674"/>
              <a:gd name="connsiteX0" fmla="*/ 0 w 6497724"/>
              <a:gd name="connsiteY0" fmla="*/ 5405674 h 5405674"/>
              <a:gd name="connsiteX1" fmla="*/ 6497724 w 6497724"/>
              <a:gd name="connsiteY1" fmla="*/ 0 h 5405674"/>
              <a:gd name="connsiteX2" fmla="*/ 5984721 w 6497724"/>
              <a:gd name="connsiteY2" fmla="*/ 5356546 h 5405674"/>
              <a:gd name="connsiteX3" fmla="*/ 0 w 6497724"/>
              <a:gd name="connsiteY3" fmla="*/ 5405674 h 5405674"/>
              <a:gd name="connsiteX0" fmla="*/ 0 w 6506019"/>
              <a:gd name="connsiteY0" fmla="*/ 5405674 h 5405674"/>
              <a:gd name="connsiteX1" fmla="*/ 6497724 w 6506019"/>
              <a:gd name="connsiteY1" fmla="*/ 0 h 5405674"/>
              <a:gd name="connsiteX2" fmla="*/ 6504610 w 6506019"/>
              <a:gd name="connsiteY2" fmla="*/ 5383909 h 5405674"/>
              <a:gd name="connsiteX3" fmla="*/ 0 w 6506019"/>
              <a:gd name="connsiteY3" fmla="*/ 5405674 h 5405674"/>
              <a:gd name="connsiteX0" fmla="*/ 0 w 6506019"/>
              <a:gd name="connsiteY0" fmla="*/ 5405674 h 5405674"/>
              <a:gd name="connsiteX1" fmla="*/ 5142878 w 6506019"/>
              <a:gd name="connsiteY1" fmla="*/ 1110764 h 5405674"/>
              <a:gd name="connsiteX2" fmla="*/ 6497724 w 6506019"/>
              <a:gd name="connsiteY2" fmla="*/ 0 h 5405674"/>
              <a:gd name="connsiteX3" fmla="*/ 6504610 w 6506019"/>
              <a:gd name="connsiteY3" fmla="*/ 5383909 h 5405674"/>
              <a:gd name="connsiteX4" fmla="*/ 0 w 6506019"/>
              <a:gd name="connsiteY4" fmla="*/ 5405674 h 5405674"/>
              <a:gd name="connsiteX0" fmla="*/ 0 w 6506019"/>
              <a:gd name="connsiteY0" fmla="*/ 5405674 h 5405674"/>
              <a:gd name="connsiteX1" fmla="*/ 5287799 w 6506019"/>
              <a:gd name="connsiteY1" fmla="*/ 69973 h 5405674"/>
              <a:gd name="connsiteX2" fmla="*/ 6497724 w 6506019"/>
              <a:gd name="connsiteY2" fmla="*/ 0 h 5405674"/>
              <a:gd name="connsiteX3" fmla="*/ 6504610 w 6506019"/>
              <a:gd name="connsiteY3" fmla="*/ 5383909 h 5405674"/>
              <a:gd name="connsiteX4" fmla="*/ 0 w 6506019"/>
              <a:gd name="connsiteY4" fmla="*/ 5405674 h 5405674"/>
              <a:gd name="connsiteX0" fmla="*/ 0 w 6506019"/>
              <a:gd name="connsiteY0" fmla="*/ 5366150 h 5366150"/>
              <a:gd name="connsiteX1" fmla="*/ 5287799 w 6506019"/>
              <a:gd name="connsiteY1" fmla="*/ 30449 h 5366150"/>
              <a:gd name="connsiteX2" fmla="*/ 6497724 w 6506019"/>
              <a:gd name="connsiteY2" fmla="*/ 0 h 5366150"/>
              <a:gd name="connsiteX3" fmla="*/ 6504610 w 6506019"/>
              <a:gd name="connsiteY3" fmla="*/ 5344385 h 5366150"/>
              <a:gd name="connsiteX4" fmla="*/ 0 w 6506019"/>
              <a:gd name="connsiteY4" fmla="*/ 5366150 h 5366150"/>
              <a:gd name="connsiteX0" fmla="*/ 0 w 6506019"/>
              <a:gd name="connsiteY0" fmla="*/ 5366150 h 5366150"/>
              <a:gd name="connsiteX1" fmla="*/ 5287799 w 6506019"/>
              <a:gd name="connsiteY1" fmla="*/ 30449 h 5366150"/>
              <a:gd name="connsiteX2" fmla="*/ 6497724 w 6506019"/>
              <a:gd name="connsiteY2" fmla="*/ 0 h 5366150"/>
              <a:gd name="connsiteX3" fmla="*/ 6504610 w 6506019"/>
              <a:gd name="connsiteY3" fmla="*/ 5356867 h 5366150"/>
              <a:gd name="connsiteX4" fmla="*/ 0 w 6506019"/>
              <a:gd name="connsiteY4" fmla="*/ 5366150 h 5366150"/>
              <a:gd name="connsiteX0" fmla="*/ 0 w 6518500"/>
              <a:gd name="connsiteY0" fmla="*/ 5378631 h 5378631"/>
              <a:gd name="connsiteX1" fmla="*/ 5300280 w 6518500"/>
              <a:gd name="connsiteY1" fmla="*/ 30449 h 5378631"/>
              <a:gd name="connsiteX2" fmla="*/ 6510205 w 6518500"/>
              <a:gd name="connsiteY2" fmla="*/ 0 h 5378631"/>
              <a:gd name="connsiteX3" fmla="*/ 6517091 w 6518500"/>
              <a:gd name="connsiteY3" fmla="*/ 5356867 h 5378631"/>
              <a:gd name="connsiteX4" fmla="*/ 0 w 6518500"/>
              <a:gd name="connsiteY4" fmla="*/ 5378631 h 5378631"/>
              <a:gd name="connsiteX0" fmla="*/ 0 w 6510205"/>
              <a:gd name="connsiteY0" fmla="*/ 5378631 h 5381829"/>
              <a:gd name="connsiteX1" fmla="*/ 5300280 w 6510205"/>
              <a:gd name="connsiteY1" fmla="*/ 30449 h 5381829"/>
              <a:gd name="connsiteX2" fmla="*/ 6510205 w 6510205"/>
              <a:gd name="connsiteY2" fmla="*/ 0 h 5381829"/>
              <a:gd name="connsiteX3" fmla="*/ 6504610 w 6510205"/>
              <a:gd name="connsiteY3" fmla="*/ 5381829 h 5381829"/>
              <a:gd name="connsiteX4" fmla="*/ 0 w 6510205"/>
              <a:gd name="connsiteY4" fmla="*/ 5378631 h 5381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0205" h="5381829">
                <a:moveTo>
                  <a:pt x="0" y="5378631"/>
                </a:moveTo>
                <a:lnTo>
                  <a:pt x="5300280" y="30449"/>
                </a:lnTo>
                <a:lnTo>
                  <a:pt x="6510205" y="0"/>
                </a:lnTo>
                <a:cubicBezTo>
                  <a:pt x="6503380" y="1557494"/>
                  <a:pt x="6511435" y="3824335"/>
                  <a:pt x="6504610" y="5381829"/>
                </a:cubicBezTo>
                <a:lnTo>
                  <a:pt x="0" y="5378631"/>
                </a:lnTo>
                <a:close/>
              </a:path>
            </a:pathLst>
          </a:custGeom>
          <a:solidFill>
            <a:schemeClr val="accent1">
              <a:lumMod val="20000"/>
              <a:lumOff val="80000"/>
            </a:schemeClr>
          </a:solidFill>
          <a:ln>
            <a:no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51190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C22A1A-4E64-7E06-DFDC-EE3CE4E6D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833" t="1356" r="597" b="1"/>
          <a:stretch/>
        </p:blipFill>
        <p:spPr>
          <a:xfrm>
            <a:off x="3840480" y="0"/>
            <a:ext cx="8351520" cy="6858001"/>
          </a:xfrm>
          <a:prstGeom prst="rect">
            <a:avLst/>
          </a:prstGeom>
        </p:spPr>
      </p:pic>
      <p:sp>
        <p:nvSpPr>
          <p:cNvPr id="5" name="Title 1">
            <a:extLst>
              <a:ext uri="{FF2B5EF4-FFF2-40B4-BE49-F238E27FC236}">
                <a16:creationId xmlns:a16="http://schemas.microsoft.com/office/drawing/2014/main" id="{804B731E-714B-E7DE-9F2A-117A7DEDB0A3}"/>
              </a:ext>
            </a:extLst>
          </p:cNvPr>
          <p:cNvSpPr>
            <a:spLocks noGrp="1"/>
          </p:cNvSpPr>
          <p:nvPr>
            <p:ph type="title" idx="4294967295" hasCustomPrompt="1"/>
          </p:nvPr>
        </p:nvSpPr>
        <p:spPr>
          <a:xfrm>
            <a:off x="1004891" y="2009956"/>
            <a:ext cx="3727530" cy="2019114"/>
          </a:xfrm>
        </p:spPr>
        <p:txBody>
          <a:bodyPr/>
          <a:lstStyle>
            <a:lvl1pPr>
              <a:defRPr>
                <a:solidFill>
                  <a:schemeClr val="accent5"/>
                </a:solidFill>
              </a:defRPr>
            </a:lvl1pPr>
          </a:lstStyle>
          <a:p>
            <a:r>
              <a:rPr lang="en-US"/>
              <a:t>SECTION SLIDE</a:t>
            </a:r>
          </a:p>
        </p:txBody>
      </p:sp>
    </p:spTree>
    <p:extLst>
      <p:ext uri="{BB962C8B-B14F-4D97-AF65-F5344CB8AC3E}">
        <p14:creationId xmlns:p14="http://schemas.microsoft.com/office/powerpoint/2010/main" val="3496861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81CA-5673-7A4D-A9F1-BA4B05A9D9A4}"/>
              </a:ext>
            </a:extLst>
          </p:cNvPr>
          <p:cNvSpPr>
            <a:spLocks noGrp="1"/>
          </p:cNvSpPr>
          <p:nvPr>
            <p:ph type="title" hasCustomPrompt="1"/>
          </p:nvPr>
        </p:nvSpPr>
        <p:spPr>
          <a:xfrm>
            <a:off x="838200" y="1114602"/>
            <a:ext cx="10515600" cy="706714"/>
          </a:xfrm>
        </p:spPr>
        <p:txBody>
          <a:bodyPr anchor="t" anchorCtr="0">
            <a:noAutofit/>
          </a:bodyPr>
          <a:lstStyle>
            <a:lvl1pPr>
              <a:defRPr cap="all" baseline="0">
                <a:solidFill>
                  <a:schemeClr val="tx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B17E90A7-F667-2538-575E-6E2D9FBD4C5A}"/>
              </a:ext>
            </a:extLst>
          </p:cNvPr>
          <p:cNvSpPr>
            <a:spLocks noGrp="1"/>
          </p:cNvSpPr>
          <p:nvPr>
            <p:ph type="sldNum" sz="quarter" idx="10"/>
          </p:nvPr>
        </p:nvSpPr>
        <p:spPr/>
        <p:txBody>
          <a:bodyPr/>
          <a:lstStyle/>
          <a:p>
            <a:r>
              <a:rPr lang="en-US"/>
              <a:t>  |   </a:t>
            </a:r>
            <a:fld id="{D0754A04-E19C-6748-B30B-09B9A9E2B206}" type="slidenum">
              <a:rPr lang="en-US" smtClean="0"/>
              <a:pPr/>
              <a:t>‹#›</a:t>
            </a:fld>
            <a:endParaRPr lang="en-US"/>
          </a:p>
        </p:txBody>
      </p:sp>
      <p:pic>
        <p:nvPicPr>
          <p:cNvPr id="4" name="Picture 3">
            <a:extLst>
              <a:ext uri="{FF2B5EF4-FFF2-40B4-BE49-F238E27FC236}">
                <a16:creationId xmlns:a16="http://schemas.microsoft.com/office/drawing/2014/main" id="{55D484CA-E3D2-E51C-8049-A342E6494D72}"/>
              </a:ext>
            </a:extLst>
          </p:cNvPr>
          <p:cNvPicPr>
            <a:picLocks noChangeAspect="1"/>
          </p:cNvPicPr>
          <p:nvPr userDrawn="1"/>
        </p:nvPicPr>
        <p:blipFill>
          <a:blip r:embed="rId2"/>
          <a:stretch>
            <a:fillRect/>
          </a:stretch>
        </p:blipFill>
        <p:spPr>
          <a:xfrm>
            <a:off x="943768" y="768884"/>
            <a:ext cx="1738068" cy="104488"/>
          </a:xfrm>
          <a:prstGeom prst="rect">
            <a:avLst/>
          </a:prstGeom>
        </p:spPr>
      </p:pic>
      <p:pic>
        <p:nvPicPr>
          <p:cNvPr id="9" name="Picture 8">
            <a:extLst>
              <a:ext uri="{FF2B5EF4-FFF2-40B4-BE49-F238E27FC236}">
                <a16:creationId xmlns:a16="http://schemas.microsoft.com/office/drawing/2014/main" id="{3902B7DA-497F-313D-57CD-2887553438E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148258" y="6039293"/>
            <a:ext cx="1845807" cy="429049"/>
          </a:xfrm>
          <a:prstGeom prst="rect">
            <a:avLst/>
          </a:prstGeom>
        </p:spPr>
      </p:pic>
      <p:sp>
        <p:nvSpPr>
          <p:cNvPr id="12" name="Content Placeholder 11">
            <a:extLst>
              <a:ext uri="{FF2B5EF4-FFF2-40B4-BE49-F238E27FC236}">
                <a16:creationId xmlns:a16="http://schemas.microsoft.com/office/drawing/2014/main" id="{6F93551E-FEA7-6F2F-C1BD-2CE3B2614030}"/>
              </a:ext>
            </a:extLst>
          </p:cNvPr>
          <p:cNvSpPr>
            <a:spLocks noGrp="1"/>
          </p:cNvSpPr>
          <p:nvPr>
            <p:ph sz="quarter" idx="11"/>
          </p:nvPr>
        </p:nvSpPr>
        <p:spPr>
          <a:xfrm>
            <a:off x="838200" y="1878495"/>
            <a:ext cx="10542814" cy="3705876"/>
          </a:xfrm>
        </p:spPr>
        <p:txBody>
          <a:bodyPr>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481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Slide Image Righ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8B6F3F6-1B4B-F7AE-2518-B3FB1A5EB1AD}"/>
              </a:ext>
            </a:extLst>
          </p:cNvPr>
          <p:cNvSpPr>
            <a:spLocks noGrp="1"/>
          </p:cNvSpPr>
          <p:nvPr>
            <p:ph type="title"/>
          </p:nvPr>
        </p:nvSpPr>
        <p:spPr>
          <a:xfrm>
            <a:off x="477617" y="183573"/>
            <a:ext cx="6740587" cy="812800"/>
          </a:xfrm>
        </p:spPr>
        <p:txBody>
          <a:bodyPr/>
          <a:lstStyle>
            <a:lvl1pPr>
              <a:defRPr sz="3000"/>
            </a:lvl1pPr>
          </a:lstStyle>
          <a:p>
            <a:r>
              <a:rPr lang="en-US"/>
              <a:t>Click to edit Master title style</a:t>
            </a:r>
          </a:p>
        </p:txBody>
      </p:sp>
      <p:sp>
        <p:nvSpPr>
          <p:cNvPr id="19" name="Text Placeholder 9">
            <a:extLst>
              <a:ext uri="{FF2B5EF4-FFF2-40B4-BE49-F238E27FC236}">
                <a16:creationId xmlns:a16="http://schemas.microsoft.com/office/drawing/2014/main" id="{2336B191-3C23-8103-8222-1F1342511161}"/>
              </a:ext>
            </a:extLst>
          </p:cNvPr>
          <p:cNvSpPr>
            <a:spLocks noGrp="1"/>
          </p:cNvSpPr>
          <p:nvPr>
            <p:ph type="body" sz="quarter" idx="11" hasCustomPrompt="1"/>
          </p:nvPr>
        </p:nvSpPr>
        <p:spPr>
          <a:xfrm>
            <a:off x="477617" y="1039813"/>
            <a:ext cx="6732099" cy="490049"/>
          </a:xfrm>
        </p:spPr>
        <p:txBody>
          <a:bodyPr/>
          <a:lstStyle>
            <a:lvl1pPr marL="0" indent="0">
              <a:buNone/>
              <a:defRPr sz="2000"/>
            </a:lvl1pPr>
          </a:lstStyle>
          <a:p>
            <a:pPr lvl="0"/>
            <a:r>
              <a:rPr lang="en-US"/>
              <a:t>Sub header</a:t>
            </a:r>
          </a:p>
        </p:txBody>
      </p:sp>
      <p:sp>
        <p:nvSpPr>
          <p:cNvPr id="4" name="Rectangle 3">
            <a:extLst>
              <a:ext uri="{FF2B5EF4-FFF2-40B4-BE49-F238E27FC236}">
                <a16:creationId xmlns:a16="http://schemas.microsoft.com/office/drawing/2014/main" id="{2F56141E-C1E6-0AEA-40A2-2C981FFD80DD}"/>
              </a:ext>
            </a:extLst>
          </p:cNvPr>
          <p:cNvSpPr/>
          <p:nvPr userDrawn="1"/>
        </p:nvSpPr>
        <p:spPr>
          <a:xfrm>
            <a:off x="1607671" y="6578600"/>
            <a:ext cx="10584329" cy="283464"/>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6" charset="-128"/>
              <a:cs typeface="ＭＳ Ｐゴシック" pitchFamily="-106" charset="-128"/>
            </a:endParaRPr>
          </a:p>
        </p:txBody>
      </p:sp>
      <p:sp>
        <p:nvSpPr>
          <p:cNvPr id="5" name="Rectangle 4">
            <a:extLst>
              <a:ext uri="{FF2B5EF4-FFF2-40B4-BE49-F238E27FC236}">
                <a16:creationId xmlns:a16="http://schemas.microsoft.com/office/drawing/2014/main" id="{6828EF5D-C604-7A43-9881-4ACE91DD96F5}"/>
              </a:ext>
            </a:extLst>
          </p:cNvPr>
          <p:cNvSpPr>
            <a:spLocks/>
          </p:cNvSpPr>
          <p:nvPr userDrawn="1"/>
        </p:nvSpPr>
        <p:spPr>
          <a:xfrm flipH="1">
            <a:off x="-1" y="6578600"/>
            <a:ext cx="1711234" cy="283464"/>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6" charset="-128"/>
              <a:cs typeface="ＭＳ Ｐゴシック" pitchFamily="-106" charset="-128"/>
            </a:endParaRPr>
          </a:p>
        </p:txBody>
      </p:sp>
      <p:sp>
        <p:nvSpPr>
          <p:cNvPr id="8" name="TextBox 7">
            <a:extLst>
              <a:ext uri="{FF2B5EF4-FFF2-40B4-BE49-F238E27FC236}">
                <a16:creationId xmlns:a16="http://schemas.microsoft.com/office/drawing/2014/main" id="{FE08C631-6703-F1CA-EC55-00F91FB4BB40}"/>
              </a:ext>
            </a:extLst>
          </p:cNvPr>
          <p:cNvSpPr txBox="1"/>
          <p:nvPr userDrawn="1"/>
        </p:nvSpPr>
        <p:spPr>
          <a:xfrm>
            <a:off x="96863" y="6606905"/>
            <a:ext cx="7776275" cy="223138"/>
          </a:xfrm>
          <a:prstGeom prst="rect">
            <a:avLst/>
          </a:prstGeom>
          <a:noFill/>
        </p:spPr>
        <p:txBody>
          <a:bodyPr wrap="square">
            <a:spAutoFit/>
          </a:bodyPr>
          <a:lstStyle/>
          <a:p>
            <a:pPr>
              <a:defRPr/>
            </a:pPr>
            <a:r>
              <a:rPr lang="en-US" sz="85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  |  INDUSTRIAL EFFICIENCY &amp; DECARBONIZATION OFFICE</a:t>
            </a:r>
          </a:p>
        </p:txBody>
      </p:sp>
      <p:sp>
        <p:nvSpPr>
          <p:cNvPr id="9" name="Text Placeholder 9">
            <a:extLst>
              <a:ext uri="{FF2B5EF4-FFF2-40B4-BE49-F238E27FC236}">
                <a16:creationId xmlns:a16="http://schemas.microsoft.com/office/drawing/2014/main" id="{F0830BF2-A35F-F777-93DD-59CE0A7C40D9}"/>
              </a:ext>
            </a:extLst>
          </p:cNvPr>
          <p:cNvSpPr txBox="1">
            <a:spLocks/>
          </p:cNvSpPr>
          <p:nvPr userDrawn="1"/>
        </p:nvSpPr>
        <p:spPr>
          <a:xfrm>
            <a:off x="11588753" y="6605588"/>
            <a:ext cx="603249"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lnSpc>
                <a:spcPct val="90000"/>
              </a:lnSpc>
              <a:spcBef>
                <a:spcPct val="20000"/>
              </a:spcBef>
              <a:buFont typeface="Arial" charset="0"/>
              <a:buNone/>
            </a:pPr>
            <a:fld id="{3B8FDC89-80CC-DB49-B2EA-BD0F5E541433}" type="slidenum">
              <a:rPr lang="en-US" sz="1000">
                <a:solidFill>
                  <a:schemeClr val="bg1"/>
                </a:solidFill>
                <a:latin typeface="Franklin Gothic Book" charset="0"/>
                <a:cs typeface="Franklin Gothic Book"/>
              </a:rPr>
              <a:pPr algn="ctr" eaLnBrk="1" hangingPunct="1">
                <a:lnSpc>
                  <a:spcPct val="90000"/>
                </a:lnSpc>
                <a:spcBef>
                  <a:spcPct val="20000"/>
                </a:spcBef>
                <a:buFont typeface="Arial" charset="0"/>
                <a:buNone/>
              </a:pPr>
              <a:t>‹#›</a:t>
            </a:fld>
            <a:endParaRPr lang="en-US" sz="1000">
              <a:solidFill>
                <a:schemeClr val="bg1"/>
              </a:solidFill>
              <a:latin typeface="Franklin Gothic Book" charset="0"/>
              <a:cs typeface="Franklin Gothic Book"/>
            </a:endParaRPr>
          </a:p>
        </p:txBody>
      </p:sp>
    </p:spTree>
    <p:extLst>
      <p:ext uri="{BB962C8B-B14F-4D97-AF65-F5344CB8AC3E}">
        <p14:creationId xmlns:p14="http://schemas.microsoft.com/office/powerpoint/2010/main" val="3562510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C1ADB-27C0-4648-B25F-32F20E70CA1B}"/>
              </a:ext>
            </a:extLst>
          </p:cNvPr>
          <p:cNvSpPr>
            <a:spLocks noGrp="1"/>
          </p:cNvSpPr>
          <p:nvPr>
            <p:ph type="title" hasCustomPrompt="1"/>
          </p:nvPr>
        </p:nvSpPr>
        <p:spPr>
          <a:xfrm>
            <a:off x="6718878" y="1110342"/>
            <a:ext cx="4734339" cy="967645"/>
          </a:xfrm>
        </p:spPr>
        <p:txBody>
          <a:bodyPr anchor="t" anchorCtr="0">
            <a:noAutofit/>
          </a:bodyPr>
          <a:lstStyle>
            <a:lvl1pPr>
              <a:defRPr sz="2500" b="1" i="0" cap="all" baseline="0">
                <a:solidFill>
                  <a:schemeClr val="tx2"/>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724F0D6-C9F9-C842-AF8C-B3FDEC7E5A9F}"/>
              </a:ext>
            </a:extLst>
          </p:cNvPr>
          <p:cNvSpPr>
            <a:spLocks noGrp="1"/>
          </p:cNvSpPr>
          <p:nvPr>
            <p:ph idx="1"/>
          </p:nvPr>
        </p:nvSpPr>
        <p:spPr>
          <a:xfrm>
            <a:off x="6718878" y="2048170"/>
            <a:ext cx="4770782" cy="3403531"/>
          </a:xfrm>
        </p:spPr>
        <p:txBody>
          <a:bodyPr>
            <a:noAutofit/>
          </a:bodyPr>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A38C00DA-EDEA-6848-A5F4-68061E470A1A}"/>
              </a:ext>
            </a:extLst>
          </p:cNvPr>
          <p:cNvSpPr>
            <a:spLocks noGrp="1"/>
          </p:cNvSpPr>
          <p:nvPr>
            <p:ph type="sldNum" sz="quarter" idx="4"/>
          </p:nvPr>
        </p:nvSpPr>
        <p:spPr>
          <a:xfrm>
            <a:off x="10680217" y="6139626"/>
            <a:ext cx="938211" cy="271807"/>
          </a:xfrm>
          <a:prstGeom prst="rect">
            <a:avLst/>
          </a:prstGeom>
        </p:spPr>
        <p:txBody>
          <a:bodyPr/>
          <a:lstStyle>
            <a:lvl1pPr algn="r">
              <a:defRPr sz="1200" b="1" i="0">
                <a:solidFill>
                  <a:schemeClr val="tx2">
                    <a:lumMod val="75000"/>
                  </a:schemeClr>
                </a:solidFill>
                <a:latin typeface="Arial" panose="020B0604020202020204" pitchFamily="34" charset="0"/>
                <a:cs typeface="Arial" panose="020B0604020202020204" pitchFamily="34" charset="0"/>
              </a:defRPr>
            </a:lvl1pPr>
          </a:lstStyle>
          <a:p>
            <a:r>
              <a:rPr lang="en-US"/>
              <a:t>  |   </a:t>
            </a:r>
            <a:fld id="{D0754A04-E19C-6748-B30B-09B9A9E2B206}" type="slidenum">
              <a:rPr lang="en-US" smtClean="0"/>
              <a:pPr/>
              <a:t>‹#›</a:t>
            </a:fld>
            <a:endParaRPr lang="en-US"/>
          </a:p>
        </p:txBody>
      </p:sp>
      <p:pic>
        <p:nvPicPr>
          <p:cNvPr id="5" name="Picture 4">
            <a:extLst>
              <a:ext uri="{FF2B5EF4-FFF2-40B4-BE49-F238E27FC236}">
                <a16:creationId xmlns:a16="http://schemas.microsoft.com/office/drawing/2014/main" id="{6139A776-206E-6DDF-53B3-13BE9C7F3089}"/>
              </a:ext>
            </a:extLst>
          </p:cNvPr>
          <p:cNvPicPr>
            <a:picLocks noChangeAspect="1"/>
          </p:cNvPicPr>
          <p:nvPr userDrawn="1"/>
        </p:nvPicPr>
        <p:blipFill>
          <a:blip r:embed="rId2"/>
          <a:stretch>
            <a:fillRect/>
          </a:stretch>
        </p:blipFill>
        <p:spPr>
          <a:xfrm>
            <a:off x="6803938" y="768884"/>
            <a:ext cx="1738068" cy="104488"/>
          </a:xfrm>
          <a:prstGeom prst="rect">
            <a:avLst/>
          </a:prstGeom>
        </p:spPr>
      </p:pic>
      <p:pic>
        <p:nvPicPr>
          <p:cNvPr id="8" name="Picture 8">
            <a:extLst>
              <a:ext uri="{FF2B5EF4-FFF2-40B4-BE49-F238E27FC236}">
                <a16:creationId xmlns:a16="http://schemas.microsoft.com/office/drawing/2014/main" id="{BF327796-B42A-A037-5355-C0C4B749579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148258" y="6039293"/>
            <a:ext cx="1845807" cy="429049"/>
          </a:xfrm>
          <a:prstGeom prst="rect">
            <a:avLst/>
          </a:prstGeom>
        </p:spPr>
      </p:pic>
      <p:sp>
        <p:nvSpPr>
          <p:cNvPr id="10" name="Picture Placeholder 9">
            <a:extLst>
              <a:ext uri="{FF2B5EF4-FFF2-40B4-BE49-F238E27FC236}">
                <a16:creationId xmlns:a16="http://schemas.microsoft.com/office/drawing/2014/main" id="{E9E37CD5-BA70-E7D0-E888-BF255A240C5E}"/>
              </a:ext>
            </a:extLst>
          </p:cNvPr>
          <p:cNvSpPr>
            <a:spLocks noGrp="1"/>
          </p:cNvSpPr>
          <p:nvPr>
            <p:ph type="pic" sz="quarter" idx="10"/>
          </p:nvPr>
        </p:nvSpPr>
        <p:spPr>
          <a:xfrm>
            <a:off x="0" y="0"/>
            <a:ext cx="6156325" cy="6858000"/>
          </a:xfrm>
          <a:solidFill>
            <a:srgbClr val="038593"/>
          </a:solidFill>
        </p:spPr>
        <p:txBody>
          <a:bodyPr/>
          <a:lstStyle/>
          <a:p>
            <a:endParaRPr lang="en-US"/>
          </a:p>
        </p:txBody>
      </p:sp>
    </p:spTree>
    <p:extLst>
      <p:ext uri="{BB962C8B-B14F-4D97-AF65-F5344CB8AC3E}">
        <p14:creationId xmlns:p14="http://schemas.microsoft.com/office/powerpoint/2010/main" val="2659942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F3621F-219B-9791-5FE8-9923F9702FEB}"/>
              </a:ext>
            </a:extLst>
          </p:cNvPr>
          <p:cNvSpPr>
            <a:spLocks noGrp="1"/>
          </p:cNvSpPr>
          <p:nvPr>
            <p:ph type="title"/>
          </p:nvPr>
        </p:nvSpPr>
        <p:spPr>
          <a:xfrm>
            <a:off x="475612" y="182880"/>
            <a:ext cx="10125045" cy="813816"/>
          </a:xfrm>
          <a:prstGeom prst="rect">
            <a:avLst/>
          </a:prstGeom>
        </p:spPr>
        <p:txBody>
          <a:bodyPr anchor="ctr"/>
          <a:lstStyle>
            <a:lvl1pPr>
              <a:defRPr sz="3000" b="1">
                <a:solidFill>
                  <a:srgbClr val="007934"/>
                </a:solidFill>
                <a:latin typeface="Franklin Gothic Medium" panose="020B0603020102020204" pitchFamily="34" charset="0"/>
              </a:defRPr>
            </a:lvl1pPr>
          </a:lstStyle>
          <a:p>
            <a:r>
              <a:rPr lang="en-US"/>
              <a:t>Click to edit Master title style</a:t>
            </a:r>
          </a:p>
        </p:txBody>
      </p:sp>
      <p:sp>
        <p:nvSpPr>
          <p:cNvPr id="9" name="Content Placeholder 8">
            <a:extLst>
              <a:ext uri="{FF2B5EF4-FFF2-40B4-BE49-F238E27FC236}">
                <a16:creationId xmlns:a16="http://schemas.microsoft.com/office/drawing/2014/main" id="{6DBB7CA3-4391-23DD-F880-6FE92C9ACB42}"/>
              </a:ext>
            </a:extLst>
          </p:cNvPr>
          <p:cNvSpPr>
            <a:spLocks noGrp="1"/>
          </p:cNvSpPr>
          <p:nvPr>
            <p:ph sz="quarter" idx="10"/>
          </p:nvPr>
        </p:nvSpPr>
        <p:spPr>
          <a:xfrm>
            <a:off x="471611" y="1219200"/>
            <a:ext cx="10518339" cy="4673600"/>
          </a:xfrm>
          <a:prstGeom prst="rect">
            <a:avLst/>
          </a:prstGeom>
        </p:spPr>
        <p:txBody>
          <a:bodyPr/>
          <a:lstStyle>
            <a:lvl1pPr marL="0" indent="0">
              <a:buNone/>
              <a:defRPr sz="1800">
                <a:latin typeface="Franklin Gothic Book" panose="020B0503020102020204" pitchFamily="34" charset="0"/>
              </a:defRPr>
            </a:lvl1pPr>
            <a:lvl2pPr>
              <a:defRPr sz="1800">
                <a:latin typeface="Franklin Gothic Book" panose="020B0503020102020204" pitchFamily="34" charset="0"/>
              </a:defRPr>
            </a:lvl2pPr>
            <a:lvl3pPr>
              <a:defRPr sz="18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421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F3621F-219B-9791-5FE8-9923F9702FEB}"/>
              </a:ext>
            </a:extLst>
          </p:cNvPr>
          <p:cNvSpPr>
            <a:spLocks noGrp="1"/>
          </p:cNvSpPr>
          <p:nvPr>
            <p:ph type="title"/>
          </p:nvPr>
        </p:nvSpPr>
        <p:spPr>
          <a:xfrm>
            <a:off x="475612" y="182880"/>
            <a:ext cx="10125045" cy="813816"/>
          </a:xfrm>
          <a:prstGeom prst="rect">
            <a:avLst/>
          </a:prstGeom>
        </p:spPr>
        <p:txBody>
          <a:bodyPr anchor="ctr"/>
          <a:lstStyle>
            <a:lvl1pPr>
              <a:defRPr sz="3000" b="1">
                <a:solidFill>
                  <a:srgbClr val="007934"/>
                </a:solidFill>
                <a:latin typeface="Franklin Gothic Medium" panose="020B0603020102020204" pitchFamily="34" charset="0"/>
              </a:defRPr>
            </a:lvl1pPr>
          </a:lstStyle>
          <a:p>
            <a:r>
              <a:rPr lang="en-US"/>
              <a:t>Click to edit Master title style</a:t>
            </a:r>
          </a:p>
        </p:txBody>
      </p:sp>
      <p:sp>
        <p:nvSpPr>
          <p:cNvPr id="9" name="Content Placeholder 8">
            <a:extLst>
              <a:ext uri="{FF2B5EF4-FFF2-40B4-BE49-F238E27FC236}">
                <a16:creationId xmlns:a16="http://schemas.microsoft.com/office/drawing/2014/main" id="{6DBB7CA3-4391-23DD-F880-6FE92C9ACB42}"/>
              </a:ext>
            </a:extLst>
          </p:cNvPr>
          <p:cNvSpPr>
            <a:spLocks noGrp="1"/>
          </p:cNvSpPr>
          <p:nvPr>
            <p:ph sz="quarter" idx="10"/>
          </p:nvPr>
        </p:nvSpPr>
        <p:spPr>
          <a:xfrm>
            <a:off x="471611" y="1219200"/>
            <a:ext cx="10518339" cy="4673600"/>
          </a:xfrm>
          <a:prstGeom prst="rect">
            <a:avLst/>
          </a:prstGeom>
        </p:spPr>
        <p:txBody>
          <a:bodyPr/>
          <a:lstStyle>
            <a:lvl1pPr marL="0" indent="0">
              <a:buNone/>
              <a:defRPr sz="1800">
                <a:latin typeface="Franklin Gothic Book" panose="020B0503020102020204" pitchFamily="34" charset="0"/>
              </a:defRPr>
            </a:lvl1pPr>
            <a:lvl2pPr>
              <a:defRPr sz="1800">
                <a:latin typeface="Franklin Gothic Book" panose="020B0503020102020204" pitchFamily="34" charset="0"/>
              </a:defRPr>
            </a:lvl2pPr>
            <a:lvl3pPr>
              <a:defRPr sz="18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20A7182E-42B5-793F-5051-992804831FB4}"/>
              </a:ext>
            </a:extLst>
          </p:cNvPr>
          <p:cNvPicPr>
            <a:picLocks noChangeAspect="1"/>
          </p:cNvPicPr>
          <p:nvPr userDrawn="1"/>
        </p:nvPicPr>
        <p:blipFill rotWithShape="1">
          <a:blip r:embed="rId2" cstate="email">
            <a:alphaModFix amt="23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3517" b="13079"/>
          <a:stretch/>
        </p:blipFill>
        <p:spPr>
          <a:xfrm>
            <a:off x="0" y="3179298"/>
            <a:ext cx="12195176" cy="3407482"/>
          </a:xfrm>
          <a:prstGeom prst="rect">
            <a:avLst/>
          </a:prstGeom>
        </p:spPr>
      </p:pic>
    </p:spTree>
    <p:extLst>
      <p:ext uri="{BB962C8B-B14F-4D97-AF65-F5344CB8AC3E}">
        <p14:creationId xmlns:p14="http://schemas.microsoft.com/office/powerpoint/2010/main" val="2310896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427D-D3DB-D281-B4FC-9CBF3CE32565}"/>
              </a:ext>
            </a:extLst>
          </p:cNvPr>
          <p:cNvSpPr>
            <a:spLocks noGrp="1"/>
          </p:cNvSpPr>
          <p:nvPr>
            <p:ph type="title"/>
          </p:nvPr>
        </p:nvSpPr>
        <p:spPr>
          <a:xfrm>
            <a:off x="838419" y="365126"/>
            <a:ext cx="10515163"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8400DD-2450-F280-EEA2-FE83B839DF17}"/>
              </a:ext>
            </a:extLst>
          </p:cNvPr>
          <p:cNvSpPr>
            <a:spLocks noGrp="1"/>
          </p:cNvSpPr>
          <p:nvPr>
            <p:ph idx="1"/>
          </p:nvPr>
        </p:nvSpPr>
        <p:spPr>
          <a:xfrm>
            <a:off x="838419" y="1825625"/>
            <a:ext cx="10515163"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4B5E1-7B89-959D-4D0B-C586DFA6E5BC}"/>
              </a:ext>
            </a:extLst>
          </p:cNvPr>
          <p:cNvSpPr>
            <a:spLocks noGrp="1"/>
          </p:cNvSpPr>
          <p:nvPr>
            <p:ph type="dt" sz="half" idx="10"/>
          </p:nvPr>
        </p:nvSpPr>
        <p:spPr>
          <a:xfrm>
            <a:off x="838419" y="6356351"/>
            <a:ext cx="2742327" cy="365125"/>
          </a:xfrm>
          <a:prstGeom prst="rect">
            <a:avLst/>
          </a:prstGeom>
        </p:spPr>
        <p:txBody>
          <a:bodyPr/>
          <a:lstStyle/>
          <a:p>
            <a:fld id="{114EFFEC-1C1C-4FD4-9E34-51E41E61041A}" type="datetimeFigureOut">
              <a:rPr lang="en-US" smtClean="0"/>
              <a:t>11/29/2023</a:t>
            </a:fld>
            <a:endParaRPr lang="en-US"/>
          </a:p>
        </p:txBody>
      </p:sp>
      <p:sp>
        <p:nvSpPr>
          <p:cNvPr id="5" name="Footer Placeholder 4">
            <a:extLst>
              <a:ext uri="{FF2B5EF4-FFF2-40B4-BE49-F238E27FC236}">
                <a16:creationId xmlns:a16="http://schemas.microsoft.com/office/drawing/2014/main" id="{6D81DDBB-F554-66D4-44A1-BFBE374ED342}"/>
              </a:ext>
            </a:extLst>
          </p:cNvPr>
          <p:cNvSpPr>
            <a:spLocks noGrp="1"/>
          </p:cNvSpPr>
          <p:nvPr>
            <p:ph type="ftr" sz="quarter" idx="11"/>
          </p:nvPr>
        </p:nvSpPr>
        <p:spPr>
          <a:xfrm>
            <a:off x="4038065" y="6356351"/>
            <a:ext cx="4115872"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B6F157-1C71-BF7F-DEB1-47E3F21FF742}"/>
              </a:ext>
            </a:extLst>
          </p:cNvPr>
          <p:cNvSpPr>
            <a:spLocks noGrp="1"/>
          </p:cNvSpPr>
          <p:nvPr>
            <p:ph type="sldNum" sz="quarter" idx="12"/>
          </p:nvPr>
        </p:nvSpPr>
        <p:spPr>
          <a:xfrm>
            <a:off x="8611256" y="6356351"/>
            <a:ext cx="2742326" cy="365125"/>
          </a:xfrm>
          <a:prstGeom prst="rect">
            <a:avLst/>
          </a:prstGeom>
        </p:spPr>
        <p:txBody>
          <a:bodyPr/>
          <a:lstStyle/>
          <a:p>
            <a:fld id="{7AC721F6-0603-4325-8308-03A3E1C1FBBC}" type="slidenum">
              <a:rPr lang="en-US" smtClean="0"/>
              <a:t>‹#›</a:t>
            </a:fld>
            <a:endParaRPr lang="en-US"/>
          </a:p>
        </p:txBody>
      </p:sp>
    </p:spTree>
    <p:extLst>
      <p:ext uri="{BB962C8B-B14F-4D97-AF65-F5344CB8AC3E}">
        <p14:creationId xmlns:p14="http://schemas.microsoft.com/office/powerpoint/2010/main" val="1012124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59182-DA3B-5011-E616-032F8A4D7241}"/>
              </a:ext>
            </a:extLst>
          </p:cNvPr>
          <p:cNvSpPr>
            <a:spLocks noGrp="1"/>
          </p:cNvSpPr>
          <p:nvPr>
            <p:ph type="title"/>
          </p:nvPr>
        </p:nvSpPr>
        <p:spPr>
          <a:xfrm>
            <a:off x="832067" y="1709739"/>
            <a:ext cx="10515163"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8331F1-BC2E-8A82-6B3B-05C211EDFF2A}"/>
              </a:ext>
            </a:extLst>
          </p:cNvPr>
          <p:cNvSpPr>
            <a:spLocks noGrp="1"/>
          </p:cNvSpPr>
          <p:nvPr>
            <p:ph type="body" idx="1"/>
          </p:nvPr>
        </p:nvSpPr>
        <p:spPr>
          <a:xfrm>
            <a:off x="832067" y="4589464"/>
            <a:ext cx="10515163"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90CD77-6204-6DF0-6A1F-4E0111653BF9}"/>
              </a:ext>
            </a:extLst>
          </p:cNvPr>
          <p:cNvSpPr>
            <a:spLocks noGrp="1"/>
          </p:cNvSpPr>
          <p:nvPr>
            <p:ph type="dt" sz="half" idx="10"/>
          </p:nvPr>
        </p:nvSpPr>
        <p:spPr>
          <a:xfrm>
            <a:off x="838419" y="6356351"/>
            <a:ext cx="2742327" cy="365125"/>
          </a:xfrm>
          <a:prstGeom prst="rect">
            <a:avLst/>
          </a:prstGeom>
        </p:spPr>
        <p:txBody>
          <a:bodyPr/>
          <a:lstStyle/>
          <a:p>
            <a:fld id="{114EFFEC-1C1C-4FD4-9E34-51E41E61041A}" type="datetimeFigureOut">
              <a:rPr lang="en-US" smtClean="0"/>
              <a:t>11/29/2023</a:t>
            </a:fld>
            <a:endParaRPr lang="en-US"/>
          </a:p>
        </p:txBody>
      </p:sp>
      <p:sp>
        <p:nvSpPr>
          <p:cNvPr id="5" name="Footer Placeholder 4">
            <a:extLst>
              <a:ext uri="{FF2B5EF4-FFF2-40B4-BE49-F238E27FC236}">
                <a16:creationId xmlns:a16="http://schemas.microsoft.com/office/drawing/2014/main" id="{6CBD2E72-4895-1BB3-18A4-ED66D57DF489}"/>
              </a:ext>
            </a:extLst>
          </p:cNvPr>
          <p:cNvSpPr>
            <a:spLocks noGrp="1"/>
          </p:cNvSpPr>
          <p:nvPr>
            <p:ph type="ftr" sz="quarter" idx="11"/>
          </p:nvPr>
        </p:nvSpPr>
        <p:spPr>
          <a:xfrm>
            <a:off x="4038065" y="6356351"/>
            <a:ext cx="4115872"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2D9314-51AC-FCD3-72B8-7E3966D5BBFC}"/>
              </a:ext>
            </a:extLst>
          </p:cNvPr>
          <p:cNvSpPr>
            <a:spLocks noGrp="1"/>
          </p:cNvSpPr>
          <p:nvPr>
            <p:ph type="sldNum" sz="quarter" idx="12"/>
          </p:nvPr>
        </p:nvSpPr>
        <p:spPr>
          <a:xfrm>
            <a:off x="8611256" y="6356351"/>
            <a:ext cx="2742326" cy="365125"/>
          </a:xfrm>
          <a:prstGeom prst="rect">
            <a:avLst/>
          </a:prstGeom>
        </p:spPr>
        <p:txBody>
          <a:bodyPr/>
          <a:lstStyle/>
          <a:p>
            <a:fld id="{7AC721F6-0603-4325-8308-03A3E1C1FBBC}" type="slidenum">
              <a:rPr lang="en-US" smtClean="0"/>
              <a:t>‹#›</a:t>
            </a:fld>
            <a:endParaRPr lang="en-US"/>
          </a:p>
        </p:txBody>
      </p:sp>
    </p:spTree>
    <p:extLst>
      <p:ext uri="{BB962C8B-B14F-4D97-AF65-F5344CB8AC3E}">
        <p14:creationId xmlns:p14="http://schemas.microsoft.com/office/powerpoint/2010/main" val="2649331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B25E-86FD-A519-2AE3-427C6EA2E50E}"/>
              </a:ext>
            </a:extLst>
          </p:cNvPr>
          <p:cNvSpPr>
            <a:spLocks noGrp="1"/>
          </p:cNvSpPr>
          <p:nvPr>
            <p:ph type="title"/>
          </p:nvPr>
        </p:nvSpPr>
        <p:spPr>
          <a:xfrm>
            <a:off x="838419" y="365126"/>
            <a:ext cx="10515163"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C62395-E0BC-F0EA-6241-25E46929F766}"/>
              </a:ext>
            </a:extLst>
          </p:cNvPr>
          <p:cNvSpPr>
            <a:spLocks noGrp="1"/>
          </p:cNvSpPr>
          <p:nvPr>
            <p:ph sz="half" idx="1"/>
          </p:nvPr>
        </p:nvSpPr>
        <p:spPr>
          <a:xfrm>
            <a:off x="838419" y="1825625"/>
            <a:ext cx="5181362"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D88E42-6F82-5F00-E7DB-4FD75718D7C7}"/>
              </a:ext>
            </a:extLst>
          </p:cNvPr>
          <p:cNvSpPr>
            <a:spLocks noGrp="1"/>
          </p:cNvSpPr>
          <p:nvPr>
            <p:ph sz="half" idx="2"/>
          </p:nvPr>
        </p:nvSpPr>
        <p:spPr>
          <a:xfrm>
            <a:off x="6172221" y="1825625"/>
            <a:ext cx="518136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9816EA-C90C-6F10-23A2-6767DF71D35C}"/>
              </a:ext>
            </a:extLst>
          </p:cNvPr>
          <p:cNvSpPr>
            <a:spLocks noGrp="1"/>
          </p:cNvSpPr>
          <p:nvPr>
            <p:ph type="dt" sz="half" idx="10"/>
          </p:nvPr>
        </p:nvSpPr>
        <p:spPr>
          <a:xfrm>
            <a:off x="838419" y="6356351"/>
            <a:ext cx="2742327" cy="365125"/>
          </a:xfrm>
          <a:prstGeom prst="rect">
            <a:avLst/>
          </a:prstGeom>
        </p:spPr>
        <p:txBody>
          <a:bodyPr/>
          <a:lstStyle/>
          <a:p>
            <a:fld id="{114EFFEC-1C1C-4FD4-9E34-51E41E61041A}" type="datetimeFigureOut">
              <a:rPr lang="en-US" smtClean="0"/>
              <a:t>11/29/2023</a:t>
            </a:fld>
            <a:endParaRPr lang="en-US"/>
          </a:p>
        </p:txBody>
      </p:sp>
      <p:sp>
        <p:nvSpPr>
          <p:cNvPr id="6" name="Footer Placeholder 5">
            <a:extLst>
              <a:ext uri="{FF2B5EF4-FFF2-40B4-BE49-F238E27FC236}">
                <a16:creationId xmlns:a16="http://schemas.microsoft.com/office/drawing/2014/main" id="{A26E2607-DFD2-75EB-A95F-40F7D446EC2F}"/>
              </a:ext>
            </a:extLst>
          </p:cNvPr>
          <p:cNvSpPr>
            <a:spLocks noGrp="1"/>
          </p:cNvSpPr>
          <p:nvPr>
            <p:ph type="ftr" sz="quarter" idx="11"/>
          </p:nvPr>
        </p:nvSpPr>
        <p:spPr>
          <a:xfrm>
            <a:off x="4038065" y="6356351"/>
            <a:ext cx="4115872"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189DB6-A5F4-DE68-A6CF-2DA32E137AF1}"/>
              </a:ext>
            </a:extLst>
          </p:cNvPr>
          <p:cNvSpPr>
            <a:spLocks noGrp="1"/>
          </p:cNvSpPr>
          <p:nvPr>
            <p:ph type="sldNum" sz="quarter" idx="12"/>
          </p:nvPr>
        </p:nvSpPr>
        <p:spPr>
          <a:xfrm>
            <a:off x="8611256" y="6356351"/>
            <a:ext cx="2742326" cy="365125"/>
          </a:xfrm>
          <a:prstGeom prst="rect">
            <a:avLst/>
          </a:prstGeom>
        </p:spPr>
        <p:txBody>
          <a:bodyPr/>
          <a:lstStyle/>
          <a:p>
            <a:fld id="{7AC721F6-0603-4325-8308-03A3E1C1FBBC}" type="slidenum">
              <a:rPr lang="en-US" smtClean="0"/>
              <a:t>‹#›</a:t>
            </a:fld>
            <a:endParaRPr lang="en-US"/>
          </a:p>
        </p:txBody>
      </p:sp>
    </p:spTree>
    <p:extLst>
      <p:ext uri="{BB962C8B-B14F-4D97-AF65-F5344CB8AC3E}">
        <p14:creationId xmlns:p14="http://schemas.microsoft.com/office/powerpoint/2010/main" val="869588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87F6D5-9A5D-51E1-E676-727E7C3AB4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68" r="30732"/>
          <a:stretch/>
        </p:blipFill>
        <p:spPr>
          <a:xfrm>
            <a:off x="0" y="0"/>
            <a:ext cx="8519160" cy="6858000"/>
          </a:xfrm>
          <a:prstGeom prst="rect">
            <a:avLst/>
          </a:prstGeom>
        </p:spPr>
      </p:pic>
      <p:pic>
        <p:nvPicPr>
          <p:cNvPr id="2" name="Picture 1">
            <a:extLst>
              <a:ext uri="{FF2B5EF4-FFF2-40B4-BE49-F238E27FC236}">
                <a16:creationId xmlns:a16="http://schemas.microsoft.com/office/drawing/2014/main" id="{2DEFC8AC-AAAA-3994-7845-3E8C4EDCC2AA}"/>
              </a:ext>
            </a:extLst>
          </p:cNvPr>
          <p:cNvPicPr>
            <a:picLocks noChangeAspect="1"/>
          </p:cNvPicPr>
          <p:nvPr userDrawn="1"/>
        </p:nvPicPr>
        <p:blipFill>
          <a:blip r:embed="rId3"/>
          <a:stretch>
            <a:fillRect/>
          </a:stretch>
        </p:blipFill>
        <p:spPr>
          <a:xfrm>
            <a:off x="407277" y="454189"/>
            <a:ext cx="3175961" cy="486490"/>
          </a:xfrm>
          <a:prstGeom prst="rect">
            <a:avLst/>
          </a:prstGeom>
        </p:spPr>
      </p:pic>
      <p:sp>
        <p:nvSpPr>
          <p:cNvPr id="19" name="Subtitle 2"/>
          <p:cNvSpPr>
            <a:spLocks noGrp="1"/>
          </p:cNvSpPr>
          <p:nvPr>
            <p:ph type="subTitle" idx="1"/>
          </p:nvPr>
        </p:nvSpPr>
        <p:spPr>
          <a:xfrm>
            <a:off x="6513711" y="2425933"/>
            <a:ext cx="5384040" cy="1381360"/>
          </a:xfrm>
          <a:prstGeom prst="rect">
            <a:avLst/>
          </a:prstGeom>
        </p:spPr>
        <p:txBody>
          <a:bodyPr>
            <a:noAutofit/>
          </a:bodyPr>
          <a:lstStyle>
            <a:lvl1pPr marL="0" indent="0" algn="l">
              <a:lnSpc>
                <a:spcPts val="3300"/>
              </a:lnSpc>
              <a:buNone/>
              <a:defRPr sz="3000" b="1" i="0">
                <a:solidFill>
                  <a:schemeClr val="accent5"/>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6513711" y="3963078"/>
            <a:ext cx="5370014" cy="329916"/>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800" b="1" i="0" u="none" strike="noStrike" kern="1200" cap="none" spc="0" normalizeH="0" baseline="0" noProof="0">
                <a:ln>
                  <a:noFill/>
                </a:ln>
                <a:solidFill>
                  <a:srgbClr val="282B2E"/>
                </a:solidFill>
                <a:effectLst/>
                <a:uLnTx/>
                <a:uFillTx/>
                <a:latin typeface="+mn-lt"/>
                <a:cs typeface="Franklin Gothic Book"/>
              </a:defRPr>
            </a:lvl1pPr>
          </a:lstStyle>
          <a:p>
            <a:pPr lvl="0"/>
            <a:r>
              <a:rPr lang="en-US" noProof="0"/>
              <a:t>Click to edit Master text styles</a:t>
            </a:r>
          </a:p>
        </p:txBody>
      </p:sp>
      <p:sp>
        <p:nvSpPr>
          <p:cNvPr id="22" name="Text Placeholder 18"/>
          <p:cNvSpPr>
            <a:spLocks noGrp="1"/>
          </p:cNvSpPr>
          <p:nvPr>
            <p:ph type="body" sz="quarter" idx="13"/>
          </p:nvPr>
        </p:nvSpPr>
        <p:spPr>
          <a:xfrm>
            <a:off x="6513711" y="4428474"/>
            <a:ext cx="3798903" cy="288687"/>
          </a:xfrm>
          <a:prstGeom prst="rect">
            <a:avLst/>
          </a:prstGeom>
        </p:spPr>
        <p:txBody>
          <a:bodyPr>
            <a:noAutofit/>
          </a:bodyPr>
          <a:lstStyle>
            <a:lvl1pPr>
              <a:buNone/>
              <a:defRPr sz="1400">
                <a:solidFill>
                  <a:srgbClr val="282B2E"/>
                </a:solidFill>
                <a:latin typeface="+mn-lt"/>
                <a:cs typeface="Franklin Gothic Book"/>
              </a:defRPr>
            </a:lvl1pPr>
            <a:lvl5pPr>
              <a:defRPr/>
            </a:lvl5pPr>
          </a:lstStyle>
          <a:p>
            <a:pPr lvl="0"/>
            <a:r>
              <a:rPr lang="en-US"/>
              <a:t>Click to edit Master text styles</a:t>
            </a:r>
          </a:p>
        </p:txBody>
      </p:sp>
    </p:spTree>
    <p:extLst>
      <p:ext uri="{BB962C8B-B14F-4D97-AF65-F5344CB8AC3E}">
        <p14:creationId xmlns:p14="http://schemas.microsoft.com/office/powerpoint/2010/main" val="2909270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001A3-8033-78A2-14E4-013F449E49B7}"/>
              </a:ext>
            </a:extLst>
          </p:cNvPr>
          <p:cNvSpPr>
            <a:spLocks noGrp="1"/>
          </p:cNvSpPr>
          <p:nvPr>
            <p:ph type="title"/>
          </p:nvPr>
        </p:nvSpPr>
        <p:spPr>
          <a:xfrm>
            <a:off x="840007" y="365126"/>
            <a:ext cx="10515163"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D7C16A8-9E18-B929-E12E-342F6391ECB5}"/>
              </a:ext>
            </a:extLst>
          </p:cNvPr>
          <p:cNvSpPr>
            <a:spLocks noGrp="1"/>
          </p:cNvSpPr>
          <p:nvPr>
            <p:ph type="body" idx="1"/>
          </p:nvPr>
        </p:nvSpPr>
        <p:spPr>
          <a:xfrm>
            <a:off x="840007" y="1681163"/>
            <a:ext cx="5157543"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C34A0F-EB55-4769-1C3B-DF5EDECF08ED}"/>
              </a:ext>
            </a:extLst>
          </p:cNvPr>
          <p:cNvSpPr>
            <a:spLocks noGrp="1"/>
          </p:cNvSpPr>
          <p:nvPr>
            <p:ph sz="half" idx="2"/>
          </p:nvPr>
        </p:nvSpPr>
        <p:spPr>
          <a:xfrm>
            <a:off x="840007" y="2505075"/>
            <a:ext cx="5157543"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608A8-18A4-6CD6-67FE-F286D63E3E4F}"/>
              </a:ext>
            </a:extLst>
          </p:cNvPr>
          <p:cNvSpPr>
            <a:spLocks noGrp="1"/>
          </p:cNvSpPr>
          <p:nvPr>
            <p:ph type="body" sz="quarter" idx="3"/>
          </p:nvPr>
        </p:nvSpPr>
        <p:spPr>
          <a:xfrm>
            <a:off x="6172220" y="1681163"/>
            <a:ext cx="518295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19DFF6-9F02-6604-173B-DA4342FFF218}"/>
              </a:ext>
            </a:extLst>
          </p:cNvPr>
          <p:cNvSpPr>
            <a:spLocks noGrp="1"/>
          </p:cNvSpPr>
          <p:nvPr>
            <p:ph sz="quarter" idx="4"/>
          </p:nvPr>
        </p:nvSpPr>
        <p:spPr>
          <a:xfrm>
            <a:off x="6172220" y="2505075"/>
            <a:ext cx="518295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00280D-E387-E696-7880-2EF3DB3A8676}"/>
              </a:ext>
            </a:extLst>
          </p:cNvPr>
          <p:cNvSpPr>
            <a:spLocks noGrp="1"/>
          </p:cNvSpPr>
          <p:nvPr>
            <p:ph type="dt" sz="half" idx="10"/>
          </p:nvPr>
        </p:nvSpPr>
        <p:spPr>
          <a:xfrm>
            <a:off x="838419" y="6356351"/>
            <a:ext cx="2742327" cy="365125"/>
          </a:xfrm>
          <a:prstGeom prst="rect">
            <a:avLst/>
          </a:prstGeom>
        </p:spPr>
        <p:txBody>
          <a:bodyPr/>
          <a:lstStyle/>
          <a:p>
            <a:fld id="{114EFFEC-1C1C-4FD4-9E34-51E41E61041A}" type="datetimeFigureOut">
              <a:rPr lang="en-US" smtClean="0"/>
              <a:t>11/29/2023</a:t>
            </a:fld>
            <a:endParaRPr lang="en-US"/>
          </a:p>
        </p:txBody>
      </p:sp>
      <p:sp>
        <p:nvSpPr>
          <p:cNvPr id="8" name="Footer Placeholder 7">
            <a:extLst>
              <a:ext uri="{FF2B5EF4-FFF2-40B4-BE49-F238E27FC236}">
                <a16:creationId xmlns:a16="http://schemas.microsoft.com/office/drawing/2014/main" id="{81EFF965-DC42-81F2-1DA1-718C0F0C7704}"/>
              </a:ext>
            </a:extLst>
          </p:cNvPr>
          <p:cNvSpPr>
            <a:spLocks noGrp="1"/>
          </p:cNvSpPr>
          <p:nvPr>
            <p:ph type="ftr" sz="quarter" idx="11"/>
          </p:nvPr>
        </p:nvSpPr>
        <p:spPr>
          <a:xfrm>
            <a:off x="4038065" y="6356351"/>
            <a:ext cx="4115872"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B0780C-7842-D6EC-39D5-C1B350C245DC}"/>
              </a:ext>
            </a:extLst>
          </p:cNvPr>
          <p:cNvSpPr>
            <a:spLocks noGrp="1"/>
          </p:cNvSpPr>
          <p:nvPr>
            <p:ph type="sldNum" sz="quarter" idx="12"/>
          </p:nvPr>
        </p:nvSpPr>
        <p:spPr>
          <a:xfrm>
            <a:off x="8611256" y="6356351"/>
            <a:ext cx="2742326" cy="365125"/>
          </a:xfrm>
          <a:prstGeom prst="rect">
            <a:avLst/>
          </a:prstGeom>
        </p:spPr>
        <p:txBody>
          <a:bodyPr/>
          <a:lstStyle/>
          <a:p>
            <a:fld id="{7AC721F6-0603-4325-8308-03A3E1C1FBBC}" type="slidenum">
              <a:rPr lang="en-US" smtClean="0"/>
              <a:t>‹#›</a:t>
            </a:fld>
            <a:endParaRPr lang="en-US"/>
          </a:p>
        </p:txBody>
      </p:sp>
    </p:spTree>
    <p:extLst>
      <p:ext uri="{BB962C8B-B14F-4D97-AF65-F5344CB8AC3E}">
        <p14:creationId xmlns:p14="http://schemas.microsoft.com/office/powerpoint/2010/main" val="4037323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F14202-96B0-2C8D-3D90-F7B3FD23B14A}"/>
              </a:ext>
            </a:extLst>
          </p:cNvPr>
          <p:cNvSpPr/>
          <p:nvPr userDrawn="1"/>
        </p:nvSpPr>
        <p:spPr>
          <a:xfrm>
            <a:off x="1" y="0"/>
            <a:ext cx="1220142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0162A354-FFD1-9AFD-0C58-8253C545372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1833" t="1356" r="597" b="1"/>
          <a:stretch/>
        </p:blipFill>
        <p:spPr>
          <a:xfrm>
            <a:off x="3859957" y="1"/>
            <a:ext cx="8353695" cy="6858001"/>
          </a:xfrm>
          <a:prstGeom prst="rect">
            <a:avLst/>
          </a:prstGeom>
        </p:spPr>
      </p:pic>
    </p:spTree>
    <p:extLst>
      <p:ext uri="{BB962C8B-B14F-4D97-AF65-F5344CB8AC3E}">
        <p14:creationId xmlns:p14="http://schemas.microsoft.com/office/powerpoint/2010/main" val="1699424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DD642-789D-78F0-101D-828055B406BA}"/>
              </a:ext>
            </a:extLst>
          </p:cNvPr>
          <p:cNvSpPr>
            <a:spLocks noGrp="1"/>
          </p:cNvSpPr>
          <p:nvPr>
            <p:ph type="dt" sz="half" idx="10"/>
          </p:nvPr>
        </p:nvSpPr>
        <p:spPr>
          <a:xfrm>
            <a:off x="838419" y="6356351"/>
            <a:ext cx="2742327" cy="365125"/>
          </a:xfrm>
          <a:prstGeom prst="rect">
            <a:avLst/>
          </a:prstGeom>
        </p:spPr>
        <p:txBody>
          <a:bodyPr/>
          <a:lstStyle/>
          <a:p>
            <a:fld id="{114EFFEC-1C1C-4FD4-9E34-51E41E61041A}" type="datetimeFigureOut">
              <a:rPr lang="en-US" smtClean="0"/>
              <a:t>11/29/2023</a:t>
            </a:fld>
            <a:endParaRPr lang="en-US"/>
          </a:p>
        </p:txBody>
      </p:sp>
      <p:sp>
        <p:nvSpPr>
          <p:cNvPr id="3" name="Footer Placeholder 2">
            <a:extLst>
              <a:ext uri="{FF2B5EF4-FFF2-40B4-BE49-F238E27FC236}">
                <a16:creationId xmlns:a16="http://schemas.microsoft.com/office/drawing/2014/main" id="{4B16DEE0-19C1-E455-1CF2-8090C0737FE1}"/>
              </a:ext>
            </a:extLst>
          </p:cNvPr>
          <p:cNvSpPr>
            <a:spLocks noGrp="1"/>
          </p:cNvSpPr>
          <p:nvPr>
            <p:ph type="ftr" sz="quarter" idx="11"/>
          </p:nvPr>
        </p:nvSpPr>
        <p:spPr>
          <a:xfrm>
            <a:off x="4038065" y="6356351"/>
            <a:ext cx="4115872"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13EA0BC-54F8-33C6-088E-520C39A3AFA4}"/>
              </a:ext>
            </a:extLst>
          </p:cNvPr>
          <p:cNvSpPr>
            <a:spLocks noGrp="1"/>
          </p:cNvSpPr>
          <p:nvPr>
            <p:ph type="sldNum" sz="quarter" idx="12"/>
          </p:nvPr>
        </p:nvSpPr>
        <p:spPr>
          <a:xfrm>
            <a:off x="8611256" y="6356351"/>
            <a:ext cx="2742326" cy="365125"/>
          </a:xfrm>
          <a:prstGeom prst="rect">
            <a:avLst/>
          </a:prstGeom>
        </p:spPr>
        <p:txBody>
          <a:bodyPr/>
          <a:lstStyle/>
          <a:p>
            <a:fld id="{7AC721F6-0603-4325-8308-03A3E1C1FBBC}" type="slidenum">
              <a:rPr lang="en-US" smtClean="0"/>
              <a:t>‹#›</a:t>
            </a:fld>
            <a:endParaRPr lang="en-US"/>
          </a:p>
        </p:txBody>
      </p:sp>
      <p:sp>
        <p:nvSpPr>
          <p:cNvPr id="5" name="Rectangle 4">
            <a:extLst>
              <a:ext uri="{FF2B5EF4-FFF2-40B4-BE49-F238E27FC236}">
                <a16:creationId xmlns:a16="http://schemas.microsoft.com/office/drawing/2014/main" id="{02608F64-4033-B5FA-6D2F-DEC6E32614DD}"/>
              </a:ext>
            </a:extLst>
          </p:cNvPr>
          <p:cNvSpPr/>
          <p:nvPr userDrawn="1"/>
        </p:nvSpPr>
        <p:spPr>
          <a:xfrm>
            <a:off x="1885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A79C711D-38A8-7EC4-B79C-20513D284FF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t="868" r="30732"/>
          <a:stretch/>
        </p:blipFill>
        <p:spPr>
          <a:xfrm>
            <a:off x="0" y="0"/>
            <a:ext cx="8521379" cy="6858000"/>
          </a:xfrm>
          <a:prstGeom prst="rect">
            <a:avLst/>
          </a:prstGeom>
        </p:spPr>
      </p:pic>
      <p:pic>
        <p:nvPicPr>
          <p:cNvPr id="7" name="Picture 6">
            <a:extLst>
              <a:ext uri="{FF2B5EF4-FFF2-40B4-BE49-F238E27FC236}">
                <a16:creationId xmlns:a16="http://schemas.microsoft.com/office/drawing/2014/main" id="{773B46AA-EE03-1EAF-9E0B-682C22A7232A}"/>
              </a:ext>
            </a:extLst>
          </p:cNvPr>
          <p:cNvPicPr>
            <a:picLocks noChangeAspect="1"/>
          </p:cNvPicPr>
          <p:nvPr userDrawn="1"/>
        </p:nvPicPr>
        <p:blipFill>
          <a:blip r:embed="rId3"/>
          <a:stretch>
            <a:fillRect/>
          </a:stretch>
        </p:blipFill>
        <p:spPr>
          <a:xfrm>
            <a:off x="407384" y="454189"/>
            <a:ext cx="3176788" cy="486490"/>
          </a:xfrm>
          <a:prstGeom prst="rect">
            <a:avLst/>
          </a:prstGeom>
        </p:spPr>
      </p:pic>
    </p:spTree>
    <p:extLst>
      <p:ext uri="{BB962C8B-B14F-4D97-AF65-F5344CB8AC3E}">
        <p14:creationId xmlns:p14="http://schemas.microsoft.com/office/powerpoint/2010/main" val="267722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212D9-7AAC-044A-B137-795114995742}"/>
              </a:ext>
            </a:extLst>
          </p:cNvPr>
          <p:cNvSpPr>
            <a:spLocks noGrp="1"/>
          </p:cNvSpPr>
          <p:nvPr>
            <p:ph type="title"/>
          </p:nvPr>
        </p:nvSpPr>
        <p:spPr>
          <a:xfrm>
            <a:off x="840007" y="457200"/>
            <a:ext cx="3931674"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607D37-E285-D33B-0628-D01751535A5A}"/>
              </a:ext>
            </a:extLst>
          </p:cNvPr>
          <p:cNvSpPr>
            <a:spLocks noGrp="1"/>
          </p:cNvSpPr>
          <p:nvPr>
            <p:ph idx="1"/>
          </p:nvPr>
        </p:nvSpPr>
        <p:spPr>
          <a:xfrm>
            <a:off x="5182950" y="987426"/>
            <a:ext cx="617222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A7160E-1F27-0BF6-11D0-44E6D9D6D7ED}"/>
              </a:ext>
            </a:extLst>
          </p:cNvPr>
          <p:cNvSpPr>
            <a:spLocks noGrp="1"/>
          </p:cNvSpPr>
          <p:nvPr>
            <p:ph type="body" sz="half" idx="2"/>
          </p:nvPr>
        </p:nvSpPr>
        <p:spPr>
          <a:xfrm>
            <a:off x="840007" y="2057400"/>
            <a:ext cx="3931674"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18F4A6-FE11-1518-F9F2-DD2FFCE673AB}"/>
              </a:ext>
            </a:extLst>
          </p:cNvPr>
          <p:cNvSpPr>
            <a:spLocks noGrp="1"/>
          </p:cNvSpPr>
          <p:nvPr>
            <p:ph type="dt" sz="half" idx="10"/>
          </p:nvPr>
        </p:nvSpPr>
        <p:spPr>
          <a:xfrm>
            <a:off x="838419" y="6356351"/>
            <a:ext cx="2742327" cy="365125"/>
          </a:xfrm>
          <a:prstGeom prst="rect">
            <a:avLst/>
          </a:prstGeom>
        </p:spPr>
        <p:txBody>
          <a:bodyPr/>
          <a:lstStyle/>
          <a:p>
            <a:fld id="{114EFFEC-1C1C-4FD4-9E34-51E41E61041A}" type="datetimeFigureOut">
              <a:rPr lang="en-US" smtClean="0"/>
              <a:t>11/29/2023</a:t>
            </a:fld>
            <a:endParaRPr lang="en-US"/>
          </a:p>
        </p:txBody>
      </p:sp>
      <p:sp>
        <p:nvSpPr>
          <p:cNvPr id="6" name="Footer Placeholder 5">
            <a:extLst>
              <a:ext uri="{FF2B5EF4-FFF2-40B4-BE49-F238E27FC236}">
                <a16:creationId xmlns:a16="http://schemas.microsoft.com/office/drawing/2014/main" id="{855D9802-D20F-36E7-5730-C236EF0CA0C1}"/>
              </a:ext>
            </a:extLst>
          </p:cNvPr>
          <p:cNvSpPr>
            <a:spLocks noGrp="1"/>
          </p:cNvSpPr>
          <p:nvPr>
            <p:ph type="ftr" sz="quarter" idx="11"/>
          </p:nvPr>
        </p:nvSpPr>
        <p:spPr>
          <a:xfrm>
            <a:off x="4038065" y="6356351"/>
            <a:ext cx="4115872"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D0926-EDBB-D4EA-B76F-629E41C61F36}"/>
              </a:ext>
            </a:extLst>
          </p:cNvPr>
          <p:cNvSpPr>
            <a:spLocks noGrp="1"/>
          </p:cNvSpPr>
          <p:nvPr>
            <p:ph type="sldNum" sz="quarter" idx="12"/>
          </p:nvPr>
        </p:nvSpPr>
        <p:spPr>
          <a:xfrm>
            <a:off x="8611256" y="6356351"/>
            <a:ext cx="2742326" cy="365125"/>
          </a:xfrm>
          <a:prstGeom prst="rect">
            <a:avLst/>
          </a:prstGeom>
        </p:spPr>
        <p:txBody>
          <a:bodyPr/>
          <a:lstStyle/>
          <a:p>
            <a:fld id="{7AC721F6-0603-4325-8308-03A3E1C1FBBC}" type="slidenum">
              <a:rPr lang="en-US" smtClean="0"/>
              <a:t>‹#›</a:t>
            </a:fld>
            <a:endParaRPr lang="en-US"/>
          </a:p>
        </p:txBody>
      </p:sp>
    </p:spTree>
    <p:extLst>
      <p:ext uri="{BB962C8B-B14F-4D97-AF65-F5344CB8AC3E}">
        <p14:creationId xmlns:p14="http://schemas.microsoft.com/office/powerpoint/2010/main" val="147200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3F453-7021-70B8-2834-4EF227ABF4CF}"/>
              </a:ext>
            </a:extLst>
          </p:cNvPr>
          <p:cNvSpPr>
            <a:spLocks noGrp="1"/>
          </p:cNvSpPr>
          <p:nvPr>
            <p:ph type="title"/>
          </p:nvPr>
        </p:nvSpPr>
        <p:spPr>
          <a:xfrm>
            <a:off x="840007" y="457200"/>
            <a:ext cx="3931674"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334D60-4438-9959-82D0-B92F401ADC5F}"/>
              </a:ext>
            </a:extLst>
          </p:cNvPr>
          <p:cNvSpPr>
            <a:spLocks noGrp="1"/>
          </p:cNvSpPr>
          <p:nvPr>
            <p:ph type="pic" idx="1"/>
          </p:nvPr>
        </p:nvSpPr>
        <p:spPr>
          <a:xfrm>
            <a:off x="5182950" y="987426"/>
            <a:ext cx="617222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C953FD-F36F-3F6C-6CA7-7CB4B60E3488}"/>
              </a:ext>
            </a:extLst>
          </p:cNvPr>
          <p:cNvSpPr>
            <a:spLocks noGrp="1"/>
          </p:cNvSpPr>
          <p:nvPr>
            <p:ph type="body" sz="half" idx="2"/>
          </p:nvPr>
        </p:nvSpPr>
        <p:spPr>
          <a:xfrm>
            <a:off x="840007" y="2057400"/>
            <a:ext cx="3931674"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7AD810-9BAF-F9A1-971A-1EE7E37E132D}"/>
              </a:ext>
            </a:extLst>
          </p:cNvPr>
          <p:cNvSpPr>
            <a:spLocks noGrp="1"/>
          </p:cNvSpPr>
          <p:nvPr>
            <p:ph type="dt" sz="half" idx="10"/>
          </p:nvPr>
        </p:nvSpPr>
        <p:spPr>
          <a:xfrm>
            <a:off x="838419" y="6356351"/>
            <a:ext cx="2742327" cy="365125"/>
          </a:xfrm>
          <a:prstGeom prst="rect">
            <a:avLst/>
          </a:prstGeom>
        </p:spPr>
        <p:txBody>
          <a:bodyPr/>
          <a:lstStyle/>
          <a:p>
            <a:fld id="{114EFFEC-1C1C-4FD4-9E34-51E41E61041A}" type="datetimeFigureOut">
              <a:rPr lang="en-US" smtClean="0"/>
              <a:t>11/29/2023</a:t>
            </a:fld>
            <a:endParaRPr lang="en-US"/>
          </a:p>
        </p:txBody>
      </p:sp>
      <p:sp>
        <p:nvSpPr>
          <p:cNvPr id="6" name="Footer Placeholder 5">
            <a:extLst>
              <a:ext uri="{FF2B5EF4-FFF2-40B4-BE49-F238E27FC236}">
                <a16:creationId xmlns:a16="http://schemas.microsoft.com/office/drawing/2014/main" id="{4D1E5295-7E2D-AB7F-6387-2969D2B8527F}"/>
              </a:ext>
            </a:extLst>
          </p:cNvPr>
          <p:cNvSpPr>
            <a:spLocks noGrp="1"/>
          </p:cNvSpPr>
          <p:nvPr>
            <p:ph type="ftr" sz="quarter" idx="11"/>
          </p:nvPr>
        </p:nvSpPr>
        <p:spPr>
          <a:xfrm>
            <a:off x="4038065" y="6356351"/>
            <a:ext cx="4115872"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D2B5CB-375C-B2F2-8365-A1DCF2200E80}"/>
              </a:ext>
            </a:extLst>
          </p:cNvPr>
          <p:cNvSpPr>
            <a:spLocks noGrp="1"/>
          </p:cNvSpPr>
          <p:nvPr>
            <p:ph type="sldNum" sz="quarter" idx="12"/>
          </p:nvPr>
        </p:nvSpPr>
        <p:spPr>
          <a:xfrm>
            <a:off x="8611256" y="6356351"/>
            <a:ext cx="2742326" cy="365125"/>
          </a:xfrm>
          <a:prstGeom prst="rect">
            <a:avLst/>
          </a:prstGeom>
        </p:spPr>
        <p:txBody>
          <a:bodyPr/>
          <a:lstStyle/>
          <a:p>
            <a:fld id="{7AC721F6-0603-4325-8308-03A3E1C1FBBC}" type="slidenum">
              <a:rPr lang="en-US" smtClean="0"/>
              <a:t>‹#›</a:t>
            </a:fld>
            <a:endParaRPr lang="en-US"/>
          </a:p>
        </p:txBody>
      </p:sp>
    </p:spTree>
    <p:extLst>
      <p:ext uri="{BB962C8B-B14F-4D97-AF65-F5344CB8AC3E}">
        <p14:creationId xmlns:p14="http://schemas.microsoft.com/office/powerpoint/2010/main" val="1471045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1D9-DD4A-2B25-D17F-448AB65B3708}"/>
              </a:ext>
            </a:extLst>
          </p:cNvPr>
          <p:cNvSpPr>
            <a:spLocks noGrp="1"/>
          </p:cNvSpPr>
          <p:nvPr>
            <p:ph type="title"/>
          </p:nvPr>
        </p:nvSpPr>
        <p:spPr>
          <a:xfrm>
            <a:off x="838419" y="365126"/>
            <a:ext cx="10515163"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4AE4F-A856-6622-6101-896FD5D11E9E}"/>
              </a:ext>
            </a:extLst>
          </p:cNvPr>
          <p:cNvSpPr>
            <a:spLocks noGrp="1"/>
          </p:cNvSpPr>
          <p:nvPr>
            <p:ph type="body" orient="vert" idx="1"/>
          </p:nvPr>
        </p:nvSpPr>
        <p:spPr>
          <a:xfrm>
            <a:off x="838419" y="1825625"/>
            <a:ext cx="10515163"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27707-80A0-B357-C2A4-2C09F2D06FDA}"/>
              </a:ext>
            </a:extLst>
          </p:cNvPr>
          <p:cNvSpPr>
            <a:spLocks noGrp="1"/>
          </p:cNvSpPr>
          <p:nvPr>
            <p:ph type="dt" sz="half" idx="10"/>
          </p:nvPr>
        </p:nvSpPr>
        <p:spPr>
          <a:xfrm>
            <a:off x="838419" y="6356351"/>
            <a:ext cx="2742327" cy="365125"/>
          </a:xfrm>
          <a:prstGeom prst="rect">
            <a:avLst/>
          </a:prstGeom>
        </p:spPr>
        <p:txBody>
          <a:bodyPr/>
          <a:lstStyle/>
          <a:p>
            <a:fld id="{114EFFEC-1C1C-4FD4-9E34-51E41E61041A}" type="datetimeFigureOut">
              <a:rPr lang="en-US" smtClean="0"/>
              <a:t>11/29/2023</a:t>
            </a:fld>
            <a:endParaRPr lang="en-US"/>
          </a:p>
        </p:txBody>
      </p:sp>
      <p:sp>
        <p:nvSpPr>
          <p:cNvPr id="5" name="Footer Placeholder 4">
            <a:extLst>
              <a:ext uri="{FF2B5EF4-FFF2-40B4-BE49-F238E27FC236}">
                <a16:creationId xmlns:a16="http://schemas.microsoft.com/office/drawing/2014/main" id="{FD2C4B3C-4494-8E15-F25A-1016C308359E}"/>
              </a:ext>
            </a:extLst>
          </p:cNvPr>
          <p:cNvSpPr>
            <a:spLocks noGrp="1"/>
          </p:cNvSpPr>
          <p:nvPr>
            <p:ph type="ftr" sz="quarter" idx="11"/>
          </p:nvPr>
        </p:nvSpPr>
        <p:spPr>
          <a:xfrm>
            <a:off x="4038065" y="6356351"/>
            <a:ext cx="4115872"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D97EFF-3835-5B7F-BFDE-F44F70341138}"/>
              </a:ext>
            </a:extLst>
          </p:cNvPr>
          <p:cNvSpPr>
            <a:spLocks noGrp="1"/>
          </p:cNvSpPr>
          <p:nvPr>
            <p:ph type="sldNum" sz="quarter" idx="12"/>
          </p:nvPr>
        </p:nvSpPr>
        <p:spPr>
          <a:xfrm>
            <a:off x="8611256" y="6356351"/>
            <a:ext cx="2742326" cy="365125"/>
          </a:xfrm>
          <a:prstGeom prst="rect">
            <a:avLst/>
          </a:prstGeom>
        </p:spPr>
        <p:txBody>
          <a:bodyPr/>
          <a:lstStyle/>
          <a:p>
            <a:fld id="{7AC721F6-0603-4325-8308-03A3E1C1FBBC}" type="slidenum">
              <a:rPr lang="en-US" smtClean="0"/>
              <a:t>‹#›</a:t>
            </a:fld>
            <a:endParaRPr lang="en-US"/>
          </a:p>
        </p:txBody>
      </p:sp>
    </p:spTree>
    <p:extLst>
      <p:ext uri="{BB962C8B-B14F-4D97-AF65-F5344CB8AC3E}">
        <p14:creationId xmlns:p14="http://schemas.microsoft.com/office/powerpoint/2010/main" val="2023157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18AFAB-94EC-8C09-EE56-F2FFD2717A72}"/>
              </a:ext>
            </a:extLst>
          </p:cNvPr>
          <p:cNvSpPr>
            <a:spLocks noGrp="1"/>
          </p:cNvSpPr>
          <p:nvPr>
            <p:ph type="title" orient="vert"/>
          </p:nvPr>
        </p:nvSpPr>
        <p:spPr>
          <a:xfrm>
            <a:off x="8725585" y="365125"/>
            <a:ext cx="26279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BD1FF0-A3F6-37C0-C321-65905CCB6485}"/>
              </a:ext>
            </a:extLst>
          </p:cNvPr>
          <p:cNvSpPr>
            <a:spLocks noGrp="1"/>
          </p:cNvSpPr>
          <p:nvPr>
            <p:ph type="body" orient="vert" idx="1"/>
          </p:nvPr>
        </p:nvSpPr>
        <p:spPr>
          <a:xfrm>
            <a:off x="838419" y="365125"/>
            <a:ext cx="7734727"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E87DF-1150-D9D0-5E71-F130888B43F0}"/>
              </a:ext>
            </a:extLst>
          </p:cNvPr>
          <p:cNvSpPr>
            <a:spLocks noGrp="1"/>
          </p:cNvSpPr>
          <p:nvPr>
            <p:ph type="dt" sz="half" idx="10"/>
          </p:nvPr>
        </p:nvSpPr>
        <p:spPr>
          <a:xfrm>
            <a:off x="838419" y="6356351"/>
            <a:ext cx="2742327" cy="365125"/>
          </a:xfrm>
          <a:prstGeom prst="rect">
            <a:avLst/>
          </a:prstGeom>
        </p:spPr>
        <p:txBody>
          <a:bodyPr/>
          <a:lstStyle/>
          <a:p>
            <a:fld id="{114EFFEC-1C1C-4FD4-9E34-51E41E61041A}" type="datetimeFigureOut">
              <a:rPr lang="en-US" smtClean="0"/>
              <a:t>11/29/2023</a:t>
            </a:fld>
            <a:endParaRPr lang="en-US"/>
          </a:p>
        </p:txBody>
      </p:sp>
      <p:sp>
        <p:nvSpPr>
          <p:cNvPr id="5" name="Footer Placeholder 4">
            <a:extLst>
              <a:ext uri="{FF2B5EF4-FFF2-40B4-BE49-F238E27FC236}">
                <a16:creationId xmlns:a16="http://schemas.microsoft.com/office/drawing/2014/main" id="{DED3BB70-485D-8B28-B603-2EBBDA054A2E}"/>
              </a:ext>
            </a:extLst>
          </p:cNvPr>
          <p:cNvSpPr>
            <a:spLocks noGrp="1"/>
          </p:cNvSpPr>
          <p:nvPr>
            <p:ph type="ftr" sz="quarter" idx="11"/>
          </p:nvPr>
        </p:nvSpPr>
        <p:spPr>
          <a:xfrm>
            <a:off x="4038065" y="6356351"/>
            <a:ext cx="4115872"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6EE99-8082-D370-0998-0956426AE846}"/>
              </a:ext>
            </a:extLst>
          </p:cNvPr>
          <p:cNvSpPr>
            <a:spLocks noGrp="1"/>
          </p:cNvSpPr>
          <p:nvPr>
            <p:ph type="sldNum" sz="quarter" idx="12"/>
          </p:nvPr>
        </p:nvSpPr>
        <p:spPr>
          <a:xfrm>
            <a:off x="8611256" y="6356351"/>
            <a:ext cx="2742326" cy="365125"/>
          </a:xfrm>
          <a:prstGeom prst="rect">
            <a:avLst/>
          </a:prstGeom>
        </p:spPr>
        <p:txBody>
          <a:bodyPr/>
          <a:lstStyle/>
          <a:p>
            <a:fld id="{7AC721F6-0603-4325-8308-03A3E1C1FBBC}" type="slidenum">
              <a:rPr lang="en-US" smtClean="0"/>
              <a:t>‹#›</a:t>
            </a:fld>
            <a:endParaRPr lang="en-US"/>
          </a:p>
        </p:txBody>
      </p:sp>
    </p:spTree>
    <p:extLst>
      <p:ext uri="{BB962C8B-B14F-4D97-AF65-F5344CB8AC3E}">
        <p14:creationId xmlns:p14="http://schemas.microsoft.com/office/powerpoint/2010/main" val="3626875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3"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 y="0"/>
            <a:ext cx="7658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7581902" y="5932488"/>
            <a:ext cx="4210051"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342789" eaLnBrk="0" fontAlgn="base" hangingPunct="0">
              <a:spcBef>
                <a:spcPct val="0"/>
              </a:spcBef>
              <a:spcAft>
                <a:spcPct val="0"/>
              </a:spcAft>
              <a:defRPr/>
            </a:pPr>
            <a:endParaRPr lang="en-US" altLang="en-US" sz="1350">
              <a:solidFill>
                <a:srgbClr val="FFFFFF"/>
              </a:solidFill>
              <a:latin typeface="Calibri" panose="020F0502020204030204" pitchFamily="34" charset="0"/>
              <a:cs typeface="Franklin Gothic Book"/>
            </a:endParaRPr>
          </a:p>
        </p:txBody>
      </p:sp>
      <p:sp>
        <p:nvSpPr>
          <p:cNvPr id="2" name="Title 1"/>
          <p:cNvSpPr>
            <a:spLocks noGrp="1"/>
          </p:cNvSpPr>
          <p:nvPr>
            <p:ph type="title"/>
          </p:nvPr>
        </p:nvSpPr>
        <p:spPr>
          <a:xfrm>
            <a:off x="428627" y="2362882"/>
            <a:ext cx="11363572" cy="2019114"/>
          </a:xfrm>
        </p:spPr>
        <p:txBody>
          <a:bodyPr anchor="ctr">
            <a:normAutofit/>
          </a:bodyPr>
          <a:lstStyle>
            <a:lvl1pPr>
              <a:defRPr sz="2249">
                <a:solidFill>
                  <a:schemeClr val="tx2"/>
                </a:solidFill>
              </a:defRPr>
            </a:lvl1pPr>
          </a:lstStyle>
          <a:p>
            <a:r>
              <a:rPr lang="en-US"/>
              <a:t>Click to edit Master title style</a:t>
            </a:r>
          </a:p>
        </p:txBody>
      </p:sp>
    </p:spTree>
    <p:extLst>
      <p:ext uri="{BB962C8B-B14F-4D97-AF65-F5344CB8AC3E}">
        <p14:creationId xmlns:p14="http://schemas.microsoft.com/office/powerpoint/2010/main" val="728833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30D0A19-0EBD-D13F-E243-6347FB60B678}"/>
              </a:ext>
            </a:extLst>
          </p:cNvPr>
          <p:cNvPicPr>
            <a:picLocks noChangeAspect="1"/>
          </p:cNvPicPr>
          <p:nvPr userDrawn="1"/>
        </p:nvPicPr>
        <p:blipFill rotWithShape="1">
          <a:blip r:embed="rId2"/>
          <a:srcRect t="850" b="1685"/>
          <a:stretch/>
        </p:blipFill>
        <p:spPr>
          <a:xfrm>
            <a:off x="0" y="0"/>
            <a:ext cx="11526252" cy="6858000"/>
          </a:xfrm>
          <a:prstGeom prst="rect">
            <a:avLst/>
          </a:prstGeom>
        </p:spPr>
      </p:pic>
      <p:pic>
        <p:nvPicPr>
          <p:cNvPr id="11" name="Picture 10">
            <a:extLst>
              <a:ext uri="{FF2B5EF4-FFF2-40B4-BE49-F238E27FC236}">
                <a16:creationId xmlns:a16="http://schemas.microsoft.com/office/drawing/2014/main" id="{0FFC47C1-FDA5-DAC5-4E4C-3491C3C63AFB}"/>
              </a:ext>
            </a:extLst>
          </p:cNvPr>
          <p:cNvPicPr>
            <a:picLocks noChangeAspect="1"/>
          </p:cNvPicPr>
          <p:nvPr userDrawn="1"/>
        </p:nvPicPr>
        <p:blipFill>
          <a:blip r:embed="rId3"/>
          <a:stretch>
            <a:fillRect/>
          </a:stretch>
        </p:blipFill>
        <p:spPr>
          <a:xfrm>
            <a:off x="746977" y="753035"/>
            <a:ext cx="3176861" cy="484093"/>
          </a:xfrm>
          <a:prstGeom prst="rect">
            <a:avLst/>
          </a:prstGeom>
        </p:spPr>
      </p:pic>
      <p:sp>
        <p:nvSpPr>
          <p:cNvPr id="27" name="Picture Placeholder 11">
            <a:extLst>
              <a:ext uri="{FF2B5EF4-FFF2-40B4-BE49-F238E27FC236}">
                <a16:creationId xmlns:a16="http://schemas.microsoft.com/office/drawing/2014/main" id="{3465025F-6CE1-FB34-FB56-28572B8FFFC3}"/>
              </a:ext>
            </a:extLst>
          </p:cNvPr>
          <p:cNvSpPr>
            <a:spLocks noGrp="1"/>
          </p:cNvSpPr>
          <p:nvPr>
            <p:ph type="pic" sz="quarter" idx="14"/>
          </p:nvPr>
        </p:nvSpPr>
        <p:spPr bwMode="auto">
          <a:xfrm>
            <a:off x="4530477" y="-1224"/>
            <a:ext cx="7664258" cy="6941336"/>
          </a:xfrm>
          <a:custGeom>
            <a:avLst/>
            <a:gdLst>
              <a:gd name="connsiteX0" fmla="*/ 0 w 5927725"/>
              <a:gd name="connsiteY0" fmla="*/ 4968876 h 4968876"/>
              <a:gd name="connsiteX1" fmla="*/ 2963863 w 5927725"/>
              <a:gd name="connsiteY1" fmla="*/ 0 h 4968876"/>
              <a:gd name="connsiteX2" fmla="*/ 5927725 w 5927725"/>
              <a:gd name="connsiteY2" fmla="*/ 4968876 h 4968876"/>
              <a:gd name="connsiteX3" fmla="*/ 0 w 5927725"/>
              <a:gd name="connsiteY3" fmla="*/ 4968876 h 4968876"/>
              <a:gd name="connsiteX0" fmla="*/ 0 w 6171565"/>
              <a:gd name="connsiteY0" fmla="*/ 4968876 h 4968876"/>
              <a:gd name="connsiteX1" fmla="*/ 2963863 w 6171565"/>
              <a:gd name="connsiteY1" fmla="*/ 0 h 4968876"/>
              <a:gd name="connsiteX2" fmla="*/ 6171565 w 6171565"/>
              <a:gd name="connsiteY2" fmla="*/ 4557396 h 4968876"/>
              <a:gd name="connsiteX3" fmla="*/ 0 w 6171565"/>
              <a:gd name="connsiteY3" fmla="*/ 4968876 h 4968876"/>
              <a:gd name="connsiteX0" fmla="*/ 0 w 6476365"/>
              <a:gd name="connsiteY0" fmla="*/ 46356 h 4557396"/>
              <a:gd name="connsiteX1" fmla="*/ 3268663 w 6476365"/>
              <a:gd name="connsiteY1" fmla="*/ 0 h 4557396"/>
              <a:gd name="connsiteX2" fmla="*/ 6476365 w 6476365"/>
              <a:gd name="connsiteY2" fmla="*/ 4557396 h 4557396"/>
              <a:gd name="connsiteX3" fmla="*/ 0 w 6476365"/>
              <a:gd name="connsiteY3" fmla="*/ 46356 h 4557396"/>
              <a:gd name="connsiteX0" fmla="*/ 0 w 6476365"/>
              <a:gd name="connsiteY0" fmla="*/ 61596 h 4572636"/>
              <a:gd name="connsiteX1" fmla="*/ 6331903 w 6476365"/>
              <a:gd name="connsiteY1" fmla="*/ 0 h 4572636"/>
              <a:gd name="connsiteX2" fmla="*/ 6476365 w 6476365"/>
              <a:gd name="connsiteY2" fmla="*/ 4572636 h 4572636"/>
              <a:gd name="connsiteX3" fmla="*/ 0 w 6476365"/>
              <a:gd name="connsiteY3" fmla="*/ 61596 h 4572636"/>
              <a:gd name="connsiteX0" fmla="*/ 0 w 6461125"/>
              <a:gd name="connsiteY0" fmla="*/ 61596 h 4481196"/>
              <a:gd name="connsiteX1" fmla="*/ 6331903 w 6461125"/>
              <a:gd name="connsiteY1" fmla="*/ 0 h 4481196"/>
              <a:gd name="connsiteX2" fmla="*/ 6461125 w 6461125"/>
              <a:gd name="connsiteY2" fmla="*/ 4481196 h 4481196"/>
              <a:gd name="connsiteX3" fmla="*/ 0 w 6461125"/>
              <a:gd name="connsiteY3" fmla="*/ 61596 h 4481196"/>
              <a:gd name="connsiteX0" fmla="*/ 0 w 6506845"/>
              <a:gd name="connsiteY0" fmla="*/ 61596 h 4587876"/>
              <a:gd name="connsiteX1" fmla="*/ 6331903 w 6506845"/>
              <a:gd name="connsiteY1" fmla="*/ 0 h 4587876"/>
              <a:gd name="connsiteX2" fmla="*/ 6506845 w 6506845"/>
              <a:gd name="connsiteY2" fmla="*/ 4587876 h 4587876"/>
              <a:gd name="connsiteX3" fmla="*/ 0 w 6506845"/>
              <a:gd name="connsiteY3" fmla="*/ 61596 h 4587876"/>
              <a:gd name="connsiteX0" fmla="*/ 0 w 6384925"/>
              <a:gd name="connsiteY0" fmla="*/ 31116 h 4587876"/>
              <a:gd name="connsiteX1" fmla="*/ 6209983 w 6384925"/>
              <a:gd name="connsiteY1" fmla="*/ 0 h 4587876"/>
              <a:gd name="connsiteX2" fmla="*/ 6384925 w 6384925"/>
              <a:gd name="connsiteY2" fmla="*/ 4587876 h 4587876"/>
              <a:gd name="connsiteX3" fmla="*/ 0 w 6384925"/>
              <a:gd name="connsiteY3" fmla="*/ 31116 h 4587876"/>
              <a:gd name="connsiteX0" fmla="*/ 0 w 6476365"/>
              <a:gd name="connsiteY0" fmla="*/ 92076 h 4587876"/>
              <a:gd name="connsiteX1" fmla="*/ 6301423 w 6476365"/>
              <a:gd name="connsiteY1" fmla="*/ 0 h 4587876"/>
              <a:gd name="connsiteX2" fmla="*/ 6476365 w 6476365"/>
              <a:gd name="connsiteY2" fmla="*/ 4587876 h 4587876"/>
              <a:gd name="connsiteX3" fmla="*/ 0 w 6476365"/>
              <a:gd name="connsiteY3" fmla="*/ 92076 h 4587876"/>
              <a:gd name="connsiteX0" fmla="*/ 0 w 7077277"/>
              <a:gd name="connsiteY0" fmla="*/ 105931 h 4601731"/>
              <a:gd name="connsiteX1" fmla="*/ 7077277 w 7077277"/>
              <a:gd name="connsiteY1" fmla="*/ 0 h 4601731"/>
              <a:gd name="connsiteX2" fmla="*/ 6476365 w 7077277"/>
              <a:gd name="connsiteY2" fmla="*/ 4601731 h 4601731"/>
              <a:gd name="connsiteX3" fmla="*/ 0 w 7077277"/>
              <a:gd name="connsiteY3" fmla="*/ 105931 h 4601731"/>
              <a:gd name="connsiteX0" fmla="*/ 0 w 6476365"/>
              <a:gd name="connsiteY0" fmla="*/ 1554182 h 6049982"/>
              <a:gd name="connsiteX1" fmla="*/ 5337721 w 6476365"/>
              <a:gd name="connsiteY1" fmla="*/ 0 h 6049982"/>
              <a:gd name="connsiteX2" fmla="*/ 6476365 w 6476365"/>
              <a:gd name="connsiteY2" fmla="*/ 6049982 h 6049982"/>
              <a:gd name="connsiteX3" fmla="*/ 0 w 6476365"/>
              <a:gd name="connsiteY3" fmla="*/ 1554182 h 6049982"/>
              <a:gd name="connsiteX0" fmla="*/ 0 w 7132166"/>
              <a:gd name="connsiteY0" fmla="*/ 1142159 h 6049982"/>
              <a:gd name="connsiteX1" fmla="*/ 5993522 w 7132166"/>
              <a:gd name="connsiteY1" fmla="*/ 0 h 6049982"/>
              <a:gd name="connsiteX2" fmla="*/ 7132166 w 7132166"/>
              <a:gd name="connsiteY2" fmla="*/ 6049982 h 6049982"/>
              <a:gd name="connsiteX3" fmla="*/ 0 w 7132166"/>
              <a:gd name="connsiteY3" fmla="*/ 1142159 h 6049982"/>
              <a:gd name="connsiteX0" fmla="*/ 0 w 8055373"/>
              <a:gd name="connsiteY0" fmla="*/ 1142159 h 6608938"/>
              <a:gd name="connsiteX1" fmla="*/ 5993522 w 8055373"/>
              <a:gd name="connsiteY1" fmla="*/ 0 h 6608938"/>
              <a:gd name="connsiteX2" fmla="*/ 8055373 w 8055373"/>
              <a:gd name="connsiteY2" fmla="*/ 6608938 h 6608938"/>
              <a:gd name="connsiteX3" fmla="*/ 0 w 8055373"/>
              <a:gd name="connsiteY3" fmla="*/ 1142159 h 6608938"/>
              <a:gd name="connsiteX0" fmla="*/ 0 w 8055373"/>
              <a:gd name="connsiteY0" fmla="*/ 1267259 h 6734038"/>
              <a:gd name="connsiteX1" fmla="*/ 6731265 w 8055373"/>
              <a:gd name="connsiteY1" fmla="*/ 0 h 6734038"/>
              <a:gd name="connsiteX2" fmla="*/ 8055373 w 8055373"/>
              <a:gd name="connsiteY2" fmla="*/ 6734038 h 6734038"/>
              <a:gd name="connsiteX3" fmla="*/ 0 w 8055373"/>
              <a:gd name="connsiteY3" fmla="*/ 1267259 h 6734038"/>
              <a:gd name="connsiteX0" fmla="*/ 0 w 8136288"/>
              <a:gd name="connsiteY0" fmla="*/ 1212030 h 6734038"/>
              <a:gd name="connsiteX1" fmla="*/ 6812180 w 8136288"/>
              <a:gd name="connsiteY1" fmla="*/ 0 h 6734038"/>
              <a:gd name="connsiteX2" fmla="*/ 8136288 w 8136288"/>
              <a:gd name="connsiteY2" fmla="*/ 6734038 h 6734038"/>
              <a:gd name="connsiteX3" fmla="*/ 0 w 8136288"/>
              <a:gd name="connsiteY3" fmla="*/ 1212030 h 6734038"/>
              <a:gd name="connsiteX0" fmla="*/ 0 w 8136288"/>
              <a:gd name="connsiteY0" fmla="*/ 6712285 h 6734038"/>
              <a:gd name="connsiteX1" fmla="*/ 6812180 w 8136288"/>
              <a:gd name="connsiteY1" fmla="*/ 0 h 6734038"/>
              <a:gd name="connsiteX2" fmla="*/ 8136288 w 8136288"/>
              <a:gd name="connsiteY2" fmla="*/ 6734038 h 6734038"/>
              <a:gd name="connsiteX3" fmla="*/ 0 w 8136288"/>
              <a:gd name="connsiteY3" fmla="*/ 6712285 h 6734038"/>
              <a:gd name="connsiteX0" fmla="*/ 0 w 6812180"/>
              <a:gd name="connsiteY0" fmla="*/ 6712285 h 6712285"/>
              <a:gd name="connsiteX1" fmla="*/ 6812180 w 6812180"/>
              <a:gd name="connsiteY1" fmla="*/ 0 h 6712285"/>
              <a:gd name="connsiteX2" fmla="*/ 6626142 w 6812180"/>
              <a:gd name="connsiteY2" fmla="*/ 6664765 h 6712285"/>
              <a:gd name="connsiteX3" fmla="*/ 0 w 6812180"/>
              <a:gd name="connsiteY3" fmla="*/ 6712285 h 6712285"/>
              <a:gd name="connsiteX0" fmla="*/ 0 w 6875524"/>
              <a:gd name="connsiteY0" fmla="*/ 6712285 h 6712285"/>
              <a:gd name="connsiteX1" fmla="*/ 6812180 w 6875524"/>
              <a:gd name="connsiteY1" fmla="*/ 0 h 6712285"/>
              <a:gd name="connsiteX2" fmla="*/ 6875524 w 6875524"/>
              <a:gd name="connsiteY2" fmla="*/ 6706328 h 6712285"/>
              <a:gd name="connsiteX3" fmla="*/ 0 w 6875524"/>
              <a:gd name="connsiteY3" fmla="*/ 6712285 h 6712285"/>
              <a:gd name="connsiteX0" fmla="*/ 0 w 6909162"/>
              <a:gd name="connsiteY0" fmla="*/ 6878539 h 6878539"/>
              <a:gd name="connsiteX1" fmla="*/ 6909162 w 6909162"/>
              <a:gd name="connsiteY1" fmla="*/ 0 h 6878539"/>
              <a:gd name="connsiteX2" fmla="*/ 6875524 w 6909162"/>
              <a:gd name="connsiteY2" fmla="*/ 6872582 h 6878539"/>
              <a:gd name="connsiteX3" fmla="*/ 0 w 6909162"/>
              <a:gd name="connsiteY3" fmla="*/ 6878539 h 6878539"/>
              <a:gd name="connsiteX0" fmla="*/ 0 w 6950725"/>
              <a:gd name="connsiteY0" fmla="*/ 6947812 h 6947812"/>
              <a:gd name="connsiteX1" fmla="*/ 6950725 w 6950725"/>
              <a:gd name="connsiteY1" fmla="*/ 0 h 6947812"/>
              <a:gd name="connsiteX2" fmla="*/ 6875524 w 6950725"/>
              <a:gd name="connsiteY2" fmla="*/ 6941855 h 6947812"/>
              <a:gd name="connsiteX3" fmla="*/ 0 w 6950725"/>
              <a:gd name="connsiteY3" fmla="*/ 6947812 h 6947812"/>
              <a:gd name="connsiteX0" fmla="*/ 0 w 6950725"/>
              <a:gd name="connsiteY0" fmla="*/ 7004256 h 7004256"/>
              <a:gd name="connsiteX1" fmla="*/ 6950725 w 6950725"/>
              <a:gd name="connsiteY1" fmla="*/ 0 h 7004256"/>
              <a:gd name="connsiteX2" fmla="*/ 6875524 w 6950725"/>
              <a:gd name="connsiteY2" fmla="*/ 6998299 h 7004256"/>
              <a:gd name="connsiteX3" fmla="*/ 0 w 6950725"/>
              <a:gd name="connsiteY3" fmla="*/ 7004256 h 7004256"/>
              <a:gd name="connsiteX0" fmla="*/ 0 w 6919106"/>
              <a:gd name="connsiteY0" fmla="*/ 7051684 h 7051684"/>
              <a:gd name="connsiteX1" fmla="*/ 6919106 w 6919106"/>
              <a:gd name="connsiteY1" fmla="*/ 0 h 7051684"/>
              <a:gd name="connsiteX2" fmla="*/ 6843905 w 6919106"/>
              <a:gd name="connsiteY2" fmla="*/ 6998299 h 7051684"/>
              <a:gd name="connsiteX3" fmla="*/ 0 w 6919106"/>
              <a:gd name="connsiteY3" fmla="*/ 7051684 h 7051684"/>
              <a:gd name="connsiteX0" fmla="*/ 0 w 6990249"/>
              <a:gd name="connsiteY0" fmla="*/ 7020065 h 7020065"/>
              <a:gd name="connsiteX1" fmla="*/ 6990249 w 6990249"/>
              <a:gd name="connsiteY1" fmla="*/ 0 h 7020065"/>
              <a:gd name="connsiteX2" fmla="*/ 6915048 w 6990249"/>
              <a:gd name="connsiteY2" fmla="*/ 6998299 h 7020065"/>
              <a:gd name="connsiteX3" fmla="*/ 0 w 6990249"/>
              <a:gd name="connsiteY3" fmla="*/ 7020065 h 7020065"/>
              <a:gd name="connsiteX0" fmla="*/ 0 w 5870798"/>
              <a:gd name="connsiteY0" fmla="*/ 5963387 h 6998299"/>
              <a:gd name="connsiteX1" fmla="*/ 5870798 w 5870798"/>
              <a:gd name="connsiteY1" fmla="*/ 0 h 6998299"/>
              <a:gd name="connsiteX2" fmla="*/ 5795597 w 5870798"/>
              <a:gd name="connsiteY2" fmla="*/ 6998299 h 6998299"/>
              <a:gd name="connsiteX3" fmla="*/ 0 w 5870798"/>
              <a:gd name="connsiteY3" fmla="*/ 5963387 h 6998299"/>
              <a:gd name="connsiteX0" fmla="*/ 0 w 6121889"/>
              <a:gd name="connsiteY0" fmla="*/ 6130782 h 6998299"/>
              <a:gd name="connsiteX1" fmla="*/ 6121889 w 6121889"/>
              <a:gd name="connsiteY1" fmla="*/ 0 h 6998299"/>
              <a:gd name="connsiteX2" fmla="*/ 6046688 w 6121889"/>
              <a:gd name="connsiteY2" fmla="*/ 6998299 h 6998299"/>
              <a:gd name="connsiteX3" fmla="*/ 0 w 6121889"/>
              <a:gd name="connsiteY3" fmla="*/ 6130782 h 6998299"/>
              <a:gd name="connsiteX0" fmla="*/ 0 w 6121889"/>
              <a:gd name="connsiteY0" fmla="*/ 6130782 h 6130782"/>
              <a:gd name="connsiteX1" fmla="*/ 6121889 w 6121889"/>
              <a:gd name="connsiteY1" fmla="*/ 0 h 6130782"/>
              <a:gd name="connsiteX2" fmla="*/ 5994377 w 6121889"/>
              <a:gd name="connsiteY2" fmla="*/ 5177884 h 6130782"/>
              <a:gd name="connsiteX3" fmla="*/ 0 w 6121889"/>
              <a:gd name="connsiteY3" fmla="*/ 6130782 h 6130782"/>
              <a:gd name="connsiteX0" fmla="*/ 0 w 6121889"/>
              <a:gd name="connsiteY0" fmla="*/ 6130782 h 6130782"/>
              <a:gd name="connsiteX1" fmla="*/ 6121889 w 6121889"/>
              <a:gd name="connsiteY1" fmla="*/ 0 h 6130782"/>
              <a:gd name="connsiteX2" fmla="*/ 5973452 w 6121889"/>
              <a:gd name="connsiteY2" fmla="*/ 5993933 h 6130782"/>
              <a:gd name="connsiteX3" fmla="*/ 0 w 6121889"/>
              <a:gd name="connsiteY3" fmla="*/ 6130782 h 6130782"/>
              <a:gd name="connsiteX0" fmla="*/ 0 w 6121889"/>
              <a:gd name="connsiteY0" fmla="*/ 6130782 h 6130782"/>
              <a:gd name="connsiteX1" fmla="*/ 6121889 w 6121889"/>
              <a:gd name="connsiteY1" fmla="*/ 0 h 6130782"/>
              <a:gd name="connsiteX2" fmla="*/ 5962990 w 6121889"/>
              <a:gd name="connsiteY2" fmla="*/ 6067169 h 6130782"/>
              <a:gd name="connsiteX3" fmla="*/ 0 w 6121889"/>
              <a:gd name="connsiteY3" fmla="*/ 6130782 h 6130782"/>
              <a:gd name="connsiteX0" fmla="*/ 0 w 5962990"/>
              <a:gd name="connsiteY0" fmla="*/ 5178726 h 5178726"/>
              <a:gd name="connsiteX1" fmla="*/ 5734789 w 5962990"/>
              <a:gd name="connsiteY1" fmla="*/ 0 h 5178726"/>
              <a:gd name="connsiteX2" fmla="*/ 5962990 w 5962990"/>
              <a:gd name="connsiteY2" fmla="*/ 5115113 h 5178726"/>
              <a:gd name="connsiteX3" fmla="*/ 0 w 5962990"/>
              <a:gd name="connsiteY3" fmla="*/ 5178726 h 5178726"/>
              <a:gd name="connsiteX0" fmla="*/ 0 w 5962990"/>
              <a:gd name="connsiteY0" fmla="*/ 5429817 h 5429817"/>
              <a:gd name="connsiteX1" fmla="*/ 5954494 w 5962990"/>
              <a:gd name="connsiteY1" fmla="*/ 0 h 5429817"/>
              <a:gd name="connsiteX2" fmla="*/ 5962990 w 5962990"/>
              <a:gd name="connsiteY2" fmla="*/ 5366204 h 5429817"/>
              <a:gd name="connsiteX3" fmla="*/ 0 w 5962990"/>
              <a:gd name="connsiteY3" fmla="*/ 5429817 h 5429817"/>
              <a:gd name="connsiteX0" fmla="*/ 0 w 5962990"/>
              <a:gd name="connsiteY0" fmla="*/ 5429817 h 5429817"/>
              <a:gd name="connsiteX1" fmla="*/ 4656580 w 5962990"/>
              <a:gd name="connsiteY1" fmla="*/ 1170605 h 5429817"/>
              <a:gd name="connsiteX2" fmla="*/ 5954494 w 5962990"/>
              <a:gd name="connsiteY2" fmla="*/ 0 h 5429817"/>
              <a:gd name="connsiteX3" fmla="*/ 5962990 w 5962990"/>
              <a:gd name="connsiteY3" fmla="*/ 5366204 h 5429817"/>
              <a:gd name="connsiteX4" fmla="*/ 0 w 5962990"/>
              <a:gd name="connsiteY4" fmla="*/ 5429817 h 5429817"/>
              <a:gd name="connsiteX0" fmla="*/ 0 w 5962990"/>
              <a:gd name="connsiteY0" fmla="*/ 5441435 h 5441435"/>
              <a:gd name="connsiteX1" fmla="*/ 5409856 w 5962990"/>
              <a:gd name="connsiteY1" fmla="*/ 0 h 5441435"/>
              <a:gd name="connsiteX2" fmla="*/ 5954494 w 5962990"/>
              <a:gd name="connsiteY2" fmla="*/ 11618 h 5441435"/>
              <a:gd name="connsiteX3" fmla="*/ 5962990 w 5962990"/>
              <a:gd name="connsiteY3" fmla="*/ 5377822 h 5441435"/>
              <a:gd name="connsiteX4" fmla="*/ 0 w 5962990"/>
              <a:gd name="connsiteY4" fmla="*/ 5441435 h 5441435"/>
              <a:gd name="connsiteX0" fmla="*/ 0 w 5962990"/>
              <a:gd name="connsiteY0" fmla="*/ 5442395 h 5442395"/>
              <a:gd name="connsiteX1" fmla="*/ 5409856 w 5962990"/>
              <a:gd name="connsiteY1" fmla="*/ 960 h 5442395"/>
              <a:gd name="connsiteX2" fmla="*/ 5960735 w 5962990"/>
              <a:gd name="connsiteY2" fmla="*/ 0 h 5442395"/>
              <a:gd name="connsiteX3" fmla="*/ 5962990 w 5962990"/>
              <a:gd name="connsiteY3" fmla="*/ 5378782 h 5442395"/>
              <a:gd name="connsiteX4" fmla="*/ 0 w 5962990"/>
              <a:gd name="connsiteY4" fmla="*/ 5442395 h 5442395"/>
              <a:gd name="connsiteX0" fmla="*/ 0 w 5962990"/>
              <a:gd name="connsiteY0" fmla="*/ 5442395 h 5442395"/>
              <a:gd name="connsiteX1" fmla="*/ 5397375 w 5962990"/>
              <a:gd name="connsiteY1" fmla="*/ 960 h 5442395"/>
              <a:gd name="connsiteX2" fmla="*/ 5960735 w 5962990"/>
              <a:gd name="connsiteY2" fmla="*/ 0 h 5442395"/>
              <a:gd name="connsiteX3" fmla="*/ 5962990 w 5962990"/>
              <a:gd name="connsiteY3" fmla="*/ 5378782 h 5442395"/>
              <a:gd name="connsiteX4" fmla="*/ 0 w 5962990"/>
              <a:gd name="connsiteY4" fmla="*/ 5442395 h 5442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990" h="5442395">
                <a:moveTo>
                  <a:pt x="0" y="5442395"/>
                </a:moveTo>
                <a:lnTo>
                  <a:pt x="5397375" y="960"/>
                </a:lnTo>
                <a:lnTo>
                  <a:pt x="5960735" y="0"/>
                </a:lnTo>
                <a:cubicBezTo>
                  <a:pt x="5961487" y="1792927"/>
                  <a:pt x="5962238" y="3585855"/>
                  <a:pt x="5962990" y="5378782"/>
                </a:cubicBezTo>
                <a:lnTo>
                  <a:pt x="0" y="5442395"/>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3" name="Subtitle 2">
            <a:extLst>
              <a:ext uri="{FF2B5EF4-FFF2-40B4-BE49-F238E27FC236}">
                <a16:creationId xmlns:a16="http://schemas.microsoft.com/office/drawing/2014/main" id="{C8ACDB82-8C8F-585E-29BC-CAC99A782110}"/>
              </a:ext>
            </a:extLst>
          </p:cNvPr>
          <p:cNvSpPr>
            <a:spLocks noGrp="1"/>
          </p:cNvSpPr>
          <p:nvPr>
            <p:ph type="subTitle" idx="1"/>
          </p:nvPr>
        </p:nvSpPr>
        <p:spPr>
          <a:xfrm>
            <a:off x="788160" y="2247742"/>
            <a:ext cx="5384040" cy="1381360"/>
          </a:xfrm>
          <a:prstGeom prst="rect">
            <a:avLst/>
          </a:prstGeom>
        </p:spPr>
        <p:txBody>
          <a:bodyPr>
            <a:noAutofit/>
          </a:bodyPr>
          <a:lstStyle>
            <a:lvl1pPr marL="0" indent="0" algn="l">
              <a:buNone/>
              <a:defRPr sz="3000" b="1" i="0">
                <a:solidFill>
                  <a:schemeClr val="bg1"/>
                </a:solidFill>
                <a:latin typeface="+mj-lt"/>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ext Placeholder 17">
            <a:extLst>
              <a:ext uri="{FF2B5EF4-FFF2-40B4-BE49-F238E27FC236}">
                <a16:creationId xmlns:a16="http://schemas.microsoft.com/office/drawing/2014/main" id="{F51C2F52-D675-7ED8-3DB3-313777FE2DC6}"/>
              </a:ext>
            </a:extLst>
          </p:cNvPr>
          <p:cNvSpPr>
            <a:spLocks noGrp="1"/>
          </p:cNvSpPr>
          <p:nvPr>
            <p:ph type="body" sz="quarter" idx="10"/>
          </p:nvPr>
        </p:nvSpPr>
        <p:spPr>
          <a:xfrm>
            <a:off x="788160" y="3679376"/>
            <a:ext cx="5561403" cy="331125"/>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800" b="1" i="0" u="none" strike="noStrike" kern="1200" cap="none" spc="0" normalizeH="0" baseline="0" noProof="0">
                <a:ln>
                  <a:noFill/>
                </a:ln>
                <a:solidFill>
                  <a:schemeClr val="bg1"/>
                </a:solidFill>
                <a:effectLst/>
                <a:uLnTx/>
                <a:uFillTx/>
                <a:latin typeface="+mn-lt"/>
                <a:cs typeface="Franklin Gothic Book"/>
              </a:defRPr>
            </a:lvl1pPr>
          </a:lstStyle>
          <a:p>
            <a:pPr lvl="0"/>
            <a:r>
              <a:rPr lang="en-US" noProof="0"/>
              <a:t>Click to edit Master text styles</a:t>
            </a:r>
          </a:p>
        </p:txBody>
      </p:sp>
      <p:sp>
        <p:nvSpPr>
          <p:cNvPr id="5" name="Text Placeholder 18">
            <a:extLst>
              <a:ext uri="{FF2B5EF4-FFF2-40B4-BE49-F238E27FC236}">
                <a16:creationId xmlns:a16="http://schemas.microsoft.com/office/drawing/2014/main" id="{BB3CCCFE-7F24-AAED-F5FF-8462351746F7}"/>
              </a:ext>
            </a:extLst>
          </p:cNvPr>
          <p:cNvSpPr>
            <a:spLocks noGrp="1"/>
          </p:cNvSpPr>
          <p:nvPr>
            <p:ph type="body" sz="quarter" idx="13"/>
          </p:nvPr>
        </p:nvSpPr>
        <p:spPr>
          <a:xfrm>
            <a:off x="788160" y="4197531"/>
            <a:ext cx="3798903" cy="288687"/>
          </a:xfrm>
          <a:prstGeom prst="rect">
            <a:avLst/>
          </a:prstGeom>
        </p:spPr>
        <p:txBody>
          <a:bodyPr>
            <a:noAutofit/>
          </a:bodyPr>
          <a:lstStyle>
            <a:lvl1pPr>
              <a:buNone/>
              <a:defRPr sz="1400">
                <a:solidFill>
                  <a:schemeClr val="bg1"/>
                </a:solidFill>
                <a:latin typeface="+mn-lt"/>
                <a:cs typeface="Franklin Gothic Book"/>
              </a:defRPr>
            </a:lvl1pPr>
            <a:lvl5pPr>
              <a:defRPr/>
            </a:lvl5pPr>
          </a:lstStyle>
          <a:p>
            <a:pPr lvl="0"/>
            <a:r>
              <a:rPr lang="en-US"/>
              <a:t>Click to edit Master text styles</a:t>
            </a:r>
          </a:p>
        </p:txBody>
      </p:sp>
    </p:spTree>
    <p:extLst>
      <p:ext uri="{BB962C8B-B14F-4D97-AF65-F5344CB8AC3E}">
        <p14:creationId xmlns:p14="http://schemas.microsoft.com/office/powerpoint/2010/main" val="913339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C1D5619-B556-83DB-A039-92D5A12E0D54}"/>
              </a:ext>
            </a:extLst>
          </p:cNvPr>
          <p:cNvPicPr>
            <a:picLocks noChangeAspect="1"/>
          </p:cNvPicPr>
          <p:nvPr userDrawn="1"/>
        </p:nvPicPr>
        <p:blipFill rotWithShape="1">
          <a:blip r:embed="rId2">
            <a:alphaModFix amt="23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3517" b="13079"/>
          <a:stretch/>
        </p:blipFill>
        <p:spPr>
          <a:xfrm>
            <a:off x="0" y="3179298"/>
            <a:ext cx="12192000" cy="3407482"/>
          </a:xfrm>
          <a:prstGeom prst="rect">
            <a:avLst/>
          </a:prstGeom>
        </p:spPr>
      </p:pic>
      <p:pic>
        <p:nvPicPr>
          <p:cNvPr id="3" name="Picture 2">
            <a:extLst>
              <a:ext uri="{FF2B5EF4-FFF2-40B4-BE49-F238E27FC236}">
                <a16:creationId xmlns:a16="http://schemas.microsoft.com/office/drawing/2014/main" id="{DCB15D6C-5CEA-3225-6D8B-307C89D3ABA9}"/>
              </a:ext>
            </a:extLst>
          </p:cNvPr>
          <p:cNvPicPr>
            <a:picLocks noChangeAspect="1"/>
          </p:cNvPicPr>
          <p:nvPr userDrawn="1"/>
        </p:nvPicPr>
        <p:blipFill rotWithShape="1">
          <a:blip r:embed="rId4"/>
          <a:srcRect l="79633" t="18579" r="1553" b="53005"/>
          <a:stretch/>
        </p:blipFill>
        <p:spPr>
          <a:xfrm flipH="1">
            <a:off x="10028416" y="0"/>
            <a:ext cx="2178573" cy="1948721"/>
          </a:xfrm>
          <a:prstGeom prst="rect">
            <a:avLst/>
          </a:prstGeom>
        </p:spPr>
      </p:pic>
      <p:sp>
        <p:nvSpPr>
          <p:cNvPr id="2" name="Title 1"/>
          <p:cNvSpPr>
            <a:spLocks noGrp="1"/>
          </p:cNvSpPr>
          <p:nvPr>
            <p:ph type="title"/>
          </p:nvPr>
        </p:nvSpPr>
        <p:spPr>
          <a:xfrm>
            <a:off x="477616" y="183573"/>
            <a:ext cx="10120430" cy="812800"/>
          </a:xfrm>
        </p:spPr>
        <p:txBody>
          <a:bodyPr/>
          <a:lstStyle>
            <a:lvl1pPr>
              <a:defRPr sz="3000"/>
            </a:lvl1pPr>
          </a:lstStyle>
          <a:p>
            <a:r>
              <a:rPr lang="en-US"/>
              <a:t>Click to edit Master title style</a:t>
            </a:r>
          </a:p>
        </p:txBody>
      </p:sp>
      <p:sp>
        <p:nvSpPr>
          <p:cNvPr id="7" name="Content Placeholder 6"/>
          <p:cNvSpPr>
            <a:spLocks noGrp="1"/>
          </p:cNvSpPr>
          <p:nvPr>
            <p:ph sz="quarter" idx="10"/>
          </p:nvPr>
        </p:nvSpPr>
        <p:spPr>
          <a:xfrm>
            <a:off x="477616" y="1870365"/>
            <a:ext cx="11236267" cy="3864008"/>
          </a:xfrm>
          <a:prstGeom prst="rect">
            <a:avLst/>
          </a:prstGeom>
        </p:spPr>
        <p:txBody>
          <a:bodyPr/>
          <a:lstStyle>
            <a:lvl1pPr marL="0" indent="0">
              <a:buNone/>
              <a:defRPr sz="1800">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5881A1-41B0-9FE6-BE4B-7970CF90565C}"/>
              </a:ext>
            </a:extLst>
          </p:cNvPr>
          <p:cNvSpPr/>
          <p:nvPr userDrawn="1"/>
        </p:nvSpPr>
        <p:spPr>
          <a:xfrm>
            <a:off x="1607671" y="6578600"/>
            <a:ext cx="10584329" cy="283464"/>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6" charset="-128"/>
              <a:cs typeface="ＭＳ Ｐゴシック" pitchFamily="-106" charset="-128"/>
            </a:endParaRPr>
          </a:p>
        </p:txBody>
      </p:sp>
      <p:sp>
        <p:nvSpPr>
          <p:cNvPr id="6" name="Rectangle 5">
            <a:extLst>
              <a:ext uri="{FF2B5EF4-FFF2-40B4-BE49-F238E27FC236}">
                <a16:creationId xmlns:a16="http://schemas.microsoft.com/office/drawing/2014/main" id="{485F388C-861E-B576-2600-FE14C17FF1C7}"/>
              </a:ext>
            </a:extLst>
          </p:cNvPr>
          <p:cNvSpPr>
            <a:spLocks/>
          </p:cNvSpPr>
          <p:nvPr userDrawn="1"/>
        </p:nvSpPr>
        <p:spPr>
          <a:xfrm flipH="1">
            <a:off x="-1" y="6578600"/>
            <a:ext cx="1711234" cy="283464"/>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6" charset="-128"/>
              <a:cs typeface="ＭＳ Ｐゴシック" pitchFamily="-106" charset="-128"/>
            </a:endParaRPr>
          </a:p>
        </p:txBody>
      </p:sp>
      <p:sp>
        <p:nvSpPr>
          <p:cNvPr id="8" name="TextBox 7">
            <a:extLst>
              <a:ext uri="{FF2B5EF4-FFF2-40B4-BE49-F238E27FC236}">
                <a16:creationId xmlns:a16="http://schemas.microsoft.com/office/drawing/2014/main" id="{4B16CF1C-6388-96A0-CEF5-6E8C3A1FB973}"/>
              </a:ext>
            </a:extLst>
          </p:cNvPr>
          <p:cNvSpPr txBox="1"/>
          <p:nvPr userDrawn="1"/>
        </p:nvSpPr>
        <p:spPr>
          <a:xfrm>
            <a:off x="96863" y="6606905"/>
            <a:ext cx="7776275" cy="223138"/>
          </a:xfrm>
          <a:prstGeom prst="rect">
            <a:avLst/>
          </a:prstGeom>
          <a:noFill/>
        </p:spPr>
        <p:txBody>
          <a:bodyPr wrap="square">
            <a:spAutoFit/>
          </a:bodyPr>
          <a:lstStyle/>
          <a:p>
            <a:pPr>
              <a:defRPr/>
            </a:pPr>
            <a:r>
              <a:rPr lang="en-US" sz="85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  |  INDUSTRIAL EFFICIENCY &amp; DECARBONIZATION OFFICE</a:t>
            </a:r>
          </a:p>
        </p:txBody>
      </p:sp>
      <p:sp>
        <p:nvSpPr>
          <p:cNvPr id="10" name="Text Placeholder 9">
            <a:extLst>
              <a:ext uri="{FF2B5EF4-FFF2-40B4-BE49-F238E27FC236}">
                <a16:creationId xmlns:a16="http://schemas.microsoft.com/office/drawing/2014/main" id="{F9905CEA-66A9-C586-F171-790910D75297}"/>
              </a:ext>
            </a:extLst>
          </p:cNvPr>
          <p:cNvSpPr>
            <a:spLocks noGrp="1"/>
          </p:cNvSpPr>
          <p:nvPr>
            <p:ph type="body" sz="quarter" idx="11" hasCustomPrompt="1"/>
          </p:nvPr>
        </p:nvSpPr>
        <p:spPr>
          <a:xfrm>
            <a:off x="477617" y="1039813"/>
            <a:ext cx="10135420" cy="539750"/>
          </a:xfrm>
        </p:spPr>
        <p:txBody>
          <a:bodyPr/>
          <a:lstStyle>
            <a:lvl1pPr marL="0" indent="0">
              <a:buNone/>
              <a:defRPr sz="2000"/>
            </a:lvl1pPr>
          </a:lstStyle>
          <a:p>
            <a:pPr lvl="0"/>
            <a:r>
              <a:rPr lang="en-US"/>
              <a:t>Sub header</a:t>
            </a:r>
          </a:p>
        </p:txBody>
      </p:sp>
      <p:sp>
        <p:nvSpPr>
          <p:cNvPr id="4" name="Text Placeholder 9">
            <a:extLst>
              <a:ext uri="{FF2B5EF4-FFF2-40B4-BE49-F238E27FC236}">
                <a16:creationId xmlns:a16="http://schemas.microsoft.com/office/drawing/2014/main" id="{A588A170-A91D-9499-A4BF-700E5E074358}"/>
              </a:ext>
            </a:extLst>
          </p:cNvPr>
          <p:cNvSpPr txBox="1">
            <a:spLocks/>
          </p:cNvSpPr>
          <p:nvPr userDrawn="1"/>
        </p:nvSpPr>
        <p:spPr>
          <a:xfrm>
            <a:off x="11588753" y="6605588"/>
            <a:ext cx="603249"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lnSpc>
                <a:spcPct val="90000"/>
              </a:lnSpc>
              <a:spcBef>
                <a:spcPct val="20000"/>
              </a:spcBef>
              <a:buFont typeface="Arial" charset="0"/>
              <a:buNone/>
            </a:pPr>
            <a:fld id="{3B8FDC89-80CC-DB49-B2EA-BD0F5E541433}" type="slidenum">
              <a:rPr lang="en-US" sz="1000">
                <a:solidFill>
                  <a:schemeClr val="bg1"/>
                </a:solidFill>
                <a:latin typeface="Franklin Gothic Book" charset="0"/>
                <a:cs typeface="Franklin Gothic Book"/>
              </a:rPr>
              <a:pPr algn="ctr" eaLnBrk="1" hangingPunct="1">
                <a:lnSpc>
                  <a:spcPct val="90000"/>
                </a:lnSpc>
                <a:spcBef>
                  <a:spcPct val="20000"/>
                </a:spcBef>
                <a:buFont typeface="Arial" charset="0"/>
                <a:buNone/>
              </a:pPr>
              <a:t>‹#›</a:t>
            </a:fld>
            <a:endParaRPr lang="en-US" sz="1000">
              <a:solidFill>
                <a:schemeClr val="bg1"/>
              </a:solidFill>
              <a:latin typeface="Franklin Gothic Book" charset="0"/>
              <a:cs typeface="Franklin Gothic Book"/>
            </a:endParaRPr>
          </a:p>
        </p:txBody>
      </p:sp>
    </p:spTree>
    <p:extLst>
      <p:ext uri="{BB962C8B-B14F-4D97-AF65-F5344CB8AC3E}">
        <p14:creationId xmlns:p14="http://schemas.microsoft.com/office/powerpoint/2010/main" val="1247393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B15D6C-5CEA-3225-6D8B-307C89D3ABA9}"/>
              </a:ext>
            </a:extLst>
          </p:cNvPr>
          <p:cNvPicPr>
            <a:picLocks noChangeAspect="1"/>
          </p:cNvPicPr>
          <p:nvPr userDrawn="1"/>
        </p:nvPicPr>
        <p:blipFill rotWithShape="1">
          <a:blip r:embed="rId2"/>
          <a:srcRect l="79633" t="18579" r="1553" b="53005"/>
          <a:stretch/>
        </p:blipFill>
        <p:spPr>
          <a:xfrm flipH="1">
            <a:off x="10028416" y="0"/>
            <a:ext cx="2178573" cy="1948721"/>
          </a:xfrm>
          <a:prstGeom prst="rect">
            <a:avLst/>
          </a:prstGeom>
        </p:spPr>
      </p:pic>
      <p:sp>
        <p:nvSpPr>
          <p:cNvPr id="2" name="Title 1"/>
          <p:cNvSpPr>
            <a:spLocks noGrp="1"/>
          </p:cNvSpPr>
          <p:nvPr>
            <p:ph type="title"/>
          </p:nvPr>
        </p:nvSpPr>
        <p:spPr>
          <a:xfrm>
            <a:off x="477616" y="183573"/>
            <a:ext cx="10120430" cy="812800"/>
          </a:xfrm>
        </p:spPr>
        <p:txBody>
          <a:bodyPr/>
          <a:lstStyle>
            <a:lvl1pPr>
              <a:defRPr sz="3000"/>
            </a:lvl1pPr>
          </a:lstStyle>
          <a:p>
            <a:r>
              <a:rPr lang="en-US"/>
              <a:t>Click to edit Master title style</a:t>
            </a:r>
          </a:p>
        </p:txBody>
      </p:sp>
      <p:sp>
        <p:nvSpPr>
          <p:cNvPr id="7" name="Content Placeholder 6"/>
          <p:cNvSpPr>
            <a:spLocks noGrp="1"/>
          </p:cNvSpPr>
          <p:nvPr>
            <p:ph sz="quarter" idx="10"/>
          </p:nvPr>
        </p:nvSpPr>
        <p:spPr>
          <a:xfrm>
            <a:off x="477616" y="1870364"/>
            <a:ext cx="11236267" cy="4546873"/>
          </a:xfrm>
          <a:prstGeom prst="rect">
            <a:avLst/>
          </a:prstGeom>
        </p:spPr>
        <p:txBody>
          <a:bodyPr/>
          <a:lstStyle>
            <a:lvl1pPr marL="0" indent="0">
              <a:buNone/>
              <a:defRPr sz="1800">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5881A1-41B0-9FE6-BE4B-7970CF90565C}"/>
              </a:ext>
            </a:extLst>
          </p:cNvPr>
          <p:cNvSpPr/>
          <p:nvPr userDrawn="1"/>
        </p:nvSpPr>
        <p:spPr>
          <a:xfrm>
            <a:off x="1607671" y="6578600"/>
            <a:ext cx="10584329" cy="283464"/>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6" charset="-128"/>
              <a:cs typeface="ＭＳ Ｐゴシック" pitchFamily="-106" charset="-128"/>
            </a:endParaRPr>
          </a:p>
        </p:txBody>
      </p:sp>
      <p:sp>
        <p:nvSpPr>
          <p:cNvPr id="6" name="Rectangle 5">
            <a:extLst>
              <a:ext uri="{FF2B5EF4-FFF2-40B4-BE49-F238E27FC236}">
                <a16:creationId xmlns:a16="http://schemas.microsoft.com/office/drawing/2014/main" id="{485F388C-861E-B576-2600-FE14C17FF1C7}"/>
              </a:ext>
            </a:extLst>
          </p:cNvPr>
          <p:cNvSpPr>
            <a:spLocks/>
          </p:cNvSpPr>
          <p:nvPr userDrawn="1"/>
        </p:nvSpPr>
        <p:spPr>
          <a:xfrm flipH="1">
            <a:off x="-1" y="6578600"/>
            <a:ext cx="1711234" cy="283464"/>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6" charset="-128"/>
              <a:cs typeface="ＭＳ Ｐゴシック" pitchFamily="-106" charset="-128"/>
            </a:endParaRPr>
          </a:p>
        </p:txBody>
      </p:sp>
      <p:sp>
        <p:nvSpPr>
          <p:cNvPr id="8" name="TextBox 7">
            <a:extLst>
              <a:ext uri="{FF2B5EF4-FFF2-40B4-BE49-F238E27FC236}">
                <a16:creationId xmlns:a16="http://schemas.microsoft.com/office/drawing/2014/main" id="{4B16CF1C-6388-96A0-CEF5-6E8C3A1FB973}"/>
              </a:ext>
            </a:extLst>
          </p:cNvPr>
          <p:cNvSpPr txBox="1"/>
          <p:nvPr userDrawn="1"/>
        </p:nvSpPr>
        <p:spPr>
          <a:xfrm>
            <a:off x="96863" y="6606905"/>
            <a:ext cx="7776275" cy="223138"/>
          </a:xfrm>
          <a:prstGeom prst="rect">
            <a:avLst/>
          </a:prstGeom>
          <a:noFill/>
        </p:spPr>
        <p:txBody>
          <a:bodyPr wrap="square">
            <a:spAutoFit/>
          </a:bodyPr>
          <a:lstStyle/>
          <a:p>
            <a:pPr>
              <a:defRPr/>
            </a:pPr>
            <a:r>
              <a:rPr lang="en-US" sz="85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  |  INDUSTRIAL EFFICIENCY &amp; DECARBONIZATION OFFICE</a:t>
            </a:r>
          </a:p>
        </p:txBody>
      </p:sp>
      <p:sp>
        <p:nvSpPr>
          <p:cNvPr id="10" name="Text Placeholder 9">
            <a:extLst>
              <a:ext uri="{FF2B5EF4-FFF2-40B4-BE49-F238E27FC236}">
                <a16:creationId xmlns:a16="http://schemas.microsoft.com/office/drawing/2014/main" id="{F9905CEA-66A9-C586-F171-790910D75297}"/>
              </a:ext>
            </a:extLst>
          </p:cNvPr>
          <p:cNvSpPr>
            <a:spLocks noGrp="1"/>
          </p:cNvSpPr>
          <p:nvPr>
            <p:ph type="body" sz="quarter" idx="11" hasCustomPrompt="1"/>
          </p:nvPr>
        </p:nvSpPr>
        <p:spPr>
          <a:xfrm>
            <a:off x="477617" y="1039813"/>
            <a:ext cx="10135420" cy="539750"/>
          </a:xfrm>
        </p:spPr>
        <p:txBody>
          <a:bodyPr/>
          <a:lstStyle>
            <a:lvl1pPr marL="0" indent="0">
              <a:buNone/>
              <a:defRPr sz="2000"/>
            </a:lvl1pPr>
          </a:lstStyle>
          <a:p>
            <a:pPr lvl="0"/>
            <a:r>
              <a:rPr lang="en-US"/>
              <a:t>Sub header</a:t>
            </a:r>
          </a:p>
        </p:txBody>
      </p:sp>
      <p:sp>
        <p:nvSpPr>
          <p:cNvPr id="4" name="Text Placeholder 9">
            <a:extLst>
              <a:ext uri="{FF2B5EF4-FFF2-40B4-BE49-F238E27FC236}">
                <a16:creationId xmlns:a16="http://schemas.microsoft.com/office/drawing/2014/main" id="{A588A170-A91D-9499-A4BF-700E5E074358}"/>
              </a:ext>
            </a:extLst>
          </p:cNvPr>
          <p:cNvSpPr txBox="1">
            <a:spLocks/>
          </p:cNvSpPr>
          <p:nvPr userDrawn="1"/>
        </p:nvSpPr>
        <p:spPr>
          <a:xfrm>
            <a:off x="11588753" y="6605588"/>
            <a:ext cx="603249"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lnSpc>
                <a:spcPct val="90000"/>
              </a:lnSpc>
              <a:spcBef>
                <a:spcPct val="20000"/>
              </a:spcBef>
              <a:buFont typeface="Arial" charset="0"/>
              <a:buNone/>
            </a:pPr>
            <a:fld id="{3B8FDC89-80CC-DB49-B2EA-BD0F5E541433}" type="slidenum">
              <a:rPr lang="en-US" sz="1000">
                <a:solidFill>
                  <a:schemeClr val="bg1"/>
                </a:solidFill>
                <a:latin typeface="Franklin Gothic Book" charset="0"/>
                <a:cs typeface="Franklin Gothic Book"/>
              </a:rPr>
              <a:pPr algn="ctr" eaLnBrk="1" hangingPunct="1">
                <a:lnSpc>
                  <a:spcPct val="90000"/>
                </a:lnSpc>
                <a:spcBef>
                  <a:spcPct val="20000"/>
                </a:spcBef>
                <a:buFont typeface="Arial" charset="0"/>
                <a:buNone/>
              </a:pPr>
              <a:t>‹#›</a:t>
            </a:fld>
            <a:endParaRPr lang="en-US" sz="1000">
              <a:solidFill>
                <a:schemeClr val="bg1"/>
              </a:solidFill>
              <a:latin typeface="Franklin Gothic Book" charset="0"/>
              <a:cs typeface="Franklin Gothic Book"/>
            </a:endParaRPr>
          </a:p>
        </p:txBody>
      </p:sp>
    </p:spTree>
    <p:extLst>
      <p:ext uri="{BB962C8B-B14F-4D97-AF65-F5344CB8AC3E}">
        <p14:creationId xmlns:p14="http://schemas.microsoft.com/office/powerpoint/2010/main" val="1400071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0E47C5-C701-86AD-0336-6E4C84C2443A}"/>
              </a:ext>
            </a:extLst>
          </p:cNvPr>
          <p:cNvPicPr>
            <a:picLocks noChangeAspect="1"/>
          </p:cNvPicPr>
          <p:nvPr userDrawn="1"/>
        </p:nvPicPr>
        <p:blipFill rotWithShape="1">
          <a:blip r:embed="rId2"/>
          <a:srcRect l="20138"/>
          <a:stretch/>
        </p:blipFill>
        <p:spPr>
          <a:xfrm>
            <a:off x="0" y="-16346"/>
            <a:ext cx="5267961" cy="6600608"/>
          </a:xfrm>
          <a:prstGeom prst="rect">
            <a:avLst/>
          </a:prstGeom>
        </p:spPr>
      </p:pic>
      <p:sp>
        <p:nvSpPr>
          <p:cNvPr id="12" name="Title 1">
            <a:extLst>
              <a:ext uri="{FF2B5EF4-FFF2-40B4-BE49-F238E27FC236}">
                <a16:creationId xmlns:a16="http://schemas.microsoft.com/office/drawing/2014/main" id="{8C512FA0-D635-97B2-7254-104391822C5D}"/>
              </a:ext>
            </a:extLst>
          </p:cNvPr>
          <p:cNvSpPr>
            <a:spLocks noGrp="1"/>
          </p:cNvSpPr>
          <p:nvPr>
            <p:ph type="title"/>
          </p:nvPr>
        </p:nvSpPr>
        <p:spPr>
          <a:xfrm>
            <a:off x="4926525" y="183573"/>
            <a:ext cx="6740587" cy="812800"/>
          </a:xfrm>
        </p:spPr>
        <p:txBody>
          <a:bodyPr/>
          <a:lstStyle>
            <a:lvl1pPr algn="r">
              <a:defRPr sz="3000"/>
            </a:lvl1pPr>
          </a:lstStyle>
          <a:p>
            <a:r>
              <a:rPr lang="en-US"/>
              <a:t>Click to edit Master title style</a:t>
            </a:r>
          </a:p>
        </p:txBody>
      </p:sp>
      <p:sp>
        <p:nvSpPr>
          <p:cNvPr id="13" name="Content Placeholder 6">
            <a:extLst>
              <a:ext uri="{FF2B5EF4-FFF2-40B4-BE49-F238E27FC236}">
                <a16:creationId xmlns:a16="http://schemas.microsoft.com/office/drawing/2014/main" id="{21BC86BF-B151-0C6B-5887-EE4192E60F6A}"/>
              </a:ext>
            </a:extLst>
          </p:cNvPr>
          <p:cNvSpPr>
            <a:spLocks noGrp="1"/>
          </p:cNvSpPr>
          <p:nvPr>
            <p:ph sz="quarter" idx="10"/>
          </p:nvPr>
        </p:nvSpPr>
        <p:spPr>
          <a:xfrm>
            <a:off x="4926525" y="1870364"/>
            <a:ext cx="6689666" cy="4546873"/>
          </a:xfrm>
          <a:prstGeom prst="rect">
            <a:avLst/>
          </a:prstGeom>
        </p:spPr>
        <p:txBody>
          <a:bodyPr/>
          <a:lstStyle>
            <a:lvl1pPr marL="0" indent="0" algn="r">
              <a:buNone/>
              <a:defRPr sz="1800"/>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D23C2A34-FE14-6FC4-9E5E-8FBC3748B0F1}"/>
              </a:ext>
            </a:extLst>
          </p:cNvPr>
          <p:cNvSpPr>
            <a:spLocks noGrp="1"/>
          </p:cNvSpPr>
          <p:nvPr>
            <p:ph type="body" sz="quarter" idx="11" hasCustomPrompt="1"/>
          </p:nvPr>
        </p:nvSpPr>
        <p:spPr>
          <a:xfrm>
            <a:off x="4926525" y="1039813"/>
            <a:ext cx="6732099" cy="490049"/>
          </a:xfrm>
        </p:spPr>
        <p:txBody>
          <a:bodyPr/>
          <a:lstStyle>
            <a:lvl1pPr marL="0" indent="0" algn="r">
              <a:buNone/>
              <a:defRPr sz="2000"/>
            </a:lvl1pPr>
          </a:lstStyle>
          <a:p>
            <a:pPr lvl="0"/>
            <a:r>
              <a:rPr lang="en-US"/>
              <a:t>Sub header</a:t>
            </a:r>
          </a:p>
        </p:txBody>
      </p:sp>
      <p:pic>
        <p:nvPicPr>
          <p:cNvPr id="18" name="Picture 17">
            <a:extLst>
              <a:ext uri="{FF2B5EF4-FFF2-40B4-BE49-F238E27FC236}">
                <a16:creationId xmlns:a16="http://schemas.microsoft.com/office/drawing/2014/main" id="{A7FAA2D6-771F-54C9-C4A4-285DC34E8E36}"/>
              </a:ext>
            </a:extLst>
          </p:cNvPr>
          <p:cNvPicPr>
            <a:picLocks noChangeAspect="1"/>
          </p:cNvPicPr>
          <p:nvPr userDrawn="1"/>
        </p:nvPicPr>
        <p:blipFill rotWithShape="1">
          <a:blip r:embed="rId3"/>
          <a:srcRect l="62853" b="56618"/>
          <a:stretch/>
        </p:blipFill>
        <p:spPr>
          <a:xfrm>
            <a:off x="0" y="699082"/>
            <a:ext cx="2276085" cy="2975143"/>
          </a:xfrm>
          <a:prstGeom prst="rect">
            <a:avLst/>
          </a:prstGeom>
        </p:spPr>
      </p:pic>
      <p:sp>
        <p:nvSpPr>
          <p:cNvPr id="2" name="Rectangle 1">
            <a:extLst>
              <a:ext uri="{FF2B5EF4-FFF2-40B4-BE49-F238E27FC236}">
                <a16:creationId xmlns:a16="http://schemas.microsoft.com/office/drawing/2014/main" id="{BE111F0F-5014-CBC3-E707-9FF723FE81CE}"/>
              </a:ext>
            </a:extLst>
          </p:cNvPr>
          <p:cNvSpPr/>
          <p:nvPr userDrawn="1"/>
        </p:nvSpPr>
        <p:spPr>
          <a:xfrm>
            <a:off x="1607671" y="6578600"/>
            <a:ext cx="10584329" cy="283464"/>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6" charset="-128"/>
              <a:cs typeface="ＭＳ Ｐゴシック" pitchFamily="-106" charset="-128"/>
            </a:endParaRPr>
          </a:p>
        </p:txBody>
      </p:sp>
      <p:sp>
        <p:nvSpPr>
          <p:cNvPr id="3" name="Rectangle 2">
            <a:extLst>
              <a:ext uri="{FF2B5EF4-FFF2-40B4-BE49-F238E27FC236}">
                <a16:creationId xmlns:a16="http://schemas.microsoft.com/office/drawing/2014/main" id="{FF1BA807-B04C-4CFD-E131-3C50B60D963D}"/>
              </a:ext>
            </a:extLst>
          </p:cNvPr>
          <p:cNvSpPr>
            <a:spLocks/>
          </p:cNvSpPr>
          <p:nvPr userDrawn="1"/>
        </p:nvSpPr>
        <p:spPr>
          <a:xfrm flipH="1">
            <a:off x="-1" y="6578600"/>
            <a:ext cx="1711234" cy="283464"/>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6" charset="-128"/>
              <a:cs typeface="ＭＳ Ｐゴシック" pitchFamily="-106" charset="-128"/>
            </a:endParaRPr>
          </a:p>
        </p:txBody>
      </p:sp>
      <p:sp>
        <p:nvSpPr>
          <p:cNvPr id="7" name="TextBox 6">
            <a:extLst>
              <a:ext uri="{FF2B5EF4-FFF2-40B4-BE49-F238E27FC236}">
                <a16:creationId xmlns:a16="http://schemas.microsoft.com/office/drawing/2014/main" id="{5D93E1D0-0AF1-B5F6-DE2D-FD5CF177DFE6}"/>
              </a:ext>
            </a:extLst>
          </p:cNvPr>
          <p:cNvSpPr txBox="1"/>
          <p:nvPr userDrawn="1"/>
        </p:nvSpPr>
        <p:spPr>
          <a:xfrm>
            <a:off x="96863" y="6606905"/>
            <a:ext cx="7776275" cy="223138"/>
          </a:xfrm>
          <a:prstGeom prst="rect">
            <a:avLst/>
          </a:prstGeom>
          <a:noFill/>
        </p:spPr>
        <p:txBody>
          <a:bodyPr wrap="square">
            <a:spAutoFit/>
          </a:bodyPr>
          <a:lstStyle/>
          <a:p>
            <a:pPr>
              <a:defRPr/>
            </a:pPr>
            <a:r>
              <a:rPr lang="en-US" sz="85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  |  INDUSTRIAL EFFICIENCY &amp; DECARBONIZATION OFFICE</a:t>
            </a:r>
          </a:p>
        </p:txBody>
      </p:sp>
      <p:sp>
        <p:nvSpPr>
          <p:cNvPr id="10" name="Text Placeholder 9">
            <a:extLst>
              <a:ext uri="{FF2B5EF4-FFF2-40B4-BE49-F238E27FC236}">
                <a16:creationId xmlns:a16="http://schemas.microsoft.com/office/drawing/2014/main" id="{1A41B2B4-E6CC-C7EC-25AA-909F39ACC14D}"/>
              </a:ext>
            </a:extLst>
          </p:cNvPr>
          <p:cNvSpPr txBox="1">
            <a:spLocks/>
          </p:cNvSpPr>
          <p:nvPr userDrawn="1"/>
        </p:nvSpPr>
        <p:spPr>
          <a:xfrm>
            <a:off x="11588753" y="6605588"/>
            <a:ext cx="603249"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lnSpc>
                <a:spcPct val="90000"/>
              </a:lnSpc>
              <a:spcBef>
                <a:spcPct val="20000"/>
              </a:spcBef>
              <a:buFont typeface="Arial" charset="0"/>
              <a:buNone/>
            </a:pPr>
            <a:fld id="{3B8FDC89-80CC-DB49-B2EA-BD0F5E541433}" type="slidenum">
              <a:rPr lang="en-US" sz="1000">
                <a:solidFill>
                  <a:schemeClr val="bg1"/>
                </a:solidFill>
                <a:latin typeface="Franklin Gothic Book" charset="0"/>
                <a:cs typeface="Franklin Gothic Book"/>
              </a:rPr>
              <a:pPr algn="ctr" eaLnBrk="1" hangingPunct="1">
                <a:lnSpc>
                  <a:spcPct val="90000"/>
                </a:lnSpc>
                <a:spcBef>
                  <a:spcPct val="20000"/>
                </a:spcBef>
                <a:buFont typeface="Arial" charset="0"/>
                <a:buNone/>
              </a:pPr>
              <a:t>‹#›</a:t>
            </a:fld>
            <a:endParaRPr lang="en-US" sz="1000">
              <a:solidFill>
                <a:schemeClr val="bg1"/>
              </a:solidFill>
              <a:latin typeface="Franklin Gothic Book" charset="0"/>
              <a:cs typeface="Franklin Gothic Book"/>
            </a:endParaRPr>
          </a:p>
        </p:txBody>
      </p:sp>
    </p:spTree>
    <p:extLst>
      <p:ext uri="{BB962C8B-B14F-4D97-AF65-F5344CB8AC3E}">
        <p14:creationId xmlns:p14="http://schemas.microsoft.com/office/powerpoint/2010/main" val="1511716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Image Righ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30B3172-1314-7966-6B13-254EFE8BCF59}"/>
              </a:ext>
            </a:extLst>
          </p:cNvPr>
          <p:cNvPicPr>
            <a:picLocks noChangeAspect="1"/>
          </p:cNvPicPr>
          <p:nvPr userDrawn="1"/>
        </p:nvPicPr>
        <p:blipFill rotWithShape="1">
          <a:blip r:embed="rId2"/>
          <a:srcRect l="78338"/>
          <a:stretch/>
        </p:blipFill>
        <p:spPr>
          <a:xfrm>
            <a:off x="8714917" y="0"/>
            <a:ext cx="2398437" cy="6858000"/>
          </a:xfrm>
          <a:prstGeom prst="rect">
            <a:avLst/>
          </a:prstGeom>
        </p:spPr>
      </p:pic>
      <p:sp>
        <p:nvSpPr>
          <p:cNvPr id="16" name="Picture Placeholder 11">
            <a:extLst>
              <a:ext uri="{FF2B5EF4-FFF2-40B4-BE49-F238E27FC236}">
                <a16:creationId xmlns:a16="http://schemas.microsoft.com/office/drawing/2014/main" id="{CA3B7E0E-EAB6-27AB-5E99-6E57777E1828}"/>
              </a:ext>
            </a:extLst>
          </p:cNvPr>
          <p:cNvSpPr>
            <a:spLocks noGrp="1"/>
          </p:cNvSpPr>
          <p:nvPr>
            <p:ph type="pic" sz="quarter" idx="14"/>
          </p:nvPr>
        </p:nvSpPr>
        <p:spPr bwMode="auto">
          <a:xfrm>
            <a:off x="7325875" y="-19195"/>
            <a:ext cx="4882135" cy="6914569"/>
          </a:xfrm>
          <a:custGeom>
            <a:avLst/>
            <a:gdLst>
              <a:gd name="connsiteX0" fmla="*/ 0 w 5927725"/>
              <a:gd name="connsiteY0" fmla="*/ 4968876 h 4968876"/>
              <a:gd name="connsiteX1" fmla="*/ 2963863 w 5927725"/>
              <a:gd name="connsiteY1" fmla="*/ 0 h 4968876"/>
              <a:gd name="connsiteX2" fmla="*/ 5927725 w 5927725"/>
              <a:gd name="connsiteY2" fmla="*/ 4968876 h 4968876"/>
              <a:gd name="connsiteX3" fmla="*/ 0 w 5927725"/>
              <a:gd name="connsiteY3" fmla="*/ 4968876 h 4968876"/>
              <a:gd name="connsiteX0" fmla="*/ 0 w 6171565"/>
              <a:gd name="connsiteY0" fmla="*/ 4968876 h 4968876"/>
              <a:gd name="connsiteX1" fmla="*/ 2963863 w 6171565"/>
              <a:gd name="connsiteY1" fmla="*/ 0 h 4968876"/>
              <a:gd name="connsiteX2" fmla="*/ 6171565 w 6171565"/>
              <a:gd name="connsiteY2" fmla="*/ 4557396 h 4968876"/>
              <a:gd name="connsiteX3" fmla="*/ 0 w 6171565"/>
              <a:gd name="connsiteY3" fmla="*/ 4968876 h 4968876"/>
              <a:gd name="connsiteX0" fmla="*/ 0 w 6476365"/>
              <a:gd name="connsiteY0" fmla="*/ 46356 h 4557396"/>
              <a:gd name="connsiteX1" fmla="*/ 3268663 w 6476365"/>
              <a:gd name="connsiteY1" fmla="*/ 0 h 4557396"/>
              <a:gd name="connsiteX2" fmla="*/ 6476365 w 6476365"/>
              <a:gd name="connsiteY2" fmla="*/ 4557396 h 4557396"/>
              <a:gd name="connsiteX3" fmla="*/ 0 w 6476365"/>
              <a:gd name="connsiteY3" fmla="*/ 46356 h 4557396"/>
              <a:gd name="connsiteX0" fmla="*/ 0 w 6476365"/>
              <a:gd name="connsiteY0" fmla="*/ 61596 h 4572636"/>
              <a:gd name="connsiteX1" fmla="*/ 6331903 w 6476365"/>
              <a:gd name="connsiteY1" fmla="*/ 0 h 4572636"/>
              <a:gd name="connsiteX2" fmla="*/ 6476365 w 6476365"/>
              <a:gd name="connsiteY2" fmla="*/ 4572636 h 4572636"/>
              <a:gd name="connsiteX3" fmla="*/ 0 w 6476365"/>
              <a:gd name="connsiteY3" fmla="*/ 61596 h 4572636"/>
              <a:gd name="connsiteX0" fmla="*/ 0 w 6461125"/>
              <a:gd name="connsiteY0" fmla="*/ 61596 h 4481196"/>
              <a:gd name="connsiteX1" fmla="*/ 6331903 w 6461125"/>
              <a:gd name="connsiteY1" fmla="*/ 0 h 4481196"/>
              <a:gd name="connsiteX2" fmla="*/ 6461125 w 6461125"/>
              <a:gd name="connsiteY2" fmla="*/ 4481196 h 4481196"/>
              <a:gd name="connsiteX3" fmla="*/ 0 w 6461125"/>
              <a:gd name="connsiteY3" fmla="*/ 61596 h 4481196"/>
              <a:gd name="connsiteX0" fmla="*/ 0 w 6506845"/>
              <a:gd name="connsiteY0" fmla="*/ 61596 h 4587876"/>
              <a:gd name="connsiteX1" fmla="*/ 6331903 w 6506845"/>
              <a:gd name="connsiteY1" fmla="*/ 0 h 4587876"/>
              <a:gd name="connsiteX2" fmla="*/ 6506845 w 6506845"/>
              <a:gd name="connsiteY2" fmla="*/ 4587876 h 4587876"/>
              <a:gd name="connsiteX3" fmla="*/ 0 w 6506845"/>
              <a:gd name="connsiteY3" fmla="*/ 61596 h 4587876"/>
              <a:gd name="connsiteX0" fmla="*/ 0 w 6384925"/>
              <a:gd name="connsiteY0" fmla="*/ 31116 h 4587876"/>
              <a:gd name="connsiteX1" fmla="*/ 6209983 w 6384925"/>
              <a:gd name="connsiteY1" fmla="*/ 0 h 4587876"/>
              <a:gd name="connsiteX2" fmla="*/ 6384925 w 6384925"/>
              <a:gd name="connsiteY2" fmla="*/ 4587876 h 4587876"/>
              <a:gd name="connsiteX3" fmla="*/ 0 w 6384925"/>
              <a:gd name="connsiteY3" fmla="*/ 31116 h 4587876"/>
              <a:gd name="connsiteX0" fmla="*/ 0 w 6476365"/>
              <a:gd name="connsiteY0" fmla="*/ 92076 h 4587876"/>
              <a:gd name="connsiteX1" fmla="*/ 6301423 w 6476365"/>
              <a:gd name="connsiteY1" fmla="*/ 0 h 4587876"/>
              <a:gd name="connsiteX2" fmla="*/ 6476365 w 6476365"/>
              <a:gd name="connsiteY2" fmla="*/ 4587876 h 4587876"/>
              <a:gd name="connsiteX3" fmla="*/ 0 w 6476365"/>
              <a:gd name="connsiteY3" fmla="*/ 92076 h 4587876"/>
              <a:gd name="connsiteX0" fmla="*/ 0 w 7077277"/>
              <a:gd name="connsiteY0" fmla="*/ 105931 h 4601731"/>
              <a:gd name="connsiteX1" fmla="*/ 7077277 w 7077277"/>
              <a:gd name="connsiteY1" fmla="*/ 0 h 4601731"/>
              <a:gd name="connsiteX2" fmla="*/ 6476365 w 7077277"/>
              <a:gd name="connsiteY2" fmla="*/ 4601731 h 4601731"/>
              <a:gd name="connsiteX3" fmla="*/ 0 w 7077277"/>
              <a:gd name="connsiteY3" fmla="*/ 105931 h 4601731"/>
              <a:gd name="connsiteX0" fmla="*/ 0 w 6476365"/>
              <a:gd name="connsiteY0" fmla="*/ 1554182 h 6049982"/>
              <a:gd name="connsiteX1" fmla="*/ 5337721 w 6476365"/>
              <a:gd name="connsiteY1" fmla="*/ 0 h 6049982"/>
              <a:gd name="connsiteX2" fmla="*/ 6476365 w 6476365"/>
              <a:gd name="connsiteY2" fmla="*/ 6049982 h 6049982"/>
              <a:gd name="connsiteX3" fmla="*/ 0 w 6476365"/>
              <a:gd name="connsiteY3" fmla="*/ 1554182 h 6049982"/>
              <a:gd name="connsiteX0" fmla="*/ 0 w 7132166"/>
              <a:gd name="connsiteY0" fmla="*/ 1142159 h 6049982"/>
              <a:gd name="connsiteX1" fmla="*/ 5993522 w 7132166"/>
              <a:gd name="connsiteY1" fmla="*/ 0 h 6049982"/>
              <a:gd name="connsiteX2" fmla="*/ 7132166 w 7132166"/>
              <a:gd name="connsiteY2" fmla="*/ 6049982 h 6049982"/>
              <a:gd name="connsiteX3" fmla="*/ 0 w 7132166"/>
              <a:gd name="connsiteY3" fmla="*/ 1142159 h 6049982"/>
              <a:gd name="connsiteX0" fmla="*/ 0 w 8055373"/>
              <a:gd name="connsiteY0" fmla="*/ 1142159 h 6608938"/>
              <a:gd name="connsiteX1" fmla="*/ 5993522 w 8055373"/>
              <a:gd name="connsiteY1" fmla="*/ 0 h 6608938"/>
              <a:gd name="connsiteX2" fmla="*/ 8055373 w 8055373"/>
              <a:gd name="connsiteY2" fmla="*/ 6608938 h 6608938"/>
              <a:gd name="connsiteX3" fmla="*/ 0 w 8055373"/>
              <a:gd name="connsiteY3" fmla="*/ 1142159 h 6608938"/>
              <a:gd name="connsiteX0" fmla="*/ 0 w 8055373"/>
              <a:gd name="connsiteY0" fmla="*/ 1267259 h 6734038"/>
              <a:gd name="connsiteX1" fmla="*/ 6731265 w 8055373"/>
              <a:gd name="connsiteY1" fmla="*/ 0 h 6734038"/>
              <a:gd name="connsiteX2" fmla="*/ 8055373 w 8055373"/>
              <a:gd name="connsiteY2" fmla="*/ 6734038 h 6734038"/>
              <a:gd name="connsiteX3" fmla="*/ 0 w 8055373"/>
              <a:gd name="connsiteY3" fmla="*/ 1267259 h 6734038"/>
              <a:gd name="connsiteX0" fmla="*/ 0 w 8136288"/>
              <a:gd name="connsiteY0" fmla="*/ 1212030 h 6734038"/>
              <a:gd name="connsiteX1" fmla="*/ 6812180 w 8136288"/>
              <a:gd name="connsiteY1" fmla="*/ 0 h 6734038"/>
              <a:gd name="connsiteX2" fmla="*/ 8136288 w 8136288"/>
              <a:gd name="connsiteY2" fmla="*/ 6734038 h 6734038"/>
              <a:gd name="connsiteX3" fmla="*/ 0 w 8136288"/>
              <a:gd name="connsiteY3" fmla="*/ 1212030 h 6734038"/>
              <a:gd name="connsiteX0" fmla="*/ 0 w 8136288"/>
              <a:gd name="connsiteY0" fmla="*/ 6712285 h 6734038"/>
              <a:gd name="connsiteX1" fmla="*/ 6812180 w 8136288"/>
              <a:gd name="connsiteY1" fmla="*/ 0 h 6734038"/>
              <a:gd name="connsiteX2" fmla="*/ 8136288 w 8136288"/>
              <a:gd name="connsiteY2" fmla="*/ 6734038 h 6734038"/>
              <a:gd name="connsiteX3" fmla="*/ 0 w 8136288"/>
              <a:gd name="connsiteY3" fmla="*/ 6712285 h 6734038"/>
              <a:gd name="connsiteX0" fmla="*/ 0 w 6812180"/>
              <a:gd name="connsiteY0" fmla="*/ 6712285 h 6712285"/>
              <a:gd name="connsiteX1" fmla="*/ 6812180 w 6812180"/>
              <a:gd name="connsiteY1" fmla="*/ 0 h 6712285"/>
              <a:gd name="connsiteX2" fmla="*/ 6626142 w 6812180"/>
              <a:gd name="connsiteY2" fmla="*/ 6664765 h 6712285"/>
              <a:gd name="connsiteX3" fmla="*/ 0 w 6812180"/>
              <a:gd name="connsiteY3" fmla="*/ 6712285 h 6712285"/>
              <a:gd name="connsiteX0" fmla="*/ 0 w 6875524"/>
              <a:gd name="connsiteY0" fmla="*/ 6712285 h 6712285"/>
              <a:gd name="connsiteX1" fmla="*/ 6812180 w 6875524"/>
              <a:gd name="connsiteY1" fmla="*/ 0 h 6712285"/>
              <a:gd name="connsiteX2" fmla="*/ 6875524 w 6875524"/>
              <a:gd name="connsiteY2" fmla="*/ 6706328 h 6712285"/>
              <a:gd name="connsiteX3" fmla="*/ 0 w 6875524"/>
              <a:gd name="connsiteY3" fmla="*/ 6712285 h 6712285"/>
              <a:gd name="connsiteX0" fmla="*/ 0 w 6909162"/>
              <a:gd name="connsiteY0" fmla="*/ 6878539 h 6878539"/>
              <a:gd name="connsiteX1" fmla="*/ 6909162 w 6909162"/>
              <a:gd name="connsiteY1" fmla="*/ 0 h 6878539"/>
              <a:gd name="connsiteX2" fmla="*/ 6875524 w 6909162"/>
              <a:gd name="connsiteY2" fmla="*/ 6872582 h 6878539"/>
              <a:gd name="connsiteX3" fmla="*/ 0 w 6909162"/>
              <a:gd name="connsiteY3" fmla="*/ 6878539 h 6878539"/>
              <a:gd name="connsiteX0" fmla="*/ 0 w 6950725"/>
              <a:gd name="connsiteY0" fmla="*/ 6947812 h 6947812"/>
              <a:gd name="connsiteX1" fmla="*/ 6950725 w 6950725"/>
              <a:gd name="connsiteY1" fmla="*/ 0 h 6947812"/>
              <a:gd name="connsiteX2" fmla="*/ 6875524 w 6950725"/>
              <a:gd name="connsiteY2" fmla="*/ 6941855 h 6947812"/>
              <a:gd name="connsiteX3" fmla="*/ 0 w 6950725"/>
              <a:gd name="connsiteY3" fmla="*/ 6947812 h 6947812"/>
              <a:gd name="connsiteX0" fmla="*/ 0 w 6950725"/>
              <a:gd name="connsiteY0" fmla="*/ 7004256 h 7004256"/>
              <a:gd name="connsiteX1" fmla="*/ 6950725 w 6950725"/>
              <a:gd name="connsiteY1" fmla="*/ 0 h 7004256"/>
              <a:gd name="connsiteX2" fmla="*/ 6875524 w 6950725"/>
              <a:gd name="connsiteY2" fmla="*/ 6998299 h 7004256"/>
              <a:gd name="connsiteX3" fmla="*/ 0 w 6950725"/>
              <a:gd name="connsiteY3" fmla="*/ 7004256 h 7004256"/>
              <a:gd name="connsiteX0" fmla="*/ 0 w 6919106"/>
              <a:gd name="connsiteY0" fmla="*/ 7051684 h 7051684"/>
              <a:gd name="connsiteX1" fmla="*/ 6919106 w 6919106"/>
              <a:gd name="connsiteY1" fmla="*/ 0 h 7051684"/>
              <a:gd name="connsiteX2" fmla="*/ 6843905 w 6919106"/>
              <a:gd name="connsiteY2" fmla="*/ 6998299 h 7051684"/>
              <a:gd name="connsiteX3" fmla="*/ 0 w 6919106"/>
              <a:gd name="connsiteY3" fmla="*/ 7051684 h 7051684"/>
              <a:gd name="connsiteX0" fmla="*/ 0 w 6990249"/>
              <a:gd name="connsiteY0" fmla="*/ 7020065 h 7020065"/>
              <a:gd name="connsiteX1" fmla="*/ 6990249 w 6990249"/>
              <a:gd name="connsiteY1" fmla="*/ 0 h 7020065"/>
              <a:gd name="connsiteX2" fmla="*/ 6915048 w 6990249"/>
              <a:gd name="connsiteY2" fmla="*/ 6998299 h 7020065"/>
              <a:gd name="connsiteX3" fmla="*/ 0 w 6990249"/>
              <a:gd name="connsiteY3" fmla="*/ 7020065 h 7020065"/>
              <a:gd name="connsiteX0" fmla="*/ 0 w 6795181"/>
              <a:gd name="connsiteY0" fmla="*/ 5184125 h 6998299"/>
              <a:gd name="connsiteX1" fmla="*/ 6795181 w 6795181"/>
              <a:gd name="connsiteY1" fmla="*/ 0 h 6998299"/>
              <a:gd name="connsiteX2" fmla="*/ 6719980 w 6795181"/>
              <a:gd name="connsiteY2" fmla="*/ 6998299 h 6998299"/>
              <a:gd name="connsiteX3" fmla="*/ 0 w 6795181"/>
              <a:gd name="connsiteY3" fmla="*/ 5184125 h 6998299"/>
              <a:gd name="connsiteX0" fmla="*/ 0 w 6783706"/>
              <a:gd name="connsiteY0" fmla="*/ 5241498 h 6998299"/>
              <a:gd name="connsiteX1" fmla="*/ 6783706 w 6783706"/>
              <a:gd name="connsiteY1" fmla="*/ 0 h 6998299"/>
              <a:gd name="connsiteX2" fmla="*/ 6708505 w 6783706"/>
              <a:gd name="connsiteY2" fmla="*/ 6998299 h 6998299"/>
              <a:gd name="connsiteX3" fmla="*/ 0 w 6783706"/>
              <a:gd name="connsiteY3" fmla="*/ 5241498 h 6998299"/>
              <a:gd name="connsiteX0" fmla="*/ 0 w 6827262"/>
              <a:gd name="connsiteY0" fmla="*/ 5205201 h 6998299"/>
              <a:gd name="connsiteX1" fmla="*/ 6827262 w 6827262"/>
              <a:gd name="connsiteY1" fmla="*/ 0 h 6998299"/>
              <a:gd name="connsiteX2" fmla="*/ 6752061 w 6827262"/>
              <a:gd name="connsiteY2" fmla="*/ 6998299 h 6998299"/>
              <a:gd name="connsiteX3" fmla="*/ 0 w 6827262"/>
              <a:gd name="connsiteY3" fmla="*/ 5205201 h 6998299"/>
              <a:gd name="connsiteX0" fmla="*/ 0 w 6780076"/>
              <a:gd name="connsiteY0" fmla="*/ 5205201 h 6998299"/>
              <a:gd name="connsiteX1" fmla="*/ 6780076 w 6780076"/>
              <a:gd name="connsiteY1" fmla="*/ 0 h 6998299"/>
              <a:gd name="connsiteX2" fmla="*/ 6704875 w 6780076"/>
              <a:gd name="connsiteY2" fmla="*/ 6998299 h 6998299"/>
              <a:gd name="connsiteX3" fmla="*/ 0 w 6780076"/>
              <a:gd name="connsiteY3" fmla="*/ 5205201 h 6998299"/>
              <a:gd name="connsiteX0" fmla="*/ 0 w 6812744"/>
              <a:gd name="connsiteY0" fmla="*/ 5208831 h 6998299"/>
              <a:gd name="connsiteX1" fmla="*/ 6812744 w 6812744"/>
              <a:gd name="connsiteY1" fmla="*/ 0 h 6998299"/>
              <a:gd name="connsiteX2" fmla="*/ 6737543 w 6812744"/>
              <a:gd name="connsiteY2" fmla="*/ 6998299 h 6998299"/>
              <a:gd name="connsiteX3" fmla="*/ 0 w 6812744"/>
              <a:gd name="connsiteY3" fmla="*/ 5208831 h 6998299"/>
              <a:gd name="connsiteX0" fmla="*/ 0 w 6737543"/>
              <a:gd name="connsiteY0" fmla="*/ 3622640 h 5412108"/>
              <a:gd name="connsiteX1" fmla="*/ 4108597 w 6737543"/>
              <a:gd name="connsiteY1" fmla="*/ 0 h 5412108"/>
              <a:gd name="connsiteX2" fmla="*/ 6737543 w 6737543"/>
              <a:gd name="connsiteY2" fmla="*/ 5412108 h 5412108"/>
              <a:gd name="connsiteX3" fmla="*/ 0 w 6737543"/>
              <a:gd name="connsiteY3" fmla="*/ 3622640 h 5412108"/>
              <a:gd name="connsiteX0" fmla="*/ 0 w 6737543"/>
              <a:gd name="connsiteY0" fmla="*/ 3767829 h 5557297"/>
              <a:gd name="connsiteX1" fmla="*/ 2914417 w 6737543"/>
              <a:gd name="connsiteY1" fmla="*/ 0 h 5557297"/>
              <a:gd name="connsiteX2" fmla="*/ 6737543 w 6737543"/>
              <a:gd name="connsiteY2" fmla="*/ 5557297 h 5557297"/>
              <a:gd name="connsiteX3" fmla="*/ 0 w 6737543"/>
              <a:gd name="connsiteY3" fmla="*/ 3767829 h 5557297"/>
              <a:gd name="connsiteX0" fmla="*/ 0 w 2914417"/>
              <a:gd name="connsiteY0" fmla="*/ 3767829 h 5781957"/>
              <a:gd name="connsiteX1" fmla="*/ 2914417 w 2914417"/>
              <a:gd name="connsiteY1" fmla="*/ 0 h 5781957"/>
              <a:gd name="connsiteX2" fmla="*/ 1595301 w 2914417"/>
              <a:gd name="connsiteY2" fmla="*/ 5781957 h 5781957"/>
              <a:gd name="connsiteX3" fmla="*/ 0 w 2914417"/>
              <a:gd name="connsiteY3" fmla="*/ 3767829 h 5781957"/>
              <a:gd name="connsiteX0" fmla="*/ 0 w 6171636"/>
              <a:gd name="connsiteY0" fmla="*/ 3767829 h 5851253"/>
              <a:gd name="connsiteX1" fmla="*/ 2914417 w 6171636"/>
              <a:gd name="connsiteY1" fmla="*/ 0 h 5851253"/>
              <a:gd name="connsiteX2" fmla="*/ 6162866 w 6171636"/>
              <a:gd name="connsiteY2" fmla="*/ 5851253 h 5851253"/>
              <a:gd name="connsiteX3" fmla="*/ 1595301 w 6171636"/>
              <a:gd name="connsiteY3" fmla="*/ 5781957 h 5851253"/>
              <a:gd name="connsiteX4" fmla="*/ 0 w 6171636"/>
              <a:gd name="connsiteY4" fmla="*/ 3767829 h 5851253"/>
              <a:gd name="connsiteX0" fmla="*/ 0 w 7464763"/>
              <a:gd name="connsiteY0" fmla="*/ 3964440 h 6047864"/>
              <a:gd name="connsiteX1" fmla="*/ 2914417 w 7464763"/>
              <a:gd name="connsiteY1" fmla="*/ 196611 h 6047864"/>
              <a:gd name="connsiteX2" fmla="*/ 7336095 w 7464763"/>
              <a:gd name="connsiteY2" fmla="*/ 780811 h 6047864"/>
              <a:gd name="connsiteX3" fmla="*/ 6162866 w 7464763"/>
              <a:gd name="connsiteY3" fmla="*/ 6047864 h 6047864"/>
              <a:gd name="connsiteX4" fmla="*/ 1595301 w 7464763"/>
              <a:gd name="connsiteY4" fmla="*/ 5978568 h 6047864"/>
              <a:gd name="connsiteX5" fmla="*/ 0 w 7464763"/>
              <a:gd name="connsiteY5" fmla="*/ 3964440 h 6047864"/>
              <a:gd name="connsiteX0" fmla="*/ 0 w 7464763"/>
              <a:gd name="connsiteY0" fmla="*/ 4073318 h 6156742"/>
              <a:gd name="connsiteX1" fmla="*/ 2914417 w 7464763"/>
              <a:gd name="connsiteY1" fmla="*/ 305489 h 6156742"/>
              <a:gd name="connsiteX2" fmla="*/ 7336095 w 7464763"/>
              <a:gd name="connsiteY2" fmla="*/ 889689 h 6156742"/>
              <a:gd name="connsiteX3" fmla="*/ 6162866 w 7464763"/>
              <a:gd name="connsiteY3" fmla="*/ 6156742 h 6156742"/>
              <a:gd name="connsiteX4" fmla="*/ 1595301 w 7464763"/>
              <a:gd name="connsiteY4" fmla="*/ 6087446 h 6156742"/>
              <a:gd name="connsiteX5" fmla="*/ 0 w 7464763"/>
              <a:gd name="connsiteY5" fmla="*/ 4073318 h 6156742"/>
              <a:gd name="connsiteX0" fmla="*/ 0 w 7336109"/>
              <a:gd name="connsiteY0" fmla="*/ 3980432 h 6063856"/>
              <a:gd name="connsiteX1" fmla="*/ 2914417 w 7336109"/>
              <a:gd name="connsiteY1" fmla="*/ 212603 h 6063856"/>
              <a:gd name="connsiteX2" fmla="*/ 7336095 w 7336109"/>
              <a:gd name="connsiteY2" fmla="*/ 796803 h 6063856"/>
              <a:gd name="connsiteX3" fmla="*/ 6162866 w 7336109"/>
              <a:gd name="connsiteY3" fmla="*/ 6063856 h 6063856"/>
              <a:gd name="connsiteX4" fmla="*/ 1595301 w 7336109"/>
              <a:gd name="connsiteY4" fmla="*/ 5994560 h 6063856"/>
              <a:gd name="connsiteX5" fmla="*/ 0 w 7336109"/>
              <a:gd name="connsiteY5" fmla="*/ 3980432 h 6063856"/>
              <a:gd name="connsiteX0" fmla="*/ 0 w 7456798"/>
              <a:gd name="connsiteY0" fmla="*/ 4012889 h 6027017"/>
              <a:gd name="connsiteX1" fmla="*/ 2914417 w 7456798"/>
              <a:gd name="connsiteY1" fmla="*/ 245060 h 6027017"/>
              <a:gd name="connsiteX2" fmla="*/ 7336095 w 7456798"/>
              <a:gd name="connsiteY2" fmla="*/ 829260 h 6027017"/>
              <a:gd name="connsiteX3" fmla="*/ 6100461 w 7456798"/>
              <a:gd name="connsiteY3" fmla="*/ 4573610 h 6027017"/>
              <a:gd name="connsiteX4" fmla="*/ 1595301 w 7456798"/>
              <a:gd name="connsiteY4" fmla="*/ 6027017 h 6027017"/>
              <a:gd name="connsiteX5" fmla="*/ 0 w 7456798"/>
              <a:gd name="connsiteY5" fmla="*/ 4012889 h 6027017"/>
              <a:gd name="connsiteX0" fmla="*/ 0 w 7431791"/>
              <a:gd name="connsiteY0" fmla="*/ 3988148 h 6002276"/>
              <a:gd name="connsiteX1" fmla="*/ 2914417 w 7431791"/>
              <a:gd name="connsiteY1" fmla="*/ 220319 h 6002276"/>
              <a:gd name="connsiteX2" fmla="*/ 7336095 w 7431791"/>
              <a:gd name="connsiteY2" fmla="*/ 804519 h 6002276"/>
              <a:gd name="connsiteX3" fmla="*/ 5875800 w 7431791"/>
              <a:gd name="connsiteY3" fmla="*/ 3787518 h 6002276"/>
              <a:gd name="connsiteX4" fmla="*/ 1595301 w 7431791"/>
              <a:gd name="connsiteY4" fmla="*/ 6002276 h 6002276"/>
              <a:gd name="connsiteX5" fmla="*/ 0 w 7431791"/>
              <a:gd name="connsiteY5" fmla="*/ 3988148 h 6002276"/>
              <a:gd name="connsiteX0" fmla="*/ 0 w 7502053"/>
              <a:gd name="connsiteY0" fmla="*/ 4048806 h 6062934"/>
              <a:gd name="connsiteX1" fmla="*/ 2914417 w 7502053"/>
              <a:gd name="connsiteY1" fmla="*/ 280977 h 6062934"/>
              <a:gd name="connsiteX2" fmla="*/ 7336095 w 7502053"/>
              <a:gd name="connsiteY2" fmla="*/ 865177 h 6062934"/>
              <a:gd name="connsiteX3" fmla="*/ 6412491 w 7502053"/>
              <a:gd name="connsiteY3" fmla="*/ 5558096 h 6062934"/>
              <a:gd name="connsiteX4" fmla="*/ 1595301 w 7502053"/>
              <a:gd name="connsiteY4" fmla="*/ 6062934 h 6062934"/>
              <a:gd name="connsiteX5" fmla="*/ 0 w 7502053"/>
              <a:gd name="connsiteY5" fmla="*/ 4048806 h 6062934"/>
              <a:gd name="connsiteX0" fmla="*/ 0 w 7502053"/>
              <a:gd name="connsiteY0" fmla="*/ 4048806 h 5558096"/>
              <a:gd name="connsiteX1" fmla="*/ 2914417 w 7502053"/>
              <a:gd name="connsiteY1" fmla="*/ 280977 h 5558096"/>
              <a:gd name="connsiteX2" fmla="*/ 7336095 w 7502053"/>
              <a:gd name="connsiteY2" fmla="*/ 865177 h 5558096"/>
              <a:gd name="connsiteX3" fmla="*/ 6412491 w 7502053"/>
              <a:gd name="connsiteY3" fmla="*/ 5558096 h 5558096"/>
              <a:gd name="connsiteX4" fmla="*/ 1745075 w 7502053"/>
              <a:gd name="connsiteY4" fmla="*/ 4852261 h 5558096"/>
              <a:gd name="connsiteX5" fmla="*/ 0 w 7502053"/>
              <a:gd name="connsiteY5" fmla="*/ 4048806 h 5558096"/>
              <a:gd name="connsiteX0" fmla="*/ 0 w 7502053"/>
              <a:gd name="connsiteY0" fmla="*/ 4048806 h 5613612"/>
              <a:gd name="connsiteX1" fmla="*/ 2914417 w 7502053"/>
              <a:gd name="connsiteY1" fmla="*/ 280977 h 5613612"/>
              <a:gd name="connsiteX2" fmla="*/ 7336095 w 7502053"/>
              <a:gd name="connsiteY2" fmla="*/ 865177 h 5613612"/>
              <a:gd name="connsiteX3" fmla="*/ 6412491 w 7502053"/>
              <a:gd name="connsiteY3" fmla="*/ 5558096 h 5613612"/>
              <a:gd name="connsiteX4" fmla="*/ 1245828 w 7502053"/>
              <a:gd name="connsiteY4" fmla="*/ 5613612 h 5613612"/>
              <a:gd name="connsiteX5" fmla="*/ 0 w 7502053"/>
              <a:gd name="connsiteY5" fmla="*/ 4048806 h 5613612"/>
              <a:gd name="connsiteX0" fmla="*/ 0 w 7502053"/>
              <a:gd name="connsiteY0" fmla="*/ 4050342 h 5615148"/>
              <a:gd name="connsiteX1" fmla="*/ 2914417 w 7502053"/>
              <a:gd name="connsiteY1" fmla="*/ 282513 h 5615148"/>
              <a:gd name="connsiteX2" fmla="*/ 7336095 w 7502053"/>
              <a:gd name="connsiteY2" fmla="*/ 866713 h 5615148"/>
              <a:gd name="connsiteX3" fmla="*/ 6412491 w 7502053"/>
              <a:gd name="connsiteY3" fmla="*/ 5597075 h 5615148"/>
              <a:gd name="connsiteX4" fmla="*/ 1245828 w 7502053"/>
              <a:gd name="connsiteY4" fmla="*/ 5615148 h 5615148"/>
              <a:gd name="connsiteX5" fmla="*/ 0 w 7502053"/>
              <a:gd name="connsiteY5" fmla="*/ 4050342 h 5615148"/>
              <a:gd name="connsiteX0" fmla="*/ 0 w 7804501"/>
              <a:gd name="connsiteY0" fmla="*/ 3928304 h 5493110"/>
              <a:gd name="connsiteX1" fmla="*/ 2914417 w 7804501"/>
              <a:gd name="connsiteY1" fmla="*/ 160475 h 5493110"/>
              <a:gd name="connsiteX2" fmla="*/ 7336095 w 7804501"/>
              <a:gd name="connsiteY2" fmla="*/ 744675 h 5493110"/>
              <a:gd name="connsiteX3" fmla="*/ 6412491 w 7804501"/>
              <a:gd name="connsiteY3" fmla="*/ 5475037 h 5493110"/>
              <a:gd name="connsiteX4" fmla="*/ 1245828 w 7804501"/>
              <a:gd name="connsiteY4" fmla="*/ 5493110 h 5493110"/>
              <a:gd name="connsiteX5" fmla="*/ 0 w 7804501"/>
              <a:gd name="connsiteY5" fmla="*/ 3928304 h 5493110"/>
              <a:gd name="connsiteX0" fmla="*/ 0 w 6460918"/>
              <a:gd name="connsiteY0" fmla="*/ 3975669 h 5540475"/>
              <a:gd name="connsiteX1" fmla="*/ 2914417 w 6460918"/>
              <a:gd name="connsiteY1" fmla="*/ 207840 h 5540475"/>
              <a:gd name="connsiteX2" fmla="*/ 3352106 w 6460918"/>
              <a:gd name="connsiteY2" fmla="*/ 483755 h 5540475"/>
              <a:gd name="connsiteX3" fmla="*/ 6412491 w 6460918"/>
              <a:gd name="connsiteY3" fmla="*/ 5522402 h 5540475"/>
              <a:gd name="connsiteX4" fmla="*/ 1245828 w 6460918"/>
              <a:gd name="connsiteY4" fmla="*/ 5540475 h 5540475"/>
              <a:gd name="connsiteX5" fmla="*/ 0 w 6460918"/>
              <a:gd name="connsiteY5" fmla="*/ 3975669 h 5540475"/>
              <a:gd name="connsiteX0" fmla="*/ 0 w 6467156"/>
              <a:gd name="connsiteY0" fmla="*/ 4058750 h 5623556"/>
              <a:gd name="connsiteX1" fmla="*/ 2914417 w 6467156"/>
              <a:gd name="connsiteY1" fmla="*/ 290921 h 5623556"/>
              <a:gd name="connsiteX2" fmla="*/ 3636677 w 6467156"/>
              <a:gd name="connsiteY2" fmla="*/ 258551 h 5623556"/>
              <a:gd name="connsiteX3" fmla="*/ 6412491 w 6467156"/>
              <a:gd name="connsiteY3" fmla="*/ 5605483 h 5623556"/>
              <a:gd name="connsiteX4" fmla="*/ 1245828 w 6467156"/>
              <a:gd name="connsiteY4" fmla="*/ 5623556 h 5623556"/>
              <a:gd name="connsiteX5" fmla="*/ 0 w 6467156"/>
              <a:gd name="connsiteY5" fmla="*/ 4058750 h 5623556"/>
              <a:gd name="connsiteX0" fmla="*/ 0 w 3722800"/>
              <a:gd name="connsiteY0" fmla="*/ 4331371 h 5949247"/>
              <a:gd name="connsiteX1" fmla="*/ 2914417 w 3722800"/>
              <a:gd name="connsiteY1" fmla="*/ 563542 h 5949247"/>
              <a:gd name="connsiteX2" fmla="*/ 3636677 w 3722800"/>
              <a:gd name="connsiteY2" fmla="*/ 531172 h 5949247"/>
              <a:gd name="connsiteX3" fmla="*/ 3139929 w 3722800"/>
              <a:gd name="connsiteY3" fmla="*/ 5949247 h 5949247"/>
              <a:gd name="connsiteX4" fmla="*/ 1245828 w 3722800"/>
              <a:gd name="connsiteY4" fmla="*/ 5896177 h 5949247"/>
              <a:gd name="connsiteX5" fmla="*/ 0 w 3722800"/>
              <a:gd name="connsiteY5" fmla="*/ 4331371 h 5949247"/>
              <a:gd name="connsiteX0" fmla="*/ 0 w 3933239"/>
              <a:gd name="connsiteY0" fmla="*/ 4331372 h 5949248"/>
              <a:gd name="connsiteX1" fmla="*/ 2914417 w 3933239"/>
              <a:gd name="connsiteY1" fmla="*/ 563543 h 5949248"/>
              <a:gd name="connsiteX2" fmla="*/ 3636677 w 3933239"/>
              <a:gd name="connsiteY2" fmla="*/ 531173 h 5949248"/>
              <a:gd name="connsiteX3" fmla="*/ 3756499 w 3933239"/>
              <a:gd name="connsiteY3" fmla="*/ 5949248 h 5949248"/>
              <a:gd name="connsiteX4" fmla="*/ 1245828 w 3933239"/>
              <a:gd name="connsiteY4" fmla="*/ 5896178 h 5949248"/>
              <a:gd name="connsiteX5" fmla="*/ 0 w 3933239"/>
              <a:gd name="connsiteY5" fmla="*/ 4331372 h 5949248"/>
              <a:gd name="connsiteX0" fmla="*/ 0 w 3765101"/>
              <a:gd name="connsiteY0" fmla="*/ 4331372 h 5949248"/>
              <a:gd name="connsiteX1" fmla="*/ 2914417 w 3765101"/>
              <a:gd name="connsiteY1" fmla="*/ 563543 h 5949248"/>
              <a:gd name="connsiteX2" fmla="*/ 3636677 w 3765101"/>
              <a:gd name="connsiteY2" fmla="*/ 531173 h 5949248"/>
              <a:gd name="connsiteX3" fmla="*/ 3756499 w 3765101"/>
              <a:gd name="connsiteY3" fmla="*/ 5949248 h 5949248"/>
              <a:gd name="connsiteX4" fmla="*/ 1245828 w 3765101"/>
              <a:gd name="connsiteY4" fmla="*/ 5896178 h 5949248"/>
              <a:gd name="connsiteX5" fmla="*/ 0 w 3765101"/>
              <a:gd name="connsiteY5" fmla="*/ 4331372 h 5949248"/>
              <a:gd name="connsiteX0" fmla="*/ 0 w 3858018"/>
              <a:gd name="connsiteY0" fmla="*/ 3942812 h 5560688"/>
              <a:gd name="connsiteX1" fmla="*/ 2914417 w 3858018"/>
              <a:gd name="connsiteY1" fmla="*/ 174983 h 5560688"/>
              <a:gd name="connsiteX2" fmla="*/ 3802677 w 3858018"/>
              <a:gd name="connsiteY2" fmla="*/ 1304610 h 5560688"/>
              <a:gd name="connsiteX3" fmla="*/ 3756499 w 3858018"/>
              <a:gd name="connsiteY3" fmla="*/ 5560688 h 5560688"/>
              <a:gd name="connsiteX4" fmla="*/ 1245828 w 3858018"/>
              <a:gd name="connsiteY4" fmla="*/ 5507618 h 5560688"/>
              <a:gd name="connsiteX5" fmla="*/ 0 w 3858018"/>
              <a:gd name="connsiteY5" fmla="*/ 3942812 h 5560688"/>
              <a:gd name="connsiteX0" fmla="*/ 0 w 3845350"/>
              <a:gd name="connsiteY0" fmla="*/ 3939982 h 5557858"/>
              <a:gd name="connsiteX1" fmla="*/ 2914417 w 3845350"/>
              <a:gd name="connsiteY1" fmla="*/ 172153 h 5557858"/>
              <a:gd name="connsiteX2" fmla="*/ 3802677 w 3845350"/>
              <a:gd name="connsiteY2" fmla="*/ 1301780 h 5557858"/>
              <a:gd name="connsiteX3" fmla="*/ 3756499 w 3845350"/>
              <a:gd name="connsiteY3" fmla="*/ 5557858 h 5557858"/>
              <a:gd name="connsiteX4" fmla="*/ 1245828 w 3845350"/>
              <a:gd name="connsiteY4" fmla="*/ 5504788 h 5557858"/>
              <a:gd name="connsiteX5" fmla="*/ 0 w 3845350"/>
              <a:gd name="connsiteY5" fmla="*/ 3939982 h 5557858"/>
              <a:gd name="connsiteX0" fmla="*/ 0 w 3863746"/>
              <a:gd name="connsiteY0" fmla="*/ 3806219 h 5424095"/>
              <a:gd name="connsiteX1" fmla="*/ 2914417 w 3863746"/>
              <a:gd name="connsiteY1" fmla="*/ 38390 h 5424095"/>
              <a:gd name="connsiteX2" fmla="*/ 3802677 w 3863746"/>
              <a:gd name="connsiteY2" fmla="*/ 1168017 h 5424095"/>
              <a:gd name="connsiteX3" fmla="*/ 3756499 w 3863746"/>
              <a:gd name="connsiteY3" fmla="*/ 5424095 h 5424095"/>
              <a:gd name="connsiteX4" fmla="*/ 1245828 w 3863746"/>
              <a:gd name="connsiteY4" fmla="*/ 5371025 h 5424095"/>
              <a:gd name="connsiteX5" fmla="*/ 0 w 3863746"/>
              <a:gd name="connsiteY5" fmla="*/ 3806219 h 5424095"/>
              <a:gd name="connsiteX0" fmla="*/ 0 w 3848104"/>
              <a:gd name="connsiteY0" fmla="*/ 4187703 h 5805579"/>
              <a:gd name="connsiteX1" fmla="*/ 2914417 w 3848104"/>
              <a:gd name="connsiteY1" fmla="*/ 419874 h 5805579"/>
              <a:gd name="connsiteX2" fmla="*/ 3778963 w 3848104"/>
              <a:gd name="connsiteY2" fmla="*/ 434932 h 5805579"/>
              <a:gd name="connsiteX3" fmla="*/ 3756499 w 3848104"/>
              <a:gd name="connsiteY3" fmla="*/ 5805579 h 5805579"/>
              <a:gd name="connsiteX4" fmla="*/ 1245828 w 3848104"/>
              <a:gd name="connsiteY4" fmla="*/ 5752509 h 5805579"/>
              <a:gd name="connsiteX5" fmla="*/ 0 w 3848104"/>
              <a:gd name="connsiteY5" fmla="*/ 4187703 h 5805579"/>
              <a:gd name="connsiteX0" fmla="*/ 0 w 3848104"/>
              <a:gd name="connsiteY0" fmla="*/ 3841125 h 5459001"/>
              <a:gd name="connsiteX1" fmla="*/ 2914417 w 3848104"/>
              <a:gd name="connsiteY1" fmla="*/ 73296 h 5459001"/>
              <a:gd name="connsiteX2" fmla="*/ 3778963 w 3848104"/>
              <a:gd name="connsiteY2" fmla="*/ 88354 h 5459001"/>
              <a:gd name="connsiteX3" fmla="*/ 3756499 w 3848104"/>
              <a:gd name="connsiteY3" fmla="*/ 5459001 h 5459001"/>
              <a:gd name="connsiteX4" fmla="*/ 1245828 w 3848104"/>
              <a:gd name="connsiteY4" fmla="*/ 5405931 h 5459001"/>
              <a:gd name="connsiteX5" fmla="*/ 0 w 3848104"/>
              <a:gd name="connsiteY5" fmla="*/ 3841125 h 5459001"/>
              <a:gd name="connsiteX0" fmla="*/ 0 w 3778963"/>
              <a:gd name="connsiteY0" fmla="*/ 3767829 h 5385705"/>
              <a:gd name="connsiteX1" fmla="*/ 2914417 w 3778963"/>
              <a:gd name="connsiteY1" fmla="*/ 0 h 5385705"/>
              <a:gd name="connsiteX2" fmla="*/ 3778963 w 3778963"/>
              <a:gd name="connsiteY2" fmla="*/ 15058 h 5385705"/>
              <a:gd name="connsiteX3" fmla="*/ 3756499 w 3778963"/>
              <a:gd name="connsiteY3" fmla="*/ 5385705 h 5385705"/>
              <a:gd name="connsiteX4" fmla="*/ 1245828 w 3778963"/>
              <a:gd name="connsiteY4" fmla="*/ 5332635 h 5385705"/>
              <a:gd name="connsiteX5" fmla="*/ 0 w 3778963"/>
              <a:gd name="connsiteY5" fmla="*/ 3767829 h 5385705"/>
              <a:gd name="connsiteX0" fmla="*/ 0 w 3850464"/>
              <a:gd name="connsiteY0" fmla="*/ 4152972 h 5749924"/>
              <a:gd name="connsiteX1" fmla="*/ 2914417 w 3850464"/>
              <a:gd name="connsiteY1" fmla="*/ 385143 h 5749924"/>
              <a:gd name="connsiteX2" fmla="*/ 3778963 w 3850464"/>
              <a:gd name="connsiteY2" fmla="*/ 400201 h 5749924"/>
              <a:gd name="connsiteX3" fmla="*/ 3787885 w 3850464"/>
              <a:gd name="connsiteY3" fmla="*/ 5749924 h 5749924"/>
              <a:gd name="connsiteX4" fmla="*/ 1245828 w 3850464"/>
              <a:gd name="connsiteY4" fmla="*/ 5717778 h 5749924"/>
              <a:gd name="connsiteX5" fmla="*/ 0 w 3850464"/>
              <a:gd name="connsiteY5" fmla="*/ 4152972 h 5749924"/>
              <a:gd name="connsiteX0" fmla="*/ 0 w 3850464"/>
              <a:gd name="connsiteY0" fmla="*/ 4155336 h 5752288"/>
              <a:gd name="connsiteX1" fmla="*/ 2914417 w 3850464"/>
              <a:gd name="connsiteY1" fmla="*/ 387507 h 5752288"/>
              <a:gd name="connsiteX2" fmla="*/ 3778963 w 3850464"/>
              <a:gd name="connsiteY2" fmla="*/ 402565 h 5752288"/>
              <a:gd name="connsiteX3" fmla="*/ 3787885 w 3850464"/>
              <a:gd name="connsiteY3" fmla="*/ 5752288 h 5752288"/>
              <a:gd name="connsiteX4" fmla="*/ 1245828 w 3850464"/>
              <a:gd name="connsiteY4" fmla="*/ 5720142 h 5752288"/>
              <a:gd name="connsiteX5" fmla="*/ 0 w 3850464"/>
              <a:gd name="connsiteY5" fmla="*/ 4155336 h 5752288"/>
              <a:gd name="connsiteX0" fmla="*/ 0 w 3795630"/>
              <a:gd name="connsiteY0" fmla="*/ 3768581 h 5365533"/>
              <a:gd name="connsiteX1" fmla="*/ 2914417 w 3795630"/>
              <a:gd name="connsiteY1" fmla="*/ 752 h 5365533"/>
              <a:gd name="connsiteX2" fmla="*/ 3778963 w 3795630"/>
              <a:gd name="connsiteY2" fmla="*/ 15810 h 5365533"/>
              <a:gd name="connsiteX3" fmla="*/ 3787885 w 3795630"/>
              <a:gd name="connsiteY3" fmla="*/ 5365533 h 5365533"/>
              <a:gd name="connsiteX4" fmla="*/ 1245828 w 3795630"/>
              <a:gd name="connsiteY4" fmla="*/ 5333387 h 5365533"/>
              <a:gd name="connsiteX5" fmla="*/ 0 w 3795630"/>
              <a:gd name="connsiteY5" fmla="*/ 3768581 h 5365533"/>
              <a:gd name="connsiteX0" fmla="*/ 0 w 3795630"/>
              <a:gd name="connsiteY0" fmla="*/ 3773700 h 5370652"/>
              <a:gd name="connsiteX1" fmla="*/ 2914417 w 3795630"/>
              <a:gd name="connsiteY1" fmla="*/ 5871 h 5370652"/>
              <a:gd name="connsiteX2" fmla="*/ 3778963 w 3795630"/>
              <a:gd name="connsiteY2" fmla="*/ 5 h 5370652"/>
              <a:gd name="connsiteX3" fmla="*/ 3787885 w 3795630"/>
              <a:gd name="connsiteY3" fmla="*/ 5370652 h 5370652"/>
              <a:gd name="connsiteX4" fmla="*/ 1245828 w 3795630"/>
              <a:gd name="connsiteY4" fmla="*/ 5338506 h 5370652"/>
              <a:gd name="connsiteX5" fmla="*/ 0 w 3795630"/>
              <a:gd name="connsiteY5" fmla="*/ 3773700 h 5370652"/>
              <a:gd name="connsiteX0" fmla="*/ 0 w 3798426"/>
              <a:gd name="connsiteY0" fmla="*/ 3782763 h 5379715"/>
              <a:gd name="connsiteX1" fmla="*/ 2914417 w 3798426"/>
              <a:gd name="connsiteY1" fmla="*/ 14934 h 5379715"/>
              <a:gd name="connsiteX2" fmla="*/ 3788026 w 3798426"/>
              <a:gd name="connsiteY2" fmla="*/ 5 h 5379715"/>
              <a:gd name="connsiteX3" fmla="*/ 3787885 w 3798426"/>
              <a:gd name="connsiteY3" fmla="*/ 5379715 h 5379715"/>
              <a:gd name="connsiteX4" fmla="*/ 1245828 w 3798426"/>
              <a:gd name="connsiteY4" fmla="*/ 5347569 h 5379715"/>
              <a:gd name="connsiteX5" fmla="*/ 0 w 3798426"/>
              <a:gd name="connsiteY5" fmla="*/ 3782763 h 537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8426" h="5379715">
                <a:moveTo>
                  <a:pt x="0" y="3782763"/>
                </a:moveTo>
                <a:lnTo>
                  <a:pt x="2914417" y="14934"/>
                </a:lnTo>
                <a:cubicBezTo>
                  <a:pt x="3056129" y="9491"/>
                  <a:pt x="3778457" y="5620"/>
                  <a:pt x="3788026" y="5"/>
                </a:cubicBezTo>
                <a:cubicBezTo>
                  <a:pt x="3797595" y="-5610"/>
                  <a:pt x="3805684" y="4217619"/>
                  <a:pt x="3787885" y="5379715"/>
                </a:cubicBezTo>
                <a:lnTo>
                  <a:pt x="1245828" y="5347569"/>
                </a:lnTo>
                <a:lnTo>
                  <a:pt x="0" y="3782763"/>
                </a:lnTo>
                <a:close/>
              </a:path>
            </a:pathLst>
          </a:custGeom>
          <a:solidFill>
            <a:schemeClr val="accent1">
              <a:lumMod val="20000"/>
              <a:lumOff val="80000"/>
            </a:schemeClr>
          </a:solidFill>
          <a:ln>
            <a:noFill/>
          </a:ln>
          <a:extLst>
            <a:ext uri="{FAA26D3D-D897-4be2-8F04-BA451C77F1D7}">
              <ma14:placeholderFlag xmlns:ma14="http://schemas.microsoft.com/office/mac/drawingml/2011/main" xmlns="" val="1"/>
            </a:ext>
          </a:extLst>
        </p:spPr>
        <p:txBody>
          <a:bodyPr/>
          <a:lstStyle/>
          <a:p>
            <a:endParaRPr lang="en-US"/>
          </a:p>
        </p:txBody>
      </p:sp>
      <p:sp>
        <p:nvSpPr>
          <p:cNvPr id="17" name="Title 1">
            <a:extLst>
              <a:ext uri="{FF2B5EF4-FFF2-40B4-BE49-F238E27FC236}">
                <a16:creationId xmlns:a16="http://schemas.microsoft.com/office/drawing/2014/main" id="{F8B6F3F6-1B4B-F7AE-2518-B3FB1A5EB1AD}"/>
              </a:ext>
            </a:extLst>
          </p:cNvPr>
          <p:cNvSpPr>
            <a:spLocks noGrp="1"/>
          </p:cNvSpPr>
          <p:nvPr>
            <p:ph type="title"/>
          </p:nvPr>
        </p:nvSpPr>
        <p:spPr>
          <a:xfrm>
            <a:off x="477617" y="183573"/>
            <a:ext cx="6740587" cy="812800"/>
          </a:xfrm>
        </p:spPr>
        <p:txBody>
          <a:bodyPr/>
          <a:lstStyle>
            <a:lvl1pPr>
              <a:defRPr sz="3000"/>
            </a:lvl1pPr>
          </a:lstStyle>
          <a:p>
            <a:r>
              <a:rPr lang="en-US"/>
              <a:t>Click to edit Master title style</a:t>
            </a:r>
          </a:p>
        </p:txBody>
      </p:sp>
      <p:sp>
        <p:nvSpPr>
          <p:cNvPr id="18" name="Content Placeholder 6">
            <a:extLst>
              <a:ext uri="{FF2B5EF4-FFF2-40B4-BE49-F238E27FC236}">
                <a16:creationId xmlns:a16="http://schemas.microsoft.com/office/drawing/2014/main" id="{CE02E5B6-59DA-E8D3-B455-6967C2F388E4}"/>
              </a:ext>
            </a:extLst>
          </p:cNvPr>
          <p:cNvSpPr>
            <a:spLocks noGrp="1"/>
          </p:cNvSpPr>
          <p:nvPr>
            <p:ph sz="quarter" idx="10"/>
          </p:nvPr>
        </p:nvSpPr>
        <p:spPr>
          <a:xfrm>
            <a:off x="477617" y="1870364"/>
            <a:ext cx="6689666" cy="4546873"/>
          </a:xfrm>
          <a:prstGeom prst="rect">
            <a:avLst/>
          </a:prstGeom>
        </p:spPr>
        <p:txBody>
          <a:bodyPr/>
          <a:lstStyle>
            <a:lvl1pPr marL="0" indent="0">
              <a:buNone/>
              <a:defRPr sz="1800">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9">
            <a:extLst>
              <a:ext uri="{FF2B5EF4-FFF2-40B4-BE49-F238E27FC236}">
                <a16:creationId xmlns:a16="http://schemas.microsoft.com/office/drawing/2014/main" id="{2336B191-3C23-8103-8222-1F1342511161}"/>
              </a:ext>
            </a:extLst>
          </p:cNvPr>
          <p:cNvSpPr>
            <a:spLocks noGrp="1"/>
          </p:cNvSpPr>
          <p:nvPr>
            <p:ph type="body" sz="quarter" idx="11" hasCustomPrompt="1"/>
          </p:nvPr>
        </p:nvSpPr>
        <p:spPr>
          <a:xfrm>
            <a:off x="477617" y="1039813"/>
            <a:ext cx="6732099" cy="490049"/>
          </a:xfrm>
        </p:spPr>
        <p:txBody>
          <a:bodyPr/>
          <a:lstStyle>
            <a:lvl1pPr marL="0" indent="0">
              <a:buNone/>
              <a:defRPr sz="2000"/>
            </a:lvl1pPr>
          </a:lstStyle>
          <a:p>
            <a:pPr lvl="0"/>
            <a:r>
              <a:rPr lang="en-US"/>
              <a:t>Sub header</a:t>
            </a:r>
          </a:p>
        </p:txBody>
      </p:sp>
      <p:sp>
        <p:nvSpPr>
          <p:cNvPr id="4" name="Rectangle 3">
            <a:extLst>
              <a:ext uri="{FF2B5EF4-FFF2-40B4-BE49-F238E27FC236}">
                <a16:creationId xmlns:a16="http://schemas.microsoft.com/office/drawing/2014/main" id="{2F56141E-C1E6-0AEA-40A2-2C981FFD80DD}"/>
              </a:ext>
            </a:extLst>
          </p:cNvPr>
          <p:cNvSpPr/>
          <p:nvPr userDrawn="1"/>
        </p:nvSpPr>
        <p:spPr>
          <a:xfrm>
            <a:off x="1607671" y="6578600"/>
            <a:ext cx="10584329" cy="283464"/>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6" charset="-128"/>
              <a:cs typeface="ＭＳ Ｐゴシック" pitchFamily="-106" charset="-128"/>
            </a:endParaRPr>
          </a:p>
        </p:txBody>
      </p:sp>
      <p:sp>
        <p:nvSpPr>
          <p:cNvPr id="5" name="Rectangle 4">
            <a:extLst>
              <a:ext uri="{FF2B5EF4-FFF2-40B4-BE49-F238E27FC236}">
                <a16:creationId xmlns:a16="http://schemas.microsoft.com/office/drawing/2014/main" id="{6828EF5D-C604-7A43-9881-4ACE91DD96F5}"/>
              </a:ext>
            </a:extLst>
          </p:cNvPr>
          <p:cNvSpPr>
            <a:spLocks/>
          </p:cNvSpPr>
          <p:nvPr userDrawn="1"/>
        </p:nvSpPr>
        <p:spPr>
          <a:xfrm flipH="1">
            <a:off x="-1" y="6578600"/>
            <a:ext cx="1711234" cy="283464"/>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6" charset="-128"/>
              <a:cs typeface="ＭＳ Ｐゴシック" pitchFamily="-106" charset="-128"/>
            </a:endParaRPr>
          </a:p>
        </p:txBody>
      </p:sp>
      <p:sp>
        <p:nvSpPr>
          <p:cNvPr id="8" name="TextBox 7">
            <a:extLst>
              <a:ext uri="{FF2B5EF4-FFF2-40B4-BE49-F238E27FC236}">
                <a16:creationId xmlns:a16="http://schemas.microsoft.com/office/drawing/2014/main" id="{FE08C631-6703-F1CA-EC55-00F91FB4BB40}"/>
              </a:ext>
            </a:extLst>
          </p:cNvPr>
          <p:cNvSpPr txBox="1"/>
          <p:nvPr userDrawn="1"/>
        </p:nvSpPr>
        <p:spPr>
          <a:xfrm>
            <a:off x="96863" y="6606905"/>
            <a:ext cx="7776275" cy="223138"/>
          </a:xfrm>
          <a:prstGeom prst="rect">
            <a:avLst/>
          </a:prstGeom>
          <a:noFill/>
        </p:spPr>
        <p:txBody>
          <a:bodyPr wrap="square">
            <a:spAutoFit/>
          </a:bodyPr>
          <a:lstStyle/>
          <a:p>
            <a:pPr>
              <a:defRPr/>
            </a:pPr>
            <a:r>
              <a:rPr lang="en-US" sz="85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  |  INDUSTRIAL EFFICIENCY &amp; DECARBONIZATION OFFICE</a:t>
            </a:r>
          </a:p>
        </p:txBody>
      </p:sp>
      <p:sp>
        <p:nvSpPr>
          <p:cNvPr id="9" name="Text Placeholder 9">
            <a:extLst>
              <a:ext uri="{FF2B5EF4-FFF2-40B4-BE49-F238E27FC236}">
                <a16:creationId xmlns:a16="http://schemas.microsoft.com/office/drawing/2014/main" id="{F0830BF2-A35F-F777-93DD-59CE0A7C40D9}"/>
              </a:ext>
            </a:extLst>
          </p:cNvPr>
          <p:cNvSpPr txBox="1">
            <a:spLocks/>
          </p:cNvSpPr>
          <p:nvPr userDrawn="1"/>
        </p:nvSpPr>
        <p:spPr>
          <a:xfrm>
            <a:off x="11588753" y="6605588"/>
            <a:ext cx="603249"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lnSpc>
                <a:spcPct val="90000"/>
              </a:lnSpc>
              <a:spcBef>
                <a:spcPct val="20000"/>
              </a:spcBef>
              <a:buFont typeface="Arial" charset="0"/>
              <a:buNone/>
            </a:pPr>
            <a:fld id="{3B8FDC89-80CC-DB49-B2EA-BD0F5E541433}" type="slidenum">
              <a:rPr lang="en-US" sz="1000">
                <a:solidFill>
                  <a:schemeClr val="bg1"/>
                </a:solidFill>
                <a:latin typeface="Franklin Gothic Book" charset="0"/>
                <a:cs typeface="Franklin Gothic Book"/>
              </a:rPr>
              <a:pPr algn="ctr" eaLnBrk="1" hangingPunct="1">
                <a:lnSpc>
                  <a:spcPct val="90000"/>
                </a:lnSpc>
                <a:spcBef>
                  <a:spcPct val="20000"/>
                </a:spcBef>
                <a:buFont typeface="Arial" charset="0"/>
                <a:buNone/>
              </a:pPr>
              <a:t>‹#›</a:t>
            </a:fld>
            <a:endParaRPr lang="en-US" sz="1000">
              <a:solidFill>
                <a:schemeClr val="bg1"/>
              </a:solidFill>
              <a:latin typeface="Franklin Gothic Book" charset="0"/>
              <a:cs typeface="Franklin Gothic Book"/>
            </a:endParaRPr>
          </a:p>
        </p:txBody>
      </p:sp>
    </p:spTree>
    <p:extLst>
      <p:ext uri="{BB962C8B-B14F-4D97-AF65-F5344CB8AC3E}">
        <p14:creationId xmlns:p14="http://schemas.microsoft.com/office/powerpoint/2010/main" val="1933890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Image Lef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30B3172-1314-7966-6B13-254EFE8BCF59}"/>
              </a:ext>
            </a:extLst>
          </p:cNvPr>
          <p:cNvPicPr>
            <a:picLocks noChangeAspect="1"/>
          </p:cNvPicPr>
          <p:nvPr userDrawn="1"/>
        </p:nvPicPr>
        <p:blipFill rotWithShape="1">
          <a:blip r:embed="rId2"/>
          <a:srcRect l="78338"/>
          <a:stretch/>
        </p:blipFill>
        <p:spPr>
          <a:xfrm flipH="1">
            <a:off x="1201793" y="0"/>
            <a:ext cx="2593196" cy="6858000"/>
          </a:xfrm>
          <a:prstGeom prst="rect">
            <a:avLst/>
          </a:prstGeom>
        </p:spPr>
      </p:pic>
      <p:sp>
        <p:nvSpPr>
          <p:cNvPr id="16" name="Picture Placeholder 11">
            <a:extLst>
              <a:ext uri="{FF2B5EF4-FFF2-40B4-BE49-F238E27FC236}">
                <a16:creationId xmlns:a16="http://schemas.microsoft.com/office/drawing/2014/main" id="{CA3B7E0E-EAB6-27AB-5E99-6E57777E1828}"/>
              </a:ext>
            </a:extLst>
          </p:cNvPr>
          <p:cNvSpPr>
            <a:spLocks noGrp="1"/>
          </p:cNvSpPr>
          <p:nvPr>
            <p:ph type="pic" sz="quarter" idx="14"/>
          </p:nvPr>
        </p:nvSpPr>
        <p:spPr bwMode="auto">
          <a:xfrm flipH="1">
            <a:off x="-9216" y="-7545"/>
            <a:ext cx="5283907" cy="6902920"/>
          </a:xfrm>
          <a:custGeom>
            <a:avLst/>
            <a:gdLst>
              <a:gd name="connsiteX0" fmla="*/ 0 w 5927725"/>
              <a:gd name="connsiteY0" fmla="*/ 4968876 h 4968876"/>
              <a:gd name="connsiteX1" fmla="*/ 2963863 w 5927725"/>
              <a:gd name="connsiteY1" fmla="*/ 0 h 4968876"/>
              <a:gd name="connsiteX2" fmla="*/ 5927725 w 5927725"/>
              <a:gd name="connsiteY2" fmla="*/ 4968876 h 4968876"/>
              <a:gd name="connsiteX3" fmla="*/ 0 w 5927725"/>
              <a:gd name="connsiteY3" fmla="*/ 4968876 h 4968876"/>
              <a:gd name="connsiteX0" fmla="*/ 0 w 6171565"/>
              <a:gd name="connsiteY0" fmla="*/ 4968876 h 4968876"/>
              <a:gd name="connsiteX1" fmla="*/ 2963863 w 6171565"/>
              <a:gd name="connsiteY1" fmla="*/ 0 h 4968876"/>
              <a:gd name="connsiteX2" fmla="*/ 6171565 w 6171565"/>
              <a:gd name="connsiteY2" fmla="*/ 4557396 h 4968876"/>
              <a:gd name="connsiteX3" fmla="*/ 0 w 6171565"/>
              <a:gd name="connsiteY3" fmla="*/ 4968876 h 4968876"/>
              <a:gd name="connsiteX0" fmla="*/ 0 w 6476365"/>
              <a:gd name="connsiteY0" fmla="*/ 46356 h 4557396"/>
              <a:gd name="connsiteX1" fmla="*/ 3268663 w 6476365"/>
              <a:gd name="connsiteY1" fmla="*/ 0 h 4557396"/>
              <a:gd name="connsiteX2" fmla="*/ 6476365 w 6476365"/>
              <a:gd name="connsiteY2" fmla="*/ 4557396 h 4557396"/>
              <a:gd name="connsiteX3" fmla="*/ 0 w 6476365"/>
              <a:gd name="connsiteY3" fmla="*/ 46356 h 4557396"/>
              <a:gd name="connsiteX0" fmla="*/ 0 w 6476365"/>
              <a:gd name="connsiteY0" fmla="*/ 61596 h 4572636"/>
              <a:gd name="connsiteX1" fmla="*/ 6331903 w 6476365"/>
              <a:gd name="connsiteY1" fmla="*/ 0 h 4572636"/>
              <a:gd name="connsiteX2" fmla="*/ 6476365 w 6476365"/>
              <a:gd name="connsiteY2" fmla="*/ 4572636 h 4572636"/>
              <a:gd name="connsiteX3" fmla="*/ 0 w 6476365"/>
              <a:gd name="connsiteY3" fmla="*/ 61596 h 4572636"/>
              <a:gd name="connsiteX0" fmla="*/ 0 w 6461125"/>
              <a:gd name="connsiteY0" fmla="*/ 61596 h 4481196"/>
              <a:gd name="connsiteX1" fmla="*/ 6331903 w 6461125"/>
              <a:gd name="connsiteY1" fmla="*/ 0 h 4481196"/>
              <a:gd name="connsiteX2" fmla="*/ 6461125 w 6461125"/>
              <a:gd name="connsiteY2" fmla="*/ 4481196 h 4481196"/>
              <a:gd name="connsiteX3" fmla="*/ 0 w 6461125"/>
              <a:gd name="connsiteY3" fmla="*/ 61596 h 4481196"/>
              <a:gd name="connsiteX0" fmla="*/ 0 w 6506845"/>
              <a:gd name="connsiteY0" fmla="*/ 61596 h 4587876"/>
              <a:gd name="connsiteX1" fmla="*/ 6331903 w 6506845"/>
              <a:gd name="connsiteY1" fmla="*/ 0 h 4587876"/>
              <a:gd name="connsiteX2" fmla="*/ 6506845 w 6506845"/>
              <a:gd name="connsiteY2" fmla="*/ 4587876 h 4587876"/>
              <a:gd name="connsiteX3" fmla="*/ 0 w 6506845"/>
              <a:gd name="connsiteY3" fmla="*/ 61596 h 4587876"/>
              <a:gd name="connsiteX0" fmla="*/ 0 w 6384925"/>
              <a:gd name="connsiteY0" fmla="*/ 31116 h 4587876"/>
              <a:gd name="connsiteX1" fmla="*/ 6209983 w 6384925"/>
              <a:gd name="connsiteY1" fmla="*/ 0 h 4587876"/>
              <a:gd name="connsiteX2" fmla="*/ 6384925 w 6384925"/>
              <a:gd name="connsiteY2" fmla="*/ 4587876 h 4587876"/>
              <a:gd name="connsiteX3" fmla="*/ 0 w 6384925"/>
              <a:gd name="connsiteY3" fmla="*/ 31116 h 4587876"/>
              <a:gd name="connsiteX0" fmla="*/ 0 w 6476365"/>
              <a:gd name="connsiteY0" fmla="*/ 92076 h 4587876"/>
              <a:gd name="connsiteX1" fmla="*/ 6301423 w 6476365"/>
              <a:gd name="connsiteY1" fmla="*/ 0 h 4587876"/>
              <a:gd name="connsiteX2" fmla="*/ 6476365 w 6476365"/>
              <a:gd name="connsiteY2" fmla="*/ 4587876 h 4587876"/>
              <a:gd name="connsiteX3" fmla="*/ 0 w 6476365"/>
              <a:gd name="connsiteY3" fmla="*/ 92076 h 4587876"/>
              <a:gd name="connsiteX0" fmla="*/ 0 w 7077277"/>
              <a:gd name="connsiteY0" fmla="*/ 105931 h 4601731"/>
              <a:gd name="connsiteX1" fmla="*/ 7077277 w 7077277"/>
              <a:gd name="connsiteY1" fmla="*/ 0 h 4601731"/>
              <a:gd name="connsiteX2" fmla="*/ 6476365 w 7077277"/>
              <a:gd name="connsiteY2" fmla="*/ 4601731 h 4601731"/>
              <a:gd name="connsiteX3" fmla="*/ 0 w 7077277"/>
              <a:gd name="connsiteY3" fmla="*/ 105931 h 4601731"/>
              <a:gd name="connsiteX0" fmla="*/ 0 w 6476365"/>
              <a:gd name="connsiteY0" fmla="*/ 1554182 h 6049982"/>
              <a:gd name="connsiteX1" fmla="*/ 5337721 w 6476365"/>
              <a:gd name="connsiteY1" fmla="*/ 0 h 6049982"/>
              <a:gd name="connsiteX2" fmla="*/ 6476365 w 6476365"/>
              <a:gd name="connsiteY2" fmla="*/ 6049982 h 6049982"/>
              <a:gd name="connsiteX3" fmla="*/ 0 w 6476365"/>
              <a:gd name="connsiteY3" fmla="*/ 1554182 h 6049982"/>
              <a:gd name="connsiteX0" fmla="*/ 0 w 7132166"/>
              <a:gd name="connsiteY0" fmla="*/ 1142159 h 6049982"/>
              <a:gd name="connsiteX1" fmla="*/ 5993522 w 7132166"/>
              <a:gd name="connsiteY1" fmla="*/ 0 h 6049982"/>
              <a:gd name="connsiteX2" fmla="*/ 7132166 w 7132166"/>
              <a:gd name="connsiteY2" fmla="*/ 6049982 h 6049982"/>
              <a:gd name="connsiteX3" fmla="*/ 0 w 7132166"/>
              <a:gd name="connsiteY3" fmla="*/ 1142159 h 6049982"/>
              <a:gd name="connsiteX0" fmla="*/ 0 w 8055373"/>
              <a:gd name="connsiteY0" fmla="*/ 1142159 h 6608938"/>
              <a:gd name="connsiteX1" fmla="*/ 5993522 w 8055373"/>
              <a:gd name="connsiteY1" fmla="*/ 0 h 6608938"/>
              <a:gd name="connsiteX2" fmla="*/ 8055373 w 8055373"/>
              <a:gd name="connsiteY2" fmla="*/ 6608938 h 6608938"/>
              <a:gd name="connsiteX3" fmla="*/ 0 w 8055373"/>
              <a:gd name="connsiteY3" fmla="*/ 1142159 h 6608938"/>
              <a:gd name="connsiteX0" fmla="*/ 0 w 8055373"/>
              <a:gd name="connsiteY0" fmla="*/ 1267259 h 6734038"/>
              <a:gd name="connsiteX1" fmla="*/ 6731265 w 8055373"/>
              <a:gd name="connsiteY1" fmla="*/ 0 h 6734038"/>
              <a:gd name="connsiteX2" fmla="*/ 8055373 w 8055373"/>
              <a:gd name="connsiteY2" fmla="*/ 6734038 h 6734038"/>
              <a:gd name="connsiteX3" fmla="*/ 0 w 8055373"/>
              <a:gd name="connsiteY3" fmla="*/ 1267259 h 6734038"/>
              <a:gd name="connsiteX0" fmla="*/ 0 w 8136288"/>
              <a:gd name="connsiteY0" fmla="*/ 1212030 h 6734038"/>
              <a:gd name="connsiteX1" fmla="*/ 6812180 w 8136288"/>
              <a:gd name="connsiteY1" fmla="*/ 0 h 6734038"/>
              <a:gd name="connsiteX2" fmla="*/ 8136288 w 8136288"/>
              <a:gd name="connsiteY2" fmla="*/ 6734038 h 6734038"/>
              <a:gd name="connsiteX3" fmla="*/ 0 w 8136288"/>
              <a:gd name="connsiteY3" fmla="*/ 1212030 h 6734038"/>
              <a:gd name="connsiteX0" fmla="*/ 0 w 8136288"/>
              <a:gd name="connsiteY0" fmla="*/ 6712285 h 6734038"/>
              <a:gd name="connsiteX1" fmla="*/ 6812180 w 8136288"/>
              <a:gd name="connsiteY1" fmla="*/ 0 h 6734038"/>
              <a:gd name="connsiteX2" fmla="*/ 8136288 w 8136288"/>
              <a:gd name="connsiteY2" fmla="*/ 6734038 h 6734038"/>
              <a:gd name="connsiteX3" fmla="*/ 0 w 8136288"/>
              <a:gd name="connsiteY3" fmla="*/ 6712285 h 6734038"/>
              <a:gd name="connsiteX0" fmla="*/ 0 w 6812180"/>
              <a:gd name="connsiteY0" fmla="*/ 6712285 h 6712285"/>
              <a:gd name="connsiteX1" fmla="*/ 6812180 w 6812180"/>
              <a:gd name="connsiteY1" fmla="*/ 0 h 6712285"/>
              <a:gd name="connsiteX2" fmla="*/ 6626142 w 6812180"/>
              <a:gd name="connsiteY2" fmla="*/ 6664765 h 6712285"/>
              <a:gd name="connsiteX3" fmla="*/ 0 w 6812180"/>
              <a:gd name="connsiteY3" fmla="*/ 6712285 h 6712285"/>
              <a:gd name="connsiteX0" fmla="*/ 0 w 6875524"/>
              <a:gd name="connsiteY0" fmla="*/ 6712285 h 6712285"/>
              <a:gd name="connsiteX1" fmla="*/ 6812180 w 6875524"/>
              <a:gd name="connsiteY1" fmla="*/ 0 h 6712285"/>
              <a:gd name="connsiteX2" fmla="*/ 6875524 w 6875524"/>
              <a:gd name="connsiteY2" fmla="*/ 6706328 h 6712285"/>
              <a:gd name="connsiteX3" fmla="*/ 0 w 6875524"/>
              <a:gd name="connsiteY3" fmla="*/ 6712285 h 6712285"/>
              <a:gd name="connsiteX0" fmla="*/ 0 w 6909162"/>
              <a:gd name="connsiteY0" fmla="*/ 6878539 h 6878539"/>
              <a:gd name="connsiteX1" fmla="*/ 6909162 w 6909162"/>
              <a:gd name="connsiteY1" fmla="*/ 0 h 6878539"/>
              <a:gd name="connsiteX2" fmla="*/ 6875524 w 6909162"/>
              <a:gd name="connsiteY2" fmla="*/ 6872582 h 6878539"/>
              <a:gd name="connsiteX3" fmla="*/ 0 w 6909162"/>
              <a:gd name="connsiteY3" fmla="*/ 6878539 h 6878539"/>
              <a:gd name="connsiteX0" fmla="*/ 0 w 6950725"/>
              <a:gd name="connsiteY0" fmla="*/ 6947812 h 6947812"/>
              <a:gd name="connsiteX1" fmla="*/ 6950725 w 6950725"/>
              <a:gd name="connsiteY1" fmla="*/ 0 h 6947812"/>
              <a:gd name="connsiteX2" fmla="*/ 6875524 w 6950725"/>
              <a:gd name="connsiteY2" fmla="*/ 6941855 h 6947812"/>
              <a:gd name="connsiteX3" fmla="*/ 0 w 6950725"/>
              <a:gd name="connsiteY3" fmla="*/ 6947812 h 6947812"/>
              <a:gd name="connsiteX0" fmla="*/ 0 w 6950725"/>
              <a:gd name="connsiteY0" fmla="*/ 7004256 h 7004256"/>
              <a:gd name="connsiteX1" fmla="*/ 6950725 w 6950725"/>
              <a:gd name="connsiteY1" fmla="*/ 0 h 7004256"/>
              <a:gd name="connsiteX2" fmla="*/ 6875524 w 6950725"/>
              <a:gd name="connsiteY2" fmla="*/ 6998299 h 7004256"/>
              <a:gd name="connsiteX3" fmla="*/ 0 w 6950725"/>
              <a:gd name="connsiteY3" fmla="*/ 7004256 h 7004256"/>
              <a:gd name="connsiteX0" fmla="*/ 0 w 6919106"/>
              <a:gd name="connsiteY0" fmla="*/ 7051684 h 7051684"/>
              <a:gd name="connsiteX1" fmla="*/ 6919106 w 6919106"/>
              <a:gd name="connsiteY1" fmla="*/ 0 h 7051684"/>
              <a:gd name="connsiteX2" fmla="*/ 6843905 w 6919106"/>
              <a:gd name="connsiteY2" fmla="*/ 6998299 h 7051684"/>
              <a:gd name="connsiteX3" fmla="*/ 0 w 6919106"/>
              <a:gd name="connsiteY3" fmla="*/ 7051684 h 7051684"/>
              <a:gd name="connsiteX0" fmla="*/ 0 w 6990249"/>
              <a:gd name="connsiteY0" fmla="*/ 7020065 h 7020065"/>
              <a:gd name="connsiteX1" fmla="*/ 6990249 w 6990249"/>
              <a:gd name="connsiteY1" fmla="*/ 0 h 7020065"/>
              <a:gd name="connsiteX2" fmla="*/ 6915048 w 6990249"/>
              <a:gd name="connsiteY2" fmla="*/ 6998299 h 7020065"/>
              <a:gd name="connsiteX3" fmla="*/ 0 w 6990249"/>
              <a:gd name="connsiteY3" fmla="*/ 7020065 h 7020065"/>
              <a:gd name="connsiteX0" fmla="*/ 0 w 6795181"/>
              <a:gd name="connsiteY0" fmla="*/ 5184125 h 6998299"/>
              <a:gd name="connsiteX1" fmla="*/ 6795181 w 6795181"/>
              <a:gd name="connsiteY1" fmla="*/ 0 h 6998299"/>
              <a:gd name="connsiteX2" fmla="*/ 6719980 w 6795181"/>
              <a:gd name="connsiteY2" fmla="*/ 6998299 h 6998299"/>
              <a:gd name="connsiteX3" fmla="*/ 0 w 6795181"/>
              <a:gd name="connsiteY3" fmla="*/ 5184125 h 6998299"/>
              <a:gd name="connsiteX0" fmla="*/ 0 w 6783706"/>
              <a:gd name="connsiteY0" fmla="*/ 5241498 h 6998299"/>
              <a:gd name="connsiteX1" fmla="*/ 6783706 w 6783706"/>
              <a:gd name="connsiteY1" fmla="*/ 0 h 6998299"/>
              <a:gd name="connsiteX2" fmla="*/ 6708505 w 6783706"/>
              <a:gd name="connsiteY2" fmla="*/ 6998299 h 6998299"/>
              <a:gd name="connsiteX3" fmla="*/ 0 w 6783706"/>
              <a:gd name="connsiteY3" fmla="*/ 5241498 h 6998299"/>
              <a:gd name="connsiteX0" fmla="*/ 0 w 6827262"/>
              <a:gd name="connsiteY0" fmla="*/ 5205201 h 6998299"/>
              <a:gd name="connsiteX1" fmla="*/ 6827262 w 6827262"/>
              <a:gd name="connsiteY1" fmla="*/ 0 h 6998299"/>
              <a:gd name="connsiteX2" fmla="*/ 6752061 w 6827262"/>
              <a:gd name="connsiteY2" fmla="*/ 6998299 h 6998299"/>
              <a:gd name="connsiteX3" fmla="*/ 0 w 6827262"/>
              <a:gd name="connsiteY3" fmla="*/ 5205201 h 6998299"/>
              <a:gd name="connsiteX0" fmla="*/ 0 w 6780076"/>
              <a:gd name="connsiteY0" fmla="*/ 5205201 h 6998299"/>
              <a:gd name="connsiteX1" fmla="*/ 6780076 w 6780076"/>
              <a:gd name="connsiteY1" fmla="*/ 0 h 6998299"/>
              <a:gd name="connsiteX2" fmla="*/ 6704875 w 6780076"/>
              <a:gd name="connsiteY2" fmla="*/ 6998299 h 6998299"/>
              <a:gd name="connsiteX3" fmla="*/ 0 w 6780076"/>
              <a:gd name="connsiteY3" fmla="*/ 5205201 h 6998299"/>
              <a:gd name="connsiteX0" fmla="*/ 0 w 6812744"/>
              <a:gd name="connsiteY0" fmla="*/ 5208831 h 6998299"/>
              <a:gd name="connsiteX1" fmla="*/ 6812744 w 6812744"/>
              <a:gd name="connsiteY1" fmla="*/ 0 h 6998299"/>
              <a:gd name="connsiteX2" fmla="*/ 6737543 w 6812744"/>
              <a:gd name="connsiteY2" fmla="*/ 6998299 h 6998299"/>
              <a:gd name="connsiteX3" fmla="*/ 0 w 6812744"/>
              <a:gd name="connsiteY3" fmla="*/ 5208831 h 6998299"/>
              <a:gd name="connsiteX0" fmla="*/ 0 w 6737543"/>
              <a:gd name="connsiteY0" fmla="*/ 3622640 h 5412108"/>
              <a:gd name="connsiteX1" fmla="*/ 4108597 w 6737543"/>
              <a:gd name="connsiteY1" fmla="*/ 0 h 5412108"/>
              <a:gd name="connsiteX2" fmla="*/ 6737543 w 6737543"/>
              <a:gd name="connsiteY2" fmla="*/ 5412108 h 5412108"/>
              <a:gd name="connsiteX3" fmla="*/ 0 w 6737543"/>
              <a:gd name="connsiteY3" fmla="*/ 3622640 h 5412108"/>
              <a:gd name="connsiteX0" fmla="*/ 0 w 6737543"/>
              <a:gd name="connsiteY0" fmla="*/ 3767829 h 5557297"/>
              <a:gd name="connsiteX1" fmla="*/ 2914417 w 6737543"/>
              <a:gd name="connsiteY1" fmla="*/ 0 h 5557297"/>
              <a:gd name="connsiteX2" fmla="*/ 6737543 w 6737543"/>
              <a:gd name="connsiteY2" fmla="*/ 5557297 h 5557297"/>
              <a:gd name="connsiteX3" fmla="*/ 0 w 6737543"/>
              <a:gd name="connsiteY3" fmla="*/ 3767829 h 5557297"/>
              <a:gd name="connsiteX0" fmla="*/ 0 w 2914417"/>
              <a:gd name="connsiteY0" fmla="*/ 3767829 h 5781957"/>
              <a:gd name="connsiteX1" fmla="*/ 2914417 w 2914417"/>
              <a:gd name="connsiteY1" fmla="*/ 0 h 5781957"/>
              <a:gd name="connsiteX2" fmla="*/ 1595301 w 2914417"/>
              <a:gd name="connsiteY2" fmla="*/ 5781957 h 5781957"/>
              <a:gd name="connsiteX3" fmla="*/ 0 w 2914417"/>
              <a:gd name="connsiteY3" fmla="*/ 3767829 h 5781957"/>
              <a:gd name="connsiteX0" fmla="*/ 0 w 6171636"/>
              <a:gd name="connsiteY0" fmla="*/ 3767829 h 5851253"/>
              <a:gd name="connsiteX1" fmla="*/ 2914417 w 6171636"/>
              <a:gd name="connsiteY1" fmla="*/ 0 h 5851253"/>
              <a:gd name="connsiteX2" fmla="*/ 6162866 w 6171636"/>
              <a:gd name="connsiteY2" fmla="*/ 5851253 h 5851253"/>
              <a:gd name="connsiteX3" fmla="*/ 1595301 w 6171636"/>
              <a:gd name="connsiteY3" fmla="*/ 5781957 h 5851253"/>
              <a:gd name="connsiteX4" fmla="*/ 0 w 6171636"/>
              <a:gd name="connsiteY4" fmla="*/ 3767829 h 5851253"/>
              <a:gd name="connsiteX0" fmla="*/ 0 w 7464763"/>
              <a:gd name="connsiteY0" fmla="*/ 3964440 h 6047864"/>
              <a:gd name="connsiteX1" fmla="*/ 2914417 w 7464763"/>
              <a:gd name="connsiteY1" fmla="*/ 196611 h 6047864"/>
              <a:gd name="connsiteX2" fmla="*/ 7336095 w 7464763"/>
              <a:gd name="connsiteY2" fmla="*/ 780811 h 6047864"/>
              <a:gd name="connsiteX3" fmla="*/ 6162866 w 7464763"/>
              <a:gd name="connsiteY3" fmla="*/ 6047864 h 6047864"/>
              <a:gd name="connsiteX4" fmla="*/ 1595301 w 7464763"/>
              <a:gd name="connsiteY4" fmla="*/ 5978568 h 6047864"/>
              <a:gd name="connsiteX5" fmla="*/ 0 w 7464763"/>
              <a:gd name="connsiteY5" fmla="*/ 3964440 h 6047864"/>
              <a:gd name="connsiteX0" fmla="*/ 0 w 7464763"/>
              <a:gd name="connsiteY0" fmla="*/ 4073318 h 6156742"/>
              <a:gd name="connsiteX1" fmla="*/ 2914417 w 7464763"/>
              <a:gd name="connsiteY1" fmla="*/ 305489 h 6156742"/>
              <a:gd name="connsiteX2" fmla="*/ 7336095 w 7464763"/>
              <a:gd name="connsiteY2" fmla="*/ 889689 h 6156742"/>
              <a:gd name="connsiteX3" fmla="*/ 6162866 w 7464763"/>
              <a:gd name="connsiteY3" fmla="*/ 6156742 h 6156742"/>
              <a:gd name="connsiteX4" fmla="*/ 1595301 w 7464763"/>
              <a:gd name="connsiteY4" fmla="*/ 6087446 h 6156742"/>
              <a:gd name="connsiteX5" fmla="*/ 0 w 7464763"/>
              <a:gd name="connsiteY5" fmla="*/ 4073318 h 6156742"/>
              <a:gd name="connsiteX0" fmla="*/ 0 w 7336109"/>
              <a:gd name="connsiteY0" fmla="*/ 3980432 h 6063856"/>
              <a:gd name="connsiteX1" fmla="*/ 2914417 w 7336109"/>
              <a:gd name="connsiteY1" fmla="*/ 212603 h 6063856"/>
              <a:gd name="connsiteX2" fmla="*/ 7336095 w 7336109"/>
              <a:gd name="connsiteY2" fmla="*/ 796803 h 6063856"/>
              <a:gd name="connsiteX3" fmla="*/ 6162866 w 7336109"/>
              <a:gd name="connsiteY3" fmla="*/ 6063856 h 6063856"/>
              <a:gd name="connsiteX4" fmla="*/ 1595301 w 7336109"/>
              <a:gd name="connsiteY4" fmla="*/ 5994560 h 6063856"/>
              <a:gd name="connsiteX5" fmla="*/ 0 w 7336109"/>
              <a:gd name="connsiteY5" fmla="*/ 3980432 h 6063856"/>
              <a:gd name="connsiteX0" fmla="*/ 0 w 7456798"/>
              <a:gd name="connsiteY0" fmla="*/ 4012889 h 6027017"/>
              <a:gd name="connsiteX1" fmla="*/ 2914417 w 7456798"/>
              <a:gd name="connsiteY1" fmla="*/ 245060 h 6027017"/>
              <a:gd name="connsiteX2" fmla="*/ 7336095 w 7456798"/>
              <a:gd name="connsiteY2" fmla="*/ 829260 h 6027017"/>
              <a:gd name="connsiteX3" fmla="*/ 6100461 w 7456798"/>
              <a:gd name="connsiteY3" fmla="*/ 4573610 h 6027017"/>
              <a:gd name="connsiteX4" fmla="*/ 1595301 w 7456798"/>
              <a:gd name="connsiteY4" fmla="*/ 6027017 h 6027017"/>
              <a:gd name="connsiteX5" fmla="*/ 0 w 7456798"/>
              <a:gd name="connsiteY5" fmla="*/ 4012889 h 6027017"/>
              <a:gd name="connsiteX0" fmla="*/ 0 w 7431791"/>
              <a:gd name="connsiteY0" fmla="*/ 3988148 h 6002276"/>
              <a:gd name="connsiteX1" fmla="*/ 2914417 w 7431791"/>
              <a:gd name="connsiteY1" fmla="*/ 220319 h 6002276"/>
              <a:gd name="connsiteX2" fmla="*/ 7336095 w 7431791"/>
              <a:gd name="connsiteY2" fmla="*/ 804519 h 6002276"/>
              <a:gd name="connsiteX3" fmla="*/ 5875800 w 7431791"/>
              <a:gd name="connsiteY3" fmla="*/ 3787518 h 6002276"/>
              <a:gd name="connsiteX4" fmla="*/ 1595301 w 7431791"/>
              <a:gd name="connsiteY4" fmla="*/ 6002276 h 6002276"/>
              <a:gd name="connsiteX5" fmla="*/ 0 w 7431791"/>
              <a:gd name="connsiteY5" fmla="*/ 3988148 h 6002276"/>
              <a:gd name="connsiteX0" fmla="*/ 0 w 7502053"/>
              <a:gd name="connsiteY0" fmla="*/ 4048806 h 6062934"/>
              <a:gd name="connsiteX1" fmla="*/ 2914417 w 7502053"/>
              <a:gd name="connsiteY1" fmla="*/ 280977 h 6062934"/>
              <a:gd name="connsiteX2" fmla="*/ 7336095 w 7502053"/>
              <a:gd name="connsiteY2" fmla="*/ 865177 h 6062934"/>
              <a:gd name="connsiteX3" fmla="*/ 6412491 w 7502053"/>
              <a:gd name="connsiteY3" fmla="*/ 5558096 h 6062934"/>
              <a:gd name="connsiteX4" fmla="*/ 1595301 w 7502053"/>
              <a:gd name="connsiteY4" fmla="*/ 6062934 h 6062934"/>
              <a:gd name="connsiteX5" fmla="*/ 0 w 7502053"/>
              <a:gd name="connsiteY5" fmla="*/ 4048806 h 6062934"/>
              <a:gd name="connsiteX0" fmla="*/ 0 w 7502053"/>
              <a:gd name="connsiteY0" fmla="*/ 4048806 h 5558096"/>
              <a:gd name="connsiteX1" fmla="*/ 2914417 w 7502053"/>
              <a:gd name="connsiteY1" fmla="*/ 280977 h 5558096"/>
              <a:gd name="connsiteX2" fmla="*/ 7336095 w 7502053"/>
              <a:gd name="connsiteY2" fmla="*/ 865177 h 5558096"/>
              <a:gd name="connsiteX3" fmla="*/ 6412491 w 7502053"/>
              <a:gd name="connsiteY3" fmla="*/ 5558096 h 5558096"/>
              <a:gd name="connsiteX4" fmla="*/ 1745075 w 7502053"/>
              <a:gd name="connsiteY4" fmla="*/ 4852261 h 5558096"/>
              <a:gd name="connsiteX5" fmla="*/ 0 w 7502053"/>
              <a:gd name="connsiteY5" fmla="*/ 4048806 h 5558096"/>
              <a:gd name="connsiteX0" fmla="*/ 0 w 7502053"/>
              <a:gd name="connsiteY0" fmla="*/ 4048806 h 5613612"/>
              <a:gd name="connsiteX1" fmla="*/ 2914417 w 7502053"/>
              <a:gd name="connsiteY1" fmla="*/ 280977 h 5613612"/>
              <a:gd name="connsiteX2" fmla="*/ 7336095 w 7502053"/>
              <a:gd name="connsiteY2" fmla="*/ 865177 h 5613612"/>
              <a:gd name="connsiteX3" fmla="*/ 6412491 w 7502053"/>
              <a:gd name="connsiteY3" fmla="*/ 5558096 h 5613612"/>
              <a:gd name="connsiteX4" fmla="*/ 1245828 w 7502053"/>
              <a:gd name="connsiteY4" fmla="*/ 5613612 h 5613612"/>
              <a:gd name="connsiteX5" fmla="*/ 0 w 7502053"/>
              <a:gd name="connsiteY5" fmla="*/ 4048806 h 5613612"/>
              <a:gd name="connsiteX0" fmla="*/ 0 w 7502053"/>
              <a:gd name="connsiteY0" fmla="*/ 4050342 h 5615148"/>
              <a:gd name="connsiteX1" fmla="*/ 2914417 w 7502053"/>
              <a:gd name="connsiteY1" fmla="*/ 282513 h 5615148"/>
              <a:gd name="connsiteX2" fmla="*/ 7336095 w 7502053"/>
              <a:gd name="connsiteY2" fmla="*/ 866713 h 5615148"/>
              <a:gd name="connsiteX3" fmla="*/ 6412491 w 7502053"/>
              <a:gd name="connsiteY3" fmla="*/ 5597075 h 5615148"/>
              <a:gd name="connsiteX4" fmla="*/ 1245828 w 7502053"/>
              <a:gd name="connsiteY4" fmla="*/ 5615148 h 5615148"/>
              <a:gd name="connsiteX5" fmla="*/ 0 w 7502053"/>
              <a:gd name="connsiteY5" fmla="*/ 4050342 h 5615148"/>
              <a:gd name="connsiteX0" fmla="*/ 0 w 7804501"/>
              <a:gd name="connsiteY0" fmla="*/ 3928304 h 5493110"/>
              <a:gd name="connsiteX1" fmla="*/ 2914417 w 7804501"/>
              <a:gd name="connsiteY1" fmla="*/ 160475 h 5493110"/>
              <a:gd name="connsiteX2" fmla="*/ 7336095 w 7804501"/>
              <a:gd name="connsiteY2" fmla="*/ 744675 h 5493110"/>
              <a:gd name="connsiteX3" fmla="*/ 6412491 w 7804501"/>
              <a:gd name="connsiteY3" fmla="*/ 5475037 h 5493110"/>
              <a:gd name="connsiteX4" fmla="*/ 1245828 w 7804501"/>
              <a:gd name="connsiteY4" fmla="*/ 5493110 h 5493110"/>
              <a:gd name="connsiteX5" fmla="*/ 0 w 7804501"/>
              <a:gd name="connsiteY5" fmla="*/ 3928304 h 5493110"/>
              <a:gd name="connsiteX0" fmla="*/ 0 w 6460918"/>
              <a:gd name="connsiteY0" fmla="*/ 3975669 h 5540475"/>
              <a:gd name="connsiteX1" fmla="*/ 2914417 w 6460918"/>
              <a:gd name="connsiteY1" fmla="*/ 207840 h 5540475"/>
              <a:gd name="connsiteX2" fmla="*/ 3352106 w 6460918"/>
              <a:gd name="connsiteY2" fmla="*/ 483755 h 5540475"/>
              <a:gd name="connsiteX3" fmla="*/ 6412491 w 6460918"/>
              <a:gd name="connsiteY3" fmla="*/ 5522402 h 5540475"/>
              <a:gd name="connsiteX4" fmla="*/ 1245828 w 6460918"/>
              <a:gd name="connsiteY4" fmla="*/ 5540475 h 5540475"/>
              <a:gd name="connsiteX5" fmla="*/ 0 w 6460918"/>
              <a:gd name="connsiteY5" fmla="*/ 3975669 h 5540475"/>
              <a:gd name="connsiteX0" fmla="*/ 0 w 6467156"/>
              <a:gd name="connsiteY0" fmla="*/ 4058750 h 5623556"/>
              <a:gd name="connsiteX1" fmla="*/ 2914417 w 6467156"/>
              <a:gd name="connsiteY1" fmla="*/ 290921 h 5623556"/>
              <a:gd name="connsiteX2" fmla="*/ 3636677 w 6467156"/>
              <a:gd name="connsiteY2" fmla="*/ 258551 h 5623556"/>
              <a:gd name="connsiteX3" fmla="*/ 6412491 w 6467156"/>
              <a:gd name="connsiteY3" fmla="*/ 5605483 h 5623556"/>
              <a:gd name="connsiteX4" fmla="*/ 1245828 w 6467156"/>
              <a:gd name="connsiteY4" fmla="*/ 5623556 h 5623556"/>
              <a:gd name="connsiteX5" fmla="*/ 0 w 6467156"/>
              <a:gd name="connsiteY5" fmla="*/ 4058750 h 5623556"/>
              <a:gd name="connsiteX0" fmla="*/ 0 w 3722800"/>
              <a:gd name="connsiteY0" fmla="*/ 4331371 h 5949247"/>
              <a:gd name="connsiteX1" fmla="*/ 2914417 w 3722800"/>
              <a:gd name="connsiteY1" fmla="*/ 563542 h 5949247"/>
              <a:gd name="connsiteX2" fmla="*/ 3636677 w 3722800"/>
              <a:gd name="connsiteY2" fmla="*/ 531172 h 5949247"/>
              <a:gd name="connsiteX3" fmla="*/ 3139929 w 3722800"/>
              <a:gd name="connsiteY3" fmla="*/ 5949247 h 5949247"/>
              <a:gd name="connsiteX4" fmla="*/ 1245828 w 3722800"/>
              <a:gd name="connsiteY4" fmla="*/ 5896177 h 5949247"/>
              <a:gd name="connsiteX5" fmla="*/ 0 w 3722800"/>
              <a:gd name="connsiteY5" fmla="*/ 4331371 h 5949247"/>
              <a:gd name="connsiteX0" fmla="*/ 0 w 3933239"/>
              <a:gd name="connsiteY0" fmla="*/ 4331372 h 5949248"/>
              <a:gd name="connsiteX1" fmla="*/ 2914417 w 3933239"/>
              <a:gd name="connsiteY1" fmla="*/ 563543 h 5949248"/>
              <a:gd name="connsiteX2" fmla="*/ 3636677 w 3933239"/>
              <a:gd name="connsiteY2" fmla="*/ 531173 h 5949248"/>
              <a:gd name="connsiteX3" fmla="*/ 3756499 w 3933239"/>
              <a:gd name="connsiteY3" fmla="*/ 5949248 h 5949248"/>
              <a:gd name="connsiteX4" fmla="*/ 1245828 w 3933239"/>
              <a:gd name="connsiteY4" fmla="*/ 5896178 h 5949248"/>
              <a:gd name="connsiteX5" fmla="*/ 0 w 3933239"/>
              <a:gd name="connsiteY5" fmla="*/ 4331372 h 5949248"/>
              <a:gd name="connsiteX0" fmla="*/ 0 w 3765101"/>
              <a:gd name="connsiteY0" fmla="*/ 4331372 h 5949248"/>
              <a:gd name="connsiteX1" fmla="*/ 2914417 w 3765101"/>
              <a:gd name="connsiteY1" fmla="*/ 563543 h 5949248"/>
              <a:gd name="connsiteX2" fmla="*/ 3636677 w 3765101"/>
              <a:gd name="connsiteY2" fmla="*/ 531173 h 5949248"/>
              <a:gd name="connsiteX3" fmla="*/ 3756499 w 3765101"/>
              <a:gd name="connsiteY3" fmla="*/ 5949248 h 5949248"/>
              <a:gd name="connsiteX4" fmla="*/ 1245828 w 3765101"/>
              <a:gd name="connsiteY4" fmla="*/ 5896178 h 5949248"/>
              <a:gd name="connsiteX5" fmla="*/ 0 w 3765101"/>
              <a:gd name="connsiteY5" fmla="*/ 4331372 h 5949248"/>
              <a:gd name="connsiteX0" fmla="*/ 0 w 3858018"/>
              <a:gd name="connsiteY0" fmla="*/ 3942812 h 5560688"/>
              <a:gd name="connsiteX1" fmla="*/ 2914417 w 3858018"/>
              <a:gd name="connsiteY1" fmla="*/ 174983 h 5560688"/>
              <a:gd name="connsiteX2" fmla="*/ 3802677 w 3858018"/>
              <a:gd name="connsiteY2" fmla="*/ 1304610 h 5560688"/>
              <a:gd name="connsiteX3" fmla="*/ 3756499 w 3858018"/>
              <a:gd name="connsiteY3" fmla="*/ 5560688 h 5560688"/>
              <a:gd name="connsiteX4" fmla="*/ 1245828 w 3858018"/>
              <a:gd name="connsiteY4" fmla="*/ 5507618 h 5560688"/>
              <a:gd name="connsiteX5" fmla="*/ 0 w 3858018"/>
              <a:gd name="connsiteY5" fmla="*/ 3942812 h 5560688"/>
              <a:gd name="connsiteX0" fmla="*/ 0 w 3845350"/>
              <a:gd name="connsiteY0" fmla="*/ 3939982 h 5557858"/>
              <a:gd name="connsiteX1" fmla="*/ 2914417 w 3845350"/>
              <a:gd name="connsiteY1" fmla="*/ 172153 h 5557858"/>
              <a:gd name="connsiteX2" fmla="*/ 3802677 w 3845350"/>
              <a:gd name="connsiteY2" fmla="*/ 1301780 h 5557858"/>
              <a:gd name="connsiteX3" fmla="*/ 3756499 w 3845350"/>
              <a:gd name="connsiteY3" fmla="*/ 5557858 h 5557858"/>
              <a:gd name="connsiteX4" fmla="*/ 1245828 w 3845350"/>
              <a:gd name="connsiteY4" fmla="*/ 5504788 h 5557858"/>
              <a:gd name="connsiteX5" fmla="*/ 0 w 3845350"/>
              <a:gd name="connsiteY5" fmla="*/ 3939982 h 5557858"/>
              <a:gd name="connsiteX0" fmla="*/ 0 w 3863746"/>
              <a:gd name="connsiteY0" fmla="*/ 3806219 h 5424095"/>
              <a:gd name="connsiteX1" fmla="*/ 2914417 w 3863746"/>
              <a:gd name="connsiteY1" fmla="*/ 38390 h 5424095"/>
              <a:gd name="connsiteX2" fmla="*/ 3802677 w 3863746"/>
              <a:gd name="connsiteY2" fmla="*/ 1168017 h 5424095"/>
              <a:gd name="connsiteX3" fmla="*/ 3756499 w 3863746"/>
              <a:gd name="connsiteY3" fmla="*/ 5424095 h 5424095"/>
              <a:gd name="connsiteX4" fmla="*/ 1245828 w 3863746"/>
              <a:gd name="connsiteY4" fmla="*/ 5371025 h 5424095"/>
              <a:gd name="connsiteX5" fmla="*/ 0 w 3863746"/>
              <a:gd name="connsiteY5" fmla="*/ 3806219 h 5424095"/>
              <a:gd name="connsiteX0" fmla="*/ 0 w 3848104"/>
              <a:gd name="connsiteY0" fmla="*/ 4187703 h 5805579"/>
              <a:gd name="connsiteX1" fmla="*/ 2914417 w 3848104"/>
              <a:gd name="connsiteY1" fmla="*/ 419874 h 5805579"/>
              <a:gd name="connsiteX2" fmla="*/ 3778963 w 3848104"/>
              <a:gd name="connsiteY2" fmla="*/ 434932 h 5805579"/>
              <a:gd name="connsiteX3" fmla="*/ 3756499 w 3848104"/>
              <a:gd name="connsiteY3" fmla="*/ 5805579 h 5805579"/>
              <a:gd name="connsiteX4" fmla="*/ 1245828 w 3848104"/>
              <a:gd name="connsiteY4" fmla="*/ 5752509 h 5805579"/>
              <a:gd name="connsiteX5" fmla="*/ 0 w 3848104"/>
              <a:gd name="connsiteY5" fmla="*/ 4187703 h 5805579"/>
              <a:gd name="connsiteX0" fmla="*/ 0 w 3848104"/>
              <a:gd name="connsiteY0" fmla="*/ 3841125 h 5459001"/>
              <a:gd name="connsiteX1" fmla="*/ 2914417 w 3848104"/>
              <a:gd name="connsiteY1" fmla="*/ 73296 h 5459001"/>
              <a:gd name="connsiteX2" fmla="*/ 3778963 w 3848104"/>
              <a:gd name="connsiteY2" fmla="*/ 88354 h 5459001"/>
              <a:gd name="connsiteX3" fmla="*/ 3756499 w 3848104"/>
              <a:gd name="connsiteY3" fmla="*/ 5459001 h 5459001"/>
              <a:gd name="connsiteX4" fmla="*/ 1245828 w 3848104"/>
              <a:gd name="connsiteY4" fmla="*/ 5405931 h 5459001"/>
              <a:gd name="connsiteX5" fmla="*/ 0 w 3848104"/>
              <a:gd name="connsiteY5" fmla="*/ 3841125 h 5459001"/>
              <a:gd name="connsiteX0" fmla="*/ 0 w 3778963"/>
              <a:gd name="connsiteY0" fmla="*/ 3767829 h 5385705"/>
              <a:gd name="connsiteX1" fmla="*/ 2914417 w 3778963"/>
              <a:gd name="connsiteY1" fmla="*/ 0 h 5385705"/>
              <a:gd name="connsiteX2" fmla="*/ 3778963 w 3778963"/>
              <a:gd name="connsiteY2" fmla="*/ 15058 h 5385705"/>
              <a:gd name="connsiteX3" fmla="*/ 3756499 w 3778963"/>
              <a:gd name="connsiteY3" fmla="*/ 5385705 h 5385705"/>
              <a:gd name="connsiteX4" fmla="*/ 1245828 w 3778963"/>
              <a:gd name="connsiteY4" fmla="*/ 5332635 h 5385705"/>
              <a:gd name="connsiteX5" fmla="*/ 0 w 3778963"/>
              <a:gd name="connsiteY5" fmla="*/ 3767829 h 5385705"/>
              <a:gd name="connsiteX0" fmla="*/ 0 w 3850464"/>
              <a:gd name="connsiteY0" fmla="*/ 4152972 h 5749924"/>
              <a:gd name="connsiteX1" fmla="*/ 2914417 w 3850464"/>
              <a:gd name="connsiteY1" fmla="*/ 385143 h 5749924"/>
              <a:gd name="connsiteX2" fmla="*/ 3778963 w 3850464"/>
              <a:gd name="connsiteY2" fmla="*/ 400201 h 5749924"/>
              <a:gd name="connsiteX3" fmla="*/ 3787885 w 3850464"/>
              <a:gd name="connsiteY3" fmla="*/ 5749924 h 5749924"/>
              <a:gd name="connsiteX4" fmla="*/ 1245828 w 3850464"/>
              <a:gd name="connsiteY4" fmla="*/ 5717778 h 5749924"/>
              <a:gd name="connsiteX5" fmla="*/ 0 w 3850464"/>
              <a:gd name="connsiteY5" fmla="*/ 4152972 h 5749924"/>
              <a:gd name="connsiteX0" fmla="*/ 0 w 3850464"/>
              <a:gd name="connsiteY0" fmla="*/ 4155336 h 5752288"/>
              <a:gd name="connsiteX1" fmla="*/ 2914417 w 3850464"/>
              <a:gd name="connsiteY1" fmla="*/ 387507 h 5752288"/>
              <a:gd name="connsiteX2" fmla="*/ 3778963 w 3850464"/>
              <a:gd name="connsiteY2" fmla="*/ 402565 h 5752288"/>
              <a:gd name="connsiteX3" fmla="*/ 3787885 w 3850464"/>
              <a:gd name="connsiteY3" fmla="*/ 5752288 h 5752288"/>
              <a:gd name="connsiteX4" fmla="*/ 1245828 w 3850464"/>
              <a:gd name="connsiteY4" fmla="*/ 5720142 h 5752288"/>
              <a:gd name="connsiteX5" fmla="*/ 0 w 3850464"/>
              <a:gd name="connsiteY5" fmla="*/ 4155336 h 5752288"/>
              <a:gd name="connsiteX0" fmla="*/ 0 w 3795630"/>
              <a:gd name="connsiteY0" fmla="*/ 3768581 h 5365533"/>
              <a:gd name="connsiteX1" fmla="*/ 2914417 w 3795630"/>
              <a:gd name="connsiteY1" fmla="*/ 752 h 5365533"/>
              <a:gd name="connsiteX2" fmla="*/ 3778963 w 3795630"/>
              <a:gd name="connsiteY2" fmla="*/ 15810 h 5365533"/>
              <a:gd name="connsiteX3" fmla="*/ 3787885 w 3795630"/>
              <a:gd name="connsiteY3" fmla="*/ 5365533 h 5365533"/>
              <a:gd name="connsiteX4" fmla="*/ 1245828 w 3795630"/>
              <a:gd name="connsiteY4" fmla="*/ 5333387 h 5365533"/>
              <a:gd name="connsiteX5" fmla="*/ 0 w 3795630"/>
              <a:gd name="connsiteY5" fmla="*/ 3768581 h 5365533"/>
              <a:gd name="connsiteX0" fmla="*/ 0 w 3795630"/>
              <a:gd name="connsiteY0" fmla="*/ 3773700 h 5370652"/>
              <a:gd name="connsiteX1" fmla="*/ 2914417 w 3795630"/>
              <a:gd name="connsiteY1" fmla="*/ 5871 h 5370652"/>
              <a:gd name="connsiteX2" fmla="*/ 3778963 w 3795630"/>
              <a:gd name="connsiteY2" fmla="*/ 5 h 5370652"/>
              <a:gd name="connsiteX3" fmla="*/ 3787885 w 3795630"/>
              <a:gd name="connsiteY3" fmla="*/ 5370652 h 5370652"/>
              <a:gd name="connsiteX4" fmla="*/ 1245828 w 3795630"/>
              <a:gd name="connsiteY4" fmla="*/ 5338506 h 5370652"/>
              <a:gd name="connsiteX5" fmla="*/ 0 w 3795630"/>
              <a:gd name="connsiteY5" fmla="*/ 3773700 h 5370652"/>
              <a:gd name="connsiteX0" fmla="*/ 0 w 3802262"/>
              <a:gd name="connsiteY0" fmla="*/ 3773700 h 5370652"/>
              <a:gd name="connsiteX1" fmla="*/ 2914417 w 3802262"/>
              <a:gd name="connsiteY1" fmla="*/ 5871 h 5370652"/>
              <a:gd name="connsiteX2" fmla="*/ 3795728 w 3802262"/>
              <a:gd name="connsiteY2" fmla="*/ 5 h 5370652"/>
              <a:gd name="connsiteX3" fmla="*/ 3787885 w 3802262"/>
              <a:gd name="connsiteY3" fmla="*/ 5370652 h 5370652"/>
              <a:gd name="connsiteX4" fmla="*/ 1245828 w 3802262"/>
              <a:gd name="connsiteY4" fmla="*/ 5338506 h 5370652"/>
              <a:gd name="connsiteX5" fmla="*/ 0 w 3802262"/>
              <a:gd name="connsiteY5" fmla="*/ 3773700 h 53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262" h="5370652">
                <a:moveTo>
                  <a:pt x="0" y="3773700"/>
                </a:moveTo>
                <a:lnTo>
                  <a:pt x="2914417" y="5871"/>
                </a:lnTo>
                <a:cubicBezTo>
                  <a:pt x="3056129" y="428"/>
                  <a:pt x="3786159" y="5620"/>
                  <a:pt x="3795728" y="5"/>
                </a:cubicBezTo>
                <a:cubicBezTo>
                  <a:pt x="3805297" y="-5610"/>
                  <a:pt x="3805684" y="4208556"/>
                  <a:pt x="3787885" y="5370652"/>
                </a:cubicBezTo>
                <a:lnTo>
                  <a:pt x="1245828" y="5338506"/>
                </a:lnTo>
                <a:lnTo>
                  <a:pt x="0" y="3773700"/>
                </a:lnTo>
                <a:close/>
              </a:path>
            </a:pathLst>
          </a:custGeom>
          <a:solidFill>
            <a:schemeClr val="accent1">
              <a:lumMod val="20000"/>
              <a:lumOff val="80000"/>
            </a:schemeClr>
          </a:solidFill>
          <a:ln>
            <a:noFill/>
          </a:ln>
          <a:extLst>
            <a:ext uri="{FAA26D3D-D897-4be2-8F04-BA451C77F1D7}">
              <ma14:placeholderFlag xmlns:ma14="http://schemas.microsoft.com/office/mac/drawingml/2011/main" xmlns="" val="1"/>
            </a:ext>
          </a:extLst>
        </p:spPr>
        <p:txBody>
          <a:bodyPr/>
          <a:lstStyle/>
          <a:p>
            <a:endParaRPr lang="en-US"/>
          </a:p>
        </p:txBody>
      </p:sp>
      <p:sp>
        <p:nvSpPr>
          <p:cNvPr id="17" name="Title 1">
            <a:extLst>
              <a:ext uri="{FF2B5EF4-FFF2-40B4-BE49-F238E27FC236}">
                <a16:creationId xmlns:a16="http://schemas.microsoft.com/office/drawing/2014/main" id="{F8B6F3F6-1B4B-F7AE-2518-B3FB1A5EB1AD}"/>
              </a:ext>
            </a:extLst>
          </p:cNvPr>
          <p:cNvSpPr>
            <a:spLocks noGrp="1"/>
          </p:cNvSpPr>
          <p:nvPr>
            <p:ph type="title"/>
          </p:nvPr>
        </p:nvSpPr>
        <p:spPr>
          <a:xfrm>
            <a:off x="4926525" y="183573"/>
            <a:ext cx="6740587" cy="812800"/>
          </a:xfrm>
        </p:spPr>
        <p:txBody>
          <a:bodyPr/>
          <a:lstStyle>
            <a:lvl1pPr algn="r">
              <a:defRPr sz="3000"/>
            </a:lvl1pPr>
          </a:lstStyle>
          <a:p>
            <a:r>
              <a:rPr lang="en-US"/>
              <a:t>Click to edit Master title style</a:t>
            </a:r>
          </a:p>
        </p:txBody>
      </p:sp>
      <p:sp>
        <p:nvSpPr>
          <p:cNvPr id="18" name="Content Placeholder 6">
            <a:extLst>
              <a:ext uri="{FF2B5EF4-FFF2-40B4-BE49-F238E27FC236}">
                <a16:creationId xmlns:a16="http://schemas.microsoft.com/office/drawing/2014/main" id="{CE02E5B6-59DA-E8D3-B455-6967C2F388E4}"/>
              </a:ext>
            </a:extLst>
          </p:cNvPr>
          <p:cNvSpPr>
            <a:spLocks noGrp="1"/>
          </p:cNvSpPr>
          <p:nvPr>
            <p:ph sz="quarter" idx="10"/>
          </p:nvPr>
        </p:nvSpPr>
        <p:spPr>
          <a:xfrm>
            <a:off x="4926525" y="1870364"/>
            <a:ext cx="6689666" cy="4546873"/>
          </a:xfrm>
          <a:prstGeom prst="rect">
            <a:avLst/>
          </a:prstGeom>
        </p:spPr>
        <p:txBody>
          <a:bodyPr/>
          <a:lstStyle>
            <a:lvl1pPr marL="0" indent="0" algn="r">
              <a:buNone/>
              <a:defRPr sz="1800">
                <a:latin typeface="+mn-lt"/>
              </a:defRPr>
            </a:lvl1pPr>
            <a:lvl2pPr marL="457200" indent="0" algn="r">
              <a:buNone/>
              <a:defRPr sz="1800">
                <a:latin typeface="+mn-lt"/>
              </a:defRPr>
            </a:lvl2pPr>
            <a:lvl3pPr marL="914400" indent="0" algn="r">
              <a:buNone/>
              <a:defRPr sz="1800">
                <a:latin typeface="+mn-lt"/>
              </a:defRPr>
            </a:lvl3pPr>
            <a:lvl4pPr marL="1371600" indent="0" algn="r">
              <a:buNone/>
              <a:defRPr sz="1800">
                <a:latin typeface="+mn-lt"/>
              </a:defRPr>
            </a:lvl4pPr>
            <a:lvl5pPr marL="1828800" indent="0" algn="r">
              <a:buNone/>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9">
            <a:extLst>
              <a:ext uri="{FF2B5EF4-FFF2-40B4-BE49-F238E27FC236}">
                <a16:creationId xmlns:a16="http://schemas.microsoft.com/office/drawing/2014/main" id="{2336B191-3C23-8103-8222-1F1342511161}"/>
              </a:ext>
            </a:extLst>
          </p:cNvPr>
          <p:cNvSpPr>
            <a:spLocks noGrp="1"/>
          </p:cNvSpPr>
          <p:nvPr>
            <p:ph type="body" sz="quarter" idx="11" hasCustomPrompt="1"/>
          </p:nvPr>
        </p:nvSpPr>
        <p:spPr>
          <a:xfrm>
            <a:off x="4926525" y="1039813"/>
            <a:ext cx="6732099" cy="490049"/>
          </a:xfrm>
        </p:spPr>
        <p:txBody>
          <a:bodyPr/>
          <a:lstStyle>
            <a:lvl1pPr marL="0" indent="0" algn="r">
              <a:buNone/>
              <a:defRPr sz="2000"/>
            </a:lvl1pPr>
          </a:lstStyle>
          <a:p>
            <a:pPr lvl="0"/>
            <a:r>
              <a:rPr lang="en-US"/>
              <a:t>Sub header</a:t>
            </a:r>
          </a:p>
        </p:txBody>
      </p:sp>
      <p:sp>
        <p:nvSpPr>
          <p:cNvPr id="4" name="Rectangle 3">
            <a:extLst>
              <a:ext uri="{FF2B5EF4-FFF2-40B4-BE49-F238E27FC236}">
                <a16:creationId xmlns:a16="http://schemas.microsoft.com/office/drawing/2014/main" id="{1CD5599A-98C2-A986-94F3-D8EBDD8A9FB3}"/>
              </a:ext>
            </a:extLst>
          </p:cNvPr>
          <p:cNvSpPr/>
          <p:nvPr userDrawn="1"/>
        </p:nvSpPr>
        <p:spPr>
          <a:xfrm>
            <a:off x="5612113" y="6578600"/>
            <a:ext cx="6579888" cy="279400"/>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6" charset="-128"/>
              <a:cs typeface="ＭＳ Ｐゴシック" pitchFamily="-106" charset="-128"/>
            </a:endParaRPr>
          </a:p>
        </p:txBody>
      </p:sp>
      <p:sp>
        <p:nvSpPr>
          <p:cNvPr id="5" name="Rectangle 4">
            <a:extLst>
              <a:ext uri="{FF2B5EF4-FFF2-40B4-BE49-F238E27FC236}">
                <a16:creationId xmlns:a16="http://schemas.microsoft.com/office/drawing/2014/main" id="{05698161-CD28-DA87-6443-271165CB143F}"/>
              </a:ext>
            </a:extLst>
          </p:cNvPr>
          <p:cNvSpPr>
            <a:spLocks/>
          </p:cNvSpPr>
          <p:nvPr userDrawn="1"/>
        </p:nvSpPr>
        <p:spPr>
          <a:xfrm flipH="1">
            <a:off x="0" y="6578600"/>
            <a:ext cx="5715674" cy="279400"/>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6" charset="-128"/>
              <a:cs typeface="ＭＳ Ｐゴシック" pitchFamily="-106" charset="-128"/>
            </a:endParaRPr>
          </a:p>
        </p:txBody>
      </p:sp>
      <p:sp>
        <p:nvSpPr>
          <p:cNvPr id="8" name="TextBox 7">
            <a:extLst>
              <a:ext uri="{FF2B5EF4-FFF2-40B4-BE49-F238E27FC236}">
                <a16:creationId xmlns:a16="http://schemas.microsoft.com/office/drawing/2014/main" id="{B4C3E27A-2348-4EFD-E4DD-1A0F1A12039F}"/>
              </a:ext>
            </a:extLst>
          </p:cNvPr>
          <p:cNvSpPr txBox="1"/>
          <p:nvPr userDrawn="1"/>
        </p:nvSpPr>
        <p:spPr>
          <a:xfrm>
            <a:off x="4101304" y="6606905"/>
            <a:ext cx="7776275" cy="223138"/>
          </a:xfrm>
          <a:prstGeom prst="rect">
            <a:avLst/>
          </a:prstGeom>
          <a:noFill/>
        </p:spPr>
        <p:txBody>
          <a:bodyPr wrap="square">
            <a:spAutoFit/>
          </a:bodyPr>
          <a:lstStyle/>
          <a:p>
            <a:pPr>
              <a:defRPr/>
            </a:pPr>
            <a:r>
              <a:rPr lang="en-US" sz="85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  |  INDUSTRIAL EFFICIENCY &amp; DECARBONIZATION OFFICE</a:t>
            </a:r>
          </a:p>
        </p:txBody>
      </p:sp>
      <p:sp>
        <p:nvSpPr>
          <p:cNvPr id="9" name="Text Placeholder 9">
            <a:extLst>
              <a:ext uri="{FF2B5EF4-FFF2-40B4-BE49-F238E27FC236}">
                <a16:creationId xmlns:a16="http://schemas.microsoft.com/office/drawing/2014/main" id="{DCDF7B10-78E8-64FD-BCBC-58FC3E6A9F5C}"/>
              </a:ext>
            </a:extLst>
          </p:cNvPr>
          <p:cNvSpPr txBox="1">
            <a:spLocks/>
          </p:cNvSpPr>
          <p:nvPr userDrawn="1"/>
        </p:nvSpPr>
        <p:spPr>
          <a:xfrm>
            <a:off x="11604517" y="6605588"/>
            <a:ext cx="603249"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lnSpc>
                <a:spcPct val="90000"/>
              </a:lnSpc>
              <a:spcBef>
                <a:spcPct val="20000"/>
              </a:spcBef>
              <a:buFont typeface="Arial" charset="0"/>
              <a:buNone/>
            </a:pPr>
            <a:fld id="{3B8FDC89-80CC-DB49-B2EA-BD0F5E541433}" type="slidenum">
              <a:rPr lang="en-US" sz="1000">
                <a:solidFill>
                  <a:schemeClr val="bg1"/>
                </a:solidFill>
                <a:latin typeface="Franklin Gothic Book" charset="0"/>
                <a:cs typeface="Franklin Gothic Book"/>
              </a:rPr>
              <a:pPr algn="ctr" eaLnBrk="1" hangingPunct="1">
                <a:lnSpc>
                  <a:spcPct val="90000"/>
                </a:lnSpc>
                <a:spcBef>
                  <a:spcPct val="20000"/>
                </a:spcBef>
                <a:buFont typeface="Arial" charset="0"/>
                <a:buNone/>
              </a:pPr>
              <a:t>‹#›</a:t>
            </a:fld>
            <a:endParaRPr lang="en-US" sz="1000">
              <a:solidFill>
                <a:schemeClr val="bg1"/>
              </a:solidFill>
              <a:latin typeface="Franklin Gothic Book" charset="0"/>
              <a:cs typeface="Franklin Gothic Book"/>
            </a:endParaRPr>
          </a:p>
        </p:txBody>
      </p:sp>
    </p:spTree>
    <p:extLst>
      <p:ext uri="{BB962C8B-B14F-4D97-AF65-F5344CB8AC3E}">
        <p14:creationId xmlns:p14="http://schemas.microsoft.com/office/powerpoint/2010/main" val="3525633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E247EE9-4F4B-2805-B5E2-BAA889894601}"/>
              </a:ext>
            </a:extLst>
          </p:cNvPr>
          <p:cNvGrpSpPr/>
          <p:nvPr userDrawn="1"/>
        </p:nvGrpSpPr>
        <p:grpSpPr>
          <a:xfrm>
            <a:off x="0" y="0"/>
            <a:ext cx="12192000" cy="6578601"/>
            <a:chOff x="0" y="0"/>
            <a:chExt cx="12192000" cy="6578601"/>
          </a:xfrm>
        </p:grpSpPr>
        <p:pic>
          <p:nvPicPr>
            <p:cNvPr id="10" name="Picture 9">
              <a:extLst>
                <a:ext uri="{FF2B5EF4-FFF2-40B4-BE49-F238E27FC236}">
                  <a16:creationId xmlns:a16="http://schemas.microsoft.com/office/drawing/2014/main" id="{B2AA1E50-C94A-D19B-91FA-4F9DF6DB2D39}"/>
                </a:ext>
              </a:extLst>
            </p:cNvPr>
            <p:cNvPicPr>
              <a:picLocks noChangeAspect="1"/>
            </p:cNvPicPr>
            <p:nvPr userDrawn="1"/>
          </p:nvPicPr>
          <p:blipFill rotWithShape="1">
            <a:blip r:embed="rId2"/>
            <a:srcRect r="8510"/>
            <a:stretch/>
          </p:blipFill>
          <p:spPr>
            <a:xfrm>
              <a:off x="1037493" y="0"/>
              <a:ext cx="11154507" cy="6578601"/>
            </a:xfrm>
            <a:prstGeom prst="rect">
              <a:avLst/>
            </a:prstGeom>
          </p:spPr>
        </p:pic>
        <p:sp>
          <p:nvSpPr>
            <p:cNvPr id="11" name="Rectangle 10">
              <a:extLst>
                <a:ext uri="{FF2B5EF4-FFF2-40B4-BE49-F238E27FC236}">
                  <a16:creationId xmlns:a16="http://schemas.microsoft.com/office/drawing/2014/main" id="{7785F760-31A4-E77B-BB55-26444F8000D7}"/>
                </a:ext>
              </a:extLst>
            </p:cNvPr>
            <p:cNvSpPr/>
            <p:nvPr userDrawn="1"/>
          </p:nvSpPr>
          <p:spPr>
            <a:xfrm>
              <a:off x="0" y="0"/>
              <a:ext cx="4114800" cy="6578601"/>
            </a:xfrm>
            <a:prstGeom prst="rect">
              <a:avLst/>
            </a:prstGeom>
            <a:solidFill>
              <a:srgbClr val="007934"/>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Content Placeholder 2"/>
          <p:cNvSpPr>
            <a:spLocks noGrp="1"/>
          </p:cNvSpPr>
          <p:nvPr>
            <p:ph sz="half" idx="1"/>
          </p:nvPr>
        </p:nvSpPr>
        <p:spPr>
          <a:xfrm>
            <a:off x="480484" y="2121734"/>
            <a:ext cx="5506328" cy="4267200"/>
          </a:xfrm>
          <a:prstGeom prst="rect">
            <a:avLst/>
          </a:prstGeom>
        </p:spPr>
        <p:txBody>
          <a:bodyPr>
            <a:noAutofit/>
          </a:bodyPr>
          <a:lstStyle>
            <a:lvl1pPr marL="0" indent="0">
              <a:buNone/>
              <a:defRPr sz="1800" b="0" baseline="0">
                <a:solidFill>
                  <a:schemeClr val="bg1"/>
                </a:solidFill>
                <a:latin typeface="+mn-lt"/>
              </a:defRPr>
            </a:lvl1pPr>
            <a:lvl2pPr marL="457200" indent="0">
              <a:buSzPct val="80000"/>
              <a:buFont typeface="Courier New" pitchFamily="49" charset="0"/>
              <a:buNone/>
              <a:defRPr lang="en-US" sz="1800" kern="1200" dirty="0" smtClean="0">
                <a:solidFill>
                  <a:schemeClr val="bg1"/>
                </a:solidFill>
                <a:latin typeface="+mn-lt"/>
                <a:ea typeface="+mn-ea"/>
                <a:cs typeface="+mn-cs"/>
              </a:defRPr>
            </a:lvl2pPr>
            <a:lvl3pPr marL="914400" indent="0">
              <a:buFont typeface="Calibri" pitchFamily="34" charset="0"/>
              <a:buNone/>
              <a:defRPr sz="1800">
                <a:solidFill>
                  <a:schemeClr val="bg1"/>
                </a:solidFill>
              </a:defRPr>
            </a:lvl3pPr>
            <a:lvl4pPr marL="1371600" indent="0">
              <a:buFont typeface="Wingdings" pitchFamily="2" charset="2"/>
              <a:buNone/>
              <a:defRPr sz="1800">
                <a:solidFill>
                  <a:schemeClr val="bg1"/>
                </a:solidFill>
              </a:defRPr>
            </a:lvl4pPr>
            <a:lvl5pPr marL="1828800" indent="0">
              <a:buNone/>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03DC3AD7-98F1-81CE-FB2B-C095AC3218F6}"/>
              </a:ext>
            </a:extLst>
          </p:cNvPr>
          <p:cNvSpPr>
            <a:spLocks noGrp="1"/>
          </p:cNvSpPr>
          <p:nvPr>
            <p:ph type="body" sz="quarter" idx="11" hasCustomPrompt="1"/>
          </p:nvPr>
        </p:nvSpPr>
        <p:spPr>
          <a:xfrm>
            <a:off x="480484" y="1250833"/>
            <a:ext cx="4234049" cy="539750"/>
          </a:xfrm>
        </p:spPr>
        <p:txBody>
          <a:bodyPr/>
          <a:lstStyle>
            <a:lvl1pPr marL="0" indent="0">
              <a:buNone/>
              <a:defRPr sz="2000">
                <a:solidFill>
                  <a:schemeClr val="bg1"/>
                </a:solidFill>
              </a:defRPr>
            </a:lvl1pPr>
          </a:lstStyle>
          <a:p>
            <a:pPr lvl="0"/>
            <a:r>
              <a:rPr lang="en-US"/>
              <a:t>Sub header</a:t>
            </a:r>
          </a:p>
        </p:txBody>
      </p:sp>
      <p:sp>
        <p:nvSpPr>
          <p:cNvPr id="17" name="Title 16">
            <a:extLst>
              <a:ext uri="{FF2B5EF4-FFF2-40B4-BE49-F238E27FC236}">
                <a16:creationId xmlns:a16="http://schemas.microsoft.com/office/drawing/2014/main" id="{1D61E147-F274-5C62-4808-670A1E429058}"/>
              </a:ext>
            </a:extLst>
          </p:cNvPr>
          <p:cNvSpPr>
            <a:spLocks noGrp="1"/>
          </p:cNvSpPr>
          <p:nvPr>
            <p:ph type="title"/>
          </p:nvPr>
        </p:nvSpPr>
        <p:spPr>
          <a:xfrm>
            <a:off x="480484" y="190502"/>
            <a:ext cx="4214608" cy="812800"/>
          </a:xfrm>
        </p:spPr>
        <p:txBody>
          <a:bodyPr/>
          <a:lstStyle>
            <a:lvl1pPr>
              <a:defRPr>
                <a:solidFill>
                  <a:schemeClr val="bg1"/>
                </a:solidFill>
              </a:defRPr>
            </a:lvl1pPr>
          </a:lstStyle>
          <a:p>
            <a:r>
              <a:rPr lang="en-US"/>
              <a:t>Click to edit Master title style</a:t>
            </a:r>
          </a:p>
        </p:txBody>
      </p:sp>
      <p:sp>
        <p:nvSpPr>
          <p:cNvPr id="2" name="Rectangle 1">
            <a:extLst>
              <a:ext uri="{FF2B5EF4-FFF2-40B4-BE49-F238E27FC236}">
                <a16:creationId xmlns:a16="http://schemas.microsoft.com/office/drawing/2014/main" id="{D1F90F8E-111B-EE6C-501F-C65B723EBA8B}"/>
              </a:ext>
            </a:extLst>
          </p:cNvPr>
          <p:cNvSpPr/>
          <p:nvPr userDrawn="1"/>
        </p:nvSpPr>
        <p:spPr>
          <a:xfrm>
            <a:off x="1607671" y="6578600"/>
            <a:ext cx="10584329" cy="283464"/>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6" charset="-128"/>
              <a:cs typeface="ＭＳ Ｐゴシック" pitchFamily="-106" charset="-128"/>
            </a:endParaRPr>
          </a:p>
        </p:txBody>
      </p:sp>
      <p:sp>
        <p:nvSpPr>
          <p:cNvPr id="7" name="Rectangle 6">
            <a:extLst>
              <a:ext uri="{FF2B5EF4-FFF2-40B4-BE49-F238E27FC236}">
                <a16:creationId xmlns:a16="http://schemas.microsoft.com/office/drawing/2014/main" id="{DA367BFD-00FE-9D2C-283A-582E6A975194}"/>
              </a:ext>
            </a:extLst>
          </p:cNvPr>
          <p:cNvSpPr>
            <a:spLocks/>
          </p:cNvSpPr>
          <p:nvPr userDrawn="1"/>
        </p:nvSpPr>
        <p:spPr>
          <a:xfrm flipH="1">
            <a:off x="-1" y="6578600"/>
            <a:ext cx="1711234" cy="283464"/>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106" charset="-128"/>
              <a:cs typeface="ＭＳ Ｐゴシック" pitchFamily="-106" charset="-128"/>
            </a:endParaRPr>
          </a:p>
        </p:txBody>
      </p:sp>
      <p:sp>
        <p:nvSpPr>
          <p:cNvPr id="8" name="TextBox 7">
            <a:extLst>
              <a:ext uri="{FF2B5EF4-FFF2-40B4-BE49-F238E27FC236}">
                <a16:creationId xmlns:a16="http://schemas.microsoft.com/office/drawing/2014/main" id="{4FD1C01D-6178-918B-A6F1-FF54D2033AB1}"/>
              </a:ext>
            </a:extLst>
          </p:cNvPr>
          <p:cNvSpPr txBox="1"/>
          <p:nvPr userDrawn="1"/>
        </p:nvSpPr>
        <p:spPr>
          <a:xfrm>
            <a:off x="96863" y="6606905"/>
            <a:ext cx="7776275" cy="223138"/>
          </a:xfrm>
          <a:prstGeom prst="rect">
            <a:avLst/>
          </a:prstGeom>
          <a:noFill/>
        </p:spPr>
        <p:txBody>
          <a:bodyPr wrap="square">
            <a:spAutoFit/>
          </a:bodyPr>
          <a:lstStyle/>
          <a:p>
            <a:pPr>
              <a:defRPr/>
            </a:pPr>
            <a:r>
              <a:rPr lang="en-US" sz="85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  |  INDUSTRIAL EFFICIENCY &amp; DECARBONIZATION OFFICE</a:t>
            </a:r>
          </a:p>
        </p:txBody>
      </p:sp>
      <p:sp>
        <p:nvSpPr>
          <p:cNvPr id="9" name="Text Placeholder 9">
            <a:extLst>
              <a:ext uri="{FF2B5EF4-FFF2-40B4-BE49-F238E27FC236}">
                <a16:creationId xmlns:a16="http://schemas.microsoft.com/office/drawing/2014/main" id="{666D12CC-36B4-5E27-9054-9D7F34C259DF}"/>
              </a:ext>
            </a:extLst>
          </p:cNvPr>
          <p:cNvSpPr txBox="1">
            <a:spLocks/>
          </p:cNvSpPr>
          <p:nvPr userDrawn="1"/>
        </p:nvSpPr>
        <p:spPr>
          <a:xfrm>
            <a:off x="11588753" y="6605588"/>
            <a:ext cx="603249"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lnSpc>
                <a:spcPct val="90000"/>
              </a:lnSpc>
              <a:spcBef>
                <a:spcPct val="20000"/>
              </a:spcBef>
              <a:buFont typeface="Arial" charset="0"/>
              <a:buNone/>
            </a:pPr>
            <a:fld id="{3B8FDC89-80CC-DB49-B2EA-BD0F5E541433}" type="slidenum">
              <a:rPr lang="en-US" sz="1000">
                <a:solidFill>
                  <a:schemeClr val="bg1"/>
                </a:solidFill>
                <a:latin typeface="Franklin Gothic Book" charset="0"/>
                <a:cs typeface="Franklin Gothic Book"/>
              </a:rPr>
              <a:pPr algn="ctr" eaLnBrk="1" hangingPunct="1">
                <a:lnSpc>
                  <a:spcPct val="90000"/>
                </a:lnSpc>
                <a:spcBef>
                  <a:spcPct val="20000"/>
                </a:spcBef>
                <a:buFont typeface="Arial" charset="0"/>
                <a:buNone/>
              </a:pPr>
              <a:t>‹#›</a:t>
            </a:fld>
            <a:endParaRPr lang="en-US" sz="1000">
              <a:solidFill>
                <a:schemeClr val="bg1"/>
              </a:solidFill>
              <a:latin typeface="Franklin Gothic Book" charset="0"/>
              <a:cs typeface="Franklin Gothic Book"/>
            </a:endParaRPr>
          </a:p>
        </p:txBody>
      </p:sp>
    </p:spTree>
    <p:extLst>
      <p:ext uri="{BB962C8B-B14F-4D97-AF65-F5344CB8AC3E}">
        <p14:creationId xmlns:p14="http://schemas.microsoft.com/office/powerpoint/2010/main" val="2029273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8.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480484" y="-38100"/>
            <a:ext cx="11633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2" name="Text Placeholder 8"/>
          <p:cNvSpPr>
            <a:spLocks noGrp="1"/>
          </p:cNvSpPr>
          <p:nvPr>
            <p:ph type="body" idx="1"/>
          </p:nvPr>
        </p:nvSpPr>
        <p:spPr bwMode="auto">
          <a:xfrm>
            <a:off x="480484" y="104775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573891"/>
      </p:ext>
    </p:extLst>
  </p:cSld>
  <p:clrMap bg1="lt1" tx1="dk1" bg2="lt2" tx2="dk2" accent1="accent1" accent2="accent2" accent3="accent3" accent4="accent4" accent5="accent5" accent6="accent6" hlink="hlink" folHlink="folHlink"/>
  <p:sldLayoutIdLst>
    <p:sldLayoutId id="2147483811" r:id="rId1"/>
    <p:sldLayoutId id="2147483675" r:id="rId2"/>
    <p:sldLayoutId id="2147483812" r:id="rId3"/>
    <p:sldLayoutId id="2147483817" r:id="rId4"/>
    <p:sldLayoutId id="2147483676" r:id="rId5"/>
    <p:sldLayoutId id="2147483816" r:id="rId6"/>
    <p:sldLayoutId id="2147483814" r:id="rId7"/>
    <p:sldLayoutId id="2147483815" r:id="rId8"/>
    <p:sldLayoutId id="2147483677" r:id="rId9"/>
    <p:sldLayoutId id="2147483801" r:id="rId10"/>
    <p:sldLayoutId id="2147483696" r:id="rId11"/>
    <p:sldLayoutId id="2147483818" r:id="rId12"/>
    <p:sldLayoutId id="2147483820" r:id="rId13"/>
    <p:sldLayoutId id="2147483821" r:id="rId14"/>
  </p:sldLayoutIdLst>
  <p:hf hdr="0" ftr="0" dt="0"/>
  <p:txStyles>
    <p:titleStyle>
      <a:lvl1pPr algn="l" defTabSz="457200" rtl="0" eaLnBrk="1" fontAlgn="base" hangingPunct="1">
        <a:spcBef>
          <a:spcPct val="0"/>
        </a:spcBef>
        <a:spcAft>
          <a:spcPct val="0"/>
        </a:spcAft>
        <a:defRPr lang="en-US" sz="30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0" indent="0" algn="l" defTabSz="457200" rtl="0" eaLnBrk="1" fontAlgn="base" hangingPunct="1">
        <a:spcBef>
          <a:spcPct val="20000"/>
        </a:spcBef>
        <a:spcAft>
          <a:spcPct val="0"/>
        </a:spcAft>
        <a:buFont typeface="Arial" charset="0"/>
        <a:buNone/>
        <a:defRPr sz="1800" kern="1200">
          <a:solidFill>
            <a:srgbClr val="282B2E"/>
          </a:solidFill>
          <a:latin typeface="+mj-lt"/>
          <a:ea typeface="ヒラギノ角ゴ Pro W3" charset="0"/>
          <a:cs typeface="Franklin Gothic Book"/>
        </a:defRPr>
      </a:lvl1pPr>
      <a:lvl2pPr marL="457200" indent="0" algn="l" defTabSz="457200" rtl="0" eaLnBrk="1" fontAlgn="base" hangingPunct="1">
        <a:spcBef>
          <a:spcPct val="20000"/>
        </a:spcBef>
        <a:spcAft>
          <a:spcPct val="0"/>
        </a:spcAft>
        <a:buFont typeface="Arial" charset="0"/>
        <a:buNone/>
        <a:defRPr sz="1800" kern="1200">
          <a:solidFill>
            <a:srgbClr val="282B2E"/>
          </a:solidFill>
          <a:latin typeface="+mn-lt"/>
          <a:ea typeface="ヒラギノ角ゴ Pro W3" charset="0"/>
          <a:cs typeface="Franklin Gothic Book"/>
        </a:defRPr>
      </a:lvl2pPr>
      <a:lvl3pPr marL="914400" indent="0" algn="l" defTabSz="457200" rtl="0" eaLnBrk="1" fontAlgn="base" hangingPunct="1">
        <a:spcBef>
          <a:spcPct val="20000"/>
        </a:spcBef>
        <a:spcAft>
          <a:spcPct val="0"/>
        </a:spcAft>
        <a:buFont typeface="Arial" charset="0"/>
        <a:buNone/>
        <a:defRPr sz="1800" kern="1200">
          <a:solidFill>
            <a:srgbClr val="282B2E"/>
          </a:solidFill>
          <a:latin typeface="+mn-lt"/>
          <a:ea typeface="ヒラギノ角ゴ Pro W3" charset="0"/>
          <a:cs typeface="Franklin Gothic Book"/>
        </a:defRPr>
      </a:lvl3pPr>
      <a:lvl4pPr marL="1371600" indent="0" algn="l" defTabSz="457200" rtl="0" eaLnBrk="1" fontAlgn="base" hangingPunct="1">
        <a:spcBef>
          <a:spcPct val="20000"/>
        </a:spcBef>
        <a:spcAft>
          <a:spcPct val="0"/>
        </a:spcAft>
        <a:buFont typeface="Arial" charset="0"/>
        <a:buNone/>
        <a:defRPr sz="1800" kern="1200">
          <a:solidFill>
            <a:srgbClr val="282B2E"/>
          </a:solidFill>
          <a:latin typeface="+mn-lt"/>
          <a:ea typeface="ヒラギノ角ゴ Pro W3" charset="0"/>
          <a:cs typeface="Franklin Gothic Book"/>
        </a:defRPr>
      </a:lvl4pPr>
      <a:lvl5pPr marL="1828800" indent="0" algn="l" defTabSz="457200" rtl="0" eaLnBrk="1" fontAlgn="base" hangingPunct="1">
        <a:spcBef>
          <a:spcPct val="20000"/>
        </a:spcBef>
        <a:spcAft>
          <a:spcPct val="0"/>
        </a:spcAft>
        <a:buFont typeface="Arial" charset="0"/>
        <a:buNone/>
        <a:defRPr sz="1800" kern="1200">
          <a:solidFill>
            <a:srgbClr val="282B2E"/>
          </a:solidFill>
          <a:latin typeface="+mn-lt"/>
          <a:ea typeface="ヒラギノ角ゴ Pro W3" charset="0"/>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F1D179-0A0C-931C-76F7-9D82C971C402}"/>
              </a:ext>
            </a:extLst>
          </p:cNvPr>
          <p:cNvPicPr>
            <a:picLocks noChangeAspect="1"/>
          </p:cNvPicPr>
          <p:nvPr userDrawn="1"/>
        </p:nvPicPr>
        <p:blipFill rotWithShape="1">
          <a:blip r:embed="rId15"/>
          <a:srcRect l="79633" t="18579" r="1553" b="53005"/>
          <a:stretch/>
        </p:blipFill>
        <p:spPr>
          <a:xfrm flipH="1">
            <a:off x="10031029" y="1"/>
            <a:ext cx="2179140" cy="1948721"/>
          </a:xfrm>
          <a:prstGeom prst="rect">
            <a:avLst/>
          </a:prstGeom>
        </p:spPr>
      </p:pic>
      <p:sp>
        <p:nvSpPr>
          <p:cNvPr id="8" name="Rectangle 7">
            <a:extLst>
              <a:ext uri="{FF2B5EF4-FFF2-40B4-BE49-F238E27FC236}">
                <a16:creationId xmlns:a16="http://schemas.microsoft.com/office/drawing/2014/main" id="{24CC625F-C709-3323-A6E0-3E32C14E1BF7}"/>
              </a:ext>
            </a:extLst>
          </p:cNvPr>
          <p:cNvSpPr/>
          <p:nvPr userDrawn="1"/>
        </p:nvSpPr>
        <p:spPr>
          <a:xfrm>
            <a:off x="1608090" y="6578600"/>
            <a:ext cx="10587086" cy="283464"/>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9" name="Rectangle 8">
            <a:extLst>
              <a:ext uri="{FF2B5EF4-FFF2-40B4-BE49-F238E27FC236}">
                <a16:creationId xmlns:a16="http://schemas.microsoft.com/office/drawing/2014/main" id="{0E4A3589-FB84-2563-E4FA-E04D30732C46}"/>
              </a:ext>
            </a:extLst>
          </p:cNvPr>
          <p:cNvSpPr>
            <a:spLocks/>
          </p:cNvSpPr>
          <p:nvPr userDrawn="1"/>
        </p:nvSpPr>
        <p:spPr>
          <a:xfrm flipH="1">
            <a:off x="-1" y="6578600"/>
            <a:ext cx="1711680" cy="283464"/>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0" name="TextBox 9">
            <a:extLst>
              <a:ext uri="{FF2B5EF4-FFF2-40B4-BE49-F238E27FC236}">
                <a16:creationId xmlns:a16="http://schemas.microsoft.com/office/drawing/2014/main" id="{65AB7FB1-CE3E-520F-30E9-56990D7CFE6D}"/>
              </a:ext>
            </a:extLst>
          </p:cNvPr>
          <p:cNvSpPr txBox="1"/>
          <p:nvPr userDrawn="1"/>
        </p:nvSpPr>
        <p:spPr>
          <a:xfrm>
            <a:off x="96889" y="6606905"/>
            <a:ext cx="7778301" cy="223138"/>
          </a:xfrm>
          <a:prstGeom prst="rect">
            <a:avLst/>
          </a:prstGeom>
          <a:noFill/>
        </p:spPr>
        <p:txBody>
          <a:bodyPr wrap="square">
            <a:spAutoFit/>
          </a:bodyPr>
          <a:lstStyle/>
          <a:p>
            <a:pPr>
              <a:defRPr/>
            </a:pPr>
            <a:r>
              <a:rPr lang="en-US" sz="850">
                <a:solidFill>
                  <a:prstClr val="white"/>
                </a:solidFill>
                <a:latin typeface="Franklin Gothic Medium"/>
                <a:ea typeface="ＭＳ Ｐゴシック" pitchFamily="-106" charset="-128"/>
                <a:cs typeface="ＭＳ Ｐゴシック" pitchFamily="-106" charset="-128"/>
              </a:rPr>
              <a:t>U.S. DEPARTMENT OF ENERGY       OFFICE OF ENERGY EFFICIENCY &amp; RENEWABLE ENERGY  |  INDUSTRIAL EFFICIENCY &amp; DECARBONIZATION OFFICE</a:t>
            </a:r>
          </a:p>
        </p:txBody>
      </p:sp>
    </p:spTree>
    <p:extLst>
      <p:ext uri="{BB962C8B-B14F-4D97-AF65-F5344CB8AC3E}">
        <p14:creationId xmlns:p14="http://schemas.microsoft.com/office/powerpoint/2010/main" val="160078328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49.pn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pn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jpe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emf"/><Relationship Id="rId7" Type="http://schemas.openxmlformats.org/officeDocument/2006/relationships/image" Target="../media/image66.em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65.emf"/><Relationship Id="rId11" Type="http://schemas.openxmlformats.org/officeDocument/2006/relationships/image" Target="../media/image70.jpeg"/><Relationship Id="rId5" Type="http://schemas.openxmlformats.org/officeDocument/2006/relationships/image" Target="../media/image64.emf"/><Relationship Id="rId10" Type="http://schemas.openxmlformats.org/officeDocument/2006/relationships/image" Target="../media/image69.png"/><Relationship Id="rId4" Type="http://schemas.openxmlformats.org/officeDocument/2006/relationships/image" Target="../media/image63.emf"/><Relationship Id="rId9"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sv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74.png"/><Relationship Id="rId11" Type="http://schemas.openxmlformats.org/officeDocument/2006/relationships/image" Target="../media/image79.sv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svg"/></Relationships>
</file>

<file path=ppt/slides/_rels/slide1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83.jpeg"/><Relationship Id="rId1" Type="http://schemas.openxmlformats.org/officeDocument/2006/relationships/slideLayout" Target="../slideLayouts/slideLayout5.xml"/><Relationship Id="rId6" Type="http://schemas.openxmlformats.org/officeDocument/2006/relationships/image" Target="../media/image63.emf"/><Relationship Id="rId5" Type="http://schemas.openxmlformats.org/officeDocument/2006/relationships/image" Target="../media/image34.emf"/><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88.png"/><Relationship Id="rId1" Type="http://schemas.openxmlformats.org/officeDocument/2006/relationships/slideLayout" Target="../slideLayouts/slideLayout5.xml"/><Relationship Id="rId5" Type="http://schemas.openxmlformats.org/officeDocument/2006/relationships/image" Target="../media/image62.emf"/><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66.em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4.emf"/><Relationship Id="rId5" Type="http://schemas.openxmlformats.org/officeDocument/2006/relationships/image" Target="../media/image36.emf"/><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90.jpeg"/><Relationship Id="rId7" Type="http://schemas.openxmlformats.org/officeDocument/2006/relationships/image" Target="../media/image64.em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34.emf"/></Relationships>
</file>

<file path=ppt/slides/_rels/slide22.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93.jpeg"/><Relationship Id="rId7"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svg"/></Relationships>
</file>

<file path=ppt/slides/_rels/slide24.xml.rels><?xml version="1.0" encoding="UTF-8" standalone="yes"?>
<Relationships xmlns="http://schemas.openxmlformats.org/package/2006/relationships"><Relationship Id="rId3" Type="http://schemas.openxmlformats.org/officeDocument/2006/relationships/hyperlink" Target="https://www.energy.gov/eere/iedo/funding-selections-industrial-efficiency-and-decarbonization-foa-0" TargetMode="External"/><Relationship Id="rId2" Type="http://schemas.openxmlformats.org/officeDocument/2006/relationships/image" Target="../media/image97.jpeg"/><Relationship Id="rId1" Type="http://schemas.openxmlformats.org/officeDocument/2006/relationships/slideLayout" Target="../slideLayouts/slideLayout7.xml"/><Relationship Id="rId5" Type="http://schemas.openxmlformats.org/officeDocument/2006/relationships/hyperlink" Target="https://www.energy.gov/eere/iedo/articles/department-energy-announces-28-million-10-projects-decarbonize-nations-water" TargetMode="External"/><Relationship Id="rId4" Type="http://schemas.openxmlformats.org/officeDocument/2006/relationships/hyperlink" Target="https://www.energy.gov/eere/iedo/iedo-fy23-multi-topic-funding-opportunity-announcement"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02.em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image" Target="../media/image99.emf"/></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3.png"/><Relationship Id="rId1" Type="http://schemas.openxmlformats.org/officeDocument/2006/relationships/slideLayout" Target="../slideLayouts/slideLayout5.xml"/><Relationship Id="rId4" Type="http://schemas.openxmlformats.org/officeDocument/2006/relationships/image" Target="../media/image39.svg"/></Relationships>
</file>

<file path=ppt/slides/_rels/slide3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svg"/><Relationship Id="rId7" Type="http://schemas.openxmlformats.org/officeDocument/2006/relationships/image" Target="../media/image119.svg"/><Relationship Id="rId2" Type="http://schemas.openxmlformats.org/officeDocument/2006/relationships/image" Target="../media/image114.png"/><Relationship Id="rId1" Type="http://schemas.openxmlformats.org/officeDocument/2006/relationships/slideLayout" Target="../slideLayouts/slideLayout5.xml"/><Relationship Id="rId6" Type="http://schemas.openxmlformats.org/officeDocument/2006/relationships/image" Target="../media/image118.png"/><Relationship Id="rId5" Type="http://schemas.openxmlformats.org/officeDocument/2006/relationships/image" Target="../media/image117.svg"/><Relationship Id="rId4" Type="http://schemas.openxmlformats.org/officeDocument/2006/relationships/image" Target="../media/image116.png"/><Relationship Id="rId9" Type="http://schemas.openxmlformats.org/officeDocument/2006/relationships/image" Target="../media/image121.svg"/></Relationships>
</file>

<file path=ppt/slides/_rels/slide33.xml.rels><?xml version="1.0" encoding="UTF-8" standalone="yes"?>
<Relationships xmlns="http://schemas.openxmlformats.org/package/2006/relationships"><Relationship Id="rId3" Type="http://schemas.openxmlformats.org/officeDocument/2006/relationships/hyperlink" Target="mailto:IEDOJobs@ee.doe.gov" TargetMode="External"/><Relationship Id="rId2" Type="http://schemas.openxmlformats.org/officeDocument/2006/relationships/image" Target="../media/image122.png"/><Relationship Id="rId1" Type="http://schemas.openxmlformats.org/officeDocument/2006/relationships/slideLayout" Target="../slideLayouts/slideLayout5.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23.png"/></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28.sv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5.xml"/><Relationship Id="rId6" Type="http://schemas.openxmlformats.org/officeDocument/2006/relationships/image" Target="../media/image131.jpeg"/><Relationship Id="rId5" Type="http://schemas.openxmlformats.org/officeDocument/2006/relationships/image" Target="../media/image130.png"/><Relationship Id="rId4" Type="http://schemas.openxmlformats.org/officeDocument/2006/relationships/image" Target="../media/image129.png"/></Relationships>
</file>

<file path=ppt/slides/_rels/slide3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5.xml"/><Relationship Id="rId5" Type="http://schemas.openxmlformats.org/officeDocument/2006/relationships/image" Target="../media/image39.sv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emf"/><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6.emf"/><Relationship Id="rId11" Type="http://schemas.openxmlformats.org/officeDocument/2006/relationships/image" Target="../media/image30.png"/><Relationship Id="rId5" Type="http://schemas.openxmlformats.org/officeDocument/2006/relationships/image" Target="../media/image25.emf"/><Relationship Id="rId10" Type="http://schemas.openxmlformats.org/officeDocument/2006/relationships/hyperlink" Target="https://liftoff.energy.gov/wp-content/uploads/2023/10/LIFTOFF_DOE_Industrial-Decarbonization_v8.pdf" TargetMode="External"/><Relationship Id="rId4" Type="http://schemas.openxmlformats.org/officeDocument/2006/relationships/image" Target="../media/image24.svg"/><Relationship Id="rId9" Type="http://schemas.openxmlformats.org/officeDocument/2006/relationships/image" Target="../media/image29.emf"/></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9.svg"/><Relationship Id="rId3" Type="http://schemas.openxmlformats.org/officeDocument/2006/relationships/image" Target="../media/image34.emf"/><Relationship Id="rId7" Type="http://schemas.openxmlformats.org/officeDocument/2006/relationships/image" Target="../media/image25.emf"/><Relationship Id="rId12"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7.emf"/><Relationship Id="rId11" Type="http://schemas.openxmlformats.org/officeDocument/2006/relationships/image" Target="../media/image29.emf"/><Relationship Id="rId5" Type="http://schemas.openxmlformats.org/officeDocument/2006/relationships/image" Target="../media/image36.emf"/><Relationship Id="rId10" Type="http://schemas.openxmlformats.org/officeDocument/2006/relationships/image" Target="../media/image28.emf"/><Relationship Id="rId4" Type="http://schemas.openxmlformats.org/officeDocument/2006/relationships/image" Target="../media/image35.emf"/><Relationship Id="rId9" Type="http://schemas.openxmlformats.org/officeDocument/2006/relationships/image" Target="../media/image27.emf"/></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hyperlink" Target="https://www.energy.gov/eere/doe-industrial-decarbonization-roadmap"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79D653B-80DB-8B15-BA2F-1C2B50938528}"/>
              </a:ext>
            </a:extLst>
          </p:cNvPr>
          <p:cNvSpPr>
            <a:spLocks noGrp="1"/>
          </p:cNvSpPr>
          <p:nvPr>
            <p:ph type="subTitle" idx="1"/>
          </p:nvPr>
        </p:nvSpPr>
        <p:spPr>
          <a:xfrm>
            <a:off x="739121" y="1215484"/>
            <a:ext cx="11026338" cy="875952"/>
          </a:xfrm>
        </p:spPr>
        <p:txBody>
          <a:bodyPr>
            <a:noAutofit/>
          </a:bodyPr>
          <a:lstStyle/>
          <a:p>
            <a:r>
              <a:rPr lang="en-US" dirty="0">
                <a:solidFill>
                  <a:srgbClr val="007934"/>
                </a:solidFill>
              </a:rPr>
              <a:t>Decarbonizing America’s Industrial Sector in 2024 and Beyond</a:t>
            </a:r>
          </a:p>
          <a:p>
            <a:endParaRPr lang="en-US" dirty="0"/>
          </a:p>
        </p:txBody>
      </p:sp>
      <p:sp>
        <p:nvSpPr>
          <p:cNvPr id="3" name="Text Placeholder 2">
            <a:extLst>
              <a:ext uri="{FF2B5EF4-FFF2-40B4-BE49-F238E27FC236}">
                <a16:creationId xmlns:a16="http://schemas.microsoft.com/office/drawing/2014/main" id="{100986CE-F14A-69C8-5E8D-996408DB838C}"/>
              </a:ext>
            </a:extLst>
          </p:cNvPr>
          <p:cNvSpPr>
            <a:spLocks noGrp="1"/>
          </p:cNvSpPr>
          <p:nvPr>
            <p:ph type="body" sz="quarter" idx="10"/>
          </p:nvPr>
        </p:nvSpPr>
        <p:spPr>
          <a:xfrm>
            <a:off x="887976" y="1925873"/>
            <a:ext cx="5561402" cy="331125"/>
          </a:xfrm>
        </p:spPr>
        <p:txBody>
          <a:bodyPr/>
          <a:lstStyle/>
          <a:p>
            <a:r>
              <a:rPr lang="en-US" dirty="0"/>
              <a:t>Dr. Avi Shultz, Director, </a:t>
            </a:r>
            <a:br>
              <a:rPr lang="en-US" dirty="0"/>
            </a:br>
            <a:r>
              <a:rPr lang="en-US" dirty="0"/>
              <a:t>Industrial Efficiency and Decarbonization Office</a:t>
            </a:r>
          </a:p>
          <a:p>
            <a:endParaRPr lang="en-US" dirty="0"/>
          </a:p>
        </p:txBody>
      </p:sp>
      <p:sp>
        <p:nvSpPr>
          <p:cNvPr id="4" name="Text Placeholder 3">
            <a:extLst>
              <a:ext uri="{FF2B5EF4-FFF2-40B4-BE49-F238E27FC236}">
                <a16:creationId xmlns:a16="http://schemas.microsoft.com/office/drawing/2014/main" id="{14A2F5D3-776E-8BCE-794B-DE4AE2EDD324}"/>
              </a:ext>
            </a:extLst>
          </p:cNvPr>
          <p:cNvSpPr>
            <a:spLocks noGrp="1"/>
          </p:cNvSpPr>
          <p:nvPr>
            <p:ph type="body" sz="quarter" idx="13"/>
          </p:nvPr>
        </p:nvSpPr>
        <p:spPr>
          <a:xfrm>
            <a:off x="887976" y="2554128"/>
            <a:ext cx="3511146" cy="325265"/>
          </a:xfrm>
        </p:spPr>
        <p:txBody>
          <a:bodyPr>
            <a:normAutofit/>
          </a:bodyPr>
          <a:lstStyle/>
          <a:p>
            <a:r>
              <a:rPr lang="en-US" dirty="0"/>
              <a:t>Nov. 17, 2023</a:t>
            </a:r>
          </a:p>
          <a:p>
            <a:endParaRPr lang="en-US" dirty="0"/>
          </a:p>
        </p:txBody>
      </p:sp>
    </p:spTree>
    <p:extLst>
      <p:ext uri="{BB962C8B-B14F-4D97-AF65-F5344CB8AC3E}">
        <p14:creationId xmlns:p14="http://schemas.microsoft.com/office/powerpoint/2010/main" val="3694166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able showing  in four rows down the left-hand column: foundational science with all columns across labeled as Office of Science, research development with different offices listed for different kinds of technologies, demonstrations and technical assistance with different offices listed for each technology area (with these three rows labeled Technologies for Industrial Emissions Reduction Development (TIEReD) program), large-scale demonstration with Office of Clean Energy Demonstration across all columns, and at-scale deployment with Office of Manufacturing and Energy Supply Chains across all columns (with these two rows labeled Industrial Demonstrations and Deployment Programs). In the Research, Development, and Demonstrations and Technical Assistance rows, ARPA-E and IEDO crosses all technology areas, whereas Manufacturing Technology Innovation is labeled as Advanced Materials and Manufacturing Technologies Office, Low-Carbon Fuels, Feedstocks, and Energy Sources is Office of Nuclear Energy and Bioenergy Technologies Office, Hydrogen Fuel Cell Technologies Office, and Solar Energy Technologies Office, which also extends into the Energy Efficiency Category, which is otherwise only ARPA-E, as is Industrial Electrification, and Carbon Capture, Utilization, and Storage is Office of Fossil Energy and Carbon Management.">
            <a:extLst>
              <a:ext uri="{FF2B5EF4-FFF2-40B4-BE49-F238E27FC236}">
                <a16:creationId xmlns:a16="http://schemas.microsoft.com/office/drawing/2014/main" id="{2C516AC6-EB66-BA61-A613-0737684D3B52}"/>
              </a:ext>
            </a:extLst>
          </p:cNvPr>
          <p:cNvPicPr>
            <a:picLocks noChangeAspect="1"/>
          </p:cNvPicPr>
          <p:nvPr/>
        </p:nvPicPr>
        <p:blipFill>
          <a:blip r:embed="rId2" cstate="print">
            <a:extLst>
              <a:ext uri="{28A0092B-C50C-407E-A947-70E740481C1C}">
                <a14:useLocalDpi xmlns:a14="http://schemas.microsoft.com/office/drawing/2010/main" val="0"/>
              </a:ext>
            </a:extLst>
          </a:blip>
          <a:srcRect t="6647" b="6647"/>
          <a:stretch/>
        </p:blipFill>
        <p:spPr>
          <a:xfrm>
            <a:off x="167942" y="701243"/>
            <a:ext cx="10308713" cy="4965700"/>
          </a:xfrm>
          <a:prstGeom prst="rect">
            <a:avLst/>
          </a:prstGeom>
        </p:spPr>
      </p:pic>
      <p:sp>
        <p:nvSpPr>
          <p:cNvPr id="2" name="Title 1">
            <a:extLst>
              <a:ext uri="{FF2B5EF4-FFF2-40B4-BE49-F238E27FC236}">
                <a16:creationId xmlns:a16="http://schemas.microsoft.com/office/drawing/2014/main" id="{CC517D19-6B0C-0C1A-8EAD-2BF0B671708C}"/>
              </a:ext>
            </a:extLst>
          </p:cNvPr>
          <p:cNvSpPr>
            <a:spLocks noGrp="1"/>
          </p:cNvSpPr>
          <p:nvPr>
            <p:ph type="title"/>
          </p:nvPr>
        </p:nvSpPr>
        <p:spPr/>
        <p:txBody>
          <a:bodyPr/>
          <a:lstStyle/>
          <a:p>
            <a:r>
              <a:rPr lang="en-US"/>
              <a:t>DOE Offices Share a Common Strategic Framework</a:t>
            </a:r>
          </a:p>
        </p:txBody>
      </p:sp>
      <p:grpSp>
        <p:nvGrpSpPr>
          <p:cNvPr id="15" name="Group 14">
            <a:extLst>
              <a:ext uri="{FF2B5EF4-FFF2-40B4-BE49-F238E27FC236}">
                <a16:creationId xmlns:a16="http://schemas.microsoft.com/office/drawing/2014/main" id="{2C6E446E-A0DF-1551-D47E-E5BC137D377E}"/>
              </a:ext>
            </a:extLst>
          </p:cNvPr>
          <p:cNvGrpSpPr/>
          <p:nvPr/>
        </p:nvGrpSpPr>
        <p:grpSpPr>
          <a:xfrm>
            <a:off x="499073" y="993343"/>
            <a:ext cx="11126168" cy="3162300"/>
            <a:chOff x="546100" y="1524000"/>
            <a:chExt cx="11126168" cy="3162300"/>
          </a:xfrm>
        </p:grpSpPr>
        <p:sp>
          <p:nvSpPr>
            <p:cNvPr id="7" name="Rectangle 6">
              <a:extLst>
                <a:ext uri="{FF2B5EF4-FFF2-40B4-BE49-F238E27FC236}">
                  <a16:creationId xmlns:a16="http://schemas.microsoft.com/office/drawing/2014/main" id="{83D28772-8A2B-DF0C-1029-D09197BCC91B}"/>
                </a:ext>
              </a:extLst>
            </p:cNvPr>
            <p:cNvSpPr/>
            <p:nvPr/>
          </p:nvSpPr>
          <p:spPr>
            <a:xfrm>
              <a:off x="546100" y="1524000"/>
              <a:ext cx="9448800" cy="316230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Franklin Gothic Book"/>
                <a:ea typeface="+mn-ea"/>
                <a:cs typeface="+mn-cs"/>
              </a:endParaRPr>
            </a:p>
          </p:txBody>
        </p:sp>
        <p:sp>
          <p:nvSpPr>
            <p:cNvPr id="10" name="TextBox 9">
              <a:extLst>
                <a:ext uri="{FF2B5EF4-FFF2-40B4-BE49-F238E27FC236}">
                  <a16:creationId xmlns:a16="http://schemas.microsoft.com/office/drawing/2014/main" id="{EEC7E098-668A-60C9-5CD9-6404A0CF891A}"/>
                </a:ext>
              </a:extLst>
            </p:cNvPr>
            <p:cNvSpPr txBox="1"/>
            <p:nvPr/>
          </p:nvSpPr>
          <p:spPr>
            <a:xfrm>
              <a:off x="10348191" y="1952522"/>
              <a:ext cx="1324077" cy="1600438"/>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ranklin Gothic Book"/>
                  <a:ea typeface="+mn-ea"/>
                  <a:cs typeface="+mn-cs"/>
                </a:rPr>
                <a:t>Technologies for Industrial Emissions Reduction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Franklin Gothic Book"/>
                  <a:ea typeface="+mn-ea"/>
                  <a:cs typeface="+mn-cs"/>
                </a:rPr>
                <a:t>(</a:t>
              </a:r>
              <a:r>
                <a:rPr kumimoji="0" lang="en-US" sz="1400" b="1" i="0" u="none" strike="noStrike" kern="1200" cap="none" spc="0" normalizeH="0" baseline="0" noProof="0" err="1">
                  <a:ln>
                    <a:noFill/>
                  </a:ln>
                  <a:solidFill>
                    <a:srgbClr val="000000"/>
                  </a:solidFill>
                  <a:effectLst/>
                  <a:uLnTx/>
                  <a:uFillTx/>
                  <a:latin typeface="Franklin Gothic Book"/>
                  <a:ea typeface="+mn-ea"/>
                  <a:cs typeface="+mn-cs"/>
                </a:rPr>
                <a:t>TIEReD</a:t>
              </a:r>
              <a:r>
                <a:rPr kumimoji="0" lang="en-US" sz="1400" b="1" i="0" u="none" strike="noStrike" kern="1200" cap="none" spc="0" normalizeH="0" baseline="0" noProof="0">
                  <a:ln>
                    <a:noFill/>
                  </a:ln>
                  <a:solidFill>
                    <a:srgbClr val="000000"/>
                  </a:solidFill>
                  <a:effectLst/>
                  <a:uLnTx/>
                  <a:uFillTx/>
                  <a:latin typeface="Franklin Gothic Book"/>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ranklin Gothic Book"/>
                  <a:ea typeface="+mn-ea"/>
                  <a:cs typeface="+mn-cs"/>
                </a:rPr>
                <a:t>Program</a:t>
              </a:r>
            </a:p>
          </p:txBody>
        </p:sp>
        <p:cxnSp>
          <p:nvCxnSpPr>
            <p:cNvPr id="12" name="Straight Connector 11">
              <a:extLst>
                <a:ext uri="{FF2B5EF4-FFF2-40B4-BE49-F238E27FC236}">
                  <a16:creationId xmlns:a16="http://schemas.microsoft.com/office/drawing/2014/main" id="{6112AE58-98EB-19FC-B4DB-FDE673984F8E}"/>
                </a:ext>
              </a:extLst>
            </p:cNvPr>
            <p:cNvCxnSpPr/>
            <p:nvPr/>
          </p:nvCxnSpPr>
          <p:spPr>
            <a:xfrm>
              <a:off x="10006446" y="2755900"/>
              <a:ext cx="330200" cy="0"/>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2B72C2D7-77E2-99D7-25AB-7A382470B92B}"/>
              </a:ext>
            </a:extLst>
          </p:cNvPr>
          <p:cNvGrpSpPr/>
          <p:nvPr/>
        </p:nvGrpSpPr>
        <p:grpSpPr>
          <a:xfrm>
            <a:off x="499073" y="4155643"/>
            <a:ext cx="11408065" cy="1384300"/>
            <a:chOff x="546100" y="4686300"/>
            <a:chExt cx="11408065" cy="1384300"/>
          </a:xfrm>
        </p:grpSpPr>
        <p:sp>
          <p:nvSpPr>
            <p:cNvPr id="9" name="Rectangle 8">
              <a:extLst>
                <a:ext uri="{FF2B5EF4-FFF2-40B4-BE49-F238E27FC236}">
                  <a16:creationId xmlns:a16="http://schemas.microsoft.com/office/drawing/2014/main" id="{442AC7A7-4BDC-8D80-49EC-295E82CAC605}"/>
                </a:ext>
              </a:extLst>
            </p:cNvPr>
            <p:cNvSpPr/>
            <p:nvPr/>
          </p:nvSpPr>
          <p:spPr>
            <a:xfrm>
              <a:off x="546100" y="4686300"/>
              <a:ext cx="9448800" cy="138430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Franklin Gothic Book"/>
                <a:ea typeface="+mn-ea"/>
                <a:cs typeface="+mn-cs"/>
              </a:endParaRPr>
            </a:p>
          </p:txBody>
        </p:sp>
        <p:sp>
          <p:nvSpPr>
            <p:cNvPr id="13" name="TextBox 12">
              <a:extLst>
                <a:ext uri="{FF2B5EF4-FFF2-40B4-BE49-F238E27FC236}">
                  <a16:creationId xmlns:a16="http://schemas.microsoft.com/office/drawing/2014/main" id="{FBB13F80-8D5B-4313-3D08-179C086D6638}"/>
                </a:ext>
              </a:extLst>
            </p:cNvPr>
            <p:cNvSpPr txBox="1"/>
            <p:nvPr/>
          </p:nvSpPr>
          <p:spPr>
            <a:xfrm>
              <a:off x="10341265" y="4889500"/>
              <a:ext cx="1612900" cy="954107"/>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ranklin Gothic Book"/>
                  <a:ea typeface="+mn-ea"/>
                  <a:cs typeface="+mn-cs"/>
                </a:rPr>
                <a:t>Industrial Demonstrations and Deployment Programs</a:t>
              </a:r>
            </a:p>
          </p:txBody>
        </p:sp>
        <p:cxnSp>
          <p:nvCxnSpPr>
            <p:cNvPr id="14" name="Straight Connector 13">
              <a:extLst>
                <a:ext uri="{FF2B5EF4-FFF2-40B4-BE49-F238E27FC236}">
                  <a16:creationId xmlns:a16="http://schemas.microsoft.com/office/drawing/2014/main" id="{9F4E5FDE-BFA5-00B8-A358-E2FDC83491CC}"/>
                </a:ext>
              </a:extLst>
            </p:cNvPr>
            <p:cNvCxnSpPr/>
            <p:nvPr/>
          </p:nvCxnSpPr>
          <p:spPr>
            <a:xfrm>
              <a:off x="9999519" y="5372100"/>
              <a:ext cx="330200" cy="0"/>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3" name="Group 2">
            <a:extLst>
              <a:ext uri="{FF2B5EF4-FFF2-40B4-BE49-F238E27FC236}">
                <a16:creationId xmlns:a16="http://schemas.microsoft.com/office/drawing/2014/main" id="{42BFDEB5-D759-BEDE-CA03-AC412608F1AD}"/>
              </a:ext>
            </a:extLst>
          </p:cNvPr>
          <p:cNvGrpSpPr/>
          <p:nvPr/>
        </p:nvGrpSpPr>
        <p:grpSpPr>
          <a:xfrm>
            <a:off x="3721302" y="5797549"/>
            <a:ext cx="4441623" cy="561543"/>
            <a:chOff x="628417" y="5966138"/>
            <a:chExt cx="4632240" cy="548640"/>
          </a:xfrm>
        </p:grpSpPr>
        <p:sp>
          <p:nvSpPr>
            <p:cNvPr id="6" name="Rectangle 5">
              <a:extLst>
                <a:ext uri="{FF2B5EF4-FFF2-40B4-BE49-F238E27FC236}">
                  <a16:creationId xmlns:a16="http://schemas.microsoft.com/office/drawing/2014/main" id="{23F79020-8118-ED17-BA5A-81920F7CB947}"/>
                </a:ext>
              </a:extLst>
            </p:cNvPr>
            <p:cNvSpPr/>
            <p:nvPr/>
          </p:nvSpPr>
          <p:spPr>
            <a:xfrm>
              <a:off x="970491" y="6081116"/>
              <a:ext cx="4290166" cy="330775"/>
            </a:xfrm>
            <a:prstGeom prst="rect">
              <a:avLst/>
            </a:prstGeom>
            <a:solidFill>
              <a:srgbClr val="E0E9DF"/>
            </a:solidFill>
            <a:ln w="25400">
              <a:solidFill>
                <a:srgbClr val="006633"/>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spAutoFit/>
            </a:bodyPr>
            <a:lstStyle/>
            <a:p>
              <a:r>
                <a:rPr lang="en-US" sz="1600" b="1">
                  <a:solidFill>
                    <a:srgbClr val="000000"/>
                  </a:solidFill>
                </a:rPr>
                <a:t>     www.energy.gov/industrial-technology</a:t>
              </a:r>
            </a:p>
          </p:txBody>
        </p:sp>
        <p:grpSp>
          <p:nvGrpSpPr>
            <p:cNvPr id="8" name="Group 7">
              <a:extLst>
                <a:ext uri="{FF2B5EF4-FFF2-40B4-BE49-F238E27FC236}">
                  <a16:creationId xmlns:a16="http://schemas.microsoft.com/office/drawing/2014/main" id="{532AFB56-415E-D819-5273-2207C4730D63}"/>
                </a:ext>
              </a:extLst>
            </p:cNvPr>
            <p:cNvGrpSpPr/>
            <p:nvPr/>
          </p:nvGrpSpPr>
          <p:grpSpPr>
            <a:xfrm>
              <a:off x="628417" y="5966138"/>
              <a:ext cx="548640" cy="548640"/>
              <a:chOff x="-246490" y="2940801"/>
              <a:chExt cx="877291" cy="900644"/>
            </a:xfrm>
          </p:grpSpPr>
          <p:sp>
            <p:nvSpPr>
              <p:cNvPr id="11" name="Oval 10">
                <a:extLst>
                  <a:ext uri="{FF2B5EF4-FFF2-40B4-BE49-F238E27FC236}">
                    <a16:creationId xmlns:a16="http://schemas.microsoft.com/office/drawing/2014/main" id="{67535D83-21AB-DF74-C1F6-665CFC00B66F}"/>
                  </a:ext>
                </a:extLst>
              </p:cNvPr>
              <p:cNvSpPr>
                <a:spLocks noChangeAspect="1"/>
              </p:cNvSpPr>
              <p:nvPr/>
            </p:nvSpPr>
            <p:spPr>
              <a:xfrm>
                <a:off x="-246490" y="2940801"/>
                <a:ext cx="877291" cy="900644"/>
              </a:xfrm>
              <a:prstGeom prst="ellipse">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Graphic 16" descr="Chevron arrows with solid fill">
                <a:extLst>
                  <a:ext uri="{FF2B5EF4-FFF2-40B4-BE49-F238E27FC236}">
                    <a16:creationId xmlns:a16="http://schemas.microsoft.com/office/drawing/2014/main" id="{54C3E878-8B51-3813-D2B1-C5CF9C50D2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582" y="3093385"/>
                <a:ext cx="595477" cy="595475"/>
              </a:xfrm>
              <a:prstGeom prst="rect">
                <a:avLst/>
              </a:prstGeom>
            </p:spPr>
          </p:pic>
        </p:grpSp>
      </p:grpSp>
    </p:spTree>
    <p:extLst>
      <p:ext uri="{BB962C8B-B14F-4D97-AF65-F5344CB8AC3E}">
        <p14:creationId xmlns:p14="http://schemas.microsoft.com/office/powerpoint/2010/main" val="212646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750"/>
                                        <p:tgtEl>
                                          <p:spTgt spid="15"/>
                                        </p:tgtEl>
                                      </p:cBhvr>
                                    </p:animEffect>
                                    <p:set>
                                      <p:cBhvr>
                                        <p:cTn id="12" dur="1" fill="hold">
                                          <p:stCondLst>
                                            <p:cond delay="749"/>
                                          </p:stCondLst>
                                        </p:cTn>
                                        <p:tgtEl>
                                          <p:spTgt spid="1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3E64F-608D-472E-BA93-88C113A45B65}"/>
              </a:ext>
            </a:extLst>
          </p:cNvPr>
          <p:cNvSpPr>
            <a:spLocks noGrp="1"/>
          </p:cNvSpPr>
          <p:nvPr>
            <p:ph type="title"/>
          </p:nvPr>
        </p:nvSpPr>
        <p:spPr/>
        <p:txBody>
          <a:bodyPr/>
          <a:lstStyle/>
          <a:p>
            <a:r>
              <a:rPr lang="en-US" sz="2800"/>
              <a:t>Industrial Efficiency and Decarbonization Office (IEDO)</a:t>
            </a:r>
          </a:p>
        </p:txBody>
      </p:sp>
      <p:grpSp>
        <p:nvGrpSpPr>
          <p:cNvPr id="27" name="Group 26">
            <a:extLst>
              <a:ext uri="{FF2B5EF4-FFF2-40B4-BE49-F238E27FC236}">
                <a16:creationId xmlns:a16="http://schemas.microsoft.com/office/drawing/2014/main" id="{808591BB-B468-6F52-4B0E-4096BFBF156A}"/>
              </a:ext>
            </a:extLst>
          </p:cNvPr>
          <p:cNvGrpSpPr/>
          <p:nvPr/>
        </p:nvGrpSpPr>
        <p:grpSpPr>
          <a:xfrm>
            <a:off x="-3981" y="804259"/>
            <a:ext cx="8427175" cy="5437962"/>
            <a:chOff x="403794" y="1039038"/>
            <a:chExt cx="8427175" cy="5437962"/>
          </a:xfrm>
        </p:grpSpPr>
        <p:grpSp>
          <p:nvGrpSpPr>
            <p:cNvPr id="63" name="Group 62">
              <a:extLst>
                <a:ext uri="{FF2B5EF4-FFF2-40B4-BE49-F238E27FC236}">
                  <a16:creationId xmlns:a16="http://schemas.microsoft.com/office/drawing/2014/main" id="{396A573E-126F-CED0-9305-1BACFFE2C82C}"/>
                </a:ext>
              </a:extLst>
            </p:cNvPr>
            <p:cNvGrpSpPr/>
            <p:nvPr/>
          </p:nvGrpSpPr>
          <p:grpSpPr>
            <a:xfrm>
              <a:off x="403794" y="1039038"/>
              <a:ext cx="8427175" cy="5437962"/>
              <a:chOff x="403794" y="1541958"/>
              <a:chExt cx="8427175" cy="5437962"/>
            </a:xfrm>
          </p:grpSpPr>
          <p:sp>
            <p:nvSpPr>
              <p:cNvPr id="6" name="Rounded Rectangle 5">
                <a:extLst>
                  <a:ext uri="{FF2B5EF4-FFF2-40B4-BE49-F238E27FC236}">
                    <a16:creationId xmlns:a16="http://schemas.microsoft.com/office/drawing/2014/main" id="{161DEBDE-FC0E-404D-553E-D6EB29829BFF}"/>
                  </a:ext>
                  <a:ext uri="{C183D7F6-B498-43B3-948B-1728B52AA6E4}">
                    <adec:decorative xmlns:adec="http://schemas.microsoft.com/office/drawing/2017/decorative" val="1"/>
                  </a:ext>
                </a:extLst>
              </p:cNvPr>
              <p:cNvSpPr/>
              <p:nvPr/>
            </p:nvSpPr>
            <p:spPr>
              <a:xfrm>
                <a:off x="715179" y="1541958"/>
                <a:ext cx="8115790" cy="5437962"/>
              </a:xfrm>
              <a:prstGeom prst="roundRect">
                <a:avLst>
                  <a:gd name="adj" fmla="val 5071"/>
                </a:avLst>
              </a:prstGeom>
              <a:solidFill>
                <a:srgbClr val="007A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82F4BC0-A058-BD29-7FD9-8BEDF8E1539B}"/>
                  </a:ext>
                </a:extLst>
              </p:cNvPr>
              <p:cNvSpPr txBox="1"/>
              <p:nvPr/>
            </p:nvSpPr>
            <p:spPr>
              <a:xfrm>
                <a:off x="2658236" y="5944765"/>
                <a:ext cx="3541941" cy="1035155"/>
              </a:xfrm>
              <a:prstGeom prst="rect">
                <a:avLst/>
              </a:prstGeom>
              <a:noFill/>
            </p:spPr>
            <p:txBody>
              <a:bodyPr wrap="square" lIns="91440" tIns="45720" rIns="91440" bIns="45720" rtlCol="0" anchor="t">
                <a:spAutoFit/>
              </a:bodyPr>
              <a:lstStyle/>
              <a:p>
                <a:pPr algn="ctr">
                  <a:lnSpc>
                    <a:spcPct val="70000"/>
                  </a:lnSpc>
                </a:pPr>
                <a:r>
                  <a:rPr lang="en-US" sz="6500" spc="-150" dirty="0">
                    <a:solidFill>
                      <a:schemeClr val="bg1"/>
                    </a:solidFill>
                    <a:latin typeface="+mj-lt"/>
                  </a:rPr>
                  <a:t>$266.5</a:t>
                </a:r>
                <a:br>
                  <a:rPr lang="en-US" sz="2200" dirty="0"/>
                </a:br>
                <a:r>
                  <a:rPr lang="en-US" sz="2200" dirty="0">
                    <a:solidFill>
                      <a:schemeClr val="bg1"/>
                    </a:solidFill>
                  </a:rPr>
                  <a:t>Million FY23 Budget</a:t>
                </a:r>
              </a:p>
            </p:txBody>
          </p:sp>
          <p:sp>
            <p:nvSpPr>
              <p:cNvPr id="54" name="Rectangle 53">
                <a:extLst>
                  <a:ext uri="{FF2B5EF4-FFF2-40B4-BE49-F238E27FC236}">
                    <a16:creationId xmlns:a16="http://schemas.microsoft.com/office/drawing/2014/main" id="{6C9F8113-1D20-273D-9311-C11BE35AE2B7}"/>
                  </a:ext>
                </a:extLst>
              </p:cNvPr>
              <p:cNvSpPr/>
              <p:nvPr/>
            </p:nvSpPr>
            <p:spPr>
              <a:xfrm>
                <a:off x="5841945" y="2993497"/>
                <a:ext cx="2878212" cy="1295679"/>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t"/>
              <a:lstStyle/>
              <a:p>
                <a:pPr algn="ctr">
                  <a:spcAft>
                    <a:spcPts val="1000"/>
                  </a:spcAft>
                </a:pPr>
                <a:r>
                  <a:rPr lang="en-US" b="1" dirty="0">
                    <a:solidFill>
                      <a:schemeClr val="bg1"/>
                    </a:solidFill>
                  </a:rPr>
                  <a:t>Technical Assistance </a:t>
                </a:r>
                <a:br>
                  <a:rPr lang="en-US" b="1" dirty="0">
                    <a:solidFill>
                      <a:schemeClr val="bg1"/>
                    </a:solidFill>
                  </a:rPr>
                </a:br>
                <a:r>
                  <a:rPr lang="en-US" b="1" dirty="0">
                    <a:solidFill>
                      <a:schemeClr val="bg1"/>
                    </a:solidFill>
                  </a:rPr>
                  <a:t>and Workforce Development </a:t>
                </a:r>
              </a:p>
              <a:p>
                <a:pPr algn="ctr">
                  <a:spcAft>
                    <a:spcPts val="1000"/>
                  </a:spcAft>
                </a:pPr>
                <a:r>
                  <a:rPr lang="en-US" b="1" dirty="0">
                    <a:solidFill>
                      <a:schemeClr val="bg1"/>
                    </a:solidFill>
                    <a:latin typeface="+mj-lt"/>
                  </a:rPr>
                  <a:t>FY23 = $45M</a:t>
                </a:r>
              </a:p>
            </p:txBody>
          </p:sp>
          <p:sp>
            <p:nvSpPr>
              <p:cNvPr id="55" name="Rectangle 54">
                <a:extLst>
                  <a:ext uri="{FF2B5EF4-FFF2-40B4-BE49-F238E27FC236}">
                    <a16:creationId xmlns:a16="http://schemas.microsoft.com/office/drawing/2014/main" id="{CFF1235E-DF40-4A7C-C704-187EE17B7DD4}"/>
                  </a:ext>
                </a:extLst>
              </p:cNvPr>
              <p:cNvSpPr/>
              <p:nvPr/>
            </p:nvSpPr>
            <p:spPr>
              <a:xfrm>
                <a:off x="403794" y="2981405"/>
                <a:ext cx="2970454" cy="1190944"/>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t"/>
              <a:lstStyle/>
              <a:p>
                <a:pPr algn="ctr">
                  <a:spcAft>
                    <a:spcPts val="1000"/>
                  </a:spcAft>
                </a:pPr>
                <a:r>
                  <a:rPr lang="en-US" b="1" dirty="0">
                    <a:solidFill>
                      <a:schemeClr val="bg1"/>
                    </a:solidFill>
                  </a:rPr>
                  <a:t>Energy- and Emissions-</a:t>
                </a:r>
                <a:br>
                  <a:rPr lang="en-US" b="1" dirty="0">
                    <a:solidFill>
                      <a:schemeClr val="bg1"/>
                    </a:solidFill>
                  </a:rPr>
                </a:br>
                <a:r>
                  <a:rPr lang="en-US" b="1" dirty="0">
                    <a:solidFill>
                      <a:schemeClr val="bg1"/>
                    </a:solidFill>
                  </a:rPr>
                  <a:t>Intensive Industries  </a:t>
                </a:r>
              </a:p>
              <a:p>
                <a:pPr algn="ctr">
                  <a:spcAft>
                    <a:spcPts val="1000"/>
                  </a:spcAft>
                </a:pPr>
                <a:r>
                  <a:rPr lang="en-US" b="1" dirty="0">
                    <a:solidFill>
                      <a:schemeClr val="bg1"/>
                    </a:solidFill>
                    <a:latin typeface="+mj-lt"/>
                  </a:rPr>
                  <a:t>FY23 = $131M</a:t>
                </a:r>
              </a:p>
            </p:txBody>
          </p:sp>
          <p:sp>
            <p:nvSpPr>
              <p:cNvPr id="56" name="Rectangle 55">
                <a:extLst>
                  <a:ext uri="{FF2B5EF4-FFF2-40B4-BE49-F238E27FC236}">
                    <a16:creationId xmlns:a16="http://schemas.microsoft.com/office/drawing/2014/main" id="{A0A956ED-9C5D-FEE4-D1BD-A6F26B041F7F}"/>
                  </a:ext>
                </a:extLst>
              </p:cNvPr>
              <p:cNvSpPr/>
              <p:nvPr/>
            </p:nvSpPr>
            <p:spPr>
              <a:xfrm>
                <a:off x="3050284" y="2981405"/>
                <a:ext cx="3115624" cy="1334680"/>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0" tIns="45720" rIns="0" bIns="45720" rtlCol="0" anchor="t"/>
              <a:lstStyle/>
              <a:p>
                <a:pPr algn="ctr">
                  <a:spcAft>
                    <a:spcPts val="1000"/>
                  </a:spcAft>
                </a:pPr>
                <a:r>
                  <a:rPr lang="en-US" b="1" dirty="0">
                    <a:solidFill>
                      <a:schemeClr val="bg1"/>
                    </a:solidFill>
                  </a:rPr>
                  <a:t>Cross-sector Technologies</a:t>
                </a:r>
              </a:p>
              <a:p>
                <a:pPr algn="ctr">
                  <a:spcAft>
                    <a:spcPts val="1000"/>
                  </a:spcAft>
                </a:pPr>
                <a:r>
                  <a:rPr lang="en-US" b="1" dirty="0">
                    <a:solidFill>
                      <a:schemeClr val="bg1"/>
                    </a:solidFill>
                    <a:latin typeface="+mj-lt"/>
                  </a:rPr>
                  <a:t>FY23 = $90.5M</a:t>
                </a:r>
              </a:p>
            </p:txBody>
          </p:sp>
          <p:pic>
            <p:nvPicPr>
              <p:cNvPr id="60" name="Picture 59">
                <a:extLst>
                  <a:ext uri="{FF2B5EF4-FFF2-40B4-BE49-F238E27FC236}">
                    <a16:creationId xmlns:a16="http://schemas.microsoft.com/office/drawing/2014/main" id="{05B70282-E62B-E48F-7A34-3E063285D9FE}"/>
                  </a:ext>
                  <a:ext uri="{C183D7F6-B498-43B3-948B-1728B52AA6E4}">
                    <adec:decorative xmlns:adec="http://schemas.microsoft.com/office/drawing/2017/decorative" val="1"/>
                  </a:ext>
                </a:extLst>
              </p:cNvPr>
              <p:cNvPicPr>
                <a:picLocks noChangeAspect="1"/>
              </p:cNvPicPr>
              <p:nvPr/>
            </p:nvPicPr>
            <p:blipFill>
              <a:blip r:embed="rId3">
                <a:biLevel thresh="25000"/>
              </a:blip>
              <a:stretch>
                <a:fillRect/>
              </a:stretch>
            </p:blipFill>
            <p:spPr>
              <a:xfrm>
                <a:off x="4069773" y="1883427"/>
                <a:ext cx="1076646" cy="1076646"/>
              </a:xfrm>
              <a:prstGeom prst="rect">
                <a:avLst/>
              </a:prstGeom>
            </p:spPr>
          </p:pic>
          <p:pic>
            <p:nvPicPr>
              <p:cNvPr id="61" name="Picture 60">
                <a:extLst>
                  <a:ext uri="{FF2B5EF4-FFF2-40B4-BE49-F238E27FC236}">
                    <a16:creationId xmlns:a16="http://schemas.microsoft.com/office/drawing/2014/main" id="{40D4EAE2-D6A9-37B2-643E-1CEE996B8A07}"/>
                  </a:ext>
                  <a:ext uri="{C183D7F6-B498-43B3-948B-1728B52AA6E4}">
                    <adec:decorative xmlns:adec="http://schemas.microsoft.com/office/drawing/2017/decorative" val="1"/>
                  </a:ext>
                </a:extLst>
              </p:cNvPr>
              <p:cNvPicPr>
                <a:picLocks noChangeAspect="1"/>
              </p:cNvPicPr>
              <p:nvPr/>
            </p:nvPicPr>
            <p:blipFill rotWithShape="1">
              <a:blip r:embed="rId4">
                <a:biLevel thresh="25000"/>
              </a:blip>
              <a:srcRect l="6637" t="14257" r="19850"/>
              <a:stretch/>
            </p:blipFill>
            <p:spPr>
              <a:xfrm>
                <a:off x="1198214" y="1883427"/>
                <a:ext cx="1381613" cy="1076646"/>
              </a:xfrm>
              <a:prstGeom prst="rect">
                <a:avLst/>
              </a:prstGeom>
            </p:spPr>
          </p:pic>
          <p:pic>
            <p:nvPicPr>
              <p:cNvPr id="62" name="Picture 61">
                <a:extLst>
                  <a:ext uri="{FF2B5EF4-FFF2-40B4-BE49-F238E27FC236}">
                    <a16:creationId xmlns:a16="http://schemas.microsoft.com/office/drawing/2014/main" id="{8975B8A9-DCC8-C111-63EC-6FAA8056B624}"/>
                  </a:ext>
                  <a:ext uri="{C183D7F6-B498-43B3-948B-1728B52AA6E4}">
                    <adec:decorative xmlns:adec="http://schemas.microsoft.com/office/drawing/2017/decorative" val="1"/>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6768950" y="1883426"/>
                <a:ext cx="1024202" cy="1076647"/>
              </a:xfrm>
              <a:prstGeom prst="rect">
                <a:avLst/>
              </a:prstGeom>
              <a:noFill/>
            </p:spPr>
          </p:pic>
        </p:grpSp>
        <p:pic>
          <p:nvPicPr>
            <p:cNvPr id="3" name="Picture 2">
              <a:extLst>
                <a:ext uri="{FF2B5EF4-FFF2-40B4-BE49-F238E27FC236}">
                  <a16:creationId xmlns:a16="http://schemas.microsoft.com/office/drawing/2014/main" id="{3420BA1D-FD48-9650-848F-7D0364F81D60}"/>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65955" y="3553455"/>
              <a:ext cx="1371600" cy="1371600"/>
            </a:xfrm>
            <a:prstGeom prst="ellipse">
              <a:avLst/>
            </a:prstGeom>
            <a:ln w="635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42B9F355-DD7C-9E07-030A-C2092787BCA0}"/>
                </a:ext>
              </a:extLst>
            </p:cNvPr>
            <p:cNvSpPr/>
            <p:nvPr/>
          </p:nvSpPr>
          <p:spPr>
            <a:xfrm>
              <a:off x="715179" y="4977430"/>
              <a:ext cx="2273152" cy="500064"/>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algn="ctr"/>
              <a:r>
                <a:rPr lang="en-US" sz="1400" dirty="0">
                  <a:solidFill>
                    <a:schemeClr val="tx1"/>
                  </a:solidFill>
                </a:rPr>
                <a:t>  </a:t>
              </a:r>
              <a:r>
                <a:rPr lang="en-US" sz="1600" dirty="0">
                  <a:solidFill>
                    <a:schemeClr val="tx1"/>
                  </a:solidFill>
                  <a:latin typeface="+mj-lt"/>
                </a:rPr>
                <a:t>Dr. Paul </a:t>
              </a:r>
              <a:r>
                <a:rPr lang="en-US" sz="1600" dirty="0" err="1">
                  <a:solidFill>
                    <a:schemeClr val="tx1"/>
                  </a:solidFill>
                  <a:latin typeface="+mj-lt"/>
                </a:rPr>
                <a:t>Majsztrik</a:t>
              </a:r>
              <a:r>
                <a:rPr lang="en-US" sz="1600" dirty="0">
                  <a:solidFill>
                    <a:schemeClr val="tx1"/>
                  </a:solidFill>
                  <a:latin typeface="+mj-lt"/>
                </a:rPr>
                <a:t> </a:t>
              </a:r>
            </a:p>
          </p:txBody>
        </p:sp>
        <p:pic>
          <p:nvPicPr>
            <p:cNvPr id="5" name="Picture 2">
              <a:extLst>
                <a:ext uri="{FF2B5EF4-FFF2-40B4-BE49-F238E27FC236}">
                  <a16:creationId xmlns:a16="http://schemas.microsoft.com/office/drawing/2014/main" id="{2AF079BC-4FC0-882C-96F7-BCB3CB523C66}"/>
                </a:ext>
                <a:ext uri="{C183D7F6-B498-43B3-948B-1728B52AA6E4}">
                  <adec:decorative xmlns:adec="http://schemas.microsoft.com/office/drawing/2017/decorative" val="1"/>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t="8042" b="25198"/>
            <a:stretch/>
          </p:blipFill>
          <p:spPr bwMode="auto">
            <a:xfrm>
              <a:off x="3840484" y="3553455"/>
              <a:ext cx="1371600" cy="1371600"/>
            </a:xfrm>
            <a:prstGeom prst="ellipse">
              <a:avLst/>
            </a:prstGeom>
            <a:ln w="635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Rectangle: Rounded Corners 5">
              <a:extLst>
                <a:ext uri="{FF2B5EF4-FFF2-40B4-BE49-F238E27FC236}">
                  <a16:creationId xmlns:a16="http://schemas.microsoft.com/office/drawing/2014/main" id="{9CEEC169-2244-EF22-8C42-2A2BD3891DAB}"/>
                </a:ext>
              </a:extLst>
            </p:cNvPr>
            <p:cNvSpPr/>
            <p:nvPr/>
          </p:nvSpPr>
          <p:spPr>
            <a:xfrm>
              <a:off x="3465701" y="4977431"/>
              <a:ext cx="2068730" cy="412040"/>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dirty="0">
                  <a:solidFill>
                    <a:schemeClr val="tx1"/>
                  </a:solidFill>
                  <a:latin typeface="+mj-lt"/>
                </a:rPr>
                <a:t>Isaac Chan</a:t>
              </a:r>
            </a:p>
          </p:txBody>
        </p:sp>
        <p:pic>
          <p:nvPicPr>
            <p:cNvPr id="10" name="Picture 2">
              <a:extLst>
                <a:ext uri="{FF2B5EF4-FFF2-40B4-BE49-F238E27FC236}">
                  <a16:creationId xmlns:a16="http://schemas.microsoft.com/office/drawing/2014/main" id="{3C36EFC0-D454-93B3-C761-F910531A8993}"/>
                </a:ext>
                <a:ext uri="{C183D7F6-B498-43B3-948B-1728B52AA6E4}">
                  <adec:decorative xmlns:adec="http://schemas.microsoft.com/office/drawing/2017/decorative" val="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8152" y="3553455"/>
              <a:ext cx="1371600" cy="13716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Rectangle: Rounded Corners 7">
              <a:extLst>
                <a:ext uri="{FF2B5EF4-FFF2-40B4-BE49-F238E27FC236}">
                  <a16:creationId xmlns:a16="http://schemas.microsoft.com/office/drawing/2014/main" id="{3F18CFE4-19BA-8BBE-857D-544116FD6DAC}"/>
                </a:ext>
              </a:extLst>
            </p:cNvPr>
            <p:cNvSpPr/>
            <p:nvPr/>
          </p:nvSpPr>
          <p:spPr>
            <a:xfrm>
              <a:off x="6096000" y="4977430"/>
              <a:ext cx="2335904" cy="579575"/>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dirty="0">
                  <a:solidFill>
                    <a:schemeClr val="tx1"/>
                  </a:solidFill>
                  <a:latin typeface="+mj-lt"/>
                </a:rPr>
                <a:t>Anne Hampson</a:t>
              </a:r>
            </a:p>
          </p:txBody>
        </p:sp>
      </p:grpSp>
      <p:cxnSp>
        <p:nvCxnSpPr>
          <p:cNvPr id="17" name="Straight Connector 16">
            <a:extLst>
              <a:ext uri="{FF2B5EF4-FFF2-40B4-BE49-F238E27FC236}">
                <a16:creationId xmlns:a16="http://schemas.microsoft.com/office/drawing/2014/main" id="{942BD0F4-3FA0-20E0-0887-32221DE91A0C}"/>
              </a:ext>
            </a:extLst>
          </p:cNvPr>
          <p:cNvCxnSpPr>
            <a:cxnSpLocks/>
          </p:cNvCxnSpPr>
          <p:nvPr/>
        </p:nvCxnSpPr>
        <p:spPr>
          <a:xfrm>
            <a:off x="462379" y="5082226"/>
            <a:ext cx="7850002" cy="0"/>
          </a:xfrm>
          <a:prstGeom prst="line">
            <a:avLst/>
          </a:prstGeom>
          <a:ln w="12700">
            <a:solidFill>
              <a:srgbClr val="42B254"/>
            </a:solidFill>
          </a:ln>
          <a:effectLst/>
        </p:spPr>
        <p:style>
          <a:lnRef idx="2">
            <a:schemeClr val="accent1"/>
          </a:lnRef>
          <a:fillRef idx="0">
            <a:schemeClr val="accent1"/>
          </a:fillRef>
          <a:effectRef idx="1">
            <a:schemeClr val="accent1"/>
          </a:effectRef>
          <a:fontRef idx="minor">
            <a:schemeClr val="tx1"/>
          </a:fontRef>
        </p:style>
      </p:cxnSp>
      <p:pic>
        <p:nvPicPr>
          <p:cNvPr id="19" name="Picture 4">
            <a:extLst>
              <a:ext uri="{FF2B5EF4-FFF2-40B4-BE49-F238E27FC236}">
                <a16:creationId xmlns:a16="http://schemas.microsoft.com/office/drawing/2014/main" id="{FFDF0A9E-2016-6FDC-C51E-343E5959E6A1}"/>
              </a:ext>
              <a:ext uri="{C183D7F6-B498-43B3-948B-1728B52AA6E4}">
                <adec:decorative xmlns:adec="http://schemas.microsoft.com/office/drawing/2017/decorative" val="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675" b="12929"/>
          <a:stretch/>
        </p:blipFill>
        <p:spPr bwMode="auto">
          <a:xfrm>
            <a:off x="8757871" y="2645414"/>
            <a:ext cx="1371599" cy="1371600"/>
          </a:xfrm>
          <a:prstGeom prst="ellipse">
            <a:avLst/>
          </a:prstGeom>
          <a:ln w="635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0" name="Rectangle: Rounded Corners 13">
            <a:extLst>
              <a:ext uri="{FF2B5EF4-FFF2-40B4-BE49-F238E27FC236}">
                <a16:creationId xmlns:a16="http://schemas.microsoft.com/office/drawing/2014/main" id="{F2C266FF-2AFA-C5FB-BE57-593531EF2684}"/>
              </a:ext>
            </a:extLst>
          </p:cNvPr>
          <p:cNvSpPr/>
          <p:nvPr/>
        </p:nvSpPr>
        <p:spPr>
          <a:xfrm>
            <a:off x="8579805" y="4027324"/>
            <a:ext cx="1774055" cy="516238"/>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7A3E"/>
                </a:solidFill>
                <a:latin typeface="+mj-lt"/>
              </a:rPr>
              <a:t>Joe </a:t>
            </a:r>
            <a:r>
              <a:rPr lang="en-US" sz="1600" dirty="0" err="1">
                <a:solidFill>
                  <a:srgbClr val="007A3E"/>
                </a:solidFill>
                <a:latin typeface="+mj-lt"/>
              </a:rPr>
              <a:t>Cresko</a:t>
            </a:r>
            <a:endParaRPr lang="en-US" sz="1600" dirty="0">
              <a:solidFill>
                <a:srgbClr val="007A3E"/>
              </a:solidFill>
              <a:latin typeface="+mj-lt"/>
            </a:endParaRPr>
          </a:p>
          <a:p>
            <a:pPr algn="ctr"/>
            <a:r>
              <a:rPr lang="en-US" sz="1400" dirty="0">
                <a:solidFill>
                  <a:schemeClr val="tx1"/>
                </a:solidFill>
              </a:rPr>
              <a:t>Chief Engineer</a:t>
            </a:r>
          </a:p>
        </p:txBody>
      </p:sp>
      <p:pic>
        <p:nvPicPr>
          <p:cNvPr id="23" name="Picture 22">
            <a:extLst>
              <a:ext uri="{FF2B5EF4-FFF2-40B4-BE49-F238E27FC236}">
                <a16:creationId xmlns:a16="http://schemas.microsoft.com/office/drawing/2014/main" id="{0631BACB-BCCC-11C4-F6AE-E734211E908E}"/>
              </a:ext>
              <a:ext uri="{C183D7F6-B498-43B3-948B-1728B52AA6E4}">
                <adec:decorative xmlns:adec="http://schemas.microsoft.com/office/drawing/2017/decorative" val="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7" t="4116" r="27" b="29016"/>
          <a:stretch/>
        </p:blipFill>
        <p:spPr>
          <a:xfrm>
            <a:off x="8673458" y="721552"/>
            <a:ext cx="1371600" cy="1371600"/>
          </a:xfrm>
          <a:prstGeom prst="ellipse">
            <a:avLst/>
          </a:prstGeom>
          <a:ln w="6350" cap="rnd">
            <a:noFill/>
          </a:ln>
          <a:effectLst/>
          <a:scene3d>
            <a:camera prst="orthographicFront"/>
            <a:lightRig rig="contrasting" dir="t">
              <a:rot lat="0" lon="0" rev="3000000"/>
            </a:lightRig>
          </a:scene3d>
          <a:sp3d contourW="7620">
            <a:bevelT w="95250" h="31750"/>
            <a:contourClr>
              <a:srgbClr val="333333"/>
            </a:contourClr>
          </a:sp3d>
        </p:spPr>
      </p:pic>
      <p:sp>
        <p:nvSpPr>
          <p:cNvPr id="24" name="Rectangle: Rounded Corners 12">
            <a:extLst>
              <a:ext uri="{FF2B5EF4-FFF2-40B4-BE49-F238E27FC236}">
                <a16:creationId xmlns:a16="http://schemas.microsoft.com/office/drawing/2014/main" id="{F00D531E-4681-75B9-9675-2E2341984D59}"/>
              </a:ext>
            </a:extLst>
          </p:cNvPr>
          <p:cNvSpPr/>
          <p:nvPr/>
        </p:nvSpPr>
        <p:spPr>
          <a:xfrm>
            <a:off x="8475806" y="2147940"/>
            <a:ext cx="1774055" cy="516238"/>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7A3E"/>
                </a:solidFill>
                <a:latin typeface="+mj-lt"/>
              </a:rPr>
              <a:t>Dr. Avi Shultz</a:t>
            </a:r>
          </a:p>
          <a:p>
            <a:pPr algn="ctr"/>
            <a:r>
              <a:rPr lang="en-US" sz="1400" dirty="0">
                <a:solidFill>
                  <a:schemeClr val="tx1"/>
                </a:solidFill>
              </a:rPr>
              <a:t>Director</a:t>
            </a:r>
          </a:p>
        </p:txBody>
      </p:sp>
      <p:pic>
        <p:nvPicPr>
          <p:cNvPr id="25" name="Picture 2">
            <a:extLst>
              <a:ext uri="{FF2B5EF4-FFF2-40B4-BE49-F238E27FC236}">
                <a16:creationId xmlns:a16="http://schemas.microsoft.com/office/drawing/2014/main" id="{6B878395-ED3E-C7BF-BD81-63B72DF54AD4}"/>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62237" y="4545665"/>
            <a:ext cx="1371600" cy="1371600"/>
          </a:xfrm>
          <a:prstGeom prst="ellipse">
            <a:avLst/>
          </a:prstGeom>
          <a:ln w="127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8063840C-34C6-77B2-0FCC-6359204024F4}"/>
              </a:ext>
              <a:ext uri="{C183D7F6-B498-43B3-948B-1728B52AA6E4}">
                <adec:decorative xmlns:adec="http://schemas.microsoft.com/office/drawing/2017/decorative" val="1"/>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4" t="1510" r="14" b="18653"/>
          <a:stretch/>
        </p:blipFill>
        <p:spPr bwMode="auto">
          <a:xfrm>
            <a:off x="10460641" y="2650857"/>
            <a:ext cx="1371600" cy="1371600"/>
          </a:xfrm>
          <a:prstGeom prst="ellipse">
            <a:avLst/>
          </a:prstGeom>
          <a:ln w="635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F3DFADF5-D587-2AF4-193D-4292E1FC4455}"/>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57066" y="4534807"/>
            <a:ext cx="1371600" cy="1371600"/>
          </a:xfrm>
          <a:prstGeom prst="ellipse">
            <a:avLst/>
          </a:prstGeom>
          <a:ln w="6350" cap="rnd">
            <a:noFill/>
          </a:ln>
          <a:effectLst/>
          <a:scene3d>
            <a:camera prst="orthographicFront"/>
            <a:lightRig rig="contrasting" dir="t">
              <a:rot lat="0" lon="0" rev="3000000"/>
            </a:lightRig>
          </a:scene3d>
          <a:sp3d contourW="7620">
            <a:bevelT w="95250" h="31750"/>
            <a:contourClr>
              <a:srgbClr val="333333"/>
            </a:contourClr>
          </a:sp3d>
        </p:spPr>
      </p:pic>
      <p:sp>
        <p:nvSpPr>
          <p:cNvPr id="30" name="Rectangle: Rounded Corners 14">
            <a:extLst>
              <a:ext uri="{FF2B5EF4-FFF2-40B4-BE49-F238E27FC236}">
                <a16:creationId xmlns:a16="http://schemas.microsoft.com/office/drawing/2014/main" id="{0ACFF813-EB75-864E-768E-E76B8767D3B2}"/>
              </a:ext>
            </a:extLst>
          </p:cNvPr>
          <p:cNvSpPr/>
          <p:nvPr/>
        </p:nvSpPr>
        <p:spPr>
          <a:xfrm>
            <a:off x="10150542" y="3943275"/>
            <a:ext cx="1984648" cy="670838"/>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7A3E"/>
                </a:solidFill>
                <a:latin typeface="+mj-lt"/>
              </a:rPr>
              <a:t>Lauren Hall</a:t>
            </a:r>
          </a:p>
          <a:p>
            <a:pPr algn="ctr"/>
            <a:r>
              <a:rPr lang="en-US" sz="1400" dirty="0">
                <a:solidFill>
                  <a:schemeClr val="tx1"/>
                </a:solidFill>
              </a:rPr>
              <a:t>Operations Supervisor</a:t>
            </a:r>
          </a:p>
        </p:txBody>
      </p:sp>
      <p:sp>
        <p:nvSpPr>
          <p:cNvPr id="31" name="Rectangle: Rounded Corners 8">
            <a:extLst>
              <a:ext uri="{FF2B5EF4-FFF2-40B4-BE49-F238E27FC236}">
                <a16:creationId xmlns:a16="http://schemas.microsoft.com/office/drawing/2014/main" id="{4DB2CC4A-985B-8945-598F-547476FC94D9}"/>
              </a:ext>
            </a:extLst>
          </p:cNvPr>
          <p:cNvSpPr/>
          <p:nvPr/>
        </p:nvSpPr>
        <p:spPr>
          <a:xfrm>
            <a:off x="8280085" y="5887493"/>
            <a:ext cx="2335904" cy="812800"/>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dirty="0">
                <a:solidFill>
                  <a:srgbClr val="007A3E"/>
                </a:solidFill>
                <a:latin typeface="+mj-lt"/>
              </a:rPr>
              <a:t>Ava Coy</a:t>
            </a:r>
          </a:p>
          <a:p>
            <a:pPr algn="ctr"/>
            <a:r>
              <a:rPr lang="en-US" sz="1200" dirty="0">
                <a:solidFill>
                  <a:schemeClr val="tx1"/>
                </a:solidFill>
              </a:rPr>
              <a:t>Program Manager</a:t>
            </a:r>
          </a:p>
          <a:p>
            <a:pPr algn="ctr"/>
            <a:r>
              <a:rPr lang="en-US" sz="1200" b="1" dirty="0">
                <a:solidFill>
                  <a:schemeClr val="tx1"/>
                </a:solidFill>
              </a:rPr>
              <a:t>Technical Project Officers</a:t>
            </a:r>
          </a:p>
        </p:txBody>
      </p:sp>
      <p:sp>
        <p:nvSpPr>
          <p:cNvPr id="32" name="Rectangle: Rounded Corners 22">
            <a:extLst>
              <a:ext uri="{FF2B5EF4-FFF2-40B4-BE49-F238E27FC236}">
                <a16:creationId xmlns:a16="http://schemas.microsoft.com/office/drawing/2014/main" id="{B8F07FA7-D049-2F3B-4BFB-5907766F03DA}"/>
              </a:ext>
            </a:extLst>
          </p:cNvPr>
          <p:cNvSpPr/>
          <p:nvPr/>
        </p:nvSpPr>
        <p:spPr>
          <a:xfrm>
            <a:off x="10204255" y="5885390"/>
            <a:ext cx="1877221" cy="812800"/>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dirty="0">
                <a:solidFill>
                  <a:srgbClr val="007A3E"/>
                </a:solidFill>
                <a:latin typeface="+mj-lt"/>
              </a:rPr>
              <a:t>Mattie Gainer</a:t>
            </a:r>
          </a:p>
          <a:p>
            <a:pPr algn="ctr"/>
            <a:r>
              <a:rPr lang="en-US" sz="1200" dirty="0">
                <a:solidFill>
                  <a:schemeClr val="tx1"/>
                </a:solidFill>
              </a:rPr>
              <a:t>Strategic </a:t>
            </a:r>
            <a:br>
              <a:rPr lang="en-US" sz="1200" dirty="0">
                <a:solidFill>
                  <a:schemeClr val="tx1"/>
                </a:solidFill>
              </a:rPr>
            </a:br>
            <a:r>
              <a:rPr lang="en-US" sz="1200" dirty="0">
                <a:solidFill>
                  <a:schemeClr val="tx1"/>
                </a:solidFill>
              </a:rPr>
              <a:t>Communications Lead</a:t>
            </a:r>
          </a:p>
        </p:txBody>
      </p:sp>
      <p:sp>
        <p:nvSpPr>
          <p:cNvPr id="8" name="Rectangle: Rounded Corners 12">
            <a:extLst>
              <a:ext uri="{FF2B5EF4-FFF2-40B4-BE49-F238E27FC236}">
                <a16:creationId xmlns:a16="http://schemas.microsoft.com/office/drawing/2014/main" id="{C6EE26FD-6463-A77A-6398-B17202AAE121}"/>
              </a:ext>
            </a:extLst>
          </p:cNvPr>
          <p:cNvSpPr/>
          <p:nvPr/>
        </p:nvSpPr>
        <p:spPr>
          <a:xfrm>
            <a:off x="10160848" y="2145180"/>
            <a:ext cx="1964034" cy="516238"/>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rgbClr val="007A3E"/>
                </a:solidFill>
                <a:latin typeface="+mj-lt"/>
              </a:rPr>
              <a:t>Anne Hampson</a:t>
            </a:r>
          </a:p>
          <a:p>
            <a:pPr algn="ctr"/>
            <a:r>
              <a:rPr lang="en-US" sz="1400">
                <a:solidFill>
                  <a:schemeClr val="tx1"/>
                </a:solidFill>
              </a:rPr>
              <a:t>Acting Deputy Director</a:t>
            </a:r>
          </a:p>
        </p:txBody>
      </p:sp>
      <p:pic>
        <p:nvPicPr>
          <p:cNvPr id="11" name="Picture 2">
            <a:extLst>
              <a:ext uri="{FF2B5EF4-FFF2-40B4-BE49-F238E27FC236}">
                <a16:creationId xmlns:a16="http://schemas.microsoft.com/office/drawing/2014/main" id="{8B550620-8F2F-185A-2D1C-6B4C2FC985FA}"/>
              </a:ext>
              <a:ext uri="{C183D7F6-B498-43B3-948B-1728B52AA6E4}">
                <adec:decorative xmlns:adec="http://schemas.microsoft.com/office/drawing/2017/decorative" val="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57066" y="721552"/>
            <a:ext cx="1371600" cy="13716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63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10715-7321-F91D-A4DB-C56ECEDC856E}"/>
              </a:ext>
            </a:extLst>
          </p:cNvPr>
          <p:cNvSpPr>
            <a:spLocks noGrp="1"/>
          </p:cNvSpPr>
          <p:nvPr>
            <p:ph type="title" idx="4294967295"/>
          </p:nvPr>
        </p:nvSpPr>
        <p:spPr>
          <a:xfrm>
            <a:off x="405225" y="74789"/>
            <a:ext cx="11633200" cy="812800"/>
          </a:xfrm>
        </p:spPr>
        <p:txBody>
          <a:bodyPr/>
          <a:lstStyle/>
          <a:p>
            <a:r>
              <a:rPr lang="en-US">
                <a:solidFill>
                  <a:schemeClr val="bg1"/>
                </a:solidFill>
              </a:rPr>
              <a:t>IEDO's Research &amp; Development Strategy </a:t>
            </a:r>
          </a:p>
        </p:txBody>
      </p:sp>
      <p:sp>
        <p:nvSpPr>
          <p:cNvPr id="3" name="TextBox 2">
            <a:extLst>
              <a:ext uri="{FF2B5EF4-FFF2-40B4-BE49-F238E27FC236}">
                <a16:creationId xmlns:a16="http://schemas.microsoft.com/office/drawing/2014/main" id="{AE2C7AA2-65EA-446D-08CA-BD2F1256AE34}"/>
              </a:ext>
            </a:extLst>
          </p:cNvPr>
          <p:cNvSpPr txBox="1"/>
          <p:nvPr/>
        </p:nvSpPr>
        <p:spPr>
          <a:xfrm>
            <a:off x="306691" y="1518204"/>
            <a:ext cx="8544347" cy="2015936"/>
          </a:xfrm>
          <a:prstGeom prst="rect">
            <a:avLst/>
          </a:prstGeom>
          <a:noFill/>
        </p:spPr>
        <p:txBody>
          <a:bodyPr wrap="square" lIns="91440" tIns="45720" rIns="91440" bIns="45720" rtlCol="0" anchor="t">
            <a:spAutoFit/>
          </a:bodyPr>
          <a:lstStyle/>
          <a:p>
            <a:r>
              <a:rPr lang="en-US" sz="2500">
                <a:solidFill>
                  <a:schemeClr val="bg1"/>
                </a:solidFill>
                <a:ea typeface="+mn-lt"/>
                <a:cs typeface="Calibri"/>
              </a:rPr>
              <a:t>I</a:t>
            </a:r>
            <a:r>
              <a:rPr lang="en-US" sz="2600">
                <a:solidFill>
                  <a:schemeClr val="bg1"/>
                </a:solidFill>
                <a:ea typeface="+mn-lt"/>
                <a:cs typeface="Calibri"/>
              </a:rPr>
              <a:t>EDO invests in both </a:t>
            </a:r>
            <a:r>
              <a:rPr lang="en-US" sz="2800" b="1">
                <a:solidFill>
                  <a:schemeClr val="bg1"/>
                </a:solidFill>
                <a:ea typeface="+mn-lt"/>
                <a:cs typeface="Calibri"/>
              </a:rPr>
              <a:t>sector-specific</a:t>
            </a:r>
            <a:r>
              <a:rPr lang="en-US" sz="2600">
                <a:solidFill>
                  <a:schemeClr val="bg1"/>
                </a:solidFill>
                <a:ea typeface="+mn-lt"/>
                <a:cs typeface="Calibri"/>
              </a:rPr>
              <a:t> technology solutions and </a:t>
            </a:r>
            <a:r>
              <a:rPr lang="en-US" sz="2800" b="1">
                <a:solidFill>
                  <a:schemeClr val="bg1"/>
                </a:solidFill>
                <a:ea typeface="+mn-lt"/>
                <a:cs typeface="Calibri"/>
              </a:rPr>
              <a:t>cross-cutting</a:t>
            </a:r>
            <a:r>
              <a:rPr lang="en-US" sz="2600">
                <a:solidFill>
                  <a:schemeClr val="bg1"/>
                </a:solidFill>
                <a:ea typeface="+mn-lt"/>
                <a:cs typeface="Calibri"/>
              </a:rPr>
              <a:t> </a:t>
            </a:r>
            <a:r>
              <a:rPr lang="en-US" sz="2600">
                <a:solidFill>
                  <a:schemeClr val="bg1"/>
                </a:solidFill>
                <a:effectLst/>
                <a:ea typeface="Calibri" panose="020F0502020204030204" pitchFamily="34" charset="0"/>
                <a:cs typeface="Calibri"/>
              </a:rPr>
              <a:t>technologies </a:t>
            </a:r>
            <a:r>
              <a:rPr lang="en-US" sz="2600">
                <a:solidFill>
                  <a:schemeClr val="bg1"/>
                </a:solidFill>
                <a:ea typeface="Calibri" panose="020F0502020204030204" pitchFamily="34" charset="0"/>
                <a:cs typeface="Calibri"/>
              </a:rPr>
              <a:t>that can be applied across </a:t>
            </a:r>
            <a:r>
              <a:rPr lang="en-US" sz="2600">
                <a:solidFill>
                  <a:schemeClr val="bg1"/>
                </a:solidFill>
                <a:effectLst/>
                <a:ea typeface="Calibri" panose="020F0502020204030204" pitchFamily="34" charset="0"/>
                <a:cs typeface="Calibri"/>
              </a:rPr>
              <a:t>the industrial </a:t>
            </a:r>
            <a:r>
              <a:rPr lang="en-US" sz="2600">
                <a:solidFill>
                  <a:schemeClr val="bg1"/>
                </a:solidFill>
                <a:ea typeface="Calibri" panose="020F0502020204030204" pitchFamily="34" charset="0"/>
                <a:cs typeface="Calibri"/>
              </a:rPr>
              <a:t>sector</a:t>
            </a:r>
            <a:r>
              <a:rPr lang="en-US" sz="2600">
                <a:solidFill>
                  <a:schemeClr val="bg1"/>
                </a:solidFill>
                <a:effectLst/>
                <a:ea typeface="Calibri" panose="020F0502020204030204" pitchFamily="34" charset="0"/>
                <a:cs typeface="Calibri"/>
              </a:rPr>
              <a:t>.</a:t>
            </a:r>
            <a:r>
              <a:rPr lang="en-US" sz="2500">
                <a:solidFill>
                  <a:schemeClr val="bg1"/>
                </a:solidFill>
                <a:ea typeface="Calibri" panose="020F0502020204030204" pitchFamily="34" charset="0"/>
                <a:cs typeface="Calibri"/>
              </a:rPr>
              <a:t> </a:t>
            </a:r>
          </a:p>
          <a:p>
            <a:endParaRPr lang="en-US" sz="2500">
              <a:solidFill>
                <a:schemeClr val="bg1"/>
              </a:solidFill>
              <a:cs typeface="Calibri"/>
            </a:endParaRPr>
          </a:p>
          <a:p>
            <a:endParaRPr lang="en-US"/>
          </a:p>
        </p:txBody>
      </p:sp>
      <p:pic>
        <p:nvPicPr>
          <p:cNvPr id="6" name="Picture Placeholder 5">
            <a:extLst>
              <a:ext uri="{FF2B5EF4-FFF2-40B4-BE49-F238E27FC236}">
                <a16:creationId xmlns:a16="http://schemas.microsoft.com/office/drawing/2014/main" id="{28AE546C-7935-FB2F-5D84-7667F1AA5E32}"/>
              </a:ext>
            </a:extLst>
          </p:cNvPr>
          <p:cNvPicPr>
            <a:picLocks noGrp="1" noChangeAspect="1"/>
          </p:cNvPicPr>
          <p:nvPr>
            <p:ph type="pic" sz="quarter" idx="14"/>
          </p:nvPr>
        </p:nvPicPr>
        <p:blipFill>
          <a:blip r:embed="rId2"/>
          <a:srcRect l="19547" r="19547"/>
          <a:stretch/>
        </p:blipFill>
        <p:spPr/>
      </p:pic>
      <p:grpSp>
        <p:nvGrpSpPr>
          <p:cNvPr id="11" name="Group 10" descr="Pie chart showing 33% Other, 24% Chemicals, 21% petroleum refining, 8% iron and steel, 7% food and beverage, 5% forest products, and 2% cement and lime.">
            <a:extLst>
              <a:ext uri="{FF2B5EF4-FFF2-40B4-BE49-F238E27FC236}">
                <a16:creationId xmlns:a16="http://schemas.microsoft.com/office/drawing/2014/main" id="{63B57C63-18ED-9D83-6AB0-DCFE3B98AF08}"/>
              </a:ext>
            </a:extLst>
          </p:cNvPr>
          <p:cNvGrpSpPr/>
          <p:nvPr/>
        </p:nvGrpSpPr>
        <p:grpSpPr>
          <a:xfrm>
            <a:off x="6899585" y="1752795"/>
            <a:ext cx="5066269" cy="4555596"/>
            <a:chOff x="7273494" y="3990573"/>
            <a:chExt cx="5131219" cy="4833604"/>
          </a:xfrm>
        </p:grpSpPr>
        <p:sp>
          <p:nvSpPr>
            <p:cNvPr id="9" name="TextBox 8">
              <a:extLst>
                <a:ext uri="{FF2B5EF4-FFF2-40B4-BE49-F238E27FC236}">
                  <a16:creationId xmlns:a16="http://schemas.microsoft.com/office/drawing/2014/main" id="{5D4061E6-40B3-CAC0-4800-C3879FBBABE3}"/>
                </a:ext>
              </a:extLst>
            </p:cNvPr>
            <p:cNvSpPr txBox="1"/>
            <p:nvPr/>
          </p:nvSpPr>
          <p:spPr>
            <a:xfrm>
              <a:off x="7882885" y="8399650"/>
              <a:ext cx="4245115" cy="424527"/>
            </a:xfrm>
            <a:prstGeom prst="rect">
              <a:avLst/>
            </a:prstGeom>
            <a:noFill/>
          </p:spPr>
          <p:txBody>
            <a:bodyPr wrap="square" rtlCol="0">
              <a:spAutoFit/>
            </a:bodyPr>
            <a:lstStyle/>
            <a:p>
              <a:pPr defTabSz="914126">
                <a:defRPr/>
              </a:pPr>
              <a:r>
                <a:rPr lang="en-US" sz="1000">
                  <a:cs typeface="Arial" panose="020B0604020202020204" pitchFamily="34" charset="0"/>
                </a:rPr>
                <a:t>U.S. Manufacturing Energy-related CO</a:t>
              </a:r>
              <a:r>
                <a:rPr lang="en-US" sz="1000" baseline="-25000">
                  <a:cs typeface="Arial" panose="020B0604020202020204" pitchFamily="34" charset="0"/>
                </a:rPr>
                <a:t>2</a:t>
              </a:r>
              <a:r>
                <a:rPr lang="en-US" sz="1000">
                  <a:cs typeface="Arial" panose="020B0604020202020204" pitchFamily="34" charset="0"/>
                </a:rPr>
                <a:t> Emissions by Sector, 2020: 1124 MMT CO</a:t>
              </a:r>
              <a:r>
                <a:rPr lang="en-US" sz="1000" baseline="-25000">
                  <a:cs typeface="Arial" panose="020B0604020202020204" pitchFamily="34" charset="0"/>
                </a:rPr>
                <a:t>2</a:t>
              </a:r>
              <a:r>
                <a:rPr lang="en-US" sz="1000">
                  <a:cs typeface="Arial" panose="020B0604020202020204" pitchFamily="34" charset="0"/>
                </a:rPr>
                <a:t>. Source: 2021 EIA AEO</a:t>
              </a:r>
            </a:p>
          </p:txBody>
        </p:sp>
        <p:pic>
          <p:nvPicPr>
            <p:cNvPr id="10" name="Picture 9">
              <a:extLst>
                <a:ext uri="{FF2B5EF4-FFF2-40B4-BE49-F238E27FC236}">
                  <a16:creationId xmlns:a16="http://schemas.microsoft.com/office/drawing/2014/main" id="{D59CD8B7-B260-04EA-F616-0D34D4E9D70C}"/>
                </a:ext>
              </a:extLst>
            </p:cNvPr>
            <p:cNvPicPr>
              <a:picLocks noChangeAspect="1"/>
            </p:cNvPicPr>
            <p:nvPr/>
          </p:nvPicPr>
          <p:blipFill rotWithShape="1">
            <a:blip r:embed="rId3"/>
            <a:srcRect l="3880" t="6788" r="28578"/>
            <a:stretch/>
          </p:blipFill>
          <p:spPr>
            <a:xfrm>
              <a:off x="7273494" y="3990573"/>
              <a:ext cx="5131219" cy="4287670"/>
            </a:xfrm>
            <a:prstGeom prst="rect">
              <a:avLst/>
            </a:prstGeom>
          </p:spPr>
        </p:pic>
      </p:grpSp>
      <p:sp>
        <p:nvSpPr>
          <p:cNvPr id="4" name="Rectangle 3">
            <a:extLst>
              <a:ext uri="{FF2B5EF4-FFF2-40B4-BE49-F238E27FC236}">
                <a16:creationId xmlns:a16="http://schemas.microsoft.com/office/drawing/2014/main" id="{BCF00085-41D0-11CB-F0AD-64B2026798FF}"/>
              </a:ext>
            </a:extLst>
          </p:cNvPr>
          <p:cNvSpPr/>
          <p:nvPr/>
        </p:nvSpPr>
        <p:spPr>
          <a:xfrm>
            <a:off x="3213718" y="1643034"/>
            <a:ext cx="2228294" cy="323035"/>
          </a:xfrm>
          <a:prstGeom prst="rect">
            <a:avLst/>
          </a:prstGeom>
          <a:noFill/>
          <a:ln w="12700">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E5BB5B-BB64-B4A3-2194-094BC6DD3E02}"/>
              </a:ext>
            </a:extLst>
          </p:cNvPr>
          <p:cNvSpPr/>
          <p:nvPr/>
        </p:nvSpPr>
        <p:spPr>
          <a:xfrm>
            <a:off x="2300851" y="2076695"/>
            <a:ext cx="2009258" cy="323035"/>
          </a:xfrm>
          <a:prstGeom prst="rect">
            <a:avLst/>
          </a:prstGeom>
          <a:noFill/>
          <a:ln w="12700">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078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3CA68-D011-B786-8C37-99DC9137D3D6}"/>
              </a:ext>
            </a:extLst>
          </p:cNvPr>
          <p:cNvSpPr txBox="1"/>
          <p:nvPr/>
        </p:nvSpPr>
        <p:spPr>
          <a:xfrm>
            <a:off x="3005440" y="2026529"/>
            <a:ext cx="20384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mj-lt"/>
                <a:ea typeface="+mn-ea"/>
                <a:cs typeface="+mn-cs"/>
              </a:rPr>
              <a:t>IRON &amp; STEEL</a:t>
            </a:r>
          </a:p>
          <a:p>
            <a:pPr algn="ctr"/>
            <a:r>
              <a:rPr lang="en-US" sz="1100">
                <a:latin typeface="Franklin Gothic Book"/>
              </a:rPr>
              <a:t>1,469 </a:t>
            </a:r>
            <a:r>
              <a:rPr lang="en-US" sz="1100" err="1">
                <a:latin typeface="Franklin Gothic Book"/>
              </a:rPr>
              <a:t>TBtu</a:t>
            </a:r>
            <a:r>
              <a:rPr lang="en-US" sz="1100">
                <a:latin typeface="Franklin Gothic Book"/>
              </a:rPr>
              <a:t> </a:t>
            </a:r>
          </a:p>
          <a:p>
            <a:pPr algn="ctr"/>
            <a:r>
              <a:rPr lang="en-US" sz="1100">
                <a:solidFill>
                  <a:schemeClr val="accent4"/>
                </a:solidFill>
                <a:latin typeface="Franklin Gothic Book"/>
              </a:rPr>
              <a:t>100 MMT CO</a:t>
            </a:r>
            <a:r>
              <a:rPr lang="en-US" sz="1100" baseline="-25000">
                <a:solidFill>
                  <a:schemeClr val="accent4"/>
                </a:solidFill>
                <a:latin typeface="Franklin Gothic Book"/>
              </a:rPr>
              <a:t>2</a:t>
            </a:r>
            <a:r>
              <a:rPr lang="en-US" sz="1100">
                <a:solidFill>
                  <a:schemeClr val="accent4"/>
                </a:solidFill>
                <a:latin typeface="Franklin Gothic Book"/>
              </a:rPr>
              <a:t>e</a:t>
            </a:r>
            <a:endParaRPr lang="en-US" sz="1100">
              <a:solidFill>
                <a:schemeClr val="accent4"/>
              </a:solidFill>
            </a:endParaRPr>
          </a:p>
        </p:txBody>
      </p:sp>
      <p:sp>
        <p:nvSpPr>
          <p:cNvPr id="4" name="TextBox 3">
            <a:extLst>
              <a:ext uri="{FF2B5EF4-FFF2-40B4-BE49-F238E27FC236}">
                <a16:creationId xmlns:a16="http://schemas.microsoft.com/office/drawing/2014/main" id="{EB193407-49AA-EA3C-C09D-757282225821}"/>
              </a:ext>
            </a:extLst>
          </p:cNvPr>
          <p:cNvSpPr txBox="1"/>
          <p:nvPr/>
        </p:nvSpPr>
        <p:spPr>
          <a:xfrm>
            <a:off x="4676728" y="1969726"/>
            <a:ext cx="2038457"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mj-lt"/>
                <a:ea typeface="+mn-ea"/>
                <a:cs typeface="+mn-cs"/>
              </a:rPr>
              <a:t>CHEMICALS</a:t>
            </a:r>
          </a:p>
          <a:p>
            <a:pPr algn="ctr"/>
            <a:r>
              <a:rPr lang="en-US" sz="1100">
                <a:latin typeface="Franklin Gothic Book"/>
              </a:rPr>
              <a:t>(including production of low-carbon fuels)</a:t>
            </a:r>
            <a:endParaRPr kumimoji="0" lang="en-US" sz="1100" b="0" i="0" u="none" strike="noStrike" kern="1200" cap="none" spc="0" normalizeH="0" baseline="0" noProof="0">
              <a:ln>
                <a:noFill/>
              </a:ln>
              <a:effectLst/>
              <a:uLnTx/>
              <a:uFillTx/>
              <a:latin typeface="Franklin Gothic Book"/>
              <a:ea typeface="+mn-ea"/>
              <a:cs typeface="+mn-cs"/>
            </a:endParaRPr>
          </a:p>
          <a:p>
            <a:pPr algn="ctr"/>
            <a:r>
              <a:rPr lang="en-US" sz="1100">
                <a:latin typeface="Franklin Gothic Book"/>
              </a:rPr>
              <a:t>4,842 </a:t>
            </a:r>
            <a:r>
              <a:rPr lang="en-US" sz="1100" err="1">
                <a:latin typeface="Franklin Gothic Book"/>
              </a:rPr>
              <a:t>Tbtu</a:t>
            </a:r>
            <a:endParaRPr lang="en-US" sz="1100">
              <a:latin typeface="Franklin Gothic Book"/>
            </a:endParaRPr>
          </a:p>
          <a:p>
            <a:pPr algn="ctr"/>
            <a:r>
              <a:rPr lang="en-US" sz="1100">
                <a:solidFill>
                  <a:schemeClr val="accent4"/>
                </a:solidFill>
                <a:latin typeface="Franklin Gothic Book"/>
              </a:rPr>
              <a:t>332 MMT CO</a:t>
            </a:r>
            <a:r>
              <a:rPr lang="en-US" sz="1100" baseline="-25000">
                <a:solidFill>
                  <a:schemeClr val="accent4"/>
                </a:solidFill>
                <a:latin typeface="Franklin Gothic Book"/>
              </a:rPr>
              <a:t>2</a:t>
            </a:r>
            <a:r>
              <a:rPr lang="en-US" sz="1100">
                <a:solidFill>
                  <a:schemeClr val="accent4"/>
                </a:solidFill>
                <a:latin typeface="Franklin Gothic Book"/>
              </a:rPr>
              <a:t>e</a:t>
            </a:r>
            <a:endParaRPr kumimoji="0" lang="en-US" sz="1100" b="0" i="0" u="none" strike="noStrike" kern="1200" cap="none" spc="0" normalizeH="0" baseline="0" noProof="0">
              <a:ln>
                <a:noFill/>
              </a:ln>
              <a:solidFill>
                <a:schemeClr val="accent4"/>
              </a:solidFill>
              <a:effectLst/>
              <a:uLnTx/>
              <a:uFillTx/>
              <a:latin typeface="+mj-lt"/>
              <a:ea typeface="+mn-ea"/>
              <a:cs typeface="+mn-cs"/>
            </a:endParaRPr>
          </a:p>
        </p:txBody>
      </p:sp>
      <p:sp>
        <p:nvSpPr>
          <p:cNvPr id="5" name="TextBox 4">
            <a:extLst>
              <a:ext uri="{FF2B5EF4-FFF2-40B4-BE49-F238E27FC236}">
                <a16:creationId xmlns:a16="http://schemas.microsoft.com/office/drawing/2014/main" id="{D4A553DE-0D77-7668-08A5-2F85C9FAEAB6}"/>
              </a:ext>
            </a:extLst>
          </p:cNvPr>
          <p:cNvSpPr txBox="1"/>
          <p:nvPr/>
        </p:nvSpPr>
        <p:spPr>
          <a:xfrm>
            <a:off x="6288020" y="1998193"/>
            <a:ext cx="2251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mj-lt"/>
                <a:ea typeface="+mn-ea"/>
                <a:cs typeface="+mn-cs"/>
              </a:rPr>
              <a:t>FOOD &amp; BEVERAGE</a:t>
            </a:r>
          </a:p>
          <a:p>
            <a:pPr algn="ctr"/>
            <a:r>
              <a:rPr lang="en-US" sz="1100">
                <a:latin typeface="Franklin Gothic Book"/>
              </a:rPr>
              <a:t>1,935 </a:t>
            </a:r>
            <a:r>
              <a:rPr lang="en-US" sz="1100" err="1">
                <a:latin typeface="Franklin Gothic Book"/>
              </a:rPr>
              <a:t>TBtu</a:t>
            </a:r>
            <a:r>
              <a:rPr lang="en-US" sz="1100">
                <a:latin typeface="Franklin Gothic Book"/>
              </a:rPr>
              <a:t> </a:t>
            </a:r>
          </a:p>
          <a:p>
            <a:pPr algn="ctr"/>
            <a:r>
              <a:rPr lang="en-US" sz="1100">
                <a:solidFill>
                  <a:schemeClr val="accent4"/>
                </a:solidFill>
                <a:latin typeface="Franklin Gothic Book"/>
              </a:rPr>
              <a:t>96 MMT CO</a:t>
            </a:r>
            <a:r>
              <a:rPr lang="en-US" sz="1100" baseline="-25000">
                <a:solidFill>
                  <a:schemeClr val="accent4"/>
                </a:solidFill>
                <a:latin typeface="Franklin Gothic Book"/>
              </a:rPr>
              <a:t>2</a:t>
            </a:r>
            <a:r>
              <a:rPr lang="en-US" sz="1100">
                <a:solidFill>
                  <a:schemeClr val="accent4"/>
                </a:solidFill>
                <a:latin typeface="Franklin Gothic Book"/>
              </a:rPr>
              <a:t>e</a:t>
            </a:r>
            <a:endParaRPr lang="en-US" sz="1100">
              <a:solidFill>
                <a:schemeClr val="accent4"/>
              </a:solidFill>
            </a:endParaRPr>
          </a:p>
        </p:txBody>
      </p:sp>
      <p:sp>
        <p:nvSpPr>
          <p:cNvPr id="6" name="TextBox 5">
            <a:extLst>
              <a:ext uri="{FF2B5EF4-FFF2-40B4-BE49-F238E27FC236}">
                <a16:creationId xmlns:a16="http://schemas.microsoft.com/office/drawing/2014/main" id="{C11E87DA-7F08-7DA0-1BFF-9A18DD8CDC39}"/>
              </a:ext>
            </a:extLst>
          </p:cNvPr>
          <p:cNvSpPr txBox="1"/>
          <p:nvPr/>
        </p:nvSpPr>
        <p:spPr>
          <a:xfrm>
            <a:off x="8019305" y="2002338"/>
            <a:ext cx="23675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mj-lt"/>
                <a:ea typeface="+mn-ea"/>
                <a:cs typeface="+mn-cs"/>
              </a:rPr>
              <a:t>FOREST PRODUCTS</a:t>
            </a:r>
          </a:p>
          <a:p>
            <a:pPr algn="ctr"/>
            <a:r>
              <a:rPr lang="en-US" sz="1100">
                <a:latin typeface="Franklin Gothic Book"/>
                <a:cs typeface="Arial"/>
              </a:rPr>
              <a:t>2,883 </a:t>
            </a:r>
            <a:r>
              <a:rPr lang="en-US" sz="1100" err="1">
                <a:latin typeface="Franklin Gothic Book"/>
                <a:cs typeface="Arial"/>
              </a:rPr>
              <a:t>TBtu</a:t>
            </a:r>
            <a:r>
              <a:rPr lang="en-US" sz="1100">
                <a:latin typeface="Franklin Gothic Book"/>
                <a:cs typeface="Arial"/>
              </a:rPr>
              <a:t> </a:t>
            </a:r>
          </a:p>
          <a:p>
            <a:pPr algn="ctr"/>
            <a:r>
              <a:rPr lang="en-US" sz="1100">
                <a:solidFill>
                  <a:schemeClr val="accent4"/>
                </a:solidFill>
                <a:latin typeface="Franklin Gothic Book"/>
                <a:cs typeface="Arial"/>
              </a:rPr>
              <a:t>80 MMT CO</a:t>
            </a:r>
            <a:r>
              <a:rPr lang="en-US" sz="1100" baseline="-25000">
                <a:solidFill>
                  <a:schemeClr val="accent4"/>
                </a:solidFill>
                <a:latin typeface="Franklin Gothic Book"/>
                <a:cs typeface="Arial"/>
              </a:rPr>
              <a:t>2</a:t>
            </a:r>
            <a:r>
              <a:rPr lang="en-US" sz="1100">
                <a:solidFill>
                  <a:schemeClr val="accent4"/>
                </a:solidFill>
                <a:latin typeface="Franklin Gothic Book"/>
                <a:cs typeface="Arial"/>
              </a:rPr>
              <a:t>e</a:t>
            </a:r>
            <a:endParaRPr lang="en-US" sz="1100">
              <a:solidFill>
                <a:schemeClr val="accent4"/>
              </a:solidFill>
            </a:endParaRPr>
          </a:p>
        </p:txBody>
      </p:sp>
      <p:sp>
        <p:nvSpPr>
          <p:cNvPr id="7" name="TextBox 6">
            <a:extLst>
              <a:ext uri="{FF2B5EF4-FFF2-40B4-BE49-F238E27FC236}">
                <a16:creationId xmlns:a16="http://schemas.microsoft.com/office/drawing/2014/main" id="{BFBD74B5-5527-D55B-4AC0-7AC21CB66F4E}"/>
              </a:ext>
            </a:extLst>
          </p:cNvPr>
          <p:cNvSpPr txBox="1"/>
          <p:nvPr/>
        </p:nvSpPr>
        <p:spPr>
          <a:xfrm>
            <a:off x="9719441" y="2008384"/>
            <a:ext cx="23675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mj-lt"/>
              </a:rPr>
              <a:t>CEMENT &amp; CONCRETE</a:t>
            </a:r>
          </a:p>
          <a:p>
            <a:pPr algn="ctr"/>
            <a:r>
              <a:rPr lang="en-US" sz="1100">
                <a:latin typeface="Franklin Gothic Book"/>
              </a:rPr>
              <a:t>367 </a:t>
            </a:r>
            <a:r>
              <a:rPr lang="en-US" sz="1100" err="1">
                <a:latin typeface="Franklin Gothic Book"/>
              </a:rPr>
              <a:t>TBtu</a:t>
            </a:r>
            <a:r>
              <a:rPr lang="en-US" sz="1100">
                <a:latin typeface="Franklin Gothic Book"/>
              </a:rPr>
              <a:t> </a:t>
            </a:r>
          </a:p>
          <a:p>
            <a:pPr algn="ctr"/>
            <a:r>
              <a:rPr lang="en-US" sz="1100">
                <a:solidFill>
                  <a:schemeClr val="accent4"/>
                </a:solidFill>
                <a:latin typeface="Franklin Gothic Book"/>
              </a:rPr>
              <a:t>66 MMT CO</a:t>
            </a:r>
            <a:r>
              <a:rPr lang="en-US" sz="1100" baseline="-25000">
                <a:solidFill>
                  <a:schemeClr val="accent4"/>
                </a:solidFill>
                <a:latin typeface="Franklin Gothic Book"/>
              </a:rPr>
              <a:t>2</a:t>
            </a:r>
            <a:r>
              <a:rPr lang="en-US" sz="1100">
                <a:solidFill>
                  <a:schemeClr val="accent4"/>
                </a:solidFill>
                <a:latin typeface="Franklin Gothic Book"/>
              </a:rPr>
              <a:t>e</a:t>
            </a:r>
            <a:endParaRPr kumimoji="0" lang="en-US" sz="1100" b="0" i="0" u="none" strike="noStrike" kern="1200" cap="none" spc="0" normalizeH="0" baseline="0" noProof="0">
              <a:ln>
                <a:noFill/>
              </a:ln>
              <a:solidFill>
                <a:schemeClr val="accent4"/>
              </a:solidFill>
              <a:effectLst/>
              <a:uLnTx/>
              <a:uFillTx/>
              <a:latin typeface="+mj-lt"/>
              <a:ea typeface="+mn-ea"/>
              <a:cs typeface="+mn-cs"/>
            </a:endParaRPr>
          </a:p>
        </p:txBody>
      </p:sp>
      <p:grpSp>
        <p:nvGrpSpPr>
          <p:cNvPr id="3" name="Group 2">
            <a:extLst>
              <a:ext uri="{FF2B5EF4-FFF2-40B4-BE49-F238E27FC236}">
                <a16:creationId xmlns:a16="http://schemas.microsoft.com/office/drawing/2014/main" id="{C7C17DF9-E049-E85D-00C8-DEC425310947}"/>
              </a:ext>
              <a:ext uri="{C183D7F6-B498-43B3-948B-1728B52AA6E4}">
                <adec:decorative xmlns:adec="http://schemas.microsoft.com/office/drawing/2017/decorative" val="1"/>
              </a:ext>
            </a:extLst>
          </p:cNvPr>
          <p:cNvGrpSpPr/>
          <p:nvPr/>
        </p:nvGrpSpPr>
        <p:grpSpPr>
          <a:xfrm>
            <a:off x="3514132" y="929487"/>
            <a:ext cx="1021072" cy="997603"/>
            <a:chOff x="3514132" y="929487"/>
            <a:chExt cx="1021072" cy="997603"/>
          </a:xfrm>
        </p:grpSpPr>
        <p:pic>
          <p:nvPicPr>
            <p:cNvPr id="8" name="Picture 7">
              <a:extLst>
                <a:ext uri="{FF2B5EF4-FFF2-40B4-BE49-F238E27FC236}">
                  <a16:creationId xmlns:a16="http://schemas.microsoft.com/office/drawing/2014/main" id="{C0EB95F7-96DF-77F4-9EEE-574CCBFA99CE}"/>
                </a:ext>
              </a:extLst>
            </p:cNvPr>
            <p:cNvPicPr>
              <a:picLocks noChangeAspect="1"/>
            </p:cNvPicPr>
            <p:nvPr/>
          </p:nvPicPr>
          <p:blipFill>
            <a:blip r:embed="rId3"/>
            <a:stretch>
              <a:fillRect/>
            </a:stretch>
          </p:blipFill>
          <p:spPr>
            <a:xfrm>
              <a:off x="3777048" y="1135053"/>
              <a:ext cx="520527" cy="538476"/>
            </a:xfrm>
            <a:prstGeom prst="rect">
              <a:avLst/>
            </a:prstGeom>
          </p:spPr>
        </p:pic>
        <p:sp>
          <p:nvSpPr>
            <p:cNvPr id="9" name="Oval 8">
              <a:extLst>
                <a:ext uri="{FF2B5EF4-FFF2-40B4-BE49-F238E27FC236}">
                  <a16:creationId xmlns:a16="http://schemas.microsoft.com/office/drawing/2014/main" id="{0C84FE82-932D-9C53-C5D4-58E601B0A1B5}"/>
                </a:ext>
              </a:extLst>
            </p:cNvPr>
            <p:cNvSpPr/>
            <p:nvPr/>
          </p:nvSpPr>
          <p:spPr>
            <a:xfrm>
              <a:off x="3514132" y="929487"/>
              <a:ext cx="1021072" cy="997603"/>
            </a:xfrm>
            <a:prstGeom prst="ellipse">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153DE0C2-EC37-C776-60B1-9A289E886339}"/>
              </a:ext>
              <a:ext uri="{C183D7F6-B498-43B3-948B-1728B52AA6E4}">
                <adec:decorative xmlns:adec="http://schemas.microsoft.com/office/drawing/2017/decorative" val="1"/>
              </a:ext>
            </a:extLst>
          </p:cNvPr>
          <p:cNvGrpSpPr/>
          <p:nvPr/>
        </p:nvGrpSpPr>
        <p:grpSpPr>
          <a:xfrm>
            <a:off x="5266948" y="915793"/>
            <a:ext cx="1021072" cy="997603"/>
            <a:chOff x="5266948" y="915793"/>
            <a:chExt cx="1021072" cy="997603"/>
          </a:xfrm>
        </p:grpSpPr>
        <p:sp>
          <p:nvSpPr>
            <p:cNvPr id="10" name="Oval 9">
              <a:extLst>
                <a:ext uri="{FF2B5EF4-FFF2-40B4-BE49-F238E27FC236}">
                  <a16:creationId xmlns:a16="http://schemas.microsoft.com/office/drawing/2014/main" id="{46EFADFF-3C2A-D497-F10B-18D3F3D9E2A1}"/>
                </a:ext>
              </a:extLst>
            </p:cNvPr>
            <p:cNvSpPr/>
            <p:nvPr/>
          </p:nvSpPr>
          <p:spPr>
            <a:xfrm>
              <a:off x="5266948" y="915793"/>
              <a:ext cx="1021072" cy="997603"/>
            </a:xfrm>
            <a:prstGeom prst="ellipse">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4E5DCEA-6535-A4F8-15C7-00EDFC80AA17}"/>
                </a:ext>
              </a:extLst>
            </p:cNvPr>
            <p:cNvPicPr>
              <a:picLocks noChangeAspect="1"/>
            </p:cNvPicPr>
            <p:nvPr/>
          </p:nvPicPr>
          <p:blipFill>
            <a:blip r:embed="rId4"/>
            <a:stretch>
              <a:fillRect/>
            </a:stretch>
          </p:blipFill>
          <p:spPr>
            <a:xfrm>
              <a:off x="5526462" y="1103375"/>
              <a:ext cx="409647" cy="557968"/>
            </a:xfrm>
            <a:prstGeom prst="rect">
              <a:avLst/>
            </a:prstGeom>
            <a:ln>
              <a:solidFill>
                <a:schemeClr val="bg1"/>
              </a:solidFill>
            </a:ln>
          </p:spPr>
        </p:pic>
      </p:grpSp>
      <p:grpSp>
        <p:nvGrpSpPr>
          <p:cNvPr id="19" name="Group 18">
            <a:extLst>
              <a:ext uri="{FF2B5EF4-FFF2-40B4-BE49-F238E27FC236}">
                <a16:creationId xmlns:a16="http://schemas.microsoft.com/office/drawing/2014/main" id="{C6D5C379-075B-B02F-B0BF-BA5F6FDC389C}"/>
              </a:ext>
              <a:ext uri="{C183D7F6-B498-43B3-948B-1728B52AA6E4}">
                <adec:decorative xmlns:adec="http://schemas.microsoft.com/office/drawing/2017/decorative" val="1"/>
              </a:ext>
            </a:extLst>
          </p:cNvPr>
          <p:cNvGrpSpPr/>
          <p:nvPr/>
        </p:nvGrpSpPr>
        <p:grpSpPr>
          <a:xfrm>
            <a:off x="6902949" y="887931"/>
            <a:ext cx="1021072" cy="997603"/>
            <a:chOff x="6902949" y="887931"/>
            <a:chExt cx="1021072" cy="997603"/>
          </a:xfrm>
        </p:grpSpPr>
        <p:sp>
          <p:nvSpPr>
            <p:cNvPr id="11" name="Oval 10">
              <a:extLst>
                <a:ext uri="{FF2B5EF4-FFF2-40B4-BE49-F238E27FC236}">
                  <a16:creationId xmlns:a16="http://schemas.microsoft.com/office/drawing/2014/main" id="{8634E41C-5B17-34E3-50AE-33BE47C56162}"/>
                </a:ext>
              </a:extLst>
            </p:cNvPr>
            <p:cNvSpPr/>
            <p:nvPr/>
          </p:nvSpPr>
          <p:spPr>
            <a:xfrm>
              <a:off x="6902949" y="887931"/>
              <a:ext cx="1021072" cy="997603"/>
            </a:xfrm>
            <a:prstGeom prst="ellipse">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09F499D-2052-D860-C648-CC65E65A4216}"/>
                </a:ext>
              </a:extLst>
            </p:cNvPr>
            <p:cNvPicPr>
              <a:picLocks noChangeAspect="1"/>
            </p:cNvPicPr>
            <p:nvPr/>
          </p:nvPicPr>
          <p:blipFill>
            <a:blip r:embed="rId5"/>
            <a:stretch>
              <a:fillRect/>
            </a:stretch>
          </p:blipFill>
          <p:spPr>
            <a:xfrm>
              <a:off x="7175439" y="1102473"/>
              <a:ext cx="562080" cy="524102"/>
            </a:xfrm>
            <a:prstGeom prst="rect">
              <a:avLst/>
            </a:prstGeom>
          </p:spPr>
        </p:pic>
      </p:grpSp>
      <p:grpSp>
        <p:nvGrpSpPr>
          <p:cNvPr id="20" name="Group 19">
            <a:extLst>
              <a:ext uri="{FF2B5EF4-FFF2-40B4-BE49-F238E27FC236}">
                <a16:creationId xmlns:a16="http://schemas.microsoft.com/office/drawing/2014/main" id="{8DEC0F42-7CF3-8A82-FE4B-2F0F02A2F70A}"/>
              </a:ext>
              <a:ext uri="{C183D7F6-B498-43B3-948B-1728B52AA6E4}">
                <adec:decorative xmlns:adec="http://schemas.microsoft.com/office/drawing/2017/decorative" val="1"/>
              </a:ext>
            </a:extLst>
          </p:cNvPr>
          <p:cNvGrpSpPr/>
          <p:nvPr/>
        </p:nvGrpSpPr>
        <p:grpSpPr>
          <a:xfrm>
            <a:off x="8644909" y="908024"/>
            <a:ext cx="1021072" cy="997603"/>
            <a:chOff x="8644909" y="908024"/>
            <a:chExt cx="1021072" cy="997603"/>
          </a:xfrm>
        </p:grpSpPr>
        <p:sp>
          <p:nvSpPr>
            <p:cNvPr id="12" name="Oval 11">
              <a:extLst>
                <a:ext uri="{FF2B5EF4-FFF2-40B4-BE49-F238E27FC236}">
                  <a16:creationId xmlns:a16="http://schemas.microsoft.com/office/drawing/2014/main" id="{EA8F4AD4-9F76-4655-9C40-77787738943A}"/>
                </a:ext>
              </a:extLst>
            </p:cNvPr>
            <p:cNvSpPr/>
            <p:nvPr/>
          </p:nvSpPr>
          <p:spPr>
            <a:xfrm>
              <a:off x="8644909" y="908024"/>
              <a:ext cx="1021072" cy="997603"/>
            </a:xfrm>
            <a:prstGeom prst="ellipse">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DDD56F4-8508-34F5-D543-06E34959B9BB}"/>
                </a:ext>
              </a:extLst>
            </p:cNvPr>
            <p:cNvPicPr>
              <a:picLocks noChangeAspect="1"/>
            </p:cNvPicPr>
            <p:nvPr/>
          </p:nvPicPr>
          <p:blipFill>
            <a:blip r:embed="rId6"/>
            <a:stretch>
              <a:fillRect/>
            </a:stretch>
          </p:blipFill>
          <p:spPr>
            <a:xfrm>
              <a:off x="8803761" y="1167334"/>
              <a:ext cx="677855" cy="485378"/>
            </a:xfrm>
            <a:prstGeom prst="rect">
              <a:avLst/>
            </a:prstGeom>
          </p:spPr>
        </p:pic>
      </p:grpSp>
      <p:grpSp>
        <p:nvGrpSpPr>
          <p:cNvPr id="21" name="Group 20">
            <a:extLst>
              <a:ext uri="{FF2B5EF4-FFF2-40B4-BE49-F238E27FC236}">
                <a16:creationId xmlns:a16="http://schemas.microsoft.com/office/drawing/2014/main" id="{D239251D-FD30-FC2C-E9CC-949E65507249}"/>
              </a:ext>
              <a:ext uri="{C183D7F6-B498-43B3-948B-1728B52AA6E4}">
                <adec:decorative xmlns:adec="http://schemas.microsoft.com/office/drawing/2017/decorative" val="1"/>
              </a:ext>
            </a:extLst>
          </p:cNvPr>
          <p:cNvGrpSpPr/>
          <p:nvPr/>
        </p:nvGrpSpPr>
        <p:grpSpPr>
          <a:xfrm>
            <a:off x="10386869" y="884259"/>
            <a:ext cx="1021072" cy="997603"/>
            <a:chOff x="10386869" y="884259"/>
            <a:chExt cx="1021072" cy="997603"/>
          </a:xfrm>
        </p:grpSpPr>
        <p:sp>
          <p:nvSpPr>
            <p:cNvPr id="13" name="Oval 12">
              <a:extLst>
                <a:ext uri="{FF2B5EF4-FFF2-40B4-BE49-F238E27FC236}">
                  <a16:creationId xmlns:a16="http://schemas.microsoft.com/office/drawing/2014/main" id="{D55F71F7-0B89-E77E-CBAB-8DF2FA6898C3}"/>
                </a:ext>
              </a:extLst>
            </p:cNvPr>
            <p:cNvSpPr/>
            <p:nvPr/>
          </p:nvSpPr>
          <p:spPr>
            <a:xfrm>
              <a:off x="10386869" y="884259"/>
              <a:ext cx="1021072" cy="997603"/>
            </a:xfrm>
            <a:prstGeom prst="ellipse">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7A5FFF9-1DE5-A8C5-18AF-4CB00694D3AC}"/>
                </a:ext>
              </a:extLst>
            </p:cNvPr>
            <p:cNvPicPr>
              <a:picLocks noChangeAspect="1"/>
            </p:cNvPicPr>
            <p:nvPr/>
          </p:nvPicPr>
          <p:blipFill>
            <a:blip r:embed="rId7"/>
            <a:stretch>
              <a:fillRect/>
            </a:stretch>
          </p:blipFill>
          <p:spPr>
            <a:xfrm>
              <a:off x="10643083" y="1196186"/>
              <a:ext cx="575783" cy="436199"/>
            </a:xfrm>
            <a:prstGeom prst="rect">
              <a:avLst/>
            </a:prstGeom>
          </p:spPr>
        </p:pic>
      </p:grpSp>
      <p:sp>
        <p:nvSpPr>
          <p:cNvPr id="23" name="TextBox 22">
            <a:extLst>
              <a:ext uri="{FF2B5EF4-FFF2-40B4-BE49-F238E27FC236}">
                <a16:creationId xmlns:a16="http://schemas.microsoft.com/office/drawing/2014/main" id="{583D6728-5173-03EE-3EDF-66864721F04D}"/>
              </a:ext>
            </a:extLst>
          </p:cNvPr>
          <p:cNvSpPr txBox="1"/>
          <p:nvPr/>
        </p:nvSpPr>
        <p:spPr>
          <a:xfrm>
            <a:off x="119812" y="671062"/>
            <a:ext cx="3701142" cy="954107"/>
          </a:xfrm>
          <a:prstGeom prst="rect">
            <a:avLst/>
          </a:prstGeom>
          <a:noFill/>
        </p:spPr>
        <p:txBody>
          <a:bodyPr wrap="square" rtlCol="0">
            <a:spAutoFit/>
          </a:bodyPr>
          <a:lstStyle/>
          <a:p>
            <a:r>
              <a:rPr lang="en-US" sz="2800" b="1">
                <a:solidFill>
                  <a:srgbClr val="007934"/>
                </a:solidFill>
              </a:rPr>
              <a:t>Energy- and Emission-Intensive Industries </a:t>
            </a:r>
          </a:p>
        </p:txBody>
      </p:sp>
      <p:sp>
        <p:nvSpPr>
          <p:cNvPr id="24" name="TextBox 23">
            <a:extLst>
              <a:ext uri="{FF2B5EF4-FFF2-40B4-BE49-F238E27FC236}">
                <a16:creationId xmlns:a16="http://schemas.microsoft.com/office/drawing/2014/main" id="{C32859DF-AB00-CF7F-1428-A4D1DFEFBEE5}"/>
              </a:ext>
            </a:extLst>
          </p:cNvPr>
          <p:cNvSpPr txBox="1"/>
          <p:nvPr/>
        </p:nvSpPr>
        <p:spPr>
          <a:xfrm>
            <a:off x="119812" y="4275546"/>
            <a:ext cx="3603643" cy="954107"/>
          </a:xfrm>
          <a:prstGeom prst="rect">
            <a:avLst/>
          </a:prstGeom>
          <a:noFill/>
        </p:spPr>
        <p:txBody>
          <a:bodyPr wrap="square" rtlCol="0">
            <a:spAutoFit/>
          </a:bodyPr>
          <a:lstStyle/>
          <a:p>
            <a:r>
              <a:rPr lang="en-US" sz="2800" b="1">
                <a:solidFill>
                  <a:srgbClr val="007934"/>
                </a:solidFill>
              </a:rPr>
              <a:t>Cross-Sector Technologies </a:t>
            </a:r>
          </a:p>
        </p:txBody>
      </p:sp>
      <p:cxnSp>
        <p:nvCxnSpPr>
          <p:cNvPr id="26" name="Straight Arrow Connector 25">
            <a:extLst>
              <a:ext uri="{FF2B5EF4-FFF2-40B4-BE49-F238E27FC236}">
                <a16:creationId xmlns:a16="http://schemas.microsoft.com/office/drawing/2014/main" id="{DBBBEBA9-C581-EE5C-BE7F-4813415A68DC}"/>
              </a:ext>
              <a:ext uri="{C183D7F6-B498-43B3-948B-1728B52AA6E4}">
                <adec:decorative xmlns:adec="http://schemas.microsoft.com/office/drawing/2017/decorative" val="1"/>
              </a:ext>
            </a:extLst>
          </p:cNvPr>
          <p:cNvCxnSpPr>
            <a:cxnSpLocks/>
          </p:cNvCxnSpPr>
          <p:nvPr/>
        </p:nvCxnSpPr>
        <p:spPr>
          <a:xfrm>
            <a:off x="2874058" y="3429000"/>
            <a:ext cx="8772769" cy="0"/>
          </a:xfrm>
          <a:prstGeom prst="straightConnector1">
            <a:avLst/>
          </a:prstGeom>
          <a:ln w="76200">
            <a:headEnd type="triangle"/>
            <a:tailEnd type="triangle"/>
          </a:ln>
        </p:spPr>
        <p:style>
          <a:lnRef idx="2">
            <a:schemeClr val="accent4"/>
          </a:lnRef>
          <a:fillRef idx="0">
            <a:schemeClr val="accent4"/>
          </a:fillRef>
          <a:effectRef idx="1">
            <a:schemeClr val="accent4"/>
          </a:effectRef>
          <a:fontRef idx="minor">
            <a:schemeClr val="tx1"/>
          </a:fontRef>
        </p:style>
      </p:cxnSp>
      <p:pic>
        <p:nvPicPr>
          <p:cNvPr id="38" name="Picture 37">
            <a:extLst>
              <a:ext uri="{FF2B5EF4-FFF2-40B4-BE49-F238E27FC236}">
                <a16:creationId xmlns:a16="http://schemas.microsoft.com/office/drawing/2014/main" id="{F213DB0D-6746-D42B-C096-0E0D18A2647D}"/>
              </a:ex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065" t="1" r="11190" b="-10815"/>
          <a:stretch/>
        </p:blipFill>
        <p:spPr>
          <a:xfrm>
            <a:off x="3305528" y="3911240"/>
            <a:ext cx="1299894" cy="2182891"/>
          </a:xfrm>
          <a:prstGeom prst="rect">
            <a:avLst/>
          </a:prstGeom>
        </p:spPr>
      </p:pic>
      <p:pic>
        <p:nvPicPr>
          <p:cNvPr id="39" name="Picture 38">
            <a:extLst>
              <a:ext uri="{FF2B5EF4-FFF2-40B4-BE49-F238E27FC236}">
                <a16:creationId xmlns:a16="http://schemas.microsoft.com/office/drawing/2014/main" id="{FF45AAF9-3706-70D5-4F24-6CBC28DE45E7}"/>
              </a:ext>
              <a:ext uri="{C183D7F6-B498-43B3-948B-1728B52AA6E4}">
                <adec:decorative xmlns:adec="http://schemas.microsoft.com/office/drawing/2017/decorative" val="1"/>
              </a:ext>
            </a:extLst>
          </p:cNvPr>
          <p:cNvPicPr>
            <a:picLocks noChangeAspect="1"/>
          </p:cNvPicPr>
          <p:nvPr/>
        </p:nvPicPr>
        <p:blipFill rotWithShape="1">
          <a:blip r:embed="rId9">
            <a:extLst>
              <a:ext uri="{28A0092B-C50C-407E-A947-70E740481C1C}">
                <a14:useLocalDpi xmlns:a14="http://schemas.microsoft.com/office/drawing/2010/main" val="0"/>
              </a:ext>
            </a:extLst>
          </a:blip>
          <a:srcRect l="4022" t="132" r="19032" b="-15162"/>
          <a:stretch/>
        </p:blipFill>
        <p:spPr>
          <a:xfrm>
            <a:off x="5396554" y="3870793"/>
            <a:ext cx="1333667" cy="2263783"/>
          </a:xfrm>
          <a:prstGeom prst="rect">
            <a:avLst/>
          </a:prstGeom>
        </p:spPr>
      </p:pic>
      <p:pic>
        <p:nvPicPr>
          <p:cNvPr id="40" name="Picture 39">
            <a:extLst>
              <a:ext uri="{FF2B5EF4-FFF2-40B4-BE49-F238E27FC236}">
                <a16:creationId xmlns:a16="http://schemas.microsoft.com/office/drawing/2014/main" id="{1EB33F0E-4220-7E57-411C-07C43C6DE5F9}"/>
              </a:ext>
              <a:ext uri="{C183D7F6-B498-43B3-948B-1728B52AA6E4}">
                <adec:decorative xmlns:adec="http://schemas.microsoft.com/office/drawing/2017/decorative" val="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826" t="27" r="4540" b="-17586"/>
          <a:stretch/>
        </p:blipFill>
        <p:spPr>
          <a:xfrm>
            <a:off x="7548394" y="3870794"/>
            <a:ext cx="1333668" cy="2263782"/>
          </a:xfrm>
          <a:prstGeom prst="rect">
            <a:avLst/>
          </a:prstGeom>
        </p:spPr>
      </p:pic>
      <p:pic>
        <p:nvPicPr>
          <p:cNvPr id="42" name="Picture 41">
            <a:extLst>
              <a:ext uri="{FF2B5EF4-FFF2-40B4-BE49-F238E27FC236}">
                <a16:creationId xmlns:a16="http://schemas.microsoft.com/office/drawing/2014/main" id="{3D6190DC-3453-25A2-8715-CD8BBC465F45}"/>
              </a:ext>
              <a:ext uri="{C183D7F6-B498-43B3-948B-1728B52AA6E4}">
                <adec:decorative xmlns:adec="http://schemas.microsoft.com/office/drawing/2017/decorative" val="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268" t="988" r="20289" b="-14560"/>
          <a:stretch/>
        </p:blipFill>
        <p:spPr>
          <a:xfrm>
            <a:off x="9809648" y="3898740"/>
            <a:ext cx="1333668" cy="2195391"/>
          </a:xfrm>
          <a:prstGeom prst="rect">
            <a:avLst/>
          </a:prstGeom>
        </p:spPr>
      </p:pic>
      <p:sp>
        <p:nvSpPr>
          <p:cNvPr id="45" name="Rectangle 44">
            <a:extLst>
              <a:ext uri="{FF2B5EF4-FFF2-40B4-BE49-F238E27FC236}">
                <a16:creationId xmlns:a16="http://schemas.microsoft.com/office/drawing/2014/main" id="{C21D4286-D25A-546C-C273-1D7ADB533118}"/>
              </a:ext>
            </a:extLst>
          </p:cNvPr>
          <p:cNvSpPr/>
          <p:nvPr/>
        </p:nvSpPr>
        <p:spPr>
          <a:xfrm>
            <a:off x="2668989" y="5593958"/>
            <a:ext cx="1628586" cy="60367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87558A2B-7AFC-C5B6-898E-F4BF4877F1F4}"/>
              </a:ext>
            </a:extLst>
          </p:cNvPr>
          <p:cNvSpPr txBox="1"/>
          <p:nvPr/>
        </p:nvSpPr>
        <p:spPr>
          <a:xfrm>
            <a:off x="2155789" y="5618147"/>
            <a:ext cx="2608910" cy="800219"/>
          </a:xfrm>
          <a:prstGeom prst="rect">
            <a:avLst/>
          </a:prstGeom>
          <a:noFill/>
        </p:spPr>
        <p:txBody>
          <a:bodyPr wrap="square" rtlCol="0">
            <a:spAutoFit/>
          </a:bodyPr>
          <a:lstStyle/>
          <a:p>
            <a:pPr algn="ctr"/>
            <a:r>
              <a:rPr lang="en-US" sz="1400" dirty="0">
                <a:solidFill>
                  <a:schemeClr val="bg1"/>
                </a:solidFill>
                <a:latin typeface="+mj-lt"/>
              </a:rPr>
              <a:t>Thermal Processes </a:t>
            </a:r>
            <a:br>
              <a:rPr lang="en-US" sz="1400" dirty="0">
                <a:solidFill>
                  <a:schemeClr val="bg1"/>
                </a:solidFill>
                <a:latin typeface="+mj-lt"/>
              </a:rPr>
            </a:br>
            <a:r>
              <a:rPr lang="en-US" sz="1400" dirty="0">
                <a:solidFill>
                  <a:schemeClr val="bg1"/>
                </a:solidFill>
                <a:latin typeface="+mj-lt"/>
              </a:rPr>
              <a:t>&amp; Systems</a:t>
            </a:r>
          </a:p>
          <a:p>
            <a:endParaRPr lang="en-US" dirty="0"/>
          </a:p>
        </p:txBody>
      </p:sp>
      <p:sp>
        <p:nvSpPr>
          <p:cNvPr id="48" name="Rectangle 47">
            <a:extLst>
              <a:ext uri="{FF2B5EF4-FFF2-40B4-BE49-F238E27FC236}">
                <a16:creationId xmlns:a16="http://schemas.microsoft.com/office/drawing/2014/main" id="{997F4518-53F6-3449-75DC-290530875B89}"/>
              </a:ext>
            </a:extLst>
          </p:cNvPr>
          <p:cNvSpPr/>
          <p:nvPr/>
        </p:nvSpPr>
        <p:spPr>
          <a:xfrm>
            <a:off x="4786286" y="5582035"/>
            <a:ext cx="1628586" cy="603672"/>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350">
                <a:solidFill>
                  <a:schemeClr val="bg1"/>
                </a:solidFill>
                <a:latin typeface="+mj-lt"/>
              </a:rPr>
              <a:t>Low-Carbon Fuels, </a:t>
            </a:r>
            <a:br>
              <a:rPr lang="en-US" sz="1350">
                <a:solidFill>
                  <a:schemeClr val="bg1"/>
                </a:solidFill>
                <a:latin typeface="+mj-lt"/>
              </a:rPr>
            </a:br>
            <a:r>
              <a:rPr lang="en-US" sz="1350">
                <a:solidFill>
                  <a:schemeClr val="bg1"/>
                </a:solidFill>
                <a:latin typeface="+mj-lt"/>
              </a:rPr>
              <a:t>Feedstocks, &amp; Energy Sources</a:t>
            </a:r>
          </a:p>
        </p:txBody>
      </p:sp>
      <p:sp>
        <p:nvSpPr>
          <p:cNvPr id="49" name="Rectangle 48">
            <a:extLst>
              <a:ext uri="{FF2B5EF4-FFF2-40B4-BE49-F238E27FC236}">
                <a16:creationId xmlns:a16="http://schemas.microsoft.com/office/drawing/2014/main" id="{4B1B87FF-8A41-411F-ECAF-FC297389BCE0}"/>
              </a:ext>
            </a:extLst>
          </p:cNvPr>
          <p:cNvSpPr/>
          <p:nvPr/>
        </p:nvSpPr>
        <p:spPr>
          <a:xfrm>
            <a:off x="6979022" y="5602073"/>
            <a:ext cx="1628586" cy="603672"/>
          </a:xfrm>
          <a:prstGeom prst="rect">
            <a:avLst/>
          </a:prstGeom>
          <a:solidFill>
            <a:schemeClr val="accent2">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B4C03F8-8D2A-B524-7742-BFA35D66F898}"/>
              </a:ext>
            </a:extLst>
          </p:cNvPr>
          <p:cNvSpPr/>
          <p:nvPr/>
        </p:nvSpPr>
        <p:spPr>
          <a:xfrm>
            <a:off x="9350910" y="5602073"/>
            <a:ext cx="1628586" cy="603672"/>
          </a:xfrm>
          <a:prstGeom prst="rect">
            <a:avLst/>
          </a:prstGeom>
          <a:solidFill>
            <a:srgbClr val="00793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7ABFC9E-2769-8A45-5B14-9EED5004489D}"/>
              </a:ext>
            </a:extLst>
          </p:cNvPr>
          <p:cNvSpPr txBox="1"/>
          <p:nvPr/>
        </p:nvSpPr>
        <p:spPr>
          <a:xfrm>
            <a:off x="7113022" y="5661973"/>
            <a:ext cx="1320923" cy="800219"/>
          </a:xfrm>
          <a:prstGeom prst="rect">
            <a:avLst/>
          </a:prstGeom>
          <a:noFill/>
        </p:spPr>
        <p:txBody>
          <a:bodyPr wrap="square" rtlCol="0">
            <a:spAutoFit/>
          </a:bodyPr>
          <a:lstStyle/>
          <a:p>
            <a:pPr algn="ctr"/>
            <a:r>
              <a:rPr lang="en-US" sz="1400">
                <a:solidFill>
                  <a:schemeClr val="bg1"/>
                </a:solidFill>
                <a:latin typeface="+mj-lt"/>
              </a:rPr>
              <a:t>Emerging Efficiency</a:t>
            </a:r>
          </a:p>
          <a:p>
            <a:endParaRPr lang="en-US"/>
          </a:p>
        </p:txBody>
      </p:sp>
      <p:sp>
        <p:nvSpPr>
          <p:cNvPr id="54" name="TextBox 53">
            <a:extLst>
              <a:ext uri="{FF2B5EF4-FFF2-40B4-BE49-F238E27FC236}">
                <a16:creationId xmlns:a16="http://schemas.microsoft.com/office/drawing/2014/main" id="{F9A2CF74-DDD2-8FCD-8B78-E5C8FC7B5F8F}"/>
              </a:ext>
            </a:extLst>
          </p:cNvPr>
          <p:cNvSpPr txBox="1"/>
          <p:nvPr/>
        </p:nvSpPr>
        <p:spPr>
          <a:xfrm>
            <a:off x="9274991" y="5661814"/>
            <a:ext cx="1780424" cy="800219"/>
          </a:xfrm>
          <a:prstGeom prst="rect">
            <a:avLst/>
          </a:prstGeom>
          <a:noFill/>
        </p:spPr>
        <p:txBody>
          <a:bodyPr wrap="square" rtlCol="0">
            <a:spAutoFit/>
          </a:bodyPr>
          <a:lstStyle/>
          <a:p>
            <a:pPr algn="ctr"/>
            <a:r>
              <a:rPr lang="en-US" sz="1350">
                <a:solidFill>
                  <a:schemeClr val="bg1"/>
                </a:solidFill>
                <a:latin typeface="+mj-lt"/>
              </a:rPr>
              <a:t>Water &amp; Wastewater Treatment</a:t>
            </a:r>
          </a:p>
          <a:p>
            <a:endParaRPr lang="en-US"/>
          </a:p>
        </p:txBody>
      </p:sp>
    </p:spTree>
    <p:extLst>
      <p:ext uri="{BB962C8B-B14F-4D97-AF65-F5344CB8AC3E}">
        <p14:creationId xmlns:p14="http://schemas.microsoft.com/office/powerpoint/2010/main" val="1623213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2DB2EAD-E609-33EF-55A1-A7235998B6AD}"/>
              </a:ext>
            </a:extLst>
          </p:cNvPr>
          <p:cNvSpPr txBox="1"/>
          <p:nvPr/>
        </p:nvSpPr>
        <p:spPr>
          <a:xfrm>
            <a:off x="883878" y="3401854"/>
            <a:ext cx="6766817" cy="230808"/>
          </a:xfrm>
          <a:prstGeom prst="rect">
            <a:avLst/>
          </a:prstGeom>
          <a:noFill/>
        </p:spPr>
        <p:txBody>
          <a:bodyPr wrap="square" lIns="91416" tIns="45708" rIns="91416" bIns="45708"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1" u="none" strike="noStrike" kern="1200" cap="none" spc="0" normalizeH="0" baseline="0" noProof="0">
                <a:ln>
                  <a:noFill/>
                </a:ln>
                <a:solidFill>
                  <a:srgbClr val="080808"/>
                </a:solidFill>
                <a:effectLst/>
                <a:uLnTx/>
                <a:uFillTx/>
                <a:latin typeface="Franklin Gothic Book"/>
                <a:ea typeface="+mn-ea"/>
                <a:cs typeface="+mn-cs"/>
              </a:rPr>
              <a:t>Sources: EIA Annual Energy Outlook (2021); AMO 2018 Manufacturing Energy and Carbon Footprints (2022)</a:t>
            </a:r>
          </a:p>
        </p:txBody>
      </p:sp>
      <p:sp>
        <p:nvSpPr>
          <p:cNvPr id="3" name="Title 2">
            <a:extLst>
              <a:ext uri="{FF2B5EF4-FFF2-40B4-BE49-F238E27FC236}">
                <a16:creationId xmlns:a16="http://schemas.microsoft.com/office/drawing/2014/main" id="{B2A4643F-8FBF-EB5C-95EB-5D5D37E7D8A8}"/>
              </a:ext>
            </a:extLst>
          </p:cNvPr>
          <p:cNvSpPr>
            <a:spLocks noGrp="1"/>
          </p:cNvSpPr>
          <p:nvPr>
            <p:ph type="title"/>
          </p:nvPr>
        </p:nvSpPr>
        <p:spPr>
          <a:xfrm>
            <a:off x="177451" y="242477"/>
            <a:ext cx="11837097" cy="461545"/>
          </a:xfrm>
        </p:spPr>
        <p:txBody>
          <a:bodyPr/>
          <a:lstStyle/>
          <a:p>
            <a:r>
              <a:rPr lang="en-US" sz="2400">
                <a:latin typeface="Franklin Gothic Medium"/>
              </a:rPr>
              <a:t>11% of U.S. Energy-Related Emissions are from Industrial Thermal Systems</a:t>
            </a:r>
            <a:endParaRPr lang="en-US" sz="2400"/>
          </a:p>
        </p:txBody>
      </p:sp>
      <p:pic>
        <p:nvPicPr>
          <p:cNvPr id="5" name="Picture 4" descr="Two pie charts, one labeled 2030 Energy-Related CO2 Emissions by U.S. Economic Sector (showing 35% buildings, 25% industrial manufacturing, 5% other, such as mining, agriculture, construction, 35% transportation) and the one on the right titled 2020 Estimated Insustrial: Manufacturing Energy-Related CO2 Emissions by Source showing 46% industrial heat, 39% off-site emissions, 3% non-process use, and 12% other process use.">
            <a:extLst>
              <a:ext uri="{FF2B5EF4-FFF2-40B4-BE49-F238E27FC236}">
                <a16:creationId xmlns:a16="http://schemas.microsoft.com/office/drawing/2014/main" id="{75038934-EC69-81EA-BB85-A46516B7D2CF}"/>
              </a:ext>
            </a:extLst>
          </p:cNvPr>
          <p:cNvPicPr>
            <a:picLocks noChangeAspect="1"/>
          </p:cNvPicPr>
          <p:nvPr/>
        </p:nvPicPr>
        <p:blipFill>
          <a:blip r:embed="rId3"/>
          <a:stretch>
            <a:fillRect/>
          </a:stretch>
        </p:blipFill>
        <p:spPr>
          <a:xfrm>
            <a:off x="883878" y="1026743"/>
            <a:ext cx="5612800" cy="2522607"/>
          </a:xfrm>
          <a:prstGeom prst="rect">
            <a:avLst/>
          </a:prstGeom>
        </p:spPr>
      </p:pic>
      <p:pic>
        <p:nvPicPr>
          <p:cNvPr id="33" name="Picture 32" descr="A black background with green and blue t">
            <a:extLst>
              <a:ext uri="{FF2B5EF4-FFF2-40B4-BE49-F238E27FC236}">
                <a16:creationId xmlns:a16="http://schemas.microsoft.com/office/drawing/2014/main" id="{4EE66DDB-A761-3AF6-A0CD-0DB355930DE6}"/>
              </a:ext>
            </a:extLst>
          </p:cNvPr>
          <p:cNvPicPr>
            <a:picLocks noChangeAspect="1"/>
          </p:cNvPicPr>
          <p:nvPr/>
        </p:nvPicPr>
        <p:blipFill rotWithShape="1">
          <a:blip r:embed="rId4"/>
          <a:srcRect b="69497"/>
          <a:stretch/>
        </p:blipFill>
        <p:spPr>
          <a:xfrm>
            <a:off x="6966842" y="808706"/>
            <a:ext cx="4022994" cy="902477"/>
          </a:xfrm>
          <a:prstGeom prst="rect">
            <a:avLst/>
          </a:prstGeom>
          <a:ln>
            <a:noFill/>
          </a:ln>
        </p:spPr>
      </p:pic>
      <p:pic>
        <p:nvPicPr>
          <p:cNvPr id="2" name="Picture 1">
            <a:extLst>
              <a:ext uri="{FF2B5EF4-FFF2-40B4-BE49-F238E27FC236}">
                <a16:creationId xmlns:a16="http://schemas.microsoft.com/office/drawing/2014/main" id="{1E11ADD3-3C2B-D5A4-78F8-069003BF3EDD}"/>
              </a:ext>
              <a:ext uri="{C183D7F6-B498-43B3-948B-1728B52AA6E4}">
                <adec:decorative xmlns:adec="http://schemas.microsoft.com/office/drawing/2017/decorative" val="1"/>
              </a:ext>
            </a:extLst>
          </p:cNvPr>
          <p:cNvPicPr>
            <a:picLocks noChangeAspect="1"/>
          </p:cNvPicPr>
          <p:nvPr/>
        </p:nvPicPr>
        <p:blipFill rotWithShape="1">
          <a:blip r:embed="rId5"/>
          <a:srcRect t="59044"/>
          <a:stretch/>
        </p:blipFill>
        <p:spPr>
          <a:xfrm>
            <a:off x="6861542" y="2449847"/>
            <a:ext cx="4023709" cy="1210991"/>
          </a:xfrm>
          <a:prstGeom prst="rect">
            <a:avLst/>
          </a:prstGeom>
        </p:spPr>
      </p:pic>
      <p:sp>
        <p:nvSpPr>
          <p:cNvPr id="4" name="TextBox 3">
            <a:extLst>
              <a:ext uri="{FF2B5EF4-FFF2-40B4-BE49-F238E27FC236}">
                <a16:creationId xmlns:a16="http://schemas.microsoft.com/office/drawing/2014/main" id="{3A10FF6C-8F87-BCBF-990A-FA18F8F78A99}"/>
              </a:ext>
            </a:extLst>
          </p:cNvPr>
          <p:cNvSpPr txBox="1"/>
          <p:nvPr/>
        </p:nvSpPr>
        <p:spPr>
          <a:xfrm>
            <a:off x="7334655" y="1711183"/>
            <a:ext cx="3550596" cy="738664"/>
          </a:xfrm>
          <a:prstGeom prst="rect">
            <a:avLst/>
          </a:prstGeom>
          <a:noFill/>
        </p:spPr>
        <p:txBody>
          <a:bodyPr wrap="square" rtlCol="0">
            <a:spAutoFit/>
          </a:bodyPr>
          <a:lstStyle/>
          <a:p>
            <a:pPr algn="ctr"/>
            <a:r>
              <a:rPr lang="en-US" sz="1400" i="1" dirty="0"/>
              <a:t>Develop cost-competitive industrial heat decarbonization technologies with at least 85% lower greenhouse gas emissions by 2035</a:t>
            </a:r>
          </a:p>
        </p:txBody>
      </p:sp>
      <p:sp>
        <p:nvSpPr>
          <p:cNvPr id="6" name="Rectangle: Rounded Corners 5">
            <a:extLst>
              <a:ext uri="{FF2B5EF4-FFF2-40B4-BE49-F238E27FC236}">
                <a16:creationId xmlns:a16="http://schemas.microsoft.com/office/drawing/2014/main" id="{D8227537-0CAC-5DB8-DC9A-ECF2A8803F6F}"/>
              </a:ext>
            </a:extLst>
          </p:cNvPr>
          <p:cNvSpPr/>
          <p:nvPr/>
        </p:nvSpPr>
        <p:spPr>
          <a:xfrm>
            <a:off x="2967033" y="3834322"/>
            <a:ext cx="6257925" cy="250256"/>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300" dirty="0"/>
              <a:t>Goal: Reduce the amount of heat and/or emissions from heat to make cleaner products</a:t>
            </a:r>
          </a:p>
        </p:txBody>
      </p:sp>
      <p:sp>
        <p:nvSpPr>
          <p:cNvPr id="13" name="Arrow: Left-Right 12">
            <a:extLst>
              <a:ext uri="{FF2B5EF4-FFF2-40B4-BE49-F238E27FC236}">
                <a16:creationId xmlns:a16="http://schemas.microsoft.com/office/drawing/2014/main" id="{4412BDA2-EA4F-7E6B-4487-FA0B09D8FC0C}"/>
              </a:ext>
            </a:extLst>
          </p:cNvPr>
          <p:cNvSpPr/>
          <p:nvPr/>
        </p:nvSpPr>
        <p:spPr>
          <a:xfrm>
            <a:off x="3057525" y="6141895"/>
            <a:ext cx="5815871" cy="368341"/>
          </a:xfrm>
          <a:prstGeom prst="leftRightArrow">
            <a:avLst/>
          </a:prstGeom>
          <a:solidFill>
            <a:srgbClr val="0285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Enabling technologies and systems (e.g., energy storage, materials modeling, data analysis) </a:t>
            </a:r>
          </a:p>
        </p:txBody>
      </p:sp>
      <p:grpSp>
        <p:nvGrpSpPr>
          <p:cNvPr id="28" name="Group 27">
            <a:extLst>
              <a:ext uri="{FF2B5EF4-FFF2-40B4-BE49-F238E27FC236}">
                <a16:creationId xmlns:a16="http://schemas.microsoft.com/office/drawing/2014/main" id="{218F8674-EE20-750D-7610-AC6FE4AD074E}"/>
              </a:ext>
            </a:extLst>
          </p:cNvPr>
          <p:cNvGrpSpPr/>
          <p:nvPr/>
        </p:nvGrpSpPr>
        <p:grpSpPr>
          <a:xfrm>
            <a:off x="2842882" y="4146958"/>
            <a:ext cx="2085646" cy="2003980"/>
            <a:chOff x="2842882" y="4146958"/>
            <a:chExt cx="2085646" cy="2003980"/>
          </a:xfrm>
        </p:grpSpPr>
        <p:sp>
          <p:nvSpPr>
            <p:cNvPr id="10" name="Rectangle 9">
              <a:extLst>
                <a:ext uri="{FF2B5EF4-FFF2-40B4-BE49-F238E27FC236}">
                  <a16:creationId xmlns:a16="http://schemas.microsoft.com/office/drawing/2014/main" id="{D05626E6-A23F-11B4-8B07-4A3D346FC137}"/>
                </a:ext>
              </a:extLst>
            </p:cNvPr>
            <p:cNvSpPr/>
            <p:nvPr/>
          </p:nvSpPr>
          <p:spPr>
            <a:xfrm>
              <a:off x="2874567" y="4712664"/>
              <a:ext cx="2053961" cy="1438274"/>
            </a:xfrm>
            <a:prstGeom prst="rect">
              <a:avLst/>
            </a:prstGeom>
            <a:solidFill>
              <a:srgbClr val="B1D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Reduce Emissions</a:t>
              </a:r>
              <a:r>
                <a:rPr lang="en-US" sz="1050" dirty="0">
                  <a:solidFill>
                    <a:schemeClr val="tx1"/>
                  </a:solidFill>
                </a:rPr>
                <a:t>: </a:t>
              </a:r>
              <a:br>
                <a:rPr lang="en-US" sz="1050" dirty="0">
                  <a:solidFill>
                    <a:schemeClr val="tx1"/>
                  </a:solidFill>
                </a:rPr>
              </a:br>
              <a:r>
                <a:rPr lang="en-US" sz="1050" dirty="0">
                  <a:solidFill>
                    <a:schemeClr val="tx1"/>
                  </a:solidFill>
                </a:rPr>
                <a:t>Electrify equipment and use clean electricity, improve energy efficiency</a:t>
              </a:r>
            </a:p>
            <a:p>
              <a:endParaRPr lang="en-US" sz="1050" dirty="0">
                <a:solidFill>
                  <a:schemeClr val="tx1"/>
                </a:solidFill>
              </a:endParaRPr>
            </a:p>
            <a:p>
              <a:r>
                <a:rPr lang="en-US" sz="1050" b="1" dirty="0">
                  <a:solidFill>
                    <a:schemeClr val="tx1"/>
                  </a:solidFill>
                </a:rPr>
                <a:t>Examples</a:t>
              </a:r>
              <a:r>
                <a:rPr lang="en-US" sz="1050" dirty="0">
                  <a:solidFill>
                    <a:schemeClr val="tx1"/>
                  </a:solidFill>
                </a:rPr>
                <a:t>: </a:t>
              </a:r>
              <a:br>
                <a:rPr lang="en-US" sz="1050" dirty="0">
                  <a:solidFill>
                    <a:schemeClr val="tx1"/>
                  </a:solidFill>
                </a:rPr>
              </a:br>
              <a:r>
                <a:rPr lang="en-US" sz="1050" dirty="0">
                  <a:solidFill>
                    <a:schemeClr val="tx1"/>
                  </a:solidFill>
                </a:rPr>
                <a:t>Heat pumps, microwave heating, resistive heating, etc.</a:t>
              </a:r>
            </a:p>
          </p:txBody>
        </p:sp>
        <p:grpSp>
          <p:nvGrpSpPr>
            <p:cNvPr id="27" name="Group 26">
              <a:extLst>
                <a:ext uri="{FF2B5EF4-FFF2-40B4-BE49-F238E27FC236}">
                  <a16:creationId xmlns:a16="http://schemas.microsoft.com/office/drawing/2014/main" id="{B1DCBFE7-69AC-AD97-043F-9F34E7ECF2B3}"/>
                </a:ext>
              </a:extLst>
            </p:cNvPr>
            <p:cNvGrpSpPr/>
            <p:nvPr/>
          </p:nvGrpSpPr>
          <p:grpSpPr>
            <a:xfrm>
              <a:off x="2842882" y="4146958"/>
              <a:ext cx="2085645" cy="567918"/>
              <a:chOff x="2842882" y="4146958"/>
              <a:chExt cx="2085645" cy="567918"/>
            </a:xfrm>
          </p:grpSpPr>
          <p:sp>
            <p:nvSpPr>
              <p:cNvPr id="7" name="Rectangle 6">
                <a:extLst>
                  <a:ext uri="{FF2B5EF4-FFF2-40B4-BE49-F238E27FC236}">
                    <a16:creationId xmlns:a16="http://schemas.microsoft.com/office/drawing/2014/main" id="{72AA3A9F-8999-00F8-5F84-E59A9CD3D779}"/>
                  </a:ext>
                </a:extLst>
              </p:cNvPr>
              <p:cNvSpPr/>
              <p:nvPr/>
            </p:nvSpPr>
            <p:spPr>
              <a:xfrm>
                <a:off x="3322241" y="4148689"/>
                <a:ext cx="1606286" cy="566187"/>
              </a:xfrm>
              <a:prstGeom prst="rect">
                <a:avLst/>
              </a:prstGeom>
              <a:solidFill>
                <a:srgbClr val="0285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t>Generate Heat from Clean Electricity</a:t>
                </a:r>
              </a:p>
            </p:txBody>
          </p:sp>
          <p:grpSp>
            <p:nvGrpSpPr>
              <p:cNvPr id="21" name="Group 20">
                <a:extLst>
                  <a:ext uri="{FF2B5EF4-FFF2-40B4-BE49-F238E27FC236}">
                    <a16:creationId xmlns:a16="http://schemas.microsoft.com/office/drawing/2014/main" id="{D8D28586-D6FF-B4A2-66B4-31080DC3441B}"/>
                  </a:ext>
                  <a:ext uri="{C183D7F6-B498-43B3-948B-1728B52AA6E4}">
                    <adec:decorative xmlns:adec="http://schemas.microsoft.com/office/drawing/2017/decorative" val="1"/>
                  </a:ext>
                </a:extLst>
              </p:cNvPr>
              <p:cNvGrpSpPr/>
              <p:nvPr/>
            </p:nvGrpSpPr>
            <p:grpSpPr>
              <a:xfrm>
                <a:off x="2842882" y="4146958"/>
                <a:ext cx="592395" cy="566187"/>
                <a:chOff x="2842882" y="4146958"/>
                <a:chExt cx="592395" cy="566187"/>
              </a:xfrm>
            </p:grpSpPr>
            <p:sp>
              <p:nvSpPr>
                <p:cNvPr id="16" name="Rectangle 15">
                  <a:extLst>
                    <a:ext uri="{FF2B5EF4-FFF2-40B4-BE49-F238E27FC236}">
                      <a16:creationId xmlns:a16="http://schemas.microsoft.com/office/drawing/2014/main" id="{14A8986A-B99C-B42B-F7DA-5DA95BC41600}"/>
                    </a:ext>
                  </a:extLst>
                </p:cNvPr>
                <p:cNvSpPr/>
                <p:nvPr/>
              </p:nvSpPr>
              <p:spPr>
                <a:xfrm>
                  <a:off x="2874564" y="4146958"/>
                  <a:ext cx="560713" cy="566187"/>
                </a:xfrm>
                <a:prstGeom prst="rect">
                  <a:avLst/>
                </a:prstGeom>
                <a:solidFill>
                  <a:srgbClr val="0285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Lightning bolt with solid fill">
                  <a:extLst>
                    <a:ext uri="{FF2B5EF4-FFF2-40B4-BE49-F238E27FC236}">
                      <a16:creationId xmlns:a16="http://schemas.microsoft.com/office/drawing/2014/main" id="{D746B0BC-8574-EEEA-CAE0-F690DB85C9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42882" y="4239732"/>
                  <a:ext cx="457200" cy="457200"/>
                </a:xfrm>
                <a:prstGeom prst="rect">
                  <a:avLst/>
                </a:prstGeom>
              </p:spPr>
            </p:pic>
          </p:grpSp>
        </p:grpSp>
      </p:grpSp>
      <p:grpSp>
        <p:nvGrpSpPr>
          <p:cNvPr id="29" name="Group 28">
            <a:extLst>
              <a:ext uri="{FF2B5EF4-FFF2-40B4-BE49-F238E27FC236}">
                <a16:creationId xmlns:a16="http://schemas.microsoft.com/office/drawing/2014/main" id="{A964B10C-1801-DF2C-1E76-FBB333112967}"/>
              </a:ext>
            </a:extLst>
          </p:cNvPr>
          <p:cNvGrpSpPr/>
          <p:nvPr/>
        </p:nvGrpSpPr>
        <p:grpSpPr>
          <a:xfrm>
            <a:off x="5063722" y="4144580"/>
            <a:ext cx="2059257" cy="2006358"/>
            <a:chOff x="5063722" y="4144580"/>
            <a:chExt cx="2059257" cy="2006358"/>
          </a:xfrm>
        </p:grpSpPr>
        <p:sp>
          <p:nvSpPr>
            <p:cNvPr id="8" name="Rectangle 7">
              <a:extLst>
                <a:ext uri="{FF2B5EF4-FFF2-40B4-BE49-F238E27FC236}">
                  <a16:creationId xmlns:a16="http://schemas.microsoft.com/office/drawing/2014/main" id="{EC018781-E3E9-A498-A7F1-0C351E48B315}"/>
                </a:ext>
              </a:extLst>
            </p:cNvPr>
            <p:cNvSpPr/>
            <p:nvPr/>
          </p:nvSpPr>
          <p:spPr>
            <a:xfrm>
              <a:off x="5495925" y="4144580"/>
              <a:ext cx="1627054" cy="570296"/>
            </a:xfrm>
            <a:prstGeom prst="rect">
              <a:avLst/>
            </a:prstGeom>
            <a:solidFill>
              <a:srgbClr val="0285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t>Integrate Clean Heat from Alternative Sources</a:t>
              </a:r>
            </a:p>
          </p:txBody>
        </p:sp>
        <p:sp>
          <p:nvSpPr>
            <p:cNvPr id="11" name="Rectangle 10">
              <a:extLst>
                <a:ext uri="{FF2B5EF4-FFF2-40B4-BE49-F238E27FC236}">
                  <a16:creationId xmlns:a16="http://schemas.microsoft.com/office/drawing/2014/main" id="{20B1649A-6A19-8C4B-C7F4-FEE8F5A6C9D2}"/>
                </a:ext>
              </a:extLst>
            </p:cNvPr>
            <p:cNvSpPr/>
            <p:nvPr/>
          </p:nvSpPr>
          <p:spPr>
            <a:xfrm>
              <a:off x="5069016" y="4712664"/>
              <a:ext cx="2053961" cy="1438274"/>
            </a:xfrm>
            <a:prstGeom prst="rect">
              <a:avLst/>
            </a:prstGeom>
            <a:solidFill>
              <a:srgbClr val="B1D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Reduce Emissions</a:t>
              </a:r>
              <a:r>
                <a:rPr lang="en-US" sz="1050" dirty="0">
                  <a:solidFill>
                    <a:schemeClr val="tx1"/>
                  </a:solidFill>
                </a:rPr>
                <a:t>: </a:t>
              </a:r>
              <a:br>
                <a:rPr lang="en-US" sz="1050" dirty="0">
                  <a:solidFill>
                    <a:schemeClr val="tx1"/>
                  </a:solidFill>
                </a:rPr>
              </a:br>
              <a:r>
                <a:rPr lang="en-US" sz="1050" dirty="0">
                  <a:solidFill>
                    <a:schemeClr val="tx1"/>
                  </a:solidFill>
                </a:rPr>
                <a:t>Switch to low-emissions heat sources and increase thermal storage</a:t>
              </a:r>
            </a:p>
            <a:p>
              <a:endParaRPr lang="en-US" sz="1050" dirty="0">
                <a:solidFill>
                  <a:schemeClr val="tx1"/>
                </a:solidFill>
              </a:endParaRPr>
            </a:p>
            <a:p>
              <a:r>
                <a:rPr lang="en-US" sz="1050" b="1" dirty="0">
                  <a:solidFill>
                    <a:schemeClr val="tx1"/>
                  </a:solidFill>
                </a:rPr>
                <a:t>Examples</a:t>
              </a:r>
              <a:r>
                <a:rPr lang="en-US" sz="1050" dirty="0">
                  <a:solidFill>
                    <a:schemeClr val="tx1"/>
                  </a:solidFill>
                </a:rPr>
                <a:t>: </a:t>
              </a:r>
              <a:br>
                <a:rPr lang="en-US" sz="1050" dirty="0">
                  <a:solidFill>
                    <a:schemeClr val="tx1"/>
                  </a:solidFill>
                </a:rPr>
              </a:br>
              <a:r>
                <a:rPr lang="en-US" sz="1050" dirty="0">
                  <a:solidFill>
                    <a:schemeClr val="tx1"/>
                  </a:solidFill>
                </a:rPr>
                <a:t>Solar thermal, nuclear, geothermal, hydrogen, some sustainable fuels, etc.</a:t>
              </a:r>
            </a:p>
          </p:txBody>
        </p:sp>
        <p:grpSp>
          <p:nvGrpSpPr>
            <p:cNvPr id="24" name="Group 23">
              <a:extLst>
                <a:ext uri="{FF2B5EF4-FFF2-40B4-BE49-F238E27FC236}">
                  <a16:creationId xmlns:a16="http://schemas.microsoft.com/office/drawing/2014/main" id="{6095421F-8FCB-9BCC-DDFF-C3BFF5C1309D}"/>
                </a:ext>
                <a:ext uri="{C183D7F6-B498-43B3-948B-1728B52AA6E4}">
                  <adec:decorative xmlns:adec="http://schemas.microsoft.com/office/drawing/2017/decorative" val="1"/>
                </a:ext>
              </a:extLst>
            </p:cNvPr>
            <p:cNvGrpSpPr/>
            <p:nvPr/>
          </p:nvGrpSpPr>
          <p:grpSpPr>
            <a:xfrm>
              <a:off x="5063722" y="4144580"/>
              <a:ext cx="560713" cy="568979"/>
              <a:chOff x="5063722" y="4144580"/>
              <a:chExt cx="560713" cy="568979"/>
            </a:xfrm>
          </p:grpSpPr>
          <p:sp>
            <p:nvSpPr>
              <p:cNvPr id="22" name="Rectangle 21">
                <a:extLst>
                  <a:ext uri="{FF2B5EF4-FFF2-40B4-BE49-F238E27FC236}">
                    <a16:creationId xmlns:a16="http://schemas.microsoft.com/office/drawing/2014/main" id="{031159E8-66B7-F86B-60EC-AD5A93DEC835}"/>
                  </a:ext>
                </a:extLst>
              </p:cNvPr>
              <p:cNvSpPr/>
              <p:nvPr/>
            </p:nvSpPr>
            <p:spPr>
              <a:xfrm>
                <a:off x="5063722" y="4144580"/>
                <a:ext cx="560713" cy="568979"/>
              </a:xfrm>
              <a:prstGeom prst="rect">
                <a:avLst/>
              </a:prstGeom>
              <a:solidFill>
                <a:srgbClr val="0285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Dim (Medium Sun) with solid fill">
                <a:extLst>
                  <a:ext uri="{FF2B5EF4-FFF2-40B4-BE49-F238E27FC236}">
                    <a16:creationId xmlns:a16="http://schemas.microsoft.com/office/drawing/2014/main" id="{0E2FBFC6-E9FF-C2E6-0426-8ABA41167A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63722" y="4161170"/>
                <a:ext cx="498878" cy="498878"/>
              </a:xfrm>
              <a:prstGeom prst="rect">
                <a:avLst/>
              </a:prstGeom>
            </p:spPr>
          </p:pic>
        </p:grpSp>
      </p:grpSp>
      <p:grpSp>
        <p:nvGrpSpPr>
          <p:cNvPr id="30" name="Group 29">
            <a:extLst>
              <a:ext uri="{FF2B5EF4-FFF2-40B4-BE49-F238E27FC236}">
                <a16:creationId xmlns:a16="http://schemas.microsoft.com/office/drawing/2014/main" id="{1D84692B-477C-A960-905A-5694069885AA}"/>
              </a:ext>
            </a:extLst>
          </p:cNvPr>
          <p:cNvGrpSpPr/>
          <p:nvPr/>
        </p:nvGrpSpPr>
        <p:grpSpPr>
          <a:xfrm>
            <a:off x="7252881" y="4144579"/>
            <a:ext cx="2053961" cy="2001838"/>
            <a:chOff x="7252881" y="4144579"/>
            <a:chExt cx="2053961" cy="2001838"/>
          </a:xfrm>
        </p:grpSpPr>
        <p:sp>
          <p:nvSpPr>
            <p:cNvPr id="9" name="Rectangle 8">
              <a:extLst>
                <a:ext uri="{FF2B5EF4-FFF2-40B4-BE49-F238E27FC236}">
                  <a16:creationId xmlns:a16="http://schemas.microsoft.com/office/drawing/2014/main" id="{F0981968-C79F-3746-47C0-8E2F0C4519A7}"/>
                </a:ext>
              </a:extLst>
            </p:cNvPr>
            <p:cNvSpPr/>
            <p:nvPr/>
          </p:nvSpPr>
          <p:spPr>
            <a:xfrm>
              <a:off x="7690374" y="4145896"/>
              <a:ext cx="1616468" cy="568979"/>
            </a:xfrm>
            <a:prstGeom prst="rect">
              <a:avLst/>
            </a:prstGeom>
            <a:solidFill>
              <a:srgbClr val="0285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t>Innovate Low- or No-Heat Process Technologies</a:t>
              </a:r>
            </a:p>
          </p:txBody>
        </p:sp>
        <p:sp>
          <p:nvSpPr>
            <p:cNvPr id="12" name="Rectangle 11">
              <a:extLst>
                <a:ext uri="{FF2B5EF4-FFF2-40B4-BE49-F238E27FC236}">
                  <a16:creationId xmlns:a16="http://schemas.microsoft.com/office/drawing/2014/main" id="{2AA87531-069B-2983-DC1B-13A798ACB80C}"/>
                </a:ext>
              </a:extLst>
            </p:cNvPr>
            <p:cNvSpPr/>
            <p:nvPr/>
          </p:nvSpPr>
          <p:spPr>
            <a:xfrm>
              <a:off x="7252881" y="4708143"/>
              <a:ext cx="2053961" cy="1438274"/>
            </a:xfrm>
            <a:prstGeom prst="rect">
              <a:avLst/>
            </a:prstGeom>
            <a:solidFill>
              <a:srgbClr val="B1D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Reduce Emissions</a:t>
              </a:r>
              <a:r>
                <a:rPr lang="en-US" sz="1050" dirty="0">
                  <a:solidFill>
                    <a:schemeClr val="tx1"/>
                  </a:solidFill>
                </a:rPr>
                <a:t>: </a:t>
              </a:r>
              <a:br>
                <a:rPr lang="en-US" sz="1050" dirty="0">
                  <a:solidFill>
                    <a:schemeClr val="tx1"/>
                  </a:solidFill>
                </a:rPr>
              </a:br>
              <a:r>
                <a:rPr lang="en-US" sz="1050" dirty="0">
                  <a:solidFill>
                    <a:schemeClr val="tx1"/>
                  </a:solidFill>
                </a:rPr>
                <a:t>New chemistry and emerging approaches to reduce heat demand</a:t>
              </a:r>
            </a:p>
            <a:p>
              <a:endParaRPr lang="en-US" sz="1050" dirty="0">
                <a:solidFill>
                  <a:schemeClr val="tx1"/>
                </a:solidFill>
              </a:endParaRPr>
            </a:p>
            <a:p>
              <a:r>
                <a:rPr lang="en-US" sz="1050" b="1" dirty="0">
                  <a:solidFill>
                    <a:schemeClr val="tx1"/>
                  </a:solidFill>
                </a:rPr>
                <a:t>Examples</a:t>
              </a:r>
              <a:r>
                <a:rPr lang="en-US" sz="1050" dirty="0">
                  <a:solidFill>
                    <a:schemeClr val="tx1"/>
                  </a:solidFill>
                </a:rPr>
                <a:t>: </a:t>
              </a:r>
              <a:br>
                <a:rPr lang="en-US" sz="1050" dirty="0">
                  <a:solidFill>
                    <a:schemeClr val="tx1"/>
                  </a:solidFill>
                </a:rPr>
              </a:br>
              <a:r>
                <a:rPr lang="en-US" sz="1050" dirty="0">
                  <a:solidFill>
                    <a:schemeClr val="tx1"/>
                  </a:solidFill>
                </a:rPr>
                <a:t>Advanced separations, electrolysis, ultraviolet curing, biobased manufacturing, etc.</a:t>
              </a:r>
            </a:p>
          </p:txBody>
        </p:sp>
        <p:grpSp>
          <p:nvGrpSpPr>
            <p:cNvPr id="25" name="Group 24">
              <a:extLst>
                <a:ext uri="{FF2B5EF4-FFF2-40B4-BE49-F238E27FC236}">
                  <a16:creationId xmlns:a16="http://schemas.microsoft.com/office/drawing/2014/main" id="{D775B3F6-D524-7C39-450D-EEF00C2A60D7}"/>
                </a:ext>
                <a:ext uri="{C183D7F6-B498-43B3-948B-1728B52AA6E4}">
                  <adec:decorative xmlns:adec="http://schemas.microsoft.com/office/drawing/2017/decorative" val="1"/>
                </a:ext>
              </a:extLst>
            </p:cNvPr>
            <p:cNvGrpSpPr/>
            <p:nvPr/>
          </p:nvGrpSpPr>
          <p:grpSpPr>
            <a:xfrm>
              <a:off x="7252881" y="4144579"/>
              <a:ext cx="560713" cy="563563"/>
              <a:chOff x="7252881" y="4144355"/>
              <a:chExt cx="560713" cy="540164"/>
            </a:xfrm>
          </p:grpSpPr>
          <p:sp>
            <p:nvSpPr>
              <p:cNvPr id="23" name="Rectangle 22">
                <a:extLst>
                  <a:ext uri="{FF2B5EF4-FFF2-40B4-BE49-F238E27FC236}">
                    <a16:creationId xmlns:a16="http://schemas.microsoft.com/office/drawing/2014/main" id="{945D4412-C08F-C094-F65B-A67A219C6A9E}"/>
                  </a:ext>
                </a:extLst>
              </p:cNvPr>
              <p:cNvSpPr/>
              <p:nvPr/>
            </p:nvSpPr>
            <p:spPr>
              <a:xfrm>
                <a:off x="7252881" y="4144355"/>
                <a:ext cx="560713" cy="540164"/>
              </a:xfrm>
              <a:prstGeom prst="rect">
                <a:avLst/>
              </a:prstGeom>
              <a:solidFill>
                <a:srgbClr val="0285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Beaker with solid fill">
                <a:extLst>
                  <a:ext uri="{FF2B5EF4-FFF2-40B4-BE49-F238E27FC236}">
                    <a16:creationId xmlns:a16="http://schemas.microsoft.com/office/drawing/2014/main" id="{FE1F9E21-B640-97C3-AB03-3073FCB5F6F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58174" y="4189090"/>
                <a:ext cx="451907" cy="451907"/>
              </a:xfrm>
              <a:prstGeom prst="rect">
                <a:avLst/>
              </a:prstGeom>
            </p:spPr>
          </p:pic>
        </p:grpSp>
      </p:grpSp>
    </p:spTree>
    <p:extLst>
      <p:ext uri="{BB962C8B-B14F-4D97-AF65-F5344CB8AC3E}">
        <p14:creationId xmlns:p14="http://schemas.microsoft.com/office/powerpoint/2010/main" val="116219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10BAAA1C-6A3F-F238-80E7-2F1CA357D1B5}"/>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6471" r="26471"/>
          <a:stretch/>
        </p:blipFill>
        <p:spPr>
          <a:xfrm>
            <a:off x="7387520" y="-28285"/>
            <a:ext cx="4882135" cy="6914569"/>
          </a:xfrm>
        </p:spPr>
      </p:pic>
      <p:sp>
        <p:nvSpPr>
          <p:cNvPr id="9" name="Title 8">
            <a:extLst>
              <a:ext uri="{FF2B5EF4-FFF2-40B4-BE49-F238E27FC236}">
                <a16:creationId xmlns:a16="http://schemas.microsoft.com/office/drawing/2014/main" id="{331CAE2D-A0A3-B8F1-D03B-2181C0ADC3B3}"/>
              </a:ext>
            </a:extLst>
          </p:cNvPr>
          <p:cNvSpPr>
            <a:spLocks noGrp="1"/>
          </p:cNvSpPr>
          <p:nvPr>
            <p:ph type="title"/>
          </p:nvPr>
        </p:nvSpPr>
        <p:spPr>
          <a:xfrm>
            <a:off x="480484" y="183573"/>
            <a:ext cx="9064208" cy="812800"/>
          </a:xfrm>
        </p:spPr>
        <p:txBody>
          <a:bodyPr/>
          <a:lstStyle/>
          <a:p>
            <a:r>
              <a:rPr lang="en-US" sz="2400"/>
              <a:t>Arizona State University to Lead New DOE Institute Focused on Electrifying Process Heat</a:t>
            </a:r>
          </a:p>
        </p:txBody>
      </p:sp>
      <p:sp>
        <p:nvSpPr>
          <p:cNvPr id="5" name="Content Placeholder 4">
            <a:extLst>
              <a:ext uri="{FF2B5EF4-FFF2-40B4-BE49-F238E27FC236}">
                <a16:creationId xmlns:a16="http://schemas.microsoft.com/office/drawing/2014/main" id="{D9DAFB8D-7E26-494E-7817-1E879165333F}"/>
              </a:ext>
            </a:extLst>
          </p:cNvPr>
          <p:cNvSpPr>
            <a:spLocks noGrp="1"/>
          </p:cNvSpPr>
          <p:nvPr>
            <p:ph sz="quarter" idx="10"/>
          </p:nvPr>
        </p:nvSpPr>
        <p:spPr>
          <a:xfrm>
            <a:off x="480484" y="1093728"/>
            <a:ext cx="6907036" cy="3622110"/>
          </a:xfrm>
        </p:spPr>
        <p:txBody>
          <a:bodyPr/>
          <a:lstStyle/>
          <a:p>
            <a:pPr marL="347345" lvl="1" indent="-331470">
              <a:spcBef>
                <a:spcPts val="600"/>
              </a:spcBef>
              <a:spcAft>
                <a:spcPts val="600"/>
              </a:spcAft>
              <a:buFont typeface="Arial" panose="020B0604020202020204" pitchFamily="34" charset="0"/>
              <a:buChar char="•"/>
            </a:pPr>
            <a:r>
              <a:rPr kumimoji="0" lang="en-US" sz="1800" b="0" i="0" u="none" strike="noStrike" kern="1200" cap="none" spc="0" normalizeH="0" baseline="0" noProof="0" dirty="0">
                <a:ln>
                  <a:noFill/>
                </a:ln>
                <a:effectLst/>
                <a:uLnTx/>
                <a:uFillTx/>
                <a:ea typeface="+mn-ea"/>
                <a:cs typeface="+mn-cs"/>
              </a:rPr>
              <a:t>The Electrified Processes for Industry without Carbon </a:t>
            </a:r>
            <a:r>
              <a:rPr kumimoji="0" lang="en-US" sz="1800" b="1" i="0" u="none" strike="noStrike" kern="1200" cap="none" spc="0" normalizeH="0" baseline="0" noProof="0" dirty="0">
                <a:ln>
                  <a:noFill/>
                </a:ln>
                <a:effectLst/>
                <a:uLnTx/>
                <a:uFillTx/>
                <a:ea typeface="+mn-ea"/>
                <a:cs typeface="+mn-cs"/>
              </a:rPr>
              <a:t>(EPIXC) </a:t>
            </a:r>
            <a:r>
              <a:rPr kumimoji="0" lang="en-US" sz="1800" b="0" i="0" u="none" strike="noStrike" kern="1200" cap="none" spc="0" normalizeH="0" baseline="0" noProof="0" dirty="0">
                <a:ln>
                  <a:noFill/>
                </a:ln>
                <a:effectLst/>
                <a:uLnTx/>
                <a:uFillTx/>
                <a:ea typeface="+mn-ea"/>
                <a:cs typeface="+mn-cs"/>
              </a:rPr>
              <a:t>Institute is DOE’s 7th Clean Energy Manufacturing Innovation Institute.</a:t>
            </a:r>
            <a:endParaRPr lang="en-US" sz="1800" b="0" i="0" u="none" strike="noStrike" kern="1200" cap="none" spc="0" normalizeH="0" baseline="0" noProof="0" dirty="0">
              <a:ln>
                <a:noFill/>
              </a:ln>
              <a:effectLst/>
              <a:uLnTx/>
              <a:uFillTx/>
              <a:ea typeface="+mn-ea"/>
              <a:cs typeface="+mn-cs"/>
            </a:endParaRPr>
          </a:p>
          <a:p>
            <a:pPr marL="347345" lvl="1" indent="-331470">
              <a:spcBef>
                <a:spcPts val="600"/>
              </a:spcBef>
              <a:spcAft>
                <a:spcPts val="600"/>
              </a:spcAft>
              <a:buFont typeface="Arial" panose="020B0604020202020204" pitchFamily="34" charset="0"/>
              <a:buChar char="•"/>
            </a:pPr>
            <a:r>
              <a:rPr lang="en-US" dirty="0">
                <a:ea typeface="+mn-ea"/>
                <a:cs typeface="+mn-cs"/>
              </a:rPr>
              <a:t>EPIXC will:</a:t>
            </a:r>
          </a:p>
          <a:p>
            <a:pPr marL="758825" lvl="2" indent="-285750">
              <a:spcBef>
                <a:spcPts val="600"/>
              </a:spcBef>
              <a:spcAft>
                <a:spcPts val="600"/>
              </a:spcAft>
              <a:buFont typeface="Arial" panose="020B0604020202020204" pitchFamily="34" charset="0"/>
              <a:buChar char="•"/>
            </a:pPr>
            <a:r>
              <a:rPr lang="en-US" dirty="0">
                <a:ea typeface="+mn-ea"/>
                <a:cs typeface="+mn-cs"/>
              </a:rPr>
              <a:t>Allocate up to </a:t>
            </a:r>
            <a:r>
              <a:rPr lang="en-US" b="1" dirty="0">
                <a:solidFill>
                  <a:srgbClr val="007934"/>
                </a:solidFill>
                <a:ea typeface="+mn-ea"/>
                <a:cs typeface="+mn-cs"/>
              </a:rPr>
              <a:t>$70M </a:t>
            </a:r>
            <a:r>
              <a:rPr lang="en-US" dirty="0">
                <a:ea typeface="+mn-ea"/>
                <a:cs typeface="+mn-cs"/>
              </a:rPr>
              <a:t>in federal funding over the next 5 years to fund RD&amp;D projects to electrify process heating. </a:t>
            </a:r>
          </a:p>
          <a:p>
            <a:pPr marL="758825" lvl="2" indent="-285750">
              <a:spcBef>
                <a:spcPts val="600"/>
              </a:spcBef>
              <a:spcAft>
                <a:spcPts val="600"/>
              </a:spcAft>
              <a:buFont typeface="Arial" panose="020B0604020202020204" pitchFamily="34" charset="0"/>
              <a:buChar char="•"/>
            </a:pPr>
            <a:r>
              <a:rPr kumimoji="0" lang="en-US" b="0" i="0" u="none" strike="noStrike" kern="1200" cap="none" spc="0" normalizeH="0" baseline="0" noProof="0" dirty="0">
                <a:ln>
                  <a:noFill/>
                </a:ln>
                <a:effectLst/>
                <a:uLnTx/>
                <a:uFillTx/>
                <a:ea typeface="+mn-ea"/>
                <a:cs typeface="+mn-cs"/>
              </a:rPr>
              <a:t>Mobilize a multisector coalition of private companies, National Labs, universities, labor unions, and community partners to create an innovation ecosystem.</a:t>
            </a:r>
            <a:r>
              <a:rPr lang="en-US" dirty="0">
                <a:ea typeface="+mn-ea"/>
                <a:cs typeface="+mn-cs"/>
              </a:rPr>
              <a:t> </a:t>
            </a:r>
            <a:endParaRPr lang="en-US" b="0" i="0" u="none" strike="noStrike" kern="1200" cap="none" spc="0" normalizeH="0" baseline="0" noProof="0" dirty="0">
              <a:ln>
                <a:noFill/>
              </a:ln>
              <a:effectLst/>
              <a:uLnTx/>
              <a:uFillTx/>
              <a:ea typeface="+mn-ea"/>
              <a:cs typeface="+mn-cs"/>
            </a:endParaRPr>
          </a:p>
          <a:p>
            <a:pPr marL="758825" lvl="2" indent="-285750">
              <a:spcBef>
                <a:spcPts val="600"/>
              </a:spcBef>
              <a:spcAft>
                <a:spcPts val="600"/>
              </a:spcAft>
              <a:buFont typeface="Arial" panose="020B0604020202020204" pitchFamily="34" charset="0"/>
              <a:buChar char="•"/>
            </a:pPr>
            <a:r>
              <a:rPr kumimoji="0" lang="en-US" b="0" i="0" u="none" strike="noStrike" kern="1200" cap="none" spc="0" normalizeH="0" baseline="0" noProof="0" dirty="0">
                <a:ln>
                  <a:noFill/>
                </a:ln>
                <a:effectLst/>
                <a:uLnTx/>
                <a:uFillTx/>
                <a:ea typeface="+mn-ea"/>
                <a:cs typeface="+mn-cs"/>
              </a:rPr>
              <a:t>Bridge the gap between research and commercialization to move novel electrification processes out of the lab and into the market.</a:t>
            </a:r>
            <a:r>
              <a:rPr lang="en-US" dirty="0">
                <a:ea typeface="+mn-ea"/>
                <a:cs typeface="+mn-cs"/>
              </a:rPr>
              <a:t> </a:t>
            </a:r>
            <a:endParaRPr lang="en-US" b="0" i="0" u="none" strike="noStrike" kern="1200" cap="none" spc="0" normalizeH="0" baseline="0" noProof="0" dirty="0">
              <a:ln>
                <a:noFill/>
              </a:ln>
              <a:effectLst/>
              <a:uLnTx/>
              <a:uFillTx/>
              <a:ea typeface="+mn-ea"/>
              <a:cs typeface="+mn-cs"/>
            </a:endParaRPr>
          </a:p>
          <a:p>
            <a:pPr marL="804863" lvl="2" indent="-331788">
              <a:spcBef>
                <a:spcPts val="600"/>
              </a:spcBef>
              <a:spcAft>
                <a:spcPts val="600"/>
              </a:spcAft>
              <a:buFont typeface="Arial" panose="020B0604020202020204" pitchFamily="34" charset="0"/>
              <a:buChar char="•"/>
            </a:pPr>
            <a:endParaRPr kumimoji="0" lang="en-US" b="0" i="0" u="none" strike="noStrike" kern="1200" cap="none" spc="0" normalizeH="0" baseline="0" noProof="0" dirty="0">
              <a:ln>
                <a:noFill/>
              </a:ln>
              <a:effectLst/>
              <a:uLnTx/>
              <a:uFillTx/>
              <a:ea typeface="+mn-ea"/>
              <a:cs typeface="+mn-cs"/>
            </a:endParaRPr>
          </a:p>
          <a:p>
            <a:pPr marL="804863" lvl="2" indent="-331788">
              <a:spcBef>
                <a:spcPts val="600"/>
              </a:spcBef>
              <a:spcAft>
                <a:spcPts val="600"/>
              </a:spcAft>
              <a:buFont typeface="Arial" panose="020B0604020202020204" pitchFamily="34" charset="0"/>
              <a:buChar char="•"/>
            </a:pPr>
            <a:endParaRPr kumimoji="0" lang="en-US" b="0" i="0" u="none" strike="noStrike" kern="1200" cap="none" spc="0" normalizeH="0" baseline="0" noProof="0" dirty="0">
              <a:ln>
                <a:noFill/>
              </a:ln>
              <a:effectLst/>
              <a:uLnTx/>
              <a:uFillTx/>
              <a:ea typeface="+mn-ea"/>
              <a:cs typeface="+mn-cs"/>
            </a:endParaRPr>
          </a:p>
        </p:txBody>
      </p:sp>
      <p:pic>
        <p:nvPicPr>
          <p:cNvPr id="2" name="Picture 1">
            <a:extLst>
              <a:ext uri="{FF2B5EF4-FFF2-40B4-BE49-F238E27FC236}">
                <a16:creationId xmlns:a16="http://schemas.microsoft.com/office/drawing/2014/main" id="{BA14A1DD-D82A-E13B-CD96-DAA79A0DE213}"/>
              </a:ext>
            </a:extLst>
          </p:cNvPr>
          <p:cNvPicPr>
            <a:picLocks noChangeAspect="1"/>
          </p:cNvPicPr>
          <p:nvPr/>
        </p:nvPicPr>
        <p:blipFill>
          <a:blip r:embed="rId4"/>
          <a:stretch>
            <a:fillRect/>
          </a:stretch>
        </p:blipFill>
        <p:spPr>
          <a:xfrm>
            <a:off x="801385" y="5210326"/>
            <a:ext cx="2568540" cy="1284270"/>
          </a:xfrm>
          <a:prstGeom prst="rect">
            <a:avLst/>
          </a:prstGeom>
        </p:spPr>
      </p:pic>
      <p:pic>
        <p:nvPicPr>
          <p:cNvPr id="3" name="Picture 2">
            <a:extLst>
              <a:ext uri="{FF2B5EF4-FFF2-40B4-BE49-F238E27FC236}">
                <a16:creationId xmlns:a16="http://schemas.microsoft.com/office/drawing/2014/main" id="{AE483F2D-3E45-F960-8CE7-264C7EA10493}"/>
              </a:ext>
            </a:extLst>
          </p:cNvPr>
          <p:cNvPicPr>
            <a:picLocks noChangeAspect="1"/>
          </p:cNvPicPr>
          <p:nvPr/>
        </p:nvPicPr>
        <p:blipFill>
          <a:blip r:embed="rId5"/>
          <a:stretch>
            <a:fillRect/>
          </a:stretch>
        </p:blipFill>
        <p:spPr>
          <a:xfrm>
            <a:off x="4804481" y="5819066"/>
            <a:ext cx="2905183" cy="525257"/>
          </a:xfrm>
          <a:prstGeom prst="rect">
            <a:avLst/>
          </a:prstGeom>
        </p:spPr>
      </p:pic>
    </p:spTree>
    <p:extLst>
      <p:ext uri="{BB962C8B-B14F-4D97-AF65-F5344CB8AC3E}">
        <p14:creationId xmlns:p14="http://schemas.microsoft.com/office/powerpoint/2010/main" val="3681339892"/>
      </p:ext>
    </p:extLst>
  </p:cSld>
  <p:clrMapOvr>
    <a:masterClrMapping/>
  </p:clrMapOvr>
  <mc:AlternateContent xmlns:mc="http://schemas.openxmlformats.org/markup-compatibility/2006" xmlns:p14="http://schemas.microsoft.com/office/powerpoint/2010/main">
    <mc:Choice Requires="p14">
      <p:transition spd="med" p14:dur="700" advTm="1162443">
        <p:fade/>
      </p:transition>
    </mc:Choice>
    <mc:Fallback xmlns="">
      <p:transition spd="med" advTm="1162443">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white tank in a factory&#10;&#10;Description automatically generated">
            <a:extLst>
              <a:ext uri="{FF2B5EF4-FFF2-40B4-BE49-F238E27FC236}">
                <a16:creationId xmlns:a16="http://schemas.microsoft.com/office/drawing/2014/main" id="{CEB8175C-A400-E239-0A41-9D7E087D4D52}"/>
              </a:ext>
            </a:extLst>
          </p:cNvPr>
          <p:cNvPicPr>
            <a:picLocks noChangeAspect="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l="29378" b="73132"/>
          <a:stretch/>
        </p:blipFill>
        <p:spPr>
          <a:xfrm>
            <a:off x="0" y="-1"/>
            <a:ext cx="12192000" cy="1690577"/>
          </a:xfrm>
          <a:prstGeom prst="rect">
            <a:avLst/>
          </a:prstGeom>
        </p:spPr>
      </p:pic>
      <p:sp>
        <p:nvSpPr>
          <p:cNvPr id="2" name="Title 1">
            <a:extLst>
              <a:ext uri="{FF2B5EF4-FFF2-40B4-BE49-F238E27FC236}">
                <a16:creationId xmlns:a16="http://schemas.microsoft.com/office/drawing/2014/main" id="{65A1DE62-062F-3949-0A58-3625273EBD4F}"/>
              </a:ext>
            </a:extLst>
          </p:cNvPr>
          <p:cNvSpPr>
            <a:spLocks noGrp="1"/>
          </p:cNvSpPr>
          <p:nvPr>
            <p:ph type="title"/>
          </p:nvPr>
        </p:nvSpPr>
        <p:spPr>
          <a:xfrm>
            <a:off x="201169" y="219442"/>
            <a:ext cx="11441481" cy="1251689"/>
          </a:xfrm>
        </p:spPr>
        <p:txBody>
          <a:bodyPr/>
          <a:lstStyle/>
          <a:p>
            <a:r>
              <a:rPr lang="en-US" sz="3600">
                <a:solidFill>
                  <a:schemeClr val="bg1"/>
                </a:solidFill>
              </a:rPr>
              <a:t>Chemicals and Refining Priorities</a:t>
            </a:r>
          </a:p>
        </p:txBody>
      </p:sp>
      <p:cxnSp>
        <p:nvCxnSpPr>
          <p:cNvPr id="19" name="Straight Connector 18">
            <a:extLst>
              <a:ext uri="{FF2B5EF4-FFF2-40B4-BE49-F238E27FC236}">
                <a16:creationId xmlns:a16="http://schemas.microsoft.com/office/drawing/2014/main" id="{EEEF6C04-0A2C-D56C-145A-7EBBA4BBBF53}"/>
              </a:ext>
            </a:extLst>
          </p:cNvPr>
          <p:cNvCxnSpPr>
            <a:cxnSpLocks/>
          </p:cNvCxnSpPr>
          <p:nvPr/>
        </p:nvCxnSpPr>
        <p:spPr>
          <a:xfrm flipH="1">
            <a:off x="276447" y="2371684"/>
            <a:ext cx="1714077" cy="0"/>
          </a:xfrm>
          <a:prstGeom prst="line">
            <a:avLst/>
          </a:prstGeom>
          <a:ln w="3175">
            <a:solidFill>
              <a:srgbClr val="007934"/>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70B169B7-02FF-07C6-EC17-F27D087697AF}"/>
              </a:ext>
            </a:extLst>
          </p:cNvPr>
          <p:cNvSpPr txBox="1"/>
          <p:nvPr/>
        </p:nvSpPr>
        <p:spPr>
          <a:xfrm>
            <a:off x="201169" y="1910019"/>
            <a:ext cx="3179136" cy="461665"/>
          </a:xfrm>
          <a:prstGeom prst="rect">
            <a:avLst/>
          </a:prstGeom>
          <a:noFill/>
        </p:spPr>
        <p:txBody>
          <a:bodyPr wrap="square" rtlCol="0">
            <a:spAutoFit/>
          </a:bodyPr>
          <a:lstStyle/>
          <a:p>
            <a:r>
              <a:rPr lang="en-US" sz="2400" b="1"/>
              <a:t>Crosscutting</a:t>
            </a:r>
          </a:p>
        </p:txBody>
      </p:sp>
      <p:sp>
        <p:nvSpPr>
          <p:cNvPr id="26" name="TextBox 25">
            <a:extLst>
              <a:ext uri="{FF2B5EF4-FFF2-40B4-BE49-F238E27FC236}">
                <a16:creationId xmlns:a16="http://schemas.microsoft.com/office/drawing/2014/main" id="{94F7AC70-5FCA-A430-BF50-63BE32BFF4A3}"/>
              </a:ext>
            </a:extLst>
          </p:cNvPr>
          <p:cNvSpPr txBox="1"/>
          <p:nvPr/>
        </p:nvSpPr>
        <p:spPr>
          <a:xfrm>
            <a:off x="6520875" y="1842193"/>
            <a:ext cx="3179136" cy="461665"/>
          </a:xfrm>
          <a:prstGeom prst="rect">
            <a:avLst/>
          </a:prstGeom>
          <a:noFill/>
        </p:spPr>
        <p:txBody>
          <a:bodyPr wrap="square" rtlCol="0">
            <a:spAutoFit/>
          </a:bodyPr>
          <a:lstStyle/>
          <a:p>
            <a:r>
              <a:rPr lang="en-US" sz="2400" b="1"/>
              <a:t>Sector-Specific</a:t>
            </a:r>
          </a:p>
        </p:txBody>
      </p:sp>
      <p:grpSp>
        <p:nvGrpSpPr>
          <p:cNvPr id="3" name="Group 2">
            <a:extLst>
              <a:ext uri="{FF2B5EF4-FFF2-40B4-BE49-F238E27FC236}">
                <a16:creationId xmlns:a16="http://schemas.microsoft.com/office/drawing/2014/main" id="{5491BBF9-263C-670F-B9B1-D7C9107FE44B}"/>
              </a:ext>
              <a:ext uri="{C183D7F6-B498-43B3-948B-1728B52AA6E4}">
                <adec:decorative xmlns:adec="http://schemas.microsoft.com/office/drawing/2017/decorative" val="1"/>
              </a:ext>
            </a:extLst>
          </p:cNvPr>
          <p:cNvGrpSpPr/>
          <p:nvPr/>
        </p:nvGrpSpPr>
        <p:grpSpPr>
          <a:xfrm>
            <a:off x="446573" y="2742232"/>
            <a:ext cx="637953" cy="623789"/>
            <a:chOff x="446573" y="2742232"/>
            <a:chExt cx="637953" cy="623789"/>
          </a:xfrm>
        </p:grpSpPr>
        <p:sp>
          <p:nvSpPr>
            <p:cNvPr id="36" name="Oval 35">
              <a:extLst>
                <a:ext uri="{FF2B5EF4-FFF2-40B4-BE49-F238E27FC236}">
                  <a16:creationId xmlns:a16="http://schemas.microsoft.com/office/drawing/2014/main" id="{C4D8E6D6-A041-C18B-4D55-59E093482231}"/>
                </a:ext>
              </a:extLst>
            </p:cNvPr>
            <p:cNvSpPr/>
            <p:nvPr/>
          </p:nvSpPr>
          <p:spPr>
            <a:xfrm>
              <a:off x="446573" y="2742232"/>
              <a:ext cx="637953" cy="623789"/>
            </a:xfrm>
            <a:prstGeom prst="ellipse">
              <a:avLst/>
            </a:prstGeom>
            <a:solidFill>
              <a:srgbClr val="0079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ED83ED3F-2238-6DE9-EC16-9EFAA4BA03DA}"/>
                </a:ext>
              </a:extLst>
            </p:cNvPr>
            <p:cNvPicPr>
              <a:picLocks noChangeAspect="1"/>
            </p:cNvPicPr>
            <p:nvPr/>
          </p:nvPicPr>
          <p:blipFill>
            <a:blip r:embed="rId3"/>
            <a:stretch>
              <a:fillRect/>
            </a:stretch>
          </p:blipFill>
          <p:spPr>
            <a:xfrm>
              <a:off x="584795" y="2869734"/>
              <a:ext cx="355375" cy="353628"/>
            </a:xfrm>
            <a:prstGeom prst="rect">
              <a:avLst/>
            </a:prstGeom>
            <a:noFill/>
            <a:ln>
              <a:solidFill>
                <a:srgbClr val="007934"/>
              </a:solidFill>
            </a:ln>
          </p:spPr>
        </p:pic>
      </p:grpSp>
      <p:sp>
        <p:nvSpPr>
          <p:cNvPr id="37" name="TextBox 36">
            <a:extLst>
              <a:ext uri="{FF2B5EF4-FFF2-40B4-BE49-F238E27FC236}">
                <a16:creationId xmlns:a16="http://schemas.microsoft.com/office/drawing/2014/main" id="{5CA93560-539B-E9F0-E657-198193215799}"/>
              </a:ext>
            </a:extLst>
          </p:cNvPr>
          <p:cNvSpPr txBox="1"/>
          <p:nvPr/>
        </p:nvSpPr>
        <p:spPr>
          <a:xfrm>
            <a:off x="1193086" y="2883316"/>
            <a:ext cx="3700131" cy="400110"/>
          </a:xfrm>
          <a:prstGeom prst="rect">
            <a:avLst/>
          </a:prstGeom>
          <a:noFill/>
        </p:spPr>
        <p:txBody>
          <a:bodyPr wrap="square" rtlCol="0">
            <a:spAutoFit/>
          </a:bodyPr>
          <a:lstStyle/>
          <a:p>
            <a:pPr marL="285750" indent="-285750">
              <a:buFont typeface="Arial" panose="020B0604020202020204" pitchFamily="34" charset="0"/>
              <a:buChar char="•"/>
            </a:pPr>
            <a:r>
              <a:rPr lang="en-US" sz="2000"/>
              <a:t>Carbon capture integration</a:t>
            </a:r>
          </a:p>
        </p:txBody>
      </p:sp>
      <p:grpSp>
        <p:nvGrpSpPr>
          <p:cNvPr id="4" name="Group 3">
            <a:extLst>
              <a:ext uri="{FF2B5EF4-FFF2-40B4-BE49-F238E27FC236}">
                <a16:creationId xmlns:a16="http://schemas.microsoft.com/office/drawing/2014/main" id="{32EE0966-11D6-DD37-ACC6-9681DECDDFFC}"/>
              </a:ext>
              <a:ext uri="{C183D7F6-B498-43B3-948B-1728B52AA6E4}">
                <adec:decorative xmlns:adec="http://schemas.microsoft.com/office/drawing/2017/decorative" val="1"/>
              </a:ext>
            </a:extLst>
          </p:cNvPr>
          <p:cNvGrpSpPr/>
          <p:nvPr/>
        </p:nvGrpSpPr>
        <p:grpSpPr>
          <a:xfrm>
            <a:off x="464771" y="3782355"/>
            <a:ext cx="637953" cy="623789"/>
            <a:chOff x="464771" y="3782355"/>
            <a:chExt cx="637953" cy="623789"/>
          </a:xfrm>
        </p:grpSpPr>
        <p:sp>
          <p:nvSpPr>
            <p:cNvPr id="39" name="Oval 38">
              <a:extLst>
                <a:ext uri="{FF2B5EF4-FFF2-40B4-BE49-F238E27FC236}">
                  <a16:creationId xmlns:a16="http://schemas.microsoft.com/office/drawing/2014/main" id="{7CED370C-A6E1-1066-7BFB-7F144764D50C}"/>
                </a:ext>
              </a:extLst>
            </p:cNvPr>
            <p:cNvSpPr/>
            <p:nvPr/>
          </p:nvSpPr>
          <p:spPr>
            <a:xfrm>
              <a:off x="464771" y="3782355"/>
              <a:ext cx="637953" cy="623789"/>
            </a:xfrm>
            <a:prstGeom prst="ellipse">
              <a:avLst/>
            </a:prstGeom>
            <a:solidFill>
              <a:srgbClr val="0079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C7D5C497-D7F5-CAB9-5DA9-939731D08F14}"/>
                </a:ext>
              </a:extLst>
            </p:cNvPr>
            <p:cNvPicPr>
              <a:picLocks noChangeAspect="1"/>
            </p:cNvPicPr>
            <p:nvPr/>
          </p:nvPicPr>
          <p:blipFill>
            <a:blip r:embed="rId4"/>
            <a:stretch>
              <a:fillRect/>
            </a:stretch>
          </p:blipFill>
          <p:spPr>
            <a:xfrm>
              <a:off x="606061" y="3932103"/>
              <a:ext cx="368728" cy="324291"/>
            </a:xfrm>
            <a:prstGeom prst="rect">
              <a:avLst/>
            </a:prstGeom>
          </p:spPr>
        </p:pic>
      </p:grpSp>
      <p:sp>
        <p:nvSpPr>
          <p:cNvPr id="40" name="TextBox 39">
            <a:extLst>
              <a:ext uri="{FF2B5EF4-FFF2-40B4-BE49-F238E27FC236}">
                <a16:creationId xmlns:a16="http://schemas.microsoft.com/office/drawing/2014/main" id="{542B0189-8511-1B8B-85EF-DA8DAFF5A72E}"/>
              </a:ext>
            </a:extLst>
          </p:cNvPr>
          <p:cNvSpPr txBox="1"/>
          <p:nvPr/>
        </p:nvSpPr>
        <p:spPr>
          <a:xfrm>
            <a:off x="1210721" y="3698803"/>
            <a:ext cx="3700131" cy="1292662"/>
          </a:xfrm>
          <a:prstGeom prst="rect">
            <a:avLst/>
          </a:prstGeom>
          <a:noFill/>
        </p:spPr>
        <p:txBody>
          <a:bodyPr wrap="square" rtlCol="0">
            <a:spAutoFit/>
          </a:bodyPr>
          <a:lstStyle/>
          <a:p>
            <a:pPr marL="285750" indent="-285750">
              <a:buFont typeface="Arial" panose="020B0604020202020204" pitchFamily="34" charset="0"/>
              <a:buChar char="•"/>
            </a:pPr>
            <a:r>
              <a:rPr lang="en-US" sz="2000"/>
              <a:t>Low-carbon fuels </a:t>
            </a:r>
          </a:p>
          <a:p>
            <a:pPr marL="285750" indent="-285750">
              <a:buFont typeface="Arial" panose="020B0604020202020204" pitchFamily="34" charset="0"/>
              <a:buChar char="•"/>
            </a:pPr>
            <a:r>
              <a:rPr lang="en-US" sz="2000"/>
              <a:t>Low-carbon &amp; electrified process heating </a:t>
            </a:r>
          </a:p>
          <a:p>
            <a:endParaRPr lang="en-US"/>
          </a:p>
        </p:txBody>
      </p:sp>
      <p:grpSp>
        <p:nvGrpSpPr>
          <p:cNvPr id="5" name="Group 4">
            <a:extLst>
              <a:ext uri="{FF2B5EF4-FFF2-40B4-BE49-F238E27FC236}">
                <a16:creationId xmlns:a16="http://schemas.microsoft.com/office/drawing/2014/main" id="{BDA147A4-C358-BAC2-4877-A89DFCF82FA2}"/>
              </a:ext>
              <a:ext uri="{C183D7F6-B498-43B3-948B-1728B52AA6E4}">
                <adec:decorative xmlns:adec="http://schemas.microsoft.com/office/drawing/2017/decorative" val="1"/>
              </a:ext>
            </a:extLst>
          </p:cNvPr>
          <p:cNvGrpSpPr/>
          <p:nvPr/>
        </p:nvGrpSpPr>
        <p:grpSpPr>
          <a:xfrm>
            <a:off x="471448" y="4800112"/>
            <a:ext cx="637953" cy="623789"/>
            <a:chOff x="471448" y="4800112"/>
            <a:chExt cx="637953" cy="623789"/>
          </a:xfrm>
        </p:grpSpPr>
        <p:sp>
          <p:nvSpPr>
            <p:cNvPr id="41" name="Oval 40">
              <a:extLst>
                <a:ext uri="{FF2B5EF4-FFF2-40B4-BE49-F238E27FC236}">
                  <a16:creationId xmlns:a16="http://schemas.microsoft.com/office/drawing/2014/main" id="{919B1491-4606-2591-6DB2-B1874B6FBEB4}"/>
                </a:ext>
              </a:extLst>
            </p:cNvPr>
            <p:cNvSpPr/>
            <p:nvPr/>
          </p:nvSpPr>
          <p:spPr>
            <a:xfrm>
              <a:off x="471448" y="4800112"/>
              <a:ext cx="637953" cy="623789"/>
            </a:xfrm>
            <a:prstGeom prst="ellipse">
              <a:avLst/>
            </a:prstGeom>
            <a:solidFill>
              <a:srgbClr val="0079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A201284B-A691-71A7-9EE6-3D53E0BE84FC}"/>
                </a:ext>
              </a:extLst>
            </p:cNvPr>
            <p:cNvPicPr>
              <a:picLocks noChangeAspect="1"/>
            </p:cNvPicPr>
            <p:nvPr/>
          </p:nvPicPr>
          <p:blipFill>
            <a:blip r:embed="rId5"/>
            <a:stretch>
              <a:fillRect/>
            </a:stretch>
          </p:blipFill>
          <p:spPr>
            <a:xfrm>
              <a:off x="572768" y="4901180"/>
              <a:ext cx="421958" cy="421958"/>
            </a:xfrm>
            <a:prstGeom prst="rect">
              <a:avLst/>
            </a:prstGeom>
          </p:spPr>
        </p:pic>
      </p:grpSp>
      <p:sp>
        <p:nvSpPr>
          <p:cNvPr id="45" name="TextBox 44">
            <a:extLst>
              <a:ext uri="{FF2B5EF4-FFF2-40B4-BE49-F238E27FC236}">
                <a16:creationId xmlns:a16="http://schemas.microsoft.com/office/drawing/2014/main" id="{DBF42DE5-9418-52D7-388D-11E6DD84D5D5}"/>
              </a:ext>
            </a:extLst>
          </p:cNvPr>
          <p:cNvSpPr txBox="1"/>
          <p:nvPr/>
        </p:nvSpPr>
        <p:spPr>
          <a:xfrm>
            <a:off x="1268351" y="5023791"/>
            <a:ext cx="3700131" cy="400110"/>
          </a:xfrm>
          <a:prstGeom prst="rect">
            <a:avLst/>
          </a:prstGeom>
          <a:noFill/>
        </p:spPr>
        <p:txBody>
          <a:bodyPr wrap="square" rtlCol="0">
            <a:spAutoFit/>
          </a:bodyPr>
          <a:lstStyle/>
          <a:p>
            <a:pPr marL="285750" indent="-285750">
              <a:buFont typeface="Arial" panose="020B0604020202020204" pitchFamily="34" charset="0"/>
              <a:buChar char="•"/>
            </a:pPr>
            <a:r>
              <a:rPr lang="en-US" sz="2000"/>
              <a:t>Waste heat recovery</a:t>
            </a:r>
          </a:p>
        </p:txBody>
      </p:sp>
      <p:cxnSp>
        <p:nvCxnSpPr>
          <p:cNvPr id="48" name="Straight Connector 47">
            <a:extLst>
              <a:ext uri="{FF2B5EF4-FFF2-40B4-BE49-F238E27FC236}">
                <a16:creationId xmlns:a16="http://schemas.microsoft.com/office/drawing/2014/main" id="{66FC6D2F-FDBD-AAC7-2A76-0C4D1667C649}"/>
              </a:ext>
            </a:extLst>
          </p:cNvPr>
          <p:cNvCxnSpPr>
            <a:cxnSpLocks/>
          </p:cNvCxnSpPr>
          <p:nvPr/>
        </p:nvCxnSpPr>
        <p:spPr>
          <a:xfrm flipH="1">
            <a:off x="6604669" y="2303858"/>
            <a:ext cx="2082119" cy="0"/>
          </a:xfrm>
          <a:prstGeom prst="line">
            <a:avLst/>
          </a:prstGeom>
          <a:ln w="3175">
            <a:solidFill>
              <a:srgbClr val="007934"/>
            </a:solidFill>
          </a:ln>
        </p:spPr>
        <p:style>
          <a:lnRef idx="2">
            <a:schemeClr val="accent1"/>
          </a:lnRef>
          <a:fillRef idx="0">
            <a:schemeClr val="accent1"/>
          </a:fillRef>
          <a:effectRef idx="1">
            <a:schemeClr val="accent1"/>
          </a:effectRef>
          <a:fontRef idx="minor">
            <a:schemeClr val="tx1"/>
          </a:fontRef>
        </p:style>
      </p:cxnSp>
      <p:pic>
        <p:nvPicPr>
          <p:cNvPr id="55" name="Picture 54">
            <a:extLst>
              <a:ext uri="{FF2B5EF4-FFF2-40B4-BE49-F238E27FC236}">
                <a16:creationId xmlns:a16="http://schemas.microsoft.com/office/drawing/2014/main" id="{EEF096DC-DF15-B57D-63CE-C6E92EF12870}"/>
              </a:ext>
              <a:ext uri="{C183D7F6-B498-43B3-948B-1728B52AA6E4}">
                <adec:decorative xmlns:adec="http://schemas.microsoft.com/office/drawing/2017/decorative" val="1"/>
              </a:ext>
            </a:extLst>
          </p:cNvPr>
          <p:cNvPicPr>
            <a:picLocks noChangeAspect="1"/>
          </p:cNvPicPr>
          <p:nvPr/>
        </p:nvPicPr>
        <p:blipFill>
          <a:blip r:embed="rId6">
            <a:duotone>
              <a:schemeClr val="accent5">
                <a:shade val="45000"/>
                <a:satMod val="135000"/>
              </a:schemeClr>
              <a:prstClr val="white"/>
            </a:duotone>
          </a:blip>
          <a:stretch>
            <a:fillRect/>
          </a:stretch>
        </p:blipFill>
        <p:spPr>
          <a:xfrm>
            <a:off x="6604669" y="2578503"/>
            <a:ext cx="741325" cy="1009736"/>
          </a:xfrm>
          <a:prstGeom prst="rect">
            <a:avLst/>
          </a:prstGeom>
          <a:ln>
            <a:solidFill>
              <a:schemeClr val="bg1"/>
            </a:solidFill>
          </a:ln>
        </p:spPr>
      </p:pic>
      <p:sp>
        <p:nvSpPr>
          <p:cNvPr id="56" name="TextBox 55">
            <a:extLst>
              <a:ext uri="{FF2B5EF4-FFF2-40B4-BE49-F238E27FC236}">
                <a16:creationId xmlns:a16="http://schemas.microsoft.com/office/drawing/2014/main" id="{48EB6509-EED7-A8C0-CFF9-FA63F4FBFF71}"/>
              </a:ext>
            </a:extLst>
          </p:cNvPr>
          <p:cNvSpPr txBox="1"/>
          <p:nvPr/>
        </p:nvSpPr>
        <p:spPr>
          <a:xfrm>
            <a:off x="7517219" y="2805936"/>
            <a:ext cx="4228208" cy="4278094"/>
          </a:xfrm>
          <a:prstGeom prst="rect">
            <a:avLst/>
          </a:prstGeom>
          <a:noFill/>
        </p:spPr>
        <p:txBody>
          <a:bodyPr wrap="square" rtlCol="0">
            <a:spAutoFit/>
          </a:bodyPr>
          <a:lstStyle/>
          <a:p>
            <a:pPr marL="285750" indent="-285750">
              <a:buFont typeface="Arial" panose="020B0604020202020204" pitchFamily="34" charset="0"/>
              <a:buChar char="•"/>
            </a:pPr>
            <a:r>
              <a:rPr lang="en-US" sz="2000">
                <a:solidFill>
                  <a:schemeClr val="tx1"/>
                </a:solidFill>
              </a:rPr>
              <a:t>Sustainable feedstocks (especially carbon)</a:t>
            </a:r>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r>
              <a:rPr lang="en-US" sz="2000" b="0">
                <a:solidFill>
                  <a:schemeClr val="tx1"/>
                </a:solidFill>
              </a:rPr>
              <a:t>Electrochemical reactors</a:t>
            </a:r>
          </a:p>
          <a:p>
            <a:pPr marL="285750" indent="-285750">
              <a:buFont typeface="Arial" panose="020B0604020202020204" pitchFamily="34" charset="0"/>
              <a:buChar char="•"/>
            </a:pPr>
            <a:endParaRPr lang="en-US" sz="2000" b="0">
              <a:solidFill>
                <a:schemeClr val="tx1"/>
              </a:solidFill>
            </a:endParaRPr>
          </a:p>
          <a:p>
            <a:pPr marL="285750" indent="-285750">
              <a:buFont typeface="Arial" panose="020B0604020202020204" pitchFamily="34" charset="0"/>
              <a:buChar char="•"/>
            </a:pPr>
            <a:r>
              <a:rPr lang="en-US" sz="2000" b="0">
                <a:solidFill>
                  <a:schemeClr val="tx1"/>
                </a:solidFill>
              </a:rPr>
              <a:t>High-efficiency thermal reactors</a:t>
            </a:r>
          </a:p>
          <a:p>
            <a:pPr marL="285750" indent="-285750">
              <a:buFont typeface="Arial" panose="020B0604020202020204" pitchFamily="34" charset="0"/>
              <a:buChar char="•"/>
            </a:pPr>
            <a:endParaRPr lang="en-US" sz="2000" b="0">
              <a:solidFill>
                <a:schemeClr val="tx1"/>
              </a:solidFill>
            </a:endParaRPr>
          </a:p>
          <a:p>
            <a:pPr marL="285750" indent="-285750">
              <a:buFont typeface="Arial" panose="020B0604020202020204" pitchFamily="34" charset="0"/>
              <a:buChar char="•"/>
            </a:pPr>
            <a:r>
              <a:rPr lang="en-US" sz="2000" b="0">
                <a:solidFill>
                  <a:schemeClr val="tx1"/>
                </a:solidFill>
              </a:rPr>
              <a:t>Advanced separations</a:t>
            </a:r>
          </a:p>
          <a:p>
            <a:pPr marL="285750" indent="-285750">
              <a:buFont typeface="Arial" panose="020B0604020202020204" pitchFamily="34" charset="0"/>
              <a:buChar char="•"/>
            </a:pPr>
            <a:endParaRPr lang="en-US" sz="2000" b="0">
              <a:solidFill>
                <a:schemeClr val="tx1"/>
              </a:solidFill>
            </a:endParaRPr>
          </a:p>
          <a:p>
            <a:pPr marL="285750" indent="-285750">
              <a:buFont typeface="Arial" panose="020B0604020202020204" pitchFamily="34" charset="0"/>
              <a:buChar char="•"/>
            </a:pPr>
            <a:r>
              <a:rPr lang="en-US" sz="2000" i="0">
                <a:cs typeface="Calibri" panose="020F0502020204030204" pitchFamily="34" charset="0"/>
              </a:rPr>
              <a:t>Material reuse</a:t>
            </a:r>
            <a:endParaRPr lang="en-US" sz="2000" b="0" i="0">
              <a:solidFill>
                <a:schemeClr val="tx1"/>
              </a:solidFill>
              <a:cs typeface="Calibri" panose="020F0502020204030204" pitchFamily="34" charset="0"/>
            </a:endParaRPr>
          </a:p>
          <a:p>
            <a:pPr marL="285750" indent="-285750">
              <a:buFont typeface="Arial" panose="020B0604020202020204" pitchFamily="34" charset="0"/>
              <a:buChar char="•"/>
            </a:pPr>
            <a:endParaRPr lang="en-US" sz="1800" b="0" i="0">
              <a:solidFill>
                <a:schemeClr val="tx1"/>
              </a:solidFill>
              <a:latin typeface="+mj-lt"/>
              <a:cs typeface="Calibri" panose="020F0502020204030204" pitchFamily="34" charset="0"/>
            </a:endParaRPr>
          </a:p>
          <a:p>
            <a:pPr marL="285750" indent="-285750">
              <a:buFont typeface="Arial" panose="020B0604020202020204" pitchFamily="34" charset="0"/>
              <a:buChar char="•"/>
            </a:pPr>
            <a:endParaRPr lang="en-US" sz="1800" b="0" i="0">
              <a:solidFill>
                <a:schemeClr val="tx1"/>
              </a:solidFill>
              <a:latin typeface="+mj-lt"/>
              <a:cs typeface="Calibri" panose="020F0502020204030204" pitchFamily="34" charset="0"/>
            </a:endParaRPr>
          </a:p>
          <a:p>
            <a:endParaRPr lang="en-US" sz="1800" b="1" i="0">
              <a:solidFill>
                <a:schemeClr val="tx1"/>
              </a:solidFill>
              <a:latin typeface="+mj-lt"/>
              <a:cs typeface="Calibri" panose="020F0502020204030204" pitchFamily="34" charset="0"/>
            </a:endParaRPr>
          </a:p>
          <a:p>
            <a:endParaRPr lang="en-US"/>
          </a:p>
        </p:txBody>
      </p:sp>
    </p:spTree>
    <p:extLst>
      <p:ext uri="{BB962C8B-B14F-4D97-AF65-F5344CB8AC3E}">
        <p14:creationId xmlns:p14="http://schemas.microsoft.com/office/powerpoint/2010/main" val="4101350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914D0D-7FAF-7D07-F287-F723BAA61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563" y="6290"/>
            <a:ext cx="11202372" cy="2145782"/>
          </a:xfrm>
          <a:prstGeom prst="rect">
            <a:avLst/>
          </a:prstGeom>
        </p:spPr>
      </p:pic>
      <p:pic>
        <p:nvPicPr>
          <p:cNvPr id="6" name="Picture 5">
            <a:extLst>
              <a:ext uri="{FF2B5EF4-FFF2-40B4-BE49-F238E27FC236}">
                <a16:creationId xmlns:a16="http://schemas.microsoft.com/office/drawing/2014/main" id="{93EDE7A6-8B50-5061-6B6D-52CCE1538B0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01087"/>
            <a:ext cx="3467792" cy="2167368"/>
          </a:xfrm>
          <a:prstGeom prst="rect">
            <a:avLst/>
          </a:prstGeom>
        </p:spPr>
      </p:pic>
      <p:pic>
        <p:nvPicPr>
          <p:cNvPr id="9" name="Picture 8" descr="icons and text showing that 1,050 MMT biomass and waste + 405 MMT CO2 (2050 resource supply) can be converted into &gt;400 MMT fuels and chemicals (2050 projected hydrocarbon demand) and an asterisk noting This Shot assumes that 50% of marine, rail, off-road, hydrocarbon chemicals and 100% of aviation demand will be met by hydrocarbon fuels in 2050.">
            <a:extLst>
              <a:ext uri="{FF2B5EF4-FFF2-40B4-BE49-F238E27FC236}">
                <a16:creationId xmlns:a16="http://schemas.microsoft.com/office/drawing/2014/main" id="{F834EFBA-5FDF-6095-B7C1-E04903243F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533" y="2315298"/>
            <a:ext cx="8903862" cy="3338946"/>
          </a:xfrm>
          <a:prstGeom prst="rect">
            <a:avLst/>
          </a:prstGeom>
        </p:spPr>
      </p:pic>
    </p:spTree>
    <p:extLst>
      <p:ext uri="{BB962C8B-B14F-4D97-AF65-F5344CB8AC3E}">
        <p14:creationId xmlns:p14="http://schemas.microsoft.com/office/powerpoint/2010/main" val="822988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0F6C00-1EA1-DA34-8929-0BBD078BA63A}"/>
              </a:ext>
            </a:extLst>
          </p:cNvPr>
          <p:cNvSpPr>
            <a:spLocks noGrp="1"/>
          </p:cNvSpPr>
          <p:nvPr>
            <p:ph sz="quarter" idx="10"/>
          </p:nvPr>
        </p:nvSpPr>
        <p:spPr>
          <a:xfrm>
            <a:off x="169007" y="1155563"/>
            <a:ext cx="4288693" cy="4546873"/>
          </a:xfrm>
        </p:spPr>
        <p:txBody>
          <a:bodyPr/>
          <a:lstStyle/>
          <a:p>
            <a:pPr marL="285750" marR="0" indent="-285750">
              <a:lnSpc>
                <a:spcPct val="107000"/>
              </a:lnSpc>
              <a:spcBef>
                <a:spcPts val="1000"/>
              </a:spcBef>
              <a:spcAft>
                <a:spcPts val="1000"/>
              </a:spcAft>
              <a:buFont typeface="Arial" panose="020B0604020202020204" pitchFamily="34" charset="0"/>
              <a:buChar char="•"/>
            </a:pPr>
            <a:r>
              <a:rPr lang="en-US" sz="2000" kern="0">
                <a:solidFill>
                  <a:srgbClr val="292929"/>
                </a:solidFill>
                <a:ea typeface="Times New Roman" panose="02020603050405020304" pitchFamily="18" charset="0"/>
                <a:cs typeface="Times New Roman" panose="02020603050405020304" pitchFamily="18" charset="0"/>
              </a:rPr>
              <a:t>A</a:t>
            </a:r>
            <a:r>
              <a:rPr lang="en-US" sz="2000" kern="0">
                <a:solidFill>
                  <a:srgbClr val="292929"/>
                </a:solidFill>
                <a:effectLst/>
                <a:ea typeface="Times New Roman" panose="02020603050405020304" pitchFamily="18" charset="0"/>
                <a:cs typeface="Times New Roman" panose="02020603050405020304" pitchFamily="18" charset="0"/>
              </a:rPr>
              <a:t> </a:t>
            </a:r>
            <a:r>
              <a:rPr lang="en-US" sz="2000" b="1" kern="0">
                <a:solidFill>
                  <a:srgbClr val="292929"/>
                </a:solidFill>
                <a:effectLst/>
                <a:ea typeface="Times New Roman" panose="02020603050405020304" pitchFamily="18" charset="0"/>
                <a:cs typeface="Times New Roman" panose="02020603050405020304" pitchFamily="18" charset="0"/>
              </a:rPr>
              <a:t>5-year, $40 million </a:t>
            </a:r>
            <a:r>
              <a:rPr lang="en-US" sz="2000" kern="0">
                <a:solidFill>
                  <a:srgbClr val="292929"/>
                </a:solidFill>
                <a:effectLst/>
                <a:ea typeface="Times New Roman" panose="02020603050405020304" pitchFamily="18" charset="0"/>
                <a:cs typeface="Times New Roman" panose="02020603050405020304" pitchFamily="18" charset="0"/>
              </a:rPr>
              <a:t>investment to drive RD&amp;D of advanced process technologies to enable </a:t>
            </a:r>
            <a:r>
              <a:rPr lang="en-US" sz="2000" b="1" kern="0">
                <a:solidFill>
                  <a:srgbClr val="007934"/>
                </a:solidFill>
                <a:effectLst/>
                <a:ea typeface="Times New Roman" panose="02020603050405020304" pitchFamily="18" charset="0"/>
                <a:cs typeface="Times New Roman" panose="02020603050405020304" pitchFamily="18" charset="0"/>
              </a:rPr>
              <a:t>more resilient, lower cost, and reduced energy and carbon footprint manufacturing</a:t>
            </a:r>
            <a:r>
              <a:rPr lang="en-US" sz="2000" kern="0">
                <a:solidFill>
                  <a:srgbClr val="292929"/>
                </a:solidFill>
                <a:effectLst/>
                <a:ea typeface="Times New Roman" panose="02020603050405020304" pitchFamily="18" charset="0"/>
                <a:cs typeface="Times New Roman" panose="02020603050405020304" pitchFamily="18" charset="0"/>
              </a:rPr>
              <a:t> in the process industries. </a:t>
            </a:r>
          </a:p>
          <a:p>
            <a:pPr marL="285750" marR="0" indent="-285750">
              <a:lnSpc>
                <a:spcPct val="107000"/>
              </a:lnSpc>
              <a:spcBef>
                <a:spcPts val="1000"/>
              </a:spcBef>
              <a:spcAft>
                <a:spcPts val="1000"/>
              </a:spcAft>
              <a:buFont typeface="Arial" panose="020B0604020202020204" pitchFamily="34" charset="0"/>
              <a:buChar char="•"/>
            </a:pPr>
            <a:r>
              <a:rPr lang="en-US" sz="2000" kern="0">
                <a:solidFill>
                  <a:srgbClr val="292929"/>
                </a:solidFill>
                <a:effectLst/>
                <a:ea typeface="Times New Roman" panose="02020603050405020304" pitchFamily="18" charset="0"/>
                <a:cs typeface="Times New Roman" panose="02020603050405020304" pitchFamily="18" charset="0"/>
              </a:rPr>
              <a:t>Includes the production of chemicals and fuels, which account for </a:t>
            </a:r>
            <a:r>
              <a:rPr lang="en-US" sz="2000" b="1" kern="0">
                <a:solidFill>
                  <a:srgbClr val="007934"/>
                </a:solidFill>
                <a:effectLst/>
                <a:ea typeface="Times New Roman" panose="02020603050405020304" pitchFamily="18" charset="0"/>
                <a:cs typeface="Times New Roman" panose="02020603050405020304" pitchFamily="18" charset="0"/>
              </a:rPr>
              <a:t>more than a third </a:t>
            </a:r>
            <a:r>
              <a:rPr lang="en-US" sz="2000" kern="0">
                <a:solidFill>
                  <a:srgbClr val="292929"/>
                </a:solidFill>
                <a:effectLst/>
                <a:ea typeface="Times New Roman" panose="02020603050405020304" pitchFamily="18" charset="0"/>
                <a:cs typeface="Times New Roman" panose="02020603050405020304" pitchFamily="18" charset="0"/>
              </a:rPr>
              <a:t>of all U.S. industrial emissions and energy consumption.</a:t>
            </a:r>
            <a:endParaRPr lang="en-US" sz="2000" kern="100">
              <a:ea typeface="Times New Roman" panose="02020603050405020304" pitchFamily="18" charset="0"/>
              <a:cs typeface="Times New Roman" panose="02020603050405020304" pitchFamily="18" charset="0"/>
            </a:endParaRPr>
          </a:p>
          <a:p>
            <a:pPr marL="285750" marR="0" indent="-285750">
              <a:lnSpc>
                <a:spcPct val="107000"/>
              </a:lnSpc>
              <a:spcBef>
                <a:spcPts val="1000"/>
              </a:spcBef>
              <a:spcAft>
                <a:spcPts val="1000"/>
              </a:spcAft>
              <a:buFont typeface="Arial" panose="020B0604020202020204" pitchFamily="34" charset="0"/>
              <a:buChar char="•"/>
            </a:pPr>
            <a:r>
              <a:rPr lang="en-US" sz="2000" kern="0">
                <a:solidFill>
                  <a:srgbClr val="292929"/>
                </a:solidFill>
                <a:effectLst/>
                <a:ea typeface="Times New Roman" panose="02020603050405020304" pitchFamily="18" charset="0"/>
                <a:cs typeface="Times New Roman" panose="02020603050405020304" pitchFamily="18" charset="0"/>
              </a:rPr>
              <a:t>RAPID’s work will align with the </a:t>
            </a:r>
            <a:r>
              <a:rPr lang="en-US" sz="2000" b="1" kern="0">
                <a:solidFill>
                  <a:srgbClr val="007934"/>
                </a:solidFill>
                <a:effectLst/>
                <a:ea typeface="Times New Roman" panose="02020603050405020304" pitchFamily="18" charset="0"/>
                <a:cs typeface="Times New Roman" panose="02020603050405020304" pitchFamily="18" charset="0"/>
              </a:rPr>
              <a:t>Clean Fuels &amp; Products Shot</a:t>
            </a:r>
            <a:r>
              <a:rPr lang="en-US" sz="2000" kern="0">
                <a:solidFill>
                  <a:schemeClr val="tx1"/>
                </a:solidFill>
                <a:effectLst/>
                <a:ea typeface="Times New Roman" panose="02020603050405020304" pitchFamily="18" charset="0"/>
                <a:cs typeface="Times New Roman" panose="02020603050405020304" pitchFamily="18" charset="0"/>
              </a:rPr>
              <a:t>.</a:t>
            </a:r>
            <a:endParaRPr lang="en-US" sz="1600">
              <a:solidFill>
                <a:schemeClr val="tx1"/>
              </a:solidFill>
            </a:endParaRPr>
          </a:p>
        </p:txBody>
      </p:sp>
      <p:sp>
        <p:nvSpPr>
          <p:cNvPr id="7" name="Title 4">
            <a:extLst>
              <a:ext uri="{FF2B5EF4-FFF2-40B4-BE49-F238E27FC236}">
                <a16:creationId xmlns:a16="http://schemas.microsoft.com/office/drawing/2014/main" id="{919715FC-334B-6B06-2179-BC389A68FD9C}"/>
              </a:ext>
            </a:extLst>
          </p:cNvPr>
          <p:cNvSpPr>
            <a:spLocks noGrp="1"/>
          </p:cNvSpPr>
          <p:nvPr>
            <p:ph type="title"/>
          </p:nvPr>
        </p:nvSpPr>
        <p:spPr>
          <a:xfrm>
            <a:off x="477617" y="102265"/>
            <a:ext cx="10120312" cy="812800"/>
          </a:xfrm>
        </p:spPr>
        <p:txBody>
          <a:bodyPr/>
          <a:lstStyle/>
          <a:p>
            <a:r>
              <a:rPr lang="en-US">
                <a:cs typeface="Calibri" panose="020F0502020204030204" pitchFamily="34" charset="0"/>
              </a:rPr>
              <a:t>Rapid Advancement in Process Intensification Deployment (RAPID)</a:t>
            </a:r>
          </a:p>
        </p:txBody>
      </p:sp>
      <p:pic>
        <p:nvPicPr>
          <p:cNvPr id="9" name="Picture 8">
            <a:extLst>
              <a:ext uri="{FF2B5EF4-FFF2-40B4-BE49-F238E27FC236}">
                <a16:creationId xmlns:a16="http://schemas.microsoft.com/office/drawing/2014/main" id="{3510A1CB-CF3D-470A-7803-06219EE9367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572000" y="1569788"/>
            <a:ext cx="7442950" cy="4173418"/>
          </a:xfrm>
          <a:prstGeom prst="rect">
            <a:avLst/>
          </a:prstGeom>
        </p:spPr>
      </p:pic>
    </p:spTree>
    <p:extLst>
      <p:ext uri="{BB962C8B-B14F-4D97-AF65-F5344CB8AC3E}">
        <p14:creationId xmlns:p14="http://schemas.microsoft.com/office/powerpoint/2010/main" val="3478302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5BE8ED-464C-21F0-BBAC-33A27712DD28}"/>
              </a:ext>
            </a:extLst>
          </p:cNvPr>
          <p:cNvPicPr>
            <a:picLocks noChangeAspect="1"/>
          </p:cNvPicPr>
          <p:nvPr/>
        </p:nvPicPr>
        <p:blipFill>
          <a:blip r:embed="rId2">
            <a:duotone>
              <a:prstClr val="black"/>
              <a:schemeClr val="accent6">
                <a:tint val="45000"/>
                <a:satMod val="400000"/>
              </a:schemeClr>
            </a:duotone>
          </a:blip>
          <a:stretch>
            <a:fillRect/>
          </a:stretch>
        </p:blipFill>
        <p:spPr>
          <a:xfrm>
            <a:off x="0" y="-49010"/>
            <a:ext cx="12192000" cy="1714602"/>
          </a:xfrm>
          <a:prstGeom prst="rect">
            <a:avLst/>
          </a:prstGeom>
        </p:spPr>
      </p:pic>
      <p:sp>
        <p:nvSpPr>
          <p:cNvPr id="2" name="Title 1">
            <a:extLst>
              <a:ext uri="{FF2B5EF4-FFF2-40B4-BE49-F238E27FC236}">
                <a16:creationId xmlns:a16="http://schemas.microsoft.com/office/drawing/2014/main" id="{65A1DE62-062F-3949-0A58-3625273EBD4F}"/>
              </a:ext>
            </a:extLst>
          </p:cNvPr>
          <p:cNvSpPr>
            <a:spLocks noGrp="1"/>
          </p:cNvSpPr>
          <p:nvPr>
            <p:ph type="title"/>
          </p:nvPr>
        </p:nvSpPr>
        <p:spPr>
          <a:xfrm>
            <a:off x="201169" y="219442"/>
            <a:ext cx="11441481" cy="1251689"/>
          </a:xfrm>
        </p:spPr>
        <p:txBody>
          <a:bodyPr/>
          <a:lstStyle/>
          <a:p>
            <a:r>
              <a:rPr lang="en-US" sz="3600">
                <a:solidFill>
                  <a:schemeClr val="bg1"/>
                </a:solidFill>
              </a:rPr>
              <a:t>Iron and Steel Priorities</a:t>
            </a:r>
          </a:p>
        </p:txBody>
      </p:sp>
      <p:cxnSp>
        <p:nvCxnSpPr>
          <p:cNvPr id="19" name="Straight Connector 18">
            <a:extLst>
              <a:ext uri="{FF2B5EF4-FFF2-40B4-BE49-F238E27FC236}">
                <a16:creationId xmlns:a16="http://schemas.microsoft.com/office/drawing/2014/main" id="{EEEF6C04-0A2C-D56C-145A-7EBBA4BBBF53}"/>
              </a:ext>
            </a:extLst>
          </p:cNvPr>
          <p:cNvCxnSpPr>
            <a:cxnSpLocks/>
          </p:cNvCxnSpPr>
          <p:nvPr/>
        </p:nvCxnSpPr>
        <p:spPr>
          <a:xfrm flipH="1">
            <a:off x="276447" y="2371684"/>
            <a:ext cx="1714077" cy="0"/>
          </a:xfrm>
          <a:prstGeom prst="line">
            <a:avLst/>
          </a:prstGeom>
          <a:ln/>
        </p:spPr>
        <p:style>
          <a:lnRef idx="1">
            <a:schemeClr val="accent6"/>
          </a:lnRef>
          <a:fillRef idx="0">
            <a:schemeClr val="accent6"/>
          </a:fillRef>
          <a:effectRef idx="0">
            <a:schemeClr val="accent6"/>
          </a:effectRef>
          <a:fontRef idx="minor">
            <a:schemeClr val="tx1"/>
          </a:fontRef>
        </p:style>
      </p:cxnSp>
      <p:sp>
        <p:nvSpPr>
          <p:cNvPr id="25" name="TextBox 24">
            <a:extLst>
              <a:ext uri="{FF2B5EF4-FFF2-40B4-BE49-F238E27FC236}">
                <a16:creationId xmlns:a16="http://schemas.microsoft.com/office/drawing/2014/main" id="{70B169B7-02FF-07C6-EC17-F27D087697AF}"/>
              </a:ext>
            </a:extLst>
          </p:cNvPr>
          <p:cNvSpPr txBox="1"/>
          <p:nvPr/>
        </p:nvSpPr>
        <p:spPr>
          <a:xfrm>
            <a:off x="201169" y="1910019"/>
            <a:ext cx="3179136" cy="461665"/>
          </a:xfrm>
          <a:prstGeom prst="rect">
            <a:avLst/>
          </a:prstGeom>
          <a:noFill/>
        </p:spPr>
        <p:txBody>
          <a:bodyPr wrap="square" rtlCol="0">
            <a:spAutoFit/>
          </a:bodyPr>
          <a:lstStyle/>
          <a:p>
            <a:r>
              <a:rPr lang="en-US" sz="2400" b="1"/>
              <a:t>Crosscutting</a:t>
            </a:r>
          </a:p>
        </p:txBody>
      </p:sp>
      <p:sp>
        <p:nvSpPr>
          <p:cNvPr id="26" name="TextBox 25">
            <a:extLst>
              <a:ext uri="{FF2B5EF4-FFF2-40B4-BE49-F238E27FC236}">
                <a16:creationId xmlns:a16="http://schemas.microsoft.com/office/drawing/2014/main" id="{94F7AC70-5FCA-A430-BF50-63BE32BFF4A3}"/>
              </a:ext>
            </a:extLst>
          </p:cNvPr>
          <p:cNvSpPr txBox="1"/>
          <p:nvPr/>
        </p:nvSpPr>
        <p:spPr>
          <a:xfrm>
            <a:off x="6520875" y="1842193"/>
            <a:ext cx="3179136" cy="461665"/>
          </a:xfrm>
          <a:prstGeom prst="rect">
            <a:avLst/>
          </a:prstGeom>
          <a:noFill/>
        </p:spPr>
        <p:txBody>
          <a:bodyPr wrap="square" rtlCol="0">
            <a:spAutoFit/>
          </a:bodyPr>
          <a:lstStyle/>
          <a:p>
            <a:r>
              <a:rPr lang="en-US" sz="2400" b="1"/>
              <a:t>Sector-Specific</a:t>
            </a:r>
          </a:p>
        </p:txBody>
      </p:sp>
      <p:grpSp>
        <p:nvGrpSpPr>
          <p:cNvPr id="3" name="Group 2">
            <a:extLst>
              <a:ext uri="{FF2B5EF4-FFF2-40B4-BE49-F238E27FC236}">
                <a16:creationId xmlns:a16="http://schemas.microsoft.com/office/drawing/2014/main" id="{5668CC99-CF35-A43B-CFB1-00C9E8D0F8E9}"/>
              </a:ext>
              <a:ext uri="{C183D7F6-B498-43B3-948B-1728B52AA6E4}">
                <adec:decorative xmlns:adec="http://schemas.microsoft.com/office/drawing/2017/decorative" val="1"/>
              </a:ext>
            </a:extLst>
          </p:cNvPr>
          <p:cNvGrpSpPr/>
          <p:nvPr/>
        </p:nvGrpSpPr>
        <p:grpSpPr>
          <a:xfrm>
            <a:off x="464771" y="2820330"/>
            <a:ext cx="637953" cy="623789"/>
            <a:chOff x="464771" y="2820330"/>
            <a:chExt cx="637953" cy="623789"/>
          </a:xfrm>
        </p:grpSpPr>
        <p:sp>
          <p:nvSpPr>
            <p:cNvPr id="39" name="Oval 38">
              <a:extLst>
                <a:ext uri="{FF2B5EF4-FFF2-40B4-BE49-F238E27FC236}">
                  <a16:creationId xmlns:a16="http://schemas.microsoft.com/office/drawing/2014/main" id="{7CED370C-A6E1-1066-7BFB-7F144764D50C}"/>
                </a:ext>
              </a:extLst>
            </p:cNvPr>
            <p:cNvSpPr/>
            <p:nvPr/>
          </p:nvSpPr>
          <p:spPr>
            <a:xfrm>
              <a:off x="464771" y="2820330"/>
              <a:ext cx="637953" cy="623789"/>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C7D5C497-D7F5-CAB9-5DA9-939731D08F14}"/>
                </a:ext>
              </a:extLst>
            </p:cNvPr>
            <p:cNvPicPr>
              <a:picLocks noChangeAspect="1"/>
            </p:cNvPicPr>
            <p:nvPr/>
          </p:nvPicPr>
          <p:blipFill>
            <a:blip r:embed="rId3"/>
            <a:stretch>
              <a:fillRect/>
            </a:stretch>
          </p:blipFill>
          <p:spPr>
            <a:xfrm>
              <a:off x="606061" y="2970078"/>
              <a:ext cx="368728" cy="324291"/>
            </a:xfrm>
            <a:prstGeom prst="rect">
              <a:avLst/>
            </a:prstGeom>
          </p:spPr>
        </p:pic>
      </p:grpSp>
      <p:sp>
        <p:nvSpPr>
          <p:cNvPr id="40" name="TextBox 39">
            <a:extLst>
              <a:ext uri="{FF2B5EF4-FFF2-40B4-BE49-F238E27FC236}">
                <a16:creationId xmlns:a16="http://schemas.microsoft.com/office/drawing/2014/main" id="{542B0189-8511-1B8B-85EF-DA8DAFF5A72E}"/>
              </a:ext>
            </a:extLst>
          </p:cNvPr>
          <p:cNvSpPr txBox="1"/>
          <p:nvPr/>
        </p:nvSpPr>
        <p:spPr>
          <a:xfrm>
            <a:off x="1291704" y="2910958"/>
            <a:ext cx="3700131" cy="1292662"/>
          </a:xfrm>
          <a:prstGeom prst="rect">
            <a:avLst/>
          </a:prstGeom>
          <a:noFill/>
        </p:spPr>
        <p:txBody>
          <a:bodyPr wrap="square" rtlCol="0">
            <a:spAutoFit/>
          </a:bodyPr>
          <a:lstStyle/>
          <a:p>
            <a:pPr marL="285750" indent="-285750">
              <a:buFont typeface="Arial" panose="020B0604020202020204" pitchFamily="34" charset="0"/>
              <a:buChar char="•"/>
            </a:pPr>
            <a:r>
              <a:rPr lang="en-US" sz="2000"/>
              <a:t>Low-carbon fuels and electrification for process heating, reheats</a:t>
            </a:r>
          </a:p>
          <a:p>
            <a:endParaRPr lang="en-US"/>
          </a:p>
        </p:txBody>
      </p:sp>
      <p:grpSp>
        <p:nvGrpSpPr>
          <p:cNvPr id="6" name="Group 5">
            <a:extLst>
              <a:ext uri="{FF2B5EF4-FFF2-40B4-BE49-F238E27FC236}">
                <a16:creationId xmlns:a16="http://schemas.microsoft.com/office/drawing/2014/main" id="{95BED714-B3E7-CE5F-BCFD-5E63569F431F}"/>
              </a:ext>
              <a:ext uri="{C183D7F6-B498-43B3-948B-1728B52AA6E4}">
                <adec:decorative xmlns:adec="http://schemas.microsoft.com/office/drawing/2017/decorative" val="1"/>
              </a:ext>
            </a:extLst>
          </p:cNvPr>
          <p:cNvGrpSpPr/>
          <p:nvPr/>
        </p:nvGrpSpPr>
        <p:grpSpPr>
          <a:xfrm>
            <a:off x="471448" y="3891252"/>
            <a:ext cx="637953" cy="623789"/>
            <a:chOff x="471448" y="3891252"/>
            <a:chExt cx="637953" cy="623789"/>
          </a:xfrm>
        </p:grpSpPr>
        <p:sp>
          <p:nvSpPr>
            <p:cNvPr id="41" name="Oval 40">
              <a:extLst>
                <a:ext uri="{FF2B5EF4-FFF2-40B4-BE49-F238E27FC236}">
                  <a16:creationId xmlns:a16="http://schemas.microsoft.com/office/drawing/2014/main" id="{919B1491-4606-2591-6DB2-B1874B6FBEB4}"/>
                </a:ext>
              </a:extLst>
            </p:cNvPr>
            <p:cNvSpPr/>
            <p:nvPr/>
          </p:nvSpPr>
          <p:spPr>
            <a:xfrm>
              <a:off x="471448" y="3891252"/>
              <a:ext cx="637953" cy="623789"/>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A201284B-A691-71A7-9EE6-3D53E0BE84FC}"/>
                </a:ext>
              </a:extLst>
            </p:cNvPr>
            <p:cNvPicPr>
              <a:picLocks noChangeAspect="1"/>
            </p:cNvPicPr>
            <p:nvPr/>
          </p:nvPicPr>
          <p:blipFill>
            <a:blip r:embed="rId4"/>
            <a:stretch>
              <a:fillRect/>
            </a:stretch>
          </p:blipFill>
          <p:spPr>
            <a:xfrm>
              <a:off x="572768" y="3981687"/>
              <a:ext cx="421958" cy="421958"/>
            </a:xfrm>
            <a:prstGeom prst="rect">
              <a:avLst/>
            </a:prstGeom>
          </p:spPr>
        </p:pic>
      </p:grpSp>
      <p:sp>
        <p:nvSpPr>
          <p:cNvPr id="45" name="TextBox 44">
            <a:extLst>
              <a:ext uri="{FF2B5EF4-FFF2-40B4-BE49-F238E27FC236}">
                <a16:creationId xmlns:a16="http://schemas.microsoft.com/office/drawing/2014/main" id="{DBF42DE5-9418-52D7-388D-11E6DD84D5D5}"/>
              </a:ext>
            </a:extLst>
          </p:cNvPr>
          <p:cNvSpPr txBox="1"/>
          <p:nvPr/>
        </p:nvSpPr>
        <p:spPr>
          <a:xfrm>
            <a:off x="1268351" y="4061766"/>
            <a:ext cx="3700131" cy="400110"/>
          </a:xfrm>
          <a:prstGeom prst="rect">
            <a:avLst/>
          </a:prstGeom>
          <a:noFill/>
        </p:spPr>
        <p:txBody>
          <a:bodyPr wrap="square" rtlCol="0">
            <a:spAutoFit/>
          </a:bodyPr>
          <a:lstStyle/>
          <a:p>
            <a:pPr marL="285750" indent="-285750">
              <a:buFont typeface="Arial" panose="020B0604020202020204" pitchFamily="34" charset="0"/>
              <a:buChar char="•"/>
            </a:pPr>
            <a:r>
              <a:rPr lang="en-US" sz="2000"/>
              <a:t>Waste heat recovery</a:t>
            </a:r>
          </a:p>
        </p:txBody>
      </p:sp>
      <p:cxnSp>
        <p:nvCxnSpPr>
          <p:cNvPr id="48" name="Straight Connector 47">
            <a:extLst>
              <a:ext uri="{FF2B5EF4-FFF2-40B4-BE49-F238E27FC236}">
                <a16:creationId xmlns:a16="http://schemas.microsoft.com/office/drawing/2014/main" id="{66FC6D2F-FDBD-AAC7-2A76-0C4D1667C649}"/>
              </a:ext>
            </a:extLst>
          </p:cNvPr>
          <p:cNvCxnSpPr>
            <a:cxnSpLocks/>
          </p:cNvCxnSpPr>
          <p:nvPr/>
        </p:nvCxnSpPr>
        <p:spPr>
          <a:xfrm flipH="1">
            <a:off x="6604669" y="2303858"/>
            <a:ext cx="2082119" cy="0"/>
          </a:xfrm>
          <a:prstGeom prst="line">
            <a:avLst/>
          </a:prstGeom>
          <a:ln/>
        </p:spPr>
        <p:style>
          <a:lnRef idx="1">
            <a:schemeClr val="accent6"/>
          </a:lnRef>
          <a:fillRef idx="0">
            <a:schemeClr val="accent6"/>
          </a:fillRef>
          <a:effectRef idx="0">
            <a:schemeClr val="accent6"/>
          </a:effectRef>
          <a:fontRef idx="minor">
            <a:schemeClr val="tx1"/>
          </a:fontRef>
        </p:style>
      </p:cxnSp>
      <p:sp>
        <p:nvSpPr>
          <p:cNvPr id="56" name="TextBox 55">
            <a:extLst>
              <a:ext uri="{FF2B5EF4-FFF2-40B4-BE49-F238E27FC236}">
                <a16:creationId xmlns:a16="http://schemas.microsoft.com/office/drawing/2014/main" id="{48EB6509-EED7-A8C0-CFF9-FA63F4FBFF71}"/>
              </a:ext>
            </a:extLst>
          </p:cNvPr>
          <p:cNvSpPr txBox="1"/>
          <p:nvPr/>
        </p:nvSpPr>
        <p:spPr>
          <a:xfrm>
            <a:off x="7517219" y="2805936"/>
            <a:ext cx="4228208" cy="4278094"/>
          </a:xfrm>
          <a:prstGeom prst="rect">
            <a:avLst/>
          </a:prstGeom>
          <a:noFill/>
        </p:spPr>
        <p:txBody>
          <a:bodyPr wrap="square" rtlCol="0">
            <a:spAutoFit/>
          </a:bodyPr>
          <a:lstStyle/>
          <a:p>
            <a:pPr marL="285750" indent="-285750">
              <a:buFont typeface="Arial" panose="020B0604020202020204" pitchFamily="34" charset="0"/>
              <a:buChar char="•"/>
            </a:pPr>
            <a:r>
              <a:rPr lang="en-US" sz="2000">
                <a:solidFill>
                  <a:schemeClr val="tx1"/>
                </a:solidFill>
              </a:rPr>
              <a:t>Alternative reductants – hydrogen, ammonia for DRI/HBI; biomass </a:t>
            </a:r>
            <a:br>
              <a:rPr lang="en-US" sz="2000">
                <a:solidFill>
                  <a:schemeClr val="tx1"/>
                </a:solidFill>
              </a:rPr>
            </a:br>
            <a:r>
              <a:rPr lang="en-US" sz="2000">
                <a:solidFill>
                  <a:schemeClr val="tx1"/>
                </a:solidFill>
              </a:rPr>
              <a:t>for solid pig iron</a:t>
            </a:r>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r>
              <a:rPr lang="en-US" sz="2000">
                <a:solidFill>
                  <a:schemeClr val="tx1"/>
                </a:solidFill>
              </a:rPr>
              <a:t>Molten ore processing – molten </a:t>
            </a:r>
            <a:br>
              <a:rPr lang="en-US" sz="2000">
                <a:solidFill>
                  <a:schemeClr val="tx1"/>
                </a:solidFill>
              </a:rPr>
            </a:br>
            <a:r>
              <a:rPr lang="en-US" sz="2000">
                <a:solidFill>
                  <a:schemeClr val="tx1"/>
                </a:solidFill>
              </a:rPr>
              <a:t>oxide electrolysis; hydrogen plasma direct smelting</a:t>
            </a:r>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r>
              <a:rPr lang="en-US" sz="2000">
                <a:solidFill>
                  <a:schemeClr val="tx1"/>
                </a:solidFill>
              </a:rPr>
              <a:t>Carbon capture and storage on existing BF/BOF facilities</a:t>
            </a:r>
          </a:p>
          <a:p>
            <a:pPr marL="285750" indent="-285750">
              <a:buFont typeface="Arial" panose="020B0604020202020204" pitchFamily="34" charset="0"/>
              <a:buChar char="•"/>
            </a:pPr>
            <a:endParaRPr lang="en-US" sz="1800" b="0" i="0">
              <a:solidFill>
                <a:schemeClr val="tx1"/>
              </a:solidFill>
              <a:latin typeface="+mj-lt"/>
              <a:cs typeface="Calibri" panose="020F0502020204030204" pitchFamily="34" charset="0"/>
            </a:endParaRPr>
          </a:p>
          <a:p>
            <a:pPr marL="285750" indent="-285750">
              <a:buFont typeface="Arial" panose="020B0604020202020204" pitchFamily="34" charset="0"/>
              <a:buChar char="•"/>
            </a:pPr>
            <a:endParaRPr lang="en-US" sz="1800" b="0" i="0">
              <a:solidFill>
                <a:schemeClr val="tx1"/>
              </a:solidFill>
              <a:latin typeface="+mj-lt"/>
              <a:cs typeface="Calibri" panose="020F0502020204030204" pitchFamily="34" charset="0"/>
            </a:endParaRPr>
          </a:p>
          <a:p>
            <a:endParaRPr lang="en-US" sz="1800" b="1" i="0">
              <a:solidFill>
                <a:schemeClr val="tx1"/>
              </a:solidFill>
              <a:latin typeface="+mj-lt"/>
              <a:cs typeface="Calibri" panose="020F0502020204030204" pitchFamily="34" charset="0"/>
            </a:endParaRPr>
          </a:p>
          <a:p>
            <a:endParaRPr lang="en-US"/>
          </a:p>
        </p:txBody>
      </p:sp>
      <p:pic>
        <p:nvPicPr>
          <p:cNvPr id="5" name="Picture 4">
            <a:extLst>
              <a:ext uri="{FF2B5EF4-FFF2-40B4-BE49-F238E27FC236}">
                <a16:creationId xmlns:a16="http://schemas.microsoft.com/office/drawing/2014/main" id="{8BD4049C-4E4B-1753-FEA2-069AC36C7C4E}"/>
              </a:ext>
              <a:ext uri="{C183D7F6-B498-43B3-948B-1728B52AA6E4}">
                <adec:decorative xmlns:adec="http://schemas.microsoft.com/office/drawing/2017/decorative" val="1"/>
              </a:ext>
            </a:extLst>
          </p:cNvPr>
          <p:cNvPicPr>
            <a:picLocks noChangeAspect="1"/>
          </p:cNvPicPr>
          <p:nvPr/>
        </p:nvPicPr>
        <p:blipFill>
          <a:blip r:embed="rId5">
            <a:duotone>
              <a:schemeClr val="accent6">
                <a:shade val="45000"/>
                <a:satMod val="135000"/>
              </a:schemeClr>
              <a:prstClr val="white"/>
            </a:duotone>
          </a:blip>
          <a:stretch>
            <a:fillRect/>
          </a:stretch>
        </p:blipFill>
        <p:spPr>
          <a:xfrm>
            <a:off x="6432088" y="2528665"/>
            <a:ext cx="870324" cy="900335"/>
          </a:xfrm>
          <a:prstGeom prst="rect">
            <a:avLst/>
          </a:prstGeom>
        </p:spPr>
      </p:pic>
    </p:spTree>
    <p:extLst>
      <p:ext uri="{BB962C8B-B14F-4D97-AF65-F5344CB8AC3E}">
        <p14:creationId xmlns:p14="http://schemas.microsoft.com/office/powerpoint/2010/main" val="3165471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e chart cut into photos of cars, factories, houses, and cities">
            <a:extLst>
              <a:ext uri="{FF2B5EF4-FFF2-40B4-BE49-F238E27FC236}">
                <a16:creationId xmlns:a16="http://schemas.microsoft.com/office/drawing/2014/main" id="{4B582691-6D8D-335E-C3AC-F2C954481D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74320" y="-1040523"/>
            <a:ext cx="7389646" cy="7223212"/>
          </a:xfrm>
          <a:prstGeom prst="rect">
            <a:avLst/>
          </a:prstGeom>
        </p:spPr>
      </p:pic>
      <p:sp>
        <p:nvSpPr>
          <p:cNvPr id="2" name="Title 1">
            <a:extLst>
              <a:ext uri="{FF2B5EF4-FFF2-40B4-BE49-F238E27FC236}">
                <a16:creationId xmlns:a16="http://schemas.microsoft.com/office/drawing/2014/main" id="{098F9673-1684-06D8-9CC4-CF0AB3C07542}"/>
              </a:ext>
            </a:extLst>
          </p:cNvPr>
          <p:cNvSpPr>
            <a:spLocks noGrp="1"/>
          </p:cNvSpPr>
          <p:nvPr>
            <p:ph type="title"/>
          </p:nvPr>
        </p:nvSpPr>
        <p:spPr>
          <a:xfrm>
            <a:off x="477616" y="306020"/>
            <a:ext cx="10120430" cy="812800"/>
          </a:xfrm>
        </p:spPr>
        <p:txBody>
          <a:bodyPr anchor="t"/>
          <a:lstStyle/>
          <a:p>
            <a:r>
              <a:rPr lang="en-US"/>
              <a:t>Building a Net-zero, Clean Energy Future</a:t>
            </a:r>
          </a:p>
        </p:txBody>
      </p:sp>
      <p:sp>
        <p:nvSpPr>
          <p:cNvPr id="6" name="TextBox 5">
            <a:extLst>
              <a:ext uri="{FF2B5EF4-FFF2-40B4-BE49-F238E27FC236}">
                <a16:creationId xmlns:a16="http://schemas.microsoft.com/office/drawing/2014/main" id="{D24ECCBA-9590-36F8-0225-B2C6A1283E74}"/>
              </a:ext>
            </a:extLst>
          </p:cNvPr>
          <p:cNvSpPr txBox="1"/>
          <p:nvPr/>
        </p:nvSpPr>
        <p:spPr>
          <a:xfrm>
            <a:off x="509148" y="1478489"/>
            <a:ext cx="4898424" cy="2943113"/>
          </a:xfrm>
          <a:prstGeom prst="rect">
            <a:avLst/>
          </a:prstGeom>
          <a:noFill/>
        </p:spPr>
        <p:txBody>
          <a:bodyPr wrap="square" rtlCol="0">
            <a:spAutoFit/>
          </a:bodyPr>
          <a:lstStyle/>
          <a:p>
            <a:r>
              <a:rPr lang="en-US" sz="2100" dirty="0">
                <a:latin typeface="+mj-lt"/>
              </a:rPr>
              <a:t>The U.S. industrial sector (manufacturing, agriculture, mining, and construction) accounts for:</a:t>
            </a:r>
          </a:p>
          <a:p>
            <a:pPr>
              <a:lnSpc>
                <a:spcPct val="75000"/>
              </a:lnSpc>
            </a:pPr>
            <a:endParaRPr lang="en-US" sz="2100" dirty="0">
              <a:latin typeface="+mj-lt"/>
            </a:endParaRPr>
          </a:p>
          <a:p>
            <a:r>
              <a:rPr kumimoji="0" lang="en-US" b="0" i="0" u="none" strike="noStrike" kern="1200" cap="none" normalizeH="0" baseline="0" noProof="0" dirty="0">
                <a:ln>
                  <a:noFill/>
                </a:ln>
                <a:solidFill>
                  <a:srgbClr val="007934"/>
                </a:solidFill>
                <a:effectLst/>
                <a:uLnTx/>
                <a:uFillTx/>
                <a:latin typeface="+mj-lt"/>
                <a:ea typeface="+mn-ea"/>
                <a:cs typeface="+mn-cs"/>
              </a:rPr>
              <a:t>                      of the nation’s </a:t>
            </a:r>
            <a:br>
              <a:rPr kumimoji="0" lang="en-US" b="0" i="0" u="none" strike="noStrike" kern="1200" cap="none" normalizeH="0" baseline="0" noProof="0" dirty="0">
                <a:ln>
                  <a:noFill/>
                </a:ln>
                <a:solidFill>
                  <a:srgbClr val="007934"/>
                </a:solidFill>
                <a:effectLst/>
                <a:uLnTx/>
                <a:uFillTx/>
                <a:latin typeface="+mj-lt"/>
                <a:ea typeface="+mn-ea"/>
                <a:cs typeface="+mn-cs"/>
              </a:rPr>
            </a:br>
            <a:r>
              <a:rPr kumimoji="0" lang="en-US" b="0" i="0" u="none" strike="noStrike" kern="1200" cap="none" normalizeH="0" baseline="0" noProof="0" dirty="0">
                <a:ln>
                  <a:noFill/>
                </a:ln>
                <a:solidFill>
                  <a:srgbClr val="007934"/>
                </a:solidFill>
                <a:effectLst/>
                <a:uLnTx/>
                <a:uFillTx/>
                <a:latin typeface="+mj-lt"/>
                <a:ea typeface="+mn-ea"/>
                <a:cs typeface="+mn-cs"/>
              </a:rPr>
              <a:t>                      primary energy use</a:t>
            </a:r>
          </a:p>
          <a:p>
            <a:pPr>
              <a:lnSpc>
                <a:spcPct val="75000"/>
              </a:lnSpc>
            </a:pPr>
            <a:endParaRPr lang="en-US" dirty="0">
              <a:solidFill>
                <a:srgbClr val="007934"/>
              </a:solidFill>
              <a:latin typeface="+mj-lt"/>
            </a:endParaRPr>
          </a:p>
          <a:p>
            <a:r>
              <a:rPr kumimoji="0" lang="en-US" b="0" i="0" u="none" strike="noStrike" kern="1200" cap="none" normalizeH="0" baseline="0" noProof="0" dirty="0">
                <a:ln>
                  <a:noFill/>
                </a:ln>
                <a:solidFill>
                  <a:srgbClr val="007934"/>
                </a:solidFill>
                <a:effectLst/>
                <a:uLnTx/>
                <a:uFillTx/>
                <a:latin typeface="+mj-lt"/>
                <a:ea typeface="+mn-ea"/>
                <a:cs typeface="+mn-cs"/>
              </a:rPr>
              <a:t>                      of CO</a:t>
            </a:r>
            <a:r>
              <a:rPr kumimoji="0" lang="en-US" b="0" i="0" u="none" strike="noStrike" kern="1200" cap="none" normalizeH="0" baseline="-25000" noProof="0" dirty="0">
                <a:ln>
                  <a:noFill/>
                </a:ln>
                <a:solidFill>
                  <a:srgbClr val="007934"/>
                </a:solidFill>
                <a:effectLst/>
                <a:uLnTx/>
                <a:uFillTx/>
                <a:latin typeface="+mj-lt"/>
                <a:ea typeface="+mn-ea"/>
                <a:cs typeface="+mn-cs"/>
              </a:rPr>
              <a:t>2</a:t>
            </a:r>
            <a:r>
              <a:rPr kumimoji="0" lang="en-US" b="0" i="0" u="none" strike="noStrike" kern="1200" cap="none" normalizeH="0" baseline="0" noProof="0" dirty="0">
                <a:ln>
                  <a:noFill/>
                </a:ln>
                <a:solidFill>
                  <a:srgbClr val="007934"/>
                </a:solidFill>
                <a:effectLst/>
                <a:uLnTx/>
                <a:uFillTx/>
                <a:latin typeface="+mj-lt"/>
                <a:ea typeface="+mn-ea"/>
                <a:cs typeface="+mn-cs"/>
              </a:rPr>
              <a:t> </a:t>
            </a:r>
            <a:br>
              <a:rPr kumimoji="0" lang="en-US" b="0" i="0" u="none" strike="noStrike" kern="1200" cap="none" normalizeH="0" baseline="0" noProof="0" dirty="0">
                <a:ln>
                  <a:noFill/>
                </a:ln>
                <a:solidFill>
                  <a:srgbClr val="007934"/>
                </a:solidFill>
                <a:effectLst/>
                <a:uLnTx/>
                <a:uFillTx/>
                <a:latin typeface="+mj-lt"/>
                <a:ea typeface="+mn-ea"/>
                <a:cs typeface="+mn-cs"/>
              </a:rPr>
            </a:br>
            <a:r>
              <a:rPr kumimoji="0" lang="en-US" b="0" i="0" u="none" strike="noStrike" kern="1200" cap="none" normalizeH="0" baseline="0" noProof="0" dirty="0">
                <a:ln>
                  <a:noFill/>
                </a:ln>
                <a:solidFill>
                  <a:srgbClr val="007934"/>
                </a:solidFill>
                <a:effectLst/>
                <a:uLnTx/>
                <a:uFillTx/>
                <a:latin typeface="+mj-lt"/>
                <a:ea typeface="+mn-ea"/>
                <a:cs typeface="+mn-cs"/>
              </a:rPr>
              <a:t>                      emissions</a:t>
            </a:r>
          </a:p>
          <a:p>
            <a:endParaRPr lang="en-US" sz="2100" dirty="0">
              <a:latin typeface="+mj-lt"/>
            </a:endParaRPr>
          </a:p>
        </p:txBody>
      </p:sp>
      <p:sp>
        <p:nvSpPr>
          <p:cNvPr id="7" name="TextBox 6">
            <a:extLst>
              <a:ext uri="{FF2B5EF4-FFF2-40B4-BE49-F238E27FC236}">
                <a16:creationId xmlns:a16="http://schemas.microsoft.com/office/drawing/2014/main" id="{59E16A62-E1D1-A631-3B38-12BC22BF2DB3}"/>
              </a:ext>
            </a:extLst>
          </p:cNvPr>
          <p:cNvSpPr txBox="1"/>
          <p:nvPr/>
        </p:nvSpPr>
        <p:spPr>
          <a:xfrm>
            <a:off x="6620899" y="2403553"/>
            <a:ext cx="1284711" cy="738664"/>
          </a:xfrm>
          <a:prstGeom prst="rect">
            <a:avLst/>
          </a:prstGeom>
          <a:noFill/>
        </p:spPr>
        <p:txBody>
          <a:bodyPr wrap="none" rtlCol="0">
            <a:spAutoFit/>
          </a:bodyPr>
          <a:lstStyle/>
          <a:p>
            <a:pPr algn="ctr"/>
            <a:r>
              <a:rPr lang="en-US" sz="2800">
                <a:latin typeface="+mj-lt"/>
              </a:rPr>
              <a:t>35%</a:t>
            </a:r>
          </a:p>
          <a:p>
            <a:pPr algn="ctr"/>
            <a:r>
              <a:rPr lang="en-US" sz="1400"/>
              <a:t>Transportation</a:t>
            </a:r>
          </a:p>
        </p:txBody>
      </p:sp>
      <p:sp>
        <p:nvSpPr>
          <p:cNvPr id="8" name="TextBox 7">
            <a:extLst>
              <a:ext uri="{FF2B5EF4-FFF2-40B4-BE49-F238E27FC236}">
                <a16:creationId xmlns:a16="http://schemas.microsoft.com/office/drawing/2014/main" id="{B1AC02CE-2A36-179C-42C1-3DBDE6C51C02}"/>
              </a:ext>
            </a:extLst>
          </p:cNvPr>
          <p:cNvSpPr txBox="1"/>
          <p:nvPr/>
        </p:nvSpPr>
        <p:spPr>
          <a:xfrm>
            <a:off x="7505211" y="4579194"/>
            <a:ext cx="1029577" cy="738664"/>
          </a:xfrm>
          <a:prstGeom prst="rect">
            <a:avLst/>
          </a:prstGeom>
          <a:noFill/>
        </p:spPr>
        <p:txBody>
          <a:bodyPr wrap="none" rtlCol="0">
            <a:spAutoFit/>
          </a:bodyPr>
          <a:lstStyle/>
          <a:p>
            <a:pPr algn="ctr"/>
            <a:r>
              <a:rPr lang="en-US" sz="2800">
                <a:latin typeface="+mj-lt"/>
              </a:rPr>
              <a:t>19%</a:t>
            </a:r>
          </a:p>
          <a:p>
            <a:pPr algn="ctr"/>
            <a:r>
              <a:rPr lang="en-US" sz="1400"/>
              <a:t>Residential</a:t>
            </a:r>
          </a:p>
        </p:txBody>
      </p:sp>
      <p:sp>
        <p:nvSpPr>
          <p:cNvPr id="9" name="TextBox 8">
            <a:extLst>
              <a:ext uri="{FF2B5EF4-FFF2-40B4-BE49-F238E27FC236}">
                <a16:creationId xmlns:a16="http://schemas.microsoft.com/office/drawing/2014/main" id="{1ACEAEDA-0232-F69F-A27A-C08B07659E90}"/>
              </a:ext>
            </a:extLst>
          </p:cNvPr>
          <p:cNvSpPr txBox="1"/>
          <p:nvPr/>
        </p:nvSpPr>
        <p:spPr>
          <a:xfrm>
            <a:off x="9322333" y="4216588"/>
            <a:ext cx="1084464" cy="738664"/>
          </a:xfrm>
          <a:prstGeom prst="rect">
            <a:avLst/>
          </a:prstGeom>
          <a:noFill/>
        </p:spPr>
        <p:txBody>
          <a:bodyPr wrap="none" rtlCol="0">
            <a:spAutoFit/>
          </a:bodyPr>
          <a:lstStyle/>
          <a:p>
            <a:pPr algn="ctr"/>
            <a:r>
              <a:rPr lang="en-US" sz="2800">
                <a:latin typeface="+mj-lt"/>
              </a:rPr>
              <a:t>16%</a:t>
            </a:r>
          </a:p>
          <a:p>
            <a:pPr algn="ctr"/>
            <a:r>
              <a:rPr lang="en-US" sz="1400"/>
              <a:t>Commercial</a:t>
            </a:r>
          </a:p>
        </p:txBody>
      </p:sp>
      <p:sp>
        <p:nvSpPr>
          <p:cNvPr id="10" name="TextBox 9">
            <a:extLst>
              <a:ext uri="{FF2B5EF4-FFF2-40B4-BE49-F238E27FC236}">
                <a16:creationId xmlns:a16="http://schemas.microsoft.com/office/drawing/2014/main" id="{FC1292B9-3039-3842-D014-4EFC8A5CCF59}"/>
              </a:ext>
            </a:extLst>
          </p:cNvPr>
          <p:cNvSpPr txBox="1"/>
          <p:nvPr/>
        </p:nvSpPr>
        <p:spPr>
          <a:xfrm>
            <a:off x="9519638" y="1683356"/>
            <a:ext cx="1322798" cy="1047979"/>
          </a:xfrm>
          <a:prstGeom prst="rect">
            <a:avLst/>
          </a:prstGeom>
          <a:noFill/>
        </p:spPr>
        <p:txBody>
          <a:bodyPr wrap="none" rtlCol="0">
            <a:spAutoFit/>
          </a:bodyPr>
          <a:lstStyle/>
          <a:p>
            <a:pPr algn="ctr">
              <a:lnSpc>
                <a:spcPct val="90000"/>
              </a:lnSpc>
            </a:pPr>
            <a:r>
              <a:rPr lang="en-US" sz="4800" spc="-150">
                <a:solidFill>
                  <a:schemeClr val="bg1"/>
                </a:solidFill>
                <a:latin typeface="+mj-lt"/>
              </a:rPr>
              <a:t>30%</a:t>
            </a:r>
          </a:p>
          <a:p>
            <a:pPr algn="ctr">
              <a:lnSpc>
                <a:spcPct val="90000"/>
              </a:lnSpc>
            </a:pPr>
            <a:r>
              <a:rPr lang="en-US" sz="2100">
                <a:solidFill>
                  <a:schemeClr val="bg1"/>
                </a:solidFill>
                <a:latin typeface="+mj-lt"/>
              </a:rPr>
              <a:t>Industrial</a:t>
            </a:r>
          </a:p>
        </p:txBody>
      </p:sp>
      <p:sp>
        <p:nvSpPr>
          <p:cNvPr id="11" name="TextBox 10">
            <a:extLst>
              <a:ext uri="{FF2B5EF4-FFF2-40B4-BE49-F238E27FC236}">
                <a16:creationId xmlns:a16="http://schemas.microsoft.com/office/drawing/2014/main" id="{15568C62-B568-22D1-0B59-2CD61309A943}"/>
              </a:ext>
            </a:extLst>
          </p:cNvPr>
          <p:cNvSpPr txBox="1"/>
          <p:nvPr/>
        </p:nvSpPr>
        <p:spPr>
          <a:xfrm>
            <a:off x="477617" y="2653471"/>
            <a:ext cx="1322798" cy="757130"/>
          </a:xfrm>
          <a:prstGeom prst="rect">
            <a:avLst/>
          </a:prstGeom>
          <a:noFill/>
        </p:spPr>
        <p:txBody>
          <a:bodyPr wrap="none" rtlCol="0">
            <a:spAutoFit/>
          </a:bodyPr>
          <a:lstStyle/>
          <a:p>
            <a:pPr algn="ctr">
              <a:lnSpc>
                <a:spcPct val="90000"/>
              </a:lnSpc>
            </a:pPr>
            <a:r>
              <a:rPr lang="en-US" sz="4800" b="1" spc="-150">
                <a:solidFill>
                  <a:srgbClr val="007934"/>
                </a:solidFill>
                <a:latin typeface="+mj-lt"/>
              </a:rPr>
              <a:t>33%</a:t>
            </a:r>
            <a:endParaRPr lang="en-US" sz="4800" b="1">
              <a:solidFill>
                <a:srgbClr val="007934"/>
              </a:solidFill>
              <a:latin typeface="+mj-lt"/>
            </a:endParaRPr>
          </a:p>
        </p:txBody>
      </p:sp>
      <p:sp>
        <p:nvSpPr>
          <p:cNvPr id="12" name="TextBox 11">
            <a:extLst>
              <a:ext uri="{FF2B5EF4-FFF2-40B4-BE49-F238E27FC236}">
                <a16:creationId xmlns:a16="http://schemas.microsoft.com/office/drawing/2014/main" id="{FD2DA152-635F-5270-5CA5-93A372144BFF}"/>
              </a:ext>
            </a:extLst>
          </p:cNvPr>
          <p:cNvSpPr txBox="1"/>
          <p:nvPr/>
        </p:nvSpPr>
        <p:spPr>
          <a:xfrm>
            <a:off x="477617" y="3391834"/>
            <a:ext cx="1322798" cy="757130"/>
          </a:xfrm>
          <a:prstGeom prst="rect">
            <a:avLst/>
          </a:prstGeom>
          <a:noFill/>
        </p:spPr>
        <p:txBody>
          <a:bodyPr wrap="none" rtlCol="0">
            <a:spAutoFit/>
          </a:bodyPr>
          <a:lstStyle/>
          <a:p>
            <a:pPr algn="ctr">
              <a:lnSpc>
                <a:spcPct val="90000"/>
              </a:lnSpc>
            </a:pPr>
            <a:r>
              <a:rPr lang="en-US" sz="4800" b="1" spc="-150">
                <a:solidFill>
                  <a:srgbClr val="007934"/>
                </a:solidFill>
                <a:latin typeface="+mj-lt"/>
              </a:rPr>
              <a:t>30%</a:t>
            </a:r>
            <a:endParaRPr lang="en-US" sz="4800" b="1">
              <a:solidFill>
                <a:srgbClr val="007934"/>
              </a:solidFill>
              <a:latin typeface="+mj-lt"/>
            </a:endParaRPr>
          </a:p>
        </p:txBody>
      </p:sp>
      <p:sp>
        <p:nvSpPr>
          <p:cNvPr id="13" name="TextBox 12">
            <a:extLst>
              <a:ext uri="{FF2B5EF4-FFF2-40B4-BE49-F238E27FC236}">
                <a16:creationId xmlns:a16="http://schemas.microsoft.com/office/drawing/2014/main" id="{00B52DE7-6991-27B8-96AB-4EBE50FC68F4}"/>
              </a:ext>
            </a:extLst>
          </p:cNvPr>
          <p:cNvSpPr txBox="1"/>
          <p:nvPr/>
        </p:nvSpPr>
        <p:spPr>
          <a:xfrm>
            <a:off x="10555448" y="5376384"/>
            <a:ext cx="1724215"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50" normalizeH="0" baseline="0" noProof="0">
                <a:ln>
                  <a:noFill/>
                </a:ln>
                <a:effectLst/>
                <a:uLnTx/>
                <a:uFillTx/>
                <a:latin typeface="Franklin Gothic Book"/>
                <a:ea typeface="+mn-ea"/>
                <a:cs typeface="+mn-cs"/>
              </a:rPr>
              <a:t>Energy-Related CO</a:t>
            </a:r>
            <a:r>
              <a:rPr kumimoji="0" lang="en-US" sz="1600" b="1" i="1" u="none" strike="noStrike" kern="1200" cap="none" spc="50" normalizeH="0" baseline="-25000" noProof="0">
                <a:ln>
                  <a:noFill/>
                </a:ln>
                <a:effectLst/>
                <a:uLnTx/>
                <a:uFillTx/>
                <a:latin typeface="Franklin Gothic Book"/>
                <a:ea typeface="+mn-ea"/>
                <a:cs typeface="+mn-cs"/>
              </a:rPr>
              <a:t>2</a:t>
            </a:r>
            <a:r>
              <a:rPr kumimoji="0" lang="en-US" sz="1600" b="1" i="1" u="none" strike="noStrike" kern="1200" cap="none" spc="50" normalizeH="0" baseline="0" noProof="0">
                <a:ln>
                  <a:noFill/>
                </a:ln>
                <a:effectLst/>
                <a:uLnTx/>
                <a:uFillTx/>
                <a:latin typeface="Franklin Gothic Book"/>
                <a:ea typeface="+mn-ea"/>
                <a:cs typeface="+mn-cs"/>
              </a:rPr>
              <a:t> Emissions </a:t>
            </a:r>
            <a:br>
              <a:rPr kumimoji="0" lang="en-US" sz="1600" b="1" i="1" u="none" strike="noStrike" kern="1200" cap="none" spc="50" normalizeH="0" baseline="0" noProof="0">
                <a:ln>
                  <a:noFill/>
                </a:ln>
                <a:effectLst/>
                <a:uLnTx/>
                <a:uFillTx/>
                <a:latin typeface="Franklin Gothic Book"/>
                <a:ea typeface="+mn-ea"/>
                <a:cs typeface="+mn-cs"/>
              </a:rPr>
            </a:br>
            <a:r>
              <a:rPr kumimoji="0" lang="en-US" sz="1600" b="1" i="1" u="none" strike="noStrike" kern="1200" cap="none" spc="50" normalizeH="0" baseline="0" noProof="0">
                <a:ln>
                  <a:noFill/>
                </a:ln>
                <a:effectLst/>
                <a:uLnTx/>
                <a:uFillTx/>
                <a:latin typeface="Franklin Gothic Book"/>
                <a:ea typeface="+mn-ea"/>
                <a:cs typeface="+mn-cs"/>
              </a:rPr>
              <a:t>By Sector</a:t>
            </a:r>
          </a:p>
        </p:txBody>
      </p:sp>
      <p:grpSp>
        <p:nvGrpSpPr>
          <p:cNvPr id="25" name="Group 24">
            <a:extLst>
              <a:ext uri="{FF2B5EF4-FFF2-40B4-BE49-F238E27FC236}">
                <a16:creationId xmlns:a16="http://schemas.microsoft.com/office/drawing/2014/main" id="{933191B5-8B06-451D-90C4-9906F03F0019}"/>
              </a:ext>
            </a:extLst>
          </p:cNvPr>
          <p:cNvGrpSpPr/>
          <p:nvPr/>
        </p:nvGrpSpPr>
        <p:grpSpPr>
          <a:xfrm>
            <a:off x="493380" y="4345772"/>
            <a:ext cx="5524992" cy="2042745"/>
            <a:chOff x="493380" y="4345772"/>
            <a:chExt cx="5524992" cy="2042745"/>
          </a:xfrm>
        </p:grpSpPr>
        <p:sp>
          <p:nvSpPr>
            <p:cNvPr id="14" name="TextBox 13">
              <a:extLst>
                <a:ext uri="{FF2B5EF4-FFF2-40B4-BE49-F238E27FC236}">
                  <a16:creationId xmlns:a16="http://schemas.microsoft.com/office/drawing/2014/main" id="{849200FE-124B-414B-3AE3-8C183FE45998}"/>
                </a:ext>
              </a:extLst>
            </p:cNvPr>
            <p:cNvSpPr txBox="1"/>
            <p:nvPr/>
          </p:nvSpPr>
          <p:spPr>
            <a:xfrm>
              <a:off x="509148" y="6152555"/>
              <a:ext cx="5509224" cy="2359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spc="50" baseline="30000">
                  <a:latin typeface="Franklin Gothic Book"/>
                  <a:ea typeface="Times New Roman" panose="02020603050405020304" pitchFamily="18" charset="0"/>
                  <a:cs typeface="Calibri" panose="020F0502020204030204" pitchFamily="34" charset="0"/>
                </a:rPr>
                <a:t>*</a:t>
              </a:r>
              <a:r>
                <a:rPr kumimoji="0" lang="en-US" sz="1400" b="0" i="0" u="none" strike="noStrike" kern="1200" cap="none" spc="50" normalizeH="0" baseline="30000" noProof="0">
                  <a:ln>
                    <a:noFill/>
                  </a:ln>
                  <a:effectLst/>
                  <a:uLnTx/>
                  <a:uFillTx/>
                  <a:latin typeface="Franklin Gothic Book"/>
                  <a:ea typeface="Times New Roman" panose="02020603050405020304" pitchFamily="18" charset="0"/>
                  <a:cs typeface="Calibri" panose="020F0502020204030204" pitchFamily="34" charset="0"/>
                </a:rPr>
                <a:t>EIA, </a:t>
              </a:r>
              <a:r>
                <a:rPr kumimoji="0" lang="en-US" sz="1400" b="0" i="1" u="none" strike="noStrike" kern="1200" cap="none" spc="50" normalizeH="0" baseline="30000" noProof="0">
                  <a:ln>
                    <a:noFill/>
                  </a:ln>
                  <a:effectLst/>
                  <a:uLnTx/>
                  <a:uFillTx/>
                  <a:latin typeface="Franklin Gothic Book"/>
                  <a:ea typeface="Times New Roman" panose="02020603050405020304" pitchFamily="18" charset="0"/>
                  <a:cs typeface="Calibri" panose="020F0502020204030204" pitchFamily="34" charset="0"/>
                </a:rPr>
                <a:t>Annual Energy Outlook 2021 with Projections to 2050</a:t>
              </a:r>
              <a:r>
                <a:rPr kumimoji="0" lang="en-US" sz="1400" b="0" i="0" u="none" strike="noStrike" kern="1200" cap="none" spc="50" normalizeH="0" baseline="30000" noProof="0">
                  <a:ln>
                    <a:noFill/>
                  </a:ln>
                  <a:effectLst/>
                  <a:uLnTx/>
                  <a:uFillTx/>
                  <a:latin typeface="Franklin Gothic Book"/>
                  <a:ea typeface="Times New Roman" panose="02020603050405020304" pitchFamily="18" charset="0"/>
                  <a:cs typeface="Calibri" panose="020F0502020204030204" pitchFamily="34" charset="0"/>
                </a:rPr>
                <a:t>. </a:t>
              </a:r>
              <a:endParaRPr kumimoji="0" lang="en-US" sz="1400" b="0" i="0" u="none" strike="noStrike" kern="1200" cap="none" spc="50" normalizeH="0" baseline="30000" noProof="0">
                <a:ln>
                  <a:noFill/>
                </a:ln>
                <a:effectLst/>
                <a:uLnTx/>
                <a:uFillTx/>
                <a:latin typeface="Franklin Gothic Book"/>
                <a:ea typeface="+mn-ea"/>
                <a:cs typeface="+mn-cs"/>
              </a:endParaRPr>
            </a:p>
          </p:txBody>
        </p:sp>
        <p:grpSp>
          <p:nvGrpSpPr>
            <p:cNvPr id="20" name="Group 19">
              <a:extLst>
                <a:ext uri="{FF2B5EF4-FFF2-40B4-BE49-F238E27FC236}">
                  <a16:creationId xmlns:a16="http://schemas.microsoft.com/office/drawing/2014/main" id="{3A4A38F1-6898-E2C3-5663-3C24C78AB4D0}"/>
                </a:ext>
              </a:extLst>
            </p:cNvPr>
            <p:cNvGrpSpPr/>
            <p:nvPr/>
          </p:nvGrpSpPr>
          <p:grpSpPr>
            <a:xfrm>
              <a:off x="493380" y="4345772"/>
              <a:ext cx="5490933" cy="1430477"/>
              <a:chOff x="493380" y="4345772"/>
              <a:chExt cx="5490933" cy="1430477"/>
            </a:xfrm>
          </p:grpSpPr>
          <p:sp>
            <p:nvSpPr>
              <p:cNvPr id="16" name="TextBox 15">
                <a:extLst>
                  <a:ext uri="{FF2B5EF4-FFF2-40B4-BE49-F238E27FC236}">
                    <a16:creationId xmlns:a16="http://schemas.microsoft.com/office/drawing/2014/main" id="{CC1A278F-0ED8-F426-53D5-34827845A968}"/>
                  </a:ext>
                </a:extLst>
              </p:cNvPr>
              <p:cNvSpPr txBox="1"/>
              <p:nvPr/>
            </p:nvSpPr>
            <p:spPr>
              <a:xfrm>
                <a:off x="493380" y="4945252"/>
                <a:ext cx="156362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27225"/>
                    </a:solidFill>
                    <a:effectLst/>
                    <a:uLnTx/>
                    <a:uFillTx/>
                    <a:latin typeface="+mj-lt"/>
                    <a:ea typeface="+mn-ea"/>
                    <a:cs typeface="+mn-cs"/>
                  </a:rPr>
                  <a:t>17% </a:t>
                </a:r>
              </a:p>
            </p:txBody>
          </p:sp>
          <p:sp>
            <p:nvSpPr>
              <p:cNvPr id="15" name="TextBox 14">
                <a:extLst>
                  <a:ext uri="{FF2B5EF4-FFF2-40B4-BE49-F238E27FC236}">
                    <a16:creationId xmlns:a16="http://schemas.microsoft.com/office/drawing/2014/main" id="{256D9CA4-5239-DEAE-5009-F57AFA50C567}"/>
                  </a:ext>
                </a:extLst>
              </p:cNvPr>
              <p:cNvSpPr txBox="1"/>
              <p:nvPr/>
            </p:nvSpPr>
            <p:spPr>
              <a:xfrm>
                <a:off x="1780831" y="5060047"/>
                <a:ext cx="4203482" cy="646331"/>
              </a:xfrm>
              <a:prstGeom prst="rect">
                <a:avLst/>
              </a:prstGeom>
              <a:noFill/>
            </p:spPr>
            <p:txBody>
              <a:bodyPr wrap="square">
                <a:spAutoFit/>
              </a:bodyPr>
              <a:lstStyle/>
              <a:p>
                <a:pPr>
                  <a:defRPr/>
                </a:pPr>
                <a:r>
                  <a:rPr kumimoji="0" lang="en-US" b="0" i="0" u="none" strike="noStrike" kern="1200" cap="none" spc="0" normalizeH="0" baseline="0" noProof="0">
                    <a:ln>
                      <a:noFill/>
                    </a:ln>
                    <a:solidFill>
                      <a:srgbClr val="E27225"/>
                    </a:solidFill>
                    <a:effectLst/>
                    <a:uLnTx/>
                    <a:uFillTx/>
                    <a:latin typeface="+mj-lt"/>
                    <a:ea typeface="+mn-ea"/>
                    <a:cs typeface="+mn-cs"/>
                  </a:rPr>
                  <a:t>CO</a:t>
                </a:r>
                <a:r>
                  <a:rPr kumimoji="0" lang="en-US" b="0" i="0" u="none" strike="noStrike" kern="1200" cap="none" spc="0" normalizeH="0" baseline="0" noProof="0">
                    <a:ln>
                      <a:noFill/>
                    </a:ln>
                    <a:solidFill>
                      <a:srgbClr val="E27225"/>
                    </a:solidFill>
                    <a:effectLst/>
                    <a:uLnTx/>
                    <a:uFillTx/>
                    <a:latin typeface="+mj-lt"/>
                    <a:ea typeface="+mn-ea"/>
                    <a:cs typeface="Calibri" panose="020F0502020204030204" pitchFamily="34" charset="0"/>
                  </a:rPr>
                  <a:t>₂</a:t>
                </a:r>
                <a:r>
                  <a:rPr kumimoji="0" lang="en-US" b="0" i="0" u="none" strike="noStrike" kern="1200" cap="none" spc="0" normalizeH="0" baseline="0" noProof="0">
                    <a:ln>
                      <a:noFill/>
                    </a:ln>
                    <a:solidFill>
                      <a:srgbClr val="E27225"/>
                    </a:solidFill>
                    <a:effectLst/>
                    <a:uLnTx/>
                    <a:uFillTx/>
                    <a:latin typeface="+mj-lt"/>
                    <a:ea typeface="+mn-ea"/>
                    <a:cs typeface="+mn-cs"/>
                  </a:rPr>
                  <a:t> emissions</a:t>
                </a:r>
              </a:p>
              <a:p>
                <a:pPr>
                  <a:defRPr/>
                </a:pPr>
                <a:r>
                  <a:rPr lang="en-US">
                    <a:solidFill>
                      <a:srgbClr val="E27225"/>
                    </a:solidFill>
                    <a:latin typeface="+mj-lt"/>
                  </a:rPr>
                  <a:t>increase*</a:t>
                </a:r>
                <a:endParaRPr kumimoji="0" lang="en-US" b="0" i="0" u="none" strike="noStrike" kern="1200" cap="none" spc="0" normalizeH="0" baseline="0" noProof="0">
                  <a:ln>
                    <a:noFill/>
                  </a:ln>
                  <a:solidFill>
                    <a:srgbClr val="E27225"/>
                  </a:solidFill>
                  <a:effectLst/>
                  <a:uLnTx/>
                  <a:uFillTx/>
                  <a:latin typeface="+mj-lt"/>
                  <a:ea typeface="+mn-ea"/>
                  <a:cs typeface="+mn-cs"/>
                </a:endParaRPr>
              </a:p>
            </p:txBody>
          </p:sp>
          <p:sp>
            <p:nvSpPr>
              <p:cNvPr id="19" name="TextBox 18">
                <a:extLst>
                  <a:ext uri="{FF2B5EF4-FFF2-40B4-BE49-F238E27FC236}">
                    <a16:creationId xmlns:a16="http://schemas.microsoft.com/office/drawing/2014/main" id="{5EBDF65B-C9D2-7730-1B12-CBA7271040DC}"/>
                  </a:ext>
                </a:extLst>
              </p:cNvPr>
              <p:cNvSpPr txBox="1"/>
              <p:nvPr/>
            </p:nvSpPr>
            <p:spPr>
              <a:xfrm>
                <a:off x="509147" y="4345772"/>
                <a:ext cx="4929955" cy="646331"/>
              </a:xfrm>
              <a:prstGeom prst="rect">
                <a:avLst/>
              </a:prstGeom>
              <a:noFill/>
            </p:spPr>
            <p:txBody>
              <a:bodyPr wrap="square">
                <a:spAutoFit/>
              </a:bodyPr>
              <a:lstStyle/>
              <a:p>
                <a:pPr>
                  <a:defRPr/>
                </a:pPr>
                <a:r>
                  <a:rPr kumimoji="0" lang="en-US" b="0" i="0" u="none" strike="noStrike" kern="1200" cap="none" spc="0" normalizeH="0" baseline="0" noProof="0">
                    <a:ln>
                      <a:noFill/>
                    </a:ln>
                    <a:solidFill>
                      <a:srgbClr val="E27225"/>
                    </a:solidFill>
                    <a:effectLst/>
                    <a:uLnTx/>
                    <a:uFillTx/>
                    <a:latin typeface="+mj-lt"/>
                    <a:ea typeface="+mn-ea"/>
                    <a:cs typeface="+mn-cs"/>
                  </a:rPr>
                  <a:t>Anticipated industrial sector energy demand growth of 30% by 2050 may result in a:</a:t>
                </a:r>
              </a:p>
            </p:txBody>
          </p:sp>
        </p:grpSp>
      </p:grpSp>
    </p:spTree>
    <p:extLst>
      <p:ext uri="{BB962C8B-B14F-4D97-AF65-F5344CB8AC3E}">
        <p14:creationId xmlns:p14="http://schemas.microsoft.com/office/powerpoint/2010/main" val="342593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factory with silos&#10;&#10;Description automatically generated with medium confidence">
            <a:extLst>
              <a:ext uri="{FF2B5EF4-FFF2-40B4-BE49-F238E27FC236}">
                <a16:creationId xmlns:a16="http://schemas.microsoft.com/office/drawing/2014/main" id="{14E422CE-6330-6671-7F4B-B613F384706C}"/>
              </a:ext>
            </a:extLst>
          </p:cNvPr>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165" t="69182" r="-165" b="3761"/>
          <a:stretch/>
        </p:blipFill>
        <p:spPr>
          <a:xfrm>
            <a:off x="-22860" y="8287"/>
            <a:ext cx="12237721" cy="1670155"/>
          </a:xfrm>
          <a:prstGeom prst="rect">
            <a:avLst/>
          </a:prstGeom>
        </p:spPr>
      </p:pic>
      <p:sp>
        <p:nvSpPr>
          <p:cNvPr id="2" name="Title 1">
            <a:extLst>
              <a:ext uri="{FF2B5EF4-FFF2-40B4-BE49-F238E27FC236}">
                <a16:creationId xmlns:a16="http://schemas.microsoft.com/office/drawing/2014/main" id="{65A1DE62-062F-3949-0A58-3625273EBD4F}"/>
              </a:ext>
            </a:extLst>
          </p:cNvPr>
          <p:cNvSpPr>
            <a:spLocks noGrp="1"/>
          </p:cNvSpPr>
          <p:nvPr>
            <p:ph type="title"/>
          </p:nvPr>
        </p:nvSpPr>
        <p:spPr>
          <a:xfrm>
            <a:off x="201169" y="219442"/>
            <a:ext cx="11441481" cy="1251689"/>
          </a:xfrm>
        </p:spPr>
        <p:txBody>
          <a:bodyPr/>
          <a:lstStyle/>
          <a:p>
            <a:r>
              <a:rPr lang="en-US" sz="3600">
                <a:solidFill>
                  <a:schemeClr val="bg1"/>
                </a:solidFill>
              </a:rPr>
              <a:t>Cement and Concrete Priorities </a:t>
            </a:r>
          </a:p>
        </p:txBody>
      </p:sp>
      <p:cxnSp>
        <p:nvCxnSpPr>
          <p:cNvPr id="19" name="Straight Connector 18">
            <a:extLst>
              <a:ext uri="{FF2B5EF4-FFF2-40B4-BE49-F238E27FC236}">
                <a16:creationId xmlns:a16="http://schemas.microsoft.com/office/drawing/2014/main" id="{EEEF6C04-0A2C-D56C-145A-7EBBA4BBBF53}"/>
              </a:ext>
            </a:extLst>
          </p:cNvPr>
          <p:cNvCxnSpPr>
            <a:cxnSpLocks/>
          </p:cNvCxnSpPr>
          <p:nvPr/>
        </p:nvCxnSpPr>
        <p:spPr>
          <a:xfrm flipH="1">
            <a:off x="276447" y="2371684"/>
            <a:ext cx="1714077" cy="0"/>
          </a:xfrm>
          <a:prstGeom prst="line">
            <a:avLst/>
          </a:prstGeom>
          <a:ln>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25" name="TextBox 24">
            <a:extLst>
              <a:ext uri="{FF2B5EF4-FFF2-40B4-BE49-F238E27FC236}">
                <a16:creationId xmlns:a16="http://schemas.microsoft.com/office/drawing/2014/main" id="{70B169B7-02FF-07C6-EC17-F27D087697AF}"/>
              </a:ext>
            </a:extLst>
          </p:cNvPr>
          <p:cNvSpPr txBox="1"/>
          <p:nvPr/>
        </p:nvSpPr>
        <p:spPr>
          <a:xfrm>
            <a:off x="201169" y="1910019"/>
            <a:ext cx="3179136" cy="461665"/>
          </a:xfrm>
          <a:prstGeom prst="rect">
            <a:avLst/>
          </a:prstGeom>
          <a:noFill/>
        </p:spPr>
        <p:txBody>
          <a:bodyPr wrap="square" rtlCol="0">
            <a:spAutoFit/>
          </a:bodyPr>
          <a:lstStyle/>
          <a:p>
            <a:r>
              <a:rPr lang="en-US" sz="2400" b="1"/>
              <a:t>Crosscutting</a:t>
            </a:r>
          </a:p>
        </p:txBody>
      </p:sp>
      <p:sp>
        <p:nvSpPr>
          <p:cNvPr id="26" name="TextBox 25">
            <a:extLst>
              <a:ext uri="{FF2B5EF4-FFF2-40B4-BE49-F238E27FC236}">
                <a16:creationId xmlns:a16="http://schemas.microsoft.com/office/drawing/2014/main" id="{94F7AC70-5FCA-A430-BF50-63BE32BFF4A3}"/>
              </a:ext>
            </a:extLst>
          </p:cNvPr>
          <p:cNvSpPr txBox="1"/>
          <p:nvPr/>
        </p:nvSpPr>
        <p:spPr>
          <a:xfrm>
            <a:off x="6520875" y="1842193"/>
            <a:ext cx="3179136" cy="461665"/>
          </a:xfrm>
          <a:prstGeom prst="rect">
            <a:avLst/>
          </a:prstGeom>
          <a:noFill/>
        </p:spPr>
        <p:txBody>
          <a:bodyPr wrap="square" rtlCol="0">
            <a:spAutoFit/>
          </a:bodyPr>
          <a:lstStyle/>
          <a:p>
            <a:r>
              <a:rPr lang="en-US" sz="2400" b="1"/>
              <a:t>Sector-Specific</a:t>
            </a:r>
          </a:p>
        </p:txBody>
      </p:sp>
      <p:grpSp>
        <p:nvGrpSpPr>
          <p:cNvPr id="3" name="Group 2">
            <a:extLst>
              <a:ext uri="{FF2B5EF4-FFF2-40B4-BE49-F238E27FC236}">
                <a16:creationId xmlns:a16="http://schemas.microsoft.com/office/drawing/2014/main" id="{BBF55A21-A157-E4C4-120F-D25625AB8F87}"/>
              </a:ext>
              <a:ext uri="{C183D7F6-B498-43B3-948B-1728B52AA6E4}">
                <adec:decorative xmlns:adec="http://schemas.microsoft.com/office/drawing/2017/decorative" val="1"/>
              </a:ext>
            </a:extLst>
          </p:cNvPr>
          <p:cNvGrpSpPr/>
          <p:nvPr/>
        </p:nvGrpSpPr>
        <p:grpSpPr>
          <a:xfrm>
            <a:off x="446573" y="2742232"/>
            <a:ext cx="637953" cy="623789"/>
            <a:chOff x="446573" y="2742232"/>
            <a:chExt cx="637953" cy="623789"/>
          </a:xfrm>
        </p:grpSpPr>
        <p:sp>
          <p:nvSpPr>
            <p:cNvPr id="36" name="Oval 35">
              <a:extLst>
                <a:ext uri="{FF2B5EF4-FFF2-40B4-BE49-F238E27FC236}">
                  <a16:creationId xmlns:a16="http://schemas.microsoft.com/office/drawing/2014/main" id="{C4D8E6D6-A041-C18B-4D55-59E093482231}"/>
                </a:ext>
              </a:extLst>
            </p:cNvPr>
            <p:cNvSpPr/>
            <p:nvPr/>
          </p:nvSpPr>
          <p:spPr>
            <a:xfrm>
              <a:off x="446573" y="2742232"/>
              <a:ext cx="637953" cy="623789"/>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ED83ED3F-2238-6DE9-EC16-9EFAA4BA03DA}"/>
                </a:ext>
              </a:extLst>
            </p:cNvPr>
            <p:cNvPicPr>
              <a:picLocks noChangeAspect="1"/>
            </p:cNvPicPr>
            <p:nvPr/>
          </p:nvPicPr>
          <p:blipFill>
            <a:blip r:embed="rId4"/>
            <a:stretch>
              <a:fillRect/>
            </a:stretch>
          </p:blipFill>
          <p:spPr>
            <a:xfrm>
              <a:off x="584795" y="2869734"/>
              <a:ext cx="355375" cy="353628"/>
            </a:xfrm>
            <a:prstGeom prst="rect">
              <a:avLst/>
            </a:prstGeom>
            <a:noFill/>
            <a:ln>
              <a:noFill/>
            </a:ln>
          </p:spPr>
        </p:pic>
      </p:grpSp>
      <p:sp>
        <p:nvSpPr>
          <p:cNvPr id="37" name="TextBox 36">
            <a:extLst>
              <a:ext uri="{FF2B5EF4-FFF2-40B4-BE49-F238E27FC236}">
                <a16:creationId xmlns:a16="http://schemas.microsoft.com/office/drawing/2014/main" id="{5CA93560-539B-E9F0-E657-198193215799}"/>
              </a:ext>
            </a:extLst>
          </p:cNvPr>
          <p:cNvSpPr txBox="1"/>
          <p:nvPr/>
        </p:nvSpPr>
        <p:spPr>
          <a:xfrm>
            <a:off x="1193086" y="2883316"/>
            <a:ext cx="3700131" cy="707886"/>
          </a:xfrm>
          <a:prstGeom prst="rect">
            <a:avLst/>
          </a:prstGeom>
          <a:noFill/>
        </p:spPr>
        <p:txBody>
          <a:bodyPr wrap="square" rtlCol="0">
            <a:spAutoFit/>
          </a:bodyPr>
          <a:lstStyle/>
          <a:p>
            <a:pPr marL="285750" indent="-285750">
              <a:buFont typeface="Arial" panose="020B0604020202020204" pitchFamily="34" charset="0"/>
              <a:buChar char="•"/>
            </a:pPr>
            <a:r>
              <a:rPr lang="en-US" sz="2000"/>
              <a:t>Carbon capture from limestone decarbonation</a:t>
            </a:r>
          </a:p>
        </p:txBody>
      </p:sp>
      <p:grpSp>
        <p:nvGrpSpPr>
          <p:cNvPr id="4" name="Group 3">
            <a:extLst>
              <a:ext uri="{FF2B5EF4-FFF2-40B4-BE49-F238E27FC236}">
                <a16:creationId xmlns:a16="http://schemas.microsoft.com/office/drawing/2014/main" id="{87EAFCEA-3971-047A-1661-1CAD005F429F}"/>
              </a:ext>
              <a:ext uri="{C183D7F6-B498-43B3-948B-1728B52AA6E4}">
                <adec:decorative xmlns:adec="http://schemas.microsoft.com/office/drawing/2017/decorative" val="1"/>
              </a:ext>
            </a:extLst>
          </p:cNvPr>
          <p:cNvGrpSpPr/>
          <p:nvPr/>
        </p:nvGrpSpPr>
        <p:grpSpPr>
          <a:xfrm>
            <a:off x="464771" y="3782355"/>
            <a:ext cx="637953" cy="623789"/>
            <a:chOff x="464771" y="3782355"/>
            <a:chExt cx="637953" cy="623789"/>
          </a:xfrm>
        </p:grpSpPr>
        <p:sp>
          <p:nvSpPr>
            <p:cNvPr id="39" name="Oval 38">
              <a:extLst>
                <a:ext uri="{FF2B5EF4-FFF2-40B4-BE49-F238E27FC236}">
                  <a16:creationId xmlns:a16="http://schemas.microsoft.com/office/drawing/2014/main" id="{7CED370C-A6E1-1066-7BFB-7F144764D50C}"/>
                </a:ext>
              </a:extLst>
            </p:cNvPr>
            <p:cNvSpPr/>
            <p:nvPr/>
          </p:nvSpPr>
          <p:spPr>
            <a:xfrm>
              <a:off x="464771" y="3782355"/>
              <a:ext cx="637953" cy="623789"/>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C7D5C497-D7F5-CAB9-5DA9-939731D08F14}"/>
                </a:ext>
              </a:extLst>
            </p:cNvPr>
            <p:cNvPicPr>
              <a:picLocks noChangeAspect="1"/>
            </p:cNvPicPr>
            <p:nvPr/>
          </p:nvPicPr>
          <p:blipFill>
            <a:blip r:embed="rId5"/>
            <a:stretch>
              <a:fillRect/>
            </a:stretch>
          </p:blipFill>
          <p:spPr>
            <a:xfrm>
              <a:off x="606061" y="3932103"/>
              <a:ext cx="368728" cy="324291"/>
            </a:xfrm>
            <a:prstGeom prst="rect">
              <a:avLst/>
            </a:prstGeom>
          </p:spPr>
        </p:pic>
      </p:grpSp>
      <p:sp>
        <p:nvSpPr>
          <p:cNvPr id="40" name="TextBox 39">
            <a:extLst>
              <a:ext uri="{FF2B5EF4-FFF2-40B4-BE49-F238E27FC236}">
                <a16:creationId xmlns:a16="http://schemas.microsoft.com/office/drawing/2014/main" id="{542B0189-8511-1B8B-85EF-DA8DAFF5A72E}"/>
              </a:ext>
            </a:extLst>
          </p:cNvPr>
          <p:cNvSpPr txBox="1"/>
          <p:nvPr/>
        </p:nvSpPr>
        <p:spPr>
          <a:xfrm>
            <a:off x="1291704" y="3872983"/>
            <a:ext cx="3700131" cy="707886"/>
          </a:xfrm>
          <a:prstGeom prst="rect">
            <a:avLst/>
          </a:prstGeom>
          <a:noFill/>
        </p:spPr>
        <p:txBody>
          <a:bodyPr wrap="square" rtlCol="0">
            <a:spAutoFit/>
          </a:bodyPr>
          <a:lstStyle/>
          <a:p>
            <a:pPr marL="285750" indent="-285750">
              <a:buFont typeface="Arial" panose="020B0604020202020204" pitchFamily="34" charset="0"/>
              <a:buChar char="•"/>
            </a:pPr>
            <a:r>
              <a:rPr lang="en-US" sz="2000"/>
              <a:t>Electrification &amp; </a:t>
            </a:r>
            <a:br>
              <a:rPr lang="en-US" sz="2000"/>
            </a:br>
            <a:r>
              <a:rPr lang="en-US" sz="2000"/>
              <a:t>low-carbon fuels</a:t>
            </a:r>
          </a:p>
        </p:txBody>
      </p:sp>
      <p:grpSp>
        <p:nvGrpSpPr>
          <p:cNvPr id="5" name="Group 4">
            <a:extLst>
              <a:ext uri="{FF2B5EF4-FFF2-40B4-BE49-F238E27FC236}">
                <a16:creationId xmlns:a16="http://schemas.microsoft.com/office/drawing/2014/main" id="{22B425F1-6AC0-C599-95AE-DF496E3A8671}"/>
              </a:ext>
              <a:ext uri="{C183D7F6-B498-43B3-948B-1728B52AA6E4}">
                <adec:decorative xmlns:adec="http://schemas.microsoft.com/office/drawing/2017/decorative" val="1"/>
              </a:ext>
            </a:extLst>
          </p:cNvPr>
          <p:cNvGrpSpPr/>
          <p:nvPr/>
        </p:nvGrpSpPr>
        <p:grpSpPr>
          <a:xfrm>
            <a:off x="471448" y="4853277"/>
            <a:ext cx="637953" cy="623789"/>
            <a:chOff x="471448" y="4853277"/>
            <a:chExt cx="637953" cy="623789"/>
          </a:xfrm>
        </p:grpSpPr>
        <p:sp>
          <p:nvSpPr>
            <p:cNvPr id="41" name="Oval 40">
              <a:extLst>
                <a:ext uri="{FF2B5EF4-FFF2-40B4-BE49-F238E27FC236}">
                  <a16:creationId xmlns:a16="http://schemas.microsoft.com/office/drawing/2014/main" id="{919B1491-4606-2591-6DB2-B1874B6FBEB4}"/>
                </a:ext>
              </a:extLst>
            </p:cNvPr>
            <p:cNvSpPr/>
            <p:nvPr/>
          </p:nvSpPr>
          <p:spPr>
            <a:xfrm>
              <a:off x="471448" y="4853277"/>
              <a:ext cx="637953" cy="623789"/>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A201284B-A691-71A7-9EE6-3D53E0BE84FC}"/>
                </a:ext>
              </a:extLst>
            </p:cNvPr>
            <p:cNvPicPr>
              <a:picLocks noChangeAspect="1"/>
            </p:cNvPicPr>
            <p:nvPr/>
          </p:nvPicPr>
          <p:blipFill>
            <a:blip r:embed="rId6"/>
            <a:stretch>
              <a:fillRect/>
            </a:stretch>
          </p:blipFill>
          <p:spPr>
            <a:xfrm>
              <a:off x="572768" y="4943712"/>
              <a:ext cx="421958" cy="421958"/>
            </a:xfrm>
            <a:prstGeom prst="rect">
              <a:avLst/>
            </a:prstGeom>
          </p:spPr>
        </p:pic>
      </p:grpSp>
      <p:sp>
        <p:nvSpPr>
          <p:cNvPr id="45" name="TextBox 44">
            <a:extLst>
              <a:ext uri="{FF2B5EF4-FFF2-40B4-BE49-F238E27FC236}">
                <a16:creationId xmlns:a16="http://schemas.microsoft.com/office/drawing/2014/main" id="{DBF42DE5-9418-52D7-388D-11E6DD84D5D5}"/>
              </a:ext>
            </a:extLst>
          </p:cNvPr>
          <p:cNvSpPr txBox="1"/>
          <p:nvPr/>
        </p:nvSpPr>
        <p:spPr>
          <a:xfrm>
            <a:off x="1268351" y="5023791"/>
            <a:ext cx="3700131" cy="400110"/>
          </a:xfrm>
          <a:prstGeom prst="rect">
            <a:avLst/>
          </a:prstGeom>
          <a:noFill/>
        </p:spPr>
        <p:txBody>
          <a:bodyPr wrap="square" rtlCol="0">
            <a:spAutoFit/>
          </a:bodyPr>
          <a:lstStyle/>
          <a:p>
            <a:pPr marL="285750" indent="-285750">
              <a:buFont typeface="Arial" panose="020B0604020202020204" pitchFamily="34" charset="0"/>
              <a:buChar char="•"/>
            </a:pPr>
            <a:r>
              <a:rPr lang="en-US" sz="2000"/>
              <a:t>Waste heat recovery</a:t>
            </a:r>
          </a:p>
        </p:txBody>
      </p:sp>
      <p:cxnSp>
        <p:nvCxnSpPr>
          <p:cNvPr id="48" name="Straight Connector 47">
            <a:extLst>
              <a:ext uri="{FF2B5EF4-FFF2-40B4-BE49-F238E27FC236}">
                <a16:creationId xmlns:a16="http://schemas.microsoft.com/office/drawing/2014/main" id="{66FC6D2F-FDBD-AAC7-2A76-0C4D1667C649}"/>
              </a:ext>
            </a:extLst>
          </p:cNvPr>
          <p:cNvCxnSpPr>
            <a:cxnSpLocks/>
          </p:cNvCxnSpPr>
          <p:nvPr/>
        </p:nvCxnSpPr>
        <p:spPr>
          <a:xfrm flipH="1">
            <a:off x="6604669" y="2303858"/>
            <a:ext cx="2082119" cy="0"/>
          </a:xfrm>
          <a:prstGeom prst="line">
            <a:avLst/>
          </a:prstGeom>
          <a:ln>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56" name="TextBox 55">
            <a:extLst>
              <a:ext uri="{FF2B5EF4-FFF2-40B4-BE49-F238E27FC236}">
                <a16:creationId xmlns:a16="http://schemas.microsoft.com/office/drawing/2014/main" id="{48EB6509-EED7-A8C0-CFF9-FA63F4FBFF71}"/>
              </a:ext>
            </a:extLst>
          </p:cNvPr>
          <p:cNvSpPr txBox="1"/>
          <p:nvPr/>
        </p:nvSpPr>
        <p:spPr>
          <a:xfrm>
            <a:off x="7517219" y="2805936"/>
            <a:ext cx="4228208" cy="4924425"/>
          </a:xfrm>
          <a:prstGeom prst="rect">
            <a:avLst/>
          </a:prstGeom>
          <a:noFill/>
        </p:spPr>
        <p:txBody>
          <a:bodyPr wrap="square" rtlCol="0">
            <a:spAutoFit/>
          </a:bodyPr>
          <a:lstStyle/>
          <a:p>
            <a:pPr marL="285750" indent="-285750">
              <a:buFont typeface="Arial" panose="020B0604020202020204" pitchFamily="34" charset="0"/>
              <a:buChar char="•"/>
            </a:pPr>
            <a:r>
              <a:rPr lang="en-US" sz="2000">
                <a:solidFill>
                  <a:schemeClr val="tx1"/>
                </a:solidFill>
              </a:rPr>
              <a:t>Alternative binders and process routes to OPC</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solidFill>
                  <a:schemeClr val="tx1"/>
                </a:solidFill>
              </a:rPr>
              <a:t>Clinker substitutes</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solidFill>
                  <a:schemeClr val="tx1"/>
                </a:solidFill>
              </a:rPr>
              <a:t>CO</a:t>
            </a:r>
            <a:r>
              <a:rPr lang="en-US" sz="2000" baseline="-25000">
                <a:solidFill>
                  <a:schemeClr val="tx1"/>
                </a:solidFill>
              </a:rPr>
              <a:t>2</a:t>
            </a:r>
            <a:r>
              <a:rPr lang="en-US" sz="2000">
                <a:solidFill>
                  <a:schemeClr val="tx1"/>
                </a:solidFill>
              </a:rPr>
              <a:t> mineralization</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solidFill>
                  <a:schemeClr val="tx1"/>
                </a:solidFill>
              </a:rPr>
              <a:t>Alternative building materials</a:t>
            </a:r>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endParaRPr lang="en-US" sz="1800" b="0" i="0">
              <a:solidFill>
                <a:schemeClr val="tx1"/>
              </a:solidFill>
              <a:latin typeface="+mj-lt"/>
              <a:cs typeface="Calibri" panose="020F0502020204030204" pitchFamily="34" charset="0"/>
            </a:endParaRPr>
          </a:p>
          <a:p>
            <a:endParaRPr lang="en-US" sz="1800" b="1" i="0">
              <a:solidFill>
                <a:schemeClr val="tx1"/>
              </a:solidFill>
              <a:latin typeface="+mj-lt"/>
              <a:cs typeface="Calibri" panose="020F0502020204030204" pitchFamily="34" charset="0"/>
            </a:endParaRPr>
          </a:p>
          <a:p>
            <a:endParaRPr lang="en-US"/>
          </a:p>
        </p:txBody>
      </p:sp>
      <p:pic>
        <p:nvPicPr>
          <p:cNvPr id="7" name="Picture 6">
            <a:extLst>
              <a:ext uri="{FF2B5EF4-FFF2-40B4-BE49-F238E27FC236}">
                <a16:creationId xmlns:a16="http://schemas.microsoft.com/office/drawing/2014/main" id="{7FF826D3-9F52-F690-F18B-890BC5BE2F8D}"/>
              </a:ext>
              <a:ext uri="{C183D7F6-B498-43B3-948B-1728B52AA6E4}">
                <adec:decorative xmlns:adec="http://schemas.microsoft.com/office/drawing/2017/decorative" val="1"/>
              </a:ext>
            </a:extLst>
          </p:cNvPr>
          <p:cNvPicPr>
            <a:picLocks noChangeAspect="1"/>
          </p:cNvPicPr>
          <p:nvPr/>
        </p:nvPicPr>
        <p:blipFill>
          <a:blip r:embed="rId7">
            <a:duotone>
              <a:schemeClr val="accent2">
                <a:shade val="45000"/>
                <a:satMod val="135000"/>
              </a:schemeClr>
              <a:prstClr val="white"/>
            </a:duotone>
          </a:blip>
          <a:stretch>
            <a:fillRect/>
          </a:stretch>
        </p:blipFill>
        <p:spPr>
          <a:xfrm>
            <a:off x="6336073" y="2671811"/>
            <a:ext cx="962712" cy="729327"/>
          </a:xfrm>
          <a:prstGeom prst="rect">
            <a:avLst/>
          </a:prstGeom>
        </p:spPr>
      </p:pic>
    </p:spTree>
    <p:extLst>
      <p:ext uri="{BB962C8B-B14F-4D97-AF65-F5344CB8AC3E}">
        <p14:creationId xmlns:p14="http://schemas.microsoft.com/office/powerpoint/2010/main" val="262555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nveyor belt with cookies on it&#10;&#10;Description automatically generated">
            <a:extLst>
              <a:ext uri="{FF2B5EF4-FFF2-40B4-BE49-F238E27FC236}">
                <a16:creationId xmlns:a16="http://schemas.microsoft.com/office/drawing/2014/main" id="{A8395102-72D8-200E-2428-8666220335FC}"/>
              </a:ext>
            </a:extLst>
          </p:cNvPr>
          <p:cNvPicPr>
            <a:picLocks noChangeAspect="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1650" t="40421" r="1650" b="35226"/>
          <a:stretch/>
        </p:blipFill>
        <p:spPr>
          <a:xfrm>
            <a:off x="-196952" y="-4564"/>
            <a:ext cx="12388952" cy="1670155"/>
          </a:xfrm>
          <a:prstGeom prst="rect">
            <a:avLst/>
          </a:prstGeom>
        </p:spPr>
      </p:pic>
      <p:sp>
        <p:nvSpPr>
          <p:cNvPr id="2" name="Title 1">
            <a:extLst>
              <a:ext uri="{FF2B5EF4-FFF2-40B4-BE49-F238E27FC236}">
                <a16:creationId xmlns:a16="http://schemas.microsoft.com/office/drawing/2014/main" id="{65A1DE62-062F-3949-0A58-3625273EBD4F}"/>
              </a:ext>
            </a:extLst>
          </p:cNvPr>
          <p:cNvSpPr>
            <a:spLocks noGrp="1"/>
          </p:cNvSpPr>
          <p:nvPr>
            <p:ph type="title"/>
          </p:nvPr>
        </p:nvSpPr>
        <p:spPr>
          <a:xfrm>
            <a:off x="201169" y="219442"/>
            <a:ext cx="11441481" cy="1251689"/>
          </a:xfrm>
        </p:spPr>
        <p:txBody>
          <a:bodyPr/>
          <a:lstStyle/>
          <a:p>
            <a:r>
              <a:rPr lang="en-US" sz="3600">
                <a:solidFill>
                  <a:schemeClr val="bg1"/>
                </a:solidFill>
              </a:rPr>
              <a:t>Food and Beverage Priorities </a:t>
            </a:r>
          </a:p>
        </p:txBody>
      </p:sp>
      <p:cxnSp>
        <p:nvCxnSpPr>
          <p:cNvPr id="19" name="Straight Connector 18">
            <a:extLst>
              <a:ext uri="{FF2B5EF4-FFF2-40B4-BE49-F238E27FC236}">
                <a16:creationId xmlns:a16="http://schemas.microsoft.com/office/drawing/2014/main" id="{EEEF6C04-0A2C-D56C-145A-7EBBA4BBBF53}"/>
              </a:ext>
            </a:extLst>
          </p:cNvPr>
          <p:cNvCxnSpPr>
            <a:cxnSpLocks/>
          </p:cNvCxnSpPr>
          <p:nvPr/>
        </p:nvCxnSpPr>
        <p:spPr>
          <a:xfrm flipH="1">
            <a:off x="276447" y="2371684"/>
            <a:ext cx="1714077" cy="0"/>
          </a:xfrm>
          <a:prstGeom prst="line">
            <a:avLst/>
          </a:prstGeom>
          <a:ln>
            <a:solidFill>
              <a:srgbClr val="00B0F0"/>
            </a:solidFill>
          </a:ln>
        </p:spPr>
        <p:style>
          <a:lnRef idx="1">
            <a:schemeClr val="accent6"/>
          </a:lnRef>
          <a:fillRef idx="0">
            <a:schemeClr val="accent6"/>
          </a:fillRef>
          <a:effectRef idx="0">
            <a:schemeClr val="accent6"/>
          </a:effectRef>
          <a:fontRef idx="minor">
            <a:schemeClr val="tx1"/>
          </a:fontRef>
        </p:style>
      </p:cxnSp>
      <p:sp>
        <p:nvSpPr>
          <p:cNvPr id="25" name="TextBox 24">
            <a:extLst>
              <a:ext uri="{FF2B5EF4-FFF2-40B4-BE49-F238E27FC236}">
                <a16:creationId xmlns:a16="http://schemas.microsoft.com/office/drawing/2014/main" id="{70B169B7-02FF-07C6-EC17-F27D087697AF}"/>
              </a:ext>
            </a:extLst>
          </p:cNvPr>
          <p:cNvSpPr txBox="1"/>
          <p:nvPr/>
        </p:nvSpPr>
        <p:spPr>
          <a:xfrm>
            <a:off x="192649" y="1864233"/>
            <a:ext cx="3179136" cy="461665"/>
          </a:xfrm>
          <a:prstGeom prst="rect">
            <a:avLst/>
          </a:prstGeom>
          <a:noFill/>
        </p:spPr>
        <p:txBody>
          <a:bodyPr wrap="square" rtlCol="0">
            <a:spAutoFit/>
          </a:bodyPr>
          <a:lstStyle/>
          <a:p>
            <a:r>
              <a:rPr lang="en-US" sz="2400" b="1"/>
              <a:t>Crosscutting</a:t>
            </a:r>
          </a:p>
        </p:txBody>
      </p:sp>
      <p:sp>
        <p:nvSpPr>
          <p:cNvPr id="26" name="TextBox 25">
            <a:extLst>
              <a:ext uri="{FF2B5EF4-FFF2-40B4-BE49-F238E27FC236}">
                <a16:creationId xmlns:a16="http://schemas.microsoft.com/office/drawing/2014/main" id="{94F7AC70-5FCA-A430-BF50-63BE32BFF4A3}"/>
              </a:ext>
            </a:extLst>
          </p:cNvPr>
          <p:cNvSpPr txBox="1"/>
          <p:nvPr/>
        </p:nvSpPr>
        <p:spPr>
          <a:xfrm>
            <a:off x="6520875" y="1842193"/>
            <a:ext cx="3179136" cy="461665"/>
          </a:xfrm>
          <a:prstGeom prst="rect">
            <a:avLst/>
          </a:prstGeom>
          <a:noFill/>
        </p:spPr>
        <p:txBody>
          <a:bodyPr wrap="square" rtlCol="0">
            <a:spAutoFit/>
          </a:bodyPr>
          <a:lstStyle/>
          <a:p>
            <a:r>
              <a:rPr lang="en-US" sz="2400" b="1"/>
              <a:t>Sector-Specific</a:t>
            </a:r>
          </a:p>
        </p:txBody>
      </p:sp>
      <p:sp>
        <p:nvSpPr>
          <p:cNvPr id="40" name="TextBox 39">
            <a:extLst>
              <a:ext uri="{FF2B5EF4-FFF2-40B4-BE49-F238E27FC236}">
                <a16:creationId xmlns:a16="http://schemas.microsoft.com/office/drawing/2014/main" id="{542B0189-8511-1B8B-85EF-DA8DAFF5A72E}"/>
              </a:ext>
            </a:extLst>
          </p:cNvPr>
          <p:cNvSpPr txBox="1"/>
          <p:nvPr/>
        </p:nvSpPr>
        <p:spPr>
          <a:xfrm>
            <a:off x="1268349" y="2608289"/>
            <a:ext cx="4000880" cy="707886"/>
          </a:xfrm>
          <a:prstGeom prst="rect">
            <a:avLst/>
          </a:prstGeom>
          <a:noFill/>
        </p:spPr>
        <p:txBody>
          <a:bodyPr wrap="square" rtlCol="0">
            <a:spAutoFit/>
          </a:bodyPr>
          <a:lstStyle/>
          <a:p>
            <a:pPr marL="285750" indent="-285750">
              <a:buFont typeface="Arial" panose="020B0604020202020204" pitchFamily="34" charset="0"/>
              <a:buChar char="•"/>
            </a:pPr>
            <a:r>
              <a:rPr lang="en-US" sz="2000"/>
              <a:t>Low-carbon fuels or electrification for steam boilers</a:t>
            </a:r>
          </a:p>
        </p:txBody>
      </p:sp>
      <p:sp>
        <p:nvSpPr>
          <p:cNvPr id="45" name="TextBox 44">
            <a:extLst>
              <a:ext uri="{FF2B5EF4-FFF2-40B4-BE49-F238E27FC236}">
                <a16:creationId xmlns:a16="http://schemas.microsoft.com/office/drawing/2014/main" id="{DBF42DE5-9418-52D7-388D-11E6DD84D5D5}"/>
              </a:ext>
            </a:extLst>
          </p:cNvPr>
          <p:cNvSpPr txBox="1"/>
          <p:nvPr/>
        </p:nvSpPr>
        <p:spPr>
          <a:xfrm>
            <a:off x="1268349" y="3731550"/>
            <a:ext cx="4135098" cy="1938992"/>
          </a:xfrm>
          <a:prstGeom prst="rect">
            <a:avLst/>
          </a:prstGeom>
          <a:noFill/>
        </p:spPr>
        <p:txBody>
          <a:bodyPr wrap="square" rtlCol="0">
            <a:spAutoFit/>
          </a:bodyPr>
          <a:lstStyle/>
          <a:p>
            <a:pPr marL="285750" indent="-285750">
              <a:buFont typeface="Arial" panose="020B0604020202020204" pitchFamily="34" charset="0"/>
              <a:buChar char="•"/>
            </a:pPr>
            <a:r>
              <a:rPr lang="en-US" sz="2000"/>
              <a:t>Low-temperature waste heat recovery from process exhausts</a:t>
            </a:r>
          </a:p>
          <a:p>
            <a:pPr marL="285750" indent="-285750">
              <a:buFont typeface="Arial" panose="020B0604020202020204" pitchFamily="34" charset="0"/>
              <a:buChar char="•"/>
            </a:pPr>
            <a:r>
              <a:rPr lang="en-US" sz="2000"/>
              <a:t>Smart/flexible </a:t>
            </a:r>
            <a:br>
              <a:rPr lang="en-US" sz="2000"/>
            </a:br>
            <a:r>
              <a:rPr lang="en-US" sz="2000"/>
              <a:t>manufacturing processes</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p:txBody>
      </p:sp>
      <p:cxnSp>
        <p:nvCxnSpPr>
          <p:cNvPr id="48" name="Straight Connector 47">
            <a:extLst>
              <a:ext uri="{FF2B5EF4-FFF2-40B4-BE49-F238E27FC236}">
                <a16:creationId xmlns:a16="http://schemas.microsoft.com/office/drawing/2014/main" id="{66FC6D2F-FDBD-AAC7-2A76-0C4D1667C649}"/>
              </a:ext>
            </a:extLst>
          </p:cNvPr>
          <p:cNvCxnSpPr>
            <a:cxnSpLocks/>
          </p:cNvCxnSpPr>
          <p:nvPr/>
        </p:nvCxnSpPr>
        <p:spPr>
          <a:xfrm flipH="1">
            <a:off x="6604669" y="2303858"/>
            <a:ext cx="2082119" cy="0"/>
          </a:xfrm>
          <a:prstGeom prst="line">
            <a:avLst/>
          </a:prstGeom>
          <a:ln>
            <a:solidFill>
              <a:srgbClr val="00B0F0"/>
            </a:solidFill>
          </a:ln>
        </p:spPr>
        <p:style>
          <a:lnRef idx="1">
            <a:schemeClr val="accent6"/>
          </a:lnRef>
          <a:fillRef idx="0">
            <a:schemeClr val="accent6"/>
          </a:fillRef>
          <a:effectRef idx="0">
            <a:schemeClr val="accent6"/>
          </a:effectRef>
          <a:fontRef idx="minor">
            <a:schemeClr val="tx1"/>
          </a:fontRef>
        </p:style>
      </p:cxnSp>
      <p:sp>
        <p:nvSpPr>
          <p:cNvPr id="56" name="TextBox 55">
            <a:extLst>
              <a:ext uri="{FF2B5EF4-FFF2-40B4-BE49-F238E27FC236}">
                <a16:creationId xmlns:a16="http://schemas.microsoft.com/office/drawing/2014/main" id="{48EB6509-EED7-A8C0-CFF9-FA63F4FBFF71}"/>
              </a:ext>
            </a:extLst>
          </p:cNvPr>
          <p:cNvSpPr txBox="1"/>
          <p:nvPr/>
        </p:nvSpPr>
        <p:spPr>
          <a:xfrm>
            <a:off x="7517219" y="2805936"/>
            <a:ext cx="4228208" cy="5232202"/>
          </a:xfrm>
          <a:prstGeom prst="rect">
            <a:avLst/>
          </a:prstGeom>
          <a:noFill/>
        </p:spPr>
        <p:txBody>
          <a:bodyPr wrap="square" rtlCol="0">
            <a:spAutoFit/>
          </a:bodyPr>
          <a:lstStyle/>
          <a:p>
            <a:pPr marL="285750" indent="-285750">
              <a:buFont typeface="Arial" panose="020B0604020202020204" pitchFamily="34" charset="0"/>
              <a:buChar char="•"/>
            </a:pPr>
            <a:r>
              <a:rPr lang="en-US" sz="2000">
                <a:solidFill>
                  <a:schemeClr val="tx1"/>
                </a:solidFill>
              </a:rPr>
              <a:t>Alternative protein products</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Waste management </a:t>
            </a:r>
            <a:br>
              <a:rPr lang="en-US" sz="2000"/>
            </a:br>
            <a:r>
              <a:rPr lang="en-US" sz="2000"/>
              <a:t>and reduction</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Innovative cooling, refrigeration, and freezing solutions </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endParaRPr lang="en-US" sz="1800" b="0" i="0">
              <a:solidFill>
                <a:schemeClr val="tx1"/>
              </a:solidFill>
              <a:latin typeface="+mj-lt"/>
              <a:cs typeface="Calibri" panose="020F0502020204030204" pitchFamily="34" charset="0"/>
            </a:endParaRPr>
          </a:p>
          <a:p>
            <a:endParaRPr lang="en-US" sz="1800" b="1" i="0">
              <a:solidFill>
                <a:schemeClr val="tx1"/>
              </a:solidFill>
              <a:latin typeface="+mj-lt"/>
              <a:cs typeface="Calibri" panose="020F0502020204030204" pitchFamily="34" charset="0"/>
            </a:endParaRPr>
          </a:p>
          <a:p>
            <a:endParaRPr lang="en-US"/>
          </a:p>
        </p:txBody>
      </p:sp>
      <p:grpSp>
        <p:nvGrpSpPr>
          <p:cNvPr id="7" name="Group 6">
            <a:extLst>
              <a:ext uri="{FF2B5EF4-FFF2-40B4-BE49-F238E27FC236}">
                <a16:creationId xmlns:a16="http://schemas.microsoft.com/office/drawing/2014/main" id="{3078C729-04DD-2E42-0DC7-C64F4A62EC08}"/>
              </a:ext>
              <a:ext uri="{C183D7F6-B498-43B3-948B-1728B52AA6E4}">
                <adec:decorative xmlns:adec="http://schemas.microsoft.com/office/drawing/2017/decorative" val="1"/>
              </a:ext>
            </a:extLst>
          </p:cNvPr>
          <p:cNvGrpSpPr/>
          <p:nvPr/>
        </p:nvGrpSpPr>
        <p:grpSpPr>
          <a:xfrm>
            <a:off x="421480" y="3973923"/>
            <a:ext cx="637953" cy="623789"/>
            <a:chOff x="421480" y="3973923"/>
            <a:chExt cx="637953" cy="623789"/>
          </a:xfrm>
        </p:grpSpPr>
        <p:sp>
          <p:nvSpPr>
            <p:cNvPr id="41" name="Oval 40">
              <a:extLst>
                <a:ext uri="{FF2B5EF4-FFF2-40B4-BE49-F238E27FC236}">
                  <a16:creationId xmlns:a16="http://schemas.microsoft.com/office/drawing/2014/main" id="{919B1491-4606-2591-6DB2-B1874B6FBEB4}"/>
                </a:ext>
              </a:extLst>
            </p:cNvPr>
            <p:cNvSpPr/>
            <p:nvPr/>
          </p:nvSpPr>
          <p:spPr>
            <a:xfrm>
              <a:off x="421480" y="3973923"/>
              <a:ext cx="637953" cy="623789"/>
            </a:xfrm>
            <a:prstGeom prst="ellips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A201284B-A691-71A7-9EE6-3D53E0BE84FC}"/>
                </a:ext>
              </a:extLst>
            </p:cNvPr>
            <p:cNvPicPr>
              <a:picLocks noChangeAspect="1"/>
            </p:cNvPicPr>
            <p:nvPr/>
          </p:nvPicPr>
          <p:blipFill>
            <a:blip r:embed="rId4"/>
            <a:stretch>
              <a:fillRect/>
            </a:stretch>
          </p:blipFill>
          <p:spPr>
            <a:xfrm>
              <a:off x="522800" y="4064358"/>
              <a:ext cx="421958" cy="421958"/>
            </a:xfrm>
            <a:prstGeom prst="rect">
              <a:avLst/>
            </a:prstGeom>
          </p:spPr>
        </p:pic>
      </p:grpSp>
      <p:grpSp>
        <p:nvGrpSpPr>
          <p:cNvPr id="11" name="Group 10">
            <a:extLst>
              <a:ext uri="{FF2B5EF4-FFF2-40B4-BE49-F238E27FC236}">
                <a16:creationId xmlns:a16="http://schemas.microsoft.com/office/drawing/2014/main" id="{0BDEBA26-2FEF-DED4-CA96-83D237C5427E}"/>
              </a:ext>
              <a:ext uri="{C183D7F6-B498-43B3-948B-1728B52AA6E4}">
                <adec:decorative xmlns:adec="http://schemas.microsoft.com/office/drawing/2017/decorative" val="1"/>
              </a:ext>
            </a:extLst>
          </p:cNvPr>
          <p:cNvGrpSpPr/>
          <p:nvPr/>
        </p:nvGrpSpPr>
        <p:grpSpPr>
          <a:xfrm>
            <a:off x="486757" y="5358647"/>
            <a:ext cx="637954" cy="623790"/>
            <a:chOff x="486757" y="5358647"/>
            <a:chExt cx="637954" cy="623790"/>
          </a:xfrm>
        </p:grpSpPr>
        <p:sp>
          <p:nvSpPr>
            <p:cNvPr id="5" name="Oval 4">
              <a:extLst>
                <a:ext uri="{FF2B5EF4-FFF2-40B4-BE49-F238E27FC236}">
                  <a16:creationId xmlns:a16="http://schemas.microsoft.com/office/drawing/2014/main" id="{16BB345D-06E8-52E6-5CD2-483D3C85AB7B}"/>
                </a:ext>
              </a:extLst>
            </p:cNvPr>
            <p:cNvSpPr/>
            <p:nvPr/>
          </p:nvSpPr>
          <p:spPr>
            <a:xfrm>
              <a:off x="486757" y="5358647"/>
              <a:ext cx="637954" cy="623790"/>
            </a:xfrm>
            <a:prstGeom prst="ellips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Graphic 7" descr="Leaky Tap outline">
              <a:extLst>
                <a:ext uri="{FF2B5EF4-FFF2-40B4-BE49-F238E27FC236}">
                  <a16:creationId xmlns:a16="http://schemas.microsoft.com/office/drawing/2014/main" id="{B9F01791-9D3D-E4C5-F672-FDD4351E72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980" y="5447207"/>
              <a:ext cx="471109" cy="471109"/>
            </a:xfrm>
            <a:prstGeom prst="rect">
              <a:avLst/>
            </a:prstGeom>
          </p:spPr>
        </p:pic>
      </p:grpSp>
      <p:sp>
        <p:nvSpPr>
          <p:cNvPr id="9" name="TextBox 8">
            <a:extLst>
              <a:ext uri="{FF2B5EF4-FFF2-40B4-BE49-F238E27FC236}">
                <a16:creationId xmlns:a16="http://schemas.microsoft.com/office/drawing/2014/main" id="{EAE3CEB2-0CC8-9470-A36E-A82995742896}"/>
              </a:ext>
            </a:extLst>
          </p:cNvPr>
          <p:cNvSpPr txBox="1"/>
          <p:nvPr/>
        </p:nvSpPr>
        <p:spPr>
          <a:xfrm>
            <a:off x="1191820" y="5320717"/>
            <a:ext cx="4144518" cy="1323439"/>
          </a:xfrm>
          <a:prstGeom prst="rect">
            <a:avLst/>
          </a:prstGeom>
          <a:noFill/>
        </p:spPr>
        <p:txBody>
          <a:bodyPr wrap="square" rtlCol="0">
            <a:spAutoFit/>
          </a:bodyPr>
          <a:lstStyle/>
          <a:p>
            <a:pPr marL="285750" indent="-285750">
              <a:buFont typeface="Arial" panose="020B0604020202020204" pitchFamily="34" charset="0"/>
              <a:buChar char="•"/>
            </a:pPr>
            <a:r>
              <a:rPr lang="en-US" sz="2000"/>
              <a:t>Drying and dewatering innovations</a:t>
            </a:r>
          </a:p>
          <a:p>
            <a:pPr marL="285750" indent="-285750">
              <a:buFont typeface="Arial" panose="020B0604020202020204" pitchFamily="34" charset="0"/>
              <a:buChar char="•"/>
            </a:pPr>
            <a:r>
              <a:rPr lang="en-US" sz="2000"/>
              <a:t>Wastewater recovery and reuse </a:t>
            </a:r>
          </a:p>
          <a:p>
            <a:pPr marL="285750" indent="-285750">
              <a:buFont typeface="Arial" panose="020B0604020202020204" pitchFamily="34" charset="0"/>
              <a:buChar char="•"/>
            </a:pPr>
            <a:endParaRPr lang="en-US" sz="2000"/>
          </a:p>
        </p:txBody>
      </p:sp>
      <p:pic>
        <p:nvPicPr>
          <p:cNvPr id="10" name="Picture 9">
            <a:extLst>
              <a:ext uri="{FF2B5EF4-FFF2-40B4-BE49-F238E27FC236}">
                <a16:creationId xmlns:a16="http://schemas.microsoft.com/office/drawing/2014/main" id="{F1F49EF9-4C46-AF49-2C56-95B16717F51F}"/>
              </a:ext>
              <a:ext uri="{C183D7F6-B498-43B3-948B-1728B52AA6E4}">
                <adec:decorative xmlns:adec="http://schemas.microsoft.com/office/drawing/2017/decorative" val="1"/>
              </a:ext>
            </a:extLst>
          </p:cNvPr>
          <p:cNvPicPr>
            <a:picLocks noChangeAspect="1"/>
          </p:cNvPicPr>
          <p:nvPr/>
        </p:nvPicPr>
        <p:blipFill>
          <a:blip r:embed="rId7">
            <a:duotone>
              <a:schemeClr val="accent3">
                <a:shade val="45000"/>
                <a:satMod val="135000"/>
              </a:schemeClr>
              <a:prstClr val="white"/>
            </a:duotone>
          </a:blip>
          <a:stretch>
            <a:fillRect/>
          </a:stretch>
        </p:blipFill>
        <p:spPr>
          <a:xfrm>
            <a:off x="6443201" y="2524082"/>
            <a:ext cx="939800" cy="876300"/>
          </a:xfrm>
          <a:prstGeom prst="rect">
            <a:avLst/>
          </a:prstGeom>
        </p:spPr>
      </p:pic>
      <p:grpSp>
        <p:nvGrpSpPr>
          <p:cNvPr id="6" name="Group 5">
            <a:extLst>
              <a:ext uri="{FF2B5EF4-FFF2-40B4-BE49-F238E27FC236}">
                <a16:creationId xmlns:a16="http://schemas.microsoft.com/office/drawing/2014/main" id="{F591DA21-0792-C7F6-99E1-43C452BC0203}"/>
              </a:ext>
              <a:ext uri="{C183D7F6-B498-43B3-948B-1728B52AA6E4}">
                <adec:decorative xmlns:adec="http://schemas.microsoft.com/office/drawing/2017/decorative" val="1"/>
              </a:ext>
            </a:extLst>
          </p:cNvPr>
          <p:cNvGrpSpPr/>
          <p:nvPr/>
        </p:nvGrpSpPr>
        <p:grpSpPr>
          <a:xfrm>
            <a:off x="441418" y="2678365"/>
            <a:ext cx="637953" cy="623789"/>
            <a:chOff x="441418" y="2678365"/>
            <a:chExt cx="637953" cy="623789"/>
          </a:xfrm>
        </p:grpSpPr>
        <p:sp>
          <p:nvSpPr>
            <p:cNvPr id="39" name="Oval 38">
              <a:extLst>
                <a:ext uri="{FF2B5EF4-FFF2-40B4-BE49-F238E27FC236}">
                  <a16:creationId xmlns:a16="http://schemas.microsoft.com/office/drawing/2014/main" id="{7CED370C-A6E1-1066-7BFB-7F144764D50C}"/>
                </a:ext>
              </a:extLst>
            </p:cNvPr>
            <p:cNvSpPr/>
            <p:nvPr/>
          </p:nvSpPr>
          <p:spPr>
            <a:xfrm>
              <a:off x="441418" y="2678365"/>
              <a:ext cx="637953" cy="623789"/>
            </a:xfrm>
            <a:prstGeom prst="ellips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C7D5C497-D7F5-CAB9-5DA9-939731D08F14}"/>
                </a:ext>
              </a:extLst>
            </p:cNvPr>
            <p:cNvPicPr>
              <a:picLocks noChangeAspect="1"/>
            </p:cNvPicPr>
            <p:nvPr/>
          </p:nvPicPr>
          <p:blipFill>
            <a:blip r:embed="rId8"/>
            <a:stretch>
              <a:fillRect/>
            </a:stretch>
          </p:blipFill>
          <p:spPr>
            <a:xfrm>
              <a:off x="576030" y="2858254"/>
              <a:ext cx="368728" cy="324291"/>
            </a:xfrm>
            <a:prstGeom prst="rect">
              <a:avLst/>
            </a:prstGeom>
          </p:spPr>
        </p:pic>
      </p:grpSp>
    </p:spTree>
    <p:extLst>
      <p:ext uri="{BB962C8B-B14F-4D97-AF65-F5344CB8AC3E}">
        <p14:creationId xmlns:p14="http://schemas.microsoft.com/office/powerpoint/2010/main" val="2994867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lls of paper in a factory&#10;&#10;Description automatically generated">
            <a:extLst>
              <a:ext uri="{FF2B5EF4-FFF2-40B4-BE49-F238E27FC236}">
                <a16:creationId xmlns:a16="http://schemas.microsoft.com/office/drawing/2014/main" id="{933B7DBC-5377-8405-5D8C-2F1339F0937D}"/>
              </a:ext>
            </a:extLst>
          </p:cNvPr>
          <p:cNvPicPr>
            <a:picLocks noChangeAspect="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t="41904" b="26017"/>
          <a:stretch/>
        </p:blipFill>
        <p:spPr>
          <a:xfrm>
            <a:off x="0" y="-20008"/>
            <a:ext cx="12191999" cy="1670156"/>
          </a:xfrm>
          <a:prstGeom prst="rect">
            <a:avLst/>
          </a:prstGeom>
        </p:spPr>
      </p:pic>
      <p:sp>
        <p:nvSpPr>
          <p:cNvPr id="2" name="Title 1">
            <a:extLst>
              <a:ext uri="{FF2B5EF4-FFF2-40B4-BE49-F238E27FC236}">
                <a16:creationId xmlns:a16="http://schemas.microsoft.com/office/drawing/2014/main" id="{65A1DE62-062F-3949-0A58-3625273EBD4F}"/>
              </a:ext>
            </a:extLst>
          </p:cNvPr>
          <p:cNvSpPr>
            <a:spLocks noGrp="1"/>
          </p:cNvSpPr>
          <p:nvPr>
            <p:ph type="title"/>
          </p:nvPr>
        </p:nvSpPr>
        <p:spPr>
          <a:xfrm>
            <a:off x="201169" y="219442"/>
            <a:ext cx="11441481" cy="1251689"/>
          </a:xfrm>
        </p:spPr>
        <p:txBody>
          <a:bodyPr/>
          <a:lstStyle/>
          <a:p>
            <a:r>
              <a:rPr lang="en-US" sz="3600">
                <a:solidFill>
                  <a:schemeClr val="bg1"/>
                </a:solidFill>
              </a:rPr>
              <a:t>Forest Products Priorities </a:t>
            </a:r>
          </a:p>
        </p:txBody>
      </p:sp>
      <p:cxnSp>
        <p:nvCxnSpPr>
          <p:cNvPr id="19" name="Straight Connector 18">
            <a:extLst>
              <a:ext uri="{FF2B5EF4-FFF2-40B4-BE49-F238E27FC236}">
                <a16:creationId xmlns:a16="http://schemas.microsoft.com/office/drawing/2014/main" id="{EEEF6C04-0A2C-D56C-145A-7EBBA4BBBF53}"/>
              </a:ext>
            </a:extLst>
          </p:cNvPr>
          <p:cNvCxnSpPr>
            <a:cxnSpLocks/>
          </p:cNvCxnSpPr>
          <p:nvPr/>
        </p:nvCxnSpPr>
        <p:spPr>
          <a:xfrm flipH="1">
            <a:off x="276447" y="2371684"/>
            <a:ext cx="1714077" cy="0"/>
          </a:xfrm>
          <a:prstGeom prst="line">
            <a:avLst/>
          </a:prstGeom>
          <a:ln>
            <a:solidFill>
              <a:srgbClr val="402FC1"/>
            </a:solidFill>
          </a:ln>
        </p:spPr>
        <p:style>
          <a:lnRef idx="1">
            <a:schemeClr val="accent6"/>
          </a:lnRef>
          <a:fillRef idx="0">
            <a:schemeClr val="accent6"/>
          </a:fillRef>
          <a:effectRef idx="0">
            <a:schemeClr val="accent6"/>
          </a:effectRef>
          <a:fontRef idx="minor">
            <a:schemeClr val="tx1"/>
          </a:fontRef>
        </p:style>
      </p:cxnSp>
      <p:sp>
        <p:nvSpPr>
          <p:cNvPr id="25" name="TextBox 24">
            <a:extLst>
              <a:ext uri="{FF2B5EF4-FFF2-40B4-BE49-F238E27FC236}">
                <a16:creationId xmlns:a16="http://schemas.microsoft.com/office/drawing/2014/main" id="{70B169B7-02FF-07C6-EC17-F27D087697AF}"/>
              </a:ext>
            </a:extLst>
          </p:cNvPr>
          <p:cNvSpPr txBox="1"/>
          <p:nvPr/>
        </p:nvSpPr>
        <p:spPr>
          <a:xfrm>
            <a:off x="192649" y="1864233"/>
            <a:ext cx="3179136" cy="461665"/>
          </a:xfrm>
          <a:prstGeom prst="rect">
            <a:avLst/>
          </a:prstGeom>
          <a:noFill/>
        </p:spPr>
        <p:txBody>
          <a:bodyPr wrap="square" rtlCol="0">
            <a:spAutoFit/>
          </a:bodyPr>
          <a:lstStyle/>
          <a:p>
            <a:r>
              <a:rPr lang="en-US" sz="2400" b="1"/>
              <a:t>Crosscutting</a:t>
            </a:r>
          </a:p>
        </p:txBody>
      </p:sp>
      <p:sp>
        <p:nvSpPr>
          <p:cNvPr id="26" name="TextBox 25">
            <a:extLst>
              <a:ext uri="{FF2B5EF4-FFF2-40B4-BE49-F238E27FC236}">
                <a16:creationId xmlns:a16="http://schemas.microsoft.com/office/drawing/2014/main" id="{94F7AC70-5FCA-A430-BF50-63BE32BFF4A3}"/>
              </a:ext>
            </a:extLst>
          </p:cNvPr>
          <p:cNvSpPr txBox="1"/>
          <p:nvPr/>
        </p:nvSpPr>
        <p:spPr>
          <a:xfrm>
            <a:off x="6520875" y="1842193"/>
            <a:ext cx="3179136" cy="461665"/>
          </a:xfrm>
          <a:prstGeom prst="rect">
            <a:avLst/>
          </a:prstGeom>
          <a:noFill/>
        </p:spPr>
        <p:txBody>
          <a:bodyPr wrap="square" rtlCol="0">
            <a:spAutoFit/>
          </a:bodyPr>
          <a:lstStyle/>
          <a:p>
            <a:r>
              <a:rPr lang="en-US" sz="2400" b="1"/>
              <a:t>Sector-Specific</a:t>
            </a:r>
          </a:p>
        </p:txBody>
      </p:sp>
      <p:grpSp>
        <p:nvGrpSpPr>
          <p:cNvPr id="4" name="Group 3">
            <a:extLst>
              <a:ext uri="{FF2B5EF4-FFF2-40B4-BE49-F238E27FC236}">
                <a16:creationId xmlns:a16="http://schemas.microsoft.com/office/drawing/2014/main" id="{0D973343-6B40-04C1-0CE0-760DFC76229F}"/>
              </a:ext>
              <a:ext uri="{C183D7F6-B498-43B3-948B-1728B52AA6E4}">
                <adec:decorative xmlns:adec="http://schemas.microsoft.com/office/drawing/2017/decorative" val="1"/>
              </a:ext>
            </a:extLst>
          </p:cNvPr>
          <p:cNvGrpSpPr/>
          <p:nvPr/>
        </p:nvGrpSpPr>
        <p:grpSpPr>
          <a:xfrm>
            <a:off x="407768" y="3953913"/>
            <a:ext cx="637953" cy="623789"/>
            <a:chOff x="407768" y="3953913"/>
            <a:chExt cx="637953" cy="623789"/>
          </a:xfrm>
        </p:grpSpPr>
        <p:sp>
          <p:nvSpPr>
            <p:cNvPr id="39" name="Oval 38">
              <a:extLst>
                <a:ext uri="{FF2B5EF4-FFF2-40B4-BE49-F238E27FC236}">
                  <a16:creationId xmlns:a16="http://schemas.microsoft.com/office/drawing/2014/main" id="{7CED370C-A6E1-1066-7BFB-7F144764D50C}"/>
                </a:ext>
              </a:extLst>
            </p:cNvPr>
            <p:cNvSpPr/>
            <p:nvPr/>
          </p:nvSpPr>
          <p:spPr>
            <a:xfrm>
              <a:off x="407768" y="3953913"/>
              <a:ext cx="637953" cy="623789"/>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C7D5C497-D7F5-CAB9-5DA9-939731D08F14}"/>
                </a:ext>
              </a:extLst>
            </p:cNvPr>
            <p:cNvPicPr>
              <a:picLocks noChangeAspect="1"/>
            </p:cNvPicPr>
            <p:nvPr/>
          </p:nvPicPr>
          <p:blipFill>
            <a:blip r:embed="rId4"/>
            <a:stretch>
              <a:fillRect/>
            </a:stretch>
          </p:blipFill>
          <p:spPr>
            <a:xfrm>
              <a:off x="542380" y="4133802"/>
              <a:ext cx="368728" cy="324291"/>
            </a:xfrm>
            <a:prstGeom prst="rect">
              <a:avLst/>
            </a:prstGeom>
          </p:spPr>
        </p:pic>
      </p:grpSp>
      <p:sp>
        <p:nvSpPr>
          <p:cNvPr id="40" name="TextBox 39">
            <a:extLst>
              <a:ext uri="{FF2B5EF4-FFF2-40B4-BE49-F238E27FC236}">
                <a16:creationId xmlns:a16="http://schemas.microsoft.com/office/drawing/2014/main" id="{542B0189-8511-1B8B-85EF-DA8DAFF5A72E}"/>
              </a:ext>
            </a:extLst>
          </p:cNvPr>
          <p:cNvSpPr txBox="1"/>
          <p:nvPr/>
        </p:nvSpPr>
        <p:spPr>
          <a:xfrm>
            <a:off x="1268349" y="2608289"/>
            <a:ext cx="4000880" cy="707886"/>
          </a:xfrm>
          <a:prstGeom prst="rect">
            <a:avLst/>
          </a:prstGeom>
          <a:noFill/>
        </p:spPr>
        <p:txBody>
          <a:bodyPr wrap="square" rtlCol="0">
            <a:spAutoFit/>
          </a:bodyPr>
          <a:lstStyle/>
          <a:p>
            <a:pPr marL="285750" indent="-285750">
              <a:buFont typeface="Arial" panose="020B0604020202020204" pitchFamily="34" charset="0"/>
              <a:buChar char="•"/>
            </a:pPr>
            <a:r>
              <a:rPr lang="en-US" sz="2000"/>
              <a:t>Carbon capture integration </a:t>
            </a:r>
            <a:br>
              <a:rPr lang="en-US" sz="2000"/>
            </a:br>
            <a:r>
              <a:rPr lang="en-US" sz="2000"/>
              <a:t>with boilers</a:t>
            </a:r>
          </a:p>
        </p:txBody>
      </p:sp>
      <p:sp>
        <p:nvSpPr>
          <p:cNvPr id="45" name="TextBox 44">
            <a:extLst>
              <a:ext uri="{FF2B5EF4-FFF2-40B4-BE49-F238E27FC236}">
                <a16:creationId xmlns:a16="http://schemas.microsoft.com/office/drawing/2014/main" id="{DBF42DE5-9418-52D7-388D-11E6DD84D5D5}"/>
              </a:ext>
            </a:extLst>
          </p:cNvPr>
          <p:cNvSpPr txBox="1"/>
          <p:nvPr/>
        </p:nvSpPr>
        <p:spPr>
          <a:xfrm>
            <a:off x="1268349" y="3731550"/>
            <a:ext cx="4135098" cy="1015663"/>
          </a:xfrm>
          <a:prstGeom prst="rect">
            <a:avLst/>
          </a:prstGeom>
          <a:noFill/>
        </p:spPr>
        <p:txBody>
          <a:bodyPr wrap="square" rtlCol="0">
            <a:spAutoFit/>
          </a:bodyPr>
          <a:lstStyle/>
          <a:p>
            <a:pPr marL="342900" marR="0" indent="-342900" rtl="0" eaLnBrk="1" fontAlgn="auto" latinLnBrk="0" hangingPunct="1">
              <a:spcBef>
                <a:spcPts val="0"/>
              </a:spcBef>
              <a:spcAft>
                <a:spcPts val="0"/>
              </a:spcAft>
              <a:buFont typeface="Arial" panose="020B0604020202020204" pitchFamily="34" charset="0"/>
              <a:buChar char="•"/>
            </a:pPr>
            <a:r>
              <a:rPr lang="en-US" sz="2000" b="0" i="0" u="none" strike="noStrike" kern="1200">
                <a:solidFill>
                  <a:srgbClr val="000000"/>
                </a:solidFill>
                <a:effectLst/>
              </a:rPr>
              <a:t>Low-carbon fuels for lime kilns</a:t>
            </a:r>
            <a:endParaRPr lang="en-US" sz="2000" b="0" i="0" u="none" strike="noStrike">
              <a:effectLst/>
            </a:endParaRPr>
          </a:p>
          <a:p>
            <a:pPr marL="342900" marR="0" indent="-342900" rtl="0" eaLnBrk="1" fontAlgn="ctr" latinLnBrk="0" hangingPunct="1">
              <a:spcBef>
                <a:spcPts val="0"/>
              </a:spcBef>
              <a:spcAft>
                <a:spcPts val="0"/>
              </a:spcAft>
              <a:buFont typeface="Arial" panose="020B0604020202020204" pitchFamily="34" charset="0"/>
              <a:buChar char="•"/>
            </a:pPr>
            <a:r>
              <a:rPr lang="en-US" sz="2000" b="0" i="0" u="none" strike="noStrike" kern="1200">
                <a:solidFill>
                  <a:srgbClr val="000000"/>
                </a:solidFill>
                <a:effectLst/>
              </a:rPr>
              <a:t>Low-carbon fuels or </a:t>
            </a:r>
            <a:r>
              <a:rPr lang="en-US" sz="2000">
                <a:solidFill>
                  <a:srgbClr val="000000"/>
                </a:solidFill>
              </a:rPr>
              <a:t>e</a:t>
            </a:r>
            <a:r>
              <a:rPr lang="en-US" sz="2000" b="0" i="0" u="none" strike="noStrike" kern="1200">
                <a:solidFill>
                  <a:srgbClr val="000000"/>
                </a:solidFill>
                <a:effectLst/>
              </a:rPr>
              <a:t>lectrification for steam boilers</a:t>
            </a:r>
            <a:endParaRPr lang="en-US" sz="2000" b="0" i="0" u="none" strike="noStrike">
              <a:effectLst/>
            </a:endParaRPr>
          </a:p>
        </p:txBody>
      </p:sp>
      <p:cxnSp>
        <p:nvCxnSpPr>
          <p:cNvPr id="48" name="Straight Connector 47">
            <a:extLst>
              <a:ext uri="{FF2B5EF4-FFF2-40B4-BE49-F238E27FC236}">
                <a16:creationId xmlns:a16="http://schemas.microsoft.com/office/drawing/2014/main" id="{66FC6D2F-FDBD-AAC7-2A76-0C4D1667C649}"/>
              </a:ext>
            </a:extLst>
          </p:cNvPr>
          <p:cNvCxnSpPr>
            <a:cxnSpLocks/>
          </p:cNvCxnSpPr>
          <p:nvPr/>
        </p:nvCxnSpPr>
        <p:spPr>
          <a:xfrm flipH="1">
            <a:off x="6604669" y="2303858"/>
            <a:ext cx="2082119" cy="0"/>
          </a:xfrm>
          <a:prstGeom prst="line">
            <a:avLst/>
          </a:prstGeom>
          <a:ln>
            <a:solidFill>
              <a:srgbClr val="402FC1"/>
            </a:solidFill>
          </a:ln>
        </p:spPr>
        <p:style>
          <a:lnRef idx="1">
            <a:schemeClr val="accent6"/>
          </a:lnRef>
          <a:fillRef idx="0">
            <a:schemeClr val="accent6"/>
          </a:fillRef>
          <a:effectRef idx="0">
            <a:schemeClr val="accent6"/>
          </a:effectRef>
          <a:fontRef idx="minor">
            <a:schemeClr val="tx1"/>
          </a:fontRef>
        </p:style>
      </p:cxnSp>
      <p:sp>
        <p:nvSpPr>
          <p:cNvPr id="56" name="TextBox 55">
            <a:extLst>
              <a:ext uri="{FF2B5EF4-FFF2-40B4-BE49-F238E27FC236}">
                <a16:creationId xmlns:a16="http://schemas.microsoft.com/office/drawing/2014/main" id="{48EB6509-EED7-A8C0-CFF9-FA63F4FBFF71}"/>
              </a:ext>
            </a:extLst>
          </p:cNvPr>
          <p:cNvSpPr txBox="1"/>
          <p:nvPr/>
        </p:nvSpPr>
        <p:spPr>
          <a:xfrm>
            <a:off x="7517219" y="2805936"/>
            <a:ext cx="4228208" cy="5847755"/>
          </a:xfrm>
          <a:prstGeom prst="rect">
            <a:avLst/>
          </a:prstGeom>
          <a:noFill/>
        </p:spPr>
        <p:txBody>
          <a:bodyPr wrap="square" rtlCol="0">
            <a:spAutoFit/>
          </a:bodyPr>
          <a:lstStyle/>
          <a:p>
            <a:pPr marL="285750" indent="-285750">
              <a:buFont typeface="Arial" panose="020B0604020202020204" pitchFamily="34" charset="0"/>
              <a:buChar char="•"/>
            </a:pPr>
            <a:r>
              <a:rPr lang="en-US" sz="2000">
                <a:solidFill>
                  <a:schemeClr val="tx1"/>
                </a:solidFill>
              </a:rPr>
              <a:t>Increase biomass utilization</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Energy efficient separations </a:t>
            </a:r>
            <a:br>
              <a:rPr lang="en-US" sz="2000"/>
            </a:br>
            <a:r>
              <a:rPr lang="en-US" sz="2000"/>
              <a:t>for concentrating liquor</a:t>
            </a:r>
          </a:p>
          <a:p>
            <a:pPr marL="285750" indent="-285750">
              <a:buFont typeface="Arial" panose="020B0604020202020204" pitchFamily="34" charset="0"/>
              <a:buChar char="•"/>
            </a:pPr>
            <a:endParaRPr lang="en-US" sz="2000" b="0" i="0" u="none" strike="noStrike" kern="1200">
              <a:solidFill>
                <a:srgbClr val="000000"/>
              </a:solidFill>
              <a:effectLst/>
            </a:endParaRPr>
          </a:p>
          <a:p>
            <a:pPr marL="285750" indent="-285750">
              <a:buFont typeface="Arial" panose="020B0604020202020204" pitchFamily="34" charset="0"/>
              <a:buChar char="•"/>
            </a:pPr>
            <a:r>
              <a:rPr lang="en-US" sz="2000" b="0" i="0" u="none" strike="noStrike" kern="1200">
                <a:solidFill>
                  <a:srgbClr val="000000"/>
                </a:solidFill>
                <a:effectLst/>
              </a:rPr>
              <a:t>Increase fiber yield of pulping</a:t>
            </a:r>
            <a:endParaRPr lang="en-US" sz="2000"/>
          </a:p>
          <a:p>
            <a:pPr marL="285750" indent="-285750">
              <a:buFont typeface="Arial" panose="020B0604020202020204" pitchFamily="34" charset="0"/>
              <a:buChar char="•"/>
            </a:pPr>
            <a:endParaRPr lang="en-US" sz="2000" b="0" i="0" u="none" strike="noStrike" kern="1200">
              <a:solidFill>
                <a:srgbClr val="000000"/>
              </a:solidFill>
              <a:effectLst/>
            </a:endParaRPr>
          </a:p>
          <a:p>
            <a:pPr marL="285750" indent="-285750">
              <a:buFont typeface="Arial" panose="020B0604020202020204" pitchFamily="34" charset="0"/>
              <a:buChar char="•"/>
            </a:pPr>
            <a:r>
              <a:rPr lang="en-US" sz="2000" b="0" i="0" u="none" strike="noStrike" kern="1200">
                <a:solidFill>
                  <a:srgbClr val="000000"/>
                </a:solidFill>
                <a:effectLst/>
              </a:rPr>
              <a:t>Increasing solids content </a:t>
            </a:r>
            <a:br>
              <a:rPr lang="en-US" sz="2000" b="0" i="0" u="none" strike="noStrike" kern="1200">
                <a:solidFill>
                  <a:srgbClr val="000000"/>
                </a:solidFill>
                <a:effectLst/>
              </a:rPr>
            </a:br>
            <a:r>
              <a:rPr lang="en-US" sz="2000" b="0" i="0" u="none" strike="noStrike" kern="1200">
                <a:solidFill>
                  <a:srgbClr val="000000"/>
                </a:solidFill>
                <a:effectLst/>
              </a:rPr>
              <a:t>in paper forming</a:t>
            </a:r>
            <a:endParaRPr lang="en-US" sz="2000" b="0" i="0" u="none" strike="noStrike">
              <a:effectLst/>
            </a:endParaRP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endParaRPr lang="en-US" sz="2000">
              <a:solidFill>
                <a:schemeClr val="tx1"/>
              </a:solidFill>
            </a:endParaRPr>
          </a:p>
          <a:p>
            <a:pPr marL="285750" indent="-285750">
              <a:buFont typeface="Arial" panose="020B0604020202020204" pitchFamily="34" charset="0"/>
              <a:buChar char="•"/>
            </a:pPr>
            <a:endParaRPr lang="en-US" sz="1800" b="0" i="0">
              <a:solidFill>
                <a:schemeClr val="tx1"/>
              </a:solidFill>
              <a:latin typeface="+mj-lt"/>
              <a:cs typeface="Calibri" panose="020F0502020204030204" pitchFamily="34" charset="0"/>
            </a:endParaRPr>
          </a:p>
          <a:p>
            <a:endParaRPr lang="en-US" sz="1800" b="1" i="0">
              <a:solidFill>
                <a:schemeClr val="tx1"/>
              </a:solidFill>
              <a:latin typeface="+mj-lt"/>
              <a:cs typeface="Calibri" panose="020F0502020204030204" pitchFamily="34" charset="0"/>
            </a:endParaRPr>
          </a:p>
          <a:p>
            <a:endParaRPr lang="en-US"/>
          </a:p>
        </p:txBody>
      </p:sp>
      <p:grpSp>
        <p:nvGrpSpPr>
          <p:cNvPr id="7" name="Group 6">
            <a:extLst>
              <a:ext uri="{FF2B5EF4-FFF2-40B4-BE49-F238E27FC236}">
                <a16:creationId xmlns:a16="http://schemas.microsoft.com/office/drawing/2014/main" id="{5D1706A4-ACFB-C0C8-F80D-04A5869F52B4}"/>
              </a:ext>
              <a:ext uri="{C183D7F6-B498-43B3-948B-1728B52AA6E4}">
                <adec:decorative xmlns:adec="http://schemas.microsoft.com/office/drawing/2017/decorative" val="1"/>
              </a:ext>
            </a:extLst>
          </p:cNvPr>
          <p:cNvGrpSpPr/>
          <p:nvPr/>
        </p:nvGrpSpPr>
        <p:grpSpPr>
          <a:xfrm>
            <a:off x="441037" y="5278637"/>
            <a:ext cx="637954" cy="623790"/>
            <a:chOff x="441037" y="5278637"/>
            <a:chExt cx="637954" cy="623790"/>
          </a:xfrm>
        </p:grpSpPr>
        <p:sp>
          <p:nvSpPr>
            <p:cNvPr id="5" name="Oval 4">
              <a:extLst>
                <a:ext uri="{FF2B5EF4-FFF2-40B4-BE49-F238E27FC236}">
                  <a16:creationId xmlns:a16="http://schemas.microsoft.com/office/drawing/2014/main" id="{16BB345D-06E8-52E6-5CD2-483D3C85AB7B}"/>
                </a:ext>
              </a:extLst>
            </p:cNvPr>
            <p:cNvSpPr/>
            <p:nvPr/>
          </p:nvSpPr>
          <p:spPr>
            <a:xfrm>
              <a:off x="441037" y="5278637"/>
              <a:ext cx="637954" cy="623790"/>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Graphic 7" descr="Leaky Tap outline">
              <a:extLst>
                <a:ext uri="{FF2B5EF4-FFF2-40B4-BE49-F238E27FC236}">
                  <a16:creationId xmlns:a16="http://schemas.microsoft.com/office/drawing/2014/main" id="{B9F01791-9D3D-E4C5-F672-FDD4351E72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260" y="5367197"/>
              <a:ext cx="471109" cy="471109"/>
            </a:xfrm>
            <a:prstGeom prst="rect">
              <a:avLst/>
            </a:prstGeom>
          </p:spPr>
        </p:pic>
      </p:grpSp>
      <p:sp>
        <p:nvSpPr>
          <p:cNvPr id="9" name="TextBox 8">
            <a:extLst>
              <a:ext uri="{FF2B5EF4-FFF2-40B4-BE49-F238E27FC236}">
                <a16:creationId xmlns:a16="http://schemas.microsoft.com/office/drawing/2014/main" id="{EAE3CEB2-0CC8-9470-A36E-A82995742896}"/>
              </a:ext>
            </a:extLst>
          </p:cNvPr>
          <p:cNvSpPr txBox="1"/>
          <p:nvPr/>
        </p:nvSpPr>
        <p:spPr>
          <a:xfrm>
            <a:off x="1258929" y="5137705"/>
            <a:ext cx="4144518" cy="1015663"/>
          </a:xfrm>
          <a:prstGeom prst="rect">
            <a:avLst/>
          </a:prstGeom>
          <a:noFill/>
        </p:spPr>
        <p:txBody>
          <a:bodyPr wrap="square" rtlCol="0">
            <a:spAutoFit/>
          </a:bodyPr>
          <a:lstStyle/>
          <a:p>
            <a:pPr marL="285750" indent="-285750">
              <a:buFont typeface="Arial" panose="020B0604020202020204" pitchFamily="34" charset="0"/>
              <a:buChar char="•"/>
            </a:pPr>
            <a:r>
              <a:rPr lang="en-US" sz="2000"/>
              <a:t>Drying and dewatering innovations</a:t>
            </a:r>
          </a:p>
          <a:p>
            <a:pPr marL="285750" indent="-285750">
              <a:buFont typeface="Arial" panose="020B0604020202020204" pitchFamily="34" charset="0"/>
              <a:buChar char="•"/>
            </a:pPr>
            <a:endParaRPr lang="en-US" sz="2000"/>
          </a:p>
        </p:txBody>
      </p:sp>
      <p:grpSp>
        <p:nvGrpSpPr>
          <p:cNvPr id="3" name="Group 2">
            <a:extLst>
              <a:ext uri="{FF2B5EF4-FFF2-40B4-BE49-F238E27FC236}">
                <a16:creationId xmlns:a16="http://schemas.microsoft.com/office/drawing/2014/main" id="{20C40080-EF97-0850-AEF8-C1AD9EDFBEC1}"/>
              </a:ext>
              <a:ext uri="{C183D7F6-B498-43B3-948B-1728B52AA6E4}">
                <adec:decorative xmlns:adec="http://schemas.microsoft.com/office/drawing/2017/decorative" val="1"/>
              </a:ext>
            </a:extLst>
          </p:cNvPr>
          <p:cNvGrpSpPr/>
          <p:nvPr/>
        </p:nvGrpSpPr>
        <p:grpSpPr>
          <a:xfrm>
            <a:off x="446573" y="2742232"/>
            <a:ext cx="637953" cy="623789"/>
            <a:chOff x="446573" y="2742232"/>
            <a:chExt cx="637953" cy="623789"/>
          </a:xfrm>
        </p:grpSpPr>
        <p:sp>
          <p:nvSpPr>
            <p:cNvPr id="12" name="Oval 11">
              <a:extLst>
                <a:ext uri="{FF2B5EF4-FFF2-40B4-BE49-F238E27FC236}">
                  <a16:creationId xmlns:a16="http://schemas.microsoft.com/office/drawing/2014/main" id="{5BE0E017-03A7-37DF-F0FD-0F6E53B97168}"/>
                </a:ext>
              </a:extLst>
            </p:cNvPr>
            <p:cNvSpPr/>
            <p:nvPr/>
          </p:nvSpPr>
          <p:spPr>
            <a:xfrm>
              <a:off x="446573" y="2742232"/>
              <a:ext cx="637953" cy="623789"/>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C41D18E-D327-447F-D10F-5C6802556F23}"/>
                </a:ext>
              </a:extLst>
            </p:cNvPr>
            <p:cNvPicPr>
              <a:picLocks noChangeAspect="1"/>
            </p:cNvPicPr>
            <p:nvPr/>
          </p:nvPicPr>
          <p:blipFill>
            <a:blip r:embed="rId7"/>
            <a:stretch>
              <a:fillRect/>
            </a:stretch>
          </p:blipFill>
          <p:spPr>
            <a:xfrm>
              <a:off x="584795" y="2869734"/>
              <a:ext cx="355375" cy="353628"/>
            </a:xfrm>
            <a:prstGeom prst="rect">
              <a:avLst/>
            </a:prstGeom>
            <a:noFill/>
            <a:ln>
              <a:noFill/>
            </a:ln>
          </p:spPr>
        </p:pic>
      </p:grpSp>
      <p:pic>
        <p:nvPicPr>
          <p:cNvPr id="14" name="Picture 13">
            <a:extLst>
              <a:ext uri="{FF2B5EF4-FFF2-40B4-BE49-F238E27FC236}">
                <a16:creationId xmlns:a16="http://schemas.microsoft.com/office/drawing/2014/main" id="{B09996ED-4773-D300-8FEC-06C01F73180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356084" y="2556455"/>
            <a:ext cx="1133377" cy="811554"/>
          </a:xfrm>
          <a:prstGeom prst="rect">
            <a:avLst/>
          </a:prstGeom>
        </p:spPr>
      </p:pic>
    </p:spTree>
    <p:extLst>
      <p:ext uri="{BB962C8B-B14F-4D97-AF65-F5344CB8AC3E}">
        <p14:creationId xmlns:p14="http://schemas.microsoft.com/office/powerpoint/2010/main" val="1174850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31CAE2D-A0A3-B8F1-D03B-2181C0ADC3B3}"/>
              </a:ext>
            </a:extLst>
          </p:cNvPr>
          <p:cNvSpPr>
            <a:spLocks noGrp="1"/>
          </p:cNvSpPr>
          <p:nvPr>
            <p:ph type="title"/>
          </p:nvPr>
        </p:nvSpPr>
        <p:spPr>
          <a:xfrm>
            <a:off x="480484" y="183573"/>
            <a:ext cx="9064208" cy="812800"/>
          </a:xfrm>
        </p:spPr>
        <p:txBody>
          <a:bodyPr/>
          <a:lstStyle/>
          <a:p>
            <a:r>
              <a:rPr lang="en-US"/>
              <a:t>National Alliance for Water Innovation</a:t>
            </a:r>
          </a:p>
        </p:txBody>
      </p:sp>
      <p:pic>
        <p:nvPicPr>
          <p:cNvPr id="4" name="Graphic 3">
            <a:extLst>
              <a:ext uri="{FF2B5EF4-FFF2-40B4-BE49-F238E27FC236}">
                <a16:creationId xmlns:a16="http://schemas.microsoft.com/office/drawing/2014/main" id="{2956411F-E682-DB9D-FD21-A4F2BF90E345}"/>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49132"/>
          <a:stretch/>
        </p:blipFill>
        <p:spPr>
          <a:xfrm>
            <a:off x="2205990" y="5045884"/>
            <a:ext cx="3890010" cy="1111486"/>
          </a:xfrm>
          <a:prstGeom prst="rect">
            <a:avLst/>
          </a:prstGeom>
        </p:spPr>
      </p:pic>
      <p:pic>
        <p:nvPicPr>
          <p:cNvPr id="8" name="Picture Placeholder 7">
            <a:extLst>
              <a:ext uri="{FF2B5EF4-FFF2-40B4-BE49-F238E27FC236}">
                <a16:creationId xmlns:a16="http://schemas.microsoft.com/office/drawing/2014/main" id="{198CEF5D-01C4-25E7-F839-747491CADBB1}"/>
              </a:ext>
              <a:ext uri="{C183D7F6-B498-43B3-948B-1728B52AA6E4}">
                <adec:decorative xmlns:adec="http://schemas.microsoft.com/office/drawing/2017/decorative" val="1"/>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23572" r="23572"/>
          <a:stretch>
            <a:fillRect/>
          </a:stretch>
        </p:blipFill>
        <p:spPr/>
      </p:pic>
      <p:sp>
        <p:nvSpPr>
          <p:cNvPr id="10" name="TextBox 9">
            <a:extLst>
              <a:ext uri="{FF2B5EF4-FFF2-40B4-BE49-F238E27FC236}">
                <a16:creationId xmlns:a16="http://schemas.microsoft.com/office/drawing/2014/main" id="{A57C5014-C045-080F-D708-8FB21A7A208D}"/>
              </a:ext>
            </a:extLst>
          </p:cNvPr>
          <p:cNvSpPr txBox="1"/>
          <p:nvPr/>
        </p:nvSpPr>
        <p:spPr>
          <a:xfrm>
            <a:off x="480483" y="1222001"/>
            <a:ext cx="6845391" cy="394467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600"/>
              </a:spcBef>
              <a:spcAft>
                <a:spcPts val="1200"/>
              </a:spcAft>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ranklin Gothic Book"/>
                <a:ea typeface="+mn-ea"/>
                <a:cs typeface="+mn-cs"/>
              </a:rPr>
              <a:t>Energy-water desalination hub led by Lawrence Berkeley National Laboratory</a:t>
            </a:r>
          </a:p>
          <a:p>
            <a:pPr marL="342900" marR="0" lvl="0" indent="-342900" algn="l" defTabSz="914400" rtl="0" eaLnBrk="1" fontAlgn="auto" latinLnBrk="0" hangingPunct="1">
              <a:lnSpc>
                <a:spcPct val="100000"/>
              </a:lnSpc>
              <a:spcBef>
                <a:spcPts val="600"/>
              </a:spcBef>
              <a:spcAft>
                <a:spcPts val="1200"/>
              </a:spcAft>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ranklin Gothic Book"/>
                <a:ea typeface="+mn-ea"/>
                <a:cs typeface="+mn-cs"/>
              </a:rPr>
              <a:t>Focused on early-stage research on desalination and water-treatment technologies to secure affordable and energy efficient water supplies from nontraditional water sources</a:t>
            </a:r>
          </a:p>
          <a:p>
            <a:pPr marL="342900" marR="0" lvl="0" indent="-342900" algn="l" defTabSz="914400" rtl="0" eaLnBrk="1" fontAlgn="auto" latinLnBrk="0" hangingPunct="1">
              <a:lnSpc>
                <a:spcPct val="100000"/>
              </a:lnSpc>
              <a:spcBef>
                <a:spcPts val="600"/>
              </a:spcBef>
              <a:spcAft>
                <a:spcPts val="1200"/>
              </a:spcAft>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Franklin Gothic Book"/>
                <a:ea typeface="Roboto" panose="020B0604020202020204" charset="0"/>
                <a:cs typeface="+mn-cs"/>
              </a:rPr>
              <a:t>Goal: </a:t>
            </a:r>
            <a:r>
              <a:rPr kumimoji="0" lang="en-US" sz="2400" b="1" i="0" u="none" strike="noStrike" kern="1200" cap="none" spc="0" normalizeH="0" baseline="0" noProof="0">
                <a:ln>
                  <a:noFill/>
                </a:ln>
                <a:solidFill>
                  <a:srgbClr val="007934"/>
                </a:solidFill>
                <a:effectLst/>
                <a:uLnTx/>
                <a:uFillTx/>
                <a:latin typeface="Franklin Gothic Book"/>
                <a:ea typeface="Roboto" panose="020B0604020202020204" charset="0"/>
                <a:cs typeface="+mn-cs"/>
              </a:rPr>
              <a:t>75% reduction in cost and energy </a:t>
            </a:r>
            <a:r>
              <a:rPr kumimoji="0" lang="en-US" sz="2400" b="0" i="0" u="none" strike="noStrike" kern="1200" cap="none" spc="0" normalizeH="0" baseline="0" noProof="0">
                <a:ln>
                  <a:noFill/>
                </a:ln>
                <a:solidFill>
                  <a:srgbClr val="000000"/>
                </a:solidFill>
                <a:effectLst/>
                <a:uLnTx/>
                <a:uFillTx/>
                <a:latin typeface="Franklin Gothic Book"/>
                <a:ea typeface="Roboto" panose="020B0604020202020204" charset="0"/>
                <a:cs typeface="+mn-cs"/>
              </a:rPr>
              <a:t>of desalination</a:t>
            </a:r>
          </a:p>
          <a:p>
            <a:pPr marL="342900" marR="0" lvl="0" indent="-342900" algn="l" defTabSz="914400" rtl="0" eaLnBrk="1" fontAlgn="auto" latinLnBrk="0" hangingPunct="1">
              <a:lnSpc>
                <a:spcPct val="100000"/>
              </a:lnSpc>
              <a:spcBef>
                <a:spcPts val="0"/>
              </a:spcBef>
              <a:spcAft>
                <a:spcPts val="1000"/>
              </a:spcAft>
              <a:buClr>
                <a:prstClr val="white">
                  <a:lumMod val="75000"/>
                </a:prstClr>
              </a:buClr>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1478805631"/>
      </p:ext>
    </p:extLst>
  </p:cSld>
  <p:clrMapOvr>
    <a:masterClrMapping/>
  </p:clrMapOvr>
  <mc:AlternateContent xmlns:mc="http://schemas.openxmlformats.org/markup-compatibility/2006" xmlns:p14="http://schemas.microsoft.com/office/powerpoint/2010/main">
    <mc:Choice Requires="p14">
      <p:transition spd="med" p14:dur="700" advTm="1162443">
        <p:fade/>
      </p:transition>
    </mc:Choice>
    <mc:Fallback xmlns="">
      <p:transition spd="med" advTm="1162443">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5404782-2988-F3C4-4FB9-B7B858C10D55}"/>
              </a:ext>
              <a:ext uri="{C183D7F6-B498-43B3-948B-1728B52AA6E4}">
                <adec:decorative xmlns:adec="http://schemas.microsoft.com/office/drawing/2017/decorative" val="1"/>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26469" r="26469"/>
          <a:stretch>
            <a:fillRect/>
          </a:stretch>
        </p:blipFill>
        <p:spPr/>
      </p:pic>
      <p:sp>
        <p:nvSpPr>
          <p:cNvPr id="11" name="Content Placeholder 2">
            <a:extLst>
              <a:ext uri="{FF2B5EF4-FFF2-40B4-BE49-F238E27FC236}">
                <a16:creationId xmlns:a16="http://schemas.microsoft.com/office/drawing/2014/main" id="{EFF45192-723C-A22A-6090-F02A429B4F15}"/>
              </a:ext>
            </a:extLst>
          </p:cNvPr>
          <p:cNvSpPr>
            <a:spLocks noGrp="1"/>
          </p:cNvSpPr>
          <p:nvPr>
            <p:ph sz="quarter" idx="10"/>
          </p:nvPr>
        </p:nvSpPr>
        <p:spPr>
          <a:xfrm>
            <a:off x="315738" y="852170"/>
            <a:ext cx="6782292" cy="5361790"/>
          </a:xfrm>
        </p:spPr>
        <p:txBody>
          <a:bodyPr/>
          <a:lstStyle/>
          <a:p>
            <a:pPr algn="l" rtl="0" fontAlgn="base"/>
            <a:r>
              <a:rPr lang="en-US" sz="2300" b="1" i="0" u="sng" strike="noStrike">
                <a:solidFill>
                  <a:srgbClr val="017A3E"/>
                </a:solidFill>
                <a:effectLst/>
                <a:latin typeface="Franklin Gothic Book" panose="020B0503020102020204" pitchFamily="34" charset="0"/>
                <a:hlinkClick r:id="rId3"/>
              </a:rPr>
              <a:t>FY22 Industrial Efficiency and Decarbonization FOA</a:t>
            </a:r>
            <a:r>
              <a:rPr lang="en-US" sz="2300" b="1" i="0" u="none" strike="noStrike">
                <a:solidFill>
                  <a:srgbClr val="000000"/>
                </a:solidFill>
                <a:effectLst/>
                <a:latin typeface="Franklin Gothic Book" panose="020B0503020102020204" pitchFamily="34" charset="0"/>
              </a:rPr>
              <a:t>: </a:t>
            </a:r>
            <a:r>
              <a:rPr lang="en-US" sz="2000" b="1" i="0">
                <a:solidFill>
                  <a:srgbClr val="000000"/>
                </a:solidFill>
                <a:effectLst/>
                <a:latin typeface="Franklin Gothic Book" panose="020B0503020102020204" pitchFamily="34" charset="0"/>
              </a:rPr>
              <a:t>​</a:t>
            </a:r>
            <a:endParaRPr lang="en-US" sz="2000" b="1"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US" sz="2300" b="0" i="0" u="none" strike="noStrike">
                <a:solidFill>
                  <a:srgbClr val="007934"/>
                </a:solidFill>
                <a:effectLst/>
                <a:latin typeface="Franklin Gothic Book" panose="020B0503020102020204" pitchFamily="34" charset="0"/>
              </a:rPr>
              <a:t>$115M </a:t>
            </a:r>
            <a:r>
              <a:rPr lang="en-US" sz="2000" b="0" i="0" u="none" strike="noStrike">
                <a:solidFill>
                  <a:srgbClr val="000000"/>
                </a:solidFill>
                <a:effectLst/>
                <a:latin typeface="Franklin Gothic Book" panose="020B0503020102020204" pitchFamily="34" charset="0"/>
              </a:rPr>
              <a:t>for 33 projects to decarbonize the five highest-emitting industrial subsectors (projects in progress).</a:t>
            </a:r>
            <a:r>
              <a:rPr lang="en-US" sz="2000" b="0" i="0">
                <a:solidFill>
                  <a:srgbClr val="000000"/>
                </a:solidFill>
                <a:effectLst/>
                <a:latin typeface="Franklin Gothic Book" panose="020B0503020102020204" pitchFamily="34" charset="0"/>
              </a:rPr>
              <a:t>​</a:t>
            </a:r>
          </a:p>
          <a:p>
            <a:pPr marL="285750" indent="-285750" algn="l" rtl="0" fontAlgn="base">
              <a:buFont typeface="Arial" panose="020B0604020202020204" pitchFamily="34" charset="0"/>
              <a:buChar char="•"/>
            </a:pPr>
            <a:endParaRPr lang="en-US" sz="2000" b="0" i="0">
              <a:solidFill>
                <a:srgbClr val="000000"/>
              </a:solidFill>
              <a:effectLst/>
              <a:latin typeface="Segoe UI" panose="020B0502040204020203" pitchFamily="34" charset="0"/>
            </a:endParaRPr>
          </a:p>
          <a:p>
            <a:pPr algn="l" rtl="0" fontAlgn="base"/>
            <a:r>
              <a:rPr lang="en-US" sz="2300" b="1" i="0" u="sng" strike="noStrike">
                <a:solidFill>
                  <a:srgbClr val="017A3E"/>
                </a:solidFill>
                <a:effectLst/>
                <a:latin typeface="Franklin Gothic Book" panose="020B0503020102020204" pitchFamily="34" charset="0"/>
                <a:hlinkClick r:id="rId4"/>
              </a:rPr>
              <a:t>FY23 IEDO Multi-Topic FOA</a:t>
            </a:r>
            <a:r>
              <a:rPr lang="en-US" sz="2300" b="1" i="0" u="none" strike="noStrike">
                <a:solidFill>
                  <a:srgbClr val="000000"/>
                </a:solidFill>
                <a:effectLst/>
                <a:latin typeface="Franklin Gothic Book" panose="020B0503020102020204" pitchFamily="34" charset="0"/>
              </a:rPr>
              <a:t>:</a:t>
            </a:r>
            <a:r>
              <a:rPr lang="en-US" sz="2300" b="1" i="0">
                <a:solidFill>
                  <a:srgbClr val="000000"/>
                </a:solidFill>
                <a:effectLst/>
                <a:latin typeface="Franklin Gothic Book" panose="020B0503020102020204" pitchFamily="34" charset="0"/>
              </a:rPr>
              <a:t>​</a:t>
            </a:r>
            <a:endParaRPr lang="en-US" sz="2300" b="1" i="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US" sz="2300" b="0" i="0" u="none" strike="noStrike">
                <a:solidFill>
                  <a:srgbClr val="007934"/>
                </a:solidFill>
                <a:effectLst/>
                <a:latin typeface="Franklin Gothic Book" panose="020B0503020102020204" pitchFamily="34" charset="0"/>
              </a:rPr>
              <a:t>$156M </a:t>
            </a:r>
            <a:r>
              <a:rPr lang="en-US" sz="2000" b="0" i="0" u="none" strike="noStrike">
                <a:solidFill>
                  <a:srgbClr val="000000"/>
                </a:solidFill>
                <a:effectLst/>
                <a:latin typeface="Franklin Gothic Book" panose="020B0503020102020204" pitchFamily="34" charset="0"/>
              </a:rPr>
              <a:t>to advance high-impact applied RD&amp;D projects to decarbonize the U.S. industrial</a:t>
            </a:r>
            <a:r>
              <a:rPr lang="en-US" sz="2000" b="0" i="0">
                <a:solidFill>
                  <a:srgbClr val="000000"/>
                </a:solidFill>
                <a:effectLst/>
                <a:latin typeface="Franklin Gothic Book" panose="020B0503020102020204" pitchFamily="34" charset="0"/>
              </a:rPr>
              <a:t>​ sector.</a:t>
            </a:r>
            <a:r>
              <a:rPr lang="en-US" sz="2000">
                <a:solidFill>
                  <a:srgbClr val="000000"/>
                </a:solidFill>
                <a:latin typeface="Arial" panose="020B0604020202020204" pitchFamily="34" charset="0"/>
              </a:rPr>
              <a:t> </a:t>
            </a:r>
            <a:r>
              <a:rPr lang="en-US" sz="2000" b="0" i="0" u="none" strike="noStrike">
                <a:solidFill>
                  <a:srgbClr val="000000"/>
                </a:solidFill>
                <a:effectLst/>
                <a:latin typeface="Franklin Gothic Book" panose="020B0503020102020204" pitchFamily="34" charset="0"/>
              </a:rPr>
              <a:t>Includes sector-specific and cross-sector approaches (selections coming soon). </a:t>
            </a:r>
          </a:p>
          <a:p>
            <a:pPr marL="285750" indent="-285750" algn="l" rtl="0" fontAlgn="base">
              <a:buFont typeface="Arial" panose="020B0604020202020204" pitchFamily="34" charset="0"/>
              <a:buChar char="•"/>
            </a:pPr>
            <a:endParaRPr lang="en-US" sz="2000" b="0" i="0" u="none" strike="noStrike">
              <a:solidFill>
                <a:srgbClr val="000000"/>
              </a:solidFill>
              <a:effectLst/>
              <a:latin typeface="Franklin Gothic Book" panose="020B0503020102020204" pitchFamily="34" charset="0"/>
            </a:endParaRPr>
          </a:p>
          <a:p>
            <a:pPr algn="l" rtl="0" fontAlgn="base"/>
            <a:r>
              <a:rPr lang="en-US" sz="2300" b="1" u="sng">
                <a:solidFill>
                  <a:srgbClr val="017A3E"/>
                </a:solidFill>
                <a:latin typeface="Franklin Gothic Book" panose="020B0503020102020204" pitchFamily="34" charset="0"/>
                <a:hlinkClick r:id="rId5"/>
              </a:rPr>
              <a:t>Decarbonization of Water Resource Recovery Facilities FOA: </a:t>
            </a:r>
            <a:endParaRPr lang="en-US" sz="2300" b="1" u="sng">
              <a:solidFill>
                <a:srgbClr val="017A3E"/>
              </a:solidFill>
              <a:latin typeface="Franklin Gothic Book" panose="020B0503020102020204" pitchFamily="34" charset="0"/>
            </a:endParaRPr>
          </a:p>
          <a:p>
            <a:pPr algn="l" rtl="0" fontAlgn="base">
              <a:buFont typeface="Arial" panose="020B0604020202020204" pitchFamily="34" charset="0"/>
              <a:buChar char="•"/>
            </a:pPr>
            <a:r>
              <a:rPr lang="en-US" sz="2300">
                <a:solidFill>
                  <a:srgbClr val="007934"/>
                </a:solidFill>
                <a:latin typeface="Franklin Gothic Book" panose="020B0503020102020204" pitchFamily="34" charset="0"/>
              </a:rPr>
              <a:t>$28M </a:t>
            </a:r>
            <a:r>
              <a:rPr lang="en-US" sz="2000">
                <a:solidFill>
                  <a:srgbClr val="000000"/>
                </a:solidFill>
                <a:latin typeface="Franklin Gothic Book" panose="020B0503020102020204" pitchFamily="34" charset="0"/>
              </a:rPr>
              <a:t>for 10 projects to decarbonize the entire life cycle of Water Resource Recovery Facilities (projects in progress).</a:t>
            </a:r>
          </a:p>
          <a:p>
            <a:pPr algn="l" rtl="0" fontAlgn="base"/>
            <a:endParaRPr lang="en-US" b="0" i="0">
              <a:solidFill>
                <a:srgbClr val="000000"/>
              </a:solidFill>
              <a:effectLst/>
              <a:latin typeface="Arial" panose="020B0604020202020204" pitchFamily="34" charset="0"/>
            </a:endParaRPr>
          </a:p>
          <a:p>
            <a:endParaRPr lang="en-US"/>
          </a:p>
        </p:txBody>
      </p:sp>
      <p:sp>
        <p:nvSpPr>
          <p:cNvPr id="12" name="Title 1">
            <a:extLst>
              <a:ext uri="{FF2B5EF4-FFF2-40B4-BE49-F238E27FC236}">
                <a16:creationId xmlns:a16="http://schemas.microsoft.com/office/drawing/2014/main" id="{C1B95A3B-580B-55BD-FC6D-782205E6B18E}"/>
              </a:ext>
            </a:extLst>
          </p:cNvPr>
          <p:cNvSpPr txBox="1">
            <a:spLocks/>
          </p:cNvSpPr>
          <p:nvPr/>
        </p:nvSpPr>
        <p:spPr bwMode="auto">
          <a:xfrm>
            <a:off x="203296" y="39370"/>
            <a:ext cx="1012043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r" defTabSz="457200" rtl="0" eaLnBrk="1" fontAlgn="base" hangingPunct="1">
              <a:spcBef>
                <a:spcPct val="0"/>
              </a:spcBef>
              <a:spcAft>
                <a:spcPct val="0"/>
              </a:spcAft>
              <a:defRPr lang="en-US" sz="3000" b="1" kern="120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pPr algn="l"/>
            <a:r>
              <a:rPr lang="en-US"/>
              <a:t>EEII and CST Funding Opportunities </a:t>
            </a:r>
          </a:p>
        </p:txBody>
      </p:sp>
    </p:spTree>
    <p:extLst>
      <p:ext uri="{BB962C8B-B14F-4D97-AF65-F5344CB8AC3E}">
        <p14:creationId xmlns:p14="http://schemas.microsoft.com/office/powerpoint/2010/main" val="474207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A2B603F-966F-1FA9-82B5-BDE0E9926052}"/>
              </a:ext>
              <a:ext uri="{C183D7F6-B498-43B3-948B-1728B52AA6E4}">
                <adec:decorative xmlns:adec="http://schemas.microsoft.com/office/drawing/2017/decorative" val="1"/>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30146" r="30146"/>
          <a:stretch>
            <a:fillRect/>
          </a:stretch>
        </p:blipFill>
        <p:spPr/>
      </p:pic>
      <p:sp>
        <p:nvSpPr>
          <p:cNvPr id="8" name="TextBox 7">
            <a:extLst>
              <a:ext uri="{FF2B5EF4-FFF2-40B4-BE49-F238E27FC236}">
                <a16:creationId xmlns:a16="http://schemas.microsoft.com/office/drawing/2014/main" id="{AD0A7E16-4F9F-2447-895C-35723395690C}"/>
              </a:ext>
            </a:extLst>
          </p:cNvPr>
          <p:cNvSpPr txBox="1"/>
          <p:nvPr/>
        </p:nvSpPr>
        <p:spPr>
          <a:xfrm>
            <a:off x="582993" y="1446590"/>
            <a:ext cx="6583617" cy="3881062"/>
          </a:xfrm>
          <a:prstGeom prst="rect">
            <a:avLst/>
          </a:prstGeom>
          <a:noFill/>
        </p:spPr>
        <p:txBody>
          <a:bodyPr wrap="square">
            <a:spAutoFit/>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300" b="1" i="0" u="sng" strike="noStrike" kern="1200" cap="none" spc="0" normalizeH="0" baseline="0" noProof="0">
                <a:ln>
                  <a:noFill/>
                </a:ln>
                <a:solidFill>
                  <a:srgbClr val="007934"/>
                </a:solidFill>
                <a:effectLst/>
                <a:uLnTx/>
                <a:uFillTx/>
                <a:latin typeface="Franklin Gothic Book" panose="020B0503020102020204" pitchFamily="34" charset="0"/>
              </a:rPr>
              <a:t>FY24 Cross-Sector Technologies FOA: </a:t>
            </a:r>
          </a:p>
          <a:p>
            <a:pPr marL="285750" marR="0" lvl="0"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300" b="0" i="0" u="none" strike="noStrike" kern="1200" cap="none" spc="0" normalizeH="0" baseline="0" noProof="0">
                <a:ln>
                  <a:noFill/>
                </a:ln>
                <a:solidFill>
                  <a:srgbClr val="007934"/>
                </a:solidFill>
                <a:effectLst/>
                <a:uLnTx/>
                <a:uFillTx/>
                <a:latin typeface="Franklin Gothic Book" panose="020B0503020102020204" pitchFamily="34" charset="0"/>
              </a:rPr>
              <a:t>$38M </a:t>
            </a:r>
            <a:r>
              <a:rPr kumimoji="0" lang="en-US" sz="2000" b="0" i="0" u="none" strike="noStrike" kern="1200" cap="none" spc="0" normalizeH="0" baseline="0" noProof="0">
                <a:ln>
                  <a:noFill/>
                </a:ln>
                <a:solidFill>
                  <a:srgbClr val="000000"/>
                </a:solidFill>
                <a:effectLst/>
                <a:uLnTx/>
                <a:uFillTx/>
                <a:latin typeface="Franklin Gothic Book" panose="020B0503020102020204" pitchFamily="34" charset="0"/>
              </a:rPr>
              <a:t>to accelerate the innovative, cross-sector technologies required to decarbonize industry. </a:t>
            </a:r>
          </a:p>
          <a:p>
            <a:pPr marL="285750" marR="0" lvl="0"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pitchFamily="34" charset="0"/>
            </a:endParaRPr>
          </a:p>
          <a:p>
            <a:pPr marL="0" marR="0" lvl="0" indent="0" algn="just" defTabSz="457200" rtl="0" eaLnBrk="1" fontAlgn="base" latinLnBrk="0" hangingPunct="1">
              <a:lnSpc>
                <a:spcPct val="100000"/>
              </a:lnSpc>
              <a:spcBef>
                <a:spcPct val="20000"/>
              </a:spcBef>
              <a:spcAft>
                <a:spcPct val="0"/>
              </a:spcAft>
              <a:buClrTx/>
              <a:buSzTx/>
              <a:buFont typeface="Arial" charset="0"/>
              <a:buNone/>
              <a:tabLst/>
              <a:defRPr/>
            </a:pPr>
            <a:r>
              <a:rPr kumimoji="0" lang="en-US" sz="2300" b="1" i="0" u="sng" strike="noStrike" cap="none" spc="0" normalizeH="0" noProof="0">
                <a:ln>
                  <a:noFill/>
                </a:ln>
                <a:solidFill>
                  <a:srgbClr val="007934"/>
                </a:solidFill>
                <a:effectLst/>
                <a:uLnTx/>
                <a:uFillTx/>
                <a:latin typeface="Franklin Gothic Book" panose="020B0503020102020204" pitchFamily="34" charset="0"/>
              </a:rPr>
              <a:t>FY24</a:t>
            </a:r>
            <a:r>
              <a:rPr kumimoji="0" lang="en-US" sz="2300" b="1" i="0" u="sng" strike="noStrike" kern="1200" cap="none" spc="0" normalizeH="0" baseline="0" noProof="0">
                <a:ln>
                  <a:noFill/>
                </a:ln>
                <a:solidFill>
                  <a:srgbClr val="007934"/>
                </a:solidFill>
                <a:effectLst/>
                <a:uLnTx/>
                <a:uFillTx/>
                <a:latin typeface="Franklin Gothic Book" panose="020B0503020102020204" pitchFamily="34" charset="0"/>
              </a:rPr>
              <a:t> Energy- and Emissions-Intensive Industries </a:t>
            </a:r>
          </a:p>
          <a:p>
            <a:pPr marL="285750" marR="0" lvl="0"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300" b="0" i="0" u="none" strike="noStrike" kern="1200" cap="none" spc="0" normalizeH="0" baseline="0" noProof="0">
                <a:ln>
                  <a:noFill/>
                </a:ln>
                <a:solidFill>
                  <a:srgbClr val="007934"/>
                </a:solidFill>
                <a:effectLst/>
                <a:uLnTx/>
                <a:uFillTx/>
                <a:latin typeface="Franklin Gothic Book" panose="020B0503020102020204" pitchFamily="34" charset="0"/>
              </a:rPr>
              <a:t>$83M </a:t>
            </a:r>
            <a:r>
              <a:rPr kumimoji="0" lang="en-US" sz="2000" b="0" i="0" u="none" strike="noStrike" kern="1200" cap="none" spc="0" normalizeH="0" baseline="0" noProof="0">
                <a:ln>
                  <a:noFill/>
                </a:ln>
                <a:solidFill>
                  <a:srgbClr val="000000"/>
                </a:solidFill>
                <a:effectLst/>
                <a:uLnTx/>
                <a:uFillTx/>
                <a:latin typeface="Franklin Gothic Book" panose="020B0503020102020204" pitchFamily="34" charset="0"/>
              </a:rPr>
              <a:t>to focus on applied RD&amp;D for the highest GHG-emitting industrial subsectors, specifically: chemicals and fuels; iron and steel; food and beverage; building and infrastructure materials (including cement and concrete, asphalt pavements, and glass); and forest products.</a:t>
            </a:r>
          </a:p>
        </p:txBody>
      </p:sp>
      <p:sp>
        <p:nvSpPr>
          <p:cNvPr id="9" name="Title 1">
            <a:extLst>
              <a:ext uri="{FF2B5EF4-FFF2-40B4-BE49-F238E27FC236}">
                <a16:creationId xmlns:a16="http://schemas.microsoft.com/office/drawing/2014/main" id="{6C04E294-14B4-DDBF-6514-61DCF34BFBB4}"/>
              </a:ext>
            </a:extLst>
          </p:cNvPr>
          <p:cNvSpPr>
            <a:spLocks noGrp="1"/>
          </p:cNvSpPr>
          <p:nvPr>
            <p:ph type="title"/>
          </p:nvPr>
        </p:nvSpPr>
        <p:spPr>
          <a:xfrm>
            <a:off x="477616" y="183573"/>
            <a:ext cx="7934864" cy="812800"/>
          </a:xfrm>
        </p:spPr>
        <p:txBody>
          <a:bodyPr/>
          <a:lstStyle/>
          <a:p>
            <a:r>
              <a:rPr lang="en-US"/>
              <a:t>JUST ANNOUNCED : New EEII and CST Funding Opportunities </a:t>
            </a:r>
          </a:p>
        </p:txBody>
      </p:sp>
    </p:spTree>
    <p:extLst>
      <p:ext uri="{BB962C8B-B14F-4D97-AF65-F5344CB8AC3E}">
        <p14:creationId xmlns:p14="http://schemas.microsoft.com/office/powerpoint/2010/main" val="3226672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A87D6E-5A09-527E-2F48-11FB5C3908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320"/>
          <a:stretch/>
        </p:blipFill>
        <p:spPr>
          <a:xfrm>
            <a:off x="0" y="-16346"/>
            <a:ext cx="6047449" cy="6600608"/>
          </a:xfrm>
          <a:prstGeom prst="rect">
            <a:avLst/>
          </a:prstGeom>
        </p:spPr>
      </p:pic>
      <p:sp>
        <p:nvSpPr>
          <p:cNvPr id="2" name="Title 1">
            <a:extLst>
              <a:ext uri="{FF2B5EF4-FFF2-40B4-BE49-F238E27FC236}">
                <a16:creationId xmlns:a16="http://schemas.microsoft.com/office/drawing/2014/main" id="{329F2219-FEA7-CAF6-9E46-78E8832FFBF6}"/>
              </a:ext>
            </a:extLst>
          </p:cNvPr>
          <p:cNvSpPr>
            <a:spLocks noGrp="1"/>
          </p:cNvSpPr>
          <p:nvPr>
            <p:ph type="title"/>
          </p:nvPr>
        </p:nvSpPr>
        <p:spPr>
          <a:xfrm>
            <a:off x="4760619" y="283005"/>
            <a:ext cx="6740587" cy="812800"/>
          </a:xfrm>
        </p:spPr>
        <p:txBody>
          <a:bodyPr/>
          <a:lstStyle/>
          <a:p>
            <a:pPr algn="r"/>
            <a:r>
              <a:rPr lang="en-US" sz="3200"/>
              <a:t>IEDO Technical Assistance &amp; Workforce Development </a:t>
            </a:r>
          </a:p>
        </p:txBody>
      </p:sp>
      <p:sp>
        <p:nvSpPr>
          <p:cNvPr id="27" name="Subtitle 1">
            <a:extLst>
              <a:ext uri="{FF2B5EF4-FFF2-40B4-BE49-F238E27FC236}">
                <a16:creationId xmlns:a16="http://schemas.microsoft.com/office/drawing/2014/main" id="{90A990C8-8586-5739-BB30-452B27103BB9}"/>
              </a:ext>
            </a:extLst>
          </p:cNvPr>
          <p:cNvSpPr txBox="1">
            <a:spLocks/>
          </p:cNvSpPr>
          <p:nvPr/>
        </p:nvSpPr>
        <p:spPr>
          <a:xfrm>
            <a:off x="4566832" y="2575809"/>
            <a:ext cx="6023581" cy="612248"/>
          </a:xfrm>
          <a:prstGeom prst="rect">
            <a:avLst/>
          </a:prstGeom>
        </p:spPr>
        <p:txBody>
          <a:bodyPr>
            <a:noAutofit/>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Franklin Gothic Book"/>
                <a:cs typeface="Arial"/>
              </a:rPr>
              <a:t>Education and training for the current and future manufacturing workforce</a:t>
            </a:r>
          </a:p>
        </p:txBody>
      </p:sp>
      <p:sp>
        <p:nvSpPr>
          <p:cNvPr id="28" name="Subtitle 1">
            <a:extLst>
              <a:ext uri="{FF2B5EF4-FFF2-40B4-BE49-F238E27FC236}">
                <a16:creationId xmlns:a16="http://schemas.microsoft.com/office/drawing/2014/main" id="{7B452320-4C8D-E855-4BC4-C6A45418A8DC}"/>
              </a:ext>
            </a:extLst>
          </p:cNvPr>
          <p:cNvSpPr txBox="1">
            <a:spLocks/>
          </p:cNvSpPr>
          <p:nvPr/>
        </p:nvSpPr>
        <p:spPr>
          <a:xfrm>
            <a:off x="5405406" y="1239223"/>
            <a:ext cx="5451015" cy="1181513"/>
          </a:xfrm>
          <a:prstGeom prst="rect">
            <a:avLst/>
          </a:prstGeom>
        </p:spPr>
        <p:txBody>
          <a:bodyPr>
            <a:noAutofit/>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Franklin Gothic Book"/>
                <a:cs typeface="Arial"/>
              </a:rPr>
              <a:t>Public /private partnerships to help manufacturers and industrial organizations set and achieve long-term energy intensity reduction goals</a:t>
            </a:r>
          </a:p>
        </p:txBody>
      </p:sp>
      <p:sp>
        <p:nvSpPr>
          <p:cNvPr id="29" name="Subtitle 1">
            <a:extLst>
              <a:ext uri="{FF2B5EF4-FFF2-40B4-BE49-F238E27FC236}">
                <a16:creationId xmlns:a16="http://schemas.microsoft.com/office/drawing/2014/main" id="{3000753F-ADB6-2AC3-D8BD-089A56E212DB}"/>
              </a:ext>
            </a:extLst>
          </p:cNvPr>
          <p:cNvSpPr txBox="1">
            <a:spLocks/>
          </p:cNvSpPr>
          <p:nvPr/>
        </p:nvSpPr>
        <p:spPr>
          <a:xfrm>
            <a:off x="3573371" y="3654780"/>
            <a:ext cx="7017044" cy="654275"/>
          </a:xfrm>
          <a:prstGeom prst="rect">
            <a:avLst/>
          </a:prstGeom>
        </p:spPr>
        <p:txBody>
          <a:bodyPr>
            <a:noAutofit/>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a:ln>
                  <a:noFill/>
                </a:ln>
                <a:solidFill>
                  <a:srgbClr val="282B2E"/>
                </a:solidFill>
                <a:effectLst/>
                <a:uLnTx/>
                <a:uFillTx/>
                <a:latin typeface="Franklin Gothic Book"/>
                <a:cs typeface="Arial"/>
              </a:rPr>
              <a:t>No-cost tools and resources for manufacturers to reduce GHG emissions and improve energy efficiency and competitiveness</a:t>
            </a:r>
          </a:p>
        </p:txBody>
      </p:sp>
      <p:sp>
        <p:nvSpPr>
          <p:cNvPr id="30" name="Subtitle 1">
            <a:extLst>
              <a:ext uri="{FF2B5EF4-FFF2-40B4-BE49-F238E27FC236}">
                <a16:creationId xmlns:a16="http://schemas.microsoft.com/office/drawing/2014/main" id="{8E5C81AD-7C61-61DA-8CA1-DB283C83DC5B}"/>
              </a:ext>
            </a:extLst>
          </p:cNvPr>
          <p:cNvSpPr txBox="1">
            <a:spLocks/>
          </p:cNvSpPr>
          <p:nvPr/>
        </p:nvSpPr>
        <p:spPr>
          <a:xfrm>
            <a:off x="2704688" y="4827992"/>
            <a:ext cx="7021201" cy="864924"/>
          </a:xfrm>
          <a:prstGeom prst="rect">
            <a:avLst/>
          </a:prstGeom>
        </p:spPr>
        <p:txBody>
          <a:bodyPr>
            <a:noAutofit/>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a:ln>
                  <a:noFill/>
                </a:ln>
                <a:solidFill>
                  <a:srgbClr val="282B2E"/>
                </a:solidFill>
                <a:effectLst/>
                <a:uLnTx/>
                <a:uFillTx/>
                <a:latin typeface="Franklin Gothic Book"/>
                <a:cs typeface="Arial"/>
              </a:rPr>
              <a:t>End-user support, stakeholder engagement, and technical services for the industrial sector</a:t>
            </a:r>
          </a:p>
        </p:txBody>
      </p:sp>
      <p:sp>
        <p:nvSpPr>
          <p:cNvPr id="65" name="TextBox 64">
            <a:extLst>
              <a:ext uri="{FF2B5EF4-FFF2-40B4-BE49-F238E27FC236}">
                <a16:creationId xmlns:a16="http://schemas.microsoft.com/office/drawing/2014/main" id="{231F89EA-5F6D-D0EC-4621-E7AF53A1336B}"/>
              </a:ext>
            </a:extLst>
          </p:cNvPr>
          <p:cNvSpPr txBox="1"/>
          <p:nvPr/>
        </p:nvSpPr>
        <p:spPr>
          <a:xfrm>
            <a:off x="1369603" y="5804685"/>
            <a:ext cx="194509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7934"/>
                </a:solidFill>
                <a:effectLst/>
                <a:uLnTx/>
                <a:uFillTx/>
                <a:latin typeface="Franklin Gothic Book"/>
                <a:ea typeface="+mn-ea"/>
                <a:cs typeface="+mn-cs"/>
              </a:rPr>
              <a:t>TA WORK 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7934"/>
                </a:solidFill>
                <a:effectLst/>
                <a:uLnTx/>
                <a:uFillTx/>
                <a:latin typeface="Franklin Gothic Book"/>
                <a:ea typeface="+mn-ea"/>
                <a:cs typeface="+mn-cs"/>
              </a:rPr>
              <a:t>INCLUDE:</a:t>
            </a:r>
            <a:endParaRPr kumimoji="0" lang="en-US" sz="1500" b="1"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Oval 5">
            <a:extLst>
              <a:ext uri="{FF2B5EF4-FFF2-40B4-BE49-F238E27FC236}">
                <a16:creationId xmlns:a16="http://schemas.microsoft.com/office/drawing/2014/main" id="{95D3530E-281B-0C3B-3E91-5341575E7724}"/>
              </a:ext>
            </a:extLst>
          </p:cNvPr>
          <p:cNvSpPr/>
          <p:nvPr/>
        </p:nvSpPr>
        <p:spPr>
          <a:xfrm>
            <a:off x="4116825" y="971660"/>
            <a:ext cx="1236412" cy="1236412"/>
          </a:xfrm>
          <a:prstGeom prst="ellipse">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9" name="Oval 8">
            <a:extLst>
              <a:ext uri="{FF2B5EF4-FFF2-40B4-BE49-F238E27FC236}">
                <a16:creationId xmlns:a16="http://schemas.microsoft.com/office/drawing/2014/main" id="{A005B92F-579D-FB7D-6E41-23E21779D0FD}"/>
              </a:ext>
              <a:ext uri="{C183D7F6-B498-43B3-948B-1728B52AA6E4}">
                <adec:decorative xmlns:adec="http://schemas.microsoft.com/office/drawing/2017/decorative" val="1"/>
              </a:ext>
            </a:extLst>
          </p:cNvPr>
          <p:cNvSpPr/>
          <p:nvPr/>
        </p:nvSpPr>
        <p:spPr>
          <a:xfrm>
            <a:off x="3235484" y="2101755"/>
            <a:ext cx="1236412" cy="1236412"/>
          </a:xfrm>
          <a:prstGeom prst="ellipse">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Oval 9">
            <a:extLst>
              <a:ext uri="{FF2B5EF4-FFF2-40B4-BE49-F238E27FC236}">
                <a16:creationId xmlns:a16="http://schemas.microsoft.com/office/drawing/2014/main" id="{1DDAFC72-6064-9A8F-39F9-BC9537A668CE}"/>
              </a:ext>
              <a:ext uri="{C183D7F6-B498-43B3-948B-1728B52AA6E4}">
                <adec:decorative xmlns:adec="http://schemas.microsoft.com/office/drawing/2017/decorative" val="1"/>
              </a:ext>
            </a:extLst>
          </p:cNvPr>
          <p:cNvSpPr/>
          <p:nvPr/>
        </p:nvSpPr>
        <p:spPr>
          <a:xfrm>
            <a:off x="2308516" y="3207206"/>
            <a:ext cx="1236412" cy="1236412"/>
          </a:xfrm>
          <a:prstGeom prst="ellipse">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1" name="Oval 10">
            <a:extLst>
              <a:ext uri="{FF2B5EF4-FFF2-40B4-BE49-F238E27FC236}">
                <a16:creationId xmlns:a16="http://schemas.microsoft.com/office/drawing/2014/main" id="{E8295E69-7BCD-290F-4DE6-BE7C58F8A1D0}"/>
              </a:ext>
              <a:ext uri="{C183D7F6-B498-43B3-948B-1728B52AA6E4}">
                <adec:decorative xmlns:adec="http://schemas.microsoft.com/office/drawing/2017/decorative" val="1"/>
              </a:ext>
            </a:extLst>
          </p:cNvPr>
          <p:cNvSpPr/>
          <p:nvPr/>
        </p:nvSpPr>
        <p:spPr>
          <a:xfrm>
            <a:off x="1369603" y="4318059"/>
            <a:ext cx="1236412" cy="1236412"/>
          </a:xfrm>
          <a:prstGeom prst="ellipse">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Oval 2">
            <a:extLst>
              <a:ext uri="{FF2B5EF4-FFF2-40B4-BE49-F238E27FC236}">
                <a16:creationId xmlns:a16="http://schemas.microsoft.com/office/drawing/2014/main" id="{93BBFCC8-87D5-A2C6-1623-884C15943AB5}"/>
              </a:ext>
              <a:ext uri="{C183D7F6-B498-43B3-948B-1728B52AA6E4}">
                <adec:decorative xmlns:adec="http://schemas.microsoft.com/office/drawing/2017/decorative" val="1"/>
              </a:ext>
            </a:extLst>
          </p:cNvPr>
          <p:cNvSpPr/>
          <p:nvPr/>
        </p:nvSpPr>
        <p:spPr>
          <a:xfrm>
            <a:off x="4191000" y="1053646"/>
            <a:ext cx="1084869" cy="1084869"/>
          </a:xfrm>
          <a:prstGeom prst="ellipse">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4" name="Picture 3">
            <a:extLst>
              <a:ext uri="{FF2B5EF4-FFF2-40B4-BE49-F238E27FC236}">
                <a16:creationId xmlns:a16="http://schemas.microsoft.com/office/drawing/2014/main" id="{9C09BAA2-8979-A29B-8DC2-9EDF0151C7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88036" y="1362074"/>
            <a:ext cx="691963" cy="542925"/>
          </a:xfrm>
          <a:prstGeom prst="rect">
            <a:avLst/>
          </a:prstGeom>
        </p:spPr>
      </p:pic>
      <p:sp>
        <p:nvSpPr>
          <p:cNvPr id="7" name="Oval 6">
            <a:extLst>
              <a:ext uri="{FF2B5EF4-FFF2-40B4-BE49-F238E27FC236}">
                <a16:creationId xmlns:a16="http://schemas.microsoft.com/office/drawing/2014/main" id="{E2A00CA3-B48A-2982-7703-7A4BDD78FCBA}"/>
              </a:ext>
            </a:extLst>
          </p:cNvPr>
          <p:cNvSpPr/>
          <p:nvPr/>
        </p:nvSpPr>
        <p:spPr>
          <a:xfrm>
            <a:off x="3314700" y="2181225"/>
            <a:ext cx="1084869" cy="1084869"/>
          </a:xfrm>
          <a:prstGeom prst="ellipse">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8" name="Picture 7">
            <a:extLst>
              <a:ext uri="{FF2B5EF4-FFF2-40B4-BE49-F238E27FC236}">
                <a16:creationId xmlns:a16="http://schemas.microsoft.com/office/drawing/2014/main" id="{39293567-0D91-30ED-E2B4-5992ECDDCBF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626345" y="2400300"/>
            <a:ext cx="459879" cy="654050"/>
          </a:xfrm>
          <a:prstGeom prst="rect">
            <a:avLst/>
          </a:prstGeom>
        </p:spPr>
      </p:pic>
      <p:sp>
        <p:nvSpPr>
          <p:cNvPr id="25" name="Oval 24">
            <a:extLst>
              <a:ext uri="{FF2B5EF4-FFF2-40B4-BE49-F238E27FC236}">
                <a16:creationId xmlns:a16="http://schemas.microsoft.com/office/drawing/2014/main" id="{9D6CBD91-6240-42F9-99A6-AF1114F5A945}"/>
              </a:ext>
            </a:extLst>
          </p:cNvPr>
          <p:cNvSpPr/>
          <p:nvPr/>
        </p:nvSpPr>
        <p:spPr>
          <a:xfrm>
            <a:off x="2381250" y="3276600"/>
            <a:ext cx="1084869" cy="1084869"/>
          </a:xfrm>
          <a:prstGeom prst="ellipse">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26" name="Picture 25">
            <a:extLst>
              <a:ext uri="{FF2B5EF4-FFF2-40B4-BE49-F238E27FC236}">
                <a16:creationId xmlns:a16="http://schemas.microsoft.com/office/drawing/2014/main" id="{AED3EB63-0590-FA09-A16C-6AAF8493CBD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619374" y="3467100"/>
            <a:ext cx="600075" cy="711200"/>
          </a:xfrm>
          <a:prstGeom prst="rect">
            <a:avLst/>
          </a:prstGeom>
        </p:spPr>
      </p:pic>
      <p:sp>
        <p:nvSpPr>
          <p:cNvPr id="31" name="Oval 30">
            <a:extLst>
              <a:ext uri="{FF2B5EF4-FFF2-40B4-BE49-F238E27FC236}">
                <a16:creationId xmlns:a16="http://schemas.microsoft.com/office/drawing/2014/main" id="{CC299B2E-2AC0-7B8F-FBF8-6B1249A941A3}"/>
              </a:ext>
            </a:extLst>
          </p:cNvPr>
          <p:cNvSpPr/>
          <p:nvPr/>
        </p:nvSpPr>
        <p:spPr>
          <a:xfrm>
            <a:off x="1447800" y="4391025"/>
            <a:ext cx="1084869" cy="1084869"/>
          </a:xfrm>
          <a:prstGeom prst="ellipse">
            <a:avLst/>
          </a:prstGeom>
          <a:noFill/>
          <a:ln w="381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32" name="Picture 31">
            <a:extLst>
              <a:ext uri="{FF2B5EF4-FFF2-40B4-BE49-F238E27FC236}">
                <a16:creationId xmlns:a16="http://schemas.microsoft.com/office/drawing/2014/main" id="{1F488F9D-9D6E-C55D-D9B9-8E93880A717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703651" y="4552949"/>
            <a:ext cx="560123" cy="695325"/>
          </a:xfrm>
          <a:prstGeom prst="rect">
            <a:avLst/>
          </a:prstGeom>
        </p:spPr>
      </p:pic>
      <p:sp>
        <p:nvSpPr>
          <p:cNvPr id="14" name="TextBox 13">
            <a:extLst>
              <a:ext uri="{FF2B5EF4-FFF2-40B4-BE49-F238E27FC236}">
                <a16:creationId xmlns:a16="http://schemas.microsoft.com/office/drawing/2014/main" id="{D1D99853-D21B-C0FE-E758-F2A39D157360}"/>
              </a:ext>
            </a:extLst>
          </p:cNvPr>
          <p:cNvSpPr txBox="1"/>
          <p:nvPr/>
        </p:nvSpPr>
        <p:spPr>
          <a:xfrm>
            <a:off x="3401003" y="5791094"/>
            <a:ext cx="144881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0000"/>
                </a:solidFill>
                <a:effectLst/>
                <a:uLnTx/>
                <a:uFillTx/>
                <a:latin typeface="Franklin Gothic Book"/>
                <a:ea typeface="+mn-ea"/>
                <a:cs typeface="+mn-cs"/>
              </a:rPr>
              <a:t>ENERGY ASSESSMENTS</a:t>
            </a:r>
          </a:p>
        </p:txBody>
      </p:sp>
      <p:sp>
        <p:nvSpPr>
          <p:cNvPr id="18" name="TextBox 17">
            <a:extLst>
              <a:ext uri="{FF2B5EF4-FFF2-40B4-BE49-F238E27FC236}">
                <a16:creationId xmlns:a16="http://schemas.microsoft.com/office/drawing/2014/main" id="{E851D136-FB8E-56F9-1061-A68FE5B64618}"/>
              </a:ext>
            </a:extLst>
          </p:cNvPr>
          <p:cNvSpPr txBox="1"/>
          <p:nvPr/>
        </p:nvSpPr>
        <p:spPr>
          <a:xfrm>
            <a:off x="5035952" y="5798880"/>
            <a:ext cx="144881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0000"/>
                </a:solidFill>
                <a:effectLst/>
                <a:uLnTx/>
                <a:uFillTx/>
                <a:latin typeface="Franklin Gothic Book"/>
                <a:ea typeface="+mn-ea"/>
                <a:cs typeface="+mn-cs"/>
              </a:rPr>
              <a:t>PEER-TO-PEER NETWORKING</a:t>
            </a:r>
          </a:p>
        </p:txBody>
      </p:sp>
      <p:sp>
        <p:nvSpPr>
          <p:cNvPr id="19" name="TextBox 18">
            <a:extLst>
              <a:ext uri="{FF2B5EF4-FFF2-40B4-BE49-F238E27FC236}">
                <a16:creationId xmlns:a16="http://schemas.microsoft.com/office/drawing/2014/main" id="{5A7286B8-DF58-64E4-CBF0-8DBA1A34240E}"/>
              </a:ext>
            </a:extLst>
          </p:cNvPr>
          <p:cNvSpPr txBox="1"/>
          <p:nvPr/>
        </p:nvSpPr>
        <p:spPr>
          <a:xfrm>
            <a:off x="8296818" y="5804685"/>
            <a:ext cx="144881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0000"/>
                </a:solidFill>
                <a:effectLst/>
                <a:uLnTx/>
                <a:uFillTx/>
                <a:latin typeface="Franklin Gothic Book"/>
                <a:ea typeface="+mn-ea"/>
                <a:cs typeface="+mn-cs"/>
              </a:rPr>
              <a:t>TECHNOLOGY SCREEINING</a:t>
            </a:r>
          </a:p>
        </p:txBody>
      </p:sp>
      <p:sp>
        <p:nvSpPr>
          <p:cNvPr id="20" name="TextBox 19">
            <a:extLst>
              <a:ext uri="{FF2B5EF4-FFF2-40B4-BE49-F238E27FC236}">
                <a16:creationId xmlns:a16="http://schemas.microsoft.com/office/drawing/2014/main" id="{96CACD8F-ACDD-B6A8-42D9-46333A25F8AF}"/>
              </a:ext>
            </a:extLst>
          </p:cNvPr>
          <p:cNvSpPr txBox="1"/>
          <p:nvPr/>
        </p:nvSpPr>
        <p:spPr>
          <a:xfrm>
            <a:off x="6761696" y="5791094"/>
            <a:ext cx="144881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0000"/>
                </a:solidFill>
                <a:effectLst/>
                <a:uLnTx/>
                <a:uFillTx/>
                <a:latin typeface="Franklin Gothic Book"/>
                <a:ea typeface="+mn-ea"/>
                <a:cs typeface="+mn-cs"/>
              </a:rPr>
              <a:t>TOOLS &amp; TRAINING</a:t>
            </a:r>
          </a:p>
        </p:txBody>
      </p:sp>
      <p:sp>
        <p:nvSpPr>
          <p:cNvPr id="21" name="TextBox 20">
            <a:extLst>
              <a:ext uri="{FF2B5EF4-FFF2-40B4-BE49-F238E27FC236}">
                <a16:creationId xmlns:a16="http://schemas.microsoft.com/office/drawing/2014/main" id="{4FA01906-92FD-A5F9-6877-0F280870806B}"/>
              </a:ext>
            </a:extLst>
          </p:cNvPr>
          <p:cNvSpPr txBox="1"/>
          <p:nvPr/>
        </p:nvSpPr>
        <p:spPr>
          <a:xfrm>
            <a:off x="10011515" y="5804685"/>
            <a:ext cx="144881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0000"/>
                </a:solidFill>
                <a:effectLst/>
                <a:uLnTx/>
                <a:uFillTx/>
                <a:latin typeface="Franklin Gothic Book"/>
                <a:ea typeface="+mn-ea"/>
                <a:cs typeface="+mn-cs"/>
              </a:rPr>
              <a:t>PROJECT PROFILES </a:t>
            </a:r>
          </a:p>
        </p:txBody>
      </p:sp>
      <p:cxnSp>
        <p:nvCxnSpPr>
          <p:cNvPr id="23" name="Straight Connector 22">
            <a:extLst>
              <a:ext uri="{FF2B5EF4-FFF2-40B4-BE49-F238E27FC236}">
                <a16:creationId xmlns:a16="http://schemas.microsoft.com/office/drawing/2014/main" id="{5A439001-F85B-B1EE-5567-E26C5874F004}"/>
              </a:ext>
            </a:extLst>
          </p:cNvPr>
          <p:cNvCxnSpPr/>
          <p:nvPr/>
        </p:nvCxnSpPr>
        <p:spPr>
          <a:xfrm>
            <a:off x="4949649" y="5860268"/>
            <a:ext cx="0" cy="49997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D658DE3-9F9C-BC7C-F119-5F670A51C464}"/>
              </a:ext>
            </a:extLst>
          </p:cNvPr>
          <p:cNvCxnSpPr/>
          <p:nvPr/>
        </p:nvCxnSpPr>
        <p:spPr>
          <a:xfrm>
            <a:off x="6590607" y="5845115"/>
            <a:ext cx="0" cy="49997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7F2CD0D-F184-9B53-EBF1-7AB7D7190B30}"/>
              </a:ext>
            </a:extLst>
          </p:cNvPr>
          <p:cNvCxnSpPr/>
          <p:nvPr/>
        </p:nvCxnSpPr>
        <p:spPr>
          <a:xfrm>
            <a:off x="7997649" y="5860268"/>
            <a:ext cx="0" cy="499977"/>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CC71F0A-C253-DA76-5FF7-4B96165711BB}"/>
              </a:ext>
            </a:extLst>
          </p:cNvPr>
          <p:cNvCxnSpPr/>
          <p:nvPr/>
        </p:nvCxnSpPr>
        <p:spPr>
          <a:xfrm>
            <a:off x="9861891" y="5852901"/>
            <a:ext cx="0" cy="49997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7692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9C442-2A6D-460C-3CD9-ECC47589B274}"/>
              </a:ext>
            </a:extLst>
          </p:cNvPr>
          <p:cNvSpPr>
            <a:spLocks noGrp="1"/>
          </p:cNvSpPr>
          <p:nvPr>
            <p:ph type="title"/>
          </p:nvPr>
        </p:nvSpPr>
        <p:spPr/>
        <p:txBody>
          <a:bodyPr/>
          <a:lstStyle/>
          <a:p>
            <a:r>
              <a:rPr lang="en-US"/>
              <a:t>Better Plants &amp; Better Climate Challenge</a:t>
            </a:r>
          </a:p>
        </p:txBody>
      </p:sp>
      <p:pic>
        <p:nvPicPr>
          <p:cNvPr id="7" name="Picture 6">
            <a:extLst>
              <a:ext uri="{FF2B5EF4-FFF2-40B4-BE49-F238E27FC236}">
                <a16:creationId xmlns:a16="http://schemas.microsoft.com/office/drawing/2014/main" id="{8CA2FE18-C93A-109D-D180-10A55CD1E17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558650" y="1397124"/>
            <a:ext cx="4243184" cy="1225402"/>
          </a:xfrm>
          <a:prstGeom prst="rect">
            <a:avLst/>
          </a:prstGeom>
        </p:spPr>
      </p:pic>
      <p:sp>
        <p:nvSpPr>
          <p:cNvPr id="9" name="TextBox 8">
            <a:extLst>
              <a:ext uri="{FF2B5EF4-FFF2-40B4-BE49-F238E27FC236}">
                <a16:creationId xmlns:a16="http://schemas.microsoft.com/office/drawing/2014/main" id="{1F5EBC0F-26B2-FF3B-1A07-04D07D5C22AA}"/>
              </a:ext>
            </a:extLst>
          </p:cNvPr>
          <p:cNvSpPr txBox="1"/>
          <p:nvPr/>
        </p:nvSpPr>
        <p:spPr>
          <a:xfrm>
            <a:off x="174409" y="1256097"/>
            <a:ext cx="7027776" cy="5213735"/>
          </a:xfrm>
          <a:prstGeom prst="rect">
            <a:avLst/>
          </a:prstGeom>
          <a:noFill/>
        </p:spPr>
        <p:txBody>
          <a:bodyPr wrap="square">
            <a:spAutoFit/>
          </a:bodyPr>
          <a:lstStyle/>
          <a:p>
            <a:pPr marL="342927" marR="0" lvl="0" indent="-342927" algn="l" defTabSz="457237" rtl="0" eaLnBrk="1" fontAlgn="base" latinLnBrk="0" hangingPunct="1">
              <a:lnSpc>
                <a:spcPct val="100000"/>
              </a:lnSpc>
              <a:spcBef>
                <a:spcPct val="20000"/>
              </a:spcBef>
              <a:spcAft>
                <a:spcPct val="0"/>
              </a:spcAft>
              <a:buClrTx/>
              <a:buSzTx/>
              <a:buFont typeface="Arial" charset="0"/>
              <a:buChar char="•"/>
              <a:tabLst/>
              <a:defRPr/>
            </a:pPr>
            <a:r>
              <a:rPr kumimoji="0" lang="en-US" sz="2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As of 2021, industrial organizations can join the </a:t>
            </a:r>
            <a:r>
              <a:rPr kumimoji="0" lang="en-US" sz="2600" b="1" i="0" u="none" strike="noStrike" kern="1200" cap="none" spc="0" normalizeH="0" baseline="0" noProof="0">
                <a:ln>
                  <a:noFill/>
                </a:ln>
                <a:solidFill>
                  <a:srgbClr val="017A3E"/>
                </a:solidFill>
                <a:effectLst/>
                <a:uLnTx/>
                <a:uFillTx/>
                <a:latin typeface="Calibri" panose="020F0502020204030204" pitchFamily="34" charset="0"/>
                <a:cs typeface="Calibri" panose="020F0502020204030204" pitchFamily="34" charset="0"/>
              </a:rPr>
              <a:t>Better Climate Challenge</a:t>
            </a:r>
            <a:r>
              <a:rPr kumimoji="0" lang="en-US" sz="26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set portfolio-wide GHG emission reduction goals (50% reduction in Scopes 1 &amp; 2, without offsets).</a:t>
            </a:r>
          </a:p>
          <a:p>
            <a:pPr marR="0" lvl="0" algn="l" defTabSz="457237" rtl="0" eaLnBrk="1" fontAlgn="base" latinLnBrk="0" hangingPunct="1">
              <a:lnSpc>
                <a:spcPct val="100000"/>
              </a:lnSpc>
              <a:spcBef>
                <a:spcPct val="20000"/>
              </a:spcBef>
              <a:spcAft>
                <a:spcPct val="0"/>
              </a:spcAft>
              <a:buClrTx/>
              <a:buSzTx/>
              <a:tabLst/>
              <a:defRPr/>
            </a:pPr>
            <a:endParaRPr kumimoji="0" lang="en-US" sz="2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342927" indent="-342927" defTabSz="457237" fontAlgn="base">
              <a:spcBef>
                <a:spcPct val="20000"/>
              </a:spcBef>
              <a:spcAft>
                <a:spcPct val="0"/>
              </a:spcAft>
              <a:buFont typeface="Arial" charset="0"/>
              <a:buChar char="•"/>
              <a:defRPr/>
            </a:pPr>
            <a:r>
              <a:rPr lang="en-US" sz="2600">
                <a:solidFill>
                  <a:srgbClr val="000000"/>
                </a:solidFill>
                <a:latin typeface="Calibri" panose="020F0502020204030204" pitchFamily="34" charset="0"/>
                <a:cs typeface="Calibri" panose="020F0502020204030204" pitchFamily="34" charset="0"/>
              </a:rPr>
              <a:t>Since 2011, through </a:t>
            </a:r>
            <a:r>
              <a:rPr lang="en-US" sz="2600" b="1">
                <a:solidFill>
                  <a:srgbClr val="007934"/>
                </a:solidFill>
                <a:latin typeface="Calibri" panose="020F0502020204030204" pitchFamily="34" charset="0"/>
                <a:cs typeface="Calibri" panose="020F0502020204030204" pitchFamily="34" charset="0"/>
              </a:rPr>
              <a:t>Bet</a:t>
            </a:r>
            <a:r>
              <a:rPr lang="en-US" sz="2600" b="1">
                <a:solidFill>
                  <a:srgbClr val="017A3E"/>
                </a:solidFill>
                <a:latin typeface="Calibri" panose="020F0502020204030204" pitchFamily="34" charset="0"/>
                <a:cs typeface="Calibri" panose="020F0502020204030204" pitchFamily="34" charset="0"/>
              </a:rPr>
              <a:t>ter Plants</a:t>
            </a:r>
            <a:r>
              <a:rPr lang="en-US" sz="2600">
                <a:solidFill>
                  <a:srgbClr val="000000"/>
                </a:solidFill>
                <a:latin typeface="Calibri" panose="020F0502020204030204" pitchFamily="34" charset="0"/>
                <a:cs typeface="Calibri" panose="020F0502020204030204" pitchFamily="34" charset="0"/>
              </a:rPr>
              <a:t>, DOE has partnered with industrial organizations to set and achieve ambitious, long-term, portfolio-wide energy efficiency goals (25% improvement in energy intensity in 10 years).</a:t>
            </a:r>
          </a:p>
          <a:p>
            <a:pPr marL="342927" marR="0" lvl="0" indent="-342927" algn="l" defTabSz="457237" rtl="0" eaLnBrk="1" fontAlgn="base" latinLnBrk="0" hangingPunct="1">
              <a:lnSpc>
                <a:spcPct val="100000"/>
              </a:lnSpc>
              <a:spcBef>
                <a:spcPct val="20000"/>
              </a:spcBef>
              <a:spcAft>
                <a:spcPct val="0"/>
              </a:spcAft>
              <a:buClrTx/>
              <a:buSzTx/>
              <a:buFont typeface="Arial" charset="0"/>
              <a:buChar char="•"/>
              <a:tabLst/>
              <a:defRPr/>
            </a:pPr>
            <a:endParaRPr kumimoji="0" lang="en-US" sz="2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342927" marR="0" lvl="0" indent="-342927" algn="l" defTabSz="457237" rtl="0" eaLnBrk="1" fontAlgn="base" latinLnBrk="0" hangingPunct="1">
              <a:lnSpc>
                <a:spcPct val="100000"/>
              </a:lnSpc>
              <a:spcBef>
                <a:spcPct val="20000"/>
              </a:spcBef>
              <a:spcAft>
                <a:spcPct val="0"/>
              </a:spcAft>
              <a:buClrTx/>
              <a:buSzTx/>
              <a:buFont typeface="Arial" charset="0"/>
              <a:buChar char="•"/>
              <a:tabLst/>
              <a:defRPr/>
            </a:pPr>
            <a:endParaRPr kumimoji="0" lang="en-US" sz="2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1" name="Content Placeholder 10">
            <a:extLst>
              <a:ext uri="{FF2B5EF4-FFF2-40B4-BE49-F238E27FC236}">
                <a16:creationId xmlns:a16="http://schemas.microsoft.com/office/drawing/2014/main" id="{3C39A625-FF89-84E0-2B7E-1458811E8984}"/>
              </a:ext>
              <a:ext uri="{C183D7F6-B498-43B3-948B-1728B52AA6E4}">
                <adec:decorative xmlns:adec="http://schemas.microsoft.com/office/drawing/2017/decorative" val="1"/>
              </a:ext>
            </a:extLst>
          </p:cNvPr>
          <p:cNvPicPr>
            <a:picLocks noGrp="1" noChangeAspect="1"/>
          </p:cNvPicPr>
          <p:nvPr>
            <p:ph sz="quarter" idx="10"/>
          </p:nvPr>
        </p:nvPicPr>
        <p:blipFill>
          <a:blip r:embed="rId3"/>
          <a:stretch>
            <a:fillRect/>
          </a:stretch>
        </p:blipFill>
        <p:spPr>
          <a:xfrm>
            <a:off x="7810670" y="3850293"/>
            <a:ext cx="3739143" cy="1610583"/>
          </a:xfrm>
          <a:prstGeom prst="rect">
            <a:avLst/>
          </a:prstGeom>
        </p:spPr>
      </p:pic>
    </p:spTree>
    <p:extLst>
      <p:ext uri="{BB962C8B-B14F-4D97-AF65-F5344CB8AC3E}">
        <p14:creationId xmlns:p14="http://schemas.microsoft.com/office/powerpoint/2010/main" val="2870727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AFB77-D089-7FAC-A614-FCB0E478B0EB}"/>
              </a:ext>
            </a:extLst>
          </p:cNvPr>
          <p:cNvSpPr>
            <a:spLocks noGrp="1"/>
          </p:cNvSpPr>
          <p:nvPr>
            <p:ph type="title"/>
          </p:nvPr>
        </p:nvSpPr>
        <p:spPr/>
        <p:txBody>
          <a:bodyPr/>
          <a:lstStyle/>
          <a:p>
            <a:r>
              <a:rPr lang="en-US"/>
              <a:t>Better Plants &amp; Better Climate Challenge Impact</a:t>
            </a:r>
          </a:p>
        </p:txBody>
      </p:sp>
      <p:pic>
        <p:nvPicPr>
          <p:cNvPr id="6" name="Picture 5" descr="Text reading: 2.2 QBTU of energy saved">
            <a:extLst>
              <a:ext uri="{FF2B5EF4-FFF2-40B4-BE49-F238E27FC236}">
                <a16:creationId xmlns:a16="http://schemas.microsoft.com/office/drawing/2014/main" id="{C1F4815A-1CDA-5F1D-8F25-CD0737BD10D4}"/>
              </a:ext>
            </a:extLst>
          </p:cNvPr>
          <p:cNvPicPr>
            <a:picLocks noChangeAspect="1"/>
          </p:cNvPicPr>
          <p:nvPr/>
        </p:nvPicPr>
        <p:blipFill>
          <a:blip r:embed="rId2"/>
          <a:stretch>
            <a:fillRect/>
          </a:stretch>
        </p:blipFill>
        <p:spPr>
          <a:xfrm>
            <a:off x="4494251" y="1290870"/>
            <a:ext cx="2290581" cy="2244667"/>
          </a:xfrm>
          <a:prstGeom prst="rect">
            <a:avLst/>
          </a:prstGeom>
        </p:spPr>
      </p:pic>
      <p:pic>
        <p:nvPicPr>
          <p:cNvPr id="7" name="Picture 6" descr="Text reading: $10.6 billion saved">
            <a:extLst>
              <a:ext uri="{FF2B5EF4-FFF2-40B4-BE49-F238E27FC236}">
                <a16:creationId xmlns:a16="http://schemas.microsoft.com/office/drawing/2014/main" id="{461DA99F-9100-A09F-F76B-A3EBD9285B95}"/>
              </a:ext>
            </a:extLst>
          </p:cNvPr>
          <p:cNvPicPr>
            <a:picLocks noChangeAspect="1"/>
          </p:cNvPicPr>
          <p:nvPr/>
        </p:nvPicPr>
        <p:blipFill>
          <a:blip r:embed="rId3"/>
          <a:stretch>
            <a:fillRect/>
          </a:stretch>
        </p:blipFill>
        <p:spPr>
          <a:xfrm>
            <a:off x="7223788" y="1152626"/>
            <a:ext cx="2290581" cy="2466357"/>
          </a:xfrm>
          <a:prstGeom prst="rect">
            <a:avLst/>
          </a:prstGeom>
        </p:spPr>
      </p:pic>
      <p:pic>
        <p:nvPicPr>
          <p:cNvPr id="9" name="Picture 8" descr="Text reading: 1.8% average annual energy intensity improvement rate">
            <a:extLst>
              <a:ext uri="{FF2B5EF4-FFF2-40B4-BE49-F238E27FC236}">
                <a16:creationId xmlns:a16="http://schemas.microsoft.com/office/drawing/2014/main" id="{BC247D7D-E61E-4915-22E8-32EE4E2E881C}"/>
              </a:ext>
            </a:extLst>
          </p:cNvPr>
          <p:cNvPicPr>
            <a:picLocks noChangeAspect="1"/>
          </p:cNvPicPr>
          <p:nvPr/>
        </p:nvPicPr>
        <p:blipFill>
          <a:blip r:embed="rId4"/>
          <a:stretch>
            <a:fillRect/>
          </a:stretch>
        </p:blipFill>
        <p:spPr>
          <a:xfrm>
            <a:off x="9514369" y="1150126"/>
            <a:ext cx="2290581" cy="2468857"/>
          </a:xfrm>
          <a:prstGeom prst="rect">
            <a:avLst/>
          </a:prstGeom>
        </p:spPr>
      </p:pic>
      <p:pic>
        <p:nvPicPr>
          <p:cNvPr id="10" name="Picture 9" descr="Text reading: 131 metric tons of CO2 saved">
            <a:extLst>
              <a:ext uri="{FF2B5EF4-FFF2-40B4-BE49-F238E27FC236}">
                <a16:creationId xmlns:a16="http://schemas.microsoft.com/office/drawing/2014/main" id="{42BBD9CA-BD1F-0D33-FCAB-A0FA0B3C514C}"/>
              </a:ext>
            </a:extLst>
          </p:cNvPr>
          <p:cNvPicPr>
            <a:picLocks noChangeAspect="1"/>
          </p:cNvPicPr>
          <p:nvPr/>
        </p:nvPicPr>
        <p:blipFill>
          <a:blip r:embed="rId5"/>
          <a:stretch>
            <a:fillRect/>
          </a:stretch>
        </p:blipFill>
        <p:spPr>
          <a:xfrm>
            <a:off x="4494251" y="4120642"/>
            <a:ext cx="3913971" cy="2085013"/>
          </a:xfrm>
          <a:prstGeom prst="rect">
            <a:avLst/>
          </a:prstGeom>
        </p:spPr>
      </p:pic>
      <p:pic>
        <p:nvPicPr>
          <p:cNvPr id="11" name="Picture 10" descr="Text reading: 14% of the U.S. manufacturing footprint">
            <a:extLst>
              <a:ext uri="{FF2B5EF4-FFF2-40B4-BE49-F238E27FC236}">
                <a16:creationId xmlns:a16="http://schemas.microsoft.com/office/drawing/2014/main" id="{910A5EA9-2348-7844-96FF-2955E34B5B49}"/>
              </a:ext>
            </a:extLst>
          </p:cNvPr>
          <p:cNvPicPr>
            <a:picLocks noChangeAspect="1"/>
          </p:cNvPicPr>
          <p:nvPr/>
        </p:nvPicPr>
        <p:blipFill>
          <a:blip r:embed="rId6"/>
          <a:stretch>
            <a:fillRect/>
          </a:stretch>
        </p:blipFill>
        <p:spPr>
          <a:xfrm>
            <a:off x="8847178" y="3936257"/>
            <a:ext cx="3056240" cy="2257968"/>
          </a:xfrm>
          <a:prstGeom prst="rect">
            <a:avLst/>
          </a:prstGeom>
        </p:spPr>
      </p:pic>
      <p:sp>
        <p:nvSpPr>
          <p:cNvPr id="3" name="Content Placeholder 2">
            <a:extLst>
              <a:ext uri="{FF2B5EF4-FFF2-40B4-BE49-F238E27FC236}">
                <a16:creationId xmlns:a16="http://schemas.microsoft.com/office/drawing/2014/main" id="{5845FE11-1011-8040-FC97-17E94E262965}"/>
              </a:ext>
            </a:extLst>
          </p:cNvPr>
          <p:cNvSpPr>
            <a:spLocks noGrp="1"/>
          </p:cNvSpPr>
          <p:nvPr>
            <p:ph sz="quarter" idx="10"/>
          </p:nvPr>
        </p:nvSpPr>
        <p:spPr>
          <a:xfrm>
            <a:off x="352042" y="1323728"/>
            <a:ext cx="3703253" cy="4688452"/>
          </a:xfrm>
          <a:ln w="19050">
            <a:solidFill>
              <a:srgbClr val="007934"/>
            </a:solidFill>
          </a:ln>
        </p:spPr>
        <p:txBody>
          <a:bodyPr/>
          <a:lstStyle/>
          <a:p>
            <a:pPr algn="ctr"/>
            <a:r>
              <a:rPr lang="en-US" sz="2000" b="1" dirty="0">
                <a:solidFill>
                  <a:srgbClr val="007934"/>
                </a:solidFill>
              </a:rPr>
              <a:t>Resources</a:t>
            </a:r>
          </a:p>
          <a:p>
            <a:pPr marL="285750" marR="0" lvl="0" indent="-285750" algn="l" defTabSz="914400" rtl="0" eaLnBrk="1" fontAlgn="auto" latinLnBrk="0" hangingPunct="1">
              <a:lnSpc>
                <a:spcPct val="100000"/>
              </a:lnSpc>
              <a:spcBef>
                <a:spcPts val="800"/>
              </a:spcBef>
              <a:spcAft>
                <a:spcPts val="800"/>
              </a:spcAft>
              <a:buClr>
                <a:srgbClr val="00415D"/>
              </a:buClr>
              <a:buSzPts val="3000"/>
              <a:buFont typeface="Arial" panose="020B0604020202020204" pitchFamily="34" charset="0"/>
              <a:buChar char="•"/>
              <a:tabLst/>
              <a:defRPr/>
            </a:pPr>
            <a:r>
              <a:rPr lang="en-US" sz="1700" b="1" dirty="0">
                <a:solidFill>
                  <a:srgbClr val="007934"/>
                </a:solidFill>
                <a:latin typeface="Franklin Gothic Book"/>
                <a:ea typeface="+mn-ea"/>
                <a:cs typeface="Calibri" panose="020F0502020204030204" pitchFamily="34" charset="0"/>
              </a:rPr>
              <a:t>Framework for GHG Emissions Reduction Planning </a:t>
            </a:r>
            <a:r>
              <a:rPr lang="en-US" sz="1700" dirty="0">
                <a:solidFill>
                  <a:srgbClr val="000000"/>
                </a:solidFill>
                <a:latin typeface="Franklin Gothic Book"/>
                <a:ea typeface="+mn-ea"/>
                <a:cs typeface="Calibri" panose="020F0502020204030204" pitchFamily="34" charset="0"/>
              </a:rPr>
              <a:t>– G</a:t>
            </a:r>
            <a:r>
              <a:rPr kumimoji="0" lang="en-US" sz="1700" b="0" i="0" u="none" strike="noStrike" kern="1200" cap="none" spc="0" normalizeH="0" baseline="0" noProof="0" dirty="0" err="1">
                <a:ln>
                  <a:noFill/>
                </a:ln>
                <a:solidFill>
                  <a:srgbClr val="000000"/>
                </a:solidFill>
                <a:effectLst/>
                <a:uLnTx/>
                <a:uFillTx/>
                <a:latin typeface="Franklin Gothic Book"/>
                <a:ea typeface="+mn-ea"/>
                <a:cs typeface="Calibri" panose="020F0502020204030204" pitchFamily="34" charset="0"/>
              </a:rPr>
              <a:t>uidance</a:t>
            </a:r>
            <a:r>
              <a:rPr lang="en-US" sz="1700" dirty="0">
                <a:solidFill>
                  <a:srgbClr val="000000"/>
                </a:solidFill>
                <a:latin typeface="Franklin Gothic Book"/>
                <a:ea typeface="+mn-ea"/>
                <a:cs typeface="Calibri" panose="020F0502020204030204" pitchFamily="34" charset="0"/>
              </a:rPr>
              <a:t> </a:t>
            </a:r>
            <a:r>
              <a:rPr kumimoji="0" lang="en-US" sz="1700" b="0" i="0" u="none" strike="noStrike" kern="1200" cap="none" spc="0" normalizeH="0" baseline="0" noProof="0" dirty="0">
                <a:ln>
                  <a:noFill/>
                </a:ln>
                <a:solidFill>
                  <a:srgbClr val="000000"/>
                </a:solidFill>
                <a:effectLst/>
                <a:uLnTx/>
                <a:uFillTx/>
                <a:latin typeface="Franklin Gothic Book"/>
                <a:ea typeface="+mn-ea"/>
                <a:cs typeface="Calibri" panose="020F0502020204030204" pitchFamily="34" charset="0"/>
              </a:rPr>
              <a:t>on develop</a:t>
            </a:r>
            <a:r>
              <a:rPr lang="en-US" sz="1700" dirty="0" err="1">
                <a:solidFill>
                  <a:srgbClr val="000000"/>
                </a:solidFill>
                <a:latin typeface="Franklin Gothic Book"/>
                <a:ea typeface="+mn-ea"/>
                <a:cs typeface="Calibri" panose="020F0502020204030204" pitchFamily="34" charset="0"/>
              </a:rPr>
              <a:t>ing</a:t>
            </a:r>
            <a:r>
              <a:rPr kumimoji="0" lang="en-US" sz="1700" b="0" i="0" u="none" strike="noStrike" kern="1200" cap="none" spc="0" normalizeH="0" baseline="0" noProof="0" dirty="0">
                <a:ln>
                  <a:noFill/>
                </a:ln>
                <a:solidFill>
                  <a:srgbClr val="000000"/>
                </a:solidFill>
                <a:effectLst/>
                <a:uLnTx/>
                <a:uFillTx/>
                <a:latin typeface="Franklin Gothic Book"/>
                <a:ea typeface="+mn-ea"/>
                <a:cs typeface="Calibri" panose="020F0502020204030204" pitchFamily="34" charset="0"/>
              </a:rPr>
              <a:t> detailed, actionable, and portfolio-wide plan to decarbonize an industrial portfolio.</a:t>
            </a:r>
          </a:p>
          <a:p>
            <a:pPr marL="285750" marR="0" lvl="0" indent="-285750" algn="l" defTabSz="914400" rtl="0" eaLnBrk="1" fontAlgn="auto" latinLnBrk="0" hangingPunct="1">
              <a:lnSpc>
                <a:spcPct val="100000"/>
              </a:lnSpc>
              <a:spcBef>
                <a:spcPts val="800"/>
              </a:spcBef>
              <a:spcAft>
                <a:spcPts val="800"/>
              </a:spcAft>
              <a:buClr>
                <a:srgbClr val="00415D"/>
              </a:buClr>
              <a:buSzPts val="3000"/>
              <a:buFont typeface="Arial" panose="020B0604020202020204" pitchFamily="34" charset="0"/>
              <a:buChar char="•"/>
              <a:tabLst/>
              <a:defRPr/>
            </a:pPr>
            <a:r>
              <a:rPr kumimoji="0" lang="en-US" sz="1700" b="1" i="0" u="none" strike="noStrike" kern="1200" cap="none" spc="0" normalizeH="0" baseline="0" noProof="0" dirty="0">
                <a:ln>
                  <a:noFill/>
                </a:ln>
                <a:solidFill>
                  <a:srgbClr val="007934"/>
                </a:solidFill>
                <a:effectLst/>
                <a:uLnTx/>
                <a:uFillTx/>
                <a:latin typeface="Franklin Gothic Book"/>
                <a:ea typeface="+mn-ea"/>
                <a:cs typeface="Calibri" panose="020F0502020204030204" pitchFamily="34" charset="0"/>
              </a:rPr>
              <a:t>Low Carbon Pilot Toolkit</a:t>
            </a:r>
            <a:r>
              <a:rPr kumimoji="0" lang="en-US" sz="1700" b="1" i="0" u="none" strike="noStrike" kern="1200" cap="none" spc="0" normalizeH="0" baseline="0" noProof="0" dirty="0">
                <a:ln>
                  <a:noFill/>
                </a:ln>
                <a:solidFill>
                  <a:srgbClr val="000000"/>
                </a:solidFill>
                <a:effectLst/>
                <a:uLnTx/>
                <a:uFillTx/>
                <a:latin typeface="Franklin Gothic Book"/>
                <a:ea typeface="+mn-ea"/>
                <a:cs typeface="Calibri" panose="020F0502020204030204" pitchFamily="34" charset="0"/>
              </a:rPr>
              <a:t> – </a:t>
            </a:r>
            <a:r>
              <a:rPr kumimoji="0" lang="en-US" sz="1700" b="0" i="0" u="none" strike="noStrike" kern="1200" cap="none" spc="0" normalizeH="0" baseline="0" noProof="0" dirty="0">
                <a:ln>
                  <a:noFill/>
                </a:ln>
                <a:solidFill>
                  <a:srgbClr val="000000"/>
                </a:solidFill>
                <a:effectLst/>
                <a:uLnTx/>
                <a:uFillTx/>
                <a:latin typeface="Franklin Gothic Book"/>
                <a:ea typeface="+mn-ea"/>
                <a:cs typeface="Calibri" panose="020F0502020204030204" pitchFamily="34" charset="0"/>
              </a:rPr>
              <a:t>Tools, resources, and solutions developed over the two-year pilot.</a:t>
            </a:r>
          </a:p>
          <a:p>
            <a:pPr marL="285750" marR="0" lvl="0" indent="-285750" algn="l" defTabSz="914400" rtl="0" eaLnBrk="1" fontAlgn="auto" latinLnBrk="0" hangingPunct="1">
              <a:lnSpc>
                <a:spcPct val="90000"/>
              </a:lnSpc>
              <a:spcBef>
                <a:spcPts val="800"/>
              </a:spcBef>
              <a:spcAft>
                <a:spcPts val="800"/>
              </a:spcAft>
              <a:buClr>
                <a:srgbClr val="00415D"/>
              </a:buClr>
              <a:buSzPts val="3000"/>
              <a:buFont typeface="Arial" panose="020B0604020202020204" pitchFamily="34" charset="0"/>
              <a:buChar char="•"/>
              <a:tabLst/>
              <a:defRPr/>
            </a:pPr>
            <a:r>
              <a:rPr kumimoji="0" lang="en-US" sz="1700" b="1" i="0" u="none" strike="noStrike" kern="1200" cap="none" spc="0" normalizeH="0" baseline="0" noProof="0" dirty="0">
                <a:ln>
                  <a:noFill/>
                </a:ln>
                <a:solidFill>
                  <a:srgbClr val="007934"/>
                </a:solidFill>
                <a:effectLst/>
                <a:uLnTx/>
                <a:uFillTx/>
                <a:latin typeface="Franklin Gothic Book"/>
                <a:ea typeface="+mn-ea"/>
                <a:cs typeface="Calibri" panose="020F0502020204030204" pitchFamily="34" charset="0"/>
              </a:rPr>
              <a:t>Better Plants Energy Bootcamps </a:t>
            </a:r>
            <a:r>
              <a:rPr kumimoji="0" lang="en-US" sz="1700" b="0" i="0" u="none" strike="noStrike" kern="1200" cap="none" spc="0" normalizeH="0" baseline="0" noProof="0" dirty="0">
                <a:ln>
                  <a:noFill/>
                </a:ln>
                <a:solidFill>
                  <a:srgbClr val="000000"/>
                </a:solidFill>
                <a:effectLst/>
                <a:uLnTx/>
                <a:uFillTx/>
                <a:latin typeface="Franklin Gothic Book"/>
                <a:ea typeface="+mn-ea"/>
                <a:cs typeface="Calibri" panose="020F0502020204030204" pitchFamily="34" charset="0"/>
              </a:rPr>
              <a:t>– A three-day crash course in industrial energy systems, energy management, and a primer on industrial decarbonization.</a:t>
            </a:r>
          </a:p>
          <a:p>
            <a:pPr marL="285750" marR="0" lvl="0" indent="-285750" algn="l" defTabSz="914400" rtl="0" eaLnBrk="1" fontAlgn="auto" latinLnBrk="0" hangingPunct="1">
              <a:lnSpc>
                <a:spcPct val="100000"/>
              </a:lnSpc>
              <a:spcBef>
                <a:spcPts val="0"/>
              </a:spcBef>
              <a:spcAft>
                <a:spcPts val="0"/>
              </a:spcAft>
              <a:buClr>
                <a:srgbClr val="00415D"/>
              </a:buClr>
              <a:buSzPts val="3000"/>
              <a:buFont typeface="Arial" panose="020B0604020202020204" pitchFamily="34" charset="0"/>
              <a:buChar char="•"/>
              <a:tabLst/>
              <a:defRPr/>
            </a:pPr>
            <a:endParaRPr kumimoji="0" lang="en-US" sz="1700" b="0" i="0" u="none" strike="noStrike" kern="1200" cap="none" spc="0" normalizeH="0" baseline="0" noProof="0" dirty="0">
              <a:ln>
                <a:noFill/>
              </a:ln>
              <a:solidFill>
                <a:srgbClr val="1D428A"/>
              </a:solidFill>
              <a:effectLst/>
              <a:uLnTx/>
              <a:uFillTx/>
              <a:latin typeface="Franklin Gothic Book"/>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00415D"/>
              </a:buClr>
              <a:buSzPts val="3000"/>
              <a:buFont typeface="Arial" panose="020B0604020202020204" pitchFamily="34" charset="0"/>
              <a:buChar char="•"/>
              <a:tabLst/>
              <a:defRPr/>
            </a:pPr>
            <a:endParaRPr kumimoji="0" lang="en-US" sz="1700" b="0" i="0" u="none" strike="noStrike" kern="1200" cap="none" spc="0" normalizeH="0" baseline="0" noProof="0" dirty="0">
              <a:ln>
                <a:noFill/>
              </a:ln>
              <a:solidFill>
                <a:srgbClr val="1D428A"/>
              </a:solidFill>
              <a:effectLst/>
              <a:uLnTx/>
              <a:uFillTx/>
              <a:latin typeface="Franklin Gothic Book"/>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00415D"/>
              </a:buClr>
              <a:buSzPts val="3000"/>
              <a:buFont typeface="Arial" panose="020B0604020202020204" pitchFamily="34" charset="0"/>
              <a:buChar char="•"/>
              <a:tabLst/>
              <a:defRPr/>
            </a:pPr>
            <a:endParaRPr kumimoji="0" lang="en-US" sz="1700" b="0" i="0" u="none" strike="noStrike" kern="1200" cap="none" spc="0" normalizeH="0" baseline="0" noProof="0" dirty="0">
              <a:ln>
                <a:noFill/>
              </a:ln>
              <a:solidFill>
                <a:srgbClr val="1D428A"/>
              </a:solidFill>
              <a:effectLst/>
              <a:uLnTx/>
              <a:uFillTx/>
              <a:latin typeface="Franklin Gothic Book"/>
              <a:ea typeface="+mn-ea"/>
              <a:cs typeface="Calibri" panose="020F0502020204030204" pitchFamily="34" charset="0"/>
            </a:endParaRPr>
          </a:p>
          <a:p>
            <a:endParaRPr lang="en-US" dirty="0"/>
          </a:p>
        </p:txBody>
      </p:sp>
    </p:spTree>
    <p:extLst>
      <p:ext uri="{BB962C8B-B14F-4D97-AF65-F5344CB8AC3E}">
        <p14:creationId xmlns:p14="http://schemas.microsoft.com/office/powerpoint/2010/main" val="3206419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31978-236A-DE7C-D0C8-892ECD90145B}"/>
              </a:ext>
            </a:extLst>
          </p:cNvPr>
          <p:cNvSpPr>
            <a:spLocks noGrp="1"/>
          </p:cNvSpPr>
          <p:nvPr>
            <p:ph type="title"/>
          </p:nvPr>
        </p:nvSpPr>
        <p:spPr>
          <a:xfrm>
            <a:off x="261139" y="200891"/>
            <a:ext cx="10120430" cy="812800"/>
          </a:xfrm>
        </p:spPr>
        <p:txBody>
          <a:bodyPr/>
          <a:lstStyle/>
          <a:p>
            <a:r>
              <a:rPr kumimoji="0" lang="en-US" sz="3300" b="1" i="0" u="none" strike="noStrike" kern="1200" cap="none" spc="0" normalizeH="0" baseline="0" noProof="0">
                <a:ln>
                  <a:noFill/>
                </a:ln>
                <a:solidFill>
                  <a:srgbClr val="017A3E"/>
                </a:solidFill>
                <a:effectLst/>
                <a:uLnTx/>
                <a:uFillTx/>
                <a:latin typeface="Franklin Gothic Medium"/>
                <a:cs typeface="Calibri"/>
              </a:rPr>
              <a:t>Energy Management Programs</a:t>
            </a:r>
            <a:endParaRPr lang="en-US">
              <a:cs typeface="Calibri"/>
            </a:endParaRPr>
          </a:p>
        </p:txBody>
      </p:sp>
      <p:pic>
        <p:nvPicPr>
          <p:cNvPr id="3" name="Picture 2" descr="50001 Ready U.S. Department of Energy logo">
            <a:extLst>
              <a:ext uri="{FF2B5EF4-FFF2-40B4-BE49-F238E27FC236}">
                <a16:creationId xmlns:a16="http://schemas.microsoft.com/office/drawing/2014/main" id="{76612508-8FD8-C71B-3498-31DFDD4BD27E}"/>
              </a:ext>
            </a:extLst>
          </p:cNvPr>
          <p:cNvPicPr>
            <a:picLocks noChangeAspect="1"/>
          </p:cNvPicPr>
          <p:nvPr/>
        </p:nvPicPr>
        <p:blipFill>
          <a:blip r:embed="rId2"/>
          <a:stretch>
            <a:fillRect/>
          </a:stretch>
        </p:blipFill>
        <p:spPr>
          <a:xfrm>
            <a:off x="326783" y="5687690"/>
            <a:ext cx="2725214" cy="616805"/>
          </a:xfrm>
          <a:prstGeom prst="rect">
            <a:avLst/>
          </a:prstGeom>
        </p:spPr>
      </p:pic>
      <p:pic>
        <p:nvPicPr>
          <p:cNvPr id="7" name="Picture 6" descr="Superior Energy Performance U.S. Department of Energy logo">
            <a:extLst>
              <a:ext uri="{FF2B5EF4-FFF2-40B4-BE49-F238E27FC236}">
                <a16:creationId xmlns:a16="http://schemas.microsoft.com/office/drawing/2014/main" id="{BD37CEA9-807A-309D-25B9-CD24CEB34596}"/>
              </a:ext>
            </a:extLst>
          </p:cNvPr>
          <p:cNvPicPr>
            <a:picLocks noChangeAspect="1"/>
          </p:cNvPicPr>
          <p:nvPr/>
        </p:nvPicPr>
        <p:blipFill>
          <a:blip r:embed="rId3"/>
          <a:stretch>
            <a:fillRect/>
          </a:stretch>
        </p:blipFill>
        <p:spPr>
          <a:xfrm>
            <a:off x="9783994" y="5689902"/>
            <a:ext cx="2121575" cy="675207"/>
          </a:xfrm>
          <a:prstGeom prst="rect">
            <a:avLst/>
          </a:prstGeom>
        </p:spPr>
      </p:pic>
      <p:sp>
        <p:nvSpPr>
          <p:cNvPr id="4" name="Oval 3">
            <a:extLst>
              <a:ext uri="{FF2B5EF4-FFF2-40B4-BE49-F238E27FC236}">
                <a16:creationId xmlns:a16="http://schemas.microsoft.com/office/drawing/2014/main" id="{DDE91021-7B20-D83E-8810-942BA3DC441D}"/>
              </a:ext>
            </a:extLst>
          </p:cNvPr>
          <p:cNvSpPr/>
          <p:nvPr/>
        </p:nvSpPr>
        <p:spPr>
          <a:xfrm>
            <a:off x="4752975" y="3800475"/>
            <a:ext cx="2400300" cy="1800225"/>
          </a:xfrm>
          <a:prstGeom prst="ellipse">
            <a:avLst/>
          </a:prstGeom>
          <a:solidFill>
            <a:srgbClr val="FFC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dirty="0"/>
              <a:t>ISO 50001</a:t>
            </a:r>
          </a:p>
        </p:txBody>
      </p:sp>
      <p:sp>
        <p:nvSpPr>
          <p:cNvPr id="5" name="Arrow: Right 4">
            <a:extLst>
              <a:ext uri="{FF2B5EF4-FFF2-40B4-BE49-F238E27FC236}">
                <a16:creationId xmlns:a16="http://schemas.microsoft.com/office/drawing/2014/main" id="{5FDAAEFD-C478-ACE7-3F5F-3AAD2AC36729}"/>
              </a:ext>
            </a:extLst>
          </p:cNvPr>
          <p:cNvSpPr/>
          <p:nvPr/>
        </p:nvSpPr>
        <p:spPr>
          <a:xfrm>
            <a:off x="7277100" y="4454524"/>
            <a:ext cx="1104900" cy="492125"/>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E9E7CF93-87B0-7BC2-E0E5-F1D9DDC450CC}"/>
              </a:ext>
            </a:extLst>
          </p:cNvPr>
          <p:cNvSpPr/>
          <p:nvPr/>
        </p:nvSpPr>
        <p:spPr>
          <a:xfrm rot="19273914">
            <a:off x="6889349" y="3514032"/>
            <a:ext cx="925316" cy="492125"/>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E8B6CC9C-8828-8479-C865-2932FFB97650}"/>
              </a:ext>
            </a:extLst>
          </p:cNvPr>
          <p:cNvSpPr/>
          <p:nvPr/>
        </p:nvSpPr>
        <p:spPr>
          <a:xfrm flipH="1">
            <a:off x="3657600" y="4477549"/>
            <a:ext cx="1043117" cy="492125"/>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8FD8E3E5-E48C-96D6-E63D-F697EC7AE884}"/>
              </a:ext>
            </a:extLst>
          </p:cNvPr>
          <p:cNvSpPr/>
          <p:nvPr/>
        </p:nvSpPr>
        <p:spPr>
          <a:xfrm rot="16200000">
            <a:off x="5462141" y="2892090"/>
            <a:ext cx="1057943" cy="492125"/>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900983A9-2341-5E52-9C46-42E75CD94318}"/>
              </a:ext>
            </a:extLst>
          </p:cNvPr>
          <p:cNvSpPr/>
          <p:nvPr/>
        </p:nvSpPr>
        <p:spPr>
          <a:xfrm rot="13348216">
            <a:off x="4200040" y="3514573"/>
            <a:ext cx="947852" cy="492125"/>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36F3EB8-3FFC-D280-DFFC-0023C916B480}"/>
              </a:ext>
            </a:extLst>
          </p:cNvPr>
          <p:cNvSpPr/>
          <p:nvPr/>
        </p:nvSpPr>
        <p:spPr>
          <a:xfrm>
            <a:off x="2217252" y="1914058"/>
            <a:ext cx="2234468" cy="151447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a:t>Reduce life cycle energy and resource impacts of manufactured goods</a:t>
            </a:r>
          </a:p>
        </p:txBody>
      </p:sp>
      <p:sp>
        <p:nvSpPr>
          <p:cNvPr id="13" name="Rectangle: Rounded Corners 12">
            <a:extLst>
              <a:ext uri="{FF2B5EF4-FFF2-40B4-BE49-F238E27FC236}">
                <a16:creationId xmlns:a16="http://schemas.microsoft.com/office/drawing/2014/main" id="{1FEA6704-28A2-483C-AA24-3AB17B70BEAF}"/>
              </a:ext>
            </a:extLst>
          </p:cNvPr>
          <p:cNvSpPr/>
          <p:nvPr/>
        </p:nvSpPr>
        <p:spPr>
          <a:xfrm>
            <a:off x="1299307" y="3943348"/>
            <a:ext cx="2234468" cy="151447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a:t> Improve the productivity and energy efficiency and reduce GHG emissions of U.S. manufacturing</a:t>
            </a:r>
          </a:p>
        </p:txBody>
      </p:sp>
      <p:sp>
        <p:nvSpPr>
          <p:cNvPr id="14" name="Rectangle: Rounded Corners 13">
            <a:extLst>
              <a:ext uri="{FF2B5EF4-FFF2-40B4-BE49-F238E27FC236}">
                <a16:creationId xmlns:a16="http://schemas.microsoft.com/office/drawing/2014/main" id="{99F43845-EF3B-87C2-E89A-5CAF60BAF24C}"/>
              </a:ext>
            </a:extLst>
          </p:cNvPr>
          <p:cNvSpPr/>
          <p:nvPr/>
        </p:nvSpPr>
        <p:spPr>
          <a:xfrm>
            <a:off x="4784985" y="1108505"/>
            <a:ext cx="2412253" cy="151447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400" dirty="0"/>
              <a:t>Leverage diverse domestic energy resources in U.S. manufacturing, while strengthening environmental stewardship</a:t>
            </a:r>
          </a:p>
        </p:txBody>
      </p:sp>
      <p:sp>
        <p:nvSpPr>
          <p:cNvPr id="15" name="Rectangle: Rounded Corners 14">
            <a:extLst>
              <a:ext uri="{FF2B5EF4-FFF2-40B4-BE49-F238E27FC236}">
                <a16:creationId xmlns:a16="http://schemas.microsoft.com/office/drawing/2014/main" id="{B76260D1-6D8C-D865-6CA5-C743AC9FBB99}"/>
              </a:ext>
            </a:extLst>
          </p:cNvPr>
          <p:cNvSpPr/>
          <p:nvPr/>
        </p:nvSpPr>
        <p:spPr>
          <a:xfrm>
            <a:off x="7612799" y="1884382"/>
            <a:ext cx="2317175" cy="151447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a:t>Transition DOE-supported innovative technologies and practices into U.S. manufacturing capabilities</a:t>
            </a:r>
          </a:p>
        </p:txBody>
      </p:sp>
      <p:sp>
        <p:nvSpPr>
          <p:cNvPr id="16" name="Rectangle: Rounded Corners 15">
            <a:extLst>
              <a:ext uri="{FF2B5EF4-FFF2-40B4-BE49-F238E27FC236}">
                <a16:creationId xmlns:a16="http://schemas.microsoft.com/office/drawing/2014/main" id="{451328E0-92E8-BAA9-4643-16506999ACD8}"/>
              </a:ext>
            </a:extLst>
          </p:cNvPr>
          <p:cNvSpPr/>
          <p:nvPr/>
        </p:nvSpPr>
        <p:spPr>
          <a:xfrm>
            <a:off x="8402401" y="3943347"/>
            <a:ext cx="2317175" cy="151447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a:t>Strengthen and advance the U.S. manufacturing workforce</a:t>
            </a:r>
          </a:p>
        </p:txBody>
      </p:sp>
    </p:spTree>
    <p:extLst>
      <p:ext uri="{BB962C8B-B14F-4D97-AF65-F5344CB8AC3E}">
        <p14:creationId xmlns:p14="http://schemas.microsoft.com/office/powerpoint/2010/main" val="1312001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3E64F-608D-472E-BA93-88C113A45B65}"/>
              </a:ext>
            </a:extLst>
          </p:cNvPr>
          <p:cNvSpPr>
            <a:spLocks noGrp="1"/>
          </p:cNvSpPr>
          <p:nvPr>
            <p:ph type="title"/>
          </p:nvPr>
        </p:nvSpPr>
        <p:spPr>
          <a:xfrm>
            <a:off x="477616" y="24084"/>
            <a:ext cx="10120430" cy="812800"/>
          </a:xfrm>
        </p:spPr>
        <p:txBody>
          <a:bodyPr/>
          <a:lstStyle/>
          <a:p>
            <a:r>
              <a:rPr lang="en-US" sz="2800"/>
              <a:t>Decarbonizing Industry is an Opportunity for America’s Economy</a:t>
            </a:r>
          </a:p>
        </p:txBody>
      </p:sp>
      <p:sp>
        <p:nvSpPr>
          <p:cNvPr id="17" name="TextBox 16">
            <a:extLst>
              <a:ext uri="{FF2B5EF4-FFF2-40B4-BE49-F238E27FC236}">
                <a16:creationId xmlns:a16="http://schemas.microsoft.com/office/drawing/2014/main" id="{49F90477-DEAF-1813-3BDE-4B0817E8F391}"/>
              </a:ext>
            </a:extLst>
          </p:cNvPr>
          <p:cNvSpPr txBox="1"/>
          <p:nvPr/>
        </p:nvSpPr>
        <p:spPr>
          <a:xfrm>
            <a:off x="1385048" y="2771299"/>
            <a:ext cx="2858540" cy="3000821"/>
          </a:xfrm>
          <a:prstGeom prst="rect">
            <a:avLst/>
          </a:prstGeom>
          <a:noFill/>
        </p:spPr>
        <p:txBody>
          <a:bodyPr wrap="square" rtlCol="0">
            <a:spAutoFit/>
          </a:bodyPr>
          <a:lstStyle/>
          <a:p>
            <a:r>
              <a:rPr lang="en-US" sz="2100">
                <a:solidFill>
                  <a:srgbClr val="017A3E"/>
                </a:solidFill>
                <a:latin typeface="+mj-lt"/>
              </a:rPr>
              <a:t>CONTRIBUTES</a:t>
            </a:r>
            <a:r>
              <a:rPr lang="en-US">
                <a:solidFill>
                  <a:srgbClr val="017A3E"/>
                </a:solidFill>
                <a:latin typeface="+mj-lt"/>
              </a:rPr>
              <a:t> </a:t>
            </a:r>
            <a:br>
              <a:rPr lang="en-US"/>
            </a:br>
            <a:r>
              <a:rPr lang="en-US"/>
              <a:t>$2.35 trillion to </a:t>
            </a:r>
            <a:br>
              <a:rPr lang="en-US"/>
            </a:br>
            <a:r>
              <a:rPr lang="en-US"/>
              <a:t>the U.S. Economy</a:t>
            </a:r>
          </a:p>
          <a:p>
            <a:endParaRPr lang="en-US"/>
          </a:p>
          <a:p>
            <a:r>
              <a:rPr lang="en-US" sz="2100">
                <a:solidFill>
                  <a:srgbClr val="017A3E"/>
                </a:solidFill>
                <a:latin typeface="+mj-lt"/>
              </a:rPr>
              <a:t>GENERATES </a:t>
            </a:r>
            <a:br>
              <a:rPr lang="en-US"/>
            </a:br>
            <a:r>
              <a:rPr lang="en-US"/>
              <a:t>11% of U.S. GDP</a:t>
            </a:r>
          </a:p>
          <a:p>
            <a:endParaRPr lang="en-US"/>
          </a:p>
          <a:p>
            <a:r>
              <a:rPr lang="en-US" sz="2100">
                <a:solidFill>
                  <a:srgbClr val="017A3E"/>
                </a:solidFill>
                <a:latin typeface="+mj-lt"/>
              </a:rPr>
              <a:t>CREATES </a:t>
            </a:r>
            <a:br>
              <a:rPr lang="en-US"/>
            </a:br>
            <a:r>
              <a:rPr lang="en-US"/>
              <a:t>11.4 million jobs</a:t>
            </a:r>
          </a:p>
          <a:p>
            <a:endParaRPr lang="en-US"/>
          </a:p>
        </p:txBody>
      </p:sp>
      <p:sp>
        <p:nvSpPr>
          <p:cNvPr id="4" name="TextBox 3">
            <a:extLst>
              <a:ext uri="{FF2B5EF4-FFF2-40B4-BE49-F238E27FC236}">
                <a16:creationId xmlns:a16="http://schemas.microsoft.com/office/drawing/2014/main" id="{689A3FB2-FA2F-92E9-AF67-2442C8546652}"/>
              </a:ext>
            </a:extLst>
          </p:cNvPr>
          <p:cNvSpPr txBox="1"/>
          <p:nvPr/>
        </p:nvSpPr>
        <p:spPr>
          <a:xfrm>
            <a:off x="509148" y="1478489"/>
            <a:ext cx="4898424" cy="738664"/>
          </a:xfrm>
          <a:prstGeom prst="rect">
            <a:avLst/>
          </a:prstGeom>
          <a:noFill/>
        </p:spPr>
        <p:txBody>
          <a:bodyPr wrap="square" rtlCol="0">
            <a:spAutoFit/>
          </a:bodyPr>
          <a:lstStyle/>
          <a:p>
            <a:r>
              <a:rPr lang="en-US" sz="2100">
                <a:latin typeface="+mj-lt"/>
              </a:rPr>
              <a:t>U.S. manufacturing </a:t>
            </a:r>
            <a:br>
              <a:rPr lang="en-US" sz="2100">
                <a:latin typeface="+mj-lt"/>
              </a:rPr>
            </a:br>
            <a:r>
              <a:rPr lang="en-US" sz="2100">
                <a:latin typeface="+mj-lt"/>
              </a:rPr>
              <a:t>subsector…</a:t>
            </a:r>
          </a:p>
        </p:txBody>
      </p:sp>
      <p:sp>
        <p:nvSpPr>
          <p:cNvPr id="7" name="Up Arrow 6">
            <a:extLst>
              <a:ext uri="{FF2B5EF4-FFF2-40B4-BE49-F238E27FC236}">
                <a16:creationId xmlns:a16="http://schemas.microsoft.com/office/drawing/2014/main" id="{7B737313-D80A-4D82-F506-A0695F7C647A}"/>
              </a:ext>
            </a:extLst>
          </p:cNvPr>
          <p:cNvSpPr/>
          <p:nvPr/>
        </p:nvSpPr>
        <p:spPr>
          <a:xfrm>
            <a:off x="572376" y="2460812"/>
            <a:ext cx="705096" cy="3244466"/>
          </a:xfrm>
          <a:prstGeom prst="upArrow">
            <a:avLst>
              <a:gd name="adj1" fmla="val 50000"/>
              <a:gd name="adj2" fmla="val 62941"/>
            </a:avLst>
          </a:prstGeom>
          <a:solidFill>
            <a:srgbClr val="42B2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17A3E"/>
              </a:solidFill>
            </a:endParaRPr>
          </a:p>
        </p:txBody>
      </p:sp>
      <p:grpSp>
        <p:nvGrpSpPr>
          <p:cNvPr id="11" name="Group 10">
            <a:extLst>
              <a:ext uri="{FF2B5EF4-FFF2-40B4-BE49-F238E27FC236}">
                <a16:creationId xmlns:a16="http://schemas.microsoft.com/office/drawing/2014/main" id="{8E322C84-D1F2-71B3-A66B-26B6EA8BB253}"/>
              </a:ext>
            </a:extLst>
          </p:cNvPr>
          <p:cNvGrpSpPr/>
          <p:nvPr/>
        </p:nvGrpSpPr>
        <p:grpSpPr>
          <a:xfrm>
            <a:off x="9734152" y="3026494"/>
            <a:ext cx="1885472" cy="2678783"/>
            <a:chOff x="9734152" y="3026494"/>
            <a:chExt cx="1885472" cy="2678783"/>
          </a:xfrm>
        </p:grpSpPr>
        <p:sp>
          <p:nvSpPr>
            <p:cNvPr id="8" name="Up Arrow 7">
              <a:extLst>
                <a:ext uri="{FF2B5EF4-FFF2-40B4-BE49-F238E27FC236}">
                  <a16:creationId xmlns:a16="http://schemas.microsoft.com/office/drawing/2014/main" id="{F33C8BB1-B805-3241-6C08-7C6F38EEE506}"/>
                </a:ext>
              </a:extLst>
            </p:cNvPr>
            <p:cNvSpPr/>
            <p:nvPr/>
          </p:nvSpPr>
          <p:spPr>
            <a:xfrm rot="10800000">
              <a:off x="9734152" y="4168123"/>
              <a:ext cx="705096" cy="1537154"/>
            </a:xfrm>
            <a:prstGeom prst="upArrow">
              <a:avLst>
                <a:gd name="adj1" fmla="val 50000"/>
                <a:gd name="adj2" fmla="val 62941"/>
              </a:avLst>
            </a:prstGeom>
            <a:solidFill>
              <a:srgbClr val="E27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17A3E"/>
                </a:solidFill>
              </a:endParaRPr>
            </a:p>
          </p:txBody>
        </p:sp>
        <p:sp>
          <p:nvSpPr>
            <p:cNvPr id="10" name="TextBox 9">
              <a:extLst>
                <a:ext uri="{FF2B5EF4-FFF2-40B4-BE49-F238E27FC236}">
                  <a16:creationId xmlns:a16="http://schemas.microsoft.com/office/drawing/2014/main" id="{C2FFC444-8EDA-80F0-8A91-611B613BBCE5}"/>
                </a:ext>
              </a:extLst>
            </p:cNvPr>
            <p:cNvSpPr txBox="1"/>
            <p:nvPr/>
          </p:nvSpPr>
          <p:spPr>
            <a:xfrm>
              <a:off x="9816449" y="3026494"/>
              <a:ext cx="1803175" cy="1046440"/>
            </a:xfrm>
            <a:prstGeom prst="rect">
              <a:avLst/>
            </a:prstGeom>
            <a:noFill/>
          </p:spPr>
          <p:txBody>
            <a:bodyPr wrap="square">
              <a:spAutoFit/>
            </a:bodyPr>
            <a:lstStyle/>
            <a:p>
              <a:pPr>
                <a:defRPr/>
              </a:pPr>
              <a:r>
                <a:rPr kumimoji="0" lang="en-US" b="0" i="0" u="none" strike="noStrike" kern="1200" cap="none" spc="0" normalizeH="0" baseline="0" noProof="0">
                  <a:ln>
                    <a:noFill/>
                  </a:ln>
                  <a:effectLst/>
                  <a:uLnTx/>
                  <a:uFillTx/>
                  <a:ea typeface="+mn-ea"/>
                  <a:cs typeface="+mn-cs"/>
                </a:rPr>
                <a:t>While working to</a:t>
              </a:r>
            </a:p>
            <a:p>
              <a:pPr>
                <a:defRPr/>
              </a:pPr>
              <a:r>
                <a:rPr lang="en-US" sz="2600">
                  <a:solidFill>
                    <a:srgbClr val="E27225"/>
                  </a:solidFill>
                  <a:latin typeface="+mj-lt"/>
                </a:rPr>
                <a:t>DECREASE </a:t>
              </a:r>
              <a:br>
                <a:rPr lang="en-US"/>
              </a:br>
              <a:r>
                <a:rPr kumimoji="0" lang="en-US" b="0" i="0" u="none" strike="noStrike" kern="1200" cap="none" spc="0" normalizeH="0" baseline="0" noProof="0">
                  <a:ln>
                    <a:noFill/>
                  </a:ln>
                  <a:effectLst/>
                  <a:uLnTx/>
                  <a:uFillTx/>
                  <a:ea typeface="+mn-ea"/>
                  <a:cs typeface="+mn-cs"/>
                </a:rPr>
                <a:t>CO</a:t>
              </a:r>
              <a:r>
                <a:rPr kumimoji="0" lang="en-US" b="0" i="0" u="none" strike="noStrike" kern="1200" cap="none" spc="0" normalizeH="0" baseline="0" noProof="0">
                  <a:ln>
                    <a:noFill/>
                  </a:ln>
                  <a:effectLst/>
                  <a:uLnTx/>
                  <a:uFillTx/>
                  <a:ea typeface="+mn-ea"/>
                  <a:cs typeface="Calibri" panose="020F0502020204030204" pitchFamily="34" charset="0"/>
                </a:rPr>
                <a:t>₂</a:t>
              </a:r>
              <a:r>
                <a:rPr kumimoji="0" lang="en-US" b="0" i="0" u="none" strike="noStrike" kern="1200" cap="none" spc="0" normalizeH="0" baseline="0" noProof="0">
                  <a:ln>
                    <a:noFill/>
                  </a:ln>
                  <a:effectLst/>
                  <a:uLnTx/>
                  <a:uFillTx/>
                  <a:ea typeface="+mn-ea"/>
                  <a:cs typeface="+mn-cs"/>
                </a:rPr>
                <a:t> emissions</a:t>
              </a:r>
            </a:p>
          </p:txBody>
        </p:sp>
      </p:grpSp>
      <p:pic>
        <p:nvPicPr>
          <p:cNvPr id="1032" name="Picture 8" descr="A basic map showing the states in the contiguous United States">
            <a:extLst>
              <a:ext uri="{FF2B5EF4-FFF2-40B4-BE49-F238E27FC236}">
                <a16:creationId xmlns:a16="http://schemas.microsoft.com/office/drawing/2014/main" id="{33D05A1A-9FB8-7DD4-C639-0A15B1765BC9}"/>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21668" y="1686062"/>
            <a:ext cx="6576391" cy="4085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80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16129-D887-47DC-9CB6-5F5383E8048F}"/>
              </a:ext>
            </a:extLst>
          </p:cNvPr>
          <p:cNvSpPr>
            <a:spLocks noGrp="1"/>
          </p:cNvSpPr>
          <p:nvPr>
            <p:ph type="title"/>
          </p:nvPr>
        </p:nvSpPr>
        <p:spPr>
          <a:xfrm>
            <a:off x="449041" y="109653"/>
            <a:ext cx="10120430" cy="812800"/>
          </a:xfrm>
        </p:spPr>
        <p:txBody>
          <a:bodyPr/>
          <a:lstStyle/>
          <a:p>
            <a:r>
              <a:rPr lang="en-US">
                <a:latin typeface="Franklin Gothic Medium" panose="020B0603020102020204" pitchFamily="34" charset="0"/>
              </a:rPr>
              <a:t>IEDO Onsite Energy Program </a:t>
            </a:r>
          </a:p>
        </p:txBody>
      </p:sp>
      <p:sp>
        <p:nvSpPr>
          <p:cNvPr id="3" name="Content Placeholder 2">
            <a:extLst>
              <a:ext uri="{FF2B5EF4-FFF2-40B4-BE49-F238E27FC236}">
                <a16:creationId xmlns:a16="http://schemas.microsoft.com/office/drawing/2014/main" id="{25654027-812F-46CC-9F3C-7BBC2475E6F9}"/>
              </a:ext>
            </a:extLst>
          </p:cNvPr>
          <p:cNvSpPr>
            <a:spLocks noGrp="1"/>
          </p:cNvSpPr>
          <p:nvPr>
            <p:ph sz="quarter" idx="10"/>
          </p:nvPr>
        </p:nvSpPr>
        <p:spPr>
          <a:xfrm>
            <a:off x="347705" y="922453"/>
            <a:ext cx="11236267" cy="822594"/>
          </a:xfrm>
        </p:spPr>
        <p:txBody>
          <a:bodyPr/>
          <a:lstStyle/>
          <a:p>
            <a:pPr marL="57150" indent="0" algn="ctr">
              <a:lnSpc>
                <a:spcPct val="107000"/>
              </a:lnSpc>
              <a:spcBef>
                <a:spcPts val="0"/>
              </a:spcBef>
              <a:spcAft>
                <a:spcPts val="0"/>
              </a:spcAft>
              <a:buNone/>
            </a:pPr>
            <a:r>
              <a:rPr lang="en-US" sz="2000">
                <a:solidFill>
                  <a:srgbClr val="007434"/>
                </a:solidFill>
                <a:latin typeface="+mj-lt"/>
                <a:ea typeface="Calibri" panose="020F0502020204030204" pitchFamily="34" charset="0"/>
                <a:cs typeface="Calibri" panose="020F0502020204030204" pitchFamily="34" charset="0"/>
              </a:rPr>
              <a:t>battery storage | combined heat and power | district energy | geothermal | </a:t>
            </a:r>
            <a:br>
              <a:rPr lang="en-US" sz="2000">
                <a:solidFill>
                  <a:srgbClr val="007434"/>
                </a:solidFill>
                <a:latin typeface="+mj-lt"/>
                <a:ea typeface="Calibri" panose="020F0502020204030204" pitchFamily="34" charset="0"/>
                <a:cs typeface="Calibri" panose="020F0502020204030204" pitchFamily="34" charset="0"/>
              </a:rPr>
            </a:br>
            <a:r>
              <a:rPr lang="en-US" sz="2000">
                <a:solidFill>
                  <a:srgbClr val="007434"/>
                </a:solidFill>
                <a:latin typeface="+mj-lt"/>
                <a:ea typeface="Calibri" panose="020F0502020204030204" pitchFamily="34" charset="0"/>
                <a:cs typeface="Calibri" panose="020F0502020204030204" pitchFamily="34" charset="0"/>
              </a:rPr>
              <a:t>industrial heat pumps | renewable fuels | solar PV | solar thermal | thermal storage | wind</a:t>
            </a:r>
            <a:endParaRPr lang="en-US" sz="2000">
              <a:solidFill>
                <a:srgbClr val="007434"/>
              </a:solidFill>
              <a:latin typeface="+mj-lt"/>
              <a:cs typeface="Calibri" panose="020F0502020204030204" pitchFamily="34" charset="0"/>
            </a:endParaRPr>
          </a:p>
        </p:txBody>
      </p:sp>
      <p:pic>
        <p:nvPicPr>
          <p:cNvPr id="7" name="Picture 6" descr="Programs listed for colored regions in the United States: Northwest (AK, ID, OR, WA): Washington State University Energy Program; Midwest (IL, IN, MI, MN, OH, WI): University of Illinois Chicago; New York-New Jersey: Pennsylvania State University; Western (AZ, CA, HI, NV): Optony Inc.; Central (IA, KS, MO, NE): University of Illinois Chicago; New England (CT, MA, ME, NH, RI, VT): University of New Hampshire; Upper-West (CO, MT, ND, SD, UT, WY): Cascade Energy, Inc.; Southeast (AL, FL, GA, KY, MS, NC, PR, SC, TN, VI): North Carolina State University; Southcentral (AR, LA, NM, OK, TX): Houston Advanced Research Center; Mid-Atlantic (DC, DE, MD, PA, VA, WV): Pennsylvania State University; National Selection: University of Connecticut">
            <a:extLst>
              <a:ext uri="{FF2B5EF4-FFF2-40B4-BE49-F238E27FC236}">
                <a16:creationId xmlns:a16="http://schemas.microsoft.com/office/drawing/2014/main" id="{E6DF6E31-3C9E-0BD9-C31E-EE2698F203E0}"/>
              </a:ext>
            </a:extLst>
          </p:cNvPr>
          <p:cNvPicPr>
            <a:picLocks noChangeAspect="1"/>
          </p:cNvPicPr>
          <p:nvPr/>
        </p:nvPicPr>
        <p:blipFill>
          <a:blip r:embed="rId3"/>
          <a:stretch>
            <a:fillRect/>
          </a:stretch>
        </p:blipFill>
        <p:spPr>
          <a:xfrm>
            <a:off x="804862" y="1745047"/>
            <a:ext cx="10582275" cy="4532826"/>
          </a:xfrm>
          <a:prstGeom prst="rect">
            <a:avLst/>
          </a:prstGeom>
        </p:spPr>
      </p:pic>
    </p:spTree>
    <p:extLst>
      <p:ext uri="{BB962C8B-B14F-4D97-AF65-F5344CB8AC3E}">
        <p14:creationId xmlns:p14="http://schemas.microsoft.com/office/powerpoint/2010/main" val="5561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1">
            <a:extLst>
              <a:ext uri="{FF2B5EF4-FFF2-40B4-BE49-F238E27FC236}">
                <a16:creationId xmlns:a16="http://schemas.microsoft.com/office/drawing/2014/main" id="{842E3753-CE09-CF38-CF39-36970BBF28BB}"/>
              </a:ext>
            </a:extLst>
          </p:cNvPr>
          <p:cNvSpPr>
            <a:spLocks noGrp="1"/>
          </p:cNvSpPr>
          <p:nvPr>
            <p:ph type="title"/>
          </p:nvPr>
        </p:nvSpPr>
        <p:spPr>
          <a:xfrm>
            <a:off x="400409" y="275118"/>
            <a:ext cx="11630025" cy="812800"/>
          </a:xfrm>
        </p:spPr>
        <p:txBody>
          <a:bodyPr/>
          <a:lstStyle/>
          <a:p>
            <a:r>
              <a:rPr lang="en-US"/>
              <a:t>Strategic Analysis Tools &amp; Resources </a:t>
            </a:r>
          </a:p>
        </p:txBody>
      </p:sp>
      <p:sp>
        <p:nvSpPr>
          <p:cNvPr id="2" name="Content Placeholder 3">
            <a:extLst>
              <a:ext uri="{FF2B5EF4-FFF2-40B4-BE49-F238E27FC236}">
                <a16:creationId xmlns:a16="http://schemas.microsoft.com/office/drawing/2014/main" id="{64066D32-D3A4-3806-5D6A-0244965B84F6}"/>
              </a:ext>
            </a:extLst>
          </p:cNvPr>
          <p:cNvSpPr>
            <a:spLocks noGrp="1"/>
          </p:cNvSpPr>
          <p:nvPr>
            <p:ph sz="quarter" idx="10"/>
          </p:nvPr>
        </p:nvSpPr>
        <p:spPr>
          <a:xfrm>
            <a:off x="329733" y="1087918"/>
            <a:ext cx="11552568" cy="695162"/>
          </a:xfrm>
        </p:spPr>
        <p:txBody>
          <a:bodyPr/>
          <a:lstStyle/>
          <a:p>
            <a:r>
              <a:rPr lang="en-US" b="0" i="0">
                <a:solidFill>
                  <a:schemeClr val="tx1"/>
                </a:solidFill>
                <a:effectLst/>
                <a:latin typeface="Karla" pitchFamily="2" charset="0"/>
              </a:rPr>
              <a:t>IEDO’s manufacturing, materials, and lifecycle energy tools and resources use a cross-sector and prospective </a:t>
            </a:r>
            <a:r>
              <a:rPr lang="en-US" b="1" i="0">
                <a:solidFill>
                  <a:srgbClr val="007934"/>
                </a:solidFill>
                <a:effectLst/>
                <a:latin typeface="Karla" pitchFamily="2" charset="0"/>
              </a:rPr>
              <a:t>life cycle assessment </a:t>
            </a:r>
            <a:r>
              <a:rPr lang="en-US" b="0" i="0">
                <a:solidFill>
                  <a:schemeClr val="tx1"/>
                </a:solidFill>
                <a:effectLst/>
                <a:latin typeface="Karla" pitchFamily="2" charset="0"/>
              </a:rPr>
              <a:t>(LCA) approach that anticipates future benefits and impacts. </a:t>
            </a:r>
            <a:endParaRPr lang="en-US">
              <a:solidFill>
                <a:schemeClr val="accent3">
                  <a:lumMod val="50000"/>
                </a:schemeClr>
              </a:solidFill>
              <a:latin typeface="Karla" pitchFamily="2" charset="0"/>
            </a:endParaRPr>
          </a:p>
        </p:txBody>
      </p:sp>
      <p:sp>
        <p:nvSpPr>
          <p:cNvPr id="5" name="TextBox 4">
            <a:extLst>
              <a:ext uri="{FF2B5EF4-FFF2-40B4-BE49-F238E27FC236}">
                <a16:creationId xmlns:a16="http://schemas.microsoft.com/office/drawing/2014/main" id="{33EC5CEC-A2B5-8F73-4904-EA3BC53C7765}"/>
              </a:ext>
            </a:extLst>
          </p:cNvPr>
          <p:cNvSpPr txBox="1"/>
          <p:nvPr/>
        </p:nvSpPr>
        <p:spPr>
          <a:xfrm>
            <a:off x="363465" y="1869669"/>
            <a:ext cx="6921224" cy="403187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a:solidFill>
                  <a:srgbClr val="000000"/>
                </a:solidFill>
              </a:rPr>
              <a:t>Environmentally Extended Input-output For Industrial Decarbonization Analysis (</a:t>
            </a:r>
            <a:r>
              <a:rPr lang="en-US" err="1">
                <a:solidFill>
                  <a:srgbClr val="000000"/>
                </a:solidFill>
              </a:rPr>
              <a:t>Eeio-ida</a:t>
            </a:r>
            <a:r>
              <a:rPr lang="en-US">
                <a:solidFill>
                  <a:srgbClr val="000000"/>
                </a:solidFill>
              </a:rPr>
              <a:t>) Tool</a:t>
            </a:r>
          </a:p>
          <a:p>
            <a:pPr marL="285750" indent="-285750">
              <a:spcAft>
                <a:spcPts val="600"/>
              </a:spcAft>
              <a:buFont typeface="Arial" panose="020B0604020202020204" pitchFamily="34" charset="0"/>
              <a:buChar char="•"/>
            </a:pPr>
            <a:r>
              <a:rPr lang="en-US">
                <a:solidFill>
                  <a:srgbClr val="000000"/>
                </a:solidFill>
              </a:rPr>
              <a:t>Techno-economic Energy &amp; Carbon Heuristic Tool For Early-state Technologies (</a:t>
            </a:r>
            <a:r>
              <a:rPr lang="en-US" err="1">
                <a:solidFill>
                  <a:srgbClr val="000000"/>
                </a:solidFill>
              </a:rPr>
              <a:t>Techtest</a:t>
            </a:r>
            <a:r>
              <a:rPr lang="en-US">
                <a:solidFill>
                  <a:srgbClr val="000000"/>
                </a:solidFill>
              </a:rPr>
              <a:t>) Tool</a:t>
            </a:r>
          </a:p>
          <a:p>
            <a:pPr marL="285750" indent="-285750">
              <a:spcAft>
                <a:spcPts val="600"/>
              </a:spcAft>
              <a:buFont typeface="Arial" panose="020B0604020202020204" pitchFamily="34" charset="0"/>
              <a:buChar char="•"/>
            </a:pPr>
            <a:r>
              <a:rPr lang="en-US">
                <a:solidFill>
                  <a:srgbClr val="000000"/>
                </a:solidFill>
              </a:rPr>
              <a:t>Materials Flows Through Industry (</a:t>
            </a:r>
            <a:r>
              <a:rPr lang="en-US" err="1">
                <a:solidFill>
                  <a:srgbClr val="000000"/>
                </a:solidFill>
              </a:rPr>
              <a:t>Mfi</a:t>
            </a:r>
            <a:r>
              <a:rPr lang="en-US">
                <a:solidFill>
                  <a:srgbClr val="000000"/>
                </a:solidFill>
              </a:rPr>
              <a:t>) Tool</a:t>
            </a:r>
          </a:p>
          <a:p>
            <a:pPr marL="285750" indent="-285750">
              <a:spcAft>
                <a:spcPts val="600"/>
              </a:spcAft>
              <a:buFont typeface="Arial" panose="020B0604020202020204" pitchFamily="34" charset="0"/>
              <a:buChar char="•"/>
            </a:pPr>
            <a:r>
              <a:rPr lang="en-US">
                <a:solidFill>
                  <a:srgbClr val="000000"/>
                </a:solidFill>
              </a:rPr>
              <a:t>Life Cycle Greenhouse Gas, Technology And Energy Through The Use Phase (</a:t>
            </a:r>
            <a:r>
              <a:rPr lang="en-US" err="1">
                <a:solidFill>
                  <a:srgbClr val="000000"/>
                </a:solidFill>
              </a:rPr>
              <a:t>Lightenup</a:t>
            </a:r>
            <a:r>
              <a:rPr lang="en-US">
                <a:solidFill>
                  <a:srgbClr val="000000"/>
                </a:solidFill>
              </a:rPr>
              <a:t>) Tool</a:t>
            </a:r>
          </a:p>
          <a:p>
            <a:pPr marL="285750" indent="-285750">
              <a:spcAft>
                <a:spcPts val="600"/>
              </a:spcAft>
              <a:buFont typeface="Arial" panose="020B0604020202020204" pitchFamily="34" charset="0"/>
              <a:buChar char="•"/>
            </a:pPr>
            <a:r>
              <a:rPr lang="en-US">
                <a:solidFill>
                  <a:srgbClr val="000000"/>
                </a:solidFill>
              </a:rPr>
              <a:t>Plant Water Profiler Tool - Excel, Beta Version (</a:t>
            </a:r>
            <a:r>
              <a:rPr lang="en-US" err="1">
                <a:solidFill>
                  <a:srgbClr val="000000"/>
                </a:solidFill>
              </a:rPr>
              <a:t>Pwpex</a:t>
            </a:r>
            <a:r>
              <a:rPr lang="en-US">
                <a:solidFill>
                  <a:srgbClr val="000000"/>
                </a:solidFill>
              </a:rPr>
              <a:t> V0.1)</a:t>
            </a:r>
          </a:p>
          <a:p>
            <a:pPr marL="285750" indent="-285750">
              <a:spcAft>
                <a:spcPts val="600"/>
              </a:spcAft>
              <a:buFont typeface="Arial" panose="020B0604020202020204" pitchFamily="34" charset="0"/>
              <a:buChar char="•"/>
            </a:pPr>
            <a:r>
              <a:rPr lang="en-US">
                <a:solidFill>
                  <a:srgbClr val="000000"/>
                </a:solidFill>
              </a:rPr>
              <a:t>Carbon Fiber Reinforced Plastic (</a:t>
            </a:r>
            <a:r>
              <a:rPr lang="en-US" err="1">
                <a:solidFill>
                  <a:srgbClr val="000000"/>
                </a:solidFill>
              </a:rPr>
              <a:t>Cfrp</a:t>
            </a:r>
            <a:r>
              <a:rPr lang="en-US">
                <a:solidFill>
                  <a:srgbClr val="000000"/>
                </a:solidFill>
              </a:rPr>
              <a:t>) Energy Estimator Tool</a:t>
            </a:r>
          </a:p>
          <a:p>
            <a:pPr marL="285750" indent="-285750">
              <a:spcAft>
                <a:spcPts val="600"/>
              </a:spcAft>
              <a:buFont typeface="Arial" panose="020B0604020202020204" pitchFamily="34" charset="0"/>
              <a:buChar char="•"/>
            </a:pPr>
            <a:r>
              <a:rPr lang="en-US">
                <a:solidFill>
                  <a:srgbClr val="000000"/>
                </a:solidFill>
              </a:rPr>
              <a:t>Additive Manufacturing (Am) Energy Impacts Assessment Tool</a:t>
            </a:r>
          </a:p>
          <a:p>
            <a:pPr marL="285750" indent="-285750">
              <a:spcAft>
                <a:spcPts val="600"/>
              </a:spcAft>
              <a:buFont typeface="Arial" panose="020B0604020202020204" pitchFamily="34" charset="0"/>
              <a:buChar char="•"/>
            </a:pPr>
            <a:r>
              <a:rPr lang="en-US">
                <a:solidFill>
                  <a:srgbClr val="000000"/>
                </a:solidFill>
              </a:rPr>
              <a:t>Manufacturing Energy and Carbon Footprints </a:t>
            </a:r>
          </a:p>
          <a:p>
            <a:pPr>
              <a:spcAft>
                <a:spcPts val="600"/>
              </a:spcAft>
            </a:pPr>
            <a:endParaRPr lang="en-US"/>
          </a:p>
        </p:txBody>
      </p:sp>
      <p:pic>
        <p:nvPicPr>
          <p:cNvPr id="10" name="Picture 9">
            <a:extLst>
              <a:ext uri="{FF2B5EF4-FFF2-40B4-BE49-F238E27FC236}">
                <a16:creationId xmlns:a16="http://schemas.microsoft.com/office/drawing/2014/main" id="{E29959C0-3E66-997E-BD3C-F05DEB3083F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41123" y="2054395"/>
            <a:ext cx="4199213" cy="3223043"/>
          </a:xfrm>
          <a:prstGeom prst="rect">
            <a:avLst/>
          </a:prstGeom>
        </p:spPr>
      </p:pic>
      <p:grpSp>
        <p:nvGrpSpPr>
          <p:cNvPr id="12" name="Group 11">
            <a:extLst>
              <a:ext uri="{FF2B5EF4-FFF2-40B4-BE49-F238E27FC236}">
                <a16:creationId xmlns:a16="http://schemas.microsoft.com/office/drawing/2014/main" id="{1AC39731-EF0B-8372-ADA4-A29791F6EA03}"/>
              </a:ext>
            </a:extLst>
          </p:cNvPr>
          <p:cNvGrpSpPr/>
          <p:nvPr/>
        </p:nvGrpSpPr>
        <p:grpSpPr>
          <a:xfrm>
            <a:off x="2424383" y="5661174"/>
            <a:ext cx="7016347" cy="548640"/>
            <a:chOff x="628417" y="5966138"/>
            <a:chExt cx="7016347" cy="548640"/>
          </a:xfrm>
        </p:grpSpPr>
        <p:sp>
          <p:nvSpPr>
            <p:cNvPr id="13" name="Rectangle 12">
              <a:extLst>
                <a:ext uri="{FF2B5EF4-FFF2-40B4-BE49-F238E27FC236}">
                  <a16:creationId xmlns:a16="http://schemas.microsoft.com/office/drawing/2014/main" id="{5CE0F59E-F1D0-F23F-2F35-063CF75D1B07}"/>
                </a:ext>
              </a:extLst>
            </p:cNvPr>
            <p:cNvSpPr/>
            <p:nvPr/>
          </p:nvSpPr>
          <p:spPr>
            <a:xfrm>
              <a:off x="970491" y="6071181"/>
              <a:ext cx="6674273" cy="338554"/>
            </a:xfrm>
            <a:prstGeom prst="rect">
              <a:avLst/>
            </a:prstGeom>
            <a:solidFill>
              <a:srgbClr val="E0E9DF"/>
            </a:solidFill>
            <a:ln w="25400">
              <a:solidFill>
                <a:srgbClr val="006633"/>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spAutoFit/>
            </a:bodyPr>
            <a:lstStyle/>
            <a:p>
              <a:r>
                <a:rPr lang="en-US" sz="1600" b="1">
                  <a:solidFill>
                    <a:srgbClr val="000000"/>
                  </a:solidFill>
                </a:rPr>
                <a:t>    https://www.energy.gov/eere/iedo/energy-analysis-data-and-reports</a:t>
              </a:r>
            </a:p>
          </p:txBody>
        </p:sp>
        <p:grpSp>
          <p:nvGrpSpPr>
            <p:cNvPr id="14" name="Group 13">
              <a:extLst>
                <a:ext uri="{FF2B5EF4-FFF2-40B4-BE49-F238E27FC236}">
                  <a16:creationId xmlns:a16="http://schemas.microsoft.com/office/drawing/2014/main" id="{5A85C379-366F-5BFE-3008-82DEA4FA44B7}"/>
                </a:ext>
              </a:extLst>
            </p:cNvPr>
            <p:cNvGrpSpPr/>
            <p:nvPr/>
          </p:nvGrpSpPr>
          <p:grpSpPr>
            <a:xfrm>
              <a:off x="628417" y="5966138"/>
              <a:ext cx="548640" cy="548640"/>
              <a:chOff x="-246490" y="2940801"/>
              <a:chExt cx="877291" cy="900644"/>
            </a:xfrm>
          </p:grpSpPr>
          <p:sp>
            <p:nvSpPr>
              <p:cNvPr id="15" name="Oval 14">
                <a:extLst>
                  <a:ext uri="{FF2B5EF4-FFF2-40B4-BE49-F238E27FC236}">
                    <a16:creationId xmlns:a16="http://schemas.microsoft.com/office/drawing/2014/main" id="{896B9626-32BB-7FC0-F81F-BEFA2DDDD050}"/>
                  </a:ext>
                </a:extLst>
              </p:cNvPr>
              <p:cNvSpPr>
                <a:spLocks noChangeAspect="1"/>
              </p:cNvSpPr>
              <p:nvPr/>
            </p:nvSpPr>
            <p:spPr>
              <a:xfrm>
                <a:off x="-246490" y="2940801"/>
                <a:ext cx="877291" cy="900644"/>
              </a:xfrm>
              <a:prstGeom prst="ellipse">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descr="Chevron arrows with solid fill">
                <a:extLst>
                  <a:ext uri="{FF2B5EF4-FFF2-40B4-BE49-F238E27FC236}">
                    <a16:creationId xmlns:a16="http://schemas.microsoft.com/office/drawing/2014/main" id="{7D2BDD10-9372-B2D5-09AE-CA6AF8D14C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582" y="3093385"/>
                <a:ext cx="595477" cy="595475"/>
              </a:xfrm>
              <a:prstGeom prst="rect">
                <a:avLst/>
              </a:prstGeom>
            </p:spPr>
          </p:pic>
        </p:grpSp>
      </p:grpSp>
    </p:spTree>
    <p:extLst>
      <p:ext uri="{BB962C8B-B14F-4D97-AF65-F5344CB8AC3E}">
        <p14:creationId xmlns:p14="http://schemas.microsoft.com/office/powerpoint/2010/main" val="193701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AD0C8C8-7DB5-E7DF-87E3-9838B1562DC4}"/>
              </a:ext>
            </a:extLst>
          </p:cNvPr>
          <p:cNvSpPr txBox="1"/>
          <p:nvPr/>
        </p:nvSpPr>
        <p:spPr>
          <a:xfrm>
            <a:off x="424457" y="1099506"/>
            <a:ext cx="11365832" cy="707886"/>
          </a:xfrm>
          <a:prstGeom prst="rect">
            <a:avLst/>
          </a:prstGeom>
          <a:noFill/>
          <a:ln w="28575">
            <a:noFill/>
          </a:ln>
        </p:spPr>
        <p:txBody>
          <a:bodyPr wrap="square">
            <a:spAutoFit/>
          </a:bodyPr>
          <a:lstStyle/>
          <a:p>
            <a:r>
              <a:rPr lang="en-US" sz="2000">
                <a:latin typeface="+mj-lt"/>
              </a:rPr>
              <a:t>We seek to create a workforce that reflects the diversity of Americans and ensures that all Americans benefit from a decarbonized industrial sector.</a:t>
            </a:r>
          </a:p>
        </p:txBody>
      </p:sp>
      <p:sp>
        <p:nvSpPr>
          <p:cNvPr id="2" name="Title 1">
            <a:extLst>
              <a:ext uri="{FF2B5EF4-FFF2-40B4-BE49-F238E27FC236}">
                <a16:creationId xmlns:a16="http://schemas.microsoft.com/office/drawing/2014/main" id="{F2077511-1B24-B994-EA50-A7F383F3C506}"/>
              </a:ext>
            </a:extLst>
          </p:cNvPr>
          <p:cNvSpPr>
            <a:spLocks noGrp="1"/>
          </p:cNvSpPr>
          <p:nvPr>
            <p:ph type="title"/>
          </p:nvPr>
        </p:nvSpPr>
        <p:spPr/>
        <p:txBody>
          <a:bodyPr/>
          <a:lstStyle/>
          <a:p>
            <a:r>
              <a:rPr lang="en-US" sz="3000"/>
              <a:t>Diversity, Equity, Inclusion, and Accessibility (DEIA) Focus</a:t>
            </a:r>
          </a:p>
        </p:txBody>
      </p:sp>
      <p:sp>
        <p:nvSpPr>
          <p:cNvPr id="3" name="Rectangle: Rounded Corners 2">
            <a:extLst>
              <a:ext uri="{FF2B5EF4-FFF2-40B4-BE49-F238E27FC236}">
                <a16:creationId xmlns:a16="http://schemas.microsoft.com/office/drawing/2014/main" id="{D4A0888D-967C-CCA3-22E6-C752D766891A}"/>
              </a:ext>
            </a:extLst>
          </p:cNvPr>
          <p:cNvSpPr/>
          <p:nvPr/>
        </p:nvSpPr>
        <p:spPr>
          <a:xfrm>
            <a:off x="474826" y="4596130"/>
            <a:ext cx="11490310" cy="1894220"/>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98D8E090-872B-6987-02E0-31F869CB3876}"/>
              </a:ext>
            </a:extLst>
          </p:cNvPr>
          <p:cNvSpPr txBox="1"/>
          <p:nvPr/>
        </p:nvSpPr>
        <p:spPr>
          <a:xfrm>
            <a:off x="645276" y="5260960"/>
            <a:ext cx="10924194" cy="830997"/>
          </a:xfrm>
          <a:prstGeom prst="rect">
            <a:avLst/>
          </a:prstGeom>
          <a:solidFill>
            <a:schemeClr val="bg1"/>
          </a:solidFill>
          <a:ln w="57150">
            <a:solidFill>
              <a:schemeClr val="tx1"/>
            </a:solidFill>
          </a:ln>
        </p:spPr>
        <p:txBody>
          <a:bodyPr wrap="square" anchor="ctr">
            <a:spAutoFit/>
          </a:bodyPr>
          <a:lstStyle/>
          <a:p>
            <a:pPr algn="ctr"/>
            <a:r>
              <a:rPr lang="en-US" sz="2400" spc="300" dirty="0"/>
              <a:t>IEDO is committed to empowering diverse communities and amplifying best practices for DEIA internally and externally.</a:t>
            </a:r>
          </a:p>
        </p:txBody>
      </p:sp>
      <p:pic>
        <p:nvPicPr>
          <p:cNvPr id="5" name="Graphic 5">
            <a:extLst>
              <a:ext uri="{FF2B5EF4-FFF2-40B4-BE49-F238E27FC236}">
                <a16:creationId xmlns:a16="http://schemas.microsoft.com/office/drawing/2014/main" id="{5FF7AAC5-5035-C506-693C-8FC23AA4FD30}"/>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6761" y="2018023"/>
            <a:ext cx="1110149" cy="1110149"/>
          </a:xfrm>
          <a:prstGeom prst="rect">
            <a:avLst/>
          </a:prstGeom>
        </p:spPr>
      </p:pic>
      <p:sp>
        <p:nvSpPr>
          <p:cNvPr id="6" name="TextBox 5">
            <a:extLst>
              <a:ext uri="{FF2B5EF4-FFF2-40B4-BE49-F238E27FC236}">
                <a16:creationId xmlns:a16="http://schemas.microsoft.com/office/drawing/2014/main" id="{B2F6836E-EADF-0631-82AC-5F8625E74C9F}"/>
              </a:ext>
            </a:extLst>
          </p:cNvPr>
          <p:cNvSpPr txBox="1"/>
          <p:nvPr/>
        </p:nvSpPr>
        <p:spPr>
          <a:xfrm>
            <a:off x="1579808" y="2227614"/>
            <a:ext cx="419668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a:t>Increasing </a:t>
            </a:r>
            <a:r>
              <a:rPr lang="en-US" sz="1900" b="1"/>
              <a:t>Diversity</a:t>
            </a:r>
            <a:r>
              <a:rPr lang="en-US" sz="1900"/>
              <a:t> in Partnerships, Applicant FOA pool, and FOA Reviewers</a:t>
            </a:r>
          </a:p>
        </p:txBody>
      </p:sp>
      <p:pic>
        <p:nvPicPr>
          <p:cNvPr id="7" name="Graphic 7">
            <a:extLst>
              <a:ext uri="{FF2B5EF4-FFF2-40B4-BE49-F238E27FC236}">
                <a16:creationId xmlns:a16="http://schemas.microsoft.com/office/drawing/2014/main" id="{715E6C3F-4B45-86DA-672A-9480D905718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6761" y="3348679"/>
            <a:ext cx="1110149" cy="1110149"/>
          </a:xfrm>
          <a:prstGeom prst="rect">
            <a:avLst/>
          </a:prstGeom>
        </p:spPr>
      </p:pic>
      <p:sp>
        <p:nvSpPr>
          <p:cNvPr id="8" name="TextBox 7">
            <a:extLst>
              <a:ext uri="{FF2B5EF4-FFF2-40B4-BE49-F238E27FC236}">
                <a16:creationId xmlns:a16="http://schemas.microsoft.com/office/drawing/2014/main" id="{8BD8F7F9-BB0A-1020-25BA-0F8F2765409C}"/>
              </a:ext>
            </a:extLst>
          </p:cNvPr>
          <p:cNvSpPr txBox="1"/>
          <p:nvPr/>
        </p:nvSpPr>
        <p:spPr>
          <a:xfrm>
            <a:off x="1716287" y="3357692"/>
            <a:ext cx="421374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a:t>Identifying </a:t>
            </a:r>
            <a:r>
              <a:rPr lang="en-US" sz="1900" b="1"/>
              <a:t>Equity</a:t>
            </a:r>
            <a:r>
              <a:rPr lang="en-US" sz="1900"/>
              <a:t>-related barriers that impact communities</a:t>
            </a:r>
          </a:p>
        </p:txBody>
      </p:sp>
      <p:pic>
        <p:nvPicPr>
          <p:cNvPr id="9" name="Graphic 9">
            <a:extLst>
              <a:ext uri="{FF2B5EF4-FFF2-40B4-BE49-F238E27FC236}">
                <a16:creationId xmlns:a16="http://schemas.microsoft.com/office/drawing/2014/main" id="{1A6E344F-87B6-EE26-2E9A-644199AA16A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48261" y="2027377"/>
            <a:ext cx="1234419" cy="1275842"/>
          </a:xfrm>
          <a:prstGeom prst="rect">
            <a:avLst/>
          </a:prstGeom>
        </p:spPr>
      </p:pic>
      <p:sp>
        <p:nvSpPr>
          <p:cNvPr id="10" name="TextBox 9">
            <a:extLst>
              <a:ext uri="{FF2B5EF4-FFF2-40B4-BE49-F238E27FC236}">
                <a16:creationId xmlns:a16="http://schemas.microsoft.com/office/drawing/2014/main" id="{B4108E1C-A281-DB6B-1FC4-62613540FD10}"/>
              </a:ext>
            </a:extLst>
          </p:cNvPr>
          <p:cNvSpPr txBox="1"/>
          <p:nvPr/>
        </p:nvSpPr>
        <p:spPr>
          <a:xfrm>
            <a:off x="7683769" y="2177455"/>
            <a:ext cx="4094328" cy="9694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a:t>Using </a:t>
            </a:r>
            <a:r>
              <a:rPr lang="en-US" sz="1900" b="1"/>
              <a:t>Inclusive</a:t>
            </a:r>
            <a:r>
              <a:rPr lang="en-US" sz="1900"/>
              <a:t> Language to welcome broader participation in funding opportunities</a:t>
            </a:r>
          </a:p>
        </p:txBody>
      </p:sp>
      <p:pic>
        <p:nvPicPr>
          <p:cNvPr id="11" name="Graphic 11">
            <a:extLst>
              <a:ext uri="{FF2B5EF4-FFF2-40B4-BE49-F238E27FC236}">
                <a16:creationId xmlns:a16="http://schemas.microsoft.com/office/drawing/2014/main" id="{37F2CED9-79A3-F015-7B3D-851EE0E9C606}"/>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1352" y="3392637"/>
            <a:ext cx="1110149" cy="1110149"/>
          </a:xfrm>
          <a:prstGeom prst="rect">
            <a:avLst/>
          </a:prstGeom>
        </p:spPr>
      </p:pic>
      <p:sp>
        <p:nvSpPr>
          <p:cNvPr id="13" name="TextBox 12">
            <a:extLst>
              <a:ext uri="{FF2B5EF4-FFF2-40B4-BE49-F238E27FC236}">
                <a16:creationId xmlns:a16="http://schemas.microsoft.com/office/drawing/2014/main" id="{49673F3A-05D1-33E2-0A49-082F351BF112}"/>
              </a:ext>
            </a:extLst>
          </p:cNvPr>
          <p:cNvSpPr txBox="1"/>
          <p:nvPr/>
        </p:nvSpPr>
        <p:spPr>
          <a:xfrm>
            <a:off x="7683769" y="3308280"/>
            <a:ext cx="4219431"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a:t>Expanding </a:t>
            </a:r>
            <a:r>
              <a:rPr lang="en-US" sz="1900" b="1"/>
              <a:t>Accessibility</a:t>
            </a:r>
            <a:r>
              <a:rPr lang="en-US" sz="1900"/>
              <a:t> for Disadvantaged Communities (DACs), including through community-based stakeholder engagement</a:t>
            </a:r>
          </a:p>
        </p:txBody>
      </p:sp>
    </p:spTree>
    <p:extLst>
      <p:ext uri="{BB962C8B-B14F-4D97-AF65-F5344CB8AC3E}">
        <p14:creationId xmlns:p14="http://schemas.microsoft.com/office/powerpoint/2010/main" val="1365894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FD167-EB79-9F96-30A5-1D6C5DAA7424}"/>
              </a:ext>
            </a:extLst>
          </p:cNvPr>
          <p:cNvSpPr>
            <a:spLocks noGrp="1"/>
          </p:cNvSpPr>
          <p:nvPr>
            <p:ph type="title"/>
          </p:nvPr>
        </p:nvSpPr>
        <p:spPr/>
        <p:txBody>
          <a:bodyPr/>
          <a:lstStyle/>
          <a:p>
            <a:r>
              <a:rPr lang="en-US"/>
              <a:t>IEDO is Hiring – Join Our Team!</a:t>
            </a:r>
          </a:p>
        </p:txBody>
      </p:sp>
      <p:sp>
        <p:nvSpPr>
          <p:cNvPr id="8" name="Content Placeholder 2">
            <a:extLst>
              <a:ext uri="{FF2B5EF4-FFF2-40B4-BE49-F238E27FC236}">
                <a16:creationId xmlns:a16="http://schemas.microsoft.com/office/drawing/2014/main" id="{E1FDAB2D-B202-D812-8954-7C757D28D4A3}"/>
              </a:ext>
            </a:extLst>
          </p:cNvPr>
          <p:cNvSpPr>
            <a:spLocks noGrp="1"/>
          </p:cNvSpPr>
          <p:nvPr>
            <p:ph sz="quarter" idx="10"/>
          </p:nvPr>
        </p:nvSpPr>
        <p:spPr>
          <a:xfrm>
            <a:off x="330105" y="1535983"/>
            <a:ext cx="7433609" cy="5739925"/>
          </a:xfrm>
        </p:spPr>
        <p:txBody>
          <a:bodyPr/>
          <a:lstStyle/>
          <a:p>
            <a:pPr marL="285664" lvl="1" indent="-285664">
              <a:buFont typeface="Arial" panose="020B0604020202020204" pitchFamily="34" charset="0"/>
              <a:buChar char="•"/>
            </a:pPr>
            <a:r>
              <a:rPr lang="en-US" sz="1800" dirty="0">
                <a:solidFill>
                  <a:schemeClr val="tx1"/>
                </a:solidFill>
              </a:rPr>
              <a:t>Cement and Concrete Manufacturing Technology Manager </a:t>
            </a:r>
          </a:p>
          <a:p>
            <a:pPr marL="285664" lvl="1" indent="-285664">
              <a:buFont typeface="Arial" panose="020B0604020202020204" pitchFamily="34" charset="0"/>
              <a:buChar char="•"/>
            </a:pPr>
            <a:r>
              <a:rPr lang="en-US" sz="1800" dirty="0">
                <a:solidFill>
                  <a:schemeClr val="tx1"/>
                </a:solidFill>
              </a:rPr>
              <a:t>Iron, Steel, Aluminum, and Other Metals Sr. Technology Manager</a:t>
            </a:r>
          </a:p>
          <a:p>
            <a:pPr marL="285664" lvl="1" indent="-285664">
              <a:buFont typeface="Arial" panose="020B0604020202020204" pitchFamily="34" charset="0"/>
              <a:buChar char="•"/>
            </a:pPr>
            <a:r>
              <a:rPr lang="en-US" sz="1800" dirty="0">
                <a:solidFill>
                  <a:schemeClr val="tx1"/>
                </a:solidFill>
              </a:rPr>
              <a:t>Operations Manager</a:t>
            </a:r>
          </a:p>
          <a:p>
            <a:pPr marL="0" lvl="1"/>
            <a:endParaRPr lang="en-US" sz="1999" dirty="0">
              <a:solidFill>
                <a:schemeClr val="tx1"/>
              </a:solidFill>
            </a:endParaRPr>
          </a:p>
          <a:p>
            <a:pPr lvl="1"/>
            <a:endParaRPr lang="en-US" sz="2800" dirty="0">
              <a:solidFill>
                <a:schemeClr val="tx1"/>
              </a:solidFill>
            </a:endParaRPr>
          </a:p>
          <a:p>
            <a:pPr marL="457200" lvl="1"/>
            <a:endParaRPr lang="en-US" sz="1500" dirty="0">
              <a:solidFill>
                <a:srgbClr val="FF0000"/>
              </a:solidFill>
              <a:ea typeface="+mn-lt"/>
              <a:cs typeface="+mn-lt"/>
            </a:endParaRPr>
          </a:p>
          <a:p>
            <a:pPr marL="457200" lvl="1"/>
            <a:endParaRPr lang="en-US" sz="1600" dirty="0"/>
          </a:p>
          <a:p>
            <a:pPr lvl="1"/>
            <a:endParaRPr lang="en-US" sz="1600" dirty="0"/>
          </a:p>
          <a:p>
            <a:pPr lvl="1"/>
            <a:endParaRPr lang="en-US" sz="1600" dirty="0"/>
          </a:p>
        </p:txBody>
      </p:sp>
      <p:pic>
        <p:nvPicPr>
          <p:cNvPr id="10" name="Picture 9" descr="QR code">
            <a:extLst>
              <a:ext uri="{FF2B5EF4-FFF2-40B4-BE49-F238E27FC236}">
                <a16:creationId xmlns:a16="http://schemas.microsoft.com/office/drawing/2014/main" id="{573CD625-841D-DE56-1930-765575E9DD8C}"/>
              </a:ext>
            </a:extLst>
          </p:cNvPr>
          <p:cNvPicPr>
            <a:picLocks noChangeAspect="1"/>
          </p:cNvPicPr>
          <p:nvPr/>
        </p:nvPicPr>
        <p:blipFill>
          <a:blip r:embed="rId2"/>
          <a:stretch>
            <a:fillRect/>
          </a:stretch>
        </p:blipFill>
        <p:spPr>
          <a:xfrm>
            <a:off x="8311793" y="720612"/>
            <a:ext cx="2494740" cy="2490762"/>
          </a:xfrm>
          <a:prstGeom prst="rect">
            <a:avLst/>
          </a:prstGeom>
        </p:spPr>
      </p:pic>
      <p:sp>
        <p:nvSpPr>
          <p:cNvPr id="11" name="TextBox 10">
            <a:extLst>
              <a:ext uri="{FF2B5EF4-FFF2-40B4-BE49-F238E27FC236}">
                <a16:creationId xmlns:a16="http://schemas.microsoft.com/office/drawing/2014/main" id="{C4D6E148-AB42-9872-F337-793FEBC6B3CA}"/>
              </a:ext>
            </a:extLst>
          </p:cNvPr>
          <p:cNvSpPr txBox="1"/>
          <p:nvPr/>
        </p:nvSpPr>
        <p:spPr>
          <a:xfrm>
            <a:off x="251610" y="3869684"/>
            <a:ext cx="3993390" cy="369204"/>
          </a:xfrm>
          <a:prstGeom prst="rect">
            <a:avLst/>
          </a:prstGeom>
          <a:noFill/>
        </p:spPr>
        <p:txBody>
          <a:bodyPr wrap="square">
            <a:spAutoFit/>
          </a:bodyPr>
          <a:lstStyle/>
          <a:p>
            <a:pPr defTabSz="914126">
              <a:defRPr/>
            </a:pPr>
            <a:r>
              <a:rPr lang="en-US" sz="1799">
                <a:solidFill>
                  <a:srgbClr val="000000"/>
                </a:solidFill>
              </a:rPr>
              <a:t>Email:</a:t>
            </a:r>
            <a:r>
              <a:rPr lang="en-US" sz="1799">
                <a:solidFill>
                  <a:srgbClr val="000000"/>
                </a:solidFill>
                <a:ea typeface="Calibri" panose="020F0502020204030204" pitchFamily="34" charset="0"/>
              </a:rPr>
              <a:t> </a:t>
            </a:r>
            <a:r>
              <a:rPr lang="en-US" sz="1799" u="sng">
                <a:solidFill>
                  <a:srgbClr val="000000"/>
                </a:solidFill>
                <a:ea typeface="Calibri" panose="020F0502020204030204" pitchFamily="34" charset="0"/>
                <a:hlinkClick r:id="rId3"/>
              </a:rPr>
              <a:t>IEDOJobs@ee.doe.gov</a:t>
            </a:r>
            <a:r>
              <a:rPr lang="en-US" sz="1799">
                <a:solidFill>
                  <a:srgbClr val="000000"/>
                </a:solidFill>
                <a:ea typeface="Calibri" panose="020F0502020204030204" pitchFamily="34" charset="0"/>
              </a:rPr>
              <a:t> </a:t>
            </a:r>
            <a:endParaRPr lang="en-US" sz="1799">
              <a:solidFill>
                <a:srgbClr val="000000"/>
              </a:solidFill>
            </a:endParaRPr>
          </a:p>
        </p:txBody>
      </p:sp>
      <p:sp>
        <p:nvSpPr>
          <p:cNvPr id="12" name="Text Placeholder 3">
            <a:extLst>
              <a:ext uri="{FF2B5EF4-FFF2-40B4-BE49-F238E27FC236}">
                <a16:creationId xmlns:a16="http://schemas.microsoft.com/office/drawing/2014/main" id="{E321A53F-F64C-08C2-DFB0-DD67B7B5F489}"/>
              </a:ext>
            </a:extLst>
          </p:cNvPr>
          <p:cNvSpPr>
            <a:spLocks noGrp="1"/>
          </p:cNvSpPr>
          <p:nvPr>
            <p:ph type="body" sz="quarter" idx="11"/>
          </p:nvPr>
        </p:nvSpPr>
        <p:spPr>
          <a:xfrm>
            <a:off x="479081" y="996374"/>
            <a:ext cx="10132781" cy="539609"/>
          </a:xfrm>
        </p:spPr>
        <p:txBody>
          <a:bodyPr/>
          <a:lstStyle/>
          <a:p>
            <a:r>
              <a:rPr lang="en-US" sz="2199"/>
              <a:t>Current IEDO Career Opportunities</a:t>
            </a:r>
          </a:p>
        </p:txBody>
      </p:sp>
      <p:pic>
        <p:nvPicPr>
          <p:cNvPr id="3" name="Picture 2">
            <a:extLst>
              <a:ext uri="{FF2B5EF4-FFF2-40B4-BE49-F238E27FC236}">
                <a16:creationId xmlns:a16="http://schemas.microsoft.com/office/drawing/2014/main" id="{BC4310B6-775F-9B99-C925-31B112AA21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4409294"/>
            <a:ext cx="12192000" cy="2164080"/>
          </a:xfrm>
          <a:prstGeom prst="rect">
            <a:avLst/>
          </a:prstGeom>
        </p:spPr>
      </p:pic>
      <p:grpSp>
        <p:nvGrpSpPr>
          <p:cNvPr id="4" name="Group 3">
            <a:extLst>
              <a:ext uri="{FF2B5EF4-FFF2-40B4-BE49-F238E27FC236}">
                <a16:creationId xmlns:a16="http://schemas.microsoft.com/office/drawing/2014/main" id="{F1F0B397-39D0-0623-66F6-519F33DAD0AE}"/>
              </a:ext>
            </a:extLst>
          </p:cNvPr>
          <p:cNvGrpSpPr/>
          <p:nvPr/>
        </p:nvGrpSpPr>
        <p:grpSpPr>
          <a:xfrm>
            <a:off x="251610" y="3261694"/>
            <a:ext cx="4229211" cy="548640"/>
            <a:chOff x="628417" y="5966138"/>
            <a:chExt cx="4426569" cy="548640"/>
          </a:xfrm>
        </p:grpSpPr>
        <p:sp>
          <p:nvSpPr>
            <p:cNvPr id="5" name="Rectangle 4">
              <a:extLst>
                <a:ext uri="{FF2B5EF4-FFF2-40B4-BE49-F238E27FC236}">
                  <a16:creationId xmlns:a16="http://schemas.microsoft.com/office/drawing/2014/main" id="{A48AF818-0533-57FF-3E88-4087EDC4F782}"/>
                </a:ext>
              </a:extLst>
            </p:cNvPr>
            <p:cNvSpPr/>
            <p:nvPr/>
          </p:nvSpPr>
          <p:spPr>
            <a:xfrm>
              <a:off x="875243" y="6071181"/>
              <a:ext cx="4179743" cy="338554"/>
            </a:xfrm>
            <a:prstGeom prst="rect">
              <a:avLst/>
            </a:prstGeom>
            <a:solidFill>
              <a:srgbClr val="E0E9DF"/>
            </a:solidFill>
            <a:ln w="25400">
              <a:solidFill>
                <a:srgbClr val="006633"/>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spAutoFit/>
            </a:bodyPr>
            <a:lstStyle/>
            <a:p>
              <a:r>
                <a:rPr lang="en-US" sz="1600" b="1">
                  <a:solidFill>
                    <a:srgbClr val="000000"/>
                  </a:solidFill>
                </a:rPr>
                <a:t>      www.energy.gov/eere/iedo/iedo-careers</a:t>
              </a:r>
            </a:p>
          </p:txBody>
        </p:sp>
        <p:grpSp>
          <p:nvGrpSpPr>
            <p:cNvPr id="6" name="Group 5">
              <a:extLst>
                <a:ext uri="{FF2B5EF4-FFF2-40B4-BE49-F238E27FC236}">
                  <a16:creationId xmlns:a16="http://schemas.microsoft.com/office/drawing/2014/main" id="{C2216BDB-7AE9-BBEA-AB71-9E11D64BA3D6}"/>
                </a:ext>
              </a:extLst>
            </p:cNvPr>
            <p:cNvGrpSpPr/>
            <p:nvPr/>
          </p:nvGrpSpPr>
          <p:grpSpPr>
            <a:xfrm>
              <a:off x="628417" y="5966138"/>
              <a:ext cx="548640" cy="548640"/>
              <a:chOff x="-246490" y="2940801"/>
              <a:chExt cx="877291" cy="900644"/>
            </a:xfrm>
          </p:grpSpPr>
          <p:sp>
            <p:nvSpPr>
              <p:cNvPr id="7" name="Oval 6">
                <a:extLst>
                  <a:ext uri="{FF2B5EF4-FFF2-40B4-BE49-F238E27FC236}">
                    <a16:creationId xmlns:a16="http://schemas.microsoft.com/office/drawing/2014/main" id="{C584A4C9-14A3-303D-ACD6-E80A7B9C219F}"/>
                  </a:ext>
                </a:extLst>
              </p:cNvPr>
              <p:cNvSpPr>
                <a:spLocks noChangeAspect="1"/>
              </p:cNvSpPr>
              <p:nvPr/>
            </p:nvSpPr>
            <p:spPr>
              <a:xfrm>
                <a:off x="-246490" y="2940801"/>
                <a:ext cx="877291" cy="900644"/>
              </a:xfrm>
              <a:prstGeom prst="ellipse">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Graphic 8" descr="Chevron arrows with solid fill">
                <a:extLst>
                  <a:ext uri="{FF2B5EF4-FFF2-40B4-BE49-F238E27FC236}">
                    <a16:creationId xmlns:a16="http://schemas.microsoft.com/office/drawing/2014/main" id="{0CEEECE1-A356-2391-1D10-D3F4CA725C2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582" y="3093385"/>
                <a:ext cx="595477" cy="595475"/>
              </a:xfrm>
              <a:prstGeom prst="rect">
                <a:avLst/>
              </a:prstGeom>
            </p:spPr>
          </p:pic>
        </p:grpSp>
      </p:grpSp>
    </p:spTree>
    <p:extLst>
      <p:ext uri="{BB962C8B-B14F-4D97-AF65-F5344CB8AC3E}">
        <p14:creationId xmlns:p14="http://schemas.microsoft.com/office/powerpoint/2010/main" val="2465140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75F15F-F157-774F-1B3A-C3B063250EA6}"/>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81ADBC22-E4C0-591A-F371-0F40205BDE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73" y="221199"/>
            <a:ext cx="12187028" cy="6376252"/>
          </a:xfrm>
          <a:prstGeom prst="rect">
            <a:avLst/>
          </a:prstGeom>
        </p:spPr>
      </p:pic>
      <p:sp>
        <p:nvSpPr>
          <p:cNvPr id="6" name="Title 1">
            <a:extLst>
              <a:ext uri="{FF2B5EF4-FFF2-40B4-BE49-F238E27FC236}">
                <a16:creationId xmlns:a16="http://schemas.microsoft.com/office/drawing/2014/main" id="{75FFE0B5-441F-F745-02CA-6E3830F6D7C8}"/>
              </a:ext>
            </a:extLst>
          </p:cNvPr>
          <p:cNvSpPr txBox="1">
            <a:spLocks/>
          </p:cNvSpPr>
          <p:nvPr/>
        </p:nvSpPr>
        <p:spPr bwMode="auto">
          <a:xfrm>
            <a:off x="89133" y="1686667"/>
            <a:ext cx="8080038" cy="107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73137" tIns="36568" rIns="73137" bIns="36568" numCol="1" anchor="t" anchorCtr="0" compatLnSpc="1">
            <a:prstTxWarp prst="textNoShape">
              <a:avLst/>
            </a:prstTxWarp>
          </a:bodyPr>
          <a:lstStyle>
            <a:lvl1pPr algn="l" defTabSz="457200" rtl="0" eaLnBrk="1" fontAlgn="base" hangingPunct="1">
              <a:spcBef>
                <a:spcPct val="0"/>
              </a:spcBef>
              <a:spcAft>
                <a:spcPct val="0"/>
              </a:spcAft>
              <a:defRPr lang="en-US" sz="30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2399" b="0">
                <a:solidFill>
                  <a:schemeClr val="accent5"/>
                </a:solidFill>
              </a:rPr>
              <a:t>Apply for IEDO’s Industrial Decarbonization Fellowship to help identify key technology opportunities for the hardest-to-decarbonize industries. </a:t>
            </a:r>
          </a:p>
        </p:txBody>
      </p:sp>
      <p:sp>
        <p:nvSpPr>
          <p:cNvPr id="7" name="Title 1">
            <a:extLst>
              <a:ext uri="{FF2B5EF4-FFF2-40B4-BE49-F238E27FC236}">
                <a16:creationId xmlns:a16="http://schemas.microsoft.com/office/drawing/2014/main" id="{4E69E185-20B5-70AB-52D7-6CB332D99111}"/>
              </a:ext>
            </a:extLst>
          </p:cNvPr>
          <p:cNvSpPr txBox="1">
            <a:spLocks/>
          </p:cNvSpPr>
          <p:nvPr/>
        </p:nvSpPr>
        <p:spPr bwMode="auto">
          <a:xfrm>
            <a:off x="89132" y="285100"/>
            <a:ext cx="8367278" cy="130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lang="en-US" sz="3000" b="1" kern="120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pPr>
              <a:lnSpc>
                <a:spcPts val="4319"/>
              </a:lnSpc>
            </a:pPr>
            <a:r>
              <a:rPr lang="en-US" sz="3199">
                <a:solidFill>
                  <a:schemeClr val="accent1"/>
                </a:solidFill>
              </a:rPr>
              <a:t>Interested in becoming a Clean Energy Champion?</a:t>
            </a:r>
          </a:p>
        </p:txBody>
      </p:sp>
      <p:sp>
        <p:nvSpPr>
          <p:cNvPr id="8" name="TextBox 7">
            <a:extLst>
              <a:ext uri="{FF2B5EF4-FFF2-40B4-BE49-F238E27FC236}">
                <a16:creationId xmlns:a16="http://schemas.microsoft.com/office/drawing/2014/main" id="{4188D978-E522-D0EE-066A-F0F3D948AEB7}"/>
              </a:ext>
            </a:extLst>
          </p:cNvPr>
          <p:cNvSpPr txBox="1"/>
          <p:nvPr/>
        </p:nvSpPr>
        <p:spPr>
          <a:xfrm>
            <a:off x="204612" y="3056930"/>
            <a:ext cx="6639466" cy="1903598"/>
          </a:xfrm>
          <a:prstGeom prst="rect">
            <a:avLst/>
          </a:prstGeom>
          <a:noFill/>
        </p:spPr>
        <p:txBody>
          <a:bodyPr wrap="square">
            <a:spAutoFit/>
          </a:bodyPr>
          <a:lstStyle/>
          <a:p>
            <a:pPr>
              <a:spcAft>
                <a:spcPts val="320"/>
              </a:spcAft>
            </a:pPr>
            <a:r>
              <a:rPr lang="en-US" sz="1920"/>
              <a:t>As a fellow, you’ll contribute to the development and execution of strategies for:</a:t>
            </a:r>
          </a:p>
          <a:p>
            <a:pPr marL="274251" indent="-274251">
              <a:buFont typeface="Arial" panose="020B0604020202020204" pitchFamily="34" charset="0"/>
              <a:buChar char="•"/>
            </a:pPr>
            <a:r>
              <a:rPr lang="en-US" sz="1920"/>
              <a:t>Decarbonizing thermal processes, </a:t>
            </a:r>
          </a:p>
          <a:p>
            <a:pPr marL="274251" indent="-274251">
              <a:buFont typeface="Arial" panose="020B0604020202020204" pitchFamily="34" charset="0"/>
              <a:buChar char="•"/>
            </a:pPr>
            <a:r>
              <a:rPr lang="en-US" sz="1920"/>
              <a:t>Increasing industrial energy efficiency, and</a:t>
            </a:r>
          </a:p>
          <a:p>
            <a:pPr marL="274251" indent="-274251">
              <a:buFont typeface="Arial" panose="020B0604020202020204" pitchFamily="34" charset="0"/>
              <a:buChar char="•"/>
            </a:pPr>
            <a:r>
              <a:rPr lang="en-US" sz="1920"/>
              <a:t>Utilizing low-carbon fuels, feedstocks, and </a:t>
            </a:r>
            <a:br>
              <a:rPr lang="en-US" sz="1920"/>
            </a:br>
            <a:r>
              <a:rPr lang="en-US" sz="1920"/>
              <a:t>energy sources.</a:t>
            </a:r>
          </a:p>
        </p:txBody>
      </p:sp>
      <p:sp>
        <p:nvSpPr>
          <p:cNvPr id="9" name="Title 1">
            <a:extLst>
              <a:ext uri="{FF2B5EF4-FFF2-40B4-BE49-F238E27FC236}">
                <a16:creationId xmlns:a16="http://schemas.microsoft.com/office/drawing/2014/main" id="{B499C30E-9C22-0CBE-4207-6AA40DA2F797}"/>
              </a:ext>
            </a:extLst>
          </p:cNvPr>
          <p:cNvSpPr txBox="1">
            <a:spLocks/>
          </p:cNvSpPr>
          <p:nvPr/>
        </p:nvSpPr>
        <p:spPr bwMode="auto">
          <a:xfrm>
            <a:off x="7459967" y="5035925"/>
            <a:ext cx="4506345" cy="48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73137" tIns="36568" rIns="73137" bIns="36568" numCol="1" anchor="ctr" anchorCtr="0" compatLnSpc="1">
            <a:prstTxWarp prst="textNoShape">
              <a:avLst/>
            </a:prstTxWarp>
          </a:bodyPr>
          <a:lstStyle>
            <a:lvl1pPr algn="l" defTabSz="457200" rtl="0" eaLnBrk="1" fontAlgn="base" hangingPunct="1">
              <a:spcBef>
                <a:spcPct val="0"/>
              </a:spcBef>
              <a:spcAft>
                <a:spcPct val="0"/>
              </a:spcAft>
              <a:defRPr lang="en-US" sz="3000" b="1" kern="1200" dirty="0">
                <a:solidFill>
                  <a:srgbClr val="007934"/>
                </a:solidFill>
                <a:latin typeface="+mj-lt"/>
                <a:ea typeface="ヒラギノ角ゴ Pro W3" charset="0"/>
                <a:cs typeface="Franklin Gothic Book"/>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pPr algn="r">
              <a:lnSpc>
                <a:spcPts val="2559"/>
              </a:lnSpc>
            </a:pPr>
            <a:r>
              <a:rPr lang="en-US" sz="2559">
                <a:solidFill>
                  <a:schemeClr val="bg1"/>
                </a:solidFill>
              </a:rPr>
              <a:t>Learn more and apply today!</a:t>
            </a:r>
          </a:p>
        </p:txBody>
      </p:sp>
      <p:pic>
        <p:nvPicPr>
          <p:cNvPr id="10" name="Picture 9" descr="QR scan code">
            <a:extLst>
              <a:ext uri="{FF2B5EF4-FFF2-40B4-BE49-F238E27FC236}">
                <a16:creationId xmlns:a16="http://schemas.microsoft.com/office/drawing/2014/main" id="{2A31F4D1-ED0D-4957-0821-5DE3AD9C1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1857" y="3222282"/>
            <a:ext cx="1537536" cy="1537536"/>
          </a:xfrm>
          <a:prstGeom prst="rect">
            <a:avLst/>
          </a:prstGeom>
        </p:spPr>
      </p:pic>
      <p:sp>
        <p:nvSpPr>
          <p:cNvPr id="11" name="TextBox 10">
            <a:extLst>
              <a:ext uri="{FF2B5EF4-FFF2-40B4-BE49-F238E27FC236}">
                <a16:creationId xmlns:a16="http://schemas.microsoft.com/office/drawing/2014/main" id="{12D70E8D-9AE4-8103-9F1A-746FBD1203C1}"/>
              </a:ext>
            </a:extLst>
          </p:cNvPr>
          <p:cNvSpPr txBox="1"/>
          <p:nvPr/>
        </p:nvSpPr>
        <p:spPr>
          <a:xfrm>
            <a:off x="6998349" y="5593121"/>
            <a:ext cx="4967963" cy="338554"/>
          </a:xfrm>
          <a:prstGeom prst="rect">
            <a:avLst/>
          </a:prstGeom>
          <a:noFill/>
        </p:spPr>
        <p:txBody>
          <a:bodyPr wrap="square">
            <a:spAutoFit/>
          </a:bodyPr>
          <a:lstStyle/>
          <a:p>
            <a:pPr algn="r"/>
            <a:r>
              <a:rPr lang="en-US" sz="1600" b="1" i="1">
                <a:solidFill>
                  <a:schemeClr val="bg1"/>
                </a:solidFill>
              </a:rPr>
              <a:t>www.energy.gov/eere/iedo/iedo-fellowships</a:t>
            </a:r>
          </a:p>
        </p:txBody>
      </p:sp>
      <p:pic>
        <p:nvPicPr>
          <p:cNvPr id="12" name="Picture 11">
            <a:extLst>
              <a:ext uri="{FF2B5EF4-FFF2-40B4-BE49-F238E27FC236}">
                <a16:creationId xmlns:a16="http://schemas.microsoft.com/office/drawing/2014/main" id="{AE634A1C-AB90-62AD-65DB-D6C4C3BE9EB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1972" y="173228"/>
            <a:ext cx="2246414" cy="1791612"/>
          </a:xfrm>
          <a:prstGeom prst="rect">
            <a:avLst/>
          </a:prstGeom>
          <a:noFill/>
          <a:ln>
            <a:noFill/>
          </a:ln>
        </p:spPr>
      </p:pic>
      <p:sp>
        <p:nvSpPr>
          <p:cNvPr id="13" name="Text Placeholder 1">
            <a:extLst>
              <a:ext uri="{FF2B5EF4-FFF2-40B4-BE49-F238E27FC236}">
                <a16:creationId xmlns:a16="http://schemas.microsoft.com/office/drawing/2014/main" id="{BBE626E4-F929-3541-446D-0A8338106189}"/>
              </a:ext>
            </a:extLst>
          </p:cNvPr>
          <p:cNvSpPr txBox="1">
            <a:spLocks/>
          </p:cNvSpPr>
          <p:nvPr/>
        </p:nvSpPr>
        <p:spPr>
          <a:xfrm>
            <a:off x="89133" y="5035925"/>
            <a:ext cx="5227450" cy="750430"/>
          </a:xfrm>
          <a:prstGeom prst="rect">
            <a:avLst/>
          </a:prstGeom>
          <a:solidFill>
            <a:schemeClr val="accent1"/>
          </a:solidFill>
        </p:spPr>
        <p:txBody>
          <a:bodyPr vert="horz" lIns="91424" tIns="45712" rIns="91424" bIns="45712" rtlCol="0" anchor="ctr">
            <a:noAutofit/>
          </a:bodyPr>
          <a:lstStyle>
            <a:lvl1pPr marL="342900" indent="-342900" algn="l" defTabSz="457200" rtl="0" eaLnBrk="1" latinLnBrk="0" hangingPunct="1">
              <a:spcBef>
                <a:spcPct val="20000"/>
              </a:spcBef>
              <a:buClr>
                <a:srgbClr val="F38F26"/>
              </a:buClr>
              <a:buSzPct val="100000"/>
              <a:buFont typeface="Arial"/>
              <a:buChar char="•"/>
              <a:defRPr sz="2600" kern="1200">
                <a:solidFill>
                  <a:schemeClr val="tx1"/>
                </a:solidFill>
                <a:latin typeface="Calibri"/>
                <a:ea typeface="+mn-ea"/>
                <a:cs typeface="Calibri"/>
              </a:defRPr>
            </a:lvl1pPr>
            <a:lvl2pPr marL="742950" indent="-285750" algn="l" defTabSz="457200" rtl="0" eaLnBrk="1" latinLnBrk="0" hangingPunct="1">
              <a:spcBef>
                <a:spcPct val="20000"/>
              </a:spcBef>
              <a:buClr>
                <a:schemeClr val="bg1">
                  <a:lumMod val="75000"/>
                </a:schemeClr>
              </a:buClr>
              <a:buFont typeface="Arial"/>
              <a:buChar char="•"/>
              <a:defRPr sz="2400" kern="1200">
                <a:solidFill>
                  <a:schemeClr val="tx1"/>
                </a:solidFill>
                <a:latin typeface="Calibri"/>
                <a:ea typeface="+mn-ea"/>
                <a:cs typeface="Calibri"/>
              </a:defRPr>
            </a:lvl2pPr>
            <a:lvl3pPr marL="1143000" indent="-228600" algn="l" defTabSz="457200" rtl="0" eaLnBrk="1" latinLnBrk="0" hangingPunct="1">
              <a:spcBef>
                <a:spcPct val="20000"/>
              </a:spcBef>
              <a:buClr>
                <a:srgbClr val="F38F26"/>
              </a:buClr>
              <a:buFont typeface="Arial"/>
              <a:buChar char="•"/>
              <a:defRPr sz="2200" kern="1200">
                <a:solidFill>
                  <a:schemeClr val="tx1"/>
                </a:solidFill>
                <a:latin typeface="Calibri"/>
                <a:ea typeface="+mn-ea"/>
                <a:cs typeface="Calibri"/>
              </a:defRPr>
            </a:lvl3pPr>
            <a:lvl4pPr marL="16002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Clr>
                <a:srgbClr val="F38F26"/>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2000">
                <a:solidFill>
                  <a:schemeClr val="tx1">
                    <a:lumMod val="50000"/>
                  </a:schemeClr>
                </a:solidFill>
              </a:rPr>
              <a:t>Applications are accepted on a rolling basis with two annual review dates:  </a:t>
            </a:r>
            <a:r>
              <a:rPr lang="en-US" sz="2000" b="1">
                <a:solidFill>
                  <a:schemeClr val="tx1">
                    <a:lumMod val="50000"/>
                  </a:schemeClr>
                </a:solidFill>
              </a:rPr>
              <a:t>January 15 | </a:t>
            </a:r>
            <a:r>
              <a:rPr lang="en-US" sz="2000" b="1">
                <a:solidFill>
                  <a:srgbClr val="262A2E"/>
                </a:solidFill>
              </a:rPr>
              <a:t>June 15</a:t>
            </a:r>
          </a:p>
        </p:txBody>
      </p:sp>
    </p:spTree>
    <p:extLst>
      <p:ext uri="{BB962C8B-B14F-4D97-AF65-F5344CB8AC3E}">
        <p14:creationId xmlns:p14="http://schemas.microsoft.com/office/powerpoint/2010/main" val="2351201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CC367-9283-BF83-E763-834EC2EF9A39}"/>
              </a:ext>
            </a:extLst>
          </p:cNvPr>
          <p:cNvSpPr>
            <a:spLocks noGrp="1"/>
          </p:cNvSpPr>
          <p:nvPr>
            <p:ph type="title"/>
          </p:nvPr>
        </p:nvSpPr>
        <p:spPr/>
        <p:txBody>
          <a:bodyPr/>
          <a:lstStyle/>
          <a:p>
            <a:r>
              <a:rPr lang="en-US"/>
              <a:t>Two-Way Dialogue for Maximum Impact </a:t>
            </a:r>
          </a:p>
        </p:txBody>
      </p:sp>
      <p:pic>
        <p:nvPicPr>
          <p:cNvPr id="6" name="Content Placeholder 5">
            <a:extLst>
              <a:ext uri="{FF2B5EF4-FFF2-40B4-BE49-F238E27FC236}">
                <a16:creationId xmlns:a16="http://schemas.microsoft.com/office/drawing/2014/main" id="{195B700D-DDBD-C3DF-B27A-567DC0C80885}"/>
              </a:ext>
              <a:ext uri="{C183D7F6-B498-43B3-948B-1728B52AA6E4}">
                <adec:decorative xmlns:adec="http://schemas.microsoft.com/office/drawing/2017/decorative" val="1"/>
              </a:ext>
            </a:extLst>
          </p:cNvPr>
          <p:cNvPicPr>
            <a:picLocks noGrp="1" noChangeAspect="1"/>
          </p:cNvPicPr>
          <p:nvPr>
            <p:ph sz="quarter" idx="10"/>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1771" y="2893083"/>
            <a:ext cx="1055751" cy="1055751"/>
          </a:xfrm>
        </p:spPr>
      </p:pic>
      <p:sp>
        <p:nvSpPr>
          <p:cNvPr id="4" name="Text Placeholder 3">
            <a:extLst>
              <a:ext uri="{FF2B5EF4-FFF2-40B4-BE49-F238E27FC236}">
                <a16:creationId xmlns:a16="http://schemas.microsoft.com/office/drawing/2014/main" id="{DFEAA902-548F-7C7E-5523-CEA03AAD2AC9}"/>
              </a:ext>
            </a:extLst>
          </p:cNvPr>
          <p:cNvSpPr>
            <a:spLocks noGrp="1"/>
          </p:cNvSpPr>
          <p:nvPr>
            <p:ph type="body" sz="quarter" idx="11"/>
          </p:nvPr>
        </p:nvSpPr>
        <p:spPr/>
        <p:txBody>
          <a:bodyPr/>
          <a:lstStyle/>
          <a:p>
            <a:r>
              <a:rPr lang="en-US"/>
              <a:t>IEDO Stakeholder Engagement Opportunities </a:t>
            </a:r>
          </a:p>
        </p:txBody>
      </p:sp>
      <p:pic>
        <p:nvPicPr>
          <p:cNvPr id="14" name="Picture 13">
            <a:extLst>
              <a:ext uri="{FF2B5EF4-FFF2-40B4-BE49-F238E27FC236}">
                <a16:creationId xmlns:a16="http://schemas.microsoft.com/office/drawing/2014/main" id="{4233062E-E384-B919-7727-363B98204BD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0039" y="1792558"/>
            <a:ext cx="1499217" cy="458716"/>
          </a:xfrm>
          <a:prstGeom prst="rect">
            <a:avLst/>
          </a:prstGeom>
        </p:spPr>
      </p:pic>
      <p:pic>
        <p:nvPicPr>
          <p:cNvPr id="1026" name="Picture 2">
            <a:extLst>
              <a:ext uri="{FF2B5EF4-FFF2-40B4-BE49-F238E27FC236}">
                <a16:creationId xmlns:a16="http://schemas.microsoft.com/office/drawing/2014/main" id="{F7013209-062A-6400-80DB-2F687E5FB2D2}"/>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39" y="2482322"/>
            <a:ext cx="2046858" cy="42684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7E184D4-3A92-B0C3-ADD9-7BB18FEE8E4D}"/>
              </a:ext>
            </a:extLst>
          </p:cNvPr>
          <p:cNvSpPr txBox="1"/>
          <p:nvPr/>
        </p:nvSpPr>
        <p:spPr>
          <a:xfrm>
            <a:off x="2531202" y="1854720"/>
            <a:ext cx="2716567" cy="369332"/>
          </a:xfrm>
          <a:prstGeom prst="rect">
            <a:avLst/>
          </a:prstGeom>
          <a:noFill/>
        </p:spPr>
        <p:txBody>
          <a:bodyPr wrap="square" rtlCol="0">
            <a:spAutoFit/>
          </a:bodyPr>
          <a:lstStyle/>
          <a:p>
            <a:r>
              <a:rPr lang="en-US"/>
              <a:t>IEDO Peer Review </a:t>
            </a:r>
          </a:p>
        </p:txBody>
      </p:sp>
      <p:sp>
        <p:nvSpPr>
          <p:cNvPr id="16" name="TextBox 15">
            <a:extLst>
              <a:ext uri="{FF2B5EF4-FFF2-40B4-BE49-F238E27FC236}">
                <a16:creationId xmlns:a16="http://schemas.microsoft.com/office/drawing/2014/main" id="{4FE7308E-E088-8595-0279-BFC0EA65F275}"/>
              </a:ext>
            </a:extLst>
          </p:cNvPr>
          <p:cNvSpPr txBox="1"/>
          <p:nvPr/>
        </p:nvSpPr>
        <p:spPr>
          <a:xfrm>
            <a:off x="2531201" y="2421270"/>
            <a:ext cx="2716567" cy="646331"/>
          </a:xfrm>
          <a:prstGeom prst="rect">
            <a:avLst/>
          </a:prstGeom>
          <a:noFill/>
        </p:spPr>
        <p:txBody>
          <a:bodyPr wrap="square" rtlCol="0">
            <a:spAutoFit/>
          </a:bodyPr>
          <a:lstStyle/>
          <a:p>
            <a:r>
              <a:rPr lang="en-US"/>
              <a:t>Industrial Heat Shot Summit</a:t>
            </a:r>
          </a:p>
        </p:txBody>
      </p:sp>
      <p:sp>
        <p:nvSpPr>
          <p:cNvPr id="17" name="TextBox 16">
            <a:extLst>
              <a:ext uri="{FF2B5EF4-FFF2-40B4-BE49-F238E27FC236}">
                <a16:creationId xmlns:a16="http://schemas.microsoft.com/office/drawing/2014/main" id="{97369F24-7A0F-00A1-D9CB-4B9E5E10FD94}"/>
              </a:ext>
            </a:extLst>
          </p:cNvPr>
          <p:cNvSpPr txBox="1"/>
          <p:nvPr/>
        </p:nvSpPr>
        <p:spPr>
          <a:xfrm>
            <a:off x="2531201" y="3195620"/>
            <a:ext cx="2716567" cy="646331"/>
          </a:xfrm>
          <a:prstGeom prst="rect">
            <a:avLst/>
          </a:prstGeom>
          <a:noFill/>
        </p:spPr>
        <p:txBody>
          <a:bodyPr wrap="square" rtlCol="0">
            <a:spAutoFit/>
          </a:bodyPr>
          <a:lstStyle/>
          <a:p>
            <a:r>
              <a:rPr lang="en-US"/>
              <a:t>More than 8 stakeholder workshops</a:t>
            </a:r>
          </a:p>
        </p:txBody>
      </p:sp>
      <p:sp>
        <p:nvSpPr>
          <p:cNvPr id="18" name="TextBox 17">
            <a:extLst>
              <a:ext uri="{FF2B5EF4-FFF2-40B4-BE49-F238E27FC236}">
                <a16:creationId xmlns:a16="http://schemas.microsoft.com/office/drawing/2014/main" id="{E055C337-5177-F0C7-CF23-7AD287234BA3}"/>
              </a:ext>
            </a:extLst>
          </p:cNvPr>
          <p:cNvSpPr txBox="1"/>
          <p:nvPr/>
        </p:nvSpPr>
        <p:spPr>
          <a:xfrm>
            <a:off x="2566897" y="4068729"/>
            <a:ext cx="2824253" cy="1200329"/>
          </a:xfrm>
          <a:prstGeom prst="rect">
            <a:avLst/>
          </a:prstGeom>
          <a:noFill/>
        </p:spPr>
        <p:txBody>
          <a:bodyPr wrap="square" rtlCol="0">
            <a:spAutoFit/>
          </a:bodyPr>
          <a:lstStyle/>
          <a:p>
            <a:r>
              <a:rPr lang="en-US"/>
              <a:t>Energy Management Trainings, Boot Camps, Technology Days, and 2024 Better Plants Summit  </a:t>
            </a:r>
          </a:p>
        </p:txBody>
      </p:sp>
      <p:pic>
        <p:nvPicPr>
          <p:cNvPr id="1028" name="Picture 4">
            <a:extLst>
              <a:ext uri="{FF2B5EF4-FFF2-40B4-BE49-F238E27FC236}">
                <a16:creationId xmlns:a16="http://schemas.microsoft.com/office/drawing/2014/main" id="{ABCBA2B1-174A-CE0C-C61D-3409124F36A8}"/>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72473" y="1786437"/>
            <a:ext cx="2397273" cy="46483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6DB51B7-C017-ED73-079F-7E1A1ED0E554}"/>
              </a:ext>
            </a:extLst>
          </p:cNvPr>
          <p:cNvSpPr txBox="1"/>
          <p:nvPr/>
        </p:nvSpPr>
        <p:spPr>
          <a:xfrm>
            <a:off x="6378605" y="1716220"/>
            <a:ext cx="2929631" cy="646331"/>
          </a:xfrm>
          <a:prstGeom prst="rect">
            <a:avLst/>
          </a:prstGeom>
          <a:noFill/>
        </p:spPr>
        <p:txBody>
          <a:bodyPr wrap="square" rtlCol="0">
            <a:spAutoFit/>
          </a:bodyPr>
          <a:lstStyle/>
          <a:p>
            <a:r>
              <a:rPr lang="en-US"/>
              <a:t>Clean Fuels &amp; Products Shot Webinar: Nov. 28</a:t>
            </a:r>
          </a:p>
        </p:txBody>
      </p:sp>
      <p:sp>
        <p:nvSpPr>
          <p:cNvPr id="22" name="TextBox 21">
            <a:extLst>
              <a:ext uri="{FF2B5EF4-FFF2-40B4-BE49-F238E27FC236}">
                <a16:creationId xmlns:a16="http://schemas.microsoft.com/office/drawing/2014/main" id="{75874365-A34E-BE33-7C1B-832589A4A7B9}"/>
              </a:ext>
            </a:extLst>
          </p:cNvPr>
          <p:cNvSpPr txBox="1"/>
          <p:nvPr/>
        </p:nvSpPr>
        <p:spPr>
          <a:xfrm>
            <a:off x="6378605" y="2769476"/>
            <a:ext cx="2929631" cy="923330"/>
          </a:xfrm>
          <a:prstGeom prst="rect">
            <a:avLst/>
          </a:prstGeom>
          <a:noFill/>
        </p:spPr>
        <p:txBody>
          <a:bodyPr wrap="square" rtlCol="0">
            <a:spAutoFit/>
          </a:bodyPr>
          <a:lstStyle/>
          <a:p>
            <a:r>
              <a:rPr lang="en-US"/>
              <a:t>Many more stakeholder engagement opportunities coming soon! </a:t>
            </a:r>
          </a:p>
        </p:txBody>
      </p:sp>
      <p:pic>
        <p:nvPicPr>
          <p:cNvPr id="1030" name="Picture 6">
            <a:extLst>
              <a:ext uri="{FF2B5EF4-FFF2-40B4-BE49-F238E27FC236}">
                <a16:creationId xmlns:a16="http://schemas.microsoft.com/office/drawing/2014/main" id="{E53954E2-D9DE-3948-BE67-2E060E1A40C3}"/>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1651" y="2744435"/>
            <a:ext cx="786395" cy="786395"/>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0">
            <a:extLst>
              <a:ext uri="{FF2B5EF4-FFF2-40B4-BE49-F238E27FC236}">
                <a16:creationId xmlns:a16="http://schemas.microsoft.com/office/drawing/2014/main" id="{30CD51FC-F18F-F105-00CE-6DAFA86DDF6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bwMode="auto">
          <a:xfrm>
            <a:off x="520040" y="4247177"/>
            <a:ext cx="1791646" cy="77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167579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7F26-EF31-32B0-B206-1B87671FA13F}"/>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4928FEF9-EB9A-98F4-072B-0E3D279A00E1}"/>
              </a:ext>
            </a:extLst>
          </p:cNvPr>
          <p:cNvSpPr>
            <a:spLocks noGrp="1"/>
          </p:cNvSpPr>
          <p:nvPr>
            <p:ph sz="quarter" idx="10"/>
          </p:nvPr>
        </p:nvSpPr>
        <p:spPr>
          <a:xfrm>
            <a:off x="272665" y="1155563"/>
            <a:ext cx="5823336" cy="4546873"/>
          </a:xfrm>
        </p:spPr>
        <p:txBody>
          <a:bodyPr/>
          <a:lstStyle/>
          <a:p>
            <a:r>
              <a:rPr lang="en-US" sz="2400"/>
              <a:t>Subscribe to our newsletter “</a:t>
            </a:r>
            <a:r>
              <a:rPr lang="en-US" sz="2400" b="1"/>
              <a:t>The Production Line</a:t>
            </a:r>
            <a:r>
              <a:rPr lang="en-US" sz="2400"/>
              <a:t>” to get the latest information on: </a:t>
            </a:r>
          </a:p>
          <a:p>
            <a:pPr marL="342900" indent="-342900">
              <a:buFont typeface="Arial" panose="020B0604020202020204" pitchFamily="34" charset="0"/>
              <a:buChar char="•"/>
            </a:pPr>
            <a:r>
              <a:rPr lang="en-US" sz="2200"/>
              <a:t>Announcements</a:t>
            </a:r>
          </a:p>
          <a:p>
            <a:pPr marL="342900" indent="-342900">
              <a:buFont typeface="Arial" panose="020B0604020202020204" pitchFamily="34" charset="0"/>
              <a:buChar char="•"/>
            </a:pPr>
            <a:r>
              <a:rPr lang="en-US" sz="2200"/>
              <a:t>Funding opportunities</a:t>
            </a:r>
          </a:p>
          <a:p>
            <a:pPr marL="342900" indent="-342900">
              <a:buFont typeface="Arial" panose="020B0604020202020204" pitchFamily="34" charset="0"/>
              <a:buChar char="•"/>
            </a:pPr>
            <a:r>
              <a:rPr lang="en-US" sz="2200"/>
              <a:t>Events</a:t>
            </a:r>
          </a:p>
          <a:p>
            <a:pPr marL="342900" indent="-342900">
              <a:buFont typeface="Arial" panose="020B0604020202020204" pitchFamily="34" charset="0"/>
              <a:buChar char="•"/>
            </a:pPr>
            <a:r>
              <a:rPr lang="en-US" sz="2200"/>
              <a:t>Tool and resources</a:t>
            </a:r>
          </a:p>
          <a:p>
            <a:pPr marL="342900" indent="-342900">
              <a:buFont typeface="Arial" panose="020B0604020202020204" pitchFamily="34" charset="0"/>
              <a:buChar char="•"/>
            </a:pPr>
            <a:r>
              <a:rPr lang="en-US" sz="2200"/>
              <a:t>And more!</a:t>
            </a:r>
          </a:p>
          <a:p>
            <a:pPr marL="342900" indent="-342900">
              <a:buFont typeface="Arial" panose="020B0604020202020204" pitchFamily="34" charset="0"/>
              <a:buChar char="•"/>
            </a:pPr>
            <a:endParaRPr lang="en-US" sz="2200"/>
          </a:p>
        </p:txBody>
      </p:sp>
      <p:pic>
        <p:nvPicPr>
          <p:cNvPr id="6" name="Picture 5">
            <a:extLst>
              <a:ext uri="{FF2B5EF4-FFF2-40B4-BE49-F238E27FC236}">
                <a16:creationId xmlns:a16="http://schemas.microsoft.com/office/drawing/2014/main" id="{0BBF1EDB-49F3-034E-227A-A1E8A215FB2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5888" y="4271268"/>
            <a:ext cx="5495089" cy="985095"/>
          </a:xfrm>
          <a:prstGeom prst="rect">
            <a:avLst/>
          </a:prstGeom>
        </p:spPr>
      </p:pic>
      <p:pic>
        <p:nvPicPr>
          <p:cNvPr id="4" name="Picture 3" descr="Screenshot of a map of the United States with filterable icons on it.">
            <a:extLst>
              <a:ext uri="{FF2B5EF4-FFF2-40B4-BE49-F238E27FC236}">
                <a16:creationId xmlns:a16="http://schemas.microsoft.com/office/drawing/2014/main" id="{D19AA4C0-43F3-8FE1-21B0-09B1C42B813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565653" y="1942998"/>
            <a:ext cx="5265561" cy="3369707"/>
          </a:xfrm>
          <a:prstGeom prst="rect">
            <a:avLst/>
          </a:prstGeom>
        </p:spPr>
      </p:pic>
      <p:sp>
        <p:nvSpPr>
          <p:cNvPr id="7" name="Title 2">
            <a:extLst>
              <a:ext uri="{FF2B5EF4-FFF2-40B4-BE49-F238E27FC236}">
                <a16:creationId xmlns:a16="http://schemas.microsoft.com/office/drawing/2014/main" id="{DF4A24EA-ADB7-104C-A7F5-B2871F78A1AE}"/>
              </a:ext>
            </a:extLst>
          </p:cNvPr>
          <p:cNvSpPr txBox="1">
            <a:spLocks/>
          </p:cNvSpPr>
          <p:nvPr/>
        </p:nvSpPr>
        <p:spPr>
          <a:xfrm>
            <a:off x="7497777" y="996373"/>
            <a:ext cx="3357476" cy="813816"/>
          </a:xfrm>
        </p:spPr>
        <p:txBody>
          <a:bodyPr anchor="ctr">
            <a:normAutofit/>
          </a:bodyPr>
          <a:lstStyle>
            <a:lvl1pPr algn="l" defTabSz="914400" rtl="0" eaLnBrk="1" latinLnBrk="0" hangingPunct="1">
              <a:lnSpc>
                <a:spcPct val="90000"/>
              </a:lnSpc>
              <a:spcBef>
                <a:spcPct val="0"/>
              </a:spcBef>
              <a:buNone/>
              <a:defRPr sz="2249" kern="1200">
                <a:solidFill>
                  <a:schemeClr val="tx2"/>
                </a:solidFill>
                <a:latin typeface="+mj-lt"/>
                <a:ea typeface="+mj-ea"/>
                <a:cs typeface="+mj-cs"/>
              </a:defRPr>
            </a:lvl1pPr>
          </a:lstStyle>
          <a:p>
            <a:pPr algn="ctr"/>
            <a:r>
              <a:rPr lang="en-US" sz="2400" b="1" i="0">
                <a:solidFill>
                  <a:schemeClr val="tx1"/>
                </a:solidFill>
                <a:effectLst/>
                <a:latin typeface="+mn-lt"/>
              </a:rPr>
              <a:t>IEDO Project Database</a:t>
            </a:r>
          </a:p>
        </p:txBody>
      </p:sp>
      <p:grpSp>
        <p:nvGrpSpPr>
          <p:cNvPr id="8" name="Group 7">
            <a:extLst>
              <a:ext uri="{FF2B5EF4-FFF2-40B4-BE49-F238E27FC236}">
                <a16:creationId xmlns:a16="http://schemas.microsoft.com/office/drawing/2014/main" id="{C46FC8D0-7F4B-11EC-E9B2-B77B3EA632C7}"/>
              </a:ext>
            </a:extLst>
          </p:cNvPr>
          <p:cNvGrpSpPr/>
          <p:nvPr/>
        </p:nvGrpSpPr>
        <p:grpSpPr>
          <a:xfrm>
            <a:off x="272665" y="5587307"/>
            <a:ext cx="5394711" cy="548640"/>
            <a:chOff x="628417" y="5966138"/>
            <a:chExt cx="5394711" cy="548640"/>
          </a:xfrm>
        </p:grpSpPr>
        <p:sp>
          <p:nvSpPr>
            <p:cNvPr id="9" name="Rectangle 8">
              <a:extLst>
                <a:ext uri="{FF2B5EF4-FFF2-40B4-BE49-F238E27FC236}">
                  <a16:creationId xmlns:a16="http://schemas.microsoft.com/office/drawing/2014/main" id="{443EB9C5-BD12-07F1-BAF1-43D186969CA2}"/>
                </a:ext>
              </a:extLst>
            </p:cNvPr>
            <p:cNvSpPr/>
            <p:nvPr/>
          </p:nvSpPr>
          <p:spPr>
            <a:xfrm>
              <a:off x="875242" y="6071181"/>
              <a:ext cx="5147886" cy="338554"/>
            </a:xfrm>
            <a:prstGeom prst="rect">
              <a:avLst/>
            </a:prstGeom>
            <a:solidFill>
              <a:srgbClr val="E0E9DF"/>
            </a:solidFill>
            <a:ln w="25400">
              <a:solidFill>
                <a:srgbClr val="006633"/>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spAutoFit/>
            </a:bodyPr>
            <a:lstStyle/>
            <a:p>
              <a:r>
                <a:rPr lang="en-US" sz="1600" b="1">
                  <a:solidFill>
                    <a:srgbClr val="000000"/>
                  </a:solidFill>
                </a:rPr>
                <a:t>     www.energy.gov/eere/iedo/subscribe-iedo-newsletter </a:t>
              </a:r>
            </a:p>
          </p:txBody>
        </p:sp>
        <p:grpSp>
          <p:nvGrpSpPr>
            <p:cNvPr id="10" name="Group 9">
              <a:extLst>
                <a:ext uri="{FF2B5EF4-FFF2-40B4-BE49-F238E27FC236}">
                  <a16:creationId xmlns:a16="http://schemas.microsoft.com/office/drawing/2014/main" id="{C83628E4-EBC6-7D91-F671-B475E3454A86}"/>
                </a:ext>
              </a:extLst>
            </p:cNvPr>
            <p:cNvGrpSpPr/>
            <p:nvPr/>
          </p:nvGrpSpPr>
          <p:grpSpPr>
            <a:xfrm>
              <a:off x="628417" y="5966138"/>
              <a:ext cx="548640" cy="548640"/>
              <a:chOff x="-246490" y="2940801"/>
              <a:chExt cx="877291" cy="900644"/>
            </a:xfrm>
          </p:grpSpPr>
          <p:sp>
            <p:nvSpPr>
              <p:cNvPr id="11" name="Oval 10">
                <a:extLst>
                  <a:ext uri="{FF2B5EF4-FFF2-40B4-BE49-F238E27FC236}">
                    <a16:creationId xmlns:a16="http://schemas.microsoft.com/office/drawing/2014/main" id="{822B1F14-EA10-FC88-CC34-3D599968E046}"/>
                  </a:ext>
                </a:extLst>
              </p:cNvPr>
              <p:cNvSpPr>
                <a:spLocks noChangeAspect="1"/>
              </p:cNvSpPr>
              <p:nvPr/>
            </p:nvSpPr>
            <p:spPr>
              <a:xfrm>
                <a:off x="-246490" y="2940801"/>
                <a:ext cx="877291" cy="900644"/>
              </a:xfrm>
              <a:prstGeom prst="ellipse">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Graphic 11" descr="Chevron arrows with solid fill">
                <a:extLst>
                  <a:ext uri="{FF2B5EF4-FFF2-40B4-BE49-F238E27FC236}">
                    <a16:creationId xmlns:a16="http://schemas.microsoft.com/office/drawing/2014/main" id="{76A9827F-A367-2960-1275-6F0EC56C94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582" y="3093385"/>
                <a:ext cx="595477" cy="595475"/>
              </a:xfrm>
              <a:prstGeom prst="rect">
                <a:avLst/>
              </a:prstGeom>
            </p:spPr>
          </p:pic>
        </p:grpSp>
      </p:grpSp>
      <p:grpSp>
        <p:nvGrpSpPr>
          <p:cNvPr id="13" name="Group 12">
            <a:extLst>
              <a:ext uri="{FF2B5EF4-FFF2-40B4-BE49-F238E27FC236}">
                <a16:creationId xmlns:a16="http://schemas.microsoft.com/office/drawing/2014/main" id="{841AC1EB-A5A3-52B4-B753-957F6A9A47A1}"/>
              </a:ext>
            </a:extLst>
          </p:cNvPr>
          <p:cNvGrpSpPr/>
          <p:nvPr/>
        </p:nvGrpSpPr>
        <p:grpSpPr>
          <a:xfrm>
            <a:off x="6677025" y="5587307"/>
            <a:ext cx="5154189" cy="548640"/>
            <a:chOff x="628417" y="5966138"/>
            <a:chExt cx="5394711" cy="548640"/>
          </a:xfrm>
        </p:grpSpPr>
        <p:sp>
          <p:nvSpPr>
            <p:cNvPr id="14" name="Rectangle 13">
              <a:extLst>
                <a:ext uri="{FF2B5EF4-FFF2-40B4-BE49-F238E27FC236}">
                  <a16:creationId xmlns:a16="http://schemas.microsoft.com/office/drawing/2014/main" id="{7667CB1D-7987-B533-074C-C7D2ED1A1CA0}"/>
                </a:ext>
              </a:extLst>
            </p:cNvPr>
            <p:cNvSpPr/>
            <p:nvPr/>
          </p:nvSpPr>
          <p:spPr>
            <a:xfrm>
              <a:off x="875242" y="6071181"/>
              <a:ext cx="5147886" cy="338554"/>
            </a:xfrm>
            <a:prstGeom prst="rect">
              <a:avLst/>
            </a:prstGeom>
            <a:solidFill>
              <a:srgbClr val="E0E9DF"/>
            </a:solidFill>
            <a:ln w="25400">
              <a:solidFill>
                <a:srgbClr val="006633"/>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spAutoFit/>
            </a:bodyPr>
            <a:lstStyle/>
            <a:p>
              <a:r>
                <a:rPr lang="en-US" sz="1600" b="1">
                  <a:solidFill>
                    <a:srgbClr val="000000"/>
                  </a:solidFill>
                </a:rPr>
                <a:t>      www.energy.gov/eere/iedo/iedo-project-database  </a:t>
              </a:r>
            </a:p>
          </p:txBody>
        </p:sp>
        <p:grpSp>
          <p:nvGrpSpPr>
            <p:cNvPr id="15" name="Group 14">
              <a:extLst>
                <a:ext uri="{FF2B5EF4-FFF2-40B4-BE49-F238E27FC236}">
                  <a16:creationId xmlns:a16="http://schemas.microsoft.com/office/drawing/2014/main" id="{CCB135BF-2D8C-39A6-4A84-DD2939346FB8}"/>
                </a:ext>
              </a:extLst>
            </p:cNvPr>
            <p:cNvGrpSpPr/>
            <p:nvPr/>
          </p:nvGrpSpPr>
          <p:grpSpPr>
            <a:xfrm>
              <a:off x="628417" y="5966138"/>
              <a:ext cx="548640" cy="548640"/>
              <a:chOff x="-246490" y="2940801"/>
              <a:chExt cx="877291" cy="900644"/>
            </a:xfrm>
          </p:grpSpPr>
          <p:sp>
            <p:nvSpPr>
              <p:cNvPr id="16" name="Oval 15">
                <a:extLst>
                  <a:ext uri="{FF2B5EF4-FFF2-40B4-BE49-F238E27FC236}">
                    <a16:creationId xmlns:a16="http://schemas.microsoft.com/office/drawing/2014/main" id="{1AF0245A-5112-7529-7533-33A3FAAADA9C}"/>
                  </a:ext>
                </a:extLst>
              </p:cNvPr>
              <p:cNvSpPr>
                <a:spLocks noChangeAspect="1"/>
              </p:cNvSpPr>
              <p:nvPr/>
            </p:nvSpPr>
            <p:spPr>
              <a:xfrm>
                <a:off x="-246490" y="2940801"/>
                <a:ext cx="877291" cy="900644"/>
              </a:xfrm>
              <a:prstGeom prst="ellipse">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Graphic 16" descr="Chevron arrows with solid fill">
                <a:extLst>
                  <a:ext uri="{FF2B5EF4-FFF2-40B4-BE49-F238E27FC236}">
                    <a16:creationId xmlns:a16="http://schemas.microsoft.com/office/drawing/2014/main" id="{A9ECB3CE-5EDB-DD2F-3E35-AEDE2C7122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582" y="3093385"/>
                <a:ext cx="595477" cy="595475"/>
              </a:xfrm>
              <a:prstGeom prst="rect">
                <a:avLst/>
              </a:prstGeom>
            </p:spPr>
          </p:pic>
        </p:grpSp>
      </p:grpSp>
    </p:spTree>
    <p:extLst>
      <p:ext uri="{BB962C8B-B14F-4D97-AF65-F5344CB8AC3E}">
        <p14:creationId xmlns:p14="http://schemas.microsoft.com/office/powerpoint/2010/main" val="724082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B105D-344A-3752-ADF7-450FA9DE110E}"/>
              </a:ext>
            </a:extLst>
          </p:cNvPr>
          <p:cNvSpPr>
            <a:spLocks noGrp="1"/>
          </p:cNvSpPr>
          <p:nvPr>
            <p:ph type="title"/>
          </p:nvPr>
        </p:nvSpPr>
        <p:spPr/>
        <p:txBody>
          <a:bodyPr/>
          <a:lstStyle/>
          <a:p>
            <a:r>
              <a:rPr lang="en-US"/>
              <a:t>Systemic barriers to industrial decarbonization</a:t>
            </a:r>
          </a:p>
        </p:txBody>
      </p:sp>
      <p:sp>
        <p:nvSpPr>
          <p:cNvPr id="8" name="TextBox 7">
            <a:extLst>
              <a:ext uri="{FF2B5EF4-FFF2-40B4-BE49-F238E27FC236}">
                <a16:creationId xmlns:a16="http://schemas.microsoft.com/office/drawing/2014/main" id="{8912F6F8-A065-0E17-7942-B7F2CDB3001B}"/>
              </a:ext>
            </a:extLst>
          </p:cNvPr>
          <p:cNvSpPr txBox="1"/>
          <p:nvPr/>
        </p:nvSpPr>
        <p:spPr>
          <a:xfrm>
            <a:off x="209335" y="1137900"/>
            <a:ext cx="5856508" cy="228780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Investment scale </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 In the range of </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br>
            <a:r>
              <a:rPr kumimoji="0" lang="en-US" sz="4800" b="1" i="0" u="none" strike="noStrike" kern="1200" cap="none" spc="0" normalizeH="0" baseline="0" noProof="0" dirty="0">
                <a:ln>
                  <a:noFill/>
                </a:ln>
                <a:solidFill>
                  <a:srgbClr val="007434"/>
                </a:solidFill>
                <a:effectLst/>
                <a:uLnTx/>
                <a:uFillTx/>
                <a:latin typeface="Arial" panose="020B0604020202020204"/>
                <a:ea typeface="+mn-ea"/>
                <a:cs typeface="+mn-cs"/>
                <a:sym typeface="Wingdings" panose="05000000000000000000" pitchFamily="2" charset="2"/>
              </a:rPr>
              <a:t>$700 Billion – </a:t>
            </a:r>
          </a:p>
          <a:p>
            <a:pPr marL="0" marR="0" lvl="0" indent="0" algn="ctr" defTabSz="914400" rtl="0" eaLnBrk="1" fontAlgn="auto" latinLnBrk="0" hangingPunct="1">
              <a:lnSpc>
                <a:spcPct val="100000"/>
              </a:lnSpc>
              <a:spcBef>
                <a:spcPts val="0"/>
              </a:spcBef>
              <a:spcAft>
                <a:spcPts val="800"/>
              </a:spcAft>
              <a:buClrTx/>
              <a:buSzTx/>
              <a:buFontTx/>
              <a:buNone/>
              <a:tabLst/>
              <a:defRPr/>
            </a:pPr>
            <a:r>
              <a:rPr lang="en-US" sz="4800" b="1" dirty="0">
                <a:solidFill>
                  <a:srgbClr val="007434"/>
                </a:solidFill>
                <a:latin typeface="Arial" panose="020B0604020202020204"/>
                <a:sym typeface="Wingdings" panose="05000000000000000000" pitchFamily="2" charset="2"/>
              </a:rPr>
              <a:t>$</a:t>
            </a:r>
            <a:r>
              <a:rPr kumimoji="0" lang="en-US" sz="4800" b="1" i="0" u="none" strike="noStrike" kern="1200" cap="none" spc="0" normalizeH="0" baseline="0" noProof="0" dirty="0">
                <a:ln>
                  <a:noFill/>
                </a:ln>
                <a:solidFill>
                  <a:srgbClr val="007434"/>
                </a:solidFill>
                <a:effectLst/>
                <a:uLnTx/>
                <a:uFillTx/>
                <a:latin typeface="Arial" panose="020B0604020202020204"/>
                <a:ea typeface="+mn-ea"/>
                <a:cs typeface="+mn-cs"/>
                <a:sym typeface="Wingdings" panose="05000000000000000000" pitchFamily="2" charset="2"/>
              </a:rPr>
              <a:t>1.1 Trillion </a:t>
            </a:r>
            <a:b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b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anose="05000000000000000000" pitchFamily="2" charset="2"/>
              </a:rPr>
              <a:t>just for 8 industrial sector of focus in the IRA : </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5D7073F8-97B8-5A42-6ADD-6CCA02110F33}"/>
              </a:ext>
            </a:extLst>
          </p:cNvPr>
          <p:cNvSpPr txBox="1"/>
          <p:nvPr/>
        </p:nvSpPr>
        <p:spPr>
          <a:xfrm>
            <a:off x="6096000" y="4499148"/>
            <a:ext cx="562863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25B82"/>
                </a:solidFill>
                <a:effectLst/>
                <a:uLnTx/>
                <a:uFillTx/>
                <a:latin typeface="Arial" panose="020B0604020202020204"/>
                <a:ea typeface="+mn-ea"/>
                <a:cs typeface="+mn-cs"/>
              </a:rPr>
              <a:t>Targeted investment for research, development, </a:t>
            </a:r>
            <a:br>
              <a:rPr kumimoji="0" lang="en-US" sz="2000" b="0" i="0" u="none" strike="noStrike" kern="1200" cap="none" spc="0" normalizeH="0" baseline="0" noProof="0">
                <a:ln>
                  <a:noFill/>
                </a:ln>
                <a:solidFill>
                  <a:srgbClr val="025B82"/>
                </a:solidFill>
                <a:effectLst/>
                <a:uLnTx/>
                <a:uFillTx/>
                <a:latin typeface="Arial" panose="020B0604020202020204"/>
                <a:ea typeface="+mn-ea"/>
                <a:cs typeface="+mn-cs"/>
              </a:rPr>
            </a:br>
            <a:r>
              <a:rPr kumimoji="0" lang="en-US" sz="2000" b="0" i="0" u="none" strike="noStrike" kern="1200" cap="none" spc="0" normalizeH="0" baseline="0" noProof="0">
                <a:ln>
                  <a:noFill/>
                </a:ln>
                <a:solidFill>
                  <a:srgbClr val="025B82"/>
                </a:solidFill>
                <a:effectLst/>
                <a:uLnTx/>
                <a:uFillTx/>
                <a:latin typeface="Arial" panose="020B0604020202020204"/>
                <a:ea typeface="+mn-ea"/>
                <a:cs typeface="+mn-cs"/>
              </a:rPr>
              <a:t>and pilot-scale demonstrations is a need and opportunity for U.S. manufacturing</a:t>
            </a:r>
          </a:p>
        </p:txBody>
      </p:sp>
      <p:sp>
        <p:nvSpPr>
          <p:cNvPr id="10" name="TextBox 9">
            <a:extLst>
              <a:ext uri="{FF2B5EF4-FFF2-40B4-BE49-F238E27FC236}">
                <a16:creationId xmlns:a16="http://schemas.microsoft.com/office/drawing/2014/main" id="{F0F9234C-D941-945B-A3E1-2E82D0F64868}"/>
              </a:ext>
            </a:extLst>
          </p:cNvPr>
          <p:cNvSpPr txBox="1"/>
          <p:nvPr/>
        </p:nvSpPr>
        <p:spPr>
          <a:xfrm>
            <a:off x="7365950" y="1047564"/>
            <a:ext cx="324557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Estimated that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a:ln>
                  <a:noFill/>
                </a:ln>
                <a:solidFill>
                  <a:srgbClr val="007434"/>
                </a:solidFill>
                <a:effectLst/>
                <a:uLnTx/>
                <a:uFillTx/>
                <a:latin typeface="Arial" panose="020B0604020202020204"/>
                <a:ea typeface="+mn-ea"/>
                <a:cs typeface="+mn-cs"/>
              </a:rPr>
              <a:t>60%</a:t>
            </a:r>
          </a:p>
        </p:txBody>
      </p:sp>
      <p:sp>
        <p:nvSpPr>
          <p:cNvPr id="20" name="TextBox 19">
            <a:extLst>
              <a:ext uri="{FF2B5EF4-FFF2-40B4-BE49-F238E27FC236}">
                <a16:creationId xmlns:a16="http://schemas.microsoft.com/office/drawing/2014/main" id="{3DEA6C24-3333-6F95-B5C3-C452DD37C672}"/>
              </a:ext>
            </a:extLst>
          </p:cNvPr>
          <p:cNvSpPr txBox="1"/>
          <p:nvPr/>
        </p:nvSpPr>
        <p:spPr>
          <a:xfrm>
            <a:off x="7382770" y="2281803"/>
            <a:ext cx="3797957"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by 2030 will come from technologies that are not net-positive decarbonization levers with existing IRA tax credits or require further R&amp;D to address</a:t>
            </a:r>
            <a:endParaRPr kumimoji="0" lang="en-US"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1" name="Graphic 20">
            <a:extLst>
              <a:ext uri="{FF2B5EF4-FFF2-40B4-BE49-F238E27FC236}">
                <a16:creationId xmlns:a16="http://schemas.microsoft.com/office/drawing/2014/main" id="{8607A04A-245C-B390-F800-AE37FA69494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5252" y="1482955"/>
            <a:ext cx="729974" cy="646331"/>
          </a:xfrm>
          <a:prstGeom prst="rect">
            <a:avLst/>
          </a:prstGeom>
        </p:spPr>
      </p:pic>
      <p:pic>
        <p:nvPicPr>
          <p:cNvPr id="22" name="Picture 21">
            <a:extLst>
              <a:ext uri="{FF2B5EF4-FFF2-40B4-BE49-F238E27FC236}">
                <a16:creationId xmlns:a16="http://schemas.microsoft.com/office/drawing/2014/main" id="{E18949C1-B325-0D76-53FC-600122DA812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02271" y="3552216"/>
            <a:ext cx="662940" cy="685800"/>
          </a:xfrm>
          <a:prstGeom prst="rect">
            <a:avLst/>
          </a:prstGeom>
        </p:spPr>
      </p:pic>
      <p:pic>
        <p:nvPicPr>
          <p:cNvPr id="23" name="Picture 22">
            <a:extLst>
              <a:ext uri="{FF2B5EF4-FFF2-40B4-BE49-F238E27FC236}">
                <a16:creationId xmlns:a16="http://schemas.microsoft.com/office/drawing/2014/main" id="{511626DE-A741-E6C0-C9EE-D8458BDF005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168762" y="3570471"/>
            <a:ext cx="735496" cy="685800"/>
          </a:xfrm>
          <a:prstGeom prst="rect">
            <a:avLst/>
          </a:prstGeom>
        </p:spPr>
      </p:pic>
      <p:pic>
        <p:nvPicPr>
          <p:cNvPr id="24" name="Picture 23">
            <a:extLst>
              <a:ext uri="{FF2B5EF4-FFF2-40B4-BE49-F238E27FC236}">
                <a16:creationId xmlns:a16="http://schemas.microsoft.com/office/drawing/2014/main" id="{2DA2FA3E-21F4-10E5-C76B-95E8B42C258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46188" y="3569855"/>
            <a:ext cx="696191" cy="685800"/>
          </a:xfrm>
          <a:prstGeom prst="rect">
            <a:avLst/>
          </a:prstGeom>
        </p:spPr>
      </p:pic>
      <p:pic>
        <p:nvPicPr>
          <p:cNvPr id="25" name="Picture 24">
            <a:extLst>
              <a:ext uri="{FF2B5EF4-FFF2-40B4-BE49-F238E27FC236}">
                <a16:creationId xmlns:a16="http://schemas.microsoft.com/office/drawing/2014/main" id="{EEBD2F81-AE28-658F-9AD5-BCB382081CC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023070" y="3609607"/>
            <a:ext cx="685800" cy="685800"/>
          </a:xfrm>
          <a:prstGeom prst="rect">
            <a:avLst/>
          </a:prstGeom>
        </p:spPr>
      </p:pic>
      <p:pic>
        <p:nvPicPr>
          <p:cNvPr id="26" name="Picture 25">
            <a:extLst>
              <a:ext uri="{FF2B5EF4-FFF2-40B4-BE49-F238E27FC236}">
                <a16:creationId xmlns:a16="http://schemas.microsoft.com/office/drawing/2014/main" id="{CD4A351C-AA8F-6B62-2F82-2309A5EF6185}"/>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756946" y="4822288"/>
            <a:ext cx="905256" cy="685800"/>
          </a:xfrm>
          <a:prstGeom prst="rect">
            <a:avLst/>
          </a:prstGeom>
        </p:spPr>
      </p:pic>
      <p:sp>
        <p:nvSpPr>
          <p:cNvPr id="27" name="TextBox 26">
            <a:extLst>
              <a:ext uri="{FF2B5EF4-FFF2-40B4-BE49-F238E27FC236}">
                <a16:creationId xmlns:a16="http://schemas.microsoft.com/office/drawing/2014/main" id="{5CBEB8BD-A02F-A052-30BE-02A96F57B9E4}"/>
              </a:ext>
            </a:extLst>
          </p:cNvPr>
          <p:cNvSpPr txBox="1"/>
          <p:nvPr/>
        </p:nvSpPr>
        <p:spPr>
          <a:xfrm>
            <a:off x="2817586" y="4277703"/>
            <a:ext cx="1207471"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50" normalizeH="0" baseline="0" noProof="0">
                <a:ln>
                  <a:noFill/>
                </a:ln>
                <a:solidFill>
                  <a:srgbClr val="025B82"/>
                </a:solidFill>
                <a:effectLst/>
                <a:uLnTx/>
                <a:uFillTx/>
                <a:latin typeface="Arial" panose="020B0604020202020204"/>
                <a:ea typeface="+mn-ea"/>
                <a:cs typeface="Calibri" panose="020F0502020204030204" pitchFamily="34" charset="0"/>
              </a:rPr>
              <a:t>Iron &amp; Steel</a:t>
            </a:r>
          </a:p>
        </p:txBody>
      </p:sp>
      <p:sp>
        <p:nvSpPr>
          <p:cNvPr id="28" name="TextBox 27">
            <a:extLst>
              <a:ext uri="{FF2B5EF4-FFF2-40B4-BE49-F238E27FC236}">
                <a16:creationId xmlns:a16="http://schemas.microsoft.com/office/drawing/2014/main" id="{B12F6994-3A4E-ACF1-2EF2-B8F12D626B40}"/>
              </a:ext>
            </a:extLst>
          </p:cNvPr>
          <p:cNvSpPr txBox="1"/>
          <p:nvPr/>
        </p:nvSpPr>
        <p:spPr>
          <a:xfrm>
            <a:off x="690547" y="4287457"/>
            <a:ext cx="1207471"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50" normalizeH="0" baseline="0" noProof="0">
                <a:ln>
                  <a:noFill/>
                </a:ln>
                <a:solidFill>
                  <a:srgbClr val="025B82"/>
                </a:solidFill>
                <a:effectLst/>
                <a:uLnTx/>
                <a:uFillTx/>
                <a:latin typeface="Arial" panose="020B0604020202020204"/>
                <a:ea typeface="+mn-ea"/>
                <a:cs typeface="Calibri" panose="020F0502020204030204" pitchFamily="34" charset="0"/>
              </a:rPr>
              <a:t>Chemicals</a:t>
            </a:r>
          </a:p>
        </p:txBody>
      </p:sp>
      <p:sp>
        <p:nvSpPr>
          <p:cNvPr id="29" name="TextBox 28">
            <a:extLst>
              <a:ext uri="{FF2B5EF4-FFF2-40B4-BE49-F238E27FC236}">
                <a16:creationId xmlns:a16="http://schemas.microsoft.com/office/drawing/2014/main" id="{9D481A47-4E6B-3EA5-900C-D4A2A88C31A9}"/>
              </a:ext>
            </a:extLst>
          </p:cNvPr>
          <p:cNvSpPr txBox="1"/>
          <p:nvPr/>
        </p:nvSpPr>
        <p:spPr>
          <a:xfrm>
            <a:off x="3963869" y="4251252"/>
            <a:ext cx="1207471"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50" normalizeH="0" baseline="0" noProof="0">
                <a:ln>
                  <a:noFill/>
                </a:ln>
                <a:solidFill>
                  <a:srgbClr val="025B82"/>
                </a:solidFill>
                <a:effectLst/>
                <a:uLnTx/>
                <a:uFillTx/>
                <a:latin typeface="Arial" panose="020B0604020202020204"/>
                <a:ea typeface="+mn-ea"/>
                <a:cs typeface="Calibri" panose="020F0502020204030204" pitchFamily="34" charset="0"/>
              </a:rPr>
              <a:t>Food &amp; Beverage</a:t>
            </a:r>
          </a:p>
        </p:txBody>
      </p:sp>
      <p:sp>
        <p:nvSpPr>
          <p:cNvPr id="30" name="TextBox 29">
            <a:extLst>
              <a:ext uri="{FF2B5EF4-FFF2-40B4-BE49-F238E27FC236}">
                <a16:creationId xmlns:a16="http://schemas.microsoft.com/office/drawing/2014/main" id="{8150C62A-D406-F715-B51A-B5F3EF92B395}"/>
              </a:ext>
            </a:extLst>
          </p:cNvPr>
          <p:cNvSpPr txBox="1"/>
          <p:nvPr/>
        </p:nvSpPr>
        <p:spPr>
          <a:xfrm>
            <a:off x="1780231" y="4280779"/>
            <a:ext cx="1207471"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50" normalizeH="0" baseline="0" noProof="0">
                <a:ln>
                  <a:noFill/>
                </a:ln>
                <a:solidFill>
                  <a:srgbClr val="025B82"/>
                </a:solidFill>
                <a:effectLst/>
                <a:uLnTx/>
                <a:uFillTx/>
                <a:latin typeface="Arial" panose="020B0604020202020204"/>
                <a:ea typeface="+mn-ea"/>
                <a:cs typeface="Calibri" panose="020F0502020204030204" pitchFamily="34" charset="0"/>
              </a:rPr>
              <a:t>Refining</a:t>
            </a:r>
          </a:p>
        </p:txBody>
      </p:sp>
      <p:sp>
        <p:nvSpPr>
          <p:cNvPr id="31" name="TextBox 30">
            <a:extLst>
              <a:ext uri="{FF2B5EF4-FFF2-40B4-BE49-F238E27FC236}">
                <a16:creationId xmlns:a16="http://schemas.microsoft.com/office/drawing/2014/main" id="{27C914BE-9FD7-F012-9941-07FCCE3445D5}"/>
              </a:ext>
            </a:extLst>
          </p:cNvPr>
          <p:cNvSpPr txBox="1"/>
          <p:nvPr/>
        </p:nvSpPr>
        <p:spPr>
          <a:xfrm>
            <a:off x="605838" y="5600018"/>
            <a:ext cx="1207471"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50" normalizeH="0" baseline="0" noProof="0">
                <a:ln>
                  <a:noFill/>
                </a:ln>
                <a:solidFill>
                  <a:srgbClr val="025B82"/>
                </a:solidFill>
                <a:effectLst/>
                <a:uLnTx/>
                <a:uFillTx/>
                <a:latin typeface="Arial" panose="020B0604020202020204"/>
                <a:ea typeface="+mn-ea"/>
                <a:cs typeface="Calibri" panose="020F0502020204030204" pitchFamily="34" charset="0"/>
              </a:rPr>
              <a:t>Cement</a:t>
            </a:r>
          </a:p>
        </p:txBody>
      </p:sp>
      <p:sp>
        <p:nvSpPr>
          <p:cNvPr id="32" name="TextBox 31">
            <a:extLst>
              <a:ext uri="{FF2B5EF4-FFF2-40B4-BE49-F238E27FC236}">
                <a16:creationId xmlns:a16="http://schemas.microsoft.com/office/drawing/2014/main" id="{D4A87EF5-A744-CC7E-4EB7-C75378A6C87E}"/>
              </a:ext>
            </a:extLst>
          </p:cNvPr>
          <p:cNvSpPr txBox="1"/>
          <p:nvPr/>
        </p:nvSpPr>
        <p:spPr>
          <a:xfrm>
            <a:off x="209335" y="6186601"/>
            <a:ext cx="11731610" cy="461665"/>
          </a:xfrm>
          <a:prstGeom prst="rect">
            <a:avLst/>
          </a:prstGeom>
          <a:noFill/>
        </p:spPr>
        <p:txBody>
          <a:bodyPr wrap="none" rtlCol="0">
            <a:spAutoFit/>
          </a:bodyPr>
          <a:lstStyle/>
          <a:p>
            <a:r>
              <a:rPr lang="en-US" sz="1200"/>
              <a:t>Source: DOE Pathways to Commercial Liftoff; Industrial Decarbonization </a:t>
            </a:r>
            <a:r>
              <a:rPr lang="en-US" sz="1200">
                <a:hlinkClick r:id="rId10"/>
              </a:rPr>
              <a:t>https://liftoff.energy.gov/wp-content/uploads/2023/10/LIFTOFF_DOE_Industrial-Decarbonization_v8.pdf</a:t>
            </a:r>
            <a:endParaRPr lang="en-US" sz="1200"/>
          </a:p>
          <a:p>
            <a:endParaRPr lang="en-US" sz="1200"/>
          </a:p>
        </p:txBody>
      </p:sp>
      <p:sp>
        <p:nvSpPr>
          <p:cNvPr id="33" name="TextBox 32">
            <a:extLst>
              <a:ext uri="{FF2B5EF4-FFF2-40B4-BE49-F238E27FC236}">
                <a16:creationId xmlns:a16="http://schemas.microsoft.com/office/drawing/2014/main" id="{1AE41425-10A9-6779-B70A-82F98B816A72}"/>
              </a:ext>
            </a:extLst>
          </p:cNvPr>
          <p:cNvSpPr txBox="1"/>
          <p:nvPr/>
        </p:nvSpPr>
        <p:spPr>
          <a:xfrm>
            <a:off x="3129439" y="5626469"/>
            <a:ext cx="1207471"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50" normalizeH="0" baseline="0" noProof="0">
                <a:ln>
                  <a:noFill/>
                </a:ln>
                <a:solidFill>
                  <a:srgbClr val="025B82"/>
                </a:solidFill>
                <a:effectLst/>
                <a:uLnTx/>
                <a:uFillTx/>
                <a:latin typeface="Arial" panose="020B0604020202020204"/>
                <a:ea typeface="+mn-ea"/>
                <a:cs typeface="Calibri" panose="020F0502020204030204" pitchFamily="34" charset="0"/>
              </a:rPr>
              <a:t>Aluminum</a:t>
            </a:r>
          </a:p>
        </p:txBody>
      </p:sp>
      <p:sp>
        <p:nvSpPr>
          <p:cNvPr id="34" name="TextBox 33">
            <a:extLst>
              <a:ext uri="{FF2B5EF4-FFF2-40B4-BE49-F238E27FC236}">
                <a16:creationId xmlns:a16="http://schemas.microsoft.com/office/drawing/2014/main" id="{B8CCE7BF-BDDD-B86F-6B89-F7EB2912738E}"/>
              </a:ext>
            </a:extLst>
          </p:cNvPr>
          <p:cNvSpPr txBox="1"/>
          <p:nvPr/>
        </p:nvSpPr>
        <p:spPr>
          <a:xfrm>
            <a:off x="1860036" y="5514811"/>
            <a:ext cx="1207471"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50" normalizeH="0" baseline="0" noProof="0">
                <a:ln>
                  <a:noFill/>
                </a:ln>
                <a:solidFill>
                  <a:srgbClr val="025B82"/>
                </a:solidFill>
                <a:effectLst/>
                <a:uLnTx/>
                <a:uFillTx/>
                <a:latin typeface="Arial" panose="020B0604020202020204"/>
                <a:ea typeface="+mn-ea"/>
                <a:cs typeface="Calibri" panose="020F0502020204030204" pitchFamily="34" charset="0"/>
              </a:rPr>
              <a:t>Pulp &amp; Paper</a:t>
            </a:r>
          </a:p>
        </p:txBody>
      </p:sp>
      <p:sp>
        <p:nvSpPr>
          <p:cNvPr id="35" name="TextBox 34">
            <a:extLst>
              <a:ext uri="{FF2B5EF4-FFF2-40B4-BE49-F238E27FC236}">
                <a16:creationId xmlns:a16="http://schemas.microsoft.com/office/drawing/2014/main" id="{AFB92EE0-A4B7-FF3A-EEE7-5AA146FF20F3}"/>
              </a:ext>
            </a:extLst>
          </p:cNvPr>
          <p:cNvSpPr txBox="1"/>
          <p:nvPr/>
        </p:nvSpPr>
        <p:spPr>
          <a:xfrm>
            <a:off x="4310276" y="5595821"/>
            <a:ext cx="1207471"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1" i="0" u="none" strike="noStrike" kern="1200" cap="none" spc="50" normalizeH="0" baseline="0" noProof="0">
                <a:ln>
                  <a:noFill/>
                </a:ln>
                <a:solidFill>
                  <a:srgbClr val="025B82"/>
                </a:solidFill>
                <a:effectLst/>
                <a:uLnTx/>
                <a:uFillTx/>
                <a:latin typeface="Arial" panose="020B0604020202020204"/>
                <a:ea typeface="+mn-ea"/>
                <a:cs typeface="Calibri" panose="020F0502020204030204" pitchFamily="34" charset="0"/>
              </a:rPr>
              <a:t>Glass</a:t>
            </a:r>
          </a:p>
        </p:txBody>
      </p:sp>
      <p:pic>
        <p:nvPicPr>
          <p:cNvPr id="37" name="Picture 36">
            <a:extLst>
              <a:ext uri="{FF2B5EF4-FFF2-40B4-BE49-F238E27FC236}">
                <a16:creationId xmlns:a16="http://schemas.microsoft.com/office/drawing/2014/main" id="{5D3EAA67-8730-F0D1-95FB-537709DB485A}"/>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3218184" y="4835353"/>
            <a:ext cx="957336" cy="764665"/>
          </a:xfrm>
          <a:prstGeom prst="rect">
            <a:avLst/>
          </a:prstGeom>
        </p:spPr>
      </p:pic>
      <p:pic>
        <p:nvPicPr>
          <p:cNvPr id="39" name="Picture 38">
            <a:extLst>
              <a:ext uri="{FF2B5EF4-FFF2-40B4-BE49-F238E27FC236}">
                <a16:creationId xmlns:a16="http://schemas.microsoft.com/office/drawing/2014/main" id="{FD0FC5A3-A04C-D10A-E033-0C94C406738F}"/>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4629351" y="4877025"/>
            <a:ext cx="531823" cy="699075"/>
          </a:xfrm>
          <a:prstGeom prst="rect">
            <a:avLst/>
          </a:prstGeom>
        </p:spPr>
      </p:pic>
      <p:pic>
        <p:nvPicPr>
          <p:cNvPr id="41" name="Picture 40">
            <a:extLst>
              <a:ext uri="{FF2B5EF4-FFF2-40B4-BE49-F238E27FC236}">
                <a16:creationId xmlns:a16="http://schemas.microsoft.com/office/drawing/2014/main" id="{22199A66-BA89-FB54-26E5-089456DE119E}"/>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2032550" y="4674668"/>
            <a:ext cx="741178" cy="881865"/>
          </a:xfrm>
          <a:prstGeom prst="rect">
            <a:avLst/>
          </a:prstGeom>
        </p:spPr>
      </p:pic>
    </p:spTree>
    <p:extLst>
      <p:ext uri="{BB962C8B-B14F-4D97-AF65-F5344CB8AC3E}">
        <p14:creationId xmlns:p14="http://schemas.microsoft.com/office/powerpoint/2010/main" val="122011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10C8481-BB78-31CF-DC4B-2ACA80114720}"/>
              </a:ext>
            </a:extLst>
          </p:cNvPr>
          <p:cNvSpPr txBox="1"/>
          <p:nvPr/>
        </p:nvSpPr>
        <p:spPr>
          <a:xfrm>
            <a:off x="6624045" y="925955"/>
            <a:ext cx="4188780"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a:ea typeface="+mn-ea"/>
                <a:cs typeface="+mn-cs"/>
              </a:rPr>
              <a:t>The Inflation Reduction Act of 2022 (IRA) and Bipartisan Infrastructure Law of 2021 (BIL) together represent a historic investment of more than </a:t>
            </a:r>
            <a:r>
              <a:rPr kumimoji="0" lang="en-US" sz="2800" b="1" i="0" u="none" strike="noStrike" kern="1200" cap="none" spc="0" normalizeH="0" baseline="0" noProof="0">
                <a:ln>
                  <a:noFill/>
                </a:ln>
                <a:solidFill>
                  <a:srgbClr val="007934"/>
                </a:solidFill>
                <a:effectLst/>
                <a:uLnTx/>
                <a:uFillTx/>
                <a:latin typeface="Arial" panose="020B0604020202020204"/>
                <a:ea typeface="+mn-ea"/>
                <a:cs typeface="+mn-cs"/>
              </a:rPr>
              <a:t>$430 billion toward modernizing the American energy system</a:t>
            </a:r>
            <a:r>
              <a:rPr kumimoji="0" lang="en-US" sz="2800" b="0" i="0" u="none" strike="noStrike" kern="1200" cap="none" spc="0" normalizeH="0" baseline="0" noProof="0">
                <a:ln>
                  <a:noFill/>
                </a:ln>
                <a:solidFill>
                  <a:srgbClr val="000000"/>
                </a:solidFill>
                <a:effectLst/>
                <a:uLnTx/>
                <a:uFillTx/>
                <a:latin typeface="Arial" panose="020B0604020202020204"/>
                <a:ea typeface="+mn-ea"/>
                <a:cs typeface="+mn-cs"/>
              </a:rPr>
              <a:t>.</a:t>
            </a:r>
          </a:p>
        </p:txBody>
      </p:sp>
      <p:sp>
        <p:nvSpPr>
          <p:cNvPr id="12" name="Slide Number Placeholder 11">
            <a:extLst>
              <a:ext uri="{FF2B5EF4-FFF2-40B4-BE49-F238E27FC236}">
                <a16:creationId xmlns:a16="http://schemas.microsoft.com/office/drawing/2014/main" id="{0F6FDA4B-1673-3D7B-4283-0FEB7182663B}"/>
              </a:ext>
            </a:extLst>
          </p:cNvPr>
          <p:cNvSpPr>
            <a:spLocks noGrp="1"/>
          </p:cNvSpPr>
          <p:nvPr>
            <p:ph type="sldNum" sz="quarter" idx="4294967295"/>
          </p:nvPr>
        </p:nvSpPr>
        <p:spPr>
          <a:xfrm>
            <a:off x="11253788" y="6138863"/>
            <a:ext cx="938212" cy="273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DEC24E8-BD99-4E50-AB9A-C4E21C277CAB}" type="slidenum">
              <a:rPr kumimoji="0" lang="en-US" sz="1200" b="1"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pic>
        <p:nvPicPr>
          <p:cNvPr id="6" name="Picture 5" descr="The cover of a report from the U.S. Department of Energy Office of Policy titled &quot;Investing in American Energy: Significant Impacts of the Inflation Reduction Act and Bipartisan Infrastructure Law on the U.S. Energy Economy and Emissions Reductions&quot;">
            <a:extLst>
              <a:ext uri="{FF2B5EF4-FFF2-40B4-BE49-F238E27FC236}">
                <a16:creationId xmlns:a16="http://schemas.microsoft.com/office/drawing/2014/main" id="{292F54BA-F427-3E27-CBA1-66811B6ACCAF}"/>
              </a:ext>
            </a:extLst>
          </p:cNvPr>
          <p:cNvPicPr>
            <a:picLocks noChangeAspect="1"/>
          </p:cNvPicPr>
          <p:nvPr/>
        </p:nvPicPr>
        <p:blipFill>
          <a:blip r:embed="rId3"/>
          <a:stretch>
            <a:fillRect/>
          </a:stretch>
        </p:blipFill>
        <p:spPr>
          <a:xfrm>
            <a:off x="1016000" y="362774"/>
            <a:ext cx="4921250" cy="5532143"/>
          </a:xfrm>
          <a:prstGeom prst="rect">
            <a:avLst/>
          </a:prstGeom>
        </p:spPr>
      </p:pic>
    </p:spTree>
    <p:extLst>
      <p:ext uri="{BB962C8B-B14F-4D97-AF65-F5344CB8AC3E}">
        <p14:creationId xmlns:p14="http://schemas.microsoft.com/office/powerpoint/2010/main" val="1084364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3E64F-608D-472E-BA93-88C113A45B65}"/>
              </a:ext>
            </a:extLst>
          </p:cNvPr>
          <p:cNvSpPr>
            <a:spLocks noGrp="1"/>
          </p:cNvSpPr>
          <p:nvPr>
            <p:ph type="title"/>
          </p:nvPr>
        </p:nvSpPr>
        <p:spPr/>
        <p:txBody>
          <a:bodyPr/>
          <a:lstStyle/>
          <a:p>
            <a:r>
              <a:rPr lang="en-US" sz="2800"/>
              <a:t>DOE Industrial Decarbonization Roadmap</a:t>
            </a:r>
          </a:p>
        </p:txBody>
      </p:sp>
      <p:sp>
        <p:nvSpPr>
          <p:cNvPr id="4" name="TextBox 3">
            <a:extLst>
              <a:ext uri="{FF2B5EF4-FFF2-40B4-BE49-F238E27FC236}">
                <a16:creationId xmlns:a16="http://schemas.microsoft.com/office/drawing/2014/main" id="{689A3FB2-FA2F-92E9-AF67-2442C8546652}"/>
              </a:ext>
            </a:extLst>
          </p:cNvPr>
          <p:cNvSpPr txBox="1"/>
          <p:nvPr/>
        </p:nvSpPr>
        <p:spPr>
          <a:xfrm>
            <a:off x="3646788" y="981574"/>
            <a:ext cx="4898424" cy="415498"/>
          </a:xfrm>
          <a:prstGeom prst="rect">
            <a:avLst/>
          </a:prstGeom>
          <a:noFill/>
        </p:spPr>
        <p:txBody>
          <a:bodyPr wrap="square" rtlCol="0">
            <a:spAutoFit/>
          </a:bodyPr>
          <a:lstStyle/>
          <a:p>
            <a:pPr algn="ctr"/>
            <a:r>
              <a:rPr lang="en-US" sz="2100">
                <a:latin typeface="+mj-lt"/>
              </a:rPr>
              <a:t>Industrial Decarbonization Pillars</a:t>
            </a:r>
          </a:p>
        </p:txBody>
      </p:sp>
      <p:grpSp>
        <p:nvGrpSpPr>
          <p:cNvPr id="32" name="Group 31">
            <a:extLst>
              <a:ext uri="{FF2B5EF4-FFF2-40B4-BE49-F238E27FC236}">
                <a16:creationId xmlns:a16="http://schemas.microsoft.com/office/drawing/2014/main" id="{EFFD70E6-6FE6-6907-BEA6-61FA3CAA9741}"/>
              </a:ext>
            </a:extLst>
          </p:cNvPr>
          <p:cNvGrpSpPr/>
          <p:nvPr/>
        </p:nvGrpSpPr>
        <p:grpSpPr>
          <a:xfrm>
            <a:off x="705468" y="1509257"/>
            <a:ext cx="10725912" cy="3044952"/>
            <a:chOff x="705468" y="2071083"/>
            <a:chExt cx="10725912" cy="3044952"/>
          </a:xfrm>
        </p:grpSpPr>
        <p:sp>
          <p:nvSpPr>
            <p:cNvPr id="13" name="Rounded Rectangle 12">
              <a:extLst>
                <a:ext uri="{FF2B5EF4-FFF2-40B4-BE49-F238E27FC236}">
                  <a16:creationId xmlns:a16="http://schemas.microsoft.com/office/drawing/2014/main" id="{B87B2E1F-CBC4-3E10-55C3-871E07F457F8}"/>
                </a:ext>
                <a:ext uri="{C183D7F6-B498-43B3-948B-1728B52AA6E4}">
                  <adec:decorative xmlns:adec="http://schemas.microsoft.com/office/drawing/2017/decorative" val="1"/>
                </a:ext>
              </a:extLst>
            </p:cNvPr>
            <p:cNvSpPr/>
            <p:nvPr/>
          </p:nvSpPr>
          <p:spPr>
            <a:xfrm>
              <a:off x="705468" y="2071083"/>
              <a:ext cx="2633472" cy="3044952"/>
            </a:xfrm>
            <a:prstGeom prst="roundRect">
              <a:avLst>
                <a:gd name="adj" fmla="val 5071"/>
              </a:avLst>
            </a:prstGeom>
            <a:solidFill>
              <a:srgbClr val="025B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2F029B2E-7324-982C-743D-9A9E35A1CB51}"/>
                </a:ext>
                <a:ext uri="{C183D7F6-B498-43B3-948B-1728B52AA6E4}">
                  <adec:decorative xmlns:adec="http://schemas.microsoft.com/office/drawing/2017/decorative" val="1"/>
                </a:ext>
              </a:extLst>
            </p:cNvPr>
            <p:cNvSpPr/>
            <p:nvPr/>
          </p:nvSpPr>
          <p:spPr>
            <a:xfrm>
              <a:off x="3402948" y="2071083"/>
              <a:ext cx="2633472" cy="3044952"/>
            </a:xfrm>
            <a:prstGeom prst="roundRect">
              <a:avLst>
                <a:gd name="adj" fmla="val 5071"/>
              </a:avLst>
            </a:prstGeom>
            <a:solidFill>
              <a:srgbClr val="0173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9BD79575-704B-8A39-3CCB-A9B78EEDE140}"/>
                </a:ext>
                <a:ext uri="{C183D7F6-B498-43B3-948B-1728B52AA6E4}">
                  <adec:decorative xmlns:adec="http://schemas.microsoft.com/office/drawing/2017/decorative" val="1"/>
                </a:ext>
              </a:extLst>
            </p:cNvPr>
            <p:cNvSpPr/>
            <p:nvPr/>
          </p:nvSpPr>
          <p:spPr>
            <a:xfrm>
              <a:off x="6100428" y="2071083"/>
              <a:ext cx="2633472" cy="3044952"/>
            </a:xfrm>
            <a:prstGeom prst="roundRect">
              <a:avLst>
                <a:gd name="adj" fmla="val 5071"/>
              </a:avLst>
            </a:prstGeom>
            <a:solidFill>
              <a:srgbClr val="007D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E2DF0708-6571-6CA0-BE8F-05DA3BED9F79}"/>
                </a:ext>
                <a:ext uri="{C183D7F6-B498-43B3-948B-1728B52AA6E4}">
                  <adec:decorative xmlns:adec="http://schemas.microsoft.com/office/drawing/2017/decorative" val="1"/>
                </a:ext>
              </a:extLst>
            </p:cNvPr>
            <p:cNvSpPr/>
            <p:nvPr/>
          </p:nvSpPr>
          <p:spPr>
            <a:xfrm>
              <a:off x="8797908" y="2071083"/>
              <a:ext cx="2633472" cy="3044952"/>
            </a:xfrm>
            <a:prstGeom prst="roundRect">
              <a:avLst>
                <a:gd name="adj" fmla="val 5071"/>
              </a:avLst>
            </a:prstGeom>
            <a:solidFill>
              <a:srgbClr val="007A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55811AA2-C3AA-5067-8FC4-33B1FAE91D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59869" y="2383790"/>
              <a:ext cx="914400" cy="914400"/>
            </a:xfrm>
            <a:prstGeom prst="rect">
              <a:avLst/>
            </a:prstGeom>
          </p:spPr>
        </p:pic>
        <p:pic>
          <p:nvPicPr>
            <p:cNvPr id="24" name="Picture 23">
              <a:extLst>
                <a:ext uri="{FF2B5EF4-FFF2-40B4-BE49-F238E27FC236}">
                  <a16:creationId xmlns:a16="http://schemas.microsoft.com/office/drawing/2014/main" id="{6F3E9818-9473-9983-474F-F81FF09C649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99571" y="2383790"/>
              <a:ext cx="838846" cy="914400"/>
            </a:xfrm>
            <a:prstGeom prst="rect">
              <a:avLst/>
            </a:prstGeom>
          </p:spPr>
        </p:pic>
        <p:pic>
          <p:nvPicPr>
            <p:cNvPr id="25" name="Picture 24">
              <a:extLst>
                <a:ext uri="{FF2B5EF4-FFF2-40B4-BE49-F238E27FC236}">
                  <a16:creationId xmlns:a16="http://schemas.microsoft.com/office/drawing/2014/main" id="{B94B3406-66C5-811C-DE00-0280CB27A44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896625" y="2376103"/>
              <a:ext cx="1039697" cy="914400"/>
            </a:xfrm>
            <a:prstGeom prst="rect">
              <a:avLst/>
            </a:prstGeom>
          </p:spPr>
        </p:pic>
        <p:pic>
          <p:nvPicPr>
            <p:cNvPr id="27" name="Picture 26">
              <a:extLst>
                <a:ext uri="{FF2B5EF4-FFF2-40B4-BE49-F238E27FC236}">
                  <a16:creationId xmlns:a16="http://schemas.microsoft.com/office/drawing/2014/main" id="{2E0F4D26-1F15-1364-AB95-58354A2C0B7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654496" y="2383790"/>
              <a:ext cx="918916" cy="914400"/>
            </a:xfrm>
            <a:prstGeom prst="rect">
              <a:avLst/>
            </a:prstGeom>
          </p:spPr>
        </p:pic>
        <p:sp>
          <p:nvSpPr>
            <p:cNvPr id="28" name="TextBox 27">
              <a:extLst>
                <a:ext uri="{FF2B5EF4-FFF2-40B4-BE49-F238E27FC236}">
                  <a16:creationId xmlns:a16="http://schemas.microsoft.com/office/drawing/2014/main" id="{D849F64F-DECD-6880-BD94-BCEED5EB9AFD}"/>
                </a:ext>
              </a:extLst>
            </p:cNvPr>
            <p:cNvSpPr txBox="1"/>
            <p:nvPr/>
          </p:nvSpPr>
          <p:spPr>
            <a:xfrm>
              <a:off x="1133149" y="3534696"/>
              <a:ext cx="1767840" cy="646331"/>
            </a:xfrm>
            <a:prstGeom prst="rect">
              <a:avLst/>
            </a:prstGeom>
            <a:noFill/>
          </p:spPr>
          <p:txBody>
            <a:bodyPr wrap="square" rtlCol="0">
              <a:spAutoFit/>
            </a:bodyPr>
            <a:lstStyle/>
            <a:p>
              <a:pPr algn="ctr"/>
              <a:r>
                <a:rPr lang="en-US">
                  <a:solidFill>
                    <a:schemeClr val="bg1"/>
                  </a:solidFill>
                  <a:latin typeface="+mj-lt"/>
                </a:rPr>
                <a:t>Energy Efficiency</a:t>
              </a:r>
            </a:p>
          </p:txBody>
        </p:sp>
        <p:sp>
          <p:nvSpPr>
            <p:cNvPr id="29" name="TextBox 28">
              <a:extLst>
                <a:ext uri="{FF2B5EF4-FFF2-40B4-BE49-F238E27FC236}">
                  <a16:creationId xmlns:a16="http://schemas.microsoft.com/office/drawing/2014/main" id="{0713BDF1-CB02-0AB5-BAF9-2D869985827B}"/>
                </a:ext>
              </a:extLst>
            </p:cNvPr>
            <p:cNvSpPr txBox="1"/>
            <p:nvPr/>
          </p:nvSpPr>
          <p:spPr>
            <a:xfrm>
              <a:off x="3835074" y="3534696"/>
              <a:ext cx="1767840" cy="646331"/>
            </a:xfrm>
            <a:prstGeom prst="rect">
              <a:avLst/>
            </a:prstGeom>
            <a:noFill/>
          </p:spPr>
          <p:txBody>
            <a:bodyPr wrap="square" rtlCol="0">
              <a:spAutoFit/>
            </a:bodyPr>
            <a:lstStyle/>
            <a:p>
              <a:pPr lvl="0" algn="ctr"/>
              <a:r>
                <a:rPr lang="en-US" dirty="0">
                  <a:solidFill>
                    <a:schemeClr val="bg1"/>
                  </a:solidFill>
                  <a:latin typeface="+mj-lt"/>
                </a:rPr>
                <a:t>Industrial Electrification</a:t>
              </a:r>
            </a:p>
          </p:txBody>
        </p:sp>
        <p:sp>
          <p:nvSpPr>
            <p:cNvPr id="30" name="TextBox 29">
              <a:extLst>
                <a:ext uri="{FF2B5EF4-FFF2-40B4-BE49-F238E27FC236}">
                  <a16:creationId xmlns:a16="http://schemas.microsoft.com/office/drawing/2014/main" id="{25CB6448-9DE5-33F6-3D5C-88BABD8A7C1D}"/>
                </a:ext>
              </a:extLst>
            </p:cNvPr>
            <p:cNvSpPr txBox="1"/>
            <p:nvPr/>
          </p:nvSpPr>
          <p:spPr>
            <a:xfrm>
              <a:off x="6344266" y="3534696"/>
              <a:ext cx="2144414" cy="784830"/>
            </a:xfrm>
            <a:prstGeom prst="rect">
              <a:avLst/>
            </a:prstGeom>
            <a:noFill/>
          </p:spPr>
          <p:txBody>
            <a:bodyPr wrap="square" rtlCol="0">
              <a:spAutoFit/>
            </a:bodyPr>
            <a:lstStyle/>
            <a:p>
              <a:pPr lvl="0" algn="ctr"/>
              <a:r>
                <a:rPr lang="en-US" sz="1500">
                  <a:solidFill>
                    <a:schemeClr val="bg1"/>
                  </a:solidFill>
                  <a:latin typeface="+mj-lt"/>
                </a:rPr>
                <a:t>Low-Carbon Fuels, Feedstocks, and Energy Sources (LCFFES)</a:t>
              </a:r>
            </a:p>
          </p:txBody>
        </p:sp>
        <p:sp>
          <p:nvSpPr>
            <p:cNvPr id="31" name="TextBox 30">
              <a:extLst>
                <a:ext uri="{FF2B5EF4-FFF2-40B4-BE49-F238E27FC236}">
                  <a16:creationId xmlns:a16="http://schemas.microsoft.com/office/drawing/2014/main" id="{921BABC9-366D-A76A-92C5-B666F51BD9C8}"/>
                </a:ext>
              </a:extLst>
            </p:cNvPr>
            <p:cNvSpPr txBox="1"/>
            <p:nvPr/>
          </p:nvSpPr>
          <p:spPr>
            <a:xfrm>
              <a:off x="9230034" y="3534696"/>
              <a:ext cx="1767840" cy="784830"/>
            </a:xfrm>
            <a:prstGeom prst="rect">
              <a:avLst/>
            </a:prstGeom>
            <a:noFill/>
          </p:spPr>
          <p:txBody>
            <a:bodyPr wrap="square" rtlCol="0">
              <a:spAutoFit/>
            </a:bodyPr>
            <a:lstStyle/>
            <a:p>
              <a:pPr lvl="0" algn="ctr"/>
              <a:r>
                <a:rPr lang="en-US" sz="1500" dirty="0">
                  <a:solidFill>
                    <a:schemeClr val="bg1"/>
                  </a:solidFill>
                  <a:latin typeface="+mj-lt"/>
                </a:rPr>
                <a:t>Carbon Capture, Utilization, and Storage (CCUS)</a:t>
              </a:r>
            </a:p>
          </p:txBody>
        </p:sp>
      </p:grpSp>
      <p:grpSp>
        <p:nvGrpSpPr>
          <p:cNvPr id="37" name="Group 36">
            <a:extLst>
              <a:ext uri="{FF2B5EF4-FFF2-40B4-BE49-F238E27FC236}">
                <a16:creationId xmlns:a16="http://schemas.microsoft.com/office/drawing/2014/main" id="{4DB16712-F4DE-3E43-D15D-99FB6EF77399}"/>
              </a:ext>
            </a:extLst>
          </p:cNvPr>
          <p:cNvGrpSpPr/>
          <p:nvPr/>
        </p:nvGrpSpPr>
        <p:grpSpPr>
          <a:xfrm>
            <a:off x="927907" y="3916496"/>
            <a:ext cx="10296851" cy="415499"/>
            <a:chOff x="927907" y="4520091"/>
            <a:chExt cx="10296851" cy="415499"/>
          </a:xfrm>
        </p:grpSpPr>
        <p:sp>
          <p:nvSpPr>
            <p:cNvPr id="35" name="Left-Right Arrow 34">
              <a:extLst>
                <a:ext uri="{FF2B5EF4-FFF2-40B4-BE49-F238E27FC236}">
                  <a16:creationId xmlns:a16="http://schemas.microsoft.com/office/drawing/2014/main" id="{CB48E2F0-DE19-839E-17ED-862A8F5EB79F}"/>
                </a:ext>
              </a:extLst>
            </p:cNvPr>
            <p:cNvSpPr/>
            <p:nvPr/>
          </p:nvSpPr>
          <p:spPr>
            <a:xfrm>
              <a:off x="927907" y="4520091"/>
              <a:ext cx="10296851" cy="415499"/>
            </a:xfrm>
            <a:prstGeom prst="leftRightArrow">
              <a:avLst>
                <a:gd name="adj1" fmla="val 100000"/>
                <a:gd name="adj2" fmla="val 50000"/>
              </a:avLst>
            </a:prstGeom>
            <a:solidFill>
              <a:schemeClr val="bg1">
                <a:lumMod val="85000"/>
              </a:schemeClr>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9F14A068-C96E-E4A7-0DBF-CC7E64A8E45F}"/>
                </a:ext>
              </a:extLst>
            </p:cNvPr>
            <p:cNvSpPr txBox="1"/>
            <p:nvPr/>
          </p:nvSpPr>
          <p:spPr>
            <a:xfrm>
              <a:off x="1194126" y="4573951"/>
              <a:ext cx="9803750" cy="307777"/>
            </a:xfrm>
            <a:prstGeom prst="rect">
              <a:avLst/>
            </a:prstGeom>
            <a:noFill/>
          </p:spPr>
          <p:txBody>
            <a:bodyPr wrap="square" rtlCol="0">
              <a:spAutoFit/>
            </a:bodyPr>
            <a:lstStyle/>
            <a:p>
              <a:pPr algn="ctr" fontAlgn="base">
                <a:spcBef>
                  <a:spcPct val="0"/>
                </a:spcBef>
                <a:spcAft>
                  <a:spcPct val="0"/>
                </a:spcAft>
              </a:pPr>
              <a:r>
                <a:rPr lang="en-US" sz="1400" spc="50">
                  <a:solidFill>
                    <a:srgbClr val="000000"/>
                  </a:solidFill>
                  <a:cs typeface="Calibri" panose="020F0502020204030204" pitchFamily="34" charset="0"/>
                </a:rPr>
                <a:t>Decarbonization pillars: inter-related, cross-cutting strategies to pursue in parallel</a:t>
              </a:r>
            </a:p>
          </p:txBody>
        </p:sp>
      </p:grpSp>
      <p:pic>
        <p:nvPicPr>
          <p:cNvPr id="38" name="Picture 37">
            <a:extLst>
              <a:ext uri="{FF2B5EF4-FFF2-40B4-BE49-F238E27FC236}">
                <a16:creationId xmlns:a16="http://schemas.microsoft.com/office/drawing/2014/main" id="{915F553A-C08B-38ED-CDA0-08C9A3F7388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05468" y="4830771"/>
            <a:ext cx="662940" cy="685800"/>
          </a:xfrm>
          <a:prstGeom prst="rect">
            <a:avLst/>
          </a:prstGeom>
        </p:spPr>
      </p:pic>
      <p:pic>
        <p:nvPicPr>
          <p:cNvPr id="39" name="Picture 38">
            <a:extLst>
              <a:ext uri="{FF2B5EF4-FFF2-40B4-BE49-F238E27FC236}">
                <a16:creationId xmlns:a16="http://schemas.microsoft.com/office/drawing/2014/main" id="{58D0E8BF-BFCA-F909-5123-DBB2A0583AE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728252" y="4830771"/>
            <a:ext cx="735496" cy="685800"/>
          </a:xfrm>
          <a:prstGeom prst="rect">
            <a:avLst/>
          </a:prstGeom>
        </p:spPr>
      </p:pic>
      <p:pic>
        <p:nvPicPr>
          <p:cNvPr id="40" name="Picture 39">
            <a:extLst>
              <a:ext uri="{FF2B5EF4-FFF2-40B4-BE49-F238E27FC236}">
                <a16:creationId xmlns:a16="http://schemas.microsoft.com/office/drawing/2014/main" id="{83291BB6-5DC2-0207-6627-BC8E579A850B}"/>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345617" y="4830771"/>
            <a:ext cx="696191" cy="685800"/>
          </a:xfrm>
          <a:prstGeom prst="rect">
            <a:avLst/>
          </a:prstGeom>
        </p:spPr>
      </p:pic>
      <p:pic>
        <p:nvPicPr>
          <p:cNvPr id="41" name="Picture 40">
            <a:extLst>
              <a:ext uri="{FF2B5EF4-FFF2-40B4-BE49-F238E27FC236}">
                <a16:creationId xmlns:a16="http://schemas.microsoft.com/office/drawing/2014/main" id="{F1EA6D02-E77C-5E45-6627-9097E9057378}"/>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8202312" y="4830771"/>
            <a:ext cx="685800" cy="685800"/>
          </a:xfrm>
          <a:prstGeom prst="rect">
            <a:avLst/>
          </a:prstGeom>
        </p:spPr>
      </p:pic>
      <p:sp>
        <p:nvSpPr>
          <p:cNvPr id="43" name="TextBox 42">
            <a:extLst>
              <a:ext uri="{FF2B5EF4-FFF2-40B4-BE49-F238E27FC236}">
                <a16:creationId xmlns:a16="http://schemas.microsoft.com/office/drawing/2014/main" id="{05333732-8A05-8672-CC87-C63627EC6CD9}"/>
              </a:ext>
            </a:extLst>
          </p:cNvPr>
          <p:cNvSpPr txBox="1"/>
          <p:nvPr/>
        </p:nvSpPr>
        <p:spPr>
          <a:xfrm>
            <a:off x="413358" y="5547051"/>
            <a:ext cx="1207471" cy="307777"/>
          </a:xfrm>
          <a:prstGeom prst="rect">
            <a:avLst/>
          </a:prstGeom>
          <a:noFill/>
        </p:spPr>
        <p:txBody>
          <a:bodyPr wrap="square">
            <a:spAutoFit/>
          </a:bodyPr>
          <a:lstStyle/>
          <a:p>
            <a:pPr algn="ctr" fontAlgn="base">
              <a:spcBef>
                <a:spcPct val="0"/>
              </a:spcBef>
              <a:spcAft>
                <a:spcPts val="600"/>
              </a:spcAft>
            </a:pPr>
            <a:r>
              <a:rPr lang="en-US" sz="1400" b="1" spc="50">
                <a:solidFill>
                  <a:srgbClr val="025B82"/>
                </a:solidFill>
                <a:cs typeface="Calibri" panose="020F0502020204030204" pitchFamily="34" charset="0"/>
              </a:rPr>
              <a:t>Iron &amp; Steel</a:t>
            </a:r>
          </a:p>
        </p:txBody>
      </p:sp>
      <p:sp>
        <p:nvSpPr>
          <p:cNvPr id="44" name="TextBox 43">
            <a:extLst>
              <a:ext uri="{FF2B5EF4-FFF2-40B4-BE49-F238E27FC236}">
                <a16:creationId xmlns:a16="http://schemas.microsoft.com/office/drawing/2014/main" id="{A9909671-CD9A-6261-E5A6-7D881195648C}"/>
              </a:ext>
            </a:extLst>
          </p:cNvPr>
          <p:cNvSpPr txBox="1"/>
          <p:nvPr/>
        </p:nvSpPr>
        <p:spPr>
          <a:xfrm>
            <a:off x="3049878" y="5547051"/>
            <a:ext cx="1207471" cy="307777"/>
          </a:xfrm>
          <a:prstGeom prst="rect">
            <a:avLst/>
          </a:prstGeom>
          <a:noFill/>
        </p:spPr>
        <p:txBody>
          <a:bodyPr wrap="square">
            <a:spAutoFit/>
          </a:bodyPr>
          <a:lstStyle/>
          <a:p>
            <a:pPr algn="ctr" fontAlgn="base">
              <a:spcBef>
                <a:spcPct val="0"/>
              </a:spcBef>
              <a:spcAft>
                <a:spcPts val="600"/>
              </a:spcAft>
            </a:pPr>
            <a:r>
              <a:rPr lang="en-US" sz="1400" b="1" spc="50">
                <a:solidFill>
                  <a:srgbClr val="025B82"/>
                </a:solidFill>
                <a:cs typeface="Calibri" panose="020F0502020204030204" pitchFamily="34" charset="0"/>
              </a:rPr>
              <a:t>Chemicals</a:t>
            </a:r>
          </a:p>
        </p:txBody>
      </p:sp>
      <p:sp>
        <p:nvSpPr>
          <p:cNvPr id="45" name="TextBox 44">
            <a:extLst>
              <a:ext uri="{FF2B5EF4-FFF2-40B4-BE49-F238E27FC236}">
                <a16:creationId xmlns:a16="http://schemas.microsoft.com/office/drawing/2014/main" id="{409B43E9-9696-3BD3-57B5-0478B33CFEA5}"/>
              </a:ext>
            </a:extLst>
          </p:cNvPr>
          <p:cNvSpPr txBox="1"/>
          <p:nvPr/>
        </p:nvSpPr>
        <p:spPr>
          <a:xfrm>
            <a:off x="5068966" y="5547051"/>
            <a:ext cx="1975820" cy="307777"/>
          </a:xfrm>
          <a:prstGeom prst="rect">
            <a:avLst/>
          </a:prstGeom>
          <a:noFill/>
        </p:spPr>
        <p:txBody>
          <a:bodyPr wrap="square">
            <a:spAutoFit/>
          </a:bodyPr>
          <a:lstStyle/>
          <a:p>
            <a:pPr algn="ctr" fontAlgn="base">
              <a:spcBef>
                <a:spcPct val="0"/>
              </a:spcBef>
              <a:spcAft>
                <a:spcPts val="600"/>
              </a:spcAft>
            </a:pPr>
            <a:r>
              <a:rPr lang="en-US" sz="1400" b="1" spc="50">
                <a:solidFill>
                  <a:srgbClr val="025B82"/>
                </a:solidFill>
                <a:cs typeface="Calibri" panose="020F0502020204030204" pitchFamily="34" charset="0"/>
              </a:rPr>
              <a:t>Food &amp; Beverage</a:t>
            </a:r>
          </a:p>
        </p:txBody>
      </p:sp>
      <p:sp>
        <p:nvSpPr>
          <p:cNvPr id="46" name="TextBox 45">
            <a:extLst>
              <a:ext uri="{FF2B5EF4-FFF2-40B4-BE49-F238E27FC236}">
                <a16:creationId xmlns:a16="http://schemas.microsoft.com/office/drawing/2014/main" id="{E41EFCBC-0771-6B93-7E10-CC4560DADDC7}"/>
              </a:ext>
            </a:extLst>
          </p:cNvPr>
          <p:cNvSpPr txBox="1"/>
          <p:nvPr/>
        </p:nvSpPr>
        <p:spPr>
          <a:xfrm>
            <a:off x="7520336" y="5547051"/>
            <a:ext cx="1975820" cy="307777"/>
          </a:xfrm>
          <a:prstGeom prst="rect">
            <a:avLst/>
          </a:prstGeom>
          <a:noFill/>
        </p:spPr>
        <p:txBody>
          <a:bodyPr wrap="square">
            <a:spAutoFit/>
          </a:bodyPr>
          <a:lstStyle/>
          <a:p>
            <a:pPr algn="ctr" fontAlgn="base">
              <a:spcBef>
                <a:spcPct val="0"/>
              </a:spcBef>
              <a:spcAft>
                <a:spcPts val="600"/>
              </a:spcAft>
            </a:pPr>
            <a:r>
              <a:rPr lang="en-US" sz="1400" b="1" spc="50">
                <a:solidFill>
                  <a:srgbClr val="025B82"/>
                </a:solidFill>
                <a:cs typeface="Calibri" panose="020F0502020204030204" pitchFamily="34" charset="0"/>
              </a:rPr>
              <a:t>Petroleum Refining</a:t>
            </a:r>
          </a:p>
        </p:txBody>
      </p:sp>
      <p:sp>
        <p:nvSpPr>
          <p:cNvPr id="47" name="TextBox 46">
            <a:extLst>
              <a:ext uri="{FF2B5EF4-FFF2-40B4-BE49-F238E27FC236}">
                <a16:creationId xmlns:a16="http://schemas.microsoft.com/office/drawing/2014/main" id="{E512EC23-2C74-798D-4BD5-894A75DD1238}"/>
              </a:ext>
            </a:extLst>
          </p:cNvPr>
          <p:cNvSpPr txBox="1"/>
          <p:nvPr/>
        </p:nvSpPr>
        <p:spPr>
          <a:xfrm>
            <a:off x="10445052" y="5547051"/>
            <a:ext cx="975994" cy="307777"/>
          </a:xfrm>
          <a:prstGeom prst="rect">
            <a:avLst/>
          </a:prstGeom>
          <a:noFill/>
        </p:spPr>
        <p:txBody>
          <a:bodyPr wrap="square">
            <a:spAutoFit/>
          </a:bodyPr>
          <a:lstStyle/>
          <a:p>
            <a:pPr algn="ctr" fontAlgn="base">
              <a:spcBef>
                <a:spcPct val="0"/>
              </a:spcBef>
              <a:spcAft>
                <a:spcPts val="600"/>
              </a:spcAft>
            </a:pPr>
            <a:r>
              <a:rPr lang="en-US" sz="1400" b="1" spc="50">
                <a:solidFill>
                  <a:srgbClr val="025B82"/>
                </a:solidFill>
                <a:cs typeface="Calibri" panose="020F0502020204030204" pitchFamily="34" charset="0"/>
              </a:rPr>
              <a:t>Cement</a:t>
            </a:r>
          </a:p>
        </p:txBody>
      </p:sp>
      <p:pic>
        <p:nvPicPr>
          <p:cNvPr id="48" name="Picture 47">
            <a:extLst>
              <a:ext uri="{FF2B5EF4-FFF2-40B4-BE49-F238E27FC236}">
                <a16:creationId xmlns:a16="http://schemas.microsoft.com/office/drawing/2014/main" id="{E1C3AFA1-D158-DA8C-BFF8-AF4938F45F9D}"/>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0515790" y="4830771"/>
            <a:ext cx="905256" cy="685800"/>
          </a:xfrm>
          <a:prstGeom prst="rect">
            <a:avLst/>
          </a:prstGeom>
        </p:spPr>
      </p:pic>
      <p:grpSp>
        <p:nvGrpSpPr>
          <p:cNvPr id="3" name="Group 2">
            <a:extLst>
              <a:ext uri="{FF2B5EF4-FFF2-40B4-BE49-F238E27FC236}">
                <a16:creationId xmlns:a16="http://schemas.microsoft.com/office/drawing/2014/main" id="{809BE645-2360-2C9D-3818-534004192035}"/>
              </a:ext>
            </a:extLst>
          </p:cNvPr>
          <p:cNvGrpSpPr/>
          <p:nvPr/>
        </p:nvGrpSpPr>
        <p:grpSpPr>
          <a:xfrm>
            <a:off x="2516547" y="5947530"/>
            <a:ext cx="6423409" cy="548640"/>
            <a:chOff x="628417" y="5966138"/>
            <a:chExt cx="6423409" cy="548640"/>
          </a:xfrm>
        </p:grpSpPr>
        <p:sp>
          <p:nvSpPr>
            <p:cNvPr id="6" name="Rectangle 5">
              <a:extLst>
                <a:ext uri="{FF2B5EF4-FFF2-40B4-BE49-F238E27FC236}">
                  <a16:creationId xmlns:a16="http://schemas.microsoft.com/office/drawing/2014/main" id="{F8572AED-FAC5-C89A-23E1-127A3BEA140D}"/>
                </a:ext>
              </a:extLst>
            </p:cNvPr>
            <p:cNvSpPr/>
            <p:nvPr/>
          </p:nvSpPr>
          <p:spPr>
            <a:xfrm>
              <a:off x="875241" y="6071181"/>
              <a:ext cx="6176585" cy="338554"/>
            </a:xfrm>
            <a:prstGeom prst="rect">
              <a:avLst/>
            </a:prstGeom>
            <a:solidFill>
              <a:srgbClr val="E0E9DF"/>
            </a:solidFill>
            <a:ln w="25400">
              <a:solidFill>
                <a:srgbClr val="006633"/>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spAutoFit/>
            </a:bodyPr>
            <a:lstStyle/>
            <a:p>
              <a:r>
                <a:rPr lang="en-US" sz="1600" b="1">
                  <a:solidFill>
                    <a:srgbClr val="000000"/>
                  </a:solidFill>
                </a:rPr>
                <a:t>      www.energy.gov/eere/doe-industrial-decarbonization-roadmap</a:t>
              </a:r>
            </a:p>
          </p:txBody>
        </p:sp>
        <p:grpSp>
          <p:nvGrpSpPr>
            <p:cNvPr id="7" name="Group 6">
              <a:extLst>
                <a:ext uri="{FF2B5EF4-FFF2-40B4-BE49-F238E27FC236}">
                  <a16:creationId xmlns:a16="http://schemas.microsoft.com/office/drawing/2014/main" id="{92360E1C-21A9-FD62-C853-05327B915E83}"/>
                </a:ext>
              </a:extLst>
            </p:cNvPr>
            <p:cNvGrpSpPr/>
            <p:nvPr/>
          </p:nvGrpSpPr>
          <p:grpSpPr>
            <a:xfrm>
              <a:off x="628417" y="5966138"/>
              <a:ext cx="548640" cy="548640"/>
              <a:chOff x="-246490" y="2940801"/>
              <a:chExt cx="877291" cy="900644"/>
            </a:xfrm>
          </p:grpSpPr>
          <p:sp>
            <p:nvSpPr>
              <p:cNvPr id="8" name="Oval 7">
                <a:extLst>
                  <a:ext uri="{FF2B5EF4-FFF2-40B4-BE49-F238E27FC236}">
                    <a16:creationId xmlns:a16="http://schemas.microsoft.com/office/drawing/2014/main" id="{F16D0C6F-3F55-4AFD-A765-B505F847973A}"/>
                  </a:ext>
                </a:extLst>
              </p:cNvPr>
              <p:cNvSpPr>
                <a:spLocks noChangeAspect="1"/>
              </p:cNvSpPr>
              <p:nvPr/>
            </p:nvSpPr>
            <p:spPr>
              <a:xfrm>
                <a:off x="-246490" y="2940801"/>
                <a:ext cx="877291" cy="900644"/>
              </a:xfrm>
              <a:prstGeom prst="ellipse">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Graphic 8" descr="Chevron arrows with solid fill">
                <a:extLst>
                  <a:ext uri="{FF2B5EF4-FFF2-40B4-BE49-F238E27FC236}">
                    <a16:creationId xmlns:a16="http://schemas.microsoft.com/office/drawing/2014/main" id="{EAB35523-CD59-0FB1-D8B1-258D12D25E0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582" y="3093385"/>
                <a:ext cx="595477" cy="595475"/>
              </a:xfrm>
              <a:prstGeom prst="rect">
                <a:avLst/>
              </a:prstGeom>
            </p:spPr>
          </p:pic>
        </p:grpSp>
      </p:grpSp>
    </p:spTree>
    <p:extLst>
      <p:ext uri="{BB962C8B-B14F-4D97-AF65-F5344CB8AC3E}">
        <p14:creationId xmlns:p14="http://schemas.microsoft.com/office/powerpoint/2010/main" val="381968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72A4-3BA2-1D8D-FCF0-4AE782D5B7E2}"/>
              </a:ext>
            </a:extLst>
          </p:cNvPr>
          <p:cNvSpPr>
            <a:spLocks noGrp="1"/>
          </p:cNvSpPr>
          <p:nvPr>
            <p:ph type="title"/>
          </p:nvPr>
        </p:nvSpPr>
        <p:spPr/>
        <p:txBody>
          <a:bodyPr/>
          <a:lstStyle/>
          <a:p>
            <a:r>
              <a:rPr lang="en-US"/>
              <a:t>Path to Net-Zero Emissions by 2050</a:t>
            </a:r>
          </a:p>
        </p:txBody>
      </p:sp>
      <p:pic>
        <p:nvPicPr>
          <p:cNvPr id="8" name="Picture 7" descr="Bar chart of CO2 Emissions in 2015, 2030, 2040 and 2050 showing a drop in remaining GHG emissions and the addition of BAU Emissions Reductions and growing proportions over time of Further Emissions Reductions Through Investments Across All Pillars (e.g., CCUS, Industrial Electrificationa nd LCFFES, and Energy Efficiency) and in the last bar, Difficult-to-Abate Emissions Addressed by Other Approaches (e.g., Negative Emissions Technologies)">
            <a:extLst>
              <a:ext uri="{FF2B5EF4-FFF2-40B4-BE49-F238E27FC236}">
                <a16:creationId xmlns:a16="http://schemas.microsoft.com/office/drawing/2014/main" id="{42D3BEB2-2667-1F6C-54D3-F6AA041958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8970" y="1222112"/>
            <a:ext cx="8838191" cy="4938056"/>
          </a:xfrm>
          <a:prstGeom prst="rect">
            <a:avLst/>
          </a:prstGeom>
        </p:spPr>
      </p:pic>
    </p:spTree>
    <p:extLst>
      <p:ext uri="{BB962C8B-B14F-4D97-AF65-F5344CB8AC3E}">
        <p14:creationId xmlns:p14="http://schemas.microsoft.com/office/powerpoint/2010/main" val="83107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graph with the Y-axis labeled as LCFFES and CCUS and the x-axis broken up into Industrial Electrification and Energy Efficiency  showing the names of technologies with 2020, 2025, 2030, 2050 and 2050 bands sweeping across. Rectangles denoted as meaning &quot;Facility&quot; surround the terms Clean H2 blending, Clean H2 ammonia, and Clean H2 for process heat, Clean H2 iron or steel, scale-up clean H2, and HT heat pumps, which the key says means &quot;Facility.&quot; Rectangles meaning &quot;Beyond plant bounds&quot; surround HT heat pumps and scale-up clean H2. Rectangles meaning &quot;Core process&quot; are on clean H2 iron or steel, clean H2 for process heat, and HT heat pumps.">
            <a:extLst>
              <a:ext uri="{FF2B5EF4-FFF2-40B4-BE49-F238E27FC236}">
                <a16:creationId xmlns:a16="http://schemas.microsoft.com/office/drawing/2014/main" id="{96F92E28-6B26-44C7-B00F-BC19D4EA6E00}"/>
              </a:ext>
            </a:extLst>
          </p:cNvPr>
          <p:cNvPicPr>
            <a:picLocks noChangeAspect="1"/>
          </p:cNvPicPr>
          <p:nvPr/>
        </p:nvPicPr>
        <p:blipFill>
          <a:blip r:embed="rId3"/>
          <a:stretch>
            <a:fillRect/>
          </a:stretch>
        </p:blipFill>
        <p:spPr bwMode="auto">
          <a:xfrm>
            <a:off x="491749" y="1236418"/>
            <a:ext cx="8567087" cy="4217765"/>
          </a:xfrm>
          <a:prstGeom prst="rect">
            <a:avLst/>
          </a:prstGeom>
          <a:noFill/>
          <a:ln>
            <a:noFill/>
          </a:ln>
        </p:spPr>
      </p:pic>
      <p:sp>
        <p:nvSpPr>
          <p:cNvPr id="4" name="TextBox 3">
            <a:extLst>
              <a:ext uri="{FF2B5EF4-FFF2-40B4-BE49-F238E27FC236}">
                <a16:creationId xmlns:a16="http://schemas.microsoft.com/office/drawing/2014/main" id="{739D100A-0EE0-4A63-BE2B-A10A994E770E}"/>
              </a:ext>
            </a:extLst>
          </p:cNvPr>
          <p:cNvSpPr txBox="1"/>
          <p:nvPr/>
        </p:nvSpPr>
        <p:spPr>
          <a:xfrm>
            <a:off x="650249" y="5574039"/>
            <a:ext cx="8165556" cy="538609"/>
          </a:xfrm>
          <a:prstGeom prst="rect">
            <a:avLst/>
          </a:prstGeom>
          <a:noFill/>
        </p:spPr>
        <p:txBody>
          <a:bodyPr wrap="square" lIns="91440" tIns="45720" rIns="91440" bIns="45720" rtlCol="0" anchor="t">
            <a:spAutoFit/>
          </a:bodyPr>
          <a:lstStyle/>
          <a:p>
            <a:pPr marL="0" marR="0" lvl="0" indent="0" algn="ctr" defTabSz="914126"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a:rPr>
              <a:t>Landscape of major RD&amp;D investment opportunities for industrial decarbonization between now and 2050.</a:t>
            </a:r>
            <a:endParaRPr kumimoji="0" lang="EN-US" sz="12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a:endParaRPr>
          </a:p>
          <a:p>
            <a:pPr marL="0" marR="0" lvl="0" indent="0" algn="ctr" defTabSz="914126"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a:rPr>
              <a:t>LCFFES</a:t>
            </a:r>
            <a:r>
              <a:rPr kumimoji="0" lang="EN-US" sz="12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a:rPr>
              <a:t> = Low-Cost Fuels, Feedstocks, and Energy Sources; </a:t>
            </a:r>
            <a:r>
              <a:rPr kumimoji="0" lang="EN-US" sz="1200" b="1"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a:rPr>
              <a:t>CCUS</a:t>
            </a:r>
            <a:r>
              <a:rPr kumimoji="0" lang="EN-US" sz="1200" b="0" i="0" u="none" strike="noStrike" kern="1200" cap="none" spc="0" normalizeH="0" baseline="0" noProof="0" dirty="0">
                <a:ln>
                  <a:noFill/>
                </a:ln>
                <a:solidFill>
                  <a:srgbClr val="000000"/>
                </a:solidFill>
                <a:effectLst/>
                <a:uLnTx/>
                <a:uFillTx/>
                <a:latin typeface="Arial" panose="020B0604020202020204"/>
                <a:ea typeface="Times New Roman" panose="02020603050405020304" pitchFamily="18" charset="0"/>
                <a:cs typeface="Calibri"/>
              </a:rPr>
              <a:t> = Carbon Capture Utilization and Storage </a:t>
            </a:r>
          </a:p>
        </p:txBody>
      </p:sp>
      <p:sp>
        <p:nvSpPr>
          <p:cNvPr id="8" name="TextBox 7"/>
          <p:cNvSpPr txBox="1"/>
          <p:nvPr/>
        </p:nvSpPr>
        <p:spPr>
          <a:xfrm>
            <a:off x="1046052" y="6129953"/>
            <a:ext cx="3590975" cy="276999"/>
          </a:xfrm>
          <a:prstGeom prst="rect">
            <a:avLst/>
          </a:prstGeom>
          <a:noFill/>
        </p:spPr>
        <p:txBody>
          <a:bodyPr wrap="square" lIns="91440" tIns="45720" rIns="91440" bIns="45720" rtlCol="0" anchor="t">
            <a:spAutoFit/>
          </a:bodyPr>
          <a:lstStyle/>
          <a:p>
            <a:pPr marL="0" marR="0" lvl="0" indent="0" algn="l" defTabSz="914126"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Times New Roman" panose="02020603050405020304" pitchFamily="18" charset="0"/>
                <a:cs typeface="Calibri"/>
              </a:rPr>
              <a:t>Source:</a:t>
            </a:r>
            <a:r>
              <a:rPr kumimoji="0" lang="en-US" sz="1200" b="1" i="0" u="none" strike="noStrike" kern="1200" cap="none" spc="0" normalizeH="0" baseline="0" noProof="0">
                <a:ln>
                  <a:noFill/>
                </a:ln>
                <a:solidFill>
                  <a:srgbClr val="FFFFFF"/>
                </a:solidFill>
                <a:effectLst/>
                <a:uLnTx/>
                <a:uFillTx/>
                <a:latin typeface="Arial" panose="020B0604020202020204"/>
                <a:ea typeface="Times New Roman" panose="02020603050405020304" pitchFamily="18" charset="0"/>
                <a:cs typeface="Calibri"/>
              </a:rPr>
              <a:t> </a:t>
            </a:r>
            <a:r>
              <a:rPr kumimoji="0" lang="en-US" sz="1200" b="1" i="0" u="none" strike="noStrike" kern="1200" cap="none" spc="0" normalizeH="0" baseline="0" noProof="0">
                <a:ln>
                  <a:noFill/>
                </a:ln>
                <a:solidFill>
                  <a:srgbClr val="028592">
                    <a:lumMod val="75000"/>
                  </a:srgbClr>
                </a:solidFill>
                <a:effectLst/>
                <a:uLnTx/>
                <a:uFillTx/>
                <a:latin typeface="Arial" panose="020B0604020202020204"/>
                <a:ea typeface="Times New Roman" panose="02020603050405020304" pitchFamily="18" charset="0"/>
                <a:cs typeface="Calibri"/>
                <a:hlinkClick r:id="rId4">
                  <a:extLst>
                    <a:ext uri="{A12FA001-AC4F-418D-AE19-62706E023703}">
                      <ahyp:hlinkClr xmlns:ahyp="http://schemas.microsoft.com/office/drawing/2018/hyperlinkcolor" val="tx"/>
                    </a:ext>
                  </a:extLst>
                </a:hlinkClick>
              </a:rPr>
              <a:t>Industrial Decarbonization Roadmap</a:t>
            </a:r>
            <a:endParaRPr kumimoji="0" lang="EN-US" sz="1200" b="0" i="0" u="none" strike="noStrike" kern="1200" cap="none" spc="0" normalizeH="0" baseline="0" noProof="0">
              <a:ln>
                <a:noFill/>
              </a:ln>
              <a:solidFill>
                <a:srgbClr val="028592">
                  <a:lumMod val="75000"/>
                </a:srgbClr>
              </a:solidFill>
              <a:effectLst/>
              <a:uLnTx/>
              <a:uFillTx/>
              <a:latin typeface="Arial" panose="020B0604020202020204"/>
              <a:ea typeface="Times New Roman" panose="02020603050405020304" pitchFamily="18" charset="0"/>
              <a:cs typeface="Calibri"/>
            </a:endParaRPr>
          </a:p>
        </p:txBody>
      </p:sp>
      <p:sp>
        <p:nvSpPr>
          <p:cNvPr id="15" name="Rectangle: Rounded Corners 14">
            <a:extLst>
              <a:ext uri="{FF2B5EF4-FFF2-40B4-BE49-F238E27FC236}">
                <a16:creationId xmlns:a16="http://schemas.microsoft.com/office/drawing/2014/main" id="{CEC5FC05-9D0F-44B2-8A07-C2614B5BE027}"/>
              </a:ext>
            </a:extLst>
          </p:cNvPr>
          <p:cNvSpPr/>
          <p:nvPr/>
        </p:nvSpPr>
        <p:spPr>
          <a:xfrm>
            <a:off x="888983" y="3161760"/>
            <a:ext cx="839547" cy="1141533"/>
          </a:xfrm>
          <a:prstGeom prst="roundRect">
            <a:avLst/>
          </a:prstGeom>
          <a:noFill/>
          <a:ln w="38100">
            <a:solidFill>
              <a:srgbClr val="FECB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85A8E63D-D60A-430B-8AF5-FE5A4CEB13AE}"/>
              </a:ext>
              <a:ext uri="{C183D7F6-B498-43B3-948B-1728B52AA6E4}">
                <adec:decorative xmlns:adec="http://schemas.microsoft.com/office/drawing/2017/decorative" val="1"/>
              </a:ext>
            </a:extLst>
          </p:cNvPr>
          <p:cNvSpPr/>
          <p:nvPr/>
        </p:nvSpPr>
        <p:spPr>
          <a:xfrm>
            <a:off x="9440221" y="3033339"/>
            <a:ext cx="2171134" cy="296473"/>
          </a:xfrm>
          <a:prstGeom prst="roundRect">
            <a:avLst/>
          </a:prstGeom>
          <a:noFill/>
          <a:ln w="38100">
            <a:solidFill>
              <a:srgbClr val="5E6A71"/>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00"/>
                </a:solidFill>
                <a:effectLst/>
                <a:uLnTx/>
                <a:uFillTx/>
                <a:latin typeface="Franklin Gothic Book"/>
                <a:ea typeface="+mn-ea"/>
                <a:cs typeface="+mn-cs"/>
              </a:rPr>
              <a:t>Core process</a:t>
            </a:r>
          </a:p>
        </p:txBody>
      </p:sp>
      <p:sp>
        <p:nvSpPr>
          <p:cNvPr id="23" name="Rectangle: Rounded Corners 22">
            <a:extLst>
              <a:ext uri="{FF2B5EF4-FFF2-40B4-BE49-F238E27FC236}">
                <a16:creationId xmlns:a16="http://schemas.microsoft.com/office/drawing/2014/main" id="{C9B59EC2-1F8A-43CB-9D25-619785975EB5}"/>
              </a:ext>
              <a:ext uri="{C183D7F6-B498-43B3-948B-1728B52AA6E4}">
                <adec:decorative xmlns:adec="http://schemas.microsoft.com/office/drawing/2017/decorative" val="1"/>
              </a:ext>
            </a:extLst>
          </p:cNvPr>
          <p:cNvSpPr/>
          <p:nvPr/>
        </p:nvSpPr>
        <p:spPr>
          <a:xfrm>
            <a:off x="9440221" y="3402200"/>
            <a:ext cx="2171134" cy="296473"/>
          </a:xfrm>
          <a:prstGeom prst="roundRect">
            <a:avLst/>
          </a:prstGeom>
          <a:noFill/>
          <a:ln w="38100">
            <a:solidFill>
              <a:srgbClr val="FECB00"/>
            </a:solidFill>
            <a:prstDash val="solid"/>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00"/>
                </a:solidFill>
                <a:effectLst/>
                <a:uLnTx/>
                <a:uFillTx/>
                <a:latin typeface="Franklin Gothic Book"/>
                <a:ea typeface="+mn-ea"/>
                <a:cs typeface="+mn-cs"/>
              </a:rPr>
              <a:t>Facility</a:t>
            </a:r>
            <a:endParaRPr kumimoji="0" lang="en-US" sz="17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4" name="Rectangle: Rounded Corners 23">
            <a:extLst>
              <a:ext uri="{FF2B5EF4-FFF2-40B4-BE49-F238E27FC236}">
                <a16:creationId xmlns:a16="http://schemas.microsoft.com/office/drawing/2014/main" id="{4A300AE6-8342-4DAA-BE6D-800E9C5B1D73}"/>
              </a:ext>
              <a:ext uri="{C183D7F6-B498-43B3-948B-1728B52AA6E4}">
                <adec:decorative xmlns:adec="http://schemas.microsoft.com/office/drawing/2017/decorative" val="1"/>
              </a:ext>
            </a:extLst>
          </p:cNvPr>
          <p:cNvSpPr/>
          <p:nvPr/>
        </p:nvSpPr>
        <p:spPr>
          <a:xfrm>
            <a:off x="9350460" y="2143493"/>
            <a:ext cx="2384725" cy="2079888"/>
          </a:xfrm>
          <a:prstGeom prst="roundRect">
            <a:avLst/>
          </a:prstGeom>
          <a:noFill/>
          <a:ln w="38100">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marL="0" marR="0" lvl="0" indent="0" algn="ctr" defTabSz="914126" rtl="0" eaLnBrk="1" fontAlgn="auto" latinLnBrk="0" hangingPunct="1">
              <a:lnSpc>
                <a:spcPts val="1600"/>
              </a:lnSpc>
              <a:spcBef>
                <a:spcPts val="0"/>
              </a:spcBef>
              <a:spcAft>
                <a:spcPts val="0"/>
              </a:spcAft>
              <a:buClrTx/>
              <a:buSzTx/>
              <a:buFontTx/>
              <a:buNone/>
              <a:tabLst/>
              <a:defRPr/>
            </a:pPr>
            <a:r>
              <a:rPr kumimoji="0" lang="en-US" sz="1750" b="0" i="0" u="none" strike="noStrike" kern="1200" cap="none" spc="0" normalizeH="0" baseline="0" noProof="0">
                <a:ln>
                  <a:noFill/>
                </a:ln>
                <a:solidFill>
                  <a:srgbClr val="000000"/>
                </a:solidFill>
                <a:effectLst/>
                <a:uLnTx/>
                <a:uFillTx/>
                <a:latin typeface="Arial" panose="020B0604020202020204"/>
                <a:ea typeface="+mn-ea"/>
                <a:cs typeface="+mn-cs"/>
              </a:rPr>
              <a:t>Industrial GHGs require approaches at multiple levels:</a:t>
            </a:r>
          </a:p>
        </p:txBody>
      </p:sp>
      <p:sp>
        <p:nvSpPr>
          <p:cNvPr id="25" name="Rectangle: Rounded Corners 24">
            <a:extLst>
              <a:ext uri="{FF2B5EF4-FFF2-40B4-BE49-F238E27FC236}">
                <a16:creationId xmlns:a16="http://schemas.microsoft.com/office/drawing/2014/main" id="{A19BD8A5-BCC5-4A0D-9218-09BA6AA14EDF}"/>
              </a:ext>
              <a:ext uri="{C183D7F6-B498-43B3-948B-1728B52AA6E4}">
                <adec:decorative xmlns:adec="http://schemas.microsoft.com/office/drawing/2017/decorative" val="1"/>
              </a:ext>
            </a:extLst>
          </p:cNvPr>
          <p:cNvSpPr/>
          <p:nvPr/>
        </p:nvSpPr>
        <p:spPr>
          <a:xfrm>
            <a:off x="9440221" y="3771061"/>
            <a:ext cx="2171134" cy="296473"/>
          </a:xfrm>
          <a:prstGeom prst="roundRect">
            <a:avLst/>
          </a:prstGeom>
          <a:noFill/>
          <a:ln w="38100">
            <a:solidFill>
              <a:srgbClr val="005B82"/>
            </a:solidFill>
            <a:prstDash val="solid"/>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ranklin Gothic Book"/>
                <a:ea typeface="+mn-ea"/>
                <a:cs typeface="+mn-cs"/>
              </a:rPr>
              <a:t>Beyond plant bounds</a:t>
            </a:r>
            <a:endParaRPr kumimoji="0" lang="en-US" sz="16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9" name="Rectangle: Rounded Corners 28">
            <a:extLst>
              <a:ext uri="{FF2B5EF4-FFF2-40B4-BE49-F238E27FC236}">
                <a16:creationId xmlns:a16="http://schemas.microsoft.com/office/drawing/2014/main" id="{259E7958-2875-4290-B446-E51C31924090}"/>
              </a:ext>
            </a:extLst>
          </p:cNvPr>
          <p:cNvSpPr/>
          <p:nvPr/>
        </p:nvSpPr>
        <p:spPr>
          <a:xfrm>
            <a:off x="2958898" y="3306762"/>
            <a:ext cx="1527055" cy="288947"/>
          </a:xfrm>
          <a:prstGeom prst="roundRect">
            <a:avLst/>
          </a:prstGeom>
          <a:noFill/>
          <a:ln w="38100">
            <a:solidFill>
              <a:srgbClr val="005B82"/>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1405E5F3-8E00-4F39-B944-02D26E2E4A7A}"/>
              </a:ext>
            </a:extLst>
          </p:cNvPr>
          <p:cNvSpPr/>
          <p:nvPr/>
        </p:nvSpPr>
        <p:spPr>
          <a:xfrm rot="5400000">
            <a:off x="2798052" y="2461168"/>
            <a:ext cx="363036" cy="810628"/>
          </a:xfrm>
          <a:prstGeom prst="roundRect">
            <a:avLst/>
          </a:prstGeom>
          <a:noFill/>
          <a:ln w="38100">
            <a:solidFill>
              <a:srgbClr val="FFC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0D6D9F17-3FEF-4F28-8DAC-E4973C529617}"/>
              </a:ext>
            </a:extLst>
          </p:cNvPr>
          <p:cNvSpPr/>
          <p:nvPr/>
        </p:nvSpPr>
        <p:spPr>
          <a:xfrm>
            <a:off x="888983" y="3936077"/>
            <a:ext cx="2069915" cy="308066"/>
          </a:xfrm>
          <a:prstGeom prst="roundRect">
            <a:avLst>
              <a:gd name="adj" fmla="val 31104"/>
            </a:avLst>
          </a:prstGeom>
          <a:noFill/>
          <a:ln w="38100">
            <a:solidFill>
              <a:srgbClr val="5E6A7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Rounded Corners 33">
            <a:extLst>
              <a:ext uri="{FF2B5EF4-FFF2-40B4-BE49-F238E27FC236}">
                <a16:creationId xmlns:a16="http://schemas.microsoft.com/office/drawing/2014/main" id="{AA928BE7-F6C3-4231-A81A-25788F34C09A}"/>
              </a:ext>
            </a:extLst>
          </p:cNvPr>
          <p:cNvSpPr/>
          <p:nvPr/>
        </p:nvSpPr>
        <p:spPr>
          <a:xfrm>
            <a:off x="3684191" y="3252050"/>
            <a:ext cx="777145" cy="401537"/>
          </a:xfrm>
          <a:prstGeom prst="roundRect">
            <a:avLst/>
          </a:prstGeom>
          <a:noFill/>
          <a:ln w="38100">
            <a:solidFill>
              <a:srgbClr val="FFC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D245BBE6-AB0A-4AE1-B0DA-D1D429485B89}"/>
              </a:ext>
            </a:extLst>
          </p:cNvPr>
          <p:cNvSpPr/>
          <p:nvPr/>
        </p:nvSpPr>
        <p:spPr>
          <a:xfrm>
            <a:off x="2625634" y="2736207"/>
            <a:ext cx="1763513" cy="236001"/>
          </a:xfrm>
          <a:prstGeom prst="roundRect">
            <a:avLst/>
          </a:prstGeom>
          <a:noFill/>
          <a:ln w="38100">
            <a:solidFill>
              <a:srgbClr val="5E6A7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8C9C4A14-B3EA-F1E0-940A-CE4063D593BD}"/>
              </a:ext>
            </a:extLst>
          </p:cNvPr>
          <p:cNvSpPr/>
          <p:nvPr/>
        </p:nvSpPr>
        <p:spPr>
          <a:xfrm rot="5400000">
            <a:off x="3537246" y="3510697"/>
            <a:ext cx="300390" cy="1460651"/>
          </a:xfrm>
          <a:prstGeom prst="roundRect">
            <a:avLst/>
          </a:prstGeom>
          <a:noFill/>
          <a:ln w="38100">
            <a:solidFill>
              <a:srgbClr val="FFC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0156073-1642-8CFE-25FF-BC770416B74C}"/>
              </a:ext>
            </a:extLst>
          </p:cNvPr>
          <p:cNvSpPr/>
          <p:nvPr/>
        </p:nvSpPr>
        <p:spPr>
          <a:xfrm>
            <a:off x="2924236" y="4060942"/>
            <a:ext cx="1527056" cy="401537"/>
          </a:xfrm>
          <a:prstGeom prst="roundRect">
            <a:avLst/>
          </a:prstGeom>
          <a:noFill/>
          <a:ln w="38100">
            <a:solidFill>
              <a:srgbClr val="005B82"/>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A20D8986-839A-0FC4-371D-D4BCD86DBDB3}"/>
              </a:ext>
            </a:extLst>
          </p:cNvPr>
          <p:cNvSpPr/>
          <p:nvPr/>
        </p:nvSpPr>
        <p:spPr>
          <a:xfrm>
            <a:off x="2991068" y="4132920"/>
            <a:ext cx="1405970" cy="230289"/>
          </a:xfrm>
          <a:prstGeom prst="roundRect">
            <a:avLst/>
          </a:prstGeom>
          <a:noFill/>
          <a:ln w="38100">
            <a:solidFill>
              <a:srgbClr val="5E6A7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15">
            <a:extLst>
              <a:ext uri="{FF2B5EF4-FFF2-40B4-BE49-F238E27FC236}">
                <a16:creationId xmlns:a16="http://schemas.microsoft.com/office/drawing/2014/main" id="{B7EC139E-7D25-BECE-3239-CF5E619A81CB}"/>
              </a:ext>
            </a:extLst>
          </p:cNvPr>
          <p:cNvSpPr txBox="1">
            <a:spLocks/>
          </p:cNvSpPr>
          <p:nvPr/>
        </p:nvSpPr>
        <p:spPr bwMode="auto">
          <a:xfrm>
            <a:off x="9246865" y="2942326"/>
            <a:ext cx="2718298" cy="329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797" indent="-342797" algn="l" defTabSz="457063" rtl="0" eaLnBrk="1" fontAlgn="base" hangingPunct="1">
              <a:spcBef>
                <a:spcPct val="20000"/>
              </a:spcBef>
              <a:spcAft>
                <a:spcPct val="0"/>
              </a:spcAft>
              <a:buFont typeface="Arial" charset="0"/>
              <a:buChar char="•"/>
              <a:defRPr sz="2599" kern="1200">
                <a:solidFill>
                  <a:srgbClr val="282B2E"/>
                </a:solidFill>
                <a:latin typeface="+mj-lt"/>
                <a:ea typeface="ヒラギノ角ゴ Pro W3" charset="0"/>
                <a:cs typeface="Arial"/>
              </a:defRPr>
            </a:lvl1pPr>
            <a:lvl2pPr marL="742727" indent="-285664" algn="l" defTabSz="457063" rtl="0" eaLnBrk="1" fontAlgn="base" hangingPunct="1">
              <a:spcBef>
                <a:spcPct val="20000"/>
              </a:spcBef>
              <a:spcAft>
                <a:spcPct val="0"/>
              </a:spcAft>
              <a:buFont typeface="Arial" charset="0"/>
              <a:buChar char="–"/>
              <a:defRPr sz="2399" kern="1200">
                <a:solidFill>
                  <a:srgbClr val="282B2E"/>
                </a:solidFill>
                <a:latin typeface="+mn-lt"/>
                <a:ea typeface="ヒラギノ角ゴ Pro W3" charset="0"/>
                <a:cs typeface="Arial"/>
              </a:defRPr>
            </a:lvl2pPr>
            <a:lvl3pPr marL="1142657" indent="-228531" algn="l" defTabSz="457063" rtl="0" eaLnBrk="1" fontAlgn="base" hangingPunct="1">
              <a:spcBef>
                <a:spcPct val="20000"/>
              </a:spcBef>
              <a:spcAft>
                <a:spcPct val="0"/>
              </a:spcAft>
              <a:buFont typeface="Arial" charset="0"/>
              <a:buChar char="•"/>
              <a:defRPr sz="2199" kern="1200">
                <a:solidFill>
                  <a:srgbClr val="282B2E"/>
                </a:solidFill>
                <a:latin typeface="+mn-lt"/>
                <a:ea typeface="ヒラギノ角ゴ Pro W3" charset="0"/>
                <a:cs typeface="Arial"/>
              </a:defRPr>
            </a:lvl3pPr>
            <a:lvl4pPr marL="1599720" indent="-228531" algn="l" defTabSz="457063" rtl="0" eaLnBrk="1" fontAlgn="base" hangingPunct="1">
              <a:spcBef>
                <a:spcPct val="20000"/>
              </a:spcBef>
              <a:spcAft>
                <a:spcPct val="0"/>
              </a:spcAft>
              <a:buFont typeface="Arial" charset="0"/>
              <a:buChar char="–"/>
              <a:defRPr sz="1999" kern="1200">
                <a:solidFill>
                  <a:srgbClr val="282B2E"/>
                </a:solidFill>
                <a:latin typeface="+mn-lt"/>
                <a:ea typeface="ヒラギノ角ゴ Pro W3" charset="0"/>
                <a:cs typeface="Arial"/>
              </a:defRPr>
            </a:lvl4pPr>
            <a:lvl5pPr marL="2056783" indent="-228531" algn="l" defTabSz="457063"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a:lstStyle>
          <a:p>
            <a:pPr marL="342265" marR="0" lvl="0" indent="-342265" algn="l" defTabSz="457063" rtl="0" eaLnBrk="1" fontAlgn="base" latinLnBrk="0" hangingPunct="1">
              <a:lnSpc>
                <a:spcPct val="100000"/>
              </a:lnSpc>
              <a:spcBef>
                <a:spcPts val="0"/>
              </a:spcBef>
              <a:spcAft>
                <a:spcPts val="2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82B2E"/>
              </a:solidFill>
              <a:effectLst/>
              <a:uLnTx/>
              <a:uFillTx/>
              <a:latin typeface="Arial" panose="020B0604020202020204"/>
              <a:cs typeface="Arial"/>
            </a:endParaRPr>
          </a:p>
        </p:txBody>
      </p:sp>
      <p:sp>
        <p:nvSpPr>
          <p:cNvPr id="2" name="Title 1">
            <a:extLst>
              <a:ext uri="{FF2B5EF4-FFF2-40B4-BE49-F238E27FC236}">
                <a16:creationId xmlns:a16="http://schemas.microsoft.com/office/drawing/2014/main" id="{36B520E6-55AC-40A5-CCB6-B0C709E57D15}"/>
              </a:ext>
            </a:extLst>
          </p:cNvPr>
          <p:cNvSpPr>
            <a:spLocks noGrp="1"/>
          </p:cNvSpPr>
          <p:nvPr>
            <p:ph type="title"/>
          </p:nvPr>
        </p:nvSpPr>
        <p:spPr/>
        <p:txBody>
          <a:bodyPr/>
          <a:lstStyle/>
          <a:p>
            <a:r>
              <a:rPr lang="en-US">
                <a:latin typeface="Franklin Gothic Medium"/>
              </a:rPr>
              <a:t>Landscape of Needed RD&amp;D Investment</a:t>
            </a:r>
            <a:endParaRPr lang="en-US"/>
          </a:p>
        </p:txBody>
      </p:sp>
    </p:spTree>
    <p:extLst>
      <p:ext uri="{BB962C8B-B14F-4D97-AF65-F5344CB8AC3E}">
        <p14:creationId xmlns:p14="http://schemas.microsoft.com/office/powerpoint/2010/main" val="2342419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CCBD4-9979-55FA-BE41-0E447898C3DA}"/>
              </a:ext>
            </a:extLst>
          </p:cNvPr>
          <p:cNvSpPr>
            <a:spLocks noGrp="1"/>
          </p:cNvSpPr>
          <p:nvPr>
            <p:ph type="title"/>
          </p:nvPr>
        </p:nvSpPr>
        <p:spPr/>
        <p:txBody>
          <a:bodyPr/>
          <a:lstStyle/>
          <a:p>
            <a:r>
              <a:rPr lang="en-US"/>
              <a:t>IEDO Fit within DOE Landscape</a:t>
            </a:r>
          </a:p>
        </p:txBody>
      </p:sp>
      <p:sp>
        <p:nvSpPr>
          <p:cNvPr id="35" name="TextBox 34">
            <a:extLst>
              <a:ext uri="{FF2B5EF4-FFF2-40B4-BE49-F238E27FC236}">
                <a16:creationId xmlns:a16="http://schemas.microsoft.com/office/drawing/2014/main" id="{5EEC1A26-47AD-FBE0-2BD4-7D9A122697A7}"/>
              </a:ext>
            </a:extLst>
          </p:cNvPr>
          <p:cNvSpPr txBox="1"/>
          <p:nvPr/>
        </p:nvSpPr>
        <p:spPr>
          <a:xfrm rot="16200000">
            <a:off x="-199767" y="5358455"/>
            <a:ext cx="1766972" cy="3077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694" tIns="45694" rIns="45694" bIns="45694" numCol="1" spcCol="38100" rtlCol="0" anchor="t">
            <a:spAutoFit/>
          </a:bodyPr>
          <a:lstStyle/>
          <a:p>
            <a:pPr algn="ctr" defTabSz="913852" hangingPunct="0"/>
            <a:r>
              <a:rPr lang="en-US" sz="1400">
                <a:solidFill>
                  <a:srgbClr val="000000"/>
                </a:solidFill>
                <a:sym typeface="Helvetica"/>
              </a:rPr>
              <a:t>RISK PROFILES</a:t>
            </a:r>
            <a:endParaRPr lang="en-US" sz="1400" baseline="30000">
              <a:solidFill>
                <a:srgbClr val="000000"/>
              </a:solidFill>
              <a:sym typeface="Helvetica"/>
            </a:endParaRPr>
          </a:p>
        </p:txBody>
      </p:sp>
      <p:grpSp>
        <p:nvGrpSpPr>
          <p:cNvPr id="34" name="Group 33" descr="A graph of risk profiles versus timeline/investment stage showing a decrease in technical risk and project risk and market risk as you move to the right.">
            <a:extLst>
              <a:ext uri="{FF2B5EF4-FFF2-40B4-BE49-F238E27FC236}">
                <a16:creationId xmlns:a16="http://schemas.microsoft.com/office/drawing/2014/main" id="{13B338CD-CAE3-2E08-06A9-5B5A8BC16E01}"/>
              </a:ext>
            </a:extLst>
          </p:cNvPr>
          <p:cNvGrpSpPr/>
          <p:nvPr/>
        </p:nvGrpSpPr>
        <p:grpSpPr>
          <a:xfrm>
            <a:off x="837581" y="4891451"/>
            <a:ext cx="10861729" cy="1553114"/>
            <a:chOff x="837581" y="4891451"/>
            <a:chExt cx="10861729" cy="1553114"/>
          </a:xfrm>
        </p:grpSpPr>
        <p:sp>
          <p:nvSpPr>
            <p:cNvPr id="28" name="Rectangle 27">
              <a:extLst>
                <a:ext uri="{FF2B5EF4-FFF2-40B4-BE49-F238E27FC236}">
                  <a16:creationId xmlns:a16="http://schemas.microsoft.com/office/drawing/2014/main" id="{F219C466-DB98-EED0-773B-1486220D1D4C}"/>
                </a:ext>
              </a:extLst>
            </p:cNvPr>
            <p:cNvSpPr/>
            <p:nvPr/>
          </p:nvSpPr>
          <p:spPr>
            <a:xfrm>
              <a:off x="1052229" y="4891451"/>
              <a:ext cx="6545529" cy="1355443"/>
            </a:xfrm>
            <a:prstGeom prst="rect">
              <a:avLst/>
            </a:prstGeom>
            <a:solidFill>
              <a:schemeClr val="accent1">
                <a:alpha val="1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endParaRPr lang="en-US" sz="1798">
                <a:solidFill>
                  <a:prstClr val="white"/>
                </a:solidFill>
              </a:endParaRPr>
            </a:p>
          </p:txBody>
        </p:sp>
        <p:cxnSp>
          <p:nvCxnSpPr>
            <p:cNvPr id="43" name="Straight Arrow Connector 42">
              <a:extLst>
                <a:ext uri="{FF2B5EF4-FFF2-40B4-BE49-F238E27FC236}">
                  <a16:creationId xmlns:a16="http://schemas.microsoft.com/office/drawing/2014/main" id="{82BD5918-CB5A-7005-33B9-DB0748062C27}"/>
                </a:ext>
              </a:extLst>
            </p:cNvPr>
            <p:cNvCxnSpPr>
              <a:cxnSpLocks/>
            </p:cNvCxnSpPr>
            <p:nvPr/>
          </p:nvCxnSpPr>
          <p:spPr>
            <a:xfrm>
              <a:off x="843162" y="6444565"/>
              <a:ext cx="1085614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7F74D965-5F44-C0BF-8633-11C509009FF9}"/>
                </a:ext>
              </a:extLst>
            </p:cNvPr>
            <p:cNvSpPr/>
            <p:nvPr/>
          </p:nvSpPr>
          <p:spPr>
            <a:xfrm>
              <a:off x="1049266" y="4913253"/>
              <a:ext cx="3249983" cy="1323443"/>
            </a:xfrm>
            <a:prstGeom prst="rect">
              <a:avLst/>
            </a:prstGeom>
            <a:solidFill>
              <a:srgbClr val="C89800">
                <a:alpha val="15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endParaRPr lang="en-US" sz="1798">
                <a:solidFill>
                  <a:prstClr val="white"/>
                </a:solidFill>
              </a:endParaRPr>
            </a:p>
          </p:txBody>
        </p:sp>
        <p:cxnSp>
          <p:nvCxnSpPr>
            <p:cNvPr id="46" name="Straight Arrow Connector 45">
              <a:extLst>
                <a:ext uri="{FF2B5EF4-FFF2-40B4-BE49-F238E27FC236}">
                  <a16:creationId xmlns:a16="http://schemas.microsoft.com/office/drawing/2014/main" id="{449F9151-261D-A108-2E50-A9EBAB83387C}"/>
                </a:ext>
              </a:extLst>
            </p:cNvPr>
            <p:cNvCxnSpPr>
              <a:cxnSpLocks/>
            </p:cNvCxnSpPr>
            <p:nvPr/>
          </p:nvCxnSpPr>
          <p:spPr>
            <a:xfrm flipH="1" flipV="1">
              <a:off x="837581" y="4891451"/>
              <a:ext cx="18107" cy="15522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ight Triangle 1">
              <a:extLst>
                <a:ext uri="{FF2B5EF4-FFF2-40B4-BE49-F238E27FC236}">
                  <a16:creationId xmlns:a16="http://schemas.microsoft.com/office/drawing/2014/main" id="{FB587B5F-F5CD-A0F2-EB00-AED5F44011FC}"/>
                </a:ext>
              </a:extLst>
            </p:cNvPr>
            <p:cNvSpPr/>
            <p:nvPr/>
          </p:nvSpPr>
          <p:spPr>
            <a:xfrm>
              <a:off x="4299249" y="4901643"/>
              <a:ext cx="7135852" cy="1335896"/>
            </a:xfrm>
            <a:custGeom>
              <a:avLst/>
              <a:gdLst>
                <a:gd name="connsiteX0" fmla="*/ 0 w 9694887"/>
                <a:gd name="connsiteY0" fmla="*/ 1164729 h 1164729"/>
                <a:gd name="connsiteX1" fmla="*/ 0 w 9694887"/>
                <a:gd name="connsiteY1" fmla="*/ 0 h 1164729"/>
                <a:gd name="connsiteX2" fmla="*/ 9694887 w 9694887"/>
                <a:gd name="connsiteY2" fmla="*/ 1164729 h 1164729"/>
                <a:gd name="connsiteX3" fmla="*/ 0 w 9694887"/>
                <a:gd name="connsiteY3" fmla="*/ 1164729 h 1164729"/>
                <a:gd name="connsiteX0" fmla="*/ 0 w 9694887"/>
                <a:gd name="connsiteY0" fmla="*/ 1164729 h 1164729"/>
                <a:gd name="connsiteX1" fmla="*/ 0 w 9694887"/>
                <a:gd name="connsiteY1" fmla="*/ 0 h 1164729"/>
                <a:gd name="connsiteX2" fmla="*/ 8844469 w 9694887"/>
                <a:gd name="connsiteY2" fmla="*/ 1050803 h 1164729"/>
                <a:gd name="connsiteX3" fmla="*/ 9694887 w 9694887"/>
                <a:gd name="connsiteY3" fmla="*/ 1164729 h 1164729"/>
                <a:gd name="connsiteX4" fmla="*/ 0 w 9694887"/>
                <a:gd name="connsiteY4" fmla="*/ 1164729 h 1164729"/>
                <a:gd name="connsiteX0" fmla="*/ 0 w 9694887"/>
                <a:gd name="connsiteY0" fmla="*/ 1164729 h 1164729"/>
                <a:gd name="connsiteX1" fmla="*/ 0 w 9694887"/>
                <a:gd name="connsiteY1" fmla="*/ 0 h 1164729"/>
                <a:gd name="connsiteX2" fmla="*/ 9690289 w 9694887"/>
                <a:gd name="connsiteY2" fmla="*/ 1027943 h 1164729"/>
                <a:gd name="connsiteX3" fmla="*/ 9694887 w 9694887"/>
                <a:gd name="connsiteY3" fmla="*/ 1164729 h 1164729"/>
                <a:gd name="connsiteX4" fmla="*/ 0 w 9694887"/>
                <a:gd name="connsiteY4" fmla="*/ 1164729 h 1164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4887" h="1164729">
                  <a:moveTo>
                    <a:pt x="0" y="1164729"/>
                  </a:moveTo>
                  <a:lnTo>
                    <a:pt x="0" y="0"/>
                  </a:lnTo>
                  <a:lnTo>
                    <a:pt x="9690289" y="1027943"/>
                  </a:lnTo>
                  <a:lnTo>
                    <a:pt x="9694887" y="1164729"/>
                  </a:lnTo>
                  <a:lnTo>
                    <a:pt x="0" y="1164729"/>
                  </a:lnTo>
                  <a:close/>
                </a:path>
              </a:pathLst>
            </a:custGeom>
            <a:solidFill>
              <a:srgbClr val="C898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endParaRPr lang="en-US" sz="1798">
                <a:solidFill>
                  <a:prstClr val="white"/>
                </a:solidFill>
              </a:endParaRPr>
            </a:p>
          </p:txBody>
        </p:sp>
        <p:sp>
          <p:nvSpPr>
            <p:cNvPr id="48" name="Right Triangle 1">
              <a:extLst>
                <a:ext uri="{FF2B5EF4-FFF2-40B4-BE49-F238E27FC236}">
                  <a16:creationId xmlns:a16="http://schemas.microsoft.com/office/drawing/2014/main" id="{49F0D5A7-CD65-7DA9-2129-157E110B8088}"/>
                </a:ext>
              </a:extLst>
            </p:cNvPr>
            <p:cNvSpPr/>
            <p:nvPr/>
          </p:nvSpPr>
          <p:spPr>
            <a:xfrm>
              <a:off x="1049266" y="4907878"/>
              <a:ext cx="4614907" cy="1346098"/>
            </a:xfrm>
            <a:custGeom>
              <a:avLst/>
              <a:gdLst>
                <a:gd name="connsiteX0" fmla="*/ 0 w 9694887"/>
                <a:gd name="connsiteY0" fmla="*/ 1164729 h 1164729"/>
                <a:gd name="connsiteX1" fmla="*/ 0 w 9694887"/>
                <a:gd name="connsiteY1" fmla="*/ 0 h 1164729"/>
                <a:gd name="connsiteX2" fmla="*/ 9694887 w 9694887"/>
                <a:gd name="connsiteY2" fmla="*/ 1164729 h 1164729"/>
                <a:gd name="connsiteX3" fmla="*/ 0 w 9694887"/>
                <a:gd name="connsiteY3" fmla="*/ 1164729 h 1164729"/>
                <a:gd name="connsiteX0" fmla="*/ 0 w 9694887"/>
                <a:gd name="connsiteY0" fmla="*/ 1164729 h 1164729"/>
                <a:gd name="connsiteX1" fmla="*/ 0 w 9694887"/>
                <a:gd name="connsiteY1" fmla="*/ 0 h 1164729"/>
                <a:gd name="connsiteX2" fmla="*/ 8844469 w 9694887"/>
                <a:gd name="connsiteY2" fmla="*/ 1050803 h 1164729"/>
                <a:gd name="connsiteX3" fmla="*/ 9694887 w 9694887"/>
                <a:gd name="connsiteY3" fmla="*/ 1164729 h 1164729"/>
                <a:gd name="connsiteX4" fmla="*/ 0 w 9694887"/>
                <a:gd name="connsiteY4" fmla="*/ 1164729 h 1164729"/>
                <a:gd name="connsiteX0" fmla="*/ 0 w 9694887"/>
                <a:gd name="connsiteY0" fmla="*/ 1164729 h 1164729"/>
                <a:gd name="connsiteX1" fmla="*/ 0 w 9694887"/>
                <a:gd name="connsiteY1" fmla="*/ 0 h 1164729"/>
                <a:gd name="connsiteX2" fmla="*/ 9690289 w 9694887"/>
                <a:gd name="connsiteY2" fmla="*/ 1027943 h 1164729"/>
                <a:gd name="connsiteX3" fmla="*/ 9694887 w 9694887"/>
                <a:gd name="connsiteY3" fmla="*/ 1164729 h 1164729"/>
                <a:gd name="connsiteX4" fmla="*/ 0 w 9694887"/>
                <a:gd name="connsiteY4" fmla="*/ 1164729 h 1164729"/>
                <a:gd name="connsiteX0" fmla="*/ 0 w 9713367"/>
                <a:gd name="connsiteY0" fmla="*/ 1164729 h 1164729"/>
                <a:gd name="connsiteX1" fmla="*/ 0 w 9713367"/>
                <a:gd name="connsiteY1" fmla="*/ 0 h 1164729"/>
                <a:gd name="connsiteX2" fmla="*/ 9713367 w 9713367"/>
                <a:gd name="connsiteY2" fmla="*/ 647800 h 1164729"/>
                <a:gd name="connsiteX3" fmla="*/ 9694887 w 9713367"/>
                <a:gd name="connsiteY3" fmla="*/ 1164729 h 1164729"/>
                <a:gd name="connsiteX4" fmla="*/ 0 w 9713367"/>
                <a:gd name="connsiteY4" fmla="*/ 1164729 h 1164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3367" h="1164729">
                  <a:moveTo>
                    <a:pt x="0" y="1164729"/>
                  </a:moveTo>
                  <a:lnTo>
                    <a:pt x="0" y="0"/>
                  </a:lnTo>
                  <a:lnTo>
                    <a:pt x="9713367" y="647800"/>
                  </a:lnTo>
                  <a:lnTo>
                    <a:pt x="9694887" y="1164729"/>
                  </a:lnTo>
                  <a:lnTo>
                    <a:pt x="0" y="1164729"/>
                  </a:lnTo>
                  <a:close/>
                </a:path>
              </a:pathLst>
            </a:cu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endParaRPr lang="en-US" sz="1798">
                <a:solidFill>
                  <a:prstClr val="white"/>
                </a:solidFill>
              </a:endParaRPr>
            </a:p>
          </p:txBody>
        </p:sp>
        <p:sp>
          <p:nvSpPr>
            <p:cNvPr id="49" name="Right Triangle 1">
              <a:extLst>
                <a:ext uri="{FF2B5EF4-FFF2-40B4-BE49-F238E27FC236}">
                  <a16:creationId xmlns:a16="http://schemas.microsoft.com/office/drawing/2014/main" id="{FDE69A58-10BE-6EA8-22A3-8C3AA9AEDF1C}"/>
                </a:ext>
              </a:extLst>
            </p:cNvPr>
            <p:cNvSpPr/>
            <p:nvPr/>
          </p:nvSpPr>
          <p:spPr>
            <a:xfrm>
              <a:off x="7600720" y="4899506"/>
              <a:ext cx="3834381" cy="1347834"/>
            </a:xfrm>
            <a:custGeom>
              <a:avLst/>
              <a:gdLst>
                <a:gd name="connsiteX0" fmla="*/ 0 w 9694887"/>
                <a:gd name="connsiteY0" fmla="*/ 1164729 h 1164729"/>
                <a:gd name="connsiteX1" fmla="*/ 0 w 9694887"/>
                <a:gd name="connsiteY1" fmla="*/ 0 h 1164729"/>
                <a:gd name="connsiteX2" fmla="*/ 9694887 w 9694887"/>
                <a:gd name="connsiteY2" fmla="*/ 1164729 h 1164729"/>
                <a:gd name="connsiteX3" fmla="*/ 0 w 9694887"/>
                <a:gd name="connsiteY3" fmla="*/ 1164729 h 1164729"/>
                <a:gd name="connsiteX0" fmla="*/ 0 w 9694887"/>
                <a:gd name="connsiteY0" fmla="*/ 1164729 h 1164729"/>
                <a:gd name="connsiteX1" fmla="*/ 0 w 9694887"/>
                <a:gd name="connsiteY1" fmla="*/ 0 h 1164729"/>
                <a:gd name="connsiteX2" fmla="*/ 8844469 w 9694887"/>
                <a:gd name="connsiteY2" fmla="*/ 1050803 h 1164729"/>
                <a:gd name="connsiteX3" fmla="*/ 9694887 w 9694887"/>
                <a:gd name="connsiteY3" fmla="*/ 1164729 h 1164729"/>
                <a:gd name="connsiteX4" fmla="*/ 0 w 9694887"/>
                <a:gd name="connsiteY4" fmla="*/ 1164729 h 1164729"/>
                <a:gd name="connsiteX0" fmla="*/ 0 w 9694887"/>
                <a:gd name="connsiteY0" fmla="*/ 1164729 h 1164729"/>
                <a:gd name="connsiteX1" fmla="*/ 0 w 9694887"/>
                <a:gd name="connsiteY1" fmla="*/ 0 h 1164729"/>
                <a:gd name="connsiteX2" fmla="*/ 9690289 w 9694887"/>
                <a:gd name="connsiteY2" fmla="*/ 1027943 h 1164729"/>
                <a:gd name="connsiteX3" fmla="*/ 9694887 w 9694887"/>
                <a:gd name="connsiteY3" fmla="*/ 1164729 h 1164729"/>
                <a:gd name="connsiteX4" fmla="*/ 0 w 9694887"/>
                <a:gd name="connsiteY4" fmla="*/ 1164729 h 1164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4887" h="1164729">
                  <a:moveTo>
                    <a:pt x="0" y="1164729"/>
                  </a:moveTo>
                  <a:lnTo>
                    <a:pt x="0" y="0"/>
                  </a:lnTo>
                  <a:lnTo>
                    <a:pt x="9690289" y="1027943"/>
                  </a:lnTo>
                  <a:lnTo>
                    <a:pt x="9694887" y="1164729"/>
                  </a:lnTo>
                  <a:lnTo>
                    <a:pt x="0" y="1164729"/>
                  </a:lnTo>
                  <a:close/>
                </a:path>
              </a:pathLst>
            </a:cu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endParaRPr lang="en-US" sz="1798">
                <a:solidFill>
                  <a:prstClr val="white"/>
                </a:solidFill>
              </a:endParaRPr>
            </a:p>
          </p:txBody>
        </p:sp>
        <p:sp>
          <p:nvSpPr>
            <p:cNvPr id="50" name="Right Triangle 1">
              <a:extLst>
                <a:ext uri="{FF2B5EF4-FFF2-40B4-BE49-F238E27FC236}">
                  <a16:creationId xmlns:a16="http://schemas.microsoft.com/office/drawing/2014/main" id="{6FA919F7-3FC4-EE4F-EB66-4BE836DAF505}"/>
                </a:ext>
              </a:extLst>
            </p:cNvPr>
            <p:cNvSpPr/>
            <p:nvPr/>
          </p:nvSpPr>
          <p:spPr>
            <a:xfrm>
              <a:off x="5664173" y="5663080"/>
              <a:ext cx="5770928" cy="590896"/>
            </a:xfrm>
            <a:custGeom>
              <a:avLst/>
              <a:gdLst>
                <a:gd name="connsiteX0" fmla="*/ 0 w 9694887"/>
                <a:gd name="connsiteY0" fmla="*/ 1164729 h 1164729"/>
                <a:gd name="connsiteX1" fmla="*/ 0 w 9694887"/>
                <a:gd name="connsiteY1" fmla="*/ 0 h 1164729"/>
                <a:gd name="connsiteX2" fmla="*/ 9694887 w 9694887"/>
                <a:gd name="connsiteY2" fmla="*/ 1164729 h 1164729"/>
                <a:gd name="connsiteX3" fmla="*/ 0 w 9694887"/>
                <a:gd name="connsiteY3" fmla="*/ 1164729 h 1164729"/>
                <a:gd name="connsiteX0" fmla="*/ 0 w 9694887"/>
                <a:gd name="connsiteY0" fmla="*/ 1164729 h 1164729"/>
                <a:gd name="connsiteX1" fmla="*/ 0 w 9694887"/>
                <a:gd name="connsiteY1" fmla="*/ 0 h 1164729"/>
                <a:gd name="connsiteX2" fmla="*/ 8844469 w 9694887"/>
                <a:gd name="connsiteY2" fmla="*/ 1050803 h 1164729"/>
                <a:gd name="connsiteX3" fmla="*/ 9694887 w 9694887"/>
                <a:gd name="connsiteY3" fmla="*/ 1164729 h 1164729"/>
                <a:gd name="connsiteX4" fmla="*/ 0 w 9694887"/>
                <a:gd name="connsiteY4" fmla="*/ 1164729 h 1164729"/>
                <a:gd name="connsiteX0" fmla="*/ 0 w 9694887"/>
                <a:gd name="connsiteY0" fmla="*/ 1164729 h 1164729"/>
                <a:gd name="connsiteX1" fmla="*/ 0 w 9694887"/>
                <a:gd name="connsiteY1" fmla="*/ 0 h 1164729"/>
                <a:gd name="connsiteX2" fmla="*/ 9690289 w 9694887"/>
                <a:gd name="connsiteY2" fmla="*/ 1027943 h 1164729"/>
                <a:gd name="connsiteX3" fmla="*/ 9694887 w 9694887"/>
                <a:gd name="connsiteY3" fmla="*/ 1164729 h 1164729"/>
                <a:gd name="connsiteX4" fmla="*/ 0 w 9694887"/>
                <a:gd name="connsiteY4" fmla="*/ 1164729 h 1164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4887" h="1164729">
                  <a:moveTo>
                    <a:pt x="0" y="1164729"/>
                  </a:moveTo>
                  <a:lnTo>
                    <a:pt x="0" y="0"/>
                  </a:lnTo>
                  <a:lnTo>
                    <a:pt x="9690289" y="1027943"/>
                  </a:lnTo>
                  <a:lnTo>
                    <a:pt x="9694887" y="1164729"/>
                  </a:lnTo>
                  <a:lnTo>
                    <a:pt x="0" y="1164729"/>
                  </a:lnTo>
                  <a:close/>
                </a:path>
              </a:pathLst>
            </a:cu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52"/>
              <a:endParaRPr lang="en-US" sz="1798">
                <a:solidFill>
                  <a:prstClr val="white"/>
                </a:solidFill>
              </a:endParaRPr>
            </a:p>
          </p:txBody>
        </p:sp>
        <p:sp>
          <p:nvSpPr>
            <p:cNvPr id="31" name="TextBox 30">
              <a:extLst>
                <a:ext uri="{FF2B5EF4-FFF2-40B4-BE49-F238E27FC236}">
                  <a16:creationId xmlns:a16="http://schemas.microsoft.com/office/drawing/2014/main" id="{E7883D91-BD6A-E390-AEF6-11C7FDABA4D9}"/>
                </a:ext>
              </a:extLst>
            </p:cNvPr>
            <p:cNvSpPr txBox="1"/>
            <p:nvPr/>
          </p:nvSpPr>
          <p:spPr>
            <a:xfrm>
              <a:off x="1159660" y="5140046"/>
              <a:ext cx="1869747" cy="307777"/>
            </a:xfrm>
            <a:prstGeom prst="rect">
              <a:avLst/>
            </a:prstGeom>
            <a:noFill/>
          </p:spPr>
          <p:txBody>
            <a:bodyPr wrap="square" rtlCol="0">
              <a:spAutoFit/>
            </a:bodyPr>
            <a:lstStyle/>
            <a:p>
              <a:pPr defTabSz="913852"/>
              <a:r>
                <a:rPr lang="en-US" sz="1400">
                  <a:latin typeface="+mj-lt"/>
                  <a:cs typeface="Calibri Light" panose="020F0302020204030204" pitchFamily="34" charset="0"/>
                </a:rPr>
                <a:t>Technical Risk</a:t>
              </a:r>
            </a:p>
          </p:txBody>
        </p:sp>
        <p:sp>
          <p:nvSpPr>
            <p:cNvPr id="33" name="TextBox 32">
              <a:extLst>
                <a:ext uri="{FF2B5EF4-FFF2-40B4-BE49-F238E27FC236}">
                  <a16:creationId xmlns:a16="http://schemas.microsoft.com/office/drawing/2014/main" id="{D924EFBE-8CE8-2F50-B7EA-AD0B27BDD3A7}"/>
                </a:ext>
              </a:extLst>
            </p:cNvPr>
            <p:cNvSpPr txBox="1"/>
            <p:nvPr/>
          </p:nvSpPr>
          <p:spPr>
            <a:xfrm>
              <a:off x="3943164" y="5005033"/>
              <a:ext cx="1509472" cy="307777"/>
            </a:xfrm>
            <a:prstGeom prst="rect">
              <a:avLst/>
            </a:prstGeom>
            <a:noFill/>
          </p:spPr>
          <p:txBody>
            <a:bodyPr wrap="square" rtlCol="0">
              <a:spAutoFit/>
            </a:bodyPr>
            <a:lstStyle/>
            <a:p>
              <a:pPr defTabSz="913852"/>
              <a:r>
                <a:rPr lang="en-US" sz="1400">
                  <a:latin typeface="+mj-lt"/>
                  <a:cs typeface="Calibri Light" panose="020F0302020204030204" pitchFamily="34" charset="0"/>
                </a:rPr>
                <a:t>Project Risk</a:t>
              </a:r>
            </a:p>
          </p:txBody>
        </p:sp>
        <p:sp>
          <p:nvSpPr>
            <p:cNvPr id="36" name="TextBox 35">
              <a:extLst>
                <a:ext uri="{FF2B5EF4-FFF2-40B4-BE49-F238E27FC236}">
                  <a16:creationId xmlns:a16="http://schemas.microsoft.com/office/drawing/2014/main" id="{D1D844E1-1BDF-2A90-0A9E-F492A425A3C5}"/>
                </a:ext>
              </a:extLst>
            </p:cNvPr>
            <p:cNvSpPr txBox="1"/>
            <p:nvPr/>
          </p:nvSpPr>
          <p:spPr>
            <a:xfrm>
              <a:off x="6666843" y="4952155"/>
              <a:ext cx="1320823" cy="307777"/>
            </a:xfrm>
            <a:prstGeom prst="rect">
              <a:avLst/>
            </a:prstGeom>
            <a:noFill/>
          </p:spPr>
          <p:txBody>
            <a:bodyPr wrap="square" rtlCol="0">
              <a:spAutoFit/>
            </a:bodyPr>
            <a:lstStyle/>
            <a:p>
              <a:pPr defTabSz="913852"/>
              <a:r>
                <a:rPr lang="en-US" sz="1400">
                  <a:latin typeface="+mj-lt"/>
                  <a:cs typeface="Calibri Light" panose="020F0302020204030204" pitchFamily="34" charset="0"/>
                </a:rPr>
                <a:t>Market Risk</a:t>
              </a:r>
            </a:p>
          </p:txBody>
        </p:sp>
      </p:grpSp>
      <p:grpSp>
        <p:nvGrpSpPr>
          <p:cNvPr id="24" name="Group 23" descr="A graph of technology maturity versus timeline/investment stage from emerging technologies to established technologies that shows stages increasing from the origin to the top right of the graph labeled: foundational science and discovery (linking to Office of Science) to applied R&amp;D and technical de-risking via &quot;establish technical concept&quot; (linking to IEDO) to piloting and validation via develop enabling technology and demonstrate technical feasibility to large-scale demonstrations via establish value and commercial benefits (linking to IEDO and Office of Clean Energy Demonstrations) to at-scale deployment via transition to market  (linking to Loan Programs Office) to adoption acceleration  via &quot;barrier analysis and technical assistance&quot; and linking to IEDO and Office of Manufacturing &amp; Energy Supply Chains, Office of Technology Transitions)">
            <a:extLst>
              <a:ext uri="{FF2B5EF4-FFF2-40B4-BE49-F238E27FC236}">
                <a16:creationId xmlns:a16="http://schemas.microsoft.com/office/drawing/2014/main" id="{21D51BD2-3413-1BC7-7FE9-A43D52951BED}"/>
              </a:ext>
            </a:extLst>
          </p:cNvPr>
          <p:cNvGrpSpPr/>
          <p:nvPr/>
        </p:nvGrpSpPr>
        <p:grpSpPr>
          <a:xfrm>
            <a:off x="542330" y="92183"/>
            <a:ext cx="11302498" cy="4682811"/>
            <a:chOff x="542330" y="92183"/>
            <a:chExt cx="11302498" cy="4682811"/>
          </a:xfrm>
        </p:grpSpPr>
        <p:sp>
          <p:nvSpPr>
            <p:cNvPr id="25" name="Rectangle: Rounded Corners 24">
              <a:extLst>
                <a:ext uri="{FF2B5EF4-FFF2-40B4-BE49-F238E27FC236}">
                  <a16:creationId xmlns:a16="http://schemas.microsoft.com/office/drawing/2014/main" id="{06919F50-F870-4112-D839-B7CFF8DA3FBE}"/>
                </a:ext>
              </a:extLst>
            </p:cNvPr>
            <p:cNvSpPr/>
            <p:nvPr/>
          </p:nvSpPr>
          <p:spPr>
            <a:xfrm>
              <a:off x="965531" y="3585053"/>
              <a:ext cx="1828800" cy="731520"/>
            </a:xfrm>
            <a:prstGeom prst="roundRect">
              <a:avLst/>
            </a:prstGeom>
            <a:solidFill>
              <a:srgbClr val="E1F2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a:solidFill>
                    <a:srgbClr val="000000"/>
                  </a:solidFill>
                  <a:latin typeface="+mj-lt"/>
                </a:rPr>
                <a:t>FOUNDATIONAL SCIENCE AND DISCOVERY</a:t>
              </a:r>
            </a:p>
          </p:txBody>
        </p:sp>
        <p:sp>
          <p:nvSpPr>
            <p:cNvPr id="5" name="TextBox 4">
              <a:extLst>
                <a:ext uri="{FF2B5EF4-FFF2-40B4-BE49-F238E27FC236}">
                  <a16:creationId xmlns:a16="http://schemas.microsoft.com/office/drawing/2014/main" id="{28A3F9A5-DCF4-5A87-35F4-1AF0D2097065}"/>
                </a:ext>
              </a:extLst>
            </p:cNvPr>
            <p:cNvSpPr txBox="1"/>
            <p:nvPr/>
          </p:nvSpPr>
          <p:spPr>
            <a:xfrm rot="16200000">
              <a:off x="-318867" y="2811430"/>
              <a:ext cx="2030171" cy="307777"/>
            </a:xfrm>
            <a:prstGeom prst="rect">
              <a:avLst/>
            </a:prstGeom>
            <a:noFill/>
          </p:spPr>
          <p:txBody>
            <a:bodyPr wrap="none" rtlCol="0">
              <a:spAutoFit/>
            </a:bodyPr>
            <a:lstStyle/>
            <a:p>
              <a:pPr>
                <a:defRPr/>
              </a:pPr>
              <a:r>
                <a:rPr lang="en-US" sz="1400">
                  <a:solidFill>
                    <a:srgbClr val="000000"/>
                  </a:solidFill>
                </a:rPr>
                <a:t>TECHNOLOGY MATURITY</a:t>
              </a:r>
            </a:p>
          </p:txBody>
        </p:sp>
        <p:cxnSp>
          <p:nvCxnSpPr>
            <p:cNvPr id="6" name="Straight Arrow Connector 5">
              <a:extLst>
                <a:ext uri="{FF2B5EF4-FFF2-40B4-BE49-F238E27FC236}">
                  <a16:creationId xmlns:a16="http://schemas.microsoft.com/office/drawing/2014/main" id="{CA85E6B0-CA85-D82A-74E5-F681E202E56B}"/>
                </a:ext>
              </a:extLst>
            </p:cNvPr>
            <p:cNvCxnSpPr>
              <a:cxnSpLocks/>
            </p:cNvCxnSpPr>
            <p:nvPr/>
          </p:nvCxnSpPr>
          <p:spPr>
            <a:xfrm>
              <a:off x="870948" y="4445546"/>
              <a:ext cx="10911248" cy="1"/>
            </a:xfrm>
            <a:prstGeom prst="straightConnector1">
              <a:avLst/>
            </a:prstGeom>
            <a:ln w="38100">
              <a:solidFill>
                <a:schemeClr val="tx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61492DF0-3AE8-1472-3841-113A941FF20A}"/>
                </a:ext>
              </a:extLst>
            </p:cNvPr>
            <p:cNvSpPr txBox="1"/>
            <p:nvPr/>
          </p:nvSpPr>
          <p:spPr>
            <a:xfrm>
              <a:off x="1412334" y="4467217"/>
              <a:ext cx="10146322" cy="307777"/>
            </a:xfrm>
            <a:prstGeom prst="rect">
              <a:avLst/>
            </a:prstGeom>
            <a:noFill/>
          </p:spPr>
          <p:txBody>
            <a:bodyPr wrap="square" rtlCol="0">
              <a:spAutoFit/>
            </a:bodyPr>
            <a:lstStyle/>
            <a:p>
              <a:pPr algn="ctr">
                <a:defRPr/>
              </a:pPr>
              <a:r>
                <a:rPr lang="en-US" sz="1400">
                  <a:solidFill>
                    <a:srgbClr val="000000"/>
                  </a:solidFill>
                  <a:latin typeface="+mj-lt"/>
                </a:rPr>
                <a:t>TIMELINE / INVESTMENT STAGE</a:t>
              </a:r>
            </a:p>
          </p:txBody>
        </p:sp>
        <p:sp>
          <p:nvSpPr>
            <p:cNvPr id="8" name="Rectangle: Rounded Corners 7">
              <a:extLst>
                <a:ext uri="{FF2B5EF4-FFF2-40B4-BE49-F238E27FC236}">
                  <a16:creationId xmlns:a16="http://schemas.microsoft.com/office/drawing/2014/main" id="{703170A0-DB6E-8042-4DE3-E97F9BC8C2BE}"/>
                </a:ext>
              </a:extLst>
            </p:cNvPr>
            <p:cNvSpPr/>
            <p:nvPr/>
          </p:nvSpPr>
          <p:spPr>
            <a:xfrm>
              <a:off x="2547691" y="2993749"/>
              <a:ext cx="1828800" cy="731520"/>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a:solidFill>
                    <a:srgbClr val="000000"/>
                  </a:solidFill>
                  <a:latin typeface="+mj-lt"/>
                </a:rPr>
                <a:t>APPLIED R&amp;D AND</a:t>
              </a:r>
            </a:p>
            <a:p>
              <a:pPr algn="ctr">
                <a:defRPr/>
              </a:pPr>
              <a:r>
                <a:rPr lang="en-US" sz="1200">
                  <a:solidFill>
                    <a:srgbClr val="000000"/>
                  </a:solidFill>
                  <a:latin typeface="+mj-lt"/>
                </a:rPr>
                <a:t>TECHNICAL DE-RISKING</a:t>
              </a:r>
            </a:p>
          </p:txBody>
        </p:sp>
        <p:sp>
          <p:nvSpPr>
            <p:cNvPr id="11" name="Rectangle: Rounded Corners 10">
              <a:extLst>
                <a:ext uri="{FF2B5EF4-FFF2-40B4-BE49-F238E27FC236}">
                  <a16:creationId xmlns:a16="http://schemas.microsoft.com/office/drawing/2014/main" id="{3D205383-5FDE-D7F2-833F-82437BBCE416}"/>
                </a:ext>
              </a:extLst>
            </p:cNvPr>
            <p:cNvSpPr/>
            <p:nvPr/>
          </p:nvSpPr>
          <p:spPr>
            <a:xfrm>
              <a:off x="4129851" y="2445247"/>
              <a:ext cx="1828800" cy="731520"/>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a:solidFill>
                    <a:srgbClr val="000000"/>
                  </a:solidFill>
                  <a:latin typeface="+mj-lt"/>
                </a:rPr>
                <a:t>PILOTING AND VALIDATION</a:t>
              </a:r>
            </a:p>
          </p:txBody>
        </p:sp>
        <p:sp>
          <p:nvSpPr>
            <p:cNvPr id="12" name="Rectangle: Rounded Corners 11">
              <a:extLst>
                <a:ext uri="{FF2B5EF4-FFF2-40B4-BE49-F238E27FC236}">
                  <a16:creationId xmlns:a16="http://schemas.microsoft.com/office/drawing/2014/main" id="{6B52C6A9-BAE5-5BC0-7163-9B30531194FC}"/>
                </a:ext>
              </a:extLst>
            </p:cNvPr>
            <p:cNvSpPr/>
            <p:nvPr/>
          </p:nvSpPr>
          <p:spPr>
            <a:xfrm>
              <a:off x="5712011" y="1992075"/>
              <a:ext cx="1828800" cy="731520"/>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a:solidFill>
                    <a:srgbClr val="000000"/>
                  </a:solidFill>
                  <a:latin typeface="+mj-lt"/>
                </a:rPr>
                <a:t>LARGE SCALE </a:t>
              </a:r>
            </a:p>
            <a:p>
              <a:pPr algn="ctr">
                <a:defRPr/>
              </a:pPr>
              <a:r>
                <a:rPr lang="en-US" sz="1200">
                  <a:solidFill>
                    <a:srgbClr val="000000"/>
                  </a:solidFill>
                  <a:latin typeface="+mj-lt"/>
                </a:rPr>
                <a:t>DEMONSTRATIONS</a:t>
              </a:r>
            </a:p>
          </p:txBody>
        </p:sp>
        <p:pic>
          <p:nvPicPr>
            <p:cNvPr id="13" name="Graphic 12" descr="Arrow: Counter-clockwise curve with solid fill">
              <a:extLst>
                <a:ext uri="{FF2B5EF4-FFF2-40B4-BE49-F238E27FC236}">
                  <a16:creationId xmlns:a16="http://schemas.microsoft.com/office/drawing/2014/main" id="{018A98D4-C451-D3D6-CC03-7663CAEA7F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5872268" y="2508138"/>
              <a:ext cx="914400" cy="914400"/>
            </a:xfrm>
            <a:prstGeom prst="rect">
              <a:avLst/>
            </a:prstGeom>
          </p:spPr>
        </p:pic>
        <p:sp>
          <p:nvSpPr>
            <p:cNvPr id="14" name="TextBox 13">
              <a:extLst>
                <a:ext uri="{FF2B5EF4-FFF2-40B4-BE49-F238E27FC236}">
                  <a16:creationId xmlns:a16="http://schemas.microsoft.com/office/drawing/2014/main" id="{123A9456-1398-C7E2-B92C-0F493D80A84C}"/>
                </a:ext>
              </a:extLst>
            </p:cNvPr>
            <p:cNvSpPr txBox="1"/>
            <p:nvPr/>
          </p:nvSpPr>
          <p:spPr>
            <a:xfrm>
              <a:off x="6708885" y="2703728"/>
              <a:ext cx="1795518" cy="461665"/>
            </a:xfrm>
            <a:prstGeom prst="rect">
              <a:avLst/>
            </a:prstGeom>
            <a:noFill/>
          </p:spPr>
          <p:txBody>
            <a:bodyPr wrap="square" rtlCol="0">
              <a:spAutoFit/>
            </a:bodyPr>
            <a:lstStyle/>
            <a:p>
              <a:pPr>
                <a:defRPr/>
              </a:pPr>
              <a:r>
                <a:rPr lang="en-US" sz="1200">
                  <a:latin typeface="Franklin Gothic Book"/>
                </a:rPr>
                <a:t>Establish value &amp; commercial benefits</a:t>
              </a:r>
            </a:p>
          </p:txBody>
        </p:sp>
        <p:pic>
          <p:nvPicPr>
            <p:cNvPr id="15" name="Graphic 14" descr="Arrow: Counter-clockwise curve with solid fill">
              <a:extLst>
                <a:ext uri="{FF2B5EF4-FFF2-40B4-BE49-F238E27FC236}">
                  <a16:creationId xmlns:a16="http://schemas.microsoft.com/office/drawing/2014/main" id="{F4846C7E-6E60-64D2-EB3A-381643E2FB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4268347" y="2944554"/>
              <a:ext cx="914400" cy="914400"/>
            </a:xfrm>
            <a:prstGeom prst="rect">
              <a:avLst/>
            </a:prstGeom>
          </p:spPr>
        </p:pic>
        <p:sp>
          <p:nvSpPr>
            <p:cNvPr id="16" name="TextBox 15">
              <a:extLst>
                <a:ext uri="{FF2B5EF4-FFF2-40B4-BE49-F238E27FC236}">
                  <a16:creationId xmlns:a16="http://schemas.microsoft.com/office/drawing/2014/main" id="{8AE11280-4DAB-2D17-1FC2-79C50D81D732}"/>
                </a:ext>
              </a:extLst>
            </p:cNvPr>
            <p:cNvSpPr txBox="1"/>
            <p:nvPr/>
          </p:nvSpPr>
          <p:spPr>
            <a:xfrm>
              <a:off x="5090089" y="3140144"/>
              <a:ext cx="2668008" cy="461665"/>
            </a:xfrm>
            <a:prstGeom prst="rect">
              <a:avLst/>
            </a:prstGeom>
            <a:noFill/>
          </p:spPr>
          <p:txBody>
            <a:bodyPr wrap="square" rtlCol="0">
              <a:spAutoFit/>
            </a:bodyPr>
            <a:lstStyle/>
            <a:p>
              <a:pPr>
                <a:defRPr/>
              </a:pPr>
              <a:r>
                <a:rPr lang="en-US" sz="1200">
                  <a:latin typeface="Franklin Gothic Book"/>
                </a:rPr>
                <a:t>Develop enabling technology and demonstrate technical feasibility</a:t>
              </a:r>
            </a:p>
          </p:txBody>
        </p:sp>
        <p:sp>
          <p:nvSpPr>
            <p:cNvPr id="19" name="TextBox 18">
              <a:extLst>
                <a:ext uri="{FF2B5EF4-FFF2-40B4-BE49-F238E27FC236}">
                  <a16:creationId xmlns:a16="http://schemas.microsoft.com/office/drawing/2014/main" id="{22BAAC7F-ED29-55F7-6708-960922C8CF7F}"/>
                </a:ext>
              </a:extLst>
            </p:cNvPr>
            <p:cNvSpPr txBox="1"/>
            <p:nvPr/>
          </p:nvSpPr>
          <p:spPr>
            <a:xfrm>
              <a:off x="9494730" y="4452903"/>
              <a:ext cx="2350098" cy="276999"/>
            </a:xfrm>
            <a:prstGeom prst="rect">
              <a:avLst/>
            </a:prstGeom>
            <a:noFill/>
          </p:spPr>
          <p:txBody>
            <a:bodyPr wrap="square" rtlCol="0">
              <a:spAutoFit/>
            </a:bodyPr>
            <a:lstStyle/>
            <a:p>
              <a:pPr algn="r">
                <a:defRPr/>
              </a:pPr>
              <a:r>
                <a:rPr lang="en-US" sz="1200">
                  <a:latin typeface="Franklin Gothic Book"/>
                </a:rPr>
                <a:t>ESTABLISHED TECHNOLOGIES</a:t>
              </a:r>
            </a:p>
          </p:txBody>
        </p:sp>
        <p:sp>
          <p:nvSpPr>
            <p:cNvPr id="20" name="TextBox 19">
              <a:extLst>
                <a:ext uri="{FF2B5EF4-FFF2-40B4-BE49-F238E27FC236}">
                  <a16:creationId xmlns:a16="http://schemas.microsoft.com/office/drawing/2014/main" id="{522C2995-AC0E-F3DC-15EF-6791B709DBDD}"/>
                </a:ext>
              </a:extLst>
            </p:cNvPr>
            <p:cNvSpPr txBox="1"/>
            <p:nvPr/>
          </p:nvSpPr>
          <p:spPr>
            <a:xfrm>
              <a:off x="933577" y="4452903"/>
              <a:ext cx="2147825" cy="276999"/>
            </a:xfrm>
            <a:prstGeom prst="rect">
              <a:avLst/>
            </a:prstGeom>
            <a:noFill/>
          </p:spPr>
          <p:txBody>
            <a:bodyPr wrap="square" rtlCol="0">
              <a:spAutoFit/>
            </a:bodyPr>
            <a:lstStyle/>
            <a:p>
              <a:pPr>
                <a:defRPr/>
              </a:pPr>
              <a:r>
                <a:rPr lang="en-US" sz="1200">
                  <a:latin typeface="Franklin Gothic Book"/>
                </a:rPr>
                <a:t>EMERGING TECHNOLOGIES</a:t>
              </a:r>
            </a:p>
          </p:txBody>
        </p:sp>
        <p:pic>
          <p:nvPicPr>
            <p:cNvPr id="21" name="Graphic 20" descr="Arrow: Counter-clockwise curve with solid fill">
              <a:extLst>
                <a:ext uri="{FF2B5EF4-FFF2-40B4-BE49-F238E27FC236}">
                  <a16:creationId xmlns:a16="http://schemas.microsoft.com/office/drawing/2014/main" id="{A3287EDD-938C-DD90-6D73-B88C72B293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7434286" y="2019794"/>
              <a:ext cx="914400" cy="914400"/>
            </a:xfrm>
            <a:prstGeom prst="rect">
              <a:avLst/>
            </a:prstGeom>
          </p:spPr>
        </p:pic>
        <p:sp>
          <p:nvSpPr>
            <p:cNvPr id="22" name="TextBox 21">
              <a:extLst>
                <a:ext uri="{FF2B5EF4-FFF2-40B4-BE49-F238E27FC236}">
                  <a16:creationId xmlns:a16="http://schemas.microsoft.com/office/drawing/2014/main" id="{188387E3-5828-9924-170C-7089D69318CF}"/>
                </a:ext>
              </a:extLst>
            </p:cNvPr>
            <p:cNvSpPr txBox="1"/>
            <p:nvPr/>
          </p:nvSpPr>
          <p:spPr>
            <a:xfrm>
              <a:off x="8252715" y="2303067"/>
              <a:ext cx="1903684" cy="276999"/>
            </a:xfrm>
            <a:prstGeom prst="rect">
              <a:avLst/>
            </a:prstGeom>
            <a:noFill/>
          </p:spPr>
          <p:txBody>
            <a:bodyPr wrap="square" rtlCol="0">
              <a:spAutoFit/>
            </a:bodyPr>
            <a:lstStyle/>
            <a:p>
              <a:pPr>
                <a:defRPr/>
              </a:pPr>
              <a:r>
                <a:rPr lang="en-US" sz="1200">
                  <a:latin typeface="Franklin Gothic Book"/>
                </a:rPr>
                <a:t>Transition to the market</a:t>
              </a:r>
            </a:p>
          </p:txBody>
        </p:sp>
        <p:pic>
          <p:nvPicPr>
            <p:cNvPr id="10" name="Graphic 9" descr="Arrow: Counter-clockwise curve with solid fill">
              <a:extLst>
                <a:ext uri="{FF2B5EF4-FFF2-40B4-BE49-F238E27FC236}">
                  <a16:creationId xmlns:a16="http://schemas.microsoft.com/office/drawing/2014/main" id="{8E90E360-8880-4676-1283-EE39F910CB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9010182" y="1591892"/>
              <a:ext cx="914400" cy="914400"/>
            </a:xfrm>
            <a:prstGeom prst="rect">
              <a:avLst/>
            </a:prstGeom>
          </p:spPr>
        </p:pic>
        <p:sp>
          <p:nvSpPr>
            <p:cNvPr id="17" name="TextBox 16">
              <a:extLst>
                <a:ext uri="{FF2B5EF4-FFF2-40B4-BE49-F238E27FC236}">
                  <a16:creationId xmlns:a16="http://schemas.microsoft.com/office/drawing/2014/main" id="{F64F56AE-0A47-83A3-1BF4-5E938A63E0C6}"/>
                </a:ext>
              </a:extLst>
            </p:cNvPr>
            <p:cNvSpPr txBox="1"/>
            <p:nvPr/>
          </p:nvSpPr>
          <p:spPr>
            <a:xfrm>
              <a:off x="9840616" y="1787482"/>
              <a:ext cx="1903684" cy="461665"/>
            </a:xfrm>
            <a:prstGeom prst="rect">
              <a:avLst/>
            </a:prstGeom>
            <a:noFill/>
          </p:spPr>
          <p:txBody>
            <a:bodyPr wrap="square" rtlCol="0">
              <a:spAutoFit/>
            </a:bodyPr>
            <a:lstStyle/>
            <a:p>
              <a:pPr>
                <a:defRPr/>
              </a:pPr>
              <a:r>
                <a:rPr lang="en-US" sz="1200" dirty="0">
                  <a:latin typeface="Franklin Gothic Book"/>
                </a:rPr>
                <a:t>Barrier Analysis and Technical Assistance</a:t>
              </a:r>
            </a:p>
          </p:txBody>
        </p:sp>
        <p:pic>
          <p:nvPicPr>
            <p:cNvPr id="18" name="Graphic 17" descr="Arrow: Counter-clockwise curve with solid fill">
              <a:extLst>
                <a:ext uri="{FF2B5EF4-FFF2-40B4-BE49-F238E27FC236}">
                  <a16:creationId xmlns:a16="http://schemas.microsoft.com/office/drawing/2014/main" id="{611DA7DA-8666-B52E-22A4-6186F6C791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2698607" y="3535077"/>
              <a:ext cx="914400" cy="914400"/>
            </a:xfrm>
            <a:prstGeom prst="rect">
              <a:avLst/>
            </a:prstGeom>
          </p:spPr>
        </p:pic>
        <p:sp>
          <p:nvSpPr>
            <p:cNvPr id="23" name="TextBox 22">
              <a:extLst>
                <a:ext uri="{FF2B5EF4-FFF2-40B4-BE49-F238E27FC236}">
                  <a16:creationId xmlns:a16="http://schemas.microsoft.com/office/drawing/2014/main" id="{78C50DB3-69FA-6F51-72B0-1CFD160A96CE}"/>
                </a:ext>
              </a:extLst>
            </p:cNvPr>
            <p:cNvSpPr txBox="1"/>
            <p:nvPr/>
          </p:nvSpPr>
          <p:spPr>
            <a:xfrm>
              <a:off x="3554113" y="3730667"/>
              <a:ext cx="1702562" cy="461665"/>
            </a:xfrm>
            <a:prstGeom prst="rect">
              <a:avLst/>
            </a:prstGeom>
            <a:noFill/>
          </p:spPr>
          <p:txBody>
            <a:bodyPr wrap="square" rtlCol="0">
              <a:spAutoFit/>
            </a:bodyPr>
            <a:lstStyle/>
            <a:p>
              <a:pPr>
                <a:defRPr/>
              </a:pPr>
              <a:r>
                <a:rPr lang="en-US" sz="1200">
                  <a:latin typeface="Franklin Gothic Book"/>
                </a:rPr>
                <a:t>Establish technical concept </a:t>
              </a:r>
            </a:p>
          </p:txBody>
        </p:sp>
        <p:pic>
          <p:nvPicPr>
            <p:cNvPr id="26" name="Graphic 25" descr="Arrow: Counter-clockwise curve with solid fill">
              <a:extLst>
                <a:ext uri="{FF2B5EF4-FFF2-40B4-BE49-F238E27FC236}">
                  <a16:creationId xmlns:a16="http://schemas.microsoft.com/office/drawing/2014/main" id="{44FA46F0-C3D2-8699-E011-5314051059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1673155" y="2883853"/>
              <a:ext cx="914400" cy="914400"/>
            </a:xfrm>
            <a:prstGeom prst="rect">
              <a:avLst/>
            </a:prstGeom>
          </p:spPr>
        </p:pic>
        <p:pic>
          <p:nvPicPr>
            <p:cNvPr id="27" name="Graphic 26" descr="Arrow: Counter-clockwise curve with solid fill">
              <a:extLst>
                <a:ext uri="{FF2B5EF4-FFF2-40B4-BE49-F238E27FC236}">
                  <a16:creationId xmlns:a16="http://schemas.microsoft.com/office/drawing/2014/main" id="{D2757AD9-1FAD-1528-F8D3-860C74CB78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3251586" y="2290698"/>
              <a:ext cx="914400" cy="914400"/>
            </a:xfrm>
            <a:prstGeom prst="rect">
              <a:avLst/>
            </a:prstGeom>
          </p:spPr>
        </p:pic>
        <p:pic>
          <p:nvPicPr>
            <p:cNvPr id="29" name="Graphic 28" descr="Arrow: Counter-clockwise curve with solid fill">
              <a:extLst>
                <a:ext uri="{FF2B5EF4-FFF2-40B4-BE49-F238E27FC236}">
                  <a16:creationId xmlns:a16="http://schemas.microsoft.com/office/drawing/2014/main" id="{BD7A3B68-FD60-52FD-E2FB-D4B6FFECF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4840898" y="1757765"/>
              <a:ext cx="914400" cy="914400"/>
            </a:xfrm>
            <a:prstGeom prst="rect">
              <a:avLst/>
            </a:prstGeom>
          </p:spPr>
        </p:pic>
        <p:pic>
          <p:nvPicPr>
            <p:cNvPr id="30" name="Graphic 29" descr="Arrow: Counter-clockwise curve with solid fill">
              <a:extLst>
                <a:ext uri="{FF2B5EF4-FFF2-40B4-BE49-F238E27FC236}">
                  <a16:creationId xmlns:a16="http://schemas.microsoft.com/office/drawing/2014/main" id="{03141095-03E5-D126-89E6-D4C1B93C77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6419328" y="1289675"/>
              <a:ext cx="914400" cy="914400"/>
            </a:xfrm>
            <a:prstGeom prst="rect">
              <a:avLst/>
            </a:prstGeom>
          </p:spPr>
        </p:pic>
        <p:pic>
          <p:nvPicPr>
            <p:cNvPr id="32" name="Graphic 31" descr="Arrow: Counter-clockwise curve with solid fill">
              <a:extLst>
                <a:ext uri="{FF2B5EF4-FFF2-40B4-BE49-F238E27FC236}">
                  <a16:creationId xmlns:a16="http://schemas.microsoft.com/office/drawing/2014/main" id="{17F2F61B-16CD-B8A2-7C7B-CB4397F69F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7975988" y="854248"/>
              <a:ext cx="914400" cy="914400"/>
            </a:xfrm>
            <a:prstGeom prst="rect">
              <a:avLst/>
            </a:prstGeom>
          </p:spPr>
        </p:pic>
        <p:cxnSp>
          <p:nvCxnSpPr>
            <p:cNvPr id="37" name="Straight Arrow Connector 36">
              <a:extLst>
                <a:ext uri="{FF2B5EF4-FFF2-40B4-BE49-F238E27FC236}">
                  <a16:creationId xmlns:a16="http://schemas.microsoft.com/office/drawing/2014/main" id="{A929B732-3C77-1D2E-1129-4BDCF51621B0}"/>
                </a:ext>
              </a:extLst>
            </p:cNvPr>
            <p:cNvCxnSpPr>
              <a:cxnSpLocks/>
            </p:cNvCxnSpPr>
            <p:nvPr/>
          </p:nvCxnSpPr>
          <p:spPr>
            <a:xfrm flipV="1">
              <a:off x="870948" y="1114816"/>
              <a:ext cx="13604" cy="3330730"/>
            </a:xfrm>
            <a:prstGeom prst="straightConnector1">
              <a:avLst/>
            </a:prstGeom>
            <a:ln w="38100">
              <a:solidFill>
                <a:schemeClr val="tx2">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62" name="Group 61">
              <a:extLst>
                <a:ext uri="{FF2B5EF4-FFF2-40B4-BE49-F238E27FC236}">
                  <a16:creationId xmlns:a16="http://schemas.microsoft.com/office/drawing/2014/main" id="{FD7F3DE3-0A3D-37EF-2448-D51098083821}"/>
                </a:ext>
              </a:extLst>
            </p:cNvPr>
            <p:cNvGrpSpPr/>
            <p:nvPr/>
          </p:nvGrpSpPr>
          <p:grpSpPr>
            <a:xfrm>
              <a:off x="972974" y="2599241"/>
              <a:ext cx="1342125" cy="934983"/>
              <a:chOff x="1045475" y="2341617"/>
              <a:chExt cx="1342125" cy="934983"/>
            </a:xfrm>
          </p:grpSpPr>
          <p:sp>
            <p:nvSpPr>
              <p:cNvPr id="51" name="TextBox 50">
                <a:extLst>
                  <a:ext uri="{FF2B5EF4-FFF2-40B4-BE49-F238E27FC236}">
                    <a16:creationId xmlns:a16="http://schemas.microsoft.com/office/drawing/2014/main" id="{A862D97D-FFB9-D56F-329D-C80D868FAB26}"/>
                  </a:ext>
                </a:extLst>
              </p:cNvPr>
              <p:cNvSpPr txBox="1"/>
              <p:nvPr/>
            </p:nvSpPr>
            <p:spPr>
              <a:xfrm>
                <a:off x="1045475" y="2341617"/>
                <a:ext cx="1342125" cy="523220"/>
              </a:xfrm>
              <a:prstGeom prst="rect">
                <a:avLst/>
              </a:prstGeom>
              <a:noFill/>
            </p:spPr>
            <p:txBody>
              <a:bodyPr wrap="square" rtlCol="0">
                <a:spAutoFit/>
              </a:bodyPr>
              <a:lstStyle/>
              <a:p>
                <a:pPr algn="ctr"/>
                <a:r>
                  <a:rPr lang="en-US" sz="1400">
                    <a:latin typeface="+mj-lt"/>
                  </a:rPr>
                  <a:t>Office of Science</a:t>
                </a:r>
              </a:p>
            </p:txBody>
          </p:sp>
          <p:cxnSp>
            <p:nvCxnSpPr>
              <p:cNvPr id="38" name="Straight Connector 37">
                <a:extLst>
                  <a:ext uri="{FF2B5EF4-FFF2-40B4-BE49-F238E27FC236}">
                    <a16:creationId xmlns:a16="http://schemas.microsoft.com/office/drawing/2014/main" id="{FB51FDF2-10B5-C06E-0228-FC2757EBF39D}"/>
                  </a:ext>
                </a:extLst>
              </p:cNvPr>
              <p:cNvCxnSpPr>
                <a:cxnSpLocks/>
              </p:cNvCxnSpPr>
              <p:nvPr/>
            </p:nvCxnSpPr>
            <p:spPr>
              <a:xfrm>
                <a:off x="1778000" y="2895600"/>
                <a:ext cx="0" cy="381000"/>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4B9B410C-B695-B60E-B456-207F88778209}"/>
                </a:ext>
              </a:extLst>
            </p:cNvPr>
            <p:cNvGrpSpPr/>
            <p:nvPr/>
          </p:nvGrpSpPr>
          <p:grpSpPr>
            <a:xfrm>
              <a:off x="2943159" y="1866903"/>
              <a:ext cx="914399" cy="736597"/>
              <a:chOff x="2943159" y="1866903"/>
              <a:chExt cx="914399" cy="736597"/>
            </a:xfrm>
          </p:grpSpPr>
          <p:sp>
            <p:nvSpPr>
              <p:cNvPr id="54" name="TextBox 53">
                <a:extLst>
                  <a:ext uri="{FF2B5EF4-FFF2-40B4-BE49-F238E27FC236}">
                    <a16:creationId xmlns:a16="http://schemas.microsoft.com/office/drawing/2014/main" id="{65EF4F87-89AE-7CBF-2F5F-3E3683CB62EF}"/>
                  </a:ext>
                </a:extLst>
              </p:cNvPr>
              <p:cNvSpPr txBox="1"/>
              <p:nvPr/>
            </p:nvSpPr>
            <p:spPr>
              <a:xfrm>
                <a:off x="2943159" y="1866903"/>
                <a:ext cx="914399" cy="400110"/>
              </a:xfrm>
              <a:prstGeom prst="rect">
                <a:avLst/>
              </a:prstGeom>
              <a:noFill/>
            </p:spPr>
            <p:txBody>
              <a:bodyPr wrap="square" rtlCol="0">
                <a:spAutoFit/>
              </a:bodyPr>
              <a:lstStyle/>
              <a:p>
                <a:pPr algn="ctr"/>
                <a:r>
                  <a:rPr lang="en-US" sz="2000" b="1">
                    <a:solidFill>
                      <a:srgbClr val="025B82"/>
                    </a:solidFill>
                    <a:latin typeface="+mj-lt"/>
                  </a:rPr>
                  <a:t>IEDO</a:t>
                </a:r>
              </a:p>
            </p:txBody>
          </p:sp>
          <p:cxnSp>
            <p:nvCxnSpPr>
              <p:cNvPr id="39" name="Straight Connector 38">
                <a:extLst>
                  <a:ext uri="{FF2B5EF4-FFF2-40B4-BE49-F238E27FC236}">
                    <a16:creationId xmlns:a16="http://schemas.microsoft.com/office/drawing/2014/main" id="{E47C39DC-5ECE-0EE3-0A8B-AA051FA1EB69}"/>
                  </a:ext>
                </a:extLst>
              </p:cNvPr>
              <p:cNvCxnSpPr>
                <a:cxnSpLocks/>
              </p:cNvCxnSpPr>
              <p:nvPr/>
            </p:nvCxnSpPr>
            <p:spPr>
              <a:xfrm>
                <a:off x="3429000" y="2247900"/>
                <a:ext cx="0" cy="355600"/>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62FE8245-97C7-4565-EDF6-48F233967E1B}"/>
                </a:ext>
              </a:extLst>
            </p:cNvPr>
            <p:cNvGrpSpPr/>
            <p:nvPr/>
          </p:nvGrpSpPr>
          <p:grpSpPr>
            <a:xfrm>
              <a:off x="4821867" y="950890"/>
              <a:ext cx="2193460" cy="1041185"/>
              <a:chOff x="6034241" y="969541"/>
              <a:chExt cx="756801" cy="1041185"/>
            </a:xfrm>
          </p:grpSpPr>
          <p:sp>
            <p:nvSpPr>
              <p:cNvPr id="53" name="TextBox 52">
                <a:extLst>
                  <a:ext uri="{FF2B5EF4-FFF2-40B4-BE49-F238E27FC236}">
                    <a16:creationId xmlns:a16="http://schemas.microsoft.com/office/drawing/2014/main" id="{8DB17ADA-4608-F9E4-EB38-50BFA680C4E6}"/>
                  </a:ext>
                </a:extLst>
              </p:cNvPr>
              <p:cNvSpPr txBox="1"/>
              <p:nvPr/>
            </p:nvSpPr>
            <p:spPr>
              <a:xfrm>
                <a:off x="6034241" y="969541"/>
                <a:ext cx="756801" cy="523220"/>
              </a:xfrm>
              <a:prstGeom prst="rect">
                <a:avLst/>
              </a:prstGeom>
              <a:noFill/>
            </p:spPr>
            <p:txBody>
              <a:bodyPr wrap="square" rtlCol="0">
                <a:spAutoFit/>
              </a:bodyPr>
              <a:lstStyle/>
              <a:p>
                <a:pPr algn="ctr"/>
                <a:r>
                  <a:rPr lang="en-US" sz="1400">
                    <a:latin typeface="+mj-lt"/>
                  </a:rPr>
                  <a:t>Office of Clean Energy Demonstrations</a:t>
                </a:r>
              </a:p>
            </p:txBody>
          </p:sp>
          <p:cxnSp>
            <p:nvCxnSpPr>
              <p:cNvPr id="58" name="Straight Connector 57">
                <a:extLst>
                  <a:ext uri="{FF2B5EF4-FFF2-40B4-BE49-F238E27FC236}">
                    <a16:creationId xmlns:a16="http://schemas.microsoft.com/office/drawing/2014/main" id="{4DFCF1F2-2087-BCB9-A38C-F3CC8AB6D20C}"/>
                  </a:ext>
                </a:extLst>
              </p:cNvPr>
              <p:cNvCxnSpPr>
                <a:cxnSpLocks/>
              </p:cNvCxnSpPr>
              <p:nvPr/>
            </p:nvCxnSpPr>
            <p:spPr>
              <a:xfrm>
                <a:off x="6507806" y="1492761"/>
                <a:ext cx="0" cy="517965"/>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82" name="Group 81">
              <a:extLst>
                <a:ext uri="{FF2B5EF4-FFF2-40B4-BE49-F238E27FC236}">
                  <a16:creationId xmlns:a16="http://schemas.microsoft.com/office/drawing/2014/main" id="{A51AF33E-DDA2-CC13-7FF9-1F15D455ABA1}"/>
                </a:ext>
              </a:extLst>
            </p:cNvPr>
            <p:cNvGrpSpPr/>
            <p:nvPr/>
          </p:nvGrpSpPr>
          <p:grpSpPr>
            <a:xfrm>
              <a:off x="10306781" y="468667"/>
              <a:ext cx="725521" cy="545003"/>
              <a:chOff x="10053695" y="458297"/>
              <a:chExt cx="725521" cy="545003"/>
            </a:xfrm>
          </p:grpSpPr>
          <p:sp>
            <p:nvSpPr>
              <p:cNvPr id="55" name="TextBox 54">
                <a:extLst>
                  <a:ext uri="{FF2B5EF4-FFF2-40B4-BE49-F238E27FC236}">
                    <a16:creationId xmlns:a16="http://schemas.microsoft.com/office/drawing/2014/main" id="{763013A5-4503-051A-05A9-011398BA2EA4}"/>
                  </a:ext>
                </a:extLst>
              </p:cNvPr>
              <p:cNvSpPr txBox="1"/>
              <p:nvPr/>
            </p:nvSpPr>
            <p:spPr>
              <a:xfrm>
                <a:off x="10053695" y="458297"/>
                <a:ext cx="725521" cy="400110"/>
              </a:xfrm>
              <a:prstGeom prst="rect">
                <a:avLst/>
              </a:prstGeom>
              <a:noFill/>
            </p:spPr>
            <p:txBody>
              <a:bodyPr wrap="square" rtlCol="0">
                <a:spAutoFit/>
              </a:bodyPr>
              <a:lstStyle/>
              <a:p>
                <a:pPr algn="ctr"/>
                <a:r>
                  <a:rPr lang="en-US" sz="2000" b="1">
                    <a:solidFill>
                      <a:srgbClr val="025B82"/>
                    </a:solidFill>
                    <a:latin typeface="+mj-lt"/>
                  </a:rPr>
                  <a:t>IEDO</a:t>
                </a:r>
              </a:p>
            </p:txBody>
          </p:sp>
          <p:cxnSp>
            <p:nvCxnSpPr>
              <p:cNvPr id="59" name="Straight Connector 58">
                <a:extLst>
                  <a:ext uri="{FF2B5EF4-FFF2-40B4-BE49-F238E27FC236}">
                    <a16:creationId xmlns:a16="http://schemas.microsoft.com/office/drawing/2014/main" id="{C102B6C8-C599-4F80-AD3E-5419CC94939F}"/>
                  </a:ext>
                </a:extLst>
              </p:cNvPr>
              <p:cNvCxnSpPr>
                <a:cxnSpLocks/>
              </p:cNvCxnSpPr>
              <p:nvPr/>
            </p:nvCxnSpPr>
            <p:spPr>
              <a:xfrm>
                <a:off x="10350500" y="759314"/>
                <a:ext cx="0" cy="243986"/>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81" name="Group 80">
              <a:extLst>
                <a:ext uri="{FF2B5EF4-FFF2-40B4-BE49-F238E27FC236}">
                  <a16:creationId xmlns:a16="http://schemas.microsoft.com/office/drawing/2014/main" id="{DAEAB302-9472-5598-F25C-C3AAD3EFB6FE}"/>
                </a:ext>
              </a:extLst>
            </p:cNvPr>
            <p:cNvGrpSpPr/>
            <p:nvPr/>
          </p:nvGrpSpPr>
          <p:grpSpPr>
            <a:xfrm>
              <a:off x="7639200" y="92183"/>
              <a:ext cx="2763066" cy="933414"/>
              <a:chOff x="8624477" y="223816"/>
              <a:chExt cx="843569" cy="933414"/>
            </a:xfrm>
          </p:grpSpPr>
          <p:sp>
            <p:nvSpPr>
              <p:cNvPr id="56" name="TextBox 55">
                <a:extLst>
                  <a:ext uri="{FF2B5EF4-FFF2-40B4-BE49-F238E27FC236}">
                    <a16:creationId xmlns:a16="http://schemas.microsoft.com/office/drawing/2014/main" id="{70A4252D-485C-5C20-0E1C-053C19FA3735}"/>
                  </a:ext>
                </a:extLst>
              </p:cNvPr>
              <p:cNvSpPr txBox="1"/>
              <p:nvPr/>
            </p:nvSpPr>
            <p:spPr>
              <a:xfrm>
                <a:off x="8624477" y="223816"/>
                <a:ext cx="843569" cy="715581"/>
              </a:xfrm>
              <a:prstGeom prst="rect">
                <a:avLst/>
              </a:prstGeom>
              <a:noFill/>
            </p:spPr>
            <p:txBody>
              <a:bodyPr wrap="square" lIns="91440" tIns="45720" rIns="91440" bIns="45720" rtlCol="0" anchor="t">
                <a:spAutoFit/>
              </a:bodyPr>
              <a:lstStyle/>
              <a:p>
                <a:pPr algn="ctr"/>
                <a:r>
                  <a:rPr lang="en-US" sz="1350" b="1"/>
                  <a:t>Office of Manufacturing &amp; Energy Supply Chains, Office of Technology Transitions</a:t>
                </a:r>
              </a:p>
            </p:txBody>
          </p:sp>
          <p:cxnSp>
            <p:nvCxnSpPr>
              <p:cNvPr id="80" name="Straight Connector 79">
                <a:extLst>
                  <a:ext uri="{FF2B5EF4-FFF2-40B4-BE49-F238E27FC236}">
                    <a16:creationId xmlns:a16="http://schemas.microsoft.com/office/drawing/2014/main" id="{0D4EA4EB-6972-3183-0521-4895C3C7CA0B}"/>
                  </a:ext>
                </a:extLst>
              </p:cNvPr>
              <p:cNvCxnSpPr>
                <a:cxnSpLocks/>
              </p:cNvCxnSpPr>
              <p:nvPr/>
            </p:nvCxnSpPr>
            <p:spPr>
              <a:xfrm>
                <a:off x="9139046" y="901317"/>
                <a:ext cx="0" cy="255913"/>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66" name="Group 65">
              <a:extLst>
                <a:ext uri="{FF2B5EF4-FFF2-40B4-BE49-F238E27FC236}">
                  <a16:creationId xmlns:a16="http://schemas.microsoft.com/office/drawing/2014/main" id="{F3721BAD-F0F4-D406-F172-720828F3CDC1}"/>
                </a:ext>
              </a:extLst>
            </p:cNvPr>
            <p:cNvGrpSpPr/>
            <p:nvPr/>
          </p:nvGrpSpPr>
          <p:grpSpPr>
            <a:xfrm>
              <a:off x="6543275" y="641164"/>
              <a:ext cx="1709440" cy="880774"/>
              <a:chOff x="6583572" y="583409"/>
              <a:chExt cx="1709440" cy="880774"/>
            </a:xfrm>
          </p:grpSpPr>
          <p:sp>
            <p:nvSpPr>
              <p:cNvPr id="52" name="TextBox 51">
                <a:extLst>
                  <a:ext uri="{FF2B5EF4-FFF2-40B4-BE49-F238E27FC236}">
                    <a16:creationId xmlns:a16="http://schemas.microsoft.com/office/drawing/2014/main" id="{C6C4179B-E8EC-0C95-442E-769FD83BACD2}"/>
                  </a:ext>
                </a:extLst>
              </p:cNvPr>
              <p:cNvSpPr txBox="1"/>
              <p:nvPr/>
            </p:nvSpPr>
            <p:spPr>
              <a:xfrm>
                <a:off x="6583572" y="583409"/>
                <a:ext cx="1709440" cy="523220"/>
              </a:xfrm>
              <a:prstGeom prst="rect">
                <a:avLst/>
              </a:prstGeom>
              <a:noFill/>
            </p:spPr>
            <p:txBody>
              <a:bodyPr wrap="square" rtlCol="0">
                <a:spAutoFit/>
              </a:bodyPr>
              <a:lstStyle/>
              <a:p>
                <a:pPr algn="ctr"/>
                <a:r>
                  <a:rPr lang="en-US" sz="1400">
                    <a:latin typeface="+mj-lt"/>
                  </a:rPr>
                  <a:t>Loan Programs Office</a:t>
                </a:r>
              </a:p>
            </p:txBody>
          </p:sp>
          <p:cxnSp>
            <p:nvCxnSpPr>
              <p:cNvPr id="60" name="Straight Connector 59">
                <a:extLst>
                  <a:ext uri="{FF2B5EF4-FFF2-40B4-BE49-F238E27FC236}">
                    <a16:creationId xmlns:a16="http://schemas.microsoft.com/office/drawing/2014/main" id="{7759F773-3943-8EA2-8AD2-582C2552833D}"/>
                  </a:ext>
                </a:extLst>
              </p:cNvPr>
              <p:cNvCxnSpPr>
                <a:cxnSpLocks/>
              </p:cNvCxnSpPr>
              <p:nvPr/>
            </p:nvCxnSpPr>
            <p:spPr>
              <a:xfrm>
                <a:off x="7478080" y="1070475"/>
                <a:ext cx="0" cy="393708"/>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4" name="Straight Connector 3">
              <a:extLst>
                <a:ext uri="{FF2B5EF4-FFF2-40B4-BE49-F238E27FC236}">
                  <a16:creationId xmlns:a16="http://schemas.microsoft.com/office/drawing/2014/main" id="{77C64307-6E94-7928-E3C1-1850E3495E21}"/>
                </a:ext>
              </a:extLst>
            </p:cNvPr>
            <p:cNvCxnSpPr>
              <a:cxnSpLocks/>
            </p:cNvCxnSpPr>
            <p:nvPr/>
          </p:nvCxnSpPr>
          <p:spPr>
            <a:xfrm flipH="1">
              <a:off x="3857558" y="2141300"/>
              <a:ext cx="1746024" cy="25574"/>
            </a:xfrm>
            <a:prstGeom prst="line">
              <a:avLst/>
            </a:prstGeom>
            <a:ln w="1270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42" name="Rectangle: Rounded Corners 7">
              <a:extLst>
                <a:ext uri="{FF2B5EF4-FFF2-40B4-BE49-F238E27FC236}">
                  <a16:creationId xmlns:a16="http://schemas.microsoft.com/office/drawing/2014/main" id="{4FDAAF43-B5BC-E0D5-7C69-12C5E321D0B6}"/>
                </a:ext>
              </a:extLst>
            </p:cNvPr>
            <p:cNvSpPr/>
            <p:nvPr/>
          </p:nvSpPr>
          <p:spPr>
            <a:xfrm>
              <a:off x="2550680" y="2999053"/>
              <a:ext cx="1828800" cy="731520"/>
            </a:xfrm>
            <a:prstGeom prst="roundRect">
              <a:avLst/>
            </a:prstGeom>
            <a:solidFill>
              <a:schemeClr val="accent1">
                <a:lumMod val="40000"/>
                <a:lumOff val="60000"/>
              </a:schemeClr>
            </a:solidFill>
            <a:ln w="28575">
              <a:solidFill>
                <a:srgbClr val="025B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a:solidFill>
                    <a:srgbClr val="000000"/>
                  </a:solidFill>
                  <a:latin typeface="+mj-lt"/>
                </a:rPr>
                <a:t>APPLIED R&amp;D AND</a:t>
              </a:r>
            </a:p>
            <a:p>
              <a:pPr algn="ctr">
                <a:defRPr/>
              </a:pPr>
              <a:r>
                <a:rPr lang="en-US" sz="1200">
                  <a:solidFill>
                    <a:srgbClr val="000000"/>
                  </a:solidFill>
                  <a:latin typeface="+mj-lt"/>
                </a:rPr>
                <a:t>TECHNICAL DE-RISKING</a:t>
              </a:r>
            </a:p>
          </p:txBody>
        </p:sp>
        <p:sp>
          <p:nvSpPr>
            <p:cNvPr id="44" name="Rectangle: Rounded Corners 10">
              <a:extLst>
                <a:ext uri="{FF2B5EF4-FFF2-40B4-BE49-F238E27FC236}">
                  <a16:creationId xmlns:a16="http://schemas.microsoft.com/office/drawing/2014/main" id="{99BA9991-1224-42C6-AC49-60165E663665}"/>
                </a:ext>
              </a:extLst>
            </p:cNvPr>
            <p:cNvSpPr/>
            <p:nvPr/>
          </p:nvSpPr>
          <p:spPr>
            <a:xfrm>
              <a:off x="4132840" y="2450551"/>
              <a:ext cx="1828800" cy="731520"/>
            </a:xfrm>
            <a:prstGeom prst="roundRect">
              <a:avLst/>
            </a:prstGeom>
            <a:solidFill>
              <a:schemeClr val="accent1">
                <a:lumMod val="40000"/>
                <a:lumOff val="60000"/>
              </a:schemeClr>
            </a:solidFill>
            <a:ln w="28575">
              <a:solidFill>
                <a:srgbClr val="025B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a:solidFill>
                    <a:srgbClr val="000000"/>
                  </a:solidFill>
                  <a:latin typeface="+mj-lt"/>
                </a:rPr>
                <a:t>PILOTING AND VALIDATION</a:t>
              </a:r>
            </a:p>
          </p:txBody>
        </p:sp>
        <p:sp>
          <p:nvSpPr>
            <p:cNvPr id="57" name="Rectangle: Rounded Corners 11">
              <a:extLst>
                <a:ext uri="{FF2B5EF4-FFF2-40B4-BE49-F238E27FC236}">
                  <a16:creationId xmlns:a16="http://schemas.microsoft.com/office/drawing/2014/main" id="{B0FF3B7B-81A4-58BF-9797-DCFF13E3B2F5}"/>
                </a:ext>
              </a:extLst>
            </p:cNvPr>
            <p:cNvSpPr/>
            <p:nvPr/>
          </p:nvSpPr>
          <p:spPr>
            <a:xfrm>
              <a:off x="5715000" y="1997379"/>
              <a:ext cx="1828800" cy="731520"/>
            </a:xfrm>
            <a:prstGeom prst="roundRect">
              <a:avLst/>
            </a:prstGeom>
            <a:solidFill>
              <a:schemeClr val="accent1">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dirty="0">
                  <a:solidFill>
                    <a:srgbClr val="000000"/>
                  </a:solidFill>
                  <a:latin typeface="+mj-lt"/>
                </a:rPr>
                <a:t>LARGE-SCALE </a:t>
              </a:r>
            </a:p>
            <a:p>
              <a:pPr algn="ctr">
                <a:defRPr/>
              </a:pPr>
              <a:r>
                <a:rPr lang="en-US" sz="1200" dirty="0">
                  <a:solidFill>
                    <a:srgbClr val="000000"/>
                  </a:solidFill>
                  <a:latin typeface="+mj-lt"/>
                </a:rPr>
                <a:t>DEMONSTRATIONS</a:t>
              </a:r>
            </a:p>
          </p:txBody>
        </p:sp>
        <p:sp>
          <p:nvSpPr>
            <p:cNvPr id="9" name="Rectangle: Rounded Corners 8">
              <a:extLst>
                <a:ext uri="{FF2B5EF4-FFF2-40B4-BE49-F238E27FC236}">
                  <a16:creationId xmlns:a16="http://schemas.microsoft.com/office/drawing/2014/main" id="{B8451802-2D0D-7DD9-66F0-5752842D4A69}"/>
                </a:ext>
              </a:extLst>
            </p:cNvPr>
            <p:cNvSpPr/>
            <p:nvPr/>
          </p:nvSpPr>
          <p:spPr>
            <a:xfrm>
              <a:off x="7294171" y="1538903"/>
              <a:ext cx="1828800" cy="731520"/>
            </a:xfrm>
            <a:prstGeom prst="round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dirty="0">
                  <a:solidFill>
                    <a:srgbClr val="000000"/>
                  </a:solidFill>
                  <a:latin typeface="+mj-lt"/>
                </a:rPr>
                <a:t>AT-SCALE DEPLOYMENT</a:t>
              </a:r>
            </a:p>
          </p:txBody>
        </p:sp>
        <p:sp>
          <p:nvSpPr>
            <p:cNvPr id="3" name="Rectangle: Rounded Corners 2">
              <a:extLst>
                <a:ext uri="{FF2B5EF4-FFF2-40B4-BE49-F238E27FC236}">
                  <a16:creationId xmlns:a16="http://schemas.microsoft.com/office/drawing/2014/main" id="{6B02FB4F-CED0-7E8F-3756-BFAD9DFD44FC}"/>
                </a:ext>
              </a:extLst>
            </p:cNvPr>
            <p:cNvSpPr/>
            <p:nvPr/>
          </p:nvSpPr>
          <p:spPr>
            <a:xfrm>
              <a:off x="8890388" y="1025597"/>
              <a:ext cx="1828800" cy="731520"/>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a:solidFill>
                    <a:schemeClr val="bg1"/>
                  </a:solidFill>
                  <a:latin typeface="+mj-lt"/>
                </a:rPr>
                <a:t>ACCELERATING ADOPTION</a:t>
              </a:r>
            </a:p>
          </p:txBody>
        </p:sp>
        <p:sp>
          <p:nvSpPr>
            <p:cNvPr id="61" name="Rectangle: Rounded Corners 2">
              <a:extLst>
                <a:ext uri="{FF2B5EF4-FFF2-40B4-BE49-F238E27FC236}">
                  <a16:creationId xmlns:a16="http://schemas.microsoft.com/office/drawing/2014/main" id="{2BDC5E5E-91B1-5054-E61C-8473B8D3024A}"/>
                </a:ext>
              </a:extLst>
            </p:cNvPr>
            <p:cNvSpPr/>
            <p:nvPr/>
          </p:nvSpPr>
          <p:spPr>
            <a:xfrm>
              <a:off x="8890388" y="1037015"/>
              <a:ext cx="1828800" cy="731520"/>
            </a:xfrm>
            <a:prstGeom prst="roundRect">
              <a:avLst/>
            </a:prstGeom>
            <a:solidFill>
              <a:schemeClr val="accent1">
                <a:lumMod val="75000"/>
              </a:schemeClr>
            </a:solidFill>
            <a:ln w="28575">
              <a:solidFill>
                <a:srgbClr val="025B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dirty="0">
                  <a:solidFill>
                    <a:schemeClr val="bg1"/>
                  </a:solidFill>
                  <a:latin typeface="+mj-lt"/>
                </a:rPr>
                <a:t>ADOPTION ACCELERATION</a:t>
              </a:r>
            </a:p>
          </p:txBody>
        </p:sp>
      </p:grpSp>
    </p:spTree>
    <p:extLst>
      <p:ext uri="{BB962C8B-B14F-4D97-AF65-F5344CB8AC3E}">
        <p14:creationId xmlns:p14="http://schemas.microsoft.com/office/powerpoint/2010/main" val="3866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c4d3709-fb5e-4ea2-a83d-54a854e6b375">
      <Terms xmlns="http://schemas.microsoft.com/office/infopath/2007/PartnerControls"/>
    </lcf76f155ced4ddcb4097134ff3c332f>
    <TaxCatchAll xmlns="5d109f06-97e0-4f6f-b626-bbf47fcfae7d" xsi:nil="true"/>
    <SharedWithUsers xmlns="5d109f06-97e0-4f6f-b626-bbf47fcfae7d">
      <UserInfo>
        <DisplayName>Evans, Jamey</DisplayName>
        <AccountId>22</AccountId>
        <AccountType/>
      </UserInfo>
      <UserInfo>
        <DisplayName>Chan, Isaac</DisplayName>
        <AccountId>30</AccountId>
        <AccountType/>
      </UserInfo>
      <UserInfo>
        <DisplayName>Hampson, Anne</DisplayName>
        <AccountId>24</AccountId>
        <AccountType/>
      </UserInfo>
      <UserInfo>
        <DisplayName>Majsztrik, Paul</DisplayName>
        <AccountId>60</AccountId>
        <AccountType/>
      </UserInfo>
      <UserInfo>
        <DisplayName>Philbrick, Mark</DisplayName>
        <AccountId>37</AccountId>
        <AccountType/>
      </UserInfo>
      <UserInfo>
        <DisplayName>Pritchard, Zachary</DisplayName>
        <AccountId>16</AccountId>
        <AccountType/>
      </UserInfo>
      <UserInfo>
        <DisplayName>Kelly, Meegan</DisplayName>
        <AccountId>15</AccountId>
        <AccountType/>
      </UserInfo>
      <UserInfo>
        <DisplayName>Lucci, Felicia</DisplayName>
        <AccountId>29</AccountId>
        <AccountType/>
      </UserInfo>
      <UserInfo>
        <DisplayName>Shultz, Avi (Abraham)</DisplayName>
        <AccountId>21</AccountId>
        <AccountType/>
      </UserInfo>
      <UserInfo>
        <DisplayName>Mosley, Jennifer (CONTR)</DisplayName>
        <AccountId>11</AccountId>
        <AccountType/>
      </UserInfo>
      <UserInfo>
        <DisplayName>Gainer, Matherly</DisplayName>
        <AccountId>43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0958B31957894A92BF408BEC75495A" ma:contentTypeVersion="13" ma:contentTypeDescription="Create a new document." ma:contentTypeScope="" ma:versionID="c301412131c5f6247a20f5a7e3803a3b">
  <xsd:schema xmlns:xsd="http://www.w3.org/2001/XMLSchema" xmlns:xs="http://www.w3.org/2001/XMLSchema" xmlns:p="http://schemas.microsoft.com/office/2006/metadata/properties" xmlns:ns2="bc4d3709-fb5e-4ea2-a83d-54a854e6b375" xmlns:ns3="5d109f06-97e0-4f6f-b626-bbf47fcfae7d" targetNamespace="http://schemas.microsoft.com/office/2006/metadata/properties" ma:root="true" ma:fieldsID="51470bf334b18e5c3fe7eba87d1de6d8" ns2:_="" ns3:_="">
    <xsd:import namespace="bc4d3709-fb5e-4ea2-a83d-54a854e6b375"/>
    <xsd:import namespace="5d109f06-97e0-4f6f-b626-bbf47fcfae7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4d3709-fb5e-4ea2-a83d-54a854e6b3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6d46bd7-4a58-4bc0-a217-7245e6e7041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109f06-97e0-4f6f-b626-bbf47fcfae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d9f2dde-d76b-4f9f-89b1-a85b14b948cd}" ma:internalName="TaxCatchAll" ma:showField="CatchAllData" ma:web="5d109f06-97e0-4f6f-b626-bbf47fcfae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B89B8F-6E8B-441F-8758-80DD918FC05B}">
  <ds:schemaRefs>
    <ds:schemaRef ds:uri="http://purl.org/dc/elements/1.1/"/>
    <ds:schemaRef ds:uri="http://schemas.microsoft.com/office/2006/metadata/properties"/>
    <ds:schemaRef ds:uri="http://purl.org/dc/terms/"/>
    <ds:schemaRef ds:uri="http://schemas.openxmlformats.org/package/2006/metadata/core-properties"/>
    <ds:schemaRef ds:uri="bc4d3709-fb5e-4ea2-a83d-54a854e6b375"/>
    <ds:schemaRef ds:uri="http://schemas.microsoft.com/office/2006/documentManagement/types"/>
    <ds:schemaRef ds:uri="http://schemas.microsoft.com/office/infopath/2007/PartnerControls"/>
    <ds:schemaRef ds:uri="5d109f06-97e0-4f6f-b626-bbf47fcfae7d"/>
    <ds:schemaRef ds:uri="http://www.w3.org/XML/1998/namespace"/>
    <ds:schemaRef ds:uri="http://purl.org/dc/dcmitype/"/>
  </ds:schemaRefs>
</ds:datastoreItem>
</file>

<file path=customXml/itemProps2.xml><?xml version="1.0" encoding="utf-8"?>
<ds:datastoreItem xmlns:ds="http://schemas.openxmlformats.org/officeDocument/2006/customXml" ds:itemID="{F8B33805-4481-450E-A214-F25493A2B8AD}">
  <ds:schemaRefs>
    <ds:schemaRef ds:uri="http://schemas.microsoft.com/sharepoint/v3/contenttype/forms"/>
  </ds:schemaRefs>
</ds:datastoreItem>
</file>

<file path=customXml/itemProps3.xml><?xml version="1.0" encoding="utf-8"?>
<ds:datastoreItem xmlns:ds="http://schemas.openxmlformats.org/officeDocument/2006/customXml" ds:itemID="{84F863A1-087D-4EF0-A451-F102285FB93F}">
  <ds:schemaRefs>
    <ds:schemaRef ds:uri="5d109f06-97e0-4f6f-b626-bbf47fcfae7d"/>
    <ds:schemaRef ds:uri="bc4d3709-fb5e-4ea2-a83d-54a854e6b3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45</TotalTime>
  <Words>2768</Words>
  <Application>Microsoft Office PowerPoint</Application>
  <PresentationFormat>Widescreen</PresentationFormat>
  <Paragraphs>429</Paragraphs>
  <Slides>36</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Arial</vt:lpstr>
      <vt:lpstr>Arial Black</vt:lpstr>
      <vt:lpstr>Calibri</vt:lpstr>
      <vt:lpstr>Calibri Light</vt:lpstr>
      <vt:lpstr>Courier New</vt:lpstr>
      <vt:lpstr>Franklin Gothic Book</vt:lpstr>
      <vt:lpstr>Franklin Gothic Medium</vt:lpstr>
      <vt:lpstr>Karla</vt:lpstr>
      <vt:lpstr>Segoe UI</vt:lpstr>
      <vt:lpstr>Wingdings</vt:lpstr>
      <vt:lpstr>EERE PPT</vt:lpstr>
      <vt:lpstr>Custom Design</vt:lpstr>
      <vt:lpstr>PowerPoint Presentation</vt:lpstr>
      <vt:lpstr>Building a Net-zero, Clean Energy Future</vt:lpstr>
      <vt:lpstr>Decarbonizing Industry is an Opportunity for America’s Economy</vt:lpstr>
      <vt:lpstr>Systemic barriers to industrial decarbonization</vt:lpstr>
      <vt:lpstr>PowerPoint Presentation</vt:lpstr>
      <vt:lpstr>DOE Industrial Decarbonization Roadmap</vt:lpstr>
      <vt:lpstr>Path to Net-Zero Emissions by 2050</vt:lpstr>
      <vt:lpstr>Landscape of Needed RD&amp;D Investment</vt:lpstr>
      <vt:lpstr>IEDO Fit within DOE Landscape</vt:lpstr>
      <vt:lpstr>DOE Offices Share a Common Strategic Framework</vt:lpstr>
      <vt:lpstr>Industrial Efficiency and Decarbonization Office (IEDO)</vt:lpstr>
      <vt:lpstr>IEDO's Research &amp; Development Strategy </vt:lpstr>
      <vt:lpstr>PowerPoint Presentation</vt:lpstr>
      <vt:lpstr>11% of U.S. Energy-Related Emissions are from Industrial Thermal Systems</vt:lpstr>
      <vt:lpstr>Arizona State University to Lead New DOE Institute Focused on Electrifying Process Heat</vt:lpstr>
      <vt:lpstr>Chemicals and Refining Priorities</vt:lpstr>
      <vt:lpstr>PowerPoint Presentation</vt:lpstr>
      <vt:lpstr>Rapid Advancement in Process Intensification Deployment (RAPID)</vt:lpstr>
      <vt:lpstr>Iron and Steel Priorities</vt:lpstr>
      <vt:lpstr>Cement and Concrete Priorities </vt:lpstr>
      <vt:lpstr>Food and Beverage Priorities </vt:lpstr>
      <vt:lpstr>Forest Products Priorities </vt:lpstr>
      <vt:lpstr>National Alliance for Water Innovation</vt:lpstr>
      <vt:lpstr>PowerPoint Presentation</vt:lpstr>
      <vt:lpstr>JUST ANNOUNCED : New EEII and CST Funding Opportunities </vt:lpstr>
      <vt:lpstr>IEDO Technical Assistance &amp; Workforce Development </vt:lpstr>
      <vt:lpstr>Better Plants &amp; Better Climate Challenge</vt:lpstr>
      <vt:lpstr>Better Plants &amp; Better Climate Challenge Impact</vt:lpstr>
      <vt:lpstr>Energy Management Programs</vt:lpstr>
      <vt:lpstr>IEDO Onsite Energy Program </vt:lpstr>
      <vt:lpstr>Strategic Analysis Tools &amp; Resources </vt:lpstr>
      <vt:lpstr>Diversity, Equity, Inclusion, and Accessibility (DEIA) Focus</vt:lpstr>
      <vt:lpstr>IEDO is Hiring – Join Our Team!</vt:lpstr>
      <vt:lpstr>PowerPoint Presentation</vt:lpstr>
      <vt:lpstr>Two-Way Dialogue for Maximum Impact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Dylan</dc:creator>
  <cp:lastModifiedBy>Carter, Laura</cp:lastModifiedBy>
  <cp:revision>11</cp:revision>
  <dcterms:created xsi:type="dcterms:W3CDTF">2021-01-22T22:01:17Z</dcterms:created>
  <dcterms:modified xsi:type="dcterms:W3CDTF">2023-11-29T16:49:49Z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0x010100970958B31957894A92BF408BEC75495A</vt:lpwstr>
  </property>
  <property fmtid="{D5CDD505-2E9C-101B-9397-08002B2CF9AE}" pid="3" name="_dlc_DocIdItemGuid">
    <vt:lpwstr>37bf4df4-9786-4021-93c1-f507b7e90663</vt:lpwstr>
  </property>
  <property fmtid="{D5CDD505-2E9C-101B-9397-08002B2CF9AE}" pid="4" name="MediaServiceImageTags">
    <vt:lpwstr/>
  </property>
  <property fmtid="{D5CDD505-2E9C-101B-9397-08002B2CF9AE}" pid="5" name="MSIP_Label_95965d95-ecc0-4720-b759-1f33c42ed7da_Enabled">
    <vt:lpwstr>true</vt:lpwstr>
  </property>
  <property fmtid="{D5CDD505-2E9C-101B-9397-08002B2CF9AE}" pid="6" name="MSIP_Label_95965d95-ecc0-4720-b759-1f33c42ed7da_SetDate">
    <vt:lpwstr>2023-11-28T16:16:02Z</vt:lpwstr>
  </property>
  <property fmtid="{D5CDD505-2E9C-101B-9397-08002B2CF9AE}" pid="7" name="MSIP_Label_95965d95-ecc0-4720-b759-1f33c42ed7da_Method">
    <vt:lpwstr>Standard</vt:lpwstr>
  </property>
  <property fmtid="{D5CDD505-2E9C-101B-9397-08002B2CF9AE}" pid="8" name="MSIP_Label_95965d95-ecc0-4720-b759-1f33c42ed7da_Name">
    <vt:lpwstr>General</vt:lpwstr>
  </property>
  <property fmtid="{D5CDD505-2E9C-101B-9397-08002B2CF9AE}" pid="9" name="MSIP_Label_95965d95-ecc0-4720-b759-1f33c42ed7da_SiteId">
    <vt:lpwstr>a0f29d7e-28cd-4f54-8442-7885aee7c080</vt:lpwstr>
  </property>
  <property fmtid="{D5CDD505-2E9C-101B-9397-08002B2CF9AE}" pid="10" name="MSIP_Label_95965d95-ecc0-4720-b759-1f33c42ed7da_ActionId">
    <vt:lpwstr>7736b53f-e911-428d-8935-87e8ddc72874</vt:lpwstr>
  </property>
  <property fmtid="{D5CDD505-2E9C-101B-9397-08002B2CF9AE}" pid="11" name="MSIP_Label_95965d95-ecc0-4720-b759-1f33c42ed7da_ContentBits">
    <vt:lpwstr>0</vt:lpwstr>
  </property>
</Properties>
</file>