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4"/>
  </p:sldMasterIdLst>
  <p:notesMasterIdLst>
    <p:notesMasterId r:id="rId16"/>
  </p:notesMasterIdLst>
  <p:sldIdLst>
    <p:sldId id="306" r:id="rId5"/>
    <p:sldId id="308" r:id="rId6"/>
    <p:sldId id="309" r:id="rId7"/>
    <p:sldId id="282" r:id="rId8"/>
    <p:sldId id="260" r:id="rId9"/>
    <p:sldId id="261" r:id="rId10"/>
    <p:sldId id="264" r:id="rId11"/>
    <p:sldId id="266" r:id="rId12"/>
    <p:sldId id="312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109209-71C4-C301-EBFC-3D0C1AE8FDAE}" name="O'Keefe, Piper" initials="OP" userId="S::piper.o'keefe@hq.doe.gov::6e89b0d1-4532-4d96-9aea-75c20fb32cf6" providerId="AD"/>
  <p188:author id="{AC371C42-91BB-6A79-A535-4C44A70E1AEB}" name="Jones, Betony" initials="JB" userId="S::betony.jones@hq.doe.gov::65071da5-e67a-4d77-8495-8bed7914d2ca" providerId="AD"/>
  <p188:author id="{5316B2E8-2C70-CDAC-A09C-DDC9CC4AC082}" name="Goodwin, Maya" initials="GM" userId="S::maya.goodwin@hq.doe.gov::bb03eccf-6fd5-44c9-99f3-be5c69d819ee" providerId="AD"/>
  <p188:author id="{E8B5E7EB-A0AD-D261-F6BA-8D07ABA1C693}" name="Pena-Martinez, Lino" initials="PML" userId="S::lino.pena-martinez@hq.doe.gov::05b3abd6-8fe4-4794-8cd0-67707f8f34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53" autoAdjust="0"/>
  </p:normalViewPr>
  <p:slideViewPr>
    <p:cSldViewPr snapToGrid="0">
      <p:cViewPr varScale="1">
        <p:scale>
          <a:sx n="90" d="100"/>
          <a:sy n="90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Keefe, Piper" userId="6e89b0d1-4532-4d96-9aea-75c20fb32cf6" providerId="ADAL" clId="{6EA9EDE9-B216-4057-9C82-37715D1ECE2D}"/>
    <pc:docChg chg="delSld">
      <pc:chgData name="O'Keefe, Piper" userId="6e89b0d1-4532-4d96-9aea-75c20fb32cf6" providerId="ADAL" clId="{6EA9EDE9-B216-4057-9C82-37715D1ECE2D}" dt="2023-09-27T18:36:37.044" v="7" actId="47"/>
      <pc:docMkLst>
        <pc:docMk/>
      </pc:docMkLst>
      <pc:sldChg chg="del">
        <pc:chgData name="O'Keefe, Piper" userId="6e89b0d1-4532-4d96-9aea-75c20fb32cf6" providerId="ADAL" clId="{6EA9EDE9-B216-4057-9C82-37715D1ECE2D}" dt="2023-09-27T18:36:34.003" v="2" actId="47"/>
        <pc:sldMkLst>
          <pc:docMk/>
          <pc:sldMk cId="181939291" sldId="293"/>
        </pc:sldMkLst>
      </pc:sldChg>
      <pc:sldChg chg="del">
        <pc:chgData name="O'Keefe, Piper" userId="6e89b0d1-4532-4d96-9aea-75c20fb32cf6" providerId="ADAL" clId="{6EA9EDE9-B216-4057-9C82-37715D1ECE2D}" dt="2023-09-27T18:36:34.709" v="3" actId="47"/>
        <pc:sldMkLst>
          <pc:docMk/>
          <pc:sldMk cId="4072104302" sldId="294"/>
        </pc:sldMkLst>
      </pc:sldChg>
      <pc:sldChg chg="del">
        <pc:chgData name="O'Keefe, Piper" userId="6e89b0d1-4532-4d96-9aea-75c20fb32cf6" providerId="ADAL" clId="{6EA9EDE9-B216-4057-9C82-37715D1ECE2D}" dt="2023-09-27T18:36:33.397" v="1" actId="47"/>
        <pc:sldMkLst>
          <pc:docMk/>
          <pc:sldMk cId="2467532604" sldId="295"/>
        </pc:sldMkLst>
      </pc:sldChg>
      <pc:sldChg chg="del">
        <pc:chgData name="O'Keefe, Piper" userId="6e89b0d1-4532-4d96-9aea-75c20fb32cf6" providerId="ADAL" clId="{6EA9EDE9-B216-4057-9C82-37715D1ECE2D}" dt="2023-09-27T18:36:35.789" v="5" actId="47"/>
        <pc:sldMkLst>
          <pc:docMk/>
          <pc:sldMk cId="1078974538" sldId="298"/>
        </pc:sldMkLst>
      </pc:sldChg>
      <pc:sldChg chg="del">
        <pc:chgData name="O'Keefe, Piper" userId="6e89b0d1-4532-4d96-9aea-75c20fb32cf6" providerId="ADAL" clId="{6EA9EDE9-B216-4057-9C82-37715D1ECE2D}" dt="2023-09-27T18:36:37.044" v="7" actId="47"/>
        <pc:sldMkLst>
          <pc:docMk/>
          <pc:sldMk cId="2123226061" sldId="299"/>
        </pc:sldMkLst>
      </pc:sldChg>
      <pc:sldChg chg="del">
        <pc:chgData name="O'Keefe, Piper" userId="6e89b0d1-4532-4d96-9aea-75c20fb32cf6" providerId="ADAL" clId="{6EA9EDE9-B216-4057-9C82-37715D1ECE2D}" dt="2023-09-27T18:36:35.229" v="4" actId="47"/>
        <pc:sldMkLst>
          <pc:docMk/>
          <pc:sldMk cId="2195369499" sldId="305"/>
        </pc:sldMkLst>
      </pc:sldChg>
      <pc:sldChg chg="del">
        <pc:chgData name="O'Keefe, Piper" userId="6e89b0d1-4532-4d96-9aea-75c20fb32cf6" providerId="ADAL" clId="{6EA9EDE9-B216-4057-9C82-37715D1ECE2D}" dt="2023-09-27T18:36:36.356" v="6" actId="47"/>
        <pc:sldMkLst>
          <pc:docMk/>
          <pc:sldMk cId="1052375445" sldId="307"/>
        </pc:sldMkLst>
      </pc:sldChg>
      <pc:sldChg chg="del">
        <pc:chgData name="O'Keefe, Piper" userId="6e89b0d1-4532-4d96-9aea-75c20fb32cf6" providerId="ADAL" clId="{6EA9EDE9-B216-4057-9C82-37715D1ECE2D}" dt="2023-09-27T18:36:31.161" v="0" actId="47"/>
        <pc:sldMkLst>
          <pc:docMk/>
          <pc:sldMk cId="1110586732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Distribution of DOE's Workforce Funding by Technology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DOE's Workforce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14-4899-B3BC-ACD76857EE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14-4899-B3BC-ACD76857EE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14-4899-B3BC-ACD76857EE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14-4899-B3BC-ACD76857EE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14-4899-B3BC-ACD76857EE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514-4899-B3BC-ACD76857EE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514-4899-B3BC-ACD76857EE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514-4899-B3BC-ACD76857EE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514-4899-B3BC-ACD76857EE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514-4899-B3BC-ACD76857EEA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514-4899-B3BC-ACD76857EEA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514-4899-B3BC-ACD76857EEA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514-4899-B3BC-ACD76857EEA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514-4899-B3BC-ACD76857EEA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514-4899-B3BC-ACD76857EEA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514-4899-B3BC-ACD76857EEA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14-4899-B3BC-ACD76857EEA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A4A0C-509E-4089-BB2F-1CB409ED4F13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7314814814813"/>
                      <c:h val="9.68650793650793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514-4899-B3BC-ACD76857EEAC}"/>
                </c:ext>
              </c:extLst>
            </c:dLbl>
            <c:dLbl>
              <c:idx val="2"/>
              <c:layout>
                <c:manualLayout>
                  <c:x val="-0.14583333333333343"/>
                  <c:y val="-7.1428571428571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C5601A-792E-44F9-A527-589F057D6699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25222368037331"/>
                      <c:h val="8.49603174603174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14-4899-B3BC-ACD76857EEAC}"/>
                </c:ext>
              </c:extLst>
            </c:dLbl>
            <c:dLbl>
              <c:idx val="3"/>
              <c:layout>
                <c:manualLayout>
                  <c:x val="-2.3148148148148147E-2"/>
                  <c:y val="-9.5238095238095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FB0C2E-A70C-40EC-A2F2-8DF1CFF7BB57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514-4899-B3BC-ACD76857EEAC}"/>
                </c:ext>
              </c:extLst>
            </c:dLbl>
            <c:dLbl>
              <c:idx val="4"/>
              <c:layout>
                <c:manualLayout>
                  <c:x val="-6.9444444444444441E-3"/>
                  <c:y val="-0.10317460317460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C06DA4-0C8F-45C5-9E39-279B4DBB5722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514-4899-B3BC-ACD76857EEAC}"/>
                </c:ext>
              </c:extLst>
            </c:dLbl>
            <c:dLbl>
              <c:idx val="5"/>
              <c:layout>
                <c:manualLayout>
                  <c:x val="-2.4844760920020856E-4"/>
                  <c:y val="-9.92063492063492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027B3B-C1C7-43B2-8335-EC81C8EDACF2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514-4899-B3BC-ACD76857EEAC}"/>
                </c:ext>
              </c:extLst>
            </c:dLbl>
            <c:dLbl>
              <c:idx val="6"/>
              <c:layout>
                <c:manualLayout>
                  <c:x val="4.5031942451247892E-2"/>
                  <c:y val="-9.1517870983538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80AA69-3D17-43E7-BBC0-C53E257D144E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5735157047928"/>
                      <c:h val="7.08731444221251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514-4899-B3BC-ACD76857EEAC}"/>
                </c:ext>
              </c:extLst>
            </c:dLbl>
            <c:dLbl>
              <c:idx val="7"/>
              <c:layout>
                <c:manualLayout>
                  <c:x val="4.1626816524149096E-2"/>
                  <c:y val="-1.5625014034419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CDAF4D-32A3-49DF-AACF-F216E689CC76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236845484845"/>
                      <c:h val="7.18652075267124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514-4899-B3BC-ACD76857EEAC}"/>
                </c:ext>
              </c:extLst>
            </c:dLbl>
            <c:dLbl>
              <c:idx val="8"/>
              <c:layout>
                <c:manualLayout>
                  <c:x val="-1.1692657128469541E-3"/>
                  <c:y val="-0.12301587301587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AF9786-BB24-435B-A7F8-202DC7EEC5F2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34036891221931"/>
                      <c:h val="6.99009498812648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514-4899-B3BC-ACD76857EEAC}"/>
                </c:ext>
              </c:extLst>
            </c:dLbl>
            <c:dLbl>
              <c:idx val="9"/>
              <c:layout>
                <c:manualLayout>
                  <c:x val="8.2653166649445733E-3"/>
                  <c:y val="-1.5873015873015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5B2818-3ADB-4A07-9E92-E9695A74AA73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514-4899-B3BC-ACD76857EEAC}"/>
                </c:ext>
              </c:extLst>
            </c:dLbl>
            <c:dLbl>
              <c:idx val="10"/>
              <c:layout>
                <c:manualLayout>
                  <c:x val="-7.7487350202434274E-2"/>
                  <c:y val="0.309523809523809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8E81DD-DB9F-4B1F-811D-9798EEBB4EC5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55424398791766"/>
                      <c:h val="5.79961879765029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514-4899-B3BC-ACD76857EEAC}"/>
                </c:ext>
              </c:extLst>
            </c:dLbl>
            <c:dLbl>
              <c:idx val="11"/>
              <c:layout>
                <c:manualLayout>
                  <c:x val="6.1989061471665668E-3"/>
                  <c:y val="7.53968253968252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B4BAA8-5196-4CEE-9E94-95D89231D1F5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23611111111109"/>
                      <c:h val="6.9087301587301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514-4899-B3BC-ACD76857EEAC}"/>
                </c:ext>
              </c:extLst>
            </c:dLbl>
            <c:dLbl>
              <c:idx val="12"/>
              <c:layout>
                <c:manualLayout>
                  <c:x val="5.3560228207345552E-3"/>
                  <c:y val="7.936507936507936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D284E7-5128-4B9E-AB03-5CC601827EFD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82053931191244"/>
                      <c:h val="6.34326959130108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514-4899-B3BC-ACD76857EEAC}"/>
                </c:ext>
              </c:extLst>
            </c:dLbl>
            <c:dLbl>
              <c:idx val="13"/>
              <c:layout>
                <c:manualLayout>
                  <c:x val="3.0104463515053543E-2"/>
                  <c:y val="0.11904761904761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7A2D2A-A72D-409C-BD85-2E61C7B39BB4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4171869775707"/>
                      <c:h val="5.3214285714285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514-4899-B3BC-ACD76857EEAC}"/>
                </c:ext>
              </c:extLst>
            </c:dLbl>
            <c:dLbl>
              <c:idx val="14"/>
              <c:layout>
                <c:manualLayout>
                  <c:x val="2.6797035224404162E-2"/>
                  <c:y val="0.16865079365079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B51215-9461-4333-9373-34C6A3ED4609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774550471717"/>
                      <c:h val="4.04961879765029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514-4899-B3BC-ACD76857EEAC}"/>
                </c:ext>
              </c:extLst>
            </c:dLbl>
            <c:dLbl>
              <c:idx val="15"/>
              <c:layout>
                <c:manualLayout>
                  <c:x val="-5.4717291188895761E-2"/>
                  <c:y val="0.21031746031746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0BC345-1E8F-4916-A6E7-301E5F1866C4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7592592592594"/>
                      <c:h val="7.70238095238095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514-4899-B3BC-ACD76857E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Sheet1!$A$2:$A$17</c:f>
              <c:strCache>
                <c:ptCount val="16"/>
                <c:pt idx="0">
                  <c:v>Nuclear</c:v>
                </c:pt>
                <c:pt idx="1">
                  <c:v>Science Cross-Cutting</c:v>
                </c:pt>
                <c:pt idx="2">
                  <c:v>Manufacturing/Industry</c:v>
                </c:pt>
                <c:pt idx="3">
                  <c:v>Fossil Energy</c:v>
                </c:pt>
                <c:pt idx="4">
                  <c:v>Buildings</c:v>
                </c:pt>
                <c:pt idx="5">
                  <c:v>Vehicles</c:v>
                </c:pt>
                <c:pt idx="6">
                  <c:v>Solar</c:v>
                </c:pt>
                <c:pt idx="7">
                  <c:v>Wind</c:v>
                </c:pt>
                <c:pt idx="8">
                  <c:v>Clean Energy Cross-Cutting</c:v>
                </c:pt>
                <c:pt idx="9">
                  <c:v>Bioenergy</c:v>
                </c:pt>
                <c:pt idx="10">
                  <c:v>Distributed Energy Resources (DERs) </c:v>
                </c:pt>
                <c:pt idx="11">
                  <c:v>Hydrogen and Fuel Cells</c:v>
                </c:pt>
                <c:pt idx="12">
                  <c:v>Water Power</c:v>
                </c:pt>
                <c:pt idx="13">
                  <c:v>Fusion Energy</c:v>
                </c:pt>
                <c:pt idx="14">
                  <c:v>Geothermal</c:v>
                </c:pt>
                <c:pt idx="15">
                  <c:v>Basic Research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0.50519881119266097</c:v>
                </c:pt>
                <c:pt idx="1">
                  <c:v>0.27303075334576621</c:v>
                </c:pt>
                <c:pt idx="2">
                  <c:v>4.8834447386900993E-2</c:v>
                </c:pt>
                <c:pt idx="3">
                  <c:v>4.5844830091559922E-2</c:v>
                </c:pt>
                <c:pt idx="4">
                  <c:v>3.0076729796550173E-2</c:v>
                </c:pt>
                <c:pt idx="5">
                  <c:v>2.7032073154742205E-2</c:v>
                </c:pt>
                <c:pt idx="6">
                  <c:v>2.3476130196181489E-2</c:v>
                </c:pt>
                <c:pt idx="7">
                  <c:v>1.3374180536733853E-2</c:v>
                </c:pt>
                <c:pt idx="8">
                  <c:v>9.3349469761848363E-3</c:v>
                </c:pt>
                <c:pt idx="9">
                  <c:v>6.1611860817840864E-3</c:v>
                </c:pt>
                <c:pt idx="10">
                  <c:v>5.8049863164221097E-3</c:v>
                </c:pt>
                <c:pt idx="11">
                  <c:v>3.5490235092025669E-3</c:v>
                </c:pt>
                <c:pt idx="12">
                  <c:v>3.3378671319427128E-3</c:v>
                </c:pt>
                <c:pt idx="13">
                  <c:v>3.1586381794231804E-3</c:v>
                </c:pt>
                <c:pt idx="14">
                  <c:v>1.6039902815563841E-3</c:v>
                </c:pt>
                <c:pt idx="15">
                  <c:v>1.8140582238819093E-4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514-4899-B3BC-ACD76857EE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distribution of DOE's Workforce Funding by implementer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DOE's Workforce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DD-47B6-9601-36F4C2DD6A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DD-47B6-9601-36F4C2DD6A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DD-47B6-9601-36F4C2DD6A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DD-47B6-9601-36F4C2DD6A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6DD-47B6-9601-36F4C2DD6A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6DD-47B6-9601-36F4C2DD6A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6DD-47B6-9601-36F4C2DD6A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6DD-47B6-9601-36F4C2DD6A1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6DD-47B6-9601-36F4C2DD6A1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FECFBE-E200-420C-9C78-B3A96E5D3B68}" type="CATEGORYNAME">
                      <a:rPr lang="en-US" sz="1800"/>
                      <a:pPr>
                        <a:defRPr sz="1800"/>
                      </a:pPr>
                      <a:t>[CATEGORY NAME]</a:t>
                    </a:fld>
                    <a:r>
                      <a:rPr lang="en-US" sz="1800" baseline="0"/>
                      <a:t>, </a:t>
                    </a:r>
                    <a:fld id="{B116D2C5-6B33-4453-9F2F-E3C0CABEF187}" type="PERCENTAGE">
                      <a:rPr lang="en-US" sz="1800" baseline="0"/>
                      <a:pPr>
                        <a:defRPr sz="1800"/>
                      </a:pPr>
                      <a:t>[PERCENTAGE]</a:t>
                    </a:fld>
                    <a:endParaRPr lang="en-US" sz="18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8703703703706"/>
                      <c:h val="0.250912698412698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DD-47B6-9601-36F4C2DD6A1A}"/>
                </c:ext>
              </c:extLst>
            </c:dLbl>
            <c:dLbl>
              <c:idx val="1"/>
              <c:layout>
                <c:manualLayout>
                  <c:x val="8.0299376640419945E-2"/>
                  <c:y val="-1.98412698412712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57FBD4-C782-412B-9631-F92933C5D0F9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1793874A-72D2-45B8-A07F-BA6F2B629F68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438356663750358"/>
                      <c:h val="8.97422197225346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DD-47B6-9601-36F4C2DD6A1A}"/>
                </c:ext>
              </c:extLst>
            </c:dLbl>
            <c:dLbl>
              <c:idx val="2"/>
              <c:layout>
                <c:manualLayout>
                  <c:x val="0.18287037037037035"/>
                  <c:y val="-8.7301587301587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1B6518-89EC-4F92-B2C9-4D551B1337E2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95635B64-3953-4A7F-A273-F75125FF8381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37962962962962"/>
                      <c:h val="0.205634920634920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DD-47B6-9601-36F4C2DD6A1A}"/>
                </c:ext>
              </c:extLst>
            </c:dLbl>
            <c:dLbl>
              <c:idx val="3"/>
              <c:layout>
                <c:manualLayout>
                  <c:x val="0.33912037037037035"/>
                  <c:y val="9.92063492063492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FFB2E7-C820-49D9-9C8F-C8AA2F0BFE75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F5FFE1EA-2D8F-463D-856C-2F594EBB292D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885407553222516"/>
                      <c:h val="0.105615235595550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DD-47B6-9601-36F4C2DD6A1A}"/>
                </c:ext>
              </c:extLst>
            </c:dLbl>
            <c:dLbl>
              <c:idx val="4"/>
              <c:layout>
                <c:manualLayout>
                  <c:x val="6.3657407407407371E-2"/>
                  <c:y val="0.109126984126984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491EA0-5E65-40DB-9D24-9C2861A4BBCE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8D0180C6-6767-4823-995B-0DF9D0641DAE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0592738407698"/>
                      <c:h val="4.92460317460317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6DD-47B6-9601-36F4C2DD6A1A}"/>
                </c:ext>
              </c:extLst>
            </c:dLbl>
            <c:dLbl>
              <c:idx val="5"/>
              <c:layout>
                <c:manualLayout>
                  <c:x val="-0.12037037037037035"/>
                  <c:y val="0.125000312460942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4696E7-DDDC-4AA6-BDDD-506D579B7380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67B19686-A40D-4772-AF0E-32C53FB205C7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66666666666668"/>
                      <c:h val="5.3214285714285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6DD-47B6-9601-36F4C2DD6A1A}"/>
                </c:ext>
              </c:extLst>
            </c:dLbl>
            <c:dLbl>
              <c:idx val="6"/>
              <c:layout>
                <c:manualLayout>
                  <c:x val="-1.011036380869058E-2"/>
                  <c:y val="-1.38888888888888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38D685-30BE-4FD5-8FC4-E66CBA33105C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</a:t>
                    </a:r>
                    <a:fld id="{AE536926-9395-40C0-BE38-C0523CE8C57D}" type="PERCENTAGE">
                      <a:rPr lang="en-US" sz="1800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06259113444148"/>
                      <c:h val="4.21231721034870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6DD-47B6-9601-36F4C2DD6A1A}"/>
                </c:ext>
              </c:extLst>
            </c:dLbl>
            <c:dLbl>
              <c:idx val="7"/>
              <c:layout>
                <c:manualLayout>
                  <c:x val="-7.228537839020123E-2"/>
                  <c:y val="-0.14484126984126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B0E561-D246-445C-A8B8-C3D4037F314C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9407261592297"/>
                      <c:h val="0.114365079365079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6DD-47B6-9601-36F4C2DD6A1A}"/>
                </c:ext>
              </c:extLst>
            </c:dLbl>
            <c:dLbl>
              <c:idx val="8"/>
              <c:layout>
                <c:manualLayout>
                  <c:x val="-7.7546296296296294E-2"/>
                  <c:y val="-0.305555555555555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D39099-3BA1-4285-9001-AA98AE6A5021}" type="CATEGORYNAME">
                      <a:rPr lang="en-US" sz="180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/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5518372703412"/>
                      <c:h val="0.157202537182852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6DD-47B6-9601-36F4C2DD6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National Labs or Other Government-Affiliated Organization</c:v>
                </c:pt>
                <c:pt idx="1">
                  <c:v>College or University</c:v>
                </c:pt>
                <c:pt idx="2">
                  <c:v>Workforce or Industry Consortium</c:v>
                </c:pt>
                <c:pt idx="3">
                  <c:v>Non-Profit Research Organization</c:v>
                </c:pt>
                <c:pt idx="4">
                  <c:v>Other</c:v>
                </c:pt>
                <c:pt idx="5">
                  <c:v>NGO</c:v>
                </c:pt>
                <c:pt idx="6">
                  <c:v>Community-Based Organization</c:v>
                </c:pt>
                <c:pt idx="7">
                  <c:v>Labor Union-Private Sector Partnership</c:v>
                </c:pt>
                <c:pt idx="8">
                  <c:v>2-Year Community and Technical College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0.35516401034468276</c:v>
                </c:pt>
                <c:pt idx="1">
                  <c:v>0.32652857916572503</c:v>
                </c:pt>
                <c:pt idx="2">
                  <c:v>0.20100072156496554</c:v>
                </c:pt>
                <c:pt idx="3">
                  <c:v>8.4219467101941517E-2</c:v>
                </c:pt>
                <c:pt idx="4">
                  <c:v>1.7938213885219011E-2</c:v>
                </c:pt>
                <c:pt idx="5">
                  <c:v>7.9354264532750778E-3</c:v>
                </c:pt>
                <c:pt idx="6">
                  <c:v>5.8633982656078176E-3</c:v>
                </c:pt>
                <c:pt idx="7">
                  <c:v>9.8739624499866044E-4</c:v>
                </c:pt>
                <c:pt idx="8">
                  <c:v>3.6278697358453702E-4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6DD-47B6-9601-36F4C2DD6A1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3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Distribution</a:t>
            </a:r>
            <a:r>
              <a:rPr lang="en-US" sz="1800" baseline="0"/>
              <a:t> </a:t>
            </a:r>
            <a:r>
              <a:rPr lang="en-US" sz="1800"/>
              <a:t>of DOE's Workforce Funding by target beneficiaries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DOE's Workforce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7A-4538-A1DC-45B27BE5DA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7A-4538-A1DC-45B27BE5DA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7A-4538-A1DC-45B27BE5DA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7A-4538-A1DC-45B27BE5DA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7A-4538-A1DC-45B27BE5DA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97A-4538-A1DC-45B27BE5DA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97A-4538-A1DC-45B27BE5DA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97A-4538-A1DC-45B27BE5DAD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97A-4538-A1DC-45B27BE5DAD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97A-4538-A1DC-45B27BE5DAD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97A-4538-A1DC-45B27BE5DAD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97A-4538-A1DC-45B27BE5DAD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074276-B1C9-4681-AEE5-5D55D0280552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/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</a:t>
                    </a:r>
                    <a:fld id="{5BD00373-A57D-488B-85A1-BF0243635EBE}" type="PERCENTAGE">
                      <a:rPr lang="en-US" sz="1800" baseline="0">
                        <a:solidFill>
                          <a:schemeClr val="accent1"/>
                        </a:solidFill>
                      </a:rPr>
                      <a:pPr>
                        <a:defRPr sz="1800"/>
                      </a:pPr>
                      <a:t>[PERCENTAGE]</a:t>
                    </a:fld>
                    <a:endParaRPr lang="en-US" sz="1800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16889511697518"/>
                      <c:h val="0.23458347605632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7A-4538-A1DC-45B27BE5DAD6}"/>
                </c:ext>
              </c:extLst>
            </c:dLbl>
            <c:dLbl>
              <c:idx val="1"/>
              <c:layout>
                <c:manualLayout>
                  <c:x val="-4.3697610354717288E-2"/>
                  <c:y val="-4.4642742062421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90740740740739"/>
                      <c:h val="0.13339301337332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7A-4538-A1DC-45B27BE5DAD6}"/>
                </c:ext>
              </c:extLst>
            </c:dLbl>
            <c:dLbl>
              <c:idx val="2"/>
              <c:layout>
                <c:manualLayout>
                  <c:x val="-1.7073610976649315E-4"/>
                  <c:y val="-0.220982154190822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66053467370478"/>
                      <c:h val="0.11621023301375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7A-4538-A1DC-45B27BE5DAD6}"/>
                </c:ext>
              </c:extLst>
            </c:dLbl>
            <c:dLbl>
              <c:idx val="3"/>
              <c:layout>
                <c:manualLayout>
                  <c:x val="9.7274201727317502E-2"/>
                  <c:y val="-0.2013888102312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7A-4538-A1DC-45B27BE5DAD6}"/>
                </c:ext>
              </c:extLst>
            </c:dLbl>
            <c:dLbl>
              <c:idx val="4"/>
              <c:layout>
                <c:manualLayout>
                  <c:x val="0"/>
                  <c:y val="-0.176835248392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870882397878932"/>
                      <c:h val="0.18845254169301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97A-4538-A1DC-45B27BE5DAD6}"/>
                </c:ext>
              </c:extLst>
            </c:dLbl>
            <c:dLbl>
              <c:idx val="5"/>
              <c:layout>
                <c:manualLayout>
                  <c:x val="8.0864285530291388E-2"/>
                  <c:y val="-0.1235118565211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C6E80B-7BFB-4363-98EC-95E9D36099B2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90892858052148"/>
                      <c:h val="7.70238095238095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7A-4538-A1DC-45B27BE5DAD6}"/>
                </c:ext>
              </c:extLst>
            </c:dLbl>
            <c:dLbl>
              <c:idx val="6"/>
              <c:layout>
                <c:manualLayout>
                  <c:x val="7.7346619504071124E-2"/>
                  <c:y val="-7.7380922157807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46163A-965C-4D57-BE2A-E9C5FC91A12D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97A-4538-A1DC-45B27BE5DAD6}"/>
                </c:ext>
              </c:extLst>
            </c:dLbl>
            <c:dLbl>
              <c:idx val="7"/>
              <c:layout>
                <c:manualLayout>
                  <c:x val="5.1243569846552317E-2"/>
                  <c:y val="-4.54154967287304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74366-BA3C-43EE-92B2-4CD219323B57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00793681777061"/>
                      <c:h val="7.92460317460317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97A-4538-A1DC-45B27BE5DAD6}"/>
                </c:ext>
              </c:extLst>
            </c:dLbl>
            <c:dLbl>
              <c:idx val="8"/>
              <c:layout>
                <c:manualLayout>
                  <c:x val="5.3113297636839273E-2"/>
                  <c:y val="2.5297609166975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220389-FE99-445F-843E-FE5C0C22CC25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63666520851561"/>
                      <c:h val="6.51190476190476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97A-4538-A1DC-45B27BE5DAD6}"/>
                </c:ext>
              </c:extLst>
            </c:dLbl>
            <c:dLbl>
              <c:idx val="9"/>
              <c:layout>
                <c:manualLayout>
                  <c:x val="-0.61347223218027869"/>
                  <c:y val="-1.98412620917455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700483-729B-4912-B04F-CAF5034F859E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382563081924413"/>
                      <c:h val="0.191131697939438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97A-4538-A1DC-45B27BE5DAD6}"/>
                </c:ext>
              </c:extLst>
            </c:dLbl>
            <c:dLbl>
              <c:idx val="10"/>
              <c:layout>
                <c:manualLayout>
                  <c:x val="-0.11766434186026388"/>
                  <c:y val="0.10317460317460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52056D-6355-4756-B2AD-B58161F7B759}" type="CATEGORYNAME">
                      <a:rPr lang="en-US" sz="18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97A-4538-A1DC-45B27BE5DAD6}"/>
                </c:ext>
              </c:extLst>
            </c:dLbl>
            <c:dLbl>
              <c:idx val="11"/>
              <c:layout>
                <c:manualLayout>
                  <c:x val="3.4724183516006993E-2"/>
                  <c:y val="9.7659728119222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CB0C34-D0DA-40AA-97B7-EDDF5EE51104}" type="CATEGORYNAME">
                      <a:rPr lang="en-US" sz="160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>
                        <a:solidFill>
                          <a:schemeClr val="accent1"/>
                        </a:solidFill>
                      </a:rPr>
                      <a:t>, 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2224257230502"/>
                      <c:h val="8.98035832225724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97A-4538-A1DC-45B27BE5D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Undergraduate/Graduate Students</c:v>
                </c:pt>
                <c:pt idx="1">
                  <c:v>MSI (including HBCU) Students or Faculty</c:v>
                </c:pt>
                <c:pt idx="2">
                  <c:v>Current Professionals</c:v>
                </c:pt>
                <c:pt idx="3">
                  <c:v>K-12</c:v>
                </c:pt>
                <c:pt idx="4">
                  <c:v>Technical/Community College Students</c:v>
                </c:pt>
                <c:pt idx="5">
                  <c:v>Tribal Communities </c:v>
                </c:pt>
                <c:pt idx="6">
                  <c:v>Veterans</c:v>
                </c:pt>
                <c:pt idx="7">
                  <c:v>Displaced energy workers </c:v>
                </c:pt>
                <c:pt idx="8">
                  <c:v>Unemployed Adults</c:v>
                </c:pt>
                <c:pt idx="9">
                  <c:v>Reentry population &amp; others with employment barriers</c:v>
                </c:pt>
                <c:pt idx="10">
                  <c:v>Women</c:v>
                </c:pt>
                <c:pt idx="11">
                  <c:v>18–24-year-olds (not in school)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0.66914500037974556</c:v>
                </c:pt>
                <c:pt idx="1">
                  <c:v>0.18694749940352606</c:v>
                </c:pt>
                <c:pt idx="2">
                  <c:v>5.3955344349088816E-2</c:v>
                </c:pt>
                <c:pt idx="3">
                  <c:v>3.6566173728576394E-2</c:v>
                </c:pt>
                <c:pt idx="4">
                  <c:v>2.1646351388053781E-2</c:v>
                </c:pt>
                <c:pt idx="5">
                  <c:v>2.1215986687614371E-2</c:v>
                </c:pt>
                <c:pt idx="6">
                  <c:v>3.7240047358929646E-3</c:v>
                </c:pt>
                <c:pt idx="7">
                  <c:v>2.865721228082312E-3</c:v>
                </c:pt>
                <c:pt idx="8">
                  <c:v>2.0833793328158411E-3</c:v>
                </c:pt>
                <c:pt idx="9">
                  <c:v>1.0030017133985023E-3</c:v>
                </c:pt>
                <c:pt idx="10">
                  <c:v>4.8932189969505481E-4</c:v>
                </c:pt>
                <c:pt idx="11">
                  <c:v>3.5821515351028901E-4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7A-4538-A1DC-45B27BE5DAD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9BA6-D944-4850-ADF6-6093EC64ADCC}" type="datetimeFigureOut"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C9DB-5AA9-4163-9AE1-DB1FD310F5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202124"/>
                </a:solidFill>
                <a:effectLst/>
                <a:latin typeface="Google Sans"/>
              </a:rPr>
              <a:t>The mission of the Energy Department is </a:t>
            </a:r>
            <a:r>
              <a:rPr lang="en-US" b="0" i="0">
                <a:solidFill>
                  <a:srgbClr val="040C28"/>
                </a:solidFill>
                <a:effectLst/>
                <a:latin typeface="Google Sans"/>
              </a:rPr>
              <a:t>to ensure America's security and prosperity by addressing its energy, environmental, and nuclear challenges through transformative science and technology solutions</a:t>
            </a:r>
            <a:r>
              <a:rPr lang="en-US" b="0" i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r>
              <a:rPr lang="en-US"/>
              <a:t>Reflecting DOE’s historic focus on increasing student interest and skills in the sciences, 49% of DOE’s workforce funding has focused on cross-cutting science topics. The technologies receiving the next most funding were nuclear (10%), followed closely by funding for manufacturing/industry (9%), fossil energy (9%), and buildings (6%).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1F0D-7777-422C-A84A-0E09290A9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 the heart of 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DOE’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mission is its network of 17 </a:t>
            </a:r>
            <a:r>
              <a:rPr 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laboratories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>
                <a:cs typeface="Calibri"/>
              </a:rPr>
              <a:t>G</a:t>
            </a:r>
            <a:r>
              <a:rPr lang="en-US"/>
              <a:t>overnment-affiliated organizations (primarily DOE’s National Labs) implemented almost half (45%) of DOE workforce funding, followed by workforce/industry consortia (32%), and universities (17%).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1F0D-7777-422C-A84A-0E09290A9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1F0D-7777-422C-A84A-0E09290A9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1F0D-7777-422C-A84A-0E09290A9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BC9DB-5AA9-4163-9AE1-DB1FD310F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F3B998-5D53-428A-AFE8-4AEFB4E4D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1E76C-D28A-40DD-B495-3968FDF3F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2038" y="1725284"/>
            <a:ext cx="10429336" cy="8626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spcAft>
                <a:spcPts val="1200"/>
              </a:spcAft>
              <a:defRPr sz="4000" b="1" baseline="30000">
                <a:solidFill>
                  <a:srgbClr val="0075A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21st Century Energy Workforce Strategy Council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392972-7909-4E6A-B9D7-89B9234D0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24329"/>
            <a:ext cx="12192000" cy="647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Betony Jones, Maya Goodwin, and Piper O’Keefe | Office of Energy Jobs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00D2D1-7852-494E-AED0-A305192A83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3288" y="362309"/>
            <a:ext cx="2898086" cy="957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June 2, 2023</a:t>
            </a:r>
          </a:p>
        </p:txBody>
      </p:sp>
    </p:spTree>
    <p:extLst>
      <p:ext uri="{BB962C8B-B14F-4D97-AF65-F5344CB8AC3E}">
        <p14:creationId xmlns:p14="http://schemas.microsoft.com/office/powerpoint/2010/main" val="204200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ED8F6-C9EB-46B2-AFE5-CC7D38C0D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19" y="2139950"/>
            <a:ext cx="8151363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720DE-5503-D799-91E9-5BAE23C85E58}"/>
              </a:ext>
            </a:extLst>
          </p:cNvPr>
          <p:cNvSpPr/>
          <p:nvPr userDrawn="1"/>
        </p:nvSpPr>
        <p:spPr>
          <a:xfrm>
            <a:off x="600364" y="0"/>
            <a:ext cx="3075709" cy="126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1395920E-797F-82A3-58FC-4AC36B183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543D-3F0B-4CD9-A96E-7386CDF1F5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D251F-9B33-4B9F-97E2-BC8410DC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C580E-2D62-40CF-83E6-DBC8F3021861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BF00D3-0B13-4F74-BEB2-3EB1E0955FE4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8B232-4F3F-40CD-803F-FCC987AB797F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076CE-4DBF-4982-B6F3-4F1C4B79A87A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E33F57D-94AC-47F3-9163-1E7FFE59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4E8306-8404-B90D-A69B-841C510D284F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19" name="Footer Placeholder 7">
              <a:extLst>
                <a:ext uri="{FF2B5EF4-FFF2-40B4-BE49-F238E27FC236}">
                  <a16:creationId xmlns:a16="http://schemas.microsoft.com/office/drawing/2014/main" id="{4936151C-3C7C-42AE-9189-37E8227072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5" name="Picture 4" descr="A picture containing logo">
              <a:extLst>
                <a:ext uri="{FF2B5EF4-FFF2-40B4-BE49-F238E27FC236}">
                  <a16:creationId xmlns:a16="http://schemas.microsoft.com/office/drawing/2014/main" id="{2C2E5C6E-A67C-AF80-0966-33EE6D3AFD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8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93A6-F0E9-435B-B7B3-A9C4DD55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5BE4-00B7-4728-A015-D69AC8B4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E060F-4EAC-4222-A778-B45501E4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A65C0-C696-44F2-A58C-9329DD5836DA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3DDA91-1A84-463C-8ED0-7E412226C8E2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EF9C7-CFFD-41DE-B3B3-95142AC372AC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3EEBD-4D39-45AA-8AFD-B0B0915F203A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56288B-AE04-4A9C-88A8-1CFDEAF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60E232-4555-4DCE-38D2-3E5A12876AB1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13" name="Footer Placeholder 7">
              <a:extLst>
                <a:ext uri="{FF2B5EF4-FFF2-40B4-BE49-F238E27FC236}">
                  <a16:creationId xmlns:a16="http://schemas.microsoft.com/office/drawing/2014/main" id="{9ACCB245-E2CB-ED19-A0F6-D96EF31673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14" name="Picture 13" descr="A picture containing logo">
              <a:extLst>
                <a:ext uri="{FF2B5EF4-FFF2-40B4-BE49-F238E27FC236}">
                  <a16:creationId xmlns:a16="http://schemas.microsoft.com/office/drawing/2014/main" id="{00CC32DA-8B33-9EEF-7FE4-5AE3C3D429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4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6FB7-3987-4631-9E61-654948E9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6D002-A7C9-41C2-B30A-AA5CBF97D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6727B-F922-41BC-BFA9-32E7B3C8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31B3F-F951-414A-8E42-4E48AEE65550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8F00E-3A62-47C4-808E-733CDD785876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744F2D-2493-4D5C-A63A-5E0CF6B23CB6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DEB8-1A0D-489E-B8B3-2E4A1169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FB215-F7C0-FD88-8A5B-0A80440C3928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6" name="Footer Placeholder 7">
              <a:extLst>
                <a:ext uri="{FF2B5EF4-FFF2-40B4-BE49-F238E27FC236}">
                  <a16:creationId xmlns:a16="http://schemas.microsoft.com/office/drawing/2014/main" id="{48D61C0B-C3E7-3452-7905-B92F640F26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7" name="Picture 6" descr="A picture containing logo">
              <a:extLst>
                <a:ext uri="{FF2B5EF4-FFF2-40B4-BE49-F238E27FC236}">
                  <a16:creationId xmlns:a16="http://schemas.microsoft.com/office/drawing/2014/main" id="{63A65C63-4701-CA87-AB12-481B67E768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8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7591-4007-4FB6-87D0-D3B8C960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98"/>
            <a:ext cx="10515600" cy="5943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D8E3C-E780-4699-B677-FB47D8FD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F3B40-30B2-42C1-8677-12962FAF5465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1F4E5A-4D77-4338-BE05-FDFE19F892B9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BC02B-F3F9-4049-AAE4-9EE170FEF3AD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D8BB3-5A37-4478-8066-0F65E2FE713C}"/>
              </a:ext>
            </a:extLst>
          </p:cNvPr>
          <p:cNvSpPr/>
          <p:nvPr userDrawn="1"/>
        </p:nvSpPr>
        <p:spPr>
          <a:xfrm>
            <a:off x="0" y="6289379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F31BFF-6BE3-4044-A7C6-136B80B2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9379"/>
            <a:ext cx="2743200" cy="5767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E2912A-6239-252E-F431-4741696FA3C4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5" name="Footer Placeholder 7">
              <a:extLst>
                <a:ext uri="{FF2B5EF4-FFF2-40B4-BE49-F238E27FC236}">
                  <a16:creationId xmlns:a16="http://schemas.microsoft.com/office/drawing/2014/main" id="{8B4F5A5B-95C5-50D5-63DC-8BE8741129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6" name="Picture 5" descr="A picture containing logo">
              <a:extLst>
                <a:ext uri="{FF2B5EF4-FFF2-40B4-BE49-F238E27FC236}">
                  <a16:creationId xmlns:a16="http://schemas.microsoft.com/office/drawing/2014/main" id="{2285A60B-5921-C660-1BEB-7F16964ECB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59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8E493-A958-4F26-889A-419D8DC03412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D51B-C4CA-4822-A770-34AA4E7262B4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EBA62D-9F80-46F3-BA29-89D44925AD20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26B12AD-5454-487B-B43A-FE6ACB83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B738BD-C6BD-A5DD-0406-CE25C0A81848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3" name="Footer Placeholder 7">
              <a:extLst>
                <a:ext uri="{FF2B5EF4-FFF2-40B4-BE49-F238E27FC236}">
                  <a16:creationId xmlns:a16="http://schemas.microsoft.com/office/drawing/2014/main" id="{1E365155-ED78-5507-393C-2CD23E0CFC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4" name="Picture 3" descr="A picture containing logo">
              <a:extLst>
                <a:ext uri="{FF2B5EF4-FFF2-40B4-BE49-F238E27FC236}">
                  <a16:creationId xmlns:a16="http://schemas.microsoft.com/office/drawing/2014/main" id="{E29B3CC7-83AC-E719-4DD8-ECE68DF020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01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ED8F6-C9EB-46B2-AFE5-CC7D38C0D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19" y="2139950"/>
            <a:ext cx="8151363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720DE-5503-D799-91E9-5BAE23C85E58}"/>
              </a:ext>
            </a:extLst>
          </p:cNvPr>
          <p:cNvSpPr/>
          <p:nvPr userDrawn="1"/>
        </p:nvSpPr>
        <p:spPr>
          <a:xfrm>
            <a:off x="600364" y="0"/>
            <a:ext cx="3075709" cy="126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D539CBA4-CED3-9EDC-D580-E74870528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00F83F-9B85-4C95-AC65-DED9D87E6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-540328"/>
            <a:ext cx="12190992" cy="685743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ED8F6-C9EB-46B2-AFE5-CC7D38C0D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19" y="2139950"/>
            <a:ext cx="8151363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720DE-5503-D799-91E9-5BAE23C85E58}"/>
              </a:ext>
            </a:extLst>
          </p:cNvPr>
          <p:cNvSpPr/>
          <p:nvPr userDrawn="1"/>
        </p:nvSpPr>
        <p:spPr>
          <a:xfrm>
            <a:off x="600364" y="0"/>
            <a:ext cx="3075709" cy="126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49331-0AD7-BF4A-CBC4-A720467E3760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B65B9-AD05-9D64-ECD0-6451DE0D2784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08C1-15BF-3BB7-1D1D-8FDD082FC556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7600A-F10E-012F-5090-6658D139A2CA}"/>
              </a:ext>
            </a:extLst>
          </p:cNvPr>
          <p:cNvGrpSpPr/>
          <p:nvPr userDrawn="1"/>
        </p:nvGrpSpPr>
        <p:grpSpPr>
          <a:xfrm>
            <a:off x="0" y="6281231"/>
            <a:ext cx="8153400" cy="576770"/>
            <a:chOff x="0" y="6281231"/>
            <a:chExt cx="8153400" cy="576770"/>
          </a:xfrm>
        </p:grpSpPr>
        <p:sp>
          <p:nvSpPr>
            <p:cNvPr id="13" name="Footer Placeholder 7">
              <a:extLst>
                <a:ext uri="{FF2B5EF4-FFF2-40B4-BE49-F238E27FC236}">
                  <a16:creationId xmlns:a16="http://schemas.microsoft.com/office/drawing/2014/main" id="{930267E4-6E02-49BA-EDB4-E51F090150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40953" y="6281231"/>
              <a:ext cx="4312447" cy="576769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energy.gov/policy/energy-jobs</a:t>
              </a:r>
            </a:p>
          </p:txBody>
        </p:sp>
        <p:pic>
          <p:nvPicPr>
            <p:cNvPr id="14" name="Picture 13" descr="A picture containing logo">
              <a:extLst>
                <a:ext uri="{FF2B5EF4-FFF2-40B4-BE49-F238E27FC236}">
                  <a16:creationId xmlns:a16="http://schemas.microsoft.com/office/drawing/2014/main" id="{F1216AF2-89BA-1B98-65EB-FFE5716D6D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18" b="34418"/>
            <a:stretch/>
          </p:blipFill>
          <p:spPr>
            <a:xfrm>
              <a:off x="0" y="6281233"/>
              <a:ext cx="3840953" cy="576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17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0B997-EB3A-45CC-B53E-C516526F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99"/>
            <a:ext cx="105156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902E6-4413-4D57-9016-E2AC03B70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F73F-C363-4D6F-8B76-C1ECE8248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3B90-59A3-4A8D-AE13-9AE1033E8CED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46671-C1AB-486E-967D-E8755B5A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energy.gov/fe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ABDB0-BA35-4612-9530-32119020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542F-3D05-4156-9308-A42F80506B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AA7FE-969D-49FE-A93F-9178F0A73925}"/>
              </a:ext>
            </a:extLst>
          </p:cNvPr>
          <p:cNvSpPr/>
          <p:nvPr userDrawn="1"/>
        </p:nvSpPr>
        <p:spPr>
          <a:xfrm>
            <a:off x="0" y="571499"/>
            <a:ext cx="594360" cy="594360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F601A-AADD-400A-8B7C-C36BCB9E1022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BD45E-C390-4A15-887C-D719B52E589B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34DDA39-2D55-43C5-9BCD-6BA294E415A9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17542F-3D05-4156-9308-A42F80506B15}" type="slidenum">
              <a:rPr lang="en-US" sz="1200" smtClean="0"/>
              <a:pPr algn="r"/>
              <a:t>‹#›</a:t>
            </a:fld>
            <a:endParaRPr lang="en-US" sz="120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21A99E9-2D30-4F6D-B8B3-C7CAD840D83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2988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energy.gov/policy/energy-jobs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9A923D2-DCBB-2F75-F31F-27965B79C6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11" y="5573913"/>
            <a:ext cx="4005511" cy="19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WAB Logo">
            <a:extLst>
              <a:ext uri="{FF2B5EF4-FFF2-40B4-BE49-F238E27FC236}">
                <a16:creationId xmlns:a16="http://schemas.microsoft.com/office/drawing/2014/main" id="{D3D25F3D-7936-EDAA-1478-2A1A4324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2" y="400399"/>
            <a:ext cx="666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9D8FD-CFA6-1FEB-D166-45DE3BC5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138" y="2514949"/>
            <a:ext cx="7047723" cy="313553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4800" b="0"/>
            </a:br>
            <a:r>
              <a:rPr lang="en-US"/>
              <a:t>September 18, 2023</a:t>
            </a:r>
            <a:br>
              <a:rPr lang="en-US"/>
            </a:br>
            <a:r>
              <a:rPr lang="en-US"/>
              <a:t>Public Meeting</a:t>
            </a:r>
            <a:br>
              <a:rPr lang="en-US"/>
            </a:br>
            <a:r>
              <a:rPr lang="en-US" sz="4800" b="0"/>
              <a:t>1:00 PM -3:30 PM</a:t>
            </a:r>
            <a:br>
              <a:rPr lang="en-US" sz="4800" b="0"/>
            </a:br>
            <a:endParaRPr lang="en-US" sz="48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210FB-4111-A5EE-639D-AD5757DF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7542F-3D05-4156-9308-A42F80506B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7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6BBE-5AE6-B75F-0FE9-FA68291E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Remainder of 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A778-24E8-0D52-69EF-482D7C7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 Program Office Workforce  Development  presentations</a:t>
            </a:r>
            <a:r>
              <a:rPr lang="en-US" sz="3200">
                <a:solidFill>
                  <a:schemeClr val="tx1"/>
                </a:solidFill>
                <a:effectLst/>
              </a:rPr>
              <a:t> </a:t>
            </a:r>
            <a:r>
              <a:rPr lang="en-US" sz="32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Member discussion</a:t>
            </a:r>
          </a:p>
          <a:p>
            <a:pPr marL="742950" lvl="1" indent="-514350">
              <a:spcBef>
                <a:spcPts val="0"/>
              </a:spcBef>
              <a:spcAft>
                <a:spcPts val="800"/>
              </a:spcAft>
            </a:pPr>
            <a:r>
              <a:rPr lang="en-US" sz="2800" i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i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cl. </a:t>
            </a:r>
            <a:r>
              <a:rPr lang="en-US" sz="2800" i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something that surprised you about DOE’s historic activities to support the energy workforce, or current activities as described in the program office presentations?</a:t>
            </a:r>
            <a:endParaRPr lang="en-US" sz="2800" i="1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b="1" kern="1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 Comment section</a:t>
            </a:r>
            <a:endParaRPr lang="en-US" sz="32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Closing reflections from the group</a:t>
            </a:r>
            <a:endParaRPr lang="en-US" sz="32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9167-ADBE-9C11-9497-643A82A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4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6BBE-5AE6-B75F-0FE9-FA68291E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A778-24E8-0D52-69EF-482D7C7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60425" marR="0" indent="-7429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will follow up to identify good times for future EWAB meetings.</a:t>
            </a:r>
          </a:p>
          <a:p>
            <a:pPr marL="860425" marR="0" indent="-7429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Feel free to reach out to OEJ and to program offices with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9167-ADBE-9C11-9497-643A82A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859F-44EF-2C07-98D9-C86F49A0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What does the IIJA direct the EWAB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D347-71AA-FA8C-4E82-F627AE7F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59"/>
            <a:ext cx="10515600" cy="477091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200" b="1">
                <a:solidFill>
                  <a:schemeClr val="tx1"/>
                </a:solidFill>
              </a:rPr>
              <a:t>The Secretary shall establish a board, the "21st Century Energy Workforce Advisory Board," to develop a strategy for the Department that, with respect to the role of the Department in the support and development of a skilled energy workforce: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800" b="1">
              <a:solidFill>
                <a:schemeClr val="tx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Meets the current and future industry and labor needs of the energy sector; 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Provides opportunities for students to become qualified for placement in traditional energy sector and emerging energy sector jobs;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Identifies areas in which the Department can effectively utilize the technical expertise of the Department to support the workforce activities of other Federal agencies;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Strengthens and engages the workforce training programs of the Department and the National Laboratories in carrying out the Equity in Energy Initiative of the Department and other Department workforce priorities; 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 Develops plans to support and retrain displaced and unemployed energy sector workers; and </a:t>
            </a:r>
          </a:p>
          <a:p>
            <a:pPr marL="519113" indent="-519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200">
                <a:solidFill>
                  <a:schemeClr val="tx1"/>
                </a:solidFill>
              </a:rPr>
              <a:t>Prioritizes education and job training for underrepresented groups, including racial and ethnic minorities, Indian Tribes, women, veterans, and socioeconomically disadvantaged individuals.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D101-49EE-85CF-C652-77B12018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2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859F-44EF-2C07-98D9-C86F49A0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Statute continued. </a:t>
            </a:r>
            <a:r>
              <a:rPr lang="en-US" sz="4000" b="0" i="1">
                <a:solidFill>
                  <a:schemeClr val="tx1"/>
                </a:solidFill>
                <a:effectLst/>
              </a:rPr>
              <a:t>(Subset of the full-text follows…)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D347-71AA-FA8C-4E82-F627AE7F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517"/>
            <a:ext cx="10515600" cy="49619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i="0">
                <a:solidFill>
                  <a:srgbClr val="000000"/>
                </a:solidFill>
                <a:effectLst/>
              </a:rPr>
              <a:t>In developing the strategy…the Board shall: </a:t>
            </a:r>
          </a:p>
          <a:p>
            <a:pPr marL="682625"/>
            <a:r>
              <a:rPr lang="en-US" sz="2200" b="0" i="0">
                <a:solidFill>
                  <a:srgbClr val="000000"/>
                </a:solidFill>
                <a:effectLst/>
              </a:rPr>
              <a:t>determine whether there are opportunities to more effectively and efficiently use the capabilities of the Department in the development of a skilled energy workforce;</a:t>
            </a:r>
          </a:p>
          <a:p>
            <a:pPr marL="682625" algn="l"/>
            <a:r>
              <a:rPr lang="en-US" sz="2200" b="0" i="0">
                <a:solidFill>
                  <a:srgbClr val="000000"/>
                </a:solidFill>
                <a:effectLst/>
              </a:rPr>
              <a:t>identify the energy sectors in greatest need of workforce training; and</a:t>
            </a:r>
          </a:p>
          <a:p>
            <a:pPr marL="682625" algn="l"/>
            <a:r>
              <a:rPr lang="en-US" sz="2200" b="0" i="0">
                <a:solidFill>
                  <a:srgbClr val="000000"/>
                </a:solidFill>
                <a:effectLst/>
              </a:rPr>
              <a:t>in consultation with the Secretary of Labor, develop recommendations for the skills necessary to develop a workforce trained to work in those energy sectors.</a:t>
            </a:r>
          </a:p>
          <a:p>
            <a:pPr marL="0" indent="0" algn="l">
              <a:buNone/>
            </a:pPr>
            <a:endParaRPr lang="en-US" sz="2000" b="1" i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200" b="1" i="0">
                <a:solidFill>
                  <a:srgbClr val="000000"/>
                </a:solidFill>
                <a:effectLst/>
              </a:rPr>
              <a:t>Required analysis</a:t>
            </a:r>
          </a:p>
          <a:p>
            <a:pPr lvl="1"/>
            <a:r>
              <a:rPr lang="en-US" sz="2200" b="0" i="0">
                <a:solidFill>
                  <a:srgbClr val="000000"/>
                </a:solidFill>
                <a:effectLst/>
              </a:rPr>
              <a:t>In developing the strategy required under subsection (a), the Board shall analyze the effectiveness of—</a:t>
            </a:r>
          </a:p>
          <a:p>
            <a:pPr lvl="2"/>
            <a:r>
              <a:rPr lang="en-US" sz="2200" b="0" i="0">
                <a:solidFill>
                  <a:srgbClr val="000000"/>
                </a:solidFill>
                <a:effectLst/>
              </a:rPr>
              <a:t>(A) existing Department-directed support; and</a:t>
            </a:r>
          </a:p>
          <a:p>
            <a:pPr lvl="2"/>
            <a:r>
              <a:rPr lang="en-US" sz="2200" b="0" i="0">
                <a:solidFill>
                  <a:srgbClr val="000000"/>
                </a:solidFill>
                <a:effectLst/>
              </a:rPr>
              <a:t>(B) existing energy workforce training programs.</a:t>
            </a:r>
          </a:p>
          <a:p>
            <a:pPr marL="914400" lvl="2" indent="0">
              <a:buNone/>
            </a:pPr>
            <a:endParaRPr lang="en-US" b="0" i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200" b="1" i="0">
                <a:solidFill>
                  <a:srgbClr val="000000"/>
                </a:solidFill>
                <a:effectLst/>
              </a:rPr>
              <a:t>Submit to the Secretary a report containing</a:t>
            </a:r>
            <a:r>
              <a:rPr lang="en-US" sz="2200">
                <a:solidFill>
                  <a:srgbClr val="000000"/>
                </a:solidFill>
              </a:rPr>
              <a:t>…</a:t>
            </a:r>
            <a:endParaRPr lang="en-US" sz="2200" b="0" i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200" b="0" i="0">
                <a:solidFill>
                  <a:srgbClr val="000000"/>
                </a:solidFill>
                <a:effectLst/>
              </a:rPr>
              <a:t>(</a:t>
            </a:r>
            <a:r>
              <a:rPr lang="en-US" sz="2200" b="0" i="0" err="1">
                <a:solidFill>
                  <a:srgbClr val="000000"/>
                </a:solidFill>
                <a:effectLst/>
              </a:rPr>
              <a:t>i</a:t>
            </a:r>
            <a:r>
              <a:rPr lang="en-US" sz="2200" b="0" i="0">
                <a:solidFill>
                  <a:srgbClr val="000000"/>
                </a:solidFill>
                <a:effectLst/>
              </a:rPr>
              <a:t>) the findings of the Board; and</a:t>
            </a:r>
          </a:p>
          <a:p>
            <a:pPr lvl="1"/>
            <a:r>
              <a:rPr lang="en-US" sz="2200" b="0" i="0">
                <a:solidFill>
                  <a:srgbClr val="000000"/>
                </a:solidFill>
                <a:effectLst/>
              </a:rPr>
              <a:t>(ii) the proposed energy workforce strategy of the Board.</a:t>
            </a:r>
          </a:p>
          <a:p>
            <a:pPr lvl="2"/>
            <a:endParaRPr lang="en-US" b="0" i="0">
              <a:solidFill>
                <a:srgbClr val="000000"/>
              </a:solidFill>
              <a:effectLst/>
            </a:endParaRPr>
          </a:p>
          <a:p>
            <a:pPr algn="l"/>
            <a:endParaRPr lang="en-US" sz="2000" b="0" i="0">
              <a:solidFill>
                <a:srgbClr val="000000"/>
              </a:solidFill>
              <a:effectLst/>
            </a:endParaRPr>
          </a:p>
          <a:p>
            <a:pPr marL="514350" indent="-514350">
              <a:buAutoNum type="alphaUcParenBoth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D101-49EE-85CF-C652-77B12018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D669-9DCE-E45B-9AE6-7809591B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chemeClr val="tx1"/>
                </a:solidFill>
                <a:latin typeface="Montserrat"/>
                <a:cs typeface="Arial"/>
              </a:rPr>
              <a:t>DOE's Workforce Programming Inventory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9391-0215-C82C-83B7-1F942B54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3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8965" indent="-608965">
              <a:buChar char="•"/>
            </a:pPr>
            <a:r>
              <a:rPr lang="en-US" sz="2100" b="1">
                <a:cs typeface="Arial"/>
              </a:rPr>
              <a:t>Office of Energy Jobs led an inventory of DOE's workforce programming for FY 2011-2022. Findings soon to be publicly released.</a:t>
            </a:r>
          </a:p>
          <a:p>
            <a:pPr marL="608965" indent="-608965"/>
            <a:r>
              <a:rPr lang="en-US" sz="2100" b="1">
                <a:cs typeface="Arial"/>
              </a:rPr>
              <a:t>Important Context about this data: </a:t>
            </a:r>
            <a:r>
              <a:rPr lang="en-US" sz="2100">
                <a:cs typeface="Arial"/>
              </a:rPr>
              <a:t>Recent Bipartisan Infrastructure Law (BIL) and Inflation Reduction Act (IRA) investments were not yet implemented in the years covered in this inventory/report.</a:t>
            </a:r>
          </a:p>
          <a:p>
            <a:pPr marL="0" indent="0">
              <a:buNone/>
            </a:pPr>
            <a:r>
              <a:rPr lang="en-US" sz="2100" b="1">
                <a:cs typeface="Arial"/>
              </a:rPr>
              <a:t>Findings that we can share:</a:t>
            </a:r>
            <a:endParaRPr lang="en-US" sz="2100" b="1"/>
          </a:p>
          <a:p>
            <a:pPr marL="914400" lvl="1" indent="-736600">
              <a:buFont typeface="Wingdings" panose="05000000000000000000" pitchFamily="2" charset="2"/>
              <a:buChar char="à"/>
            </a:pPr>
            <a:r>
              <a:rPr lang="en-US" sz="2100" b="1">
                <a:highlight>
                  <a:srgbClr val="FFFF00"/>
                </a:highlight>
                <a:cs typeface="Arial"/>
                <a:sym typeface="Wingdings" panose="05000000000000000000" pitchFamily="2" charset="2"/>
              </a:rPr>
              <a:t>Data found programs from 25 offices for 150 distinct projects (510 total, counting each year a program reoccurred separately).</a:t>
            </a:r>
            <a:br>
              <a:rPr lang="en-US" sz="2100" b="1">
                <a:highlight>
                  <a:srgbClr val="FFFF00"/>
                </a:highlight>
                <a:cs typeface="Arial"/>
                <a:sym typeface="Wingdings" panose="05000000000000000000" pitchFamily="2" charset="2"/>
              </a:rPr>
            </a:br>
            <a:endParaRPr lang="en-US" sz="2100" b="1">
              <a:highlight>
                <a:srgbClr val="FFFF00"/>
              </a:highlight>
              <a:cs typeface="Arial"/>
              <a:sym typeface="Wingdings" panose="05000000000000000000" pitchFamily="2" charset="2"/>
            </a:endParaRPr>
          </a:p>
          <a:p>
            <a:pPr marL="914400" lvl="1" indent="-736600">
              <a:buFont typeface="Wingdings" panose="05000000000000000000" pitchFamily="2" charset="2"/>
              <a:buChar char="à"/>
            </a:pPr>
            <a:r>
              <a:rPr lang="en-US" sz="2100" b="1">
                <a:highlight>
                  <a:srgbClr val="FFFF00"/>
                </a:highlight>
                <a:cs typeface="Arial"/>
              </a:rPr>
              <a:t>These programs totaled $1.4 Billion over the 11 fiscal years.</a:t>
            </a:r>
            <a:br>
              <a:rPr lang="en-US" sz="2100" b="1">
                <a:highlight>
                  <a:srgbClr val="FFFF00"/>
                </a:highlight>
                <a:cs typeface="Arial"/>
              </a:rPr>
            </a:br>
            <a:endParaRPr lang="en-US" sz="2100" b="1">
              <a:highlight>
                <a:srgbClr val="FFFF00"/>
              </a:highlight>
              <a:cs typeface="Arial"/>
            </a:endParaRPr>
          </a:p>
          <a:p>
            <a:pPr marL="914400" lvl="1" indent="-736600">
              <a:buFont typeface="Wingdings" panose="05000000000000000000" pitchFamily="2" charset="2"/>
              <a:buChar char="à"/>
            </a:pPr>
            <a:r>
              <a:rPr lang="en-US" sz="2100" b="1">
                <a:highlight>
                  <a:srgbClr val="FFFF00"/>
                </a:highlight>
                <a:cs typeface="Arial"/>
              </a:rPr>
              <a:t>Historically DOE has had a very strong emphasis on developing the white collar research and development (R&amp;D) workforce, esp. workers with a bachelor’s degree or higher, as opposed to other occupations involved in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2218D-3C2A-3CA4-305A-582EA364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20B3E-E2B5-403E-87E7-7DEFFFF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17542F-3D05-4156-9308-A42F80506B15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49EDD6-5E3E-573D-83F5-8F2C1C51F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352088"/>
              </p:ext>
            </p:extLst>
          </p:nvPr>
        </p:nvGraphicFramePr>
        <p:xfrm>
          <a:off x="600363" y="1165859"/>
          <a:ext cx="10753437" cy="51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B95D4AA-E7E6-C157-FFFB-7EC80F4D3A1D}"/>
              </a:ext>
            </a:extLst>
          </p:cNvPr>
          <p:cNvSpPr txBox="1">
            <a:spLocks/>
          </p:cNvSpPr>
          <p:nvPr/>
        </p:nvSpPr>
        <p:spPr>
          <a:xfrm>
            <a:off x="838200" y="571499"/>
            <a:ext cx="10951346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solidFill>
                  <a:schemeClr val="tx1"/>
                </a:solidFill>
                <a:latin typeface="Montserrat"/>
                <a:cs typeface="Arial"/>
              </a:rPr>
              <a:t>Technology Areas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F763D-11C5-4D64-B571-12EC64E2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99"/>
            <a:ext cx="10951346" cy="59436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Montserrat"/>
                <a:cs typeface="Arial"/>
              </a:rPr>
              <a:t>Implementers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20B3E-E2B5-403E-87E7-7DEFFFF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17542F-3D05-4156-9308-A42F80506B15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3CF47D-DF03-513B-790E-B924B4E00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156185"/>
              </p:ext>
            </p:extLst>
          </p:nvPr>
        </p:nvGraphicFramePr>
        <p:xfrm>
          <a:off x="544946" y="1165858"/>
          <a:ext cx="10808854" cy="512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86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F763D-11C5-4D64-B571-12EC64E2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  <a:cs typeface="Arial"/>
              </a:rPr>
              <a:t>Target Beneficiaries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20B3E-E2B5-403E-87E7-7DEFFFF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17542F-3D05-4156-9308-A42F80506B15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6AC9BC-52B4-54D6-9DDC-832111BEE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516091"/>
              </p:ext>
            </p:extLst>
          </p:nvPr>
        </p:nvGraphicFramePr>
        <p:xfrm>
          <a:off x="600363" y="1165859"/>
          <a:ext cx="10753437" cy="51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56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F763D-11C5-4D64-B571-12EC64E2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  <a:cs typeface="Arial"/>
              </a:rPr>
              <a:t>Type of Effort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20B3E-E2B5-403E-87E7-7DEFFFF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17542F-3D05-4156-9308-A42F80506B15}" type="slidenum">
              <a:rPr lang="en-US" smtClean="0"/>
              <a:pPr algn="r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AD3B0-A606-A3A9-783B-8AF0C6BD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04" y="1233181"/>
            <a:ext cx="871659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11EA1-80DD-9038-26DF-FD1F3CEA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542F-3D05-4156-9308-A42F80506B1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File:DOE Organization Chart.pdf">
            <a:extLst>
              <a:ext uri="{FF2B5EF4-FFF2-40B4-BE49-F238E27FC236}">
                <a16:creationId xmlns:a16="http://schemas.microsoft.com/office/drawing/2014/main" id="{A63E8C56-7728-14F2-8A1E-F45401DC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6" y="767200"/>
            <a:ext cx="6631885" cy="51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9EA41-3820-DF4C-1776-7DF008C7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2137"/>
            <a:ext cx="2229161" cy="1533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2A433-13BA-85D0-B808-182C3E160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763" y="2852611"/>
            <a:ext cx="2210108" cy="15432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5EE10-A039-18DC-52D9-79237C79466F}"/>
              </a:ext>
            </a:extLst>
          </p:cNvPr>
          <p:cNvCxnSpPr>
            <a:endCxn id="11" idx="1"/>
          </p:cNvCxnSpPr>
          <p:nvPr/>
        </p:nvCxnSpPr>
        <p:spPr>
          <a:xfrm>
            <a:off x="6652591" y="2531165"/>
            <a:ext cx="3173172" cy="1093079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D65C7A-4834-1BAC-A7E2-99FD081438E2}"/>
              </a:ext>
            </a:extLst>
          </p:cNvPr>
          <p:cNvCxnSpPr>
            <a:endCxn id="7" idx="3"/>
          </p:cNvCxnSpPr>
          <p:nvPr/>
        </p:nvCxnSpPr>
        <p:spPr>
          <a:xfrm flipH="1">
            <a:off x="2229161" y="2531165"/>
            <a:ext cx="2104300" cy="1097842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081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1F1723465AB499E4293ECA29A66FF" ma:contentTypeVersion="16" ma:contentTypeDescription="Create a new document." ma:contentTypeScope="" ma:versionID="17d0632420429ce3a0c43ae3ff53862c">
  <xsd:schema xmlns:xsd="http://www.w3.org/2001/XMLSchema" xmlns:xs="http://www.w3.org/2001/XMLSchema" xmlns:p="http://schemas.microsoft.com/office/2006/metadata/properties" xmlns:ns2="4fede72c-504a-4774-85fb-8eb3d1496b98" xmlns:ns3="e59b5d57-ebd0-454d-8188-5a9dd28706ca" xmlns:ns4="0a20205c-0631-4ff0-81c6-46eee12fe7e9" targetNamespace="http://schemas.microsoft.com/office/2006/metadata/properties" ma:root="true" ma:fieldsID="0cb4d46bb616c78df8784c79dcac509b" ns2:_="" ns3:_="" ns4:_="">
    <xsd:import namespace="4fede72c-504a-4774-85fb-8eb3d1496b98"/>
    <xsd:import namespace="e59b5d57-ebd0-454d-8188-5a9dd28706ca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Conte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e72c-504a-4774-85fb-8eb3d1496b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b5d57-ebd0-454d-8188-5a9dd2870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Contents" ma:index="22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399c3c-3151-49b3-9830-e8954e69ce78}" ma:internalName="TaxCatchAll" ma:showField="CatchAllData" ma:web="4fede72c-504a-4774-85fb-8eb3d1496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9b5d57-ebd0-454d-8188-5a9dd28706ca">
      <Terms xmlns="http://schemas.microsoft.com/office/infopath/2007/PartnerControls"/>
    </lcf76f155ced4ddcb4097134ff3c332f>
    <TaxCatchAll xmlns="0a20205c-0631-4ff0-81c6-46eee12fe7e9" xsi:nil="true"/>
    <SharedWithUsers xmlns="4fede72c-504a-4774-85fb-8eb3d1496b98">
      <UserInfo>
        <DisplayName>Jones, Betony</DisplayName>
        <AccountId>689</AccountId>
        <AccountType/>
      </UserInfo>
      <UserInfo>
        <DisplayName>O'Keefe, Piper</DisplayName>
        <AccountId>3649</AccountId>
        <AccountType/>
      </UserInfo>
      <UserInfo>
        <DisplayName>Lupica, Amy (CONTR)</DisplayName>
        <AccountId>3469</AccountId>
        <AccountType/>
      </UserInfo>
      <UserInfo>
        <DisplayName>Araya, Kidan (CONTR)</DisplayName>
        <AccountId>4199</AccountId>
        <AccountType/>
      </UserInfo>
      <UserInfo>
        <DisplayName>Vaingankar, Jay</DisplayName>
        <AccountId>3646</AccountId>
        <AccountType/>
      </UserInfo>
      <UserInfo>
        <DisplayName>Pena-Martinez, Lino</DisplayName>
        <AccountId>4828</AccountId>
        <AccountType/>
      </UserInfo>
      <UserInfo>
        <DisplayName>Goodwin, Maya</DisplayName>
        <AccountId>5264</AccountId>
        <AccountType/>
      </UserInfo>
    </SharedWithUsers>
    <Contents xmlns="e59b5d57-ebd0-454d-8188-5a9dd28706ca" xsi:nil="true"/>
  </documentManagement>
</p:properties>
</file>

<file path=customXml/itemProps1.xml><?xml version="1.0" encoding="utf-8"?>
<ds:datastoreItem xmlns:ds="http://schemas.openxmlformats.org/officeDocument/2006/customXml" ds:itemID="{788E06C7-CE05-45A1-BC85-46E9E72F4C63}">
  <ds:schemaRefs>
    <ds:schemaRef ds:uri="0a20205c-0631-4ff0-81c6-46eee12fe7e9"/>
    <ds:schemaRef ds:uri="4fede72c-504a-4774-85fb-8eb3d1496b98"/>
    <ds:schemaRef ds:uri="e59b5d57-ebd0-454d-8188-5a9dd28706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F1CBCC-0CE0-4F97-A662-ABF769077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894DE0-DE02-478C-8C1D-78EBE1F69963}">
  <ds:schemaRefs>
    <ds:schemaRef ds:uri="4fede72c-504a-4774-85fb-8eb3d1496b98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e59b5d57-ebd0-454d-8188-5a9dd28706ca"/>
    <ds:schemaRef ds:uri="http://schemas.microsoft.com/office/infopath/2007/PartnerControls"/>
    <ds:schemaRef ds:uri="http://schemas.openxmlformats.org/package/2006/metadata/core-properties"/>
    <ds:schemaRef ds:uri="0a20205c-0631-4ff0-81c6-46eee12fe7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892</Words>
  <Application>Microsoft Office PowerPoint</Application>
  <PresentationFormat>Widescreen</PresentationFormat>
  <Paragraphs>99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Google Sans</vt:lpstr>
      <vt:lpstr>Montserrat</vt:lpstr>
      <vt:lpstr>Wingdings</vt:lpstr>
      <vt:lpstr>Custom Design</vt:lpstr>
      <vt:lpstr> September 18, 2023 Public Meeting 1:00 PM -3:30 PM </vt:lpstr>
      <vt:lpstr>What does the IIJA direct the EWAB to do?</vt:lpstr>
      <vt:lpstr>Statute continued. (Subset of the full-text follows…)</vt:lpstr>
      <vt:lpstr>DOE's Workforce Programming Inventory</vt:lpstr>
      <vt:lpstr>PowerPoint Presentation</vt:lpstr>
      <vt:lpstr>Implementers</vt:lpstr>
      <vt:lpstr>Target Beneficiaries</vt:lpstr>
      <vt:lpstr>Type of Effort</vt:lpstr>
      <vt:lpstr>PowerPoint Presentation</vt:lpstr>
      <vt:lpstr>Remainder of today’s agenda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O'Keefe, Piper</dc:creator>
  <cp:lastModifiedBy>O'Keefe, Piper</cp:lastModifiedBy>
  <cp:revision>2</cp:revision>
  <dcterms:created xsi:type="dcterms:W3CDTF">2023-02-23T18:23:58Z</dcterms:created>
  <dcterms:modified xsi:type="dcterms:W3CDTF">2023-09-27T18:36:40Z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0x01010073B1F1723465AB499E4293ECA29A66FF</vt:lpwstr>
  </property>
  <property fmtid="{D5CDD505-2E9C-101B-9397-08002B2CF9AE}" pid="3" name="MediaServiceImageTags">
    <vt:lpwstr/>
  </property>
</Properties>
</file>