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handoutMasterIdLst>
    <p:handoutMasterId r:id="rId25"/>
  </p:handoutMasterIdLst>
  <p:sldIdLst>
    <p:sldId id="330" r:id="rId5"/>
    <p:sldId id="324" r:id="rId6"/>
    <p:sldId id="316" r:id="rId7"/>
    <p:sldId id="314" r:id="rId8"/>
    <p:sldId id="309" r:id="rId9"/>
    <p:sldId id="310" r:id="rId10"/>
    <p:sldId id="311" r:id="rId11"/>
    <p:sldId id="313" r:id="rId12"/>
    <p:sldId id="306" r:id="rId13"/>
    <p:sldId id="318" r:id="rId14"/>
    <p:sldId id="319" r:id="rId15"/>
    <p:sldId id="320" r:id="rId16"/>
    <p:sldId id="312" r:id="rId17"/>
    <p:sldId id="321" r:id="rId18"/>
    <p:sldId id="322" r:id="rId19"/>
    <p:sldId id="323" r:id="rId20"/>
    <p:sldId id="331" r:id="rId21"/>
    <p:sldId id="317" r:id="rId22"/>
    <p:sldId id="31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E6C502B-5432-3A44-351F-2F2D429D7ED7}" name="Bruno, Steve" initials="BS" userId="S::Steve.Bruno@Hq.Doe.Gov::eae59c26-64fb-4f61-a9ac-4f48cca1f4e6" providerId="AD"/>
  <p188:author id="{92171F35-C92F-1E0D-4AE6-D3F8FBE89FF2}" name="Isabelle Heilman" initials="IH" userId="S::isabelle.heilman@hq.doe.gov::ee9ce4ca-f1b8-444b-a24c-42ce4b7a09ee" providerId="AD"/>
  <p188:author id="{55188345-FF7C-7503-8AB5-95C2A19FCEF0}" name="Micon, Shoshana (CONTR)" initials="MS(" userId="S::shoshana.micon@hq.doe.gov::8dc31d0d-2057-48b0-bc63-344247a9784d" providerId="AD"/>
  <p188:author id="{78661DBB-CF13-6E44-29D3-DFFDB3F76104}" name="Zamuda, Craig" initials="ZC" userId="S::craig.zamuda@hq.doe.gov::881263a8-c486-4ce6-93e5-c1918428afc5" providerId="AD"/>
  <p188:author id="{922E59DB-165D-B05C-E203-32B9F272A9F2}" name="Silver, Jade (CONTR)" initials="SJ(" userId="S::jade.silver@hq.doe.gov::6fd5e593-4c81-40a6-8831-e1672515a42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cdoje" initials="JCM" lastIdx="2" clrIdx="0"/>
  <p:cmAuthor id="7" name="Heilman, Isabelle" initials="HI" lastIdx="1" clrIdx="7">
    <p:extLst>
      <p:ext uri="{19B8F6BF-5375-455C-9EA6-DF929625EA0E}">
        <p15:presenceInfo xmlns:p15="http://schemas.microsoft.com/office/powerpoint/2012/main" userId="S-1-5-21-2844929807-1687724802-988633214-256731" providerId="AD"/>
      </p:ext>
    </p:extLst>
  </p:cmAuthor>
  <p:cmAuthor id="1" name="Sustainability" initials="SPO" lastIdx="3" clrIdx="1"/>
  <p:cmAuthor id="8" name="Silver, Jade (CONTR)" initials="SJ(" lastIdx="4" clrIdx="8">
    <p:extLst>
      <p:ext uri="{19B8F6BF-5375-455C-9EA6-DF929625EA0E}">
        <p15:presenceInfo xmlns:p15="http://schemas.microsoft.com/office/powerpoint/2012/main" userId="S::jade.silver@hq.doe.gov::6fd5e593-4c81-40a6-8831-e1672515a425" providerId="AD"/>
      </p:ext>
    </p:extLst>
  </p:cmAuthor>
  <p:cmAuthor id="2" name="JP" initials="JP" lastIdx="1" clrIdx="2"/>
  <p:cmAuthor id="9" name="Bruno, Steve" initials="BS" lastIdx="3" clrIdx="9">
    <p:extLst>
      <p:ext uri="{19B8F6BF-5375-455C-9EA6-DF929625EA0E}">
        <p15:presenceInfo xmlns:p15="http://schemas.microsoft.com/office/powerpoint/2012/main" userId="Bruno, Steve" providerId="None"/>
      </p:ext>
    </p:extLst>
  </p:cmAuthor>
  <p:cmAuthor id="3" name="Mendes, Charlotte F. (CONTR)" initials="MCF(" lastIdx="6" clrIdx="3"/>
  <p:cmAuthor id="10" name="Jade Silver" initials="JS" lastIdx="6" clrIdx="10">
    <p:extLst>
      <p:ext uri="{19B8F6BF-5375-455C-9EA6-DF929625EA0E}">
        <p15:presenceInfo xmlns:p15="http://schemas.microsoft.com/office/powerpoint/2012/main" userId="Jade Silver" providerId="None"/>
      </p:ext>
    </p:extLst>
  </p:cmAuthor>
  <p:cmAuthor id="4" name="Motamedi, Soudeh (CONTR)" initials="MS(" lastIdx="13" clrIdx="4"/>
  <p:cmAuthor id="11" name="Heilman, Isabelle" initials="HI [2]" lastIdx="3" clrIdx="11">
    <p:extLst>
      <p:ext uri="{19B8F6BF-5375-455C-9EA6-DF929625EA0E}">
        <p15:presenceInfo xmlns:p15="http://schemas.microsoft.com/office/powerpoint/2012/main" userId="S::isabelle.heilman@hq.doe.gov::ee9ce4ca-f1b8-444b-a24c-42ce4b7a09ee" providerId="AD"/>
      </p:ext>
    </p:extLst>
  </p:cmAuthor>
  <p:cmAuthor id="5" name="Poimboeuf, Christie (CONTR)" initials="PC(" lastIdx="1" clrIdx="5"/>
  <p:cmAuthor id="6" name="Nguyen, Tien D. (CONTR)" initials="NTD(" lastIdx="2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92"/>
    <a:srgbClr val="266995"/>
    <a:srgbClr val="48C854"/>
    <a:srgbClr val="548123"/>
    <a:srgbClr val="00A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 snapToGrid="0">
      <p:cViewPr varScale="1">
        <p:scale>
          <a:sx n="71" d="100"/>
          <a:sy n="71" d="100"/>
        </p:scale>
        <p:origin x="22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2BC6D-24B6-4275-A615-305ECEBA24A4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088DE-023A-44BC-AD56-1605761E44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76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96EE4-973E-448A-843F-0245A03C5BC0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EEFB4-0A59-4AE9-80E6-2A10AE1B21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79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/>
          <p:nvPr userDrawn="1"/>
        </p:nvSpPr>
        <p:spPr>
          <a:xfrm>
            <a:off x="0" y="0"/>
            <a:ext cx="9144000" cy="927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15"/>
          <p:cNvSpPr/>
          <p:nvPr userDrawn="1"/>
        </p:nvSpPr>
        <p:spPr>
          <a:xfrm>
            <a:off x="0" y="6610350"/>
            <a:ext cx="9144000" cy="24765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 Placeholder 9"/>
          <p:cNvSpPr txBox="1">
            <a:spLocks/>
          </p:cNvSpPr>
          <p:nvPr userDrawn="1"/>
        </p:nvSpPr>
        <p:spPr>
          <a:xfrm>
            <a:off x="130175" y="6616700"/>
            <a:ext cx="7286625" cy="2413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>
              <a:buNone/>
              <a:defRPr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/>
              <a:t>Program Name or Ancillary Text</a:t>
            </a:r>
          </a:p>
        </p:txBody>
      </p:sp>
      <p:sp>
        <p:nvSpPr>
          <p:cNvPr id="10" name="Rectangle 22"/>
          <p:cNvSpPr>
            <a:spLocks noChangeArrowheads="1"/>
          </p:cNvSpPr>
          <p:nvPr userDrawn="1"/>
        </p:nvSpPr>
        <p:spPr bwMode="auto">
          <a:xfrm flipH="1" flipV="1">
            <a:off x="0" y="933450"/>
            <a:ext cx="9144000" cy="42863"/>
          </a:xfrm>
          <a:prstGeom prst="rect">
            <a:avLst/>
          </a:prstGeom>
          <a:solidFill>
            <a:srgbClr val="00A4E4"/>
          </a:solidFill>
          <a:ln w="952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" name="Text Placeholder 9"/>
          <p:cNvSpPr txBox="1">
            <a:spLocks/>
          </p:cNvSpPr>
          <p:nvPr userDrawn="1"/>
        </p:nvSpPr>
        <p:spPr>
          <a:xfrm>
            <a:off x="5476875" y="6616700"/>
            <a:ext cx="3667125" cy="2413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>
              <a:buNone/>
              <a:defRPr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/>
              <a:t>eere.energy.gov</a:t>
            </a:r>
          </a:p>
        </p:txBody>
      </p:sp>
      <p:pic>
        <p:nvPicPr>
          <p:cNvPr id="12" name="Picture 18" descr="doe_logo_pp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1400" y="276225"/>
            <a:ext cx="2743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0"/>
          <p:cNvSpPr/>
          <p:nvPr userDrawn="1"/>
        </p:nvSpPr>
        <p:spPr>
          <a:xfrm>
            <a:off x="0" y="0"/>
            <a:ext cx="9144000" cy="927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7"/>
          <p:cNvSpPr/>
          <p:nvPr userDrawn="1"/>
        </p:nvSpPr>
        <p:spPr>
          <a:xfrm>
            <a:off x="0" y="6456363"/>
            <a:ext cx="9144000" cy="40163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6"/>
          <p:cNvSpPr/>
          <p:nvPr userDrawn="1"/>
        </p:nvSpPr>
        <p:spPr>
          <a:xfrm flipH="1">
            <a:off x="0" y="5092700"/>
            <a:ext cx="9144000" cy="136366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22"/>
          <p:cNvSpPr>
            <a:spLocks noChangeArrowheads="1"/>
          </p:cNvSpPr>
          <p:nvPr userDrawn="1"/>
        </p:nvSpPr>
        <p:spPr bwMode="auto">
          <a:xfrm flipH="1" flipV="1">
            <a:off x="0" y="933450"/>
            <a:ext cx="9144000" cy="42863"/>
          </a:xfrm>
          <a:prstGeom prst="rect">
            <a:avLst/>
          </a:prstGeom>
          <a:solidFill>
            <a:srgbClr val="00A4E4"/>
          </a:solidFill>
          <a:ln w="952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17" name="Picture 24"/>
          <p:cNvPicPr>
            <a:picLocks noChangeAspect="1" noChangeArrowheads="1"/>
          </p:cNvPicPr>
          <p:nvPr userDrawn="1"/>
        </p:nvPicPr>
        <p:blipFill>
          <a:blip r:embed="rId3" cstate="print"/>
          <a:srcRect l="30333" t="2467" b="49693"/>
          <a:stretch>
            <a:fillRect/>
          </a:stretch>
        </p:blipFill>
        <p:spPr bwMode="auto">
          <a:xfrm>
            <a:off x="0" y="965200"/>
            <a:ext cx="914400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680" y="147797"/>
            <a:ext cx="5626620" cy="6035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algn="l">
              <a:defRPr sz="2600">
                <a:solidFill>
                  <a:srgbClr val="FFFFFF"/>
                </a:solidFill>
                <a:latin typeface="+mj-lt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046" y="5253120"/>
            <a:ext cx="8812854" cy="1175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rgbClr val="FFFFFF"/>
                </a:solidFill>
                <a:latin typeface="+mj-lt"/>
                <a:cs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168100" y="5672913"/>
            <a:ext cx="6613700" cy="346887"/>
          </a:xfrm>
        </p:spPr>
        <p:txBody>
          <a:bodyPr>
            <a:noAutofit/>
          </a:bodyPr>
          <a:lstStyle>
            <a:lvl1pPr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3" name="Picture 22" descr="New_DOE_Logo_Color-White-Text_060208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781800" y="152400"/>
            <a:ext cx="2133600" cy="582720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DC70B85C-5312-1A01-262E-567EDE76CD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288218"/>
            <a:ext cx="9144000" cy="468312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Industry Day - </a:t>
            </a:r>
            <a:r>
              <a:rPr lang="en-US" i="1">
                <a:cs typeface="Arial Narrow"/>
              </a:rPr>
              <a:t>Cleanup to Clean Energy</a:t>
            </a:r>
            <a:endParaRPr lang="en-US" i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F5751AC9-078C-455F-B158-69252C1F7F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62600" y="2057400"/>
            <a:ext cx="46038" cy="46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9"/>
          <p:cNvSpPr/>
          <p:nvPr userDrawn="1"/>
        </p:nvSpPr>
        <p:spPr>
          <a:xfrm>
            <a:off x="0" y="0"/>
            <a:ext cx="9144000" cy="927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15"/>
          <p:cNvSpPr/>
          <p:nvPr userDrawn="1"/>
        </p:nvSpPr>
        <p:spPr>
          <a:xfrm>
            <a:off x="0" y="6610350"/>
            <a:ext cx="9144000" cy="24765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Text Placeholder 9"/>
          <p:cNvSpPr txBox="1">
            <a:spLocks/>
          </p:cNvSpPr>
          <p:nvPr userDrawn="1"/>
        </p:nvSpPr>
        <p:spPr>
          <a:xfrm>
            <a:off x="130175" y="6616700"/>
            <a:ext cx="7286625" cy="2413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>
              <a:buNone/>
              <a:defRPr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dirty="0"/>
              <a:t>Program Name or Ancillary Text</a:t>
            </a:r>
          </a:p>
        </p:txBody>
      </p:sp>
      <p:sp>
        <p:nvSpPr>
          <p:cNvPr id="10" name="Rectangle 22"/>
          <p:cNvSpPr>
            <a:spLocks noChangeArrowheads="1"/>
          </p:cNvSpPr>
          <p:nvPr userDrawn="1"/>
        </p:nvSpPr>
        <p:spPr bwMode="auto">
          <a:xfrm flipH="1" flipV="1">
            <a:off x="0" y="933450"/>
            <a:ext cx="9144000" cy="42863"/>
          </a:xfrm>
          <a:prstGeom prst="rect">
            <a:avLst/>
          </a:prstGeom>
          <a:solidFill>
            <a:srgbClr val="00A4E4"/>
          </a:solidFill>
          <a:ln w="952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" name="Text Placeholder 9"/>
          <p:cNvSpPr txBox="1">
            <a:spLocks/>
          </p:cNvSpPr>
          <p:nvPr userDrawn="1"/>
        </p:nvSpPr>
        <p:spPr>
          <a:xfrm>
            <a:off x="5476875" y="6616700"/>
            <a:ext cx="3667125" cy="2413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>
              <a:buNone/>
              <a:defRPr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dirty="0"/>
              <a:t>eere.energy.gov</a:t>
            </a:r>
          </a:p>
        </p:txBody>
      </p:sp>
      <p:pic>
        <p:nvPicPr>
          <p:cNvPr id="12" name="Picture 18" descr="doe_logo_pp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1400" y="276225"/>
            <a:ext cx="2743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0"/>
          <p:cNvSpPr/>
          <p:nvPr userDrawn="1"/>
        </p:nvSpPr>
        <p:spPr>
          <a:xfrm>
            <a:off x="0" y="0"/>
            <a:ext cx="9144000" cy="927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ctangle 7"/>
          <p:cNvSpPr/>
          <p:nvPr userDrawn="1"/>
        </p:nvSpPr>
        <p:spPr>
          <a:xfrm>
            <a:off x="0" y="6456363"/>
            <a:ext cx="9144000" cy="40163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ctangle 6"/>
          <p:cNvSpPr/>
          <p:nvPr userDrawn="1"/>
        </p:nvSpPr>
        <p:spPr>
          <a:xfrm flipH="1">
            <a:off x="0" y="5092700"/>
            <a:ext cx="9144000" cy="136366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Rectangle 22"/>
          <p:cNvSpPr>
            <a:spLocks noChangeArrowheads="1"/>
          </p:cNvSpPr>
          <p:nvPr userDrawn="1"/>
        </p:nvSpPr>
        <p:spPr bwMode="auto">
          <a:xfrm flipH="1" flipV="1">
            <a:off x="0" y="887519"/>
            <a:ext cx="9144000" cy="88793"/>
          </a:xfrm>
          <a:prstGeom prst="rect">
            <a:avLst/>
          </a:prstGeom>
          <a:solidFill>
            <a:srgbClr val="00A4E4"/>
          </a:solidFill>
          <a:ln w="952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680" y="147797"/>
            <a:ext cx="5626620" cy="6035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algn="l">
              <a:defRPr sz="2600">
                <a:solidFill>
                  <a:srgbClr val="FFFFFF"/>
                </a:solidFill>
                <a:latin typeface="+mj-lt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046" y="5253120"/>
            <a:ext cx="8812854" cy="1175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rgbClr val="FFFFFF"/>
                </a:solidFill>
                <a:latin typeface="+mj-lt"/>
                <a:cs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168100" y="5672913"/>
            <a:ext cx="6613700" cy="346887"/>
          </a:xfrm>
        </p:spPr>
        <p:txBody>
          <a:bodyPr>
            <a:noAutofit/>
          </a:bodyPr>
          <a:lstStyle>
            <a:lvl1pPr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DC70B85C-5312-1A01-262E-567EDE76CD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288218"/>
            <a:ext cx="9144000" cy="468312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Industry Day - </a:t>
            </a:r>
            <a:r>
              <a:rPr lang="en-US" i="1" dirty="0">
                <a:cs typeface="Arial Narrow"/>
              </a:rPr>
              <a:t>Cleanup to Clean Energy</a:t>
            </a:r>
            <a:endParaRPr lang="en-US" i="1" dirty="0"/>
          </a:p>
        </p:txBody>
      </p:sp>
      <p:pic>
        <p:nvPicPr>
          <p:cNvPr id="18" name="Picture 17" descr="New_DOE_Logo_Color-White-Text_060208.png">
            <a:extLst>
              <a:ext uri="{FF2B5EF4-FFF2-40B4-BE49-F238E27FC236}">
                <a16:creationId xmlns:a16="http://schemas.microsoft.com/office/drawing/2014/main" id="{9BAE633B-4A9B-CD94-E3FD-2D765E47B1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477000" y="152400"/>
            <a:ext cx="2438400" cy="5827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D5E33D-DA6E-0091-4B91-1B1E140EF1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" t="32326" r="-28" b="48"/>
          <a:stretch/>
        </p:blipFill>
        <p:spPr>
          <a:xfrm>
            <a:off x="0" y="976312"/>
            <a:ext cx="9144000" cy="412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43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0675"/>
            <a:ext cx="822960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A80F89-257A-C3FF-05AB-34CE081183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0"/>
          </p:nvPr>
        </p:nvSpPr>
        <p:spPr/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Industry Day - </a:t>
            </a:r>
            <a:r>
              <a:rPr lang="en-US" i="1">
                <a:cs typeface="Arial Narrow"/>
              </a:rPr>
              <a:t>Cleanup to Clean Energy</a:t>
            </a:r>
            <a:endParaRPr lang="en-US" i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5D805F-EE5A-FFDA-C623-4CD006853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0675"/>
            <a:ext cx="403860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0675"/>
            <a:ext cx="403860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A98BEFA-AA53-858B-DB2E-D3DDDB263C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291263"/>
            <a:ext cx="9163291" cy="468312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Industry Day - </a:t>
            </a:r>
            <a:r>
              <a:rPr lang="en-US" i="1">
                <a:cs typeface="Arial Narrow"/>
              </a:rPr>
              <a:t>Cleanup to Clean Energy</a:t>
            </a:r>
            <a:endParaRPr lang="en-US" i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17097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85975"/>
            <a:ext cx="4040188" cy="43815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17097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85975"/>
            <a:ext cx="4041775" cy="43815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D861DA-E964-2371-8ECD-707ECC1BE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Industry Day - </a:t>
            </a:r>
            <a:r>
              <a:rPr lang="en-US" i="1">
                <a:cs typeface="Arial Narrow"/>
              </a:rPr>
              <a:t>Cleanup to Clean Energy</a:t>
            </a:r>
            <a:endParaRPr lang="en-US" i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38250"/>
            <a:ext cx="5111750" cy="52863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08000"/>
            <a:ext cx="3008313" cy="45620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82976E-6ED2-C474-C2BD-5914D6141A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290469"/>
            <a:ext cx="9144000" cy="468312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Industry Day - </a:t>
            </a:r>
            <a:r>
              <a:rPr lang="en-US" i="1">
                <a:cs typeface="Arial Narrow"/>
              </a:rPr>
              <a:t>Cleanup to Clean Energy</a:t>
            </a:r>
            <a:endParaRPr lang="en-US" i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D63B60-81AF-E7D4-CE01-DF9DC361B7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291263"/>
            <a:ext cx="9144000" cy="468312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Industry Day - </a:t>
            </a:r>
            <a:r>
              <a:rPr lang="en-US" i="1">
                <a:cs typeface="Arial Narrow"/>
              </a:rPr>
              <a:t>Cleanup to Clean Energy</a:t>
            </a:r>
            <a:endParaRPr lang="en-US" i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0"/>
            <a:ext cx="5664200" cy="901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0675"/>
            <a:ext cx="8229600" cy="4802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FBF727-C677-35E7-6862-8D580ED698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313488"/>
            <a:ext cx="9144000" cy="468312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Industry Day - </a:t>
            </a:r>
            <a:r>
              <a:rPr lang="en-US" i="1">
                <a:cs typeface="Arial Narrow"/>
              </a:rPr>
              <a:t>Cleanup to Clean Energy</a:t>
            </a:r>
            <a:endParaRPr lang="en-US" i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372803-9909-2F44-A9D2-2D0792F05E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Industry Day - </a:t>
            </a:r>
            <a:r>
              <a:rPr lang="en-US" i="1">
                <a:cs typeface="Arial Narrow"/>
              </a:rPr>
              <a:t>Cleanup to Clean Energy</a:t>
            </a:r>
            <a:endParaRPr lang="en-US" i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0"/>
            <a:ext cx="5664200" cy="901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0675"/>
            <a:ext cx="8229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67175"/>
            <a:ext cx="8229600" cy="2325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CEDE8-11BF-906C-38C2-AACC4A3267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291263"/>
            <a:ext cx="9163291" cy="468312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Industry Day - </a:t>
            </a:r>
            <a:r>
              <a:rPr lang="en-US" i="1">
                <a:cs typeface="Arial Narrow"/>
              </a:rPr>
              <a:t>Cleanup to Clean Energy</a:t>
            </a:r>
            <a:endParaRPr lang="en-US" i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927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6759575"/>
            <a:ext cx="9144000" cy="984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Title Placeholder 13"/>
          <p:cNvSpPr>
            <a:spLocks noGrp="1"/>
          </p:cNvSpPr>
          <p:nvPr>
            <p:ph type="title"/>
          </p:nvPr>
        </p:nvSpPr>
        <p:spPr bwMode="auto">
          <a:xfrm>
            <a:off x="177800" y="0"/>
            <a:ext cx="56642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14"/>
          <p:cNvSpPr>
            <a:spLocks noGrp="1"/>
          </p:cNvSpPr>
          <p:nvPr>
            <p:ph type="body" idx="1"/>
          </p:nvPr>
        </p:nvSpPr>
        <p:spPr bwMode="auto">
          <a:xfrm>
            <a:off x="457200" y="1590675"/>
            <a:ext cx="8229600" cy="480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 flipH="1" flipV="1">
            <a:off x="0" y="920750"/>
            <a:ext cx="9144000" cy="42863"/>
          </a:xfrm>
          <a:prstGeom prst="rect">
            <a:avLst/>
          </a:prstGeom>
          <a:solidFill>
            <a:srgbClr val="00A4E4"/>
          </a:solidFill>
          <a:ln w="952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9" name="Picture 8" descr="New_DOE_Logo_Color-White-Text_060208.pn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6781800" y="152400"/>
            <a:ext cx="2133600" cy="58272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C34065-AC65-1DBA-4A36-FF7A672189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91" y="6291263"/>
            <a:ext cx="9144000" cy="46831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Industry Day - </a:t>
            </a:r>
            <a:r>
              <a:rPr lang="en-US">
                <a:cs typeface="Arial Narrow"/>
              </a:rPr>
              <a:t>Cleanup to Clean Energy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dt="0"/>
  <p:txStyles>
    <p:titleStyle>
      <a:lvl1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 kern="1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</a:defRPr>
      </a:lvl2pPr>
      <a:lvl3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</a:defRPr>
      </a:lvl3pPr>
      <a:lvl4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</a:defRPr>
      </a:lvl4pPr>
      <a:lvl5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</a:defRPr>
      </a:lvl5pPr>
      <a:lvl6pPr marL="4572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6pPr>
      <a:lvl7pPr marL="9144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7pPr>
      <a:lvl8pPr marL="13716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8pPr>
      <a:lvl9pPr marL="18288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5AF30C-479E-CBA2-5A5D-83A20B787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6892"/>
                </a:solidFill>
              </a:rPr>
              <a:t>CLEANUP TO CLEAN ENERGY INDUSTRY DAY</a:t>
            </a:r>
          </a:p>
        </p:txBody>
      </p:sp>
      <p:pic>
        <p:nvPicPr>
          <p:cNvPr id="4" name="Picture 3" descr="Picture shows the title &quot;Cleanup to Clean Energy&quot; along with a decorative boarder.">
            <a:extLst>
              <a:ext uri="{FF2B5EF4-FFF2-40B4-BE49-F238E27FC236}">
                <a16:creationId xmlns:a16="http://schemas.microsoft.com/office/drawing/2014/main" id="{A45ED3DC-7BF7-B048-9522-9282413E36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25" r="7196" b="68210"/>
          <a:stretch/>
        </p:blipFill>
        <p:spPr>
          <a:xfrm>
            <a:off x="0" y="1818762"/>
            <a:ext cx="9078986" cy="910991"/>
          </a:xfrm>
          <a:prstGeom prst="rect">
            <a:avLst/>
          </a:prstGeom>
        </p:spPr>
      </p:pic>
      <p:pic>
        <p:nvPicPr>
          <p:cNvPr id="2" name="Picture 1" descr="Picture shows the words &quot;Industry Day&quot; in blue font.">
            <a:extLst>
              <a:ext uri="{FF2B5EF4-FFF2-40B4-BE49-F238E27FC236}">
                <a16:creationId xmlns:a16="http://schemas.microsoft.com/office/drawing/2014/main" id="{17B40BBA-F10B-4BCA-B600-18A1BA93F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25" t="31164" r="7196" b="31466"/>
          <a:stretch/>
        </p:blipFill>
        <p:spPr>
          <a:xfrm>
            <a:off x="0" y="3429000"/>
            <a:ext cx="9078986" cy="10709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2D0ACF-B1AF-3924-AD61-7B2DD225B22B}"/>
              </a:ext>
            </a:extLst>
          </p:cNvPr>
          <p:cNvSpPr txBox="1"/>
          <p:nvPr/>
        </p:nvSpPr>
        <p:spPr>
          <a:xfrm>
            <a:off x="2756647" y="4988858"/>
            <a:ext cx="4007224" cy="1183342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4400" b="1" i="1" dirty="0">
                <a:solidFill>
                  <a:srgbClr val="2669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July 28</a:t>
            </a:r>
            <a:r>
              <a:rPr lang="en-US" sz="4400" b="1" i="1" baseline="30000" dirty="0">
                <a:solidFill>
                  <a:srgbClr val="2669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400" b="1" i="1" dirty="0">
                <a:solidFill>
                  <a:srgbClr val="2669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2023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266995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944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5DA0B156-B12C-A6C0-2D39-E705034F1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0"/>
            <a:ext cx="5664200" cy="901700"/>
          </a:xfrm>
        </p:spPr>
        <p:txBody>
          <a:bodyPr/>
          <a:lstStyle/>
          <a:p>
            <a:r>
              <a:rPr lang="en-US" dirty="0"/>
              <a:t>Nevada National Security Site - Vicinity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57DA9-49ED-FBBA-994B-5617EA77F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291263"/>
            <a:ext cx="9163291" cy="468312"/>
          </a:xfrm>
        </p:spPr>
        <p:txBody>
          <a:bodyPr/>
          <a:lstStyle/>
          <a:p>
            <a:r>
              <a:rPr lang="en-US"/>
              <a:t>Industry Day - </a:t>
            </a:r>
            <a:r>
              <a:rPr lang="en-US" i="1">
                <a:cs typeface="Arial Narrow"/>
              </a:rPr>
              <a:t>Cleanup to Clean Energy</a:t>
            </a:r>
            <a:endParaRPr lang="en-US" i="1" dirty="0"/>
          </a:p>
        </p:txBody>
      </p:sp>
      <p:pic>
        <p:nvPicPr>
          <p:cNvPr id="13" name="Picture 12" descr="Map of the Nevada National Security Site in the southern part of Nevada. &#10;&#10;">
            <a:extLst>
              <a:ext uri="{FF2B5EF4-FFF2-40B4-BE49-F238E27FC236}">
                <a16:creationId xmlns:a16="http://schemas.microsoft.com/office/drawing/2014/main" id="{A0475BF1-7416-BEE0-EEE8-AB204ADF1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957263"/>
            <a:ext cx="384021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72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5DA0B156-B12C-A6C0-2D39-E705034F1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0"/>
            <a:ext cx="5664200" cy="901700"/>
          </a:xfrm>
        </p:spPr>
        <p:txBody>
          <a:bodyPr/>
          <a:lstStyle/>
          <a:p>
            <a:r>
              <a:rPr lang="en-US" dirty="0"/>
              <a:t>Nevada National Security Site - Roads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57DA9-49ED-FBBA-994B-5617EA77F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291263"/>
            <a:ext cx="9163291" cy="468312"/>
          </a:xfrm>
        </p:spPr>
        <p:txBody>
          <a:bodyPr/>
          <a:lstStyle/>
          <a:p>
            <a:r>
              <a:rPr lang="en-US"/>
              <a:t>Industry Day - </a:t>
            </a:r>
            <a:r>
              <a:rPr lang="en-US" i="1">
                <a:cs typeface="Arial Narrow"/>
              </a:rPr>
              <a:t>Cleanup to Clean Energy</a:t>
            </a:r>
            <a:endParaRPr lang="en-US" i="1" dirty="0"/>
          </a:p>
        </p:txBody>
      </p:sp>
      <p:pic>
        <p:nvPicPr>
          <p:cNvPr id="4" name="Picture 3" descr="Map of the Nevada National Security Site. ">
            <a:extLst>
              <a:ext uri="{FF2B5EF4-FFF2-40B4-BE49-F238E27FC236}">
                <a16:creationId xmlns:a16="http://schemas.microsoft.com/office/drawing/2014/main" id="{1EE310E7-C261-FBFC-AB97-23AEF4ABD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925897"/>
            <a:ext cx="3680594" cy="54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23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5DA0B156-B12C-A6C0-2D39-E705034F1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0"/>
            <a:ext cx="5664200" cy="901700"/>
          </a:xfrm>
        </p:spPr>
        <p:txBody>
          <a:bodyPr/>
          <a:lstStyle/>
          <a:p>
            <a:r>
              <a:rPr lang="en-US" dirty="0"/>
              <a:t>Mercury Building with Solar Array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57DA9-49ED-FBBA-994B-5617EA77F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291263"/>
            <a:ext cx="9163291" cy="468312"/>
          </a:xfrm>
        </p:spPr>
        <p:txBody>
          <a:bodyPr/>
          <a:lstStyle/>
          <a:p>
            <a:r>
              <a:rPr lang="en-US"/>
              <a:t>Industry Day - </a:t>
            </a:r>
            <a:r>
              <a:rPr lang="en-US" i="1">
                <a:cs typeface="Arial Narrow"/>
              </a:rPr>
              <a:t>Cleanup to Clean Energy</a:t>
            </a:r>
            <a:endParaRPr lang="en-US" i="1" dirty="0"/>
          </a:p>
        </p:txBody>
      </p:sp>
      <p:pic>
        <p:nvPicPr>
          <p:cNvPr id="5" name="Picture 4" descr="Solar array at the Mercury building. ">
            <a:extLst>
              <a:ext uri="{FF2B5EF4-FFF2-40B4-BE49-F238E27FC236}">
                <a16:creationId xmlns:a16="http://schemas.microsoft.com/office/drawing/2014/main" id="{AB8EAC8F-73F4-5918-1598-5770BA6D68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482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43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5DA0B156-B12C-A6C0-2D39-E705034F1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0"/>
            <a:ext cx="5664200" cy="901700"/>
          </a:xfrm>
        </p:spPr>
        <p:txBody>
          <a:bodyPr/>
          <a:lstStyle/>
          <a:p>
            <a:r>
              <a:rPr lang="en-US" dirty="0"/>
              <a:t>Topography Around Areas 22 &amp; 23</a:t>
            </a:r>
          </a:p>
        </p:txBody>
      </p:sp>
      <p:pic>
        <p:nvPicPr>
          <p:cNvPr id="4" name="Picture 3" descr="Desert topography with shrubs, hills, and mountains. &#10;&#10;">
            <a:extLst>
              <a:ext uri="{FF2B5EF4-FFF2-40B4-BE49-F238E27FC236}">
                <a16:creationId xmlns:a16="http://schemas.microsoft.com/office/drawing/2014/main" id="{A9898EE6-B239-9DC0-883E-FDC6DA1B3A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64" y="990600"/>
            <a:ext cx="7952936" cy="530066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57DA9-49ED-FBBA-994B-5617EA77F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291263"/>
            <a:ext cx="9163291" cy="468312"/>
          </a:xfrm>
        </p:spPr>
        <p:txBody>
          <a:bodyPr/>
          <a:lstStyle/>
          <a:p>
            <a:r>
              <a:rPr lang="en-US"/>
              <a:t>Industry Day - </a:t>
            </a:r>
            <a:r>
              <a:rPr lang="en-US" i="1">
                <a:cs typeface="Arial Narrow"/>
              </a:rPr>
              <a:t>Cleanup to Clean Energy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74360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5DA0B156-B12C-A6C0-2D39-E705034F1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0"/>
            <a:ext cx="5664200" cy="901700"/>
          </a:xfrm>
        </p:spPr>
        <p:txBody>
          <a:bodyPr/>
          <a:lstStyle/>
          <a:p>
            <a:r>
              <a:rPr lang="en-US" dirty="0"/>
              <a:t>Nevada Test Site Craters</a:t>
            </a:r>
          </a:p>
        </p:txBody>
      </p:sp>
      <p:pic>
        <p:nvPicPr>
          <p:cNvPr id="5" name="Picture 4" descr="Craters in the desert at Nevada test site. ">
            <a:extLst>
              <a:ext uri="{FF2B5EF4-FFF2-40B4-BE49-F238E27FC236}">
                <a16:creationId xmlns:a16="http://schemas.microsoft.com/office/drawing/2014/main" id="{9B7C5236-5441-21E7-B01B-4F14F10FB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998" y="958199"/>
            <a:ext cx="6629802" cy="533306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57DA9-49ED-FBBA-994B-5617EA77F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291263"/>
            <a:ext cx="9163291" cy="468312"/>
          </a:xfrm>
        </p:spPr>
        <p:txBody>
          <a:bodyPr/>
          <a:lstStyle/>
          <a:p>
            <a:r>
              <a:rPr lang="en-US"/>
              <a:t>Industry Day - </a:t>
            </a:r>
            <a:r>
              <a:rPr lang="en-US" i="1">
                <a:cs typeface="Arial Narrow"/>
              </a:rPr>
              <a:t>Cleanup to Clean Energy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13396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5DA0B156-B12C-A6C0-2D39-E705034F1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0"/>
            <a:ext cx="5664200" cy="901700"/>
          </a:xfrm>
        </p:spPr>
        <p:txBody>
          <a:bodyPr/>
          <a:lstStyle/>
          <a:p>
            <a:r>
              <a:rPr lang="en-US" dirty="0"/>
              <a:t>Craters in Yucca Flat</a:t>
            </a:r>
          </a:p>
        </p:txBody>
      </p:sp>
      <p:pic>
        <p:nvPicPr>
          <p:cNvPr id="5" name="Picture 4" descr="Craters in the desert at Nevada Test Site. ">
            <a:extLst>
              <a:ext uri="{FF2B5EF4-FFF2-40B4-BE49-F238E27FC236}">
                <a16:creationId xmlns:a16="http://schemas.microsoft.com/office/drawing/2014/main" id="{0DC04510-08EA-70F9-C6C9-1F1438FA1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935004"/>
            <a:ext cx="6705599" cy="535296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57DA9-49ED-FBBA-994B-5617EA77F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291263"/>
            <a:ext cx="9163291" cy="468312"/>
          </a:xfrm>
        </p:spPr>
        <p:txBody>
          <a:bodyPr/>
          <a:lstStyle/>
          <a:p>
            <a:r>
              <a:rPr lang="en-US"/>
              <a:t>Industry Day - </a:t>
            </a:r>
            <a:r>
              <a:rPr lang="en-US" i="1">
                <a:cs typeface="Arial Narrow"/>
              </a:rPr>
              <a:t>Cleanup to Clean Energy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36215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5DA0B156-B12C-A6C0-2D39-E705034F1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0"/>
            <a:ext cx="5664200" cy="901700"/>
          </a:xfrm>
        </p:spPr>
        <p:txBody>
          <a:bodyPr/>
          <a:lstStyle/>
          <a:p>
            <a:r>
              <a:rPr lang="en-US" dirty="0"/>
              <a:t>Nevada National Security Site – History (1 of 2)</a:t>
            </a:r>
          </a:p>
        </p:txBody>
      </p:sp>
      <p:pic>
        <p:nvPicPr>
          <p:cNvPr id="4" name="Picture 3" descr="Historic photo of the gate to the U.S. Atomic Energy Commission in Mercury, Nevada. ">
            <a:extLst>
              <a:ext uri="{FF2B5EF4-FFF2-40B4-BE49-F238E27FC236}">
                <a16:creationId xmlns:a16="http://schemas.microsoft.com/office/drawing/2014/main" id="{9794E91F-C445-CF83-63D1-30B0E214CD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42" y="954611"/>
            <a:ext cx="6823116" cy="533665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57DA9-49ED-FBBA-994B-5617EA77F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291263"/>
            <a:ext cx="9163291" cy="468312"/>
          </a:xfrm>
        </p:spPr>
        <p:txBody>
          <a:bodyPr/>
          <a:lstStyle/>
          <a:p>
            <a:r>
              <a:rPr lang="en-US"/>
              <a:t>Industry Day - </a:t>
            </a:r>
            <a:r>
              <a:rPr lang="en-US" i="1">
                <a:cs typeface="Arial Narrow"/>
              </a:rPr>
              <a:t>Cleanup to Clean Energy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46150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5DA0B156-B12C-A6C0-2D39-E705034F1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0"/>
            <a:ext cx="5664200" cy="901700"/>
          </a:xfrm>
        </p:spPr>
        <p:txBody>
          <a:bodyPr/>
          <a:lstStyle/>
          <a:p>
            <a:r>
              <a:rPr lang="en-US" dirty="0"/>
              <a:t>Nevada National Security Site – History (2 of 2)</a:t>
            </a:r>
          </a:p>
        </p:txBody>
      </p:sp>
      <p:pic>
        <p:nvPicPr>
          <p:cNvPr id="4" name="Picture 3" descr="Historic photo of seven men on bicycles at the Nevada Test Site. ">
            <a:extLst>
              <a:ext uri="{FF2B5EF4-FFF2-40B4-BE49-F238E27FC236}">
                <a16:creationId xmlns:a16="http://schemas.microsoft.com/office/drawing/2014/main" id="{4CAC9B95-11C8-3EFF-E610-1F89281CC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61" y="1090215"/>
            <a:ext cx="6906768" cy="520104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57DA9-49ED-FBBA-994B-5617EA77F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291263"/>
            <a:ext cx="9163291" cy="468312"/>
          </a:xfrm>
        </p:spPr>
        <p:txBody>
          <a:bodyPr/>
          <a:lstStyle/>
          <a:p>
            <a:r>
              <a:rPr lang="en-US"/>
              <a:t>Industry Day - </a:t>
            </a:r>
            <a:r>
              <a:rPr lang="en-US" i="1">
                <a:cs typeface="Arial Narrow"/>
              </a:rPr>
              <a:t>Cleanup to Clean Energy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43105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DBC5-639B-1424-1FDD-D0B222CBC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045" y="128087"/>
            <a:ext cx="6292345" cy="603505"/>
          </a:xfrm>
        </p:spPr>
        <p:txBody>
          <a:bodyPr>
            <a:normAutofit/>
          </a:bodyPr>
          <a:lstStyle/>
          <a:p>
            <a:r>
              <a:rPr lang="en-US" dirty="0"/>
              <a:t>Kathryn Huff, Assistant Secretary of 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1E371-FE11-A1FF-6F96-249342CBEF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Industry Day - </a:t>
            </a:r>
            <a:r>
              <a:rPr lang="en-US" i="1">
                <a:cs typeface="Arial Narrow"/>
              </a:rPr>
              <a:t>Cleanup to Clean Energy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266446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525F8575-8F3E-0410-3E03-FC9E45467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0"/>
            <a:ext cx="5664200" cy="901700"/>
          </a:xfrm>
        </p:spPr>
        <p:txBody>
          <a:bodyPr/>
          <a:lstStyle/>
          <a:p>
            <a:r>
              <a:rPr lang="en-US" dirty="0"/>
              <a:t>Idaho National Laboratory (INL)</a:t>
            </a:r>
          </a:p>
        </p:txBody>
      </p:sp>
      <p:pic>
        <p:nvPicPr>
          <p:cNvPr id="13" name="Picture 2" descr="Net-Zero - INL">
            <a:extLst>
              <a:ext uri="{FF2B5EF4-FFF2-40B4-BE49-F238E27FC236}">
                <a16:creationId xmlns:a16="http://schemas.microsoft.com/office/drawing/2014/main" id="{B809D212-7915-AB44-CD63-63B131620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" r="4556" b="-2"/>
          <a:stretch/>
        </p:blipFill>
        <p:spPr bwMode="auto">
          <a:xfrm>
            <a:off x="-12586" y="1547735"/>
            <a:ext cx="3383295" cy="403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Prairie sunrise on the Idaho National Laboratory site.  ">
            <a:extLst>
              <a:ext uri="{FF2B5EF4-FFF2-40B4-BE49-F238E27FC236}">
                <a16:creationId xmlns:a16="http://schemas.microsoft.com/office/drawing/2014/main" id="{06EB9848-C4D2-CFA5-DB24-741DDDEF6C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66" b="11637"/>
          <a:stretch/>
        </p:blipFill>
        <p:spPr>
          <a:xfrm>
            <a:off x="3416428" y="963428"/>
            <a:ext cx="5727572" cy="2465572"/>
          </a:xfrm>
          <a:prstGeom prst="rect">
            <a:avLst/>
          </a:prstGeom>
        </p:spPr>
      </p:pic>
      <p:graphicFrame>
        <p:nvGraphicFramePr>
          <p:cNvPr id="14" name="Table 6" descr="Table indicating the acreage available at the Carbon Free Power Project (2,500); Advanced Reactor Development (13,440); Advanced Reactor Development Site #29 (2,500); Energy Technology Proving Ground (2,485).">
            <a:extLst>
              <a:ext uri="{FF2B5EF4-FFF2-40B4-BE49-F238E27FC236}">
                <a16:creationId xmlns:a16="http://schemas.microsoft.com/office/drawing/2014/main" id="{32AB0683-E6EC-BA77-E1A3-170F97CC68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8093657"/>
              </p:ext>
            </p:extLst>
          </p:nvPr>
        </p:nvGraphicFramePr>
        <p:xfrm>
          <a:off x="3801608" y="2582007"/>
          <a:ext cx="4976504" cy="36074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12950">
                  <a:extLst>
                    <a:ext uri="{9D8B030D-6E8A-4147-A177-3AD203B41FA5}">
                      <a16:colId xmlns:a16="http://schemas.microsoft.com/office/drawing/2014/main" val="3020371961"/>
                    </a:ext>
                  </a:extLst>
                </a:gridCol>
                <a:gridCol w="1963554">
                  <a:extLst>
                    <a:ext uri="{9D8B030D-6E8A-4147-A177-3AD203B41FA5}">
                      <a16:colId xmlns:a16="http://schemas.microsoft.com/office/drawing/2014/main" val="2581278783"/>
                    </a:ext>
                  </a:extLst>
                </a:gridCol>
              </a:tblGrid>
              <a:tr h="417393">
                <a:tc>
                  <a:txBody>
                    <a:bodyPr/>
                    <a:lstStyle/>
                    <a:p>
                      <a:r>
                        <a:rPr lang="en-US" sz="1600"/>
                        <a:t>Site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Acreage Available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89852831"/>
                  </a:ext>
                </a:extLst>
              </a:tr>
              <a:tr h="313655">
                <a:tc>
                  <a:txBody>
                    <a:bodyPr/>
                    <a:lstStyle/>
                    <a:p>
                      <a:r>
                        <a:rPr lang="en-US" sz="1600"/>
                        <a:t>Carbon-Free Power Project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2,500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80309293"/>
                  </a:ext>
                </a:extLst>
              </a:tr>
              <a:tr h="544511">
                <a:tc>
                  <a:txBody>
                    <a:bodyPr/>
                    <a:lstStyle/>
                    <a:p>
                      <a:r>
                        <a:rPr lang="en-US" sz="1600"/>
                        <a:t>Advanced Reactor Development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13,440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62128065"/>
                  </a:ext>
                </a:extLst>
              </a:tr>
              <a:tr h="544511">
                <a:tc>
                  <a:txBody>
                    <a:bodyPr/>
                    <a:lstStyle/>
                    <a:p>
                      <a:r>
                        <a:rPr lang="en-US" sz="1600"/>
                        <a:t>Advanced Reactor Development Site #29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2,500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42839428"/>
                  </a:ext>
                </a:extLst>
              </a:tr>
              <a:tr h="544511">
                <a:tc>
                  <a:txBody>
                    <a:bodyPr/>
                    <a:lstStyle/>
                    <a:p>
                      <a:r>
                        <a:rPr lang="en-US" sz="1600"/>
                        <a:t>Energy Technology Proving Ground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2,485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07776589"/>
                  </a:ext>
                </a:extLst>
              </a:tr>
              <a:tr h="417393">
                <a:tc>
                  <a:txBody>
                    <a:bodyPr/>
                    <a:lstStyle/>
                    <a:p>
                      <a:r>
                        <a:rPr lang="en-US" sz="1600"/>
                        <a:t>T6N R33E Section 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640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52085962"/>
                  </a:ext>
                </a:extLst>
              </a:tr>
              <a:tr h="372846">
                <a:tc>
                  <a:txBody>
                    <a:bodyPr/>
                    <a:lstStyle/>
                    <a:p>
                      <a:r>
                        <a:rPr lang="en-US" sz="1600"/>
                        <a:t>T7N R31E Section 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640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7100604"/>
                  </a:ext>
                </a:extLst>
              </a:tr>
              <a:tr h="417393">
                <a:tc>
                  <a:txBody>
                    <a:bodyPr/>
                    <a:lstStyle/>
                    <a:p>
                      <a:r>
                        <a:rPr lang="en-US" sz="1600"/>
                        <a:t>T8N R31E Section 36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640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53472630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1B7773-F8C9-3100-F855-3FACC78A2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017" y="6291263"/>
            <a:ext cx="9144000" cy="468312"/>
          </a:xfrm>
        </p:spPr>
        <p:txBody>
          <a:bodyPr/>
          <a:lstStyle/>
          <a:p>
            <a:r>
              <a:rPr lang="en-US"/>
              <a:t>Industry Day - </a:t>
            </a:r>
            <a:r>
              <a:rPr lang="en-US" i="1">
                <a:cs typeface="Arial Narrow"/>
              </a:rPr>
              <a:t>Cleanup to Clean Energy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2633494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456F7-4C3B-75DD-9E5D-B209D5A38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04" y="16538"/>
            <a:ext cx="5664200" cy="901700"/>
          </a:xfrm>
        </p:spPr>
        <p:txBody>
          <a:bodyPr/>
          <a:lstStyle/>
          <a:p>
            <a:r>
              <a:rPr lang="en-US" dirty="0"/>
              <a:t>Panel Discussion 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8B5E3B-8B7B-CD5C-C405-F498A66B6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Industry Day - </a:t>
            </a:r>
            <a:r>
              <a:rPr lang="en-US" i="1">
                <a:cs typeface="Arial Narrow"/>
              </a:rPr>
              <a:t>Cleanup to Clean Energy</a:t>
            </a:r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BC20C4-DF2E-2826-B08D-A18D40E99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" b="31466"/>
          <a:stretch/>
        </p:blipFill>
        <p:spPr>
          <a:xfrm>
            <a:off x="499603" y="980998"/>
            <a:ext cx="7905750" cy="1475875"/>
          </a:xfrm>
          <a:prstGeom prst="rect">
            <a:avLst/>
          </a:prstGeom>
        </p:spPr>
      </p:pic>
      <p:pic>
        <p:nvPicPr>
          <p:cNvPr id="13" name="Picture 12" descr="Headshot of Andrew Mayock, Council of Environmental Quality">
            <a:extLst>
              <a:ext uri="{FF2B5EF4-FFF2-40B4-BE49-F238E27FC236}">
                <a16:creationId xmlns:a16="http://schemas.microsoft.com/office/drawing/2014/main" id="{4A64A999-33DA-3E39-9534-7CDE58D679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3" t="-912" r="-2823" b="9844"/>
          <a:stretch/>
        </p:blipFill>
        <p:spPr>
          <a:xfrm>
            <a:off x="639307" y="2676399"/>
            <a:ext cx="1470212" cy="17662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0F8E7C1-D190-5277-2CA7-7ECBB3850638}"/>
              </a:ext>
            </a:extLst>
          </p:cNvPr>
          <p:cNvSpPr txBox="1"/>
          <p:nvPr/>
        </p:nvSpPr>
        <p:spPr>
          <a:xfrm>
            <a:off x="499602" y="4736090"/>
            <a:ext cx="17958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charset="0"/>
              <a:buNone/>
            </a:pPr>
            <a:r>
              <a:rPr lang="en-US" sz="1600" b="1"/>
              <a:t>Andrew Mayock </a:t>
            </a:r>
            <a:r>
              <a:rPr lang="en-US" sz="1600" dirty="0"/>
              <a:t>Federal Sustainability Officer, CEQ</a:t>
            </a:r>
          </a:p>
        </p:txBody>
      </p:sp>
      <p:pic>
        <p:nvPicPr>
          <p:cNvPr id="11" name="Picture 10" descr="Headshot of Ike White, Environmental Management">
            <a:extLst>
              <a:ext uri="{FF2B5EF4-FFF2-40B4-BE49-F238E27FC236}">
                <a16:creationId xmlns:a16="http://schemas.microsoft.com/office/drawing/2014/main" id="{DC736C92-ED1D-C382-D550-6735E02A73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8" r="-1" b="18372"/>
          <a:stretch/>
        </p:blipFill>
        <p:spPr>
          <a:xfrm>
            <a:off x="2696102" y="2744828"/>
            <a:ext cx="1504555" cy="17025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ACABFB-1381-D26D-2532-1485A39E7000}"/>
              </a:ext>
            </a:extLst>
          </p:cNvPr>
          <p:cNvSpPr txBox="1"/>
          <p:nvPr/>
        </p:nvSpPr>
        <p:spPr>
          <a:xfrm>
            <a:off x="2437247" y="4659458"/>
            <a:ext cx="19189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Ike White</a:t>
            </a:r>
            <a:r>
              <a:rPr lang="en-US" sz="1600" dirty="0"/>
              <a:t> </a:t>
            </a:r>
          </a:p>
          <a:p>
            <a:pPr algn="ctr"/>
            <a:r>
              <a:rPr lang="en-US" sz="1600" dirty="0"/>
              <a:t>Senior Advisor, Office of Environmental Management (EM)</a:t>
            </a:r>
          </a:p>
        </p:txBody>
      </p:sp>
      <p:pic>
        <p:nvPicPr>
          <p:cNvPr id="7" name="Picture 6" descr="Headshot of Frank Rose, National Nuclear Security Administration">
            <a:extLst>
              <a:ext uri="{FF2B5EF4-FFF2-40B4-BE49-F238E27FC236}">
                <a16:creationId xmlns:a16="http://schemas.microsoft.com/office/drawing/2014/main" id="{FC249F35-43CE-7D55-E7AB-C0986FC624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56" r="12874"/>
          <a:stretch/>
        </p:blipFill>
        <p:spPr>
          <a:xfrm>
            <a:off x="4832793" y="2742610"/>
            <a:ext cx="1470212" cy="17262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BE986F-5FCC-42C6-3389-B0425798274F}"/>
              </a:ext>
            </a:extLst>
          </p:cNvPr>
          <p:cNvSpPr txBox="1"/>
          <p:nvPr/>
        </p:nvSpPr>
        <p:spPr>
          <a:xfrm>
            <a:off x="4473187" y="4693170"/>
            <a:ext cx="22314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charset="0"/>
              <a:buNone/>
            </a:pPr>
            <a:r>
              <a:rPr lang="en-US" sz="1600" b="1" dirty="0"/>
              <a:t>Frank Rose</a:t>
            </a:r>
            <a:r>
              <a:rPr lang="en-US" sz="1600" dirty="0"/>
              <a:t> </a:t>
            </a:r>
          </a:p>
          <a:p>
            <a:pPr marL="0" indent="0" algn="ctr">
              <a:buFont typeface="Arial" charset="0"/>
              <a:buNone/>
            </a:pPr>
            <a:r>
              <a:rPr lang="en-US" sz="1600" dirty="0"/>
              <a:t>Deputy Administrator, National Nuclear Security Administration (NNSA)</a:t>
            </a:r>
          </a:p>
        </p:txBody>
      </p:sp>
      <p:pic>
        <p:nvPicPr>
          <p:cNvPr id="9" name="Picture 8" descr="Headshot of Kathryn Huff, Nuclear Energy. ">
            <a:extLst>
              <a:ext uri="{FF2B5EF4-FFF2-40B4-BE49-F238E27FC236}">
                <a16:creationId xmlns:a16="http://schemas.microsoft.com/office/drawing/2014/main" id="{B2B804AD-81C9-C0D9-73C0-A2EE9AB48C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070"/>
          <a:stretch/>
        </p:blipFill>
        <p:spPr>
          <a:xfrm>
            <a:off x="6935141" y="2731527"/>
            <a:ext cx="1470212" cy="17262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638F68-13B0-4C5A-7AD1-4A06B626EEB6}"/>
              </a:ext>
            </a:extLst>
          </p:cNvPr>
          <p:cNvSpPr txBox="1"/>
          <p:nvPr/>
        </p:nvSpPr>
        <p:spPr>
          <a:xfrm>
            <a:off x="6772332" y="4693169"/>
            <a:ext cx="17958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Kathryn Huff</a:t>
            </a:r>
            <a:r>
              <a:rPr lang="en-US" sz="1600" dirty="0"/>
              <a:t> Assistant Secretary of Nuclear Energy (NE)</a:t>
            </a:r>
          </a:p>
        </p:txBody>
      </p:sp>
    </p:spTree>
    <p:extLst>
      <p:ext uri="{BB962C8B-B14F-4D97-AF65-F5344CB8AC3E}">
        <p14:creationId xmlns:p14="http://schemas.microsoft.com/office/powerpoint/2010/main" val="3431866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DBC5-639B-1424-1FDD-D0B222CBC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045" y="128087"/>
            <a:ext cx="6387879" cy="603505"/>
          </a:xfrm>
        </p:spPr>
        <p:txBody>
          <a:bodyPr>
            <a:normAutofit/>
          </a:bodyPr>
          <a:lstStyle/>
          <a:p>
            <a:r>
              <a:rPr lang="en-US" dirty="0"/>
              <a:t>Ike White, Senior Advisor, Office of EM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1E371-FE11-A1FF-6F96-249342CBEF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Industry Day - </a:t>
            </a:r>
            <a:r>
              <a:rPr lang="en-US" i="1">
                <a:cs typeface="Arial Narrow"/>
              </a:rPr>
              <a:t>Cleanup to Clean Energy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3294965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CB7477-1C08-65F6-BB49-4804173B7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EM Mission</a:t>
            </a:r>
          </a:p>
        </p:txBody>
      </p:sp>
      <p:pic>
        <p:nvPicPr>
          <p:cNvPr id="11" name="Picture 10" descr="World War II Manhattan Project &quot;A Bomb&quot; Bronze Pin.">
            <a:extLst>
              <a:ext uri="{FF2B5EF4-FFF2-40B4-BE49-F238E27FC236}">
                <a16:creationId xmlns:a16="http://schemas.microsoft.com/office/drawing/2014/main" id="{52DD57D1-3734-FC9F-E78D-C9F449C88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1066463"/>
            <a:ext cx="1265824" cy="1287839"/>
          </a:xfrm>
          <a:prstGeom prst="rect">
            <a:avLst/>
          </a:prstGeom>
          <a:solidFill>
            <a:srgbClr val="212121"/>
          </a:solidFill>
          <a:ln w="38100">
            <a:solidFill>
              <a:srgbClr val="D6D6D6"/>
            </a:solidFill>
          </a:ln>
        </p:spPr>
      </p:pic>
      <p:pic>
        <p:nvPicPr>
          <p:cNvPr id="5" name="Picture 4" descr="Historic photos from the effort to build the atomic bomb. These include photos from the front gates of the Los Alamos Project and Oak Ridge Gaseous Diffusion Plant.">
            <a:extLst>
              <a:ext uri="{FF2B5EF4-FFF2-40B4-BE49-F238E27FC236}">
                <a16:creationId xmlns:a16="http://schemas.microsoft.com/office/drawing/2014/main" id="{B14CCB0B-E2AA-D3A3-3A06-00B33749A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20557" b="-20557"/>
          <a:stretch/>
        </p:blipFill>
        <p:spPr>
          <a:xfrm>
            <a:off x="1" y="966722"/>
            <a:ext cx="9144000" cy="7186678"/>
          </a:xfrm>
          <a:prstGeom prst="rect">
            <a:avLst/>
          </a:prstGeom>
        </p:spPr>
      </p:pic>
      <p:pic>
        <p:nvPicPr>
          <p:cNvPr id="9" name="Picture 8" descr="The X-10 Graphite Reactor began operating on November 4, 1943">
            <a:extLst>
              <a:ext uri="{FF2B5EF4-FFF2-40B4-BE49-F238E27FC236}">
                <a16:creationId xmlns:a16="http://schemas.microsoft.com/office/drawing/2014/main" id="{1DFD7F0D-A333-ED79-C4FB-039527763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50" y="1516091"/>
            <a:ext cx="3164587" cy="1765986"/>
          </a:xfrm>
          <a:prstGeom prst="rect">
            <a:avLst/>
          </a:prstGeom>
          <a:ln w="38100">
            <a:noFill/>
          </a:ln>
        </p:spPr>
      </p:pic>
      <p:pic>
        <p:nvPicPr>
          <p:cNvPr id="8" name="Picture 7" descr="Main gate of Los Alamos National Laboratory. ">
            <a:extLst>
              <a:ext uri="{FF2B5EF4-FFF2-40B4-BE49-F238E27FC236}">
                <a16:creationId xmlns:a16="http://schemas.microsoft.com/office/drawing/2014/main" id="{D3C3F7B9-A9C6-A4D3-68C0-DD105385A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" y="3418465"/>
            <a:ext cx="2499512" cy="2784873"/>
          </a:xfrm>
          <a:prstGeom prst="rect">
            <a:avLst/>
          </a:prstGeom>
          <a:ln w="38100">
            <a:noFill/>
          </a:ln>
        </p:spPr>
      </p:pic>
      <p:pic>
        <p:nvPicPr>
          <p:cNvPr id="6" name="Picture 5" descr="Workers lay the graphite neutron moderator of B Reactor during construction at the Hanford site. ">
            <a:extLst>
              <a:ext uri="{FF2B5EF4-FFF2-40B4-BE49-F238E27FC236}">
                <a16:creationId xmlns:a16="http://schemas.microsoft.com/office/drawing/2014/main" id="{50608101-9D1F-6606-0481-C608E622A0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8882" y="1518176"/>
            <a:ext cx="2574240" cy="2119684"/>
          </a:xfrm>
          <a:prstGeom prst="rect">
            <a:avLst/>
          </a:prstGeom>
          <a:ln w="38100">
            <a:noFill/>
          </a:ln>
        </p:spPr>
      </p:pic>
      <p:pic>
        <p:nvPicPr>
          <p:cNvPr id="7" name="Picture 6" descr="The K-25 site was later named the Oak Ridge Gaseous Diffusion Plant. After environmental cleanup began, it was again renamed the East Tennessee Technology Park to better reflect its future as a transformed, reindustrialized site.">
            <a:extLst>
              <a:ext uri="{FF2B5EF4-FFF2-40B4-BE49-F238E27FC236}">
                <a16:creationId xmlns:a16="http://schemas.microsoft.com/office/drawing/2014/main" id="{19484156-60F5-E421-94FE-0759E4E437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7801" y="3725785"/>
            <a:ext cx="3171268" cy="2477553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11" descr="A commemorative coin from the Manhattan Project. ">
            <a:extLst>
              <a:ext uri="{FF2B5EF4-FFF2-40B4-BE49-F238E27FC236}">
                <a16:creationId xmlns:a16="http://schemas.microsoft.com/office/drawing/2014/main" id="{A8E345BC-3040-E88A-4A76-1ECB5BF6FA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3611" y="1822080"/>
            <a:ext cx="2659458" cy="2200169"/>
          </a:xfrm>
          <a:prstGeom prst="rect">
            <a:avLst/>
          </a:prstGeom>
        </p:spPr>
      </p:pic>
      <p:pic>
        <p:nvPicPr>
          <p:cNvPr id="10" name="Picture 9" descr="Workers In the control room of the K-25 Gaseous Diffusion Plant in Oak Ridge, 1945.">
            <a:extLst>
              <a:ext uri="{FF2B5EF4-FFF2-40B4-BE49-F238E27FC236}">
                <a16:creationId xmlns:a16="http://schemas.microsoft.com/office/drawing/2014/main" id="{A39A05E0-7F86-7284-2C91-80852E3083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3611" y="4110174"/>
            <a:ext cx="2670847" cy="2093164"/>
          </a:xfrm>
          <a:prstGeom prst="rect">
            <a:avLst/>
          </a:prstGeom>
          <a:ln w="38100"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FBEA7-3D37-5D93-E9E4-E50ACC9AD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Industry Day - </a:t>
            </a:r>
            <a:r>
              <a:rPr lang="en-US" i="1">
                <a:cs typeface="Arial Narrow"/>
              </a:rPr>
              <a:t>Cleanup to Clean Energy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22245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F998AD-4976-59C0-4ED1-B2F32D5AA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 Progress</a:t>
            </a:r>
          </a:p>
        </p:txBody>
      </p:sp>
      <p:pic>
        <p:nvPicPr>
          <p:cNvPr id="12" name="Picture 11" descr="Map">
            <a:extLst>
              <a:ext uri="{FF2B5EF4-FFF2-40B4-BE49-F238E27FC236}">
                <a16:creationId xmlns:a16="http://schemas.microsoft.com/office/drawing/2014/main" id="{C4579E38-A673-CADD-76D8-5EAF48E768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35036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57DA9-49ED-FBBA-994B-5617EA77F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291263"/>
            <a:ext cx="9163291" cy="468312"/>
          </a:xfrm>
        </p:spPr>
        <p:txBody>
          <a:bodyPr/>
          <a:lstStyle/>
          <a:p>
            <a:r>
              <a:rPr lang="en-US"/>
              <a:t>Industry Day - </a:t>
            </a:r>
            <a:r>
              <a:rPr lang="en-US" i="1">
                <a:cs typeface="Arial Narrow"/>
              </a:rPr>
              <a:t>Cleanup to Clean Energy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91711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F998AD-4976-59C0-4ED1-B2F32D5AA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Hanford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CD2942-226D-E7D6-6EEF-032AEE7BA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1420" r="34514"/>
          <a:stretch/>
        </p:blipFill>
        <p:spPr>
          <a:xfrm>
            <a:off x="-3048000" y="958262"/>
            <a:ext cx="12252960" cy="5442538"/>
          </a:xfrm>
          <a:prstGeom prst="rect">
            <a:avLst/>
          </a:prstGeom>
        </p:spPr>
      </p:pic>
      <p:pic>
        <p:nvPicPr>
          <p:cNvPr id="1026" name="Picture 1" descr="Map from Hanford's Comprehensive Land-Use Plan showing areas on the Hanford site designated for conservation, recreation, industrial, and research and development uses.">
            <a:extLst>
              <a:ext uri="{FF2B5EF4-FFF2-40B4-BE49-F238E27FC236}">
                <a16:creationId xmlns:a16="http://schemas.microsoft.com/office/drawing/2014/main" id="{FA010606-C4AA-F13B-06B8-1CAABABA0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7759" y="1196194"/>
            <a:ext cx="4622045" cy="458824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Hanford employee working indoors.">
            <a:extLst>
              <a:ext uri="{FF2B5EF4-FFF2-40B4-BE49-F238E27FC236}">
                <a16:creationId xmlns:a16="http://schemas.microsoft.com/office/drawing/2014/main" id="{598C6761-92D7-1ABB-C9F1-BCAEB158A7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4088" b="21158"/>
          <a:stretch/>
        </p:blipFill>
        <p:spPr>
          <a:xfrm>
            <a:off x="4953000" y="1848244"/>
            <a:ext cx="3812159" cy="1929357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  <p:pic>
        <p:nvPicPr>
          <p:cNvPr id="17" name="Picture 16" descr="Equipment on the Hanford site.">
            <a:extLst>
              <a:ext uri="{FF2B5EF4-FFF2-40B4-BE49-F238E27FC236}">
                <a16:creationId xmlns:a16="http://schemas.microsoft.com/office/drawing/2014/main" id="{10569932-C4F8-FE02-60A2-C80AE54C95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" t="28678" b="11254"/>
          <a:stretch/>
        </p:blipFill>
        <p:spPr>
          <a:xfrm>
            <a:off x="4953000" y="3924485"/>
            <a:ext cx="3812159" cy="1825449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  <p:pic>
        <p:nvPicPr>
          <p:cNvPr id="18" name="Picture 2" descr="Washington State with a dot in the southeast corner indicating Hanford location.">
            <a:extLst>
              <a:ext uri="{FF2B5EF4-FFF2-40B4-BE49-F238E27FC236}">
                <a16:creationId xmlns:a16="http://schemas.microsoft.com/office/drawing/2014/main" id="{4BD8E628-6FBC-6AAE-FE7B-4E8DA2D965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colorTemperature colorTemp="2552"/>
                    </a14:imgEffect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616" y="5217"/>
            <a:ext cx="3277693" cy="32776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ABF454C-210C-C9A3-346D-F97711C1725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491513" y="1743636"/>
            <a:ext cx="11949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30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Hanford, Washington</a:t>
            </a:r>
          </a:p>
        </p:txBody>
      </p:sp>
      <p:sp>
        <p:nvSpPr>
          <p:cNvPr id="20" name="Oval 19" descr="Dot indicating Hanford's location on a map. ">
            <a:extLst>
              <a:ext uri="{FF2B5EF4-FFF2-40B4-BE49-F238E27FC236}">
                <a16:creationId xmlns:a16="http://schemas.microsoft.com/office/drawing/2014/main" id="{01EA8117-30CF-918D-AB89-0E37E32644C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8334294" y="2027882"/>
            <a:ext cx="158992" cy="123314"/>
          </a:xfrm>
          <a:prstGeom prst="ellipse">
            <a:avLst/>
          </a:prstGeom>
          <a:solidFill>
            <a:srgbClr val="00308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57DA9-49ED-FBBA-994B-5617EA77F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291263"/>
            <a:ext cx="9163291" cy="468312"/>
          </a:xfrm>
        </p:spPr>
        <p:txBody>
          <a:bodyPr/>
          <a:lstStyle/>
          <a:p>
            <a:r>
              <a:rPr lang="en-US"/>
              <a:t>Industry Day - </a:t>
            </a:r>
            <a:r>
              <a:rPr lang="en-US" i="1">
                <a:cs typeface="Arial Narrow"/>
              </a:rPr>
              <a:t>Cleanup to Clean Energy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94114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27B9A9-D533-EBAF-41AC-5041D4E67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14004" t="-101" r="18667" b="101"/>
          <a:stretch/>
        </p:blipFill>
        <p:spPr>
          <a:xfrm>
            <a:off x="-76200" y="961231"/>
            <a:ext cx="9235440" cy="533003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F583E5B-9FA4-DE71-FA5B-4758D5D73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Waste Isolation Pilot Plant </a:t>
            </a:r>
          </a:p>
        </p:txBody>
      </p:sp>
      <p:pic>
        <p:nvPicPr>
          <p:cNvPr id="9" name="Picture 8" descr="A map of a city">
            <a:extLst>
              <a:ext uri="{FF2B5EF4-FFF2-40B4-BE49-F238E27FC236}">
                <a16:creationId xmlns:a16="http://schemas.microsoft.com/office/drawing/2014/main" id="{23728A1B-3ED7-7F60-2D6B-2F0C14A54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961231"/>
            <a:ext cx="9712006" cy="540822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AC8ED5-67CA-341F-3044-5D7A4737D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Industry Day - </a:t>
            </a:r>
            <a:r>
              <a:rPr lang="en-US" i="1">
                <a:cs typeface="Arial Narrow"/>
              </a:rPr>
              <a:t>Cleanup to Clean Energy</a:t>
            </a:r>
            <a:endParaRPr lang="en-US" i="1" dirty="0"/>
          </a:p>
        </p:txBody>
      </p:sp>
      <p:pic>
        <p:nvPicPr>
          <p:cNvPr id="10" name="Picture 9" descr="Equipment on the WIPP site. ">
            <a:extLst>
              <a:ext uri="{FF2B5EF4-FFF2-40B4-BE49-F238E27FC236}">
                <a16:creationId xmlns:a16="http://schemas.microsoft.com/office/drawing/2014/main" id="{DF446640-DFD3-359F-D5F7-94157676EF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7"/>
          <a:stretch/>
        </p:blipFill>
        <p:spPr>
          <a:xfrm>
            <a:off x="559884" y="1752600"/>
            <a:ext cx="3020699" cy="2255050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2C4A21-360D-5804-14A6-3E9898AEC9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884" y="4189640"/>
            <a:ext cx="3020699" cy="2025159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  <p:grpSp>
        <p:nvGrpSpPr>
          <p:cNvPr id="12" name="Group 11" descr="State of New Mexico with a circle in the southeast corner indicating location of Carlsbad. ">
            <a:extLst>
              <a:ext uri="{FF2B5EF4-FFF2-40B4-BE49-F238E27FC236}">
                <a16:creationId xmlns:a16="http://schemas.microsoft.com/office/drawing/2014/main" id="{E51CB26D-13C4-930C-1F18-1213396B27B9}"/>
              </a:ext>
            </a:extLst>
          </p:cNvPr>
          <p:cNvGrpSpPr/>
          <p:nvPr/>
        </p:nvGrpSpPr>
        <p:grpSpPr>
          <a:xfrm>
            <a:off x="1572745" y="670083"/>
            <a:ext cx="2161055" cy="2005961"/>
            <a:chOff x="3283926" y="4005142"/>
            <a:chExt cx="2000126" cy="187728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BE50B37-9F4A-1CD5-B480-1437ABD61A8A}"/>
                </a:ext>
              </a:extLst>
            </p:cNvPr>
            <p:cNvGrpSpPr/>
            <p:nvPr/>
          </p:nvGrpSpPr>
          <p:grpSpPr>
            <a:xfrm>
              <a:off x="3283926" y="4005142"/>
              <a:ext cx="2000126" cy="1877282"/>
              <a:chOff x="-2047712" y="2722106"/>
              <a:chExt cx="798121" cy="749102"/>
            </a:xfrm>
          </p:grpSpPr>
          <p:sp>
            <p:nvSpPr>
              <p:cNvPr id="15" name="Freeform 286">
                <a:extLst>
                  <a:ext uri="{FF2B5EF4-FFF2-40B4-BE49-F238E27FC236}">
                    <a16:creationId xmlns:a16="http://schemas.microsoft.com/office/drawing/2014/main" id="{24207CBF-C842-0E9E-CE63-0ADCF025353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-2047712" y="2722106"/>
                <a:ext cx="798121" cy="749102"/>
              </a:xfrm>
              <a:custGeom>
                <a:avLst/>
                <a:gdLst>
                  <a:gd name="T0" fmla="*/ 43 w 747"/>
                  <a:gd name="T1" fmla="*/ 332 h 724"/>
                  <a:gd name="T2" fmla="*/ 48 w 747"/>
                  <a:gd name="T3" fmla="*/ 307 h 724"/>
                  <a:gd name="T4" fmla="*/ 134 w 747"/>
                  <a:gd name="T5" fmla="*/ 317 h 724"/>
                  <a:gd name="T6" fmla="*/ 131 w 747"/>
                  <a:gd name="T7" fmla="*/ 305 h 724"/>
                  <a:gd name="T8" fmla="*/ 316 w 747"/>
                  <a:gd name="T9" fmla="*/ 322 h 724"/>
                  <a:gd name="T10" fmla="*/ 344 w 747"/>
                  <a:gd name="T11" fmla="*/ 32 h 724"/>
                  <a:gd name="T12" fmla="*/ 199 w 747"/>
                  <a:gd name="T13" fmla="*/ 19 h 724"/>
                  <a:gd name="T14" fmla="*/ 51 w 747"/>
                  <a:gd name="T15" fmla="*/ 0 h 724"/>
                  <a:gd name="T16" fmla="*/ 0 w 747"/>
                  <a:gd name="T17" fmla="*/ 326 h 724"/>
                  <a:gd name="T18" fmla="*/ 43 w 747"/>
                  <a:gd name="T19" fmla="*/ 332 h 7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47"/>
                  <a:gd name="T31" fmla="*/ 0 h 724"/>
                  <a:gd name="T32" fmla="*/ 747 w 747"/>
                  <a:gd name="T33" fmla="*/ 724 h 7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47" h="724">
                    <a:moveTo>
                      <a:pt x="94" y="724"/>
                    </a:moveTo>
                    <a:lnTo>
                      <a:pt x="104" y="670"/>
                    </a:lnTo>
                    <a:lnTo>
                      <a:pt x="291" y="693"/>
                    </a:lnTo>
                    <a:lnTo>
                      <a:pt x="284" y="666"/>
                    </a:lnTo>
                    <a:lnTo>
                      <a:pt x="685" y="703"/>
                    </a:lnTo>
                    <a:lnTo>
                      <a:pt x="747" y="69"/>
                    </a:lnTo>
                    <a:lnTo>
                      <a:pt x="431" y="42"/>
                    </a:lnTo>
                    <a:lnTo>
                      <a:pt x="111" y="0"/>
                    </a:lnTo>
                    <a:lnTo>
                      <a:pt x="0" y="712"/>
                    </a:lnTo>
                    <a:lnTo>
                      <a:pt x="94" y="724"/>
                    </a:lnTo>
                    <a:close/>
                  </a:path>
                </a:pathLst>
              </a:custGeom>
              <a:solidFill>
                <a:srgbClr val="A9CF83"/>
              </a:solidFill>
              <a:ln w="19050">
                <a:solidFill>
                  <a:schemeClr val="accent3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  <p:txBody>
              <a:bodyPr lIns="91407" tIns="45704" rIns="91407" bIns="45704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AFC3B50-7523-2ABD-54B6-8D8E9AE549C1}"/>
                  </a:ext>
                </a:extLst>
              </p:cNvPr>
              <p:cNvSpPr/>
              <p:nvPr/>
            </p:nvSpPr>
            <p:spPr>
              <a:xfrm>
                <a:off x="-1481137" y="3283458"/>
                <a:ext cx="72351" cy="71562"/>
              </a:xfrm>
              <a:prstGeom prst="ellipse">
                <a:avLst/>
              </a:prstGeom>
              <a:solidFill>
                <a:srgbClr val="0D3A98"/>
              </a:solidFill>
              <a:ln w="952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</a:t>
                </a: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3245D7-7AAD-47CE-93A2-F786B97EA607}"/>
                </a:ext>
              </a:extLst>
            </p:cNvPr>
            <p:cNvSpPr/>
            <p:nvPr/>
          </p:nvSpPr>
          <p:spPr>
            <a:xfrm>
              <a:off x="4018691" y="5314361"/>
              <a:ext cx="1017765" cy="37444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Carlsbad, </a:t>
              </a:r>
              <a:b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New Mexico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8944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583E5B-9FA4-DE71-FA5B-4758D5D73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Savannah River Site</a:t>
            </a:r>
          </a:p>
        </p:txBody>
      </p:sp>
      <p:pic>
        <p:nvPicPr>
          <p:cNvPr id="2050" name="Picture 2" descr="Savannah River Site">
            <a:extLst>
              <a:ext uri="{FF2B5EF4-FFF2-40B4-BE49-F238E27FC236}">
                <a16:creationId xmlns:a16="http://schemas.microsoft.com/office/drawing/2014/main" id="{AB1DF3DD-E297-569F-5F39-E4FB28E2A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95" y="981075"/>
            <a:ext cx="9297995" cy="531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ap of Savannah River Site.">
            <a:extLst>
              <a:ext uri="{FF2B5EF4-FFF2-40B4-BE49-F238E27FC236}">
                <a16:creationId xmlns:a16="http://schemas.microsoft.com/office/drawing/2014/main" id="{72E22581-07D2-64E0-70B1-FFD405BF0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5" y="1113728"/>
            <a:ext cx="4529666" cy="4935391"/>
          </a:xfrm>
          <a:prstGeom prst="rect">
            <a:avLst/>
          </a:prstGeom>
          <a:ln w="41275"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62000"/>
              </a:prst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AC8ED5-67CA-341F-3044-5D7A4737D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Industry Day - </a:t>
            </a:r>
            <a:r>
              <a:rPr lang="en-US" i="1">
                <a:cs typeface="Arial Narrow"/>
              </a:rPr>
              <a:t>Cleanup to Clean Energy</a:t>
            </a:r>
            <a:endParaRPr lang="en-US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9E5D18-B046-5410-21E3-C4AE175C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8847" y="1241992"/>
            <a:ext cx="3075599" cy="1432920"/>
          </a:xfrm>
          <a:prstGeom prst="rect">
            <a:avLst/>
          </a:prstGeom>
          <a:ln w="412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81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606379-D514-1DA1-6A56-D31CFE6F2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6558" y="2833255"/>
            <a:ext cx="2631034" cy="1480060"/>
          </a:xfrm>
          <a:prstGeom prst="rect">
            <a:avLst/>
          </a:prstGeom>
          <a:ln w="412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81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8DABE8-3943-2A64-A1FA-0E182F87B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3430" y="4461276"/>
            <a:ext cx="2266434" cy="1569071"/>
          </a:xfrm>
          <a:prstGeom prst="rect">
            <a:avLst/>
          </a:prstGeom>
          <a:ln w="412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81000"/>
              </a:prstClr>
            </a:outerShdw>
          </a:effectLst>
        </p:spPr>
      </p:pic>
      <p:grpSp>
        <p:nvGrpSpPr>
          <p:cNvPr id="12" name="Group 11" descr="State of South Carolina with a dot in the west indicating the location of Savannah River Site in Aiken.">
            <a:extLst>
              <a:ext uri="{FF2B5EF4-FFF2-40B4-BE49-F238E27FC236}">
                <a16:creationId xmlns:a16="http://schemas.microsoft.com/office/drawing/2014/main" id="{B2CDF99E-4CBC-DDAC-105F-B46B2CDB0917}"/>
              </a:ext>
            </a:extLst>
          </p:cNvPr>
          <p:cNvGrpSpPr/>
          <p:nvPr/>
        </p:nvGrpSpPr>
        <p:grpSpPr>
          <a:xfrm rot="331421">
            <a:off x="6784367" y="799698"/>
            <a:ext cx="2298113" cy="1568338"/>
            <a:chOff x="2209799" y="1447800"/>
            <a:chExt cx="2947131" cy="2133600"/>
          </a:xfrm>
        </p:grpSpPr>
        <p:sp>
          <p:nvSpPr>
            <p:cNvPr id="13" name="Freeform 54">
              <a:extLst>
                <a:ext uri="{FF2B5EF4-FFF2-40B4-BE49-F238E27FC236}">
                  <a16:creationId xmlns:a16="http://schemas.microsoft.com/office/drawing/2014/main" id="{242105D8-D5A6-D63E-1530-1D88E9673F7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09799" y="1447800"/>
              <a:ext cx="2947131" cy="2133600"/>
            </a:xfrm>
            <a:custGeom>
              <a:avLst/>
              <a:gdLst/>
              <a:ahLst/>
              <a:cxnLst>
                <a:cxn ang="0">
                  <a:pos x="26" y="52"/>
                </a:cxn>
                <a:cxn ang="0">
                  <a:pos x="102" y="16"/>
                </a:cxn>
                <a:cxn ang="0">
                  <a:pos x="245" y="0"/>
                </a:cxn>
                <a:cxn ang="0">
                  <a:pos x="305" y="37"/>
                </a:cxn>
                <a:cxn ang="0">
                  <a:pos x="400" y="25"/>
                </a:cxn>
                <a:cxn ang="0">
                  <a:pos x="544" y="121"/>
                </a:cxn>
                <a:cxn ang="0">
                  <a:pos x="480" y="196"/>
                </a:cxn>
                <a:cxn ang="0">
                  <a:pos x="484" y="229"/>
                </a:cxn>
                <a:cxn ang="0">
                  <a:pos x="375" y="324"/>
                </a:cxn>
                <a:cxn ang="0">
                  <a:pos x="356" y="327"/>
                </a:cxn>
                <a:cxn ang="0">
                  <a:pos x="351" y="356"/>
                </a:cxn>
                <a:cxn ang="0">
                  <a:pos x="326" y="340"/>
                </a:cxn>
                <a:cxn ang="0">
                  <a:pos x="347" y="368"/>
                </a:cxn>
                <a:cxn ang="0">
                  <a:pos x="326" y="392"/>
                </a:cxn>
                <a:cxn ang="0">
                  <a:pos x="308" y="390"/>
                </a:cxn>
                <a:cxn ang="0">
                  <a:pos x="233" y="276"/>
                </a:cxn>
                <a:cxn ang="0">
                  <a:pos x="72" y="137"/>
                </a:cxn>
                <a:cxn ang="0">
                  <a:pos x="0" y="94"/>
                </a:cxn>
                <a:cxn ang="0">
                  <a:pos x="26" y="52"/>
                </a:cxn>
              </a:cxnLst>
              <a:rect l="0" t="0" r="r" b="b"/>
              <a:pathLst>
                <a:path w="544" h="392">
                  <a:moveTo>
                    <a:pt x="26" y="52"/>
                  </a:moveTo>
                  <a:lnTo>
                    <a:pt x="102" y="16"/>
                  </a:lnTo>
                  <a:lnTo>
                    <a:pt x="245" y="0"/>
                  </a:lnTo>
                  <a:lnTo>
                    <a:pt x="305" y="37"/>
                  </a:lnTo>
                  <a:lnTo>
                    <a:pt x="400" y="25"/>
                  </a:lnTo>
                  <a:lnTo>
                    <a:pt x="544" y="121"/>
                  </a:lnTo>
                  <a:lnTo>
                    <a:pt x="480" y="196"/>
                  </a:lnTo>
                  <a:lnTo>
                    <a:pt x="484" y="229"/>
                  </a:lnTo>
                  <a:lnTo>
                    <a:pt x="375" y="324"/>
                  </a:lnTo>
                  <a:lnTo>
                    <a:pt x="356" y="327"/>
                  </a:lnTo>
                  <a:lnTo>
                    <a:pt x="351" y="356"/>
                  </a:lnTo>
                  <a:lnTo>
                    <a:pt x="326" y="340"/>
                  </a:lnTo>
                  <a:lnTo>
                    <a:pt x="347" y="368"/>
                  </a:lnTo>
                  <a:lnTo>
                    <a:pt x="326" y="392"/>
                  </a:lnTo>
                  <a:lnTo>
                    <a:pt x="308" y="390"/>
                  </a:lnTo>
                  <a:lnTo>
                    <a:pt x="233" y="276"/>
                  </a:lnTo>
                  <a:lnTo>
                    <a:pt x="72" y="137"/>
                  </a:lnTo>
                  <a:lnTo>
                    <a:pt x="0" y="94"/>
                  </a:lnTo>
                  <a:lnTo>
                    <a:pt x="26" y="52"/>
                  </a:lnTo>
                  <a:close/>
                </a:path>
              </a:pathLst>
            </a:custGeom>
            <a:solidFill>
              <a:srgbClr val="A9CF83"/>
            </a:solidFill>
            <a:ln w="47625" cmpd="dbl">
              <a:solidFill>
                <a:schemeClr val="bg1">
                  <a:lumMod val="9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6478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04D8A5-79C6-A207-671D-0921915D2E44}"/>
                </a:ext>
              </a:extLst>
            </p:cNvPr>
            <p:cNvSpPr/>
            <p:nvPr/>
          </p:nvSpPr>
          <p:spPr>
            <a:xfrm>
              <a:off x="3352800" y="2514600"/>
              <a:ext cx="195903" cy="191630"/>
            </a:xfrm>
            <a:prstGeom prst="ellipse">
              <a:avLst/>
            </a:prstGeom>
            <a:solidFill>
              <a:srgbClr val="0D3A98"/>
            </a:solidFill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DBD289B-CC13-7AE6-4B2B-56FB7318D5A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79141" y="1433057"/>
            <a:ext cx="10184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46568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Aiken, SC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4656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429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53CD94E-4124-F4C6-715C-4478E1CE62A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3046" y="199007"/>
            <a:ext cx="6776114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Frank Rose, Deputy Administrator, NNSA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580209-62A1-873C-9D04-F03C3E23A9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Nevada National Security Site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55CF18-D344-FFF1-02AA-21ABECB03C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Located in Southern Nevada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80990-78BC-3873-9603-5107F13C6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Industry Day - </a:t>
            </a:r>
            <a:r>
              <a:rPr lang="en-US" i="1">
                <a:cs typeface="Arial Narrow"/>
              </a:rPr>
              <a:t>Cleanup to Clean Energy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24438035"/>
      </p:ext>
    </p:extLst>
  </p:cSld>
  <p:clrMapOvr>
    <a:masterClrMapping/>
  </p:clrMapOvr>
</p:sld>
</file>

<file path=ppt/theme/theme1.xml><?xml version="1.0" encoding="utf-8"?>
<a:theme xmlns:a="http://schemas.openxmlformats.org/drawingml/2006/main" name="EERE_template_green">
  <a:themeElements>
    <a:clrScheme name="~~~ EERE Colors ~~~">
      <a:dk1>
        <a:srgbClr val="50565C"/>
      </a:dk1>
      <a:lt1>
        <a:sysClr val="window" lastClr="FFFFFF"/>
      </a:lt1>
      <a:dk2>
        <a:srgbClr val="6A737B"/>
      </a:dk2>
      <a:lt2>
        <a:srgbClr val="EEECE1"/>
      </a:lt2>
      <a:accent1>
        <a:srgbClr val="7AC143"/>
      </a:accent1>
      <a:accent2>
        <a:srgbClr val="FFD200"/>
      </a:accent2>
      <a:accent3>
        <a:srgbClr val="00A4E4"/>
      </a:accent3>
      <a:accent4>
        <a:srgbClr val="006892"/>
      </a:accent4>
      <a:accent5>
        <a:srgbClr val="00853F"/>
      </a:accent5>
      <a:accent6>
        <a:srgbClr val="F58025"/>
      </a:accent6>
      <a:hlink>
        <a:srgbClr val="006892"/>
      </a:hlink>
      <a:folHlink>
        <a:srgbClr val="6A73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 fontScale="85000" lnSpcReduction="10000"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/>
          <a:buNone/>
          <a:tabLst/>
          <a:defRPr kumimoji="0" sz="2323" b="1" i="0" u="none" strike="noStrike" kern="1200" cap="none" spc="0" normalizeH="0" baseline="0" noProof="0" dirty="0" smtClean="0">
            <a:ln>
              <a:noFill/>
            </a:ln>
            <a:solidFill>
              <a:srgbClr val="FFFFFF"/>
            </a:solidFill>
            <a:effectLst/>
            <a:uLnTx/>
            <a:uFillTx/>
            <a:latin typeface="Arial Narrow"/>
            <a:ea typeface="+mn-ea"/>
            <a:cs typeface="Arial Narrow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78BA840E264041A8A938721554CDF0" ma:contentTypeVersion="15" ma:contentTypeDescription="Create a new document." ma:contentTypeScope="" ma:versionID="30a9e779abd06274bfc2f6093d7bb2ce">
  <xsd:schema xmlns:xsd="http://www.w3.org/2001/XMLSchema" xmlns:xs="http://www.w3.org/2001/XMLSchema" xmlns:p="http://schemas.microsoft.com/office/2006/metadata/properties" xmlns:ns2="55bb7a7b-ea7a-4bb0-b24a-d4297f0c0a93" xmlns:ns3="d06c844e-3888-4d7e-9476-f8018e5472cf" xmlns:ns4="0a20205c-0631-4ff0-81c6-46eee12fe7e9" targetNamespace="http://schemas.microsoft.com/office/2006/metadata/properties" ma:root="true" ma:fieldsID="6d34299205a48589f8c457ad3b3d2def" ns2:_="" ns3:_="" ns4:_="">
    <xsd:import namespace="55bb7a7b-ea7a-4bb0-b24a-d4297f0c0a93"/>
    <xsd:import namespace="d06c844e-3888-4d7e-9476-f8018e5472cf"/>
    <xsd:import namespace="0a20205c-0631-4ff0-81c6-46eee12fe7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bb7a7b-ea7a-4bb0-b24a-d4297f0c0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26d46bd7-4a58-4bc0-a217-7245e6e704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6c844e-3888-4d7e-9476-f8018e5472c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20205c-0631-4ff0-81c6-46eee12fe7e9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e60020e9-44d1-4629-a3ff-5db6e7b39b5f}" ma:internalName="TaxCatchAll" ma:showField="CatchAllData" ma:web="d06c844e-3888-4d7e-9476-f8018e5472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5bb7a7b-ea7a-4bb0-b24a-d4297f0c0a93">
      <Terms xmlns="http://schemas.microsoft.com/office/infopath/2007/PartnerControls"/>
    </lcf76f155ced4ddcb4097134ff3c332f>
    <TaxCatchAll xmlns="0a20205c-0631-4ff0-81c6-46eee12fe7e9" xsi:nil="true"/>
    <SharedWithUsers xmlns="d06c844e-3888-4d7e-9476-f8018e5472cf">
      <UserInfo>
        <DisplayName>Trunzo, Alisa</DisplayName>
        <AccountId>168</AccountId>
        <AccountType/>
      </UserInfo>
      <UserInfo>
        <DisplayName>Milam, Krystal</DisplayName>
        <AccountId>4666</AccountId>
        <AccountType/>
      </UserInfo>
      <UserInfo>
        <DisplayName>Krohn, John</DisplayName>
        <AccountId>1024</AccountId>
        <AccountType/>
      </UserInfo>
      <UserInfo>
        <DisplayName>Lacroix, Lance L</DisplayName>
        <AccountId>3224</AccountId>
        <AccountType/>
      </UserInfo>
      <UserInfo>
        <DisplayName>Boston, Robert (NE-HQ) (SES)</DisplayName>
        <AccountId>1578</AccountId>
        <AccountType/>
      </UserInfo>
      <UserInfo>
        <DisplayName>Chilton, Sarah (CONTR)</DisplayName>
        <AccountId>1199</AccountId>
        <AccountType/>
      </UserInfo>
      <UserInfo>
        <DisplayName>Bates, Melissa (HQ)</DisplayName>
        <AccountId>42</AccountId>
        <AccountType/>
      </UserInfo>
      <UserInfo>
        <DisplayName>Caponiti, Alice</DisplayName>
        <AccountId>59</AccountId>
        <AccountType/>
      </UserInfo>
      <UserInfo>
        <DisplayName>Hahn, Alison (Krager)</DisplayName>
        <AccountId>89</AccountId>
        <AccountType/>
      </UserInfo>
      <UserInfo>
        <DisplayName>Eddins, Janelle L (Zamore)</DisplayName>
        <AccountId>71</AccountId>
        <AccountType/>
      </UserInfo>
      <UserInfo>
        <DisplayName>Pierpoint, Sujita</DisplayName>
        <AccountId>333</AccountId>
        <AccountType/>
      </UserInfo>
      <UserInfo>
        <DisplayName>Philipovich, Nathan (INTERN)</DisplayName>
        <AccountId>2633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118DD4-139E-4655-BF71-7D8E97DFCCCC}">
  <ds:schemaRefs>
    <ds:schemaRef ds:uri="0a20205c-0631-4ff0-81c6-46eee12fe7e9"/>
    <ds:schemaRef ds:uri="55bb7a7b-ea7a-4bb0-b24a-d4297f0c0a93"/>
    <ds:schemaRef ds:uri="d06c844e-3888-4d7e-9476-f8018e5472c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CD1419D-E33E-4CBB-9C49-75181FD14F7C}">
  <ds:schemaRefs>
    <ds:schemaRef ds:uri="http://schemas.microsoft.com/office/infopath/2007/PartnerControls"/>
    <ds:schemaRef ds:uri="0a20205c-0631-4ff0-81c6-46eee12fe7e9"/>
    <ds:schemaRef ds:uri="http://schemas.microsoft.com/office/2006/documentManagement/types"/>
    <ds:schemaRef ds:uri="http://purl.org/dc/dcmitype/"/>
    <ds:schemaRef ds:uri="http://purl.org/dc/terms/"/>
    <ds:schemaRef ds:uri="http://www.w3.org/XML/1998/namespace"/>
    <ds:schemaRef ds:uri="55bb7a7b-ea7a-4bb0-b24a-d4297f0c0a93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d06c844e-3888-4d7e-9476-f8018e5472cf"/>
  </ds:schemaRefs>
</ds:datastoreItem>
</file>

<file path=customXml/itemProps3.xml><?xml version="1.0" encoding="utf-8"?>
<ds:datastoreItem xmlns:ds="http://schemas.openxmlformats.org/officeDocument/2006/customXml" ds:itemID="{F19AD27F-E172-4047-AAB4-F9C269716C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</TotalTime>
  <Words>334</Words>
  <Application>Microsoft Office PowerPoint</Application>
  <PresentationFormat>On-screen Show (4:3)</PresentationFormat>
  <Paragraphs>67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EERE_template_green</vt:lpstr>
      <vt:lpstr>CLEANUP TO CLEAN ENERGY INDUSTRY DAY</vt:lpstr>
      <vt:lpstr>Panel Discussion 1</vt:lpstr>
      <vt:lpstr>Ike White, Senior Advisor, Office of EM</vt:lpstr>
      <vt:lpstr>The EM Mission</vt:lpstr>
      <vt:lpstr>EM Progress</vt:lpstr>
      <vt:lpstr>Hanford</vt:lpstr>
      <vt:lpstr>Waste Isolation Pilot Plant </vt:lpstr>
      <vt:lpstr>Savannah River Site</vt:lpstr>
      <vt:lpstr>Frank Rose, Deputy Administrator, NNSA</vt:lpstr>
      <vt:lpstr>Nevada National Security Site - Vicinity</vt:lpstr>
      <vt:lpstr>Nevada National Security Site - Roads</vt:lpstr>
      <vt:lpstr>Mercury Building with Solar Array</vt:lpstr>
      <vt:lpstr>Topography Around Areas 22 &amp; 23</vt:lpstr>
      <vt:lpstr>Nevada Test Site Craters</vt:lpstr>
      <vt:lpstr>Craters in Yucca Flat</vt:lpstr>
      <vt:lpstr>Nevada National Security Site – History (1 of 2)</vt:lpstr>
      <vt:lpstr>Nevada National Security Site – History (2 of 2)</vt:lpstr>
      <vt:lpstr>Kathryn Huff, Assistant Secretary of NE</vt:lpstr>
      <vt:lpstr>Idaho National Laboratory (INL)</vt:lpstr>
    </vt:vector>
  </TitlesOfParts>
  <Company>EERE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EE</dc:creator>
  <cp:lastModifiedBy>Silver, Jade (CONTR)</cp:lastModifiedBy>
  <cp:revision>26</cp:revision>
  <dcterms:created xsi:type="dcterms:W3CDTF">2010-10-20T19:44:27Z</dcterms:created>
  <dcterms:modified xsi:type="dcterms:W3CDTF">2023-08-07T20:40:35Z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0x010100D878BA840E264041A8A938721554CDF0</vt:lpwstr>
  </property>
  <property fmtid="{D5CDD505-2E9C-101B-9397-08002B2CF9AE}" pid="3" name="MediaServiceImageTags">
    <vt:lpwstr/>
  </property>
</Properties>
</file>