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2" r:id="rId4"/>
    <p:sldMasterId id="2147483725" r:id="rId5"/>
  </p:sldMasterIdLst>
  <p:notesMasterIdLst>
    <p:notesMasterId r:id="rId35"/>
  </p:notesMasterIdLst>
  <p:sldIdLst>
    <p:sldId id="394" r:id="rId6"/>
    <p:sldId id="2147472254" r:id="rId7"/>
    <p:sldId id="260" r:id="rId8"/>
    <p:sldId id="259" r:id="rId9"/>
    <p:sldId id="258" r:id="rId10"/>
    <p:sldId id="257" r:id="rId11"/>
    <p:sldId id="2147472252" r:id="rId12"/>
    <p:sldId id="328" r:id="rId13"/>
    <p:sldId id="276" r:id="rId14"/>
    <p:sldId id="2147472209" r:id="rId15"/>
    <p:sldId id="2147472240" r:id="rId16"/>
    <p:sldId id="396" r:id="rId17"/>
    <p:sldId id="299" r:id="rId18"/>
    <p:sldId id="2147472250" r:id="rId19"/>
    <p:sldId id="2147472251" r:id="rId20"/>
    <p:sldId id="2147472230" r:id="rId21"/>
    <p:sldId id="376" r:id="rId22"/>
    <p:sldId id="2147472241" r:id="rId23"/>
    <p:sldId id="395" r:id="rId24"/>
    <p:sldId id="2147472232" r:id="rId25"/>
    <p:sldId id="2147472243" r:id="rId26"/>
    <p:sldId id="381" r:id="rId27"/>
    <p:sldId id="2147472244" r:id="rId28"/>
    <p:sldId id="2147472245" r:id="rId29"/>
    <p:sldId id="2147472249" r:id="rId30"/>
    <p:sldId id="2147472233" r:id="rId31"/>
    <p:sldId id="2147472248" r:id="rId32"/>
    <p:sldId id="2147472256" r:id="rId33"/>
    <p:sldId id="272" r:id="rId34"/>
  </p:sldIdLst>
  <p:sldSz cx="13817600" cy="7772400"/>
  <p:notesSz cx="10058400" cy="7772400"/>
  <p:defaultTextStyle>
    <a:defPPr>
      <a:defRPr kern="0"/>
    </a:defPPr>
  </p:defaultTextStyle>
  <p:extLst>
    <p:ext uri="{521415D9-36F7-43E2-AB2F-B90AF26B5E84}">
      <p14:sectionLst xmlns:p14="http://schemas.microsoft.com/office/powerpoint/2010/main">
        <p14:section name="Default Section" id="{3F6B4792-7A9A-4090-9CF2-DA2560C4FB5F}">
          <p14:sldIdLst>
            <p14:sldId id="394"/>
            <p14:sldId id="2147472254"/>
            <p14:sldId id="260"/>
            <p14:sldId id="259"/>
            <p14:sldId id="258"/>
            <p14:sldId id="257"/>
            <p14:sldId id="2147472252"/>
            <p14:sldId id="328"/>
            <p14:sldId id="276"/>
            <p14:sldId id="2147472209"/>
            <p14:sldId id="2147472240"/>
            <p14:sldId id="396"/>
            <p14:sldId id="299"/>
            <p14:sldId id="2147472250"/>
            <p14:sldId id="2147472251"/>
            <p14:sldId id="2147472230"/>
            <p14:sldId id="376"/>
            <p14:sldId id="2147472241"/>
            <p14:sldId id="395"/>
            <p14:sldId id="2147472232"/>
            <p14:sldId id="2147472243"/>
            <p14:sldId id="381"/>
            <p14:sldId id="2147472244"/>
            <p14:sldId id="2147472245"/>
            <p14:sldId id="2147472249"/>
            <p14:sldId id="2147472233"/>
            <p14:sldId id="2147472248"/>
            <p14:sldId id="2147472256"/>
            <p14:sldId id="272"/>
          </p14:sldIdLst>
        </p14:section>
        <p14:section name="Back up slides" id="{F3FB0284-DABB-4F8B-9AF9-B3229427B5F3}">
          <p14:sldIdLst/>
        </p14:section>
        <p14:section name="FAQs" id="{984B4E44-40A3-A142-BFA1-3B385666F3FE}">
          <p14:sldIdLst/>
        </p14:section>
      </p14:sectionLst>
    </p:ext>
    <p:ext uri="{EFAFB233-063F-42B5-8137-9DF3F51BA10A}">
      <p15:sldGuideLst xmlns:p15="http://schemas.microsoft.com/office/powerpoint/2012/main">
        <p15:guide id="1" orient="horz" pos="2784" userDrawn="1">
          <p15:clr>
            <a:srgbClr val="A4A3A4"/>
          </p15:clr>
        </p15:guide>
        <p15:guide id="2" pos="29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1E9A2D-E686-308D-CADA-0323044D3BB3}" name="Nawoj, Kristen" initials="NK" userId="S::kristen.nawoj@hq.doe.gov::f0d839a1-9a43-4f97-8750-8cd1d3e8c1b0" providerId="AD"/>
  <p188:author id="{7D6CE62D-40A1-6C21-C794-C1FD712B7FFE}" name="Tellier, Ashley" initials="TA" userId="S::ashley.tellier@hq.doe.gov::7312ea8f-f8d2-44ab-be6a-7729e73c0ca4" providerId="AD"/>
  <p188:author id="{E78D7B64-5122-A430-483F-A3F5D87C00F0}" name="Guest User" initials="GU" userId="S::urn:spo:anon#f67fc8aa2ff04fa1d38f06820bc6ced4ca5b2bb0f4b78c3bf2183c43e8229da3::" providerId="AD"/>
  <p188:author id="{BF3064B1-0AEB-1CB4-0A34-BC754BCC9056}" name="Ortiz, Raquel" initials="OR" userId="S::58596@icf.com::23ba2fc2-9e57-4c69-bf1c-90bf89d8ea02" providerId="AD"/>
  <p188:author id="{748FB3B9-B5D0-2518-6DA6-FBA001055A6F}" name="David Parsons" initials="DP" userId="S::david.parsons@hq.doe.gov::14beb950-8de6-4497-9ba7-46c77a095ef6" providerId="AD"/>
  <p188:author id="{F11409BA-0C24-8CFB-C53D-B6A9A528C118}" name="Felder, Cory" initials="FC" userId="S::cory.felder@hq.doe.gov::14e7561b-2b2c-42e9-99e9-d69122064efe" providerId="AD"/>
  <p188:author id="{5A8AEFCA-E4BF-2474-501C-FFF02C2AA534}" name="Joseph, Leann" initials="JL" userId="S::59435@icf.com::aa1fa504-afd9-4413-8f22-069b7ac0f274" providerId="AD"/>
  <p188:author id="{EACE57CF-AF90-5471-0775-47CEBE7332BB}" name="Bell, Whitney" initials="BW" userId="S::54422@icf.com::b792fc60-c610-45ac-99de-a1cd9ed665be" providerId="AD"/>
  <p188:author id="{6E6C4ED2-8ECA-9757-3203-604732BC7FD3}" name="Lee, Olivia" initials="LO" userId="S::Olivia.Lee@hq.doe.gov::1d50f7c2-eb53-4a36-9224-cdb6be879a58" providerId="AD"/>
  <p188:author id="{7F0C7EE3-40C1-85CD-ABEB-B6475C958F3F}" name="Barrett, Emily L" initials="BEL" userId="S::emily.barrett@pnnl.gov::58838e9f-c1ea-45e5-94b7-b6e9110556ff" providerId="AD"/>
  <p188:author id="{869DE7F1-BAFC-A62A-E74E-2B02E89344A8}" name="Aoki, Homari" initials="AH" userId="S::homari.aoki@hq.doe.gov::3dd6ef47-6ef0-4de2-9653-40bdd9bb6e3d" providerId="AD"/>
  <p188:author id="{41A789F4-8244-29A2-830A-F45A06176AA6}" name="Reed, Dylan" initials="RD" userId="S::dylan.reed@hq.doe.gov::7e55a603-34cf-48e4-8191-7fd07103a93d" providerId="AD"/>
  <p188:author id="{EA7547F9-2D02-8BE1-7C3B-AC976144B434}" name="Lee, Olivia" initials="LO" userId="S::olivia.lee@hq.doe.gov::1d50f7c2-eb53-4a36-9224-cdb6be879a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34"/>
    <a:srgbClr val="E7E6E6"/>
    <a:srgbClr val="1A325D"/>
    <a:srgbClr val="FFCB05"/>
    <a:srgbClr val="2D764B"/>
    <a:srgbClr val="2460AD"/>
    <a:srgbClr val="F9A21A"/>
    <a:srgbClr val="1CA6DF"/>
    <a:srgbClr val="DCDDDE"/>
    <a:srgbClr val="25A8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26F91C-412E-2872-D533-64C4CCD1C641}" v="1" dt="2023-07-18T14:09:47.893"/>
    <p1510:client id="{B23D28F2-8755-7D95-53C2-D11616659000}" v="5" dt="2023-07-18T18:46:29.220"/>
    <p1510:client id="{C25F0FAA-46B5-41BA-AC25-7573FA71D38D}" v="2" dt="2023-07-18T19:07:37.43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942" y="90"/>
      </p:cViewPr>
      <p:guideLst>
        <p:guide orient="horz" pos="2784"/>
        <p:guide pos="29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200" b="1">
                <a:solidFill>
                  <a:srgbClr val="0679C0"/>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1A325D"/>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1D3-49C7-99DA-FE65E19079B0}"/>
            </c:ext>
          </c:extLst>
        </c:ser>
        <c:ser>
          <c:idx val="1"/>
          <c:order val="1"/>
          <c:tx>
            <c:strRef>
              <c:f>Sheet1!$C$1</c:f>
              <c:strCache>
                <c:ptCount val="1"/>
                <c:pt idx="0">
                  <c:v>Series 2</c:v>
                </c:pt>
              </c:strCache>
            </c:strRef>
          </c:tx>
          <c:spPr>
            <a:solidFill>
              <a:srgbClr val="008A29"/>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1D3-49C7-99DA-FE65E19079B0}"/>
            </c:ext>
          </c:extLst>
        </c:ser>
        <c:ser>
          <c:idx val="2"/>
          <c:order val="2"/>
          <c:tx>
            <c:strRef>
              <c:f>Sheet1!$D$1</c:f>
              <c:strCache>
                <c:ptCount val="1"/>
                <c:pt idx="0">
                  <c:v>Series 3</c:v>
                </c:pt>
              </c:strCache>
            </c:strRef>
          </c:tx>
          <c:spPr>
            <a:solidFill>
              <a:srgbClr val="0679C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1D3-49C7-99DA-FE65E19079B0}"/>
            </c:ext>
          </c:extLst>
        </c:ser>
        <c:ser>
          <c:idx val="3"/>
          <c:order val="3"/>
          <c:tx>
            <c:strRef>
              <c:f>Sheet1!$E$1</c:f>
              <c:strCache>
                <c:ptCount val="1"/>
                <c:pt idx="0">
                  <c:v>Series 4</c:v>
                </c:pt>
              </c:strCache>
            </c:strRef>
          </c:tx>
          <c:spPr>
            <a:solidFill>
              <a:srgbClr val="CD4B04"/>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3</c:v>
                </c:pt>
                <c:pt idx="2">
                  <c:v>4</c:v>
                </c:pt>
                <c:pt idx="3">
                  <c:v>3</c:v>
                </c:pt>
              </c:numCache>
            </c:numRef>
          </c:val>
          <c:extLst>
            <c:ext xmlns:c16="http://schemas.microsoft.com/office/drawing/2014/chart" uri="{C3380CC4-5D6E-409C-BE32-E72D297353CC}">
              <c16:uniqueId val="{00000003-91D3-49C7-99DA-FE65E19079B0}"/>
            </c:ext>
          </c:extLst>
        </c:ser>
        <c:dLbls>
          <c:showLegendKey val="0"/>
          <c:showVal val="0"/>
          <c:showCatName val="0"/>
          <c:showSerName val="0"/>
          <c:showPercent val="0"/>
          <c:showBubbleSize val="0"/>
        </c:dLbls>
        <c:gapWidth val="182"/>
        <c:axId val="810455072"/>
        <c:axId val="810456720"/>
      </c:barChart>
      <c:catAx>
        <c:axId val="810455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0456720"/>
        <c:crosses val="autoZero"/>
        <c:auto val="1"/>
        <c:lblAlgn val="ctr"/>
        <c:lblOffset val="100"/>
        <c:noMultiLvlLbl val="0"/>
      </c:catAx>
      <c:valAx>
        <c:axId val="810456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0455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200" b="1">
                <a:solidFill>
                  <a:srgbClr val="0679C0"/>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rgbClr val="CD4B04"/>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E69C-C94F-9C5E-4EDC97C71B25}"/>
            </c:ext>
          </c:extLst>
        </c:ser>
        <c:ser>
          <c:idx val="1"/>
          <c:order val="1"/>
          <c:tx>
            <c:strRef>
              <c:f>Sheet1!$C$1</c:f>
              <c:strCache>
                <c:ptCount val="1"/>
                <c:pt idx="0">
                  <c:v>Series 2</c:v>
                </c:pt>
              </c:strCache>
            </c:strRef>
          </c:tx>
          <c:spPr>
            <a:ln w="28575" cap="rnd">
              <a:solidFill>
                <a:srgbClr val="0679C0"/>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E69C-C94F-9C5E-4EDC97C71B25}"/>
            </c:ext>
          </c:extLst>
        </c:ser>
        <c:ser>
          <c:idx val="2"/>
          <c:order val="2"/>
          <c:tx>
            <c:strRef>
              <c:f>Sheet1!$D$1</c:f>
              <c:strCache>
                <c:ptCount val="1"/>
                <c:pt idx="0">
                  <c:v>Series 3</c:v>
                </c:pt>
              </c:strCache>
            </c:strRef>
          </c:tx>
          <c:spPr>
            <a:ln w="28575" cap="rnd">
              <a:solidFill>
                <a:srgbClr val="008A29"/>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E69C-C94F-9C5E-4EDC97C71B25}"/>
            </c:ext>
          </c:extLst>
        </c:ser>
        <c:dLbls>
          <c:showLegendKey val="0"/>
          <c:showVal val="0"/>
          <c:showCatName val="0"/>
          <c:showSerName val="0"/>
          <c:showPercent val="0"/>
          <c:showBubbleSize val="0"/>
        </c:dLbls>
        <c:smooth val="0"/>
        <c:axId val="845063408"/>
        <c:axId val="844788096"/>
      </c:lineChart>
      <c:catAx>
        <c:axId val="845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4788096"/>
        <c:crosses val="autoZero"/>
        <c:auto val="1"/>
        <c:lblAlgn val="ctr"/>
        <c:lblOffset val="100"/>
        <c:noMultiLvlLbl val="0"/>
      </c:catAx>
      <c:valAx>
        <c:axId val="844788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5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3.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7.svg"/><Relationship Id="rId2" Type="http://schemas.openxmlformats.org/officeDocument/2006/relationships/image" Target="../media/image54.png"/><Relationship Id="rId1" Type="http://schemas.openxmlformats.org/officeDocument/2006/relationships/hyperlink" Target="mailto:GDOTribalAssistance@hq.doe.gov" TargetMode="External"/><Relationship Id="rId6" Type="http://schemas.openxmlformats.org/officeDocument/2006/relationships/image" Target="../media/image56.png"/><Relationship Id="rId5" Type="http://schemas.openxmlformats.org/officeDocument/2006/relationships/image" Target="../media/image31.svg"/><Relationship Id="rId4"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3.xml.rels><?xml version="1.0" encoding="UTF-8" standalone="yes"?>
<Relationships xmlns="http://schemas.openxmlformats.org/package/2006/relationships"><Relationship Id="rId3" Type="http://schemas.openxmlformats.org/officeDocument/2006/relationships/hyperlink" Target="mailto:GDOTribalAssistance@hq.doe.gov" TargetMode="External"/><Relationship Id="rId7" Type="http://schemas.openxmlformats.org/officeDocument/2006/relationships/image" Target="../media/image57.sv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6.png"/><Relationship Id="rId5" Type="http://schemas.openxmlformats.org/officeDocument/2006/relationships/image" Target="../media/image31.svg"/><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4A0FC1-772D-43A1-8540-87C6F18CD6F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8FF6580-14F8-48FB-9EF5-034658841D78}">
      <dgm:prSet phldrT="[Text]" custT="1"/>
      <dgm:spPr>
        <a:solidFill>
          <a:srgbClr val="175769"/>
        </a:solidFill>
      </dgm:spPr>
      <dgm:t>
        <a:bodyPr/>
        <a:lstStyle/>
        <a:p>
          <a:endParaRPr lang="en-US" sz="2400">
            <a:solidFill>
              <a:schemeClr val="tx1"/>
            </a:solidFill>
          </a:endParaRPr>
        </a:p>
        <a:p>
          <a:r>
            <a:rPr lang="en-US" sz="2400">
              <a:solidFill>
                <a:schemeClr val="bg1"/>
              </a:solidFill>
            </a:rPr>
            <a:t>Secretary of Energy</a:t>
          </a:r>
        </a:p>
        <a:p>
          <a:r>
            <a:rPr lang="en-US" sz="2100">
              <a:solidFill>
                <a:schemeClr val="bg1"/>
              </a:solidFill>
            </a:rPr>
            <a:t>Deputy Energy Secretary</a:t>
          </a:r>
        </a:p>
        <a:p>
          <a:endParaRPr lang="en-US" sz="1600">
            <a:solidFill>
              <a:schemeClr val="tx1"/>
            </a:solidFill>
          </a:endParaRPr>
        </a:p>
      </dgm:t>
    </dgm:pt>
    <dgm:pt modelId="{9418E114-9359-4849-B537-38CBC08428A4}" type="parTrans" cxnId="{F2EF43C7-9AF8-45EC-A2D2-830B2BB1ACEE}">
      <dgm:prSet/>
      <dgm:spPr/>
      <dgm:t>
        <a:bodyPr/>
        <a:lstStyle/>
        <a:p>
          <a:endParaRPr lang="en-US">
            <a:solidFill>
              <a:schemeClr val="tx1"/>
            </a:solidFill>
          </a:endParaRPr>
        </a:p>
      </dgm:t>
    </dgm:pt>
    <dgm:pt modelId="{A995B459-5A74-4EDA-8973-477590036329}" type="sibTrans" cxnId="{F2EF43C7-9AF8-45EC-A2D2-830B2BB1ACEE}">
      <dgm:prSet/>
      <dgm:spPr/>
      <dgm:t>
        <a:bodyPr/>
        <a:lstStyle/>
        <a:p>
          <a:endParaRPr lang="en-US">
            <a:solidFill>
              <a:schemeClr val="tx1"/>
            </a:solidFill>
          </a:endParaRPr>
        </a:p>
      </dgm:t>
    </dgm:pt>
    <dgm:pt modelId="{29391B35-DEB3-45A7-96FF-FFBAB73B1A0B}">
      <dgm:prSet phldrT="[Text]" custT="1"/>
      <dgm:spPr>
        <a:solidFill>
          <a:srgbClr val="4FA062"/>
        </a:solidFill>
      </dgm:spPr>
      <dgm:t>
        <a:bodyPr/>
        <a:lstStyle/>
        <a:p>
          <a:r>
            <a:rPr lang="en-US" sz="2000" kern="1200">
              <a:solidFill>
                <a:schemeClr val="bg1"/>
              </a:solidFill>
            </a:rPr>
            <a:t>Under Secretary for Science and </a:t>
          </a:r>
          <a:r>
            <a:rPr lang="en-US" sz="2000" kern="1200">
              <a:solidFill>
                <a:schemeClr val="bg1"/>
              </a:solidFill>
              <a:latin typeface="Franklin Gothic Book"/>
              <a:ea typeface="+mn-ea"/>
              <a:cs typeface="+mn-cs"/>
            </a:rPr>
            <a:t>Innovation</a:t>
          </a:r>
        </a:p>
      </dgm:t>
    </dgm:pt>
    <dgm:pt modelId="{FCD6A216-78E7-4590-849E-24FD1C92524F}" type="parTrans" cxnId="{E1EB1122-0782-43DA-8FBC-3A98343BC009}">
      <dgm:prSet/>
      <dgm:spPr/>
      <dgm:t>
        <a:bodyPr/>
        <a:lstStyle/>
        <a:p>
          <a:endParaRPr lang="en-US">
            <a:solidFill>
              <a:schemeClr val="tx1"/>
            </a:solidFill>
          </a:endParaRPr>
        </a:p>
      </dgm:t>
    </dgm:pt>
    <dgm:pt modelId="{78403B09-19E7-49E8-9DEF-6BABFCA077A1}" type="sibTrans" cxnId="{E1EB1122-0782-43DA-8FBC-3A98343BC009}">
      <dgm:prSet/>
      <dgm:spPr/>
      <dgm:t>
        <a:bodyPr/>
        <a:lstStyle/>
        <a:p>
          <a:endParaRPr lang="en-US">
            <a:solidFill>
              <a:schemeClr val="tx1"/>
            </a:solidFill>
          </a:endParaRPr>
        </a:p>
      </dgm:t>
    </dgm:pt>
    <dgm:pt modelId="{30B28A7E-D615-4CD4-BF22-1192A45F30A6}">
      <dgm:prSet phldrT="[Text]" custT="1"/>
      <dgm:spPr>
        <a:solidFill>
          <a:srgbClr val="408797"/>
        </a:solidFill>
      </dgm:spPr>
      <dgm:t>
        <a:bodyPr/>
        <a:lstStyle/>
        <a:p>
          <a:r>
            <a:rPr lang="en-US" sz="2000">
              <a:solidFill>
                <a:schemeClr val="bg1"/>
              </a:solidFill>
            </a:rPr>
            <a:t>Arctic Energy Office</a:t>
          </a:r>
        </a:p>
      </dgm:t>
    </dgm:pt>
    <dgm:pt modelId="{4B3F0A74-C947-438F-8866-F677B4E1C020}" type="parTrans" cxnId="{60878DEF-330A-4FCF-B756-26F55DCB2A13}">
      <dgm:prSet/>
      <dgm:spPr/>
      <dgm:t>
        <a:bodyPr/>
        <a:lstStyle/>
        <a:p>
          <a:endParaRPr lang="en-US">
            <a:solidFill>
              <a:schemeClr val="tx1"/>
            </a:solidFill>
          </a:endParaRPr>
        </a:p>
      </dgm:t>
    </dgm:pt>
    <dgm:pt modelId="{FBB1C792-89B0-4576-A17D-674688234C09}" type="sibTrans" cxnId="{60878DEF-330A-4FCF-B756-26F55DCB2A13}">
      <dgm:prSet/>
      <dgm:spPr/>
      <dgm:t>
        <a:bodyPr/>
        <a:lstStyle/>
        <a:p>
          <a:endParaRPr lang="en-US">
            <a:solidFill>
              <a:schemeClr val="tx1"/>
            </a:solidFill>
          </a:endParaRPr>
        </a:p>
      </dgm:t>
    </dgm:pt>
    <dgm:pt modelId="{7264BD9B-7DF6-49D4-B4EA-D841C375096E}" type="pres">
      <dgm:prSet presAssocID="{C74A0FC1-772D-43A1-8540-87C6F18CD6FD}" presName="hierChild1" presStyleCnt="0">
        <dgm:presLayoutVars>
          <dgm:orgChart val="1"/>
          <dgm:chPref val="1"/>
          <dgm:dir/>
          <dgm:animOne val="branch"/>
          <dgm:animLvl val="lvl"/>
          <dgm:resizeHandles/>
        </dgm:presLayoutVars>
      </dgm:prSet>
      <dgm:spPr/>
    </dgm:pt>
    <dgm:pt modelId="{AC8615D9-7874-43D7-BDE3-443AB038802D}" type="pres">
      <dgm:prSet presAssocID="{B8FF6580-14F8-48FB-9EF5-034658841D78}" presName="hierRoot1" presStyleCnt="0">
        <dgm:presLayoutVars>
          <dgm:hierBranch val="init"/>
        </dgm:presLayoutVars>
      </dgm:prSet>
      <dgm:spPr/>
    </dgm:pt>
    <dgm:pt modelId="{3E785531-7232-483F-B043-13758C68DE92}" type="pres">
      <dgm:prSet presAssocID="{B8FF6580-14F8-48FB-9EF5-034658841D78}" presName="rootComposite1" presStyleCnt="0"/>
      <dgm:spPr/>
    </dgm:pt>
    <dgm:pt modelId="{D571BC5A-32EF-489C-B328-257321805A83}" type="pres">
      <dgm:prSet presAssocID="{B8FF6580-14F8-48FB-9EF5-034658841D78}" presName="rootText1" presStyleLbl="node0" presStyleIdx="0" presStyleCnt="1" custScaleY="152484" custLinFactNeighborX="7814" custLinFactNeighborY="-64216">
        <dgm:presLayoutVars>
          <dgm:chPref val="3"/>
        </dgm:presLayoutVars>
      </dgm:prSet>
      <dgm:spPr/>
    </dgm:pt>
    <dgm:pt modelId="{2A565319-EB6C-4FD3-9671-F53D4E50C9FB}" type="pres">
      <dgm:prSet presAssocID="{B8FF6580-14F8-48FB-9EF5-034658841D78}" presName="rootConnector1" presStyleLbl="node1" presStyleIdx="0" presStyleCnt="0"/>
      <dgm:spPr/>
    </dgm:pt>
    <dgm:pt modelId="{F0E28BBE-F843-41B0-BE39-94EE6F97B7B7}" type="pres">
      <dgm:prSet presAssocID="{B8FF6580-14F8-48FB-9EF5-034658841D78}" presName="hierChild2" presStyleCnt="0"/>
      <dgm:spPr/>
    </dgm:pt>
    <dgm:pt modelId="{6AE9C85B-9D46-4D36-8F0D-F5A1A5F4B1E7}" type="pres">
      <dgm:prSet presAssocID="{FCD6A216-78E7-4590-849E-24FD1C92524F}" presName="Name37" presStyleLbl="parChTrans1D2" presStyleIdx="0" presStyleCnt="2"/>
      <dgm:spPr/>
    </dgm:pt>
    <dgm:pt modelId="{83A0BBFE-A70A-4D4F-863D-AC6B2EC3ED09}" type="pres">
      <dgm:prSet presAssocID="{29391B35-DEB3-45A7-96FF-FFBAB73B1A0B}" presName="hierRoot2" presStyleCnt="0">
        <dgm:presLayoutVars>
          <dgm:hierBranch val="init"/>
        </dgm:presLayoutVars>
      </dgm:prSet>
      <dgm:spPr/>
    </dgm:pt>
    <dgm:pt modelId="{8D1FB81B-28D4-47CA-B7B9-EF4240621519}" type="pres">
      <dgm:prSet presAssocID="{29391B35-DEB3-45A7-96FF-FFBAB73B1A0B}" presName="rootComposite" presStyleCnt="0"/>
      <dgm:spPr/>
    </dgm:pt>
    <dgm:pt modelId="{88251623-2DA4-4189-8D3D-FB65DA6DF12E}" type="pres">
      <dgm:prSet presAssocID="{29391B35-DEB3-45A7-96FF-FFBAB73B1A0B}" presName="rootText" presStyleLbl="node2" presStyleIdx="0" presStyleCnt="2" custLinFactNeighborX="55613" custLinFactNeighborY="-76063">
        <dgm:presLayoutVars>
          <dgm:chPref val="3"/>
        </dgm:presLayoutVars>
      </dgm:prSet>
      <dgm:spPr/>
    </dgm:pt>
    <dgm:pt modelId="{B58ECDB4-97E5-492E-8081-106844F2D614}" type="pres">
      <dgm:prSet presAssocID="{29391B35-DEB3-45A7-96FF-FFBAB73B1A0B}" presName="rootConnector" presStyleLbl="node2" presStyleIdx="0" presStyleCnt="2"/>
      <dgm:spPr/>
    </dgm:pt>
    <dgm:pt modelId="{D7DD0000-3CF2-4A82-8DCE-F0ABD3EE9BD0}" type="pres">
      <dgm:prSet presAssocID="{29391B35-DEB3-45A7-96FF-FFBAB73B1A0B}" presName="hierChild4" presStyleCnt="0"/>
      <dgm:spPr/>
    </dgm:pt>
    <dgm:pt modelId="{A63D6808-5C37-4B55-8D38-7AF481CB3B0B}" type="pres">
      <dgm:prSet presAssocID="{29391B35-DEB3-45A7-96FF-FFBAB73B1A0B}" presName="hierChild5" presStyleCnt="0"/>
      <dgm:spPr/>
    </dgm:pt>
    <dgm:pt modelId="{6DE8ADC7-78F4-4916-A859-FA526869895F}" type="pres">
      <dgm:prSet presAssocID="{4B3F0A74-C947-438F-8866-F677B4E1C020}" presName="Name37" presStyleLbl="parChTrans1D2" presStyleIdx="1" presStyleCnt="2"/>
      <dgm:spPr/>
    </dgm:pt>
    <dgm:pt modelId="{F6D405A7-246A-4C0F-BD7A-EEB79180A1F9}" type="pres">
      <dgm:prSet presAssocID="{30B28A7E-D615-4CD4-BF22-1192A45F30A6}" presName="hierRoot2" presStyleCnt="0">
        <dgm:presLayoutVars>
          <dgm:hierBranch val="init"/>
        </dgm:presLayoutVars>
      </dgm:prSet>
      <dgm:spPr/>
    </dgm:pt>
    <dgm:pt modelId="{FFA48547-AFBF-4394-954E-D73180D4EAF7}" type="pres">
      <dgm:prSet presAssocID="{30B28A7E-D615-4CD4-BF22-1192A45F30A6}" presName="rootComposite" presStyleCnt="0"/>
      <dgm:spPr/>
    </dgm:pt>
    <dgm:pt modelId="{32166422-DA75-40F1-9697-41BAB72236FA}" type="pres">
      <dgm:prSet presAssocID="{30B28A7E-D615-4CD4-BF22-1192A45F30A6}" presName="rootText" presStyleLbl="node2" presStyleIdx="1" presStyleCnt="2" custScaleX="74259" custScaleY="89516" custLinFactNeighborX="-52516" custLinFactNeighborY="47390">
        <dgm:presLayoutVars>
          <dgm:chPref val="3"/>
        </dgm:presLayoutVars>
      </dgm:prSet>
      <dgm:spPr/>
    </dgm:pt>
    <dgm:pt modelId="{C34FDB8E-0438-4C1D-BF34-C5324B4CC491}" type="pres">
      <dgm:prSet presAssocID="{30B28A7E-D615-4CD4-BF22-1192A45F30A6}" presName="rootConnector" presStyleLbl="node2" presStyleIdx="1" presStyleCnt="2"/>
      <dgm:spPr/>
    </dgm:pt>
    <dgm:pt modelId="{7187C907-154E-4EB3-A5D3-8D4490BE784C}" type="pres">
      <dgm:prSet presAssocID="{30B28A7E-D615-4CD4-BF22-1192A45F30A6}" presName="hierChild4" presStyleCnt="0"/>
      <dgm:spPr/>
    </dgm:pt>
    <dgm:pt modelId="{CE17475B-B04B-4BEA-89EF-1AD5320C5726}" type="pres">
      <dgm:prSet presAssocID="{30B28A7E-D615-4CD4-BF22-1192A45F30A6}" presName="hierChild5" presStyleCnt="0"/>
      <dgm:spPr/>
    </dgm:pt>
    <dgm:pt modelId="{E438E70F-AE9A-4739-ADC2-57A1C44FDAA0}" type="pres">
      <dgm:prSet presAssocID="{B8FF6580-14F8-48FB-9EF5-034658841D78}" presName="hierChild3" presStyleCnt="0"/>
      <dgm:spPr/>
    </dgm:pt>
  </dgm:ptLst>
  <dgm:cxnLst>
    <dgm:cxn modelId="{7151421E-0B30-4017-806F-307161D0D746}" type="presOf" srcId="{30B28A7E-D615-4CD4-BF22-1192A45F30A6}" destId="{C34FDB8E-0438-4C1D-BF34-C5324B4CC491}" srcOrd="1" destOrd="0" presId="urn:microsoft.com/office/officeart/2005/8/layout/orgChart1"/>
    <dgm:cxn modelId="{E1EB1122-0782-43DA-8FBC-3A98343BC009}" srcId="{B8FF6580-14F8-48FB-9EF5-034658841D78}" destId="{29391B35-DEB3-45A7-96FF-FFBAB73B1A0B}" srcOrd="0" destOrd="0" parTransId="{FCD6A216-78E7-4590-849E-24FD1C92524F}" sibTransId="{78403B09-19E7-49E8-9DEF-6BABFCA077A1}"/>
    <dgm:cxn modelId="{13C5EF3D-38FF-4185-864C-756E6E7E207C}" type="presOf" srcId="{B8FF6580-14F8-48FB-9EF5-034658841D78}" destId="{D571BC5A-32EF-489C-B328-257321805A83}" srcOrd="0" destOrd="0" presId="urn:microsoft.com/office/officeart/2005/8/layout/orgChart1"/>
    <dgm:cxn modelId="{67675643-309F-4F9E-8ACE-3E5A03DE7BBC}" type="presOf" srcId="{29391B35-DEB3-45A7-96FF-FFBAB73B1A0B}" destId="{88251623-2DA4-4189-8D3D-FB65DA6DF12E}" srcOrd="0" destOrd="0" presId="urn:microsoft.com/office/officeart/2005/8/layout/orgChart1"/>
    <dgm:cxn modelId="{8AFFF851-CFA8-412B-873C-7C3A8624F1D2}" type="presOf" srcId="{C74A0FC1-772D-43A1-8540-87C6F18CD6FD}" destId="{7264BD9B-7DF6-49D4-B4EA-D841C375096E}" srcOrd="0" destOrd="0" presId="urn:microsoft.com/office/officeart/2005/8/layout/orgChart1"/>
    <dgm:cxn modelId="{A1BBF990-69DB-4704-8E52-3E0F97BA643A}" type="presOf" srcId="{4B3F0A74-C947-438F-8866-F677B4E1C020}" destId="{6DE8ADC7-78F4-4916-A859-FA526869895F}" srcOrd="0" destOrd="0" presId="urn:microsoft.com/office/officeart/2005/8/layout/orgChart1"/>
    <dgm:cxn modelId="{F1AD31B8-FBFD-460C-AA8B-5AA6AF9BB854}" type="presOf" srcId="{B8FF6580-14F8-48FB-9EF5-034658841D78}" destId="{2A565319-EB6C-4FD3-9671-F53D4E50C9FB}" srcOrd="1" destOrd="0" presId="urn:microsoft.com/office/officeart/2005/8/layout/orgChart1"/>
    <dgm:cxn modelId="{F2EF43C7-9AF8-45EC-A2D2-830B2BB1ACEE}" srcId="{C74A0FC1-772D-43A1-8540-87C6F18CD6FD}" destId="{B8FF6580-14F8-48FB-9EF5-034658841D78}" srcOrd="0" destOrd="0" parTransId="{9418E114-9359-4849-B537-38CBC08428A4}" sibTransId="{A995B459-5A74-4EDA-8973-477590036329}"/>
    <dgm:cxn modelId="{8E5266D1-3417-48A3-8A09-F8F346C1E211}" type="presOf" srcId="{FCD6A216-78E7-4590-849E-24FD1C92524F}" destId="{6AE9C85B-9D46-4D36-8F0D-F5A1A5F4B1E7}" srcOrd="0" destOrd="0" presId="urn:microsoft.com/office/officeart/2005/8/layout/orgChart1"/>
    <dgm:cxn modelId="{FC462CD2-2BDB-4947-A886-76CFFB477412}" type="presOf" srcId="{30B28A7E-D615-4CD4-BF22-1192A45F30A6}" destId="{32166422-DA75-40F1-9697-41BAB72236FA}" srcOrd="0" destOrd="0" presId="urn:microsoft.com/office/officeart/2005/8/layout/orgChart1"/>
    <dgm:cxn modelId="{60878DEF-330A-4FCF-B756-26F55DCB2A13}" srcId="{B8FF6580-14F8-48FB-9EF5-034658841D78}" destId="{30B28A7E-D615-4CD4-BF22-1192A45F30A6}" srcOrd="1" destOrd="0" parTransId="{4B3F0A74-C947-438F-8866-F677B4E1C020}" sibTransId="{FBB1C792-89B0-4576-A17D-674688234C09}"/>
    <dgm:cxn modelId="{114780F6-6EDF-4905-9136-6395CC21289A}" type="presOf" srcId="{29391B35-DEB3-45A7-96FF-FFBAB73B1A0B}" destId="{B58ECDB4-97E5-492E-8081-106844F2D614}" srcOrd="1" destOrd="0" presId="urn:microsoft.com/office/officeart/2005/8/layout/orgChart1"/>
    <dgm:cxn modelId="{BA84A5DC-F7BF-47E4-87E1-B54ED84EB8BA}" type="presParOf" srcId="{7264BD9B-7DF6-49D4-B4EA-D841C375096E}" destId="{AC8615D9-7874-43D7-BDE3-443AB038802D}" srcOrd="0" destOrd="0" presId="urn:microsoft.com/office/officeart/2005/8/layout/orgChart1"/>
    <dgm:cxn modelId="{F15DAC63-5D6E-4F31-A101-C3F8A91A05B6}" type="presParOf" srcId="{AC8615D9-7874-43D7-BDE3-443AB038802D}" destId="{3E785531-7232-483F-B043-13758C68DE92}" srcOrd="0" destOrd="0" presId="urn:microsoft.com/office/officeart/2005/8/layout/orgChart1"/>
    <dgm:cxn modelId="{165EE513-66DD-4E67-B517-03139202C1CA}" type="presParOf" srcId="{3E785531-7232-483F-B043-13758C68DE92}" destId="{D571BC5A-32EF-489C-B328-257321805A83}" srcOrd="0" destOrd="0" presId="urn:microsoft.com/office/officeart/2005/8/layout/orgChart1"/>
    <dgm:cxn modelId="{6119CEBC-D459-4DD9-B0B4-469EC7A5FB08}" type="presParOf" srcId="{3E785531-7232-483F-B043-13758C68DE92}" destId="{2A565319-EB6C-4FD3-9671-F53D4E50C9FB}" srcOrd="1" destOrd="0" presId="urn:microsoft.com/office/officeart/2005/8/layout/orgChart1"/>
    <dgm:cxn modelId="{7D4107EC-3F5A-4CE9-83B6-5B97D976FACF}" type="presParOf" srcId="{AC8615D9-7874-43D7-BDE3-443AB038802D}" destId="{F0E28BBE-F843-41B0-BE39-94EE6F97B7B7}" srcOrd="1" destOrd="0" presId="urn:microsoft.com/office/officeart/2005/8/layout/orgChart1"/>
    <dgm:cxn modelId="{B2334B96-E2A8-4EBD-87BC-D2DC3EBC0784}" type="presParOf" srcId="{F0E28BBE-F843-41B0-BE39-94EE6F97B7B7}" destId="{6AE9C85B-9D46-4D36-8F0D-F5A1A5F4B1E7}" srcOrd="0" destOrd="0" presId="urn:microsoft.com/office/officeart/2005/8/layout/orgChart1"/>
    <dgm:cxn modelId="{0CC3E690-CDB8-4F7C-90D2-E8F8AA4B0740}" type="presParOf" srcId="{F0E28BBE-F843-41B0-BE39-94EE6F97B7B7}" destId="{83A0BBFE-A70A-4D4F-863D-AC6B2EC3ED09}" srcOrd="1" destOrd="0" presId="urn:microsoft.com/office/officeart/2005/8/layout/orgChart1"/>
    <dgm:cxn modelId="{482B5C88-EA8A-4D67-A5E0-F225E2CEF2AB}" type="presParOf" srcId="{83A0BBFE-A70A-4D4F-863D-AC6B2EC3ED09}" destId="{8D1FB81B-28D4-47CA-B7B9-EF4240621519}" srcOrd="0" destOrd="0" presId="urn:microsoft.com/office/officeart/2005/8/layout/orgChart1"/>
    <dgm:cxn modelId="{BC2CF552-C989-484A-BB2F-BBDBC75935AF}" type="presParOf" srcId="{8D1FB81B-28D4-47CA-B7B9-EF4240621519}" destId="{88251623-2DA4-4189-8D3D-FB65DA6DF12E}" srcOrd="0" destOrd="0" presId="urn:microsoft.com/office/officeart/2005/8/layout/orgChart1"/>
    <dgm:cxn modelId="{A7D15131-CAD8-4504-8BEE-81527B6744E2}" type="presParOf" srcId="{8D1FB81B-28D4-47CA-B7B9-EF4240621519}" destId="{B58ECDB4-97E5-492E-8081-106844F2D614}" srcOrd="1" destOrd="0" presId="urn:microsoft.com/office/officeart/2005/8/layout/orgChart1"/>
    <dgm:cxn modelId="{62175CFC-0D5F-47EB-A999-228FFA9BF4DE}" type="presParOf" srcId="{83A0BBFE-A70A-4D4F-863D-AC6B2EC3ED09}" destId="{D7DD0000-3CF2-4A82-8DCE-F0ABD3EE9BD0}" srcOrd="1" destOrd="0" presId="urn:microsoft.com/office/officeart/2005/8/layout/orgChart1"/>
    <dgm:cxn modelId="{8ACEF636-107B-44C1-84D8-0276E8E3E2B5}" type="presParOf" srcId="{83A0BBFE-A70A-4D4F-863D-AC6B2EC3ED09}" destId="{A63D6808-5C37-4B55-8D38-7AF481CB3B0B}" srcOrd="2" destOrd="0" presId="urn:microsoft.com/office/officeart/2005/8/layout/orgChart1"/>
    <dgm:cxn modelId="{8E08D4AC-EB86-4C24-83D2-55F68658FD3D}" type="presParOf" srcId="{F0E28BBE-F843-41B0-BE39-94EE6F97B7B7}" destId="{6DE8ADC7-78F4-4916-A859-FA526869895F}" srcOrd="2" destOrd="0" presId="urn:microsoft.com/office/officeart/2005/8/layout/orgChart1"/>
    <dgm:cxn modelId="{DB639853-BF9E-41E5-B2BC-376B716F100D}" type="presParOf" srcId="{F0E28BBE-F843-41B0-BE39-94EE6F97B7B7}" destId="{F6D405A7-246A-4C0F-BD7A-EEB79180A1F9}" srcOrd="3" destOrd="0" presId="urn:microsoft.com/office/officeart/2005/8/layout/orgChart1"/>
    <dgm:cxn modelId="{43322A0D-C8E7-4FEC-A76A-76ADF5BA7330}" type="presParOf" srcId="{F6D405A7-246A-4C0F-BD7A-EEB79180A1F9}" destId="{FFA48547-AFBF-4394-954E-D73180D4EAF7}" srcOrd="0" destOrd="0" presId="urn:microsoft.com/office/officeart/2005/8/layout/orgChart1"/>
    <dgm:cxn modelId="{1B970ECF-820D-4BE1-A867-93B17BEEB903}" type="presParOf" srcId="{FFA48547-AFBF-4394-954E-D73180D4EAF7}" destId="{32166422-DA75-40F1-9697-41BAB72236FA}" srcOrd="0" destOrd="0" presId="urn:microsoft.com/office/officeart/2005/8/layout/orgChart1"/>
    <dgm:cxn modelId="{D94F20F9-3627-4393-828D-40223CB627C6}" type="presParOf" srcId="{FFA48547-AFBF-4394-954E-D73180D4EAF7}" destId="{C34FDB8E-0438-4C1D-BF34-C5324B4CC491}" srcOrd="1" destOrd="0" presId="urn:microsoft.com/office/officeart/2005/8/layout/orgChart1"/>
    <dgm:cxn modelId="{1FAC2B8C-98AB-404B-8899-955CC4B276C0}" type="presParOf" srcId="{F6D405A7-246A-4C0F-BD7A-EEB79180A1F9}" destId="{7187C907-154E-4EB3-A5D3-8D4490BE784C}" srcOrd="1" destOrd="0" presId="urn:microsoft.com/office/officeart/2005/8/layout/orgChart1"/>
    <dgm:cxn modelId="{45CA99EE-108E-4B05-9F50-23793B2B4089}" type="presParOf" srcId="{F6D405A7-246A-4C0F-BD7A-EEB79180A1F9}" destId="{CE17475B-B04B-4BEA-89EF-1AD5320C5726}" srcOrd="2" destOrd="0" presId="urn:microsoft.com/office/officeart/2005/8/layout/orgChart1"/>
    <dgm:cxn modelId="{82D6A45C-961D-400B-A871-C26F0AF5A16A}" type="presParOf" srcId="{AC8615D9-7874-43D7-BDE3-443AB038802D}" destId="{E438E70F-AE9A-4739-ADC2-57A1C44FDAA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DC0B1D-973F-48E4-A916-F3D8F2709659}"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46C80FF0-3EBD-47FA-9F72-4A0254A6591F}">
      <dgm:prSet custT="1"/>
      <dgm:spPr/>
      <dgm:t>
        <a:bodyPr/>
        <a:lstStyle/>
        <a:p>
          <a:pPr>
            <a:lnSpc>
              <a:spcPct val="100000"/>
            </a:lnSpc>
            <a:spcAft>
              <a:spcPts val="0"/>
            </a:spcAft>
            <a:defRPr cap="all"/>
          </a:pPr>
          <a:r>
            <a:rPr lang="en-US" sz="2400" cap="none">
              <a:latin typeface="Avenir LT Std 65 Medium (Headings)"/>
            </a:rPr>
            <a:t>GDO has awarded</a:t>
          </a:r>
        </a:p>
        <a:p>
          <a:pPr>
            <a:lnSpc>
              <a:spcPct val="100000"/>
            </a:lnSpc>
            <a:spcAft>
              <a:spcPts val="0"/>
            </a:spcAft>
            <a:defRPr cap="all"/>
          </a:pPr>
          <a:r>
            <a:rPr lang="en-US" sz="2400" cap="none">
              <a:latin typeface="Avenir LT Std 65 Medium (Headings)"/>
            </a:rPr>
            <a:t>$4.4 million to Tribes to date.</a:t>
          </a:r>
        </a:p>
      </dgm:t>
    </dgm:pt>
    <dgm:pt modelId="{229B0CF5-6BD7-420C-A72C-218EC1A74C84}" type="sibTrans" cxnId="{E86E1DB3-18F1-4F54-9ED4-35406E15F565}">
      <dgm:prSet/>
      <dgm:spPr/>
      <dgm:t>
        <a:bodyPr/>
        <a:lstStyle/>
        <a:p>
          <a:endParaRPr lang="en-US"/>
        </a:p>
      </dgm:t>
    </dgm:pt>
    <dgm:pt modelId="{1BAC4305-ECBC-42B0-929E-4E7B100431F3}" type="parTrans" cxnId="{E86E1DB3-18F1-4F54-9ED4-35406E15F565}">
      <dgm:prSet/>
      <dgm:spPr/>
      <dgm:t>
        <a:bodyPr/>
        <a:lstStyle/>
        <a:p>
          <a:endParaRPr lang="en-US"/>
        </a:p>
      </dgm:t>
    </dgm:pt>
    <dgm:pt modelId="{19D559DD-14ED-4D0E-B046-4A5003CE0120}">
      <dgm:prSet custT="1"/>
      <dgm:spPr/>
      <dgm:t>
        <a:bodyPr/>
        <a:lstStyle/>
        <a:p>
          <a:pPr>
            <a:lnSpc>
              <a:spcPct val="100000"/>
            </a:lnSpc>
          </a:pPr>
          <a:r>
            <a:rPr lang="en-US" sz="2400" cap="none">
              <a:latin typeface="Avenir LT Std 65 Medium (Headings)"/>
            </a:rPr>
            <a:t>GDO began awarding funds in May. </a:t>
          </a:r>
        </a:p>
      </dgm:t>
    </dgm:pt>
    <dgm:pt modelId="{B7E185EA-D17B-4495-A87B-46BFD3F1B237}" type="sibTrans" cxnId="{E134D8C6-2F25-4C72-8418-9DB83A644791}">
      <dgm:prSet/>
      <dgm:spPr/>
      <dgm:t>
        <a:bodyPr/>
        <a:lstStyle/>
        <a:p>
          <a:endParaRPr lang="en-US"/>
        </a:p>
      </dgm:t>
    </dgm:pt>
    <dgm:pt modelId="{5F0BC259-0B38-430E-8844-D62C356F0EA0}" type="parTrans" cxnId="{E134D8C6-2F25-4C72-8418-9DB83A644791}">
      <dgm:prSet/>
      <dgm:spPr/>
      <dgm:t>
        <a:bodyPr/>
        <a:lstStyle/>
        <a:p>
          <a:endParaRPr lang="en-US"/>
        </a:p>
      </dgm:t>
    </dgm:pt>
    <dgm:pt modelId="{8FA6F284-66B6-499C-AC2A-F522A6FC375A}">
      <dgm:prSet custT="1"/>
      <dgm:spPr/>
      <dgm:t>
        <a:bodyPr/>
        <a:lstStyle/>
        <a:p>
          <a:pPr>
            <a:lnSpc>
              <a:spcPct val="100000"/>
            </a:lnSpc>
            <a:defRPr cap="all"/>
          </a:pPr>
          <a:r>
            <a:rPr lang="en-US" sz="2400" cap="none">
              <a:latin typeface="Avenir LT Std 65 Medium (Headings)"/>
            </a:rPr>
            <a:t>Awards will continue on a rolling basis. </a:t>
          </a:r>
        </a:p>
      </dgm:t>
    </dgm:pt>
    <dgm:pt modelId="{F89E82B1-D808-4AC3-9C4B-8A1DB461E15F}" type="sibTrans" cxnId="{9D236617-6165-47F4-B5A8-9531CB794A9C}">
      <dgm:prSet/>
      <dgm:spPr/>
      <dgm:t>
        <a:bodyPr/>
        <a:lstStyle/>
        <a:p>
          <a:endParaRPr lang="en-US"/>
        </a:p>
      </dgm:t>
    </dgm:pt>
    <dgm:pt modelId="{20509EC3-6295-4141-995B-D446489EBD1E}" type="parTrans" cxnId="{9D236617-6165-47F4-B5A8-9531CB794A9C}">
      <dgm:prSet/>
      <dgm:spPr/>
      <dgm:t>
        <a:bodyPr/>
        <a:lstStyle/>
        <a:p>
          <a:endParaRPr lang="en-US"/>
        </a:p>
      </dgm:t>
    </dgm:pt>
    <dgm:pt modelId="{48054EF8-70D9-4DD3-88C2-A942B724476D}" type="pres">
      <dgm:prSet presAssocID="{AEDC0B1D-973F-48E4-A916-F3D8F2709659}" presName="root" presStyleCnt="0">
        <dgm:presLayoutVars>
          <dgm:dir/>
          <dgm:resizeHandles val="exact"/>
        </dgm:presLayoutVars>
      </dgm:prSet>
      <dgm:spPr/>
    </dgm:pt>
    <dgm:pt modelId="{56E5EAFA-F69B-4867-8931-6504ACC05A72}" type="pres">
      <dgm:prSet presAssocID="{19D559DD-14ED-4D0E-B046-4A5003CE0120}" presName="compNode" presStyleCnt="0"/>
      <dgm:spPr/>
    </dgm:pt>
    <dgm:pt modelId="{9DA4AA8D-A055-4AB1-82B3-2C37EF142F54}" type="pres">
      <dgm:prSet presAssocID="{19D559DD-14ED-4D0E-B046-4A5003CE0120}" presName="iconBgRect" presStyleLbl="bgShp" presStyleIdx="0" presStyleCnt="3"/>
      <dgm:spPr/>
    </dgm:pt>
    <dgm:pt modelId="{271D2577-E8B1-4917-8FDD-4867818AC632}" type="pres">
      <dgm:prSet presAssocID="{19D559DD-14ED-4D0E-B046-4A5003CE0120}"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aily calendar with solid fill"/>
        </a:ext>
      </dgm:extLst>
    </dgm:pt>
    <dgm:pt modelId="{EBF7CF6F-C93C-4235-9506-D2807261467C}" type="pres">
      <dgm:prSet presAssocID="{19D559DD-14ED-4D0E-B046-4A5003CE0120}" presName="spaceRect" presStyleCnt="0"/>
      <dgm:spPr/>
    </dgm:pt>
    <dgm:pt modelId="{5F737F3F-EC51-4776-9CAD-A9360742E63B}" type="pres">
      <dgm:prSet presAssocID="{19D559DD-14ED-4D0E-B046-4A5003CE0120}" presName="textRect" presStyleLbl="revTx" presStyleIdx="0" presStyleCnt="3">
        <dgm:presLayoutVars>
          <dgm:chMax val="1"/>
          <dgm:chPref val="1"/>
        </dgm:presLayoutVars>
      </dgm:prSet>
      <dgm:spPr/>
    </dgm:pt>
    <dgm:pt modelId="{FB4E7425-5E01-4526-9BAC-0767384116A2}" type="pres">
      <dgm:prSet presAssocID="{B7E185EA-D17B-4495-A87B-46BFD3F1B237}" presName="sibTrans" presStyleCnt="0"/>
      <dgm:spPr/>
    </dgm:pt>
    <dgm:pt modelId="{58B290CE-5929-4786-82BF-FD5B1E8ABCF2}" type="pres">
      <dgm:prSet presAssocID="{8FA6F284-66B6-499C-AC2A-F522A6FC375A}" presName="compNode" presStyleCnt="0"/>
      <dgm:spPr/>
    </dgm:pt>
    <dgm:pt modelId="{E50A9238-47E5-4D2A-B425-C234A52EEFD1}" type="pres">
      <dgm:prSet presAssocID="{8FA6F284-66B6-499C-AC2A-F522A6FC375A}" presName="iconBgRect" presStyleLbl="bgShp" presStyleIdx="1" presStyleCnt="3"/>
      <dgm:spPr/>
    </dgm:pt>
    <dgm:pt modelId="{07F6E535-9079-4987-BFAC-0BE4D6B1F648}" type="pres">
      <dgm:prSet presAssocID="{8FA6F284-66B6-499C-AC2A-F522A6FC375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7717AEA5-ECE2-4179-93E0-BDA033C89FF8}" type="pres">
      <dgm:prSet presAssocID="{8FA6F284-66B6-499C-AC2A-F522A6FC375A}" presName="spaceRect" presStyleCnt="0"/>
      <dgm:spPr/>
    </dgm:pt>
    <dgm:pt modelId="{A66C97B6-6ED0-4662-BA16-D9753E499051}" type="pres">
      <dgm:prSet presAssocID="{8FA6F284-66B6-499C-AC2A-F522A6FC375A}" presName="textRect" presStyleLbl="revTx" presStyleIdx="1" presStyleCnt="3" custLinFactX="100000" custLinFactNeighborX="135125" custLinFactNeighborY="8868">
        <dgm:presLayoutVars>
          <dgm:chMax val="1"/>
          <dgm:chPref val="1"/>
        </dgm:presLayoutVars>
      </dgm:prSet>
      <dgm:spPr/>
    </dgm:pt>
    <dgm:pt modelId="{CD45CAB8-1A7D-47A1-8448-979EE00947DA}" type="pres">
      <dgm:prSet presAssocID="{F89E82B1-D808-4AC3-9C4B-8A1DB461E15F}" presName="sibTrans" presStyleCnt="0"/>
      <dgm:spPr/>
    </dgm:pt>
    <dgm:pt modelId="{AF079D48-FE59-477C-9AF6-5A406F2C6BBD}" type="pres">
      <dgm:prSet presAssocID="{46C80FF0-3EBD-47FA-9F72-4A0254A6591F}" presName="compNode" presStyleCnt="0"/>
      <dgm:spPr/>
    </dgm:pt>
    <dgm:pt modelId="{A06A2AF1-BEDE-4B49-A442-BF7D09C647C5}" type="pres">
      <dgm:prSet presAssocID="{46C80FF0-3EBD-47FA-9F72-4A0254A6591F}" presName="iconBgRect" presStyleLbl="bgShp" presStyleIdx="2" presStyleCnt="3"/>
      <dgm:spPr/>
    </dgm:pt>
    <dgm:pt modelId="{F458C21F-EEE5-4CDA-927D-C320070F6B92}" type="pres">
      <dgm:prSet presAssocID="{46C80FF0-3EBD-47FA-9F72-4A0254A6591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8D9E3D6C-2D25-4C70-860C-414AA55EA74F}" type="pres">
      <dgm:prSet presAssocID="{46C80FF0-3EBD-47FA-9F72-4A0254A6591F}" presName="spaceRect" presStyleCnt="0"/>
      <dgm:spPr/>
    </dgm:pt>
    <dgm:pt modelId="{33C33EFA-8D81-4FCC-82BF-31C15598E816}" type="pres">
      <dgm:prSet presAssocID="{46C80FF0-3EBD-47FA-9F72-4A0254A6591F}" presName="textRect" presStyleLbl="revTx" presStyleIdx="2" presStyleCnt="3" custLinFactX="-19617" custLinFactNeighborX="-100000" custLinFactNeighborY="-10742">
        <dgm:presLayoutVars>
          <dgm:chMax val="1"/>
          <dgm:chPref val="1"/>
        </dgm:presLayoutVars>
      </dgm:prSet>
      <dgm:spPr/>
    </dgm:pt>
  </dgm:ptLst>
  <dgm:cxnLst>
    <dgm:cxn modelId="{5C454400-BFF5-4972-9BAE-E387B71642B1}" type="presOf" srcId="{46C80FF0-3EBD-47FA-9F72-4A0254A6591F}" destId="{33C33EFA-8D81-4FCC-82BF-31C15598E816}" srcOrd="0" destOrd="0" presId="urn:microsoft.com/office/officeart/2018/5/layout/IconCircleLabelList"/>
    <dgm:cxn modelId="{A96D2103-9B60-4546-81E6-498A2E8B39E7}" type="presOf" srcId="{19D559DD-14ED-4D0E-B046-4A5003CE0120}" destId="{5F737F3F-EC51-4776-9CAD-A9360742E63B}" srcOrd="0" destOrd="0" presId="urn:microsoft.com/office/officeart/2018/5/layout/IconCircleLabelList"/>
    <dgm:cxn modelId="{0E8DC416-8FE7-4B33-AEDD-5E10F61AD8F7}" type="presOf" srcId="{AEDC0B1D-973F-48E4-A916-F3D8F2709659}" destId="{48054EF8-70D9-4DD3-88C2-A942B724476D}" srcOrd="0" destOrd="0" presId="urn:microsoft.com/office/officeart/2018/5/layout/IconCircleLabelList"/>
    <dgm:cxn modelId="{9D236617-6165-47F4-B5A8-9531CB794A9C}" srcId="{AEDC0B1D-973F-48E4-A916-F3D8F2709659}" destId="{8FA6F284-66B6-499C-AC2A-F522A6FC375A}" srcOrd="1" destOrd="0" parTransId="{20509EC3-6295-4141-995B-D446489EBD1E}" sibTransId="{F89E82B1-D808-4AC3-9C4B-8A1DB461E15F}"/>
    <dgm:cxn modelId="{62DF7527-4240-4EEB-BFBD-4042E72D1027}" type="presOf" srcId="{8FA6F284-66B6-499C-AC2A-F522A6FC375A}" destId="{A66C97B6-6ED0-4662-BA16-D9753E499051}" srcOrd="0" destOrd="0" presId="urn:microsoft.com/office/officeart/2018/5/layout/IconCircleLabelList"/>
    <dgm:cxn modelId="{E86E1DB3-18F1-4F54-9ED4-35406E15F565}" srcId="{AEDC0B1D-973F-48E4-A916-F3D8F2709659}" destId="{46C80FF0-3EBD-47FA-9F72-4A0254A6591F}" srcOrd="2" destOrd="0" parTransId="{1BAC4305-ECBC-42B0-929E-4E7B100431F3}" sibTransId="{229B0CF5-6BD7-420C-A72C-218EC1A74C84}"/>
    <dgm:cxn modelId="{E134D8C6-2F25-4C72-8418-9DB83A644791}" srcId="{AEDC0B1D-973F-48E4-A916-F3D8F2709659}" destId="{19D559DD-14ED-4D0E-B046-4A5003CE0120}" srcOrd="0" destOrd="0" parTransId="{5F0BC259-0B38-430E-8844-D62C356F0EA0}" sibTransId="{B7E185EA-D17B-4495-A87B-46BFD3F1B237}"/>
    <dgm:cxn modelId="{82C89BFD-FF5C-467E-8E76-DDD1F5E41FBA}" type="presParOf" srcId="{48054EF8-70D9-4DD3-88C2-A942B724476D}" destId="{56E5EAFA-F69B-4867-8931-6504ACC05A72}" srcOrd="0" destOrd="0" presId="urn:microsoft.com/office/officeart/2018/5/layout/IconCircleLabelList"/>
    <dgm:cxn modelId="{6CF8888C-FF88-42C4-ACF0-3710B5752733}" type="presParOf" srcId="{56E5EAFA-F69B-4867-8931-6504ACC05A72}" destId="{9DA4AA8D-A055-4AB1-82B3-2C37EF142F54}" srcOrd="0" destOrd="0" presId="urn:microsoft.com/office/officeart/2018/5/layout/IconCircleLabelList"/>
    <dgm:cxn modelId="{1D60D1D5-C36B-4AED-B8B3-173FD71B5D05}" type="presParOf" srcId="{56E5EAFA-F69B-4867-8931-6504ACC05A72}" destId="{271D2577-E8B1-4917-8FDD-4867818AC632}" srcOrd="1" destOrd="0" presId="urn:microsoft.com/office/officeart/2018/5/layout/IconCircleLabelList"/>
    <dgm:cxn modelId="{90B3691D-F971-4939-BAEA-1D8BFFB9991F}" type="presParOf" srcId="{56E5EAFA-F69B-4867-8931-6504ACC05A72}" destId="{EBF7CF6F-C93C-4235-9506-D2807261467C}" srcOrd="2" destOrd="0" presId="urn:microsoft.com/office/officeart/2018/5/layout/IconCircleLabelList"/>
    <dgm:cxn modelId="{39A837BC-84F4-4B43-8B7C-858D2675DF46}" type="presParOf" srcId="{56E5EAFA-F69B-4867-8931-6504ACC05A72}" destId="{5F737F3F-EC51-4776-9CAD-A9360742E63B}" srcOrd="3" destOrd="0" presId="urn:microsoft.com/office/officeart/2018/5/layout/IconCircleLabelList"/>
    <dgm:cxn modelId="{35516771-09B7-444F-97D0-2DE922E1AC44}" type="presParOf" srcId="{48054EF8-70D9-4DD3-88C2-A942B724476D}" destId="{FB4E7425-5E01-4526-9BAC-0767384116A2}" srcOrd="1" destOrd="0" presId="urn:microsoft.com/office/officeart/2018/5/layout/IconCircleLabelList"/>
    <dgm:cxn modelId="{4C665619-B72C-490A-AC46-784C63CD9B47}" type="presParOf" srcId="{48054EF8-70D9-4DD3-88C2-A942B724476D}" destId="{58B290CE-5929-4786-82BF-FD5B1E8ABCF2}" srcOrd="2" destOrd="0" presId="urn:microsoft.com/office/officeart/2018/5/layout/IconCircleLabelList"/>
    <dgm:cxn modelId="{B4C459A0-53E3-47D8-B39C-D7D6E73A3A9F}" type="presParOf" srcId="{58B290CE-5929-4786-82BF-FD5B1E8ABCF2}" destId="{E50A9238-47E5-4D2A-B425-C234A52EEFD1}" srcOrd="0" destOrd="0" presId="urn:microsoft.com/office/officeart/2018/5/layout/IconCircleLabelList"/>
    <dgm:cxn modelId="{FA8DD984-CEA2-4188-A7A4-21BB2ECD0374}" type="presParOf" srcId="{58B290CE-5929-4786-82BF-FD5B1E8ABCF2}" destId="{07F6E535-9079-4987-BFAC-0BE4D6B1F648}" srcOrd="1" destOrd="0" presId="urn:microsoft.com/office/officeart/2018/5/layout/IconCircleLabelList"/>
    <dgm:cxn modelId="{A982B795-E3BE-4CD2-B204-3261018BE798}" type="presParOf" srcId="{58B290CE-5929-4786-82BF-FD5B1E8ABCF2}" destId="{7717AEA5-ECE2-4179-93E0-BDA033C89FF8}" srcOrd="2" destOrd="0" presId="urn:microsoft.com/office/officeart/2018/5/layout/IconCircleLabelList"/>
    <dgm:cxn modelId="{FC5F5A94-1E65-4895-82A2-F984E0C6D6BA}" type="presParOf" srcId="{58B290CE-5929-4786-82BF-FD5B1E8ABCF2}" destId="{A66C97B6-6ED0-4662-BA16-D9753E499051}" srcOrd="3" destOrd="0" presId="urn:microsoft.com/office/officeart/2018/5/layout/IconCircleLabelList"/>
    <dgm:cxn modelId="{443B5291-E985-4011-8FAF-09D8E1C4B580}" type="presParOf" srcId="{48054EF8-70D9-4DD3-88C2-A942B724476D}" destId="{CD45CAB8-1A7D-47A1-8448-979EE00947DA}" srcOrd="3" destOrd="0" presId="urn:microsoft.com/office/officeart/2018/5/layout/IconCircleLabelList"/>
    <dgm:cxn modelId="{15C7E479-3825-4EAB-AFAA-84EB73F8B561}" type="presParOf" srcId="{48054EF8-70D9-4DD3-88C2-A942B724476D}" destId="{AF079D48-FE59-477C-9AF6-5A406F2C6BBD}" srcOrd="4" destOrd="0" presId="urn:microsoft.com/office/officeart/2018/5/layout/IconCircleLabelList"/>
    <dgm:cxn modelId="{4F9769FC-6161-40ED-8E41-5FB8F433C9C9}" type="presParOf" srcId="{AF079D48-FE59-477C-9AF6-5A406F2C6BBD}" destId="{A06A2AF1-BEDE-4B49-A442-BF7D09C647C5}" srcOrd="0" destOrd="0" presId="urn:microsoft.com/office/officeart/2018/5/layout/IconCircleLabelList"/>
    <dgm:cxn modelId="{23BAA83C-EE28-457E-A16D-95A4565B260B}" type="presParOf" srcId="{AF079D48-FE59-477C-9AF6-5A406F2C6BBD}" destId="{F458C21F-EEE5-4CDA-927D-C320070F6B92}" srcOrd="1" destOrd="0" presId="urn:microsoft.com/office/officeart/2018/5/layout/IconCircleLabelList"/>
    <dgm:cxn modelId="{85EE6EF3-EBDE-4CA5-8F29-E9FE434842D7}" type="presParOf" srcId="{AF079D48-FE59-477C-9AF6-5A406F2C6BBD}" destId="{8D9E3D6C-2D25-4C70-860C-414AA55EA74F}" srcOrd="2" destOrd="0" presId="urn:microsoft.com/office/officeart/2018/5/layout/IconCircleLabelList"/>
    <dgm:cxn modelId="{F4912D29-A19A-4E80-8B36-61CB2FD15213}" type="presParOf" srcId="{AF079D48-FE59-477C-9AF6-5A406F2C6BBD}" destId="{33C33EFA-8D81-4FCC-82BF-31C15598E81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14E4DE-AD00-41AB-B53B-A96A333DAAF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93F4129-8545-47C6-A290-B34C3779589F}">
      <dgm:prSet/>
      <dgm:spPr/>
      <dgm:t>
        <a:bodyPr/>
        <a:lstStyle/>
        <a:p>
          <a:r>
            <a:rPr lang="en-US">
              <a:latin typeface="+mj-lt"/>
            </a:rPr>
            <a:t>The GDO team is available for one-on-one calls with Tribes to discuss the grant. Please contact: </a:t>
          </a:r>
          <a:r>
            <a:rPr lang="en-US">
              <a:latin typeface="+mj-lt"/>
              <a:hlinkClick xmlns:r="http://schemas.openxmlformats.org/officeDocument/2006/relationships" r:id="rId1"/>
            </a:rPr>
            <a:t>GDOTribalAssistance@hq.doe.gov</a:t>
          </a:r>
          <a:r>
            <a:rPr lang="en-US">
              <a:latin typeface="+mj-lt"/>
            </a:rPr>
            <a:t> </a:t>
          </a:r>
        </a:p>
      </dgm:t>
    </dgm:pt>
    <dgm:pt modelId="{5BE16FD7-8A9C-47CC-BE57-38F9EAC326D0}" type="parTrans" cxnId="{3130579A-3AF4-4408-82B3-9CF2D848832A}">
      <dgm:prSet/>
      <dgm:spPr/>
      <dgm:t>
        <a:bodyPr/>
        <a:lstStyle/>
        <a:p>
          <a:endParaRPr lang="en-US"/>
        </a:p>
      </dgm:t>
    </dgm:pt>
    <dgm:pt modelId="{AC274366-E4EE-4096-9942-D50005496459}" type="sibTrans" cxnId="{3130579A-3AF4-4408-82B3-9CF2D848832A}">
      <dgm:prSet/>
      <dgm:spPr/>
      <dgm:t>
        <a:bodyPr/>
        <a:lstStyle/>
        <a:p>
          <a:endParaRPr lang="en-US"/>
        </a:p>
      </dgm:t>
    </dgm:pt>
    <dgm:pt modelId="{20F9F726-A25C-4053-BDCD-640A20E59FBF}">
      <dgm:prSet/>
      <dgm:spPr/>
      <dgm:t>
        <a:bodyPr/>
        <a:lstStyle/>
        <a:p>
          <a:r>
            <a:rPr lang="en-US"/>
            <a:t>Can provide information on cost match and other relevant funding opportunities</a:t>
          </a:r>
        </a:p>
      </dgm:t>
    </dgm:pt>
    <dgm:pt modelId="{1BBC8991-626C-4145-96B9-839A4589BC1E}" type="parTrans" cxnId="{E339F87D-E8A4-4632-A8D7-773CB10139F9}">
      <dgm:prSet/>
      <dgm:spPr/>
      <dgm:t>
        <a:bodyPr/>
        <a:lstStyle/>
        <a:p>
          <a:endParaRPr lang="en-US"/>
        </a:p>
      </dgm:t>
    </dgm:pt>
    <dgm:pt modelId="{2B4DA14E-333C-4715-A652-5BFDE08C3994}" type="sibTrans" cxnId="{E339F87D-E8A4-4632-A8D7-773CB10139F9}">
      <dgm:prSet/>
      <dgm:spPr/>
      <dgm:t>
        <a:bodyPr/>
        <a:lstStyle/>
        <a:p>
          <a:endParaRPr lang="en-US"/>
        </a:p>
      </dgm:t>
    </dgm:pt>
    <dgm:pt modelId="{18D787AD-BC83-4047-9BD2-645C5A874DC3}">
      <dgm:prSet/>
      <dgm:spPr/>
      <dgm:t>
        <a:bodyPr/>
        <a:lstStyle/>
        <a:p>
          <a:r>
            <a:rPr lang="en-US"/>
            <a:t>Can assist with reaching out to eligible entities</a:t>
          </a:r>
        </a:p>
      </dgm:t>
    </dgm:pt>
    <dgm:pt modelId="{7064333B-FE40-4809-A10A-9591B849CFF5}" type="parTrans" cxnId="{4CCBC020-0B8A-48F2-8A82-D1B51228E7F8}">
      <dgm:prSet/>
      <dgm:spPr/>
      <dgm:t>
        <a:bodyPr/>
        <a:lstStyle/>
        <a:p>
          <a:endParaRPr lang="en-US"/>
        </a:p>
      </dgm:t>
    </dgm:pt>
    <dgm:pt modelId="{322260DC-161A-4048-A6E9-0668A796A83F}" type="sibTrans" cxnId="{4CCBC020-0B8A-48F2-8A82-D1B51228E7F8}">
      <dgm:prSet/>
      <dgm:spPr/>
      <dgm:t>
        <a:bodyPr/>
        <a:lstStyle/>
        <a:p>
          <a:endParaRPr lang="en-US"/>
        </a:p>
      </dgm:t>
    </dgm:pt>
    <dgm:pt modelId="{D41B68A6-A39F-4276-93D5-F1555AA8BD90}" type="pres">
      <dgm:prSet presAssocID="{8614E4DE-AD00-41AB-B53B-A96A333DAAFD}" presName="root" presStyleCnt="0">
        <dgm:presLayoutVars>
          <dgm:dir/>
          <dgm:resizeHandles val="exact"/>
        </dgm:presLayoutVars>
      </dgm:prSet>
      <dgm:spPr/>
    </dgm:pt>
    <dgm:pt modelId="{09281351-C0AB-4CC3-8BF4-2BFA08159299}" type="pres">
      <dgm:prSet presAssocID="{C93F4129-8545-47C6-A290-B34C3779589F}" presName="compNode" presStyleCnt="0"/>
      <dgm:spPr/>
    </dgm:pt>
    <dgm:pt modelId="{95DEAC86-81AD-4E47-966A-BC11E31F42C7}" type="pres">
      <dgm:prSet presAssocID="{C93F4129-8545-47C6-A290-B34C3779589F}" presName="bgRect" presStyleLbl="bgShp" presStyleIdx="0" presStyleCnt="3"/>
      <dgm:spPr>
        <a:solidFill>
          <a:srgbClr val="E7E6E6"/>
        </a:solidFill>
      </dgm:spPr>
    </dgm:pt>
    <dgm:pt modelId="{2CF9C651-F1ED-4366-BC8A-F08F6405FC8E}" type="pres">
      <dgm:prSet presAssocID="{C93F4129-8545-47C6-A290-B34C3779589F}"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peaker Phone"/>
        </a:ext>
      </dgm:extLst>
    </dgm:pt>
    <dgm:pt modelId="{4B7F27F9-E08D-4180-ACAD-8946189CE194}" type="pres">
      <dgm:prSet presAssocID="{C93F4129-8545-47C6-A290-B34C3779589F}" presName="spaceRect" presStyleCnt="0"/>
      <dgm:spPr/>
    </dgm:pt>
    <dgm:pt modelId="{6899E4F9-8BC7-4127-8B99-D20B91733D13}" type="pres">
      <dgm:prSet presAssocID="{C93F4129-8545-47C6-A290-B34C3779589F}" presName="parTx" presStyleLbl="revTx" presStyleIdx="0" presStyleCnt="3">
        <dgm:presLayoutVars>
          <dgm:chMax val="0"/>
          <dgm:chPref val="0"/>
        </dgm:presLayoutVars>
      </dgm:prSet>
      <dgm:spPr/>
    </dgm:pt>
    <dgm:pt modelId="{000ED788-434E-4100-ABB0-4E2CE5644A60}" type="pres">
      <dgm:prSet presAssocID="{AC274366-E4EE-4096-9942-D50005496459}" presName="sibTrans" presStyleCnt="0"/>
      <dgm:spPr/>
    </dgm:pt>
    <dgm:pt modelId="{AAE94160-0442-4719-9147-C5A98B7F7388}" type="pres">
      <dgm:prSet presAssocID="{20F9F726-A25C-4053-BDCD-640A20E59FBF}" presName="compNode" presStyleCnt="0"/>
      <dgm:spPr/>
    </dgm:pt>
    <dgm:pt modelId="{05A1EF11-A8EA-4AAA-AA7E-EB783CB03E27}" type="pres">
      <dgm:prSet presAssocID="{20F9F726-A25C-4053-BDCD-640A20E59FBF}" presName="bgRect" presStyleLbl="bgShp" presStyleIdx="1" presStyleCnt="3"/>
      <dgm:spPr>
        <a:solidFill>
          <a:srgbClr val="E7E6E6"/>
        </a:solidFill>
      </dgm:spPr>
    </dgm:pt>
    <dgm:pt modelId="{6D796F93-E5CA-4459-8441-792E23C57863}" type="pres">
      <dgm:prSet presAssocID="{20F9F726-A25C-4053-BDCD-640A20E59FBF}"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oney"/>
        </a:ext>
      </dgm:extLst>
    </dgm:pt>
    <dgm:pt modelId="{D4D02611-06ED-40A9-B28A-21839D784674}" type="pres">
      <dgm:prSet presAssocID="{20F9F726-A25C-4053-BDCD-640A20E59FBF}" presName="spaceRect" presStyleCnt="0"/>
      <dgm:spPr/>
    </dgm:pt>
    <dgm:pt modelId="{9BF57FFA-4FAF-44CD-8654-644C6947F011}" type="pres">
      <dgm:prSet presAssocID="{20F9F726-A25C-4053-BDCD-640A20E59FBF}" presName="parTx" presStyleLbl="revTx" presStyleIdx="1" presStyleCnt="3">
        <dgm:presLayoutVars>
          <dgm:chMax val="0"/>
          <dgm:chPref val="0"/>
        </dgm:presLayoutVars>
      </dgm:prSet>
      <dgm:spPr/>
    </dgm:pt>
    <dgm:pt modelId="{FB196357-C45D-4332-BDBB-70DE6EF716C1}" type="pres">
      <dgm:prSet presAssocID="{2B4DA14E-333C-4715-A652-5BFDE08C3994}" presName="sibTrans" presStyleCnt="0"/>
      <dgm:spPr/>
    </dgm:pt>
    <dgm:pt modelId="{431C388E-878A-4141-9DAB-6896CBC31FD5}" type="pres">
      <dgm:prSet presAssocID="{18D787AD-BC83-4047-9BD2-645C5A874DC3}" presName="compNode" presStyleCnt="0"/>
      <dgm:spPr/>
    </dgm:pt>
    <dgm:pt modelId="{49435ABD-7B9E-4B67-B19A-07775DA88FA4}" type="pres">
      <dgm:prSet presAssocID="{18D787AD-BC83-4047-9BD2-645C5A874DC3}" presName="bgRect" presStyleLbl="bgShp" presStyleIdx="2" presStyleCnt="3"/>
      <dgm:spPr>
        <a:solidFill>
          <a:srgbClr val="E7E6E6"/>
        </a:solidFill>
      </dgm:spPr>
    </dgm:pt>
    <dgm:pt modelId="{7E2D1BF7-8D72-4A78-A9F1-5C1FEFD19596}" type="pres">
      <dgm:prSet presAssocID="{18D787AD-BC83-4047-9BD2-645C5A874DC3}"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Checkmark"/>
        </a:ext>
      </dgm:extLst>
    </dgm:pt>
    <dgm:pt modelId="{5868C57F-B850-447F-9E91-355A6F6B73B2}" type="pres">
      <dgm:prSet presAssocID="{18D787AD-BC83-4047-9BD2-645C5A874DC3}" presName="spaceRect" presStyleCnt="0"/>
      <dgm:spPr/>
    </dgm:pt>
    <dgm:pt modelId="{B45D8213-FFA8-483E-941D-E1ABEEA74893}" type="pres">
      <dgm:prSet presAssocID="{18D787AD-BC83-4047-9BD2-645C5A874DC3}" presName="parTx" presStyleLbl="revTx" presStyleIdx="2" presStyleCnt="3">
        <dgm:presLayoutVars>
          <dgm:chMax val="0"/>
          <dgm:chPref val="0"/>
        </dgm:presLayoutVars>
      </dgm:prSet>
      <dgm:spPr/>
    </dgm:pt>
  </dgm:ptLst>
  <dgm:cxnLst>
    <dgm:cxn modelId="{4CCBC020-0B8A-48F2-8A82-D1B51228E7F8}" srcId="{8614E4DE-AD00-41AB-B53B-A96A333DAAFD}" destId="{18D787AD-BC83-4047-9BD2-645C5A874DC3}" srcOrd="2" destOrd="0" parTransId="{7064333B-FE40-4809-A10A-9591B849CFF5}" sibTransId="{322260DC-161A-4048-A6E9-0668A796A83F}"/>
    <dgm:cxn modelId="{CFC6B324-5718-4BF2-9A10-99CF4C76998A}" type="presOf" srcId="{C93F4129-8545-47C6-A290-B34C3779589F}" destId="{6899E4F9-8BC7-4127-8B99-D20B91733D13}" srcOrd="0" destOrd="0" presId="urn:microsoft.com/office/officeart/2018/2/layout/IconVerticalSolidList"/>
    <dgm:cxn modelId="{7D5D2534-7AC5-4C25-96F6-F1BBB8001EEB}" type="presOf" srcId="{8614E4DE-AD00-41AB-B53B-A96A333DAAFD}" destId="{D41B68A6-A39F-4276-93D5-F1555AA8BD90}" srcOrd="0" destOrd="0" presId="urn:microsoft.com/office/officeart/2018/2/layout/IconVerticalSolidList"/>
    <dgm:cxn modelId="{CD79904B-EDE8-4958-B46C-E416E8948EF9}" type="presOf" srcId="{20F9F726-A25C-4053-BDCD-640A20E59FBF}" destId="{9BF57FFA-4FAF-44CD-8654-644C6947F011}" srcOrd="0" destOrd="0" presId="urn:microsoft.com/office/officeart/2018/2/layout/IconVerticalSolidList"/>
    <dgm:cxn modelId="{E339F87D-E8A4-4632-A8D7-773CB10139F9}" srcId="{8614E4DE-AD00-41AB-B53B-A96A333DAAFD}" destId="{20F9F726-A25C-4053-BDCD-640A20E59FBF}" srcOrd="1" destOrd="0" parTransId="{1BBC8991-626C-4145-96B9-839A4589BC1E}" sibTransId="{2B4DA14E-333C-4715-A652-5BFDE08C3994}"/>
    <dgm:cxn modelId="{3130579A-3AF4-4408-82B3-9CF2D848832A}" srcId="{8614E4DE-AD00-41AB-B53B-A96A333DAAFD}" destId="{C93F4129-8545-47C6-A290-B34C3779589F}" srcOrd="0" destOrd="0" parTransId="{5BE16FD7-8A9C-47CC-BE57-38F9EAC326D0}" sibTransId="{AC274366-E4EE-4096-9942-D50005496459}"/>
    <dgm:cxn modelId="{43B2AA9A-D502-4B47-B6A6-F52F5B4FC2CE}" type="presOf" srcId="{18D787AD-BC83-4047-9BD2-645C5A874DC3}" destId="{B45D8213-FFA8-483E-941D-E1ABEEA74893}" srcOrd="0" destOrd="0" presId="urn:microsoft.com/office/officeart/2018/2/layout/IconVerticalSolidList"/>
    <dgm:cxn modelId="{6B7D4F40-2E57-452F-B80A-6622BD07D791}" type="presParOf" srcId="{D41B68A6-A39F-4276-93D5-F1555AA8BD90}" destId="{09281351-C0AB-4CC3-8BF4-2BFA08159299}" srcOrd="0" destOrd="0" presId="urn:microsoft.com/office/officeart/2018/2/layout/IconVerticalSolidList"/>
    <dgm:cxn modelId="{A6DDE72F-28AB-4CAD-839A-1BFAD82A9873}" type="presParOf" srcId="{09281351-C0AB-4CC3-8BF4-2BFA08159299}" destId="{95DEAC86-81AD-4E47-966A-BC11E31F42C7}" srcOrd="0" destOrd="0" presId="urn:microsoft.com/office/officeart/2018/2/layout/IconVerticalSolidList"/>
    <dgm:cxn modelId="{CEEA40AB-CEDE-4142-A14E-4E1B2BC4E338}" type="presParOf" srcId="{09281351-C0AB-4CC3-8BF4-2BFA08159299}" destId="{2CF9C651-F1ED-4366-BC8A-F08F6405FC8E}" srcOrd="1" destOrd="0" presId="urn:microsoft.com/office/officeart/2018/2/layout/IconVerticalSolidList"/>
    <dgm:cxn modelId="{A4B68101-ADE3-487C-BF90-234916EA4404}" type="presParOf" srcId="{09281351-C0AB-4CC3-8BF4-2BFA08159299}" destId="{4B7F27F9-E08D-4180-ACAD-8946189CE194}" srcOrd="2" destOrd="0" presId="urn:microsoft.com/office/officeart/2018/2/layout/IconVerticalSolidList"/>
    <dgm:cxn modelId="{0FBE47EE-7105-4ADF-AD3C-60B661F682A2}" type="presParOf" srcId="{09281351-C0AB-4CC3-8BF4-2BFA08159299}" destId="{6899E4F9-8BC7-4127-8B99-D20B91733D13}" srcOrd="3" destOrd="0" presId="urn:microsoft.com/office/officeart/2018/2/layout/IconVerticalSolidList"/>
    <dgm:cxn modelId="{4B37709C-6950-4B51-AC39-CEE8A0325941}" type="presParOf" srcId="{D41B68A6-A39F-4276-93D5-F1555AA8BD90}" destId="{000ED788-434E-4100-ABB0-4E2CE5644A60}" srcOrd="1" destOrd="0" presId="urn:microsoft.com/office/officeart/2018/2/layout/IconVerticalSolidList"/>
    <dgm:cxn modelId="{0BFFB483-5631-4DD8-8CD5-AED8F5029F3D}" type="presParOf" srcId="{D41B68A6-A39F-4276-93D5-F1555AA8BD90}" destId="{AAE94160-0442-4719-9147-C5A98B7F7388}" srcOrd="2" destOrd="0" presId="urn:microsoft.com/office/officeart/2018/2/layout/IconVerticalSolidList"/>
    <dgm:cxn modelId="{E94E7E0E-E8C6-46D4-96C6-3957C314B859}" type="presParOf" srcId="{AAE94160-0442-4719-9147-C5A98B7F7388}" destId="{05A1EF11-A8EA-4AAA-AA7E-EB783CB03E27}" srcOrd="0" destOrd="0" presId="urn:microsoft.com/office/officeart/2018/2/layout/IconVerticalSolidList"/>
    <dgm:cxn modelId="{84223563-4D4C-46DE-8F2A-5E5B63407137}" type="presParOf" srcId="{AAE94160-0442-4719-9147-C5A98B7F7388}" destId="{6D796F93-E5CA-4459-8441-792E23C57863}" srcOrd="1" destOrd="0" presId="urn:microsoft.com/office/officeart/2018/2/layout/IconVerticalSolidList"/>
    <dgm:cxn modelId="{95CFC37A-58A1-445D-B1A3-7D4A964F7829}" type="presParOf" srcId="{AAE94160-0442-4719-9147-C5A98B7F7388}" destId="{D4D02611-06ED-40A9-B28A-21839D784674}" srcOrd="2" destOrd="0" presId="urn:microsoft.com/office/officeart/2018/2/layout/IconVerticalSolidList"/>
    <dgm:cxn modelId="{9589199D-7B34-4C50-B032-EB9003CA7173}" type="presParOf" srcId="{AAE94160-0442-4719-9147-C5A98B7F7388}" destId="{9BF57FFA-4FAF-44CD-8654-644C6947F011}" srcOrd="3" destOrd="0" presId="urn:microsoft.com/office/officeart/2018/2/layout/IconVerticalSolidList"/>
    <dgm:cxn modelId="{035F302E-95D8-402F-A459-C889494D2B1B}" type="presParOf" srcId="{D41B68A6-A39F-4276-93D5-F1555AA8BD90}" destId="{FB196357-C45D-4332-BDBB-70DE6EF716C1}" srcOrd="3" destOrd="0" presId="urn:microsoft.com/office/officeart/2018/2/layout/IconVerticalSolidList"/>
    <dgm:cxn modelId="{32D8EF1E-4014-4FA0-8140-3ADC0ED7D0E0}" type="presParOf" srcId="{D41B68A6-A39F-4276-93D5-F1555AA8BD90}" destId="{431C388E-878A-4141-9DAB-6896CBC31FD5}" srcOrd="4" destOrd="0" presId="urn:microsoft.com/office/officeart/2018/2/layout/IconVerticalSolidList"/>
    <dgm:cxn modelId="{F43CBD13-406C-4D28-A90A-B6472BBC3AEC}" type="presParOf" srcId="{431C388E-878A-4141-9DAB-6896CBC31FD5}" destId="{49435ABD-7B9E-4B67-B19A-07775DA88FA4}" srcOrd="0" destOrd="0" presId="urn:microsoft.com/office/officeart/2018/2/layout/IconVerticalSolidList"/>
    <dgm:cxn modelId="{DECD9C8B-3EE2-480E-9CFA-C69B4E598BC8}" type="presParOf" srcId="{431C388E-878A-4141-9DAB-6896CBC31FD5}" destId="{7E2D1BF7-8D72-4A78-A9F1-5C1FEFD19596}" srcOrd="1" destOrd="0" presId="urn:microsoft.com/office/officeart/2018/2/layout/IconVerticalSolidList"/>
    <dgm:cxn modelId="{7F92666D-D59B-42D9-8072-30BDC3BA9977}" type="presParOf" srcId="{431C388E-878A-4141-9DAB-6896CBC31FD5}" destId="{5868C57F-B850-447F-9E91-355A6F6B73B2}" srcOrd="2" destOrd="0" presId="urn:microsoft.com/office/officeart/2018/2/layout/IconVerticalSolidList"/>
    <dgm:cxn modelId="{B48EEB78-3049-4167-B930-2B4C3D3480EC}" type="presParOf" srcId="{431C388E-878A-4141-9DAB-6896CBC31FD5}" destId="{B45D8213-FFA8-483E-941D-E1ABEEA7489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8ADC7-78F4-4916-A859-FA526869895F}">
      <dsp:nvSpPr>
        <dsp:cNvPr id="0" name=""/>
        <dsp:cNvSpPr/>
      </dsp:nvSpPr>
      <dsp:spPr>
        <a:xfrm>
          <a:off x="2920896" y="2144827"/>
          <a:ext cx="91440" cy="2135682"/>
        </a:xfrm>
        <a:custGeom>
          <a:avLst/>
          <a:gdLst/>
          <a:ahLst/>
          <a:cxnLst/>
          <a:rect l="0" t="0" r="0" b="0"/>
          <a:pathLst>
            <a:path>
              <a:moveTo>
                <a:pt x="45720" y="0"/>
              </a:moveTo>
              <a:lnTo>
                <a:pt x="45720" y="1840297"/>
              </a:lnTo>
              <a:lnTo>
                <a:pt x="50502" y="1840297"/>
              </a:lnTo>
              <a:lnTo>
                <a:pt x="50502" y="21356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E9C85B-9D46-4D36-8F0D-F5A1A5F4B1E7}">
      <dsp:nvSpPr>
        <dsp:cNvPr id="0" name=""/>
        <dsp:cNvSpPr/>
      </dsp:nvSpPr>
      <dsp:spPr>
        <a:xfrm>
          <a:off x="2920896" y="2144827"/>
          <a:ext cx="91440" cy="399202"/>
        </a:xfrm>
        <a:custGeom>
          <a:avLst/>
          <a:gdLst/>
          <a:ahLst/>
          <a:cxnLst/>
          <a:rect l="0" t="0" r="0" b="0"/>
          <a:pathLst>
            <a:path>
              <a:moveTo>
                <a:pt x="45720" y="0"/>
              </a:moveTo>
              <a:lnTo>
                <a:pt x="45720" y="103817"/>
              </a:lnTo>
              <a:lnTo>
                <a:pt x="50488" y="103817"/>
              </a:lnTo>
              <a:lnTo>
                <a:pt x="50488" y="3992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71BC5A-32EF-489C-B328-257321805A83}">
      <dsp:nvSpPr>
        <dsp:cNvPr id="0" name=""/>
        <dsp:cNvSpPr/>
      </dsp:nvSpPr>
      <dsp:spPr>
        <a:xfrm>
          <a:off x="1560024" y="0"/>
          <a:ext cx="2813184" cy="2144827"/>
        </a:xfrm>
        <a:prstGeom prst="rect">
          <a:avLst/>
        </a:prstGeom>
        <a:solidFill>
          <a:srgbClr val="1757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a:solidFill>
              <a:schemeClr val="tx1"/>
            </a:solidFill>
          </a:endParaRPr>
        </a:p>
        <a:p>
          <a:pPr marL="0" lvl="0" indent="0" algn="ctr" defTabSz="1066800">
            <a:lnSpc>
              <a:spcPct val="90000"/>
            </a:lnSpc>
            <a:spcBef>
              <a:spcPct val="0"/>
            </a:spcBef>
            <a:spcAft>
              <a:spcPct val="35000"/>
            </a:spcAft>
            <a:buNone/>
          </a:pPr>
          <a:r>
            <a:rPr lang="en-US" sz="2400" kern="1200">
              <a:solidFill>
                <a:schemeClr val="bg1"/>
              </a:solidFill>
            </a:rPr>
            <a:t>Secretary of Energy</a:t>
          </a:r>
        </a:p>
        <a:p>
          <a:pPr marL="0" lvl="0" indent="0" algn="ctr" defTabSz="1066800">
            <a:lnSpc>
              <a:spcPct val="90000"/>
            </a:lnSpc>
            <a:spcBef>
              <a:spcPct val="0"/>
            </a:spcBef>
            <a:spcAft>
              <a:spcPct val="35000"/>
            </a:spcAft>
            <a:buNone/>
          </a:pPr>
          <a:r>
            <a:rPr lang="en-US" sz="2100" kern="1200">
              <a:solidFill>
                <a:schemeClr val="bg1"/>
              </a:solidFill>
            </a:rPr>
            <a:t>Deputy Energy Secretary</a:t>
          </a:r>
        </a:p>
        <a:p>
          <a:pPr marL="0" lvl="0" indent="0" algn="ctr" defTabSz="1066800">
            <a:lnSpc>
              <a:spcPct val="90000"/>
            </a:lnSpc>
            <a:spcBef>
              <a:spcPct val="0"/>
            </a:spcBef>
            <a:spcAft>
              <a:spcPct val="35000"/>
            </a:spcAft>
            <a:buNone/>
          </a:pPr>
          <a:endParaRPr lang="en-US" sz="1600" kern="1200">
            <a:solidFill>
              <a:schemeClr val="tx1"/>
            </a:solidFill>
          </a:endParaRPr>
        </a:p>
      </dsp:txBody>
      <dsp:txXfrm>
        <a:off x="1560024" y="0"/>
        <a:ext cx="2813184" cy="2144827"/>
      </dsp:txXfrm>
    </dsp:sp>
    <dsp:sp modelId="{88251623-2DA4-4189-8D3D-FB65DA6DF12E}">
      <dsp:nvSpPr>
        <dsp:cNvPr id="0" name=""/>
        <dsp:cNvSpPr/>
      </dsp:nvSpPr>
      <dsp:spPr>
        <a:xfrm>
          <a:off x="1564792" y="2544030"/>
          <a:ext cx="2813184" cy="1406592"/>
        </a:xfrm>
        <a:prstGeom prst="rect">
          <a:avLst/>
        </a:prstGeom>
        <a:solidFill>
          <a:srgbClr val="4FA0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Under Secretary for Science and </a:t>
          </a:r>
          <a:r>
            <a:rPr lang="en-US" sz="2000" kern="1200">
              <a:solidFill>
                <a:schemeClr val="bg1"/>
              </a:solidFill>
              <a:latin typeface="Franklin Gothic Book"/>
              <a:ea typeface="+mn-ea"/>
              <a:cs typeface="+mn-cs"/>
            </a:rPr>
            <a:t>Innovation</a:t>
          </a:r>
        </a:p>
      </dsp:txBody>
      <dsp:txXfrm>
        <a:off x="1564792" y="2544030"/>
        <a:ext cx="2813184" cy="1406592"/>
      </dsp:txXfrm>
    </dsp:sp>
    <dsp:sp modelId="{32166422-DA75-40F1-9697-41BAB72236FA}">
      <dsp:nvSpPr>
        <dsp:cNvPr id="0" name=""/>
        <dsp:cNvSpPr/>
      </dsp:nvSpPr>
      <dsp:spPr>
        <a:xfrm>
          <a:off x="1926877" y="4280510"/>
          <a:ext cx="2089042" cy="1259125"/>
        </a:xfrm>
        <a:prstGeom prst="rect">
          <a:avLst/>
        </a:prstGeom>
        <a:solidFill>
          <a:srgbClr val="4087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Arctic Energy Office</a:t>
          </a:r>
        </a:p>
      </dsp:txBody>
      <dsp:txXfrm>
        <a:off x="1926877" y="4280510"/>
        <a:ext cx="2089042" cy="1259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4AA8D-A055-4AB1-82B3-2C37EF142F54}">
      <dsp:nvSpPr>
        <dsp:cNvPr id="0" name=""/>
        <dsp:cNvSpPr/>
      </dsp:nvSpPr>
      <dsp:spPr>
        <a:xfrm>
          <a:off x="706487" y="80418"/>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1D2577-E8B1-4917-8FDD-4867818AC632}">
      <dsp:nvSpPr>
        <dsp:cNvPr id="0" name=""/>
        <dsp:cNvSpPr/>
      </dsp:nvSpPr>
      <dsp:spPr>
        <a:xfrm>
          <a:off x="1174487" y="548418"/>
          <a:ext cx="1260000" cy="126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737F3F-EC51-4776-9CAD-A9360742E63B}">
      <dsp:nvSpPr>
        <dsp:cNvPr id="0" name=""/>
        <dsp:cNvSpPr/>
      </dsp:nvSpPr>
      <dsp:spPr>
        <a:xfrm>
          <a:off x="4487" y="2960418"/>
          <a:ext cx="360000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cap="none">
              <a:latin typeface="Avenir LT Std 65 Medium (Headings)"/>
            </a:rPr>
            <a:t>GDO began awarding funds in May. </a:t>
          </a:r>
        </a:p>
      </dsp:txBody>
      <dsp:txXfrm>
        <a:off x="4487" y="2960418"/>
        <a:ext cx="3600000" cy="1123593"/>
      </dsp:txXfrm>
    </dsp:sp>
    <dsp:sp modelId="{E50A9238-47E5-4D2A-B425-C234A52EEFD1}">
      <dsp:nvSpPr>
        <dsp:cNvPr id="0" name=""/>
        <dsp:cNvSpPr/>
      </dsp:nvSpPr>
      <dsp:spPr>
        <a:xfrm>
          <a:off x="4936487" y="80418"/>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F6E535-9079-4987-BFAC-0BE4D6B1F648}">
      <dsp:nvSpPr>
        <dsp:cNvPr id="0" name=""/>
        <dsp:cNvSpPr/>
      </dsp:nvSpPr>
      <dsp:spPr>
        <a:xfrm>
          <a:off x="5404487" y="548418"/>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6C97B6-6ED0-4662-BA16-D9753E499051}">
      <dsp:nvSpPr>
        <dsp:cNvPr id="0" name=""/>
        <dsp:cNvSpPr/>
      </dsp:nvSpPr>
      <dsp:spPr>
        <a:xfrm>
          <a:off x="8468975" y="3040837"/>
          <a:ext cx="360000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a:latin typeface="Avenir LT Std 65 Medium (Headings)"/>
            </a:rPr>
            <a:t>Awards will continue on a rolling basis. </a:t>
          </a:r>
        </a:p>
      </dsp:txBody>
      <dsp:txXfrm>
        <a:off x="8468975" y="3040837"/>
        <a:ext cx="3600000" cy="1123593"/>
      </dsp:txXfrm>
    </dsp:sp>
    <dsp:sp modelId="{A06A2AF1-BEDE-4B49-A442-BF7D09C647C5}">
      <dsp:nvSpPr>
        <dsp:cNvPr id="0" name=""/>
        <dsp:cNvSpPr/>
      </dsp:nvSpPr>
      <dsp:spPr>
        <a:xfrm>
          <a:off x="9166487" y="80418"/>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58C21F-EEE5-4CDA-927D-C320070F6B92}">
      <dsp:nvSpPr>
        <dsp:cNvPr id="0" name=""/>
        <dsp:cNvSpPr/>
      </dsp:nvSpPr>
      <dsp:spPr>
        <a:xfrm>
          <a:off x="9634487" y="548418"/>
          <a:ext cx="1260000" cy="126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C33EFA-8D81-4FCC-82BF-31C15598E816}">
      <dsp:nvSpPr>
        <dsp:cNvPr id="0" name=""/>
        <dsp:cNvSpPr/>
      </dsp:nvSpPr>
      <dsp:spPr>
        <a:xfrm>
          <a:off x="4158275" y="2839722"/>
          <a:ext cx="360000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ts val="0"/>
            </a:spcAft>
            <a:buNone/>
            <a:defRPr cap="all"/>
          </a:pPr>
          <a:r>
            <a:rPr lang="en-US" sz="2400" kern="1200" cap="none">
              <a:latin typeface="Avenir LT Std 65 Medium (Headings)"/>
            </a:rPr>
            <a:t>GDO has awarded</a:t>
          </a:r>
        </a:p>
        <a:p>
          <a:pPr marL="0" lvl="0" indent="0" algn="ctr" defTabSz="1066800">
            <a:lnSpc>
              <a:spcPct val="100000"/>
            </a:lnSpc>
            <a:spcBef>
              <a:spcPct val="0"/>
            </a:spcBef>
            <a:spcAft>
              <a:spcPts val="0"/>
            </a:spcAft>
            <a:buNone/>
            <a:defRPr cap="all"/>
          </a:pPr>
          <a:r>
            <a:rPr lang="en-US" sz="2400" kern="1200" cap="none">
              <a:latin typeface="Avenir LT Std 65 Medium (Headings)"/>
            </a:rPr>
            <a:t>$4.4 million to Tribes to date.</a:t>
          </a:r>
        </a:p>
      </dsp:txBody>
      <dsp:txXfrm>
        <a:off x="4158275" y="2839722"/>
        <a:ext cx="3600000" cy="11235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EAC86-81AD-4E47-966A-BC11E31F42C7}">
      <dsp:nvSpPr>
        <dsp:cNvPr id="0" name=""/>
        <dsp:cNvSpPr/>
      </dsp:nvSpPr>
      <dsp:spPr>
        <a:xfrm>
          <a:off x="0" y="485"/>
          <a:ext cx="7438538" cy="1136573"/>
        </a:xfrm>
        <a:prstGeom prst="roundRect">
          <a:avLst>
            <a:gd name="adj" fmla="val 10000"/>
          </a:avLst>
        </a:prstGeom>
        <a:solidFill>
          <a:srgbClr val="E7E6E6"/>
        </a:solidFill>
        <a:ln>
          <a:noFill/>
        </a:ln>
        <a:effectLst/>
      </dsp:spPr>
      <dsp:style>
        <a:lnRef idx="0">
          <a:scrgbClr r="0" g="0" b="0"/>
        </a:lnRef>
        <a:fillRef idx="1">
          <a:scrgbClr r="0" g="0" b="0"/>
        </a:fillRef>
        <a:effectRef idx="0">
          <a:scrgbClr r="0" g="0" b="0"/>
        </a:effectRef>
        <a:fontRef idx="minor"/>
      </dsp:style>
    </dsp:sp>
    <dsp:sp modelId="{2CF9C651-F1ED-4366-BC8A-F08F6405FC8E}">
      <dsp:nvSpPr>
        <dsp:cNvPr id="0" name=""/>
        <dsp:cNvSpPr/>
      </dsp:nvSpPr>
      <dsp:spPr>
        <a:xfrm>
          <a:off x="343813" y="256214"/>
          <a:ext cx="625115" cy="6251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99E4F9-8BC7-4127-8B99-D20B91733D13}">
      <dsp:nvSpPr>
        <dsp:cNvPr id="0" name=""/>
        <dsp:cNvSpPr/>
      </dsp:nvSpPr>
      <dsp:spPr>
        <a:xfrm>
          <a:off x="1312742" y="485"/>
          <a:ext cx="6125795" cy="1136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287" tIns="120287" rIns="120287" bIns="120287" numCol="1" spcCol="1270" anchor="ctr" anchorCtr="0">
          <a:noAutofit/>
        </a:bodyPr>
        <a:lstStyle/>
        <a:p>
          <a:pPr marL="0" lvl="0" indent="0" algn="l" defTabSz="933450">
            <a:lnSpc>
              <a:spcPct val="90000"/>
            </a:lnSpc>
            <a:spcBef>
              <a:spcPct val="0"/>
            </a:spcBef>
            <a:spcAft>
              <a:spcPct val="35000"/>
            </a:spcAft>
            <a:buNone/>
          </a:pPr>
          <a:r>
            <a:rPr lang="en-US" sz="2100" kern="1200">
              <a:latin typeface="+mj-lt"/>
            </a:rPr>
            <a:t>The GDO team is available for one-on-one calls with Tribes to discuss the grant. Please contact: </a:t>
          </a:r>
          <a:r>
            <a:rPr lang="en-US" sz="2100" kern="1200">
              <a:latin typeface="+mj-lt"/>
              <a:hlinkClick xmlns:r="http://schemas.openxmlformats.org/officeDocument/2006/relationships" r:id="rId3"/>
            </a:rPr>
            <a:t>GDOTribalAssistance@hq.doe.gov</a:t>
          </a:r>
          <a:r>
            <a:rPr lang="en-US" sz="2100" kern="1200">
              <a:latin typeface="+mj-lt"/>
            </a:rPr>
            <a:t> </a:t>
          </a:r>
        </a:p>
      </dsp:txBody>
      <dsp:txXfrm>
        <a:off x="1312742" y="485"/>
        <a:ext cx="6125795" cy="1136573"/>
      </dsp:txXfrm>
    </dsp:sp>
    <dsp:sp modelId="{05A1EF11-A8EA-4AAA-AA7E-EB783CB03E27}">
      <dsp:nvSpPr>
        <dsp:cNvPr id="0" name=""/>
        <dsp:cNvSpPr/>
      </dsp:nvSpPr>
      <dsp:spPr>
        <a:xfrm>
          <a:off x="0" y="1421202"/>
          <a:ext cx="7438538" cy="1136573"/>
        </a:xfrm>
        <a:prstGeom prst="roundRect">
          <a:avLst>
            <a:gd name="adj" fmla="val 10000"/>
          </a:avLst>
        </a:prstGeom>
        <a:solidFill>
          <a:srgbClr val="E7E6E6"/>
        </a:solidFill>
        <a:ln>
          <a:noFill/>
        </a:ln>
        <a:effectLst/>
      </dsp:spPr>
      <dsp:style>
        <a:lnRef idx="0">
          <a:scrgbClr r="0" g="0" b="0"/>
        </a:lnRef>
        <a:fillRef idx="1">
          <a:scrgbClr r="0" g="0" b="0"/>
        </a:fillRef>
        <a:effectRef idx="0">
          <a:scrgbClr r="0" g="0" b="0"/>
        </a:effectRef>
        <a:fontRef idx="minor"/>
      </dsp:style>
    </dsp:sp>
    <dsp:sp modelId="{6D796F93-E5CA-4459-8441-792E23C57863}">
      <dsp:nvSpPr>
        <dsp:cNvPr id="0" name=""/>
        <dsp:cNvSpPr/>
      </dsp:nvSpPr>
      <dsp:spPr>
        <a:xfrm>
          <a:off x="343813" y="1676931"/>
          <a:ext cx="625115" cy="625115"/>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F57FFA-4FAF-44CD-8654-644C6947F011}">
      <dsp:nvSpPr>
        <dsp:cNvPr id="0" name=""/>
        <dsp:cNvSpPr/>
      </dsp:nvSpPr>
      <dsp:spPr>
        <a:xfrm>
          <a:off x="1312742" y="1421202"/>
          <a:ext cx="6125795" cy="1136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287" tIns="120287" rIns="120287" bIns="120287" numCol="1" spcCol="1270" anchor="ctr" anchorCtr="0">
          <a:noAutofit/>
        </a:bodyPr>
        <a:lstStyle/>
        <a:p>
          <a:pPr marL="0" lvl="0" indent="0" algn="l" defTabSz="933450">
            <a:lnSpc>
              <a:spcPct val="90000"/>
            </a:lnSpc>
            <a:spcBef>
              <a:spcPct val="0"/>
            </a:spcBef>
            <a:spcAft>
              <a:spcPct val="35000"/>
            </a:spcAft>
            <a:buNone/>
          </a:pPr>
          <a:r>
            <a:rPr lang="en-US" sz="2100" kern="1200"/>
            <a:t>Can provide information on cost match and other relevant funding opportunities</a:t>
          </a:r>
        </a:p>
      </dsp:txBody>
      <dsp:txXfrm>
        <a:off x="1312742" y="1421202"/>
        <a:ext cx="6125795" cy="1136573"/>
      </dsp:txXfrm>
    </dsp:sp>
    <dsp:sp modelId="{49435ABD-7B9E-4B67-B19A-07775DA88FA4}">
      <dsp:nvSpPr>
        <dsp:cNvPr id="0" name=""/>
        <dsp:cNvSpPr/>
      </dsp:nvSpPr>
      <dsp:spPr>
        <a:xfrm>
          <a:off x="0" y="2841918"/>
          <a:ext cx="7438538" cy="1136573"/>
        </a:xfrm>
        <a:prstGeom prst="roundRect">
          <a:avLst>
            <a:gd name="adj" fmla="val 10000"/>
          </a:avLst>
        </a:prstGeom>
        <a:solidFill>
          <a:srgbClr val="E7E6E6"/>
        </a:solidFill>
        <a:ln>
          <a:noFill/>
        </a:ln>
        <a:effectLst/>
      </dsp:spPr>
      <dsp:style>
        <a:lnRef idx="0">
          <a:scrgbClr r="0" g="0" b="0"/>
        </a:lnRef>
        <a:fillRef idx="1">
          <a:scrgbClr r="0" g="0" b="0"/>
        </a:fillRef>
        <a:effectRef idx="0">
          <a:scrgbClr r="0" g="0" b="0"/>
        </a:effectRef>
        <a:fontRef idx="minor"/>
      </dsp:style>
    </dsp:sp>
    <dsp:sp modelId="{7E2D1BF7-8D72-4A78-A9F1-5C1FEFD19596}">
      <dsp:nvSpPr>
        <dsp:cNvPr id="0" name=""/>
        <dsp:cNvSpPr/>
      </dsp:nvSpPr>
      <dsp:spPr>
        <a:xfrm>
          <a:off x="343813" y="3097647"/>
          <a:ext cx="625115" cy="625115"/>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5D8213-FFA8-483E-941D-E1ABEEA74893}">
      <dsp:nvSpPr>
        <dsp:cNvPr id="0" name=""/>
        <dsp:cNvSpPr/>
      </dsp:nvSpPr>
      <dsp:spPr>
        <a:xfrm>
          <a:off x="1312742" y="2841918"/>
          <a:ext cx="6125795" cy="1136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287" tIns="120287" rIns="120287" bIns="120287" numCol="1" spcCol="1270" anchor="ctr" anchorCtr="0">
          <a:noAutofit/>
        </a:bodyPr>
        <a:lstStyle/>
        <a:p>
          <a:pPr marL="0" lvl="0" indent="0" algn="l" defTabSz="933450">
            <a:lnSpc>
              <a:spcPct val="90000"/>
            </a:lnSpc>
            <a:spcBef>
              <a:spcPct val="0"/>
            </a:spcBef>
            <a:spcAft>
              <a:spcPct val="35000"/>
            </a:spcAft>
            <a:buNone/>
          </a:pPr>
          <a:r>
            <a:rPr lang="en-US" sz="2100" kern="1200"/>
            <a:t>Can assist with reaching out to eligible entities</a:t>
          </a:r>
        </a:p>
      </dsp:txBody>
      <dsp:txXfrm>
        <a:off x="1312742" y="2841918"/>
        <a:ext cx="6125795" cy="113657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EBBC23FD-7E7F-D24F-81B1-0C77C026B148}" type="datetimeFigureOut">
              <a:rPr lang="en-US" smtClean="0"/>
              <a:t>7/19/2023</a:t>
            </a:fld>
            <a:endParaRPr lang="en-US"/>
          </a:p>
        </p:txBody>
      </p:sp>
      <p:sp>
        <p:nvSpPr>
          <p:cNvPr id="4" name="Slide Image Placeholder 3"/>
          <p:cNvSpPr>
            <a:spLocks noGrp="1" noRot="1" noChangeAspect="1"/>
          </p:cNvSpPr>
          <p:nvPr>
            <p:ph type="sldImg" idx="2"/>
          </p:nvPr>
        </p:nvSpPr>
        <p:spPr>
          <a:xfrm>
            <a:off x="2698750" y="971550"/>
            <a:ext cx="4660900"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BC31900C-6E6D-BD4A-A068-2DAE7DA9B217}" type="slidenum">
              <a:rPr lang="en-US" smtClean="0"/>
              <a:t>‹#›</a:t>
            </a:fld>
            <a:endParaRPr lang="en-US"/>
          </a:p>
        </p:txBody>
      </p:sp>
    </p:spTree>
    <p:extLst>
      <p:ext uri="{BB962C8B-B14F-4D97-AF65-F5344CB8AC3E}">
        <p14:creationId xmlns:p14="http://schemas.microsoft.com/office/powerpoint/2010/main" val="204206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etl.doe.gov/sites/default/files/2023-05/Allocations%20for%2040101d%20Formula%20Grants%20-%20ALRD%20Amendment%20006.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etl.doe.gov/sites/default/files/2022-11/Example%20Program%20Narrative%20-%20BIL%2040101(d)%20%20Nov%2018%202022.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netl.doe.gov/sites/default/files/2023-06/40101d%20Frequently%20Asked%20Questions%20Updated%20ALRD%207.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nergy.gov/gdo/grid-resilience-statetribal-formula-grant-progra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ICF</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C31900C-6E6D-BD4A-A068-2DAE7DA9B21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9418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effectLst/>
                <a:latin typeface="Calibri" panose="020F0502020204030204" pitchFamily="34" charset="0"/>
                <a:ea typeface="Calibri" panose="020F0502020204030204" pitchFamily="34" charset="0"/>
                <a:cs typeface="Calibri" panose="020F0502020204030204" pitchFamily="34" charset="0"/>
              </a:rPr>
              <a:t>To execute the grid resilience projects, tribes must subgrant to the following eligible entities including electric grid operators, electricity storage operators, electricity generators transmission owners, or operators distribution providers and fuel suppliers. In many cases this may be a utility (such as investor owned, coop, Tribal utility) There are cost match requirements for both the Tribe as well for the eligible entity or subgrantee, and both would need to be fulfilled.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C31900C-6E6D-BD4A-A068-2DAE7DA9B21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01612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C31900C-6E6D-BD4A-A068-2DAE7DA9B21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29051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1900C-6E6D-BD4A-A068-2DAE7DA9B217}" type="slidenum">
              <a:rPr lang="en-US" smtClean="0"/>
              <a:t>16</a:t>
            </a:fld>
            <a:endParaRPr lang="en-US"/>
          </a:p>
        </p:txBody>
      </p:sp>
    </p:spTree>
    <p:extLst>
      <p:ext uri="{BB962C8B-B14F-4D97-AF65-F5344CB8AC3E}">
        <p14:creationId xmlns:p14="http://schemas.microsoft.com/office/powerpoint/2010/main" val="309623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200">
                <a:effectLst/>
                <a:latin typeface="Calibri" panose="020F0502020204030204" pitchFamily="34" charset="0"/>
                <a:ea typeface="Calibri" panose="020F0502020204030204" pitchFamily="34" charset="0"/>
                <a:cs typeface="Calibri" panose="020F0502020204030204" pitchFamily="34" charset="0"/>
              </a:rPr>
              <a:t>Post: </a:t>
            </a:r>
            <a:r>
              <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Allocations for FY22 and FY23 can be found here: </a:t>
            </a:r>
            <a:r>
              <a:rPr lang="en-US" sz="2800">
                <a:hlinkClick r:id="rId3"/>
              </a:rPr>
              <a:t>Microsoft Word - 40101d Formula Grant Allocations - ALRD Amendment 006.docx (doe.gov)</a:t>
            </a:r>
            <a:endParaRPr kumimoji="0" lang="en-US" sz="1800" b="0" i="0" u="none" strike="noStrike" kern="0" cap="none" spc="0" normalizeH="0" baseline="0" noProof="0">
              <a:ln>
                <a:noFill/>
              </a:ln>
              <a:solidFill>
                <a:sysClr val="windowText" lastClr="000000"/>
              </a:solidFill>
              <a:effectLst/>
              <a:uLnTx/>
              <a:uFillTx/>
            </a:endParaRPr>
          </a:p>
          <a:p>
            <a:pPr marL="0" marR="0">
              <a:lnSpc>
                <a:spcPct val="107000"/>
              </a:lnSpc>
              <a:spcBef>
                <a:spcPts val="0"/>
              </a:spcBef>
              <a:spcAft>
                <a:spcPts val="0"/>
              </a:spcAft>
            </a:pPr>
            <a:endParaRPr lang="en-US" sz="1800" kern="12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Dave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C31900C-6E6D-BD4A-A068-2DAE7DA9B21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3543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Dave</a:t>
            </a:r>
          </a:p>
        </p:txBody>
      </p:sp>
      <p:sp>
        <p:nvSpPr>
          <p:cNvPr id="4" name="Slide Number Placeholder 3"/>
          <p:cNvSpPr>
            <a:spLocks noGrp="1"/>
          </p:cNvSpPr>
          <p:nvPr>
            <p:ph type="sldNum" sz="quarter" idx="5"/>
          </p:nvPr>
        </p:nvSpPr>
        <p:spPr/>
        <p:txBody>
          <a:bodyPr/>
          <a:lstStyle/>
          <a:p>
            <a:fld id="{BC31900C-6E6D-BD4A-A068-2DAE7DA9B217}" type="slidenum">
              <a:rPr lang="en-US" smtClean="0"/>
              <a:t>18</a:t>
            </a:fld>
            <a:endParaRPr lang="en-US"/>
          </a:p>
        </p:txBody>
      </p:sp>
    </p:spTree>
    <p:extLst>
      <p:ext uri="{BB962C8B-B14F-4D97-AF65-F5344CB8AC3E}">
        <p14:creationId xmlns:p14="http://schemas.microsoft.com/office/powerpoint/2010/main" val="540410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Dave</a:t>
            </a:r>
          </a:p>
        </p:txBody>
      </p:sp>
      <p:sp>
        <p:nvSpPr>
          <p:cNvPr id="4" name="Slide Number Placeholder 3"/>
          <p:cNvSpPr>
            <a:spLocks noGrp="1"/>
          </p:cNvSpPr>
          <p:nvPr>
            <p:ph type="sldNum" sz="quarter" idx="5"/>
          </p:nvPr>
        </p:nvSpPr>
        <p:spPr/>
        <p:txBody>
          <a:bodyPr/>
          <a:lstStyle/>
          <a:p>
            <a:fld id="{BC31900C-6E6D-BD4A-A068-2DAE7DA9B217}" type="slidenum">
              <a:rPr lang="en-US" smtClean="0"/>
              <a:t>19</a:t>
            </a:fld>
            <a:endParaRPr lang="en-US"/>
          </a:p>
        </p:txBody>
      </p:sp>
    </p:spTree>
    <p:extLst>
      <p:ext uri="{BB962C8B-B14F-4D97-AF65-F5344CB8AC3E}">
        <p14:creationId xmlns:p14="http://schemas.microsoft.com/office/powerpoint/2010/main" val="1802900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main update GDO has made is on the acceptance of Tribal Consortium applications. We have heard from many tribes and their representatives on the need to have tribal consortium applications in order for tribes to take advantage of this funding. Last week we made an amendment to increase flexibilities to allow for tribal consortium applications. for the purposes of the grid resilience formula grant, a tribal consortium is a group of Indian tribes including Alaska native village corporations and Alaska native regional corporations that would like to submit one single application. While this definition of a tribal consortium may be different from what you are familiar with, this structure allows multiple tribes to streamline their applications while adhering to the legislative statute.</a:t>
            </a:r>
          </a:p>
          <a:p>
            <a:endParaRPr lang="en-US"/>
          </a:p>
          <a:p>
            <a:r>
              <a:rPr lang="en-US"/>
              <a:t>In a tribal consortium application, a designated lead tribe will handle the application and the administration of the award. The lead tribe will submit one application on behalf of the tribes within the tribal consortium. This lead tribe will be responsible for fulfilling all grant requirements including the cost match and reporting for the combined allocation for the tribal consortium. If participating tribes of a tribal consortium provides any or all of the 15% cost match for the applicant, then the cost match commitment should be documented and submitted with the application through a cost match commitment letter. </a:t>
            </a:r>
          </a:p>
          <a:p>
            <a:endParaRPr lang="en-US"/>
          </a:p>
          <a:p>
            <a:r>
              <a:rPr lang="en-US"/>
              <a:t>I’ve included an example on the screen. In this example Tribes a through F each have an allocation of 100,000 and would like to participate in a consortium application. if tribe F agrees to lead the tribal consortium on behalf of all tribes, Then they would submit a combined grant application for 600,000 for tribes a through F to the Department of Energy. The formula grant agreement would be awarded to Lead tribe F for the full $600,000. lead tribe F will administer the grant and make payments to vendors and receive reimbursements directly from doe through the ASAP payment system on behalf of the tribal consortium.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solidFill>
                  <a:schemeClr val="tx1"/>
                </a:solidFill>
                <a:effectLst/>
                <a:latin typeface="+mj-lt"/>
                <a:ea typeface="Calibri" panose="020F0502020204030204" pitchFamily="34" charset="0"/>
              </a:rPr>
              <a:t>Tribes that have already applied but </a:t>
            </a:r>
            <a:r>
              <a:rPr lang="en-US" sz="1200" i="1">
                <a:latin typeface="+mj-lt"/>
                <a:ea typeface="Calibri" panose="020F0502020204030204" pitchFamily="34" charset="0"/>
              </a:rPr>
              <a:t>would like to form a Tribal Consortium should contact GDOTribalAssistance@hq.doe.gov</a:t>
            </a:r>
            <a:endParaRPr lang="en-US" sz="1200" i="1">
              <a:solidFill>
                <a:schemeClr val="tx1"/>
              </a:solidFill>
              <a:effectLst/>
              <a:latin typeface="+mj-lt"/>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C31900C-6E6D-BD4A-A068-2DAE7DA9B217}" type="slidenum">
              <a:rPr lang="en-US" smtClean="0"/>
              <a:t>20</a:t>
            </a:fld>
            <a:endParaRPr lang="en-US"/>
          </a:p>
        </p:txBody>
      </p:sp>
    </p:spTree>
    <p:extLst>
      <p:ext uri="{BB962C8B-B14F-4D97-AF65-F5344CB8AC3E}">
        <p14:creationId xmlns:p14="http://schemas.microsoft.com/office/powerpoint/2010/main" val="2171813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Tribal consortiums can also authorize 3rd party agents to administer the grant on their behalf. In this case, a third party can be anyone willing to work with the consortium, including but not limited to a representatives from a tribal health consortium, intertribal regional organization or independent consultant. A 3rd party agent can handle the application and administration of the award for a tribal consortium. a 3rd party can submit on behalf of a tribal consortium using the lead tribes unique entity identifier UEI. Funds can be deposited into the 3rd party agents account on behalf of the eligible tribal consortium as needed to pay for allowable costs. The 3rd party agent can also submit the required reporting for the tribal consortium. </a:t>
            </a:r>
          </a:p>
          <a:p>
            <a:endParaRPr lang="en-US"/>
          </a:p>
          <a:p>
            <a:r>
              <a:rPr lang="en-US"/>
              <a:t>It is important to note that the lead Indian tribe of a tribal consortium will ultimately be responsible for the grant requirements. using the same previous example of tribes a through F with lead tribe being tribe F, a 3rd party could submit the application using tribe F ‘s UEI. the formula grant agreement for the consortium will be awarded to Lead tribe F and the 3rd party will be able to administer the grant and make payments to vendors and receive reimbursements through the ASAP system on behalf of the tribal consortium. </a:t>
            </a:r>
          </a:p>
        </p:txBody>
      </p:sp>
      <p:sp>
        <p:nvSpPr>
          <p:cNvPr id="4" name="Slide Number Placeholder 3"/>
          <p:cNvSpPr>
            <a:spLocks noGrp="1"/>
          </p:cNvSpPr>
          <p:nvPr>
            <p:ph type="sldNum" sz="quarter" idx="5"/>
          </p:nvPr>
        </p:nvSpPr>
        <p:spPr/>
        <p:txBody>
          <a:bodyPr/>
          <a:lstStyle/>
          <a:p>
            <a:fld id="{BC31900C-6E6D-BD4A-A068-2DAE7DA9B217}" type="slidenum">
              <a:rPr lang="en-US" smtClean="0"/>
              <a:t>21</a:t>
            </a:fld>
            <a:endParaRPr lang="en-US"/>
          </a:p>
        </p:txBody>
      </p:sp>
    </p:spTree>
    <p:extLst>
      <p:ext uri="{BB962C8B-B14F-4D97-AF65-F5344CB8AC3E}">
        <p14:creationId xmlns:p14="http://schemas.microsoft.com/office/powerpoint/2010/main" val="3322729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Post: Sample Program Narrative: </a:t>
            </a:r>
            <a:r>
              <a:rPr lang="en-US" sz="4000">
                <a:hlinkClick r:id="rId3"/>
              </a:rPr>
              <a:t>Microsoft Word - Example Program Narrative - BIL 40101(d) Nov 19 2022.docx (doe.gov)</a:t>
            </a:r>
            <a:endParaRPr lang="en-US" sz="1800" kern="120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kern="12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The tribal consortium application has 2 key application components that that are different from the application of an individual tribe. In addition to the components of a program narrative that are required by an individual tribe which I will get to on the next slide, a tribal consortium will also need to include how the resilience objectives within the program narrative will benefit all participating consortium tribes and how consortium tribes will participate in decisions regarding the use of grant funds. A sample program narrative template is available on the grant application website. </a:t>
            </a:r>
          </a:p>
          <a:p>
            <a:pPr marL="0" marR="0">
              <a:lnSpc>
                <a:spcPct val="107000"/>
              </a:lnSpc>
              <a:spcBef>
                <a:spcPts val="0"/>
              </a:spcBef>
              <a:spcAft>
                <a:spcPts val="0"/>
              </a:spcAft>
            </a:pPr>
            <a:endParaRPr lang="en-US" sz="1800" kern="12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Additionally. a designation letter will need to be provided by each participating tribe as well as the lead </a:t>
            </a:r>
            <a:r>
              <a:rPr lang="en-US" sz="1800" kern="1200" err="1">
                <a:effectLst/>
                <a:latin typeface="Calibri" panose="020F0502020204030204" pitchFamily="34" charset="0"/>
                <a:ea typeface="Calibri" panose="020F0502020204030204" pitchFamily="34" charset="0"/>
                <a:cs typeface="Calibri" panose="020F0502020204030204" pitchFamily="34" charset="0"/>
              </a:rPr>
              <a:t>indian</a:t>
            </a:r>
            <a:r>
              <a:rPr lang="en-US" sz="1800" kern="1200">
                <a:effectLst/>
                <a:latin typeface="Calibri" panose="020F0502020204030204" pitchFamily="34" charset="0"/>
                <a:ea typeface="Calibri" panose="020F0502020204030204" pitchFamily="34" charset="0"/>
                <a:cs typeface="Calibri" panose="020F0502020204030204" pitchFamily="34" charset="0"/>
              </a:rPr>
              <a:t> tribe. Each participating Indian tribe of a tribal consortium must submit a letter designating the lead Indian tribe to act on its behalf as the lead of the tribal consortium. the participating tribe will need to designate the lead tribe to receive their allocations on their behalf. the lead tribe will also need to submit a letter to except the designation as the lead for the consortium. the letter should state that the lead tribe will apply for grant funding and administer the grant on behalf of all participating consortium tribes and should include a list of the participating tribes in the letter. Template letters are available on our website. </a:t>
            </a:r>
          </a:p>
          <a:p>
            <a:pPr marL="0" marR="0">
              <a:lnSpc>
                <a:spcPct val="107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BC31900C-6E6D-BD4A-A068-2DAE7DA9B217}" type="slidenum">
              <a:rPr lang="en-US" smtClean="0"/>
              <a:t>22</a:t>
            </a:fld>
            <a:endParaRPr lang="en-US"/>
          </a:p>
        </p:txBody>
      </p:sp>
    </p:spTree>
    <p:extLst>
      <p:ext uri="{BB962C8B-B14F-4D97-AF65-F5344CB8AC3E}">
        <p14:creationId xmlns:p14="http://schemas.microsoft.com/office/powerpoint/2010/main" val="1187154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The program narrative should reflect all tribes of a consortium. </a:t>
            </a:r>
          </a:p>
          <a:p>
            <a:pPr marL="0" marR="0">
              <a:lnSpc>
                <a:spcPct val="107000"/>
              </a:lnSpc>
              <a:spcBef>
                <a:spcPts val="0"/>
              </a:spcBef>
              <a:spcAft>
                <a:spcPts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There are 7 required components of a program narrative with one additional requirement for tribal consortium applications. The objectives and metrics can be provisional  and the metric should drive the resilience investments for all tribes. a section on criteria will include how to determine awards to eligible entities. The program narrative should also include the methods in which the tribal consortium will solicit awards and distribute funds. Tribe consortium applications will also need to include an additional section on the benefits to all tribes and state how resilience projects will benefit the participating tribes.  A description on how the tribal consortium will ensure equitable benefits. An explanation will need to be included on how the tribal consortium plans to use the technical assistance and administration funds which are capped at 5% percent of the federal funds. And a public notice and hearing will need to encompass all tribes in the consortium. at a minimum the lead tribe or a 3rd party agent should host one public notice and hearing that encompasses all tribes in the consortium. The public notice and hearing can be virtual, in person, or a hybrid but must be completed before the August 31st deadline. There is no minimum time requirement between he public notice and hearing. If an individual tribe previously completed a public notice and hearing this will need to be redone if they would like to join a tribal consortium as the public notice and hearing will need to include the updated portions of the program narrative.  </a:t>
            </a:r>
          </a:p>
          <a:p>
            <a:pPr marL="0" marR="0">
              <a:lnSpc>
                <a:spcPct val="107000"/>
              </a:lnSpc>
              <a:spcBef>
                <a:spcPts val="0"/>
              </a:spcBef>
              <a:spcAft>
                <a:spcPts val="0"/>
              </a:spcAft>
            </a:pPr>
            <a:endParaRPr lang="en-US" sz="1800" kern="1200">
              <a:effectLst/>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C31900C-6E6D-BD4A-A068-2DAE7DA9B21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945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p:spPr>
      </p:sp>
      <p:sp>
        <p:nvSpPr>
          <p:cNvPr id="3" name="Notes Placeholder 2"/>
          <p:cNvSpPr>
            <a:spLocks noGrp="1"/>
          </p:cNvSpPr>
          <p:nvPr>
            <p:ph type="body" idx="1"/>
          </p:nvPr>
        </p:nvSpPr>
        <p:spPr/>
        <p:txBody>
          <a:bodyPr/>
          <a:lstStyle/>
          <a:p>
            <a:r>
              <a:rPr lang="en-US"/>
              <a:t>ICF</a:t>
            </a:r>
          </a:p>
        </p:txBody>
      </p:sp>
      <p:sp>
        <p:nvSpPr>
          <p:cNvPr id="4" name="Slide Number Placeholder 3"/>
          <p:cNvSpPr>
            <a:spLocks noGrp="1"/>
          </p:cNvSpPr>
          <p:nvPr>
            <p:ph type="sldNum" sz="quarter" idx="5"/>
          </p:nvPr>
        </p:nvSpPr>
        <p:spPr/>
        <p:txBody>
          <a:bodyPr/>
          <a:lstStyle/>
          <a:p>
            <a:fld id="{BC31900C-6E6D-BD4A-A068-2DAE7DA9B217}" type="slidenum">
              <a:rPr lang="en-US" smtClean="0"/>
              <a:t>2</a:t>
            </a:fld>
            <a:endParaRPr lang="en-US"/>
          </a:p>
        </p:txBody>
      </p:sp>
    </p:spTree>
    <p:extLst>
      <p:ext uri="{BB962C8B-B14F-4D97-AF65-F5344CB8AC3E}">
        <p14:creationId xmlns:p14="http://schemas.microsoft.com/office/powerpoint/2010/main" val="342928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Post: Frequently asked questions for the Grid Resilience Formula Grant: </a:t>
            </a:r>
            <a:r>
              <a:rPr lang="en-US">
                <a:hlinkClick r:id="rId3"/>
              </a:rPr>
              <a:t>40101d Frequently Asked Questions Updated ALRD 7.pdf (doe.gov)</a:t>
            </a:r>
            <a:endParaRPr lang="en-US"/>
          </a:p>
          <a:p>
            <a:endParaRPr lang="en-US"/>
          </a:p>
          <a:p>
            <a:r>
              <a:rPr lang="en-US"/>
              <a:t>We will now highlight a few frequently asked questions. Many of the questions we have received are listed on the frequently asked questions document on the grant application website. Many of the updates to the Tribal Consortium applications are also included in the document. While we will have time at the end of the webinar for questions, if you have questions after this call, you can always send an email to us. Our contact information will be included on the last </a:t>
            </a:r>
            <a:r>
              <a:rPr lang="en-US" err="1"/>
              <a:t>slidee</a:t>
            </a:r>
            <a:r>
              <a:rPr lang="en-US"/>
              <a:t>. </a:t>
            </a:r>
          </a:p>
        </p:txBody>
      </p:sp>
      <p:sp>
        <p:nvSpPr>
          <p:cNvPr id="4" name="Slide Number Placeholder 3"/>
          <p:cNvSpPr>
            <a:spLocks noGrp="1"/>
          </p:cNvSpPr>
          <p:nvPr>
            <p:ph type="sldNum" sz="quarter" idx="5"/>
          </p:nvPr>
        </p:nvSpPr>
        <p:spPr/>
        <p:txBody>
          <a:bodyPr/>
          <a:lstStyle/>
          <a:p>
            <a:fld id="{BC31900C-6E6D-BD4A-A068-2DAE7DA9B217}" type="slidenum">
              <a:rPr lang="en-US" smtClean="0"/>
              <a:t>24</a:t>
            </a:fld>
            <a:endParaRPr lang="en-US"/>
          </a:p>
        </p:txBody>
      </p:sp>
    </p:spTree>
    <p:extLst>
      <p:ext uri="{BB962C8B-B14F-4D97-AF65-F5344CB8AC3E}">
        <p14:creationId xmlns:p14="http://schemas.microsoft.com/office/powerpoint/2010/main" val="3402859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mentioned earlier the funding for this grant cannot be used for new electric generation. However modification of an existing generation facility may be an eligible project. The project would need to reduce the likelihood and consequences of disruptive events in line with the grants objectives and should meet one of the eligible uses of the grant funds. </a:t>
            </a:r>
          </a:p>
          <a:p>
            <a:r>
              <a:rPr lang="en-US"/>
              <a:t>modifying an existing generation facility cannot increase the maximum rated output of the original nameplate capacity as this would consider new generation. So expansion of existing generation facilities like increasing solar generation would not be allowed. Replacing one type of generation facility with another is also not allowed. However, replacing old generation components with new components such as replacing wind turbine blades or damaged solar cells in an existing solar farm would be allowed. overhauling a diesel engine of an existing system may be allowed as well as building inventories of parts and components needed to provide grid resilience benefits things like training and contracts for critical maintenance needs. refurbishment of existing Transformers is ok and adding new fuel tanks to either replace old or faulty tanks or to increase fuel storage capacity would be allowable through this program. If you have any questions on allowable modification of existing generation please let us know. </a:t>
            </a:r>
          </a:p>
        </p:txBody>
      </p:sp>
      <p:sp>
        <p:nvSpPr>
          <p:cNvPr id="4" name="Slide Number Placeholder 3"/>
          <p:cNvSpPr>
            <a:spLocks noGrp="1"/>
          </p:cNvSpPr>
          <p:nvPr>
            <p:ph type="sldNum" sz="quarter" idx="5"/>
          </p:nvPr>
        </p:nvSpPr>
        <p:spPr/>
        <p:txBody>
          <a:bodyPr/>
          <a:lstStyle/>
          <a:p>
            <a:fld id="{BC31900C-6E6D-BD4A-A068-2DAE7DA9B217}" type="slidenum">
              <a:rPr lang="en-US" smtClean="0"/>
              <a:t>25</a:t>
            </a:fld>
            <a:endParaRPr lang="en-US"/>
          </a:p>
        </p:txBody>
      </p:sp>
    </p:spTree>
    <p:extLst>
      <p:ext uri="{BB962C8B-B14F-4D97-AF65-F5344CB8AC3E}">
        <p14:creationId xmlns:p14="http://schemas.microsoft.com/office/powerpoint/2010/main" val="1601487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Post: Requests for meetings and questions can be sent to GDOTribalAsssitance@hq.doe.gov or 240-654-2941.</a:t>
            </a:r>
          </a:p>
          <a:p>
            <a:endParaRPr lang="en-US"/>
          </a:p>
          <a:p>
            <a:r>
              <a:rPr lang="en-US"/>
              <a:t>GDO is continuously adding new resources for grant application based on applicant feedback. We are currently developing recordings on grant application assistance that go into detail on the forms for the grant. these recordings will be located on the grid deployment Office Web page in the next few weeks. We also provide one-on-one meetings with tribes to discuss the grant. we can provide an overview of the grant itself as well as provide cost match information that may be relevant to your project or other relevant funding opportunities based off the conversations that we have. We may also be able to assist in reaching out to eligible entities. if you are interested in a one-on-one meeting please contact reach out.</a:t>
            </a:r>
          </a:p>
        </p:txBody>
      </p:sp>
      <p:sp>
        <p:nvSpPr>
          <p:cNvPr id="4" name="Slide Number Placeholder 3"/>
          <p:cNvSpPr>
            <a:spLocks noGrp="1"/>
          </p:cNvSpPr>
          <p:nvPr>
            <p:ph type="sldNum" sz="quarter" idx="5"/>
          </p:nvPr>
        </p:nvSpPr>
        <p:spPr/>
        <p:txBody>
          <a:bodyPr/>
          <a:lstStyle/>
          <a:p>
            <a:fld id="{BC31900C-6E6D-BD4A-A068-2DAE7DA9B217}" type="slidenum">
              <a:rPr lang="en-US" smtClean="0"/>
              <a:t>26</a:t>
            </a:fld>
            <a:endParaRPr lang="en-US"/>
          </a:p>
        </p:txBody>
      </p:sp>
    </p:spTree>
    <p:extLst>
      <p:ext uri="{BB962C8B-B14F-4D97-AF65-F5344CB8AC3E}">
        <p14:creationId xmlns:p14="http://schemas.microsoft.com/office/powerpoint/2010/main" val="1226751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into the Q&amp;A portion, here are a few other resources that Tribes can use to find energy related funding. White House BIL tribal playbook includes all the funding opportunities available for tribes through the bipartisan infrastructure law. A similar tribal playbook is being developed for the inflation reduction act funding as well. The Department of Energy 's office of Indian energy also has a great resource on current opportunities available for tribes. their web page includes energy related opportunities not just within the Department of Energy but in other agencies as well so I would encourage tribes to look at that page periodically for the latest and greatest</a:t>
            </a:r>
          </a:p>
        </p:txBody>
      </p:sp>
      <p:sp>
        <p:nvSpPr>
          <p:cNvPr id="4" name="Slide Number Placeholder 3"/>
          <p:cNvSpPr>
            <a:spLocks noGrp="1"/>
          </p:cNvSpPr>
          <p:nvPr>
            <p:ph type="sldNum" sz="quarter" idx="5"/>
          </p:nvPr>
        </p:nvSpPr>
        <p:spPr/>
        <p:txBody>
          <a:bodyPr/>
          <a:lstStyle/>
          <a:p>
            <a:fld id="{BC31900C-6E6D-BD4A-A068-2DAE7DA9B217}" type="slidenum">
              <a:rPr lang="en-US" smtClean="0"/>
              <a:t>27</a:t>
            </a:fld>
            <a:endParaRPr lang="en-US"/>
          </a:p>
        </p:txBody>
      </p:sp>
    </p:spTree>
    <p:extLst>
      <p:ext uri="{BB962C8B-B14F-4D97-AF65-F5344CB8AC3E}">
        <p14:creationId xmlns:p14="http://schemas.microsoft.com/office/powerpoint/2010/main" val="359670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p:spPr>
      </p:sp>
      <p:sp>
        <p:nvSpPr>
          <p:cNvPr id="3" name="Notes Placeholder 2"/>
          <p:cNvSpPr>
            <a:spLocks noGrp="1"/>
          </p:cNvSpPr>
          <p:nvPr>
            <p:ph type="body" idx="1"/>
          </p:nvPr>
        </p:nvSpPr>
        <p:spPr/>
        <p:txBody>
          <a:bodyPr/>
          <a:lstStyle/>
          <a:p>
            <a:r>
              <a:rPr lang="en-US"/>
              <a:t>Reiterate the importance of making the </a:t>
            </a:r>
          </a:p>
        </p:txBody>
      </p:sp>
      <p:sp>
        <p:nvSpPr>
          <p:cNvPr id="4" name="Slide Number Placeholder 3"/>
          <p:cNvSpPr>
            <a:spLocks noGrp="1"/>
          </p:cNvSpPr>
          <p:nvPr>
            <p:ph type="sldNum" sz="quarter" idx="5"/>
          </p:nvPr>
        </p:nvSpPr>
        <p:spPr/>
        <p:txBody>
          <a:bodyPr/>
          <a:lstStyle/>
          <a:p>
            <a:fld id="{BC31900C-6E6D-BD4A-A068-2DAE7DA9B217}" type="slidenum">
              <a:rPr lang="en-US" smtClean="0"/>
              <a:t>28</a:t>
            </a:fld>
            <a:endParaRPr lang="en-US"/>
          </a:p>
        </p:txBody>
      </p:sp>
    </p:spTree>
    <p:extLst>
      <p:ext uri="{BB962C8B-B14F-4D97-AF65-F5344CB8AC3E}">
        <p14:creationId xmlns:p14="http://schemas.microsoft.com/office/powerpoint/2010/main" val="275602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that thank you for your time we will now open it up for questions. </a:t>
            </a:r>
          </a:p>
        </p:txBody>
      </p:sp>
      <p:sp>
        <p:nvSpPr>
          <p:cNvPr id="4" name="Slide Number Placeholder 3"/>
          <p:cNvSpPr>
            <a:spLocks noGrp="1"/>
          </p:cNvSpPr>
          <p:nvPr>
            <p:ph type="sldNum" sz="quarter" idx="5"/>
          </p:nvPr>
        </p:nvSpPr>
        <p:spPr/>
        <p:txBody>
          <a:bodyPr/>
          <a:lstStyle/>
          <a:p>
            <a:fld id="{BC31900C-6E6D-BD4A-A068-2DAE7DA9B217}" type="slidenum">
              <a:rPr lang="en-US" smtClean="0"/>
              <a:t>29</a:t>
            </a:fld>
            <a:endParaRPr lang="en-US"/>
          </a:p>
        </p:txBody>
      </p:sp>
    </p:spTree>
    <p:extLst>
      <p:ext uri="{BB962C8B-B14F-4D97-AF65-F5344CB8AC3E}">
        <p14:creationId xmlns:p14="http://schemas.microsoft.com/office/powerpoint/2010/main" val="2266184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ICF</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C31900C-6E6D-BD4A-A068-2DAE7DA9B21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53598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p:spPr>
      </p:sp>
      <p:sp>
        <p:nvSpPr>
          <p:cNvPr id="3" name="Notes Placeholder 2"/>
          <p:cNvSpPr>
            <a:spLocks noGrp="1"/>
          </p:cNvSpPr>
          <p:nvPr>
            <p:ph type="body" idx="1"/>
          </p:nvPr>
        </p:nvSpPr>
        <p:spPr/>
        <p:txBody>
          <a:bodyPr/>
          <a:lstStyle/>
          <a:p>
            <a:r>
              <a:rPr lang="en-US"/>
              <a:t>ICF</a:t>
            </a:r>
          </a:p>
        </p:txBody>
      </p:sp>
      <p:sp>
        <p:nvSpPr>
          <p:cNvPr id="4" name="Slide Number Placeholder 3"/>
          <p:cNvSpPr>
            <a:spLocks noGrp="1"/>
          </p:cNvSpPr>
          <p:nvPr>
            <p:ph type="sldNum" sz="quarter" idx="5"/>
          </p:nvPr>
        </p:nvSpPr>
        <p:spPr/>
        <p:txBody>
          <a:bodyPr/>
          <a:lstStyle/>
          <a:p>
            <a:fld id="{BC31900C-6E6D-BD4A-A068-2DAE7DA9B217}" type="slidenum">
              <a:rPr lang="en-US" smtClean="0"/>
              <a:t>8</a:t>
            </a:fld>
            <a:endParaRPr lang="en-US"/>
          </a:p>
        </p:txBody>
      </p:sp>
    </p:spTree>
    <p:extLst>
      <p:ext uri="{BB962C8B-B14F-4D97-AF65-F5344CB8AC3E}">
        <p14:creationId xmlns:p14="http://schemas.microsoft.com/office/powerpoint/2010/main" val="4288074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Ariel</a:t>
            </a:r>
          </a:p>
        </p:txBody>
      </p:sp>
      <p:sp>
        <p:nvSpPr>
          <p:cNvPr id="4" name="Slide Number Placeholder 3"/>
          <p:cNvSpPr>
            <a:spLocks noGrp="1"/>
          </p:cNvSpPr>
          <p:nvPr>
            <p:ph type="sldNum" sz="quarter" idx="5"/>
          </p:nvPr>
        </p:nvSpPr>
        <p:spPr/>
        <p:txBody>
          <a:bodyPr/>
          <a:lstStyle/>
          <a:p>
            <a:fld id="{BC31900C-6E6D-BD4A-A068-2DAE7DA9B217}" type="slidenum">
              <a:rPr lang="en-US" smtClean="0"/>
              <a:t>9</a:t>
            </a:fld>
            <a:endParaRPr lang="en-US"/>
          </a:p>
        </p:txBody>
      </p:sp>
    </p:spTree>
    <p:extLst>
      <p:ext uri="{BB962C8B-B14F-4D97-AF65-F5344CB8AC3E}">
        <p14:creationId xmlns:p14="http://schemas.microsoft.com/office/powerpoint/2010/main" val="3311949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Ariel</a:t>
            </a:r>
          </a:p>
        </p:txBody>
      </p:sp>
      <p:sp>
        <p:nvSpPr>
          <p:cNvPr id="4" name="Slide Number Placeholder 3"/>
          <p:cNvSpPr>
            <a:spLocks noGrp="1"/>
          </p:cNvSpPr>
          <p:nvPr>
            <p:ph type="sldNum" sz="quarter" idx="5"/>
          </p:nvPr>
        </p:nvSpPr>
        <p:spPr/>
        <p:txBody>
          <a:bodyPr/>
          <a:lstStyle/>
          <a:p>
            <a:fld id="{BF418806-BD8D-45A3-BF14-05624B1091A6}" type="slidenum">
              <a:rPr lang="en-US" smtClean="0"/>
              <a:t>10</a:t>
            </a:fld>
            <a:endParaRPr lang="en-US"/>
          </a:p>
        </p:txBody>
      </p:sp>
    </p:spTree>
    <p:extLst>
      <p:ext uri="{BB962C8B-B14F-4D97-AF65-F5344CB8AC3E}">
        <p14:creationId xmlns:p14="http://schemas.microsoft.com/office/powerpoint/2010/main" val="4286938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Dave</a:t>
            </a:r>
          </a:p>
        </p:txBody>
      </p:sp>
      <p:sp>
        <p:nvSpPr>
          <p:cNvPr id="4" name="Slide Number Placeholder 3"/>
          <p:cNvSpPr>
            <a:spLocks noGrp="1"/>
          </p:cNvSpPr>
          <p:nvPr>
            <p:ph type="sldNum" sz="quarter" idx="5"/>
          </p:nvPr>
        </p:nvSpPr>
        <p:spPr/>
        <p:txBody>
          <a:bodyPr/>
          <a:lstStyle/>
          <a:p>
            <a:fld id="{BC31900C-6E6D-BD4A-A068-2DAE7DA9B217}" type="slidenum">
              <a:rPr lang="en-US" smtClean="0"/>
              <a:t>11</a:t>
            </a:fld>
            <a:endParaRPr lang="en-US"/>
          </a:p>
        </p:txBody>
      </p:sp>
    </p:spTree>
    <p:extLst>
      <p:ext uri="{BB962C8B-B14F-4D97-AF65-F5344CB8AC3E}">
        <p14:creationId xmlns:p14="http://schemas.microsoft.com/office/powerpoint/2010/main" val="1611560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Post: Grant inf</a:t>
            </a:r>
            <a:r>
              <a:rPr lang="en-US" sz="1200" u="none"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o</a:t>
            </a:r>
            <a:r>
              <a:rPr lang="en-US" sz="1200" u="none" kern="120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rm</a:t>
            </a:r>
            <a:r>
              <a:rPr lang="en-US" sz="1200" u="none"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a</a:t>
            </a:r>
            <a:r>
              <a:rPr lang="en-US" sz="12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tion can be found here: </a:t>
            </a:r>
            <a:r>
              <a:rPr lang="en-US">
                <a:hlinkClick r:id="rId3"/>
              </a:rPr>
              <a:t>Grid Resilience State/Tribal Formula Grant Program | Department of Energy</a:t>
            </a:r>
            <a:endParaRPr lang="en-US" sz="1200" kern="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2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Dave</a:t>
            </a:r>
            <a:endParaRPr lang="en-US"/>
          </a:p>
        </p:txBody>
      </p:sp>
      <p:sp>
        <p:nvSpPr>
          <p:cNvPr id="4" name="Slide Number Placeholder 3"/>
          <p:cNvSpPr>
            <a:spLocks noGrp="1"/>
          </p:cNvSpPr>
          <p:nvPr>
            <p:ph type="sldNum" sz="quarter" idx="5"/>
          </p:nvPr>
        </p:nvSpPr>
        <p:spPr/>
        <p:txBody>
          <a:bodyPr/>
          <a:lstStyle/>
          <a:p>
            <a:fld id="{BC31900C-6E6D-BD4A-A068-2DAE7DA9B217}" type="slidenum">
              <a:rPr lang="en-US" smtClean="0"/>
              <a:t>12</a:t>
            </a:fld>
            <a:endParaRPr lang="en-US"/>
          </a:p>
        </p:txBody>
      </p:sp>
    </p:spTree>
    <p:extLst>
      <p:ext uri="{BB962C8B-B14F-4D97-AF65-F5344CB8AC3E}">
        <p14:creationId xmlns:p14="http://schemas.microsoft.com/office/powerpoint/2010/main" val="3976985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Dave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C31900C-6E6D-BD4A-A068-2DAE7DA9B21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70834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2398D2-65CD-D0B7-905C-7C2D5DC1F8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9" r="18237"/>
          <a:stretch/>
        </p:blipFill>
        <p:spPr>
          <a:xfrm>
            <a:off x="4063209" y="0"/>
            <a:ext cx="9754391" cy="7772400"/>
          </a:xfrm>
          <a:prstGeom prst="rect">
            <a:avLst/>
          </a:prstGeom>
        </p:spPr>
      </p:pic>
      <p:sp>
        <p:nvSpPr>
          <p:cNvPr id="10" name="Parallelogram 2">
            <a:extLst>
              <a:ext uri="{FF2B5EF4-FFF2-40B4-BE49-F238E27FC236}">
                <a16:creationId xmlns:a16="http://schemas.microsoft.com/office/drawing/2014/main" id="{3A81F7EA-B56F-9AE3-3DD4-CC2F7756DCBA}"/>
              </a:ext>
            </a:extLst>
          </p:cNvPr>
          <p:cNvSpPr/>
          <p:nvPr userDrawn="1"/>
        </p:nvSpPr>
        <p:spPr>
          <a:xfrm>
            <a:off x="-177800" y="-20945"/>
            <a:ext cx="9413836" cy="7793345"/>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9">
            <a:extLst>
              <a:ext uri="{FF2B5EF4-FFF2-40B4-BE49-F238E27FC236}">
                <a16:creationId xmlns:a16="http://schemas.microsoft.com/office/drawing/2014/main" id="{2868D55A-ADD1-B10B-A806-0127216432D8}"/>
              </a:ext>
            </a:extLst>
          </p:cNvPr>
          <p:cNvSpPr txBox="1">
            <a:spLocks noGrp="1"/>
          </p:cNvSpPr>
          <p:nvPr>
            <p:ph type="title" hasCustomPrompt="1"/>
          </p:nvPr>
        </p:nvSpPr>
        <p:spPr>
          <a:xfrm>
            <a:off x="1041400" y="1906220"/>
            <a:ext cx="7391400" cy="2141275"/>
          </a:xfrm>
          <a:prstGeom prst="rect">
            <a:avLst/>
          </a:prstGeom>
        </p:spPr>
        <p:txBody>
          <a:bodyPr vert="horz" wrap="square" lIns="0" tIns="17446" rIns="0" bIns="0" rtlCol="0">
            <a:spAutoFit/>
          </a:bodyPr>
          <a:lstStyle>
            <a:lvl1pPr>
              <a:defRPr sz="4400" dirty="0">
                <a:solidFill>
                  <a:srgbClr val="1A325D"/>
                </a:solidFill>
                <a:latin typeface="Avenir LT Std 45 Book"/>
                <a:cs typeface="Avenir LT Std 45 Book"/>
              </a:defRPr>
            </a:lvl1pPr>
          </a:lstStyle>
          <a:p>
            <a:pPr marL="17445" marR="914965" lvl="0">
              <a:spcBef>
                <a:spcPts val="137"/>
              </a:spcBef>
            </a:pPr>
            <a:r>
              <a:rPr lang="en-US" sz="4400">
                <a:solidFill>
                  <a:srgbClr val="1A325D"/>
                </a:solidFill>
                <a:latin typeface="Avenir LT Std 45 Book"/>
                <a:cs typeface="Avenir LT Std 45 Book"/>
              </a:rPr>
              <a:t>GRID DEPLOYMENT OFFICE</a:t>
            </a:r>
            <a:r>
              <a:rPr lang="en-US" sz="5400">
                <a:solidFill>
                  <a:srgbClr val="1A325D"/>
                </a:solidFill>
                <a:latin typeface="Avenir LT Std 45 Book"/>
                <a:cs typeface="Avenir LT Std 45 Book"/>
              </a:rPr>
              <a:t> </a:t>
            </a:r>
            <a:br>
              <a:rPr lang="en-US" sz="5400">
                <a:solidFill>
                  <a:srgbClr val="1A325D"/>
                </a:solidFill>
                <a:latin typeface="Avenir LT Std 45 Book"/>
                <a:cs typeface="Avenir LT Std 45 Book"/>
              </a:rPr>
            </a:br>
            <a:r>
              <a:rPr lang="en-US" sz="4000">
                <a:solidFill>
                  <a:srgbClr val="1A325D"/>
                </a:solidFill>
                <a:latin typeface="Avenir LT Std 45 Book"/>
                <a:cs typeface="Avenir LT Std 45 Book"/>
              </a:rPr>
              <a:t>TITLE</a:t>
            </a:r>
            <a:endParaRPr sz="4000" spc="-27">
              <a:solidFill>
                <a:srgbClr val="1A325D"/>
              </a:solidFill>
              <a:latin typeface="Avenir LT Std 45 Book"/>
              <a:cs typeface="Avenir LT Std 45 Book"/>
            </a:endParaRPr>
          </a:p>
        </p:txBody>
      </p:sp>
      <p:sp>
        <p:nvSpPr>
          <p:cNvPr id="12" name="object 12">
            <a:extLst>
              <a:ext uri="{FF2B5EF4-FFF2-40B4-BE49-F238E27FC236}">
                <a16:creationId xmlns:a16="http://schemas.microsoft.com/office/drawing/2014/main" id="{9F5C6041-A8FC-441D-AB24-963E2C00DFE9}"/>
              </a:ext>
            </a:extLst>
          </p:cNvPr>
          <p:cNvSpPr/>
          <p:nvPr userDrawn="1"/>
        </p:nvSpPr>
        <p:spPr>
          <a:xfrm>
            <a:off x="-21395" y="4539840"/>
            <a:ext cx="6217920" cy="52339"/>
          </a:xfrm>
          <a:prstGeom prst="rect">
            <a:avLst/>
          </a:prstGeom>
          <a:solidFill>
            <a:srgbClr val="FFCB04"/>
          </a:solidFill>
        </p:spPr>
        <p:txBody>
          <a:bodyPr wrap="square" lIns="0" tIns="0" rIns="0" bIns="0" rtlCol="0"/>
          <a:lstStyle/>
          <a:p>
            <a:endParaRPr/>
          </a:p>
        </p:txBody>
      </p:sp>
      <p:pic>
        <p:nvPicPr>
          <p:cNvPr id="14" name="Picture 2" descr="Logo&#10;&#10;Description automatically generated">
            <a:extLst>
              <a:ext uri="{FF2B5EF4-FFF2-40B4-BE49-F238E27FC236}">
                <a16:creationId xmlns:a16="http://schemas.microsoft.com/office/drawing/2014/main" id="{FBD34707-2062-BE82-625E-D5DEEE3963FB}"/>
              </a:ext>
            </a:extLst>
          </p:cNvPr>
          <p:cNvPicPr>
            <a:picLocks noChangeAspect="1" noChangeArrowheads="1"/>
          </p:cNvPicPr>
          <p:nvPr userDrawn="1"/>
        </p:nvPicPr>
        <p:blipFill>
          <a:blip r:embed="rId3"/>
          <a:srcRect/>
          <a:stretch>
            <a:fillRect/>
          </a:stretch>
        </p:blipFill>
        <p:spPr bwMode="auto">
          <a:xfrm>
            <a:off x="-33834" y="499679"/>
            <a:ext cx="3968997" cy="1061261"/>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0A63ACDD-FF36-F668-1B9F-A55DC2626B1A}"/>
              </a:ext>
            </a:extLst>
          </p:cNvPr>
          <p:cNvSpPr>
            <a:spLocks noGrp="1"/>
          </p:cNvSpPr>
          <p:nvPr>
            <p:ph type="body" sz="quarter" idx="10" hasCustomPrompt="1"/>
          </p:nvPr>
        </p:nvSpPr>
        <p:spPr>
          <a:xfrm>
            <a:off x="1219200" y="5168693"/>
            <a:ext cx="4699000" cy="276999"/>
          </a:xfrm>
          <a:prstGeom prst="rect">
            <a:avLst/>
          </a:prstGeom>
        </p:spPr>
        <p:txBody>
          <a:bodyPr/>
          <a:lstStyle>
            <a:lvl1pPr marL="17445" marR="6977" indent="0" defTabSz="914400" eaLnBrk="1" fontAlgn="auto" latinLnBrk="0" hangingPunct="1">
              <a:lnSpc>
                <a:spcPct val="100000"/>
              </a:lnSpc>
              <a:spcBef>
                <a:spcPts val="137"/>
              </a:spcBef>
              <a:spcAft>
                <a:spcPts val="0"/>
              </a:spcAft>
              <a:buClrTx/>
              <a:buSzTx/>
              <a:buFontTx/>
              <a:buNone/>
              <a:tabLst/>
              <a:defRPr kumimoji="0" lang="en-US" sz="1800" b="1" i="0" u="none" strike="noStrike" kern="0" cap="none" spc="0" normalizeH="0" baseline="0" noProof="0" dirty="0" smtClean="0">
                <a:ln>
                  <a:noFill/>
                </a:ln>
                <a:solidFill>
                  <a:srgbClr val="2460AD"/>
                </a:solidFill>
                <a:effectLst/>
                <a:uLnTx/>
                <a:uFillTx/>
                <a:latin typeface="Arial"/>
                <a:ea typeface="+mn-ea"/>
                <a:cs typeface="Arial"/>
              </a:defRPr>
            </a:lvl1pPr>
          </a:lstStyle>
          <a:p>
            <a:pPr marL="17445" marR="6977" lvl="0" indent="0" defTabSz="914400" eaLnBrk="1" fontAlgn="auto" latinLnBrk="0" hangingPunct="1">
              <a:lnSpc>
                <a:spcPct val="100000"/>
              </a:lnSpc>
              <a:spcBef>
                <a:spcPts val="137"/>
              </a:spcBef>
              <a:spcAft>
                <a:spcPts val="0"/>
              </a:spcAft>
              <a:buClrTx/>
              <a:buSzTx/>
              <a:buFontTx/>
              <a:buNone/>
              <a:tabLst/>
              <a:defRPr/>
            </a:pPr>
            <a:r>
              <a:rPr kumimoji="0" lang="en-US" sz="1800" b="1" i="0" u="none" strike="noStrike" kern="0" cap="none" spc="0" normalizeH="0" baseline="0" noProof="0">
                <a:ln>
                  <a:noFill/>
                </a:ln>
                <a:solidFill>
                  <a:srgbClr val="2460AD"/>
                </a:solidFill>
                <a:effectLst/>
                <a:uLnTx/>
                <a:uFillTx/>
                <a:latin typeface="Arial"/>
                <a:cs typeface="Arial"/>
              </a:rPr>
              <a:t>Subhead Copy</a:t>
            </a:r>
            <a:endParaRPr kumimoji="0" lang="en-US" sz="1800" b="0" i="0" u="none" strike="noStrike" kern="0" cap="none" spc="0" normalizeH="0" baseline="0" noProof="0">
              <a:ln>
                <a:noFill/>
              </a:ln>
              <a:solidFill>
                <a:srgbClr val="2460AD"/>
              </a:solidFill>
              <a:effectLst/>
              <a:uLnTx/>
              <a:uFillTx/>
              <a:latin typeface="Arial"/>
              <a:cs typeface="Arial"/>
            </a:endParaRPr>
          </a:p>
        </p:txBody>
      </p:sp>
      <p:sp>
        <p:nvSpPr>
          <p:cNvPr id="8" name="Text Placeholder 5">
            <a:extLst>
              <a:ext uri="{FF2B5EF4-FFF2-40B4-BE49-F238E27FC236}">
                <a16:creationId xmlns:a16="http://schemas.microsoft.com/office/drawing/2014/main" id="{E7F7BA36-6D5E-B7CC-C335-DEA6227BE1CF}"/>
              </a:ext>
            </a:extLst>
          </p:cNvPr>
          <p:cNvSpPr>
            <a:spLocks noGrp="1"/>
          </p:cNvSpPr>
          <p:nvPr>
            <p:ph type="body" sz="quarter" idx="11" hasCustomPrompt="1"/>
          </p:nvPr>
        </p:nvSpPr>
        <p:spPr>
          <a:xfrm>
            <a:off x="1219200" y="5724525"/>
            <a:ext cx="3551238" cy="274819"/>
          </a:xfrm>
          <a:prstGeom prst="rect">
            <a:avLst/>
          </a:prstGeom>
          <a:ln>
            <a:solidFill>
              <a:srgbClr val="2460AD"/>
            </a:solidFill>
          </a:ln>
        </p:spPr>
        <p:txBody>
          <a:bodyPr/>
          <a:lstStyle>
            <a:lvl1pPr marL="17445" marR="0" indent="0" defTabSz="914400" eaLnBrk="1" fontAlgn="auto" latinLnBrk="0" hangingPunct="1">
              <a:lnSpc>
                <a:spcPct val="100000"/>
              </a:lnSpc>
              <a:spcBef>
                <a:spcPts val="2335"/>
              </a:spcBef>
              <a:spcAft>
                <a:spcPts val="0"/>
              </a:spcAft>
              <a:buClrTx/>
              <a:buSzTx/>
              <a:buFontTx/>
              <a:buNone/>
              <a:tabLst/>
              <a:defRPr kumimoji="0" lang="en-US" sz="1786" b="0" i="0" u="none" strike="noStrike" kern="0" cap="none" spc="0" normalizeH="0" baseline="0" noProof="0" dirty="0" smtClean="0">
                <a:ln>
                  <a:noFill/>
                </a:ln>
                <a:solidFill>
                  <a:srgbClr val="2460AD"/>
                </a:solidFill>
                <a:effectLst/>
                <a:uLnTx/>
                <a:uFillTx/>
                <a:latin typeface="Arial"/>
                <a:ea typeface="+mn-ea"/>
                <a:cs typeface="Arial"/>
              </a:defRPr>
            </a:lvl1pPr>
          </a:lstStyle>
          <a:p>
            <a:pPr marL="17445" marR="0" lvl="0" indent="0" defTabSz="914400" eaLnBrk="1" fontAlgn="auto" latinLnBrk="0" hangingPunct="1">
              <a:lnSpc>
                <a:spcPct val="100000"/>
              </a:lnSpc>
              <a:spcBef>
                <a:spcPts val="2335"/>
              </a:spcBef>
              <a:spcAft>
                <a:spcPts val="0"/>
              </a:spcAft>
              <a:buClrTx/>
              <a:buSzTx/>
              <a:buFontTx/>
              <a:buNone/>
              <a:tabLst/>
              <a:defRPr/>
            </a:pPr>
            <a:r>
              <a:rPr kumimoji="0" lang="en-US" sz="1786" b="0" i="0" u="none" strike="noStrike" kern="0" cap="none" spc="0" normalizeH="0" baseline="0" noProof="0">
                <a:ln>
                  <a:noFill/>
                </a:ln>
                <a:solidFill>
                  <a:srgbClr val="2460AD"/>
                </a:solidFill>
                <a:effectLst/>
                <a:uLnTx/>
                <a:uFillTx/>
                <a:latin typeface="Arial"/>
                <a:cs typeface="Arial"/>
              </a:rPr>
              <a:t>September </a:t>
            </a:r>
            <a:r>
              <a:rPr kumimoji="0" lang="en-US" sz="1786" b="0" i="0" u="none" strike="noStrike" kern="0" cap="none" spc="-27" normalizeH="0" baseline="0" noProof="0">
                <a:ln>
                  <a:noFill/>
                </a:ln>
                <a:solidFill>
                  <a:srgbClr val="2460AD"/>
                </a:solidFill>
                <a:effectLst/>
                <a:uLnTx/>
                <a:uFillTx/>
                <a:latin typeface="Arial"/>
                <a:cs typeface="Arial"/>
              </a:rPr>
              <a:t>2022</a:t>
            </a:r>
            <a:endParaRPr kumimoji="0" lang="en-US" sz="1786" b="0" i="0" u="none" strike="noStrike" kern="0" cap="none" spc="0" normalizeH="0" baseline="0" noProof="0">
              <a:ln>
                <a:noFill/>
              </a:ln>
              <a:solidFill>
                <a:srgbClr val="2460AD"/>
              </a:solidFill>
              <a:effectLst/>
              <a:uLnTx/>
              <a:uFillTx/>
              <a:latin typeface="Arial"/>
              <a:cs typeface="Arial"/>
            </a:endParaRPr>
          </a:p>
        </p:txBody>
      </p:sp>
    </p:spTree>
    <p:extLst>
      <p:ext uri="{BB962C8B-B14F-4D97-AF65-F5344CB8AC3E}">
        <p14:creationId xmlns:p14="http://schemas.microsoft.com/office/powerpoint/2010/main" val="4113543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90510"/>
            <a:ext cx="348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a:p>
        </p:txBody>
      </p:sp>
      <p:sp>
        <p:nvSpPr>
          <p:cNvPr id="18" name="bg object 18"/>
          <p:cNvSpPr/>
          <p:nvPr/>
        </p:nvSpPr>
        <p:spPr>
          <a:xfrm>
            <a:off x="1564324" y="7029218"/>
            <a:ext cx="0" cy="393700"/>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a:p>
        </p:txBody>
      </p:sp>
      <p:sp>
        <p:nvSpPr>
          <p:cNvPr id="6" name="object 4">
            <a:extLst>
              <a:ext uri="{FF2B5EF4-FFF2-40B4-BE49-F238E27FC236}">
                <a16:creationId xmlns:a16="http://schemas.microsoft.com/office/drawing/2014/main" id="{3B6F155A-33D0-3B74-E898-FE2631F10C4F}"/>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8" name="Rectangle 7">
            <a:extLst>
              <a:ext uri="{FF2B5EF4-FFF2-40B4-BE49-F238E27FC236}">
                <a16:creationId xmlns:a16="http://schemas.microsoft.com/office/drawing/2014/main" id="{0E254328-AF7A-1FD8-BFE9-EC5F08600E73}"/>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9932060-CD96-74DB-C7F0-6928D4FC682E}"/>
              </a:ext>
            </a:extLst>
          </p:cNvPr>
          <p:cNvSpPr>
            <a:spLocks noGrp="1"/>
          </p:cNvSpPr>
          <p:nvPr>
            <p:ph type="body" sz="quarter" idx="15"/>
          </p:nvPr>
        </p:nvSpPr>
        <p:spPr>
          <a:xfrm>
            <a:off x="1051560" y="1975104"/>
            <a:ext cx="11991975" cy="442067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a:extLst>
              <a:ext uri="{FF2B5EF4-FFF2-40B4-BE49-F238E27FC236}">
                <a16:creationId xmlns:a16="http://schemas.microsoft.com/office/drawing/2014/main" id="{91E7E208-B5A6-E9A6-54A6-87F0B4705227}"/>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764127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No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64E8C52-90C9-C144-E2A3-52D58607621E}"/>
              </a:ext>
            </a:extLst>
          </p:cNvPr>
          <p:cNvSpPr>
            <a:spLocks noGrp="1"/>
          </p:cNvSpPr>
          <p:nvPr>
            <p:ph type="body" sz="quarter" idx="17"/>
          </p:nvPr>
        </p:nvSpPr>
        <p:spPr>
          <a:xfrm>
            <a:off x="523394" y="2876737"/>
            <a:ext cx="5663094" cy="3366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1BAEDEF0-143A-2FC6-1C98-CBC1A49688BE}"/>
              </a:ext>
            </a:extLst>
          </p:cNvPr>
          <p:cNvSpPr>
            <a:spLocks noGrp="1"/>
          </p:cNvSpPr>
          <p:nvPr>
            <p:ph type="body" sz="quarter" idx="18"/>
          </p:nvPr>
        </p:nvSpPr>
        <p:spPr>
          <a:xfrm>
            <a:off x="7010400" y="2876737"/>
            <a:ext cx="5662613" cy="3366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6661FB0-3C79-C9FB-A359-DD81D10D722A}"/>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9" name="Text Placeholder 4">
            <a:extLst>
              <a:ext uri="{FF2B5EF4-FFF2-40B4-BE49-F238E27FC236}">
                <a16:creationId xmlns:a16="http://schemas.microsoft.com/office/drawing/2014/main" id="{A743B436-661F-208B-5C86-40B14100BD91}"/>
              </a:ext>
            </a:extLst>
          </p:cNvPr>
          <p:cNvSpPr>
            <a:spLocks noGrp="1"/>
          </p:cNvSpPr>
          <p:nvPr>
            <p:ph type="body" sz="quarter" idx="20" hasCustomPrompt="1"/>
          </p:nvPr>
        </p:nvSpPr>
        <p:spPr>
          <a:xfrm>
            <a:off x="523394" y="2381301"/>
            <a:ext cx="5672662"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3" name="Text Placeholder 4">
            <a:extLst>
              <a:ext uri="{FF2B5EF4-FFF2-40B4-BE49-F238E27FC236}">
                <a16:creationId xmlns:a16="http://schemas.microsoft.com/office/drawing/2014/main" id="{D7EF3FA0-9DD8-BF0D-D886-4E369DB32E99}"/>
              </a:ext>
            </a:extLst>
          </p:cNvPr>
          <p:cNvSpPr>
            <a:spLocks noGrp="1"/>
          </p:cNvSpPr>
          <p:nvPr>
            <p:ph type="body" sz="quarter" idx="21" hasCustomPrompt="1"/>
          </p:nvPr>
        </p:nvSpPr>
        <p:spPr>
          <a:xfrm>
            <a:off x="7000072" y="2381301"/>
            <a:ext cx="5672662"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156643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With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8B25C0F9-93F0-0099-A86D-B9E57F84A006}"/>
              </a:ext>
            </a:extLst>
          </p:cNvPr>
          <p:cNvSpPr>
            <a:spLocks noGrp="1"/>
          </p:cNvSpPr>
          <p:nvPr>
            <p:ph type="pic" sz="quarter" idx="17"/>
          </p:nvPr>
        </p:nvSpPr>
        <p:spPr>
          <a:xfrm>
            <a:off x="3174854" y="2599006"/>
            <a:ext cx="3795713" cy="2684194"/>
          </a:xfrm>
          <a:prstGeom prst="rect">
            <a:avLst/>
          </a:prstGeom>
        </p:spPr>
        <p:txBody>
          <a:bodyPr/>
          <a:lstStyle>
            <a:lvl1pPr marL="0" indent="0">
              <a:buNone/>
              <a:defRPr/>
            </a:lvl1pPr>
          </a:lstStyle>
          <a:p>
            <a:r>
              <a:rPr lang="en-US"/>
              <a:t>Click icon to add picture</a:t>
            </a:r>
          </a:p>
        </p:txBody>
      </p:sp>
      <p:sp>
        <p:nvSpPr>
          <p:cNvPr id="16" name="Picture Placeholder 14">
            <a:extLst>
              <a:ext uri="{FF2B5EF4-FFF2-40B4-BE49-F238E27FC236}">
                <a16:creationId xmlns:a16="http://schemas.microsoft.com/office/drawing/2014/main" id="{9C0813EB-D949-BCFC-C298-80F56BB276FF}"/>
              </a:ext>
            </a:extLst>
          </p:cNvPr>
          <p:cNvSpPr>
            <a:spLocks noGrp="1"/>
          </p:cNvSpPr>
          <p:nvPr>
            <p:ph type="pic" sz="quarter" idx="18"/>
          </p:nvPr>
        </p:nvSpPr>
        <p:spPr>
          <a:xfrm>
            <a:off x="9804400" y="2599006"/>
            <a:ext cx="3795713" cy="2684194"/>
          </a:xfrm>
          <a:prstGeom prst="rect">
            <a:avLst/>
          </a:prstGeom>
        </p:spPr>
        <p:txBody>
          <a:bodyPr/>
          <a:lstStyle>
            <a:lvl1pPr marL="0" indent="0">
              <a:buNone/>
              <a:defRPr/>
            </a:lvl1pPr>
          </a:lstStyle>
          <a:p>
            <a:r>
              <a:rPr lang="en-US"/>
              <a:t>Click icon to add picture</a:t>
            </a:r>
          </a:p>
        </p:txBody>
      </p:sp>
      <p:sp>
        <p:nvSpPr>
          <p:cNvPr id="3" name="Text Placeholder 2">
            <a:extLst>
              <a:ext uri="{FF2B5EF4-FFF2-40B4-BE49-F238E27FC236}">
                <a16:creationId xmlns:a16="http://schemas.microsoft.com/office/drawing/2014/main" id="{8A4457E9-85EB-C868-677A-4F35B9D8CB64}"/>
              </a:ext>
            </a:extLst>
          </p:cNvPr>
          <p:cNvSpPr>
            <a:spLocks noGrp="1"/>
          </p:cNvSpPr>
          <p:nvPr>
            <p:ph type="body" sz="quarter" idx="19"/>
          </p:nvPr>
        </p:nvSpPr>
        <p:spPr>
          <a:xfrm>
            <a:off x="600699" y="3179763"/>
            <a:ext cx="2436189" cy="2103437"/>
          </a:xfrm>
        </p:spPr>
        <p:txBody>
          <a:body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648729B3-2E3E-9BA9-0BA8-D572DC3848A0}"/>
              </a:ext>
            </a:extLst>
          </p:cNvPr>
          <p:cNvSpPr>
            <a:spLocks noGrp="1"/>
          </p:cNvSpPr>
          <p:nvPr>
            <p:ph type="body" sz="quarter" idx="20"/>
          </p:nvPr>
        </p:nvSpPr>
        <p:spPr>
          <a:xfrm>
            <a:off x="7259156" y="3179763"/>
            <a:ext cx="2435707" cy="2103437"/>
          </a:xfrm>
        </p:spPr>
        <p:txBody>
          <a:body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6024F35C-D4CB-1913-EFD1-F650F0B64DBE}"/>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9" name="Text Placeholder 4">
            <a:extLst>
              <a:ext uri="{FF2B5EF4-FFF2-40B4-BE49-F238E27FC236}">
                <a16:creationId xmlns:a16="http://schemas.microsoft.com/office/drawing/2014/main" id="{5B301AF1-388D-441D-CBC5-FF1444226DF8}"/>
              </a:ext>
            </a:extLst>
          </p:cNvPr>
          <p:cNvSpPr>
            <a:spLocks noGrp="1"/>
          </p:cNvSpPr>
          <p:nvPr>
            <p:ph type="body" sz="quarter" idx="21" hasCustomPrompt="1"/>
          </p:nvPr>
        </p:nvSpPr>
        <p:spPr>
          <a:xfrm>
            <a:off x="600699" y="2607029"/>
            <a:ext cx="2454756"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0" name="Text Placeholder 4">
            <a:extLst>
              <a:ext uri="{FF2B5EF4-FFF2-40B4-BE49-F238E27FC236}">
                <a16:creationId xmlns:a16="http://schemas.microsoft.com/office/drawing/2014/main" id="{8B4E1BC3-8834-86CC-BEC4-9BB29076EC97}"/>
              </a:ext>
            </a:extLst>
          </p:cNvPr>
          <p:cNvSpPr>
            <a:spLocks noGrp="1"/>
          </p:cNvSpPr>
          <p:nvPr>
            <p:ph type="body" sz="quarter" idx="22" hasCustomPrompt="1"/>
          </p:nvPr>
        </p:nvSpPr>
        <p:spPr>
          <a:xfrm>
            <a:off x="7255499" y="2607029"/>
            <a:ext cx="2454756"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004205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Columns With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8B25C0F9-93F0-0099-A86D-B9E57F84A006}"/>
              </a:ext>
            </a:extLst>
          </p:cNvPr>
          <p:cNvSpPr>
            <a:spLocks noGrp="1"/>
          </p:cNvSpPr>
          <p:nvPr>
            <p:ph type="pic" sz="quarter" idx="17"/>
          </p:nvPr>
        </p:nvSpPr>
        <p:spPr>
          <a:xfrm>
            <a:off x="3174854" y="2599006"/>
            <a:ext cx="3795713" cy="2684194"/>
          </a:xfrm>
          <a:prstGeom prst="rect">
            <a:avLst/>
          </a:prstGeom>
        </p:spPr>
        <p:txBody>
          <a:bodyPr/>
          <a:lstStyle/>
          <a:p>
            <a:r>
              <a:rPr lang="en-US"/>
              <a:t>Click icon to add picture</a:t>
            </a:r>
          </a:p>
        </p:txBody>
      </p:sp>
      <p:sp>
        <p:nvSpPr>
          <p:cNvPr id="16" name="Picture Placeholder 14">
            <a:extLst>
              <a:ext uri="{FF2B5EF4-FFF2-40B4-BE49-F238E27FC236}">
                <a16:creationId xmlns:a16="http://schemas.microsoft.com/office/drawing/2014/main" id="{9C0813EB-D949-BCFC-C298-80F56BB276FF}"/>
              </a:ext>
            </a:extLst>
          </p:cNvPr>
          <p:cNvSpPr>
            <a:spLocks noGrp="1"/>
          </p:cNvSpPr>
          <p:nvPr>
            <p:ph type="pic" sz="quarter" idx="18"/>
          </p:nvPr>
        </p:nvSpPr>
        <p:spPr>
          <a:xfrm>
            <a:off x="9804400" y="2599006"/>
            <a:ext cx="3795713" cy="2684194"/>
          </a:xfrm>
          <a:prstGeom prst="rect">
            <a:avLst/>
          </a:prstGeom>
        </p:spPr>
        <p:txBody>
          <a:bodyPr/>
          <a:lstStyle/>
          <a:p>
            <a:r>
              <a:rPr lang="en-US"/>
              <a:t>Click icon to add picture</a:t>
            </a:r>
          </a:p>
        </p:txBody>
      </p:sp>
      <p:sp>
        <p:nvSpPr>
          <p:cNvPr id="4" name="Text Placeholder 3">
            <a:extLst>
              <a:ext uri="{FF2B5EF4-FFF2-40B4-BE49-F238E27FC236}">
                <a16:creationId xmlns:a16="http://schemas.microsoft.com/office/drawing/2014/main" id="{AECE525A-1537-7144-B3B1-ACC64947B3FE}"/>
              </a:ext>
            </a:extLst>
          </p:cNvPr>
          <p:cNvSpPr>
            <a:spLocks noGrp="1"/>
          </p:cNvSpPr>
          <p:nvPr>
            <p:ph type="body" sz="quarter" idx="19"/>
          </p:nvPr>
        </p:nvSpPr>
        <p:spPr>
          <a:xfrm>
            <a:off x="600699" y="3074988"/>
            <a:ext cx="2436189" cy="2208212"/>
          </a:xfrm>
        </p:spPr>
        <p:txBody>
          <a:bodyPr/>
          <a:lstStyle/>
          <a:p>
            <a:pPr lvl="0"/>
            <a:r>
              <a:rPr lang="en-US"/>
              <a:t>Click to edit Master text styles</a:t>
            </a:r>
          </a:p>
          <a:p>
            <a:pPr lvl="1"/>
            <a:r>
              <a:rPr lang="en-US"/>
              <a:t>Second level</a:t>
            </a:r>
          </a:p>
        </p:txBody>
      </p:sp>
      <p:sp>
        <p:nvSpPr>
          <p:cNvPr id="9" name="Text Placeholder 8">
            <a:extLst>
              <a:ext uri="{FF2B5EF4-FFF2-40B4-BE49-F238E27FC236}">
                <a16:creationId xmlns:a16="http://schemas.microsoft.com/office/drawing/2014/main" id="{449FD718-A55E-C207-E5CE-6A4C92F9F07B}"/>
              </a:ext>
            </a:extLst>
          </p:cNvPr>
          <p:cNvSpPr>
            <a:spLocks noGrp="1"/>
          </p:cNvSpPr>
          <p:nvPr>
            <p:ph type="body" sz="quarter" idx="20"/>
          </p:nvPr>
        </p:nvSpPr>
        <p:spPr>
          <a:xfrm>
            <a:off x="7259158" y="3074988"/>
            <a:ext cx="2435706" cy="2208212"/>
          </a:xfrm>
        </p:spPr>
        <p:txBody>
          <a:body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793B0CD0-7476-6DD8-0030-F0C370A61B3F}"/>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4">
            <a:extLst>
              <a:ext uri="{FF2B5EF4-FFF2-40B4-BE49-F238E27FC236}">
                <a16:creationId xmlns:a16="http://schemas.microsoft.com/office/drawing/2014/main" id="{82226167-4E67-CE46-2B10-FE883477C1D5}"/>
              </a:ext>
            </a:extLst>
          </p:cNvPr>
          <p:cNvSpPr>
            <a:spLocks noGrp="1"/>
          </p:cNvSpPr>
          <p:nvPr>
            <p:ph type="body" sz="quarter" idx="21" hasCustomPrompt="1"/>
          </p:nvPr>
        </p:nvSpPr>
        <p:spPr>
          <a:xfrm>
            <a:off x="600699" y="2607029"/>
            <a:ext cx="2454756"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3" name="Text Placeholder 4">
            <a:extLst>
              <a:ext uri="{FF2B5EF4-FFF2-40B4-BE49-F238E27FC236}">
                <a16:creationId xmlns:a16="http://schemas.microsoft.com/office/drawing/2014/main" id="{B5B4F7D5-74A6-7BDF-D450-3571B845FCD0}"/>
              </a:ext>
            </a:extLst>
          </p:cNvPr>
          <p:cNvSpPr>
            <a:spLocks noGrp="1"/>
          </p:cNvSpPr>
          <p:nvPr>
            <p:ph type="body" sz="quarter" idx="22" hasCustomPrompt="1"/>
          </p:nvPr>
        </p:nvSpPr>
        <p:spPr>
          <a:xfrm>
            <a:off x="7255499" y="2607029"/>
            <a:ext cx="2454756"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868223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Columns With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4">
            <a:extLst>
              <a:ext uri="{FF2B5EF4-FFF2-40B4-BE49-F238E27FC236}">
                <a16:creationId xmlns:a16="http://schemas.microsoft.com/office/drawing/2014/main" id="{882916D2-D560-E22C-D8D6-29202BD0009F}"/>
              </a:ext>
            </a:extLst>
          </p:cNvPr>
          <p:cNvSpPr>
            <a:spLocks noGrp="1"/>
          </p:cNvSpPr>
          <p:nvPr>
            <p:ph type="pic" sz="quarter" idx="17"/>
          </p:nvPr>
        </p:nvSpPr>
        <p:spPr>
          <a:xfrm>
            <a:off x="923925" y="3869880"/>
            <a:ext cx="3314217" cy="2343255"/>
          </a:xfrm>
          <a:prstGeom prst="rect">
            <a:avLst/>
          </a:prstGeom>
        </p:spPr>
        <p:txBody>
          <a:bodyPr/>
          <a:lstStyle>
            <a:lvl1pPr marL="0" indent="0">
              <a:buNone/>
              <a:defRPr/>
            </a:lvl1pPr>
          </a:lstStyle>
          <a:p>
            <a:r>
              <a:rPr lang="en-US"/>
              <a:t>Click icon to add picture</a:t>
            </a:r>
          </a:p>
        </p:txBody>
      </p:sp>
      <p:sp>
        <p:nvSpPr>
          <p:cNvPr id="17" name="Picture Placeholder 14">
            <a:extLst>
              <a:ext uri="{FF2B5EF4-FFF2-40B4-BE49-F238E27FC236}">
                <a16:creationId xmlns:a16="http://schemas.microsoft.com/office/drawing/2014/main" id="{657F7114-AAEC-44B1-E160-F772463E399B}"/>
              </a:ext>
            </a:extLst>
          </p:cNvPr>
          <p:cNvSpPr>
            <a:spLocks noGrp="1"/>
          </p:cNvSpPr>
          <p:nvPr>
            <p:ph type="pic" sz="quarter" idx="18"/>
          </p:nvPr>
        </p:nvSpPr>
        <p:spPr>
          <a:xfrm>
            <a:off x="5355110" y="3869880"/>
            <a:ext cx="3314217" cy="2343255"/>
          </a:xfrm>
          <a:prstGeom prst="rect">
            <a:avLst/>
          </a:prstGeom>
        </p:spPr>
        <p:txBody>
          <a:bodyPr/>
          <a:lstStyle>
            <a:lvl1pPr marL="0" indent="0">
              <a:buNone/>
              <a:defRPr/>
            </a:lvl1pPr>
          </a:lstStyle>
          <a:p>
            <a:r>
              <a:rPr lang="en-US"/>
              <a:t>Click icon to add picture</a:t>
            </a:r>
          </a:p>
        </p:txBody>
      </p:sp>
      <p:sp>
        <p:nvSpPr>
          <p:cNvPr id="23" name="Picture Placeholder 14">
            <a:extLst>
              <a:ext uri="{FF2B5EF4-FFF2-40B4-BE49-F238E27FC236}">
                <a16:creationId xmlns:a16="http://schemas.microsoft.com/office/drawing/2014/main" id="{5FEC738F-E13A-5A75-C025-8B1BE29821B2}"/>
              </a:ext>
            </a:extLst>
          </p:cNvPr>
          <p:cNvSpPr>
            <a:spLocks noGrp="1"/>
          </p:cNvSpPr>
          <p:nvPr>
            <p:ph type="pic" sz="quarter" idx="21"/>
          </p:nvPr>
        </p:nvSpPr>
        <p:spPr>
          <a:xfrm>
            <a:off x="9599165" y="3937487"/>
            <a:ext cx="3314217" cy="2343255"/>
          </a:xfrm>
          <a:prstGeom prst="rect">
            <a:avLst/>
          </a:prstGeom>
        </p:spPr>
        <p:txBody>
          <a:bodyPr/>
          <a:lstStyle>
            <a:lvl1pPr marL="0" indent="0">
              <a:buNone/>
              <a:defRPr/>
            </a:lvl1pPr>
          </a:lstStyle>
          <a:p>
            <a:r>
              <a:rPr lang="en-US"/>
              <a:t>Click icon to add picture</a:t>
            </a:r>
          </a:p>
        </p:txBody>
      </p:sp>
      <p:sp>
        <p:nvSpPr>
          <p:cNvPr id="10" name="Text Placeholder 9">
            <a:extLst>
              <a:ext uri="{FF2B5EF4-FFF2-40B4-BE49-F238E27FC236}">
                <a16:creationId xmlns:a16="http://schemas.microsoft.com/office/drawing/2014/main" id="{EA64B18D-1208-4B93-59DE-8D6B68ECB1D6}"/>
              </a:ext>
            </a:extLst>
          </p:cNvPr>
          <p:cNvSpPr>
            <a:spLocks noGrp="1"/>
          </p:cNvSpPr>
          <p:nvPr>
            <p:ph type="body" sz="quarter" idx="23"/>
          </p:nvPr>
        </p:nvSpPr>
        <p:spPr>
          <a:xfrm>
            <a:off x="923925" y="2363988"/>
            <a:ext cx="3314700" cy="1399976"/>
          </a:xfrm>
        </p:spPr>
        <p:txBody>
          <a:bodyPr/>
          <a:lstStyle/>
          <a:p>
            <a:pPr lvl="0"/>
            <a:r>
              <a:rPr lang="en-US"/>
              <a:t>Click to edit Master text styles</a:t>
            </a:r>
          </a:p>
          <a:p>
            <a:pPr lvl="1"/>
            <a:r>
              <a:rPr lang="en-US"/>
              <a:t>Second level</a:t>
            </a:r>
          </a:p>
        </p:txBody>
      </p:sp>
      <p:sp>
        <p:nvSpPr>
          <p:cNvPr id="12" name="Text Placeholder 9">
            <a:extLst>
              <a:ext uri="{FF2B5EF4-FFF2-40B4-BE49-F238E27FC236}">
                <a16:creationId xmlns:a16="http://schemas.microsoft.com/office/drawing/2014/main" id="{88CF3808-F9AA-3469-F83C-3C788179FA8F}"/>
              </a:ext>
            </a:extLst>
          </p:cNvPr>
          <p:cNvSpPr>
            <a:spLocks noGrp="1"/>
          </p:cNvSpPr>
          <p:nvPr>
            <p:ph type="body" sz="quarter" idx="24"/>
          </p:nvPr>
        </p:nvSpPr>
        <p:spPr>
          <a:xfrm>
            <a:off x="5355110" y="2383142"/>
            <a:ext cx="3314700" cy="1399976"/>
          </a:xfrm>
        </p:spPr>
        <p:txBody>
          <a:bodyPr/>
          <a:lstStyle/>
          <a:p>
            <a:pPr lvl="0"/>
            <a:r>
              <a:rPr lang="en-US"/>
              <a:t>Click to edit Master text styles</a:t>
            </a:r>
          </a:p>
          <a:p>
            <a:pPr lvl="1"/>
            <a:r>
              <a:rPr lang="en-US"/>
              <a:t>Second level</a:t>
            </a:r>
          </a:p>
        </p:txBody>
      </p:sp>
      <p:sp>
        <p:nvSpPr>
          <p:cNvPr id="13" name="Text Placeholder 9">
            <a:extLst>
              <a:ext uri="{FF2B5EF4-FFF2-40B4-BE49-F238E27FC236}">
                <a16:creationId xmlns:a16="http://schemas.microsoft.com/office/drawing/2014/main" id="{B14691C1-8772-6014-470F-260DFBB3DABF}"/>
              </a:ext>
            </a:extLst>
          </p:cNvPr>
          <p:cNvSpPr>
            <a:spLocks noGrp="1"/>
          </p:cNvSpPr>
          <p:nvPr>
            <p:ph type="body" sz="quarter" idx="25"/>
          </p:nvPr>
        </p:nvSpPr>
        <p:spPr>
          <a:xfrm>
            <a:off x="9599165" y="2434937"/>
            <a:ext cx="3314700" cy="1399976"/>
          </a:xfrm>
        </p:spPr>
        <p:txBody>
          <a:body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1A9721ED-2BEE-F1EA-26B3-94799697BA6F}"/>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4">
            <a:extLst>
              <a:ext uri="{FF2B5EF4-FFF2-40B4-BE49-F238E27FC236}">
                <a16:creationId xmlns:a16="http://schemas.microsoft.com/office/drawing/2014/main" id="{65E62BA5-EBD1-6F93-86A2-B9CBA1383FB2}"/>
              </a:ext>
            </a:extLst>
          </p:cNvPr>
          <p:cNvSpPr>
            <a:spLocks noGrp="1"/>
          </p:cNvSpPr>
          <p:nvPr>
            <p:ph type="body" sz="quarter" idx="26" hasCustomPrompt="1"/>
          </p:nvPr>
        </p:nvSpPr>
        <p:spPr>
          <a:xfrm>
            <a:off x="923543" y="1864079"/>
            <a:ext cx="3315081"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5" name="Text Placeholder 4">
            <a:extLst>
              <a:ext uri="{FF2B5EF4-FFF2-40B4-BE49-F238E27FC236}">
                <a16:creationId xmlns:a16="http://schemas.microsoft.com/office/drawing/2014/main" id="{F70D0151-14F5-C8CF-1AB9-B416BEECAE6D}"/>
              </a:ext>
            </a:extLst>
          </p:cNvPr>
          <p:cNvSpPr>
            <a:spLocks noGrp="1"/>
          </p:cNvSpPr>
          <p:nvPr>
            <p:ph type="body" sz="quarter" idx="27" hasCustomPrompt="1"/>
          </p:nvPr>
        </p:nvSpPr>
        <p:spPr>
          <a:xfrm>
            <a:off x="5355110" y="1864079"/>
            <a:ext cx="3315081"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6" name="Text Placeholder 4">
            <a:extLst>
              <a:ext uri="{FF2B5EF4-FFF2-40B4-BE49-F238E27FC236}">
                <a16:creationId xmlns:a16="http://schemas.microsoft.com/office/drawing/2014/main" id="{C4229C00-8009-A0A9-90D6-8CBBBB10A82D}"/>
              </a:ext>
            </a:extLst>
          </p:cNvPr>
          <p:cNvSpPr>
            <a:spLocks noGrp="1"/>
          </p:cNvSpPr>
          <p:nvPr>
            <p:ph type="body" sz="quarter" idx="28" hasCustomPrompt="1"/>
          </p:nvPr>
        </p:nvSpPr>
        <p:spPr>
          <a:xfrm>
            <a:off x="9575800" y="1864079"/>
            <a:ext cx="3315081"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20545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2 Column Image Only">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4">
            <a:extLst>
              <a:ext uri="{FF2B5EF4-FFF2-40B4-BE49-F238E27FC236}">
                <a16:creationId xmlns:a16="http://schemas.microsoft.com/office/drawing/2014/main" id="{FFB0769C-24AA-588D-0F11-0CE77C29D2F3}"/>
              </a:ext>
            </a:extLst>
          </p:cNvPr>
          <p:cNvSpPr>
            <a:spLocks noGrp="1"/>
          </p:cNvSpPr>
          <p:nvPr>
            <p:ph type="pic" sz="quarter" idx="17"/>
          </p:nvPr>
        </p:nvSpPr>
        <p:spPr>
          <a:xfrm>
            <a:off x="521806" y="1936041"/>
            <a:ext cx="6385406" cy="4539735"/>
          </a:xfrm>
          <a:prstGeom prst="rect">
            <a:avLst/>
          </a:prstGeom>
        </p:spPr>
        <p:txBody>
          <a:bodyPr/>
          <a:lstStyle>
            <a:lvl1pPr marL="0" indent="0">
              <a:buNone/>
              <a:defRPr/>
            </a:lvl1pPr>
          </a:lstStyle>
          <a:p>
            <a:r>
              <a:rPr lang="en-US"/>
              <a:t>Click icon to add picture</a:t>
            </a:r>
          </a:p>
        </p:txBody>
      </p:sp>
      <p:sp>
        <p:nvSpPr>
          <p:cNvPr id="10" name="Picture Placeholder 14">
            <a:extLst>
              <a:ext uri="{FF2B5EF4-FFF2-40B4-BE49-F238E27FC236}">
                <a16:creationId xmlns:a16="http://schemas.microsoft.com/office/drawing/2014/main" id="{CBE39098-C769-0F95-2F80-27D4207F6040}"/>
              </a:ext>
            </a:extLst>
          </p:cNvPr>
          <p:cNvSpPr>
            <a:spLocks noGrp="1"/>
          </p:cNvSpPr>
          <p:nvPr>
            <p:ph type="pic" sz="quarter" idx="18"/>
          </p:nvPr>
        </p:nvSpPr>
        <p:spPr>
          <a:xfrm>
            <a:off x="7036906" y="1936041"/>
            <a:ext cx="6385406" cy="4539735"/>
          </a:xfrm>
          <a:prstGeom prst="rect">
            <a:avLst/>
          </a:prstGeom>
        </p:spPr>
        <p:txBody>
          <a:bodyPr/>
          <a:lstStyle>
            <a:lvl1pPr marL="0" indent="0">
              <a:buNone/>
              <a:defRPr/>
            </a:lvl1pPr>
          </a:lstStyle>
          <a:p>
            <a:r>
              <a:rPr lang="en-US"/>
              <a:t>Click icon to add picture</a:t>
            </a:r>
          </a:p>
        </p:txBody>
      </p:sp>
      <p:sp>
        <p:nvSpPr>
          <p:cNvPr id="2" name="Title Placeholder 1">
            <a:extLst>
              <a:ext uri="{FF2B5EF4-FFF2-40B4-BE49-F238E27FC236}">
                <a16:creationId xmlns:a16="http://schemas.microsoft.com/office/drawing/2014/main" id="{9BE72887-3515-C229-13F6-B2A6315A3FFB}"/>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919934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Text Column, 2 Angle Im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2">
            <a:extLst>
              <a:ext uri="{FF2B5EF4-FFF2-40B4-BE49-F238E27FC236}">
                <a16:creationId xmlns:a16="http://schemas.microsoft.com/office/drawing/2014/main" id="{7AAFC4BB-FA74-F19D-84F6-957868262439}"/>
              </a:ext>
            </a:extLst>
          </p:cNvPr>
          <p:cNvSpPr>
            <a:spLocks noGrp="1"/>
          </p:cNvSpPr>
          <p:nvPr>
            <p:ph type="pic" sz="quarter" idx="17"/>
          </p:nvPr>
        </p:nvSpPr>
        <p:spPr>
          <a:xfrm>
            <a:off x="5207400" y="1842051"/>
            <a:ext cx="5354585" cy="4549223"/>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r>
              <a:rPr lang="en-US"/>
              <a:t>Click icon to add picture</a:t>
            </a:r>
          </a:p>
        </p:txBody>
      </p:sp>
      <p:sp>
        <p:nvSpPr>
          <p:cNvPr id="34" name="Picture Placeholder 32">
            <a:extLst>
              <a:ext uri="{FF2B5EF4-FFF2-40B4-BE49-F238E27FC236}">
                <a16:creationId xmlns:a16="http://schemas.microsoft.com/office/drawing/2014/main" id="{E7D6B847-0A65-0601-B9BD-483E59462DC4}"/>
              </a:ext>
            </a:extLst>
          </p:cNvPr>
          <p:cNvSpPr>
            <a:spLocks noGrp="1"/>
          </p:cNvSpPr>
          <p:nvPr>
            <p:ph type="pic" sz="quarter" idx="18"/>
          </p:nvPr>
        </p:nvSpPr>
        <p:spPr>
          <a:xfrm>
            <a:off x="8370251" y="1842050"/>
            <a:ext cx="5354585" cy="4549223"/>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r>
              <a:rPr lang="en-US"/>
              <a:t>Click icon to add picture</a:t>
            </a:r>
          </a:p>
        </p:txBody>
      </p:sp>
      <p:sp>
        <p:nvSpPr>
          <p:cNvPr id="5" name="Text Placeholder 4">
            <a:extLst>
              <a:ext uri="{FF2B5EF4-FFF2-40B4-BE49-F238E27FC236}">
                <a16:creationId xmlns:a16="http://schemas.microsoft.com/office/drawing/2014/main" id="{22850864-F6B0-44C0-746E-55697B0DB502}"/>
              </a:ext>
            </a:extLst>
          </p:cNvPr>
          <p:cNvSpPr>
            <a:spLocks noGrp="1"/>
          </p:cNvSpPr>
          <p:nvPr>
            <p:ph type="body" sz="quarter" idx="19"/>
          </p:nvPr>
        </p:nvSpPr>
        <p:spPr>
          <a:xfrm>
            <a:off x="628650" y="3435350"/>
            <a:ext cx="2343150" cy="2292350"/>
          </a:xfrm>
        </p:spPr>
        <p:txBody>
          <a:bodyPr/>
          <a:lstStyle/>
          <a:p>
            <a:pPr lvl="0"/>
            <a:r>
              <a:rPr lang="en-US"/>
              <a:t>Click to edit Master text styles</a:t>
            </a:r>
          </a:p>
          <a:p>
            <a:pPr lvl="1"/>
            <a:r>
              <a:rPr lang="en-US"/>
              <a:t>Second level</a:t>
            </a:r>
          </a:p>
        </p:txBody>
      </p:sp>
      <p:sp>
        <p:nvSpPr>
          <p:cNvPr id="10" name="Text Placeholder 4">
            <a:extLst>
              <a:ext uri="{FF2B5EF4-FFF2-40B4-BE49-F238E27FC236}">
                <a16:creationId xmlns:a16="http://schemas.microsoft.com/office/drawing/2014/main" id="{0A300D43-A1AB-B98A-BF59-1A24EC210BFF}"/>
              </a:ext>
            </a:extLst>
          </p:cNvPr>
          <p:cNvSpPr>
            <a:spLocks noGrp="1"/>
          </p:cNvSpPr>
          <p:nvPr>
            <p:ph type="body" sz="quarter" idx="20"/>
          </p:nvPr>
        </p:nvSpPr>
        <p:spPr>
          <a:xfrm>
            <a:off x="3274101" y="3435350"/>
            <a:ext cx="2343150" cy="2292350"/>
          </a:xfrm>
        </p:spPr>
        <p:txBody>
          <a:bodyPr/>
          <a:lstStyle/>
          <a:p>
            <a:pPr lvl="0"/>
            <a:r>
              <a:rPr lang="en-US"/>
              <a:t>Click to edit Master text styles</a:t>
            </a:r>
          </a:p>
          <a:p>
            <a:pPr lvl="1"/>
            <a:r>
              <a:rPr lang="en-US"/>
              <a:t>Second level</a:t>
            </a:r>
          </a:p>
        </p:txBody>
      </p:sp>
      <p:sp>
        <p:nvSpPr>
          <p:cNvPr id="3" name="Title Placeholder 1">
            <a:extLst>
              <a:ext uri="{FF2B5EF4-FFF2-40B4-BE49-F238E27FC236}">
                <a16:creationId xmlns:a16="http://schemas.microsoft.com/office/drawing/2014/main" id="{27FA4218-A04D-30AD-0916-C3795BFF9C2E}"/>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12" name="Text Placeholder 4">
            <a:extLst>
              <a:ext uri="{FF2B5EF4-FFF2-40B4-BE49-F238E27FC236}">
                <a16:creationId xmlns:a16="http://schemas.microsoft.com/office/drawing/2014/main" id="{651C8371-9CD3-05C5-0396-21098698650E}"/>
              </a:ext>
            </a:extLst>
          </p:cNvPr>
          <p:cNvSpPr>
            <a:spLocks noGrp="1"/>
          </p:cNvSpPr>
          <p:nvPr>
            <p:ph type="body" sz="quarter" idx="21" hasCustomPrompt="1"/>
          </p:nvPr>
        </p:nvSpPr>
        <p:spPr>
          <a:xfrm>
            <a:off x="600699" y="2937229"/>
            <a:ext cx="2454756"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4" name="Text Placeholder 4">
            <a:extLst>
              <a:ext uri="{FF2B5EF4-FFF2-40B4-BE49-F238E27FC236}">
                <a16:creationId xmlns:a16="http://schemas.microsoft.com/office/drawing/2014/main" id="{F75C1528-F41A-A30F-F8CE-AFC86AFD66AE}"/>
              </a:ext>
            </a:extLst>
          </p:cNvPr>
          <p:cNvSpPr>
            <a:spLocks noGrp="1"/>
          </p:cNvSpPr>
          <p:nvPr>
            <p:ph type="body" sz="quarter" idx="22" hasCustomPrompt="1"/>
          </p:nvPr>
        </p:nvSpPr>
        <p:spPr>
          <a:xfrm>
            <a:off x="3251200" y="2937229"/>
            <a:ext cx="2454756"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297229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T 2 Text Column, 2 Angle Im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32">
            <a:extLst>
              <a:ext uri="{FF2B5EF4-FFF2-40B4-BE49-F238E27FC236}">
                <a16:creationId xmlns:a16="http://schemas.microsoft.com/office/drawing/2014/main" id="{4AB60AEB-8808-4128-559F-AAF53CFA90F9}"/>
              </a:ext>
            </a:extLst>
          </p:cNvPr>
          <p:cNvSpPr>
            <a:spLocks noGrp="1"/>
          </p:cNvSpPr>
          <p:nvPr>
            <p:ph type="pic" sz="quarter" idx="17"/>
          </p:nvPr>
        </p:nvSpPr>
        <p:spPr>
          <a:xfrm>
            <a:off x="2440609" y="2171164"/>
            <a:ext cx="5354585" cy="4549223"/>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r>
              <a:rPr lang="en-US"/>
              <a:t>Click icon to add picture</a:t>
            </a:r>
          </a:p>
        </p:txBody>
      </p:sp>
      <p:sp>
        <p:nvSpPr>
          <p:cNvPr id="15" name="Picture Placeholder 32">
            <a:extLst>
              <a:ext uri="{FF2B5EF4-FFF2-40B4-BE49-F238E27FC236}">
                <a16:creationId xmlns:a16="http://schemas.microsoft.com/office/drawing/2014/main" id="{35DD90AA-89A2-B5E1-83DB-B6B231015C76}"/>
              </a:ext>
            </a:extLst>
          </p:cNvPr>
          <p:cNvSpPr>
            <a:spLocks noGrp="1"/>
          </p:cNvSpPr>
          <p:nvPr>
            <p:ph type="pic" sz="quarter" idx="18"/>
          </p:nvPr>
        </p:nvSpPr>
        <p:spPr>
          <a:xfrm>
            <a:off x="5603460" y="2171163"/>
            <a:ext cx="5354585" cy="4549223"/>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r>
              <a:rPr lang="en-US"/>
              <a:t>Click icon to add picture</a:t>
            </a:r>
          </a:p>
        </p:txBody>
      </p:sp>
      <p:sp>
        <p:nvSpPr>
          <p:cNvPr id="3" name="Text Placeholder 2">
            <a:extLst>
              <a:ext uri="{FF2B5EF4-FFF2-40B4-BE49-F238E27FC236}">
                <a16:creationId xmlns:a16="http://schemas.microsoft.com/office/drawing/2014/main" id="{61C8053F-51CF-A9D1-F74F-70AE096F7145}"/>
              </a:ext>
            </a:extLst>
          </p:cNvPr>
          <p:cNvSpPr>
            <a:spLocks noGrp="1"/>
          </p:cNvSpPr>
          <p:nvPr>
            <p:ph type="body" sz="quarter" idx="19"/>
          </p:nvPr>
        </p:nvSpPr>
        <p:spPr>
          <a:xfrm>
            <a:off x="628650" y="3434721"/>
            <a:ext cx="2343150" cy="2531979"/>
          </a:xfrm>
        </p:spPr>
        <p:txBody>
          <a:bodyPr/>
          <a:lstStyle/>
          <a:p>
            <a:pPr lvl="0"/>
            <a:r>
              <a:rPr lang="en-US"/>
              <a:t>Click to edit Master text styles</a:t>
            </a:r>
          </a:p>
          <a:p>
            <a:pPr lvl="1"/>
            <a:r>
              <a:rPr lang="en-US"/>
              <a:t>Second level</a:t>
            </a:r>
          </a:p>
          <a:p>
            <a:pPr lvl="2"/>
            <a:r>
              <a:rPr lang="en-US"/>
              <a:t>Third level</a:t>
            </a:r>
          </a:p>
        </p:txBody>
      </p:sp>
      <p:sp>
        <p:nvSpPr>
          <p:cNvPr id="13" name="Text Placeholder 12">
            <a:extLst>
              <a:ext uri="{FF2B5EF4-FFF2-40B4-BE49-F238E27FC236}">
                <a16:creationId xmlns:a16="http://schemas.microsoft.com/office/drawing/2014/main" id="{A86ABE1A-9128-7183-2CA6-847599D4F0F3}"/>
              </a:ext>
            </a:extLst>
          </p:cNvPr>
          <p:cNvSpPr>
            <a:spLocks noGrp="1"/>
          </p:cNvSpPr>
          <p:nvPr>
            <p:ph type="body" sz="quarter" idx="20"/>
          </p:nvPr>
        </p:nvSpPr>
        <p:spPr>
          <a:xfrm>
            <a:off x="10835301" y="3434722"/>
            <a:ext cx="2342537" cy="2531978"/>
          </a:xfrm>
        </p:spPr>
        <p:txBody>
          <a:bodyPr/>
          <a:lstStyle/>
          <a:p>
            <a:pPr lvl="0"/>
            <a:r>
              <a:rPr lang="en-US"/>
              <a:t>Click to edit Master text styles</a:t>
            </a:r>
          </a:p>
          <a:p>
            <a:pPr lvl="1"/>
            <a:r>
              <a:rPr lang="en-US"/>
              <a:t>Second level</a:t>
            </a:r>
          </a:p>
          <a:p>
            <a:pPr lvl="2"/>
            <a:r>
              <a:rPr lang="en-US"/>
              <a:t>Third level</a:t>
            </a:r>
          </a:p>
        </p:txBody>
      </p:sp>
      <p:sp>
        <p:nvSpPr>
          <p:cNvPr id="2" name="Title Placeholder 1">
            <a:extLst>
              <a:ext uri="{FF2B5EF4-FFF2-40B4-BE49-F238E27FC236}">
                <a16:creationId xmlns:a16="http://schemas.microsoft.com/office/drawing/2014/main" id="{08956BB5-1F6D-F193-25F9-DAB550085532}"/>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9" name="Text Placeholder 4">
            <a:extLst>
              <a:ext uri="{FF2B5EF4-FFF2-40B4-BE49-F238E27FC236}">
                <a16:creationId xmlns:a16="http://schemas.microsoft.com/office/drawing/2014/main" id="{9142F8BB-B2CF-F124-6930-7B6EAB4A0FD4}"/>
              </a:ext>
            </a:extLst>
          </p:cNvPr>
          <p:cNvSpPr>
            <a:spLocks noGrp="1"/>
          </p:cNvSpPr>
          <p:nvPr>
            <p:ph type="body" sz="quarter" idx="21" hasCustomPrompt="1"/>
          </p:nvPr>
        </p:nvSpPr>
        <p:spPr>
          <a:xfrm>
            <a:off x="600699" y="3007649"/>
            <a:ext cx="2454756"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6" name="Text Placeholder 4">
            <a:extLst>
              <a:ext uri="{FF2B5EF4-FFF2-40B4-BE49-F238E27FC236}">
                <a16:creationId xmlns:a16="http://schemas.microsoft.com/office/drawing/2014/main" id="{821E68B7-A6AA-51D6-A041-9E37EDCFEA48}"/>
              </a:ext>
            </a:extLst>
          </p:cNvPr>
          <p:cNvSpPr>
            <a:spLocks noGrp="1"/>
          </p:cNvSpPr>
          <p:nvPr>
            <p:ph type="body" sz="quarter" idx="22" hasCustomPrompt="1"/>
          </p:nvPr>
        </p:nvSpPr>
        <p:spPr>
          <a:xfrm>
            <a:off x="10795000" y="3007649"/>
            <a:ext cx="2454756"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2017275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with Image">
    <p:spTree>
      <p:nvGrpSpPr>
        <p:cNvPr id="1" name=""/>
        <p:cNvGrpSpPr/>
        <p:nvPr/>
      </p:nvGrpSpPr>
      <p:grpSpPr>
        <a:xfrm>
          <a:off x="0" y="0"/>
          <a:ext cx="0" cy="0"/>
          <a:chOff x="0" y="0"/>
          <a:chExt cx="0" cy="0"/>
        </a:xfrm>
      </p:grpSpPr>
      <p:pic>
        <p:nvPicPr>
          <p:cNvPr id="12" name="object 899">
            <a:extLst>
              <a:ext uri="{FF2B5EF4-FFF2-40B4-BE49-F238E27FC236}">
                <a16:creationId xmlns:a16="http://schemas.microsoft.com/office/drawing/2014/main" id="{2D703294-6490-02C1-77A7-F41164EB1EA2}"/>
              </a:ext>
            </a:extLst>
          </p:cNvPr>
          <p:cNvPicPr/>
          <p:nvPr userDrawn="1"/>
        </p:nvPicPr>
        <p:blipFill rotWithShape="1">
          <a:blip r:embed="rId2" cstate="print">
            <a:extLst>
              <a:ext uri="{28A0092B-C50C-407E-A947-70E740481C1C}">
                <a14:useLocalDpi xmlns:a14="http://schemas.microsoft.com/office/drawing/2010/main" val="0"/>
              </a:ext>
            </a:extLst>
          </a:blip>
          <a:srcRect l="29887" r="16667"/>
          <a:stretch/>
        </p:blipFill>
        <p:spPr>
          <a:xfrm>
            <a:off x="8289844" y="-47625"/>
            <a:ext cx="6217325" cy="7820906"/>
          </a:xfrm>
          <a:prstGeom prst="rect">
            <a:avLst/>
          </a:prstGeom>
        </p:spPr>
      </p:pic>
      <p:sp>
        <p:nvSpPr>
          <p:cNvPr id="13" name="Parallelogram 13">
            <a:extLst>
              <a:ext uri="{FF2B5EF4-FFF2-40B4-BE49-F238E27FC236}">
                <a16:creationId xmlns:a16="http://schemas.microsoft.com/office/drawing/2014/main" id="{3455F677-C3D5-2CA7-4085-14741961FBA9}"/>
              </a:ext>
            </a:extLst>
          </p:cNvPr>
          <p:cNvSpPr/>
          <p:nvPr userDrawn="1"/>
        </p:nvSpPr>
        <p:spPr>
          <a:xfrm>
            <a:off x="-5183" y="-88712"/>
            <a:ext cx="11527563" cy="7862035"/>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29344 h 7829344"/>
              <a:gd name="connsiteX1" fmla="*/ 3026115 w 14859000"/>
              <a:gd name="connsiteY1" fmla="*/ 961901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41220 h 7841220"/>
              <a:gd name="connsiteX1" fmla="*/ 3358624 w 14859000"/>
              <a:gd name="connsiteY1" fmla="*/ 0 h 7841220"/>
              <a:gd name="connsiteX2" fmla="*/ 14859000 w 14859000"/>
              <a:gd name="connsiteY2" fmla="*/ 11876 h 7841220"/>
              <a:gd name="connsiteX3" fmla="*/ 12901664 w 14859000"/>
              <a:gd name="connsiteY3" fmla="*/ 7841220 h 7841220"/>
              <a:gd name="connsiteX4" fmla="*/ 0 w 14859000"/>
              <a:gd name="connsiteY4" fmla="*/ 7841220 h 7841220"/>
              <a:gd name="connsiteX0" fmla="*/ 560233 w 11500376"/>
              <a:gd name="connsiteY0" fmla="*/ 6238051 h 7841220"/>
              <a:gd name="connsiteX1" fmla="*/ 0 w 11500376"/>
              <a:gd name="connsiteY1" fmla="*/ 0 h 7841220"/>
              <a:gd name="connsiteX2" fmla="*/ 11500376 w 11500376"/>
              <a:gd name="connsiteY2" fmla="*/ 11876 h 7841220"/>
              <a:gd name="connsiteX3" fmla="*/ 9543040 w 11500376"/>
              <a:gd name="connsiteY3" fmla="*/ 7841220 h 7841220"/>
              <a:gd name="connsiteX4" fmla="*/ 560233 w 11500376"/>
              <a:gd name="connsiteY4" fmla="*/ 6238051 h 7841220"/>
              <a:gd name="connsiteX0" fmla="*/ 2093 w 11500376"/>
              <a:gd name="connsiteY0" fmla="*/ 7781843 h 7841220"/>
              <a:gd name="connsiteX1" fmla="*/ 0 w 11500376"/>
              <a:gd name="connsiteY1" fmla="*/ 0 h 7841220"/>
              <a:gd name="connsiteX2" fmla="*/ 11500376 w 11500376"/>
              <a:gd name="connsiteY2" fmla="*/ 11876 h 7841220"/>
              <a:gd name="connsiteX3" fmla="*/ 9543040 w 11500376"/>
              <a:gd name="connsiteY3" fmla="*/ 7841220 h 7841220"/>
              <a:gd name="connsiteX4" fmla="*/ 2093 w 11500376"/>
              <a:gd name="connsiteY4" fmla="*/ 7781843 h 7841220"/>
              <a:gd name="connsiteX0" fmla="*/ 2093 w 11500376"/>
              <a:gd name="connsiteY0" fmla="*/ 7781843 h 7783671"/>
              <a:gd name="connsiteX1" fmla="*/ 0 w 11500376"/>
              <a:gd name="connsiteY1" fmla="*/ 0 h 7783671"/>
              <a:gd name="connsiteX2" fmla="*/ 11500376 w 11500376"/>
              <a:gd name="connsiteY2" fmla="*/ 11876 h 7783671"/>
              <a:gd name="connsiteX3" fmla="*/ 9562223 w 11500376"/>
              <a:gd name="connsiteY3" fmla="*/ 7783671 h 7783671"/>
              <a:gd name="connsiteX4" fmla="*/ 2093 w 11500376"/>
              <a:gd name="connsiteY4" fmla="*/ 7781843 h 7783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376" h="7783671">
                <a:moveTo>
                  <a:pt x="2093" y="7781843"/>
                </a:moveTo>
                <a:cubicBezTo>
                  <a:pt x="1395" y="5187895"/>
                  <a:pt x="698" y="2593948"/>
                  <a:pt x="0" y="0"/>
                </a:cubicBezTo>
                <a:lnTo>
                  <a:pt x="11500376" y="11876"/>
                </a:lnTo>
                <a:lnTo>
                  <a:pt x="9562223" y="7783671"/>
                </a:lnTo>
                <a:lnTo>
                  <a:pt x="2093" y="77818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Logo&#10;&#10;Description automatically generated">
            <a:extLst>
              <a:ext uri="{FF2B5EF4-FFF2-40B4-BE49-F238E27FC236}">
                <a16:creationId xmlns:a16="http://schemas.microsoft.com/office/drawing/2014/main" id="{EA6DD8D7-E718-7A06-AE50-33CA596CF4A0}"/>
              </a:ext>
            </a:extLst>
          </p:cNvPr>
          <p:cNvPicPr>
            <a:picLocks noChangeAspect="1" noChangeArrowheads="1"/>
          </p:cNvPicPr>
          <p:nvPr userDrawn="1"/>
        </p:nvPicPr>
        <p:blipFill>
          <a:blip r:embed="rId3"/>
          <a:srcRect/>
          <a:stretch>
            <a:fillRect/>
          </a:stretch>
        </p:blipFill>
        <p:spPr bwMode="auto">
          <a:xfrm>
            <a:off x="6534718" y="6482429"/>
            <a:ext cx="2818702" cy="753686"/>
          </a:xfrm>
          <a:prstGeom prst="rect">
            <a:avLst/>
          </a:prstGeom>
          <a:noFill/>
          <a:extLst>
            <a:ext uri="{909E8E84-426E-40DD-AFC4-6F175D3DCCD1}">
              <a14:hiddenFill xmlns:a14="http://schemas.microsoft.com/office/drawing/2010/main">
                <a:solidFill>
                  <a:srgbClr val="FFFFFF"/>
                </a:solidFill>
              </a14:hiddenFill>
            </a:ext>
          </a:extLst>
        </p:spPr>
      </p:pic>
      <p:sp>
        <p:nvSpPr>
          <p:cNvPr id="16" name="object 3244">
            <a:extLst>
              <a:ext uri="{FF2B5EF4-FFF2-40B4-BE49-F238E27FC236}">
                <a16:creationId xmlns:a16="http://schemas.microsoft.com/office/drawing/2014/main" id="{47B66C7D-1135-10B4-AB89-611540E88F4C}"/>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7" name="Rectangle 16">
            <a:extLst>
              <a:ext uri="{FF2B5EF4-FFF2-40B4-BE49-F238E27FC236}">
                <a16:creationId xmlns:a16="http://schemas.microsoft.com/office/drawing/2014/main" id="{C4AB385A-4B93-A922-C0D9-5585D3ED987A}"/>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00253A5C-0D80-A1A7-CB59-4371F4E9455A}"/>
              </a:ext>
            </a:extLst>
          </p:cNvPr>
          <p:cNvSpPr>
            <a:spLocks noGrp="1"/>
          </p:cNvSpPr>
          <p:nvPr>
            <p:ph type="body" sz="quarter" idx="17"/>
          </p:nvPr>
        </p:nvSpPr>
        <p:spPr>
          <a:xfrm>
            <a:off x="923925" y="2459876"/>
            <a:ext cx="7585075" cy="1206500"/>
          </a:xfrm>
        </p:spPr>
        <p:txBody>
          <a:bodyPr/>
          <a:lstStyle/>
          <a:p>
            <a:pPr lvl="0"/>
            <a:r>
              <a:rPr lang="en-US"/>
              <a:t>Click to edit Master text styles</a:t>
            </a:r>
          </a:p>
          <a:p>
            <a:pPr lvl="1"/>
            <a:r>
              <a:rPr lang="en-US"/>
              <a:t>Second level</a:t>
            </a:r>
          </a:p>
          <a:p>
            <a:pPr lvl="2"/>
            <a:r>
              <a:rPr lang="en-US"/>
              <a:t>Third level</a:t>
            </a:r>
          </a:p>
        </p:txBody>
      </p:sp>
      <p:sp>
        <p:nvSpPr>
          <p:cNvPr id="9" name="Text Placeholder 7">
            <a:extLst>
              <a:ext uri="{FF2B5EF4-FFF2-40B4-BE49-F238E27FC236}">
                <a16:creationId xmlns:a16="http://schemas.microsoft.com/office/drawing/2014/main" id="{6C6C2DBE-1F70-C824-ECD9-3BA360C6EE48}"/>
              </a:ext>
            </a:extLst>
          </p:cNvPr>
          <p:cNvSpPr>
            <a:spLocks noGrp="1"/>
          </p:cNvSpPr>
          <p:nvPr>
            <p:ph type="body" sz="quarter" idx="18"/>
          </p:nvPr>
        </p:nvSpPr>
        <p:spPr>
          <a:xfrm>
            <a:off x="923187" y="4445404"/>
            <a:ext cx="7585075" cy="1206500"/>
          </a:xfrm>
        </p:spPr>
        <p:txBody>
          <a:bodyPr/>
          <a:lstStyle/>
          <a:p>
            <a:pPr lvl="0"/>
            <a:r>
              <a:rPr lang="en-US"/>
              <a:t>Click to edit Master text styles</a:t>
            </a:r>
          </a:p>
          <a:p>
            <a:pPr lvl="1"/>
            <a:r>
              <a:rPr lang="en-US"/>
              <a:t>Second level</a:t>
            </a:r>
          </a:p>
          <a:p>
            <a:pPr lvl="2"/>
            <a:r>
              <a:rPr lang="en-US"/>
              <a:t>Third level</a:t>
            </a:r>
          </a:p>
        </p:txBody>
      </p:sp>
      <p:sp>
        <p:nvSpPr>
          <p:cNvPr id="2" name="Title Placeholder 1">
            <a:extLst>
              <a:ext uri="{FF2B5EF4-FFF2-40B4-BE49-F238E27FC236}">
                <a16:creationId xmlns:a16="http://schemas.microsoft.com/office/drawing/2014/main" id="{48A52BDF-8338-A4F0-1D5C-B1F838D8A89A}"/>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4">
            <a:extLst>
              <a:ext uri="{FF2B5EF4-FFF2-40B4-BE49-F238E27FC236}">
                <a16:creationId xmlns:a16="http://schemas.microsoft.com/office/drawing/2014/main" id="{7C90DFEA-EEA3-5B38-BC44-281783D06B3F}"/>
              </a:ext>
            </a:extLst>
          </p:cNvPr>
          <p:cNvSpPr>
            <a:spLocks noGrp="1"/>
          </p:cNvSpPr>
          <p:nvPr>
            <p:ph type="body" sz="quarter" idx="21" hasCustomPrompt="1"/>
          </p:nvPr>
        </p:nvSpPr>
        <p:spPr>
          <a:xfrm>
            <a:off x="923186" y="1956508"/>
            <a:ext cx="7585813"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0" name="Text Placeholder 4">
            <a:extLst>
              <a:ext uri="{FF2B5EF4-FFF2-40B4-BE49-F238E27FC236}">
                <a16:creationId xmlns:a16="http://schemas.microsoft.com/office/drawing/2014/main" id="{BE28B85D-89A6-0699-97C4-35E0A7A29A87}"/>
              </a:ext>
            </a:extLst>
          </p:cNvPr>
          <p:cNvSpPr>
            <a:spLocks noGrp="1"/>
          </p:cNvSpPr>
          <p:nvPr>
            <p:ph type="body" sz="quarter" idx="22" hasCustomPrompt="1"/>
          </p:nvPr>
        </p:nvSpPr>
        <p:spPr>
          <a:xfrm>
            <a:off x="923186" y="3937000"/>
            <a:ext cx="7585813"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4007231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Blank Char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4">
            <a:extLst>
              <a:ext uri="{FF2B5EF4-FFF2-40B4-BE49-F238E27FC236}">
                <a16:creationId xmlns:a16="http://schemas.microsoft.com/office/drawing/2014/main" id="{FF7DF2EB-D15D-E7FA-C84D-4290434C2ACC}"/>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4" name="Chart Placeholder 3">
            <a:extLst>
              <a:ext uri="{FF2B5EF4-FFF2-40B4-BE49-F238E27FC236}">
                <a16:creationId xmlns:a16="http://schemas.microsoft.com/office/drawing/2014/main" id="{6C2E31EB-8455-06A2-6C97-FD7DDB63B5BC}"/>
              </a:ext>
            </a:extLst>
          </p:cNvPr>
          <p:cNvSpPr>
            <a:spLocks noGrp="1"/>
          </p:cNvSpPr>
          <p:nvPr>
            <p:ph type="chart" sz="quarter" idx="11"/>
          </p:nvPr>
        </p:nvSpPr>
        <p:spPr>
          <a:xfrm>
            <a:off x="2454933" y="2306833"/>
            <a:ext cx="8907730" cy="3978978"/>
          </a:xfrm>
          <a:prstGeom prst="rect">
            <a:avLst/>
          </a:prstGeom>
        </p:spPr>
        <p:txBody>
          <a:bodyPr/>
          <a:lstStyle>
            <a:lvl1pPr marL="0" indent="0">
              <a:buNone/>
              <a:defRPr/>
            </a:lvl1pPr>
          </a:lstStyle>
          <a:p>
            <a:r>
              <a:rPr lang="en-US"/>
              <a:t>Click icon to add chart</a:t>
            </a:r>
          </a:p>
        </p:txBody>
      </p:sp>
      <p:sp>
        <p:nvSpPr>
          <p:cNvPr id="2" name="Title Placeholder 1">
            <a:extLst>
              <a:ext uri="{FF2B5EF4-FFF2-40B4-BE49-F238E27FC236}">
                <a16:creationId xmlns:a16="http://schemas.microsoft.com/office/drawing/2014/main" id="{6B3AB8DC-5B3A-86D6-41E2-74E4950CE5B8}"/>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12" name="Text Placeholder 4">
            <a:extLst>
              <a:ext uri="{FF2B5EF4-FFF2-40B4-BE49-F238E27FC236}">
                <a16:creationId xmlns:a16="http://schemas.microsoft.com/office/drawing/2014/main" id="{359F05D5-352F-FA0F-38E5-0A640B51339A}"/>
              </a:ext>
            </a:extLst>
          </p:cNvPr>
          <p:cNvSpPr>
            <a:spLocks noGrp="1"/>
          </p:cNvSpPr>
          <p:nvPr>
            <p:ph type="body" sz="quarter" idx="21" hasCustomPrompt="1"/>
          </p:nvPr>
        </p:nvSpPr>
        <p:spPr>
          <a:xfrm>
            <a:off x="3987800" y="1813279"/>
            <a:ext cx="5949950" cy="427072"/>
          </a:xfrm>
        </p:spPr>
        <p:txBody>
          <a:bodyPr/>
          <a:lstStyle>
            <a:lvl1pPr marL="0" indent="0" algn="ctr">
              <a:buNone/>
              <a:defRPr sz="2200">
                <a:solidFill>
                  <a:srgbClr val="2460AD"/>
                </a:solidFill>
                <a:latin typeface="Avenir LT Std 65 Medium" panose="020B0603020203020204" pitchFamily="34" charset="0"/>
              </a:defRPr>
            </a:lvl1pPr>
          </a:lstStyle>
          <a:p>
            <a:pPr lvl="0"/>
            <a:r>
              <a:rPr lang="en-US"/>
              <a:t>Chart Title</a:t>
            </a:r>
          </a:p>
        </p:txBody>
      </p:sp>
    </p:spTree>
    <p:extLst>
      <p:ext uri="{BB962C8B-B14F-4D97-AF65-F5344CB8AC3E}">
        <p14:creationId xmlns:p14="http://schemas.microsoft.com/office/powerpoint/2010/main" val="3528773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57D87C-87AC-15F8-6F2D-F138E8EAE3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1" r="47796"/>
          <a:stretch/>
        </p:blipFill>
        <p:spPr>
          <a:xfrm>
            <a:off x="6604000" y="0"/>
            <a:ext cx="7213600" cy="7772400"/>
          </a:xfrm>
          <a:prstGeom prst="rect">
            <a:avLst/>
          </a:prstGeom>
        </p:spPr>
      </p:pic>
      <p:sp>
        <p:nvSpPr>
          <p:cNvPr id="7" name="Parallelogram 2">
            <a:extLst>
              <a:ext uri="{FF2B5EF4-FFF2-40B4-BE49-F238E27FC236}">
                <a16:creationId xmlns:a16="http://schemas.microsoft.com/office/drawing/2014/main" id="{10BA730E-7709-6407-17F5-13154B7F3FB4}"/>
              </a:ext>
            </a:extLst>
          </p:cNvPr>
          <p:cNvSpPr/>
          <p:nvPr userDrawn="1"/>
        </p:nvSpPr>
        <p:spPr>
          <a:xfrm>
            <a:off x="-177800" y="-110067"/>
            <a:ext cx="9464636" cy="7894945"/>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3">
            <a:extLst>
              <a:ext uri="{FF2B5EF4-FFF2-40B4-BE49-F238E27FC236}">
                <a16:creationId xmlns:a16="http://schemas.microsoft.com/office/drawing/2014/main" id="{E73109E1-7EA8-7C8B-4012-13C54DCFF6EB}"/>
              </a:ext>
            </a:extLst>
          </p:cNvPr>
          <p:cNvSpPr/>
          <p:nvPr userDrawn="1"/>
        </p:nvSpPr>
        <p:spPr>
          <a:xfrm>
            <a:off x="0" y="1295751"/>
            <a:ext cx="13817600" cy="4773351"/>
          </a:xfrm>
          <a:prstGeom prst="rect">
            <a:avLst/>
          </a:prstGeom>
          <a:ln w="12700">
            <a:noFill/>
          </a:ln>
        </p:spPr>
        <p:txBody>
          <a:bodyPr wrap="square" lIns="0" tIns="0" rIns="0" bIns="0" rtlCol="0"/>
          <a:lstStyle/>
          <a:p>
            <a:endParaRPr/>
          </a:p>
        </p:txBody>
      </p:sp>
      <p:sp>
        <p:nvSpPr>
          <p:cNvPr id="4" name="object 12">
            <a:extLst>
              <a:ext uri="{FF2B5EF4-FFF2-40B4-BE49-F238E27FC236}">
                <a16:creationId xmlns:a16="http://schemas.microsoft.com/office/drawing/2014/main" id="{29A0886E-4FCA-2D4C-8D3F-E91CE9302EE4}"/>
              </a:ext>
            </a:extLst>
          </p:cNvPr>
          <p:cNvSpPr/>
          <p:nvPr userDrawn="1"/>
        </p:nvSpPr>
        <p:spPr>
          <a:xfrm>
            <a:off x="-21395" y="4539840"/>
            <a:ext cx="6217920" cy="52339"/>
          </a:xfrm>
          <a:prstGeom prst="rect">
            <a:avLst/>
          </a:prstGeom>
          <a:solidFill>
            <a:srgbClr val="FFCB04"/>
          </a:solidFill>
        </p:spPr>
        <p:txBody>
          <a:bodyPr wrap="square" lIns="0" tIns="0" rIns="0" bIns="0" rtlCol="0"/>
          <a:lstStyle/>
          <a:p>
            <a:endParaRPr/>
          </a:p>
        </p:txBody>
      </p:sp>
      <p:pic>
        <p:nvPicPr>
          <p:cNvPr id="5" name="Picture 2" descr="Logo&#10;&#10;Description automatically generated">
            <a:extLst>
              <a:ext uri="{FF2B5EF4-FFF2-40B4-BE49-F238E27FC236}">
                <a16:creationId xmlns:a16="http://schemas.microsoft.com/office/drawing/2014/main" id="{5114A12D-4A54-E0AC-CD02-5285ECFBADC1}"/>
              </a:ext>
            </a:extLst>
          </p:cNvPr>
          <p:cNvPicPr>
            <a:picLocks noChangeAspect="1" noChangeArrowheads="1"/>
          </p:cNvPicPr>
          <p:nvPr userDrawn="1"/>
        </p:nvPicPr>
        <p:blipFill>
          <a:blip r:embed="rId3"/>
          <a:srcRect/>
          <a:stretch>
            <a:fillRect/>
          </a:stretch>
        </p:blipFill>
        <p:spPr bwMode="auto">
          <a:xfrm>
            <a:off x="-33834" y="499679"/>
            <a:ext cx="3968997" cy="10612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3">
            <a:extLst>
              <a:ext uri="{FF2B5EF4-FFF2-40B4-BE49-F238E27FC236}">
                <a16:creationId xmlns:a16="http://schemas.microsoft.com/office/drawing/2014/main" id="{943E35CE-661C-2F01-7F01-368E00A96780}"/>
              </a:ext>
            </a:extLst>
          </p:cNvPr>
          <p:cNvSpPr>
            <a:spLocks noGrp="1"/>
          </p:cNvSpPr>
          <p:nvPr>
            <p:ph type="body" sz="quarter" idx="10" hasCustomPrompt="1"/>
          </p:nvPr>
        </p:nvSpPr>
        <p:spPr>
          <a:xfrm>
            <a:off x="1219200" y="5168693"/>
            <a:ext cx="4699000" cy="276999"/>
          </a:xfrm>
          <a:prstGeom prst="rect">
            <a:avLst/>
          </a:prstGeom>
        </p:spPr>
        <p:txBody>
          <a:bodyPr/>
          <a:lstStyle>
            <a:lvl1pPr marL="17445" marR="6977" indent="0" defTabSz="914400" eaLnBrk="1" fontAlgn="auto" latinLnBrk="0" hangingPunct="1">
              <a:lnSpc>
                <a:spcPct val="100000"/>
              </a:lnSpc>
              <a:spcBef>
                <a:spcPts val="137"/>
              </a:spcBef>
              <a:spcAft>
                <a:spcPts val="0"/>
              </a:spcAft>
              <a:buClrTx/>
              <a:buSzTx/>
              <a:buFontTx/>
              <a:buNone/>
              <a:tabLst/>
              <a:defRPr kumimoji="0" lang="en-US" sz="1800" b="1" i="0" u="none" strike="noStrike" kern="0" cap="none" spc="0" normalizeH="0" baseline="0" noProof="0" dirty="0">
                <a:ln>
                  <a:noFill/>
                </a:ln>
                <a:solidFill>
                  <a:srgbClr val="2460AD"/>
                </a:solidFill>
                <a:effectLst/>
                <a:uLnTx/>
                <a:uFillTx/>
                <a:latin typeface="Arial"/>
                <a:ea typeface="+mn-ea"/>
                <a:cs typeface="Arial"/>
              </a:defRPr>
            </a:lvl1pPr>
          </a:lstStyle>
          <a:p>
            <a:pPr marL="17445" marR="6977" lvl="0" indent="0" defTabSz="914400" eaLnBrk="1" fontAlgn="auto" latinLnBrk="0" hangingPunct="1">
              <a:lnSpc>
                <a:spcPct val="100000"/>
              </a:lnSpc>
              <a:spcBef>
                <a:spcPts val="137"/>
              </a:spcBef>
              <a:spcAft>
                <a:spcPts val="0"/>
              </a:spcAft>
              <a:buClrTx/>
              <a:buSzTx/>
              <a:buFontTx/>
              <a:buNone/>
              <a:tabLst/>
              <a:defRPr/>
            </a:pPr>
            <a:r>
              <a:rPr kumimoji="0" lang="en-US" sz="1800" b="1" i="0" u="none" strike="noStrike" kern="0" cap="none" spc="0" normalizeH="0" baseline="0" noProof="0">
                <a:ln>
                  <a:noFill/>
                </a:ln>
                <a:solidFill>
                  <a:srgbClr val="2460AD"/>
                </a:solidFill>
                <a:effectLst/>
                <a:uLnTx/>
                <a:uFillTx/>
                <a:latin typeface="Arial"/>
                <a:cs typeface="Arial"/>
              </a:rPr>
              <a:t>Subhead Copy</a:t>
            </a:r>
            <a:endParaRPr kumimoji="0" lang="en-US" sz="1800" b="0" i="0" u="none" strike="noStrike" kern="0" cap="none" spc="0" normalizeH="0" baseline="0" noProof="0">
              <a:ln>
                <a:noFill/>
              </a:ln>
              <a:solidFill>
                <a:srgbClr val="2460AD"/>
              </a:solidFill>
              <a:effectLst/>
              <a:uLnTx/>
              <a:uFillTx/>
              <a:latin typeface="Arial"/>
              <a:cs typeface="Arial"/>
            </a:endParaRPr>
          </a:p>
        </p:txBody>
      </p:sp>
      <p:sp>
        <p:nvSpPr>
          <p:cNvPr id="14" name="Text Placeholder 5">
            <a:extLst>
              <a:ext uri="{FF2B5EF4-FFF2-40B4-BE49-F238E27FC236}">
                <a16:creationId xmlns:a16="http://schemas.microsoft.com/office/drawing/2014/main" id="{D32F781A-8328-2D3F-C009-41ED97DE7548}"/>
              </a:ext>
            </a:extLst>
          </p:cNvPr>
          <p:cNvSpPr>
            <a:spLocks noGrp="1"/>
          </p:cNvSpPr>
          <p:nvPr>
            <p:ph type="body" sz="quarter" idx="11" hasCustomPrompt="1"/>
          </p:nvPr>
        </p:nvSpPr>
        <p:spPr>
          <a:xfrm>
            <a:off x="1219200" y="5724525"/>
            <a:ext cx="3551238" cy="274819"/>
          </a:xfrm>
          <a:prstGeom prst="rect">
            <a:avLst/>
          </a:prstGeom>
          <a:ln>
            <a:solidFill>
              <a:srgbClr val="2460AD"/>
            </a:solidFill>
          </a:ln>
        </p:spPr>
        <p:txBody>
          <a:bodyPr/>
          <a:lstStyle>
            <a:lvl1pPr marL="17445" marR="0" indent="0" defTabSz="914400" eaLnBrk="1" fontAlgn="auto" latinLnBrk="0" hangingPunct="1">
              <a:lnSpc>
                <a:spcPct val="100000"/>
              </a:lnSpc>
              <a:spcBef>
                <a:spcPts val="2335"/>
              </a:spcBef>
              <a:spcAft>
                <a:spcPts val="0"/>
              </a:spcAft>
              <a:buClrTx/>
              <a:buSzTx/>
              <a:buFontTx/>
              <a:buNone/>
              <a:tabLst/>
              <a:defRPr kumimoji="0" lang="en-US" sz="1786" b="0" i="0" u="none" strike="noStrike" kern="0" cap="none" spc="0" normalizeH="0" baseline="0" noProof="0" dirty="0" smtClean="0">
                <a:ln>
                  <a:noFill/>
                </a:ln>
                <a:solidFill>
                  <a:srgbClr val="2460AD"/>
                </a:solidFill>
                <a:effectLst/>
                <a:uLnTx/>
                <a:uFillTx/>
                <a:latin typeface="Arial"/>
                <a:ea typeface="+mn-ea"/>
                <a:cs typeface="Arial"/>
              </a:defRPr>
            </a:lvl1pPr>
          </a:lstStyle>
          <a:p>
            <a:pPr marL="17445" marR="0" lvl="0" indent="0" defTabSz="914400" eaLnBrk="1" fontAlgn="auto" latinLnBrk="0" hangingPunct="1">
              <a:lnSpc>
                <a:spcPct val="100000"/>
              </a:lnSpc>
              <a:spcBef>
                <a:spcPts val="2335"/>
              </a:spcBef>
              <a:spcAft>
                <a:spcPts val="0"/>
              </a:spcAft>
              <a:buClrTx/>
              <a:buSzTx/>
              <a:buFontTx/>
              <a:buNone/>
              <a:tabLst/>
              <a:defRPr/>
            </a:pPr>
            <a:r>
              <a:rPr kumimoji="0" lang="en-US" sz="1786" b="0" i="0" u="none" strike="noStrike" kern="0" cap="none" spc="0" normalizeH="0" baseline="0" noProof="0">
                <a:ln>
                  <a:noFill/>
                </a:ln>
                <a:solidFill>
                  <a:srgbClr val="2460AD"/>
                </a:solidFill>
                <a:effectLst/>
                <a:uLnTx/>
                <a:uFillTx/>
                <a:latin typeface="Arial"/>
                <a:cs typeface="Arial"/>
              </a:rPr>
              <a:t>September </a:t>
            </a:r>
            <a:r>
              <a:rPr kumimoji="0" lang="en-US" sz="1786" b="0" i="0" u="none" strike="noStrike" kern="0" cap="none" spc="-27" normalizeH="0" baseline="0" noProof="0">
                <a:ln>
                  <a:noFill/>
                </a:ln>
                <a:solidFill>
                  <a:srgbClr val="2460AD"/>
                </a:solidFill>
                <a:effectLst/>
                <a:uLnTx/>
                <a:uFillTx/>
                <a:latin typeface="Arial"/>
                <a:cs typeface="Arial"/>
              </a:rPr>
              <a:t>2022</a:t>
            </a:r>
            <a:endParaRPr kumimoji="0" lang="en-US" sz="1786" b="0" i="0" u="none" strike="noStrike" kern="0" cap="none" spc="0" normalizeH="0" baseline="0" noProof="0">
              <a:ln>
                <a:noFill/>
              </a:ln>
              <a:solidFill>
                <a:srgbClr val="2460AD"/>
              </a:solidFill>
              <a:effectLst/>
              <a:uLnTx/>
              <a:uFillTx/>
              <a:latin typeface="Arial"/>
              <a:cs typeface="Arial"/>
            </a:endParaRPr>
          </a:p>
        </p:txBody>
      </p:sp>
      <p:sp>
        <p:nvSpPr>
          <p:cNvPr id="15" name="object 9">
            <a:extLst>
              <a:ext uri="{FF2B5EF4-FFF2-40B4-BE49-F238E27FC236}">
                <a16:creationId xmlns:a16="http://schemas.microsoft.com/office/drawing/2014/main" id="{45C62E12-F76B-F8BC-527A-6D2BDE537713}"/>
              </a:ext>
            </a:extLst>
          </p:cNvPr>
          <p:cNvSpPr txBox="1">
            <a:spLocks noGrp="1"/>
          </p:cNvSpPr>
          <p:nvPr>
            <p:ph type="title" hasCustomPrompt="1"/>
          </p:nvPr>
        </p:nvSpPr>
        <p:spPr>
          <a:xfrm>
            <a:off x="1041400" y="1906220"/>
            <a:ext cx="7391400" cy="2141275"/>
          </a:xfrm>
          <a:prstGeom prst="rect">
            <a:avLst/>
          </a:prstGeom>
        </p:spPr>
        <p:txBody>
          <a:bodyPr vert="horz" wrap="square" lIns="0" tIns="17446" rIns="0" bIns="0" rtlCol="0">
            <a:spAutoFit/>
          </a:bodyPr>
          <a:lstStyle>
            <a:lvl1pPr>
              <a:defRPr sz="4400" dirty="0">
                <a:solidFill>
                  <a:srgbClr val="1A325D"/>
                </a:solidFill>
                <a:latin typeface="Avenir LT Std 45 Book"/>
                <a:cs typeface="Avenir LT Std 45 Book"/>
              </a:defRPr>
            </a:lvl1pPr>
          </a:lstStyle>
          <a:p>
            <a:pPr marL="17445" marR="914965" lvl="0">
              <a:spcBef>
                <a:spcPts val="137"/>
              </a:spcBef>
            </a:pPr>
            <a:r>
              <a:rPr lang="en-US" sz="4400">
                <a:solidFill>
                  <a:srgbClr val="1A325D"/>
                </a:solidFill>
                <a:latin typeface="Avenir LT Std 45 Book"/>
                <a:cs typeface="Avenir LT Std 45 Book"/>
              </a:rPr>
              <a:t>GRID DEPLOYMENT OFFICE</a:t>
            </a:r>
            <a:r>
              <a:rPr lang="en-US" sz="5400">
                <a:solidFill>
                  <a:srgbClr val="1A325D"/>
                </a:solidFill>
                <a:latin typeface="Avenir LT Std 45 Book"/>
                <a:cs typeface="Avenir LT Std 45 Book"/>
              </a:rPr>
              <a:t> </a:t>
            </a:r>
            <a:br>
              <a:rPr lang="en-US" sz="5400">
                <a:solidFill>
                  <a:srgbClr val="1A325D"/>
                </a:solidFill>
                <a:latin typeface="Avenir LT Std 45 Book"/>
                <a:cs typeface="Avenir LT Std 45 Book"/>
              </a:rPr>
            </a:br>
            <a:r>
              <a:rPr lang="en-US" sz="4000">
                <a:solidFill>
                  <a:srgbClr val="1A325D"/>
                </a:solidFill>
                <a:latin typeface="Avenir LT Std 45 Book"/>
                <a:cs typeface="Avenir LT Std 45 Book"/>
              </a:rPr>
              <a:t>TITLE</a:t>
            </a:r>
            <a:endParaRPr sz="4000" spc="-27">
              <a:solidFill>
                <a:srgbClr val="1A325D"/>
              </a:solidFill>
              <a:latin typeface="Avenir LT Std 45 Book"/>
              <a:cs typeface="Avenir LT Std 45 Book"/>
            </a:endParaRPr>
          </a:p>
        </p:txBody>
      </p:sp>
    </p:spTree>
    <p:extLst>
      <p:ext uri="{BB962C8B-B14F-4D97-AF65-F5344CB8AC3E}">
        <p14:creationId xmlns:p14="http://schemas.microsoft.com/office/powerpoint/2010/main" val="1570417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Blank Charts Al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4">
            <a:extLst>
              <a:ext uri="{FF2B5EF4-FFF2-40B4-BE49-F238E27FC236}">
                <a16:creationId xmlns:a16="http://schemas.microsoft.com/office/drawing/2014/main" id="{FF7DF2EB-D15D-E7FA-C84D-4290434C2ACC}"/>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3" name="Chart Placeholder 3">
            <a:extLst>
              <a:ext uri="{FF2B5EF4-FFF2-40B4-BE49-F238E27FC236}">
                <a16:creationId xmlns:a16="http://schemas.microsoft.com/office/drawing/2014/main" id="{1214A7FE-CD32-4D2E-2E31-56761E1D8B08}"/>
              </a:ext>
            </a:extLst>
          </p:cNvPr>
          <p:cNvSpPr>
            <a:spLocks noGrp="1"/>
          </p:cNvSpPr>
          <p:nvPr>
            <p:ph type="chart" sz="quarter" idx="11"/>
          </p:nvPr>
        </p:nvSpPr>
        <p:spPr>
          <a:xfrm>
            <a:off x="6064319" y="2314087"/>
            <a:ext cx="7438538" cy="3978978"/>
          </a:xfrm>
          <a:prstGeom prst="rect">
            <a:avLst/>
          </a:prstGeom>
        </p:spPr>
        <p:txBody>
          <a:bodyPr/>
          <a:lstStyle/>
          <a:p>
            <a:r>
              <a:rPr lang="en-US"/>
              <a:t>Click icon to add chart</a:t>
            </a:r>
          </a:p>
        </p:txBody>
      </p:sp>
      <p:sp>
        <p:nvSpPr>
          <p:cNvPr id="12" name="Text Placeholder 11">
            <a:extLst>
              <a:ext uri="{FF2B5EF4-FFF2-40B4-BE49-F238E27FC236}">
                <a16:creationId xmlns:a16="http://schemas.microsoft.com/office/drawing/2014/main" id="{112AFE80-8DBA-9260-CD32-72832B88466F}"/>
              </a:ext>
            </a:extLst>
          </p:cNvPr>
          <p:cNvSpPr>
            <a:spLocks noGrp="1"/>
          </p:cNvSpPr>
          <p:nvPr>
            <p:ph type="body" sz="quarter" idx="16"/>
          </p:nvPr>
        </p:nvSpPr>
        <p:spPr>
          <a:xfrm>
            <a:off x="923651" y="3060700"/>
            <a:ext cx="4111899" cy="31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5111A0FE-EB70-7B58-B874-11F030AD1144}"/>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11" name="Text Placeholder 4">
            <a:extLst>
              <a:ext uri="{FF2B5EF4-FFF2-40B4-BE49-F238E27FC236}">
                <a16:creationId xmlns:a16="http://schemas.microsoft.com/office/drawing/2014/main" id="{BCF799B5-ACCF-FAED-A6DD-8063AA3520EC}"/>
              </a:ext>
            </a:extLst>
          </p:cNvPr>
          <p:cNvSpPr>
            <a:spLocks noGrp="1"/>
          </p:cNvSpPr>
          <p:nvPr>
            <p:ph type="body" sz="quarter" idx="21" hasCustomPrompt="1"/>
          </p:nvPr>
        </p:nvSpPr>
        <p:spPr>
          <a:xfrm>
            <a:off x="923650" y="2605407"/>
            <a:ext cx="4111899"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6" name="Text Placeholder 4">
            <a:extLst>
              <a:ext uri="{FF2B5EF4-FFF2-40B4-BE49-F238E27FC236}">
                <a16:creationId xmlns:a16="http://schemas.microsoft.com/office/drawing/2014/main" id="{4441663F-37D0-E5FF-2534-7767700B4462}"/>
              </a:ext>
            </a:extLst>
          </p:cNvPr>
          <p:cNvSpPr>
            <a:spLocks noGrp="1"/>
          </p:cNvSpPr>
          <p:nvPr>
            <p:ph type="body" sz="quarter" idx="22" hasCustomPrompt="1"/>
          </p:nvPr>
        </p:nvSpPr>
        <p:spPr>
          <a:xfrm>
            <a:off x="6070600" y="1828800"/>
            <a:ext cx="7432257" cy="427072"/>
          </a:xfrm>
        </p:spPr>
        <p:txBody>
          <a:bodyPr/>
          <a:lstStyle>
            <a:lvl1pPr marL="0" indent="0" algn="ctr">
              <a:buNone/>
              <a:defRPr sz="2200">
                <a:solidFill>
                  <a:srgbClr val="2460AD"/>
                </a:solidFill>
                <a:latin typeface="Avenir LT Std 65 Medium" panose="020B0603020203020204" pitchFamily="34" charset="0"/>
              </a:defRPr>
            </a:lvl1pPr>
          </a:lstStyle>
          <a:p>
            <a:pPr lvl="0"/>
            <a:r>
              <a:rPr lang="en-US"/>
              <a:t>Chart Name</a:t>
            </a:r>
          </a:p>
        </p:txBody>
      </p:sp>
    </p:spTree>
    <p:extLst>
      <p:ext uri="{BB962C8B-B14F-4D97-AF65-F5344CB8AC3E}">
        <p14:creationId xmlns:p14="http://schemas.microsoft.com/office/powerpoint/2010/main" val="3826730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n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90510"/>
            <a:ext cx="348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a:p>
        </p:txBody>
      </p:sp>
      <p:sp>
        <p:nvSpPr>
          <p:cNvPr id="18" name="bg object 18"/>
          <p:cNvSpPr/>
          <p:nvPr/>
        </p:nvSpPr>
        <p:spPr>
          <a:xfrm>
            <a:off x="1564324" y="7029218"/>
            <a:ext cx="0" cy="393700"/>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a:p>
        </p:txBody>
      </p:sp>
      <p:sp>
        <p:nvSpPr>
          <p:cNvPr id="6" name="object 4">
            <a:extLst>
              <a:ext uri="{FF2B5EF4-FFF2-40B4-BE49-F238E27FC236}">
                <a16:creationId xmlns:a16="http://schemas.microsoft.com/office/drawing/2014/main" id="{3B6F155A-33D0-3B74-E898-FE2631F10C4F}"/>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8" name="Rectangle 7">
            <a:extLst>
              <a:ext uri="{FF2B5EF4-FFF2-40B4-BE49-F238E27FC236}">
                <a16:creationId xmlns:a16="http://schemas.microsoft.com/office/drawing/2014/main" id="{0E254328-AF7A-1FD8-BFE9-EC5F08600E73}"/>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1">
            <a:extLst>
              <a:ext uri="{FF2B5EF4-FFF2-40B4-BE49-F238E27FC236}">
                <a16:creationId xmlns:a16="http://schemas.microsoft.com/office/drawing/2014/main" id="{892178EB-C8FD-34F5-193D-E35F4201B8D5}"/>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4157740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s Colors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4">
            <a:extLst>
              <a:ext uri="{FF2B5EF4-FFF2-40B4-BE49-F238E27FC236}">
                <a16:creationId xmlns:a16="http://schemas.microsoft.com/office/drawing/2014/main" id="{FF7DF2EB-D15D-E7FA-C84D-4290434C2ACC}"/>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graphicFrame>
        <p:nvGraphicFramePr>
          <p:cNvPr id="11" name="Chart 10">
            <a:extLst>
              <a:ext uri="{FF2B5EF4-FFF2-40B4-BE49-F238E27FC236}">
                <a16:creationId xmlns:a16="http://schemas.microsoft.com/office/drawing/2014/main" id="{F388331F-D3DC-0838-FC5F-41DAD2F6240D}"/>
              </a:ext>
            </a:extLst>
          </p:cNvPr>
          <p:cNvGraphicFramePr/>
          <p:nvPr userDrawn="1">
            <p:extLst>
              <p:ext uri="{D42A27DB-BD31-4B8C-83A1-F6EECF244321}">
                <p14:modId xmlns:p14="http://schemas.microsoft.com/office/powerpoint/2010/main" val="514677832"/>
              </p:ext>
            </p:extLst>
          </p:nvPr>
        </p:nvGraphicFramePr>
        <p:xfrm>
          <a:off x="1117600" y="1536737"/>
          <a:ext cx="9211733" cy="482317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Placeholder 1">
            <a:extLst>
              <a:ext uri="{FF2B5EF4-FFF2-40B4-BE49-F238E27FC236}">
                <a16:creationId xmlns:a16="http://schemas.microsoft.com/office/drawing/2014/main" id="{3989917D-4E4A-544A-B407-2A472910FA45}"/>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50883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s Colors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4">
            <a:extLst>
              <a:ext uri="{FF2B5EF4-FFF2-40B4-BE49-F238E27FC236}">
                <a16:creationId xmlns:a16="http://schemas.microsoft.com/office/drawing/2014/main" id="{FF7DF2EB-D15D-E7FA-C84D-4290434C2ACC}"/>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graphicFrame>
        <p:nvGraphicFramePr>
          <p:cNvPr id="4" name="Chart 3">
            <a:extLst>
              <a:ext uri="{FF2B5EF4-FFF2-40B4-BE49-F238E27FC236}">
                <a16:creationId xmlns:a16="http://schemas.microsoft.com/office/drawing/2014/main" id="{D420D47C-1714-3E2A-DE66-54E05AC3E8F5}"/>
              </a:ext>
            </a:extLst>
          </p:cNvPr>
          <p:cNvGraphicFramePr/>
          <p:nvPr userDrawn="1">
            <p:extLst>
              <p:ext uri="{D42A27DB-BD31-4B8C-83A1-F6EECF244321}">
                <p14:modId xmlns:p14="http://schemas.microsoft.com/office/powerpoint/2010/main" val="2955398118"/>
              </p:ext>
            </p:extLst>
          </p:nvPr>
        </p:nvGraphicFramePr>
        <p:xfrm>
          <a:off x="938592" y="1762833"/>
          <a:ext cx="9211733" cy="486171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Placeholder 1">
            <a:extLst>
              <a:ext uri="{FF2B5EF4-FFF2-40B4-BE49-F238E27FC236}">
                <a16:creationId xmlns:a16="http://schemas.microsoft.com/office/drawing/2014/main" id="{B75D60F2-79CA-2324-86F3-413CCCFB5267}"/>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237233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16AB83DC-BE5B-9797-FB1D-20DEF5BA5D08}"/>
              </a:ext>
            </a:extLst>
          </p:cNvPr>
          <p:cNvPicPr/>
          <p:nvPr userDrawn="1"/>
        </p:nvPicPr>
        <p:blipFill>
          <a:blip r:embed="rId2" cstate="print">
            <a:alphaModFix amt="56000"/>
          </a:blip>
          <a:stretch>
            <a:fillRect/>
          </a:stretch>
        </p:blipFill>
        <p:spPr>
          <a:xfrm>
            <a:off x="3" y="0"/>
            <a:ext cx="13817599" cy="7772399"/>
          </a:xfrm>
          <a:prstGeom prst="rect">
            <a:avLst/>
          </a:prstGeom>
        </p:spPr>
      </p:pic>
      <p:sp>
        <p:nvSpPr>
          <p:cNvPr id="7" name="object 1343">
            <a:extLst>
              <a:ext uri="{FF2B5EF4-FFF2-40B4-BE49-F238E27FC236}">
                <a16:creationId xmlns:a16="http://schemas.microsoft.com/office/drawing/2014/main" id="{35296186-0FF7-7F28-0988-86F9BDFB1046}"/>
              </a:ext>
            </a:extLst>
          </p:cNvPr>
          <p:cNvSpPr txBox="1">
            <a:spLocks noGrp="1"/>
          </p:cNvSpPr>
          <p:nvPr>
            <p:ph type="title"/>
          </p:nvPr>
        </p:nvSpPr>
        <p:spPr>
          <a:xfrm>
            <a:off x="942109" y="3443386"/>
            <a:ext cx="11969066" cy="1032381"/>
          </a:xfrm>
          <a:prstGeom prst="rect">
            <a:avLst/>
          </a:prstGeom>
        </p:spPr>
        <p:txBody>
          <a:bodyPr vert="horz" wrap="square" lIns="0" tIns="17446" rIns="0" bIns="0" rtlCol="0">
            <a:spAutoFit/>
          </a:bodyPr>
          <a:lstStyle>
            <a:lvl1pPr marL="17445" algn="ctr">
              <a:spcBef>
                <a:spcPts val="137"/>
              </a:spcBef>
              <a:defRPr sz="6594" b="1" i="0" dirty="0">
                <a:solidFill>
                  <a:srgbClr val="2460AD"/>
                </a:solidFill>
                <a:latin typeface="Avenir LT Std 65 Medium"/>
                <a:ea typeface="+mj-ea"/>
                <a:cs typeface="Avenir LT Std 65 Medium"/>
              </a:defRPr>
            </a:lvl1pPr>
          </a:lstStyle>
          <a:p>
            <a:pPr marL="17445" algn="ctr">
              <a:spcBef>
                <a:spcPts val="137"/>
              </a:spcBef>
            </a:pPr>
            <a:r>
              <a:rPr lang="en-US" sz="6594">
                <a:solidFill>
                  <a:srgbClr val="2460AD"/>
                </a:solidFill>
              </a:rPr>
              <a:t>Click to edit Master title style</a:t>
            </a:r>
            <a:endParaRPr sz="6594" b="0" spc="-55">
              <a:solidFill>
                <a:srgbClr val="2460AD"/>
              </a:solidFill>
              <a:latin typeface="Avenir LT Std 45 Book"/>
              <a:cs typeface="Avenir LT Std 45 Book"/>
            </a:endParaRPr>
          </a:p>
        </p:txBody>
      </p:sp>
      <p:pic>
        <p:nvPicPr>
          <p:cNvPr id="8" name="Picture 7">
            <a:extLst>
              <a:ext uri="{FF2B5EF4-FFF2-40B4-BE49-F238E27FC236}">
                <a16:creationId xmlns:a16="http://schemas.microsoft.com/office/drawing/2014/main" id="{089FD232-24C4-EB30-0B2B-C852620B06B2}"/>
              </a:ext>
            </a:extLst>
          </p:cNvPr>
          <p:cNvPicPr>
            <a:picLocks noChangeAspect="1"/>
          </p:cNvPicPr>
          <p:nvPr userDrawn="1"/>
        </p:nvPicPr>
        <p:blipFill>
          <a:blip r:embed="rId3"/>
          <a:stretch>
            <a:fillRect/>
          </a:stretch>
        </p:blipFill>
        <p:spPr>
          <a:xfrm>
            <a:off x="109345" y="381000"/>
            <a:ext cx="2712314" cy="725239"/>
          </a:xfrm>
          <a:prstGeom prst="rect">
            <a:avLst/>
          </a:prstGeom>
        </p:spPr>
      </p:pic>
      <p:sp>
        <p:nvSpPr>
          <p:cNvPr id="9" name="object 4">
            <a:extLst>
              <a:ext uri="{FF2B5EF4-FFF2-40B4-BE49-F238E27FC236}">
                <a16:creationId xmlns:a16="http://schemas.microsoft.com/office/drawing/2014/main" id="{E4C763F3-2678-4DD8-D091-A6C36E093080}"/>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Tree>
    <p:extLst>
      <p:ext uri="{BB962C8B-B14F-4D97-AF65-F5344CB8AC3E}">
        <p14:creationId xmlns:p14="http://schemas.microsoft.com/office/powerpoint/2010/main" val="4236755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3A501D70-7BA5-929F-869B-A5CB6A128F4A}"/>
              </a:ext>
            </a:extLst>
          </p:cNvPr>
          <p:cNvPicPr/>
          <p:nvPr userDrawn="1"/>
        </p:nvPicPr>
        <p:blipFill>
          <a:blip r:embed="rId2" cstate="print">
            <a:alphaModFix amt="56000"/>
          </a:blip>
          <a:stretch>
            <a:fillRect/>
          </a:stretch>
        </p:blipFill>
        <p:spPr>
          <a:xfrm>
            <a:off x="-25400" y="0"/>
            <a:ext cx="13869939" cy="7772399"/>
          </a:xfrm>
          <a:prstGeom prst="rect">
            <a:avLst/>
          </a:prstGeom>
        </p:spPr>
      </p:pic>
      <p:pic>
        <p:nvPicPr>
          <p:cNvPr id="7" name="Picture 6">
            <a:extLst>
              <a:ext uri="{FF2B5EF4-FFF2-40B4-BE49-F238E27FC236}">
                <a16:creationId xmlns:a16="http://schemas.microsoft.com/office/drawing/2014/main" id="{281BA0B0-9CCE-0C94-F3EF-509FB58A46F0}"/>
              </a:ext>
            </a:extLst>
          </p:cNvPr>
          <p:cNvPicPr>
            <a:picLocks noChangeAspect="1"/>
          </p:cNvPicPr>
          <p:nvPr userDrawn="1"/>
        </p:nvPicPr>
        <p:blipFill>
          <a:blip r:embed="rId3"/>
          <a:stretch>
            <a:fillRect/>
          </a:stretch>
        </p:blipFill>
        <p:spPr>
          <a:xfrm>
            <a:off x="109345" y="381000"/>
            <a:ext cx="2712314" cy="725239"/>
          </a:xfrm>
          <a:prstGeom prst="rect">
            <a:avLst/>
          </a:prstGeom>
        </p:spPr>
      </p:pic>
      <p:pic>
        <p:nvPicPr>
          <p:cNvPr id="9" name="Picture 8">
            <a:extLst>
              <a:ext uri="{FF2B5EF4-FFF2-40B4-BE49-F238E27FC236}">
                <a16:creationId xmlns:a16="http://schemas.microsoft.com/office/drawing/2014/main" id="{18CA4B51-5419-32E0-85CB-CE330133826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879600" y="4352079"/>
            <a:ext cx="1155115" cy="1155115"/>
          </a:xfrm>
          <a:prstGeom prst="rect">
            <a:avLst/>
          </a:prstGeom>
        </p:spPr>
      </p:pic>
      <p:pic>
        <p:nvPicPr>
          <p:cNvPr id="10" name="Picture 9">
            <a:extLst>
              <a:ext uri="{FF2B5EF4-FFF2-40B4-BE49-F238E27FC236}">
                <a16:creationId xmlns:a16="http://schemas.microsoft.com/office/drawing/2014/main" id="{98E23B50-0E46-C5E2-7204-DD2C0E18DFA8}"/>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891889" y="4343400"/>
            <a:ext cx="1155115" cy="1155115"/>
          </a:xfrm>
          <a:prstGeom prst="rect">
            <a:avLst/>
          </a:prstGeom>
        </p:spPr>
      </p:pic>
      <p:sp>
        <p:nvSpPr>
          <p:cNvPr id="13" name="object 4">
            <a:extLst>
              <a:ext uri="{FF2B5EF4-FFF2-40B4-BE49-F238E27FC236}">
                <a16:creationId xmlns:a16="http://schemas.microsoft.com/office/drawing/2014/main" id="{C7C08AD1-342D-B316-65EF-0D8D65C6A920}"/>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15" name="Text Placeholder 14">
            <a:extLst>
              <a:ext uri="{FF2B5EF4-FFF2-40B4-BE49-F238E27FC236}">
                <a16:creationId xmlns:a16="http://schemas.microsoft.com/office/drawing/2014/main" id="{D8462AEE-4D35-E6CE-B38B-6C63FDE08B92}"/>
              </a:ext>
            </a:extLst>
          </p:cNvPr>
          <p:cNvSpPr>
            <a:spLocks noGrp="1"/>
          </p:cNvSpPr>
          <p:nvPr>
            <p:ph type="body" sz="quarter" idx="10" hasCustomPrompt="1"/>
          </p:nvPr>
        </p:nvSpPr>
        <p:spPr>
          <a:xfrm>
            <a:off x="3107606" y="4764155"/>
            <a:ext cx="3697288" cy="338234"/>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lang="en-US" sz="2198" b="1" u="sng" noProof="0" dirty="0">
                <a:solidFill>
                  <a:srgbClr val="345593"/>
                </a:solidFill>
                <a:latin typeface="Avenir Book" panose="02000503020000020003" pitchFamily="2"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198" b="1" i="0" u="sng" strike="noStrike" kern="0" cap="none" spc="0" normalizeH="0" baseline="0" noProof="0" err="1">
                <a:ln>
                  <a:noFill/>
                </a:ln>
                <a:solidFill>
                  <a:srgbClr val="345593"/>
                </a:solidFill>
                <a:effectLst/>
                <a:uLnTx/>
                <a:uFillTx/>
                <a:latin typeface="Avenir Book" panose="02000503020000020003" pitchFamily="2" charset="0"/>
              </a:rPr>
              <a:t>www.energy.gov</a:t>
            </a:r>
            <a:r>
              <a:rPr kumimoji="0" lang="en-US" sz="2198" b="1" i="0" u="sng" strike="noStrike" kern="0" cap="none" spc="0" normalizeH="0" baseline="0" noProof="0">
                <a:ln>
                  <a:noFill/>
                </a:ln>
                <a:solidFill>
                  <a:srgbClr val="345593"/>
                </a:solidFill>
                <a:effectLst/>
                <a:uLnTx/>
                <a:uFillTx/>
                <a:latin typeface="Avenir Book" panose="02000503020000020003" pitchFamily="2" charset="0"/>
              </a:rPr>
              <a:t>/</a:t>
            </a:r>
            <a:r>
              <a:rPr kumimoji="0" lang="en-US" sz="2198" b="1" i="0" u="sng" strike="noStrike" kern="0" cap="none" spc="0" normalizeH="0" baseline="0" noProof="0" err="1">
                <a:ln>
                  <a:noFill/>
                </a:ln>
                <a:solidFill>
                  <a:srgbClr val="345593"/>
                </a:solidFill>
                <a:effectLst/>
                <a:uLnTx/>
                <a:uFillTx/>
                <a:latin typeface="Avenir Book" panose="02000503020000020003" pitchFamily="2" charset="0"/>
              </a:rPr>
              <a:t>gdo</a:t>
            </a:r>
            <a:r>
              <a:rPr kumimoji="0" lang="en-US" sz="2198" b="1" i="0" u="sng" strike="noStrike" kern="0" cap="none" spc="0" normalizeH="0" baseline="0" noProof="0">
                <a:ln>
                  <a:noFill/>
                </a:ln>
                <a:solidFill>
                  <a:srgbClr val="345593"/>
                </a:solidFill>
                <a:effectLst/>
                <a:uLnTx/>
                <a:uFillTx/>
                <a:latin typeface="Avenir Book" panose="02000503020000020003" pitchFamily="2" charset="0"/>
              </a:rPr>
              <a:t>/XXX</a:t>
            </a:r>
            <a:endParaRPr kumimoji="0" lang="en-US" sz="2198" b="1" i="0" u="none" strike="noStrike" kern="0" cap="none" spc="0" normalizeH="0" baseline="0" noProof="0">
              <a:ln>
                <a:noFill/>
              </a:ln>
              <a:solidFill>
                <a:srgbClr val="345593"/>
              </a:solidFill>
              <a:effectLst/>
              <a:uLnTx/>
              <a:uFillTx/>
              <a:latin typeface="Avenir Book" panose="02000503020000020003" pitchFamily="2" charset="0"/>
            </a:endParaRPr>
          </a:p>
        </p:txBody>
      </p:sp>
      <p:sp>
        <p:nvSpPr>
          <p:cNvPr id="16" name="object 1343">
            <a:extLst>
              <a:ext uri="{FF2B5EF4-FFF2-40B4-BE49-F238E27FC236}">
                <a16:creationId xmlns:a16="http://schemas.microsoft.com/office/drawing/2014/main" id="{4EB22593-F1A8-EE9A-04E8-468A618B2628}"/>
              </a:ext>
            </a:extLst>
          </p:cNvPr>
          <p:cNvSpPr txBox="1">
            <a:spLocks noGrp="1"/>
          </p:cNvSpPr>
          <p:nvPr>
            <p:ph type="title" hasCustomPrompt="1"/>
          </p:nvPr>
        </p:nvSpPr>
        <p:spPr>
          <a:xfrm>
            <a:off x="1037597" y="2687233"/>
            <a:ext cx="11534594" cy="1032381"/>
          </a:xfrm>
          <a:prstGeom prst="rect">
            <a:avLst/>
          </a:prstGeom>
        </p:spPr>
        <p:txBody>
          <a:bodyPr vert="horz" wrap="square" lIns="0" tIns="17446" rIns="0" bIns="0" rtlCol="0">
            <a:spAutoFit/>
          </a:bodyPr>
          <a:lstStyle>
            <a:lvl1pPr marL="17445" algn="ctr">
              <a:spcBef>
                <a:spcPts val="137"/>
              </a:spcBef>
              <a:defRPr sz="6594" b="1" i="0" dirty="0">
                <a:solidFill>
                  <a:srgbClr val="2460AD"/>
                </a:solidFill>
                <a:latin typeface="Avenir LT Std 65 Medium"/>
                <a:ea typeface="+mj-ea"/>
                <a:cs typeface="Avenir LT Std 65 Medium"/>
              </a:defRPr>
            </a:lvl1pPr>
          </a:lstStyle>
          <a:p>
            <a:pPr marL="17445" algn="ctr">
              <a:spcBef>
                <a:spcPts val="137"/>
              </a:spcBef>
            </a:pPr>
            <a:r>
              <a:rPr lang="en-US" sz="6594">
                <a:solidFill>
                  <a:srgbClr val="2460AD"/>
                </a:solidFill>
              </a:rPr>
              <a:t>Contact Us</a:t>
            </a:r>
            <a:endParaRPr sz="6594" b="0" spc="-55">
              <a:solidFill>
                <a:srgbClr val="2460AD"/>
              </a:solidFill>
              <a:latin typeface="Avenir LT Std 45 Book"/>
              <a:cs typeface="Avenir LT Std 45 Book"/>
            </a:endParaRPr>
          </a:p>
        </p:txBody>
      </p:sp>
      <p:sp>
        <p:nvSpPr>
          <p:cNvPr id="17" name="Text Placeholder 14">
            <a:extLst>
              <a:ext uri="{FF2B5EF4-FFF2-40B4-BE49-F238E27FC236}">
                <a16:creationId xmlns:a16="http://schemas.microsoft.com/office/drawing/2014/main" id="{4AC7667B-B88E-DBE0-446E-BC920AF25778}"/>
              </a:ext>
            </a:extLst>
          </p:cNvPr>
          <p:cNvSpPr>
            <a:spLocks noGrp="1"/>
          </p:cNvSpPr>
          <p:nvPr>
            <p:ph type="body" sz="quarter" idx="11" hasCustomPrompt="1"/>
          </p:nvPr>
        </p:nvSpPr>
        <p:spPr>
          <a:xfrm>
            <a:off x="9206917" y="4764155"/>
            <a:ext cx="4297048" cy="338234"/>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lang="en-US" sz="2198" b="1" u="sng" noProof="0" dirty="0">
                <a:solidFill>
                  <a:srgbClr val="345593"/>
                </a:solidFill>
                <a:latin typeface="Avenir Book" panose="02000503020000020003" pitchFamily="2" charset="0"/>
              </a:defRPr>
            </a:lvl1pPr>
          </a:lstStyle>
          <a:p>
            <a:r>
              <a:rPr lang="en-US" sz="2198" b="1" u="sng" err="1">
                <a:solidFill>
                  <a:srgbClr val="2460AD"/>
                </a:solidFill>
                <a:latin typeface="Avenir Book" panose="02000503020000020003" pitchFamily="2" charset="0"/>
              </a:rPr>
              <a:t>XX@hq.doe.gov</a:t>
            </a:r>
            <a:endParaRPr lang="en-US" sz="2198" b="1">
              <a:solidFill>
                <a:srgbClr val="2460AD"/>
              </a:solidFill>
              <a:latin typeface="Avenir Book" panose="02000503020000020003" pitchFamily="2" charset="0"/>
            </a:endParaRPr>
          </a:p>
        </p:txBody>
      </p:sp>
    </p:spTree>
    <p:extLst>
      <p:ext uri="{BB962C8B-B14F-4D97-AF65-F5344CB8AC3E}">
        <p14:creationId xmlns:p14="http://schemas.microsoft.com/office/powerpoint/2010/main" val="3099511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43CAA32E-3D89-62BF-E866-80C48640D3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4"/>
            <a:ext cx="13817600" cy="7774367"/>
          </a:xfrm>
          <a:prstGeom prst="rect">
            <a:avLst/>
          </a:prstGeom>
        </p:spPr>
      </p:pic>
      <p:sp>
        <p:nvSpPr>
          <p:cNvPr id="7" name="Rectangle 6">
            <a:extLst>
              <a:ext uri="{FF2B5EF4-FFF2-40B4-BE49-F238E27FC236}">
                <a16:creationId xmlns:a16="http://schemas.microsoft.com/office/drawing/2014/main" id="{52D5341E-BF27-CD17-230F-0B6CBC36F428}"/>
              </a:ext>
            </a:extLst>
          </p:cNvPr>
          <p:cNvSpPr/>
          <p:nvPr userDrawn="1"/>
        </p:nvSpPr>
        <p:spPr>
          <a:xfrm>
            <a:off x="4396509" y="1420881"/>
            <a:ext cx="5024582"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1AFA82C-66BB-BC51-F3D8-8601C158A89A}"/>
              </a:ext>
            </a:extLst>
          </p:cNvPr>
          <p:cNvSpPr>
            <a:spLocks noGrp="1"/>
          </p:cNvSpPr>
          <p:nvPr>
            <p:ph type="body" sz="quarter" idx="10" hasCustomPrompt="1"/>
          </p:nvPr>
        </p:nvSpPr>
        <p:spPr>
          <a:xfrm>
            <a:off x="4052991" y="1752364"/>
            <a:ext cx="5711617" cy="1032380"/>
          </a:xfrm>
          <a:prstGeom prst="rect">
            <a:avLst/>
          </a:prstGeom>
        </p:spPr>
        <p:txBody>
          <a:bodyPr/>
          <a:lstStyle>
            <a:lvl1pPr algn="ctr">
              <a:defRPr kumimoji="0" lang="en-US" sz="6594" b="1" i="0" u="none" strike="noStrike" kern="0" cap="none" spc="0" normalizeH="0" baseline="0" noProof="0" dirty="0">
                <a:ln>
                  <a:noFill/>
                </a:ln>
                <a:solidFill>
                  <a:srgbClr val="2460AD"/>
                </a:solidFill>
                <a:effectLst/>
                <a:uLnTx/>
                <a:uFillTx/>
                <a:latin typeface="Avenir LT Std 65 Medium"/>
                <a:ea typeface="+mj-ea"/>
                <a:cs typeface="Aria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594" b="1" i="0" u="none" strike="noStrike" kern="0" cap="none" spc="0" normalizeH="0" baseline="0" noProof="0">
                <a:ln>
                  <a:noFill/>
                </a:ln>
                <a:solidFill>
                  <a:srgbClr val="2460AD"/>
                </a:solidFill>
                <a:effectLst/>
                <a:uLnTx/>
                <a:uFillTx/>
                <a:latin typeface="Avenir LT Std 65 Medium"/>
                <a:ea typeface="+mj-ea"/>
              </a:rPr>
              <a:t>Thank You</a:t>
            </a:r>
            <a:endParaRPr kumimoji="0" lang="en-US" sz="1800" b="0" i="0" u="none" strike="noStrike" kern="0" cap="none" spc="-55" normalizeH="0" baseline="0" noProof="0">
              <a:ln>
                <a:noFill/>
              </a:ln>
              <a:solidFill>
                <a:sysClr val="windowText" lastClr="000000"/>
              </a:solidFill>
              <a:effectLst/>
              <a:uLnTx/>
              <a:uFillTx/>
              <a:latin typeface="Avenir LT Std 45 Book"/>
              <a:cs typeface="Avenir LT Std 45 Book"/>
            </a:endParaRPr>
          </a:p>
        </p:txBody>
      </p:sp>
    </p:spTree>
    <p:extLst>
      <p:ext uri="{BB962C8B-B14F-4D97-AF65-F5344CB8AC3E}">
        <p14:creationId xmlns:p14="http://schemas.microsoft.com/office/powerpoint/2010/main" val="818448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D5E3A0-5DEA-C4F3-571F-9DF2674CB7D2}"/>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024870-AF44-8AA4-5A0B-C6F903EB12FF}"/>
              </a:ext>
            </a:extLst>
          </p:cNvPr>
          <p:cNvSpPr>
            <a:spLocks noGrp="1"/>
          </p:cNvSpPr>
          <p:nvPr>
            <p:ph type="title"/>
          </p:nvPr>
        </p:nvSpPr>
        <p:spPr>
          <a:xfrm>
            <a:off x="924663" y="786384"/>
            <a:ext cx="11969066" cy="845616"/>
          </a:xfrm>
        </p:spPr>
        <p:txBody>
          <a:bodyPr/>
          <a:lstStyle>
            <a:lvl1pPr>
              <a:defRPr kumimoji="0" lang="en-US" sz="5495" b="1" i="0" u="none" strike="noStrike" kern="0" cap="none" spc="0" normalizeH="0" baseline="0">
                <a:ln>
                  <a:noFill/>
                </a:ln>
                <a:solidFill>
                  <a:srgbClr val="2460AD"/>
                </a:solidFill>
                <a:effectLst/>
                <a:uLnTx/>
                <a:uFillTx/>
                <a:latin typeface="Avenir LT Std 65 Medium"/>
                <a:ea typeface="+mn-ea"/>
                <a:cs typeface="+mn-cs"/>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3941487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A1EDD4-47D1-6724-09ED-0559F646E2A1}"/>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244">
            <a:extLst>
              <a:ext uri="{FF2B5EF4-FFF2-40B4-BE49-F238E27FC236}">
                <a16:creationId xmlns:a16="http://schemas.microsoft.com/office/drawing/2014/main" id="{7C5697F3-CAEF-C985-08AC-F17D8DD2B368}"/>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6" name="object 4">
            <a:extLst>
              <a:ext uri="{FF2B5EF4-FFF2-40B4-BE49-F238E27FC236}">
                <a16:creationId xmlns:a16="http://schemas.microsoft.com/office/drawing/2014/main" id="{292D726D-AB86-17F5-58CB-BF3745D977E7}"/>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10" name="Text Placeholder 9">
            <a:extLst>
              <a:ext uri="{FF2B5EF4-FFF2-40B4-BE49-F238E27FC236}">
                <a16:creationId xmlns:a16="http://schemas.microsoft.com/office/drawing/2014/main" id="{91CB3DA4-ECB9-4B3B-9347-CC35A8FA364D}"/>
              </a:ext>
            </a:extLst>
          </p:cNvPr>
          <p:cNvSpPr>
            <a:spLocks noGrp="1"/>
          </p:cNvSpPr>
          <p:nvPr>
            <p:ph type="body" sz="quarter" idx="17"/>
          </p:nvPr>
        </p:nvSpPr>
        <p:spPr>
          <a:xfrm>
            <a:off x="889000" y="2490788"/>
            <a:ext cx="8162925" cy="12731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9">
            <a:extLst>
              <a:ext uri="{FF2B5EF4-FFF2-40B4-BE49-F238E27FC236}">
                <a16:creationId xmlns:a16="http://schemas.microsoft.com/office/drawing/2014/main" id="{411F8C1C-290E-4D13-F4E4-7B81A56EBEF7}"/>
              </a:ext>
            </a:extLst>
          </p:cNvPr>
          <p:cNvSpPr>
            <a:spLocks noGrp="1"/>
          </p:cNvSpPr>
          <p:nvPr>
            <p:ph type="body" sz="quarter" idx="18"/>
          </p:nvPr>
        </p:nvSpPr>
        <p:spPr>
          <a:xfrm>
            <a:off x="923925" y="4462260"/>
            <a:ext cx="8162925" cy="12731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a:extLst>
              <a:ext uri="{FF2B5EF4-FFF2-40B4-BE49-F238E27FC236}">
                <a16:creationId xmlns:a16="http://schemas.microsoft.com/office/drawing/2014/main" id="{79A76386-504F-170A-C1C3-89028ABF8433}"/>
              </a:ext>
            </a:extLst>
          </p:cNvPr>
          <p:cNvSpPr>
            <a:spLocks noGrp="1"/>
          </p:cNvSpPr>
          <p:nvPr>
            <p:ph type="title"/>
          </p:nvPr>
        </p:nvSpPr>
        <p:spPr>
          <a:xfrm>
            <a:off x="924663" y="786384"/>
            <a:ext cx="11969066" cy="845616"/>
          </a:xfrm>
        </p:spPr>
        <p:txBody>
          <a:bodyPr/>
          <a:lstStyle>
            <a:lvl1pPr>
              <a:defRPr kumimoji="0" lang="en-US" sz="5495" b="1" i="0" u="none" strike="noStrike" kern="0" cap="none" spc="0" normalizeH="0" baseline="0">
                <a:ln>
                  <a:noFill/>
                </a:ln>
                <a:solidFill>
                  <a:srgbClr val="2460AD"/>
                </a:solidFill>
                <a:effectLst/>
                <a:uLnTx/>
                <a:uFillTx/>
                <a:latin typeface="Avenir LT Std 65 Medium"/>
                <a:ea typeface="+mn-ea"/>
                <a:cs typeface="+mn-cs"/>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a:t>Click to edit Master title style</a:t>
            </a:r>
          </a:p>
        </p:txBody>
      </p:sp>
      <p:sp>
        <p:nvSpPr>
          <p:cNvPr id="5" name="Text Placeholder 4">
            <a:extLst>
              <a:ext uri="{FF2B5EF4-FFF2-40B4-BE49-F238E27FC236}">
                <a16:creationId xmlns:a16="http://schemas.microsoft.com/office/drawing/2014/main" id="{B275AF9D-DB88-2962-8F15-D0C2185E0208}"/>
              </a:ext>
            </a:extLst>
          </p:cNvPr>
          <p:cNvSpPr>
            <a:spLocks noGrp="1"/>
          </p:cNvSpPr>
          <p:nvPr>
            <p:ph type="body" sz="quarter" idx="21" hasCustomPrompt="1"/>
          </p:nvPr>
        </p:nvSpPr>
        <p:spPr>
          <a:xfrm>
            <a:off x="888999" y="1991079"/>
            <a:ext cx="8162925"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1" name="Text Placeholder 4">
            <a:extLst>
              <a:ext uri="{FF2B5EF4-FFF2-40B4-BE49-F238E27FC236}">
                <a16:creationId xmlns:a16="http://schemas.microsoft.com/office/drawing/2014/main" id="{5A18B965-9291-1254-3FF5-5480C30653AD}"/>
              </a:ext>
            </a:extLst>
          </p:cNvPr>
          <p:cNvSpPr>
            <a:spLocks noGrp="1"/>
          </p:cNvSpPr>
          <p:nvPr>
            <p:ph type="body" sz="quarter" idx="22" hasCustomPrompt="1"/>
          </p:nvPr>
        </p:nvSpPr>
        <p:spPr>
          <a:xfrm>
            <a:off x="888999" y="3962400"/>
            <a:ext cx="8162925"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131136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90510"/>
            <a:ext cx="348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a:p>
        </p:txBody>
      </p:sp>
      <p:sp>
        <p:nvSpPr>
          <p:cNvPr id="17" name="bg object 17"/>
          <p:cNvSpPr/>
          <p:nvPr/>
        </p:nvSpPr>
        <p:spPr>
          <a:xfrm>
            <a:off x="0" y="6890510"/>
            <a:ext cx="13817600" cy="576580"/>
          </a:xfrm>
          <a:custGeom>
            <a:avLst/>
            <a:gdLst/>
            <a:ahLst/>
            <a:cxnLst/>
            <a:rect l="l" t="t" r="r" b="b"/>
            <a:pathLst>
              <a:path w="10058400" h="576579">
                <a:moveTo>
                  <a:pt x="10058400" y="576580"/>
                </a:moveTo>
                <a:lnTo>
                  <a:pt x="2574607" y="576580"/>
                </a:lnTo>
                <a:lnTo>
                  <a:pt x="2363952" y="0"/>
                </a:lnTo>
                <a:lnTo>
                  <a:pt x="0" y="0"/>
                </a:lnTo>
              </a:path>
            </a:pathLst>
          </a:custGeom>
          <a:ln w="12699">
            <a:solidFill>
              <a:srgbClr val="2460AD"/>
            </a:solidFill>
          </a:ln>
        </p:spPr>
        <p:txBody>
          <a:bodyPr wrap="square" lIns="0" tIns="0" rIns="0" bIns="0" rtlCol="0"/>
          <a:lstStyle/>
          <a:p>
            <a:endParaRPr/>
          </a:p>
        </p:txBody>
      </p:sp>
      <p:sp>
        <p:nvSpPr>
          <p:cNvPr id="18" name="bg object 18"/>
          <p:cNvSpPr/>
          <p:nvPr/>
        </p:nvSpPr>
        <p:spPr>
          <a:xfrm>
            <a:off x="1564324" y="7029218"/>
            <a:ext cx="0" cy="393700"/>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a:p>
        </p:txBody>
      </p:sp>
      <p:sp>
        <p:nvSpPr>
          <p:cNvPr id="2" name="Holder 2"/>
          <p:cNvSpPr>
            <a:spLocks noGrp="1"/>
          </p:cNvSpPr>
          <p:nvPr>
            <p:ph type="title"/>
          </p:nvPr>
        </p:nvSpPr>
        <p:spPr>
          <a:xfrm>
            <a:off x="924663" y="580135"/>
            <a:ext cx="11969066" cy="634148"/>
          </a:xfrm>
        </p:spPr>
        <p:txBody>
          <a:bodyPr lIns="0" tIns="0" rIns="0" bIns="0"/>
          <a:lstStyle>
            <a:lvl1pPr>
              <a:defRPr sz="4121" b="1" i="0">
                <a:solidFill>
                  <a:srgbClr val="1CA6DF"/>
                </a:solidFill>
                <a:latin typeface="Avenir LT Std 65 Medium"/>
                <a:cs typeface="Avenir LT Std 65 Medium"/>
              </a:defRPr>
            </a:lvl1pPr>
          </a:lstStyle>
          <a:p>
            <a:endParaRPr/>
          </a:p>
        </p:txBody>
      </p:sp>
      <p:sp>
        <p:nvSpPr>
          <p:cNvPr id="3" name="Holder 3"/>
          <p:cNvSpPr>
            <a:spLocks noGrp="1"/>
          </p:cNvSpPr>
          <p:nvPr>
            <p:ph type="body" idx="1"/>
          </p:nvPr>
        </p:nvSpPr>
        <p:spPr>
          <a:xfrm>
            <a:off x="924663" y="1289616"/>
            <a:ext cx="11885404" cy="274819"/>
          </a:xfrm>
        </p:spPr>
        <p:txBody>
          <a:bodyPr lIns="0" tIns="0" rIns="0" bIns="0"/>
          <a:lstStyle>
            <a:lvl1pPr>
              <a:defRPr sz="1786" b="0" i="0">
                <a:solidFill>
                  <a:srgbClr val="231F20"/>
                </a:solidFill>
                <a:latin typeface="Arial"/>
                <a:cs typeface="Arial"/>
              </a:defRPr>
            </a:lvl1pPr>
          </a:lstStyle>
          <a:p>
            <a:endParaRPr/>
          </a:p>
        </p:txBody>
      </p:sp>
      <p:pic>
        <p:nvPicPr>
          <p:cNvPr id="7" name="Picture 6">
            <a:extLst>
              <a:ext uri="{FF2B5EF4-FFF2-40B4-BE49-F238E27FC236}">
                <a16:creationId xmlns:a16="http://schemas.microsoft.com/office/drawing/2014/main" id="{CFC92328-FA9E-8D2D-8679-78BE453206F2}"/>
              </a:ext>
            </a:extLst>
          </p:cNvPr>
          <p:cNvPicPr>
            <a:picLocks noChangeAspect="1"/>
          </p:cNvPicPr>
          <p:nvPr userDrawn="1"/>
        </p:nvPicPr>
        <p:blipFill>
          <a:blip r:embed="rId2"/>
          <a:stretch>
            <a:fillRect/>
          </a:stretch>
        </p:blipFill>
        <p:spPr>
          <a:xfrm>
            <a:off x="314037" y="7029218"/>
            <a:ext cx="2832538" cy="548640"/>
          </a:xfrm>
          <a:prstGeom prst="rect">
            <a:avLst/>
          </a:prstGeom>
        </p:spPr>
      </p:pic>
    </p:spTree>
    <p:extLst>
      <p:ext uri="{BB962C8B-B14F-4D97-AF65-F5344CB8AC3E}">
        <p14:creationId xmlns:p14="http://schemas.microsoft.com/office/powerpoint/2010/main" val="372111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Al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3C8946-F5D1-2992-EC30-72338B1E5BA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619" r="5620"/>
          <a:stretch/>
        </p:blipFill>
        <p:spPr>
          <a:xfrm>
            <a:off x="6604000" y="0"/>
            <a:ext cx="7213600" cy="7772400"/>
          </a:xfrm>
          <a:prstGeom prst="rect">
            <a:avLst/>
          </a:prstGeom>
        </p:spPr>
      </p:pic>
      <p:sp>
        <p:nvSpPr>
          <p:cNvPr id="6" name="Parallelogram 2">
            <a:extLst>
              <a:ext uri="{FF2B5EF4-FFF2-40B4-BE49-F238E27FC236}">
                <a16:creationId xmlns:a16="http://schemas.microsoft.com/office/drawing/2014/main" id="{8C98D743-0E3B-671D-AA38-40520B38D362}"/>
              </a:ext>
            </a:extLst>
          </p:cNvPr>
          <p:cNvSpPr/>
          <p:nvPr userDrawn="1"/>
        </p:nvSpPr>
        <p:spPr>
          <a:xfrm>
            <a:off x="-177800" y="-76201"/>
            <a:ext cx="9481569" cy="7861079"/>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12">
            <a:extLst>
              <a:ext uri="{FF2B5EF4-FFF2-40B4-BE49-F238E27FC236}">
                <a16:creationId xmlns:a16="http://schemas.microsoft.com/office/drawing/2014/main" id="{DF29CCE7-B6A2-5A1B-CCF5-72180A58F016}"/>
              </a:ext>
            </a:extLst>
          </p:cNvPr>
          <p:cNvSpPr/>
          <p:nvPr userDrawn="1"/>
        </p:nvSpPr>
        <p:spPr>
          <a:xfrm>
            <a:off x="-21395" y="4539840"/>
            <a:ext cx="6217920" cy="52339"/>
          </a:xfrm>
          <a:prstGeom prst="rect">
            <a:avLst/>
          </a:prstGeom>
          <a:solidFill>
            <a:srgbClr val="FFCB04"/>
          </a:solidFill>
        </p:spPr>
        <p:txBody>
          <a:bodyPr wrap="square" lIns="0" tIns="0" rIns="0" bIns="0" rtlCol="0"/>
          <a:lstStyle/>
          <a:p>
            <a:endParaRPr/>
          </a:p>
        </p:txBody>
      </p:sp>
      <p:sp>
        <p:nvSpPr>
          <p:cNvPr id="9" name="object 13">
            <a:extLst>
              <a:ext uri="{FF2B5EF4-FFF2-40B4-BE49-F238E27FC236}">
                <a16:creationId xmlns:a16="http://schemas.microsoft.com/office/drawing/2014/main" id="{A44133D8-B17A-5E32-A427-9C236B91F19A}"/>
              </a:ext>
            </a:extLst>
          </p:cNvPr>
          <p:cNvSpPr/>
          <p:nvPr userDrawn="1"/>
        </p:nvSpPr>
        <p:spPr>
          <a:xfrm>
            <a:off x="0" y="1295751"/>
            <a:ext cx="13817600" cy="4773351"/>
          </a:xfrm>
          <a:prstGeom prst="rect">
            <a:avLst/>
          </a:prstGeom>
          <a:ln w="12700">
            <a:noFill/>
          </a:ln>
        </p:spPr>
        <p:txBody>
          <a:bodyPr wrap="square" lIns="0" tIns="0" rIns="0" bIns="0" rtlCol="0"/>
          <a:lstStyle/>
          <a:p>
            <a:endParaRPr/>
          </a:p>
        </p:txBody>
      </p:sp>
      <p:pic>
        <p:nvPicPr>
          <p:cNvPr id="11" name="Picture 2" descr="Logo&#10;&#10;Description automatically generated">
            <a:extLst>
              <a:ext uri="{FF2B5EF4-FFF2-40B4-BE49-F238E27FC236}">
                <a16:creationId xmlns:a16="http://schemas.microsoft.com/office/drawing/2014/main" id="{DC01114D-A03C-1CC2-AD03-88D90DE03E9C}"/>
              </a:ext>
            </a:extLst>
          </p:cNvPr>
          <p:cNvPicPr>
            <a:picLocks noChangeAspect="1" noChangeArrowheads="1"/>
          </p:cNvPicPr>
          <p:nvPr userDrawn="1"/>
        </p:nvPicPr>
        <p:blipFill>
          <a:blip r:embed="rId3"/>
          <a:srcRect/>
          <a:stretch>
            <a:fillRect/>
          </a:stretch>
        </p:blipFill>
        <p:spPr bwMode="auto">
          <a:xfrm>
            <a:off x="-33832" y="499679"/>
            <a:ext cx="3968993" cy="1061261"/>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9">
            <a:extLst>
              <a:ext uri="{FF2B5EF4-FFF2-40B4-BE49-F238E27FC236}">
                <a16:creationId xmlns:a16="http://schemas.microsoft.com/office/drawing/2014/main" id="{28FAB722-427B-0E34-952E-395D6B372B54}"/>
              </a:ext>
            </a:extLst>
          </p:cNvPr>
          <p:cNvSpPr txBox="1">
            <a:spLocks noGrp="1"/>
          </p:cNvSpPr>
          <p:nvPr>
            <p:ph type="title" hasCustomPrompt="1"/>
          </p:nvPr>
        </p:nvSpPr>
        <p:spPr>
          <a:xfrm>
            <a:off x="1041400" y="1906220"/>
            <a:ext cx="7391400" cy="2141275"/>
          </a:xfrm>
          <a:prstGeom prst="rect">
            <a:avLst/>
          </a:prstGeom>
        </p:spPr>
        <p:txBody>
          <a:bodyPr vert="horz" wrap="square" lIns="0" tIns="17446" rIns="0" bIns="0" rtlCol="0">
            <a:spAutoFit/>
          </a:bodyPr>
          <a:lstStyle>
            <a:lvl1pPr>
              <a:defRPr sz="4400" baseline="0" dirty="0">
                <a:solidFill>
                  <a:srgbClr val="1A325D"/>
                </a:solidFill>
                <a:latin typeface="Avenir LT Std 45 Book"/>
                <a:cs typeface="Avenir LT Std 45 Book"/>
              </a:defRPr>
            </a:lvl1pPr>
          </a:lstStyle>
          <a:p>
            <a:pPr marL="17445" marR="914965" lvl="0">
              <a:spcBef>
                <a:spcPts val="137"/>
              </a:spcBef>
            </a:pPr>
            <a:r>
              <a:rPr lang="en-US" sz="4400">
                <a:solidFill>
                  <a:srgbClr val="1A325D"/>
                </a:solidFill>
                <a:latin typeface="Avenir LT Std 45 Book"/>
                <a:cs typeface="Avenir LT Std 45 Book"/>
              </a:rPr>
              <a:t>GRID DEPLOYMENT OFFICE</a:t>
            </a:r>
            <a:r>
              <a:rPr lang="en-US" sz="5400">
                <a:solidFill>
                  <a:srgbClr val="1A325D"/>
                </a:solidFill>
                <a:latin typeface="Avenir LT Std 45 Book"/>
                <a:cs typeface="Avenir LT Std 45 Book"/>
              </a:rPr>
              <a:t> </a:t>
            </a:r>
            <a:br>
              <a:rPr lang="en-US" sz="5400">
                <a:solidFill>
                  <a:srgbClr val="1A325D"/>
                </a:solidFill>
                <a:latin typeface="Avenir LT Std 45 Book"/>
                <a:cs typeface="Avenir LT Std 45 Book"/>
              </a:rPr>
            </a:br>
            <a:r>
              <a:rPr lang="en-US" sz="4000">
                <a:solidFill>
                  <a:srgbClr val="1A325D"/>
                </a:solidFill>
                <a:latin typeface="Avenir LT Std 45 Book"/>
                <a:cs typeface="Avenir LT Std 45 Book"/>
              </a:rPr>
              <a:t>TITLE</a:t>
            </a:r>
            <a:endParaRPr lang="en-US" sz="4000" spc="-27">
              <a:solidFill>
                <a:srgbClr val="1A325D"/>
              </a:solidFill>
              <a:latin typeface="Avenir LT Std 45 Book"/>
              <a:cs typeface="Avenir LT Std 45 Book"/>
            </a:endParaRPr>
          </a:p>
        </p:txBody>
      </p:sp>
      <p:sp>
        <p:nvSpPr>
          <p:cNvPr id="3" name="Text Placeholder 3">
            <a:extLst>
              <a:ext uri="{FF2B5EF4-FFF2-40B4-BE49-F238E27FC236}">
                <a16:creationId xmlns:a16="http://schemas.microsoft.com/office/drawing/2014/main" id="{081EB2E5-9728-1AAF-528A-28176ED918D9}"/>
              </a:ext>
            </a:extLst>
          </p:cNvPr>
          <p:cNvSpPr>
            <a:spLocks noGrp="1"/>
          </p:cNvSpPr>
          <p:nvPr>
            <p:ph type="body" sz="quarter" idx="10" hasCustomPrompt="1"/>
          </p:nvPr>
        </p:nvSpPr>
        <p:spPr>
          <a:xfrm>
            <a:off x="1219200" y="5168693"/>
            <a:ext cx="4699000" cy="276999"/>
          </a:xfrm>
          <a:prstGeom prst="rect">
            <a:avLst/>
          </a:prstGeom>
        </p:spPr>
        <p:txBody>
          <a:bodyPr/>
          <a:lstStyle>
            <a:lvl1pPr marL="17445" marR="6977" indent="0" defTabSz="914400" eaLnBrk="1" fontAlgn="auto" latinLnBrk="0" hangingPunct="1">
              <a:lnSpc>
                <a:spcPct val="100000"/>
              </a:lnSpc>
              <a:spcBef>
                <a:spcPts val="137"/>
              </a:spcBef>
              <a:spcAft>
                <a:spcPts val="0"/>
              </a:spcAft>
              <a:buClrTx/>
              <a:buSzTx/>
              <a:buFontTx/>
              <a:buNone/>
              <a:tabLst/>
              <a:defRPr kumimoji="0" lang="en-US" sz="1800" b="1" i="0" u="none" strike="noStrike" kern="0" cap="none" spc="0" normalizeH="0" baseline="0" noProof="0" dirty="0">
                <a:ln>
                  <a:noFill/>
                </a:ln>
                <a:solidFill>
                  <a:srgbClr val="2460AD"/>
                </a:solidFill>
                <a:effectLst/>
                <a:uLnTx/>
                <a:uFillTx/>
                <a:latin typeface="Arial"/>
                <a:ea typeface="+mn-ea"/>
                <a:cs typeface="Arial"/>
              </a:defRPr>
            </a:lvl1pPr>
          </a:lstStyle>
          <a:p>
            <a:pPr marL="17445" marR="6977" lvl="0" indent="0" defTabSz="914400" eaLnBrk="1" fontAlgn="auto" latinLnBrk="0" hangingPunct="1">
              <a:lnSpc>
                <a:spcPct val="100000"/>
              </a:lnSpc>
              <a:spcBef>
                <a:spcPts val="137"/>
              </a:spcBef>
              <a:spcAft>
                <a:spcPts val="0"/>
              </a:spcAft>
              <a:buClrTx/>
              <a:buSzTx/>
              <a:buFontTx/>
              <a:buNone/>
              <a:tabLst/>
              <a:defRPr/>
            </a:pPr>
            <a:r>
              <a:rPr kumimoji="0" lang="en-US" sz="1800" b="1" i="0" u="none" strike="noStrike" kern="0" cap="none" spc="0" normalizeH="0" baseline="0" noProof="0">
                <a:ln>
                  <a:noFill/>
                </a:ln>
                <a:solidFill>
                  <a:srgbClr val="2460AD"/>
                </a:solidFill>
                <a:effectLst/>
                <a:uLnTx/>
                <a:uFillTx/>
                <a:latin typeface="Arial"/>
                <a:cs typeface="Arial"/>
              </a:rPr>
              <a:t>Subhead Copy</a:t>
            </a:r>
            <a:endParaRPr kumimoji="0" lang="en-US" sz="1800" b="0" i="0" u="none" strike="noStrike" kern="0" cap="none" spc="0" normalizeH="0" baseline="0" noProof="0">
              <a:ln>
                <a:noFill/>
              </a:ln>
              <a:solidFill>
                <a:srgbClr val="2460AD"/>
              </a:solidFill>
              <a:effectLst/>
              <a:uLnTx/>
              <a:uFillTx/>
              <a:latin typeface="Arial"/>
              <a:cs typeface="Arial"/>
            </a:endParaRPr>
          </a:p>
        </p:txBody>
      </p:sp>
      <p:sp>
        <p:nvSpPr>
          <p:cNvPr id="4" name="Text Placeholder 5">
            <a:extLst>
              <a:ext uri="{FF2B5EF4-FFF2-40B4-BE49-F238E27FC236}">
                <a16:creationId xmlns:a16="http://schemas.microsoft.com/office/drawing/2014/main" id="{E26BF7E5-116C-C08F-2A4F-523BB2795276}"/>
              </a:ext>
            </a:extLst>
          </p:cNvPr>
          <p:cNvSpPr>
            <a:spLocks noGrp="1"/>
          </p:cNvSpPr>
          <p:nvPr>
            <p:ph type="body" sz="quarter" idx="11" hasCustomPrompt="1"/>
          </p:nvPr>
        </p:nvSpPr>
        <p:spPr>
          <a:xfrm>
            <a:off x="1219200" y="5724525"/>
            <a:ext cx="3551238" cy="274819"/>
          </a:xfrm>
          <a:prstGeom prst="rect">
            <a:avLst/>
          </a:prstGeom>
          <a:ln>
            <a:solidFill>
              <a:srgbClr val="2460AD"/>
            </a:solidFill>
          </a:ln>
        </p:spPr>
        <p:txBody>
          <a:bodyPr/>
          <a:lstStyle>
            <a:lvl1pPr marL="17445" marR="0" indent="0" defTabSz="914400" eaLnBrk="1" fontAlgn="auto" latinLnBrk="0" hangingPunct="1">
              <a:lnSpc>
                <a:spcPct val="100000"/>
              </a:lnSpc>
              <a:spcBef>
                <a:spcPts val="2335"/>
              </a:spcBef>
              <a:spcAft>
                <a:spcPts val="0"/>
              </a:spcAft>
              <a:buClrTx/>
              <a:buSzTx/>
              <a:buFontTx/>
              <a:buNone/>
              <a:tabLst/>
              <a:defRPr kumimoji="0" lang="en-US" sz="1786" b="0" i="0" u="none" strike="noStrike" kern="0" cap="none" spc="0" normalizeH="0" baseline="0" noProof="0" dirty="0" smtClean="0">
                <a:ln>
                  <a:noFill/>
                </a:ln>
                <a:solidFill>
                  <a:srgbClr val="2460AD"/>
                </a:solidFill>
                <a:effectLst/>
                <a:uLnTx/>
                <a:uFillTx/>
                <a:latin typeface="Arial"/>
                <a:ea typeface="+mn-ea"/>
                <a:cs typeface="Arial"/>
              </a:defRPr>
            </a:lvl1pPr>
          </a:lstStyle>
          <a:p>
            <a:pPr marL="17445" marR="0" lvl="0" indent="0" defTabSz="914400" eaLnBrk="1" fontAlgn="auto" latinLnBrk="0" hangingPunct="1">
              <a:lnSpc>
                <a:spcPct val="100000"/>
              </a:lnSpc>
              <a:spcBef>
                <a:spcPts val="2335"/>
              </a:spcBef>
              <a:spcAft>
                <a:spcPts val="0"/>
              </a:spcAft>
              <a:buClrTx/>
              <a:buSzTx/>
              <a:buFontTx/>
              <a:buNone/>
              <a:tabLst/>
              <a:defRPr/>
            </a:pPr>
            <a:r>
              <a:rPr kumimoji="0" lang="en-US" sz="1786" b="0" i="0" u="none" strike="noStrike" kern="0" cap="none" spc="0" normalizeH="0" baseline="0" noProof="0">
                <a:ln>
                  <a:noFill/>
                </a:ln>
                <a:solidFill>
                  <a:srgbClr val="2460AD"/>
                </a:solidFill>
                <a:effectLst/>
                <a:uLnTx/>
                <a:uFillTx/>
                <a:latin typeface="Arial"/>
                <a:cs typeface="Arial"/>
              </a:rPr>
              <a:t>September </a:t>
            </a:r>
            <a:r>
              <a:rPr kumimoji="0" lang="en-US" sz="1786" b="0" i="0" u="none" strike="noStrike" kern="0" cap="none" spc="-27" normalizeH="0" baseline="0" noProof="0">
                <a:ln>
                  <a:noFill/>
                </a:ln>
                <a:solidFill>
                  <a:srgbClr val="2460AD"/>
                </a:solidFill>
                <a:effectLst/>
                <a:uLnTx/>
                <a:uFillTx/>
                <a:latin typeface="Arial"/>
                <a:cs typeface="Arial"/>
              </a:rPr>
              <a:t>2022</a:t>
            </a:r>
            <a:endParaRPr kumimoji="0" lang="en-US" sz="1786" b="0" i="0" u="none" strike="noStrike" kern="0" cap="none" spc="0" normalizeH="0" baseline="0" noProof="0">
              <a:ln>
                <a:noFill/>
              </a:ln>
              <a:solidFill>
                <a:srgbClr val="2460AD"/>
              </a:solidFill>
              <a:effectLst/>
              <a:uLnTx/>
              <a:uFillTx/>
              <a:latin typeface="Arial"/>
              <a:cs typeface="Arial"/>
            </a:endParaRPr>
          </a:p>
        </p:txBody>
      </p:sp>
    </p:spTree>
    <p:extLst>
      <p:ext uri="{BB962C8B-B14F-4D97-AF65-F5344CB8AC3E}">
        <p14:creationId xmlns:p14="http://schemas.microsoft.com/office/powerpoint/2010/main" val="21401798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4370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1" y="766447"/>
            <a:ext cx="13817600" cy="320252"/>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9" name="Subtitle 2"/>
          <p:cNvSpPr>
            <a:spLocks noGrp="1"/>
          </p:cNvSpPr>
          <p:nvPr>
            <p:ph type="subTitle" idx="1"/>
          </p:nvPr>
        </p:nvSpPr>
        <p:spPr>
          <a:xfrm>
            <a:off x="837671" y="1750684"/>
            <a:ext cx="12496516" cy="796542"/>
          </a:xfrm>
          <a:prstGeom prst="rect">
            <a:avLst/>
          </a:prstGeom>
        </p:spPr>
        <p:txBody>
          <a:bodyPr>
            <a:normAutofit/>
          </a:bodyPr>
          <a:lstStyle>
            <a:lvl1pPr marL="0" indent="0" algn="l">
              <a:buNone/>
              <a:defRPr sz="4533" b="1" i="0">
                <a:solidFill>
                  <a:srgbClr val="282B2E"/>
                </a:solidFill>
                <a:latin typeface="+mj-lt"/>
                <a:cs typeface="Arial"/>
              </a:defRPr>
            </a:lvl1pPr>
            <a:lvl2pPr marL="518145" indent="0" algn="ctr">
              <a:buNone/>
              <a:defRPr>
                <a:solidFill>
                  <a:schemeClr val="tx1">
                    <a:tint val="75000"/>
                  </a:schemeClr>
                </a:solidFill>
              </a:defRPr>
            </a:lvl2pPr>
            <a:lvl3pPr marL="1036290" indent="0" algn="ctr">
              <a:buNone/>
              <a:defRPr>
                <a:solidFill>
                  <a:schemeClr val="tx1">
                    <a:tint val="75000"/>
                  </a:schemeClr>
                </a:solidFill>
              </a:defRPr>
            </a:lvl3pPr>
            <a:lvl4pPr marL="1554434" indent="0" algn="ctr">
              <a:buNone/>
              <a:defRPr>
                <a:solidFill>
                  <a:schemeClr val="tx1">
                    <a:tint val="75000"/>
                  </a:schemeClr>
                </a:solidFill>
              </a:defRPr>
            </a:lvl4pPr>
            <a:lvl5pPr marL="2072579" indent="0" algn="ctr">
              <a:buNone/>
              <a:defRPr>
                <a:solidFill>
                  <a:schemeClr val="tx1">
                    <a:tint val="75000"/>
                  </a:schemeClr>
                </a:solidFill>
              </a:defRPr>
            </a:lvl5pPr>
            <a:lvl6pPr marL="2590724" indent="0" algn="ctr">
              <a:buNone/>
              <a:defRPr>
                <a:solidFill>
                  <a:schemeClr val="tx1">
                    <a:tint val="75000"/>
                  </a:schemeClr>
                </a:solidFill>
              </a:defRPr>
            </a:lvl6pPr>
            <a:lvl7pPr marL="3108869" indent="0" algn="ctr">
              <a:buNone/>
              <a:defRPr>
                <a:solidFill>
                  <a:schemeClr val="tx1">
                    <a:tint val="75000"/>
                  </a:schemeClr>
                </a:solidFill>
              </a:defRPr>
            </a:lvl7pPr>
            <a:lvl8pPr marL="3627013" indent="0" algn="ctr">
              <a:buNone/>
              <a:defRPr>
                <a:solidFill>
                  <a:schemeClr val="tx1">
                    <a:tint val="75000"/>
                  </a:schemeClr>
                </a:solidFill>
              </a:defRPr>
            </a:lvl8pPr>
            <a:lvl9pPr marL="4145158"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838167" y="2720862"/>
            <a:ext cx="6302922" cy="375275"/>
          </a:xfrm>
          <a:prstGeom prst="rect">
            <a:avLst/>
          </a:prstGeom>
        </p:spPr>
        <p:txBody>
          <a:bodyPr/>
          <a:lstStyle>
            <a:lvl1pPr marL="0" marR="0" indent="0" algn="l" defTabSz="518145" rtl="0" eaLnBrk="1" fontAlgn="auto" latinLnBrk="0" hangingPunct="1">
              <a:lnSpc>
                <a:spcPct val="100000"/>
              </a:lnSpc>
              <a:spcBef>
                <a:spcPct val="20000"/>
              </a:spcBef>
              <a:spcAft>
                <a:spcPts val="0"/>
              </a:spcAft>
              <a:buClrTx/>
              <a:buSzTx/>
              <a:buFontTx/>
              <a:buNone/>
              <a:tabLst/>
              <a:defRPr kumimoji="0" lang="en-US" sz="1813" b="1" i="0" u="none" strike="noStrike" kern="1200" cap="none" spc="0" normalizeH="0" baseline="0" noProof="0">
                <a:ln>
                  <a:noFill/>
                </a:ln>
                <a:solidFill>
                  <a:srgbClr val="282B2E"/>
                </a:solidFill>
                <a:effectLst/>
                <a:uLnTx/>
                <a:uFillTx/>
                <a:latin typeface="+mn-lt"/>
                <a:cs typeface="Arial"/>
              </a:defRPr>
            </a:lvl1pPr>
          </a:lstStyle>
          <a:p>
            <a:pPr lvl="0"/>
            <a:r>
              <a:rPr lang="en-US" noProof="0"/>
              <a:t>Edit Master text styles</a:t>
            </a:r>
          </a:p>
        </p:txBody>
      </p:sp>
      <p:sp>
        <p:nvSpPr>
          <p:cNvPr id="22" name="Text Placeholder 18"/>
          <p:cNvSpPr>
            <a:spLocks noGrp="1"/>
          </p:cNvSpPr>
          <p:nvPr>
            <p:ph type="body" sz="quarter" idx="13"/>
          </p:nvPr>
        </p:nvSpPr>
        <p:spPr>
          <a:xfrm>
            <a:off x="844872" y="3228385"/>
            <a:ext cx="2803019" cy="327179"/>
          </a:xfrm>
          <a:prstGeom prst="rect">
            <a:avLst/>
          </a:prstGeom>
        </p:spPr>
        <p:txBody>
          <a:bodyPr>
            <a:normAutofit/>
          </a:bodyPr>
          <a:lstStyle>
            <a:lvl1pPr>
              <a:buNone/>
              <a:defRPr sz="1360">
                <a:solidFill>
                  <a:srgbClr val="282B2E"/>
                </a:solidFill>
                <a:latin typeface="+mn-lt"/>
                <a:cs typeface="Arial"/>
              </a:defRPr>
            </a:lvl1pPr>
            <a:lvl5pPr>
              <a:defRPr/>
            </a:lvl5pPr>
          </a:lstStyle>
          <a:p>
            <a:pPr lvl="0"/>
            <a:r>
              <a:rPr lang="en-US"/>
              <a:t>Edit Master text styles</a:t>
            </a:r>
          </a:p>
        </p:txBody>
      </p:sp>
      <p:pic>
        <p:nvPicPr>
          <p:cNvPr id="9" name="Google Shape;268;g9b3e272eed_0_102" descr="Colorful icebergs">
            <a:extLst>
              <a:ext uri="{FF2B5EF4-FFF2-40B4-BE49-F238E27FC236}">
                <a16:creationId xmlns:a16="http://schemas.microsoft.com/office/drawing/2014/main" id="{5AE79407-A86B-47D2-9A6C-A97C729A8938}"/>
              </a:ext>
            </a:extLst>
          </p:cNvPr>
          <p:cNvPicPr preferRelativeResize="0">
            <a:picLocks noChangeAspect="1"/>
          </p:cNvPicPr>
          <p:nvPr userDrawn="1"/>
        </p:nvPicPr>
        <p:blipFill>
          <a:blip r:embed="rId2" cstate="email">
            <a:extLst>
              <a:ext uri="{28A0092B-C50C-407E-A947-70E740481C1C}">
                <a14:useLocalDpi xmlns:a14="http://schemas.microsoft.com/office/drawing/2010/main" val="0"/>
              </a:ext>
            </a:extLst>
          </a:blip>
          <a:srcRect t="31353" b="31353"/>
          <a:stretch/>
        </p:blipFill>
        <p:spPr>
          <a:xfrm>
            <a:off x="-1" y="4354589"/>
            <a:ext cx="13817600" cy="2793874"/>
          </a:xfrm>
          <a:prstGeom prst="rect">
            <a:avLst/>
          </a:prstGeom>
          <a:noFill/>
          <a:ln>
            <a:noFill/>
          </a:ln>
        </p:spPr>
      </p:pic>
      <p:pic>
        <p:nvPicPr>
          <p:cNvPr id="4" name="Picture 3" descr="A picture containing logo&#10;&#10;Description automatically generated">
            <a:extLst>
              <a:ext uri="{FF2B5EF4-FFF2-40B4-BE49-F238E27FC236}">
                <a16:creationId xmlns:a16="http://schemas.microsoft.com/office/drawing/2014/main" id="{E95840BF-1437-4147-9D52-54E64F66BDC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1655" y="83744"/>
            <a:ext cx="1535090" cy="1534690"/>
          </a:xfrm>
          <a:prstGeom prst="rect">
            <a:avLst/>
          </a:prstGeom>
        </p:spPr>
      </p:pic>
      <p:pic>
        <p:nvPicPr>
          <p:cNvPr id="12" name="Picture 11">
            <a:extLst>
              <a:ext uri="{FF2B5EF4-FFF2-40B4-BE49-F238E27FC236}">
                <a16:creationId xmlns:a16="http://schemas.microsoft.com/office/drawing/2014/main" id="{C0122AC9-32E8-41D5-8F9D-B44C94B3F7AB}"/>
              </a:ext>
            </a:extLst>
          </p:cNvPr>
          <p:cNvPicPr>
            <a:picLocks noChangeAspect="1"/>
          </p:cNvPicPr>
          <p:nvPr userDrawn="1"/>
        </p:nvPicPr>
        <p:blipFill>
          <a:blip r:embed="rId4"/>
          <a:stretch>
            <a:fillRect/>
          </a:stretch>
        </p:blipFill>
        <p:spPr>
          <a:xfrm rot="10800000" flipV="1">
            <a:off x="0" y="4032909"/>
            <a:ext cx="13830223" cy="82017"/>
          </a:xfrm>
          <a:prstGeom prst="rect">
            <a:avLst/>
          </a:prstGeom>
        </p:spPr>
      </p:pic>
    </p:spTree>
    <p:extLst>
      <p:ext uri="{BB962C8B-B14F-4D97-AF65-F5344CB8AC3E}">
        <p14:creationId xmlns:p14="http://schemas.microsoft.com/office/powerpoint/2010/main" val="2399879052"/>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541298" y="1186071"/>
            <a:ext cx="12734436" cy="60867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410681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566695" y="1901712"/>
            <a:ext cx="6240505" cy="4836160"/>
          </a:xfrm>
          <a:prstGeom prst="rect">
            <a:avLst/>
          </a:prstGeom>
        </p:spPr>
        <p:txBody>
          <a:bodyPr/>
          <a:lstStyle>
            <a:lvl1pPr marL="207258" indent="-207258">
              <a:defRPr sz="2493" b="0" baseline="0"/>
            </a:lvl1pPr>
            <a:lvl2pPr>
              <a:buSzPct val="80000"/>
              <a:buFont typeface="Courier New" pitchFamily="49" charset="0"/>
              <a:buChar char="o"/>
              <a:defRPr lang="en-US" sz="2493" kern="1200" dirty="0" smtClean="0">
                <a:solidFill>
                  <a:schemeClr val="tx1"/>
                </a:solidFill>
                <a:latin typeface="+mn-lt"/>
                <a:ea typeface="+mn-ea"/>
                <a:cs typeface="+mn-cs"/>
              </a:defRPr>
            </a:lvl2pPr>
            <a:lvl3pPr>
              <a:buFont typeface="Calibri" pitchFamily="34" charset="0"/>
              <a:buChar char="–"/>
              <a:defRPr sz="2267"/>
            </a:lvl3pPr>
            <a:lvl4pPr>
              <a:buFont typeface="Wingdings" pitchFamily="2" charset="2"/>
              <a:buChar cha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7159414" y="1901712"/>
            <a:ext cx="6421120" cy="4836160"/>
          </a:xfrm>
          <a:prstGeom prst="rect">
            <a:avLst/>
          </a:prstGeom>
        </p:spPr>
        <p:txBody>
          <a:bodyPr/>
          <a:lstStyle>
            <a:lvl1pPr marL="207258" indent="-207258">
              <a:defRPr sz="2493" b="0"/>
            </a:lvl1pPr>
            <a:lvl2pPr>
              <a:buSzPct val="80000"/>
              <a:buFont typeface="Courier New" pitchFamily="49" charset="0"/>
              <a:buChar char="o"/>
              <a:defRPr sz="2493"/>
            </a:lvl2pPr>
            <a:lvl3pPr>
              <a:buFont typeface="Calibri" pitchFamily="34" charset="0"/>
              <a:buChar char="–"/>
              <a:defRPr sz="2267"/>
            </a:lvl3pPr>
            <a:lvl4pPr>
              <a:buFont typeface="Wingdings" pitchFamily="2" charset="2"/>
              <a:buChar cha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566696" y="1210832"/>
            <a:ext cx="6229217" cy="518160"/>
          </a:xfrm>
          <a:prstGeom prst="rect">
            <a:avLst/>
          </a:prstGeom>
        </p:spPr>
        <p:txBody>
          <a:bodyPr>
            <a:noAutofit/>
          </a:bodyPr>
          <a:lstStyle>
            <a:lvl1pPr>
              <a:buNone/>
              <a:defRPr sz="2720" b="1"/>
            </a:lvl1pPr>
          </a:lstStyle>
          <a:p>
            <a:pPr lvl="0"/>
            <a:r>
              <a:rPr lang="en-US"/>
              <a:t>Edit Master text styles</a:t>
            </a:r>
          </a:p>
        </p:txBody>
      </p:sp>
      <p:sp>
        <p:nvSpPr>
          <p:cNvPr id="9" name="Text Placeholder 8"/>
          <p:cNvSpPr>
            <a:spLocks noGrp="1"/>
          </p:cNvSpPr>
          <p:nvPr>
            <p:ph type="body" sz="quarter" idx="11"/>
          </p:nvPr>
        </p:nvSpPr>
        <p:spPr>
          <a:xfrm>
            <a:off x="7159414" y="1210832"/>
            <a:ext cx="6421120" cy="518160"/>
          </a:xfrm>
          <a:prstGeom prst="rect">
            <a:avLst/>
          </a:prstGeom>
        </p:spPr>
        <p:txBody>
          <a:bodyPr>
            <a:noAutofit/>
          </a:bodyPr>
          <a:lstStyle>
            <a:lvl1pPr>
              <a:buNone/>
              <a:defRPr sz="2720" b="1"/>
            </a:lvl1pPr>
          </a:lstStyle>
          <a:p>
            <a:pPr lvl="0"/>
            <a:r>
              <a:rPr lang="en-US"/>
              <a:t>Edit Master text styles</a:t>
            </a:r>
          </a:p>
        </p:txBody>
      </p:sp>
    </p:spTree>
    <p:extLst>
      <p:ext uri="{BB962C8B-B14F-4D97-AF65-F5344CB8AC3E}">
        <p14:creationId xmlns:p14="http://schemas.microsoft.com/office/powerpoint/2010/main" val="206703795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552729" y="1185008"/>
            <a:ext cx="11447361" cy="5943925"/>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291839681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431812"/>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21498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1" y="766447"/>
            <a:ext cx="13817600" cy="320252"/>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708053"/>
            <a:ext cx="13817600" cy="921088"/>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2" y="3691362"/>
            <a:ext cx="13817599" cy="1303973"/>
          </a:xfrm>
          <a:prstGeom prst="rect">
            <a:avLst/>
          </a:prstGeom>
        </p:spPr>
        <p:txBody>
          <a:bodyPr/>
          <a:lstStyle>
            <a:lvl1pPr marL="0" indent="0" algn="ctr">
              <a:buFontTx/>
              <a:buNone/>
              <a:defRPr/>
            </a:lvl1pPr>
          </a:lstStyle>
          <a:p>
            <a:pPr lvl="0"/>
            <a:r>
              <a:rPr lang="en-US"/>
              <a:t>Edit Master text styles</a:t>
            </a:r>
          </a:p>
        </p:txBody>
      </p:sp>
    </p:spTree>
    <p:extLst>
      <p:ext uri="{BB962C8B-B14F-4D97-AF65-F5344CB8AC3E}">
        <p14:creationId xmlns:p14="http://schemas.microsoft.com/office/powerpoint/2010/main" val="3016329775"/>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1" y="960755"/>
            <a:ext cx="13817600" cy="646440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1" y="0"/>
            <a:ext cx="13817600" cy="92297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541298" y="1186071"/>
            <a:ext cx="12734436" cy="608679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387232"/>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1" y="960755"/>
            <a:ext cx="13817600" cy="646440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8" name="Rectangle 7"/>
          <p:cNvSpPr/>
          <p:nvPr/>
        </p:nvSpPr>
        <p:spPr>
          <a:xfrm>
            <a:off x="1" y="0"/>
            <a:ext cx="13817600" cy="92297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566695" y="1901712"/>
            <a:ext cx="6240505" cy="4836160"/>
          </a:xfrm>
          <a:prstGeom prst="rect">
            <a:avLst/>
          </a:prstGeom>
        </p:spPr>
        <p:txBody>
          <a:bodyPr/>
          <a:lstStyle>
            <a:lvl1pPr marL="207258" indent="-207258">
              <a:defRPr sz="2493" b="0" baseline="0">
                <a:solidFill>
                  <a:srgbClr val="FFFFFF"/>
                </a:solidFill>
              </a:defRPr>
            </a:lvl1pPr>
            <a:lvl2pPr>
              <a:buSzPct val="80000"/>
              <a:buFont typeface="Courier New" pitchFamily="49" charset="0"/>
              <a:buChar char="o"/>
              <a:defRPr lang="en-US" sz="2493" kern="1200" dirty="0" smtClean="0">
                <a:solidFill>
                  <a:srgbClr val="FFFFFF"/>
                </a:solidFill>
                <a:latin typeface="+mn-lt"/>
                <a:ea typeface="+mn-ea"/>
                <a:cs typeface="+mn-cs"/>
              </a:defRPr>
            </a:lvl2pPr>
            <a:lvl3pPr>
              <a:buFont typeface="Calibri" pitchFamily="34" charset="0"/>
              <a:buChar char="–"/>
              <a:defRPr sz="2267">
                <a:solidFill>
                  <a:srgbClr val="FFFFFF"/>
                </a:solidFill>
              </a:defRPr>
            </a:lvl3pPr>
            <a:lvl4pPr>
              <a:buFont typeface="Wingdings" pitchFamily="2" charset="2"/>
              <a:buChar char="§"/>
              <a:defRPr sz="2040">
                <a:solidFill>
                  <a:srgbClr val="FFFFFF"/>
                </a:solidFill>
              </a:defRPr>
            </a:lvl4pPr>
            <a:lvl5pPr>
              <a:defRPr sz="2040">
                <a:solidFill>
                  <a:srgbClr val="FFFFFF"/>
                </a:solidFill>
              </a:defRPr>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7159414" y="1901712"/>
            <a:ext cx="6421120" cy="4836160"/>
          </a:xfrm>
          <a:prstGeom prst="rect">
            <a:avLst/>
          </a:prstGeom>
        </p:spPr>
        <p:txBody>
          <a:bodyPr/>
          <a:lstStyle>
            <a:lvl1pPr marL="207258" indent="-207258">
              <a:defRPr sz="2493" b="0">
                <a:solidFill>
                  <a:srgbClr val="FFFFFF"/>
                </a:solidFill>
              </a:defRPr>
            </a:lvl1pPr>
            <a:lvl2pPr>
              <a:buSzPct val="80000"/>
              <a:buFont typeface="Courier New" pitchFamily="49" charset="0"/>
              <a:buChar char="o"/>
              <a:defRPr sz="2493">
                <a:solidFill>
                  <a:srgbClr val="FFFFFF"/>
                </a:solidFill>
              </a:defRPr>
            </a:lvl2pPr>
            <a:lvl3pPr>
              <a:buFont typeface="Calibri" pitchFamily="34" charset="0"/>
              <a:buChar char="–"/>
              <a:defRPr sz="2267">
                <a:solidFill>
                  <a:srgbClr val="FFFFFF"/>
                </a:solidFill>
              </a:defRPr>
            </a:lvl3pPr>
            <a:lvl4pPr>
              <a:buFont typeface="Wingdings" pitchFamily="2" charset="2"/>
              <a:buChar char="§"/>
              <a:defRPr sz="2040">
                <a:solidFill>
                  <a:srgbClr val="FFFFFF"/>
                </a:solidFill>
              </a:defRPr>
            </a:lvl4pPr>
            <a:lvl5pPr>
              <a:defRPr sz="2040">
                <a:solidFill>
                  <a:srgbClr val="FFFFFF"/>
                </a:solidFill>
              </a:defRPr>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566696" y="1210832"/>
            <a:ext cx="6229217" cy="518160"/>
          </a:xfrm>
          <a:prstGeom prst="rect">
            <a:avLst/>
          </a:prstGeom>
        </p:spPr>
        <p:txBody>
          <a:bodyPr>
            <a:noAutofit/>
          </a:bodyPr>
          <a:lstStyle>
            <a:lvl1pPr>
              <a:buNone/>
              <a:defRPr sz="2720" b="1">
                <a:solidFill>
                  <a:srgbClr val="FFFFFF"/>
                </a:solidFill>
              </a:defRPr>
            </a:lvl1pPr>
          </a:lstStyle>
          <a:p>
            <a:pPr lvl="0"/>
            <a:r>
              <a:rPr lang="en-US"/>
              <a:t>Edit Master text styles</a:t>
            </a:r>
          </a:p>
        </p:txBody>
      </p:sp>
      <p:sp>
        <p:nvSpPr>
          <p:cNvPr id="12" name="Text Placeholder 8"/>
          <p:cNvSpPr>
            <a:spLocks noGrp="1"/>
          </p:cNvSpPr>
          <p:nvPr>
            <p:ph type="body" sz="quarter" idx="11"/>
          </p:nvPr>
        </p:nvSpPr>
        <p:spPr>
          <a:xfrm>
            <a:off x="7159414" y="1210832"/>
            <a:ext cx="6421120" cy="518160"/>
          </a:xfrm>
          <a:prstGeom prst="rect">
            <a:avLst/>
          </a:prstGeom>
        </p:spPr>
        <p:txBody>
          <a:bodyPr>
            <a:noAutofit/>
          </a:bodyPr>
          <a:lstStyle>
            <a:lvl1pPr>
              <a:buNone/>
              <a:defRPr sz="2720" b="1">
                <a:solidFill>
                  <a:srgbClr val="FFFFFF"/>
                </a:solidFill>
              </a:defRPr>
            </a:lvl1pPr>
          </a:lstStyle>
          <a:p>
            <a:pPr lvl="0"/>
            <a:r>
              <a:rPr lang="en-US"/>
              <a:t>Edit Master text styles</a:t>
            </a:r>
          </a:p>
        </p:txBody>
      </p:sp>
    </p:spTree>
    <p:extLst>
      <p:ext uri="{BB962C8B-B14F-4D97-AF65-F5344CB8AC3E}">
        <p14:creationId xmlns:p14="http://schemas.microsoft.com/office/powerpoint/2010/main" val="310332676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pic>
        <p:nvPicPr>
          <p:cNvPr id="5" name="object 899">
            <a:extLst>
              <a:ext uri="{FF2B5EF4-FFF2-40B4-BE49-F238E27FC236}">
                <a16:creationId xmlns:a16="http://schemas.microsoft.com/office/drawing/2014/main" id="{F4229A61-071A-BBB9-9577-960C89BC51A6}"/>
              </a:ext>
            </a:extLst>
          </p:cNvPr>
          <p:cNvPicPr/>
          <p:nvPr userDrawn="1"/>
        </p:nvPicPr>
        <p:blipFill rotWithShape="1">
          <a:blip r:embed="rId2" cstate="print">
            <a:extLst>
              <a:ext uri="{28A0092B-C50C-407E-A947-70E740481C1C}">
                <a14:useLocalDpi xmlns:a14="http://schemas.microsoft.com/office/drawing/2010/main" val="0"/>
              </a:ext>
            </a:extLst>
          </a:blip>
          <a:srcRect l="3190" r="22392"/>
          <a:stretch/>
        </p:blipFill>
        <p:spPr>
          <a:xfrm>
            <a:off x="5127641" y="-3166"/>
            <a:ext cx="8689959" cy="7775566"/>
          </a:xfrm>
          <a:prstGeom prst="rect">
            <a:avLst/>
          </a:prstGeom>
        </p:spPr>
      </p:pic>
      <p:sp>
        <p:nvSpPr>
          <p:cNvPr id="6" name="Parallelogram 13">
            <a:extLst>
              <a:ext uri="{FF2B5EF4-FFF2-40B4-BE49-F238E27FC236}">
                <a16:creationId xmlns:a16="http://schemas.microsoft.com/office/drawing/2014/main" id="{9747EE2E-E452-9172-2D2E-55FC80846DA7}"/>
              </a:ext>
            </a:extLst>
          </p:cNvPr>
          <p:cNvSpPr/>
          <p:nvPr userDrawn="1"/>
        </p:nvSpPr>
        <p:spPr>
          <a:xfrm>
            <a:off x="0" y="-22538"/>
            <a:ext cx="11427316" cy="7814310"/>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29344 h 7829344"/>
              <a:gd name="connsiteX1" fmla="*/ 3026115 w 14859000"/>
              <a:gd name="connsiteY1" fmla="*/ 961901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41220 h 7841220"/>
              <a:gd name="connsiteX1" fmla="*/ 3358624 w 14859000"/>
              <a:gd name="connsiteY1" fmla="*/ 0 h 7841220"/>
              <a:gd name="connsiteX2" fmla="*/ 14859000 w 14859000"/>
              <a:gd name="connsiteY2" fmla="*/ 11876 h 7841220"/>
              <a:gd name="connsiteX3" fmla="*/ 12901664 w 14859000"/>
              <a:gd name="connsiteY3" fmla="*/ 7841220 h 7841220"/>
              <a:gd name="connsiteX4" fmla="*/ 0 w 14859000"/>
              <a:gd name="connsiteY4" fmla="*/ 7841220 h 7841220"/>
              <a:gd name="connsiteX0" fmla="*/ 560233 w 11500376"/>
              <a:gd name="connsiteY0" fmla="*/ 6238051 h 7841220"/>
              <a:gd name="connsiteX1" fmla="*/ 0 w 11500376"/>
              <a:gd name="connsiteY1" fmla="*/ 0 h 7841220"/>
              <a:gd name="connsiteX2" fmla="*/ 11500376 w 11500376"/>
              <a:gd name="connsiteY2" fmla="*/ 11876 h 7841220"/>
              <a:gd name="connsiteX3" fmla="*/ 9543040 w 11500376"/>
              <a:gd name="connsiteY3" fmla="*/ 7841220 h 7841220"/>
              <a:gd name="connsiteX4" fmla="*/ 560233 w 11500376"/>
              <a:gd name="connsiteY4" fmla="*/ 6238051 h 7841220"/>
              <a:gd name="connsiteX0" fmla="*/ 2093 w 11500376"/>
              <a:gd name="connsiteY0" fmla="*/ 7781843 h 7841220"/>
              <a:gd name="connsiteX1" fmla="*/ 0 w 11500376"/>
              <a:gd name="connsiteY1" fmla="*/ 0 h 7841220"/>
              <a:gd name="connsiteX2" fmla="*/ 11500376 w 11500376"/>
              <a:gd name="connsiteY2" fmla="*/ 11876 h 7841220"/>
              <a:gd name="connsiteX3" fmla="*/ 9543040 w 11500376"/>
              <a:gd name="connsiteY3" fmla="*/ 7841220 h 7841220"/>
              <a:gd name="connsiteX4" fmla="*/ 2093 w 11500376"/>
              <a:gd name="connsiteY4" fmla="*/ 7781843 h 7841220"/>
              <a:gd name="connsiteX0" fmla="*/ 2093 w 11500376"/>
              <a:gd name="connsiteY0" fmla="*/ 7781843 h 7783671"/>
              <a:gd name="connsiteX1" fmla="*/ 0 w 11500376"/>
              <a:gd name="connsiteY1" fmla="*/ 0 h 7783671"/>
              <a:gd name="connsiteX2" fmla="*/ 11500376 w 11500376"/>
              <a:gd name="connsiteY2" fmla="*/ 11876 h 7783671"/>
              <a:gd name="connsiteX3" fmla="*/ 9562223 w 11500376"/>
              <a:gd name="connsiteY3" fmla="*/ 7783671 h 7783671"/>
              <a:gd name="connsiteX4" fmla="*/ 2093 w 11500376"/>
              <a:gd name="connsiteY4" fmla="*/ 7781843 h 7783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376" h="7783671">
                <a:moveTo>
                  <a:pt x="2093" y="7781843"/>
                </a:moveTo>
                <a:cubicBezTo>
                  <a:pt x="1395" y="5187895"/>
                  <a:pt x="698" y="2593948"/>
                  <a:pt x="0" y="0"/>
                </a:cubicBezTo>
                <a:lnTo>
                  <a:pt x="11500376" y="11876"/>
                </a:lnTo>
                <a:lnTo>
                  <a:pt x="9562223" y="7783671"/>
                </a:lnTo>
                <a:lnTo>
                  <a:pt x="2093" y="77818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Logo&#10;&#10;Description automatically generated">
            <a:extLst>
              <a:ext uri="{FF2B5EF4-FFF2-40B4-BE49-F238E27FC236}">
                <a16:creationId xmlns:a16="http://schemas.microsoft.com/office/drawing/2014/main" id="{448996AB-A035-F582-6AF5-E922BBF6C062}"/>
              </a:ext>
            </a:extLst>
          </p:cNvPr>
          <p:cNvPicPr>
            <a:picLocks noChangeAspect="1" noChangeArrowheads="1"/>
          </p:cNvPicPr>
          <p:nvPr userDrawn="1"/>
        </p:nvPicPr>
        <p:blipFill>
          <a:blip r:embed="rId3"/>
          <a:srcRect/>
          <a:stretch>
            <a:fillRect/>
          </a:stretch>
        </p:blipFill>
        <p:spPr bwMode="auto">
          <a:xfrm>
            <a:off x="6534718" y="6482429"/>
            <a:ext cx="2818702" cy="7536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F9891A4-CDF4-CCFD-C9A6-D7F7B2D80C72}"/>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244">
            <a:extLst>
              <a:ext uri="{FF2B5EF4-FFF2-40B4-BE49-F238E27FC236}">
                <a16:creationId xmlns:a16="http://schemas.microsoft.com/office/drawing/2014/main" id="{9A55EDB9-F1E0-3529-4348-51E3E1288FE9}"/>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4" name="Text Placeholder 13">
            <a:extLst>
              <a:ext uri="{FF2B5EF4-FFF2-40B4-BE49-F238E27FC236}">
                <a16:creationId xmlns:a16="http://schemas.microsoft.com/office/drawing/2014/main" id="{D865A324-4250-57EB-EBB9-E4A6DDA5B040}"/>
              </a:ext>
            </a:extLst>
          </p:cNvPr>
          <p:cNvSpPr>
            <a:spLocks noGrp="1"/>
          </p:cNvSpPr>
          <p:nvPr>
            <p:ph type="body" sz="quarter" idx="17"/>
          </p:nvPr>
        </p:nvSpPr>
        <p:spPr>
          <a:xfrm>
            <a:off x="923924" y="2530475"/>
            <a:ext cx="8181975" cy="16303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3">
            <a:extLst>
              <a:ext uri="{FF2B5EF4-FFF2-40B4-BE49-F238E27FC236}">
                <a16:creationId xmlns:a16="http://schemas.microsoft.com/office/drawing/2014/main" id="{E57E84F2-55B8-33D4-186E-8051E8C1A3B5}"/>
              </a:ext>
            </a:extLst>
          </p:cNvPr>
          <p:cNvSpPr>
            <a:spLocks noGrp="1"/>
          </p:cNvSpPr>
          <p:nvPr>
            <p:ph type="body" sz="quarter" idx="18"/>
          </p:nvPr>
        </p:nvSpPr>
        <p:spPr>
          <a:xfrm>
            <a:off x="923924" y="4958983"/>
            <a:ext cx="8181975" cy="16303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a:extLst>
              <a:ext uri="{FF2B5EF4-FFF2-40B4-BE49-F238E27FC236}">
                <a16:creationId xmlns:a16="http://schemas.microsoft.com/office/drawing/2014/main" id="{B56A4ED8-3B4D-EF1E-6D4D-E0D9ADE4E82F}"/>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4">
            <a:extLst>
              <a:ext uri="{FF2B5EF4-FFF2-40B4-BE49-F238E27FC236}">
                <a16:creationId xmlns:a16="http://schemas.microsoft.com/office/drawing/2014/main" id="{39F76E74-6A88-789A-FFB4-7B49E9D2D660}"/>
              </a:ext>
            </a:extLst>
          </p:cNvPr>
          <p:cNvSpPr>
            <a:spLocks noGrp="1"/>
          </p:cNvSpPr>
          <p:nvPr>
            <p:ph type="body" sz="quarter" idx="20" hasCustomPrompt="1"/>
          </p:nvPr>
        </p:nvSpPr>
        <p:spPr>
          <a:xfrm>
            <a:off x="913877" y="2084875"/>
            <a:ext cx="8144712"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2" name="Text Placeholder 4">
            <a:extLst>
              <a:ext uri="{FF2B5EF4-FFF2-40B4-BE49-F238E27FC236}">
                <a16:creationId xmlns:a16="http://schemas.microsoft.com/office/drawing/2014/main" id="{818D2432-7725-AFAC-84D7-DBEF56C8B190}"/>
              </a:ext>
            </a:extLst>
          </p:cNvPr>
          <p:cNvSpPr>
            <a:spLocks noGrp="1"/>
          </p:cNvSpPr>
          <p:nvPr>
            <p:ph type="body" sz="quarter" idx="21" hasCustomPrompt="1"/>
          </p:nvPr>
        </p:nvSpPr>
        <p:spPr>
          <a:xfrm>
            <a:off x="913877" y="4520920"/>
            <a:ext cx="8144712"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27426184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1" y="960755"/>
            <a:ext cx="13817600" cy="646440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1" y="0"/>
            <a:ext cx="13817600" cy="92297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552729" y="1185008"/>
            <a:ext cx="11447361" cy="5943925"/>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1110988022"/>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1" y="2"/>
            <a:ext cx="13817600" cy="742516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1" y="2707747"/>
            <a:ext cx="13817600" cy="921173"/>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sz="3740">
                <a:solidFill>
                  <a:srgbClr val="FFFFFF"/>
                </a:solidFill>
              </a:rPr>
              <a:t>Click to edit Master title style</a:t>
            </a:r>
          </a:p>
        </p:txBody>
      </p:sp>
      <p:sp>
        <p:nvSpPr>
          <p:cNvPr id="10" name="Text Placeholder 6"/>
          <p:cNvSpPr>
            <a:spLocks noGrp="1"/>
          </p:cNvSpPr>
          <p:nvPr>
            <p:ph type="body" sz="quarter" idx="11"/>
          </p:nvPr>
        </p:nvSpPr>
        <p:spPr>
          <a:xfrm>
            <a:off x="2" y="3691362"/>
            <a:ext cx="13817599" cy="1303973"/>
          </a:xfrm>
          <a:prstGeom prst="rect">
            <a:avLst/>
          </a:prstGeom>
        </p:spPr>
        <p:txBody>
          <a:bodyPr/>
          <a:lstStyle>
            <a:lvl1pPr marL="0" indent="0" algn="ctr">
              <a:buFontTx/>
              <a:buNone/>
              <a:defRPr>
                <a:solidFill>
                  <a:srgbClr val="FFFFFF"/>
                </a:solidFill>
              </a:defRPr>
            </a:lvl1pPr>
          </a:lstStyle>
          <a:p>
            <a:pPr lvl="0"/>
            <a:r>
              <a:rPr lang="en-US"/>
              <a:t>Edit Master text styles</a:t>
            </a:r>
          </a:p>
        </p:txBody>
      </p:sp>
    </p:spTree>
    <p:extLst>
      <p:ext uri="{BB962C8B-B14F-4D97-AF65-F5344CB8AC3E}">
        <p14:creationId xmlns:p14="http://schemas.microsoft.com/office/powerpoint/2010/main" val="154537573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1 Column Arrows">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90510"/>
            <a:ext cx="348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a:p>
        </p:txBody>
      </p:sp>
      <p:sp>
        <p:nvSpPr>
          <p:cNvPr id="18" name="bg object 18"/>
          <p:cNvSpPr/>
          <p:nvPr/>
        </p:nvSpPr>
        <p:spPr>
          <a:xfrm>
            <a:off x="1564324" y="7029218"/>
            <a:ext cx="0" cy="393700"/>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a:p>
        </p:txBody>
      </p:sp>
      <p:sp>
        <p:nvSpPr>
          <p:cNvPr id="3" name="object 4">
            <a:extLst>
              <a:ext uri="{FF2B5EF4-FFF2-40B4-BE49-F238E27FC236}">
                <a16:creationId xmlns:a16="http://schemas.microsoft.com/office/drawing/2014/main" id="{78556B45-8710-BB6D-A9C9-48A123035FBC}"/>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4" name="object 3244">
            <a:extLst>
              <a:ext uri="{FF2B5EF4-FFF2-40B4-BE49-F238E27FC236}">
                <a16:creationId xmlns:a16="http://schemas.microsoft.com/office/drawing/2014/main" id="{F5F1D10E-2546-D05B-FFF4-4E38E1383CCD}"/>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2" name="Text Placeholder 11">
            <a:extLst>
              <a:ext uri="{FF2B5EF4-FFF2-40B4-BE49-F238E27FC236}">
                <a16:creationId xmlns:a16="http://schemas.microsoft.com/office/drawing/2014/main" id="{3E9DFF98-E750-2BAA-362C-E7BF6B31B609}"/>
              </a:ext>
            </a:extLst>
          </p:cNvPr>
          <p:cNvSpPr>
            <a:spLocks noGrp="1"/>
          </p:cNvSpPr>
          <p:nvPr>
            <p:ph type="body" sz="quarter" idx="14"/>
          </p:nvPr>
        </p:nvSpPr>
        <p:spPr>
          <a:xfrm>
            <a:off x="923925" y="2574231"/>
            <a:ext cx="11542713" cy="358038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Placeholder 1">
            <a:extLst>
              <a:ext uri="{FF2B5EF4-FFF2-40B4-BE49-F238E27FC236}">
                <a16:creationId xmlns:a16="http://schemas.microsoft.com/office/drawing/2014/main" id="{E074CD5D-1A00-72E4-806D-7A72841802E1}"/>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7" name="Text Placeholder 4">
            <a:extLst>
              <a:ext uri="{FF2B5EF4-FFF2-40B4-BE49-F238E27FC236}">
                <a16:creationId xmlns:a16="http://schemas.microsoft.com/office/drawing/2014/main" id="{BE4561ED-CB55-2AC7-15A8-71F50424B9D0}"/>
              </a:ext>
            </a:extLst>
          </p:cNvPr>
          <p:cNvSpPr>
            <a:spLocks noGrp="1"/>
          </p:cNvSpPr>
          <p:nvPr>
            <p:ph type="body" sz="quarter" idx="20"/>
          </p:nvPr>
        </p:nvSpPr>
        <p:spPr>
          <a:xfrm>
            <a:off x="913877" y="2084875"/>
            <a:ext cx="11450620"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Click to edit Master text styles</a:t>
            </a:r>
          </a:p>
        </p:txBody>
      </p:sp>
    </p:spTree>
    <p:extLst>
      <p:ext uri="{BB962C8B-B14F-4D97-AF65-F5344CB8AC3E}">
        <p14:creationId xmlns:p14="http://schemas.microsoft.com/office/powerpoint/2010/main" val="1516251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Columns Arrows">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90510"/>
            <a:ext cx="348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a:p>
        </p:txBody>
      </p:sp>
      <p:sp>
        <p:nvSpPr>
          <p:cNvPr id="18" name="bg object 18"/>
          <p:cNvSpPr/>
          <p:nvPr/>
        </p:nvSpPr>
        <p:spPr>
          <a:xfrm>
            <a:off x="1564324" y="7029218"/>
            <a:ext cx="0" cy="393700"/>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a:p>
        </p:txBody>
      </p:sp>
      <p:sp>
        <p:nvSpPr>
          <p:cNvPr id="6" name="object 4">
            <a:extLst>
              <a:ext uri="{FF2B5EF4-FFF2-40B4-BE49-F238E27FC236}">
                <a16:creationId xmlns:a16="http://schemas.microsoft.com/office/drawing/2014/main" id="{3B6F155A-33D0-3B74-E898-FE2631F10C4F}"/>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4" name="Text Placeholder 13">
            <a:extLst>
              <a:ext uri="{FF2B5EF4-FFF2-40B4-BE49-F238E27FC236}">
                <a16:creationId xmlns:a16="http://schemas.microsoft.com/office/drawing/2014/main" id="{94F274C0-F4AF-A30A-C0DB-5567A6E6CC1F}"/>
              </a:ext>
            </a:extLst>
          </p:cNvPr>
          <p:cNvSpPr>
            <a:spLocks noGrp="1"/>
          </p:cNvSpPr>
          <p:nvPr>
            <p:ph type="body" sz="quarter" idx="18"/>
          </p:nvPr>
        </p:nvSpPr>
        <p:spPr>
          <a:xfrm>
            <a:off x="923925" y="2636838"/>
            <a:ext cx="5662614"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a:extLst>
              <a:ext uri="{FF2B5EF4-FFF2-40B4-BE49-F238E27FC236}">
                <a16:creationId xmlns:a16="http://schemas.microsoft.com/office/drawing/2014/main" id="{5D610493-7E60-5845-4818-87E3741EE46E}"/>
              </a:ext>
            </a:extLst>
          </p:cNvPr>
          <p:cNvSpPr>
            <a:spLocks noGrp="1"/>
          </p:cNvSpPr>
          <p:nvPr>
            <p:ph type="body" sz="quarter" idx="19"/>
          </p:nvPr>
        </p:nvSpPr>
        <p:spPr>
          <a:xfrm>
            <a:off x="7230853" y="2636838"/>
            <a:ext cx="5662614"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Placeholder 1">
            <a:extLst>
              <a:ext uri="{FF2B5EF4-FFF2-40B4-BE49-F238E27FC236}">
                <a16:creationId xmlns:a16="http://schemas.microsoft.com/office/drawing/2014/main" id="{24F7E05F-0F19-70AF-4F7D-7B4521B381CD}"/>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4">
            <a:extLst>
              <a:ext uri="{FF2B5EF4-FFF2-40B4-BE49-F238E27FC236}">
                <a16:creationId xmlns:a16="http://schemas.microsoft.com/office/drawing/2014/main" id="{32BEEC3F-D6F1-14D8-5AA8-FC2E73F29E27}"/>
              </a:ext>
            </a:extLst>
          </p:cNvPr>
          <p:cNvSpPr>
            <a:spLocks noGrp="1"/>
          </p:cNvSpPr>
          <p:nvPr>
            <p:ph type="body" sz="quarter" idx="20"/>
          </p:nvPr>
        </p:nvSpPr>
        <p:spPr>
          <a:xfrm>
            <a:off x="913877" y="2084875"/>
            <a:ext cx="5672662"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Click to edit Master text styles</a:t>
            </a:r>
          </a:p>
        </p:txBody>
      </p:sp>
      <p:sp>
        <p:nvSpPr>
          <p:cNvPr id="8" name="Text Placeholder 4">
            <a:extLst>
              <a:ext uri="{FF2B5EF4-FFF2-40B4-BE49-F238E27FC236}">
                <a16:creationId xmlns:a16="http://schemas.microsoft.com/office/drawing/2014/main" id="{B1774543-176F-5D08-1B2C-2D9F0CED5C63}"/>
              </a:ext>
            </a:extLst>
          </p:cNvPr>
          <p:cNvSpPr>
            <a:spLocks noGrp="1"/>
          </p:cNvSpPr>
          <p:nvPr>
            <p:ph type="body" sz="quarter" idx="21"/>
          </p:nvPr>
        </p:nvSpPr>
        <p:spPr>
          <a:xfrm>
            <a:off x="7213600" y="2084875"/>
            <a:ext cx="5672662"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Click to edit Master text styles</a:t>
            </a:r>
          </a:p>
        </p:txBody>
      </p:sp>
    </p:spTree>
    <p:extLst>
      <p:ext uri="{BB962C8B-B14F-4D97-AF65-F5344CB8AC3E}">
        <p14:creationId xmlns:p14="http://schemas.microsoft.com/office/powerpoint/2010/main" val="1107890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 whit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90510"/>
            <a:ext cx="348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a:p>
        </p:txBody>
      </p:sp>
      <p:sp>
        <p:nvSpPr>
          <p:cNvPr id="18" name="bg object 18"/>
          <p:cNvSpPr/>
          <p:nvPr/>
        </p:nvSpPr>
        <p:spPr>
          <a:xfrm>
            <a:off x="1564324" y="7029218"/>
            <a:ext cx="0" cy="393700"/>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a:p>
        </p:txBody>
      </p:sp>
      <p:sp>
        <p:nvSpPr>
          <p:cNvPr id="6" name="object 4">
            <a:extLst>
              <a:ext uri="{FF2B5EF4-FFF2-40B4-BE49-F238E27FC236}">
                <a16:creationId xmlns:a16="http://schemas.microsoft.com/office/drawing/2014/main" id="{3B6F155A-33D0-3B74-E898-FE2631F10C4F}"/>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9" name="Content Placeholder 2">
            <a:extLst>
              <a:ext uri="{FF2B5EF4-FFF2-40B4-BE49-F238E27FC236}">
                <a16:creationId xmlns:a16="http://schemas.microsoft.com/office/drawing/2014/main" id="{16D27441-FCC7-4EF2-0624-3AD2DF2B0347}"/>
              </a:ext>
            </a:extLst>
          </p:cNvPr>
          <p:cNvSpPr>
            <a:spLocks noGrp="1"/>
          </p:cNvSpPr>
          <p:nvPr>
            <p:ph sz="quarter" idx="10"/>
          </p:nvPr>
        </p:nvSpPr>
        <p:spPr>
          <a:xfrm>
            <a:off x="923544" y="2557915"/>
            <a:ext cx="12068975" cy="4164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7EBE4563-3143-511E-AC09-018CF392AD37}"/>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4">
            <a:extLst>
              <a:ext uri="{FF2B5EF4-FFF2-40B4-BE49-F238E27FC236}">
                <a16:creationId xmlns:a16="http://schemas.microsoft.com/office/drawing/2014/main" id="{E4F71303-AC2C-A0DC-3EDC-0FF27BDC0C19}"/>
              </a:ext>
            </a:extLst>
          </p:cNvPr>
          <p:cNvSpPr>
            <a:spLocks noGrp="1"/>
          </p:cNvSpPr>
          <p:nvPr>
            <p:ph type="body" sz="quarter" idx="20" hasCustomPrompt="1"/>
          </p:nvPr>
        </p:nvSpPr>
        <p:spPr>
          <a:xfrm>
            <a:off x="913877" y="2084875"/>
            <a:ext cx="12078642"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741060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header for longer tit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65B7B0-8099-D761-5332-A4A9F830417D}"/>
              </a:ext>
            </a:extLst>
          </p:cNvPr>
          <p:cNvSpPr/>
          <p:nvPr userDrawn="1"/>
        </p:nvSpPr>
        <p:spPr>
          <a:xfrm>
            <a:off x="523394" y="492937"/>
            <a:ext cx="10652606"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4">
            <a:extLst>
              <a:ext uri="{FF2B5EF4-FFF2-40B4-BE49-F238E27FC236}">
                <a16:creationId xmlns:a16="http://schemas.microsoft.com/office/drawing/2014/main" id="{38F6C821-9939-2CB2-B552-3F76A908BD13}"/>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11" name="object 3244">
            <a:extLst>
              <a:ext uri="{FF2B5EF4-FFF2-40B4-BE49-F238E27FC236}">
                <a16:creationId xmlns:a16="http://schemas.microsoft.com/office/drawing/2014/main" id="{27D17D2C-78F6-26A1-EAE7-7CFFAE4D9D66}"/>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3" name="Content Placeholder 2">
            <a:extLst>
              <a:ext uri="{FF2B5EF4-FFF2-40B4-BE49-F238E27FC236}">
                <a16:creationId xmlns:a16="http://schemas.microsoft.com/office/drawing/2014/main" id="{B73303C1-AFD9-BB7A-0B39-7E233B1474CB}"/>
              </a:ext>
            </a:extLst>
          </p:cNvPr>
          <p:cNvSpPr>
            <a:spLocks noGrp="1"/>
          </p:cNvSpPr>
          <p:nvPr>
            <p:ph sz="quarter" idx="10"/>
          </p:nvPr>
        </p:nvSpPr>
        <p:spPr>
          <a:xfrm>
            <a:off x="923544" y="1970087"/>
            <a:ext cx="12068975" cy="416443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a:extLst>
              <a:ext uri="{FF2B5EF4-FFF2-40B4-BE49-F238E27FC236}">
                <a16:creationId xmlns:a16="http://schemas.microsoft.com/office/drawing/2014/main" id="{9C95088B-6F25-DF14-2168-33DBD7F44521}"/>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lvl1pPr>
              <a:defRPr sz="3600"/>
            </a:lvl1pPr>
          </a:lstStyle>
          <a:p>
            <a:r>
              <a:rPr lang="en-US"/>
              <a:t>Click to edit Master title style</a:t>
            </a:r>
          </a:p>
        </p:txBody>
      </p:sp>
    </p:spTree>
    <p:extLst>
      <p:ext uri="{BB962C8B-B14F-4D97-AF65-F5344CB8AC3E}">
        <p14:creationId xmlns:p14="http://schemas.microsoft.com/office/powerpoint/2010/main" val="3135501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arge Text Fie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F443F7-9869-4277-03F3-10AFA69FD883}"/>
              </a:ext>
            </a:extLst>
          </p:cNvPr>
          <p:cNvSpPr/>
          <p:nvPr userDrawn="1"/>
        </p:nvSpPr>
        <p:spPr>
          <a:xfrm>
            <a:off x="508000" y="2590800"/>
            <a:ext cx="7010400" cy="91440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4">
            <a:extLst>
              <a:ext uri="{FF2B5EF4-FFF2-40B4-BE49-F238E27FC236}">
                <a16:creationId xmlns:a16="http://schemas.microsoft.com/office/drawing/2014/main" id="{202D7D92-5270-C91A-2355-9C7864525028}"/>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10" name="object 3244">
            <a:extLst>
              <a:ext uri="{FF2B5EF4-FFF2-40B4-BE49-F238E27FC236}">
                <a16:creationId xmlns:a16="http://schemas.microsoft.com/office/drawing/2014/main" id="{01637C95-4AD4-75A3-6E02-5E7D86363C5F}"/>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2" name="Title Placeholder 1">
            <a:extLst>
              <a:ext uri="{FF2B5EF4-FFF2-40B4-BE49-F238E27FC236}">
                <a16:creationId xmlns:a16="http://schemas.microsoft.com/office/drawing/2014/main" id="{E0F40D63-D5C6-A52E-3553-2F8157F12542}"/>
              </a:ext>
            </a:extLst>
          </p:cNvPr>
          <p:cNvSpPr>
            <a:spLocks noGrp="1"/>
          </p:cNvSpPr>
          <p:nvPr>
            <p:ph type="title"/>
          </p:nvPr>
        </p:nvSpPr>
        <p:spPr>
          <a:xfrm>
            <a:off x="923544" y="3003804"/>
            <a:ext cx="11918950" cy="1720596"/>
          </a:xfrm>
          <a:prstGeom prst="rect">
            <a:avLst/>
          </a:prstGeom>
        </p:spPr>
        <p:txBody>
          <a:bodyPr vert="horz" lIns="91440" tIns="45720" rIns="91440" bIns="45720" rtlCol="0" anchor="ctr">
            <a:noAutofit/>
          </a:bodyPr>
          <a:lstStyle>
            <a:lvl1pPr>
              <a:defRPr sz="8000"/>
            </a:lvl1pPr>
          </a:lstStyle>
          <a:p>
            <a:r>
              <a:rPr lang="en-US"/>
              <a:t>Click to edit Master title style</a:t>
            </a:r>
          </a:p>
        </p:txBody>
      </p:sp>
      <p:pic>
        <p:nvPicPr>
          <p:cNvPr id="3" name="Picture 2">
            <a:extLst>
              <a:ext uri="{FF2B5EF4-FFF2-40B4-BE49-F238E27FC236}">
                <a16:creationId xmlns:a16="http://schemas.microsoft.com/office/drawing/2014/main" id="{18EC886A-F638-5C4A-B049-73B080B165F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10684155" y="6477000"/>
            <a:ext cx="2818702" cy="75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855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3.emf"/><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7A98A6-6D60-CAA4-2809-734BE9BD09E5}"/>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DFF33AFC-3EB8-8AE0-E07C-1235D1900853}"/>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127E00CB-14F3-097C-FCFD-B7601DDCACF4}"/>
              </a:ext>
            </a:extLst>
          </p:cNvPr>
          <p:cNvSpPr>
            <a:spLocks noGrp="1"/>
          </p:cNvSpPr>
          <p:nvPr>
            <p:ph type="body" idx="1"/>
          </p:nvPr>
        </p:nvSpPr>
        <p:spPr>
          <a:xfrm>
            <a:off x="949325" y="2068513"/>
            <a:ext cx="1191895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1D95443D-4207-2B80-D5A6-72D6A04A839E}"/>
              </a:ext>
            </a:extLst>
          </p:cNvPr>
          <p:cNvSpPr>
            <a:spLocks noGrp="1"/>
          </p:cNvSpPr>
          <p:nvPr>
            <p:ph type="sldNum" sz="quarter" idx="4"/>
          </p:nvPr>
        </p:nvSpPr>
        <p:spPr>
          <a:xfrm>
            <a:off x="868680" y="6858000"/>
            <a:ext cx="3109912" cy="414338"/>
          </a:xfrm>
          <a:prstGeom prst="rect">
            <a:avLst/>
          </a:prstGeom>
        </p:spPr>
        <p:txBody>
          <a:bodyPr vert="horz" lIns="91440" tIns="45720" rIns="91440" bIns="45720" rtlCol="0" anchor="ctr"/>
          <a:lstStyle>
            <a:lvl1pPr algn="l">
              <a:defRPr sz="2200" b="1">
                <a:solidFill>
                  <a:srgbClr val="2460AD"/>
                </a:solidFill>
                <a:latin typeface="Avenir LT Std 65 Medium" panose="020B0603020203020204" pitchFamily="34" charset="0"/>
              </a:defRPr>
            </a:lvl1pPr>
          </a:lstStyle>
          <a:p>
            <a:fld id="{B266C188-7A6A-40FC-B66F-DF43FD97C557}" type="slidenum">
              <a:rPr lang="en-US" smtClean="0"/>
              <a:pPr/>
              <a:t>‹#›</a:t>
            </a:fld>
            <a:endParaRPr lang="en-US"/>
          </a:p>
        </p:txBody>
      </p:sp>
      <p:pic>
        <p:nvPicPr>
          <p:cNvPr id="8" name="Picture 2">
            <a:extLst>
              <a:ext uri="{FF2B5EF4-FFF2-40B4-BE49-F238E27FC236}">
                <a16:creationId xmlns:a16="http://schemas.microsoft.com/office/drawing/2014/main" id="{5637EFA5-D360-A600-C506-B1078E3BE441}"/>
              </a:ext>
            </a:extLst>
          </p:cNvPr>
          <p:cNvPicPr>
            <a:picLocks noChangeAspect="1" noChangeArrowheads="1"/>
          </p:cNvPicPr>
          <p:nvPr userDrawn="1"/>
        </p:nvPicPr>
        <p:blipFill>
          <a:blip r:embed="rId32" cstate="print">
            <a:extLst>
              <a:ext uri="{28A0092B-C50C-407E-A947-70E740481C1C}">
                <a14:useLocalDpi xmlns:a14="http://schemas.microsoft.com/office/drawing/2010/main" val="0"/>
              </a:ext>
            </a:extLst>
          </a:blip>
          <a:srcRect/>
          <a:stretch/>
        </p:blipFill>
        <p:spPr bwMode="auto">
          <a:xfrm>
            <a:off x="10684155" y="6477000"/>
            <a:ext cx="2818702" cy="75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43048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4" r:id="rId30"/>
  </p:sldLayoutIdLst>
  <p:txStyles>
    <p:titleStyle>
      <a:lvl1pPr algn="l" defTabSz="914400" rtl="0" eaLnBrk="1" latinLnBrk="0" hangingPunct="1">
        <a:lnSpc>
          <a:spcPct val="90000"/>
        </a:lnSpc>
        <a:spcBef>
          <a:spcPct val="0"/>
        </a:spcBef>
        <a:buNone/>
        <a:defRPr sz="5500" kern="1200">
          <a:solidFill>
            <a:srgbClr val="2460AD"/>
          </a:solidFill>
          <a:latin typeface="Avenir LT Std 65 Medium" panose="020B0603020203020204" pitchFamily="34" charset="0"/>
          <a:ea typeface="+mj-ea"/>
          <a:cs typeface="+mj-cs"/>
        </a:defRPr>
      </a:lvl1pPr>
    </p:titleStyle>
    <p:bodyStyle>
      <a:lvl1pPr marL="283464" indent="-283464" algn="l" defTabSz="914400" rtl="0" eaLnBrk="1" latinLnBrk="0" hangingPunct="1">
        <a:lnSpc>
          <a:spcPct val="90000"/>
        </a:lnSpc>
        <a:spcBef>
          <a:spcPts val="0"/>
        </a:spcBef>
        <a:buClr>
          <a:srgbClr val="25A8DC"/>
        </a:buClr>
        <a:buSzPct val="6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914400" indent="-283464" algn="l" defTabSz="914400" rtl="0" eaLnBrk="1" latinLnBrk="0" hangingPunct="1">
        <a:lnSpc>
          <a:spcPct val="100000"/>
        </a:lnSpc>
        <a:spcBef>
          <a:spcPts val="0"/>
        </a:spcBef>
        <a:buClr>
          <a:srgbClr val="25A8DC"/>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545336" indent="-283464" algn="l" defTabSz="914400" rtl="0" eaLnBrk="1" latinLnBrk="0" hangingPunct="1">
        <a:lnSpc>
          <a:spcPct val="100000"/>
        </a:lnSpc>
        <a:spcBef>
          <a:spcPts val="0"/>
        </a:spcBef>
        <a:buClr>
          <a:srgbClr val="25A8DC"/>
        </a:buClr>
        <a:buSzPct val="90000"/>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3pPr>
      <a:lvl4pPr marL="2167128" indent="-283464" algn="l" defTabSz="914400" rtl="0" eaLnBrk="1" latinLnBrk="0" hangingPunct="1">
        <a:lnSpc>
          <a:spcPct val="90000"/>
        </a:lnSpc>
        <a:spcBef>
          <a:spcPts val="0"/>
        </a:spcBef>
        <a:buClr>
          <a:srgbClr val="25A8D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575416-A396-48CC-AFCA-6C4CD10FEAE5}"/>
              </a:ext>
            </a:extLst>
          </p:cNvPr>
          <p:cNvPicPr>
            <a:picLocks noChangeAspect="1"/>
          </p:cNvPicPr>
          <p:nvPr userDrawn="1"/>
        </p:nvPicPr>
        <p:blipFill>
          <a:blip r:embed="rId13"/>
          <a:stretch>
            <a:fillRect/>
          </a:stretch>
        </p:blipFill>
        <p:spPr>
          <a:xfrm rot="10800000" flipV="1">
            <a:off x="2085771" y="7450347"/>
            <a:ext cx="11731829" cy="322053"/>
          </a:xfrm>
          <a:prstGeom prst="rect">
            <a:avLst/>
          </a:prstGeom>
        </p:spPr>
      </p:pic>
      <p:sp>
        <p:nvSpPr>
          <p:cNvPr id="12" name="Rectangle 11"/>
          <p:cNvSpPr>
            <a:spLocks/>
          </p:cNvSpPr>
          <p:nvPr/>
        </p:nvSpPr>
        <p:spPr>
          <a:xfrm flipH="1">
            <a:off x="0" y="7455749"/>
            <a:ext cx="2096576" cy="322051"/>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545291" y="-43180"/>
            <a:ext cx="13184128" cy="921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3133739" y="7486333"/>
            <a:ext cx="683861" cy="273473"/>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102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1020">
              <a:solidFill>
                <a:srgbClr val="FFFFFF"/>
              </a:solidFill>
              <a:latin typeface="Franklin Gothic Book" charset="0"/>
              <a:cs typeface="Arial" charset="0"/>
            </a:endParaRPr>
          </a:p>
        </p:txBody>
      </p:sp>
      <p:sp>
        <p:nvSpPr>
          <p:cNvPr id="11" name="Rectangle 10"/>
          <p:cNvSpPr/>
          <p:nvPr/>
        </p:nvSpPr>
        <p:spPr bwMode="auto">
          <a:xfrm flipH="1" flipV="1">
            <a:off x="1" y="892388"/>
            <a:ext cx="13817600" cy="3238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TextBox 4"/>
          <p:cNvSpPr txBox="1"/>
          <p:nvPr/>
        </p:nvSpPr>
        <p:spPr>
          <a:xfrm>
            <a:off x="109779" y="7475539"/>
            <a:ext cx="7473885" cy="258084"/>
          </a:xfrm>
          <a:prstGeom prst="rect">
            <a:avLst/>
          </a:prstGeom>
          <a:noFill/>
        </p:spPr>
        <p:txBody>
          <a:bodyPr>
            <a:spAutoFit/>
          </a:bodyPr>
          <a:lstStyle/>
          <a:p>
            <a:pPr fontAlgn="auto">
              <a:spcBef>
                <a:spcPts val="0"/>
              </a:spcBef>
              <a:spcAft>
                <a:spcPts val="0"/>
              </a:spcAft>
              <a:defRPr/>
            </a:pPr>
            <a:r>
              <a:rPr lang="en-US" sz="1077">
                <a:solidFill>
                  <a:schemeClr val="bg1"/>
                </a:solidFill>
                <a:latin typeface="+mj-lt"/>
                <a:ea typeface="ＭＳ Ｐゴシック" pitchFamily="-106" charset="-128"/>
                <a:cs typeface="ＭＳ Ｐゴシック" pitchFamily="-106" charset="-128"/>
              </a:rPr>
              <a:t>U.S. DEPARTMENT OF ENERGY       ARCTIC ENERGY OFFICE</a:t>
            </a:r>
          </a:p>
        </p:txBody>
      </p:sp>
      <p:sp>
        <p:nvSpPr>
          <p:cNvPr id="1032" name="Text Placeholder 8"/>
          <p:cNvSpPr>
            <a:spLocks noGrp="1"/>
          </p:cNvSpPr>
          <p:nvPr>
            <p:ph type="body" idx="1"/>
          </p:nvPr>
        </p:nvSpPr>
        <p:spPr bwMode="auto">
          <a:xfrm>
            <a:off x="545291" y="1187452"/>
            <a:ext cx="12435480" cy="51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817282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defTabSz="518145" rtl="0" eaLnBrk="1" fontAlgn="base" hangingPunct="1">
        <a:spcBef>
          <a:spcPct val="0"/>
        </a:spcBef>
        <a:spcAft>
          <a:spcPct val="0"/>
        </a:spcAft>
        <a:defRPr lang="en-US" sz="3740" b="1" kern="1200" dirty="0">
          <a:solidFill>
            <a:srgbClr val="007934"/>
          </a:solidFill>
          <a:latin typeface="+mj-lt"/>
          <a:ea typeface="ヒラギノ角ゴ Pro W3" charset="0"/>
          <a:cs typeface="Arial"/>
        </a:defRPr>
      </a:lvl1pPr>
      <a:lvl2pPr algn="l" defTabSz="518145" rtl="0" eaLnBrk="1" fontAlgn="base" hangingPunct="1">
        <a:spcBef>
          <a:spcPct val="0"/>
        </a:spcBef>
        <a:spcAft>
          <a:spcPct val="0"/>
        </a:spcAft>
        <a:defRPr sz="3740" b="1">
          <a:solidFill>
            <a:srgbClr val="007934"/>
          </a:solidFill>
          <a:latin typeface="Franklin Gothic Medium" charset="0"/>
          <a:ea typeface="ヒラギノ角ゴ Pro W3" charset="0"/>
        </a:defRPr>
      </a:lvl2pPr>
      <a:lvl3pPr algn="l" defTabSz="518145" rtl="0" eaLnBrk="1" fontAlgn="base" hangingPunct="1">
        <a:spcBef>
          <a:spcPct val="0"/>
        </a:spcBef>
        <a:spcAft>
          <a:spcPct val="0"/>
        </a:spcAft>
        <a:defRPr sz="3740" b="1">
          <a:solidFill>
            <a:srgbClr val="007934"/>
          </a:solidFill>
          <a:latin typeface="Franklin Gothic Medium" charset="0"/>
          <a:ea typeface="ヒラギノ角ゴ Pro W3" charset="0"/>
        </a:defRPr>
      </a:lvl3pPr>
      <a:lvl4pPr algn="l" defTabSz="518145" rtl="0" eaLnBrk="1" fontAlgn="base" hangingPunct="1">
        <a:spcBef>
          <a:spcPct val="0"/>
        </a:spcBef>
        <a:spcAft>
          <a:spcPct val="0"/>
        </a:spcAft>
        <a:defRPr sz="3740" b="1">
          <a:solidFill>
            <a:srgbClr val="007934"/>
          </a:solidFill>
          <a:latin typeface="Franklin Gothic Medium" charset="0"/>
          <a:ea typeface="ヒラギノ角ゴ Pro W3" charset="0"/>
        </a:defRPr>
      </a:lvl4pPr>
      <a:lvl5pPr algn="l" defTabSz="518145" rtl="0" eaLnBrk="1" fontAlgn="base" hangingPunct="1">
        <a:spcBef>
          <a:spcPct val="0"/>
        </a:spcBef>
        <a:spcAft>
          <a:spcPct val="0"/>
        </a:spcAft>
        <a:defRPr sz="3740" b="1">
          <a:solidFill>
            <a:srgbClr val="007934"/>
          </a:solidFill>
          <a:latin typeface="Franklin Gothic Medium" charset="0"/>
          <a:ea typeface="ヒラギノ角ゴ Pro W3" charset="0"/>
        </a:defRPr>
      </a:lvl5pPr>
      <a:lvl6pPr marL="518145" algn="l" defTabSz="518145" rtl="0" eaLnBrk="1" fontAlgn="base" hangingPunct="1">
        <a:spcBef>
          <a:spcPct val="0"/>
        </a:spcBef>
        <a:spcAft>
          <a:spcPct val="0"/>
        </a:spcAft>
        <a:defRPr sz="3740" b="1">
          <a:solidFill>
            <a:srgbClr val="007934"/>
          </a:solidFill>
          <a:latin typeface="Franklin Gothic Medium" charset="0"/>
          <a:ea typeface="ヒラギノ角ゴ Pro W3" charset="0"/>
        </a:defRPr>
      </a:lvl6pPr>
      <a:lvl7pPr marL="1036290" algn="l" defTabSz="518145" rtl="0" eaLnBrk="1" fontAlgn="base" hangingPunct="1">
        <a:spcBef>
          <a:spcPct val="0"/>
        </a:spcBef>
        <a:spcAft>
          <a:spcPct val="0"/>
        </a:spcAft>
        <a:defRPr sz="3740" b="1">
          <a:solidFill>
            <a:srgbClr val="007934"/>
          </a:solidFill>
          <a:latin typeface="Franklin Gothic Medium" charset="0"/>
          <a:ea typeface="ヒラギノ角ゴ Pro W3" charset="0"/>
        </a:defRPr>
      </a:lvl7pPr>
      <a:lvl8pPr marL="1554434" algn="l" defTabSz="518145" rtl="0" eaLnBrk="1" fontAlgn="base" hangingPunct="1">
        <a:spcBef>
          <a:spcPct val="0"/>
        </a:spcBef>
        <a:spcAft>
          <a:spcPct val="0"/>
        </a:spcAft>
        <a:defRPr sz="3740" b="1">
          <a:solidFill>
            <a:srgbClr val="007934"/>
          </a:solidFill>
          <a:latin typeface="Franklin Gothic Medium" charset="0"/>
          <a:ea typeface="ヒラギノ角ゴ Pro W3" charset="0"/>
        </a:defRPr>
      </a:lvl8pPr>
      <a:lvl9pPr marL="2072579" algn="l" defTabSz="518145" rtl="0" eaLnBrk="1" fontAlgn="base" hangingPunct="1">
        <a:spcBef>
          <a:spcPct val="0"/>
        </a:spcBef>
        <a:spcAft>
          <a:spcPct val="0"/>
        </a:spcAft>
        <a:defRPr sz="3740" b="1">
          <a:solidFill>
            <a:srgbClr val="007934"/>
          </a:solidFill>
          <a:latin typeface="Franklin Gothic Medium" charset="0"/>
          <a:ea typeface="ヒラギノ角ゴ Pro W3" charset="0"/>
        </a:defRPr>
      </a:lvl9pPr>
    </p:titleStyle>
    <p:bodyStyle>
      <a:lvl1pPr marL="388609" indent="-388609" algn="l" defTabSz="518145" rtl="0" eaLnBrk="1" fontAlgn="base" hangingPunct="1">
        <a:spcBef>
          <a:spcPct val="20000"/>
        </a:spcBef>
        <a:spcAft>
          <a:spcPct val="0"/>
        </a:spcAft>
        <a:buFont typeface="Arial" charset="0"/>
        <a:buChar char="•"/>
        <a:defRPr sz="2947" kern="1200">
          <a:solidFill>
            <a:srgbClr val="282B2E"/>
          </a:solidFill>
          <a:latin typeface="+mj-lt"/>
          <a:ea typeface="ヒラギノ角ゴ Pro W3" charset="0"/>
          <a:cs typeface="Arial"/>
        </a:defRPr>
      </a:lvl1pPr>
      <a:lvl2pPr marL="841985" indent="-323840" algn="l" defTabSz="518145" rtl="0" eaLnBrk="1" fontAlgn="base" hangingPunct="1">
        <a:spcBef>
          <a:spcPct val="20000"/>
        </a:spcBef>
        <a:spcAft>
          <a:spcPct val="0"/>
        </a:spcAft>
        <a:buFont typeface="Arial" charset="0"/>
        <a:buChar char="–"/>
        <a:defRPr sz="2720" kern="1200">
          <a:solidFill>
            <a:srgbClr val="282B2E"/>
          </a:solidFill>
          <a:latin typeface="+mn-lt"/>
          <a:ea typeface="ヒラギノ角ゴ Pro W3" charset="0"/>
          <a:cs typeface="Arial"/>
        </a:defRPr>
      </a:lvl2pPr>
      <a:lvl3pPr marL="1295362" indent="-259072" algn="l" defTabSz="518145" rtl="0" eaLnBrk="1" fontAlgn="base" hangingPunct="1">
        <a:spcBef>
          <a:spcPct val="20000"/>
        </a:spcBef>
        <a:spcAft>
          <a:spcPct val="0"/>
        </a:spcAft>
        <a:buFont typeface="Arial" charset="0"/>
        <a:buChar char="•"/>
        <a:defRPr sz="2493" kern="1200">
          <a:solidFill>
            <a:srgbClr val="282B2E"/>
          </a:solidFill>
          <a:latin typeface="+mn-lt"/>
          <a:ea typeface="ヒラギノ角ゴ Pro W3" charset="0"/>
          <a:cs typeface="Arial"/>
        </a:defRPr>
      </a:lvl3pPr>
      <a:lvl4pPr marL="1813507" indent="-259072" algn="l" defTabSz="518145" rtl="0" eaLnBrk="1" fontAlgn="base" hangingPunct="1">
        <a:spcBef>
          <a:spcPct val="20000"/>
        </a:spcBef>
        <a:spcAft>
          <a:spcPct val="0"/>
        </a:spcAft>
        <a:buFont typeface="Arial" charset="0"/>
        <a:buChar char="–"/>
        <a:defRPr sz="2267" kern="1200">
          <a:solidFill>
            <a:srgbClr val="282B2E"/>
          </a:solidFill>
          <a:latin typeface="+mn-lt"/>
          <a:ea typeface="ヒラギノ角ゴ Pro W3" charset="0"/>
          <a:cs typeface="Arial"/>
        </a:defRPr>
      </a:lvl4pPr>
      <a:lvl5pPr marL="2331651" indent="-259072" algn="l" defTabSz="518145"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849796" indent="-259072" algn="l" defTabSz="518145" rtl="0" eaLnBrk="1" latinLnBrk="0" hangingPunct="1">
        <a:spcBef>
          <a:spcPct val="20000"/>
        </a:spcBef>
        <a:buFont typeface="Arial"/>
        <a:buChar char="•"/>
        <a:defRPr sz="2267" kern="1200">
          <a:solidFill>
            <a:schemeClr val="tx1"/>
          </a:solidFill>
          <a:latin typeface="+mn-lt"/>
          <a:ea typeface="+mn-ea"/>
          <a:cs typeface="+mn-cs"/>
        </a:defRPr>
      </a:lvl6pPr>
      <a:lvl7pPr marL="3367941" indent="-259072" algn="l" defTabSz="518145" rtl="0" eaLnBrk="1" latinLnBrk="0" hangingPunct="1">
        <a:spcBef>
          <a:spcPct val="20000"/>
        </a:spcBef>
        <a:buFont typeface="Arial"/>
        <a:buChar char="•"/>
        <a:defRPr sz="2267" kern="1200">
          <a:solidFill>
            <a:schemeClr val="tx1"/>
          </a:solidFill>
          <a:latin typeface="+mn-lt"/>
          <a:ea typeface="+mn-ea"/>
          <a:cs typeface="+mn-cs"/>
        </a:defRPr>
      </a:lvl7pPr>
      <a:lvl8pPr marL="3886086" indent="-259072" algn="l" defTabSz="518145" rtl="0" eaLnBrk="1" latinLnBrk="0" hangingPunct="1">
        <a:spcBef>
          <a:spcPct val="20000"/>
        </a:spcBef>
        <a:buFont typeface="Arial"/>
        <a:buChar char="•"/>
        <a:defRPr sz="2267" kern="1200">
          <a:solidFill>
            <a:schemeClr val="tx1"/>
          </a:solidFill>
          <a:latin typeface="+mn-lt"/>
          <a:ea typeface="+mn-ea"/>
          <a:cs typeface="+mn-cs"/>
        </a:defRPr>
      </a:lvl8pPr>
      <a:lvl9pPr marL="4404230" indent="-259072" algn="l" defTabSz="518145" rtl="0" eaLnBrk="1" latinLnBrk="0" hangingPunct="1">
        <a:spcBef>
          <a:spcPct val="20000"/>
        </a:spcBef>
        <a:buFont typeface="Arial"/>
        <a:buChar char="•"/>
        <a:defRPr sz="2267" kern="1200">
          <a:solidFill>
            <a:schemeClr val="tx1"/>
          </a:solidFill>
          <a:latin typeface="+mn-lt"/>
          <a:ea typeface="+mn-ea"/>
          <a:cs typeface="+mn-cs"/>
        </a:defRPr>
      </a:lvl9pPr>
    </p:bodyStyle>
    <p:otherStyle>
      <a:defPPr>
        <a:defRPr lang="en-US"/>
      </a:defPPr>
      <a:lvl1pPr marL="0" algn="l" defTabSz="518145" rtl="0" eaLnBrk="1" latinLnBrk="0" hangingPunct="1">
        <a:defRPr sz="2040" kern="1200">
          <a:solidFill>
            <a:schemeClr val="tx1"/>
          </a:solidFill>
          <a:latin typeface="+mn-lt"/>
          <a:ea typeface="+mn-ea"/>
          <a:cs typeface="+mn-cs"/>
        </a:defRPr>
      </a:lvl1pPr>
      <a:lvl2pPr marL="518145" algn="l" defTabSz="518145" rtl="0" eaLnBrk="1" latinLnBrk="0" hangingPunct="1">
        <a:defRPr sz="2040" kern="1200">
          <a:solidFill>
            <a:schemeClr val="tx1"/>
          </a:solidFill>
          <a:latin typeface="+mn-lt"/>
          <a:ea typeface="+mn-ea"/>
          <a:cs typeface="+mn-cs"/>
        </a:defRPr>
      </a:lvl2pPr>
      <a:lvl3pPr marL="1036290" algn="l" defTabSz="518145" rtl="0" eaLnBrk="1" latinLnBrk="0" hangingPunct="1">
        <a:defRPr sz="2040" kern="1200">
          <a:solidFill>
            <a:schemeClr val="tx1"/>
          </a:solidFill>
          <a:latin typeface="+mn-lt"/>
          <a:ea typeface="+mn-ea"/>
          <a:cs typeface="+mn-cs"/>
        </a:defRPr>
      </a:lvl3pPr>
      <a:lvl4pPr marL="1554434" algn="l" defTabSz="518145" rtl="0" eaLnBrk="1" latinLnBrk="0" hangingPunct="1">
        <a:defRPr sz="2040" kern="1200">
          <a:solidFill>
            <a:schemeClr val="tx1"/>
          </a:solidFill>
          <a:latin typeface="+mn-lt"/>
          <a:ea typeface="+mn-ea"/>
          <a:cs typeface="+mn-cs"/>
        </a:defRPr>
      </a:lvl4pPr>
      <a:lvl5pPr marL="2072579" algn="l" defTabSz="518145" rtl="0" eaLnBrk="1" latinLnBrk="0" hangingPunct="1">
        <a:defRPr sz="2040" kern="1200">
          <a:solidFill>
            <a:schemeClr val="tx1"/>
          </a:solidFill>
          <a:latin typeface="+mn-lt"/>
          <a:ea typeface="+mn-ea"/>
          <a:cs typeface="+mn-cs"/>
        </a:defRPr>
      </a:lvl5pPr>
      <a:lvl6pPr marL="2590724" algn="l" defTabSz="518145" rtl="0" eaLnBrk="1" latinLnBrk="0" hangingPunct="1">
        <a:defRPr sz="2040" kern="1200">
          <a:solidFill>
            <a:schemeClr val="tx1"/>
          </a:solidFill>
          <a:latin typeface="+mn-lt"/>
          <a:ea typeface="+mn-ea"/>
          <a:cs typeface="+mn-cs"/>
        </a:defRPr>
      </a:lvl6pPr>
      <a:lvl7pPr marL="3108869" algn="l" defTabSz="518145" rtl="0" eaLnBrk="1" latinLnBrk="0" hangingPunct="1">
        <a:defRPr sz="2040" kern="1200">
          <a:solidFill>
            <a:schemeClr val="tx1"/>
          </a:solidFill>
          <a:latin typeface="+mn-lt"/>
          <a:ea typeface="+mn-ea"/>
          <a:cs typeface="+mn-cs"/>
        </a:defRPr>
      </a:lvl7pPr>
      <a:lvl8pPr marL="3627013" algn="l" defTabSz="518145" rtl="0" eaLnBrk="1" latinLnBrk="0" hangingPunct="1">
        <a:defRPr sz="2040" kern="1200">
          <a:solidFill>
            <a:schemeClr val="tx1"/>
          </a:solidFill>
          <a:latin typeface="+mn-lt"/>
          <a:ea typeface="+mn-ea"/>
          <a:cs typeface="+mn-cs"/>
        </a:defRPr>
      </a:lvl8pPr>
      <a:lvl9pPr marL="4145158" algn="l" defTabSz="518145"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hyperlink" Target="https://netl.doe.gov/bilhub/grid-resilience/formula-grants"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8.jpe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52.sv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52.sv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53.sv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52.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9.sv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hyperlink" Target="mailto:GDOTribalAssistance@hq.doe.gov" TargetMode="External"/><Relationship Id="rId4" Type="http://schemas.openxmlformats.org/officeDocument/2006/relationships/hyperlink" Target="https://www.energy.gov/indianenergy/current-funding-opportuniti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hyperlink" Target="mailto:GDOTribalAssistance@hq.doe.gov"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hyperlink" Target="https://public.govdelivery.com/accounts/USDOEAEO/subscriber/new" TargetMode="External"/><Relationship Id="rId2" Type="http://schemas.openxmlformats.org/officeDocument/2006/relationships/image" Target="../media/image20.png"/><Relationship Id="rId1" Type="http://schemas.openxmlformats.org/officeDocument/2006/relationships/slideLayout" Target="../slideLayouts/slideLayout33.xml"/><Relationship Id="rId6" Type="http://schemas.openxmlformats.org/officeDocument/2006/relationships/hyperlink" Target="https://www.linkedin.com/company/doe-arctic-energy-office/" TargetMode="External"/><Relationship Id="rId5" Type="http://schemas.openxmlformats.org/officeDocument/2006/relationships/hyperlink" Target="https://twitter.com/ArcticEnergyDOE" TargetMode="External"/><Relationship Id="rId4" Type="http://schemas.openxmlformats.org/officeDocument/2006/relationships/hyperlink" Target="http://www.facebook.com/ArcticEnergyDO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4EB0CD-F02F-3518-1FF0-50227C4EC6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19" r="5620"/>
          <a:stretch/>
        </p:blipFill>
        <p:spPr>
          <a:xfrm>
            <a:off x="6604000" y="0"/>
            <a:ext cx="7213600" cy="7772400"/>
          </a:xfrm>
          <a:prstGeom prst="rect">
            <a:avLst/>
          </a:prstGeom>
        </p:spPr>
      </p:pic>
      <p:sp>
        <p:nvSpPr>
          <p:cNvPr id="3" name="Parallelogram 2">
            <a:extLst>
              <a:ext uri="{FF2B5EF4-FFF2-40B4-BE49-F238E27FC236}">
                <a16:creationId xmlns:a16="http://schemas.microsoft.com/office/drawing/2014/main" id="{3AC1C2CD-A93B-0CD7-C99D-44516E73B968}"/>
              </a:ext>
            </a:extLst>
          </p:cNvPr>
          <p:cNvSpPr/>
          <p:nvPr/>
        </p:nvSpPr>
        <p:spPr>
          <a:xfrm>
            <a:off x="-269121" y="-85209"/>
            <a:ext cx="9481569" cy="7861079"/>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2" name="object 12"/>
          <p:cNvSpPr/>
          <p:nvPr/>
        </p:nvSpPr>
        <p:spPr>
          <a:xfrm>
            <a:off x="-21395" y="4539840"/>
            <a:ext cx="6217920" cy="52339"/>
          </a:xfrm>
          <a:prstGeom prst="rect">
            <a:avLst/>
          </a:prstGeom>
          <a:solidFill>
            <a:srgbClr val="FFCB0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0" y="1295751"/>
            <a:ext cx="13817600" cy="4773351"/>
          </a:xfrm>
          <a:prstGeom prst="rect">
            <a:avLst/>
          </a:prstGeom>
          <a:ln w="12700">
            <a:no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4" name="Picture 2" descr="Logo&#10;&#10;Description automatically generated">
            <a:extLst>
              <a:ext uri="{FF2B5EF4-FFF2-40B4-BE49-F238E27FC236}">
                <a16:creationId xmlns:a16="http://schemas.microsoft.com/office/drawing/2014/main" id="{7F1BC70E-07E0-0816-CA68-5E3C0D202FA0}"/>
              </a:ext>
            </a:extLst>
          </p:cNvPr>
          <p:cNvPicPr>
            <a:picLocks noChangeAspect="1" noChangeArrowheads="1"/>
          </p:cNvPicPr>
          <p:nvPr/>
        </p:nvPicPr>
        <p:blipFill>
          <a:blip r:embed="rId4"/>
          <a:srcRect/>
          <a:stretch>
            <a:fillRect/>
          </a:stretch>
        </p:blipFill>
        <p:spPr bwMode="auto">
          <a:xfrm>
            <a:off x="-33832" y="499679"/>
            <a:ext cx="3968993" cy="106126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DC75C33A-486F-F631-B6B7-F2CA0E0B9D77}"/>
              </a:ext>
            </a:extLst>
          </p:cNvPr>
          <p:cNvSpPr>
            <a:spLocks noGrp="1"/>
          </p:cNvSpPr>
          <p:nvPr>
            <p:ph type="title"/>
          </p:nvPr>
        </p:nvSpPr>
        <p:spPr>
          <a:xfrm>
            <a:off x="293225" y="2535945"/>
            <a:ext cx="6310775" cy="904013"/>
          </a:xfrm>
        </p:spPr>
        <p:txBody>
          <a:bodyPr/>
          <a:lstStyle/>
          <a:p>
            <a:r>
              <a:rPr lang="en-US" sz="3200" b="1"/>
              <a:t>A Conversation with Alaskans on Grid Resilience State and Tribal Formula Grants</a:t>
            </a:r>
            <a:endParaRPr lang="en-US" sz="3600" b="1" i="1"/>
          </a:p>
        </p:txBody>
      </p:sp>
      <p:sp>
        <p:nvSpPr>
          <p:cNvPr id="11" name="Text Placeholder 10">
            <a:extLst>
              <a:ext uri="{FF2B5EF4-FFF2-40B4-BE49-F238E27FC236}">
                <a16:creationId xmlns:a16="http://schemas.microsoft.com/office/drawing/2014/main" id="{EBED2D79-0334-8C49-9DEF-BF08CE0B4605}"/>
              </a:ext>
            </a:extLst>
          </p:cNvPr>
          <p:cNvSpPr>
            <a:spLocks noGrp="1"/>
          </p:cNvSpPr>
          <p:nvPr>
            <p:ph type="body" sz="quarter" idx="10"/>
          </p:nvPr>
        </p:nvSpPr>
        <p:spPr>
          <a:xfrm>
            <a:off x="293225" y="4980895"/>
            <a:ext cx="4699000" cy="1311836"/>
          </a:xfrm>
        </p:spPr>
        <p:txBody>
          <a:bodyPr vert="horz" wrap="square" lIns="91440" tIns="45720" rIns="91440" bIns="45720" rtlCol="0" anchor="t">
            <a:noAutofit/>
          </a:bodyPr>
          <a:lstStyle/>
          <a:p>
            <a:pPr marL="17145" marR="6350"/>
            <a:r>
              <a:rPr lang="en-US"/>
              <a:t>US Department of Energy</a:t>
            </a:r>
          </a:p>
          <a:p>
            <a:pPr marL="17145" marR="6350"/>
            <a:r>
              <a:rPr lang="en-US" b="0"/>
              <a:t>July 19, 2023</a:t>
            </a:r>
          </a:p>
          <a:p>
            <a:pPr marL="17145" marR="6350"/>
            <a:endParaRPr lang="en-US" b="0"/>
          </a:p>
        </p:txBody>
      </p:sp>
      <p:pic>
        <p:nvPicPr>
          <p:cNvPr id="2" name="Picture 4" descr="A logo with icebergs and text&#10;&#10;Description automatically generated">
            <a:extLst>
              <a:ext uri="{FF2B5EF4-FFF2-40B4-BE49-F238E27FC236}">
                <a16:creationId xmlns:a16="http://schemas.microsoft.com/office/drawing/2014/main" id="{2195FC72-40E5-242C-0675-6C7E544E825C}"/>
              </a:ext>
            </a:extLst>
          </p:cNvPr>
          <p:cNvPicPr>
            <a:picLocks noChangeAspect="1"/>
          </p:cNvPicPr>
          <p:nvPr/>
        </p:nvPicPr>
        <p:blipFill>
          <a:blip r:embed="rId5"/>
          <a:stretch>
            <a:fillRect/>
          </a:stretch>
        </p:blipFill>
        <p:spPr>
          <a:xfrm>
            <a:off x="4070392" y="153587"/>
            <a:ext cx="1554480" cy="1554480"/>
          </a:xfrm>
          <a:prstGeom prst="rect">
            <a:avLst/>
          </a:prstGeom>
        </p:spPr>
      </p:pic>
    </p:spTree>
    <p:extLst>
      <p:ext uri="{BB962C8B-B14F-4D97-AF65-F5344CB8AC3E}">
        <p14:creationId xmlns:p14="http://schemas.microsoft.com/office/powerpoint/2010/main" val="2299509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CAF453-1E4B-EC32-5CEF-6DE6681060A0}"/>
              </a:ext>
            </a:extLst>
          </p:cNvPr>
          <p:cNvSpPr>
            <a:spLocks noGrp="1"/>
          </p:cNvSpPr>
          <p:nvPr>
            <p:ph type="title"/>
          </p:nvPr>
        </p:nvSpPr>
        <p:spPr>
          <a:xfrm>
            <a:off x="939994" y="738778"/>
            <a:ext cx="11915846" cy="850170"/>
          </a:xfrm>
        </p:spPr>
        <p:txBody>
          <a:bodyPr/>
          <a:lstStyle/>
          <a:p>
            <a:r>
              <a:rPr lang="en-US" sz="4000"/>
              <a:t>GDO at a glance</a:t>
            </a:r>
          </a:p>
        </p:txBody>
      </p:sp>
      <p:grpSp>
        <p:nvGrpSpPr>
          <p:cNvPr id="13" name="Group 12">
            <a:extLst>
              <a:ext uri="{FF2B5EF4-FFF2-40B4-BE49-F238E27FC236}">
                <a16:creationId xmlns:a16="http://schemas.microsoft.com/office/drawing/2014/main" id="{FA672A4A-E5B9-24A5-276E-4EACCC4B5969}"/>
              </a:ext>
            </a:extLst>
          </p:cNvPr>
          <p:cNvGrpSpPr/>
          <p:nvPr/>
        </p:nvGrpSpPr>
        <p:grpSpPr>
          <a:xfrm>
            <a:off x="800245" y="1741310"/>
            <a:ext cx="12165564" cy="4216596"/>
            <a:chOff x="798653" y="1932972"/>
            <a:chExt cx="12168731" cy="4528421"/>
          </a:xfrm>
        </p:grpSpPr>
        <p:grpSp>
          <p:nvGrpSpPr>
            <p:cNvPr id="10" name="Group 9">
              <a:extLst>
                <a:ext uri="{FF2B5EF4-FFF2-40B4-BE49-F238E27FC236}">
                  <a16:creationId xmlns:a16="http://schemas.microsoft.com/office/drawing/2014/main" id="{BF6FC4BD-FF04-B444-34AF-691A2B3CA261}"/>
                </a:ext>
              </a:extLst>
            </p:cNvPr>
            <p:cNvGrpSpPr/>
            <p:nvPr/>
          </p:nvGrpSpPr>
          <p:grpSpPr>
            <a:xfrm>
              <a:off x="798653" y="1932972"/>
              <a:ext cx="3599727" cy="4528421"/>
              <a:chOff x="798653" y="2092298"/>
              <a:chExt cx="3599727" cy="4528421"/>
            </a:xfrm>
          </p:grpSpPr>
          <p:sp>
            <p:nvSpPr>
              <p:cNvPr id="4" name="Rectangle 3">
                <a:extLst>
                  <a:ext uri="{FF2B5EF4-FFF2-40B4-BE49-F238E27FC236}">
                    <a16:creationId xmlns:a16="http://schemas.microsoft.com/office/drawing/2014/main" id="{36D1197E-C376-049E-B97C-D0DC129F28DC}"/>
                  </a:ext>
                </a:extLst>
              </p:cNvPr>
              <p:cNvSpPr/>
              <p:nvPr/>
            </p:nvSpPr>
            <p:spPr>
              <a:xfrm>
                <a:off x="798653" y="2092298"/>
                <a:ext cx="3599727" cy="610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9" b="1"/>
                  <a:t>Power Generation</a:t>
                </a:r>
              </a:p>
            </p:txBody>
          </p:sp>
          <p:sp>
            <p:nvSpPr>
              <p:cNvPr id="7" name="Rectangle 6">
                <a:extLst>
                  <a:ext uri="{FF2B5EF4-FFF2-40B4-BE49-F238E27FC236}">
                    <a16:creationId xmlns:a16="http://schemas.microsoft.com/office/drawing/2014/main" id="{3B287DAE-E6D7-0E9A-D3A8-3F4D881B0949}"/>
                  </a:ext>
                </a:extLst>
              </p:cNvPr>
              <p:cNvSpPr/>
              <p:nvPr/>
            </p:nvSpPr>
            <p:spPr>
              <a:xfrm>
                <a:off x="798653" y="2703004"/>
                <a:ext cx="3599727" cy="39177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a:t>Civil Nuclear Credit Program</a:t>
                </a:r>
                <a:r>
                  <a:rPr lang="en-US"/>
                  <a:t>: $6 billion</a:t>
                </a:r>
              </a:p>
              <a:p>
                <a:pPr algn="ctr"/>
                <a:endParaRPr lang="en-US"/>
              </a:p>
              <a:p>
                <a:pPr algn="ctr"/>
                <a:r>
                  <a:rPr lang="en-US" b="1"/>
                  <a:t>Hydro Incentives:</a:t>
                </a:r>
              </a:p>
              <a:p>
                <a:pPr algn="ctr"/>
                <a:r>
                  <a:rPr lang="en-US"/>
                  <a:t>More than $700 million</a:t>
                </a:r>
              </a:p>
            </p:txBody>
          </p:sp>
        </p:grpSp>
        <p:grpSp>
          <p:nvGrpSpPr>
            <p:cNvPr id="11" name="Group 10">
              <a:extLst>
                <a:ext uri="{FF2B5EF4-FFF2-40B4-BE49-F238E27FC236}">
                  <a16:creationId xmlns:a16="http://schemas.microsoft.com/office/drawing/2014/main" id="{BC85996D-A707-CB44-D20E-FBD753830D4B}"/>
                </a:ext>
              </a:extLst>
            </p:cNvPr>
            <p:cNvGrpSpPr/>
            <p:nvPr/>
          </p:nvGrpSpPr>
          <p:grpSpPr>
            <a:xfrm>
              <a:off x="5083153" y="1932972"/>
              <a:ext cx="3599728" cy="4528421"/>
              <a:chOff x="5083154" y="2092298"/>
              <a:chExt cx="3599728" cy="4528421"/>
            </a:xfrm>
          </p:grpSpPr>
          <p:sp>
            <p:nvSpPr>
              <p:cNvPr id="5" name="Rectangle 4">
                <a:extLst>
                  <a:ext uri="{FF2B5EF4-FFF2-40B4-BE49-F238E27FC236}">
                    <a16:creationId xmlns:a16="http://schemas.microsoft.com/office/drawing/2014/main" id="{3858E668-6098-B7EA-69BA-488FC9E467BD}"/>
                  </a:ext>
                </a:extLst>
              </p:cNvPr>
              <p:cNvSpPr/>
              <p:nvPr/>
            </p:nvSpPr>
            <p:spPr>
              <a:xfrm>
                <a:off x="5083155" y="2092298"/>
                <a:ext cx="3599727" cy="610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9" b="1"/>
                  <a:t>Transmission</a:t>
                </a:r>
                <a:endParaRPr lang="en-US" sz="1599" b="1"/>
              </a:p>
            </p:txBody>
          </p:sp>
          <p:sp>
            <p:nvSpPr>
              <p:cNvPr id="8" name="Rectangle 7">
                <a:extLst>
                  <a:ext uri="{FF2B5EF4-FFF2-40B4-BE49-F238E27FC236}">
                    <a16:creationId xmlns:a16="http://schemas.microsoft.com/office/drawing/2014/main" id="{4274B3E9-68F3-5543-C613-A3CE023C68AC}"/>
                  </a:ext>
                </a:extLst>
              </p:cNvPr>
              <p:cNvSpPr/>
              <p:nvPr/>
            </p:nvSpPr>
            <p:spPr>
              <a:xfrm>
                <a:off x="5083154" y="2703004"/>
                <a:ext cx="3599727" cy="39177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sz="1550" b="1"/>
                  <a:t>Transmission Facilitation Program: </a:t>
                </a:r>
                <a:r>
                  <a:rPr lang="en-US" sz="1550"/>
                  <a:t>$2.5 billion</a:t>
                </a:r>
              </a:p>
              <a:p>
                <a:pPr algn="ctr"/>
                <a:br>
                  <a:rPr lang="en-US" sz="1550" b="1"/>
                </a:br>
                <a:r>
                  <a:rPr lang="en-US" sz="1550" b="1"/>
                  <a:t>Transmission Facility Financing: </a:t>
                </a:r>
              </a:p>
              <a:p>
                <a:pPr algn="ctr"/>
                <a:r>
                  <a:rPr lang="en-US" sz="1550"/>
                  <a:t>$2 billion</a:t>
                </a:r>
                <a:endParaRPr lang="en-US" sz="1550">
                  <a:cs typeface="Arial"/>
                </a:endParaRPr>
              </a:p>
              <a:p>
                <a:pPr algn="ctr"/>
                <a:br>
                  <a:rPr lang="en-US" sz="1550" b="1"/>
                </a:br>
                <a:r>
                  <a:rPr lang="en-US" sz="1550" b="1"/>
                  <a:t>Transmission Siting and Economic Development Grants: </a:t>
                </a:r>
                <a:r>
                  <a:rPr lang="en-US" sz="1550"/>
                  <a:t>$760 million</a:t>
                </a:r>
                <a:endParaRPr lang="en-US" sz="1550">
                  <a:cs typeface="Arial"/>
                </a:endParaRPr>
              </a:p>
              <a:p>
                <a:pPr algn="ctr"/>
                <a:br>
                  <a:rPr lang="en-US" sz="1550"/>
                </a:br>
                <a:r>
                  <a:rPr lang="en-US" sz="1550" b="1"/>
                  <a:t>NTP and Needs Studies; </a:t>
                </a:r>
                <a:br>
                  <a:rPr lang="en-US" sz="1550" b="1"/>
                </a:br>
                <a:r>
                  <a:rPr lang="en-US" sz="1550" b="1"/>
                  <a:t>OSW Convenings</a:t>
                </a:r>
                <a:endParaRPr lang="en-US" sz="1550" b="1">
                  <a:cs typeface="Arial"/>
                </a:endParaRPr>
              </a:p>
              <a:p>
                <a:pPr algn="ctr"/>
                <a:br>
                  <a:rPr lang="en-US" sz="1550" b="1"/>
                </a:br>
                <a:r>
                  <a:rPr lang="en-US" sz="1550" b="1"/>
                  <a:t>Permitting</a:t>
                </a:r>
                <a:endParaRPr lang="en-US" sz="1550" b="1">
                  <a:cs typeface="Arial"/>
                </a:endParaRPr>
              </a:p>
            </p:txBody>
          </p:sp>
        </p:grpSp>
        <p:grpSp>
          <p:nvGrpSpPr>
            <p:cNvPr id="12" name="Group 11">
              <a:extLst>
                <a:ext uri="{FF2B5EF4-FFF2-40B4-BE49-F238E27FC236}">
                  <a16:creationId xmlns:a16="http://schemas.microsoft.com/office/drawing/2014/main" id="{2E11ADB9-743C-E1B6-F777-32D50F3A8A3D}"/>
                </a:ext>
              </a:extLst>
            </p:cNvPr>
            <p:cNvGrpSpPr/>
            <p:nvPr/>
          </p:nvGrpSpPr>
          <p:grpSpPr>
            <a:xfrm>
              <a:off x="9367655" y="1932973"/>
              <a:ext cx="3599729" cy="4528420"/>
              <a:chOff x="9367655" y="2088093"/>
              <a:chExt cx="3599729" cy="4528420"/>
            </a:xfrm>
          </p:grpSpPr>
          <p:sp>
            <p:nvSpPr>
              <p:cNvPr id="6" name="Rectangle 5">
                <a:extLst>
                  <a:ext uri="{FF2B5EF4-FFF2-40B4-BE49-F238E27FC236}">
                    <a16:creationId xmlns:a16="http://schemas.microsoft.com/office/drawing/2014/main" id="{CF7EAA87-960B-0C96-B93B-23240B8D557C}"/>
                  </a:ext>
                </a:extLst>
              </p:cNvPr>
              <p:cNvSpPr/>
              <p:nvPr/>
            </p:nvSpPr>
            <p:spPr>
              <a:xfrm>
                <a:off x="9367657" y="2088093"/>
                <a:ext cx="3599727" cy="614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9" b="1"/>
                  <a:t>Grid Modernization</a:t>
                </a:r>
              </a:p>
            </p:txBody>
          </p:sp>
          <p:sp>
            <p:nvSpPr>
              <p:cNvPr id="9" name="Rectangle 8">
                <a:extLst>
                  <a:ext uri="{FF2B5EF4-FFF2-40B4-BE49-F238E27FC236}">
                    <a16:creationId xmlns:a16="http://schemas.microsoft.com/office/drawing/2014/main" id="{C6288B8F-50CF-9757-EB0D-EA9C5B28BE8E}"/>
                  </a:ext>
                </a:extLst>
              </p:cNvPr>
              <p:cNvSpPr/>
              <p:nvPr/>
            </p:nvSpPr>
            <p:spPr>
              <a:xfrm>
                <a:off x="9367655" y="2698798"/>
                <a:ext cx="3599727" cy="39177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103632" tIns="51816" rIns="103632" bIns="51816" rtlCol="0" anchor="ctr"/>
              <a:lstStyle/>
              <a:p>
                <a:pPr algn="ctr"/>
                <a:r>
                  <a:rPr lang="en-US" b="1"/>
                  <a:t>Grid Resilience State/Tribal Formula Grants: </a:t>
                </a:r>
                <a:r>
                  <a:rPr lang="en-US"/>
                  <a:t>$2.3 billion</a:t>
                </a:r>
              </a:p>
              <a:p>
                <a:pPr algn="ctr"/>
                <a:endParaRPr lang="en-US"/>
              </a:p>
              <a:p>
                <a:pPr algn="ctr"/>
                <a:r>
                  <a:rPr lang="en-US" b="1"/>
                  <a:t>GRIP Program: </a:t>
                </a:r>
                <a:r>
                  <a:rPr lang="en-US"/>
                  <a:t>$10.5 billion</a:t>
                </a:r>
                <a:endParaRPr lang="en-US">
                  <a:cs typeface="Arial"/>
                </a:endParaRPr>
              </a:p>
              <a:p>
                <a:pPr algn="ctr"/>
                <a:endParaRPr lang="en-US" b="1"/>
              </a:p>
              <a:p>
                <a:pPr algn="ctr"/>
                <a:r>
                  <a:rPr lang="en-US" b="1"/>
                  <a:t>Puerto Rico - Energy Resilience Fund : </a:t>
                </a:r>
                <a:r>
                  <a:rPr lang="en-US"/>
                  <a:t>$1 billion</a:t>
                </a:r>
                <a:endParaRPr lang="en-US" b="1"/>
              </a:p>
              <a:p>
                <a:pPr algn="ctr"/>
                <a:endParaRPr lang="en-US" b="1"/>
              </a:p>
              <a:p>
                <a:pPr algn="ctr"/>
                <a:r>
                  <a:rPr lang="en-US" b="1"/>
                  <a:t>Territory Recovery Assistance</a:t>
                </a:r>
                <a:endParaRPr lang="en-US" b="1">
                  <a:cs typeface="Arial"/>
                </a:endParaRPr>
              </a:p>
            </p:txBody>
          </p:sp>
        </p:grpSp>
      </p:grpSp>
      <p:sp>
        <p:nvSpPr>
          <p:cNvPr id="2" name="Rectangle 1">
            <a:extLst>
              <a:ext uri="{FF2B5EF4-FFF2-40B4-BE49-F238E27FC236}">
                <a16:creationId xmlns:a16="http://schemas.microsoft.com/office/drawing/2014/main" id="{F1FB8501-13AC-26C1-2AB7-0E84BA898753}"/>
              </a:ext>
            </a:extLst>
          </p:cNvPr>
          <p:cNvSpPr/>
          <p:nvPr/>
        </p:nvSpPr>
        <p:spPr>
          <a:xfrm>
            <a:off x="800245" y="6053873"/>
            <a:ext cx="12165560" cy="393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Annual Appropriations - $65 million</a:t>
            </a:r>
          </a:p>
        </p:txBody>
      </p:sp>
      <p:sp>
        <p:nvSpPr>
          <p:cNvPr id="14" name="Arrow: Left 13">
            <a:extLst>
              <a:ext uri="{FF2B5EF4-FFF2-40B4-BE49-F238E27FC236}">
                <a16:creationId xmlns:a16="http://schemas.microsoft.com/office/drawing/2014/main" id="{5BD17AA8-8E2D-FC6C-C736-76D955D1D7B7}"/>
              </a:ext>
            </a:extLst>
          </p:cNvPr>
          <p:cNvSpPr/>
          <p:nvPr/>
        </p:nvSpPr>
        <p:spPr>
          <a:xfrm>
            <a:off x="12949553" y="2923097"/>
            <a:ext cx="607089" cy="4393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1777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350E09-CBD6-484F-570D-FC5DA9050A5A}"/>
              </a:ext>
            </a:extLst>
          </p:cNvPr>
          <p:cNvSpPr>
            <a:spLocks noGrp="1"/>
          </p:cNvSpPr>
          <p:nvPr>
            <p:ph type="title"/>
          </p:nvPr>
        </p:nvSpPr>
        <p:spPr>
          <a:xfrm>
            <a:off x="942109" y="3494136"/>
            <a:ext cx="11969066" cy="930880"/>
          </a:xfrm>
        </p:spPr>
        <p:txBody>
          <a:bodyPr/>
          <a:lstStyle/>
          <a:p>
            <a:r>
              <a:rPr lang="en-US"/>
              <a:t>Grant Program Highlights</a:t>
            </a:r>
          </a:p>
        </p:txBody>
      </p:sp>
    </p:spTree>
    <p:extLst>
      <p:ext uri="{BB962C8B-B14F-4D97-AF65-F5344CB8AC3E}">
        <p14:creationId xmlns:p14="http://schemas.microsoft.com/office/powerpoint/2010/main" val="365681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D17553-E5B2-6450-DDCB-7D49EE88292F}"/>
              </a:ext>
            </a:extLst>
          </p:cNvPr>
          <p:cNvSpPr>
            <a:spLocks noGrp="1"/>
          </p:cNvSpPr>
          <p:nvPr>
            <p:ph type="body" sz="quarter" idx="17"/>
          </p:nvPr>
        </p:nvSpPr>
        <p:spPr>
          <a:xfrm>
            <a:off x="923544" y="1865731"/>
            <a:ext cx="8499856" cy="4743527"/>
          </a:xfrm>
        </p:spPr>
        <p:txBody>
          <a:bodyPr vert="horz" lIns="91440" tIns="45720" rIns="91440" bIns="45720" rtlCol="0" anchor="t">
            <a:noAutofit/>
          </a:bodyPr>
          <a:lstStyle/>
          <a:p>
            <a:pPr marL="283210" indent="-283210">
              <a:lnSpc>
                <a:spcPct val="100000"/>
              </a:lnSpc>
              <a:spcBef>
                <a:spcPts val="600"/>
              </a:spcBef>
            </a:pPr>
            <a:r>
              <a:rPr lang="en-US" sz="2400">
                <a:latin typeface="+mj-lt"/>
                <a:cs typeface="Arial"/>
              </a:rPr>
              <a:t>Non-competitive grant for projects reducing the likelihood and consequences of electrical outages due to extreme weather, wildfire or a natural disaster.</a:t>
            </a:r>
          </a:p>
          <a:p>
            <a:pPr marL="283210" indent="-283210">
              <a:lnSpc>
                <a:spcPct val="100000"/>
              </a:lnSpc>
              <a:spcBef>
                <a:spcPts val="600"/>
              </a:spcBef>
            </a:pPr>
            <a:r>
              <a:rPr lang="en-US" sz="2400">
                <a:latin typeface="+mj-lt"/>
                <a:cs typeface="Arial"/>
              </a:rPr>
              <a:t>Application deadline</a:t>
            </a:r>
            <a:r>
              <a:rPr lang="en-US" sz="2400" b="1">
                <a:latin typeface="+mj-lt"/>
                <a:cs typeface="Arial"/>
              </a:rPr>
              <a:t> </a:t>
            </a:r>
            <a:r>
              <a:rPr lang="en-US" sz="2400">
                <a:latin typeface="+mj-lt"/>
                <a:cs typeface="Arial"/>
              </a:rPr>
              <a:t>for first 2 years of funding was extended for Indian Tribes, including Alaska Native Corporations, to </a:t>
            </a:r>
            <a:r>
              <a:rPr lang="en-US" sz="2400" b="1">
                <a:latin typeface="+mj-lt"/>
                <a:cs typeface="Arial"/>
              </a:rPr>
              <a:t>August 31, 2023 </a:t>
            </a:r>
            <a:r>
              <a:rPr lang="en-US" sz="2400">
                <a:latin typeface="+mj-lt"/>
                <a:cs typeface="Arial"/>
              </a:rPr>
              <a:t>(five years total).</a:t>
            </a:r>
          </a:p>
          <a:p>
            <a:pPr lvl="1" indent="-283210">
              <a:spcBef>
                <a:spcPts val="600"/>
              </a:spcBef>
            </a:pPr>
            <a:r>
              <a:rPr lang="en-US" sz="2400">
                <a:latin typeface="+mj-lt"/>
                <a:cs typeface="Arial"/>
              </a:rPr>
              <a:t>Eligible applicant should apply by the deadline to “secure” funding.</a:t>
            </a:r>
          </a:p>
          <a:p>
            <a:pPr lvl="1" indent="-283210">
              <a:spcBef>
                <a:spcPts val="600"/>
              </a:spcBef>
            </a:pPr>
            <a:r>
              <a:rPr lang="en-US" sz="2400">
                <a:latin typeface="+mj-lt"/>
                <a:cs typeface="Arial"/>
              </a:rPr>
              <a:t>Applications do not need to identify specific projects. Projects can be specified after funding is awarded.</a:t>
            </a:r>
          </a:p>
          <a:p>
            <a:pPr lvl="1" indent="-283210">
              <a:spcBef>
                <a:spcPts val="600"/>
              </a:spcBef>
            </a:pPr>
            <a:r>
              <a:rPr lang="en-US" sz="2400">
                <a:latin typeface="+mj-lt"/>
                <a:cs typeface="Arial"/>
              </a:rPr>
              <a:t>Sample application templates and resources available.</a:t>
            </a:r>
          </a:p>
          <a:p>
            <a:pPr marL="283210" indent="-283210">
              <a:lnSpc>
                <a:spcPct val="100000"/>
              </a:lnSpc>
              <a:spcBef>
                <a:spcPts val="600"/>
              </a:spcBef>
            </a:pPr>
            <a:r>
              <a:rPr lang="en-US" sz="2400">
                <a:latin typeface="+mj-lt"/>
                <a:cs typeface="Arial"/>
              </a:rPr>
              <a:t>Subgrant and cost match requirements.</a:t>
            </a:r>
            <a:endParaRPr lang="en-US" sz="2400">
              <a:latin typeface="+mj-lt"/>
            </a:endParaRPr>
          </a:p>
        </p:txBody>
      </p:sp>
      <p:sp>
        <p:nvSpPr>
          <p:cNvPr id="4" name="Title 3">
            <a:extLst>
              <a:ext uri="{FF2B5EF4-FFF2-40B4-BE49-F238E27FC236}">
                <a16:creationId xmlns:a16="http://schemas.microsoft.com/office/drawing/2014/main" id="{DB6241A0-2DBB-2D96-9662-60B812911B18}"/>
              </a:ext>
            </a:extLst>
          </p:cNvPr>
          <p:cNvSpPr>
            <a:spLocks noGrp="1"/>
          </p:cNvSpPr>
          <p:nvPr>
            <p:ph type="title"/>
          </p:nvPr>
        </p:nvSpPr>
        <p:spPr/>
        <p:txBody>
          <a:bodyPr/>
          <a:lstStyle/>
          <a:p>
            <a:r>
              <a:rPr lang="en-US" sz="4000"/>
              <a:t>Grant program highlights</a:t>
            </a:r>
          </a:p>
        </p:txBody>
      </p:sp>
    </p:spTree>
    <p:extLst>
      <p:ext uri="{BB962C8B-B14F-4D97-AF65-F5344CB8AC3E}">
        <p14:creationId xmlns:p14="http://schemas.microsoft.com/office/powerpoint/2010/main" val="3007303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087B2FC7-BD0A-E5D6-C530-55C39EF0711E}"/>
              </a:ext>
            </a:extLst>
          </p:cNvPr>
          <p:cNvSpPr>
            <a:spLocks noGrp="1"/>
          </p:cNvSpPr>
          <p:nvPr>
            <p:ph type="title"/>
          </p:nvPr>
        </p:nvSpPr>
        <p:spPr>
          <a:xfrm>
            <a:off x="923543" y="1023103"/>
            <a:ext cx="12268581" cy="850392"/>
          </a:xfrm>
        </p:spPr>
        <p:txBody>
          <a:bodyPr/>
          <a:lstStyle/>
          <a:p>
            <a:r>
              <a:rPr lang="en-US" sz="4000">
                <a:latin typeface="Avenir LT Std 65 Medium"/>
              </a:rPr>
              <a:t>Resilience investments permitted under the </a:t>
            </a:r>
            <a:br>
              <a:rPr lang="en-US" sz="4000">
                <a:latin typeface="Avenir LT Std 65 Medium"/>
              </a:rPr>
            </a:br>
            <a:r>
              <a:rPr lang="en-US" sz="4000">
                <a:latin typeface="Avenir LT Std 65 Medium"/>
              </a:rPr>
              <a:t>Grid Resilience Formula Grant program</a:t>
            </a:r>
          </a:p>
        </p:txBody>
      </p:sp>
      <p:sp>
        <p:nvSpPr>
          <p:cNvPr id="3" name="TextBox 2">
            <a:extLst>
              <a:ext uri="{FF2B5EF4-FFF2-40B4-BE49-F238E27FC236}">
                <a16:creationId xmlns:a16="http://schemas.microsoft.com/office/drawing/2014/main" id="{3E383271-9519-B80F-A1CD-9063FE8B7E79}"/>
              </a:ext>
            </a:extLst>
          </p:cNvPr>
          <p:cNvSpPr txBox="1"/>
          <p:nvPr/>
        </p:nvSpPr>
        <p:spPr>
          <a:xfrm>
            <a:off x="10222119" y="2704746"/>
            <a:ext cx="3381586" cy="3256276"/>
          </a:xfrm>
          <a:prstGeom prst="rect">
            <a:avLst/>
          </a:prstGeom>
          <a:solidFill>
            <a:srgbClr val="DCDDDE"/>
          </a:solid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2000" b="1" i="0" u="sng" strike="noStrike" kern="0" cap="none" spc="0" normalizeH="0" baseline="0" noProof="0">
                <a:ln>
                  <a:noFill/>
                </a:ln>
                <a:solidFill>
                  <a:srgbClr val="C00000"/>
                </a:solidFill>
                <a:effectLst/>
                <a:uLnTx/>
                <a:uFillTx/>
                <a:latin typeface="Arial"/>
              </a:rPr>
              <a:t>Ineligible</a:t>
            </a:r>
            <a:r>
              <a:rPr kumimoji="0" lang="en-US" sz="2000" b="1" i="0" u="none" strike="noStrike" kern="0" cap="none" spc="0" normalizeH="0" baseline="0" noProof="0">
                <a:ln>
                  <a:noFill/>
                </a:ln>
                <a:solidFill>
                  <a:srgbClr val="C00000"/>
                </a:solidFill>
                <a:effectLst/>
                <a:uLnTx/>
                <a:uFillTx/>
                <a:latin typeface="Arial"/>
              </a:rPr>
              <a:t> Investments</a:t>
            </a:r>
          </a:p>
          <a:p>
            <a:pPr marL="283464" marR="0" lvl="0" indent="-283464" algn="l" defTabSz="914400" rtl="0" eaLnBrk="1" fontAlgn="auto" latinLnBrk="0" hangingPunct="1">
              <a:lnSpc>
                <a:spcPct val="90000"/>
              </a:lnSpc>
              <a:spcBef>
                <a:spcPts val="0"/>
              </a:spcBef>
              <a:spcAft>
                <a:spcPts val="600"/>
              </a:spcAft>
              <a:buClr>
                <a:srgbClr val="25A8DC"/>
              </a:buClr>
              <a:buSzPct val="100000"/>
              <a:buFont typeface="Arial" panose="020B0604020202020204" pitchFamily="34" charset="0"/>
              <a:buChar char="•"/>
              <a:tabLst/>
              <a:defRPr/>
            </a:pPr>
            <a:r>
              <a:rPr kumimoji="0" lang="en-US" b="0" i="0" u="none" strike="noStrike" kern="0" cap="none" spc="0" normalizeH="0" baseline="0" noProof="0">
                <a:ln>
                  <a:noFill/>
                </a:ln>
                <a:solidFill>
                  <a:prstClr val="black"/>
                </a:solidFill>
                <a:effectLst/>
                <a:uLnTx/>
                <a:uFillTx/>
                <a:latin typeface="Arial"/>
              </a:rPr>
              <a:t>Construction of a new electric generating facility</a:t>
            </a:r>
          </a:p>
          <a:p>
            <a:pPr marL="283464" marR="0" lvl="0" indent="-283464" algn="l" defTabSz="914400" rtl="0" eaLnBrk="1" fontAlgn="auto" latinLnBrk="0" hangingPunct="1">
              <a:lnSpc>
                <a:spcPct val="90000"/>
              </a:lnSpc>
              <a:spcBef>
                <a:spcPts val="0"/>
              </a:spcBef>
              <a:spcAft>
                <a:spcPts val="600"/>
              </a:spcAft>
              <a:buClr>
                <a:srgbClr val="25A8DC"/>
              </a:buClr>
              <a:buSzPct val="100000"/>
              <a:buFont typeface="Arial" panose="020B0604020202020204" pitchFamily="34" charset="0"/>
              <a:buChar char="•"/>
              <a:tabLst/>
              <a:defRPr/>
            </a:pPr>
            <a:r>
              <a:rPr kumimoji="0" lang="en-US" b="0" i="0" u="none" strike="noStrike" kern="0" cap="none" spc="0" normalizeH="0" baseline="0" noProof="0">
                <a:ln>
                  <a:noFill/>
                </a:ln>
                <a:solidFill>
                  <a:prstClr val="black"/>
                </a:solidFill>
                <a:effectLst/>
                <a:uLnTx/>
                <a:uFillTx/>
                <a:latin typeface="Arial"/>
              </a:rPr>
              <a:t>Construction of large-scale battery storage facilities not being used to supply electricity where needed during disruptive events</a:t>
            </a:r>
          </a:p>
          <a:p>
            <a:pPr marL="283464" marR="0" lvl="0" indent="-283464" algn="l" defTabSz="914400" rtl="0" eaLnBrk="1" fontAlgn="auto" latinLnBrk="0" hangingPunct="1">
              <a:lnSpc>
                <a:spcPct val="90000"/>
              </a:lnSpc>
              <a:spcBef>
                <a:spcPts val="0"/>
              </a:spcBef>
              <a:spcAft>
                <a:spcPts val="600"/>
              </a:spcAft>
              <a:buClr>
                <a:srgbClr val="25A8DC"/>
              </a:buClr>
              <a:buSzPct val="100000"/>
              <a:buFont typeface="Arial" panose="020B0604020202020204" pitchFamily="34" charset="0"/>
              <a:buChar char="•"/>
              <a:tabLst/>
              <a:defRPr/>
            </a:pPr>
            <a:r>
              <a:rPr kumimoji="0" lang="en-US" b="0" i="0" u="none" strike="noStrike" kern="0" cap="none" spc="0" normalizeH="0" baseline="0" noProof="0">
                <a:ln>
                  <a:noFill/>
                </a:ln>
                <a:solidFill>
                  <a:prstClr val="black"/>
                </a:solidFill>
                <a:effectLst/>
                <a:uLnTx/>
                <a:uFillTx/>
                <a:latin typeface="Arial"/>
              </a:rPr>
              <a:t>Cybersecurity measures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endParaRPr>
          </a:p>
        </p:txBody>
      </p:sp>
      <p:grpSp>
        <p:nvGrpSpPr>
          <p:cNvPr id="2" name="Group 1">
            <a:extLst>
              <a:ext uri="{FF2B5EF4-FFF2-40B4-BE49-F238E27FC236}">
                <a16:creationId xmlns:a16="http://schemas.microsoft.com/office/drawing/2014/main" id="{CC262319-DD2B-BFB3-17A1-DC90CFED2661}"/>
              </a:ext>
            </a:extLst>
          </p:cNvPr>
          <p:cNvGrpSpPr/>
          <p:nvPr/>
        </p:nvGrpSpPr>
        <p:grpSpPr>
          <a:xfrm>
            <a:off x="923543" y="2214376"/>
            <a:ext cx="9172029" cy="6151317"/>
            <a:chOff x="3398692" y="2583577"/>
            <a:chExt cx="4983307" cy="6299956"/>
          </a:xfrm>
        </p:grpSpPr>
        <p:sp>
          <p:nvSpPr>
            <p:cNvPr id="5" name="Rectangle 4">
              <a:extLst>
                <a:ext uri="{FF2B5EF4-FFF2-40B4-BE49-F238E27FC236}">
                  <a16:creationId xmlns:a16="http://schemas.microsoft.com/office/drawing/2014/main" id="{6F7C0E15-11BD-211F-5C7F-2CA544A6EC76}"/>
                </a:ext>
              </a:extLst>
            </p:cNvPr>
            <p:cNvSpPr/>
            <p:nvPr/>
          </p:nvSpPr>
          <p:spPr>
            <a:xfrm>
              <a:off x="3398692" y="3124199"/>
              <a:ext cx="4983307" cy="4648515"/>
            </a:xfrm>
            <a:prstGeom prst="rect">
              <a:avLst/>
            </a:prstGeom>
            <a:gradFill>
              <a:gsLst>
                <a:gs pos="0">
                  <a:schemeClr val="bg1">
                    <a:lumMod val="75000"/>
                  </a:schemeClr>
                </a:gs>
                <a:gs pos="50000">
                  <a:schemeClr val="bg1">
                    <a:lumMod val="85000"/>
                  </a:schemeClr>
                </a:gs>
                <a:gs pos="100000">
                  <a:schemeClr val="bg1">
                    <a:lumMod val="95000"/>
                  </a:schemeClr>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itchFamily="34" charset="0"/>
                <a:ea typeface="+mn-ea"/>
                <a:cs typeface="+mn-cs"/>
              </a:endParaRPr>
            </a:p>
          </p:txBody>
        </p:sp>
        <p:sp>
          <p:nvSpPr>
            <p:cNvPr id="7" name="Freeform 6">
              <a:extLst>
                <a:ext uri="{FF2B5EF4-FFF2-40B4-BE49-F238E27FC236}">
                  <a16:creationId xmlns:a16="http://schemas.microsoft.com/office/drawing/2014/main" id="{EB41008D-AE88-DE3D-743D-421F8FD545A6}"/>
                </a:ext>
              </a:extLst>
            </p:cNvPr>
            <p:cNvSpPr>
              <a:spLocks/>
            </p:cNvSpPr>
            <p:nvPr/>
          </p:nvSpPr>
          <p:spPr bwMode="auto">
            <a:xfrm>
              <a:off x="3398692" y="2583577"/>
              <a:ext cx="4983307" cy="1004438"/>
            </a:xfrm>
            <a:custGeom>
              <a:avLst/>
              <a:gdLst>
                <a:gd name="T0" fmla="*/ 2876550 w 1812"/>
                <a:gd name="T1" fmla="*/ 1674813 h 1396"/>
                <a:gd name="T2" fmla="*/ 2876550 w 1812"/>
                <a:gd name="T3" fmla="*/ 0 h 1396"/>
                <a:gd name="T4" fmla="*/ 0 w 1812"/>
                <a:gd name="T5" fmla="*/ 0 h 1396"/>
                <a:gd name="T6" fmla="*/ 0 w 1812"/>
                <a:gd name="T7" fmla="*/ 1674813 h 1396"/>
                <a:gd name="T8" fmla="*/ 1030288 w 1812"/>
                <a:gd name="T9" fmla="*/ 1674813 h 1396"/>
                <a:gd name="T10" fmla="*/ 1273175 w 1812"/>
                <a:gd name="T11" fmla="*/ 1982788 h 1396"/>
                <a:gd name="T12" fmla="*/ 1184275 w 1812"/>
                <a:gd name="T13" fmla="*/ 1982788 h 1396"/>
                <a:gd name="T14" fmla="*/ 1443037 w 1812"/>
                <a:gd name="T15" fmla="*/ 2216150 h 1396"/>
                <a:gd name="T16" fmla="*/ 1698625 w 1812"/>
                <a:gd name="T17" fmla="*/ 1982788 h 1396"/>
                <a:gd name="T18" fmla="*/ 1608137 w 1812"/>
                <a:gd name="T19" fmla="*/ 1982788 h 1396"/>
                <a:gd name="T20" fmla="*/ 1852613 w 1812"/>
                <a:gd name="T21" fmla="*/ 1674813 h 1396"/>
                <a:gd name="T22" fmla="*/ 2876550 w 1812"/>
                <a:gd name="T23" fmla="*/ 1674813 h 13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2"/>
                <a:gd name="T37" fmla="*/ 0 h 1396"/>
                <a:gd name="T38" fmla="*/ 1812 w 1812"/>
                <a:gd name="T39" fmla="*/ 1396 h 13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2" h="1396">
                  <a:moveTo>
                    <a:pt x="1812" y="1055"/>
                  </a:moveTo>
                  <a:lnTo>
                    <a:pt x="1812" y="0"/>
                  </a:lnTo>
                  <a:lnTo>
                    <a:pt x="0" y="0"/>
                  </a:lnTo>
                  <a:lnTo>
                    <a:pt x="0" y="1055"/>
                  </a:lnTo>
                  <a:lnTo>
                    <a:pt x="649" y="1055"/>
                  </a:lnTo>
                  <a:lnTo>
                    <a:pt x="802" y="1249"/>
                  </a:lnTo>
                  <a:lnTo>
                    <a:pt x="746" y="1249"/>
                  </a:lnTo>
                  <a:lnTo>
                    <a:pt x="909" y="1396"/>
                  </a:lnTo>
                  <a:lnTo>
                    <a:pt x="1070" y="1249"/>
                  </a:lnTo>
                  <a:lnTo>
                    <a:pt x="1013" y="1249"/>
                  </a:lnTo>
                  <a:lnTo>
                    <a:pt x="1167" y="1055"/>
                  </a:lnTo>
                  <a:lnTo>
                    <a:pt x="1812" y="1055"/>
                  </a:lnTo>
                  <a:close/>
                </a:path>
              </a:pathLst>
            </a:custGeom>
            <a:solidFill>
              <a:srgbClr val="2460AD"/>
            </a:solidFill>
            <a:ln w="7">
              <a:solidFill>
                <a:srgbClr val="231F20"/>
              </a:solidFill>
              <a:miter lim="800000"/>
              <a:headEnd/>
              <a:tailEnd/>
            </a:ln>
            <a:scene3d>
              <a:camera prst="orthographicFront"/>
              <a:lightRig rig="threePt" dir="t"/>
            </a:scene3d>
            <a:sp3d>
              <a:bevelT w="114300" prst="artDeco"/>
            </a:sp3d>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8" name="TextBox 4">
              <a:extLst>
                <a:ext uri="{FF2B5EF4-FFF2-40B4-BE49-F238E27FC236}">
                  <a16:creationId xmlns:a16="http://schemas.microsoft.com/office/drawing/2014/main" id="{7C663CAD-1BD9-72DB-6DB0-8E0841CDF7BF}"/>
                </a:ext>
              </a:extLst>
            </p:cNvPr>
            <p:cNvSpPr txBox="1"/>
            <p:nvPr/>
          </p:nvSpPr>
          <p:spPr>
            <a:xfrm>
              <a:off x="3731417" y="2623733"/>
              <a:ext cx="1814928" cy="61326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venir LT Std 65 Medium"/>
                  <a:ea typeface="+mn-ea"/>
                  <a:cs typeface="+mn-cs"/>
                </a:rPr>
                <a:t>Potential Investments include:</a:t>
              </a:r>
            </a:p>
          </p:txBody>
        </p:sp>
        <p:sp>
          <p:nvSpPr>
            <p:cNvPr id="9" name="TextBox 5">
              <a:extLst>
                <a:ext uri="{FF2B5EF4-FFF2-40B4-BE49-F238E27FC236}">
                  <a16:creationId xmlns:a16="http://schemas.microsoft.com/office/drawing/2014/main" id="{BCD23713-50CA-BE5C-47D1-BFA535EDF6CE}"/>
                </a:ext>
              </a:extLst>
            </p:cNvPr>
            <p:cNvSpPr txBox="1"/>
            <p:nvPr/>
          </p:nvSpPr>
          <p:spPr>
            <a:xfrm>
              <a:off x="3467447" y="3509143"/>
              <a:ext cx="4834655" cy="5374390"/>
            </a:xfrm>
            <a:prstGeom prst="rect">
              <a:avLst/>
            </a:prstGeom>
            <a:noFill/>
          </p:spPr>
          <p:txBody>
            <a:bodyPr wrap="square" numCol="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solidFill>
                    <a:prstClr val="black"/>
                  </a:solidFill>
                  <a:latin typeface="Arial"/>
                </a:rPr>
                <a:t>U</a:t>
              </a:r>
              <a:r>
                <a:rPr kumimoji="0" lang="en-US" sz="1800" b="0" i="0" u="none" strike="noStrike" kern="1200" cap="none" spc="0" normalizeH="0" baseline="0" noProof="0" err="1">
                  <a:ln>
                    <a:noFill/>
                  </a:ln>
                  <a:solidFill>
                    <a:prstClr val="black"/>
                  </a:solidFill>
                  <a:effectLst/>
                  <a:uLnTx/>
                  <a:uFillTx/>
                  <a:latin typeface="Arial"/>
                  <a:ea typeface="+mn-ea"/>
                  <a:cs typeface="+mn-cs"/>
                </a:rPr>
                <a:t>tility</a:t>
              </a:r>
              <a:r>
                <a:rPr kumimoji="0" lang="en-US" sz="1800" b="0" i="0" u="none" strike="noStrike" kern="1200" cap="none" spc="0" normalizeH="0" baseline="0" noProof="0">
                  <a:ln>
                    <a:noFill/>
                  </a:ln>
                  <a:solidFill>
                    <a:prstClr val="black"/>
                  </a:solidFill>
                  <a:effectLst/>
                  <a:uLnTx/>
                  <a:uFillTx/>
                  <a:latin typeface="Arial"/>
                  <a:ea typeface="+mn-ea"/>
                  <a:cs typeface="+mn-cs"/>
                </a:rPr>
                <a:t> pole management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solidFill>
                    <a:prstClr val="black"/>
                  </a:solidFill>
                  <a:latin typeface="Arial"/>
                </a:rPr>
                <a:t>H</a:t>
              </a:r>
              <a:r>
                <a:rPr kumimoji="0" lang="en-US" sz="1800" b="0" i="0" u="none" strike="noStrike" kern="1200" cap="none" spc="0" normalizeH="0" baseline="0" noProof="0" err="1">
                  <a:ln>
                    <a:noFill/>
                  </a:ln>
                  <a:solidFill>
                    <a:prstClr val="black"/>
                  </a:solidFill>
                  <a:effectLst/>
                  <a:uLnTx/>
                  <a:uFillTx/>
                  <a:latin typeface="Arial"/>
                  <a:ea typeface="+mn-ea"/>
                  <a:cs typeface="+mn-cs"/>
                </a:rPr>
                <a:t>ardening</a:t>
              </a:r>
              <a:r>
                <a:rPr kumimoji="0" lang="en-US" sz="1800" b="0" i="0" u="none" strike="noStrike" kern="1200" cap="none" spc="0" normalizeH="0" baseline="0" noProof="0">
                  <a:ln>
                    <a:noFill/>
                  </a:ln>
                  <a:solidFill>
                    <a:prstClr val="black"/>
                  </a:solidFill>
                  <a:effectLst/>
                  <a:uLnTx/>
                  <a:uFillTx/>
                  <a:latin typeface="Arial"/>
                  <a:ea typeface="+mn-ea"/>
                  <a:cs typeface="+mn-cs"/>
                </a:rPr>
                <a:t> of power lines, facilities, substations, of other systems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solidFill>
                    <a:prstClr val="black"/>
                  </a:solidFill>
                  <a:latin typeface="Arial"/>
                </a:rPr>
                <a:t>U</a:t>
              </a:r>
              <a:r>
                <a:rPr kumimoji="0" lang="en-US" sz="1800" b="0" i="0" u="none" strike="noStrike" kern="1200" cap="none" spc="0" normalizeH="0" baseline="0" noProof="0" err="1">
                  <a:ln>
                    <a:noFill/>
                  </a:ln>
                  <a:solidFill>
                    <a:prstClr val="black"/>
                  </a:solidFill>
                  <a:effectLst/>
                  <a:uLnTx/>
                  <a:uFillTx/>
                  <a:latin typeface="Arial"/>
                  <a:ea typeface="+mn-ea"/>
                  <a:cs typeface="+mn-cs"/>
                </a:rPr>
                <a:t>ndergrounding</a:t>
              </a:r>
              <a:r>
                <a:rPr kumimoji="0" lang="en-US" sz="1800" b="0" i="0" u="none" strike="noStrike" kern="1200" cap="none" spc="0" normalizeH="0" baseline="0" noProof="0">
                  <a:ln>
                    <a:noFill/>
                  </a:ln>
                  <a:solidFill>
                    <a:prstClr val="black"/>
                  </a:solidFill>
                  <a:effectLst/>
                  <a:uLnTx/>
                  <a:uFillTx/>
                  <a:latin typeface="Arial"/>
                  <a:ea typeface="+mn-ea"/>
                  <a:cs typeface="+mn-cs"/>
                </a:rPr>
                <a:t> of electrical equipment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solidFill>
                    <a:prstClr val="black"/>
                  </a:solidFill>
                  <a:latin typeface="Arial"/>
                </a:rPr>
                <a:t>R</a:t>
              </a:r>
              <a:r>
                <a:rPr kumimoji="0" lang="en-US" sz="1800" b="0" i="0" u="none" strike="noStrike" kern="1200" cap="none" spc="0" normalizeH="0" baseline="0" noProof="0" err="1">
                  <a:ln>
                    <a:noFill/>
                  </a:ln>
                  <a:solidFill>
                    <a:prstClr val="black"/>
                  </a:solidFill>
                  <a:effectLst/>
                  <a:uLnTx/>
                  <a:uFillTx/>
                  <a:latin typeface="Arial"/>
                  <a:ea typeface="+mn-ea"/>
                  <a:cs typeface="+mn-cs"/>
                </a:rPr>
                <a:t>eplacement</a:t>
              </a:r>
              <a:r>
                <a:rPr kumimoji="0" lang="en-US" sz="1800" b="0" i="0" u="none" strike="noStrike" kern="1200" cap="none" spc="0" normalizeH="0" baseline="0" noProof="0">
                  <a:ln>
                    <a:noFill/>
                  </a:ln>
                  <a:solidFill>
                    <a:prstClr val="black"/>
                  </a:solidFill>
                  <a:effectLst/>
                  <a:uLnTx/>
                  <a:uFillTx/>
                  <a:latin typeface="Arial"/>
                  <a:ea typeface="+mn-ea"/>
                  <a:cs typeface="+mn-cs"/>
                </a:rPr>
                <a:t> of old overhead conductors and underground cables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solidFill>
                    <a:prstClr val="black"/>
                  </a:solidFill>
                  <a:latin typeface="Arial"/>
                </a:rPr>
                <a:t>R</a:t>
              </a:r>
              <a:r>
                <a:rPr kumimoji="0" lang="en-US" sz="1800" b="0" i="0" u="none" strike="noStrike" kern="1200" cap="none" spc="0" normalizeH="0" baseline="0" noProof="0" err="1">
                  <a:ln>
                    <a:noFill/>
                  </a:ln>
                  <a:solidFill>
                    <a:prstClr val="black"/>
                  </a:solidFill>
                  <a:effectLst/>
                  <a:uLnTx/>
                  <a:uFillTx/>
                  <a:latin typeface="Arial"/>
                  <a:ea typeface="+mn-ea"/>
                  <a:cs typeface="+mn-cs"/>
                </a:rPr>
                <a:t>elocation</a:t>
              </a:r>
              <a:r>
                <a:rPr kumimoji="0" lang="en-US" sz="1800" b="0" i="0" u="none" strike="noStrike" kern="1200" cap="none" spc="0" normalizeH="0" baseline="0" noProof="0">
                  <a:ln>
                    <a:noFill/>
                  </a:ln>
                  <a:solidFill>
                    <a:prstClr val="black"/>
                  </a:solidFill>
                  <a:effectLst/>
                  <a:uLnTx/>
                  <a:uFillTx/>
                  <a:latin typeface="Arial"/>
                  <a:ea typeface="+mn-ea"/>
                  <a:cs typeface="+mn-cs"/>
                </a:rPr>
                <a:t> of power lines or the reconductoring of power lines with low-sag, advanced conductors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solidFill>
                    <a:prstClr val="black"/>
                  </a:solidFill>
                  <a:latin typeface="Arial"/>
                </a:rPr>
                <a:t>V</a:t>
              </a:r>
              <a:r>
                <a:rPr kumimoji="0" lang="en-US" sz="1800" b="0" i="0" u="none" strike="noStrike" kern="1200" cap="none" spc="0" normalizeH="0" baseline="0" noProof="0" err="1">
                  <a:ln>
                    <a:noFill/>
                  </a:ln>
                  <a:solidFill>
                    <a:prstClr val="black"/>
                  </a:solidFill>
                  <a:effectLst/>
                  <a:uLnTx/>
                  <a:uFillTx/>
                  <a:latin typeface="Arial"/>
                  <a:ea typeface="+mn-ea"/>
                  <a:cs typeface="+mn-cs"/>
                </a:rPr>
                <a:t>egetation</a:t>
              </a:r>
              <a:r>
                <a:rPr kumimoji="0" lang="en-US" sz="1800" b="0" i="0" u="none" strike="noStrike" kern="1200" cap="none" spc="0" normalizeH="0" baseline="0" noProof="0">
                  <a:ln>
                    <a:noFill/>
                  </a:ln>
                  <a:solidFill>
                    <a:prstClr val="black"/>
                  </a:solidFill>
                  <a:effectLst/>
                  <a:uLnTx/>
                  <a:uFillTx/>
                  <a:latin typeface="Arial"/>
                  <a:ea typeface="+mn-ea"/>
                  <a:cs typeface="+mn-cs"/>
                </a:rPr>
                <a:t> and fuel-load management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solidFill>
                    <a:prstClr val="black"/>
                  </a:solidFill>
                  <a:latin typeface="Arial"/>
                </a:rPr>
                <a:t>W</a:t>
              </a:r>
              <a:r>
                <a:rPr kumimoji="0" lang="en-US" sz="1800" b="0" i="0" u="none" strike="noStrike" kern="1200" cap="none" spc="0" normalizeH="0" baseline="0" noProof="0" err="1">
                  <a:ln>
                    <a:noFill/>
                  </a:ln>
                  <a:solidFill>
                    <a:prstClr val="black"/>
                  </a:solidFill>
                  <a:effectLst/>
                  <a:uLnTx/>
                  <a:uFillTx/>
                  <a:latin typeface="Arial"/>
                  <a:ea typeface="+mn-ea"/>
                  <a:cs typeface="+mn-cs"/>
                </a:rPr>
                <a:t>eatherization</a:t>
              </a:r>
              <a:r>
                <a:rPr kumimoji="0" lang="en-US" sz="1800" b="0" i="0" u="none" strike="noStrike" kern="1200" cap="none" spc="0" normalizeH="0" baseline="0" noProof="0">
                  <a:ln>
                    <a:noFill/>
                  </a:ln>
                  <a:solidFill>
                    <a:prstClr val="black"/>
                  </a:solidFill>
                  <a:effectLst/>
                  <a:uLnTx/>
                  <a:uFillTx/>
                  <a:latin typeface="Arial"/>
                  <a:ea typeface="+mn-ea"/>
                  <a:cs typeface="+mn-cs"/>
                </a:rPr>
                <a:t> technologies and equipment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Fire-resistant technologies and fire prevention systems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Monitoring and control technologies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Use or construction of distributed energy resources for enhancing system adaptive capacity during disruptive events, including microgrids, and battery-storage subcomponents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Adaptive protection technologies, and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Advanced modeling technologies</a:t>
              </a:r>
            </a:p>
          </p:txBody>
        </p:sp>
      </p:grpSp>
    </p:spTree>
    <p:extLst>
      <p:ext uri="{BB962C8B-B14F-4D97-AF65-F5344CB8AC3E}">
        <p14:creationId xmlns:p14="http://schemas.microsoft.com/office/powerpoint/2010/main" val="2564529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899">
            <a:extLst>
              <a:ext uri="{FF2B5EF4-FFF2-40B4-BE49-F238E27FC236}">
                <a16:creationId xmlns:a16="http://schemas.microsoft.com/office/drawing/2014/main" id="{D559A135-0A8F-9D3C-543C-587EA05A2510}"/>
              </a:ext>
            </a:extLst>
          </p:cNvPr>
          <p:cNvPicPr/>
          <p:nvPr/>
        </p:nvPicPr>
        <p:blipFill rotWithShape="1">
          <a:blip r:embed="rId3" cstate="print">
            <a:extLst>
              <a:ext uri="{28A0092B-C50C-407E-A947-70E740481C1C}">
                <a14:useLocalDpi xmlns:a14="http://schemas.microsoft.com/office/drawing/2010/main" val="0"/>
              </a:ext>
            </a:extLst>
          </a:blip>
          <a:srcRect l="3125" r="51733"/>
          <a:stretch/>
        </p:blipFill>
        <p:spPr>
          <a:xfrm>
            <a:off x="8277050" y="-52249"/>
            <a:ext cx="6230119" cy="7824650"/>
          </a:xfrm>
          <a:prstGeom prst="rect">
            <a:avLst/>
          </a:prstGeom>
        </p:spPr>
      </p:pic>
      <p:sp>
        <p:nvSpPr>
          <p:cNvPr id="2" name="Parallelogram 13">
            <a:extLst>
              <a:ext uri="{FF2B5EF4-FFF2-40B4-BE49-F238E27FC236}">
                <a16:creationId xmlns:a16="http://schemas.microsoft.com/office/drawing/2014/main" id="{87F166B9-3AD9-7233-2CFE-35C1A86D5D80}"/>
              </a:ext>
            </a:extLst>
          </p:cNvPr>
          <p:cNvSpPr/>
          <p:nvPr/>
        </p:nvSpPr>
        <p:spPr>
          <a:xfrm>
            <a:off x="0" y="-78376"/>
            <a:ext cx="11557949" cy="7945508"/>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29344 h 7829344"/>
              <a:gd name="connsiteX1" fmla="*/ 3026115 w 14859000"/>
              <a:gd name="connsiteY1" fmla="*/ 961901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41220 h 7841220"/>
              <a:gd name="connsiteX1" fmla="*/ 3358624 w 14859000"/>
              <a:gd name="connsiteY1" fmla="*/ 0 h 7841220"/>
              <a:gd name="connsiteX2" fmla="*/ 14859000 w 14859000"/>
              <a:gd name="connsiteY2" fmla="*/ 11876 h 7841220"/>
              <a:gd name="connsiteX3" fmla="*/ 12901664 w 14859000"/>
              <a:gd name="connsiteY3" fmla="*/ 7841220 h 7841220"/>
              <a:gd name="connsiteX4" fmla="*/ 0 w 14859000"/>
              <a:gd name="connsiteY4" fmla="*/ 7841220 h 7841220"/>
              <a:gd name="connsiteX0" fmla="*/ 560233 w 11500376"/>
              <a:gd name="connsiteY0" fmla="*/ 6238051 h 7841220"/>
              <a:gd name="connsiteX1" fmla="*/ 0 w 11500376"/>
              <a:gd name="connsiteY1" fmla="*/ 0 h 7841220"/>
              <a:gd name="connsiteX2" fmla="*/ 11500376 w 11500376"/>
              <a:gd name="connsiteY2" fmla="*/ 11876 h 7841220"/>
              <a:gd name="connsiteX3" fmla="*/ 9543040 w 11500376"/>
              <a:gd name="connsiteY3" fmla="*/ 7841220 h 7841220"/>
              <a:gd name="connsiteX4" fmla="*/ 560233 w 11500376"/>
              <a:gd name="connsiteY4" fmla="*/ 6238051 h 7841220"/>
              <a:gd name="connsiteX0" fmla="*/ 2093 w 11500376"/>
              <a:gd name="connsiteY0" fmla="*/ 7781843 h 7841220"/>
              <a:gd name="connsiteX1" fmla="*/ 0 w 11500376"/>
              <a:gd name="connsiteY1" fmla="*/ 0 h 7841220"/>
              <a:gd name="connsiteX2" fmla="*/ 11500376 w 11500376"/>
              <a:gd name="connsiteY2" fmla="*/ 11876 h 7841220"/>
              <a:gd name="connsiteX3" fmla="*/ 9543040 w 11500376"/>
              <a:gd name="connsiteY3" fmla="*/ 7841220 h 7841220"/>
              <a:gd name="connsiteX4" fmla="*/ 2093 w 11500376"/>
              <a:gd name="connsiteY4" fmla="*/ 7781843 h 7841220"/>
              <a:gd name="connsiteX0" fmla="*/ 2093 w 11500376"/>
              <a:gd name="connsiteY0" fmla="*/ 7781843 h 7783671"/>
              <a:gd name="connsiteX1" fmla="*/ 0 w 11500376"/>
              <a:gd name="connsiteY1" fmla="*/ 0 h 7783671"/>
              <a:gd name="connsiteX2" fmla="*/ 11500376 w 11500376"/>
              <a:gd name="connsiteY2" fmla="*/ 11876 h 7783671"/>
              <a:gd name="connsiteX3" fmla="*/ 9562223 w 11500376"/>
              <a:gd name="connsiteY3" fmla="*/ 7783671 h 7783671"/>
              <a:gd name="connsiteX4" fmla="*/ 2093 w 11500376"/>
              <a:gd name="connsiteY4" fmla="*/ 7781843 h 7783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376" h="7783671">
                <a:moveTo>
                  <a:pt x="2093" y="7781843"/>
                </a:moveTo>
                <a:cubicBezTo>
                  <a:pt x="1395" y="5187895"/>
                  <a:pt x="698" y="2593948"/>
                  <a:pt x="0" y="0"/>
                </a:cubicBezTo>
                <a:lnTo>
                  <a:pt x="11500376" y="11876"/>
                </a:lnTo>
                <a:lnTo>
                  <a:pt x="9562223" y="7783671"/>
                </a:lnTo>
                <a:lnTo>
                  <a:pt x="2093" y="77818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5" name="Picture 2" descr="Logo&#10;&#10;Description automatically generated">
            <a:extLst>
              <a:ext uri="{FF2B5EF4-FFF2-40B4-BE49-F238E27FC236}">
                <a16:creationId xmlns:a16="http://schemas.microsoft.com/office/drawing/2014/main" id="{FD353154-546E-EC5F-4083-A9294F2AEAE4}"/>
              </a:ext>
            </a:extLst>
          </p:cNvPr>
          <p:cNvPicPr>
            <a:picLocks noChangeAspect="1" noChangeArrowheads="1"/>
          </p:cNvPicPr>
          <p:nvPr/>
        </p:nvPicPr>
        <p:blipFill>
          <a:blip r:embed="rId4"/>
          <a:srcRect/>
          <a:stretch>
            <a:fillRect/>
          </a:stretch>
        </p:blipFill>
        <p:spPr bwMode="auto">
          <a:xfrm>
            <a:off x="6534718" y="6482429"/>
            <a:ext cx="2818702" cy="753686"/>
          </a:xfrm>
          <a:prstGeom prst="rect">
            <a:avLst/>
          </a:prstGeom>
          <a:noFill/>
          <a:extLst>
            <a:ext uri="{909E8E84-426E-40DD-AFC4-6F175D3DCCD1}">
              <a14:hiddenFill xmlns:a14="http://schemas.microsoft.com/office/drawing/2010/main">
                <a:solidFill>
                  <a:srgbClr val="FFFFFF"/>
                </a:solidFill>
              </a14:hiddenFill>
            </a:ext>
          </a:extLst>
        </p:spPr>
      </p:pic>
      <p:sp>
        <p:nvSpPr>
          <p:cNvPr id="11" name="object 3244">
            <a:extLst>
              <a:ext uri="{FF2B5EF4-FFF2-40B4-BE49-F238E27FC236}">
                <a16:creationId xmlns:a16="http://schemas.microsoft.com/office/drawing/2014/main" id="{70CE3B4A-7619-9631-05E0-EBFA3B26BCFD}"/>
              </a:ext>
            </a:extLst>
          </p:cNvPr>
          <p:cNvSpPr txBox="1"/>
          <p:nvPr/>
        </p:nvSpPr>
        <p:spPr>
          <a:xfrm>
            <a:off x="889000" y="6858000"/>
            <a:ext cx="7438538" cy="416629"/>
          </a:xfrm>
          <a:prstGeom prst="rect">
            <a:avLst/>
          </a:prstGeom>
        </p:spPr>
        <p:txBody>
          <a:bodyPr vert="horz" wrap="square" lIns="0" tIns="77637" rIns="0" bIns="0" rtlCol="0">
            <a:spAutoFit/>
          </a:bodyPr>
          <a:lstStyle/>
          <a:p>
            <a:pPr marL="17445" marR="0" lvl="0" indent="0" defTabSz="914400" eaLnBrk="1" fontAlgn="auto" latinLnBrk="0" hangingPunct="1">
              <a:lnSpc>
                <a:spcPct val="100000"/>
              </a:lnSpc>
              <a:spcBef>
                <a:spcPts val="611"/>
              </a:spcBef>
              <a:spcAft>
                <a:spcPts val="0"/>
              </a:spcAft>
              <a:buClrTx/>
              <a:buSzTx/>
              <a:buFontTx/>
              <a:buNone/>
              <a:tabLst/>
              <a:defRPr/>
            </a:pPr>
            <a:fld id="{0D8E05A4-415D-3842-BD69-E143711ACA4B}" type="slidenum">
              <a:rPr kumimoji="0" lang="en-US" sz="2198" b="1" i="0" u="none" strike="noStrike" kern="0" cap="none" spc="0" normalizeH="0" baseline="0" noProof="0" smtClean="0">
                <a:ln>
                  <a:noFill/>
                </a:ln>
                <a:solidFill>
                  <a:srgbClr val="2460AD"/>
                </a:solidFill>
                <a:effectLst/>
                <a:uLnTx/>
                <a:uFillTx/>
                <a:latin typeface="Avenir LT Std 65 Medium"/>
                <a:cs typeface="Avenir LT Std 65 Medium"/>
              </a:rPr>
              <a:pPr marL="17445" marR="0" lvl="0" indent="0" defTabSz="914400" eaLnBrk="1" fontAlgn="auto" latinLnBrk="0" hangingPunct="1">
                <a:lnSpc>
                  <a:spcPct val="100000"/>
                </a:lnSpc>
                <a:spcBef>
                  <a:spcPts val="611"/>
                </a:spcBef>
                <a:spcAft>
                  <a:spcPts val="0"/>
                </a:spcAft>
                <a:buClrTx/>
                <a:buSzTx/>
                <a:buFontTx/>
                <a:buNone/>
                <a:tabLst/>
                <a:defRPr/>
              </a:pPr>
              <a:t>14</a:t>
            </a:fld>
            <a:endParaRPr kumimoji="0" lang="en-US" sz="1786" b="0" i="0" u="none" strike="noStrike" kern="0" cap="none" spc="-27" normalizeH="0" baseline="0" noProof="0">
              <a:ln>
                <a:noFill/>
              </a:ln>
              <a:solidFill>
                <a:srgbClr val="231F20"/>
              </a:solidFill>
              <a:effectLst/>
              <a:uLnTx/>
              <a:uFillTx/>
              <a:latin typeface="Arial"/>
              <a:cs typeface="Arial"/>
            </a:endParaRPr>
          </a:p>
        </p:txBody>
      </p:sp>
      <p:sp>
        <p:nvSpPr>
          <p:cNvPr id="4" name="Rectangle 3">
            <a:extLst>
              <a:ext uri="{FF2B5EF4-FFF2-40B4-BE49-F238E27FC236}">
                <a16:creationId xmlns:a16="http://schemas.microsoft.com/office/drawing/2014/main" id="{D98F2286-B775-CFFD-BAA8-5A35A272DE66}"/>
              </a:ext>
            </a:extLst>
          </p:cNvPr>
          <p:cNvSpPr/>
          <p:nvPr/>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C5EDE4AD-4DDE-19BA-FA95-CE26372F47CA}"/>
              </a:ext>
            </a:extLst>
          </p:cNvPr>
          <p:cNvSpPr>
            <a:spLocks noGrp="1"/>
          </p:cNvSpPr>
          <p:nvPr>
            <p:ph type="title"/>
          </p:nvPr>
        </p:nvSpPr>
        <p:spPr>
          <a:xfrm>
            <a:off x="757704" y="992286"/>
            <a:ext cx="10634405" cy="850392"/>
          </a:xfrm>
        </p:spPr>
        <p:txBody>
          <a:bodyPr/>
          <a:lstStyle/>
          <a:p>
            <a:r>
              <a:rPr kumimoji="0" lang="en-US" sz="5000" b="0" i="0" u="none" strike="noStrike" kern="1200" cap="none" spc="0" normalizeH="0" baseline="0" noProof="0">
                <a:ln>
                  <a:noFill/>
                </a:ln>
                <a:solidFill>
                  <a:srgbClr val="2460AD"/>
                </a:solidFill>
                <a:effectLst/>
                <a:uLnTx/>
                <a:uFillTx/>
                <a:latin typeface="Avenir LT Std 65 Medium" panose="020B0603020203020204" pitchFamily="34" charset="0"/>
                <a:ea typeface="+mj-ea"/>
                <a:cs typeface="+mj-cs"/>
              </a:rPr>
              <a:t>Tribes must subgrant to ‘eligible entities’ to execute grid resilience projects</a:t>
            </a:r>
            <a:endParaRPr lang="en-US" sz="5000"/>
          </a:p>
        </p:txBody>
      </p:sp>
      <p:sp>
        <p:nvSpPr>
          <p:cNvPr id="8" name="Text Placeholder 21">
            <a:extLst>
              <a:ext uri="{FF2B5EF4-FFF2-40B4-BE49-F238E27FC236}">
                <a16:creationId xmlns:a16="http://schemas.microsoft.com/office/drawing/2014/main" id="{D8FCBC59-B8F1-6076-084C-46E0D016F11F}"/>
              </a:ext>
            </a:extLst>
          </p:cNvPr>
          <p:cNvSpPr txBox="1">
            <a:spLocks/>
          </p:cNvSpPr>
          <p:nvPr/>
        </p:nvSpPr>
        <p:spPr>
          <a:xfrm>
            <a:off x="923544" y="2432724"/>
            <a:ext cx="7438538" cy="3785196"/>
          </a:xfrm>
          <a:prstGeom prst="rect">
            <a:avLst/>
          </a:prstGeom>
          <a:solidFill>
            <a:srgbClr val="1A325D"/>
          </a:solidFill>
        </p:spPr>
        <p:txBody>
          <a:bodyPr vert="horz" lIns="91440" tIns="45720" rIns="91440" bIns="45720" rtlCol="0">
            <a:noAutofit/>
          </a:bodyPr>
          <a:lstStyle>
            <a:lvl1pPr marL="283464" indent="-283464" algn="l" defTabSz="914400" rtl="0" eaLnBrk="1" latinLnBrk="0" hangingPunct="1">
              <a:lnSpc>
                <a:spcPct val="90000"/>
              </a:lnSpc>
              <a:spcBef>
                <a:spcPts val="0"/>
              </a:spcBef>
              <a:buClr>
                <a:srgbClr val="25A8DC"/>
              </a:buClr>
              <a:buSzPct val="6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914400" indent="-283464" algn="l" defTabSz="914400" rtl="0" eaLnBrk="1" latinLnBrk="0" hangingPunct="1">
              <a:lnSpc>
                <a:spcPct val="100000"/>
              </a:lnSpc>
              <a:spcBef>
                <a:spcPts val="0"/>
              </a:spcBef>
              <a:buClr>
                <a:srgbClr val="25A8DC"/>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545336" indent="-283464" algn="l" defTabSz="914400" rtl="0" eaLnBrk="1" latinLnBrk="0" hangingPunct="1">
              <a:lnSpc>
                <a:spcPct val="100000"/>
              </a:lnSpc>
              <a:spcBef>
                <a:spcPts val="0"/>
              </a:spcBef>
              <a:buClr>
                <a:srgbClr val="25A8DC"/>
              </a:buClr>
              <a:buSzPct val="90000"/>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3pPr>
            <a:lvl4pPr marL="2167128" indent="-283464" algn="l" defTabSz="914400" rtl="0" eaLnBrk="1" latinLnBrk="0" hangingPunct="1">
              <a:lnSpc>
                <a:spcPct val="90000"/>
              </a:lnSpc>
              <a:spcBef>
                <a:spcPts val="0"/>
              </a:spcBef>
              <a:buClr>
                <a:srgbClr val="25A8D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200"/>
              </a:spcBef>
              <a:spcAft>
                <a:spcPts val="0"/>
              </a:spcAft>
              <a:buClr>
                <a:srgbClr val="25A8DC"/>
              </a:buClr>
              <a:buSzPct val="60000"/>
              <a:buFont typeface="Arial" panose="020B0604020202020204" pitchFamily="34" charset="0"/>
              <a:buNone/>
              <a:tabLst/>
              <a:defRPr/>
            </a:pPr>
            <a:endPar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91440" marR="0" lvl="0" indent="0" algn="l" defTabSz="914400" rtl="0" eaLnBrk="1" fontAlgn="auto" latinLnBrk="0" hangingPunct="1">
              <a:lnSpc>
                <a:spcPct val="120000"/>
              </a:lnSpc>
              <a:spcBef>
                <a:spcPts val="1200"/>
              </a:spcBef>
              <a:spcAft>
                <a:spcPts val="0"/>
              </a:spcAft>
              <a:buClr>
                <a:srgbClr val="25A8DC"/>
              </a:buClr>
              <a:buSzPct val="60000"/>
              <a:buFont typeface="Arial" panose="020B0604020202020204" pitchFamily="34" charset="0"/>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Eligible Entities</a:t>
            </a: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457200" marR="0" lvl="0" indent="-283464" algn="l" defTabSz="914400" rtl="0" eaLnBrk="1" fontAlgn="auto" latinLnBrk="0" hangingPunct="1">
              <a:lnSpc>
                <a:spcPct val="120000"/>
              </a:lnSpc>
              <a:spcBef>
                <a:spcPts val="600"/>
              </a:spcBef>
              <a:spcAft>
                <a:spcPts val="0"/>
              </a:spcAft>
              <a:buClr>
                <a:srgbClr val="25A8DC"/>
              </a:buClr>
              <a:buSzPct val="100000"/>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Electric grid operators </a:t>
            </a:r>
          </a:p>
          <a:p>
            <a:pPr marL="457200" marR="0" lvl="0" indent="-283464" algn="l" defTabSz="914400" rtl="0" eaLnBrk="1" fontAlgn="auto" latinLnBrk="0" hangingPunct="1">
              <a:lnSpc>
                <a:spcPct val="120000"/>
              </a:lnSpc>
              <a:spcBef>
                <a:spcPts val="600"/>
              </a:spcBef>
              <a:spcAft>
                <a:spcPts val="0"/>
              </a:spcAft>
              <a:buClr>
                <a:srgbClr val="25A8DC"/>
              </a:buClr>
              <a:buSzPct val="100000"/>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Electricity storage operators </a:t>
            </a:r>
          </a:p>
          <a:p>
            <a:pPr marL="457200" marR="0" lvl="0" indent="-283464" algn="l" defTabSz="914400" rtl="0" eaLnBrk="1" fontAlgn="auto" latinLnBrk="0" hangingPunct="1">
              <a:lnSpc>
                <a:spcPct val="120000"/>
              </a:lnSpc>
              <a:spcBef>
                <a:spcPts val="600"/>
              </a:spcBef>
              <a:spcAft>
                <a:spcPts val="0"/>
              </a:spcAft>
              <a:buClr>
                <a:srgbClr val="25A8DC"/>
              </a:buClr>
              <a:buSzPct val="100000"/>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Electricity generators </a:t>
            </a:r>
          </a:p>
          <a:p>
            <a:pPr marL="457200" marR="0" lvl="0" indent="-283464" algn="l" defTabSz="914400" rtl="0" eaLnBrk="1" fontAlgn="auto" latinLnBrk="0" hangingPunct="1">
              <a:lnSpc>
                <a:spcPct val="120000"/>
              </a:lnSpc>
              <a:spcBef>
                <a:spcPts val="600"/>
              </a:spcBef>
              <a:spcAft>
                <a:spcPts val="0"/>
              </a:spcAft>
              <a:buClr>
                <a:srgbClr val="25A8DC"/>
              </a:buClr>
              <a:buSzPct val="100000"/>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Transmission owners or operators </a:t>
            </a:r>
          </a:p>
          <a:p>
            <a:pPr marL="457200" marR="0" lvl="0" indent="-283464" algn="l" defTabSz="914400" rtl="0" eaLnBrk="1" fontAlgn="auto" latinLnBrk="0" hangingPunct="1">
              <a:lnSpc>
                <a:spcPct val="120000"/>
              </a:lnSpc>
              <a:spcBef>
                <a:spcPts val="600"/>
              </a:spcBef>
              <a:spcAft>
                <a:spcPts val="0"/>
              </a:spcAft>
              <a:buClr>
                <a:srgbClr val="25A8DC"/>
              </a:buClr>
              <a:buSzPct val="100000"/>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Distribution providers </a:t>
            </a:r>
          </a:p>
          <a:p>
            <a:pPr marL="457200" marR="0" lvl="0" indent="-283464" algn="l" defTabSz="914400" rtl="0" eaLnBrk="1" fontAlgn="auto" latinLnBrk="0" hangingPunct="1">
              <a:lnSpc>
                <a:spcPct val="120000"/>
              </a:lnSpc>
              <a:spcBef>
                <a:spcPts val="600"/>
              </a:spcBef>
              <a:spcAft>
                <a:spcPts val="0"/>
              </a:spcAft>
              <a:buClr>
                <a:srgbClr val="25A8DC"/>
              </a:buClr>
              <a:buSzPct val="100000"/>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Fuel suppliers</a:t>
            </a:r>
          </a:p>
        </p:txBody>
      </p:sp>
      <p:pic>
        <p:nvPicPr>
          <p:cNvPr id="14" name="Graphic 13" descr="Construction worker female outline">
            <a:extLst>
              <a:ext uri="{FF2B5EF4-FFF2-40B4-BE49-F238E27FC236}">
                <a16:creationId xmlns:a16="http://schemas.microsoft.com/office/drawing/2014/main" id="{65235B15-B94D-E46C-6C1C-8B0792BCDB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0450" y="2982882"/>
            <a:ext cx="2848327" cy="2848327"/>
          </a:xfrm>
          <a:prstGeom prst="rect">
            <a:avLst/>
          </a:prstGeom>
        </p:spPr>
      </p:pic>
      <p:pic>
        <p:nvPicPr>
          <p:cNvPr id="16" name="Graphic 15" descr="High voltage outline">
            <a:extLst>
              <a:ext uri="{FF2B5EF4-FFF2-40B4-BE49-F238E27FC236}">
                <a16:creationId xmlns:a16="http://schemas.microsoft.com/office/drawing/2014/main" id="{80472051-31A5-0963-1F80-2ED1EA3A01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08800" y="4693726"/>
            <a:ext cx="400788" cy="400788"/>
          </a:xfrm>
          <a:prstGeom prst="rect">
            <a:avLst/>
          </a:prstGeom>
        </p:spPr>
      </p:pic>
    </p:spTree>
    <p:extLst>
      <p:ext uri="{BB962C8B-B14F-4D97-AF65-F5344CB8AC3E}">
        <p14:creationId xmlns:p14="http://schemas.microsoft.com/office/powerpoint/2010/main" val="1696810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2ADE1C-52DB-D6FF-4A92-945E2D31181F}"/>
              </a:ext>
            </a:extLst>
          </p:cNvPr>
          <p:cNvSpPr/>
          <p:nvPr/>
        </p:nvSpPr>
        <p:spPr>
          <a:xfrm>
            <a:off x="523394" y="492937"/>
            <a:ext cx="4734407"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43" name="object 1343"/>
          <p:cNvSpPr txBox="1">
            <a:spLocks noGrp="1"/>
          </p:cNvSpPr>
          <p:nvPr>
            <p:ph type="title"/>
          </p:nvPr>
        </p:nvSpPr>
        <p:spPr>
          <a:xfrm>
            <a:off x="889000" y="785661"/>
            <a:ext cx="13046891" cy="850392"/>
          </a:xfrm>
        </p:spPr>
        <p:txBody>
          <a:bodyPr/>
          <a:lstStyle/>
          <a:p>
            <a:r>
              <a:rPr lang="en-US" sz="5000"/>
              <a:t>Cost match</a:t>
            </a:r>
          </a:p>
        </p:txBody>
      </p:sp>
      <p:pic>
        <p:nvPicPr>
          <p:cNvPr id="5" name="Picture 2">
            <a:extLst>
              <a:ext uri="{FF2B5EF4-FFF2-40B4-BE49-F238E27FC236}">
                <a16:creationId xmlns:a16="http://schemas.microsoft.com/office/drawing/2014/main" id="{FD353154-546E-EC5F-4083-A9294F2AEAE4}"/>
              </a:ext>
            </a:extLst>
          </p:cNvPr>
          <p:cNvPicPr>
            <a:picLocks noChangeAspect="1" noChangeArrowheads="1"/>
          </p:cNvPicPr>
          <p:nvPr/>
        </p:nvPicPr>
        <p:blipFill>
          <a:blip r:embed="rId3"/>
          <a:srcRect/>
          <a:stretch>
            <a:fillRect/>
          </a:stretch>
        </p:blipFill>
        <p:spPr bwMode="auto">
          <a:xfrm>
            <a:off x="10684155" y="6477000"/>
            <a:ext cx="2818702" cy="753687"/>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4">
            <a:extLst>
              <a:ext uri="{FF2B5EF4-FFF2-40B4-BE49-F238E27FC236}">
                <a16:creationId xmlns:a16="http://schemas.microsoft.com/office/drawing/2014/main" id="{4DBA3767-A122-F096-069F-29A16E1E2822}"/>
              </a:ext>
            </a:extLst>
          </p:cNvPr>
          <p:cNvSpPr/>
          <p:nvPr/>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object 3244">
            <a:extLst>
              <a:ext uri="{FF2B5EF4-FFF2-40B4-BE49-F238E27FC236}">
                <a16:creationId xmlns:a16="http://schemas.microsoft.com/office/drawing/2014/main" id="{792950B0-65CD-6E9D-940C-796CBF628E60}"/>
              </a:ext>
            </a:extLst>
          </p:cNvPr>
          <p:cNvSpPr txBox="1"/>
          <p:nvPr/>
        </p:nvSpPr>
        <p:spPr>
          <a:xfrm>
            <a:off x="889000" y="6858000"/>
            <a:ext cx="7438538" cy="416629"/>
          </a:xfrm>
          <a:prstGeom prst="rect">
            <a:avLst/>
          </a:prstGeom>
        </p:spPr>
        <p:txBody>
          <a:bodyPr vert="horz" wrap="square" lIns="0" tIns="77637" rIns="0" bIns="0" rtlCol="0">
            <a:spAutoFit/>
          </a:bodyPr>
          <a:lstStyle/>
          <a:p>
            <a:pPr marL="17445" marR="0" lvl="0" indent="0" defTabSz="914400" eaLnBrk="1" fontAlgn="auto" latinLnBrk="0" hangingPunct="1">
              <a:lnSpc>
                <a:spcPct val="100000"/>
              </a:lnSpc>
              <a:spcBef>
                <a:spcPts val="611"/>
              </a:spcBef>
              <a:spcAft>
                <a:spcPts val="0"/>
              </a:spcAft>
              <a:buClrTx/>
              <a:buSzTx/>
              <a:buFontTx/>
              <a:buNone/>
              <a:tabLst/>
              <a:defRPr/>
            </a:pPr>
            <a:fld id="{0D8E05A4-415D-3842-BD69-E143711ACA4B}" type="slidenum">
              <a:rPr kumimoji="0" lang="en-US" sz="2198" b="1" i="0" u="none" strike="noStrike" kern="0" cap="none" spc="0" normalizeH="0" baseline="0" noProof="0" smtClean="0">
                <a:ln>
                  <a:noFill/>
                </a:ln>
                <a:solidFill>
                  <a:srgbClr val="2460AD"/>
                </a:solidFill>
                <a:effectLst/>
                <a:uLnTx/>
                <a:uFillTx/>
                <a:latin typeface="Avenir LT Std 65 Medium"/>
                <a:cs typeface="Avenir LT Std 65 Medium"/>
              </a:rPr>
              <a:pPr marL="17445" marR="0" lvl="0" indent="0" defTabSz="914400" eaLnBrk="1" fontAlgn="auto" latinLnBrk="0" hangingPunct="1">
                <a:lnSpc>
                  <a:spcPct val="100000"/>
                </a:lnSpc>
                <a:spcBef>
                  <a:spcPts val="611"/>
                </a:spcBef>
                <a:spcAft>
                  <a:spcPts val="0"/>
                </a:spcAft>
                <a:buClrTx/>
                <a:buSzTx/>
                <a:buFontTx/>
                <a:buNone/>
                <a:tabLst/>
                <a:defRPr/>
              </a:pPr>
              <a:t>15</a:t>
            </a:fld>
            <a:endParaRPr kumimoji="0" lang="en-US" sz="1786" b="0" i="0" u="none" strike="noStrike" kern="0" cap="none" spc="-27" normalizeH="0" baseline="0" noProof="0">
              <a:ln>
                <a:noFill/>
              </a:ln>
              <a:solidFill>
                <a:srgbClr val="231F20"/>
              </a:solidFill>
              <a:effectLst/>
              <a:uLnTx/>
              <a:uFillTx/>
              <a:latin typeface="Arial"/>
              <a:cs typeface="Arial"/>
            </a:endParaRPr>
          </a:p>
        </p:txBody>
      </p:sp>
      <p:sp>
        <p:nvSpPr>
          <p:cNvPr id="8" name="Text Placeholder 21">
            <a:extLst>
              <a:ext uri="{FF2B5EF4-FFF2-40B4-BE49-F238E27FC236}">
                <a16:creationId xmlns:a16="http://schemas.microsoft.com/office/drawing/2014/main" id="{061A3DA3-F4A2-106A-0C43-589D0F66FD71}"/>
              </a:ext>
            </a:extLst>
          </p:cNvPr>
          <p:cNvSpPr txBox="1">
            <a:spLocks/>
          </p:cNvSpPr>
          <p:nvPr/>
        </p:nvSpPr>
        <p:spPr>
          <a:xfrm>
            <a:off x="480928" y="2204754"/>
            <a:ext cx="12208130" cy="4581411"/>
          </a:xfrm>
          <a:prstGeom prst="rect">
            <a:avLst/>
          </a:prstGeom>
        </p:spPr>
        <p:txBody>
          <a:bodyPr lIns="91440" tIns="45720" rIns="91440" bIns="45720" anchor="t">
            <a:noAutofit/>
          </a:bodyPr>
          <a:lstStyle>
            <a:lvl1pPr marL="283464" indent="-283464" algn="l" defTabSz="914400" rtl="0" eaLnBrk="1" latinLnBrk="0" hangingPunct="1">
              <a:lnSpc>
                <a:spcPct val="90000"/>
              </a:lnSpc>
              <a:spcBef>
                <a:spcPts val="0"/>
              </a:spcBef>
              <a:buClr>
                <a:srgbClr val="25A8DC"/>
              </a:buClr>
              <a:buSzPct val="6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914400" indent="-283464" algn="l" defTabSz="914400" rtl="0" eaLnBrk="1" latinLnBrk="0" hangingPunct="1">
              <a:lnSpc>
                <a:spcPct val="100000"/>
              </a:lnSpc>
              <a:spcBef>
                <a:spcPts val="0"/>
              </a:spcBef>
              <a:buClr>
                <a:srgbClr val="25A8DC"/>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545336" indent="-283464" algn="l" defTabSz="914400" rtl="0" eaLnBrk="1" latinLnBrk="0" hangingPunct="1">
              <a:lnSpc>
                <a:spcPct val="100000"/>
              </a:lnSpc>
              <a:spcBef>
                <a:spcPts val="0"/>
              </a:spcBef>
              <a:buClr>
                <a:srgbClr val="25A8DC"/>
              </a:buClr>
              <a:buSzPct val="90000"/>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3pPr>
            <a:lvl4pPr marL="2167128" indent="-283464" algn="l" defTabSz="914400" rtl="0" eaLnBrk="1" latinLnBrk="0" hangingPunct="1">
              <a:lnSpc>
                <a:spcPct val="90000"/>
              </a:lnSpc>
              <a:spcBef>
                <a:spcPts val="0"/>
              </a:spcBef>
              <a:buClr>
                <a:srgbClr val="25A8D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210" marR="0" lvl="0" indent="-283210" algn="l" defTabSz="914400" rtl="0" eaLnBrk="1" fontAlgn="auto" latinLnBrk="0" hangingPunct="1">
              <a:lnSpc>
                <a:spcPct val="100000"/>
              </a:lnSpc>
              <a:spcBef>
                <a:spcPts val="600"/>
              </a:spcBef>
              <a:spcAft>
                <a:spcPts val="1200"/>
              </a:spcAft>
              <a:buClr>
                <a:srgbClr val="25A8DC"/>
              </a:buClr>
              <a:buSzPct val="100000"/>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Grant recipients much provide a </a:t>
            </a:r>
            <a:r>
              <a:rPr kumimoji="0" lang="en-US" sz="2800" b="1" i="0" u="none" strike="noStrike" kern="1200" cap="none" spc="0" normalizeH="0" baseline="0" noProof="0">
                <a:ln>
                  <a:noFill/>
                </a:ln>
                <a:solidFill>
                  <a:prstClr val="black"/>
                </a:solidFill>
                <a:effectLst/>
                <a:uLnTx/>
                <a:uFillTx/>
                <a:latin typeface="Arial"/>
                <a:ea typeface="+mn-ea"/>
                <a:cs typeface="Arial"/>
              </a:rPr>
              <a:t>15% cost match </a:t>
            </a:r>
            <a:r>
              <a:rPr kumimoji="0" lang="en-US" sz="2800" b="0" i="0" u="none" strike="noStrike" kern="1200" cap="none" spc="0" normalizeH="0" baseline="0" noProof="0">
                <a:ln>
                  <a:noFill/>
                </a:ln>
                <a:solidFill>
                  <a:prstClr val="black"/>
                </a:solidFill>
                <a:effectLst/>
                <a:uLnTx/>
                <a:uFillTx/>
                <a:latin typeface="Arial"/>
                <a:ea typeface="+mn-ea"/>
                <a:cs typeface="Arial"/>
              </a:rPr>
              <a:t>on all federal funds.</a:t>
            </a:r>
          </a:p>
          <a:p>
            <a:pPr marL="283210" marR="0" lvl="0" indent="-283210" algn="l" defTabSz="914400" rtl="0" eaLnBrk="1" fontAlgn="auto" latinLnBrk="0" hangingPunct="1">
              <a:lnSpc>
                <a:spcPct val="100000"/>
              </a:lnSpc>
              <a:spcBef>
                <a:spcPts val="600"/>
              </a:spcBef>
              <a:spcAft>
                <a:spcPts val="1200"/>
              </a:spcAft>
              <a:buClr>
                <a:srgbClr val="25A8DC"/>
              </a:buClr>
              <a:buSzPct val="100000"/>
              <a:buFont typeface="Arial" panose="020B0604020202020204" pitchFamily="34" charset="0"/>
              <a:buChar char="•"/>
              <a:tabLst/>
              <a:defRPr/>
            </a:pPr>
            <a:r>
              <a:rPr lang="en-US" sz="2800">
                <a:solidFill>
                  <a:prstClr val="black"/>
                </a:solidFill>
                <a:latin typeface="Arial"/>
                <a:cs typeface="Arial"/>
              </a:rPr>
              <a:t>All sub-granted funds for resilience projects have a </a:t>
            </a:r>
            <a:r>
              <a:rPr lang="en-US" sz="2800" b="1">
                <a:solidFill>
                  <a:prstClr val="black"/>
                </a:solidFill>
                <a:latin typeface="Arial"/>
                <a:cs typeface="Arial"/>
              </a:rPr>
              <a:t>100% or 1/3 cost match requirement</a:t>
            </a:r>
            <a:r>
              <a:rPr lang="en-US" sz="2800">
                <a:solidFill>
                  <a:prstClr val="black"/>
                </a:solidFill>
                <a:latin typeface="Arial"/>
                <a:cs typeface="Arial"/>
              </a:rPr>
              <a:t> depending on the sub-grantee.</a:t>
            </a:r>
            <a:endParaRPr kumimoji="0" lang="en-US" sz="2800" b="0" i="0" u="none" strike="noStrike" kern="1200" cap="none" spc="0" normalizeH="0" baseline="0" noProof="0">
              <a:ln>
                <a:noFill/>
              </a:ln>
              <a:solidFill>
                <a:prstClr val="black"/>
              </a:solidFill>
              <a:effectLst/>
              <a:uLnTx/>
              <a:uFillTx/>
              <a:latin typeface="Arial"/>
              <a:ea typeface="+mn-ea"/>
              <a:cs typeface="Arial"/>
            </a:endParaRPr>
          </a:p>
          <a:p>
            <a:pPr marL="283210" marR="0" lvl="0" indent="-283210" algn="l" defTabSz="914400" rtl="0" eaLnBrk="1" fontAlgn="auto" latinLnBrk="0" hangingPunct="1">
              <a:lnSpc>
                <a:spcPct val="100000"/>
              </a:lnSpc>
              <a:spcBef>
                <a:spcPts val="600"/>
              </a:spcBef>
              <a:spcAft>
                <a:spcPts val="1200"/>
              </a:spcAft>
              <a:buClr>
                <a:srgbClr val="25A8DC"/>
              </a:buClr>
              <a:buSzPct val="100000"/>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Cost match can be</a:t>
            </a:r>
            <a:r>
              <a:rPr kumimoji="0" lang="en-US" sz="2800" b="1" i="0" u="none" strike="noStrike" kern="1200" cap="none" spc="0" normalizeH="0" baseline="0" noProof="0">
                <a:ln>
                  <a:noFill/>
                </a:ln>
                <a:solidFill>
                  <a:prstClr val="black"/>
                </a:solidFill>
                <a:effectLst/>
                <a:uLnTx/>
                <a:uFillTx/>
                <a:latin typeface="Arial"/>
                <a:ea typeface="+mn-ea"/>
                <a:cs typeface="Arial"/>
              </a:rPr>
              <a:t> in-kind contributions</a:t>
            </a:r>
            <a:r>
              <a:rPr kumimoji="0" lang="en-US" sz="2800" b="0" i="0" u="none" strike="noStrike" kern="1200" cap="none" spc="0" normalizeH="0" baseline="0" noProof="0">
                <a:ln>
                  <a:noFill/>
                </a:ln>
                <a:solidFill>
                  <a:prstClr val="black"/>
                </a:solidFill>
                <a:effectLst/>
                <a:uLnTx/>
                <a:uFillTx/>
                <a:latin typeface="Arial"/>
                <a:ea typeface="+mn-ea"/>
                <a:cs typeface="Arial"/>
              </a:rPr>
              <a:t>, such as staff time.</a:t>
            </a:r>
          </a:p>
          <a:p>
            <a:pPr marL="283210" marR="0" lvl="0" indent="-283210" algn="l" defTabSz="914400" rtl="0" eaLnBrk="1" fontAlgn="auto" latinLnBrk="0" hangingPunct="1">
              <a:lnSpc>
                <a:spcPct val="100000"/>
              </a:lnSpc>
              <a:spcBef>
                <a:spcPts val="600"/>
              </a:spcBef>
              <a:spcAft>
                <a:spcPts val="1200"/>
              </a:spcAft>
              <a:buClr>
                <a:srgbClr val="25A8DC"/>
              </a:buClr>
              <a:buSzPct val="100000"/>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Cost match can be provided by other entities. </a:t>
            </a:r>
          </a:p>
          <a:p>
            <a:pPr marL="283210" marR="0" lvl="0" indent="-283210" algn="l" defTabSz="914400" rtl="0" eaLnBrk="1" fontAlgn="auto" latinLnBrk="0" hangingPunct="1">
              <a:lnSpc>
                <a:spcPct val="100000"/>
              </a:lnSpc>
              <a:spcBef>
                <a:spcPts val="600"/>
              </a:spcBef>
              <a:spcAft>
                <a:spcPts val="1200"/>
              </a:spcAft>
              <a:buClr>
                <a:srgbClr val="25A8DC"/>
              </a:buClr>
              <a:buSzPct val="100000"/>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With very limited exceptions, federal funding cannot be used as cost match for these federal grants.</a:t>
            </a:r>
          </a:p>
          <a:p>
            <a:pPr marL="283210" marR="0" lvl="0" indent="-283210" algn="l" defTabSz="914400" rtl="0" eaLnBrk="1" fontAlgn="auto" latinLnBrk="0" hangingPunct="1">
              <a:lnSpc>
                <a:spcPct val="120000"/>
              </a:lnSpc>
              <a:spcBef>
                <a:spcPts val="600"/>
              </a:spcBef>
              <a:spcAft>
                <a:spcPts val="0"/>
              </a:spcAft>
              <a:buClr>
                <a:srgbClr val="25A8DC"/>
              </a:buClr>
              <a:buSzPct val="100000"/>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42962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56DA51-FC15-BFC9-86FD-099EE22C36B2}"/>
              </a:ext>
            </a:extLst>
          </p:cNvPr>
          <p:cNvSpPr>
            <a:spLocks noGrp="1"/>
          </p:cNvSpPr>
          <p:nvPr>
            <p:ph type="title"/>
          </p:nvPr>
        </p:nvSpPr>
        <p:spPr>
          <a:xfrm>
            <a:off x="923544" y="786384"/>
            <a:ext cx="11918950" cy="850392"/>
          </a:xfrm>
        </p:spPr>
        <p:txBody>
          <a:bodyPr anchor="ctr">
            <a:normAutofit/>
          </a:bodyPr>
          <a:lstStyle/>
          <a:p>
            <a:r>
              <a:rPr lang="en-US" sz="4000"/>
              <a:t>Funds awarded to date</a:t>
            </a:r>
          </a:p>
        </p:txBody>
      </p:sp>
      <p:graphicFrame>
        <p:nvGraphicFramePr>
          <p:cNvPr id="8" name="Text Placeholder 1">
            <a:extLst>
              <a:ext uri="{FF2B5EF4-FFF2-40B4-BE49-F238E27FC236}">
                <a16:creationId xmlns:a16="http://schemas.microsoft.com/office/drawing/2014/main" id="{BCCFF8BD-3884-72CE-5E21-D8E855ACC95A}"/>
              </a:ext>
            </a:extLst>
          </p:cNvPr>
          <p:cNvGraphicFramePr/>
          <p:nvPr>
            <p:extLst>
              <p:ext uri="{D42A27DB-BD31-4B8C-83A1-F6EECF244321}">
                <p14:modId xmlns:p14="http://schemas.microsoft.com/office/powerpoint/2010/main" val="1481078169"/>
              </p:ext>
            </p:extLst>
          </p:nvPr>
        </p:nvGraphicFramePr>
        <p:xfrm>
          <a:off x="923544" y="2203072"/>
          <a:ext cx="12068975" cy="4164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0698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A04BDDD-9C5C-C9D6-CA1B-30CA656C7925}"/>
              </a:ext>
            </a:extLst>
          </p:cNvPr>
          <p:cNvSpPr/>
          <p:nvPr/>
        </p:nvSpPr>
        <p:spPr>
          <a:xfrm>
            <a:off x="1082436" y="3263899"/>
            <a:ext cx="7420069" cy="34093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2800" b="1"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Tribal Allocations for FY22 + FY23</a:t>
            </a:r>
          </a:p>
          <a:p>
            <a:pPr marL="0" marR="0" lvl="0" indent="0" algn="ctr" defTabSz="914400" eaLnBrk="1" fontAlgn="auto" latinLnBrk="0" hangingPunct="1">
              <a:lnSpc>
                <a:spcPct val="107000"/>
              </a:lnSpc>
              <a:spcBef>
                <a:spcPts val="0"/>
              </a:spcBef>
              <a:spcAft>
                <a:spcPts val="800"/>
              </a:spcAft>
              <a:buClrTx/>
              <a:buSzTx/>
              <a:buFontTx/>
              <a:buNone/>
              <a:tabLst/>
              <a:defRPr/>
            </a:pPr>
            <a:endParaRPr kumimoji="0" lang="en-US" sz="2800" b="1"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eaLnBrk="1" fontAlgn="auto" latinLnBrk="0" hangingPunct="1">
              <a:lnSpc>
                <a:spcPct val="107000"/>
              </a:lnSpc>
              <a:spcBef>
                <a:spcPts val="0"/>
              </a:spcBef>
              <a:spcAft>
                <a:spcPts val="800"/>
              </a:spcAft>
              <a:buClrTx/>
              <a:buSzTx/>
              <a:buFontTx/>
              <a:buNone/>
              <a:tabLst/>
              <a:defRPr/>
            </a:pPr>
            <a:endParaRPr lang="en-US" b="1">
              <a:solidFill>
                <a:prstClr val="black"/>
              </a:solidFill>
              <a:latin typeface="Calibri" panose="020F0502020204030204" pitchFamily="34" charset="0"/>
              <a:cs typeface="Calibri" panose="020F0502020204030204" pitchFamily="34" charset="0"/>
            </a:endParaRPr>
          </a:p>
          <a:p>
            <a:pPr marL="0" marR="0" lvl="0" indent="0" algn="ctr" defTabSz="914400" eaLnBrk="1" fontAlgn="auto" latinLnBrk="0" hangingPunct="1">
              <a:lnSpc>
                <a:spcPct val="107000"/>
              </a:lnSpc>
              <a:spcBef>
                <a:spcPts val="0"/>
              </a:spcBef>
              <a:spcAft>
                <a:spcPts val="80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eaLnBrk="1" fontAlgn="auto" latinLnBrk="0" hangingPunct="1">
              <a:lnSpc>
                <a:spcPct val="107000"/>
              </a:lnSpc>
              <a:spcBef>
                <a:spcPts val="0"/>
              </a:spcBef>
              <a:spcAft>
                <a:spcPts val="800"/>
              </a:spcAft>
              <a:buClrTx/>
              <a:buSzTx/>
              <a:buFontTx/>
              <a:buNone/>
              <a:tabLst/>
              <a:defRPr/>
            </a:pPr>
            <a:endParaRPr lang="en-US" b="1" kern="1200">
              <a:solidFill>
                <a:prstClr val="black"/>
              </a:solidFill>
              <a:latin typeface="Calibri" panose="020F0502020204030204" pitchFamily="34" charset="0"/>
              <a:cs typeface="Calibri" panose="020F0502020204030204" pitchFamily="34" charset="0"/>
            </a:endParaRPr>
          </a:p>
          <a:p>
            <a:pPr marL="0" marR="0" lvl="0" indent="0" algn="ctr" defTabSz="914400" eaLnBrk="1" fontAlgn="auto" latinLnBrk="0" hangingPunct="1">
              <a:lnSpc>
                <a:spcPct val="107000"/>
              </a:lnSpc>
              <a:spcBef>
                <a:spcPts val="0"/>
              </a:spcBef>
              <a:spcAft>
                <a:spcPts val="80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LT Std 65 Medium"/>
              <a:ea typeface="+mn-ea"/>
              <a:cs typeface="+mn-cs"/>
            </a:endParaRPr>
          </a:p>
        </p:txBody>
      </p:sp>
      <p:sp>
        <p:nvSpPr>
          <p:cNvPr id="6" name="Title 5">
            <a:extLst>
              <a:ext uri="{FF2B5EF4-FFF2-40B4-BE49-F238E27FC236}">
                <a16:creationId xmlns:a16="http://schemas.microsoft.com/office/drawing/2014/main" id="{AD8C4A48-5A78-5F78-7C7D-1E698D3006FF}"/>
              </a:ext>
            </a:extLst>
          </p:cNvPr>
          <p:cNvSpPr>
            <a:spLocks noGrp="1"/>
          </p:cNvSpPr>
          <p:nvPr>
            <p:ph type="title"/>
          </p:nvPr>
        </p:nvSpPr>
        <p:spPr/>
        <p:txBody>
          <a:bodyPr/>
          <a:lstStyle/>
          <a:p>
            <a:r>
              <a:rPr lang="en-US" sz="4000">
                <a:latin typeface="Avenir LT Std 65 Medium"/>
              </a:rPr>
              <a:t>Allocations available to Indian Tribes</a:t>
            </a:r>
          </a:p>
        </p:txBody>
      </p:sp>
      <p:pic>
        <p:nvPicPr>
          <p:cNvPr id="3" name="Graphic 921" descr="Forest scene with solid fill">
            <a:extLst>
              <a:ext uri="{FF2B5EF4-FFF2-40B4-BE49-F238E27FC236}">
                <a16:creationId xmlns:a16="http://schemas.microsoft.com/office/drawing/2014/main" id="{A58AB4FB-F6D9-01C7-17C9-A70210A4B1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0821" y="1808703"/>
            <a:ext cx="457200" cy="457200"/>
          </a:xfrm>
          <a:prstGeom prst="rect">
            <a:avLst/>
          </a:prstGeom>
        </p:spPr>
      </p:pic>
      <p:pic>
        <p:nvPicPr>
          <p:cNvPr id="4" name="Graphic 925" descr="Group with solid fill">
            <a:extLst>
              <a:ext uri="{FF2B5EF4-FFF2-40B4-BE49-F238E27FC236}">
                <a16:creationId xmlns:a16="http://schemas.microsoft.com/office/drawing/2014/main" id="{1E21D694-606E-BE6F-6403-A09865BF46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0821" y="1808703"/>
            <a:ext cx="457200" cy="457200"/>
          </a:xfrm>
          <a:prstGeom prst="rect">
            <a:avLst/>
          </a:prstGeom>
        </p:spPr>
      </p:pic>
      <p:pic>
        <p:nvPicPr>
          <p:cNvPr id="5" name="Graphic 926" descr="Lightning with solid fill">
            <a:extLst>
              <a:ext uri="{FF2B5EF4-FFF2-40B4-BE49-F238E27FC236}">
                <a16:creationId xmlns:a16="http://schemas.microsoft.com/office/drawing/2014/main" id="{0CCC5D48-22A5-14B2-BF9F-3B4AE3885F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0821" y="1808703"/>
            <a:ext cx="457200" cy="457200"/>
          </a:xfrm>
          <a:prstGeom prst="rect">
            <a:avLst/>
          </a:prstGeom>
        </p:spPr>
      </p:pic>
      <p:pic>
        <p:nvPicPr>
          <p:cNvPr id="7" name="Graphic 924" descr="Electrician male with solid fill">
            <a:extLst>
              <a:ext uri="{FF2B5EF4-FFF2-40B4-BE49-F238E27FC236}">
                <a16:creationId xmlns:a16="http://schemas.microsoft.com/office/drawing/2014/main" id="{1A0E99D4-A682-2481-5E8A-DB8C29673C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0821" y="1808703"/>
            <a:ext cx="457200" cy="457200"/>
          </a:xfrm>
          <a:prstGeom prst="rect">
            <a:avLst/>
          </a:prstGeom>
        </p:spPr>
      </p:pic>
      <p:pic>
        <p:nvPicPr>
          <p:cNvPr id="8" name="Graphic 922" descr="Bank with solid fill">
            <a:extLst>
              <a:ext uri="{FF2B5EF4-FFF2-40B4-BE49-F238E27FC236}">
                <a16:creationId xmlns:a16="http://schemas.microsoft.com/office/drawing/2014/main" id="{4B11CD80-0C3F-32C1-C0F9-D77518F819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0821" y="1808703"/>
            <a:ext cx="457200" cy="457200"/>
          </a:xfrm>
          <a:prstGeom prst="rect">
            <a:avLst/>
          </a:prstGeom>
        </p:spPr>
      </p:pic>
      <p:sp>
        <p:nvSpPr>
          <p:cNvPr id="10" name="Rectangle 6">
            <a:extLst>
              <a:ext uri="{FF2B5EF4-FFF2-40B4-BE49-F238E27FC236}">
                <a16:creationId xmlns:a16="http://schemas.microsoft.com/office/drawing/2014/main" id="{A010EFB5-1110-4F44-17AA-6C0560C15FAB}"/>
              </a:ext>
            </a:extLst>
          </p:cNvPr>
          <p:cNvSpPr>
            <a:spLocks noChangeArrowheads="1"/>
          </p:cNvSpPr>
          <p:nvPr/>
        </p:nvSpPr>
        <p:spPr bwMode="auto">
          <a:xfrm>
            <a:off x="170821" y="1808703"/>
            <a:ext cx="1381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TextBox 12">
            <a:extLst>
              <a:ext uri="{FF2B5EF4-FFF2-40B4-BE49-F238E27FC236}">
                <a16:creationId xmlns:a16="http://schemas.microsoft.com/office/drawing/2014/main" id="{9DC37CA2-826D-4728-539C-C017700C41B2}"/>
              </a:ext>
            </a:extLst>
          </p:cNvPr>
          <p:cNvSpPr txBox="1"/>
          <p:nvPr/>
        </p:nvSpPr>
        <p:spPr>
          <a:xfrm>
            <a:off x="923544" y="1642748"/>
            <a:ext cx="7420069" cy="1277273"/>
          </a:xfrm>
          <a:prstGeom prst="rect">
            <a:avLst/>
          </a:prstGeom>
          <a:noFill/>
          <a:ln>
            <a:noFill/>
          </a:ln>
        </p:spPr>
        <p:txBody>
          <a:bodyPr wrap="square" lIns="91440" tIns="45720" rIns="91440" bIns="45720" rtlCol="0" anchor="t">
            <a:spAutoFit/>
          </a:bodyPr>
          <a:lstStyle/>
          <a:p>
            <a:pPr marL="457200" marR="0" lvl="0" indent="0" algn="l" defTabSz="914400" rtl="0" eaLnBrk="1" fontAlgn="base" latinLnBrk="0" hangingPunct="1">
              <a:lnSpc>
                <a:spcPct val="100000"/>
              </a:lnSpc>
              <a:spcBef>
                <a:spcPts val="1200"/>
              </a:spcBef>
              <a:spcAft>
                <a:spcPts val="0"/>
              </a:spcAft>
              <a:buClr>
                <a:srgbClr val="1CA6DF"/>
              </a:buClr>
              <a:buSzTx/>
              <a:buFont typeface="Arial" panose="020B0604020202020204" pitchFamily="34" charset="0"/>
              <a:buChar char="•"/>
              <a:tabLst/>
              <a:defRPr/>
            </a:pPr>
            <a:endParaRPr kumimoji="0" lang="en-US" sz="100" b="0" i="0" u="none" strike="noStrike" kern="0" cap="none" spc="0" normalizeH="0" baseline="0" noProof="0">
              <a:ln>
                <a:noFill/>
              </a:ln>
              <a:solidFill>
                <a:srgbClr val="000000"/>
              </a:solidFill>
              <a:effectLst/>
              <a:uLnTx/>
              <a:uFillTx/>
              <a:latin typeface="Avenir LT Std 65 Medium"/>
            </a:endParaRPr>
          </a:p>
          <a:p>
            <a:pPr marL="525780" marR="0" lvl="0" indent="-342900" algn="l" defTabSz="914400" rtl="0" eaLnBrk="1" fontAlgn="base" latinLnBrk="0" hangingPunct="1">
              <a:lnSpc>
                <a:spcPct val="100000"/>
              </a:lnSpc>
              <a:spcBef>
                <a:spcPts val="1200"/>
              </a:spcBef>
              <a:spcAft>
                <a:spcPts val="0"/>
              </a:spcAft>
              <a:buClr>
                <a:srgbClr val="1CA6DF"/>
              </a:buClr>
              <a:buSzTx/>
              <a:buFont typeface="Arial" panose="020B0604020202020204" pitchFamily="34" charset="0"/>
              <a:buChar char="•"/>
              <a:tabLst/>
              <a:defRPr/>
            </a:pPr>
            <a:r>
              <a:rPr kumimoji="0" lang="en-US" sz="2800" b="1" i="0" u="none" strike="noStrike" kern="0" cap="none" spc="0" normalizeH="0" baseline="0" noProof="0">
                <a:ln>
                  <a:noFill/>
                </a:ln>
                <a:solidFill>
                  <a:srgbClr val="2460AD"/>
                </a:solidFill>
                <a:effectLst/>
                <a:uLnTx/>
                <a:uFillTx/>
                <a:latin typeface="Calibri"/>
                <a:cs typeface="Calibri"/>
              </a:rPr>
              <a:t>$</a:t>
            </a:r>
            <a:r>
              <a:rPr lang="en-US" sz="2800" b="1">
                <a:solidFill>
                  <a:srgbClr val="2460AD"/>
                </a:solidFill>
                <a:latin typeface="Calibri"/>
                <a:cs typeface="Calibri"/>
              </a:rPr>
              <a:t>100</a:t>
            </a:r>
            <a:r>
              <a:rPr kumimoji="0" lang="en-US" sz="2800" b="1" i="0" u="none" strike="noStrike" kern="0" cap="none" spc="0" normalizeH="0" baseline="0" noProof="0">
                <a:ln>
                  <a:noFill/>
                </a:ln>
                <a:solidFill>
                  <a:srgbClr val="2460AD"/>
                </a:solidFill>
                <a:effectLst/>
                <a:uLnTx/>
                <a:uFillTx/>
                <a:latin typeface="Calibri"/>
                <a:cs typeface="Calibri"/>
              </a:rPr>
              <a:t> Million </a:t>
            </a:r>
            <a:r>
              <a:rPr kumimoji="0" lang="en-US" sz="2800" b="0" i="0" u="none" strike="noStrike" kern="0" cap="none" spc="0" normalizeH="0" baseline="0" noProof="0">
                <a:ln>
                  <a:noFill/>
                </a:ln>
                <a:solidFill>
                  <a:srgbClr val="000000"/>
                </a:solidFill>
                <a:effectLst/>
                <a:uLnTx/>
                <a:uFillTx/>
                <a:latin typeface="Calibri"/>
                <a:cs typeface="Calibri"/>
              </a:rPr>
              <a:t>available for FY22</a:t>
            </a:r>
            <a:endParaRPr lang="en-US" sz="2800" b="0" i="0" u="none" strike="noStrike" kern="0" cap="none" spc="0" normalizeH="0" baseline="0" noProof="0">
              <a:ln>
                <a:noFill/>
              </a:ln>
              <a:solidFill>
                <a:srgbClr val="000000"/>
              </a:solidFill>
              <a:effectLst/>
              <a:uLnTx/>
              <a:uFillTx/>
              <a:latin typeface="Calibri"/>
              <a:cs typeface="Calibri"/>
            </a:endParaRPr>
          </a:p>
          <a:p>
            <a:pPr marL="525780" marR="0" lvl="0" indent="-342900" algn="l" defTabSz="914400" rtl="0" eaLnBrk="1" fontAlgn="base" latinLnBrk="0" hangingPunct="1">
              <a:lnSpc>
                <a:spcPct val="100000"/>
              </a:lnSpc>
              <a:spcBef>
                <a:spcPts val="1200"/>
              </a:spcBef>
              <a:spcAft>
                <a:spcPts val="0"/>
              </a:spcAft>
              <a:buClr>
                <a:srgbClr val="1CA6DF"/>
              </a:buClr>
              <a:buSzTx/>
              <a:buFont typeface="Arial" panose="020B0604020202020204" pitchFamily="34" charset="0"/>
              <a:buChar char="•"/>
              <a:tabLst/>
              <a:defRPr/>
            </a:pPr>
            <a:r>
              <a:rPr kumimoji="0" lang="en-US" sz="2800" b="1" i="0" u="none" strike="noStrike" kern="0" cap="none" spc="0" normalizeH="0" baseline="0" noProof="0">
                <a:ln>
                  <a:noFill/>
                </a:ln>
                <a:solidFill>
                  <a:srgbClr val="2460AD"/>
                </a:solidFill>
                <a:effectLst/>
                <a:uLnTx/>
                <a:uFillTx/>
                <a:latin typeface="Calibri"/>
                <a:cs typeface="Calibri"/>
              </a:rPr>
              <a:t>$</a:t>
            </a:r>
            <a:r>
              <a:rPr lang="en-US" sz="2800" b="1">
                <a:solidFill>
                  <a:srgbClr val="2460AD"/>
                </a:solidFill>
                <a:latin typeface="Calibri"/>
                <a:cs typeface="Calibri"/>
              </a:rPr>
              <a:t>92</a:t>
            </a:r>
            <a:r>
              <a:rPr kumimoji="0" lang="en-US" sz="2800" b="1" i="0" u="none" strike="noStrike" kern="0" cap="none" spc="0" normalizeH="0" baseline="0" noProof="0">
                <a:ln>
                  <a:noFill/>
                </a:ln>
                <a:solidFill>
                  <a:srgbClr val="2460AD"/>
                </a:solidFill>
                <a:effectLst/>
                <a:uLnTx/>
                <a:uFillTx/>
                <a:latin typeface="Calibri"/>
                <a:cs typeface="Calibri"/>
              </a:rPr>
              <a:t> Million </a:t>
            </a:r>
            <a:r>
              <a:rPr kumimoji="0" lang="en-US" sz="2800" b="0" i="0" u="none" strike="noStrike" kern="0" cap="none" spc="0" normalizeH="0" baseline="0" noProof="0">
                <a:ln>
                  <a:noFill/>
                </a:ln>
                <a:solidFill>
                  <a:srgbClr val="000000"/>
                </a:solidFill>
                <a:effectLst/>
                <a:uLnTx/>
                <a:uFillTx/>
                <a:latin typeface="Calibri"/>
                <a:cs typeface="Calibri"/>
              </a:rPr>
              <a:t>available for FY23</a:t>
            </a:r>
            <a:endParaRPr kumimoji="0" lang="en-US" sz="1800" b="0" i="0" u="none" strike="noStrike" kern="0" cap="none" spc="0" normalizeH="0" baseline="0" noProof="0">
              <a:ln>
                <a:noFill/>
              </a:ln>
              <a:solidFill>
                <a:sysClr val="windowText" lastClr="000000"/>
              </a:solidFill>
              <a:effectLst/>
              <a:uLnTx/>
              <a:uFillTx/>
              <a:latin typeface="Calibri"/>
              <a:cs typeface="Calibri"/>
            </a:endParaRPr>
          </a:p>
        </p:txBody>
      </p:sp>
      <p:graphicFrame>
        <p:nvGraphicFramePr>
          <p:cNvPr id="9" name="Table 14">
            <a:extLst>
              <a:ext uri="{FF2B5EF4-FFF2-40B4-BE49-F238E27FC236}">
                <a16:creationId xmlns:a16="http://schemas.microsoft.com/office/drawing/2014/main" id="{E00BE8B5-5376-6C40-0FA4-8B7A9904F35C}"/>
              </a:ext>
            </a:extLst>
          </p:cNvPr>
          <p:cNvGraphicFramePr>
            <a:graphicFrameLocks noGrp="1"/>
          </p:cNvGraphicFramePr>
          <p:nvPr>
            <p:extLst>
              <p:ext uri="{D42A27DB-BD31-4B8C-83A1-F6EECF244321}">
                <p14:modId xmlns:p14="http://schemas.microsoft.com/office/powerpoint/2010/main" val="4258784542"/>
              </p:ext>
            </p:extLst>
          </p:nvPr>
        </p:nvGraphicFramePr>
        <p:xfrm>
          <a:off x="1750821" y="4207093"/>
          <a:ext cx="6083300" cy="2072640"/>
        </p:xfrm>
        <a:graphic>
          <a:graphicData uri="http://schemas.openxmlformats.org/drawingml/2006/table">
            <a:tbl>
              <a:tblPr firstRow="1" bandRow="1">
                <a:tableStyleId>{2D5ABB26-0587-4C30-8999-92F81FD0307C}</a:tableStyleId>
              </a:tblPr>
              <a:tblGrid>
                <a:gridCol w="3041650">
                  <a:extLst>
                    <a:ext uri="{9D8B030D-6E8A-4147-A177-3AD203B41FA5}">
                      <a16:colId xmlns:a16="http://schemas.microsoft.com/office/drawing/2014/main" val="1416678082"/>
                    </a:ext>
                  </a:extLst>
                </a:gridCol>
                <a:gridCol w="3041650">
                  <a:extLst>
                    <a:ext uri="{9D8B030D-6E8A-4147-A177-3AD203B41FA5}">
                      <a16:colId xmlns:a16="http://schemas.microsoft.com/office/drawing/2014/main" val="2214912197"/>
                    </a:ext>
                  </a:extLst>
                </a:gridCol>
              </a:tblGrid>
              <a:tr h="389330">
                <a:tc>
                  <a:txBody>
                    <a:bodyPr/>
                    <a:lstStyle/>
                    <a:p>
                      <a:r>
                        <a:rPr kumimoji="0" lang="en-US" sz="2800" b="0" u="none" strike="noStrike" kern="1200" cap="none" spc="0" normalizeH="0" baseline="0" noProof="0">
                          <a:ln>
                            <a:noFill/>
                          </a:ln>
                          <a:solidFill>
                            <a:schemeClr val="bg1"/>
                          </a:solidFill>
                          <a:effectLst/>
                          <a:uLnTx/>
                          <a:uFillTx/>
                        </a:rPr>
                        <a:t>$50K- $100K: </a:t>
                      </a:r>
                      <a:endParaRPr lang="en-US" sz="2800">
                        <a:solidFill>
                          <a:schemeClr val="bg1"/>
                        </a:solidFill>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a:ln>
                            <a:noFill/>
                          </a:ln>
                          <a:solidFill>
                            <a:schemeClr val="bg1"/>
                          </a:solidFill>
                          <a:effectLst/>
                          <a:uLnTx/>
                          <a:uFillTx/>
                        </a:rPr>
                        <a:t>38 Tribal entities</a:t>
                      </a:r>
                    </a:p>
                  </a:txBody>
                  <a:tcPr/>
                </a:tc>
                <a:extLst>
                  <a:ext uri="{0D108BD9-81ED-4DB2-BD59-A6C34878D82A}">
                    <a16:rowId xmlns:a16="http://schemas.microsoft.com/office/drawing/2014/main" val="4168284346"/>
                  </a:ext>
                </a:extLst>
              </a:tr>
              <a:tr h="389330">
                <a:tc>
                  <a:txBody>
                    <a:bodyPr/>
                    <a:lstStyle/>
                    <a:p>
                      <a:r>
                        <a:rPr kumimoji="0" lang="en-US" sz="2800" b="0" u="none" strike="noStrike" kern="1200" cap="none" spc="0" normalizeH="0" baseline="0" noProof="0">
                          <a:ln>
                            <a:noFill/>
                          </a:ln>
                          <a:solidFill>
                            <a:schemeClr val="bg1"/>
                          </a:solidFill>
                          <a:effectLst/>
                          <a:uLnTx/>
                          <a:uFillTx/>
                        </a:rPr>
                        <a:t>$100K - $500K: </a:t>
                      </a:r>
                      <a:endParaRPr lang="en-US" sz="2800">
                        <a:solidFill>
                          <a:schemeClr val="bg1"/>
                        </a:solidFill>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a:ln>
                            <a:noFill/>
                          </a:ln>
                          <a:solidFill>
                            <a:schemeClr val="bg1"/>
                          </a:solidFill>
                          <a:effectLst/>
                          <a:uLnTx/>
                          <a:uFillTx/>
                        </a:rPr>
                        <a:t>661 Tribal entities</a:t>
                      </a:r>
                    </a:p>
                  </a:txBody>
                  <a:tcPr/>
                </a:tc>
                <a:extLst>
                  <a:ext uri="{0D108BD9-81ED-4DB2-BD59-A6C34878D82A}">
                    <a16:rowId xmlns:a16="http://schemas.microsoft.com/office/drawing/2014/main" val="3358569155"/>
                  </a:ext>
                </a:extLst>
              </a:tr>
              <a:tr h="342190">
                <a:tc>
                  <a:txBody>
                    <a:bodyPr/>
                    <a:lstStyle/>
                    <a:p>
                      <a:r>
                        <a:rPr kumimoji="0" lang="en-US" sz="2800" b="0" u="none" strike="noStrike" kern="1200" cap="none" spc="0" normalizeH="0" baseline="0" noProof="0">
                          <a:ln>
                            <a:noFill/>
                          </a:ln>
                          <a:solidFill>
                            <a:schemeClr val="bg1"/>
                          </a:solidFill>
                          <a:effectLst/>
                          <a:uLnTx/>
                          <a:uFillTx/>
                        </a:rPr>
                        <a:t>$500K - $1M:</a:t>
                      </a:r>
                      <a:endParaRPr lang="en-US" sz="2800">
                        <a:solidFill>
                          <a:schemeClr val="bg1"/>
                        </a:solidFill>
                      </a:endParaRPr>
                    </a:p>
                  </a:txBody>
                  <a:tcPr/>
                </a:tc>
                <a:tc>
                  <a:txBody>
                    <a:bodyPr/>
                    <a:lstStyle/>
                    <a:p>
                      <a:pPr algn="r"/>
                      <a:r>
                        <a:rPr kumimoji="0" lang="en-US" sz="2800" b="0" u="none" strike="noStrike" kern="1200" cap="none" spc="0" normalizeH="0" baseline="0" noProof="0">
                          <a:ln>
                            <a:noFill/>
                          </a:ln>
                          <a:solidFill>
                            <a:schemeClr val="bg1"/>
                          </a:solidFill>
                          <a:effectLst/>
                          <a:uLnTx/>
                          <a:uFillTx/>
                        </a:rPr>
                        <a:t>53 Tribal entities</a:t>
                      </a:r>
                      <a:endParaRPr lang="en-US" sz="2800">
                        <a:solidFill>
                          <a:schemeClr val="bg1"/>
                        </a:solidFill>
                      </a:endParaRPr>
                    </a:p>
                  </a:txBody>
                  <a:tcPr/>
                </a:tc>
                <a:extLst>
                  <a:ext uri="{0D108BD9-81ED-4DB2-BD59-A6C34878D82A}">
                    <a16:rowId xmlns:a16="http://schemas.microsoft.com/office/drawing/2014/main" val="658435819"/>
                  </a:ext>
                </a:extLst>
              </a:tr>
              <a:tr h="342190">
                <a:tc>
                  <a:txBody>
                    <a:bodyPr/>
                    <a:lstStyle/>
                    <a:p>
                      <a:r>
                        <a:rPr kumimoji="0" lang="en-US" sz="2800" b="0" u="none" strike="noStrike" kern="1200" cap="none" spc="0" normalizeH="0" baseline="0" noProof="0">
                          <a:ln>
                            <a:noFill/>
                          </a:ln>
                          <a:solidFill>
                            <a:schemeClr val="bg1"/>
                          </a:solidFill>
                          <a:effectLst/>
                          <a:uLnTx/>
                          <a:uFillTx/>
                        </a:rPr>
                        <a:t>$1M - $5M: </a:t>
                      </a:r>
                      <a:endParaRPr lang="en-US" sz="2800">
                        <a:solidFill>
                          <a:schemeClr val="bg1"/>
                        </a:solidFill>
                      </a:endParaRPr>
                    </a:p>
                  </a:txBody>
                  <a:tcPr/>
                </a:tc>
                <a:tc>
                  <a:txBody>
                    <a:bodyPr/>
                    <a:lstStyle/>
                    <a:p>
                      <a:pPr algn="r"/>
                      <a:r>
                        <a:rPr kumimoji="0" lang="en-US" sz="2800" b="0" u="none" strike="noStrike" kern="1200" cap="none" spc="0" normalizeH="0" baseline="0" noProof="0">
                          <a:ln>
                            <a:noFill/>
                          </a:ln>
                          <a:solidFill>
                            <a:schemeClr val="bg1"/>
                          </a:solidFill>
                          <a:effectLst/>
                          <a:uLnTx/>
                          <a:uFillTx/>
                        </a:rPr>
                        <a:t>23 Tribal entities</a:t>
                      </a:r>
                      <a:endParaRPr lang="en-US" sz="2800">
                        <a:solidFill>
                          <a:schemeClr val="bg1"/>
                        </a:solidFill>
                      </a:endParaRPr>
                    </a:p>
                  </a:txBody>
                  <a:tcPr/>
                </a:tc>
                <a:extLst>
                  <a:ext uri="{0D108BD9-81ED-4DB2-BD59-A6C34878D82A}">
                    <a16:rowId xmlns:a16="http://schemas.microsoft.com/office/drawing/2014/main" val="726042048"/>
                  </a:ext>
                </a:extLst>
              </a:tr>
            </a:tbl>
          </a:graphicData>
        </a:graphic>
      </p:graphicFrame>
      <p:pic>
        <p:nvPicPr>
          <p:cNvPr id="11" name="Picture 10">
            <a:extLst>
              <a:ext uri="{FF2B5EF4-FFF2-40B4-BE49-F238E27FC236}">
                <a16:creationId xmlns:a16="http://schemas.microsoft.com/office/drawing/2014/main" id="{B536E360-DD9E-BCF4-84D4-9DAE5CA5D93C}"/>
              </a:ext>
            </a:extLst>
          </p:cNvPr>
          <p:cNvPicPr>
            <a:picLocks noChangeAspect="1"/>
          </p:cNvPicPr>
          <p:nvPr/>
        </p:nvPicPr>
        <p:blipFill>
          <a:blip r:embed="rId13"/>
          <a:stretch>
            <a:fillRect/>
          </a:stretch>
        </p:blipFill>
        <p:spPr>
          <a:xfrm>
            <a:off x="9356650" y="1607711"/>
            <a:ext cx="3409389" cy="3409389"/>
          </a:xfrm>
          <a:prstGeom prst="rect">
            <a:avLst/>
          </a:prstGeom>
        </p:spPr>
      </p:pic>
      <p:sp>
        <p:nvSpPr>
          <p:cNvPr id="12" name="TextBox 11">
            <a:extLst>
              <a:ext uri="{FF2B5EF4-FFF2-40B4-BE49-F238E27FC236}">
                <a16:creationId xmlns:a16="http://schemas.microsoft.com/office/drawing/2014/main" id="{9EA94B0F-8F73-DF68-6CE6-0324A0B3D74C}"/>
              </a:ext>
            </a:extLst>
          </p:cNvPr>
          <p:cNvSpPr txBox="1"/>
          <p:nvPr/>
        </p:nvSpPr>
        <p:spPr>
          <a:xfrm>
            <a:off x="9178829" y="5041607"/>
            <a:ext cx="3765030" cy="1200329"/>
          </a:xfrm>
          <a:prstGeom prst="rect">
            <a:avLst/>
          </a:prstGeom>
          <a:noFill/>
          <a:ln w="38100">
            <a:solidFill>
              <a:srgbClr val="2460AD"/>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Use the QR code or URL to find your tribe’s allocations: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hlinkClick r:id="rId14"/>
              </a:rPr>
              <a:t>https://netl.doe.gov/bilhub/grid-resilience/formula-grants</a:t>
            </a:r>
            <a:r>
              <a:rPr kumimoji="0" lang="en-US" sz="1800" b="0" i="0" u="none" strike="noStrike" kern="0" cap="none" spc="0" normalizeH="0" baseline="0" noProof="0">
                <a:ln>
                  <a:noFill/>
                </a:ln>
                <a:solidFill>
                  <a:sysClr val="windowText" lastClr="000000"/>
                </a:solidFill>
                <a:effectLst/>
                <a:uLnTx/>
                <a:uFillTx/>
              </a:rPr>
              <a:t> </a:t>
            </a:r>
          </a:p>
        </p:txBody>
      </p:sp>
    </p:spTree>
    <p:extLst>
      <p:ext uri="{BB962C8B-B14F-4D97-AF65-F5344CB8AC3E}">
        <p14:creationId xmlns:p14="http://schemas.microsoft.com/office/powerpoint/2010/main" val="1821186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350E09-CBD6-484F-570D-FC5DA9050A5A}"/>
              </a:ext>
            </a:extLst>
          </p:cNvPr>
          <p:cNvSpPr>
            <a:spLocks noGrp="1"/>
          </p:cNvSpPr>
          <p:nvPr>
            <p:ph type="title"/>
          </p:nvPr>
        </p:nvSpPr>
        <p:spPr>
          <a:xfrm>
            <a:off x="942109" y="3494136"/>
            <a:ext cx="11969066" cy="930880"/>
          </a:xfrm>
        </p:spPr>
        <p:txBody>
          <a:bodyPr/>
          <a:lstStyle/>
          <a:p>
            <a:r>
              <a:rPr lang="en-US"/>
              <a:t>Recent Program Updates</a:t>
            </a:r>
          </a:p>
        </p:txBody>
      </p:sp>
    </p:spTree>
    <p:extLst>
      <p:ext uri="{BB962C8B-B14F-4D97-AF65-F5344CB8AC3E}">
        <p14:creationId xmlns:p14="http://schemas.microsoft.com/office/powerpoint/2010/main" val="3713850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ardrop 21">
            <a:extLst>
              <a:ext uri="{FF2B5EF4-FFF2-40B4-BE49-F238E27FC236}">
                <a16:creationId xmlns:a16="http://schemas.microsoft.com/office/drawing/2014/main" id="{A5C1F4FA-819B-9EE4-428F-60CFBFA1B51B}"/>
              </a:ext>
            </a:extLst>
          </p:cNvPr>
          <p:cNvSpPr/>
          <p:nvPr/>
        </p:nvSpPr>
        <p:spPr>
          <a:xfrm>
            <a:off x="3640263" y="4459973"/>
            <a:ext cx="2743200" cy="2743200"/>
          </a:xfrm>
          <a:prstGeom prst="teardrop">
            <a:avLst/>
          </a:prstGeom>
          <a:solidFill>
            <a:srgbClr val="F9A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ardrop 22">
            <a:extLst>
              <a:ext uri="{FF2B5EF4-FFF2-40B4-BE49-F238E27FC236}">
                <a16:creationId xmlns:a16="http://schemas.microsoft.com/office/drawing/2014/main" id="{2186F441-AC08-9D68-A0E5-A342F4F0F0E3}"/>
              </a:ext>
            </a:extLst>
          </p:cNvPr>
          <p:cNvSpPr/>
          <p:nvPr/>
        </p:nvSpPr>
        <p:spPr>
          <a:xfrm>
            <a:off x="8270569" y="4492874"/>
            <a:ext cx="2743200" cy="2743200"/>
          </a:xfrm>
          <a:prstGeom prst="teardrop">
            <a:avLst/>
          </a:prstGeom>
          <a:solidFill>
            <a:srgbClr val="246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ardrop 20">
            <a:extLst>
              <a:ext uri="{FF2B5EF4-FFF2-40B4-BE49-F238E27FC236}">
                <a16:creationId xmlns:a16="http://schemas.microsoft.com/office/drawing/2014/main" id="{7CA1C7EC-54A1-0BE2-FE20-621C6CD94DEE}"/>
              </a:ext>
            </a:extLst>
          </p:cNvPr>
          <p:cNvSpPr/>
          <p:nvPr/>
        </p:nvSpPr>
        <p:spPr>
          <a:xfrm>
            <a:off x="6085811" y="1721279"/>
            <a:ext cx="2743200" cy="2743200"/>
          </a:xfrm>
          <a:prstGeom prst="teardrop">
            <a:avLst/>
          </a:prstGeom>
          <a:solidFill>
            <a:srgbClr val="2D7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ardrop 18">
            <a:extLst>
              <a:ext uri="{FF2B5EF4-FFF2-40B4-BE49-F238E27FC236}">
                <a16:creationId xmlns:a16="http://schemas.microsoft.com/office/drawing/2014/main" id="{A1227240-04E6-9411-B641-04B36D23402F}"/>
              </a:ext>
            </a:extLst>
          </p:cNvPr>
          <p:cNvSpPr/>
          <p:nvPr/>
        </p:nvSpPr>
        <p:spPr>
          <a:xfrm>
            <a:off x="1652695" y="1721841"/>
            <a:ext cx="2743200" cy="2743200"/>
          </a:xfrm>
          <a:prstGeom prst="teardrop">
            <a:avLst/>
          </a:prstGeom>
          <a:solidFill>
            <a:srgbClr val="1C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5F903B1-4286-9C8C-24A7-400FE8BD3787}"/>
              </a:ext>
            </a:extLst>
          </p:cNvPr>
          <p:cNvSpPr>
            <a:spLocks noGrp="1"/>
          </p:cNvSpPr>
          <p:nvPr>
            <p:ph type="title"/>
          </p:nvPr>
        </p:nvSpPr>
        <p:spPr>
          <a:xfrm>
            <a:off x="923544" y="817206"/>
            <a:ext cx="11918950" cy="850392"/>
          </a:xfrm>
        </p:spPr>
        <p:txBody>
          <a:bodyPr/>
          <a:lstStyle/>
          <a:p>
            <a:r>
              <a:rPr lang="en-US" sz="4000"/>
              <a:t>Updates to Grid Resilience Formula Grant Program</a:t>
            </a:r>
          </a:p>
        </p:txBody>
      </p:sp>
      <p:sp>
        <p:nvSpPr>
          <p:cNvPr id="2" name="Text Placeholder 1">
            <a:extLst>
              <a:ext uri="{FF2B5EF4-FFF2-40B4-BE49-F238E27FC236}">
                <a16:creationId xmlns:a16="http://schemas.microsoft.com/office/drawing/2014/main" id="{53C9954D-3B55-C3A0-DA54-814DB5801683}"/>
              </a:ext>
            </a:extLst>
          </p:cNvPr>
          <p:cNvSpPr>
            <a:spLocks noGrp="1"/>
          </p:cNvSpPr>
          <p:nvPr>
            <p:ph type="body" sz="quarter" idx="4294967295"/>
          </p:nvPr>
        </p:nvSpPr>
        <p:spPr>
          <a:xfrm>
            <a:off x="5917815" y="3052279"/>
            <a:ext cx="3221202" cy="1127940"/>
          </a:xfrm>
        </p:spPr>
        <p:txBody>
          <a:bodyPr vert="horz" lIns="91440" tIns="45720" rIns="91440" bIns="45720" rtlCol="0" anchor="t">
            <a:normAutofit/>
          </a:bodyPr>
          <a:lstStyle/>
          <a:p>
            <a:pPr marL="0" indent="0" algn="ctr">
              <a:lnSpc>
                <a:spcPct val="110000"/>
              </a:lnSpc>
              <a:spcBef>
                <a:spcPts val="1800"/>
              </a:spcBef>
              <a:buNone/>
            </a:pPr>
            <a:r>
              <a:rPr lang="en-US" sz="2000">
                <a:solidFill>
                  <a:schemeClr val="bg1"/>
                </a:solidFill>
                <a:latin typeface="+mj-lt"/>
                <a:cs typeface="Arial"/>
              </a:rPr>
              <a:t>Tribal Consortium applications are now accepted</a:t>
            </a:r>
          </a:p>
        </p:txBody>
      </p:sp>
      <p:sp>
        <p:nvSpPr>
          <p:cNvPr id="3" name="Text Placeholder 2">
            <a:extLst>
              <a:ext uri="{FF2B5EF4-FFF2-40B4-BE49-F238E27FC236}">
                <a16:creationId xmlns:a16="http://schemas.microsoft.com/office/drawing/2014/main" id="{62C74346-F06D-5126-8E54-EA04115D3B54}"/>
              </a:ext>
            </a:extLst>
          </p:cNvPr>
          <p:cNvSpPr>
            <a:spLocks noGrp="1"/>
          </p:cNvSpPr>
          <p:nvPr>
            <p:ph type="body" sz="quarter" idx="4294967295"/>
          </p:nvPr>
        </p:nvSpPr>
        <p:spPr>
          <a:xfrm>
            <a:off x="8072787" y="5963449"/>
            <a:ext cx="3138763" cy="914400"/>
          </a:xfrm>
        </p:spPr>
        <p:txBody>
          <a:bodyPr vert="horz" lIns="91440" tIns="45720" rIns="91440" bIns="45720" rtlCol="0" anchor="t">
            <a:normAutofit/>
          </a:bodyPr>
          <a:lstStyle/>
          <a:p>
            <a:pPr marL="0" indent="0" algn="ctr">
              <a:lnSpc>
                <a:spcPct val="100000"/>
              </a:lnSpc>
              <a:spcBef>
                <a:spcPts val="600"/>
              </a:spcBef>
              <a:buNone/>
            </a:pPr>
            <a:r>
              <a:rPr lang="en-US" sz="2000">
                <a:solidFill>
                  <a:schemeClr val="bg1"/>
                </a:solidFill>
                <a:latin typeface="+mj-lt"/>
                <a:cs typeface="Arial"/>
              </a:rPr>
              <a:t>Additional application templates available </a:t>
            </a:r>
          </a:p>
        </p:txBody>
      </p:sp>
      <p:pic>
        <p:nvPicPr>
          <p:cNvPr id="15" name="Graphic 14" descr="Call center outline">
            <a:extLst>
              <a:ext uri="{FF2B5EF4-FFF2-40B4-BE49-F238E27FC236}">
                <a16:creationId xmlns:a16="http://schemas.microsoft.com/office/drawing/2014/main" id="{27EDC831-6FD7-493A-4902-BE7FB94454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54663" y="4731864"/>
            <a:ext cx="914400" cy="914400"/>
          </a:xfrm>
          <a:prstGeom prst="rect">
            <a:avLst/>
          </a:prstGeom>
        </p:spPr>
      </p:pic>
      <p:pic>
        <p:nvPicPr>
          <p:cNvPr id="10" name="Graphic 9" descr="Envelope outline">
            <a:extLst>
              <a:ext uri="{FF2B5EF4-FFF2-40B4-BE49-F238E27FC236}">
                <a16:creationId xmlns:a16="http://schemas.microsoft.com/office/drawing/2014/main" id="{50EE3665-79DC-5BC9-A592-E5A1EABDBB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73270" y="1983959"/>
            <a:ext cx="914400" cy="1074938"/>
          </a:xfrm>
          <a:prstGeom prst="rect">
            <a:avLst/>
          </a:prstGeom>
        </p:spPr>
      </p:pic>
      <p:pic>
        <p:nvPicPr>
          <p:cNvPr id="13" name="Graphic 12" descr="Management outline">
            <a:extLst>
              <a:ext uri="{FF2B5EF4-FFF2-40B4-BE49-F238E27FC236}">
                <a16:creationId xmlns:a16="http://schemas.microsoft.com/office/drawing/2014/main" id="{B45FE905-1C54-52A9-DD2B-03E54DFBC6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1216" y="1983959"/>
            <a:ext cx="914400" cy="1074938"/>
          </a:xfrm>
          <a:prstGeom prst="rect">
            <a:avLst/>
          </a:prstGeom>
        </p:spPr>
      </p:pic>
      <p:sp>
        <p:nvSpPr>
          <p:cNvPr id="7" name="TextBox 6">
            <a:extLst>
              <a:ext uri="{FF2B5EF4-FFF2-40B4-BE49-F238E27FC236}">
                <a16:creationId xmlns:a16="http://schemas.microsoft.com/office/drawing/2014/main" id="{84B86913-56A6-768A-4232-2FC00B70A869}"/>
              </a:ext>
            </a:extLst>
          </p:cNvPr>
          <p:cNvSpPr txBox="1"/>
          <p:nvPr/>
        </p:nvSpPr>
        <p:spPr>
          <a:xfrm>
            <a:off x="1499754" y="3262199"/>
            <a:ext cx="3049081" cy="707886"/>
          </a:xfrm>
          <a:prstGeom prst="rect">
            <a:avLst/>
          </a:prstGeom>
          <a:noFill/>
        </p:spPr>
        <p:txBody>
          <a:bodyPr wrap="square" lIns="91440" tIns="45720" rIns="91440" bIns="45720" rtlCol="0" anchor="t">
            <a:spAutoFit/>
          </a:bodyPr>
          <a:lstStyle/>
          <a:p>
            <a:pPr algn="ctr"/>
            <a:r>
              <a:rPr lang="en-US" sz="2000">
                <a:latin typeface="+mj-lt"/>
                <a:cs typeface="Arial"/>
              </a:rPr>
              <a:t>Mail-in option now available</a:t>
            </a:r>
          </a:p>
        </p:txBody>
      </p:sp>
      <p:sp>
        <p:nvSpPr>
          <p:cNvPr id="11" name="TextBox 10">
            <a:extLst>
              <a:ext uri="{FF2B5EF4-FFF2-40B4-BE49-F238E27FC236}">
                <a16:creationId xmlns:a16="http://schemas.microsoft.com/office/drawing/2014/main" id="{6FDF7466-F9AB-2897-AAD7-1A015F6A7FE7}"/>
              </a:ext>
            </a:extLst>
          </p:cNvPr>
          <p:cNvSpPr txBox="1"/>
          <p:nvPr/>
        </p:nvSpPr>
        <p:spPr>
          <a:xfrm>
            <a:off x="3403030" y="5918155"/>
            <a:ext cx="3138245" cy="1015663"/>
          </a:xfrm>
          <a:prstGeom prst="rect">
            <a:avLst/>
          </a:prstGeom>
          <a:noFill/>
        </p:spPr>
        <p:txBody>
          <a:bodyPr wrap="square" lIns="91440" tIns="45720" rIns="91440" bIns="45720" anchor="t">
            <a:spAutoFit/>
          </a:bodyPr>
          <a:lstStyle/>
          <a:p>
            <a:pPr marL="0" indent="0" algn="ctr">
              <a:lnSpc>
                <a:spcPct val="100000"/>
              </a:lnSpc>
              <a:spcBef>
                <a:spcPts val="600"/>
              </a:spcBef>
              <a:buNone/>
            </a:pPr>
            <a:r>
              <a:rPr lang="en-US" sz="2000">
                <a:latin typeface="+mj-lt"/>
              </a:rPr>
              <a:t>Grant Application Assistance recording resource</a:t>
            </a:r>
          </a:p>
        </p:txBody>
      </p:sp>
      <p:pic>
        <p:nvPicPr>
          <p:cNvPr id="16" name="Graphic 15" descr="Document outline">
            <a:extLst>
              <a:ext uri="{FF2B5EF4-FFF2-40B4-BE49-F238E27FC236}">
                <a16:creationId xmlns:a16="http://schemas.microsoft.com/office/drawing/2014/main" id="{F0473792-84BF-7F11-5342-6F07D6F2B4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84968" y="4770962"/>
            <a:ext cx="914400" cy="914400"/>
          </a:xfrm>
          <a:prstGeom prst="rect">
            <a:avLst/>
          </a:prstGeom>
        </p:spPr>
      </p:pic>
    </p:spTree>
    <p:extLst>
      <p:ext uri="{BB962C8B-B14F-4D97-AF65-F5344CB8AC3E}">
        <p14:creationId xmlns:p14="http://schemas.microsoft.com/office/powerpoint/2010/main" val="1067723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899">
            <a:extLst>
              <a:ext uri="{FF2B5EF4-FFF2-40B4-BE49-F238E27FC236}">
                <a16:creationId xmlns:a16="http://schemas.microsoft.com/office/drawing/2014/main" id="{D559A135-0A8F-9D3C-543C-587EA05A2510}"/>
              </a:ext>
            </a:extLst>
          </p:cNvPr>
          <p:cNvPicPr/>
          <p:nvPr/>
        </p:nvPicPr>
        <p:blipFill rotWithShape="1">
          <a:blip r:embed="rId3" cstate="print">
            <a:extLst>
              <a:ext uri="{28A0092B-C50C-407E-A947-70E740481C1C}">
                <a14:useLocalDpi xmlns:a14="http://schemas.microsoft.com/office/drawing/2010/main" val="0"/>
              </a:ext>
            </a:extLst>
          </a:blip>
          <a:srcRect l="3190" r="22392"/>
          <a:stretch/>
        </p:blipFill>
        <p:spPr>
          <a:xfrm>
            <a:off x="5146832" y="9628"/>
            <a:ext cx="8670768" cy="7762772"/>
          </a:xfrm>
          <a:prstGeom prst="rect">
            <a:avLst/>
          </a:prstGeom>
        </p:spPr>
      </p:pic>
      <p:sp>
        <p:nvSpPr>
          <p:cNvPr id="14" name="Parallelogram 13">
            <a:extLst>
              <a:ext uri="{FF2B5EF4-FFF2-40B4-BE49-F238E27FC236}">
                <a16:creationId xmlns:a16="http://schemas.microsoft.com/office/drawing/2014/main" id="{11168783-6163-7C02-DCA2-941208EB673B}"/>
              </a:ext>
            </a:extLst>
          </p:cNvPr>
          <p:cNvSpPr/>
          <p:nvPr/>
        </p:nvSpPr>
        <p:spPr>
          <a:xfrm>
            <a:off x="-21936" y="-20899"/>
            <a:ext cx="11500376" cy="7783671"/>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29344 h 7829344"/>
              <a:gd name="connsiteX1" fmla="*/ 3026115 w 14859000"/>
              <a:gd name="connsiteY1" fmla="*/ 961901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41220 h 7841220"/>
              <a:gd name="connsiteX1" fmla="*/ 3358624 w 14859000"/>
              <a:gd name="connsiteY1" fmla="*/ 0 h 7841220"/>
              <a:gd name="connsiteX2" fmla="*/ 14859000 w 14859000"/>
              <a:gd name="connsiteY2" fmla="*/ 11876 h 7841220"/>
              <a:gd name="connsiteX3" fmla="*/ 12901664 w 14859000"/>
              <a:gd name="connsiteY3" fmla="*/ 7841220 h 7841220"/>
              <a:gd name="connsiteX4" fmla="*/ 0 w 14859000"/>
              <a:gd name="connsiteY4" fmla="*/ 7841220 h 7841220"/>
              <a:gd name="connsiteX0" fmla="*/ 560233 w 11500376"/>
              <a:gd name="connsiteY0" fmla="*/ 6238051 h 7841220"/>
              <a:gd name="connsiteX1" fmla="*/ 0 w 11500376"/>
              <a:gd name="connsiteY1" fmla="*/ 0 h 7841220"/>
              <a:gd name="connsiteX2" fmla="*/ 11500376 w 11500376"/>
              <a:gd name="connsiteY2" fmla="*/ 11876 h 7841220"/>
              <a:gd name="connsiteX3" fmla="*/ 9543040 w 11500376"/>
              <a:gd name="connsiteY3" fmla="*/ 7841220 h 7841220"/>
              <a:gd name="connsiteX4" fmla="*/ 560233 w 11500376"/>
              <a:gd name="connsiteY4" fmla="*/ 6238051 h 7841220"/>
              <a:gd name="connsiteX0" fmla="*/ 2093 w 11500376"/>
              <a:gd name="connsiteY0" fmla="*/ 7781843 h 7841220"/>
              <a:gd name="connsiteX1" fmla="*/ 0 w 11500376"/>
              <a:gd name="connsiteY1" fmla="*/ 0 h 7841220"/>
              <a:gd name="connsiteX2" fmla="*/ 11500376 w 11500376"/>
              <a:gd name="connsiteY2" fmla="*/ 11876 h 7841220"/>
              <a:gd name="connsiteX3" fmla="*/ 9543040 w 11500376"/>
              <a:gd name="connsiteY3" fmla="*/ 7841220 h 7841220"/>
              <a:gd name="connsiteX4" fmla="*/ 2093 w 11500376"/>
              <a:gd name="connsiteY4" fmla="*/ 7781843 h 7841220"/>
              <a:gd name="connsiteX0" fmla="*/ 2093 w 11500376"/>
              <a:gd name="connsiteY0" fmla="*/ 7781843 h 7783671"/>
              <a:gd name="connsiteX1" fmla="*/ 0 w 11500376"/>
              <a:gd name="connsiteY1" fmla="*/ 0 h 7783671"/>
              <a:gd name="connsiteX2" fmla="*/ 11500376 w 11500376"/>
              <a:gd name="connsiteY2" fmla="*/ 11876 h 7783671"/>
              <a:gd name="connsiteX3" fmla="*/ 9562223 w 11500376"/>
              <a:gd name="connsiteY3" fmla="*/ 7783671 h 7783671"/>
              <a:gd name="connsiteX4" fmla="*/ 2093 w 11500376"/>
              <a:gd name="connsiteY4" fmla="*/ 7781843 h 7783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376" h="7783671">
                <a:moveTo>
                  <a:pt x="2093" y="7781843"/>
                </a:moveTo>
                <a:cubicBezTo>
                  <a:pt x="1395" y="5187895"/>
                  <a:pt x="698" y="2593948"/>
                  <a:pt x="0" y="0"/>
                </a:cubicBezTo>
                <a:lnTo>
                  <a:pt x="11500376" y="11876"/>
                </a:lnTo>
                <a:lnTo>
                  <a:pt x="9562223" y="7783671"/>
                </a:lnTo>
                <a:lnTo>
                  <a:pt x="2093" y="77818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FD353154-546E-EC5F-4083-A9294F2AE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6482429"/>
            <a:ext cx="2832538" cy="753687"/>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3244">
            <a:extLst>
              <a:ext uri="{FF2B5EF4-FFF2-40B4-BE49-F238E27FC236}">
                <a16:creationId xmlns:a16="http://schemas.microsoft.com/office/drawing/2014/main" id="{678CD3FD-9AAB-70AB-5032-D44EA2BD32EE}"/>
              </a:ext>
            </a:extLst>
          </p:cNvPr>
          <p:cNvSpPr txBox="1"/>
          <p:nvPr/>
        </p:nvSpPr>
        <p:spPr>
          <a:xfrm>
            <a:off x="924663" y="1998519"/>
            <a:ext cx="8182392" cy="2432951"/>
          </a:xfrm>
          <a:prstGeom prst="rect">
            <a:avLst/>
          </a:prstGeom>
        </p:spPr>
        <p:txBody>
          <a:bodyPr vert="horz" wrap="square" lIns="0" tIns="77637" rIns="0" bIns="0" rtlCol="0" anchor="t">
            <a:spAutoFit/>
          </a:bodyPr>
          <a:lstStyle/>
          <a:p>
            <a:pPr marL="17145">
              <a:spcBef>
                <a:spcPts val="611"/>
              </a:spcBef>
            </a:pPr>
            <a:r>
              <a:rPr lang="en-US" sz="2198" b="1" dirty="0">
                <a:solidFill>
                  <a:srgbClr val="2460AD"/>
                </a:solidFill>
                <a:latin typeface="Avenir LT Std 65 Medium"/>
                <a:cs typeface="Avenir LT Std 65 Medium"/>
              </a:rPr>
              <a:t>Questions?</a:t>
            </a:r>
            <a:endParaRPr lang="en-US" sz="2198" dirty="0">
              <a:latin typeface="Avenir LT Std 65 Medium"/>
              <a:cs typeface="Avenir LT Std 65 Medium"/>
            </a:endParaRPr>
          </a:p>
          <a:p>
            <a:pPr marL="17145">
              <a:spcBef>
                <a:spcPts val="385"/>
              </a:spcBef>
            </a:pPr>
            <a:endParaRPr lang="en-US" sz="1750" dirty="0">
              <a:solidFill>
                <a:srgbClr val="231F20"/>
              </a:solidFill>
              <a:latin typeface="Arial"/>
              <a:cs typeface="Arial"/>
            </a:endParaRPr>
          </a:p>
          <a:p>
            <a:pPr marL="17145">
              <a:spcBef>
                <a:spcPts val="385"/>
              </a:spcBef>
            </a:pPr>
            <a:r>
              <a:rPr lang="en-US" sz="1750" dirty="0">
                <a:solidFill>
                  <a:srgbClr val="231F20"/>
                </a:solidFill>
                <a:latin typeface="Arial"/>
                <a:cs typeface="Arial"/>
              </a:rPr>
              <a:t>Please submit all questions directly through the chat box.</a:t>
            </a:r>
          </a:p>
          <a:p>
            <a:pPr marL="17145">
              <a:spcBef>
                <a:spcPts val="385"/>
              </a:spcBef>
            </a:pPr>
            <a:endParaRPr lang="en-US" sz="1750" dirty="0">
              <a:solidFill>
                <a:srgbClr val="231F20"/>
              </a:solidFill>
              <a:latin typeface="Arial"/>
              <a:cs typeface="Arial"/>
            </a:endParaRPr>
          </a:p>
          <a:p>
            <a:pPr marL="17145">
              <a:spcBef>
                <a:spcPts val="385"/>
              </a:spcBef>
            </a:pPr>
            <a:r>
              <a:rPr lang="en-US" sz="1750" spc="-27" dirty="0">
                <a:solidFill>
                  <a:srgbClr val="231F20"/>
                </a:solidFill>
                <a:latin typeface="Arial"/>
                <a:cs typeface="Arial"/>
              </a:rPr>
              <a:t>If you have technical questions – please put them in the chat box for the host.</a:t>
            </a:r>
            <a:endParaRPr lang="en-US" dirty="0"/>
          </a:p>
          <a:p>
            <a:pPr marL="17145">
              <a:spcBef>
                <a:spcPts val="611"/>
              </a:spcBef>
            </a:pPr>
            <a:endParaRPr lang="en-US" sz="2150" b="1" dirty="0">
              <a:solidFill>
                <a:srgbClr val="2460AD"/>
              </a:solidFill>
              <a:latin typeface="Avenir LT Std 65 Medium"/>
              <a:cs typeface="Avenir LT Std 65 Medium"/>
            </a:endParaRPr>
          </a:p>
          <a:p>
            <a:pPr marL="17145">
              <a:spcBef>
                <a:spcPts val="385"/>
              </a:spcBef>
            </a:pPr>
            <a:endParaRPr lang="en-US" sz="1786" spc="-27" dirty="0">
              <a:solidFill>
                <a:srgbClr val="231F20"/>
              </a:solidFill>
              <a:latin typeface="Arial"/>
              <a:cs typeface="Arial"/>
            </a:endParaRPr>
          </a:p>
        </p:txBody>
      </p:sp>
      <p:sp>
        <p:nvSpPr>
          <p:cNvPr id="8" name="Rectangle 7">
            <a:extLst>
              <a:ext uri="{FF2B5EF4-FFF2-40B4-BE49-F238E27FC236}">
                <a16:creationId xmlns:a16="http://schemas.microsoft.com/office/drawing/2014/main" id="{4134F6A9-0EC1-3F30-D5D3-B6A383E7A043}"/>
              </a:ext>
            </a:extLst>
          </p:cNvPr>
          <p:cNvSpPr/>
          <p:nvPr/>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1343">
            <a:extLst>
              <a:ext uri="{FF2B5EF4-FFF2-40B4-BE49-F238E27FC236}">
                <a16:creationId xmlns:a16="http://schemas.microsoft.com/office/drawing/2014/main" id="{5D225169-7F42-1F36-9C11-1B9F39C4B8FB}"/>
              </a:ext>
            </a:extLst>
          </p:cNvPr>
          <p:cNvSpPr txBox="1">
            <a:spLocks noGrp="1"/>
          </p:cNvSpPr>
          <p:nvPr>
            <p:ph type="title"/>
          </p:nvPr>
        </p:nvSpPr>
        <p:spPr>
          <a:xfrm>
            <a:off x="924663" y="825159"/>
            <a:ext cx="11969066" cy="778659"/>
          </a:xfrm>
          <a:prstGeom prst="rect">
            <a:avLst/>
          </a:prstGeom>
        </p:spPr>
        <p:txBody>
          <a:bodyPr vert="horz" wrap="square" lIns="0" tIns="17446" rIns="0" bIns="0" rtlCol="0">
            <a:spAutoFit/>
          </a:bodyPr>
          <a:lstStyle/>
          <a:p>
            <a:pPr marL="17445">
              <a:spcBef>
                <a:spcPts val="137"/>
              </a:spcBef>
            </a:pPr>
            <a:r>
              <a:rPr lang="en-US" sz="5495" b="0">
                <a:solidFill>
                  <a:srgbClr val="2460AD"/>
                </a:solidFill>
              </a:rPr>
              <a:t>Housekeeping</a:t>
            </a:r>
            <a:endParaRPr sz="5495" b="0" spc="-55">
              <a:solidFill>
                <a:srgbClr val="2460AD"/>
              </a:solidFill>
              <a:latin typeface="Avenir LT Std 45 Book"/>
              <a:cs typeface="Avenir LT Std 45 Book"/>
            </a:endParaRPr>
          </a:p>
        </p:txBody>
      </p:sp>
      <p:sp>
        <p:nvSpPr>
          <p:cNvPr id="11" name="object 3244">
            <a:extLst>
              <a:ext uri="{FF2B5EF4-FFF2-40B4-BE49-F238E27FC236}">
                <a16:creationId xmlns:a16="http://schemas.microsoft.com/office/drawing/2014/main" id="{70CE3B4A-7619-9631-05E0-EBFA3B26BCFD}"/>
              </a:ext>
            </a:extLst>
          </p:cNvPr>
          <p:cNvSpPr txBox="1"/>
          <p:nvPr/>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2</a:t>
            </a:fld>
            <a:endParaRPr lang="en-US" sz="1786" spc="-27">
              <a:solidFill>
                <a:srgbClr val="231F20"/>
              </a:solidFill>
              <a:latin typeface="Arial"/>
              <a:cs typeface="Arial"/>
            </a:endParaRPr>
          </a:p>
        </p:txBody>
      </p:sp>
      <p:pic>
        <p:nvPicPr>
          <p:cNvPr id="1026" name="Picture 2" descr="Graphical user interface, text, application&#10;&#10;Description automatically generated">
            <a:extLst>
              <a:ext uri="{FF2B5EF4-FFF2-40B4-BE49-F238E27FC236}">
                <a16:creationId xmlns:a16="http://schemas.microsoft.com/office/drawing/2014/main" id="{3033CC14-CA00-9DF1-FD99-3F5848775527}"/>
              </a:ext>
            </a:extLst>
          </p:cNvPr>
          <p:cNvPicPr>
            <a:picLocks noChangeAspect="1" noChangeArrowheads="1"/>
          </p:cNvPicPr>
          <p:nvPr/>
        </p:nvPicPr>
        <p:blipFill>
          <a:blip r:embed="rId5"/>
          <a:srcRect/>
          <a:stretch>
            <a:fillRect/>
          </a:stretch>
        </p:blipFill>
        <p:spPr bwMode="auto">
          <a:xfrm>
            <a:off x="1870354" y="4197715"/>
            <a:ext cx="3554954" cy="252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698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68D37F-D612-EC5C-7B39-FD40A31D5FCE}"/>
              </a:ext>
            </a:extLst>
          </p:cNvPr>
          <p:cNvSpPr>
            <a:spLocks noGrp="1"/>
          </p:cNvSpPr>
          <p:nvPr>
            <p:ph type="body" sz="quarter" idx="15"/>
          </p:nvPr>
        </p:nvSpPr>
        <p:spPr>
          <a:xfrm>
            <a:off x="487328" y="1731887"/>
            <a:ext cx="6375431" cy="4420672"/>
          </a:xfrm>
        </p:spPr>
        <p:txBody>
          <a:bodyPr>
            <a:noAutofit/>
          </a:bodyPr>
          <a:lstStyle/>
          <a:p>
            <a:pPr marL="516636" indent="-342900">
              <a:lnSpc>
                <a:spcPct val="110000"/>
              </a:lnSpc>
            </a:pPr>
            <a:r>
              <a:rPr lang="en-US" sz="2200">
                <a:latin typeface="+mj-lt"/>
                <a:ea typeface="Calibri" panose="020F0502020204030204" pitchFamily="34" charset="0"/>
              </a:rPr>
              <a:t>A group of Indian Tribes, including Alaska Native Corporations, may submit one single application. </a:t>
            </a:r>
          </a:p>
          <a:p>
            <a:pPr marL="516636" indent="-342900">
              <a:lnSpc>
                <a:spcPct val="110000"/>
              </a:lnSpc>
            </a:pPr>
            <a:r>
              <a:rPr lang="en-US" sz="2200">
                <a:latin typeface="+mj-lt"/>
                <a:ea typeface="Calibri" panose="020F0502020204030204" pitchFamily="34" charset="0"/>
              </a:rPr>
              <a:t>Application should be submitted by a lead Indian Tribe of the Tribal Consortium.</a:t>
            </a:r>
          </a:p>
          <a:p>
            <a:pPr marL="516636" marR="0" indent="-342900">
              <a:lnSpc>
                <a:spcPct val="110000"/>
              </a:lnSpc>
              <a:spcBef>
                <a:spcPts val="0"/>
              </a:spcBef>
              <a:spcAft>
                <a:spcPts val="0"/>
              </a:spcAft>
            </a:pPr>
            <a:r>
              <a:rPr lang="en-US" sz="2200">
                <a:solidFill>
                  <a:schemeClr val="tx1"/>
                </a:solidFill>
                <a:effectLst/>
                <a:latin typeface="+mj-lt"/>
                <a:ea typeface="Calibri" panose="020F0502020204030204" pitchFamily="34" charset="0"/>
              </a:rPr>
              <a:t>Designated lead Indian Tribe </a:t>
            </a:r>
            <a:r>
              <a:rPr lang="en-US" sz="2200">
                <a:latin typeface="+mj-lt"/>
                <a:ea typeface="Calibri" panose="020F0502020204030204" pitchFamily="34" charset="0"/>
              </a:rPr>
              <a:t>would</a:t>
            </a:r>
            <a:r>
              <a:rPr lang="en-US" sz="2200">
                <a:solidFill>
                  <a:schemeClr val="tx1"/>
                </a:solidFill>
                <a:effectLst/>
                <a:latin typeface="+mj-lt"/>
                <a:ea typeface="Calibri" panose="020F0502020204030204" pitchFamily="34" charset="0"/>
              </a:rPr>
              <a:t> handle application and administration of the award. </a:t>
            </a:r>
          </a:p>
          <a:p>
            <a:pPr marL="516636" marR="0" indent="-342900">
              <a:lnSpc>
                <a:spcPct val="110000"/>
              </a:lnSpc>
              <a:spcBef>
                <a:spcPts val="0"/>
              </a:spcBef>
              <a:spcAft>
                <a:spcPts val="0"/>
              </a:spcAft>
            </a:pPr>
            <a:r>
              <a:rPr lang="en-US" sz="2200">
                <a:latin typeface="+mj-lt"/>
                <a:ea typeface="Calibri" panose="020F0502020204030204" pitchFamily="34" charset="0"/>
              </a:rPr>
              <a:t>The lead Indian Tribe is responsible for fulfilling grant requirements including cost match and reporting.</a:t>
            </a:r>
          </a:p>
          <a:p>
            <a:pPr marL="516636" marR="0" indent="-342900">
              <a:lnSpc>
                <a:spcPct val="110000"/>
              </a:lnSpc>
              <a:spcBef>
                <a:spcPts val="0"/>
              </a:spcBef>
              <a:spcAft>
                <a:spcPts val="0"/>
              </a:spcAft>
            </a:pPr>
            <a:r>
              <a:rPr lang="en-US" sz="2200">
                <a:latin typeface="+mj-lt"/>
                <a:ea typeface="Calibri" panose="020F0502020204030204" pitchFamily="34" charset="0"/>
              </a:rPr>
              <a:t>Cost match commitment from participating tribes should be submitted with application.</a:t>
            </a:r>
          </a:p>
          <a:p>
            <a:pPr marL="173736" marR="0" indent="0">
              <a:lnSpc>
                <a:spcPct val="110000"/>
              </a:lnSpc>
              <a:spcBef>
                <a:spcPts val="0"/>
              </a:spcBef>
              <a:spcAft>
                <a:spcPts val="0"/>
              </a:spcAft>
              <a:buNone/>
            </a:pPr>
            <a:r>
              <a:rPr lang="en-US" sz="2200" i="1">
                <a:solidFill>
                  <a:schemeClr val="tx1"/>
                </a:solidFill>
                <a:effectLst/>
                <a:latin typeface="+mj-lt"/>
                <a:ea typeface="Calibri" panose="020F0502020204030204" pitchFamily="34" charset="0"/>
              </a:rPr>
              <a:t>Tribes that have already applied but </a:t>
            </a:r>
            <a:r>
              <a:rPr lang="en-US" sz="2200" i="1">
                <a:latin typeface="+mj-lt"/>
                <a:ea typeface="Calibri" panose="020F0502020204030204" pitchFamily="34" charset="0"/>
              </a:rPr>
              <a:t>would like to form a Tribal Consortium should contact GDOTribalAssistance@hq.doe.gov</a:t>
            </a:r>
            <a:endParaRPr lang="en-US" sz="2200" i="1">
              <a:solidFill>
                <a:schemeClr val="tx1"/>
              </a:solidFill>
              <a:effectLst/>
              <a:latin typeface="+mj-lt"/>
              <a:ea typeface="Calibri" panose="020F0502020204030204" pitchFamily="34" charset="0"/>
            </a:endParaRPr>
          </a:p>
          <a:p>
            <a:endParaRPr lang="en-US" sz="2200"/>
          </a:p>
        </p:txBody>
      </p:sp>
      <p:sp>
        <p:nvSpPr>
          <p:cNvPr id="4" name="Title 3">
            <a:extLst>
              <a:ext uri="{FF2B5EF4-FFF2-40B4-BE49-F238E27FC236}">
                <a16:creationId xmlns:a16="http://schemas.microsoft.com/office/drawing/2014/main" id="{85A37C55-5201-0144-74E2-A37A491B5889}"/>
              </a:ext>
            </a:extLst>
          </p:cNvPr>
          <p:cNvSpPr>
            <a:spLocks noGrp="1"/>
          </p:cNvSpPr>
          <p:nvPr>
            <p:ph type="title"/>
          </p:nvPr>
        </p:nvSpPr>
        <p:spPr/>
        <p:txBody>
          <a:bodyPr/>
          <a:lstStyle/>
          <a:p>
            <a:r>
              <a:rPr lang="en-US" sz="3600"/>
              <a:t>Tribal Consortium Applications are now allowed</a:t>
            </a:r>
          </a:p>
        </p:txBody>
      </p:sp>
      <p:grpSp>
        <p:nvGrpSpPr>
          <p:cNvPr id="8" name="Group 7">
            <a:extLst>
              <a:ext uri="{FF2B5EF4-FFF2-40B4-BE49-F238E27FC236}">
                <a16:creationId xmlns:a16="http://schemas.microsoft.com/office/drawing/2014/main" id="{BAE1549C-611C-EF1C-91A9-3DC9C3677B93}"/>
              </a:ext>
            </a:extLst>
          </p:cNvPr>
          <p:cNvGrpSpPr/>
          <p:nvPr/>
        </p:nvGrpSpPr>
        <p:grpSpPr>
          <a:xfrm>
            <a:off x="6833872" y="1690566"/>
            <a:ext cx="6375431" cy="4464508"/>
            <a:chOff x="1061238" y="1651450"/>
            <a:chExt cx="11268085" cy="4789326"/>
          </a:xfrm>
        </p:grpSpPr>
        <p:sp>
          <p:nvSpPr>
            <p:cNvPr id="9" name="Rectangle 8">
              <a:extLst>
                <a:ext uri="{FF2B5EF4-FFF2-40B4-BE49-F238E27FC236}">
                  <a16:creationId xmlns:a16="http://schemas.microsoft.com/office/drawing/2014/main" id="{866357B2-C504-2CBD-8000-F12B2E8631E3}"/>
                </a:ext>
              </a:extLst>
            </p:cNvPr>
            <p:cNvSpPr/>
            <p:nvPr/>
          </p:nvSpPr>
          <p:spPr>
            <a:xfrm>
              <a:off x="1937982" y="1651450"/>
              <a:ext cx="1651380" cy="850393"/>
            </a:xfrm>
            <a:prstGeom prst="rect">
              <a:avLst/>
            </a:prstGeom>
            <a:solidFill>
              <a:srgbClr val="1C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Tribe A </a:t>
              </a:r>
            </a:p>
            <a:p>
              <a:pPr algn="ctr"/>
              <a:r>
                <a:rPr lang="en-US" sz="1200"/>
                <a:t>$100,000 Allocation</a:t>
              </a:r>
            </a:p>
          </p:txBody>
        </p:sp>
        <p:sp>
          <p:nvSpPr>
            <p:cNvPr id="10" name="Rectangle 9">
              <a:extLst>
                <a:ext uri="{FF2B5EF4-FFF2-40B4-BE49-F238E27FC236}">
                  <a16:creationId xmlns:a16="http://schemas.microsoft.com/office/drawing/2014/main" id="{E29F4744-7E06-5256-5B6B-08C7E7D415B4}"/>
                </a:ext>
              </a:extLst>
            </p:cNvPr>
            <p:cNvSpPr/>
            <p:nvPr/>
          </p:nvSpPr>
          <p:spPr>
            <a:xfrm>
              <a:off x="5951562" y="1651450"/>
              <a:ext cx="1651379" cy="850393"/>
            </a:xfrm>
            <a:prstGeom prst="rect">
              <a:avLst/>
            </a:prstGeom>
            <a:solidFill>
              <a:srgbClr val="1C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Tribe C </a:t>
              </a:r>
            </a:p>
            <a:p>
              <a:pPr algn="ctr"/>
              <a:r>
                <a:rPr lang="en-US" sz="1200"/>
                <a:t>$100,000 Allocation</a:t>
              </a:r>
            </a:p>
          </p:txBody>
        </p:sp>
        <p:sp>
          <p:nvSpPr>
            <p:cNvPr id="12" name="Rectangle 11">
              <a:extLst>
                <a:ext uri="{FF2B5EF4-FFF2-40B4-BE49-F238E27FC236}">
                  <a16:creationId xmlns:a16="http://schemas.microsoft.com/office/drawing/2014/main" id="{EADE5C7D-4A97-AC55-D5D0-EFB643443119}"/>
                </a:ext>
              </a:extLst>
            </p:cNvPr>
            <p:cNvSpPr/>
            <p:nvPr/>
          </p:nvSpPr>
          <p:spPr>
            <a:xfrm>
              <a:off x="7958352" y="1651450"/>
              <a:ext cx="1651379" cy="850393"/>
            </a:xfrm>
            <a:prstGeom prst="rect">
              <a:avLst/>
            </a:prstGeom>
            <a:solidFill>
              <a:srgbClr val="1C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Tribe D </a:t>
              </a:r>
            </a:p>
            <a:p>
              <a:pPr algn="ctr"/>
              <a:r>
                <a:rPr lang="en-US" sz="1200"/>
                <a:t>$100,000 Allocation</a:t>
              </a:r>
            </a:p>
          </p:txBody>
        </p:sp>
        <p:sp>
          <p:nvSpPr>
            <p:cNvPr id="13" name="Rectangle 12">
              <a:extLst>
                <a:ext uri="{FF2B5EF4-FFF2-40B4-BE49-F238E27FC236}">
                  <a16:creationId xmlns:a16="http://schemas.microsoft.com/office/drawing/2014/main" id="{106B5914-343F-E84E-1C50-AB9BCDB7F93F}"/>
                </a:ext>
              </a:extLst>
            </p:cNvPr>
            <p:cNvSpPr/>
            <p:nvPr/>
          </p:nvSpPr>
          <p:spPr>
            <a:xfrm>
              <a:off x="9965140" y="1651450"/>
              <a:ext cx="1651379" cy="850393"/>
            </a:xfrm>
            <a:prstGeom prst="rect">
              <a:avLst/>
            </a:prstGeom>
            <a:solidFill>
              <a:srgbClr val="1C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Tribe E</a:t>
              </a:r>
            </a:p>
            <a:p>
              <a:pPr algn="ctr"/>
              <a:r>
                <a:rPr lang="en-US" sz="1200"/>
                <a:t>$100,000 Allocation</a:t>
              </a:r>
            </a:p>
          </p:txBody>
        </p:sp>
        <p:sp>
          <p:nvSpPr>
            <p:cNvPr id="15" name="Rectangle 14">
              <a:extLst>
                <a:ext uri="{FF2B5EF4-FFF2-40B4-BE49-F238E27FC236}">
                  <a16:creationId xmlns:a16="http://schemas.microsoft.com/office/drawing/2014/main" id="{4A254118-093E-2295-0BFA-533AF7001D83}"/>
                </a:ext>
              </a:extLst>
            </p:cNvPr>
            <p:cNvSpPr/>
            <p:nvPr/>
          </p:nvSpPr>
          <p:spPr>
            <a:xfrm>
              <a:off x="3944772" y="1651450"/>
              <a:ext cx="1651379" cy="850393"/>
            </a:xfrm>
            <a:prstGeom prst="rect">
              <a:avLst/>
            </a:prstGeom>
            <a:solidFill>
              <a:srgbClr val="1C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Tribe B</a:t>
              </a:r>
            </a:p>
            <a:p>
              <a:pPr algn="ctr"/>
              <a:r>
                <a:rPr lang="en-US" sz="1200"/>
                <a:t>$100,000 Allocation</a:t>
              </a:r>
            </a:p>
          </p:txBody>
        </p:sp>
        <p:sp>
          <p:nvSpPr>
            <p:cNvPr id="17" name="Rectangle 16">
              <a:extLst>
                <a:ext uri="{FF2B5EF4-FFF2-40B4-BE49-F238E27FC236}">
                  <a16:creationId xmlns:a16="http://schemas.microsoft.com/office/drawing/2014/main" id="{35EA2C19-85C9-0474-93A0-48CF84098FB3}"/>
                </a:ext>
              </a:extLst>
            </p:cNvPr>
            <p:cNvSpPr/>
            <p:nvPr/>
          </p:nvSpPr>
          <p:spPr>
            <a:xfrm>
              <a:off x="5951562" y="3024273"/>
              <a:ext cx="1651379" cy="850393"/>
            </a:xfrm>
            <a:prstGeom prst="rect">
              <a:avLst/>
            </a:prstGeom>
            <a:solidFill>
              <a:srgbClr val="246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Lead Tribe F </a:t>
              </a:r>
            </a:p>
            <a:p>
              <a:pPr algn="ctr"/>
              <a:r>
                <a:rPr lang="en-US" sz="1200"/>
                <a:t>$100,000 Allocation</a:t>
              </a:r>
            </a:p>
          </p:txBody>
        </p:sp>
        <p:sp>
          <p:nvSpPr>
            <p:cNvPr id="19" name="Rectangle 18">
              <a:extLst>
                <a:ext uri="{FF2B5EF4-FFF2-40B4-BE49-F238E27FC236}">
                  <a16:creationId xmlns:a16="http://schemas.microsoft.com/office/drawing/2014/main" id="{995E8E42-3038-62DD-4E3B-FCDDB6516EE5}"/>
                </a:ext>
              </a:extLst>
            </p:cNvPr>
            <p:cNvSpPr/>
            <p:nvPr/>
          </p:nvSpPr>
          <p:spPr>
            <a:xfrm>
              <a:off x="8552881" y="3281332"/>
              <a:ext cx="2605018" cy="1686599"/>
            </a:xfrm>
            <a:prstGeom prst="rect">
              <a:avLst/>
            </a:prstGeom>
            <a:solidFill>
              <a:srgbClr val="DCD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u="none" strike="noStrike" baseline="0">
                  <a:solidFill>
                    <a:schemeClr val="tx1"/>
                  </a:solidFill>
                  <a:latin typeface="CIDFont+F1"/>
                </a:rPr>
                <a:t>Combined Grant</a:t>
              </a:r>
            </a:p>
            <a:p>
              <a:pPr algn="ctr"/>
              <a:r>
                <a:rPr lang="en-US" sz="1200" b="0" i="0" u="none" strike="noStrike" baseline="0">
                  <a:solidFill>
                    <a:schemeClr val="tx1"/>
                  </a:solidFill>
                  <a:latin typeface="CIDFont+F1"/>
                </a:rPr>
                <a:t>Application for</a:t>
              </a:r>
            </a:p>
            <a:p>
              <a:pPr algn="ctr"/>
              <a:r>
                <a:rPr lang="en-US" sz="1200" b="0" i="0" u="none" strike="noStrike" baseline="0">
                  <a:solidFill>
                    <a:schemeClr val="tx1"/>
                  </a:solidFill>
                  <a:latin typeface="CIDFont+F1"/>
                </a:rPr>
                <a:t>$600,000 submitted</a:t>
              </a:r>
            </a:p>
            <a:p>
              <a:pPr algn="ctr"/>
              <a:r>
                <a:rPr lang="en-US" sz="1200" b="0" i="0" u="none" strike="noStrike" baseline="0">
                  <a:solidFill>
                    <a:schemeClr val="tx1"/>
                  </a:solidFill>
                  <a:latin typeface="CIDFont+F1"/>
                </a:rPr>
                <a:t>by Tribe F to US</a:t>
              </a:r>
            </a:p>
            <a:p>
              <a:pPr algn="ctr"/>
              <a:r>
                <a:rPr lang="en-US" sz="1200" b="0" i="0" u="none" strike="noStrike" baseline="0">
                  <a:solidFill>
                    <a:schemeClr val="tx1"/>
                  </a:solidFill>
                  <a:latin typeface="CIDFont+F1"/>
                </a:rPr>
                <a:t>Dept of Energy</a:t>
              </a:r>
              <a:endParaRPr lang="en-US" sz="1200">
                <a:solidFill>
                  <a:schemeClr val="tx1"/>
                </a:solidFill>
              </a:endParaRPr>
            </a:p>
          </p:txBody>
        </p:sp>
        <p:sp>
          <p:nvSpPr>
            <p:cNvPr id="20" name="TextBox 19">
              <a:extLst>
                <a:ext uri="{FF2B5EF4-FFF2-40B4-BE49-F238E27FC236}">
                  <a16:creationId xmlns:a16="http://schemas.microsoft.com/office/drawing/2014/main" id="{E43E1669-81E2-3608-FBF8-1B84C4C60925}"/>
                </a:ext>
              </a:extLst>
            </p:cNvPr>
            <p:cNvSpPr txBox="1"/>
            <p:nvPr/>
          </p:nvSpPr>
          <p:spPr>
            <a:xfrm>
              <a:off x="1061238" y="5747421"/>
              <a:ext cx="11268085" cy="693355"/>
            </a:xfrm>
            <a:prstGeom prst="rect">
              <a:avLst/>
            </a:prstGeom>
            <a:solidFill>
              <a:srgbClr val="FFCB05"/>
            </a:solidFill>
          </p:spPr>
          <p:txBody>
            <a:bodyPr wrap="square" rtlCol="0">
              <a:spAutoFit/>
            </a:bodyPr>
            <a:lstStyle/>
            <a:p>
              <a:pPr algn="l"/>
              <a:r>
                <a:rPr lang="en-US" sz="1200" b="0" i="0" u="none" strike="noStrike" baseline="0">
                  <a:solidFill>
                    <a:schemeClr val="tx1"/>
                  </a:solidFill>
                  <a:latin typeface="CIDFont+F1"/>
                </a:rPr>
                <a:t>US Department of Energy issues a single $600,000 Grant Agreement to Tribe F, who will administer the grant, and make payments to vendors &amp; receive reimbursements directly from DOE (ASAP), on behalf of the Tribal Consortium</a:t>
              </a:r>
              <a:endParaRPr lang="en-US" sz="1200">
                <a:solidFill>
                  <a:schemeClr val="tx1"/>
                </a:solidFill>
              </a:endParaRPr>
            </a:p>
          </p:txBody>
        </p:sp>
        <p:sp>
          <p:nvSpPr>
            <p:cNvPr id="21" name="Scroll: Vertical 20">
              <a:extLst>
                <a:ext uri="{FF2B5EF4-FFF2-40B4-BE49-F238E27FC236}">
                  <a16:creationId xmlns:a16="http://schemas.microsoft.com/office/drawing/2014/main" id="{E75742BD-6141-F433-3866-F56E662130AD}"/>
                </a:ext>
              </a:extLst>
            </p:cNvPr>
            <p:cNvSpPr/>
            <p:nvPr/>
          </p:nvSpPr>
          <p:spPr>
            <a:xfrm>
              <a:off x="5228230" y="4025648"/>
              <a:ext cx="3098042" cy="1570791"/>
            </a:xfrm>
            <a:prstGeom prst="verticalScroll">
              <a:avLst/>
            </a:prstGeom>
            <a:solidFill>
              <a:srgbClr val="F9A2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u="none" strike="noStrike" baseline="0">
                  <a:solidFill>
                    <a:schemeClr val="tx1"/>
                  </a:solidFill>
                  <a:latin typeface="CIDFont+F1"/>
                </a:rPr>
                <a:t>Formula Grant</a:t>
              </a:r>
            </a:p>
            <a:p>
              <a:pPr algn="ctr"/>
              <a:r>
                <a:rPr lang="en-US" sz="1200" b="0" i="0" u="none" strike="noStrike" baseline="0">
                  <a:solidFill>
                    <a:schemeClr val="tx1"/>
                  </a:solidFill>
                  <a:latin typeface="CIDFont+F1"/>
                </a:rPr>
                <a:t>Agreement for Consortium Awarded to </a:t>
              </a:r>
              <a:r>
                <a:rPr lang="en-US" sz="1200" b="1" i="0" u="none" strike="noStrike" baseline="0">
                  <a:solidFill>
                    <a:schemeClr val="tx1"/>
                  </a:solidFill>
                  <a:latin typeface="CIDFont+F1"/>
                </a:rPr>
                <a:t>Lead Tribe F </a:t>
              </a:r>
              <a:r>
                <a:rPr lang="en-US" sz="1200" b="0" i="0" u="none" strike="noStrike" baseline="0">
                  <a:solidFill>
                    <a:schemeClr val="tx1"/>
                  </a:solidFill>
                  <a:latin typeface="CIDFont+F1"/>
                </a:rPr>
                <a:t>for $600,000</a:t>
              </a:r>
              <a:endParaRPr lang="en-US" sz="1200">
                <a:solidFill>
                  <a:schemeClr val="tx1"/>
                </a:solidFill>
              </a:endParaRPr>
            </a:p>
          </p:txBody>
        </p:sp>
        <p:cxnSp>
          <p:nvCxnSpPr>
            <p:cNvPr id="22" name="Connector: Elbow 21">
              <a:extLst>
                <a:ext uri="{FF2B5EF4-FFF2-40B4-BE49-F238E27FC236}">
                  <a16:creationId xmlns:a16="http://schemas.microsoft.com/office/drawing/2014/main" id="{2CDB31E9-0D0F-D156-8B5C-F45D70683023}"/>
                </a:ext>
              </a:extLst>
            </p:cNvPr>
            <p:cNvCxnSpPr>
              <a:cxnSpLocks/>
              <a:stCxn id="9" idx="2"/>
              <a:endCxn id="17" idx="0"/>
            </p:cNvCxnSpPr>
            <p:nvPr/>
          </p:nvCxnSpPr>
          <p:spPr>
            <a:xfrm rot="16200000" flipH="1">
              <a:off x="4509247" y="756268"/>
              <a:ext cx="522430" cy="401358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1EE8FD83-1E6D-D375-3A21-ACC15E4CA653}"/>
                </a:ext>
              </a:extLst>
            </p:cNvPr>
            <p:cNvCxnSpPr>
              <a:cxnSpLocks/>
              <a:stCxn id="15" idx="2"/>
              <a:endCxn id="17" idx="0"/>
            </p:cNvCxnSpPr>
            <p:nvPr/>
          </p:nvCxnSpPr>
          <p:spPr>
            <a:xfrm rot="16200000" flipH="1">
              <a:off x="5512642" y="1759663"/>
              <a:ext cx="522430" cy="20067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CAB3ED-2095-33FE-BD3D-07991890EC9D}"/>
                </a:ext>
              </a:extLst>
            </p:cNvPr>
            <p:cNvCxnSpPr>
              <a:cxnSpLocks/>
              <a:stCxn id="10" idx="2"/>
              <a:endCxn id="17" idx="0"/>
            </p:cNvCxnSpPr>
            <p:nvPr/>
          </p:nvCxnSpPr>
          <p:spPr>
            <a:xfrm>
              <a:off x="6777252" y="2501843"/>
              <a:ext cx="0" cy="522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0010AA01-8F37-B957-FBA9-EA27B06FDD79}"/>
                </a:ext>
              </a:extLst>
            </p:cNvPr>
            <p:cNvCxnSpPr>
              <a:cxnSpLocks/>
              <a:stCxn id="12" idx="2"/>
              <a:endCxn id="17" idx="0"/>
            </p:cNvCxnSpPr>
            <p:nvPr/>
          </p:nvCxnSpPr>
          <p:spPr>
            <a:xfrm rot="5400000">
              <a:off x="7519432" y="1759663"/>
              <a:ext cx="522430" cy="20067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F0F2C69F-411A-A3EC-6803-E33BFBDC23D1}"/>
                </a:ext>
              </a:extLst>
            </p:cNvPr>
            <p:cNvCxnSpPr>
              <a:cxnSpLocks/>
              <a:stCxn id="13" idx="2"/>
              <a:endCxn id="17" idx="0"/>
            </p:cNvCxnSpPr>
            <p:nvPr/>
          </p:nvCxnSpPr>
          <p:spPr>
            <a:xfrm rot="5400000">
              <a:off x="8522826" y="756269"/>
              <a:ext cx="522430" cy="401357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6E6F939C-3271-322D-7CD5-CE344E007D6D}"/>
                </a:ext>
              </a:extLst>
            </p:cNvPr>
            <p:cNvCxnSpPr>
              <a:cxnSpLocks/>
              <a:stCxn id="13" idx="2"/>
              <a:endCxn id="17" idx="0"/>
            </p:cNvCxnSpPr>
            <p:nvPr/>
          </p:nvCxnSpPr>
          <p:spPr>
            <a:xfrm rot="5400000">
              <a:off x="8522826" y="756269"/>
              <a:ext cx="522430" cy="401357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2FFC87A-5356-2EB1-2C4C-B90D1EC7904C}"/>
                </a:ext>
              </a:extLst>
            </p:cNvPr>
            <p:cNvCxnSpPr>
              <a:cxnSpLocks/>
              <a:stCxn id="17" idx="2"/>
              <a:endCxn id="21" idx="0"/>
            </p:cNvCxnSpPr>
            <p:nvPr/>
          </p:nvCxnSpPr>
          <p:spPr>
            <a:xfrm flipH="1">
              <a:off x="6777251" y="3874666"/>
              <a:ext cx="1" cy="150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 name="Graphic 1" descr="Management outline">
            <a:extLst>
              <a:ext uri="{FF2B5EF4-FFF2-40B4-BE49-F238E27FC236}">
                <a16:creationId xmlns:a16="http://schemas.microsoft.com/office/drawing/2014/main" id="{99C1339D-C706-0B81-88CB-93DD3AF9F5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46516" y="299386"/>
            <a:ext cx="1048397" cy="1048397"/>
          </a:xfrm>
          <a:prstGeom prst="rect">
            <a:avLst/>
          </a:prstGeom>
        </p:spPr>
      </p:pic>
    </p:spTree>
    <p:extLst>
      <p:ext uri="{BB962C8B-B14F-4D97-AF65-F5344CB8AC3E}">
        <p14:creationId xmlns:p14="http://schemas.microsoft.com/office/powerpoint/2010/main" val="2059663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68D37F-D612-EC5C-7B39-FD40A31D5FCE}"/>
              </a:ext>
            </a:extLst>
          </p:cNvPr>
          <p:cNvSpPr>
            <a:spLocks noGrp="1"/>
          </p:cNvSpPr>
          <p:nvPr>
            <p:ph type="body" sz="quarter" idx="15"/>
          </p:nvPr>
        </p:nvSpPr>
        <p:spPr>
          <a:xfrm>
            <a:off x="711207" y="1975104"/>
            <a:ext cx="6122666" cy="4420672"/>
          </a:xfrm>
        </p:spPr>
        <p:txBody>
          <a:bodyPr>
            <a:normAutofit fontScale="92500" lnSpcReduction="20000"/>
          </a:bodyPr>
          <a:lstStyle/>
          <a:p>
            <a:pPr>
              <a:lnSpc>
                <a:spcPct val="110000"/>
              </a:lnSpc>
              <a:spcBef>
                <a:spcPts val="600"/>
              </a:spcBef>
            </a:pPr>
            <a:r>
              <a:rPr lang="en-US" sz="2400">
                <a:latin typeface="+mj-lt"/>
                <a:ea typeface="Calibri" panose="020F0502020204030204" pitchFamily="34" charset="0"/>
              </a:rPr>
              <a:t>Lead Indian Tribe may also authorize a third-party agent to handle the application and administration of the award for a Tribal Consortium.</a:t>
            </a:r>
          </a:p>
          <a:p>
            <a:pPr>
              <a:lnSpc>
                <a:spcPct val="110000"/>
              </a:lnSpc>
              <a:spcBef>
                <a:spcPts val="600"/>
              </a:spcBef>
            </a:pPr>
            <a:r>
              <a:rPr lang="en-US" sz="2400">
                <a:latin typeface="+mj-lt"/>
                <a:ea typeface="Calibri" panose="020F0502020204030204" pitchFamily="34" charset="0"/>
              </a:rPr>
              <a:t>A third-party can submit on behalf of a Tribe using the lead Indian Tribe’s Unique Entity Identifier (UEI).</a:t>
            </a:r>
          </a:p>
          <a:p>
            <a:pPr>
              <a:lnSpc>
                <a:spcPct val="110000"/>
              </a:lnSpc>
              <a:spcBef>
                <a:spcPts val="600"/>
              </a:spcBef>
            </a:pPr>
            <a:r>
              <a:rPr lang="en-US" sz="2400">
                <a:latin typeface="+mj-lt"/>
              </a:rPr>
              <a:t>Funds can be deposited into the third-party agent’s account on behalf of the eligible Tribal Consortium.</a:t>
            </a:r>
          </a:p>
          <a:p>
            <a:pPr>
              <a:lnSpc>
                <a:spcPct val="110000"/>
              </a:lnSpc>
              <a:spcBef>
                <a:spcPts val="600"/>
              </a:spcBef>
            </a:pPr>
            <a:r>
              <a:rPr lang="en-US" sz="2400">
                <a:latin typeface="+mj-lt"/>
              </a:rPr>
              <a:t>The lead Indian Tribe of a Tribal Consortium will remain ultimately responsible for meeting the grant requirements.</a:t>
            </a:r>
          </a:p>
          <a:p>
            <a:endParaRPr lang="en-US">
              <a:latin typeface="+mj-lt"/>
            </a:endParaRPr>
          </a:p>
        </p:txBody>
      </p:sp>
      <p:sp>
        <p:nvSpPr>
          <p:cNvPr id="4" name="Title 3">
            <a:extLst>
              <a:ext uri="{FF2B5EF4-FFF2-40B4-BE49-F238E27FC236}">
                <a16:creationId xmlns:a16="http://schemas.microsoft.com/office/drawing/2014/main" id="{85A37C55-5201-0144-74E2-A37A491B5889}"/>
              </a:ext>
            </a:extLst>
          </p:cNvPr>
          <p:cNvSpPr>
            <a:spLocks noGrp="1"/>
          </p:cNvSpPr>
          <p:nvPr>
            <p:ph type="title"/>
          </p:nvPr>
        </p:nvSpPr>
        <p:spPr/>
        <p:txBody>
          <a:bodyPr/>
          <a:lstStyle/>
          <a:p>
            <a:r>
              <a:rPr lang="en-US" sz="3600"/>
              <a:t>Third parties can administer the grant on behalf of </a:t>
            </a:r>
            <a:br>
              <a:rPr lang="en-US" sz="3600"/>
            </a:br>
            <a:r>
              <a:rPr lang="en-US" sz="3600"/>
              <a:t>Tribal Consortiums</a:t>
            </a:r>
          </a:p>
        </p:txBody>
      </p:sp>
      <p:grpSp>
        <p:nvGrpSpPr>
          <p:cNvPr id="8" name="Group 7">
            <a:extLst>
              <a:ext uri="{FF2B5EF4-FFF2-40B4-BE49-F238E27FC236}">
                <a16:creationId xmlns:a16="http://schemas.microsoft.com/office/drawing/2014/main" id="{BAE1549C-611C-EF1C-91A9-3DC9C3677B93}"/>
              </a:ext>
            </a:extLst>
          </p:cNvPr>
          <p:cNvGrpSpPr/>
          <p:nvPr/>
        </p:nvGrpSpPr>
        <p:grpSpPr>
          <a:xfrm>
            <a:off x="6833872" y="1690566"/>
            <a:ext cx="6375431" cy="4464508"/>
            <a:chOff x="1061238" y="1651450"/>
            <a:chExt cx="11268085" cy="4789326"/>
          </a:xfrm>
        </p:grpSpPr>
        <p:sp>
          <p:nvSpPr>
            <p:cNvPr id="9" name="Rectangle 8">
              <a:extLst>
                <a:ext uri="{FF2B5EF4-FFF2-40B4-BE49-F238E27FC236}">
                  <a16:creationId xmlns:a16="http://schemas.microsoft.com/office/drawing/2014/main" id="{866357B2-C504-2CBD-8000-F12B2E8631E3}"/>
                </a:ext>
              </a:extLst>
            </p:cNvPr>
            <p:cNvSpPr/>
            <p:nvPr/>
          </p:nvSpPr>
          <p:spPr>
            <a:xfrm>
              <a:off x="1937982" y="1651450"/>
              <a:ext cx="1651380" cy="850393"/>
            </a:xfrm>
            <a:prstGeom prst="rect">
              <a:avLst/>
            </a:prstGeom>
            <a:solidFill>
              <a:srgbClr val="1C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Tribe A </a:t>
              </a:r>
            </a:p>
            <a:p>
              <a:pPr algn="ctr"/>
              <a:r>
                <a:rPr lang="en-US" sz="1200"/>
                <a:t>$100,000 Allocation</a:t>
              </a:r>
            </a:p>
          </p:txBody>
        </p:sp>
        <p:sp>
          <p:nvSpPr>
            <p:cNvPr id="10" name="Rectangle 9">
              <a:extLst>
                <a:ext uri="{FF2B5EF4-FFF2-40B4-BE49-F238E27FC236}">
                  <a16:creationId xmlns:a16="http://schemas.microsoft.com/office/drawing/2014/main" id="{E29F4744-7E06-5256-5B6B-08C7E7D415B4}"/>
                </a:ext>
              </a:extLst>
            </p:cNvPr>
            <p:cNvSpPr/>
            <p:nvPr/>
          </p:nvSpPr>
          <p:spPr>
            <a:xfrm>
              <a:off x="5951562" y="1651450"/>
              <a:ext cx="1651379" cy="850393"/>
            </a:xfrm>
            <a:prstGeom prst="rect">
              <a:avLst/>
            </a:prstGeom>
            <a:solidFill>
              <a:srgbClr val="1C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Tribe C </a:t>
              </a:r>
            </a:p>
            <a:p>
              <a:pPr algn="ctr"/>
              <a:r>
                <a:rPr lang="en-US" sz="1200"/>
                <a:t>$100,000 Allocation</a:t>
              </a:r>
            </a:p>
          </p:txBody>
        </p:sp>
        <p:sp>
          <p:nvSpPr>
            <p:cNvPr id="12" name="Rectangle 11">
              <a:extLst>
                <a:ext uri="{FF2B5EF4-FFF2-40B4-BE49-F238E27FC236}">
                  <a16:creationId xmlns:a16="http://schemas.microsoft.com/office/drawing/2014/main" id="{EADE5C7D-4A97-AC55-D5D0-EFB643443119}"/>
                </a:ext>
              </a:extLst>
            </p:cNvPr>
            <p:cNvSpPr/>
            <p:nvPr/>
          </p:nvSpPr>
          <p:spPr>
            <a:xfrm>
              <a:off x="7958352" y="1651450"/>
              <a:ext cx="1651379" cy="850393"/>
            </a:xfrm>
            <a:prstGeom prst="rect">
              <a:avLst/>
            </a:prstGeom>
            <a:solidFill>
              <a:srgbClr val="1C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Tribe D </a:t>
              </a:r>
            </a:p>
            <a:p>
              <a:pPr algn="ctr"/>
              <a:r>
                <a:rPr lang="en-US" sz="1200"/>
                <a:t>$100,000 Allocation</a:t>
              </a:r>
            </a:p>
          </p:txBody>
        </p:sp>
        <p:sp>
          <p:nvSpPr>
            <p:cNvPr id="13" name="Rectangle 12">
              <a:extLst>
                <a:ext uri="{FF2B5EF4-FFF2-40B4-BE49-F238E27FC236}">
                  <a16:creationId xmlns:a16="http://schemas.microsoft.com/office/drawing/2014/main" id="{106B5914-343F-E84E-1C50-AB9BCDB7F93F}"/>
                </a:ext>
              </a:extLst>
            </p:cNvPr>
            <p:cNvSpPr/>
            <p:nvPr/>
          </p:nvSpPr>
          <p:spPr>
            <a:xfrm>
              <a:off x="9965140" y="1651450"/>
              <a:ext cx="1651379" cy="850393"/>
            </a:xfrm>
            <a:prstGeom prst="rect">
              <a:avLst/>
            </a:prstGeom>
            <a:solidFill>
              <a:srgbClr val="1C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Tribe E</a:t>
              </a:r>
            </a:p>
            <a:p>
              <a:pPr algn="ctr"/>
              <a:r>
                <a:rPr lang="en-US" sz="1200"/>
                <a:t>$100,000 Allocation</a:t>
              </a:r>
            </a:p>
          </p:txBody>
        </p:sp>
        <p:sp>
          <p:nvSpPr>
            <p:cNvPr id="15" name="Rectangle 14">
              <a:extLst>
                <a:ext uri="{FF2B5EF4-FFF2-40B4-BE49-F238E27FC236}">
                  <a16:creationId xmlns:a16="http://schemas.microsoft.com/office/drawing/2014/main" id="{4A254118-093E-2295-0BFA-533AF7001D83}"/>
                </a:ext>
              </a:extLst>
            </p:cNvPr>
            <p:cNvSpPr/>
            <p:nvPr/>
          </p:nvSpPr>
          <p:spPr>
            <a:xfrm>
              <a:off x="3944772" y="1651450"/>
              <a:ext cx="1651379" cy="850393"/>
            </a:xfrm>
            <a:prstGeom prst="rect">
              <a:avLst/>
            </a:prstGeom>
            <a:solidFill>
              <a:srgbClr val="1C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Tribe B</a:t>
              </a:r>
            </a:p>
            <a:p>
              <a:pPr algn="ctr"/>
              <a:r>
                <a:rPr lang="en-US" sz="1200"/>
                <a:t>$100,000 Allocation</a:t>
              </a:r>
            </a:p>
          </p:txBody>
        </p:sp>
        <p:sp>
          <p:nvSpPr>
            <p:cNvPr id="17" name="Rectangle 16">
              <a:extLst>
                <a:ext uri="{FF2B5EF4-FFF2-40B4-BE49-F238E27FC236}">
                  <a16:creationId xmlns:a16="http://schemas.microsoft.com/office/drawing/2014/main" id="{35EA2C19-85C9-0474-93A0-48CF84098FB3}"/>
                </a:ext>
              </a:extLst>
            </p:cNvPr>
            <p:cNvSpPr/>
            <p:nvPr/>
          </p:nvSpPr>
          <p:spPr>
            <a:xfrm>
              <a:off x="5951562" y="3024273"/>
              <a:ext cx="1651379" cy="850393"/>
            </a:xfrm>
            <a:prstGeom prst="rect">
              <a:avLst/>
            </a:prstGeom>
            <a:solidFill>
              <a:srgbClr val="246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Lead Tribe F </a:t>
              </a:r>
            </a:p>
            <a:p>
              <a:pPr algn="ctr"/>
              <a:r>
                <a:rPr lang="en-US" sz="1200"/>
                <a:t>$100,000 Allocation</a:t>
              </a:r>
            </a:p>
          </p:txBody>
        </p:sp>
        <p:sp>
          <p:nvSpPr>
            <p:cNvPr id="19" name="Rectangle 18">
              <a:extLst>
                <a:ext uri="{FF2B5EF4-FFF2-40B4-BE49-F238E27FC236}">
                  <a16:creationId xmlns:a16="http://schemas.microsoft.com/office/drawing/2014/main" id="{995E8E42-3038-62DD-4E3B-FCDDB6516EE5}"/>
                </a:ext>
              </a:extLst>
            </p:cNvPr>
            <p:cNvSpPr/>
            <p:nvPr/>
          </p:nvSpPr>
          <p:spPr>
            <a:xfrm>
              <a:off x="8552881" y="3281332"/>
              <a:ext cx="2605018" cy="1686599"/>
            </a:xfrm>
            <a:prstGeom prst="rect">
              <a:avLst/>
            </a:prstGeom>
            <a:solidFill>
              <a:srgbClr val="2D7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u="none" strike="noStrike" baseline="0">
                  <a:solidFill>
                    <a:schemeClr val="bg1"/>
                  </a:solidFill>
                  <a:latin typeface="CIDFont+F1"/>
                </a:rPr>
                <a:t>Combined Grant</a:t>
              </a:r>
            </a:p>
            <a:p>
              <a:pPr algn="ctr"/>
              <a:r>
                <a:rPr lang="en-US" sz="1200" b="0" i="0" u="none" strike="noStrike" baseline="0">
                  <a:solidFill>
                    <a:schemeClr val="bg1"/>
                  </a:solidFill>
                  <a:latin typeface="CIDFont+F1"/>
                </a:rPr>
                <a:t>Application for</a:t>
              </a:r>
            </a:p>
            <a:p>
              <a:pPr algn="ctr"/>
              <a:r>
                <a:rPr lang="en-US" sz="1200" b="0" i="0" u="none" strike="noStrike" baseline="0">
                  <a:solidFill>
                    <a:schemeClr val="bg1"/>
                  </a:solidFill>
                  <a:latin typeface="CIDFont+F1"/>
                </a:rPr>
                <a:t>$600,000 submitted</a:t>
              </a:r>
            </a:p>
            <a:p>
              <a:pPr algn="ctr"/>
              <a:r>
                <a:rPr lang="en-US" sz="1200" b="0" i="0" u="none" strike="noStrike" baseline="0">
                  <a:solidFill>
                    <a:schemeClr val="bg1"/>
                  </a:solidFill>
                  <a:latin typeface="CIDFont+F1"/>
                </a:rPr>
                <a:t>by </a:t>
              </a:r>
              <a:r>
                <a:rPr lang="en-US" sz="1200" b="1" i="0" u="none" strike="noStrike" baseline="0">
                  <a:solidFill>
                    <a:schemeClr val="bg1"/>
                  </a:solidFill>
                  <a:latin typeface="CIDFont+F1"/>
                </a:rPr>
                <a:t>Third Party using Tribe F’s UEI</a:t>
              </a:r>
              <a:r>
                <a:rPr lang="en-US" sz="1200" b="0" i="0" u="none" strike="noStrike" baseline="0">
                  <a:solidFill>
                    <a:schemeClr val="bg1"/>
                  </a:solidFill>
                  <a:latin typeface="CIDFont+F1"/>
                </a:rPr>
                <a:t> to US</a:t>
              </a:r>
            </a:p>
            <a:p>
              <a:pPr algn="ctr"/>
              <a:r>
                <a:rPr lang="en-US" sz="1200" b="0" i="0" u="none" strike="noStrike" baseline="0">
                  <a:solidFill>
                    <a:schemeClr val="bg1"/>
                  </a:solidFill>
                  <a:latin typeface="CIDFont+F1"/>
                </a:rPr>
                <a:t>Dept of Energy</a:t>
              </a:r>
              <a:endParaRPr lang="en-US" sz="1200">
                <a:solidFill>
                  <a:schemeClr val="bg1"/>
                </a:solidFill>
              </a:endParaRPr>
            </a:p>
          </p:txBody>
        </p:sp>
        <p:sp>
          <p:nvSpPr>
            <p:cNvPr id="20" name="TextBox 19">
              <a:extLst>
                <a:ext uri="{FF2B5EF4-FFF2-40B4-BE49-F238E27FC236}">
                  <a16:creationId xmlns:a16="http://schemas.microsoft.com/office/drawing/2014/main" id="{E43E1669-81E2-3608-FBF8-1B84C4C60925}"/>
                </a:ext>
              </a:extLst>
            </p:cNvPr>
            <p:cNvSpPr txBox="1"/>
            <p:nvPr/>
          </p:nvSpPr>
          <p:spPr>
            <a:xfrm>
              <a:off x="1061238" y="5747421"/>
              <a:ext cx="11268085" cy="693355"/>
            </a:xfrm>
            <a:prstGeom prst="rect">
              <a:avLst/>
            </a:prstGeom>
            <a:solidFill>
              <a:srgbClr val="1A325D"/>
            </a:solidFill>
          </p:spPr>
          <p:txBody>
            <a:bodyPr wrap="square" rtlCol="0">
              <a:spAutoFit/>
            </a:bodyPr>
            <a:lstStyle/>
            <a:p>
              <a:pPr algn="l"/>
              <a:r>
                <a:rPr lang="en-US" sz="1200" b="0" i="0" u="none" strike="noStrike" baseline="0">
                  <a:solidFill>
                    <a:schemeClr val="bg1"/>
                  </a:solidFill>
                  <a:latin typeface="CIDFont+F1"/>
                </a:rPr>
                <a:t>US Department of Energy issues a single $600,000 Grant Agreement to Tribe F </a:t>
              </a:r>
              <a:r>
                <a:rPr lang="en-US" sz="1200" b="1" i="0" u="none" strike="noStrike" baseline="0">
                  <a:solidFill>
                    <a:schemeClr val="bg1"/>
                  </a:solidFill>
                  <a:latin typeface="CIDFont+F1"/>
                </a:rPr>
                <a:t>and the Third Party  </a:t>
              </a:r>
              <a:r>
                <a:rPr lang="en-US" sz="1200" b="0" i="0" u="none" strike="noStrike" baseline="0">
                  <a:solidFill>
                    <a:schemeClr val="bg1"/>
                  </a:solidFill>
                  <a:latin typeface="CIDFont+F1"/>
                </a:rPr>
                <a:t>will administer the grant, and make payments to vendors &amp; receive reimbursements directly from DOE (ASAP), on behalf of the Tribal Consortium</a:t>
              </a:r>
              <a:endParaRPr lang="en-US" sz="1200">
                <a:solidFill>
                  <a:schemeClr val="bg1"/>
                </a:solidFill>
              </a:endParaRPr>
            </a:p>
          </p:txBody>
        </p:sp>
        <p:sp>
          <p:nvSpPr>
            <p:cNvPr id="21" name="Scroll: Vertical 20">
              <a:extLst>
                <a:ext uri="{FF2B5EF4-FFF2-40B4-BE49-F238E27FC236}">
                  <a16:creationId xmlns:a16="http://schemas.microsoft.com/office/drawing/2014/main" id="{E75742BD-6141-F433-3866-F56E662130AD}"/>
                </a:ext>
              </a:extLst>
            </p:cNvPr>
            <p:cNvSpPr/>
            <p:nvPr/>
          </p:nvSpPr>
          <p:spPr>
            <a:xfrm>
              <a:off x="5228230" y="4025648"/>
              <a:ext cx="3098042" cy="1570791"/>
            </a:xfrm>
            <a:prstGeom prst="verticalScroll">
              <a:avLst/>
            </a:prstGeom>
            <a:solidFill>
              <a:srgbClr val="F9A2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u="none" strike="noStrike" baseline="0">
                  <a:solidFill>
                    <a:schemeClr val="tx1"/>
                  </a:solidFill>
                  <a:latin typeface="CIDFont+F1"/>
                </a:rPr>
                <a:t>Formula Grant</a:t>
              </a:r>
            </a:p>
            <a:p>
              <a:pPr algn="ctr"/>
              <a:r>
                <a:rPr lang="en-US" sz="1200" b="0" i="0" u="none" strike="noStrike" baseline="0">
                  <a:solidFill>
                    <a:schemeClr val="tx1"/>
                  </a:solidFill>
                  <a:latin typeface="CIDFont+F1"/>
                </a:rPr>
                <a:t>Agreement for Consortium Awarded to </a:t>
              </a:r>
              <a:r>
                <a:rPr lang="en-US" sz="1200" b="1" i="0" u="none" strike="noStrike" baseline="0">
                  <a:solidFill>
                    <a:schemeClr val="tx1"/>
                  </a:solidFill>
                  <a:latin typeface="CIDFont+F1"/>
                </a:rPr>
                <a:t>Lead Tribe F </a:t>
              </a:r>
              <a:r>
                <a:rPr lang="en-US" sz="1200" b="0" i="0" u="none" strike="noStrike" baseline="0">
                  <a:solidFill>
                    <a:schemeClr val="tx1"/>
                  </a:solidFill>
                  <a:latin typeface="CIDFont+F1"/>
                </a:rPr>
                <a:t>for $600,000</a:t>
              </a:r>
              <a:endParaRPr lang="en-US" sz="1200">
                <a:solidFill>
                  <a:schemeClr val="tx1"/>
                </a:solidFill>
              </a:endParaRPr>
            </a:p>
          </p:txBody>
        </p:sp>
        <p:cxnSp>
          <p:nvCxnSpPr>
            <p:cNvPr id="22" name="Connector: Elbow 21">
              <a:extLst>
                <a:ext uri="{FF2B5EF4-FFF2-40B4-BE49-F238E27FC236}">
                  <a16:creationId xmlns:a16="http://schemas.microsoft.com/office/drawing/2014/main" id="{2CDB31E9-0D0F-D156-8B5C-F45D70683023}"/>
                </a:ext>
              </a:extLst>
            </p:cNvPr>
            <p:cNvCxnSpPr>
              <a:cxnSpLocks/>
              <a:stCxn id="9" idx="2"/>
              <a:endCxn id="17" idx="0"/>
            </p:cNvCxnSpPr>
            <p:nvPr/>
          </p:nvCxnSpPr>
          <p:spPr>
            <a:xfrm rot="16200000" flipH="1">
              <a:off x="4509247" y="756268"/>
              <a:ext cx="522430" cy="401358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1EE8FD83-1E6D-D375-3A21-ACC15E4CA653}"/>
                </a:ext>
              </a:extLst>
            </p:cNvPr>
            <p:cNvCxnSpPr>
              <a:cxnSpLocks/>
              <a:stCxn id="15" idx="2"/>
              <a:endCxn id="17" idx="0"/>
            </p:cNvCxnSpPr>
            <p:nvPr/>
          </p:nvCxnSpPr>
          <p:spPr>
            <a:xfrm rot="16200000" flipH="1">
              <a:off x="5512642" y="1759663"/>
              <a:ext cx="522430" cy="20067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CAB3ED-2095-33FE-BD3D-07991890EC9D}"/>
                </a:ext>
              </a:extLst>
            </p:cNvPr>
            <p:cNvCxnSpPr>
              <a:cxnSpLocks/>
              <a:stCxn id="10" idx="2"/>
              <a:endCxn id="17" idx="0"/>
            </p:cNvCxnSpPr>
            <p:nvPr/>
          </p:nvCxnSpPr>
          <p:spPr>
            <a:xfrm>
              <a:off x="6777252" y="2501843"/>
              <a:ext cx="0" cy="522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0010AA01-8F37-B957-FBA9-EA27B06FDD79}"/>
                </a:ext>
              </a:extLst>
            </p:cNvPr>
            <p:cNvCxnSpPr>
              <a:cxnSpLocks/>
              <a:stCxn id="12" idx="2"/>
              <a:endCxn id="17" idx="0"/>
            </p:cNvCxnSpPr>
            <p:nvPr/>
          </p:nvCxnSpPr>
          <p:spPr>
            <a:xfrm rot="5400000">
              <a:off x="7519432" y="1759663"/>
              <a:ext cx="522430" cy="20067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F0F2C69F-411A-A3EC-6803-E33BFBDC23D1}"/>
                </a:ext>
              </a:extLst>
            </p:cNvPr>
            <p:cNvCxnSpPr>
              <a:cxnSpLocks/>
              <a:stCxn id="13" idx="2"/>
              <a:endCxn id="17" idx="0"/>
            </p:cNvCxnSpPr>
            <p:nvPr/>
          </p:nvCxnSpPr>
          <p:spPr>
            <a:xfrm rot="5400000">
              <a:off x="8522826" y="756269"/>
              <a:ext cx="522430" cy="401357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6E6F939C-3271-322D-7CD5-CE344E007D6D}"/>
                </a:ext>
              </a:extLst>
            </p:cNvPr>
            <p:cNvCxnSpPr>
              <a:cxnSpLocks/>
              <a:stCxn id="13" idx="2"/>
              <a:endCxn id="17" idx="0"/>
            </p:cNvCxnSpPr>
            <p:nvPr/>
          </p:nvCxnSpPr>
          <p:spPr>
            <a:xfrm rot="5400000">
              <a:off x="8522826" y="756269"/>
              <a:ext cx="522430" cy="401357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2FFC87A-5356-2EB1-2C4C-B90D1EC7904C}"/>
                </a:ext>
              </a:extLst>
            </p:cNvPr>
            <p:cNvCxnSpPr>
              <a:cxnSpLocks/>
              <a:stCxn id="17" idx="2"/>
              <a:endCxn id="21" idx="0"/>
            </p:cNvCxnSpPr>
            <p:nvPr/>
          </p:nvCxnSpPr>
          <p:spPr>
            <a:xfrm flipH="1">
              <a:off x="6777251" y="3874666"/>
              <a:ext cx="1" cy="150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 name="Graphic 1" descr="Management outline">
            <a:extLst>
              <a:ext uri="{FF2B5EF4-FFF2-40B4-BE49-F238E27FC236}">
                <a16:creationId xmlns:a16="http://schemas.microsoft.com/office/drawing/2014/main" id="{3202756D-4F22-CD82-A37F-0743E4F886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44379" y="262185"/>
            <a:ext cx="1048397" cy="1048397"/>
          </a:xfrm>
          <a:prstGeom prst="rect">
            <a:avLst/>
          </a:prstGeom>
        </p:spPr>
      </p:pic>
    </p:spTree>
    <p:extLst>
      <p:ext uri="{BB962C8B-B14F-4D97-AF65-F5344CB8AC3E}">
        <p14:creationId xmlns:p14="http://schemas.microsoft.com/office/powerpoint/2010/main" val="2250248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CE12E7-33B4-70F3-8BE3-126EE0541E69}"/>
              </a:ext>
            </a:extLst>
          </p:cNvPr>
          <p:cNvSpPr>
            <a:spLocks noGrp="1"/>
          </p:cNvSpPr>
          <p:nvPr>
            <p:ph type="body" sz="quarter" idx="15"/>
          </p:nvPr>
        </p:nvSpPr>
        <p:spPr>
          <a:xfrm>
            <a:off x="1051560" y="2293038"/>
            <a:ext cx="11991975" cy="1593162"/>
          </a:xfrm>
        </p:spPr>
        <p:txBody>
          <a:bodyPr>
            <a:noAutofit/>
          </a:bodyPr>
          <a:lstStyle/>
          <a:p>
            <a:pPr>
              <a:lnSpc>
                <a:spcPct val="110000"/>
              </a:lnSpc>
              <a:spcBef>
                <a:spcPts val="600"/>
              </a:spcBef>
            </a:pPr>
            <a:r>
              <a:rPr lang="en-US" sz="2000" kern="1200">
                <a:solidFill>
                  <a:schemeClr val="tx1"/>
                </a:solidFill>
                <a:latin typeface="+mj-lt"/>
                <a:cs typeface="Times New Roman" panose="02020603050405020304" pitchFamily="18" charset="0"/>
              </a:rPr>
              <a:t>Address</a:t>
            </a:r>
            <a:r>
              <a:rPr lang="en-US" sz="2000">
                <a:effectLst/>
                <a:latin typeface="+mj-lt"/>
                <a:ea typeface="Times New Roman" panose="02020603050405020304" pitchFamily="18" charset="0"/>
                <a:cs typeface="Times New Roman" panose="02020603050405020304" pitchFamily="18" charset="0"/>
              </a:rPr>
              <a:t> how resilience objectives will benefit all participating Consortium Tribes and how Consortium Tribes will participate in decisions regarding use of grant funds.   </a:t>
            </a:r>
          </a:p>
          <a:p>
            <a:pPr>
              <a:lnSpc>
                <a:spcPct val="110000"/>
              </a:lnSpc>
              <a:spcBef>
                <a:spcPts val="600"/>
              </a:spcBef>
            </a:pPr>
            <a:r>
              <a:rPr lang="en-US" sz="2000" i="1">
                <a:latin typeface="+mj-lt"/>
              </a:rPr>
              <a:t>Sample Program Narrative template is available.</a:t>
            </a:r>
          </a:p>
        </p:txBody>
      </p:sp>
      <p:sp>
        <p:nvSpPr>
          <p:cNvPr id="4" name="Title 3">
            <a:extLst>
              <a:ext uri="{FF2B5EF4-FFF2-40B4-BE49-F238E27FC236}">
                <a16:creationId xmlns:a16="http://schemas.microsoft.com/office/drawing/2014/main" id="{A6CF4278-A5DB-3D0E-3480-E769A77CF561}"/>
              </a:ext>
            </a:extLst>
          </p:cNvPr>
          <p:cNvSpPr>
            <a:spLocks noGrp="1"/>
          </p:cNvSpPr>
          <p:nvPr>
            <p:ph type="title"/>
          </p:nvPr>
        </p:nvSpPr>
        <p:spPr/>
        <p:txBody>
          <a:bodyPr/>
          <a:lstStyle/>
          <a:p>
            <a:r>
              <a:rPr lang="en-US" sz="3600"/>
              <a:t>Tribal Consortium applications: </a:t>
            </a:r>
            <a:br>
              <a:rPr lang="en-US" sz="3600"/>
            </a:br>
            <a:r>
              <a:rPr lang="en-US" sz="3600"/>
              <a:t>Two key application components</a:t>
            </a:r>
          </a:p>
        </p:txBody>
      </p:sp>
      <p:sp>
        <p:nvSpPr>
          <p:cNvPr id="3" name="Text Placeholder 2">
            <a:extLst>
              <a:ext uri="{FF2B5EF4-FFF2-40B4-BE49-F238E27FC236}">
                <a16:creationId xmlns:a16="http://schemas.microsoft.com/office/drawing/2014/main" id="{863DC7AF-C5F4-751F-1980-CA56CD6A95BE}"/>
              </a:ext>
            </a:extLst>
          </p:cNvPr>
          <p:cNvSpPr>
            <a:spLocks noGrp="1"/>
          </p:cNvSpPr>
          <p:nvPr>
            <p:ph type="body" sz="quarter" idx="4294967295"/>
          </p:nvPr>
        </p:nvSpPr>
        <p:spPr>
          <a:xfrm>
            <a:off x="1051560" y="4148607"/>
            <a:ext cx="11991975" cy="2707443"/>
          </a:xfrm>
        </p:spPr>
        <p:txBody>
          <a:bodyPr>
            <a:normAutofit/>
          </a:bodyPr>
          <a:lstStyle/>
          <a:p>
            <a:pPr marL="283464" lvl="1">
              <a:lnSpc>
                <a:spcPct val="110000"/>
              </a:lnSpc>
              <a:spcBef>
                <a:spcPts val="600"/>
              </a:spcBef>
              <a:buSzPct val="60000"/>
              <a:buFont typeface="Arial" panose="020B0604020202020204" pitchFamily="34" charset="0"/>
              <a:buChar char="►"/>
            </a:pPr>
            <a:r>
              <a:rPr lang="en-US" sz="2000" b="1">
                <a:effectLst/>
                <a:latin typeface="+mj-lt"/>
                <a:ea typeface="Times New Roman" panose="02020603050405020304" pitchFamily="18" charset="0"/>
                <a:cs typeface="Times New Roman" panose="02020603050405020304" pitchFamily="18" charset="0"/>
              </a:rPr>
              <a:t>Each participating Indian Tribe </a:t>
            </a:r>
            <a:r>
              <a:rPr lang="en-US" sz="2000">
                <a:effectLst/>
                <a:latin typeface="+mj-lt"/>
                <a:ea typeface="Times New Roman" panose="02020603050405020304" pitchFamily="18" charset="0"/>
                <a:cs typeface="Times New Roman" panose="02020603050405020304" pitchFamily="18" charset="0"/>
              </a:rPr>
              <a:t>– must submit a letter designating the lead Indian Tribe to act on its behalf as lead Indian Tribe of the Tribal Consortium and receive their allocations.</a:t>
            </a:r>
          </a:p>
          <a:p>
            <a:pPr marL="283464" lvl="1" algn="just">
              <a:lnSpc>
                <a:spcPct val="110000"/>
              </a:lnSpc>
              <a:spcBef>
                <a:spcPts val="600"/>
              </a:spcBef>
              <a:buSzPct val="60000"/>
              <a:buFont typeface="Arial" panose="020B0604020202020204" pitchFamily="34" charset="0"/>
              <a:buChar char="►"/>
            </a:pPr>
            <a:r>
              <a:rPr lang="en-US" sz="2000" b="1">
                <a:effectLst/>
                <a:latin typeface="+mj-lt"/>
                <a:ea typeface="Times New Roman" panose="02020603050405020304" pitchFamily="18" charset="0"/>
                <a:cs typeface="Times New Roman" panose="02020603050405020304" pitchFamily="18" charset="0"/>
              </a:rPr>
              <a:t>Lead Indian Tribe </a:t>
            </a:r>
            <a:r>
              <a:rPr lang="en-US" sz="2000">
                <a:effectLst/>
                <a:latin typeface="+mj-lt"/>
                <a:ea typeface="Times New Roman" panose="02020603050405020304" pitchFamily="18" charset="0"/>
                <a:cs typeface="Times New Roman" panose="02020603050405020304" pitchFamily="18" charset="0"/>
              </a:rPr>
              <a:t>– must submit a letter accepting the designation as the lead Indian Tribe for the Consortium.  The letter should state that the lead Indian Tribe will apply for grant funding and administer the grant on behalf of all Indian Tribes belonging to the Consortium.  </a:t>
            </a:r>
          </a:p>
          <a:p>
            <a:pPr marL="283464" lvl="1" algn="just">
              <a:lnSpc>
                <a:spcPct val="110000"/>
              </a:lnSpc>
              <a:spcBef>
                <a:spcPts val="600"/>
              </a:spcBef>
              <a:buSzPct val="60000"/>
              <a:buFont typeface="Arial" panose="020B0604020202020204" pitchFamily="34" charset="0"/>
              <a:buChar char="►"/>
            </a:pPr>
            <a:r>
              <a:rPr lang="en-US" sz="2000" i="1">
                <a:effectLst/>
                <a:latin typeface="+mj-lt"/>
                <a:ea typeface="Times New Roman" panose="02020603050405020304" pitchFamily="18" charset="0"/>
                <a:cs typeface="Times New Roman" panose="02020603050405020304" pitchFamily="18" charset="0"/>
              </a:rPr>
              <a:t>Template letters are available.</a:t>
            </a:r>
          </a:p>
          <a:p>
            <a:pPr marL="283464" lvl="1" algn="just">
              <a:lnSpc>
                <a:spcPct val="110000"/>
              </a:lnSpc>
              <a:spcBef>
                <a:spcPts val="600"/>
              </a:spcBef>
              <a:buSzPct val="60000"/>
              <a:buFont typeface="Arial" panose="020B0604020202020204" pitchFamily="34" charset="0"/>
              <a:buChar char="►"/>
            </a:pPr>
            <a:r>
              <a:rPr lang="en-US" sz="2000">
                <a:latin typeface="+mj-lt"/>
                <a:ea typeface="Times New Roman" panose="02020603050405020304" pitchFamily="18" charset="0"/>
                <a:cs typeface="Times New Roman" panose="02020603050405020304" pitchFamily="18" charset="0"/>
              </a:rPr>
              <a:t>Additional guidance on Tribal Consortiums are listed in the Frequently Asked Questions.</a:t>
            </a:r>
            <a:endParaRPr lang="en-US" sz="2000">
              <a:effectLst/>
              <a:latin typeface="+mj-lt"/>
              <a:ea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4C9BA834-00C3-00B7-C2CF-28A7AABA2638}"/>
              </a:ext>
            </a:extLst>
          </p:cNvPr>
          <p:cNvSpPr>
            <a:spLocks noGrp="1"/>
          </p:cNvSpPr>
          <p:nvPr>
            <p:ph type="body" sz="quarter" idx="4294967295"/>
          </p:nvPr>
        </p:nvSpPr>
        <p:spPr>
          <a:xfrm>
            <a:off x="1051560" y="1958784"/>
            <a:ext cx="7585075" cy="427037"/>
          </a:xfrm>
        </p:spPr>
        <p:txBody>
          <a:bodyPr>
            <a:noAutofit/>
          </a:bodyPr>
          <a:lstStyle/>
          <a:p>
            <a:pPr marL="0" indent="0">
              <a:buNone/>
            </a:pPr>
            <a:r>
              <a:rPr lang="en-US" sz="2000">
                <a:solidFill>
                  <a:srgbClr val="2460AD"/>
                </a:solidFill>
              </a:rPr>
              <a:t>Program Narrative </a:t>
            </a:r>
          </a:p>
        </p:txBody>
      </p:sp>
      <p:sp>
        <p:nvSpPr>
          <p:cNvPr id="6" name="Text Placeholder 5">
            <a:extLst>
              <a:ext uri="{FF2B5EF4-FFF2-40B4-BE49-F238E27FC236}">
                <a16:creationId xmlns:a16="http://schemas.microsoft.com/office/drawing/2014/main" id="{A3272625-7E03-8C42-CABE-D88F4CBD3734}"/>
              </a:ext>
            </a:extLst>
          </p:cNvPr>
          <p:cNvSpPr>
            <a:spLocks noGrp="1"/>
          </p:cNvSpPr>
          <p:nvPr>
            <p:ph type="body" sz="quarter" idx="4294967295"/>
          </p:nvPr>
        </p:nvSpPr>
        <p:spPr>
          <a:xfrm>
            <a:off x="1051560" y="3672681"/>
            <a:ext cx="7585075" cy="427038"/>
          </a:xfrm>
        </p:spPr>
        <p:txBody>
          <a:bodyPr>
            <a:noAutofit/>
          </a:bodyPr>
          <a:lstStyle/>
          <a:p>
            <a:pPr marL="0" indent="0">
              <a:buNone/>
            </a:pPr>
            <a:r>
              <a:rPr lang="en-US" sz="2000">
                <a:solidFill>
                  <a:srgbClr val="2460AD"/>
                </a:solidFill>
              </a:rPr>
              <a:t>Designation Letter</a:t>
            </a:r>
          </a:p>
        </p:txBody>
      </p:sp>
      <p:pic>
        <p:nvPicPr>
          <p:cNvPr id="9" name="Graphic 8" descr="Management outline">
            <a:extLst>
              <a:ext uri="{FF2B5EF4-FFF2-40B4-BE49-F238E27FC236}">
                <a16:creationId xmlns:a16="http://schemas.microsoft.com/office/drawing/2014/main" id="{976A241C-B785-1B2A-EC17-6E4B36B9D6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19336" y="189465"/>
            <a:ext cx="1048397" cy="1048397"/>
          </a:xfrm>
          <a:prstGeom prst="rect">
            <a:avLst/>
          </a:prstGeom>
        </p:spPr>
      </p:pic>
    </p:spTree>
    <p:extLst>
      <p:ext uri="{BB962C8B-B14F-4D97-AF65-F5344CB8AC3E}">
        <p14:creationId xmlns:p14="http://schemas.microsoft.com/office/powerpoint/2010/main" val="45779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2ADE1C-52DB-D6FF-4A92-945E2D31181F}"/>
              </a:ext>
            </a:extLst>
          </p:cNvPr>
          <p:cNvSpPr/>
          <p:nvPr/>
        </p:nvSpPr>
        <p:spPr>
          <a:xfrm>
            <a:off x="523394" y="492937"/>
            <a:ext cx="10652606"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defRPr/>
            </a:pPr>
            <a:endParaRPr lang="en-US">
              <a:solidFill>
                <a:prstClr val="white"/>
              </a:solidFill>
              <a:latin typeface="Arial"/>
            </a:endParaRPr>
          </a:p>
        </p:txBody>
      </p:sp>
      <p:sp>
        <p:nvSpPr>
          <p:cNvPr id="1343" name="object 1343"/>
          <p:cNvSpPr txBox="1">
            <a:spLocks noGrp="1"/>
          </p:cNvSpPr>
          <p:nvPr>
            <p:ph type="title"/>
          </p:nvPr>
        </p:nvSpPr>
        <p:spPr>
          <a:xfrm>
            <a:off x="923543" y="786384"/>
            <a:ext cx="11847235" cy="850392"/>
          </a:xfrm>
        </p:spPr>
        <p:txBody>
          <a:bodyPr/>
          <a:lstStyle/>
          <a:p>
            <a:r>
              <a:rPr lang="en-US"/>
              <a:t>Program Narratives should include the following components</a:t>
            </a:r>
          </a:p>
        </p:txBody>
      </p:sp>
      <p:sp>
        <p:nvSpPr>
          <p:cNvPr id="4" name="object 4">
            <a:extLst>
              <a:ext uri="{FF2B5EF4-FFF2-40B4-BE49-F238E27FC236}">
                <a16:creationId xmlns:a16="http://schemas.microsoft.com/office/drawing/2014/main" id="{4DBA3767-A122-F096-069F-29A16E1E2822}"/>
              </a:ext>
            </a:extLst>
          </p:cNvPr>
          <p:cNvSpPr/>
          <p:nvPr/>
        </p:nvSpPr>
        <p:spPr>
          <a:xfrm>
            <a:off x="834"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pPr defTabSz="914422">
              <a:defRPr/>
            </a:pPr>
            <a:endParaRPr lang="en-US"/>
          </a:p>
        </p:txBody>
      </p:sp>
      <p:sp>
        <p:nvSpPr>
          <p:cNvPr id="38" name="Freeform: Shape 37">
            <a:extLst>
              <a:ext uri="{FF2B5EF4-FFF2-40B4-BE49-F238E27FC236}">
                <a16:creationId xmlns:a16="http://schemas.microsoft.com/office/drawing/2014/main" id="{0F3DA177-381F-8ED3-66FB-6D548AF0714E}"/>
              </a:ext>
            </a:extLst>
          </p:cNvPr>
          <p:cNvSpPr/>
          <p:nvPr/>
        </p:nvSpPr>
        <p:spPr>
          <a:xfrm>
            <a:off x="1243598" y="1514120"/>
            <a:ext cx="5517154" cy="1157106"/>
          </a:xfrm>
          <a:custGeom>
            <a:avLst/>
            <a:gdLst>
              <a:gd name="connsiteX0" fmla="*/ 0 w 3242182"/>
              <a:gd name="connsiteY0" fmla="*/ 69998 h 699982"/>
              <a:gd name="connsiteX1" fmla="*/ 69998 w 3242182"/>
              <a:gd name="connsiteY1" fmla="*/ 0 h 699982"/>
              <a:gd name="connsiteX2" fmla="*/ 3172184 w 3242182"/>
              <a:gd name="connsiteY2" fmla="*/ 0 h 699982"/>
              <a:gd name="connsiteX3" fmla="*/ 3242182 w 3242182"/>
              <a:gd name="connsiteY3" fmla="*/ 69998 h 699982"/>
              <a:gd name="connsiteX4" fmla="*/ 3242182 w 3242182"/>
              <a:gd name="connsiteY4" fmla="*/ 629984 h 699982"/>
              <a:gd name="connsiteX5" fmla="*/ 3172184 w 3242182"/>
              <a:gd name="connsiteY5" fmla="*/ 699982 h 699982"/>
              <a:gd name="connsiteX6" fmla="*/ 69998 w 3242182"/>
              <a:gd name="connsiteY6" fmla="*/ 699982 h 699982"/>
              <a:gd name="connsiteX7" fmla="*/ 0 w 3242182"/>
              <a:gd name="connsiteY7" fmla="*/ 629984 h 699982"/>
              <a:gd name="connsiteX8" fmla="*/ 0 w 3242182"/>
              <a:gd name="connsiteY8" fmla="*/ 69998 h 69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2182" h="699982">
                <a:moveTo>
                  <a:pt x="0" y="69998"/>
                </a:moveTo>
                <a:cubicBezTo>
                  <a:pt x="0" y="31339"/>
                  <a:pt x="31339" y="0"/>
                  <a:pt x="69998" y="0"/>
                </a:cubicBezTo>
                <a:lnTo>
                  <a:pt x="3172184" y="0"/>
                </a:lnTo>
                <a:cubicBezTo>
                  <a:pt x="3210843" y="0"/>
                  <a:pt x="3242182" y="31339"/>
                  <a:pt x="3242182" y="69998"/>
                </a:cubicBezTo>
                <a:lnTo>
                  <a:pt x="3242182" y="629984"/>
                </a:lnTo>
                <a:cubicBezTo>
                  <a:pt x="3242182" y="668643"/>
                  <a:pt x="3210843" y="699982"/>
                  <a:pt x="3172184" y="699982"/>
                </a:cubicBezTo>
                <a:lnTo>
                  <a:pt x="69998" y="699982"/>
                </a:lnTo>
                <a:cubicBezTo>
                  <a:pt x="31339" y="699982"/>
                  <a:pt x="0" y="668643"/>
                  <a:pt x="0" y="629984"/>
                </a:cubicBezTo>
                <a:lnTo>
                  <a:pt x="0" y="69998"/>
                </a:lnTo>
                <a:close/>
              </a:path>
            </a:pathLst>
          </a:custGeom>
          <a:solidFill>
            <a:srgbClr val="1CA6DF">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552" tIns="33202" rIns="39552" bIns="33202" numCol="1" spcCol="1270" anchor="ctr" anchorCtr="0">
            <a:noAutofit/>
          </a:bodyPr>
          <a:lstStyle/>
          <a:p>
            <a:pPr algn="ctr" defTabSz="444511">
              <a:lnSpc>
                <a:spcPct val="90000"/>
              </a:lnSpc>
              <a:spcBef>
                <a:spcPct val="0"/>
              </a:spcBef>
              <a:spcAft>
                <a:spcPct val="35000"/>
              </a:spcAft>
              <a:defRPr/>
            </a:pPr>
            <a:r>
              <a:rPr lang="en-US" sz="2000" b="1">
                <a:solidFill>
                  <a:prstClr val="black">
                    <a:hueOff val="0"/>
                    <a:satOff val="0"/>
                    <a:lumOff val="0"/>
                    <a:alphaOff val="0"/>
                  </a:prstClr>
                </a:solidFill>
                <a:latin typeface="Avenir LT Std 65 Medium"/>
              </a:rPr>
              <a:t>Objectives and Metrics</a:t>
            </a:r>
            <a:br>
              <a:rPr lang="en-US" sz="2000" b="1">
                <a:solidFill>
                  <a:prstClr val="black">
                    <a:hueOff val="0"/>
                    <a:satOff val="0"/>
                    <a:lumOff val="0"/>
                    <a:alphaOff val="0"/>
                  </a:prstClr>
                </a:solidFill>
                <a:latin typeface="Avenir LT Std 65 Medium"/>
              </a:rPr>
            </a:br>
            <a:r>
              <a:rPr lang="en-US" sz="2000">
                <a:solidFill>
                  <a:prstClr val="black">
                    <a:hueOff val="0"/>
                    <a:satOff val="0"/>
                    <a:lumOff val="0"/>
                    <a:alphaOff val="0"/>
                  </a:prstClr>
                </a:solidFill>
                <a:latin typeface="Avenir LT Std 65 Medium"/>
              </a:rPr>
              <a:t>3-5 objectives and metrics that are driving resilience investments in your application </a:t>
            </a:r>
          </a:p>
        </p:txBody>
      </p:sp>
      <p:sp>
        <p:nvSpPr>
          <p:cNvPr id="40" name="Freeform: Shape 39">
            <a:extLst>
              <a:ext uri="{FF2B5EF4-FFF2-40B4-BE49-F238E27FC236}">
                <a16:creationId xmlns:a16="http://schemas.microsoft.com/office/drawing/2014/main" id="{D4612170-892C-907F-4612-2AF63FD4D13A}"/>
              </a:ext>
            </a:extLst>
          </p:cNvPr>
          <p:cNvSpPr/>
          <p:nvPr/>
        </p:nvSpPr>
        <p:spPr>
          <a:xfrm>
            <a:off x="1243598" y="2719399"/>
            <a:ext cx="5517154" cy="1157106"/>
          </a:xfrm>
          <a:custGeom>
            <a:avLst/>
            <a:gdLst>
              <a:gd name="connsiteX0" fmla="*/ 0 w 3242182"/>
              <a:gd name="connsiteY0" fmla="*/ 69998 h 699982"/>
              <a:gd name="connsiteX1" fmla="*/ 69998 w 3242182"/>
              <a:gd name="connsiteY1" fmla="*/ 0 h 699982"/>
              <a:gd name="connsiteX2" fmla="*/ 3172184 w 3242182"/>
              <a:gd name="connsiteY2" fmla="*/ 0 h 699982"/>
              <a:gd name="connsiteX3" fmla="*/ 3242182 w 3242182"/>
              <a:gd name="connsiteY3" fmla="*/ 69998 h 699982"/>
              <a:gd name="connsiteX4" fmla="*/ 3242182 w 3242182"/>
              <a:gd name="connsiteY4" fmla="*/ 629984 h 699982"/>
              <a:gd name="connsiteX5" fmla="*/ 3172184 w 3242182"/>
              <a:gd name="connsiteY5" fmla="*/ 699982 h 699982"/>
              <a:gd name="connsiteX6" fmla="*/ 69998 w 3242182"/>
              <a:gd name="connsiteY6" fmla="*/ 699982 h 699982"/>
              <a:gd name="connsiteX7" fmla="*/ 0 w 3242182"/>
              <a:gd name="connsiteY7" fmla="*/ 629984 h 699982"/>
              <a:gd name="connsiteX8" fmla="*/ 0 w 3242182"/>
              <a:gd name="connsiteY8" fmla="*/ 69998 h 69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2182" h="699982">
                <a:moveTo>
                  <a:pt x="0" y="69998"/>
                </a:moveTo>
                <a:cubicBezTo>
                  <a:pt x="0" y="31339"/>
                  <a:pt x="31339" y="0"/>
                  <a:pt x="69998" y="0"/>
                </a:cubicBezTo>
                <a:lnTo>
                  <a:pt x="3172184" y="0"/>
                </a:lnTo>
                <a:cubicBezTo>
                  <a:pt x="3210843" y="0"/>
                  <a:pt x="3242182" y="31339"/>
                  <a:pt x="3242182" y="69998"/>
                </a:cubicBezTo>
                <a:lnTo>
                  <a:pt x="3242182" y="629984"/>
                </a:lnTo>
                <a:cubicBezTo>
                  <a:pt x="3242182" y="668643"/>
                  <a:pt x="3210843" y="699982"/>
                  <a:pt x="3172184" y="699982"/>
                </a:cubicBezTo>
                <a:lnTo>
                  <a:pt x="69998" y="699982"/>
                </a:lnTo>
                <a:cubicBezTo>
                  <a:pt x="31339" y="699982"/>
                  <a:pt x="0" y="668643"/>
                  <a:pt x="0" y="629984"/>
                </a:cubicBezTo>
                <a:lnTo>
                  <a:pt x="0" y="69998"/>
                </a:lnTo>
                <a:close/>
              </a:path>
            </a:pathLst>
          </a:custGeom>
          <a:solidFill>
            <a:srgbClr val="2460AD">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552" tIns="33202" rIns="39552" bIns="33202" numCol="1" spcCol="1270" anchor="ctr" anchorCtr="0">
            <a:noAutofit/>
          </a:bodyPr>
          <a:lstStyle/>
          <a:p>
            <a:pPr algn="ctr" defTabSz="444511">
              <a:lnSpc>
                <a:spcPct val="90000"/>
              </a:lnSpc>
              <a:spcBef>
                <a:spcPct val="0"/>
              </a:spcBef>
              <a:spcAft>
                <a:spcPct val="35000"/>
              </a:spcAft>
              <a:defRPr/>
            </a:pPr>
            <a:r>
              <a:rPr lang="en-US" sz="2000" b="1">
                <a:solidFill>
                  <a:prstClr val="white"/>
                </a:solidFill>
                <a:latin typeface="Avenir LT Std 65 Medium"/>
              </a:rPr>
              <a:t>Criteria</a:t>
            </a:r>
            <a:br>
              <a:rPr lang="en-US" sz="2000" b="1">
                <a:solidFill>
                  <a:prstClr val="white"/>
                </a:solidFill>
                <a:latin typeface="Avenir LT Std 65 Medium"/>
              </a:rPr>
            </a:br>
            <a:r>
              <a:rPr lang="en-US" sz="2000">
                <a:solidFill>
                  <a:prstClr val="white"/>
                </a:solidFill>
                <a:latin typeface="Avenir LT Std 65 Medium"/>
              </a:rPr>
              <a:t>The criteria you will use for selecting and determining awards to eligible entities</a:t>
            </a:r>
          </a:p>
        </p:txBody>
      </p:sp>
      <p:sp>
        <p:nvSpPr>
          <p:cNvPr id="42" name="Freeform: Shape 41">
            <a:extLst>
              <a:ext uri="{FF2B5EF4-FFF2-40B4-BE49-F238E27FC236}">
                <a16:creationId xmlns:a16="http://schemas.microsoft.com/office/drawing/2014/main" id="{A7440C5E-3F9C-01FE-9064-42FBCABCBC3E}"/>
              </a:ext>
            </a:extLst>
          </p:cNvPr>
          <p:cNvSpPr/>
          <p:nvPr/>
        </p:nvSpPr>
        <p:spPr>
          <a:xfrm>
            <a:off x="1243597" y="3924679"/>
            <a:ext cx="5517155" cy="1157106"/>
          </a:xfrm>
          <a:custGeom>
            <a:avLst/>
            <a:gdLst>
              <a:gd name="connsiteX0" fmla="*/ 0 w 3242182"/>
              <a:gd name="connsiteY0" fmla="*/ 69998 h 699982"/>
              <a:gd name="connsiteX1" fmla="*/ 69998 w 3242182"/>
              <a:gd name="connsiteY1" fmla="*/ 0 h 699982"/>
              <a:gd name="connsiteX2" fmla="*/ 3172184 w 3242182"/>
              <a:gd name="connsiteY2" fmla="*/ 0 h 699982"/>
              <a:gd name="connsiteX3" fmla="*/ 3242182 w 3242182"/>
              <a:gd name="connsiteY3" fmla="*/ 69998 h 699982"/>
              <a:gd name="connsiteX4" fmla="*/ 3242182 w 3242182"/>
              <a:gd name="connsiteY4" fmla="*/ 629984 h 699982"/>
              <a:gd name="connsiteX5" fmla="*/ 3172184 w 3242182"/>
              <a:gd name="connsiteY5" fmla="*/ 699982 h 699982"/>
              <a:gd name="connsiteX6" fmla="*/ 69998 w 3242182"/>
              <a:gd name="connsiteY6" fmla="*/ 699982 h 699982"/>
              <a:gd name="connsiteX7" fmla="*/ 0 w 3242182"/>
              <a:gd name="connsiteY7" fmla="*/ 629984 h 699982"/>
              <a:gd name="connsiteX8" fmla="*/ 0 w 3242182"/>
              <a:gd name="connsiteY8" fmla="*/ 69998 h 69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2182" h="699982">
                <a:moveTo>
                  <a:pt x="0" y="69998"/>
                </a:moveTo>
                <a:cubicBezTo>
                  <a:pt x="0" y="31339"/>
                  <a:pt x="31339" y="0"/>
                  <a:pt x="69998" y="0"/>
                </a:cubicBezTo>
                <a:lnTo>
                  <a:pt x="3172184" y="0"/>
                </a:lnTo>
                <a:cubicBezTo>
                  <a:pt x="3210843" y="0"/>
                  <a:pt x="3242182" y="31339"/>
                  <a:pt x="3242182" y="69998"/>
                </a:cubicBezTo>
                <a:lnTo>
                  <a:pt x="3242182" y="629984"/>
                </a:lnTo>
                <a:cubicBezTo>
                  <a:pt x="3242182" y="668643"/>
                  <a:pt x="3210843" y="699982"/>
                  <a:pt x="3172184" y="699982"/>
                </a:cubicBezTo>
                <a:lnTo>
                  <a:pt x="69998" y="699982"/>
                </a:lnTo>
                <a:cubicBezTo>
                  <a:pt x="31339" y="699982"/>
                  <a:pt x="0" y="668643"/>
                  <a:pt x="0" y="629984"/>
                </a:cubicBezTo>
                <a:lnTo>
                  <a:pt x="0" y="69998"/>
                </a:lnTo>
                <a:close/>
              </a:path>
            </a:pathLst>
          </a:custGeom>
          <a:solidFill>
            <a:srgbClr val="1A325D">
              <a:alpha val="90000"/>
            </a:srgbClr>
          </a:solidFill>
          <a:ln>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552" tIns="33202" rIns="39552" bIns="33202" numCol="1" spcCol="1270" anchor="ctr" anchorCtr="0">
            <a:noAutofit/>
          </a:bodyPr>
          <a:lstStyle/>
          <a:p>
            <a:pPr algn="ctr" defTabSz="444511">
              <a:lnSpc>
                <a:spcPct val="90000"/>
              </a:lnSpc>
              <a:spcBef>
                <a:spcPct val="0"/>
              </a:spcBef>
              <a:spcAft>
                <a:spcPct val="35000"/>
              </a:spcAft>
              <a:defRPr/>
            </a:pPr>
            <a:r>
              <a:rPr lang="en-US" sz="2000" b="1">
                <a:solidFill>
                  <a:prstClr val="white"/>
                </a:solidFill>
                <a:latin typeface="Avenir LT Std 65 Medium"/>
              </a:rPr>
              <a:t>Methods</a:t>
            </a:r>
            <a:br>
              <a:rPr lang="en-US" sz="2000" b="1">
                <a:solidFill>
                  <a:prstClr val="white"/>
                </a:solidFill>
                <a:latin typeface="Avenir LT Std 65 Medium"/>
              </a:rPr>
            </a:br>
            <a:r>
              <a:rPr lang="en-US" sz="2000">
                <a:solidFill>
                  <a:prstClr val="white"/>
                </a:solidFill>
                <a:latin typeface="Avenir LT Std 65 Medium"/>
              </a:rPr>
              <a:t>A description of the process you will use to solicit, award and distribute the funds (and track the proposed metrics)</a:t>
            </a:r>
          </a:p>
        </p:txBody>
      </p:sp>
      <p:sp>
        <p:nvSpPr>
          <p:cNvPr id="5" name="Freeform: Shape 4">
            <a:extLst>
              <a:ext uri="{FF2B5EF4-FFF2-40B4-BE49-F238E27FC236}">
                <a16:creationId xmlns:a16="http://schemas.microsoft.com/office/drawing/2014/main" id="{4238D433-5938-C11D-F2A5-007326933B3B}"/>
              </a:ext>
            </a:extLst>
          </p:cNvPr>
          <p:cNvSpPr/>
          <p:nvPr/>
        </p:nvSpPr>
        <p:spPr>
          <a:xfrm>
            <a:off x="1243598" y="5129959"/>
            <a:ext cx="5517154" cy="1157105"/>
          </a:xfrm>
          <a:custGeom>
            <a:avLst/>
            <a:gdLst>
              <a:gd name="connsiteX0" fmla="*/ 0 w 3242182"/>
              <a:gd name="connsiteY0" fmla="*/ 69998 h 699982"/>
              <a:gd name="connsiteX1" fmla="*/ 69998 w 3242182"/>
              <a:gd name="connsiteY1" fmla="*/ 0 h 699982"/>
              <a:gd name="connsiteX2" fmla="*/ 3172184 w 3242182"/>
              <a:gd name="connsiteY2" fmla="*/ 0 h 699982"/>
              <a:gd name="connsiteX3" fmla="*/ 3242182 w 3242182"/>
              <a:gd name="connsiteY3" fmla="*/ 69998 h 699982"/>
              <a:gd name="connsiteX4" fmla="*/ 3242182 w 3242182"/>
              <a:gd name="connsiteY4" fmla="*/ 629984 h 699982"/>
              <a:gd name="connsiteX5" fmla="*/ 3172184 w 3242182"/>
              <a:gd name="connsiteY5" fmla="*/ 699982 h 699982"/>
              <a:gd name="connsiteX6" fmla="*/ 69998 w 3242182"/>
              <a:gd name="connsiteY6" fmla="*/ 699982 h 699982"/>
              <a:gd name="connsiteX7" fmla="*/ 0 w 3242182"/>
              <a:gd name="connsiteY7" fmla="*/ 629984 h 699982"/>
              <a:gd name="connsiteX8" fmla="*/ 0 w 3242182"/>
              <a:gd name="connsiteY8" fmla="*/ 69998 h 69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2182" h="699982">
                <a:moveTo>
                  <a:pt x="0" y="69998"/>
                </a:moveTo>
                <a:cubicBezTo>
                  <a:pt x="0" y="31339"/>
                  <a:pt x="31339" y="0"/>
                  <a:pt x="69998" y="0"/>
                </a:cubicBezTo>
                <a:lnTo>
                  <a:pt x="3172184" y="0"/>
                </a:lnTo>
                <a:cubicBezTo>
                  <a:pt x="3210843" y="0"/>
                  <a:pt x="3242182" y="31339"/>
                  <a:pt x="3242182" y="69998"/>
                </a:cubicBezTo>
                <a:lnTo>
                  <a:pt x="3242182" y="629984"/>
                </a:lnTo>
                <a:cubicBezTo>
                  <a:pt x="3242182" y="668643"/>
                  <a:pt x="3210843" y="699982"/>
                  <a:pt x="3172184" y="699982"/>
                </a:cubicBezTo>
                <a:lnTo>
                  <a:pt x="69998" y="699982"/>
                </a:lnTo>
                <a:cubicBezTo>
                  <a:pt x="31339" y="699982"/>
                  <a:pt x="0" y="668643"/>
                  <a:pt x="0" y="629984"/>
                </a:cubicBezTo>
                <a:lnTo>
                  <a:pt x="0" y="69998"/>
                </a:lnTo>
                <a:close/>
              </a:path>
            </a:pathLst>
          </a:custGeom>
          <a:noFill/>
          <a:ln>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552" tIns="33202" rIns="39552" bIns="33202" numCol="1" spcCol="1270" anchor="ctr" anchorCtr="0">
            <a:noAutofit/>
          </a:bodyPr>
          <a:lstStyle/>
          <a:p>
            <a:pPr algn="ctr" defTabSz="914422">
              <a:lnSpc>
                <a:spcPct val="90000"/>
              </a:lnSpc>
              <a:buClr>
                <a:srgbClr val="25A8DC"/>
              </a:buClr>
              <a:buSzPct val="60000"/>
              <a:defRPr/>
            </a:pPr>
            <a:r>
              <a:rPr lang="en-US" sz="2000" b="1">
                <a:solidFill>
                  <a:prstClr val="black"/>
                </a:solidFill>
                <a:latin typeface="Avenir LT Std 65 Medium"/>
                <a:cs typeface="Arial" panose="020B0604020202020204" pitchFamily="34" charset="0"/>
              </a:rPr>
              <a:t>Funding Distribution</a:t>
            </a:r>
          </a:p>
          <a:p>
            <a:pPr algn="ctr" defTabSz="914422">
              <a:lnSpc>
                <a:spcPct val="90000"/>
              </a:lnSpc>
              <a:buClr>
                <a:srgbClr val="25A8DC"/>
              </a:buClr>
              <a:buSzPct val="60000"/>
              <a:defRPr/>
            </a:pPr>
            <a:r>
              <a:rPr lang="en-US" sz="2000">
                <a:solidFill>
                  <a:prstClr val="black"/>
                </a:solidFill>
                <a:latin typeface="Avenir LT Std 65 Medium"/>
                <a:cs typeface="Arial" panose="020B0604020202020204" pitchFamily="34" charset="0"/>
              </a:rPr>
              <a:t>A description of the proposed funding distributions and categories of subgrant recipients</a:t>
            </a:r>
          </a:p>
        </p:txBody>
      </p:sp>
      <p:sp>
        <p:nvSpPr>
          <p:cNvPr id="6" name="Freeform: Shape 5">
            <a:extLst>
              <a:ext uri="{FF2B5EF4-FFF2-40B4-BE49-F238E27FC236}">
                <a16:creationId xmlns:a16="http://schemas.microsoft.com/office/drawing/2014/main" id="{80F1716E-D9FB-9452-3A1B-9FE56B8E223D}"/>
              </a:ext>
            </a:extLst>
          </p:cNvPr>
          <p:cNvSpPr/>
          <p:nvPr/>
        </p:nvSpPr>
        <p:spPr>
          <a:xfrm>
            <a:off x="7125535" y="1546506"/>
            <a:ext cx="5517154" cy="1777747"/>
          </a:xfrm>
          <a:custGeom>
            <a:avLst/>
            <a:gdLst>
              <a:gd name="connsiteX0" fmla="*/ 0 w 3242182"/>
              <a:gd name="connsiteY0" fmla="*/ 69998 h 699982"/>
              <a:gd name="connsiteX1" fmla="*/ 69998 w 3242182"/>
              <a:gd name="connsiteY1" fmla="*/ 0 h 699982"/>
              <a:gd name="connsiteX2" fmla="*/ 3172184 w 3242182"/>
              <a:gd name="connsiteY2" fmla="*/ 0 h 699982"/>
              <a:gd name="connsiteX3" fmla="*/ 3242182 w 3242182"/>
              <a:gd name="connsiteY3" fmla="*/ 69998 h 699982"/>
              <a:gd name="connsiteX4" fmla="*/ 3242182 w 3242182"/>
              <a:gd name="connsiteY4" fmla="*/ 629984 h 699982"/>
              <a:gd name="connsiteX5" fmla="*/ 3172184 w 3242182"/>
              <a:gd name="connsiteY5" fmla="*/ 699982 h 699982"/>
              <a:gd name="connsiteX6" fmla="*/ 69998 w 3242182"/>
              <a:gd name="connsiteY6" fmla="*/ 699982 h 699982"/>
              <a:gd name="connsiteX7" fmla="*/ 0 w 3242182"/>
              <a:gd name="connsiteY7" fmla="*/ 629984 h 699982"/>
              <a:gd name="connsiteX8" fmla="*/ 0 w 3242182"/>
              <a:gd name="connsiteY8" fmla="*/ 69998 h 69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2182" h="699982">
                <a:moveTo>
                  <a:pt x="0" y="69998"/>
                </a:moveTo>
                <a:cubicBezTo>
                  <a:pt x="0" y="31339"/>
                  <a:pt x="31339" y="0"/>
                  <a:pt x="69998" y="0"/>
                </a:cubicBezTo>
                <a:lnTo>
                  <a:pt x="3172184" y="0"/>
                </a:lnTo>
                <a:cubicBezTo>
                  <a:pt x="3210843" y="0"/>
                  <a:pt x="3242182" y="31339"/>
                  <a:pt x="3242182" y="69998"/>
                </a:cubicBezTo>
                <a:lnTo>
                  <a:pt x="3242182" y="629984"/>
                </a:lnTo>
                <a:cubicBezTo>
                  <a:pt x="3242182" y="668643"/>
                  <a:pt x="3210843" y="699982"/>
                  <a:pt x="3172184" y="699982"/>
                </a:cubicBezTo>
                <a:lnTo>
                  <a:pt x="69998" y="699982"/>
                </a:lnTo>
                <a:cubicBezTo>
                  <a:pt x="31339" y="699982"/>
                  <a:pt x="0" y="668643"/>
                  <a:pt x="0" y="629984"/>
                </a:cubicBezTo>
                <a:lnTo>
                  <a:pt x="0" y="69998"/>
                </a:lnTo>
                <a:close/>
              </a:path>
            </a:pathLst>
          </a:custGeom>
          <a:solidFill>
            <a:srgbClr val="FFCB05">
              <a:alpha val="90000"/>
            </a:srgbClr>
          </a:solidFill>
          <a:ln>
            <a:solidFill>
              <a:srgbClr val="FFCB0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552" tIns="33202" rIns="39552" bIns="33202" numCol="1" spcCol="1270" anchor="ctr" anchorCtr="0">
            <a:noAutofit/>
          </a:bodyPr>
          <a:lstStyle/>
          <a:p>
            <a:pPr algn="ctr" defTabSz="444511">
              <a:lnSpc>
                <a:spcPct val="90000"/>
              </a:lnSpc>
              <a:spcBef>
                <a:spcPct val="0"/>
              </a:spcBef>
              <a:spcAft>
                <a:spcPct val="35000"/>
              </a:spcAft>
              <a:defRPr/>
            </a:pPr>
            <a:r>
              <a:rPr lang="en-US" sz="2000" b="1">
                <a:solidFill>
                  <a:prstClr val="black"/>
                </a:solidFill>
                <a:latin typeface="Avenir LT Std 65 Medium"/>
              </a:rPr>
              <a:t>Equity Approach</a:t>
            </a:r>
          </a:p>
          <a:p>
            <a:pPr algn="ctr" defTabSz="444511">
              <a:lnSpc>
                <a:spcPct val="90000"/>
              </a:lnSpc>
              <a:spcBef>
                <a:spcPct val="0"/>
              </a:spcBef>
              <a:spcAft>
                <a:spcPct val="35000"/>
              </a:spcAft>
              <a:defRPr/>
            </a:pPr>
            <a:r>
              <a:rPr lang="en-US" sz="2000">
                <a:solidFill>
                  <a:prstClr val="black"/>
                </a:solidFill>
                <a:latin typeface="Avenir LT Std 65 Medium"/>
              </a:rPr>
              <a:t>A description of how the Tribe will ensure their proposal will incorporate: (a) quality jobs, prioritize the greatest community benefits, and (c) share or maximize project benefits across disadvantaged communities. </a:t>
            </a:r>
          </a:p>
        </p:txBody>
      </p:sp>
      <p:sp>
        <p:nvSpPr>
          <p:cNvPr id="7" name="Freeform: Shape 6">
            <a:extLst>
              <a:ext uri="{FF2B5EF4-FFF2-40B4-BE49-F238E27FC236}">
                <a16:creationId xmlns:a16="http://schemas.microsoft.com/office/drawing/2014/main" id="{E4FEE317-8BEC-E6BE-0F64-8118E115864B}"/>
              </a:ext>
            </a:extLst>
          </p:cNvPr>
          <p:cNvSpPr/>
          <p:nvPr/>
        </p:nvSpPr>
        <p:spPr>
          <a:xfrm>
            <a:off x="7126870" y="3411896"/>
            <a:ext cx="5551335" cy="1197380"/>
          </a:xfrm>
          <a:custGeom>
            <a:avLst/>
            <a:gdLst>
              <a:gd name="connsiteX0" fmla="*/ 0 w 3242182"/>
              <a:gd name="connsiteY0" fmla="*/ 69998 h 699982"/>
              <a:gd name="connsiteX1" fmla="*/ 69998 w 3242182"/>
              <a:gd name="connsiteY1" fmla="*/ 0 h 699982"/>
              <a:gd name="connsiteX2" fmla="*/ 3172184 w 3242182"/>
              <a:gd name="connsiteY2" fmla="*/ 0 h 699982"/>
              <a:gd name="connsiteX3" fmla="*/ 3242182 w 3242182"/>
              <a:gd name="connsiteY3" fmla="*/ 69998 h 699982"/>
              <a:gd name="connsiteX4" fmla="*/ 3242182 w 3242182"/>
              <a:gd name="connsiteY4" fmla="*/ 629984 h 699982"/>
              <a:gd name="connsiteX5" fmla="*/ 3172184 w 3242182"/>
              <a:gd name="connsiteY5" fmla="*/ 699982 h 699982"/>
              <a:gd name="connsiteX6" fmla="*/ 69998 w 3242182"/>
              <a:gd name="connsiteY6" fmla="*/ 699982 h 699982"/>
              <a:gd name="connsiteX7" fmla="*/ 0 w 3242182"/>
              <a:gd name="connsiteY7" fmla="*/ 629984 h 699982"/>
              <a:gd name="connsiteX8" fmla="*/ 0 w 3242182"/>
              <a:gd name="connsiteY8" fmla="*/ 69998 h 69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2182" h="699982">
                <a:moveTo>
                  <a:pt x="0" y="69998"/>
                </a:moveTo>
                <a:cubicBezTo>
                  <a:pt x="0" y="31339"/>
                  <a:pt x="31339" y="0"/>
                  <a:pt x="69998" y="0"/>
                </a:cubicBezTo>
                <a:lnTo>
                  <a:pt x="3172184" y="0"/>
                </a:lnTo>
                <a:cubicBezTo>
                  <a:pt x="3210843" y="0"/>
                  <a:pt x="3242182" y="31339"/>
                  <a:pt x="3242182" y="69998"/>
                </a:cubicBezTo>
                <a:lnTo>
                  <a:pt x="3242182" y="629984"/>
                </a:lnTo>
                <a:cubicBezTo>
                  <a:pt x="3242182" y="668643"/>
                  <a:pt x="3210843" y="699982"/>
                  <a:pt x="3172184" y="699982"/>
                </a:cubicBezTo>
                <a:lnTo>
                  <a:pt x="69998" y="699982"/>
                </a:lnTo>
                <a:cubicBezTo>
                  <a:pt x="31339" y="699982"/>
                  <a:pt x="0" y="668643"/>
                  <a:pt x="0" y="629984"/>
                </a:cubicBezTo>
                <a:lnTo>
                  <a:pt x="0" y="69998"/>
                </a:lnTo>
                <a:close/>
              </a:path>
            </a:pathLst>
          </a:custGeom>
          <a:solidFill>
            <a:srgbClr val="F9A21A">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552" tIns="33202" rIns="39552" bIns="33202" numCol="1" spcCol="1270" anchor="ctr" anchorCtr="0">
            <a:noAutofit/>
          </a:bodyPr>
          <a:lstStyle/>
          <a:p>
            <a:pPr algn="ctr" defTabSz="444511">
              <a:lnSpc>
                <a:spcPct val="90000"/>
              </a:lnSpc>
              <a:spcBef>
                <a:spcPct val="0"/>
              </a:spcBef>
              <a:spcAft>
                <a:spcPct val="35000"/>
              </a:spcAft>
              <a:defRPr/>
            </a:pPr>
            <a:r>
              <a:rPr lang="en-US" sz="2000" b="1">
                <a:solidFill>
                  <a:srgbClr val="000000"/>
                </a:solidFill>
                <a:latin typeface="Avenir LT Std 65 Medium"/>
              </a:rPr>
              <a:t>Technical Assistance &amp; Administration </a:t>
            </a:r>
          </a:p>
          <a:p>
            <a:pPr algn="ctr" defTabSz="444511">
              <a:lnSpc>
                <a:spcPct val="90000"/>
              </a:lnSpc>
              <a:spcBef>
                <a:spcPct val="0"/>
              </a:spcBef>
              <a:spcAft>
                <a:spcPct val="35000"/>
              </a:spcAft>
              <a:defRPr/>
            </a:pPr>
            <a:r>
              <a:rPr lang="en-US" sz="2000">
                <a:solidFill>
                  <a:prstClr val="black">
                    <a:hueOff val="0"/>
                    <a:satOff val="0"/>
                    <a:lumOff val="0"/>
                    <a:alphaOff val="0"/>
                  </a:prstClr>
                </a:solidFill>
                <a:latin typeface="Avenir LT Std 65 Medium"/>
              </a:rPr>
              <a:t>An explanation for how you plan to use the 5% of funds for TA and project administration</a:t>
            </a:r>
          </a:p>
        </p:txBody>
      </p:sp>
      <p:sp>
        <p:nvSpPr>
          <p:cNvPr id="8" name="Freeform: Shape 7">
            <a:extLst>
              <a:ext uri="{FF2B5EF4-FFF2-40B4-BE49-F238E27FC236}">
                <a16:creationId xmlns:a16="http://schemas.microsoft.com/office/drawing/2014/main" id="{4D58E3CE-9DC6-7894-B61E-B50F4AEB7EC2}"/>
              </a:ext>
            </a:extLst>
          </p:cNvPr>
          <p:cNvSpPr/>
          <p:nvPr/>
        </p:nvSpPr>
        <p:spPr>
          <a:xfrm>
            <a:off x="7161051" y="4697259"/>
            <a:ext cx="5517154" cy="1123352"/>
          </a:xfrm>
          <a:custGeom>
            <a:avLst/>
            <a:gdLst>
              <a:gd name="connsiteX0" fmla="*/ 0 w 3242182"/>
              <a:gd name="connsiteY0" fmla="*/ 69998 h 699982"/>
              <a:gd name="connsiteX1" fmla="*/ 69998 w 3242182"/>
              <a:gd name="connsiteY1" fmla="*/ 0 h 699982"/>
              <a:gd name="connsiteX2" fmla="*/ 3172184 w 3242182"/>
              <a:gd name="connsiteY2" fmla="*/ 0 h 699982"/>
              <a:gd name="connsiteX3" fmla="*/ 3242182 w 3242182"/>
              <a:gd name="connsiteY3" fmla="*/ 69998 h 699982"/>
              <a:gd name="connsiteX4" fmla="*/ 3242182 w 3242182"/>
              <a:gd name="connsiteY4" fmla="*/ 629984 h 699982"/>
              <a:gd name="connsiteX5" fmla="*/ 3172184 w 3242182"/>
              <a:gd name="connsiteY5" fmla="*/ 699982 h 699982"/>
              <a:gd name="connsiteX6" fmla="*/ 69998 w 3242182"/>
              <a:gd name="connsiteY6" fmla="*/ 699982 h 699982"/>
              <a:gd name="connsiteX7" fmla="*/ 0 w 3242182"/>
              <a:gd name="connsiteY7" fmla="*/ 629984 h 699982"/>
              <a:gd name="connsiteX8" fmla="*/ 0 w 3242182"/>
              <a:gd name="connsiteY8" fmla="*/ 69998 h 69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2182" h="699982">
                <a:moveTo>
                  <a:pt x="0" y="69998"/>
                </a:moveTo>
                <a:cubicBezTo>
                  <a:pt x="0" y="31339"/>
                  <a:pt x="31339" y="0"/>
                  <a:pt x="69998" y="0"/>
                </a:cubicBezTo>
                <a:lnTo>
                  <a:pt x="3172184" y="0"/>
                </a:lnTo>
                <a:cubicBezTo>
                  <a:pt x="3210843" y="0"/>
                  <a:pt x="3242182" y="31339"/>
                  <a:pt x="3242182" y="69998"/>
                </a:cubicBezTo>
                <a:lnTo>
                  <a:pt x="3242182" y="629984"/>
                </a:lnTo>
                <a:cubicBezTo>
                  <a:pt x="3242182" y="668643"/>
                  <a:pt x="3210843" y="699982"/>
                  <a:pt x="3172184" y="699982"/>
                </a:cubicBezTo>
                <a:lnTo>
                  <a:pt x="69998" y="699982"/>
                </a:lnTo>
                <a:cubicBezTo>
                  <a:pt x="31339" y="699982"/>
                  <a:pt x="0" y="668643"/>
                  <a:pt x="0" y="629984"/>
                </a:cubicBezTo>
                <a:lnTo>
                  <a:pt x="0" y="69998"/>
                </a:lnTo>
                <a:close/>
              </a:path>
            </a:pathLst>
          </a:custGeom>
          <a:solidFill>
            <a:srgbClr val="DCDDDE">
              <a:alpha val="89804"/>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552" tIns="33202" rIns="39552" bIns="33202" numCol="1" spcCol="1270" anchor="ctr" anchorCtr="0">
            <a:noAutofit/>
          </a:bodyPr>
          <a:lstStyle/>
          <a:p>
            <a:pPr algn="ctr" defTabSz="914422">
              <a:lnSpc>
                <a:spcPct val="90000"/>
              </a:lnSpc>
              <a:buClr>
                <a:srgbClr val="25A8DC"/>
              </a:buClr>
              <a:buSzPct val="60000"/>
              <a:defRPr/>
            </a:pPr>
            <a:r>
              <a:rPr lang="en-US" sz="2000" b="1">
                <a:solidFill>
                  <a:srgbClr val="000000"/>
                </a:solidFill>
                <a:latin typeface="Avenir LT Std 65 Medium"/>
              </a:rPr>
              <a:t>Public Notice &amp; Hearing</a:t>
            </a:r>
          </a:p>
          <a:p>
            <a:pPr algn="ctr" defTabSz="914422">
              <a:lnSpc>
                <a:spcPct val="90000"/>
              </a:lnSpc>
              <a:buClr>
                <a:srgbClr val="25A8DC"/>
              </a:buClr>
              <a:buSzPct val="60000"/>
              <a:defRPr/>
            </a:pPr>
            <a:r>
              <a:rPr lang="en-US" sz="2000">
                <a:solidFill>
                  <a:srgbClr val="000000"/>
                </a:solidFill>
                <a:latin typeface="Avenir LT Std 65 Medium"/>
              </a:rPr>
              <a:t>A description of public notice and hearing activities, as required by </a:t>
            </a:r>
            <a:r>
              <a:rPr lang="pl-PL" sz="2000">
                <a:solidFill>
                  <a:srgbClr val="000000"/>
                </a:solidFill>
                <a:latin typeface="Avenir LT Std 65 Medium"/>
              </a:rPr>
              <a:t>40101(d)(2)(B)(ii)</a:t>
            </a:r>
            <a:endParaRPr lang="en-US" sz="2000">
              <a:solidFill>
                <a:prstClr val="black"/>
              </a:solidFill>
              <a:latin typeface="Avenir LT Std 65 Medium"/>
              <a:cs typeface="Arial" panose="020B0604020202020204" pitchFamily="34" charset="0"/>
            </a:endParaRPr>
          </a:p>
        </p:txBody>
      </p:sp>
      <p:sp>
        <p:nvSpPr>
          <p:cNvPr id="2" name="Freeform: Shape 1">
            <a:extLst>
              <a:ext uri="{FF2B5EF4-FFF2-40B4-BE49-F238E27FC236}">
                <a16:creationId xmlns:a16="http://schemas.microsoft.com/office/drawing/2014/main" id="{C21D658E-E93B-3CC6-5225-E52284056022}"/>
              </a:ext>
            </a:extLst>
          </p:cNvPr>
          <p:cNvSpPr/>
          <p:nvPr/>
        </p:nvSpPr>
        <p:spPr>
          <a:xfrm>
            <a:off x="1243598" y="6335235"/>
            <a:ext cx="5517154" cy="1123352"/>
          </a:xfrm>
          <a:custGeom>
            <a:avLst/>
            <a:gdLst>
              <a:gd name="connsiteX0" fmla="*/ 0 w 3242182"/>
              <a:gd name="connsiteY0" fmla="*/ 69998 h 699982"/>
              <a:gd name="connsiteX1" fmla="*/ 69998 w 3242182"/>
              <a:gd name="connsiteY1" fmla="*/ 0 h 699982"/>
              <a:gd name="connsiteX2" fmla="*/ 3172184 w 3242182"/>
              <a:gd name="connsiteY2" fmla="*/ 0 h 699982"/>
              <a:gd name="connsiteX3" fmla="*/ 3242182 w 3242182"/>
              <a:gd name="connsiteY3" fmla="*/ 69998 h 699982"/>
              <a:gd name="connsiteX4" fmla="*/ 3242182 w 3242182"/>
              <a:gd name="connsiteY4" fmla="*/ 629984 h 699982"/>
              <a:gd name="connsiteX5" fmla="*/ 3172184 w 3242182"/>
              <a:gd name="connsiteY5" fmla="*/ 699982 h 699982"/>
              <a:gd name="connsiteX6" fmla="*/ 69998 w 3242182"/>
              <a:gd name="connsiteY6" fmla="*/ 699982 h 699982"/>
              <a:gd name="connsiteX7" fmla="*/ 0 w 3242182"/>
              <a:gd name="connsiteY7" fmla="*/ 629984 h 699982"/>
              <a:gd name="connsiteX8" fmla="*/ 0 w 3242182"/>
              <a:gd name="connsiteY8" fmla="*/ 69998 h 69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2182" h="699982">
                <a:moveTo>
                  <a:pt x="0" y="69998"/>
                </a:moveTo>
                <a:cubicBezTo>
                  <a:pt x="0" y="31339"/>
                  <a:pt x="31339" y="0"/>
                  <a:pt x="69998" y="0"/>
                </a:cubicBezTo>
                <a:lnTo>
                  <a:pt x="3172184" y="0"/>
                </a:lnTo>
                <a:cubicBezTo>
                  <a:pt x="3210843" y="0"/>
                  <a:pt x="3242182" y="31339"/>
                  <a:pt x="3242182" y="69998"/>
                </a:cubicBezTo>
                <a:lnTo>
                  <a:pt x="3242182" y="629984"/>
                </a:lnTo>
                <a:cubicBezTo>
                  <a:pt x="3242182" y="668643"/>
                  <a:pt x="3210843" y="699982"/>
                  <a:pt x="3172184" y="699982"/>
                </a:cubicBezTo>
                <a:lnTo>
                  <a:pt x="69998" y="699982"/>
                </a:lnTo>
                <a:cubicBezTo>
                  <a:pt x="31339" y="699982"/>
                  <a:pt x="0" y="668643"/>
                  <a:pt x="0" y="629984"/>
                </a:cubicBezTo>
                <a:lnTo>
                  <a:pt x="0" y="69998"/>
                </a:lnTo>
                <a:close/>
              </a:path>
            </a:pathLst>
          </a:custGeom>
          <a:solidFill>
            <a:srgbClr val="2D764B"/>
          </a:solidFill>
          <a:ln w="57150">
            <a:solidFill>
              <a:schemeClr val="tx1"/>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552" tIns="33202" rIns="39552" bIns="33202" numCol="1" spcCol="1270" anchor="ctr" anchorCtr="0">
            <a:noAutofit/>
          </a:bodyPr>
          <a:lstStyle/>
          <a:p>
            <a:pPr algn="ctr" defTabSz="914422">
              <a:lnSpc>
                <a:spcPct val="90000"/>
              </a:lnSpc>
              <a:buClr>
                <a:srgbClr val="25A8DC"/>
              </a:buClr>
              <a:buSzPct val="60000"/>
              <a:defRPr/>
            </a:pPr>
            <a:r>
              <a:rPr lang="en-US" sz="2006" b="1">
                <a:solidFill>
                  <a:schemeClr val="bg1"/>
                </a:solidFill>
                <a:latin typeface="Avenir LT Std 65 Medium"/>
              </a:rPr>
              <a:t>Benefits to all Tribes </a:t>
            </a:r>
          </a:p>
          <a:p>
            <a:pPr algn="ctr" defTabSz="914422">
              <a:lnSpc>
                <a:spcPct val="90000"/>
              </a:lnSpc>
              <a:buClr>
                <a:srgbClr val="25A8DC"/>
              </a:buClr>
              <a:buSzPct val="60000"/>
              <a:defRPr/>
            </a:pPr>
            <a:r>
              <a:rPr lang="en-US" sz="2006" b="1">
                <a:solidFill>
                  <a:schemeClr val="bg1"/>
                </a:solidFill>
                <a:latin typeface="Avenir LT Std 65 Medium"/>
              </a:rPr>
              <a:t>(only for consortium applications)</a:t>
            </a:r>
          </a:p>
          <a:p>
            <a:pPr algn="ctr" defTabSz="914422">
              <a:lnSpc>
                <a:spcPct val="90000"/>
              </a:lnSpc>
              <a:buClr>
                <a:srgbClr val="25A8DC"/>
              </a:buClr>
              <a:buSzPct val="60000"/>
              <a:defRPr/>
            </a:pPr>
            <a:r>
              <a:rPr lang="en-US" sz="1813">
                <a:solidFill>
                  <a:schemeClr val="bg1"/>
                </a:solidFill>
                <a:latin typeface="Avenir LT Std 65 Medium"/>
              </a:rPr>
              <a:t>Statement on how the resilience projects will benefit all participating Tribes</a:t>
            </a:r>
            <a:r>
              <a:rPr lang="en-US" sz="1587">
                <a:solidFill>
                  <a:schemeClr val="bg1"/>
                </a:solidFill>
                <a:latin typeface="Avenir LT Std 65 Medium"/>
              </a:rPr>
              <a:t>.</a:t>
            </a:r>
          </a:p>
        </p:txBody>
      </p:sp>
      <p:sp>
        <p:nvSpPr>
          <p:cNvPr id="9" name="Rectangle 8">
            <a:extLst>
              <a:ext uri="{FF2B5EF4-FFF2-40B4-BE49-F238E27FC236}">
                <a16:creationId xmlns:a16="http://schemas.microsoft.com/office/drawing/2014/main" id="{F4851EC1-2A5E-ADE4-A953-0D8ED19A0C4A}"/>
              </a:ext>
            </a:extLst>
          </p:cNvPr>
          <p:cNvSpPr/>
          <p:nvPr/>
        </p:nvSpPr>
        <p:spPr>
          <a:xfrm>
            <a:off x="7125535" y="6094603"/>
            <a:ext cx="5913265" cy="481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800" b="0" i="0">
                <a:solidFill>
                  <a:schemeClr val="tx1"/>
                </a:solidFill>
                <a:effectLst/>
                <a:latin typeface="+mj-lt"/>
              </a:rPr>
              <a:t>At a minimum, the lead Tribe or third-party agent must host one public notice and hearing encompassing all Tribes in the consortium.</a:t>
            </a:r>
            <a:endParaRPr lang="en-US">
              <a:solidFill>
                <a:schemeClr val="tx1"/>
              </a:solidFill>
            </a:endParaRPr>
          </a:p>
        </p:txBody>
      </p:sp>
      <p:pic>
        <p:nvPicPr>
          <p:cNvPr id="10" name="Graphic 9" descr="Management outline">
            <a:extLst>
              <a:ext uri="{FF2B5EF4-FFF2-40B4-BE49-F238E27FC236}">
                <a16:creationId xmlns:a16="http://schemas.microsoft.com/office/drawing/2014/main" id="{93640850-9BB2-63B1-D59E-C311875310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14601" y="262185"/>
            <a:ext cx="1048397" cy="1048397"/>
          </a:xfrm>
          <a:prstGeom prst="rect">
            <a:avLst/>
          </a:prstGeom>
        </p:spPr>
      </p:pic>
    </p:spTree>
    <p:extLst>
      <p:ext uri="{BB962C8B-B14F-4D97-AF65-F5344CB8AC3E}">
        <p14:creationId xmlns:p14="http://schemas.microsoft.com/office/powerpoint/2010/main" val="3661651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E5C133-2E8F-FB02-41BE-B26406864DC1}"/>
              </a:ext>
            </a:extLst>
          </p:cNvPr>
          <p:cNvSpPr>
            <a:spLocks noGrp="1"/>
          </p:cNvSpPr>
          <p:nvPr>
            <p:ph type="title"/>
          </p:nvPr>
        </p:nvSpPr>
        <p:spPr>
          <a:xfrm>
            <a:off x="942109" y="3494136"/>
            <a:ext cx="11969066" cy="930880"/>
          </a:xfrm>
        </p:spPr>
        <p:txBody>
          <a:bodyPr/>
          <a:lstStyle/>
          <a:p>
            <a:r>
              <a:rPr lang="en-US"/>
              <a:t>Frequently Asked Questions</a:t>
            </a:r>
          </a:p>
        </p:txBody>
      </p:sp>
    </p:spTree>
    <p:extLst>
      <p:ext uri="{BB962C8B-B14F-4D97-AF65-F5344CB8AC3E}">
        <p14:creationId xmlns:p14="http://schemas.microsoft.com/office/powerpoint/2010/main" val="1793451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A425F76-FC3A-39E3-268F-12F2B6A982F4}"/>
              </a:ext>
            </a:extLst>
          </p:cNvPr>
          <p:cNvSpPr txBox="1"/>
          <p:nvPr/>
        </p:nvSpPr>
        <p:spPr>
          <a:xfrm>
            <a:off x="6902608" y="1334597"/>
            <a:ext cx="6295118" cy="5103205"/>
          </a:xfrm>
          <a:prstGeom prst="rect">
            <a:avLst/>
          </a:prstGeom>
          <a:solidFill>
            <a:srgbClr val="FFCB05"/>
          </a:solidFill>
        </p:spPr>
        <p:txBody>
          <a:bodyPr wrap="square" rtlCol="0">
            <a:spAutoFit/>
          </a:bodyPr>
          <a:lstStyle/>
          <a:p>
            <a:endParaRPr lang="en-US"/>
          </a:p>
        </p:txBody>
      </p:sp>
      <p:sp>
        <p:nvSpPr>
          <p:cNvPr id="12" name="TextBox 11">
            <a:extLst>
              <a:ext uri="{FF2B5EF4-FFF2-40B4-BE49-F238E27FC236}">
                <a16:creationId xmlns:a16="http://schemas.microsoft.com/office/drawing/2014/main" id="{B1DB2E2D-A5C4-594F-36ED-73B89C791C3F}"/>
              </a:ext>
            </a:extLst>
          </p:cNvPr>
          <p:cNvSpPr txBox="1"/>
          <p:nvPr/>
        </p:nvSpPr>
        <p:spPr>
          <a:xfrm>
            <a:off x="559941" y="4455592"/>
            <a:ext cx="6162848" cy="1982210"/>
          </a:xfrm>
          <a:prstGeom prst="rect">
            <a:avLst/>
          </a:prstGeom>
          <a:solidFill>
            <a:srgbClr val="E7E6E6"/>
          </a:solidFill>
        </p:spPr>
        <p:txBody>
          <a:bodyPr wrap="square" rtlCol="0">
            <a:spAutoFit/>
          </a:bodyPr>
          <a:lstStyle/>
          <a:p>
            <a:endParaRPr lang="en-US"/>
          </a:p>
        </p:txBody>
      </p:sp>
      <p:sp>
        <p:nvSpPr>
          <p:cNvPr id="2" name="Text Placeholder 1">
            <a:extLst>
              <a:ext uri="{FF2B5EF4-FFF2-40B4-BE49-F238E27FC236}">
                <a16:creationId xmlns:a16="http://schemas.microsoft.com/office/drawing/2014/main" id="{6C17E0FF-BFC6-D08C-9EEA-06D516E17D15}"/>
              </a:ext>
            </a:extLst>
          </p:cNvPr>
          <p:cNvSpPr>
            <a:spLocks noGrp="1"/>
          </p:cNvSpPr>
          <p:nvPr>
            <p:ph type="body" sz="quarter" idx="17"/>
          </p:nvPr>
        </p:nvSpPr>
        <p:spPr>
          <a:xfrm>
            <a:off x="7145706" y="1929259"/>
            <a:ext cx="5856811" cy="4326230"/>
          </a:xfrm>
        </p:spPr>
        <p:txBody>
          <a:bodyPr>
            <a:noAutofit/>
          </a:bodyPr>
          <a:lstStyle/>
          <a:p>
            <a:pPr>
              <a:spcAft>
                <a:spcPts val="600"/>
              </a:spcAft>
            </a:pPr>
            <a:r>
              <a:rPr lang="en-US">
                <a:latin typeface="+mj-lt"/>
              </a:rPr>
              <a:t>Replacing old generation components with new components of the same type in order to ensure weatherization/resilience, such as wind turbine blade replacement or damaged solar cells within an existing solar farm. </a:t>
            </a:r>
          </a:p>
          <a:p>
            <a:pPr>
              <a:spcAft>
                <a:spcPts val="600"/>
              </a:spcAft>
            </a:pPr>
            <a:r>
              <a:rPr lang="en-US">
                <a:latin typeface="+mj-lt"/>
              </a:rPr>
              <a:t>Overhauling a diesel engine including replacement of components and parts that are reducing the performance of the existing system. </a:t>
            </a:r>
          </a:p>
          <a:p>
            <a:pPr>
              <a:spcAft>
                <a:spcPts val="600"/>
              </a:spcAft>
            </a:pPr>
            <a:r>
              <a:rPr lang="en-US">
                <a:latin typeface="+mj-lt"/>
              </a:rPr>
              <a:t>Building inventories of parts and components needed for providing grid resilience benefits.</a:t>
            </a:r>
          </a:p>
          <a:p>
            <a:pPr>
              <a:spcAft>
                <a:spcPts val="600"/>
              </a:spcAft>
            </a:pPr>
            <a:r>
              <a:rPr lang="en-US">
                <a:latin typeface="+mj-lt"/>
              </a:rPr>
              <a:t>Training and contracts for critical maintenance needs. </a:t>
            </a:r>
          </a:p>
          <a:p>
            <a:pPr>
              <a:spcAft>
                <a:spcPts val="600"/>
              </a:spcAft>
            </a:pPr>
            <a:r>
              <a:rPr lang="en-US">
                <a:latin typeface="+mj-lt"/>
              </a:rPr>
              <a:t>Refurbishment of existing transformers. </a:t>
            </a:r>
          </a:p>
          <a:p>
            <a:pPr>
              <a:spcAft>
                <a:spcPts val="600"/>
              </a:spcAft>
            </a:pPr>
            <a:r>
              <a:rPr lang="en-US">
                <a:latin typeface="+mj-lt"/>
              </a:rPr>
              <a:t>New fuel tanks, either to replace old or faulty tanks or to increase fuel storage capacity would be an allowable project under this program if it provides resilience benefits for the grid.</a:t>
            </a:r>
          </a:p>
        </p:txBody>
      </p:sp>
      <p:sp>
        <p:nvSpPr>
          <p:cNvPr id="3" name="Text Placeholder 2">
            <a:extLst>
              <a:ext uri="{FF2B5EF4-FFF2-40B4-BE49-F238E27FC236}">
                <a16:creationId xmlns:a16="http://schemas.microsoft.com/office/drawing/2014/main" id="{DE434432-89FC-110C-5BBB-5176B133518B}"/>
              </a:ext>
            </a:extLst>
          </p:cNvPr>
          <p:cNvSpPr>
            <a:spLocks noGrp="1"/>
          </p:cNvSpPr>
          <p:nvPr>
            <p:ph type="body" sz="quarter" idx="18"/>
          </p:nvPr>
        </p:nvSpPr>
        <p:spPr>
          <a:xfrm>
            <a:off x="825422" y="5198044"/>
            <a:ext cx="5662613" cy="1322317"/>
          </a:xfrm>
        </p:spPr>
        <p:txBody>
          <a:bodyPr>
            <a:normAutofit/>
          </a:bodyPr>
          <a:lstStyle/>
          <a:p>
            <a:pPr>
              <a:spcAft>
                <a:spcPts val="600"/>
              </a:spcAft>
            </a:pPr>
            <a:r>
              <a:rPr lang="en-US">
                <a:latin typeface="+mj-lt"/>
              </a:rPr>
              <a:t>Expansion of existing generation system such as expanding a solar generation facility. </a:t>
            </a:r>
          </a:p>
          <a:p>
            <a:pPr>
              <a:spcAft>
                <a:spcPts val="600"/>
              </a:spcAft>
            </a:pPr>
            <a:r>
              <a:rPr lang="en-US">
                <a:latin typeface="+mj-lt"/>
              </a:rPr>
              <a:t>Replacing a diesel generation with clean generation system, such as a solar farm.</a:t>
            </a:r>
          </a:p>
        </p:txBody>
      </p:sp>
      <p:sp>
        <p:nvSpPr>
          <p:cNvPr id="14" name="Title 3">
            <a:extLst>
              <a:ext uri="{FF2B5EF4-FFF2-40B4-BE49-F238E27FC236}">
                <a16:creationId xmlns:a16="http://schemas.microsoft.com/office/drawing/2014/main" id="{34872C9B-C2C3-1EA0-36C9-EB5770D782DA}"/>
              </a:ext>
            </a:extLst>
          </p:cNvPr>
          <p:cNvSpPr>
            <a:spLocks noGrp="1"/>
          </p:cNvSpPr>
          <p:nvPr>
            <p:ph type="title"/>
          </p:nvPr>
        </p:nvSpPr>
        <p:spPr>
          <a:xfrm>
            <a:off x="923544" y="786384"/>
            <a:ext cx="11918950" cy="850392"/>
          </a:xfrm>
        </p:spPr>
        <p:txBody>
          <a:bodyPr/>
          <a:lstStyle/>
          <a:p>
            <a:r>
              <a:rPr lang="en-US" sz="4000"/>
              <a:t>Modification of an existing generation facility may be an eligible project</a:t>
            </a:r>
            <a:endParaRPr lang="en-US" sz="4000">
              <a:latin typeface="+mj-lt"/>
            </a:endParaRPr>
          </a:p>
        </p:txBody>
      </p:sp>
      <p:sp>
        <p:nvSpPr>
          <p:cNvPr id="5" name="Text Placeholder 4">
            <a:extLst>
              <a:ext uri="{FF2B5EF4-FFF2-40B4-BE49-F238E27FC236}">
                <a16:creationId xmlns:a16="http://schemas.microsoft.com/office/drawing/2014/main" id="{45CBC638-B792-D542-0F5C-BE802C2D48C0}"/>
              </a:ext>
            </a:extLst>
          </p:cNvPr>
          <p:cNvSpPr>
            <a:spLocks noGrp="1"/>
          </p:cNvSpPr>
          <p:nvPr>
            <p:ph type="body" sz="quarter" idx="20"/>
          </p:nvPr>
        </p:nvSpPr>
        <p:spPr>
          <a:xfrm>
            <a:off x="7052627" y="1495381"/>
            <a:ext cx="5672662" cy="427072"/>
          </a:xfrm>
        </p:spPr>
        <p:txBody>
          <a:bodyPr>
            <a:noAutofit/>
          </a:bodyPr>
          <a:lstStyle/>
          <a:p>
            <a:pPr>
              <a:spcAft>
                <a:spcPts val="600"/>
              </a:spcAft>
            </a:pPr>
            <a:r>
              <a:rPr lang="en-US" sz="2400">
                <a:latin typeface="+mj-lt"/>
              </a:rPr>
              <a:t>Examples of allowable projects:</a:t>
            </a:r>
          </a:p>
        </p:txBody>
      </p:sp>
      <p:sp>
        <p:nvSpPr>
          <p:cNvPr id="6" name="Text Placeholder 5">
            <a:extLst>
              <a:ext uri="{FF2B5EF4-FFF2-40B4-BE49-F238E27FC236}">
                <a16:creationId xmlns:a16="http://schemas.microsoft.com/office/drawing/2014/main" id="{351D76F3-6581-9AFC-931F-7B4FED69CD41}"/>
              </a:ext>
            </a:extLst>
          </p:cNvPr>
          <p:cNvSpPr>
            <a:spLocks noGrp="1"/>
          </p:cNvSpPr>
          <p:nvPr>
            <p:ph type="body" sz="quarter" idx="21"/>
          </p:nvPr>
        </p:nvSpPr>
        <p:spPr>
          <a:xfrm>
            <a:off x="805034" y="4613282"/>
            <a:ext cx="5672662" cy="427072"/>
          </a:xfrm>
        </p:spPr>
        <p:txBody>
          <a:bodyPr>
            <a:normAutofit/>
          </a:bodyPr>
          <a:lstStyle/>
          <a:p>
            <a:pPr>
              <a:spcAft>
                <a:spcPts val="600"/>
              </a:spcAft>
            </a:pPr>
            <a:r>
              <a:rPr lang="en-US" sz="2400">
                <a:latin typeface="+mj-lt"/>
              </a:rPr>
              <a:t>Examples of projects that are not allowable:</a:t>
            </a:r>
          </a:p>
        </p:txBody>
      </p:sp>
      <p:sp>
        <p:nvSpPr>
          <p:cNvPr id="11" name="TextBox 10">
            <a:extLst>
              <a:ext uri="{FF2B5EF4-FFF2-40B4-BE49-F238E27FC236}">
                <a16:creationId xmlns:a16="http://schemas.microsoft.com/office/drawing/2014/main" id="{09C6D85B-8F2F-249C-6689-D9EF5EB8EAB4}"/>
              </a:ext>
            </a:extLst>
          </p:cNvPr>
          <p:cNvSpPr txBox="1"/>
          <p:nvPr/>
        </p:nvSpPr>
        <p:spPr>
          <a:xfrm>
            <a:off x="619874" y="2030815"/>
            <a:ext cx="6102915" cy="2183675"/>
          </a:xfrm>
          <a:prstGeom prst="rect">
            <a:avLst/>
          </a:prstGeom>
          <a:noFill/>
        </p:spPr>
        <p:txBody>
          <a:bodyPr wrap="square">
            <a:spAutoFit/>
          </a:bodyPr>
          <a:lstStyle/>
          <a:p>
            <a:pPr marL="285750" indent="-285750">
              <a:lnSpc>
                <a:spcPct val="110000"/>
              </a:lnSpc>
              <a:spcBef>
                <a:spcPts val="600"/>
              </a:spcBef>
              <a:buClr>
                <a:srgbClr val="25A8DC"/>
              </a:buClr>
              <a:buSzPct val="60000"/>
              <a:buFont typeface="Arial" panose="020B0604020202020204" pitchFamily="34" charset="0"/>
              <a:buChar char="►"/>
            </a:pPr>
            <a:r>
              <a:rPr lang="en-US" sz="2000">
                <a:latin typeface="+mj-lt"/>
              </a:rPr>
              <a:t>The scope of the project would need to reduce the likelihood and consequences of disruptive events and meet one of the eligible uses of grant funds.</a:t>
            </a:r>
          </a:p>
          <a:p>
            <a:pPr marL="285750" indent="-285750">
              <a:lnSpc>
                <a:spcPct val="110000"/>
              </a:lnSpc>
              <a:spcBef>
                <a:spcPts val="600"/>
              </a:spcBef>
              <a:buClr>
                <a:srgbClr val="25A8DC"/>
              </a:buClr>
              <a:buSzPct val="60000"/>
              <a:buFont typeface="Arial" panose="020B0604020202020204" pitchFamily="34" charset="0"/>
              <a:buChar char="►"/>
            </a:pPr>
            <a:r>
              <a:rPr lang="en-US" sz="2000">
                <a:latin typeface="+mj-lt"/>
              </a:rPr>
              <a:t>Any work performed on an existing generating system cannot increase the maximum rated output of the original nameplate capacity.</a:t>
            </a:r>
          </a:p>
        </p:txBody>
      </p:sp>
    </p:spTree>
    <p:extLst>
      <p:ext uri="{BB962C8B-B14F-4D97-AF65-F5344CB8AC3E}">
        <p14:creationId xmlns:p14="http://schemas.microsoft.com/office/powerpoint/2010/main" val="3697421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61ECE52-65AA-8F06-BFCA-0AFBFBAA5B1C}"/>
              </a:ext>
            </a:extLst>
          </p:cNvPr>
          <p:cNvSpPr/>
          <p:nvPr/>
        </p:nvSpPr>
        <p:spPr>
          <a:xfrm>
            <a:off x="1011987" y="2314086"/>
            <a:ext cx="4537947" cy="3943233"/>
          </a:xfrm>
          <a:prstGeom prst="roundRect">
            <a:avLst/>
          </a:prstGeom>
          <a:solidFill>
            <a:srgbClr val="2D7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FEB4F260-B8D7-FD04-1A1B-DA678548D28F}"/>
              </a:ext>
            </a:extLst>
          </p:cNvPr>
          <p:cNvSpPr>
            <a:spLocks noGrp="1"/>
          </p:cNvSpPr>
          <p:nvPr>
            <p:ph type="body" sz="quarter" idx="16"/>
          </p:nvPr>
        </p:nvSpPr>
        <p:spPr>
          <a:xfrm>
            <a:off x="1225009" y="4848920"/>
            <a:ext cx="4111899" cy="1297576"/>
          </a:xfrm>
        </p:spPr>
        <p:txBody>
          <a:bodyPr>
            <a:normAutofit/>
          </a:bodyPr>
          <a:lstStyle/>
          <a:p>
            <a:pPr marL="0" indent="0" algn="ctr">
              <a:spcAft>
                <a:spcPts val="600"/>
              </a:spcAft>
              <a:buNone/>
            </a:pPr>
            <a:r>
              <a:rPr lang="en-US">
                <a:solidFill>
                  <a:schemeClr val="bg1"/>
                </a:solidFill>
              </a:rPr>
              <a:t>Recordings will be located on the Grid Deployment Office webpage in next few weeks.</a:t>
            </a:r>
          </a:p>
        </p:txBody>
      </p:sp>
      <p:sp>
        <p:nvSpPr>
          <p:cNvPr id="4" name="Title 3">
            <a:extLst>
              <a:ext uri="{FF2B5EF4-FFF2-40B4-BE49-F238E27FC236}">
                <a16:creationId xmlns:a16="http://schemas.microsoft.com/office/drawing/2014/main" id="{E683EC43-1665-4D51-FF37-9AC8900FD5B9}"/>
              </a:ext>
            </a:extLst>
          </p:cNvPr>
          <p:cNvSpPr>
            <a:spLocks noGrp="1"/>
          </p:cNvSpPr>
          <p:nvPr>
            <p:ph type="title"/>
          </p:nvPr>
        </p:nvSpPr>
        <p:spPr>
          <a:xfrm>
            <a:off x="923544" y="786384"/>
            <a:ext cx="11918950" cy="850392"/>
          </a:xfrm>
        </p:spPr>
        <p:txBody>
          <a:bodyPr anchor="ctr">
            <a:normAutofit/>
          </a:bodyPr>
          <a:lstStyle/>
          <a:p>
            <a:r>
              <a:rPr lang="en-US" sz="4000"/>
              <a:t>Additional resources</a:t>
            </a:r>
          </a:p>
        </p:txBody>
      </p:sp>
      <p:sp>
        <p:nvSpPr>
          <p:cNvPr id="6" name="Text Placeholder 5">
            <a:extLst>
              <a:ext uri="{FF2B5EF4-FFF2-40B4-BE49-F238E27FC236}">
                <a16:creationId xmlns:a16="http://schemas.microsoft.com/office/drawing/2014/main" id="{A01A4D38-B8AF-8020-6422-FD3D88CBBCA3}"/>
              </a:ext>
            </a:extLst>
          </p:cNvPr>
          <p:cNvSpPr>
            <a:spLocks noGrp="1"/>
          </p:cNvSpPr>
          <p:nvPr>
            <p:ph type="body" sz="quarter" idx="21"/>
          </p:nvPr>
        </p:nvSpPr>
        <p:spPr>
          <a:xfrm>
            <a:off x="6064319" y="1761895"/>
            <a:ext cx="4111899" cy="427072"/>
          </a:xfrm>
        </p:spPr>
        <p:txBody>
          <a:bodyPr>
            <a:normAutofit/>
          </a:bodyPr>
          <a:lstStyle/>
          <a:p>
            <a:pPr>
              <a:spcAft>
                <a:spcPts val="600"/>
              </a:spcAft>
            </a:pPr>
            <a:r>
              <a:rPr lang="en-US"/>
              <a:t>One-on-One Meetings</a:t>
            </a:r>
          </a:p>
        </p:txBody>
      </p:sp>
      <p:sp>
        <p:nvSpPr>
          <p:cNvPr id="5" name="Text Placeholder 4">
            <a:extLst>
              <a:ext uri="{FF2B5EF4-FFF2-40B4-BE49-F238E27FC236}">
                <a16:creationId xmlns:a16="http://schemas.microsoft.com/office/drawing/2014/main" id="{0D88F9DE-3C08-FF99-13E5-E9D1A9109050}"/>
              </a:ext>
            </a:extLst>
          </p:cNvPr>
          <p:cNvSpPr>
            <a:spLocks noGrp="1"/>
          </p:cNvSpPr>
          <p:nvPr>
            <p:ph type="body" sz="quarter" idx="22"/>
          </p:nvPr>
        </p:nvSpPr>
        <p:spPr>
          <a:xfrm>
            <a:off x="862515" y="1761895"/>
            <a:ext cx="4836886" cy="427072"/>
          </a:xfrm>
        </p:spPr>
        <p:txBody>
          <a:bodyPr>
            <a:normAutofit/>
          </a:bodyPr>
          <a:lstStyle/>
          <a:p>
            <a:pPr>
              <a:spcAft>
                <a:spcPts val="600"/>
              </a:spcAft>
            </a:pPr>
            <a:r>
              <a:rPr lang="en-US"/>
              <a:t>Grant Application Assistance Recordings</a:t>
            </a:r>
          </a:p>
        </p:txBody>
      </p:sp>
      <p:graphicFrame>
        <p:nvGraphicFramePr>
          <p:cNvPr id="8" name="Text Placeholder 2">
            <a:extLst>
              <a:ext uri="{FF2B5EF4-FFF2-40B4-BE49-F238E27FC236}">
                <a16:creationId xmlns:a16="http://schemas.microsoft.com/office/drawing/2014/main" id="{AB8C569F-4800-300F-9577-7F3FECFC6B90}"/>
              </a:ext>
            </a:extLst>
          </p:cNvPr>
          <p:cNvGraphicFramePr/>
          <p:nvPr>
            <p:extLst>
              <p:ext uri="{D42A27DB-BD31-4B8C-83A1-F6EECF244321}">
                <p14:modId xmlns:p14="http://schemas.microsoft.com/office/powerpoint/2010/main" val="798175424"/>
              </p:ext>
            </p:extLst>
          </p:nvPr>
        </p:nvGraphicFramePr>
        <p:xfrm>
          <a:off x="6064319" y="2314087"/>
          <a:ext cx="7438538" cy="3978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Online meeting outline">
            <a:extLst>
              <a:ext uri="{FF2B5EF4-FFF2-40B4-BE49-F238E27FC236}">
                <a16:creationId xmlns:a16="http://schemas.microsoft.com/office/drawing/2014/main" id="{C01D81F2-5776-9A09-EF9E-4B4F7E57DB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41047" y="2789266"/>
            <a:ext cx="1679825" cy="1679825"/>
          </a:xfrm>
          <a:prstGeom prst="rect">
            <a:avLst/>
          </a:prstGeom>
        </p:spPr>
      </p:pic>
    </p:spTree>
    <p:extLst>
      <p:ext uri="{BB962C8B-B14F-4D97-AF65-F5344CB8AC3E}">
        <p14:creationId xmlns:p14="http://schemas.microsoft.com/office/powerpoint/2010/main" val="1509196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964E4F-4541-1798-E04A-0214CF48AA00}"/>
              </a:ext>
            </a:extLst>
          </p:cNvPr>
          <p:cNvSpPr>
            <a:spLocks noGrp="1"/>
          </p:cNvSpPr>
          <p:nvPr>
            <p:ph type="title"/>
          </p:nvPr>
        </p:nvSpPr>
        <p:spPr/>
        <p:txBody>
          <a:bodyPr/>
          <a:lstStyle/>
          <a:p>
            <a:r>
              <a:rPr lang="en-US"/>
              <a:t>Where to find other energy funding opportunities</a:t>
            </a:r>
          </a:p>
        </p:txBody>
      </p:sp>
      <p:sp>
        <p:nvSpPr>
          <p:cNvPr id="11" name="TextBox 10">
            <a:extLst>
              <a:ext uri="{FF2B5EF4-FFF2-40B4-BE49-F238E27FC236}">
                <a16:creationId xmlns:a16="http://schemas.microsoft.com/office/drawing/2014/main" id="{3B368475-731A-1FC0-21AD-D5BE08359384}"/>
              </a:ext>
            </a:extLst>
          </p:cNvPr>
          <p:cNvSpPr txBox="1"/>
          <p:nvPr/>
        </p:nvSpPr>
        <p:spPr>
          <a:xfrm>
            <a:off x="718120" y="1657916"/>
            <a:ext cx="5603865" cy="954107"/>
          </a:xfrm>
          <a:prstGeom prst="rect">
            <a:avLst/>
          </a:prstGeom>
          <a:noFill/>
        </p:spPr>
        <p:txBody>
          <a:bodyPr wrap="square" rtlCol="0">
            <a:spAutoFit/>
          </a:bodyPr>
          <a:lstStyle/>
          <a:p>
            <a:pPr algn="ctr"/>
            <a:r>
              <a:rPr lang="en-US" sz="2800">
                <a:solidFill>
                  <a:srgbClr val="1A325D"/>
                </a:solidFill>
                <a:latin typeface="Avenir LT Std 65 Medium (Headings)"/>
              </a:rPr>
              <a:t>Office of Indian Energy </a:t>
            </a:r>
          </a:p>
          <a:p>
            <a:pPr algn="ctr"/>
            <a:r>
              <a:rPr lang="en-US" sz="2800">
                <a:solidFill>
                  <a:srgbClr val="1A325D"/>
                </a:solidFill>
                <a:latin typeface="Avenir LT Std 65 Medium (Headings)"/>
              </a:rPr>
              <a:t>Current Opportunities Page</a:t>
            </a:r>
          </a:p>
        </p:txBody>
      </p:sp>
      <p:pic>
        <p:nvPicPr>
          <p:cNvPr id="7" name="Picture 6">
            <a:extLst>
              <a:ext uri="{FF2B5EF4-FFF2-40B4-BE49-F238E27FC236}">
                <a16:creationId xmlns:a16="http://schemas.microsoft.com/office/drawing/2014/main" id="{0F1647D0-B3C7-9AB1-DB01-689AC9E0B5DB}"/>
              </a:ext>
            </a:extLst>
          </p:cNvPr>
          <p:cNvPicPr>
            <a:picLocks noChangeAspect="1"/>
          </p:cNvPicPr>
          <p:nvPr/>
        </p:nvPicPr>
        <p:blipFill>
          <a:blip r:embed="rId3"/>
          <a:stretch>
            <a:fillRect/>
          </a:stretch>
        </p:blipFill>
        <p:spPr>
          <a:xfrm>
            <a:off x="1691252" y="2778279"/>
            <a:ext cx="3657600" cy="3367314"/>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4738BE64-BAF9-B065-1107-BACC89137866}"/>
              </a:ext>
            </a:extLst>
          </p:cNvPr>
          <p:cNvSpPr txBox="1"/>
          <p:nvPr/>
        </p:nvSpPr>
        <p:spPr>
          <a:xfrm>
            <a:off x="604911" y="6311849"/>
            <a:ext cx="10894653" cy="523220"/>
          </a:xfrm>
          <a:prstGeom prst="rect">
            <a:avLst/>
          </a:prstGeom>
          <a:noFill/>
        </p:spPr>
        <p:txBody>
          <a:bodyPr wrap="square">
            <a:spAutoFit/>
          </a:bodyPr>
          <a:lstStyle/>
          <a:p>
            <a:r>
              <a:rPr lang="en-US" sz="2800">
                <a:latin typeface="+mj-lt"/>
                <a:hlinkClick r:id="rId4"/>
              </a:rPr>
              <a:t>https://www.energy.gov/indianenergy/current-funding-opportunities</a:t>
            </a:r>
            <a:r>
              <a:rPr lang="en-US" sz="2800">
                <a:latin typeface="+mj-lt"/>
              </a:rPr>
              <a:t> </a:t>
            </a:r>
          </a:p>
        </p:txBody>
      </p:sp>
      <p:sp>
        <p:nvSpPr>
          <p:cNvPr id="23" name="TextBox 22">
            <a:extLst>
              <a:ext uri="{FF2B5EF4-FFF2-40B4-BE49-F238E27FC236}">
                <a16:creationId xmlns:a16="http://schemas.microsoft.com/office/drawing/2014/main" id="{AF450F01-935F-63CB-FF8F-20058384FC93}"/>
              </a:ext>
            </a:extLst>
          </p:cNvPr>
          <p:cNvSpPr txBox="1"/>
          <p:nvPr/>
        </p:nvSpPr>
        <p:spPr>
          <a:xfrm>
            <a:off x="6719930" y="5124448"/>
            <a:ext cx="4037429" cy="923330"/>
          </a:xfrm>
          <a:prstGeom prst="rect">
            <a:avLst/>
          </a:prstGeom>
          <a:noFill/>
        </p:spPr>
        <p:txBody>
          <a:bodyPr wrap="square" rtlCol="0">
            <a:spAutoFit/>
          </a:bodyPr>
          <a:lstStyle/>
          <a:p>
            <a:pPr algn="ctr"/>
            <a:r>
              <a:rPr lang="en-US"/>
              <a:t>Contact </a:t>
            </a:r>
          </a:p>
          <a:p>
            <a:pPr algn="ctr"/>
            <a:r>
              <a:rPr lang="en-US">
                <a:hlinkClick r:id="rId5"/>
              </a:rPr>
              <a:t>GDOTribalAssistance@hq.doe.gov</a:t>
            </a:r>
            <a:r>
              <a:rPr lang="en-US"/>
              <a:t> </a:t>
            </a:r>
          </a:p>
          <a:p>
            <a:pPr algn="ctr"/>
            <a:r>
              <a:rPr lang="en-US"/>
              <a:t>for more information</a:t>
            </a:r>
          </a:p>
        </p:txBody>
      </p:sp>
      <p:pic>
        <p:nvPicPr>
          <p:cNvPr id="4" name="Picture 3">
            <a:extLst>
              <a:ext uri="{FF2B5EF4-FFF2-40B4-BE49-F238E27FC236}">
                <a16:creationId xmlns:a16="http://schemas.microsoft.com/office/drawing/2014/main" id="{8AB0015D-11A3-7767-68D0-B373FE23E697}"/>
              </a:ext>
            </a:extLst>
          </p:cNvPr>
          <p:cNvPicPr>
            <a:picLocks noChangeAspect="1"/>
          </p:cNvPicPr>
          <p:nvPr/>
        </p:nvPicPr>
        <p:blipFill>
          <a:blip r:embed="rId6"/>
          <a:stretch>
            <a:fillRect/>
          </a:stretch>
        </p:blipFill>
        <p:spPr>
          <a:xfrm>
            <a:off x="7289086" y="1964453"/>
            <a:ext cx="2895924" cy="2895924"/>
          </a:xfrm>
          <a:prstGeom prst="rect">
            <a:avLst/>
          </a:prstGeom>
        </p:spPr>
      </p:pic>
    </p:spTree>
    <p:extLst>
      <p:ext uri="{BB962C8B-B14F-4D97-AF65-F5344CB8AC3E}">
        <p14:creationId xmlns:p14="http://schemas.microsoft.com/office/powerpoint/2010/main" val="4220571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F2447ADC-2790-399D-798A-F6119A05C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4"/>
            <a:ext cx="13817600" cy="7774367"/>
          </a:xfrm>
          <a:prstGeom prst="rect">
            <a:avLst/>
          </a:prstGeom>
        </p:spPr>
      </p:pic>
      <p:sp>
        <p:nvSpPr>
          <p:cNvPr id="3" name="Rectangle 2">
            <a:extLst>
              <a:ext uri="{FF2B5EF4-FFF2-40B4-BE49-F238E27FC236}">
                <a16:creationId xmlns:a16="http://schemas.microsoft.com/office/drawing/2014/main" id="{F82ADE1C-52DB-D6FF-4A92-945E2D31181F}"/>
              </a:ext>
            </a:extLst>
          </p:cNvPr>
          <p:cNvSpPr/>
          <p:nvPr/>
        </p:nvSpPr>
        <p:spPr>
          <a:xfrm>
            <a:off x="4396509" y="1420881"/>
            <a:ext cx="5024582"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5828AE2-8C98-FD04-2032-D7429089C1A8}"/>
              </a:ext>
            </a:extLst>
          </p:cNvPr>
          <p:cNvSpPr>
            <a:spLocks noGrp="1"/>
          </p:cNvSpPr>
          <p:nvPr>
            <p:ph type="body" sz="quarter" idx="10"/>
          </p:nvPr>
        </p:nvSpPr>
        <p:spPr/>
        <p:txBody>
          <a:bodyPr/>
          <a:lstStyle/>
          <a:p>
            <a:r>
              <a:rPr lang="en-US"/>
              <a:t>Questions?</a:t>
            </a:r>
          </a:p>
        </p:txBody>
      </p:sp>
    </p:spTree>
    <p:extLst>
      <p:ext uri="{BB962C8B-B14F-4D97-AF65-F5344CB8AC3E}">
        <p14:creationId xmlns:p14="http://schemas.microsoft.com/office/powerpoint/2010/main" val="3423044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alphaModFix amt="56000"/>
          </a:blip>
          <a:stretch>
            <a:fillRect/>
          </a:stretch>
        </p:blipFill>
        <p:spPr>
          <a:xfrm>
            <a:off x="-25400" y="0"/>
            <a:ext cx="13869939" cy="7772399"/>
          </a:xfrm>
          <a:prstGeom prst="rect">
            <a:avLst/>
          </a:prstGeom>
        </p:spPr>
      </p:pic>
      <p:pic>
        <p:nvPicPr>
          <p:cNvPr id="908" name="Picture 907">
            <a:extLst>
              <a:ext uri="{FF2B5EF4-FFF2-40B4-BE49-F238E27FC236}">
                <a16:creationId xmlns:a16="http://schemas.microsoft.com/office/drawing/2014/main" id="{67D2E226-5924-66A9-3C70-7B568AB968F6}"/>
              </a:ext>
            </a:extLst>
          </p:cNvPr>
          <p:cNvPicPr>
            <a:picLocks noChangeAspect="1"/>
          </p:cNvPicPr>
          <p:nvPr/>
        </p:nvPicPr>
        <p:blipFill>
          <a:blip r:embed="rId4"/>
          <a:stretch>
            <a:fillRect/>
          </a:stretch>
        </p:blipFill>
        <p:spPr>
          <a:xfrm>
            <a:off x="109345" y="381000"/>
            <a:ext cx="2712314" cy="725239"/>
          </a:xfrm>
          <a:prstGeom prst="rect">
            <a:avLst/>
          </a:prstGeom>
        </p:spPr>
      </p:pic>
      <p:sp>
        <p:nvSpPr>
          <p:cNvPr id="5" name="Text Placeholder 4">
            <a:extLst>
              <a:ext uri="{FF2B5EF4-FFF2-40B4-BE49-F238E27FC236}">
                <a16:creationId xmlns:a16="http://schemas.microsoft.com/office/drawing/2014/main" id="{6D7C43D8-F5D4-5EFC-E846-20F0048D677C}"/>
              </a:ext>
            </a:extLst>
          </p:cNvPr>
          <p:cNvSpPr>
            <a:spLocks noGrp="1"/>
          </p:cNvSpPr>
          <p:nvPr>
            <p:ph type="body" sz="quarter" idx="10"/>
          </p:nvPr>
        </p:nvSpPr>
        <p:spPr>
          <a:xfrm>
            <a:off x="2192712" y="4697863"/>
            <a:ext cx="4111539" cy="560655"/>
          </a:xfrm>
        </p:spPr>
        <p:txBody>
          <a:bodyPr>
            <a:noAutofit/>
          </a:bodyPr>
          <a:lstStyle/>
          <a:p>
            <a:r>
              <a:rPr lang="en-US" sz="2400"/>
              <a:t>https://www.energy.gov/gdo/gridresilience</a:t>
            </a:r>
          </a:p>
        </p:txBody>
      </p:sp>
      <p:sp>
        <p:nvSpPr>
          <p:cNvPr id="4" name="Title 3">
            <a:extLst>
              <a:ext uri="{FF2B5EF4-FFF2-40B4-BE49-F238E27FC236}">
                <a16:creationId xmlns:a16="http://schemas.microsoft.com/office/drawing/2014/main" id="{BB22C205-5F08-63C8-E84D-2846FCD7F963}"/>
              </a:ext>
            </a:extLst>
          </p:cNvPr>
          <p:cNvSpPr>
            <a:spLocks noGrp="1"/>
          </p:cNvSpPr>
          <p:nvPr>
            <p:ph type="title"/>
          </p:nvPr>
        </p:nvSpPr>
        <p:spPr>
          <a:xfrm>
            <a:off x="2012898" y="1513276"/>
            <a:ext cx="9791804" cy="2757405"/>
          </a:xfrm>
        </p:spPr>
        <p:txBody>
          <a:bodyPr/>
          <a:lstStyle/>
          <a:p>
            <a:r>
              <a:rPr lang="en-US"/>
              <a:t>Thank you!</a:t>
            </a:r>
            <a:br>
              <a:rPr lang="en-US"/>
            </a:br>
            <a:br>
              <a:rPr lang="en-US"/>
            </a:br>
            <a:endParaRPr lang="en-US"/>
          </a:p>
        </p:txBody>
      </p:sp>
      <p:sp>
        <p:nvSpPr>
          <p:cNvPr id="8" name="Text Placeholder 7">
            <a:extLst>
              <a:ext uri="{FF2B5EF4-FFF2-40B4-BE49-F238E27FC236}">
                <a16:creationId xmlns:a16="http://schemas.microsoft.com/office/drawing/2014/main" id="{02D06A3D-8FE5-C78B-3FC5-C69EE6E2EB35}"/>
              </a:ext>
            </a:extLst>
          </p:cNvPr>
          <p:cNvSpPr>
            <a:spLocks noGrp="1"/>
          </p:cNvSpPr>
          <p:nvPr>
            <p:ph type="body" sz="quarter" idx="11"/>
          </p:nvPr>
        </p:nvSpPr>
        <p:spPr>
          <a:xfrm>
            <a:off x="8969363" y="4657867"/>
            <a:ext cx="4651367" cy="571029"/>
          </a:xfrm>
        </p:spPr>
        <p:txBody>
          <a:bodyPr>
            <a:noAutofit/>
          </a:bodyPr>
          <a:lstStyle/>
          <a:p>
            <a:r>
              <a:rPr lang="en-US" sz="2400">
                <a:hlinkClick r:id="rId5">
                  <a:extLst>
                    <a:ext uri="{A12FA001-AC4F-418D-AE19-62706E023703}">
                      <ahyp:hlinkClr xmlns:ahyp="http://schemas.microsoft.com/office/drawing/2018/hyperlinkcolor" val="tx"/>
                    </a:ext>
                  </a:extLst>
                </a:hlinkClick>
              </a:rPr>
              <a:t>GDOTribalAssistance@hq.doe.gov</a:t>
            </a:r>
            <a:endParaRPr lang="en-US" sz="2400"/>
          </a:p>
          <a:p>
            <a:r>
              <a:rPr lang="en-US" sz="2400"/>
              <a:t>240-654-2941</a:t>
            </a:r>
          </a:p>
        </p:txBody>
      </p:sp>
      <p:pic>
        <p:nvPicPr>
          <p:cNvPr id="6" name="Picture 5">
            <a:extLst>
              <a:ext uri="{FF2B5EF4-FFF2-40B4-BE49-F238E27FC236}">
                <a16:creationId xmlns:a16="http://schemas.microsoft.com/office/drawing/2014/main" id="{E2A77C8E-5E55-4677-382C-37C87237B18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37597" y="4379691"/>
            <a:ext cx="1155115" cy="1155115"/>
          </a:xfrm>
          <a:prstGeom prst="rect">
            <a:avLst/>
          </a:prstGeom>
        </p:spPr>
      </p:pic>
      <p:pic>
        <p:nvPicPr>
          <p:cNvPr id="7" name="Picture 6">
            <a:extLst>
              <a:ext uri="{FF2B5EF4-FFF2-40B4-BE49-F238E27FC236}">
                <a16:creationId xmlns:a16="http://schemas.microsoft.com/office/drawing/2014/main" id="{7990A247-D921-4BE9-E0D6-FAB3F05E903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590439" y="4365825"/>
            <a:ext cx="1155115" cy="1155115"/>
          </a:xfrm>
          <a:prstGeom prst="rect">
            <a:avLst/>
          </a:prstGeom>
        </p:spPr>
      </p:pic>
      <p:sp>
        <p:nvSpPr>
          <p:cNvPr id="2" name="object 4">
            <a:extLst>
              <a:ext uri="{FF2B5EF4-FFF2-40B4-BE49-F238E27FC236}">
                <a16:creationId xmlns:a16="http://schemas.microsoft.com/office/drawing/2014/main" id="{EC6C4E3B-B540-CB75-6BD7-08507C5DF840}"/>
              </a:ext>
            </a:extLst>
          </p:cNvPr>
          <p:cNvSpPr/>
          <p:nvPr/>
        </p:nvSpPr>
        <p:spPr>
          <a:xfrm>
            <a:off x="-1" y="7508086"/>
            <a:ext cx="13844539"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43425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ubtitle 1"/>
          <p:cNvSpPr>
            <a:spLocks noGrp="1"/>
          </p:cNvSpPr>
          <p:nvPr>
            <p:ph type="subTitle" idx="1"/>
          </p:nvPr>
        </p:nvSpPr>
        <p:spPr>
          <a:xfrm>
            <a:off x="838413" y="1750590"/>
            <a:ext cx="12493413" cy="802271"/>
          </a:xfrm>
        </p:spPr>
        <p:txBody>
          <a:bodyPr>
            <a:spAutoFit/>
          </a:bodyPr>
          <a:lstStyle/>
          <a:p>
            <a:r>
              <a:rPr lang="en-US">
                <a:latin typeface="Arial"/>
              </a:rPr>
              <a:t>Arctic Energy Office</a:t>
            </a:r>
          </a:p>
        </p:txBody>
      </p:sp>
      <p:sp>
        <p:nvSpPr>
          <p:cNvPr id="3" name="Text Placeholder 2"/>
          <p:cNvSpPr>
            <a:spLocks noGrp="1"/>
          </p:cNvSpPr>
          <p:nvPr>
            <p:ph type="body" sz="quarter" idx="10"/>
          </p:nvPr>
        </p:nvSpPr>
        <p:spPr>
          <a:xfrm>
            <a:off x="840211" y="2720340"/>
            <a:ext cx="6852174" cy="661336"/>
          </a:xfrm>
        </p:spPr>
        <p:txBody>
          <a:bodyPr/>
          <a:lstStyle/>
          <a:p>
            <a:pPr>
              <a:defRPr/>
            </a:pPr>
            <a:r>
              <a:rPr lang="en-US">
                <a:latin typeface="+mj-lt"/>
              </a:rPr>
              <a:t>Advancing energy, science and security in the Arctic</a:t>
            </a:r>
            <a:endParaRPr>
              <a:latin typeface="+mj-lt"/>
            </a:endParaRPr>
          </a:p>
        </p:txBody>
      </p:sp>
    </p:spTree>
    <p:extLst>
      <p:ext uri="{BB962C8B-B14F-4D97-AF65-F5344CB8AC3E}">
        <p14:creationId xmlns:p14="http://schemas.microsoft.com/office/powerpoint/2010/main" val="2464134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p:txBody>
          <a:bodyPr/>
          <a:lstStyle/>
          <a:p>
            <a:r>
              <a:rPr lang="en-US" sz="3700" b="0">
                <a:latin typeface="Franklin Gothic Medium"/>
              </a:rPr>
              <a:t>Arctic Energy Office: A Critical Part of the DOE </a:t>
            </a:r>
            <a:r>
              <a:rPr lang="en-US" sz="3700" b="0" dirty="0">
                <a:latin typeface="Franklin Gothic Medium"/>
              </a:rPr>
              <a:t>Mission</a:t>
            </a:r>
            <a:endParaRPr lang="en-US" sz="3700" b="0" dirty="0">
              <a:latin typeface="Franklin Gothic Medium" charset="0"/>
            </a:endParaRPr>
          </a:p>
        </p:txBody>
      </p:sp>
      <p:sp>
        <p:nvSpPr>
          <p:cNvPr id="11267" name="Content Placeholder 5"/>
          <p:cNvSpPr>
            <a:spLocks noGrp="1"/>
          </p:cNvSpPr>
          <p:nvPr>
            <p:ph sz="half" idx="4294967295"/>
          </p:nvPr>
        </p:nvSpPr>
        <p:spPr>
          <a:xfrm>
            <a:off x="327447" y="1064553"/>
            <a:ext cx="5799323" cy="3807037"/>
          </a:xfrm>
        </p:spPr>
        <p:txBody>
          <a:bodyPr vert="horz" wrap="square" lIns="103632" tIns="51816" rIns="103632" bIns="51816" numCol="1" anchor="ctr" anchorCtr="0" compatLnSpc="1">
            <a:prstTxWarp prst="textNoShape">
              <a:avLst/>
            </a:prstTxWarp>
          </a:bodyPr>
          <a:lstStyle/>
          <a:p>
            <a:pPr marL="0" indent="0">
              <a:buNone/>
            </a:pPr>
            <a:endParaRPr lang="en-US" sz="2720" i="1">
              <a:latin typeface="+mn-lt"/>
              <a:ea typeface="+mj-lt"/>
              <a:cs typeface="+mj-lt"/>
            </a:endParaRPr>
          </a:p>
          <a:p>
            <a:pPr marL="0" indent="0">
              <a:buNone/>
            </a:pPr>
            <a:r>
              <a:rPr lang="en-US" sz="2720">
                <a:latin typeface="Franklin Gothic Medium"/>
              </a:rPr>
              <a:t>Department of Energy Mission:</a:t>
            </a:r>
            <a:endParaRPr lang="en-US" sz="2720">
              <a:latin typeface="Franklin Gothic Medium" charset="0"/>
            </a:endParaRPr>
          </a:p>
          <a:p>
            <a:pPr marL="0" indent="0">
              <a:buNone/>
            </a:pPr>
            <a:r>
              <a:rPr lang="en-US" sz="2720" i="1">
                <a:latin typeface="+mn-lt"/>
                <a:ea typeface="+mj-lt"/>
                <a:cs typeface="+mj-lt"/>
              </a:rPr>
              <a:t>Ensure America’s security and prosperity by addressing energy, environmental and nuclear challenges through transformative science and technology solutions.</a:t>
            </a:r>
          </a:p>
          <a:p>
            <a:pPr marL="0" indent="0">
              <a:buNone/>
            </a:pPr>
            <a:endParaRPr lang="en-US" sz="2720">
              <a:solidFill>
                <a:schemeClr val="tx1"/>
              </a:solidFill>
              <a:latin typeface="+mn-lt"/>
            </a:endParaRPr>
          </a:p>
          <a:p>
            <a:pPr marL="0" indent="0">
              <a:buNone/>
            </a:pPr>
            <a:endParaRPr lang="en-US" sz="2720">
              <a:latin typeface="+mn-lt"/>
              <a:ea typeface="+mj-lt"/>
              <a:cs typeface="+mj-lt"/>
            </a:endParaRPr>
          </a:p>
          <a:p>
            <a:pPr marL="206538" indent="-206538"/>
            <a:endParaRPr lang="en-US" sz="2720">
              <a:latin typeface="+mn-lt"/>
            </a:endParaRPr>
          </a:p>
        </p:txBody>
      </p:sp>
      <p:graphicFrame>
        <p:nvGraphicFramePr>
          <p:cNvPr id="2" name="Diagram 1">
            <a:extLst>
              <a:ext uri="{FF2B5EF4-FFF2-40B4-BE49-F238E27FC236}">
                <a16:creationId xmlns:a16="http://schemas.microsoft.com/office/drawing/2014/main" id="{BA611D39-B85C-4149-AADD-78186E2B2099}"/>
              </a:ext>
            </a:extLst>
          </p:cNvPr>
          <p:cNvGraphicFramePr/>
          <p:nvPr/>
        </p:nvGraphicFramePr>
        <p:xfrm>
          <a:off x="4327515" y="1251877"/>
          <a:ext cx="5493589" cy="5898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5" name="Rectangle 34">
            <a:extLst>
              <a:ext uri="{FF2B5EF4-FFF2-40B4-BE49-F238E27FC236}">
                <a16:creationId xmlns:a16="http://schemas.microsoft.com/office/drawing/2014/main" id="{4315AF37-F438-4089-8E64-0610517D9FC1}"/>
              </a:ext>
            </a:extLst>
          </p:cNvPr>
          <p:cNvSpPr/>
          <p:nvPr/>
        </p:nvSpPr>
        <p:spPr>
          <a:xfrm>
            <a:off x="401137" y="4145946"/>
            <a:ext cx="5085009" cy="2690380"/>
          </a:xfrm>
          <a:prstGeom prst="rect">
            <a:avLst/>
          </a:prstGeom>
          <a:solidFill>
            <a:srgbClr val="5DAEAE"/>
          </a:solidFill>
        </p:spPr>
        <p:style>
          <a:lnRef idx="1">
            <a:schemeClr val="accent1"/>
          </a:lnRef>
          <a:fillRef idx="3">
            <a:schemeClr val="accent1"/>
          </a:fillRef>
          <a:effectRef idx="2">
            <a:schemeClr val="accent1"/>
          </a:effectRef>
          <a:fontRef idx="minor">
            <a:schemeClr val="lt1"/>
          </a:fontRef>
        </p:style>
        <p:txBody>
          <a:bodyPr rtlCol="0" anchor="ctr"/>
          <a:lstStyle/>
          <a:p>
            <a:pPr algn="l" defTabSz="1036290" rtl="0"/>
            <a:r>
              <a:rPr lang="en-US" sz="2720" b="1" kern="1200">
                <a:solidFill>
                  <a:prstClr val="white"/>
                </a:solidFill>
                <a:latin typeface="Franklin Gothic Book"/>
                <a:ea typeface="Arial"/>
                <a:cs typeface="Arial"/>
              </a:rPr>
              <a:t>DOE Goals</a:t>
            </a:r>
            <a:r>
              <a:rPr lang="en-US" sz="2720" kern="1200">
                <a:solidFill>
                  <a:prstClr val="white"/>
                </a:solidFill>
                <a:latin typeface="Franklin Gothic Book"/>
                <a:ea typeface="Arial"/>
                <a:cs typeface="Arial"/>
              </a:rPr>
              <a:t>:​</a:t>
            </a:r>
          </a:p>
          <a:p>
            <a:pPr algn="l" defTabSz="1036290" rtl="0">
              <a:buFontTx/>
              <a:buChar char="•"/>
            </a:pPr>
            <a:r>
              <a:rPr lang="en-US" sz="2720" kern="1200">
                <a:solidFill>
                  <a:prstClr val="white"/>
                </a:solidFill>
                <a:latin typeface="Franklin Gothic Book"/>
                <a:ea typeface="Arial"/>
                <a:cs typeface="Arial"/>
              </a:rPr>
              <a:t>Combat the climate crisis​</a:t>
            </a:r>
          </a:p>
          <a:p>
            <a:pPr algn="l" defTabSz="1036290" rtl="0">
              <a:buFontTx/>
              <a:buChar char="•"/>
            </a:pPr>
            <a:r>
              <a:rPr lang="en-US" sz="2720" kern="1200">
                <a:solidFill>
                  <a:prstClr val="white"/>
                </a:solidFill>
                <a:latin typeface="Franklin Gothic Book"/>
                <a:ea typeface="Arial"/>
                <a:cs typeface="Arial"/>
              </a:rPr>
              <a:t>Promote energy justice ​​</a:t>
            </a:r>
          </a:p>
          <a:p>
            <a:pPr algn="l" defTabSz="1036290" rtl="0">
              <a:buFontTx/>
              <a:buChar char="•"/>
            </a:pPr>
            <a:r>
              <a:rPr lang="en-US" sz="2720" kern="1200">
                <a:solidFill>
                  <a:prstClr val="white"/>
                </a:solidFill>
                <a:latin typeface="Franklin Gothic Book"/>
                <a:ea typeface="Arial"/>
                <a:cs typeface="Arial"/>
              </a:rPr>
              <a:t>Facilitate energy transition​​</a:t>
            </a:r>
          </a:p>
          <a:p>
            <a:pPr algn="l" defTabSz="1036290" rtl="0">
              <a:buFontTx/>
              <a:buChar char="•"/>
            </a:pPr>
            <a:r>
              <a:rPr lang="en-US" sz="2720" kern="1200">
                <a:solidFill>
                  <a:prstClr val="white"/>
                </a:solidFill>
                <a:latin typeface="Franklin Gothic Book"/>
                <a:ea typeface="Arial"/>
                <a:cs typeface="Arial"/>
              </a:rPr>
              <a:t>Create Clean Energy union  jobs</a:t>
            </a:r>
            <a:endParaRPr lang="en-US" sz="2720" kern="1200">
              <a:solidFill>
                <a:prstClr val="white"/>
              </a:solidFill>
              <a:latin typeface="Franklin Gothic Book"/>
            </a:endParaRPr>
          </a:p>
        </p:txBody>
      </p:sp>
      <p:sp>
        <p:nvSpPr>
          <p:cNvPr id="3" name="TextBox 2">
            <a:extLst>
              <a:ext uri="{FF2B5EF4-FFF2-40B4-BE49-F238E27FC236}">
                <a16:creationId xmlns:a16="http://schemas.microsoft.com/office/drawing/2014/main" id="{6A26A654-0052-B057-F883-E330763332E2}"/>
              </a:ext>
            </a:extLst>
          </p:cNvPr>
          <p:cNvSpPr txBox="1"/>
          <p:nvPr/>
        </p:nvSpPr>
        <p:spPr>
          <a:xfrm>
            <a:off x="8824621" y="1187620"/>
            <a:ext cx="4679012" cy="4559710"/>
          </a:xfrm>
          <a:prstGeom prst="rect">
            <a:avLst/>
          </a:prstGeom>
          <a:noFill/>
        </p:spPr>
        <p:txBody>
          <a:bodyPr wrap="square" lIns="103632" tIns="51816" rIns="103632" bIns="51816" rtlCol="0" anchor="t">
            <a:spAutoFit/>
          </a:bodyPr>
          <a:lstStyle/>
          <a:p>
            <a:pPr algn="l" defTabSz="1036290" rtl="0">
              <a:spcBef>
                <a:spcPts val="653"/>
              </a:spcBef>
            </a:pPr>
            <a:r>
              <a:rPr lang="en-US" sz="2720" kern="1200">
                <a:solidFill>
                  <a:srgbClr val="000000"/>
                </a:solidFill>
                <a:latin typeface="Franklin Gothic Medium"/>
                <a:ea typeface="+mn-ea"/>
                <a:cs typeface="+mn-cs"/>
              </a:rPr>
              <a:t> Mission: </a:t>
            </a:r>
          </a:p>
          <a:p>
            <a:pPr algn="l" defTabSz="1036290" rtl="0">
              <a:spcBef>
                <a:spcPts val="653"/>
              </a:spcBef>
            </a:pPr>
            <a:r>
              <a:rPr lang="en-US" sz="2720" i="1" kern="1200">
                <a:solidFill>
                  <a:srgbClr val="000000"/>
                </a:solidFill>
                <a:latin typeface="Franklin Gothic Book"/>
                <a:ea typeface="+mn-ea"/>
                <a:cs typeface="+mn-cs"/>
              </a:rPr>
              <a:t>We bring the Arctic to the Department of Energy (DOE) and DOE to the Arctic. </a:t>
            </a:r>
          </a:p>
          <a:p>
            <a:pPr algn="l" defTabSz="1036290" rtl="0">
              <a:spcBef>
                <a:spcPts val="653"/>
              </a:spcBef>
            </a:pPr>
            <a:endParaRPr lang="en-US" sz="2720" i="1" kern="1200">
              <a:solidFill>
                <a:srgbClr val="000000"/>
              </a:solidFill>
              <a:latin typeface="Franklin Gothic Book"/>
              <a:ea typeface="+mn-ea"/>
              <a:cs typeface="+mn-cs"/>
            </a:endParaRPr>
          </a:p>
          <a:p>
            <a:pPr algn="l" defTabSz="1036290" rtl="0">
              <a:spcBef>
                <a:spcPts val="653"/>
              </a:spcBef>
            </a:pPr>
            <a:r>
              <a:rPr lang="en-US" sz="2720" i="1" kern="1200">
                <a:solidFill>
                  <a:srgbClr val="000000"/>
                </a:solidFill>
                <a:latin typeface="Franklin Gothic Book"/>
                <a:ea typeface="+mn-ea"/>
                <a:cs typeface="+mn-cs"/>
              </a:rPr>
              <a:t>We collaborate in innovative ways to meet the </a:t>
            </a:r>
            <a:r>
              <a:rPr lang="en-US" sz="2720" b="1" i="1" kern="1200">
                <a:solidFill>
                  <a:srgbClr val="000000"/>
                </a:solidFill>
                <a:latin typeface="Franklin Gothic Book"/>
                <a:ea typeface="+mn-ea"/>
                <a:cs typeface="+mn-cs"/>
              </a:rPr>
              <a:t>energy</a:t>
            </a:r>
            <a:r>
              <a:rPr lang="en-US" sz="2720" i="1" kern="1200">
                <a:solidFill>
                  <a:srgbClr val="000000"/>
                </a:solidFill>
                <a:latin typeface="Franklin Gothic Book"/>
                <a:ea typeface="+mn-ea"/>
                <a:cs typeface="+mn-cs"/>
              </a:rPr>
              <a:t>, </a:t>
            </a:r>
            <a:r>
              <a:rPr lang="en-US" sz="2720" b="1" i="1" kern="1200">
                <a:solidFill>
                  <a:srgbClr val="000000"/>
                </a:solidFill>
                <a:latin typeface="Franklin Gothic Book"/>
                <a:ea typeface="+mn-ea"/>
                <a:cs typeface="+mn-cs"/>
              </a:rPr>
              <a:t>science</a:t>
            </a:r>
            <a:r>
              <a:rPr lang="en-US" sz="2720" i="1" kern="1200">
                <a:solidFill>
                  <a:srgbClr val="000000"/>
                </a:solidFill>
                <a:latin typeface="Franklin Gothic Book"/>
                <a:ea typeface="+mn-ea"/>
                <a:cs typeface="+mn-cs"/>
              </a:rPr>
              <a:t> and </a:t>
            </a:r>
            <a:r>
              <a:rPr lang="en-US" sz="2720" b="1" i="1" kern="1200">
                <a:solidFill>
                  <a:srgbClr val="000000"/>
                </a:solidFill>
                <a:latin typeface="Franklin Gothic Book"/>
                <a:ea typeface="+mn-ea"/>
                <a:cs typeface="+mn-cs"/>
              </a:rPr>
              <a:t>security</a:t>
            </a:r>
            <a:r>
              <a:rPr lang="en-US" sz="2720" i="1" kern="1200">
                <a:solidFill>
                  <a:srgbClr val="000000"/>
                </a:solidFill>
                <a:latin typeface="Franklin Gothic Book"/>
                <a:ea typeface="+mn-ea"/>
                <a:cs typeface="+mn-cs"/>
              </a:rPr>
              <a:t> needs of the United State  and our Arctic allies.</a:t>
            </a:r>
            <a:endParaRPr lang="en-US" sz="2040" kern="1200">
              <a:solidFill>
                <a:srgbClr val="000000"/>
              </a:solidFill>
              <a:latin typeface="Franklin Gothic Book"/>
              <a:ea typeface="+mn-ea"/>
              <a:cs typeface="+mn-cs"/>
            </a:endParaRPr>
          </a:p>
        </p:txBody>
      </p:sp>
    </p:spTree>
    <p:extLst>
      <p:ext uri="{BB962C8B-B14F-4D97-AF65-F5344CB8AC3E}">
        <p14:creationId xmlns:p14="http://schemas.microsoft.com/office/powerpoint/2010/main" val="2408466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F965-D6AB-4ED8-A6D5-93908B12AC19}"/>
              </a:ext>
            </a:extLst>
          </p:cNvPr>
          <p:cNvSpPr>
            <a:spLocks noGrp="1"/>
          </p:cNvSpPr>
          <p:nvPr>
            <p:ph type="title"/>
          </p:nvPr>
        </p:nvSpPr>
        <p:spPr/>
        <p:txBody>
          <a:bodyPr/>
          <a:lstStyle/>
          <a:p>
            <a:r>
              <a:rPr lang="en-US"/>
              <a:t>Who We Are, What We Do &amp; How We Can Help</a:t>
            </a:r>
          </a:p>
        </p:txBody>
      </p:sp>
      <p:sp>
        <p:nvSpPr>
          <p:cNvPr id="3" name="Content Placeholder 2">
            <a:extLst>
              <a:ext uri="{FF2B5EF4-FFF2-40B4-BE49-F238E27FC236}">
                <a16:creationId xmlns:a16="http://schemas.microsoft.com/office/drawing/2014/main" id="{9BE257ED-6014-4F25-A800-BFF8D062DAC1}"/>
              </a:ext>
            </a:extLst>
          </p:cNvPr>
          <p:cNvSpPr>
            <a:spLocks noGrp="1"/>
          </p:cNvSpPr>
          <p:nvPr>
            <p:ph sz="half" idx="1"/>
          </p:nvPr>
        </p:nvSpPr>
        <p:spPr>
          <a:xfrm>
            <a:off x="238806" y="1728992"/>
            <a:ext cx="3818308" cy="4493475"/>
          </a:xfrm>
        </p:spPr>
        <p:txBody>
          <a:bodyPr/>
          <a:lstStyle/>
          <a:p>
            <a:pPr marL="0" indent="0">
              <a:buNone/>
            </a:pPr>
            <a:r>
              <a:rPr lang="en-US" i="1"/>
              <a:t>A team with expertise in:</a:t>
            </a:r>
          </a:p>
          <a:p>
            <a:pPr lvl="1">
              <a:buFont typeface="Wingdings" pitchFamily="49" charset="0"/>
              <a:buChar char="§"/>
            </a:pPr>
            <a:r>
              <a:rPr lang="en-US"/>
              <a:t>Engineering</a:t>
            </a:r>
          </a:p>
          <a:p>
            <a:pPr lvl="1">
              <a:buFont typeface="Wingdings" pitchFamily="49" charset="0"/>
              <a:buChar char="§"/>
            </a:pPr>
            <a:r>
              <a:rPr lang="en-US"/>
              <a:t>International affairs</a:t>
            </a:r>
          </a:p>
          <a:p>
            <a:pPr lvl="1">
              <a:buFont typeface="Wingdings" pitchFamily="49" charset="0"/>
              <a:buChar char="§"/>
            </a:pPr>
            <a:r>
              <a:rPr lang="en-US"/>
              <a:t>Science and research</a:t>
            </a:r>
          </a:p>
          <a:p>
            <a:pPr lvl="1">
              <a:buFont typeface="Wingdings" pitchFamily="49" charset="0"/>
              <a:buChar char="§"/>
            </a:pPr>
            <a:r>
              <a:rPr lang="en-US"/>
              <a:t>Military and government relations</a:t>
            </a:r>
          </a:p>
          <a:p>
            <a:pPr lvl="1">
              <a:buFont typeface="Wingdings" pitchFamily="49" charset="0"/>
              <a:buChar char="§"/>
            </a:pPr>
            <a:r>
              <a:rPr lang="en-US"/>
              <a:t>Tribal consultations</a:t>
            </a:r>
          </a:p>
          <a:p>
            <a:pPr lvl="1">
              <a:buFont typeface="Wingdings" pitchFamily="49" charset="0"/>
              <a:buChar char="§"/>
            </a:pPr>
            <a:r>
              <a:rPr lang="en-US"/>
              <a:t>Communications</a:t>
            </a:r>
          </a:p>
        </p:txBody>
      </p:sp>
      <p:sp>
        <p:nvSpPr>
          <p:cNvPr id="4" name="Content Placeholder 3">
            <a:extLst>
              <a:ext uri="{FF2B5EF4-FFF2-40B4-BE49-F238E27FC236}">
                <a16:creationId xmlns:a16="http://schemas.microsoft.com/office/drawing/2014/main" id="{D7F1DA55-3901-4FB6-AC93-C0A3F9D12514}"/>
              </a:ext>
            </a:extLst>
          </p:cNvPr>
          <p:cNvSpPr>
            <a:spLocks noGrp="1"/>
          </p:cNvSpPr>
          <p:nvPr>
            <p:ph sz="half" idx="2"/>
          </p:nvPr>
        </p:nvSpPr>
        <p:spPr>
          <a:xfrm>
            <a:off x="7724853" y="1728991"/>
            <a:ext cx="6090948" cy="5008880"/>
          </a:xfrm>
        </p:spPr>
        <p:txBody>
          <a:bodyPr/>
          <a:lstStyle/>
          <a:p>
            <a:pPr marL="0" indent="0">
              <a:buNone/>
            </a:pPr>
            <a:r>
              <a:rPr lang="en-US" b="1" i="1">
                <a:latin typeface="Franklin Gothic Medium"/>
              </a:rPr>
              <a:t>Our main objectives are to:</a:t>
            </a:r>
          </a:p>
          <a:p>
            <a:pPr lvl="1">
              <a:buFont typeface="Wingdings" pitchFamily="49" charset="0"/>
              <a:buChar char="§"/>
            </a:pPr>
            <a:r>
              <a:rPr lang="en-US">
                <a:latin typeface="+mn-lt"/>
              </a:rPr>
              <a:t>Support</a:t>
            </a:r>
            <a:r>
              <a:rPr lang="en-US"/>
              <a:t> </a:t>
            </a:r>
            <a:r>
              <a:rPr lang="en-US">
                <a:latin typeface="+mn-lt"/>
              </a:rPr>
              <a:t>U.S. Department of </a:t>
            </a:r>
            <a:r>
              <a:rPr lang="en-US"/>
              <a:t>Energy</a:t>
            </a:r>
            <a:r>
              <a:rPr lang="en-US">
                <a:latin typeface="+mn-lt"/>
              </a:rPr>
              <a:t> policies, programs and events</a:t>
            </a:r>
          </a:p>
          <a:p>
            <a:pPr lvl="1">
              <a:buFont typeface="Wingdings" pitchFamily="49" charset="0"/>
              <a:buChar char="§"/>
            </a:pPr>
            <a:r>
              <a:rPr lang="en-US">
                <a:latin typeface="+mn-lt"/>
              </a:rPr>
              <a:t>Advance</a:t>
            </a:r>
            <a:r>
              <a:rPr lang="en-US"/>
              <a:t> Arctic energy</a:t>
            </a:r>
            <a:r>
              <a:rPr lang="en-US">
                <a:latin typeface="+mn-lt"/>
              </a:rPr>
              <a:t> </a:t>
            </a:r>
            <a:r>
              <a:rPr lang="en-US"/>
              <a:t>transition in remote and rural communities</a:t>
            </a:r>
            <a:endParaRPr lang="en-US">
              <a:latin typeface="+mn-lt"/>
            </a:endParaRPr>
          </a:p>
          <a:p>
            <a:pPr lvl="1">
              <a:buFont typeface="Wingdings" pitchFamily="49" charset="0"/>
              <a:buChar char="§"/>
            </a:pPr>
            <a:r>
              <a:rPr lang="en-US">
                <a:latin typeface="+mn-lt"/>
              </a:rPr>
              <a:t>Ensure tribal voices are heard </a:t>
            </a:r>
          </a:p>
          <a:p>
            <a:pPr lvl="1">
              <a:buFont typeface="Wingdings" pitchFamily="49" charset="0"/>
              <a:buChar char="§"/>
            </a:pPr>
            <a:r>
              <a:rPr lang="en-US">
                <a:latin typeface="+mn-lt"/>
              </a:rPr>
              <a:t>Collaborate with Arctic stakeholders</a:t>
            </a:r>
          </a:p>
          <a:p>
            <a:pPr lvl="1">
              <a:buFont typeface="Wingdings" pitchFamily="49" charset="0"/>
              <a:buChar char="§"/>
            </a:pPr>
            <a:r>
              <a:rPr lang="en-US">
                <a:latin typeface="+mn-lt"/>
              </a:rPr>
              <a:t>Connect stakeholders with government resources </a:t>
            </a:r>
          </a:p>
          <a:p>
            <a:pPr lvl="1">
              <a:buFont typeface="Wingdings" pitchFamily="49" charset="0"/>
              <a:buChar char="§"/>
            </a:pPr>
            <a:r>
              <a:rPr lang="en-US">
                <a:latin typeface="+mn-lt"/>
              </a:rPr>
              <a:t>Ensure national security of the Arctic</a:t>
            </a:r>
          </a:p>
        </p:txBody>
      </p:sp>
      <p:sp>
        <p:nvSpPr>
          <p:cNvPr id="5" name="Text Placeholder 4">
            <a:extLst>
              <a:ext uri="{FF2B5EF4-FFF2-40B4-BE49-F238E27FC236}">
                <a16:creationId xmlns:a16="http://schemas.microsoft.com/office/drawing/2014/main" id="{0485D6D1-E288-45AD-8177-78E84A1075CB}"/>
              </a:ext>
            </a:extLst>
          </p:cNvPr>
          <p:cNvSpPr>
            <a:spLocks noGrp="1"/>
          </p:cNvSpPr>
          <p:nvPr>
            <p:ph type="body" sz="quarter" idx="10"/>
          </p:nvPr>
        </p:nvSpPr>
        <p:spPr>
          <a:xfrm>
            <a:off x="192300" y="1210832"/>
            <a:ext cx="6227595" cy="518160"/>
          </a:xfrm>
        </p:spPr>
        <p:txBody>
          <a:bodyPr/>
          <a:lstStyle/>
          <a:p>
            <a:r>
              <a:rPr lang="en-US"/>
              <a:t>We are:</a:t>
            </a:r>
          </a:p>
        </p:txBody>
      </p:sp>
      <p:sp>
        <p:nvSpPr>
          <p:cNvPr id="6" name="Text Placeholder 5">
            <a:extLst>
              <a:ext uri="{FF2B5EF4-FFF2-40B4-BE49-F238E27FC236}">
                <a16:creationId xmlns:a16="http://schemas.microsoft.com/office/drawing/2014/main" id="{DB87067D-6AE4-49AE-B52D-B5E623C3B875}"/>
              </a:ext>
            </a:extLst>
          </p:cNvPr>
          <p:cNvSpPr>
            <a:spLocks noGrp="1"/>
          </p:cNvSpPr>
          <p:nvPr>
            <p:ph type="body" sz="quarter" idx="11"/>
          </p:nvPr>
        </p:nvSpPr>
        <p:spPr>
          <a:xfrm>
            <a:off x="7724855" y="1210831"/>
            <a:ext cx="6419448" cy="518160"/>
          </a:xfrm>
        </p:spPr>
        <p:txBody>
          <a:bodyPr/>
          <a:lstStyle/>
          <a:p>
            <a:r>
              <a:rPr lang="en-US"/>
              <a:t>What we do and how we can help:</a:t>
            </a:r>
          </a:p>
        </p:txBody>
      </p:sp>
      <p:pic>
        <p:nvPicPr>
          <p:cNvPr id="17" name="Picture 16" descr="A group of people posing for a photo">
            <a:extLst>
              <a:ext uri="{FF2B5EF4-FFF2-40B4-BE49-F238E27FC236}">
                <a16:creationId xmlns:a16="http://schemas.microsoft.com/office/drawing/2014/main" id="{987C94CD-145D-5CF4-F162-167008D00E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8" t="5739" r="5983" b="10478"/>
          <a:stretch/>
        </p:blipFill>
        <p:spPr>
          <a:xfrm>
            <a:off x="3947488" y="2841146"/>
            <a:ext cx="4290522" cy="3202263"/>
          </a:xfrm>
          <a:prstGeom prst="rect">
            <a:avLst/>
          </a:prstGeom>
        </p:spPr>
      </p:pic>
    </p:spTree>
    <p:extLst>
      <p:ext uri="{BB962C8B-B14F-4D97-AF65-F5344CB8AC3E}">
        <p14:creationId xmlns:p14="http://schemas.microsoft.com/office/powerpoint/2010/main" val="2938078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0E93E-5362-567A-E3A0-554043DCE12F}"/>
              </a:ext>
            </a:extLst>
          </p:cNvPr>
          <p:cNvSpPr>
            <a:spLocks noGrp="1"/>
          </p:cNvSpPr>
          <p:nvPr>
            <p:ph type="title"/>
          </p:nvPr>
        </p:nvSpPr>
        <p:spPr/>
        <p:txBody>
          <a:bodyPr/>
          <a:lstStyle/>
          <a:p>
            <a:r>
              <a:rPr lang="en-US"/>
              <a:t>Stay Connected </a:t>
            </a:r>
          </a:p>
        </p:txBody>
      </p:sp>
      <p:pic>
        <p:nvPicPr>
          <p:cNvPr id="7" name="Picture 7" descr="Screen Shot 2023-05-16 at 9.57.47 AM.png">
            <a:extLst>
              <a:ext uri="{FF2B5EF4-FFF2-40B4-BE49-F238E27FC236}">
                <a16:creationId xmlns:a16="http://schemas.microsoft.com/office/drawing/2014/main" id="{4E9A6664-550C-C2BA-AD6B-C6A1D1F68421}"/>
              </a:ext>
            </a:extLst>
          </p:cNvPr>
          <p:cNvPicPr>
            <a:picLocks noGrp="1" noChangeAspect="1"/>
          </p:cNvPicPr>
          <p:nvPr>
            <p:ph sz="half" idx="2"/>
          </p:nvPr>
        </p:nvPicPr>
        <p:blipFill>
          <a:blip r:embed="rId2"/>
          <a:stretch>
            <a:fillRect/>
          </a:stretch>
        </p:blipFill>
        <p:spPr>
          <a:xfrm>
            <a:off x="6679326" y="2221562"/>
            <a:ext cx="6417777" cy="3972390"/>
          </a:xfrm>
        </p:spPr>
      </p:pic>
      <p:sp>
        <p:nvSpPr>
          <p:cNvPr id="8" name="TextBox 7">
            <a:extLst>
              <a:ext uri="{FF2B5EF4-FFF2-40B4-BE49-F238E27FC236}">
                <a16:creationId xmlns:a16="http://schemas.microsoft.com/office/drawing/2014/main" id="{1FCBB86F-6C13-3960-6A47-525CA296F750}"/>
              </a:ext>
            </a:extLst>
          </p:cNvPr>
          <p:cNvSpPr txBox="1"/>
          <p:nvPr/>
        </p:nvSpPr>
        <p:spPr>
          <a:xfrm>
            <a:off x="745288" y="1612500"/>
            <a:ext cx="5547447" cy="4605107"/>
          </a:xfrm>
          <a:prstGeom prst="rect">
            <a:avLst/>
          </a:prstGeom>
          <a:noFill/>
        </p:spPr>
        <p:txBody>
          <a:bodyPr rot="0" spcFirstLastPara="0" vertOverflow="overflow" horzOverflow="overflow" vert="horz" wrap="square" lIns="103632" tIns="51816" rIns="103632" bIns="51816" numCol="1" spcCol="0" rtlCol="0" fromWordArt="0" anchor="t" anchorCtr="0" forceAA="0" compatLnSpc="1">
            <a:prstTxWarp prst="textNoShape">
              <a:avLst/>
            </a:prstTxWarp>
            <a:spAutoFit/>
          </a:bodyPr>
          <a:lstStyle/>
          <a:p>
            <a:pPr algn="l" defTabSz="1036290" rtl="0"/>
            <a:r>
              <a:rPr lang="en-US" sz="2267" kern="1200">
                <a:solidFill>
                  <a:srgbClr val="000000"/>
                </a:solidFill>
                <a:latin typeface="Franklin Gothic Book"/>
                <a:ea typeface="+mn-ea"/>
                <a:cs typeface="+mn-cs"/>
              </a:rPr>
              <a:t>Visit our website: energy.gov/arctic</a:t>
            </a:r>
          </a:p>
          <a:p>
            <a:pPr algn="l" defTabSz="1036290" rtl="0"/>
            <a:r>
              <a:rPr lang="en-US" sz="2267" b="1" kern="1200">
                <a:solidFill>
                  <a:srgbClr val="000000"/>
                </a:solidFill>
                <a:latin typeface="Franklin Gothic Book"/>
                <a:ea typeface="+mn-ea"/>
                <a:cs typeface="+mn-cs"/>
              </a:rPr>
              <a:t>         </a:t>
            </a:r>
            <a:endParaRPr lang="en-US" sz="2267" kern="1200">
              <a:solidFill>
                <a:srgbClr val="000000"/>
              </a:solidFill>
              <a:latin typeface="Franklin Gothic Book"/>
              <a:ea typeface="+mn-ea"/>
              <a:cs typeface="+mn-cs"/>
            </a:endParaRPr>
          </a:p>
          <a:p>
            <a:pPr algn="l" defTabSz="1036290" rtl="0"/>
            <a:r>
              <a:rPr lang="en-US" sz="2267" b="1" kern="1200">
                <a:solidFill>
                  <a:srgbClr val="000000"/>
                </a:solidFill>
                <a:latin typeface="Franklin Gothic Book"/>
                <a:ea typeface="+mn-ea"/>
                <a:cs typeface="+mn-cs"/>
                <a:hlinkClick r:id="rId3"/>
              </a:rPr>
              <a:t>Subscribe to the Arctic Energy Newsletter</a:t>
            </a:r>
            <a:endParaRPr lang="en-US" sz="2267" b="1" kern="1200">
              <a:solidFill>
                <a:srgbClr val="000000"/>
              </a:solidFill>
              <a:latin typeface="Franklin Gothic Book"/>
              <a:ea typeface="+mn-ea"/>
              <a:cs typeface="+mn-cs"/>
            </a:endParaRPr>
          </a:p>
          <a:p>
            <a:pPr algn="l" defTabSz="1036290" rtl="0"/>
            <a:endParaRPr lang="en-US" sz="2267" b="1" kern="1200">
              <a:solidFill>
                <a:srgbClr val="000000"/>
              </a:solidFill>
              <a:latin typeface="Franklin Gothic Book"/>
              <a:ea typeface="+mn-ea"/>
              <a:cs typeface="+mn-cs"/>
            </a:endParaRPr>
          </a:p>
          <a:p>
            <a:pPr algn="l" defTabSz="1036290" rtl="0"/>
            <a:r>
              <a:rPr lang="en-US" sz="2267" kern="1200">
                <a:solidFill>
                  <a:srgbClr val="000000"/>
                </a:solidFill>
                <a:latin typeface="Franklin Gothic Book"/>
                <a:ea typeface="+mn-ea"/>
                <a:cs typeface="+mn-cs"/>
              </a:rPr>
              <a:t>Follow us on Facebook: </a:t>
            </a:r>
            <a:r>
              <a:rPr lang="en-US" sz="2267" kern="1200">
                <a:solidFill>
                  <a:srgbClr val="000000"/>
                </a:solidFill>
                <a:latin typeface="Franklin Gothic Book"/>
                <a:ea typeface="+mn-ea"/>
                <a:cs typeface="+mn-cs"/>
                <a:hlinkClick r:id="rId4"/>
              </a:rPr>
              <a:t>facebook.com/</a:t>
            </a:r>
            <a:r>
              <a:rPr lang="en-US" sz="2267" kern="1200" err="1">
                <a:solidFill>
                  <a:srgbClr val="000000"/>
                </a:solidFill>
                <a:latin typeface="Franklin Gothic Book"/>
                <a:ea typeface="+mn-ea"/>
                <a:cs typeface="+mn-cs"/>
                <a:hlinkClick r:id="rId4"/>
              </a:rPr>
              <a:t>ArcticEnergyDOE</a:t>
            </a:r>
            <a:endParaRPr lang="en-US" sz="2267" kern="1200">
              <a:solidFill>
                <a:srgbClr val="000000"/>
              </a:solidFill>
              <a:latin typeface="Franklin Gothic Book"/>
              <a:ea typeface="+mn-ea"/>
              <a:cs typeface="+mn-cs"/>
            </a:endParaRPr>
          </a:p>
          <a:p>
            <a:pPr algn="l" defTabSz="1036290" rtl="0"/>
            <a:endParaRPr lang="en-US" sz="2267" kern="1200">
              <a:solidFill>
                <a:srgbClr val="000000"/>
              </a:solidFill>
              <a:latin typeface="Franklin Gothic Book"/>
              <a:ea typeface="+mn-ea"/>
              <a:cs typeface="+mn-cs"/>
            </a:endParaRPr>
          </a:p>
          <a:p>
            <a:pPr algn="l" defTabSz="1036290" rtl="0"/>
            <a:r>
              <a:rPr lang="en-US" sz="2267" kern="1200">
                <a:solidFill>
                  <a:srgbClr val="000000"/>
                </a:solidFill>
                <a:latin typeface="Franklin Gothic Book"/>
                <a:ea typeface="+mn-ea"/>
                <a:cs typeface="+mn-cs"/>
              </a:rPr>
              <a:t>Follow us on Twitter: </a:t>
            </a:r>
            <a:r>
              <a:rPr lang="en-US" sz="2267" kern="1200">
                <a:solidFill>
                  <a:srgbClr val="000000"/>
                </a:solidFill>
                <a:latin typeface="Franklin Gothic Book"/>
                <a:ea typeface="+mn-ea"/>
                <a:cs typeface="+mn-cs"/>
                <a:hlinkClick r:id="rId5"/>
              </a:rPr>
              <a:t>@ArcticEnergyDOE</a:t>
            </a:r>
            <a:endParaRPr lang="en-US" sz="2267" kern="1200">
              <a:solidFill>
                <a:srgbClr val="000000"/>
              </a:solidFill>
              <a:latin typeface="Franklin Gothic Book"/>
              <a:ea typeface="+mn-ea"/>
              <a:cs typeface="+mn-cs"/>
            </a:endParaRPr>
          </a:p>
          <a:p>
            <a:pPr algn="l" defTabSz="1036290" rtl="0"/>
            <a:endParaRPr lang="en-US" sz="2267" kern="1200">
              <a:solidFill>
                <a:srgbClr val="000000"/>
              </a:solidFill>
              <a:latin typeface="Franklin Gothic Book"/>
              <a:ea typeface="+mn-ea"/>
              <a:cs typeface="+mn-cs"/>
            </a:endParaRPr>
          </a:p>
          <a:p>
            <a:pPr algn="l" defTabSz="1036290" rtl="0"/>
            <a:r>
              <a:rPr lang="en-US" sz="2267" kern="1200">
                <a:solidFill>
                  <a:srgbClr val="000000"/>
                </a:solidFill>
                <a:latin typeface="Franklin Gothic Book"/>
                <a:ea typeface="+mn-ea"/>
                <a:cs typeface="+mn-cs"/>
              </a:rPr>
              <a:t>Connect with us on LinkedIn: </a:t>
            </a:r>
            <a:r>
              <a:rPr lang="en-US" sz="2267" kern="1200">
                <a:solidFill>
                  <a:srgbClr val="000000"/>
                </a:solidFill>
                <a:latin typeface="Franklin Gothic Book"/>
                <a:ea typeface="+mn-ea"/>
                <a:cs typeface="+mn-cs"/>
                <a:hlinkClick r:id="rId6"/>
              </a:rPr>
              <a:t>https://www.linkedin.com/company/doe-arctic-energy-office/</a:t>
            </a:r>
            <a:endParaRPr lang="en-US" sz="2267" kern="1200">
              <a:solidFill>
                <a:srgbClr val="000000"/>
              </a:solidFill>
              <a:latin typeface="Franklin Gothic Book"/>
              <a:ea typeface="+mn-ea"/>
              <a:cs typeface="+mn-cs"/>
            </a:endParaRPr>
          </a:p>
          <a:p>
            <a:pPr algn="l" defTabSz="1036290" rtl="0"/>
            <a:endParaRPr lang="en-US" sz="2040" kern="1200">
              <a:solidFill>
                <a:srgbClr val="000000"/>
              </a:solidFill>
              <a:latin typeface="Franklin Gothic Book"/>
              <a:ea typeface="+mn-ea"/>
              <a:cs typeface="+mn-cs"/>
            </a:endParaRPr>
          </a:p>
        </p:txBody>
      </p:sp>
    </p:spTree>
    <p:extLst>
      <p:ext uri="{BB962C8B-B14F-4D97-AF65-F5344CB8AC3E}">
        <p14:creationId xmlns:p14="http://schemas.microsoft.com/office/powerpoint/2010/main" val="1176754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4EB0CD-F02F-3518-1FF0-50227C4EC6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19" r="5620"/>
          <a:stretch/>
        </p:blipFill>
        <p:spPr>
          <a:xfrm>
            <a:off x="6604000" y="0"/>
            <a:ext cx="7213600" cy="7772400"/>
          </a:xfrm>
          <a:prstGeom prst="rect">
            <a:avLst/>
          </a:prstGeom>
        </p:spPr>
      </p:pic>
      <p:sp>
        <p:nvSpPr>
          <p:cNvPr id="3" name="Parallelogram 2">
            <a:extLst>
              <a:ext uri="{FF2B5EF4-FFF2-40B4-BE49-F238E27FC236}">
                <a16:creationId xmlns:a16="http://schemas.microsoft.com/office/drawing/2014/main" id="{3AC1C2CD-A93B-0CD7-C99D-44516E73B968}"/>
              </a:ext>
            </a:extLst>
          </p:cNvPr>
          <p:cNvSpPr/>
          <p:nvPr/>
        </p:nvSpPr>
        <p:spPr>
          <a:xfrm>
            <a:off x="-269121" y="-85209"/>
            <a:ext cx="9481569" cy="7861079"/>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2" name="object 12"/>
          <p:cNvSpPr/>
          <p:nvPr/>
        </p:nvSpPr>
        <p:spPr>
          <a:xfrm>
            <a:off x="-21395" y="4539840"/>
            <a:ext cx="6217920" cy="52339"/>
          </a:xfrm>
          <a:prstGeom prst="rect">
            <a:avLst/>
          </a:prstGeom>
          <a:solidFill>
            <a:srgbClr val="FFCB0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0" y="1295751"/>
            <a:ext cx="13817600" cy="4773351"/>
          </a:xfrm>
          <a:prstGeom prst="rect">
            <a:avLst/>
          </a:prstGeom>
          <a:ln w="12700">
            <a:no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4" name="Picture 2" descr="Logo&#10;&#10;Description automatically generated">
            <a:extLst>
              <a:ext uri="{FF2B5EF4-FFF2-40B4-BE49-F238E27FC236}">
                <a16:creationId xmlns:a16="http://schemas.microsoft.com/office/drawing/2014/main" id="{7F1BC70E-07E0-0816-CA68-5E3C0D202FA0}"/>
              </a:ext>
            </a:extLst>
          </p:cNvPr>
          <p:cNvPicPr>
            <a:picLocks noChangeAspect="1" noChangeArrowheads="1"/>
          </p:cNvPicPr>
          <p:nvPr/>
        </p:nvPicPr>
        <p:blipFill>
          <a:blip r:embed="rId4"/>
          <a:srcRect/>
          <a:stretch>
            <a:fillRect/>
          </a:stretch>
        </p:blipFill>
        <p:spPr bwMode="auto">
          <a:xfrm>
            <a:off x="-33832" y="499679"/>
            <a:ext cx="3968993" cy="106126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DC75C33A-486F-F631-B6B7-F2CA0E0B9D77}"/>
              </a:ext>
            </a:extLst>
          </p:cNvPr>
          <p:cNvSpPr>
            <a:spLocks noGrp="1"/>
          </p:cNvSpPr>
          <p:nvPr>
            <p:ph type="title"/>
          </p:nvPr>
        </p:nvSpPr>
        <p:spPr>
          <a:xfrm>
            <a:off x="293225" y="2757544"/>
            <a:ext cx="8139575" cy="460815"/>
          </a:xfrm>
        </p:spPr>
        <p:txBody>
          <a:bodyPr/>
          <a:lstStyle/>
          <a:p>
            <a:r>
              <a:rPr lang="en-US" sz="3200" b="1"/>
              <a:t>Grid Resilience Formula Grants for Tribes</a:t>
            </a:r>
            <a:endParaRPr lang="en-US" sz="3600" b="1" i="1"/>
          </a:p>
        </p:txBody>
      </p:sp>
      <p:sp>
        <p:nvSpPr>
          <p:cNvPr id="11" name="Text Placeholder 10">
            <a:extLst>
              <a:ext uri="{FF2B5EF4-FFF2-40B4-BE49-F238E27FC236}">
                <a16:creationId xmlns:a16="http://schemas.microsoft.com/office/drawing/2014/main" id="{EBED2D79-0334-8C49-9DEF-BF08CE0B4605}"/>
              </a:ext>
            </a:extLst>
          </p:cNvPr>
          <p:cNvSpPr>
            <a:spLocks noGrp="1"/>
          </p:cNvSpPr>
          <p:nvPr>
            <p:ph type="body" sz="quarter" idx="10"/>
          </p:nvPr>
        </p:nvSpPr>
        <p:spPr>
          <a:xfrm>
            <a:off x="293225" y="4980895"/>
            <a:ext cx="4699000" cy="1311836"/>
          </a:xfrm>
        </p:spPr>
        <p:txBody>
          <a:bodyPr vert="horz" wrap="square" lIns="91440" tIns="45720" rIns="91440" bIns="45720" rtlCol="0" anchor="t">
            <a:noAutofit/>
          </a:bodyPr>
          <a:lstStyle/>
          <a:p>
            <a:pPr marL="17145" marR="6350"/>
            <a:r>
              <a:rPr lang="en-US"/>
              <a:t>US Department of Energy</a:t>
            </a:r>
          </a:p>
          <a:p>
            <a:pPr marL="17145" marR="6350"/>
            <a:r>
              <a:rPr lang="en-US" b="0"/>
              <a:t>July 19, 2023</a:t>
            </a:r>
          </a:p>
          <a:p>
            <a:pPr marL="17145" marR="6350"/>
            <a:endParaRPr lang="en-US" b="0"/>
          </a:p>
        </p:txBody>
      </p:sp>
    </p:spTree>
    <p:extLst>
      <p:ext uri="{BB962C8B-B14F-4D97-AF65-F5344CB8AC3E}">
        <p14:creationId xmlns:p14="http://schemas.microsoft.com/office/powerpoint/2010/main" val="447128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2ADE1C-52DB-D6FF-4A92-945E2D31181F}"/>
              </a:ext>
            </a:extLst>
          </p:cNvPr>
          <p:cNvSpPr/>
          <p:nvPr/>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3" name="object 1343"/>
          <p:cNvSpPr txBox="1">
            <a:spLocks noGrp="1"/>
          </p:cNvSpPr>
          <p:nvPr>
            <p:ph type="title"/>
          </p:nvPr>
        </p:nvSpPr>
        <p:spPr>
          <a:xfrm>
            <a:off x="891242" y="812255"/>
            <a:ext cx="11969066" cy="682414"/>
          </a:xfrm>
          <a:prstGeom prst="rect">
            <a:avLst/>
          </a:prstGeom>
        </p:spPr>
        <p:txBody>
          <a:bodyPr vert="horz" wrap="square" lIns="0" tIns="17446" rIns="0" bIns="0" rtlCol="0">
            <a:spAutoFit/>
          </a:bodyPr>
          <a:lstStyle/>
          <a:p>
            <a:pPr marL="17145" algn="ctr">
              <a:spcBef>
                <a:spcPts val="137"/>
              </a:spcBef>
            </a:pPr>
            <a:r>
              <a:rPr lang="en-US" sz="4800" b="0">
                <a:solidFill>
                  <a:srgbClr val="2460AD"/>
                </a:solidFill>
              </a:rPr>
              <a:t>Grid Resilience Tribal Formula Grant Program</a:t>
            </a:r>
            <a:endParaRPr lang="en-US" sz="4800"/>
          </a:p>
        </p:txBody>
      </p:sp>
      <p:pic>
        <p:nvPicPr>
          <p:cNvPr id="5" name="Picture 2">
            <a:extLst>
              <a:ext uri="{FF2B5EF4-FFF2-40B4-BE49-F238E27FC236}">
                <a16:creationId xmlns:a16="http://schemas.microsoft.com/office/drawing/2014/main" id="{FD353154-546E-EC5F-4083-A9294F2AE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8059" y="6477000"/>
            <a:ext cx="2832538" cy="753687"/>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4">
            <a:extLst>
              <a:ext uri="{FF2B5EF4-FFF2-40B4-BE49-F238E27FC236}">
                <a16:creationId xmlns:a16="http://schemas.microsoft.com/office/drawing/2014/main" id="{4DBA3767-A122-F096-069F-29A16E1E2822}"/>
              </a:ext>
            </a:extLst>
          </p:cNvPr>
          <p:cNvSpPr/>
          <p:nvPr/>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2" name="object 3244">
            <a:extLst>
              <a:ext uri="{FF2B5EF4-FFF2-40B4-BE49-F238E27FC236}">
                <a16:creationId xmlns:a16="http://schemas.microsoft.com/office/drawing/2014/main" id="{59353356-DA8D-EF16-85EC-61C4AEAE77B9}"/>
              </a:ext>
            </a:extLst>
          </p:cNvPr>
          <p:cNvSpPr txBox="1"/>
          <p:nvPr/>
        </p:nvSpPr>
        <p:spPr>
          <a:xfrm>
            <a:off x="7452918" y="3092950"/>
            <a:ext cx="4315150" cy="1586500"/>
          </a:xfrm>
          <a:prstGeom prst="rect">
            <a:avLst/>
          </a:prstGeom>
        </p:spPr>
        <p:txBody>
          <a:bodyPr vert="horz" wrap="square" lIns="0" tIns="77637" rIns="0" bIns="0" rtlCol="0" anchor="t">
            <a:spAutoFit/>
          </a:bodyPr>
          <a:lstStyle/>
          <a:p>
            <a:pPr marL="17145" algn="ctr">
              <a:spcBef>
                <a:spcPts val="611"/>
              </a:spcBef>
            </a:pPr>
            <a:r>
              <a:rPr lang="en-US" sz="2800" b="1">
                <a:solidFill>
                  <a:srgbClr val="2460AD"/>
                </a:solidFill>
                <a:latin typeface="Avenir LT Std 65 Medium"/>
                <a:cs typeface="Avenir LT Std 65 Medium"/>
              </a:rPr>
              <a:t>Emily Barrett</a:t>
            </a:r>
            <a:endParaRPr lang="en-US" sz="2800">
              <a:latin typeface="Avenir LT Std 65 Medium"/>
              <a:cs typeface="Avenir LT Std 65 Medium"/>
            </a:endParaRPr>
          </a:p>
          <a:p>
            <a:pPr marL="17145" algn="ctr">
              <a:spcBef>
                <a:spcPts val="385"/>
              </a:spcBef>
            </a:pPr>
            <a:r>
              <a:rPr lang="en-US" sz="2000">
                <a:solidFill>
                  <a:srgbClr val="231F20"/>
                </a:solidFill>
                <a:latin typeface="Arial"/>
                <a:cs typeface="Arial"/>
              </a:rPr>
              <a:t>Technical Advisor,</a:t>
            </a:r>
          </a:p>
          <a:p>
            <a:pPr marL="17445" algn="ctr">
              <a:spcBef>
                <a:spcPts val="385"/>
              </a:spcBef>
            </a:pPr>
            <a:r>
              <a:rPr lang="en-US" sz="2000">
                <a:solidFill>
                  <a:srgbClr val="231F20"/>
                </a:solidFill>
                <a:latin typeface="Arial"/>
                <a:cs typeface="Arial"/>
              </a:rPr>
              <a:t>State and Tribal Assistance Programs</a:t>
            </a:r>
          </a:p>
          <a:p>
            <a:pPr marL="17445" algn="ctr">
              <a:spcBef>
                <a:spcPts val="385"/>
              </a:spcBef>
            </a:pPr>
            <a:r>
              <a:rPr lang="en-US" sz="2000">
                <a:solidFill>
                  <a:srgbClr val="231F20"/>
                </a:solidFill>
                <a:latin typeface="Arial"/>
                <a:cs typeface="Arial"/>
              </a:rPr>
              <a:t>Grid Modernization Division</a:t>
            </a:r>
          </a:p>
        </p:txBody>
      </p:sp>
      <p:sp>
        <p:nvSpPr>
          <p:cNvPr id="7" name="object 3244">
            <a:extLst>
              <a:ext uri="{FF2B5EF4-FFF2-40B4-BE49-F238E27FC236}">
                <a16:creationId xmlns:a16="http://schemas.microsoft.com/office/drawing/2014/main" id="{5DA43661-5C77-5CFC-CC72-3FFD8EB5EEC8}"/>
              </a:ext>
            </a:extLst>
          </p:cNvPr>
          <p:cNvSpPr txBox="1"/>
          <p:nvPr/>
        </p:nvSpPr>
        <p:spPr>
          <a:xfrm>
            <a:off x="2549142" y="3272486"/>
            <a:ext cx="3592894" cy="1227428"/>
          </a:xfrm>
          <a:prstGeom prst="rect">
            <a:avLst/>
          </a:prstGeom>
        </p:spPr>
        <p:txBody>
          <a:bodyPr vert="horz" wrap="square" lIns="0" tIns="77637" rIns="0" bIns="0" rtlCol="0">
            <a:spAutoFit/>
          </a:bodyPr>
          <a:lstStyle/>
          <a:p>
            <a:pPr marL="17445" algn="ctr">
              <a:spcBef>
                <a:spcPts val="611"/>
              </a:spcBef>
            </a:pPr>
            <a:r>
              <a:rPr lang="en-US" sz="2800" b="1">
                <a:solidFill>
                  <a:srgbClr val="2460AD"/>
                </a:solidFill>
                <a:latin typeface="Avenir LT Std 65 Medium"/>
                <a:cs typeface="Avenir LT Std 65 Medium"/>
              </a:rPr>
              <a:t>Ariel Horowitz</a:t>
            </a:r>
            <a:endParaRPr lang="en-US" sz="2800">
              <a:latin typeface="Avenir LT Std 65 Medium"/>
              <a:cs typeface="Avenir LT Std 65 Medium"/>
            </a:endParaRPr>
          </a:p>
          <a:p>
            <a:pPr marL="17445" algn="ctr">
              <a:spcBef>
                <a:spcPts val="385"/>
              </a:spcBef>
            </a:pPr>
            <a:r>
              <a:rPr lang="en-US" sz="2000">
                <a:solidFill>
                  <a:srgbClr val="231F20"/>
                </a:solidFill>
                <a:latin typeface="Arial"/>
                <a:cs typeface="Arial"/>
              </a:rPr>
              <a:t>Deputy Director, </a:t>
            </a:r>
          </a:p>
          <a:p>
            <a:pPr marL="17445" algn="ctr">
              <a:spcBef>
                <a:spcPts val="385"/>
              </a:spcBef>
            </a:pPr>
            <a:r>
              <a:rPr lang="en-US" sz="2000">
                <a:solidFill>
                  <a:srgbClr val="231F20"/>
                </a:solidFill>
                <a:latin typeface="Arial"/>
                <a:cs typeface="Arial"/>
              </a:rPr>
              <a:t>Grid Modernization Division</a:t>
            </a:r>
          </a:p>
        </p:txBody>
      </p:sp>
    </p:spTree>
    <p:extLst>
      <p:ext uri="{BB962C8B-B14F-4D97-AF65-F5344CB8AC3E}">
        <p14:creationId xmlns:p14="http://schemas.microsoft.com/office/powerpoint/2010/main" val="570813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7C9335-25CD-A2DC-F498-C19E0AB248BB}"/>
              </a:ext>
            </a:extLst>
          </p:cNvPr>
          <p:cNvSpPr>
            <a:spLocks noGrp="1"/>
          </p:cNvSpPr>
          <p:nvPr>
            <p:ph type="title"/>
          </p:nvPr>
        </p:nvSpPr>
        <p:spPr/>
        <p:txBody>
          <a:bodyPr/>
          <a:lstStyle/>
          <a:p>
            <a:r>
              <a:rPr lang="en-US" sz="4000"/>
              <a:t>Grid Deployment Office</a:t>
            </a:r>
          </a:p>
        </p:txBody>
      </p:sp>
      <p:grpSp>
        <p:nvGrpSpPr>
          <p:cNvPr id="4" name="Group 3">
            <a:extLst>
              <a:ext uri="{FF2B5EF4-FFF2-40B4-BE49-F238E27FC236}">
                <a16:creationId xmlns:a16="http://schemas.microsoft.com/office/drawing/2014/main" id="{9D1304D8-8A9D-8203-BDBD-E2865403B71D}"/>
              </a:ext>
            </a:extLst>
          </p:cNvPr>
          <p:cNvGrpSpPr/>
          <p:nvPr/>
        </p:nvGrpSpPr>
        <p:grpSpPr>
          <a:xfrm>
            <a:off x="510612" y="2969351"/>
            <a:ext cx="3721823" cy="3533272"/>
            <a:chOff x="62783" y="2744301"/>
            <a:chExt cx="3721823" cy="3533272"/>
          </a:xfrm>
        </p:grpSpPr>
        <p:sp>
          <p:nvSpPr>
            <p:cNvPr id="5" name="Rectangle: Rounded Corners 4">
              <a:extLst>
                <a:ext uri="{FF2B5EF4-FFF2-40B4-BE49-F238E27FC236}">
                  <a16:creationId xmlns:a16="http://schemas.microsoft.com/office/drawing/2014/main" id="{0666F25A-0D2F-BACD-77C3-05ECCF220887}"/>
                </a:ext>
              </a:extLst>
            </p:cNvPr>
            <p:cNvSpPr/>
            <p:nvPr/>
          </p:nvSpPr>
          <p:spPr>
            <a:xfrm>
              <a:off x="62783" y="2744301"/>
              <a:ext cx="3689289" cy="646331"/>
            </a:xfrm>
            <a:prstGeom prst="roundRect">
              <a:avLst/>
            </a:prstGeom>
            <a:solidFill>
              <a:srgbClr val="1F8BB7">
                <a:alpha val="17647"/>
              </a:srgb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Arial"/>
                  <a:cs typeface="Arial"/>
                </a:rPr>
                <a:t>Generation Credits Division</a:t>
              </a:r>
            </a:p>
          </p:txBody>
        </p:sp>
        <p:sp>
          <p:nvSpPr>
            <p:cNvPr id="6" name="Rectangle: Rounded Corners 5">
              <a:extLst>
                <a:ext uri="{FF2B5EF4-FFF2-40B4-BE49-F238E27FC236}">
                  <a16:creationId xmlns:a16="http://schemas.microsoft.com/office/drawing/2014/main" id="{9DB3126E-79C7-5F27-B105-D370DD2673C5}"/>
                </a:ext>
              </a:extLst>
            </p:cNvPr>
            <p:cNvSpPr/>
            <p:nvPr/>
          </p:nvSpPr>
          <p:spPr>
            <a:xfrm>
              <a:off x="62783" y="4181778"/>
              <a:ext cx="3701273" cy="646331"/>
            </a:xfrm>
            <a:prstGeom prst="roundRect">
              <a:avLst/>
            </a:prstGeom>
            <a:solidFill>
              <a:srgbClr val="1F8BB7">
                <a:alpha val="176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Arial" panose="020B0604020202020204" pitchFamily="34" charset="0"/>
                </a:rPr>
                <a:t>Transmission Division</a:t>
              </a:r>
            </a:p>
          </p:txBody>
        </p:sp>
        <p:sp>
          <p:nvSpPr>
            <p:cNvPr id="7" name="Rectangle: Rounded Corners 6">
              <a:extLst>
                <a:ext uri="{FF2B5EF4-FFF2-40B4-BE49-F238E27FC236}">
                  <a16:creationId xmlns:a16="http://schemas.microsoft.com/office/drawing/2014/main" id="{B4A6EE34-85A9-9838-2A9D-7A4737B3CE2C}"/>
                </a:ext>
              </a:extLst>
            </p:cNvPr>
            <p:cNvSpPr/>
            <p:nvPr/>
          </p:nvSpPr>
          <p:spPr>
            <a:xfrm>
              <a:off x="62783" y="5619256"/>
              <a:ext cx="3721823" cy="658317"/>
            </a:xfrm>
            <a:prstGeom prst="roundRect">
              <a:avLst/>
            </a:prstGeom>
            <a:solidFill>
              <a:srgbClr val="1F8BB7">
                <a:alpha val="176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Arial" panose="020B0604020202020204" pitchFamily="34" charset="0"/>
                </a:rPr>
                <a:t>Grid Modernization Division</a:t>
              </a:r>
            </a:p>
          </p:txBody>
        </p:sp>
      </p:grpSp>
      <p:sp>
        <p:nvSpPr>
          <p:cNvPr id="8" name="TextBox 1">
            <a:extLst>
              <a:ext uri="{FF2B5EF4-FFF2-40B4-BE49-F238E27FC236}">
                <a16:creationId xmlns:a16="http://schemas.microsoft.com/office/drawing/2014/main" id="{64760CE4-C7C6-0E48-0EF1-A034C0AA3DA0}"/>
              </a:ext>
            </a:extLst>
          </p:cNvPr>
          <p:cNvSpPr txBox="1"/>
          <p:nvPr/>
        </p:nvSpPr>
        <p:spPr>
          <a:xfrm>
            <a:off x="4583637" y="3013990"/>
            <a:ext cx="7127308" cy="584775"/>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292929"/>
                </a:solidFill>
                <a:latin typeface="Arial"/>
                <a:cs typeface="Arial"/>
              </a:rPr>
              <a:t>The Generation Credits Division works with existing generation facilities to ensure resilience and reliability.</a:t>
            </a:r>
            <a:endParaRPr lang="en-US" sz="1600">
              <a:latin typeface="Arial"/>
              <a:cs typeface="Arial"/>
            </a:endParaRPr>
          </a:p>
        </p:txBody>
      </p:sp>
      <p:sp>
        <p:nvSpPr>
          <p:cNvPr id="9" name="TextBox 1">
            <a:extLst>
              <a:ext uri="{FF2B5EF4-FFF2-40B4-BE49-F238E27FC236}">
                <a16:creationId xmlns:a16="http://schemas.microsoft.com/office/drawing/2014/main" id="{C03E4467-31ED-9E97-811F-D8B6A3D8BC8A}"/>
              </a:ext>
            </a:extLst>
          </p:cNvPr>
          <p:cNvSpPr txBox="1"/>
          <p:nvPr/>
        </p:nvSpPr>
        <p:spPr>
          <a:xfrm>
            <a:off x="4583637" y="4191384"/>
            <a:ext cx="7179501"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292929"/>
                </a:solidFill>
                <a:latin typeface="Arial" panose="020B0604020202020204" pitchFamily="34" charset="0"/>
              </a:rPr>
              <a:t>The Transmission Division supports innovative efforts in transmission reliability and clean energy analysis and programs, and energy infrastructure and risk analysis in support of the Administration’s priorities to enhance grid resilience.</a:t>
            </a:r>
            <a:endParaRPr lang="en-US" sz="1600">
              <a:latin typeface="Arial" panose="020B0604020202020204" pitchFamily="34" charset="0"/>
            </a:endParaRPr>
          </a:p>
        </p:txBody>
      </p:sp>
      <p:sp>
        <p:nvSpPr>
          <p:cNvPr id="10" name="TextBox 1">
            <a:extLst>
              <a:ext uri="{FF2B5EF4-FFF2-40B4-BE49-F238E27FC236}">
                <a16:creationId xmlns:a16="http://schemas.microsoft.com/office/drawing/2014/main" id="{F33018C2-3C37-D1E8-88F2-8A7F29D9D056}"/>
              </a:ext>
            </a:extLst>
          </p:cNvPr>
          <p:cNvSpPr txBox="1"/>
          <p:nvPr/>
        </p:nvSpPr>
        <p:spPr>
          <a:xfrm>
            <a:off x="4583637" y="5831770"/>
            <a:ext cx="74300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292929"/>
                </a:solidFill>
                <a:latin typeface="Arial" panose="020B0604020202020204" pitchFamily="34" charset="0"/>
              </a:rPr>
              <a:t>The Grid Modernization Division oversees activities that prevent outages and enhance the resilience of the electric grid. </a:t>
            </a:r>
            <a:endParaRPr lang="en-US" sz="1600">
              <a:latin typeface="Arial" panose="020B0604020202020204" pitchFamily="34" charset="0"/>
            </a:endParaRPr>
          </a:p>
        </p:txBody>
      </p:sp>
      <p:sp>
        <p:nvSpPr>
          <p:cNvPr id="11" name="TextBox 1">
            <a:extLst>
              <a:ext uri="{FF2B5EF4-FFF2-40B4-BE49-F238E27FC236}">
                <a16:creationId xmlns:a16="http://schemas.microsoft.com/office/drawing/2014/main" id="{36AA7EB8-4F2E-68FA-B9DC-D314B0335D95}"/>
              </a:ext>
            </a:extLst>
          </p:cNvPr>
          <p:cNvSpPr txBox="1"/>
          <p:nvPr/>
        </p:nvSpPr>
        <p:spPr>
          <a:xfrm>
            <a:off x="794391" y="1807344"/>
            <a:ext cx="1176583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Arial" panose="020B0604020202020204" pitchFamily="34" charset="0"/>
                <a:ea typeface="+mn-lt"/>
                <a:cs typeface="Arial" panose="020B0604020202020204" pitchFamily="34" charset="0"/>
              </a:rPr>
              <a:t>Mission Statement</a:t>
            </a:r>
            <a:r>
              <a:rPr lang="en-US" sz="1600">
                <a:latin typeface="Arial" panose="020B0604020202020204" pitchFamily="34" charset="0"/>
                <a:ea typeface="+mn-lt"/>
                <a:cs typeface="Arial" panose="020B0604020202020204" pitchFamily="34" charset="0"/>
              </a:rPr>
              <a:t>: The Grid Deployment Office (GDO) works to provide electricity to everyone, everywhere by maintaining and investing in critical generation facilities to ensure resource adequacy and improving and expanding transmission and distribution systems to ensure all communities have access to reliable, affordable electricity.</a:t>
            </a:r>
            <a:endParaRPr lang="en-US">
              <a:latin typeface="Arial" panose="020B0604020202020204" pitchFamily="34" charset="0"/>
            </a:endParaRPr>
          </a:p>
        </p:txBody>
      </p:sp>
    </p:spTree>
    <p:extLst>
      <p:ext uri="{BB962C8B-B14F-4D97-AF65-F5344CB8AC3E}">
        <p14:creationId xmlns:p14="http://schemas.microsoft.com/office/powerpoint/2010/main" val="1972126602"/>
      </p:ext>
    </p:extLst>
  </p:cSld>
  <p:clrMapOvr>
    <a:masterClrMapping/>
  </p:clrMapOvr>
</p:sld>
</file>

<file path=ppt/theme/theme1.xml><?xml version="1.0" encoding="utf-8"?>
<a:theme xmlns:a="http://schemas.openxmlformats.org/drawingml/2006/main" name="Custom Design">
  <a:themeElements>
    <a:clrScheme name="DOE GDO">
      <a:dk1>
        <a:sysClr val="windowText" lastClr="000000"/>
      </a:dk1>
      <a:lt1>
        <a:sysClr val="window" lastClr="FFFFFF"/>
      </a:lt1>
      <a:dk2>
        <a:srgbClr val="44546A"/>
      </a:dk2>
      <a:lt2>
        <a:srgbClr val="E7E6E6"/>
      </a:lt2>
      <a:accent1>
        <a:srgbClr val="2460AD"/>
      </a:accent1>
      <a:accent2>
        <a:srgbClr val="25A8DC"/>
      </a:accent2>
      <a:accent3>
        <a:srgbClr val="CD4B04"/>
      </a:accent3>
      <a:accent4>
        <a:srgbClr val="008A29"/>
      </a:accent4>
      <a:accent5>
        <a:srgbClr val="1A325D"/>
      </a:accent5>
      <a:accent6>
        <a:srgbClr val="70AD47"/>
      </a:accent6>
      <a:hlink>
        <a:srgbClr val="0563C1"/>
      </a:hlink>
      <a:folHlink>
        <a:srgbClr val="954F72"/>
      </a:folHlink>
    </a:clrScheme>
    <a:fontScheme name="DOE GDO">
      <a:majorFont>
        <a:latin typeface="Avenir LT Std 65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DO_Template_FINAL" id="{E1E3E1D7-EB0F-4859-9D5C-EFB1457F0F51}" vid="{63CDF4ED-F78A-4EB7-9ACC-F136D35537C2}"/>
    </a:ext>
  </a:extLst>
</a:theme>
</file>

<file path=ppt/theme/theme2.xml><?xml version="1.0" encoding="utf-8"?>
<a:theme xmlns:a="http://schemas.openxmlformats.org/drawingml/2006/main" name="EERE PPT_widescreen">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ERE Widescreen Power Point Template" id="{520D8907-880F-4155-9B27-A2EF54062855}" vid="{AFCC1457-2980-4CEE-B732-D45AF19CC9A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305ee1e-2738-42a5-8a89-6e8963b55926">
      <Terms xmlns="http://schemas.microsoft.com/office/infopath/2007/PartnerControls"/>
    </lcf76f155ced4ddcb4097134ff3c332f>
    <TaxCatchAll xmlns="fa6a9aea-fb0f-4ddd-aff8-712634b7d5fe" xsi:nil="true"/>
    <SharedWithUsers xmlns="1eec20a9-7098-4619-a204-478c53b72f4c">
      <UserInfo>
        <DisplayName>Tellier, Ashley</DisplayName>
        <AccountId>94</AccountId>
        <AccountType/>
      </UserInfo>
      <UserInfo>
        <DisplayName>Vaidyanathan, Kavita</DisplayName>
        <AccountId>38</AccountId>
        <AccountType/>
      </UserInfo>
      <UserInfo>
        <DisplayName>Aoki, Homari</DisplayName>
        <AccountId>15</AccountId>
        <AccountType/>
      </UserInfo>
      <UserInfo>
        <DisplayName>Nawoj, Kristen</DisplayName>
        <AccountId>46</AccountId>
        <AccountType/>
      </UserInfo>
      <UserInfo>
        <DisplayName>Reed, Dylan</DisplayName>
        <AccountId>34</AccountId>
        <AccountType/>
      </UserInfo>
    </SharedWithUsers>
    <asd xmlns="7305ee1e-2738-42a5-8a89-6e8963b5592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A015C27563304BA9608B9C165B4A2D" ma:contentTypeVersion="22" ma:contentTypeDescription="Create a new document." ma:contentTypeScope="" ma:versionID="98f5f039b793e9f4f04eaf63ae62db0f">
  <xsd:schema xmlns:xsd="http://www.w3.org/2001/XMLSchema" xmlns:xs="http://www.w3.org/2001/XMLSchema" xmlns:p="http://schemas.microsoft.com/office/2006/metadata/properties" xmlns:ns2="7305ee1e-2738-42a5-8a89-6e8963b55926" xmlns:ns3="1eec20a9-7098-4619-a204-478c53b72f4c" xmlns:ns4="fa6a9aea-fb0f-4ddd-aff8-712634b7d5fe" targetNamespace="http://schemas.microsoft.com/office/2006/metadata/properties" ma:root="true" ma:fieldsID="b9ce069f7d293261e6617296f3cd0546" ns2:_="" ns3:_="" ns4:_="">
    <xsd:import namespace="7305ee1e-2738-42a5-8a89-6e8963b55926"/>
    <xsd:import namespace="1eec20a9-7098-4619-a204-478c53b72f4c"/>
    <xsd:import namespace="fa6a9aea-fb0f-4ddd-aff8-712634b7d5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MediaServiceLocation" minOccurs="0"/>
                <xsd:element ref="ns4:TaxCatchAll" minOccurs="0"/>
                <xsd:element ref="ns2:lcf76f155ced4ddcb4097134ff3c332f" minOccurs="0"/>
                <xsd:element ref="ns2:as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05ee1e-2738-42a5-8a89-6e8963b559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asd" ma:index="24" nillable="true" ma:displayName="Notes" ma:format="Dropdown" ma:internalName="asd">
      <xsd:simpleType>
        <xsd:restriction base="dms:Text">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c20a9-7098-4619-a204-478c53b72f4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6a9aea-fb0f-4ddd-aff8-712634b7d5f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77d5b10-e18c-439f-81e4-915368f13023}" ma:internalName="TaxCatchAll" ma:showField="CatchAllData" ma:web="1eec20a9-7098-4619-a204-478c53b72f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D1D3A0-8E97-4CC6-95B0-CC3D56DA7B1E}">
  <ds:schemaRefs>
    <ds:schemaRef ds:uri="http://schemas.microsoft.com/office/2006/metadata/properties"/>
    <ds:schemaRef ds:uri="http://purl.org/dc/dcmitype/"/>
    <ds:schemaRef ds:uri="http://purl.org/dc/elements/1.1/"/>
    <ds:schemaRef ds:uri="http://www.w3.org/XML/1998/namespace"/>
    <ds:schemaRef ds:uri="http://purl.org/dc/terms/"/>
    <ds:schemaRef ds:uri="http://schemas.microsoft.com/office/2006/documentManagement/types"/>
    <ds:schemaRef ds:uri="http://schemas.microsoft.com/office/infopath/2007/PartnerControls"/>
    <ds:schemaRef ds:uri="1eec20a9-7098-4619-a204-478c53b72f4c"/>
    <ds:schemaRef ds:uri="http://schemas.openxmlformats.org/package/2006/metadata/core-properties"/>
    <ds:schemaRef ds:uri="fa6a9aea-fb0f-4ddd-aff8-712634b7d5fe"/>
    <ds:schemaRef ds:uri="7305ee1e-2738-42a5-8a89-6e8963b55926"/>
  </ds:schemaRefs>
</ds:datastoreItem>
</file>

<file path=customXml/itemProps2.xml><?xml version="1.0" encoding="utf-8"?>
<ds:datastoreItem xmlns:ds="http://schemas.openxmlformats.org/officeDocument/2006/customXml" ds:itemID="{166321BF-970D-4BBB-AF4E-B08D458036B1}">
  <ds:schemaRefs>
    <ds:schemaRef ds:uri="1eec20a9-7098-4619-a204-478c53b72f4c"/>
    <ds:schemaRef ds:uri="7305ee1e-2738-42a5-8a89-6e8963b55926"/>
    <ds:schemaRef ds:uri="fa6a9aea-fb0f-4ddd-aff8-712634b7d5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AE39DC8-EF1B-41D0-AFD9-3E40E38EABEE}">
  <ds:schemaRefs>
    <ds:schemaRef ds:uri="http://schemas.microsoft.com/sharepoint/v3/contenttype/forms"/>
  </ds:schemaRefs>
</ds:datastoreItem>
</file>

<file path=docMetadata/LabelInfo.xml><?xml version="1.0" encoding="utf-8"?>
<clbl:labelList xmlns:clbl="http://schemas.microsoft.com/office/2020/mipLabelMetadata">
  <clbl:label id="{cf90b97b-be46-4a00-9700-81ce4ff1b7f6}" enabled="0" method="" siteId="{cf90b97b-be46-4a00-9700-81ce4ff1b7f6}" removed="1"/>
</clbl:labelList>
</file>

<file path=docProps/app.xml><?xml version="1.0" encoding="utf-8"?>
<Properties xmlns="http://schemas.openxmlformats.org/officeDocument/2006/extended-properties" xmlns:vt="http://schemas.openxmlformats.org/officeDocument/2006/docPropsVTypes">
  <Template>GDO_Template_FINAL</Template>
  <TotalTime>0</TotalTime>
  <Words>4110</Words>
  <Application>Microsoft Office PowerPoint</Application>
  <PresentationFormat>Custom</PresentationFormat>
  <Paragraphs>358</Paragraphs>
  <Slides>29</Slides>
  <Notes>25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29</vt:i4>
      </vt:variant>
    </vt:vector>
  </HeadingPairs>
  <TitlesOfParts>
    <vt:vector size="43" baseType="lpstr">
      <vt:lpstr>Arial</vt:lpstr>
      <vt:lpstr>Avenir Book</vt:lpstr>
      <vt:lpstr>Avenir LT Std 45 Book</vt:lpstr>
      <vt:lpstr>Avenir LT Std 65 Medium</vt:lpstr>
      <vt:lpstr>Avenir LT Std 65 Medium (Headings)</vt:lpstr>
      <vt:lpstr>Calibri</vt:lpstr>
      <vt:lpstr>Calibri Light</vt:lpstr>
      <vt:lpstr>CIDFont+F1</vt:lpstr>
      <vt:lpstr>Courier New</vt:lpstr>
      <vt:lpstr>Franklin Gothic Book</vt:lpstr>
      <vt:lpstr>Franklin Gothic Medium</vt:lpstr>
      <vt:lpstr>Wingdings</vt:lpstr>
      <vt:lpstr>Custom Design</vt:lpstr>
      <vt:lpstr>EERE PPT_widescreen</vt:lpstr>
      <vt:lpstr>A Conversation with Alaskans on Grid Resilience State and Tribal Formula Grants</vt:lpstr>
      <vt:lpstr>Housekeeping</vt:lpstr>
      <vt:lpstr>PowerPoint Presentation</vt:lpstr>
      <vt:lpstr>Arctic Energy Office: A Critical Part of the DOE Mission</vt:lpstr>
      <vt:lpstr>Who We Are, What We Do &amp; How We Can Help</vt:lpstr>
      <vt:lpstr>Stay Connected </vt:lpstr>
      <vt:lpstr>Grid Resilience Formula Grants for Tribes</vt:lpstr>
      <vt:lpstr>Grid Resilience Tribal Formula Grant Program</vt:lpstr>
      <vt:lpstr>Grid Deployment Office</vt:lpstr>
      <vt:lpstr>GDO at a glance</vt:lpstr>
      <vt:lpstr>Grant Program Highlights</vt:lpstr>
      <vt:lpstr>Grant program highlights</vt:lpstr>
      <vt:lpstr>Resilience investments permitted under the  Grid Resilience Formula Grant program</vt:lpstr>
      <vt:lpstr>Tribes must subgrant to ‘eligible entities’ to execute grid resilience projects</vt:lpstr>
      <vt:lpstr>Cost match</vt:lpstr>
      <vt:lpstr>Funds awarded to date</vt:lpstr>
      <vt:lpstr>Allocations available to Indian Tribes</vt:lpstr>
      <vt:lpstr>Recent Program Updates</vt:lpstr>
      <vt:lpstr>Updates to Grid Resilience Formula Grant Program</vt:lpstr>
      <vt:lpstr>Tribal Consortium Applications are now allowed</vt:lpstr>
      <vt:lpstr>Third parties can administer the grant on behalf of  Tribal Consortiums</vt:lpstr>
      <vt:lpstr>Tribal Consortium applications:  Two key application components</vt:lpstr>
      <vt:lpstr>Program Narratives should include the following components</vt:lpstr>
      <vt:lpstr>Frequently Asked Questions</vt:lpstr>
      <vt:lpstr>Modification of an existing generation facility may be an eligible project</vt:lpstr>
      <vt:lpstr>Additional resources</vt:lpstr>
      <vt:lpstr>Where to find other energy funding opportunities</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Aoki, Homari</dc:creator>
  <cp:lastModifiedBy>Petersen, Sarolta</cp:lastModifiedBy>
  <cp:revision>2</cp:revision>
  <dcterms:created xsi:type="dcterms:W3CDTF">2022-11-16T19:16:58Z</dcterms:created>
  <dcterms:modified xsi:type="dcterms:W3CDTF">2023-07-19T20:57:58Z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2022-08-31T00:00:00Z</vt:filetime>
  </property>
  <property fmtid="{D5CDD505-2E9C-101B-9397-08002B2CF9AE}" pid="3" name="Creator">
    <vt:lpwstr>Adobe InDesign 17.3 (Windows)</vt:lpwstr>
  </property>
  <property fmtid="{D5CDD505-2E9C-101B-9397-08002B2CF9AE}" pid="4" name="LastSaved">
    <vt:filetime>2022-08-31T00:00:00Z</vt:filetime>
  </property>
  <property fmtid="{D5CDD505-2E9C-101B-9397-08002B2CF9AE}" pid="5" name="Producer">
    <vt:lpwstr>Adobe PDF Library 16.0.7</vt:lpwstr>
  </property>
  <property fmtid="{D5CDD505-2E9C-101B-9397-08002B2CF9AE}" pid="6" name="ContentTypeId">
    <vt:lpwstr>0x0101005AA015C27563304BA9608B9C165B4A2D</vt:lpwstr>
  </property>
  <property fmtid="{D5CDD505-2E9C-101B-9397-08002B2CF9AE}" pid="7" name="MediaServiceImageTags">
    <vt:lpwstr/>
  </property>
  <property fmtid="{D5CDD505-2E9C-101B-9397-08002B2CF9AE}" pid="8" name="DOE_RecordsDispositionSchedule">
    <vt:lpwstr>4;#Level II (RD_1_II)|329fb0ad-8ed8-4e73-abaa-d8881f33ed2a</vt:lpwstr>
  </property>
  <property fmtid="{D5CDD505-2E9C-101B-9397-08002B2CF9AE}" pid="9" name="DOE_LifecycleState">
    <vt:lpwstr>1;#Draft|44aca65a-a2b8-4064-ac99-6d3b27b9c145</vt:lpwstr>
  </property>
  <property fmtid="{D5CDD505-2E9C-101B-9397-08002B2CF9AE}" pid="10" name="_dlc_DocIdItemGuid">
    <vt:lpwstr>c5845d81-9ab3-4c5d-a7c4-3bc1d132c928</vt:lpwstr>
  </property>
  <property fmtid="{D5CDD505-2E9C-101B-9397-08002B2CF9AE}" pid="11" name="DOE_ProjectStatus">
    <vt:lpwstr>9;#Open|f87294c0-5917-49a1-8b9f-b6ecaae62a21</vt:lpwstr>
  </property>
  <property fmtid="{D5CDD505-2E9C-101B-9397-08002B2CF9AE}" pid="12" name="B_x0026_R_x0020_Code">
    <vt:lpwstr/>
  </property>
  <property fmtid="{D5CDD505-2E9C-101B-9397-08002B2CF9AE}" pid="13" name="DOE_OwningOrg">
    <vt:lpwstr>14;#Grid Deployment Office|3e2e9bcd-dbf9-4615-a922-6d600386c5b0</vt:lpwstr>
  </property>
  <property fmtid="{D5CDD505-2E9C-101B-9397-08002B2CF9AE}" pid="14" name="B&amp;R Code">
    <vt:lpwstr/>
  </property>
  <property fmtid="{D5CDD505-2E9C-101B-9397-08002B2CF9AE}" pid="15" name="TaxCatchAll">
    <vt:lpwstr>4;#;#9;#;#1;#;#14;#</vt:lpwstr>
  </property>
  <property fmtid="{D5CDD505-2E9C-101B-9397-08002B2CF9AE}" pid="16" name="b4c5b01d6c204394af15501c7e447331">
    <vt:lpwstr>Level II (RD_1_II)|329fb0ad-8ed8-4e73-abaa-d8881f33ed2a</vt:lpwstr>
  </property>
  <property fmtid="{D5CDD505-2E9C-101B-9397-08002B2CF9AE}" pid="17" name="m2489ac9119d484abc1790b5183501f0">
    <vt:lpwstr>Open|f87294c0-5917-49a1-8b9f-b6ecaae62a21</vt:lpwstr>
  </property>
  <property fmtid="{D5CDD505-2E9C-101B-9397-08002B2CF9AE}" pid="18" name="Marking">
    <vt:lpwstr>CUI</vt:lpwstr>
  </property>
  <property fmtid="{D5CDD505-2E9C-101B-9397-08002B2CF9AE}" pid="19" name="l549fbc4080b4daf9a141105daaaac0d">
    <vt:lpwstr>Grid Deployment Office|3e2e9bcd-dbf9-4615-a922-6d600386c5b0</vt:lpwstr>
  </property>
  <property fmtid="{D5CDD505-2E9C-101B-9397-08002B2CF9AE}" pid="20" name="of14d78f52f345898c0ddedd687ab3c2">
    <vt:lpwstr>Draft|44aca65a-a2b8-4064-ac99-6d3b27b9c145</vt:lpwstr>
  </property>
  <property fmtid="{D5CDD505-2E9C-101B-9397-08002B2CF9AE}" pid="21" name="Order">
    <vt:r8>84400</vt:r8>
  </property>
  <property fmtid="{D5CDD505-2E9C-101B-9397-08002B2CF9AE}" pid="22" name="xd_Signature">
    <vt:bool>false</vt:bool>
  </property>
  <property fmtid="{D5CDD505-2E9C-101B-9397-08002B2CF9AE}" pid="23" name="xd_ProgID">
    <vt:lpwstr/>
  </property>
  <property fmtid="{D5CDD505-2E9C-101B-9397-08002B2CF9AE}" pid="24" name="_dlc_DocId">
    <vt:lpwstr>KCF5KKRC4UZT-212404557-844</vt:lpwstr>
  </property>
  <property fmtid="{D5CDD505-2E9C-101B-9397-08002B2CF9AE}" pid="25" name="_dlc_DocIdUrl">
    <vt:lpwstr>https://usdoe.sharepoint.com/sites/OEBID/_layouts/15/DocIdRedir.aspx?ID=KCF5KKRC4UZT-212404557-844, KCF5KKRC4UZT-212404557-844</vt:lpwstr>
  </property>
  <property fmtid="{D5CDD505-2E9C-101B-9397-08002B2CF9AE}" pid="26" name="ComplianceAssetId">
    <vt:lpwstr/>
  </property>
  <property fmtid="{D5CDD505-2E9C-101B-9397-08002B2CF9AE}" pid="27" name="TemplateUrl">
    <vt:lpwstr/>
  </property>
  <property fmtid="{D5CDD505-2E9C-101B-9397-08002B2CF9AE}" pid="28" name="_ExtendedDescription">
    <vt:lpwstr/>
  </property>
  <property fmtid="{D5CDD505-2E9C-101B-9397-08002B2CF9AE}" pid="29" name="TriggerFlowInfo">
    <vt:lpwstr/>
  </property>
</Properties>
</file>