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59" r:id="rId7"/>
    <p:sldId id="274" r:id="rId8"/>
    <p:sldId id="269" r:id="rId9"/>
    <p:sldId id="270" r:id="rId10"/>
    <p:sldId id="260" r:id="rId11"/>
    <p:sldId id="262" r:id="rId12"/>
    <p:sldId id="268" r:id="rId13"/>
    <p:sldId id="264" r:id="rId14"/>
    <p:sldId id="263" r:id="rId15"/>
    <p:sldId id="267" r:id="rId16"/>
    <p:sldId id="266" r:id="rId17"/>
    <p:sldId id="276" r:id="rId18"/>
    <p:sldId id="275" r:id="rId19"/>
    <p:sldId id="27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C2FE49-E422-17A8-AB0F-39AD18DCDA24}" name="Mackenzie, Madison" initials="MM" userId="S::madison.mackenzie@hq.doe.gov::652cded3-133a-4b1e-adda-5afbb05cff83" providerId="AD"/>
  <p188:author id="{79B0CC50-16E2-8D7E-4E48-D78D085ED538}" name="Swiatocha, Andrea" initials="SA" userId="S::andrea.swiatocha@hq.doe.gov::c77ff5c5-b197-4564-afa3-d64633d46e12" providerId="AD"/>
  <p188:author id="{479AF27F-24CF-8965-5876-77E9E926D5FD}" name="MacKenzie, Madison" initials="MM" userId="S::madison.mackenzie@edelman.com::c5f9498c-31cb-49f3-87d4-92f8c0b7fccb" providerId="AD"/>
  <p188:author id="{C7E84E8D-6711-2CF4-35DF-75E8FE5C347F}" name="Tompkins, Olivia (CONTR)" initials="TO(" userId="S::olivia.tompkins@hq.doe.gov::1df5c5d4-b453-4307-a13e-5a8612df2a88" providerId="AD"/>
  <p188:author id="{367D35E7-4DB7-9BDD-EEFE-63ADD02D101A}" name="Materese, Elizabeth" initials="ME" userId="S::elizabeth.materese@hq.doe.gov::e8951738-2ece-4c50-ab1d-9f91daea2231" providerId="AD"/>
  <p188:author id="{BF4011E8-34F5-D4DB-3A33-4FADAE5FB0B7}" name="Mancheno-gross, Sofia (CONTR)" initials="MgS(" userId="S::Sofia.Mancheno-Gross@hq.doe.gov::f776b45d-6db3-4a94-ba85-1bf2fa99b7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20D7E-3A3A-4F2D-AFC3-2179BB4D1F91}" v="19" dt="2023-06-29T18:25:06.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ACAD2-C829-4703-BC6A-58E41610E0AD}" type="datetimeFigureOut">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7A32C-AACD-43D4-94C3-A3B0A1BA5268}" type="slidenum">
              <a:t>‹#›</a:t>
            </a:fld>
            <a:endParaRPr lang="en-US"/>
          </a:p>
        </p:txBody>
      </p:sp>
    </p:spTree>
    <p:extLst>
      <p:ext uri="{BB962C8B-B14F-4D97-AF65-F5344CB8AC3E}">
        <p14:creationId xmlns:p14="http://schemas.microsoft.com/office/powerpoint/2010/main" val="95742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418101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a:t>Website </a:t>
            </a:r>
            <a:r>
              <a:rPr lang="en-US" noProof="0" err="1"/>
              <a:t>url</a:t>
            </a:r>
            <a:r>
              <a:rPr lang="en-US" noProof="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6/29/2023</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s://tinyurl.com/2r3hw4tt"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tinyurl.com/2r3hw4tt"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ergy.gov/scep/renew-americas-schools-grant" TargetMode="External"/><Relationship Id="rId2" Type="http://schemas.openxmlformats.org/officeDocument/2006/relationships/hyperlink" Target="https://www.energy.gov/scep/renew-americas-schools" TargetMode="Externa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hyperlink" Target="mailto:SchoolsFOA@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nergy.gov/articles/biden-harris-administration-announces-178-million-improve-health-safety-and-lower-energy"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nergy.gov/articles/biden-harris-administration-announces-178-million-improve-health-safety-and-lower-energy"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facebook.com/energygov" TargetMode="External"/><Relationship Id="rId7" Type="http://schemas.openxmlformats.org/officeDocument/2006/relationships/hyperlink" Target="https://www.linkedin.com/company/office-of-state-and-community-energy-programs/" TargetMode="External"/><Relationship Id="rId2" Type="http://schemas.openxmlformats.org/officeDocument/2006/relationships/hyperlink" Target="https://www.energy.gov/" TargetMode="External"/><Relationship Id="rId1" Type="http://schemas.openxmlformats.org/officeDocument/2006/relationships/slideLayout" Target="../slideLayouts/slideLayout14.xml"/><Relationship Id="rId6" Type="http://schemas.openxmlformats.org/officeDocument/2006/relationships/hyperlink" Target="https://www.linkedin.com/company/u-s--department-of-energy/" TargetMode="External"/><Relationship Id="rId5" Type="http://schemas.openxmlformats.org/officeDocument/2006/relationships/hyperlink" Target="https://www.instagram.com/energy/?hl=en" TargetMode="External"/><Relationship Id="rId4" Type="http://schemas.openxmlformats.org/officeDocument/2006/relationships/hyperlink" Target="https://twitter.com/ENERGY" TargetMode="External"/></Relationships>
</file>

<file path=ppt/slides/_rels/slide9.xml.rels><?xml version="1.0" encoding="UTF-8" standalone="yes"?>
<Relationships xmlns="http://schemas.openxmlformats.org/package/2006/relationships"><Relationship Id="rId13" Type="http://schemas.openxmlformats.org/officeDocument/2006/relationships/hyperlink" Target="https://twitter.com/CCSDchargers" TargetMode="External"/><Relationship Id="rId18" Type="http://schemas.openxmlformats.org/officeDocument/2006/relationships/hyperlink" Target="https://www.facebook.com/FNSBGov/" TargetMode="External"/><Relationship Id="rId26" Type="http://schemas.openxmlformats.org/officeDocument/2006/relationships/hyperlink" Target="https://www.facebook.com/MatchbookLearningWP63/" TargetMode="External"/><Relationship Id="rId39" Type="http://schemas.openxmlformats.org/officeDocument/2006/relationships/hyperlink" Target="https://www.facebook.com/White-River-SD-School-District-Supt-107657817761085/" TargetMode="External"/><Relationship Id="rId21" Type="http://schemas.openxmlformats.org/officeDocument/2006/relationships/hyperlink" Target="https://twitter.com/jefcoed" TargetMode="External"/><Relationship Id="rId34" Type="http://schemas.openxmlformats.org/officeDocument/2006/relationships/hyperlink" Target="https://www.facebook.com/profile.php?id=100063453196135" TargetMode="External"/><Relationship Id="rId42" Type="http://schemas.openxmlformats.org/officeDocument/2006/relationships/hyperlink" Target="https://twitter.com/BilltownBombers" TargetMode="External"/><Relationship Id="rId7" Type="http://schemas.openxmlformats.org/officeDocument/2006/relationships/hyperlink" Target="https://www.facebook.com/BaltCoPS" TargetMode="External"/><Relationship Id="rId2" Type="http://schemas.openxmlformats.org/officeDocument/2006/relationships/hyperlink" Target="https://twitter.com/acpsk12" TargetMode="External"/><Relationship Id="rId16" Type="http://schemas.openxmlformats.org/officeDocument/2006/relationships/hyperlink" Target="https://www.facebook.com/clintonschooldistrict" TargetMode="External"/><Relationship Id="rId20" Type="http://schemas.openxmlformats.org/officeDocument/2006/relationships/hyperlink" Target="https://www.facebook.com/greenupschools" TargetMode="External"/><Relationship Id="rId29" Type="http://schemas.openxmlformats.org/officeDocument/2006/relationships/hyperlink" Target="https://twitter.com/natickps" TargetMode="External"/><Relationship Id="rId41" Type="http://schemas.openxmlformats.org/officeDocument/2006/relationships/hyperlink" Target="https://www.facebook.com/WilliamPennSchoolDistrict/" TargetMode="External"/><Relationship Id="rId1" Type="http://schemas.openxmlformats.org/officeDocument/2006/relationships/slideLayout" Target="../slideLayouts/slideLayout14.xml"/><Relationship Id="rId6" Type="http://schemas.openxmlformats.org/officeDocument/2006/relationships/hyperlink" Target="https://twitter.com/BaltCoPS" TargetMode="External"/><Relationship Id="rId11" Type="http://schemas.openxmlformats.org/officeDocument/2006/relationships/hyperlink" Target="https://www.facebook.com/CLBSchools/" TargetMode="External"/><Relationship Id="rId24" Type="http://schemas.openxmlformats.org/officeDocument/2006/relationships/hyperlink" Target="https://www.facebook.com/kaneeducationfoundation/" TargetMode="External"/><Relationship Id="rId32" Type="http://schemas.openxmlformats.org/officeDocument/2006/relationships/hyperlink" Target="https://www.facebook.com/northwascoschools" TargetMode="External"/><Relationship Id="rId37" Type="http://schemas.openxmlformats.org/officeDocument/2006/relationships/hyperlink" Target="https://www.facebook.com/StMariesSD" TargetMode="External"/><Relationship Id="rId40" Type="http://schemas.openxmlformats.org/officeDocument/2006/relationships/hyperlink" Target="https://twitter.com/_WilliamPennSD" TargetMode="External"/><Relationship Id="rId5" Type="http://schemas.openxmlformats.org/officeDocument/2006/relationships/hyperlink" Target="https://www.facebook.com/austinisd" TargetMode="External"/><Relationship Id="rId15" Type="http://schemas.openxmlformats.org/officeDocument/2006/relationships/hyperlink" Target="https://twitter.com/clintonschoold1" TargetMode="External"/><Relationship Id="rId23" Type="http://schemas.openxmlformats.org/officeDocument/2006/relationships/hyperlink" Target="https://twitter.com/kaneschools" TargetMode="External"/><Relationship Id="rId28" Type="http://schemas.openxmlformats.org/officeDocument/2006/relationships/hyperlink" Target="https://www.facebook.com/MSCSK12/" TargetMode="External"/><Relationship Id="rId36" Type="http://schemas.openxmlformats.org/officeDocument/2006/relationships/hyperlink" Target="https://www.facebook.com/PortervilleUnified/" TargetMode="External"/><Relationship Id="rId10" Type="http://schemas.openxmlformats.org/officeDocument/2006/relationships/hyperlink" Target="https://twitter.com/CLBSchools" TargetMode="External"/><Relationship Id="rId19" Type="http://schemas.openxmlformats.org/officeDocument/2006/relationships/hyperlink" Target="https://twitter.com/GreenupSchools" TargetMode="External"/><Relationship Id="rId31" Type="http://schemas.openxmlformats.org/officeDocument/2006/relationships/hyperlink" Target="https://twitter.com/NWCSD21" TargetMode="External"/><Relationship Id="rId44" Type="http://schemas.openxmlformats.org/officeDocument/2006/relationships/hyperlink" Target="https://www.facebook.com/profile.php?id=100063617739095" TargetMode="External"/><Relationship Id="rId4" Type="http://schemas.openxmlformats.org/officeDocument/2006/relationships/hyperlink" Target="https://twitter.com/austinisd" TargetMode="External"/><Relationship Id="rId9" Type="http://schemas.openxmlformats.org/officeDocument/2006/relationships/hyperlink" Target="https://www.facebook.com/BridgeportPSchls/" TargetMode="External"/><Relationship Id="rId14" Type="http://schemas.openxmlformats.org/officeDocument/2006/relationships/hyperlink" Target="https://www.facebook.com/choctawchargers/" TargetMode="External"/><Relationship Id="rId22" Type="http://schemas.openxmlformats.org/officeDocument/2006/relationships/hyperlink" Target="https://www.facebook.com/JEFCOED/" TargetMode="External"/><Relationship Id="rId27" Type="http://schemas.openxmlformats.org/officeDocument/2006/relationships/hyperlink" Target="https://twitter.com/MSCSK12" TargetMode="External"/><Relationship Id="rId30" Type="http://schemas.openxmlformats.org/officeDocument/2006/relationships/hyperlink" Target="https://www.facebook.com/natickps/" TargetMode="External"/><Relationship Id="rId35" Type="http://schemas.openxmlformats.org/officeDocument/2006/relationships/hyperlink" Target="https://twitter.com/portervilleusd" TargetMode="External"/><Relationship Id="rId43" Type="http://schemas.openxmlformats.org/officeDocument/2006/relationships/hyperlink" Target="https://www.facebook.com/WilliamsfieldSchools/" TargetMode="External"/><Relationship Id="rId8" Type="http://schemas.openxmlformats.org/officeDocument/2006/relationships/hyperlink" Target="https://twitter.com/BridgeportPSchl" TargetMode="External"/><Relationship Id="rId3" Type="http://schemas.openxmlformats.org/officeDocument/2006/relationships/hyperlink" Target="https://www.facebook.com/acpsk12" TargetMode="External"/><Relationship Id="rId12" Type="http://schemas.openxmlformats.org/officeDocument/2006/relationships/hyperlink" Target="https://www.facebook.com/charloschools/" TargetMode="External"/><Relationship Id="rId17" Type="http://schemas.openxmlformats.org/officeDocument/2006/relationships/hyperlink" Target="https://twitter.com/OfficialFNSB" TargetMode="External"/><Relationship Id="rId25" Type="http://schemas.openxmlformats.org/officeDocument/2006/relationships/hyperlink" Target="https://twitter.com/MatchbookLearn" TargetMode="External"/><Relationship Id="rId33" Type="http://schemas.openxmlformats.org/officeDocument/2006/relationships/hyperlink" Target="https://twitter.com/nottowayschools" TargetMode="External"/><Relationship Id="rId38" Type="http://schemas.openxmlformats.org/officeDocument/2006/relationships/hyperlink" Target="https://www.facebook.com/groups/228137787313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title"/>
          </p:nvPr>
        </p:nvSpPr>
        <p:spPr>
          <a:xfrm>
            <a:off x="333375" y="2375065"/>
            <a:ext cx="7849685" cy="2654135"/>
          </a:xfrm>
        </p:spPr>
        <p:txBody>
          <a:bodyPr anchor="b">
            <a:noAutofit/>
          </a:bodyPr>
          <a:lstStyle/>
          <a:p>
            <a:pPr>
              <a:lnSpc>
                <a:spcPct val="100000"/>
              </a:lnSpc>
              <a:spcBef>
                <a:spcPts val="1200"/>
              </a:spcBef>
              <a:spcAft>
                <a:spcPts val="600"/>
              </a:spcAft>
            </a:pPr>
            <a:r>
              <a:rPr lang="en-US" sz="4400" b="1">
                <a:latin typeface="Avenir Next LT Pro Demi"/>
              </a:rPr>
              <a:t>Renew America’s Schools</a:t>
            </a:r>
            <a:br>
              <a:rPr lang="en-US" sz="4400" b="1">
                <a:latin typeface="Avenir Next LT Pro Demi" panose="020B0704020202020204" pitchFamily="34" charset="0"/>
              </a:rPr>
            </a:br>
            <a:r>
              <a:rPr lang="en-US" sz="4400" b="1">
                <a:solidFill>
                  <a:schemeClr val="accent4"/>
                </a:solidFill>
                <a:latin typeface="Avenir Next LT Pro Demi"/>
              </a:rPr>
              <a:t>Media Promotion Toolkit</a:t>
            </a:r>
            <a:br>
              <a:rPr lang="en-US" sz="4400" b="1">
                <a:latin typeface="Avenir Next LT Pro Demi" panose="020B0704020202020204" pitchFamily="34" charset="0"/>
              </a:rPr>
            </a:br>
            <a:r>
              <a:rPr lang="en-US" sz="4000" b="1">
                <a:latin typeface="Avenir Next LT Pro Demi"/>
              </a:rPr>
              <a:t>2022-2023 Selections</a:t>
            </a:r>
            <a:br>
              <a:rPr lang="en-US" sz="3400" b="1"/>
            </a:br>
            <a:br>
              <a:rPr lang="en-US" sz="3400" b="1"/>
            </a:br>
            <a:r>
              <a:rPr lang="en-US" sz="1800" b="1">
                <a:latin typeface="Avenir Next LT Pro Demi"/>
              </a:rPr>
              <a:t>June 29, 2023</a:t>
            </a:r>
          </a:p>
        </p:txBody>
      </p:sp>
      <p:sp>
        <p:nvSpPr>
          <p:cNvPr id="6" name="Rectangle 5">
            <a:extLst>
              <a:ext uri="{FF2B5EF4-FFF2-40B4-BE49-F238E27FC236}">
                <a16:creationId xmlns:a16="http://schemas.microsoft.com/office/drawing/2014/main" id="{A4CCCDE1-53F0-6A43-3A64-99935D3C6184}"/>
              </a:ext>
            </a:extLst>
          </p:cNvPr>
          <p:cNvSpPr/>
          <p:nvPr/>
        </p:nvSpPr>
        <p:spPr>
          <a:xfrm>
            <a:off x="333375" y="6273197"/>
            <a:ext cx="171450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8" name="Picture 4">
            <a:extLst>
              <a:ext uri="{FF2B5EF4-FFF2-40B4-BE49-F238E27FC236}">
                <a16:creationId xmlns:a16="http://schemas.microsoft.com/office/drawing/2014/main" id="{9F955906-0D08-2F33-62F9-00DD7F74D9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612" y="5571669"/>
            <a:ext cx="3503921" cy="928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4998596-65D6-9E6A-978A-1C4A854FEE3F}"/>
              </a:ext>
            </a:extLst>
          </p:cNvPr>
          <p:cNvSpPr/>
          <p:nvPr/>
        </p:nvSpPr>
        <p:spPr>
          <a:xfrm>
            <a:off x="10931703" y="6174769"/>
            <a:ext cx="1184797" cy="65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1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54E75-F043-ACA1-2AC0-3F0E4D98946D}"/>
              </a:ext>
            </a:extLst>
          </p:cNvPr>
          <p:cNvSpPr>
            <a:spLocks noGrp="1"/>
          </p:cNvSpPr>
          <p:nvPr>
            <p:ph type="title"/>
          </p:nvPr>
        </p:nvSpPr>
        <p:spPr>
          <a:xfrm>
            <a:off x="538716" y="592452"/>
            <a:ext cx="11150600" cy="920336"/>
          </a:xfrm>
        </p:spPr>
        <p:txBody>
          <a:bodyPr/>
          <a:lstStyle/>
          <a:p>
            <a:r>
              <a:rPr lang="en-US">
                <a:latin typeface="Avenir Next LT Pro Demi" panose="020B0704020202020204" pitchFamily="34" charset="0"/>
              </a:rPr>
              <a:t>Twitter: Sample content</a:t>
            </a:r>
          </a:p>
        </p:txBody>
      </p:sp>
      <p:sp>
        <p:nvSpPr>
          <p:cNvPr id="5" name="Rectangle 4">
            <a:extLst>
              <a:ext uri="{FF2B5EF4-FFF2-40B4-BE49-F238E27FC236}">
                <a16:creationId xmlns:a16="http://schemas.microsoft.com/office/drawing/2014/main" id="{2B6566C5-52CF-935D-1398-6E456D39E5E0}"/>
              </a:ext>
            </a:extLst>
          </p:cNvPr>
          <p:cNvSpPr/>
          <p:nvPr/>
        </p:nvSpPr>
        <p:spPr>
          <a:xfrm>
            <a:off x="351552" y="6262473"/>
            <a:ext cx="1199846"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32B077-2396-796B-7FBA-ED5C49BE122A}"/>
              </a:ext>
            </a:extLst>
          </p:cNvPr>
          <p:cNvSpPr/>
          <p:nvPr/>
        </p:nvSpPr>
        <p:spPr>
          <a:xfrm>
            <a:off x="11219380" y="6339155"/>
            <a:ext cx="770562"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C5838F-F7D9-59C1-46B8-5395DB8E4772}"/>
              </a:ext>
            </a:extLst>
          </p:cNvPr>
          <p:cNvSpPr txBox="1"/>
          <p:nvPr/>
        </p:nvSpPr>
        <p:spPr>
          <a:xfrm>
            <a:off x="515939" y="1695414"/>
            <a:ext cx="11150599" cy="375552"/>
          </a:xfrm>
          <a:prstGeom prst="rect">
            <a:avLst/>
          </a:prstGeom>
          <a:noFill/>
        </p:spPr>
        <p:txBody>
          <a:bodyPr wrap="square" lIns="91440" tIns="45720" rIns="91440" bIns="45720" anchor="t">
            <a:spAutoFit/>
          </a:bodyPr>
          <a:lstStyle/>
          <a:p>
            <a:pPr marL="342900" indent="-342900">
              <a:lnSpc>
                <a:spcPct val="107000"/>
              </a:lnSpc>
              <a:spcAft>
                <a:spcPts val="800"/>
              </a:spcAft>
              <a:buFont typeface="+mj-lt"/>
              <a:buAutoNum type="arabicPeriod"/>
            </a:pPr>
            <a:endParaRPr lang="en-US" sz="1800" u="sng">
              <a:solidFill>
                <a:srgbClr val="0000FF"/>
              </a:solidFill>
              <a:effectLst/>
              <a:latin typeface="Calibri"/>
              <a:ea typeface="Calibri" panose="020F0502020204030204" pitchFamily="34" charset="0"/>
              <a:cs typeface="Calibri"/>
            </a:endParaRPr>
          </a:p>
        </p:txBody>
      </p:sp>
      <p:sp>
        <p:nvSpPr>
          <p:cNvPr id="7" name="TextBox 6">
            <a:extLst>
              <a:ext uri="{FF2B5EF4-FFF2-40B4-BE49-F238E27FC236}">
                <a16:creationId xmlns:a16="http://schemas.microsoft.com/office/drawing/2014/main" id="{5B423171-111A-79C5-69E0-258398B59F42}"/>
              </a:ext>
            </a:extLst>
          </p:cNvPr>
          <p:cNvSpPr txBox="1"/>
          <p:nvPr/>
        </p:nvSpPr>
        <p:spPr>
          <a:xfrm>
            <a:off x="515939" y="1942608"/>
            <a:ext cx="6876534" cy="4543680"/>
          </a:xfrm>
          <a:prstGeom prst="rect">
            <a:avLst/>
          </a:prstGeom>
          <a:noFill/>
        </p:spPr>
        <p:txBody>
          <a:bodyPr wrap="square" lIns="91440" tIns="45720" rIns="91440" bIns="45720" anchor="t">
            <a:spAutoFit/>
          </a:bodyPr>
          <a:lstStyle/>
          <a:p>
            <a:r>
              <a:rPr lang="en-US" i="1">
                <a:effectLst/>
                <a:ea typeface="Calibri" panose="020F0502020204030204" pitchFamily="34" charset="0"/>
                <a:cs typeface="Segoe UI Emoji" panose="020B0502040204020203" pitchFamily="34" charset="0"/>
              </a:rPr>
              <a:t>Option 1:</a:t>
            </a:r>
            <a:r>
              <a:rPr lang="en-US" i="1">
                <a:ea typeface="Calibri" panose="020F0502020204030204" pitchFamily="34" charset="0"/>
                <a:cs typeface="Segoe UI Emoji" panose="020B0502040204020203" pitchFamily="34" charset="0"/>
              </a:rPr>
              <a:t> </a:t>
            </a:r>
          </a:p>
          <a:p>
            <a:r>
              <a:rPr lang="en-US">
                <a:ea typeface="+mn-lt"/>
                <a:cs typeface="+mn-lt"/>
              </a:rPr>
              <a:t>Today kickstarts a first-of-its-kind investment in school infrastructure to create healthier learning environments for America’s students. </a:t>
            </a:r>
          </a:p>
          <a:p>
            <a:endParaRPr lang="en-US">
              <a:ea typeface="+mn-lt"/>
              <a:cs typeface="+mn-lt"/>
            </a:endParaRPr>
          </a:p>
          <a:p>
            <a:r>
              <a:rPr lang="en-US">
                <a:ea typeface="+mn-lt"/>
                <a:cs typeface="+mn-lt"/>
              </a:rPr>
              <a:t>Join us in congratulating the 24 LEAs selected for funding in the first round of the #RenewAmericasSchools grant! 🥳 </a:t>
            </a:r>
            <a:r>
              <a:rPr lang="en-US">
                <a:ea typeface="+mn-lt"/>
                <a:cs typeface="+mn-lt"/>
                <a:hlinkClick r:id="rId2"/>
              </a:rPr>
              <a:t>https://tinyurl.com/2r3hw4tt</a:t>
            </a:r>
            <a:endParaRPr lang="en-US">
              <a:ea typeface="+mn-lt"/>
              <a:cs typeface="+mn-lt"/>
            </a:endParaRPr>
          </a:p>
          <a:p>
            <a:pPr marL="457200" marR="0">
              <a:lnSpc>
                <a:spcPct val="107000"/>
              </a:lnSpc>
              <a:spcBef>
                <a:spcPts val="0"/>
              </a:spcBef>
              <a:spcAft>
                <a:spcPts val="0"/>
              </a:spcAft>
            </a:pPr>
            <a:endParaRPr lang="en-US">
              <a:solidFill>
                <a:srgbClr val="000000"/>
              </a:solidFill>
              <a:ea typeface="Calibri" panose="020F0502020204030204" pitchFamily="34" charset="0"/>
              <a:cs typeface="Calibri" panose="020F0502020204030204" pitchFamily="34" charset="0"/>
            </a:endParaRPr>
          </a:p>
          <a:p>
            <a:r>
              <a:rPr lang="en-US" i="1">
                <a:effectLst/>
                <a:ea typeface="Calibri" panose="020F0502020204030204" pitchFamily="34" charset="0"/>
                <a:cs typeface="Calibri"/>
              </a:rPr>
              <a:t>Option 2:</a:t>
            </a:r>
            <a:r>
              <a:rPr lang="en-US" i="1">
                <a:ea typeface="Calibri" panose="020F0502020204030204" pitchFamily="34" charset="0"/>
                <a:cs typeface="Calibri"/>
              </a:rPr>
              <a:t> </a:t>
            </a:r>
          </a:p>
          <a:p>
            <a:r>
              <a:rPr lang="en-US">
                <a:ea typeface="+mn-lt"/>
                <a:cs typeface="+mn-lt"/>
              </a:rPr>
              <a:t>With over 200 applications and $1.62B in requested funding, interest in the #RenewAmericasSchools grant has been unprecedented. </a:t>
            </a:r>
          </a:p>
          <a:p>
            <a:endParaRPr lang="en-US">
              <a:ea typeface="+mn-lt"/>
              <a:cs typeface="+mn-lt"/>
            </a:endParaRPr>
          </a:p>
          <a:p>
            <a:r>
              <a:rPr lang="en-US">
                <a:ea typeface="+mn-lt"/>
                <a:cs typeface="+mn-lt"/>
              </a:rPr>
              <a:t>In response @ENERGY has more than doubled the funding for the 24 selected Local Education Agencies - to $178M!🤩 </a:t>
            </a:r>
            <a:r>
              <a:rPr lang="en-US">
                <a:ea typeface="+mn-lt"/>
                <a:cs typeface="+mn-lt"/>
                <a:hlinkClick r:id="rId2"/>
              </a:rPr>
              <a:t>https://tinyurl.com/2r3hw4tt</a:t>
            </a:r>
            <a:endParaRPr lang="en-US">
              <a:ea typeface="+mn-lt"/>
              <a:cs typeface="+mn-lt"/>
            </a:endParaRPr>
          </a:p>
          <a:p>
            <a:endParaRPr lang="en-US" i="1">
              <a:effectLst/>
              <a:ea typeface="Calibri" panose="020F0502020204030204" pitchFamily="34" charset="0"/>
              <a:cs typeface="Calibri"/>
            </a:endParaRPr>
          </a:p>
        </p:txBody>
      </p:sp>
    </p:spTree>
    <p:extLst>
      <p:ext uri="{BB962C8B-B14F-4D97-AF65-F5344CB8AC3E}">
        <p14:creationId xmlns:p14="http://schemas.microsoft.com/office/powerpoint/2010/main" val="373380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B338-5CE9-AEA1-7AF2-25A94ABE7576}"/>
              </a:ext>
            </a:extLst>
          </p:cNvPr>
          <p:cNvSpPr>
            <a:spLocks noGrp="1"/>
          </p:cNvSpPr>
          <p:nvPr>
            <p:ph idx="1"/>
          </p:nvPr>
        </p:nvSpPr>
        <p:spPr>
          <a:xfrm>
            <a:off x="78581" y="1015846"/>
            <a:ext cx="5460012" cy="4838845"/>
          </a:xfrm>
          <a:solidFill>
            <a:schemeClr val="accent2">
              <a:lumMod val="20000"/>
              <a:lumOff val="80000"/>
              <a:alpha val="27000"/>
            </a:schemeClr>
          </a:solidFill>
          <a:ln>
            <a:solidFill>
              <a:schemeClr val="accent1"/>
            </a:solidFill>
            <a:prstDash val="dash"/>
          </a:ln>
        </p:spPr>
        <p:txBody>
          <a:bodyPr vert="horz" lIns="91440" tIns="45720" rIns="91440" bIns="45720" rtlCol="0" anchor="t">
            <a:noAutofit/>
          </a:bodyPr>
          <a:lstStyle/>
          <a:p>
            <a:pPr marL="0" indent="0">
              <a:spcBef>
                <a:spcPts val="500"/>
              </a:spcBef>
              <a:buNone/>
            </a:pPr>
            <a:r>
              <a:rPr lang="en-US" sz="1600">
                <a:effectLst/>
                <a:latin typeface="Avenir Next LT Pro"/>
                <a:ea typeface="Calibri" panose="020F0502020204030204" pitchFamily="34" charset="0"/>
                <a:cs typeface="Calibri"/>
              </a:rPr>
              <a:t>Option 1:</a:t>
            </a:r>
            <a:r>
              <a:rPr lang="en-US" sz="1400">
                <a:latin typeface="Avenir Next LT Pro Light"/>
                <a:ea typeface="+mn-lt"/>
                <a:cs typeface="+mn-lt"/>
              </a:rPr>
              <a:t>📢 Exciting News for K-12 Public Schools: DOE just announced the first round of Selectees for the Renew America's Schools grant! This competitive award, part of the $500 million Renew America’s School Program, aims to improve energy efficiency, lower costs, and enhance learning environments in public school buildings.</a:t>
            </a:r>
          </a:p>
          <a:p>
            <a:pPr marL="0" indent="0">
              <a:spcBef>
                <a:spcPts val="500"/>
              </a:spcBef>
              <a:buNone/>
            </a:pPr>
            <a:r>
              <a:rPr lang="en-US" sz="1400">
                <a:latin typeface="Avenir Next LT Pro Light"/>
                <a:ea typeface="+mn-lt"/>
                <a:cs typeface="+mn-lt"/>
              </a:rPr>
              <a:t>Engagement with this funding opportunity was unprecedented.  LEAs from 48 states and two Territories submitted over 1,000 concept papers, totaling $5.5 billion in requests.  After receiving feedback on their project proposals, 236 LEAs from 44 states submitted eligible full applications, with requests totaling $1.62 billion.  In response to this demand, the Department of Energy increased its funding for Round 1 of the competition from $80 million to $178 million. </a:t>
            </a:r>
          </a:p>
          <a:p>
            <a:pPr marL="0" indent="0">
              <a:spcBef>
                <a:spcPts val="500"/>
              </a:spcBef>
              <a:buNone/>
            </a:pPr>
            <a:r>
              <a:rPr lang="en-US" sz="1400">
                <a:latin typeface="Avenir Next LT Pro Light"/>
                <a:ea typeface="+mn-lt"/>
                <a:cs typeface="+mn-lt"/>
              </a:rPr>
              <a:t>The Renew America's Schools program focuses on modernizing school infrastructure and promoting energy improvements that foster healthier and safer learning environments.  We are excited to support the 24 Selectees in their efforts to reduce energy use while bringing cleaner air, better lighting, and more occupancy comfort to their classrooms.  Stay tuned for more updates as we continue to drive energy improvements in schools nationwide. #RenewAmericasSchools #EnergyEfficiency #Education</a:t>
            </a:r>
            <a:endParaRPr lang="en-US" sz="1400">
              <a:latin typeface="Avenir Next LT Pro Light"/>
            </a:endParaRPr>
          </a:p>
          <a:p>
            <a:pPr marL="0" indent="0">
              <a:spcBef>
                <a:spcPts val="500"/>
              </a:spcBef>
              <a:buNone/>
            </a:pPr>
            <a:r>
              <a:rPr lang="en-US" sz="1400">
                <a:effectLst/>
                <a:latin typeface="Avenir Next LT Pro Light"/>
                <a:ea typeface="Calibri" panose="020F0502020204030204" pitchFamily="34" charset="0"/>
                <a:cs typeface="Calibri" panose="020F0502020204030204" pitchFamily="34" charset="0"/>
                <a:hlinkClick r:id="rId2"/>
              </a:rPr>
              <a:t>https://tinyurl.com/2r3hw4tt</a:t>
            </a:r>
            <a:endParaRPr lang="en-US" sz="1400">
              <a:effectLst/>
              <a:latin typeface="Avenir Next LT Pro Light"/>
              <a:ea typeface="Calibri" panose="020F0502020204030204" pitchFamily="34" charset="0"/>
              <a:cs typeface="Calibri" panose="020F0502020204030204" pitchFamily="34" charset="0"/>
            </a:endParaRPr>
          </a:p>
          <a:p>
            <a:pPr marL="0" indent="0">
              <a:spcBef>
                <a:spcPts val="500"/>
              </a:spcBef>
              <a:buNone/>
            </a:pPr>
            <a:endParaRPr lang="en-US" sz="1400">
              <a:effectLst/>
              <a:latin typeface="Avenir Next LT Pro Light"/>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96D5E183-D03F-4D5F-21B7-AC11FA2A909D}"/>
              </a:ext>
            </a:extLst>
          </p:cNvPr>
          <p:cNvSpPr>
            <a:spLocks noGrp="1"/>
          </p:cNvSpPr>
          <p:nvPr>
            <p:ph type="title"/>
          </p:nvPr>
        </p:nvSpPr>
        <p:spPr>
          <a:xfrm>
            <a:off x="520700" y="-155503"/>
            <a:ext cx="11150600" cy="920336"/>
          </a:xfrm>
        </p:spPr>
        <p:txBody>
          <a:bodyPr/>
          <a:lstStyle/>
          <a:p>
            <a:r>
              <a:rPr lang="en-US">
                <a:latin typeface="Avenir Next LT Pro Demi" panose="020B0704020202020204" pitchFamily="34" charset="0"/>
              </a:rPr>
              <a:t>LinkedIn or Facebook: sample content</a:t>
            </a:r>
          </a:p>
        </p:txBody>
      </p:sp>
      <p:sp>
        <p:nvSpPr>
          <p:cNvPr id="5" name="Rectangle 4">
            <a:extLst>
              <a:ext uri="{FF2B5EF4-FFF2-40B4-BE49-F238E27FC236}">
                <a16:creationId xmlns:a16="http://schemas.microsoft.com/office/drawing/2014/main" id="{371E99F5-07FE-041F-38A8-26215EE38708}"/>
              </a:ext>
            </a:extLst>
          </p:cNvPr>
          <p:cNvSpPr/>
          <p:nvPr/>
        </p:nvSpPr>
        <p:spPr>
          <a:xfrm>
            <a:off x="308225" y="6272356"/>
            <a:ext cx="1428108"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0DF654-1312-C9F7-E83A-64004C79E333}"/>
              </a:ext>
            </a:extLst>
          </p:cNvPr>
          <p:cNvSpPr/>
          <p:nvPr/>
        </p:nvSpPr>
        <p:spPr>
          <a:xfrm>
            <a:off x="11209106" y="6349429"/>
            <a:ext cx="674669"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70BD3A-390C-81D0-0FC0-8880499D7E57}"/>
              </a:ext>
            </a:extLst>
          </p:cNvPr>
          <p:cNvSpPr txBox="1"/>
          <p:nvPr/>
        </p:nvSpPr>
        <p:spPr>
          <a:xfrm>
            <a:off x="5897205" y="2337105"/>
            <a:ext cx="6195337" cy="4431983"/>
          </a:xfrm>
          <a:prstGeom prst="rect">
            <a:avLst/>
          </a:prstGeom>
          <a:solidFill>
            <a:schemeClr val="accent2">
              <a:lumMod val="20000"/>
              <a:lumOff val="80000"/>
              <a:alpha val="27000"/>
            </a:schemeClr>
          </a:solidFill>
          <a:ln>
            <a:solidFill>
              <a:schemeClr val="accent1"/>
            </a:solidFill>
            <a:prstDash val="dash"/>
          </a:ln>
        </p:spPr>
        <p:txBody>
          <a:bodyPr wrap="square" lIns="91440" tIns="45720" rIns="91440" bIns="45720" rtlCol="0" anchor="t">
            <a:spAutoFit/>
          </a:bodyPr>
          <a:lstStyle/>
          <a:p>
            <a:r>
              <a:rPr lang="en-US" sz="1600">
                <a:latin typeface="Avenir Next LT Pro"/>
                <a:ea typeface="Calibri" panose="020F0502020204030204" pitchFamily="34" charset="0"/>
                <a:cs typeface="Calibri"/>
              </a:rPr>
              <a:t>Option 2:</a:t>
            </a:r>
            <a:r>
              <a:rPr lang="en-US" sz="1600" b="1">
                <a:latin typeface="Avenir Next LT Pro Light"/>
                <a:ea typeface="Calibri" panose="020F0502020204030204" pitchFamily="34" charset="0"/>
                <a:cs typeface="Calibri"/>
              </a:rPr>
              <a:t> </a:t>
            </a:r>
            <a:r>
              <a:rPr lang="en-US" sz="1400">
                <a:latin typeface="Avenir Next LT Pro Light"/>
                <a:ea typeface="+mn-lt"/>
                <a:cs typeface="+mn-lt"/>
              </a:rPr>
              <a:t>Join us in congratulating the 24 Local Education Agencies (LEAs) selected for the first round of funding from the Renew America’s Schools grant. This competitive award, a part of President Biden’s Investing in America platform, identified a significant national gap in school infrastructure funding and tapped into the ⚡energy of local communities to effect change.  We challenged LEAs to develop projects that would promote health, safety, and energy improvements in their buildings.  We received an unprecedented 236 full applications from 44 states, seeking a total of $1.62 billion in funding assistance. </a:t>
            </a:r>
          </a:p>
          <a:p>
            <a:r>
              <a:rPr lang="en-US" sz="1400">
                <a:latin typeface="Avenir Next LT Pro Light"/>
                <a:ea typeface="+mn-lt"/>
                <a:cs typeface="+mn-lt"/>
              </a:rPr>
              <a:t>Due to high demand and the overwhelming evidence of public need, we have increased the total funding available in the first round of the competition from $80 to $178 million.  These funds will directly impact about 74,000 students and 5,000 teachers across 97 buildings.  Supported projects will improve indoor air quality, improve lighting, create more comfortable learning environments, reduce community exposures to pollution, and reduce energy use through improved efficiency and the implementation of renewable technologies.  </a:t>
            </a:r>
          </a:p>
          <a:p>
            <a:r>
              <a:rPr lang="en-US" sz="1400">
                <a:latin typeface="Avenir Next LT Pro Light"/>
                <a:ea typeface="+mn-lt"/>
                <a:cs typeface="+mn-lt"/>
              </a:rPr>
              <a:t> Click here to learn more about the Renew America’s Schools grant and the 24 Round 1 Selectees. </a:t>
            </a:r>
          </a:p>
          <a:p>
            <a:r>
              <a:rPr lang="en-US" sz="1400">
                <a:latin typeface="Avenir Next LT Pro Light"/>
                <a:ea typeface="+mn-lt"/>
                <a:cs typeface="+mn-lt"/>
                <a:hlinkClick r:id="rId2"/>
              </a:rPr>
              <a:t>https://tinyurl.com/2r3hw4tt</a:t>
            </a:r>
            <a:endParaRPr lang="en-US" sz="1400">
              <a:latin typeface="Avenir Next LT Pro Light"/>
              <a:ea typeface="+mn-lt"/>
              <a:cs typeface="+mn-lt"/>
            </a:endParaRPr>
          </a:p>
        </p:txBody>
      </p:sp>
    </p:spTree>
    <p:extLst>
      <p:ext uri="{BB962C8B-B14F-4D97-AF65-F5344CB8AC3E}">
        <p14:creationId xmlns:p14="http://schemas.microsoft.com/office/powerpoint/2010/main" val="395056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C71E50-6E00-7549-F6D5-DE555BC623A3}"/>
              </a:ext>
            </a:extLst>
          </p:cNvPr>
          <p:cNvSpPr>
            <a:spLocks noGrp="1"/>
          </p:cNvSpPr>
          <p:nvPr>
            <p:ph type="sldNum" sz="quarter" idx="12"/>
          </p:nvPr>
        </p:nvSpPr>
        <p:spPr/>
        <p:txBody>
          <a:bodyPr/>
          <a:lstStyle/>
          <a:p>
            <a:fld id="{9EC71654-96A5-4280-94F3-931C61A9F92C}" type="slidenum">
              <a:rPr lang="en-US" noProof="0" smtClean="0"/>
              <a:pPr/>
              <a:t>12</a:t>
            </a:fld>
            <a:endParaRPr lang="en-US" noProof="0"/>
          </a:p>
        </p:txBody>
      </p:sp>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396350" y="565837"/>
            <a:ext cx="10847758" cy="920336"/>
          </a:xfrm>
        </p:spPr>
        <p:txBody>
          <a:bodyPr/>
          <a:lstStyle/>
          <a:p>
            <a:r>
              <a:rPr lang="en-US">
                <a:latin typeface="Avenir Next LT Pro Demi" panose="020B0704020202020204" pitchFamily="34" charset="0"/>
              </a:rPr>
              <a:t>images for promotional use</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7" name="Rectangle 1">
            <a:extLst>
              <a:ext uri="{FF2B5EF4-FFF2-40B4-BE49-F238E27FC236}">
                <a16:creationId xmlns:a16="http://schemas.microsoft.com/office/drawing/2014/main" id="{4C78CC88-30DF-DC21-B747-6788F44444BA}"/>
              </a:ext>
            </a:extLst>
          </p:cNvPr>
          <p:cNvSpPr>
            <a:spLocks noChangeArrowheads="1"/>
          </p:cNvSpPr>
          <p:nvPr/>
        </p:nvSpPr>
        <p:spPr bwMode="auto">
          <a:xfrm>
            <a:off x="396350" y="39538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cs typeface="Calibri" panose="020F0502020204030204" pitchFamily="34" charset="0"/>
              </a:rPr>
              <a:t>1200x400</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40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p>
        </p:txBody>
      </p:sp>
      <p:pic>
        <p:nvPicPr>
          <p:cNvPr id="5" name="Picture 4" descr="A group of people in front of a building&#10;&#10;Description automatically generated with medium confidence">
            <a:extLst>
              <a:ext uri="{FF2B5EF4-FFF2-40B4-BE49-F238E27FC236}">
                <a16:creationId xmlns:a16="http://schemas.microsoft.com/office/drawing/2014/main" id="{73BFD078-5952-FCAE-9699-4072A3BA1540}"/>
              </a:ext>
            </a:extLst>
          </p:cNvPr>
          <p:cNvPicPr>
            <a:picLocks noChangeAspect="1"/>
          </p:cNvPicPr>
          <p:nvPr/>
        </p:nvPicPr>
        <p:blipFill>
          <a:blip r:embed="rId2"/>
          <a:stretch>
            <a:fillRect/>
          </a:stretch>
        </p:blipFill>
        <p:spPr>
          <a:xfrm>
            <a:off x="486021" y="2504974"/>
            <a:ext cx="11219958" cy="3749336"/>
          </a:xfrm>
          <a:prstGeom prst="rect">
            <a:avLst/>
          </a:prstGeom>
        </p:spPr>
      </p:pic>
      <p:sp>
        <p:nvSpPr>
          <p:cNvPr id="8" name="Rectangle 7">
            <a:extLst>
              <a:ext uri="{FF2B5EF4-FFF2-40B4-BE49-F238E27FC236}">
                <a16:creationId xmlns:a16="http://schemas.microsoft.com/office/drawing/2014/main" id="{6930329D-E114-5E7F-89B9-1672FCEF27B8}"/>
              </a:ext>
            </a:extLst>
          </p:cNvPr>
          <p:cNvSpPr/>
          <p:nvPr/>
        </p:nvSpPr>
        <p:spPr>
          <a:xfrm>
            <a:off x="277402" y="6267698"/>
            <a:ext cx="1654140" cy="451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B82CE0A-A71C-EA97-CAD1-F3D983FCE969}"/>
              </a:ext>
            </a:extLst>
          </p:cNvPr>
          <p:cNvPicPr>
            <a:picLocks noChangeAspect="1"/>
          </p:cNvPicPr>
          <p:nvPr/>
        </p:nvPicPr>
        <p:blipFill>
          <a:blip r:embed="rId3"/>
          <a:stretch>
            <a:fillRect/>
          </a:stretch>
        </p:blipFill>
        <p:spPr>
          <a:xfrm>
            <a:off x="11168026" y="6358618"/>
            <a:ext cx="685800" cy="466725"/>
          </a:xfrm>
          <a:prstGeom prst="rect">
            <a:avLst/>
          </a:prstGeom>
        </p:spPr>
      </p:pic>
    </p:spTree>
    <p:extLst>
      <p:ext uri="{BB962C8B-B14F-4D97-AF65-F5344CB8AC3E}">
        <p14:creationId xmlns:p14="http://schemas.microsoft.com/office/powerpoint/2010/main" val="242450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5" name="Rectangle 1">
            <a:extLst>
              <a:ext uri="{FF2B5EF4-FFF2-40B4-BE49-F238E27FC236}">
                <a16:creationId xmlns:a16="http://schemas.microsoft.com/office/drawing/2014/main" id="{69ABE9AF-BEDD-77B9-4BC2-4F46768462DB}"/>
              </a:ext>
            </a:extLst>
          </p:cNvPr>
          <p:cNvSpPr>
            <a:spLocks noChangeArrowheads="1"/>
          </p:cNvSpPr>
          <p:nvPr/>
        </p:nvSpPr>
        <p:spPr bwMode="auto">
          <a:xfrm>
            <a:off x="-418590" y="2310346"/>
            <a:ext cx="6357831"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300"/>
              <a:t>					                     </a:t>
            </a:r>
            <a:r>
              <a:rPr lang="en-US" sz="1300"/>
              <a:t>859x409</a:t>
            </a:r>
          </a:p>
          <a:p>
            <a:br>
              <a:rPr lang="en-US" sz="800"/>
            </a:br>
            <a:endParaRPr kumimoji="0" lang="en-US" altLang="en-US" sz="600" b="0" i="0" u="none" strike="noStrike" cap="none" normalizeH="0" baseline="0">
              <a:ln>
                <a:noFill/>
              </a:ln>
              <a:solidFill>
                <a:schemeClr val="tx1"/>
              </a:solidFill>
              <a:effectLst/>
            </a:endParaRPr>
          </a:p>
          <a:p>
            <a:pPr eaLnBrk="0" fontAlgn="base" hangingPunct="0">
              <a:spcBef>
                <a:spcPct val="0"/>
              </a:spcBef>
              <a:spcAft>
                <a:spcPct val="0"/>
              </a:spcAft>
            </a:pPr>
            <a:r>
              <a:rPr lang="en-US" altLang="en-US">
                <a:latin typeface="Arial"/>
                <a:cs typeface="Arial"/>
              </a:rPr>
              <a:t> </a:t>
            </a:r>
            <a:r>
              <a:rPr lang="en-US" altLang="en-US" sz="24000">
                <a:latin typeface="Arial"/>
                <a:cs typeface="Arial"/>
              </a:rPr>
              <a:t>      </a:t>
            </a:r>
            <a:r>
              <a:rPr lang="en-US" altLang="en-US">
                <a:latin typeface="Arial"/>
                <a:cs typeface="Arial"/>
              </a:rPr>
              <a:t> </a:t>
            </a:r>
            <a:endParaRPr lang="en-US" altLang="en-US" sz="1800" b="0" i="0" u="none" strike="noStrike" cap="none" normalizeH="0" baseline="0">
              <a:ln>
                <a:noFill/>
              </a:ln>
              <a:effectLst/>
              <a:latin typeface="Arial" panose="020B0604020202020204" pitchFamily="34" charset="0"/>
              <a:cs typeface="Arial"/>
            </a:endParaRPr>
          </a:p>
        </p:txBody>
      </p:sp>
      <p:pic>
        <p:nvPicPr>
          <p:cNvPr id="10" name="Picture 9" descr="A group of people in front of a building&#10;&#10;Description automatically generated with medium confidence">
            <a:extLst>
              <a:ext uri="{FF2B5EF4-FFF2-40B4-BE49-F238E27FC236}">
                <a16:creationId xmlns:a16="http://schemas.microsoft.com/office/drawing/2014/main" id="{AF1977E4-CA68-58AF-1B9C-9EF16C25373D}"/>
              </a:ext>
            </a:extLst>
          </p:cNvPr>
          <p:cNvPicPr>
            <a:picLocks noChangeAspect="1"/>
          </p:cNvPicPr>
          <p:nvPr/>
        </p:nvPicPr>
        <p:blipFill>
          <a:blip r:embed="rId2"/>
          <a:stretch>
            <a:fillRect/>
          </a:stretch>
        </p:blipFill>
        <p:spPr>
          <a:xfrm>
            <a:off x="1448790" y="3001085"/>
            <a:ext cx="6446027" cy="3073106"/>
          </a:xfrm>
          <a:prstGeom prst="rect">
            <a:avLst/>
          </a:prstGeom>
        </p:spPr>
      </p:pic>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3"/>
          <a:stretch>
            <a:fillRect/>
          </a:stretch>
        </p:blipFill>
        <p:spPr>
          <a:xfrm>
            <a:off x="11228798" y="6282458"/>
            <a:ext cx="685800" cy="466725"/>
          </a:xfrm>
          <a:prstGeom prst="rect">
            <a:avLst/>
          </a:prstGeom>
        </p:spPr>
      </p:pic>
    </p:spTree>
    <p:extLst>
      <p:ext uri="{BB962C8B-B14F-4D97-AF65-F5344CB8AC3E}">
        <p14:creationId xmlns:p14="http://schemas.microsoft.com/office/powerpoint/2010/main" val="233506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pic>
        <p:nvPicPr>
          <p:cNvPr id="8" name="Picture 7" descr="A picture containing sky, screenshot, tree, outdoor&#10;&#10;Description automatically generated">
            <a:extLst>
              <a:ext uri="{FF2B5EF4-FFF2-40B4-BE49-F238E27FC236}">
                <a16:creationId xmlns:a16="http://schemas.microsoft.com/office/drawing/2014/main" id="{10D3E404-4A58-1797-5129-E86FB65E7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075" y="2339734"/>
            <a:ext cx="6886471" cy="3580745"/>
          </a:xfrm>
          <a:prstGeom prst="rect">
            <a:avLst/>
          </a:prstGeom>
        </p:spPr>
      </p:pic>
      <p:sp>
        <p:nvSpPr>
          <p:cNvPr id="2" name="TextBox 1">
            <a:extLst>
              <a:ext uri="{FF2B5EF4-FFF2-40B4-BE49-F238E27FC236}">
                <a16:creationId xmlns:a16="http://schemas.microsoft.com/office/drawing/2014/main" id="{F3B85A12-FF6F-6822-C457-0440411220AF}"/>
              </a:ext>
            </a:extLst>
          </p:cNvPr>
          <p:cNvSpPr txBox="1"/>
          <p:nvPr/>
        </p:nvSpPr>
        <p:spPr>
          <a:xfrm>
            <a:off x="4904509" y="1939575"/>
            <a:ext cx="1389413" cy="646331"/>
          </a:xfrm>
          <a:prstGeom prst="rect">
            <a:avLst/>
          </a:prstGeom>
          <a:noFill/>
        </p:spPr>
        <p:txBody>
          <a:bodyPr wrap="square" rtlCol="0">
            <a:spAutoFit/>
          </a:bodyPr>
          <a:lstStyle/>
          <a:p>
            <a:r>
              <a:rPr lang="en-US"/>
              <a:t>1762 x 916</a:t>
            </a:r>
          </a:p>
          <a:p>
            <a:endParaRPr lang="en-US"/>
          </a:p>
        </p:txBody>
      </p:sp>
    </p:spTree>
    <p:extLst>
      <p:ext uri="{BB962C8B-B14F-4D97-AF65-F5344CB8AC3E}">
        <p14:creationId xmlns:p14="http://schemas.microsoft.com/office/powerpoint/2010/main" val="283654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85D8F58E-9ADD-2D71-BF24-7AC93554C717}"/>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BA4B23-B423-1EBF-EE99-F321190CF3D4}"/>
              </a:ext>
            </a:extLst>
          </p:cNvPr>
          <p:cNvPicPr>
            <a:picLocks noChangeAspect="1"/>
          </p:cNvPicPr>
          <p:nvPr/>
        </p:nvPicPr>
        <p:blipFill>
          <a:blip r:embed="rId2"/>
          <a:stretch>
            <a:fillRect/>
          </a:stretch>
        </p:blipFill>
        <p:spPr>
          <a:xfrm>
            <a:off x="11185255" y="6282458"/>
            <a:ext cx="685800" cy="466725"/>
          </a:xfrm>
          <a:prstGeom prst="rect">
            <a:avLst/>
          </a:prstGeom>
        </p:spPr>
      </p:pic>
      <p:pic>
        <p:nvPicPr>
          <p:cNvPr id="2" name="Picture 1" descr="A map of the united states with a map of the united states&#10;&#10;Description automatically generated with low confidence">
            <a:extLst>
              <a:ext uri="{FF2B5EF4-FFF2-40B4-BE49-F238E27FC236}">
                <a16:creationId xmlns:a16="http://schemas.microsoft.com/office/drawing/2014/main" id="{10B80E6B-FAB7-8321-4FD7-1E738246F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956" y="2367883"/>
            <a:ext cx="7493529" cy="4217086"/>
          </a:xfrm>
          <a:prstGeom prst="rect">
            <a:avLst/>
          </a:prstGeom>
        </p:spPr>
      </p:pic>
      <p:sp>
        <p:nvSpPr>
          <p:cNvPr id="7" name="TextBox 6">
            <a:extLst>
              <a:ext uri="{FF2B5EF4-FFF2-40B4-BE49-F238E27FC236}">
                <a16:creationId xmlns:a16="http://schemas.microsoft.com/office/drawing/2014/main" id="{DC038D01-D571-F797-BEAC-174623770910}"/>
              </a:ext>
            </a:extLst>
          </p:cNvPr>
          <p:cNvSpPr txBox="1"/>
          <p:nvPr/>
        </p:nvSpPr>
        <p:spPr>
          <a:xfrm>
            <a:off x="4809506" y="2044718"/>
            <a:ext cx="2054431" cy="646331"/>
          </a:xfrm>
          <a:prstGeom prst="rect">
            <a:avLst/>
          </a:prstGeom>
          <a:noFill/>
        </p:spPr>
        <p:txBody>
          <a:bodyPr wrap="square" rtlCol="0">
            <a:spAutoFit/>
          </a:bodyPr>
          <a:lstStyle/>
          <a:p>
            <a:r>
              <a:rPr lang="en-US"/>
              <a:t>3792 x 2134</a:t>
            </a:r>
          </a:p>
          <a:p>
            <a:endParaRPr lang="en-US"/>
          </a:p>
        </p:txBody>
      </p:sp>
    </p:spTree>
    <p:extLst>
      <p:ext uri="{BB962C8B-B14F-4D97-AF65-F5344CB8AC3E}">
        <p14:creationId xmlns:p14="http://schemas.microsoft.com/office/powerpoint/2010/main" val="147657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85D8F58E-9ADD-2D71-BF24-7AC93554C717}"/>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BA4B23-B423-1EBF-EE99-F321190CF3D4}"/>
              </a:ext>
            </a:extLst>
          </p:cNvPr>
          <p:cNvPicPr>
            <a:picLocks noChangeAspect="1"/>
          </p:cNvPicPr>
          <p:nvPr/>
        </p:nvPicPr>
        <p:blipFill>
          <a:blip r:embed="rId2"/>
          <a:stretch>
            <a:fillRect/>
          </a:stretch>
        </p:blipFill>
        <p:spPr>
          <a:xfrm>
            <a:off x="11185255" y="6282458"/>
            <a:ext cx="685800" cy="466725"/>
          </a:xfrm>
          <a:prstGeom prst="rect">
            <a:avLst/>
          </a:prstGeom>
        </p:spPr>
      </p:pic>
      <p:pic>
        <p:nvPicPr>
          <p:cNvPr id="8" name="Picture 7" descr="A map of the united states&#10;&#10;Description automatically generated">
            <a:extLst>
              <a:ext uri="{FF2B5EF4-FFF2-40B4-BE49-F238E27FC236}">
                <a16:creationId xmlns:a16="http://schemas.microsoft.com/office/drawing/2014/main" id="{3586F4EB-8D93-4DC2-79B3-625BC7B54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422" y="2450082"/>
            <a:ext cx="7832625" cy="4407918"/>
          </a:xfrm>
          <a:prstGeom prst="rect">
            <a:avLst/>
          </a:prstGeom>
        </p:spPr>
      </p:pic>
      <p:sp>
        <p:nvSpPr>
          <p:cNvPr id="10" name="TextBox 9">
            <a:extLst>
              <a:ext uri="{FF2B5EF4-FFF2-40B4-BE49-F238E27FC236}">
                <a16:creationId xmlns:a16="http://schemas.microsoft.com/office/drawing/2014/main" id="{3DB172D5-F1F1-B860-32E5-3662EB468E81}"/>
              </a:ext>
            </a:extLst>
          </p:cNvPr>
          <p:cNvSpPr txBox="1"/>
          <p:nvPr/>
        </p:nvSpPr>
        <p:spPr>
          <a:xfrm>
            <a:off x="4548249" y="2054431"/>
            <a:ext cx="1425039" cy="369332"/>
          </a:xfrm>
          <a:prstGeom prst="rect">
            <a:avLst/>
          </a:prstGeom>
          <a:noFill/>
        </p:spPr>
        <p:txBody>
          <a:bodyPr wrap="square" rtlCol="0">
            <a:spAutoFit/>
          </a:bodyPr>
          <a:lstStyle/>
          <a:p>
            <a:r>
              <a:rPr lang="en-US"/>
              <a:t>3792 x 2134</a:t>
            </a:r>
          </a:p>
        </p:txBody>
      </p:sp>
    </p:spTree>
    <p:extLst>
      <p:ext uri="{BB962C8B-B14F-4D97-AF65-F5344CB8AC3E}">
        <p14:creationId xmlns:p14="http://schemas.microsoft.com/office/powerpoint/2010/main" val="406462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62786-CEDA-F0A2-FE4A-1F1234F0108B}"/>
              </a:ext>
            </a:extLst>
          </p:cNvPr>
          <p:cNvSpPr>
            <a:spLocks noGrp="1"/>
          </p:cNvSpPr>
          <p:nvPr>
            <p:ph type="title"/>
          </p:nvPr>
        </p:nvSpPr>
        <p:spPr>
          <a:xfrm>
            <a:off x="320778" y="0"/>
            <a:ext cx="3932237" cy="1600200"/>
          </a:xfrm>
        </p:spPr>
        <p:txBody>
          <a:bodyPr/>
          <a:lstStyle/>
          <a:p>
            <a:r>
              <a:rPr lang="en-US" b="1">
                <a:latin typeface="Avenir Next LT Pro Demi" panose="020B0704020202020204" pitchFamily="34" charset="0"/>
              </a:rPr>
              <a:t>KEY RESOURCES</a:t>
            </a:r>
          </a:p>
        </p:txBody>
      </p:sp>
      <p:sp>
        <p:nvSpPr>
          <p:cNvPr id="6" name="Rectangle 5">
            <a:extLst>
              <a:ext uri="{FF2B5EF4-FFF2-40B4-BE49-F238E27FC236}">
                <a16:creationId xmlns:a16="http://schemas.microsoft.com/office/drawing/2014/main" id="{3B6CE118-C116-4B9F-D82C-1A75C880C2C2}"/>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82F71E8-4BC1-3D70-1671-4A68DEE58737}"/>
              </a:ext>
            </a:extLst>
          </p:cNvPr>
          <p:cNvSpPr>
            <a:spLocks noGrp="1"/>
          </p:cNvSpPr>
          <p:nvPr>
            <p:ph type="body" sz="half" idx="2"/>
          </p:nvPr>
        </p:nvSpPr>
        <p:spPr>
          <a:xfrm>
            <a:off x="322172" y="1841885"/>
            <a:ext cx="4544118" cy="3811588"/>
          </a:xfrm>
        </p:spPr>
        <p:txBody>
          <a:bodyPr vert="horz" lIns="91440" tIns="45720" rIns="91440" bIns="45720" rtlCol="0" anchor="t">
            <a:normAutofit/>
          </a:bodyPr>
          <a:lstStyle/>
          <a:p>
            <a:pPr marL="285750" indent="-285750">
              <a:lnSpc>
                <a:spcPct val="100000"/>
              </a:lnSpc>
              <a:buChar char="•"/>
            </a:pPr>
            <a:r>
              <a:rPr lang="en-US" sz="1800">
                <a:latin typeface="Avenir Next LT Pro"/>
                <a:cs typeface="Calibri"/>
              </a:rPr>
              <a:t>To learn more about the Renew America’s Schools grant, please view the:</a:t>
            </a:r>
          </a:p>
          <a:p>
            <a:pPr marL="742950" lvl="1" indent="-285750">
              <a:lnSpc>
                <a:spcPct val="100000"/>
              </a:lnSpc>
              <a:buChar char="•"/>
            </a:pPr>
            <a:r>
              <a:rPr lang="en-US" sz="1800">
                <a:latin typeface="Avenir Next LT Pro"/>
                <a:cs typeface="Calibri"/>
                <a:hlinkClick r:id="rId2"/>
              </a:rPr>
              <a:t>SCEP | Renew America's Schools Website </a:t>
            </a:r>
            <a:endParaRPr lang="en-US" sz="1800">
              <a:latin typeface="Avenir Next LT Pro"/>
              <a:cs typeface="Calibri"/>
            </a:endParaRPr>
          </a:p>
          <a:p>
            <a:pPr marL="285750" indent="-285750">
              <a:lnSpc>
                <a:spcPct val="100000"/>
              </a:lnSpc>
              <a:buChar char="•"/>
            </a:pPr>
            <a:r>
              <a:rPr lang="en-US" sz="1800">
                <a:latin typeface="Avenir Next LT Pro"/>
                <a:cs typeface="Calibri"/>
              </a:rPr>
              <a:t>For more context on a specific LEA, click on the name of a Selectee listed </a:t>
            </a:r>
            <a:r>
              <a:rPr lang="en-US" sz="1800">
                <a:latin typeface="Avenir Next LT Pro"/>
                <a:cs typeface="Calibri"/>
                <a:hlinkClick r:id="rId3"/>
              </a:rPr>
              <a:t>here</a:t>
            </a:r>
            <a:r>
              <a:rPr lang="en-US" sz="1800">
                <a:latin typeface="Avenir Next LT Pro"/>
                <a:cs typeface="Calibri"/>
              </a:rPr>
              <a:t>.</a:t>
            </a:r>
          </a:p>
          <a:p>
            <a:pPr marL="285750" indent="-285750">
              <a:lnSpc>
                <a:spcPct val="100000"/>
              </a:lnSpc>
              <a:buChar char="•"/>
            </a:pPr>
            <a:r>
              <a:rPr lang="en-US" sz="1800">
                <a:effectLst/>
                <a:latin typeface="Avenir Next LT Pro"/>
              </a:rPr>
              <a:t>If you have any questions that are not addressed in these slides, please </a:t>
            </a:r>
            <a:r>
              <a:rPr lang="en-US" sz="1800">
                <a:latin typeface="Avenir Next LT Pro"/>
              </a:rPr>
              <a:t>contact us at </a:t>
            </a:r>
            <a:r>
              <a:rPr lang="en-US" sz="1800">
                <a:latin typeface="Avenir Next LT Pro"/>
                <a:hlinkClick r:id="rId4" tooltip="mailto:schoolsfoa@doe.gov">
                  <a:extLst>
                    <a:ext uri="{A12FA001-AC4F-418D-AE19-62706E023703}">
                      <ahyp:hlinkClr xmlns:ahyp="http://schemas.microsoft.com/office/drawing/2018/hyperlinkcolor" val="tx"/>
                    </a:ext>
                  </a:extLst>
                </a:hlinkClick>
              </a:rPr>
              <a:t>Schools@doe.gov</a:t>
            </a:r>
            <a:r>
              <a:rPr lang="en-US" sz="1800">
                <a:latin typeface="Avenir Next LT Pro"/>
              </a:rPr>
              <a:t>.</a:t>
            </a:r>
            <a:endParaRPr lang="en-US" sz="1800">
              <a:latin typeface="Avenir Next LT Pro"/>
              <a:cs typeface="Calibri"/>
            </a:endParaRPr>
          </a:p>
        </p:txBody>
      </p:sp>
      <p:sp>
        <p:nvSpPr>
          <p:cNvPr id="3" name="TextBox 2">
            <a:extLst>
              <a:ext uri="{FF2B5EF4-FFF2-40B4-BE49-F238E27FC236}">
                <a16:creationId xmlns:a16="http://schemas.microsoft.com/office/drawing/2014/main" id="{E528C780-D848-C9EE-E281-0A2787D6915F}"/>
              </a:ext>
            </a:extLst>
          </p:cNvPr>
          <p:cNvSpPr txBox="1"/>
          <p:nvPr/>
        </p:nvSpPr>
        <p:spPr>
          <a:xfrm>
            <a:off x="9124758" y="6392334"/>
            <a:ext cx="24360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cs typeface="Calibri"/>
              </a:rPr>
              <a:t>Photo Credit: </a:t>
            </a:r>
            <a:r>
              <a:rPr lang="en-US" sz="1200" i="1" err="1">
                <a:cs typeface="Calibri"/>
              </a:rPr>
              <a:t>Unsplash</a:t>
            </a:r>
            <a:r>
              <a:rPr lang="en-US" sz="1200" i="1">
                <a:cs typeface="Calibri"/>
              </a:rPr>
              <a:t>/Desola Lanre-Ologun</a:t>
            </a:r>
          </a:p>
        </p:txBody>
      </p:sp>
      <p:pic>
        <p:nvPicPr>
          <p:cNvPr id="12" name="Picture Placeholder 11" descr="A picture containing text, person, computer, person&#10;&#10;Description automatically generated">
            <a:extLst>
              <a:ext uri="{FF2B5EF4-FFF2-40B4-BE49-F238E27FC236}">
                <a16:creationId xmlns:a16="http://schemas.microsoft.com/office/drawing/2014/main" id="{B8CFB064-7265-4F24-EFF8-B92DC02EED3C}"/>
              </a:ext>
            </a:extLst>
          </p:cNvPr>
          <p:cNvPicPr>
            <a:picLocks noGrp="1" noChangeAspect="1"/>
          </p:cNvPicPr>
          <p:nvPr>
            <p:ph type="pic" idx="1"/>
          </p:nvPr>
        </p:nvPicPr>
        <p:blipFill rotWithShape="1">
          <a:blip r:embed="rId5" cstate="print">
            <a:extLst>
              <a:ext uri="{28A0092B-C50C-407E-A947-70E740481C1C}">
                <a14:useLocalDpi xmlns:a14="http://schemas.microsoft.com/office/drawing/2010/main" val="0"/>
              </a:ext>
            </a:extLst>
          </a:blip>
          <a:srcRect l="20996" t="-596" r="12338" b="596"/>
          <a:stretch/>
        </p:blipFill>
        <p:spPr>
          <a:xfrm>
            <a:off x="6096000" y="768485"/>
            <a:ext cx="5303520" cy="5303520"/>
          </a:xfrm>
        </p:spPr>
      </p:pic>
    </p:spTree>
    <p:extLst>
      <p:ext uri="{BB962C8B-B14F-4D97-AF65-F5344CB8AC3E}">
        <p14:creationId xmlns:p14="http://schemas.microsoft.com/office/powerpoint/2010/main" val="259192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86664F-02AB-1987-F12B-341BE25AAFD0}"/>
              </a:ext>
            </a:extLst>
          </p:cNvPr>
          <p:cNvSpPr/>
          <p:nvPr/>
        </p:nvSpPr>
        <p:spPr>
          <a:xfrm>
            <a:off x="333375" y="6276975"/>
            <a:ext cx="140970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13023" y="1350126"/>
            <a:ext cx="4362227" cy="1468230"/>
          </a:xfrm>
        </p:spPr>
        <p:txBody>
          <a:bodyPr anchor="b">
            <a:normAutofit/>
          </a:bodyPr>
          <a:lstStyle/>
          <a:p>
            <a:r>
              <a:rPr lang="en-US" b="1">
                <a:latin typeface="Avenir Next LT Pro Demi" panose="020B0704020202020204" pitchFamily="34" charset="0"/>
              </a:rPr>
              <a:t>WELCOME!</a:t>
            </a:r>
          </a:p>
        </p:txBody>
      </p:sp>
      <p:sp>
        <p:nvSpPr>
          <p:cNvPr id="29" name="Content Placeholder 2">
            <a:extLst>
              <a:ext uri="{FF2B5EF4-FFF2-40B4-BE49-F238E27FC236}">
                <a16:creationId xmlns:a16="http://schemas.microsoft.com/office/drawing/2014/main" id="{552A9C73-06ED-419B-81B5-491CBFC22330}"/>
              </a:ext>
            </a:extLst>
          </p:cNvPr>
          <p:cNvSpPr>
            <a:spLocks noGrp="1"/>
          </p:cNvSpPr>
          <p:nvPr>
            <p:ph type="body" sz="half" idx="2"/>
          </p:nvPr>
        </p:nvSpPr>
        <p:spPr>
          <a:xfrm>
            <a:off x="613023" y="2950326"/>
            <a:ext cx="4160858" cy="3238967"/>
          </a:xfrm>
        </p:spPr>
        <p:txBody>
          <a:bodyPr vert="horz" lIns="91440" tIns="45720" rIns="91440" bIns="45720" rtlCol="0" anchor="t">
            <a:noAutofit/>
          </a:bodyPr>
          <a:lstStyle/>
          <a:p>
            <a:pPr marR="3175"/>
            <a:r>
              <a:rPr lang="en-US" sz="1800">
                <a:solidFill>
                  <a:srgbClr val="000000"/>
                </a:solidFill>
                <a:latin typeface="Avenir Next LT Pro" panose="020B0504020202020204" pitchFamily="34" charset="0"/>
              </a:rPr>
              <a:t>The U.S. Department of Energy (DOE) is thrilled to announce the Selectees of the Renew America’s Schools grant.</a:t>
            </a:r>
          </a:p>
          <a:p>
            <a:pPr marR="3175"/>
            <a:r>
              <a:rPr lang="en-US" sz="1800" b="0" i="0" u="none" strike="noStrike" baseline="0">
                <a:solidFill>
                  <a:srgbClr val="000000"/>
                </a:solidFill>
                <a:latin typeface="Avenir Next LT Pro" panose="020B0504020202020204" pitchFamily="34" charset="0"/>
              </a:rPr>
              <a:t>This toolkit provides content to help you amplify news about the Selectees, and to ensure consistent DOE branding.</a:t>
            </a:r>
            <a:endParaRPr lang="en-US" sz="1800">
              <a:latin typeface="Avenir Next LT Pro" panose="020B0504020202020204" pitchFamily="34" charset="0"/>
              <a:cs typeface="Calibri"/>
            </a:endParaRPr>
          </a:p>
        </p:txBody>
      </p:sp>
      <p:sp>
        <p:nvSpPr>
          <p:cNvPr id="4" name="Slide Number Placeholder 3" hidden="1">
            <a:extLst>
              <a:ext uri="{FF2B5EF4-FFF2-40B4-BE49-F238E27FC236}">
                <a16:creationId xmlns:a16="http://schemas.microsoft.com/office/drawing/2014/main" id="{3B5C6BAC-F3F8-4AA0-B332-02F663571328}"/>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smtClean="0"/>
              <a:pPr>
                <a:spcAft>
                  <a:spcPts val="600"/>
                </a:spcAft>
              </a:pPr>
              <a:t>2</a:t>
            </a:fld>
            <a:endParaRPr lang="en-US"/>
          </a:p>
        </p:txBody>
      </p:sp>
      <p:pic>
        <p:nvPicPr>
          <p:cNvPr id="7" name="Picture 7">
            <a:extLst>
              <a:ext uri="{FF2B5EF4-FFF2-40B4-BE49-F238E27FC236}">
                <a16:creationId xmlns:a16="http://schemas.microsoft.com/office/drawing/2014/main" id="{7C18C504-B477-C16B-3073-0879EE2FE7AC}"/>
              </a:ext>
            </a:extLst>
          </p:cNvPr>
          <p:cNvPicPr>
            <a:picLocks noChangeAspect="1"/>
          </p:cNvPicPr>
          <p:nvPr/>
        </p:nvPicPr>
        <p:blipFill>
          <a:blip r:embed="rId3"/>
          <a:stretch>
            <a:fillRect/>
          </a:stretch>
        </p:blipFill>
        <p:spPr>
          <a:xfrm>
            <a:off x="4975250" y="1892098"/>
            <a:ext cx="6450622" cy="3073803"/>
          </a:xfrm>
          <a:prstGeom prst="rect">
            <a:avLst/>
          </a:prstGeom>
        </p:spPr>
      </p:pic>
    </p:spTree>
    <p:extLst>
      <p:ext uri="{BB962C8B-B14F-4D97-AF65-F5344CB8AC3E}">
        <p14:creationId xmlns:p14="http://schemas.microsoft.com/office/powerpoint/2010/main" val="51485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8FF1D-DD0D-F1DF-CAE3-AE69E8FD48C1}"/>
              </a:ext>
            </a:extLst>
          </p:cNvPr>
          <p:cNvSpPr>
            <a:spLocks noGrp="1"/>
          </p:cNvSpPr>
          <p:nvPr>
            <p:ph type="sldNum" sz="quarter" idx="12"/>
          </p:nvPr>
        </p:nvSpPr>
        <p:spPr/>
        <p:txBody>
          <a:bodyPr/>
          <a:lstStyle/>
          <a:p>
            <a:fld id="{9EC71654-96A5-4280-94F3-931C61A9F92C}" type="slidenum">
              <a:rPr lang="en-US" noProof="0" smtClean="0"/>
              <a:pPr/>
              <a:t>3</a:t>
            </a:fld>
            <a:endParaRPr lang="en-US" noProof="0"/>
          </a:p>
        </p:txBody>
      </p:sp>
      <p:sp>
        <p:nvSpPr>
          <p:cNvPr id="3" name="Content Placeholder 2">
            <a:extLst>
              <a:ext uri="{FF2B5EF4-FFF2-40B4-BE49-F238E27FC236}">
                <a16:creationId xmlns:a16="http://schemas.microsoft.com/office/drawing/2014/main" id="{AC21FDBC-DAE3-5BDD-1428-1D7F1A915464}"/>
              </a:ext>
            </a:extLst>
          </p:cNvPr>
          <p:cNvSpPr>
            <a:spLocks noGrp="1"/>
          </p:cNvSpPr>
          <p:nvPr>
            <p:ph idx="1"/>
          </p:nvPr>
        </p:nvSpPr>
        <p:spPr>
          <a:xfrm>
            <a:off x="430213" y="1530350"/>
            <a:ext cx="11241087" cy="4351338"/>
          </a:xfrm>
        </p:spPr>
        <p:txBody>
          <a:bodyPr vert="horz" lIns="91440" tIns="45720" rIns="91440" bIns="45720" rtlCol="0" anchor="t">
            <a:normAutofit/>
          </a:bodyPr>
          <a:lstStyle/>
          <a:p>
            <a:pPr>
              <a:lnSpc>
                <a:spcPct val="110000"/>
              </a:lnSpc>
            </a:pPr>
            <a:endParaRPr lang="en-US" sz="1700">
              <a:cs typeface="Calibri"/>
            </a:endParaRPr>
          </a:p>
          <a:p>
            <a:pPr>
              <a:lnSpc>
                <a:spcPct val="110000"/>
              </a:lnSpc>
            </a:pPr>
            <a:endParaRPr lang="en-US" sz="1700">
              <a:cs typeface="Calibri"/>
            </a:endParaRPr>
          </a:p>
        </p:txBody>
      </p:sp>
      <p:sp>
        <p:nvSpPr>
          <p:cNvPr id="4" name="Title 3">
            <a:extLst>
              <a:ext uri="{FF2B5EF4-FFF2-40B4-BE49-F238E27FC236}">
                <a16:creationId xmlns:a16="http://schemas.microsoft.com/office/drawing/2014/main" id="{BFBE6266-4EEB-5FE1-15C4-E49E9B5FAC61}"/>
              </a:ext>
            </a:extLst>
          </p:cNvPr>
          <p:cNvSpPr>
            <a:spLocks noGrp="1"/>
          </p:cNvSpPr>
          <p:nvPr>
            <p:ph type="title"/>
          </p:nvPr>
        </p:nvSpPr>
        <p:spPr>
          <a:xfrm>
            <a:off x="366370" y="-161508"/>
            <a:ext cx="11150600" cy="920336"/>
          </a:xfrm>
        </p:spPr>
        <p:txBody>
          <a:bodyPr/>
          <a:lstStyle/>
          <a:p>
            <a:r>
              <a:rPr lang="en-US">
                <a:latin typeface="Avenir Next LT Pro Demi" panose="020B0704020202020204" pitchFamily="34" charset="0"/>
              </a:rPr>
              <a:t>About the Grant</a:t>
            </a:r>
          </a:p>
        </p:txBody>
      </p:sp>
      <p:sp>
        <p:nvSpPr>
          <p:cNvPr id="5" name="Rectangle 4">
            <a:extLst>
              <a:ext uri="{FF2B5EF4-FFF2-40B4-BE49-F238E27FC236}">
                <a16:creationId xmlns:a16="http://schemas.microsoft.com/office/drawing/2014/main" id="{8B87C400-DED9-60DB-99AB-EB23FC886B6E}"/>
              </a:ext>
            </a:extLst>
          </p:cNvPr>
          <p:cNvSpPr/>
          <p:nvPr/>
        </p:nvSpPr>
        <p:spPr>
          <a:xfrm>
            <a:off x="430213" y="6076950"/>
            <a:ext cx="1408112"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7F7F21-96EF-CC86-AD42-E537F310CBF9}"/>
              </a:ext>
            </a:extLst>
          </p:cNvPr>
          <p:cNvSpPr txBox="1"/>
          <p:nvPr/>
        </p:nvSpPr>
        <p:spPr>
          <a:xfrm>
            <a:off x="378508" y="963277"/>
            <a:ext cx="11434983" cy="5586145"/>
          </a:xfrm>
          <a:prstGeom prst="rect">
            <a:avLst/>
          </a:prstGeom>
          <a:solidFill>
            <a:schemeClr val="bg1">
              <a:alpha val="71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rtl="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On June 29, 2023, The U.S. Department of Energy (DOE) through the Office of State and Community Energy Programs (SCEP) </a:t>
            </a:r>
            <a:r>
              <a:rPr lang="en-US" sz="1700" b="0" i="0">
                <a:solidFill>
                  <a:srgbClr val="000000"/>
                </a:solidFill>
                <a:effectLst/>
                <a:latin typeface="Avenir Next LT Pro Light" panose="020B0304020202020204" pitchFamily="34" charset="0"/>
                <a:hlinkClick r:id="rId2"/>
              </a:rPr>
              <a:t>announced 24 Selectees </a:t>
            </a:r>
            <a:r>
              <a:rPr lang="en-US" sz="1700" b="0" i="0">
                <a:solidFill>
                  <a:srgbClr val="000000"/>
                </a:solidFill>
                <a:effectLst/>
                <a:latin typeface="Avenir Next LT Pro Light" panose="020B0304020202020204" pitchFamily="34" charset="0"/>
              </a:rPr>
              <a:t>for the first round of the Renew America's Schools grant, a historic federal investment in American school facilities made possible by President Biden's Bipartisan Infrastructure Law (BIL). </a:t>
            </a:r>
          </a:p>
          <a:p>
            <a:pPr marL="285750" indent="-285750" algn="l" rtl="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This competitive grant is a part of the $500 million Renew America’s Schools program, which aims to help K-12 public schools across the country make energy </a:t>
            </a:r>
            <a:r>
              <a:rPr lang="en-US" sz="1700">
                <a:solidFill>
                  <a:srgbClr val="000000"/>
                </a:solidFill>
                <a:latin typeface="Avenir Next LT Pro Light" panose="020B0304020202020204" pitchFamily="34" charset="0"/>
              </a:rPr>
              <a:t>improvements</a:t>
            </a:r>
            <a:r>
              <a:rPr lang="en-US" sz="1700" b="0" i="0">
                <a:solidFill>
                  <a:srgbClr val="000000"/>
                </a:solidFill>
                <a:effectLst/>
                <a:latin typeface="Avenir Next LT Pro Light" panose="020B0304020202020204" pitchFamily="34" charset="0"/>
              </a:rPr>
              <a:t> that… </a:t>
            </a:r>
          </a:p>
          <a:p>
            <a:pPr lvl="2" indent="-22860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Improve air quality and occupant comfort, creating healthier and safer classrooms that support student learning. </a:t>
            </a:r>
          </a:p>
          <a:p>
            <a:pPr lvl="2" indent="-22860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Reduce energy use and energy costs, generating sustainable savings that can be redirected towards educational  initiatives. </a:t>
            </a:r>
          </a:p>
          <a:p>
            <a:pPr lvl="2" indent="-22860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Lower emissions, reducing community exposure to pollutants and putting America on a path to a net-zero energy economy by 2050. </a:t>
            </a:r>
          </a:p>
          <a:p>
            <a:pPr lvl="2" indent="-22860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Promote Science, Technology, Engineering, and Math (STEM) education, Career and Technical Education (CTE), and workforce development, creating a pipeline of employees prepared for a clean energy future.</a:t>
            </a:r>
          </a:p>
          <a:p>
            <a:pPr fontAlgn="base">
              <a:buFont typeface="Arial" panose="020B0604020202020204" pitchFamily="34" charset="0"/>
              <a:buChar char="•"/>
            </a:pPr>
            <a:r>
              <a:rPr lang="en-US" sz="1700">
                <a:solidFill>
                  <a:srgbClr val="000000"/>
                </a:solidFill>
                <a:latin typeface="Avenir Next LT Pro Light" panose="020B0304020202020204" pitchFamily="34" charset="0"/>
              </a:rPr>
              <a:t>    </a:t>
            </a:r>
            <a:r>
              <a:rPr lang="en-US" sz="1700" b="0" i="0">
                <a:solidFill>
                  <a:srgbClr val="000000"/>
                </a:solidFill>
                <a:effectLst/>
                <a:latin typeface="Avenir Next LT Pro Light" panose="020B0304020202020204" pitchFamily="34" charset="0"/>
              </a:rPr>
              <a:t>Public engagement with this funding opportunity has been unprecedented.  </a:t>
            </a:r>
          </a:p>
          <a:p>
            <a:pPr marL="914400" lvl="1" indent="-22860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LEAs submitted over 1,000 Concept Papers from 48 states and 2 territories, totaling nearly $5.5 billion in requests. </a:t>
            </a:r>
          </a:p>
          <a:p>
            <a:pPr marL="288925" indent="-288925" algn="l" rtl="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After receiving feedback on their proposals, Local Education Agencies (LEAs) from 44 states submitted 236 eligible Full Applications, totaling $1.62 billion in requests. </a:t>
            </a:r>
          </a:p>
          <a:p>
            <a:pPr marL="914400" lvl="1" indent="-228600" fontAlgn="base">
              <a:buFont typeface="Arial" panose="020B0604020202020204" pitchFamily="34" charset="0"/>
              <a:buChar char="•"/>
            </a:pPr>
            <a:r>
              <a:rPr lang="en-US" sz="1700" b="0" i="0">
                <a:solidFill>
                  <a:srgbClr val="000000"/>
                </a:solidFill>
                <a:effectLst/>
                <a:latin typeface="Avenir Next LT Pro Light" panose="020B0304020202020204" pitchFamily="34" charset="0"/>
              </a:rPr>
              <a:t>Due to high demand and overwhelming evidence of public need, DOE has more than doubled the first tranche of funding from $80 million to $178 million.   </a:t>
            </a:r>
          </a:p>
        </p:txBody>
      </p:sp>
      <p:pic>
        <p:nvPicPr>
          <p:cNvPr id="8" name="Picture 7">
            <a:extLst>
              <a:ext uri="{FF2B5EF4-FFF2-40B4-BE49-F238E27FC236}">
                <a16:creationId xmlns:a16="http://schemas.microsoft.com/office/drawing/2014/main" id="{00B1D52F-DA74-320C-F1A5-F57B86A6B7BC}"/>
              </a:ext>
            </a:extLst>
          </p:cNvPr>
          <p:cNvPicPr>
            <a:picLocks noChangeAspect="1"/>
          </p:cNvPicPr>
          <p:nvPr/>
        </p:nvPicPr>
        <p:blipFill>
          <a:blip r:embed="rId3"/>
          <a:stretch>
            <a:fillRect/>
          </a:stretch>
        </p:blipFill>
        <p:spPr>
          <a:xfrm>
            <a:off x="11363696" y="6305550"/>
            <a:ext cx="685800" cy="466725"/>
          </a:xfrm>
          <a:prstGeom prst="rect">
            <a:avLst/>
          </a:prstGeom>
        </p:spPr>
      </p:pic>
    </p:spTree>
    <p:extLst>
      <p:ext uri="{BB962C8B-B14F-4D97-AF65-F5344CB8AC3E}">
        <p14:creationId xmlns:p14="http://schemas.microsoft.com/office/powerpoint/2010/main" val="165389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8FF1D-DD0D-F1DF-CAE3-AE69E8FD48C1}"/>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sp>
        <p:nvSpPr>
          <p:cNvPr id="3" name="Content Placeholder 2">
            <a:extLst>
              <a:ext uri="{FF2B5EF4-FFF2-40B4-BE49-F238E27FC236}">
                <a16:creationId xmlns:a16="http://schemas.microsoft.com/office/drawing/2014/main" id="{AC21FDBC-DAE3-5BDD-1428-1D7F1A915464}"/>
              </a:ext>
            </a:extLst>
          </p:cNvPr>
          <p:cNvSpPr>
            <a:spLocks noGrp="1"/>
          </p:cNvSpPr>
          <p:nvPr>
            <p:ph idx="1"/>
          </p:nvPr>
        </p:nvSpPr>
        <p:spPr>
          <a:xfrm>
            <a:off x="430213" y="1530350"/>
            <a:ext cx="11241087" cy="4351338"/>
          </a:xfrm>
        </p:spPr>
        <p:txBody>
          <a:bodyPr vert="horz" lIns="91440" tIns="45720" rIns="91440" bIns="45720" rtlCol="0" anchor="t">
            <a:normAutofit/>
          </a:bodyPr>
          <a:lstStyle/>
          <a:p>
            <a:pPr>
              <a:lnSpc>
                <a:spcPct val="110000"/>
              </a:lnSpc>
            </a:pPr>
            <a:endParaRPr lang="en-US" sz="1700">
              <a:cs typeface="Calibri"/>
            </a:endParaRPr>
          </a:p>
          <a:p>
            <a:pPr>
              <a:lnSpc>
                <a:spcPct val="110000"/>
              </a:lnSpc>
            </a:pPr>
            <a:endParaRPr lang="en-US" sz="1700">
              <a:cs typeface="Calibri"/>
            </a:endParaRPr>
          </a:p>
        </p:txBody>
      </p:sp>
      <p:sp>
        <p:nvSpPr>
          <p:cNvPr id="4" name="Title 3">
            <a:extLst>
              <a:ext uri="{FF2B5EF4-FFF2-40B4-BE49-F238E27FC236}">
                <a16:creationId xmlns:a16="http://schemas.microsoft.com/office/drawing/2014/main" id="{BFBE6266-4EEB-5FE1-15C4-E49E9B5FAC61}"/>
              </a:ext>
            </a:extLst>
          </p:cNvPr>
          <p:cNvSpPr>
            <a:spLocks noGrp="1"/>
          </p:cNvSpPr>
          <p:nvPr>
            <p:ph type="title"/>
          </p:nvPr>
        </p:nvSpPr>
        <p:spPr>
          <a:xfrm>
            <a:off x="366370" y="-161508"/>
            <a:ext cx="11150600" cy="920336"/>
          </a:xfrm>
        </p:spPr>
        <p:txBody>
          <a:bodyPr/>
          <a:lstStyle/>
          <a:p>
            <a:r>
              <a:rPr lang="en-US">
                <a:latin typeface="Avenir Next LT Pro Demi" panose="020B0704020202020204" pitchFamily="34" charset="0"/>
              </a:rPr>
              <a:t>About the Grant</a:t>
            </a:r>
          </a:p>
        </p:txBody>
      </p:sp>
      <p:sp>
        <p:nvSpPr>
          <p:cNvPr id="5" name="Rectangle 4">
            <a:extLst>
              <a:ext uri="{FF2B5EF4-FFF2-40B4-BE49-F238E27FC236}">
                <a16:creationId xmlns:a16="http://schemas.microsoft.com/office/drawing/2014/main" id="{8B87C400-DED9-60DB-99AB-EB23FC886B6E}"/>
              </a:ext>
            </a:extLst>
          </p:cNvPr>
          <p:cNvSpPr/>
          <p:nvPr/>
        </p:nvSpPr>
        <p:spPr>
          <a:xfrm>
            <a:off x="430213" y="6076950"/>
            <a:ext cx="1408112"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7F7F21-96EF-CC86-AD42-E537F310CBF9}"/>
              </a:ext>
            </a:extLst>
          </p:cNvPr>
          <p:cNvSpPr txBox="1"/>
          <p:nvPr/>
        </p:nvSpPr>
        <p:spPr>
          <a:xfrm>
            <a:off x="326804" y="785114"/>
            <a:ext cx="11434983" cy="6678751"/>
          </a:xfrm>
          <a:prstGeom prst="rect">
            <a:avLst/>
          </a:prstGeom>
          <a:solidFill>
            <a:schemeClr val="bg1">
              <a:alpha val="71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latin typeface="Avenir Next LT Pro Light" panose="020B0304020202020204" pitchFamily="34" charset="0"/>
              </a:rPr>
              <a:t>Public school facilities are the second-largest sector of American infrastructure after transportation systems, yet historic disinvestment has left many communities – especially those in rural and disadvantaged areas – with crumbling, unhealthy, and inefficient buildings.    </a:t>
            </a:r>
          </a:p>
          <a:p>
            <a:pPr marL="285750" indent="-285750">
              <a:buFont typeface="Arial"/>
              <a:buChar char="•"/>
            </a:pPr>
            <a:endParaRPr lang="en-US">
              <a:solidFill>
                <a:srgbClr val="000000"/>
              </a:solidFill>
              <a:latin typeface="Avenir Next LT Pro Light" panose="020B0304020202020204" pitchFamily="34" charset="0"/>
            </a:endParaRPr>
          </a:p>
          <a:p>
            <a:pPr marL="285750" indent="-285750" fontAlgn="base">
              <a:buFont typeface="Arial" panose="020B0604020202020204" pitchFamily="34" charset="0"/>
              <a:buChar char="•"/>
            </a:pPr>
            <a:r>
              <a:rPr lang="en-US">
                <a:solidFill>
                  <a:srgbClr val="000000"/>
                </a:solidFill>
                <a:latin typeface="Avenir Next LT Pro Light" panose="020B0304020202020204" pitchFamily="34" charset="0"/>
              </a:rPr>
              <a:t>The Renew America’s Schools funding opportunity will…   </a:t>
            </a:r>
            <a:endParaRPr lang="en-US">
              <a:solidFill>
                <a:srgbClr val="000000"/>
              </a:solidFill>
              <a:latin typeface="Segoe UI" panose="020B0502040204020203" pitchFamily="34" charset="0"/>
            </a:endParaRPr>
          </a:p>
          <a:p>
            <a:pPr marL="742950" lvl="1" indent="-285750" fontAlgn="base">
              <a:buFont typeface="Arial" panose="020B0604020202020204" pitchFamily="34" charset="0"/>
              <a:buChar char="•"/>
            </a:pPr>
            <a:r>
              <a:rPr lang="en-US">
                <a:solidFill>
                  <a:srgbClr val="000000"/>
                </a:solidFill>
                <a:latin typeface="Avenir Next LT Pro Light" panose="020B0304020202020204" pitchFamily="34" charset="0"/>
              </a:rPr>
              <a:t>Promote health and safety for students and teachers.  </a:t>
            </a:r>
          </a:p>
          <a:p>
            <a:pPr marL="742950" lvl="1" indent="-285750" fontAlgn="base">
              <a:buFont typeface="Arial" panose="020B0604020202020204" pitchFamily="34" charset="0"/>
              <a:buChar char="•"/>
            </a:pPr>
            <a:r>
              <a:rPr lang="en-US">
                <a:solidFill>
                  <a:srgbClr val="000000"/>
                </a:solidFill>
                <a:latin typeface="Avenir Next LT Pro Light" panose="020B0304020202020204" pitchFamily="34" charset="0"/>
              </a:rPr>
              <a:t>Create better learning environments</a:t>
            </a:r>
          </a:p>
          <a:p>
            <a:pPr marL="742950" lvl="1" indent="-285750" fontAlgn="base">
              <a:buFont typeface="Arial" panose="020B0604020202020204" pitchFamily="34" charset="0"/>
              <a:buChar char="•"/>
            </a:pPr>
            <a:r>
              <a:rPr lang="en-US">
                <a:solidFill>
                  <a:srgbClr val="000000"/>
                </a:solidFill>
                <a:latin typeface="Avenir Next LT Pro Light" panose="020B0304020202020204" pitchFamily="34" charset="0"/>
              </a:rPr>
              <a:t>Help LEAs modernize their infrastructure, eliminate unnecessary expenditures, and reduce utilities costs.   </a:t>
            </a:r>
          </a:p>
          <a:p>
            <a:pPr lvl="1" fontAlgn="base"/>
            <a:endParaRPr lang="en-US">
              <a:solidFill>
                <a:srgbClr val="000000"/>
              </a:solidFill>
              <a:latin typeface="Avenir Next LT Pro Light" panose="020B0304020202020204" pitchFamily="34" charset="0"/>
            </a:endParaRPr>
          </a:p>
          <a:p>
            <a:pPr marL="285750" indent="-285750">
              <a:buFont typeface="Arial"/>
              <a:buChar char="•"/>
            </a:pPr>
            <a:r>
              <a:rPr lang="en-US" sz="1800" b="0" i="0">
                <a:solidFill>
                  <a:srgbClr val="000000"/>
                </a:solidFill>
                <a:effectLst/>
                <a:latin typeface="Avenir Next LT Pro Light" panose="020B0304020202020204" pitchFamily="34" charset="0"/>
              </a:rPr>
              <a:t>Interest in the Renew America’s Schools grant was broad, diverse, and indicative of widespread need in school communities.  In submitted applications...  </a:t>
            </a:r>
          </a:p>
          <a:p>
            <a:pPr lvl="2" fontAlgn="base">
              <a:buFont typeface="Arial" panose="020B0604020202020204" pitchFamily="34" charset="0"/>
              <a:buChar char="•"/>
            </a:pPr>
            <a:r>
              <a:rPr lang="en-US" b="0" i="0">
                <a:solidFill>
                  <a:srgbClr val="000000"/>
                </a:solidFill>
                <a:effectLst/>
                <a:latin typeface="Avenir Next LT Pro Light" panose="020B0304020202020204" pitchFamily="34" charset="0"/>
              </a:rPr>
              <a:t>95% of projects included schools eligible for Title I Schoolwide Programming </a:t>
            </a:r>
          </a:p>
          <a:p>
            <a:pPr lvl="2" fontAlgn="base">
              <a:buFont typeface="Arial" panose="020B0604020202020204" pitchFamily="34" charset="0"/>
              <a:buChar char="•"/>
            </a:pPr>
            <a:r>
              <a:rPr lang="en-US" b="0" i="0">
                <a:solidFill>
                  <a:srgbClr val="000000"/>
                </a:solidFill>
                <a:effectLst/>
                <a:latin typeface="Avenir Next LT Pro Light" panose="020B0304020202020204" pitchFamily="34" charset="0"/>
              </a:rPr>
              <a:t>48% of projects included schools located in a DOE-identified Disadvantaged Community (DAC) </a:t>
            </a:r>
          </a:p>
          <a:p>
            <a:pPr lvl="2" fontAlgn="base">
              <a:buFont typeface="Arial" panose="020B0604020202020204" pitchFamily="34" charset="0"/>
              <a:buChar char="•"/>
            </a:pPr>
            <a:r>
              <a:rPr lang="en-US" b="0" i="0">
                <a:solidFill>
                  <a:srgbClr val="000000"/>
                </a:solidFill>
                <a:effectLst/>
                <a:latin typeface="Avenir Next LT Pro Light" panose="020B0304020202020204" pitchFamily="34" charset="0"/>
              </a:rPr>
              <a:t>45% of projects included schools in a rural locale (identified by National Center for Education Statistics locale classifications 41, 42, and 43).</a:t>
            </a:r>
          </a:p>
          <a:p>
            <a:endParaRPr lang="en-US" sz="1800" b="0" i="0">
              <a:solidFill>
                <a:srgbClr val="000000"/>
              </a:solidFill>
              <a:effectLst/>
              <a:latin typeface="Avenir Next LT Pro Light" panose="020B0304020202020204" pitchFamily="34" charset="0"/>
            </a:endParaRPr>
          </a:p>
          <a:p>
            <a:pPr marL="285750" indent="-285750">
              <a:buFont typeface="Arial"/>
              <a:buChar char="•"/>
            </a:pPr>
            <a:r>
              <a:rPr lang="en-US" b="0" i="0">
                <a:solidFill>
                  <a:srgbClr val="000000"/>
                </a:solidFill>
                <a:effectLst/>
                <a:latin typeface="Avenir Next LT Pro Light" panose="020B0304020202020204" pitchFamily="34" charset="0"/>
              </a:rPr>
              <a:t>After extensive review of this highly competitive field, DOE identified 24 </a:t>
            </a:r>
            <a:r>
              <a:rPr lang="en-US">
                <a:solidFill>
                  <a:srgbClr val="000000"/>
                </a:solidFill>
                <a:latin typeface="Avenir Next LT Pro Light" panose="020B0304020202020204" pitchFamily="34" charset="0"/>
              </a:rPr>
              <a:t>Selectees</a:t>
            </a:r>
            <a:r>
              <a:rPr lang="en-US" b="0" i="0">
                <a:solidFill>
                  <a:srgbClr val="000000"/>
                </a:solidFill>
                <a:effectLst/>
                <a:latin typeface="Avenir Next LT Pro Light" panose="020B0304020202020204" pitchFamily="34" charset="0"/>
              </a:rPr>
              <a:t> that demonstrated high technical merit and responsiveness to the funding opportunity’s stated goals.  </a:t>
            </a:r>
          </a:p>
          <a:p>
            <a:pPr marL="742950" lvl="1" indent="-285750">
              <a:buFont typeface="Arial"/>
              <a:buChar char="•"/>
            </a:pPr>
            <a:r>
              <a:rPr lang="en-US" b="0" i="0">
                <a:solidFill>
                  <a:srgbClr val="000000"/>
                </a:solidFill>
                <a:effectLst/>
                <a:latin typeface="Avenir Next LT Pro Light" panose="020B0304020202020204" pitchFamily="34" charset="0"/>
              </a:rPr>
              <a:t>Grant funds will directly benefit 74,000 students and 5,000 teachers, in 97 buildings, across 22 states. </a:t>
            </a:r>
          </a:p>
          <a:p>
            <a:pPr marL="742950" lvl="1" indent="-285750">
              <a:buFont typeface="Arial"/>
              <a:buChar char="•"/>
            </a:pPr>
            <a:endParaRPr lang="en-US" sz="1800">
              <a:solidFill>
                <a:srgbClr val="000000"/>
              </a:solidFill>
              <a:latin typeface="Avenir Next LT Pro Light" panose="020B0304020202020204" pitchFamily="34" charset="0"/>
            </a:endParaRPr>
          </a:p>
          <a:p>
            <a:pPr marL="285750" indent="-285750">
              <a:buFont typeface="Arial"/>
              <a:buChar char="•"/>
            </a:pPr>
            <a:endParaRPr lang="en-US" b="0" i="0">
              <a:solidFill>
                <a:srgbClr val="000000"/>
              </a:solidFill>
              <a:effectLst/>
              <a:latin typeface="Avenir Next LT Pro Light" panose="020B0304020202020204" pitchFamily="34" charset="0"/>
            </a:endParaRPr>
          </a:p>
          <a:p>
            <a:pPr algn="l" rtl="0" fontAlgn="base"/>
            <a:r>
              <a:rPr lang="en-US" sz="1800" b="0" i="0">
                <a:solidFill>
                  <a:srgbClr val="4472C4"/>
                </a:solidFill>
                <a:effectLst/>
                <a:latin typeface="Avenir Next LT Pro" panose="020B0504020202020204" pitchFamily="34" charset="0"/>
              </a:rPr>
              <a:t> </a:t>
            </a:r>
            <a:endParaRPr lang="en-US" sz="1400" b="0" i="0">
              <a:solidFill>
                <a:srgbClr val="000000"/>
              </a:solidFill>
              <a:effectLst/>
              <a:latin typeface="Segoe UI" panose="020B0502040204020203" pitchFamily="34" charset="0"/>
            </a:endParaRPr>
          </a:p>
          <a:p>
            <a:pPr marL="742950" lvl="1" indent="-285750">
              <a:buFont typeface="Arial"/>
              <a:buChar char="•"/>
            </a:pPr>
            <a:endParaRPr lang="en-US" sz="1400">
              <a:effectLst/>
              <a:highlight>
                <a:srgbClr val="FFFF00"/>
              </a:highlight>
              <a:latin typeface="Avenir Next LT Pro" panose="020B050402020202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67648CB2-B9DE-6E63-0699-C620CB8093F7}"/>
              </a:ext>
            </a:extLst>
          </p:cNvPr>
          <p:cNvPicPr>
            <a:picLocks noChangeAspect="1"/>
          </p:cNvPicPr>
          <p:nvPr/>
        </p:nvPicPr>
        <p:blipFill>
          <a:blip r:embed="rId2"/>
          <a:stretch>
            <a:fillRect/>
          </a:stretch>
        </p:blipFill>
        <p:spPr>
          <a:xfrm>
            <a:off x="11179396" y="6316059"/>
            <a:ext cx="685800" cy="466725"/>
          </a:xfrm>
          <a:prstGeom prst="rect">
            <a:avLst/>
          </a:prstGeom>
        </p:spPr>
      </p:pic>
    </p:spTree>
    <p:extLst>
      <p:ext uri="{BB962C8B-B14F-4D97-AF65-F5344CB8AC3E}">
        <p14:creationId xmlns:p14="http://schemas.microsoft.com/office/powerpoint/2010/main" val="282846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5E183-D03F-4D5F-21B7-AC11FA2A909D}"/>
              </a:ext>
            </a:extLst>
          </p:cNvPr>
          <p:cNvSpPr>
            <a:spLocks noGrp="1"/>
          </p:cNvSpPr>
          <p:nvPr>
            <p:ph type="title"/>
          </p:nvPr>
        </p:nvSpPr>
        <p:spPr/>
        <p:txBody>
          <a:bodyPr/>
          <a:lstStyle/>
          <a:p>
            <a:r>
              <a:rPr lang="en-US">
                <a:latin typeface="Avenir Next LT Pro Demi" panose="020B0704020202020204" pitchFamily="34" charset="0"/>
              </a:rPr>
              <a:t>Press release</a:t>
            </a:r>
          </a:p>
        </p:txBody>
      </p:sp>
      <p:sp>
        <p:nvSpPr>
          <p:cNvPr id="5" name="Rectangle 4">
            <a:extLst>
              <a:ext uri="{FF2B5EF4-FFF2-40B4-BE49-F238E27FC236}">
                <a16:creationId xmlns:a16="http://schemas.microsoft.com/office/drawing/2014/main" id="{371E99F5-07FE-041F-38A8-26215EE38708}"/>
              </a:ext>
            </a:extLst>
          </p:cNvPr>
          <p:cNvSpPr/>
          <p:nvPr/>
        </p:nvSpPr>
        <p:spPr>
          <a:xfrm>
            <a:off x="308225" y="6256962"/>
            <a:ext cx="1428108"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0DF654-1312-C9F7-E83A-64004C79E333}"/>
              </a:ext>
            </a:extLst>
          </p:cNvPr>
          <p:cNvSpPr/>
          <p:nvPr/>
        </p:nvSpPr>
        <p:spPr>
          <a:xfrm>
            <a:off x="11209106" y="6349429"/>
            <a:ext cx="674669"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55DB9-5013-0547-11E7-9B47C4929E6A}"/>
              </a:ext>
            </a:extLst>
          </p:cNvPr>
          <p:cNvSpPr>
            <a:spLocks noGrp="1"/>
          </p:cNvSpPr>
          <p:nvPr>
            <p:ph idx="1"/>
          </p:nvPr>
        </p:nvSpPr>
        <p:spPr>
          <a:xfrm>
            <a:off x="515938" y="1825625"/>
            <a:ext cx="3175952" cy="4351338"/>
          </a:xfrm>
        </p:spPr>
        <p:txBody>
          <a:bodyPr>
            <a:normAutofit/>
          </a:bodyPr>
          <a:lstStyle/>
          <a:p>
            <a:pPr marL="0" indent="0" fontAlgn="base">
              <a:spcBef>
                <a:spcPts val="0"/>
              </a:spcBef>
              <a:buSzPts val="1000"/>
              <a:buNone/>
              <a:tabLst>
                <a:tab pos="457200" algn="l"/>
              </a:tabLst>
            </a:pPr>
            <a:r>
              <a:rPr lang="en-US" sz="2400">
                <a:latin typeface="Avenir Next LT Pro Light" panose="020B0304020202020204" pitchFamily="34" charset="0"/>
              </a:rPr>
              <a:t>Click </a:t>
            </a:r>
            <a:r>
              <a:rPr lang="en-US" sz="2400">
                <a:latin typeface="Avenir Next LT Pro Light" panose="020B0304020202020204" pitchFamily="34" charset="0"/>
                <a:hlinkClick r:id="rId2"/>
              </a:rPr>
              <a:t>here</a:t>
            </a:r>
            <a:r>
              <a:rPr lang="en-US" sz="2400">
                <a:latin typeface="Avenir Next LT Pro Light" panose="020B0304020202020204" pitchFamily="34" charset="0"/>
              </a:rPr>
              <a:t> to read:</a:t>
            </a:r>
          </a:p>
          <a:p>
            <a:pPr marL="0" indent="0" fontAlgn="base">
              <a:spcBef>
                <a:spcPts val="0"/>
              </a:spcBef>
              <a:buSzPts val="1000"/>
              <a:buNone/>
              <a:tabLst>
                <a:tab pos="457200" algn="l"/>
              </a:tabLst>
            </a:pPr>
            <a:r>
              <a:rPr lang="en-US" sz="2400">
                <a:latin typeface="Avenir Next LT Pro Light" panose="020B0304020202020204" pitchFamily="34" charset="0"/>
                <a:hlinkClick r:id="rId2"/>
              </a:rPr>
              <a:t>Biden-Harris Administration Announces $178 Million To Improve Health and Safety, Lower Energy Costs at K-12 Public Schools </a:t>
            </a:r>
            <a:endParaRPr lang="en-US" sz="2400">
              <a:latin typeface="Avenir Next LT Pro Light" panose="020B0304020202020204" pitchFamily="34" charset="0"/>
            </a:endParaRPr>
          </a:p>
          <a:p>
            <a:pPr fontAlgn="base">
              <a:spcBef>
                <a:spcPts val="0"/>
              </a:spcBef>
              <a:buSzPts val="1000"/>
              <a:tabLst>
                <a:tab pos="457200" algn="l"/>
              </a:tabLst>
            </a:pPr>
            <a:endParaRPr lang="en-US" u="sng">
              <a:solidFill>
                <a:srgbClr val="0563C1"/>
              </a:solidFill>
              <a:ea typeface="Times New Roman" panose="02020603050405020304" pitchFamily="18" charset="0"/>
              <a:cs typeface="Times New Roman" panose="02020603050405020304" pitchFamily="18" charset="0"/>
            </a:endParaRPr>
          </a:p>
          <a:p>
            <a:pPr fontAlgn="base">
              <a:spcBef>
                <a:spcPts val="0"/>
              </a:spcBef>
              <a:buSzPts val="1000"/>
              <a:tabLst>
                <a:tab pos="457200" algn="l"/>
              </a:tabLst>
            </a:pPr>
            <a:endParaRPr lang="en-US" u="sng">
              <a:solidFill>
                <a:srgbClr val="0563C1"/>
              </a:solidFill>
              <a:ea typeface="Times New Roman" panose="02020603050405020304" pitchFamily="18" charset="0"/>
              <a:cs typeface="Calibri" panose="020F0502020204030204" pitchFamily="34" charset="0"/>
            </a:endParaRPr>
          </a:p>
        </p:txBody>
      </p:sp>
      <p:pic>
        <p:nvPicPr>
          <p:cNvPr id="8" name="Picture 7" descr="A picture containing text, green, sign&#10;&#10;Description automatically generated">
            <a:hlinkClick r:id="rId2"/>
            <a:extLst>
              <a:ext uri="{FF2B5EF4-FFF2-40B4-BE49-F238E27FC236}">
                <a16:creationId xmlns:a16="http://schemas.microsoft.com/office/drawing/2014/main" id="{78201E16-F23A-D4BD-64E4-5F382B51C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890" y="3540104"/>
            <a:ext cx="8249471" cy="2502874"/>
          </a:xfrm>
          <a:prstGeom prst="rect">
            <a:avLst/>
          </a:prstGeom>
        </p:spPr>
      </p:pic>
    </p:spTree>
    <p:extLst>
      <p:ext uri="{BB962C8B-B14F-4D97-AF65-F5344CB8AC3E}">
        <p14:creationId xmlns:p14="http://schemas.microsoft.com/office/powerpoint/2010/main" val="296089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2E214-CD4E-C696-BA26-F455BB093DC4}"/>
              </a:ext>
            </a:extLst>
          </p:cNvPr>
          <p:cNvSpPr>
            <a:spLocks noGrp="1"/>
          </p:cNvSpPr>
          <p:nvPr>
            <p:ph type="title"/>
          </p:nvPr>
        </p:nvSpPr>
        <p:spPr/>
        <p:txBody>
          <a:bodyPr/>
          <a:lstStyle/>
          <a:p>
            <a:pPr algn="ctr"/>
            <a:r>
              <a:rPr lang="en-US">
                <a:latin typeface="Avenir Next LT Pro Demi"/>
              </a:rPr>
              <a:t>Congratulations to the </a:t>
            </a:r>
            <a:r>
              <a:rPr lang="en-US" sz="3300">
                <a:latin typeface="Avenir Next LT Pro Demi"/>
              </a:rPr>
              <a:t>24</a:t>
            </a:r>
            <a:r>
              <a:rPr lang="en-US">
                <a:latin typeface="Avenir Next LT Pro Demi"/>
              </a:rPr>
              <a:t> SELECTEES!</a:t>
            </a:r>
          </a:p>
        </p:txBody>
      </p:sp>
      <p:pic>
        <p:nvPicPr>
          <p:cNvPr id="8" name="Picture 7">
            <a:extLst>
              <a:ext uri="{FF2B5EF4-FFF2-40B4-BE49-F238E27FC236}">
                <a16:creationId xmlns:a16="http://schemas.microsoft.com/office/drawing/2014/main" id="{5C1526D7-DCED-7200-2102-7A7EF9BB453C}"/>
              </a:ext>
            </a:extLst>
          </p:cNvPr>
          <p:cNvPicPr>
            <a:picLocks noChangeAspect="1"/>
          </p:cNvPicPr>
          <p:nvPr/>
        </p:nvPicPr>
        <p:blipFill>
          <a:blip r:embed="rId2"/>
          <a:stretch>
            <a:fillRect/>
          </a:stretch>
        </p:blipFill>
        <p:spPr>
          <a:xfrm>
            <a:off x="11276013" y="6321347"/>
            <a:ext cx="781050" cy="419100"/>
          </a:xfrm>
          <a:prstGeom prst="rect">
            <a:avLst/>
          </a:prstGeom>
        </p:spPr>
      </p:pic>
      <p:pic>
        <p:nvPicPr>
          <p:cNvPr id="5" name="Picture 4">
            <a:extLst>
              <a:ext uri="{FF2B5EF4-FFF2-40B4-BE49-F238E27FC236}">
                <a16:creationId xmlns:a16="http://schemas.microsoft.com/office/drawing/2014/main" id="{5DA4699F-3456-85F5-8190-57770CD4C1E1}"/>
              </a:ext>
            </a:extLst>
          </p:cNvPr>
          <p:cNvPicPr>
            <a:picLocks noChangeAspect="1"/>
          </p:cNvPicPr>
          <p:nvPr/>
        </p:nvPicPr>
        <p:blipFill>
          <a:blip r:embed="rId3"/>
          <a:stretch>
            <a:fillRect/>
          </a:stretch>
        </p:blipFill>
        <p:spPr>
          <a:xfrm>
            <a:off x="374876" y="6283247"/>
            <a:ext cx="1666875" cy="457200"/>
          </a:xfrm>
          <a:prstGeom prst="rect">
            <a:avLst/>
          </a:prstGeom>
        </p:spPr>
      </p:pic>
      <p:pic>
        <p:nvPicPr>
          <p:cNvPr id="7" name="Picture 6" descr="A map of the united states&#10;&#10;Description automatically generated">
            <a:extLst>
              <a:ext uri="{FF2B5EF4-FFF2-40B4-BE49-F238E27FC236}">
                <a16:creationId xmlns:a16="http://schemas.microsoft.com/office/drawing/2014/main" id="{BF46E36F-130F-2F2A-4FBB-6DA25C20D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568" y="1170384"/>
            <a:ext cx="10157705" cy="5721960"/>
          </a:xfrm>
          <a:prstGeom prst="rect">
            <a:avLst/>
          </a:prstGeom>
        </p:spPr>
      </p:pic>
    </p:spTree>
    <p:extLst>
      <p:ext uri="{BB962C8B-B14F-4D97-AF65-F5344CB8AC3E}">
        <p14:creationId xmlns:p14="http://schemas.microsoft.com/office/powerpoint/2010/main" val="144601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2F267-C10C-8BCE-BD28-F301A58E196C}"/>
              </a:ext>
            </a:extLst>
          </p:cNvPr>
          <p:cNvSpPr>
            <a:spLocks noGrp="1"/>
          </p:cNvSpPr>
          <p:nvPr>
            <p:ph type="title"/>
          </p:nvPr>
        </p:nvSpPr>
        <p:spPr>
          <a:xfrm>
            <a:off x="349159" y="292917"/>
            <a:ext cx="4305966" cy="1600200"/>
          </a:xfrm>
        </p:spPr>
        <p:txBody>
          <a:bodyPr/>
          <a:lstStyle/>
          <a:p>
            <a:r>
              <a:rPr lang="en-US" b="1">
                <a:latin typeface="Avenir Next LT Pro Demi" panose="020B0704020202020204" pitchFamily="34" charset="0"/>
              </a:rPr>
              <a:t>WHAT CAN YOU DO? </a:t>
            </a:r>
          </a:p>
        </p:txBody>
      </p:sp>
      <p:sp>
        <p:nvSpPr>
          <p:cNvPr id="2" name="Content Placeholder 1">
            <a:extLst>
              <a:ext uri="{FF2B5EF4-FFF2-40B4-BE49-F238E27FC236}">
                <a16:creationId xmlns:a16="http://schemas.microsoft.com/office/drawing/2014/main" id="{89B59DE9-FA72-35FA-4683-927CFA781E3A}"/>
              </a:ext>
            </a:extLst>
          </p:cNvPr>
          <p:cNvSpPr>
            <a:spLocks noGrp="1"/>
          </p:cNvSpPr>
          <p:nvPr>
            <p:ph type="body" sz="half" idx="2"/>
          </p:nvPr>
        </p:nvSpPr>
        <p:spPr>
          <a:xfrm>
            <a:off x="349160" y="1988127"/>
            <a:ext cx="5305662" cy="3811588"/>
          </a:xfrm>
        </p:spPr>
        <p:txBody>
          <a:bodyPr vert="horz" lIns="91440" tIns="45720" rIns="91440" bIns="45720" rtlCol="0" anchor="t">
            <a:noAutofit/>
          </a:bodyPr>
          <a:lstStyle/>
          <a:p>
            <a:pPr marL="342900" indent="-342900" rtl="0" fontAlgn="base">
              <a:lnSpc>
                <a:spcPct val="100000"/>
              </a:lnSpc>
              <a:spcBef>
                <a:spcPts val="0"/>
              </a:spcBef>
              <a:spcAft>
                <a:spcPts val="0"/>
              </a:spcAft>
              <a:buFont typeface="+mj-lt"/>
              <a:buAutoNum type="arabicPeriod"/>
            </a:pPr>
            <a:r>
              <a:rPr lang="en-US" sz="1800">
                <a:latin typeface="Avenir Next LT Pro"/>
              </a:rPr>
              <a:t>Amplify the news about the Renew America’s Schools Selectees. Share the information in this toolkit with your network by…</a:t>
            </a:r>
          </a:p>
          <a:p>
            <a:pPr marL="800100" lvl="1" indent="-342900" fontAlgn="base">
              <a:lnSpc>
                <a:spcPct val="100000"/>
              </a:lnSpc>
              <a:spcBef>
                <a:spcPts val="0"/>
              </a:spcBef>
              <a:buFont typeface="Arial" panose="020B0604020202020204" pitchFamily="34" charset="0"/>
              <a:buChar char="•"/>
            </a:pPr>
            <a:r>
              <a:rPr lang="en-US" sz="1600">
                <a:latin typeface="Avenir Next LT Pro"/>
              </a:rPr>
              <a:t>Engaging with social media (Twitter, Facebook, LinkedIn, Instagram)</a:t>
            </a:r>
          </a:p>
          <a:p>
            <a:pPr marL="800100" lvl="1" indent="-342900" fontAlgn="base">
              <a:lnSpc>
                <a:spcPct val="100000"/>
              </a:lnSpc>
              <a:spcBef>
                <a:spcPts val="0"/>
              </a:spcBef>
              <a:buFont typeface="Arial" panose="020B0604020202020204" pitchFamily="34" charset="0"/>
              <a:buChar char="•"/>
            </a:pPr>
            <a:r>
              <a:rPr lang="en-US" sz="1600">
                <a:latin typeface="Avenir Next LT Pro"/>
              </a:rPr>
              <a:t>Posting blogs or newsletters on your website</a:t>
            </a:r>
          </a:p>
          <a:p>
            <a:pPr marL="800100" lvl="1" indent="-342900" fontAlgn="base">
              <a:lnSpc>
                <a:spcPct val="100000"/>
              </a:lnSpc>
              <a:spcBef>
                <a:spcPts val="0"/>
              </a:spcBef>
              <a:buFont typeface="Arial" panose="020B0604020202020204" pitchFamily="34" charset="0"/>
              <a:buChar char="•"/>
            </a:pPr>
            <a:r>
              <a:rPr lang="en-US" sz="1600">
                <a:latin typeface="Avenir Next LT Pro"/>
              </a:rPr>
              <a:t>Writing a story for media publication</a:t>
            </a:r>
          </a:p>
          <a:p>
            <a:pPr marL="800100" lvl="1" indent="-342900" fontAlgn="base">
              <a:lnSpc>
                <a:spcPct val="100000"/>
              </a:lnSpc>
              <a:spcBef>
                <a:spcPts val="0"/>
              </a:spcBef>
              <a:buFont typeface="Arial" panose="020B0604020202020204" pitchFamily="34" charset="0"/>
              <a:buChar char="•"/>
            </a:pPr>
            <a:r>
              <a:rPr lang="en-US" sz="1600">
                <a:latin typeface="Avenir Next LT Pro"/>
              </a:rPr>
              <a:t>Discussing the competition on a podcast, video, or local radio station </a:t>
            </a:r>
            <a:r>
              <a:rPr lang="en-US" sz="1600">
                <a:latin typeface="Avenir Next LT Pro"/>
                <a:sym typeface="Wingdings" panose="05000000000000000000" pitchFamily="2" charset="2"/>
              </a:rPr>
              <a:t> </a:t>
            </a:r>
            <a:endParaRPr lang="en-US" sz="1600">
              <a:latin typeface="Avenir Next LT Pro" panose="020B0504020202020204" pitchFamily="34" charset="0"/>
            </a:endParaRPr>
          </a:p>
          <a:p>
            <a:pPr marL="342900" indent="-342900" fontAlgn="base">
              <a:lnSpc>
                <a:spcPct val="100000"/>
              </a:lnSpc>
              <a:spcBef>
                <a:spcPts val="0"/>
              </a:spcBef>
              <a:buFont typeface="+mj-lt"/>
              <a:buAutoNum type="arabicPeriod"/>
            </a:pPr>
            <a:r>
              <a:rPr lang="en-US" sz="1800">
                <a:latin typeface="Avenir Next LT Pro"/>
              </a:rPr>
              <a:t>Follow the LEAs as they proceed to the award period and learn how they are bringing their projects to fruition. </a:t>
            </a:r>
            <a:endParaRPr lang="en-US" sz="1800">
              <a:latin typeface="Avenir Next LT Pro" panose="020B0504020202020204" pitchFamily="34" charset="0"/>
            </a:endParaRPr>
          </a:p>
          <a:p>
            <a:pPr marL="800100" lvl="1" indent="-342900" fontAlgn="base">
              <a:lnSpc>
                <a:spcPct val="100000"/>
              </a:lnSpc>
              <a:spcBef>
                <a:spcPts val="0"/>
              </a:spcBef>
              <a:buFont typeface="Arial" panose="020B0604020202020204" pitchFamily="34" charset="0"/>
              <a:buChar char="•"/>
            </a:pPr>
            <a:r>
              <a:rPr lang="en-US" sz="1600">
                <a:latin typeface="Avenir Next LT Pro"/>
              </a:rPr>
              <a:t>Highlight quotes, comments, pictures, videos, success stories, and more!</a:t>
            </a:r>
          </a:p>
        </p:txBody>
      </p:sp>
      <p:sp>
        <p:nvSpPr>
          <p:cNvPr id="3" name="Slide Number Placeholder 2">
            <a:extLst>
              <a:ext uri="{FF2B5EF4-FFF2-40B4-BE49-F238E27FC236}">
                <a16:creationId xmlns:a16="http://schemas.microsoft.com/office/drawing/2014/main" id="{9DF6054C-EC25-0585-07BC-55A48847AA62}"/>
              </a:ext>
            </a:extLst>
          </p:cNvPr>
          <p:cNvSpPr>
            <a:spLocks noGrp="1"/>
          </p:cNvSpPr>
          <p:nvPr>
            <p:ph type="sldNum" sz="quarter" idx="4294967295"/>
          </p:nvPr>
        </p:nvSpPr>
        <p:spPr>
          <a:xfrm>
            <a:off x="11896725" y="6456363"/>
            <a:ext cx="295275" cy="187325"/>
          </a:xfrm>
        </p:spPr>
        <p:txBody>
          <a:bodyPr/>
          <a:lstStyle/>
          <a:p>
            <a:fld id="{9EC71654-96A5-4280-94F3-931C61A9F92C}" type="slidenum">
              <a:rPr lang="en-US" noProof="0" smtClean="0"/>
              <a:pPr/>
              <a:t>7</a:t>
            </a:fld>
            <a:endParaRPr lang="en-US" noProof="0"/>
          </a:p>
        </p:txBody>
      </p:sp>
      <p:sp>
        <p:nvSpPr>
          <p:cNvPr id="6" name="Rectangle 5">
            <a:extLst>
              <a:ext uri="{FF2B5EF4-FFF2-40B4-BE49-F238E27FC236}">
                <a16:creationId xmlns:a16="http://schemas.microsoft.com/office/drawing/2014/main" id="{BF367948-ADF1-3619-8F75-FF08CFACD81F}"/>
              </a:ext>
            </a:extLst>
          </p:cNvPr>
          <p:cNvSpPr/>
          <p:nvPr/>
        </p:nvSpPr>
        <p:spPr>
          <a:xfrm>
            <a:off x="349159" y="6292904"/>
            <a:ext cx="1212351"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B4B06D-1E94-4397-5932-B91902C7DCD8}"/>
              </a:ext>
            </a:extLst>
          </p:cNvPr>
          <p:cNvSpPr txBox="1"/>
          <p:nvPr/>
        </p:nvSpPr>
        <p:spPr>
          <a:xfrm>
            <a:off x="9124758" y="6392334"/>
            <a:ext cx="26080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cs typeface="Calibri"/>
              </a:rPr>
              <a:t>Photo Credit: </a:t>
            </a:r>
            <a:r>
              <a:rPr lang="en-US" sz="1200" i="1" err="1">
                <a:cs typeface="Calibri"/>
              </a:rPr>
              <a:t>Unsplash</a:t>
            </a:r>
            <a:r>
              <a:rPr lang="en-US" sz="1200" i="1">
                <a:cs typeface="Calibri"/>
              </a:rPr>
              <a:t>/Mimi </a:t>
            </a:r>
            <a:r>
              <a:rPr lang="en-US" sz="1200" i="1" err="1">
                <a:cs typeface="Calibri"/>
              </a:rPr>
              <a:t>Thian</a:t>
            </a:r>
            <a:endParaRPr lang="en-US" sz="1200" i="1">
              <a:cs typeface="Calibri"/>
            </a:endParaRPr>
          </a:p>
        </p:txBody>
      </p:sp>
      <p:pic>
        <p:nvPicPr>
          <p:cNvPr id="12" name="Picture Placeholder 11" descr="A few people working on a computer&#10;&#10;Description automatically generated with low confidence">
            <a:extLst>
              <a:ext uri="{FF2B5EF4-FFF2-40B4-BE49-F238E27FC236}">
                <a16:creationId xmlns:a16="http://schemas.microsoft.com/office/drawing/2014/main" id="{A15AC151-3380-A147-3D57-890436E157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211647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5B9DF-C837-AAB3-E050-12AC05D4AF2E}"/>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graphicFrame>
        <p:nvGraphicFramePr>
          <p:cNvPr id="5" name="Content Placeholder 4">
            <a:extLst>
              <a:ext uri="{FF2B5EF4-FFF2-40B4-BE49-F238E27FC236}">
                <a16:creationId xmlns:a16="http://schemas.microsoft.com/office/drawing/2014/main" id="{17D1DF8F-D59B-CB20-3A4B-37255E9DF419}"/>
              </a:ext>
            </a:extLst>
          </p:cNvPr>
          <p:cNvGraphicFramePr>
            <a:graphicFrameLocks noGrp="1"/>
          </p:cNvGraphicFramePr>
          <p:nvPr>
            <p:ph idx="1"/>
            <p:extLst>
              <p:ext uri="{D42A27DB-BD31-4B8C-83A1-F6EECF244321}">
                <p14:modId xmlns:p14="http://schemas.microsoft.com/office/powerpoint/2010/main" val="166594516"/>
              </p:ext>
            </p:extLst>
          </p:nvPr>
        </p:nvGraphicFramePr>
        <p:xfrm>
          <a:off x="496653" y="2052375"/>
          <a:ext cx="11189170" cy="2642289"/>
        </p:xfrm>
        <a:graphic>
          <a:graphicData uri="http://schemas.openxmlformats.org/drawingml/2006/table">
            <a:tbl>
              <a:tblPr/>
              <a:tblGrid>
                <a:gridCol w="2757186">
                  <a:extLst>
                    <a:ext uri="{9D8B030D-6E8A-4147-A177-3AD203B41FA5}">
                      <a16:colId xmlns:a16="http://schemas.microsoft.com/office/drawing/2014/main" val="3243463827"/>
                    </a:ext>
                  </a:extLst>
                </a:gridCol>
                <a:gridCol w="2802577">
                  <a:extLst>
                    <a:ext uri="{9D8B030D-6E8A-4147-A177-3AD203B41FA5}">
                      <a16:colId xmlns:a16="http://schemas.microsoft.com/office/drawing/2014/main" val="2199337121"/>
                    </a:ext>
                  </a:extLst>
                </a:gridCol>
                <a:gridCol w="2605161">
                  <a:extLst>
                    <a:ext uri="{9D8B030D-6E8A-4147-A177-3AD203B41FA5}">
                      <a16:colId xmlns:a16="http://schemas.microsoft.com/office/drawing/2014/main" val="985207732"/>
                    </a:ext>
                  </a:extLst>
                </a:gridCol>
                <a:gridCol w="3024246">
                  <a:extLst>
                    <a:ext uri="{9D8B030D-6E8A-4147-A177-3AD203B41FA5}">
                      <a16:colId xmlns:a16="http://schemas.microsoft.com/office/drawing/2014/main" val="2993830980"/>
                    </a:ext>
                  </a:extLst>
                </a:gridCol>
              </a:tblGrid>
              <a:tr h="387023">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Avenir Next LT Pro"/>
                          <a:hlinkClick r:id="rId2"/>
                        </a:rPr>
                        <a:t>DOE</a:t>
                      </a:r>
                      <a:endParaRPr lang="en-US" sz="1800">
                        <a:effectLst/>
                        <a:latin typeface="Avenir Next LT Pro"/>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rtl="0" fontAlgn="t">
                        <a:spcBef>
                          <a:spcPts val="0"/>
                        </a:spcBef>
                        <a:spcAft>
                          <a:spcPts val="0"/>
                        </a:spcAft>
                      </a:pPr>
                      <a:endParaRPr lang="en-US" sz="1800" b="0" i="0" u="sng" strike="noStrike">
                        <a:solidFill>
                          <a:srgbClr val="000000"/>
                        </a:solidFill>
                        <a:effectLst/>
                        <a:latin typeface="+mn-l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E2F3"/>
                    </a:solidFill>
                  </a:tcPr>
                </a:tc>
                <a:extLst>
                  <a:ext uri="{0D108BD9-81ED-4DB2-BD59-A6C34878D82A}">
                    <a16:rowId xmlns:a16="http://schemas.microsoft.com/office/drawing/2014/main" val="3437818494"/>
                  </a:ext>
                </a:extLst>
              </a:tr>
              <a:tr h="77404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Avenir Next LT Pro"/>
                        </a:rPr>
                        <a:t>Facebook:</a:t>
                      </a:r>
                      <a:endParaRPr lang="en-US" sz="1600">
                        <a:effectLst/>
                        <a:latin typeface="Avenir Next LT Pro"/>
                      </a:endParaRPr>
                    </a:p>
                    <a:p>
                      <a:pPr rtl="0" fontAlgn="t">
                        <a:spcBef>
                          <a:spcPts val="0"/>
                        </a:spcBef>
                        <a:spcAft>
                          <a:spcPts val="0"/>
                        </a:spcAft>
                      </a:pPr>
                      <a:r>
                        <a:rPr lang="en-US" sz="1600" b="0" i="0" u="sng" strike="noStrike">
                          <a:solidFill>
                            <a:srgbClr val="0563C1"/>
                          </a:solidFill>
                          <a:effectLst/>
                          <a:latin typeface="Avenir Next LT Pro"/>
                          <a:hlinkClick r:id="rId3">
                            <a:extLst>
                              <a:ext uri="{A12FA001-AC4F-418D-AE19-62706E023703}">
                                <ahyp:hlinkClr xmlns:ahyp="http://schemas.microsoft.com/office/drawing/2018/hyperlinkcolor" val="tx"/>
                              </a:ext>
                            </a:extLst>
                          </a:hlinkClick>
                        </a:rPr>
                        <a:t>https://www.facebook.com/energygov</a:t>
                      </a:r>
                      <a:endParaRPr lang="en-US" sz="1600">
                        <a:effectLst/>
                        <a:latin typeface="Avenir Next LT Pro"/>
                      </a:endParaRPr>
                    </a:p>
                    <a:p>
                      <a:pPr rtl="0" fontAlgn="t">
                        <a:spcBef>
                          <a:spcPts val="0"/>
                        </a:spcBef>
                        <a:spcAft>
                          <a:spcPts val="0"/>
                        </a:spcAft>
                      </a:pPr>
                      <a:r>
                        <a:rPr lang="en-US" sz="1600" b="0" i="0" u="none" strike="noStrike">
                          <a:solidFill>
                            <a:srgbClr val="000000"/>
                          </a:solidFill>
                          <a:effectLst/>
                          <a:latin typeface="Avenir Next LT Pro"/>
                        </a:rPr>
                        <a:t>@energygov</a:t>
                      </a:r>
                      <a:endParaRPr lang="en-US" sz="1600">
                        <a:effectLst/>
                        <a:latin typeface="Avenir Next LT Pro"/>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Avenir Next LT Pro"/>
                        </a:rPr>
                        <a:t>Twitter:</a:t>
                      </a:r>
                      <a:endParaRPr lang="en-US" sz="1600">
                        <a:effectLst/>
                        <a:latin typeface="Avenir Next LT Pro"/>
                      </a:endParaRPr>
                    </a:p>
                    <a:p>
                      <a:pPr rtl="0" fontAlgn="t">
                        <a:spcBef>
                          <a:spcPts val="0"/>
                        </a:spcBef>
                        <a:spcAft>
                          <a:spcPts val="0"/>
                        </a:spcAft>
                      </a:pPr>
                      <a:r>
                        <a:rPr lang="en-US" sz="1600" b="0" i="0" u="sng" strike="noStrike">
                          <a:solidFill>
                            <a:srgbClr val="000000"/>
                          </a:solidFill>
                          <a:effectLst/>
                          <a:latin typeface="Avenir Next LT Pro"/>
                          <a:hlinkClick r:id="rId4"/>
                        </a:rPr>
                        <a:t>https://twitter.com/ENERGY</a:t>
                      </a:r>
                      <a:endParaRPr lang="en-US" sz="1600">
                        <a:effectLst/>
                        <a:latin typeface="Avenir Next LT Pro"/>
                      </a:endParaRPr>
                    </a:p>
                    <a:p>
                      <a:pPr rtl="0" fontAlgn="t">
                        <a:spcBef>
                          <a:spcPts val="0"/>
                        </a:spcBef>
                        <a:spcAft>
                          <a:spcPts val="0"/>
                        </a:spcAft>
                      </a:pPr>
                      <a:r>
                        <a:rPr lang="en-US" sz="1600" b="0" i="0" u="none" strike="noStrike">
                          <a:solidFill>
                            <a:srgbClr val="000000"/>
                          </a:solidFill>
                          <a:effectLst/>
                          <a:latin typeface="Avenir Next LT Pro"/>
                        </a:rPr>
                        <a:t>@ENERGY</a:t>
                      </a:r>
                      <a:endParaRPr lang="en-US" sz="1600">
                        <a:effectLst/>
                        <a:latin typeface="Avenir Next LT Pro"/>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Avenir Next LT Pro"/>
                        </a:rPr>
                        <a:t>Instagram:</a:t>
                      </a:r>
                      <a:endParaRPr lang="en-US" sz="1600">
                        <a:effectLst/>
                        <a:latin typeface="Avenir Next LT Pro"/>
                      </a:endParaRPr>
                    </a:p>
                    <a:p>
                      <a:pPr rtl="0" fontAlgn="t">
                        <a:spcBef>
                          <a:spcPts val="0"/>
                        </a:spcBef>
                        <a:spcAft>
                          <a:spcPts val="0"/>
                        </a:spcAft>
                      </a:pPr>
                      <a:r>
                        <a:rPr lang="en-US" sz="1600" b="0" i="0" u="sng" strike="noStrike">
                          <a:solidFill>
                            <a:srgbClr val="000000"/>
                          </a:solidFill>
                          <a:effectLst/>
                          <a:latin typeface="Avenir Next LT Pro"/>
                          <a:hlinkClick r:id="rId5"/>
                        </a:rPr>
                        <a:t>https://www.instagram.com/energy/?hl=en</a:t>
                      </a:r>
                      <a:endParaRPr lang="en-US" sz="1600">
                        <a:effectLst/>
                        <a:latin typeface="Avenir Next LT Pro"/>
                      </a:endParaRPr>
                    </a:p>
                    <a:p>
                      <a:pPr rtl="0" fontAlgn="t">
                        <a:spcBef>
                          <a:spcPts val="0"/>
                        </a:spcBef>
                        <a:spcAft>
                          <a:spcPts val="0"/>
                        </a:spcAft>
                      </a:pPr>
                      <a:r>
                        <a:rPr lang="en-US" sz="1600" b="0" i="0" u="none" strike="noStrike">
                          <a:solidFill>
                            <a:srgbClr val="000000"/>
                          </a:solidFill>
                          <a:effectLst/>
                          <a:latin typeface="Avenir Next LT Pro"/>
                        </a:rPr>
                        <a:t>@energy</a:t>
                      </a:r>
                      <a:endParaRPr lang="en-US" sz="1600">
                        <a:effectLst/>
                        <a:latin typeface="Avenir Next LT Pro"/>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Avenir Next LT Pro"/>
                        </a:rPr>
                        <a:t>LinkedIn:</a:t>
                      </a:r>
                      <a:endParaRPr lang="en-US" sz="1600" b="0" i="0" u="sng" strike="noStrike">
                        <a:solidFill>
                          <a:srgbClr val="000000"/>
                        </a:solidFill>
                        <a:effectLst/>
                        <a:latin typeface="Avenir Next LT Pro"/>
                      </a:endParaRPr>
                    </a:p>
                    <a:p>
                      <a:pPr rtl="0" fontAlgn="t">
                        <a:spcBef>
                          <a:spcPts val="0"/>
                        </a:spcBef>
                        <a:spcAft>
                          <a:spcPts val="0"/>
                        </a:spcAft>
                      </a:pPr>
                      <a:r>
                        <a:rPr lang="en-US" sz="1600" b="0" i="0" u="sng" strike="noStrike">
                          <a:solidFill>
                            <a:srgbClr val="000000"/>
                          </a:solidFill>
                          <a:effectLst/>
                          <a:latin typeface="Avenir Next LT Pro"/>
                          <a:hlinkClick r:id="rId6"/>
                        </a:rPr>
                        <a:t>https://www.linkedin.com/company/u-s--department-of-energy/</a:t>
                      </a:r>
                    </a:p>
                    <a:p>
                      <a:pPr lvl="0">
                        <a:spcBef>
                          <a:spcPts val="0"/>
                        </a:spcBef>
                        <a:spcAft>
                          <a:spcPts val="0"/>
                        </a:spcAft>
                        <a:buNone/>
                      </a:pPr>
                      <a:endParaRPr lang="en-US" sz="1600" b="0" i="0" u="sng" strike="noStrike">
                        <a:solidFill>
                          <a:srgbClr val="000000"/>
                        </a:solidFill>
                        <a:effectLst/>
                        <a:latin typeface="Avenir Next LT Pro"/>
                      </a:endParaRPr>
                    </a:p>
                    <a:p>
                      <a:pPr lvl="0">
                        <a:spcBef>
                          <a:spcPts val="0"/>
                        </a:spcBef>
                        <a:spcAft>
                          <a:spcPts val="0"/>
                        </a:spcAft>
                        <a:buNone/>
                      </a:pPr>
                      <a:r>
                        <a:rPr lang="en-US" sz="1600" b="0" i="0" u="none" strike="noStrike" noProof="0">
                          <a:effectLst/>
                          <a:latin typeface="Avenir Next LT Pro"/>
                          <a:hlinkClick r:id="rId7"/>
                        </a:rPr>
                        <a:t>https://www.linkedin.com/company/office-of-state-and-community-energy-programs/</a:t>
                      </a:r>
                    </a:p>
                    <a:p>
                      <a:pPr lvl="0">
                        <a:spcBef>
                          <a:spcPts val="0"/>
                        </a:spcBef>
                        <a:spcAft>
                          <a:spcPts val="0"/>
                        </a:spcAft>
                        <a:buNone/>
                      </a:pPr>
                      <a:endParaRPr lang="en-US" sz="1600" b="0" i="0" u="none" strike="noStrike" noProof="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2743949"/>
                  </a:ext>
                </a:extLst>
              </a:tr>
            </a:tbl>
          </a:graphicData>
        </a:graphic>
      </p:graphicFrame>
      <p:sp>
        <p:nvSpPr>
          <p:cNvPr id="4" name="Title 3">
            <a:extLst>
              <a:ext uri="{FF2B5EF4-FFF2-40B4-BE49-F238E27FC236}">
                <a16:creationId xmlns:a16="http://schemas.microsoft.com/office/drawing/2014/main" id="{DCBF6060-B2F4-C128-979D-13C744F62DC3}"/>
              </a:ext>
            </a:extLst>
          </p:cNvPr>
          <p:cNvSpPr>
            <a:spLocks noGrp="1"/>
          </p:cNvSpPr>
          <p:nvPr>
            <p:ph type="title"/>
          </p:nvPr>
        </p:nvSpPr>
        <p:spPr/>
        <p:txBody>
          <a:bodyPr/>
          <a:lstStyle/>
          <a:p>
            <a:r>
              <a:rPr lang="en-US">
                <a:latin typeface="Avenir Next LT Pro Demi" panose="020B0704020202020204" pitchFamily="34" charset="0"/>
              </a:rPr>
              <a:t>Social media content to amplify</a:t>
            </a:r>
          </a:p>
        </p:txBody>
      </p:sp>
      <p:sp>
        <p:nvSpPr>
          <p:cNvPr id="7" name="Rectangle 1">
            <a:extLst>
              <a:ext uri="{FF2B5EF4-FFF2-40B4-BE49-F238E27FC236}">
                <a16:creationId xmlns:a16="http://schemas.microsoft.com/office/drawing/2014/main" id="{8113864E-7048-B1AD-9422-E1175FE75E3F}"/>
              </a:ext>
            </a:extLst>
          </p:cNvPr>
          <p:cNvSpPr>
            <a:spLocks noChangeArrowheads="1"/>
          </p:cNvSpPr>
          <p:nvPr/>
        </p:nvSpPr>
        <p:spPr bwMode="auto">
          <a:xfrm>
            <a:off x="-102514" y="1274679"/>
            <a:ext cx="11349634" cy="584775"/>
          </a:xfrm>
          <a:prstGeom prst="rect">
            <a:avLst/>
          </a:prstGeom>
          <a:solidFill>
            <a:schemeClr val="bg1">
              <a:alpha val="71000"/>
            </a:schemeClr>
          </a:solidFill>
          <a:ln>
            <a:noFill/>
          </a:ln>
          <a:effectLst/>
        </p:spPr>
        <p:txBody>
          <a:bodyPr vert="horz" wrap="square" lIns="91440" tIns="45720" rIns="91440" bIns="45720" numCol="1" anchor="ctr" anchorCtr="0" compatLnSpc="1">
            <a:prstTxWarp prst="textNoShape">
              <a:avLst/>
            </a:prstTxWarp>
            <a:spAutoFit/>
          </a:bodyPr>
          <a:lstStyle/>
          <a:p>
            <a:pPr marL="514350"/>
            <a:r>
              <a:rPr lang="en-US" sz="1600">
                <a:effectLst/>
                <a:latin typeface="Avenir Next LT Pro" panose="020B0504020202020204" pitchFamily="34" charset="0"/>
                <a:ea typeface="Calibri" panose="020F0502020204030204" pitchFamily="34" charset="0"/>
                <a:cs typeface="Times New Roman" panose="02020603050405020304" pitchFamily="18" charset="0"/>
              </a:rPr>
              <a:t>Reach a larger audience for your social media posts by tagging or linking to applicable energy accounts for cross promotion:  </a:t>
            </a:r>
          </a:p>
        </p:txBody>
      </p:sp>
      <p:sp>
        <p:nvSpPr>
          <p:cNvPr id="8" name="TextBox 7">
            <a:extLst>
              <a:ext uri="{FF2B5EF4-FFF2-40B4-BE49-F238E27FC236}">
                <a16:creationId xmlns:a16="http://schemas.microsoft.com/office/drawing/2014/main" id="{D4278428-D552-F189-1467-8CC4B56FAF14}"/>
              </a:ext>
            </a:extLst>
          </p:cNvPr>
          <p:cNvSpPr txBox="1"/>
          <p:nvPr/>
        </p:nvSpPr>
        <p:spPr>
          <a:xfrm>
            <a:off x="515938" y="5303809"/>
            <a:ext cx="11189170" cy="830997"/>
          </a:xfrm>
          <a:prstGeom prst="rect">
            <a:avLst/>
          </a:prstGeom>
          <a:noFill/>
        </p:spPr>
        <p:txBody>
          <a:bodyPr wrap="square">
            <a:spAutoFit/>
          </a:bodyPr>
          <a:lstStyle/>
          <a:p>
            <a:r>
              <a:rPr lang="en-US" sz="1600">
                <a:latin typeface="Avenir Next LT Pro" panose="020B0504020202020204" pitchFamily="34" charset="0"/>
              </a:rPr>
              <a:t>On the following slides, you will find sample social media posts published by the accounts above. Please use them as inspiration to write your own, or simply share/retweet on your platform. If you choose to share/retweet, you will have the option to craft a more personalized message in addition to what’s already been published.</a:t>
            </a:r>
          </a:p>
        </p:txBody>
      </p:sp>
      <p:pic>
        <p:nvPicPr>
          <p:cNvPr id="6" name="Picture 5">
            <a:extLst>
              <a:ext uri="{FF2B5EF4-FFF2-40B4-BE49-F238E27FC236}">
                <a16:creationId xmlns:a16="http://schemas.microsoft.com/office/drawing/2014/main" id="{A7E934EA-8D6F-0C49-7294-87DF63306153}"/>
              </a:ext>
            </a:extLst>
          </p:cNvPr>
          <p:cNvPicPr>
            <a:picLocks noChangeAspect="1"/>
          </p:cNvPicPr>
          <p:nvPr/>
        </p:nvPicPr>
        <p:blipFill>
          <a:blip r:embed="rId8"/>
          <a:stretch>
            <a:fillRect/>
          </a:stretch>
        </p:blipFill>
        <p:spPr>
          <a:xfrm>
            <a:off x="211591" y="6227139"/>
            <a:ext cx="1666875" cy="457200"/>
          </a:xfrm>
          <a:prstGeom prst="rect">
            <a:avLst/>
          </a:prstGeom>
        </p:spPr>
      </p:pic>
      <p:pic>
        <p:nvPicPr>
          <p:cNvPr id="9" name="Picture 8">
            <a:extLst>
              <a:ext uri="{FF2B5EF4-FFF2-40B4-BE49-F238E27FC236}">
                <a16:creationId xmlns:a16="http://schemas.microsoft.com/office/drawing/2014/main" id="{8EED0249-7C01-BF55-E07D-F74B9EA90C27}"/>
              </a:ext>
            </a:extLst>
          </p:cNvPr>
          <p:cNvPicPr>
            <a:picLocks noChangeAspect="1"/>
          </p:cNvPicPr>
          <p:nvPr/>
        </p:nvPicPr>
        <p:blipFill>
          <a:blip r:embed="rId8"/>
          <a:stretch>
            <a:fillRect/>
          </a:stretch>
        </p:blipFill>
        <p:spPr>
          <a:xfrm>
            <a:off x="363991" y="6379539"/>
            <a:ext cx="1666875" cy="457200"/>
          </a:xfrm>
          <a:prstGeom prst="rect">
            <a:avLst/>
          </a:prstGeom>
        </p:spPr>
      </p:pic>
      <p:pic>
        <p:nvPicPr>
          <p:cNvPr id="11" name="Picture 10">
            <a:extLst>
              <a:ext uri="{FF2B5EF4-FFF2-40B4-BE49-F238E27FC236}">
                <a16:creationId xmlns:a16="http://schemas.microsoft.com/office/drawing/2014/main" id="{BD0CEB72-0C0E-DF58-EF19-0CF408041DB2}"/>
              </a:ext>
            </a:extLst>
          </p:cNvPr>
          <p:cNvPicPr>
            <a:picLocks noChangeAspect="1"/>
          </p:cNvPicPr>
          <p:nvPr/>
        </p:nvPicPr>
        <p:blipFill>
          <a:blip r:embed="rId8"/>
          <a:stretch>
            <a:fillRect/>
          </a:stretch>
        </p:blipFill>
        <p:spPr>
          <a:xfrm>
            <a:off x="10530258" y="6320822"/>
            <a:ext cx="1666875" cy="457200"/>
          </a:xfrm>
          <a:prstGeom prst="rect">
            <a:avLst/>
          </a:prstGeom>
        </p:spPr>
      </p:pic>
    </p:spTree>
    <p:extLst>
      <p:ext uri="{BB962C8B-B14F-4D97-AF65-F5344CB8AC3E}">
        <p14:creationId xmlns:p14="http://schemas.microsoft.com/office/powerpoint/2010/main" val="373034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6566C5-52CF-935D-1398-6E456D39E5E0}"/>
              </a:ext>
            </a:extLst>
          </p:cNvPr>
          <p:cNvSpPr/>
          <p:nvPr/>
        </p:nvSpPr>
        <p:spPr>
          <a:xfrm>
            <a:off x="351552" y="6262473"/>
            <a:ext cx="1199846"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32B077-2396-796B-7FBA-ED5C49BE122A}"/>
              </a:ext>
            </a:extLst>
          </p:cNvPr>
          <p:cNvSpPr/>
          <p:nvPr/>
        </p:nvSpPr>
        <p:spPr>
          <a:xfrm>
            <a:off x="11219380" y="6339155"/>
            <a:ext cx="770562"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4C578C-072F-91D5-4721-F85C6106606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E24E8477-267F-5B9C-1A25-F52C9F2528E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5537B6C-87C2-186C-B080-AC80E19CE664}"/>
              </a:ext>
            </a:extLst>
          </p:cNvPr>
          <p:cNvSpPr txBox="1"/>
          <p:nvPr/>
        </p:nvSpPr>
        <p:spPr>
          <a:xfrm>
            <a:off x="7811125" y="151606"/>
            <a:ext cx="4178817" cy="523220"/>
          </a:xfrm>
          <a:prstGeom prst="rect">
            <a:avLst/>
          </a:prstGeom>
          <a:solidFill>
            <a:schemeClr val="bg2">
              <a:lumMod val="20000"/>
              <a:lumOff val="80000"/>
            </a:schemeClr>
          </a:solidFill>
        </p:spPr>
        <p:txBody>
          <a:bodyPr wrap="square" rtlCol="0">
            <a:spAutoFit/>
          </a:bodyPr>
          <a:lstStyle/>
          <a:p>
            <a:pPr algn="ctr"/>
            <a:r>
              <a:rPr lang="en-US" sz="1400" b="1"/>
              <a:t>Tag a Selectee’s social media handle in your posts for specific recognition, where applicable!</a:t>
            </a:r>
          </a:p>
        </p:txBody>
      </p:sp>
      <p:sp>
        <p:nvSpPr>
          <p:cNvPr id="7" name="TextBox 6">
            <a:extLst>
              <a:ext uri="{FF2B5EF4-FFF2-40B4-BE49-F238E27FC236}">
                <a16:creationId xmlns:a16="http://schemas.microsoft.com/office/drawing/2014/main" id="{B47135D2-E96D-27B0-CB18-53E6DCF06F6A}"/>
              </a:ext>
            </a:extLst>
          </p:cNvPr>
          <p:cNvSpPr txBox="1"/>
          <p:nvPr/>
        </p:nvSpPr>
        <p:spPr>
          <a:xfrm>
            <a:off x="69333" y="584052"/>
            <a:ext cx="6491868" cy="6431761"/>
          </a:xfrm>
          <a:prstGeom prst="rect">
            <a:avLst/>
          </a:prstGeom>
          <a:noFill/>
        </p:spPr>
        <p:txBody>
          <a:bodyPr wrap="square" lIns="91440" tIns="45720" rIns="91440" bIns="45720" rtlCol="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Alexandria City Public Schools, Alexandria, VA</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2"/>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
              </a:rPr>
              <a:t>Facebook</a:t>
            </a:r>
            <a:endParaRPr lang="en-US" sz="1200">
              <a:latin typeface="Avenir Next LT Pro Light"/>
              <a:ea typeface="Calibri" panose="020F0502020204030204" pitchFamily="34" charset="0"/>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Austin Independent School District, Austin, TX</a:t>
            </a:r>
            <a:endParaRPr lang="en-US" sz="1600">
              <a:latin typeface="Avenir Next LT Pro Light"/>
              <a:cs typeface="Arial"/>
            </a:endParaRPr>
          </a:p>
          <a:p>
            <a:pPr marL="800100" lvl="1" indent="-342900">
              <a:lnSpc>
                <a:spcPct val="107000"/>
              </a:lnSpc>
              <a:buFont typeface="Symbol" panose="05050102010706020507" pitchFamily="18" charset="2"/>
              <a:buChar char=""/>
            </a:pPr>
            <a:r>
              <a:rPr lang="en-US" sz="1200">
                <a:latin typeface="Avenir Next LT Pro Light"/>
                <a:cs typeface="Arial"/>
                <a:hlinkClick r:id="rId4"/>
              </a:rPr>
              <a:t>Twitter</a:t>
            </a:r>
            <a:r>
              <a:rPr lang="en-US" sz="1200">
                <a:latin typeface="Avenir Next LT Pro Light"/>
                <a:cs typeface="Arial"/>
              </a:rPr>
              <a:t>, </a:t>
            </a:r>
            <a:r>
              <a:rPr lang="en-US" sz="1200">
                <a:latin typeface="Avenir Next LT Pro Light"/>
                <a:cs typeface="Arial"/>
                <a:hlinkClick r:id="rId5"/>
              </a:rPr>
              <a:t>Facebook</a:t>
            </a:r>
            <a:endParaRPr lang="en-US" sz="1200">
              <a:latin typeface="Avenir Next LT Pro Light"/>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Baltimore County Public Schools, Windsor Mill, MD</a:t>
            </a:r>
          </a:p>
          <a:p>
            <a:pPr marL="800100" lvl="1" indent="-342900">
              <a:lnSpc>
                <a:spcPct val="107000"/>
              </a:lnSpc>
              <a:buFont typeface="Symbol" panose="05050102010706020507" pitchFamily="18" charset="2"/>
              <a:buChar char=""/>
            </a:pPr>
            <a:r>
              <a:rPr lang="en-US" sz="1200">
                <a:latin typeface="Avenir Next LT Pro Light"/>
                <a:cs typeface="Arial"/>
                <a:hlinkClick r:id="rId6"/>
              </a:rPr>
              <a:t>Twitter</a:t>
            </a:r>
            <a:r>
              <a:rPr lang="en-US" sz="1200">
                <a:latin typeface="Avenir Next LT Pro Light"/>
                <a:cs typeface="Arial"/>
              </a:rPr>
              <a:t>, </a:t>
            </a:r>
            <a:r>
              <a:rPr lang="en-US" sz="1200">
                <a:latin typeface="Avenir Next LT Pro Light"/>
                <a:cs typeface="Arial"/>
                <a:hlinkClick r:id="rId7"/>
              </a:rPr>
              <a:t>Facebook</a:t>
            </a:r>
            <a:endParaRPr lang="en-US" sz="1200">
              <a:latin typeface="Avenir Next LT Pro Light"/>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Bridgeport Public Schools (in partnership with University of Connecticut), Bridgeport, CT</a:t>
            </a:r>
          </a:p>
          <a:p>
            <a:pPr marL="800100" lvl="1" indent="-342900">
              <a:lnSpc>
                <a:spcPct val="107000"/>
              </a:lnSpc>
              <a:buFont typeface="Symbol" panose="05050102010706020507" pitchFamily="18" charset="2"/>
              <a:buChar char=""/>
            </a:pPr>
            <a:r>
              <a:rPr lang="en-US" sz="1200">
                <a:latin typeface="Avenir Next LT Pro Light"/>
                <a:cs typeface="Arial"/>
                <a:hlinkClick r:id="rId8"/>
              </a:rPr>
              <a:t>Twitter</a:t>
            </a:r>
            <a:r>
              <a:rPr lang="en-US" sz="1200">
                <a:latin typeface="Avenir Next LT Pro Light"/>
                <a:cs typeface="Arial"/>
              </a:rPr>
              <a:t>, </a:t>
            </a:r>
            <a:r>
              <a:rPr lang="en-US" sz="1200">
                <a:latin typeface="Avenir Next LT Pro Light"/>
                <a:cs typeface="Arial"/>
                <a:hlinkClick r:id="rId9"/>
              </a:rPr>
              <a:t>Facebook</a:t>
            </a:r>
            <a:endParaRPr lang="en-US" sz="1200">
              <a:latin typeface="Avenir Next LT Pro Light"/>
              <a:cs typeface="Arial"/>
            </a:endParaRPr>
          </a:p>
          <a:p>
            <a:pPr marL="342900" indent="-342900">
              <a:lnSpc>
                <a:spcPct val="107000"/>
              </a:lnSpc>
              <a:buFont typeface="Symbol" panose="05050102010706020507" pitchFamily="18" charset="2"/>
              <a:buChar char=""/>
            </a:pPr>
            <a:r>
              <a:rPr lang="en-US" sz="1600">
                <a:latin typeface="Avenir Next LT Pro Light"/>
                <a:ea typeface="Calibri" panose="020F0502020204030204" pitchFamily="34" charset="0"/>
                <a:cs typeface="Arial"/>
              </a:rPr>
              <a:t>Cass Lake-Bena Public Schools (in partnership with Region Five Development Commission), Cass Lake, MN</a:t>
            </a:r>
            <a:endParaRPr lang="en-US" sz="1600">
              <a:effectLst/>
              <a:latin typeface="Avenir Next LT Pro Light"/>
              <a:ea typeface="Calibri" panose="020F0502020204030204" pitchFamily="34" charset="0"/>
              <a:cs typeface="Arial"/>
            </a:endParaRPr>
          </a:p>
          <a:p>
            <a:pPr marL="800100" lvl="1" indent="-342900">
              <a:lnSpc>
                <a:spcPct val="107000"/>
              </a:lnSpc>
              <a:buFont typeface="Symbol" panose="05050102010706020507" pitchFamily="18" charset="2"/>
              <a:buChar char=""/>
            </a:pPr>
            <a:r>
              <a:rPr lang="en-US" sz="1200">
                <a:latin typeface="Avenir Next LT Pro Light"/>
                <a:cs typeface="Arial"/>
                <a:hlinkClick r:id="rId10"/>
              </a:rPr>
              <a:t>Twitter</a:t>
            </a:r>
            <a:r>
              <a:rPr lang="en-US" sz="1200">
                <a:latin typeface="Avenir Next LT Pro Light"/>
                <a:cs typeface="Arial"/>
              </a:rPr>
              <a:t>, </a:t>
            </a:r>
            <a:r>
              <a:rPr lang="en-US" sz="1200">
                <a:latin typeface="Avenir Next LT Pro Light"/>
                <a:cs typeface="Arial"/>
                <a:hlinkClick r:id="rId11"/>
              </a:rPr>
              <a:t>Facebook</a:t>
            </a:r>
            <a:endParaRPr lang="en-US" sz="1200">
              <a:latin typeface="Avenir Next LT Pro Light"/>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Charlo School District, Charlo, MT</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12"/>
              </a:rPr>
              <a:t>Facebook</a:t>
            </a:r>
            <a:endParaRPr lang="en-US" sz="1200">
              <a:effectLst/>
              <a:latin typeface="Avenir Next LT Pro Light"/>
              <a:ea typeface="Calibri" panose="020F0502020204030204" pitchFamily="34" charset="0"/>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Choctaw County School District, Weir, MS</a:t>
            </a:r>
          </a:p>
          <a:p>
            <a:pPr marL="800100" lvl="1" indent="-342900">
              <a:lnSpc>
                <a:spcPct val="107000"/>
              </a:lnSpc>
              <a:buFont typeface="Symbol" panose="05050102010706020507" pitchFamily="18" charset="2"/>
              <a:buChar char=""/>
            </a:pPr>
            <a:r>
              <a:rPr lang="en-US" sz="1200">
                <a:latin typeface="Avenir Next LT Pro Light"/>
                <a:cs typeface="Arial"/>
                <a:hlinkClick r:id="rId13"/>
              </a:rPr>
              <a:t>Twitter</a:t>
            </a:r>
            <a:r>
              <a:rPr lang="en-US" sz="1200">
                <a:latin typeface="Avenir Next LT Pro Light"/>
                <a:cs typeface="Arial"/>
              </a:rPr>
              <a:t>, </a:t>
            </a:r>
            <a:r>
              <a:rPr lang="en-US" sz="1200">
                <a:latin typeface="Avenir Next LT Pro Light"/>
                <a:cs typeface="Arial"/>
                <a:hlinkClick r:id="rId14"/>
              </a:rPr>
              <a:t>Facebook</a:t>
            </a:r>
            <a:endParaRPr lang="en-US" sz="1200">
              <a:latin typeface="Avenir Next LT Pro Light"/>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Clinton School District, Clinton, AR</a:t>
            </a:r>
          </a:p>
          <a:p>
            <a:pPr marL="800100" lvl="1" indent="-342900">
              <a:lnSpc>
                <a:spcPct val="107000"/>
              </a:lnSpc>
              <a:buFont typeface="Symbol" panose="05050102010706020507" pitchFamily="18" charset="2"/>
              <a:buChar char=""/>
            </a:pPr>
            <a:r>
              <a:rPr lang="en-US" sz="1200">
                <a:latin typeface="Avenir Next LT Pro Light"/>
                <a:cs typeface="Arial"/>
                <a:hlinkClick r:id="rId15"/>
              </a:rPr>
              <a:t>Twitter</a:t>
            </a:r>
            <a:r>
              <a:rPr lang="en-US" sz="1200">
                <a:latin typeface="Avenir Next LT Pro Light"/>
                <a:cs typeface="Arial"/>
              </a:rPr>
              <a:t>, </a:t>
            </a:r>
            <a:r>
              <a:rPr lang="en-US" sz="1200">
                <a:latin typeface="Avenir Next LT Pro Light"/>
                <a:cs typeface="Arial"/>
                <a:hlinkClick r:id="rId16"/>
              </a:rPr>
              <a:t>Facebook</a:t>
            </a:r>
            <a:endParaRPr lang="en-US" sz="1200">
              <a:latin typeface="Avenir Next LT Pro Light"/>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Fairbanks North Star Borough School District, Fairbanks, AK</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17"/>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18"/>
              </a:rPr>
              <a:t>Facebook</a:t>
            </a:r>
            <a:endParaRPr lang="en-US" sz="1200">
              <a:effectLst/>
              <a:latin typeface="Avenir Next LT Pro Light"/>
              <a:ea typeface="Calibri" panose="020F0502020204030204" pitchFamily="34" charset="0"/>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Greenup County School District, Greenup, KY</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19"/>
              </a:rPr>
              <a:t>Twitter, </a:t>
            </a:r>
            <a:r>
              <a:rPr lang="en-US" sz="1200">
                <a:latin typeface="Avenir Next LT Pro Light"/>
                <a:ea typeface="Calibri" panose="020F0502020204030204" pitchFamily="34" charset="0"/>
                <a:cs typeface="Arial"/>
                <a:hlinkClick r:id="rId20"/>
              </a:rPr>
              <a:t>Facebook</a:t>
            </a:r>
            <a:endParaRPr lang="en-US" sz="1200">
              <a:effectLst/>
              <a:latin typeface="Avenir Next LT Pro Light"/>
              <a:ea typeface="Calibri" panose="020F0502020204030204" pitchFamily="34" charset="0"/>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Jefferson County School District, Birmingham, AL</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21"/>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22"/>
              </a:rPr>
              <a:t>Facebook</a:t>
            </a:r>
            <a:endParaRPr lang="en-US" sz="1200">
              <a:effectLst/>
              <a:latin typeface="Avenir Next LT Pro Light"/>
              <a:ea typeface="Calibri" panose="020F0502020204030204" pitchFamily="34" charset="0"/>
              <a:cs typeface="Arial"/>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Kane County School District, Kanab, UT</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23"/>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24"/>
              </a:rPr>
              <a:t>Facebook</a:t>
            </a:r>
            <a:endParaRPr lang="en-US">
              <a:effectLst/>
              <a:latin typeface="Avenir Next LT Pro Light"/>
              <a:ea typeface="Calibri" panose="020F0502020204030204" pitchFamily="34" charset="0"/>
              <a:cs typeface="Arial"/>
            </a:endParaRP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Avenir Next LT Pro Light" panose="020B03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BB547AB-F414-7D90-5556-44F513EECFF0}"/>
              </a:ext>
            </a:extLst>
          </p:cNvPr>
          <p:cNvSpPr txBox="1"/>
          <p:nvPr/>
        </p:nvSpPr>
        <p:spPr>
          <a:xfrm>
            <a:off x="6403655" y="775729"/>
            <a:ext cx="5719012" cy="5877571"/>
          </a:xfrm>
          <a:prstGeom prst="rect">
            <a:avLst/>
          </a:prstGeom>
          <a:noFill/>
        </p:spPr>
        <p:txBody>
          <a:bodyPr wrap="square" lIns="91440" tIns="45720" rIns="91440" bIns="45720" rtlCol="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Matchbook Learning Centers, Indianapolis, IN</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25"/>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26"/>
              </a:rPr>
              <a:t>Facebook</a:t>
            </a:r>
            <a:endParaRPr lang="en-US" sz="1600">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latin typeface="Avenir Next LT Pro Light"/>
                <a:ea typeface="Calibri" panose="020F0502020204030204" pitchFamily="34" charset="0"/>
                <a:cs typeface="Arial"/>
              </a:rPr>
              <a:t>Memphis-Shelby County Schools, Memphis, TN</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27"/>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28"/>
              </a:rPr>
              <a:t>Facebook</a:t>
            </a:r>
            <a:endParaRPr lang="en-US" sz="1200">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latin typeface="Avenir Next LT Pro Light"/>
                <a:ea typeface="Calibri" panose="020F0502020204030204" pitchFamily="34" charset="0"/>
                <a:cs typeface="Arial"/>
              </a:rPr>
              <a:t>Natick Public Schools, Natick, MA</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29"/>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0"/>
              </a:rPr>
              <a:t>Facebook</a:t>
            </a:r>
            <a:endParaRPr lang="en-US" sz="1200">
              <a:latin typeface="Avenir Next LT Pro Light" panose="020B03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1600">
                <a:latin typeface="Avenir Next LT Pro Light"/>
                <a:ea typeface="Calibri" panose="020F0502020204030204" pitchFamily="34" charset="0"/>
                <a:cs typeface="Arial"/>
              </a:rPr>
              <a:t>North Wasco County School District 21, Mosier, OR</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31"/>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2"/>
              </a:rPr>
              <a:t>Facebook</a:t>
            </a:r>
            <a:endParaRPr lang="en-US" sz="1200">
              <a:latin typeface="Avenir Next LT Pro Light" panose="020B03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1600">
                <a:latin typeface="Avenir Next LT Pro Light"/>
                <a:ea typeface="Calibri" panose="020F0502020204030204" pitchFamily="34" charset="0"/>
                <a:cs typeface="Arial"/>
              </a:rPr>
              <a:t>Nottoway </a:t>
            </a:r>
            <a:r>
              <a:rPr lang="en-US" sz="1600">
                <a:effectLst/>
                <a:latin typeface="Avenir Next LT Pro Light"/>
                <a:ea typeface="Calibri" panose="020F0502020204030204" pitchFamily="34" charset="0"/>
                <a:cs typeface="Arial"/>
              </a:rPr>
              <a:t>County Public Schools, Blackstone, VA</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33"/>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4"/>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Porterville Unified School District, Porterville, CA</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35"/>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6"/>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St. Maries School District #41, Saint Maries, ID</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7"/>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Warner Public Schools Oklahoma, Warner, OK</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8"/>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White River School District 47-1, White River, SD</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39"/>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William Penn School District, Yeadon, PA</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40"/>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41"/>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Williamsfield Schools (CUSD #210) and 19 LEAs, Williamsfield, IL</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hlinkClick r:id="rId42"/>
              </a:rPr>
              <a:t>Twitter</a:t>
            </a: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43"/>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Avenir Next LT Pro Light"/>
                <a:ea typeface="Calibri" panose="020F0502020204030204" pitchFamily="34" charset="0"/>
                <a:cs typeface="Arial"/>
              </a:rPr>
              <a:t>Winnett Public School District #1, Winnett, MT</a:t>
            </a:r>
          </a:p>
          <a:p>
            <a:pPr marL="800100" lvl="1" indent="-342900">
              <a:lnSpc>
                <a:spcPct val="107000"/>
              </a:lnSpc>
              <a:buFont typeface="Symbol" panose="05050102010706020507" pitchFamily="18" charset="2"/>
              <a:buChar char=""/>
            </a:pPr>
            <a:r>
              <a:rPr lang="en-US" sz="1200">
                <a:latin typeface="Avenir Next LT Pro Light"/>
                <a:ea typeface="Calibri" panose="020F0502020204030204" pitchFamily="34" charset="0"/>
                <a:cs typeface="Arial"/>
              </a:rPr>
              <a:t> </a:t>
            </a:r>
            <a:r>
              <a:rPr lang="en-US" sz="1200">
                <a:latin typeface="Avenir Next LT Pro Light"/>
                <a:ea typeface="Calibri" panose="020F0502020204030204" pitchFamily="34" charset="0"/>
                <a:cs typeface="Arial"/>
                <a:hlinkClick r:id="rId44"/>
              </a:rPr>
              <a:t>Facebook</a:t>
            </a:r>
            <a:endParaRPr lang="en-US" sz="1200">
              <a:effectLst/>
              <a:latin typeface="Avenir Next LT Pro Light" panose="020B0304020202020204" pitchFamily="34" charset="0"/>
              <a:ea typeface="Calibri" panose="020F0502020204030204" pitchFamily="34" charset="0"/>
              <a:cs typeface="Arial" panose="020B0604020202020204" pitchFamily="34" charset="0"/>
            </a:endParaRPr>
          </a:p>
        </p:txBody>
      </p:sp>
      <p:sp>
        <p:nvSpPr>
          <p:cNvPr id="11" name="Title 3">
            <a:extLst>
              <a:ext uri="{FF2B5EF4-FFF2-40B4-BE49-F238E27FC236}">
                <a16:creationId xmlns:a16="http://schemas.microsoft.com/office/drawing/2014/main" id="{9499FCBD-7742-E2E2-81C1-0A90BB67FF7C}"/>
              </a:ext>
            </a:extLst>
          </p:cNvPr>
          <p:cNvSpPr>
            <a:spLocks noGrp="1"/>
          </p:cNvSpPr>
          <p:nvPr>
            <p:ph type="title"/>
          </p:nvPr>
        </p:nvSpPr>
        <p:spPr>
          <a:xfrm>
            <a:off x="69333" y="-437799"/>
            <a:ext cx="11150600" cy="920336"/>
          </a:xfrm>
        </p:spPr>
        <p:txBody>
          <a:bodyPr/>
          <a:lstStyle/>
          <a:p>
            <a:r>
              <a:rPr lang="en-US" sz="2400">
                <a:solidFill>
                  <a:schemeClr val="bg2"/>
                </a:solidFill>
                <a:latin typeface="Avenir Next LT Pro Demi"/>
              </a:rPr>
              <a:t>CONGRATULATIONS TO THE 24 SELECTED LEAs!</a:t>
            </a:r>
          </a:p>
        </p:txBody>
      </p:sp>
    </p:spTree>
    <p:extLst>
      <p:ext uri="{BB962C8B-B14F-4D97-AF65-F5344CB8AC3E}">
        <p14:creationId xmlns:p14="http://schemas.microsoft.com/office/powerpoint/2010/main" val="4012876424"/>
      </p:ext>
    </p:extLst>
  </p:cSld>
  <p:clrMapOvr>
    <a:masterClrMapping/>
  </p:clrMapOvr>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0070C0"/>
      </a:lt2>
      <a:accent1>
        <a:srgbClr val="2C567A"/>
      </a:accent1>
      <a:accent2>
        <a:srgbClr val="005595"/>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79117a-6340-41dd-9ad0-ba6a27a7ccf1" xsi:nil="true"/>
    <lcf76f155ced4ddcb4097134ff3c332f xmlns="a3d57f08-c08e-4bd5-9a84-808d282169b0">
      <Terms xmlns="http://schemas.microsoft.com/office/infopath/2007/PartnerControls"/>
    </lcf76f155ced4ddcb4097134ff3c332f>
    <SharedWithUsers xmlns="df79117a-6340-41dd-9ad0-ba6a27a7ccf1">
      <UserInfo>
        <DisplayName>Morales, Aaron</DisplayName>
        <AccountId>223</AccountId>
        <AccountType/>
      </UserInfo>
      <UserInfo>
        <DisplayName>Finney, Amanda</DisplayName>
        <AccountId>225</AccountId>
        <AccountType/>
      </UserInfo>
      <UserInfo>
        <DisplayName>Paster, Sarah (CONTR)</DisplayName>
        <AccountId>181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32BF554C120A469DCFEB7C1D02F4C9" ma:contentTypeVersion="13" ma:contentTypeDescription="Create a new document." ma:contentTypeScope="" ma:versionID="8b013c9d37514a2d6183a6e5853e5943">
  <xsd:schema xmlns:xsd="http://www.w3.org/2001/XMLSchema" xmlns:xs="http://www.w3.org/2001/XMLSchema" xmlns:p="http://schemas.microsoft.com/office/2006/metadata/properties" xmlns:ns2="a3d57f08-c08e-4bd5-9a84-808d282169b0" xmlns:ns3="df79117a-6340-41dd-9ad0-ba6a27a7ccf1" targetNamespace="http://schemas.microsoft.com/office/2006/metadata/properties" ma:root="true" ma:fieldsID="00dc20f54ce6ec6f49ba255d71a8363c" ns2:_="" ns3:_="">
    <xsd:import namespace="a3d57f08-c08e-4bd5-9a84-808d282169b0"/>
    <xsd:import namespace="df79117a-6340-41dd-9ad0-ba6a27a7cc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57f08-c08e-4bd5-9a84-808d28216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9117a-6340-41dd-9ad0-ba6a27a7cc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3701066-5511-456b-9431-7928afa88842}" ma:internalName="TaxCatchAll" ma:showField="CatchAllData" ma:web="df79117a-6340-41dd-9ad0-ba6a27a7c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BF5FE-A91B-461E-A6D3-AE183DFC504C}">
  <ds:schemaRefs>
    <ds:schemaRef ds:uri="a3d57f08-c08e-4bd5-9a84-808d282169b0"/>
    <ds:schemaRef ds:uri="df79117a-6340-41dd-9ad0-ba6a27a7cc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98DAB6-45CE-4E80-991A-561489517F20}">
  <ds:schemaRefs>
    <ds:schemaRef ds:uri="a3d57f08-c08e-4bd5-9a84-808d282169b0"/>
    <ds:schemaRef ds:uri="df79117a-6340-41dd-9ad0-ba6a27a7cc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1E001D-24C9-4A19-B3CC-4A890C61E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2</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Renew America’s Schools Media Promotion Toolkit 2022-2023 Selections  June 29, 2023</vt:lpstr>
      <vt:lpstr>WELCOME!</vt:lpstr>
      <vt:lpstr>About the Grant</vt:lpstr>
      <vt:lpstr>About the Grant</vt:lpstr>
      <vt:lpstr>Press release</vt:lpstr>
      <vt:lpstr>Congratulations to the 24 SELECTEES!</vt:lpstr>
      <vt:lpstr>WHAT CAN YOU DO? </vt:lpstr>
      <vt:lpstr>Social media content to amplify</vt:lpstr>
      <vt:lpstr>CONGRATULATIONS TO THE 24 SELECTED LEAs!</vt:lpstr>
      <vt:lpstr>Twitter: Sample content</vt:lpstr>
      <vt:lpstr>LinkedIn or Facebook: sample content</vt:lpstr>
      <vt:lpstr>images for promotional use</vt:lpstr>
      <vt:lpstr>images for promotional use, CONT’D</vt:lpstr>
      <vt:lpstr>images for promotional use, CONT’D</vt:lpstr>
      <vt:lpstr>images for promotional use, CONT’D</vt:lpstr>
      <vt:lpstr>images for promotional use, CONT’D</vt:lpstr>
      <vt:lpstr>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2023-04-19T19:55:59Z</dcterms:created>
  <dcterms:modified xsi:type="dcterms:W3CDTF">2023-06-29T18:44:19Z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0x0101007032BF554C120A469DCFEB7C1D02F4C9</vt:lpwstr>
  </property>
  <property fmtid="{D5CDD505-2E9C-101B-9397-08002B2CF9AE}" pid="3" name="MediaServiceImageTags">
    <vt:lpwstr/>
  </property>
</Properties>
</file>