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83" r:id="rId5"/>
    <p:sldId id="258" r:id="rId6"/>
    <p:sldId id="286" r:id="rId7"/>
    <p:sldId id="273" r:id="rId8"/>
    <p:sldId id="284" r:id="rId9"/>
    <p:sldId id="267" r:id="rId10"/>
    <p:sldId id="291" r:id="rId11"/>
    <p:sldId id="287" r:id="rId12"/>
    <p:sldId id="270" r:id="rId13"/>
    <p:sldId id="297" r:id="rId14"/>
    <p:sldId id="298" r:id="rId15"/>
    <p:sldId id="276" r:id="rId16"/>
    <p:sldId id="288" r:id="rId17"/>
    <p:sldId id="293" r:id="rId18"/>
    <p:sldId id="299" r:id="rId19"/>
    <p:sldId id="269" r:id="rId20"/>
    <p:sldId id="302" r:id="rId21"/>
    <p:sldId id="295" r:id="rId22"/>
    <p:sldId id="301" r:id="rId23"/>
    <p:sldId id="290" r:id="rId24"/>
    <p:sldId id="277" r:id="rId25"/>
    <p:sldId id="268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F5B532-6BB9-8E97-8957-F914EBDEC0D6}" name="King-Gilmore, Christy" initials="KGC" userId="S::Christy.King-Gilmore@hq.doe.gov::9da0fbfe-a03e-4122-9554-bd1aeaf419a2" providerId="AD"/>
  <p188:author id="{BFE07743-1300-45F8-3BB2-D144D535BA8C}" name="Smitha Vemuri" initials="SV" userId="Smitha Vemuri" providerId="None"/>
  <p188:author id="{6F16CC55-05F8-1462-3617-675E55747896}" name="Lawson, Miranda N. [US-US]" initials="LMN[U" userId="S::lawsonmn@leidos.com::91e1c925-3848-4410-8367-6fc3776ae1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73" autoAdjust="0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m, Michael" userId="120d9cc2-860b-4fc6-9fa8-4d519ba7ca1a" providerId="ADAL" clId="{547D34D6-F1DF-4E17-8616-23C534F4F3A5}"/>
    <pc:docChg chg="modSld">
      <pc:chgData name="Reim, Michael" userId="120d9cc2-860b-4fc6-9fa8-4d519ba7ca1a" providerId="ADAL" clId="{547D34D6-F1DF-4E17-8616-23C534F4F3A5}" dt="2023-06-13T15:59:33.600" v="19" actId="20577"/>
      <pc:docMkLst>
        <pc:docMk/>
      </pc:docMkLst>
      <pc:sldChg chg="modSp mod">
        <pc:chgData name="Reim, Michael" userId="120d9cc2-860b-4fc6-9fa8-4d519ba7ca1a" providerId="ADAL" clId="{547D34D6-F1DF-4E17-8616-23C534F4F3A5}" dt="2023-06-13T15:59:33.600" v="19" actId="20577"/>
        <pc:sldMkLst>
          <pc:docMk/>
          <pc:sldMk cId="323908389" sldId="299"/>
        </pc:sldMkLst>
        <pc:spChg chg="mod">
          <ac:chgData name="Reim, Michael" userId="120d9cc2-860b-4fc6-9fa8-4d519ba7ca1a" providerId="ADAL" clId="{547D34D6-F1DF-4E17-8616-23C534F4F3A5}" dt="2023-06-13T15:59:33.600" v="19" actId="20577"/>
          <ac:spMkLst>
            <pc:docMk/>
            <pc:sldMk cId="323908389" sldId="299"/>
            <ac:spMk id="3" creationId="{BC3E28E3-9CC9-4735-9A87-2A202F7C7A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6DA37-D6F1-428E-B4A4-09283FEFBE74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B363-CF13-49C2-9C90-614FC27EE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DD9425-DAF9-FF47-8099-FECD86498833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61D17-8DDE-9345-948C-1A35A99A0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511D0-5DF6-2F42-9BBE-5C1F8AA36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D2A6-F49F-F54B-A5E0-48341510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F4D27662-49FF-4236-B3B9-177C5B6E43FF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9D14B-D930-C544-BD84-5BCF8A13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F38A8-648D-F44E-BD11-BB88770C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41C2159-4C12-A243-9193-E09945F74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7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4313382" cy="6033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2" y="371102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71" y="206776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6B44AC6D-2408-4BB2-9E80-1921D55510DD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31E5408-3E95-644B-A8E5-998B64BF2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7758" cy="4873625"/>
          </a:xfrm>
        </p:spPr>
        <p:txBody>
          <a:bodyPr/>
          <a:lstStyle>
            <a:lvl1pPr>
              <a:defRPr sz="2800" b="1" spc="-15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98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4313382" cy="60332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2" y="371102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71" y="206776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E13C25DD-B6A9-4C01-870D-415D228F73A4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E9A757-DA8F-1541-BB3B-3D632A3B4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7758" cy="4873625"/>
          </a:xfrm>
        </p:spPr>
        <p:txBody>
          <a:bodyPr/>
          <a:lstStyle>
            <a:lvl1pPr>
              <a:defRPr sz="2800" b="1" spc="-15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25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4313382" cy="6033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2" y="371102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71" y="206776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D965FA12-C770-4912-950D-85770AE40152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89E040-F8B3-B447-8280-573B64745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7758" cy="4873625"/>
          </a:xfrm>
        </p:spPr>
        <p:txBody>
          <a:bodyPr/>
          <a:lstStyle>
            <a:lvl1pPr>
              <a:defRPr sz="2800" b="1" spc="-15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97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12192000" cy="1191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6647550" cy="951345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CE6B-B2CA-2048-B57E-49DD0E41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480589"/>
            <a:ext cx="5809673" cy="4380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28692" y="143501"/>
            <a:ext cx="4972737" cy="951346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3C07CE57-7B4D-4935-9E15-C67D7E97B751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48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12192000" cy="11914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6647550" cy="951345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CE6B-B2CA-2048-B57E-49DD0E41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480589"/>
            <a:ext cx="5809673" cy="4380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28692" y="143501"/>
            <a:ext cx="4972737" cy="951346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C7671431-1169-4C63-8747-A2F93156C4B9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5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9023E-8ADE-AF40-96F6-4F2B81B4C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04144" y="5662051"/>
            <a:ext cx="4661019" cy="9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2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rid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10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- Grid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355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9023E-8ADE-AF40-96F6-4F2B81B4C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04144" y="5394196"/>
            <a:ext cx="4661019" cy="9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78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9023E-8ADE-AF40-96F6-4F2B81B4C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04144" y="5394197"/>
            <a:ext cx="4661019" cy="9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5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DD9425-DAF9-FF47-8099-FECD86498833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61D17-8DDE-9345-948C-1A35A99A0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511D0-5DF6-2F42-9BBE-5C1F8AA36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D2A6-F49F-F54B-A5E0-48341510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3FD11978-8A96-4B49-81B7-D8E484621AEA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9D14B-D930-C544-BD84-5BCF8A13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F38A8-648D-F44E-BD11-BB88770C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41C2159-4C12-A243-9193-E09945F74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7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514D462-E127-8441-8233-DC181D2FD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3259" y="2482965"/>
            <a:ext cx="8445481" cy="16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yle 3 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1D17-8DDE-9345-948C-1A35A99A0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511D0-5DF6-2F42-9BBE-5C1F8AA36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C2159-4C12-A243-9193-E09945F74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80907" y="5680369"/>
            <a:ext cx="3830187" cy="73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4: Gri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E11D27F-9E58-A043-AA7C-9B0E99E2FC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147" y="348426"/>
            <a:ext cx="5033818" cy="9706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7541BA-2769-E846-965F-C34A72CC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15090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B47155F-CC5C-5042-BCE3-AF08A1BD8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5529"/>
            <a:ext cx="9144000" cy="73905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60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5: Blue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9023E-8ADE-AF40-96F6-4F2B81B4C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2730" y="348426"/>
            <a:ext cx="5008652" cy="97066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8AFBA29-2060-EF4C-B63D-8CE28A90F0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15090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CD0B0B7-6727-5A4E-9A2A-C6193D980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5529"/>
            <a:ext cx="9144000" cy="73905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08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969B-D1C5-C34E-BB2C-BF838578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E4E3-8FE3-3046-87BB-4EA60315E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980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2EA99-FD5B-704E-9B7F-8FBD232E84FB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32148FE-8518-3F46-8B4B-04372D63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B64AD93E-AE23-49D1-BBE6-9AD41DC73042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72A474-AC01-4348-9D15-FE0A0976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FDEB76-7905-0D43-8C06-20123B6A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622EEA5-5598-FD40-BC94-2E70A9BD9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09A1-805F-B642-A881-F7B3197B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BAC69-547B-EC4B-BC49-59EDE449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4F7CC-A027-5C4C-81B0-9F4FABD3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8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0181E-F3A0-BE4A-8E12-35ECAF5A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5487B-74FF-8B4D-8B09-8FC7AB6C6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98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7E0BA-1950-1249-89CC-9BD0D103C25B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3C18A0F-5E8C-1A45-BC97-2C8C8F0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AD547BE2-F9CD-4577-A693-3E521FA64FD8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150F630-0EFE-5A42-BFDB-0404155B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E4CB6F-6755-CB43-AFAC-9F35D8E8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407CF2E-0388-254A-8E83-BDD2533D1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6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356D-7050-CF4E-ACB6-EC62E196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25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21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ECA06-E767-2E45-902E-394AE9FF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DF526-84C8-1948-B428-F7C982D99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8E4B-7B4F-7F43-B003-0ECE7F024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82F0A-E810-4F12-BFF6-4BA473CCC691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3426D-184F-474D-AB65-901CF605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33BAD-3224-3D4A-AF4C-40D29A01C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032F-CD6F-4040-A6F8-55EF6F4FAE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50" r:id="rId6"/>
    <p:sldLayoutId id="2147483653" r:id="rId7"/>
    <p:sldLayoutId id="2147483654" r:id="rId8"/>
    <p:sldLayoutId id="2147483655" r:id="rId9"/>
    <p:sldLayoutId id="2147483656" r:id="rId10"/>
    <p:sldLayoutId id="2147483671" r:id="rId11"/>
    <p:sldLayoutId id="2147483673" r:id="rId12"/>
    <p:sldLayoutId id="2147483665" r:id="rId13"/>
    <p:sldLayoutId id="2147483672" r:id="rId14"/>
    <p:sldLayoutId id="2147483666" r:id="rId15"/>
    <p:sldLayoutId id="2147483670" r:id="rId16"/>
    <p:sldLayoutId id="2147483674" r:id="rId17"/>
    <p:sldLayoutId id="2147483667" r:id="rId18"/>
    <p:sldLayoutId id="2147483668" r:id="rId19"/>
    <p:sldLayoutId id="214748366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8E01-A663-85C4-CA6E-2AC474CAA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1785257"/>
            <a:ext cx="11521440" cy="2837543"/>
          </a:xfrm>
        </p:spPr>
        <p:txBody>
          <a:bodyPr>
            <a:noAutofit/>
          </a:bodyPr>
          <a:lstStyle/>
          <a:p>
            <a:r>
              <a:rPr lang="en-US" sz="3200" b="1" dirty="0"/>
              <a:t>Public Scoping Meeting for the</a:t>
            </a:r>
            <a:br>
              <a:rPr lang="en-US" sz="3200" b="1" dirty="0"/>
            </a:br>
            <a:r>
              <a:rPr lang="en-US" sz="3200" b="1" dirty="0"/>
              <a:t>Environmental Impact Statement for </a:t>
            </a:r>
            <a:br>
              <a:rPr lang="en-US" sz="3200" b="1" dirty="0"/>
            </a:br>
            <a:r>
              <a:rPr lang="en-US" sz="3200" b="1" dirty="0"/>
              <a:t>High-Assay Low-Enriched Uranium (HALEU) </a:t>
            </a:r>
            <a:br>
              <a:rPr lang="en-US" sz="3200" b="1" dirty="0"/>
            </a:br>
            <a:r>
              <a:rPr lang="en-US" sz="3200" b="1" dirty="0"/>
              <a:t>Availability Program Activities in Support of Commercial Production of HALEU Fuel</a:t>
            </a:r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8BA1EE-B6B8-67DD-1837-F4D92782FE9D}"/>
              </a:ext>
            </a:extLst>
          </p:cNvPr>
          <p:cNvSpPr txBox="1">
            <a:spLocks/>
          </p:cNvSpPr>
          <p:nvPr/>
        </p:nvSpPr>
        <p:spPr>
          <a:xfrm>
            <a:off x="0" y="5216434"/>
            <a:ext cx="12192000" cy="130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7200" i="1" dirty="0"/>
              <a:t>	Michael Reim							June 2023</a:t>
            </a:r>
          </a:p>
          <a:p>
            <a:pPr algn="l">
              <a:lnSpc>
                <a:spcPct val="100000"/>
              </a:lnSpc>
            </a:pPr>
            <a:r>
              <a:rPr lang="en-US" sz="7200" i="1" dirty="0"/>
              <a:t>	Program Manager</a:t>
            </a:r>
          </a:p>
          <a:p>
            <a:pPr algn="l">
              <a:lnSpc>
                <a:spcPct val="100000"/>
              </a:lnSpc>
            </a:pPr>
            <a:r>
              <a:rPr lang="en-US" sz="7200" i="1" dirty="0"/>
              <a:t>	U.S. Department of Energy (DOE)</a:t>
            </a:r>
          </a:p>
          <a:p>
            <a:pPr algn="l">
              <a:lnSpc>
                <a:spcPct val="100000"/>
              </a:lnSpc>
            </a:pPr>
            <a:r>
              <a:rPr lang="en-US" sz="7200" i="1" dirty="0"/>
              <a:t>	Office of Nuclear Energy (NE)</a:t>
            </a:r>
          </a:p>
          <a:p>
            <a:pPr algn="l">
              <a:lnSpc>
                <a:spcPct val="100000"/>
              </a:lnSpc>
            </a:pPr>
            <a:r>
              <a:rPr lang="en-US" sz="7200" i="1" dirty="0"/>
              <a:t>	Office of Advanced Fuels Technologies</a:t>
            </a:r>
          </a:p>
          <a:p>
            <a:pPr algn="l"/>
            <a:r>
              <a:rPr lang="en-US" sz="2000" i="1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4101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Purpose and Need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87797-AB34-CF9E-F59A-BED66B070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/>
              <a:t>Although some advanced reactor technologies are currently under development, there is no domestic commercial source of HALEU available to fuel them.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/>
              <a:t>The lack of such a source could impede both the demonstration of these technologies being developed and the development of future advanced reactor technologies.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ED89C-C5AB-D2CA-8F89-ECF758EA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0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Purpose and Need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87797-AB34-CF9E-F59A-BED66B070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/>
              <a:t>DOE predicts that by the mid-2020s, approximately 22 metric tons of uranium (MTU) of HALEU will be needed for initial core loadings to support DOE’s reactor demonstrations and research reactors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/>
              <a:t>Predicted demand is between 8 and 12 MTU annually for the next 10 years and increasing to over 50 MTU by 2035.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ED89C-C5AB-D2CA-8F89-ECF758EA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0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3A55-B94D-7965-4617-01185332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Need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5D34-2915-5822-173B-BCA5C11D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20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Section 2001(a) of the Energy Act of 2020 (42 U.S.C. 16281; 134 Stat. 2453; Pub. L. 116-260 Div Z) charges the Secretary of Energy with establishing and carrying out, through the Office of Nuclear Energy, a program to support the availability of HALEU for civilian domestic research, development, demonstration, (RD&amp;D) and commercial use.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The Inflation Reduction Act (section 50173) [Pub. L. 117-169] provided $700 million in support of various HALEU program activities directed in the Energy Act of 2020.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46878-709D-CE2F-2BEB-9AF79F2C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4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81E2-45B1-489B-BAF6-B26281CAC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Proposed Action</a:t>
            </a:r>
          </a:p>
        </p:txBody>
      </p:sp>
    </p:spTree>
    <p:extLst>
      <p:ext uri="{BB962C8B-B14F-4D97-AF65-F5344CB8AC3E}">
        <p14:creationId xmlns:p14="http://schemas.microsoft.com/office/powerpoint/2010/main" val="292050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Proposed 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2333-0455-0216-0FD3-D240E996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EB5F12-59F4-CAAB-3FB2-2C68B4C04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Proposed Action is to acquire, through procurement from commercial sources, HALEU enriched to at least 19.75 and less than 20 weight percent U-235 over a ten-year period of performance, and to facilitate the establishment of commercial HALEU fuel production.</a:t>
            </a:r>
          </a:p>
        </p:txBody>
      </p:sp>
    </p:spTree>
    <p:extLst>
      <p:ext uri="{BB962C8B-B14F-4D97-AF65-F5344CB8AC3E}">
        <p14:creationId xmlns:p14="http://schemas.microsoft.com/office/powerpoint/2010/main" val="20170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Proposed Action (continued)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E28E3-9CC9-4735-9A87-2A202F7C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702262"/>
            <a:ext cx="10515600" cy="4449901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Given the variety of HALEU applications for </a:t>
            </a:r>
            <a:r>
              <a:rPr lang="en-US" sz="2400" dirty="0"/>
              <a:t>RD&amp;D and commercial use</a:t>
            </a:r>
            <a:r>
              <a:rPr lang="en-US" sz="2400" dirty="0">
                <a:cs typeface="Times New Roman" panose="02020603050405020304" pitchFamily="18" charset="0"/>
              </a:rPr>
              <a:t>, the initial capability is intended to be flexible and able to accommodate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Enrichments of U-235 to greater than 5 and less than 20 weight percent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Production of between 5 and 145 MTU of HALEU per award for a total of up </a:t>
            </a:r>
            <a:r>
              <a:rPr lang="en-US" sz="2000">
                <a:cs typeface="Times New Roman" panose="02020603050405020304" pitchFamily="18" charset="0"/>
              </a:rPr>
              <a:t>to approximately </a:t>
            </a:r>
            <a:r>
              <a:rPr lang="en-US" sz="2000" dirty="0">
                <a:cs typeface="Times New Roman" panose="02020603050405020304" pitchFamily="18" charset="0"/>
              </a:rPr>
              <a:t>290 MTU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Modular HALEU fuel cycle facility design concepts to accommodate future growth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Deconversion of uranium hexafluoride to forms suitable for production of a variety of uranium fuels, to include oxides and metal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2333-0455-0216-0FD3-D240E996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EIS Scope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E28E3-9CC9-4735-9A87-2A202F7C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352508"/>
            <a:ext cx="10515600" cy="452845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The EIS will analyze reasonable alternatives and the no action alternative, and address the following activities facilitating the commercialization of HALEU fuel production and acquisition of HALEU:</a:t>
            </a:r>
          </a:p>
          <a:p>
            <a:pPr lvl="1">
              <a:lnSpc>
                <a:spcPct val="120000"/>
              </a:lnSpc>
            </a:pPr>
            <a:r>
              <a:rPr lang="en-US" sz="1500" dirty="0">
                <a:cs typeface="Times New Roman" panose="02020603050405020304" pitchFamily="18" charset="0"/>
              </a:rPr>
              <a:t>Extraction and recovery of uranium ore (from domestic and/or foreign sources)</a:t>
            </a:r>
          </a:p>
          <a:p>
            <a:pPr lvl="1">
              <a:lnSpc>
                <a:spcPct val="120000"/>
              </a:lnSpc>
            </a:pPr>
            <a:r>
              <a:rPr lang="en-US" sz="1500" dirty="0">
                <a:cs typeface="Times New Roman" panose="02020603050405020304" pitchFamily="18" charset="0"/>
              </a:rPr>
              <a:t>Conversion of the uranium ore into uranium hexafluoride</a:t>
            </a:r>
          </a:p>
          <a:p>
            <a:pPr lvl="1">
              <a:lnSpc>
                <a:spcPct val="120000"/>
              </a:lnSpc>
            </a:pPr>
            <a:r>
              <a:rPr lang="en-US" sz="1500" dirty="0">
                <a:cs typeface="Times New Roman" panose="02020603050405020304" pitchFamily="18" charset="0"/>
              </a:rPr>
              <a:t>Enrichment (possibly in up to three steps)</a:t>
            </a:r>
          </a:p>
          <a:p>
            <a:pPr lvl="2">
              <a:lnSpc>
                <a:spcPct val="120000"/>
              </a:lnSpc>
            </a:pPr>
            <a:r>
              <a:rPr lang="en-US" sz="1500" dirty="0">
                <a:cs typeface="Times New Roman" panose="02020603050405020304" pitchFamily="18" charset="0"/>
              </a:rPr>
              <a:t>Enrichment to no more than 5 weight percent U-235</a:t>
            </a:r>
          </a:p>
          <a:p>
            <a:pPr lvl="2">
              <a:lnSpc>
                <a:spcPct val="120000"/>
              </a:lnSpc>
            </a:pPr>
            <a:r>
              <a:rPr lang="en-US" sz="1500" dirty="0">
                <a:cs typeface="Times New Roman" panose="02020603050405020304" pitchFamily="18" charset="0"/>
              </a:rPr>
              <a:t>Enrichment greater than 5 and less than 10 weight percent U-235</a:t>
            </a:r>
          </a:p>
          <a:p>
            <a:pPr lvl="2">
              <a:lnSpc>
                <a:spcPct val="120000"/>
              </a:lnSpc>
            </a:pPr>
            <a:r>
              <a:rPr lang="en-US" sz="1500" dirty="0">
                <a:cs typeface="Times New Roman" panose="02020603050405020304" pitchFamily="18" charset="0"/>
              </a:rPr>
              <a:t>Enrichment from 10 to less than 20 weight percent U-235 in an NRC Category II facility</a:t>
            </a:r>
          </a:p>
          <a:p>
            <a:pPr lvl="1">
              <a:lnSpc>
                <a:spcPct val="120000"/>
              </a:lnSpc>
            </a:pPr>
            <a:r>
              <a:rPr lang="en-US" sz="1500" dirty="0">
                <a:cs typeface="Times New Roman" panose="02020603050405020304" pitchFamily="18" charset="0"/>
              </a:rPr>
              <a:t>Deconversion of the uranium hexafluoride to uranium oxide, metal, and potentially other forms in an NRC Category II facility</a:t>
            </a:r>
          </a:p>
          <a:p>
            <a:pPr lvl="1">
              <a:lnSpc>
                <a:spcPct val="120000"/>
              </a:lnSpc>
            </a:pPr>
            <a:r>
              <a:rPr lang="en-US" sz="1500" dirty="0">
                <a:cs typeface="Times New Roman" panose="02020603050405020304" pitchFamily="18" charset="0"/>
              </a:rPr>
              <a:t>Storage in an NRC Category II facility</a:t>
            </a:r>
          </a:p>
          <a:p>
            <a:pPr lvl="1">
              <a:lnSpc>
                <a:spcPct val="120000"/>
              </a:lnSpc>
            </a:pPr>
            <a:r>
              <a:rPr lang="en-US" sz="1500" dirty="0">
                <a:cs typeface="Times New Roman" panose="02020603050405020304" pitchFamily="18" charset="0"/>
              </a:rPr>
              <a:t>DOE acquisition of HALEU</a:t>
            </a:r>
          </a:p>
          <a:p>
            <a:pPr lvl="1">
              <a:lnSpc>
                <a:spcPct val="120000"/>
              </a:lnSpc>
            </a:pPr>
            <a:r>
              <a:rPr lang="en-US" sz="1500" dirty="0">
                <a:cs typeface="Times New Roman" panose="02020603050405020304" pitchFamily="18" charset="0"/>
              </a:rPr>
              <a:t>Transportation of uranium/HALEU between facilities</a:t>
            </a:r>
            <a:endParaRPr lang="en-US" sz="1500" strike="sngStrike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2333-0455-0216-0FD3-D240E996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5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EIS Scope (continued)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E28E3-9CC9-4735-9A87-2A202F7C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615045"/>
            <a:ext cx="10515600" cy="452845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effectLst/>
                <a:latin typeface="Segoe UI" panose="020B0502040204020203" pitchFamily="34" charset="0"/>
              </a:rPr>
              <a:t>In addition to the previous activities, there are several reasonably foreseeable activities that could result from implementation of the Proposed Action. They include: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effectLst/>
                <a:latin typeface="Segoe UI" panose="020B0502040204020203" pitchFamily="34" charset="0"/>
              </a:rPr>
              <a:t>Fuel fabrication for a variety of fuel types in an NRC Category II facility;</a:t>
            </a:r>
            <a:endParaRPr lang="en-US" sz="1400" dirty="0">
              <a:latin typeface="Segoe UI" panose="020B0502040204020203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400" dirty="0">
                <a:effectLst/>
                <a:latin typeface="Segoe UI" panose="020B0502040204020203" pitchFamily="34" charset="0"/>
              </a:rPr>
              <a:t>Reactor operation (demonstration and test, power, isotope production); and </a:t>
            </a:r>
            <a:endParaRPr lang="en-US" sz="1400" dirty="0">
              <a:latin typeface="Segoe UI" panose="020B0502040204020203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400" dirty="0">
                <a:effectLst/>
                <a:latin typeface="Segoe UI" panose="020B0502040204020203" pitchFamily="34" charset="0"/>
              </a:rPr>
              <a:t>Spent fuel storage and disposition.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Segoe UI" panose="020B0502040204020203" pitchFamily="34" charset="0"/>
              </a:rPr>
              <a:t>While not specifically a part of the Proposed Action, the impacts from these reasonably foreseeable activities would be acknowledged and addressed to the extent practicable.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2333-0455-0216-0FD3-D240E996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1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Potential Environmental Issues for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2333-0455-0216-0FD3-D240E996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EB5F12-59F4-CAAB-3FB2-2C68B4C04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35695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effects on public health from exposure to radionuclides under routine and credible accident scenarios, such as natural disasters (floods, hurricanes, tornadoes, and seismic events).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impacts on surface and groundwater, floodplains and wetlands, and on water use and quality.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impacts on air quality (including climate change) and noise.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impacts on plants, animals, and their habitats, including species that are Federal- or state-listed as threatened or endangered, or of special concern.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impacts on geology and soils.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impacts on cultural and historic resources.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Socioeconomic impacts on potentially affected communities. </a:t>
            </a:r>
          </a:p>
        </p:txBody>
      </p:sp>
    </p:spTree>
    <p:extLst>
      <p:ext uri="{BB962C8B-B14F-4D97-AF65-F5344CB8AC3E}">
        <p14:creationId xmlns:p14="http://schemas.microsoft.com/office/powerpoint/2010/main" val="193144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Potential Environmental Issues for Analysis (continued)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2333-0455-0216-0FD3-D240E996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EB5F12-59F4-CAAB-3FB2-2C68B4C04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35695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disproportionately high and adverse effects on minority and low-income populations. 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impacts on land-use plans, policies and controls, and visual resources. 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impacts on waste management practices and activities. 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impacts from the transportation of HALEU-related radioactive materials. 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impacts of intentional destructive acts, including sabotage and terrorism. 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Unavoidable adverse impacts and irreversible and irretrievable commitments of resources. 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Potential cumulative environmental effects of past, present, and reasonably foreseeable future actions. </a:t>
            </a:r>
          </a:p>
          <a:p>
            <a:r>
              <a:rPr lang="en-US" sz="1500" dirty="0">
                <a:solidFill>
                  <a:schemeClr val="tx1"/>
                </a:solidFill>
                <a:cs typeface="Times New Roman" panose="02020603050405020304" pitchFamily="18" charset="0"/>
              </a:rPr>
              <a:t>Compliance with all applicable Federal, state, and local statutes and regulations, and with international agreements, and required Federal and state environmental permits, consultations, and notifications. </a:t>
            </a:r>
          </a:p>
        </p:txBody>
      </p:sp>
    </p:spTree>
    <p:extLst>
      <p:ext uri="{BB962C8B-B14F-4D97-AF65-F5344CB8AC3E}">
        <p14:creationId xmlns:p14="http://schemas.microsoft.com/office/powerpoint/2010/main" val="230950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Presentation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E28E3-9CC9-4735-9A87-2A202F7C7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sz="3200" b="0" i="0" u="none" strike="noStrike" dirty="0">
                <a:effectLst/>
                <a:latin typeface="Calibri" panose="020F0502020204030204" pitchFamily="34" charset="0"/>
              </a:rPr>
              <a:t>Purpose of Public Scoping Meetings</a:t>
            </a:r>
          </a:p>
          <a:p>
            <a:pPr algn="l" rtl="0" fontAlgn="base"/>
            <a:r>
              <a:rPr lang="en-US" sz="3200" b="0" dirty="0">
                <a:latin typeface="Calibri" panose="020F0502020204030204" pitchFamily="34" charset="0"/>
              </a:rPr>
              <a:t>Overview of the National Environmental Policy Act (NEPA) and Environmental Impact Statements (EIS)</a:t>
            </a:r>
          </a:p>
          <a:p>
            <a:pPr algn="l" rtl="0" fontAlgn="base"/>
            <a:r>
              <a:rPr lang="en-US" sz="3200" b="0" dirty="0">
                <a:latin typeface="Calibri" panose="020F0502020204030204" pitchFamily="34" charset="0"/>
              </a:rPr>
              <a:t>EIS Process</a:t>
            </a:r>
          </a:p>
          <a:p>
            <a:pPr algn="l" rtl="0" fontAlgn="base"/>
            <a:r>
              <a:rPr lang="en-US" sz="3200" b="0" dirty="0">
                <a:latin typeface="Calibri" panose="020F0502020204030204" pitchFamily="34" charset="0"/>
              </a:rPr>
              <a:t>Purpose and Need</a:t>
            </a:r>
          </a:p>
          <a:p>
            <a:pPr algn="l" rtl="0" fontAlgn="base"/>
            <a:r>
              <a:rPr lang="en-US" sz="3200" b="0" dirty="0">
                <a:latin typeface="Calibri" panose="020F0502020204030204" pitchFamily="34" charset="0"/>
              </a:rPr>
              <a:t>Proposed Action</a:t>
            </a:r>
          </a:p>
          <a:p>
            <a:pPr algn="l" rtl="0" fontAlgn="base"/>
            <a:r>
              <a:rPr lang="en-US" sz="3200" b="0" dirty="0">
                <a:latin typeface="Calibri" panose="020F0502020204030204" pitchFamily="34" charset="0"/>
              </a:rPr>
              <a:t>Public Scoping Comments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E3BB0-89F8-C7FE-D687-3A5049C0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46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81E2-45B1-489B-BAF6-B26281CAC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Public Scoping Comments</a:t>
            </a:r>
          </a:p>
        </p:txBody>
      </p:sp>
    </p:spTree>
    <p:extLst>
      <p:ext uri="{BB962C8B-B14F-4D97-AF65-F5344CB8AC3E}">
        <p14:creationId xmlns:p14="http://schemas.microsoft.com/office/powerpoint/2010/main" val="15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F124-F554-A4D2-51E6-906E3983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65125"/>
            <a:ext cx="10922000" cy="1325563"/>
          </a:xfrm>
        </p:spPr>
        <p:txBody>
          <a:bodyPr/>
          <a:lstStyle/>
          <a:p>
            <a:r>
              <a:rPr lang="en-US" dirty="0"/>
              <a:t>Public Scoping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7712F-BD0F-B77C-B28C-7D45855A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690688"/>
            <a:ext cx="10515600" cy="4316412"/>
          </a:xfrm>
        </p:spPr>
        <p:txBody>
          <a:bodyPr>
            <a:normAutofit/>
          </a:bodyPr>
          <a:lstStyle/>
          <a:p>
            <a:r>
              <a:rPr lang="en-US" dirty="0"/>
              <a:t>DOE invites input from Federal agencies, tribal, state, and local governments, the general public, and the commercial community to comment on the scope of the EIS. </a:t>
            </a:r>
          </a:p>
          <a:p>
            <a:r>
              <a:rPr lang="en-US" dirty="0"/>
              <a:t>DOE invites comment on the identification of reasonable alternatives and information and analyses relevant to the Proposed Action and specific environmental issues to be addressed.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All public scoping comments, verbal and written, will be part of the official record and a summary will be included in the Draft EIS.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F6E33-5FC9-9D28-0C36-F9DA0EEC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9526"/>
            <a:ext cx="11893235" cy="128132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Timeline For Public Scoping and Draft EIS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17CC8-771C-8E38-AD30-5C2DF27438A1}"/>
              </a:ext>
            </a:extLst>
          </p:cNvPr>
          <p:cNvSpPr/>
          <p:nvPr/>
        </p:nvSpPr>
        <p:spPr>
          <a:xfrm>
            <a:off x="2973050" y="4589457"/>
            <a:ext cx="5348570" cy="90176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EIS Issued for Public Comment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2023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5B0134-662B-6817-6EF4-8FDD7EDA63B3}"/>
              </a:ext>
            </a:extLst>
          </p:cNvPr>
          <p:cNvSpPr/>
          <p:nvPr/>
        </p:nvSpPr>
        <p:spPr>
          <a:xfrm>
            <a:off x="2973050" y="3486340"/>
            <a:ext cx="5348570" cy="90176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45-day Public Comment Period Ends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20, 2023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D4630A-B725-1E7E-B2C7-F190A4844187}"/>
              </a:ext>
            </a:extLst>
          </p:cNvPr>
          <p:cNvSpPr/>
          <p:nvPr/>
        </p:nvSpPr>
        <p:spPr>
          <a:xfrm>
            <a:off x="2973050" y="2356126"/>
            <a:ext cx="5348570" cy="9017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Scoping Meetings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21, 2023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AD925C-C760-58C3-2C25-A7EB52828C38}"/>
              </a:ext>
            </a:extLst>
          </p:cNvPr>
          <p:cNvSpPr/>
          <p:nvPr/>
        </p:nvSpPr>
        <p:spPr>
          <a:xfrm>
            <a:off x="2983039" y="1229163"/>
            <a:ext cx="5348570" cy="9063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45-day Public Comment Period Starts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5, 2023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C1C958B-C50F-65F8-F52E-4A530699AAC7}"/>
              </a:ext>
            </a:extLst>
          </p:cNvPr>
          <p:cNvSpPr/>
          <p:nvPr/>
        </p:nvSpPr>
        <p:spPr>
          <a:xfrm rot="5400000">
            <a:off x="5461853" y="1989170"/>
            <a:ext cx="390941" cy="54594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E4010D1-A84F-CE07-44AC-0F7C716C5CBE}"/>
              </a:ext>
            </a:extLst>
          </p:cNvPr>
          <p:cNvSpPr/>
          <p:nvPr/>
        </p:nvSpPr>
        <p:spPr>
          <a:xfrm rot="5400000">
            <a:off x="5470278" y="4215806"/>
            <a:ext cx="390942" cy="54594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DC95C58-952A-789C-93F1-27FB0E187DB5}"/>
              </a:ext>
            </a:extLst>
          </p:cNvPr>
          <p:cNvSpPr/>
          <p:nvPr/>
        </p:nvSpPr>
        <p:spPr>
          <a:xfrm rot="5400000">
            <a:off x="5470278" y="3082509"/>
            <a:ext cx="390941" cy="54594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A75D4-964A-2ABC-B913-F25F5DAE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9654" y="6306681"/>
            <a:ext cx="985631" cy="365125"/>
          </a:xfrm>
        </p:spPr>
        <p:txBody>
          <a:bodyPr/>
          <a:lstStyle/>
          <a:p>
            <a:fld id="{797C032F-CD6F-4040-A6F8-55EF6F4FAED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87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9526"/>
            <a:ext cx="11893235" cy="1281325"/>
          </a:xfrm>
        </p:spPr>
        <p:txBody>
          <a:bodyPr>
            <a:noAutofit/>
          </a:bodyPr>
          <a:lstStyle/>
          <a:p>
            <a:pPr algn="l"/>
            <a:r>
              <a:rPr lang="en-US" sz="4200" dirty="0"/>
              <a:t>How to Submit Scoping Comments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A75D4-964A-2ABC-B913-F25F5DAE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2A7ADC4-987F-9E96-4B4D-C39815CEE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986075"/>
            <a:ext cx="11312434" cy="490962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Provide comments </a:t>
            </a:r>
            <a:r>
              <a:rPr lang="en-US" sz="1800" u="sng" dirty="0">
                <a:solidFill>
                  <a:schemeClr val="bg1"/>
                </a:solidFill>
              </a:rPr>
              <a:t>TODAY</a:t>
            </a:r>
            <a:r>
              <a:rPr lang="en-US" sz="1800" dirty="0">
                <a:solidFill>
                  <a:schemeClr val="bg1"/>
                </a:solidFill>
              </a:rPr>
              <a:t> by: </a:t>
            </a:r>
          </a:p>
          <a:p>
            <a:r>
              <a:rPr lang="en-US" sz="1800" b="0" dirty="0">
                <a:solidFill>
                  <a:schemeClr val="bg1"/>
                </a:solidFill>
                <a:cs typeface="Times New Roman" panose="02020603050405020304" pitchFamily="18" charset="0"/>
              </a:rPr>
              <a:t>Providing a verbal comment in this webcast</a:t>
            </a:r>
          </a:p>
          <a:p>
            <a:pPr marL="0" indent="0">
              <a:buNone/>
            </a:pPr>
            <a:endParaRPr lang="en-US" sz="18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Submit comments </a:t>
            </a:r>
            <a:r>
              <a:rPr lang="en-US" sz="1800" u="sng" dirty="0">
                <a:solidFill>
                  <a:schemeClr val="bg1"/>
                </a:solidFill>
              </a:rPr>
              <a:t>by July 20, 2023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endParaRPr lang="en-US" sz="1800" b="0" dirty="0">
              <a:solidFill>
                <a:schemeClr val="bg1"/>
              </a:solidFill>
            </a:endParaRPr>
          </a:p>
          <a:p>
            <a:r>
              <a:rPr lang="en-US" sz="1800" b="0" dirty="0">
                <a:solidFill>
                  <a:schemeClr val="bg1"/>
                </a:solidFill>
              </a:rPr>
              <a:t>Via email, with “HALEU EIS” in the subject line: </a:t>
            </a:r>
            <a:r>
              <a:rPr lang="en-US" sz="1800" dirty="0">
                <a:solidFill>
                  <a:srgbClr val="33CCCC"/>
                </a:solidFill>
                <a:effectLst/>
                <a:ea typeface="Times New Roman" panose="02020603050405020304" pitchFamily="18" charset="0"/>
              </a:rPr>
              <a:t>HALEU-EIS@nuclear.</a:t>
            </a:r>
            <a:r>
              <a:rPr lang="en-US" sz="1800" dirty="0">
                <a:solidFill>
                  <a:srgbClr val="33CCCC"/>
                </a:solidFill>
                <a:ea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rgbClr val="33CCCC"/>
                </a:solidFill>
                <a:effectLst/>
                <a:ea typeface="Times New Roman" panose="02020603050405020304" pitchFamily="18" charset="0"/>
              </a:rPr>
              <a:t>nergy.gov  </a:t>
            </a:r>
          </a:p>
          <a:p>
            <a:r>
              <a:rPr lang="en-US" sz="1800" b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Or via U.S. Mail:</a:t>
            </a:r>
            <a:endParaRPr lang="en-US" sz="1800" u="sng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3CCCC"/>
                </a:solidFill>
              </a:rPr>
              <a:t>ATTN: Mr. James Lovejoy, HALEU EIS</a:t>
            </a:r>
            <a:br>
              <a:rPr lang="en-US" sz="1800" b="1" dirty="0">
                <a:solidFill>
                  <a:srgbClr val="33CCCC"/>
                </a:solidFill>
              </a:rPr>
            </a:br>
            <a:r>
              <a:rPr lang="en-US" sz="1800" b="1" dirty="0">
                <a:solidFill>
                  <a:srgbClr val="33CCCC"/>
                </a:solidFill>
              </a:rPr>
              <a:t>U.S. Department of Energy, </a:t>
            </a:r>
            <a:br>
              <a:rPr lang="en-US" sz="1800" b="1" dirty="0">
                <a:solidFill>
                  <a:srgbClr val="33CCCC"/>
                </a:solidFill>
              </a:rPr>
            </a:br>
            <a:r>
              <a:rPr lang="en-US" sz="1800" b="1" dirty="0">
                <a:solidFill>
                  <a:srgbClr val="33CCCC"/>
                </a:solidFill>
              </a:rPr>
              <a:t>Idaho Operations Office, </a:t>
            </a:r>
            <a:br>
              <a:rPr lang="en-US" sz="1800" b="1" dirty="0">
                <a:solidFill>
                  <a:srgbClr val="33CCCC"/>
                </a:solidFill>
              </a:rPr>
            </a:br>
            <a:r>
              <a:rPr lang="en-US" sz="1800" b="1" dirty="0">
                <a:solidFill>
                  <a:srgbClr val="33CCCC"/>
                </a:solidFill>
              </a:rPr>
              <a:t>1955 Fremont Avenue, MS 1235 </a:t>
            </a:r>
            <a:br>
              <a:rPr lang="en-US" sz="1800" b="1" dirty="0">
                <a:solidFill>
                  <a:srgbClr val="33CCCC"/>
                </a:solidFill>
              </a:rPr>
            </a:br>
            <a:r>
              <a:rPr lang="en-US" sz="1800" b="1" dirty="0">
                <a:solidFill>
                  <a:srgbClr val="33CCCC"/>
                </a:solidFill>
              </a:rPr>
              <a:t>Idaho Falls, Idaho 83415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</a:rPr>
              <a:t>Comments should be postmarked by </a:t>
            </a:r>
            <a:r>
              <a:rPr lang="en-US" sz="1800" dirty="0">
                <a:solidFill>
                  <a:schemeClr val="bg1"/>
                </a:solidFill>
              </a:rPr>
              <a:t>July 20, </a:t>
            </a:r>
            <a:r>
              <a:rPr lang="en-US" sz="1800" b="1" dirty="0">
                <a:solidFill>
                  <a:schemeClr val="bg1"/>
                </a:solidFill>
              </a:rPr>
              <a:t>2023</a:t>
            </a:r>
            <a:r>
              <a:rPr lang="en-US" sz="1800" dirty="0">
                <a:solidFill>
                  <a:schemeClr val="bg1"/>
                </a:solidFill>
              </a:rPr>
              <a:t> to ensure </a:t>
            </a:r>
            <a:r>
              <a:rPr lang="en-US" sz="1800" b="1" dirty="0">
                <a:solidFill>
                  <a:schemeClr val="bg1"/>
                </a:solidFill>
              </a:rPr>
              <a:t>consideration in the Draft EIS. </a:t>
            </a:r>
            <a:br>
              <a:rPr lang="en-US" sz="1800" b="1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526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200" dirty="0"/>
              <a:t>Purpose of Public Scoping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E28E3-9CC9-4735-9A87-2A202F7C7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sz="3200" b="0" i="0" u="none" strike="noStrike" dirty="0">
                <a:effectLst/>
                <a:latin typeface="Calibri" panose="020F0502020204030204" pitchFamily="34" charset="0"/>
              </a:rPr>
              <a:t>Provide the public with information regarding </a:t>
            </a:r>
            <a:r>
              <a:rPr lang="en-US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in the </a:t>
            </a:r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roposed Action, </a:t>
            </a:r>
            <a:r>
              <a:rPr lang="en-US" sz="3200" b="0" i="0" u="none" strike="noStrike" dirty="0">
                <a:effectLst/>
                <a:latin typeface="Calibri" panose="020F0502020204030204" pitchFamily="34" charset="0"/>
              </a:rPr>
              <a:t>and how DOE </a:t>
            </a:r>
            <a:r>
              <a:rPr lang="en-US" sz="3200" b="0" dirty="0">
                <a:latin typeface="Calibri" panose="020F0502020204030204" pitchFamily="34" charset="0"/>
              </a:rPr>
              <a:t>plans to evaluate the Proposed Action and alternatives in the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b="0" i="0" u="none" strike="noStrike" dirty="0">
                <a:effectLst/>
                <a:latin typeface="Calibri" panose="020F0502020204030204" pitchFamily="34" charset="0"/>
              </a:rPr>
              <a:t>EIS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3200" b="0" i="0" u="none" strike="noStrike" dirty="0">
                <a:effectLst/>
                <a:latin typeface="Calibri" panose="020F0502020204030204" pitchFamily="34" charset="0"/>
              </a:rPr>
              <a:t>Describe the NEPA Process and objectives of the EIS </a:t>
            </a:r>
            <a:r>
              <a:rPr lang="en-US" sz="3200" b="0" i="0" dirty="0">
                <a:effectLst/>
                <a:latin typeface="Calibri" panose="020F0502020204030204" pitchFamily="34" charset="0"/>
              </a:rPr>
              <a:t>​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3200" b="0" i="0" u="none" strike="noStrike" dirty="0">
                <a:effectLst/>
                <a:latin typeface="Calibri" panose="020F0502020204030204" pitchFamily="34" charset="0"/>
              </a:rPr>
              <a:t>Receive </a:t>
            </a:r>
            <a:r>
              <a:rPr lang="en-US" sz="3200" b="0" i="0" u="none" dirty="0">
                <a:effectLst/>
                <a:latin typeface="Calibri" panose="020F0502020204030204" pitchFamily="34" charset="0"/>
              </a:rPr>
              <a:t>Public</a:t>
            </a:r>
            <a:r>
              <a:rPr lang="en-US" sz="3200" b="0" i="0" u="none" strike="noStrike" dirty="0">
                <a:effectLst/>
                <a:latin typeface="Calibri" panose="020F0502020204030204" pitchFamily="34" charset="0"/>
              </a:rPr>
              <a:t> Input on th</a:t>
            </a:r>
            <a:r>
              <a:rPr lang="en-US" sz="3200" b="0" dirty="0">
                <a:latin typeface="Calibri" panose="020F0502020204030204" pitchFamily="34" charset="0"/>
              </a:rPr>
              <a:t>e scope of issues to be analyzed in the EIS, including the Proposed </a:t>
            </a:r>
            <a:r>
              <a:rPr lang="en-US" sz="3200" b="0" i="0" u="none" strike="noStrike" dirty="0">
                <a:effectLst/>
                <a:latin typeface="Calibri" panose="020F0502020204030204" pitchFamily="34" charset="0"/>
              </a:rPr>
              <a:t>Action and Alternatives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E3BB0-89F8-C7FE-D687-3A5049C0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81E2-45B1-489B-BAF6-B26281CAC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Overview of NEPA and EIS</a:t>
            </a:r>
          </a:p>
        </p:txBody>
      </p:sp>
    </p:spTree>
    <p:extLst>
      <p:ext uri="{BB962C8B-B14F-4D97-AF65-F5344CB8AC3E}">
        <p14:creationId xmlns:p14="http://schemas.microsoft.com/office/powerpoint/2010/main" val="312571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241301"/>
            <a:ext cx="11958536" cy="144938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National Environmental Policy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E28E3-9CC9-4735-9A87-2A202F7C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1572714"/>
            <a:ext cx="11653736" cy="4127703"/>
          </a:xfrm>
        </p:spPr>
        <p:txBody>
          <a:bodyPr>
            <a:normAutofit fontScale="85000" lnSpcReduction="20000"/>
          </a:bodyPr>
          <a:lstStyle/>
          <a:p>
            <a:pPr algn="l" rtl="0" fontAlgn="base">
              <a:lnSpc>
                <a:spcPct val="120000"/>
              </a:lnSpc>
            </a:pPr>
            <a:r>
              <a:rPr lang="en-US" sz="2700" u="none" strike="noStrike" dirty="0">
                <a:effectLst/>
              </a:rPr>
              <a:t>The National Environmental Policy </a:t>
            </a:r>
            <a:r>
              <a:rPr lang="en-US" sz="2700" dirty="0"/>
              <a:t>Act of 1969, as amended, and its implementing regulations require Federal agencies to consider environmental effects prior to undertaking major federal actions.</a:t>
            </a:r>
          </a:p>
          <a:p>
            <a:pPr algn="l" rtl="0" fontAlgn="base">
              <a:lnSpc>
                <a:spcPct val="120000"/>
              </a:lnSpc>
            </a:pPr>
            <a:r>
              <a:rPr lang="en-US" sz="2700" dirty="0"/>
              <a:t>An environmental impact statement (EIS) is prepared for proposed actions likely to have significant effects. </a:t>
            </a:r>
          </a:p>
          <a:p>
            <a:pPr algn="l" rtl="0" fontAlgn="base">
              <a:lnSpc>
                <a:spcPct val="120000"/>
              </a:lnSpc>
            </a:pPr>
            <a:r>
              <a:rPr lang="en-US" sz="2700" dirty="0"/>
              <a:t>The EIS analyzes the effects of the proposed action and is prepared before actions are taken that could limit selection of an alternative or result in adverse environmental effects.</a:t>
            </a:r>
          </a:p>
          <a:p>
            <a:pPr algn="l" rtl="0" fontAlgn="base">
              <a:lnSpc>
                <a:spcPct val="120000"/>
              </a:lnSpc>
            </a:pPr>
            <a:r>
              <a:rPr lang="en-US" sz="2700" dirty="0"/>
              <a:t>The EIS process incorporates public input and informs the public and the decision-making process.</a:t>
            </a:r>
          </a:p>
          <a:p>
            <a:pPr marL="0" indent="0" algn="l" rtl="0" fontAlgn="base">
              <a:buNone/>
            </a:pPr>
            <a:endParaRPr lang="en-US" sz="2700" dirty="0">
              <a:effectLst/>
            </a:endParaRPr>
          </a:p>
          <a:p>
            <a:endParaRPr lang="en-US" sz="27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AD48E-623F-E275-22D8-7EEA6494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9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241301"/>
            <a:ext cx="11958536" cy="144938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Environmental Impact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E28E3-9CC9-4735-9A87-2A202F7C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1376624"/>
            <a:ext cx="11653736" cy="4323793"/>
          </a:xfrm>
        </p:spPr>
        <p:txBody>
          <a:bodyPr>
            <a:normAutofit fontScale="25000" lnSpcReduction="20000"/>
          </a:bodyPr>
          <a:lstStyle/>
          <a:p>
            <a:pPr algn="l" rtl="0" fontAlgn="base">
              <a:lnSpc>
                <a:spcPct val="120000"/>
              </a:lnSpc>
            </a:pPr>
            <a:r>
              <a:rPr lang="en-US" sz="9200" u="none" strike="noStrike" dirty="0">
                <a:effectLst/>
              </a:rPr>
              <a:t>Identifies the Purpose and Need for the </a:t>
            </a:r>
            <a:r>
              <a:rPr lang="en-US" sz="9200" dirty="0"/>
              <a:t>proposed action</a:t>
            </a:r>
          </a:p>
          <a:p>
            <a:pPr algn="l" rtl="0" fontAlgn="base">
              <a:lnSpc>
                <a:spcPct val="120000"/>
              </a:lnSpc>
            </a:pPr>
            <a:r>
              <a:rPr lang="en-US" sz="9200" u="none" strike="noStrike" dirty="0">
                <a:effectLst/>
              </a:rPr>
              <a:t>Identifies Alternatives</a:t>
            </a:r>
          </a:p>
          <a:p>
            <a:pPr lvl="1" fontAlgn="base">
              <a:lnSpc>
                <a:spcPct val="120000"/>
              </a:lnSpc>
            </a:pPr>
            <a:r>
              <a:rPr lang="en-US" sz="8800" dirty="0"/>
              <a:t>A reasonable range of Action </a:t>
            </a:r>
            <a:r>
              <a:rPr lang="en-US" sz="8800" u="none" strike="noStrike" dirty="0">
                <a:effectLst/>
              </a:rPr>
              <a:t>Alternatives that meet the Purpose and Need, including an Agency’s Preferred Alternative</a:t>
            </a:r>
          </a:p>
          <a:p>
            <a:pPr lvl="1" fontAlgn="base">
              <a:lnSpc>
                <a:spcPct val="120000"/>
              </a:lnSpc>
            </a:pPr>
            <a:r>
              <a:rPr lang="en-US" sz="8800" u="none" strike="noStrike" dirty="0">
                <a:effectLst/>
              </a:rPr>
              <a:t>No Action Alternative </a:t>
            </a:r>
          </a:p>
          <a:p>
            <a:pPr algn="l" rtl="0" fontAlgn="base">
              <a:lnSpc>
                <a:spcPct val="120000"/>
              </a:lnSpc>
            </a:pPr>
            <a:r>
              <a:rPr lang="en-US" sz="9200" u="none" strike="noStrike" dirty="0">
                <a:effectLst/>
              </a:rPr>
              <a:t>Describes the </a:t>
            </a:r>
            <a:r>
              <a:rPr lang="en-US" sz="9200" dirty="0"/>
              <a:t>existing environment at candidate sites (areas to be affected by the alternatives)</a:t>
            </a:r>
          </a:p>
          <a:p>
            <a:pPr algn="l" rtl="0" fontAlgn="base">
              <a:lnSpc>
                <a:spcPct val="120000"/>
              </a:lnSpc>
            </a:pPr>
            <a:r>
              <a:rPr lang="en-US" sz="9200" u="none" strike="noStrike" dirty="0">
                <a:effectLst/>
              </a:rPr>
              <a:t>Evaluates environmental </a:t>
            </a:r>
            <a:r>
              <a:rPr lang="en-US" sz="9200" u="none" dirty="0">
                <a:effectLst/>
              </a:rPr>
              <a:t>consequences</a:t>
            </a:r>
            <a:r>
              <a:rPr lang="en-US" sz="9200" u="none" strike="noStrike" dirty="0">
                <a:effectLst/>
              </a:rPr>
              <a:t> of the alternatives using best available information</a:t>
            </a:r>
          </a:p>
          <a:p>
            <a:pPr algn="l" rtl="0" fontAlgn="base">
              <a:lnSpc>
                <a:spcPct val="120000"/>
              </a:lnSpc>
            </a:pPr>
            <a:r>
              <a:rPr lang="en-US" sz="9200" dirty="0"/>
              <a:t>Identifies mitigation measures, if applicable</a:t>
            </a:r>
          </a:p>
          <a:p>
            <a:pPr algn="l" rtl="0" fontAlgn="base">
              <a:lnSpc>
                <a:spcPct val="120000"/>
              </a:lnSpc>
            </a:pPr>
            <a:r>
              <a:rPr lang="en-US" sz="9200" dirty="0"/>
              <a:t>Evaluates direct, indirect, and cumulative impacts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AD48E-623F-E275-22D8-7EEA6494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6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1EDA-FB84-1854-5B63-5138DE26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75321-6678-D89E-259A-A5E8414EB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331"/>
            <a:ext cx="6177169" cy="434737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Informs DOE decision-makers and the public about the environmental impacts of the proposed action and alternatives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Designed to obtain public input and provide multiple opportunities for comment</a:t>
            </a:r>
            <a:endParaRPr lang="en-US" sz="2000" strike="sngStrike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Scoping meetings and public hearings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Minimum 30-day comment period during Scoping</a:t>
            </a:r>
            <a:endParaRPr lang="en-US" sz="1800" strike="sngStrike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Minimum 45-day comment period on Draft EIS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Engages other agencies through consultations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DOE’s selection of an alternative is announced in a Record of Decision (ROD)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9ED28-50BB-D7E1-2680-47D903D8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Figure 1-3  flowchart showing the environmental impact statement public involvement opportunities">
            <a:extLst>
              <a:ext uri="{FF2B5EF4-FFF2-40B4-BE49-F238E27FC236}">
                <a16:creationId xmlns:a16="http://schemas.microsoft.com/office/drawing/2014/main" id="{76A7611B-B95B-B4BB-5049-1DCA3935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"/>
          <a:stretch>
            <a:fillRect/>
          </a:stretch>
        </p:blipFill>
        <p:spPr bwMode="auto">
          <a:xfrm>
            <a:off x="7515330" y="1135568"/>
            <a:ext cx="3058530" cy="434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0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81E2-45B1-489B-BAF6-B26281CAC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Purpose and Need</a:t>
            </a:r>
          </a:p>
        </p:txBody>
      </p:sp>
    </p:spTree>
    <p:extLst>
      <p:ext uri="{BB962C8B-B14F-4D97-AF65-F5344CB8AC3E}">
        <p14:creationId xmlns:p14="http://schemas.microsoft.com/office/powerpoint/2010/main" val="100605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35A-9D27-4CC0-9502-3348C271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87797-AB34-CF9E-F59A-BED66B070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/>
              <a:t>HALEU is defined as uranium having an assay greater than 5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weight percent and less than 20 weight percent of the uranium-235 isotope (U-235).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/>
              <a:t>The current U.S. commercial reactor fleet uses low-enriched uranium (LEU), less than 5 weight percent U-235.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/>
              <a:t>Advanced reactor designs require HALEU fuel, with most using above 10 weight percent and less than 20 weight percent U-235. 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ED89C-C5AB-D2CA-8F89-ECF758EA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3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E-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617F"/>
      </a:accent1>
      <a:accent2>
        <a:srgbClr val="ED7D31"/>
      </a:accent2>
      <a:accent3>
        <a:srgbClr val="A5A5A5"/>
      </a:accent3>
      <a:accent4>
        <a:srgbClr val="FFC000"/>
      </a:accent4>
      <a:accent5>
        <a:srgbClr val="2BBCCF"/>
      </a:accent5>
      <a:accent6>
        <a:srgbClr val="B8DB2C"/>
      </a:accent6>
      <a:hlink>
        <a:srgbClr val="00BCC6"/>
      </a:hlink>
      <a:folHlink>
        <a:srgbClr val="454F7A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D3E5543310C48837E32273AE6CAAC" ma:contentTypeVersion="7" ma:contentTypeDescription="Create a new document." ma:contentTypeScope="" ma:versionID="33e3f50683a9d83449ac4db2c514a392">
  <xsd:schema xmlns:xsd="http://www.w3.org/2001/XMLSchema" xmlns:xs="http://www.w3.org/2001/XMLSchema" xmlns:p="http://schemas.microsoft.com/office/2006/metadata/properties" xmlns:ns2="a124db97-5aa8-47ce-9f38-0221386d6094" targetNamespace="http://schemas.microsoft.com/office/2006/metadata/properties" ma:root="true" ma:fieldsID="dd2bb51c3bd54aee18aedba710b622ef" ns2:_="">
    <xsd:import namespace="a124db97-5aa8-47ce-9f38-0221386d60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opic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4db97-5aa8-47ce-9f38-0221386d6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opic" ma:index="10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a124db97-5aa8-47ce-9f38-0221386d6094" xsi:nil="true"/>
  </documentManagement>
</p:properties>
</file>

<file path=customXml/itemProps1.xml><?xml version="1.0" encoding="utf-8"?>
<ds:datastoreItem xmlns:ds="http://schemas.openxmlformats.org/officeDocument/2006/customXml" ds:itemID="{71189FF3-E68E-4530-B377-BF725411B5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1010EC-D4E9-47EE-B086-706DB917F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24db97-5aa8-47ce-9f38-0221386d60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D0FFA7-4492-45AA-9BB5-32F39A9ABF3A}">
  <ds:schemaRefs>
    <ds:schemaRef ds:uri="a124db97-5aa8-47ce-9f38-0221386d6094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1590</Words>
  <Application>Microsoft Office PowerPoint</Application>
  <PresentationFormat>Widescreen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Segoe UI</vt:lpstr>
      <vt:lpstr>Times New Roman</vt:lpstr>
      <vt:lpstr>Office Theme</vt:lpstr>
      <vt:lpstr>Public Scoping Meeting for the Environmental Impact Statement for  High-Assay Low-Enriched Uranium (HALEU)  Availability Program Activities in Support of Commercial Production of HALEU Fuel  </vt:lpstr>
      <vt:lpstr>Presentation Overview</vt:lpstr>
      <vt:lpstr>Purpose of Public Scoping Meetings</vt:lpstr>
      <vt:lpstr>Overview of NEPA and EIS</vt:lpstr>
      <vt:lpstr>National Environmental Policy Act</vt:lpstr>
      <vt:lpstr>Environmental Impact Statement</vt:lpstr>
      <vt:lpstr>EIS Process</vt:lpstr>
      <vt:lpstr>Purpose and Need</vt:lpstr>
      <vt:lpstr>Background</vt:lpstr>
      <vt:lpstr>Purpose and Need</vt:lpstr>
      <vt:lpstr>Purpose and Need (continued)</vt:lpstr>
      <vt:lpstr>Purpose and Need (continued)</vt:lpstr>
      <vt:lpstr>Proposed Action</vt:lpstr>
      <vt:lpstr>Proposed Action</vt:lpstr>
      <vt:lpstr>Proposed Action (continued)</vt:lpstr>
      <vt:lpstr>EIS Scope</vt:lpstr>
      <vt:lpstr>EIS Scope (continued)</vt:lpstr>
      <vt:lpstr>Potential Environmental Issues for Analysis</vt:lpstr>
      <vt:lpstr>Potential Environmental Issues for Analysis (continued)</vt:lpstr>
      <vt:lpstr>Public Scoping Comments</vt:lpstr>
      <vt:lpstr>Public Scoping</vt:lpstr>
      <vt:lpstr>Timeline For Public Scoping and Draft EIS</vt:lpstr>
      <vt:lpstr>How to Submit Scoping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Cortney Kreer</dc:creator>
  <cp:lastModifiedBy>Reim, Michael</cp:lastModifiedBy>
  <cp:revision>38</cp:revision>
  <dcterms:created xsi:type="dcterms:W3CDTF">2021-12-09T21:45:15Z</dcterms:created>
  <dcterms:modified xsi:type="dcterms:W3CDTF">2023-06-13T15:59:38Z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0x010100E7DD3E5543310C48837E32273AE6CAAC</vt:lpwstr>
  </property>
  <property fmtid="{D5CDD505-2E9C-101B-9397-08002B2CF9AE}" pid="3" name="MSIP_Label_c968a81f-7ed4-4faa-9408-9652e001dd96_Enabled">
    <vt:lpwstr>true</vt:lpwstr>
  </property>
  <property fmtid="{D5CDD505-2E9C-101B-9397-08002B2CF9AE}" pid="4" name="MSIP_Label_c968a81f-7ed4-4faa-9408-9652e001dd96_SetDate">
    <vt:lpwstr>2023-02-14T21:06:35Z</vt:lpwstr>
  </property>
  <property fmtid="{D5CDD505-2E9C-101B-9397-08002B2CF9AE}" pid="5" name="MSIP_Label_c968a81f-7ed4-4faa-9408-9652e001dd96_Method">
    <vt:lpwstr>Privileged</vt:lpwstr>
  </property>
  <property fmtid="{D5CDD505-2E9C-101B-9397-08002B2CF9AE}" pid="6" name="MSIP_Label_c968a81f-7ed4-4faa-9408-9652e001dd96_Name">
    <vt:lpwstr>Unrestricted</vt:lpwstr>
  </property>
  <property fmtid="{D5CDD505-2E9C-101B-9397-08002B2CF9AE}" pid="7" name="MSIP_Label_c968a81f-7ed4-4faa-9408-9652e001dd96_SiteId">
    <vt:lpwstr>b64da4ac-e800-4cfc-8931-e607f720a1b8</vt:lpwstr>
  </property>
  <property fmtid="{D5CDD505-2E9C-101B-9397-08002B2CF9AE}" pid="8" name="MSIP_Label_c968a81f-7ed4-4faa-9408-9652e001dd96_ActionId">
    <vt:lpwstr>2f800617-baa1-4951-a951-a1f4f27a0a1e</vt:lpwstr>
  </property>
  <property fmtid="{D5CDD505-2E9C-101B-9397-08002B2CF9AE}" pid="9" name="MSIP_Label_c968a81f-7ed4-4faa-9408-9652e001dd96_ContentBits">
    <vt:lpwstr>0</vt:lpwstr>
  </property>
</Properties>
</file>