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7FFFD423_F504E127.xml" ContentType="application/vnd.ms-powerpoint.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comments/modernComment_7FFFD426_7CE64C16.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7FFFD428_69E2824C.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modernComment_7FFFD44A_747CF3E9.xml" ContentType="application/vnd.ms-powerpoint.comments+xml"/>
  <Override PartName="/ppt/notesSlides/notesSlide5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3.xml" ContentType="application/vnd.openxmlformats-officedocument.presentationml.notesSlide+xml"/>
  <Override PartName="/ppt/comments/modernComment_7FFFD43B_82B730E7.xml" ContentType="application/vnd.ms-powerpoint.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63"/>
  </p:notesMasterIdLst>
  <p:sldIdLst>
    <p:sldId id="2147472139" r:id="rId6"/>
    <p:sldId id="2147472292" r:id="rId7"/>
    <p:sldId id="2147472293" r:id="rId8"/>
    <p:sldId id="2147472294" r:id="rId9"/>
    <p:sldId id="2147472319" r:id="rId10"/>
    <p:sldId id="2147472318" r:id="rId11"/>
    <p:sldId id="2147472295" r:id="rId12"/>
    <p:sldId id="2147472314" r:id="rId13"/>
    <p:sldId id="2147472334" r:id="rId14"/>
    <p:sldId id="2147472297" r:id="rId15"/>
    <p:sldId id="2147472441" r:id="rId16"/>
    <p:sldId id="2147472464" r:id="rId17"/>
    <p:sldId id="2147472431" r:id="rId18"/>
    <p:sldId id="2147472327" r:id="rId19"/>
    <p:sldId id="2147472328" r:id="rId20"/>
    <p:sldId id="2147472330" r:id="rId21"/>
    <p:sldId id="2147472333" r:id="rId22"/>
    <p:sldId id="2147472332" r:id="rId23"/>
    <p:sldId id="2147472446" r:id="rId24"/>
    <p:sldId id="2147472447" r:id="rId25"/>
    <p:sldId id="2147472307" r:id="rId26"/>
    <p:sldId id="2147472306" r:id="rId27"/>
    <p:sldId id="2147472335" r:id="rId28"/>
    <p:sldId id="2147472336" r:id="rId29"/>
    <p:sldId id="2147472302" r:id="rId30"/>
    <p:sldId id="2147472303" r:id="rId31"/>
    <p:sldId id="2147472305" r:id="rId32"/>
    <p:sldId id="2147472420" r:id="rId33"/>
    <p:sldId id="2147472417" r:id="rId34"/>
    <p:sldId id="2147472299" r:id="rId35"/>
    <p:sldId id="2147472414" r:id="rId36"/>
    <p:sldId id="2147472415" r:id="rId37"/>
    <p:sldId id="2147472416" r:id="rId38"/>
    <p:sldId id="2147472418" r:id="rId39"/>
    <p:sldId id="2147472419" r:id="rId40"/>
    <p:sldId id="2147472422" r:id="rId41"/>
    <p:sldId id="2147472421" r:id="rId42"/>
    <p:sldId id="2147472424" r:id="rId43"/>
    <p:sldId id="2147472449" r:id="rId44"/>
    <p:sldId id="2147472450" r:id="rId45"/>
    <p:sldId id="2147472451" r:id="rId46"/>
    <p:sldId id="2147472452" r:id="rId47"/>
    <p:sldId id="2147472453" r:id="rId48"/>
    <p:sldId id="2147472455" r:id="rId49"/>
    <p:sldId id="2147472438" r:id="rId50"/>
    <p:sldId id="2147472308" r:id="rId51"/>
    <p:sldId id="2147472463" r:id="rId52"/>
    <p:sldId id="2147472461" r:id="rId53"/>
    <p:sldId id="2147472456" r:id="rId54"/>
    <p:sldId id="2147472457" r:id="rId55"/>
    <p:sldId id="2147472458" r:id="rId56"/>
    <p:sldId id="2147472466" r:id="rId57"/>
    <p:sldId id="2147472443" r:id="rId58"/>
    <p:sldId id="2147472462" r:id="rId59"/>
    <p:sldId id="2147472459" r:id="rId60"/>
    <p:sldId id="2147472460" r:id="rId61"/>
    <p:sldId id="214747229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544727-881E-D471-CA13-C2D3FC2A40C1}" name="Barnett, Rachel (FELLOW)" initials="B(" userId="S::rachel.barnett@hq.doe.gov::7d9426ac-d7e9-4412-9fa3-7767cfdee98e" providerId="AD"/>
  <p188:author id="{D59CB051-F853-D36E-0321-FF396D4D7BA6}" name="Petty, Samuel" initials="PS" userId="S::Samuel.Petty@ee.doe.gov::d178a39d-1cb7-48ea-907f-a8b70e6cb6f1" providerId="AD"/>
  <p188:author id="{99226C5C-558E-813D-40EF-2D3041FF8B37}" name="Gigley, Gretchen" initials="GG" userId="S::gretchen.gigley@hq.doe.gov::702bf361-e601-456d-9a40-e2a48dacd107" providerId="AD"/>
  <p188:author id="{D00B5765-ADC6-A65C-7DD2-BE926862F1B6}" name="Zaleski, Sarah" initials="ZS" userId="S::Sarah.Zaleski@EE.Doe.Gov::d03f4e59-0e93-4348-afea-cd8401115e71" providerId="AD"/>
  <p188:author id="{20385983-9FED-2942-5E7B-322CB7A88637}" name="Zaleski, Sarah" initials="ZS" userId="S::sarah.zaleski@hq.doe.gov::d03f4e59-0e93-4348-afea-cd8401115e71" providerId="AD"/>
  <p188:author id="{3AF5CED2-E178-7FD4-DEC7-ACA4172A3BA7}" name="Swift, Annabelle (FELLOW)" initials="S(" userId="S::annabelle.swift@hq.doe.gov::346e4125-ea60-43ff-95de-77a07fafaa2f" providerId="AD"/>
  <p188:author id="{367D35E7-4DB7-9BDD-EEFE-63ADD02D101A}" name="Materese, Elizabeth" initials="ME" userId="S::elizabeth.materese@hq.doe.gov::e8951738-2ece-4c50-ab1d-9f91daea22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omes, Luke" initials="GL" lastIdx="7" clrIdx="6">
    <p:extLst>
      <p:ext uri="{19B8F6BF-5375-455C-9EA6-DF929625EA0E}">
        <p15:presenceInfo xmlns:p15="http://schemas.microsoft.com/office/powerpoint/2012/main" userId="S::Luke.Gomes@EE.Doe.Gov::8b17d2de-e679-43bd-a2d2-b0e931f40e9c" providerId="AD"/>
      </p:ext>
    </p:extLst>
  </p:cmAuthor>
  <p:cmAuthor id="1" name="Zetterberg, Johanna" initials="ZJ" lastIdx="2" clrIdx="0">
    <p:extLst>
      <p:ext uri="{19B8F6BF-5375-455C-9EA6-DF929625EA0E}">
        <p15:presenceInfo xmlns:p15="http://schemas.microsoft.com/office/powerpoint/2012/main" userId="S::johanna.zetterberg@hq.doe.gov::0b4a8325-1296-4227-b323-8795d0b38a38" providerId="AD"/>
      </p:ext>
    </p:extLst>
  </p:cmAuthor>
  <p:cmAuthor id="8" name="Orens, David" initials="OD" lastIdx="1" clrIdx="7">
    <p:extLst>
      <p:ext uri="{19B8F6BF-5375-455C-9EA6-DF929625EA0E}">
        <p15:presenceInfo xmlns:p15="http://schemas.microsoft.com/office/powerpoint/2012/main" userId="S::david.orens@ee.doe.gov::b0368348-4b8b-46c0-9771-80a75be7c700" providerId="AD"/>
      </p:ext>
    </p:extLst>
  </p:cmAuthor>
  <p:cmAuthor id="2" name="FOA Webinar" initials="FW" lastIdx="20" clrIdx="1">
    <p:extLst>
      <p:ext uri="{19B8F6BF-5375-455C-9EA6-DF929625EA0E}">
        <p15:presenceInfo xmlns:p15="http://schemas.microsoft.com/office/powerpoint/2012/main" userId="FOA Webinar" providerId="None"/>
      </p:ext>
    </p:extLst>
  </p:cmAuthor>
  <p:cmAuthor id="3" name="Swiatocha, Andrea" initials="SA" lastIdx="29" clrIdx="2">
    <p:extLst>
      <p:ext uri="{19B8F6BF-5375-455C-9EA6-DF929625EA0E}">
        <p15:presenceInfo xmlns:p15="http://schemas.microsoft.com/office/powerpoint/2012/main" userId="S::andrea.swiatocha@hq.doe.gov::c77ff5c5-b197-4564-afa3-d64633d46e12" providerId="AD"/>
      </p:ext>
    </p:extLst>
  </p:cmAuthor>
  <p:cmAuthor id="4" name="Barnett, Rachel (FELLOW)" initials="B(" lastIdx="12" clrIdx="3">
    <p:extLst>
      <p:ext uri="{19B8F6BF-5375-455C-9EA6-DF929625EA0E}">
        <p15:presenceInfo xmlns:p15="http://schemas.microsoft.com/office/powerpoint/2012/main" userId="S::rachel.barnett@hq.doe.gov::7d9426ac-d7e9-4412-9fa3-7767cfdee98e" providerId="AD"/>
      </p:ext>
    </p:extLst>
  </p:cmAuthor>
  <p:cmAuthor id="5" name="Petty, Samuel" initials="PS" lastIdx="3" clrIdx="4">
    <p:extLst>
      <p:ext uri="{19B8F6BF-5375-455C-9EA6-DF929625EA0E}">
        <p15:presenceInfo xmlns:p15="http://schemas.microsoft.com/office/powerpoint/2012/main" userId="S::samuel.petty@ee.doe.gov::d178a39d-1cb7-48ea-907f-a8b70e6cb6f1" providerId="AD"/>
      </p:ext>
    </p:extLst>
  </p:cmAuthor>
  <p:cmAuthor id="6" name="Materese, Elizabeth" initials="ME" lastIdx="24" clrIdx="5">
    <p:extLst>
      <p:ext uri="{19B8F6BF-5375-455C-9EA6-DF929625EA0E}">
        <p15:presenceInfo xmlns:p15="http://schemas.microsoft.com/office/powerpoint/2012/main" userId="S::elizabeth.materese@hq.doe.gov::e8951738-2ece-4c50-ab1d-9f91daea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A3E"/>
    <a:srgbClr val="005C82"/>
    <a:srgbClr val="007C7F"/>
    <a:srgbClr val="017D60"/>
    <a:srgbClr val="D0DBD3"/>
    <a:srgbClr val="CED9DA"/>
    <a:srgbClr val="CED9D5"/>
    <a:srgbClr val="D0D6DC"/>
    <a:srgbClr val="006C81"/>
    <a:srgbClr val="007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5577F-643A-4545-A75C-4A67DE3BDC31}" v="6809" dt="2023-06-06T13:43:32"/>
    <p1510:client id="{80A0B94A-8705-432A-8B61-BE76E254F936}" v="1530" dt="2023-06-05T21:06:46.585"/>
    <p1510:client id="{BB9B6AB7-8629-8210-40C6-E9834754119D}" v="1" dt="2023-06-05T21:01:41.286"/>
    <p1510:client id="{D0D5FC4D-3771-48CE-A1B5-93BE0920969E}" v="1" dt="2023-06-06T15:32:34.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65" y="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modernComment_7FFFD423_F504E127.xml><?xml version="1.0" encoding="utf-8"?>
<p188:cmLst xmlns:a="http://schemas.openxmlformats.org/drawingml/2006/main" xmlns:r="http://schemas.openxmlformats.org/officeDocument/2006/relationships" xmlns:p188="http://schemas.microsoft.com/office/powerpoint/2018/8/main">
  <p188:cm id="{39DE9008-049A-4AEE-8EF5-998A046CEA71}" authorId="{3AF5CED2-E178-7FD4-DEC7-ACA4172A3BA7}" status="resolved" created="2023-05-26T18:44:50.678" complete="100000">
    <pc:sldMkLst xmlns:pc="http://schemas.microsoft.com/office/powerpoint/2013/main/command">
      <pc:docMk/>
      <pc:sldMk cId="4110737703" sldId="2147472419"/>
    </pc:sldMkLst>
    <p188:txBody>
      <a:bodyPr/>
      <a:lstStyle/>
      <a:p>
        <a:r>
          <a:rPr lang="en-US"/>
          <a:t>Updated with information from the Project Narrative Template</a:t>
        </a:r>
      </a:p>
    </p188:txBody>
  </p188:cm>
</p188:cmLst>
</file>

<file path=ppt/comments/modernComment_7FFFD426_7CE64C16.xml><?xml version="1.0" encoding="utf-8"?>
<p188:cmLst xmlns:a="http://schemas.openxmlformats.org/drawingml/2006/main" xmlns:r="http://schemas.openxmlformats.org/officeDocument/2006/relationships" xmlns:p188="http://schemas.microsoft.com/office/powerpoint/2018/8/main">
  <p188:cm id="{18A655DF-15D2-4006-BAB5-70E6445F9AC8}" authorId="{3AF5CED2-E178-7FD4-DEC7-ACA4172A3BA7}" status="resolved" created="2023-05-26T16:09:22.599" complete="100000">
    <ac:deMkLst xmlns:ac="http://schemas.microsoft.com/office/drawing/2013/main/command">
      <pc:docMk xmlns:pc="http://schemas.microsoft.com/office/powerpoint/2013/main/command"/>
      <pc:sldMk xmlns:pc="http://schemas.microsoft.com/office/powerpoint/2013/main/command" cId="2095467542" sldId="2147472422"/>
      <ac:picMk id="4" creationId="{6A83F512-798D-A20C-156D-BE6D37E9701D}"/>
    </ac:deMkLst>
    <p188:txBody>
      <a:bodyPr/>
      <a:lstStyle/>
      <a:p>
        <a:r>
          <a:rPr lang="en-US"/>
          <a:t>Need to update screenshots</a:t>
        </a:r>
      </a:p>
    </p188:txBody>
  </p188:cm>
</p188:cmLst>
</file>

<file path=ppt/comments/modernComment_7FFFD428_69E2824C.xml><?xml version="1.0" encoding="utf-8"?>
<p188:cmLst xmlns:a="http://schemas.openxmlformats.org/drawingml/2006/main" xmlns:r="http://schemas.openxmlformats.org/officeDocument/2006/relationships" xmlns:p188="http://schemas.microsoft.com/office/powerpoint/2018/8/main">
  <p188:cm id="{7406768E-14C1-4EF2-8A1B-C522ABC27CD1}" authorId="{3AF5CED2-E178-7FD4-DEC7-ACA4172A3BA7}" status="resolved" created="2023-05-31T13:10:05.996" complete="100000">
    <ac:deMkLst xmlns:ac="http://schemas.microsoft.com/office/drawing/2013/main/command">
      <pc:docMk xmlns:pc="http://schemas.microsoft.com/office/powerpoint/2013/main/command"/>
      <pc:sldMk xmlns:pc="http://schemas.microsoft.com/office/powerpoint/2013/main/command" cId="1776452172" sldId="2147472424"/>
      <ac:spMk id="3" creationId="{5634808B-0CBA-2A90-573C-BEE17583354C}"/>
    </ac:deMkLst>
    <p188:txBody>
      <a:bodyPr/>
      <a:lstStyle/>
      <a:p>
        <a:r>
          <a:rPr lang="en-US"/>
          <a:t>Do we want to put the expected date from the FOA? i.e.: Expected Submission Deadline for Replies to Reviewer Comments: 8.31.2023 5:00pm ET</a:t>
        </a:r>
      </a:p>
    </p188:txBody>
  </p188:cm>
</p188:cmLst>
</file>

<file path=ppt/comments/modernComment_7FFFD43B_82B730E7.xml><?xml version="1.0" encoding="utf-8"?>
<p188:cmLst xmlns:a="http://schemas.openxmlformats.org/drawingml/2006/main" xmlns:r="http://schemas.openxmlformats.org/officeDocument/2006/relationships" xmlns:p188="http://schemas.microsoft.com/office/powerpoint/2018/8/main">
  <p188:cm id="{B7FC73BE-F22E-4E62-B383-8BC8883A7C25}" authorId="{DB544727-881E-D471-CA13-C2D3FC2A40C1}" status="resolved" created="2023-05-26T20:45:55.661" complete="100000">
    <ac:deMkLst xmlns:ac="http://schemas.microsoft.com/office/drawing/2013/main/command">
      <pc:docMk xmlns:pc="http://schemas.microsoft.com/office/powerpoint/2013/main/command"/>
      <pc:sldMk xmlns:pc="http://schemas.microsoft.com/office/powerpoint/2013/main/command" cId="2193043687" sldId="2147472443"/>
      <ac:picMk id="9" creationId="{00D6E411-000A-9A7A-0F24-1C95B0162F06}"/>
    </ac:deMkLst>
    <p188:txBody>
      <a:bodyPr/>
      <a:lstStyle/>
      <a:p>
        <a:r>
          <a:rPr lang="en-US"/>
          <a:t>Fix formatting: Pic as slide background; fade; "Thank You" text centered</a:t>
        </a:r>
      </a:p>
    </p188:txBody>
  </p188:cm>
</p188:cmLst>
</file>

<file path=ppt/comments/modernComment_7FFFD44A_747CF3E9.xml><?xml version="1.0" encoding="utf-8"?>
<p188:cmLst xmlns:a="http://schemas.openxmlformats.org/drawingml/2006/main" xmlns:r="http://schemas.openxmlformats.org/officeDocument/2006/relationships" xmlns:p188="http://schemas.microsoft.com/office/powerpoint/2018/8/main">
  <p188:cm id="{72750FA5-91A0-4C56-8C10-FC2BAFF99B9D}" authorId="{3AF5CED2-E178-7FD4-DEC7-ACA4172A3BA7}" status="resolved" created="2023-05-31T13:13:08.992" complete="100000">
    <ac:deMkLst xmlns:ac="http://schemas.microsoft.com/office/drawing/2013/main/command">
      <pc:docMk xmlns:pc="http://schemas.microsoft.com/office/powerpoint/2013/main/command"/>
      <pc:sldMk xmlns:pc="http://schemas.microsoft.com/office/powerpoint/2013/main/command" cId="1954345961" sldId="2147472458"/>
      <ac:spMk id="5" creationId="{38A03239-F4DA-09A5-E8D3-AF66486DCA1D}"/>
    </ac:deMkLst>
    <p188:txBody>
      <a:bodyPr/>
      <a:lstStyle/>
      <a:p>
        <a:r>
          <a:rPr lang="en-US"/>
          <a:t>I think this slide has the wrong title -- should it be "FOA Submission Instructions"?</a:t>
        </a:r>
      </a:p>
    </p188:txBody>
  </p188:cm>
</p188:cmLst>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1" Type="http://schemas.openxmlformats.org/officeDocument/2006/relationships/image" Target="../media/image6.png"/></Relationships>
</file>

<file path=ppt/diagrams/_rels/data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doe.webex.com/weblink/register/ra730ab82798f10d48724aeecf16bcb4e" TargetMode="External"/><Relationship Id="rId1" Type="http://schemas.openxmlformats.org/officeDocument/2006/relationships/hyperlink" Target="https://doe.webex.com/weblink/register/r16da22b523eadc1ca5d39d48ce90de86" TargetMode="External"/><Relationship Id="rId5" Type="http://schemas.openxmlformats.org/officeDocument/2006/relationships/image" Target="../media/image45.jpeg"/><Relationship Id="rId4" Type="http://schemas.openxmlformats.org/officeDocument/2006/relationships/image" Target="../media/image44.jpe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doe.webex.com/weblink/register/ra730ab82798f10d48724aeecf16bcb4e" TargetMode="External"/><Relationship Id="rId1" Type="http://schemas.openxmlformats.org/officeDocument/2006/relationships/hyperlink" Target="https://doe.webex.com/weblink/register/r16da22b523eadc1ca5d39d48ce90de86" TargetMode="External"/><Relationship Id="rId5" Type="http://schemas.openxmlformats.org/officeDocument/2006/relationships/image" Target="../media/image45.jpeg"/><Relationship Id="rId4" Type="http://schemas.openxmlformats.org/officeDocument/2006/relationships/image" Target="../media/image4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D409E-22FA-4F6F-ABD8-730E21D571CB}" type="doc">
      <dgm:prSet loTypeId="urn:microsoft.com/office/officeart/2005/8/layout/vList3" loCatId="picture" qsTypeId="urn:microsoft.com/office/officeart/2005/8/quickstyle/simple1" qsCatId="simple" csTypeId="urn:microsoft.com/office/officeart/2005/8/colors/colorful4" csCatId="colorful" phldr="1"/>
      <dgm:spPr/>
    </dgm:pt>
    <dgm:pt modelId="{A18B18B1-5DA3-4B1C-9CA2-743DBACC8E93}">
      <dgm:prSet phldrT="[Text]"/>
      <dgm:spPr/>
      <dgm:t>
        <a:bodyPr/>
        <a:lstStyle/>
        <a:p>
          <a:pPr algn="l" rtl="0"/>
          <a:r>
            <a:rPr lang="en-US">
              <a:latin typeface="Calibri" panose="020F0502020204030204" pitchFamily="34" charset="0"/>
              <a:cs typeface="Calibri" panose="020F0502020204030204" pitchFamily="34" charset="0"/>
            </a:rPr>
            <a:t>Please note that video and speaking capability has been disabled for attendees.</a:t>
          </a:r>
        </a:p>
      </dgm:t>
    </dgm:pt>
    <dgm:pt modelId="{C7A8EBCC-F7A2-4DB5-8606-89677C1A3FFD}" type="parTrans" cxnId="{A02F317A-BBE3-4986-BCB6-8CABDC5F2E00}">
      <dgm:prSet/>
      <dgm:spPr/>
      <dgm:t>
        <a:bodyPr/>
        <a:lstStyle/>
        <a:p>
          <a:pPr algn="l"/>
          <a:endParaRPr lang="en-US">
            <a:latin typeface="Calibri" panose="020F0502020204030204" pitchFamily="34" charset="0"/>
            <a:cs typeface="Calibri" panose="020F0502020204030204" pitchFamily="34" charset="0"/>
          </a:endParaRPr>
        </a:p>
      </dgm:t>
    </dgm:pt>
    <dgm:pt modelId="{FD03D017-D7C9-45FA-BC17-1493245F811E}" type="sibTrans" cxnId="{A02F317A-BBE3-4986-BCB6-8CABDC5F2E00}">
      <dgm:prSet/>
      <dgm:spPr/>
      <dgm:t>
        <a:bodyPr/>
        <a:lstStyle/>
        <a:p>
          <a:pPr algn="l"/>
          <a:endParaRPr lang="en-US">
            <a:latin typeface="Calibri" panose="020F0502020204030204" pitchFamily="34" charset="0"/>
            <a:cs typeface="Calibri" panose="020F0502020204030204" pitchFamily="34" charset="0"/>
          </a:endParaRPr>
        </a:p>
      </dgm:t>
    </dgm:pt>
    <dgm:pt modelId="{3D11EF7B-110C-4CF9-8E65-3D1BA06D89BE}">
      <dgm:prSet phldrT="[Text]"/>
      <dgm:spPr/>
      <dgm:t>
        <a:bodyPr/>
        <a:lstStyle/>
        <a:p>
          <a:pPr algn="l" rtl="0"/>
          <a:r>
            <a:rPr lang="en-US" baseline="0">
              <a:latin typeface="Calibri"/>
              <a:cs typeface="Calibri"/>
            </a:rPr>
            <a:t>If you have questions during </a:t>
          </a:r>
          <a:r>
            <a:rPr lang="en-US" baseline="0">
              <a:solidFill>
                <a:schemeClr val="bg1"/>
              </a:solidFill>
              <a:latin typeface="Calibri"/>
              <a:cs typeface="Calibri"/>
            </a:rPr>
            <a:t>this webinar, you can use the chat feature and all questions and answers will be posted to the Q&amp;A Spreadsheet at a future date to the Infrastructure</a:t>
          </a:r>
          <a:r>
            <a:rPr lang="en-US">
              <a:solidFill>
                <a:schemeClr val="bg1"/>
              </a:solidFill>
              <a:latin typeface="Calibri"/>
              <a:cs typeface="Calibri"/>
            </a:rPr>
            <a:t> </a:t>
          </a:r>
          <a:r>
            <a:rPr lang="en-US" err="1">
              <a:solidFill>
                <a:schemeClr val="bg1"/>
              </a:solidFill>
              <a:latin typeface="Calibri"/>
              <a:cs typeface="Calibri"/>
            </a:rPr>
            <a:t>eXCHANGE</a:t>
          </a:r>
          <a:r>
            <a:rPr lang="en-US">
              <a:solidFill>
                <a:schemeClr val="bg1"/>
              </a:solidFill>
              <a:latin typeface="Calibri"/>
              <a:cs typeface="Calibri"/>
            </a:rPr>
            <a:t> website under DE-FOA-0003066</a:t>
          </a:r>
          <a:r>
            <a:rPr lang="en-US" baseline="0">
              <a:solidFill>
                <a:schemeClr val="bg1"/>
              </a:solidFill>
              <a:latin typeface="Calibri"/>
              <a:cs typeface="Calibri"/>
            </a:rPr>
            <a:t>. </a:t>
          </a:r>
          <a:endParaRPr lang="en-US">
            <a:solidFill>
              <a:schemeClr val="bg1"/>
            </a:solidFill>
            <a:latin typeface="Calibri"/>
            <a:cs typeface="Calibri"/>
          </a:endParaRPr>
        </a:p>
      </dgm:t>
    </dgm:pt>
    <dgm:pt modelId="{51DE8A0D-35EC-45E6-8ACD-42072DCBF56B}" type="parTrans" cxnId="{AF160901-D3D5-42FF-8E81-1ECFC29F064D}">
      <dgm:prSet/>
      <dgm:spPr/>
      <dgm:t>
        <a:bodyPr/>
        <a:lstStyle/>
        <a:p>
          <a:pPr algn="l"/>
          <a:endParaRPr lang="en-US">
            <a:latin typeface="Calibri" panose="020F0502020204030204" pitchFamily="34" charset="0"/>
            <a:cs typeface="Calibri" panose="020F0502020204030204" pitchFamily="34" charset="0"/>
          </a:endParaRPr>
        </a:p>
      </dgm:t>
    </dgm:pt>
    <dgm:pt modelId="{5E513C21-11FB-41B3-8A5D-5E0627C6DA52}" type="sibTrans" cxnId="{AF160901-D3D5-42FF-8E81-1ECFC29F064D}">
      <dgm:prSet/>
      <dgm:spPr/>
      <dgm:t>
        <a:bodyPr/>
        <a:lstStyle/>
        <a:p>
          <a:pPr algn="l"/>
          <a:endParaRPr lang="en-US">
            <a:latin typeface="Calibri" panose="020F0502020204030204" pitchFamily="34" charset="0"/>
            <a:cs typeface="Calibri" panose="020F0502020204030204" pitchFamily="34" charset="0"/>
          </a:endParaRPr>
        </a:p>
      </dgm:t>
    </dgm:pt>
    <dgm:pt modelId="{79A07137-DC76-4792-9830-42AB60FB1FFA}">
      <dgm:prSet phldrT="[Text]"/>
      <dgm:spPr/>
      <dgm:t>
        <a:bodyPr/>
        <a:lstStyle/>
        <a:p>
          <a:pPr algn="l">
            <a:buFont typeface="Wingdings" panose="05000000000000000000" pitchFamily="2" charset="2"/>
            <a:buChar char="Ø"/>
          </a:pPr>
          <a:r>
            <a:rPr lang="en-US" baseline="0">
              <a:latin typeface="Calibri" panose="020F0502020204030204" pitchFamily="34" charset="0"/>
              <a:cs typeface="Calibri" panose="020F0502020204030204" pitchFamily="34" charset="0"/>
            </a:rPr>
            <a:t>Live questions will not be answered during the webinar itself.</a:t>
          </a:r>
          <a:endParaRPr lang="en-US">
            <a:latin typeface="Calibri" panose="020F0502020204030204" pitchFamily="34" charset="0"/>
            <a:cs typeface="Calibri" panose="020F0502020204030204" pitchFamily="34" charset="0"/>
          </a:endParaRPr>
        </a:p>
      </dgm:t>
    </dgm:pt>
    <dgm:pt modelId="{E1B287B1-F926-4B91-A467-622CE24BC337}" type="parTrans" cxnId="{EB1CD7A9-F510-4548-89BA-DAB458202657}">
      <dgm:prSet/>
      <dgm:spPr/>
      <dgm:t>
        <a:bodyPr/>
        <a:lstStyle/>
        <a:p>
          <a:pPr algn="l"/>
          <a:endParaRPr lang="en-US">
            <a:latin typeface="Calibri" panose="020F0502020204030204" pitchFamily="34" charset="0"/>
            <a:cs typeface="Calibri" panose="020F0502020204030204" pitchFamily="34" charset="0"/>
          </a:endParaRPr>
        </a:p>
      </dgm:t>
    </dgm:pt>
    <dgm:pt modelId="{EA4C8B9B-8C35-48A9-B326-59C419687C35}" type="sibTrans" cxnId="{EB1CD7A9-F510-4548-89BA-DAB458202657}">
      <dgm:prSet/>
      <dgm:spPr/>
      <dgm:t>
        <a:bodyPr/>
        <a:lstStyle/>
        <a:p>
          <a:pPr algn="l"/>
          <a:endParaRPr lang="en-US">
            <a:latin typeface="Calibri" panose="020F0502020204030204" pitchFamily="34" charset="0"/>
            <a:cs typeface="Calibri" panose="020F0502020204030204" pitchFamily="34" charset="0"/>
          </a:endParaRPr>
        </a:p>
      </dgm:t>
    </dgm:pt>
    <dgm:pt modelId="{06F0DDC9-4D65-4172-A521-662A767220F8}">
      <dgm:prSet/>
      <dgm:spPr/>
      <dgm:t>
        <a:bodyPr/>
        <a:lstStyle/>
        <a:p>
          <a:pPr algn="l"/>
          <a:r>
            <a:rPr lang="en-US" baseline="0">
              <a:latin typeface="Calibri" panose="020F0502020204030204" pitchFamily="34" charset="0"/>
              <a:cs typeface="Calibri" panose="020F0502020204030204" pitchFamily="34" charset="0"/>
            </a:rPr>
            <a:t>A copy of today’s slides will be posted on Infrastructure </a:t>
          </a:r>
          <a:r>
            <a:rPr lang="en-US" baseline="0" err="1">
              <a:latin typeface="Calibri" panose="020F0502020204030204" pitchFamily="34" charset="0"/>
              <a:cs typeface="Calibri" panose="020F0502020204030204" pitchFamily="34" charset="0"/>
            </a:rPr>
            <a:t>eXCHANGE</a:t>
          </a:r>
          <a:r>
            <a:rPr lang="en-US" baseline="0">
              <a:latin typeface="Calibri" panose="020F0502020204030204" pitchFamily="34" charset="0"/>
              <a:cs typeface="Calibri" panose="020F0502020204030204" pitchFamily="34" charset="0"/>
            </a:rPr>
            <a:t> within 2-3 business days of the webinar.</a:t>
          </a:r>
          <a:endParaRPr lang="en-US">
            <a:latin typeface="Calibri" panose="020F0502020204030204" pitchFamily="34" charset="0"/>
            <a:cs typeface="Calibri" panose="020F0502020204030204" pitchFamily="34" charset="0"/>
          </a:endParaRPr>
        </a:p>
      </dgm:t>
    </dgm:pt>
    <dgm:pt modelId="{75BAB2EA-2B09-4E55-BF01-7C36C575B4B9}" type="parTrans" cxnId="{43235166-1069-46E3-9557-4E9A9038690A}">
      <dgm:prSet/>
      <dgm:spPr/>
      <dgm:t>
        <a:bodyPr/>
        <a:lstStyle/>
        <a:p>
          <a:pPr algn="l"/>
          <a:endParaRPr lang="en-US">
            <a:latin typeface="Calibri" panose="020F0502020204030204" pitchFamily="34" charset="0"/>
            <a:cs typeface="Calibri" panose="020F0502020204030204" pitchFamily="34" charset="0"/>
          </a:endParaRPr>
        </a:p>
      </dgm:t>
    </dgm:pt>
    <dgm:pt modelId="{1A14277E-8ABD-4BFB-9DA7-84A33859B1D5}" type="sibTrans" cxnId="{43235166-1069-46E3-9557-4E9A9038690A}">
      <dgm:prSet/>
      <dgm:spPr/>
      <dgm:t>
        <a:bodyPr/>
        <a:lstStyle/>
        <a:p>
          <a:pPr algn="l"/>
          <a:endParaRPr lang="en-US">
            <a:latin typeface="Calibri" panose="020F0502020204030204" pitchFamily="34" charset="0"/>
            <a:cs typeface="Calibri" panose="020F0502020204030204" pitchFamily="34" charset="0"/>
          </a:endParaRPr>
        </a:p>
      </dgm:t>
    </dgm:pt>
    <dgm:pt modelId="{91395F36-1C2F-4899-970D-B1A87FDFF514}">
      <dgm:prSet phldrT="[Text]"/>
      <dgm:spPr/>
      <dgm:t>
        <a:bodyPr/>
        <a:lstStyle/>
        <a:p>
          <a:pPr algn="l"/>
          <a:r>
            <a:rPr lang="en-US" baseline="0">
              <a:latin typeface="Calibri" panose="020F0502020204030204" pitchFamily="34" charset="0"/>
              <a:cs typeface="Calibri" panose="020F0502020204030204" pitchFamily="34" charset="0"/>
            </a:rPr>
            <a:t>Please be careful not to submit any language that might be business sensitive, proprietary or confidential.</a:t>
          </a:r>
          <a:r>
            <a:rPr lang="en-US">
              <a:latin typeface="Calibri" panose="020F0502020204030204" pitchFamily="34" charset="0"/>
              <a:cs typeface="Calibri" panose="020F0502020204030204" pitchFamily="34" charset="0"/>
            </a:rPr>
            <a:t> </a:t>
          </a:r>
        </a:p>
      </dgm:t>
    </dgm:pt>
    <dgm:pt modelId="{002D055F-307B-4535-A3D2-3706E9F34A3D}" type="parTrans" cxnId="{2F77E222-7011-4A4E-8A6C-3B26D8FFD757}">
      <dgm:prSet/>
      <dgm:spPr/>
      <dgm:t>
        <a:bodyPr/>
        <a:lstStyle/>
        <a:p>
          <a:pPr algn="l"/>
          <a:endParaRPr lang="en-US">
            <a:latin typeface="Calibri" panose="020F0502020204030204" pitchFamily="34" charset="0"/>
            <a:cs typeface="Calibri" panose="020F0502020204030204" pitchFamily="34" charset="0"/>
          </a:endParaRPr>
        </a:p>
      </dgm:t>
    </dgm:pt>
    <dgm:pt modelId="{C64B2223-6689-431E-8F07-BB969B94168A}" type="sibTrans" cxnId="{2F77E222-7011-4A4E-8A6C-3B26D8FFD757}">
      <dgm:prSet/>
      <dgm:spPr/>
      <dgm:t>
        <a:bodyPr/>
        <a:lstStyle/>
        <a:p>
          <a:pPr algn="l"/>
          <a:endParaRPr lang="en-US">
            <a:latin typeface="Calibri" panose="020F0502020204030204" pitchFamily="34" charset="0"/>
            <a:cs typeface="Calibri" panose="020F0502020204030204" pitchFamily="34" charset="0"/>
          </a:endParaRPr>
        </a:p>
      </dgm:t>
    </dgm:pt>
    <dgm:pt modelId="{1485C45C-14B0-4CDE-AE00-D9024DF31A59}" type="pres">
      <dgm:prSet presAssocID="{D32D409E-22FA-4F6F-ABD8-730E21D571CB}" presName="linearFlow" presStyleCnt="0">
        <dgm:presLayoutVars>
          <dgm:dir/>
          <dgm:resizeHandles val="exact"/>
        </dgm:presLayoutVars>
      </dgm:prSet>
      <dgm:spPr/>
    </dgm:pt>
    <dgm:pt modelId="{31779BF7-62C1-48BC-8E29-C38137985158}" type="pres">
      <dgm:prSet presAssocID="{A18B18B1-5DA3-4B1C-9CA2-743DBACC8E93}" presName="composite" presStyleCnt="0"/>
      <dgm:spPr/>
    </dgm:pt>
    <dgm:pt modelId="{599EFAD3-3EC2-4561-B4C1-1D4B7259EC6D}" type="pres">
      <dgm:prSet presAssocID="{A18B18B1-5DA3-4B1C-9CA2-743DBACC8E93}" presName="imgShp" presStyleLbl="fgImgPlace1" presStyleIdx="0" presStyleCnt="5" custScaleX="67625" custScaleY="67625"/>
      <dgm:spPr>
        <a:blipFill>
          <a:blip xmlns:r="http://schemas.openxmlformats.org/officeDocument/2006/relationships" r:embed="rId1"/>
          <a:srcRect/>
          <a:stretch>
            <a:fillRect/>
          </a:stretch>
        </a:blipFill>
        <a:ln w="9525">
          <a:solidFill>
            <a:schemeClr val="tx1"/>
          </a:solidFill>
        </a:ln>
      </dgm:spPr>
    </dgm:pt>
    <dgm:pt modelId="{8583832C-A400-4003-AD8E-44DFB526EF6E}" type="pres">
      <dgm:prSet presAssocID="{A18B18B1-5DA3-4B1C-9CA2-743DBACC8E93}" presName="txShp" presStyleLbl="node1" presStyleIdx="0" presStyleCnt="5" custLinFactNeighborX="-197" custLinFactNeighborY="-12414">
        <dgm:presLayoutVars>
          <dgm:bulletEnabled val="1"/>
        </dgm:presLayoutVars>
      </dgm:prSet>
      <dgm:spPr/>
    </dgm:pt>
    <dgm:pt modelId="{CF977839-F7B8-4233-9C58-7ADCCD13C73A}" type="pres">
      <dgm:prSet presAssocID="{FD03D017-D7C9-45FA-BC17-1493245F811E}" presName="spacing" presStyleCnt="0"/>
      <dgm:spPr/>
    </dgm:pt>
    <dgm:pt modelId="{A1C4C8AB-6763-406A-B0F1-258A9F98055A}" type="pres">
      <dgm:prSet presAssocID="{3D11EF7B-110C-4CF9-8E65-3D1BA06D89BE}" presName="composite" presStyleCnt="0"/>
      <dgm:spPr/>
    </dgm:pt>
    <dgm:pt modelId="{B42BC4F3-02E6-4612-9265-41F9B6AA65AF}" type="pres">
      <dgm:prSet presAssocID="{3D11EF7B-110C-4CF9-8E65-3D1BA06D89BE}" presName="imgShp" presStyleLbl="fgImgPlace1" presStyleIdx="1" presStyleCnt="5" custScaleX="67625" custScaleY="67625"/>
      <dgm:spPr>
        <a:xfrm>
          <a:off x="1545897" y="508609"/>
          <a:ext cx="402377" cy="402377"/>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gm:spPr>
    </dgm:pt>
    <dgm:pt modelId="{E09EE566-FBC4-4904-8E19-1B2404B102F8}" type="pres">
      <dgm:prSet presAssocID="{3D11EF7B-110C-4CF9-8E65-3D1BA06D89BE}" presName="txShp" presStyleLbl="node1" presStyleIdx="1" presStyleCnt="5">
        <dgm:presLayoutVars>
          <dgm:bulletEnabled val="1"/>
        </dgm:presLayoutVars>
      </dgm:prSet>
      <dgm:spPr/>
    </dgm:pt>
    <dgm:pt modelId="{6C715A89-E904-40DB-A61B-86CFF81EBF37}" type="pres">
      <dgm:prSet presAssocID="{5E513C21-11FB-41B3-8A5D-5E0627C6DA52}" presName="spacing" presStyleCnt="0"/>
      <dgm:spPr/>
    </dgm:pt>
    <dgm:pt modelId="{5B4C9238-F436-4969-8609-E293D84649D4}" type="pres">
      <dgm:prSet presAssocID="{79A07137-DC76-4792-9830-42AB60FB1FFA}" presName="composite" presStyleCnt="0"/>
      <dgm:spPr/>
    </dgm:pt>
    <dgm:pt modelId="{13988E5C-E8D8-4F59-95F2-DEE4A0A851C6}" type="pres">
      <dgm:prSet presAssocID="{79A07137-DC76-4792-9830-42AB60FB1FFA}" presName="imgShp" presStyleLbl="fgImgPlace1" presStyleIdx="2" presStyleCnt="5" custScaleX="67625" custScaleY="67625"/>
      <dgm:spPr>
        <a:xfrm>
          <a:off x="1545897" y="1016401"/>
          <a:ext cx="402377" cy="402377"/>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gm:spPr>
    </dgm:pt>
    <dgm:pt modelId="{9D3754C6-EEB3-4A53-86F4-B91EC63573A3}" type="pres">
      <dgm:prSet presAssocID="{79A07137-DC76-4792-9830-42AB60FB1FFA}" presName="txShp" presStyleLbl="node1" presStyleIdx="2" presStyleCnt="5">
        <dgm:presLayoutVars>
          <dgm:bulletEnabled val="1"/>
        </dgm:presLayoutVars>
      </dgm:prSet>
      <dgm:spPr/>
    </dgm:pt>
    <dgm:pt modelId="{D1615A97-05E5-4670-B754-3C779F44FD3D}" type="pres">
      <dgm:prSet presAssocID="{EA4C8B9B-8C35-48A9-B326-59C419687C35}" presName="spacing" presStyleCnt="0"/>
      <dgm:spPr/>
    </dgm:pt>
    <dgm:pt modelId="{441FB550-8A6F-4577-98FD-970E2EB99CA2}" type="pres">
      <dgm:prSet presAssocID="{91395F36-1C2F-4899-970D-B1A87FDFF514}" presName="composite" presStyleCnt="0"/>
      <dgm:spPr/>
    </dgm:pt>
    <dgm:pt modelId="{1F935C38-A320-47FF-88DB-E9E9E9AADCE3}" type="pres">
      <dgm:prSet presAssocID="{91395F36-1C2F-4899-970D-B1A87FDFF514}" presName="imgShp" presStyleLbl="fgImgPlace1" presStyleIdx="3" presStyleCnt="5" custScaleX="67625" custScaleY="67625"/>
      <dgm:spPr>
        <a:xfrm>
          <a:off x="1545897" y="1524193"/>
          <a:ext cx="402377" cy="402377"/>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gm:spPr>
    </dgm:pt>
    <dgm:pt modelId="{7FBE6EF8-3A1E-43E9-BA66-895F44B489DB}" type="pres">
      <dgm:prSet presAssocID="{91395F36-1C2F-4899-970D-B1A87FDFF514}" presName="txShp" presStyleLbl="node1" presStyleIdx="3" presStyleCnt="5">
        <dgm:presLayoutVars>
          <dgm:bulletEnabled val="1"/>
        </dgm:presLayoutVars>
      </dgm:prSet>
      <dgm:spPr/>
    </dgm:pt>
    <dgm:pt modelId="{7125E174-2229-4C02-B324-7D02680E6F4B}" type="pres">
      <dgm:prSet presAssocID="{C64B2223-6689-431E-8F07-BB969B94168A}" presName="spacing" presStyleCnt="0"/>
      <dgm:spPr/>
    </dgm:pt>
    <dgm:pt modelId="{808D85DA-4450-41D8-BCB0-79390CA6B57A}" type="pres">
      <dgm:prSet presAssocID="{06F0DDC9-4D65-4172-A521-662A767220F8}" presName="composite" presStyleCnt="0"/>
      <dgm:spPr/>
    </dgm:pt>
    <dgm:pt modelId="{B3152F53-CA5C-4342-9999-F9136235FFFB}" type="pres">
      <dgm:prSet presAssocID="{06F0DDC9-4D65-4172-A521-662A767220F8}" presName="imgShp" presStyleLbl="fgImgPlace1" presStyleIdx="4" presStyleCnt="5" custScaleX="67625" custScaleY="67625"/>
      <dgm:spPr>
        <a:xfrm>
          <a:off x="1545897" y="2031984"/>
          <a:ext cx="402377" cy="402377"/>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gm:spPr>
    </dgm:pt>
    <dgm:pt modelId="{449DA037-0937-4634-AF76-F40A82417AF8}" type="pres">
      <dgm:prSet presAssocID="{06F0DDC9-4D65-4172-A521-662A767220F8}" presName="txShp" presStyleLbl="node1" presStyleIdx="4" presStyleCnt="5">
        <dgm:presLayoutVars>
          <dgm:bulletEnabled val="1"/>
        </dgm:presLayoutVars>
      </dgm:prSet>
      <dgm:spPr/>
    </dgm:pt>
  </dgm:ptLst>
  <dgm:cxnLst>
    <dgm:cxn modelId="{AF160901-D3D5-42FF-8E81-1ECFC29F064D}" srcId="{D32D409E-22FA-4F6F-ABD8-730E21D571CB}" destId="{3D11EF7B-110C-4CF9-8E65-3D1BA06D89BE}" srcOrd="1" destOrd="0" parTransId="{51DE8A0D-35EC-45E6-8ACD-42072DCBF56B}" sibTransId="{5E513C21-11FB-41B3-8A5D-5E0627C6DA52}"/>
    <dgm:cxn modelId="{2F77E222-7011-4A4E-8A6C-3B26D8FFD757}" srcId="{D32D409E-22FA-4F6F-ABD8-730E21D571CB}" destId="{91395F36-1C2F-4899-970D-B1A87FDFF514}" srcOrd="3" destOrd="0" parTransId="{002D055F-307B-4535-A3D2-3706E9F34A3D}" sibTransId="{C64B2223-6689-431E-8F07-BB969B94168A}"/>
    <dgm:cxn modelId="{43235166-1069-46E3-9557-4E9A9038690A}" srcId="{D32D409E-22FA-4F6F-ABD8-730E21D571CB}" destId="{06F0DDC9-4D65-4172-A521-662A767220F8}" srcOrd="4" destOrd="0" parTransId="{75BAB2EA-2B09-4E55-BF01-7C36C575B4B9}" sibTransId="{1A14277E-8ABD-4BFB-9DA7-84A33859B1D5}"/>
    <dgm:cxn modelId="{AD69D966-AE7A-4E48-AE5D-5CB623CFB76F}" type="presOf" srcId="{91395F36-1C2F-4899-970D-B1A87FDFF514}" destId="{7FBE6EF8-3A1E-43E9-BA66-895F44B489DB}" srcOrd="0" destOrd="0" presId="urn:microsoft.com/office/officeart/2005/8/layout/vList3"/>
    <dgm:cxn modelId="{0708C66C-CFC1-43A8-89AD-9AC4599CA0B1}" type="presOf" srcId="{A18B18B1-5DA3-4B1C-9CA2-743DBACC8E93}" destId="{8583832C-A400-4003-AD8E-44DFB526EF6E}" srcOrd="0" destOrd="0" presId="urn:microsoft.com/office/officeart/2005/8/layout/vList3"/>
    <dgm:cxn modelId="{2A61F46F-2FA0-480D-A114-0EAA33F6BE44}" type="presOf" srcId="{06F0DDC9-4D65-4172-A521-662A767220F8}" destId="{449DA037-0937-4634-AF76-F40A82417AF8}" srcOrd="0" destOrd="0" presId="urn:microsoft.com/office/officeart/2005/8/layout/vList3"/>
    <dgm:cxn modelId="{A02F317A-BBE3-4986-BCB6-8CABDC5F2E00}" srcId="{D32D409E-22FA-4F6F-ABD8-730E21D571CB}" destId="{A18B18B1-5DA3-4B1C-9CA2-743DBACC8E93}" srcOrd="0" destOrd="0" parTransId="{C7A8EBCC-F7A2-4DB5-8606-89677C1A3FFD}" sibTransId="{FD03D017-D7C9-45FA-BC17-1493245F811E}"/>
    <dgm:cxn modelId="{0EFE1981-7C70-4072-93A5-FA289946C81B}" type="presOf" srcId="{3D11EF7B-110C-4CF9-8E65-3D1BA06D89BE}" destId="{E09EE566-FBC4-4904-8E19-1B2404B102F8}" srcOrd="0" destOrd="0" presId="urn:microsoft.com/office/officeart/2005/8/layout/vList3"/>
    <dgm:cxn modelId="{6C9FDF94-A680-467B-8BD6-8AFAD2D45D51}" type="presOf" srcId="{D32D409E-22FA-4F6F-ABD8-730E21D571CB}" destId="{1485C45C-14B0-4CDE-AE00-D9024DF31A59}" srcOrd="0" destOrd="0" presId="urn:microsoft.com/office/officeart/2005/8/layout/vList3"/>
    <dgm:cxn modelId="{EB1CD7A9-F510-4548-89BA-DAB458202657}" srcId="{D32D409E-22FA-4F6F-ABD8-730E21D571CB}" destId="{79A07137-DC76-4792-9830-42AB60FB1FFA}" srcOrd="2" destOrd="0" parTransId="{E1B287B1-F926-4B91-A467-622CE24BC337}" sibTransId="{EA4C8B9B-8C35-48A9-B326-59C419687C35}"/>
    <dgm:cxn modelId="{2AED6AD9-2B72-460D-A486-57DB572CD38E}" type="presOf" srcId="{79A07137-DC76-4792-9830-42AB60FB1FFA}" destId="{9D3754C6-EEB3-4A53-86F4-B91EC63573A3}" srcOrd="0" destOrd="0" presId="urn:microsoft.com/office/officeart/2005/8/layout/vList3"/>
    <dgm:cxn modelId="{CB6B4D9E-B367-495A-ADD3-21F28736D1F1}" type="presParOf" srcId="{1485C45C-14B0-4CDE-AE00-D9024DF31A59}" destId="{31779BF7-62C1-48BC-8E29-C38137985158}" srcOrd="0" destOrd="0" presId="urn:microsoft.com/office/officeart/2005/8/layout/vList3"/>
    <dgm:cxn modelId="{06E03BC5-5058-4E22-8BA7-41DBFB7D477E}" type="presParOf" srcId="{31779BF7-62C1-48BC-8E29-C38137985158}" destId="{599EFAD3-3EC2-4561-B4C1-1D4B7259EC6D}" srcOrd="0" destOrd="0" presId="urn:microsoft.com/office/officeart/2005/8/layout/vList3"/>
    <dgm:cxn modelId="{53F7D887-0494-4F15-8F8C-E9A81DA208AD}" type="presParOf" srcId="{31779BF7-62C1-48BC-8E29-C38137985158}" destId="{8583832C-A400-4003-AD8E-44DFB526EF6E}" srcOrd="1" destOrd="0" presId="urn:microsoft.com/office/officeart/2005/8/layout/vList3"/>
    <dgm:cxn modelId="{60386AEF-9154-4DAD-BEEA-A56284B5644E}" type="presParOf" srcId="{1485C45C-14B0-4CDE-AE00-D9024DF31A59}" destId="{CF977839-F7B8-4233-9C58-7ADCCD13C73A}" srcOrd="1" destOrd="0" presId="urn:microsoft.com/office/officeart/2005/8/layout/vList3"/>
    <dgm:cxn modelId="{80B17800-B403-4A67-B715-5B7EA0A25AFE}" type="presParOf" srcId="{1485C45C-14B0-4CDE-AE00-D9024DF31A59}" destId="{A1C4C8AB-6763-406A-B0F1-258A9F98055A}" srcOrd="2" destOrd="0" presId="urn:microsoft.com/office/officeart/2005/8/layout/vList3"/>
    <dgm:cxn modelId="{3D68A8B1-B772-4ECA-AAA9-BBD24054163A}" type="presParOf" srcId="{A1C4C8AB-6763-406A-B0F1-258A9F98055A}" destId="{B42BC4F3-02E6-4612-9265-41F9B6AA65AF}" srcOrd="0" destOrd="0" presId="urn:microsoft.com/office/officeart/2005/8/layout/vList3"/>
    <dgm:cxn modelId="{24266C7A-00A1-4006-A13D-35093C82A768}" type="presParOf" srcId="{A1C4C8AB-6763-406A-B0F1-258A9F98055A}" destId="{E09EE566-FBC4-4904-8E19-1B2404B102F8}" srcOrd="1" destOrd="0" presId="urn:microsoft.com/office/officeart/2005/8/layout/vList3"/>
    <dgm:cxn modelId="{5B7AFA11-023D-497F-A5FA-1E4EF5F80632}" type="presParOf" srcId="{1485C45C-14B0-4CDE-AE00-D9024DF31A59}" destId="{6C715A89-E904-40DB-A61B-86CFF81EBF37}" srcOrd="3" destOrd="0" presId="urn:microsoft.com/office/officeart/2005/8/layout/vList3"/>
    <dgm:cxn modelId="{BDA941AD-2283-41E5-8ADB-ED0D7A683C28}" type="presParOf" srcId="{1485C45C-14B0-4CDE-AE00-D9024DF31A59}" destId="{5B4C9238-F436-4969-8609-E293D84649D4}" srcOrd="4" destOrd="0" presId="urn:microsoft.com/office/officeart/2005/8/layout/vList3"/>
    <dgm:cxn modelId="{9019ABDC-535E-4A4D-BA9D-0682F43F6AC7}" type="presParOf" srcId="{5B4C9238-F436-4969-8609-E293D84649D4}" destId="{13988E5C-E8D8-4F59-95F2-DEE4A0A851C6}" srcOrd="0" destOrd="0" presId="urn:microsoft.com/office/officeart/2005/8/layout/vList3"/>
    <dgm:cxn modelId="{D7FB5D0B-D092-441E-8179-25DAECE85347}" type="presParOf" srcId="{5B4C9238-F436-4969-8609-E293D84649D4}" destId="{9D3754C6-EEB3-4A53-86F4-B91EC63573A3}" srcOrd="1" destOrd="0" presId="urn:microsoft.com/office/officeart/2005/8/layout/vList3"/>
    <dgm:cxn modelId="{FD8E28DB-783A-44D2-8459-D889C17B9971}" type="presParOf" srcId="{1485C45C-14B0-4CDE-AE00-D9024DF31A59}" destId="{D1615A97-05E5-4670-B754-3C779F44FD3D}" srcOrd="5" destOrd="0" presId="urn:microsoft.com/office/officeart/2005/8/layout/vList3"/>
    <dgm:cxn modelId="{99882341-5268-4D6E-BF01-F76D51183022}" type="presParOf" srcId="{1485C45C-14B0-4CDE-AE00-D9024DF31A59}" destId="{441FB550-8A6F-4577-98FD-970E2EB99CA2}" srcOrd="6" destOrd="0" presId="urn:microsoft.com/office/officeart/2005/8/layout/vList3"/>
    <dgm:cxn modelId="{EF00B164-C240-4014-ACCB-CA564EF7DAB5}" type="presParOf" srcId="{441FB550-8A6F-4577-98FD-970E2EB99CA2}" destId="{1F935C38-A320-47FF-88DB-E9E9E9AADCE3}" srcOrd="0" destOrd="0" presId="urn:microsoft.com/office/officeart/2005/8/layout/vList3"/>
    <dgm:cxn modelId="{CBC483A8-9820-4CCC-8DDB-05CF1EDFF50D}" type="presParOf" srcId="{441FB550-8A6F-4577-98FD-970E2EB99CA2}" destId="{7FBE6EF8-3A1E-43E9-BA66-895F44B489DB}" srcOrd="1" destOrd="0" presId="urn:microsoft.com/office/officeart/2005/8/layout/vList3"/>
    <dgm:cxn modelId="{9ED902A9-A67C-49B2-93BB-EC7B3D827CD2}" type="presParOf" srcId="{1485C45C-14B0-4CDE-AE00-D9024DF31A59}" destId="{7125E174-2229-4C02-B324-7D02680E6F4B}" srcOrd="7" destOrd="0" presId="urn:microsoft.com/office/officeart/2005/8/layout/vList3"/>
    <dgm:cxn modelId="{7F16FEB7-F8E3-4F60-9B6A-185F5EF5A227}" type="presParOf" srcId="{1485C45C-14B0-4CDE-AE00-D9024DF31A59}" destId="{808D85DA-4450-41D8-BCB0-79390CA6B57A}" srcOrd="8" destOrd="0" presId="urn:microsoft.com/office/officeart/2005/8/layout/vList3"/>
    <dgm:cxn modelId="{EEBB7D5F-5F4C-4C79-BB2E-AE0BA0012880}" type="presParOf" srcId="{808D85DA-4450-41D8-BCB0-79390CA6B57A}" destId="{B3152F53-CA5C-4342-9999-F9136235FFFB}" srcOrd="0" destOrd="0" presId="urn:microsoft.com/office/officeart/2005/8/layout/vList3"/>
    <dgm:cxn modelId="{734C2A5B-94EF-4073-919D-4F9B332DD6EE}" type="presParOf" srcId="{808D85DA-4450-41D8-BCB0-79390CA6B57A}" destId="{449DA037-0937-4634-AF76-F40A82417AF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2D409E-22FA-4F6F-ABD8-730E21D571CB}" type="doc">
      <dgm:prSet loTypeId="urn:microsoft.com/office/officeart/2005/8/layout/vList3" loCatId="picture" qsTypeId="urn:microsoft.com/office/officeart/2005/8/quickstyle/simple2" qsCatId="simple" csTypeId="urn:microsoft.com/office/officeart/2005/8/colors/colorful3" csCatId="colorful" phldr="1"/>
      <dgm:spPr/>
    </dgm:pt>
    <dgm:pt modelId="{3D11EF7B-110C-4CF9-8E65-3D1BA06D89BE}">
      <dgm:prSet phldrT="[Text]"/>
      <dgm:spPr/>
      <dgm:t>
        <a:bodyPr/>
        <a:lstStyle/>
        <a:p>
          <a:pPr algn="l" rtl="0"/>
          <a:r>
            <a:rPr lang="en-US">
              <a:latin typeface="Calibri" panose="020F0502020204030204" pitchFamily="34" charset="0"/>
              <a:ea typeface="Times New Roman" panose="02020603050405020304" pitchFamily="18" charset="0"/>
              <a:cs typeface="Times New Roman" panose="02020603050405020304" pitchFamily="18" charset="0"/>
            </a:rPr>
            <a:t>Joining the Teaming List DOES NOT commit you or your organization to applying for this program or serving as a subrecipient or partner.</a:t>
          </a:r>
          <a:endParaRPr lang="en-US">
            <a:latin typeface="Calibri"/>
            <a:cs typeface="Calibri"/>
          </a:endParaRPr>
        </a:p>
      </dgm:t>
    </dgm:pt>
    <dgm:pt modelId="{51DE8A0D-35EC-45E6-8ACD-42072DCBF56B}" type="parTrans" cxnId="{AF160901-D3D5-42FF-8E81-1ECFC29F064D}">
      <dgm:prSet/>
      <dgm:spPr/>
      <dgm:t>
        <a:bodyPr/>
        <a:lstStyle/>
        <a:p>
          <a:pPr algn="l"/>
          <a:endParaRPr lang="en-US">
            <a:latin typeface="Calibri" panose="020F0502020204030204" pitchFamily="34" charset="0"/>
            <a:cs typeface="Calibri" panose="020F0502020204030204" pitchFamily="34" charset="0"/>
          </a:endParaRPr>
        </a:p>
      </dgm:t>
    </dgm:pt>
    <dgm:pt modelId="{5E513C21-11FB-41B3-8A5D-5E0627C6DA52}" type="sibTrans" cxnId="{AF160901-D3D5-42FF-8E81-1ECFC29F064D}">
      <dgm:prSet/>
      <dgm:spPr/>
      <dgm:t>
        <a:bodyPr/>
        <a:lstStyle/>
        <a:p>
          <a:pPr algn="l"/>
          <a:endParaRPr lang="en-US">
            <a:latin typeface="Calibri" panose="020F0502020204030204" pitchFamily="34" charset="0"/>
            <a:cs typeface="Calibri" panose="020F0502020204030204" pitchFamily="34" charset="0"/>
          </a:endParaRPr>
        </a:p>
      </dgm:t>
    </dgm:pt>
    <dgm:pt modelId="{79A07137-DC76-4792-9830-42AB60FB1FFA}">
      <dgm:prSet phldrT="[Text]"/>
      <dgm:spPr/>
      <dgm:t>
        <a:bodyPr/>
        <a:lstStyle/>
        <a:p>
          <a:pPr algn="l">
            <a:buFont typeface="Wingdings" panose="05000000000000000000" pitchFamily="2" charset="2"/>
            <a:buChar char="Ø"/>
          </a:pPr>
          <a:r>
            <a:rPr lang="en-US" baseline="0">
              <a:latin typeface="Calibri" panose="020F0502020204030204" pitchFamily="34" charset="0"/>
              <a:cs typeface="Calibri" panose="020F0502020204030204" pitchFamily="34" charset="0"/>
            </a:rPr>
            <a:t>Joining the Teaming List DOES NOT serve as a Letter of Intent or full application. Applicants must submit those through </a:t>
          </a:r>
          <a:r>
            <a:rPr lang="en-US" baseline="0" err="1">
              <a:latin typeface="Calibri" panose="020F0502020204030204" pitchFamily="34" charset="0"/>
              <a:cs typeface="Calibri" panose="020F0502020204030204" pitchFamily="34" charset="0"/>
            </a:rPr>
            <a:t>eXCHANGE</a:t>
          </a:r>
          <a:r>
            <a:rPr lang="en-US" baseline="0">
              <a:latin typeface="Calibri" panose="020F0502020204030204" pitchFamily="34" charset="0"/>
              <a:cs typeface="Calibri" panose="020F0502020204030204" pitchFamily="34" charset="0"/>
            </a:rPr>
            <a:t>.</a:t>
          </a:r>
          <a:endParaRPr lang="en-US">
            <a:latin typeface="Calibri" panose="020F0502020204030204" pitchFamily="34" charset="0"/>
            <a:cs typeface="Calibri" panose="020F0502020204030204" pitchFamily="34" charset="0"/>
          </a:endParaRPr>
        </a:p>
      </dgm:t>
    </dgm:pt>
    <dgm:pt modelId="{E1B287B1-F926-4B91-A467-622CE24BC337}" type="parTrans" cxnId="{EB1CD7A9-F510-4548-89BA-DAB458202657}">
      <dgm:prSet/>
      <dgm:spPr/>
      <dgm:t>
        <a:bodyPr/>
        <a:lstStyle/>
        <a:p>
          <a:pPr algn="l"/>
          <a:endParaRPr lang="en-US">
            <a:latin typeface="Calibri" panose="020F0502020204030204" pitchFamily="34" charset="0"/>
            <a:cs typeface="Calibri" panose="020F0502020204030204" pitchFamily="34" charset="0"/>
          </a:endParaRPr>
        </a:p>
      </dgm:t>
    </dgm:pt>
    <dgm:pt modelId="{EA4C8B9B-8C35-48A9-B326-59C419687C35}" type="sibTrans" cxnId="{EB1CD7A9-F510-4548-89BA-DAB458202657}">
      <dgm:prSet/>
      <dgm:spPr/>
      <dgm:t>
        <a:bodyPr/>
        <a:lstStyle/>
        <a:p>
          <a:pPr algn="l"/>
          <a:endParaRPr lang="en-US">
            <a:latin typeface="Calibri" panose="020F0502020204030204" pitchFamily="34" charset="0"/>
            <a:cs typeface="Calibri" panose="020F0502020204030204" pitchFamily="34" charset="0"/>
          </a:endParaRPr>
        </a:p>
      </dgm:t>
    </dgm:pt>
    <dgm:pt modelId="{06F0DDC9-4D65-4172-A521-662A767220F8}">
      <dgm:prSet/>
      <dgm:spPr/>
      <dgm:t>
        <a:bodyPr/>
        <a:lstStyle/>
        <a:p>
          <a:pPr algn="l"/>
          <a:r>
            <a:rPr lang="en-US" b="0" i="0"/>
            <a:t>By submitting a request to be included on the Teaming Partner List, the requesting organization consents to the publication of the above-referenced information.</a:t>
          </a:r>
          <a:endParaRPr lang="en-US">
            <a:latin typeface="Calibri" panose="020F0502020204030204" pitchFamily="34" charset="0"/>
            <a:cs typeface="Calibri" panose="020F0502020204030204" pitchFamily="34" charset="0"/>
          </a:endParaRPr>
        </a:p>
      </dgm:t>
    </dgm:pt>
    <dgm:pt modelId="{75BAB2EA-2B09-4E55-BF01-7C36C575B4B9}" type="parTrans" cxnId="{43235166-1069-46E3-9557-4E9A9038690A}">
      <dgm:prSet/>
      <dgm:spPr/>
      <dgm:t>
        <a:bodyPr/>
        <a:lstStyle/>
        <a:p>
          <a:pPr algn="l"/>
          <a:endParaRPr lang="en-US">
            <a:latin typeface="Calibri" panose="020F0502020204030204" pitchFamily="34" charset="0"/>
            <a:cs typeface="Calibri" panose="020F0502020204030204" pitchFamily="34" charset="0"/>
          </a:endParaRPr>
        </a:p>
      </dgm:t>
    </dgm:pt>
    <dgm:pt modelId="{1A14277E-8ABD-4BFB-9DA7-84A33859B1D5}" type="sibTrans" cxnId="{43235166-1069-46E3-9557-4E9A9038690A}">
      <dgm:prSet/>
      <dgm:spPr/>
      <dgm:t>
        <a:bodyPr/>
        <a:lstStyle/>
        <a:p>
          <a:pPr algn="l"/>
          <a:endParaRPr lang="en-US">
            <a:latin typeface="Calibri" panose="020F0502020204030204" pitchFamily="34" charset="0"/>
            <a:cs typeface="Calibri" panose="020F0502020204030204" pitchFamily="34" charset="0"/>
          </a:endParaRPr>
        </a:p>
      </dgm:t>
    </dgm:pt>
    <dgm:pt modelId="{91395F36-1C2F-4899-970D-B1A87FDFF514}">
      <dgm:prSet phldrT="[Text]"/>
      <dgm:spPr/>
      <dgm:t>
        <a:bodyPr/>
        <a:lstStyle/>
        <a:p>
          <a:pPr algn="l"/>
          <a:r>
            <a:rPr lang="en-US" b="0" i="0" u="none" strike="noStrike">
              <a:effectLst/>
              <a:latin typeface="Calibri" panose="020F0502020204030204" pitchFamily="34" charset="0"/>
            </a:rPr>
            <a:t>DOE is not endorsing, sponsoring, or otherwise evaluating the qualifications of the individuals and organizations that are self-identifying themselves for placement on this Teaming Partner List</a:t>
          </a:r>
          <a:endParaRPr lang="en-US">
            <a:latin typeface="Calibri" panose="020F0502020204030204" pitchFamily="34" charset="0"/>
            <a:cs typeface="Calibri" panose="020F0502020204030204" pitchFamily="34" charset="0"/>
          </a:endParaRPr>
        </a:p>
      </dgm:t>
    </dgm:pt>
    <dgm:pt modelId="{002D055F-307B-4535-A3D2-3706E9F34A3D}" type="parTrans" cxnId="{2F77E222-7011-4A4E-8A6C-3B26D8FFD757}">
      <dgm:prSet/>
      <dgm:spPr/>
      <dgm:t>
        <a:bodyPr/>
        <a:lstStyle/>
        <a:p>
          <a:pPr algn="l"/>
          <a:endParaRPr lang="en-US">
            <a:latin typeface="Calibri" panose="020F0502020204030204" pitchFamily="34" charset="0"/>
            <a:cs typeface="Calibri" panose="020F0502020204030204" pitchFamily="34" charset="0"/>
          </a:endParaRPr>
        </a:p>
      </dgm:t>
    </dgm:pt>
    <dgm:pt modelId="{C64B2223-6689-431E-8F07-BB969B94168A}" type="sibTrans" cxnId="{2F77E222-7011-4A4E-8A6C-3B26D8FFD757}">
      <dgm:prSet/>
      <dgm:spPr/>
      <dgm:t>
        <a:bodyPr/>
        <a:lstStyle/>
        <a:p>
          <a:pPr algn="l"/>
          <a:endParaRPr lang="en-US">
            <a:latin typeface="Calibri" panose="020F0502020204030204" pitchFamily="34" charset="0"/>
            <a:cs typeface="Calibri" panose="020F0502020204030204" pitchFamily="34" charset="0"/>
          </a:endParaRPr>
        </a:p>
      </dgm:t>
    </dgm:pt>
    <dgm:pt modelId="{1485C45C-14B0-4CDE-AE00-D9024DF31A59}" type="pres">
      <dgm:prSet presAssocID="{D32D409E-22FA-4F6F-ABD8-730E21D571CB}" presName="linearFlow" presStyleCnt="0">
        <dgm:presLayoutVars>
          <dgm:dir/>
          <dgm:resizeHandles val="exact"/>
        </dgm:presLayoutVars>
      </dgm:prSet>
      <dgm:spPr/>
    </dgm:pt>
    <dgm:pt modelId="{A1C4C8AB-6763-406A-B0F1-258A9F98055A}" type="pres">
      <dgm:prSet presAssocID="{3D11EF7B-110C-4CF9-8E65-3D1BA06D89BE}" presName="composite" presStyleCnt="0"/>
      <dgm:spPr/>
    </dgm:pt>
    <dgm:pt modelId="{B42BC4F3-02E6-4612-9265-41F9B6AA65AF}" type="pres">
      <dgm:prSet presAssocID="{3D11EF7B-110C-4CF9-8E65-3D1BA06D89BE}" presName="imgShp" presStyleLbl="fgImgPlace1" presStyleIdx="0" presStyleCnt="4" custScaleX="67625" custScaleY="67625"/>
      <dgm:spPr>
        <a:xfrm>
          <a:off x="1545897" y="508609"/>
          <a:ext cx="402377" cy="402377"/>
        </a:xfrm>
        <a:prstGeom prst="ellipse">
          <a:avLst/>
        </a:prstGeom>
        <a:blipFill>
          <a:blip xmlns:r="http://schemas.openxmlformats.org/officeDocument/2006/relationships" r:embed="rId1"/>
          <a:srcRect/>
          <a:stretch>
            <a:fillRect/>
          </a:stretch>
        </a:blipFill>
      </dgm:spPr>
    </dgm:pt>
    <dgm:pt modelId="{E09EE566-FBC4-4904-8E19-1B2404B102F8}" type="pres">
      <dgm:prSet presAssocID="{3D11EF7B-110C-4CF9-8E65-3D1BA06D89BE}" presName="txShp" presStyleLbl="node1" presStyleIdx="0" presStyleCnt="4" custLinFactNeighborY="18474">
        <dgm:presLayoutVars>
          <dgm:bulletEnabled val="1"/>
        </dgm:presLayoutVars>
      </dgm:prSet>
      <dgm:spPr/>
    </dgm:pt>
    <dgm:pt modelId="{6C715A89-E904-40DB-A61B-86CFF81EBF37}" type="pres">
      <dgm:prSet presAssocID="{5E513C21-11FB-41B3-8A5D-5E0627C6DA52}" presName="spacing" presStyleCnt="0"/>
      <dgm:spPr/>
    </dgm:pt>
    <dgm:pt modelId="{5B4C9238-F436-4969-8609-E293D84649D4}" type="pres">
      <dgm:prSet presAssocID="{79A07137-DC76-4792-9830-42AB60FB1FFA}" presName="composite" presStyleCnt="0"/>
      <dgm:spPr/>
    </dgm:pt>
    <dgm:pt modelId="{13988E5C-E8D8-4F59-95F2-DEE4A0A851C6}" type="pres">
      <dgm:prSet presAssocID="{79A07137-DC76-4792-9830-42AB60FB1FFA}" presName="imgShp" presStyleLbl="fgImgPlace1" presStyleIdx="1" presStyleCnt="4" custScaleX="67625" custScaleY="67625"/>
      <dgm:spPr>
        <a:xfrm>
          <a:off x="1545897" y="1016401"/>
          <a:ext cx="402377" cy="402377"/>
        </a:xfrm>
        <a:prstGeom prst="ellipse">
          <a:avLst/>
        </a:prstGeom>
        <a:blipFill>
          <a:blip xmlns:r="http://schemas.openxmlformats.org/officeDocument/2006/relationships" r:embed="rId1"/>
          <a:srcRect/>
          <a:stretch>
            <a:fillRect/>
          </a:stretch>
        </a:blipFill>
      </dgm:spPr>
    </dgm:pt>
    <dgm:pt modelId="{9D3754C6-EEB3-4A53-86F4-B91EC63573A3}" type="pres">
      <dgm:prSet presAssocID="{79A07137-DC76-4792-9830-42AB60FB1FFA}" presName="txShp" presStyleLbl="node1" presStyleIdx="1" presStyleCnt="4">
        <dgm:presLayoutVars>
          <dgm:bulletEnabled val="1"/>
        </dgm:presLayoutVars>
      </dgm:prSet>
      <dgm:spPr/>
    </dgm:pt>
    <dgm:pt modelId="{D1615A97-05E5-4670-B754-3C779F44FD3D}" type="pres">
      <dgm:prSet presAssocID="{EA4C8B9B-8C35-48A9-B326-59C419687C35}" presName="spacing" presStyleCnt="0"/>
      <dgm:spPr/>
    </dgm:pt>
    <dgm:pt modelId="{441FB550-8A6F-4577-98FD-970E2EB99CA2}" type="pres">
      <dgm:prSet presAssocID="{91395F36-1C2F-4899-970D-B1A87FDFF514}" presName="composite" presStyleCnt="0"/>
      <dgm:spPr/>
    </dgm:pt>
    <dgm:pt modelId="{1F935C38-A320-47FF-88DB-E9E9E9AADCE3}" type="pres">
      <dgm:prSet presAssocID="{91395F36-1C2F-4899-970D-B1A87FDFF514}" presName="imgShp" presStyleLbl="fgImgPlace1" presStyleIdx="2" presStyleCnt="4" custScaleX="67625" custScaleY="67625"/>
      <dgm:spPr>
        <a:xfrm>
          <a:off x="1545897" y="1524193"/>
          <a:ext cx="402377" cy="402377"/>
        </a:xfrm>
        <a:prstGeom prst="ellipse">
          <a:avLst/>
        </a:prstGeom>
        <a:blipFill>
          <a:blip xmlns:r="http://schemas.openxmlformats.org/officeDocument/2006/relationships" r:embed="rId1"/>
          <a:srcRect/>
          <a:stretch>
            <a:fillRect/>
          </a:stretch>
        </a:blipFill>
      </dgm:spPr>
    </dgm:pt>
    <dgm:pt modelId="{7FBE6EF8-3A1E-43E9-BA66-895F44B489DB}" type="pres">
      <dgm:prSet presAssocID="{91395F36-1C2F-4899-970D-B1A87FDFF514}" presName="txShp" presStyleLbl="node1" presStyleIdx="2" presStyleCnt="4">
        <dgm:presLayoutVars>
          <dgm:bulletEnabled val="1"/>
        </dgm:presLayoutVars>
      </dgm:prSet>
      <dgm:spPr/>
    </dgm:pt>
    <dgm:pt modelId="{7125E174-2229-4C02-B324-7D02680E6F4B}" type="pres">
      <dgm:prSet presAssocID="{C64B2223-6689-431E-8F07-BB969B94168A}" presName="spacing" presStyleCnt="0"/>
      <dgm:spPr/>
    </dgm:pt>
    <dgm:pt modelId="{808D85DA-4450-41D8-BCB0-79390CA6B57A}" type="pres">
      <dgm:prSet presAssocID="{06F0DDC9-4D65-4172-A521-662A767220F8}" presName="composite" presStyleCnt="0"/>
      <dgm:spPr/>
    </dgm:pt>
    <dgm:pt modelId="{B3152F53-CA5C-4342-9999-F9136235FFFB}" type="pres">
      <dgm:prSet presAssocID="{06F0DDC9-4D65-4172-A521-662A767220F8}" presName="imgShp" presStyleLbl="fgImgPlace1" presStyleIdx="3" presStyleCnt="4" custScaleX="67625" custScaleY="67625"/>
      <dgm:spPr>
        <a:xfrm>
          <a:off x="1545897" y="2031984"/>
          <a:ext cx="402377" cy="402377"/>
        </a:xfrm>
        <a:prstGeom prst="ellipse">
          <a:avLst/>
        </a:prstGeom>
        <a:blipFill>
          <a:blip xmlns:r="http://schemas.openxmlformats.org/officeDocument/2006/relationships" r:embed="rId1"/>
          <a:srcRect/>
          <a:stretch>
            <a:fillRect/>
          </a:stretch>
        </a:blipFill>
      </dgm:spPr>
    </dgm:pt>
    <dgm:pt modelId="{449DA037-0937-4634-AF76-F40A82417AF8}" type="pres">
      <dgm:prSet presAssocID="{06F0DDC9-4D65-4172-A521-662A767220F8}" presName="txShp" presStyleLbl="node1" presStyleIdx="3" presStyleCnt="4">
        <dgm:presLayoutVars>
          <dgm:bulletEnabled val="1"/>
        </dgm:presLayoutVars>
      </dgm:prSet>
      <dgm:spPr/>
    </dgm:pt>
  </dgm:ptLst>
  <dgm:cxnLst>
    <dgm:cxn modelId="{AF160901-D3D5-42FF-8E81-1ECFC29F064D}" srcId="{D32D409E-22FA-4F6F-ABD8-730E21D571CB}" destId="{3D11EF7B-110C-4CF9-8E65-3D1BA06D89BE}" srcOrd="0" destOrd="0" parTransId="{51DE8A0D-35EC-45E6-8ACD-42072DCBF56B}" sibTransId="{5E513C21-11FB-41B3-8A5D-5E0627C6DA52}"/>
    <dgm:cxn modelId="{2F77E222-7011-4A4E-8A6C-3B26D8FFD757}" srcId="{D32D409E-22FA-4F6F-ABD8-730E21D571CB}" destId="{91395F36-1C2F-4899-970D-B1A87FDFF514}" srcOrd="2" destOrd="0" parTransId="{002D055F-307B-4535-A3D2-3706E9F34A3D}" sibTransId="{C64B2223-6689-431E-8F07-BB969B94168A}"/>
    <dgm:cxn modelId="{43235166-1069-46E3-9557-4E9A9038690A}" srcId="{D32D409E-22FA-4F6F-ABD8-730E21D571CB}" destId="{06F0DDC9-4D65-4172-A521-662A767220F8}" srcOrd="3" destOrd="0" parTransId="{75BAB2EA-2B09-4E55-BF01-7C36C575B4B9}" sibTransId="{1A14277E-8ABD-4BFB-9DA7-84A33859B1D5}"/>
    <dgm:cxn modelId="{AD69D966-AE7A-4E48-AE5D-5CB623CFB76F}" type="presOf" srcId="{91395F36-1C2F-4899-970D-B1A87FDFF514}" destId="{7FBE6EF8-3A1E-43E9-BA66-895F44B489DB}" srcOrd="0" destOrd="0" presId="urn:microsoft.com/office/officeart/2005/8/layout/vList3"/>
    <dgm:cxn modelId="{2A61F46F-2FA0-480D-A114-0EAA33F6BE44}" type="presOf" srcId="{06F0DDC9-4D65-4172-A521-662A767220F8}" destId="{449DA037-0937-4634-AF76-F40A82417AF8}" srcOrd="0" destOrd="0" presId="urn:microsoft.com/office/officeart/2005/8/layout/vList3"/>
    <dgm:cxn modelId="{0EFE1981-7C70-4072-93A5-FA289946C81B}" type="presOf" srcId="{3D11EF7B-110C-4CF9-8E65-3D1BA06D89BE}" destId="{E09EE566-FBC4-4904-8E19-1B2404B102F8}" srcOrd="0" destOrd="0" presId="urn:microsoft.com/office/officeart/2005/8/layout/vList3"/>
    <dgm:cxn modelId="{6C9FDF94-A680-467B-8BD6-8AFAD2D45D51}" type="presOf" srcId="{D32D409E-22FA-4F6F-ABD8-730E21D571CB}" destId="{1485C45C-14B0-4CDE-AE00-D9024DF31A59}" srcOrd="0" destOrd="0" presId="urn:microsoft.com/office/officeart/2005/8/layout/vList3"/>
    <dgm:cxn modelId="{EB1CD7A9-F510-4548-89BA-DAB458202657}" srcId="{D32D409E-22FA-4F6F-ABD8-730E21D571CB}" destId="{79A07137-DC76-4792-9830-42AB60FB1FFA}" srcOrd="1" destOrd="0" parTransId="{E1B287B1-F926-4B91-A467-622CE24BC337}" sibTransId="{EA4C8B9B-8C35-48A9-B326-59C419687C35}"/>
    <dgm:cxn modelId="{2AED6AD9-2B72-460D-A486-57DB572CD38E}" type="presOf" srcId="{79A07137-DC76-4792-9830-42AB60FB1FFA}" destId="{9D3754C6-EEB3-4A53-86F4-B91EC63573A3}" srcOrd="0" destOrd="0" presId="urn:microsoft.com/office/officeart/2005/8/layout/vList3"/>
    <dgm:cxn modelId="{80B17800-B403-4A67-B715-5B7EA0A25AFE}" type="presParOf" srcId="{1485C45C-14B0-4CDE-AE00-D9024DF31A59}" destId="{A1C4C8AB-6763-406A-B0F1-258A9F98055A}" srcOrd="0" destOrd="0" presId="urn:microsoft.com/office/officeart/2005/8/layout/vList3"/>
    <dgm:cxn modelId="{3D68A8B1-B772-4ECA-AAA9-BBD24054163A}" type="presParOf" srcId="{A1C4C8AB-6763-406A-B0F1-258A9F98055A}" destId="{B42BC4F3-02E6-4612-9265-41F9B6AA65AF}" srcOrd="0" destOrd="0" presId="urn:microsoft.com/office/officeart/2005/8/layout/vList3"/>
    <dgm:cxn modelId="{24266C7A-00A1-4006-A13D-35093C82A768}" type="presParOf" srcId="{A1C4C8AB-6763-406A-B0F1-258A9F98055A}" destId="{E09EE566-FBC4-4904-8E19-1B2404B102F8}" srcOrd="1" destOrd="0" presId="urn:microsoft.com/office/officeart/2005/8/layout/vList3"/>
    <dgm:cxn modelId="{5B7AFA11-023D-497F-A5FA-1E4EF5F80632}" type="presParOf" srcId="{1485C45C-14B0-4CDE-AE00-D9024DF31A59}" destId="{6C715A89-E904-40DB-A61B-86CFF81EBF37}" srcOrd="1" destOrd="0" presId="urn:microsoft.com/office/officeart/2005/8/layout/vList3"/>
    <dgm:cxn modelId="{BDA941AD-2283-41E5-8ADB-ED0D7A683C28}" type="presParOf" srcId="{1485C45C-14B0-4CDE-AE00-D9024DF31A59}" destId="{5B4C9238-F436-4969-8609-E293D84649D4}" srcOrd="2" destOrd="0" presId="urn:microsoft.com/office/officeart/2005/8/layout/vList3"/>
    <dgm:cxn modelId="{9019ABDC-535E-4A4D-BA9D-0682F43F6AC7}" type="presParOf" srcId="{5B4C9238-F436-4969-8609-E293D84649D4}" destId="{13988E5C-E8D8-4F59-95F2-DEE4A0A851C6}" srcOrd="0" destOrd="0" presId="urn:microsoft.com/office/officeart/2005/8/layout/vList3"/>
    <dgm:cxn modelId="{D7FB5D0B-D092-441E-8179-25DAECE85347}" type="presParOf" srcId="{5B4C9238-F436-4969-8609-E293D84649D4}" destId="{9D3754C6-EEB3-4A53-86F4-B91EC63573A3}" srcOrd="1" destOrd="0" presId="urn:microsoft.com/office/officeart/2005/8/layout/vList3"/>
    <dgm:cxn modelId="{FD8E28DB-783A-44D2-8459-D889C17B9971}" type="presParOf" srcId="{1485C45C-14B0-4CDE-AE00-D9024DF31A59}" destId="{D1615A97-05E5-4670-B754-3C779F44FD3D}" srcOrd="3" destOrd="0" presId="urn:microsoft.com/office/officeart/2005/8/layout/vList3"/>
    <dgm:cxn modelId="{99882341-5268-4D6E-BF01-F76D51183022}" type="presParOf" srcId="{1485C45C-14B0-4CDE-AE00-D9024DF31A59}" destId="{441FB550-8A6F-4577-98FD-970E2EB99CA2}" srcOrd="4" destOrd="0" presId="urn:microsoft.com/office/officeart/2005/8/layout/vList3"/>
    <dgm:cxn modelId="{EF00B164-C240-4014-ACCB-CA564EF7DAB5}" type="presParOf" srcId="{441FB550-8A6F-4577-98FD-970E2EB99CA2}" destId="{1F935C38-A320-47FF-88DB-E9E9E9AADCE3}" srcOrd="0" destOrd="0" presId="urn:microsoft.com/office/officeart/2005/8/layout/vList3"/>
    <dgm:cxn modelId="{CBC483A8-9820-4CCC-8DDB-05CF1EDFF50D}" type="presParOf" srcId="{441FB550-8A6F-4577-98FD-970E2EB99CA2}" destId="{7FBE6EF8-3A1E-43E9-BA66-895F44B489DB}" srcOrd="1" destOrd="0" presId="urn:microsoft.com/office/officeart/2005/8/layout/vList3"/>
    <dgm:cxn modelId="{9ED902A9-A67C-49B2-93BB-EC7B3D827CD2}" type="presParOf" srcId="{1485C45C-14B0-4CDE-AE00-D9024DF31A59}" destId="{7125E174-2229-4C02-B324-7D02680E6F4B}" srcOrd="5" destOrd="0" presId="urn:microsoft.com/office/officeart/2005/8/layout/vList3"/>
    <dgm:cxn modelId="{7F16FEB7-F8E3-4F60-9B6A-185F5EF5A227}" type="presParOf" srcId="{1485C45C-14B0-4CDE-AE00-D9024DF31A59}" destId="{808D85DA-4450-41D8-BCB0-79390CA6B57A}" srcOrd="6" destOrd="0" presId="urn:microsoft.com/office/officeart/2005/8/layout/vList3"/>
    <dgm:cxn modelId="{EEBB7D5F-5F4C-4C79-BB2E-AE0BA0012880}" type="presParOf" srcId="{808D85DA-4450-41D8-BCB0-79390CA6B57A}" destId="{B3152F53-CA5C-4342-9999-F9136235FFFB}" srcOrd="0" destOrd="0" presId="urn:microsoft.com/office/officeart/2005/8/layout/vList3"/>
    <dgm:cxn modelId="{734C2A5B-94EF-4073-919D-4F9B332DD6EE}" type="presParOf" srcId="{808D85DA-4450-41D8-BCB0-79390CA6B57A}" destId="{449DA037-0937-4634-AF76-F40A82417AF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CC32EB-B380-48BA-ABC8-BF3EEB98121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A2BDF005-8994-45B3-9E58-B172B782BB76}">
      <dgm:prSet phldrT="[Text]" custT="1"/>
      <dgm:spPr/>
      <dgm:t>
        <a:bodyPr/>
        <a:lstStyle/>
        <a:p>
          <a:r>
            <a:rPr lang="en-US" sz="1800">
              <a:latin typeface="Calibri" panose="020F0502020204030204" pitchFamily="34" charset="0"/>
              <a:cs typeface="Calibri" panose="020F0502020204030204" pitchFamily="34" charset="0"/>
            </a:rPr>
            <a:t>Cash Cost Share</a:t>
          </a:r>
        </a:p>
      </dgm:t>
    </dgm:pt>
    <dgm:pt modelId="{ED54D0B7-EBEC-42C2-BA98-8F8B5E1BAA1E}" type="parTrans" cxnId="{765190BF-A5D7-4ECA-BDD6-BD99468DE288}">
      <dgm:prSet/>
      <dgm:spPr/>
      <dgm:t>
        <a:bodyPr/>
        <a:lstStyle/>
        <a:p>
          <a:endParaRPr lang="en-US">
            <a:latin typeface="Calibri" panose="020F0502020204030204" pitchFamily="34" charset="0"/>
            <a:cs typeface="Calibri" panose="020F0502020204030204" pitchFamily="34" charset="0"/>
          </a:endParaRPr>
        </a:p>
      </dgm:t>
    </dgm:pt>
    <dgm:pt modelId="{F0BE4906-EEE0-4848-AB26-B4725C4731AC}" type="sibTrans" cxnId="{765190BF-A5D7-4ECA-BDD6-BD99468DE288}">
      <dgm:prSet/>
      <dgm:spPr/>
      <dgm:t>
        <a:bodyPr/>
        <a:lstStyle/>
        <a:p>
          <a:endParaRPr lang="en-US">
            <a:latin typeface="Calibri" panose="020F0502020204030204" pitchFamily="34" charset="0"/>
            <a:cs typeface="Calibri" panose="020F0502020204030204" pitchFamily="34" charset="0"/>
          </a:endParaRPr>
        </a:p>
      </dgm:t>
    </dgm:pt>
    <dgm:pt modelId="{E5BFB833-C869-47DF-BC96-F355684274B0}">
      <dgm:prSet phldrT="[Text]" custT="1"/>
      <dgm:spPr/>
      <dgm:t>
        <a:bodyPr/>
        <a:lstStyle/>
        <a:p>
          <a:r>
            <a:rPr lang="en-US" sz="1800">
              <a:latin typeface="Calibri" panose="020F0502020204030204" pitchFamily="34" charset="0"/>
              <a:cs typeface="Calibri" panose="020F0502020204030204" pitchFamily="34" charset="0"/>
            </a:rPr>
            <a:t>In-Kind Cost Share</a:t>
          </a:r>
        </a:p>
      </dgm:t>
    </dgm:pt>
    <dgm:pt modelId="{96D37822-2FBA-4165-892B-BB1079C55DD5}" type="parTrans" cxnId="{12C5716F-E4F5-48B6-B00C-DFFDCD3B18D2}">
      <dgm:prSet/>
      <dgm:spPr/>
      <dgm:t>
        <a:bodyPr/>
        <a:lstStyle/>
        <a:p>
          <a:endParaRPr lang="en-US">
            <a:latin typeface="Calibri" panose="020F0502020204030204" pitchFamily="34" charset="0"/>
            <a:cs typeface="Calibri" panose="020F0502020204030204" pitchFamily="34" charset="0"/>
          </a:endParaRPr>
        </a:p>
      </dgm:t>
    </dgm:pt>
    <dgm:pt modelId="{0BF460D6-5507-499B-982E-CCC831BA4B46}" type="sibTrans" cxnId="{12C5716F-E4F5-48B6-B00C-DFFDCD3B18D2}">
      <dgm:prSet/>
      <dgm:spPr/>
      <dgm:t>
        <a:bodyPr/>
        <a:lstStyle/>
        <a:p>
          <a:endParaRPr lang="en-US">
            <a:latin typeface="Calibri" panose="020F0502020204030204" pitchFamily="34" charset="0"/>
            <a:cs typeface="Calibri" panose="020F0502020204030204" pitchFamily="34" charset="0"/>
          </a:endParaRPr>
        </a:p>
      </dgm:t>
    </dgm:pt>
    <dgm:pt modelId="{EEEBCD65-1B90-4826-A921-DE335D128557}">
      <dgm:prSet phldrT="[Text]" custT="1"/>
      <dgm:spPr/>
      <dgm:t>
        <a:bodyPr/>
        <a:lstStyle/>
        <a:p>
          <a:pPr>
            <a:buFont typeface="Arial" panose="020B0604020202020204" pitchFamily="34" charset="0"/>
            <a:buChar char="•"/>
          </a:pPr>
          <a:r>
            <a:rPr lang="en-US" sz="1600">
              <a:latin typeface="Calibri" panose="020F0502020204030204" pitchFamily="34" charset="0"/>
              <a:cs typeface="Calibri" panose="020F0502020204030204" pitchFamily="34" charset="0"/>
            </a:rPr>
            <a:t>Encompasses all contributions to the project made by the recipient or subrecipient(s) that do not involve a payment or reimbursement and represent donated items or services. </a:t>
          </a:r>
        </a:p>
      </dgm:t>
    </dgm:pt>
    <dgm:pt modelId="{7C4DD33A-E7C8-4C6D-B000-9F07EE91027B}" type="parTrans" cxnId="{7D1CE3C1-9653-40BC-B978-72BBEA575303}">
      <dgm:prSet/>
      <dgm:spPr/>
      <dgm:t>
        <a:bodyPr/>
        <a:lstStyle/>
        <a:p>
          <a:endParaRPr lang="en-US">
            <a:latin typeface="Calibri" panose="020F0502020204030204" pitchFamily="34" charset="0"/>
            <a:cs typeface="Calibri" panose="020F0502020204030204" pitchFamily="34" charset="0"/>
          </a:endParaRPr>
        </a:p>
      </dgm:t>
    </dgm:pt>
    <dgm:pt modelId="{98F46C20-853F-47AD-94C5-1354397663F4}" type="sibTrans" cxnId="{7D1CE3C1-9653-40BC-B978-72BBEA575303}">
      <dgm:prSet/>
      <dgm:spPr/>
      <dgm:t>
        <a:bodyPr/>
        <a:lstStyle/>
        <a:p>
          <a:endParaRPr lang="en-US">
            <a:latin typeface="Calibri" panose="020F0502020204030204" pitchFamily="34" charset="0"/>
            <a:cs typeface="Calibri" panose="020F0502020204030204" pitchFamily="34" charset="0"/>
          </a:endParaRPr>
        </a:p>
      </dgm:t>
    </dgm:pt>
    <dgm:pt modelId="{6900C69F-B99B-4355-A9D1-C8BEB8E421F3}">
      <dgm:prSet phldrT="[Text]" custT="1"/>
      <dgm:spPr/>
      <dgm:t>
        <a:bodyPr/>
        <a:lstStyle/>
        <a:p>
          <a:r>
            <a:rPr lang="en-US" sz="1800">
              <a:latin typeface="Calibri" panose="020F0502020204030204" pitchFamily="34" charset="0"/>
              <a:cs typeface="Calibri" panose="020F0502020204030204" pitchFamily="34" charset="0"/>
            </a:rPr>
            <a:t>Funds from other Federal Sources</a:t>
          </a:r>
        </a:p>
      </dgm:t>
    </dgm:pt>
    <dgm:pt modelId="{1AD744A5-D7E9-44B5-B37C-AF3F89EC7B7D}" type="parTrans" cxnId="{B8898ECC-78F0-41E8-8E7D-D5211AE5977D}">
      <dgm:prSet/>
      <dgm:spPr/>
      <dgm:t>
        <a:bodyPr/>
        <a:lstStyle/>
        <a:p>
          <a:endParaRPr lang="en-US">
            <a:latin typeface="Calibri" panose="020F0502020204030204" pitchFamily="34" charset="0"/>
            <a:cs typeface="Calibri" panose="020F0502020204030204" pitchFamily="34" charset="0"/>
          </a:endParaRPr>
        </a:p>
      </dgm:t>
    </dgm:pt>
    <dgm:pt modelId="{BFE95954-1060-49FC-A4E6-D358BE5BF04A}" type="sibTrans" cxnId="{B8898ECC-78F0-41E8-8E7D-D5211AE5977D}">
      <dgm:prSet/>
      <dgm:spPr/>
      <dgm:t>
        <a:bodyPr/>
        <a:lstStyle/>
        <a:p>
          <a:endParaRPr lang="en-US">
            <a:latin typeface="Calibri" panose="020F0502020204030204" pitchFamily="34" charset="0"/>
            <a:cs typeface="Calibri" panose="020F0502020204030204" pitchFamily="34" charset="0"/>
          </a:endParaRPr>
        </a:p>
      </dgm:t>
    </dgm:pt>
    <dgm:pt modelId="{E29A915A-8254-4003-9DB4-A8EC97BEEF0E}">
      <dgm:prSet phldrT="[Text]" custT="1"/>
      <dgm:spPr/>
      <dgm:t>
        <a:bodyPr/>
        <a:lstStyle/>
        <a:p>
          <a:pPr>
            <a:buFont typeface="Arial" panose="020B0604020202020204" pitchFamily="34" charset="0"/>
            <a:buChar char="•"/>
          </a:pPr>
          <a:r>
            <a:rPr lang="en-US" sz="1600">
              <a:latin typeface="Calibri" panose="020F0502020204030204" pitchFamily="34" charset="0"/>
              <a:cs typeface="Calibri" panose="020F0502020204030204" pitchFamily="34" charset="0"/>
            </a:rPr>
            <a:t>MAY NOT be counted as cost share - includes FFRDC subrecipients or any source not originally derived from federal funds. Cost sharing commitment letters from subrecipients must be provided with the original application.</a:t>
          </a:r>
        </a:p>
      </dgm:t>
    </dgm:pt>
    <dgm:pt modelId="{1DE15EE1-739A-4C4A-8A03-64B78B2C1C35}" type="parTrans" cxnId="{A1F6AB1E-E9B7-4A63-AFFB-99726F391F4E}">
      <dgm:prSet/>
      <dgm:spPr/>
      <dgm:t>
        <a:bodyPr/>
        <a:lstStyle/>
        <a:p>
          <a:endParaRPr lang="en-US">
            <a:latin typeface="Calibri" panose="020F0502020204030204" pitchFamily="34" charset="0"/>
            <a:cs typeface="Calibri" panose="020F0502020204030204" pitchFamily="34" charset="0"/>
          </a:endParaRPr>
        </a:p>
      </dgm:t>
    </dgm:pt>
    <dgm:pt modelId="{1388EAF0-3A62-49D5-9BDD-BAD484F7F5FE}" type="sibTrans" cxnId="{A1F6AB1E-E9B7-4A63-AFFB-99726F391F4E}">
      <dgm:prSet/>
      <dgm:spPr/>
      <dgm:t>
        <a:bodyPr/>
        <a:lstStyle/>
        <a:p>
          <a:endParaRPr lang="en-US">
            <a:latin typeface="Calibri" panose="020F0502020204030204" pitchFamily="34" charset="0"/>
            <a:cs typeface="Calibri" panose="020F0502020204030204" pitchFamily="34" charset="0"/>
          </a:endParaRPr>
        </a:p>
      </dgm:t>
    </dgm:pt>
    <dgm:pt modelId="{94B5A2D6-3A7F-440A-A81D-E9A2B69EDFB7}">
      <dgm:prSet phldrT="[Text]" custT="1"/>
      <dgm:spPr/>
      <dgm:t>
        <a:bodyPr/>
        <a:lstStyle/>
        <a:p>
          <a:pPr>
            <a:buFontTx/>
            <a:buNone/>
          </a:pPr>
          <a:r>
            <a:rPr lang="en-US" sz="1800">
              <a:latin typeface="Calibri" panose="020F0502020204030204" pitchFamily="34" charset="0"/>
              <a:cs typeface="Calibri" panose="020F0502020204030204" pitchFamily="34" charset="0"/>
            </a:rPr>
            <a:t>Fee or Profit</a:t>
          </a:r>
        </a:p>
      </dgm:t>
    </dgm:pt>
    <dgm:pt modelId="{9B86D863-76E0-4328-955B-ED33BEA58B07}" type="parTrans" cxnId="{C3E9C8DF-2C59-4373-A854-14D3FC829448}">
      <dgm:prSet/>
      <dgm:spPr/>
      <dgm:t>
        <a:bodyPr/>
        <a:lstStyle/>
        <a:p>
          <a:endParaRPr lang="en-US">
            <a:latin typeface="Calibri" panose="020F0502020204030204" pitchFamily="34" charset="0"/>
            <a:cs typeface="Calibri" panose="020F0502020204030204" pitchFamily="34" charset="0"/>
          </a:endParaRPr>
        </a:p>
      </dgm:t>
    </dgm:pt>
    <dgm:pt modelId="{4C205077-703D-4435-8DBF-1D2AEA7BF7FD}" type="sibTrans" cxnId="{C3E9C8DF-2C59-4373-A854-14D3FC829448}">
      <dgm:prSet/>
      <dgm:spPr/>
      <dgm:t>
        <a:bodyPr/>
        <a:lstStyle/>
        <a:p>
          <a:endParaRPr lang="en-US">
            <a:latin typeface="Calibri" panose="020F0502020204030204" pitchFamily="34" charset="0"/>
            <a:cs typeface="Calibri" panose="020F0502020204030204" pitchFamily="34" charset="0"/>
          </a:endParaRPr>
        </a:p>
      </dgm:t>
    </dgm:pt>
    <dgm:pt modelId="{62392788-426F-4A34-8EF6-C409BF73F0CB}">
      <dgm:prSet phldrT="[Text]" custT="1"/>
      <dgm:spPr/>
      <dgm:t>
        <a:bodyPr/>
        <a:lstStyle/>
        <a:p>
          <a:pPr>
            <a:buFont typeface="Arial" panose="020B0604020202020204" pitchFamily="34" charset="0"/>
            <a:buChar char="•"/>
          </a:pPr>
          <a:r>
            <a:rPr lang="en-US" sz="1600">
              <a:latin typeface="Calibri" panose="020F0502020204030204" pitchFamily="34" charset="0"/>
              <a:cs typeface="Calibri" panose="020F0502020204030204" pitchFamily="34" charset="0"/>
            </a:rPr>
            <a:t>Are NOT allowable as project costs (including cost share) under any resulting award. </a:t>
          </a:r>
        </a:p>
      </dgm:t>
    </dgm:pt>
    <dgm:pt modelId="{F5C24696-872F-4571-BF5B-CBB779F49E72}" type="parTrans" cxnId="{331D6563-6DC0-419B-AB1D-8A8C135F5DC9}">
      <dgm:prSet/>
      <dgm:spPr/>
      <dgm:t>
        <a:bodyPr/>
        <a:lstStyle/>
        <a:p>
          <a:endParaRPr lang="en-US">
            <a:latin typeface="Calibri" panose="020F0502020204030204" pitchFamily="34" charset="0"/>
            <a:cs typeface="Calibri" panose="020F0502020204030204" pitchFamily="34" charset="0"/>
          </a:endParaRPr>
        </a:p>
      </dgm:t>
    </dgm:pt>
    <dgm:pt modelId="{E742C44A-7488-4FD4-AA20-453EDC22ABA9}" type="sibTrans" cxnId="{331D6563-6DC0-419B-AB1D-8A8C135F5DC9}">
      <dgm:prSet/>
      <dgm:spPr/>
      <dgm:t>
        <a:bodyPr/>
        <a:lstStyle/>
        <a:p>
          <a:endParaRPr lang="en-US">
            <a:latin typeface="Calibri" panose="020F0502020204030204" pitchFamily="34" charset="0"/>
            <a:cs typeface="Calibri" panose="020F0502020204030204" pitchFamily="34" charset="0"/>
          </a:endParaRPr>
        </a:p>
      </dgm:t>
    </dgm:pt>
    <dgm:pt modelId="{9A65A626-55C1-421D-856D-8CEE231734D8}">
      <dgm:prSet phldrT="[Text]"/>
      <dgm:spPr/>
      <dgm:t>
        <a:bodyPr/>
        <a:lstStyle/>
        <a:p>
          <a:pPr>
            <a:buNone/>
          </a:pPr>
          <a:endParaRPr lang="en-US" sz="1400">
            <a:latin typeface="Calibri" panose="020F0502020204030204" pitchFamily="34" charset="0"/>
            <a:cs typeface="Calibri" panose="020F0502020204030204" pitchFamily="34" charset="0"/>
          </a:endParaRPr>
        </a:p>
      </dgm:t>
    </dgm:pt>
    <dgm:pt modelId="{8EA536B4-68A5-408C-B54E-4B6E46F67894}" type="parTrans" cxnId="{84C0F2CF-7A52-4A21-8F89-7E477549E1D6}">
      <dgm:prSet/>
      <dgm:spPr/>
      <dgm:t>
        <a:bodyPr/>
        <a:lstStyle/>
        <a:p>
          <a:endParaRPr lang="en-US"/>
        </a:p>
      </dgm:t>
    </dgm:pt>
    <dgm:pt modelId="{E00A38E8-AA61-47F8-8A16-DCD1ED0D6DB7}" type="sibTrans" cxnId="{84C0F2CF-7A52-4A21-8F89-7E477549E1D6}">
      <dgm:prSet/>
      <dgm:spPr/>
      <dgm:t>
        <a:bodyPr/>
        <a:lstStyle/>
        <a:p>
          <a:endParaRPr lang="en-US"/>
        </a:p>
      </dgm:t>
    </dgm:pt>
    <dgm:pt modelId="{46091963-A153-4FF8-BA8A-BF8966EBBB9E}">
      <dgm:prSet phldrT="[Text]" custT="1"/>
      <dgm:spPr/>
      <dgm:t>
        <a:bodyPr/>
        <a:lstStyle/>
        <a:p>
          <a:r>
            <a:rPr lang="en-US" sz="1600">
              <a:latin typeface="Calibri" panose="020F0502020204030204" pitchFamily="34" charset="0"/>
              <a:cs typeface="Calibri" panose="020F0502020204030204" pitchFamily="34" charset="0"/>
            </a:rPr>
            <a:t>Encompasses all contributions to the project made by the recipient or subrecipient(s), for costs incurred and paid for during the project.</a:t>
          </a:r>
          <a:endParaRPr lang="en-US" sz="1800">
            <a:latin typeface="Calibri" panose="020F0502020204030204" pitchFamily="34" charset="0"/>
            <a:cs typeface="Calibri" panose="020F0502020204030204" pitchFamily="34" charset="0"/>
          </a:endParaRPr>
        </a:p>
      </dgm:t>
    </dgm:pt>
    <dgm:pt modelId="{E1C4D1D2-448B-4EB2-BE73-E528288D3A46}" type="parTrans" cxnId="{523C9DCE-DAD1-42CC-937A-29763145619A}">
      <dgm:prSet/>
      <dgm:spPr/>
      <dgm:t>
        <a:bodyPr/>
        <a:lstStyle/>
        <a:p>
          <a:endParaRPr lang="en-US"/>
        </a:p>
      </dgm:t>
    </dgm:pt>
    <dgm:pt modelId="{9F61F7BD-1FE0-48AA-9FC2-DEF1A0E127FB}" type="sibTrans" cxnId="{523C9DCE-DAD1-42CC-937A-29763145619A}">
      <dgm:prSet/>
      <dgm:spPr/>
      <dgm:t>
        <a:bodyPr/>
        <a:lstStyle/>
        <a:p>
          <a:endParaRPr lang="en-US"/>
        </a:p>
      </dgm:t>
    </dgm:pt>
    <dgm:pt modelId="{A65BCB67-0A81-4884-89F6-A2AA2899C6BD}" type="pres">
      <dgm:prSet presAssocID="{9BCC32EB-B380-48BA-ABC8-BF3EEB981211}" presName="Name0" presStyleCnt="0">
        <dgm:presLayoutVars>
          <dgm:dir/>
          <dgm:animLvl val="lvl"/>
          <dgm:resizeHandles val="exact"/>
        </dgm:presLayoutVars>
      </dgm:prSet>
      <dgm:spPr/>
    </dgm:pt>
    <dgm:pt modelId="{C8E02600-ADDA-4F38-944E-39FD629A9B66}" type="pres">
      <dgm:prSet presAssocID="{A2BDF005-8994-45B3-9E58-B172B782BB76}" presName="composite" presStyleCnt="0"/>
      <dgm:spPr/>
    </dgm:pt>
    <dgm:pt modelId="{30EFBB69-9EF7-4E83-9A13-FEFD9FC4A890}" type="pres">
      <dgm:prSet presAssocID="{A2BDF005-8994-45B3-9E58-B172B782BB76}" presName="parTx" presStyleLbl="alignNode1" presStyleIdx="0" presStyleCnt="4">
        <dgm:presLayoutVars>
          <dgm:chMax val="0"/>
          <dgm:chPref val="0"/>
          <dgm:bulletEnabled val="1"/>
        </dgm:presLayoutVars>
      </dgm:prSet>
      <dgm:spPr/>
    </dgm:pt>
    <dgm:pt modelId="{09CC677D-ECE6-481B-A2B6-7FFC0AD38008}" type="pres">
      <dgm:prSet presAssocID="{A2BDF005-8994-45B3-9E58-B172B782BB76}" presName="desTx" presStyleLbl="alignAccFollowNode1" presStyleIdx="0" presStyleCnt="4">
        <dgm:presLayoutVars>
          <dgm:bulletEnabled val="1"/>
        </dgm:presLayoutVars>
      </dgm:prSet>
      <dgm:spPr/>
    </dgm:pt>
    <dgm:pt modelId="{AB42D137-1FB2-44A1-8D97-52684DBE337B}" type="pres">
      <dgm:prSet presAssocID="{F0BE4906-EEE0-4848-AB26-B4725C4731AC}" presName="space" presStyleCnt="0"/>
      <dgm:spPr/>
    </dgm:pt>
    <dgm:pt modelId="{8F686C93-9081-4921-867F-442E29108B13}" type="pres">
      <dgm:prSet presAssocID="{E5BFB833-C869-47DF-BC96-F355684274B0}" presName="composite" presStyleCnt="0"/>
      <dgm:spPr/>
    </dgm:pt>
    <dgm:pt modelId="{6593CA3F-9D21-4B51-B0F0-7335583D88C3}" type="pres">
      <dgm:prSet presAssocID="{E5BFB833-C869-47DF-BC96-F355684274B0}" presName="parTx" presStyleLbl="alignNode1" presStyleIdx="1" presStyleCnt="4">
        <dgm:presLayoutVars>
          <dgm:chMax val="0"/>
          <dgm:chPref val="0"/>
          <dgm:bulletEnabled val="1"/>
        </dgm:presLayoutVars>
      </dgm:prSet>
      <dgm:spPr/>
    </dgm:pt>
    <dgm:pt modelId="{68274F49-FCBC-4BA2-B990-1F94D70784E5}" type="pres">
      <dgm:prSet presAssocID="{E5BFB833-C869-47DF-BC96-F355684274B0}" presName="desTx" presStyleLbl="alignAccFollowNode1" presStyleIdx="1" presStyleCnt="4">
        <dgm:presLayoutVars>
          <dgm:bulletEnabled val="1"/>
        </dgm:presLayoutVars>
      </dgm:prSet>
      <dgm:spPr/>
    </dgm:pt>
    <dgm:pt modelId="{E32D6BCE-4F97-4E1A-9F87-8D0EA353A3BC}" type="pres">
      <dgm:prSet presAssocID="{0BF460D6-5507-499B-982E-CCC831BA4B46}" presName="space" presStyleCnt="0"/>
      <dgm:spPr/>
    </dgm:pt>
    <dgm:pt modelId="{0BCEC397-747D-4EAB-AA77-8DE0EB2B6A2C}" type="pres">
      <dgm:prSet presAssocID="{6900C69F-B99B-4355-A9D1-C8BEB8E421F3}" presName="composite" presStyleCnt="0"/>
      <dgm:spPr/>
    </dgm:pt>
    <dgm:pt modelId="{BD601C68-3892-4D7B-B193-92222A20F5D5}" type="pres">
      <dgm:prSet presAssocID="{6900C69F-B99B-4355-A9D1-C8BEB8E421F3}" presName="parTx" presStyleLbl="alignNode1" presStyleIdx="2" presStyleCnt="4">
        <dgm:presLayoutVars>
          <dgm:chMax val="0"/>
          <dgm:chPref val="0"/>
          <dgm:bulletEnabled val="1"/>
        </dgm:presLayoutVars>
      </dgm:prSet>
      <dgm:spPr/>
    </dgm:pt>
    <dgm:pt modelId="{5FED84A0-9CAB-403E-833B-5F375E2440CA}" type="pres">
      <dgm:prSet presAssocID="{6900C69F-B99B-4355-A9D1-C8BEB8E421F3}" presName="desTx" presStyleLbl="alignAccFollowNode1" presStyleIdx="2" presStyleCnt="4">
        <dgm:presLayoutVars>
          <dgm:bulletEnabled val="1"/>
        </dgm:presLayoutVars>
      </dgm:prSet>
      <dgm:spPr/>
    </dgm:pt>
    <dgm:pt modelId="{12E81BCF-E975-4195-9F67-F03F52F8947F}" type="pres">
      <dgm:prSet presAssocID="{BFE95954-1060-49FC-A4E6-D358BE5BF04A}" presName="space" presStyleCnt="0"/>
      <dgm:spPr/>
    </dgm:pt>
    <dgm:pt modelId="{06F470A5-3ECD-4A65-83EA-B491483BDF28}" type="pres">
      <dgm:prSet presAssocID="{94B5A2D6-3A7F-440A-A81D-E9A2B69EDFB7}" presName="composite" presStyleCnt="0"/>
      <dgm:spPr/>
    </dgm:pt>
    <dgm:pt modelId="{A361B64E-DC4E-4199-8A48-3DF74E4C4F2B}" type="pres">
      <dgm:prSet presAssocID="{94B5A2D6-3A7F-440A-A81D-E9A2B69EDFB7}" presName="parTx" presStyleLbl="alignNode1" presStyleIdx="3" presStyleCnt="4">
        <dgm:presLayoutVars>
          <dgm:chMax val="0"/>
          <dgm:chPref val="0"/>
          <dgm:bulletEnabled val="1"/>
        </dgm:presLayoutVars>
      </dgm:prSet>
      <dgm:spPr/>
    </dgm:pt>
    <dgm:pt modelId="{595110AD-6A0C-46E1-A7A2-E005498E7734}" type="pres">
      <dgm:prSet presAssocID="{94B5A2D6-3A7F-440A-A81D-E9A2B69EDFB7}" presName="desTx" presStyleLbl="alignAccFollowNode1" presStyleIdx="3" presStyleCnt="4">
        <dgm:presLayoutVars>
          <dgm:bulletEnabled val="1"/>
        </dgm:presLayoutVars>
      </dgm:prSet>
      <dgm:spPr/>
    </dgm:pt>
  </dgm:ptLst>
  <dgm:cxnLst>
    <dgm:cxn modelId="{52ED0B18-3786-4035-A7EE-A68D66812E43}" type="presOf" srcId="{94B5A2D6-3A7F-440A-A81D-E9A2B69EDFB7}" destId="{A361B64E-DC4E-4199-8A48-3DF74E4C4F2B}" srcOrd="0" destOrd="0" presId="urn:microsoft.com/office/officeart/2005/8/layout/hList1"/>
    <dgm:cxn modelId="{9A7A981E-A6F1-48D7-A760-A943AC73E338}" type="presOf" srcId="{9A65A626-55C1-421D-856D-8CEE231734D8}" destId="{595110AD-6A0C-46E1-A7A2-E005498E7734}" srcOrd="0" destOrd="1" presId="urn:microsoft.com/office/officeart/2005/8/layout/hList1"/>
    <dgm:cxn modelId="{A1F6AB1E-E9B7-4A63-AFFB-99726F391F4E}" srcId="{6900C69F-B99B-4355-A9D1-C8BEB8E421F3}" destId="{E29A915A-8254-4003-9DB4-A8EC97BEEF0E}" srcOrd="0" destOrd="0" parTransId="{1DE15EE1-739A-4C4A-8A03-64B78B2C1C35}" sibTransId="{1388EAF0-3A62-49D5-9BDD-BAD484F7F5FE}"/>
    <dgm:cxn modelId="{22E83B40-B2AF-458D-96F8-1D4A3872314D}" type="presOf" srcId="{62392788-426F-4A34-8EF6-C409BF73F0CB}" destId="{595110AD-6A0C-46E1-A7A2-E005498E7734}" srcOrd="0" destOrd="0" presId="urn:microsoft.com/office/officeart/2005/8/layout/hList1"/>
    <dgm:cxn modelId="{19E5F95D-F90E-4DFC-AFCE-8DCC113E94F9}" type="presOf" srcId="{EEEBCD65-1B90-4826-A921-DE335D128557}" destId="{68274F49-FCBC-4BA2-B990-1F94D70784E5}" srcOrd="0" destOrd="0" presId="urn:microsoft.com/office/officeart/2005/8/layout/hList1"/>
    <dgm:cxn modelId="{82C65541-8CA5-4CF1-B4CF-1A5989943AE5}" type="presOf" srcId="{9BCC32EB-B380-48BA-ABC8-BF3EEB981211}" destId="{A65BCB67-0A81-4884-89F6-A2AA2899C6BD}" srcOrd="0" destOrd="0" presId="urn:microsoft.com/office/officeart/2005/8/layout/hList1"/>
    <dgm:cxn modelId="{331D6563-6DC0-419B-AB1D-8A8C135F5DC9}" srcId="{94B5A2D6-3A7F-440A-A81D-E9A2B69EDFB7}" destId="{62392788-426F-4A34-8EF6-C409BF73F0CB}" srcOrd="0" destOrd="0" parTransId="{F5C24696-872F-4571-BF5B-CBB779F49E72}" sibTransId="{E742C44A-7488-4FD4-AA20-453EDC22ABA9}"/>
    <dgm:cxn modelId="{221FA247-B405-4ACB-84AE-36FEDCF9CA31}" type="presOf" srcId="{A2BDF005-8994-45B3-9E58-B172B782BB76}" destId="{30EFBB69-9EF7-4E83-9A13-FEFD9FC4A890}" srcOrd="0" destOrd="0" presId="urn:microsoft.com/office/officeart/2005/8/layout/hList1"/>
    <dgm:cxn modelId="{32FA5C4D-EAA1-4515-B84A-4F91A296A4B1}" type="presOf" srcId="{E29A915A-8254-4003-9DB4-A8EC97BEEF0E}" destId="{5FED84A0-9CAB-403E-833B-5F375E2440CA}" srcOrd="0" destOrd="0" presId="urn:microsoft.com/office/officeart/2005/8/layout/hList1"/>
    <dgm:cxn modelId="{12C5716F-E4F5-48B6-B00C-DFFDCD3B18D2}" srcId="{9BCC32EB-B380-48BA-ABC8-BF3EEB981211}" destId="{E5BFB833-C869-47DF-BC96-F355684274B0}" srcOrd="1" destOrd="0" parTransId="{96D37822-2FBA-4165-892B-BB1079C55DD5}" sibTransId="{0BF460D6-5507-499B-982E-CCC831BA4B46}"/>
    <dgm:cxn modelId="{55BC3750-1958-43E7-9A17-BB38701C01D2}" type="presOf" srcId="{46091963-A153-4FF8-BA8A-BF8966EBBB9E}" destId="{09CC677D-ECE6-481B-A2B6-7FFC0AD38008}" srcOrd="0" destOrd="0" presId="urn:microsoft.com/office/officeart/2005/8/layout/hList1"/>
    <dgm:cxn modelId="{6FB82F74-C2CD-41F0-A2D8-E3461AF68828}" type="presOf" srcId="{E5BFB833-C869-47DF-BC96-F355684274B0}" destId="{6593CA3F-9D21-4B51-B0F0-7335583D88C3}" srcOrd="0" destOrd="0" presId="urn:microsoft.com/office/officeart/2005/8/layout/hList1"/>
    <dgm:cxn modelId="{765190BF-A5D7-4ECA-BDD6-BD99468DE288}" srcId="{9BCC32EB-B380-48BA-ABC8-BF3EEB981211}" destId="{A2BDF005-8994-45B3-9E58-B172B782BB76}" srcOrd="0" destOrd="0" parTransId="{ED54D0B7-EBEC-42C2-BA98-8F8B5E1BAA1E}" sibTransId="{F0BE4906-EEE0-4848-AB26-B4725C4731AC}"/>
    <dgm:cxn modelId="{7D1CE3C1-9653-40BC-B978-72BBEA575303}" srcId="{E5BFB833-C869-47DF-BC96-F355684274B0}" destId="{EEEBCD65-1B90-4826-A921-DE335D128557}" srcOrd="0" destOrd="0" parTransId="{7C4DD33A-E7C8-4C6D-B000-9F07EE91027B}" sibTransId="{98F46C20-853F-47AD-94C5-1354397663F4}"/>
    <dgm:cxn modelId="{B8898ECC-78F0-41E8-8E7D-D5211AE5977D}" srcId="{9BCC32EB-B380-48BA-ABC8-BF3EEB981211}" destId="{6900C69F-B99B-4355-A9D1-C8BEB8E421F3}" srcOrd="2" destOrd="0" parTransId="{1AD744A5-D7E9-44B5-B37C-AF3F89EC7B7D}" sibTransId="{BFE95954-1060-49FC-A4E6-D358BE5BF04A}"/>
    <dgm:cxn modelId="{523C9DCE-DAD1-42CC-937A-29763145619A}" srcId="{A2BDF005-8994-45B3-9E58-B172B782BB76}" destId="{46091963-A153-4FF8-BA8A-BF8966EBBB9E}" srcOrd="0" destOrd="0" parTransId="{E1C4D1D2-448B-4EB2-BE73-E528288D3A46}" sibTransId="{9F61F7BD-1FE0-48AA-9FC2-DEF1A0E127FB}"/>
    <dgm:cxn modelId="{84C0F2CF-7A52-4A21-8F89-7E477549E1D6}" srcId="{94B5A2D6-3A7F-440A-A81D-E9A2B69EDFB7}" destId="{9A65A626-55C1-421D-856D-8CEE231734D8}" srcOrd="1" destOrd="0" parTransId="{8EA536B4-68A5-408C-B54E-4B6E46F67894}" sibTransId="{E00A38E8-AA61-47F8-8A16-DCD1ED0D6DB7}"/>
    <dgm:cxn modelId="{5206BBDB-AFF8-4984-BBF8-95BE3E1A19B9}" type="presOf" srcId="{6900C69F-B99B-4355-A9D1-C8BEB8E421F3}" destId="{BD601C68-3892-4D7B-B193-92222A20F5D5}" srcOrd="0" destOrd="0" presId="urn:microsoft.com/office/officeart/2005/8/layout/hList1"/>
    <dgm:cxn modelId="{C3E9C8DF-2C59-4373-A854-14D3FC829448}" srcId="{9BCC32EB-B380-48BA-ABC8-BF3EEB981211}" destId="{94B5A2D6-3A7F-440A-A81D-E9A2B69EDFB7}" srcOrd="3" destOrd="0" parTransId="{9B86D863-76E0-4328-955B-ED33BEA58B07}" sibTransId="{4C205077-703D-4435-8DBF-1D2AEA7BF7FD}"/>
    <dgm:cxn modelId="{2CDBA2DF-AD9A-4EFA-82C8-AC5654C25E12}" type="presParOf" srcId="{A65BCB67-0A81-4884-89F6-A2AA2899C6BD}" destId="{C8E02600-ADDA-4F38-944E-39FD629A9B66}" srcOrd="0" destOrd="0" presId="urn:microsoft.com/office/officeart/2005/8/layout/hList1"/>
    <dgm:cxn modelId="{59C81B49-169A-419C-81DD-5083ACB868BF}" type="presParOf" srcId="{C8E02600-ADDA-4F38-944E-39FD629A9B66}" destId="{30EFBB69-9EF7-4E83-9A13-FEFD9FC4A890}" srcOrd="0" destOrd="0" presId="urn:microsoft.com/office/officeart/2005/8/layout/hList1"/>
    <dgm:cxn modelId="{86435299-0E01-4440-B26A-BD79FD8900AA}" type="presParOf" srcId="{C8E02600-ADDA-4F38-944E-39FD629A9B66}" destId="{09CC677D-ECE6-481B-A2B6-7FFC0AD38008}" srcOrd="1" destOrd="0" presId="urn:microsoft.com/office/officeart/2005/8/layout/hList1"/>
    <dgm:cxn modelId="{12BA7E0E-9AFB-4588-A430-380F13C30A3A}" type="presParOf" srcId="{A65BCB67-0A81-4884-89F6-A2AA2899C6BD}" destId="{AB42D137-1FB2-44A1-8D97-52684DBE337B}" srcOrd="1" destOrd="0" presId="urn:microsoft.com/office/officeart/2005/8/layout/hList1"/>
    <dgm:cxn modelId="{03ACAF69-6BCD-4D45-852F-EA1C688FAD1E}" type="presParOf" srcId="{A65BCB67-0A81-4884-89F6-A2AA2899C6BD}" destId="{8F686C93-9081-4921-867F-442E29108B13}" srcOrd="2" destOrd="0" presId="urn:microsoft.com/office/officeart/2005/8/layout/hList1"/>
    <dgm:cxn modelId="{FE9F8522-B01F-461F-88D7-F405F109F643}" type="presParOf" srcId="{8F686C93-9081-4921-867F-442E29108B13}" destId="{6593CA3F-9D21-4B51-B0F0-7335583D88C3}" srcOrd="0" destOrd="0" presId="urn:microsoft.com/office/officeart/2005/8/layout/hList1"/>
    <dgm:cxn modelId="{264E8E26-D876-4CF0-BFDA-ED10C9FE8E52}" type="presParOf" srcId="{8F686C93-9081-4921-867F-442E29108B13}" destId="{68274F49-FCBC-4BA2-B990-1F94D70784E5}" srcOrd="1" destOrd="0" presId="urn:microsoft.com/office/officeart/2005/8/layout/hList1"/>
    <dgm:cxn modelId="{971F3985-4ACB-4C65-82AA-9650A47D0167}" type="presParOf" srcId="{A65BCB67-0A81-4884-89F6-A2AA2899C6BD}" destId="{E32D6BCE-4F97-4E1A-9F87-8D0EA353A3BC}" srcOrd="3" destOrd="0" presId="urn:microsoft.com/office/officeart/2005/8/layout/hList1"/>
    <dgm:cxn modelId="{101DA1C9-3A68-4855-AA83-0429D75F7802}" type="presParOf" srcId="{A65BCB67-0A81-4884-89F6-A2AA2899C6BD}" destId="{0BCEC397-747D-4EAB-AA77-8DE0EB2B6A2C}" srcOrd="4" destOrd="0" presId="urn:microsoft.com/office/officeart/2005/8/layout/hList1"/>
    <dgm:cxn modelId="{65BF428A-3E9F-4515-954D-71D1D39B5A44}" type="presParOf" srcId="{0BCEC397-747D-4EAB-AA77-8DE0EB2B6A2C}" destId="{BD601C68-3892-4D7B-B193-92222A20F5D5}" srcOrd="0" destOrd="0" presId="urn:microsoft.com/office/officeart/2005/8/layout/hList1"/>
    <dgm:cxn modelId="{BDDA4A12-C96F-45BB-9B69-E68E73B1DC7E}" type="presParOf" srcId="{0BCEC397-747D-4EAB-AA77-8DE0EB2B6A2C}" destId="{5FED84A0-9CAB-403E-833B-5F375E2440CA}" srcOrd="1" destOrd="0" presId="urn:microsoft.com/office/officeart/2005/8/layout/hList1"/>
    <dgm:cxn modelId="{4937F6B7-FCCA-481C-B0AD-48A611EE67E1}" type="presParOf" srcId="{A65BCB67-0A81-4884-89F6-A2AA2899C6BD}" destId="{12E81BCF-E975-4195-9F67-F03F52F8947F}" srcOrd="5" destOrd="0" presId="urn:microsoft.com/office/officeart/2005/8/layout/hList1"/>
    <dgm:cxn modelId="{94746EF3-5273-40B4-9925-298C7724061A}" type="presParOf" srcId="{A65BCB67-0A81-4884-89F6-A2AA2899C6BD}" destId="{06F470A5-3ECD-4A65-83EA-B491483BDF28}" srcOrd="6" destOrd="0" presId="urn:microsoft.com/office/officeart/2005/8/layout/hList1"/>
    <dgm:cxn modelId="{BCFACB26-0713-4271-A740-5C0B953DAB47}" type="presParOf" srcId="{06F470A5-3ECD-4A65-83EA-B491483BDF28}" destId="{A361B64E-DC4E-4199-8A48-3DF74E4C4F2B}" srcOrd="0" destOrd="0" presId="urn:microsoft.com/office/officeart/2005/8/layout/hList1"/>
    <dgm:cxn modelId="{B92FA14C-A7E0-45B2-8991-997E8D82E932}" type="presParOf" srcId="{06F470A5-3ECD-4A65-83EA-B491483BDF28}" destId="{595110AD-6A0C-46E1-A7A2-E005498E773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00085E-E991-49B6-AE3F-E8029AF61AAE}"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43083F8A-B025-41F6-9D52-D108E1D0C1FA}">
      <dgm:prSet phldrT="[Text]" custT="1"/>
      <dgm:spPr/>
      <dgm:t>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Comply with the applicable content and form requirements listed in Section III. of the FOA.</a:t>
          </a:r>
          <a:endParaRPr lang="en-US" sz="1800"/>
        </a:p>
      </dgm:t>
    </dgm:pt>
    <dgm:pt modelId="{11CDA919-E476-4E8D-BD96-57A2D5652A06}" type="parTrans" cxnId="{381D2C67-46EF-417E-B864-EB583A181735}">
      <dgm:prSet/>
      <dgm:spPr/>
      <dgm:t>
        <a:bodyPr/>
        <a:lstStyle/>
        <a:p>
          <a:endParaRPr lang="en-US"/>
        </a:p>
      </dgm:t>
    </dgm:pt>
    <dgm:pt modelId="{92D13B2A-F604-463E-A72D-AE562C221236}" type="sibTrans" cxnId="{381D2C67-46EF-417E-B864-EB583A181735}">
      <dgm:prSet/>
      <dgm:spPr/>
      <dgm:t>
        <a:bodyPr/>
        <a:lstStyle/>
        <a:p>
          <a:endParaRPr lang="en-US"/>
        </a:p>
      </dgm:t>
    </dgm:pt>
    <dgm:pt modelId="{AAE05730-1248-4000-A1D6-F7F9AC59CD20}">
      <dgm:prSet phldrT="[Text]" custT="1"/>
      <dgm:spPr/>
      <dgm:t>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Include all required documents.</a:t>
          </a:r>
          <a:endParaRPr lang="en-US" sz="1800"/>
        </a:p>
      </dgm:t>
    </dgm:pt>
    <dgm:pt modelId="{CC27D13D-B762-4B3C-B6ED-2D05E95EBA47}" type="parTrans" cxnId="{CBA7480C-F8E0-436E-8B2D-507EA34ABB26}">
      <dgm:prSet/>
      <dgm:spPr/>
      <dgm:t>
        <a:bodyPr/>
        <a:lstStyle/>
        <a:p>
          <a:endParaRPr lang="en-US"/>
        </a:p>
      </dgm:t>
    </dgm:pt>
    <dgm:pt modelId="{29016A73-7880-4721-83EB-C6BAE5061F28}" type="sibTrans" cxnId="{CBA7480C-F8E0-436E-8B2D-507EA34ABB26}">
      <dgm:prSet/>
      <dgm:spPr/>
      <dgm:t>
        <a:bodyPr/>
        <a:lstStyle/>
        <a:p>
          <a:endParaRPr lang="en-US"/>
        </a:p>
      </dgm:t>
    </dgm:pt>
    <dgm:pt modelId="{2F9037F7-544F-4F06-946A-9E10FD0A5CCD}">
      <dgm:prSet phldrT="[Text]" custT="1"/>
      <dgm:spPr/>
      <dgm:t>
        <a:bodyPr/>
        <a:lstStyle/>
        <a:p>
          <a:r>
            <a:rPr lang="en-US" sz="1800">
              <a:effectLst/>
              <a:latin typeface="Calibri" panose="020F0502020204030204" pitchFamily="34" charset="0"/>
              <a:ea typeface="Times New Roman" panose="02020603050405020304" pitchFamily="18" charset="0"/>
              <a:cs typeface="Times New Roman" panose="02020603050405020304" pitchFamily="18" charset="0"/>
            </a:rPr>
            <a:t>Be successfully uploaded in Infrastructure </a:t>
          </a:r>
          <a:r>
            <a:rPr lang="en-US" sz="1800" err="1">
              <a:effectLst/>
              <a:latin typeface="Calibri" panose="020F0502020204030204" pitchFamily="34" charset="0"/>
              <a:ea typeface="Times New Roman" panose="02020603050405020304" pitchFamily="18" charset="0"/>
              <a:cs typeface="Times New Roman" panose="02020603050405020304" pitchFamily="18" charset="0"/>
            </a:rPr>
            <a:t>eXCHANGE</a:t>
          </a:r>
          <a:r>
            <a:rPr lang="en-US" sz="1800">
              <a:effectLst/>
              <a:latin typeface="Calibri" panose="020F0502020204030204" pitchFamily="34" charset="0"/>
              <a:ea typeface="Times New Roman" panose="02020603050405020304" pitchFamily="18" charset="0"/>
              <a:cs typeface="Times New Roman" panose="02020603050405020304" pitchFamily="18" charset="0"/>
            </a:rPr>
            <a:t>, including clicking the “Submit” button.</a:t>
          </a:r>
          <a:endParaRPr lang="en-US" sz="1800"/>
        </a:p>
      </dgm:t>
    </dgm:pt>
    <dgm:pt modelId="{B1217161-EF4C-4050-94AB-67B764BE63F4}" type="parTrans" cxnId="{726791BD-FA04-4842-AB5E-48E1F7689A45}">
      <dgm:prSet/>
      <dgm:spPr/>
      <dgm:t>
        <a:bodyPr/>
        <a:lstStyle/>
        <a:p>
          <a:endParaRPr lang="en-US"/>
        </a:p>
      </dgm:t>
    </dgm:pt>
    <dgm:pt modelId="{E658F042-C9F1-4F3A-84BC-3DF74C4EB205}" type="sibTrans" cxnId="{726791BD-FA04-4842-AB5E-48E1F7689A45}">
      <dgm:prSet/>
      <dgm:spPr/>
      <dgm:t>
        <a:bodyPr/>
        <a:lstStyle/>
        <a:p>
          <a:endParaRPr lang="en-US"/>
        </a:p>
      </dgm:t>
    </dgm:pt>
    <dgm:pt modelId="{8899D43C-F43D-41C5-9F53-FBE0814BE3DB}">
      <dgm:prSet phldrT="[Text]" custT="1"/>
      <dgm:spPr/>
      <dgm:t>
        <a:bodyPr/>
        <a:lstStyle/>
        <a:p>
          <a:pPr>
            <a:buFont typeface="Symbol" panose="05050102010706020507" pitchFamily="18"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Be submitted by the deadline stated in the FOA.</a:t>
          </a:r>
          <a:endParaRPr lang="en-US" sz="1800"/>
        </a:p>
      </dgm:t>
    </dgm:pt>
    <dgm:pt modelId="{0F079216-049D-4F21-84B2-04D8C391FDEB}" type="parTrans" cxnId="{14F4538B-A3EF-4930-8D0C-B08B55B32129}">
      <dgm:prSet/>
      <dgm:spPr/>
      <dgm:t>
        <a:bodyPr/>
        <a:lstStyle/>
        <a:p>
          <a:endParaRPr lang="en-US"/>
        </a:p>
      </dgm:t>
    </dgm:pt>
    <dgm:pt modelId="{E1BC7ACF-0CE7-46B5-83DE-45D0FE153AFB}" type="sibTrans" cxnId="{14F4538B-A3EF-4930-8D0C-B08B55B32129}">
      <dgm:prSet/>
      <dgm:spPr/>
      <dgm:t>
        <a:bodyPr/>
        <a:lstStyle/>
        <a:p>
          <a:endParaRPr lang="en-US"/>
        </a:p>
      </dgm:t>
    </dgm:pt>
    <dgm:pt modelId="{9B7B434E-7C78-469A-B073-2F896CCB490E}" type="pres">
      <dgm:prSet presAssocID="{D100085E-E991-49B6-AE3F-E8029AF61AAE}" presName="Name0" presStyleCnt="0">
        <dgm:presLayoutVars>
          <dgm:chMax val="11"/>
          <dgm:chPref val="11"/>
          <dgm:dir/>
          <dgm:resizeHandles/>
        </dgm:presLayoutVars>
      </dgm:prSet>
      <dgm:spPr/>
    </dgm:pt>
    <dgm:pt modelId="{0DC2F74A-13F5-4142-A748-39971A352B4F}" type="pres">
      <dgm:prSet presAssocID="{8899D43C-F43D-41C5-9F53-FBE0814BE3DB}" presName="Accent4" presStyleCnt="0"/>
      <dgm:spPr/>
    </dgm:pt>
    <dgm:pt modelId="{DE64D3F5-4E40-4A28-91F7-C23D6A7F3692}" type="pres">
      <dgm:prSet presAssocID="{8899D43C-F43D-41C5-9F53-FBE0814BE3DB}" presName="Accent" presStyleLbl="node1" presStyleIdx="0" presStyleCnt="4"/>
      <dgm:spPr/>
    </dgm:pt>
    <dgm:pt modelId="{175DEC05-A64A-4E58-A44D-BBBD2B5D263D}" type="pres">
      <dgm:prSet presAssocID="{8899D43C-F43D-41C5-9F53-FBE0814BE3DB}" presName="ParentBackground4" presStyleCnt="0"/>
      <dgm:spPr/>
    </dgm:pt>
    <dgm:pt modelId="{57574B5E-CDC7-4B87-B83A-C1F536A9ACC6}" type="pres">
      <dgm:prSet presAssocID="{8899D43C-F43D-41C5-9F53-FBE0814BE3DB}" presName="ParentBackground" presStyleLbl="fgAcc1" presStyleIdx="0" presStyleCnt="4"/>
      <dgm:spPr/>
    </dgm:pt>
    <dgm:pt modelId="{9091F50E-9708-4A6C-9DD5-1C77256C1E88}" type="pres">
      <dgm:prSet presAssocID="{8899D43C-F43D-41C5-9F53-FBE0814BE3DB}" presName="Parent4" presStyleLbl="revTx" presStyleIdx="0" presStyleCnt="0">
        <dgm:presLayoutVars>
          <dgm:chMax val="1"/>
          <dgm:chPref val="1"/>
          <dgm:bulletEnabled val="1"/>
        </dgm:presLayoutVars>
      </dgm:prSet>
      <dgm:spPr/>
    </dgm:pt>
    <dgm:pt modelId="{CBAA03A3-446E-4D2A-BEED-2AA390649948}" type="pres">
      <dgm:prSet presAssocID="{2F9037F7-544F-4F06-946A-9E10FD0A5CCD}" presName="Accent3" presStyleCnt="0"/>
      <dgm:spPr/>
    </dgm:pt>
    <dgm:pt modelId="{552DA034-522C-46FD-A1AA-0E95F55E0E2F}" type="pres">
      <dgm:prSet presAssocID="{2F9037F7-544F-4F06-946A-9E10FD0A5CCD}" presName="Accent" presStyleLbl="node1" presStyleIdx="1" presStyleCnt="4"/>
      <dgm:spPr/>
    </dgm:pt>
    <dgm:pt modelId="{C2FAFA64-B8DC-4E13-8648-CFFDD7632C40}" type="pres">
      <dgm:prSet presAssocID="{2F9037F7-544F-4F06-946A-9E10FD0A5CCD}" presName="ParentBackground3" presStyleCnt="0"/>
      <dgm:spPr/>
    </dgm:pt>
    <dgm:pt modelId="{DA7A995A-30B7-4894-A9D6-3BEB3D54BF67}" type="pres">
      <dgm:prSet presAssocID="{2F9037F7-544F-4F06-946A-9E10FD0A5CCD}" presName="ParentBackground" presStyleLbl="fgAcc1" presStyleIdx="1" presStyleCnt="4"/>
      <dgm:spPr/>
    </dgm:pt>
    <dgm:pt modelId="{0C0DEA97-7C3A-4E4C-8ECC-D32BBEA28200}" type="pres">
      <dgm:prSet presAssocID="{2F9037F7-544F-4F06-946A-9E10FD0A5CCD}" presName="Parent3" presStyleLbl="revTx" presStyleIdx="0" presStyleCnt="0">
        <dgm:presLayoutVars>
          <dgm:chMax val="1"/>
          <dgm:chPref val="1"/>
          <dgm:bulletEnabled val="1"/>
        </dgm:presLayoutVars>
      </dgm:prSet>
      <dgm:spPr/>
    </dgm:pt>
    <dgm:pt modelId="{ADB3E350-EA83-4147-A0F0-42FE78CDAA9E}" type="pres">
      <dgm:prSet presAssocID="{AAE05730-1248-4000-A1D6-F7F9AC59CD20}" presName="Accent2" presStyleCnt="0"/>
      <dgm:spPr/>
    </dgm:pt>
    <dgm:pt modelId="{1E6941E9-B452-4120-94C1-12BA0DAB355D}" type="pres">
      <dgm:prSet presAssocID="{AAE05730-1248-4000-A1D6-F7F9AC59CD20}" presName="Accent" presStyleLbl="node1" presStyleIdx="2" presStyleCnt="4"/>
      <dgm:spPr/>
    </dgm:pt>
    <dgm:pt modelId="{4C455F3B-10A3-4830-88C0-47377A6C204F}" type="pres">
      <dgm:prSet presAssocID="{AAE05730-1248-4000-A1D6-F7F9AC59CD20}" presName="ParentBackground2" presStyleCnt="0"/>
      <dgm:spPr/>
    </dgm:pt>
    <dgm:pt modelId="{8CFAF97C-4421-483B-B96C-72467A52D621}" type="pres">
      <dgm:prSet presAssocID="{AAE05730-1248-4000-A1D6-F7F9AC59CD20}" presName="ParentBackground" presStyleLbl="fgAcc1" presStyleIdx="2" presStyleCnt="4"/>
      <dgm:spPr/>
    </dgm:pt>
    <dgm:pt modelId="{17624FBD-7DEB-49A3-BF60-9A55C3668E78}" type="pres">
      <dgm:prSet presAssocID="{AAE05730-1248-4000-A1D6-F7F9AC59CD20}" presName="Parent2" presStyleLbl="revTx" presStyleIdx="0" presStyleCnt="0">
        <dgm:presLayoutVars>
          <dgm:chMax val="1"/>
          <dgm:chPref val="1"/>
          <dgm:bulletEnabled val="1"/>
        </dgm:presLayoutVars>
      </dgm:prSet>
      <dgm:spPr/>
    </dgm:pt>
    <dgm:pt modelId="{EB86BE43-4EE5-4B70-BDED-B1EAE2D66EAD}" type="pres">
      <dgm:prSet presAssocID="{43083F8A-B025-41F6-9D52-D108E1D0C1FA}" presName="Accent1" presStyleCnt="0"/>
      <dgm:spPr/>
    </dgm:pt>
    <dgm:pt modelId="{4AC223DF-4102-4C5C-B3EC-F855C74ACBFF}" type="pres">
      <dgm:prSet presAssocID="{43083F8A-B025-41F6-9D52-D108E1D0C1FA}" presName="Accent" presStyleLbl="node1" presStyleIdx="3" presStyleCnt="4"/>
      <dgm:spPr/>
    </dgm:pt>
    <dgm:pt modelId="{CD237B39-AFC8-42EC-8296-39692B59981E}" type="pres">
      <dgm:prSet presAssocID="{43083F8A-B025-41F6-9D52-D108E1D0C1FA}" presName="ParentBackground1" presStyleCnt="0"/>
      <dgm:spPr/>
    </dgm:pt>
    <dgm:pt modelId="{17A69923-1E5F-4444-856A-F13457C423E5}" type="pres">
      <dgm:prSet presAssocID="{43083F8A-B025-41F6-9D52-D108E1D0C1FA}" presName="ParentBackground" presStyleLbl="fgAcc1" presStyleIdx="3" presStyleCnt="4"/>
      <dgm:spPr/>
    </dgm:pt>
    <dgm:pt modelId="{78A6F1E2-40B0-4940-A46E-F19403A133B3}" type="pres">
      <dgm:prSet presAssocID="{43083F8A-B025-41F6-9D52-D108E1D0C1FA}" presName="Parent1" presStyleLbl="revTx" presStyleIdx="0" presStyleCnt="0">
        <dgm:presLayoutVars>
          <dgm:chMax val="1"/>
          <dgm:chPref val="1"/>
          <dgm:bulletEnabled val="1"/>
        </dgm:presLayoutVars>
      </dgm:prSet>
      <dgm:spPr/>
    </dgm:pt>
  </dgm:ptLst>
  <dgm:cxnLst>
    <dgm:cxn modelId="{CBA7480C-F8E0-436E-8B2D-507EA34ABB26}" srcId="{D100085E-E991-49B6-AE3F-E8029AF61AAE}" destId="{AAE05730-1248-4000-A1D6-F7F9AC59CD20}" srcOrd="1" destOrd="0" parTransId="{CC27D13D-B762-4B3C-B6ED-2D05E95EBA47}" sibTransId="{29016A73-7880-4721-83EB-C6BAE5061F28}"/>
    <dgm:cxn modelId="{8B4A9F11-0352-4336-B066-C48CD58FE1C2}" type="presOf" srcId="{AAE05730-1248-4000-A1D6-F7F9AC59CD20}" destId="{8CFAF97C-4421-483B-B96C-72467A52D621}" srcOrd="0" destOrd="0" presId="urn:microsoft.com/office/officeart/2011/layout/CircleProcess"/>
    <dgm:cxn modelId="{37328E32-437D-4E96-8CE5-C70E5B882608}" type="presOf" srcId="{AAE05730-1248-4000-A1D6-F7F9AC59CD20}" destId="{17624FBD-7DEB-49A3-BF60-9A55C3668E78}" srcOrd="1" destOrd="0" presId="urn:microsoft.com/office/officeart/2011/layout/CircleProcess"/>
    <dgm:cxn modelId="{C4933A3C-D7BE-44A3-B51E-831F294037B6}" type="presOf" srcId="{2F9037F7-544F-4F06-946A-9E10FD0A5CCD}" destId="{0C0DEA97-7C3A-4E4C-8ECC-D32BBEA28200}" srcOrd="1" destOrd="0" presId="urn:microsoft.com/office/officeart/2011/layout/CircleProcess"/>
    <dgm:cxn modelId="{381D2C67-46EF-417E-B864-EB583A181735}" srcId="{D100085E-E991-49B6-AE3F-E8029AF61AAE}" destId="{43083F8A-B025-41F6-9D52-D108E1D0C1FA}" srcOrd="0" destOrd="0" parTransId="{11CDA919-E476-4E8D-BD96-57A2D5652A06}" sibTransId="{92D13B2A-F604-463E-A72D-AE562C221236}"/>
    <dgm:cxn modelId="{620C6A4E-4AFB-43DA-9076-2E38AE0AC602}" type="presOf" srcId="{2F9037F7-544F-4F06-946A-9E10FD0A5CCD}" destId="{DA7A995A-30B7-4894-A9D6-3BEB3D54BF67}" srcOrd="0" destOrd="0" presId="urn:microsoft.com/office/officeart/2011/layout/CircleProcess"/>
    <dgm:cxn modelId="{B05F7D72-60AC-4BCD-8462-8650D6F81B61}" type="presOf" srcId="{43083F8A-B025-41F6-9D52-D108E1D0C1FA}" destId="{78A6F1E2-40B0-4940-A46E-F19403A133B3}" srcOrd="1" destOrd="0" presId="urn:microsoft.com/office/officeart/2011/layout/CircleProcess"/>
    <dgm:cxn modelId="{14F4538B-A3EF-4930-8D0C-B08B55B32129}" srcId="{D100085E-E991-49B6-AE3F-E8029AF61AAE}" destId="{8899D43C-F43D-41C5-9F53-FBE0814BE3DB}" srcOrd="3" destOrd="0" parTransId="{0F079216-049D-4F21-84B2-04D8C391FDEB}" sibTransId="{E1BC7ACF-0CE7-46B5-83DE-45D0FE153AFB}"/>
    <dgm:cxn modelId="{D90BAA9B-413D-48E8-B530-189C375F6218}" type="presOf" srcId="{D100085E-E991-49B6-AE3F-E8029AF61AAE}" destId="{9B7B434E-7C78-469A-B073-2F896CCB490E}" srcOrd="0" destOrd="0" presId="urn:microsoft.com/office/officeart/2011/layout/CircleProcess"/>
    <dgm:cxn modelId="{726791BD-FA04-4842-AB5E-48E1F7689A45}" srcId="{D100085E-E991-49B6-AE3F-E8029AF61AAE}" destId="{2F9037F7-544F-4F06-946A-9E10FD0A5CCD}" srcOrd="2" destOrd="0" parTransId="{B1217161-EF4C-4050-94AB-67B764BE63F4}" sibTransId="{E658F042-C9F1-4F3A-84BC-3DF74C4EB205}"/>
    <dgm:cxn modelId="{DA8877D5-B403-499E-BC8C-0E9692748D39}" type="presOf" srcId="{8899D43C-F43D-41C5-9F53-FBE0814BE3DB}" destId="{9091F50E-9708-4A6C-9DD5-1C77256C1E88}" srcOrd="1" destOrd="0" presId="urn:microsoft.com/office/officeart/2011/layout/CircleProcess"/>
    <dgm:cxn modelId="{7B3FD1D8-FCB0-433B-ABA8-C79094B50D81}" type="presOf" srcId="{43083F8A-B025-41F6-9D52-D108E1D0C1FA}" destId="{17A69923-1E5F-4444-856A-F13457C423E5}" srcOrd="0" destOrd="0" presId="urn:microsoft.com/office/officeart/2011/layout/CircleProcess"/>
    <dgm:cxn modelId="{B0F535DA-F96B-4C51-929E-0FA59F048707}" type="presOf" srcId="{8899D43C-F43D-41C5-9F53-FBE0814BE3DB}" destId="{57574B5E-CDC7-4B87-B83A-C1F536A9ACC6}" srcOrd="0" destOrd="0" presId="urn:microsoft.com/office/officeart/2011/layout/CircleProcess"/>
    <dgm:cxn modelId="{99754927-98D3-424E-A798-666FDBF162F9}" type="presParOf" srcId="{9B7B434E-7C78-469A-B073-2F896CCB490E}" destId="{0DC2F74A-13F5-4142-A748-39971A352B4F}" srcOrd="0" destOrd="0" presId="urn:microsoft.com/office/officeart/2011/layout/CircleProcess"/>
    <dgm:cxn modelId="{C9620B33-CEFE-4A01-8733-5C408597E659}" type="presParOf" srcId="{0DC2F74A-13F5-4142-A748-39971A352B4F}" destId="{DE64D3F5-4E40-4A28-91F7-C23D6A7F3692}" srcOrd="0" destOrd="0" presId="urn:microsoft.com/office/officeart/2011/layout/CircleProcess"/>
    <dgm:cxn modelId="{7C6140BB-FBC1-401B-9525-896E6ADCE20E}" type="presParOf" srcId="{9B7B434E-7C78-469A-B073-2F896CCB490E}" destId="{175DEC05-A64A-4E58-A44D-BBBD2B5D263D}" srcOrd="1" destOrd="0" presId="urn:microsoft.com/office/officeart/2011/layout/CircleProcess"/>
    <dgm:cxn modelId="{06D4401F-1E03-4BAD-88AD-CD425D191C6B}" type="presParOf" srcId="{175DEC05-A64A-4E58-A44D-BBBD2B5D263D}" destId="{57574B5E-CDC7-4B87-B83A-C1F536A9ACC6}" srcOrd="0" destOrd="0" presId="urn:microsoft.com/office/officeart/2011/layout/CircleProcess"/>
    <dgm:cxn modelId="{E592A242-99CD-40B3-91D0-83459F7BD906}" type="presParOf" srcId="{9B7B434E-7C78-469A-B073-2F896CCB490E}" destId="{9091F50E-9708-4A6C-9DD5-1C77256C1E88}" srcOrd="2" destOrd="0" presId="urn:microsoft.com/office/officeart/2011/layout/CircleProcess"/>
    <dgm:cxn modelId="{87F9468C-60FA-405C-A33B-5F679F6E9F67}" type="presParOf" srcId="{9B7B434E-7C78-469A-B073-2F896CCB490E}" destId="{CBAA03A3-446E-4D2A-BEED-2AA390649948}" srcOrd="3" destOrd="0" presId="urn:microsoft.com/office/officeart/2011/layout/CircleProcess"/>
    <dgm:cxn modelId="{FBE978E7-ED6F-405F-A6EE-9E3A90D525C4}" type="presParOf" srcId="{CBAA03A3-446E-4D2A-BEED-2AA390649948}" destId="{552DA034-522C-46FD-A1AA-0E95F55E0E2F}" srcOrd="0" destOrd="0" presId="urn:microsoft.com/office/officeart/2011/layout/CircleProcess"/>
    <dgm:cxn modelId="{1E865BBA-4A66-4A81-8E24-6980CD73CEB7}" type="presParOf" srcId="{9B7B434E-7C78-469A-B073-2F896CCB490E}" destId="{C2FAFA64-B8DC-4E13-8648-CFFDD7632C40}" srcOrd="4" destOrd="0" presId="urn:microsoft.com/office/officeart/2011/layout/CircleProcess"/>
    <dgm:cxn modelId="{BE83641C-7BFC-4B32-B89E-28E7386D81BE}" type="presParOf" srcId="{C2FAFA64-B8DC-4E13-8648-CFFDD7632C40}" destId="{DA7A995A-30B7-4894-A9D6-3BEB3D54BF67}" srcOrd="0" destOrd="0" presId="urn:microsoft.com/office/officeart/2011/layout/CircleProcess"/>
    <dgm:cxn modelId="{983B20A2-B915-4044-AEC7-EF5B655C7F1A}" type="presParOf" srcId="{9B7B434E-7C78-469A-B073-2F896CCB490E}" destId="{0C0DEA97-7C3A-4E4C-8ECC-D32BBEA28200}" srcOrd="5" destOrd="0" presId="urn:microsoft.com/office/officeart/2011/layout/CircleProcess"/>
    <dgm:cxn modelId="{B83C8BDF-04C8-4C59-89CA-CCB2D7839B72}" type="presParOf" srcId="{9B7B434E-7C78-469A-B073-2F896CCB490E}" destId="{ADB3E350-EA83-4147-A0F0-42FE78CDAA9E}" srcOrd="6" destOrd="0" presId="urn:microsoft.com/office/officeart/2011/layout/CircleProcess"/>
    <dgm:cxn modelId="{21CD2737-219A-469D-878D-96C74B7642CB}" type="presParOf" srcId="{ADB3E350-EA83-4147-A0F0-42FE78CDAA9E}" destId="{1E6941E9-B452-4120-94C1-12BA0DAB355D}" srcOrd="0" destOrd="0" presId="urn:microsoft.com/office/officeart/2011/layout/CircleProcess"/>
    <dgm:cxn modelId="{FC782720-07B1-4378-A0D7-AFA9A7176E18}" type="presParOf" srcId="{9B7B434E-7C78-469A-B073-2F896CCB490E}" destId="{4C455F3B-10A3-4830-88C0-47377A6C204F}" srcOrd="7" destOrd="0" presId="urn:microsoft.com/office/officeart/2011/layout/CircleProcess"/>
    <dgm:cxn modelId="{1D8BA005-AA4D-4D20-97B9-3B5721B5F385}" type="presParOf" srcId="{4C455F3B-10A3-4830-88C0-47377A6C204F}" destId="{8CFAF97C-4421-483B-B96C-72467A52D621}" srcOrd="0" destOrd="0" presId="urn:microsoft.com/office/officeart/2011/layout/CircleProcess"/>
    <dgm:cxn modelId="{7B71F5C7-B3F4-4C43-8D94-F3C0B7F87398}" type="presParOf" srcId="{9B7B434E-7C78-469A-B073-2F896CCB490E}" destId="{17624FBD-7DEB-49A3-BF60-9A55C3668E78}" srcOrd="8" destOrd="0" presId="urn:microsoft.com/office/officeart/2011/layout/CircleProcess"/>
    <dgm:cxn modelId="{59282347-2E7E-4A79-B3B3-C01B3F16E67C}" type="presParOf" srcId="{9B7B434E-7C78-469A-B073-2F896CCB490E}" destId="{EB86BE43-4EE5-4B70-BDED-B1EAE2D66EAD}" srcOrd="9" destOrd="0" presId="urn:microsoft.com/office/officeart/2011/layout/CircleProcess"/>
    <dgm:cxn modelId="{129BD058-B105-4FE5-8AA2-FE7D9E3DF259}" type="presParOf" srcId="{EB86BE43-4EE5-4B70-BDED-B1EAE2D66EAD}" destId="{4AC223DF-4102-4C5C-B3EC-F855C74ACBFF}" srcOrd="0" destOrd="0" presId="urn:microsoft.com/office/officeart/2011/layout/CircleProcess"/>
    <dgm:cxn modelId="{04757DAB-1DC2-433E-8AB2-12F986D6E219}" type="presParOf" srcId="{9B7B434E-7C78-469A-B073-2F896CCB490E}" destId="{CD237B39-AFC8-42EC-8296-39692B59981E}" srcOrd="10" destOrd="0" presId="urn:microsoft.com/office/officeart/2011/layout/CircleProcess"/>
    <dgm:cxn modelId="{96AAFB5B-12A1-403F-A9AF-EE6029E8EBF3}" type="presParOf" srcId="{CD237B39-AFC8-42EC-8296-39692B59981E}" destId="{17A69923-1E5F-4444-856A-F13457C423E5}" srcOrd="0" destOrd="0" presId="urn:microsoft.com/office/officeart/2011/layout/CircleProcess"/>
    <dgm:cxn modelId="{710AB822-762B-48A0-A8F4-D87EA3F9D69C}" type="presParOf" srcId="{9B7B434E-7C78-469A-B073-2F896CCB490E}" destId="{78A6F1E2-40B0-4940-A46E-F19403A133B3}"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CC32EB-B380-48BA-ABC8-BF3EEB981211}"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A2BDF005-8994-45B3-9E58-B172B782BB76}">
      <dgm:prSet phldrT="[Text]" custT="1"/>
      <dgm:spPr/>
      <dgm:t>
        <a:bodyPr/>
        <a:lstStyle/>
        <a:p>
          <a:endParaRPr lang="en-US" sz="1200">
            <a:latin typeface="Calibri" panose="020F0502020204030204" pitchFamily="34" charset="0"/>
            <a:cs typeface="Calibri" panose="020F0502020204030204" pitchFamily="34" charset="0"/>
          </a:endParaRPr>
        </a:p>
      </dgm:t>
    </dgm:pt>
    <dgm:pt modelId="{ED54D0B7-EBEC-42C2-BA98-8F8B5E1BAA1E}" type="parTrans" cxnId="{765190BF-A5D7-4ECA-BDD6-BD99468DE288}">
      <dgm:prSet/>
      <dgm:spPr/>
      <dgm:t>
        <a:bodyPr/>
        <a:lstStyle/>
        <a:p>
          <a:endParaRPr lang="en-US">
            <a:latin typeface="Calibri" panose="020F0502020204030204" pitchFamily="34" charset="0"/>
            <a:cs typeface="Calibri" panose="020F0502020204030204" pitchFamily="34" charset="0"/>
          </a:endParaRPr>
        </a:p>
      </dgm:t>
    </dgm:pt>
    <dgm:pt modelId="{F0BE4906-EEE0-4848-AB26-B4725C4731AC}" type="sibTrans" cxnId="{765190BF-A5D7-4ECA-BDD6-BD99468DE288}">
      <dgm:prSet/>
      <dgm:spPr/>
      <dgm:t>
        <a:bodyPr/>
        <a:lstStyle/>
        <a:p>
          <a:endParaRPr lang="en-US">
            <a:latin typeface="Calibri" panose="020F0502020204030204" pitchFamily="34" charset="0"/>
            <a:cs typeface="Calibri" panose="020F0502020204030204" pitchFamily="34" charset="0"/>
          </a:endParaRPr>
        </a:p>
      </dgm:t>
    </dgm:pt>
    <dgm:pt modelId="{1EEAAD92-C763-4188-B40C-1253E030008C}">
      <dgm:prSet phldrT="[Text]"/>
      <dgm:spPr/>
      <dgm:t>
        <a:bodyPr/>
        <a:lstStyle/>
        <a:p>
          <a:pPr>
            <a:buFontTx/>
            <a:buNone/>
          </a:pPr>
          <a:r>
            <a:rPr lang="en-US">
              <a:latin typeface="Calibri" panose="020F0502020204030204" pitchFamily="34" charset="0"/>
              <a:cs typeface="Calibri" panose="020F0502020204030204" pitchFamily="34" charset="0"/>
            </a:rPr>
            <a:t>   Project team including Prime Applicant and proposed partner organizations;</a:t>
          </a:r>
        </a:p>
      </dgm:t>
    </dgm:pt>
    <dgm:pt modelId="{3E3AC1D1-1490-43F9-AE5F-F45C619AA157}" type="parTrans" cxnId="{6D64759A-C453-4822-B50D-6C7570015678}">
      <dgm:prSet/>
      <dgm:spPr/>
      <dgm:t>
        <a:bodyPr/>
        <a:lstStyle/>
        <a:p>
          <a:endParaRPr lang="en-US">
            <a:latin typeface="Calibri" panose="020F0502020204030204" pitchFamily="34" charset="0"/>
            <a:cs typeface="Calibri" panose="020F0502020204030204" pitchFamily="34" charset="0"/>
          </a:endParaRPr>
        </a:p>
      </dgm:t>
    </dgm:pt>
    <dgm:pt modelId="{CA42AE8D-0E37-4EA8-A26A-B1E3B6D61B08}" type="sibTrans" cxnId="{6D64759A-C453-4822-B50D-6C7570015678}">
      <dgm:prSet/>
      <dgm:spPr/>
      <dgm:t>
        <a:bodyPr/>
        <a:lstStyle/>
        <a:p>
          <a:endParaRPr lang="en-US">
            <a:latin typeface="Calibri" panose="020F0502020204030204" pitchFamily="34" charset="0"/>
            <a:cs typeface="Calibri" panose="020F0502020204030204" pitchFamily="34" charset="0"/>
          </a:endParaRPr>
        </a:p>
      </dgm:t>
    </dgm:pt>
    <dgm:pt modelId="{E5BFB833-C869-47DF-BC96-F355684274B0}">
      <dgm:prSet phldrT="[Text]" custT="1"/>
      <dgm:spPr/>
      <dgm:t>
        <a:bodyPr/>
        <a:lstStyle/>
        <a:p>
          <a:endParaRPr lang="en-US" sz="1200">
            <a:latin typeface="Calibri" panose="020F0502020204030204" pitchFamily="34" charset="0"/>
            <a:cs typeface="Calibri" panose="020F0502020204030204" pitchFamily="34" charset="0"/>
          </a:endParaRPr>
        </a:p>
      </dgm:t>
    </dgm:pt>
    <dgm:pt modelId="{96D37822-2FBA-4165-892B-BB1079C55DD5}" type="parTrans" cxnId="{12C5716F-E4F5-48B6-B00C-DFFDCD3B18D2}">
      <dgm:prSet/>
      <dgm:spPr/>
      <dgm:t>
        <a:bodyPr/>
        <a:lstStyle/>
        <a:p>
          <a:endParaRPr lang="en-US">
            <a:latin typeface="Calibri" panose="020F0502020204030204" pitchFamily="34" charset="0"/>
            <a:cs typeface="Calibri" panose="020F0502020204030204" pitchFamily="34" charset="0"/>
          </a:endParaRPr>
        </a:p>
      </dgm:t>
    </dgm:pt>
    <dgm:pt modelId="{0BF460D6-5507-499B-982E-CCC831BA4B46}" type="sibTrans" cxnId="{12C5716F-E4F5-48B6-B00C-DFFDCD3B18D2}">
      <dgm:prSet/>
      <dgm:spPr/>
      <dgm:t>
        <a:bodyPr/>
        <a:lstStyle/>
        <a:p>
          <a:endParaRPr lang="en-US">
            <a:latin typeface="Calibri" panose="020F0502020204030204" pitchFamily="34" charset="0"/>
            <a:cs typeface="Calibri" panose="020F0502020204030204" pitchFamily="34" charset="0"/>
          </a:endParaRPr>
        </a:p>
      </dgm:t>
    </dgm:pt>
    <dgm:pt modelId="{EEEBCD65-1B90-4826-A921-DE335D128557}">
      <dgm:prSet phldrT="[Text]"/>
      <dgm:spPr/>
      <dgm:t>
        <a:bodyPr/>
        <a:lstStyle/>
        <a:p>
          <a:pPr>
            <a:buFontTx/>
            <a:buNone/>
          </a:pPr>
          <a:r>
            <a:rPr lang="en-US">
              <a:latin typeface="Calibri" panose="020F0502020204030204" pitchFamily="34" charset="0"/>
              <a:cs typeface="Calibri" panose="020F0502020204030204" pitchFamily="34" charset="0"/>
            </a:rPr>
            <a:t>   Approach to recruiting sub-recipient building efficiency projects, including any organizational and building evaluation processes;</a:t>
          </a:r>
        </a:p>
      </dgm:t>
    </dgm:pt>
    <dgm:pt modelId="{7C4DD33A-E7C8-4C6D-B000-9F07EE91027B}" type="parTrans" cxnId="{7D1CE3C1-9653-40BC-B978-72BBEA575303}">
      <dgm:prSet/>
      <dgm:spPr/>
      <dgm:t>
        <a:bodyPr/>
        <a:lstStyle/>
        <a:p>
          <a:endParaRPr lang="en-US">
            <a:latin typeface="Calibri" panose="020F0502020204030204" pitchFamily="34" charset="0"/>
            <a:cs typeface="Calibri" panose="020F0502020204030204" pitchFamily="34" charset="0"/>
          </a:endParaRPr>
        </a:p>
      </dgm:t>
    </dgm:pt>
    <dgm:pt modelId="{98F46C20-853F-47AD-94C5-1354397663F4}" type="sibTrans" cxnId="{7D1CE3C1-9653-40BC-B978-72BBEA575303}">
      <dgm:prSet/>
      <dgm:spPr/>
      <dgm:t>
        <a:bodyPr/>
        <a:lstStyle/>
        <a:p>
          <a:endParaRPr lang="en-US">
            <a:latin typeface="Calibri" panose="020F0502020204030204" pitchFamily="34" charset="0"/>
            <a:cs typeface="Calibri" panose="020F0502020204030204" pitchFamily="34" charset="0"/>
          </a:endParaRPr>
        </a:p>
      </dgm:t>
    </dgm:pt>
    <dgm:pt modelId="{E29A915A-8254-4003-9DB4-A8EC97BEEF0E}">
      <dgm:prSet phldrT="[Text]"/>
      <dgm:spPr/>
      <dgm:t>
        <a:bodyPr/>
        <a:lstStyle/>
        <a:p>
          <a:pPr>
            <a:buFontTx/>
            <a:buNone/>
          </a:pPr>
          <a:r>
            <a:rPr lang="en-US">
              <a:latin typeface="Calibri" panose="020F0502020204030204" pitchFamily="34" charset="0"/>
              <a:cs typeface="Calibri" panose="020F0502020204030204" pitchFamily="34" charset="0"/>
            </a:rPr>
            <a:t>   Plan for providing technical and administrative assistance to subrecipients;</a:t>
          </a:r>
        </a:p>
      </dgm:t>
    </dgm:pt>
    <dgm:pt modelId="{1DE15EE1-739A-4C4A-8A03-64B78B2C1C35}" type="parTrans" cxnId="{A1F6AB1E-E9B7-4A63-AFFB-99726F391F4E}">
      <dgm:prSet/>
      <dgm:spPr/>
      <dgm:t>
        <a:bodyPr/>
        <a:lstStyle/>
        <a:p>
          <a:endParaRPr lang="en-US">
            <a:latin typeface="Calibri" panose="020F0502020204030204" pitchFamily="34" charset="0"/>
            <a:cs typeface="Calibri" panose="020F0502020204030204" pitchFamily="34" charset="0"/>
          </a:endParaRPr>
        </a:p>
      </dgm:t>
    </dgm:pt>
    <dgm:pt modelId="{1388EAF0-3A62-49D5-9BDD-BAD484F7F5FE}" type="sibTrans" cxnId="{A1F6AB1E-E9B7-4A63-AFFB-99726F391F4E}">
      <dgm:prSet/>
      <dgm:spPr/>
      <dgm:t>
        <a:bodyPr/>
        <a:lstStyle/>
        <a:p>
          <a:endParaRPr lang="en-US">
            <a:latin typeface="Calibri" panose="020F0502020204030204" pitchFamily="34" charset="0"/>
            <a:cs typeface="Calibri" panose="020F0502020204030204" pitchFamily="34" charset="0"/>
          </a:endParaRPr>
        </a:p>
      </dgm:t>
    </dgm:pt>
    <dgm:pt modelId="{62392788-426F-4A34-8EF6-C409BF73F0CB}">
      <dgm:prSet phldrT="[Text]"/>
      <dgm:spPr/>
      <dgm:t>
        <a:bodyPr/>
        <a:lstStyle/>
        <a:p>
          <a:pPr>
            <a:buNone/>
          </a:pPr>
          <a:r>
            <a:rPr lang="en-US">
              <a:latin typeface="Calibri" panose="020F0502020204030204" pitchFamily="34" charset="0"/>
              <a:cs typeface="Calibri" panose="020F0502020204030204" pitchFamily="34" charset="0"/>
            </a:rPr>
            <a:t>   Project management approach, including measurement and verification approach for the portfolio building efficiency projects; and </a:t>
          </a:r>
        </a:p>
      </dgm:t>
    </dgm:pt>
    <dgm:pt modelId="{F5C24696-872F-4571-BF5B-CBB779F49E72}" type="parTrans" cxnId="{331D6563-6DC0-419B-AB1D-8A8C135F5DC9}">
      <dgm:prSet/>
      <dgm:spPr/>
      <dgm:t>
        <a:bodyPr/>
        <a:lstStyle/>
        <a:p>
          <a:endParaRPr lang="en-US">
            <a:latin typeface="Calibri" panose="020F0502020204030204" pitchFamily="34" charset="0"/>
            <a:cs typeface="Calibri" panose="020F0502020204030204" pitchFamily="34" charset="0"/>
          </a:endParaRPr>
        </a:p>
      </dgm:t>
    </dgm:pt>
    <dgm:pt modelId="{E742C44A-7488-4FD4-AA20-453EDC22ABA9}" type="sibTrans" cxnId="{331D6563-6DC0-419B-AB1D-8A8C135F5DC9}">
      <dgm:prSet/>
      <dgm:spPr/>
      <dgm:t>
        <a:bodyPr/>
        <a:lstStyle/>
        <a:p>
          <a:endParaRPr lang="en-US">
            <a:latin typeface="Calibri" panose="020F0502020204030204" pitchFamily="34" charset="0"/>
            <a:cs typeface="Calibri" panose="020F0502020204030204" pitchFamily="34" charset="0"/>
          </a:endParaRPr>
        </a:p>
      </dgm:t>
    </dgm:pt>
    <dgm:pt modelId="{0447E241-27A7-497C-AA88-B2A1A2261C86}">
      <dgm:prSet phldrT="[Text]"/>
      <dgm:spPr/>
      <dgm:t>
        <a:bodyPr/>
        <a:lstStyle/>
        <a:p>
          <a:pPr>
            <a:buFontTx/>
            <a:buNone/>
          </a:pPr>
          <a:endParaRPr lang="en-US">
            <a:latin typeface="Calibri" panose="020F0502020204030204" pitchFamily="34" charset="0"/>
            <a:cs typeface="Calibri" panose="020F0502020204030204" pitchFamily="34" charset="0"/>
          </a:endParaRPr>
        </a:p>
      </dgm:t>
    </dgm:pt>
    <dgm:pt modelId="{45A37F21-F5A3-450F-9BD2-D620EDA82CC6}" type="parTrans" cxnId="{68FC467E-EAE9-4152-B34E-A36DDA979110}">
      <dgm:prSet/>
      <dgm:spPr/>
      <dgm:t>
        <a:bodyPr/>
        <a:lstStyle/>
        <a:p>
          <a:endParaRPr lang="en-US"/>
        </a:p>
      </dgm:t>
    </dgm:pt>
    <dgm:pt modelId="{8F88AA0B-B9F6-44A3-A81E-97148218C76C}" type="sibTrans" cxnId="{68FC467E-EAE9-4152-B34E-A36DDA979110}">
      <dgm:prSet/>
      <dgm:spPr/>
      <dgm:t>
        <a:bodyPr/>
        <a:lstStyle/>
        <a:p>
          <a:endParaRPr lang="en-US"/>
        </a:p>
      </dgm:t>
    </dgm:pt>
    <dgm:pt modelId="{B8D6D099-BC66-43E9-B9A3-77C5B2B01A11}">
      <dgm:prSet phldrT="[Text]"/>
      <dgm:spPr/>
      <dgm:t>
        <a:bodyPr/>
        <a:lstStyle/>
        <a:p>
          <a:pPr>
            <a:buNone/>
          </a:pPr>
          <a:endParaRPr lang="en-US">
            <a:latin typeface="Calibri" panose="020F0502020204030204" pitchFamily="34" charset="0"/>
            <a:cs typeface="Calibri" panose="020F0502020204030204" pitchFamily="34" charset="0"/>
          </a:endParaRPr>
        </a:p>
      </dgm:t>
    </dgm:pt>
    <dgm:pt modelId="{C72AEE16-45E0-4D33-97DC-DA7CF55DC246}" type="parTrans" cxnId="{9EFB06E1-176D-440D-9821-49CCF11CC2D6}">
      <dgm:prSet/>
      <dgm:spPr/>
      <dgm:t>
        <a:bodyPr/>
        <a:lstStyle/>
        <a:p>
          <a:endParaRPr lang="en-US"/>
        </a:p>
      </dgm:t>
    </dgm:pt>
    <dgm:pt modelId="{EF892AA2-4BED-4BE4-9A91-7669F412AA76}" type="sibTrans" cxnId="{9EFB06E1-176D-440D-9821-49CCF11CC2D6}">
      <dgm:prSet/>
      <dgm:spPr/>
      <dgm:t>
        <a:bodyPr/>
        <a:lstStyle/>
        <a:p>
          <a:endParaRPr lang="en-US"/>
        </a:p>
      </dgm:t>
    </dgm:pt>
    <dgm:pt modelId="{C35809B4-67C4-4A2E-B514-977B34A0E7E2}">
      <dgm:prSet phldrT="[Text]"/>
      <dgm:spPr/>
      <dgm:t>
        <a:bodyPr/>
        <a:lstStyle/>
        <a:p>
          <a:r>
            <a:rPr lang="en-US">
              <a:latin typeface="Calibri" panose="020F0502020204030204" pitchFamily="34" charset="0"/>
              <a:cs typeface="Calibri" panose="020F0502020204030204" pitchFamily="34" charset="0"/>
            </a:rPr>
            <a:t>Plan to leverage funds, achieve economies of scale, and lay groundwork for enduring impact beyond the period of performance.</a:t>
          </a:r>
        </a:p>
      </dgm:t>
    </dgm:pt>
    <dgm:pt modelId="{220F0409-FE5C-49B7-9624-E2174F9F7F71}" type="sibTrans" cxnId="{F084E19B-B0D2-4CE9-AA45-161BD4FC9E15}">
      <dgm:prSet/>
      <dgm:spPr/>
      <dgm:t>
        <a:bodyPr/>
        <a:lstStyle/>
        <a:p>
          <a:endParaRPr lang="en-US"/>
        </a:p>
      </dgm:t>
    </dgm:pt>
    <dgm:pt modelId="{04461C46-9DA4-43D4-91BD-EE99529EBBF5}" type="parTrans" cxnId="{F084E19B-B0D2-4CE9-AA45-161BD4FC9E15}">
      <dgm:prSet/>
      <dgm:spPr/>
      <dgm:t>
        <a:bodyPr/>
        <a:lstStyle/>
        <a:p>
          <a:endParaRPr lang="en-US"/>
        </a:p>
      </dgm:t>
    </dgm:pt>
    <dgm:pt modelId="{03BE83DD-0713-4826-974A-3ED4ED75A372}">
      <dgm:prSet phldrT="[Text]"/>
      <dgm:spPr/>
      <dgm:t>
        <a:bodyPr/>
        <a:lstStyle/>
        <a:p>
          <a:endParaRPr lang="en-US">
            <a:latin typeface="Calibri" panose="020F0502020204030204" pitchFamily="34" charset="0"/>
            <a:cs typeface="Calibri" panose="020F0502020204030204" pitchFamily="34" charset="0"/>
          </a:endParaRPr>
        </a:p>
      </dgm:t>
    </dgm:pt>
    <dgm:pt modelId="{7C354647-6FB6-48CC-9C8C-01073BA05E1F}" type="sibTrans" cxnId="{BCBB58FF-43FB-4D9C-B252-81BC00028C04}">
      <dgm:prSet/>
      <dgm:spPr/>
      <dgm:t>
        <a:bodyPr/>
        <a:lstStyle/>
        <a:p>
          <a:endParaRPr lang="en-US"/>
        </a:p>
      </dgm:t>
    </dgm:pt>
    <dgm:pt modelId="{91FA5E29-C54C-45BE-AA68-AEC57A83B057}" type="parTrans" cxnId="{BCBB58FF-43FB-4D9C-B252-81BC00028C04}">
      <dgm:prSet/>
      <dgm:spPr/>
      <dgm:t>
        <a:bodyPr/>
        <a:lstStyle/>
        <a:p>
          <a:endParaRPr lang="en-US"/>
        </a:p>
      </dgm:t>
    </dgm:pt>
    <dgm:pt modelId="{8D197516-BD83-421C-9AFA-A39DD1166C52}" type="pres">
      <dgm:prSet presAssocID="{9BCC32EB-B380-48BA-ABC8-BF3EEB981211}" presName="linearFlow" presStyleCnt="0">
        <dgm:presLayoutVars>
          <dgm:dir/>
          <dgm:animLvl val="lvl"/>
          <dgm:resizeHandles val="exact"/>
        </dgm:presLayoutVars>
      </dgm:prSet>
      <dgm:spPr/>
    </dgm:pt>
    <dgm:pt modelId="{A70902FB-08FA-4AC4-9910-87FC5C03D8AF}" type="pres">
      <dgm:prSet presAssocID="{A2BDF005-8994-45B3-9E58-B172B782BB76}" presName="composite" presStyleCnt="0"/>
      <dgm:spPr/>
    </dgm:pt>
    <dgm:pt modelId="{3C706627-2C2C-43A3-9E67-091DFB2D798D}" type="pres">
      <dgm:prSet presAssocID="{A2BDF005-8994-45B3-9E58-B172B782BB76}" presName="parentText" presStyleLbl="alignNode1" presStyleIdx="0" presStyleCnt="5">
        <dgm:presLayoutVars>
          <dgm:chMax val="1"/>
          <dgm:bulletEnabled val="1"/>
        </dgm:presLayoutVars>
      </dgm:prSet>
      <dgm:spPr/>
    </dgm:pt>
    <dgm:pt modelId="{9F47818F-C326-44F9-89E0-5311A773D37B}" type="pres">
      <dgm:prSet presAssocID="{A2BDF005-8994-45B3-9E58-B172B782BB76}" presName="descendantText" presStyleLbl="alignAcc1" presStyleIdx="0" presStyleCnt="5">
        <dgm:presLayoutVars>
          <dgm:bulletEnabled val="1"/>
        </dgm:presLayoutVars>
      </dgm:prSet>
      <dgm:spPr/>
    </dgm:pt>
    <dgm:pt modelId="{5833697D-8D84-4BFC-8828-3BCBE5A1525A}" type="pres">
      <dgm:prSet presAssocID="{F0BE4906-EEE0-4848-AB26-B4725C4731AC}" presName="sp" presStyleCnt="0"/>
      <dgm:spPr/>
    </dgm:pt>
    <dgm:pt modelId="{FF28ABB5-F742-40CD-84CE-DB5BE25D146E}" type="pres">
      <dgm:prSet presAssocID="{E5BFB833-C869-47DF-BC96-F355684274B0}" presName="composite" presStyleCnt="0"/>
      <dgm:spPr/>
    </dgm:pt>
    <dgm:pt modelId="{653667DC-CFCF-4518-BB69-C4B513A6ECEC}" type="pres">
      <dgm:prSet presAssocID="{E5BFB833-C869-47DF-BC96-F355684274B0}" presName="parentText" presStyleLbl="alignNode1" presStyleIdx="1" presStyleCnt="5">
        <dgm:presLayoutVars>
          <dgm:chMax val="1"/>
          <dgm:bulletEnabled val="1"/>
        </dgm:presLayoutVars>
      </dgm:prSet>
      <dgm:spPr/>
    </dgm:pt>
    <dgm:pt modelId="{37FE75DD-9B78-4933-8271-738520EC5A67}" type="pres">
      <dgm:prSet presAssocID="{E5BFB833-C869-47DF-BC96-F355684274B0}" presName="descendantText" presStyleLbl="alignAcc1" presStyleIdx="1" presStyleCnt="5">
        <dgm:presLayoutVars>
          <dgm:bulletEnabled val="1"/>
        </dgm:presLayoutVars>
      </dgm:prSet>
      <dgm:spPr/>
    </dgm:pt>
    <dgm:pt modelId="{C6A8DDE0-9A90-40D4-A939-FD38AC003971}" type="pres">
      <dgm:prSet presAssocID="{0BF460D6-5507-499B-982E-CCC831BA4B46}" presName="sp" presStyleCnt="0"/>
      <dgm:spPr/>
    </dgm:pt>
    <dgm:pt modelId="{B457E33F-6C54-48A4-9E52-4C59B57969A9}" type="pres">
      <dgm:prSet presAssocID="{0447E241-27A7-497C-AA88-B2A1A2261C86}" presName="composite" presStyleCnt="0"/>
      <dgm:spPr/>
    </dgm:pt>
    <dgm:pt modelId="{2C4598D5-8BB1-4A7E-8DB5-78C89EBEA18D}" type="pres">
      <dgm:prSet presAssocID="{0447E241-27A7-497C-AA88-B2A1A2261C86}" presName="parentText" presStyleLbl="alignNode1" presStyleIdx="2" presStyleCnt="5">
        <dgm:presLayoutVars>
          <dgm:chMax val="1"/>
          <dgm:bulletEnabled val="1"/>
        </dgm:presLayoutVars>
      </dgm:prSet>
      <dgm:spPr/>
    </dgm:pt>
    <dgm:pt modelId="{FF560954-B7F5-493F-8A38-9974A57F6677}" type="pres">
      <dgm:prSet presAssocID="{0447E241-27A7-497C-AA88-B2A1A2261C86}" presName="descendantText" presStyleLbl="alignAcc1" presStyleIdx="2" presStyleCnt="5">
        <dgm:presLayoutVars>
          <dgm:bulletEnabled val="1"/>
        </dgm:presLayoutVars>
      </dgm:prSet>
      <dgm:spPr/>
    </dgm:pt>
    <dgm:pt modelId="{FF2FC0E1-2A35-41F2-A779-F36DA3836024}" type="pres">
      <dgm:prSet presAssocID="{8F88AA0B-B9F6-44A3-A81E-97148218C76C}" presName="sp" presStyleCnt="0"/>
      <dgm:spPr/>
    </dgm:pt>
    <dgm:pt modelId="{DE8BBFA4-AEE8-432F-B478-E561059DF635}" type="pres">
      <dgm:prSet presAssocID="{B8D6D099-BC66-43E9-B9A3-77C5B2B01A11}" presName="composite" presStyleCnt="0"/>
      <dgm:spPr/>
    </dgm:pt>
    <dgm:pt modelId="{16433779-FD70-4A68-8054-B6540DB28849}" type="pres">
      <dgm:prSet presAssocID="{B8D6D099-BC66-43E9-B9A3-77C5B2B01A11}" presName="parentText" presStyleLbl="alignNode1" presStyleIdx="3" presStyleCnt="5">
        <dgm:presLayoutVars>
          <dgm:chMax val="1"/>
          <dgm:bulletEnabled val="1"/>
        </dgm:presLayoutVars>
      </dgm:prSet>
      <dgm:spPr/>
    </dgm:pt>
    <dgm:pt modelId="{D98F32D6-F07C-40F4-A927-9088FEDB0066}" type="pres">
      <dgm:prSet presAssocID="{B8D6D099-BC66-43E9-B9A3-77C5B2B01A11}" presName="descendantText" presStyleLbl="alignAcc1" presStyleIdx="3" presStyleCnt="5">
        <dgm:presLayoutVars>
          <dgm:bulletEnabled val="1"/>
        </dgm:presLayoutVars>
      </dgm:prSet>
      <dgm:spPr/>
    </dgm:pt>
    <dgm:pt modelId="{111D33EE-CF66-49F9-93C9-8057B3B4374F}" type="pres">
      <dgm:prSet presAssocID="{EF892AA2-4BED-4BE4-9A91-7669F412AA76}" presName="sp" presStyleCnt="0"/>
      <dgm:spPr/>
    </dgm:pt>
    <dgm:pt modelId="{F72C82DF-FDB2-4DBB-8246-D5845E3DC2B3}" type="pres">
      <dgm:prSet presAssocID="{03BE83DD-0713-4826-974A-3ED4ED75A372}" presName="composite" presStyleCnt="0"/>
      <dgm:spPr/>
    </dgm:pt>
    <dgm:pt modelId="{D31064D4-6153-4A24-A429-885ED168288A}" type="pres">
      <dgm:prSet presAssocID="{03BE83DD-0713-4826-974A-3ED4ED75A372}" presName="parentText" presStyleLbl="alignNode1" presStyleIdx="4" presStyleCnt="5">
        <dgm:presLayoutVars>
          <dgm:chMax val="1"/>
          <dgm:bulletEnabled val="1"/>
        </dgm:presLayoutVars>
      </dgm:prSet>
      <dgm:spPr/>
    </dgm:pt>
    <dgm:pt modelId="{272A7503-FF3E-4157-BB92-5428F2129552}" type="pres">
      <dgm:prSet presAssocID="{03BE83DD-0713-4826-974A-3ED4ED75A372}" presName="descendantText" presStyleLbl="alignAcc1" presStyleIdx="4" presStyleCnt="5">
        <dgm:presLayoutVars>
          <dgm:bulletEnabled val="1"/>
        </dgm:presLayoutVars>
      </dgm:prSet>
      <dgm:spPr/>
    </dgm:pt>
  </dgm:ptLst>
  <dgm:cxnLst>
    <dgm:cxn modelId="{A1F6AB1E-E9B7-4A63-AFFB-99726F391F4E}" srcId="{0447E241-27A7-497C-AA88-B2A1A2261C86}" destId="{E29A915A-8254-4003-9DB4-A8EC97BEEF0E}" srcOrd="0" destOrd="0" parTransId="{1DE15EE1-739A-4C4A-8A03-64B78B2C1C35}" sibTransId="{1388EAF0-3A62-49D5-9BDD-BAD484F7F5FE}"/>
    <dgm:cxn modelId="{B8BF4E24-D556-4D81-8C1B-4FC698C26B5C}" type="presOf" srcId="{03BE83DD-0713-4826-974A-3ED4ED75A372}" destId="{D31064D4-6153-4A24-A429-885ED168288A}" srcOrd="0" destOrd="0" presId="urn:microsoft.com/office/officeart/2005/8/layout/chevron2"/>
    <dgm:cxn modelId="{CC8EB43A-3FE0-41DD-B3A4-ABEA148A7C72}" type="presOf" srcId="{62392788-426F-4A34-8EF6-C409BF73F0CB}" destId="{D98F32D6-F07C-40F4-A927-9088FEDB0066}" srcOrd="0" destOrd="0" presId="urn:microsoft.com/office/officeart/2005/8/layout/chevron2"/>
    <dgm:cxn modelId="{34D22440-B388-40B9-9D3D-95F2AF4372C3}" type="presOf" srcId="{A2BDF005-8994-45B3-9E58-B172B782BB76}" destId="{3C706627-2C2C-43A3-9E67-091DFB2D798D}" srcOrd="0" destOrd="0" presId="urn:microsoft.com/office/officeart/2005/8/layout/chevron2"/>
    <dgm:cxn modelId="{331D6563-6DC0-419B-AB1D-8A8C135F5DC9}" srcId="{B8D6D099-BC66-43E9-B9A3-77C5B2B01A11}" destId="{62392788-426F-4A34-8EF6-C409BF73F0CB}" srcOrd="0" destOrd="0" parTransId="{F5C24696-872F-4571-BF5B-CBB779F49E72}" sibTransId="{E742C44A-7488-4FD4-AA20-453EDC22ABA9}"/>
    <dgm:cxn modelId="{F4D3866E-98E9-4427-AC71-F48F1BBEC22D}" type="presOf" srcId="{1EEAAD92-C763-4188-B40C-1253E030008C}" destId="{9F47818F-C326-44F9-89E0-5311A773D37B}" srcOrd="0" destOrd="0" presId="urn:microsoft.com/office/officeart/2005/8/layout/chevron2"/>
    <dgm:cxn modelId="{B113FF4E-EABA-4A49-BA41-77EF05AC2390}" type="presOf" srcId="{C35809B4-67C4-4A2E-B514-977B34A0E7E2}" destId="{272A7503-FF3E-4157-BB92-5428F2129552}" srcOrd="0" destOrd="0" presId="urn:microsoft.com/office/officeart/2005/8/layout/chevron2"/>
    <dgm:cxn modelId="{12C5716F-E4F5-48B6-B00C-DFFDCD3B18D2}" srcId="{9BCC32EB-B380-48BA-ABC8-BF3EEB981211}" destId="{E5BFB833-C869-47DF-BC96-F355684274B0}" srcOrd="1" destOrd="0" parTransId="{96D37822-2FBA-4165-892B-BB1079C55DD5}" sibTransId="{0BF460D6-5507-499B-982E-CCC831BA4B46}"/>
    <dgm:cxn modelId="{6D53D051-F45F-45B4-8187-14CD926B9B50}" type="presOf" srcId="{E5BFB833-C869-47DF-BC96-F355684274B0}" destId="{653667DC-CFCF-4518-BB69-C4B513A6ECEC}" srcOrd="0" destOrd="0" presId="urn:microsoft.com/office/officeart/2005/8/layout/chevron2"/>
    <dgm:cxn modelId="{68FC467E-EAE9-4152-B34E-A36DDA979110}" srcId="{9BCC32EB-B380-48BA-ABC8-BF3EEB981211}" destId="{0447E241-27A7-497C-AA88-B2A1A2261C86}" srcOrd="2" destOrd="0" parTransId="{45A37F21-F5A3-450F-9BD2-D620EDA82CC6}" sibTransId="{8F88AA0B-B9F6-44A3-A81E-97148218C76C}"/>
    <dgm:cxn modelId="{F2746F80-FD1B-494F-A0E5-72384869C515}" type="presOf" srcId="{B8D6D099-BC66-43E9-B9A3-77C5B2B01A11}" destId="{16433779-FD70-4A68-8054-B6540DB28849}" srcOrd="0" destOrd="0" presId="urn:microsoft.com/office/officeart/2005/8/layout/chevron2"/>
    <dgm:cxn modelId="{F5E1348C-B0B1-4453-BA46-F85B09FF84B7}" type="presOf" srcId="{9BCC32EB-B380-48BA-ABC8-BF3EEB981211}" destId="{8D197516-BD83-421C-9AFA-A39DD1166C52}" srcOrd="0" destOrd="0" presId="urn:microsoft.com/office/officeart/2005/8/layout/chevron2"/>
    <dgm:cxn modelId="{6D64759A-C453-4822-B50D-6C7570015678}" srcId="{A2BDF005-8994-45B3-9E58-B172B782BB76}" destId="{1EEAAD92-C763-4188-B40C-1253E030008C}" srcOrd="0" destOrd="0" parTransId="{3E3AC1D1-1490-43F9-AE5F-F45C619AA157}" sibTransId="{CA42AE8D-0E37-4EA8-A26A-B1E3B6D61B08}"/>
    <dgm:cxn modelId="{F084E19B-B0D2-4CE9-AA45-161BD4FC9E15}" srcId="{03BE83DD-0713-4826-974A-3ED4ED75A372}" destId="{C35809B4-67C4-4A2E-B514-977B34A0E7E2}" srcOrd="0" destOrd="0" parTransId="{04461C46-9DA4-43D4-91BD-EE99529EBBF5}" sibTransId="{220F0409-FE5C-49B7-9624-E2174F9F7F71}"/>
    <dgm:cxn modelId="{700D89AE-0ABD-4934-92A7-FF63AA9BCFF4}" type="presOf" srcId="{E29A915A-8254-4003-9DB4-A8EC97BEEF0E}" destId="{FF560954-B7F5-493F-8A38-9974A57F6677}" srcOrd="0" destOrd="0" presId="urn:microsoft.com/office/officeart/2005/8/layout/chevron2"/>
    <dgm:cxn modelId="{765190BF-A5D7-4ECA-BDD6-BD99468DE288}" srcId="{9BCC32EB-B380-48BA-ABC8-BF3EEB981211}" destId="{A2BDF005-8994-45B3-9E58-B172B782BB76}" srcOrd="0" destOrd="0" parTransId="{ED54D0B7-EBEC-42C2-BA98-8F8B5E1BAA1E}" sibTransId="{F0BE4906-EEE0-4848-AB26-B4725C4731AC}"/>
    <dgm:cxn modelId="{29F88AC0-33A0-4339-8D0D-5012445AF3E6}" type="presOf" srcId="{EEEBCD65-1B90-4826-A921-DE335D128557}" destId="{37FE75DD-9B78-4933-8271-738520EC5A67}" srcOrd="0" destOrd="0" presId="urn:microsoft.com/office/officeart/2005/8/layout/chevron2"/>
    <dgm:cxn modelId="{7D1CE3C1-9653-40BC-B978-72BBEA575303}" srcId="{E5BFB833-C869-47DF-BC96-F355684274B0}" destId="{EEEBCD65-1B90-4826-A921-DE335D128557}" srcOrd="0" destOrd="0" parTransId="{7C4DD33A-E7C8-4C6D-B000-9F07EE91027B}" sibTransId="{98F46C20-853F-47AD-94C5-1354397663F4}"/>
    <dgm:cxn modelId="{C11293CC-6FFA-4991-A281-ABB0D60E1297}" type="presOf" srcId="{0447E241-27A7-497C-AA88-B2A1A2261C86}" destId="{2C4598D5-8BB1-4A7E-8DB5-78C89EBEA18D}" srcOrd="0" destOrd="0" presId="urn:microsoft.com/office/officeart/2005/8/layout/chevron2"/>
    <dgm:cxn modelId="{9EFB06E1-176D-440D-9821-49CCF11CC2D6}" srcId="{9BCC32EB-B380-48BA-ABC8-BF3EEB981211}" destId="{B8D6D099-BC66-43E9-B9A3-77C5B2B01A11}" srcOrd="3" destOrd="0" parTransId="{C72AEE16-45E0-4D33-97DC-DA7CF55DC246}" sibTransId="{EF892AA2-4BED-4BE4-9A91-7669F412AA76}"/>
    <dgm:cxn modelId="{BCBB58FF-43FB-4D9C-B252-81BC00028C04}" srcId="{9BCC32EB-B380-48BA-ABC8-BF3EEB981211}" destId="{03BE83DD-0713-4826-974A-3ED4ED75A372}" srcOrd="4" destOrd="0" parTransId="{91FA5E29-C54C-45BE-AA68-AEC57A83B057}" sibTransId="{7C354647-6FB6-48CC-9C8C-01073BA05E1F}"/>
    <dgm:cxn modelId="{AB1EFF4D-1053-415D-9833-A27993C87B96}" type="presParOf" srcId="{8D197516-BD83-421C-9AFA-A39DD1166C52}" destId="{A70902FB-08FA-4AC4-9910-87FC5C03D8AF}" srcOrd="0" destOrd="0" presId="urn:microsoft.com/office/officeart/2005/8/layout/chevron2"/>
    <dgm:cxn modelId="{B2AD95D9-9518-41E6-A8F7-267EE51577B5}" type="presParOf" srcId="{A70902FB-08FA-4AC4-9910-87FC5C03D8AF}" destId="{3C706627-2C2C-43A3-9E67-091DFB2D798D}" srcOrd="0" destOrd="0" presId="urn:microsoft.com/office/officeart/2005/8/layout/chevron2"/>
    <dgm:cxn modelId="{3485528E-198B-4607-ADC0-7EB0BB5C4115}" type="presParOf" srcId="{A70902FB-08FA-4AC4-9910-87FC5C03D8AF}" destId="{9F47818F-C326-44F9-89E0-5311A773D37B}" srcOrd="1" destOrd="0" presId="urn:microsoft.com/office/officeart/2005/8/layout/chevron2"/>
    <dgm:cxn modelId="{13240659-27F5-4056-9D6C-C76DB079F0D1}" type="presParOf" srcId="{8D197516-BD83-421C-9AFA-A39DD1166C52}" destId="{5833697D-8D84-4BFC-8828-3BCBE5A1525A}" srcOrd="1" destOrd="0" presId="urn:microsoft.com/office/officeart/2005/8/layout/chevron2"/>
    <dgm:cxn modelId="{02F02ED6-3FF8-49EF-8C5A-587BF4DD08E4}" type="presParOf" srcId="{8D197516-BD83-421C-9AFA-A39DD1166C52}" destId="{FF28ABB5-F742-40CD-84CE-DB5BE25D146E}" srcOrd="2" destOrd="0" presId="urn:microsoft.com/office/officeart/2005/8/layout/chevron2"/>
    <dgm:cxn modelId="{C70621D4-CEA7-44EC-A86D-509F322F3501}" type="presParOf" srcId="{FF28ABB5-F742-40CD-84CE-DB5BE25D146E}" destId="{653667DC-CFCF-4518-BB69-C4B513A6ECEC}" srcOrd="0" destOrd="0" presId="urn:microsoft.com/office/officeart/2005/8/layout/chevron2"/>
    <dgm:cxn modelId="{F9750045-311B-4FC6-9BAF-686F43E3EB3B}" type="presParOf" srcId="{FF28ABB5-F742-40CD-84CE-DB5BE25D146E}" destId="{37FE75DD-9B78-4933-8271-738520EC5A67}" srcOrd="1" destOrd="0" presId="urn:microsoft.com/office/officeart/2005/8/layout/chevron2"/>
    <dgm:cxn modelId="{8AFE1F68-F698-480C-913F-1B4313F13E15}" type="presParOf" srcId="{8D197516-BD83-421C-9AFA-A39DD1166C52}" destId="{C6A8DDE0-9A90-40D4-A939-FD38AC003971}" srcOrd="3" destOrd="0" presId="urn:microsoft.com/office/officeart/2005/8/layout/chevron2"/>
    <dgm:cxn modelId="{9D7A09B6-9C25-43F4-8276-9097DA5144E1}" type="presParOf" srcId="{8D197516-BD83-421C-9AFA-A39DD1166C52}" destId="{B457E33F-6C54-48A4-9E52-4C59B57969A9}" srcOrd="4" destOrd="0" presId="urn:microsoft.com/office/officeart/2005/8/layout/chevron2"/>
    <dgm:cxn modelId="{CB463854-2BBE-4C52-9684-4E23291B3BDC}" type="presParOf" srcId="{B457E33F-6C54-48A4-9E52-4C59B57969A9}" destId="{2C4598D5-8BB1-4A7E-8DB5-78C89EBEA18D}" srcOrd="0" destOrd="0" presId="urn:microsoft.com/office/officeart/2005/8/layout/chevron2"/>
    <dgm:cxn modelId="{42A6EEA6-1BF5-4073-ACF0-8227EBB1D05E}" type="presParOf" srcId="{B457E33F-6C54-48A4-9E52-4C59B57969A9}" destId="{FF560954-B7F5-493F-8A38-9974A57F6677}" srcOrd="1" destOrd="0" presId="urn:microsoft.com/office/officeart/2005/8/layout/chevron2"/>
    <dgm:cxn modelId="{4E74BA67-7875-4AC6-8AF0-5E43DA370CF8}" type="presParOf" srcId="{8D197516-BD83-421C-9AFA-A39DD1166C52}" destId="{FF2FC0E1-2A35-41F2-A779-F36DA3836024}" srcOrd="5" destOrd="0" presId="urn:microsoft.com/office/officeart/2005/8/layout/chevron2"/>
    <dgm:cxn modelId="{B430F8AE-86A6-43C8-9020-395FAEABF709}" type="presParOf" srcId="{8D197516-BD83-421C-9AFA-A39DD1166C52}" destId="{DE8BBFA4-AEE8-432F-B478-E561059DF635}" srcOrd="6" destOrd="0" presId="urn:microsoft.com/office/officeart/2005/8/layout/chevron2"/>
    <dgm:cxn modelId="{1A007C35-2723-4CEA-8944-F69420D18104}" type="presParOf" srcId="{DE8BBFA4-AEE8-432F-B478-E561059DF635}" destId="{16433779-FD70-4A68-8054-B6540DB28849}" srcOrd="0" destOrd="0" presId="urn:microsoft.com/office/officeart/2005/8/layout/chevron2"/>
    <dgm:cxn modelId="{C7D75E87-1F75-4D04-AF96-D3A39A80672A}" type="presParOf" srcId="{DE8BBFA4-AEE8-432F-B478-E561059DF635}" destId="{D98F32D6-F07C-40F4-A927-9088FEDB0066}" srcOrd="1" destOrd="0" presId="urn:microsoft.com/office/officeart/2005/8/layout/chevron2"/>
    <dgm:cxn modelId="{916E46ED-BC4B-46A4-BC8D-040EFC89067E}" type="presParOf" srcId="{8D197516-BD83-421C-9AFA-A39DD1166C52}" destId="{111D33EE-CF66-49F9-93C9-8057B3B4374F}" srcOrd="7" destOrd="0" presId="urn:microsoft.com/office/officeart/2005/8/layout/chevron2"/>
    <dgm:cxn modelId="{2B17EF4F-B42D-4BC5-A972-3351AC894C7D}" type="presParOf" srcId="{8D197516-BD83-421C-9AFA-A39DD1166C52}" destId="{F72C82DF-FDB2-4DBB-8246-D5845E3DC2B3}" srcOrd="8" destOrd="0" presId="urn:microsoft.com/office/officeart/2005/8/layout/chevron2"/>
    <dgm:cxn modelId="{3EB66F82-DBD7-421D-AF71-57E420D614C9}" type="presParOf" srcId="{F72C82DF-FDB2-4DBB-8246-D5845E3DC2B3}" destId="{D31064D4-6153-4A24-A429-885ED168288A}" srcOrd="0" destOrd="0" presId="urn:microsoft.com/office/officeart/2005/8/layout/chevron2"/>
    <dgm:cxn modelId="{E9281793-6E37-4216-8C5F-7412EB28FD21}" type="presParOf" srcId="{F72C82DF-FDB2-4DBB-8246-D5845E3DC2B3}" destId="{272A7503-FF3E-4157-BB92-5428F212955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344163-0788-4B09-BA93-806D4083EA0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242249E-C995-425D-A344-A48FDC301C9A}">
      <dgm:prSet phldrT="[Text]" custT="1"/>
      <dgm:spPr/>
      <dgm:t>
        <a:bodyPr/>
        <a:lstStyle/>
        <a:p>
          <a:r>
            <a:rPr lang="en-US" sz="1600">
              <a:latin typeface="+mn-lt"/>
              <a:cs typeface="Calibri" panose="020F0502020204030204" pitchFamily="34" charset="0"/>
            </a:rPr>
            <a:t>1.0 Summary Statement</a:t>
          </a:r>
        </a:p>
      </dgm:t>
    </dgm:pt>
    <dgm:pt modelId="{41E8F29D-F7BF-4FF1-98BB-D0AB96A49121}" type="parTrans" cxnId="{2A17A756-47F7-4215-A50F-4AAC963F2B6D}">
      <dgm:prSet/>
      <dgm:spPr/>
      <dgm:t>
        <a:bodyPr/>
        <a:lstStyle/>
        <a:p>
          <a:endParaRPr lang="en-US" sz="1600">
            <a:latin typeface="Calibri" panose="020F0502020204030204" pitchFamily="34" charset="0"/>
            <a:cs typeface="Calibri" panose="020F0502020204030204" pitchFamily="34" charset="0"/>
          </a:endParaRPr>
        </a:p>
      </dgm:t>
    </dgm:pt>
    <dgm:pt modelId="{36AB5578-952C-4321-B1E9-22047A7041F8}" type="sibTrans" cxnId="{2A17A756-47F7-4215-A50F-4AAC963F2B6D}">
      <dgm:prSet/>
      <dgm:spPr/>
      <dgm:t>
        <a:bodyPr/>
        <a:lstStyle/>
        <a:p>
          <a:endParaRPr lang="en-US" sz="1600">
            <a:latin typeface="Calibri" panose="020F0502020204030204" pitchFamily="34" charset="0"/>
            <a:cs typeface="Calibri" panose="020F0502020204030204" pitchFamily="34" charset="0"/>
          </a:endParaRPr>
        </a:p>
      </dgm:t>
    </dgm:pt>
    <dgm:pt modelId="{A84845CE-2555-48FE-A4FD-401EC4E953E0}">
      <dgm:prSet phldrT="[Text]" custT="1"/>
      <dgm:spPr/>
      <dgm:t>
        <a:bodyPr/>
        <a:lstStyle/>
        <a:p>
          <a:pPr>
            <a:buNone/>
          </a:pPr>
          <a:r>
            <a:rPr lang="en-US" sz="1600">
              <a:latin typeface="+mn-lt"/>
              <a:cs typeface="Calibri" panose="020F0502020204030204" pitchFamily="34" charset="0"/>
            </a:rPr>
            <a:t>Organizational Background and Health; and Program Goals.</a:t>
          </a:r>
        </a:p>
      </dgm:t>
    </dgm:pt>
    <dgm:pt modelId="{CA65A01A-CF2D-4B5C-9EC5-1D9065268900}" type="parTrans" cxnId="{2DA7CF06-C99B-4A61-ABBE-1B16E2835BFA}">
      <dgm:prSet/>
      <dgm:spPr/>
      <dgm:t>
        <a:bodyPr/>
        <a:lstStyle/>
        <a:p>
          <a:endParaRPr lang="en-US" sz="1600">
            <a:latin typeface="Calibri" panose="020F0502020204030204" pitchFamily="34" charset="0"/>
            <a:cs typeface="Calibri" panose="020F0502020204030204" pitchFamily="34" charset="0"/>
          </a:endParaRPr>
        </a:p>
      </dgm:t>
    </dgm:pt>
    <dgm:pt modelId="{3C92894F-40C5-4521-8C4F-B194781B1195}" type="sibTrans" cxnId="{2DA7CF06-C99B-4A61-ABBE-1B16E2835BFA}">
      <dgm:prSet/>
      <dgm:spPr/>
      <dgm:t>
        <a:bodyPr/>
        <a:lstStyle/>
        <a:p>
          <a:endParaRPr lang="en-US" sz="1600">
            <a:latin typeface="Calibri" panose="020F0502020204030204" pitchFamily="34" charset="0"/>
            <a:cs typeface="Calibri" panose="020F0502020204030204" pitchFamily="34" charset="0"/>
          </a:endParaRPr>
        </a:p>
      </dgm:t>
    </dgm:pt>
    <dgm:pt modelId="{9BF4211B-8132-40FF-9BC8-4D3463F6E8B6}">
      <dgm:prSet phldrT="[Text]" custT="1"/>
      <dgm:spPr/>
      <dgm:t>
        <a:bodyPr/>
        <a:lstStyle/>
        <a:p>
          <a:r>
            <a:rPr lang="en-US" sz="1600">
              <a:latin typeface="+mn-lt"/>
              <a:cs typeface="Calibri" panose="020F0502020204030204" pitchFamily="34" charset="0"/>
            </a:rPr>
            <a:t>2.0 Program Approach</a:t>
          </a:r>
        </a:p>
      </dgm:t>
    </dgm:pt>
    <dgm:pt modelId="{B19DF545-EC91-4B0C-AC2F-D418CF81798B}" type="parTrans" cxnId="{6ED4F52C-4C4F-4400-9688-51E3EF5A0273}">
      <dgm:prSet/>
      <dgm:spPr/>
      <dgm:t>
        <a:bodyPr/>
        <a:lstStyle/>
        <a:p>
          <a:endParaRPr lang="en-US" sz="1600">
            <a:latin typeface="Calibri" panose="020F0502020204030204" pitchFamily="34" charset="0"/>
            <a:cs typeface="Calibri" panose="020F0502020204030204" pitchFamily="34" charset="0"/>
          </a:endParaRPr>
        </a:p>
      </dgm:t>
    </dgm:pt>
    <dgm:pt modelId="{9F18CB9F-1EE1-4802-9994-6F8EBFD0673F}" type="sibTrans" cxnId="{6ED4F52C-4C4F-4400-9688-51E3EF5A0273}">
      <dgm:prSet/>
      <dgm:spPr/>
      <dgm:t>
        <a:bodyPr/>
        <a:lstStyle/>
        <a:p>
          <a:endParaRPr lang="en-US" sz="1600">
            <a:latin typeface="Calibri" panose="020F0502020204030204" pitchFamily="34" charset="0"/>
            <a:cs typeface="Calibri" panose="020F0502020204030204" pitchFamily="34" charset="0"/>
          </a:endParaRPr>
        </a:p>
      </dgm:t>
    </dgm:pt>
    <dgm:pt modelId="{56B85444-F7DD-4736-A967-8AD994C6C5CB}">
      <dgm:prSet phldrT="[Text]" custT="1"/>
      <dgm:spPr/>
      <dgm:t>
        <a:bodyPr/>
        <a:lstStyle/>
        <a:p>
          <a:pPr>
            <a:buNone/>
          </a:pPr>
          <a:r>
            <a:rPr lang="en-US" sz="1600" baseline="0">
              <a:latin typeface="+mn-lt"/>
              <a:cs typeface="Calibri" panose="020F0502020204030204" pitchFamily="34" charset="0"/>
            </a:rPr>
            <a:t>Subrecipient Recruitment Plan; Technical Assistance Approach; and Measurement &amp; Verification Approach.</a:t>
          </a:r>
          <a:endParaRPr lang="en-US" sz="1600">
            <a:latin typeface="+mn-lt"/>
            <a:cs typeface="Calibri" panose="020F0502020204030204" pitchFamily="34" charset="0"/>
          </a:endParaRPr>
        </a:p>
      </dgm:t>
    </dgm:pt>
    <dgm:pt modelId="{C0E29106-4DAD-4CB2-9310-7261D7E73377}" type="parTrans" cxnId="{95D46F4D-C816-4D07-9BF8-4AE930AB7256}">
      <dgm:prSet/>
      <dgm:spPr/>
      <dgm:t>
        <a:bodyPr/>
        <a:lstStyle/>
        <a:p>
          <a:endParaRPr lang="en-US" sz="1600">
            <a:latin typeface="Calibri" panose="020F0502020204030204" pitchFamily="34" charset="0"/>
            <a:cs typeface="Calibri" panose="020F0502020204030204" pitchFamily="34" charset="0"/>
          </a:endParaRPr>
        </a:p>
      </dgm:t>
    </dgm:pt>
    <dgm:pt modelId="{7A37D33E-5708-4DD4-A2BD-3D03B014D3A4}" type="sibTrans" cxnId="{95D46F4D-C816-4D07-9BF8-4AE930AB7256}">
      <dgm:prSet/>
      <dgm:spPr/>
      <dgm:t>
        <a:bodyPr/>
        <a:lstStyle/>
        <a:p>
          <a:endParaRPr lang="en-US" sz="1600">
            <a:latin typeface="Calibri" panose="020F0502020204030204" pitchFamily="34" charset="0"/>
            <a:cs typeface="Calibri" panose="020F0502020204030204" pitchFamily="34" charset="0"/>
          </a:endParaRPr>
        </a:p>
      </dgm:t>
    </dgm:pt>
    <dgm:pt modelId="{7C9388EC-BE4A-4F41-8BBE-DA0C620C8290}">
      <dgm:prSet phldrT="[Text]" custT="1"/>
      <dgm:spPr/>
      <dgm:t>
        <a:bodyPr/>
        <a:lstStyle/>
        <a:p>
          <a:r>
            <a:rPr lang="en-US" sz="1600">
              <a:latin typeface="+mn-lt"/>
              <a:cs typeface="Calibri" panose="020F0502020204030204" pitchFamily="34" charset="0"/>
            </a:rPr>
            <a:t>3.0 Program Workplan</a:t>
          </a:r>
        </a:p>
      </dgm:t>
    </dgm:pt>
    <dgm:pt modelId="{D36A359C-4E3C-44A1-AB0C-26481F49FA4A}" type="parTrans" cxnId="{493B36B6-3167-4FFD-B38A-35FC97AE4923}">
      <dgm:prSet/>
      <dgm:spPr/>
      <dgm:t>
        <a:bodyPr/>
        <a:lstStyle/>
        <a:p>
          <a:endParaRPr lang="en-US" sz="1600">
            <a:latin typeface="Calibri" panose="020F0502020204030204" pitchFamily="34" charset="0"/>
            <a:cs typeface="Calibri" panose="020F0502020204030204" pitchFamily="34" charset="0"/>
          </a:endParaRPr>
        </a:p>
      </dgm:t>
    </dgm:pt>
    <dgm:pt modelId="{8D72D4AE-7820-4D91-A406-41EC8F2CCE61}" type="sibTrans" cxnId="{493B36B6-3167-4FFD-B38A-35FC97AE4923}">
      <dgm:prSet/>
      <dgm:spPr/>
      <dgm:t>
        <a:bodyPr/>
        <a:lstStyle/>
        <a:p>
          <a:endParaRPr lang="en-US" sz="1600">
            <a:latin typeface="Calibri" panose="020F0502020204030204" pitchFamily="34" charset="0"/>
            <a:cs typeface="Calibri" panose="020F0502020204030204" pitchFamily="34" charset="0"/>
          </a:endParaRPr>
        </a:p>
      </dgm:t>
    </dgm:pt>
    <dgm:pt modelId="{26F55241-7AF0-4B20-BCEF-9BD5886A86C8}">
      <dgm:prSet phldrT="[Text]" custT="1"/>
      <dgm:spPr/>
      <dgm:t>
        <a:bodyPr/>
        <a:lstStyle/>
        <a:p>
          <a:pPr>
            <a:buNone/>
          </a:pPr>
          <a:r>
            <a:rPr lang="en-US" sz="1600" baseline="0">
              <a:latin typeface="+mn-lt"/>
              <a:cs typeface="Calibri" panose="020F0502020204030204" pitchFamily="34" charset="0"/>
            </a:rPr>
            <a:t>Project Management Plan; Go/No-Go Decision Points; and Financial Plan.</a:t>
          </a:r>
          <a:endParaRPr lang="en-US" sz="1600">
            <a:latin typeface="+mn-lt"/>
            <a:cs typeface="Calibri" panose="020F0502020204030204" pitchFamily="34" charset="0"/>
          </a:endParaRPr>
        </a:p>
      </dgm:t>
    </dgm:pt>
    <dgm:pt modelId="{195E1B7A-84D8-4876-8BD3-BB0107D1BA7E}" type="parTrans" cxnId="{CDF2577F-6025-4636-B2B6-A991BC40E4A0}">
      <dgm:prSet/>
      <dgm:spPr/>
      <dgm:t>
        <a:bodyPr/>
        <a:lstStyle/>
        <a:p>
          <a:endParaRPr lang="en-US" sz="1600">
            <a:latin typeface="Calibri" panose="020F0502020204030204" pitchFamily="34" charset="0"/>
            <a:cs typeface="Calibri" panose="020F0502020204030204" pitchFamily="34" charset="0"/>
          </a:endParaRPr>
        </a:p>
      </dgm:t>
    </dgm:pt>
    <dgm:pt modelId="{62B0EA9B-5EE8-456F-ACFC-79D9BED4576A}" type="sibTrans" cxnId="{CDF2577F-6025-4636-B2B6-A991BC40E4A0}">
      <dgm:prSet/>
      <dgm:spPr/>
      <dgm:t>
        <a:bodyPr/>
        <a:lstStyle/>
        <a:p>
          <a:endParaRPr lang="en-US" sz="1600">
            <a:latin typeface="Calibri" panose="020F0502020204030204" pitchFamily="34" charset="0"/>
            <a:cs typeface="Calibri" panose="020F0502020204030204" pitchFamily="34" charset="0"/>
          </a:endParaRPr>
        </a:p>
      </dgm:t>
    </dgm:pt>
    <dgm:pt modelId="{A45F95A6-5DF2-412A-A255-EE60E1149DCB}">
      <dgm:prSet phldrT="[Text]" custT="1"/>
      <dgm:spPr/>
      <dgm:t>
        <a:bodyPr/>
        <a:lstStyle/>
        <a:p>
          <a:r>
            <a:rPr lang="en-US" sz="1600">
              <a:latin typeface="+mn-lt"/>
              <a:cs typeface="Calibri" panose="020F0502020204030204" pitchFamily="34" charset="0"/>
            </a:rPr>
            <a:t>4.0 Project Team</a:t>
          </a:r>
        </a:p>
      </dgm:t>
    </dgm:pt>
    <dgm:pt modelId="{0E3358DE-A36A-49E3-ADD6-C0EA02DA94CF}" type="parTrans" cxnId="{C9A8C5EA-476D-4228-9A15-5C595A622060}">
      <dgm:prSet/>
      <dgm:spPr/>
      <dgm:t>
        <a:bodyPr/>
        <a:lstStyle/>
        <a:p>
          <a:endParaRPr lang="en-US" sz="1600">
            <a:latin typeface="Calibri" panose="020F0502020204030204" pitchFamily="34" charset="0"/>
            <a:cs typeface="Calibri" panose="020F0502020204030204" pitchFamily="34" charset="0"/>
          </a:endParaRPr>
        </a:p>
      </dgm:t>
    </dgm:pt>
    <dgm:pt modelId="{31128EA7-4B83-481C-A245-57834D6F4255}" type="sibTrans" cxnId="{C9A8C5EA-476D-4228-9A15-5C595A622060}">
      <dgm:prSet/>
      <dgm:spPr/>
      <dgm:t>
        <a:bodyPr/>
        <a:lstStyle/>
        <a:p>
          <a:endParaRPr lang="en-US" sz="1600">
            <a:latin typeface="Calibri" panose="020F0502020204030204" pitchFamily="34" charset="0"/>
            <a:cs typeface="Calibri" panose="020F0502020204030204" pitchFamily="34" charset="0"/>
          </a:endParaRPr>
        </a:p>
      </dgm:t>
    </dgm:pt>
    <dgm:pt modelId="{1F9D4B41-4976-401B-BD20-3CF811DF0250}">
      <dgm:prSet phldrT="[Text]" custT="1"/>
      <dgm:spPr/>
      <dgm:t>
        <a:bodyPr/>
        <a:lstStyle/>
        <a:p>
          <a:r>
            <a:rPr lang="en-US" sz="1600">
              <a:latin typeface="+mn-lt"/>
              <a:cs typeface="Calibri" panose="020F0502020204030204" pitchFamily="34" charset="0"/>
            </a:rPr>
            <a:t>5.0 Energy Related Impacts of Portfolio</a:t>
          </a:r>
        </a:p>
      </dgm:t>
    </dgm:pt>
    <dgm:pt modelId="{1E2646B1-7161-4898-9B01-0083484A54C6}" type="parTrans" cxnId="{8AA3515C-3009-4DEF-AC6E-0508CB980A14}">
      <dgm:prSet/>
      <dgm:spPr/>
      <dgm:t>
        <a:bodyPr/>
        <a:lstStyle/>
        <a:p>
          <a:endParaRPr lang="en-US" sz="1600">
            <a:latin typeface="Calibri" panose="020F0502020204030204" pitchFamily="34" charset="0"/>
            <a:cs typeface="Calibri" panose="020F0502020204030204" pitchFamily="34" charset="0"/>
          </a:endParaRPr>
        </a:p>
      </dgm:t>
    </dgm:pt>
    <dgm:pt modelId="{BB857165-7270-47F4-BB2E-3EA19026D5EE}" type="sibTrans" cxnId="{8AA3515C-3009-4DEF-AC6E-0508CB980A14}">
      <dgm:prSet/>
      <dgm:spPr/>
      <dgm:t>
        <a:bodyPr/>
        <a:lstStyle/>
        <a:p>
          <a:endParaRPr lang="en-US" sz="1600">
            <a:latin typeface="Calibri" panose="020F0502020204030204" pitchFamily="34" charset="0"/>
            <a:cs typeface="Calibri" panose="020F0502020204030204" pitchFamily="34" charset="0"/>
          </a:endParaRPr>
        </a:p>
      </dgm:t>
    </dgm:pt>
    <dgm:pt modelId="{1383648F-ECE1-4981-AE3E-F5F59CF3A4CC}">
      <dgm:prSet phldrT="[Text]" custT="1"/>
      <dgm:spPr/>
      <dgm:t>
        <a:bodyPr/>
        <a:lstStyle/>
        <a:p>
          <a:pPr>
            <a:buNone/>
          </a:pPr>
          <a:r>
            <a:rPr lang="en-US" sz="1600" i="0">
              <a:latin typeface="+mn-lt"/>
            </a:rPr>
            <a:t>Applicants should discuss the composition and capabilities of the project team including partnerships and teaming; and provide examples of experience engaging in successful partnerships.</a:t>
          </a:r>
          <a:endParaRPr lang="en-US" sz="1600" i="0">
            <a:latin typeface="+mn-lt"/>
            <a:cs typeface="Calibri" panose="020F0502020204030204" pitchFamily="34" charset="0"/>
          </a:endParaRPr>
        </a:p>
      </dgm:t>
    </dgm:pt>
    <dgm:pt modelId="{C6C2479B-E71E-4056-81B3-ABE34D13A110}" type="parTrans" cxnId="{24FA099D-D557-4BB0-9369-DE9B2C610021}">
      <dgm:prSet/>
      <dgm:spPr/>
      <dgm:t>
        <a:bodyPr/>
        <a:lstStyle/>
        <a:p>
          <a:endParaRPr lang="en-US" sz="1600">
            <a:latin typeface="Calibri" panose="020F0502020204030204" pitchFamily="34" charset="0"/>
            <a:cs typeface="Calibri" panose="020F0502020204030204" pitchFamily="34" charset="0"/>
          </a:endParaRPr>
        </a:p>
      </dgm:t>
    </dgm:pt>
    <dgm:pt modelId="{8FA7F347-A38B-44C2-B283-B69172FE302A}" type="sibTrans" cxnId="{24FA099D-D557-4BB0-9369-DE9B2C610021}">
      <dgm:prSet/>
      <dgm:spPr/>
      <dgm:t>
        <a:bodyPr/>
        <a:lstStyle/>
        <a:p>
          <a:endParaRPr lang="en-US" sz="1600">
            <a:latin typeface="Calibri" panose="020F0502020204030204" pitchFamily="34" charset="0"/>
            <a:cs typeface="Calibri" panose="020F0502020204030204" pitchFamily="34" charset="0"/>
          </a:endParaRPr>
        </a:p>
      </dgm:t>
    </dgm:pt>
    <dgm:pt modelId="{AFBB4DDE-7207-46CD-B51C-B217D8868C8E}">
      <dgm:prSet phldrT="[Text]" custT="1"/>
      <dgm:spPr/>
      <dgm:t>
        <a:bodyPr/>
        <a:lstStyle/>
        <a:p>
          <a:pPr>
            <a:buNone/>
          </a:pPr>
          <a:r>
            <a:rPr lang="en-US" sz="1600">
              <a:latin typeface="+mn-lt"/>
              <a:cs typeface="Calibri" panose="020F0502020204030204" pitchFamily="34" charset="0"/>
            </a:rPr>
            <a:t>The application should estimate projected: Energy Savings; Energy Cost Savings; Emission Reductions; and Cost Effectiveness.</a:t>
          </a:r>
        </a:p>
      </dgm:t>
    </dgm:pt>
    <dgm:pt modelId="{B39458FB-4A0C-4878-9D42-7B307AD124F0}" type="parTrans" cxnId="{DD7E7CD4-7B20-4413-A802-7F04F38FB0D9}">
      <dgm:prSet/>
      <dgm:spPr/>
      <dgm:t>
        <a:bodyPr/>
        <a:lstStyle/>
        <a:p>
          <a:endParaRPr lang="en-US" sz="1600">
            <a:latin typeface="Calibri" panose="020F0502020204030204" pitchFamily="34" charset="0"/>
            <a:cs typeface="Calibri" panose="020F0502020204030204" pitchFamily="34" charset="0"/>
          </a:endParaRPr>
        </a:p>
      </dgm:t>
    </dgm:pt>
    <dgm:pt modelId="{1933CD2F-8177-4889-A11C-1044E25672C0}" type="sibTrans" cxnId="{DD7E7CD4-7B20-4413-A802-7F04F38FB0D9}">
      <dgm:prSet/>
      <dgm:spPr/>
      <dgm:t>
        <a:bodyPr/>
        <a:lstStyle/>
        <a:p>
          <a:endParaRPr lang="en-US" sz="1600">
            <a:latin typeface="Calibri" panose="020F0502020204030204" pitchFamily="34" charset="0"/>
            <a:cs typeface="Calibri" panose="020F0502020204030204" pitchFamily="34" charset="0"/>
          </a:endParaRPr>
        </a:p>
      </dgm:t>
    </dgm:pt>
    <dgm:pt modelId="{432F2524-FC1A-4FA6-90D4-0EA23ED8A9D6}">
      <dgm:prSet phldrT="[Text]" custT="1"/>
      <dgm:spPr/>
      <dgm:t>
        <a:bodyPr/>
        <a:lstStyle/>
        <a:p>
          <a:pPr>
            <a:buNone/>
          </a:pPr>
          <a:r>
            <a:rPr lang="en-US" sz="1600">
              <a:latin typeface="+mn-lt"/>
              <a:cs typeface="Calibri" panose="020F0502020204030204" pitchFamily="34" charset="0"/>
            </a:rPr>
            <a:t>6.0 Leverage and Sustainability Potential</a:t>
          </a:r>
        </a:p>
      </dgm:t>
    </dgm:pt>
    <dgm:pt modelId="{BF9CF36A-CC14-4F4C-A38F-476BC4DADF08}" type="parTrans" cxnId="{4CA6D750-DCAF-4EA1-AFE1-EAE21A701BA5}">
      <dgm:prSet/>
      <dgm:spPr/>
      <dgm:t>
        <a:bodyPr/>
        <a:lstStyle/>
        <a:p>
          <a:endParaRPr lang="en-US" sz="1600"/>
        </a:p>
      </dgm:t>
    </dgm:pt>
    <dgm:pt modelId="{EB536AA9-585E-4894-9F5F-65202A20D83C}" type="sibTrans" cxnId="{4CA6D750-DCAF-4EA1-AFE1-EAE21A701BA5}">
      <dgm:prSet/>
      <dgm:spPr/>
      <dgm:t>
        <a:bodyPr/>
        <a:lstStyle/>
        <a:p>
          <a:endParaRPr lang="en-US" sz="1600"/>
        </a:p>
      </dgm:t>
    </dgm:pt>
    <dgm:pt modelId="{EC382DE7-17CE-49B9-BABD-8B0F65140B29}">
      <dgm:prSet phldrT="[Text]" custT="1"/>
      <dgm:spPr/>
      <dgm:t>
        <a:bodyPr/>
        <a:lstStyle/>
        <a:p>
          <a:pPr>
            <a:buNone/>
          </a:pPr>
          <a:r>
            <a:rPr lang="en-US" sz="1600">
              <a:latin typeface="+mn-lt"/>
              <a:cs typeface="Calibri" panose="020F0502020204030204" pitchFamily="34" charset="0"/>
            </a:rPr>
            <a:t>Leveraging Funds and Investments; and Enduring Impact.</a:t>
          </a:r>
        </a:p>
      </dgm:t>
    </dgm:pt>
    <dgm:pt modelId="{72D9FC71-532A-4331-A2AC-0907027A7B97}" type="parTrans" cxnId="{85092881-27C4-448D-809F-9F53947B1BAB}">
      <dgm:prSet/>
      <dgm:spPr/>
      <dgm:t>
        <a:bodyPr/>
        <a:lstStyle/>
        <a:p>
          <a:endParaRPr lang="en-US" sz="1600"/>
        </a:p>
      </dgm:t>
    </dgm:pt>
    <dgm:pt modelId="{5CFF01DF-3449-4146-989A-E3944E6054F5}" type="sibTrans" cxnId="{85092881-27C4-448D-809F-9F53947B1BAB}">
      <dgm:prSet/>
      <dgm:spPr/>
      <dgm:t>
        <a:bodyPr/>
        <a:lstStyle/>
        <a:p>
          <a:endParaRPr lang="en-US" sz="1600"/>
        </a:p>
      </dgm:t>
    </dgm:pt>
    <dgm:pt modelId="{E68E6A83-DBED-403D-90F1-F4E8F706E313}" type="pres">
      <dgm:prSet presAssocID="{90344163-0788-4B09-BA93-806D4083EA00}" presName="Name0" presStyleCnt="0">
        <dgm:presLayoutVars>
          <dgm:dir/>
          <dgm:animLvl val="lvl"/>
          <dgm:resizeHandles val="exact"/>
        </dgm:presLayoutVars>
      </dgm:prSet>
      <dgm:spPr/>
    </dgm:pt>
    <dgm:pt modelId="{1395DEE1-257B-4268-B66F-B0D595440843}" type="pres">
      <dgm:prSet presAssocID="{1242249E-C995-425D-A344-A48FDC301C9A}" presName="linNode" presStyleCnt="0"/>
      <dgm:spPr/>
    </dgm:pt>
    <dgm:pt modelId="{66B66EA5-5161-4AA3-9EEC-4D619AAF1574}" type="pres">
      <dgm:prSet presAssocID="{1242249E-C995-425D-A344-A48FDC301C9A}" presName="parentText" presStyleLbl="node1" presStyleIdx="0" presStyleCnt="6" custScaleX="74792">
        <dgm:presLayoutVars>
          <dgm:chMax val="1"/>
          <dgm:bulletEnabled val="1"/>
        </dgm:presLayoutVars>
      </dgm:prSet>
      <dgm:spPr/>
    </dgm:pt>
    <dgm:pt modelId="{E4A1E639-C32B-4639-A86E-0A30DA0DB6D1}" type="pres">
      <dgm:prSet presAssocID="{1242249E-C995-425D-A344-A48FDC301C9A}" presName="descendantText" presStyleLbl="alignAccFollowNode1" presStyleIdx="0" presStyleCnt="6">
        <dgm:presLayoutVars>
          <dgm:bulletEnabled val="1"/>
        </dgm:presLayoutVars>
      </dgm:prSet>
      <dgm:spPr/>
    </dgm:pt>
    <dgm:pt modelId="{DEABF727-4409-4E9E-8837-F46490EC9F81}" type="pres">
      <dgm:prSet presAssocID="{36AB5578-952C-4321-B1E9-22047A7041F8}" presName="sp" presStyleCnt="0"/>
      <dgm:spPr/>
    </dgm:pt>
    <dgm:pt modelId="{4A4C42F4-E655-490A-A512-028A557F015D}" type="pres">
      <dgm:prSet presAssocID="{9BF4211B-8132-40FF-9BC8-4D3463F6E8B6}" presName="linNode" presStyleCnt="0"/>
      <dgm:spPr/>
    </dgm:pt>
    <dgm:pt modelId="{23F690F8-9B5D-40ED-AFBD-FE01672CB320}" type="pres">
      <dgm:prSet presAssocID="{9BF4211B-8132-40FF-9BC8-4D3463F6E8B6}" presName="parentText" presStyleLbl="node1" presStyleIdx="1" presStyleCnt="6" custScaleX="74792">
        <dgm:presLayoutVars>
          <dgm:chMax val="1"/>
          <dgm:bulletEnabled val="1"/>
        </dgm:presLayoutVars>
      </dgm:prSet>
      <dgm:spPr/>
    </dgm:pt>
    <dgm:pt modelId="{72E2F894-9155-40E3-AE73-E8EC81A58DBE}" type="pres">
      <dgm:prSet presAssocID="{9BF4211B-8132-40FF-9BC8-4D3463F6E8B6}" presName="descendantText" presStyleLbl="alignAccFollowNode1" presStyleIdx="1" presStyleCnt="6">
        <dgm:presLayoutVars>
          <dgm:bulletEnabled val="1"/>
        </dgm:presLayoutVars>
      </dgm:prSet>
      <dgm:spPr/>
    </dgm:pt>
    <dgm:pt modelId="{8915EE35-8A33-4FD8-8D5C-6D7A7C5CACD0}" type="pres">
      <dgm:prSet presAssocID="{9F18CB9F-1EE1-4802-9994-6F8EBFD0673F}" presName="sp" presStyleCnt="0"/>
      <dgm:spPr/>
    </dgm:pt>
    <dgm:pt modelId="{58F51C53-024F-459B-B265-C9F0ED8984DA}" type="pres">
      <dgm:prSet presAssocID="{7C9388EC-BE4A-4F41-8BBE-DA0C620C8290}" presName="linNode" presStyleCnt="0"/>
      <dgm:spPr/>
    </dgm:pt>
    <dgm:pt modelId="{C1E217AF-A400-4C11-A40A-D9CE80FFFB54}" type="pres">
      <dgm:prSet presAssocID="{7C9388EC-BE4A-4F41-8BBE-DA0C620C8290}" presName="parentText" presStyleLbl="node1" presStyleIdx="2" presStyleCnt="6" custScaleX="74792">
        <dgm:presLayoutVars>
          <dgm:chMax val="1"/>
          <dgm:bulletEnabled val="1"/>
        </dgm:presLayoutVars>
      </dgm:prSet>
      <dgm:spPr/>
    </dgm:pt>
    <dgm:pt modelId="{019ABE5A-9DBA-4E14-A741-135154E4A5B4}" type="pres">
      <dgm:prSet presAssocID="{7C9388EC-BE4A-4F41-8BBE-DA0C620C8290}" presName="descendantText" presStyleLbl="alignAccFollowNode1" presStyleIdx="2" presStyleCnt="6">
        <dgm:presLayoutVars>
          <dgm:bulletEnabled val="1"/>
        </dgm:presLayoutVars>
      </dgm:prSet>
      <dgm:spPr/>
    </dgm:pt>
    <dgm:pt modelId="{540B9EDA-C3E6-49BF-A433-8A137F1416DC}" type="pres">
      <dgm:prSet presAssocID="{8D72D4AE-7820-4D91-A406-41EC8F2CCE61}" presName="sp" presStyleCnt="0"/>
      <dgm:spPr/>
    </dgm:pt>
    <dgm:pt modelId="{2B9581DE-39B6-4540-A5A5-2A931A7D8024}" type="pres">
      <dgm:prSet presAssocID="{A45F95A6-5DF2-412A-A255-EE60E1149DCB}" presName="linNode" presStyleCnt="0"/>
      <dgm:spPr/>
    </dgm:pt>
    <dgm:pt modelId="{ECF48D11-4BED-419B-99B0-5DADEDF8044B}" type="pres">
      <dgm:prSet presAssocID="{A45F95A6-5DF2-412A-A255-EE60E1149DCB}" presName="parentText" presStyleLbl="node1" presStyleIdx="3" presStyleCnt="6" custScaleX="74792">
        <dgm:presLayoutVars>
          <dgm:chMax val="1"/>
          <dgm:bulletEnabled val="1"/>
        </dgm:presLayoutVars>
      </dgm:prSet>
      <dgm:spPr/>
    </dgm:pt>
    <dgm:pt modelId="{CC69E452-C022-4F46-A96C-474C17E960D5}" type="pres">
      <dgm:prSet presAssocID="{A45F95A6-5DF2-412A-A255-EE60E1149DCB}" presName="descendantText" presStyleLbl="alignAccFollowNode1" presStyleIdx="3" presStyleCnt="6">
        <dgm:presLayoutVars>
          <dgm:bulletEnabled val="1"/>
        </dgm:presLayoutVars>
      </dgm:prSet>
      <dgm:spPr/>
    </dgm:pt>
    <dgm:pt modelId="{CB4D3F1C-1D7C-4D4C-BCCF-514C70A1C9BB}" type="pres">
      <dgm:prSet presAssocID="{31128EA7-4B83-481C-A245-57834D6F4255}" presName="sp" presStyleCnt="0"/>
      <dgm:spPr/>
    </dgm:pt>
    <dgm:pt modelId="{B5B5D395-D78A-44FC-8F93-D353ED72103A}" type="pres">
      <dgm:prSet presAssocID="{1F9D4B41-4976-401B-BD20-3CF811DF0250}" presName="linNode" presStyleCnt="0"/>
      <dgm:spPr/>
    </dgm:pt>
    <dgm:pt modelId="{F2432294-C980-4718-8A46-243B4A205F84}" type="pres">
      <dgm:prSet presAssocID="{1F9D4B41-4976-401B-BD20-3CF811DF0250}" presName="parentText" presStyleLbl="node1" presStyleIdx="4" presStyleCnt="6" custScaleX="74792">
        <dgm:presLayoutVars>
          <dgm:chMax val="1"/>
          <dgm:bulletEnabled val="1"/>
        </dgm:presLayoutVars>
      </dgm:prSet>
      <dgm:spPr/>
    </dgm:pt>
    <dgm:pt modelId="{02722C5C-6E5C-47B8-A621-9E9B8BF234E0}" type="pres">
      <dgm:prSet presAssocID="{1F9D4B41-4976-401B-BD20-3CF811DF0250}" presName="descendantText" presStyleLbl="alignAccFollowNode1" presStyleIdx="4" presStyleCnt="6" custLinFactNeighborX="1176" custLinFactNeighborY="-2475">
        <dgm:presLayoutVars>
          <dgm:bulletEnabled val="1"/>
        </dgm:presLayoutVars>
      </dgm:prSet>
      <dgm:spPr/>
    </dgm:pt>
    <dgm:pt modelId="{83D995BD-D357-487B-A272-9027DCCBBF38}" type="pres">
      <dgm:prSet presAssocID="{BB857165-7270-47F4-BB2E-3EA19026D5EE}" presName="sp" presStyleCnt="0"/>
      <dgm:spPr/>
    </dgm:pt>
    <dgm:pt modelId="{B11AB505-FA03-464A-B856-06F35F1103A1}" type="pres">
      <dgm:prSet presAssocID="{432F2524-FC1A-4FA6-90D4-0EA23ED8A9D6}" presName="linNode" presStyleCnt="0"/>
      <dgm:spPr/>
    </dgm:pt>
    <dgm:pt modelId="{28643218-7B3D-4317-8A5A-227FA11945C1}" type="pres">
      <dgm:prSet presAssocID="{432F2524-FC1A-4FA6-90D4-0EA23ED8A9D6}" presName="parentText" presStyleLbl="node1" presStyleIdx="5" presStyleCnt="6" custScaleX="74792">
        <dgm:presLayoutVars>
          <dgm:chMax val="1"/>
          <dgm:bulletEnabled val="1"/>
        </dgm:presLayoutVars>
      </dgm:prSet>
      <dgm:spPr/>
    </dgm:pt>
    <dgm:pt modelId="{666EF1EF-D82E-4E83-82AB-1690E163C76A}" type="pres">
      <dgm:prSet presAssocID="{432F2524-FC1A-4FA6-90D4-0EA23ED8A9D6}" presName="descendantText" presStyleLbl="alignAccFollowNode1" presStyleIdx="5" presStyleCnt="6">
        <dgm:presLayoutVars>
          <dgm:bulletEnabled val="1"/>
        </dgm:presLayoutVars>
      </dgm:prSet>
      <dgm:spPr/>
    </dgm:pt>
  </dgm:ptLst>
  <dgm:cxnLst>
    <dgm:cxn modelId="{2DA7CF06-C99B-4A61-ABBE-1B16E2835BFA}" srcId="{1242249E-C995-425D-A344-A48FDC301C9A}" destId="{A84845CE-2555-48FE-A4FD-401EC4E953E0}" srcOrd="0" destOrd="0" parTransId="{CA65A01A-CF2D-4B5C-9EC5-1D9065268900}" sibTransId="{3C92894F-40C5-4521-8C4F-B194781B1195}"/>
    <dgm:cxn modelId="{48B91717-3860-4355-A297-1B2B1748E78F}" type="presOf" srcId="{A45F95A6-5DF2-412A-A255-EE60E1149DCB}" destId="{ECF48D11-4BED-419B-99B0-5DADEDF8044B}" srcOrd="0" destOrd="0" presId="urn:microsoft.com/office/officeart/2005/8/layout/vList5"/>
    <dgm:cxn modelId="{A23D2229-6CAF-4649-A116-337DE0875843}" type="presOf" srcId="{AFBB4DDE-7207-46CD-B51C-B217D8868C8E}" destId="{02722C5C-6E5C-47B8-A621-9E9B8BF234E0}" srcOrd="0" destOrd="0" presId="urn:microsoft.com/office/officeart/2005/8/layout/vList5"/>
    <dgm:cxn modelId="{6ED4F52C-4C4F-4400-9688-51E3EF5A0273}" srcId="{90344163-0788-4B09-BA93-806D4083EA00}" destId="{9BF4211B-8132-40FF-9BC8-4D3463F6E8B6}" srcOrd="1" destOrd="0" parTransId="{B19DF545-EC91-4B0C-AC2F-D418CF81798B}" sibTransId="{9F18CB9F-1EE1-4802-9994-6F8EBFD0673F}"/>
    <dgm:cxn modelId="{8AA3515C-3009-4DEF-AC6E-0508CB980A14}" srcId="{90344163-0788-4B09-BA93-806D4083EA00}" destId="{1F9D4B41-4976-401B-BD20-3CF811DF0250}" srcOrd="4" destOrd="0" parTransId="{1E2646B1-7161-4898-9B01-0083484A54C6}" sibTransId="{BB857165-7270-47F4-BB2E-3EA19026D5EE}"/>
    <dgm:cxn modelId="{0449CE4A-0C00-4610-96F1-527605678178}" type="presOf" srcId="{EC382DE7-17CE-49B9-BABD-8B0F65140B29}" destId="{666EF1EF-D82E-4E83-82AB-1690E163C76A}" srcOrd="0" destOrd="0" presId="urn:microsoft.com/office/officeart/2005/8/layout/vList5"/>
    <dgm:cxn modelId="{95D46F4D-C816-4D07-9BF8-4AE930AB7256}" srcId="{9BF4211B-8132-40FF-9BC8-4D3463F6E8B6}" destId="{56B85444-F7DD-4736-A967-8AD994C6C5CB}" srcOrd="0" destOrd="0" parTransId="{C0E29106-4DAD-4CB2-9310-7261D7E73377}" sibTransId="{7A37D33E-5708-4DD4-A2BD-3D03B014D3A4}"/>
    <dgm:cxn modelId="{4CA6D750-DCAF-4EA1-AFE1-EAE21A701BA5}" srcId="{90344163-0788-4B09-BA93-806D4083EA00}" destId="{432F2524-FC1A-4FA6-90D4-0EA23ED8A9D6}" srcOrd="5" destOrd="0" parTransId="{BF9CF36A-CC14-4F4C-A38F-476BC4DADF08}" sibTransId="{EB536AA9-585E-4894-9F5F-65202A20D83C}"/>
    <dgm:cxn modelId="{ED7A4474-3A54-42F3-8714-1199D7CA7ECE}" type="presOf" srcId="{26F55241-7AF0-4B20-BCEF-9BD5886A86C8}" destId="{019ABE5A-9DBA-4E14-A741-135154E4A5B4}" srcOrd="0" destOrd="0" presId="urn:microsoft.com/office/officeart/2005/8/layout/vList5"/>
    <dgm:cxn modelId="{B8936A54-4ED1-43CA-ACBA-9B211D6F8048}" type="presOf" srcId="{9BF4211B-8132-40FF-9BC8-4D3463F6E8B6}" destId="{23F690F8-9B5D-40ED-AFBD-FE01672CB320}" srcOrd="0" destOrd="0" presId="urn:microsoft.com/office/officeart/2005/8/layout/vList5"/>
    <dgm:cxn modelId="{2A17A756-47F7-4215-A50F-4AAC963F2B6D}" srcId="{90344163-0788-4B09-BA93-806D4083EA00}" destId="{1242249E-C995-425D-A344-A48FDC301C9A}" srcOrd="0" destOrd="0" parTransId="{41E8F29D-F7BF-4FF1-98BB-D0AB96A49121}" sibTransId="{36AB5578-952C-4321-B1E9-22047A7041F8}"/>
    <dgm:cxn modelId="{8D447757-E79E-4EBD-A6C7-A1FA157501AC}" type="presOf" srcId="{1F9D4B41-4976-401B-BD20-3CF811DF0250}" destId="{F2432294-C980-4718-8A46-243B4A205F84}" srcOrd="0" destOrd="0" presId="urn:microsoft.com/office/officeart/2005/8/layout/vList5"/>
    <dgm:cxn modelId="{CDF2577F-6025-4636-B2B6-A991BC40E4A0}" srcId="{7C9388EC-BE4A-4F41-8BBE-DA0C620C8290}" destId="{26F55241-7AF0-4B20-BCEF-9BD5886A86C8}" srcOrd="0" destOrd="0" parTransId="{195E1B7A-84D8-4876-8BD3-BB0107D1BA7E}" sibTransId="{62B0EA9B-5EE8-456F-ACFC-79D9BED4576A}"/>
    <dgm:cxn modelId="{85092881-27C4-448D-809F-9F53947B1BAB}" srcId="{432F2524-FC1A-4FA6-90D4-0EA23ED8A9D6}" destId="{EC382DE7-17CE-49B9-BABD-8B0F65140B29}" srcOrd="0" destOrd="0" parTransId="{72D9FC71-532A-4331-A2AC-0907027A7B97}" sibTransId="{5CFF01DF-3449-4146-989A-E3944E6054F5}"/>
    <dgm:cxn modelId="{051D3483-D598-40D4-9B2F-BCE81363F059}" type="presOf" srcId="{A84845CE-2555-48FE-A4FD-401EC4E953E0}" destId="{E4A1E639-C32B-4639-A86E-0A30DA0DB6D1}" srcOrd="0" destOrd="0" presId="urn:microsoft.com/office/officeart/2005/8/layout/vList5"/>
    <dgm:cxn modelId="{189AF385-8D4F-460C-8443-2F3F2D077A14}" type="presOf" srcId="{1242249E-C995-425D-A344-A48FDC301C9A}" destId="{66B66EA5-5161-4AA3-9EEC-4D619AAF1574}" srcOrd="0" destOrd="0" presId="urn:microsoft.com/office/officeart/2005/8/layout/vList5"/>
    <dgm:cxn modelId="{24FA099D-D557-4BB0-9369-DE9B2C610021}" srcId="{A45F95A6-5DF2-412A-A255-EE60E1149DCB}" destId="{1383648F-ECE1-4981-AE3E-F5F59CF3A4CC}" srcOrd="0" destOrd="0" parTransId="{C6C2479B-E71E-4056-81B3-ABE34D13A110}" sibTransId="{8FA7F347-A38B-44C2-B283-B69172FE302A}"/>
    <dgm:cxn modelId="{91BDCEA3-6CB3-4E92-A23C-CC06F72A60AD}" type="presOf" srcId="{432F2524-FC1A-4FA6-90D4-0EA23ED8A9D6}" destId="{28643218-7B3D-4317-8A5A-227FA11945C1}" srcOrd="0" destOrd="0" presId="urn:microsoft.com/office/officeart/2005/8/layout/vList5"/>
    <dgm:cxn modelId="{493B36B6-3167-4FFD-B38A-35FC97AE4923}" srcId="{90344163-0788-4B09-BA93-806D4083EA00}" destId="{7C9388EC-BE4A-4F41-8BBE-DA0C620C8290}" srcOrd="2" destOrd="0" parTransId="{D36A359C-4E3C-44A1-AB0C-26481F49FA4A}" sibTransId="{8D72D4AE-7820-4D91-A406-41EC8F2CCE61}"/>
    <dgm:cxn modelId="{6D7BD4BA-2EA0-4176-9DE2-BF06C68B6BE7}" type="presOf" srcId="{1383648F-ECE1-4981-AE3E-F5F59CF3A4CC}" destId="{CC69E452-C022-4F46-A96C-474C17E960D5}" srcOrd="0" destOrd="0" presId="urn:microsoft.com/office/officeart/2005/8/layout/vList5"/>
    <dgm:cxn modelId="{DD7E7CD4-7B20-4413-A802-7F04F38FB0D9}" srcId="{1F9D4B41-4976-401B-BD20-3CF811DF0250}" destId="{AFBB4DDE-7207-46CD-B51C-B217D8868C8E}" srcOrd="0" destOrd="0" parTransId="{B39458FB-4A0C-4878-9D42-7B307AD124F0}" sibTransId="{1933CD2F-8177-4889-A11C-1044E25672C0}"/>
    <dgm:cxn modelId="{18A7C8D7-F684-4DEE-801A-C2089EF52CC0}" type="presOf" srcId="{90344163-0788-4B09-BA93-806D4083EA00}" destId="{E68E6A83-DBED-403D-90F1-F4E8F706E313}" srcOrd="0" destOrd="0" presId="urn:microsoft.com/office/officeart/2005/8/layout/vList5"/>
    <dgm:cxn modelId="{8C7503DC-7AC3-4659-93AC-ED2E5EC2B4C7}" type="presOf" srcId="{7C9388EC-BE4A-4F41-8BBE-DA0C620C8290}" destId="{C1E217AF-A400-4C11-A40A-D9CE80FFFB54}" srcOrd="0" destOrd="0" presId="urn:microsoft.com/office/officeart/2005/8/layout/vList5"/>
    <dgm:cxn modelId="{C9A8C5EA-476D-4228-9A15-5C595A622060}" srcId="{90344163-0788-4B09-BA93-806D4083EA00}" destId="{A45F95A6-5DF2-412A-A255-EE60E1149DCB}" srcOrd="3" destOrd="0" parTransId="{0E3358DE-A36A-49E3-ADD6-C0EA02DA94CF}" sibTransId="{31128EA7-4B83-481C-A245-57834D6F4255}"/>
    <dgm:cxn modelId="{F25BA0F4-EE2C-4E2B-AFB3-0F017C45F2F2}" type="presOf" srcId="{56B85444-F7DD-4736-A967-8AD994C6C5CB}" destId="{72E2F894-9155-40E3-AE73-E8EC81A58DBE}" srcOrd="0" destOrd="0" presId="urn:microsoft.com/office/officeart/2005/8/layout/vList5"/>
    <dgm:cxn modelId="{CE98167D-E8DC-457D-8B79-79782980488E}" type="presParOf" srcId="{E68E6A83-DBED-403D-90F1-F4E8F706E313}" destId="{1395DEE1-257B-4268-B66F-B0D595440843}" srcOrd="0" destOrd="0" presId="urn:microsoft.com/office/officeart/2005/8/layout/vList5"/>
    <dgm:cxn modelId="{7BC4A1AB-75F0-46B3-9A0D-C182ACB60989}" type="presParOf" srcId="{1395DEE1-257B-4268-B66F-B0D595440843}" destId="{66B66EA5-5161-4AA3-9EEC-4D619AAF1574}" srcOrd="0" destOrd="0" presId="urn:microsoft.com/office/officeart/2005/8/layout/vList5"/>
    <dgm:cxn modelId="{C7C209DF-E796-40B4-A1CB-3B70B40A85A8}" type="presParOf" srcId="{1395DEE1-257B-4268-B66F-B0D595440843}" destId="{E4A1E639-C32B-4639-A86E-0A30DA0DB6D1}" srcOrd="1" destOrd="0" presId="urn:microsoft.com/office/officeart/2005/8/layout/vList5"/>
    <dgm:cxn modelId="{6BD20C60-A737-4A9D-9887-D7F476FA8EBF}" type="presParOf" srcId="{E68E6A83-DBED-403D-90F1-F4E8F706E313}" destId="{DEABF727-4409-4E9E-8837-F46490EC9F81}" srcOrd="1" destOrd="0" presId="urn:microsoft.com/office/officeart/2005/8/layout/vList5"/>
    <dgm:cxn modelId="{9085D86D-6824-4138-B823-1418028D3D2C}" type="presParOf" srcId="{E68E6A83-DBED-403D-90F1-F4E8F706E313}" destId="{4A4C42F4-E655-490A-A512-028A557F015D}" srcOrd="2" destOrd="0" presId="urn:microsoft.com/office/officeart/2005/8/layout/vList5"/>
    <dgm:cxn modelId="{D2AEF169-1E62-4356-AC12-DD7C8DDE1D4C}" type="presParOf" srcId="{4A4C42F4-E655-490A-A512-028A557F015D}" destId="{23F690F8-9B5D-40ED-AFBD-FE01672CB320}" srcOrd="0" destOrd="0" presId="urn:microsoft.com/office/officeart/2005/8/layout/vList5"/>
    <dgm:cxn modelId="{08C820C3-7E67-44DD-8EB1-0784C87F0B1F}" type="presParOf" srcId="{4A4C42F4-E655-490A-A512-028A557F015D}" destId="{72E2F894-9155-40E3-AE73-E8EC81A58DBE}" srcOrd="1" destOrd="0" presId="urn:microsoft.com/office/officeart/2005/8/layout/vList5"/>
    <dgm:cxn modelId="{886BC1EE-5139-41AF-AD51-1496295EB7C0}" type="presParOf" srcId="{E68E6A83-DBED-403D-90F1-F4E8F706E313}" destId="{8915EE35-8A33-4FD8-8D5C-6D7A7C5CACD0}" srcOrd="3" destOrd="0" presId="urn:microsoft.com/office/officeart/2005/8/layout/vList5"/>
    <dgm:cxn modelId="{EA5197EE-F150-48C5-B69E-0BBBD8BBA815}" type="presParOf" srcId="{E68E6A83-DBED-403D-90F1-F4E8F706E313}" destId="{58F51C53-024F-459B-B265-C9F0ED8984DA}" srcOrd="4" destOrd="0" presId="urn:microsoft.com/office/officeart/2005/8/layout/vList5"/>
    <dgm:cxn modelId="{01B14591-7455-41B0-B5E4-C485293E3506}" type="presParOf" srcId="{58F51C53-024F-459B-B265-C9F0ED8984DA}" destId="{C1E217AF-A400-4C11-A40A-D9CE80FFFB54}" srcOrd="0" destOrd="0" presId="urn:microsoft.com/office/officeart/2005/8/layout/vList5"/>
    <dgm:cxn modelId="{635C2B94-D8D5-444F-ABF3-27A4D41B0043}" type="presParOf" srcId="{58F51C53-024F-459B-B265-C9F0ED8984DA}" destId="{019ABE5A-9DBA-4E14-A741-135154E4A5B4}" srcOrd="1" destOrd="0" presId="urn:microsoft.com/office/officeart/2005/8/layout/vList5"/>
    <dgm:cxn modelId="{B9A75400-B35F-4A4D-A99A-04AF7A58DB0A}" type="presParOf" srcId="{E68E6A83-DBED-403D-90F1-F4E8F706E313}" destId="{540B9EDA-C3E6-49BF-A433-8A137F1416DC}" srcOrd="5" destOrd="0" presId="urn:microsoft.com/office/officeart/2005/8/layout/vList5"/>
    <dgm:cxn modelId="{6C59A825-B6B9-4B09-BD59-822F3D66595B}" type="presParOf" srcId="{E68E6A83-DBED-403D-90F1-F4E8F706E313}" destId="{2B9581DE-39B6-4540-A5A5-2A931A7D8024}" srcOrd="6" destOrd="0" presId="urn:microsoft.com/office/officeart/2005/8/layout/vList5"/>
    <dgm:cxn modelId="{C4732C70-CA7A-4363-9C94-79AC993F0A1A}" type="presParOf" srcId="{2B9581DE-39B6-4540-A5A5-2A931A7D8024}" destId="{ECF48D11-4BED-419B-99B0-5DADEDF8044B}" srcOrd="0" destOrd="0" presId="urn:microsoft.com/office/officeart/2005/8/layout/vList5"/>
    <dgm:cxn modelId="{E4118C6D-596E-43FB-9CC8-A822FE4E1355}" type="presParOf" srcId="{2B9581DE-39B6-4540-A5A5-2A931A7D8024}" destId="{CC69E452-C022-4F46-A96C-474C17E960D5}" srcOrd="1" destOrd="0" presId="urn:microsoft.com/office/officeart/2005/8/layout/vList5"/>
    <dgm:cxn modelId="{AD1B98F5-C2E9-4A42-A7B5-0B1FA6F7B77A}" type="presParOf" srcId="{E68E6A83-DBED-403D-90F1-F4E8F706E313}" destId="{CB4D3F1C-1D7C-4D4C-BCCF-514C70A1C9BB}" srcOrd="7" destOrd="0" presId="urn:microsoft.com/office/officeart/2005/8/layout/vList5"/>
    <dgm:cxn modelId="{3B129CFF-2C2E-4F5E-9CBE-1833B6793EE2}" type="presParOf" srcId="{E68E6A83-DBED-403D-90F1-F4E8F706E313}" destId="{B5B5D395-D78A-44FC-8F93-D353ED72103A}" srcOrd="8" destOrd="0" presId="urn:microsoft.com/office/officeart/2005/8/layout/vList5"/>
    <dgm:cxn modelId="{25EF5DE8-B41F-4CE1-AF88-92DCB942D5B5}" type="presParOf" srcId="{B5B5D395-D78A-44FC-8F93-D353ED72103A}" destId="{F2432294-C980-4718-8A46-243B4A205F84}" srcOrd="0" destOrd="0" presId="urn:microsoft.com/office/officeart/2005/8/layout/vList5"/>
    <dgm:cxn modelId="{3159041C-C768-409D-90F0-50310B4B04B6}" type="presParOf" srcId="{B5B5D395-D78A-44FC-8F93-D353ED72103A}" destId="{02722C5C-6E5C-47B8-A621-9E9B8BF234E0}" srcOrd="1" destOrd="0" presId="urn:microsoft.com/office/officeart/2005/8/layout/vList5"/>
    <dgm:cxn modelId="{200CFD1E-3691-4FEC-A9E0-EF17AD986DA4}" type="presParOf" srcId="{E68E6A83-DBED-403D-90F1-F4E8F706E313}" destId="{83D995BD-D357-487B-A272-9027DCCBBF38}" srcOrd="9" destOrd="0" presId="urn:microsoft.com/office/officeart/2005/8/layout/vList5"/>
    <dgm:cxn modelId="{570F1AA6-662B-40B2-8783-227E5AD85B16}" type="presParOf" srcId="{E68E6A83-DBED-403D-90F1-F4E8F706E313}" destId="{B11AB505-FA03-464A-B856-06F35F1103A1}" srcOrd="10" destOrd="0" presId="urn:microsoft.com/office/officeart/2005/8/layout/vList5"/>
    <dgm:cxn modelId="{FA6B9937-89FC-46C4-9459-B56DDD30AB60}" type="presParOf" srcId="{B11AB505-FA03-464A-B856-06F35F1103A1}" destId="{28643218-7B3D-4317-8A5A-227FA11945C1}" srcOrd="0" destOrd="0" presId="urn:microsoft.com/office/officeart/2005/8/layout/vList5"/>
    <dgm:cxn modelId="{479F1024-181E-473D-8390-715995D06809}" type="presParOf" srcId="{B11AB505-FA03-464A-B856-06F35F1103A1}" destId="{666EF1EF-D82E-4E83-82AB-1690E163C76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5602C9-D876-45DC-A0FA-637EA5E19E6C}"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877BEF45-62F2-4AB2-A637-365B9767D30D}">
      <dgm:prSet phldrT="[Text]" custT="1"/>
      <dgm:spPr/>
      <dgm:t>
        <a:bodyPr/>
        <a:lstStyle/>
        <a:p>
          <a:r>
            <a:rPr lang="en-US" sz="1600" b="1">
              <a:solidFill>
                <a:schemeClr val="bg1"/>
              </a:solidFill>
              <a:latin typeface="Calibri" panose="020F0502020204030204" pitchFamily="34" charset="0"/>
              <a:cs typeface="Calibri" panose="020F0502020204030204" pitchFamily="34" charset="0"/>
            </a:rPr>
            <a:t>OFFICE HOURS:  </a:t>
          </a:r>
          <a:r>
            <a:rPr lang="en-US" sz="1600" b="1" u="none">
              <a:solidFill>
                <a:schemeClr val="bg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June 22, 2023, 1 p.m. ET</a:t>
          </a:r>
          <a:r>
            <a:rPr lang="en-US" sz="1600" b="1" u="none">
              <a:solidFill>
                <a:schemeClr val="bg1"/>
              </a:solidFill>
              <a:latin typeface="Calibri" panose="020F0502020204030204" pitchFamily="34" charset="0"/>
              <a:cs typeface="Calibri" panose="020F0502020204030204" pitchFamily="34" charset="0"/>
            </a:rPr>
            <a:t> AND </a:t>
          </a:r>
          <a:r>
            <a:rPr lang="en-US" sz="1600" b="1" u="none">
              <a:solidFill>
                <a:schemeClr val="bg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July 13, 2023, 1 p.m. ET</a:t>
          </a:r>
          <a:endParaRPr lang="en-US" sz="1600" b="1" u="none">
            <a:solidFill>
              <a:schemeClr val="bg1"/>
            </a:solidFill>
            <a:latin typeface="Calibri" panose="020F0502020204030204" pitchFamily="34" charset="0"/>
            <a:cs typeface="Calibri" panose="020F0502020204030204" pitchFamily="34" charset="0"/>
          </a:endParaRPr>
        </a:p>
        <a:p>
          <a:r>
            <a:rPr lang="en-US" sz="1600" b="0" u="none">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t>
          </a:r>
          <a:r>
            <a:rPr lang="en-US" sz="160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OE will hold office hours to highlight key questions asked on the Q&amp;A, provide timeline reminders for deadlines and important steps, present possible program scenarios and assist with navigating the Q&amp;A spreadsheet using questions posted in the chat with published answers.  </a:t>
          </a:r>
          <a:r>
            <a:rPr lang="en-US" sz="1600">
              <a:solidFill>
                <a:schemeClr val="bg1"/>
              </a:solidFill>
              <a:latin typeface="Calibri" panose="020F0502020204030204" pitchFamily="34" charset="0"/>
              <a:ea typeface="Times New Roman" panose="02020603050405020304" pitchFamily="18" charset="0"/>
              <a:cs typeface="Calibri" panose="020F0502020204030204" pitchFamily="34" charset="0"/>
            </a:rPr>
            <a:t>You can r</a:t>
          </a:r>
          <a:r>
            <a:rPr lang="en-US" sz="1600" b="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egister for one or more of the Informational Webinars listed above via the Infrastructure Exchange or the Renew America’s Schools website. </a:t>
          </a:r>
          <a:endParaRPr lang="en-US" sz="1600" b="1">
            <a:solidFill>
              <a:schemeClr val="bg1"/>
            </a:solidFill>
            <a:latin typeface="Calibri" panose="020F0502020204030204" pitchFamily="34" charset="0"/>
            <a:cs typeface="Calibri" panose="020F0502020204030204" pitchFamily="34" charset="0"/>
          </a:endParaRPr>
        </a:p>
      </dgm:t>
    </dgm:pt>
    <dgm:pt modelId="{FC463A2E-EED3-4269-87AD-EE5C9C94967C}" type="parTrans" cxnId="{36BF1D95-5009-4CF0-B3E3-D81036B4161A}">
      <dgm:prSet/>
      <dgm:spPr/>
      <dgm:t>
        <a:bodyPr/>
        <a:lstStyle/>
        <a:p>
          <a:endParaRPr lang="en-US"/>
        </a:p>
      </dgm:t>
    </dgm:pt>
    <dgm:pt modelId="{2162C9FD-AFB3-41C6-9305-1E9CFF1BDC9B}" type="sibTrans" cxnId="{36BF1D95-5009-4CF0-B3E3-D81036B4161A}">
      <dgm:prSet/>
      <dgm:spPr/>
      <dgm:t>
        <a:bodyPr/>
        <a:lstStyle/>
        <a:p>
          <a:endParaRPr lang="en-US"/>
        </a:p>
      </dgm:t>
    </dgm:pt>
    <dgm:pt modelId="{8F50F51D-8CD7-4F79-93FF-B55EFA7BA2C6}">
      <dgm:prSet phldrT="[Text]" custT="1"/>
      <dgm:spPr/>
      <dgm:t>
        <a:bodyPr/>
        <a:lstStyle/>
        <a:p>
          <a:r>
            <a:rPr lang="en-US" sz="1600" b="1">
              <a:solidFill>
                <a:schemeClr val="bg1"/>
              </a:solidFill>
              <a:latin typeface="Calibri" panose="020F0502020204030204" pitchFamily="34" charset="0"/>
              <a:cs typeface="Calibri" panose="020F0502020204030204" pitchFamily="34" charset="0"/>
            </a:rPr>
            <a:t>QUESTIONS:  </a:t>
          </a:r>
        </a:p>
        <a:p>
          <a:r>
            <a:rPr lang="en-US" sz="1600">
              <a:solidFill>
                <a:schemeClr val="bg1"/>
              </a:solidFill>
              <a:latin typeface="Calibri" panose="020F0502020204030204" pitchFamily="34" charset="0"/>
              <a:cs typeface="Calibri" panose="020F0502020204030204" pitchFamily="34" charset="0"/>
            </a:rPr>
            <a:t>Please remember to submit and questions to nonprofits@doe.gov and note that these will be answered and posted on the Infrastructure </a:t>
          </a:r>
          <a:r>
            <a:rPr lang="en-US" sz="1600" err="1">
              <a:solidFill>
                <a:schemeClr val="bg1"/>
              </a:solidFill>
              <a:latin typeface="Calibri" panose="020F0502020204030204" pitchFamily="34" charset="0"/>
              <a:cs typeface="Calibri" panose="020F0502020204030204" pitchFamily="34" charset="0"/>
            </a:rPr>
            <a:t>eXCHANGE</a:t>
          </a:r>
          <a:r>
            <a:rPr lang="en-US" sz="1600">
              <a:solidFill>
                <a:schemeClr val="bg1"/>
              </a:solidFill>
              <a:latin typeface="Calibri" panose="020F0502020204030204" pitchFamily="34" charset="0"/>
              <a:cs typeface="Calibri" panose="020F0502020204030204" pitchFamily="34" charset="0"/>
            </a:rPr>
            <a:t> weekly. </a:t>
          </a:r>
          <a:endParaRPr lang="en-US" sz="1600" b="1">
            <a:solidFill>
              <a:schemeClr val="bg1"/>
            </a:solidFill>
          </a:endParaRPr>
        </a:p>
      </dgm:t>
    </dgm:pt>
    <dgm:pt modelId="{A3FCA673-121E-4618-B772-7EFF71DA1573}" type="parTrans" cxnId="{8CF0B734-E662-42F1-84FF-A231BB96026F}">
      <dgm:prSet/>
      <dgm:spPr/>
      <dgm:t>
        <a:bodyPr/>
        <a:lstStyle/>
        <a:p>
          <a:endParaRPr lang="en-US"/>
        </a:p>
      </dgm:t>
    </dgm:pt>
    <dgm:pt modelId="{7B9B0FAC-AF46-4E15-BC45-309D0EB4220A}" type="sibTrans" cxnId="{8CF0B734-E662-42F1-84FF-A231BB96026F}">
      <dgm:prSet/>
      <dgm:spPr/>
      <dgm:t>
        <a:bodyPr/>
        <a:lstStyle/>
        <a:p>
          <a:endParaRPr lang="en-US"/>
        </a:p>
      </dgm:t>
    </dgm:pt>
    <dgm:pt modelId="{B8F8886E-943A-4F83-B460-A3FE2D1A9ECB}">
      <dgm:prSet phldrT="[Text]" custT="1"/>
      <dgm:spPr/>
      <dgm:t>
        <a:bodyPr/>
        <a:lstStyle/>
        <a:p>
          <a:r>
            <a:rPr lang="en-US" sz="1600" b="1">
              <a:latin typeface="Calibri" panose="020F0502020204030204" pitchFamily="34" charset="0"/>
              <a:cs typeface="Calibri" panose="020F0502020204030204" pitchFamily="34" charset="0"/>
            </a:rPr>
            <a:t>TEAMING LIST: </a:t>
          </a:r>
        </a:p>
        <a:p>
          <a:r>
            <a:rPr lang="en-US" sz="1600">
              <a:latin typeface="Calibri" panose="020F0502020204030204" pitchFamily="34" charset="0"/>
              <a:cs typeface="Calibri" panose="020F0502020204030204" pitchFamily="34" charset="0"/>
            </a:rPr>
            <a:t>Prospective Prime Recipients, Subrecipients, and Partners are encouraged to join the teaming list to engage and explore partnerships. Please remember, potential Subrecipients can propose eligible projects to selected Prime Recipients once selections are made in October 2023 if not already part of a portfolio.</a:t>
          </a:r>
          <a:endParaRPr lang="en-US" sz="1600" b="1">
            <a:latin typeface="Calibri" panose="020F0502020204030204" pitchFamily="34" charset="0"/>
            <a:cs typeface="Calibri" panose="020F0502020204030204" pitchFamily="34" charset="0"/>
          </a:endParaRPr>
        </a:p>
      </dgm:t>
    </dgm:pt>
    <dgm:pt modelId="{49D8EAAE-F4CC-4F3F-81BE-BB8F666C2CB4}" type="parTrans" cxnId="{98AB46AB-DAE3-4B5C-9077-1AB64AB058F0}">
      <dgm:prSet/>
      <dgm:spPr/>
      <dgm:t>
        <a:bodyPr/>
        <a:lstStyle/>
        <a:p>
          <a:endParaRPr lang="en-US"/>
        </a:p>
      </dgm:t>
    </dgm:pt>
    <dgm:pt modelId="{10CE4953-5416-447B-88D7-5670FF85F79F}" type="sibTrans" cxnId="{98AB46AB-DAE3-4B5C-9077-1AB64AB058F0}">
      <dgm:prSet/>
      <dgm:spPr/>
      <dgm:t>
        <a:bodyPr/>
        <a:lstStyle/>
        <a:p>
          <a:endParaRPr lang="en-US"/>
        </a:p>
      </dgm:t>
    </dgm:pt>
    <dgm:pt modelId="{1DACEA90-D5ED-4993-86D0-72088F9EFCAD}" type="pres">
      <dgm:prSet presAssocID="{BB5602C9-D876-45DC-A0FA-637EA5E19E6C}" presName="linear" presStyleCnt="0">
        <dgm:presLayoutVars>
          <dgm:dir/>
          <dgm:resizeHandles val="exact"/>
        </dgm:presLayoutVars>
      </dgm:prSet>
      <dgm:spPr/>
    </dgm:pt>
    <dgm:pt modelId="{2774A679-4F18-43A5-AF02-8817263A90D3}" type="pres">
      <dgm:prSet presAssocID="{877BEF45-62F2-4AB2-A637-365B9767D30D}" presName="comp" presStyleCnt="0"/>
      <dgm:spPr/>
    </dgm:pt>
    <dgm:pt modelId="{1BF56FA4-74C5-4572-8716-5B863FE8EAE9}" type="pres">
      <dgm:prSet presAssocID="{877BEF45-62F2-4AB2-A637-365B9767D30D}" presName="box" presStyleLbl="node1" presStyleIdx="0" presStyleCnt="3"/>
      <dgm:spPr/>
    </dgm:pt>
    <dgm:pt modelId="{7385895C-6128-4F7E-ABE7-67D5BCB297CD}" type="pres">
      <dgm:prSet presAssocID="{877BEF45-62F2-4AB2-A637-365B9767D30D}" presName="img" presStyleLbl="fgImgPlace1" presStyleIdx="0" presStyleCnt="3" custScaleX="83565"/>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29817592-044C-4456-977C-FF37BB22F93A}" type="pres">
      <dgm:prSet presAssocID="{877BEF45-62F2-4AB2-A637-365B9767D30D}" presName="text" presStyleLbl="node1" presStyleIdx="0" presStyleCnt="3">
        <dgm:presLayoutVars>
          <dgm:bulletEnabled val="1"/>
        </dgm:presLayoutVars>
      </dgm:prSet>
      <dgm:spPr/>
    </dgm:pt>
    <dgm:pt modelId="{14B617C3-FF78-4A59-9FD5-0F99444D420D}" type="pres">
      <dgm:prSet presAssocID="{2162C9FD-AFB3-41C6-9305-1E9CFF1BDC9B}" presName="spacer" presStyleCnt="0"/>
      <dgm:spPr/>
    </dgm:pt>
    <dgm:pt modelId="{961D8BC6-65F3-49E3-88B1-1917BA00D41D}" type="pres">
      <dgm:prSet presAssocID="{8F50F51D-8CD7-4F79-93FF-B55EFA7BA2C6}" presName="comp" presStyleCnt="0"/>
      <dgm:spPr/>
    </dgm:pt>
    <dgm:pt modelId="{B4F56FBD-E6E5-42DF-80BC-B6157B275B03}" type="pres">
      <dgm:prSet presAssocID="{8F50F51D-8CD7-4F79-93FF-B55EFA7BA2C6}" presName="box" presStyleLbl="node1" presStyleIdx="1" presStyleCnt="3"/>
      <dgm:spPr/>
    </dgm:pt>
    <dgm:pt modelId="{FB17CFE4-28C8-41C3-9D28-F7BE1611D007}" type="pres">
      <dgm:prSet presAssocID="{8F50F51D-8CD7-4F79-93FF-B55EFA7BA2C6}" presName="img" presStyleLbl="fgImgPlace1" presStyleIdx="1" presStyleCnt="3" custScaleX="86190"/>
      <dgm:spPr>
        <a:blipFill>
          <a:blip xmlns:r="http://schemas.openxmlformats.org/officeDocument/2006/relationships" r:embed="rId4"/>
          <a:srcRect/>
          <a:stretch>
            <a:fillRect t="-2000" b="-2000"/>
          </a:stretch>
        </a:blipFill>
      </dgm:spPr>
    </dgm:pt>
    <dgm:pt modelId="{81059DB6-513A-4805-807B-AD1AB29868D0}" type="pres">
      <dgm:prSet presAssocID="{8F50F51D-8CD7-4F79-93FF-B55EFA7BA2C6}" presName="text" presStyleLbl="node1" presStyleIdx="1" presStyleCnt="3">
        <dgm:presLayoutVars>
          <dgm:bulletEnabled val="1"/>
        </dgm:presLayoutVars>
      </dgm:prSet>
      <dgm:spPr/>
    </dgm:pt>
    <dgm:pt modelId="{1A9E1519-95D7-42C5-9415-1714B51F0738}" type="pres">
      <dgm:prSet presAssocID="{7B9B0FAC-AF46-4E15-BC45-309D0EB4220A}" presName="spacer" presStyleCnt="0"/>
      <dgm:spPr/>
    </dgm:pt>
    <dgm:pt modelId="{AC45B194-9914-453A-891D-7E1F16C65A22}" type="pres">
      <dgm:prSet presAssocID="{B8F8886E-943A-4F83-B460-A3FE2D1A9ECB}" presName="comp" presStyleCnt="0"/>
      <dgm:spPr/>
    </dgm:pt>
    <dgm:pt modelId="{1F54718E-64A2-4555-8077-9D654A4AF4B3}" type="pres">
      <dgm:prSet presAssocID="{B8F8886E-943A-4F83-B460-A3FE2D1A9ECB}" presName="box" presStyleLbl="node1" presStyleIdx="2" presStyleCnt="3"/>
      <dgm:spPr/>
    </dgm:pt>
    <dgm:pt modelId="{3F7CC708-0EB6-469D-A93C-57CC20141DDC}" type="pres">
      <dgm:prSet presAssocID="{B8F8886E-943A-4F83-B460-A3FE2D1A9ECB}" presName="img" presStyleLbl="fgImgPlace1" presStyleIdx="2" presStyleCnt="3" custScaleX="84878" custLinFactNeighborY="-105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19886B7B-ACC7-454E-98AF-B783C5730614}" type="pres">
      <dgm:prSet presAssocID="{B8F8886E-943A-4F83-B460-A3FE2D1A9ECB}" presName="text" presStyleLbl="node1" presStyleIdx="2" presStyleCnt="3">
        <dgm:presLayoutVars>
          <dgm:bulletEnabled val="1"/>
        </dgm:presLayoutVars>
      </dgm:prSet>
      <dgm:spPr/>
    </dgm:pt>
  </dgm:ptLst>
  <dgm:cxnLst>
    <dgm:cxn modelId="{E4A32213-83F4-4636-8274-83B438554BC4}" type="presOf" srcId="{877BEF45-62F2-4AB2-A637-365B9767D30D}" destId="{29817592-044C-4456-977C-FF37BB22F93A}" srcOrd="1" destOrd="0" presId="urn:microsoft.com/office/officeart/2005/8/layout/vList4"/>
    <dgm:cxn modelId="{D5FA6A18-E7E3-48CE-B0CF-172593CD3DB6}" type="presOf" srcId="{877BEF45-62F2-4AB2-A637-365B9767D30D}" destId="{1BF56FA4-74C5-4572-8716-5B863FE8EAE9}" srcOrd="0" destOrd="0" presId="urn:microsoft.com/office/officeart/2005/8/layout/vList4"/>
    <dgm:cxn modelId="{8CF0B734-E662-42F1-84FF-A231BB96026F}" srcId="{BB5602C9-D876-45DC-A0FA-637EA5E19E6C}" destId="{8F50F51D-8CD7-4F79-93FF-B55EFA7BA2C6}" srcOrd="1" destOrd="0" parTransId="{A3FCA673-121E-4618-B772-7EFF71DA1573}" sibTransId="{7B9B0FAC-AF46-4E15-BC45-309D0EB4220A}"/>
    <dgm:cxn modelId="{1871E983-3828-4189-9834-C4697C4F94CB}" type="presOf" srcId="{B8F8886E-943A-4F83-B460-A3FE2D1A9ECB}" destId="{19886B7B-ACC7-454E-98AF-B783C5730614}" srcOrd="1" destOrd="0" presId="urn:microsoft.com/office/officeart/2005/8/layout/vList4"/>
    <dgm:cxn modelId="{F62FF991-6AD0-4451-9150-9927C99777FE}" type="presOf" srcId="{8F50F51D-8CD7-4F79-93FF-B55EFA7BA2C6}" destId="{B4F56FBD-E6E5-42DF-80BC-B6157B275B03}" srcOrd="0" destOrd="0" presId="urn:microsoft.com/office/officeart/2005/8/layout/vList4"/>
    <dgm:cxn modelId="{36BF1D95-5009-4CF0-B3E3-D81036B4161A}" srcId="{BB5602C9-D876-45DC-A0FA-637EA5E19E6C}" destId="{877BEF45-62F2-4AB2-A637-365B9767D30D}" srcOrd="0" destOrd="0" parTransId="{FC463A2E-EED3-4269-87AD-EE5C9C94967C}" sibTransId="{2162C9FD-AFB3-41C6-9305-1E9CFF1BDC9B}"/>
    <dgm:cxn modelId="{98AB46AB-DAE3-4B5C-9077-1AB64AB058F0}" srcId="{BB5602C9-D876-45DC-A0FA-637EA5E19E6C}" destId="{B8F8886E-943A-4F83-B460-A3FE2D1A9ECB}" srcOrd="2" destOrd="0" parTransId="{49D8EAAE-F4CC-4F3F-81BE-BB8F666C2CB4}" sibTransId="{10CE4953-5416-447B-88D7-5670FF85F79F}"/>
    <dgm:cxn modelId="{B3CBA7CF-15B9-4C8D-AA39-2658676446E7}" type="presOf" srcId="{8F50F51D-8CD7-4F79-93FF-B55EFA7BA2C6}" destId="{81059DB6-513A-4805-807B-AD1AB29868D0}" srcOrd="1" destOrd="0" presId="urn:microsoft.com/office/officeart/2005/8/layout/vList4"/>
    <dgm:cxn modelId="{B917D8F7-8915-4A4D-B5F4-6A03A6C24528}" type="presOf" srcId="{B8F8886E-943A-4F83-B460-A3FE2D1A9ECB}" destId="{1F54718E-64A2-4555-8077-9D654A4AF4B3}" srcOrd="0" destOrd="0" presId="urn:microsoft.com/office/officeart/2005/8/layout/vList4"/>
    <dgm:cxn modelId="{C6A9CAFC-8ABF-4668-A214-3EDAFE1C1ADB}" type="presOf" srcId="{BB5602C9-D876-45DC-A0FA-637EA5E19E6C}" destId="{1DACEA90-D5ED-4993-86D0-72088F9EFCAD}" srcOrd="0" destOrd="0" presId="urn:microsoft.com/office/officeart/2005/8/layout/vList4"/>
    <dgm:cxn modelId="{E80530E4-D509-428F-AFFC-86AFEE7CCFD0}" type="presParOf" srcId="{1DACEA90-D5ED-4993-86D0-72088F9EFCAD}" destId="{2774A679-4F18-43A5-AF02-8817263A90D3}" srcOrd="0" destOrd="0" presId="urn:microsoft.com/office/officeart/2005/8/layout/vList4"/>
    <dgm:cxn modelId="{FAB7A9B5-E7FD-4736-B6FA-3BC29C5AD431}" type="presParOf" srcId="{2774A679-4F18-43A5-AF02-8817263A90D3}" destId="{1BF56FA4-74C5-4572-8716-5B863FE8EAE9}" srcOrd="0" destOrd="0" presId="urn:microsoft.com/office/officeart/2005/8/layout/vList4"/>
    <dgm:cxn modelId="{78A9FD5F-D67B-48ED-9B1B-055FDCEC8331}" type="presParOf" srcId="{2774A679-4F18-43A5-AF02-8817263A90D3}" destId="{7385895C-6128-4F7E-ABE7-67D5BCB297CD}" srcOrd="1" destOrd="0" presId="urn:microsoft.com/office/officeart/2005/8/layout/vList4"/>
    <dgm:cxn modelId="{D8ACC15E-645F-49FC-9D21-9B0C8E17DB87}" type="presParOf" srcId="{2774A679-4F18-43A5-AF02-8817263A90D3}" destId="{29817592-044C-4456-977C-FF37BB22F93A}" srcOrd="2" destOrd="0" presId="urn:microsoft.com/office/officeart/2005/8/layout/vList4"/>
    <dgm:cxn modelId="{EC9A4D78-46E1-4C6D-8027-69C365F1B9FE}" type="presParOf" srcId="{1DACEA90-D5ED-4993-86D0-72088F9EFCAD}" destId="{14B617C3-FF78-4A59-9FD5-0F99444D420D}" srcOrd="1" destOrd="0" presId="urn:microsoft.com/office/officeart/2005/8/layout/vList4"/>
    <dgm:cxn modelId="{FBE54DC9-6A1E-4BB1-B2BA-ECE972BF4384}" type="presParOf" srcId="{1DACEA90-D5ED-4993-86D0-72088F9EFCAD}" destId="{961D8BC6-65F3-49E3-88B1-1917BA00D41D}" srcOrd="2" destOrd="0" presId="urn:microsoft.com/office/officeart/2005/8/layout/vList4"/>
    <dgm:cxn modelId="{904422DB-AD91-4B8D-8E0A-5EB91357BCA9}" type="presParOf" srcId="{961D8BC6-65F3-49E3-88B1-1917BA00D41D}" destId="{B4F56FBD-E6E5-42DF-80BC-B6157B275B03}" srcOrd="0" destOrd="0" presId="urn:microsoft.com/office/officeart/2005/8/layout/vList4"/>
    <dgm:cxn modelId="{8E7ABAC2-B9F9-4CAD-9605-D2B571F0B13D}" type="presParOf" srcId="{961D8BC6-65F3-49E3-88B1-1917BA00D41D}" destId="{FB17CFE4-28C8-41C3-9D28-F7BE1611D007}" srcOrd="1" destOrd="0" presId="urn:microsoft.com/office/officeart/2005/8/layout/vList4"/>
    <dgm:cxn modelId="{61560D7E-959E-45E2-946A-3DCB336EC60C}" type="presParOf" srcId="{961D8BC6-65F3-49E3-88B1-1917BA00D41D}" destId="{81059DB6-513A-4805-807B-AD1AB29868D0}" srcOrd="2" destOrd="0" presId="urn:microsoft.com/office/officeart/2005/8/layout/vList4"/>
    <dgm:cxn modelId="{F91D3824-CFA7-4313-BF6A-DB07B3396D63}" type="presParOf" srcId="{1DACEA90-D5ED-4993-86D0-72088F9EFCAD}" destId="{1A9E1519-95D7-42C5-9415-1714B51F0738}" srcOrd="3" destOrd="0" presId="urn:microsoft.com/office/officeart/2005/8/layout/vList4"/>
    <dgm:cxn modelId="{C7131922-FC8C-400B-B422-F1E70E2582A3}" type="presParOf" srcId="{1DACEA90-D5ED-4993-86D0-72088F9EFCAD}" destId="{AC45B194-9914-453A-891D-7E1F16C65A22}" srcOrd="4" destOrd="0" presId="urn:microsoft.com/office/officeart/2005/8/layout/vList4"/>
    <dgm:cxn modelId="{797729D9-F043-4C70-9F8A-DABAB239255E}" type="presParOf" srcId="{AC45B194-9914-453A-891D-7E1F16C65A22}" destId="{1F54718E-64A2-4555-8077-9D654A4AF4B3}" srcOrd="0" destOrd="0" presId="urn:microsoft.com/office/officeart/2005/8/layout/vList4"/>
    <dgm:cxn modelId="{B9F3F917-CBE2-477F-B25D-12E2CE3F92DD}" type="presParOf" srcId="{AC45B194-9914-453A-891D-7E1F16C65A22}" destId="{3F7CC708-0EB6-469D-A93C-57CC20141DDC}" srcOrd="1" destOrd="0" presId="urn:microsoft.com/office/officeart/2005/8/layout/vList4"/>
    <dgm:cxn modelId="{6661AFDA-68B5-4DA6-AB1B-58CFECAF7993}" type="presParOf" srcId="{AC45B194-9914-453A-891D-7E1F16C65A22}" destId="{19886B7B-ACC7-454E-98AF-B783C5730614}"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26B8BD-B9F4-41F3-865A-23DCCBAC1D1D}" type="doc">
      <dgm:prSet loTypeId="urn:microsoft.com/office/officeart/2005/8/layout/process4" loCatId="process" qsTypeId="urn:microsoft.com/office/officeart/2005/8/quickstyle/simple1" qsCatId="simple" csTypeId="urn:microsoft.com/office/officeart/2005/8/colors/colorful4" csCatId="colorful" phldr="1"/>
      <dgm:spPr/>
    </dgm:pt>
    <dgm:pt modelId="{74CF4310-CB86-472D-A029-CDFA69623218}">
      <dgm:prSet phldrT="[Text]" custT="1"/>
      <dgm:spPr/>
      <dgm:t>
        <a:bodyPr/>
        <a:lstStyle/>
        <a:p>
          <a:r>
            <a:rPr lang="en-US" sz="2400"/>
            <a:t>Facilitate substantial investment in nonprofit buildings</a:t>
          </a:r>
        </a:p>
      </dgm:t>
    </dgm:pt>
    <dgm:pt modelId="{DBF650D8-558B-4361-B7DD-EB8BFE6113DE}" type="parTrans" cxnId="{F003E8A1-3244-41B3-977C-7C2CD3525E1A}">
      <dgm:prSet/>
      <dgm:spPr/>
      <dgm:t>
        <a:bodyPr/>
        <a:lstStyle/>
        <a:p>
          <a:endParaRPr lang="en-US"/>
        </a:p>
      </dgm:t>
    </dgm:pt>
    <dgm:pt modelId="{88EA677D-DF85-4C56-A951-E0F683204E24}" type="sibTrans" cxnId="{F003E8A1-3244-41B3-977C-7C2CD3525E1A}">
      <dgm:prSet/>
      <dgm:spPr/>
      <dgm:t>
        <a:bodyPr/>
        <a:lstStyle/>
        <a:p>
          <a:endParaRPr lang="en-US"/>
        </a:p>
      </dgm:t>
    </dgm:pt>
    <dgm:pt modelId="{6092A949-5760-4892-8EED-39174A510E80}">
      <dgm:prSet phldrT="[Text]" custT="1"/>
      <dgm:spPr/>
      <dgm:t>
        <a:bodyPr/>
        <a:lstStyle/>
        <a:p>
          <a:pPr rtl="0"/>
          <a:r>
            <a:rPr lang="en-US" sz="2400"/>
            <a:t>Prioritize nonprofits serving disadvantaged communities.</a:t>
          </a:r>
          <a:r>
            <a:rPr lang="en-US" sz="2400">
              <a:latin typeface="Franklin Gothic Medium"/>
            </a:rPr>
            <a:t> </a:t>
          </a:r>
          <a:endParaRPr lang="en-US" sz="2400"/>
        </a:p>
      </dgm:t>
    </dgm:pt>
    <dgm:pt modelId="{626724D6-88A6-4736-A64E-CB94D1DB0E75}" type="parTrans" cxnId="{067DCBC7-FF25-4933-829F-721C24FBC2D0}">
      <dgm:prSet/>
      <dgm:spPr/>
      <dgm:t>
        <a:bodyPr/>
        <a:lstStyle/>
        <a:p>
          <a:endParaRPr lang="en-US"/>
        </a:p>
      </dgm:t>
    </dgm:pt>
    <dgm:pt modelId="{2224B6C8-69EA-4080-9908-B53E8772DF45}" type="sibTrans" cxnId="{067DCBC7-FF25-4933-829F-721C24FBC2D0}">
      <dgm:prSet/>
      <dgm:spPr/>
      <dgm:t>
        <a:bodyPr/>
        <a:lstStyle/>
        <a:p>
          <a:endParaRPr lang="en-US"/>
        </a:p>
      </dgm:t>
    </dgm:pt>
    <dgm:pt modelId="{F553D6EE-1F06-46A9-876F-A608D96D1082}">
      <dgm:prSet phldrT="[Text]" custT="1"/>
      <dgm:spPr/>
      <dgm:t>
        <a:bodyPr/>
        <a:lstStyle/>
        <a:p>
          <a:r>
            <a:rPr lang="en-US" sz="2400"/>
            <a:t>Lay the groundwork for enduring impact</a:t>
          </a:r>
        </a:p>
      </dgm:t>
    </dgm:pt>
    <dgm:pt modelId="{9CA06084-0FA4-4315-8CCE-426F33DC5881}" type="parTrans" cxnId="{A4DC78E3-7D82-4C91-9382-EBC2474FDCE8}">
      <dgm:prSet/>
      <dgm:spPr/>
      <dgm:t>
        <a:bodyPr/>
        <a:lstStyle/>
        <a:p>
          <a:endParaRPr lang="en-US"/>
        </a:p>
      </dgm:t>
    </dgm:pt>
    <dgm:pt modelId="{9F64143A-8D70-4D61-8330-68744989A923}" type="sibTrans" cxnId="{A4DC78E3-7D82-4C91-9382-EBC2474FDCE8}">
      <dgm:prSet/>
      <dgm:spPr/>
      <dgm:t>
        <a:bodyPr/>
        <a:lstStyle/>
        <a:p>
          <a:endParaRPr lang="en-US"/>
        </a:p>
      </dgm:t>
    </dgm:pt>
    <dgm:pt modelId="{54A07C47-CB98-4878-9795-180EF28FEF7B}">
      <dgm:prSet phldrT="[Text]" custT="1"/>
      <dgm:spPr/>
      <dgm:t>
        <a:bodyPr/>
        <a:lstStyle/>
        <a:p>
          <a:r>
            <a:rPr lang="en-US" sz="2400"/>
            <a:t>Minimize administrative burden</a:t>
          </a:r>
        </a:p>
      </dgm:t>
    </dgm:pt>
    <dgm:pt modelId="{6BC1B94F-938D-468E-BBD8-A57465023A7C}" type="parTrans" cxnId="{7E7AC49A-7C83-4220-927A-DCFC044CAF99}">
      <dgm:prSet/>
      <dgm:spPr/>
      <dgm:t>
        <a:bodyPr/>
        <a:lstStyle/>
        <a:p>
          <a:endParaRPr lang="en-US"/>
        </a:p>
      </dgm:t>
    </dgm:pt>
    <dgm:pt modelId="{542FD5A7-E740-4B08-A282-FE0A99B537A8}" type="sibTrans" cxnId="{7E7AC49A-7C83-4220-927A-DCFC044CAF99}">
      <dgm:prSet/>
      <dgm:spPr/>
      <dgm:t>
        <a:bodyPr/>
        <a:lstStyle/>
        <a:p>
          <a:endParaRPr lang="en-US"/>
        </a:p>
      </dgm:t>
    </dgm:pt>
    <dgm:pt modelId="{113C303D-13E6-43B7-93E3-FCB14B79F0A8}">
      <dgm:prSet phldrT="[Text]" custT="1"/>
      <dgm:spPr/>
      <dgm:t>
        <a:bodyPr/>
        <a:lstStyle/>
        <a:p>
          <a:pPr rtl="0"/>
          <a:r>
            <a:rPr lang="en-US" sz="2400" b="0" i="0"/>
            <a:t>Reduce energy use, emissions and utility costs in nonprofit facilities</a:t>
          </a:r>
          <a:r>
            <a:rPr lang="en-US" sz="2400" b="0" i="0">
              <a:latin typeface="Franklin Gothic Medium"/>
            </a:rPr>
            <a:t> </a:t>
          </a:r>
          <a:endParaRPr lang="en-US" sz="2400"/>
        </a:p>
      </dgm:t>
    </dgm:pt>
    <dgm:pt modelId="{EA10C62A-AD5B-4A52-A20B-6C15917CC876}" type="parTrans" cxnId="{875B1AAE-F692-4BCD-BBE2-9C4656E26D20}">
      <dgm:prSet/>
      <dgm:spPr/>
      <dgm:t>
        <a:bodyPr/>
        <a:lstStyle/>
        <a:p>
          <a:endParaRPr lang="en-US"/>
        </a:p>
      </dgm:t>
    </dgm:pt>
    <dgm:pt modelId="{12475308-C31D-449B-8AA5-76F3B518A4F1}" type="sibTrans" cxnId="{875B1AAE-F692-4BCD-BBE2-9C4656E26D20}">
      <dgm:prSet/>
      <dgm:spPr/>
      <dgm:t>
        <a:bodyPr/>
        <a:lstStyle/>
        <a:p>
          <a:endParaRPr lang="en-US"/>
        </a:p>
      </dgm:t>
    </dgm:pt>
    <dgm:pt modelId="{14E1ACAC-8F95-490B-BA10-1D2001500913}" type="pres">
      <dgm:prSet presAssocID="{C026B8BD-B9F4-41F3-865A-23DCCBAC1D1D}" presName="Name0" presStyleCnt="0">
        <dgm:presLayoutVars>
          <dgm:dir/>
          <dgm:animLvl val="lvl"/>
          <dgm:resizeHandles val="exact"/>
        </dgm:presLayoutVars>
      </dgm:prSet>
      <dgm:spPr/>
    </dgm:pt>
    <dgm:pt modelId="{D9B381B4-54B1-4AD1-827C-F9E9381951FB}" type="pres">
      <dgm:prSet presAssocID="{F553D6EE-1F06-46A9-876F-A608D96D1082}" presName="boxAndChildren" presStyleCnt="0"/>
      <dgm:spPr/>
    </dgm:pt>
    <dgm:pt modelId="{A0D52CC6-982D-40A7-9BC2-BADCA271E39F}" type="pres">
      <dgm:prSet presAssocID="{F553D6EE-1F06-46A9-876F-A608D96D1082}" presName="parentTextBox" presStyleLbl="node1" presStyleIdx="0" presStyleCnt="5"/>
      <dgm:spPr/>
    </dgm:pt>
    <dgm:pt modelId="{DEC33A13-17E4-42FC-8730-652E1857887A}" type="pres">
      <dgm:prSet presAssocID="{542FD5A7-E740-4B08-A282-FE0A99B537A8}" presName="sp" presStyleCnt="0"/>
      <dgm:spPr/>
    </dgm:pt>
    <dgm:pt modelId="{C8609086-4F0C-4106-87A9-9DEA75305ADC}" type="pres">
      <dgm:prSet presAssocID="{54A07C47-CB98-4878-9795-180EF28FEF7B}" presName="arrowAndChildren" presStyleCnt="0"/>
      <dgm:spPr/>
    </dgm:pt>
    <dgm:pt modelId="{47914DB7-127F-47B7-A4CF-684E063FF71A}" type="pres">
      <dgm:prSet presAssocID="{54A07C47-CB98-4878-9795-180EF28FEF7B}" presName="parentTextArrow" presStyleLbl="node1" presStyleIdx="1" presStyleCnt="5" custLinFactNeighborX="220"/>
      <dgm:spPr/>
    </dgm:pt>
    <dgm:pt modelId="{8248007E-60B4-41BA-B0FC-72FD4D953F4F}" type="pres">
      <dgm:prSet presAssocID="{12475308-C31D-449B-8AA5-76F3B518A4F1}" presName="sp" presStyleCnt="0"/>
      <dgm:spPr/>
    </dgm:pt>
    <dgm:pt modelId="{2EC0BB11-D205-4FCB-87FF-7576D9635730}" type="pres">
      <dgm:prSet presAssocID="{113C303D-13E6-43B7-93E3-FCB14B79F0A8}" presName="arrowAndChildren" presStyleCnt="0"/>
      <dgm:spPr/>
    </dgm:pt>
    <dgm:pt modelId="{77DEDF4C-581F-4242-8D1E-294332ED5DE3}" type="pres">
      <dgm:prSet presAssocID="{113C303D-13E6-43B7-93E3-FCB14B79F0A8}" presName="parentTextArrow" presStyleLbl="node1" presStyleIdx="2" presStyleCnt="5"/>
      <dgm:spPr/>
    </dgm:pt>
    <dgm:pt modelId="{7E22C900-680E-4E7C-925F-85D45804A988}" type="pres">
      <dgm:prSet presAssocID="{2224B6C8-69EA-4080-9908-B53E8772DF45}" presName="sp" presStyleCnt="0"/>
      <dgm:spPr/>
    </dgm:pt>
    <dgm:pt modelId="{E11A2F3F-269C-4A38-95E7-54ACB3CD43A6}" type="pres">
      <dgm:prSet presAssocID="{6092A949-5760-4892-8EED-39174A510E80}" presName="arrowAndChildren" presStyleCnt="0"/>
      <dgm:spPr/>
    </dgm:pt>
    <dgm:pt modelId="{26B94FBF-0E9E-4D80-8E20-FCC66DF7D353}" type="pres">
      <dgm:prSet presAssocID="{6092A949-5760-4892-8EED-39174A510E80}" presName="parentTextArrow" presStyleLbl="node1" presStyleIdx="3" presStyleCnt="5"/>
      <dgm:spPr/>
    </dgm:pt>
    <dgm:pt modelId="{BDAC4CC4-B5B8-4BAF-9607-B06058FD155D}" type="pres">
      <dgm:prSet presAssocID="{88EA677D-DF85-4C56-A951-E0F683204E24}" presName="sp" presStyleCnt="0"/>
      <dgm:spPr/>
    </dgm:pt>
    <dgm:pt modelId="{EEDFAEAE-F90F-4A45-88B9-9B31E1033623}" type="pres">
      <dgm:prSet presAssocID="{74CF4310-CB86-472D-A029-CDFA69623218}" presName="arrowAndChildren" presStyleCnt="0"/>
      <dgm:spPr/>
    </dgm:pt>
    <dgm:pt modelId="{769F9909-7CDE-4AB5-B484-5F3B7219282B}" type="pres">
      <dgm:prSet presAssocID="{74CF4310-CB86-472D-A029-CDFA69623218}" presName="parentTextArrow" presStyleLbl="node1" presStyleIdx="4" presStyleCnt="5"/>
      <dgm:spPr/>
    </dgm:pt>
  </dgm:ptLst>
  <dgm:cxnLst>
    <dgm:cxn modelId="{B950FD10-C78F-4928-8858-3F5D04B01663}" type="presOf" srcId="{54A07C47-CB98-4878-9795-180EF28FEF7B}" destId="{47914DB7-127F-47B7-A4CF-684E063FF71A}" srcOrd="0" destOrd="0" presId="urn:microsoft.com/office/officeart/2005/8/layout/process4"/>
    <dgm:cxn modelId="{59C6A527-CA6D-46B3-80D6-9473F1AD1F18}" type="presOf" srcId="{74CF4310-CB86-472D-A029-CDFA69623218}" destId="{769F9909-7CDE-4AB5-B484-5F3B7219282B}" srcOrd="0" destOrd="0" presId="urn:microsoft.com/office/officeart/2005/8/layout/process4"/>
    <dgm:cxn modelId="{BD86F830-E44C-4DBD-B40F-BE6667BCC09A}" type="presOf" srcId="{C026B8BD-B9F4-41F3-865A-23DCCBAC1D1D}" destId="{14E1ACAC-8F95-490B-BA10-1D2001500913}" srcOrd="0" destOrd="0" presId="urn:microsoft.com/office/officeart/2005/8/layout/process4"/>
    <dgm:cxn modelId="{7E8DF05F-89A4-48B1-9225-404940BF957A}" type="presOf" srcId="{F553D6EE-1F06-46A9-876F-A608D96D1082}" destId="{A0D52CC6-982D-40A7-9BC2-BADCA271E39F}" srcOrd="0" destOrd="0" presId="urn:microsoft.com/office/officeart/2005/8/layout/process4"/>
    <dgm:cxn modelId="{8CFE2397-5B01-4714-A5D5-1FCC7CDCDE2A}" type="presOf" srcId="{6092A949-5760-4892-8EED-39174A510E80}" destId="{26B94FBF-0E9E-4D80-8E20-FCC66DF7D353}" srcOrd="0" destOrd="0" presId="urn:microsoft.com/office/officeart/2005/8/layout/process4"/>
    <dgm:cxn modelId="{7E7AC49A-7C83-4220-927A-DCFC044CAF99}" srcId="{C026B8BD-B9F4-41F3-865A-23DCCBAC1D1D}" destId="{54A07C47-CB98-4878-9795-180EF28FEF7B}" srcOrd="3" destOrd="0" parTransId="{6BC1B94F-938D-468E-BBD8-A57465023A7C}" sibTransId="{542FD5A7-E740-4B08-A282-FE0A99B537A8}"/>
    <dgm:cxn modelId="{F003E8A1-3244-41B3-977C-7C2CD3525E1A}" srcId="{C026B8BD-B9F4-41F3-865A-23DCCBAC1D1D}" destId="{74CF4310-CB86-472D-A029-CDFA69623218}" srcOrd="0" destOrd="0" parTransId="{DBF650D8-558B-4361-B7DD-EB8BFE6113DE}" sibTransId="{88EA677D-DF85-4C56-A951-E0F683204E24}"/>
    <dgm:cxn modelId="{875B1AAE-F692-4BCD-BBE2-9C4656E26D20}" srcId="{C026B8BD-B9F4-41F3-865A-23DCCBAC1D1D}" destId="{113C303D-13E6-43B7-93E3-FCB14B79F0A8}" srcOrd="2" destOrd="0" parTransId="{EA10C62A-AD5B-4A52-A20B-6C15917CC876}" sibTransId="{12475308-C31D-449B-8AA5-76F3B518A4F1}"/>
    <dgm:cxn modelId="{C8067FC0-E13F-485B-8758-0BFBC96AA58E}" type="presOf" srcId="{113C303D-13E6-43B7-93E3-FCB14B79F0A8}" destId="{77DEDF4C-581F-4242-8D1E-294332ED5DE3}" srcOrd="0" destOrd="0" presId="urn:microsoft.com/office/officeart/2005/8/layout/process4"/>
    <dgm:cxn modelId="{067DCBC7-FF25-4933-829F-721C24FBC2D0}" srcId="{C026B8BD-B9F4-41F3-865A-23DCCBAC1D1D}" destId="{6092A949-5760-4892-8EED-39174A510E80}" srcOrd="1" destOrd="0" parTransId="{626724D6-88A6-4736-A64E-CB94D1DB0E75}" sibTransId="{2224B6C8-69EA-4080-9908-B53E8772DF45}"/>
    <dgm:cxn modelId="{A4DC78E3-7D82-4C91-9382-EBC2474FDCE8}" srcId="{C026B8BD-B9F4-41F3-865A-23DCCBAC1D1D}" destId="{F553D6EE-1F06-46A9-876F-A608D96D1082}" srcOrd="4" destOrd="0" parTransId="{9CA06084-0FA4-4315-8CCE-426F33DC5881}" sibTransId="{9F64143A-8D70-4D61-8330-68744989A923}"/>
    <dgm:cxn modelId="{83779438-E78F-453A-80FE-3018B8CDF4A5}" type="presParOf" srcId="{14E1ACAC-8F95-490B-BA10-1D2001500913}" destId="{D9B381B4-54B1-4AD1-827C-F9E9381951FB}" srcOrd="0" destOrd="0" presId="urn:microsoft.com/office/officeart/2005/8/layout/process4"/>
    <dgm:cxn modelId="{031C159E-5360-435A-8B4F-1F95035FC7DE}" type="presParOf" srcId="{D9B381B4-54B1-4AD1-827C-F9E9381951FB}" destId="{A0D52CC6-982D-40A7-9BC2-BADCA271E39F}" srcOrd="0" destOrd="0" presId="urn:microsoft.com/office/officeart/2005/8/layout/process4"/>
    <dgm:cxn modelId="{09F881DC-6323-418A-8280-5195C4833658}" type="presParOf" srcId="{14E1ACAC-8F95-490B-BA10-1D2001500913}" destId="{DEC33A13-17E4-42FC-8730-652E1857887A}" srcOrd="1" destOrd="0" presId="urn:microsoft.com/office/officeart/2005/8/layout/process4"/>
    <dgm:cxn modelId="{32847383-C2B5-4312-8CAB-9F90B14B214E}" type="presParOf" srcId="{14E1ACAC-8F95-490B-BA10-1D2001500913}" destId="{C8609086-4F0C-4106-87A9-9DEA75305ADC}" srcOrd="2" destOrd="0" presId="urn:microsoft.com/office/officeart/2005/8/layout/process4"/>
    <dgm:cxn modelId="{3945658C-D1E3-409A-AD92-FFE7A6849F10}" type="presParOf" srcId="{C8609086-4F0C-4106-87A9-9DEA75305ADC}" destId="{47914DB7-127F-47B7-A4CF-684E063FF71A}" srcOrd="0" destOrd="0" presId="urn:microsoft.com/office/officeart/2005/8/layout/process4"/>
    <dgm:cxn modelId="{5B2BBAFC-133B-414F-AC2B-DB3326EA940F}" type="presParOf" srcId="{14E1ACAC-8F95-490B-BA10-1D2001500913}" destId="{8248007E-60B4-41BA-B0FC-72FD4D953F4F}" srcOrd="3" destOrd="0" presId="urn:microsoft.com/office/officeart/2005/8/layout/process4"/>
    <dgm:cxn modelId="{D78CC3E4-1C86-4315-95C0-5D3E32B28EAF}" type="presParOf" srcId="{14E1ACAC-8F95-490B-BA10-1D2001500913}" destId="{2EC0BB11-D205-4FCB-87FF-7576D9635730}" srcOrd="4" destOrd="0" presId="urn:microsoft.com/office/officeart/2005/8/layout/process4"/>
    <dgm:cxn modelId="{9AEE3971-9E93-44EE-8DF1-4F1ADF079F88}" type="presParOf" srcId="{2EC0BB11-D205-4FCB-87FF-7576D9635730}" destId="{77DEDF4C-581F-4242-8D1E-294332ED5DE3}" srcOrd="0" destOrd="0" presId="urn:microsoft.com/office/officeart/2005/8/layout/process4"/>
    <dgm:cxn modelId="{07A196AC-726F-4FAD-B40C-F66920DBC0E2}" type="presParOf" srcId="{14E1ACAC-8F95-490B-BA10-1D2001500913}" destId="{7E22C900-680E-4E7C-925F-85D45804A988}" srcOrd="5" destOrd="0" presId="urn:microsoft.com/office/officeart/2005/8/layout/process4"/>
    <dgm:cxn modelId="{E6CBCAB2-1D87-4618-BB59-3EC967BF6924}" type="presParOf" srcId="{14E1ACAC-8F95-490B-BA10-1D2001500913}" destId="{E11A2F3F-269C-4A38-95E7-54ACB3CD43A6}" srcOrd="6" destOrd="0" presId="urn:microsoft.com/office/officeart/2005/8/layout/process4"/>
    <dgm:cxn modelId="{BFA320B5-347D-4C7B-BCC4-3A7C651CAE34}" type="presParOf" srcId="{E11A2F3F-269C-4A38-95E7-54ACB3CD43A6}" destId="{26B94FBF-0E9E-4D80-8E20-FCC66DF7D353}" srcOrd="0" destOrd="0" presId="urn:microsoft.com/office/officeart/2005/8/layout/process4"/>
    <dgm:cxn modelId="{EFC5F7EF-129D-4E7D-9FAA-99A0A4785ED2}" type="presParOf" srcId="{14E1ACAC-8F95-490B-BA10-1D2001500913}" destId="{BDAC4CC4-B5B8-4BAF-9607-B06058FD155D}" srcOrd="7" destOrd="0" presId="urn:microsoft.com/office/officeart/2005/8/layout/process4"/>
    <dgm:cxn modelId="{4ED317CE-D07B-46FF-9D0A-B3E3214D18C1}" type="presParOf" srcId="{14E1ACAC-8F95-490B-BA10-1D2001500913}" destId="{EEDFAEAE-F90F-4A45-88B9-9B31E1033623}" srcOrd="8" destOrd="0" presId="urn:microsoft.com/office/officeart/2005/8/layout/process4"/>
    <dgm:cxn modelId="{F17F8CC6-2F51-4F42-8CAE-0D2B37CC444E}" type="presParOf" srcId="{EEDFAEAE-F90F-4A45-88B9-9B31E1033623}" destId="{769F9909-7CDE-4AB5-B484-5F3B7219282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D409E-22FA-4F6F-ABD8-730E21D571CB}" type="doc">
      <dgm:prSet loTypeId="urn:microsoft.com/office/officeart/2005/8/layout/vList4" loCatId="picture" qsTypeId="urn:microsoft.com/office/officeart/2005/8/quickstyle/simple1" qsCatId="simple" csTypeId="urn:microsoft.com/office/officeart/2005/8/colors/colorful4" csCatId="colorful" phldr="1"/>
      <dgm:spPr/>
    </dgm:pt>
    <dgm:pt modelId="{A18B18B1-5DA3-4B1C-9CA2-743DBACC8E93}">
      <dgm:prSet phldrT="[Text]"/>
      <dgm:spPr/>
      <dgm:t>
        <a:bodyPr/>
        <a:lstStyle/>
        <a:p>
          <a:pPr algn="l"/>
          <a:r>
            <a:rPr lang="en-US">
              <a:solidFill>
                <a:schemeClr val="bg1"/>
              </a:solidFill>
            </a:rPr>
            <a:t>Funding Opportunity Description and Award Information (pg. 13) </a:t>
          </a:r>
          <a:endParaRPr lang="en-US">
            <a:latin typeface="Calibri" panose="020F0502020204030204" pitchFamily="34" charset="0"/>
            <a:cs typeface="Calibri" panose="020F0502020204030204" pitchFamily="34" charset="0"/>
          </a:endParaRPr>
        </a:p>
      </dgm:t>
    </dgm:pt>
    <dgm:pt modelId="{C7A8EBCC-F7A2-4DB5-8606-89677C1A3FFD}" type="parTrans" cxnId="{A02F317A-BBE3-4986-BCB6-8CABDC5F2E00}">
      <dgm:prSet/>
      <dgm:spPr/>
      <dgm:t>
        <a:bodyPr/>
        <a:lstStyle/>
        <a:p>
          <a:pPr algn="l"/>
          <a:endParaRPr lang="en-US">
            <a:latin typeface="Calibri" panose="020F0502020204030204" pitchFamily="34" charset="0"/>
            <a:cs typeface="Calibri" panose="020F0502020204030204" pitchFamily="34" charset="0"/>
          </a:endParaRPr>
        </a:p>
      </dgm:t>
    </dgm:pt>
    <dgm:pt modelId="{FD03D017-D7C9-45FA-BC17-1493245F811E}" type="sibTrans" cxnId="{A02F317A-BBE3-4986-BCB6-8CABDC5F2E00}">
      <dgm:prSet/>
      <dgm:spPr/>
      <dgm:t>
        <a:bodyPr/>
        <a:lstStyle/>
        <a:p>
          <a:pPr algn="l"/>
          <a:endParaRPr lang="en-US">
            <a:latin typeface="Calibri" panose="020F0502020204030204" pitchFamily="34" charset="0"/>
            <a:cs typeface="Calibri" panose="020F0502020204030204" pitchFamily="34" charset="0"/>
          </a:endParaRPr>
        </a:p>
      </dgm:t>
    </dgm:pt>
    <dgm:pt modelId="{3D11EF7B-110C-4CF9-8E65-3D1BA06D89BE}">
      <dgm:prSet phldrT="[Text]"/>
      <dgm:spPr/>
      <dgm:t>
        <a:bodyPr/>
        <a:lstStyle/>
        <a:p>
          <a:pPr algn="l"/>
          <a:r>
            <a:rPr lang="en-US">
              <a:solidFill>
                <a:schemeClr val="bg1"/>
              </a:solidFill>
            </a:rPr>
            <a:t>Aggregator Model and Teaming List Overview (pg. 19)</a:t>
          </a:r>
          <a:endParaRPr lang="en-US">
            <a:latin typeface="Calibri" panose="020F0502020204030204" pitchFamily="34" charset="0"/>
            <a:cs typeface="Calibri" panose="020F0502020204030204" pitchFamily="34" charset="0"/>
          </a:endParaRPr>
        </a:p>
      </dgm:t>
    </dgm:pt>
    <dgm:pt modelId="{51DE8A0D-35EC-45E6-8ACD-42072DCBF56B}" type="parTrans" cxnId="{AF160901-D3D5-42FF-8E81-1ECFC29F064D}">
      <dgm:prSet/>
      <dgm:spPr/>
      <dgm:t>
        <a:bodyPr/>
        <a:lstStyle/>
        <a:p>
          <a:pPr algn="l"/>
          <a:endParaRPr lang="en-US">
            <a:latin typeface="Calibri" panose="020F0502020204030204" pitchFamily="34" charset="0"/>
            <a:cs typeface="Calibri" panose="020F0502020204030204" pitchFamily="34" charset="0"/>
          </a:endParaRPr>
        </a:p>
      </dgm:t>
    </dgm:pt>
    <dgm:pt modelId="{5E513C21-11FB-41B3-8A5D-5E0627C6DA52}" type="sibTrans" cxnId="{AF160901-D3D5-42FF-8E81-1ECFC29F064D}">
      <dgm:prSet/>
      <dgm:spPr/>
      <dgm:t>
        <a:bodyPr/>
        <a:lstStyle/>
        <a:p>
          <a:pPr algn="l"/>
          <a:endParaRPr lang="en-US">
            <a:latin typeface="Calibri" panose="020F0502020204030204" pitchFamily="34" charset="0"/>
            <a:cs typeface="Calibri" panose="020F0502020204030204" pitchFamily="34" charset="0"/>
          </a:endParaRPr>
        </a:p>
      </dgm:t>
    </dgm:pt>
    <dgm:pt modelId="{79A07137-DC76-4792-9830-42AB60FB1FFA}">
      <dgm:prSet phldrT="[Text]"/>
      <dgm:spPr/>
      <dgm:t>
        <a:bodyPr/>
        <a:lstStyle/>
        <a:p>
          <a:pPr algn="l"/>
          <a:r>
            <a:rPr lang="en-US">
              <a:latin typeface="Calibri" panose="020F0502020204030204" pitchFamily="34" charset="0"/>
              <a:cs typeface="Calibri" panose="020F0502020204030204" pitchFamily="34" charset="0"/>
            </a:rPr>
            <a:t>Eligibility Information (pg. 25)</a:t>
          </a:r>
        </a:p>
      </dgm:t>
    </dgm:pt>
    <dgm:pt modelId="{E1B287B1-F926-4B91-A467-622CE24BC337}" type="parTrans" cxnId="{EB1CD7A9-F510-4548-89BA-DAB458202657}">
      <dgm:prSet/>
      <dgm:spPr/>
      <dgm:t>
        <a:bodyPr/>
        <a:lstStyle/>
        <a:p>
          <a:pPr algn="l"/>
          <a:endParaRPr lang="en-US">
            <a:latin typeface="Calibri" panose="020F0502020204030204" pitchFamily="34" charset="0"/>
            <a:cs typeface="Calibri" panose="020F0502020204030204" pitchFamily="34" charset="0"/>
          </a:endParaRPr>
        </a:p>
      </dgm:t>
    </dgm:pt>
    <dgm:pt modelId="{EA4C8B9B-8C35-48A9-B326-59C419687C35}" type="sibTrans" cxnId="{EB1CD7A9-F510-4548-89BA-DAB458202657}">
      <dgm:prSet/>
      <dgm:spPr/>
      <dgm:t>
        <a:bodyPr/>
        <a:lstStyle/>
        <a:p>
          <a:pPr algn="l"/>
          <a:endParaRPr lang="en-US">
            <a:latin typeface="Calibri" panose="020F0502020204030204" pitchFamily="34" charset="0"/>
            <a:cs typeface="Calibri" panose="020F0502020204030204" pitchFamily="34" charset="0"/>
          </a:endParaRPr>
        </a:p>
      </dgm:t>
    </dgm:pt>
    <dgm:pt modelId="{06F0DDC9-4D65-4172-A521-662A767220F8}">
      <dgm:prSet/>
      <dgm:spPr/>
      <dgm:t>
        <a:bodyPr/>
        <a:lstStyle/>
        <a:p>
          <a:pPr algn="l"/>
          <a:r>
            <a:rPr lang="en-US">
              <a:latin typeface="Calibri" panose="020F0502020204030204" pitchFamily="34" charset="0"/>
              <a:cs typeface="Calibri" panose="020F0502020204030204" pitchFamily="34" charset="0"/>
            </a:rPr>
            <a:t>Application Review and Evaluation (pg. 41)</a:t>
          </a:r>
        </a:p>
      </dgm:t>
    </dgm:pt>
    <dgm:pt modelId="{75BAB2EA-2B09-4E55-BF01-7C36C575B4B9}" type="parTrans" cxnId="{43235166-1069-46E3-9557-4E9A9038690A}">
      <dgm:prSet/>
      <dgm:spPr/>
      <dgm:t>
        <a:bodyPr/>
        <a:lstStyle/>
        <a:p>
          <a:pPr algn="l"/>
          <a:endParaRPr lang="en-US">
            <a:latin typeface="Calibri" panose="020F0502020204030204" pitchFamily="34" charset="0"/>
            <a:cs typeface="Calibri" panose="020F0502020204030204" pitchFamily="34" charset="0"/>
          </a:endParaRPr>
        </a:p>
      </dgm:t>
    </dgm:pt>
    <dgm:pt modelId="{1A14277E-8ABD-4BFB-9DA7-84A33859B1D5}" type="sibTrans" cxnId="{43235166-1069-46E3-9557-4E9A9038690A}">
      <dgm:prSet/>
      <dgm:spPr/>
      <dgm:t>
        <a:bodyPr/>
        <a:lstStyle/>
        <a:p>
          <a:pPr algn="l"/>
          <a:endParaRPr lang="en-US">
            <a:latin typeface="Calibri" panose="020F0502020204030204" pitchFamily="34" charset="0"/>
            <a:cs typeface="Calibri" panose="020F0502020204030204" pitchFamily="34" charset="0"/>
          </a:endParaRPr>
        </a:p>
      </dgm:t>
    </dgm:pt>
    <dgm:pt modelId="{1E83E032-BA25-4435-8F6F-77919870A8C9}">
      <dgm:prSet/>
      <dgm:spPr/>
      <dgm:t>
        <a:bodyPr/>
        <a:lstStyle/>
        <a:p>
          <a:pPr algn="l"/>
          <a:r>
            <a:rPr lang="en-US">
              <a:solidFill>
                <a:schemeClr val="bg1"/>
              </a:solidFill>
            </a:rPr>
            <a:t>Q&amp;A Approach (pg. 47) </a:t>
          </a:r>
          <a:endParaRPr lang="en-US">
            <a:latin typeface="Calibri" panose="020F0502020204030204" pitchFamily="34" charset="0"/>
            <a:cs typeface="Calibri" panose="020F0502020204030204" pitchFamily="34" charset="0"/>
          </a:endParaRPr>
        </a:p>
      </dgm:t>
    </dgm:pt>
    <dgm:pt modelId="{A910D85C-9D7D-4C3F-9F1C-200234DD8A7E}" type="parTrans" cxnId="{CCB483B9-147B-4EA9-BF40-31F3B4F07CB1}">
      <dgm:prSet/>
      <dgm:spPr/>
      <dgm:t>
        <a:bodyPr/>
        <a:lstStyle/>
        <a:p>
          <a:pPr algn="l"/>
          <a:endParaRPr lang="en-US">
            <a:latin typeface="Calibri" panose="020F0502020204030204" pitchFamily="34" charset="0"/>
            <a:cs typeface="Calibri" panose="020F0502020204030204" pitchFamily="34" charset="0"/>
          </a:endParaRPr>
        </a:p>
      </dgm:t>
    </dgm:pt>
    <dgm:pt modelId="{DB485416-36DF-4F64-82E9-9BE5ACC3AE6F}" type="sibTrans" cxnId="{CCB483B9-147B-4EA9-BF40-31F3B4F07CB1}">
      <dgm:prSet/>
      <dgm:spPr/>
      <dgm:t>
        <a:bodyPr/>
        <a:lstStyle/>
        <a:p>
          <a:pPr algn="l"/>
          <a:endParaRPr lang="en-US">
            <a:latin typeface="Calibri" panose="020F0502020204030204" pitchFamily="34" charset="0"/>
            <a:cs typeface="Calibri" panose="020F0502020204030204" pitchFamily="34" charset="0"/>
          </a:endParaRPr>
        </a:p>
      </dgm:t>
    </dgm:pt>
    <dgm:pt modelId="{50B1EA95-A054-42DB-8088-4F0337862B26}">
      <dgm:prSet/>
      <dgm:spPr/>
      <dgm:t>
        <a:bodyPr/>
        <a:lstStyle/>
        <a:p>
          <a:pPr algn="l"/>
          <a:r>
            <a:rPr lang="en-US">
              <a:latin typeface="Calibri" panose="020F0502020204030204" pitchFamily="34" charset="0"/>
              <a:cs typeface="Calibri" panose="020F0502020204030204" pitchFamily="34" charset="0"/>
            </a:rPr>
            <a:t>Conclusion (pg. 52)</a:t>
          </a:r>
        </a:p>
      </dgm:t>
    </dgm:pt>
    <dgm:pt modelId="{A409811E-41D6-41DA-87F2-A88556BCD49E}" type="parTrans" cxnId="{96271753-B275-4D18-84A8-BAB5A09FD0B3}">
      <dgm:prSet/>
      <dgm:spPr/>
      <dgm:t>
        <a:bodyPr/>
        <a:lstStyle/>
        <a:p>
          <a:pPr algn="l"/>
          <a:endParaRPr lang="en-US">
            <a:latin typeface="Calibri" panose="020F0502020204030204" pitchFamily="34" charset="0"/>
            <a:cs typeface="Calibri" panose="020F0502020204030204" pitchFamily="34" charset="0"/>
          </a:endParaRPr>
        </a:p>
      </dgm:t>
    </dgm:pt>
    <dgm:pt modelId="{3CF8F70C-926F-41FD-9496-A1377256427A}" type="sibTrans" cxnId="{96271753-B275-4D18-84A8-BAB5A09FD0B3}">
      <dgm:prSet/>
      <dgm:spPr/>
      <dgm:t>
        <a:bodyPr/>
        <a:lstStyle/>
        <a:p>
          <a:pPr algn="l"/>
          <a:endParaRPr lang="en-US">
            <a:latin typeface="Calibri" panose="020F0502020204030204" pitchFamily="34" charset="0"/>
            <a:cs typeface="Calibri" panose="020F0502020204030204" pitchFamily="34" charset="0"/>
          </a:endParaRPr>
        </a:p>
      </dgm:t>
    </dgm:pt>
    <dgm:pt modelId="{91395F36-1C2F-4899-970D-B1A87FDFF514}">
      <dgm:prSet phldrT="[Text]"/>
      <dgm:spPr/>
      <dgm:t>
        <a:bodyPr/>
        <a:lstStyle/>
        <a:p>
          <a:pPr algn="l"/>
          <a:r>
            <a:rPr lang="en-US">
              <a:latin typeface="Calibri" panose="020F0502020204030204" pitchFamily="34" charset="0"/>
              <a:cs typeface="Calibri" panose="020F0502020204030204" pitchFamily="34" charset="0"/>
            </a:rPr>
            <a:t>Application Information (pg. 31)</a:t>
          </a:r>
        </a:p>
      </dgm:t>
    </dgm:pt>
    <dgm:pt modelId="{002D055F-307B-4535-A3D2-3706E9F34A3D}" type="parTrans" cxnId="{2F77E222-7011-4A4E-8A6C-3B26D8FFD757}">
      <dgm:prSet/>
      <dgm:spPr/>
      <dgm:t>
        <a:bodyPr/>
        <a:lstStyle/>
        <a:p>
          <a:pPr algn="l"/>
          <a:endParaRPr lang="en-US">
            <a:latin typeface="Calibri" panose="020F0502020204030204" pitchFamily="34" charset="0"/>
            <a:cs typeface="Calibri" panose="020F0502020204030204" pitchFamily="34" charset="0"/>
          </a:endParaRPr>
        </a:p>
      </dgm:t>
    </dgm:pt>
    <dgm:pt modelId="{C64B2223-6689-431E-8F07-BB969B94168A}" type="sibTrans" cxnId="{2F77E222-7011-4A4E-8A6C-3B26D8FFD757}">
      <dgm:prSet/>
      <dgm:spPr/>
      <dgm:t>
        <a:bodyPr/>
        <a:lstStyle/>
        <a:p>
          <a:pPr algn="l"/>
          <a:endParaRPr lang="en-US">
            <a:latin typeface="Calibri" panose="020F0502020204030204" pitchFamily="34" charset="0"/>
            <a:cs typeface="Calibri" panose="020F0502020204030204" pitchFamily="34" charset="0"/>
          </a:endParaRPr>
        </a:p>
      </dgm:t>
    </dgm:pt>
    <dgm:pt modelId="{CF0DDF5D-1271-4447-8F34-A8DC4C9FE432}">
      <dgm:prSet phldrT="[Text]"/>
      <dgm:spPr/>
      <dgm:t>
        <a:bodyPr/>
        <a:lstStyle/>
        <a:p>
          <a:pPr algn="l"/>
          <a:r>
            <a:rPr lang="en-US">
              <a:latin typeface="Calibri" panose="020F0502020204030204" pitchFamily="34" charset="0"/>
              <a:cs typeface="Calibri" panose="020F0502020204030204" pitchFamily="34" charset="0"/>
            </a:rPr>
            <a:t>Renew America’s Nonprofits Overview (pg. 6) </a:t>
          </a:r>
        </a:p>
      </dgm:t>
    </dgm:pt>
    <dgm:pt modelId="{DCB41A50-9ED4-4C9B-84BD-BF179229F817}" type="parTrans" cxnId="{DE7678DC-E33A-4364-A4BA-0FB5E5254135}">
      <dgm:prSet/>
      <dgm:spPr/>
      <dgm:t>
        <a:bodyPr/>
        <a:lstStyle/>
        <a:p>
          <a:endParaRPr lang="en-US"/>
        </a:p>
      </dgm:t>
    </dgm:pt>
    <dgm:pt modelId="{18962C13-2B1E-42F4-A7CD-70015AA6353E}" type="sibTrans" cxnId="{DE7678DC-E33A-4364-A4BA-0FB5E5254135}">
      <dgm:prSet/>
      <dgm:spPr/>
      <dgm:t>
        <a:bodyPr/>
        <a:lstStyle/>
        <a:p>
          <a:endParaRPr lang="en-US"/>
        </a:p>
      </dgm:t>
    </dgm:pt>
    <dgm:pt modelId="{67A7836F-3F22-4F62-AE88-8F3D9B0C0E32}" type="pres">
      <dgm:prSet presAssocID="{D32D409E-22FA-4F6F-ABD8-730E21D571CB}" presName="linear" presStyleCnt="0">
        <dgm:presLayoutVars>
          <dgm:dir/>
          <dgm:resizeHandles val="exact"/>
        </dgm:presLayoutVars>
      </dgm:prSet>
      <dgm:spPr/>
    </dgm:pt>
    <dgm:pt modelId="{23651243-9CEC-412D-8BC2-3FCFA39EA9F6}" type="pres">
      <dgm:prSet presAssocID="{CF0DDF5D-1271-4447-8F34-A8DC4C9FE432}" presName="comp" presStyleCnt="0"/>
      <dgm:spPr/>
    </dgm:pt>
    <dgm:pt modelId="{28CF23C3-94F5-4AD2-B6F8-C752C0E3BD64}" type="pres">
      <dgm:prSet presAssocID="{CF0DDF5D-1271-4447-8F34-A8DC4C9FE432}" presName="box" presStyleLbl="node1" presStyleIdx="0" presStyleCnt="8"/>
      <dgm:spPr/>
    </dgm:pt>
    <dgm:pt modelId="{76E66D31-6A99-4E6A-9661-5B34DE783827}" type="pres">
      <dgm:prSet presAssocID="{CF0DDF5D-1271-4447-8F34-A8DC4C9FE432}" presName="img" presStyleLbl="fgImgPlace1" presStyleIdx="0" presStyleCnt="8"/>
      <dgm:spPr>
        <a:xfrm>
          <a:off x="62243" y="62243"/>
          <a:ext cx="1251447" cy="497945"/>
        </a:xfrm>
        <a:prstGeom prst="roundRect">
          <a:avLst>
            <a:gd name="adj" fmla="val 10000"/>
          </a:avLst>
        </a:prstGeom>
        <a:blipFill>
          <a:blip xmlns:r="http://schemas.openxmlformats.org/officeDocument/2006/relationships" r:embed="rId1"/>
          <a:srcRect/>
          <a:stretch>
            <a:fillRect/>
          </a:stretch>
        </a:blipFill>
        <a:ln w="25400" cap="flat" cmpd="sng" algn="ctr">
          <a:solidFill>
            <a:prstClr val="white">
              <a:hueOff val="0"/>
              <a:satOff val="0"/>
              <a:lumOff val="0"/>
              <a:alphaOff val="0"/>
            </a:prstClr>
          </a:solidFill>
          <a:prstDash val="solid"/>
        </a:ln>
        <a:effectLst/>
      </dgm:spPr>
    </dgm:pt>
    <dgm:pt modelId="{D942D6C2-D8E7-491E-AE80-ED779725EA48}" type="pres">
      <dgm:prSet presAssocID="{CF0DDF5D-1271-4447-8F34-A8DC4C9FE432}" presName="text" presStyleLbl="node1" presStyleIdx="0" presStyleCnt="8">
        <dgm:presLayoutVars>
          <dgm:bulletEnabled val="1"/>
        </dgm:presLayoutVars>
      </dgm:prSet>
      <dgm:spPr/>
    </dgm:pt>
    <dgm:pt modelId="{998692F4-7C9D-4230-AE37-26A31E945839}" type="pres">
      <dgm:prSet presAssocID="{18962C13-2B1E-42F4-A7CD-70015AA6353E}" presName="spacer" presStyleCnt="0"/>
      <dgm:spPr/>
    </dgm:pt>
    <dgm:pt modelId="{2F21FB55-630E-4CB5-8E64-9B95FE108197}" type="pres">
      <dgm:prSet presAssocID="{A18B18B1-5DA3-4B1C-9CA2-743DBACC8E93}" presName="comp" presStyleCnt="0"/>
      <dgm:spPr/>
    </dgm:pt>
    <dgm:pt modelId="{70E5652A-2040-4229-86C5-73C6D54EC3BE}" type="pres">
      <dgm:prSet presAssocID="{A18B18B1-5DA3-4B1C-9CA2-743DBACC8E93}" presName="box" presStyleLbl="node1" presStyleIdx="1" presStyleCnt="8"/>
      <dgm:spPr/>
    </dgm:pt>
    <dgm:pt modelId="{35ED2029-11CA-42A1-BC42-381582918DCE}" type="pres">
      <dgm:prSet presAssocID="{A18B18B1-5DA3-4B1C-9CA2-743DBACC8E93}" presName="img" presStyleLbl="fgImgPlace1" presStyleIdx="1" presStyleCnt="8"/>
      <dgm:spPr>
        <a:blipFill>
          <a:blip xmlns:r="http://schemas.openxmlformats.org/officeDocument/2006/relationships" r:embed="rId1"/>
          <a:srcRect/>
          <a:stretch>
            <a:fillRect/>
          </a:stretch>
        </a:blipFill>
      </dgm:spPr>
    </dgm:pt>
    <dgm:pt modelId="{0DE77A11-FC96-497F-BF94-057D1D2FCAF7}" type="pres">
      <dgm:prSet presAssocID="{A18B18B1-5DA3-4B1C-9CA2-743DBACC8E93}" presName="text" presStyleLbl="node1" presStyleIdx="1" presStyleCnt="8">
        <dgm:presLayoutVars>
          <dgm:bulletEnabled val="1"/>
        </dgm:presLayoutVars>
      </dgm:prSet>
      <dgm:spPr/>
    </dgm:pt>
    <dgm:pt modelId="{719B454A-AF27-4330-AF7E-B8CDE952403F}" type="pres">
      <dgm:prSet presAssocID="{FD03D017-D7C9-45FA-BC17-1493245F811E}" presName="spacer" presStyleCnt="0"/>
      <dgm:spPr/>
    </dgm:pt>
    <dgm:pt modelId="{B7C326EA-C2EC-450A-A7C7-3CDAC4848567}" type="pres">
      <dgm:prSet presAssocID="{3D11EF7B-110C-4CF9-8E65-3D1BA06D89BE}" presName="comp" presStyleCnt="0"/>
      <dgm:spPr/>
    </dgm:pt>
    <dgm:pt modelId="{298CCC41-2A7E-4923-B062-99CC2F73661E}" type="pres">
      <dgm:prSet presAssocID="{3D11EF7B-110C-4CF9-8E65-3D1BA06D89BE}" presName="box" presStyleLbl="node1" presStyleIdx="2" presStyleCnt="8"/>
      <dgm:spPr/>
    </dgm:pt>
    <dgm:pt modelId="{94F9D07E-CFC5-4261-A470-6D8AB5DB83C7}" type="pres">
      <dgm:prSet presAssocID="{3D11EF7B-110C-4CF9-8E65-3D1BA06D89BE}" presName="img" presStyleLbl="fgImgPlace1" presStyleIdx="2" presStyleCnt="8"/>
      <dgm:spPr>
        <a:blipFill>
          <a:blip xmlns:r="http://schemas.openxmlformats.org/officeDocument/2006/relationships" r:embed="rId1"/>
          <a:srcRect/>
          <a:stretch>
            <a:fillRect/>
          </a:stretch>
        </a:blipFill>
      </dgm:spPr>
    </dgm:pt>
    <dgm:pt modelId="{00BDA65B-B8CE-46CE-B538-34739F830FCF}" type="pres">
      <dgm:prSet presAssocID="{3D11EF7B-110C-4CF9-8E65-3D1BA06D89BE}" presName="text" presStyleLbl="node1" presStyleIdx="2" presStyleCnt="8">
        <dgm:presLayoutVars>
          <dgm:bulletEnabled val="1"/>
        </dgm:presLayoutVars>
      </dgm:prSet>
      <dgm:spPr/>
    </dgm:pt>
    <dgm:pt modelId="{B12347BA-B05C-4FC9-A861-23EB2D97E1A9}" type="pres">
      <dgm:prSet presAssocID="{5E513C21-11FB-41B3-8A5D-5E0627C6DA52}" presName="spacer" presStyleCnt="0"/>
      <dgm:spPr/>
    </dgm:pt>
    <dgm:pt modelId="{8BCF7C47-7931-41BB-B87E-1F52F9110B0B}" type="pres">
      <dgm:prSet presAssocID="{79A07137-DC76-4792-9830-42AB60FB1FFA}" presName="comp" presStyleCnt="0"/>
      <dgm:spPr/>
    </dgm:pt>
    <dgm:pt modelId="{5FFD3CFB-DB50-4F89-B728-52D82CF3A70A}" type="pres">
      <dgm:prSet presAssocID="{79A07137-DC76-4792-9830-42AB60FB1FFA}" presName="box" presStyleLbl="node1" presStyleIdx="3" presStyleCnt="8"/>
      <dgm:spPr/>
    </dgm:pt>
    <dgm:pt modelId="{AD660870-3EF9-4F22-9A01-0EE69408CECF}" type="pres">
      <dgm:prSet presAssocID="{79A07137-DC76-4792-9830-42AB60FB1FFA}" presName="img" presStyleLbl="fgImgPlace1" presStyleIdx="3" presStyleCnt="8"/>
      <dgm:spPr>
        <a:blipFill>
          <a:blip xmlns:r="http://schemas.openxmlformats.org/officeDocument/2006/relationships" r:embed="rId1"/>
          <a:srcRect/>
          <a:stretch>
            <a:fillRect/>
          </a:stretch>
        </a:blipFill>
      </dgm:spPr>
    </dgm:pt>
    <dgm:pt modelId="{DDD2506F-F146-411B-9B15-C791C2FDA72B}" type="pres">
      <dgm:prSet presAssocID="{79A07137-DC76-4792-9830-42AB60FB1FFA}" presName="text" presStyleLbl="node1" presStyleIdx="3" presStyleCnt="8">
        <dgm:presLayoutVars>
          <dgm:bulletEnabled val="1"/>
        </dgm:presLayoutVars>
      </dgm:prSet>
      <dgm:spPr/>
    </dgm:pt>
    <dgm:pt modelId="{81223A44-CB05-4305-8002-2063DCE6B5FD}" type="pres">
      <dgm:prSet presAssocID="{EA4C8B9B-8C35-48A9-B326-59C419687C35}" presName="spacer" presStyleCnt="0"/>
      <dgm:spPr/>
    </dgm:pt>
    <dgm:pt modelId="{812BC77A-BACC-469C-8C4E-220108A3E2E3}" type="pres">
      <dgm:prSet presAssocID="{91395F36-1C2F-4899-970D-B1A87FDFF514}" presName="comp" presStyleCnt="0"/>
      <dgm:spPr/>
    </dgm:pt>
    <dgm:pt modelId="{54E75900-4515-4667-AA40-A4F562BEFCD3}" type="pres">
      <dgm:prSet presAssocID="{91395F36-1C2F-4899-970D-B1A87FDFF514}" presName="box" presStyleLbl="node1" presStyleIdx="4" presStyleCnt="8"/>
      <dgm:spPr/>
    </dgm:pt>
    <dgm:pt modelId="{B88A8586-81E2-4F56-BEC8-DA53FC6BFD7E}" type="pres">
      <dgm:prSet presAssocID="{91395F36-1C2F-4899-970D-B1A87FDFF514}" presName="img"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0E24329-37C1-4009-B397-4C01043F8334}" type="pres">
      <dgm:prSet presAssocID="{91395F36-1C2F-4899-970D-B1A87FDFF514}" presName="text" presStyleLbl="node1" presStyleIdx="4" presStyleCnt="8">
        <dgm:presLayoutVars>
          <dgm:bulletEnabled val="1"/>
        </dgm:presLayoutVars>
      </dgm:prSet>
      <dgm:spPr/>
    </dgm:pt>
    <dgm:pt modelId="{8730F452-A9C9-452B-AEC3-5578661355BD}" type="pres">
      <dgm:prSet presAssocID="{C64B2223-6689-431E-8F07-BB969B94168A}" presName="spacer" presStyleCnt="0"/>
      <dgm:spPr/>
    </dgm:pt>
    <dgm:pt modelId="{866D1AB5-22ED-4D53-9CF4-CA16D1BD6687}" type="pres">
      <dgm:prSet presAssocID="{06F0DDC9-4D65-4172-A521-662A767220F8}" presName="comp" presStyleCnt="0"/>
      <dgm:spPr/>
    </dgm:pt>
    <dgm:pt modelId="{6EA687BD-622E-4AB9-BAE6-EB1CD4B077C2}" type="pres">
      <dgm:prSet presAssocID="{06F0DDC9-4D65-4172-A521-662A767220F8}" presName="box" presStyleLbl="node1" presStyleIdx="5" presStyleCnt="8"/>
      <dgm:spPr/>
    </dgm:pt>
    <dgm:pt modelId="{56EA5767-9E48-441C-8B8A-485DAE2A7DCF}" type="pres">
      <dgm:prSet presAssocID="{06F0DDC9-4D65-4172-A521-662A767220F8}" presName="img" presStyleLbl="fgImgPlace1" presStyleIdx="5" presStyleCnt="8"/>
      <dgm:spPr>
        <a:blipFill>
          <a:blip xmlns:r="http://schemas.openxmlformats.org/officeDocument/2006/relationships" r:embed="rId1"/>
          <a:srcRect/>
          <a:stretch>
            <a:fillRect/>
          </a:stretch>
        </a:blipFill>
      </dgm:spPr>
    </dgm:pt>
    <dgm:pt modelId="{F492AE03-4F59-477B-AB49-A68B1F7F6AB5}" type="pres">
      <dgm:prSet presAssocID="{06F0DDC9-4D65-4172-A521-662A767220F8}" presName="text" presStyleLbl="node1" presStyleIdx="5" presStyleCnt="8">
        <dgm:presLayoutVars>
          <dgm:bulletEnabled val="1"/>
        </dgm:presLayoutVars>
      </dgm:prSet>
      <dgm:spPr/>
    </dgm:pt>
    <dgm:pt modelId="{03C5806E-FF61-4B25-A723-560F158B269E}" type="pres">
      <dgm:prSet presAssocID="{1A14277E-8ABD-4BFB-9DA7-84A33859B1D5}" presName="spacer" presStyleCnt="0"/>
      <dgm:spPr/>
    </dgm:pt>
    <dgm:pt modelId="{6BDBC4F6-5036-498F-B871-308FD3F88A50}" type="pres">
      <dgm:prSet presAssocID="{1E83E032-BA25-4435-8F6F-77919870A8C9}" presName="comp" presStyleCnt="0"/>
      <dgm:spPr/>
    </dgm:pt>
    <dgm:pt modelId="{A0FB48ED-CDD7-4510-8966-A76285F9DB16}" type="pres">
      <dgm:prSet presAssocID="{1E83E032-BA25-4435-8F6F-77919870A8C9}" presName="box" presStyleLbl="node1" presStyleIdx="6" presStyleCnt="8"/>
      <dgm:spPr/>
    </dgm:pt>
    <dgm:pt modelId="{87739215-0F84-4406-90F5-02AC2B948FE1}" type="pres">
      <dgm:prSet presAssocID="{1E83E032-BA25-4435-8F6F-77919870A8C9}" presName="img" presStyleLbl="fgImgPlace1" presStyleIdx="6" presStyleCnt="8"/>
      <dgm:spPr>
        <a:blipFill>
          <a:blip xmlns:r="http://schemas.openxmlformats.org/officeDocument/2006/relationships" r:embed="rId1"/>
          <a:srcRect/>
          <a:stretch>
            <a:fillRect/>
          </a:stretch>
        </a:blipFill>
      </dgm:spPr>
    </dgm:pt>
    <dgm:pt modelId="{53DF1C26-6C95-471C-9281-9BEF3463BD93}" type="pres">
      <dgm:prSet presAssocID="{1E83E032-BA25-4435-8F6F-77919870A8C9}" presName="text" presStyleLbl="node1" presStyleIdx="6" presStyleCnt="8">
        <dgm:presLayoutVars>
          <dgm:bulletEnabled val="1"/>
        </dgm:presLayoutVars>
      </dgm:prSet>
      <dgm:spPr/>
    </dgm:pt>
    <dgm:pt modelId="{D3719113-EA33-4E99-8751-FE5202472B05}" type="pres">
      <dgm:prSet presAssocID="{DB485416-36DF-4F64-82E9-9BE5ACC3AE6F}" presName="spacer" presStyleCnt="0"/>
      <dgm:spPr/>
    </dgm:pt>
    <dgm:pt modelId="{59ECF36B-BB38-4478-BC04-8718ADA96C1E}" type="pres">
      <dgm:prSet presAssocID="{50B1EA95-A054-42DB-8088-4F0337862B26}" presName="comp" presStyleCnt="0"/>
      <dgm:spPr/>
    </dgm:pt>
    <dgm:pt modelId="{B5B3F003-C232-4E1C-971C-8BFF08F078B9}" type="pres">
      <dgm:prSet presAssocID="{50B1EA95-A054-42DB-8088-4F0337862B26}" presName="box" presStyleLbl="node1" presStyleIdx="7" presStyleCnt="8"/>
      <dgm:spPr/>
    </dgm:pt>
    <dgm:pt modelId="{A2DCD08A-5948-4970-B69D-509B0B50FA58}" type="pres">
      <dgm:prSet presAssocID="{50B1EA95-A054-42DB-8088-4F0337862B26}" presName="img" presStyleLbl="fgImgPlace1" presStyleIdx="7" presStyleCnt="8"/>
      <dgm:spPr>
        <a:blipFill>
          <a:blip xmlns:r="http://schemas.openxmlformats.org/officeDocument/2006/relationships" r:embed="rId1"/>
          <a:srcRect/>
          <a:stretch>
            <a:fillRect/>
          </a:stretch>
        </a:blipFill>
      </dgm:spPr>
    </dgm:pt>
    <dgm:pt modelId="{84A1837D-0758-456F-AE15-B47C623A7D9A}" type="pres">
      <dgm:prSet presAssocID="{50B1EA95-A054-42DB-8088-4F0337862B26}" presName="text" presStyleLbl="node1" presStyleIdx="7" presStyleCnt="8">
        <dgm:presLayoutVars>
          <dgm:bulletEnabled val="1"/>
        </dgm:presLayoutVars>
      </dgm:prSet>
      <dgm:spPr/>
    </dgm:pt>
  </dgm:ptLst>
  <dgm:cxnLst>
    <dgm:cxn modelId="{AF160901-D3D5-42FF-8E81-1ECFC29F064D}" srcId="{D32D409E-22FA-4F6F-ABD8-730E21D571CB}" destId="{3D11EF7B-110C-4CF9-8E65-3D1BA06D89BE}" srcOrd="2" destOrd="0" parTransId="{51DE8A0D-35EC-45E6-8ACD-42072DCBF56B}" sibTransId="{5E513C21-11FB-41B3-8A5D-5E0627C6DA52}"/>
    <dgm:cxn modelId="{0C57CA0C-3351-486A-9AE9-18397F223263}" type="presOf" srcId="{79A07137-DC76-4792-9830-42AB60FB1FFA}" destId="{5FFD3CFB-DB50-4F89-B728-52D82CF3A70A}" srcOrd="0" destOrd="0" presId="urn:microsoft.com/office/officeart/2005/8/layout/vList4"/>
    <dgm:cxn modelId="{7E1DC015-B608-4E07-88F0-AB7D90685A90}" type="presOf" srcId="{CF0DDF5D-1271-4447-8F34-A8DC4C9FE432}" destId="{D942D6C2-D8E7-491E-AE80-ED779725EA48}" srcOrd="1" destOrd="0" presId="urn:microsoft.com/office/officeart/2005/8/layout/vList4"/>
    <dgm:cxn modelId="{2F77E222-7011-4A4E-8A6C-3B26D8FFD757}" srcId="{D32D409E-22FA-4F6F-ABD8-730E21D571CB}" destId="{91395F36-1C2F-4899-970D-B1A87FDFF514}" srcOrd="4" destOrd="0" parTransId="{002D055F-307B-4535-A3D2-3706E9F34A3D}" sibTransId="{C64B2223-6689-431E-8F07-BB969B94168A}"/>
    <dgm:cxn modelId="{43235166-1069-46E3-9557-4E9A9038690A}" srcId="{D32D409E-22FA-4F6F-ABD8-730E21D571CB}" destId="{06F0DDC9-4D65-4172-A521-662A767220F8}" srcOrd="5" destOrd="0" parTransId="{75BAB2EA-2B09-4E55-BF01-7C36C575B4B9}" sibTransId="{1A14277E-8ABD-4BFB-9DA7-84A33859B1D5}"/>
    <dgm:cxn modelId="{45376369-8208-4163-B2C3-F0AC69364EFC}" type="presOf" srcId="{06F0DDC9-4D65-4172-A521-662A767220F8}" destId="{F492AE03-4F59-477B-AB49-A68B1F7F6AB5}" srcOrd="1" destOrd="0" presId="urn:microsoft.com/office/officeart/2005/8/layout/vList4"/>
    <dgm:cxn modelId="{6B988D4A-E17E-4645-9775-184EB1A4723D}" type="presOf" srcId="{50B1EA95-A054-42DB-8088-4F0337862B26}" destId="{B5B3F003-C232-4E1C-971C-8BFF08F078B9}" srcOrd="0" destOrd="0" presId="urn:microsoft.com/office/officeart/2005/8/layout/vList4"/>
    <dgm:cxn modelId="{D967A36A-B07B-4817-ABE1-D9AC7E9B67B8}" type="presOf" srcId="{3D11EF7B-110C-4CF9-8E65-3D1BA06D89BE}" destId="{298CCC41-2A7E-4923-B062-99CC2F73661E}" srcOrd="0" destOrd="0" presId="urn:microsoft.com/office/officeart/2005/8/layout/vList4"/>
    <dgm:cxn modelId="{126E8A4B-0ADE-4513-82A7-5B2D4AA600FD}" type="presOf" srcId="{3D11EF7B-110C-4CF9-8E65-3D1BA06D89BE}" destId="{00BDA65B-B8CE-46CE-B538-34739F830FCF}" srcOrd="1" destOrd="0" presId="urn:microsoft.com/office/officeart/2005/8/layout/vList4"/>
    <dgm:cxn modelId="{96271753-B275-4D18-84A8-BAB5A09FD0B3}" srcId="{D32D409E-22FA-4F6F-ABD8-730E21D571CB}" destId="{50B1EA95-A054-42DB-8088-4F0337862B26}" srcOrd="7" destOrd="0" parTransId="{A409811E-41D6-41DA-87F2-A88556BCD49E}" sibTransId="{3CF8F70C-926F-41FD-9496-A1377256427A}"/>
    <dgm:cxn modelId="{81C66174-F19D-4005-9A8D-1635D84DBA12}" type="presOf" srcId="{D32D409E-22FA-4F6F-ABD8-730E21D571CB}" destId="{67A7836F-3F22-4F62-AE88-8F3D9B0C0E32}" srcOrd="0" destOrd="0" presId="urn:microsoft.com/office/officeart/2005/8/layout/vList4"/>
    <dgm:cxn modelId="{E614C074-4EEA-42F8-8931-917E0B99816D}" type="presOf" srcId="{91395F36-1C2F-4899-970D-B1A87FDFF514}" destId="{54E75900-4515-4667-AA40-A4F562BEFCD3}" srcOrd="0" destOrd="0" presId="urn:microsoft.com/office/officeart/2005/8/layout/vList4"/>
    <dgm:cxn modelId="{A02F317A-BBE3-4986-BCB6-8CABDC5F2E00}" srcId="{D32D409E-22FA-4F6F-ABD8-730E21D571CB}" destId="{A18B18B1-5DA3-4B1C-9CA2-743DBACC8E93}" srcOrd="1" destOrd="0" parTransId="{C7A8EBCC-F7A2-4DB5-8606-89677C1A3FFD}" sibTransId="{FD03D017-D7C9-45FA-BC17-1493245F811E}"/>
    <dgm:cxn modelId="{32EB4E7B-4C6A-44AE-95DB-75D01AF7FD5C}" type="presOf" srcId="{79A07137-DC76-4792-9830-42AB60FB1FFA}" destId="{DDD2506F-F146-411B-9B15-C791C2FDA72B}" srcOrd="1" destOrd="0" presId="urn:microsoft.com/office/officeart/2005/8/layout/vList4"/>
    <dgm:cxn modelId="{7C99A380-5D77-46F0-8563-644EDCBF5B9E}" type="presOf" srcId="{CF0DDF5D-1271-4447-8F34-A8DC4C9FE432}" destId="{28CF23C3-94F5-4AD2-B6F8-C752C0E3BD64}" srcOrd="0" destOrd="0" presId="urn:microsoft.com/office/officeart/2005/8/layout/vList4"/>
    <dgm:cxn modelId="{AE61728B-5E02-45E5-BFF6-711E2A39622F}" type="presOf" srcId="{91395F36-1C2F-4899-970D-B1A87FDFF514}" destId="{70E24329-37C1-4009-B397-4C01043F8334}" srcOrd="1" destOrd="0" presId="urn:microsoft.com/office/officeart/2005/8/layout/vList4"/>
    <dgm:cxn modelId="{EB1CD7A9-F510-4548-89BA-DAB458202657}" srcId="{D32D409E-22FA-4F6F-ABD8-730E21D571CB}" destId="{79A07137-DC76-4792-9830-42AB60FB1FFA}" srcOrd="3" destOrd="0" parTransId="{E1B287B1-F926-4B91-A467-622CE24BC337}" sibTransId="{EA4C8B9B-8C35-48A9-B326-59C419687C35}"/>
    <dgm:cxn modelId="{064FDFAB-608F-4448-B3E8-D3E5D7D8BEF8}" type="presOf" srcId="{1E83E032-BA25-4435-8F6F-77919870A8C9}" destId="{A0FB48ED-CDD7-4510-8966-A76285F9DB16}" srcOrd="0" destOrd="0" presId="urn:microsoft.com/office/officeart/2005/8/layout/vList4"/>
    <dgm:cxn modelId="{CCB483B9-147B-4EA9-BF40-31F3B4F07CB1}" srcId="{D32D409E-22FA-4F6F-ABD8-730E21D571CB}" destId="{1E83E032-BA25-4435-8F6F-77919870A8C9}" srcOrd="6" destOrd="0" parTransId="{A910D85C-9D7D-4C3F-9F1C-200234DD8A7E}" sibTransId="{DB485416-36DF-4F64-82E9-9BE5ACC3AE6F}"/>
    <dgm:cxn modelId="{8E989FC4-5C4F-4F9E-8584-FE17E575D41E}" type="presOf" srcId="{06F0DDC9-4D65-4172-A521-662A767220F8}" destId="{6EA687BD-622E-4AB9-BAE6-EB1CD4B077C2}" srcOrd="0" destOrd="0" presId="urn:microsoft.com/office/officeart/2005/8/layout/vList4"/>
    <dgm:cxn modelId="{232A52D0-6F35-4C45-8186-A652D536F97C}" type="presOf" srcId="{A18B18B1-5DA3-4B1C-9CA2-743DBACC8E93}" destId="{70E5652A-2040-4229-86C5-73C6D54EC3BE}" srcOrd="0" destOrd="0" presId="urn:microsoft.com/office/officeart/2005/8/layout/vList4"/>
    <dgm:cxn modelId="{5B0BFBD3-D503-4DD1-A79F-686420D1DB67}" type="presOf" srcId="{A18B18B1-5DA3-4B1C-9CA2-743DBACC8E93}" destId="{0DE77A11-FC96-497F-BF94-057D1D2FCAF7}" srcOrd="1" destOrd="0" presId="urn:microsoft.com/office/officeart/2005/8/layout/vList4"/>
    <dgm:cxn modelId="{DE7678DC-E33A-4364-A4BA-0FB5E5254135}" srcId="{D32D409E-22FA-4F6F-ABD8-730E21D571CB}" destId="{CF0DDF5D-1271-4447-8F34-A8DC4C9FE432}" srcOrd="0" destOrd="0" parTransId="{DCB41A50-9ED4-4C9B-84BD-BF179229F817}" sibTransId="{18962C13-2B1E-42F4-A7CD-70015AA6353E}"/>
    <dgm:cxn modelId="{02F105E2-0682-48DA-B24F-CE5B6D708341}" type="presOf" srcId="{50B1EA95-A054-42DB-8088-4F0337862B26}" destId="{84A1837D-0758-456F-AE15-B47C623A7D9A}" srcOrd="1" destOrd="0" presId="urn:microsoft.com/office/officeart/2005/8/layout/vList4"/>
    <dgm:cxn modelId="{393849F8-E02E-4177-96B1-1217F6D4C370}" type="presOf" srcId="{1E83E032-BA25-4435-8F6F-77919870A8C9}" destId="{53DF1C26-6C95-471C-9281-9BEF3463BD93}" srcOrd="1" destOrd="0" presId="urn:microsoft.com/office/officeart/2005/8/layout/vList4"/>
    <dgm:cxn modelId="{3C938F63-059E-49F5-B01D-1980B0A3A428}" type="presParOf" srcId="{67A7836F-3F22-4F62-AE88-8F3D9B0C0E32}" destId="{23651243-9CEC-412D-8BC2-3FCFA39EA9F6}" srcOrd="0" destOrd="0" presId="urn:microsoft.com/office/officeart/2005/8/layout/vList4"/>
    <dgm:cxn modelId="{F7F11743-0B86-41A5-8ECC-A30A87D1C54B}" type="presParOf" srcId="{23651243-9CEC-412D-8BC2-3FCFA39EA9F6}" destId="{28CF23C3-94F5-4AD2-B6F8-C752C0E3BD64}" srcOrd="0" destOrd="0" presId="urn:microsoft.com/office/officeart/2005/8/layout/vList4"/>
    <dgm:cxn modelId="{A073EFE5-68DA-47B5-A2AD-F1CF7C139075}" type="presParOf" srcId="{23651243-9CEC-412D-8BC2-3FCFA39EA9F6}" destId="{76E66D31-6A99-4E6A-9661-5B34DE783827}" srcOrd="1" destOrd="0" presId="urn:microsoft.com/office/officeart/2005/8/layout/vList4"/>
    <dgm:cxn modelId="{80D2255D-C208-4CF7-8642-7A8824202264}" type="presParOf" srcId="{23651243-9CEC-412D-8BC2-3FCFA39EA9F6}" destId="{D942D6C2-D8E7-491E-AE80-ED779725EA48}" srcOrd="2" destOrd="0" presId="urn:microsoft.com/office/officeart/2005/8/layout/vList4"/>
    <dgm:cxn modelId="{57703007-73C9-433B-9FE2-0E25A8CAC8F4}" type="presParOf" srcId="{67A7836F-3F22-4F62-AE88-8F3D9B0C0E32}" destId="{998692F4-7C9D-4230-AE37-26A31E945839}" srcOrd="1" destOrd="0" presId="urn:microsoft.com/office/officeart/2005/8/layout/vList4"/>
    <dgm:cxn modelId="{E080F0E3-A53B-4635-8446-67879275E48A}" type="presParOf" srcId="{67A7836F-3F22-4F62-AE88-8F3D9B0C0E32}" destId="{2F21FB55-630E-4CB5-8E64-9B95FE108197}" srcOrd="2" destOrd="0" presId="urn:microsoft.com/office/officeart/2005/8/layout/vList4"/>
    <dgm:cxn modelId="{2F7A9BAD-4891-4A5C-BB8A-AEFA05E8837A}" type="presParOf" srcId="{2F21FB55-630E-4CB5-8E64-9B95FE108197}" destId="{70E5652A-2040-4229-86C5-73C6D54EC3BE}" srcOrd="0" destOrd="0" presId="urn:microsoft.com/office/officeart/2005/8/layout/vList4"/>
    <dgm:cxn modelId="{9A1AECCE-BC07-49D9-8EC2-97534A048ACA}" type="presParOf" srcId="{2F21FB55-630E-4CB5-8E64-9B95FE108197}" destId="{35ED2029-11CA-42A1-BC42-381582918DCE}" srcOrd="1" destOrd="0" presId="urn:microsoft.com/office/officeart/2005/8/layout/vList4"/>
    <dgm:cxn modelId="{053CB56B-4A83-493F-9D18-9568D9DCB0C8}" type="presParOf" srcId="{2F21FB55-630E-4CB5-8E64-9B95FE108197}" destId="{0DE77A11-FC96-497F-BF94-057D1D2FCAF7}" srcOrd="2" destOrd="0" presId="urn:microsoft.com/office/officeart/2005/8/layout/vList4"/>
    <dgm:cxn modelId="{841EF322-5B70-4AD0-8E56-680A12852387}" type="presParOf" srcId="{67A7836F-3F22-4F62-AE88-8F3D9B0C0E32}" destId="{719B454A-AF27-4330-AF7E-B8CDE952403F}" srcOrd="3" destOrd="0" presId="urn:microsoft.com/office/officeart/2005/8/layout/vList4"/>
    <dgm:cxn modelId="{3D9FBBFA-8E6C-43B7-BEDD-E5CF9AF70216}" type="presParOf" srcId="{67A7836F-3F22-4F62-AE88-8F3D9B0C0E32}" destId="{B7C326EA-C2EC-450A-A7C7-3CDAC4848567}" srcOrd="4" destOrd="0" presId="urn:microsoft.com/office/officeart/2005/8/layout/vList4"/>
    <dgm:cxn modelId="{F32A7351-D73E-48FC-A3D7-78DDA428F109}" type="presParOf" srcId="{B7C326EA-C2EC-450A-A7C7-3CDAC4848567}" destId="{298CCC41-2A7E-4923-B062-99CC2F73661E}" srcOrd="0" destOrd="0" presId="urn:microsoft.com/office/officeart/2005/8/layout/vList4"/>
    <dgm:cxn modelId="{71EF5FFB-0B4E-4695-88E8-52FF281CD1EC}" type="presParOf" srcId="{B7C326EA-C2EC-450A-A7C7-3CDAC4848567}" destId="{94F9D07E-CFC5-4261-A470-6D8AB5DB83C7}" srcOrd="1" destOrd="0" presId="urn:microsoft.com/office/officeart/2005/8/layout/vList4"/>
    <dgm:cxn modelId="{AD4F72A9-0C31-4254-B6D3-ADE738F00E90}" type="presParOf" srcId="{B7C326EA-C2EC-450A-A7C7-3CDAC4848567}" destId="{00BDA65B-B8CE-46CE-B538-34739F830FCF}" srcOrd="2" destOrd="0" presId="urn:microsoft.com/office/officeart/2005/8/layout/vList4"/>
    <dgm:cxn modelId="{A1CE112F-DD6C-4123-90DE-4E1CEA8B3444}" type="presParOf" srcId="{67A7836F-3F22-4F62-AE88-8F3D9B0C0E32}" destId="{B12347BA-B05C-4FC9-A861-23EB2D97E1A9}" srcOrd="5" destOrd="0" presId="urn:microsoft.com/office/officeart/2005/8/layout/vList4"/>
    <dgm:cxn modelId="{DDB1DF53-B4F7-4C05-9585-C185518B9ADD}" type="presParOf" srcId="{67A7836F-3F22-4F62-AE88-8F3D9B0C0E32}" destId="{8BCF7C47-7931-41BB-B87E-1F52F9110B0B}" srcOrd="6" destOrd="0" presId="urn:microsoft.com/office/officeart/2005/8/layout/vList4"/>
    <dgm:cxn modelId="{66DB3274-5F81-4E32-BC91-56205EA1AC21}" type="presParOf" srcId="{8BCF7C47-7931-41BB-B87E-1F52F9110B0B}" destId="{5FFD3CFB-DB50-4F89-B728-52D82CF3A70A}" srcOrd="0" destOrd="0" presId="urn:microsoft.com/office/officeart/2005/8/layout/vList4"/>
    <dgm:cxn modelId="{37421E8C-6B35-42FD-8C10-8AB0FE25B13F}" type="presParOf" srcId="{8BCF7C47-7931-41BB-B87E-1F52F9110B0B}" destId="{AD660870-3EF9-4F22-9A01-0EE69408CECF}" srcOrd="1" destOrd="0" presId="urn:microsoft.com/office/officeart/2005/8/layout/vList4"/>
    <dgm:cxn modelId="{F3EDAB3A-1DCD-4D77-B936-FCF2ED6DC488}" type="presParOf" srcId="{8BCF7C47-7931-41BB-B87E-1F52F9110B0B}" destId="{DDD2506F-F146-411B-9B15-C791C2FDA72B}" srcOrd="2" destOrd="0" presId="urn:microsoft.com/office/officeart/2005/8/layout/vList4"/>
    <dgm:cxn modelId="{9E50E0AE-CB7D-48FB-B41F-86EE92ED55D7}" type="presParOf" srcId="{67A7836F-3F22-4F62-AE88-8F3D9B0C0E32}" destId="{81223A44-CB05-4305-8002-2063DCE6B5FD}" srcOrd="7" destOrd="0" presId="urn:microsoft.com/office/officeart/2005/8/layout/vList4"/>
    <dgm:cxn modelId="{BB7A0EB4-4843-45F2-8DA6-2B57A87A311B}" type="presParOf" srcId="{67A7836F-3F22-4F62-AE88-8F3D9B0C0E32}" destId="{812BC77A-BACC-469C-8C4E-220108A3E2E3}" srcOrd="8" destOrd="0" presId="urn:microsoft.com/office/officeart/2005/8/layout/vList4"/>
    <dgm:cxn modelId="{576B237C-DCE4-48F4-9A50-F30A70BB0A81}" type="presParOf" srcId="{812BC77A-BACC-469C-8C4E-220108A3E2E3}" destId="{54E75900-4515-4667-AA40-A4F562BEFCD3}" srcOrd="0" destOrd="0" presId="urn:microsoft.com/office/officeart/2005/8/layout/vList4"/>
    <dgm:cxn modelId="{43299C63-171F-4B18-B40A-4459460ECB28}" type="presParOf" srcId="{812BC77A-BACC-469C-8C4E-220108A3E2E3}" destId="{B88A8586-81E2-4F56-BEC8-DA53FC6BFD7E}" srcOrd="1" destOrd="0" presId="urn:microsoft.com/office/officeart/2005/8/layout/vList4"/>
    <dgm:cxn modelId="{728E4D3B-8D74-4D25-B51B-1381A1D11315}" type="presParOf" srcId="{812BC77A-BACC-469C-8C4E-220108A3E2E3}" destId="{70E24329-37C1-4009-B397-4C01043F8334}" srcOrd="2" destOrd="0" presId="urn:microsoft.com/office/officeart/2005/8/layout/vList4"/>
    <dgm:cxn modelId="{D8BD48B4-8D8C-45EC-B8F1-1CCE3D0363CC}" type="presParOf" srcId="{67A7836F-3F22-4F62-AE88-8F3D9B0C0E32}" destId="{8730F452-A9C9-452B-AEC3-5578661355BD}" srcOrd="9" destOrd="0" presId="urn:microsoft.com/office/officeart/2005/8/layout/vList4"/>
    <dgm:cxn modelId="{06C047BB-9D23-45CE-AFC6-6D82E2775A39}" type="presParOf" srcId="{67A7836F-3F22-4F62-AE88-8F3D9B0C0E32}" destId="{866D1AB5-22ED-4D53-9CF4-CA16D1BD6687}" srcOrd="10" destOrd="0" presId="urn:microsoft.com/office/officeart/2005/8/layout/vList4"/>
    <dgm:cxn modelId="{184D9226-D96E-4C71-A675-6A99E718C287}" type="presParOf" srcId="{866D1AB5-22ED-4D53-9CF4-CA16D1BD6687}" destId="{6EA687BD-622E-4AB9-BAE6-EB1CD4B077C2}" srcOrd="0" destOrd="0" presId="urn:microsoft.com/office/officeart/2005/8/layout/vList4"/>
    <dgm:cxn modelId="{8A8FE77D-6607-4286-869E-95795C84187B}" type="presParOf" srcId="{866D1AB5-22ED-4D53-9CF4-CA16D1BD6687}" destId="{56EA5767-9E48-441C-8B8A-485DAE2A7DCF}" srcOrd="1" destOrd="0" presId="urn:microsoft.com/office/officeart/2005/8/layout/vList4"/>
    <dgm:cxn modelId="{5BA23AA4-12A8-406A-A274-23ED0246992D}" type="presParOf" srcId="{866D1AB5-22ED-4D53-9CF4-CA16D1BD6687}" destId="{F492AE03-4F59-477B-AB49-A68B1F7F6AB5}" srcOrd="2" destOrd="0" presId="urn:microsoft.com/office/officeart/2005/8/layout/vList4"/>
    <dgm:cxn modelId="{EF139280-7A6E-4657-A192-70FE49BC79B5}" type="presParOf" srcId="{67A7836F-3F22-4F62-AE88-8F3D9B0C0E32}" destId="{03C5806E-FF61-4B25-A723-560F158B269E}" srcOrd="11" destOrd="0" presId="urn:microsoft.com/office/officeart/2005/8/layout/vList4"/>
    <dgm:cxn modelId="{C231BD8F-FCC8-4B23-9B0A-9D0A8A0949DA}" type="presParOf" srcId="{67A7836F-3F22-4F62-AE88-8F3D9B0C0E32}" destId="{6BDBC4F6-5036-498F-B871-308FD3F88A50}" srcOrd="12" destOrd="0" presId="urn:microsoft.com/office/officeart/2005/8/layout/vList4"/>
    <dgm:cxn modelId="{74F495F9-0F3C-4AA9-919B-7A94BB2DC2A2}" type="presParOf" srcId="{6BDBC4F6-5036-498F-B871-308FD3F88A50}" destId="{A0FB48ED-CDD7-4510-8966-A76285F9DB16}" srcOrd="0" destOrd="0" presId="urn:microsoft.com/office/officeart/2005/8/layout/vList4"/>
    <dgm:cxn modelId="{281EEAFE-360E-42F3-9135-A1CC41C77799}" type="presParOf" srcId="{6BDBC4F6-5036-498F-B871-308FD3F88A50}" destId="{87739215-0F84-4406-90F5-02AC2B948FE1}" srcOrd="1" destOrd="0" presId="urn:microsoft.com/office/officeart/2005/8/layout/vList4"/>
    <dgm:cxn modelId="{C9F9B017-60E1-47B0-96A7-98C61D16BA04}" type="presParOf" srcId="{6BDBC4F6-5036-498F-B871-308FD3F88A50}" destId="{53DF1C26-6C95-471C-9281-9BEF3463BD93}" srcOrd="2" destOrd="0" presId="urn:microsoft.com/office/officeart/2005/8/layout/vList4"/>
    <dgm:cxn modelId="{374D83EA-DAA3-4384-9381-F907A71BAC72}" type="presParOf" srcId="{67A7836F-3F22-4F62-AE88-8F3D9B0C0E32}" destId="{D3719113-EA33-4E99-8751-FE5202472B05}" srcOrd="13" destOrd="0" presId="urn:microsoft.com/office/officeart/2005/8/layout/vList4"/>
    <dgm:cxn modelId="{DE8E04C8-A4E4-4B32-BA22-ED055BB6E814}" type="presParOf" srcId="{67A7836F-3F22-4F62-AE88-8F3D9B0C0E32}" destId="{59ECF36B-BB38-4478-BC04-8718ADA96C1E}" srcOrd="14" destOrd="0" presId="urn:microsoft.com/office/officeart/2005/8/layout/vList4"/>
    <dgm:cxn modelId="{363FAF91-59A1-4112-BCE7-619B8F7F153D}" type="presParOf" srcId="{59ECF36B-BB38-4478-BC04-8718ADA96C1E}" destId="{B5B3F003-C232-4E1C-971C-8BFF08F078B9}" srcOrd="0" destOrd="0" presId="urn:microsoft.com/office/officeart/2005/8/layout/vList4"/>
    <dgm:cxn modelId="{AA300A17-9940-46D6-959E-7FEE2B144C69}" type="presParOf" srcId="{59ECF36B-BB38-4478-BC04-8718ADA96C1E}" destId="{A2DCD08A-5948-4970-B69D-509B0B50FA58}" srcOrd="1" destOrd="0" presId="urn:microsoft.com/office/officeart/2005/8/layout/vList4"/>
    <dgm:cxn modelId="{5B1671C5-B0FD-4CE0-8419-D5B800A9939C}" type="presParOf" srcId="{59ECF36B-BB38-4478-BC04-8718ADA96C1E}" destId="{84A1837D-0758-456F-AE15-B47C623A7D9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344163-0788-4B09-BA93-806D4083EA0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1242249E-C995-425D-A344-A48FDC301C9A}">
      <dgm:prSet phldrT="[Text]"/>
      <dgm:spPr/>
      <dgm:t>
        <a:bodyPr/>
        <a:lstStyle/>
        <a:p>
          <a:r>
            <a:rPr lang="en-US">
              <a:latin typeface="+mn-lt"/>
              <a:cs typeface="Calibri" panose="020F0502020204030204" pitchFamily="34" charset="0"/>
            </a:rPr>
            <a:t>Total Amount to be Awarded</a:t>
          </a:r>
        </a:p>
      </dgm:t>
    </dgm:pt>
    <dgm:pt modelId="{41E8F29D-F7BF-4FF1-98BB-D0AB96A49121}" type="parTrans" cxnId="{2A17A756-47F7-4215-A50F-4AAC963F2B6D}">
      <dgm:prSet/>
      <dgm:spPr/>
      <dgm:t>
        <a:bodyPr/>
        <a:lstStyle/>
        <a:p>
          <a:endParaRPr lang="en-US">
            <a:latin typeface="Calibri" panose="020F0502020204030204" pitchFamily="34" charset="0"/>
            <a:cs typeface="Calibri" panose="020F0502020204030204" pitchFamily="34" charset="0"/>
          </a:endParaRPr>
        </a:p>
      </dgm:t>
    </dgm:pt>
    <dgm:pt modelId="{36AB5578-952C-4321-B1E9-22047A7041F8}" type="sibTrans" cxnId="{2A17A756-47F7-4215-A50F-4AAC963F2B6D}">
      <dgm:prSet/>
      <dgm:spPr/>
      <dgm:t>
        <a:bodyPr/>
        <a:lstStyle/>
        <a:p>
          <a:endParaRPr lang="en-US">
            <a:latin typeface="Calibri" panose="020F0502020204030204" pitchFamily="34" charset="0"/>
            <a:cs typeface="Calibri" panose="020F0502020204030204" pitchFamily="34" charset="0"/>
          </a:endParaRPr>
        </a:p>
      </dgm:t>
    </dgm:pt>
    <dgm:pt modelId="{A84845CE-2555-48FE-A4FD-401EC4E953E0}">
      <dgm:prSet phldrT="[Text]"/>
      <dgm:spPr/>
      <dgm:t>
        <a:bodyPr/>
        <a:lstStyle/>
        <a:p>
          <a:r>
            <a:rPr lang="en-US">
              <a:latin typeface="+mn-lt"/>
              <a:cs typeface="Calibri" panose="020F0502020204030204" pitchFamily="34" charset="0"/>
            </a:rPr>
            <a:t>Approximately $45,000,000*</a:t>
          </a:r>
        </a:p>
      </dgm:t>
    </dgm:pt>
    <dgm:pt modelId="{CA65A01A-CF2D-4B5C-9EC5-1D9065268900}" type="parTrans" cxnId="{2DA7CF06-C99B-4A61-ABBE-1B16E2835BFA}">
      <dgm:prSet/>
      <dgm:spPr/>
      <dgm:t>
        <a:bodyPr/>
        <a:lstStyle/>
        <a:p>
          <a:endParaRPr lang="en-US">
            <a:latin typeface="Calibri" panose="020F0502020204030204" pitchFamily="34" charset="0"/>
            <a:cs typeface="Calibri" panose="020F0502020204030204" pitchFamily="34" charset="0"/>
          </a:endParaRPr>
        </a:p>
      </dgm:t>
    </dgm:pt>
    <dgm:pt modelId="{3C92894F-40C5-4521-8C4F-B194781B1195}" type="sibTrans" cxnId="{2DA7CF06-C99B-4A61-ABBE-1B16E2835BFA}">
      <dgm:prSet/>
      <dgm:spPr/>
      <dgm:t>
        <a:bodyPr/>
        <a:lstStyle/>
        <a:p>
          <a:endParaRPr lang="en-US">
            <a:latin typeface="Calibri" panose="020F0502020204030204" pitchFamily="34" charset="0"/>
            <a:cs typeface="Calibri" panose="020F0502020204030204" pitchFamily="34" charset="0"/>
          </a:endParaRPr>
        </a:p>
      </dgm:t>
    </dgm:pt>
    <dgm:pt modelId="{9BF4211B-8132-40FF-9BC8-4D3463F6E8B6}">
      <dgm:prSet phldrT="[Text]"/>
      <dgm:spPr/>
      <dgm:t>
        <a:bodyPr/>
        <a:lstStyle/>
        <a:p>
          <a:r>
            <a:rPr lang="en-US">
              <a:latin typeface="+mn-lt"/>
              <a:cs typeface="Calibri" panose="020F0502020204030204" pitchFamily="34" charset="0"/>
            </a:rPr>
            <a:t>Average Award Amount</a:t>
          </a:r>
        </a:p>
      </dgm:t>
    </dgm:pt>
    <dgm:pt modelId="{B19DF545-EC91-4B0C-AC2F-D418CF81798B}" type="parTrans" cxnId="{6ED4F52C-4C4F-4400-9688-51E3EF5A0273}">
      <dgm:prSet/>
      <dgm:spPr/>
      <dgm:t>
        <a:bodyPr/>
        <a:lstStyle/>
        <a:p>
          <a:endParaRPr lang="en-US">
            <a:latin typeface="Calibri" panose="020F0502020204030204" pitchFamily="34" charset="0"/>
            <a:cs typeface="Calibri" panose="020F0502020204030204" pitchFamily="34" charset="0"/>
          </a:endParaRPr>
        </a:p>
      </dgm:t>
    </dgm:pt>
    <dgm:pt modelId="{9F18CB9F-1EE1-4802-9994-6F8EBFD0673F}" type="sibTrans" cxnId="{6ED4F52C-4C4F-4400-9688-51E3EF5A0273}">
      <dgm:prSet/>
      <dgm:spPr/>
      <dgm:t>
        <a:bodyPr/>
        <a:lstStyle/>
        <a:p>
          <a:endParaRPr lang="en-US">
            <a:latin typeface="Calibri" panose="020F0502020204030204" pitchFamily="34" charset="0"/>
            <a:cs typeface="Calibri" panose="020F0502020204030204" pitchFamily="34" charset="0"/>
          </a:endParaRPr>
        </a:p>
      </dgm:t>
    </dgm:pt>
    <dgm:pt modelId="{56B85444-F7DD-4736-A967-8AD994C6C5CB}">
      <dgm:prSet phldrT="[Text]"/>
      <dgm:spPr/>
      <dgm:t>
        <a:bodyPr/>
        <a:lstStyle/>
        <a:p>
          <a:r>
            <a:rPr lang="en-US">
              <a:latin typeface="+mn-lt"/>
              <a:cs typeface="Calibri" panose="020F0502020204030204" pitchFamily="34" charset="0"/>
            </a:rPr>
            <a:t>DOE anticipates making awards that range from $3,000,000 to $9,000,000 per Prime Recipient</a:t>
          </a:r>
        </a:p>
      </dgm:t>
    </dgm:pt>
    <dgm:pt modelId="{C0E29106-4DAD-4CB2-9310-7261D7E73377}" type="parTrans" cxnId="{95D46F4D-C816-4D07-9BF8-4AE930AB7256}">
      <dgm:prSet/>
      <dgm:spPr/>
      <dgm:t>
        <a:bodyPr/>
        <a:lstStyle/>
        <a:p>
          <a:endParaRPr lang="en-US">
            <a:latin typeface="Calibri" panose="020F0502020204030204" pitchFamily="34" charset="0"/>
            <a:cs typeface="Calibri" panose="020F0502020204030204" pitchFamily="34" charset="0"/>
          </a:endParaRPr>
        </a:p>
      </dgm:t>
    </dgm:pt>
    <dgm:pt modelId="{7A37D33E-5708-4DD4-A2BD-3D03B014D3A4}" type="sibTrans" cxnId="{95D46F4D-C816-4D07-9BF8-4AE930AB7256}">
      <dgm:prSet/>
      <dgm:spPr/>
      <dgm:t>
        <a:bodyPr/>
        <a:lstStyle/>
        <a:p>
          <a:endParaRPr lang="en-US">
            <a:latin typeface="Calibri" panose="020F0502020204030204" pitchFamily="34" charset="0"/>
            <a:cs typeface="Calibri" panose="020F0502020204030204" pitchFamily="34" charset="0"/>
          </a:endParaRPr>
        </a:p>
      </dgm:t>
    </dgm:pt>
    <dgm:pt modelId="{7C9388EC-BE4A-4F41-8BBE-DA0C620C8290}">
      <dgm:prSet phldrT="[Text]"/>
      <dgm:spPr/>
      <dgm:t>
        <a:bodyPr/>
        <a:lstStyle/>
        <a:p>
          <a:r>
            <a:rPr lang="en-US">
              <a:latin typeface="+mn-lt"/>
              <a:cs typeface="Calibri" panose="020F0502020204030204" pitchFamily="34" charset="0"/>
            </a:rPr>
            <a:t>Types of Funding Agreements</a:t>
          </a:r>
        </a:p>
      </dgm:t>
    </dgm:pt>
    <dgm:pt modelId="{D36A359C-4E3C-44A1-AB0C-26481F49FA4A}" type="parTrans" cxnId="{493B36B6-3167-4FFD-B38A-35FC97AE4923}">
      <dgm:prSet/>
      <dgm:spPr/>
      <dgm:t>
        <a:bodyPr/>
        <a:lstStyle/>
        <a:p>
          <a:endParaRPr lang="en-US">
            <a:latin typeface="Calibri" panose="020F0502020204030204" pitchFamily="34" charset="0"/>
            <a:cs typeface="Calibri" panose="020F0502020204030204" pitchFamily="34" charset="0"/>
          </a:endParaRPr>
        </a:p>
      </dgm:t>
    </dgm:pt>
    <dgm:pt modelId="{8D72D4AE-7820-4D91-A406-41EC8F2CCE61}" type="sibTrans" cxnId="{493B36B6-3167-4FFD-B38A-35FC97AE4923}">
      <dgm:prSet/>
      <dgm:spPr/>
      <dgm:t>
        <a:bodyPr/>
        <a:lstStyle/>
        <a:p>
          <a:endParaRPr lang="en-US">
            <a:latin typeface="Calibri" panose="020F0502020204030204" pitchFamily="34" charset="0"/>
            <a:cs typeface="Calibri" panose="020F0502020204030204" pitchFamily="34" charset="0"/>
          </a:endParaRPr>
        </a:p>
      </dgm:t>
    </dgm:pt>
    <dgm:pt modelId="{26F55241-7AF0-4B20-BCEF-9BD5886A86C8}">
      <dgm:prSet phldrT="[Text]"/>
      <dgm:spPr/>
      <dgm:t>
        <a:bodyPr/>
        <a:lstStyle/>
        <a:p>
          <a:pPr rtl="0"/>
          <a:r>
            <a:rPr lang="en-US" b="0">
              <a:latin typeface="+mn-lt"/>
              <a:cs typeface="Calibri" panose="020F0502020204030204" pitchFamily="34" charset="0"/>
            </a:rPr>
            <a:t>Cooperative Agreement (a type of grant)</a:t>
          </a:r>
        </a:p>
      </dgm:t>
    </dgm:pt>
    <dgm:pt modelId="{195E1B7A-84D8-4876-8BD3-BB0107D1BA7E}" type="parTrans" cxnId="{CDF2577F-6025-4636-B2B6-A991BC40E4A0}">
      <dgm:prSet/>
      <dgm:spPr/>
      <dgm:t>
        <a:bodyPr/>
        <a:lstStyle/>
        <a:p>
          <a:endParaRPr lang="en-US">
            <a:latin typeface="Calibri" panose="020F0502020204030204" pitchFamily="34" charset="0"/>
            <a:cs typeface="Calibri" panose="020F0502020204030204" pitchFamily="34" charset="0"/>
          </a:endParaRPr>
        </a:p>
      </dgm:t>
    </dgm:pt>
    <dgm:pt modelId="{62B0EA9B-5EE8-456F-ACFC-79D9BED4576A}" type="sibTrans" cxnId="{CDF2577F-6025-4636-B2B6-A991BC40E4A0}">
      <dgm:prSet/>
      <dgm:spPr/>
      <dgm:t>
        <a:bodyPr/>
        <a:lstStyle/>
        <a:p>
          <a:endParaRPr lang="en-US">
            <a:latin typeface="Calibri" panose="020F0502020204030204" pitchFamily="34" charset="0"/>
            <a:cs typeface="Calibri" panose="020F0502020204030204" pitchFamily="34" charset="0"/>
          </a:endParaRPr>
        </a:p>
      </dgm:t>
    </dgm:pt>
    <dgm:pt modelId="{A45F95A6-5DF2-412A-A255-EE60E1149DCB}">
      <dgm:prSet phldrT="[Text]"/>
      <dgm:spPr/>
      <dgm:t>
        <a:bodyPr/>
        <a:lstStyle/>
        <a:p>
          <a:r>
            <a:rPr lang="en-US">
              <a:latin typeface="+mn-lt"/>
              <a:cs typeface="Calibri" panose="020F0502020204030204" pitchFamily="34" charset="0"/>
            </a:rPr>
            <a:t>Anticipated Period of Performance</a:t>
          </a:r>
        </a:p>
      </dgm:t>
    </dgm:pt>
    <dgm:pt modelId="{0E3358DE-A36A-49E3-ADD6-C0EA02DA94CF}" type="parTrans" cxnId="{C9A8C5EA-476D-4228-9A15-5C595A622060}">
      <dgm:prSet/>
      <dgm:spPr/>
      <dgm:t>
        <a:bodyPr/>
        <a:lstStyle/>
        <a:p>
          <a:endParaRPr lang="en-US">
            <a:latin typeface="Calibri" panose="020F0502020204030204" pitchFamily="34" charset="0"/>
            <a:cs typeface="Calibri" panose="020F0502020204030204" pitchFamily="34" charset="0"/>
          </a:endParaRPr>
        </a:p>
      </dgm:t>
    </dgm:pt>
    <dgm:pt modelId="{31128EA7-4B83-481C-A245-57834D6F4255}" type="sibTrans" cxnId="{C9A8C5EA-476D-4228-9A15-5C595A622060}">
      <dgm:prSet/>
      <dgm:spPr/>
      <dgm:t>
        <a:bodyPr/>
        <a:lstStyle/>
        <a:p>
          <a:endParaRPr lang="en-US">
            <a:latin typeface="Calibri" panose="020F0502020204030204" pitchFamily="34" charset="0"/>
            <a:cs typeface="Calibri" panose="020F0502020204030204" pitchFamily="34" charset="0"/>
          </a:endParaRPr>
        </a:p>
      </dgm:t>
    </dgm:pt>
    <dgm:pt modelId="{1F9D4B41-4976-401B-BD20-3CF811DF0250}">
      <dgm:prSet phldrT="[Text]"/>
      <dgm:spPr/>
      <dgm:t>
        <a:bodyPr/>
        <a:lstStyle/>
        <a:p>
          <a:r>
            <a:rPr lang="en-US">
              <a:latin typeface="+mn-lt"/>
              <a:cs typeface="Calibri" panose="020F0502020204030204" pitchFamily="34" charset="0"/>
            </a:rPr>
            <a:t>Cost Share Requirement</a:t>
          </a:r>
        </a:p>
      </dgm:t>
    </dgm:pt>
    <dgm:pt modelId="{1E2646B1-7161-4898-9B01-0083484A54C6}" type="parTrans" cxnId="{8AA3515C-3009-4DEF-AC6E-0508CB980A14}">
      <dgm:prSet/>
      <dgm:spPr/>
      <dgm:t>
        <a:bodyPr/>
        <a:lstStyle/>
        <a:p>
          <a:endParaRPr lang="en-US">
            <a:latin typeface="Calibri" panose="020F0502020204030204" pitchFamily="34" charset="0"/>
            <a:cs typeface="Calibri" panose="020F0502020204030204" pitchFamily="34" charset="0"/>
          </a:endParaRPr>
        </a:p>
      </dgm:t>
    </dgm:pt>
    <dgm:pt modelId="{BB857165-7270-47F4-BB2E-3EA19026D5EE}" type="sibTrans" cxnId="{8AA3515C-3009-4DEF-AC6E-0508CB980A14}">
      <dgm:prSet/>
      <dgm:spPr/>
      <dgm:t>
        <a:bodyPr/>
        <a:lstStyle/>
        <a:p>
          <a:endParaRPr lang="en-US">
            <a:latin typeface="Calibri" panose="020F0502020204030204" pitchFamily="34" charset="0"/>
            <a:cs typeface="Calibri" panose="020F0502020204030204" pitchFamily="34" charset="0"/>
          </a:endParaRPr>
        </a:p>
      </dgm:t>
    </dgm:pt>
    <dgm:pt modelId="{1383648F-ECE1-4981-AE3E-F5F59CF3A4CC}">
      <dgm:prSet phldrT="[Text]"/>
      <dgm:spPr/>
      <dgm:t>
        <a:bodyPr/>
        <a:lstStyle/>
        <a:p>
          <a:r>
            <a:rPr lang="en-US">
              <a:latin typeface="+mn-lt"/>
              <a:cs typeface="Calibri" panose="020F0502020204030204" pitchFamily="34" charset="0"/>
            </a:rPr>
            <a:t>36 to 48 months</a:t>
          </a:r>
        </a:p>
      </dgm:t>
    </dgm:pt>
    <dgm:pt modelId="{C6C2479B-E71E-4056-81B3-ABE34D13A110}" type="parTrans" cxnId="{24FA099D-D557-4BB0-9369-DE9B2C610021}">
      <dgm:prSet/>
      <dgm:spPr/>
      <dgm:t>
        <a:bodyPr/>
        <a:lstStyle/>
        <a:p>
          <a:endParaRPr lang="en-US">
            <a:latin typeface="Calibri" panose="020F0502020204030204" pitchFamily="34" charset="0"/>
            <a:cs typeface="Calibri" panose="020F0502020204030204" pitchFamily="34" charset="0"/>
          </a:endParaRPr>
        </a:p>
      </dgm:t>
    </dgm:pt>
    <dgm:pt modelId="{8FA7F347-A38B-44C2-B283-B69172FE302A}" type="sibTrans" cxnId="{24FA099D-D557-4BB0-9369-DE9B2C610021}">
      <dgm:prSet/>
      <dgm:spPr/>
      <dgm:t>
        <a:bodyPr/>
        <a:lstStyle/>
        <a:p>
          <a:endParaRPr lang="en-US">
            <a:latin typeface="Calibri" panose="020F0502020204030204" pitchFamily="34" charset="0"/>
            <a:cs typeface="Calibri" panose="020F0502020204030204" pitchFamily="34" charset="0"/>
          </a:endParaRPr>
        </a:p>
      </dgm:t>
    </dgm:pt>
    <dgm:pt modelId="{AFBB4DDE-7207-46CD-B51C-B217D8868C8E}">
      <dgm:prSet phldrT="[Text]"/>
      <dgm:spPr/>
      <dgm:t>
        <a:bodyPr/>
        <a:lstStyle/>
        <a:p>
          <a:r>
            <a:rPr lang="en-US">
              <a:latin typeface="+mn-lt"/>
              <a:cs typeface="Calibri" panose="020F0502020204030204" pitchFamily="34" charset="0"/>
            </a:rPr>
            <a:t>At least 20% of Total Project Costs</a:t>
          </a:r>
        </a:p>
      </dgm:t>
    </dgm:pt>
    <dgm:pt modelId="{B39458FB-4A0C-4878-9D42-7B307AD124F0}" type="parTrans" cxnId="{DD7E7CD4-7B20-4413-A802-7F04F38FB0D9}">
      <dgm:prSet/>
      <dgm:spPr/>
      <dgm:t>
        <a:bodyPr/>
        <a:lstStyle/>
        <a:p>
          <a:endParaRPr lang="en-US">
            <a:latin typeface="Calibri" panose="020F0502020204030204" pitchFamily="34" charset="0"/>
            <a:cs typeface="Calibri" panose="020F0502020204030204" pitchFamily="34" charset="0"/>
          </a:endParaRPr>
        </a:p>
      </dgm:t>
    </dgm:pt>
    <dgm:pt modelId="{1933CD2F-8177-4889-A11C-1044E25672C0}" type="sibTrans" cxnId="{DD7E7CD4-7B20-4413-A802-7F04F38FB0D9}">
      <dgm:prSet/>
      <dgm:spPr/>
      <dgm:t>
        <a:bodyPr/>
        <a:lstStyle/>
        <a:p>
          <a:endParaRPr lang="en-US">
            <a:latin typeface="Calibri" panose="020F0502020204030204" pitchFamily="34" charset="0"/>
            <a:cs typeface="Calibri" panose="020F0502020204030204" pitchFamily="34" charset="0"/>
          </a:endParaRPr>
        </a:p>
      </dgm:t>
    </dgm:pt>
    <dgm:pt modelId="{E68E6A83-DBED-403D-90F1-F4E8F706E313}" type="pres">
      <dgm:prSet presAssocID="{90344163-0788-4B09-BA93-806D4083EA00}" presName="Name0" presStyleCnt="0">
        <dgm:presLayoutVars>
          <dgm:dir/>
          <dgm:animLvl val="lvl"/>
          <dgm:resizeHandles val="exact"/>
        </dgm:presLayoutVars>
      </dgm:prSet>
      <dgm:spPr/>
    </dgm:pt>
    <dgm:pt modelId="{1395DEE1-257B-4268-B66F-B0D595440843}" type="pres">
      <dgm:prSet presAssocID="{1242249E-C995-425D-A344-A48FDC301C9A}" presName="linNode" presStyleCnt="0"/>
      <dgm:spPr/>
    </dgm:pt>
    <dgm:pt modelId="{66B66EA5-5161-4AA3-9EEC-4D619AAF1574}" type="pres">
      <dgm:prSet presAssocID="{1242249E-C995-425D-A344-A48FDC301C9A}" presName="parentText" presStyleLbl="node1" presStyleIdx="0" presStyleCnt="5">
        <dgm:presLayoutVars>
          <dgm:chMax val="1"/>
          <dgm:bulletEnabled val="1"/>
        </dgm:presLayoutVars>
      </dgm:prSet>
      <dgm:spPr/>
    </dgm:pt>
    <dgm:pt modelId="{E4A1E639-C32B-4639-A86E-0A30DA0DB6D1}" type="pres">
      <dgm:prSet presAssocID="{1242249E-C995-425D-A344-A48FDC301C9A}" presName="descendantText" presStyleLbl="alignAccFollowNode1" presStyleIdx="0" presStyleCnt="5">
        <dgm:presLayoutVars>
          <dgm:bulletEnabled val="1"/>
        </dgm:presLayoutVars>
      </dgm:prSet>
      <dgm:spPr/>
    </dgm:pt>
    <dgm:pt modelId="{DEABF727-4409-4E9E-8837-F46490EC9F81}" type="pres">
      <dgm:prSet presAssocID="{36AB5578-952C-4321-B1E9-22047A7041F8}" presName="sp" presStyleCnt="0"/>
      <dgm:spPr/>
    </dgm:pt>
    <dgm:pt modelId="{4A4C42F4-E655-490A-A512-028A557F015D}" type="pres">
      <dgm:prSet presAssocID="{9BF4211B-8132-40FF-9BC8-4D3463F6E8B6}" presName="linNode" presStyleCnt="0"/>
      <dgm:spPr/>
    </dgm:pt>
    <dgm:pt modelId="{23F690F8-9B5D-40ED-AFBD-FE01672CB320}" type="pres">
      <dgm:prSet presAssocID="{9BF4211B-8132-40FF-9BC8-4D3463F6E8B6}" presName="parentText" presStyleLbl="node1" presStyleIdx="1" presStyleCnt="5">
        <dgm:presLayoutVars>
          <dgm:chMax val="1"/>
          <dgm:bulletEnabled val="1"/>
        </dgm:presLayoutVars>
      </dgm:prSet>
      <dgm:spPr/>
    </dgm:pt>
    <dgm:pt modelId="{72E2F894-9155-40E3-AE73-E8EC81A58DBE}" type="pres">
      <dgm:prSet presAssocID="{9BF4211B-8132-40FF-9BC8-4D3463F6E8B6}" presName="descendantText" presStyleLbl="alignAccFollowNode1" presStyleIdx="1" presStyleCnt="5">
        <dgm:presLayoutVars>
          <dgm:bulletEnabled val="1"/>
        </dgm:presLayoutVars>
      </dgm:prSet>
      <dgm:spPr/>
    </dgm:pt>
    <dgm:pt modelId="{8915EE35-8A33-4FD8-8D5C-6D7A7C5CACD0}" type="pres">
      <dgm:prSet presAssocID="{9F18CB9F-1EE1-4802-9994-6F8EBFD0673F}" presName="sp" presStyleCnt="0"/>
      <dgm:spPr/>
    </dgm:pt>
    <dgm:pt modelId="{58F51C53-024F-459B-B265-C9F0ED8984DA}" type="pres">
      <dgm:prSet presAssocID="{7C9388EC-BE4A-4F41-8BBE-DA0C620C8290}" presName="linNode" presStyleCnt="0"/>
      <dgm:spPr/>
    </dgm:pt>
    <dgm:pt modelId="{C1E217AF-A400-4C11-A40A-D9CE80FFFB54}" type="pres">
      <dgm:prSet presAssocID="{7C9388EC-BE4A-4F41-8BBE-DA0C620C8290}" presName="parentText" presStyleLbl="node1" presStyleIdx="2" presStyleCnt="5">
        <dgm:presLayoutVars>
          <dgm:chMax val="1"/>
          <dgm:bulletEnabled val="1"/>
        </dgm:presLayoutVars>
      </dgm:prSet>
      <dgm:spPr/>
    </dgm:pt>
    <dgm:pt modelId="{019ABE5A-9DBA-4E14-A741-135154E4A5B4}" type="pres">
      <dgm:prSet presAssocID="{7C9388EC-BE4A-4F41-8BBE-DA0C620C8290}" presName="descendantText" presStyleLbl="alignAccFollowNode1" presStyleIdx="2" presStyleCnt="5">
        <dgm:presLayoutVars>
          <dgm:bulletEnabled val="1"/>
        </dgm:presLayoutVars>
      </dgm:prSet>
      <dgm:spPr/>
    </dgm:pt>
    <dgm:pt modelId="{540B9EDA-C3E6-49BF-A433-8A137F1416DC}" type="pres">
      <dgm:prSet presAssocID="{8D72D4AE-7820-4D91-A406-41EC8F2CCE61}" presName="sp" presStyleCnt="0"/>
      <dgm:spPr/>
    </dgm:pt>
    <dgm:pt modelId="{2B9581DE-39B6-4540-A5A5-2A931A7D8024}" type="pres">
      <dgm:prSet presAssocID="{A45F95A6-5DF2-412A-A255-EE60E1149DCB}" presName="linNode" presStyleCnt="0"/>
      <dgm:spPr/>
    </dgm:pt>
    <dgm:pt modelId="{ECF48D11-4BED-419B-99B0-5DADEDF8044B}" type="pres">
      <dgm:prSet presAssocID="{A45F95A6-5DF2-412A-A255-EE60E1149DCB}" presName="parentText" presStyleLbl="node1" presStyleIdx="3" presStyleCnt="5">
        <dgm:presLayoutVars>
          <dgm:chMax val="1"/>
          <dgm:bulletEnabled val="1"/>
        </dgm:presLayoutVars>
      </dgm:prSet>
      <dgm:spPr/>
    </dgm:pt>
    <dgm:pt modelId="{CC69E452-C022-4F46-A96C-474C17E960D5}" type="pres">
      <dgm:prSet presAssocID="{A45F95A6-5DF2-412A-A255-EE60E1149DCB}" presName="descendantText" presStyleLbl="alignAccFollowNode1" presStyleIdx="3" presStyleCnt="5">
        <dgm:presLayoutVars>
          <dgm:bulletEnabled val="1"/>
        </dgm:presLayoutVars>
      </dgm:prSet>
      <dgm:spPr/>
    </dgm:pt>
    <dgm:pt modelId="{CB4D3F1C-1D7C-4D4C-BCCF-514C70A1C9BB}" type="pres">
      <dgm:prSet presAssocID="{31128EA7-4B83-481C-A245-57834D6F4255}" presName="sp" presStyleCnt="0"/>
      <dgm:spPr/>
    </dgm:pt>
    <dgm:pt modelId="{B5B5D395-D78A-44FC-8F93-D353ED72103A}" type="pres">
      <dgm:prSet presAssocID="{1F9D4B41-4976-401B-BD20-3CF811DF0250}" presName="linNode" presStyleCnt="0"/>
      <dgm:spPr/>
    </dgm:pt>
    <dgm:pt modelId="{F2432294-C980-4718-8A46-243B4A205F84}" type="pres">
      <dgm:prSet presAssocID="{1F9D4B41-4976-401B-BD20-3CF811DF0250}" presName="parentText" presStyleLbl="node1" presStyleIdx="4" presStyleCnt="5">
        <dgm:presLayoutVars>
          <dgm:chMax val="1"/>
          <dgm:bulletEnabled val="1"/>
        </dgm:presLayoutVars>
      </dgm:prSet>
      <dgm:spPr/>
    </dgm:pt>
    <dgm:pt modelId="{02722C5C-6E5C-47B8-A621-9E9B8BF234E0}" type="pres">
      <dgm:prSet presAssocID="{1F9D4B41-4976-401B-BD20-3CF811DF0250}" presName="descendantText" presStyleLbl="alignAccFollowNode1" presStyleIdx="4" presStyleCnt="5">
        <dgm:presLayoutVars>
          <dgm:bulletEnabled val="1"/>
        </dgm:presLayoutVars>
      </dgm:prSet>
      <dgm:spPr/>
    </dgm:pt>
  </dgm:ptLst>
  <dgm:cxnLst>
    <dgm:cxn modelId="{2DA7CF06-C99B-4A61-ABBE-1B16E2835BFA}" srcId="{1242249E-C995-425D-A344-A48FDC301C9A}" destId="{A84845CE-2555-48FE-A4FD-401EC4E953E0}" srcOrd="0" destOrd="0" parTransId="{CA65A01A-CF2D-4B5C-9EC5-1D9065268900}" sibTransId="{3C92894F-40C5-4521-8C4F-B194781B1195}"/>
    <dgm:cxn modelId="{48B91717-3860-4355-A297-1B2B1748E78F}" type="presOf" srcId="{A45F95A6-5DF2-412A-A255-EE60E1149DCB}" destId="{ECF48D11-4BED-419B-99B0-5DADEDF8044B}" srcOrd="0" destOrd="0" presId="urn:microsoft.com/office/officeart/2005/8/layout/vList5"/>
    <dgm:cxn modelId="{A23D2229-6CAF-4649-A116-337DE0875843}" type="presOf" srcId="{AFBB4DDE-7207-46CD-B51C-B217D8868C8E}" destId="{02722C5C-6E5C-47B8-A621-9E9B8BF234E0}" srcOrd="0" destOrd="0" presId="urn:microsoft.com/office/officeart/2005/8/layout/vList5"/>
    <dgm:cxn modelId="{6ED4F52C-4C4F-4400-9688-51E3EF5A0273}" srcId="{90344163-0788-4B09-BA93-806D4083EA00}" destId="{9BF4211B-8132-40FF-9BC8-4D3463F6E8B6}" srcOrd="1" destOrd="0" parTransId="{B19DF545-EC91-4B0C-AC2F-D418CF81798B}" sibTransId="{9F18CB9F-1EE1-4802-9994-6F8EBFD0673F}"/>
    <dgm:cxn modelId="{8AA3515C-3009-4DEF-AC6E-0508CB980A14}" srcId="{90344163-0788-4B09-BA93-806D4083EA00}" destId="{1F9D4B41-4976-401B-BD20-3CF811DF0250}" srcOrd="4" destOrd="0" parTransId="{1E2646B1-7161-4898-9B01-0083484A54C6}" sibTransId="{BB857165-7270-47F4-BB2E-3EA19026D5EE}"/>
    <dgm:cxn modelId="{95D46F4D-C816-4D07-9BF8-4AE930AB7256}" srcId="{9BF4211B-8132-40FF-9BC8-4D3463F6E8B6}" destId="{56B85444-F7DD-4736-A967-8AD994C6C5CB}" srcOrd="0" destOrd="0" parTransId="{C0E29106-4DAD-4CB2-9310-7261D7E73377}" sibTransId="{7A37D33E-5708-4DD4-A2BD-3D03B014D3A4}"/>
    <dgm:cxn modelId="{ED7A4474-3A54-42F3-8714-1199D7CA7ECE}" type="presOf" srcId="{26F55241-7AF0-4B20-BCEF-9BD5886A86C8}" destId="{019ABE5A-9DBA-4E14-A741-135154E4A5B4}" srcOrd="0" destOrd="0" presId="urn:microsoft.com/office/officeart/2005/8/layout/vList5"/>
    <dgm:cxn modelId="{B8936A54-4ED1-43CA-ACBA-9B211D6F8048}" type="presOf" srcId="{9BF4211B-8132-40FF-9BC8-4D3463F6E8B6}" destId="{23F690F8-9B5D-40ED-AFBD-FE01672CB320}" srcOrd="0" destOrd="0" presId="urn:microsoft.com/office/officeart/2005/8/layout/vList5"/>
    <dgm:cxn modelId="{2A17A756-47F7-4215-A50F-4AAC963F2B6D}" srcId="{90344163-0788-4B09-BA93-806D4083EA00}" destId="{1242249E-C995-425D-A344-A48FDC301C9A}" srcOrd="0" destOrd="0" parTransId="{41E8F29D-F7BF-4FF1-98BB-D0AB96A49121}" sibTransId="{36AB5578-952C-4321-B1E9-22047A7041F8}"/>
    <dgm:cxn modelId="{8D447757-E79E-4EBD-A6C7-A1FA157501AC}" type="presOf" srcId="{1F9D4B41-4976-401B-BD20-3CF811DF0250}" destId="{F2432294-C980-4718-8A46-243B4A205F84}" srcOrd="0" destOrd="0" presId="urn:microsoft.com/office/officeart/2005/8/layout/vList5"/>
    <dgm:cxn modelId="{CDF2577F-6025-4636-B2B6-A991BC40E4A0}" srcId="{7C9388EC-BE4A-4F41-8BBE-DA0C620C8290}" destId="{26F55241-7AF0-4B20-BCEF-9BD5886A86C8}" srcOrd="0" destOrd="0" parTransId="{195E1B7A-84D8-4876-8BD3-BB0107D1BA7E}" sibTransId="{62B0EA9B-5EE8-456F-ACFC-79D9BED4576A}"/>
    <dgm:cxn modelId="{051D3483-D598-40D4-9B2F-BCE81363F059}" type="presOf" srcId="{A84845CE-2555-48FE-A4FD-401EC4E953E0}" destId="{E4A1E639-C32B-4639-A86E-0A30DA0DB6D1}" srcOrd="0" destOrd="0" presId="urn:microsoft.com/office/officeart/2005/8/layout/vList5"/>
    <dgm:cxn modelId="{189AF385-8D4F-460C-8443-2F3F2D077A14}" type="presOf" srcId="{1242249E-C995-425D-A344-A48FDC301C9A}" destId="{66B66EA5-5161-4AA3-9EEC-4D619AAF1574}" srcOrd="0" destOrd="0" presId="urn:microsoft.com/office/officeart/2005/8/layout/vList5"/>
    <dgm:cxn modelId="{24FA099D-D557-4BB0-9369-DE9B2C610021}" srcId="{A45F95A6-5DF2-412A-A255-EE60E1149DCB}" destId="{1383648F-ECE1-4981-AE3E-F5F59CF3A4CC}" srcOrd="0" destOrd="0" parTransId="{C6C2479B-E71E-4056-81B3-ABE34D13A110}" sibTransId="{8FA7F347-A38B-44C2-B283-B69172FE302A}"/>
    <dgm:cxn modelId="{493B36B6-3167-4FFD-B38A-35FC97AE4923}" srcId="{90344163-0788-4B09-BA93-806D4083EA00}" destId="{7C9388EC-BE4A-4F41-8BBE-DA0C620C8290}" srcOrd="2" destOrd="0" parTransId="{D36A359C-4E3C-44A1-AB0C-26481F49FA4A}" sibTransId="{8D72D4AE-7820-4D91-A406-41EC8F2CCE61}"/>
    <dgm:cxn modelId="{6D7BD4BA-2EA0-4176-9DE2-BF06C68B6BE7}" type="presOf" srcId="{1383648F-ECE1-4981-AE3E-F5F59CF3A4CC}" destId="{CC69E452-C022-4F46-A96C-474C17E960D5}" srcOrd="0" destOrd="0" presId="urn:microsoft.com/office/officeart/2005/8/layout/vList5"/>
    <dgm:cxn modelId="{DD7E7CD4-7B20-4413-A802-7F04F38FB0D9}" srcId="{1F9D4B41-4976-401B-BD20-3CF811DF0250}" destId="{AFBB4DDE-7207-46CD-B51C-B217D8868C8E}" srcOrd="0" destOrd="0" parTransId="{B39458FB-4A0C-4878-9D42-7B307AD124F0}" sibTransId="{1933CD2F-8177-4889-A11C-1044E25672C0}"/>
    <dgm:cxn modelId="{18A7C8D7-F684-4DEE-801A-C2089EF52CC0}" type="presOf" srcId="{90344163-0788-4B09-BA93-806D4083EA00}" destId="{E68E6A83-DBED-403D-90F1-F4E8F706E313}" srcOrd="0" destOrd="0" presId="urn:microsoft.com/office/officeart/2005/8/layout/vList5"/>
    <dgm:cxn modelId="{8C7503DC-7AC3-4659-93AC-ED2E5EC2B4C7}" type="presOf" srcId="{7C9388EC-BE4A-4F41-8BBE-DA0C620C8290}" destId="{C1E217AF-A400-4C11-A40A-D9CE80FFFB54}" srcOrd="0" destOrd="0" presId="urn:microsoft.com/office/officeart/2005/8/layout/vList5"/>
    <dgm:cxn modelId="{C9A8C5EA-476D-4228-9A15-5C595A622060}" srcId="{90344163-0788-4B09-BA93-806D4083EA00}" destId="{A45F95A6-5DF2-412A-A255-EE60E1149DCB}" srcOrd="3" destOrd="0" parTransId="{0E3358DE-A36A-49E3-ADD6-C0EA02DA94CF}" sibTransId="{31128EA7-4B83-481C-A245-57834D6F4255}"/>
    <dgm:cxn modelId="{F25BA0F4-EE2C-4E2B-AFB3-0F017C45F2F2}" type="presOf" srcId="{56B85444-F7DD-4736-A967-8AD994C6C5CB}" destId="{72E2F894-9155-40E3-AE73-E8EC81A58DBE}" srcOrd="0" destOrd="0" presId="urn:microsoft.com/office/officeart/2005/8/layout/vList5"/>
    <dgm:cxn modelId="{CE98167D-E8DC-457D-8B79-79782980488E}" type="presParOf" srcId="{E68E6A83-DBED-403D-90F1-F4E8F706E313}" destId="{1395DEE1-257B-4268-B66F-B0D595440843}" srcOrd="0" destOrd="0" presId="urn:microsoft.com/office/officeart/2005/8/layout/vList5"/>
    <dgm:cxn modelId="{7BC4A1AB-75F0-46B3-9A0D-C182ACB60989}" type="presParOf" srcId="{1395DEE1-257B-4268-B66F-B0D595440843}" destId="{66B66EA5-5161-4AA3-9EEC-4D619AAF1574}" srcOrd="0" destOrd="0" presId="urn:microsoft.com/office/officeart/2005/8/layout/vList5"/>
    <dgm:cxn modelId="{C7C209DF-E796-40B4-A1CB-3B70B40A85A8}" type="presParOf" srcId="{1395DEE1-257B-4268-B66F-B0D595440843}" destId="{E4A1E639-C32B-4639-A86E-0A30DA0DB6D1}" srcOrd="1" destOrd="0" presId="urn:microsoft.com/office/officeart/2005/8/layout/vList5"/>
    <dgm:cxn modelId="{6BD20C60-A737-4A9D-9887-D7F476FA8EBF}" type="presParOf" srcId="{E68E6A83-DBED-403D-90F1-F4E8F706E313}" destId="{DEABF727-4409-4E9E-8837-F46490EC9F81}" srcOrd="1" destOrd="0" presId="urn:microsoft.com/office/officeart/2005/8/layout/vList5"/>
    <dgm:cxn modelId="{9085D86D-6824-4138-B823-1418028D3D2C}" type="presParOf" srcId="{E68E6A83-DBED-403D-90F1-F4E8F706E313}" destId="{4A4C42F4-E655-490A-A512-028A557F015D}" srcOrd="2" destOrd="0" presId="urn:microsoft.com/office/officeart/2005/8/layout/vList5"/>
    <dgm:cxn modelId="{D2AEF169-1E62-4356-AC12-DD7C8DDE1D4C}" type="presParOf" srcId="{4A4C42F4-E655-490A-A512-028A557F015D}" destId="{23F690F8-9B5D-40ED-AFBD-FE01672CB320}" srcOrd="0" destOrd="0" presId="urn:microsoft.com/office/officeart/2005/8/layout/vList5"/>
    <dgm:cxn modelId="{08C820C3-7E67-44DD-8EB1-0784C87F0B1F}" type="presParOf" srcId="{4A4C42F4-E655-490A-A512-028A557F015D}" destId="{72E2F894-9155-40E3-AE73-E8EC81A58DBE}" srcOrd="1" destOrd="0" presId="urn:microsoft.com/office/officeart/2005/8/layout/vList5"/>
    <dgm:cxn modelId="{886BC1EE-5139-41AF-AD51-1496295EB7C0}" type="presParOf" srcId="{E68E6A83-DBED-403D-90F1-F4E8F706E313}" destId="{8915EE35-8A33-4FD8-8D5C-6D7A7C5CACD0}" srcOrd="3" destOrd="0" presId="urn:microsoft.com/office/officeart/2005/8/layout/vList5"/>
    <dgm:cxn modelId="{EA5197EE-F150-48C5-B69E-0BBBD8BBA815}" type="presParOf" srcId="{E68E6A83-DBED-403D-90F1-F4E8F706E313}" destId="{58F51C53-024F-459B-B265-C9F0ED8984DA}" srcOrd="4" destOrd="0" presId="urn:microsoft.com/office/officeart/2005/8/layout/vList5"/>
    <dgm:cxn modelId="{01B14591-7455-41B0-B5E4-C485293E3506}" type="presParOf" srcId="{58F51C53-024F-459B-B265-C9F0ED8984DA}" destId="{C1E217AF-A400-4C11-A40A-D9CE80FFFB54}" srcOrd="0" destOrd="0" presId="urn:microsoft.com/office/officeart/2005/8/layout/vList5"/>
    <dgm:cxn modelId="{635C2B94-D8D5-444F-ABF3-27A4D41B0043}" type="presParOf" srcId="{58F51C53-024F-459B-B265-C9F0ED8984DA}" destId="{019ABE5A-9DBA-4E14-A741-135154E4A5B4}" srcOrd="1" destOrd="0" presId="urn:microsoft.com/office/officeart/2005/8/layout/vList5"/>
    <dgm:cxn modelId="{B9A75400-B35F-4A4D-A99A-04AF7A58DB0A}" type="presParOf" srcId="{E68E6A83-DBED-403D-90F1-F4E8F706E313}" destId="{540B9EDA-C3E6-49BF-A433-8A137F1416DC}" srcOrd="5" destOrd="0" presId="urn:microsoft.com/office/officeart/2005/8/layout/vList5"/>
    <dgm:cxn modelId="{6C59A825-B6B9-4B09-BD59-822F3D66595B}" type="presParOf" srcId="{E68E6A83-DBED-403D-90F1-F4E8F706E313}" destId="{2B9581DE-39B6-4540-A5A5-2A931A7D8024}" srcOrd="6" destOrd="0" presId="urn:microsoft.com/office/officeart/2005/8/layout/vList5"/>
    <dgm:cxn modelId="{C4732C70-CA7A-4363-9C94-79AC993F0A1A}" type="presParOf" srcId="{2B9581DE-39B6-4540-A5A5-2A931A7D8024}" destId="{ECF48D11-4BED-419B-99B0-5DADEDF8044B}" srcOrd="0" destOrd="0" presId="urn:microsoft.com/office/officeart/2005/8/layout/vList5"/>
    <dgm:cxn modelId="{E4118C6D-596E-43FB-9CC8-A822FE4E1355}" type="presParOf" srcId="{2B9581DE-39B6-4540-A5A5-2A931A7D8024}" destId="{CC69E452-C022-4F46-A96C-474C17E960D5}" srcOrd="1" destOrd="0" presId="urn:microsoft.com/office/officeart/2005/8/layout/vList5"/>
    <dgm:cxn modelId="{AD1B98F5-C2E9-4A42-A7B5-0B1FA6F7B77A}" type="presParOf" srcId="{E68E6A83-DBED-403D-90F1-F4E8F706E313}" destId="{CB4D3F1C-1D7C-4D4C-BCCF-514C70A1C9BB}" srcOrd="7" destOrd="0" presId="urn:microsoft.com/office/officeart/2005/8/layout/vList5"/>
    <dgm:cxn modelId="{3B129CFF-2C2E-4F5E-9CBE-1833B6793EE2}" type="presParOf" srcId="{E68E6A83-DBED-403D-90F1-F4E8F706E313}" destId="{B5B5D395-D78A-44FC-8F93-D353ED72103A}" srcOrd="8" destOrd="0" presId="urn:microsoft.com/office/officeart/2005/8/layout/vList5"/>
    <dgm:cxn modelId="{25EF5DE8-B41F-4CE1-AF88-92DCB942D5B5}" type="presParOf" srcId="{B5B5D395-D78A-44FC-8F93-D353ED72103A}" destId="{F2432294-C980-4718-8A46-243B4A205F84}" srcOrd="0" destOrd="0" presId="urn:microsoft.com/office/officeart/2005/8/layout/vList5"/>
    <dgm:cxn modelId="{3159041C-C768-409D-90F0-50310B4B04B6}" type="presParOf" srcId="{B5B5D395-D78A-44FC-8F93-D353ED72103A}" destId="{02722C5C-6E5C-47B8-A621-9E9B8BF234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2E638-F5F5-4BE4-B431-7E8B9C442B3E}" type="doc">
      <dgm:prSet loTypeId="urn:microsoft.com/office/officeart/2005/8/layout/bProcess3" loCatId="process" qsTypeId="urn:microsoft.com/office/officeart/2005/8/quickstyle/simple1" qsCatId="simple" csTypeId="urn:microsoft.com/office/officeart/2005/8/colors/colorful4" csCatId="colorful" phldr="1"/>
      <dgm:spPr/>
    </dgm:pt>
    <dgm:pt modelId="{973B916B-F2E9-4E2A-B818-E4A562CB6D96}">
      <dgm:prSet phldrT="[Text]" phldr="0" custT="1"/>
      <dgm:spPr/>
      <dgm:t>
        <a:bodyPr/>
        <a:lstStyle/>
        <a:p>
          <a:pPr rtl="0"/>
          <a:r>
            <a:rPr lang="en-US" sz="1400" b="0" i="0" kern="1200">
              <a:solidFill>
                <a:prstClr val="white"/>
              </a:solidFill>
              <a:latin typeface="Franklin Gothic Book"/>
              <a:ea typeface="+mn-ea"/>
              <a:cs typeface="+mn-cs"/>
            </a:rPr>
            <a:t>FOA ISSUED</a:t>
          </a:r>
        </a:p>
        <a:p>
          <a:pPr rtl="0"/>
          <a:r>
            <a:rPr lang="en-US" sz="1400" b="0" i="1" kern="1200">
              <a:latin typeface="Franklin Gothic Medium"/>
            </a:rPr>
            <a:t>May 24, 2023</a:t>
          </a:r>
        </a:p>
      </dgm:t>
    </dgm:pt>
    <dgm:pt modelId="{A4191504-22AF-403E-AFC0-5108211282D5}" type="parTrans" cxnId="{A9C489D1-9EC7-4586-A527-D2C5C1AC3209}">
      <dgm:prSet/>
      <dgm:spPr/>
      <dgm:t>
        <a:bodyPr/>
        <a:lstStyle/>
        <a:p>
          <a:endParaRPr lang="en-US"/>
        </a:p>
      </dgm:t>
    </dgm:pt>
    <dgm:pt modelId="{13869A44-F16D-4CC4-A059-5637F9A799E8}" type="sibTrans" cxnId="{A9C489D1-9EC7-4586-A527-D2C5C1AC3209}">
      <dgm:prSet/>
      <dgm:spPr/>
      <dgm:t>
        <a:bodyPr/>
        <a:lstStyle/>
        <a:p>
          <a:endParaRPr lang="en-US"/>
        </a:p>
      </dgm:t>
    </dgm:pt>
    <dgm:pt modelId="{AF6E3FB5-4941-4058-965A-C0E55E4B8019}">
      <dgm:prSet phldrT="[Text]" phldr="0" custT="1"/>
      <dgm:spPr/>
      <dgm:t>
        <a:bodyPr/>
        <a:lstStyle/>
        <a:p>
          <a:r>
            <a:rPr lang="en-US" sz="1400" b="0" i="0"/>
            <a:t>REGISTER FOR INFORMATION SESSIONS: </a:t>
          </a:r>
        </a:p>
        <a:p>
          <a:r>
            <a:rPr lang="en-US" sz="1400" b="0" i="1"/>
            <a:t>Webinars: June 6 and June 8</a:t>
          </a:r>
        </a:p>
        <a:p>
          <a:r>
            <a:rPr lang="en-US" sz="1400" b="0" i="1"/>
            <a:t>Office Hours: June 22 and    July 13</a:t>
          </a:r>
          <a:endParaRPr lang="en-US" sz="1400" b="0" i="1">
            <a:latin typeface="Franklin Gothic Medium"/>
          </a:endParaRPr>
        </a:p>
      </dgm:t>
    </dgm:pt>
    <dgm:pt modelId="{4690664B-AE41-454B-947E-B89157D79FA2}" type="parTrans" cxnId="{9C7A77D0-0F02-4721-A815-A8DB0BC1A311}">
      <dgm:prSet/>
      <dgm:spPr/>
      <dgm:t>
        <a:bodyPr/>
        <a:lstStyle/>
        <a:p>
          <a:endParaRPr lang="en-US"/>
        </a:p>
      </dgm:t>
    </dgm:pt>
    <dgm:pt modelId="{C2FA0C6A-C596-436C-8692-528180C086A5}" type="sibTrans" cxnId="{9C7A77D0-0F02-4721-A815-A8DB0BC1A311}">
      <dgm:prSet/>
      <dgm:spPr/>
      <dgm:t>
        <a:bodyPr/>
        <a:lstStyle/>
        <a:p>
          <a:endParaRPr lang="en-US"/>
        </a:p>
      </dgm:t>
    </dgm:pt>
    <dgm:pt modelId="{2E13140B-50D3-4B94-92C5-5897D5213F73}">
      <dgm:prSet phldr="0" custT="1"/>
      <dgm:spPr/>
      <dgm:t>
        <a:bodyPr/>
        <a:lstStyle/>
        <a:p>
          <a:r>
            <a:rPr lang="en-US" sz="1400" b="0" i="0" kern="1200"/>
            <a:t>COMPLETE REQUIRED REGISTRATIONS, </a:t>
          </a:r>
          <a:r>
            <a:rPr lang="en-US" sz="1400" kern="1200"/>
            <a:t>COMPILE YOUR TEAM, &amp; DESIGN YOUR PROGRAM</a:t>
          </a:r>
          <a:endParaRPr lang="en-US" sz="1400" b="0" i="0" kern="1200">
            <a:latin typeface="Franklin Gothic Medium"/>
          </a:endParaRPr>
        </a:p>
        <a:p>
          <a:r>
            <a:rPr lang="en-US" sz="1400" b="0" i="1" kern="1200">
              <a:solidFill>
                <a:prstClr val="white"/>
              </a:solidFill>
              <a:latin typeface="Franklin Gothic Book"/>
              <a:ea typeface="+mn-ea"/>
              <a:cs typeface="+mn-cs"/>
            </a:rPr>
            <a:t>As soon as possible</a:t>
          </a:r>
        </a:p>
      </dgm:t>
    </dgm:pt>
    <dgm:pt modelId="{4DCF66F4-323A-4FCF-A1ED-655DF532B370}" type="parTrans" cxnId="{E53BA8F2-62E8-49E0-9813-06756634BA7E}">
      <dgm:prSet/>
      <dgm:spPr/>
      <dgm:t>
        <a:bodyPr/>
        <a:lstStyle/>
        <a:p>
          <a:endParaRPr lang="en-US"/>
        </a:p>
      </dgm:t>
    </dgm:pt>
    <dgm:pt modelId="{EA5A5401-2C8F-46E5-8130-3A98D337C5B5}" type="sibTrans" cxnId="{E53BA8F2-62E8-49E0-9813-06756634BA7E}">
      <dgm:prSet/>
      <dgm:spPr/>
      <dgm:t>
        <a:bodyPr/>
        <a:lstStyle/>
        <a:p>
          <a:endParaRPr lang="en-US"/>
        </a:p>
      </dgm:t>
    </dgm:pt>
    <dgm:pt modelId="{19AD3008-4183-412E-A594-6634F263B192}">
      <dgm:prSet phldr="0" custT="1"/>
      <dgm:spPr/>
      <dgm:t>
        <a:bodyPr/>
        <a:lstStyle/>
        <a:p>
          <a:r>
            <a:rPr lang="en-US" sz="1400"/>
            <a:t>SUBMIT AN OPTIONAL LETTER OF INTENT</a:t>
          </a:r>
        </a:p>
        <a:p>
          <a:r>
            <a:rPr lang="en-US" sz="1400" b="0" i="1"/>
            <a:t>Due June 29</a:t>
          </a:r>
          <a:endParaRPr lang="en-US" sz="1400" b="0">
            <a:latin typeface="Franklin Gothic Medium"/>
          </a:endParaRPr>
        </a:p>
      </dgm:t>
    </dgm:pt>
    <dgm:pt modelId="{C54BB7A8-0376-42ED-83E7-CF032FF8B00B}" type="parTrans" cxnId="{0A4DE480-0569-48A0-8C28-AAA8D7CE2020}">
      <dgm:prSet/>
      <dgm:spPr/>
      <dgm:t>
        <a:bodyPr/>
        <a:lstStyle/>
        <a:p>
          <a:endParaRPr lang="en-US"/>
        </a:p>
      </dgm:t>
    </dgm:pt>
    <dgm:pt modelId="{4E072606-3EB7-46DE-9746-2D2558B92075}" type="sibTrans" cxnId="{0A4DE480-0569-48A0-8C28-AAA8D7CE2020}">
      <dgm:prSet/>
      <dgm:spPr/>
      <dgm:t>
        <a:bodyPr/>
        <a:lstStyle/>
        <a:p>
          <a:endParaRPr lang="en-US"/>
        </a:p>
      </dgm:t>
    </dgm:pt>
    <dgm:pt modelId="{966C4FEC-CEEE-4CD8-9068-2AB1819B6E11}">
      <dgm:prSet phldr="0" custT="1"/>
      <dgm:spPr/>
      <dgm:t>
        <a:bodyPr/>
        <a:lstStyle/>
        <a:p>
          <a:pPr rtl="0"/>
          <a:r>
            <a:rPr lang="en-US" sz="1400"/>
            <a:t>SUBMIT YOUR FULL APPLICATION</a:t>
          </a:r>
        </a:p>
        <a:p>
          <a:r>
            <a:rPr lang="en-US" sz="1400" b="0" i="1"/>
            <a:t>Due August 3</a:t>
          </a:r>
          <a:endParaRPr lang="en-US" sz="1400" b="0" i="1">
            <a:latin typeface="Franklin Gothic Medium"/>
          </a:endParaRPr>
        </a:p>
      </dgm:t>
    </dgm:pt>
    <dgm:pt modelId="{8ACEE41F-4A52-4172-A726-D81693CD7DCD}" type="parTrans" cxnId="{4C9E387C-F036-4C45-AA13-28D79559C818}">
      <dgm:prSet/>
      <dgm:spPr/>
      <dgm:t>
        <a:bodyPr/>
        <a:lstStyle/>
        <a:p>
          <a:endParaRPr lang="en-US"/>
        </a:p>
      </dgm:t>
    </dgm:pt>
    <dgm:pt modelId="{1332F451-B3B8-45EB-B3B3-020300019E0B}" type="sibTrans" cxnId="{4C9E387C-F036-4C45-AA13-28D79559C818}">
      <dgm:prSet/>
      <dgm:spPr/>
      <dgm:t>
        <a:bodyPr/>
        <a:lstStyle/>
        <a:p>
          <a:endParaRPr lang="en-US"/>
        </a:p>
      </dgm:t>
    </dgm:pt>
    <dgm:pt modelId="{872CF330-9363-4AA9-A4EA-14A0AD075A36}">
      <dgm:prSet phldr="0" custT="1"/>
      <dgm:spPr/>
      <dgm:t>
        <a:bodyPr/>
        <a:lstStyle/>
        <a:p>
          <a:r>
            <a:rPr lang="en-US" sz="1400" b="0" i="0" kern="1200"/>
            <a:t>REVIEW AT-A-GLANCE AND FUNDING OPPORTUNITY </a:t>
          </a:r>
          <a:r>
            <a:rPr lang="en-US" sz="1400" b="0" i="0" kern="1200">
              <a:solidFill>
                <a:schemeClr val="bg1"/>
              </a:solidFill>
            </a:rPr>
            <a:t>ANNOUNCEMNTS</a:t>
          </a:r>
        </a:p>
        <a:p>
          <a:r>
            <a:rPr lang="en-US" sz="1400" b="0" i="1" kern="1200">
              <a:solidFill>
                <a:schemeClr val="bg1"/>
              </a:solidFill>
            </a:rPr>
            <a:t>Located on: </a:t>
          </a:r>
          <a:r>
            <a:rPr lang="en-US" sz="1400" kern="1200"/>
            <a:t>https://www.energy.gov/scep/renew-americas-nonprofits</a:t>
          </a:r>
          <a:endParaRPr lang="en-US" sz="1400" b="0" i="1" kern="1200">
            <a:solidFill>
              <a:schemeClr val="bg1"/>
            </a:solidFill>
          </a:endParaRPr>
        </a:p>
      </dgm:t>
    </dgm:pt>
    <dgm:pt modelId="{C3DED19D-461F-4E2F-9D27-9B38BB60A7C4}" type="parTrans" cxnId="{36DEC33C-C38E-49C4-8E23-569FBB3E0211}">
      <dgm:prSet/>
      <dgm:spPr/>
      <dgm:t>
        <a:bodyPr/>
        <a:lstStyle/>
        <a:p>
          <a:endParaRPr lang="en-US"/>
        </a:p>
      </dgm:t>
    </dgm:pt>
    <dgm:pt modelId="{51573D12-F59D-446A-A328-AB07C9CE8DA9}" type="sibTrans" cxnId="{36DEC33C-C38E-49C4-8E23-569FBB3E0211}">
      <dgm:prSet/>
      <dgm:spPr/>
      <dgm:t>
        <a:bodyPr/>
        <a:lstStyle/>
        <a:p>
          <a:endParaRPr lang="en-US"/>
        </a:p>
      </dgm:t>
    </dgm:pt>
    <dgm:pt modelId="{68907F5B-832B-4750-8EB1-CF134119F352}" type="pres">
      <dgm:prSet presAssocID="{6582E638-F5F5-4BE4-B431-7E8B9C442B3E}" presName="Name0" presStyleCnt="0">
        <dgm:presLayoutVars>
          <dgm:dir/>
          <dgm:resizeHandles val="exact"/>
        </dgm:presLayoutVars>
      </dgm:prSet>
      <dgm:spPr/>
    </dgm:pt>
    <dgm:pt modelId="{E2816C32-AB3D-45D3-B368-5EB0A785C76E}" type="pres">
      <dgm:prSet presAssocID="{973B916B-F2E9-4E2A-B818-E4A562CB6D96}" presName="node" presStyleLbl="node1" presStyleIdx="0" presStyleCnt="6">
        <dgm:presLayoutVars>
          <dgm:bulletEnabled val="1"/>
        </dgm:presLayoutVars>
      </dgm:prSet>
      <dgm:spPr/>
    </dgm:pt>
    <dgm:pt modelId="{99922C37-691F-47C8-97C5-49874B66B0FF}" type="pres">
      <dgm:prSet presAssocID="{13869A44-F16D-4CC4-A059-5637F9A799E8}" presName="sibTrans" presStyleLbl="sibTrans1D1" presStyleIdx="0" presStyleCnt="5"/>
      <dgm:spPr/>
    </dgm:pt>
    <dgm:pt modelId="{036BAF91-BD1B-4177-A936-54468575E62B}" type="pres">
      <dgm:prSet presAssocID="{13869A44-F16D-4CC4-A059-5637F9A799E8}" presName="connectorText" presStyleLbl="sibTrans1D1" presStyleIdx="0" presStyleCnt="5"/>
      <dgm:spPr/>
    </dgm:pt>
    <dgm:pt modelId="{6F6C5990-124B-4C51-A087-EBD08E12E2CA}" type="pres">
      <dgm:prSet presAssocID="{AF6E3FB5-4941-4058-965A-C0E55E4B8019}" presName="node" presStyleLbl="node1" presStyleIdx="1" presStyleCnt="6">
        <dgm:presLayoutVars>
          <dgm:bulletEnabled val="1"/>
        </dgm:presLayoutVars>
      </dgm:prSet>
      <dgm:spPr/>
    </dgm:pt>
    <dgm:pt modelId="{3A606CDE-9FA7-4875-A78A-18A6911D610F}" type="pres">
      <dgm:prSet presAssocID="{C2FA0C6A-C596-436C-8692-528180C086A5}" presName="sibTrans" presStyleLbl="sibTrans1D1" presStyleIdx="1" presStyleCnt="5"/>
      <dgm:spPr/>
    </dgm:pt>
    <dgm:pt modelId="{5660C19B-FBDC-4ADE-A4E5-39B927441785}" type="pres">
      <dgm:prSet presAssocID="{C2FA0C6A-C596-436C-8692-528180C086A5}" presName="connectorText" presStyleLbl="sibTrans1D1" presStyleIdx="1" presStyleCnt="5"/>
      <dgm:spPr/>
    </dgm:pt>
    <dgm:pt modelId="{06926D24-D222-4BD1-94AF-598CF9BD3F27}" type="pres">
      <dgm:prSet presAssocID="{872CF330-9363-4AA9-A4EA-14A0AD075A36}" presName="node" presStyleLbl="node1" presStyleIdx="2" presStyleCnt="6">
        <dgm:presLayoutVars>
          <dgm:bulletEnabled val="1"/>
        </dgm:presLayoutVars>
      </dgm:prSet>
      <dgm:spPr/>
    </dgm:pt>
    <dgm:pt modelId="{A2205033-FEA2-4B19-87C0-889D5B996542}" type="pres">
      <dgm:prSet presAssocID="{51573D12-F59D-446A-A328-AB07C9CE8DA9}" presName="sibTrans" presStyleLbl="sibTrans1D1" presStyleIdx="2" presStyleCnt="5"/>
      <dgm:spPr/>
    </dgm:pt>
    <dgm:pt modelId="{B819428B-695B-4E9D-862F-BD411F7F6A91}" type="pres">
      <dgm:prSet presAssocID="{51573D12-F59D-446A-A328-AB07C9CE8DA9}" presName="connectorText" presStyleLbl="sibTrans1D1" presStyleIdx="2" presStyleCnt="5"/>
      <dgm:spPr/>
    </dgm:pt>
    <dgm:pt modelId="{4C455A75-AD6B-4F5C-B470-C55E5B3CE96B}" type="pres">
      <dgm:prSet presAssocID="{2E13140B-50D3-4B94-92C5-5897D5213F73}" presName="node" presStyleLbl="node1" presStyleIdx="3" presStyleCnt="6" custLinFactNeighborY="-10188">
        <dgm:presLayoutVars>
          <dgm:bulletEnabled val="1"/>
        </dgm:presLayoutVars>
      </dgm:prSet>
      <dgm:spPr/>
    </dgm:pt>
    <dgm:pt modelId="{CC996F07-2318-462E-928A-DD90B14A79E0}" type="pres">
      <dgm:prSet presAssocID="{EA5A5401-2C8F-46E5-8130-3A98D337C5B5}" presName="sibTrans" presStyleLbl="sibTrans1D1" presStyleIdx="3" presStyleCnt="5"/>
      <dgm:spPr/>
    </dgm:pt>
    <dgm:pt modelId="{C1F8296D-3846-4C54-B16B-9AD7839F902D}" type="pres">
      <dgm:prSet presAssocID="{EA5A5401-2C8F-46E5-8130-3A98D337C5B5}" presName="connectorText" presStyleLbl="sibTrans1D1" presStyleIdx="3" presStyleCnt="5"/>
      <dgm:spPr/>
    </dgm:pt>
    <dgm:pt modelId="{F60E9CDC-4F60-4883-911A-184048700D10}" type="pres">
      <dgm:prSet presAssocID="{19AD3008-4183-412E-A594-6634F263B192}" presName="node" presStyleLbl="node1" presStyleIdx="4" presStyleCnt="6" custLinFactNeighborY="-10188">
        <dgm:presLayoutVars>
          <dgm:bulletEnabled val="1"/>
        </dgm:presLayoutVars>
      </dgm:prSet>
      <dgm:spPr/>
    </dgm:pt>
    <dgm:pt modelId="{C1528729-838B-4584-B1EF-6528CC915AF3}" type="pres">
      <dgm:prSet presAssocID="{4E072606-3EB7-46DE-9746-2D2558B92075}" presName="sibTrans" presStyleLbl="sibTrans1D1" presStyleIdx="4" presStyleCnt="5"/>
      <dgm:spPr/>
    </dgm:pt>
    <dgm:pt modelId="{7B6D17DB-246A-4D6D-8FFF-FD64236346EB}" type="pres">
      <dgm:prSet presAssocID="{4E072606-3EB7-46DE-9746-2D2558B92075}" presName="connectorText" presStyleLbl="sibTrans1D1" presStyleIdx="4" presStyleCnt="5"/>
      <dgm:spPr/>
    </dgm:pt>
    <dgm:pt modelId="{85879C44-AB4F-4D48-B062-6EB968C3C1DB}" type="pres">
      <dgm:prSet presAssocID="{966C4FEC-CEEE-4CD8-9068-2AB1819B6E11}" presName="node" presStyleLbl="node1" presStyleIdx="5" presStyleCnt="6" custLinFactNeighborY="-10188">
        <dgm:presLayoutVars>
          <dgm:bulletEnabled val="1"/>
        </dgm:presLayoutVars>
      </dgm:prSet>
      <dgm:spPr/>
    </dgm:pt>
  </dgm:ptLst>
  <dgm:cxnLst>
    <dgm:cxn modelId="{35EB460E-B11E-4880-8C27-9C2B03DE0619}" type="presOf" srcId="{6582E638-F5F5-4BE4-B431-7E8B9C442B3E}" destId="{68907F5B-832B-4750-8EB1-CF134119F352}" srcOrd="0" destOrd="0" presId="urn:microsoft.com/office/officeart/2005/8/layout/bProcess3"/>
    <dgm:cxn modelId="{67FAF512-1BB0-4682-8B05-33A2C9A1BD79}" type="presOf" srcId="{973B916B-F2E9-4E2A-B818-E4A562CB6D96}" destId="{E2816C32-AB3D-45D3-B368-5EB0A785C76E}" srcOrd="0" destOrd="0" presId="urn:microsoft.com/office/officeart/2005/8/layout/bProcess3"/>
    <dgm:cxn modelId="{36DEC33C-C38E-49C4-8E23-569FBB3E0211}" srcId="{6582E638-F5F5-4BE4-B431-7E8B9C442B3E}" destId="{872CF330-9363-4AA9-A4EA-14A0AD075A36}" srcOrd="2" destOrd="0" parTransId="{C3DED19D-461F-4E2F-9D27-9B38BB60A7C4}" sibTransId="{51573D12-F59D-446A-A328-AB07C9CE8DA9}"/>
    <dgm:cxn modelId="{FD55B663-8CF0-4E69-BDF5-EFCA2B5ECB9E}" type="presOf" srcId="{51573D12-F59D-446A-A328-AB07C9CE8DA9}" destId="{A2205033-FEA2-4B19-87C0-889D5B996542}" srcOrd="0" destOrd="0" presId="urn:microsoft.com/office/officeart/2005/8/layout/bProcess3"/>
    <dgm:cxn modelId="{DA6AA16C-6E50-4544-9907-D59502426373}" type="presOf" srcId="{2E13140B-50D3-4B94-92C5-5897D5213F73}" destId="{4C455A75-AD6B-4F5C-B470-C55E5B3CE96B}" srcOrd="0" destOrd="0" presId="urn:microsoft.com/office/officeart/2005/8/layout/bProcess3"/>
    <dgm:cxn modelId="{A926F272-4985-407F-9AD0-BFED3E10BF61}" type="presOf" srcId="{4E072606-3EB7-46DE-9746-2D2558B92075}" destId="{C1528729-838B-4584-B1EF-6528CC915AF3}" srcOrd="0" destOrd="0" presId="urn:microsoft.com/office/officeart/2005/8/layout/bProcess3"/>
    <dgm:cxn modelId="{7511AE76-ACA7-4CFC-8F73-D0AA311F40C4}" type="presOf" srcId="{19AD3008-4183-412E-A594-6634F263B192}" destId="{F60E9CDC-4F60-4883-911A-184048700D10}" srcOrd="0" destOrd="0" presId="urn:microsoft.com/office/officeart/2005/8/layout/bProcess3"/>
    <dgm:cxn modelId="{21D0CA76-4E12-45DA-A706-13E5DF952E60}" type="presOf" srcId="{13869A44-F16D-4CC4-A059-5637F9A799E8}" destId="{036BAF91-BD1B-4177-A936-54468575E62B}" srcOrd="1" destOrd="0" presId="urn:microsoft.com/office/officeart/2005/8/layout/bProcess3"/>
    <dgm:cxn modelId="{06641A78-0884-4D29-986C-0B6ADD88880C}" type="presOf" srcId="{872CF330-9363-4AA9-A4EA-14A0AD075A36}" destId="{06926D24-D222-4BD1-94AF-598CF9BD3F27}" srcOrd="0" destOrd="0" presId="urn:microsoft.com/office/officeart/2005/8/layout/bProcess3"/>
    <dgm:cxn modelId="{4C9E387C-F036-4C45-AA13-28D79559C818}" srcId="{6582E638-F5F5-4BE4-B431-7E8B9C442B3E}" destId="{966C4FEC-CEEE-4CD8-9068-2AB1819B6E11}" srcOrd="5" destOrd="0" parTransId="{8ACEE41F-4A52-4172-A726-D81693CD7DCD}" sibTransId="{1332F451-B3B8-45EB-B3B3-020300019E0B}"/>
    <dgm:cxn modelId="{0A4DE480-0569-48A0-8C28-AAA8D7CE2020}" srcId="{6582E638-F5F5-4BE4-B431-7E8B9C442B3E}" destId="{19AD3008-4183-412E-A594-6634F263B192}" srcOrd="4" destOrd="0" parTransId="{C54BB7A8-0376-42ED-83E7-CF032FF8B00B}" sibTransId="{4E072606-3EB7-46DE-9746-2D2558B92075}"/>
    <dgm:cxn modelId="{45744C82-9B11-4531-81B1-54FDC4CE3B97}" type="presOf" srcId="{13869A44-F16D-4CC4-A059-5637F9A799E8}" destId="{99922C37-691F-47C8-97C5-49874B66B0FF}" srcOrd="0" destOrd="0" presId="urn:microsoft.com/office/officeart/2005/8/layout/bProcess3"/>
    <dgm:cxn modelId="{C8234D82-6EB3-4286-8CC1-21A8E9DA8C2F}" type="presOf" srcId="{C2FA0C6A-C596-436C-8692-528180C086A5}" destId="{3A606CDE-9FA7-4875-A78A-18A6911D610F}" srcOrd="0" destOrd="0" presId="urn:microsoft.com/office/officeart/2005/8/layout/bProcess3"/>
    <dgm:cxn modelId="{0077AE98-1C18-41EA-ADA7-C61D0E9527EB}" type="presOf" srcId="{966C4FEC-CEEE-4CD8-9068-2AB1819B6E11}" destId="{85879C44-AB4F-4D48-B062-6EB968C3C1DB}" srcOrd="0" destOrd="0" presId="urn:microsoft.com/office/officeart/2005/8/layout/bProcess3"/>
    <dgm:cxn modelId="{55DB91A4-B9B8-40D5-87CC-8ACBBB8FB71D}" type="presOf" srcId="{EA5A5401-2C8F-46E5-8130-3A98D337C5B5}" destId="{C1F8296D-3846-4C54-B16B-9AD7839F902D}" srcOrd="1" destOrd="0" presId="urn:microsoft.com/office/officeart/2005/8/layout/bProcess3"/>
    <dgm:cxn modelId="{B1DA62B2-A89C-422D-975E-49926466A30A}" type="presOf" srcId="{AF6E3FB5-4941-4058-965A-C0E55E4B8019}" destId="{6F6C5990-124B-4C51-A087-EBD08E12E2CA}" srcOrd="0" destOrd="0" presId="urn:microsoft.com/office/officeart/2005/8/layout/bProcess3"/>
    <dgm:cxn modelId="{3BCA88BA-2E2C-429B-BD31-60B6D2F2E8AB}" type="presOf" srcId="{EA5A5401-2C8F-46E5-8130-3A98D337C5B5}" destId="{CC996F07-2318-462E-928A-DD90B14A79E0}" srcOrd="0" destOrd="0" presId="urn:microsoft.com/office/officeart/2005/8/layout/bProcess3"/>
    <dgm:cxn modelId="{79AB25C5-C4B9-4D05-9302-5E4063122FF6}" type="presOf" srcId="{51573D12-F59D-446A-A328-AB07C9CE8DA9}" destId="{B819428B-695B-4E9D-862F-BD411F7F6A91}" srcOrd="1" destOrd="0" presId="urn:microsoft.com/office/officeart/2005/8/layout/bProcess3"/>
    <dgm:cxn modelId="{9C7A77D0-0F02-4721-A815-A8DB0BC1A311}" srcId="{6582E638-F5F5-4BE4-B431-7E8B9C442B3E}" destId="{AF6E3FB5-4941-4058-965A-C0E55E4B8019}" srcOrd="1" destOrd="0" parTransId="{4690664B-AE41-454B-947E-B89157D79FA2}" sibTransId="{C2FA0C6A-C596-436C-8692-528180C086A5}"/>
    <dgm:cxn modelId="{A9C489D1-9EC7-4586-A527-D2C5C1AC3209}" srcId="{6582E638-F5F5-4BE4-B431-7E8B9C442B3E}" destId="{973B916B-F2E9-4E2A-B818-E4A562CB6D96}" srcOrd="0" destOrd="0" parTransId="{A4191504-22AF-403E-AFC0-5108211282D5}" sibTransId="{13869A44-F16D-4CC4-A059-5637F9A799E8}"/>
    <dgm:cxn modelId="{E53BA8F2-62E8-49E0-9813-06756634BA7E}" srcId="{6582E638-F5F5-4BE4-B431-7E8B9C442B3E}" destId="{2E13140B-50D3-4B94-92C5-5897D5213F73}" srcOrd="3" destOrd="0" parTransId="{4DCF66F4-323A-4FCF-A1ED-655DF532B370}" sibTransId="{EA5A5401-2C8F-46E5-8130-3A98D337C5B5}"/>
    <dgm:cxn modelId="{74F48DFC-ED66-4C93-A89C-FE2DE9F6800F}" type="presOf" srcId="{C2FA0C6A-C596-436C-8692-528180C086A5}" destId="{5660C19B-FBDC-4ADE-A4E5-39B927441785}" srcOrd="1" destOrd="0" presId="urn:microsoft.com/office/officeart/2005/8/layout/bProcess3"/>
    <dgm:cxn modelId="{AE45CBFD-4E10-4665-9E5E-25BE17C1C3A2}" type="presOf" srcId="{4E072606-3EB7-46DE-9746-2D2558B92075}" destId="{7B6D17DB-246A-4D6D-8FFF-FD64236346EB}" srcOrd="1" destOrd="0" presId="urn:microsoft.com/office/officeart/2005/8/layout/bProcess3"/>
    <dgm:cxn modelId="{F1804257-EDB1-44B5-97D3-2097D8C8C94D}" type="presParOf" srcId="{68907F5B-832B-4750-8EB1-CF134119F352}" destId="{E2816C32-AB3D-45D3-B368-5EB0A785C76E}" srcOrd="0" destOrd="0" presId="urn:microsoft.com/office/officeart/2005/8/layout/bProcess3"/>
    <dgm:cxn modelId="{6DDD2D24-AF38-44BC-BD19-8D205D7123CE}" type="presParOf" srcId="{68907F5B-832B-4750-8EB1-CF134119F352}" destId="{99922C37-691F-47C8-97C5-49874B66B0FF}" srcOrd="1" destOrd="0" presId="urn:microsoft.com/office/officeart/2005/8/layout/bProcess3"/>
    <dgm:cxn modelId="{D13C644C-0C2B-4C55-A2C2-09CCAC02D170}" type="presParOf" srcId="{99922C37-691F-47C8-97C5-49874B66B0FF}" destId="{036BAF91-BD1B-4177-A936-54468575E62B}" srcOrd="0" destOrd="0" presId="urn:microsoft.com/office/officeart/2005/8/layout/bProcess3"/>
    <dgm:cxn modelId="{1B4C286E-5F80-4344-9651-B5D7504CC18B}" type="presParOf" srcId="{68907F5B-832B-4750-8EB1-CF134119F352}" destId="{6F6C5990-124B-4C51-A087-EBD08E12E2CA}" srcOrd="2" destOrd="0" presId="urn:microsoft.com/office/officeart/2005/8/layout/bProcess3"/>
    <dgm:cxn modelId="{D691351B-1CD7-4C22-B473-1D711A278C48}" type="presParOf" srcId="{68907F5B-832B-4750-8EB1-CF134119F352}" destId="{3A606CDE-9FA7-4875-A78A-18A6911D610F}" srcOrd="3" destOrd="0" presId="urn:microsoft.com/office/officeart/2005/8/layout/bProcess3"/>
    <dgm:cxn modelId="{73EBF35E-D235-4F62-87E6-BB73D789ECD9}" type="presParOf" srcId="{3A606CDE-9FA7-4875-A78A-18A6911D610F}" destId="{5660C19B-FBDC-4ADE-A4E5-39B927441785}" srcOrd="0" destOrd="0" presId="urn:microsoft.com/office/officeart/2005/8/layout/bProcess3"/>
    <dgm:cxn modelId="{39AD3976-7C9C-4CE0-A7AE-C01C5A9DABCE}" type="presParOf" srcId="{68907F5B-832B-4750-8EB1-CF134119F352}" destId="{06926D24-D222-4BD1-94AF-598CF9BD3F27}" srcOrd="4" destOrd="0" presId="urn:microsoft.com/office/officeart/2005/8/layout/bProcess3"/>
    <dgm:cxn modelId="{00EFCCCA-B81D-4D36-9CFE-72AF9188F2A6}" type="presParOf" srcId="{68907F5B-832B-4750-8EB1-CF134119F352}" destId="{A2205033-FEA2-4B19-87C0-889D5B996542}" srcOrd="5" destOrd="0" presId="urn:microsoft.com/office/officeart/2005/8/layout/bProcess3"/>
    <dgm:cxn modelId="{443F9C6D-7A75-4826-8EF6-AB43B24B0A47}" type="presParOf" srcId="{A2205033-FEA2-4B19-87C0-889D5B996542}" destId="{B819428B-695B-4E9D-862F-BD411F7F6A91}" srcOrd="0" destOrd="0" presId="urn:microsoft.com/office/officeart/2005/8/layout/bProcess3"/>
    <dgm:cxn modelId="{2372ACC0-CBB7-476D-BDDB-28259786CAC4}" type="presParOf" srcId="{68907F5B-832B-4750-8EB1-CF134119F352}" destId="{4C455A75-AD6B-4F5C-B470-C55E5B3CE96B}" srcOrd="6" destOrd="0" presId="urn:microsoft.com/office/officeart/2005/8/layout/bProcess3"/>
    <dgm:cxn modelId="{E5E8D778-EE39-4DD5-9E23-623E3AE122AA}" type="presParOf" srcId="{68907F5B-832B-4750-8EB1-CF134119F352}" destId="{CC996F07-2318-462E-928A-DD90B14A79E0}" srcOrd="7" destOrd="0" presId="urn:microsoft.com/office/officeart/2005/8/layout/bProcess3"/>
    <dgm:cxn modelId="{CA56573A-F079-4739-9071-0819E366188D}" type="presParOf" srcId="{CC996F07-2318-462E-928A-DD90B14A79E0}" destId="{C1F8296D-3846-4C54-B16B-9AD7839F902D}" srcOrd="0" destOrd="0" presId="urn:microsoft.com/office/officeart/2005/8/layout/bProcess3"/>
    <dgm:cxn modelId="{D1332D85-D97D-4C52-BCD1-994C148D40BC}" type="presParOf" srcId="{68907F5B-832B-4750-8EB1-CF134119F352}" destId="{F60E9CDC-4F60-4883-911A-184048700D10}" srcOrd="8" destOrd="0" presId="urn:microsoft.com/office/officeart/2005/8/layout/bProcess3"/>
    <dgm:cxn modelId="{89B11783-663C-46F8-8B29-7F5E32AD71BB}" type="presParOf" srcId="{68907F5B-832B-4750-8EB1-CF134119F352}" destId="{C1528729-838B-4584-B1EF-6528CC915AF3}" srcOrd="9" destOrd="0" presId="urn:microsoft.com/office/officeart/2005/8/layout/bProcess3"/>
    <dgm:cxn modelId="{54AC71DA-40D1-442A-ACAB-500EC39193F1}" type="presParOf" srcId="{C1528729-838B-4584-B1EF-6528CC915AF3}" destId="{7B6D17DB-246A-4D6D-8FFF-FD64236346EB}" srcOrd="0" destOrd="0" presId="urn:microsoft.com/office/officeart/2005/8/layout/bProcess3"/>
    <dgm:cxn modelId="{08957667-BD18-4C7E-A127-BE2C2448704D}" type="presParOf" srcId="{68907F5B-832B-4750-8EB1-CF134119F352}" destId="{85879C44-AB4F-4D48-B062-6EB968C3C1DB}"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070FB8-8466-481D-A66D-31DB83D9BC57}" type="doc">
      <dgm:prSet loTypeId="urn:microsoft.com/office/officeart/2005/8/layout/chevronAccent+Icon" loCatId="process" qsTypeId="urn:microsoft.com/office/officeart/2005/8/quickstyle/simple1" qsCatId="simple" csTypeId="urn:microsoft.com/office/officeart/2005/8/colors/colorful3" csCatId="colorful" phldr="1"/>
      <dgm:spPr/>
    </dgm:pt>
    <dgm:pt modelId="{FE7559DC-255D-471E-B11E-A390AF102485}">
      <dgm:prSet phldrT="[Text]" custT="1"/>
      <dgm:spPr/>
      <dgm:t>
        <a:bodyPr/>
        <a:lstStyle/>
        <a:p>
          <a:r>
            <a:rPr lang="en-US" sz="1400"/>
            <a:t>Expected Reply to Reviewer Comments Deadline</a:t>
          </a:r>
        </a:p>
        <a:p>
          <a:r>
            <a:rPr lang="en-US" sz="1400" i="1"/>
            <a:t>August 31, 2023</a:t>
          </a:r>
          <a:endParaRPr lang="en-US" sz="1400"/>
        </a:p>
      </dgm:t>
    </dgm:pt>
    <dgm:pt modelId="{672B1BC9-D58C-4114-ACD9-1B7EFACECF5A}" type="parTrans" cxnId="{4701974B-A733-4A93-9FB6-C2B2AFC7E999}">
      <dgm:prSet/>
      <dgm:spPr/>
      <dgm:t>
        <a:bodyPr/>
        <a:lstStyle/>
        <a:p>
          <a:endParaRPr lang="en-US"/>
        </a:p>
      </dgm:t>
    </dgm:pt>
    <dgm:pt modelId="{F8C2190D-F637-4FC7-BC97-5A820E03974D}" type="sibTrans" cxnId="{4701974B-A733-4A93-9FB6-C2B2AFC7E999}">
      <dgm:prSet/>
      <dgm:spPr/>
      <dgm:t>
        <a:bodyPr/>
        <a:lstStyle/>
        <a:p>
          <a:endParaRPr lang="en-US"/>
        </a:p>
      </dgm:t>
    </dgm:pt>
    <dgm:pt modelId="{A12BC41C-D71F-44E2-A1B8-AEF9D7A59A71}">
      <dgm:prSet phldrT="[Text]" custT="1"/>
      <dgm:spPr/>
      <dgm:t>
        <a:bodyPr/>
        <a:lstStyle/>
        <a:p>
          <a:r>
            <a:rPr lang="en-US" sz="1400" b="0">
              <a:effectLst/>
              <a:latin typeface="+mn-lt"/>
              <a:cs typeface="Calibri" panose="020F0502020204030204" pitchFamily="34" charset="0"/>
            </a:rPr>
            <a:t>Expected Date for DOE Selection Notifications</a:t>
          </a:r>
        </a:p>
        <a:p>
          <a:r>
            <a:rPr lang="en-US" sz="1400" i="1">
              <a:latin typeface="+mn-lt"/>
            </a:rPr>
            <a:t>October 6, 2023</a:t>
          </a:r>
          <a:endParaRPr lang="en-US" sz="1400">
            <a:latin typeface="+mn-lt"/>
          </a:endParaRPr>
        </a:p>
      </dgm:t>
    </dgm:pt>
    <dgm:pt modelId="{E1FF20CD-78C4-4759-850D-9C19A5CC46F0}" type="parTrans" cxnId="{304D0A14-AE52-40CE-8D72-326950EED886}">
      <dgm:prSet/>
      <dgm:spPr/>
      <dgm:t>
        <a:bodyPr/>
        <a:lstStyle/>
        <a:p>
          <a:endParaRPr lang="en-US"/>
        </a:p>
      </dgm:t>
    </dgm:pt>
    <dgm:pt modelId="{A0DEB592-8479-42BC-9311-7F9AF34407F7}" type="sibTrans" cxnId="{304D0A14-AE52-40CE-8D72-326950EED886}">
      <dgm:prSet/>
      <dgm:spPr/>
      <dgm:t>
        <a:bodyPr/>
        <a:lstStyle/>
        <a:p>
          <a:endParaRPr lang="en-US"/>
        </a:p>
      </dgm:t>
    </dgm:pt>
    <dgm:pt modelId="{ACE58B4F-A547-43DF-868F-AFDF854DE9CA}">
      <dgm:prSet phldrT="[Text]" custT="1"/>
      <dgm:spPr/>
      <dgm:t>
        <a:bodyPr/>
        <a:lstStyle/>
        <a:p>
          <a:r>
            <a:rPr lang="en-US" sz="1400" b="0">
              <a:effectLst/>
              <a:latin typeface="+mn-lt"/>
              <a:cs typeface="Calibri" panose="020F0502020204030204" pitchFamily="34" charset="0"/>
            </a:rPr>
            <a:t>Expected Timeframe for Award Negotiations</a:t>
          </a:r>
        </a:p>
        <a:p>
          <a:r>
            <a:rPr lang="en-US" sz="1400" i="1">
              <a:latin typeface="+mn-lt"/>
            </a:rPr>
            <a:t>January 5, 2024</a:t>
          </a:r>
        </a:p>
      </dgm:t>
    </dgm:pt>
    <dgm:pt modelId="{2FCC33A9-415D-4FF2-B956-335100DA9F89}" type="parTrans" cxnId="{4B79D188-CDAA-44F7-8194-DE116DC2B83F}">
      <dgm:prSet/>
      <dgm:spPr/>
      <dgm:t>
        <a:bodyPr/>
        <a:lstStyle/>
        <a:p>
          <a:endParaRPr lang="en-US"/>
        </a:p>
      </dgm:t>
    </dgm:pt>
    <dgm:pt modelId="{80AE6CB7-33E6-41AA-BDC7-232A0611DD2C}" type="sibTrans" cxnId="{4B79D188-CDAA-44F7-8194-DE116DC2B83F}">
      <dgm:prSet/>
      <dgm:spPr/>
      <dgm:t>
        <a:bodyPr/>
        <a:lstStyle/>
        <a:p>
          <a:endParaRPr lang="en-US"/>
        </a:p>
      </dgm:t>
    </dgm:pt>
    <dgm:pt modelId="{4D1CC598-1240-470B-9478-38433DDA1BF9}" type="pres">
      <dgm:prSet presAssocID="{34070FB8-8466-481D-A66D-31DB83D9BC57}" presName="Name0" presStyleCnt="0">
        <dgm:presLayoutVars>
          <dgm:dir/>
          <dgm:resizeHandles val="exact"/>
        </dgm:presLayoutVars>
      </dgm:prSet>
      <dgm:spPr/>
    </dgm:pt>
    <dgm:pt modelId="{66E4996F-E094-4C34-B51E-7482009D3376}" type="pres">
      <dgm:prSet presAssocID="{FE7559DC-255D-471E-B11E-A390AF102485}" presName="composite" presStyleCnt="0"/>
      <dgm:spPr/>
    </dgm:pt>
    <dgm:pt modelId="{7CB1CE2B-D121-43B9-BFF7-AC5F1ADC7295}" type="pres">
      <dgm:prSet presAssocID="{FE7559DC-255D-471E-B11E-A390AF102485}" presName="bgChev" presStyleLbl="node1" presStyleIdx="0" presStyleCnt="3"/>
      <dgm:spPr/>
    </dgm:pt>
    <dgm:pt modelId="{66F3C487-8FC0-4696-BFA7-5525406E241B}" type="pres">
      <dgm:prSet presAssocID="{FE7559DC-255D-471E-B11E-A390AF102485}" presName="txNode" presStyleLbl="fgAcc1" presStyleIdx="0" presStyleCnt="3" custScaleX="103605">
        <dgm:presLayoutVars>
          <dgm:bulletEnabled val="1"/>
        </dgm:presLayoutVars>
      </dgm:prSet>
      <dgm:spPr/>
    </dgm:pt>
    <dgm:pt modelId="{B5E90EB2-F5C5-411B-812F-D69B147A6852}" type="pres">
      <dgm:prSet presAssocID="{F8C2190D-F637-4FC7-BC97-5A820E03974D}" presName="compositeSpace" presStyleCnt="0"/>
      <dgm:spPr/>
    </dgm:pt>
    <dgm:pt modelId="{9085A1BB-5B3A-4E45-B4F8-2B6643226812}" type="pres">
      <dgm:prSet presAssocID="{A12BC41C-D71F-44E2-A1B8-AEF9D7A59A71}" presName="composite" presStyleCnt="0"/>
      <dgm:spPr/>
    </dgm:pt>
    <dgm:pt modelId="{43A01687-78B7-42F6-8B1A-9E18C62AE1FB}" type="pres">
      <dgm:prSet presAssocID="{A12BC41C-D71F-44E2-A1B8-AEF9D7A59A71}" presName="bgChev" presStyleLbl="node1" presStyleIdx="1" presStyleCnt="3"/>
      <dgm:spPr/>
    </dgm:pt>
    <dgm:pt modelId="{5F005ABF-DB21-4B10-A918-4BC0DF4624DA}" type="pres">
      <dgm:prSet presAssocID="{A12BC41C-D71F-44E2-A1B8-AEF9D7A59A71}" presName="txNode" presStyleLbl="fgAcc1" presStyleIdx="1" presStyleCnt="3">
        <dgm:presLayoutVars>
          <dgm:bulletEnabled val="1"/>
        </dgm:presLayoutVars>
      </dgm:prSet>
      <dgm:spPr/>
    </dgm:pt>
    <dgm:pt modelId="{F1433390-834A-49E1-BA13-0148405AF4B5}" type="pres">
      <dgm:prSet presAssocID="{A0DEB592-8479-42BC-9311-7F9AF34407F7}" presName="compositeSpace" presStyleCnt="0"/>
      <dgm:spPr/>
    </dgm:pt>
    <dgm:pt modelId="{C39B1662-AF52-4147-8708-B4DAE5049B98}" type="pres">
      <dgm:prSet presAssocID="{ACE58B4F-A547-43DF-868F-AFDF854DE9CA}" presName="composite" presStyleCnt="0"/>
      <dgm:spPr/>
    </dgm:pt>
    <dgm:pt modelId="{EB3F676F-119C-4BAB-996C-1DF1BAA9155F}" type="pres">
      <dgm:prSet presAssocID="{ACE58B4F-A547-43DF-868F-AFDF854DE9CA}" presName="bgChev" presStyleLbl="node1" presStyleIdx="2" presStyleCnt="3"/>
      <dgm:spPr/>
    </dgm:pt>
    <dgm:pt modelId="{15059FE7-DAEA-4EEB-A954-74749DAB6BA4}" type="pres">
      <dgm:prSet presAssocID="{ACE58B4F-A547-43DF-868F-AFDF854DE9CA}" presName="txNode" presStyleLbl="fgAcc1" presStyleIdx="2" presStyleCnt="3">
        <dgm:presLayoutVars>
          <dgm:bulletEnabled val="1"/>
        </dgm:presLayoutVars>
      </dgm:prSet>
      <dgm:spPr/>
    </dgm:pt>
  </dgm:ptLst>
  <dgm:cxnLst>
    <dgm:cxn modelId="{304D0A14-AE52-40CE-8D72-326950EED886}" srcId="{34070FB8-8466-481D-A66D-31DB83D9BC57}" destId="{A12BC41C-D71F-44E2-A1B8-AEF9D7A59A71}" srcOrd="1" destOrd="0" parTransId="{E1FF20CD-78C4-4759-850D-9C19A5CC46F0}" sibTransId="{A0DEB592-8479-42BC-9311-7F9AF34407F7}"/>
    <dgm:cxn modelId="{12F2CB2F-528D-453A-B69A-F8AD6264A486}" type="presOf" srcId="{ACE58B4F-A547-43DF-868F-AFDF854DE9CA}" destId="{15059FE7-DAEA-4EEB-A954-74749DAB6BA4}" srcOrd="0" destOrd="0" presId="urn:microsoft.com/office/officeart/2005/8/layout/chevronAccent+Icon"/>
    <dgm:cxn modelId="{FCED465E-4C60-40A2-94FE-891A92BF30A9}" type="presOf" srcId="{FE7559DC-255D-471E-B11E-A390AF102485}" destId="{66F3C487-8FC0-4696-BFA7-5525406E241B}" srcOrd="0" destOrd="0" presId="urn:microsoft.com/office/officeart/2005/8/layout/chevronAccent+Icon"/>
    <dgm:cxn modelId="{FEDC9467-39C4-4939-A6E5-B6DD97FADA3A}" type="presOf" srcId="{A12BC41C-D71F-44E2-A1B8-AEF9D7A59A71}" destId="{5F005ABF-DB21-4B10-A918-4BC0DF4624DA}" srcOrd="0" destOrd="0" presId="urn:microsoft.com/office/officeart/2005/8/layout/chevronAccent+Icon"/>
    <dgm:cxn modelId="{4701974B-A733-4A93-9FB6-C2B2AFC7E999}" srcId="{34070FB8-8466-481D-A66D-31DB83D9BC57}" destId="{FE7559DC-255D-471E-B11E-A390AF102485}" srcOrd="0" destOrd="0" parTransId="{672B1BC9-D58C-4114-ACD9-1B7EFACECF5A}" sibTransId="{F8C2190D-F637-4FC7-BC97-5A820E03974D}"/>
    <dgm:cxn modelId="{4B79D188-CDAA-44F7-8194-DE116DC2B83F}" srcId="{34070FB8-8466-481D-A66D-31DB83D9BC57}" destId="{ACE58B4F-A547-43DF-868F-AFDF854DE9CA}" srcOrd="2" destOrd="0" parTransId="{2FCC33A9-415D-4FF2-B956-335100DA9F89}" sibTransId="{80AE6CB7-33E6-41AA-BDC7-232A0611DD2C}"/>
    <dgm:cxn modelId="{5C98878D-D89B-47A0-BF38-E8ACFE115A45}" type="presOf" srcId="{34070FB8-8466-481D-A66D-31DB83D9BC57}" destId="{4D1CC598-1240-470B-9478-38433DDA1BF9}" srcOrd="0" destOrd="0" presId="urn:microsoft.com/office/officeart/2005/8/layout/chevronAccent+Icon"/>
    <dgm:cxn modelId="{91569461-D92D-42E8-B1FA-D1C71182C598}" type="presParOf" srcId="{4D1CC598-1240-470B-9478-38433DDA1BF9}" destId="{66E4996F-E094-4C34-B51E-7482009D3376}" srcOrd="0" destOrd="0" presId="urn:microsoft.com/office/officeart/2005/8/layout/chevronAccent+Icon"/>
    <dgm:cxn modelId="{3CA3375E-A5B4-40F2-9503-94C9835751F0}" type="presParOf" srcId="{66E4996F-E094-4C34-B51E-7482009D3376}" destId="{7CB1CE2B-D121-43B9-BFF7-AC5F1ADC7295}" srcOrd="0" destOrd="0" presId="urn:microsoft.com/office/officeart/2005/8/layout/chevronAccent+Icon"/>
    <dgm:cxn modelId="{44B05F06-5990-4312-9752-8A74E2448297}" type="presParOf" srcId="{66E4996F-E094-4C34-B51E-7482009D3376}" destId="{66F3C487-8FC0-4696-BFA7-5525406E241B}" srcOrd="1" destOrd="0" presId="urn:microsoft.com/office/officeart/2005/8/layout/chevronAccent+Icon"/>
    <dgm:cxn modelId="{A329FFC3-06B5-4266-8F25-6F54737075B5}" type="presParOf" srcId="{4D1CC598-1240-470B-9478-38433DDA1BF9}" destId="{B5E90EB2-F5C5-411B-812F-D69B147A6852}" srcOrd="1" destOrd="0" presId="urn:microsoft.com/office/officeart/2005/8/layout/chevronAccent+Icon"/>
    <dgm:cxn modelId="{A54683DC-BEC6-41B5-AB4F-C2842AF1D80E}" type="presParOf" srcId="{4D1CC598-1240-470B-9478-38433DDA1BF9}" destId="{9085A1BB-5B3A-4E45-B4F8-2B6643226812}" srcOrd="2" destOrd="0" presId="urn:microsoft.com/office/officeart/2005/8/layout/chevronAccent+Icon"/>
    <dgm:cxn modelId="{CF2BF6F5-D42F-495E-A224-719FE18335F1}" type="presParOf" srcId="{9085A1BB-5B3A-4E45-B4F8-2B6643226812}" destId="{43A01687-78B7-42F6-8B1A-9E18C62AE1FB}" srcOrd="0" destOrd="0" presId="urn:microsoft.com/office/officeart/2005/8/layout/chevronAccent+Icon"/>
    <dgm:cxn modelId="{4B4EE35B-4517-4BC8-AA53-E4EE67CA3C82}" type="presParOf" srcId="{9085A1BB-5B3A-4E45-B4F8-2B6643226812}" destId="{5F005ABF-DB21-4B10-A918-4BC0DF4624DA}" srcOrd="1" destOrd="0" presId="urn:microsoft.com/office/officeart/2005/8/layout/chevronAccent+Icon"/>
    <dgm:cxn modelId="{BBEDFC12-1DA1-4C71-AA14-4AE365684561}" type="presParOf" srcId="{4D1CC598-1240-470B-9478-38433DDA1BF9}" destId="{F1433390-834A-49E1-BA13-0148405AF4B5}" srcOrd="3" destOrd="0" presId="urn:microsoft.com/office/officeart/2005/8/layout/chevronAccent+Icon"/>
    <dgm:cxn modelId="{6FD02000-CFB3-4EA2-AD90-F4C512BD38D3}" type="presParOf" srcId="{4D1CC598-1240-470B-9478-38433DDA1BF9}" destId="{C39B1662-AF52-4147-8708-B4DAE5049B98}" srcOrd="4" destOrd="0" presId="urn:microsoft.com/office/officeart/2005/8/layout/chevronAccent+Icon"/>
    <dgm:cxn modelId="{89EC3C9B-099E-480D-BB5D-C660733F6A9E}" type="presParOf" srcId="{C39B1662-AF52-4147-8708-B4DAE5049B98}" destId="{EB3F676F-119C-4BAB-996C-1DF1BAA9155F}" srcOrd="0" destOrd="0" presId="urn:microsoft.com/office/officeart/2005/8/layout/chevronAccent+Icon"/>
    <dgm:cxn modelId="{D3271924-91C0-4941-B898-74D29AACF0B8}" type="presParOf" srcId="{C39B1662-AF52-4147-8708-B4DAE5049B98}" destId="{15059FE7-DAEA-4EEB-A954-74749DAB6BA4}" srcOrd="1" destOrd="0" presId="urn:microsoft.com/office/officeart/2005/8/layout/chevronAccent+Icon"/>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82E638-F5F5-4BE4-B431-7E8B9C442B3E}" type="doc">
      <dgm:prSet loTypeId="urn:microsoft.com/office/officeart/2005/8/layout/bProcess3" loCatId="process" qsTypeId="urn:microsoft.com/office/officeart/2005/8/quickstyle/simple1" qsCatId="simple" csTypeId="urn:microsoft.com/office/officeart/2005/8/colors/colorful4" csCatId="colorful" phldr="1"/>
      <dgm:spPr/>
    </dgm:pt>
    <dgm:pt modelId="{973B916B-F2E9-4E2A-B818-E4A562CB6D96}">
      <dgm:prSet phldrT="[Text]" phldr="0" custT="1"/>
      <dgm:spPr/>
      <dgm:t>
        <a:bodyPr/>
        <a:lstStyle/>
        <a:p>
          <a:pPr rtl="0"/>
          <a:r>
            <a:rPr lang="en-US" sz="1400" b="0" i="0" kern="1200">
              <a:solidFill>
                <a:prstClr val="white"/>
              </a:solidFill>
              <a:latin typeface="Franklin Gothic Book"/>
              <a:ea typeface="+mn-ea"/>
              <a:cs typeface="+mn-cs"/>
            </a:rPr>
            <a:t>FOA ISSUED</a:t>
          </a:r>
        </a:p>
        <a:p>
          <a:pPr rtl="0"/>
          <a:r>
            <a:rPr lang="en-US" sz="1400" b="0" i="1" kern="1200">
              <a:latin typeface="Franklin Gothic Medium"/>
            </a:rPr>
            <a:t>May 24, 2023</a:t>
          </a:r>
        </a:p>
      </dgm:t>
    </dgm:pt>
    <dgm:pt modelId="{A4191504-22AF-403E-AFC0-5108211282D5}" type="parTrans" cxnId="{A9C489D1-9EC7-4586-A527-D2C5C1AC3209}">
      <dgm:prSet/>
      <dgm:spPr/>
      <dgm:t>
        <a:bodyPr/>
        <a:lstStyle/>
        <a:p>
          <a:endParaRPr lang="en-US"/>
        </a:p>
      </dgm:t>
    </dgm:pt>
    <dgm:pt modelId="{13869A44-F16D-4CC4-A059-5637F9A799E8}" type="sibTrans" cxnId="{A9C489D1-9EC7-4586-A527-D2C5C1AC3209}">
      <dgm:prSet/>
      <dgm:spPr/>
      <dgm:t>
        <a:bodyPr/>
        <a:lstStyle/>
        <a:p>
          <a:endParaRPr lang="en-US"/>
        </a:p>
      </dgm:t>
    </dgm:pt>
    <dgm:pt modelId="{AF6E3FB5-4941-4058-965A-C0E55E4B8019}">
      <dgm:prSet phldrT="[Text]" phldr="0" custT="1"/>
      <dgm:spPr/>
      <dgm:t>
        <a:bodyPr/>
        <a:lstStyle/>
        <a:p>
          <a:r>
            <a:rPr lang="en-US" sz="1400" b="0" i="0"/>
            <a:t>REGISTER FOR INFORMATION SESSIONS: </a:t>
          </a:r>
        </a:p>
        <a:p>
          <a:r>
            <a:rPr lang="en-US" sz="1400" b="0" i="1"/>
            <a:t>Webinars: June 6 and June 8</a:t>
          </a:r>
        </a:p>
        <a:p>
          <a:r>
            <a:rPr lang="en-US" sz="1400" b="0" i="1"/>
            <a:t>Office Hours: June 22 and    July 13</a:t>
          </a:r>
          <a:endParaRPr lang="en-US" sz="1400" b="0" i="1">
            <a:latin typeface="Franklin Gothic Medium"/>
          </a:endParaRPr>
        </a:p>
      </dgm:t>
    </dgm:pt>
    <dgm:pt modelId="{4690664B-AE41-454B-947E-B89157D79FA2}" type="parTrans" cxnId="{9C7A77D0-0F02-4721-A815-A8DB0BC1A311}">
      <dgm:prSet/>
      <dgm:spPr/>
      <dgm:t>
        <a:bodyPr/>
        <a:lstStyle/>
        <a:p>
          <a:endParaRPr lang="en-US"/>
        </a:p>
      </dgm:t>
    </dgm:pt>
    <dgm:pt modelId="{C2FA0C6A-C596-436C-8692-528180C086A5}" type="sibTrans" cxnId="{9C7A77D0-0F02-4721-A815-A8DB0BC1A311}">
      <dgm:prSet/>
      <dgm:spPr/>
      <dgm:t>
        <a:bodyPr/>
        <a:lstStyle/>
        <a:p>
          <a:endParaRPr lang="en-US"/>
        </a:p>
      </dgm:t>
    </dgm:pt>
    <dgm:pt modelId="{2E13140B-50D3-4B94-92C5-5897D5213F73}">
      <dgm:prSet phldr="0" custT="1"/>
      <dgm:spPr/>
      <dgm:t>
        <a:bodyPr/>
        <a:lstStyle/>
        <a:p>
          <a:r>
            <a:rPr lang="en-US" sz="1400" b="0" i="0" kern="1200"/>
            <a:t>COMPLETE REQUIRED REGISTRATIONS, </a:t>
          </a:r>
          <a:r>
            <a:rPr lang="en-US" sz="1400" kern="1200"/>
            <a:t>COMPILE YOUR TEAM, &amp; DESIGN YOUR PROGRAM</a:t>
          </a:r>
          <a:endParaRPr lang="en-US" sz="1400" b="0" i="0" kern="1200">
            <a:latin typeface="Franklin Gothic Medium"/>
          </a:endParaRPr>
        </a:p>
        <a:p>
          <a:r>
            <a:rPr lang="en-US" sz="1400" b="0" i="1" kern="1200">
              <a:solidFill>
                <a:prstClr val="white"/>
              </a:solidFill>
              <a:latin typeface="Franklin Gothic Book"/>
              <a:ea typeface="+mn-ea"/>
              <a:cs typeface="+mn-cs"/>
            </a:rPr>
            <a:t>As soon as possible</a:t>
          </a:r>
        </a:p>
      </dgm:t>
    </dgm:pt>
    <dgm:pt modelId="{4DCF66F4-323A-4FCF-A1ED-655DF532B370}" type="parTrans" cxnId="{E53BA8F2-62E8-49E0-9813-06756634BA7E}">
      <dgm:prSet/>
      <dgm:spPr/>
      <dgm:t>
        <a:bodyPr/>
        <a:lstStyle/>
        <a:p>
          <a:endParaRPr lang="en-US"/>
        </a:p>
      </dgm:t>
    </dgm:pt>
    <dgm:pt modelId="{EA5A5401-2C8F-46E5-8130-3A98D337C5B5}" type="sibTrans" cxnId="{E53BA8F2-62E8-49E0-9813-06756634BA7E}">
      <dgm:prSet/>
      <dgm:spPr/>
      <dgm:t>
        <a:bodyPr/>
        <a:lstStyle/>
        <a:p>
          <a:endParaRPr lang="en-US"/>
        </a:p>
      </dgm:t>
    </dgm:pt>
    <dgm:pt modelId="{19AD3008-4183-412E-A594-6634F263B192}">
      <dgm:prSet phldr="0" custT="1"/>
      <dgm:spPr/>
      <dgm:t>
        <a:bodyPr/>
        <a:lstStyle/>
        <a:p>
          <a:r>
            <a:rPr lang="en-US" sz="1400"/>
            <a:t>SUBMIT AN OPTIONAL LETTER OF INTENT</a:t>
          </a:r>
        </a:p>
        <a:p>
          <a:r>
            <a:rPr lang="en-US" sz="1400" b="0" i="1"/>
            <a:t>Due June 29</a:t>
          </a:r>
          <a:endParaRPr lang="en-US" sz="1400" b="0">
            <a:latin typeface="Franklin Gothic Medium"/>
          </a:endParaRPr>
        </a:p>
      </dgm:t>
    </dgm:pt>
    <dgm:pt modelId="{C54BB7A8-0376-42ED-83E7-CF032FF8B00B}" type="parTrans" cxnId="{0A4DE480-0569-48A0-8C28-AAA8D7CE2020}">
      <dgm:prSet/>
      <dgm:spPr/>
      <dgm:t>
        <a:bodyPr/>
        <a:lstStyle/>
        <a:p>
          <a:endParaRPr lang="en-US"/>
        </a:p>
      </dgm:t>
    </dgm:pt>
    <dgm:pt modelId="{4E072606-3EB7-46DE-9746-2D2558B92075}" type="sibTrans" cxnId="{0A4DE480-0569-48A0-8C28-AAA8D7CE2020}">
      <dgm:prSet/>
      <dgm:spPr/>
      <dgm:t>
        <a:bodyPr/>
        <a:lstStyle/>
        <a:p>
          <a:endParaRPr lang="en-US"/>
        </a:p>
      </dgm:t>
    </dgm:pt>
    <dgm:pt modelId="{966C4FEC-CEEE-4CD8-9068-2AB1819B6E11}">
      <dgm:prSet phldr="0" custT="1"/>
      <dgm:spPr/>
      <dgm:t>
        <a:bodyPr/>
        <a:lstStyle/>
        <a:p>
          <a:pPr rtl="0"/>
          <a:r>
            <a:rPr lang="en-US" sz="1400"/>
            <a:t>SUBMIT YOUR FULL APPLICATION</a:t>
          </a:r>
        </a:p>
        <a:p>
          <a:r>
            <a:rPr lang="en-US" sz="1400" b="0" i="1"/>
            <a:t>Due August 3</a:t>
          </a:r>
          <a:endParaRPr lang="en-US" sz="1400" b="0" i="1">
            <a:latin typeface="Franklin Gothic Medium"/>
          </a:endParaRPr>
        </a:p>
      </dgm:t>
    </dgm:pt>
    <dgm:pt modelId="{8ACEE41F-4A52-4172-A726-D81693CD7DCD}" type="parTrans" cxnId="{4C9E387C-F036-4C45-AA13-28D79559C818}">
      <dgm:prSet/>
      <dgm:spPr/>
      <dgm:t>
        <a:bodyPr/>
        <a:lstStyle/>
        <a:p>
          <a:endParaRPr lang="en-US"/>
        </a:p>
      </dgm:t>
    </dgm:pt>
    <dgm:pt modelId="{1332F451-B3B8-45EB-B3B3-020300019E0B}" type="sibTrans" cxnId="{4C9E387C-F036-4C45-AA13-28D79559C818}">
      <dgm:prSet/>
      <dgm:spPr/>
      <dgm:t>
        <a:bodyPr/>
        <a:lstStyle/>
        <a:p>
          <a:endParaRPr lang="en-US"/>
        </a:p>
      </dgm:t>
    </dgm:pt>
    <dgm:pt modelId="{872CF330-9363-4AA9-A4EA-14A0AD075A36}">
      <dgm:prSet phldr="0" custT="1"/>
      <dgm:spPr/>
      <dgm:t>
        <a:bodyPr/>
        <a:lstStyle/>
        <a:p>
          <a:r>
            <a:rPr lang="en-US" sz="1400" b="0" i="0" kern="1200"/>
            <a:t>REVIEW AT-A-GLANCE AND FUNDING OPPORTUNITY </a:t>
          </a:r>
          <a:r>
            <a:rPr lang="en-US" sz="1400" b="0" i="0" kern="1200">
              <a:solidFill>
                <a:schemeClr val="bg1"/>
              </a:solidFill>
            </a:rPr>
            <a:t>ANNOUNCEMNTS</a:t>
          </a:r>
        </a:p>
        <a:p>
          <a:r>
            <a:rPr lang="en-US" sz="1400" b="0" i="1" kern="1200">
              <a:solidFill>
                <a:schemeClr val="bg1"/>
              </a:solidFill>
            </a:rPr>
            <a:t>Located on: </a:t>
          </a:r>
          <a:r>
            <a:rPr lang="en-US" sz="1400" kern="1200"/>
            <a:t>https://www.energy.gov/scep/renew-americas-nonprofits</a:t>
          </a:r>
          <a:endParaRPr lang="en-US" sz="1400" b="0" i="1" kern="1200">
            <a:solidFill>
              <a:schemeClr val="bg1"/>
            </a:solidFill>
          </a:endParaRPr>
        </a:p>
      </dgm:t>
    </dgm:pt>
    <dgm:pt modelId="{C3DED19D-461F-4E2F-9D27-9B38BB60A7C4}" type="parTrans" cxnId="{36DEC33C-C38E-49C4-8E23-569FBB3E0211}">
      <dgm:prSet/>
      <dgm:spPr/>
      <dgm:t>
        <a:bodyPr/>
        <a:lstStyle/>
        <a:p>
          <a:endParaRPr lang="en-US"/>
        </a:p>
      </dgm:t>
    </dgm:pt>
    <dgm:pt modelId="{51573D12-F59D-446A-A328-AB07C9CE8DA9}" type="sibTrans" cxnId="{36DEC33C-C38E-49C4-8E23-569FBB3E0211}">
      <dgm:prSet/>
      <dgm:spPr/>
      <dgm:t>
        <a:bodyPr/>
        <a:lstStyle/>
        <a:p>
          <a:endParaRPr lang="en-US"/>
        </a:p>
      </dgm:t>
    </dgm:pt>
    <dgm:pt modelId="{68907F5B-832B-4750-8EB1-CF134119F352}" type="pres">
      <dgm:prSet presAssocID="{6582E638-F5F5-4BE4-B431-7E8B9C442B3E}" presName="Name0" presStyleCnt="0">
        <dgm:presLayoutVars>
          <dgm:dir/>
          <dgm:resizeHandles val="exact"/>
        </dgm:presLayoutVars>
      </dgm:prSet>
      <dgm:spPr/>
    </dgm:pt>
    <dgm:pt modelId="{E2816C32-AB3D-45D3-B368-5EB0A785C76E}" type="pres">
      <dgm:prSet presAssocID="{973B916B-F2E9-4E2A-B818-E4A562CB6D96}" presName="node" presStyleLbl="node1" presStyleIdx="0" presStyleCnt="6">
        <dgm:presLayoutVars>
          <dgm:bulletEnabled val="1"/>
        </dgm:presLayoutVars>
      </dgm:prSet>
      <dgm:spPr/>
    </dgm:pt>
    <dgm:pt modelId="{99922C37-691F-47C8-97C5-49874B66B0FF}" type="pres">
      <dgm:prSet presAssocID="{13869A44-F16D-4CC4-A059-5637F9A799E8}" presName="sibTrans" presStyleLbl="sibTrans1D1" presStyleIdx="0" presStyleCnt="5"/>
      <dgm:spPr/>
    </dgm:pt>
    <dgm:pt modelId="{036BAF91-BD1B-4177-A936-54468575E62B}" type="pres">
      <dgm:prSet presAssocID="{13869A44-F16D-4CC4-A059-5637F9A799E8}" presName="connectorText" presStyleLbl="sibTrans1D1" presStyleIdx="0" presStyleCnt="5"/>
      <dgm:spPr/>
    </dgm:pt>
    <dgm:pt modelId="{6F6C5990-124B-4C51-A087-EBD08E12E2CA}" type="pres">
      <dgm:prSet presAssocID="{AF6E3FB5-4941-4058-965A-C0E55E4B8019}" presName="node" presStyleLbl="node1" presStyleIdx="1" presStyleCnt="6">
        <dgm:presLayoutVars>
          <dgm:bulletEnabled val="1"/>
        </dgm:presLayoutVars>
      </dgm:prSet>
      <dgm:spPr/>
    </dgm:pt>
    <dgm:pt modelId="{3A606CDE-9FA7-4875-A78A-18A6911D610F}" type="pres">
      <dgm:prSet presAssocID="{C2FA0C6A-C596-436C-8692-528180C086A5}" presName="sibTrans" presStyleLbl="sibTrans1D1" presStyleIdx="1" presStyleCnt="5"/>
      <dgm:spPr/>
    </dgm:pt>
    <dgm:pt modelId="{5660C19B-FBDC-4ADE-A4E5-39B927441785}" type="pres">
      <dgm:prSet presAssocID="{C2FA0C6A-C596-436C-8692-528180C086A5}" presName="connectorText" presStyleLbl="sibTrans1D1" presStyleIdx="1" presStyleCnt="5"/>
      <dgm:spPr/>
    </dgm:pt>
    <dgm:pt modelId="{06926D24-D222-4BD1-94AF-598CF9BD3F27}" type="pres">
      <dgm:prSet presAssocID="{872CF330-9363-4AA9-A4EA-14A0AD075A36}" presName="node" presStyleLbl="node1" presStyleIdx="2" presStyleCnt="6">
        <dgm:presLayoutVars>
          <dgm:bulletEnabled val="1"/>
        </dgm:presLayoutVars>
      </dgm:prSet>
      <dgm:spPr/>
    </dgm:pt>
    <dgm:pt modelId="{A2205033-FEA2-4B19-87C0-889D5B996542}" type="pres">
      <dgm:prSet presAssocID="{51573D12-F59D-446A-A328-AB07C9CE8DA9}" presName="sibTrans" presStyleLbl="sibTrans1D1" presStyleIdx="2" presStyleCnt="5"/>
      <dgm:spPr/>
    </dgm:pt>
    <dgm:pt modelId="{B819428B-695B-4E9D-862F-BD411F7F6A91}" type="pres">
      <dgm:prSet presAssocID="{51573D12-F59D-446A-A328-AB07C9CE8DA9}" presName="connectorText" presStyleLbl="sibTrans1D1" presStyleIdx="2" presStyleCnt="5"/>
      <dgm:spPr/>
    </dgm:pt>
    <dgm:pt modelId="{4C455A75-AD6B-4F5C-B470-C55E5B3CE96B}" type="pres">
      <dgm:prSet presAssocID="{2E13140B-50D3-4B94-92C5-5897D5213F73}" presName="node" presStyleLbl="node1" presStyleIdx="3" presStyleCnt="6" custLinFactNeighborY="-10188">
        <dgm:presLayoutVars>
          <dgm:bulletEnabled val="1"/>
        </dgm:presLayoutVars>
      </dgm:prSet>
      <dgm:spPr/>
    </dgm:pt>
    <dgm:pt modelId="{CC996F07-2318-462E-928A-DD90B14A79E0}" type="pres">
      <dgm:prSet presAssocID="{EA5A5401-2C8F-46E5-8130-3A98D337C5B5}" presName="sibTrans" presStyleLbl="sibTrans1D1" presStyleIdx="3" presStyleCnt="5"/>
      <dgm:spPr/>
    </dgm:pt>
    <dgm:pt modelId="{C1F8296D-3846-4C54-B16B-9AD7839F902D}" type="pres">
      <dgm:prSet presAssocID="{EA5A5401-2C8F-46E5-8130-3A98D337C5B5}" presName="connectorText" presStyleLbl="sibTrans1D1" presStyleIdx="3" presStyleCnt="5"/>
      <dgm:spPr/>
    </dgm:pt>
    <dgm:pt modelId="{F60E9CDC-4F60-4883-911A-184048700D10}" type="pres">
      <dgm:prSet presAssocID="{19AD3008-4183-412E-A594-6634F263B192}" presName="node" presStyleLbl="node1" presStyleIdx="4" presStyleCnt="6" custLinFactNeighborY="-10188">
        <dgm:presLayoutVars>
          <dgm:bulletEnabled val="1"/>
        </dgm:presLayoutVars>
      </dgm:prSet>
      <dgm:spPr/>
    </dgm:pt>
    <dgm:pt modelId="{C1528729-838B-4584-B1EF-6528CC915AF3}" type="pres">
      <dgm:prSet presAssocID="{4E072606-3EB7-46DE-9746-2D2558B92075}" presName="sibTrans" presStyleLbl="sibTrans1D1" presStyleIdx="4" presStyleCnt="5"/>
      <dgm:spPr/>
    </dgm:pt>
    <dgm:pt modelId="{7B6D17DB-246A-4D6D-8FFF-FD64236346EB}" type="pres">
      <dgm:prSet presAssocID="{4E072606-3EB7-46DE-9746-2D2558B92075}" presName="connectorText" presStyleLbl="sibTrans1D1" presStyleIdx="4" presStyleCnt="5"/>
      <dgm:spPr/>
    </dgm:pt>
    <dgm:pt modelId="{85879C44-AB4F-4D48-B062-6EB968C3C1DB}" type="pres">
      <dgm:prSet presAssocID="{966C4FEC-CEEE-4CD8-9068-2AB1819B6E11}" presName="node" presStyleLbl="node1" presStyleIdx="5" presStyleCnt="6" custLinFactNeighborY="-10188">
        <dgm:presLayoutVars>
          <dgm:bulletEnabled val="1"/>
        </dgm:presLayoutVars>
      </dgm:prSet>
      <dgm:spPr/>
    </dgm:pt>
  </dgm:ptLst>
  <dgm:cxnLst>
    <dgm:cxn modelId="{35EB460E-B11E-4880-8C27-9C2B03DE0619}" type="presOf" srcId="{6582E638-F5F5-4BE4-B431-7E8B9C442B3E}" destId="{68907F5B-832B-4750-8EB1-CF134119F352}" srcOrd="0" destOrd="0" presId="urn:microsoft.com/office/officeart/2005/8/layout/bProcess3"/>
    <dgm:cxn modelId="{67FAF512-1BB0-4682-8B05-33A2C9A1BD79}" type="presOf" srcId="{973B916B-F2E9-4E2A-B818-E4A562CB6D96}" destId="{E2816C32-AB3D-45D3-B368-5EB0A785C76E}" srcOrd="0" destOrd="0" presId="urn:microsoft.com/office/officeart/2005/8/layout/bProcess3"/>
    <dgm:cxn modelId="{36DEC33C-C38E-49C4-8E23-569FBB3E0211}" srcId="{6582E638-F5F5-4BE4-B431-7E8B9C442B3E}" destId="{872CF330-9363-4AA9-A4EA-14A0AD075A36}" srcOrd="2" destOrd="0" parTransId="{C3DED19D-461F-4E2F-9D27-9B38BB60A7C4}" sibTransId="{51573D12-F59D-446A-A328-AB07C9CE8DA9}"/>
    <dgm:cxn modelId="{FD55B663-8CF0-4E69-BDF5-EFCA2B5ECB9E}" type="presOf" srcId="{51573D12-F59D-446A-A328-AB07C9CE8DA9}" destId="{A2205033-FEA2-4B19-87C0-889D5B996542}" srcOrd="0" destOrd="0" presId="urn:microsoft.com/office/officeart/2005/8/layout/bProcess3"/>
    <dgm:cxn modelId="{DA6AA16C-6E50-4544-9907-D59502426373}" type="presOf" srcId="{2E13140B-50D3-4B94-92C5-5897D5213F73}" destId="{4C455A75-AD6B-4F5C-B470-C55E5B3CE96B}" srcOrd="0" destOrd="0" presId="urn:microsoft.com/office/officeart/2005/8/layout/bProcess3"/>
    <dgm:cxn modelId="{A926F272-4985-407F-9AD0-BFED3E10BF61}" type="presOf" srcId="{4E072606-3EB7-46DE-9746-2D2558B92075}" destId="{C1528729-838B-4584-B1EF-6528CC915AF3}" srcOrd="0" destOrd="0" presId="urn:microsoft.com/office/officeart/2005/8/layout/bProcess3"/>
    <dgm:cxn modelId="{7511AE76-ACA7-4CFC-8F73-D0AA311F40C4}" type="presOf" srcId="{19AD3008-4183-412E-A594-6634F263B192}" destId="{F60E9CDC-4F60-4883-911A-184048700D10}" srcOrd="0" destOrd="0" presId="urn:microsoft.com/office/officeart/2005/8/layout/bProcess3"/>
    <dgm:cxn modelId="{21D0CA76-4E12-45DA-A706-13E5DF952E60}" type="presOf" srcId="{13869A44-F16D-4CC4-A059-5637F9A799E8}" destId="{036BAF91-BD1B-4177-A936-54468575E62B}" srcOrd="1" destOrd="0" presId="urn:microsoft.com/office/officeart/2005/8/layout/bProcess3"/>
    <dgm:cxn modelId="{06641A78-0884-4D29-986C-0B6ADD88880C}" type="presOf" srcId="{872CF330-9363-4AA9-A4EA-14A0AD075A36}" destId="{06926D24-D222-4BD1-94AF-598CF9BD3F27}" srcOrd="0" destOrd="0" presId="urn:microsoft.com/office/officeart/2005/8/layout/bProcess3"/>
    <dgm:cxn modelId="{4C9E387C-F036-4C45-AA13-28D79559C818}" srcId="{6582E638-F5F5-4BE4-B431-7E8B9C442B3E}" destId="{966C4FEC-CEEE-4CD8-9068-2AB1819B6E11}" srcOrd="5" destOrd="0" parTransId="{8ACEE41F-4A52-4172-A726-D81693CD7DCD}" sibTransId="{1332F451-B3B8-45EB-B3B3-020300019E0B}"/>
    <dgm:cxn modelId="{0A4DE480-0569-48A0-8C28-AAA8D7CE2020}" srcId="{6582E638-F5F5-4BE4-B431-7E8B9C442B3E}" destId="{19AD3008-4183-412E-A594-6634F263B192}" srcOrd="4" destOrd="0" parTransId="{C54BB7A8-0376-42ED-83E7-CF032FF8B00B}" sibTransId="{4E072606-3EB7-46DE-9746-2D2558B92075}"/>
    <dgm:cxn modelId="{45744C82-9B11-4531-81B1-54FDC4CE3B97}" type="presOf" srcId="{13869A44-F16D-4CC4-A059-5637F9A799E8}" destId="{99922C37-691F-47C8-97C5-49874B66B0FF}" srcOrd="0" destOrd="0" presId="urn:microsoft.com/office/officeart/2005/8/layout/bProcess3"/>
    <dgm:cxn modelId="{C8234D82-6EB3-4286-8CC1-21A8E9DA8C2F}" type="presOf" srcId="{C2FA0C6A-C596-436C-8692-528180C086A5}" destId="{3A606CDE-9FA7-4875-A78A-18A6911D610F}" srcOrd="0" destOrd="0" presId="urn:microsoft.com/office/officeart/2005/8/layout/bProcess3"/>
    <dgm:cxn modelId="{0077AE98-1C18-41EA-ADA7-C61D0E9527EB}" type="presOf" srcId="{966C4FEC-CEEE-4CD8-9068-2AB1819B6E11}" destId="{85879C44-AB4F-4D48-B062-6EB968C3C1DB}" srcOrd="0" destOrd="0" presId="urn:microsoft.com/office/officeart/2005/8/layout/bProcess3"/>
    <dgm:cxn modelId="{55DB91A4-B9B8-40D5-87CC-8ACBBB8FB71D}" type="presOf" srcId="{EA5A5401-2C8F-46E5-8130-3A98D337C5B5}" destId="{C1F8296D-3846-4C54-B16B-9AD7839F902D}" srcOrd="1" destOrd="0" presId="urn:microsoft.com/office/officeart/2005/8/layout/bProcess3"/>
    <dgm:cxn modelId="{B1DA62B2-A89C-422D-975E-49926466A30A}" type="presOf" srcId="{AF6E3FB5-4941-4058-965A-C0E55E4B8019}" destId="{6F6C5990-124B-4C51-A087-EBD08E12E2CA}" srcOrd="0" destOrd="0" presId="urn:microsoft.com/office/officeart/2005/8/layout/bProcess3"/>
    <dgm:cxn modelId="{3BCA88BA-2E2C-429B-BD31-60B6D2F2E8AB}" type="presOf" srcId="{EA5A5401-2C8F-46E5-8130-3A98D337C5B5}" destId="{CC996F07-2318-462E-928A-DD90B14A79E0}" srcOrd="0" destOrd="0" presId="urn:microsoft.com/office/officeart/2005/8/layout/bProcess3"/>
    <dgm:cxn modelId="{79AB25C5-C4B9-4D05-9302-5E4063122FF6}" type="presOf" srcId="{51573D12-F59D-446A-A328-AB07C9CE8DA9}" destId="{B819428B-695B-4E9D-862F-BD411F7F6A91}" srcOrd="1" destOrd="0" presId="urn:microsoft.com/office/officeart/2005/8/layout/bProcess3"/>
    <dgm:cxn modelId="{9C7A77D0-0F02-4721-A815-A8DB0BC1A311}" srcId="{6582E638-F5F5-4BE4-B431-7E8B9C442B3E}" destId="{AF6E3FB5-4941-4058-965A-C0E55E4B8019}" srcOrd="1" destOrd="0" parTransId="{4690664B-AE41-454B-947E-B89157D79FA2}" sibTransId="{C2FA0C6A-C596-436C-8692-528180C086A5}"/>
    <dgm:cxn modelId="{A9C489D1-9EC7-4586-A527-D2C5C1AC3209}" srcId="{6582E638-F5F5-4BE4-B431-7E8B9C442B3E}" destId="{973B916B-F2E9-4E2A-B818-E4A562CB6D96}" srcOrd="0" destOrd="0" parTransId="{A4191504-22AF-403E-AFC0-5108211282D5}" sibTransId="{13869A44-F16D-4CC4-A059-5637F9A799E8}"/>
    <dgm:cxn modelId="{E53BA8F2-62E8-49E0-9813-06756634BA7E}" srcId="{6582E638-F5F5-4BE4-B431-7E8B9C442B3E}" destId="{2E13140B-50D3-4B94-92C5-5897D5213F73}" srcOrd="3" destOrd="0" parTransId="{4DCF66F4-323A-4FCF-A1ED-655DF532B370}" sibTransId="{EA5A5401-2C8F-46E5-8130-3A98D337C5B5}"/>
    <dgm:cxn modelId="{74F48DFC-ED66-4C93-A89C-FE2DE9F6800F}" type="presOf" srcId="{C2FA0C6A-C596-436C-8692-528180C086A5}" destId="{5660C19B-FBDC-4ADE-A4E5-39B927441785}" srcOrd="1" destOrd="0" presId="urn:microsoft.com/office/officeart/2005/8/layout/bProcess3"/>
    <dgm:cxn modelId="{AE45CBFD-4E10-4665-9E5E-25BE17C1C3A2}" type="presOf" srcId="{4E072606-3EB7-46DE-9746-2D2558B92075}" destId="{7B6D17DB-246A-4D6D-8FFF-FD64236346EB}" srcOrd="1" destOrd="0" presId="urn:microsoft.com/office/officeart/2005/8/layout/bProcess3"/>
    <dgm:cxn modelId="{F1804257-EDB1-44B5-97D3-2097D8C8C94D}" type="presParOf" srcId="{68907F5B-832B-4750-8EB1-CF134119F352}" destId="{E2816C32-AB3D-45D3-B368-5EB0A785C76E}" srcOrd="0" destOrd="0" presId="urn:microsoft.com/office/officeart/2005/8/layout/bProcess3"/>
    <dgm:cxn modelId="{6DDD2D24-AF38-44BC-BD19-8D205D7123CE}" type="presParOf" srcId="{68907F5B-832B-4750-8EB1-CF134119F352}" destId="{99922C37-691F-47C8-97C5-49874B66B0FF}" srcOrd="1" destOrd="0" presId="urn:microsoft.com/office/officeart/2005/8/layout/bProcess3"/>
    <dgm:cxn modelId="{D13C644C-0C2B-4C55-A2C2-09CCAC02D170}" type="presParOf" srcId="{99922C37-691F-47C8-97C5-49874B66B0FF}" destId="{036BAF91-BD1B-4177-A936-54468575E62B}" srcOrd="0" destOrd="0" presId="urn:microsoft.com/office/officeart/2005/8/layout/bProcess3"/>
    <dgm:cxn modelId="{1B4C286E-5F80-4344-9651-B5D7504CC18B}" type="presParOf" srcId="{68907F5B-832B-4750-8EB1-CF134119F352}" destId="{6F6C5990-124B-4C51-A087-EBD08E12E2CA}" srcOrd="2" destOrd="0" presId="urn:microsoft.com/office/officeart/2005/8/layout/bProcess3"/>
    <dgm:cxn modelId="{D691351B-1CD7-4C22-B473-1D711A278C48}" type="presParOf" srcId="{68907F5B-832B-4750-8EB1-CF134119F352}" destId="{3A606CDE-9FA7-4875-A78A-18A6911D610F}" srcOrd="3" destOrd="0" presId="urn:microsoft.com/office/officeart/2005/8/layout/bProcess3"/>
    <dgm:cxn modelId="{73EBF35E-D235-4F62-87E6-BB73D789ECD9}" type="presParOf" srcId="{3A606CDE-9FA7-4875-A78A-18A6911D610F}" destId="{5660C19B-FBDC-4ADE-A4E5-39B927441785}" srcOrd="0" destOrd="0" presId="urn:microsoft.com/office/officeart/2005/8/layout/bProcess3"/>
    <dgm:cxn modelId="{39AD3976-7C9C-4CE0-A7AE-C01C5A9DABCE}" type="presParOf" srcId="{68907F5B-832B-4750-8EB1-CF134119F352}" destId="{06926D24-D222-4BD1-94AF-598CF9BD3F27}" srcOrd="4" destOrd="0" presId="urn:microsoft.com/office/officeart/2005/8/layout/bProcess3"/>
    <dgm:cxn modelId="{00EFCCCA-B81D-4D36-9CFE-72AF9188F2A6}" type="presParOf" srcId="{68907F5B-832B-4750-8EB1-CF134119F352}" destId="{A2205033-FEA2-4B19-87C0-889D5B996542}" srcOrd="5" destOrd="0" presId="urn:microsoft.com/office/officeart/2005/8/layout/bProcess3"/>
    <dgm:cxn modelId="{443F9C6D-7A75-4826-8EF6-AB43B24B0A47}" type="presParOf" srcId="{A2205033-FEA2-4B19-87C0-889D5B996542}" destId="{B819428B-695B-4E9D-862F-BD411F7F6A91}" srcOrd="0" destOrd="0" presId="urn:microsoft.com/office/officeart/2005/8/layout/bProcess3"/>
    <dgm:cxn modelId="{2372ACC0-CBB7-476D-BDDB-28259786CAC4}" type="presParOf" srcId="{68907F5B-832B-4750-8EB1-CF134119F352}" destId="{4C455A75-AD6B-4F5C-B470-C55E5B3CE96B}" srcOrd="6" destOrd="0" presId="urn:microsoft.com/office/officeart/2005/8/layout/bProcess3"/>
    <dgm:cxn modelId="{E5E8D778-EE39-4DD5-9E23-623E3AE122AA}" type="presParOf" srcId="{68907F5B-832B-4750-8EB1-CF134119F352}" destId="{CC996F07-2318-462E-928A-DD90B14A79E0}" srcOrd="7" destOrd="0" presId="urn:microsoft.com/office/officeart/2005/8/layout/bProcess3"/>
    <dgm:cxn modelId="{CA56573A-F079-4739-9071-0819E366188D}" type="presParOf" srcId="{CC996F07-2318-462E-928A-DD90B14A79E0}" destId="{C1F8296D-3846-4C54-B16B-9AD7839F902D}" srcOrd="0" destOrd="0" presId="urn:microsoft.com/office/officeart/2005/8/layout/bProcess3"/>
    <dgm:cxn modelId="{D1332D85-D97D-4C52-BCD1-994C148D40BC}" type="presParOf" srcId="{68907F5B-832B-4750-8EB1-CF134119F352}" destId="{F60E9CDC-4F60-4883-911A-184048700D10}" srcOrd="8" destOrd="0" presId="urn:microsoft.com/office/officeart/2005/8/layout/bProcess3"/>
    <dgm:cxn modelId="{89B11783-663C-46F8-8B29-7F5E32AD71BB}" type="presParOf" srcId="{68907F5B-832B-4750-8EB1-CF134119F352}" destId="{C1528729-838B-4584-B1EF-6528CC915AF3}" srcOrd="9" destOrd="0" presId="urn:microsoft.com/office/officeart/2005/8/layout/bProcess3"/>
    <dgm:cxn modelId="{54AC71DA-40D1-442A-ACAB-500EC39193F1}" type="presParOf" srcId="{C1528729-838B-4584-B1EF-6528CC915AF3}" destId="{7B6D17DB-246A-4D6D-8FFF-FD64236346EB}" srcOrd="0" destOrd="0" presId="urn:microsoft.com/office/officeart/2005/8/layout/bProcess3"/>
    <dgm:cxn modelId="{08957667-BD18-4C7E-A127-BE2C2448704D}" type="presParOf" srcId="{68907F5B-832B-4750-8EB1-CF134119F352}" destId="{85879C44-AB4F-4D48-B062-6EB968C3C1DB}"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070FB8-8466-481D-A66D-31DB83D9BC57}" type="doc">
      <dgm:prSet loTypeId="urn:microsoft.com/office/officeart/2005/8/layout/chevronAccent+Icon" loCatId="process" qsTypeId="urn:microsoft.com/office/officeart/2005/8/quickstyle/simple1" qsCatId="simple" csTypeId="urn:microsoft.com/office/officeart/2005/8/colors/colorful3" csCatId="colorful" phldr="1"/>
      <dgm:spPr/>
    </dgm:pt>
    <dgm:pt modelId="{FE7559DC-255D-471E-B11E-A390AF102485}">
      <dgm:prSet phldrT="[Text]" custT="1"/>
      <dgm:spPr/>
      <dgm:t>
        <a:bodyPr/>
        <a:lstStyle/>
        <a:p>
          <a:r>
            <a:rPr lang="en-US" sz="1400"/>
            <a:t>Expected Reply to Reviewer Comments Deadline</a:t>
          </a:r>
        </a:p>
        <a:p>
          <a:r>
            <a:rPr lang="en-US" sz="1400" i="1"/>
            <a:t>August 31, 2023</a:t>
          </a:r>
          <a:endParaRPr lang="en-US" sz="1400"/>
        </a:p>
      </dgm:t>
    </dgm:pt>
    <dgm:pt modelId="{672B1BC9-D58C-4114-ACD9-1B7EFACECF5A}" type="parTrans" cxnId="{4701974B-A733-4A93-9FB6-C2B2AFC7E999}">
      <dgm:prSet/>
      <dgm:spPr/>
      <dgm:t>
        <a:bodyPr/>
        <a:lstStyle/>
        <a:p>
          <a:endParaRPr lang="en-US"/>
        </a:p>
      </dgm:t>
    </dgm:pt>
    <dgm:pt modelId="{F8C2190D-F637-4FC7-BC97-5A820E03974D}" type="sibTrans" cxnId="{4701974B-A733-4A93-9FB6-C2B2AFC7E999}">
      <dgm:prSet/>
      <dgm:spPr/>
      <dgm:t>
        <a:bodyPr/>
        <a:lstStyle/>
        <a:p>
          <a:endParaRPr lang="en-US"/>
        </a:p>
      </dgm:t>
    </dgm:pt>
    <dgm:pt modelId="{A12BC41C-D71F-44E2-A1B8-AEF9D7A59A71}">
      <dgm:prSet phldrT="[Text]" custT="1"/>
      <dgm:spPr/>
      <dgm:t>
        <a:bodyPr/>
        <a:lstStyle/>
        <a:p>
          <a:r>
            <a:rPr lang="en-US" sz="1400" b="0">
              <a:effectLst/>
              <a:latin typeface="+mn-lt"/>
              <a:cs typeface="Calibri" panose="020F0502020204030204" pitchFamily="34" charset="0"/>
            </a:rPr>
            <a:t>Expected Date for DOE Selection Notifications</a:t>
          </a:r>
        </a:p>
        <a:p>
          <a:r>
            <a:rPr lang="en-US" sz="1400" i="1">
              <a:latin typeface="+mn-lt"/>
            </a:rPr>
            <a:t>October 6, 2023</a:t>
          </a:r>
          <a:endParaRPr lang="en-US" sz="1400">
            <a:latin typeface="+mn-lt"/>
          </a:endParaRPr>
        </a:p>
      </dgm:t>
    </dgm:pt>
    <dgm:pt modelId="{E1FF20CD-78C4-4759-850D-9C19A5CC46F0}" type="parTrans" cxnId="{304D0A14-AE52-40CE-8D72-326950EED886}">
      <dgm:prSet/>
      <dgm:spPr/>
      <dgm:t>
        <a:bodyPr/>
        <a:lstStyle/>
        <a:p>
          <a:endParaRPr lang="en-US"/>
        </a:p>
      </dgm:t>
    </dgm:pt>
    <dgm:pt modelId="{A0DEB592-8479-42BC-9311-7F9AF34407F7}" type="sibTrans" cxnId="{304D0A14-AE52-40CE-8D72-326950EED886}">
      <dgm:prSet/>
      <dgm:spPr/>
      <dgm:t>
        <a:bodyPr/>
        <a:lstStyle/>
        <a:p>
          <a:endParaRPr lang="en-US"/>
        </a:p>
      </dgm:t>
    </dgm:pt>
    <dgm:pt modelId="{ACE58B4F-A547-43DF-868F-AFDF854DE9CA}">
      <dgm:prSet phldrT="[Text]" custT="1"/>
      <dgm:spPr/>
      <dgm:t>
        <a:bodyPr/>
        <a:lstStyle/>
        <a:p>
          <a:r>
            <a:rPr lang="en-US" sz="1400" b="0">
              <a:effectLst/>
              <a:latin typeface="+mn-lt"/>
              <a:cs typeface="Calibri" panose="020F0502020204030204" pitchFamily="34" charset="0"/>
            </a:rPr>
            <a:t>Expected Timeframe for Award Negotiations</a:t>
          </a:r>
        </a:p>
        <a:p>
          <a:r>
            <a:rPr lang="en-US" sz="1400" i="1">
              <a:latin typeface="+mn-lt"/>
            </a:rPr>
            <a:t>January 5, 2024</a:t>
          </a:r>
        </a:p>
      </dgm:t>
    </dgm:pt>
    <dgm:pt modelId="{2FCC33A9-415D-4FF2-B956-335100DA9F89}" type="parTrans" cxnId="{4B79D188-CDAA-44F7-8194-DE116DC2B83F}">
      <dgm:prSet/>
      <dgm:spPr/>
      <dgm:t>
        <a:bodyPr/>
        <a:lstStyle/>
        <a:p>
          <a:endParaRPr lang="en-US"/>
        </a:p>
      </dgm:t>
    </dgm:pt>
    <dgm:pt modelId="{80AE6CB7-33E6-41AA-BDC7-232A0611DD2C}" type="sibTrans" cxnId="{4B79D188-CDAA-44F7-8194-DE116DC2B83F}">
      <dgm:prSet/>
      <dgm:spPr/>
      <dgm:t>
        <a:bodyPr/>
        <a:lstStyle/>
        <a:p>
          <a:endParaRPr lang="en-US"/>
        </a:p>
      </dgm:t>
    </dgm:pt>
    <dgm:pt modelId="{4D1CC598-1240-470B-9478-38433DDA1BF9}" type="pres">
      <dgm:prSet presAssocID="{34070FB8-8466-481D-A66D-31DB83D9BC57}" presName="Name0" presStyleCnt="0">
        <dgm:presLayoutVars>
          <dgm:dir/>
          <dgm:resizeHandles val="exact"/>
        </dgm:presLayoutVars>
      </dgm:prSet>
      <dgm:spPr/>
    </dgm:pt>
    <dgm:pt modelId="{66E4996F-E094-4C34-B51E-7482009D3376}" type="pres">
      <dgm:prSet presAssocID="{FE7559DC-255D-471E-B11E-A390AF102485}" presName="composite" presStyleCnt="0"/>
      <dgm:spPr/>
    </dgm:pt>
    <dgm:pt modelId="{7CB1CE2B-D121-43B9-BFF7-AC5F1ADC7295}" type="pres">
      <dgm:prSet presAssocID="{FE7559DC-255D-471E-B11E-A390AF102485}" presName="bgChev" presStyleLbl="node1" presStyleIdx="0" presStyleCnt="3"/>
      <dgm:spPr/>
    </dgm:pt>
    <dgm:pt modelId="{66F3C487-8FC0-4696-BFA7-5525406E241B}" type="pres">
      <dgm:prSet presAssocID="{FE7559DC-255D-471E-B11E-A390AF102485}" presName="txNode" presStyleLbl="fgAcc1" presStyleIdx="0" presStyleCnt="3" custScaleX="103605">
        <dgm:presLayoutVars>
          <dgm:bulletEnabled val="1"/>
        </dgm:presLayoutVars>
      </dgm:prSet>
      <dgm:spPr/>
    </dgm:pt>
    <dgm:pt modelId="{B5E90EB2-F5C5-411B-812F-D69B147A6852}" type="pres">
      <dgm:prSet presAssocID="{F8C2190D-F637-4FC7-BC97-5A820E03974D}" presName="compositeSpace" presStyleCnt="0"/>
      <dgm:spPr/>
    </dgm:pt>
    <dgm:pt modelId="{9085A1BB-5B3A-4E45-B4F8-2B6643226812}" type="pres">
      <dgm:prSet presAssocID="{A12BC41C-D71F-44E2-A1B8-AEF9D7A59A71}" presName="composite" presStyleCnt="0"/>
      <dgm:spPr/>
    </dgm:pt>
    <dgm:pt modelId="{43A01687-78B7-42F6-8B1A-9E18C62AE1FB}" type="pres">
      <dgm:prSet presAssocID="{A12BC41C-D71F-44E2-A1B8-AEF9D7A59A71}" presName="bgChev" presStyleLbl="node1" presStyleIdx="1" presStyleCnt="3"/>
      <dgm:spPr/>
    </dgm:pt>
    <dgm:pt modelId="{5F005ABF-DB21-4B10-A918-4BC0DF4624DA}" type="pres">
      <dgm:prSet presAssocID="{A12BC41C-D71F-44E2-A1B8-AEF9D7A59A71}" presName="txNode" presStyleLbl="fgAcc1" presStyleIdx="1" presStyleCnt="3">
        <dgm:presLayoutVars>
          <dgm:bulletEnabled val="1"/>
        </dgm:presLayoutVars>
      </dgm:prSet>
      <dgm:spPr/>
    </dgm:pt>
    <dgm:pt modelId="{F1433390-834A-49E1-BA13-0148405AF4B5}" type="pres">
      <dgm:prSet presAssocID="{A0DEB592-8479-42BC-9311-7F9AF34407F7}" presName="compositeSpace" presStyleCnt="0"/>
      <dgm:spPr/>
    </dgm:pt>
    <dgm:pt modelId="{C39B1662-AF52-4147-8708-B4DAE5049B98}" type="pres">
      <dgm:prSet presAssocID="{ACE58B4F-A547-43DF-868F-AFDF854DE9CA}" presName="composite" presStyleCnt="0"/>
      <dgm:spPr/>
    </dgm:pt>
    <dgm:pt modelId="{EB3F676F-119C-4BAB-996C-1DF1BAA9155F}" type="pres">
      <dgm:prSet presAssocID="{ACE58B4F-A547-43DF-868F-AFDF854DE9CA}" presName="bgChev" presStyleLbl="node1" presStyleIdx="2" presStyleCnt="3"/>
      <dgm:spPr/>
    </dgm:pt>
    <dgm:pt modelId="{15059FE7-DAEA-4EEB-A954-74749DAB6BA4}" type="pres">
      <dgm:prSet presAssocID="{ACE58B4F-A547-43DF-868F-AFDF854DE9CA}" presName="txNode" presStyleLbl="fgAcc1" presStyleIdx="2" presStyleCnt="3">
        <dgm:presLayoutVars>
          <dgm:bulletEnabled val="1"/>
        </dgm:presLayoutVars>
      </dgm:prSet>
      <dgm:spPr/>
    </dgm:pt>
  </dgm:ptLst>
  <dgm:cxnLst>
    <dgm:cxn modelId="{304D0A14-AE52-40CE-8D72-326950EED886}" srcId="{34070FB8-8466-481D-A66D-31DB83D9BC57}" destId="{A12BC41C-D71F-44E2-A1B8-AEF9D7A59A71}" srcOrd="1" destOrd="0" parTransId="{E1FF20CD-78C4-4759-850D-9C19A5CC46F0}" sibTransId="{A0DEB592-8479-42BC-9311-7F9AF34407F7}"/>
    <dgm:cxn modelId="{12F2CB2F-528D-453A-B69A-F8AD6264A486}" type="presOf" srcId="{ACE58B4F-A547-43DF-868F-AFDF854DE9CA}" destId="{15059FE7-DAEA-4EEB-A954-74749DAB6BA4}" srcOrd="0" destOrd="0" presId="urn:microsoft.com/office/officeart/2005/8/layout/chevronAccent+Icon"/>
    <dgm:cxn modelId="{FCED465E-4C60-40A2-94FE-891A92BF30A9}" type="presOf" srcId="{FE7559DC-255D-471E-B11E-A390AF102485}" destId="{66F3C487-8FC0-4696-BFA7-5525406E241B}" srcOrd="0" destOrd="0" presId="urn:microsoft.com/office/officeart/2005/8/layout/chevronAccent+Icon"/>
    <dgm:cxn modelId="{FEDC9467-39C4-4939-A6E5-B6DD97FADA3A}" type="presOf" srcId="{A12BC41C-D71F-44E2-A1B8-AEF9D7A59A71}" destId="{5F005ABF-DB21-4B10-A918-4BC0DF4624DA}" srcOrd="0" destOrd="0" presId="urn:microsoft.com/office/officeart/2005/8/layout/chevronAccent+Icon"/>
    <dgm:cxn modelId="{4701974B-A733-4A93-9FB6-C2B2AFC7E999}" srcId="{34070FB8-8466-481D-A66D-31DB83D9BC57}" destId="{FE7559DC-255D-471E-B11E-A390AF102485}" srcOrd="0" destOrd="0" parTransId="{672B1BC9-D58C-4114-ACD9-1B7EFACECF5A}" sibTransId="{F8C2190D-F637-4FC7-BC97-5A820E03974D}"/>
    <dgm:cxn modelId="{4B79D188-CDAA-44F7-8194-DE116DC2B83F}" srcId="{34070FB8-8466-481D-A66D-31DB83D9BC57}" destId="{ACE58B4F-A547-43DF-868F-AFDF854DE9CA}" srcOrd="2" destOrd="0" parTransId="{2FCC33A9-415D-4FF2-B956-335100DA9F89}" sibTransId="{80AE6CB7-33E6-41AA-BDC7-232A0611DD2C}"/>
    <dgm:cxn modelId="{5C98878D-D89B-47A0-BF38-E8ACFE115A45}" type="presOf" srcId="{34070FB8-8466-481D-A66D-31DB83D9BC57}" destId="{4D1CC598-1240-470B-9478-38433DDA1BF9}" srcOrd="0" destOrd="0" presId="urn:microsoft.com/office/officeart/2005/8/layout/chevronAccent+Icon"/>
    <dgm:cxn modelId="{91569461-D92D-42E8-B1FA-D1C71182C598}" type="presParOf" srcId="{4D1CC598-1240-470B-9478-38433DDA1BF9}" destId="{66E4996F-E094-4C34-B51E-7482009D3376}" srcOrd="0" destOrd="0" presId="urn:microsoft.com/office/officeart/2005/8/layout/chevronAccent+Icon"/>
    <dgm:cxn modelId="{3CA3375E-A5B4-40F2-9503-94C9835751F0}" type="presParOf" srcId="{66E4996F-E094-4C34-B51E-7482009D3376}" destId="{7CB1CE2B-D121-43B9-BFF7-AC5F1ADC7295}" srcOrd="0" destOrd="0" presId="urn:microsoft.com/office/officeart/2005/8/layout/chevronAccent+Icon"/>
    <dgm:cxn modelId="{44B05F06-5990-4312-9752-8A74E2448297}" type="presParOf" srcId="{66E4996F-E094-4C34-B51E-7482009D3376}" destId="{66F3C487-8FC0-4696-BFA7-5525406E241B}" srcOrd="1" destOrd="0" presId="urn:microsoft.com/office/officeart/2005/8/layout/chevronAccent+Icon"/>
    <dgm:cxn modelId="{A329FFC3-06B5-4266-8F25-6F54737075B5}" type="presParOf" srcId="{4D1CC598-1240-470B-9478-38433DDA1BF9}" destId="{B5E90EB2-F5C5-411B-812F-D69B147A6852}" srcOrd="1" destOrd="0" presId="urn:microsoft.com/office/officeart/2005/8/layout/chevronAccent+Icon"/>
    <dgm:cxn modelId="{A54683DC-BEC6-41B5-AB4F-C2842AF1D80E}" type="presParOf" srcId="{4D1CC598-1240-470B-9478-38433DDA1BF9}" destId="{9085A1BB-5B3A-4E45-B4F8-2B6643226812}" srcOrd="2" destOrd="0" presId="urn:microsoft.com/office/officeart/2005/8/layout/chevronAccent+Icon"/>
    <dgm:cxn modelId="{CF2BF6F5-D42F-495E-A224-719FE18335F1}" type="presParOf" srcId="{9085A1BB-5B3A-4E45-B4F8-2B6643226812}" destId="{43A01687-78B7-42F6-8B1A-9E18C62AE1FB}" srcOrd="0" destOrd="0" presId="urn:microsoft.com/office/officeart/2005/8/layout/chevronAccent+Icon"/>
    <dgm:cxn modelId="{4B4EE35B-4517-4BC8-AA53-E4EE67CA3C82}" type="presParOf" srcId="{9085A1BB-5B3A-4E45-B4F8-2B6643226812}" destId="{5F005ABF-DB21-4B10-A918-4BC0DF4624DA}" srcOrd="1" destOrd="0" presId="urn:microsoft.com/office/officeart/2005/8/layout/chevronAccent+Icon"/>
    <dgm:cxn modelId="{BBEDFC12-1DA1-4C71-AA14-4AE365684561}" type="presParOf" srcId="{4D1CC598-1240-470B-9478-38433DDA1BF9}" destId="{F1433390-834A-49E1-BA13-0148405AF4B5}" srcOrd="3" destOrd="0" presId="urn:microsoft.com/office/officeart/2005/8/layout/chevronAccent+Icon"/>
    <dgm:cxn modelId="{6FD02000-CFB3-4EA2-AD90-F4C512BD38D3}" type="presParOf" srcId="{4D1CC598-1240-470B-9478-38433DDA1BF9}" destId="{C39B1662-AF52-4147-8708-B4DAE5049B98}" srcOrd="4" destOrd="0" presId="urn:microsoft.com/office/officeart/2005/8/layout/chevronAccent+Icon"/>
    <dgm:cxn modelId="{89EC3C9B-099E-480D-BB5D-C660733F6A9E}" type="presParOf" srcId="{C39B1662-AF52-4147-8708-B4DAE5049B98}" destId="{EB3F676F-119C-4BAB-996C-1DF1BAA9155F}" srcOrd="0" destOrd="0" presId="urn:microsoft.com/office/officeart/2005/8/layout/chevronAccent+Icon"/>
    <dgm:cxn modelId="{D3271924-91C0-4941-B898-74D29AACF0B8}" type="presParOf" srcId="{C39B1662-AF52-4147-8708-B4DAE5049B98}" destId="{15059FE7-DAEA-4EEB-A954-74749DAB6BA4}" srcOrd="1" destOrd="0" presId="urn:microsoft.com/office/officeart/2005/8/layout/chevronAccent+Icon"/>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C18374-7C70-4737-8A8A-0A499BBD9632}"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935A62FE-40FE-436C-91EE-37552121841A}">
      <dgm:prSet phldrT="[Text]" custT="1"/>
      <dgm:spPr/>
      <dgm:t>
        <a:bodyPr/>
        <a:lstStyle/>
        <a:p>
          <a:r>
            <a:rPr lang="en-US" sz="2800"/>
            <a:t>High Impact Energy Efficiency Improvement Portfolios</a:t>
          </a:r>
        </a:p>
      </dgm:t>
    </dgm:pt>
    <dgm:pt modelId="{6E366FF4-0068-488D-AAB3-25BA2CB7F315}" type="parTrans" cxnId="{12171607-A135-4F0E-8317-C6A093B5E47E}">
      <dgm:prSet/>
      <dgm:spPr/>
      <dgm:t>
        <a:bodyPr/>
        <a:lstStyle/>
        <a:p>
          <a:endParaRPr lang="en-US"/>
        </a:p>
      </dgm:t>
    </dgm:pt>
    <dgm:pt modelId="{D9DADD09-1426-4420-AD1A-7787E5C399CF}" type="sibTrans" cxnId="{12171607-A135-4F0E-8317-C6A093B5E47E}">
      <dgm:prSet/>
      <dgm:spPr/>
      <dgm:t>
        <a:bodyPr/>
        <a:lstStyle/>
        <a:p>
          <a:endParaRPr lang="en-US"/>
        </a:p>
      </dgm:t>
    </dgm:pt>
    <dgm:pt modelId="{81222613-5A27-402D-A74D-B4AE43ED2CEB}">
      <dgm:prSet phldrT="[Text]" custT="1"/>
      <dgm:spPr/>
      <dgm:t>
        <a:bodyPr/>
        <a:lstStyle/>
        <a:p>
          <a:pPr marL="225425" indent="0"/>
          <a:r>
            <a:rPr lang="en-US" sz="1800" b="0" i="0">
              <a:solidFill>
                <a:srgbClr val="000000"/>
              </a:solidFill>
              <a:effectLst/>
              <a:latin typeface="+mn-lt"/>
              <a:cs typeface="Calibri"/>
            </a:rPr>
            <a:t>  Reduced emissions; </a:t>
          </a:r>
          <a:endParaRPr lang="en-US" sz="1800">
            <a:latin typeface="+mn-lt"/>
          </a:endParaRPr>
        </a:p>
      </dgm:t>
    </dgm:pt>
    <dgm:pt modelId="{C4978136-95CC-4108-B962-8E7523F662C6}" type="parTrans" cxnId="{FB61FEA4-C959-4720-AD6F-26DC434DD8C4}">
      <dgm:prSet/>
      <dgm:spPr/>
      <dgm:t>
        <a:bodyPr/>
        <a:lstStyle/>
        <a:p>
          <a:endParaRPr lang="en-US"/>
        </a:p>
      </dgm:t>
    </dgm:pt>
    <dgm:pt modelId="{F1971351-AF51-4413-A7C2-C66D80CBAF8F}" type="sibTrans" cxnId="{FB61FEA4-C959-4720-AD6F-26DC434DD8C4}">
      <dgm:prSet/>
      <dgm:spPr/>
      <dgm:t>
        <a:bodyPr/>
        <a:lstStyle/>
        <a:p>
          <a:endParaRPr lang="en-US"/>
        </a:p>
      </dgm:t>
    </dgm:pt>
    <dgm:pt modelId="{D8C83B8A-DFCE-43D4-974C-17C5F7E869E0}">
      <dgm:prSet phldrT="[Text]" custT="1"/>
      <dgm:spPr/>
      <dgm:t>
        <a:bodyPr/>
        <a:lstStyle/>
        <a:p>
          <a:pPr marL="225425" indent="0">
            <a:tabLst>
              <a:tab pos="465138" algn="l"/>
            </a:tabLst>
          </a:pPr>
          <a:r>
            <a:rPr lang="en-US" sz="1800" b="0" i="0">
              <a:solidFill>
                <a:srgbClr val="000000"/>
              </a:solidFill>
              <a:effectLst/>
              <a:latin typeface="+mn-lt"/>
              <a:cs typeface="Calibri"/>
            </a:rPr>
            <a:t>  Effective plan for evaluation, measurement, 	and verification of energy savings; </a:t>
          </a:r>
          <a:endParaRPr lang="en-US" sz="1800">
            <a:latin typeface="+mn-lt"/>
          </a:endParaRPr>
        </a:p>
      </dgm:t>
    </dgm:pt>
    <dgm:pt modelId="{EE3CB030-7DD3-4C21-86DC-7610F4EE472C}" type="parTrans" cxnId="{6B8E7765-9279-4A4B-838A-8871C196EB72}">
      <dgm:prSet/>
      <dgm:spPr/>
      <dgm:t>
        <a:bodyPr/>
        <a:lstStyle/>
        <a:p>
          <a:endParaRPr lang="en-US"/>
        </a:p>
      </dgm:t>
    </dgm:pt>
    <dgm:pt modelId="{44EE1588-618E-47CC-8821-05F8ADC50125}" type="sibTrans" cxnId="{6B8E7765-9279-4A4B-838A-8871C196EB72}">
      <dgm:prSet/>
      <dgm:spPr/>
      <dgm:t>
        <a:bodyPr/>
        <a:lstStyle/>
        <a:p>
          <a:endParaRPr lang="en-US"/>
        </a:p>
      </dgm:t>
    </dgm:pt>
    <dgm:pt modelId="{BCC13043-8F25-4A65-9F5B-36597739899F}">
      <dgm:prSet phldrT="[Text]" custT="1"/>
      <dgm:spPr/>
      <dgm:t>
        <a:bodyPr/>
        <a:lstStyle/>
        <a:p>
          <a:pPr marL="225425" indent="0">
            <a:tabLst>
              <a:tab pos="465138" algn="l"/>
            </a:tabLst>
          </a:pPr>
          <a:r>
            <a:rPr lang="en-US" sz="1800" b="0" i="0">
              <a:solidFill>
                <a:srgbClr val="000000"/>
              </a:solidFill>
              <a:effectLst/>
              <a:latin typeface="+mn-lt"/>
              <a:cs typeface="Calibri"/>
            </a:rPr>
            <a:t>  Plan for prioritizing the financial need of 	subrecipients; and</a:t>
          </a:r>
          <a:endParaRPr lang="en-US" sz="1800">
            <a:latin typeface="+mn-lt"/>
          </a:endParaRPr>
        </a:p>
      </dgm:t>
    </dgm:pt>
    <dgm:pt modelId="{6A09F0F2-3488-483A-8A79-E7776BD1856D}" type="parTrans" cxnId="{9FB482A1-52F7-494C-9866-523C1628A2D7}">
      <dgm:prSet/>
      <dgm:spPr/>
      <dgm:t>
        <a:bodyPr/>
        <a:lstStyle/>
        <a:p>
          <a:endParaRPr lang="en-US"/>
        </a:p>
      </dgm:t>
    </dgm:pt>
    <dgm:pt modelId="{6FA7E58D-A58B-4957-B6E2-88416E9D3841}" type="sibTrans" cxnId="{9FB482A1-52F7-494C-9866-523C1628A2D7}">
      <dgm:prSet/>
      <dgm:spPr/>
      <dgm:t>
        <a:bodyPr/>
        <a:lstStyle/>
        <a:p>
          <a:endParaRPr lang="en-US"/>
        </a:p>
      </dgm:t>
    </dgm:pt>
    <dgm:pt modelId="{06A12986-CD60-46CE-8719-9C2F68457314}">
      <dgm:prSet phldrT="[Text]" custT="1"/>
      <dgm:spPr/>
      <dgm:t>
        <a:bodyPr/>
        <a:lstStyle/>
        <a:p>
          <a:pPr marL="225425" indent="0"/>
          <a:r>
            <a:rPr lang="en-US" sz="1800" b="0" i="0">
              <a:solidFill>
                <a:srgbClr val="000000"/>
              </a:solidFill>
              <a:effectLst/>
              <a:latin typeface="+mn-lt"/>
              <a:cs typeface="Calibri"/>
            </a:rPr>
            <a:t>  Alignment with the Justice40 Initiative goals. </a:t>
          </a:r>
          <a:endParaRPr lang="en-US" sz="1800">
            <a:latin typeface="+mn-lt"/>
          </a:endParaRPr>
        </a:p>
      </dgm:t>
    </dgm:pt>
    <dgm:pt modelId="{F1A52B9C-BA04-4200-B471-D044AA5D5438}" type="parTrans" cxnId="{B216D421-4976-4178-97D6-C1E8369F2725}">
      <dgm:prSet/>
      <dgm:spPr/>
      <dgm:t>
        <a:bodyPr/>
        <a:lstStyle/>
        <a:p>
          <a:endParaRPr lang="en-US"/>
        </a:p>
      </dgm:t>
    </dgm:pt>
    <dgm:pt modelId="{FCFB96C4-4B9F-4B34-9FFF-7A9712FE180F}" type="sibTrans" cxnId="{B216D421-4976-4178-97D6-C1E8369F2725}">
      <dgm:prSet/>
      <dgm:spPr/>
      <dgm:t>
        <a:bodyPr/>
        <a:lstStyle/>
        <a:p>
          <a:endParaRPr lang="en-US"/>
        </a:p>
      </dgm:t>
    </dgm:pt>
    <dgm:pt modelId="{CADC7912-63B1-4E30-9A05-4900A1B47065}">
      <dgm:prSet phldrT="[Text]" custT="1"/>
      <dgm:spPr/>
      <dgm:t>
        <a:bodyPr/>
        <a:lstStyle/>
        <a:p>
          <a:pPr marL="225425" indent="0"/>
          <a:r>
            <a:rPr lang="en-US" sz="1800" b="0" i="0">
              <a:solidFill>
                <a:srgbClr val="000000"/>
              </a:solidFill>
              <a:effectLst/>
              <a:latin typeface="+mn-lt"/>
              <a:cs typeface="Calibri"/>
            </a:rPr>
            <a:t>  Significant energy and cost savings; </a:t>
          </a:r>
          <a:endParaRPr lang="en-US" sz="1800">
            <a:latin typeface="+mn-lt"/>
          </a:endParaRPr>
        </a:p>
      </dgm:t>
    </dgm:pt>
    <dgm:pt modelId="{0724AF5D-C639-479B-90FF-FED4D05A0263}" type="parTrans" cxnId="{63B371D4-F61C-494B-A6B6-21448CDC5E82}">
      <dgm:prSet/>
      <dgm:spPr/>
      <dgm:t>
        <a:bodyPr/>
        <a:lstStyle/>
        <a:p>
          <a:endParaRPr lang="en-US"/>
        </a:p>
      </dgm:t>
    </dgm:pt>
    <dgm:pt modelId="{229E157C-8016-49C5-88DD-7B5AC615A684}" type="sibTrans" cxnId="{63B371D4-F61C-494B-A6B6-21448CDC5E82}">
      <dgm:prSet/>
      <dgm:spPr/>
      <dgm:t>
        <a:bodyPr/>
        <a:lstStyle/>
        <a:p>
          <a:endParaRPr lang="en-US"/>
        </a:p>
      </dgm:t>
    </dgm:pt>
    <dgm:pt modelId="{9A186705-5BA6-42BA-BCFC-7196C9108441}">
      <dgm:prSet phldrT="[Text]" custT="1"/>
      <dgm:spPr/>
      <dgm:t>
        <a:bodyPr/>
        <a:lstStyle/>
        <a:p>
          <a:pPr marL="0" indent="0"/>
          <a:endParaRPr lang="en-US" sz="1800">
            <a:latin typeface="+mn-lt"/>
          </a:endParaRPr>
        </a:p>
      </dgm:t>
    </dgm:pt>
    <dgm:pt modelId="{4F0FC8DD-930B-41B3-A451-C1A738D65F9D}" type="parTrans" cxnId="{9199A084-654B-4A59-9379-16346D009C59}">
      <dgm:prSet/>
      <dgm:spPr/>
      <dgm:t>
        <a:bodyPr/>
        <a:lstStyle/>
        <a:p>
          <a:endParaRPr lang="en-US"/>
        </a:p>
      </dgm:t>
    </dgm:pt>
    <dgm:pt modelId="{60B4EA5E-6221-4323-A6E1-F9246CFD1ECC}" type="sibTrans" cxnId="{9199A084-654B-4A59-9379-16346D009C59}">
      <dgm:prSet/>
      <dgm:spPr/>
      <dgm:t>
        <a:bodyPr/>
        <a:lstStyle/>
        <a:p>
          <a:endParaRPr lang="en-US"/>
        </a:p>
      </dgm:t>
    </dgm:pt>
    <dgm:pt modelId="{5D61481D-09A9-4B90-9567-6525F1876229}" type="pres">
      <dgm:prSet presAssocID="{1EC18374-7C70-4737-8A8A-0A499BBD9632}" presName="Name0" presStyleCnt="0">
        <dgm:presLayoutVars>
          <dgm:dir/>
          <dgm:animLvl val="lvl"/>
          <dgm:resizeHandles/>
        </dgm:presLayoutVars>
      </dgm:prSet>
      <dgm:spPr/>
    </dgm:pt>
    <dgm:pt modelId="{EB2FBC23-053E-4416-9D9A-FB96B9B6F4B6}" type="pres">
      <dgm:prSet presAssocID="{935A62FE-40FE-436C-91EE-37552121841A}" presName="linNode" presStyleCnt="0"/>
      <dgm:spPr/>
    </dgm:pt>
    <dgm:pt modelId="{9A033BFA-AA0B-4744-A2C7-4AC216101B6E}" type="pres">
      <dgm:prSet presAssocID="{935A62FE-40FE-436C-91EE-37552121841A}" presName="parentShp" presStyleLbl="node1" presStyleIdx="0" presStyleCnt="1" custLinFactNeighborX="-68" custLinFactNeighborY="-2336">
        <dgm:presLayoutVars>
          <dgm:bulletEnabled val="1"/>
        </dgm:presLayoutVars>
      </dgm:prSet>
      <dgm:spPr/>
    </dgm:pt>
    <dgm:pt modelId="{DE91D831-6DFB-43CF-A238-3CFE5CAED881}" type="pres">
      <dgm:prSet presAssocID="{935A62FE-40FE-436C-91EE-37552121841A}" presName="childShp" presStyleLbl="bgAccFollowNode1" presStyleIdx="0" presStyleCnt="1" custScaleX="123674" custLinFactNeighborX="-506" custLinFactNeighborY="18808">
        <dgm:presLayoutVars>
          <dgm:bulletEnabled val="1"/>
        </dgm:presLayoutVars>
      </dgm:prSet>
      <dgm:spPr/>
    </dgm:pt>
  </dgm:ptLst>
  <dgm:cxnLst>
    <dgm:cxn modelId="{12171607-A135-4F0E-8317-C6A093B5E47E}" srcId="{1EC18374-7C70-4737-8A8A-0A499BBD9632}" destId="{935A62FE-40FE-436C-91EE-37552121841A}" srcOrd="0" destOrd="0" parTransId="{6E366FF4-0068-488D-AAB3-25BA2CB7F315}" sibTransId="{D9DADD09-1426-4420-AD1A-7787E5C399CF}"/>
    <dgm:cxn modelId="{51EE4B21-AB80-4F6C-8C31-849F1CE1A172}" type="presOf" srcId="{BCC13043-8F25-4A65-9F5B-36597739899F}" destId="{DE91D831-6DFB-43CF-A238-3CFE5CAED881}" srcOrd="0" destOrd="4" presId="urn:microsoft.com/office/officeart/2005/8/layout/vList6"/>
    <dgm:cxn modelId="{B216D421-4976-4178-97D6-C1E8369F2725}" srcId="{935A62FE-40FE-436C-91EE-37552121841A}" destId="{06A12986-CD60-46CE-8719-9C2F68457314}" srcOrd="5" destOrd="0" parTransId="{F1A52B9C-BA04-4200-B471-D044AA5D5438}" sibTransId="{FCFB96C4-4B9F-4B34-9FFF-7A9712FE180F}"/>
    <dgm:cxn modelId="{6B8E7765-9279-4A4B-838A-8871C196EB72}" srcId="{935A62FE-40FE-436C-91EE-37552121841A}" destId="{D8C83B8A-DFCE-43D4-974C-17C5F7E869E0}" srcOrd="3" destOrd="0" parTransId="{EE3CB030-7DD3-4C21-86DC-7610F4EE472C}" sibTransId="{44EE1588-618E-47CC-8821-05F8ADC50125}"/>
    <dgm:cxn modelId="{6473887C-9F48-4E07-99DF-B02EE3DE7394}" type="presOf" srcId="{CADC7912-63B1-4E30-9A05-4900A1B47065}" destId="{DE91D831-6DFB-43CF-A238-3CFE5CAED881}" srcOrd="0" destOrd="1" presId="urn:microsoft.com/office/officeart/2005/8/layout/vList6"/>
    <dgm:cxn modelId="{E21D597F-A878-4823-BD9C-07F00BDA3197}" type="presOf" srcId="{81222613-5A27-402D-A74D-B4AE43ED2CEB}" destId="{DE91D831-6DFB-43CF-A238-3CFE5CAED881}" srcOrd="0" destOrd="2" presId="urn:microsoft.com/office/officeart/2005/8/layout/vList6"/>
    <dgm:cxn modelId="{9199A084-654B-4A59-9379-16346D009C59}" srcId="{935A62FE-40FE-436C-91EE-37552121841A}" destId="{9A186705-5BA6-42BA-BCFC-7196C9108441}" srcOrd="0" destOrd="0" parTransId="{4F0FC8DD-930B-41B3-A451-C1A738D65F9D}" sibTransId="{60B4EA5E-6221-4323-A6E1-F9246CFD1ECC}"/>
    <dgm:cxn modelId="{13AA3685-9081-4CF7-A3CD-871D296C2B0F}" type="presOf" srcId="{1EC18374-7C70-4737-8A8A-0A499BBD9632}" destId="{5D61481D-09A9-4B90-9567-6525F1876229}" srcOrd="0" destOrd="0" presId="urn:microsoft.com/office/officeart/2005/8/layout/vList6"/>
    <dgm:cxn modelId="{9FB482A1-52F7-494C-9866-523C1628A2D7}" srcId="{935A62FE-40FE-436C-91EE-37552121841A}" destId="{BCC13043-8F25-4A65-9F5B-36597739899F}" srcOrd="4" destOrd="0" parTransId="{6A09F0F2-3488-483A-8A79-E7776BD1856D}" sibTransId="{6FA7E58D-A58B-4957-B6E2-88416E9D3841}"/>
    <dgm:cxn modelId="{FB61FEA4-C959-4720-AD6F-26DC434DD8C4}" srcId="{935A62FE-40FE-436C-91EE-37552121841A}" destId="{81222613-5A27-402D-A74D-B4AE43ED2CEB}" srcOrd="2" destOrd="0" parTransId="{C4978136-95CC-4108-B962-8E7523F662C6}" sibTransId="{F1971351-AF51-4413-A7C2-C66D80CBAF8F}"/>
    <dgm:cxn modelId="{A02B5BB1-F3BA-4967-9C82-FBDCAA08C745}" type="presOf" srcId="{06A12986-CD60-46CE-8719-9C2F68457314}" destId="{DE91D831-6DFB-43CF-A238-3CFE5CAED881}" srcOrd="0" destOrd="5" presId="urn:microsoft.com/office/officeart/2005/8/layout/vList6"/>
    <dgm:cxn modelId="{2BCD6FC1-0863-4D6D-B030-DE4E0E9D6455}" type="presOf" srcId="{9A186705-5BA6-42BA-BCFC-7196C9108441}" destId="{DE91D831-6DFB-43CF-A238-3CFE5CAED881}" srcOrd="0" destOrd="0" presId="urn:microsoft.com/office/officeart/2005/8/layout/vList6"/>
    <dgm:cxn modelId="{80FB01C3-CF48-4C8E-87EE-E6F3EF4E1D89}" type="presOf" srcId="{935A62FE-40FE-436C-91EE-37552121841A}" destId="{9A033BFA-AA0B-4744-A2C7-4AC216101B6E}" srcOrd="0" destOrd="0" presId="urn:microsoft.com/office/officeart/2005/8/layout/vList6"/>
    <dgm:cxn modelId="{63B371D4-F61C-494B-A6B6-21448CDC5E82}" srcId="{935A62FE-40FE-436C-91EE-37552121841A}" destId="{CADC7912-63B1-4E30-9A05-4900A1B47065}" srcOrd="1" destOrd="0" parTransId="{0724AF5D-C639-479B-90FF-FED4D05A0263}" sibTransId="{229E157C-8016-49C5-88DD-7B5AC615A684}"/>
    <dgm:cxn modelId="{B8679DE3-865B-4135-99ED-E2B49D804F17}" type="presOf" srcId="{D8C83B8A-DFCE-43D4-974C-17C5F7E869E0}" destId="{DE91D831-6DFB-43CF-A238-3CFE5CAED881}" srcOrd="0" destOrd="3" presId="urn:microsoft.com/office/officeart/2005/8/layout/vList6"/>
    <dgm:cxn modelId="{6E936A41-9257-4911-8E91-179CE309E6E0}" type="presParOf" srcId="{5D61481D-09A9-4B90-9567-6525F1876229}" destId="{EB2FBC23-053E-4416-9D9A-FB96B9B6F4B6}" srcOrd="0" destOrd="0" presId="urn:microsoft.com/office/officeart/2005/8/layout/vList6"/>
    <dgm:cxn modelId="{F2F88343-E62C-4297-9F31-E03CFDB3BB12}" type="presParOf" srcId="{EB2FBC23-053E-4416-9D9A-FB96B9B6F4B6}" destId="{9A033BFA-AA0B-4744-A2C7-4AC216101B6E}" srcOrd="0" destOrd="0" presId="urn:microsoft.com/office/officeart/2005/8/layout/vList6"/>
    <dgm:cxn modelId="{461608E5-5E5C-462E-844B-4C82401F3DE1}" type="presParOf" srcId="{EB2FBC23-053E-4416-9D9A-FB96B9B6F4B6}" destId="{DE91D831-6DFB-43CF-A238-3CFE5CAED88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4BB137-F8BD-4839-8811-1216EA2DE927}" type="doc">
      <dgm:prSet loTypeId="urn:microsoft.com/office/officeart/2005/8/layout/architecture" loCatId="list" qsTypeId="urn:microsoft.com/office/officeart/2005/8/quickstyle/simple1" qsCatId="simple" csTypeId="urn:microsoft.com/office/officeart/2005/8/colors/accent4_2" csCatId="accent4" phldr="1"/>
      <dgm:spPr/>
      <dgm:t>
        <a:bodyPr/>
        <a:lstStyle/>
        <a:p>
          <a:endParaRPr lang="en-US"/>
        </a:p>
      </dgm:t>
    </dgm:pt>
    <dgm:pt modelId="{C4F1234A-179A-4FCA-BF9C-F2A8323F7F6E}">
      <dgm:prSet phldrT="[Text]" custT="1"/>
      <dgm:spPr/>
      <dgm:t>
        <a:bodyPr/>
        <a:lstStyle/>
        <a:p>
          <a:r>
            <a:rPr lang="en-US" sz="1800">
              <a:latin typeface="Calibri" panose="020F0502020204030204" pitchFamily="34" charset="0"/>
              <a:cs typeface="Calibri" panose="020F0502020204030204" pitchFamily="34" charset="0"/>
            </a:rPr>
            <a:t>Applications that fall outside the technical parameters specified in Section V of the FOA. </a:t>
          </a:r>
        </a:p>
      </dgm:t>
    </dgm:pt>
    <dgm:pt modelId="{7C869574-C084-4E2D-88E9-192C47FD448A}" type="parTrans" cxnId="{E80C629A-7398-42F5-A7DD-C98BBC7519F7}">
      <dgm:prSet/>
      <dgm:spPr/>
      <dgm:t>
        <a:bodyPr/>
        <a:lstStyle/>
        <a:p>
          <a:endParaRPr lang="en-US"/>
        </a:p>
      </dgm:t>
    </dgm:pt>
    <dgm:pt modelId="{55AB2EAB-EA61-4DED-ADD4-A255E22B816F}" type="sibTrans" cxnId="{E80C629A-7398-42F5-A7DD-C98BBC7519F7}">
      <dgm:prSet/>
      <dgm:spPr/>
      <dgm:t>
        <a:bodyPr/>
        <a:lstStyle/>
        <a:p>
          <a:endParaRPr lang="en-US"/>
        </a:p>
      </dgm:t>
    </dgm:pt>
    <dgm:pt modelId="{DEBFE6B9-AE5E-4F6D-A88F-35D0FB76D88D}">
      <dgm:prSet phldrT="[Text]" custT="1"/>
      <dgm:spPr/>
      <dgm:t>
        <a:bodyPr/>
        <a:lstStyle/>
        <a:p>
          <a:r>
            <a:rPr lang="en-US" sz="1800">
              <a:latin typeface="Calibri" panose="020F0502020204030204" pitchFamily="34" charset="0"/>
              <a:cs typeface="Calibri" panose="020F0502020204030204" pitchFamily="34" charset="0"/>
            </a:rPr>
            <a:t>Applications that do not include </a:t>
          </a:r>
          <a:r>
            <a:rPr lang="en-US" sz="1800" b="0" i="0">
              <a:effectLst/>
              <a:latin typeface="Calibri" panose="020F0502020204030204" pitchFamily="34" charset="0"/>
              <a:cs typeface="Calibri" panose="020F0502020204030204" pitchFamily="34" charset="0"/>
            </a:rPr>
            <a:t>do not include an “energy efficiency improvement” as defined in Section 40542 of the BIL</a:t>
          </a:r>
          <a:endParaRPr lang="en-US" sz="1800">
            <a:latin typeface="Calibri" panose="020F0502020204030204" pitchFamily="34" charset="0"/>
            <a:cs typeface="Calibri" panose="020F0502020204030204" pitchFamily="34" charset="0"/>
          </a:endParaRPr>
        </a:p>
      </dgm:t>
    </dgm:pt>
    <dgm:pt modelId="{9777ECCF-1C36-4B4B-8596-1B3269232635}" type="parTrans" cxnId="{D108E933-A0D6-414D-BB2F-70D24C4F0C83}">
      <dgm:prSet/>
      <dgm:spPr/>
      <dgm:t>
        <a:bodyPr/>
        <a:lstStyle/>
        <a:p>
          <a:endParaRPr lang="en-US"/>
        </a:p>
      </dgm:t>
    </dgm:pt>
    <dgm:pt modelId="{BDE4DEFB-2649-4920-82D0-AFE70B433EAB}" type="sibTrans" cxnId="{D108E933-A0D6-414D-BB2F-70D24C4F0C83}">
      <dgm:prSet/>
      <dgm:spPr/>
      <dgm:t>
        <a:bodyPr/>
        <a:lstStyle/>
        <a:p>
          <a:endParaRPr lang="en-US"/>
        </a:p>
      </dgm:t>
    </dgm:pt>
    <dgm:pt modelId="{FE1F58D7-2740-4C6E-9175-BC8A0E3E7A0D}">
      <dgm:prSet phldrT="[Text]" custT="1"/>
      <dgm:spPr/>
      <dgm:t>
        <a:bodyPr/>
        <a:lstStyle/>
        <a:p>
          <a:pPr>
            <a:buFont typeface="Arial" panose="020B0604020202020204" pitchFamily="34" charset="0"/>
            <a:buChar char="•"/>
          </a:pPr>
          <a:r>
            <a:rPr lang="en-US" sz="1800" b="0" i="0">
              <a:effectLst/>
              <a:latin typeface="Calibri" panose="020F0502020204030204" pitchFamily="34" charset="0"/>
              <a:cs typeface="Calibri" panose="020F0502020204030204" pitchFamily="34" charset="0"/>
            </a:rPr>
            <a:t>Applications that do not include an “energy efficiency improvement” as defined in Section 40542(a)(2) of the BIL; </a:t>
          </a:r>
          <a:endParaRPr lang="en-US" sz="1800"/>
        </a:p>
      </dgm:t>
    </dgm:pt>
    <dgm:pt modelId="{9C065F9F-0181-4480-B507-65660872FD51}" type="parTrans" cxnId="{01F83B10-B207-4781-9AD8-0DB9398B10FE}">
      <dgm:prSet/>
      <dgm:spPr/>
      <dgm:t>
        <a:bodyPr/>
        <a:lstStyle/>
        <a:p>
          <a:endParaRPr lang="en-US"/>
        </a:p>
      </dgm:t>
    </dgm:pt>
    <dgm:pt modelId="{39E11025-3004-47D5-82A5-2D47D9F5E4F3}" type="sibTrans" cxnId="{01F83B10-B207-4781-9AD8-0DB9398B10FE}">
      <dgm:prSet/>
      <dgm:spPr/>
      <dgm:t>
        <a:bodyPr/>
        <a:lstStyle/>
        <a:p>
          <a:endParaRPr lang="en-US"/>
        </a:p>
      </dgm:t>
    </dgm:pt>
    <dgm:pt modelId="{689F8F49-5C44-4717-AA10-5CEAE416B831}">
      <dgm:prSet phldrT="[Text]" custT="1"/>
      <dgm:spPr/>
      <dgm:t>
        <a:bodyPr/>
        <a:lstStyle/>
        <a:p>
          <a:pPr>
            <a:buFont typeface="Arial" panose="020B0604020202020204" pitchFamily="34" charset="0"/>
            <a:buChar char="•"/>
          </a:pPr>
          <a:r>
            <a:rPr lang="en-US" sz="1800">
              <a:latin typeface="Calibri" panose="020F0502020204030204" pitchFamily="34" charset="0"/>
              <a:cs typeface="Calibri" panose="020F0502020204030204" pitchFamily="34" charset="0"/>
            </a:rPr>
            <a:t>Applications that propose technologies that are not based on sound scientific principles.</a:t>
          </a:r>
        </a:p>
      </dgm:t>
    </dgm:pt>
    <dgm:pt modelId="{7A7E8F2D-0368-49A4-9288-31345B783008}" type="parTrans" cxnId="{3D097EF3-120B-4EDF-8C62-232F11B87002}">
      <dgm:prSet/>
      <dgm:spPr/>
      <dgm:t>
        <a:bodyPr/>
        <a:lstStyle/>
        <a:p>
          <a:endParaRPr lang="en-US"/>
        </a:p>
      </dgm:t>
    </dgm:pt>
    <dgm:pt modelId="{D3E7025C-EE9E-4120-BF88-D4751059CE26}" type="sibTrans" cxnId="{3D097EF3-120B-4EDF-8C62-232F11B87002}">
      <dgm:prSet/>
      <dgm:spPr/>
      <dgm:t>
        <a:bodyPr/>
        <a:lstStyle/>
        <a:p>
          <a:endParaRPr lang="en-US"/>
        </a:p>
      </dgm:t>
    </dgm:pt>
    <dgm:pt modelId="{8B6D6132-05D9-448D-AA7A-427F790B7879}" type="pres">
      <dgm:prSet presAssocID="{464BB137-F8BD-4839-8811-1216EA2DE927}" presName="Name0" presStyleCnt="0">
        <dgm:presLayoutVars>
          <dgm:chPref val="1"/>
          <dgm:dir/>
          <dgm:animOne val="branch"/>
          <dgm:animLvl val="lvl"/>
          <dgm:resizeHandles/>
        </dgm:presLayoutVars>
      </dgm:prSet>
      <dgm:spPr/>
    </dgm:pt>
    <dgm:pt modelId="{B53CBF2D-DF12-4862-9F32-EF875AD22445}" type="pres">
      <dgm:prSet presAssocID="{C4F1234A-179A-4FCA-BF9C-F2A8323F7F6E}" presName="vertOne" presStyleCnt="0"/>
      <dgm:spPr/>
    </dgm:pt>
    <dgm:pt modelId="{7AE3CE78-C399-42C9-8B51-C72A88B7C0DB}" type="pres">
      <dgm:prSet presAssocID="{C4F1234A-179A-4FCA-BF9C-F2A8323F7F6E}" presName="txOne" presStyleLbl="node0" presStyleIdx="0" presStyleCnt="4">
        <dgm:presLayoutVars>
          <dgm:chPref val="3"/>
        </dgm:presLayoutVars>
      </dgm:prSet>
      <dgm:spPr/>
    </dgm:pt>
    <dgm:pt modelId="{057E2221-DB36-43DF-8B97-128133A489C2}" type="pres">
      <dgm:prSet presAssocID="{C4F1234A-179A-4FCA-BF9C-F2A8323F7F6E}" presName="horzOne" presStyleCnt="0"/>
      <dgm:spPr/>
    </dgm:pt>
    <dgm:pt modelId="{2D83154F-4500-402E-9ADB-EAE05A80E2E4}" type="pres">
      <dgm:prSet presAssocID="{55AB2EAB-EA61-4DED-ADD4-A255E22B816F}" presName="sibSpaceOne" presStyleCnt="0"/>
      <dgm:spPr/>
    </dgm:pt>
    <dgm:pt modelId="{9659DF0F-75B9-4EE3-A972-6D57FD0E0559}" type="pres">
      <dgm:prSet presAssocID="{DEBFE6B9-AE5E-4F6D-A88F-35D0FB76D88D}" presName="vertOne" presStyleCnt="0"/>
      <dgm:spPr/>
    </dgm:pt>
    <dgm:pt modelId="{5AFD8C05-89E2-422D-B14B-F6EEF788EB12}" type="pres">
      <dgm:prSet presAssocID="{DEBFE6B9-AE5E-4F6D-A88F-35D0FB76D88D}" presName="txOne" presStyleLbl="node0" presStyleIdx="1" presStyleCnt="4">
        <dgm:presLayoutVars>
          <dgm:chPref val="3"/>
        </dgm:presLayoutVars>
      </dgm:prSet>
      <dgm:spPr/>
    </dgm:pt>
    <dgm:pt modelId="{88B65F98-1340-4188-A7DC-EB31DBE14E13}" type="pres">
      <dgm:prSet presAssocID="{DEBFE6B9-AE5E-4F6D-A88F-35D0FB76D88D}" presName="horzOne" presStyleCnt="0"/>
      <dgm:spPr/>
    </dgm:pt>
    <dgm:pt modelId="{F826FE08-3A74-478D-B579-0D1E0F1C664E}" type="pres">
      <dgm:prSet presAssocID="{BDE4DEFB-2649-4920-82D0-AFE70B433EAB}" presName="sibSpaceOne" presStyleCnt="0"/>
      <dgm:spPr/>
    </dgm:pt>
    <dgm:pt modelId="{D79E16E9-8210-46C6-AA20-F2CBBE9A1F4B}" type="pres">
      <dgm:prSet presAssocID="{FE1F58D7-2740-4C6E-9175-BC8A0E3E7A0D}" presName="vertOne" presStyleCnt="0"/>
      <dgm:spPr/>
    </dgm:pt>
    <dgm:pt modelId="{0F3EC4F2-1C87-4090-A64F-FD995EE658FC}" type="pres">
      <dgm:prSet presAssocID="{FE1F58D7-2740-4C6E-9175-BC8A0E3E7A0D}" presName="txOne" presStyleLbl="node0" presStyleIdx="2" presStyleCnt="4" custLinFactNeighborX="183" custLinFactNeighborY="461">
        <dgm:presLayoutVars>
          <dgm:chPref val="3"/>
        </dgm:presLayoutVars>
      </dgm:prSet>
      <dgm:spPr/>
    </dgm:pt>
    <dgm:pt modelId="{64780256-AEFA-401A-8866-887079F34909}" type="pres">
      <dgm:prSet presAssocID="{FE1F58D7-2740-4C6E-9175-BC8A0E3E7A0D}" presName="horzOne" presStyleCnt="0"/>
      <dgm:spPr/>
    </dgm:pt>
    <dgm:pt modelId="{661CD28E-E239-4E4B-9672-E1FAA60535BE}" type="pres">
      <dgm:prSet presAssocID="{39E11025-3004-47D5-82A5-2D47D9F5E4F3}" presName="sibSpaceOne" presStyleCnt="0"/>
      <dgm:spPr/>
    </dgm:pt>
    <dgm:pt modelId="{05B15FA1-5254-49D9-ADAA-F378B3D794B2}" type="pres">
      <dgm:prSet presAssocID="{689F8F49-5C44-4717-AA10-5CEAE416B831}" presName="vertOne" presStyleCnt="0"/>
      <dgm:spPr/>
    </dgm:pt>
    <dgm:pt modelId="{60B32602-56B3-4D52-AF21-DD524DE3B74B}" type="pres">
      <dgm:prSet presAssocID="{689F8F49-5C44-4717-AA10-5CEAE416B831}" presName="txOne" presStyleLbl="node0" presStyleIdx="3" presStyleCnt="4">
        <dgm:presLayoutVars>
          <dgm:chPref val="3"/>
        </dgm:presLayoutVars>
      </dgm:prSet>
      <dgm:spPr/>
    </dgm:pt>
    <dgm:pt modelId="{4FB91D06-8D9B-4DE2-BD9F-7DC219F9F50D}" type="pres">
      <dgm:prSet presAssocID="{689F8F49-5C44-4717-AA10-5CEAE416B831}" presName="horzOne" presStyleCnt="0"/>
      <dgm:spPr/>
    </dgm:pt>
  </dgm:ptLst>
  <dgm:cxnLst>
    <dgm:cxn modelId="{01F83B10-B207-4781-9AD8-0DB9398B10FE}" srcId="{464BB137-F8BD-4839-8811-1216EA2DE927}" destId="{FE1F58D7-2740-4C6E-9175-BC8A0E3E7A0D}" srcOrd="2" destOrd="0" parTransId="{9C065F9F-0181-4480-B507-65660872FD51}" sibTransId="{39E11025-3004-47D5-82A5-2D47D9F5E4F3}"/>
    <dgm:cxn modelId="{12D88528-232D-4343-80F4-26B2F0FA7CF1}" type="presOf" srcId="{689F8F49-5C44-4717-AA10-5CEAE416B831}" destId="{60B32602-56B3-4D52-AF21-DD524DE3B74B}" srcOrd="0" destOrd="0" presId="urn:microsoft.com/office/officeart/2005/8/layout/architecture"/>
    <dgm:cxn modelId="{D108E933-A0D6-414D-BB2F-70D24C4F0C83}" srcId="{464BB137-F8BD-4839-8811-1216EA2DE927}" destId="{DEBFE6B9-AE5E-4F6D-A88F-35D0FB76D88D}" srcOrd="1" destOrd="0" parTransId="{9777ECCF-1C36-4B4B-8596-1B3269232635}" sibTransId="{BDE4DEFB-2649-4920-82D0-AFE70B433EAB}"/>
    <dgm:cxn modelId="{2B845345-CADE-44AA-A67B-BCB96A2E9F95}" type="presOf" srcId="{C4F1234A-179A-4FCA-BF9C-F2A8323F7F6E}" destId="{7AE3CE78-C399-42C9-8B51-C72A88B7C0DB}" srcOrd="0" destOrd="0" presId="urn:microsoft.com/office/officeart/2005/8/layout/architecture"/>
    <dgm:cxn modelId="{E80C629A-7398-42F5-A7DD-C98BBC7519F7}" srcId="{464BB137-F8BD-4839-8811-1216EA2DE927}" destId="{C4F1234A-179A-4FCA-BF9C-F2A8323F7F6E}" srcOrd="0" destOrd="0" parTransId="{7C869574-C084-4E2D-88E9-192C47FD448A}" sibTransId="{55AB2EAB-EA61-4DED-ADD4-A255E22B816F}"/>
    <dgm:cxn modelId="{FBFC75DD-979B-4F70-9A27-B1632C9CE04C}" type="presOf" srcId="{DEBFE6B9-AE5E-4F6D-A88F-35D0FB76D88D}" destId="{5AFD8C05-89E2-422D-B14B-F6EEF788EB12}" srcOrd="0" destOrd="0" presId="urn:microsoft.com/office/officeart/2005/8/layout/architecture"/>
    <dgm:cxn modelId="{A6B04DDF-DE9B-404C-B539-AFA5CB64BF06}" type="presOf" srcId="{FE1F58D7-2740-4C6E-9175-BC8A0E3E7A0D}" destId="{0F3EC4F2-1C87-4090-A64F-FD995EE658FC}" srcOrd="0" destOrd="0" presId="urn:microsoft.com/office/officeart/2005/8/layout/architecture"/>
    <dgm:cxn modelId="{7340A2EE-5EED-4B1F-A11D-871E54367878}" type="presOf" srcId="{464BB137-F8BD-4839-8811-1216EA2DE927}" destId="{8B6D6132-05D9-448D-AA7A-427F790B7879}" srcOrd="0" destOrd="0" presId="urn:microsoft.com/office/officeart/2005/8/layout/architecture"/>
    <dgm:cxn modelId="{3D097EF3-120B-4EDF-8C62-232F11B87002}" srcId="{464BB137-F8BD-4839-8811-1216EA2DE927}" destId="{689F8F49-5C44-4717-AA10-5CEAE416B831}" srcOrd="3" destOrd="0" parTransId="{7A7E8F2D-0368-49A4-9288-31345B783008}" sibTransId="{D3E7025C-EE9E-4120-BF88-D4751059CE26}"/>
    <dgm:cxn modelId="{2B828A88-91BA-420D-8779-FD6B3564E6E5}" type="presParOf" srcId="{8B6D6132-05D9-448D-AA7A-427F790B7879}" destId="{B53CBF2D-DF12-4862-9F32-EF875AD22445}" srcOrd="0" destOrd="0" presId="urn:microsoft.com/office/officeart/2005/8/layout/architecture"/>
    <dgm:cxn modelId="{A0917D80-2F2D-41C7-8ADB-6173C1DC9E58}" type="presParOf" srcId="{B53CBF2D-DF12-4862-9F32-EF875AD22445}" destId="{7AE3CE78-C399-42C9-8B51-C72A88B7C0DB}" srcOrd="0" destOrd="0" presId="urn:microsoft.com/office/officeart/2005/8/layout/architecture"/>
    <dgm:cxn modelId="{10CC880F-772A-4E37-93C2-9A454FE09916}" type="presParOf" srcId="{B53CBF2D-DF12-4862-9F32-EF875AD22445}" destId="{057E2221-DB36-43DF-8B97-128133A489C2}" srcOrd="1" destOrd="0" presId="urn:microsoft.com/office/officeart/2005/8/layout/architecture"/>
    <dgm:cxn modelId="{4DA8518B-ACEC-435E-BAF7-36B870B1EF8F}" type="presParOf" srcId="{8B6D6132-05D9-448D-AA7A-427F790B7879}" destId="{2D83154F-4500-402E-9ADB-EAE05A80E2E4}" srcOrd="1" destOrd="0" presId="urn:microsoft.com/office/officeart/2005/8/layout/architecture"/>
    <dgm:cxn modelId="{E7C1FCA1-4D30-467A-86A4-1AB209D3F423}" type="presParOf" srcId="{8B6D6132-05D9-448D-AA7A-427F790B7879}" destId="{9659DF0F-75B9-4EE3-A972-6D57FD0E0559}" srcOrd="2" destOrd="0" presId="urn:microsoft.com/office/officeart/2005/8/layout/architecture"/>
    <dgm:cxn modelId="{F1BF7957-A26B-47BC-9995-6C7D5C8EC0B9}" type="presParOf" srcId="{9659DF0F-75B9-4EE3-A972-6D57FD0E0559}" destId="{5AFD8C05-89E2-422D-B14B-F6EEF788EB12}" srcOrd="0" destOrd="0" presId="urn:microsoft.com/office/officeart/2005/8/layout/architecture"/>
    <dgm:cxn modelId="{5B93C8C2-96FB-4325-A9A9-D83ADCA0CC4B}" type="presParOf" srcId="{9659DF0F-75B9-4EE3-A972-6D57FD0E0559}" destId="{88B65F98-1340-4188-A7DC-EB31DBE14E13}" srcOrd="1" destOrd="0" presId="urn:microsoft.com/office/officeart/2005/8/layout/architecture"/>
    <dgm:cxn modelId="{7C9E0072-2EBB-4885-9C4E-10E7ECE1168F}" type="presParOf" srcId="{8B6D6132-05D9-448D-AA7A-427F790B7879}" destId="{F826FE08-3A74-478D-B579-0D1E0F1C664E}" srcOrd="3" destOrd="0" presId="urn:microsoft.com/office/officeart/2005/8/layout/architecture"/>
    <dgm:cxn modelId="{A7645C72-41B2-4B91-9EE0-05E0BDA433AE}" type="presParOf" srcId="{8B6D6132-05D9-448D-AA7A-427F790B7879}" destId="{D79E16E9-8210-46C6-AA20-F2CBBE9A1F4B}" srcOrd="4" destOrd="0" presId="urn:microsoft.com/office/officeart/2005/8/layout/architecture"/>
    <dgm:cxn modelId="{83EFBFEA-176E-4A17-9E56-A8B2C6BDE6C8}" type="presParOf" srcId="{D79E16E9-8210-46C6-AA20-F2CBBE9A1F4B}" destId="{0F3EC4F2-1C87-4090-A64F-FD995EE658FC}" srcOrd="0" destOrd="0" presId="urn:microsoft.com/office/officeart/2005/8/layout/architecture"/>
    <dgm:cxn modelId="{D638F683-011D-4299-85E1-4F0D8DCD03D9}" type="presParOf" srcId="{D79E16E9-8210-46C6-AA20-F2CBBE9A1F4B}" destId="{64780256-AEFA-401A-8866-887079F34909}" srcOrd="1" destOrd="0" presId="urn:microsoft.com/office/officeart/2005/8/layout/architecture"/>
    <dgm:cxn modelId="{40582CFE-EF75-41F8-A6CD-B94B5FC6354B}" type="presParOf" srcId="{8B6D6132-05D9-448D-AA7A-427F790B7879}" destId="{661CD28E-E239-4E4B-9672-E1FAA60535BE}" srcOrd="5" destOrd="0" presId="urn:microsoft.com/office/officeart/2005/8/layout/architecture"/>
    <dgm:cxn modelId="{2A6D99BB-A56F-4816-A13E-2934047CF8B8}" type="presParOf" srcId="{8B6D6132-05D9-448D-AA7A-427F790B7879}" destId="{05B15FA1-5254-49D9-ADAA-F378B3D794B2}" srcOrd="6" destOrd="0" presId="urn:microsoft.com/office/officeart/2005/8/layout/architecture"/>
    <dgm:cxn modelId="{5D94C969-2071-4434-BF62-16AC8B7F16E5}" type="presParOf" srcId="{05B15FA1-5254-49D9-ADAA-F378B3D794B2}" destId="{60B32602-56B3-4D52-AF21-DD524DE3B74B}" srcOrd="0" destOrd="0" presId="urn:microsoft.com/office/officeart/2005/8/layout/architecture"/>
    <dgm:cxn modelId="{532E4855-0074-4D8B-90F3-E499C1D21D30}" type="presParOf" srcId="{05B15FA1-5254-49D9-ADAA-F378B3D794B2}" destId="{4FB91D06-8D9B-4DE2-BD9F-7DC219F9F50D}"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3832C-A400-4003-AD8E-44DFB526EF6E}">
      <dsp:nvSpPr>
        <dsp:cNvPr id="0" name=""/>
        <dsp:cNvSpPr/>
      </dsp:nvSpPr>
      <dsp:spPr>
        <a:xfrm rot="10800000">
          <a:off x="2355151" y="0"/>
          <a:ext cx="8935642" cy="721910"/>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342"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Please note that video and speaking capability has been disabled for attendees.</a:t>
          </a:r>
        </a:p>
      </dsp:txBody>
      <dsp:txXfrm rot="10800000">
        <a:off x="2535628" y="0"/>
        <a:ext cx="8755165" cy="721910"/>
      </dsp:txXfrm>
    </dsp:sp>
    <dsp:sp modelId="{599EFAD3-3EC2-4561-B4C1-1D4B7259EC6D}">
      <dsp:nvSpPr>
        <dsp:cNvPr id="0" name=""/>
        <dsp:cNvSpPr/>
      </dsp:nvSpPr>
      <dsp:spPr>
        <a:xfrm>
          <a:off x="2128658" y="118976"/>
          <a:ext cx="488191" cy="488191"/>
        </a:xfrm>
        <a:prstGeom prst="ellipse">
          <a:avLst/>
        </a:prstGeom>
        <a:blipFill>
          <a:blip xmlns:r="http://schemas.openxmlformats.org/officeDocument/2006/relationships" r:embed="rId1"/>
          <a:srcRect/>
          <a:stretch>
            <a:fillRect/>
          </a:stretch>
        </a:blip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09EE566-FBC4-4904-8E19-1B2404B102F8}">
      <dsp:nvSpPr>
        <dsp:cNvPr id="0" name=""/>
        <dsp:cNvSpPr/>
      </dsp:nvSpPr>
      <dsp:spPr>
        <a:xfrm rot="10800000">
          <a:off x="2372754" y="904504"/>
          <a:ext cx="8935642" cy="721910"/>
        </a:xfrm>
        <a:prstGeom prst="homePlate">
          <a:avLst/>
        </a:prstGeom>
        <a:solidFill>
          <a:schemeClr val="accent4">
            <a:hueOff val="-709338"/>
            <a:satOff val="-402"/>
            <a:lumOff val="-3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342" tIns="53340" rIns="99568" bIns="53340" numCol="1" spcCol="1270" anchor="ctr" anchorCtr="0">
          <a:noAutofit/>
        </a:bodyPr>
        <a:lstStyle/>
        <a:p>
          <a:pPr marL="0" lvl="0" indent="0" algn="l" defTabSz="622300" rtl="0">
            <a:lnSpc>
              <a:spcPct val="90000"/>
            </a:lnSpc>
            <a:spcBef>
              <a:spcPct val="0"/>
            </a:spcBef>
            <a:spcAft>
              <a:spcPct val="35000"/>
            </a:spcAft>
            <a:buNone/>
          </a:pPr>
          <a:r>
            <a:rPr lang="en-US" sz="1400" kern="1200" baseline="0">
              <a:latin typeface="Calibri"/>
              <a:cs typeface="Calibri"/>
            </a:rPr>
            <a:t>If you have questions during </a:t>
          </a:r>
          <a:r>
            <a:rPr lang="en-US" sz="1400" kern="1200" baseline="0">
              <a:solidFill>
                <a:schemeClr val="bg1"/>
              </a:solidFill>
              <a:latin typeface="Calibri"/>
              <a:cs typeface="Calibri"/>
            </a:rPr>
            <a:t>this webinar, you can use the chat feature and all questions and answers will be posted to the Q&amp;A Spreadsheet at a future date to the Infrastructure</a:t>
          </a:r>
          <a:r>
            <a:rPr lang="en-US" sz="1400" kern="1200">
              <a:solidFill>
                <a:schemeClr val="bg1"/>
              </a:solidFill>
              <a:latin typeface="Calibri"/>
              <a:cs typeface="Calibri"/>
            </a:rPr>
            <a:t> </a:t>
          </a:r>
          <a:r>
            <a:rPr lang="en-US" sz="1400" kern="1200" err="1">
              <a:solidFill>
                <a:schemeClr val="bg1"/>
              </a:solidFill>
              <a:latin typeface="Calibri"/>
              <a:cs typeface="Calibri"/>
            </a:rPr>
            <a:t>eXCHANGE</a:t>
          </a:r>
          <a:r>
            <a:rPr lang="en-US" sz="1400" kern="1200">
              <a:solidFill>
                <a:schemeClr val="bg1"/>
              </a:solidFill>
              <a:latin typeface="Calibri"/>
              <a:cs typeface="Calibri"/>
            </a:rPr>
            <a:t> website under DE-FOA-0003066</a:t>
          </a:r>
          <a:r>
            <a:rPr lang="en-US" sz="1400" kern="1200" baseline="0">
              <a:solidFill>
                <a:schemeClr val="bg1"/>
              </a:solidFill>
              <a:latin typeface="Calibri"/>
              <a:cs typeface="Calibri"/>
            </a:rPr>
            <a:t>. </a:t>
          </a:r>
          <a:endParaRPr lang="en-US" sz="1400" kern="1200">
            <a:solidFill>
              <a:schemeClr val="bg1"/>
            </a:solidFill>
            <a:latin typeface="Calibri"/>
            <a:cs typeface="Calibri"/>
          </a:endParaRPr>
        </a:p>
      </dsp:txBody>
      <dsp:txXfrm rot="10800000">
        <a:off x="2553231" y="904504"/>
        <a:ext cx="8755165" cy="721910"/>
      </dsp:txXfrm>
    </dsp:sp>
    <dsp:sp modelId="{B42BC4F3-02E6-4612-9265-41F9B6AA65AF}">
      <dsp:nvSpPr>
        <dsp:cNvPr id="0" name=""/>
        <dsp:cNvSpPr/>
      </dsp:nvSpPr>
      <dsp:spPr>
        <a:xfrm>
          <a:off x="2128658" y="1021363"/>
          <a:ext cx="488191" cy="488191"/>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sp:spPr>
      <dsp:style>
        <a:lnRef idx="2">
          <a:scrgbClr r="0" g="0" b="0"/>
        </a:lnRef>
        <a:fillRef idx="1">
          <a:scrgbClr r="0" g="0" b="0"/>
        </a:fillRef>
        <a:effectRef idx="0">
          <a:scrgbClr r="0" g="0" b="0"/>
        </a:effectRef>
        <a:fontRef idx="minor"/>
      </dsp:style>
    </dsp:sp>
    <dsp:sp modelId="{9D3754C6-EEB3-4A53-86F4-B91EC63573A3}">
      <dsp:nvSpPr>
        <dsp:cNvPr id="0" name=""/>
        <dsp:cNvSpPr/>
      </dsp:nvSpPr>
      <dsp:spPr>
        <a:xfrm rot="10800000">
          <a:off x="2372754" y="1806892"/>
          <a:ext cx="8935642" cy="721910"/>
        </a:xfrm>
        <a:prstGeom prst="homePlate">
          <a:avLst/>
        </a:prstGeom>
        <a:solidFill>
          <a:schemeClr val="accent4">
            <a:hueOff val="-1418676"/>
            <a:satOff val="-804"/>
            <a:lumOff val="-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342" tIns="53340" rIns="99568"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baseline="0">
              <a:latin typeface="Calibri" panose="020F0502020204030204" pitchFamily="34" charset="0"/>
              <a:cs typeface="Calibri" panose="020F0502020204030204" pitchFamily="34" charset="0"/>
            </a:rPr>
            <a:t>Live questions will not be answered during the webinar itself.</a:t>
          </a:r>
          <a:endParaRPr lang="en-US" sz="1400" kern="1200">
            <a:latin typeface="Calibri" panose="020F0502020204030204" pitchFamily="34" charset="0"/>
            <a:cs typeface="Calibri" panose="020F0502020204030204" pitchFamily="34" charset="0"/>
          </a:endParaRPr>
        </a:p>
      </dsp:txBody>
      <dsp:txXfrm rot="10800000">
        <a:off x="2553231" y="1806892"/>
        <a:ext cx="8755165" cy="721910"/>
      </dsp:txXfrm>
    </dsp:sp>
    <dsp:sp modelId="{13988E5C-E8D8-4F59-95F2-DEE4A0A851C6}">
      <dsp:nvSpPr>
        <dsp:cNvPr id="0" name=""/>
        <dsp:cNvSpPr/>
      </dsp:nvSpPr>
      <dsp:spPr>
        <a:xfrm>
          <a:off x="2128658" y="1923751"/>
          <a:ext cx="488191" cy="488191"/>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sp:spPr>
      <dsp:style>
        <a:lnRef idx="2">
          <a:scrgbClr r="0" g="0" b="0"/>
        </a:lnRef>
        <a:fillRef idx="1">
          <a:scrgbClr r="0" g="0" b="0"/>
        </a:fillRef>
        <a:effectRef idx="0">
          <a:scrgbClr r="0" g="0" b="0"/>
        </a:effectRef>
        <a:fontRef idx="minor"/>
      </dsp:style>
    </dsp:sp>
    <dsp:sp modelId="{7FBE6EF8-3A1E-43E9-BA66-895F44B489DB}">
      <dsp:nvSpPr>
        <dsp:cNvPr id="0" name=""/>
        <dsp:cNvSpPr/>
      </dsp:nvSpPr>
      <dsp:spPr>
        <a:xfrm rot="10800000">
          <a:off x="2372754" y="2709280"/>
          <a:ext cx="8935642" cy="721910"/>
        </a:xfrm>
        <a:prstGeom prst="homePlate">
          <a:avLst/>
        </a:prstGeom>
        <a:solidFill>
          <a:schemeClr val="accent4">
            <a:hueOff val="-2128013"/>
            <a:satOff val="-1205"/>
            <a:lumOff val="-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342"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baseline="0">
              <a:latin typeface="Calibri" panose="020F0502020204030204" pitchFamily="34" charset="0"/>
              <a:cs typeface="Calibri" panose="020F0502020204030204" pitchFamily="34" charset="0"/>
            </a:rPr>
            <a:t>Please be careful not to submit any language that might be business sensitive, proprietary or confidential.</a:t>
          </a:r>
          <a:r>
            <a:rPr lang="en-US" sz="1400" kern="1200">
              <a:latin typeface="Calibri" panose="020F0502020204030204" pitchFamily="34" charset="0"/>
              <a:cs typeface="Calibri" panose="020F0502020204030204" pitchFamily="34" charset="0"/>
            </a:rPr>
            <a:t> </a:t>
          </a:r>
        </a:p>
      </dsp:txBody>
      <dsp:txXfrm rot="10800000">
        <a:off x="2553231" y="2709280"/>
        <a:ext cx="8755165" cy="721910"/>
      </dsp:txXfrm>
    </dsp:sp>
    <dsp:sp modelId="{1F935C38-A320-47FF-88DB-E9E9E9AADCE3}">
      <dsp:nvSpPr>
        <dsp:cNvPr id="0" name=""/>
        <dsp:cNvSpPr/>
      </dsp:nvSpPr>
      <dsp:spPr>
        <a:xfrm>
          <a:off x="2128658" y="2826139"/>
          <a:ext cx="488191" cy="488191"/>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sp:spPr>
      <dsp:style>
        <a:lnRef idx="2">
          <a:scrgbClr r="0" g="0" b="0"/>
        </a:lnRef>
        <a:fillRef idx="1">
          <a:scrgbClr r="0" g="0" b="0"/>
        </a:fillRef>
        <a:effectRef idx="0">
          <a:scrgbClr r="0" g="0" b="0"/>
        </a:effectRef>
        <a:fontRef idx="minor"/>
      </dsp:style>
    </dsp:sp>
    <dsp:sp modelId="{449DA037-0937-4634-AF76-F40A82417AF8}">
      <dsp:nvSpPr>
        <dsp:cNvPr id="0" name=""/>
        <dsp:cNvSpPr/>
      </dsp:nvSpPr>
      <dsp:spPr>
        <a:xfrm rot="10800000">
          <a:off x="2372754" y="3611667"/>
          <a:ext cx="8935642" cy="721910"/>
        </a:xfrm>
        <a:prstGeom prst="homePlate">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342"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baseline="0">
              <a:latin typeface="Calibri" panose="020F0502020204030204" pitchFamily="34" charset="0"/>
              <a:cs typeface="Calibri" panose="020F0502020204030204" pitchFamily="34" charset="0"/>
            </a:rPr>
            <a:t>A copy of today’s slides will be posted on Infrastructure </a:t>
          </a:r>
          <a:r>
            <a:rPr lang="en-US" sz="1400" kern="1200" baseline="0" err="1">
              <a:latin typeface="Calibri" panose="020F0502020204030204" pitchFamily="34" charset="0"/>
              <a:cs typeface="Calibri" panose="020F0502020204030204" pitchFamily="34" charset="0"/>
            </a:rPr>
            <a:t>eXCHANGE</a:t>
          </a:r>
          <a:r>
            <a:rPr lang="en-US" sz="1400" kern="1200" baseline="0">
              <a:latin typeface="Calibri" panose="020F0502020204030204" pitchFamily="34" charset="0"/>
              <a:cs typeface="Calibri" panose="020F0502020204030204" pitchFamily="34" charset="0"/>
            </a:rPr>
            <a:t> within 2-3 business days of the webinar.</a:t>
          </a:r>
          <a:endParaRPr lang="en-US" sz="1400" kern="1200">
            <a:latin typeface="Calibri" panose="020F0502020204030204" pitchFamily="34" charset="0"/>
            <a:cs typeface="Calibri" panose="020F0502020204030204" pitchFamily="34" charset="0"/>
          </a:endParaRPr>
        </a:p>
      </dsp:txBody>
      <dsp:txXfrm rot="10800000">
        <a:off x="2553231" y="3611667"/>
        <a:ext cx="8755165" cy="721910"/>
      </dsp:txXfrm>
    </dsp:sp>
    <dsp:sp modelId="{B3152F53-CA5C-4342-9999-F9136235FFFB}">
      <dsp:nvSpPr>
        <dsp:cNvPr id="0" name=""/>
        <dsp:cNvSpPr/>
      </dsp:nvSpPr>
      <dsp:spPr>
        <a:xfrm>
          <a:off x="2128658" y="3728527"/>
          <a:ext cx="488191" cy="488191"/>
        </a:xfrm>
        <a:prstGeom prst="ellipse">
          <a:avLst/>
        </a:prstGeom>
        <a:blipFill>
          <a:blip xmlns:r="http://schemas.openxmlformats.org/officeDocument/2006/relationships" r:embed="rId1"/>
          <a:srcRect/>
          <a:stretch>
            <a:fillRect/>
          </a:stretch>
        </a:blipFill>
        <a:ln w="9525" cap="flat" cmpd="sng" algn="ctr">
          <a:solidFill>
            <a:srgbClr val="00000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EE566-FBC4-4904-8E19-1B2404B102F8}">
      <dsp:nvSpPr>
        <dsp:cNvPr id="0" name=""/>
        <dsp:cNvSpPr/>
      </dsp:nvSpPr>
      <dsp:spPr>
        <a:xfrm rot="10800000">
          <a:off x="2219880" y="182608"/>
          <a:ext cx="8152391" cy="984599"/>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4181" tIns="72390" rIns="135128" bIns="72390" numCol="1" spcCol="1270" anchor="ctr" anchorCtr="0">
          <a:noAutofit/>
        </a:bodyPr>
        <a:lstStyle/>
        <a:p>
          <a:pPr marL="0" lvl="0" indent="0" algn="l" defTabSz="844550" rtl="0">
            <a:lnSpc>
              <a:spcPct val="90000"/>
            </a:lnSpc>
            <a:spcBef>
              <a:spcPct val="0"/>
            </a:spcBef>
            <a:spcAft>
              <a:spcPct val="35000"/>
            </a:spcAft>
            <a:buNone/>
          </a:pPr>
          <a:r>
            <a:rPr lang="en-US" sz="1900" kern="1200">
              <a:latin typeface="Calibri" panose="020F0502020204030204" pitchFamily="34" charset="0"/>
              <a:ea typeface="Times New Roman" panose="02020603050405020304" pitchFamily="18" charset="0"/>
              <a:cs typeface="Times New Roman" panose="02020603050405020304" pitchFamily="18" charset="0"/>
            </a:rPr>
            <a:t>Joining the Teaming List DOES NOT commit you or your organization to applying for this program or serving as a subrecipient or partner.</a:t>
          </a:r>
          <a:endParaRPr lang="en-US" sz="1900" kern="1200">
            <a:latin typeface="Calibri"/>
            <a:cs typeface="Calibri"/>
          </a:endParaRPr>
        </a:p>
      </dsp:txBody>
      <dsp:txXfrm rot="10800000">
        <a:off x="2466030" y="182608"/>
        <a:ext cx="7906241" cy="984599"/>
      </dsp:txXfrm>
    </dsp:sp>
    <dsp:sp modelId="{B42BC4F3-02E6-4612-9265-41F9B6AA65AF}">
      <dsp:nvSpPr>
        <dsp:cNvPr id="0" name=""/>
        <dsp:cNvSpPr/>
      </dsp:nvSpPr>
      <dsp:spPr>
        <a:xfrm>
          <a:off x="1886962" y="160095"/>
          <a:ext cx="665835" cy="665835"/>
        </a:xfrm>
        <a:prstGeom prst="ellipse">
          <a:avLst/>
        </a:prstGeom>
        <a:blipFill>
          <a:blip xmlns:r="http://schemas.openxmlformats.org/officeDocument/2006/relationships" r:embed="rId1"/>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D3754C6-EEB3-4A53-86F4-B91EC63573A3}">
      <dsp:nvSpPr>
        <dsp:cNvPr id="0" name=""/>
        <dsp:cNvSpPr/>
      </dsp:nvSpPr>
      <dsp:spPr>
        <a:xfrm rot="10800000">
          <a:off x="2219880" y="1273221"/>
          <a:ext cx="8152391" cy="984599"/>
        </a:xfrm>
        <a:prstGeom prst="homePlate">
          <a:avLst/>
        </a:prstGeom>
        <a:solidFill>
          <a:schemeClr val="accent3">
            <a:hueOff val="54818"/>
            <a:satOff val="0"/>
            <a:lumOff val="-6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4181" tIns="72390" rIns="135128" bIns="72390" numCol="1" spcCol="1270" anchor="ctr" anchorCtr="0">
          <a:noAutofit/>
        </a:bodyPr>
        <a:lstStyle/>
        <a:p>
          <a:pPr marL="0" lvl="0" indent="0" algn="l" defTabSz="844550">
            <a:lnSpc>
              <a:spcPct val="90000"/>
            </a:lnSpc>
            <a:spcBef>
              <a:spcPct val="0"/>
            </a:spcBef>
            <a:spcAft>
              <a:spcPct val="35000"/>
            </a:spcAft>
            <a:buFont typeface="Wingdings" panose="05000000000000000000" pitchFamily="2" charset="2"/>
            <a:buNone/>
          </a:pPr>
          <a:r>
            <a:rPr lang="en-US" sz="1900" kern="1200" baseline="0">
              <a:latin typeface="Calibri" panose="020F0502020204030204" pitchFamily="34" charset="0"/>
              <a:cs typeface="Calibri" panose="020F0502020204030204" pitchFamily="34" charset="0"/>
            </a:rPr>
            <a:t>Joining the Teaming List DOES NOT serve as a Letter of Intent or full application. Applicants must submit those through </a:t>
          </a:r>
          <a:r>
            <a:rPr lang="en-US" sz="1900" kern="1200" baseline="0" err="1">
              <a:latin typeface="Calibri" panose="020F0502020204030204" pitchFamily="34" charset="0"/>
              <a:cs typeface="Calibri" panose="020F0502020204030204" pitchFamily="34" charset="0"/>
            </a:rPr>
            <a:t>eXCHANGE</a:t>
          </a:r>
          <a:r>
            <a:rPr lang="en-US" sz="1900" kern="1200" baseline="0">
              <a:latin typeface="Calibri" panose="020F0502020204030204" pitchFamily="34" charset="0"/>
              <a:cs typeface="Calibri" panose="020F0502020204030204" pitchFamily="34" charset="0"/>
            </a:rPr>
            <a:t>.</a:t>
          </a:r>
          <a:endParaRPr lang="en-US" sz="1900" kern="1200">
            <a:latin typeface="Calibri" panose="020F0502020204030204" pitchFamily="34" charset="0"/>
            <a:cs typeface="Calibri" panose="020F0502020204030204" pitchFamily="34" charset="0"/>
          </a:endParaRPr>
        </a:p>
      </dsp:txBody>
      <dsp:txXfrm rot="10800000">
        <a:off x="2466030" y="1273221"/>
        <a:ext cx="7906241" cy="984599"/>
      </dsp:txXfrm>
    </dsp:sp>
    <dsp:sp modelId="{13988E5C-E8D8-4F59-95F2-DEE4A0A851C6}">
      <dsp:nvSpPr>
        <dsp:cNvPr id="0" name=""/>
        <dsp:cNvSpPr/>
      </dsp:nvSpPr>
      <dsp:spPr>
        <a:xfrm>
          <a:off x="1886962" y="1432603"/>
          <a:ext cx="665835" cy="665835"/>
        </a:xfrm>
        <a:prstGeom prst="ellipse">
          <a:avLst/>
        </a:prstGeom>
        <a:blipFill>
          <a:blip xmlns:r="http://schemas.openxmlformats.org/officeDocument/2006/relationships" r:embed="rId1"/>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FBE6EF8-3A1E-43E9-BA66-895F44B489DB}">
      <dsp:nvSpPr>
        <dsp:cNvPr id="0" name=""/>
        <dsp:cNvSpPr/>
      </dsp:nvSpPr>
      <dsp:spPr>
        <a:xfrm rot="10800000">
          <a:off x="2219880" y="2545729"/>
          <a:ext cx="8152391" cy="984599"/>
        </a:xfrm>
        <a:prstGeom prst="homePlate">
          <a:avLst/>
        </a:prstGeom>
        <a:solidFill>
          <a:schemeClr val="accent3">
            <a:hueOff val="109636"/>
            <a:satOff val="0"/>
            <a:lumOff val="-1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4181" tIns="72390" rIns="135128" bIns="72390" numCol="1" spcCol="1270" anchor="ctr" anchorCtr="0">
          <a:noAutofit/>
        </a:bodyPr>
        <a:lstStyle/>
        <a:p>
          <a:pPr marL="0" lvl="0" indent="0" algn="l" defTabSz="844550">
            <a:lnSpc>
              <a:spcPct val="90000"/>
            </a:lnSpc>
            <a:spcBef>
              <a:spcPct val="0"/>
            </a:spcBef>
            <a:spcAft>
              <a:spcPct val="35000"/>
            </a:spcAft>
            <a:buNone/>
          </a:pPr>
          <a:r>
            <a:rPr lang="en-US" sz="1900" b="0" i="0" u="none" strike="noStrike" kern="1200">
              <a:effectLst/>
              <a:latin typeface="Calibri" panose="020F0502020204030204" pitchFamily="34" charset="0"/>
            </a:rPr>
            <a:t>DOE is not endorsing, sponsoring, or otherwise evaluating the qualifications of the individuals and organizations that are self-identifying themselves for placement on this Teaming Partner List</a:t>
          </a:r>
          <a:endParaRPr lang="en-US" sz="1900" kern="1200">
            <a:latin typeface="Calibri" panose="020F0502020204030204" pitchFamily="34" charset="0"/>
            <a:cs typeface="Calibri" panose="020F0502020204030204" pitchFamily="34" charset="0"/>
          </a:endParaRPr>
        </a:p>
      </dsp:txBody>
      <dsp:txXfrm rot="10800000">
        <a:off x="2466030" y="2545729"/>
        <a:ext cx="7906241" cy="984599"/>
      </dsp:txXfrm>
    </dsp:sp>
    <dsp:sp modelId="{1F935C38-A320-47FF-88DB-E9E9E9AADCE3}">
      <dsp:nvSpPr>
        <dsp:cNvPr id="0" name=""/>
        <dsp:cNvSpPr/>
      </dsp:nvSpPr>
      <dsp:spPr>
        <a:xfrm>
          <a:off x="1886962" y="2705111"/>
          <a:ext cx="665835" cy="665835"/>
        </a:xfrm>
        <a:prstGeom prst="ellipse">
          <a:avLst/>
        </a:prstGeom>
        <a:blipFill>
          <a:blip xmlns:r="http://schemas.openxmlformats.org/officeDocument/2006/relationships" r:embed="rId1"/>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9DA037-0937-4634-AF76-F40A82417AF8}">
      <dsp:nvSpPr>
        <dsp:cNvPr id="0" name=""/>
        <dsp:cNvSpPr/>
      </dsp:nvSpPr>
      <dsp:spPr>
        <a:xfrm rot="10800000">
          <a:off x="2219880" y="3818237"/>
          <a:ext cx="8152391" cy="984599"/>
        </a:xfrm>
        <a:prstGeom prst="homePlate">
          <a:avLst/>
        </a:prstGeom>
        <a:solidFill>
          <a:schemeClr val="accent3">
            <a:hueOff val="164454"/>
            <a:satOff val="0"/>
            <a:lumOff val="-182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4181" tIns="72390" rIns="135128" bIns="72390" numCol="1" spcCol="1270" anchor="ctr" anchorCtr="0">
          <a:noAutofit/>
        </a:bodyPr>
        <a:lstStyle/>
        <a:p>
          <a:pPr marL="0" lvl="0" indent="0" algn="l" defTabSz="844550">
            <a:lnSpc>
              <a:spcPct val="90000"/>
            </a:lnSpc>
            <a:spcBef>
              <a:spcPct val="0"/>
            </a:spcBef>
            <a:spcAft>
              <a:spcPct val="35000"/>
            </a:spcAft>
            <a:buNone/>
          </a:pPr>
          <a:r>
            <a:rPr lang="en-US" sz="1900" b="0" i="0" kern="1200"/>
            <a:t>By submitting a request to be included on the Teaming Partner List, the requesting organization consents to the publication of the above-referenced information.</a:t>
          </a:r>
          <a:endParaRPr lang="en-US" sz="1900" kern="1200">
            <a:latin typeface="Calibri" panose="020F0502020204030204" pitchFamily="34" charset="0"/>
            <a:cs typeface="Calibri" panose="020F0502020204030204" pitchFamily="34" charset="0"/>
          </a:endParaRPr>
        </a:p>
      </dsp:txBody>
      <dsp:txXfrm rot="10800000">
        <a:off x="2466030" y="3818237"/>
        <a:ext cx="7906241" cy="984599"/>
      </dsp:txXfrm>
    </dsp:sp>
    <dsp:sp modelId="{B3152F53-CA5C-4342-9999-F9136235FFFB}">
      <dsp:nvSpPr>
        <dsp:cNvPr id="0" name=""/>
        <dsp:cNvSpPr/>
      </dsp:nvSpPr>
      <dsp:spPr>
        <a:xfrm>
          <a:off x="1886962" y="3977619"/>
          <a:ext cx="665835" cy="665835"/>
        </a:xfrm>
        <a:prstGeom prst="ellipse">
          <a:avLst/>
        </a:prstGeom>
        <a:blipFill>
          <a:blip xmlns:r="http://schemas.openxmlformats.org/officeDocument/2006/relationships" r:embed="rId1"/>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FBB69-9EF7-4E83-9A13-FEFD9FC4A890}">
      <dsp:nvSpPr>
        <dsp:cNvPr id="0" name=""/>
        <dsp:cNvSpPr/>
      </dsp:nvSpPr>
      <dsp:spPr>
        <a:xfrm>
          <a:off x="4373" y="4003"/>
          <a:ext cx="2629933" cy="1051973"/>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Cash Cost Share</a:t>
          </a:r>
        </a:p>
      </dsp:txBody>
      <dsp:txXfrm>
        <a:off x="4373" y="4003"/>
        <a:ext cx="2629933" cy="1051973"/>
      </dsp:txXfrm>
    </dsp:sp>
    <dsp:sp modelId="{09CC677D-ECE6-481B-A2B6-7FFC0AD38008}">
      <dsp:nvSpPr>
        <dsp:cNvPr id="0" name=""/>
        <dsp:cNvSpPr/>
      </dsp:nvSpPr>
      <dsp:spPr>
        <a:xfrm>
          <a:off x="4373" y="1055977"/>
          <a:ext cx="2629933" cy="22838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cs typeface="Calibri" panose="020F0502020204030204" pitchFamily="34" charset="0"/>
            </a:rPr>
            <a:t>Encompasses all contributions to the project made by the recipient or subrecipient(s), for costs incurred and paid for during the project.</a:t>
          </a:r>
          <a:endParaRPr lang="en-US" sz="1800" kern="1200">
            <a:latin typeface="Calibri" panose="020F0502020204030204" pitchFamily="34" charset="0"/>
            <a:cs typeface="Calibri" panose="020F0502020204030204" pitchFamily="34" charset="0"/>
          </a:endParaRPr>
        </a:p>
      </dsp:txBody>
      <dsp:txXfrm>
        <a:off x="4373" y="1055977"/>
        <a:ext cx="2629933" cy="2283840"/>
      </dsp:txXfrm>
    </dsp:sp>
    <dsp:sp modelId="{6593CA3F-9D21-4B51-B0F0-7335583D88C3}">
      <dsp:nvSpPr>
        <dsp:cNvPr id="0" name=""/>
        <dsp:cNvSpPr/>
      </dsp:nvSpPr>
      <dsp:spPr>
        <a:xfrm>
          <a:off x="3002498" y="4003"/>
          <a:ext cx="2629933" cy="1051973"/>
        </a:xfrm>
        <a:prstGeom prst="rect">
          <a:avLst/>
        </a:prstGeom>
        <a:solidFill>
          <a:schemeClr val="accent4">
            <a:hueOff val="-945784"/>
            <a:satOff val="-536"/>
            <a:lumOff val="-458"/>
            <a:alphaOff val="0"/>
          </a:schemeClr>
        </a:solidFill>
        <a:ln w="25400" cap="flat" cmpd="sng" algn="ctr">
          <a:solidFill>
            <a:schemeClr val="accent4">
              <a:hueOff val="-945784"/>
              <a:satOff val="-53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In-Kind Cost Share</a:t>
          </a:r>
        </a:p>
      </dsp:txBody>
      <dsp:txXfrm>
        <a:off x="3002498" y="4003"/>
        <a:ext cx="2629933" cy="1051973"/>
      </dsp:txXfrm>
    </dsp:sp>
    <dsp:sp modelId="{68274F49-FCBC-4BA2-B990-1F94D70784E5}">
      <dsp:nvSpPr>
        <dsp:cNvPr id="0" name=""/>
        <dsp:cNvSpPr/>
      </dsp:nvSpPr>
      <dsp:spPr>
        <a:xfrm>
          <a:off x="3002498" y="1055977"/>
          <a:ext cx="2629933" cy="2283840"/>
        </a:xfrm>
        <a:prstGeom prst="rect">
          <a:avLst/>
        </a:prstGeom>
        <a:solidFill>
          <a:schemeClr val="accent4">
            <a:tint val="40000"/>
            <a:alpha val="90000"/>
            <a:hueOff val="-1508850"/>
            <a:satOff val="-670"/>
            <a:lumOff val="-103"/>
            <a:alphaOff val="0"/>
          </a:schemeClr>
        </a:solidFill>
        <a:ln w="25400" cap="flat" cmpd="sng" algn="ctr">
          <a:solidFill>
            <a:schemeClr val="accent4">
              <a:tint val="40000"/>
              <a:alpha val="90000"/>
              <a:hueOff val="-1508850"/>
              <a:satOff val="-670"/>
              <a:lumOff val="-1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Calibri" panose="020F0502020204030204" pitchFamily="34" charset="0"/>
              <a:cs typeface="Calibri" panose="020F0502020204030204" pitchFamily="34" charset="0"/>
            </a:rPr>
            <a:t>Encompasses all contributions to the project made by the recipient or subrecipient(s) that do not involve a payment or reimbursement and represent donated items or services. </a:t>
          </a:r>
        </a:p>
      </dsp:txBody>
      <dsp:txXfrm>
        <a:off x="3002498" y="1055977"/>
        <a:ext cx="2629933" cy="2283840"/>
      </dsp:txXfrm>
    </dsp:sp>
    <dsp:sp modelId="{BD601C68-3892-4D7B-B193-92222A20F5D5}">
      <dsp:nvSpPr>
        <dsp:cNvPr id="0" name=""/>
        <dsp:cNvSpPr/>
      </dsp:nvSpPr>
      <dsp:spPr>
        <a:xfrm>
          <a:off x="6000622" y="4003"/>
          <a:ext cx="2629933" cy="1051973"/>
        </a:xfrm>
        <a:prstGeom prst="rect">
          <a:avLst/>
        </a:prstGeom>
        <a:solidFill>
          <a:schemeClr val="accent4">
            <a:hueOff val="-1891567"/>
            <a:satOff val="-1071"/>
            <a:lumOff val="-917"/>
            <a:alphaOff val="0"/>
          </a:schemeClr>
        </a:solidFill>
        <a:ln w="25400" cap="flat" cmpd="sng" algn="ctr">
          <a:solidFill>
            <a:schemeClr val="accent4">
              <a:hueOff val="-1891567"/>
              <a:satOff val="-1071"/>
              <a:lumOff val="-9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Funds from other Federal Sources</a:t>
          </a:r>
        </a:p>
      </dsp:txBody>
      <dsp:txXfrm>
        <a:off x="6000622" y="4003"/>
        <a:ext cx="2629933" cy="1051973"/>
      </dsp:txXfrm>
    </dsp:sp>
    <dsp:sp modelId="{5FED84A0-9CAB-403E-833B-5F375E2440CA}">
      <dsp:nvSpPr>
        <dsp:cNvPr id="0" name=""/>
        <dsp:cNvSpPr/>
      </dsp:nvSpPr>
      <dsp:spPr>
        <a:xfrm>
          <a:off x="6000622" y="1055977"/>
          <a:ext cx="2629933" cy="2283840"/>
        </a:xfrm>
        <a:prstGeom prst="rect">
          <a:avLst/>
        </a:prstGeom>
        <a:solidFill>
          <a:schemeClr val="accent4">
            <a:tint val="40000"/>
            <a:alpha val="90000"/>
            <a:hueOff val="-3017700"/>
            <a:satOff val="-1341"/>
            <a:lumOff val="-207"/>
            <a:alphaOff val="0"/>
          </a:schemeClr>
        </a:solidFill>
        <a:ln w="25400" cap="flat" cmpd="sng" algn="ctr">
          <a:solidFill>
            <a:schemeClr val="accent4">
              <a:tint val="40000"/>
              <a:alpha val="90000"/>
              <a:hueOff val="-3017700"/>
              <a:satOff val="-1341"/>
              <a:lumOff val="-2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Calibri" panose="020F0502020204030204" pitchFamily="34" charset="0"/>
              <a:cs typeface="Calibri" panose="020F0502020204030204" pitchFamily="34" charset="0"/>
            </a:rPr>
            <a:t>MAY NOT be counted as cost share - includes FFRDC subrecipients or any source not originally derived from federal funds. Cost sharing commitment letters from subrecipients must be provided with the original application.</a:t>
          </a:r>
        </a:p>
      </dsp:txBody>
      <dsp:txXfrm>
        <a:off x="6000622" y="1055977"/>
        <a:ext cx="2629933" cy="2283840"/>
      </dsp:txXfrm>
    </dsp:sp>
    <dsp:sp modelId="{A361B64E-DC4E-4199-8A48-3DF74E4C4F2B}">
      <dsp:nvSpPr>
        <dsp:cNvPr id="0" name=""/>
        <dsp:cNvSpPr/>
      </dsp:nvSpPr>
      <dsp:spPr>
        <a:xfrm>
          <a:off x="8998746" y="4003"/>
          <a:ext cx="2629933" cy="1051973"/>
        </a:xfrm>
        <a:prstGeom prst="rect">
          <a:avLst/>
        </a:prstGeom>
        <a:solidFill>
          <a:schemeClr val="accent4">
            <a:hueOff val="-2837351"/>
            <a:satOff val="-1607"/>
            <a:lumOff val="-1375"/>
            <a:alphaOff val="0"/>
          </a:schemeClr>
        </a:solidFill>
        <a:ln w="25400" cap="flat" cmpd="sng" algn="ctr">
          <a:solidFill>
            <a:schemeClr val="accent4">
              <a:hueOff val="-2837351"/>
              <a:satOff val="-1607"/>
              <a:lumOff val="-13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Tx/>
            <a:buNone/>
          </a:pPr>
          <a:r>
            <a:rPr lang="en-US" sz="1800" kern="1200">
              <a:latin typeface="Calibri" panose="020F0502020204030204" pitchFamily="34" charset="0"/>
              <a:cs typeface="Calibri" panose="020F0502020204030204" pitchFamily="34" charset="0"/>
            </a:rPr>
            <a:t>Fee or Profit</a:t>
          </a:r>
        </a:p>
      </dsp:txBody>
      <dsp:txXfrm>
        <a:off x="8998746" y="4003"/>
        <a:ext cx="2629933" cy="1051973"/>
      </dsp:txXfrm>
    </dsp:sp>
    <dsp:sp modelId="{595110AD-6A0C-46E1-A7A2-E005498E7734}">
      <dsp:nvSpPr>
        <dsp:cNvPr id="0" name=""/>
        <dsp:cNvSpPr/>
      </dsp:nvSpPr>
      <dsp:spPr>
        <a:xfrm>
          <a:off x="8998746" y="1055977"/>
          <a:ext cx="2629933" cy="2283840"/>
        </a:xfrm>
        <a:prstGeom prst="rect">
          <a:avLst/>
        </a:prstGeom>
        <a:solidFill>
          <a:schemeClr val="accent4">
            <a:tint val="40000"/>
            <a:alpha val="90000"/>
            <a:hueOff val="-4526549"/>
            <a:satOff val="-2011"/>
            <a:lumOff val="-310"/>
            <a:alphaOff val="0"/>
          </a:schemeClr>
        </a:solidFill>
        <a:ln w="25400" cap="flat" cmpd="sng" algn="ctr">
          <a:solidFill>
            <a:schemeClr val="accent4">
              <a:tint val="40000"/>
              <a:alpha val="90000"/>
              <a:hueOff val="-4526549"/>
              <a:satOff val="-2011"/>
              <a:lumOff val="-3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latin typeface="Calibri" panose="020F0502020204030204" pitchFamily="34" charset="0"/>
              <a:cs typeface="Calibri" panose="020F0502020204030204" pitchFamily="34" charset="0"/>
            </a:rPr>
            <a:t>Are NOT allowable as project costs (including cost share) under any resulting award. </a:t>
          </a:r>
        </a:p>
        <a:p>
          <a:pPr marL="114300" lvl="1" indent="-114300" algn="l" defTabSz="622300">
            <a:lnSpc>
              <a:spcPct val="90000"/>
            </a:lnSpc>
            <a:spcBef>
              <a:spcPct val="0"/>
            </a:spcBef>
            <a:spcAft>
              <a:spcPct val="15000"/>
            </a:spcAft>
            <a:buNone/>
          </a:pPr>
          <a:endParaRPr lang="en-US" sz="1400" kern="1200">
            <a:latin typeface="Calibri" panose="020F0502020204030204" pitchFamily="34" charset="0"/>
            <a:cs typeface="Calibri" panose="020F0502020204030204" pitchFamily="34" charset="0"/>
          </a:endParaRPr>
        </a:p>
      </dsp:txBody>
      <dsp:txXfrm>
        <a:off x="8998746" y="1055977"/>
        <a:ext cx="2629933" cy="22838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4D3F5-4E40-4A28-91F7-C23D6A7F3692}">
      <dsp:nvSpPr>
        <dsp:cNvPr id="0" name=""/>
        <dsp:cNvSpPr/>
      </dsp:nvSpPr>
      <dsp:spPr>
        <a:xfrm>
          <a:off x="8412121" y="1048485"/>
          <a:ext cx="2517562" cy="25176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74B5E-CDC7-4B87-B83A-C1F536A9ACC6}">
      <dsp:nvSpPr>
        <dsp:cNvPr id="0" name=""/>
        <dsp:cNvSpPr/>
      </dsp:nvSpPr>
      <dsp:spPr>
        <a:xfrm>
          <a:off x="8496327" y="1132423"/>
          <a:ext cx="2350228" cy="2349815"/>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effectLst/>
              <a:latin typeface="Calibri" panose="020F0502020204030204" pitchFamily="34" charset="0"/>
              <a:ea typeface="Times New Roman" panose="02020603050405020304" pitchFamily="18" charset="0"/>
              <a:cs typeface="Times New Roman" panose="02020603050405020304" pitchFamily="18" charset="0"/>
            </a:rPr>
            <a:t>Be submitted by the deadline stated in the FOA.</a:t>
          </a:r>
          <a:endParaRPr lang="en-US" sz="1800" kern="1200"/>
        </a:p>
      </dsp:txBody>
      <dsp:txXfrm>
        <a:off x="8832074" y="1468174"/>
        <a:ext cx="1678734" cy="1678313"/>
      </dsp:txXfrm>
    </dsp:sp>
    <dsp:sp modelId="{552DA034-522C-46FD-A1AA-0E95F55E0E2F}">
      <dsp:nvSpPr>
        <dsp:cNvPr id="0" name=""/>
        <dsp:cNvSpPr/>
      </dsp:nvSpPr>
      <dsp:spPr>
        <a:xfrm rot="2700000">
          <a:off x="5799536" y="1048308"/>
          <a:ext cx="2517603" cy="2517603"/>
        </a:xfrm>
        <a:prstGeom prst="teardrop">
          <a:avLst>
            <a:gd name="adj" fmla="val 100000"/>
          </a:avLst>
        </a:prstGeom>
        <a:solidFill>
          <a:schemeClr val="accent4">
            <a:hueOff val="-945784"/>
            <a:satOff val="-53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A995A-30B7-4894-A9D6-3BEB3D54BF67}">
      <dsp:nvSpPr>
        <dsp:cNvPr id="0" name=""/>
        <dsp:cNvSpPr/>
      </dsp:nvSpPr>
      <dsp:spPr>
        <a:xfrm>
          <a:off x="5894559" y="1132423"/>
          <a:ext cx="2350228" cy="2349815"/>
        </a:xfrm>
        <a:prstGeom prst="ellipse">
          <a:avLst/>
        </a:prstGeom>
        <a:solidFill>
          <a:schemeClr val="lt1">
            <a:alpha val="90000"/>
            <a:hueOff val="0"/>
            <a:satOff val="0"/>
            <a:lumOff val="0"/>
            <a:alphaOff val="0"/>
          </a:schemeClr>
        </a:solidFill>
        <a:ln w="25400" cap="flat" cmpd="sng" algn="ctr">
          <a:solidFill>
            <a:schemeClr val="accent4">
              <a:hueOff val="-945784"/>
              <a:satOff val="-53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Calibri" panose="020F0502020204030204" pitchFamily="34" charset="0"/>
              <a:ea typeface="Times New Roman" panose="02020603050405020304" pitchFamily="18" charset="0"/>
              <a:cs typeface="Times New Roman" panose="02020603050405020304" pitchFamily="18" charset="0"/>
            </a:rPr>
            <a:t>Be successfully uploaded in Infrastructure </a:t>
          </a:r>
          <a:r>
            <a:rPr lang="en-US" sz="1800" kern="1200" err="1">
              <a:effectLst/>
              <a:latin typeface="Calibri" panose="020F0502020204030204" pitchFamily="34" charset="0"/>
              <a:ea typeface="Times New Roman" panose="02020603050405020304" pitchFamily="18" charset="0"/>
              <a:cs typeface="Times New Roman" panose="02020603050405020304" pitchFamily="18" charset="0"/>
            </a:rPr>
            <a:t>eXCHANGE</a:t>
          </a:r>
          <a:r>
            <a:rPr lang="en-US" sz="1800" kern="1200">
              <a:effectLst/>
              <a:latin typeface="Calibri" panose="020F0502020204030204" pitchFamily="34" charset="0"/>
              <a:ea typeface="Times New Roman" panose="02020603050405020304" pitchFamily="18" charset="0"/>
              <a:cs typeface="Times New Roman" panose="02020603050405020304" pitchFamily="18" charset="0"/>
            </a:rPr>
            <a:t>, including clicking the “Submit” button.</a:t>
          </a:r>
          <a:endParaRPr lang="en-US" sz="1800" kern="1200"/>
        </a:p>
      </dsp:txBody>
      <dsp:txXfrm>
        <a:off x="6230306" y="1468174"/>
        <a:ext cx="1678734" cy="1678313"/>
      </dsp:txXfrm>
    </dsp:sp>
    <dsp:sp modelId="{1E6941E9-B452-4120-94C1-12BA0DAB355D}">
      <dsp:nvSpPr>
        <dsp:cNvPr id="0" name=""/>
        <dsp:cNvSpPr/>
      </dsp:nvSpPr>
      <dsp:spPr>
        <a:xfrm rot="2700000">
          <a:off x="3208563" y="1048308"/>
          <a:ext cx="2517603" cy="2517603"/>
        </a:xfrm>
        <a:prstGeom prst="teardrop">
          <a:avLst>
            <a:gd name="adj" fmla="val 100000"/>
          </a:avLst>
        </a:prstGeom>
        <a:solidFill>
          <a:schemeClr val="accent4">
            <a:hueOff val="-1891567"/>
            <a:satOff val="-1071"/>
            <a:lumOff val="-9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AF97C-4421-483B-B96C-72467A52D621}">
      <dsp:nvSpPr>
        <dsp:cNvPr id="0" name=""/>
        <dsp:cNvSpPr/>
      </dsp:nvSpPr>
      <dsp:spPr>
        <a:xfrm>
          <a:off x="3292790" y="1132423"/>
          <a:ext cx="2350228" cy="2349815"/>
        </a:xfrm>
        <a:prstGeom prst="ellipse">
          <a:avLst/>
        </a:prstGeom>
        <a:solidFill>
          <a:schemeClr val="lt1">
            <a:alpha val="90000"/>
            <a:hueOff val="0"/>
            <a:satOff val="0"/>
            <a:lumOff val="0"/>
            <a:alphaOff val="0"/>
          </a:schemeClr>
        </a:solidFill>
        <a:ln w="25400" cap="flat" cmpd="sng" algn="ctr">
          <a:solidFill>
            <a:schemeClr val="accent4">
              <a:hueOff val="-1891567"/>
              <a:satOff val="-1071"/>
              <a:lumOff val="-9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Calibri" panose="020F0502020204030204" pitchFamily="34" charset="0"/>
              <a:ea typeface="Times New Roman" panose="02020603050405020304" pitchFamily="18" charset="0"/>
              <a:cs typeface="Times New Roman" panose="02020603050405020304" pitchFamily="18" charset="0"/>
            </a:rPr>
            <a:t>Include all required documents.</a:t>
          </a:r>
          <a:endParaRPr lang="en-US" sz="1800" kern="1200"/>
        </a:p>
      </dsp:txBody>
      <dsp:txXfrm>
        <a:off x="3628537" y="1468174"/>
        <a:ext cx="1678734" cy="1678313"/>
      </dsp:txXfrm>
    </dsp:sp>
    <dsp:sp modelId="{4AC223DF-4102-4C5C-B3EC-F855C74ACBFF}">
      <dsp:nvSpPr>
        <dsp:cNvPr id="0" name=""/>
        <dsp:cNvSpPr/>
      </dsp:nvSpPr>
      <dsp:spPr>
        <a:xfrm rot="2700000">
          <a:off x="606794" y="1048308"/>
          <a:ext cx="2517603" cy="2517603"/>
        </a:xfrm>
        <a:prstGeom prst="teardrop">
          <a:avLst>
            <a:gd name="adj" fmla="val 100000"/>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69923-1E5F-4444-856A-F13457C423E5}">
      <dsp:nvSpPr>
        <dsp:cNvPr id="0" name=""/>
        <dsp:cNvSpPr/>
      </dsp:nvSpPr>
      <dsp:spPr>
        <a:xfrm>
          <a:off x="691021" y="1132423"/>
          <a:ext cx="2350228" cy="2349815"/>
        </a:xfrm>
        <a:prstGeom prst="ellipse">
          <a:avLst/>
        </a:prstGeom>
        <a:solidFill>
          <a:schemeClr val="lt1">
            <a:alpha val="90000"/>
            <a:hueOff val="0"/>
            <a:satOff val="0"/>
            <a:lumOff val="0"/>
            <a:alphaOff val="0"/>
          </a:schemeClr>
        </a:solidFill>
        <a:ln w="25400" cap="flat" cmpd="sng" algn="ctr">
          <a:solidFill>
            <a:schemeClr val="accent4">
              <a:hueOff val="-2837351"/>
              <a:satOff val="-1607"/>
              <a:lumOff val="-13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Calibri" panose="020F0502020204030204" pitchFamily="34" charset="0"/>
              <a:ea typeface="Times New Roman" panose="02020603050405020304" pitchFamily="18" charset="0"/>
              <a:cs typeface="Times New Roman" panose="02020603050405020304" pitchFamily="18" charset="0"/>
            </a:rPr>
            <a:t>Comply with the applicable content and form requirements listed in Section III. of the FOA.</a:t>
          </a:r>
          <a:endParaRPr lang="en-US" sz="1800" kern="1200"/>
        </a:p>
      </dsp:txBody>
      <dsp:txXfrm>
        <a:off x="1026768" y="1468174"/>
        <a:ext cx="1678734" cy="16783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06627-2C2C-43A3-9E67-091DFB2D798D}">
      <dsp:nvSpPr>
        <dsp:cNvPr id="0" name=""/>
        <dsp:cNvSpPr/>
      </dsp:nvSpPr>
      <dsp:spPr>
        <a:xfrm rot="5400000">
          <a:off x="-144456" y="146497"/>
          <a:ext cx="963042" cy="67412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libri" panose="020F0502020204030204" pitchFamily="34" charset="0"/>
            <a:cs typeface="Calibri" panose="020F0502020204030204" pitchFamily="34" charset="0"/>
          </a:endParaRPr>
        </a:p>
      </dsp:txBody>
      <dsp:txXfrm rot="-5400000">
        <a:off x="1" y="339106"/>
        <a:ext cx="674129" cy="288913"/>
      </dsp:txXfrm>
    </dsp:sp>
    <dsp:sp modelId="{9F47818F-C326-44F9-89E0-5311A773D37B}">
      <dsp:nvSpPr>
        <dsp:cNvPr id="0" name=""/>
        <dsp:cNvSpPr/>
      </dsp:nvSpPr>
      <dsp:spPr>
        <a:xfrm rot="5400000">
          <a:off x="4114041" y="-3437869"/>
          <a:ext cx="625977" cy="750580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None/>
          </a:pPr>
          <a:r>
            <a:rPr lang="en-US" sz="1900" kern="1200">
              <a:latin typeface="Calibri" panose="020F0502020204030204" pitchFamily="34" charset="0"/>
              <a:cs typeface="Calibri" panose="020F0502020204030204" pitchFamily="34" charset="0"/>
            </a:rPr>
            <a:t>   Project team including Prime Applicant and proposed partner organizations;</a:t>
          </a:r>
        </a:p>
      </dsp:txBody>
      <dsp:txXfrm rot="-5400000">
        <a:off x="674130" y="32600"/>
        <a:ext cx="7475242" cy="564861"/>
      </dsp:txXfrm>
    </dsp:sp>
    <dsp:sp modelId="{653667DC-CFCF-4518-BB69-C4B513A6ECEC}">
      <dsp:nvSpPr>
        <dsp:cNvPr id="0" name=""/>
        <dsp:cNvSpPr/>
      </dsp:nvSpPr>
      <dsp:spPr>
        <a:xfrm rot="5400000">
          <a:off x="-144456" y="990791"/>
          <a:ext cx="963042" cy="674129"/>
        </a:xfrm>
        <a:prstGeom prst="chevron">
          <a:avLst/>
        </a:prstGeom>
        <a:solidFill>
          <a:schemeClr val="accent4">
            <a:hueOff val="-709338"/>
            <a:satOff val="-402"/>
            <a:lumOff val="-344"/>
            <a:alphaOff val="0"/>
          </a:schemeClr>
        </a:solidFill>
        <a:ln w="25400" cap="flat" cmpd="sng" algn="ctr">
          <a:solidFill>
            <a:schemeClr val="accent4">
              <a:hueOff val="-709338"/>
              <a:satOff val="-402"/>
              <a:lumOff val="-3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libri" panose="020F0502020204030204" pitchFamily="34" charset="0"/>
            <a:cs typeface="Calibri" panose="020F0502020204030204" pitchFamily="34" charset="0"/>
          </a:endParaRPr>
        </a:p>
      </dsp:txBody>
      <dsp:txXfrm rot="-5400000">
        <a:off x="1" y="1183400"/>
        <a:ext cx="674129" cy="288913"/>
      </dsp:txXfrm>
    </dsp:sp>
    <dsp:sp modelId="{37FE75DD-9B78-4933-8271-738520EC5A67}">
      <dsp:nvSpPr>
        <dsp:cNvPr id="0" name=""/>
        <dsp:cNvSpPr/>
      </dsp:nvSpPr>
      <dsp:spPr>
        <a:xfrm rot="5400000">
          <a:off x="4114041" y="-2593576"/>
          <a:ext cx="625977" cy="7505800"/>
        </a:xfrm>
        <a:prstGeom prst="round2SameRect">
          <a:avLst/>
        </a:prstGeom>
        <a:solidFill>
          <a:schemeClr val="lt1">
            <a:alpha val="90000"/>
            <a:hueOff val="0"/>
            <a:satOff val="0"/>
            <a:lumOff val="0"/>
            <a:alphaOff val="0"/>
          </a:schemeClr>
        </a:solidFill>
        <a:ln w="25400" cap="flat" cmpd="sng" algn="ctr">
          <a:solidFill>
            <a:schemeClr val="accent4">
              <a:hueOff val="-709338"/>
              <a:satOff val="-402"/>
              <a:lumOff val="-3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None/>
          </a:pPr>
          <a:r>
            <a:rPr lang="en-US" sz="1900" kern="1200">
              <a:latin typeface="Calibri" panose="020F0502020204030204" pitchFamily="34" charset="0"/>
              <a:cs typeface="Calibri" panose="020F0502020204030204" pitchFamily="34" charset="0"/>
            </a:rPr>
            <a:t>   Approach to recruiting sub-recipient building efficiency projects, including any organizational and building evaluation processes;</a:t>
          </a:r>
        </a:p>
      </dsp:txBody>
      <dsp:txXfrm rot="-5400000">
        <a:off x="674130" y="876893"/>
        <a:ext cx="7475242" cy="564861"/>
      </dsp:txXfrm>
    </dsp:sp>
    <dsp:sp modelId="{2C4598D5-8BB1-4A7E-8DB5-78C89EBEA18D}">
      <dsp:nvSpPr>
        <dsp:cNvPr id="0" name=""/>
        <dsp:cNvSpPr/>
      </dsp:nvSpPr>
      <dsp:spPr>
        <a:xfrm rot="5400000">
          <a:off x="-144456" y="1835084"/>
          <a:ext cx="963042" cy="674129"/>
        </a:xfrm>
        <a:prstGeom prst="chevron">
          <a:avLst/>
        </a:prstGeom>
        <a:solidFill>
          <a:schemeClr val="accent4">
            <a:hueOff val="-1418676"/>
            <a:satOff val="-804"/>
            <a:lumOff val="-688"/>
            <a:alphaOff val="0"/>
          </a:schemeClr>
        </a:solidFill>
        <a:ln w="25400" cap="flat" cmpd="sng" algn="ctr">
          <a:solidFill>
            <a:schemeClr val="accent4">
              <a:hueOff val="-1418676"/>
              <a:satOff val="-804"/>
              <a:lumOff val="-6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Tx/>
            <a:buNone/>
          </a:pPr>
          <a:endParaRPr lang="en-US" sz="1800" kern="1200">
            <a:latin typeface="Calibri" panose="020F0502020204030204" pitchFamily="34" charset="0"/>
            <a:cs typeface="Calibri" panose="020F0502020204030204" pitchFamily="34" charset="0"/>
          </a:endParaRPr>
        </a:p>
      </dsp:txBody>
      <dsp:txXfrm rot="-5400000">
        <a:off x="1" y="2027693"/>
        <a:ext cx="674129" cy="288913"/>
      </dsp:txXfrm>
    </dsp:sp>
    <dsp:sp modelId="{FF560954-B7F5-493F-8A38-9974A57F6677}">
      <dsp:nvSpPr>
        <dsp:cNvPr id="0" name=""/>
        <dsp:cNvSpPr/>
      </dsp:nvSpPr>
      <dsp:spPr>
        <a:xfrm rot="5400000">
          <a:off x="4114041" y="-1749283"/>
          <a:ext cx="625977" cy="7505800"/>
        </a:xfrm>
        <a:prstGeom prst="round2SameRect">
          <a:avLst/>
        </a:prstGeom>
        <a:solidFill>
          <a:schemeClr val="lt1">
            <a:alpha val="90000"/>
            <a:hueOff val="0"/>
            <a:satOff val="0"/>
            <a:lumOff val="0"/>
            <a:alphaOff val="0"/>
          </a:schemeClr>
        </a:solidFill>
        <a:ln w="25400" cap="flat" cmpd="sng" algn="ctr">
          <a:solidFill>
            <a:schemeClr val="accent4">
              <a:hueOff val="-1418676"/>
              <a:satOff val="-804"/>
              <a:lumOff val="-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FontTx/>
            <a:buNone/>
          </a:pPr>
          <a:r>
            <a:rPr lang="en-US" sz="1900" kern="1200">
              <a:latin typeface="Calibri" panose="020F0502020204030204" pitchFamily="34" charset="0"/>
              <a:cs typeface="Calibri" panose="020F0502020204030204" pitchFamily="34" charset="0"/>
            </a:rPr>
            <a:t>   Plan for providing technical and administrative assistance to subrecipients;</a:t>
          </a:r>
        </a:p>
      </dsp:txBody>
      <dsp:txXfrm rot="-5400000">
        <a:off x="674130" y="1721186"/>
        <a:ext cx="7475242" cy="564861"/>
      </dsp:txXfrm>
    </dsp:sp>
    <dsp:sp modelId="{16433779-FD70-4A68-8054-B6540DB28849}">
      <dsp:nvSpPr>
        <dsp:cNvPr id="0" name=""/>
        <dsp:cNvSpPr/>
      </dsp:nvSpPr>
      <dsp:spPr>
        <a:xfrm rot="5400000">
          <a:off x="-144456" y="2679377"/>
          <a:ext cx="963042" cy="674129"/>
        </a:xfrm>
        <a:prstGeom prst="chevron">
          <a:avLst/>
        </a:prstGeom>
        <a:solidFill>
          <a:schemeClr val="accent4">
            <a:hueOff val="-2128013"/>
            <a:satOff val="-1205"/>
            <a:lumOff val="-1031"/>
            <a:alphaOff val="0"/>
          </a:schemeClr>
        </a:solidFill>
        <a:ln w="25400" cap="flat" cmpd="sng" algn="ctr">
          <a:solidFill>
            <a:schemeClr val="accent4">
              <a:hueOff val="-2128013"/>
              <a:satOff val="-1205"/>
              <a:lumOff val="-10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rot="-5400000">
        <a:off x="1" y="2871986"/>
        <a:ext cx="674129" cy="288913"/>
      </dsp:txXfrm>
    </dsp:sp>
    <dsp:sp modelId="{D98F32D6-F07C-40F4-A927-9088FEDB0066}">
      <dsp:nvSpPr>
        <dsp:cNvPr id="0" name=""/>
        <dsp:cNvSpPr/>
      </dsp:nvSpPr>
      <dsp:spPr>
        <a:xfrm rot="5400000">
          <a:off x="4114041" y="-904989"/>
          <a:ext cx="625977" cy="7505800"/>
        </a:xfrm>
        <a:prstGeom prst="round2SameRect">
          <a:avLst/>
        </a:prstGeom>
        <a:solidFill>
          <a:schemeClr val="lt1">
            <a:alpha val="90000"/>
            <a:hueOff val="0"/>
            <a:satOff val="0"/>
            <a:lumOff val="0"/>
            <a:alphaOff val="0"/>
          </a:schemeClr>
        </a:solidFill>
        <a:ln w="25400" cap="flat" cmpd="sng" algn="ctr">
          <a:solidFill>
            <a:schemeClr val="accent4">
              <a:hueOff val="-2128013"/>
              <a:satOff val="-1205"/>
              <a:lumOff val="-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None/>
          </a:pPr>
          <a:r>
            <a:rPr lang="en-US" sz="1900" kern="1200">
              <a:latin typeface="Calibri" panose="020F0502020204030204" pitchFamily="34" charset="0"/>
              <a:cs typeface="Calibri" panose="020F0502020204030204" pitchFamily="34" charset="0"/>
            </a:rPr>
            <a:t>   Project management approach, including measurement and verification approach for the portfolio building efficiency projects; and </a:t>
          </a:r>
        </a:p>
      </dsp:txBody>
      <dsp:txXfrm rot="-5400000">
        <a:off x="674130" y="2565480"/>
        <a:ext cx="7475242" cy="564861"/>
      </dsp:txXfrm>
    </dsp:sp>
    <dsp:sp modelId="{D31064D4-6153-4A24-A429-885ED168288A}">
      <dsp:nvSpPr>
        <dsp:cNvPr id="0" name=""/>
        <dsp:cNvSpPr/>
      </dsp:nvSpPr>
      <dsp:spPr>
        <a:xfrm rot="5400000">
          <a:off x="-144456" y="3523671"/>
          <a:ext cx="963042" cy="674129"/>
        </a:xfrm>
        <a:prstGeom prst="chevron">
          <a:avLst/>
        </a:prstGeom>
        <a:solidFill>
          <a:schemeClr val="accent4">
            <a:hueOff val="-2837351"/>
            <a:satOff val="-1607"/>
            <a:lumOff val="-1375"/>
            <a:alphaOff val="0"/>
          </a:schemeClr>
        </a:solidFill>
        <a:ln w="25400" cap="flat" cmpd="sng" algn="ctr">
          <a:solidFill>
            <a:schemeClr val="accent4">
              <a:hueOff val="-2837351"/>
              <a:satOff val="-1607"/>
              <a:lumOff val="-13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latin typeface="Calibri" panose="020F0502020204030204" pitchFamily="34" charset="0"/>
            <a:cs typeface="Calibri" panose="020F0502020204030204" pitchFamily="34" charset="0"/>
          </a:endParaRPr>
        </a:p>
      </dsp:txBody>
      <dsp:txXfrm rot="-5400000">
        <a:off x="1" y="3716280"/>
        <a:ext cx="674129" cy="288913"/>
      </dsp:txXfrm>
    </dsp:sp>
    <dsp:sp modelId="{272A7503-FF3E-4157-BB92-5428F2129552}">
      <dsp:nvSpPr>
        <dsp:cNvPr id="0" name=""/>
        <dsp:cNvSpPr/>
      </dsp:nvSpPr>
      <dsp:spPr>
        <a:xfrm rot="5400000">
          <a:off x="4114041" y="-60696"/>
          <a:ext cx="625977" cy="7505800"/>
        </a:xfrm>
        <a:prstGeom prst="round2SameRect">
          <a:avLst/>
        </a:prstGeom>
        <a:solidFill>
          <a:schemeClr val="lt1">
            <a:alpha val="90000"/>
            <a:hueOff val="0"/>
            <a:satOff val="0"/>
            <a:lumOff val="0"/>
            <a:alphaOff val="0"/>
          </a:schemeClr>
        </a:solidFill>
        <a:ln w="25400" cap="flat" cmpd="sng" algn="ctr">
          <a:solidFill>
            <a:schemeClr val="accent4">
              <a:hueOff val="-2837351"/>
              <a:satOff val="-1607"/>
              <a:lumOff val="-13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Calibri" panose="020F0502020204030204" pitchFamily="34" charset="0"/>
              <a:cs typeface="Calibri" panose="020F0502020204030204" pitchFamily="34" charset="0"/>
            </a:rPr>
            <a:t>Plan to leverage funds, achieve economies of scale, and lay groundwork for enduring impact beyond the period of performance.</a:t>
          </a:r>
        </a:p>
      </dsp:txBody>
      <dsp:txXfrm rot="-5400000">
        <a:off x="674130" y="3409773"/>
        <a:ext cx="7475242" cy="5648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1E639-C32B-4639-A86E-0A30DA0DB6D1}">
      <dsp:nvSpPr>
        <dsp:cNvPr id="0" name=""/>
        <dsp:cNvSpPr/>
      </dsp:nvSpPr>
      <dsp:spPr>
        <a:xfrm rot="5400000">
          <a:off x="6675259" y="-3124247"/>
          <a:ext cx="644342" cy="705668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mn-lt"/>
              <a:cs typeface="Calibri" panose="020F0502020204030204" pitchFamily="34" charset="0"/>
            </a:rPr>
            <a:t>Organizational Background and Health; and Program Goals.</a:t>
          </a:r>
        </a:p>
      </dsp:txBody>
      <dsp:txXfrm rot="-5400000">
        <a:off x="3469086" y="113380"/>
        <a:ext cx="7025235" cy="581434"/>
      </dsp:txXfrm>
    </dsp:sp>
    <dsp:sp modelId="{66B66EA5-5161-4AA3-9EEC-4D619AAF1574}">
      <dsp:nvSpPr>
        <dsp:cNvPr id="0" name=""/>
        <dsp:cNvSpPr/>
      </dsp:nvSpPr>
      <dsp:spPr>
        <a:xfrm>
          <a:off x="500301" y="1383"/>
          <a:ext cx="2968784" cy="8054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Calibri" panose="020F0502020204030204" pitchFamily="34" charset="0"/>
            </a:rPr>
            <a:t>1.0 Summary Statement</a:t>
          </a:r>
        </a:p>
      </dsp:txBody>
      <dsp:txXfrm>
        <a:off x="539619" y="40701"/>
        <a:ext cx="2890148" cy="726792"/>
      </dsp:txXfrm>
    </dsp:sp>
    <dsp:sp modelId="{72E2F894-9155-40E3-AE73-E8EC81A58DBE}">
      <dsp:nvSpPr>
        <dsp:cNvPr id="0" name=""/>
        <dsp:cNvSpPr/>
      </dsp:nvSpPr>
      <dsp:spPr>
        <a:xfrm rot="5400000">
          <a:off x="6675259" y="-2278547"/>
          <a:ext cx="644342" cy="7056689"/>
        </a:xfrm>
        <a:prstGeom prst="round2SameRect">
          <a:avLst/>
        </a:prstGeom>
        <a:solidFill>
          <a:schemeClr val="accent4">
            <a:tint val="40000"/>
            <a:alpha val="90000"/>
            <a:hueOff val="-905310"/>
            <a:satOff val="-402"/>
            <a:lumOff val="-62"/>
            <a:alphaOff val="0"/>
          </a:schemeClr>
        </a:solidFill>
        <a:ln w="25400" cap="flat" cmpd="sng" algn="ctr">
          <a:solidFill>
            <a:schemeClr val="accent4">
              <a:tint val="40000"/>
              <a:alpha val="90000"/>
              <a:hueOff val="-905310"/>
              <a:satOff val="-402"/>
              <a:lumOff val="-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baseline="0">
              <a:latin typeface="+mn-lt"/>
              <a:cs typeface="Calibri" panose="020F0502020204030204" pitchFamily="34" charset="0"/>
            </a:rPr>
            <a:t>Subrecipient Recruitment Plan; Technical Assistance Approach; and Measurement &amp; Verification Approach.</a:t>
          </a:r>
          <a:endParaRPr lang="en-US" sz="1600" kern="1200">
            <a:latin typeface="+mn-lt"/>
            <a:cs typeface="Calibri" panose="020F0502020204030204" pitchFamily="34" charset="0"/>
          </a:endParaRPr>
        </a:p>
      </dsp:txBody>
      <dsp:txXfrm rot="-5400000">
        <a:off x="3469086" y="959080"/>
        <a:ext cx="7025235" cy="581434"/>
      </dsp:txXfrm>
    </dsp:sp>
    <dsp:sp modelId="{23F690F8-9B5D-40ED-AFBD-FE01672CB320}">
      <dsp:nvSpPr>
        <dsp:cNvPr id="0" name=""/>
        <dsp:cNvSpPr/>
      </dsp:nvSpPr>
      <dsp:spPr>
        <a:xfrm>
          <a:off x="500301" y="847083"/>
          <a:ext cx="2968784" cy="805428"/>
        </a:xfrm>
        <a:prstGeom prst="roundRect">
          <a:avLst/>
        </a:prstGeom>
        <a:solidFill>
          <a:schemeClr val="accent4">
            <a:hueOff val="-567470"/>
            <a:satOff val="-321"/>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Calibri" panose="020F0502020204030204" pitchFamily="34" charset="0"/>
            </a:rPr>
            <a:t>2.0 Program Approach</a:t>
          </a:r>
        </a:p>
      </dsp:txBody>
      <dsp:txXfrm>
        <a:off x="539619" y="886401"/>
        <a:ext cx="2890148" cy="726792"/>
      </dsp:txXfrm>
    </dsp:sp>
    <dsp:sp modelId="{019ABE5A-9DBA-4E14-A741-135154E4A5B4}">
      <dsp:nvSpPr>
        <dsp:cNvPr id="0" name=""/>
        <dsp:cNvSpPr/>
      </dsp:nvSpPr>
      <dsp:spPr>
        <a:xfrm rot="5400000">
          <a:off x="6675259" y="-1432847"/>
          <a:ext cx="644342" cy="7056689"/>
        </a:xfrm>
        <a:prstGeom prst="round2SameRect">
          <a:avLst/>
        </a:prstGeom>
        <a:solidFill>
          <a:schemeClr val="accent4">
            <a:tint val="40000"/>
            <a:alpha val="90000"/>
            <a:hueOff val="-1810620"/>
            <a:satOff val="-804"/>
            <a:lumOff val="-124"/>
            <a:alphaOff val="0"/>
          </a:schemeClr>
        </a:solidFill>
        <a:ln w="25400" cap="flat" cmpd="sng" algn="ctr">
          <a:solidFill>
            <a:schemeClr val="accent4">
              <a:tint val="40000"/>
              <a:alpha val="90000"/>
              <a:hueOff val="-1810620"/>
              <a:satOff val="-804"/>
              <a:lumOff val="-1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baseline="0">
              <a:latin typeface="+mn-lt"/>
              <a:cs typeface="Calibri" panose="020F0502020204030204" pitchFamily="34" charset="0"/>
            </a:rPr>
            <a:t>Project Management Plan; Go/No-Go Decision Points; and Financial Plan.</a:t>
          </a:r>
          <a:endParaRPr lang="en-US" sz="1600" kern="1200">
            <a:latin typeface="+mn-lt"/>
            <a:cs typeface="Calibri" panose="020F0502020204030204" pitchFamily="34" charset="0"/>
          </a:endParaRPr>
        </a:p>
      </dsp:txBody>
      <dsp:txXfrm rot="-5400000">
        <a:off x="3469086" y="1804780"/>
        <a:ext cx="7025235" cy="581434"/>
      </dsp:txXfrm>
    </dsp:sp>
    <dsp:sp modelId="{C1E217AF-A400-4C11-A40A-D9CE80FFFB54}">
      <dsp:nvSpPr>
        <dsp:cNvPr id="0" name=""/>
        <dsp:cNvSpPr/>
      </dsp:nvSpPr>
      <dsp:spPr>
        <a:xfrm>
          <a:off x="500301" y="1692783"/>
          <a:ext cx="2968784" cy="805428"/>
        </a:xfrm>
        <a:prstGeom prst="roundRect">
          <a:avLst/>
        </a:prstGeom>
        <a:solidFill>
          <a:schemeClr val="accent4">
            <a:hueOff val="-1134940"/>
            <a:satOff val="-643"/>
            <a:lumOff val="-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Calibri" panose="020F0502020204030204" pitchFamily="34" charset="0"/>
            </a:rPr>
            <a:t>3.0 Program Workplan</a:t>
          </a:r>
        </a:p>
      </dsp:txBody>
      <dsp:txXfrm>
        <a:off x="539619" y="1732101"/>
        <a:ext cx="2890148" cy="726792"/>
      </dsp:txXfrm>
    </dsp:sp>
    <dsp:sp modelId="{CC69E452-C022-4F46-A96C-474C17E960D5}">
      <dsp:nvSpPr>
        <dsp:cNvPr id="0" name=""/>
        <dsp:cNvSpPr/>
      </dsp:nvSpPr>
      <dsp:spPr>
        <a:xfrm rot="5400000">
          <a:off x="6675259" y="-587147"/>
          <a:ext cx="644342" cy="7056689"/>
        </a:xfrm>
        <a:prstGeom prst="round2SameRect">
          <a:avLst/>
        </a:prstGeom>
        <a:solidFill>
          <a:schemeClr val="accent4">
            <a:tint val="40000"/>
            <a:alpha val="90000"/>
            <a:hueOff val="-2715930"/>
            <a:satOff val="-1207"/>
            <a:lumOff val="-186"/>
            <a:alphaOff val="0"/>
          </a:schemeClr>
        </a:solidFill>
        <a:ln w="25400" cap="flat" cmpd="sng" algn="ctr">
          <a:solidFill>
            <a:schemeClr val="accent4">
              <a:tint val="40000"/>
              <a:alpha val="90000"/>
              <a:hueOff val="-2715930"/>
              <a:satOff val="-1207"/>
              <a:lumOff val="-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i="0" kern="1200">
              <a:latin typeface="+mn-lt"/>
            </a:rPr>
            <a:t>Applicants should discuss the composition and capabilities of the project team including partnerships and teaming; and provide examples of experience engaging in successful partnerships.</a:t>
          </a:r>
          <a:endParaRPr lang="en-US" sz="1600" i="0" kern="1200">
            <a:latin typeface="+mn-lt"/>
            <a:cs typeface="Calibri" panose="020F0502020204030204" pitchFamily="34" charset="0"/>
          </a:endParaRPr>
        </a:p>
      </dsp:txBody>
      <dsp:txXfrm rot="-5400000">
        <a:off x="3469086" y="2650480"/>
        <a:ext cx="7025235" cy="581434"/>
      </dsp:txXfrm>
    </dsp:sp>
    <dsp:sp modelId="{ECF48D11-4BED-419B-99B0-5DADEDF8044B}">
      <dsp:nvSpPr>
        <dsp:cNvPr id="0" name=""/>
        <dsp:cNvSpPr/>
      </dsp:nvSpPr>
      <dsp:spPr>
        <a:xfrm>
          <a:off x="500301" y="2538483"/>
          <a:ext cx="2968784" cy="805428"/>
        </a:xfrm>
        <a:prstGeom prst="roundRect">
          <a:avLst/>
        </a:prstGeom>
        <a:solidFill>
          <a:schemeClr val="accent4">
            <a:hueOff val="-1702411"/>
            <a:satOff val="-964"/>
            <a:lumOff val="-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Calibri" panose="020F0502020204030204" pitchFamily="34" charset="0"/>
            </a:rPr>
            <a:t>4.0 Project Team</a:t>
          </a:r>
        </a:p>
      </dsp:txBody>
      <dsp:txXfrm>
        <a:off x="539619" y="2577801"/>
        <a:ext cx="2890148" cy="726792"/>
      </dsp:txXfrm>
    </dsp:sp>
    <dsp:sp modelId="{02722C5C-6E5C-47B8-A621-9E9B8BF234E0}">
      <dsp:nvSpPr>
        <dsp:cNvPr id="0" name=""/>
        <dsp:cNvSpPr/>
      </dsp:nvSpPr>
      <dsp:spPr>
        <a:xfrm rot="5400000">
          <a:off x="6721939" y="242604"/>
          <a:ext cx="644342" cy="7056689"/>
        </a:xfrm>
        <a:prstGeom prst="round2SameRect">
          <a:avLst/>
        </a:prstGeom>
        <a:solidFill>
          <a:schemeClr val="accent4">
            <a:tint val="40000"/>
            <a:alpha val="90000"/>
            <a:hueOff val="-3621240"/>
            <a:satOff val="-1609"/>
            <a:lumOff val="-248"/>
            <a:alphaOff val="0"/>
          </a:schemeClr>
        </a:solidFill>
        <a:ln w="25400" cap="flat" cmpd="sng" algn="ctr">
          <a:solidFill>
            <a:schemeClr val="accent4">
              <a:tint val="40000"/>
              <a:alpha val="90000"/>
              <a:hueOff val="-3621240"/>
              <a:satOff val="-1609"/>
              <a:lumOff val="-2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mn-lt"/>
              <a:cs typeface="Calibri" panose="020F0502020204030204" pitchFamily="34" charset="0"/>
            </a:rPr>
            <a:t>The application should estimate projected: Energy Savings; Energy Cost Savings; Emission Reductions; and Cost Effectiveness.</a:t>
          </a:r>
        </a:p>
      </dsp:txBody>
      <dsp:txXfrm rot="-5400000">
        <a:off x="3515766" y="3480231"/>
        <a:ext cx="7025235" cy="581434"/>
      </dsp:txXfrm>
    </dsp:sp>
    <dsp:sp modelId="{F2432294-C980-4718-8A46-243B4A205F84}">
      <dsp:nvSpPr>
        <dsp:cNvPr id="0" name=""/>
        <dsp:cNvSpPr/>
      </dsp:nvSpPr>
      <dsp:spPr>
        <a:xfrm>
          <a:off x="500301" y="3384183"/>
          <a:ext cx="2968784" cy="805428"/>
        </a:xfrm>
        <a:prstGeom prst="roundRect">
          <a:avLst/>
        </a:prstGeom>
        <a:solidFill>
          <a:schemeClr val="accent4">
            <a:hueOff val="-2269881"/>
            <a:satOff val="-1286"/>
            <a:lumOff val="-1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Calibri" panose="020F0502020204030204" pitchFamily="34" charset="0"/>
            </a:rPr>
            <a:t>5.0 Energy Related Impacts of Portfolio</a:t>
          </a:r>
        </a:p>
      </dsp:txBody>
      <dsp:txXfrm>
        <a:off x="539619" y="3423501"/>
        <a:ext cx="2890148" cy="726792"/>
      </dsp:txXfrm>
    </dsp:sp>
    <dsp:sp modelId="{666EF1EF-D82E-4E83-82AB-1690E163C76A}">
      <dsp:nvSpPr>
        <dsp:cNvPr id="0" name=""/>
        <dsp:cNvSpPr/>
      </dsp:nvSpPr>
      <dsp:spPr>
        <a:xfrm rot="5400000">
          <a:off x="6675259" y="1104252"/>
          <a:ext cx="644342" cy="7056689"/>
        </a:xfrm>
        <a:prstGeom prst="round2SameRect">
          <a:avLst/>
        </a:prstGeom>
        <a:solidFill>
          <a:schemeClr val="accent4">
            <a:tint val="40000"/>
            <a:alpha val="90000"/>
            <a:hueOff val="-4526549"/>
            <a:satOff val="-2011"/>
            <a:lumOff val="-310"/>
            <a:alphaOff val="0"/>
          </a:schemeClr>
        </a:solidFill>
        <a:ln w="25400" cap="flat" cmpd="sng" algn="ctr">
          <a:solidFill>
            <a:schemeClr val="accent4">
              <a:tint val="40000"/>
              <a:alpha val="90000"/>
              <a:hueOff val="-4526549"/>
              <a:satOff val="-2011"/>
              <a:lumOff val="-3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mn-lt"/>
              <a:cs typeface="Calibri" panose="020F0502020204030204" pitchFamily="34" charset="0"/>
            </a:rPr>
            <a:t>Leveraging Funds and Investments; and Enduring Impact.</a:t>
          </a:r>
        </a:p>
      </dsp:txBody>
      <dsp:txXfrm rot="-5400000">
        <a:off x="3469086" y="4341879"/>
        <a:ext cx="7025235" cy="581434"/>
      </dsp:txXfrm>
    </dsp:sp>
    <dsp:sp modelId="{28643218-7B3D-4317-8A5A-227FA11945C1}">
      <dsp:nvSpPr>
        <dsp:cNvPr id="0" name=""/>
        <dsp:cNvSpPr/>
      </dsp:nvSpPr>
      <dsp:spPr>
        <a:xfrm>
          <a:off x="500301" y="4229883"/>
          <a:ext cx="2968784" cy="805428"/>
        </a:xfrm>
        <a:prstGeom prst="roundRect">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cs typeface="Calibri" panose="020F0502020204030204" pitchFamily="34" charset="0"/>
            </a:rPr>
            <a:t>6.0 Leverage and Sustainability Potential</a:t>
          </a:r>
        </a:p>
      </dsp:txBody>
      <dsp:txXfrm>
        <a:off x="539619" y="4269201"/>
        <a:ext cx="2890148" cy="7267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56FA4-74C5-4572-8716-5B863FE8EAE9}">
      <dsp:nvSpPr>
        <dsp:cNvPr id="0" name=""/>
        <dsp:cNvSpPr/>
      </dsp:nvSpPr>
      <dsp:spPr>
        <a:xfrm>
          <a:off x="0" y="0"/>
          <a:ext cx="10882316" cy="169333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Calibri" panose="020F0502020204030204" pitchFamily="34" charset="0"/>
              <a:cs typeface="Calibri" panose="020F0502020204030204" pitchFamily="34" charset="0"/>
            </a:rPr>
            <a:t>OFFICE HOURS:  </a:t>
          </a:r>
          <a:r>
            <a:rPr lang="en-US" sz="1600" b="1" u="none" kern="1200">
              <a:solidFill>
                <a:schemeClr val="bg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June 22, 2023, 1 p.m. ET</a:t>
          </a:r>
          <a:r>
            <a:rPr lang="en-US" sz="1600" b="1" u="none" kern="1200">
              <a:solidFill>
                <a:schemeClr val="bg1"/>
              </a:solidFill>
              <a:latin typeface="Calibri" panose="020F0502020204030204" pitchFamily="34" charset="0"/>
              <a:cs typeface="Calibri" panose="020F0502020204030204" pitchFamily="34" charset="0"/>
            </a:rPr>
            <a:t> AND </a:t>
          </a:r>
          <a:r>
            <a:rPr lang="en-US" sz="1600" b="1" u="none" kern="1200">
              <a:solidFill>
                <a:schemeClr val="bg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July 13, 2023, 1 p.m. ET</a:t>
          </a:r>
          <a:endParaRPr lang="en-US" sz="1600" b="1" u="none" kern="1200">
            <a:solidFill>
              <a:schemeClr val="bg1"/>
            </a:solidFill>
            <a:latin typeface="Calibri" panose="020F0502020204030204" pitchFamily="34" charset="0"/>
            <a:cs typeface="Calibri" panose="020F0502020204030204" pitchFamily="34" charset="0"/>
          </a:endParaRPr>
        </a:p>
        <a:p>
          <a:pPr marL="0" lvl="0" indent="0" algn="l" defTabSz="711200">
            <a:lnSpc>
              <a:spcPct val="90000"/>
            </a:lnSpc>
            <a:spcBef>
              <a:spcPct val="0"/>
            </a:spcBef>
            <a:spcAft>
              <a:spcPct val="35000"/>
            </a:spcAft>
            <a:buNone/>
          </a:pPr>
          <a:r>
            <a:rPr lang="en-US" sz="1600" b="0" u="none"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t>
          </a:r>
          <a:r>
            <a:rPr lang="en-US" sz="16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OE will hold office hours to highlight key questions asked on the Q&amp;A, provide timeline reminders for deadlines and important steps, present possible program scenarios and assist with navigating the Q&amp;A spreadsheet using questions posted in the chat with published answers.  </a:t>
          </a:r>
          <a:r>
            <a:rPr lang="en-US" sz="1600" kern="1200">
              <a:solidFill>
                <a:schemeClr val="bg1"/>
              </a:solidFill>
              <a:latin typeface="Calibri" panose="020F0502020204030204" pitchFamily="34" charset="0"/>
              <a:ea typeface="Times New Roman" panose="02020603050405020304" pitchFamily="18" charset="0"/>
              <a:cs typeface="Calibri" panose="020F0502020204030204" pitchFamily="34" charset="0"/>
            </a:rPr>
            <a:t>You can r</a:t>
          </a:r>
          <a:r>
            <a:rPr lang="en-US" sz="1600" b="0"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egister for one or more of the Informational Webinars listed above via the Infrastructure Exchange or the Renew America’s Schools website. </a:t>
          </a:r>
          <a:endParaRPr lang="en-US" sz="1600" b="1" kern="1200">
            <a:solidFill>
              <a:schemeClr val="bg1"/>
            </a:solidFill>
            <a:latin typeface="Calibri" panose="020F0502020204030204" pitchFamily="34" charset="0"/>
            <a:cs typeface="Calibri" panose="020F0502020204030204" pitchFamily="34" charset="0"/>
          </a:endParaRPr>
        </a:p>
      </dsp:txBody>
      <dsp:txXfrm>
        <a:off x="2345796" y="0"/>
        <a:ext cx="8536519" cy="1693333"/>
      </dsp:txXfrm>
    </dsp:sp>
    <dsp:sp modelId="{7385895C-6128-4F7E-ABE7-67D5BCB297CD}">
      <dsp:nvSpPr>
        <dsp:cNvPr id="0" name=""/>
        <dsp:cNvSpPr/>
      </dsp:nvSpPr>
      <dsp:spPr>
        <a:xfrm>
          <a:off x="348184" y="169333"/>
          <a:ext cx="1818761" cy="135466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56FBD-E6E5-42DF-80BC-B6157B275B03}">
      <dsp:nvSpPr>
        <dsp:cNvPr id="0" name=""/>
        <dsp:cNvSpPr/>
      </dsp:nvSpPr>
      <dsp:spPr>
        <a:xfrm>
          <a:off x="0" y="1862666"/>
          <a:ext cx="10882316" cy="1693333"/>
        </a:xfrm>
        <a:prstGeom prst="roundRect">
          <a:avLst>
            <a:gd name="adj" fmla="val 10000"/>
          </a:avLst>
        </a:prstGeom>
        <a:solidFill>
          <a:schemeClr val="accent4">
            <a:hueOff val="-1418676"/>
            <a:satOff val="-804"/>
            <a:lumOff val="-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Calibri" panose="020F0502020204030204" pitchFamily="34" charset="0"/>
              <a:cs typeface="Calibri" panose="020F0502020204030204" pitchFamily="34" charset="0"/>
            </a:rPr>
            <a:t>QUESTIONS:  </a:t>
          </a:r>
        </a:p>
        <a:p>
          <a:pPr marL="0" lvl="0" indent="0" algn="l" defTabSz="711200">
            <a:lnSpc>
              <a:spcPct val="90000"/>
            </a:lnSpc>
            <a:spcBef>
              <a:spcPct val="0"/>
            </a:spcBef>
            <a:spcAft>
              <a:spcPct val="35000"/>
            </a:spcAft>
            <a:buNone/>
          </a:pPr>
          <a:r>
            <a:rPr lang="en-US" sz="1600" kern="1200">
              <a:solidFill>
                <a:schemeClr val="bg1"/>
              </a:solidFill>
              <a:latin typeface="Calibri" panose="020F0502020204030204" pitchFamily="34" charset="0"/>
              <a:cs typeface="Calibri" panose="020F0502020204030204" pitchFamily="34" charset="0"/>
            </a:rPr>
            <a:t>Please remember to submit and questions to nonprofits@doe.gov and note that these will be answered and posted on the Infrastructure </a:t>
          </a:r>
          <a:r>
            <a:rPr lang="en-US" sz="1600" kern="1200" err="1">
              <a:solidFill>
                <a:schemeClr val="bg1"/>
              </a:solidFill>
              <a:latin typeface="Calibri" panose="020F0502020204030204" pitchFamily="34" charset="0"/>
              <a:cs typeface="Calibri" panose="020F0502020204030204" pitchFamily="34" charset="0"/>
            </a:rPr>
            <a:t>eXCHANGE</a:t>
          </a:r>
          <a:r>
            <a:rPr lang="en-US" sz="1600" kern="1200">
              <a:solidFill>
                <a:schemeClr val="bg1"/>
              </a:solidFill>
              <a:latin typeface="Calibri" panose="020F0502020204030204" pitchFamily="34" charset="0"/>
              <a:cs typeface="Calibri" panose="020F0502020204030204" pitchFamily="34" charset="0"/>
            </a:rPr>
            <a:t> weekly. </a:t>
          </a:r>
          <a:endParaRPr lang="en-US" sz="1600" b="1" kern="1200">
            <a:solidFill>
              <a:schemeClr val="bg1"/>
            </a:solidFill>
          </a:endParaRPr>
        </a:p>
      </dsp:txBody>
      <dsp:txXfrm>
        <a:off x="2345796" y="1862666"/>
        <a:ext cx="8536519" cy="1693333"/>
      </dsp:txXfrm>
    </dsp:sp>
    <dsp:sp modelId="{FB17CFE4-28C8-41C3-9D28-F7BE1611D007}">
      <dsp:nvSpPr>
        <dsp:cNvPr id="0" name=""/>
        <dsp:cNvSpPr/>
      </dsp:nvSpPr>
      <dsp:spPr>
        <a:xfrm>
          <a:off x="319618" y="2032000"/>
          <a:ext cx="1875893" cy="1354666"/>
        </a:xfrm>
        <a:prstGeom prst="roundRect">
          <a:avLst>
            <a:gd name="adj" fmla="val 10000"/>
          </a:avLst>
        </a:prstGeom>
        <a:blipFill>
          <a:blip xmlns:r="http://schemas.openxmlformats.org/officeDocument/2006/relationships" r:embed="rId4"/>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4718E-64A2-4555-8077-9D654A4AF4B3}">
      <dsp:nvSpPr>
        <dsp:cNvPr id="0" name=""/>
        <dsp:cNvSpPr/>
      </dsp:nvSpPr>
      <dsp:spPr>
        <a:xfrm>
          <a:off x="0" y="3725333"/>
          <a:ext cx="10882316" cy="1693333"/>
        </a:xfrm>
        <a:prstGeom prst="roundRect">
          <a:avLst>
            <a:gd name="adj" fmla="val 10000"/>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TEAMING LIST: </a:t>
          </a:r>
        </a:p>
        <a:p>
          <a:pPr marL="0" lvl="0" indent="0" algn="l"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Prospective Prime Recipients, Subrecipients, and Partners are encouraged to join the teaming list to engage and explore partnerships. Please remember, potential Subrecipients can propose eligible projects to selected Prime Recipients once selections are made in October 2023 if not already part of a portfolio.</a:t>
          </a:r>
          <a:endParaRPr lang="en-US" sz="1600" b="1" kern="1200">
            <a:latin typeface="Calibri" panose="020F0502020204030204" pitchFamily="34" charset="0"/>
            <a:cs typeface="Calibri" panose="020F0502020204030204" pitchFamily="34" charset="0"/>
          </a:endParaRPr>
        </a:p>
      </dsp:txBody>
      <dsp:txXfrm>
        <a:off x="2345796" y="3725333"/>
        <a:ext cx="8536519" cy="1693333"/>
      </dsp:txXfrm>
    </dsp:sp>
    <dsp:sp modelId="{3F7CC708-0EB6-469D-A93C-57CC20141DDC}">
      <dsp:nvSpPr>
        <dsp:cNvPr id="0" name=""/>
        <dsp:cNvSpPr/>
      </dsp:nvSpPr>
      <dsp:spPr>
        <a:xfrm>
          <a:off x="333895" y="3880375"/>
          <a:ext cx="1847338" cy="135466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52CC6-982D-40A7-9BC2-BADCA271E39F}">
      <dsp:nvSpPr>
        <dsp:cNvPr id="0" name=""/>
        <dsp:cNvSpPr/>
      </dsp:nvSpPr>
      <dsp:spPr>
        <a:xfrm>
          <a:off x="0" y="4253654"/>
          <a:ext cx="9351072" cy="69784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Lay the groundwork for enduring impact</a:t>
          </a:r>
        </a:p>
      </dsp:txBody>
      <dsp:txXfrm>
        <a:off x="0" y="4253654"/>
        <a:ext cx="9351072" cy="697847"/>
      </dsp:txXfrm>
    </dsp:sp>
    <dsp:sp modelId="{47914DB7-127F-47B7-A4CF-684E063FF71A}">
      <dsp:nvSpPr>
        <dsp:cNvPr id="0" name=""/>
        <dsp:cNvSpPr/>
      </dsp:nvSpPr>
      <dsp:spPr>
        <a:xfrm rot="10800000">
          <a:off x="0" y="3190832"/>
          <a:ext cx="9351072" cy="1073289"/>
        </a:xfrm>
        <a:prstGeom prst="upArrowCallout">
          <a:avLst/>
        </a:prstGeom>
        <a:solidFill>
          <a:schemeClr val="accent4">
            <a:hueOff val="-709338"/>
            <a:satOff val="-402"/>
            <a:lumOff val="-3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Minimize administrative burden</a:t>
          </a:r>
        </a:p>
      </dsp:txBody>
      <dsp:txXfrm rot="10800000">
        <a:off x="0" y="3190832"/>
        <a:ext cx="9351072" cy="697391"/>
      </dsp:txXfrm>
    </dsp:sp>
    <dsp:sp modelId="{77DEDF4C-581F-4242-8D1E-294332ED5DE3}">
      <dsp:nvSpPr>
        <dsp:cNvPr id="0" name=""/>
        <dsp:cNvSpPr/>
      </dsp:nvSpPr>
      <dsp:spPr>
        <a:xfrm rot="10800000">
          <a:off x="0" y="2128011"/>
          <a:ext cx="9351072" cy="1073289"/>
        </a:xfrm>
        <a:prstGeom prst="upArrowCallout">
          <a:avLst/>
        </a:prstGeom>
        <a:solidFill>
          <a:schemeClr val="accent4">
            <a:hueOff val="-1418676"/>
            <a:satOff val="-804"/>
            <a:lumOff val="-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0" i="0" kern="1200"/>
            <a:t>Reduce energy use, emissions and utility costs in nonprofit facilities</a:t>
          </a:r>
          <a:r>
            <a:rPr lang="en-US" sz="2400" b="0" i="0" kern="1200">
              <a:latin typeface="Franklin Gothic Medium"/>
            </a:rPr>
            <a:t> </a:t>
          </a:r>
          <a:endParaRPr lang="en-US" sz="2400" kern="1200"/>
        </a:p>
      </dsp:txBody>
      <dsp:txXfrm rot="10800000">
        <a:off x="0" y="2128011"/>
        <a:ext cx="9351072" cy="697391"/>
      </dsp:txXfrm>
    </dsp:sp>
    <dsp:sp modelId="{26B94FBF-0E9E-4D80-8E20-FCC66DF7D353}">
      <dsp:nvSpPr>
        <dsp:cNvPr id="0" name=""/>
        <dsp:cNvSpPr/>
      </dsp:nvSpPr>
      <dsp:spPr>
        <a:xfrm rot="10800000">
          <a:off x="0" y="1065189"/>
          <a:ext cx="9351072" cy="1073289"/>
        </a:xfrm>
        <a:prstGeom prst="upArrowCallout">
          <a:avLst/>
        </a:prstGeom>
        <a:solidFill>
          <a:schemeClr val="accent4">
            <a:hueOff val="-2128013"/>
            <a:satOff val="-1205"/>
            <a:lumOff val="-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Prioritize nonprofits serving disadvantaged communities.</a:t>
          </a:r>
          <a:r>
            <a:rPr lang="en-US" sz="2400" kern="1200">
              <a:latin typeface="Franklin Gothic Medium"/>
            </a:rPr>
            <a:t> </a:t>
          </a:r>
          <a:endParaRPr lang="en-US" sz="2400" kern="1200"/>
        </a:p>
      </dsp:txBody>
      <dsp:txXfrm rot="10800000">
        <a:off x="0" y="1065189"/>
        <a:ext cx="9351072" cy="697391"/>
      </dsp:txXfrm>
    </dsp:sp>
    <dsp:sp modelId="{769F9909-7CDE-4AB5-B484-5F3B7219282B}">
      <dsp:nvSpPr>
        <dsp:cNvPr id="0" name=""/>
        <dsp:cNvSpPr/>
      </dsp:nvSpPr>
      <dsp:spPr>
        <a:xfrm rot="10800000">
          <a:off x="0" y="2368"/>
          <a:ext cx="9351072" cy="1073289"/>
        </a:xfrm>
        <a:prstGeom prst="upArrowCallout">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Facilitate substantial investment in nonprofit buildings</a:t>
          </a:r>
        </a:p>
      </dsp:txBody>
      <dsp:txXfrm rot="10800000">
        <a:off x="0" y="2368"/>
        <a:ext cx="9351072" cy="697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F23C3-94F5-4AD2-B6F8-C752C0E3BD64}">
      <dsp:nvSpPr>
        <dsp:cNvPr id="0" name=""/>
        <dsp:cNvSpPr/>
      </dsp:nvSpPr>
      <dsp:spPr>
        <a:xfrm>
          <a:off x="0" y="0"/>
          <a:ext cx="8532744" cy="6224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Renew America’s Nonprofits Overview (pg. 6) </a:t>
          </a:r>
        </a:p>
      </dsp:txBody>
      <dsp:txXfrm>
        <a:off x="1768792" y="0"/>
        <a:ext cx="6763951" cy="622432"/>
      </dsp:txXfrm>
    </dsp:sp>
    <dsp:sp modelId="{76E66D31-6A99-4E6A-9661-5B34DE783827}">
      <dsp:nvSpPr>
        <dsp:cNvPr id="0" name=""/>
        <dsp:cNvSpPr/>
      </dsp:nvSpPr>
      <dsp:spPr>
        <a:xfrm>
          <a:off x="62243" y="62243"/>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dsp:style>
    </dsp:sp>
    <dsp:sp modelId="{70E5652A-2040-4229-86C5-73C6D54EC3BE}">
      <dsp:nvSpPr>
        <dsp:cNvPr id="0" name=""/>
        <dsp:cNvSpPr/>
      </dsp:nvSpPr>
      <dsp:spPr>
        <a:xfrm>
          <a:off x="0" y="684675"/>
          <a:ext cx="8532744" cy="622432"/>
        </a:xfrm>
        <a:prstGeom prst="roundRect">
          <a:avLst>
            <a:gd name="adj" fmla="val 10000"/>
          </a:avLst>
        </a:prstGeom>
        <a:solidFill>
          <a:schemeClr val="accent4">
            <a:hueOff val="-405336"/>
            <a:satOff val="-230"/>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bg1"/>
              </a:solidFill>
            </a:rPr>
            <a:t>Funding Opportunity Description and Award Information (pg. 13) </a:t>
          </a:r>
          <a:endParaRPr lang="en-US" sz="1900" kern="1200">
            <a:latin typeface="Calibri" panose="020F0502020204030204" pitchFamily="34" charset="0"/>
            <a:cs typeface="Calibri" panose="020F0502020204030204" pitchFamily="34" charset="0"/>
          </a:endParaRPr>
        </a:p>
      </dsp:txBody>
      <dsp:txXfrm>
        <a:off x="1768792" y="684675"/>
        <a:ext cx="6763951" cy="622432"/>
      </dsp:txXfrm>
    </dsp:sp>
    <dsp:sp modelId="{35ED2029-11CA-42A1-BC42-381582918DCE}">
      <dsp:nvSpPr>
        <dsp:cNvPr id="0" name=""/>
        <dsp:cNvSpPr/>
      </dsp:nvSpPr>
      <dsp:spPr>
        <a:xfrm>
          <a:off x="62243" y="746918"/>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CCC41-2A7E-4923-B062-99CC2F73661E}">
      <dsp:nvSpPr>
        <dsp:cNvPr id="0" name=""/>
        <dsp:cNvSpPr/>
      </dsp:nvSpPr>
      <dsp:spPr>
        <a:xfrm>
          <a:off x="0" y="1369351"/>
          <a:ext cx="8532744" cy="622432"/>
        </a:xfrm>
        <a:prstGeom prst="roundRect">
          <a:avLst>
            <a:gd name="adj" fmla="val 10000"/>
          </a:avLst>
        </a:prstGeom>
        <a:solidFill>
          <a:schemeClr val="accent4">
            <a:hueOff val="-810672"/>
            <a:satOff val="-459"/>
            <a:lumOff val="-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bg1"/>
              </a:solidFill>
            </a:rPr>
            <a:t>Aggregator Model and Teaming List Overview (pg. 19)</a:t>
          </a:r>
          <a:endParaRPr lang="en-US" sz="1900" kern="1200">
            <a:latin typeface="Calibri" panose="020F0502020204030204" pitchFamily="34" charset="0"/>
            <a:cs typeface="Calibri" panose="020F0502020204030204" pitchFamily="34" charset="0"/>
          </a:endParaRPr>
        </a:p>
      </dsp:txBody>
      <dsp:txXfrm>
        <a:off x="1768792" y="1369351"/>
        <a:ext cx="6763951" cy="622432"/>
      </dsp:txXfrm>
    </dsp:sp>
    <dsp:sp modelId="{94F9D07E-CFC5-4261-A470-6D8AB5DB83C7}">
      <dsp:nvSpPr>
        <dsp:cNvPr id="0" name=""/>
        <dsp:cNvSpPr/>
      </dsp:nvSpPr>
      <dsp:spPr>
        <a:xfrm>
          <a:off x="62243" y="1431594"/>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D3CFB-DB50-4F89-B728-52D82CF3A70A}">
      <dsp:nvSpPr>
        <dsp:cNvPr id="0" name=""/>
        <dsp:cNvSpPr/>
      </dsp:nvSpPr>
      <dsp:spPr>
        <a:xfrm>
          <a:off x="0" y="2054026"/>
          <a:ext cx="8532744" cy="622432"/>
        </a:xfrm>
        <a:prstGeom prst="roundRect">
          <a:avLst>
            <a:gd name="adj" fmla="val 10000"/>
          </a:avLst>
        </a:prstGeom>
        <a:solidFill>
          <a:schemeClr val="accent4">
            <a:hueOff val="-1216008"/>
            <a:satOff val="-689"/>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Eligibility Information (pg. 25)</a:t>
          </a:r>
        </a:p>
      </dsp:txBody>
      <dsp:txXfrm>
        <a:off x="1768792" y="2054026"/>
        <a:ext cx="6763951" cy="622432"/>
      </dsp:txXfrm>
    </dsp:sp>
    <dsp:sp modelId="{AD660870-3EF9-4F22-9A01-0EE69408CECF}">
      <dsp:nvSpPr>
        <dsp:cNvPr id="0" name=""/>
        <dsp:cNvSpPr/>
      </dsp:nvSpPr>
      <dsp:spPr>
        <a:xfrm>
          <a:off x="62243" y="2116269"/>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75900-4515-4667-AA40-A4F562BEFCD3}">
      <dsp:nvSpPr>
        <dsp:cNvPr id="0" name=""/>
        <dsp:cNvSpPr/>
      </dsp:nvSpPr>
      <dsp:spPr>
        <a:xfrm>
          <a:off x="0" y="2738702"/>
          <a:ext cx="8532744" cy="622432"/>
        </a:xfrm>
        <a:prstGeom prst="roundRect">
          <a:avLst>
            <a:gd name="adj" fmla="val 10000"/>
          </a:avLst>
        </a:prstGeom>
        <a:solidFill>
          <a:schemeClr val="accent4">
            <a:hueOff val="-1621344"/>
            <a:satOff val="-918"/>
            <a:lumOff val="-7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Application Information (pg. 31)</a:t>
          </a:r>
        </a:p>
      </dsp:txBody>
      <dsp:txXfrm>
        <a:off x="1768792" y="2738702"/>
        <a:ext cx="6763951" cy="622432"/>
      </dsp:txXfrm>
    </dsp:sp>
    <dsp:sp modelId="{B88A8586-81E2-4F56-BEC8-DA53FC6BFD7E}">
      <dsp:nvSpPr>
        <dsp:cNvPr id="0" name=""/>
        <dsp:cNvSpPr/>
      </dsp:nvSpPr>
      <dsp:spPr>
        <a:xfrm>
          <a:off x="62243" y="2800945"/>
          <a:ext cx="1706548" cy="49794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687BD-622E-4AB9-BAE6-EB1CD4B077C2}">
      <dsp:nvSpPr>
        <dsp:cNvPr id="0" name=""/>
        <dsp:cNvSpPr/>
      </dsp:nvSpPr>
      <dsp:spPr>
        <a:xfrm>
          <a:off x="0" y="3423377"/>
          <a:ext cx="8532744" cy="622432"/>
        </a:xfrm>
        <a:prstGeom prst="roundRect">
          <a:avLst>
            <a:gd name="adj" fmla="val 10000"/>
          </a:avLst>
        </a:prstGeom>
        <a:solidFill>
          <a:schemeClr val="accent4">
            <a:hueOff val="-2026679"/>
            <a:satOff val="-1148"/>
            <a:lumOff val="-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Application Review and Evaluation (pg. 41)</a:t>
          </a:r>
        </a:p>
      </dsp:txBody>
      <dsp:txXfrm>
        <a:off x="1768792" y="3423377"/>
        <a:ext cx="6763951" cy="622432"/>
      </dsp:txXfrm>
    </dsp:sp>
    <dsp:sp modelId="{56EA5767-9E48-441C-8B8A-485DAE2A7DCF}">
      <dsp:nvSpPr>
        <dsp:cNvPr id="0" name=""/>
        <dsp:cNvSpPr/>
      </dsp:nvSpPr>
      <dsp:spPr>
        <a:xfrm>
          <a:off x="62243" y="3485621"/>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48ED-CDD7-4510-8966-A76285F9DB16}">
      <dsp:nvSpPr>
        <dsp:cNvPr id="0" name=""/>
        <dsp:cNvSpPr/>
      </dsp:nvSpPr>
      <dsp:spPr>
        <a:xfrm>
          <a:off x="0" y="4108053"/>
          <a:ext cx="8532744" cy="622432"/>
        </a:xfrm>
        <a:prstGeom prst="roundRect">
          <a:avLst>
            <a:gd name="adj" fmla="val 10000"/>
          </a:avLst>
        </a:prstGeom>
        <a:solidFill>
          <a:schemeClr val="accent4">
            <a:hueOff val="-2432015"/>
            <a:satOff val="-1377"/>
            <a:lumOff val="-11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bg1"/>
              </a:solidFill>
            </a:rPr>
            <a:t>Q&amp;A Approach (pg. 47) </a:t>
          </a:r>
          <a:endParaRPr lang="en-US" sz="1900" kern="1200">
            <a:latin typeface="Calibri" panose="020F0502020204030204" pitchFamily="34" charset="0"/>
            <a:cs typeface="Calibri" panose="020F0502020204030204" pitchFamily="34" charset="0"/>
          </a:endParaRPr>
        </a:p>
      </dsp:txBody>
      <dsp:txXfrm>
        <a:off x="1768792" y="4108053"/>
        <a:ext cx="6763951" cy="622432"/>
      </dsp:txXfrm>
    </dsp:sp>
    <dsp:sp modelId="{87739215-0F84-4406-90F5-02AC2B948FE1}">
      <dsp:nvSpPr>
        <dsp:cNvPr id="0" name=""/>
        <dsp:cNvSpPr/>
      </dsp:nvSpPr>
      <dsp:spPr>
        <a:xfrm>
          <a:off x="62243" y="4170296"/>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3F003-C232-4E1C-971C-8BFF08F078B9}">
      <dsp:nvSpPr>
        <dsp:cNvPr id="0" name=""/>
        <dsp:cNvSpPr/>
      </dsp:nvSpPr>
      <dsp:spPr>
        <a:xfrm>
          <a:off x="0" y="4792728"/>
          <a:ext cx="8532744" cy="622432"/>
        </a:xfrm>
        <a:prstGeom prst="roundRect">
          <a:avLst>
            <a:gd name="adj" fmla="val 10000"/>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anose="020F0502020204030204" pitchFamily="34" charset="0"/>
              <a:cs typeface="Calibri" panose="020F0502020204030204" pitchFamily="34" charset="0"/>
            </a:rPr>
            <a:t>Conclusion (pg. 52)</a:t>
          </a:r>
        </a:p>
      </dsp:txBody>
      <dsp:txXfrm>
        <a:off x="1768792" y="4792728"/>
        <a:ext cx="6763951" cy="622432"/>
      </dsp:txXfrm>
    </dsp:sp>
    <dsp:sp modelId="{A2DCD08A-5948-4970-B69D-509B0B50FA58}">
      <dsp:nvSpPr>
        <dsp:cNvPr id="0" name=""/>
        <dsp:cNvSpPr/>
      </dsp:nvSpPr>
      <dsp:spPr>
        <a:xfrm>
          <a:off x="62243" y="4854972"/>
          <a:ext cx="1706548" cy="497945"/>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1E639-C32B-4639-A86E-0A30DA0DB6D1}">
      <dsp:nvSpPr>
        <dsp:cNvPr id="0" name=""/>
        <dsp:cNvSpPr/>
      </dsp:nvSpPr>
      <dsp:spPr>
        <a:xfrm rot="5400000">
          <a:off x="4604688" y="-1858060"/>
          <a:ext cx="786752" cy="47040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mn-lt"/>
              <a:cs typeface="Calibri" panose="020F0502020204030204" pitchFamily="34" charset="0"/>
            </a:rPr>
            <a:t>Approximately $45,000,000*</a:t>
          </a:r>
        </a:p>
      </dsp:txBody>
      <dsp:txXfrm rot="-5400000">
        <a:off x="2646034" y="139000"/>
        <a:ext cx="4665654" cy="709940"/>
      </dsp:txXfrm>
    </dsp:sp>
    <dsp:sp modelId="{66B66EA5-5161-4AA3-9EEC-4D619AAF1574}">
      <dsp:nvSpPr>
        <dsp:cNvPr id="0" name=""/>
        <dsp:cNvSpPr/>
      </dsp:nvSpPr>
      <dsp:spPr>
        <a:xfrm>
          <a:off x="0" y="2249"/>
          <a:ext cx="2646034" cy="98344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Calibri" panose="020F0502020204030204" pitchFamily="34" charset="0"/>
            </a:rPr>
            <a:t>Total Amount to be Awarded</a:t>
          </a:r>
        </a:p>
      </dsp:txBody>
      <dsp:txXfrm>
        <a:off x="48008" y="50257"/>
        <a:ext cx="2550018" cy="887425"/>
      </dsp:txXfrm>
    </dsp:sp>
    <dsp:sp modelId="{72E2F894-9155-40E3-AE73-E8EC81A58DBE}">
      <dsp:nvSpPr>
        <dsp:cNvPr id="0" name=""/>
        <dsp:cNvSpPr/>
      </dsp:nvSpPr>
      <dsp:spPr>
        <a:xfrm rot="5400000">
          <a:off x="4604688" y="-825447"/>
          <a:ext cx="786752" cy="4704060"/>
        </a:xfrm>
        <a:prstGeom prst="round2SameRect">
          <a:avLst/>
        </a:prstGeom>
        <a:solidFill>
          <a:schemeClr val="accent4">
            <a:tint val="40000"/>
            <a:alpha val="90000"/>
            <a:hueOff val="-1131637"/>
            <a:satOff val="-503"/>
            <a:lumOff val="-77"/>
            <a:alphaOff val="0"/>
          </a:schemeClr>
        </a:solidFill>
        <a:ln w="25400" cap="flat" cmpd="sng" algn="ctr">
          <a:solidFill>
            <a:schemeClr val="accent4">
              <a:tint val="40000"/>
              <a:alpha val="90000"/>
              <a:hueOff val="-1131637"/>
              <a:satOff val="-503"/>
              <a:lumOff val="-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mn-lt"/>
              <a:cs typeface="Calibri" panose="020F0502020204030204" pitchFamily="34" charset="0"/>
            </a:rPr>
            <a:t>DOE anticipates making awards that range from $3,000,000 to $9,000,000 per Prime Recipient</a:t>
          </a:r>
        </a:p>
      </dsp:txBody>
      <dsp:txXfrm rot="-5400000">
        <a:off x="2646034" y="1171613"/>
        <a:ext cx="4665654" cy="709940"/>
      </dsp:txXfrm>
    </dsp:sp>
    <dsp:sp modelId="{23F690F8-9B5D-40ED-AFBD-FE01672CB320}">
      <dsp:nvSpPr>
        <dsp:cNvPr id="0" name=""/>
        <dsp:cNvSpPr/>
      </dsp:nvSpPr>
      <dsp:spPr>
        <a:xfrm>
          <a:off x="0" y="1034862"/>
          <a:ext cx="2646034" cy="983441"/>
        </a:xfrm>
        <a:prstGeom prst="roundRect">
          <a:avLst/>
        </a:prstGeom>
        <a:solidFill>
          <a:schemeClr val="accent4">
            <a:hueOff val="-709338"/>
            <a:satOff val="-402"/>
            <a:lumOff val="-3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Calibri" panose="020F0502020204030204" pitchFamily="34" charset="0"/>
            </a:rPr>
            <a:t>Average Award Amount</a:t>
          </a:r>
        </a:p>
      </dsp:txBody>
      <dsp:txXfrm>
        <a:off x="48008" y="1082870"/>
        <a:ext cx="2550018" cy="887425"/>
      </dsp:txXfrm>
    </dsp:sp>
    <dsp:sp modelId="{019ABE5A-9DBA-4E14-A741-135154E4A5B4}">
      <dsp:nvSpPr>
        <dsp:cNvPr id="0" name=""/>
        <dsp:cNvSpPr/>
      </dsp:nvSpPr>
      <dsp:spPr>
        <a:xfrm rot="5400000">
          <a:off x="4604688" y="207166"/>
          <a:ext cx="786752" cy="4704060"/>
        </a:xfrm>
        <a:prstGeom prst="round2SameRect">
          <a:avLst/>
        </a:prstGeom>
        <a:solidFill>
          <a:schemeClr val="accent4">
            <a:tint val="40000"/>
            <a:alpha val="90000"/>
            <a:hueOff val="-2263275"/>
            <a:satOff val="-1005"/>
            <a:lumOff val="-155"/>
            <a:alphaOff val="0"/>
          </a:schemeClr>
        </a:solidFill>
        <a:ln w="25400" cap="flat" cmpd="sng" algn="ctr">
          <a:solidFill>
            <a:schemeClr val="accent4">
              <a:tint val="40000"/>
              <a:alpha val="90000"/>
              <a:hueOff val="-2263275"/>
              <a:satOff val="-1005"/>
              <a:lumOff val="-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a:latin typeface="+mn-lt"/>
              <a:cs typeface="Calibri" panose="020F0502020204030204" pitchFamily="34" charset="0"/>
            </a:rPr>
            <a:t>Cooperative Agreement (a type of grant)</a:t>
          </a:r>
        </a:p>
      </dsp:txBody>
      <dsp:txXfrm rot="-5400000">
        <a:off x="2646034" y="2204226"/>
        <a:ext cx="4665654" cy="709940"/>
      </dsp:txXfrm>
    </dsp:sp>
    <dsp:sp modelId="{C1E217AF-A400-4C11-A40A-D9CE80FFFB54}">
      <dsp:nvSpPr>
        <dsp:cNvPr id="0" name=""/>
        <dsp:cNvSpPr/>
      </dsp:nvSpPr>
      <dsp:spPr>
        <a:xfrm>
          <a:off x="0" y="2067475"/>
          <a:ext cx="2646034" cy="983441"/>
        </a:xfrm>
        <a:prstGeom prst="roundRect">
          <a:avLst/>
        </a:prstGeom>
        <a:solidFill>
          <a:schemeClr val="accent4">
            <a:hueOff val="-1418676"/>
            <a:satOff val="-804"/>
            <a:lumOff val="-6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Calibri" panose="020F0502020204030204" pitchFamily="34" charset="0"/>
            </a:rPr>
            <a:t>Types of Funding Agreements</a:t>
          </a:r>
        </a:p>
      </dsp:txBody>
      <dsp:txXfrm>
        <a:off x="48008" y="2115483"/>
        <a:ext cx="2550018" cy="887425"/>
      </dsp:txXfrm>
    </dsp:sp>
    <dsp:sp modelId="{CC69E452-C022-4F46-A96C-474C17E960D5}">
      <dsp:nvSpPr>
        <dsp:cNvPr id="0" name=""/>
        <dsp:cNvSpPr/>
      </dsp:nvSpPr>
      <dsp:spPr>
        <a:xfrm rot="5400000">
          <a:off x="4604688" y="1239779"/>
          <a:ext cx="786752" cy="4704060"/>
        </a:xfrm>
        <a:prstGeom prst="round2SameRect">
          <a:avLst/>
        </a:prstGeom>
        <a:solidFill>
          <a:schemeClr val="accent4">
            <a:tint val="40000"/>
            <a:alpha val="90000"/>
            <a:hueOff val="-3394912"/>
            <a:satOff val="-1508"/>
            <a:lumOff val="-232"/>
            <a:alphaOff val="0"/>
          </a:schemeClr>
        </a:solidFill>
        <a:ln w="25400" cap="flat" cmpd="sng" algn="ctr">
          <a:solidFill>
            <a:schemeClr val="accent4">
              <a:tint val="40000"/>
              <a:alpha val="90000"/>
              <a:hueOff val="-3394912"/>
              <a:satOff val="-1508"/>
              <a:lumOff val="-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mn-lt"/>
              <a:cs typeface="Calibri" panose="020F0502020204030204" pitchFamily="34" charset="0"/>
            </a:rPr>
            <a:t>36 to 48 months</a:t>
          </a:r>
        </a:p>
      </dsp:txBody>
      <dsp:txXfrm rot="-5400000">
        <a:off x="2646034" y="3236839"/>
        <a:ext cx="4665654" cy="709940"/>
      </dsp:txXfrm>
    </dsp:sp>
    <dsp:sp modelId="{ECF48D11-4BED-419B-99B0-5DADEDF8044B}">
      <dsp:nvSpPr>
        <dsp:cNvPr id="0" name=""/>
        <dsp:cNvSpPr/>
      </dsp:nvSpPr>
      <dsp:spPr>
        <a:xfrm>
          <a:off x="0" y="3100089"/>
          <a:ext cx="2646034" cy="983441"/>
        </a:xfrm>
        <a:prstGeom prst="roundRect">
          <a:avLst/>
        </a:prstGeom>
        <a:solidFill>
          <a:schemeClr val="accent4">
            <a:hueOff val="-2128013"/>
            <a:satOff val="-1205"/>
            <a:lumOff val="-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Calibri" panose="020F0502020204030204" pitchFamily="34" charset="0"/>
            </a:rPr>
            <a:t>Anticipated Period of Performance</a:t>
          </a:r>
        </a:p>
      </dsp:txBody>
      <dsp:txXfrm>
        <a:off x="48008" y="3148097"/>
        <a:ext cx="2550018" cy="887425"/>
      </dsp:txXfrm>
    </dsp:sp>
    <dsp:sp modelId="{02722C5C-6E5C-47B8-A621-9E9B8BF234E0}">
      <dsp:nvSpPr>
        <dsp:cNvPr id="0" name=""/>
        <dsp:cNvSpPr/>
      </dsp:nvSpPr>
      <dsp:spPr>
        <a:xfrm rot="5400000">
          <a:off x="4604688" y="2272392"/>
          <a:ext cx="786752" cy="4704060"/>
        </a:xfrm>
        <a:prstGeom prst="round2SameRect">
          <a:avLst/>
        </a:prstGeom>
        <a:solidFill>
          <a:schemeClr val="accent4">
            <a:tint val="40000"/>
            <a:alpha val="90000"/>
            <a:hueOff val="-4526549"/>
            <a:satOff val="-2011"/>
            <a:lumOff val="-310"/>
            <a:alphaOff val="0"/>
          </a:schemeClr>
        </a:solidFill>
        <a:ln w="25400" cap="flat" cmpd="sng" algn="ctr">
          <a:solidFill>
            <a:schemeClr val="accent4">
              <a:tint val="40000"/>
              <a:alpha val="90000"/>
              <a:hueOff val="-4526549"/>
              <a:satOff val="-2011"/>
              <a:lumOff val="-3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mn-lt"/>
              <a:cs typeface="Calibri" panose="020F0502020204030204" pitchFamily="34" charset="0"/>
            </a:rPr>
            <a:t>At least 20% of Total Project Costs</a:t>
          </a:r>
        </a:p>
      </dsp:txBody>
      <dsp:txXfrm rot="-5400000">
        <a:off x="2646034" y="4269452"/>
        <a:ext cx="4665654" cy="709940"/>
      </dsp:txXfrm>
    </dsp:sp>
    <dsp:sp modelId="{F2432294-C980-4718-8A46-243B4A205F84}">
      <dsp:nvSpPr>
        <dsp:cNvPr id="0" name=""/>
        <dsp:cNvSpPr/>
      </dsp:nvSpPr>
      <dsp:spPr>
        <a:xfrm>
          <a:off x="0" y="4132702"/>
          <a:ext cx="2646034" cy="983441"/>
        </a:xfrm>
        <a:prstGeom prst="roundRect">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cs typeface="Calibri" panose="020F0502020204030204" pitchFamily="34" charset="0"/>
            </a:rPr>
            <a:t>Cost Share Requirement</a:t>
          </a:r>
        </a:p>
      </dsp:txBody>
      <dsp:txXfrm>
        <a:off x="48008" y="4180710"/>
        <a:ext cx="2550018" cy="887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22C37-691F-47C8-97C5-49874B66B0FF}">
      <dsp:nvSpPr>
        <dsp:cNvPr id="0" name=""/>
        <dsp:cNvSpPr/>
      </dsp:nvSpPr>
      <dsp:spPr>
        <a:xfrm>
          <a:off x="2572082" y="892807"/>
          <a:ext cx="558828" cy="91440"/>
        </a:xfrm>
        <a:custGeom>
          <a:avLst/>
          <a:gdLst/>
          <a:ahLst/>
          <a:cxnLst/>
          <a:rect l="0" t="0" r="0" b="0"/>
          <a:pathLst>
            <a:path>
              <a:moveTo>
                <a:pt x="0" y="45720"/>
              </a:moveTo>
              <a:lnTo>
                <a:pt x="55882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760" y="935577"/>
        <a:ext cx="29471" cy="5900"/>
      </dsp:txXfrm>
    </dsp:sp>
    <dsp:sp modelId="{E2816C32-AB3D-45D3-B368-5EB0A785C76E}">
      <dsp:nvSpPr>
        <dsp:cNvPr id="0" name=""/>
        <dsp:cNvSpPr/>
      </dsp:nvSpPr>
      <dsp:spPr>
        <a:xfrm>
          <a:off x="11148" y="169707"/>
          <a:ext cx="2562733" cy="15376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0" i="0" kern="1200">
              <a:solidFill>
                <a:prstClr val="white"/>
              </a:solidFill>
              <a:latin typeface="Franklin Gothic Book"/>
              <a:ea typeface="+mn-ea"/>
              <a:cs typeface="+mn-cs"/>
            </a:rPr>
            <a:t>FOA ISSUED</a:t>
          </a:r>
        </a:p>
        <a:p>
          <a:pPr marL="0" lvl="0" indent="0" algn="ctr" defTabSz="622300" rtl="0">
            <a:lnSpc>
              <a:spcPct val="90000"/>
            </a:lnSpc>
            <a:spcBef>
              <a:spcPct val="0"/>
            </a:spcBef>
            <a:spcAft>
              <a:spcPct val="35000"/>
            </a:spcAft>
            <a:buNone/>
          </a:pPr>
          <a:r>
            <a:rPr lang="en-US" sz="1400" b="0" i="1" kern="1200">
              <a:latin typeface="Franklin Gothic Medium"/>
            </a:rPr>
            <a:t>May 24, 2023</a:t>
          </a:r>
        </a:p>
      </dsp:txBody>
      <dsp:txXfrm>
        <a:off x="11148" y="169707"/>
        <a:ext cx="2562733" cy="1537640"/>
      </dsp:txXfrm>
    </dsp:sp>
    <dsp:sp modelId="{3A606CDE-9FA7-4875-A78A-18A6911D610F}">
      <dsp:nvSpPr>
        <dsp:cNvPr id="0" name=""/>
        <dsp:cNvSpPr/>
      </dsp:nvSpPr>
      <dsp:spPr>
        <a:xfrm>
          <a:off x="5724244" y="892807"/>
          <a:ext cx="558828" cy="91440"/>
        </a:xfrm>
        <a:custGeom>
          <a:avLst/>
          <a:gdLst/>
          <a:ahLst/>
          <a:cxnLst/>
          <a:rect l="0" t="0" r="0" b="0"/>
          <a:pathLst>
            <a:path>
              <a:moveTo>
                <a:pt x="0" y="45720"/>
              </a:moveTo>
              <a:lnTo>
                <a:pt x="558828" y="45720"/>
              </a:lnTo>
            </a:path>
          </a:pathLst>
        </a:custGeom>
        <a:noFill/>
        <a:ln w="9525" cap="flat" cmpd="sng" algn="ctr">
          <a:solidFill>
            <a:schemeClr val="accent4">
              <a:hueOff val="-709338"/>
              <a:satOff val="-402"/>
              <a:lumOff val="-3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922" y="935577"/>
        <a:ext cx="29471" cy="5900"/>
      </dsp:txXfrm>
    </dsp:sp>
    <dsp:sp modelId="{6F6C5990-124B-4C51-A087-EBD08E12E2CA}">
      <dsp:nvSpPr>
        <dsp:cNvPr id="0" name=""/>
        <dsp:cNvSpPr/>
      </dsp:nvSpPr>
      <dsp:spPr>
        <a:xfrm>
          <a:off x="3163310" y="169707"/>
          <a:ext cx="2562733" cy="1537640"/>
        </a:xfrm>
        <a:prstGeom prst="rect">
          <a:avLst/>
        </a:prstGeom>
        <a:solidFill>
          <a:schemeClr val="accent4">
            <a:hueOff val="-567470"/>
            <a:satOff val="-321"/>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REGISTER FOR INFORMATION SESSIONS: </a:t>
          </a:r>
        </a:p>
        <a:p>
          <a:pPr marL="0" lvl="0" indent="0" algn="ctr" defTabSz="622300">
            <a:lnSpc>
              <a:spcPct val="90000"/>
            </a:lnSpc>
            <a:spcBef>
              <a:spcPct val="0"/>
            </a:spcBef>
            <a:spcAft>
              <a:spcPct val="35000"/>
            </a:spcAft>
            <a:buNone/>
          </a:pPr>
          <a:r>
            <a:rPr lang="en-US" sz="1400" b="0" i="1" kern="1200"/>
            <a:t>Webinars: June 6 and June 8</a:t>
          </a:r>
        </a:p>
        <a:p>
          <a:pPr marL="0" lvl="0" indent="0" algn="ctr" defTabSz="622300">
            <a:lnSpc>
              <a:spcPct val="90000"/>
            </a:lnSpc>
            <a:spcBef>
              <a:spcPct val="0"/>
            </a:spcBef>
            <a:spcAft>
              <a:spcPct val="35000"/>
            </a:spcAft>
            <a:buNone/>
          </a:pPr>
          <a:r>
            <a:rPr lang="en-US" sz="1400" b="0" i="1" kern="1200"/>
            <a:t>Office Hours: June 22 and    July 13</a:t>
          </a:r>
          <a:endParaRPr lang="en-US" sz="1400" b="0" i="1" kern="1200">
            <a:latin typeface="Franklin Gothic Medium"/>
          </a:endParaRPr>
        </a:p>
      </dsp:txBody>
      <dsp:txXfrm>
        <a:off x="3163310" y="169707"/>
        <a:ext cx="2562733" cy="1537640"/>
      </dsp:txXfrm>
    </dsp:sp>
    <dsp:sp modelId="{A2205033-FEA2-4B19-87C0-889D5B996542}">
      <dsp:nvSpPr>
        <dsp:cNvPr id="0" name=""/>
        <dsp:cNvSpPr/>
      </dsp:nvSpPr>
      <dsp:spPr>
        <a:xfrm>
          <a:off x="1292515" y="1705547"/>
          <a:ext cx="6304324" cy="402173"/>
        </a:xfrm>
        <a:custGeom>
          <a:avLst/>
          <a:gdLst/>
          <a:ahLst/>
          <a:cxnLst/>
          <a:rect l="0" t="0" r="0" b="0"/>
          <a:pathLst>
            <a:path>
              <a:moveTo>
                <a:pt x="6304324" y="0"/>
              </a:moveTo>
              <a:lnTo>
                <a:pt x="6304324" y="218186"/>
              </a:lnTo>
              <a:lnTo>
                <a:pt x="0" y="218186"/>
              </a:lnTo>
              <a:lnTo>
                <a:pt x="0" y="402173"/>
              </a:lnTo>
            </a:path>
          </a:pathLst>
        </a:custGeom>
        <a:noFill/>
        <a:ln w="9525" cap="flat" cmpd="sng" algn="ctr">
          <a:solidFill>
            <a:schemeClr val="accent4">
              <a:hueOff val="-1418676"/>
              <a:satOff val="-804"/>
              <a:lumOff val="-6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6698" y="1903684"/>
        <a:ext cx="315958" cy="5900"/>
      </dsp:txXfrm>
    </dsp:sp>
    <dsp:sp modelId="{06926D24-D222-4BD1-94AF-598CF9BD3F27}">
      <dsp:nvSpPr>
        <dsp:cNvPr id="0" name=""/>
        <dsp:cNvSpPr/>
      </dsp:nvSpPr>
      <dsp:spPr>
        <a:xfrm>
          <a:off x="6315472" y="169707"/>
          <a:ext cx="2562733" cy="1537640"/>
        </a:xfrm>
        <a:prstGeom prst="rect">
          <a:avLst/>
        </a:prstGeom>
        <a:solidFill>
          <a:schemeClr val="accent4">
            <a:hueOff val="-1134940"/>
            <a:satOff val="-643"/>
            <a:lumOff val="-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REVIEW AT-A-GLANCE AND FUNDING OPPORTUNITY </a:t>
          </a:r>
          <a:r>
            <a:rPr lang="en-US" sz="1400" b="0" i="0" kern="1200">
              <a:solidFill>
                <a:schemeClr val="bg1"/>
              </a:solidFill>
            </a:rPr>
            <a:t>ANNOUNCEMNTS</a:t>
          </a:r>
        </a:p>
        <a:p>
          <a:pPr marL="0" lvl="0" indent="0" algn="ctr" defTabSz="622300">
            <a:lnSpc>
              <a:spcPct val="90000"/>
            </a:lnSpc>
            <a:spcBef>
              <a:spcPct val="0"/>
            </a:spcBef>
            <a:spcAft>
              <a:spcPct val="35000"/>
            </a:spcAft>
            <a:buNone/>
          </a:pPr>
          <a:r>
            <a:rPr lang="en-US" sz="1400" b="0" i="1" kern="1200">
              <a:solidFill>
                <a:schemeClr val="bg1"/>
              </a:solidFill>
            </a:rPr>
            <a:t>Located on: </a:t>
          </a:r>
          <a:r>
            <a:rPr lang="en-US" sz="1400" kern="1200"/>
            <a:t>https://www.energy.gov/scep/renew-americas-nonprofits</a:t>
          </a:r>
          <a:endParaRPr lang="en-US" sz="1400" b="0" i="1" kern="1200">
            <a:solidFill>
              <a:schemeClr val="bg1"/>
            </a:solidFill>
          </a:endParaRPr>
        </a:p>
      </dsp:txBody>
      <dsp:txXfrm>
        <a:off x="6315472" y="169707"/>
        <a:ext cx="2562733" cy="1537640"/>
      </dsp:txXfrm>
    </dsp:sp>
    <dsp:sp modelId="{CC996F07-2318-462E-928A-DD90B14A79E0}">
      <dsp:nvSpPr>
        <dsp:cNvPr id="0" name=""/>
        <dsp:cNvSpPr/>
      </dsp:nvSpPr>
      <dsp:spPr>
        <a:xfrm>
          <a:off x="2572082" y="2863221"/>
          <a:ext cx="558828" cy="91440"/>
        </a:xfrm>
        <a:custGeom>
          <a:avLst/>
          <a:gdLst/>
          <a:ahLst/>
          <a:cxnLst/>
          <a:rect l="0" t="0" r="0" b="0"/>
          <a:pathLst>
            <a:path>
              <a:moveTo>
                <a:pt x="0" y="45720"/>
              </a:moveTo>
              <a:lnTo>
                <a:pt x="558828" y="45720"/>
              </a:lnTo>
            </a:path>
          </a:pathLst>
        </a:custGeom>
        <a:noFill/>
        <a:ln w="9525" cap="flat" cmpd="sng" algn="ctr">
          <a:solidFill>
            <a:schemeClr val="accent4">
              <a:hueOff val="-2128013"/>
              <a:satOff val="-1205"/>
              <a:lumOff val="-10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760" y="2905991"/>
        <a:ext cx="29471" cy="5900"/>
      </dsp:txXfrm>
    </dsp:sp>
    <dsp:sp modelId="{4C455A75-AD6B-4F5C-B470-C55E5B3CE96B}">
      <dsp:nvSpPr>
        <dsp:cNvPr id="0" name=""/>
        <dsp:cNvSpPr/>
      </dsp:nvSpPr>
      <dsp:spPr>
        <a:xfrm>
          <a:off x="11148" y="2140121"/>
          <a:ext cx="2562733" cy="1537640"/>
        </a:xfrm>
        <a:prstGeom prst="rect">
          <a:avLst/>
        </a:prstGeom>
        <a:solidFill>
          <a:schemeClr val="accent4">
            <a:hueOff val="-1702411"/>
            <a:satOff val="-964"/>
            <a:lumOff val="-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COMPLETE REQUIRED REGISTRATIONS, </a:t>
          </a:r>
          <a:r>
            <a:rPr lang="en-US" sz="1400" kern="1200"/>
            <a:t>COMPILE YOUR TEAM, &amp; DESIGN YOUR PROGRAM</a:t>
          </a:r>
          <a:endParaRPr lang="en-US" sz="1400" b="0" i="0" kern="1200">
            <a:latin typeface="Franklin Gothic Medium"/>
          </a:endParaRPr>
        </a:p>
        <a:p>
          <a:pPr marL="0" lvl="0" indent="0" algn="ctr" defTabSz="622300">
            <a:lnSpc>
              <a:spcPct val="90000"/>
            </a:lnSpc>
            <a:spcBef>
              <a:spcPct val="0"/>
            </a:spcBef>
            <a:spcAft>
              <a:spcPct val="35000"/>
            </a:spcAft>
            <a:buNone/>
          </a:pPr>
          <a:r>
            <a:rPr lang="en-US" sz="1400" b="0" i="1" kern="1200">
              <a:solidFill>
                <a:prstClr val="white"/>
              </a:solidFill>
              <a:latin typeface="Franklin Gothic Book"/>
              <a:ea typeface="+mn-ea"/>
              <a:cs typeface="+mn-cs"/>
            </a:rPr>
            <a:t>As soon as possible</a:t>
          </a:r>
        </a:p>
      </dsp:txBody>
      <dsp:txXfrm>
        <a:off x="11148" y="2140121"/>
        <a:ext cx="2562733" cy="1537640"/>
      </dsp:txXfrm>
    </dsp:sp>
    <dsp:sp modelId="{C1528729-838B-4584-B1EF-6528CC915AF3}">
      <dsp:nvSpPr>
        <dsp:cNvPr id="0" name=""/>
        <dsp:cNvSpPr/>
      </dsp:nvSpPr>
      <dsp:spPr>
        <a:xfrm>
          <a:off x="5724244" y="2863221"/>
          <a:ext cx="558828" cy="91440"/>
        </a:xfrm>
        <a:custGeom>
          <a:avLst/>
          <a:gdLst/>
          <a:ahLst/>
          <a:cxnLst/>
          <a:rect l="0" t="0" r="0" b="0"/>
          <a:pathLst>
            <a:path>
              <a:moveTo>
                <a:pt x="0" y="45720"/>
              </a:moveTo>
              <a:lnTo>
                <a:pt x="558828" y="45720"/>
              </a:lnTo>
            </a:path>
          </a:pathLst>
        </a:custGeom>
        <a:noFill/>
        <a:ln w="9525" cap="flat" cmpd="sng" algn="ctr">
          <a:solidFill>
            <a:schemeClr val="accent4">
              <a:hueOff val="-2837351"/>
              <a:satOff val="-1607"/>
              <a:lumOff val="-13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922" y="2905991"/>
        <a:ext cx="29471" cy="5900"/>
      </dsp:txXfrm>
    </dsp:sp>
    <dsp:sp modelId="{F60E9CDC-4F60-4883-911A-184048700D10}">
      <dsp:nvSpPr>
        <dsp:cNvPr id="0" name=""/>
        <dsp:cNvSpPr/>
      </dsp:nvSpPr>
      <dsp:spPr>
        <a:xfrm>
          <a:off x="3163310" y="2140121"/>
          <a:ext cx="2562733" cy="1537640"/>
        </a:xfrm>
        <a:prstGeom prst="rect">
          <a:avLst/>
        </a:prstGeom>
        <a:solidFill>
          <a:schemeClr val="accent4">
            <a:hueOff val="-2269881"/>
            <a:satOff val="-1286"/>
            <a:lumOff val="-1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SUBMIT AN OPTIONAL LETTER OF INTENT</a:t>
          </a:r>
        </a:p>
        <a:p>
          <a:pPr marL="0" lvl="0" indent="0" algn="ctr" defTabSz="622300">
            <a:lnSpc>
              <a:spcPct val="90000"/>
            </a:lnSpc>
            <a:spcBef>
              <a:spcPct val="0"/>
            </a:spcBef>
            <a:spcAft>
              <a:spcPct val="35000"/>
            </a:spcAft>
            <a:buNone/>
          </a:pPr>
          <a:r>
            <a:rPr lang="en-US" sz="1400" b="0" i="1" kern="1200"/>
            <a:t>Due June 29</a:t>
          </a:r>
          <a:endParaRPr lang="en-US" sz="1400" b="0" kern="1200">
            <a:latin typeface="Franklin Gothic Medium"/>
          </a:endParaRPr>
        </a:p>
      </dsp:txBody>
      <dsp:txXfrm>
        <a:off x="3163310" y="2140121"/>
        <a:ext cx="2562733" cy="1537640"/>
      </dsp:txXfrm>
    </dsp:sp>
    <dsp:sp modelId="{85879C44-AB4F-4D48-B062-6EB968C3C1DB}">
      <dsp:nvSpPr>
        <dsp:cNvPr id="0" name=""/>
        <dsp:cNvSpPr/>
      </dsp:nvSpPr>
      <dsp:spPr>
        <a:xfrm>
          <a:off x="6315472" y="2140121"/>
          <a:ext cx="2562733" cy="1537640"/>
        </a:xfrm>
        <a:prstGeom prst="rect">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SUBMIT YOUR FULL APPLICATION</a:t>
          </a:r>
        </a:p>
        <a:p>
          <a:pPr marL="0" lvl="0" indent="0" algn="ctr" defTabSz="622300">
            <a:lnSpc>
              <a:spcPct val="90000"/>
            </a:lnSpc>
            <a:spcBef>
              <a:spcPct val="0"/>
            </a:spcBef>
            <a:spcAft>
              <a:spcPct val="35000"/>
            </a:spcAft>
            <a:buNone/>
          </a:pPr>
          <a:r>
            <a:rPr lang="en-US" sz="1400" b="0" i="1" kern="1200"/>
            <a:t>Due August 3</a:t>
          </a:r>
          <a:endParaRPr lang="en-US" sz="1400" b="0" i="1" kern="1200">
            <a:latin typeface="Franklin Gothic Medium"/>
          </a:endParaRPr>
        </a:p>
      </dsp:txBody>
      <dsp:txXfrm>
        <a:off x="6315472" y="2140121"/>
        <a:ext cx="2562733" cy="1537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CE2B-D121-43B9-BFF7-AC5F1ADC7295}">
      <dsp:nvSpPr>
        <dsp:cNvPr id="0" name=""/>
        <dsp:cNvSpPr/>
      </dsp:nvSpPr>
      <dsp:spPr>
        <a:xfrm>
          <a:off x="1095" y="0"/>
          <a:ext cx="2573945" cy="861418"/>
        </a:xfrm>
        <a:prstGeom prst="chevron">
          <a:avLst>
            <a:gd name="adj" fmla="val 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3C487-8FC0-4696-BFA7-5525406E241B}">
      <dsp:nvSpPr>
        <dsp:cNvPr id="0" name=""/>
        <dsp:cNvSpPr/>
      </dsp:nvSpPr>
      <dsp:spPr>
        <a:xfrm>
          <a:off x="648302" y="215354"/>
          <a:ext cx="2251911" cy="8614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Expected Reply to Reviewer Comments Deadline</a:t>
          </a:r>
        </a:p>
        <a:p>
          <a:pPr marL="0" lvl="0" indent="0" algn="ctr" defTabSz="622300">
            <a:lnSpc>
              <a:spcPct val="90000"/>
            </a:lnSpc>
            <a:spcBef>
              <a:spcPct val="0"/>
            </a:spcBef>
            <a:spcAft>
              <a:spcPct val="35000"/>
            </a:spcAft>
            <a:buNone/>
          </a:pPr>
          <a:r>
            <a:rPr lang="en-US" sz="1400" i="1" kern="1200"/>
            <a:t>August 31, 2023</a:t>
          </a:r>
          <a:endParaRPr lang="en-US" sz="1400" kern="1200"/>
        </a:p>
      </dsp:txBody>
      <dsp:txXfrm>
        <a:off x="673532" y="240584"/>
        <a:ext cx="2201451" cy="810958"/>
      </dsp:txXfrm>
    </dsp:sp>
    <dsp:sp modelId="{43A01687-78B7-42F6-8B1A-9E18C62AE1FB}">
      <dsp:nvSpPr>
        <dsp:cNvPr id="0" name=""/>
        <dsp:cNvSpPr/>
      </dsp:nvSpPr>
      <dsp:spPr>
        <a:xfrm>
          <a:off x="2980291" y="0"/>
          <a:ext cx="2573945" cy="861418"/>
        </a:xfrm>
        <a:prstGeom prst="chevron">
          <a:avLst>
            <a:gd name="adj" fmla="val 40000"/>
          </a:avLst>
        </a:prstGeom>
        <a:solidFill>
          <a:schemeClr val="accent3">
            <a:hueOff val="82227"/>
            <a:satOff val="0"/>
            <a:lumOff val="-9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05ABF-DB21-4B10-A918-4BC0DF4624DA}">
      <dsp:nvSpPr>
        <dsp:cNvPr id="0" name=""/>
        <dsp:cNvSpPr/>
      </dsp:nvSpPr>
      <dsp:spPr>
        <a:xfrm>
          <a:off x="3666677" y="215354"/>
          <a:ext cx="2173554" cy="8614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2227"/>
              <a:satOff val="0"/>
              <a:lumOff val="-9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a:effectLst/>
              <a:latin typeface="+mn-lt"/>
              <a:cs typeface="Calibri" panose="020F0502020204030204" pitchFamily="34" charset="0"/>
            </a:rPr>
            <a:t>Expected Date for DOE Selection Notifications</a:t>
          </a:r>
        </a:p>
        <a:p>
          <a:pPr marL="0" lvl="0" indent="0" algn="ctr" defTabSz="622300">
            <a:lnSpc>
              <a:spcPct val="90000"/>
            </a:lnSpc>
            <a:spcBef>
              <a:spcPct val="0"/>
            </a:spcBef>
            <a:spcAft>
              <a:spcPct val="35000"/>
            </a:spcAft>
            <a:buNone/>
          </a:pPr>
          <a:r>
            <a:rPr lang="en-US" sz="1400" i="1" kern="1200">
              <a:latin typeface="+mn-lt"/>
            </a:rPr>
            <a:t>October 6, 2023</a:t>
          </a:r>
          <a:endParaRPr lang="en-US" sz="1400" kern="1200">
            <a:latin typeface="+mn-lt"/>
          </a:endParaRPr>
        </a:p>
      </dsp:txBody>
      <dsp:txXfrm>
        <a:off x="3691907" y="240584"/>
        <a:ext cx="2123094" cy="810958"/>
      </dsp:txXfrm>
    </dsp:sp>
    <dsp:sp modelId="{EB3F676F-119C-4BAB-996C-1DF1BAA9155F}">
      <dsp:nvSpPr>
        <dsp:cNvPr id="0" name=""/>
        <dsp:cNvSpPr/>
      </dsp:nvSpPr>
      <dsp:spPr>
        <a:xfrm>
          <a:off x="5920309" y="0"/>
          <a:ext cx="2573945" cy="861418"/>
        </a:xfrm>
        <a:prstGeom prst="chevron">
          <a:avLst>
            <a:gd name="adj" fmla="val 40000"/>
          </a:avLst>
        </a:prstGeom>
        <a:solidFill>
          <a:schemeClr val="accent3">
            <a:hueOff val="164454"/>
            <a:satOff val="0"/>
            <a:lumOff val="-1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59FE7-DAEA-4EEB-A954-74749DAB6BA4}">
      <dsp:nvSpPr>
        <dsp:cNvPr id="0" name=""/>
        <dsp:cNvSpPr/>
      </dsp:nvSpPr>
      <dsp:spPr>
        <a:xfrm>
          <a:off x="6606695" y="215354"/>
          <a:ext cx="2173554" cy="8614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64454"/>
              <a:satOff val="0"/>
              <a:lumOff val="-1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a:effectLst/>
              <a:latin typeface="+mn-lt"/>
              <a:cs typeface="Calibri" panose="020F0502020204030204" pitchFamily="34" charset="0"/>
            </a:rPr>
            <a:t>Expected Timeframe for Award Negotiations</a:t>
          </a:r>
        </a:p>
        <a:p>
          <a:pPr marL="0" lvl="0" indent="0" algn="ctr" defTabSz="622300">
            <a:lnSpc>
              <a:spcPct val="90000"/>
            </a:lnSpc>
            <a:spcBef>
              <a:spcPct val="0"/>
            </a:spcBef>
            <a:spcAft>
              <a:spcPct val="35000"/>
            </a:spcAft>
            <a:buNone/>
          </a:pPr>
          <a:r>
            <a:rPr lang="en-US" sz="1400" i="1" kern="1200">
              <a:latin typeface="+mn-lt"/>
            </a:rPr>
            <a:t>January 5, 2024</a:t>
          </a:r>
        </a:p>
      </dsp:txBody>
      <dsp:txXfrm>
        <a:off x="6631925" y="240584"/>
        <a:ext cx="2123094" cy="810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22C37-691F-47C8-97C5-49874B66B0FF}">
      <dsp:nvSpPr>
        <dsp:cNvPr id="0" name=""/>
        <dsp:cNvSpPr/>
      </dsp:nvSpPr>
      <dsp:spPr>
        <a:xfrm>
          <a:off x="2572082" y="892807"/>
          <a:ext cx="558828" cy="91440"/>
        </a:xfrm>
        <a:custGeom>
          <a:avLst/>
          <a:gdLst/>
          <a:ahLst/>
          <a:cxnLst/>
          <a:rect l="0" t="0" r="0" b="0"/>
          <a:pathLst>
            <a:path>
              <a:moveTo>
                <a:pt x="0" y="45720"/>
              </a:moveTo>
              <a:lnTo>
                <a:pt x="55882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760" y="935577"/>
        <a:ext cx="29471" cy="5900"/>
      </dsp:txXfrm>
    </dsp:sp>
    <dsp:sp modelId="{E2816C32-AB3D-45D3-B368-5EB0A785C76E}">
      <dsp:nvSpPr>
        <dsp:cNvPr id="0" name=""/>
        <dsp:cNvSpPr/>
      </dsp:nvSpPr>
      <dsp:spPr>
        <a:xfrm>
          <a:off x="11148" y="169707"/>
          <a:ext cx="2562733" cy="15376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0" i="0" kern="1200">
              <a:solidFill>
                <a:prstClr val="white"/>
              </a:solidFill>
              <a:latin typeface="Franklin Gothic Book"/>
              <a:ea typeface="+mn-ea"/>
              <a:cs typeface="+mn-cs"/>
            </a:rPr>
            <a:t>FOA ISSUED</a:t>
          </a:r>
        </a:p>
        <a:p>
          <a:pPr marL="0" lvl="0" indent="0" algn="ctr" defTabSz="622300" rtl="0">
            <a:lnSpc>
              <a:spcPct val="90000"/>
            </a:lnSpc>
            <a:spcBef>
              <a:spcPct val="0"/>
            </a:spcBef>
            <a:spcAft>
              <a:spcPct val="35000"/>
            </a:spcAft>
            <a:buNone/>
          </a:pPr>
          <a:r>
            <a:rPr lang="en-US" sz="1400" b="0" i="1" kern="1200">
              <a:latin typeface="Franklin Gothic Medium"/>
            </a:rPr>
            <a:t>May 24, 2023</a:t>
          </a:r>
        </a:p>
      </dsp:txBody>
      <dsp:txXfrm>
        <a:off x="11148" y="169707"/>
        <a:ext cx="2562733" cy="1537640"/>
      </dsp:txXfrm>
    </dsp:sp>
    <dsp:sp modelId="{3A606CDE-9FA7-4875-A78A-18A6911D610F}">
      <dsp:nvSpPr>
        <dsp:cNvPr id="0" name=""/>
        <dsp:cNvSpPr/>
      </dsp:nvSpPr>
      <dsp:spPr>
        <a:xfrm>
          <a:off x="5724244" y="892807"/>
          <a:ext cx="558828" cy="91440"/>
        </a:xfrm>
        <a:custGeom>
          <a:avLst/>
          <a:gdLst/>
          <a:ahLst/>
          <a:cxnLst/>
          <a:rect l="0" t="0" r="0" b="0"/>
          <a:pathLst>
            <a:path>
              <a:moveTo>
                <a:pt x="0" y="45720"/>
              </a:moveTo>
              <a:lnTo>
                <a:pt x="558828" y="45720"/>
              </a:lnTo>
            </a:path>
          </a:pathLst>
        </a:custGeom>
        <a:noFill/>
        <a:ln w="9525" cap="flat" cmpd="sng" algn="ctr">
          <a:solidFill>
            <a:schemeClr val="accent4">
              <a:hueOff val="-709338"/>
              <a:satOff val="-402"/>
              <a:lumOff val="-34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922" y="935577"/>
        <a:ext cx="29471" cy="5900"/>
      </dsp:txXfrm>
    </dsp:sp>
    <dsp:sp modelId="{6F6C5990-124B-4C51-A087-EBD08E12E2CA}">
      <dsp:nvSpPr>
        <dsp:cNvPr id="0" name=""/>
        <dsp:cNvSpPr/>
      </dsp:nvSpPr>
      <dsp:spPr>
        <a:xfrm>
          <a:off x="3163310" y="169707"/>
          <a:ext cx="2562733" cy="1537640"/>
        </a:xfrm>
        <a:prstGeom prst="rect">
          <a:avLst/>
        </a:prstGeom>
        <a:solidFill>
          <a:schemeClr val="accent4">
            <a:hueOff val="-567470"/>
            <a:satOff val="-321"/>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REGISTER FOR INFORMATION SESSIONS: </a:t>
          </a:r>
        </a:p>
        <a:p>
          <a:pPr marL="0" lvl="0" indent="0" algn="ctr" defTabSz="622300">
            <a:lnSpc>
              <a:spcPct val="90000"/>
            </a:lnSpc>
            <a:spcBef>
              <a:spcPct val="0"/>
            </a:spcBef>
            <a:spcAft>
              <a:spcPct val="35000"/>
            </a:spcAft>
            <a:buNone/>
          </a:pPr>
          <a:r>
            <a:rPr lang="en-US" sz="1400" b="0" i="1" kern="1200"/>
            <a:t>Webinars: June 6 and June 8</a:t>
          </a:r>
        </a:p>
        <a:p>
          <a:pPr marL="0" lvl="0" indent="0" algn="ctr" defTabSz="622300">
            <a:lnSpc>
              <a:spcPct val="90000"/>
            </a:lnSpc>
            <a:spcBef>
              <a:spcPct val="0"/>
            </a:spcBef>
            <a:spcAft>
              <a:spcPct val="35000"/>
            </a:spcAft>
            <a:buNone/>
          </a:pPr>
          <a:r>
            <a:rPr lang="en-US" sz="1400" b="0" i="1" kern="1200"/>
            <a:t>Office Hours: June 22 and    July 13</a:t>
          </a:r>
          <a:endParaRPr lang="en-US" sz="1400" b="0" i="1" kern="1200">
            <a:latin typeface="Franklin Gothic Medium"/>
          </a:endParaRPr>
        </a:p>
      </dsp:txBody>
      <dsp:txXfrm>
        <a:off x="3163310" y="169707"/>
        <a:ext cx="2562733" cy="1537640"/>
      </dsp:txXfrm>
    </dsp:sp>
    <dsp:sp modelId="{A2205033-FEA2-4B19-87C0-889D5B996542}">
      <dsp:nvSpPr>
        <dsp:cNvPr id="0" name=""/>
        <dsp:cNvSpPr/>
      </dsp:nvSpPr>
      <dsp:spPr>
        <a:xfrm>
          <a:off x="1292515" y="1705547"/>
          <a:ext cx="6304324" cy="402173"/>
        </a:xfrm>
        <a:custGeom>
          <a:avLst/>
          <a:gdLst/>
          <a:ahLst/>
          <a:cxnLst/>
          <a:rect l="0" t="0" r="0" b="0"/>
          <a:pathLst>
            <a:path>
              <a:moveTo>
                <a:pt x="6304324" y="0"/>
              </a:moveTo>
              <a:lnTo>
                <a:pt x="6304324" y="218186"/>
              </a:lnTo>
              <a:lnTo>
                <a:pt x="0" y="218186"/>
              </a:lnTo>
              <a:lnTo>
                <a:pt x="0" y="402173"/>
              </a:lnTo>
            </a:path>
          </a:pathLst>
        </a:custGeom>
        <a:noFill/>
        <a:ln w="9525" cap="flat" cmpd="sng" algn="ctr">
          <a:solidFill>
            <a:schemeClr val="accent4">
              <a:hueOff val="-1418676"/>
              <a:satOff val="-804"/>
              <a:lumOff val="-6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6698" y="1903684"/>
        <a:ext cx="315958" cy="5900"/>
      </dsp:txXfrm>
    </dsp:sp>
    <dsp:sp modelId="{06926D24-D222-4BD1-94AF-598CF9BD3F27}">
      <dsp:nvSpPr>
        <dsp:cNvPr id="0" name=""/>
        <dsp:cNvSpPr/>
      </dsp:nvSpPr>
      <dsp:spPr>
        <a:xfrm>
          <a:off x="6315472" y="169707"/>
          <a:ext cx="2562733" cy="1537640"/>
        </a:xfrm>
        <a:prstGeom prst="rect">
          <a:avLst/>
        </a:prstGeom>
        <a:solidFill>
          <a:schemeClr val="accent4">
            <a:hueOff val="-1134940"/>
            <a:satOff val="-643"/>
            <a:lumOff val="-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REVIEW AT-A-GLANCE AND FUNDING OPPORTUNITY </a:t>
          </a:r>
          <a:r>
            <a:rPr lang="en-US" sz="1400" b="0" i="0" kern="1200">
              <a:solidFill>
                <a:schemeClr val="bg1"/>
              </a:solidFill>
            </a:rPr>
            <a:t>ANNOUNCEMNTS</a:t>
          </a:r>
        </a:p>
        <a:p>
          <a:pPr marL="0" lvl="0" indent="0" algn="ctr" defTabSz="622300">
            <a:lnSpc>
              <a:spcPct val="90000"/>
            </a:lnSpc>
            <a:spcBef>
              <a:spcPct val="0"/>
            </a:spcBef>
            <a:spcAft>
              <a:spcPct val="35000"/>
            </a:spcAft>
            <a:buNone/>
          </a:pPr>
          <a:r>
            <a:rPr lang="en-US" sz="1400" b="0" i="1" kern="1200">
              <a:solidFill>
                <a:schemeClr val="bg1"/>
              </a:solidFill>
            </a:rPr>
            <a:t>Located on: </a:t>
          </a:r>
          <a:r>
            <a:rPr lang="en-US" sz="1400" kern="1200"/>
            <a:t>https://www.energy.gov/scep/renew-americas-nonprofits</a:t>
          </a:r>
          <a:endParaRPr lang="en-US" sz="1400" b="0" i="1" kern="1200">
            <a:solidFill>
              <a:schemeClr val="bg1"/>
            </a:solidFill>
          </a:endParaRPr>
        </a:p>
      </dsp:txBody>
      <dsp:txXfrm>
        <a:off x="6315472" y="169707"/>
        <a:ext cx="2562733" cy="1537640"/>
      </dsp:txXfrm>
    </dsp:sp>
    <dsp:sp modelId="{CC996F07-2318-462E-928A-DD90B14A79E0}">
      <dsp:nvSpPr>
        <dsp:cNvPr id="0" name=""/>
        <dsp:cNvSpPr/>
      </dsp:nvSpPr>
      <dsp:spPr>
        <a:xfrm>
          <a:off x="2572082" y="2863221"/>
          <a:ext cx="558828" cy="91440"/>
        </a:xfrm>
        <a:custGeom>
          <a:avLst/>
          <a:gdLst/>
          <a:ahLst/>
          <a:cxnLst/>
          <a:rect l="0" t="0" r="0" b="0"/>
          <a:pathLst>
            <a:path>
              <a:moveTo>
                <a:pt x="0" y="45720"/>
              </a:moveTo>
              <a:lnTo>
                <a:pt x="558828" y="45720"/>
              </a:lnTo>
            </a:path>
          </a:pathLst>
        </a:custGeom>
        <a:noFill/>
        <a:ln w="9525" cap="flat" cmpd="sng" algn="ctr">
          <a:solidFill>
            <a:schemeClr val="accent4">
              <a:hueOff val="-2128013"/>
              <a:satOff val="-1205"/>
              <a:lumOff val="-10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760" y="2905991"/>
        <a:ext cx="29471" cy="5900"/>
      </dsp:txXfrm>
    </dsp:sp>
    <dsp:sp modelId="{4C455A75-AD6B-4F5C-B470-C55E5B3CE96B}">
      <dsp:nvSpPr>
        <dsp:cNvPr id="0" name=""/>
        <dsp:cNvSpPr/>
      </dsp:nvSpPr>
      <dsp:spPr>
        <a:xfrm>
          <a:off x="11148" y="2140121"/>
          <a:ext cx="2562733" cy="1537640"/>
        </a:xfrm>
        <a:prstGeom prst="rect">
          <a:avLst/>
        </a:prstGeom>
        <a:solidFill>
          <a:schemeClr val="accent4">
            <a:hueOff val="-1702411"/>
            <a:satOff val="-964"/>
            <a:lumOff val="-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COMPLETE REQUIRED REGISTRATIONS, </a:t>
          </a:r>
          <a:r>
            <a:rPr lang="en-US" sz="1400" kern="1200"/>
            <a:t>COMPILE YOUR TEAM, &amp; DESIGN YOUR PROGRAM</a:t>
          </a:r>
          <a:endParaRPr lang="en-US" sz="1400" b="0" i="0" kern="1200">
            <a:latin typeface="Franklin Gothic Medium"/>
          </a:endParaRPr>
        </a:p>
        <a:p>
          <a:pPr marL="0" lvl="0" indent="0" algn="ctr" defTabSz="622300">
            <a:lnSpc>
              <a:spcPct val="90000"/>
            </a:lnSpc>
            <a:spcBef>
              <a:spcPct val="0"/>
            </a:spcBef>
            <a:spcAft>
              <a:spcPct val="35000"/>
            </a:spcAft>
            <a:buNone/>
          </a:pPr>
          <a:r>
            <a:rPr lang="en-US" sz="1400" b="0" i="1" kern="1200">
              <a:solidFill>
                <a:prstClr val="white"/>
              </a:solidFill>
              <a:latin typeface="Franklin Gothic Book"/>
              <a:ea typeface="+mn-ea"/>
              <a:cs typeface="+mn-cs"/>
            </a:rPr>
            <a:t>As soon as possible</a:t>
          </a:r>
        </a:p>
      </dsp:txBody>
      <dsp:txXfrm>
        <a:off x="11148" y="2140121"/>
        <a:ext cx="2562733" cy="1537640"/>
      </dsp:txXfrm>
    </dsp:sp>
    <dsp:sp modelId="{C1528729-838B-4584-B1EF-6528CC915AF3}">
      <dsp:nvSpPr>
        <dsp:cNvPr id="0" name=""/>
        <dsp:cNvSpPr/>
      </dsp:nvSpPr>
      <dsp:spPr>
        <a:xfrm>
          <a:off x="5724244" y="2863221"/>
          <a:ext cx="558828" cy="91440"/>
        </a:xfrm>
        <a:custGeom>
          <a:avLst/>
          <a:gdLst/>
          <a:ahLst/>
          <a:cxnLst/>
          <a:rect l="0" t="0" r="0" b="0"/>
          <a:pathLst>
            <a:path>
              <a:moveTo>
                <a:pt x="0" y="45720"/>
              </a:moveTo>
              <a:lnTo>
                <a:pt x="558828" y="45720"/>
              </a:lnTo>
            </a:path>
          </a:pathLst>
        </a:custGeom>
        <a:noFill/>
        <a:ln w="9525" cap="flat" cmpd="sng" algn="ctr">
          <a:solidFill>
            <a:schemeClr val="accent4">
              <a:hueOff val="-2837351"/>
              <a:satOff val="-1607"/>
              <a:lumOff val="-13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922" y="2905991"/>
        <a:ext cx="29471" cy="5900"/>
      </dsp:txXfrm>
    </dsp:sp>
    <dsp:sp modelId="{F60E9CDC-4F60-4883-911A-184048700D10}">
      <dsp:nvSpPr>
        <dsp:cNvPr id="0" name=""/>
        <dsp:cNvSpPr/>
      </dsp:nvSpPr>
      <dsp:spPr>
        <a:xfrm>
          <a:off x="3163310" y="2140121"/>
          <a:ext cx="2562733" cy="1537640"/>
        </a:xfrm>
        <a:prstGeom prst="rect">
          <a:avLst/>
        </a:prstGeom>
        <a:solidFill>
          <a:schemeClr val="accent4">
            <a:hueOff val="-2269881"/>
            <a:satOff val="-1286"/>
            <a:lumOff val="-1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SUBMIT AN OPTIONAL LETTER OF INTENT</a:t>
          </a:r>
        </a:p>
        <a:p>
          <a:pPr marL="0" lvl="0" indent="0" algn="ctr" defTabSz="622300">
            <a:lnSpc>
              <a:spcPct val="90000"/>
            </a:lnSpc>
            <a:spcBef>
              <a:spcPct val="0"/>
            </a:spcBef>
            <a:spcAft>
              <a:spcPct val="35000"/>
            </a:spcAft>
            <a:buNone/>
          </a:pPr>
          <a:r>
            <a:rPr lang="en-US" sz="1400" b="0" i="1" kern="1200"/>
            <a:t>Due June 29</a:t>
          </a:r>
          <a:endParaRPr lang="en-US" sz="1400" b="0" kern="1200">
            <a:latin typeface="Franklin Gothic Medium"/>
          </a:endParaRPr>
        </a:p>
      </dsp:txBody>
      <dsp:txXfrm>
        <a:off x="3163310" y="2140121"/>
        <a:ext cx="2562733" cy="1537640"/>
      </dsp:txXfrm>
    </dsp:sp>
    <dsp:sp modelId="{85879C44-AB4F-4D48-B062-6EB968C3C1DB}">
      <dsp:nvSpPr>
        <dsp:cNvPr id="0" name=""/>
        <dsp:cNvSpPr/>
      </dsp:nvSpPr>
      <dsp:spPr>
        <a:xfrm>
          <a:off x="6315472" y="2140121"/>
          <a:ext cx="2562733" cy="1537640"/>
        </a:xfrm>
        <a:prstGeom prst="rect">
          <a:avLst/>
        </a:prstGeom>
        <a:solidFill>
          <a:schemeClr val="accent4">
            <a:hueOff val="-2837351"/>
            <a:satOff val="-1607"/>
            <a:lumOff val="-13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SUBMIT YOUR FULL APPLICATION</a:t>
          </a:r>
        </a:p>
        <a:p>
          <a:pPr marL="0" lvl="0" indent="0" algn="ctr" defTabSz="622300">
            <a:lnSpc>
              <a:spcPct val="90000"/>
            </a:lnSpc>
            <a:spcBef>
              <a:spcPct val="0"/>
            </a:spcBef>
            <a:spcAft>
              <a:spcPct val="35000"/>
            </a:spcAft>
            <a:buNone/>
          </a:pPr>
          <a:r>
            <a:rPr lang="en-US" sz="1400" b="0" i="1" kern="1200"/>
            <a:t>Due August 3</a:t>
          </a:r>
          <a:endParaRPr lang="en-US" sz="1400" b="0" i="1" kern="1200">
            <a:latin typeface="Franklin Gothic Medium"/>
          </a:endParaRPr>
        </a:p>
      </dsp:txBody>
      <dsp:txXfrm>
        <a:off x="6315472" y="2140121"/>
        <a:ext cx="2562733" cy="1537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CE2B-D121-43B9-BFF7-AC5F1ADC7295}">
      <dsp:nvSpPr>
        <dsp:cNvPr id="0" name=""/>
        <dsp:cNvSpPr/>
      </dsp:nvSpPr>
      <dsp:spPr>
        <a:xfrm>
          <a:off x="1095" y="0"/>
          <a:ext cx="2573945" cy="861418"/>
        </a:xfrm>
        <a:prstGeom prst="chevron">
          <a:avLst>
            <a:gd name="adj" fmla="val 4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3C487-8FC0-4696-BFA7-5525406E241B}">
      <dsp:nvSpPr>
        <dsp:cNvPr id="0" name=""/>
        <dsp:cNvSpPr/>
      </dsp:nvSpPr>
      <dsp:spPr>
        <a:xfrm>
          <a:off x="648302" y="215354"/>
          <a:ext cx="2251911" cy="8614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Expected Reply to Reviewer Comments Deadline</a:t>
          </a:r>
        </a:p>
        <a:p>
          <a:pPr marL="0" lvl="0" indent="0" algn="ctr" defTabSz="622300">
            <a:lnSpc>
              <a:spcPct val="90000"/>
            </a:lnSpc>
            <a:spcBef>
              <a:spcPct val="0"/>
            </a:spcBef>
            <a:spcAft>
              <a:spcPct val="35000"/>
            </a:spcAft>
            <a:buNone/>
          </a:pPr>
          <a:r>
            <a:rPr lang="en-US" sz="1400" i="1" kern="1200"/>
            <a:t>August 31, 2023</a:t>
          </a:r>
          <a:endParaRPr lang="en-US" sz="1400" kern="1200"/>
        </a:p>
      </dsp:txBody>
      <dsp:txXfrm>
        <a:off x="673532" y="240584"/>
        <a:ext cx="2201451" cy="810958"/>
      </dsp:txXfrm>
    </dsp:sp>
    <dsp:sp modelId="{43A01687-78B7-42F6-8B1A-9E18C62AE1FB}">
      <dsp:nvSpPr>
        <dsp:cNvPr id="0" name=""/>
        <dsp:cNvSpPr/>
      </dsp:nvSpPr>
      <dsp:spPr>
        <a:xfrm>
          <a:off x="2980291" y="0"/>
          <a:ext cx="2573945" cy="861418"/>
        </a:xfrm>
        <a:prstGeom prst="chevron">
          <a:avLst>
            <a:gd name="adj" fmla="val 40000"/>
          </a:avLst>
        </a:prstGeom>
        <a:solidFill>
          <a:schemeClr val="accent3">
            <a:hueOff val="82227"/>
            <a:satOff val="0"/>
            <a:lumOff val="-9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05ABF-DB21-4B10-A918-4BC0DF4624DA}">
      <dsp:nvSpPr>
        <dsp:cNvPr id="0" name=""/>
        <dsp:cNvSpPr/>
      </dsp:nvSpPr>
      <dsp:spPr>
        <a:xfrm>
          <a:off x="3666677" y="215354"/>
          <a:ext cx="2173554" cy="8614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2227"/>
              <a:satOff val="0"/>
              <a:lumOff val="-9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a:effectLst/>
              <a:latin typeface="+mn-lt"/>
              <a:cs typeface="Calibri" panose="020F0502020204030204" pitchFamily="34" charset="0"/>
            </a:rPr>
            <a:t>Expected Date for DOE Selection Notifications</a:t>
          </a:r>
        </a:p>
        <a:p>
          <a:pPr marL="0" lvl="0" indent="0" algn="ctr" defTabSz="622300">
            <a:lnSpc>
              <a:spcPct val="90000"/>
            </a:lnSpc>
            <a:spcBef>
              <a:spcPct val="0"/>
            </a:spcBef>
            <a:spcAft>
              <a:spcPct val="35000"/>
            </a:spcAft>
            <a:buNone/>
          </a:pPr>
          <a:r>
            <a:rPr lang="en-US" sz="1400" i="1" kern="1200">
              <a:latin typeface="+mn-lt"/>
            </a:rPr>
            <a:t>October 6, 2023</a:t>
          </a:r>
          <a:endParaRPr lang="en-US" sz="1400" kern="1200">
            <a:latin typeface="+mn-lt"/>
          </a:endParaRPr>
        </a:p>
      </dsp:txBody>
      <dsp:txXfrm>
        <a:off x="3691907" y="240584"/>
        <a:ext cx="2123094" cy="810958"/>
      </dsp:txXfrm>
    </dsp:sp>
    <dsp:sp modelId="{EB3F676F-119C-4BAB-996C-1DF1BAA9155F}">
      <dsp:nvSpPr>
        <dsp:cNvPr id="0" name=""/>
        <dsp:cNvSpPr/>
      </dsp:nvSpPr>
      <dsp:spPr>
        <a:xfrm>
          <a:off x="5920309" y="0"/>
          <a:ext cx="2573945" cy="861418"/>
        </a:xfrm>
        <a:prstGeom prst="chevron">
          <a:avLst>
            <a:gd name="adj" fmla="val 40000"/>
          </a:avLst>
        </a:prstGeom>
        <a:solidFill>
          <a:schemeClr val="accent3">
            <a:hueOff val="164454"/>
            <a:satOff val="0"/>
            <a:lumOff val="-1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59FE7-DAEA-4EEB-A954-74749DAB6BA4}">
      <dsp:nvSpPr>
        <dsp:cNvPr id="0" name=""/>
        <dsp:cNvSpPr/>
      </dsp:nvSpPr>
      <dsp:spPr>
        <a:xfrm>
          <a:off x="6606695" y="215354"/>
          <a:ext cx="2173554" cy="8614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64454"/>
              <a:satOff val="0"/>
              <a:lumOff val="-1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kern="1200">
              <a:effectLst/>
              <a:latin typeface="+mn-lt"/>
              <a:cs typeface="Calibri" panose="020F0502020204030204" pitchFamily="34" charset="0"/>
            </a:rPr>
            <a:t>Expected Timeframe for Award Negotiations</a:t>
          </a:r>
        </a:p>
        <a:p>
          <a:pPr marL="0" lvl="0" indent="0" algn="ctr" defTabSz="622300">
            <a:lnSpc>
              <a:spcPct val="90000"/>
            </a:lnSpc>
            <a:spcBef>
              <a:spcPct val="0"/>
            </a:spcBef>
            <a:spcAft>
              <a:spcPct val="35000"/>
            </a:spcAft>
            <a:buNone/>
          </a:pPr>
          <a:r>
            <a:rPr lang="en-US" sz="1400" i="1" kern="1200">
              <a:latin typeface="+mn-lt"/>
            </a:rPr>
            <a:t>January 5, 2024</a:t>
          </a:r>
        </a:p>
      </dsp:txBody>
      <dsp:txXfrm>
        <a:off x="6631925" y="240584"/>
        <a:ext cx="2123094" cy="810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1D831-6DFB-43CF-A238-3CFE5CAED881}">
      <dsp:nvSpPr>
        <dsp:cNvPr id="0" name=""/>
        <dsp:cNvSpPr/>
      </dsp:nvSpPr>
      <dsp:spPr>
        <a:xfrm>
          <a:off x="3220222" y="0"/>
          <a:ext cx="5998120" cy="300996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1" indent="0" algn="l" defTabSz="800100">
            <a:lnSpc>
              <a:spcPct val="90000"/>
            </a:lnSpc>
            <a:spcBef>
              <a:spcPct val="0"/>
            </a:spcBef>
            <a:spcAft>
              <a:spcPct val="15000"/>
            </a:spcAft>
            <a:buChar char="•"/>
          </a:pPr>
          <a:endParaRPr lang="en-US" sz="1800" kern="1200">
            <a:latin typeface="+mn-lt"/>
          </a:endParaRPr>
        </a:p>
        <a:p>
          <a:pPr marL="225425" lvl="1" indent="0" algn="l" defTabSz="800100">
            <a:lnSpc>
              <a:spcPct val="90000"/>
            </a:lnSpc>
            <a:spcBef>
              <a:spcPct val="0"/>
            </a:spcBef>
            <a:spcAft>
              <a:spcPct val="15000"/>
            </a:spcAft>
            <a:buChar char="•"/>
          </a:pPr>
          <a:r>
            <a:rPr lang="en-US" sz="1800" b="0" i="0" kern="1200">
              <a:solidFill>
                <a:srgbClr val="000000"/>
              </a:solidFill>
              <a:effectLst/>
              <a:latin typeface="+mn-lt"/>
              <a:cs typeface="Calibri"/>
            </a:rPr>
            <a:t>  Significant energy and cost savings; </a:t>
          </a:r>
          <a:endParaRPr lang="en-US" sz="1800" kern="1200">
            <a:latin typeface="+mn-lt"/>
          </a:endParaRPr>
        </a:p>
        <a:p>
          <a:pPr marL="225425" lvl="1" indent="0" algn="l" defTabSz="800100">
            <a:lnSpc>
              <a:spcPct val="90000"/>
            </a:lnSpc>
            <a:spcBef>
              <a:spcPct val="0"/>
            </a:spcBef>
            <a:spcAft>
              <a:spcPct val="15000"/>
            </a:spcAft>
            <a:buChar char="•"/>
          </a:pPr>
          <a:r>
            <a:rPr lang="en-US" sz="1800" b="0" i="0" kern="1200">
              <a:solidFill>
                <a:srgbClr val="000000"/>
              </a:solidFill>
              <a:effectLst/>
              <a:latin typeface="+mn-lt"/>
              <a:cs typeface="Calibri"/>
            </a:rPr>
            <a:t>  Reduced emissions; </a:t>
          </a:r>
          <a:endParaRPr lang="en-US" sz="1800" kern="1200">
            <a:latin typeface="+mn-lt"/>
          </a:endParaRPr>
        </a:p>
        <a:p>
          <a:pPr marL="225425" lvl="1" indent="0" algn="l" defTabSz="800100">
            <a:lnSpc>
              <a:spcPct val="90000"/>
            </a:lnSpc>
            <a:spcBef>
              <a:spcPct val="0"/>
            </a:spcBef>
            <a:spcAft>
              <a:spcPct val="15000"/>
            </a:spcAft>
            <a:buChar char="•"/>
            <a:tabLst>
              <a:tab pos="465138" algn="l"/>
            </a:tabLst>
          </a:pPr>
          <a:r>
            <a:rPr lang="en-US" sz="1800" b="0" i="0" kern="1200">
              <a:solidFill>
                <a:srgbClr val="000000"/>
              </a:solidFill>
              <a:effectLst/>
              <a:latin typeface="+mn-lt"/>
              <a:cs typeface="Calibri"/>
            </a:rPr>
            <a:t>  Effective plan for evaluation, measurement, 	and verification of energy savings; </a:t>
          </a:r>
          <a:endParaRPr lang="en-US" sz="1800" kern="1200">
            <a:latin typeface="+mn-lt"/>
          </a:endParaRPr>
        </a:p>
        <a:p>
          <a:pPr marL="225425" lvl="1" indent="0" algn="l" defTabSz="800100">
            <a:lnSpc>
              <a:spcPct val="90000"/>
            </a:lnSpc>
            <a:spcBef>
              <a:spcPct val="0"/>
            </a:spcBef>
            <a:spcAft>
              <a:spcPct val="15000"/>
            </a:spcAft>
            <a:buChar char="•"/>
            <a:tabLst>
              <a:tab pos="465138" algn="l"/>
            </a:tabLst>
          </a:pPr>
          <a:r>
            <a:rPr lang="en-US" sz="1800" b="0" i="0" kern="1200">
              <a:solidFill>
                <a:srgbClr val="000000"/>
              </a:solidFill>
              <a:effectLst/>
              <a:latin typeface="+mn-lt"/>
              <a:cs typeface="Calibri"/>
            </a:rPr>
            <a:t>  Plan for prioritizing the financial need of 	subrecipients; and</a:t>
          </a:r>
          <a:endParaRPr lang="en-US" sz="1800" kern="1200">
            <a:latin typeface="+mn-lt"/>
          </a:endParaRPr>
        </a:p>
        <a:p>
          <a:pPr marL="225425" lvl="1" indent="0" algn="l" defTabSz="800100">
            <a:lnSpc>
              <a:spcPct val="90000"/>
            </a:lnSpc>
            <a:spcBef>
              <a:spcPct val="0"/>
            </a:spcBef>
            <a:spcAft>
              <a:spcPct val="15000"/>
            </a:spcAft>
            <a:buChar char="•"/>
          </a:pPr>
          <a:r>
            <a:rPr lang="en-US" sz="1800" b="0" i="0" kern="1200">
              <a:solidFill>
                <a:srgbClr val="000000"/>
              </a:solidFill>
              <a:effectLst/>
              <a:latin typeface="+mn-lt"/>
              <a:cs typeface="Calibri"/>
            </a:rPr>
            <a:t>  Alignment with the Justice40 Initiative goals. </a:t>
          </a:r>
          <a:endParaRPr lang="en-US" sz="1800" kern="1200">
            <a:latin typeface="+mn-lt"/>
          </a:endParaRPr>
        </a:p>
      </dsp:txBody>
      <dsp:txXfrm>
        <a:off x="3220222" y="376246"/>
        <a:ext cx="4869384" cy="2257473"/>
      </dsp:txXfrm>
    </dsp:sp>
    <dsp:sp modelId="{9A033BFA-AA0B-4744-A2C7-4AC216101B6E}">
      <dsp:nvSpPr>
        <dsp:cNvPr id="0" name=""/>
        <dsp:cNvSpPr/>
      </dsp:nvSpPr>
      <dsp:spPr>
        <a:xfrm>
          <a:off x="0" y="0"/>
          <a:ext cx="3233296" cy="30099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High Impact Energy Efficiency Improvement Portfolios</a:t>
          </a:r>
        </a:p>
      </dsp:txBody>
      <dsp:txXfrm>
        <a:off x="146934" y="146934"/>
        <a:ext cx="2939428" cy="2716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3CE78-C399-42C9-8B51-C72A88B7C0DB}">
      <dsp:nvSpPr>
        <dsp:cNvPr id="0" name=""/>
        <dsp:cNvSpPr/>
      </dsp:nvSpPr>
      <dsp:spPr>
        <a:xfrm>
          <a:off x="1880" y="0"/>
          <a:ext cx="1834429" cy="25095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Applications that fall outside the technical parameters specified in Section V of the FOA. </a:t>
          </a:r>
        </a:p>
      </dsp:txBody>
      <dsp:txXfrm>
        <a:off x="55609" y="53729"/>
        <a:ext cx="1726971" cy="2402131"/>
      </dsp:txXfrm>
    </dsp:sp>
    <dsp:sp modelId="{5AFD8C05-89E2-422D-B14B-F6EEF788EB12}">
      <dsp:nvSpPr>
        <dsp:cNvPr id="0" name=""/>
        <dsp:cNvSpPr/>
      </dsp:nvSpPr>
      <dsp:spPr>
        <a:xfrm>
          <a:off x="2144494" y="0"/>
          <a:ext cx="1834429" cy="25095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Applications that do not include </a:t>
          </a:r>
          <a:r>
            <a:rPr lang="en-US" sz="1800" b="0" i="0" kern="1200">
              <a:effectLst/>
              <a:latin typeface="Calibri" panose="020F0502020204030204" pitchFamily="34" charset="0"/>
              <a:cs typeface="Calibri" panose="020F0502020204030204" pitchFamily="34" charset="0"/>
            </a:rPr>
            <a:t>do not include an “energy efficiency improvement” as defined in Section 40542 of the BIL</a:t>
          </a:r>
          <a:endParaRPr lang="en-US" sz="1800" kern="1200">
            <a:latin typeface="Calibri" panose="020F0502020204030204" pitchFamily="34" charset="0"/>
            <a:cs typeface="Calibri" panose="020F0502020204030204" pitchFamily="34" charset="0"/>
          </a:endParaRPr>
        </a:p>
      </dsp:txBody>
      <dsp:txXfrm>
        <a:off x="2198223" y="53729"/>
        <a:ext cx="1726971" cy="2402131"/>
      </dsp:txXfrm>
    </dsp:sp>
    <dsp:sp modelId="{0F3EC4F2-1C87-4090-A64F-FD995EE658FC}">
      <dsp:nvSpPr>
        <dsp:cNvPr id="0" name=""/>
        <dsp:cNvSpPr/>
      </dsp:nvSpPr>
      <dsp:spPr>
        <a:xfrm>
          <a:off x="4290465" y="0"/>
          <a:ext cx="1834429" cy="25095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kern="1200">
              <a:effectLst/>
              <a:latin typeface="Calibri" panose="020F0502020204030204" pitchFamily="34" charset="0"/>
              <a:cs typeface="Calibri" panose="020F0502020204030204" pitchFamily="34" charset="0"/>
            </a:rPr>
            <a:t>Applications that do not include an “energy efficiency improvement” as defined in Section 40542(a)(2) of the BIL; </a:t>
          </a:r>
          <a:endParaRPr lang="en-US" sz="1800" kern="1200"/>
        </a:p>
      </dsp:txBody>
      <dsp:txXfrm>
        <a:off x="4344194" y="53729"/>
        <a:ext cx="1726971" cy="2402131"/>
      </dsp:txXfrm>
    </dsp:sp>
    <dsp:sp modelId="{60B32602-56B3-4D52-AF21-DD524DE3B74B}">
      <dsp:nvSpPr>
        <dsp:cNvPr id="0" name=""/>
        <dsp:cNvSpPr/>
      </dsp:nvSpPr>
      <dsp:spPr>
        <a:xfrm>
          <a:off x="6429722" y="0"/>
          <a:ext cx="1834429" cy="25095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latin typeface="Calibri" panose="020F0502020204030204" pitchFamily="34" charset="0"/>
              <a:cs typeface="Calibri" panose="020F0502020204030204" pitchFamily="34" charset="0"/>
            </a:rPr>
            <a:t>Applications that propose technologies that are not based on sound scientific principles.</a:t>
          </a:r>
        </a:p>
      </dsp:txBody>
      <dsp:txXfrm>
        <a:off x="6483451" y="53729"/>
        <a:ext cx="1726971" cy="240213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4B90907-C9F2-41C2-8A2A-AD3419477F19}"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6A37D-2343-4409-A6FE-2F66D1E6EB2F}" type="slidenum">
              <a:rPr lang="en-US" smtClean="0"/>
              <a:t>‹#›</a:t>
            </a:fld>
            <a:endParaRPr lang="en-US"/>
          </a:p>
        </p:txBody>
      </p:sp>
    </p:spTree>
    <p:extLst>
      <p:ext uri="{BB962C8B-B14F-4D97-AF65-F5344CB8AC3E}">
        <p14:creationId xmlns:p14="http://schemas.microsoft.com/office/powerpoint/2010/main" val="27062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infrastructure-exchange.energy.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nonprofits@doe.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sng" strike="noStrike">
                <a:solidFill>
                  <a:srgbClr val="000000"/>
                </a:solidFill>
                <a:effectLst/>
                <a:latin typeface="Calibri" panose="020F0502020204030204" pitchFamily="34" charset="0"/>
              </a:rPr>
              <a:t>Gretchen</a:t>
            </a:r>
          </a:p>
          <a:p>
            <a:pPr algn="l" rtl="0" fontAlgn="base"/>
            <a:r>
              <a:rPr lang="en-US" sz="1800" b="0" i="0" u="none" strike="noStrike">
                <a:solidFill>
                  <a:srgbClr val="000000"/>
                </a:solidFill>
                <a:effectLst/>
                <a:latin typeface="Calibri" panose="020F0502020204030204" pitchFamily="34" charset="0"/>
              </a:rPr>
              <a:t>Hello, everyone and welcome to this informational webinar. Thank you for your interest in the U.S. Department of Energy’s Renew America’s Nonprofits program.  </a:t>
            </a:r>
            <a:r>
              <a:rPr lang="en-US" sz="1800">
                <a:solidFill>
                  <a:srgbClr val="000000"/>
                </a:solidFill>
                <a:latin typeface="Calibri" panose="020F0502020204030204" pitchFamily="34" charset="0"/>
              </a:rPr>
              <a:t>During this webinar, we will provide a comprehensive overview of the Funding Opportunity Announcement for energy efficiency upgrades in nonprofits</a:t>
            </a:r>
            <a:r>
              <a:rPr lang="en-US" sz="1800" b="0" i="0" u="none" strike="noStrike">
                <a:solidFill>
                  <a:srgbClr val="000000"/>
                </a:solidFill>
                <a:effectLst/>
                <a:latin typeface="Calibri" panose="020F0502020204030204" pitchFamily="34" charset="0"/>
              </a:rPr>
              <a:t>. </a:t>
            </a: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I am Gretchen Gigley from the Schools &amp; Non-profits team here at DOE.  I am joined today by my colleagues Luke Gomes, Sarah Zaleski, and </a:t>
            </a:r>
            <a:r>
              <a:rPr lang="en-US" sz="1800">
                <a:solidFill>
                  <a:srgbClr val="000000"/>
                </a:solidFill>
                <a:latin typeface="Calibri" panose="020F0502020204030204" pitchFamily="34" charset="0"/>
              </a:rPr>
              <a:t>Annabelle Swift</a:t>
            </a:r>
            <a:r>
              <a:rPr lang="en-US" sz="1800" b="0" i="0" u="none" strike="noStrike">
                <a:solidFill>
                  <a:srgbClr val="000000"/>
                </a:solidFill>
                <a:effectLst/>
                <a:latin typeface="Calibri" panose="020F0502020204030204" pitchFamily="34" charset="0"/>
              </a:rPr>
              <a:t> who will present later on in this webinar.</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1</a:t>
            </a:fld>
            <a:endParaRPr lang="en-US"/>
          </a:p>
        </p:txBody>
      </p:sp>
    </p:spTree>
    <p:extLst>
      <p:ext uri="{BB962C8B-B14F-4D97-AF65-F5344CB8AC3E}">
        <p14:creationId xmlns:p14="http://schemas.microsoft.com/office/powerpoint/2010/main" val="380593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sng">
                <a:effectLst/>
                <a:ea typeface="Times New Roman" panose="02020603050405020304" pitchFamily="18" charset="0"/>
              </a:rPr>
              <a:t>Sarah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u="sng">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ea typeface="Times New Roman" panose="02020603050405020304" pitchFamily="18" charset="0"/>
              </a:rPr>
              <a:t>DOE is using an aggregation model for this FOA </a:t>
            </a:r>
            <a:r>
              <a:rPr lang="en-US" sz="1800">
                <a:effectLst/>
                <a:ea typeface="Times New Roman" panose="02020603050405020304" pitchFamily="18" charset="0"/>
                <a:cs typeface="Calibri" panose="020F0502020204030204" pitchFamily="34" charset="0"/>
              </a:rPr>
              <a:t>that will enable the bundling of eligible building efficiency projects into portfolios while</a:t>
            </a:r>
            <a:r>
              <a:rPr lang="en-US" sz="1800">
                <a:effectLst/>
                <a:ea typeface="Times New Roman" panose="02020603050405020304" pitchFamily="18" charset="0"/>
              </a:rPr>
              <a:t> providing technical and administrative support for individual nonprofits. </a:t>
            </a:r>
            <a:r>
              <a:rPr lang="en-US" sz="1800">
                <a:solidFill>
                  <a:srgbClr val="000000"/>
                </a:solidFill>
                <a:effectLst/>
                <a:ea typeface="Times New Roman" panose="02020603050405020304" pitchFamily="18" charset="0"/>
                <a:cs typeface="Calibri" panose="020F0502020204030204" pitchFamily="34" charset="0"/>
              </a:rPr>
              <a:t>P</a:t>
            </a:r>
            <a:r>
              <a:rPr lang="en-US" sz="1800">
                <a:solidFill>
                  <a:srgbClr val="000000"/>
                </a:solidFill>
                <a:effectLst/>
                <a:ea typeface="Times New Roman" panose="02020603050405020304" pitchFamily="18" charset="0"/>
              </a:rPr>
              <a:t>roposals for this FOA will be submitted to DOE by nonprofit 501(c)(3) applicants interested in serving as “Prime recipients” who will eventually assemble a portfolio of nonprofit buildings owned and operated by 501(c)(3) organizations in need of energy efficiency upgrades. This </a:t>
            </a:r>
            <a:r>
              <a:rPr lang="en-US" sz="1800" b="0" i="0">
                <a:solidFill>
                  <a:srgbClr val="292929"/>
                </a:solidFill>
                <a:effectLst/>
                <a:cs typeface="Calibri" panose="020F0502020204030204" pitchFamily="34" charset="0"/>
              </a:rPr>
              <a:t>grant creates multiple pathways for participation and is a pivotal opportunity to create partnerships between nonprofit stakeholders that stimulate widespread energy improvements in the sector, with </a:t>
            </a:r>
            <a:r>
              <a:rPr lang="en-US" sz="1800" b="1" i="0">
                <a:solidFill>
                  <a:srgbClr val="292929"/>
                </a:solidFill>
                <a:effectLst/>
                <a:cs typeface="Calibri" panose="020F0502020204030204" pitchFamily="34" charset="0"/>
              </a:rPr>
              <a:t>nonprofits helping nonprofits. </a:t>
            </a:r>
            <a:r>
              <a:rPr lang="en-US" sz="1800" b="0" i="0">
                <a:solidFill>
                  <a:srgbClr val="292929"/>
                </a:solidFill>
                <a:effectLst/>
                <a:cs typeface="Calibri" panose="020F0502020204030204" pitchFamily="34" charset="0"/>
              </a:rPr>
              <a:t>We will dive deeper into to each role later in the presentation.</a:t>
            </a:r>
            <a:endParaRPr lang="en-US" sz="1800" b="1" i="0">
              <a:solidFill>
                <a:srgbClr val="292929"/>
              </a:solidFill>
              <a:effectLst/>
              <a:cs typeface="Calibri" panose="020F0502020204030204" pitchFamily="34" charset="0"/>
            </a:endParaRPr>
          </a:p>
          <a:p>
            <a:endParaRPr lang="en-US" sz="1800" b="1" i="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10</a:t>
            </a:fld>
            <a:endParaRPr lang="en-US"/>
          </a:p>
        </p:txBody>
      </p:sp>
    </p:spTree>
    <p:extLst>
      <p:ext uri="{BB962C8B-B14F-4D97-AF65-F5344CB8AC3E}">
        <p14:creationId xmlns:p14="http://schemas.microsoft.com/office/powerpoint/2010/main" val="148854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600" b="0" i="0" u="sng">
                <a:solidFill>
                  <a:srgbClr val="444444"/>
                </a:solidFill>
                <a:effectLst/>
                <a:latin typeface="Calibri" panose="020F0502020204030204" pitchFamily="34" charset="0"/>
              </a:rPr>
              <a:t>Sarah</a:t>
            </a:r>
          </a:p>
          <a:p>
            <a:pPr algn="l" rtl="0" fontAlgn="base"/>
            <a:endParaRPr lang="en-US" sz="1600" b="0" i="0">
              <a:solidFill>
                <a:srgbClr val="444444"/>
              </a:solidFill>
              <a:effectLst/>
              <a:latin typeface="Calibri" panose="020F0502020204030204" pitchFamily="34" charset="0"/>
            </a:endParaRPr>
          </a:p>
          <a:p>
            <a:pPr algn="l" rtl="0" fontAlgn="base"/>
            <a:r>
              <a:rPr lang="en-US" sz="1600" b="0" i="0" u="none" strike="noStrike">
                <a:solidFill>
                  <a:srgbClr val="000000"/>
                </a:solidFill>
                <a:effectLst/>
                <a:latin typeface="Calibri" panose="020F0502020204030204" pitchFamily="34" charset="0"/>
              </a:rPr>
              <a:t>This slide shows the anticipated schedule for both the FOA application process and award timeline.  The FOA was posted on May 24th, and we are conducting the FOA Informational Webinars and Office Hours beginning now and leading up to the FOA submission deadline. Before diving deeper into the FOA requirements in the upcoming slides, we’d like to highlight a couple of key dates:</a:t>
            </a:r>
          </a:p>
          <a:p>
            <a:pPr algn="l" rtl="0" fontAlgn="base"/>
            <a:endParaRPr lang="en-US" sz="1600" b="0" i="0" u="none" strike="noStrike">
              <a:solidFill>
                <a:srgbClr val="000000"/>
              </a:solidFill>
              <a:effectLst/>
              <a:latin typeface="Calibri" panose="020F0502020204030204" pitchFamily="34" charset="0"/>
            </a:endParaRPr>
          </a:p>
          <a:p>
            <a:pPr marL="342900" indent="-342900" algn="l" rtl="0" fontAlgn="base">
              <a:buAutoNum type="arabicPeriod"/>
            </a:pPr>
            <a:r>
              <a:rPr lang="en-US" sz="1600" b="0" i="0" u="none" strike="noStrike">
                <a:solidFill>
                  <a:srgbClr val="000000"/>
                </a:solidFill>
                <a:effectLst/>
                <a:latin typeface="Calibri" panose="020F0502020204030204" pitchFamily="34" charset="0"/>
              </a:rPr>
              <a:t>The Letter of Intent is encouraged, but not required to submit a full application. If you choose to submit an LOI it is due on June 29, 2023.  </a:t>
            </a:r>
          </a:p>
          <a:p>
            <a:pPr marL="342900" indent="-342900" algn="l" rtl="0" fontAlgn="base">
              <a:buAutoNum type="arabicPeriod"/>
            </a:pPr>
            <a:r>
              <a:rPr lang="en-US" sz="1600" b="0" i="0" u="none" strike="noStrike">
                <a:solidFill>
                  <a:srgbClr val="000000"/>
                </a:solidFill>
                <a:effectLst/>
                <a:latin typeface="Calibri" panose="020F0502020204030204" pitchFamily="34" charset="0"/>
              </a:rPr>
              <a:t>The Full Application must be submitted through the Infrastructure </a:t>
            </a:r>
            <a:r>
              <a:rPr lang="en-US" sz="1600" b="0" i="0" u="none" strike="noStrike" err="1">
                <a:solidFill>
                  <a:srgbClr val="000000"/>
                </a:solidFill>
                <a:effectLst/>
                <a:latin typeface="Calibri" panose="020F0502020204030204" pitchFamily="34" charset="0"/>
              </a:rPr>
              <a:t>eXCHANGE</a:t>
            </a:r>
            <a:r>
              <a:rPr lang="en-US" sz="1600" b="0" i="0" u="none" strike="noStrike">
                <a:solidFill>
                  <a:srgbClr val="000000"/>
                </a:solidFill>
                <a:effectLst/>
                <a:latin typeface="Calibri" panose="020F0502020204030204" pitchFamily="34" charset="0"/>
              </a:rPr>
              <a:t> by August 3, 2023. </a:t>
            </a:r>
            <a:r>
              <a:rPr lang="en-US" sz="1600" b="1" i="0" u="none" strike="noStrike">
                <a:solidFill>
                  <a:srgbClr val="000000"/>
                </a:solidFill>
                <a:effectLst/>
                <a:latin typeface="Calibri" panose="020F0502020204030204" pitchFamily="34" charset="0"/>
              </a:rPr>
              <a:t>Note that Letters of Intent and Full Applications received after 5PM EST will not be accepted. </a:t>
            </a:r>
          </a:p>
          <a:p>
            <a:pPr marL="342900" indent="-342900" algn="l" rtl="0" fontAlgn="base">
              <a:buAutoNum type="arabicPeriod"/>
            </a:pPr>
            <a:endParaRPr lang="en-US" sz="1600" b="1" i="0" u="none" strike="noStrike">
              <a:solidFill>
                <a:srgbClr val="000000"/>
              </a:solidFill>
              <a:effectLst/>
              <a:latin typeface="Calibri" panose="020F0502020204030204" pitchFamily="34" charset="0"/>
            </a:endParaRPr>
          </a:p>
          <a:p>
            <a:pPr marL="0" indent="0" algn="l" rtl="0" fontAlgn="base">
              <a:buNone/>
            </a:pPr>
            <a:endParaRPr lang="en-US" sz="1600" b="1" i="0" u="none" strike="noStrike">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11</a:t>
            </a:fld>
            <a:endParaRPr lang="en-US"/>
          </a:p>
        </p:txBody>
      </p:sp>
    </p:spTree>
    <p:extLst>
      <p:ext uri="{BB962C8B-B14F-4D97-AF65-F5344CB8AC3E}">
        <p14:creationId xmlns:p14="http://schemas.microsoft.com/office/powerpoint/2010/main" val="19652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organizations interested in being a prime recipient submit applications.   If you are a 501(c)(3) non-profit interested in accessing funds for a retrofit in your facility as a sub-recipient, you do not need to submit an application.  You may, however, engage with potential prime recipients to propose eligible projects for consideration as part of the projects they bundle into a portfolio. </a:t>
            </a:r>
            <a:r>
              <a:rPr lang="en-US" b="1"/>
              <a:t>Potential Subrecipients can propose eligible projects to selected Prime Recipients once those selections are made in October 2023 if not already part of a portfolio.</a:t>
            </a:r>
          </a:p>
          <a:p>
            <a:endParaRPr lang="en-US" b="1"/>
          </a:p>
          <a:p>
            <a:r>
              <a:rPr lang="en-US" b="1"/>
              <a:t>Now, I will turn it back to Gretchen who will provide more details on the funding opportunity. </a:t>
            </a: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12</a:t>
            </a:fld>
            <a:endParaRPr lang="en-US"/>
          </a:p>
        </p:txBody>
      </p:sp>
    </p:spTree>
    <p:extLst>
      <p:ext uri="{BB962C8B-B14F-4D97-AF65-F5344CB8AC3E}">
        <p14:creationId xmlns:p14="http://schemas.microsoft.com/office/powerpoint/2010/main" val="2485096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Calibri" panose="020F0502020204030204" pitchFamily="34" charset="0"/>
              </a:rPr>
              <a:t>Thank you, Sarah, for the introduction of the Renew America’s Nonprofits funding opportunity.</a:t>
            </a:r>
            <a:r>
              <a:rPr lang="en-US" sz="1600" b="0" i="0">
                <a:solidFill>
                  <a:srgbClr val="000000"/>
                </a:solidFill>
                <a:effectLst/>
                <a:latin typeface="Calibri" panose="020F0502020204030204" pitchFamily="34" charset="0"/>
              </a:rPr>
              <a:t>​  In the next section, we’ll review the funding opportunity and award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a:solidFill>
                <a:srgbClr val="4444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p:txBody>
      </p:sp>
      <p:sp>
        <p:nvSpPr>
          <p:cNvPr id="4" name="Slide Number Placeholder 3"/>
          <p:cNvSpPr>
            <a:spLocks noGrp="1"/>
          </p:cNvSpPr>
          <p:nvPr>
            <p:ph type="sldNum" sz="quarter" idx="5"/>
          </p:nvPr>
        </p:nvSpPr>
        <p:spPr/>
        <p:txBody>
          <a:bodyPr/>
          <a:lstStyle/>
          <a:p>
            <a:fld id="{1166A37D-2343-4409-A6FE-2F66D1E6EB2F}" type="slidenum">
              <a:rPr lang="en-US" smtClean="0"/>
              <a:t>13</a:t>
            </a:fld>
            <a:endParaRPr lang="en-US"/>
          </a:p>
        </p:txBody>
      </p:sp>
    </p:spTree>
    <p:extLst>
      <p:ext uri="{BB962C8B-B14F-4D97-AF65-F5344CB8AC3E}">
        <p14:creationId xmlns:p14="http://schemas.microsoft.com/office/powerpoint/2010/main" val="1388811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600" b="0" i="0" u="sng" strike="noStrike">
                <a:solidFill>
                  <a:srgbClr val="000000"/>
                </a:solidFill>
                <a:effectLst/>
                <a:latin typeface="Calibri" panose="020F0502020204030204" pitchFamily="34" charset="0"/>
              </a:rPr>
              <a:t>Gretchen</a:t>
            </a:r>
          </a:p>
          <a:p>
            <a:pPr algn="l" rtl="0" fontAlgn="base"/>
            <a:r>
              <a:rPr lang="en-US" sz="1600" b="0" i="0" u="none" strike="noStrike">
                <a:solidFill>
                  <a:srgbClr val="000000"/>
                </a:solidFill>
                <a:effectLst/>
                <a:latin typeface="Calibri" panose="020F0502020204030204" pitchFamily="34" charset="0"/>
              </a:rPr>
              <a:t>Here is a list of the activities to be funded under this FOA to support BIL section 40542.  DOE is interested in proposals that are replicable, scalable, innovative, and much more. </a:t>
            </a:r>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14</a:t>
            </a:fld>
            <a:endParaRPr lang="en-US"/>
          </a:p>
        </p:txBody>
      </p:sp>
    </p:spTree>
    <p:extLst>
      <p:ext uri="{BB962C8B-B14F-4D97-AF65-F5344CB8AC3E}">
        <p14:creationId xmlns:p14="http://schemas.microsoft.com/office/powerpoint/2010/main" val="3957436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0" i="0" u="sng" strike="noStrike">
                <a:solidFill>
                  <a:srgbClr val="000000"/>
                </a:solidFill>
                <a:effectLst/>
                <a:latin typeface="Calibri" panose="020F0502020204030204" pitchFamily="34" charset="0"/>
              </a:rPr>
              <a:t>Gretchen</a:t>
            </a:r>
          </a:p>
          <a:p>
            <a:pPr algn="l" rtl="0" fontAlgn="base"/>
            <a:r>
              <a:rPr lang="en-US" sz="1400" b="0" i="0">
                <a:solidFill>
                  <a:srgbClr val="000000"/>
                </a:solidFill>
                <a:effectLst/>
                <a:latin typeface="Calibri" panose="020F0502020204030204" pitchFamily="34" charset="0"/>
              </a:rPr>
              <a:t>This funding opportunity includes projects that fall under the topic area: </a:t>
            </a:r>
            <a:r>
              <a:rPr lang="en-US" sz="1400" b="1" i="0" u="none" strike="noStrike">
                <a:solidFill>
                  <a:srgbClr val="000000"/>
                </a:solidFill>
                <a:effectLst/>
                <a:latin typeface="Calibri" panose="020F0502020204030204" pitchFamily="34" charset="0"/>
              </a:rPr>
              <a:t>High-Impact Energy Efficiency Improvement Portfolios.</a:t>
            </a:r>
          </a:p>
          <a:p>
            <a:pPr algn="l" rtl="0" fontAlgn="base"/>
            <a:r>
              <a:rPr lang="en-US" sz="1400" b="0" i="0">
                <a:solidFill>
                  <a:srgbClr val="000000"/>
                </a:solidFill>
                <a:effectLst/>
                <a:latin typeface="Calibri" panose="020F0502020204030204" pitchFamily="34" charset="0"/>
              </a:rPr>
              <a:t>​</a:t>
            </a:r>
            <a:endParaRPr lang="en-US" sz="1400" b="0" i="0">
              <a:solidFill>
                <a:srgbClr val="444444"/>
              </a:solidFill>
              <a:effectLst/>
              <a:latin typeface="Calibri" panose="020F0502020204030204" pitchFamily="34" charset="0"/>
            </a:endParaRPr>
          </a:p>
          <a:p>
            <a:pPr algn="l" rtl="0" fontAlgn="base"/>
            <a:r>
              <a:rPr lang="en-US" sz="1400" b="0" i="0">
                <a:solidFill>
                  <a:srgbClr val="000000"/>
                </a:solidFill>
                <a:effectLst/>
                <a:latin typeface="Calibri"/>
                <a:cs typeface="Calibri"/>
              </a:rPr>
              <a:t>Proposals contemplated under this FOA will be submitted by nonprofit 501(c)(3) applicants interested in serving as “Prime recipients” to assemble, post-award, a portfolio of nonprofit buildings owned and operated by 501(c)(3) organizations in need of energy efficiency upgrades. Prioritization will be given to applicants proposing to assemble portfolios that will achieve significant energy and cost savings; will reduce emissions; have an effective plan for evaluation, measurement, and verification of energy savings; demonstrate a plan for prioritizing the financial need of subrecipients; and align with the Justice40initiative goals. Applicants are encouraged to articulate a plan for recruiting building energy efficiency projects that meet or exceed the above priorities on a portfolio basis.   </a:t>
            </a:r>
          </a:p>
          <a:p>
            <a:pPr algn="l" rtl="0" fontAlgn="base"/>
            <a:r>
              <a:rPr lang="en-US" sz="1400" b="0" i="0">
                <a:solidFill>
                  <a:srgbClr val="4472C4"/>
                </a:solidFill>
                <a:effectLst/>
                <a:latin typeface="Calibri"/>
                <a:cs typeface="Calibri"/>
              </a:rPr>
              <a:t>                                                                                                </a:t>
            </a:r>
            <a:endParaRPr lang="en-US" sz="1400" b="0" i="0">
              <a:solidFill>
                <a:srgbClr val="000000"/>
              </a:solidFill>
              <a:effectLst/>
              <a:latin typeface="Calibri"/>
              <a:cs typeface="Calibri"/>
            </a:endParaRPr>
          </a:p>
          <a:p>
            <a:pPr algn="l" rtl="0" fontAlgn="base"/>
            <a:r>
              <a:rPr lang="en-US" sz="1400" b="0" i="0">
                <a:solidFill>
                  <a:srgbClr val="000000"/>
                </a:solidFill>
                <a:effectLst/>
                <a:latin typeface="Calibri"/>
                <a:cs typeface="Calibri"/>
              </a:rPr>
              <a:t>Energy efficient improvements include the installation of materials (product, equipment, or system) which results in a reduction in use of energy or fuel by a nonprofit organization. Note that </a:t>
            </a:r>
            <a:r>
              <a:rPr lang="en-US" sz="1400" b="0" i="0">
                <a:solidFill>
                  <a:srgbClr val="000000"/>
                </a:solidFill>
                <a:effectLst/>
                <a:latin typeface="Calibri" panose="020F0502020204030204" pitchFamily="34" charset="0"/>
                <a:cs typeface="Calibri"/>
              </a:rPr>
              <a:t>a</a:t>
            </a:r>
            <a:r>
              <a:rPr lang="en-US" sz="1400">
                <a:solidFill>
                  <a:srgbClr val="000000"/>
                </a:solidFill>
                <a:effectLst/>
                <a:latin typeface="Calibri" panose="020F0502020204030204" pitchFamily="34" charset="0"/>
                <a:ea typeface="Times New Roman" panose="02020603050405020304" pitchFamily="18" charset="0"/>
              </a:rPr>
              <a:t>ll work for projects selected under this FOA must be performed in the United States. </a:t>
            </a:r>
            <a:endParaRPr lang="en-US" sz="1400" b="0" i="0">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15</a:t>
            </a:fld>
            <a:endParaRPr lang="en-US"/>
          </a:p>
        </p:txBody>
      </p:sp>
    </p:spTree>
    <p:extLst>
      <p:ext uri="{BB962C8B-B14F-4D97-AF65-F5344CB8AC3E}">
        <p14:creationId xmlns:p14="http://schemas.microsoft.com/office/powerpoint/2010/main" val="368251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r>
              <a:rPr lang="en-US" sz="1800" b="0" i="0">
                <a:solidFill>
                  <a:srgbClr val="000000"/>
                </a:solidFill>
                <a:effectLst/>
                <a:latin typeface="Calibri" panose="020F0502020204030204" pitchFamily="34" charset="0"/>
              </a:rPr>
              <a:t>Applications can be deemed nonresponsive and will not be reviewed or considered based on the bullets provided here on the slide and within the FOA. Please be reminded that all applicants and subrecipients must be 501(c)(3) nonprofit organizations. </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16</a:t>
            </a:fld>
            <a:endParaRPr lang="en-US"/>
          </a:p>
        </p:txBody>
      </p:sp>
    </p:spTree>
    <p:extLst>
      <p:ext uri="{BB962C8B-B14F-4D97-AF65-F5344CB8AC3E}">
        <p14:creationId xmlns:p14="http://schemas.microsoft.com/office/powerpoint/2010/main" val="328916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a:solidFill>
                  <a:srgbClr val="000000"/>
                </a:solidFill>
                <a:effectLst/>
                <a:latin typeface="Calibri" panose="020F0502020204030204" pitchFamily="34" charset="0"/>
              </a:rPr>
              <a:t>Gretchen</a:t>
            </a:r>
          </a:p>
          <a:p>
            <a:r>
              <a:rPr lang="en-US"/>
              <a:t>Let’s dive into the details of the Aggregator model and the teaming list.</a:t>
            </a:r>
          </a:p>
        </p:txBody>
      </p:sp>
      <p:sp>
        <p:nvSpPr>
          <p:cNvPr id="4" name="Slide Number Placeholder 3"/>
          <p:cNvSpPr>
            <a:spLocks noGrp="1"/>
          </p:cNvSpPr>
          <p:nvPr>
            <p:ph type="sldNum" sz="quarter" idx="5"/>
          </p:nvPr>
        </p:nvSpPr>
        <p:spPr/>
        <p:txBody>
          <a:bodyPr/>
          <a:lstStyle/>
          <a:p>
            <a:fld id="{1166A37D-2343-4409-A6FE-2F66D1E6EB2F}" type="slidenum">
              <a:rPr lang="en-US" smtClean="0"/>
              <a:t>17</a:t>
            </a:fld>
            <a:endParaRPr lang="en-US"/>
          </a:p>
        </p:txBody>
      </p:sp>
    </p:spTree>
    <p:extLst>
      <p:ext uri="{BB962C8B-B14F-4D97-AF65-F5344CB8AC3E}">
        <p14:creationId xmlns:p14="http://schemas.microsoft.com/office/powerpoint/2010/main" val="273877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strike="noStrike">
                <a:solidFill>
                  <a:srgbClr val="000000"/>
                </a:solidFill>
                <a:effectLst/>
                <a:latin typeface="Calibri" panose="020F0502020204030204" pitchFamily="34" charset="0"/>
              </a:rPr>
              <a:t>Gretchen</a:t>
            </a:r>
          </a:p>
          <a:p>
            <a:pPr marL="0" indent="0">
              <a:buFont typeface="Arial" panose="020B0604020202020204" pitchFamily="34" charset="0"/>
              <a:buNone/>
            </a:pPr>
            <a:endParaRPr lang="en-US"/>
          </a:p>
          <a:p>
            <a:pPr marL="0" indent="0">
              <a:buFont typeface="Arial" panose="020B0604020202020204" pitchFamily="34" charset="0"/>
              <a:buNone/>
            </a:pPr>
            <a:r>
              <a:rPr lang="en-US"/>
              <a:t>Through the aggregator model, there are three pathways for engagement in the Renew America’s Nonprofits program. First the Prime recipient.  </a:t>
            </a:r>
            <a:endParaRPr lang="en-US" sz="1200">
              <a:effectLst/>
              <a:latin typeface="Calibri" panose="020F0502020204030204" pitchFamily="34" charset="0"/>
              <a:ea typeface="Times New Roman" panose="02020603050405020304" pitchFamily="18" charset="0"/>
            </a:endParaRPr>
          </a:p>
          <a:p>
            <a:pPr marL="0" indent="0">
              <a:buFont typeface="Arial" panose="020B0604020202020204" pitchFamily="34" charset="0"/>
              <a:buNone/>
            </a:pPr>
            <a:endParaRPr lang="en-US" sz="1200">
              <a:effectLst/>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en-US" sz="1200">
                <a:effectLst/>
                <a:latin typeface="Calibri" panose="020F0502020204030204" pitchFamily="34" charset="0"/>
                <a:ea typeface="Times New Roman" panose="02020603050405020304" pitchFamily="18" charset="0"/>
              </a:rPr>
              <a:t>Prime recipients must be 501c3 nonprofit organizations and will serve as the FOA applicant and portfolio aggregator. Primes will recruit eligible building projects that meet performance criteria, establish subrecipient relationships with building owners, flow down award terms and conditions, manage program implementation, and synthesize the project results. </a:t>
            </a:r>
          </a:p>
          <a:p>
            <a:pPr marL="285750" indent="-285750">
              <a:buFont typeface="Arial" panose="020B0604020202020204" pitchFamily="34" charset="0"/>
              <a:buChar char="•"/>
            </a:pPr>
            <a:endParaRPr lang="en-US" sz="120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Calibri" panose="020F0502020204030204" pitchFamily="34" charset="0"/>
                <a:ea typeface="Times New Roman" panose="02020603050405020304" pitchFamily="18" charset="0"/>
              </a:rPr>
              <a:t>It’s important to note that Prime Recipients do not have to have their portfolios assembled prior to applying.  Once awarded, portfolios will need to be presented to DOE for a Go/No Go decisions. </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effectLst/>
                <a:latin typeface="Calibri" panose="020F0502020204030204" pitchFamily="34" charset="0"/>
                <a:ea typeface="Times New Roman" panose="02020603050405020304" pitchFamily="18" charset="0"/>
              </a:rPr>
              <a:t>Once portfolios are assembled and shared with DOE, selected Prime recipients will then subaward up to $200,000 to Subrecipients for individual building energy efficiency projects in their assembled portfolios.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effectLst/>
              <a:latin typeface="Calibri" panose="020F0502020204030204" pitchFamily="34" charset="0"/>
              <a:ea typeface="Times New Roman" panose="02020603050405020304" pitchFamily="18" charset="0"/>
            </a:endParaRPr>
          </a:p>
          <a:p>
            <a:pPr marL="228600" indent="-228600">
              <a:buAutoNum type="arabicPeriod"/>
            </a:pPr>
            <a:endParaRPr lang="en-US"/>
          </a:p>
          <a:p>
            <a:pPr marL="228600" indent="-228600">
              <a:buAutoNum type="arabicPeriod"/>
            </a:pPr>
            <a:endParaRPr lang="en-US"/>
          </a:p>
          <a:p>
            <a:pPr marL="228600" indent="-228600">
              <a:buAutoNum type="arabicPeriod"/>
            </a:pPr>
            <a:endParaRPr lang="en-US"/>
          </a:p>
          <a:p>
            <a:pPr marL="228600" indent="-228600">
              <a:buAutoNum type="arabicPeriod"/>
            </a:pPr>
            <a:endParaRPr lang="en-US"/>
          </a:p>
          <a:p>
            <a:pPr marL="0" indent="0">
              <a:buNone/>
            </a:pP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18</a:t>
            </a:fld>
            <a:endParaRPr lang="en-US"/>
          </a:p>
        </p:txBody>
      </p:sp>
    </p:spTree>
    <p:extLst>
      <p:ext uri="{BB962C8B-B14F-4D97-AF65-F5344CB8AC3E}">
        <p14:creationId xmlns:p14="http://schemas.microsoft.com/office/powerpoint/2010/main" val="227723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strike="noStrike">
                <a:solidFill>
                  <a:srgbClr val="000000"/>
                </a:solidFill>
                <a:effectLst/>
                <a:latin typeface="Calibri" panose="020F0502020204030204" pitchFamily="34" charset="0"/>
              </a:rPr>
              <a:t>Gretchen</a:t>
            </a:r>
          </a:p>
          <a:p>
            <a:pPr marL="0" indent="0">
              <a:buFont typeface="Arial" panose="020B0604020202020204" pitchFamily="34" charset="0"/>
              <a:buNone/>
            </a:pPr>
            <a:endParaRPr lang="en-US">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en-US">
                <a:latin typeface="Calibri" panose="020F0502020204030204" pitchFamily="34" charset="0"/>
                <a:ea typeface="Times New Roman" panose="02020603050405020304" pitchFamily="18" charset="0"/>
              </a:rPr>
              <a:t>501c3 nonprofit organizations looking to access these funds for upgrades to buildings they own and operate will participate as a Subrecipient.  Subrecipients do not apply directly to DOE. A Subrecipient networks with and/or presents a project for consideration to one or more Prime recipient portfolios to receive a grant for energy efficiency upgrades. </a:t>
            </a:r>
          </a:p>
          <a:p>
            <a:pPr marL="0" indent="0">
              <a:buFont typeface="Arial" panose="020B0604020202020204" pitchFamily="34" charset="0"/>
              <a:buNone/>
            </a:pPr>
            <a:endParaRPr lang="en-US">
              <a:latin typeface="Calibri" panose="020F0502020204030204" pitchFamily="34" charset="0"/>
              <a:ea typeface="Times New Roman" panose="02020603050405020304" pitchFamily="18" charset="0"/>
            </a:endParaRPr>
          </a:p>
          <a:p>
            <a:pPr marL="0" indent="0">
              <a:buFont typeface="Arial" panose="020B0604020202020204" pitchFamily="34" charset="0"/>
              <a:buNone/>
            </a:pPr>
            <a:r>
              <a:rPr lang="en-US">
                <a:latin typeface="Calibri" panose="020F0502020204030204" pitchFamily="34" charset="0"/>
                <a:ea typeface="Times New Roman" panose="02020603050405020304" pitchFamily="18" charset="0"/>
              </a:rPr>
              <a:t>Subrecipients should demonstrate financial need, a high potential for significant energy savings and potential to benefit disadvantaged communities. </a:t>
            </a:r>
          </a:p>
        </p:txBody>
      </p:sp>
      <p:sp>
        <p:nvSpPr>
          <p:cNvPr id="4" name="Slide Number Placeholder 3"/>
          <p:cNvSpPr>
            <a:spLocks noGrp="1"/>
          </p:cNvSpPr>
          <p:nvPr>
            <p:ph type="sldNum" sz="quarter" idx="5"/>
          </p:nvPr>
        </p:nvSpPr>
        <p:spPr/>
        <p:txBody>
          <a:bodyPr/>
          <a:lstStyle/>
          <a:p>
            <a:fld id="{1166A37D-2343-4409-A6FE-2F66D1E6EB2F}" type="slidenum">
              <a:rPr lang="en-US" smtClean="0"/>
              <a:t>19</a:t>
            </a:fld>
            <a:endParaRPr lang="en-US"/>
          </a:p>
        </p:txBody>
      </p:sp>
    </p:spTree>
    <p:extLst>
      <p:ext uri="{BB962C8B-B14F-4D97-AF65-F5344CB8AC3E}">
        <p14:creationId xmlns:p14="http://schemas.microsoft.com/office/powerpoint/2010/main" val="198981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algn="l" rtl="0" fontAlgn="base"/>
            <a:r>
              <a:rPr lang="en-US" sz="1800" b="0" i="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rPr>
              <a:t>This WebEx call is being recorded and may be posted on DOE's website or used internally.  If you do not wish to have your voice recorded, please do not speak during the call.  If you do not wish to have your image recorded, please turn off your camera or participate by phone.  If you speak during the call or use a video connection, you have presumed consent to recording and use of your voice or image.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1" i="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READ SLIDE +</a:t>
            </a:r>
            <a:r>
              <a:rPr lang="en-US" sz="1800" b="0" i="0">
                <a:solidFill>
                  <a:srgbClr val="000000"/>
                </a:solidFill>
                <a:effectLst/>
                <a:latin typeface="Calibri" panose="020F0502020204030204" pitchFamily="34" charset="0"/>
              </a:rPr>
              <a:t>​</a:t>
            </a:r>
            <a:endParaRPr lang="en-US" sz="1800" b="0" i="0">
              <a:solidFill>
                <a:srgbClr val="444444"/>
              </a:solidFill>
              <a:effectLst/>
              <a:latin typeface="Calibri" panose="020F0502020204030204" pitchFamily="34" charset="0"/>
            </a:endParaRPr>
          </a:p>
          <a:p>
            <a:pPr algn="l" rtl="0" fontAlgn="base"/>
            <a:endParaRPr lang="en-US" sz="1800"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A copy of the webinar slides have been posted to the </a:t>
            </a:r>
            <a:r>
              <a:rPr lang="en-US" sz="1800">
                <a:solidFill>
                  <a:srgbClr val="000000"/>
                </a:solidFill>
                <a:latin typeface="Calibri" panose="020F0502020204030204" pitchFamily="34" charset="0"/>
              </a:rPr>
              <a:t>Nonprofits </a:t>
            </a:r>
            <a:r>
              <a:rPr lang="en-US" sz="1800" b="0" i="0" u="none" strike="noStrike">
                <a:solidFill>
                  <a:srgbClr val="000000"/>
                </a:solidFill>
                <a:effectLst/>
                <a:latin typeface="Calibri" panose="020F0502020204030204" pitchFamily="34" charset="0"/>
              </a:rPr>
              <a:t>webpage.  A link has been provided in the chat if you would like to download and follow along.</a:t>
            </a:r>
          </a:p>
          <a:p>
            <a:pPr algn="l" rtl="0" fontAlgn="base"/>
            <a:endParaRPr lang="en-US" sz="1800" b="0" i="0" u="none" strike="noStrike">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Questions posted in the chat will be answered through the Q&amp;A process discussed later. We recommend saving your questions until the end, as your question may be answered in the presentation.</a:t>
            </a:r>
          </a:p>
          <a:p>
            <a:pPr algn="l" rtl="0" fontAlgn="base"/>
            <a:endParaRPr lang="en-US" sz="1800" b="0" i="0" u="none" strike="noStrike">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166A37D-2343-4409-A6FE-2F66D1E6EB2F}" type="slidenum">
              <a:rPr lang="en-US" smtClean="0"/>
              <a:t>2</a:t>
            </a:fld>
            <a:endParaRPr lang="en-US"/>
          </a:p>
        </p:txBody>
      </p:sp>
    </p:spTree>
    <p:extLst>
      <p:ext uri="{BB962C8B-B14F-4D97-AF65-F5344CB8AC3E}">
        <p14:creationId xmlns:p14="http://schemas.microsoft.com/office/powerpoint/2010/main" val="228339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a:solidFill>
                  <a:srgbClr val="000000"/>
                </a:solidFill>
                <a:effectLst/>
                <a:latin typeface="Calibri" panose="020F0502020204030204" pitchFamily="34" charset="0"/>
              </a:rPr>
              <a:t>Gretchen</a:t>
            </a:r>
          </a:p>
          <a:p>
            <a:pPr marL="0" indent="0">
              <a:buNone/>
            </a:pPr>
            <a:endParaRPr lang="en-US"/>
          </a:p>
          <a:p>
            <a:pPr marL="0" indent="0">
              <a:buNone/>
            </a:pPr>
            <a:r>
              <a:rPr lang="en-US"/>
              <a:t>Prime applicants may choose to include partners on their applications. Partners may or may not be a nonprofits.  Partners should compliment the capacities of a Prime recipient by providing technical, financial, program management, and/or community engagement assistance. </a:t>
            </a:r>
          </a:p>
          <a:p>
            <a:pPr marL="0" indent="0">
              <a:buNone/>
            </a:pP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20</a:t>
            </a:fld>
            <a:endParaRPr lang="en-US"/>
          </a:p>
        </p:txBody>
      </p:sp>
    </p:spTree>
    <p:extLst>
      <p:ext uri="{BB962C8B-B14F-4D97-AF65-F5344CB8AC3E}">
        <p14:creationId xmlns:p14="http://schemas.microsoft.com/office/powerpoint/2010/main" val="33862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facilitate the formation of new project teams for this FOA, DOE will continue to gather information for the “Teaming Partner List,” first presented in the Notice of Intent (DE-FOA-0003065). The Teaming Partner List allows organizations who may wish to participate to express their interest to other applicants and to explore potential partnerships. This is a great way for specifically prospective subrecipients and partners to connect with prospective Primes.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Updates to the Teaming Partner List will be available in the Infrastructure </a:t>
            </a:r>
            <a:r>
              <a:rPr lang="en-US" sz="12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eXCHANGE</a:t>
            </a: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website under this funding opportunity. The Teaming Partner List will be regularly updated to reflect new teaming partners who provide their organization’s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a reminder, Prime recipients are not required to finalize their portfolios prior to submitting an application to the FOA and will continue to assemble portfolio projects beyond the deadline.  Prospective subrecipients are encouraged to join the teaming list to connect and engage with Prime recipients.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21</a:t>
            </a:fld>
            <a:endParaRPr lang="en-US"/>
          </a:p>
        </p:txBody>
      </p:sp>
    </p:spTree>
    <p:extLst>
      <p:ext uri="{BB962C8B-B14F-4D97-AF65-F5344CB8AC3E}">
        <p14:creationId xmlns:p14="http://schemas.microsoft.com/office/powerpoint/2010/main" val="201110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0" indent="0" algn="l" defTabSz="0" rtl="0" eaLnBrk="1" fontAlgn="auto" latinLnBrk="0" hangingPunct="1">
              <a:lnSpc>
                <a:spcPct val="100000"/>
              </a:lnSpc>
              <a:spcBef>
                <a:spcPts val="0"/>
              </a:spcBef>
              <a:spcAft>
                <a:spcPts val="0"/>
              </a:spcAft>
              <a:buClrTx/>
              <a:buSzTx/>
              <a:buFontTx/>
              <a:buNone/>
              <a:tabLst>
                <a:tab pos="1143000" algn="l"/>
              </a:tabLst>
              <a:defRPr/>
            </a:pPr>
            <a:r>
              <a:rPr lang="en-US" sz="1800" b="0" i="0" u="sng" strike="noStrike">
                <a:solidFill>
                  <a:srgbClr val="000000"/>
                </a:solidFill>
                <a:effectLst/>
                <a:latin typeface="Calibri" panose="020F0502020204030204" pitchFamily="34" charset="0"/>
              </a:rPr>
              <a:t>Gretchen</a:t>
            </a:r>
          </a:p>
          <a:p>
            <a:pPr marL="914400" marR="0" defTabSz="0">
              <a:spcBef>
                <a:spcPts val="0"/>
              </a:spcBef>
              <a:spcAft>
                <a:spcPts val="0"/>
              </a:spcAft>
              <a:tabLst>
                <a:tab pos="1143000" algn="l"/>
              </a:tabLs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defTabSz="0">
              <a:spcBef>
                <a:spcPts val="0"/>
              </a:spcBef>
              <a:spcAft>
                <a:spcPts val="0"/>
              </a:spcAft>
              <a:tabLst>
                <a:tab pos="11430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READ+</a:t>
            </a:r>
          </a:p>
          <a:p>
            <a:pPr marL="914400" marR="0" defTabSz="0">
              <a:spcBef>
                <a:spcPts val="0"/>
              </a:spcBef>
              <a:spcAft>
                <a:spcPts val="0"/>
              </a:spcAft>
              <a:tabLst>
                <a:tab pos="1143000" algn="l"/>
              </a:tabLs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0" indent="0" algn="l" defTabSz="0" rtl="0" eaLnBrk="1" fontAlgn="auto" latinLnBrk="0" hangingPunct="1">
              <a:lnSpc>
                <a:spcPct val="100000"/>
              </a:lnSpc>
              <a:spcBef>
                <a:spcPts val="0"/>
              </a:spcBef>
              <a:spcAft>
                <a:spcPts val="0"/>
              </a:spcAft>
              <a:buClrTx/>
              <a:buSzTx/>
              <a:buFontTx/>
              <a:buNone/>
              <a:tabLst>
                <a:tab pos="1143000" algn="l"/>
              </a:tabLst>
              <a:defRPr/>
            </a:pPr>
            <a:r>
              <a:rPr lang="en-US" sz="1800" b="0">
                <a:effectLst/>
                <a:latin typeface="Calibri" panose="020F0502020204030204" pitchFamily="34" charset="0"/>
              </a:rPr>
              <a:t>Note that DOE will not directly form collaborations for the Renew America’s </a:t>
            </a:r>
            <a:r>
              <a:rPr lang="en-US" sz="1800">
                <a:latin typeface="Calibri" panose="020F0502020204030204" pitchFamily="34" charset="0"/>
              </a:rPr>
              <a:t>Nonprofits</a:t>
            </a:r>
            <a:r>
              <a:rPr lang="en-US" sz="1800" b="0">
                <a:effectLst/>
                <a:latin typeface="Calibri" panose="020F0502020204030204" pitchFamily="34" charset="0"/>
              </a:rPr>
              <a:t> program. </a:t>
            </a:r>
            <a:r>
              <a:rPr lang="en-US" sz="1800" b="0" u="none" strike="noStrike">
                <a:solidFill>
                  <a:srgbClr val="000000"/>
                </a:solidFill>
                <a:effectLst/>
                <a:latin typeface="Calibri" panose="020F0502020204030204" pitchFamily="34" charset="0"/>
              </a:rPr>
              <a:t>Again, the Teaming Partner List allows organizations who may be interested in participating in Renew America’s Nonprofits as a Prime recipient, Subrecipient or Partner to explore potential partnerships.</a:t>
            </a:r>
          </a:p>
          <a:p>
            <a:pPr marL="914400" marR="0" lvl="0" indent="0" algn="l" defTabSz="0" rtl="0" eaLnBrk="1" fontAlgn="auto" latinLnBrk="0" hangingPunct="1">
              <a:lnSpc>
                <a:spcPct val="100000"/>
              </a:lnSpc>
              <a:spcBef>
                <a:spcPts val="0"/>
              </a:spcBef>
              <a:spcAft>
                <a:spcPts val="0"/>
              </a:spcAft>
              <a:buClrTx/>
              <a:buSzTx/>
              <a:buFontTx/>
              <a:buNone/>
              <a:tabLst>
                <a:tab pos="1143000" algn="l"/>
              </a:tabLst>
              <a:defRPr/>
            </a:pPr>
            <a:endParaRPr lang="en-US" sz="1800" b="0" u="none" strike="noStrike">
              <a:solidFill>
                <a:srgbClr val="000000"/>
              </a:solidFill>
              <a:effectLst/>
              <a:latin typeface="Calibri" panose="020F0502020204030204" pitchFamily="34" charset="0"/>
            </a:endParaRPr>
          </a:p>
          <a:p>
            <a:pPr marL="914400" marR="0" defTabSz="0">
              <a:spcBef>
                <a:spcPts val="0"/>
              </a:spcBef>
              <a:spcAft>
                <a:spcPts val="0"/>
              </a:spcAft>
              <a:tabLst>
                <a:tab pos="1143000" algn="l"/>
              </a:tabLs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defTabSz="0">
              <a:spcBef>
                <a:spcPts val="0"/>
              </a:spcBef>
              <a:spcAft>
                <a:spcPts val="0"/>
              </a:spcAft>
            </a:pPr>
            <a:endPar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166A37D-2343-4409-A6FE-2F66D1E6EB2F}" type="slidenum">
              <a:rPr lang="en-US" smtClean="0"/>
              <a:t>22</a:t>
            </a:fld>
            <a:endParaRPr lang="en-US"/>
          </a:p>
        </p:txBody>
      </p:sp>
    </p:spTree>
    <p:extLst>
      <p:ext uri="{BB962C8B-B14F-4D97-AF65-F5344CB8AC3E}">
        <p14:creationId xmlns:p14="http://schemas.microsoft.com/office/powerpoint/2010/main" val="2456285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000000"/>
                </a:solidFill>
                <a:effectLst/>
                <a:latin typeface="Calibri" panose="020F0502020204030204" pitchFamily="34" charset="0"/>
              </a:rPr>
              <a:t>​</a:t>
            </a:r>
            <a:r>
              <a:rPr lang="en-US" sz="1800" b="0" u="none" strike="noStrike">
                <a:solidFill>
                  <a:srgbClr val="000000"/>
                </a:solidFill>
                <a:effectLst/>
                <a:latin typeface="Calibri" panose="020F0502020204030204" pitchFamily="34" charset="0"/>
              </a:rPr>
              <a:t>I will now pass it over to my colleague Luke Gomes to review Eligibility Information. </a:t>
            </a:r>
          </a:p>
          <a:p>
            <a:pPr algn="l" rtl="0" fontAlgn="base"/>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3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spcBef>
                <a:spcPts val="0"/>
              </a:spcBef>
              <a:spcAft>
                <a:spcPts val="0"/>
              </a:spcAft>
            </a:pPr>
            <a:r>
              <a:rPr lang="en-US" sz="1600" b="0" i="0" u="sng"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Luke:</a:t>
            </a:r>
          </a:p>
          <a:p>
            <a:pPr marR="0">
              <a:spcBef>
                <a:spcPts val="0"/>
              </a:spcBef>
              <a:spcAft>
                <a:spcPts val="0"/>
              </a:spcAft>
            </a:pPr>
            <a:endParaRPr lang="en-US" sz="1600" b="0" i="0" u="sng"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r>
              <a:rPr lang="en-US" sz="16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 eligible Prime </a:t>
            </a:r>
            <a:r>
              <a:rPr lang="en-US" sz="16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‘‘applicant’’ must be a nonprofit</a:t>
            </a: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501(c)(3) organization as described in section 501(c)(3) of the Internal Revenue Code of 1986 and exempt from tax under section 501(a) of such Code. </a:t>
            </a:r>
          </a:p>
          <a:p>
            <a:pPr marR="0">
              <a:spcBef>
                <a:spcPts val="0"/>
              </a:spcBef>
              <a:spcAft>
                <a:spcPts val="0"/>
              </a:spcAft>
            </a:pP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Additionally, </a:t>
            </a:r>
            <a:r>
              <a:rPr lang="en-US" sz="16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renovations, repairs, or installations</a:t>
            </a: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under this provision </a:t>
            </a:r>
            <a:r>
              <a:rPr lang="en-US" sz="16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must be performed on building(s) owned and operated by a nonprofit 501(c)(3)</a:t>
            </a: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organization(s).</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Eligible applicants may have project partners and subrecipients critical to the implementation of the proposed project that are not 501(c)(3) nonprofits.</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R="0">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Prime Recipients must be legally formed in the United States and have a physical location for business operations in the United States.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24</a:t>
            </a:fld>
            <a:endParaRPr lang="en-US"/>
          </a:p>
        </p:txBody>
      </p:sp>
    </p:spTree>
    <p:extLst>
      <p:ext uri="{BB962C8B-B14F-4D97-AF65-F5344CB8AC3E}">
        <p14:creationId xmlns:p14="http://schemas.microsoft.com/office/powerpoint/2010/main" val="171902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600" b="0" i="0" u="sng"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Luke: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600" b="0" i="0" u="none" strike="noStrike">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Calibri" panose="020F0502020204030204" pitchFamily="34" charset="0"/>
              </a:rPr>
              <a:t>Please ensure that you thoroughly read and understand Section III.B and Appendix A of the FOA that both provide Cost Share Information.  </a:t>
            </a:r>
            <a:r>
              <a:rPr lang="en-US" sz="1600" b="0" i="0">
                <a:solidFill>
                  <a:srgbClr val="000000"/>
                </a:solidFill>
                <a:effectLst/>
                <a:latin typeface="Calibri" panose="020F0502020204030204" pitchFamily="34" charset="0"/>
              </a:rPr>
              <a:t>​</a:t>
            </a:r>
            <a:r>
              <a:rPr lang="en-US" sz="1600">
                <a:effectLst/>
                <a:latin typeface="Calibri" panose="020F0502020204030204" pitchFamily="34" charset="0"/>
                <a:ea typeface="Times New Roman" panose="02020603050405020304" pitchFamily="18" charset="0"/>
                <a:cs typeface="Times New Roman" panose="02020603050405020304" pitchFamily="18" charset="0"/>
              </a:rPr>
              <a:t>As all sources of cost share are considered part of total project cost, the </a:t>
            </a:r>
            <a:r>
              <a:rPr lang="en-US" sz="1600" u="sng">
                <a:effectLst/>
                <a:latin typeface="Calibri" panose="020F0502020204030204" pitchFamily="34" charset="0"/>
                <a:ea typeface="Times New Roman" panose="02020603050405020304" pitchFamily="18" charset="0"/>
                <a:cs typeface="Times New Roman" panose="02020603050405020304" pitchFamily="18" charset="0"/>
              </a:rPr>
              <a:t>cost share dollars will be scrutinized and subject to the same federal regulations as federal dollars to the project</a:t>
            </a:r>
            <a:r>
              <a:rPr lang="en-US" sz="16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latin typeface="Calibri" panose="020F0502020204030204" pitchFamily="34" charset="0"/>
              <a:ea typeface="Times New Roman" panose="02020603050405020304" pitchFamily="18" charset="0"/>
              <a:cs typeface="Times New Roman" panose="02020603050405020304" pitchFamily="18" charset="0"/>
            </a:endParaRPr>
          </a:p>
          <a:p>
            <a:pPr algn="l" rtl="0" fontAlgn="base"/>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marL="0" marR="0">
              <a:spcBef>
                <a:spcPts val="0"/>
              </a:spcBef>
              <a:spcAft>
                <a:spcPts val="0"/>
              </a:spcAft>
            </a:pPr>
            <a:r>
              <a:rPr lang="en-US" sz="1600" b="0" i="0" u="none" strike="noStrike">
                <a:solidFill>
                  <a:srgbClr val="000000"/>
                </a:solidFill>
                <a:effectLst/>
                <a:latin typeface="Calibri" panose="020F0502020204030204" pitchFamily="34" charset="0"/>
              </a:rPr>
              <a:t>This FOA has a cost share of at least 20% of the total allowable costs.</a:t>
            </a:r>
            <a:r>
              <a:rPr lang="en-US" sz="1600" b="0" i="0">
                <a:solidFill>
                  <a:srgbClr val="000000"/>
                </a:solidFill>
                <a:effectLst/>
                <a:latin typeface="Calibri" panose="020F0502020204030204" pitchFamily="34" charset="0"/>
              </a:rPr>
              <a:t>​ </a:t>
            </a:r>
            <a:r>
              <a:rPr lang="en-US" sz="1600">
                <a:effectLst/>
                <a:latin typeface="Calibri" panose="020F0502020204030204" pitchFamily="34" charset="0"/>
                <a:ea typeface="Times New Roman" panose="02020603050405020304" pitchFamily="18" charset="0"/>
                <a:cs typeface="Calibri" panose="020F0502020204030204" pitchFamily="34" charset="0"/>
              </a:rPr>
              <a:t>The cost share requirement is required at the portfolio level and may be met by the Prime recipient independently or from an aggregation perspective by the subrecipients.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 </a:t>
            </a:r>
            <a:endParaRPr lang="en-US" sz="1600" b="0" i="0">
              <a:solidFill>
                <a:srgbClr val="444444"/>
              </a:solidFill>
              <a:effectLst/>
              <a:latin typeface="Calibri" panose="020F0502020204030204" pitchFamily="34" charset="0"/>
            </a:endParaRPr>
          </a:p>
          <a:p>
            <a:pPr algn="l" rtl="0" fontAlgn="base"/>
            <a:r>
              <a:rPr lang="en-US" sz="1600" b="0" i="0" u="none" strike="noStrike">
                <a:solidFill>
                  <a:srgbClr val="000000"/>
                </a:solidFill>
                <a:effectLst/>
                <a:latin typeface="Calibri" panose="020F0502020204030204" pitchFamily="34" charset="0"/>
              </a:rPr>
              <a:t>Appendix A outlines the cost sharing rules for a DOE Award which includes cash cost share, in-kind cost share, funds from other federal sources and fee or profit.</a:t>
            </a:r>
            <a:r>
              <a:rPr lang="en-US" sz="1600" b="0" i="0">
                <a:solidFill>
                  <a:srgbClr val="000000"/>
                </a:solidFill>
                <a:effectLst/>
                <a:latin typeface="Calibri" panose="020F0502020204030204" pitchFamily="34" charset="0"/>
              </a:rPr>
              <a:t>​</a:t>
            </a:r>
          </a:p>
          <a:p>
            <a:pPr algn="l" rtl="0" fontAlgn="base"/>
            <a:endParaRPr lang="en-US" sz="1800" b="0" i="0">
              <a:solidFill>
                <a:srgbClr val="000000"/>
              </a:solidFill>
              <a:effectLst/>
              <a:latin typeface="Calibri" panose="020F0502020204030204" pitchFamily="34" charset="0"/>
            </a:endParaRPr>
          </a:p>
          <a:p>
            <a:pPr algn="l" rtl="0" fontAlgn="base"/>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25</a:t>
            </a:fld>
            <a:endParaRPr lang="en-US"/>
          </a:p>
        </p:txBody>
      </p:sp>
    </p:spTree>
    <p:extLst>
      <p:ext uri="{BB962C8B-B14F-4D97-AF65-F5344CB8AC3E}">
        <p14:creationId xmlns:p14="http://schemas.microsoft.com/office/powerpoint/2010/main" val="1996798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Luke:</a:t>
            </a:r>
          </a:p>
          <a:p>
            <a:pPr algn="l" rtl="0" fontAlgn="base"/>
            <a:endParaRPr lang="en-US" sz="1800" b="0" i="0" u="none" strike="noStrike">
              <a:solidFill>
                <a:srgbClr val="000000"/>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Appendix A also provides an example of how to calculate cost sharing amounts for a project with $1,000,000 in federal funds with a minimum 20% non-federal cost sharing requirement.  As a reminder for this FOA, the cost share is at least 20% of the total project cost.</a:t>
            </a:r>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Cost sharing is calculated as a percentage of the Total Project Cost. FFRDC costs must be included in Total Project Costs.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26</a:t>
            </a:fld>
            <a:endParaRPr lang="en-US"/>
          </a:p>
        </p:txBody>
      </p:sp>
    </p:spTree>
    <p:extLst>
      <p:ext uri="{BB962C8B-B14F-4D97-AF65-F5344CB8AC3E}">
        <p14:creationId xmlns:p14="http://schemas.microsoft.com/office/powerpoint/2010/main" val="2371235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600" u="sng">
                <a:effectLst/>
                <a:latin typeface="Calibri" panose="020F0502020204030204" pitchFamily="34" charset="0"/>
                <a:ea typeface="Times New Roman" panose="02020603050405020304" pitchFamily="18" charset="0"/>
                <a:cs typeface="Calibri" panose="020F0502020204030204" pitchFamily="34" charset="0"/>
              </a:rPr>
              <a:t>Luke:</a:t>
            </a:r>
          </a:p>
          <a:p>
            <a:pPr marL="0" marR="0" lvl="0" indent="0">
              <a:spcBef>
                <a:spcPts val="0"/>
              </a:spcBef>
              <a:spcAft>
                <a:spcPts val="0"/>
              </a:spcAft>
              <a:buFont typeface="Symbol" panose="05050102010706020507" pitchFamily="18" charset="2"/>
              <a:buNone/>
            </a:pPr>
            <a:endParaRPr lang="en-US" sz="160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Font typeface="Symbol" panose="05050102010706020507" pitchFamily="18" charset="2"/>
              <a:buNone/>
            </a:pPr>
            <a:r>
              <a:rPr lang="en-US" sz="1600">
                <a:effectLst/>
                <a:latin typeface="Calibri" panose="020F0502020204030204" pitchFamily="34" charset="0"/>
                <a:ea typeface="Times New Roman" panose="02020603050405020304" pitchFamily="18" charset="0"/>
                <a:cs typeface="Calibri" panose="020F0502020204030204" pitchFamily="34" charset="0"/>
              </a:rPr>
              <a:t>All applicant submissions must: </a:t>
            </a:r>
          </a:p>
          <a:p>
            <a:pPr marL="0" marR="0" lvl="0" indent="0">
              <a:spcBef>
                <a:spcPts val="0"/>
              </a:spcBef>
              <a:spcAft>
                <a:spcPts val="0"/>
              </a:spcAft>
              <a:buFont typeface="Symbol" panose="05050102010706020507" pitchFamily="18" charset="2"/>
              <a:buNone/>
            </a:pPr>
            <a:endParaRPr lang="en-US" sz="160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Comply with the applicable content and form requirements listed in Section III. of the FOA;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Include all required documents;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Be successfully uploaded in Infrastructure </a:t>
            </a:r>
            <a:r>
              <a:rPr lang="en-US" sz="1600" err="1">
                <a:effectLst/>
                <a:latin typeface="Calibri" panose="020F0502020204030204" pitchFamily="34" charset="0"/>
                <a:ea typeface="Times New Roman" panose="02020603050405020304" pitchFamily="18" charset="0"/>
                <a:cs typeface="Calibri" panose="020F0502020204030204" pitchFamily="34" charset="0"/>
              </a:rPr>
              <a:t>eXCHANGE</a:t>
            </a:r>
            <a:r>
              <a:rPr lang="en-US" sz="1600">
                <a:effectLst/>
                <a:latin typeface="Calibri" panose="020F0502020204030204" pitchFamily="34" charset="0"/>
                <a:ea typeface="Times New Roman" panose="02020603050405020304" pitchFamily="18" charset="0"/>
                <a:cs typeface="Calibri" panose="020F0502020204030204" pitchFamily="34" charset="0"/>
              </a:rPr>
              <a:t>, </a:t>
            </a:r>
            <a:r>
              <a:rPr lang="en-US" sz="1600" u="sng">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https://infrastructure-exchange.energy.gov</a:t>
            </a:r>
            <a:r>
              <a:rPr lang="en-US" sz="1600">
                <a:effectLst/>
                <a:latin typeface="Calibri" panose="020F0502020204030204" pitchFamily="34" charset="0"/>
                <a:ea typeface="Times New Roman" panose="02020603050405020304" pitchFamily="18" charset="0"/>
                <a:cs typeface="Calibri" panose="020F0502020204030204" pitchFamily="34" charset="0"/>
              </a:rPr>
              <a:t>, including clicking the “Submit” button; and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a:effectLst/>
                <a:latin typeface="Calibri" panose="020F0502020204030204" pitchFamily="34" charset="0"/>
                <a:ea typeface="Times New Roman" panose="02020603050405020304" pitchFamily="18" charset="0"/>
                <a:cs typeface="Calibri" panose="020F0502020204030204" pitchFamily="34" charset="0"/>
              </a:rPr>
              <a:t>Be submitted by the deadline stated in the FOA.</a:t>
            </a:r>
          </a:p>
          <a:p>
            <a:pPr algn="l" rtl="0" fontAlgn="base"/>
            <a:endParaRPr lang="en-US" sz="1600" b="0" i="0">
              <a:solidFill>
                <a:srgbClr val="000000"/>
              </a:solidFill>
              <a:effectLst/>
              <a:latin typeface="Segoe UI" panose="020B0502040204020203" pitchFamily="34" charset="0"/>
            </a:endParaRPr>
          </a:p>
          <a:p>
            <a:pPr algn="l" rtl="0" fontAlgn="base"/>
            <a:r>
              <a:rPr lang="en-US" sz="1600" b="0" i="0" u="none" strike="noStrike">
                <a:solidFill>
                  <a:srgbClr val="000000"/>
                </a:solidFill>
                <a:effectLst/>
                <a:latin typeface="Calibri" panose="020F0502020204030204" pitchFamily="34" charset="0"/>
              </a:rPr>
              <a:t>DOE will not review or consider submissions submitted through means other than Infrastructure </a:t>
            </a:r>
            <a:r>
              <a:rPr lang="en-US" sz="1600" b="0" i="0" u="none" strike="noStrike" err="1">
                <a:solidFill>
                  <a:srgbClr val="000000"/>
                </a:solidFill>
                <a:effectLst/>
                <a:latin typeface="Calibri" panose="020F0502020204030204" pitchFamily="34" charset="0"/>
              </a:rPr>
              <a:t>eXCHANGE</a:t>
            </a:r>
            <a:r>
              <a:rPr lang="en-US" sz="1600" b="0" i="0" u="none" strike="noStrike">
                <a:solidFill>
                  <a:srgbClr val="000000"/>
                </a:solidFill>
                <a:effectLst/>
                <a:latin typeface="Calibri" panose="020F0502020204030204" pitchFamily="34" charset="0"/>
              </a:rPr>
              <a:t>, submissions submitted after the applicable deadline, or incomplete submissions</a:t>
            </a:r>
            <a:endParaRPr lang="en-US" sz="1600" b="0" i="0">
              <a:solidFill>
                <a:srgbClr val="000000"/>
              </a:solidFill>
              <a:effectLst/>
              <a:latin typeface="Segoe UI" panose="020B0502040204020203" pitchFamily="34" charset="0"/>
            </a:endParaRPr>
          </a:p>
          <a:p>
            <a:pPr marL="0" marR="0" lvl="0" indent="0">
              <a:spcBef>
                <a:spcPts val="0"/>
              </a:spcBef>
              <a:spcAft>
                <a:spcPts val="0"/>
              </a:spcAft>
              <a:buFont typeface="Symbol" panose="05050102010706020507" pitchFamily="18" charset="2"/>
              <a:buNone/>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algn="l" rtl="0" fontAlgn="base"/>
            <a:endParaRPr lang="en-US" b="0" i="0">
              <a:solidFill>
                <a:srgbClr val="444444"/>
              </a:solidFill>
              <a:effectLst/>
              <a:latin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27</a:t>
            </a:fld>
            <a:endParaRPr lang="en-US"/>
          </a:p>
        </p:txBody>
      </p:sp>
    </p:spTree>
    <p:extLst>
      <p:ext uri="{BB962C8B-B14F-4D97-AF65-F5344CB8AC3E}">
        <p14:creationId xmlns:p14="http://schemas.microsoft.com/office/powerpoint/2010/main" val="96453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Luke:</a:t>
            </a:r>
          </a:p>
          <a:p>
            <a:endParaRPr lang="en-US" sz="1800"/>
          </a:p>
          <a:p>
            <a:r>
              <a:rPr lang="en-US" sz="1800"/>
              <a:t>This slide highlights the National Environmental Policy Act (NEPA) Requirements Related to pre-Award Costs, and Davis-Bacon Act Requirements. See Section III.J “Application and Submission Instructions – Funding Restrictions” for a full list of funding restrictions applicants should be aware of. Potential applicants are encouraged to refer to the FOA for other funding restrictions and for further details.</a:t>
            </a:r>
          </a:p>
        </p:txBody>
      </p:sp>
      <p:sp>
        <p:nvSpPr>
          <p:cNvPr id="4" name="Slide Number Placeholder 3"/>
          <p:cNvSpPr>
            <a:spLocks noGrp="1"/>
          </p:cNvSpPr>
          <p:nvPr>
            <p:ph type="sldNum" sz="quarter" idx="5"/>
          </p:nvPr>
        </p:nvSpPr>
        <p:spPr/>
        <p:txBody>
          <a:bodyPr/>
          <a:lstStyle/>
          <a:p>
            <a:fld id="{1166A37D-2343-4409-A6FE-2F66D1E6EB2F}" type="slidenum">
              <a:rPr lang="en-US" smtClean="0"/>
              <a:t>28</a:t>
            </a:fld>
            <a:endParaRPr lang="en-US"/>
          </a:p>
        </p:txBody>
      </p:sp>
    </p:spTree>
    <p:extLst>
      <p:ext uri="{BB962C8B-B14F-4D97-AF65-F5344CB8AC3E}">
        <p14:creationId xmlns:p14="http://schemas.microsoft.com/office/powerpoint/2010/main" val="2506292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Thanks Luke. Let’s now talk through the application – including some important dates and logistics.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0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READ SLIDE</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3</a:t>
            </a:fld>
            <a:endParaRPr lang="en-US"/>
          </a:p>
        </p:txBody>
      </p:sp>
    </p:spTree>
    <p:extLst>
      <p:ext uri="{BB962C8B-B14F-4D97-AF65-F5344CB8AC3E}">
        <p14:creationId xmlns:p14="http://schemas.microsoft.com/office/powerpoint/2010/main" val="3706373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First, throughout the webinar today, we’ve referred to the Infrastructure </a:t>
            </a:r>
            <a:r>
              <a:rPr lang="en-US" sz="1800" b="0" i="0" err="1">
                <a:solidFill>
                  <a:srgbClr val="000000"/>
                </a:solidFill>
                <a:effectLst/>
                <a:latin typeface="Calibri" panose="020F0502020204030204" pitchFamily="34" charset="0"/>
              </a:rPr>
              <a:t>eXCHANGE</a:t>
            </a:r>
            <a:r>
              <a:rPr lang="en-US" sz="1800" b="0" i="0">
                <a:solidFill>
                  <a:srgbClr val="000000"/>
                </a:solidFill>
                <a:effectLst/>
                <a:latin typeface="Calibri" panose="020F0502020204030204" pitchFamily="34" charset="0"/>
              </a:rPr>
              <a:t> website.  This slides contains a screenshot of the information under this FOA found on Infrastructure </a:t>
            </a:r>
            <a:r>
              <a:rPr lang="en-US" sz="1800" b="0" i="0" err="1">
                <a:solidFill>
                  <a:srgbClr val="000000"/>
                </a:solidFill>
                <a:effectLst/>
                <a:latin typeface="Calibri" panose="020F0502020204030204" pitchFamily="34" charset="0"/>
              </a:rPr>
              <a:t>eXCHANGE</a:t>
            </a:r>
            <a:r>
              <a:rPr lang="en-US" sz="1800" b="0" i="0">
                <a:solidFill>
                  <a:srgbClr val="000000"/>
                </a:solidFill>
                <a:effectLst/>
                <a:latin typeface="Calibri" panose="020F0502020204030204" pitchFamily="34" charset="0"/>
              </a:rPr>
              <a:t>. The specific link to this FOA can be found at the bottom of this slide.  Here you can access helpful and required forms and templates that we will discuss throughout the presentation.</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30</a:t>
            </a:fld>
            <a:endParaRPr lang="en-US"/>
          </a:p>
        </p:txBody>
      </p:sp>
    </p:spTree>
    <p:extLst>
      <p:ext uri="{BB962C8B-B14F-4D97-AF65-F5344CB8AC3E}">
        <p14:creationId xmlns:p14="http://schemas.microsoft.com/office/powerpoint/2010/main" val="325819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600" b="0" i="0" u="sng" strike="noStrike">
                <a:solidFill>
                  <a:srgbClr val="000000"/>
                </a:solidFill>
                <a:effectLst/>
                <a:latin typeface="Calibri" panose="020F0502020204030204" pitchFamily="34" charset="0"/>
              </a:rPr>
              <a:t>Gretchen</a:t>
            </a:r>
          </a:p>
          <a:p>
            <a:pPr algn="l" rtl="0" fontAlgn="base"/>
            <a:endParaRPr lang="en-US" sz="1600" b="0" i="0" u="none" strike="noStrike">
              <a:solidFill>
                <a:srgbClr val="000000"/>
              </a:solidFill>
              <a:effectLst/>
              <a:latin typeface="Calibri" panose="020F0502020204030204" pitchFamily="34" charset="0"/>
            </a:endParaRPr>
          </a:p>
          <a:p>
            <a:pPr algn="l" rtl="0" fontAlgn="base"/>
            <a:r>
              <a:rPr lang="en-US" sz="1600" b="0" i="0" u="none" strike="noStrike">
                <a:solidFill>
                  <a:srgbClr val="000000"/>
                </a:solidFill>
                <a:effectLst/>
                <a:latin typeface="Calibri" panose="020F0502020204030204" pitchFamily="34" charset="0"/>
              </a:rPr>
              <a:t>There are several one-time actions before submitting an application in response to this FOA, and it is vital that applicants address these items as soon as possible. Some may take several weeks, and failure to complete them could interfere with an applicant’s ability to apply to this FOA, or to meet the negotiation deadlines and receive an award if the application is selected. </a:t>
            </a:r>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algn="l" rtl="0" fontAlgn="base"/>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600" b="0" i="0" u="none" strike="noStrike">
                <a:solidFill>
                  <a:srgbClr val="000000"/>
                </a:solidFill>
                <a:effectLst/>
                <a:latin typeface="Calibri" panose="020F0502020204030204" pitchFamily="34" charset="0"/>
              </a:rPr>
              <a:t>First, register and create an account on the Infrastructure </a:t>
            </a:r>
            <a:r>
              <a:rPr lang="en-US" sz="1600" b="0" i="0" u="none" strike="noStrike" err="1">
                <a:solidFill>
                  <a:srgbClr val="000000"/>
                </a:solidFill>
                <a:effectLst/>
                <a:latin typeface="Calibri" panose="020F0502020204030204" pitchFamily="34" charset="0"/>
              </a:rPr>
              <a:t>eXCHANGE</a:t>
            </a:r>
            <a:r>
              <a:rPr lang="en-US" sz="1600" b="0" i="0" u="none" strike="noStrike">
                <a:solidFill>
                  <a:srgbClr val="000000"/>
                </a:solidFill>
                <a:effectLst/>
                <a:latin typeface="Calibri" panose="020F0502020204030204" pitchFamily="34" charset="0"/>
              </a:rPr>
              <a:t>.</a:t>
            </a:r>
            <a:endParaRPr lang="en-US" sz="1600">
              <a:solidFill>
                <a:srgbClr val="444444"/>
              </a:solidFill>
              <a:latin typeface="Calibri" panose="020F0502020204030204" pitchFamily="34" charset="0"/>
            </a:endParaRPr>
          </a:p>
          <a:p>
            <a:pPr marL="285750" indent="-285750" algn="l" rtl="0" fontAlgn="base">
              <a:buFont typeface="Arial" panose="020B0604020202020204" pitchFamily="34" charset="0"/>
              <a:buChar char="•"/>
            </a:pPr>
            <a:r>
              <a:rPr lang="en-US" sz="1600" b="0" i="0" u="none" strike="noStrike">
                <a:solidFill>
                  <a:srgbClr val="000000"/>
                </a:solidFill>
                <a:effectLst/>
                <a:latin typeface="Calibri" panose="020F0502020204030204" pitchFamily="34" charset="0"/>
              </a:rPr>
              <a:t>Second, register with the System for Award Management or SAM.  This step is required before completely step number.</a:t>
            </a:r>
            <a:endParaRPr lang="en-US" sz="1600">
              <a:solidFill>
                <a:srgbClr val="444444"/>
              </a:solidFill>
              <a:latin typeface="Calibri" panose="020F0502020204030204" pitchFamily="34" charset="0"/>
            </a:endParaRPr>
          </a:p>
          <a:p>
            <a:pPr marL="285750" indent="-285750" algn="l" rtl="0" fontAlgn="base">
              <a:buFont typeface="Arial" panose="020B0604020202020204" pitchFamily="34" charset="0"/>
              <a:buChar char="•"/>
            </a:pPr>
            <a:r>
              <a:rPr lang="en-US" sz="1600" b="0" i="0" u="none" strike="noStrike">
                <a:solidFill>
                  <a:srgbClr val="000000"/>
                </a:solidFill>
                <a:effectLst/>
                <a:latin typeface="Calibri" panose="020F0502020204030204" pitchFamily="34" charset="0"/>
              </a:rPr>
              <a:t>Third, register in FedConnect.net.</a:t>
            </a:r>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algn="l" rtl="0" fontAlgn="base"/>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algn="l" rtl="0" fontAlgn="base"/>
            <a:r>
              <a:rPr lang="en-US" sz="1600" b="0" i="0" u="none" strike="noStrike">
                <a:solidFill>
                  <a:srgbClr val="000000"/>
                </a:solidFill>
                <a:effectLst/>
                <a:latin typeface="Calibri" panose="020F0502020204030204" pitchFamily="34" charset="0"/>
              </a:rPr>
              <a:t>Finally, register in Grants.gov to receive automatic updates if and when Amendments to the FOA are posted.</a:t>
            </a:r>
            <a:r>
              <a:rPr lang="en-US" sz="1600" b="0" i="0">
                <a:solidFill>
                  <a:srgbClr val="000000"/>
                </a:solidFill>
                <a:effectLst/>
                <a:latin typeface="Calibri" panose="020F0502020204030204" pitchFamily="34" charset="0"/>
              </a:rPr>
              <a:t>​ This step is not required, but recommended.</a:t>
            </a:r>
            <a:endParaRPr lang="en-US" sz="1600" b="0" i="0">
              <a:solidFill>
                <a:srgbClr val="444444"/>
              </a:solidFill>
              <a:effectLst/>
              <a:latin typeface="Calibri" panose="020F0502020204030204" pitchFamily="34" charset="0"/>
            </a:endParaRPr>
          </a:p>
          <a:p>
            <a:pPr algn="l" rtl="0" fontAlgn="base"/>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algn="l" rtl="0" fontAlgn="base"/>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31</a:t>
            </a:fld>
            <a:endParaRPr lang="en-US"/>
          </a:p>
        </p:txBody>
      </p:sp>
    </p:spTree>
    <p:extLst>
      <p:ext uri="{BB962C8B-B14F-4D97-AF65-F5344CB8AC3E}">
        <p14:creationId xmlns:p14="http://schemas.microsoft.com/office/powerpoint/2010/main" val="3134643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Here is the suggested list of topics to include in a letter of intent. We’d like you to discuss at a high-level your project team, approach to recruiting sub-recipient building projects, plan for technical and administrative assistance, project management approach and plan to leverage funds.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Letters of Intent are limited to two pages and will be used by DOE to plan for the merit review process. The letters should not contain any proprietary or sensitive business information. The letters will not be used for down-selection purposes and do not commit an applicant to submit an application. Letters of intent are encouraged but not required. </a:t>
            </a:r>
            <a:r>
              <a:rPr lang="en-US" sz="1800">
                <a:latin typeface="Calibri" panose="020F0502020204030204" pitchFamily="34" charset="0"/>
                <a:cs typeface="Calibri" panose="020F0502020204030204" pitchFamily="34" charset="0"/>
              </a:rPr>
              <a:t>DOE will not provide comments for Letters of Intent to applicants.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rPr>
              <a:t>Letters of Intent are due June 29</a:t>
            </a:r>
            <a:r>
              <a:rPr lang="en-US" sz="1800" baseline="30000">
                <a:latin typeface="Calibri" panose="020F0502020204030204" pitchFamily="34" charset="0"/>
                <a:cs typeface="Calibri" panose="020F0502020204030204" pitchFamily="34" charset="0"/>
              </a:rPr>
              <a:t>th</a:t>
            </a:r>
            <a:r>
              <a:rPr lang="en-US" sz="1800">
                <a:latin typeface="Calibri" panose="020F0502020204030204" pitchFamily="34" charset="0"/>
                <a:cs typeface="Calibri" panose="020F0502020204030204" pitchFamily="34" charset="0"/>
              </a:rPr>
              <a:t> and should be submitted through the Infrastructure Exchange. </a:t>
            </a: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32</a:t>
            </a:fld>
            <a:endParaRPr lang="en-US"/>
          </a:p>
        </p:txBody>
      </p:sp>
    </p:spTree>
    <p:extLst>
      <p:ext uri="{BB962C8B-B14F-4D97-AF65-F5344CB8AC3E}">
        <p14:creationId xmlns:p14="http://schemas.microsoft.com/office/powerpoint/2010/main" val="1310690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Calibri" panose="020F0502020204030204" pitchFamily="34" charset="0"/>
                <a:ea typeface="Times New Roman" panose="02020603050405020304" pitchFamily="18" charset="0"/>
                <a:cs typeface="Times New Roman" panose="02020603050405020304" pitchFamily="18" charset="0"/>
              </a:rPr>
              <a:t>Full Applications must conform to the requirements listed in this table and must not exceed the stated page limits. </a:t>
            </a:r>
          </a:p>
          <a:p>
            <a:r>
              <a:rPr lang="en-US" sz="1600"/>
              <a:t>The section reference explains where you can find more specific information in the FOA. </a:t>
            </a:r>
            <a:endParaRPr lang="en-US" sz="1600" b="0" i="0">
              <a:solidFill>
                <a:srgbClr val="444444"/>
              </a:solidFill>
              <a:effectLst/>
              <a:latin typeface="Calibri" panose="020F0502020204030204" pitchFamily="34" charset="0"/>
            </a:endParaRPr>
          </a:p>
          <a:p>
            <a:pPr algn="l" rtl="0" fontAlgn="base"/>
            <a:r>
              <a:rPr lang="en-US" sz="1600" b="0" i="0">
                <a:solidFill>
                  <a:srgbClr val="000000"/>
                </a:solidFill>
                <a:effectLst/>
                <a:latin typeface="Calibri" panose="020F0502020204030204" pitchFamily="34" charset="0"/>
              </a:rPr>
              <a:t>​</a:t>
            </a:r>
            <a:endParaRPr lang="en-US" sz="1600" b="0" i="0">
              <a:solidFill>
                <a:srgbClr val="444444"/>
              </a:solidFill>
              <a:effectLst/>
              <a:latin typeface="Calibri" panose="020F0502020204030204" pitchFamily="34" charset="0"/>
            </a:endParaRPr>
          </a:p>
          <a:p>
            <a:pPr algn="l" rtl="0" fontAlgn="base"/>
            <a:r>
              <a:rPr lang="en-US" sz="1600" b="0" i="0" u="none" strike="noStrike">
                <a:solidFill>
                  <a:srgbClr val="000000"/>
                </a:solidFill>
                <a:effectLst/>
                <a:latin typeface="Calibri" panose="020F0502020204030204" pitchFamily="34" charset="0"/>
              </a:rPr>
              <a:t>Applicants should review the table, notes and all requirements for the full application in the FOA under the Section listed at the top of this slide.  We will highlight just a few application components on the following slides. Note that applications are due August 3rd through the Infrastructure Exchange.</a:t>
            </a:r>
            <a:endParaRPr lang="en-US" sz="1600" b="0" i="0">
              <a:solidFill>
                <a:srgbClr val="444444"/>
              </a:solidFill>
              <a:effectLst/>
              <a:latin typeface="Calibri" panose="020F0502020204030204" pitchFamily="34" charset="0"/>
            </a:endParaRPr>
          </a:p>
          <a:p>
            <a:r>
              <a:rPr lang="en-US"/>
              <a:t> </a:t>
            </a:r>
          </a:p>
        </p:txBody>
      </p:sp>
      <p:sp>
        <p:nvSpPr>
          <p:cNvPr id="4" name="Slide Number Placeholder 3"/>
          <p:cNvSpPr>
            <a:spLocks noGrp="1"/>
          </p:cNvSpPr>
          <p:nvPr>
            <p:ph type="sldNum" sz="quarter" idx="5"/>
          </p:nvPr>
        </p:nvSpPr>
        <p:spPr/>
        <p:txBody>
          <a:bodyPr/>
          <a:lstStyle/>
          <a:p>
            <a:fld id="{1166A37D-2343-4409-A6FE-2F66D1E6EB2F}" type="slidenum">
              <a:rPr lang="en-US" smtClean="0"/>
              <a:t>33</a:t>
            </a:fld>
            <a:endParaRPr lang="en-US"/>
          </a:p>
        </p:txBody>
      </p:sp>
    </p:spTree>
    <p:extLst>
      <p:ext uri="{BB962C8B-B14F-4D97-AF65-F5344CB8AC3E}">
        <p14:creationId xmlns:p14="http://schemas.microsoft.com/office/powerpoint/2010/main" val="238873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algn="l" rtl="0" fontAlgn="base"/>
            <a:endParaRPr lang="en-US" sz="1800" b="0" i="0" u="none" strike="noStrike">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effectLst/>
                <a:latin typeface="Calibri"/>
                <a:ea typeface="Times New Roman" panose="02020603050405020304" pitchFamily="18" charset="0"/>
                <a:cs typeface="Times New Roman"/>
              </a:rPr>
              <a:t>Applicants are encouraged to use the “Project Narrative Template” provided on Infrastructure </a:t>
            </a:r>
            <a:r>
              <a:rPr lang="en-US" sz="2800" err="1">
                <a:effectLst/>
                <a:latin typeface="Calibri"/>
                <a:ea typeface="Times New Roman" panose="02020603050405020304" pitchFamily="18" charset="0"/>
                <a:cs typeface="Times New Roman"/>
              </a:rPr>
              <a:t>eXCHANGE</a:t>
            </a:r>
            <a:r>
              <a:rPr lang="en-US" sz="2800">
                <a:effectLst/>
                <a:latin typeface="Calibri"/>
                <a:ea typeface="Times New Roman" panose="02020603050405020304" pitchFamily="18" charset="0"/>
                <a:cs typeface="Times New Roman"/>
              </a:rPr>
              <a:t>. If applicants choose not to use the template, the content requirements as specified in the “Project Narrative Template” are still required. </a:t>
            </a:r>
            <a:r>
              <a:rPr lang="en-US" sz="2800">
                <a:effectLst/>
                <a:latin typeface="Calibri"/>
                <a:ea typeface="Times New Roman" panose="02020603050405020304" pitchFamily="18" charset="0"/>
                <a:cs typeface="Calibri"/>
              </a:rPr>
              <a:t>The Project Narrative is submitted as part of the Full Application and may not be more than [fifteen] </a:t>
            </a:r>
            <a:r>
              <a:rPr lang="en-US" sz="2800" u="sng">
                <a:effectLst/>
                <a:latin typeface="Calibri"/>
                <a:ea typeface="Times New Roman" panose="02020603050405020304" pitchFamily="18" charset="0"/>
                <a:cs typeface="Calibri"/>
              </a:rPr>
              <a:t>15 pages</a:t>
            </a:r>
            <a:r>
              <a:rPr lang="en-US" sz="2800">
                <a:effectLst/>
                <a:latin typeface="Calibri"/>
                <a:ea typeface="Times New Roman" panose="02020603050405020304" pitchFamily="18" charset="0"/>
                <a:cs typeface="Calibri"/>
              </a:rPr>
              <a:t>, including the cover page and all citations, charts, graphs, maps, photos, </a:t>
            </a:r>
            <a:r>
              <a:rPr lang="en-US" sz="2800">
                <a:latin typeface="Calibri"/>
                <a:ea typeface="Times New Roman" panose="02020603050405020304" pitchFamily="18" charset="0"/>
                <a:cs typeface="Calibri"/>
              </a:rPr>
              <a:t>and </a:t>
            </a:r>
            <a:r>
              <a:rPr lang="en-US" sz="2800">
                <a:effectLst/>
                <a:latin typeface="Calibri"/>
                <a:ea typeface="Times New Roman" panose="02020603050405020304" pitchFamily="18" charset="0"/>
                <a:cs typeface="Calibri"/>
              </a:rPr>
              <a:t>other graphics.</a:t>
            </a: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An editable word version of the project narrative template is available for download on the Infrastructure </a:t>
            </a:r>
            <a:r>
              <a:rPr lang="en-US" sz="1800" b="0" i="0" u="none" strike="noStrike" err="1">
                <a:solidFill>
                  <a:srgbClr val="000000"/>
                </a:solidFill>
                <a:effectLst/>
                <a:latin typeface="Calibri" panose="020F0502020204030204" pitchFamily="34" charset="0"/>
              </a:rPr>
              <a:t>eXCHANGE</a:t>
            </a:r>
            <a:r>
              <a:rPr lang="en-US" sz="1800" b="0" i="0" u="none" strike="noStrike">
                <a:solidFill>
                  <a:srgbClr val="000000"/>
                </a:solidFill>
                <a:effectLst/>
                <a:latin typeface="Calibri" panose="020F0502020204030204" pitchFamily="34" charset="0"/>
              </a:rPr>
              <a:t> webpage.</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34</a:t>
            </a:fld>
            <a:endParaRPr lang="en-US"/>
          </a:p>
        </p:txBody>
      </p:sp>
    </p:spTree>
    <p:extLst>
      <p:ext uri="{BB962C8B-B14F-4D97-AF65-F5344CB8AC3E}">
        <p14:creationId xmlns:p14="http://schemas.microsoft.com/office/powerpoint/2010/main" val="786735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The following is a summary of the content requirements for the Project Narrative. Again, it should not exceed </a:t>
            </a:r>
            <a:r>
              <a:rPr lang="en-US" sz="1800" b="0" i="0" u="sng">
                <a:solidFill>
                  <a:srgbClr val="000000"/>
                </a:solidFill>
                <a:effectLst/>
                <a:latin typeface="Calibri" panose="020F0502020204030204" pitchFamily="34" charset="0"/>
              </a:rPr>
              <a:t>15 pages</a:t>
            </a:r>
            <a:r>
              <a:rPr lang="en-US" sz="1800" b="0" i="0" u="none" strike="noStrike">
                <a:solidFill>
                  <a:srgbClr val="000000"/>
                </a:solidFill>
                <a:effectLst/>
                <a:latin typeface="Calibri" panose="020F0502020204030204" pitchFamily="34" charset="0"/>
              </a:rPr>
              <a:t>, including the cover page. Applicants should provide a summary statement and clearly describe their program approach, program workplan, project team, energy-related impacts of the portfolio and plan for leveraging funds and investment and enduring impact. </a:t>
            </a:r>
            <a:r>
              <a:rPr lang="en-US" sz="1800">
                <a:latin typeface="Calibri" panose="020F0502020204030204" pitchFamily="34" charset="0"/>
                <a:cs typeface="Calibri" panose="020F0502020204030204" pitchFamily="34" charset="0"/>
              </a:rPr>
              <a:t>The content must address the technical review criteria as stated in the FOA.  We will review these criteria in detail later in the presentation.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algn="l" rtl="0" fontAlgn="base"/>
            <a:endParaRPr lang="en-US" b="0" i="0">
              <a:solidFill>
                <a:srgbClr val="444444"/>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35</a:t>
            </a:fld>
            <a:endParaRPr lang="en-US"/>
          </a:p>
        </p:txBody>
      </p:sp>
    </p:spTree>
    <p:extLst>
      <p:ext uri="{BB962C8B-B14F-4D97-AF65-F5344CB8AC3E}">
        <p14:creationId xmlns:p14="http://schemas.microsoft.com/office/powerpoint/2010/main" val="2911423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READ SLIDE + </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36</a:t>
            </a:fld>
            <a:endParaRPr lang="en-US"/>
          </a:p>
        </p:txBody>
      </p:sp>
    </p:spTree>
    <p:extLst>
      <p:ext uri="{BB962C8B-B14F-4D97-AF65-F5344CB8AC3E}">
        <p14:creationId xmlns:p14="http://schemas.microsoft.com/office/powerpoint/2010/main" val="1141859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algn="l" rtl="0" fontAlgn="base"/>
            <a:endParaRPr lang="en-US" sz="1800" b="0" i="0" u="none" strike="noStrike">
              <a:solidFill>
                <a:srgbClr val="000000"/>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Applicants must complete the Budget Justification Workbook (SF-424A) spreadsheet.  Applicants should consider all costs associated with implementing the project as outlined in the Project Narrative.</a:t>
            </a:r>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blank or white cells are the only cells that are required to be completed in this workbook.  Blue colored cells contain instructions, headers, or summary calculations and should not be modified. </a:t>
            </a:r>
            <a:r>
              <a:rPr lang="en-US" sz="1800" b="0" i="0">
                <a:solidFill>
                  <a:srgbClr val="000000"/>
                </a:solidFill>
                <a:effectLst/>
                <a:latin typeface="Calibri" panose="020F0502020204030204" pitchFamily="34" charset="0"/>
              </a:rPr>
              <a:t>​The Budget Justification Workbook is located on the Infrastructure Exchange.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37</a:t>
            </a:fld>
            <a:endParaRPr lang="en-US"/>
          </a:p>
        </p:txBody>
      </p:sp>
    </p:spTree>
    <p:extLst>
      <p:ext uri="{BB962C8B-B14F-4D97-AF65-F5344CB8AC3E}">
        <p14:creationId xmlns:p14="http://schemas.microsoft.com/office/powerpoint/2010/main" val="274189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endParaRPr lang="en-US" sz="18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DOE will provide applicants with reviewer comments following the evaluation of all eligible Full Applications. Applicants have a brief opportunity to prepare a short Reply to Reviewer Comments (Reply). </a:t>
            </a:r>
            <a:r>
              <a:rPr lang="en-US" sz="1800" b="1" i="0" u="none" strike="noStrike">
                <a:solidFill>
                  <a:srgbClr val="000000"/>
                </a:solidFill>
                <a:effectLst/>
                <a:latin typeface="Calibri" panose="020F0502020204030204" pitchFamily="34" charset="0"/>
              </a:rPr>
              <a:t>The Reply must not exceed three (3) pages. If a Reply is more than three (3) pages in length, DOE will review only the first three (3) pages and disregard any additional pages. </a:t>
            </a:r>
            <a:r>
              <a:rPr lang="en-US" sz="1800" b="0" i="0" u="none" strike="noStrike">
                <a:solidFill>
                  <a:srgbClr val="000000"/>
                </a:solidFill>
                <a:effectLst/>
                <a:latin typeface="Calibri" panose="020F0502020204030204" pitchFamily="34" charset="0"/>
              </a:rPr>
              <a:t>Applicants may use the Reply to respond to one or more comments or to supplement their Full Application. The Reply may include text, graphs, charts, or data. </a:t>
            </a:r>
            <a:r>
              <a:rPr lang="en-US" sz="2800">
                <a:latin typeface="Calibri"/>
                <a:cs typeface="Calibri"/>
              </a:rPr>
              <a:t>DOE will post the reviewer comments in Infrastructure </a:t>
            </a:r>
            <a:r>
              <a:rPr lang="en-US" sz="2800" err="1">
                <a:latin typeface="Calibri"/>
                <a:cs typeface="Calibri"/>
              </a:rPr>
              <a:t>eXCHANGE</a:t>
            </a:r>
            <a:r>
              <a:rPr lang="en-US" sz="2800">
                <a:latin typeface="Calibri"/>
                <a:cs typeface="Calibri"/>
              </a:rPr>
              <a:t>. </a:t>
            </a:r>
            <a:r>
              <a:rPr lang="en-US" sz="2800" b="1">
                <a:latin typeface="Calibri"/>
                <a:cs typeface="Calibri"/>
              </a:rPr>
              <a:t>APPLICANTS ARE NOT REQUIRED TO SUBMIT A REPLY.</a:t>
            </a:r>
          </a:p>
          <a:p>
            <a:endParaRPr lang="en-US" sz="18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Calibri" panose="020F0502020204030204" pitchFamily="34" charset="0"/>
                <a:cs typeface="Calibri" panose="020F0502020204030204" pitchFamily="34" charset="0"/>
              </a:rPr>
              <a:t>Expected Submission Deadline for Replies to Reviewer Comments: 8.31.2023 5:00pm ET</a:t>
            </a: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38</a:t>
            </a:fld>
            <a:endParaRPr lang="en-US"/>
          </a:p>
        </p:txBody>
      </p:sp>
    </p:spTree>
    <p:extLst>
      <p:ext uri="{BB962C8B-B14F-4D97-AF65-F5344CB8AC3E}">
        <p14:creationId xmlns:p14="http://schemas.microsoft.com/office/powerpoint/2010/main" val="3838353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Times New Roman" panose="02020603050405020304" pitchFamily="18" charset="0"/>
                <a:cs typeface="Calibri" panose="020F0502020204030204" pitchFamily="34" charset="0"/>
              </a:rPr>
              <a:t>Let’s discuss the application review and evaluation next. Performance-based criteria will guide the applicant review process to assist with prioritizing eligible applicants. </a:t>
            </a:r>
            <a:r>
              <a:rPr lang="en-US" sz="1200" b="0" i="0" u="none" strike="noStrike">
                <a:solidFill>
                  <a:srgbClr val="000000"/>
                </a:solidFill>
                <a:effectLst/>
                <a:latin typeface="Calibri" panose="020F0502020204030204" pitchFamily="34" charset="0"/>
              </a:rPr>
              <a:t>Full Applications will be evaluated specifically against four, weighted technical review criteria. Note that all sub-criteria are of equal weight. Let’s review the 4 technical review criteria now.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12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READ SLIDE</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4</a:t>
            </a:fld>
            <a:endParaRPr lang="en-US"/>
          </a:p>
        </p:txBody>
      </p:sp>
    </p:spTree>
    <p:extLst>
      <p:ext uri="{BB962C8B-B14F-4D97-AF65-F5344CB8AC3E}">
        <p14:creationId xmlns:p14="http://schemas.microsoft.com/office/powerpoint/2010/main" val="3895451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endParaRPr lang="en-US" sz="1800" b="0" i="0" u="none" strike="noStrike">
              <a:solidFill>
                <a:srgbClr val="000000"/>
              </a:solidFill>
              <a:effectLst/>
              <a:latin typeface="Calibri" panose="020F0502020204030204" pitchFamily="34" charset="0"/>
            </a:endParaRPr>
          </a:p>
          <a:p>
            <a:r>
              <a:rPr lang="en-US" sz="1800" b="0" i="0" u="none" strike="noStrike">
                <a:solidFill>
                  <a:srgbClr val="000000"/>
                </a:solidFill>
                <a:effectLst/>
                <a:latin typeface="Calibri" panose="020F0502020204030204" pitchFamily="34" charset="0"/>
              </a:rPr>
              <a:t>Criterion 1 is Project Team and Program Plan.  This criterion reviews …READ SLIDE</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40</a:t>
            </a:fld>
            <a:endParaRPr lang="en-US"/>
          </a:p>
        </p:txBody>
      </p:sp>
    </p:spTree>
    <p:extLst>
      <p:ext uri="{BB962C8B-B14F-4D97-AF65-F5344CB8AC3E}">
        <p14:creationId xmlns:p14="http://schemas.microsoft.com/office/powerpoint/2010/main" val="1338864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rPr>
              <a:t>Criterion 2 is Energy Related Impacts of Portfolios. This criterion evaluates the degree to which…READ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rPr>
              <a:t>Because portfolios are not required to be finalized prior to applying, note that applicants should provide </a:t>
            </a:r>
            <a:r>
              <a:rPr lang="en-US" sz="1800" b="0" i="0" u="sng" strike="noStrike">
                <a:solidFill>
                  <a:srgbClr val="000000"/>
                </a:solidFill>
                <a:effectLst/>
              </a:rPr>
              <a:t>anticipated</a:t>
            </a:r>
            <a:r>
              <a:rPr lang="en-US" sz="1800" b="0" i="0" u="none" strike="noStrike">
                <a:solidFill>
                  <a:srgbClr val="000000"/>
                </a:solidFill>
                <a:effectLst/>
              </a:rPr>
              <a:t> percentages for energy savings, energy cost savings and emission reductions across a total portfolio. </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41</a:t>
            </a:fld>
            <a:endParaRPr lang="en-US"/>
          </a:p>
        </p:txBody>
      </p:sp>
    </p:spTree>
    <p:extLst>
      <p:ext uri="{BB962C8B-B14F-4D97-AF65-F5344CB8AC3E}">
        <p14:creationId xmlns:p14="http://schemas.microsoft.com/office/powerpoint/2010/main" val="3106195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Criterion 3 is Leverage and Sustainability.  This criterion evaluates the degree to which …READ SLIDE</a:t>
            </a:r>
            <a:endParaRPr lang="en-US" sz="1800"/>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42</a:t>
            </a:fld>
            <a:endParaRPr lang="en-US"/>
          </a:p>
        </p:txBody>
      </p:sp>
    </p:spTree>
    <p:extLst>
      <p:ext uri="{BB962C8B-B14F-4D97-AF65-F5344CB8AC3E}">
        <p14:creationId xmlns:p14="http://schemas.microsoft.com/office/powerpoint/2010/main" val="2459089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1143000" algn="l"/>
              </a:tabLst>
              <a:defRPr/>
            </a:pPr>
            <a:r>
              <a:rPr lang="en-US" sz="1800" b="0" i="0" u="sng" strike="noStrike">
                <a:solidFill>
                  <a:srgbClr val="000000"/>
                </a:solidFill>
                <a:effectLst/>
                <a:latin typeface="Calibri" panose="020F0502020204030204" pitchFamily="34" charset="0"/>
              </a:rPr>
              <a:t>Gretchen</a:t>
            </a:r>
          </a:p>
          <a:p>
            <a:pPr>
              <a:tabLst>
                <a:tab pos="1143000" algn="l"/>
              </a:tabLst>
            </a:pPr>
            <a:endParaRPr lang="en-US" sz="1800" b="0" i="0" u="none" strike="noStrike">
              <a:solidFill>
                <a:srgbClr val="000000"/>
              </a:solidFill>
              <a:effectLst/>
              <a:latin typeface="Calibri" panose="020F0502020204030204" pitchFamily="34" charset="0"/>
            </a:endParaRPr>
          </a:p>
          <a:p>
            <a:pPr>
              <a:tabLst>
                <a:tab pos="1143000" algn="l"/>
              </a:tabLst>
            </a:pPr>
            <a:r>
              <a:rPr lang="en-US" sz="1800" b="0" i="0" u="none" strike="noStrike">
                <a:solidFill>
                  <a:srgbClr val="000000"/>
                </a:solidFill>
                <a:effectLst/>
                <a:latin typeface="Calibri" panose="020F0502020204030204" pitchFamily="34" charset="0"/>
              </a:rPr>
              <a:t>Criterion 4 is Community Benefits Plan. </a:t>
            </a:r>
            <a:r>
              <a:rPr lang="en-US" sz="1800">
                <a:effectLst/>
                <a:latin typeface="Calibri" panose="020F0502020204030204" pitchFamily="34" charset="0"/>
                <a:ea typeface="Segoe UI" panose="020B0502040204020203" pitchFamily="34" charset="0"/>
              </a:rPr>
              <a:t>The Community Benefits Plan must set forth the applicant’s approach to ensuring that Federal investments advance the following four goals: 1) community and labor engagement; 2) investing in job quality and workforce continuity; 3) advancing diversity, equity, inclusion, and accessibility (DEIA); and 4) contributing to the Justice40 Initiative. </a:t>
            </a:r>
            <a:r>
              <a:rPr lang="en-US" sz="1800" b="0" i="0" u="none" strike="noStrike">
                <a:solidFill>
                  <a:srgbClr val="000000"/>
                </a:solidFill>
                <a:effectLst/>
                <a:latin typeface="Calibri" panose="020F0502020204030204" pitchFamily="34" charset="0"/>
              </a:rPr>
              <a:t>See Section III D vii for additional detail on the Community Benefits Plan. Applicants are encouraged to review and use – but are not required to use - the Community Benefits Plan Template. </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43</a:t>
            </a:fld>
            <a:endParaRPr lang="en-US"/>
          </a:p>
        </p:txBody>
      </p:sp>
    </p:spTree>
    <p:extLst>
      <p:ext uri="{BB962C8B-B14F-4D97-AF65-F5344CB8AC3E}">
        <p14:creationId xmlns:p14="http://schemas.microsoft.com/office/powerpoint/2010/main" val="425903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r>
              <a:rPr lang="en-US" sz="1600" b="0" i="0" u="sng" strike="noStrike">
                <a:solidFill>
                  <a:srgbClr val="000000"/>
                </a:solidFill>
                <a:effectLst/>
                <a:latin typeface="Calibri" panose="020F0502020204030204" pitchFamily="34" charset="0"/>
              </a:rPr>
              <a:t>Gretchen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endParaRPr lang="en-US" sz="1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r>
              <a:rPr lang="en-US" sz="1600"/>
              <a:t>READ SLIDE</a:t>
            </a:r>
          </a:p>
          <a:p>
            <a:pPr marL="0" indent="0">
              <a:buFont typeface="Arial" panose="020B0604020202020204" pitchFamily="34" charset="0"/>
              <a:buNone/>
              <a:tabLst>
                <a:tab pos="1143000" algn="l"/>
              </a:tabLst>
            </a:pP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44</a:t>
            </a:fld>
            <a:endParaRPr lang="en-US"/>
          </a:p>
        </p:txBody>
      </p:sp>
    </p:spTree>
    <p:extLst>
      <p:ext uri="{BB962C8B-B14F-4D97-AF65-F5344CB8AC3E}">
        <p14:creationId xmlns:p14="http://schemas.microsoft.com/office/powerpoint/2010/main" val="4095971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Now I will pass it over to my colleague Annabelle Swift to review the Q&amp;A Approach for this FOA.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782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i="1" u="sng">
                <a:effectLst/>
                <a:latin typeface="Calibri"/>
                <a:ea typeface="Times New Roman" panose="02020603050405020304" pitchFamily="18" charset="0"/>
                <a:cs typeface="Calibri"/>
              </a:rPr>
              <a:t>(ANNABELLE)</a:t>
            </a:r>
          </a:p>
          <a:p>
            <a:pPr>
              <a:defRPr/>
            </a:pPr>
            <a:r>
              <a:rPr lang="en-US" sz="1600">
                <a:latin typeface="Calibri"/>
                <a:ea typeface="Times New Roman" panose="02020603050405020304" pitchFamily="18" charset="0"/>
                <a:cs typeface="Calibri"/>
              </a:rPr>
              <a:t>As you may know, upon</a:t>
            </a:r>
            <a:r>
              <a:rPr lang="en-US" sz="1600">
                <a:effectLst/>
                <a:latin typeface="Calibri"/>
                <a:ea typeface="Times New Roman" panose="02020603050405020304" pitchFamily="18" charset="0"/>
                <a:cs typeface="Calibri"/>
              </a:rPr>
              <a:t> the issuance of a FOA, DOE personnel </a:t>
            </a:r>
            <a:r>
              <a:rPr lang="en-US" sz="1600">
                <a:latin typeface="Calibri"/>
                <a:ea typeface="Times New Roman" panose="02020603050405020304" pitchFamily="18" charset="0"/>
                <a:cs typeface="Calibri"/>
              </a:rPr>
              <a:t>are prohibited from communicating </a:t>
            </a:r>
            <a:r>
              <a:rPr lang="en-US" sz="1600">
                <a:effectLst/>
                <a:latin typeface="Calibri"/>
                <a:ea typeface="Times New Roman" panose="02020603050405020304" pitchFamily="18" charset="0"/>
                <a:cs typeface="Calibri"/>
              </a:rPr>
              <a:t>with applicants </a:t>
            </a:r>
            <a:r>
              <a:rPr lang="en-US" sz="1600">
                <a:latin typeface="Calibri"/>
                <a:ea typeface="Times New Roman" panose="02020603050405020304" pitchFamily="18" charset="0"/>
                <a:cs typeface="Calibri"/>
              </a:rPr>
              <a:t>about</a:t>
            </a:r>
            <a:r>
              <a:rPr lang="en-US" sz="1600">
                <a:effectLst/>
                <a:latin typeface="Calibri"/>
                <a:ea typeface="Times New Roman" panose="02020603050405020304" pitchFamily="18" charset="0"/>
                <a:cs typeface="Calibri"/>
              </a:rPr>
              <a:t> the FOA except through the established question and answer process as described </a:t>
            </a:r>
            <a:r>
              <a:rPr lang="en-US" sz="1600">
                <a:latin typeface="Calibri"/>
                <a:ea typeface="Times New Roman" panose="02020603050405020304" pitchFamily="18" charset="0"/>
                <a:cs typeface="Calibri"/>
              </a:rPr>
              <a:t>on this slide</a:t>
            </a:r>
            <a:r>
              <a:rPr lang="en-US" sz="1600">
                <a:effectLst/>
                <a:latin typeface="Calibri"/>
                <a:ea typeface="Times New Roman" panose="02020603050405020304" pitchFamily="18" charset="0"/>
                <a:cs typeface="Calibri"/>
              </a:rPr>
              <a:t>.</a:t>
            </a:r>
          </a:p>
          <a:p>
            <a:pPr>
              <a:defRPr/>
            </a:pPr>
            <a:endParaRPr lang="en-US" sz="1600">
              <a:ln w="0"/>
              <a:solidFill>
                <a:srgbClr val="007E71"/>
              </a:solidFill>
              <a:latin typeface="Calibri"/>
              <a:cs typeface="Calibri"/>
            </a:endParaRPr>
          </a:p>
          <a:p>
            <a:pPr>
              <a:defRPr/>
            </a:pPr>
            <a:r>
              <a:rPr lang="en-US" sz="1600">
                <a:ln w="0"/>
                <a:solidFill>
                  <a:srgbClr val="007E71"/>
                </a:solidFill>
                <a:latin typeface="Calibri"/>
                <a:cs typeface="Calibri"/>
              </a:rPr>
              <a:t>Questions about the FOA can be emailed to </a:t>
            </a:r>
            <a:r>
              <a:rPr lang="en-US" sz="1600" b="1">
                <a:ln w="0"/>
                <a:solidFill>
                  <a:srgbClr val="007E71"/>
                </a:solidFill>
                <a:latin typeface="Calibri"/>
                <a:cs typeface="Calibri"/>
              </a:rPr>
              <a:t>nonprofits@doe.gov</a:t>
            </a:r>
            <a:r>
              <a:rPr lang="en-US" sz="1600" b="1">
                <a:ln w="0"/>
                <a:solidFill>
                  <a:srgbClr val="007E71"/>
                </a:solidFill>
                <a:latin typeface="Calibri"/>
                <a:cs typeface="Calibri"/>
                <a:hlinkClick r:id="rId3">
                  <a:extLst>
                    <a:ext uri="{A12FA001-AC4F-418D-AE19-62706E023703}">
                      <ahyp:hlinkClr xmlns:ahyp="http://schemas.microsoft.com/office/drawing/2018/hyperlinkcolor" val="tx"/>
                    </a:ext>
                  </a:extLst>
                </a:hlinkClick>
              </a:rPr>
              <a:t>.</a:t>
            </a:r>
            <a:r>
              <a:rPr lang="en-US" sz="1600" b="1">
                <a:ln w="0"/>
                <a:solidFill>
                  <a:srgbClr val="007E71"/>
                </a:solidFill>
                <a:latin typeface="Calibri"/>
                <a:cs typeface="Calibri"/>
              </a:rPr>
              <a:t> </a:t>
            </a:r>
            <a:r>
              <a:rPr lang="en-US" sz="1600" b="1">
                <a:solidFill>
                  <a:srgbClr val="000000"/>
                </a:solidFill>
                <a:latin typeface="Calibri"/>
                <a:cs typeface="Calibri"/>
              </a:rPr>
              <a:t> </a:t>
            </a:r>
            <a:r>
              <a:rPr lang="en-US" sz="1600">
                <a:ln w="0"/>
                <a:solidFill>
                  <a:srgbClr val="007E71"/>
                </a:solidFill>
                <a:latin typeface="Calibri"/>
                <a:cs typeface="Calibri"/>
              </a:rPr>
              <a:t>All questions and answers will be posted on Infrastructure </a:t>
            </a:r>
            <a:r>
              <a:rPr lang="en-US" sz="1600" err="1">
                <a:ln w="0"/>
                <a:solidFill>
                  <a:srgbClr val="007E71"/>
                </a:solidFill>
                <a:latin typeface="Calibri"/>
                <a:cs typeface="Calibri"/>
              </a:rPr>
              <a:t>eXCHANGE</a:t>
            </a:r>
            <a:r>
              <a:rPr lang="en-US" sz="1600">
                <a:ln w="0"/>
                <a:solidFill>
                  <a:srgbClr val="007E71"/>
                </a:solidFill>
                <a:latin typeface="Calibri"/>
                <a:cs typeface="Calibri"/>
              </a:rPr>
              <a:t> in a Q&amp;A Spreadsheet. That includes questions received during this webinar in the chat.</a:t>
            </a:r>
            <a:endParaRPr lang="en-US" sz="1600">
              <a:solidFill>
                <a:srgbClr val="000000"/>
              </a:solidFill>
              <a:latin typeface="Calibri" panose="020F0502020204030204" pitchFamily="34" charset="0"/>
              <a:cs typeface="Calibri"/>
            </a:endParaRPr>
          </a:p>
          <a:p>
            <a:pPr>
              <a:defRPr/>
            </a:pPr>
            <a:endParaRPr lang="en-US" sz="1600">
              <a:ln w="0"/>
              <a:solidFill>
                <a:srgbClr val="007E71"/>
              </a:solidFill>
              <a:latin typeface="Calibri"/>
              <a:cs typeface="Calibri"/>
            </a:endParaRPr>
          </a:p>
          <a:p>
            <a:pPr>
              <a:defRPr/>
            </a:pPr>
            <a:r>
              <a:rPr lang="en-US" sz="1600">
                <a:ln w="0"/>
                <a:solidFill>
                  <a:srgbClr val="007E71"/>
                </a:solidFill>
                <a:latin typeface="Calibri"/>
                <a:cs typeface="Calibri"/>
              </a:rPr>
              <a:t> The Q&amp;A Spreadsheet serves as a resource for organizations interested in this program. To find responses relevant to certain topics, you can sort the spreadsheet or Control-F for specific keywords. </a:t>
            </a:r>
            <a:endParaRPr lang="en-US" sz="1600">
              <a:effectLst/>
              <a:latin typeface="Calibri" panose="020F0502020204030204" pitchFamily="34" charset="0"/>
              <a:ea typeface="Times New Roman" panose="02020603050405020304" pitchFamily="18" charset="0"/>
              <a:cs typeface="Calibri"/>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46</a:t>
            </a:fld>
            <a:endParaRPr lang="en-US"/>
          </a:p>
        </p:txBody>
      </p:sp>
    </p:spTree>
    <p:extLst>
      <p:ext uri="{BB962C8B-B14F-4D97-AF65-F5344CB8AC3E}">
        <p14:creationId xmlns:p14="http://schemas.microsoft.com/office/powerpoint/2010/main" val="2991306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a:effectLst/>
                <a:latin typeface="Calibri"/>
                <a:ea typeface="Times New Roman" panose="02020603050405020304" pitchFamily="18" charset="0"/>
                <a:cs typeface="Calibri"/>
              </a:rPr>
              <a:t>(ANNABELLE)</a:t>
            </a:r>
          </a:p>
          <a:p>
            <a:endParaRPr lang="en-US" sz="1600" b="1" i="1"/>
          </a:p>
          <a:p>
            <a:r>
              <a:rPr lang="en-US"/>
              <a:t>Our team anticipates and welcomes questions about the Renew America’s Nonprofits Funding Opportunity, and we are working to keep you updated. Typically, it takes about 1 week to answer questions posed in the Q&amp;A, though it can take longer. </a:t>
            </a:r>
            <a:endParaRPr lang="en-US">
              <a:cs typeface="Calibri"/>
            </a:endParaRPr>
          </a:p>
          <a:p>
            <a:endParaRPr lang="en-US"/>
          </a:p>
          <a:p>
            <a:r>
              <a:rPr lang="en-US"/>
              <a:t>For the fastest answers to your questions, we suggest following these steps:</a:t>
            </a:r>
            <a:endParaRPr lang="en-US">
              <a:cs typeface="Calibri" panose="020F0502020204030204"/>
            </a:endParaRPr>
          </a:p>
          <a:p>
            <a:r>
              <a:rPr lang="en-US"/>
              <a:t>First, see if the question has already been answered in the FOA at a Glance Fact Sheet  or in existing answers in the Q&amp;A. Next, email Nonprofits@doe.gov and check the Q&amp;A for a response, starting 1 week later.</a:t>
            </a:r>
            <a:endParaRPr lang="en-US">
              <a:cs typeface="Calibri" panose="020F0502020204030204"/>
            </a:endParaRPr>
          </a:p>
          <a:p>
            <a:endParaRPr lang="en-US">
              <a:cs typeface="Calibri" panose="020F0502020204030204"/>
            </a:endParaRPr>
          </a:p>
          <a:p>
            <a:endParaRPr lang="en-US" sz="1600" b="1" i="1">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957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a:effectLst/>
                <a:latin typeface="Calibri"/>
                <a:ea typeface="Times New Roman" panose="02020603050405020304" pitchFamily="18" charset="0"/>
                <a:cs typeface="Calibri"/>
              </a:rPr>
              <a:t>(ANNABELLE)</a:t>
            </a:r>
          </a:p>
          <a:p>
            <a:endParaRPr lang="en-US" sz="1600"/>
          </a:p>
          <a:p>
            <a:r>
              <a:rPr lang="en-US" sz="1600"/>
              <a:t>Here are examples of some common questions already posted in the Q&amp;A Spreadsheet. These are classified under the topic area "Eligible Building Improvements", as the spreadsheet can be sorted by topic to help you find information.  Please see the appendix for additional examples.  </a:t>
            </a:r>
            <a:r>
              <a:rPr lang="en-US" sz="1600" b="1" i="1"/>
              <a:t>Read slide.</a:t>
            </a:r>
          </a:p>
        </p:txBody>
      </p:sp>
      <p:sp>
        <p:nvSpPr>
          <p:cNvPr id="4" name="Slide Number Placeholder 3"/>
          <p:cNvSpPr>
            <a:spLocks noGrp="1"/>
          </p:cNvSpPr>
          <p:nvPr>
            <p:ph type="sldNum" sz="quarter" idx="5"/>
          </p:nvPr>
        </p:nvSpPr>
        <p:spPr/>
        <p:txBody>
          <a:bodyPr/>
          <a:lstStyle/>
          <a:p>
            <a:fld id="{1166A37D-2343-4409-A6FE-2F66D1E6EB2F}" type="slidenum">
              <a:rPr lang="en-US" smtClean="0"/>
              <a:t>48</a:t>
            </a:fld>
            <a:endParaRPr lang="en-US"/>
          </a:p>
        </p:txBody>
      </p:sp>
    </p:spTree>
    <p:extLst>
      <p:ext uri="{BB962C8B-B14F-4D97-AF65-F5344CB8AC3E}">
        <p14:creationId xmlns:p14="http://schemas.microsoft.com/office/powerpoint/2010/main" val="3013843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Thank you Annabelle! </a:t>
            </a:r>
          </a:p>
          <a:p>
            <a:endParaRPr lang="en-US" sz="1600"/>
          </a:p>
          <a:p>
            <a:r>
              <a:rPr lang="en-US" sz="1600"/>
              <a:t>Just a few more important notes as we wrap up this webinar. </a:t>
            </a:r>
          </a:p>
          <a:p>
            <a:endParaRPr lang="en-US" sz="1600"/>
          </a:p>
          <a:p>
            <a:endParaRPr lang="en-US" sz="16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2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a:solidFill>
                  <a:srgbClr val="000000"/>
                </a:solidFill>
                <a:effectLst/>
                <a:latin typeface="Calibri" panose="020F0502020204030204" pitchFamily="34" charset="0"/>
              </a:rPr>
              <a:t>Gretchen</a:t>
            </a:r>
          </a:p>
          <a:p>
            <a:endParaRPr lang="en-US" sz="1800" b="0" i="0">
              <a:solidFill>
                <a:srgbClr val="000000"/>
              </a:solidFill>
              <a:effectLst/>
              <a:latin typeface="Calibri" panose="020F0502020204030204" pitchFamily="34" charset="0"/>
            </a:endParaRPr>
          </a:p>
          <a:p>
            <a:r>
              <a:rPr lang="en-US" sz="1800" b="0" i="0">
                <a:solidFill>
                  <a:srgbClr val="000000"/>
                </a:solidFill>
                <a:effectLst/>
                <a:latin typeface="Calibri" panose="020F0502020204030204" pitchFamily="34" charset="0"/>
              </a:rPr>
              <a:t>Please note we will not go through every section of the FOA in this webinar, but we will highlight key sections for applicants. We encourage you to have a copy of the FOA in front of you for reference as we go through the presentation. Please note that we’ve included the section reference to the FOA aligned with each agenda item at the top of the slides.</a:t>
            </a:r>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5</a:t>
            </a:fld>
            <a:endParaRPr lang="en-US"/>
          </a:p>
        </p:txBody>
      </p:sp>
    </p:spTree>
    <p:extLst>
      <p:ext uri="{BB962C8B-B14F-4D97-AF65-F5344CB8AC3E}">
        <p14:creationId xmlns:p14="http://schemas.microsoft.com/office/powerpoint/2010/main" val="6201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r>
              <a:rPr lang="en-US"/>
              <a:t>READ SLIDE</a:t>
            </a:r>
          </a:p>
          <a:p>
            <a:pPr marL="0" indent="0">
              <a:buFont typeface="Arial" panose="020B0604020202020204" pitchFamily="34" charset="0"/>
              <a:buNone/>
              <a:tabLst>
                <a:tab pos="1143000" algn="l"/>
              </a:tabLst>
            </a:pP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50</a:t>
            </a:fld>
            <a:endParaRPr lang="en-US"/>
          </a:p>
        </p:txBody>
      </p:sp>
    </p:spTree>
    <p:extLst>
      <p:ext uri="{BB962C8B-B14F-4D97-AF65-F5344CB8AC3E}">
        <p14:creationId xmlns:p14="http://schemas.microsoft.com/office/powerpoint/2010/main" val="1350039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r>
              <a:rPr lang="en-US"/>
              <a:t>READ SLIDE</a:t>
            </a:r>
          </a:p>
          <a:p>
            <a:pPr marL="0" indent="0">
              <a:buFont typeface="Arial" panose="020B0604020202020204" pitchFamily="34" charset="0"/>
              <a:buNone/>
              <a:tabLst>
                <a:tab pos="1143000" algn="l"/>
              </a:tabLst>
            </a:pP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51</a:t>
            </a:fld>
            <a:endParaRPr lang="en-US"/>
          </a:p>
        </p:txBody>
      </p:sp>
    </p:spTree>
    <p:extLst>
      <p:ext uri="{BB962C8B-B14F-4D97-AF65-F5344CB8AC3E}">
        <p14:creationId xmlns:p14="http://schemas.microsoft.com/office/powerpoint/2010/main" val="2135570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r>
              <a:rPr lang="en-US"/>
              <a:t>Gretchen: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0" algn="l"/>
              </a:tabLst>
              <a:defRPr/>
            </a:pPr>
            <a:r>
              <a:rPr lang="en-US"/>
              <a:t>READ SLIDE + Note that there will be another Renew America’s Nonprofits Webinar this Thursday at 3PM, where we will present this webinar again. </a:t>
            </a:r>
          </a:p>
          <a:p>
            <a:pPr marL="0" indent="0">
              <a:buFont typeface="Arial" panose="020B0604020202020204" pitchFamily="34" charset="0"/>
              <a:buNone/>
              <a:tabLst>
                <a:tab pos="1143000" algn="l"/>
              </a:tabLst>
            </a:pPr>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52</a:t>
            </a:fld>
            <a:endParaRPr lang="en-US"/>
          </a:p>
        </p:txBody>
      </p:sp>
    </p:spTree>
    <p:extLst>
      <p:ext uri="{BB962C8B-B14F-4D97-AF65-F5344CB8AC3E}">
        <p14:creationId xmlns:p14="http://schemas.microsoft.com/office/powerpoint/2010/main" val="3861275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0">
                <a:solidFill>
                  <a:srgbClr val="FF0000"/>
                </a:solidFill>
                <a:effectLst/>
                <a:latin typeface="Calibri" panose="020F0502020204030204" pitchFamily="34" charset="0"/>
                <a:ea typeface="Times New Roman" panose="02020603050405020304" pitchFamily="18" charset="0"/>
              </a:rPr>
              <a:t>As a reminder, </a:t>
            </a:r>
            <a:r>
              <a:rPr lang="en-US" sz="1600" b="0" i="1">
                <a:solidFill>
                  <a:srgbClr val="242424"/>
                </a:solidFill>
                <a:effectLst/>
                <a:latin typeface="-apple-system"/>
              </a:rPr>
              <a:t>this webinar is being recorded. A copy of today's slides will be posted online within 2-3 business days. The recording of today's webinar will be posted online within two weeks.  All items will be posted to the Infrastructure </a:t>
            </a:r>
            <a:r>
              <a:rPr lang="en-US" sz="1600" b="0" i="1" err="1">
                <a:solidFill>
                  <a:srgbClr val="242424"/>
                </a:solidFill>
                <a:effectLst/>
                <a:latin typeface="-apple-system"/>
              </a:rPr>
              <a:t>eXCHANGE</a:t>
            </a:r>
            <a:r>
              <a:rPr lang="en-US" sz="1600" b="0" i="1">
                <a:solidFill>
                  <a:srgbClr val="242424"/>
                </a:solidFill>
                <a:effectLst/>
                <a:latin typeface="-apple-system"/>
              </a:rPr>
              <a:t> under FOA-0003066 and under Resources on the Renew America’s Nonprofits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a:solidFill>
                <a:srgbClr val="242424"/>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Thank you for attending the Renew America’s School Informational FOA Webinar.  This concludes our webinar for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a:solidFill>
                <a:srgbClr val="242424"/>
              </a:solidFill>
              <a:effectLst/>
              <a:latin typeface="-apple-system"/>
            </a:endParaRPr>
          </a:p>
          <a:p>
            <a:pPr algn="l" rtl="0" fontAlgn="base"/>
            <a:r>
              <a:rPr lang="en-US" sz="1600" b="0" i="0">
                <a:solidFill>
                  <a:srgbClr val="242424"/>
                </a:solidFill>
                <a:effectLst/>
                <a:latin typeface="-apple-system"/>
              </a:rPr>
              <a:t>​</a:t>
            </a:r>
            <a:endParaRPr lang="en-US" sz="1600"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53</a:t>
            </a:fld>
            <a:endParaRPr lang="en-US"/>
          </a:p>
        </p:txBody>
      </p:sp>
    </p:spTree>
    <p:extLst>
      <p:ext uri="{BB962C8B-B14F-4D97-AF65-F5344CB8AC3E}">
        <p14:creationId xmlns:p14="http://schemas.microsoft.com/office/powerpoint/2010/main" val="193113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6A37D-2343-4409-A6FE-2F66D1E6EB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660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55</a:t>
            </a:fld>
            <a:endParaRPr lang="en-US"/>
          </a:p>
        </p:txBody>
      </p:sp>
    </p:spTree>
    <p:extLst>
      <p:ext uri="{BB962C8B-B14F-4D97-AF65-F5344CB8AC3E}">
        <p14:creationId xmlns:p14="http://schemas.microsoft.com/office/powerpoint/2010/main" val="4079113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56</a:t>
            </a:fld>
            <a:endParaRPr lang="en-US"/>
          </a:p>
        </p:txBody>
      </p:sp>
    </p:spTree>
    <p:extLst>
      <p:ext uri="{BB962C8B-B14F-4D97-AF65-F5344CB8AC3E}">
        <p14:creationId xmlns:p14="http://schemas.microsoft.com/office/powerpoint/2010/main" val="28266152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1166A37D-2343-4409-A6FE-2F66D1E6EB2F}" type="slidenum">
              <a:rPr lang="en-US" smtClean="0"/>
              <a:t>57</a:t>
            </a:fld>
            <a:endParaRPr lang="en-US"/>
          </a:p>
        </p:txBody>
      </p:sp>
      <p:sp>
        <p:nvSpPr>
          <p:cNvPr id="6" name="Notes Placeholder 5">
            <a:extLst>
              <a:ext uri="{FF2B5EF4-FFF2-40B4-BE49-F238E27FC236}">
                <a16:creationId xmlns:a16="http://schemas.microsoft.com/office/drawing/2014/main" id="{94327F0E-1CE9-7AFB-9656-1799ACAB03B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5954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600" b="0" i="0" u="sng">
                <a:solidFill>
                  <a:srgbClr val="000000"/>
                </a:solidFill>
                <a:effectLst/>
                <a:latin typeface="Calibri Light" panose="020F0302020204030204" pitchFamily="34" charset="0"/>
              </a:rPr>
              <a:t>Gretchen: </a:t>
            </a:r>
          </a:p>
          <a:p>
            <a:pPr algn="l" rtl="0" fontAlgn="base"/>
            <a:endParaRPr lang="en-US" sz="1600" b="0" i="0">
              <a:solidFill>
                <a:srgbClr val="444444"/>
              </a:solidFill>
              <a:effectLst/>
              <a:latin typeface="Calibri" panose="020F0502020204030204" pitchFamily="34" charset="0"/>
            </a:endParaRPr>
          </a:p>
          <a:p>
            <a:pPr algn="l" rtl="0" fontAlgn="base"/>
            <a:r>
              <a:rPr lang="en-US" sz="1600" b="0" i="0" u="none" strike="noStrike">
                <a:solidFill>
                  <a:srgbClr val="000000"/>
                </a:solidFill>
                <a:effectLst/>
                <a:latin typeface="Calibri Light" panose="020F0302020204030204" pitchFamily="34" charset="0"/>
              </a:rPr>
              <a:t>I will now turn it over to Sarah Zaleski, the Program Manager of the Schools and Non-profits team within the Office of State and Community Energy Programs (SCEP) who will share a brief overview of this first-of-its-kind program.</a:t>
            </a:r>
            <a:r>
              <a:rPr lang="en-US" sz="1600" b="0" i="0">
                <a:solidFill>
                  <a:srgbClr val="000000"/>
                </a:solidFill>
                <a:effectLst/>
                <a:latin typeface="Calibri Light" panose="020F0302020204030204" pitchFamily="34" charset="0"/>
              </a:rPr>
              <a:t>​</a:t>
            </a:r>
            <a:endParaRPr lang="en-US" sz="1600" b="0" i="0">
              <a:solidFill>
                <a:srgbClr val="444444"/>
              </a:solidFill>
              <a:effectLst/>
              <a:latin typeface="Calibri" panose="020F0502020204030204" pitchFamily="34" charset="0"/>
            </a:endParaRPr>
          </a:p>
          <a:p>
            <a:pPr algn="l" rtl="0" fontAlgn="base"/>
            <a:r>
              <a:rPr lang="en-US" sz="1800" b="0" i="0">
                <a:solidFill>
                  <a:srgbClr val="000000"/>
                </a:solidFill>
                <a:effectLst/>
                <a:latin typeface="Calibri Light" panose="020F03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166A37D-2343-4409-A6FE-2F66D1E6EB2F}" type="slidenum">
              <a:rPr lang="en-US" smtClean="0"/>
              <a:t>6</a:t>
            </a:fld>
            <a:endParaRPr lang="en-US"/>
          </a:p>
        </p:txBody>
      </p:sp>
    </p:spTree>
    <p:extLst>
      <p:ext uri="{BB962C8B-B14F-4D97-AF65-F5344CB8AC3E}">
        <p14:creationId xmlns:p14="http://schemas.microsoft.com/office/powerpoint/2010/main" val="425948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600" b="0" i="0" u="sng">
                <a:solidFill>
                  <a:srgbClr val="000000"/>
                </a:solidFill>
                <a:effectLst/>
                <a:latin typeface="Calibri Light" panose="020F0302020204030204" pitchFamily="34" charset="0"/>
              </a:rPr>
              <a:t>Sarah:</a:t>
            </a:r>
            <a:r>
              <a:rPr lang="en-US" sz="1600" b="0" i="0">
                <a:solidFill>
                  <a:srgbClr val="000000"/>
                </a:solidFill>
                <a:effectLst/>
                <a:latin typeface="Calibri Light" panose="020F0302020204030204" pitchFamily="34" charset="0"/>
              </a:rPr>
              <a:t>​</a:t>
            </a:r>
            <a:endParaRPr lang="en-US" sz="1600" b="0" i="0" u="none" strike="noStrike">
              <a:solidFill>
                <a:srgbClr val="0A2458"/>
              </a:solidFill>
              <a:effectLst/>
              <a:latin typeface="Calibri Light" panose="020F0302020204030204" pitchFamily="34" charset="0"/>
            </a:endParaRPr>
          </a:p>
          <a:p>
            <a:pPr algn="l" rtl="0" fontAlgn="base"/>
            <a:r>
              <a:rPr lang="en-US" sz="1600" b="0" i="0" u="none" strike="noStrike">
                <a:solidFill>
                  <a:srgbClr val="0A2458"/>
                </a:solidFill>
                <a:effectLst/>
                <a:latin typeface="Calibri Light" panose="020F0302020204030204" pitchFamily="34" charset="0"/>
              </a:rPr>
              <a:t>As a reminder, the Renew America’s Nonprofit Program and this Funding Opportunity Announcement is made possible by the Bipartisan Infrastructure Law (BIL). </a:t>
            </a:r>
            <a:r>
              <a:rPr lang="en-US" sz="2400" b="0" i="0">
                <a:solidFill>
                  <a:srgbClr val="292929"/>
                </a:solidFill>
                <a:effectLst/>
                <a:latin typeface="Karla" pitchFamily="2" charset="0"/>
              </a:rPr>
              <a:t>This is a first-of-its-kind engagement between DOE and the nonprofit sector and recognizes the central role that nonprofits play in American’s lives, as well as their potential significance in the nation’s clean energy transition. By investing in nonprofits, DOE is investing in America’s physical and social infrastructure, reducing energy use and utility costs in vital institutions so that savings can be redirected to mission-critical work serving communities. </a:t>
            </a:r>
            <a:endParaRPr lang="en-US" sz="1600" b="0" i="0" u="none" strike="noStrike">
              <a:solidFill>
                <a:srgbClr val="0A2458"/>
              </a:solidFill>
              <a:effectLst/>
              <a:latin typeface="Calibri Light" panose="020F0302020204030204" pitchFamily="34" charset="0"/>
            </a:endParaRPr>
          </a:p>
          <a:p>
            <a:pPr algn="l" rtl="0" fontAlgn="base"/>
            <a:endParaRPr lang="en-US" sz="1800" b="0" i="0" u="none" strike="noStrike">
              <a:solidFill>
                <a:srgbClr val="0A2458"/>
              </a:solidFill>
              <a:effectLst/>
              <a:latin typeface="Calibri Light" panose="020F0302020204030204" pitchFamily="34" charset="0"/>
            </a:endParaRPr>
          </a:p>
          <a:p>
            <a:pPr algn="l" rtl="0" fontAlgn="base"/>
            <a:endParaRPr lang="en-US" sz="1800" b="0" i="0">
              <a:solidFill>
                <a:srgbClr val="444444"/>
              </a:solidFill>
              <a:effectLst/>
              <a:latin typeface="Calibri" panose="020F0502020204030204" pitchFamily="34" charset="0"/>
            </a:endParaRPr>
          </a:p>
          <a:p>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7</a:t>
            </a:fld>
            <a:endParaRPr lang="en-US"/>
          </a:p>
        </p:txBody>
      </p:sp>
    </p:spTree>
    <p:extLst>
      <p:ext uri="{BB962C8B-B14F-4D97-AF65-F5344CB8AC3E}">
        <p14:creationId xmlns:p14="http://schemas.microsoft.com/office/powerpoint/2010/main" val="315737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u="sng"/>
              <a:t>Sarah:</a:t>
            </a:r>
          </a:p>
          <a:p>
            <a:pPr algn="l"/>
            <a:r>
              <a:rPr lang="en-US" sz="1600"/>
              <a:t>Strong, healthy communities need strong nonprofits. Connecting energy efficiency to operational savings and increased community impact has been a missing link for most nonprofits. </a:t>
            </a:r>
            <a:r>
              <a:rPr lang="en-US" sz="1600">
                <a:solidFill>
                  <a:srgbClr val="000000"/>
                </a:solidFill>
                <a:effectLst/>
                <a:latin typeface="Calibri" panose="020F0502020204030204" pitchFamily="34" charset="0"/>
                <a:ea typeface="MS Mincho" panose="02020609040205080304" pitchFamily="49" charset="-128"/>
                <a:cs typeface="Calibri" panose="020F0502020204030204" pitchFamily="34" charset="0"/>
              </a:rPr>
              <a:t>Energy costs are the second highest operational expense for nonprofits after salaries. With approximately 1.5 million eligible nonprofits operating in the United States that employ more than 12.4 million workers and provide a vast array of social benefits, the potential for energy, environmental, organizational, and community impact is significant.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a:p>
        </p:txBody>
      </p:sp>
      <p:sp>
        <p:nvSpPr>
          <p:cNvPr id="4" name="Slide Number Placeholder 3"/>
          <p:cNvSpPr>
            <a:spLocks noGrp="1"/>
          </p:cNvSpPr>
          <p:nvPr>
            <p:ph type="sldNum" sz="quarter" idx="5"/>
          </p:nvPr>
        </p:nvSpPr>
        <p:spPr/>
        <p:txBody>
          <a:bodyPr/>
          <a:lstStyle/>
          <a:p>
            <a:fld id="{1166A37D-2343-4409-A6FE-2F66D1E6EB2F}" type="slidenum">
              <a:rPr lang="en-US" smtClean="0"/>
              <a:t>8</a:t>
            </a:fld>
            <a:endParaRPr lang="en-US"/>
          </a:p>
        </p:txBody>
      </p:sp>
    </p:spTree>
    <p:extLst>
      <p:ext uri="{BB962C8B-B14F-4D97-AF65-F5344CB8AC3E}">
        <p14:creationId xmlns:p14="http://schemas.microsoft.com/office/powerpoint/2010/main" val="111927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sng" kern="1200">
                <a:solidFill>
                  <a:schemeClr val="tx1"/>
                </a:solidFill>
                <a:effectLst/>
                <a:latin typeface="+mn-lt"/>
                <a:ea typeface="+mn-ea"/>
                <a:cs typeface="+mn-cs"/>
              </a:rPr>
              <a:t>Sarah</a:t>
            </a:r>
          </a:p>
          <a:p>
            <a:r>
              <a:rPr lang="en-US" sz="1600" kern="1200">
                <a:solidFill>
                  <a:schemeClr val="tx1"/>
                </a:solidFill>
                <a:effectLst/>
                <a:latin typeface="+mn-lt"/>
                <a:ea typeface="+mn-ea"/>
                <a:cs typeface="+mn-cs"/>
              </a:rPr>
              <a:t>DOE expects to make approximately $45 million of Federal funding available for new awards under this FOA subject to the availability of appropriated funds. </a:t>
            </a:r>
            <a:r>
              <a:rPr lang="en-US" sz="1600">
                <a:solidFill>
                  <a:srgbClr val="000000"/>
                </a:solidFill>
                <a:effectLst/>
                <a:latin typeface="+mn-lt"/>
                <a:ea typeface="Times New Roman" panose="02020603050405020304" pitchFamily="18" charset="0"/>
                <a:cs typeface="Times New Roman" panose="02020603050405020304" pitchFamily="18" charset="0"/>
              </a:rPr>
              <a:t>DOE anticipates making approximately 5-15 awards under this FOA. Individual awards may vary between $3,000,000 and $9,000,000.  The anticipated period of performance is between 36 and 48 months.  Finally, the total cost share requirements is at least 20% of the Total Project Costs.</a:t>
            </a:r>
          </a:p>
          <a:p>
            <a:endParaRPr lang="en-US" sz="1800" kern="1200" baseline="0">
              <a:solidFill>
                <a:srgbClr val="000000"/>
              </a:solidFill>
              <a:effectLst/>
              <a:latin typeface="Calibri" panose="020F0502020204030204" pitchFamily="34"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BE8CF-EDC6-4637-8191-499840DDEC8B}" type="slidenum">
              <a:rPr lang="en-US" smtClean="0"/>
              <a:t>9</a:t>
            </a:fld>
            <a:endParaRPr lang="en-US"/>
          </a:p>
        </p:txBody>
      </p:sp>
    </p:spTree>
    <p:extLst>
      <p:ext uri="{BB962C8B-B14F-4D97-AF65-F5344CB8AC3E}">
        <p14:creationId xmlns:p14="http://schemas.microsoft.com/office/powerpoint/2010/main" val="110970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5" name="Rectangle 4"/>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9" name="Subtitle 2"/>
          <p:cNvSpPr>
            <a:spLocks noGrp="1"/>
          </p:cNvSpPr>
          <p:nvPr>
            <p:ph type="subTitle" idx="1"/>
          </p:nvPr>
        </p:nvSpPr>
        <p:spPr>
          <a:xfrm>
            <a:off x="739121"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739559"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475"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4616" y="322662"/>
            <a:ext cx="3683959" cy="925354"/>
          </a:xfrm>
          <a:prstGeom prst="rect">
            <a:avLst/>
          </a:prstGeom>
        </p:spPr>
      </p:pic>
      <p:pic>
        <p:nvPicPr>
          <p:cNvPr id="1026" name="Picture 2" descr="https://tile.loc.gov/image-services/iiif/service:pnp:highsm:17600:17693/full/pct:25/0/default.jpg#h=1189&amp;w=1542"/>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2032" t="46293" b="19125"/>
          <a:stretch/>
        </p:blipFill>
        <p:spPr bwMode="auto">
          <a:xfrm>
            <a:off x="0" y="3271666"/>
            <a:ext cx="12191999" cy="331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981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II">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0678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8703432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III">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071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solidFill>
                <a:srgbClr val="FFFFFF"/>
              </a:solidFill>
              <a:latin typeface="Calibri" panose="020F0502020204030204" pitchFamily="34" charset="0"/>
              <a:ea typeface="ＭＳ Ｐゴシック" pitchFamily="-106" charset="-128"/>
              <a:cs typeface="Calibri" panose="020F0502020204030204" pitchFamily="34" charset="0"/>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7656481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IV">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07C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solidFill>
                <a:srgbClr val="FFFFFF"/>
              </a:solidFill>
              <a:latin typeface="Calibri" panose="020F0502020204030204" pitchFamily="34" charset="0"/>
              <a:ea typeface="ＭＳ Ｐゴシック" pitchFamily="-106" charset="-128"/>
              <a:cs typeface="Calibri" panose="020F0502020204030204" pitchFamily="34" charset="0"/>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950343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V">
    <p:spTree>
      <p:nvGrpSpPr>
        <p:cNvPr id="1" name=""/>
        <p:cNvGrpSpPr/>
        <p:nvPr/>
      </p:nvGrpSpPr>
      <p:grpSpPr>
        <a:xfrm>
          <a:off x="0" y="0"/>
          <a:ext cx="0" cy="0"/>
          <a:chOff x="0" y="0"/>
          <a:chExt cx="0" cy="0"/>
        </a:xfrm>
      </p:grpSpPr>
      <p:sp>
        <p:nvSpPr>
          <p:cNvPr id="3" name="Rectangle 2"/>
          <p:cNvSpPr/>
          <p:nvPr userDrawn="1"/>
        </p:nvSpPr>
        <p:spPr>
          <a:xfrm>
            <a:off x="-1" y="-18723"/>
            <a:ext cx="12192000" cy="6551613"/>
          </a:xfrm>
          <a:prstGeom prst="rect">
            <a:avLst/>
          </a:prstGeom>
          <a:solidFill>
            <a:srgbClr val="007E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5944419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VI">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17E6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6487292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VII">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17D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9490521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VIII">
    <p:spTree>
      <p:nvGrpSpPr>
        <p:cNvPr id="1" name=""/>
        <p:cNvGrpSpPr/>
        <p:nvPr/>
      </p:nvGrpSpPr>
      <p:grpSpPr>
        <a:xfrm>
          <a:off x="0" y="0"/>
          <a:ext cx="0" cy="0"/>
          <a:chOff x="0" y="0"/>
          <a:chExt cx="0" cy="0"/>
        </a:xfrm>
      </p:grpSpPr>
      <p:sp>
        <p:nvSpPr>
          <p:cNvPr id="3" name="Rectangle 2"/>
          <p:cNvSpPr/>
          <p:nvPr userDrawn="1"/>
        </p:nvSpPr>
        <p:spPr>
          <a:xfrm>
            <a:off x="-1" y="0"/>
            <a:ext cx="12192000" cy="6551613"/>
          </a:xfrm>
          <a:prstGeom prst="rect">
            <a:avLst/>
          </a:prstGeom>
          <a:solidFill>
            <a:srgbClr val="017C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29633232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IX">
    <p:spTree>
      <p:nvGrpSpPr>
        <p:cNvPr id="1" name=""/>
        <p:cNvGrpSpPr/>
        <p:nvPr/>
      </p:nvGrpSpPr>
      <p:grpSpPr>
        <a:xfrm>
          <a:off x="0" y="0"/>
          <a:ext cx="0" cy="0"/>
          <a:chOff x="0" y="0"/>
          <a:chExt cx="0" cy="0"/>
        </a:xfrm>
      </p:grpSpPr>
      <p:sp>
        <p:nvSpPr>
          <p:cNvPr id="3" name="Rectangle 2"/>
          <p:cNvSpPr/>
          <p:nvPr userDrawn="1"/>
        </p:nvSpPr>
        <p:spPr>
          <a:xfrm>
            <a:off x="-1" y="-18723"/>
            <a:ext cx="12192000" cy="6551613"/>
          </a:xfrm>
          <a:prstGeom prst="rect">
            <a:avLst/>
          </a:prstGeom>
          <a:solidFill>
            <a:srgbClr val="017B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solidFill>
                <a:srgbClr val="FFFFFF"/>
              </a:solidFill>
              <a:latin typeface="Calibri" panose="020F0502020204030204" pitchFamily="34" charset="0"/>
              <a:ea typeface="ＭＳ Ｐゴシック" pitchFamily="-106" charset="-128"/>
              <a:cs typeface="Calibri" panose="020F0502020204030204" pitchFamily="34" charset="0"/>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25955452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X">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17A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27959225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CFC6-EA71-439B-A28D-B1716E55E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6D3E5-74F6-4699-8035-14A65C281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85DDA-9104-4AA8-9D32-F06B9D761A6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012EEE9-3A03-45AC-9592-DFF2BCD2B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A9535-4637-4F83-A95C-AEFD9D6A8D31}"/>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27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3"/>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1178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EERE Green Slide I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0"/>
          </p:nvPr>
        </p:nvSpPr>
        <p:spPr>
          <a:xfrm>
            <a:off x="609600" y="1066800"/>
            <a:ext cx="109728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146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ed text &amp;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56117" y="819150"/>
            <a:ext cx="11641667" cy="5524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956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bg1"/>
                </a:solidFill>
              </a:defRPr>
            </a:lvl1pPr>
          </a:lstStyle>
          <a:p>
            <a:fld id="{90154BB7-116B-42F9-82BE-AA33A339DBE5}" type="slidenum">
              <a:rPr lang="en-US" smtClean="0"/>
              <a:t>‹#›</a:t>
            </a:fld>
            <a:endParaRPr lang="en-US"/>
          </a:p>
        </p:txBody>
      </p:sp>
    </p:spTree>
    <p:extLst>
      <p:ext uri="{BB962C8B-B14F-4D97-AF65-F5344CB8AC3E}">
        <p14:creationId xmlns:p14="http://schemas.microsoft.com/office/powerpoint/2010/main" val="457692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lvl1pPr>
          </a:lstStyle>
          <a:p>
            <a:pPr lvl="0"/>
            <a:r>
              <a:rPr lang="en-US"/>
              <a:t>Click to edit Master text styles</a:t>
            </a:r>
          </a:p>
        </p:txBody>
      </p:sp>
      <p:sp>
        <p:nvSpPr>
          <p:cNvPr id="3" name="Slide Number Placeholder 3">
            <a:extLst>
              <a:ext uri="{FF2B5EF4-FFF2-40B4-BE49-F238E27FC236}">
                <a16:creationId xmlns:a16="http://schemas.microsoft.com/office/drawing/2014/main" id="{C49A791E-80FB-BF76-2368-818ABD322047}"/>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bg1"/>
                </a:solidFill>
              </a:defRPr>
            </a:lvl1pPr>
          </a:lstStyle>
          <a:p>
            <a:fld id="{90154BB7-116B-42F9-82BE-AA33A339DBE5}" type="slidenum">
              <a:rPr lang="en-US" smtClean="0"/>
              <a:t>‹#›</a:t>
            </a:fld>
            <a:endParaRPr lang="en-US"/>
          </a:p>
        </p:txBody>
      </p:sp>
    </p:spTree>
    <p:extLst>
      <p:ext uri="{BB962C8B-B14F-4D97-AF65-F5344CB8AC3E}">
        <p14:creationId xmlns:p14="http://schemas.microsoft.com/office/powerpoint/2010/main" val="2103791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
        <p:nvSpPr>
          <p:cNvPr id="3" name="Slide Number Placeholder 3">
            <a:extLst>
              <a:ext uri="{FF2B5EF4-FFF2-40B4-BE49-F238E27FC236}">
                <a16:creationId xmlns:a16="http://schemas.microsoft.com/office/drawing/2014/main" id="{3980191D-ABAE-D771-E354-6486A85471F3}"/>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bg1"/>
                </a:solidFill>
              </a:defRPr>
            </a:lvl1pPr>
          </a:lstStyle>
          <a:p>
            <a:fld id="{90154BB7-116B-42F9-82BE-AA33A339DBE5}" type="slidenum">
              <a:rPr lang="en-US" smtClean="0"/>
              <a:t>‹#›</a:t>
            </a:fld>
            <a:endParaRPr lang="en-US"/>
          </a:p>
        </p:txBody>
      </p:sp>
    </p:spTree>
    <p:extLst>
      <p:ext uri="{BB962C8B-B14F-4D97-AF65-F5344CB8AC3E}">
        <p14:creationId xmlns:p14="http://schemas.microsoft.com/office/powerpoint/2010/main" val="253561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
        <p:nvSpPr>
          <p:cNvPr id="3" name="Slide Number Placeholder 3">
            <a:extLst>
              <a:ext uri="{FF2B5EF4-FFF2-40B4-BE49-F238E27FC236}">
                <a16:creationId xmlns:a16="http://schemas.microsoft.com/office/drawing/2014/main" id="{94866383-B2A9-A969-7C6D-F76ACB1F37B3}"/>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54BB7-116B-42F9-82BE-AA33A339DBE5}" type="slidenum">
              <a:rPr lang="en-US" smtClean="0"/>
              <a:t>‹#›</a:t>
            </a:fld>
            <a:endParaRPr lang="en-US"/>
          </a:p>
        </p:txBody>
      </p:sp>
    </p:spTree>
    <p:extLst>
      <p:ext uri="{BB962C8B-B14F-4D97-AF65-F5344CB8AC3E}">
        <p14:creationId xmlns:p14="http://schemas.microsoft.com/office/powerpoint/2010/main" val="236599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3036FE7-6082-8D63-62C4-BDE8B4234E01}"/>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bg1"/>
                </a:solidFill>
              </a:defRPr>
            </a:lvl1pPr>
          </a:lstStyle>
          <a:p>
            <a:fld id="{90154BB7-116B-42F9-82BE-AA33A339DBE5}" type="slidenum">
              <a:rPr lang="en-US" smtClean="0"/>
              <a:t>‹#›</a:t>
            </a:fld>
            <a:endParaRPr lang="en-US"/>
          </a:p>
        </p:txBody>
      </p:sp>
    </p:spTree>
    <p:extLst>
      <p:ext uri="{BB962C8B-B14F-4D97-AF65-F5344CB8AC3E}">
        <p14:creationId xmlns:p14="http://schemas.microsoft.com/office/powerpoint/2010/main" val="3975037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54BB7-116B-42F9-82BE-AA33A339DBE5}" type="slidenum">
              <a:rPr lang="en-US" smtClean="0"/>
              <a:t>‹#›</a:t>
            </a:fld>
            <a:endParaRPr lang="en-US"/>
          </a:p>
        </p:txBody>
      </p:sp>
    </p:spTree>
    <p:extLst>
      <p:ext uri="{BB962C8B-B14F-4D97-AF65-F5344CB8AC3E}">
        <p14:creationId xmlns:p14="http://schemas.microsoft.com/office/powerpoint/2010/main" val="3805450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54BB7-116B-42F9-82BE-AA33A339DBE5}" type="slidenum">
              <a:rPr lang="en-US" smtClean="0"/>
              <a:t>‹#›</a:t>
            </a:fld>
            <a:endParaRPr lang="en-US"/>
          </a:p>
        </p:txBody>
      </p:sp>
    </p:spTree>
    <p:extLst>
      <p:ext uri="{BB962C8B-B14F-4D97-AF65-F5344CB8AC3E}">
        <p14:creationId xmlns:p14="http://schemas.microsoft.com/office/powerpoint/2010/main" val="662295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Contents slide layou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97CF02B-3A3C-4749-8399-E7AF8DB77D76}"/>
              </a:ext>
            </a:extLst>
          </p:cNvPr>
          <p:cNvSpPr>
            <a:spLocks noGrp="1"/>
          </p:cNvSpPr>
          <p:nvPr>
            <p:ph type="pic" sz="quarter" idx="12" hasCustomPrompt="1"/>
          </p:nvPr>
        </p:nvSpPr>
        <p:spPr>
          <a:xfrm>
            <a:off x="117950" y="1065321"/>
            <a:ext cx="5386206" cy="5273336"/>
          </a:xfrm>
          <a:custGeom>
            <a:avLst/>
            <a:gdLst>
              <a:gd name="connsiteX0" fmla="*/ 3440072 w 6100546"/>
              <a:gd name="connsiteY0" fmla="*/ 5547377 h 5950684"/>
              <a:gd name="connsiteX1" fmla="*/ 3363812 w 6100546"/>
              <a:gd name="connsiteY1" fmla="*/ 5559287 h 5950684"/>
              <a:gd name="connsiteX2" fmla="*/ 3377168 w 6100546"/>
              <a:gd name="connsiteY2" fmla="*/ 5558242 h 5950684"/>
              <a:gd name="connsiteX3" fmla="*/ 3413942 w 6100546"/>
              <a:gd name="connsiteY3" fmla="*/ 5552485 h 5950684"/>
              <a:gd name="connsiteX4" fmla="*/ 3588125 w 6100546"/>
              <a:gd name="connsiteY4" fmla="*/ 5518269 h 5950684"/>
              <a:gd name="connsiteX5" fmla="*/ 3546342 w 6100546"/>
              <a:gd name="connsiteY5" fmla="*/ 5527177 h 5950684"/>
              <a:gd name="connsiteX6" fmla="*/ 3552690 w 6100546"/>
              <a:gd name="connsiteY6" fmla="*/ 5526002 h 5950684"/>
              <a:gd name="connsiteX7" fmla="*/ 3579893 w 6100546"/>
              <a:gd name="connsiteY7" fmla="*/ 5520676 h 5950684"/>
              <a:gd name="connsiteX8" fmla="*/ 3658875 w 6100546"/>
              <a:gd name="connsiteY8" fmla="*/ 5502208 h 5950684"/>
              <a:gd name="connsiteX9" fmla="*/ 3652394 w 6100546"/>
              <a:gd name="connsiteY9" fmla="*/ 5503968 h 5950684"/>
              <a:gd name="connsiteX10" fmla="*/ 3656318 w 6100546"/>
              <a:gd name="connsiteY10" fmla="*/ 5505276 h 5950684"/>
              <a:gd name="connsiteX11" fmla="*/ 2933221 w 6100546"/>
              <a:gd name="connsiteY11" fmla="*/ 5496065 h 5950684"/>
              <a:gd name="connsiteX12" fmla="*/ 2937825 w 6100546"/>
              <a:gd name="connsiteY12" fmla="*/ 5496065 h 5950684"/>
              <a:gd name="connsiteX13" fmla="*/ 2942431 w 6100546"/>
              <a:gd name="connsiteY13" fmla="*/ 5496065 h 5950684"/>
              <a:gd name="connsiteX14" fmla="*/ 2960854 w 6100546"/>
              <a:gd name="connsiteY14" fmla="*/ 5496065 h 5950684"/>
              <a:gd name="connsiteX15" fmla="*/ 2970714 w 6100546"/>
              <a:gd name="connsiteY15" fmla="*/ 5498530 h 5950684"/>
              <a:gd name="connsiteX16" fmla="*/ 4136082 w 6100546"/>
              <a:gd name="connsiteY16" fmla="*/ 5495297 h 5950684"/>
              <a:gd name="connsiteX17" fmla="*/ 4135314 w 6100546"/>
              <a:gd name="connsiteY17" fmla="*/ 5496065 h 5950684"/>
              <a:gd name="connsiteX18" fmla="*/ 4130708 w 6100546"/>
              <a:gd name="connsiteY18" fmla="*/ 5496065 h 5950684"/>
              <a:gd name="connsiteX19" fmla="*/ 3223380 w 6100546"/>
              <a:gd name="connsiteY19" fmla="*/ 5491459 h 5950684"/>
              <a:gd name="connsiteX20" fmla="*/ 3223380 w 6100546"/>
              <a:gd name="connsiteY20" fmla="*/ 5494475 h 5950684"/>
              <a:gd name="connsiteX21" fmla="*/ 3230007 w 6100546"/>
              <a:gd name="connsiteY21" fmla="*/ 5494044 h 5950684"/>
              <a:gd name="connsiteX22" fmla="*/ 3232592 w 6100546"/>
              <a:gd name="connsiteY22" fmla="*/ 5491459 h 5950684"/>
              <a:gd name="connsiteX23" fmla="*/ 3223380 w 6100546"/>
              <a:gd name="connsiteY23" fmla="*/ 5491459 h 5950684"/>
              <a:gd name="connsiteX24" fmla="*/ 2531376 w 6100546"/>
              <a:gd name="connsiteY24" fmla="*/ 5422374 h 5950684"/>
              <a:gd name="connsiteX25" fmla="*/ 2538665 w 6100546"/>
              <a:gd name="connsiteY25" fmla="*/ 5442265 h 5950684"/>
              <a:gd name="connsiteX26" fmla="*/ 2566301 w 6100546"/>
              <a:gd name="connsiteY26" fmla="*/ 5453081 h 5950684"/>
              <a:gd name="connsiteX27" fmla="*/ 2827948 w 6100546"/>
              <a:gd name="connsiteY27" fmla="*/ 5488225 h 5950684"/>
              <a:gd name="connsiteX28" fmla="*/ 2854171 w 6100546"/>
              <a:gd name="connsiteY28" fmla="*/ 5490535 h 5950684"/>
              <a:gd name="connsiteX29" fmla="*/ 2858233 w 6100546"/>
              <a:gd name="connsiteY29" fmla="*/ 5490092 h 5950684"/>
              <a:gd name="connsiteX30" fmla="*/ 2900980 w 6100546"/>
              <a:gd name="connsiteY30" fmla="*/ 5486854 h 5950684"/>
              <a:gd name="connsiteX31" fmla="*/ 2905585 w 6100546"/>
              <a:gd name="connsiteY31" fmla="*/ 5486853 h 5950684"/>
              <a:gd name="connsiteX32" fmla="*/ 2924007 w 6100546"/>
              <a:gd name="connsiteY32" fmla="*/ 5491459 h 5950684"/>
              <a:gd name="connsiteX33" fmla="*/ 2924008 w 6100546"/>
              <a:gd name="connsiteY33" fmla="*/ 5496065 h 5950684"/>
              <a:gd name="connsiteX34" fmla="*/ 2924008 w 6100546"/>
              <a:gd name="connsiteY34" fmla="*/ 5496688 h 5950684"/>
              <a:gd name="connsiteX35" fmla="*/ 2959343 w 6100546"/>
              <a:gd name="connsiteY35" fmla="*/ 5499801 h 5950684"/>
              <a:gd name="connsiteX36" fmla="*/ 2977597 w 6100546"/>
              <a:gd name="connsiteY36" fmla="*/ 5500251 h 5950684"/>
              <a:gd name="connsiteX37" fmla="*/ 2970714 w 6100546"/>
              <a:gd name="connsiteY37" fmla="*/ 5498530 h 5950684"/>
              <a:gd name="connsiteX38" fmla="*/ 3008432 w 6100546"/>
              <a:gd name="connsiteY38" fmla="*/ 5501009 h 5950684"/>
              <a:gd name="connsiteX39" fmla="*/ 3047338 w 6100546"/>
              <a:gd name="connsiteY39" fmla="*/ 5501967 h 5950684"/>
              <a:gd name="connsiteX40" fmla="*/ 3062253 w 6100546"/>
              <a:gd name="connsiteY40" fmla="*/ 5501318 h 5950684"/>
              <a:gd name="connsiteX41" fmla="*/ 3080603 w 6100546"/>
              <a:gd name="connsiteY41" fmla="*/ 5500671 h 5950684"/>
              <a:gd name="connsiteX42" fmla="*/ 3085209 w 6100546"/>
              <a:gd name="connsiteY42" fmla="*/ 5500671 h 5950684"/>
              <a:gd name="connsiteX43" fmla="*/ 3134391 w 6100546"/>
              <a:gd name="connsiteY43" fmla="*/ 5500261 h 5950684"/>
              <a:gd name="connsiteX44" fmla="*/ 3198926 w 6100546"/>
              <a:gd name="connsiteY44" fmla="*/ 5496065 h 5950684"/>
              <a:gd name="connsiteX45" fmla="*/ 3185599 w 6100546"/>
              <a:gd name="connsiteY45" fmla="*/ 5496065 h 5950684"/>
              <a:gd name="connsiteX46" fmla="*/ 3085209 w 6100546"/>
              <a:gd name="connsiteY46" fmla="*/ 5496065 h 5950684"/>
              <a:gd name="connsiteX47" fmla="*/ 3080603 w 6100546"/>
              <a:gd name="connsiteY47" fmla="*/ 5486854 h 5950684"/>
              <a:gd name="connsiteX48" fmla="*/ 3075997 w 6100546"/>
              <a:gd name="connsiteY48" fmla="*/ 5486854 h 5950684"/>
              <a:gd name="connsiteX49" fmla="*/ 3075997 w 6100546"/>
              <a:gd name="connsiteY49" fmla="*/ 5491459 h 5950684"/>
              <a:gd name="connsiteX50" fmla="*/ 2979277 w 6100546"/>
              <a:gd name="connsiteY50" fmla="*/ 5491459 h 5950684"/>
              <a:gd name="connsiteX51" fmla="*/ 2979277 w 6100546"/>
              <a:gd name="connsiteY51" fmla="*/ 5496065 h 5950684"/>
              <a:gd name="connsiteX52" fmla="*/ 2960854 w 6100546"/>
              <a:gd name="connsiteY52" fmla="*/ 5491458 h 5950684"/>
              <a:gd name="connsiteX53" fmla="*/ 2951643 w 6100546"/>
              <a:gd name="connsiteY53" fmla="*/ 5491459 h 5950684"/>
              <a:gd name="connsiteX54" fmla="*/ 2956248 w 6100546"/>
              <a:gd name="connsiteY54" fmla="*/ 5473037 h 5950684"/>
              <a:gd name="connsiteX55" fmla="*/ 2974671 w 6100546"/>
              <a:gd name="connsiteY55" fmla="*/ 5473037 h 5950684"/>
              <a:gd name="connsiteX56" fmla="*/ 3002307 w 6100546"/>
              <a:gd name="connsiteY56" fmla="*/ 5473037 h 5950684"/>
              <a:gd name="connsiteX57" fmla="*/ 3006911 w 6100546"/>
              <a:gd name="connsiteY57" fmla="*/ 5473037 h 5950684"/>
              <a:gd name="connsiteX58" fmla="*/ 3011517 w 6100546"/>
              <a:gd name="connsiteY58" fmla="*/ 5473037 h 5950684"/>
              <a:gd name="connsiteX59" fmla="*/ 3020729 w 6100546"/>
              <a:gd name="connsiteY59" fmla="*/ 5473037 h 5950684"/>
              <a:gd name="connsiteX60" fmla="*/ 3025334 w 6100546"/>
              <a:gd name="connsiteY60" fmla="*/ 5473037 h 5950684"/>
              <a:gd name="connsiteX61" fmla="*/ 3024589 w 6100546"/>
              <a:gd name="connsiteY61" fmla="*/ 5472291 h 5950684"/>
              <a:gd name="connsiteX62" fmla="*/ 2937155 w 6100546"/>
              <a:gd name="connsiteY62" fmla="*/ 5469531 h 5950684"/>
              <a:gd name="connsiteX63" fmla="*/ 2924028 w 6100546"/>
              <a:gd name="connsiteY63" fmla="*/ 5468451 h 5950684"/>
              <a:gd name="connsiteX64" fmla="*/ 2928614 w 6100546"/>
              <a:gd name="connsiteY64" fmla="*/ 5473037 h 5950684"/>
              <a:gd name="connsiteX65" fmla="*/ 2947037 w 6100546"/>
              <a:gd name="connsiteY65" fmla="*/ 5473037 h 5950684"/>
              <a:gd name="connsiteX66" fmla="*/ 2937825 w 6100546"/>
              <a:gd name="connsiteY66" fmla="*/ 5491459 h 5950684"/>
              <a:gd name="connsiteX67" fmla="*/ 2928614 w 6100546"/>
              <a:gd name="connsiteY67" fmla="*/ 5491459 h 5950684"/>
              <a:gd name="connsiteX68" fmla="*/ 2924007 w 6100546"/>
              <a:gd name="connsiteY68" fmla="*/ 5491459 h 5950684"/>
              <a:gd name="connsiteX69" fmla="*/ 2928614 w 6100546"/>
              <a:gd name="connsiteY69" fmla="*/ 5486854 h 5950684"/>
              <a:gd name="connsiteX70" fmla="*/ 2924008 w 6100546"/>
              <a:gd name="connsiteY70" fmla="*/ 5482248 h 5950684"/>
              <a:gd name="connsiteX71" fmla="*/ 2914797 w 6100546"/>
              <a:gd name="connsiteY71" fmla="*/ 5486854 h 5950684"/>
              <a:gd name="connsiteX72" fmla="*/ 2910191 w 6100546"/>
              <a:gd name="connsiteY72" fmla="*/ 5486854 h 5950684"/>
              <a:gd name="connsiteX73" fmla="*/ 2891768 w 6100546"/>
              <a:gd name="connsiteY73" fmla="*/ 5482248 h 5950684"/>
              <a:gd name="connsiteX74" fmla="*/ 2882557 w 6100546"/>
              <a:gd name="connsiteY74" fmla="*/ 5473037 h 5950684"/>
              <a:gd name="connsiteX75" fmla="*/ 2850318 w 6100546"/>
              <a:gd name="connsiteY75" fmla="*/ 5468431 h 5950684"/>
              <a:gd name="connsiteX76" fmla="*/ 2845711 w 6100546"/>
              <a:gd name="connsiteY76" fmla="*/ 5477642 h 5950684"/>
              <a:gd name="connsiteX77" fmla="*/ 2841105 w 6100546"/>
              <a:gd name="connsiteY77" fmla="*/ 5468431 h 5950684"/>
              <a:gd name="connsiteX78" fmla="*/ 2813471 w 6100546"/>
              <a:gd name="connsiteY78" fmla="*/ 5473037 h 5950684"/>
              <a:gd name="connsiteX79" fmla="*/ 2781231 w 6100546"/>
              <a:gd name="connsiteY79" fmla="*/ 5468431 h 5950684"/>
              <a:gd name="connsiteX80" fmla="*/ 2776625 w 6100546"/>
              <a:gd name="connsiteY80" fmla="*/ 5468431 h 5950684"/>
              <a:gd name="connsiteX81" fmla="*/ 2762808 w 6100546"/>
              <a:gd name="connsiteY81" fmla="*/ 5459219 h 5950684"/>
              <a:gd name="connsiteX82" fmla="*/ 2725962 w 6100546"/>
              <a:gd name="connsiteY82" fmla="*/ 5463825 h 5950684"/>
              <a:gd name="connsiteX83" fmla="*/ 2689116 w 6100546"/>
              <a:gd name="connsiteY83" fmla="*/ 5454614 h 5950684"/>
              <a:gd name="connsiteX84" fmla="*/ 2670694 w 6100546"/>
              <a:gd name="connsiteY84" fmla="*/ 5450008 h 5950684"/>
              <a:gd name="connsiteX85" fmla="*/ 2647665 w 6100546"/>
              <a:gd name="connsiteY85" fmla="*/ 5436191 h 5950684"/>
              <a:gd name="connsiteX86" fmla="*/ 2555550 w 6100546"/>
              <a:gd name="connsiteY86" fmla="*/ 5422374 h 5950684"/>
              <a:gd name="connsiteX87" fmla="*/ 2537128 w 6100546"/>
              <a:gd name="connsiteY87" fmla="*/ 5422374 h 5950684"/>
              <a:gd name="connsiteX88" fmla="*/ 4476137 w 6100546"/>
              <a:gd name="connsiteY88" fmla="*/ 5233540 h 5950684"/>
              <a:gd name="connsiteX89" fmla="*/ 4480743 w 6100546"/>
              <a:gd name="connsiteY89" fmla="*/ 5233540 h 5950684"/>
              <a:gd name="connsiteX90" fmla="*/ 4476137 w 6100546"/>
              <a:gd name="connsiteY90" fmla="*/ 5235582 h 5950684"/>
              <a:gd name="connsiteX91" fmla="*/ 4849201 w 6100546"/>
              <a:gd name="connsiteY91" fmla="*/ 4772971 h 5950684"/>
              <a:gd name="connsiteX92" fmla="*/ 4849394 w 6100546"/>
              <a:gd name="connsiteY92" fmla="*/ 4772971 h 5950684"/>
              <a:gd name="connsiteX93" fmla="*/ 4844595 w 6100546"/>
              <a:gd name="connsiteY93" fmla="*/ 4777577 h 5950684"/>
              <a:gd name="connsiteX94" fmla="*/ 4849201 w 6100546"/>
              <a:gd name="connsiteY94" fmla="*/ 4772971 h 5950684"/>
              <a:gd name="connsiteX95" fmla="*/ 4789327 w 6100546"/>
              <a:gd name="connsiteY95" fmla="*/ 4768227 h 5950684"/>
              <a:gd name="connsiteX96" fmla="*/ 4789327 w 6100546"/>
              <a:gd name="connsiteY96" fmla="*/ 4768365 h 5950684"/>
              <a:gd name="connsiteX97" fmla="*/ 4784721 w 6100546"/>
              <a:gd name="connsiteY97" fmla="*/ 4772971 h 5950684"/>
              <a:gd name="connsiteX98" fmla="*/ 5116333 w 6100546"/>
              <a:gd name="connsiteY98" fmla="*/ 4519658 h 5950684"/>
              <a:gd name="connsiteX99" fmla="*/ 5097910 w 6100546"/>
              <a:gd name="connsiteY99" fmla="*/ 4533475 h 5950684"/>
              <a:gd name="connsiteX100" fmla="*/ 5102516 w 6100546"/>
              <a:gd name="connsiteY100" fmla="*/ 4542686 h 5950684"/>
              <a:gd name="connsiteX101" fmla="*/ 5074881 w 6100546"/>
              <a:gd name="connsiteY101" fmla="*/ 4570320 h 5950684"/>
              <a:gd name="connsiteX102" fmla="*/ 5084093 w 6100546"/>
              <a:gd name="connsiteY102" fmla="*/ 4556503 h 5950684"/>
              <a:gd name="connsiteX103" fmla="*/ 5019613 w 6100546"/>
              <a:gd name="connsiteY103" fmla="*/ 4639406 h 5950684"/>
              <a:gd name="connsiteX104" fmla="*/ 4955133 w 6100546"/>
              <a:gd name="connsiteY104" fmla="*/ 4731520 h 5950684"/>
              <a:gd name="connsiteX105" fmla="*/ 4945921 w 6100546"/>
              <a:gd name="connsiteY105" fmla="*/ 4731520 h 5950684"/>
              <a:gd name="connsiteX106" fmla="*/ 4876835 w 6100546"/>
              <a:gd name="connsiteY106" fmla="*/ 4805211 h 5950684"/>
              <a:gd name="connsiteX107" fmla="*/ 4849201 w 6100546"/>
              <a:gd name="connsiteY107" fmla="*/ 4832845 h 5950684"/>
              <a:gd name="connsiteX108" fmla="*/ 4839989 w 6100546"/>
              <a:gd name="connsiteY108" fmla="*/ 4846662 h 5950684"/>
              <a:gd name="connsiteX109" fmla="*/ 4816961 w 6100546"/>
              <a:gd name="connsiteY109" fmla="*/ 4865085 h 5950684"/>
              <a:gd name="connsiteX110" fmla="*/ 4775509 w 6100546"/>
              <a:gd name="connsiteY110" fmla="*/ 4911141 h 5950684"/>
              <a:gd name="connsiteX111" fmla="*/ 4734058 w 6100546"/>
              <a:gd name="connsiteY111" fmla="*/ 4952593 h 5950684"/>
              <a:gd name="connsiteX112" fmla="*/ 4609703 w 6100546"/>
              <a:gd name="connsiteY112" fmla="*/ 5063130 h 5950684"/>
              <a:gd name="connsiteX113" fmla="*/ 4572858 w 6100546"/>
              <a:gd name="connsiteY113" fmla="*/ 5095370 h 5950684"/>
              <a:gd name="connsiteX114" fmla="*/ 4568252 w 6100546"/>
              <a:gd name="connsiteY114" fmla="*/ 5090764 h 5950684"/>
              <a:gd name="connsiteX115" fmla="*/ 4434686 w 6100546"/>
              <a:gd name="connsiteY115" fmla="*/ 5182878 h 5950684"/>
              <a:gd name="connsiteX116" fmla="*/ 4402447 w 6100546"/>
              <a:gd name="connsiteY116" fmla="*/ 5205906 h 5950684"/>
              <a:gd name="connsiteX117" fmla="*/ 4351783 w 6100546"/>
              <a:gd name="connsiteY117" fmla="*/ 5238146 h 5950684"/>
              <a:gd name="connsiteX118" fmla="*/ 4167554 w 6100546"/>
              <a:gd name="connsiteY118" fmla="*/ 5334866 h 5950684"/>
              <a:gd name="connsiteX119" fmla="*/ 4112285 w 6100546"/>
              <a:gd name="connsiteY119" fmla="*/ 5367106 h 5950684"/>
              <a:gd name="connsiteX120" fmla="*/ 4103074 w 6100546"/>
              <a:gd name="connsiteY120" fmla="*/ 5367106 h 5950684"/>
              <a:gd name="connsiteX121" fmla="*/ 4061622 w 6100546"/>
              <a:gd name="connsiteY121" fmla="*/ 5380923 h 5950684"/>
              <a:gd name="connsiteX122" fmla="*/ 4029382 w 6100546"/>
              <a:gd name="connsiteY122" fmla="*/ 5399345 h 5950684"/>
              <a:gd name="connsiteX123" fmla="*/ 3923451 w 6100546"/>
              <a:gd name="connsiteY123" fmla="*/ 5440797 h 5950684"/>
              <a:gd name="connsiteX124" fmla="*/ 3863576 w 6100546"/>
              <a:gd name="connsiteY124" fmla="*/ 5463824 h 5950684"/>
              <a:gd name="connsiteX125" fmla="*/ 3776067 w 6100546"/>
              <a:gd name="connsiteY125" fmla="*/ 5486853 h 5950684"/>
              <a:gd name="connsiteX126" fmla="*/ 3762250 w 6100546"/>
              <a:gd name="connsiteY126" fmla="*/ 5496065 h 5950684"/>
              <a:gd name="connsiteX127" fmla="*/ 3725404 w 6100546"/>
              <a:gd name="connsiteY127" fmla="*/ 5505276 h 5950684"/>
              <a:gd name="connsiteX128" fmla="*/ 3674741 w 6100546"/>
              <a:gd name="connsiteY128" fmla="*/ 5509882 h 5950684"/>
              <a:gd name="connsiteX129" fmla="*/ 3665530 w 6100546"/>
              <a:gd name="connsiteY129" fmla="*/ 5528305 h 5950684"/>
              <a:gd name="connsiteX130" fmla="*/ 3642501 w 6100546"/>
              <a:gd name="connsiteY130" fmla="*/ 5537515 h 5950684"/>
              <a:gd name="connsiteX131" fmla="*/ 3531964 w 6100546"/>
              <a:gd name="connsiteY131" fmla="*/ 5555939 h 5950684"/>
              <a:gd name="connsiteX132" fmla="*/ 3513541 w 6100546"/>
              <a:gd name="connsiteY132" fmla="*/ 5551333 h 5950684"/>
              <a:gd name="connsiteX133" fmla="*/ 3499724 w 6100546"/>
              <a:gd name="connsiteY133" fmla="*/ 5560545 h 5950684"/>
              <a:gd name="connsiteX134" fmla="*/ 3495118 w 6100546"/>
              <a:gd name="connsiteY134" fmla="*/ 5560545 h 5950684"/>
              <a:gd name="connsiteX135" fmla="*/ 3379975 w 6100546"/>
              <a:gd name="connsiteY135" fmla="*/ 5574362 h 5950684"/>
              <a:gd name="connsiteX136" fmla="*/ 3379975 w 6100546"/>
              <a:gd name="connsiteY136" fmla="*/ 5569755 h 5950684"/>
              <a:gd name="connsiteX137" fmla="*/ 3356946 w 6100546"/>
              <a:gd name="connsiteY137" fmla="*/ 5569756 h 5950684"/>
              <a:gd name="connsiteX138" fmla="*/ 3329312 w 6100546"/>
              <a:gd name="connsiteY138" fmla="*/ 5578967 h 5950684"/>
              <a:gd name="connsiteX139" fmla="*/ 3315495 w 6100546"/>
              <a:gd name="connsiteY139" fmla="*/ 5569756 h 5950684"/>
              <a:gd name="connsiteX140" fmla="*/ 3255620 w 6100546"/>
              <a:gd name="connsiteY140" fmla="*/ 5574362 h 5950684"/>
              <a:gd name="connsiteX141" fmla="*/ 3209563 w 6100546"/>
              <a:gd name="connsiteY141" fmla="*/ 5583573 h 5950684"/>
              <a:gd name="connsiteX142" fmla="*/ 3204957 w 6100546"/>
              <a:gd name="connsiteY142" fmla="*/ 5578967 h 5950684"/>
              <a:gd name="connsiteX143" fmla="*/ 3131266 w 6100546"/>
              <a:gd name="connsiteY143" fmla="*/ 5583573 h 5950684"/>
              <a:gd name="connsiteX144" fmla="*/ 3122176 w 6100546"/>
              <a:gd name="connsiteY144" fmla="*/ 5583573 h 5950684"/>
              <a:gd name="connsiteX145" fmla="*/ 3072847 w 6100546"/>
              <a:gd name="connsiteY145" fmla="*/ 5585832 h 5950684"/>
              <a:gd name="connsiteX146" fmla="*/ 3062180 w 6100546"/>
              <a:gd name="connsiteY146" fmla="*/ 5588179 h 5950684"/>
              <a:gd name="connsiteX147" fmla="*/ 3065288 w 6100546"/>
              <a:gd name="connsiteY147" fmla="*/ 5586179 h 5950684"/>
              <a:gd name="connsiteX148" fmla="*/ 3001837 w 6100546"/>
              <a:gd name="connsiteY148" fmla="*/ 5589085 h 5950684"/>
              <a:gd name="connsiteX149" fmla="*/ 2514861 w 6100546"/>
              <a:gd name="connsiteY149" fmla="*/ 5559930 h 5950684"/>
              <a:gd name="connsiteX150" fmla="*/ 2133989 w 6100546"/>
              <a:gd name="connsiteY150" fmla="*/ 5473661 h 5950684"/>
              <a:gd name="connsiteX151" fmla="*/ 2031916 w 6100546"/>
              <a:gd name="connsiteY151" fmla="*/ 5434193 h 5950684"/>
              <a:gd name="connsiteX152" fmla="*/ 2081737 w 6100546"/>
              <a:gd name="connsiteY152" fmla="*/ 5455765 h 5950684"/>
              <a:gd name="connsiteX153" fmla="*/ 2127218 w 6100546"/>
              <a:gd name="connsiteY153" fmla="*/ 5473037 h 5950684"/>
              <a:gd name="connsiteX154" fmla="*/ 2293024 w 6100546"/>
              <a:gd name="connsiteY154" fmla="*/ 5542122 h 5950684"/>
              <a:gd name="connsiteX155" fmla="*/ 2421984 w 6100546"/>
              <a:gd name="connsiteY155" fmla="*/ 5574362 h 5950684"/>
              <a:gd name="connsiteX156" fmla="*/ 2509493 w 6100546"/>
              <a:gd name="connsiteY156" fmla="*/ 5597390 h 5950684"/>
              <a:gd name="connsiteX157" fmla="*/ 2615425 w 6100546"/>
              <a:gd name="connsiteY157" fmla="*/ 5629630 h 5950684"/>
              <a:gd name="connsiteX158" fmla="*/ 2721356 w 6100546"/>
              <a:gd name="connsiteY158" fmla="*/ 5661870 h 5950684"/>
              <a:gd name="connsiteX159" fmla="*/ 2762809 w 6100546"/>
              <a:gd name="connsiteY159" fmla="*/ 5671081 h 5950684"/>
              <a:gd name="connsiteX160" fmla="*/ 2831894 w 6100546"/>
              <a:gd name="connsiteY160" fmla="*/ 5680293 h 5950684"/>
              <a:gd name="connsiteX161" fmla="*/ 2850317 w 6100546"/>
              <a:gd name="connsiteY161" fmla="*/ 5680292 h 5950684"/>
              <a:gd name="connsiteX162" fmla="*/ 2924008 w 6100546"/>
              <a:gd name="connsiteY162" fmla="*/ 5694110 h 5950684"/>
              <a:gd name="connsiteX163" fmla="*/ 2928614 w 6100546"/>
              <a:gd name="connsiteY163" fmla="*/ 5694110 h 5950684"/>
              <a:gd name="connsiteX164" fmla="*/ 2928614 w 6100546"/>
              <a:gd name="connsiteY164" fmla="*/ 5698715 h 5950684"/>
              <a:gd name="connsiteX165" fmla="*/ 2937825 w 6100546"/>
              <a:gd name="connsiteY165" fmla="*/ 5698715 h 5950684"/>
              <a:gd name="connsiteX166" fmla="*/ 2937825 w 6100546"/>
              <a:gd name="connsiteY166" fmla="*/ 5694109 h 5950684"/>
              <a:gd name="connsiteX167" fmla="*/ 2933220 w 6100546"/>
              <a:gd name="connsiteY167" fmla="*/ 5694110 h 5950684"/>
              <a:gd name="connsiteX168" fmla="*/ 2956248 w 6100546"/>
              <a:gd name="connsiteY168" fmla="*/ 5689504 h 5950684"/>
              <a:gd name="connsiteX169" fmla="*/ 3195746 w 6100546"/>
              <a:gd name="connsiteY169" fmla="*/ 5698714 h 5950684"/>
              <a:gd name="connsiteX170" fmla="*/ 3287860 w 6100546"/>
              <a:gd name="connsiteY170" fmla="*/ 5694110 h 5950684"/>
              <a:gd name="connsiteX171" fmla="*/ 3444455 w 6100546"/>
              <a:gd name="connsiteY171" fmla="*/ 5675687 h 5950684"/>
              <a:gd name="connsiteX172" fmla="*/ 3605655 w 6100546"/>
              <a:gd name="connsiteY172" fmla="*/ 5648053 h 5950684"/>
              <a:gd name="connsiteX173" fmla="*/ 3702376 w 6100546"/>
              <a:gd name="connsiteY173" fmla="*/ 5629630 h 5950684"/>
              <a:gd name="connsiteX174" fmla="*/ 3734617 w 6100546"/>
              <a:gd name="connsiteY174" fmla="*/ 5625024 h 5950684"/>
              <a:gd name="connsiteX175" fmla="*/ 3799096 w 6100546"/>
              <a:gd name="connsiteY175" fmla="*/ 5606602 h 5950684"/>
              <a:gd name="connsiteX176" fmla="*/ 3799096 w 6100546"/>
              <a:gd name="connsiteY176" fmla="*/ 5611207 h 5950684"/>
              <a:gd name="connsiteX177" fmla="*/ 3803702 w 6100546"/>
              <a:gd name="connsiteY177" fmla="*/ 5611207 h 5950684"/>
              <a:gd name="connsiteX178" fmla="*/ 3812913 w 6100546"/>
              <a:gd name="connsiteY178" fmla="*/ 5611207 h 5950684"/>
              <a:gd name="connsiteX179" fmla="*/ 3817519 w 6100546"/>
              <a:gd name="connsiteY179" fmla="*/ 5606602 h 5950684"/>
              <a:gd name="connsiteX180" fmla="*/ 3826730 w 6100546"/>
              <a:gd name="connsiteY180" fmla="*/ 5611207 h 5950684"/>
              <a:gd name="connsiteX181" fmla="*/ 3826730 w 6100546"/>
              <a:gd name="connsiteY181" fmla="*/ 5601996 h 5950684"/>
              <a:gd name="connsiteX182" fmla="*/ 3831336 w 6100546"/>
              <a:gd name="connsiteY182" fmla="*/ 5601996 h 5950684"/>
              <a:gd name="connsiteX183" fmla="*/ 3840547 w 6100546"/>
              <a:gd name="connsiteY183" fmla="*/ 5597390 h 5950684"/>
              <a:gd name="connsiteX184" fmla="*/ 3831336 w 6100546"/>
              <a:gd name="connsiteY184" fmla="*/ 5592785 h 5950684"/>
              <a:gd name="connsiteX185" fmla="*/ 3831336 w 6100546"/>
              <a:gd name="connsiteY185" fmla="*/ 5597390 h 5950684"/>
              <a:gd name="connsiteX186" fmla="*/ 3826730 w 6100546"/>
              <a:gd name="connsiteY186" fmla="*/ 5592785 h 5950684"/>
              <a:gd name="connsiteX187" fmla="*/ 3941873 w 6100546"/>
              <a:gd name="connsiteY187" fmla="*/ 5555939 h 5950684"/>
              <a:gd name="connsiteX188" fmla="*/ 4116891 w 6100546"/>
              <a:gd name="connsiteY188" fmla="*/ 5491458 h 5950684"/>
              <a:gd name="connsiteX189" fmla="*/ 4116891 w 6100546"/>
              <a:gd name="connsiteY189" fmla="*/ 5496065 h 5950684"/>
              <a:gd name="connsiteX190" fmla="*/ 4112285 w 6100546"/>
              <a:gd name="connsiteY190" fmla="*/ 5496065 h 5950684"/>
              <a:gd name="connsiteX191" fmla="*/ 4107679 w 6100546"/>
              <a:gd name="connsiteY191" fmla="*/ 5505276 h 5950684"/>
              <a:gd name="connsiteX192" fmla="*/ 4116891 w 6100546"/>
              <a:gd name="connsiteY192" fmla="*/ 5500671 h 5950684"/>
              <a:gd name="connsiteX193" fmla="*/ 4126102 w 6100546"/>
              <a:gd name="connsiteY193" fmla="*/ 5496065 h 5950684"/>
              <a:gd name="connsiteX194" fmla="*/ 4139919 w 6100546"/>
              <a:gd name="connsiteY194" fmla="*/ 5500671 h 5950684"/>
              <a:gd name="connsiteX195" fmla="*/ 4138768 w 6100546"/>
              <a:gd name="connsiteY195" fmla="*/ 5494913 h 5950684"/>
              <a:gd name="connsiteX196" fmla="*/ 4136082 w 6100546"/>
              <a:gd name="connsiteY196" fmla="*/ 5495297 h 5950684"/>
              <a:gd name="connsiteX197" fmla="*/ 4144525 w 6100546"/>
              <a:gd name="connsiteY197" fmla="*/ 5486853 h 5950684"/>
              <a:gd name="connsiteX198" fmla="*/ 4130708 w 6100546"/>
              <a:gd name="connsiteY198" fmla="*/ 5486854 h 5950684"/>
              <a:gd name="connsiteX199" fmla="*/ 4176765 w 6100546"/>
              <a:gd name="connsiteY199" fmla="*/ 5454614 h 5950684"/>
              <a:gd name="connsiteX200" fmla="*/ 4181371 w 6100546"/>
              <a:gd name="connsiteY200" fmla="*/ 5459219 h 5950684"/>
              <a:gd name="connsiteX201" fmla="*/ 4241245 w 6100546"/>
              <a:gd name="connsiteY201" fmla="*/ 5422374 h 5950684"/>
              <a:gd name="connsiteX202" fmla="*/ 4236640 w 6100546"/>
              <a:gd name="connsiteY202" fmla="*/ 5426980 h 5950684"/>
              <a:gd name="connsiteX203" fmla="*/ 4305725 w 6100546"/>
              <a:gd name="connsiteY203" fmla="*/ 5394740 h 5950684"/>
              <a:gd name="connsiteX204" fmla="*/ 4310331 w 6100546"/>
              <a:gd name="connsiteY204" fmla="*/ 5390134 h 5950684"/>
              <a:gd name="connsiteX205" fmla="*/ 4291908 w 6100546"/>
              <a:gd name="connsiteY205" fmla="*/ 5390134 h 5950684"/>
              <a:gd name="connsiteX206" fmla="*/ 4337965 w 6100546"/>
              <a:gd name="connsiteY206" fmla="*/ 5362500 h 5950684"/>
              <a:gd name="connsiteX207" fmla="*/ 4347177 w 6100546"/>
              <a:gd name="connsiteY207" fmla="*/ 5367106 h 5950684"/>
              <a:gd name="connsiteX208" fmla="*/ 4356388 w 6100546"/>
              <a:gd name="connsiteY208" fmla="*/ 5353289 h 5950684"/>
              <a:gd name="connsiteX209" fmla="*/ 4360994 w 6100546"/>
              <a:gd name="connsiteY209" fmla="*/ 5348683 h 5950684"/>
              <a:gd name="connsiteX210" fmla="*/ 4370206 w 6100546"/>
              <a:gd name="connsiteY210" fmla="*/ 5339471 h 5950684"/>
              <a:gd name="connsiteX211" fmla="*/ 4360994 w 6100546"/>
              <a:gd name="connsiteY211" fmla="*/ 5339471 h 5950684"/>
              <a:gd name="connsiteX212" fmla="*/ 4356388 w 6100546"/>
              <a:gd name="connsiteY212" fmla="*/ 5339471 h 5950684"/>
              <a:gd name="connsiteX213" fmla="*/ 4457714 w 6100546"/>
              <a:gd name="connsiteY213" fmla="*/ 5270386 h 5950684"/>
              <a:gd name="connsiteX214" fmla="*/ 4494560 w 6100546"/>
              <a:gd name="connsiteY214" fmla="*/ 5261175 h 5950684"/>
              <a:gd name="connsiteX215" fmla="*/ 4494560 w 6100546"/>
              <a:gd name="connsiteY215" fmla="*/ 5265780 h 5950684"/>
              <a:gd name="connsiteX216" fmla="*/ 4499167 w 6100546"/>
              <a:gd name="connsiteY216" fmla="*/ 5265780 h 5950684"/>
              <a:gd name="connsiteX217" fmla="*/ 4508377 w 6100546"/>
              <a:gd name="connsiteY217" fmla="*/ 5256569 h 5950684"/>
              <a:gd name="connsiteX218" fmla="*/ 4512983 w 6100546"/>
              <a:gd name="connsiteY218" fmla="*/ 5251963 h 5950684"/>
              <a:gd name="connsiteX219" fmla="*/ 4517589 w 6100546"/>
              <a:gd name="connsiteY219" fmla="*/ 5238146 h 5950684"/>
              <a:gd name="connsiteX220" fmla="*/ 4536012 w 6100546"/>
              <a:gd name="connsiteY220" fmla="*/ 5224329 h 5950684"/>
              <a:gd name="connsiteX221" fmla="*/ 4508377 w 6100546"/>
              <a:gd name="connsiteY221" fmla="*/ 5238146 h 5950684"/>
              <a:gd name="connsiteX222" fmla="*/ 4508377 w 6100546"/>
              <a:gd name="connsiteY222" fmla="*/ 5247358 h 5950684"/>
              <a:gd name="connsiteX223" fmla="*/ 4503772 w 6100546"/>
              <a:gd name="connsiteY223" fmla="*/ 5251963 h 5950684"/>
              <a:gd name="connsiteX224" fmla="*/ 4499166 w 6100546"/>
              <a:gd name="connsiteY224" fmla="*/ 5251963 h 5950684"/>
              <a:gd name="connsiteX225" fmla="*/ 4494560 w 6100546"/>
              <a:gd name="connsiteY225" fmla="*/ 5261175 h 5950684"/>
              <a:gd name="connsiteX226" fmla="*/ 4411657 w 6100546"/>
              <a:gd name="connsiteY226" fmla="*/ 5288809 h 5950684"/>
              <a:gd name="connsiteX227" fmla="*/ 4402446 w 6100546"/>
              <a:gd name="connsiteY227" fmla="*/ 5288809 h 5950684"/>
              <a:gd name="connsiteX228" fmla="*/ 4402446 w 6100546"/>
              <a:gd name="connsiteY228" fmla="*/ 5284203 h 5950684"/>
              <a:gd name="connsiteX229" fmla="*/ 4397840 w 6100546"/>
              <a:gd name="connsiteY229" fmla="*/ 5288809 h 5950684"/>
              <a:gd name="connsiteX230" fmla="*/ 4393234 w 6100546"/>
              <a:gd name="connsiteY230" fmla="*/ 5288809 h 5950684"/>
              <a:gd name="connsiteX231" fmla="*/ 4430080 w 6100546"/>
              <a:gd name="connsiteY231" fmla="*/ 5255992 h 5950684"/>
              <a:gd name="connsiteX232" fmla="*/ 4476137 w 6100546"/>
              <a:gd name="connsiteY232" fmla="*/ 5235582 h 5950684"/>
              <a:gd name="connsiteX233" fmla="*/ 4476137 w 6100546"/>
              <a:gd name="connsiteY233" fmla="*/ 5238146 h 5950684"/>
              <a:gd name="connsiteX234" fmla="*/ 4480743 w 6100546"/>
              <a:gd name="connsiteY234" fmla="*/ 5233540 h 5950684"/>
              <a:gd name="connsiteX235" fmla="*/ 4499166 w 6100546"/>
              <a:gd name="connsiteY235" fmla="*/ 5224329 h 5950684"/>
              <a:gd name="connsiteX236" fmla="*/ 4494560 w 6100546"/>
              <a:gd name="connsiteY236" fmla="*/ 5228935 h 5950684"/>
              <a:gd name="connsiteX237" fmla="*/ 4499167 w 6100546"/>
              <a:gd name="connsiteY237" fmla="*/ 5228935 h 5950684"/>
              <a:gd name="connsiteX238" fmla="*/ 4503773 w 6100546"/>
              <a:gd name="connsiteY238" fmla="*/ 5224329 h 5950684"/>
              <a:gd name="connsiteX239" fmla="*/ 4577463 w 6100546"/>
              <a:gd name="connsiteY239" fmla="*/ 5187484 h 5950684"/>
              <a:gd name="connsiteX240" fmla="*/ 4586675 w 6100546"/>
              <a:gd name="connsiteY240" fmla="*/ 5192089 h 5950684"/>
              <a:gd name="connsiteX241" fmla="*/ 4563647 w 6100546"/>
              <a:gd name="connsiteY241" fmla="*/ 5215118 h 5950684"/>
              <a:gd name="connsiteX242" fmla="*/ 4651155 w 6100546"/>
              <a:gd name="connsiteY242" fmla="*/ 5155244 h 5950684"/>
              <a:gd name="connsiteX243" fmla="*/ 4660366 w 6100546"/>
              <a:gd name="connsiteY243" fmla="*/ 5155244 h 5950684"/>
              <a:gd name="connsiteX244" fmla="*/ 4664972 w 6100546"/>
              <a:gd name="connsiteY244" fmla="*/ 5146032 h 5950684"/>
              <a:gd name="connsiteX245" fmla="*/ 4688001 w 6100546"/>
              <a:gd name="connsiteY245" fmla="*/ 5118398 h 5950684"/>
              <a:gd name="connsiteX246" fmla="*/ 4692607 w 6100546"/>
              <a:gd name="connsiteY246" fmla="*/ 5127610 h 5950684"/>
              <a:gd name="connsiteX247" fmla="*/ 4701818 w 6100546"/>
              <a:gd name="connsiteY247" fmla="*/ 5113792 h 5950684"/>
              <a:gd name="connsiteX248" fmla="*/ 4706424 w 6100546"/>
              <a:gd name="connsiteY248" fmla="*/ 5109187 h 5950684"/>
              <a:gd name="connsiteX249" fmla="*/ 4711029 w 6100546"/>
              <a:gd name="connsiteY249" fmla="*/ 5109187 h 5950684"/>
              <a:gd name="connsiteX250" fmla="*/ 4711030 w 6100546"/>
              <a:gd name="connsiteY250" fmla="*/ 5104581 h 5950684"/>
              <a:gd name="connsiteX251" fmla="*/ 4706424 w 6100546"/>
              <a:gd name="connsiteY251" fmla="*/ 5109187 h 5950684"/>
              <a:gd name="connsiteX252" fmla="*/ 4701818 w 6100546"/>
              <a:gd name="connsiteY252" fmla="*/ 5109187 h 5950684"/>
              <a:gd name="connsiteX253" fmla="*/ 4720241 w 6100546"/>
              <a:gd name="connsiteY253" fmla="*/ 5095370 h 5950684"/>
              <a:gd name="connsiteX254" fmla="*/ 4720241 w 6100546"/>
              <a:gd name="connsiteY254" fmla="*/ 5099975 h 5950684"/>
              <a:gd name="connsiteX255" fmla="*/ 4830779 w 6100546"/>
              <a:gd name="connsiteY255" fmla="*/ 4966410 h 5950684"/>
              <a:gd name="connsiteX256" fmla="*/ 4927498 w 6100546"/>
              <a:gd name="connsiteY256" fmla="*/ 4823634 h 5950684"/>
              <a:gd name="connsiteX257" fmla="*/ 4936710 w 6100546"/>
              <a:gd name="connsiteY257" fmla="*/ 4837451 h 5950684"/>
              <a:gd name="connsiteX258" fmla="*/ 4991978 w 6100546"/>
              <a:gd name="connsiteY258" fmla="*/ 4736126 h 5950684"/>
              <a:gd name="connsiteX259" fmla="*/ 5051853 w 6100546"/>
              <a:gd name="connsiteY259" fmla="*/ 4630195 h 5950684"/>
              <a:gd name="connsiteX260" fmla="*/ 5051853 w 6100546"/>
              <a:gd name="connsiteY260" fmla="*/ 4634799 h 5950684"/>
              <a:gd name="connsiteX261" fmla="*/ 5061064 w 6100546"/>
              <a:gd name="connsiteY261" fmla="*/ 4630195 h 5950684"/>
              <a:gd name="connsiteX262" fmla="*/ 5065670 w 6100546"/>
              <a:gd name="connsiteY262" fmla="*/ 4630194 h 5950684"/>
              <a:gd name="connsiteX263" fmla="*/ 5074881 w 6100546"/>
              <a:gd name="connsiteY263" fmla="*/ 4607166 h 5950684"/>
              <a:gd name="connsiteX264" fmla="*/ 5084093 w 6100546"/>
              <a:gd name="connsiteY264" fmla="*/ 4597955 h 5950684"/>
              <a:gd name="connsiteX265" fmla="*/ 5084093 w 6100546"/>
              <a:gd name="connsiteY265" fmla="*/ 4593348 h 5950684"/>
              <a:gd name="connsiteX266" fmla="*/ 5079487 w 6100546"/>
              <a:gd name="connsiteY266" fmla="*/ 4593349 h 5950684"/>
              <a:gd name="connsiteX267" fmla="*/ 5116333 w 6100546"/>
              <a:gd name="connsiteY267" fmla="*/ 4533475 h 5950684"/>
              <a:gd name="connsiteX268" fmla="*/ 5116333 w 6100546"/>
              <a:gd name="connsiteY268" fmla="*/ 4519658 h 5950684"/>
              <a:gd name="connsiteX269" fmla="*/ 5237163 w 6100546"/>
              <a:gd name="connsiteY269" fmla="*/ 4192915 h 5950684"/>
              <a:gd name="connsiteX270" fmla="*/ 5237233 w 6100546"/>
              <a:gd name="connsiteY270" fmla="*/ 4193230 h 5950684"/>
              <a:gd name="connsiteX271" fmla="*/ 5231476 w 6100546"/>
              <a:gd name="connsiteY271" fmla="*/ 4201864 h 5950684"/>
              <a:gd name="connsiteX272" fmla="*/ 5342014 w 6100546"/>
              <a:gd name="connsiteY272" fmla="*/ 4155808 h 5950684"/>
              <a:gd name="connsiteX273" fmla="*/ 5337408 w 6100546"/>
              <a:gd name="connsiteY273" fmla="*/ 4160414 h 5950684"/>
              <a:gd name="connsiteX274" fmla="*/ 5342014 w 6100546"/>
              <a:gd name="connsiteY274" fmla="*/ 4155808 h 5950684"/>
              <a:gd name="connsiteX275" fmla="*/ 5306843 w 6100546"/>
              <a:gd name="connsiteY275" fmla="*/ 4097190 h 5950684"/>
              <a:gd name="connsiteX276" fmla="*/ 5305168 w 6100546"/>
              <a:gd name="connsiteY276" fmla="*/ 4100540 h 5950684"/>
              <a:gd name="connsiteX277" fmla="*/ 5305168 w 6100546"/>
              <a:gd name="connsiteY277" fmla="*/ 4105145 h 5950684"/>
              <a:gd name="connsiteX278" fmla="*/ 5300562 w 6100546"/>
              <a:gd name="connsiteY278" fmla="*/ 4109751 h 5950684"/>
              <a:gd name="connsiteX279" fmla="*/ 5300562 w 6100546"/>
              <a:gd name="connsiteY279" fmla="*/ 4100539 h 5950684"/>
              <a:gd name="connsiteX280" fmla="*/ 5312515 w 6100546"/>
              <a:gd name="connsiteY280" fmla="*/ 4088587 h 5950684"/>
              <a:gd name="connsiteX281" fmla="*/ 5308118 w 6100546"/>
              <a:gd name="connsiteY281" fmla="*/ 4096510 h 5950684"/>
              <a:gd name="connsiteX282" fmla="*/ 5306843 w 6100546"/>
              <a:gd name="connsiteY282" fmla="*/ 4097190 h 5950684"/>
              <a:gd name="connsiteX283" fmla="*/ 5309774 w 6100546"/>
              <a:gd name="connsiteY283" fmla="*/ 4091329 h 5950684"/>
              <a:gd name="connsiteX284" fmla="*/ 5319784 w 6100546"/>
              <a:gd name="connsiteY284" fmla="*/ 4072905 h 5950684"/>
              <a:gd name="connsiteX285" fmla="*/ 5323591 w 6100546"/>
              <a:gd name="connsiteY285" fmla="*/ 4072906 h 5950684"/>
              <a:gd name="connsiteX286" fmla="*/ 5314379 w 6100546"/>
              <a:gd name="connsiteY286" fmla="*/ 4086723 h 5950684"/>
              <a:gd name="connsiteX287" fmla="*/ 5312515 w 6100546"/>
              <a:gd name="connsiteY287" fmla="*/ 4088587 h 5950684"/>
              <a:gd name="connsiteX288" fmla="*/ 5316106 w 6100546"/>
              <a:gd name="connsiteY288" fmla="*/ 4082116 h 5950684"/>
              <a:gd name="connsiteX289" fmla="*/ 5322699 w 6100546"/>
              <a:gd name="connsiteY289" fmla="*/ 4065600 h 5950684"/>
              <a:gd name="connsiteX290" fmla="*/ 5319784 w 6100546"/>
              <a:gd name="connsiteY290" fmla="*/ 4072905 h 5950684"/>
              <a:gd name="connsiteX291" fmla="*/ 5318985 w 6100546"/>
              <a:gd name="connsiteY291" fmla="*/ 4072906 h 5950684"/>
              <a:gd name="connsiteX292" fmla="*/ 4981290 w 6100546"/>
              <a:gd name="connsiteY292" fmla="*/ 4036063 h 5950684"/>
              <a:gd name="connsiteX293" fmla="*/ 4971550 w 6100546"/>
              <a:gd name="connsiteY293" fmla="*/ 4040500 h 5950684"/>
              <a:gd name="connsiteX294" fmla="*/ 4967006 w 6100546"/>
              <a:gd name="connsiteY294" fmla="*/ 4053515 h 5950684"/>
              <a:gd name="connsiteX295" fmla="*/ 4967006 w 6100546"/>
              <a:gd name="connsiteY295" fmla="*/ 4049758 h 5950684"/>
              <a:gd name="connsiteX296" fmla="*/ 4963246 w 6100546"/>
              <a:gd name="connsiteY296" fmla="*/ 4057273 h 5950684"/>
              <a:gd name="connsiteX297" fmla="*/ 4959486 w 6100546"/>
              <a:gd name="connsiteY297" fmla="*/ 4061029 h 5950684"/>
              <a:gd name="connsiteX298" fmla="*/ 4891800 w 6100546"/>
              <a:gd name="connsiteY298" fmla="*/ 4147448 h 5950684"/>
              <a:gd name="connsiteX299" fmla="*/ 4895560 w 6100546"/>
              <a:gd name="connsiteY299" fmla="*/ 4143690 h 5950684"/>
              <a:gd name="connsiteX300" fmla="*/ 4891800 w 6100546"/>
              <a:gd name="connsiteY300" fmla="*/ 4139933 h 5950684"/>
              <a:gd name="connsiteX301" fmla="*/ 4891800 w 6100546"/>
              <a:gd name="connsiteY301" fmla="*/ 4143690 h 5950684"/>
              <a:gd name="connsiteX302" fmla="*/ 4891800 w 6100546"/>
              <a:gd name="connsiteY302" fmla="*/ 4147448 h 5950684"/>
              <a:gd name="connsiteX303" fmla="*/ 4888039 w 6100546"/>
              <a:gd name="connsiteY303" fmla="*/ 4151205 h 5950684"/>
              <a:gd name="connsiteX304" fmla="*/ 4869238 w 6100546"/>
              <a:gd name="connsiteY304" fmla="*/ 4169991 h 5950684"/>
              <a:gd name="connsiteX305" fmla="*/ 4876758 w 6100546"/>
              <a:gd name="connsiteY305" fmla="*/ 4166234 h 5950684"/>
              <a:gd name="connsiteX306" fmla="*/ 4876758 w 6100546"/>
              <a:gd name="connsiteY306" fmla="*/ 4169991 h 5950684"/>
              <a:gd name="connsiteX307" fmla="*/ 4876758 w 6100546"/>
              <a:gd name="connsiteY307" fmla="*/ 4173749 h 5950684"/>
              <a:gd name="connsiteX308" fmla="*/ 4880519 w 6100546"/>
              <a:gd name="connsiteY308" fmla="*/ 4169990 h 5950684"/>
              <a:gd name="connsiteX309" fmla="*/ 4865477 w 6100546"/>
              <a:gd name="connsiteY309" fmla="*/ 4196292 h 5950684"/>
              <a:gd name="connsiteX310" fmla="*/ 4865477 w 6100546"/>
              <a:gd name="connsiteY310" fmla="*/ 4192535 h 5950684"/>
              <a:gd name="connsiteX311" fmla="*/ 4869238 w 6100546"/>
              <a:gd name="connsiteY311" fmla="*/ 4188778 h 5950684"/>
              <a:gd name="connsiteX312" fmla="*/ 4869238 w 6100546"/>
              <a:gd name="connsiteY312" fmla="*/ 4185021 h 5950684"/>
              <a:gd name="connsiteX313" fmla="*/ 4861717 w 6100546"/>
              <a:gd name="connsiteY313" fmla="*/ 4192535 h 5950684"/>
              <a:gd name="connsiteX314" fmla="*/ 4857957 w 6100546"/>
              <a:gd name="connsiteY314" fmla="*/ 4196292 h 5950684"/>
              <a:gd name="connsiteX315" fmla="*/ 4824114 w 6100546"/>
              <a:gd name="connsiteY315" fmla="*/ 4222593 h 5950684"/>
              <a:gd name="connsiteX316" fmla="*/ 4808133 w 6100546"/>
              <a:gd name="connsiteY316" fmla="*/ 4246546 h 5950684"/>
              <a:gd name="connsiteX317" fmla="*/ 4803807 w 6100546"/>
              <a:gd name="connsiteY317" fmla="*/ 4255386 h 5950684"/>
              <a:gd name="connsiteX318" fmla="*/ 4803348 w 6100546"/>
              <a:gd name="connsiteY318" fmla="*/ 4274363 h 5950684"/>
              <a:gd name="connsiteX319" fmla="*/ 4787261 w 6100546"/>
              <a:gd name="connsiteY319" fmla="*/ 4299991 h 5950684"/>
              <a:gd name="connsiteX320" fmla="*/ 4766361 w 6100546"/>
              <a:gd name="connsiteY320" fmla="*/ 4320748 h 5950684"/>
              <a:gd name="connsiteX321" fmla="*/ 4765297 w 6100546"/>
              <a:gd name="connsiteY321" fmla="*/ 4321963 h 5950684"/>
              <a:gd name="connsiteX322" fmla="*/ 4773039 w 6100546"/>
              <a:gd name="connsiteY322" fmla="*/ 4336389 h 5950684"/>
              <a:gd name="connsiteX323" fmla="*/ 4824114 w 6100546"/>
              <a:gd name="connsiteY323" fmla="*/ 4271438 h 5950684"/>
              <a:gd name="connsiteX324" fmla="*/ 4880519 w 6100546"/>
              <a:gd name="connsiteY324" fmla="*/ 4200050 h 5950684"/>
              <a:gd name="connsiteX325" fmla="*/ 4925643 w 6100546"/>
              <a:gd name="connsiteY325" fmla="*/ 4124904 h 5950684"/>
              <a:gd name="connsiteX326" fmla="*/ 4963246 w 6100546"/>
              <a:gd name="connsiteY326" fmla="*/ 4064787 h 5950684"/>
              <a:gd name="connsiteX327" fmla="*/ 4967006 w 6100546"/>
              <a:gd name="connsiteY327" fmla="*/ 4061029 h 5950684"/>
              <a:gd name="connsiteX328" fmla="*/ 4970767 w 6100546"/>
              <a:gd name="connsiteY328" fmla="*/ 4053514 h 5950684"/>
              <a:gd name="connsiteX329" fmla="*/ 545930 w 6100546"/>
              <a:gd name="connsiteY329" fmla="*/ 4023021 h 5950684"/>
              <a:gd name="connsiteX330" fmla="*/ 598786 w 6100546"/>
              <a:gd name="connsiteY330" fmla="*/ 4152462 h 5950684"/>
              <a:gd name="connsiteX331" fmla="*/ 601360 w 6100546"/>
              <a:gd name="connsiteY331" fmla="*/ 4155129 h 5950684"/>
              <a:gd name="connsiteX332" fmla="*/ 616108 w 6100546"/>
              <a:gd name="connsiteY332" fmla="*/ 4179406 h 5950684"/>
              <a:gd name="connsiteX333" fmla="*/ 609272 w 6100546"/>
              <a:gd name="connsiteY333" fmla="*/ 4164659 h 5950684"/>
              <a:gd name="connsiteX334" fmla="*/ 574734 w 6100546"/>
              <a:gd name="connsiteY334" fmla="*/ 4069724 h 5950684"/>
              <a:gd name="connsiteX335" fmla="*/ 4977355 w 6100546"/>
              <a:gd name="connsiteY335" fmla="*/ 4003833 h 5950684"/>
              <a:gd name="connsiteX336" fmla="*/ 4970767 w 6100546"/>
              <a:gd name="connsiteY336" fmla="*/ 4019700 h 5950684"/>
              <a:gd name="connsiteX337" fmla="*/ 4974527 w 6100546"/>
              <a:gd name="connsiteY337" fmla="*/ 4014576 h 5950684"/>
              <a:gd name="connsiteX338" fmla="*/ 4974527 w 6100546"/>
              <a:gd name="connsiteY338" fmla="*/ 4015943 h 5950684"/>
              <a:gd name="connsiteX339" fmla="*/ 4970767 w 6100546"/>
              <a:gd name="connsiteY339" fmla="*/ 4023457 h 5950684"/>
              <a:gd name="connsiteX340" fmla="*/ 4973146 w 6100546"/>
              <a:gd name="connsiteY340" fmla="*/ 4023457 h 5950684"/>
              <a:gd name="connsiteX341" fmla="*/ 4975267 w 6100546"/>
              <a:gd name="connsiteY341" fmla="*/ 4013568 h 5950684"/>
              <a:gd name="connsiteX342" fmla="*/ 4974527 w 6100546"/>
              <a:gd name="connsiteY342" fmla="*/ 4014576 h 5950684"/>
              <a:gd name="connsiteX343" fmla="*/ 4974527 w 6100546"/>
              <a:gd name="connsiteY343" fmla="*/ 4012185 h 5950684"/>
              <a:gd name="connsiteX344" fmla="*/ 4975846 w 6100546"/>
              <a:gd name="connsiteY344" fmla="*/ 4010867 h 5950684"/>
              <a:gd name="connsiteX345" fmla="*/ 5034971 w 6100546"/>
              <a:gd name="connsiteY345" fmla="*/ 3938593 h 5950684"/>
              <a:gd name="connsiteX346" fmla="*/ 5002699 w 6100546"/>
              <a:gd name="connsiteY346" fmla="*/ 4000558 h 5950684"/>
              <a:gd name="connsiteX347" fmla="*/ 5016361 w 6100546"/>
              <a:gd name="connsiteY347" fmla="*/ 3977900 h 5950684"/>
              <a:gd name="connsiteX348" fmla="*/ 5443975 w 6100546"/>
              <a:gd name="connsiteY348" fmla="*/ 3887407 h 5950684"/>
              <a:gd name="connsiteX349" fmla="*/ 5443339 w 6100546"/>
              <a:gd name="connsiteY349" fmla="*/ 3897888 h 5950684"/>
              <a:gd name="connsiteX350" fmla="*/ 5443339 w 6100546"/>
              <a:gd name="connsiteY350" fmla="*/ 3893284 h 5950684"/>
              <a:gd name="connsiteX351" fmla="*/ 5443339 w 6100546"/>
              <a:gd name="connsiteY351" fmla="*/ 3888678 h 5950684"/>
              <a:gd name="connsiteX352" fmla="*/ 5094858 w 6100546"/>
              <a:gd name="connsiteY352" fmla="*/ 3865651 h 5950684"/>
              <a:gd name="connsiteX353" fmla="*/ 5095798 w 6100546"/>
              <a:gd name="connsiteY353" fmla="*/ 3865651 h 5950684"/>
              <a:gd name="connsiteX354" fmla="*/ 5094859 w 6100546"/>
              <a:gd name="connsiteY354" fmla="*/ 3869408 h 5950684"/>
              <a:gd name="connsiteX355" fmla="*/ 5094858 w 6100546"/>
              <a:gd name="connsiteY355" fmla="*/ 3865651 h 5950684"/>
              <a:gd name="connsiteX356" fmla="*/ 5086263 w 6100546"/>
              <a:gd name="connsiteY356" fmla="*/ 3834519 h 5950684"/>
              <a:gd name="connsiteX357" fmla="*/ 5077511 w 6100546"/>
              <a:gd name="connsiteY357" fmla="*/ 3856911 h 5950684"/>
              <a:gd name="connsiteX358" fmla="*/ 5055074 w 6100546"/>
              <a:gd name="connsiteY358" fmla="*/ 3899992 h 5950684"/>
              <a:gd name="connsiteX359" fmla="*/ 5061955 w 6100546"/>
              <a:gd name="connsiteY359" fmla="*/ 3902284 h 5950684"/>
              <a:gd name="connsiteX360" fmla="*/ 5064776 w 6100546"/>
              <a:gd name="connsiteY360" fmla="*/ 3910738 h 5950684"/>
              <a:gd name="connsiteX361" fmla="*/ 5083577 w 6100546"/>
              <a:gd name="connsiteY361" fmla="*/ 3891952 h 5950684"/>
              <a:gd name="connsiteX362" fmla="*/ 5079818 w 6100546"/>
              <a:gd name="connsiteY362" fmla="*/ 3899465 h 5950684"/>
              <a:gd name="connsiteX363" fmla="*/ 5076056 w 6100546"/>
              <a:gd name="connsiteY363" fmla="*/ 3906981 h 5950684"/>
              <a:gd name="connsiteX364" fmla="*/ 5079817 w 6100546"/>
              <a:gd name="connsiteY364" fmla="*/ 3903223 h 5950684"/>
              <a:gd name="connsiteX365" fmla="*/ 5083577 w 6100546"/>
              <a:gd name="connsiteY365" fmla="*/ 3895709 h 5950684"/>
              <a:gd name="connsiteX366" fmla="*/ 5087337 w 6100546"/>
              <a:gd name="connsiteY366" fmla="*/ 3891952 h 5950684"/>
              <a:gd name="connsiteX367" fmla="*/ 5098618 w 6100546"/>
              <a:gd name="connsiteY367" fmla="*/ 3873165 h 5950684"/>
              <a:gd name="connsiteX368" fmla="*/ 5098618 w 6100546"/>
              <a:gd name="connsiteY368" fmla="*/ 3869408 h 5950684"/>
              <a:gd name="connsiteX369" fmla="*/ 5098618 w 6100546"/>
              <a:gd name="connsiteY369" fmla="*/ 3865651 h 5950684"/>
              <a:gd name="connsiteX370" fmla="*/ 5095798 w 6100546"/>
              <a:gd name="connsiteY370" fmla="*/ 3865651 h 5950684"/>
              <a:gd name="connsiteX371" fmla="*/ 5096738 w 6100546"/>
              <a:gd name="connsiteY371" fmla="*/ 3861893 h 5950684"/>
              <a:gd name="connsiteX372" fmla="*/ 5098619 w 6100546"/>
              <a:gd name="connsiteY372" fmla="*/ 3854378 h 5950684"/>
              <a:gd name="connsiteX373" fmla="*/ 5079817 w 6100546"/>
              <a:gd name="connsiteY373" fmla="*/ 3865651 h 5950684"/>
              <a:gd name="connsiteX374" fmla="*/ 5087337 w 6100546"/>
              <a:gd name="connsiteY374" fmla="*/ 3835593 h 5950684"/>
              <a:gd name="connsiteX375" fmla="*/ 5087338 w 6100546"/>
              <a:gd name="connsiteY375" fmla="*/ 3831769 h 5950684"/>
              <a:gd name="connsiteX376" fmla="*/ 5087312 w 6100546"/>
              <a:gd name="connsiteY376" fmla="*/ 3831835 h 5950684"/>
              <a:gd name="connsiteX377" fmla="*/ 5087338 w 6100546"/>
              <a:gd name="connsiteY377" fmla="*/ 3831835 h 5950684"/>
              <a:gd name="connsiteX378" fmla="*/ 5111256 w 6100546"/>
              <a:gd name="connsiteY378" fmla="*/ 3770575 h 5950684"/>
              <a:gd name="connsiteX379" fmla="*/ 5101814 w 6100546"/>
              <a:gd name="connsiteY379" fmla="*/ 3794734 h 5950684"/>
              <a:gd name="connsiteX380" fmla="*/ 5107079 w 6100546"/>
              <a:gd name="connsiteY380" fmla="*/ 3785338 h 5950684"/>
              <a:gd name="connsiteX381" fmla="*/ 5111662 w 6100546"/>
              <a:gd name="connsiteY381" fmla="*/ 3772481 h 5950684"/>
              <a:gd name="connsiteX382" fmla="*/ 5166304 w 6100546"/>
              <a:gd name="connsiteY382" fmla="*/ 3610155 h 5950684"/>
              <a:gd name="connsiteX383" fmla="*/ 5164875 w 6100546"/>
              <a:gd name="connsiteY383" fmla="*/ 3613317 h 5950684"/>
              <a:gd name="connsiteX384" fmla="*/ 5144504 w 6100546"/>
              <a:gd name="connsiteY384" fmla="*/ 3685511 h 5950684"/>
              <a:gd name="connsiteX385" fmla="*/ 5126538 w 6100546"/>
              <a:gd name="connsiteY385" fmla="*/ 3731477 h 5950684"/>
              <a:gd name="connsiteX386" fmla="*/ 5130581 w 6100546"/>
              <a:gd name="connsiteY386" fmla="*/ 3727100 h 5950684"/>
              <a:gd name="connsiteX387" fmla="*/ 5147503 w 6100546"/>
              <a:gd name="connsiteY387" fmla="*/ 3689057 h 5950684"/>
              <a:gd name="connsiteX388" fmla="*/ 5166304 w 6100546"/>
              <a:gd name="connsiteY388" fmla="*/ 3610155 h 5950684"/>
              <a:gd name="connsiteX389" fmla="*/ 5563088 w 6100546"/>
              <a:gd name="connsiteY389" fmla="*/ 3368234 h 5950684"/>
              <a:gd name="connsiteX390" fmla="*/ 5563088 w 6100546"/>
              <a:gd name="connsiteY390" fmla="*/ 3372841 h 5950684"/>
              <a:gd name="connsiteX391" fmla="*/ 5562808 w 6100546"/>
              <a:gd name="connsiteY391" fmla="*/ 3372560 h 5950684"/>
              <a:gd name="connsiteX392" fmla="*/ 5558482 w 6100546"/>
              <a:gd name="connsiteY392" fmla="*/ 3363628 h 5950684"/>
              <a:gd name="connsiteX393" fmla="*/ 5558699 w 6100546"/>
              <a:gd name="connsiteY393" fmla="*/ 3363629 h 5950684"/>
              <a:gd name="connsiteX394" fmla="*/ 5558482 w 6100546"/>
              <a:gd name="connsiteY394" fmla="*/ 3368235 h 5950684"/>
              <a:gd name="connsiteX395" fmla="*/ 5558482 w 6100546"/>
              <a:gd name="connsiteY395" fmla="*/ 3363628 h 5950684"/>
              <a:gd name="connsiteX396" fmla="*/ 5549271 w 6100546"/>
              <a:gd name="connsiteY396" fmla="*/ 3147162 h 5950684"/>
              <a:gd name="connsiteX397" fmla="*/ 5553877 w 6100546"/>
              <a:gd name="connsiteY397" fmla="*/ 3151767 h 5950684"/>
              <a:gd name="connsiteX398" fmla="*/ 5549271 w 6100546"/>
              <a:gd name="connsiteY398" fmla="*/ 3151767 h 5950684"/>
              <a:gd name="connsiteX399" fmla="*/ 5549271 w 6100546"/>
              <a:gd name="connsiteY399" fmla="*/ 3147162 h 5950684"/>
              <a:gd name="connsiteX400" fmla="*/ 5558482 w 6100546"/>
              <a:gd name="connsiteY400" fmla="*/ 3096499 h 5950684"/>
              <a:gd name="connsiteX401" fmla="*/ 5563088 w 6100546"/>
              <a:gd name="connsiteY401" fmla="*/ 3179401 h 5950684"/>
              <a:gd name="connsiteX402" fmla="*/ 5576905 w 6100546"/>
              <a:gd name="connsiteY402" fmla="*/ 3216247 h 5950684"/>
              <a:gd name="connsiteX403" fmla="*/ 5581511 w 6100546"/>
              <a:gd name="connsiteY403" fmla="*/ 3262304 h 5950684"/>
              <a:gd name="connsiteX404" fmla="*/ 5572300 w 6100546"/>
              <a:gd name="connsiteY404" fmla="*/ 3340601 h 5950684"/>
              <a:gd name="connsiteX405" fmla="*/ 5567693 w 6100546"/>
              <a:gd name="connsiteY405" fmla="*/ 3335995 h 5950684"/>
              <a:gd name="connsiteX406" fmla="*/ 5567694 w 6100546"/>
              <a:gd name="connsiteY406" fmla="*/ 3340601 h 5950684"/>
              <a:gd name="connsiteX407" fmla="*/ 5563088 w 6100546"/>
              <a:gd name="connsiteY407" fmla="*/ 3359023 h 5950684"/>
              <a:gd name="connsiteX408" fmla="*/ 5563088 w 6100546"/>
              <a:gd name="connsiteY408" fmla="*/ 3363629 h 5950684"/>
              <a:gd name="connsiteX409" fmla="*/ 5558699 w 6100546"/>
              <a:gd name="connsiteY409" fmla="*/ 3363629 h 5950684"/>
              <a:gd name="connsiteX410" fmla="*/ 5559058 w 6100546"/>
              <a:gd name="connsiteY410" fmla="*/ 3356073 h 5950684"/>
              <a:gd name="connsiteX411" fmla="*/ 5553877 w 6100546"/>
              <a:gd name="connsiteY411" fmla="*/ 3335994 h 5950684"/>
              <a:gd name="connsiteX412" fmla="*/ 5558482 w 6100546"/>
              <a:gd name="connsiteY412" fmla="*/ 3331389 h 5950684"/>
              <a:gd name="connsiteX413" fmla="*/ 5558482 w 6100546"/>
              <a:gd name="connsiteY413" fmla="*/ 3326784 h 5950684"/>
              <a:gd name="connsiteX414" fmla="*/ 5563088 w 6100546"/>
              <a:gd name="connsiteY414" fmla="*/ 3322178 h 5950684"/>
              <a:gd name="connsiteX415" fmla="*/ 5563088 w 6100546"/>
              <a:gd name="connsiteY415" fmla="*/ 3317572 h 5950684"/>
              <a:gd name="connsiteX416" fmla="*/ 5558482 w 6100546"/>
              <a:gd name="connsiteY416" fmla="*/ 3317572 h 5950684"/>
              <a:gd name="connsiteX417" fmla="*/ 5553877 w 6100546"/>
              <a:gd name="connsiteY417" fmla="*/ 3280727 h 5950684"/>
              <a:gd name="connsiteX418" fmla="*/ 5558482 w 6100546"/>
              <a:gd name="connsiteY418" fmla="*/ 3280727 h 5950684"/>
              <a:gd name="connsiteX419" fmla="*/ 5558482 w 6100546"/>
              <a:gd name="connsiteY419" fmla="*/ 3271514 h 5950684"/>
              <a:gd name="connsiteX420" fmla="*/ 5558482 w 6100546"/>
              <a:gd name="connsiteY420" fmla="*/ 3266910 h 5950684"/>
              <a:gd name="connsiteX421" fmla="*/ 5563088 w 6100546"/>
              <a:gd name="connsiteY421" fmla="*/ 3220853 h 5950684"/>
              <a:gd name="connsiteX422" fmla="*/ 5558482 w 6100546"/>
              <a:gd name="connsiteY422" fmla="*/ 3220852 h 5950684"/>
              <a:gd name="connsiteX423" fmla="*/ 5563088 w 6100546"/>
              <a:gd name="connsiteY423" fmla="*/ 3216247 h 5950684"/>
              <a:gd name="connsiteX424" fmla="*/ 5558481 w 6100546"/>
              <a:gd name="connsiteY424" fmla="*/ 3211641 h 5950684"/>
              <a:gd name="connsiteX425" fmla="*/ 5558482 w 6100546"/>
              <a:gd name="connsiteY425" fmla="*/ 3184007 h 5950684"/>
              <a:gd name="connsiteX426" fmla="*/ 5553877 w 6100546"/>
              <a:gd name="connsiteY426" fmla="*/ 3170190 h 5950684"/>
              <a:gd name="connsiteX427" fmla="*/ 5558482 w 6100546"/>
              <a:gd name="connsiteY427" fmla="*/ 3165584 h 5950684"/>
              <a:gd name="connsiteX428" fmla="*/ 5549271 w 6100546"/>
              <a:gd name="connsiteY428" fmla="*/ 3160978 h 5950684"/>
              <a:gd name="connsiteX429" fmla="*/ 5553877 w 6100546"/>
              <a:gd name="connsiteY429" fmla="*/ 3160979 h 5950684"/>
              <a:gd name="connsiteX430" fmla="*/ 5553877 w 6100546"/>
              <a:gd name="connsiteY430" fmla="*/ 3156373 h 5950684"/>
              <a:gd name="connsiteX431" fmla="*/ 5553877 w 6100546"/>
              <a:gd name="connsiteY431" fmla="*/ 3151767 h 5950684"/>
              <a:gd name="connsiteX432" fmla="*/ 5553876 w 6100546"/>
              <a:gd name="connsiteY432" fmla="*/ 3147162 h 5950684"/>
              <a:gd name="connsiteX433" fmla="*/ 5553877 w 6100546"/>
              <a:gd name="connsiteY433" fmla="*/ 3142555 h 5950684"/>
              <a:gd name="connsiteX434" fmla="*/ 5558482 w 6100546"/>
              <a:gd name="connsiteY434" fmla="*/ 3133345 h 5950684"/>
              <a:gd name="connsiteX435" fmla="*/ 5553877 w 6100546"/>
              <a:gd name="connsiteY435" fmla="*/ 3124133 h 5950684"/>
              <a:gd name="connsiteX436" fmla="*/ 5558482 w 6100546"/>
              <a:gd name="connsiteY436" fmla="*/ 3096499 h 5950684"/>
              <a:gd name="connsiteX437" fmla="*/ 5068728 w 6100546"/>
              <a:gd name="connsiteY437" fmla="*/ 3006335 h 5950684"/>
              <a:gd name="connsiteX438" fmla="*/ 5058833 w 6100546"/>
              <a:gd name="connsiteY438" fmla="*/ 3029380 h 5950684"/>
              <a:gd name="connsiteX439" fmla="*/ 5000270 w 6100546"/>
              <a:gd name="connsiteY439" fmla="*/ 3499100 h 5950684"/>
              <a:gd name="connsiteX440" fmla="*/ 4997351 w 6100546"/>
              <a:gd name="connsiteY440" fmla="*/ 3517113 h 5950684"/>
              <a:gd name="connsiteX441" fmla="*/ 4981162 w 6100546"/>
              <a:gd name="connsiteY441" fmla="*/ 3526341 h 5950684"/>
              <a:gd name="connsiteX442" fmla="*/ 4973470 w 6100546"/>
              <a:gd name="connsiteY442" fmla="*/ 3509454 h 5950684"/>
              <a:gd name="connsiteX443" fmla="*/ 4994080 w 6100546"/>
              <a:gd name="connsiteY443" fmla="*/ 3417719 h 5950684"/>
              <a:gd name="connsiteX444" fmla="*/ 4999041 w 6100546"/>
              <a:gd name="connsiteY444" fmla="*/ 3383157 h 5950684"/>
              <a:gd name="connsiteX445" fmla="*/ 4959247 w 6100546"/>
              <a:gd name="connsiteY445" fmla="*/ 3530345 h 5950684"/>
              <a:gd name="connsiteX446" fmla="*/ 4603718 w 6100546"/>
              <a:gd name="connsiteY446" fmla="*/ 4168087 h 5950684"/>
              <a:gd name="connsiteX447" fmla="*/ 4567122 w 6100546"/>
              <a:gd name="connsiteY447" fmla="*/ 4208352 h 5950684"/>
              <a:gd name="connsiteX448" fmla="*/ 4565188 w 6100546"/>
              <a:gd name="connsiteY448" fmla="*/ 4210970 h 5950684"/>
              <a:gd name="connsiteX449" fmla="*/ 4548960 w 6100546"/>
              <a:gd name="connsiteY449" fmla="*/ 4239107 h 5950684"/>
              <a:gd name="connsiteX450" fmla="*/ 4482714 w 6100546"/>
              <a:gd name="connsiteY450" fmla="*/ 4307523 h 5950684"/>
              <a:gd name="connsiteX451" fmla="*/ 4381549 w 6100546"/>
              <a:gd name="connsiteY451" fmla="*/ 4420470 h 5950684"/>
              <a:gd name="connsiteX452" fmla="*/ 3998990 w 6100546"/>
              <a:gd name="connsiteY452" fmla="*/ 4731903 h 5950684"/>
              <a:gd name="connsiteX453" fmla="*/ 4162929 w 6100546"/>
              <a:gd name="connsiteY453" fmla="*/ 4629423 h 5950684"/>
              <a:gd name="connsiteX454" fmla="*/ 4314038 w 6100546"/>
              <a:gd name="connsiteY454" fmla="*/ 4523195 h 5950684"/>
              <a:gd name="connsiteX455" fmla="*/ 4461229 w 6100546"/>
              <a:gd name="connsiteY455" fmla="*/ 4385990 h 5950684"/>
              <a:gd name="connsiteX456" fmla="*/ 4543929 w 6100546"/>
              <a:gd name="connsiteY456" fmla="*/ 4303907 h 5950684"/>
              <a:gd name="connsiteX457" fmla="*/ 4549932 w 6100546"/>
              <a:gd name="connsiteY457" fmla="*/ 4295415 h 5950684"/>
              <a:gd name="connsiteX458" fmla="*/ 4553788 w 6100546"/>
              <a:gd name="connsiteY458" fmla="*/ 4295289 h 5950684"/>
              <a:gd name="connsiteX459" fmla="*/ 4594816 w 6100546"/>
              <a:gd name="connsiteY459" fmla="*/ 4249177 h 5950684"/>
              <a:gd name="connsiteX460" fmla="*/ 4560743 w 6100546"/>
              <a:gd name="connsiteY460" fmla="*/ 4296407 h 5950684"/>
              <a:gd name="connsiteX461" fmla="*/ 4566959 w 6100546"/>
              <a:gd name="connsiteY461" fmla="*/ 4303903 h 5950684"/>
              <a:gd name="connsiteX462" fmla="*/ 4565620 w 6100546"/>
              <a:gd name="connsiteY462" fmla="*/ 4315411 h 5950684"/>
              <a:gd name="connsiteX463" fmla="*/ 4534555 w 6100546"/>
              <a:gd name="connsiteY463" fmla="*/ 4359170 h 5950684"/>
              <a:gd name="connsiteX464" fmla="*/ 4425298 w 6100546"/>
              <a:gd name="connsiteY464" fmla="*/ 4466921 h 5950684"/>
              <a:gd name="connsiteX465" fmla="*/ 4375776 w 6100546"/>
              <a:gd name="connsiteY465" fmla="*/ 4510682 h 5950684"/>
              <a:gd name="connsiteX466" fmla="*/ 4374550 w 6100546"/>
              <a:gd name="connsiteY466" fmla="*/ 4511943 h 5950684"/>
              <a:gd name="connsiteX467" fmla="*/ 4371382 w 6100546"/>
              <a:gd name="connsiteY467" fmla="*/ 4514565 h 5950684"/>
              <a:gd name="connsiteX468" fmla="*/ 4367311 w 6100546"/>
              <a:gd name="connsiteY468" fmla="*/ 4518163 h 5950684"/>
              <a:gd name="connsiteX469" fmla="*/ 4365470 w 6100546"/>
              <a:gd name="connsiteY469" fmla="*/ 4519459 h 5950684"/>
              <a:gd name="connsiteX470" fmla="*/ 4309464 w 6100546"/>
              <a:gd name="connsiteY470" fmla="*/ 4565818 h 5950684"/>
              <a:gd name="connsiteX471" fmla="*/ 4313091 w 6100546"/>
              <a:gd name="connsiteY471" fmla="*/ 4567406 h 5950684"/>
              <a:gd name="connsiteX472" fmla="*/ 4322772 w 6100546"/>
              <a:gd name="connsiteY472" fmla="*/ 4566877 h 5950684"/>
              <a:gd name="connsiteX473" fmla="*/ 4327321 w 6100546"/>
              <a:gd name="connsiteY473" fmla="*/ 4566813 h 5950684"/>
              <a:gd name="connsiteX474" fmla="*/ 4408688 w 6100546"/>
              <a:gd name="connsiteY474" fmla="*/ 4507942 h 5950684"/>
              <a:gd name="connsiteX475" fmla="*/ 4577446 w 6100546"/>
              <a:gd name="connsiteY475" fmla="*/ 4352526 h 5950684"/>
              <a:gd name="connsiteX476" fmla="*/ 4596277 w 6100546"/>
              <a:gd name="connsiteY476" fmla="*/ 4333784 h 5950684"/>
              <a:gd name="connsiteX477" fmla="*/ 4609844 w 6100546"/>
              <a:gd name="connsiteY477" fmla="*/ 4318799 h 5950684"/>
              <a:gd name="connsiteX478" fmla="*/ 4613420 w 6100546"/>
              <a:gd name="connsiteY478" fmla="*/ 4317092 h 5950684"/>
              <a:gd name="connsiteX479" fmla="*/ 4776168 w 6100546"/>
              <a:gd name="connsiteY479" fmla="*/ 4119497 h 5950684"/>
              <a:gd name="connsiteX480" fmla="*/ 4919463 w 6100546"/>
              <a:gd name="connsiteY480" fmla="*/ 3885520 h 5950684"/>
              <a:gd name="connsiteX481" fmla="*/ 4974580 w 6100546"/>
              <a:gd name="connsiteY481" fmla="*/ 3759962 h 5950684"/>
              <a:gd name="connsiteX482" fmla="*/ 5016577 w 6100546"/>
              <a:gd name="connsiteY482" fmla="*/ 3621898 h 5950684"/>
              <a:gd name="connsiteX483" fmla="*/ 5050373 w 6100546"/>
              <a:gd name="connsiteY483" fmla="*/ 3470717 h 5950684"/>
              <a:gd name="connsiteX484" fmla="*/ 5050174 w 6100546"/>
              <a:gd name="connsiteY484" fmla="*/ 3392950 h 5950684"/>
              <a:gd name="connsiteX485" fmla="*/ 5049991 w 6100546"/>
              <a:gd name="connsiteY485" fmla="*/ 3335568 h 5950684"/>
              <a:gd name="connsiteX486" fmla="*/ 5075584 w 6100546"/>
              <a:gd name="connsiteY486" fmla="*/ 3025457 h 5950684"/>
              <a:gd name="connsiteX487" fmla="*/ 5068728 w 6100546"/>
              <a:gd name="connsiteY487" fmla="*/ 3006335 h 5950684"/>
              <a:gd name="connsiteX488" fmla="*/ 5512425 w 6100546"/>
              <a:gd name="connsiteY488" fmla="*/ 2769494 h 5950684"/>
              <a:gd name="connsiteX489" fmla="*/ 5517031 w 6100546"/>
              <a:gd name="connsiteY489" fmla="*/ 2783312 h 5950684"/>
              <a:gd name="connsiteX490" fmla="*/ 5517031 w 6100546"/>
              <a:gd name="connsiteY490" fmla="*/ 2787918 h 5950684"/>
              <a:gd name="connsiteX491" fmla="*/ 5517031 w 6100546"/>
              <a:gd name="connsiteY491" fmla="*/ 2792523 h 5950684"/>
              <a:gd name="connsiteX492" fmla="*/ 5517031 w 6100546"/>
              <a:gd name="connsiteY492" fmla="*/ 2797129 h 5950684"/>
              <a:gd name="connsiteX493" fmla="*/ 5512425 w 6100546"/>
              <a:gd name="connsiteY493" fmla="*/ 2787918 h 5950684"/>
              <a:gd name="connsiteX494" fmla="*/ 5512425 w 6100546"/>
              <a:gd name="connsiteY494" fmla="*/ 2769494 h 5950684"/>
              <a:gd name="connsiteX495" fmla="*/ 73605 w 6100546"/>
              <a:gd name="connsiteY495" fmla="*/ 2372526 h 5950684"/>
              <a:gd name="connsiteX496" fmla="*/ 75172 w 6100546"/>
              <a:gd name="connsiteY496" fmla="*/ 2375941 h 5950684"/>
              <a:gd name="connsiteX497" fmla="*/ 76739 w 6100546"/>
              <a:gd name="connsiteY497" fmla="*/ 2379355 h 5950684"/>
              <a:gd name="connsiteX498" fmla="*/ 71754 w 6100546"/>
              <a:gd name="connsiteY498" fmla="*/ 2377508 h 5950684"/>
              <a:gd name="connsiteX499" fmla="*/ 73605 w 6100546"/>
              <a:gd name="connsiteY499" fmla="*/ 2372526 h 5950684"/>
              <a:gd name="connsiteX500" fmla="*/ 254147 w 6100546"/>
              <a:gd name="connsiteY500" fmla="*/ 1810170 h 5950684"/>
              <a:gd name="connsiteX501" fmla="*/ 184092 w 6100546"/>
              <a:gd name="connsiteY501" fmla="*/ 1991128 h 5950684"/>
              <a:gd name="connsiteX502" fmla="*/ 183239 w 6100546"/>
              <a:gd name="connsiteY502" fmla="*/ 2016322 h 5950684"/>
              <a:gd name="connsiteX503" fmla="*/ 159744 w 6100546"/>
              <a:gd name="connsiteY503" fmla="*/ 2064306 h 5950684"/>
              <a:gd name="connsiteX504" fmla="*/ 154906 w 6100546"/>
              <a:gd name="connsiteY504" fmla="*/ 2107865 h 5950684"/>
              <a:gd name="connsiteX505" fmla="*/ 127993 w 6100546"/>
              <a:gd name="connsiteY505" fmla="*/ 2157417 h 5950684"/>
              <a:gd name="connsiteX506" fmla="*/ 118024 w 6100546"/>
              <a:gd name="connsiteY506" fmla="*/ 2153722 h 5950684"/>
              <a:gd name="connsiteX507" fmla="*/ 106633 w 6100546"/>
              <a:gd name="connsiteY507" fmla="*/ 2192019 h 5950684"/>
              <a:gd name="connsiteX508" fmla="*/ 110051 w 6100546"/>
              <a:gd name="connsiteY508" fmla="*/ 2190451 h 5950684"/>
              <a:gd name="connsiteX509" fmla="*/ 111902 w 6100546"/>
              <a:gd name="connsiteY509" fmla="*/ 2185468 h 5950684"/>
              <a:gd name="connsiteX510" fmla="*/ 113469 w 6100546"/>
              <a:gd name="connsiteY510" fmla="*/ 2188883 h 5950684"/>
              <a:gd name="connsiteX511" fmla="*/ 122155 w 6100546"/>
              <a:gd name="connsiteY511" fmla="*/ 2180764 h 5950684"/>
              <a:gd name="connsiteX512" fmla="*/ 114466 w 6100546"/>
              <a:gd name="connsiteY512" fmla="*/ 2209094 h 5950684"/>
              <a:gd name="connsiteX513" fmla="*/ 116033 w 6100546"/>
              <a:gd name="connsiteY513" fmla="*/ 2212509 h 5950684"/>
              <a:gd name="connsiteX514" fmla="*/ 112616 w 6100546"/>
              <a:gd name="connsiteY514" fmla="*/ 2214078 h 5950684"/>
              <a:gd name="connsiteX515" fmla="*/ 112331 w 6100546"/>
              <a:gd name="connsiteY515" fmla="*/ 2222475 h 5950684"/>
              <a:gd name="connsiteX516" fmla="*/ 108913 w 6100546"/>
              <a:gd name="connsiteY516" fmla="*/ 2224043 h 5950684"/>
              <a:gd name="connsiteX517" fmla="*/ 103791 w 6100546"/>
              <a:gd name="connsiteY517" fmla="*/ 2276000 h 5950684"/>
              <a:gd name="connsiteX518" fmla="*/ 83997 w 6100546"/>
              <a:gd name="connsiteY518" fmla="*/ 2314018 h 5950684"/>
              <a:gd name="connsiteX519" fmla="*/ 82146 w 6100546"/>
              <a:gd name="connsiteY519" fmla="*/ 2319001 h 5950684"/>
              <a:gd name="connsiteX520" fmla="*/ 78444 w 6100546"/>
              <a:gd name="connsiteY520" fmla="*/ 2328967 h 5950684"/>
              <a:gd name="connsiteX521" fmla="*/ 76878 w 6100546"/>
              <a:gd name="connsiteY521" fmla="*/ 2325552 h 5950684"/>
              <a:gd name="connsiteX522" fmla="*/ 78729 w 6100546"/>
              <a:gd name="connsiteY522" fmla="*/ 2320569 h 5950684"/>
              <a:gd name="connsiteX523" fmla="*/ 77162 w 6100546"/>
              <a:gd name="connsiteY523" fmla="*/ 2317154 h 5950684"/>
              <a:gd name="connsiteX524" fmla="*/ 74458 w 6100546"/>
              <a:gd name="connsiteY524" fmla="*/ 2347331 h 5950684"/>
              <a:gd name="connsiteX525" fmla="*/ 76309 w 6100546"/>
              <a:gd name="connsiteY525" fmla="*/ 2342348 h 5950684"/>
              <a:gd name="connsiteX526" fmla="*/ 77877 w 6100546"/>
              <a:gd name="connsiteY526" fmla="*/ 2345763 h 5950684"/>
              <a:gd name="connsiteX527" fmla="*/ 79443 w 6100546"/>
              <a:gd name="connsiteY527" fmla="*/ 2349178 h 5950684"/>
              <a:gd name="connsiteX528" fmla="*/ 84712 w 6100546"/>
              <a:gd name="connsiteY528" fmla="*/ 2342626 h 5950684"/>
              <a:gd name="connsiteX529" fmla="*/ 75457 w 6100546"/>
              <a:gd name="connsiteY529" fmla="*/ 2367543 h 5950684"/>
              <a:gd name="connsiteX530" fmla="*/ 73605 w 6100546"/>
              <a:gd name="connsiteY530" fmla="*/ 2372526 h 5950684"/>
              <a:gd name="connsiteX531" fmla="*/ 48121 w 6100546"/>
              <a:gd name="connsiteY531" fmla="*/ 2479296 h 5950684"/>
              <a:gd name="connsiteX532" fmla="*/ 46270 w 6100546"/>
              <a:gd name="connsiteY532" fmla="*/ 2484279 h 5950684"/>
              <a:gd name="connsiteX533" fmla="*/ 45985 w 6100546"/>
              <a:gd name="connsiteY533" fmla="*/ 2492677 h 5950684"/>
              <a:gd name="connsiteX534" fmla="*/ 44419 w 6100546"/>
              <a:gd name="connsiteY534" fmla="*/ 2489262 h 5950684"/>
              <a:gd name="connsiteX535" fmla="*/ 49832 w 6100546"/>
              <a:gd name="connsiteY535" fmla="*/ 2528117 h 5950684"/>
              <a:gd name="connsiteX536" fmla="*/ 50117 w 6100546"/>
              <a:gd name="connsiteY536" fmla="*/ 2519718 h 5950684"/>
              <a:gd name="connsiteX537" fmla="*/ 53535 w 6100546"/>
              <a:gd name="connsiteY537" fmla="*/ 2518151 h 5950684"/>
              <a:gd name="connsiteX538" fmla="*/ 53251 w 6100546"/>
              <a:gd name="connsiteY538" fmla="*/ 2526549 h 5950684"/>
              <a:gd name="connsiteX539" fmla="*/ 53821 w 6100546"/>
              <a:gd name="connsiteY539" fmla="*/ 2527790 h 5950684"/>
              <a:gd name="connsiteX540" fmla="*/ 53340 w 6100546"/>
              <a:gd name="connsiteY540" fmla="*/ 2530125 h 5950684"/>
              <a:gd name="connsiteX541" fmla="*/ 52967 w 6100546"/>
              <a:gd name="connsiteY541" fmla="*/ 2534947 h 5950684"/>
              <a:gd name="connsiteX542" fmla="*/ 54818 w 6100546"/>
              <a:gd name="connsiteY542" fmla="*/ 2529963 h 5950684"/>
              <a:gd name="connsiteX543" fmla="*/ 53821 w 6100546"/>
              <a:gd name="connsiteY543" fmla="*/ 2527790 h 5950684"/>
              <a:gd name="connsiteX544" fmla="*/ 55102 w 6100546"/>
              <a:gd name="connsiteY544" fmla="*/ 2521565 h 5950684"/>
              <a:gd name="connsiteX545" fmla="*/ 49417 w 6100546"/>
              <a:gd name="connsiteY545" fmla="*/ 2689527 h 5950684"/>
              <a:gd name="connsiteX546" fmla="*/ 43579 w 6100546"/>
              <a:gd name="connsiteY546" fmla="*/ 2712875 h 5950684"/>
              <a:gd name="connsiteX547" fmla="*/ 50130 w 6100546"/>
              <a:gd name="connsiteY547" fmla="*/ 2718137 h 5950684"/>
              <a:gd name="connsiteX548" fmla="*/ 48279 w 6100546"/>
              <a:gd name="connsiteY548" fmla="*/ 2723120 h 5950684"/>
              <a:gd name="connsiteX549" fmla="*/ 47995 w 6100546"/>
              <a:gd name="connsiteY549" fmla="*/ 2731518 h 5950684"/>
              <a:gd name="connsiteX550" fmla="*/ 40453 w 6100546"/>
              <a:gd name="connsiteY550" fmla="*/ 2805254 h 5950684"/>
              <a:gd name="connsiteX551" fmla="*/ 42303 w 6100546"/>
              <a:gd name="connsiteY551" fmla="*/ 2800271 h 5950684"/>
              <a:gd name="connsiteX552" fmla="*/ 47288 w 6100546"/>
              <a:gd name="connsiteY552" fmla="*/ 2802118 h 5950684"/>
              <a:gd name="connsiteX553" fmla="*/ 45437 w 6100546"/>
              <a:gd name="connsiteY553" fmla="*/ 2807101 h 5950684"/>
              <a:gd name="connsiteX554" fmla="*/ 47003 w 6100546"/>
              <a:gd name="connsiteY554" fmla="*/ 2810516 h 5950684"/>
              <a:gd name="connsiteX555" fmla="*/ 41312 w 6100546"/>
              <a:gd name="connsiteY555" fmla="*/ 2879269 h 5950684"/>
              <a:gd name="connsiteX556" fmla="*/ 48154 w 6100546"/>
              <a:gd name="connsiteY556" fmla="*/ 2975342 h 5950684"/>
              <a:gd name="connsiteX557" fmla="*/ 32341 w 6100546"/>
              <a:gd name="connsiteY557" fmla="*/ 2895787 h 5950684"/>
              <a:gd name="connsiteX558" fmla="*/ 39599 w 6100546"/>
              <a:gd name="connsiteY558" fmla="*/ 2830448 h 5950684"/>
              <a:gd name="connsiteX559" fmla="*/ 34615 w 6100546"/>
              <a:gd name="connsiteY559" fmla="*/ 2828601 h 5950684"/>
              <a:gd name="connsiteX560" fmla="*/ 36750 w 6100546"/>
              <a:gd name="connsiteY560" fmla="*/ 2815220 h 5950684"/>
              <a:gd name="connsiteX561" fmla="*/ 38601 w 6100546"/>
              <a:gd name="connsiteY561" fmla="*/ 2810237 h 5950684"/>
              <a:gd name="connsiteX562" fmla="*/ 35183 w 6100546"/>
              <a:gd name="connsiteY562" fmla="*/ 2811805 h 5950684"/>
              <a:gd name="connsiteX563" fmla="*/ 32189 w 6100546"/>
              <a:gd name="connsiteY563" fmla="*/ 2751171 h 5950684"/>
              <a:gd name="connsiteX564" fmla="*/ 30622 w 6100546"/>
              <a:gd name="connsiteY564" fmla="*/ 2747756 h 5950684"/>
              <a:gd name="connsiteX565" fmla="*/ 29055 w 6100546"/>
              <a:gd name="connsiteY565" fmla="*/ 2744342 h 5950684"/>
              <a:gd name="connsiteX566" fmla="*/ 27489 w 6100546"/>
              <a:gd name="connsiteY566" fmla="*/ 2740926 h 5950684"/>
              <a:gd name="connsiteX567" fmla="*/ 30906 w 6100546"/>
              <a:gd name="connsiteY567" fmla="*/ 2739359 h 5950684"/>
              <a:gd name="connsiteX568" fmla="*/ 25922 w 6100546"/>
              <a:gd name="connsiteY568" fmla="*/ 2737511 h 5950684"/>
              <a:gd name="connsiteX569" fmla="*/ 20223 w 6100546"/>
              <a:gd name="connsiteY569" fmla="*/ 2707055 h 5950684"/>
              <a:gd name="connsiteX570" fmla="*/ 7834 w 6100546"/>
              <a:gd name="connsiteY570" fmla="*/ 2725140 h 5950684"/>
              <a:gd name="connsiteX571" fmla="*/ 6410 w 6100546"/>
              <a:gd name="connsiteY571" fmla="*/ 2717526 h 5950684"/>
              <a:gd name="connsiteX572" fmla="*/ 5697 w 6100546"/>
              <a:gd name="connsiteY572" fmla="*/ 2713719 h 5950684"/>
              <a:gd name="connsiteX573" fmla="*/ 6552 w 6100546"/>
              <a:gd name="connsiteY573" fmla="*/ 2713327 h 5950684"/>
              <a:gd name="connsiteX574" fmla="*/ 4985 w 6100546"/>
              <a:gd name="connsiteY574" fmla="*/ 2709912 h 5950684"/>
              <a:gd name="connsiteX575" fmla="*/ 5697 w 6100546"/>
              <a:gd name="connsiteY575" fmla="*/ 2713719 h 5950684"/>
              <a:gd name="connsiteX576" fmla="*/ 3134 w 6100546"/>
              <a:gd name="connsiteY576" fmla="*/ 2714895 h 5950684"/>
              <a:gd name="connsiteX577" fmla="*/ 1567 w 6100546"/>
              <a:gd name="connsiteY577" fmla="*/ 2711481 h 5950684"/>
              <a:gd name="connsiteX578" fmla="*/ 0 w 6100546"/>
              <a:gd name="connsiteY578" fmla="*/ 2708065 h 5950684"/>
              <a:gd name="connsiteX579" fmla="*/ 2420 w 6100546"/>
              <a:gd name="connsiteY579" fmla="*/ 2686286 h 5950684"/>
              <a:gd name="connsiteX580" fmla="*/ 4271 w 6100546"/>
              <a:gd name="connsiteY580" fmla="*/ 2681302 h 5950684"/>
              <a:gd name="connsiteX581" fmla="*/ 4556 w 6100546"/>
              <a:gd name="connsiteY581" fmla="*/ 2672905 h 5950684"/>
              <a:gd name="connsiteX582" fmla="*/ 6407 w 6100546"/>
              <a:gd name="connsiteY582" fmla="*/ 2667921 h 5950684"/>
              <a:gd name="connsiteX583" fmla="*/ 6122 w 6100546"/>
              <a:gd name="connsiteY583" fmla="*/ 2676319 h 5950684"/>
              <a:gd name="connsiteX584" fmla="*/ 5838 w 6100546"/>
              <a:gd name="connsiteY584" fmla="*/ 2684717 h 5950684"/>
              <a:gd name="connsiteX585" fmla="*/ 15093 w 6100546"/>
              <a:gd name="connsiteY585" fmla="*/ 2659802 h 5950684"/>
              <a:gd name="connsiteX586" fmla="*/ 30047 w 6100546"/>
              <a:gd name="connsiteY586" fmla="*/ 2665344 h 5950684"/>
              <a:gd name="connsiteX587" fmla="*/ 41001 w 6100546"/>
              <a:gd name="connsiteY587" fmla="*/ 2490831 h 5950684"/>
              <a:gd name="connsiteX588" fmla="*/ 41285 w 6100546"/>
              <a:gd name="connsiteY588" fmla="*/ 2482432 h 5950684"/>
              <a:gd name="connsiteX589" fmla="*/ 43136 w 6100546"/>
              <a:gd name="connsiteY589" fmla="*/ 2477449 h 5950684"/>
              <a:gd name="connsiteX590" fmla="*/ 52246 w 6100546"/>
              <a:gd name="connsiteY590" fmla="*/ 2407128 h 5950684"/>
              <a:gd name="connsiteX591" fmla="*/ 61924 w 6100546"/>
              <a:gd name="connsiteY591" fmla="*/ 2320011 h 5950684"/>
              <a:gd name="connsiteX592" fmla="*/ 83422 w 6100546"/>
              <a:gd name="connsiteY592" fmla="*/ 2231605 h 5950684"/>
              <a:gd name="connsiteX593" fmla="*/ 114745 w 6100546"/>
              <a:gd name="connsiteY593" fmla="*/ 2101486 h 5950684"/>
              <a:gd name="connsiteX594" fmla="*/ 158316 w 6100546"/>
              <a:gd name="connsiteY594" fmla="*/ 2007088 h 5950684"/>
              <a:gd name="connsiteX595" fmla="*/ 152764 w 6100546"/>
              <a:gd name="connsiteY595" fmla="*/ 2022036 h 5950684"/>
              <a:gd name="connsiteX596" fmla="*/ 158032 w 6100546"/>
              <a:gd name="connsiteY596" fmla="*/ 2015486 h 5950684"/>
              <a:gd name="connsiteX597" fmla="*/ 159883 w 6100546"/>
              <a:gd name="connsiteY597" fmla="*/ 2010503 h 5950684"/>
              <a:gd name="connsiteX598" fmla="*/ 159599 w 6100546"/>
              <a:gd name="connsiteY598" fmla="*/ 2018900 h 5950684"/>
              <a:gd name="connsiteX599" fmla="*/ 161166 w 6100546"/>
              <a:gd name="connsiteY599" fmla="*/ 2022315 h 5950684"/>
              <a:gd name="connsiteX600" fmla="*/ 196904 w 6100546"/>
              <a:gd name="connsiteY600" fmla="*/ 1910840 h 5950684"/>
              <a:gd name="connsiteX601" fmla="*/ 254147 w 6100546"/>
              <a:gd name="connsiteY601" fmla="*/ 1810170 h 5950684"/>
              <a:gd name="connsiteX602" fmla="*/ 5255412 w 6100546"/>
              <a:gd name="connsiteY602" fmla="*/ 1808295 h 5950684"/>
              <a:gd name="connsiteX603" fmla="*/ 5262797 w 6100546"/>
              <a:gd name="connsiteY603" fmla="*/ 1822287 h 5950684"/>
              <a:gd name="connsiteX604" fmla="*/ 5259110 w 6100546"/>
              <a:gd name="connsiteY604" fmla="*/ 1811511 h 5950684"/>
              <a:gd name="connsiteX605" fmla="*/ 5254505 w 6100546"/>
              <a:gd name="connsiteY605" fmla="*/ 1612476 h 5950684"/>
              <a:gd name="connsiteX606" fmla="*/ 5259110 w 6100546"/>
              <a:gd name="connsiteY606" fmla="*/ 1618072 h 5950684"/>
              <a:gd name="connsiteX607" fmla="*/ 5254505 w 6100546"/>
              <a:gd name="connsiteY607" fmla="*/ 1613466 h 5950684"/>
              <a:gd name="connsiteX608" fmla="*/ 4839989 w 6100546"/>
              <a:gd name="connsiteY608" fmla="*/ 1198953 h 5950684"/>
              <a:gd name="connsiteX609" fmla="*/ 4844595 w 6100546"/>
              <a:gd name="connsiteY609" fmla="*/ 1198954 h 5950684"/>
              <a:gd name="connsiteX610" fmla="*/ 4844595 w 6100546"/>
              <a:gd name="connsiteY610" fmla="*/ 1203559 h 5950684"/>
              <a:gd name="connsiteX611" fmla="*/ 4839989 w 6100546"/>
              <a:gd name="connsiteY611" fmla="*/ 1198953 h 5950684"/>
              <a:gd name="connsiteX612" fmla="*/ 4844595 w 6100546"/>
              <a:gd name="connsiteY612" fmla="*/ 1175925 h 5950684"/>
              <a:gd name="connsiteX613" fmla="*/ 4849201 w 6100546"/>
              <a:gd name="connsiteY613" fmla="*/ 1180532 h 5950684"/>
              <a:gd name="connsiteX614" fmla="*/ 4844595 w 6100546"/>
              <a:gd name="connsiteY614" fmla="*/ 1180531 h 5950684"/>
              <a:gd name="connsiteX615" fmla="*/ 4844595 w 6100546"/>
              <a:gd name="connsiteY615" fmla="*/ 1175925 h 5950684"/>
              <a:gd name="connsiteX616" fmla="*/ 4717028 w 6100546"/>
              <a:gd name="connsiteY616" fmla="*/ 1104605 h 5950684"/>
              <a:gd name="connsiteX617" fmla="*/ 4848516 w 6100546"/>
              <a:gd name="connsiteY617" fmla="*/ 1235748 h 5950684"/>
              <a:gd name="connsiteX618" fmla="*/ 5042418 w 6100546"/>
              <a:gd name="connsiteY618" fmla="*/ 1463027 h 5950684"/>
              <a:gd name="connsiteX619" fmla="*/ 5209369 w 6100546"/>
              <a:gd name="connsiteY619" fmla="*/ 1721060 h 5950684"/>
              <a:gd name="connsiteX620" fmla="*/ 5245013 w 6100546"/>
              <a:gd name="connsiteY620" fmla="*/ 1788592 h 5950684"/>
              <a:gd name="connsiteX621" fmla="*/ 5251050 w 6100546"/>
              <a:gd name="connsiteY621" fmla="*/ 1795175 h 5950684"/>
              <a:gd name="connsiteX622" fmla="*/ 5282140 w 6100546"/>
              <a:gd name="connsiteY622" fmla="*/ 1843751 h 5950684"/>
              <a:gd name="connsiteX623" fmla="*/ 5282139 w 6100546"/>
              <a:gd name="connsiteY623" fmla="*/ 1848356 h 5950684"/>
              <a:gd name="connsiteX624" fmla="*/ 5282139 w 6100546"/>
              <a:gd name="connsiteY624" fmla="*/ 1852961 h 5950684"/>
              <a:gd name="connsiteX625" fmla="*/ 5286745 w 6100546"/>
              <a:gd name="connsiteY625" fmla="*/ 1852962 h 5950684"/>
              <a:gd name="connsiteX626" fmla="*/ 5295956 w 6100546"/>
              <a:gd name="connsiteY626" fmla="*/ 1875989 h 5950684"/>
              <a:gd name="connsiteX627" fmla="*/ 5295956 w 6100546"/>
              <a:gd name="connsiteY627" fmla="*/ 1880596 h 5950684"/>
              <a:gd name="connsiteX628" fmla="*/ 5300562 w 6100546"/>
              <a:gd name="connsiteY628" fmla="*/ 1885202 h 5950684"/>
              <a:gd name="connsiteX629" fmla="*/ 5300562 w 6100546"/>
              <a:gd name="connsiteY629" fmla="*/ 1880595 h 5950684"/>
              <a:gd name="connsiteX630" fmla="*/ 5332803 w 6100546"/>
              <a:gd name="connsiteY630" fmla="*/ 1931258 h 5950684"/>
              <a:gd name="connsiteX631" fmla="*/ 5328196 w 6100546"/>
              <a:gd name="connsiteY631" fmla="*/ 1931259 h 5950684"/>
              <a:gd name="connsiteX632" fmla="*/ 5328196 w 6100546"/>
              <a:gd name="connsiteY632" fmla="*/ 1935864 h 5950684"/>
              <a:gd name="connsiteX633" fmla="*/ 5332802 w 6100546"/>
              <a:gd name="connsiteY633" fmla="*/ 1940470 h 5950684"/>
              <a:gd name="connsiteX634" fmla="*/ 5337408 w 6100546"/>
              <a:gd name="connsiteY634" fmla="*/ 1940470 h 5950684"/>
              <a:gd name="connsiteX635" fmla="*/ 5337409 w 6100546"/>
              <a:gd name="connsiteY635" fmla="*/ 1945076 h 5950684"/>
              <a:gd name="connsiteX636" fmla="*/ 5346619 w 6100546"/>
              <a:gd name="connsiteY636" fmla="*/ 1972710 h 5950684"/>
              <a:gd name="connsiteX637" fmla="*/ 5355831 w 6100546"/>
              <a:gd name="connsiteY637" fmla="*/ 1977315 h 5950684"/>
              <a:gd name="connsiteX638" fmla="*/ 5360436 w 6100546"/>
              <a:gd name="connsiteY638" fmla="*/ 1986527 h 5950684"/>
              <a:gd name="connsiteX639" fmla="*/ 5355831 w 6100546"/>
              <a:gd name="connsiteY639" fmla="*/ 1991132 h 5950684"/>
              <a:gd name="connsiteX640" fmla="*/ 5360436 w 6100546"/>
              <a:gd name="connsiteY640" fmla="*/ 1995738 h 5950684"/>
              <a:gd name="connsiteX641" fmla="*/ 5365042 w 6100546"/>
              <a:gd name="connsiteY641" fmla="*/ 2000344 h 5950684"/>
              <a:gd name="connsiteX642" fmla="*/ 5388071 w 6100546"/>
              <a:gd name="connsiteY642" fmla="*/ 2041794 h 5950684"/>
              <a:gd name="connsiteX643" fmla="*/ 5383465 w 6100546"/>
              <a:gd name="connsiteY643" fmla="*/ 2023372 h 5950684"/>
              <a:gd name="connsiteX644" fmla="*/ 5369648 w 6100546"/>
              <a:gd name="connsiteY644" fmla="*/ 2004950 h 5950684"/>
              <a:gd name="connsiteX645" fmla="*/ 5369648 w 6100546"/>
              <a:gd name="connsiteY645" fmla="*/ 2000343 h 5950684"/>
              <a:gd name="connsiteX646" fmla="*/ 5369648 w 6100546"/>
              <a:gd name="connsiteY646" fmla="*/ 1995738 h 5950684"/>
              <a:gd name="connsiteX647" fmla="*/ 5365042 w 6100546"/>
              <a:gd name="connsiteY647" fmla="*/ 1986527 h 5950684"/>
              <a:gd name="connsiteX648" fmla="*/ 5342013 w 6100546"/>
              <a:gd name="connsiteY648" fmla="*/ 1949681 h 5950684"/>
              <a:gd name="connsiteX649" fmla="*/ 5342013 w 6100546"/>
              <a:gd name="connsiteY649" fmla="*/ 1940470 h 5950684"/>
              <a:gd name="connsiteX650" fmla="*/ 5342013 w 6100546"/>
              <a:gd name="connsiteY650" fmla="*/ 1935863 h 5950684"/>
              <a:gd name="connsiteX651" fmla="*/ 5342013 w 6100546"/>
              <a:gd name="connsiteY651" fmla="*/ 1926652 h 5950684"/>
              <a:gd name="connsiteX652" fmla="*/ 5337409 w 6100546"/>
              <a:gd name="connsiteY652" fmla="*/ 1926653 h 5950684"/>
              <a:gd name="connsiteX653" fmla="*/ 5332802 w 6100546"/>
              <a:gd name="connsiteY653" fmla="*/ 1926653 h 5950684"/>
              <a:gd name="connsiteX654" fmla="*/ 5318985 w 6100546"/>
              <a:gd name="connsiteY654" fmla="*/ 1908229 h 5950684"/>
              <a:gd name="connsiteX655" fmla="*/ 5305168 w 6100546"/>
              <a:gd name="connsiteY655" fmla="*/ 1880596 h 5950684"/>
              <a:gd name="connsiteX656" fmla="*/ 5305168 w 6100546"/>
              <a:gd name="connsiteY656" fmla="*/ 1875990 h 5950684"/>
              <a:gd name="connsiteX657" fmla="*/ 5305168 w 6100546"/>
              <a:gd name="connsiteY657" fmla="*/ 1871385 h 5950684"/>
              <a:gd name="connsiteX658" fmla="*/ 5291350 w 6100546"/>
              <a:gd name="connsiteY658" fmla="*/ 1852962 h 5950684"/>
              <a:gd name="connsiteX659" fmla="*/ 5295956 w 6100546"/>
              <a:gd name="connsiteY659" fmla="*/ 1857568 h 5950684"/>
              <a:gd name="connsiteX660" fmla="*/ 5295956 w 6100546"/>
              <a:gd name="connsiteY660" fmla="*/ 1852962 h 5950684"/>
              <a:gd name="connsiteX661" fmla="*/ 5291350 w 6100546"/>
              <a:gd name="connsiteY661" fmla="*/ 1848356 h 5950684"/>
              <a:gd name="connsiteX662" fmla="*/ 5286745 w 6100546"/>
              <a:gd name="connsiteY662" fmla="*/ 1843750 h 5950684"/>
              <a:gd name="connsiteX663" fmla="*/ 5282139 w 6100546"/>
              <a:gd name="connsiteY663" fmla="*/ 1829934 h 5950684"/>
              <a:gd name="connsiteX664" fmla="*/ 5272928 w 6100546"/>
              <a:gd name="connsiteY664" fmla="*/ 1820721 h 5950684"/>
              <a:gd name="connsiteX665" fmla="*/ 5282139 w 6100546"/>
              <a:gd name="connsiteY665" fmla="*/ 1825327 h 5950684"/>
              <a:gd name="connsiteX666" fmla="*/ 5268323 w 6100546"/>
              <a:gd name="connsiteY666" fmla="*/ 1811511 h 5950684"/>
              <a:gd name="connsiteX667" fmla="*/ 5254505 w 6100546"/>
              <a:gd name="connsiteY667" fmla="*/ 1788482 h 5950684"/>
              <a:gd name="connsiteX668" fmla="*/ 5268322 w 6100546"/>
              <a:gd name="connsiteY668" fmla="*/ 1788482 h 5950684"/>
              <a:gd name="connsiteX669" fmla="*/ 5249899 w 6100546"/>
              <a:gd name="connsiteY669" fmla="*/ 1770060 h 5950684"/>
              <a:gd name="connsiteX670" fmla="*/ 5254505 w 6100546"/>
              <a:gd name="connsiteY670" fmla="*/ 1770060 h 5950684"/>
              <a:gd name="connsiteX671" fmla="*/ 5254505 w 6100546"/>
              <a:gd name="connsiteY671" fmla="*/ 1765454 h 5950684"/>
              <a:gd name="connsiteX672" fmla="*/ 5249899 w 6100546"/>
              <a:gd name="connsiteY672" fmla="*/ 1760848 h 5950684"/>
              <a:gd name="connsiteX673" fmla="*/ 5236082 w 6100546"/>
              <a:gd name="connsiteY673" fmla="*/ 1747031 h 5950684"/>
              <a:gd name="connsiteX674" fmla="*/ 5231476 w 6100546"/>
              <a:gd name="connsiteY674" fmla="*/ 1737820 h 5950684"/>
              <a:gd name="connsiteX675" fmla="*/ 5226870 w 6100546"/>
              <a:gd name="connsiteY675" fmla="*/ 1733215 h 5950684"/>
              <a:gd name="connsiteX676" fmla="*/ 5226870 w 6100546"/>
              <a:gd name="connsiteY676" fmla="*/ 1737820 h 5950684"/>
              <a:gd name="connsiteX677" fmla="*/ 5226870 w 6100546"/>
              <a:gd name="connsiteY677" fmla="*/ 1742425 h 5950684"/>
              <a:gd name="connsiteX678" fmla="*/ 5203843 w 6100546"/>
              <a:gd name="connsiteY678" fmla="*/ 1705580 h 5950684"/>
              <a:gd name="connsiteX679" fmla="*/ 5217659 w 6100546"/>
              <a:gd name="connsiteY679" fmla="*/ 1710186 h 5950684"/>
              <a:gd name="connsiteX680" fmla="*/ 5190024 w 6100546"/>
              <a:gd name="connsiteY680" fmla="*/ 1682551 h 5950684"/>
              <a:gd name="connsiteX681" fmla="*/ 5166996 w 6100546"/>
              <a:gd name="connsiteY681" fmla="*/ 1645706 h 5950684"/>
              <a:gd name="connsiteX682" fmla="*/ 5171602 w 6100546"/>
              <a:gd name="connsiteY682" fmla="*/ 1650312 h 5950684"/>
              <a:gd name="connsiteX683" fmla="*/ 5176207 w 6100546"/>
              <a:gd name="connsiteY683" fmla="*/ 1650312 h 5950684"/>
              <a:gd name="connsiteX684" fmla="*/ 5180814 w 6100546"/>
              <a:gd name="connsiteY684" fmla="*/ 1650312 h 5950684"/>
              <a:gd name="connsiteX685" fmla="*/ 5176208 w 6100546"/>
              <a:gd name="connsiteY685" fmla="*/ 1641100 h 5950684"/>
              <a:gd name="connsiteX686" fmla="*/ 5180813 w 6100546"/>
              <a:gd name="connsiteY686" fmla="*/ 1641100 h 5950684"/>
              <a:gd name="connsiteX687" fmla="*/ 5185420 w 6100546"/>
              <a:gd name="connsiteY687" fmla="*/ 1645706 h 5950684"/>
              <a:gd name="connsiteX688" fmla="*/ 5185419 w 6100546"/>
              <a:gd name="connsiteY688" fmla="*/ 1650312 h 5950684"/>
              <a:gd name="connsiteX689" fmla="*/ 5190024 w 6100546"/>
              <a:gd name="connsiteY689" fmla="*/ 1654917 h 5950684"/>
              <a:gd name="connsiteX690" fmla="*/ 5194630 w 6100546"/>
              <a:gd name="connsiteY690" fmla="*/ 1659523 h 5950684"/>
              <a:gd name="connsiteX691" fmla="*/ 5286745 w 6100546"/>
              <a:gd name="connsiteY691" fmla="*/ 1806905 h 5950684"/>
              <a:gd name="connsiteX692" fmla="*/ 5286745 w 6100546"/>
              <a:gd name="connsiteY692" fmla="*/ 1811511 h 5950684"/>
              <a:gd name="connsiteX693" fmla="*/ 5291350 w 6100546"/>
              <a:gd name="connsiteY693" fmla="*/ 1816115 h 5950684"/>
              <a:gd name="connsiteX694" fmla="*/ 5309773 w 6100546"/>
              <a:gd name="connsiteY694" fmla="*/ 1843751 h 5950684"/>
              <a:gd name="connsiteX695" fmla="*/ 5314379 w 6100546"/>
              <a:gd name="connsiteY695" fmla="*/ 1857568 h 5950684"/>
              <a:gd name="connsiteX696" fmla="*/ 5318985 w 6100546"/>
              <a:gd name="connsiteY696" fmla="*/ 1862173 h 5950684"/>
              <a:gd name="connsiteX697" fmla="*/ 5342013 w 6100546"/>
              <a:gd name="connsiteY697" fmla="*/ 1894413 h 5950684"/>
              <a:gd name="connsiteX698" fmla="*/ 5346619 w 6100546"/>
              <a:gd name="connsiteY698" fmla="*/ 1899019 h 5950684"/>
              <a:gd name="connsiteX699" fmla="*/ 5346619 w 6100546"/>
              <a:gd name="connsiteY699" fmla="*/ 1912836 h 5950684"/>
              <a:gd name="connsiteX700" fmla="*/ 5369648 w 6100546"/>
              <a:gd name="connsiteY700" fmla="*/ 1945075 h 5950684"/>
              <a:gd name="connsiteX701" fmla="*/ 5374253 w 6100546"/>
              <a:gd name="connsiteY701" fmla="*/ 1949681 h 5950684"/>
              <a:gd name="connsiteX702" fmla="*/ 5374253 w 6100546"/>
              <a:gd name="connsiteY702" fmla="*/ 1954287 h 5950684"/>
              <a:gd name="connsiteX703" fmla="*/ 5434128 w 6100546"/>
              <a:gd name="connsiteY703" fmla="*/ 2083247 h 5950684"/>
              <a:gd name="connsiteX704" fmla="*/ 5443339 w 6100546"/>
              <a:gd name="connsiteY704" fmla="*/ 2097064 h 5950684"/>
              <a:gd name="connsiteX705" fmla="*/ 5443340 w 6100546"/>
              <a:gd name="connsiteY705" fmla="*/ 2110881 h 5950684"/>
              <a:gd name="connsiteX706" fmla="*/ 5452551 w 6100546"/>
              <a:gd name="connsiteY706" fmla="*/ 2110881 h 5950684"/>
              <a:gd name="connsiteX707" fmla="*/ 5457156 w 6100546"/>
              <a:gd name="connsiteY707" fmla="*/ 2120092 h 5950684"/>
              <a:gd name="connsiteX708" fmla="*/ 5480186 w 6100546"/>
              <a:gd name="connsiteY708" fmla="*/ 2184572 h 5950684"/>
              <a:gd name="connsiteX709" fmla="*/ 5480185 w 6100546"/>
              <a:gd name="connsiteY709" fmla="*/ 2189177 h 5950684"/>
              <a:gd name="connsiteX710" fmla="*/ 5480185 w 6100546"/>
              <a:gd name="connsiteY710" fmla="*/ 2198388 h 5950684"/>
              <a:gd name="connsiteX711" fmla="*/ 5484791 w 6100546"/>
              <a:gd name="connsiteY711" fmla="*/ 2198389 h 5950684"/>
              <a:gd name="connsiteX712" fmla="*/ 5517031 w 6100546"/>
              <a:gd name="connsiteY712" fmla="*/ 2267474 h 5950684"/>
              <a:gd name="connsiteX713" fmla="*/ 5553877 w 6100546"/>
              <a:gd name="connsiteY713" fmla="*/ 2359588 h 5950684"/>
              <a:gd name="connsiteX714" fmla="*/ 5572300 w 6100546"/>
              <a:gd name="connsiteY714" fmla="*/ 2410251 h 5950684"/>
              <a:gd name="connsiteX715" fmla="*/ 5572300 w 6100546"/>
              <a:gd name="connsiteY715" fmla="*/ 2414857 h 5950684"/>
              <a:gd name="connsiteX716" fmla="*/ 5572300 w 6100546"/>
              <a:gd name="connsiteY716" fmla="*/ 2419462 h 5950684"/>
              <a:gd name="connsiteX717" fmla="*/ 5572300 w 6100546"/>
              <a:gd name="connsiteY717" fmla="*/ 2424068 h 5950684"/>
              <a:gd name="connsiteX718" fmla="*/ 5576905 w 6100546"/>
              <a:gd name="connsiteY718" fmla="*/ 2424068 h 5950684"/>
              <a:gd name="connsiteX719" fmla="*/ 5586117 w 6100546"/>
              <a:gd name="connsiteY719" fmla="*/ 2428674 h 5950684"/>
              <a:gd name="connsiteX720" fmla="*/ 5595327 w 6100546"/>
              <a:gd name="connsiteY720" fmla="*/ 2460913 h 5950684"/>
              <a:gd name="connsiteX721" fmla="*/ 5604540 w 6100546"/>
              <a:gd name="connsiteY721" fmla="*/ 2470125 h 5950684"/>
              <a:gd name="connsiteX722" fmla="*/ 5581511 w 6100546"/>
              <a:gd name="connsiteY722" fmla="*/ 2414857 h 5950684"/>
              <a:gd name="connsiteX723" fmla="*/ 5581511 w 6100546"/>
              <a:gd name="connsiteY723" fmla="*/ 2405645 h 5950684"/>
              <a:gd name="connsiteX724" fmla="*/ 5576905 w 6100546"/>
              <a:gd name="connsiteY724" fmla="*/ 2401039 h 5950684"/>
              <a:gd name="connsiteX725" fmla="*/ 5553876 w 6100546"/>
              <a:gd name="connsiteY725" fmla="*/ 2327348 h 5950684"/>
              <a:gd name="connsiteX726" fmla="*/ 5489397 w 6100546"/>
              <a:gd name="connsiteY726" fmla="*/ 2156937 h 5950684"/>
              <a:gd name="connsiteX727" fmla="*/ 5420311 w 6100546"/>
              <a:gd name="connsiteY727" fmla="*/ 1995738 h 5950684"/>
              <a:gd name="connsiteX728" fmla="*/ 5406495 w 6100546"/>
              <a:gd name="connsiteY728" fmla="*/ 1972710 h 5950684"/>
              <a:gd name="connsiteX729" fmla="*/ 5351225 w 6100546"/>
              <a:gd name="connsiteY729" fmla="*/ 1857568 h 5950684"/>
              <a:gd name="connsiteX730" fmla="*/ 5328197 w 6100546"/>
              <a:gd name="connsiteY730" fmla="*/ 1820722 h 5950684"/>
              <a:gd name="connsiteX731" fmla="*/ 5277533 w 6100546"/>
              <a:gd name="connsiteY731" fmla="*/ 1742425 h 5950684"/>
              <a:gd name="connsiteX732" fmla="*/ 5190025 w 6100546"/>
              <a:gd name="connsiteY732" fmla="*/ 1608860 h 5950684"/>
              <a:gd name="connsiteX733" fmla="*/ 5166996 w 6100546"/>
              <a:gd name="connsiteY733" fmla="*/ 1585832 h 5950684"/>
              <a:gd name="connsiteX734" fmla="*/ 5143968 w 6100546"/>
              <a:gd name="connsiteY734" fmla="*/ 1544381 h 5950684"/>
              <a:gd name="connsiteX735" fmla="*/ 5134756 w 6100546"/>
              <a:gd name="connsiteY735" fmla="*/ 1539775 h 5950684"/>
              <a:gd name="connsiteX736" fmla="*/ 5088699 w 6100546"/>
              <a:gd name="connsiteY736" fmla="*/ 1475295 h 5950684"/>
              <a:gd name="connsiteX737" fmla="*/ 5070276 w 6100546"/>
              <a:gd name="connsiteY737" fmla="*/ 1466084 h 5950684"/>
              <a:gd name="connsiteX738" fmla="*/ 5061064 w 6100546"/>
              <a:gd name="connsiteY738" fmla="*/ 1447660 h 5950684"/>
              <a:gd name="connsiteX739" fmla="*/ 4922893 w 6100546"/>
              <a:gd name="connsiteY739" fmla="*/ 1300279 h 5950684"/>
              <a:gd name="connsiteX740" fmla="*/ 4863018 w 6100546"/>
              <a:gd name="connsiteY740" fmla="*/ 1235799 h 5950684"/>
              <a:gd name="connsiteX741" fmla="*/ 4826172 w 6100546"/>
              <a:gd name="connsiteY741" fmla="*/ 1208165 h 5950684"/>
              <a:gd name="connsiteX742" fmla="*/ 4816961 w 6100546"/>
              <a:gd name="connsiteY742" fmla="*/ 1194348 h 5950684"/>
              <a:gd name="connsiteX743" fmla="*/ 4798538 w 6100546"/>
              <a:gd name="connsiteY743" fmla="*/ 1180532 h 5950684"/>
              <a:gd name="connsiteX744" fmla="*/ 4798538 w 6100546"/>
              <a:gd name="connsiteY744" fmla="*/ 1175925 h 5950684"/>
              <a:gd name="connsiteX745" fmla="*/ 4821567 w 6100546"/>
              <a:gd name="connsiteY745" fmla="*/ 1189742 h 5950684"/>
              <a:gd name="connsiteX746" fmla="*/ 4821567 w 6100546"/>
              <a:gd name="connsiteY746" fmla="*/ 1194348 h 5950684"/>
              <a:gd name="connsiteX747" fmla="*/ 4830778 w 6100546"/>
              <a:gd name="connsiteY747" fmla="*/ 1198954 h 5950684"/>
              <a:gd name="connsiteX748" fmla="*/ 4835384 w 6100546"/>
              <a:gd name="connsiteY748" fmla="*/ 1198954 h 5950684"/>
              <a:gd name="connsiteX749" fmla="*/ 4839989 w 6100546"/>
              <a:gd name="connsiteY749" fmla="*/ 1203559 h 5950684"/>
              <a:gd name="connsiteX750" fmla="*/ 4844595 w 6100546"/>
              <a:gd name="connsiteY750" fmla="*/ 1203559 h 5950684"/>
              <a:gd name="connsiteX751" fmla="*/ 4872230 w 6100546"/>
              <a:gd name="connsiteY751" fmla="*/ 1226588 h 5950684"/>
              <a:gd name="connsiteX752" fmla="*/ 4876836 w 6100546"/>
              <a:gd name="connsiteY752" fmla="*/ 1231193 h 5950684"/>
              <a:gd name="connsiteX753" fmla="*/ 4881441 w 6100546"/>
              <a:gd name="connsiteY753" fmla="*/ 1231194 h 5950684"/>
              <a:gd name="connsiteX754" fmla="*/ 4881441 w 6100546"/>
              <a:gd name="connsiteY754" fmla="*/ 1235799 h 5950684"/>
              <a:gd name="connsiteX755" fmla="*/ 4876835 w 6100546"/>
              <a:gd name="connsiteY755" fmla="*/ 1240405 h 5950684"/>
              <a:gd name="connsiteX756" fmla="*/ 4899864 w 6100546"/>
              <a:gd name="connsiteY756" fmla="*/ 1245010 h 5950684"/>
              <a:gd name="connsiteX757" fmla="*/ 4932104 w 6100546"/>
              <a:gd name="connsiteY757" fmla="*/ 1281856 h 5950684"/>
              <a:gd name="connsiteX758" fmla="*/ 4927498 w 6100546"/>
              <a:gd name="connsiteY758" fmla="*/ 1281856 h 5950684"/>
              <a:gd name="connsiteX759" fmla="*/ 4932104 w 6100546"/>
              <a:gd name="connsiteY759" fmla="*/ 1286462 h 5950684"/>
              <a:gd name="connsiteX760" fmla="*/ 4918287 w 6100546"/>
              <a:gd name="connsiteY760" fmla="*/ 1281856 h 5950684"/>
              <a:gd name="connsiteX761" fmla="*/ 4941315 w 6100546"/>
              <a:gd name="connsiteY761" fmla="*/ 1295673 h 5950684"/>
              <a:gd name="connsiteX762" fmla="*/ 4945921 w 6100546"/>
              <a:gd name="connsiteY762" fmla="*/ 1304885 h 5950684"/>
              <a:gd name="connsiteX763" fmla="*/ 4950527 w 6100546"/>
              <a:gd name="connsiteY763" fmla="*/ 1309491 h 5950684"/>
              <a:gd name="connsiteX764" fmla="*/ 4955133 w 6100546"/>
              <a:gd name="connsiteY764" fmla="*/ 1304885 h 5950684"/>
              <a:gd name="connsiteX765" fmla="*/ 4982767 w 6100546"/>
              <a:gd name="connsiteY765" fmla="*/ 1332519 h 5950684"/>
              <a:gd name="connsiteX766" fmla="*/ 4987373 w 6100546"/>
              <a:gd name="connsiteY766" fmla="*/ 1337124 h 5950684"/>
              <a:gd name="connsiteX767" fmla="*/ 4991979 w 6100546"/>
              <a:gd name="connsiteY767" fmla="*/ 1337124 h 5950684"/>
              <a:gd name="connsiteX768" fmla="*/ 5079487 w 6100546"/>
              <a:gd name="connsiteY768" fmla="*/ 1424633 h 5950684"/>
              <a:gd name="connsiteX769" fmla="*/ 5084093 w 6100546"/>
              <a:gd name="connsiteY769" fmla="*/ 1438450 h 5950684"/>
              <a:gd name="connsiteX770" fmla="*/ 5093305 w 6100546"/>
              <a:gd name="connsiteY770" fmla="*/ 1443055 h 5950684"/>
              <a:gd name="connsiteX771" fmla="*/ 5157784 w 6100546"/>
              <a:gd name="connsiteY771" fmla="*/ 1521352 h 5950684"/>
              <a:gd name="connsiteX772" fmla="*/ 5222265 w 6100546"/>
              <a:gd name="connsiteY772" fmla="*/ 1604255 h 5950684"/>
              <a:gd name="connsiteX773" fmla="*/ 5226870 w 6100546"/>
              <a:gd name="connsiteY773" fmla="*/ 1618072 h 5950684"/>
              <a:gd name="connsiteX774" fmla="*/ 5231476 w 6100546"/>
              <a:gd name="connsiteY774" fmla="*/ 1613466 h 5950684"/>
              <a:gd name="connsiteX775" fmla="*/ 5263716 w 6100546"/>
              <a:gd name="connsiteY775" fmla="*/ 1664129 h 5950684"/>
              <a:gd name="connsiteX776" fmla="*/ 5286745 w 6100546"/>
              <a:gd name="connsiteY776" fmla="*/ 1696368 h 5950684"/>
              <a:gd name="connsiteX777" fmla="*/ 5323590 w 6100546"/>
              <a:gd name="connsiteY777" fmla="*/ 1751637 h 5950684"/>
              <a:gd name="connsiteX778" fmla="*/ 5369648 w 6100546"/>
              <a:gd name="connsiteY778" fmla="*/ 1825328 h 5950684"/>
              <a:gd name="connsiteX779" fmla="*/ 5369648 w 6100546"/>
              <a:gd name="connsiteY779" fmla="*/ 1834539 h 5950684"/>
              <a:gd name="connsiteX780" fmla="*/ 5415705 w 6100546"/>
              <a:gd name="connsiteY780" fmla="*/ 1917442 h 5950684"/>
              <a:gd name="connsiteX781" fmla="*/ 5424916 w 6100546"/>
              <a:gd name="connsiteY781" fmla="*/ 1926653 h 5950684"/>
              <a:gd name="connsiteX782" fmla="*/ 5443339 w 6100546"/>
              <a:gd name="connsiteY782" fmla="*/ 1968104 h 5950684"/>
              <a:gd name="connsiteX783" fmla="*/ 5461762 w 6100546"/>
              <a:gd name="connsiteY783" fmla="*/ 1991132 h 5950684"/>
              <a:gd name="connsiteX784" fmla="*/ 5498608 w 6100546"/>
              <a:gd name="connsiteY784" fmla="*/ 2092458 h 5950684"/>
              <a:gd name="connsiteX785" fmla="*/ 5553877 w 6100546"/>
              <a:gd name="connsiteY785" fmla="*/ 2226023 h 5950684"/>
              <a:gd name="connsiteX786" fmla="*/ 5572300 w 6100546"/>
              <a:gd name="connsiteY786" fmla="*/ 2262868 h 5950684"/>
              <a:gd name="connsiteX787" fmla="*/ 5567694 w 6100546"/>
              <a:gd name="connsiteY787" fmla="*/ 2258262 h 5950684"/>
              <a:gd name="connsiteX788" fmla="*/ 5586117 w 6100546"/>
              <a:gd name="connsiteY788" fmla="*/ 2308925 h 5950684"/>
              <a:gd name="connsiteX789" fmla="*/ 5586117 w 6100546"/>
              <a:gd name="connsiteY789" fmla="*/ 2322742 h 5950684"/>
              <a:gd name="connsiteX790" fmla="*/ 5632173 w 6100546"/>
              <a:gd name="connsiteY790" fmla="*/ 2470124 h 5950684"/>
              <a:gd name="connsiteX791" fmla="*/ 5627568 w 6100546"/>
              <a:gd name="connsiteY791" fmla="*/ 2470124 h 5950684"/>
              <a:gd name="connsiteX792" fmla="*/ 5627568 w 6100546"/>
              <a:gd name="connsiteY792" fmla="*/ 2474730 h 5950684"/>
              <a:gd name="connsiteX793" fmla="*/ 5632172 w 6100546"/>
              <a:gd name="connsiteY793" fmla="*/ 2479336 h 5950684"/>
              <a:gd name="connsiteX794" fmla="*/ 5645991 w 6100546"/>
              <a:gd name="connsiteY794" fmla="*/ 2529999 h 5950684"/>
              <a:gd name="connsiteX795" fmla="*/ 5645991 w 6100546"/>
              <a:gd name="connsiteY795" fmla="*/ 2534604 h 5950684"/>
              <a:gd name="connsiteX796" fmla="*/ 5645991 w 6100546"/>
              <a:gd name="connsiteY796" fmla="*/ 2539210 h 5950684"/>
              <a:gd name="connsiteX797" fmla="*/ 5650597 w 6100546"/>
              <a:gd name="connsiteY797" fmla="*/ 2539210 h 5950684"/>
              <a:gd name="connsiteX798" fmla="*/ 5650597 w 6100546"/>
              <a:gd name="connsiteY798" fmla="*/ 2534604 h 5950684"/>
              <a:gd name="connsiteX799" fmla="*/ 5655202 w 6100546"/>
              <a:gd name="connsiteY799" fmla="*/ 2553027 h 5950684"/>
              <a:gd name="connsiteX800" fmla="*/ 5664414 w 6100546"/>
              <a:gd name="connsiteY800" fmla="*/ 2553026 h 5950684"/>
              <a:gd name="connsiteX801" fmla="*/ 5659808 w 6100546"/>
              <a:gd name="connsiteY801" fmla="*/ 2539210 h 5950684"/>
              <a:gd name="connsiteX802" fmla="*/ 5664414 w 6100546"/>
              <a:gd name="connsiteY802" fmla="*/ 2539210 h 5950684"/>
              <a:gd name="connsiteX803" fmla="*/ 5645991 w 6100546"/>
              <a:gd name="connsiteY803" fmla="*/ 2502365 h 5950684"/>
              <a:gd name="connsiteX804" fmla="*/ 5645991 w 6100546"/>
              <a:gd name="connsiteY804" fmla="*/ 2493153 h 5950684"/>
              <a:gd name="connsiteX805" fmla="*/ 5645991 w 6100546"/>
              <a:gd name="connsiteY805" fmla="*/ 2488548 h 5950684"/>
              <a:gd name="connsiteX806" fmla="*/ 5645991 w 6100546"/>
              <a:gd name="connsiteY806" fmla="*/ 2483941 h 5950684"/>
              <a:gd name="connsiteX807" fmla="*/ 5641384 w 6100546"/>
              <a:gd name="connsiteY807" fmla="*/ 2483942 h 5950684"/>
              <a:gd name="connsiteX808" fmla="*/ 5641385 w 6100546"/>
              <a:gd name="connsiteY808" fmla="*/ 2474730 h 5950684"/>
              <a:gd name="connsiteX809" fmla="*/ 5650597 w 6100546"/>
              <a:gd name="connsiteY809" fmla="*/ 2479337 h 5950684"/>
              <a:gd name="connsiteX810" fmla="*/ 5645991 w 6100546"/>
              <a:gd name="connsiteY810" fmla="*/ 2465519 h 5950684"/>
              <a:gd name="connsiteX811" fmla="*/ 5645991 w 6100546"/>
              <a:gd name="connsiteY811" fmla="*/ 2460912 h 5950684"/>
              <a:gd name="connsiteX812" fmla="*/ 5645991 w 6100546"/>
              <a:gd name="connsiteY812" fmla="*/ 2456307 h 5950684"/>
              <a:gd name="connsiteX813" fmla="*/ 5645991 w 6100546"/>
              <a:gd name="connsiteY813" fmla="*/ 2451702 h 5950684"/>
              <a:gd name="connsiteX814" fmla="*/ 5641384 w 6100546"/>
              <a:gd name="connsiteY814" fmla="*/ 2433279 h 5950684"/>
              <a:gd name="connsiteX815" fmla="*/ 5636779 w 6100546"/>
              <a:gd name="connsiteY815" fmla="*/ 2428674 h 5950684"/>
              <a:gd name="connsiteX816" fmla="*/ 5636779 w 6100546"/>
              <a:gd name="connsiteY816" fmla="*/ 2424067 h 5950684"/>
              <a:gd name="connsiteX817" fmla="*/ 5636779 w 6100546"/>
              <a:gd name="connsiteY817" fmla="*/ 2428674 h 5950684"/>
              <a:gd name="connsiteX818" fmla="*/ 5622963 w 6100546"/>
              <a:gd name="connsiteY818" fmla="*/ 2382617 h 5950684"/>
              <a:gd name="connsiteX819" fmla="*/ 5622962 w 6100546"/>
              <a:gd name="connsiteY819" fmla="*/ 2373405 h 5950684"/>
              <a:gd name="connsiteX820" fmla="*/ 5618357 w 6100546"/>
              <a:gd name="connsiteY820" fmla="*/ 2373404 h 5950684"/>
              <a:gd name="connsiteX821" fmla="*/ 5604540 w 6100546"/>
              <a:gd name="connsiteY821" fmla="*/ 2331954 h 5950684"/>
              <a:gd name="connsiteX822" fmla="*/ 5599934 w 6100546"/>
              <a:gd name="connsiteY822" fmla="*/ 2331954 h 5950684"/>
              <a:gd name="connsiteX823" fmla="*/ 5599934 w 6100546"/>
              <a:gd name="connsiteY823" fmla="*/ 2327348 h 5950684"/>
              <a:gd name="connsiteX824" fmla="*/ 5604539 w 6100546"/>
              <a:gd name="connsiteY824" fmla="*/ 2327348 h 5950684"/>
              <a:gd name="connsiteX825" fmla="*/ 5604540 w 6100546"/>
              <a:gd name="connsiteY825" fmla="*/ 2322742 h 5950684"/>
              <a:gd name="connsiteX826" fmla="*/ 5599934 w 6100546"/>
              <a:gd name="connsiteY826" fmla="*/ 2318137 h 5950684"/>
              <a:gd name="connsiteX827" fmla="*/ 5558482 w 6100546"/>
              <a:gd name="connsiteY827" fmla="*/ 2189178 h 5950684"/>
              <a:gd name="connsiteX828" fmla="*/ 5549271 w 6100546"/>
              <a:gd name="connsiteY828" fmla="*/ 2152332 h 5950684"/>
              <a:gd name="connsiteX829" fmla="*/ 5535454 w 6100546"/>
              <a:gd name="connsiteY829" fmla="*/ 2129303 h 5950684"/>
              <a:gd name="connsiteX830" fmla="*/ 5517031 w 6100546"/>
              <a:gd name="connsiteY830" fmla="*/ 2092458 h 5950684"/>
              <a:gd name="connsiteX831" fmla="*/ 5388072 w 6100546"/>
              <a:gd name="connsiteY831" fmla="*/ 1825328 h 5950684"/>
              <a:gd name="connsiteX832" fmla="*/ 5392676 w 6100546"/>
              <a:gd name="connsiteY832" fmla="*/ 1816116 h 5950684"/>
              <a:gd name="connsiteX833" fmla="*/ 5392677 w 6100546"/>
              <a:gd name="connsiteY833" fmla="*/ 1820721 h 5950684"/>
              <a:gd name="connsiteX834" fmla="*/ 5397282 w 6100546"/>
              <a:gd name="connsiteY834" fmla="*/ 1820722 h 5950684"/>
              <a:gd name="connsiteX835" fmla="*/ 5392676 w 6100546"/>
              <a:gd name="connsiteY835" fmla="*/ 1811511 h 5950684"/>
              <a:gd name="connsiteX836" fmla="*/ 5392676 w 6100546"/>
              <a:gd name="connsiteY836" fmla="*/ 1797694 h 5950684"/>
              <a:gd name="connsiteX837" fmla="*/ 5374253 w 6100546"/>
              <a:gd name="connsiteY837" fmla="*/ 1783876 h 5950684"/>
              <a:gd name="connsiteX838" fmla="*/ 5374253 w 6100546"/>
              <a:gd name="connsiteY838" fmla="*/ 1779272 h 5950684"/>
              <a:gd name="connsiteX839" fmla="*/ 5369648 w 6100546"/>
              <a:gd name="connsiteY839" fmla="*/ 1774665 h 5950684"/>
              <a:gd name="connsiteX840" fmla="*/ 5369648 w 6100546"/>
              <a:gd name="connsiteY840" fmla="*/ 1770060 h 5950684"/>
              <a:gd name="connsiteX841" fmla="*/ 5365042 w 6100546"/>
              <a:gd name="connsiteY841" fmla="*/ 1770060 h 5950684"/>
              <a:gd name="connsiteX842" fmla="*/ 5360436 w 6100546"/>
              <a:gd name="connsiteY842" fmla="*/ 1760848 h 5950684"/>
              <a:gd name="connsiteX843" fmla="*/ 5351226 w 6100546"/>
              <a:gd name="connsiteY843" fmla="*/ 1737820 h 5950684"/>
              <a:gd name="connsiteX844" fmla="*/ 5355831 w 6100546"/>
              <a:gd name="connsiteY844" fmla="*/ 1737820 h 5950684"/>
              <a:gd name="connsiteX845" fmla="*/ 5360437 w 6100546"/>
              <a:gd name="connsiteY845" fmla="*/ 1742425 h 5950684"/>
              <a:gd name="connsiteX846" fmla="*/ 5355831 w 6100546"/>
              <a:gd name="connsiteY846" fmla="*/ 1733214 h 5950684"/>
              <a:gd name="connsiteX847" fmla="*/ 5351225 w 6100546"/>
              <a:gd name="connsiteY847" fmla="*/ 1728608 h 5950684"/>
              <a:gd name="connsiteX848" fmla="*/ 5337408 w 6100546"/>
              <a:gd name="connsiteY848" fmla="*/ 1710186 h 5950684"/>
              <a:gd name="connsiteX849" fmla="*/ 5337408 w 6100546"/>
              <a:gd name="connsiteY849" fmla="*/ 1705580 h 5950684"/>
              <a:gd name="connsiteX850" fmla="*/ 5332803 w 6100546"/>
              <a:gd name="connsiteY850" fmla="*/ 1696368 h 5950684"/>
              <a:gd name="connsiteX851" fmla="*/ 5328196 w 6100546"/>
              <a:gd name="connsiteY851" fmla="*/ 1696368 h 5950684"/>
              <a:gd name="connsiteX852" fmla="*/ 5328196 w 6100546"/>
              <a:gd name="connsiteY852" fmla="*/ 1700974 h 5950684"/>
              <a:gd name="connsiteX853" fmla="*/ 5323591 w 6100546"/>
              <a:gd name="connsiteY853" fmla="*/ 1687157 h 5950684"/>
              <a:gd name="connsiteX854" fmla="*/ 5314379 w 6100546"/>
              <a:gd name="connsiteY854" fmla="*/ 1687157 h 5950684"/>
              <a:gd name="connsiteX855" fmla="*/ 5314379 w 6100546"/>
              <a:gd name="connsiteY855" fmla="*/ 1677946 h 5950684"/>
              <a:gd name="connsiteX856" fmla="*/ 5309773 w 6100546"/>
              <a:gd name="connsiteY856" fmla="*/ 1673340 h 5950684"/>
              <a:gd name="connsiteX857" fmla="*/ 5309773 w 6100546"/>
              <a:gd name="connsiteY857" fmla="*/ 1668734 h 5950684"/>
              <a:gd name="connsiteX858" fmla="*/ 5305168 w 6100546"/>
              <a:gd name="connsiteY858" fmla="*/ 1668734 h 5950684"/>
              <a:gd name="connsiteX859" fmla="*/ 5305168 w 6100546"/>
              <a:gd name="connsiteY859" fmla="*/ 1673340 h 5950684"/>
              <a:gd name="connsiteX860" fmla="*/ 5268323 w 6100546"/>
              <a:gd name="connsiteY860" fmla="*/ 1622678 h 5950684"/>
              <a:gd name="connsiteX861" fmla="*/ 5263716 w 6100546"/>
              <a:gd name="connsiteY861" fmla="*/ 1613466 h 5950684"/>
              <a:gd name="connsiteX862" fmla="*/ 5254506 w 6100546"/>
              <a:gd name="connsiteY862" fmla="*/ 1608860 h 5950684"/>
              <a:gd name="connsiteX863" fmla="*/ 5254505 w 6100546"/>
              <a:gd name="connsiteY863" fmla="*/ 1612476 h 5950684"/>
              <a:gd name="connsiteX864" fmla="*/ 5242703 w 6100546"/>
              <a:gd name="connsiteY864" fmla="*/ 1598138 h 5950684"/>
              <a:gd name="connsiteX865" fmla="*/ 5203842 w 6100546"/>
              <a:gd name="connsiteY865" fmla="*/ 1544381 h 5950684"/>
              <a:gd name="connsiteX866" fmla="*/ 5180813 w 6100546"/>
              <a:gd name="connsiteY866" fmla="*/ 1530563 h 5950684"/>
              <a:gd name="connsiteX867" fmla="*/ 5180813 w 6100546"/>
              <a:gd name="connsiteY867" fmla="*/ 1516747 h 5950684"/>
              <a:gd name="connsiteX868" fmla="*/ 5157784 w 6100546"/>
              <a:gd name="connsiteY868" fmla="*/ 1489112 h 5950684"/>
              <a:gd name="connsiteX869" fmla="*/ 5139362 w 6100546"/>
              <a:gd name="connsiteY869" fmla="*/ 1479901 h 5950684"/>
              <a:gd name="connsiteX870" fmla="*/ 5125544 w 6100546"/>
              <a:gd name="connsiteY870" fmla="*/ 1456872 h 5950684"/>
              <a:gd name="connsiteX871" fmla="*/ 5130150 w 6100546"/>
              <a:gd name="connsiteY871" fmla="*/ 1456872 h 5950684"/>
              <a:gd name="connsiteX872" fmla="*/ 5139362 w 6100546"/>
              <a:gd name="connsiteY872" fmla="*/ 1461478 h 5950684"/>
              <a:gd name="connsiteX873" fmla="*/ 5134756 w 6100546"/>
              <a:gd name="connsiteY873" fmla="*/ 1452267 h 5950684"/>
              <a:gd name="connsiteX874" fmla="*/ 5130150 w 6100546"/>
              <a:gd name="connsiteY874" fmla="*/ 1447661 h 5950684"/>
              <a:gd name="connsiteX875" fmla="*/ 5143967 w 6100546"/>
              <a:gd name="connsiteY875" fmla="*/ 1456872 h 5950684"/>
              <a:gd name="connsiteX876" fmla="*/ 5125544 w 6100546"/>
              <a:gd name="connsiteY876" fmla="*/ 1438450 h 5950684"/>
              <a:gd name="connsiteX877" fmla="*/ 5120939 w 6100546"/>
              <a:gd name="connsiteY877" fmla="*/ 1433844 h 5950684"/>
              <a:gd name="connsiteX878" fmla="*/ 5107121 w 6100546"/>
              <a:gd name="connsiteY878" fmla="*/ 1424633 h 5950684"/>
              <a:gd name="connsiteX879" fmla="*/ 5111727 w 6100546"/>
              <a:gd name="connsiteY879" fmla="*/ 1433845 h 5950684"/>
              <a:gd name="connsiteX880" fmla="*/ 5111727 w 6100546"/>
              <a:gd name="connsiteY880" fmla="*/ 1438450 h 5950684"/>
              <a:gd name="connsiteX881" fmla="*/ 5097910 w 6100546"/>
              <a:gd name="connsiteY881" fmla="*/ 1424633 h 5950684"/>
              <a:gd name="connsiteX882" fmla="*/ 5102516 w 6100546"/>
              <a:gd name="connsiteY882" fmla="*/ 1443055 h 5950684"/>
              <a:gd name="connsiteX883" fmla="*/ 5084093 w 6100546"/>
              <a:gd name="connsiteY883" fmla="*/ 1410816 h 5950684"/>
              <a:gd name="connsiteX884" fmla="*/ 5088700 w 6100546"/>
              <a:gd name="connsiteY884" fmla="*/ 1415421 h 5950684"/>
              <a:gd name="connsiteX885" fmla="*/ 5097910 w 6100546"/>
              <a:gd name="connsiteY885" fmla="*/ 1415421 h 5950684"/>
              <a:gd name="connsiteX886" fmla="*/ 5088699 w 6100546"/>
              <a:gd name="connsiteY886" fmla="*/ 1406211 h 5950684"/>
              <a:gd name="connsiteX887" fmla="*/ 5088699 w 6100546"/>
              <a:gd name="connsiteY887" fmla="*/ 1401604 h 5950684"/>
              <a:gd name="connsiteX888" fmla="*/ 5088700 w 6100546"/>
              <a:gd name="connsiteY888" fmla="*/ 1396998 h 5950684"/>
              <a:gd name="connsiteX889" fmla="*/ 5093304 w 6100546"/>
              <a:gd name="connsiteY889" fmla="*/ 1396998 h 5950684"/>
              <a:gd name="connsiteX890" fmla="*/ 5084093 w 6100546"/>
              <a:gd name="connsiteY890" fmla="*/ 1392393 h 5950684"/>
              <a:gd name="connsiteX891" fmla="*/ 5079487 w 6100546"/>
              <a:gd name="connsiteY891" fmla="*/ 1387787 h 5950684"/>
              <a:gd name="connsiteX892" fmla="*/ 5070277 w 6100546"/>
              <a:gd name="connsiteY892" fmla="*/ 1369364 h 5950684"/>
              <a:gd name="connsiteX893" fmla="*/ 5074881 w 6100546"/>
              <a:gd name="connsiteY893" fmla="*/ 1373970 h 5950684"/>
              <a:gd name="connsiteX894" fmla="*/ 5084093 w 6100546"/>
              <a:gd name="connsiteY894" fmla="*/ 1378576 h 5950684"/>
              <a:gd name="connsiteX895" fmla="*/ 5074881 w 6100546"/>
              <a:gd name="connsiteY895" fmla="*/ 1364759 h 5950684"/>
              <a:gd name="connsiteX896" fmla="*/ 5070276 w 6100546"/>
              <a:gd name="connsiteY896" fmla="*/ 1360153 h 5950684"/>
              <a:gd name="connsiteX897" fmla="*/ 5065670 w 6100546"/>
              <a:gd name="connsiteY897" fmla="*/ 1355547 h 5950684"/>
              <a:gd name="connsiteX898" fmla="*/ 5056459 w 6100546"/>
              <a:gd name="connsiteY898" fmla="*/ 1355548 h 5950684"/>
              <a:gd name="connsiteX899" fmla="*/ 5061064 w 6100546"/>
              <a:gd name="connsiteY899" fmla="*/ 1364759 h 5950684"/>
              <a:gd name="connsiteX900" fmla="*/ 5065670 w 6100546"/>
              <a:gd name="connsiteY900" fmla="*/ 1364759 h 5950684"/>
              <a:gd name="connsiteX901" fmla="*/ 5070277 w 6100546"/>
              <a:gd name="connsiteY901" fmla="*/ 1369364 h 5950684"/>
              <a:gd name="connsiteX902" fmla="*/ 5074881 w 6100546"/>
              <a:gd name="connsiteY902" fmla="*/ 1387787 h 5950684"/>
              <a:gd name="connsiteX903" fmla="*/ 5070276 w 6100546"/>
              <a:gd name="connsiteY903" fmla="*/ 1383181 h 5950684"/>
              <a:gd name="connsiteX904" fmla="*/ 5070277 w 6100546"/>
              <a:gd name="connsiteY904" fmla="*/ 1387787 h 5950684"/>
              <a:gd name="connsiteX905" fmla="*/ 5070276 w 6100546"/>
              <a:gd name="connsiteY905" fmla="*/ 1392392 h 5950684"/>
              <a:gd name="connsiteX906" fmla="*/ 5074881 w 6100546"/>
              <a:gd name="connsiteY906" fmla="*/ 1392392 h 5950684"/>
              <a:gd name="connsiteX907" fmla="*/ 5079487 w 6100546"/>
              <a:gd name="connsiteY907" fmla="*/ 1396999 h 5950684"/>
              <a:gd name="connsiteX908" fmla="*/ 5074881 w 6100546"/>
              <a:gd name="connsiteY908" fmla="*/ 1396998 h 5950684"/>
              <a:gd name="connsiteX909" fmla="*/ 5079487 w 6100546"/>
              <a:gd name="connsiteY909" fmla="*/ 1401604 h 5950684"/>
              <a:gd name="connsiteX910" fmla="*/ 5079487 w 6100546"/>
              <a:gd name="connsiteY910" fmla="*/ 1406210 h 5950684"/>
              <a:gd name="connsiteX911" fmla="*/ 5047247 w 6100546"/>
              <a:gd name="connsiteY911" fmla="*/ 1373970 h 5950684"/>
              <a:gd name="connsiteX912" fmla="*/ 5051853 w 6100546"/>
              <a:gd name="connsiteY912" fmla="*/ 1373970 h 5950684"/>
              <a:gd name="connsiteX913" fmla="*/ 5056459 w 6100546"/>
              <a:gd name="connsiteY913" fmla="*/ 1373970 h 5950684"/>
              <a:gd name="connsiteX914" fmla="*/ 5051853 w 6100546"/>
              <a:gd name="connsiteY914" fmla="*/ 1369364 h 5950684"/>
              <a:gd name="connsiteX915" fmla="*/ 5047247 w 6100546"/>
              <a:gd name="connsiteY915" fmla="*/ 1369364 h 5950684"/>
              <a:gd name="connsiteX916" fmla="*/ 5042641 w 6100546"/>
              <a:gd name="connsiteY916" fmla="*/ 1364759 h 5950684"/>
              <a:gd name="connsiteX917" fmla="*/ 5033430 w 6100546"/>
              <a:gd name="connsiteY917" fmla="*/ 1346336 h 5950684"/>
              <a:gd name="connsiteX918" fmla="*/ 5033430 w 6100546"/>
              <a:gd name="connsiteY918" fmla="*/ 1341730 h 5950684"/>
              <a:gd name="connsiteX919" fmla="*/ 5028824 w 6100546"/>
              <a:gd name="connsiteY919" fmla="*/ 1337124 h 5950684"/>
              <a:gd name="connsiteX920" fmla="*/ 5024218 w 6100546"/>
              <a:gd name="connsiteY920" fmla="*/ 1337124 h 5950684"/>
              <a:gd name="connsiteX921" fmla="*/ 5024218 w 6100546"/>
              <a:gd name="connsiteY921" fmla="*/ 1341730 h 5950684"/>
              <a:gd name="connsiteX922" fmla="*/ 5005796 w 6100546"/>
              <a:gd name="connsiteY922" fmla="*/ 1318702 h 5950684"/>
              <a:gd name="connsiteX923" fmla="*/ 5001190 w 6100546"/>
              <a:gd name="connsiteY923" fmla="*/ 1314096 h 5950684"/>
              <a:gd name="connsiteX924" fmla="*/ 4996584 w 6100546"/>
              <a:gd name="connsiteY924" fmla="*/ 1314096 h 5950684"/>
              <a:gd name="connsiteX925" fmla="*/ 4996584 w 6100546"/>
              <a:gd name="connsiteY925" fmla="*/ 1318703 h 5950684"/>
              <a:gd name="connsiteX926" fmla="*/ 4978161 w 6100546"/>
              <a:gd name="connsiteY926" fmla="*/ 1309490 h 5950684"/>
              <a:gd name="connsiteX927" fmla="*/ 4922893 w 6100546"/>
              <a:gd name="connsiteY927" fmla="*/ 1240405 h 5950684"/>
              <a:gd name="connsiteX928" fmla="*/ 4918288 w 6100546"/>
              <a:gd name="connsiteY928" fmla="*/ 1245010 h 5950684"/>
              <a:gd name="connsiteX929" fmla="*/ 4918287 w 6100546"/>
              <a:gd name="connsiteY929" fmla="*/ 1240405 h 5950684"/>
              <a:gd name="connsiteX930" fmla="*/ 4913681 w 6100546"/>
              <a:gd name="connsiteY930" fmla="*/ 1235799 h 5950684"/>
              <a:gd name="connsiteX931" fmla="*/ 4913681 w 6100546"/>
              <a:gd name="connsiteY931" fmla="*/ 1240405 h 5950684"/>
              <a:gd name="connsiteX932" fmla="*/ 4886048 w 6100546"/>
              <a:gd name="connsiteY932" fmla="*/ 1198954 h 5950684"/>
              <a:gd name="connsiteX933" fmla="*/ 4876835 w 6100546"/>
              <a:gd name="connsiteY933" fmla="*/ 1203559 h 5950684"/>
              <a:gd name="connsiteX934" fmla="*/ 4872230 w 6100546"/>
              <a:gd name="connsiteY934" fmla="*/ 1194348 h 5950684"/>
              <a:gd name="connsiteX935" fmla="*/ 4863018 w 6100546"/>
              <a:gd name="connsiteY935" fmla="*/ 1185137 h 5950684"/>
              <a:gd name="connsiteX936" fmla="*/ 4867624 w 6100546"/>
              <a:gd name="connsiteY936" fmla="*/ 1185137 h 5950684"/>
              <a:gd name="connsiteX937" fmla="*/ 4867624 w 6100546"/>
              <a:gd name="connsiteY937" fmla="*/ 1180530 h 5950684"/>
              <a:gd name="connsiteX938" fmla="*/ 4858412 w 6100546"/>
              <a:gd name="connsiteY938" fmla="*/ 1175925 h 5950684"/>
              <a:gd name="connsiteX939" fmla="*/ 4853807 w 6100546"/>
              <a:gd name="connsiteY939" fmla="*/ 1175925 h 5950684"/>
              <a:gd name="connsiteX940" fmla="*/ 4821567 w 6100546"/>
              <a:gd name="connsiteY940" fmla="*/ 1148291 h 5950684"/>
              <a:gd name="connsiteX941" fmla="*/ 4830778 w 6100546"/>
              <a:gd name="connsiteY941" fmla="*/ 1162108 h 5950684"/>
              <a:gd name="connsiteX942" fmla="*/ 4849201 w 6100546"/>
              <a:gd name="connsiteY942" fmla="*/ 1171319 h 5950684"/>
              <a:gd name="connsiteX943" fmla="*/ 4844595 w 6100546"/>
              <a:gd name="connsiteY943" fmla="*/ 1166714 h 5950684"/>
              <a:gd name="connsiteX944" fmla="*/ 4839989 w 6100546"/>
              <a:gd name="connsiteY944" fmla="*/ 1166714 h 5950684"/>
              <a:gd name="connsiteX945" fmla="*/ 4839989 w 6100546"/>
              <a:gd name="connsiteY945" fmla="*/ 1171319 h 5950684"/>
              <a:gd name="connsiteX946" fmla="*/ 4844595 w 6100546"/>
              <a:gd name="connsiteY946" fmla="*/ 1175925 h 5950684"/>
              <a:gd name="connsiteX947" fmla="*/ 4839990 w 6100546"/>
              <a:gd name="connsiteY947" fmla="*/ 1175925 h 5950684"/>
              <a:gd name="connsiteX948" fmla="*/ 4835384 w 6100546"/>
              <a:gd name="connsiteY948" fmla="*/ 1171320 h 5950684"/>
              <a:gd name="connsiteX949" fmla="*/ 4835384 w 6100546"/>
              <a:gd name="connsiteY949" fmla="*/ 1175925 h 5950684"/>
              <a:gd name="connsiteX950" fmla="*/ 4839989 w 6100546"/>
              <a:gd name="connsiteY950" fmla="*/ 1180531 h 5950684"/>
              <a:gd name="connsiteX951" fmla="*/ 4844596 w 6100546"/>
              <a:gd name="connsiteY951" fmla="*/ 1185137 h 5950684"/>
              <a:gd name="connsiteX952" fmla="*/ 4835385 w 6100546"/>
              <a:gd name="connsiteY952" fmla="*/ 1180531 h 5950684"/>
              <a:gd name="connsiteX953" fmla="*/ 4830778 w 6100546"/>
              <a:gd name="connsiteY953" fmla="*/ 1175925 h 5950684"/>
              <a:gd name="connsiteX954" fmla="*/ 4826172 w 6100546"/>
              <a:gd name="connsiteY954" fmla="*/ 1171319 h 5950684"/>
              <a:gd name="connsiteX955" fmla="*/ 4816961 w 6100546"/>
              <a:gd name="connsiteY955" fmla="*/ 1162108 h 5950684"/>
              <a:gd name="connsiteX956" fmla="*/ 4816961 w 6100546"/>
              <a:gd name="connsiteY956" fmla="*/ 1171319 h 5950684"/>
              <a:gd name="connsiteX957" fmla="*/ 4816961 w 6100546"/>
              <a:gd name="connsiteY957" fmla="*/ 1175925 h 5950684"/>
              <a:gd name="connsiteX958" fmla="*/ 4798538 w 6100546"/>
              <a:gd name="connsiteY958" fmla="*/ 1152898 h 5950684"/>
              <a:gd name="connsiteX959" fmla="*/ 4803144 w 6100546"/>
              <a:gd name="connsiteY959" fmla="*/ 1152897 h 5950684"/>
              <a:gd name="connsiteX960" fmla="*/ 4803144 w 6100546"/>
              <a:gd name="connsiteY960" fmla="*/ 1148291 h 5950684"/>
              <a:gd name="connsiteX961" fmla="*/ 4798538 w 6100546"/>
              <a:gd name="connsiteY961" fmla="*/ 1148291 h 5950684"/>
              <a:gd name="connsiteX962" fmla="*/ 4793932 w 6100546"/>
              <a:gd name="connsiteY962" fmla="*/ 1148291 h 5950684"/>
              <a:gd name="connsiteX963" fmla="*/ 4789327 w 6100546"/>
              <a:gd name="connsiteY963" fmla="*/ 1143685 h 5950684"/>
              <a:gd name="connsiteX964" fmla="*/ 4775509 w 6100546"/>
              <a:gd name="connsiteY964" fmla="*/ 1129868 h 5950684"/>
              <a:gd name="connsiteX965" fmla="*/ 4747875 w 6100546"/>
              <a:gd name="connsiteY965" fmla="*/ 1129868 h 5950684"/>
              <a:gd name="connsiteX966" fmla="*/ 4770904 w 6100546"/>
              <a:gd name="connsiteY966" fmla="*/ 1143685 h 5950684"/>
              <a:gd name="connsiteX967" fmla="*/ 4761692 w 6100546"/>
              <a:gd name="connsiteY967" fmla="*/ 1143685 h 5950684"/>
              <a:gd name="connsiteX968" fmla="*/ 4761692 w 6100546"/>
              <a:gd name="connsiteY968" fmla="*/ 1148291 h 5950684"/>
              <a:gd name="connsiteX969" fmla="*/ 4724846 w 6100546"/>
              <a:gd name="connsiteY969" fmla="*/ 1111445 h 5950684"/>
              <a:gd name="connsiteX970" fmla="*/ 4683983 w 6100546"/>
              <a:gd name="connsiteY970" fmla="*/ 1071646 h 5950684"/>
              <a:gd name="connsiteX971" fmla="*/ 4696187 w 6100546"/>
              <a:gd name="connsiteY971" fmla="*/ 1083818 h 5950684"/>
              <a:gd name="connsiteX972" fmla="*/ 4697212 w 6100546"/>
              <a:gd name="connsiteY972" fmla="*/ 1079206 h 5950684"/>
              <a:gd name="connsiteX973" fmla="*/ 4658711 w 6100546"/>
              <a:gd name="connsiteY973" fmla="*/ 1045886 h 5950684"/>
              <a:gd name="connsiteX974" fmla="*/ 4658938 w 6100546"/>
              <a:gd name="connsiteY974" fmla="*/ 1046667 h 5950684"/>
              <a:gd name="connsiteX975" fmla="*/ 4680682 w 6100546"/>
              <a:gd name="connsiteY975" fmla="*/ 1068354 h 5950684"/>
              <a:gd name="connsiteX976" fmla="*/ 4678790 w 6100546"/>
              <a:gd name="connsiteY976" fmla="*/ 1060784 h 5950684"/>
              <a:gd name="connsiteX977" fmla="*/ 4658711 w 6100546"/>
              <a:gd name="connsiteY977" fmla="*/ 1045886 h 5950684"/>
              <a:gd name="connsiteX978" fmla="*/ 4606321 w 6100546"/>
              <a:gd name="connsiteY978" fmla="*/ 1002574 h 5950684"/>
              <a:gd name="connsiteX979" fmla="*/ 4622386 w 6100546"/>
              <a:gd name="connsiteY979" fmla="*/ 1014210 h 5950684"/>
              <a:gd name="connsiteX980" fmla="*/ 4623521 w 6100546"/>
              <a:gd name="connsiteY980" fmla="*/ 1014726 h 5950684"/>
              <a:gd name="connsiteX981" fmla="*/ 4625380 w 6100546"/>
              <a:gd name="connsiteY981" fmla="*/ 1016379 h 5950684"/>
              <a:gd name="connsiteX982" fmla="*/ 4629000 w 6100546"/>
              <a:gd name="connsiteY982" fmla="*/ 1019001 h 5950684"/>
              <a:gd name="connsiteX983" fmla="*/ 4629349 w 6100546"/>
              <a:gd name="connsiteY983" fmla="*/ 1018612 h 5950684"/>
              <a:gd name="connsiteX984" fmla="*/ 4623520 w 6100546"/>
              <a:gd name="connsiteY984" fmla="*/ 1010120 h 5950684"/>
              <a:gd name="connsiteX985" fmla="*/ 4631581 w 6100546"/>
              <a:gd name="connsiteY985" fmla="*/ 1015302 h 5950684"/>
              <a:gd name="connsiteX986" fmla="*/ 4632702 w 6100546"/>
              <a:gd name="connsiteY986" fmla="*/ 1010258 h 5950684"/>
              <a:gd name="connsiteX987" fmla="*/ 4632443 w 6100546"/>
              <a:gd name="connsiteY987" fmla="*/ 1010037 h 5950684"/>
              <a:gd name="connsiteX988" fmla="*/ 4553154 w 6100546"/>
              <a:gd name="connsiteY988" fmla="*/ 964063 h 5950684"/>
              <a:gd name="connsiteX989" fmla="*/ 4574509 w 6100546"/>
              <a:gd name="connsiteY989" fmla="*/ 979532 h 5950684"/>
              <a:gd name="connsiteX990" fmla="*/ 4572858 w 6100546"/>
              <a:gd name="connsiteY990" fmla="*/ 977880 h 5950684"/>
              <a:gd name="connsiteX991" fmla="*/ 4554434 w 6100546"/>
              <a:gd name="connsiteY991" fmla="*/ 964063 h 5950684"/>
              <a:gd name="connsiteX992" fmla="*/ 4531406 w 6100546"/>
              <a:gd name="connsiteY992" fmla="*/ 941035 h 5950684"/>
              <a:gd name="connsiteX993" fmla="*/ 4527186 w 6100546"/>
              <a:gd name="connsiteY993" fmla="*/ 945254 h 5950684"/>
              <a:gd name="connsiteX994" fmla="*/ 4541093 w 6100546"/>
              <a:gd name="connsiteY994" fmla="*/ 955327 h 5950684"/>
              <a:gd name="connsiteX995" fmla="*/ 4536012 w 6100546"/>
              <a:gd name="connsiteY995" fmla="*/ 950246 h 5950684"/>
              <a:gd name="connsiteX996" fmla="*/ 4536012 w 6100546"/>
              <a:gd name="connsiteY996" fmla="*/ 945640 h 5950684"/>
              <a:gd name="connsiteX997" fmla="*/ 4531406 w 6100546"/>
              <a:gd name="connsiteY997" fmla="*/ 941035 h 5950684"/>
              <a:gd name="connsiteX998" fmla="*/ 3975166 w 6100546"/>
              <a:gd name="connsiteY998" fmla="*/ 638880 h 5950684"/>
              <a:gd name="connsiteX999" fmla="*/ 4119482 w 6100546"/>
              <a:gd name="connsiteY999" fmla="*/ 702588 h 5950684"/>
              <a:gd name="connsiteX1000" fmla="*/ 4219629 w 6100546"/>
              <a:gd name="connsiteY1000" fmla="*/ 751511 h 5950684"/>
              <a:gd name="connsiteX1001" fmla="*/ 4249652 w 6100546"/>
              <a:gd name="connsiteY1001" fmla="*/ 756373 h 5950684"/>
              <a:gd name="connsiteX1002" fmla="*/ 4169192 w 6100546"/>
              <a:gd name="connsiteY1002" fmla="*/ 708446 h 5950684"/>
              <a:gd name="connsiteX1003" fmla="*/ 4160618 w 6100546"/>
              <a:gd name="connsiteY1003" fmla="*/ 701438 h 5950684"/>
              <a:gd name="connsiteX1004" fmla="*/ 4103065 w 6100546"/>
              <a:gd name="connsiteY1004" fmla="*/ 678846 h 5950684"/>
              <a:gd name="connsiteX1005" fmla="*/ 3094419 w 6100546"/>
              <a:gd name="connsiteY1005" fmla="*/ 356112 h 5950684"/>
              <a:gd name="connsiteX1006" fmla="*/ 3093392 w 6100546"/>
              <a:gd name="connsiteY1006" fmla="*/ 356160 h 5950684"/>
              <a:gd name="connsiteX1007" fmla="*/ 3231258 w 6100546"/>
              <a:gd name="connsiteY1007" fmla="*/ 366341 h 5950684"/>
              <a:gd name="connsiteX1008" fmla="*/ 3513271 w 6100546"/>
              <a:gd name="connsiteY1008" fmla="*/ 427372 h 5950684"/>
              <a:gd name="connsiteX1009" fmla="*/ 3608222 w 6100546"/>
              <a:gd name="connsiteY1009" fmla="*/ 454238 h 5950684"/>
              <a:gd name="connsiteX1010" fmla="*/ 3622351 w 6100546"/>
              <a:gd name="connsiteY1010" fmla="*/ 456286 h 5950684"/>
              <a:gd name="connsiteX1011" fmla="*/ 4425474 w 6100546"/>
              <a:gd name="connsiteY1011" fmla="*/ 742990 h 5950684"/>
              <a:gd name="connsiteX1012" fmla="*/ 4411657 w 6100546"/>
              <a:gd name="connsiteY1012" fmla="*/ 742990 h 5950684"/>
              <a:gd name="connsiteX1013" fmla="*/ 4485349 w 6100546"/>
              <a:gd name="connsiteY1013" fmla="*/ 779836 h 5950684"/>
              <a:gd name="connsiteX1014" fmla="*/ 4572858 w 6100546"/>
              <a:gd name="connsiteY1014" fmla="*/ 830498 h 5950684"/>
              <a:gd name="connsiteX1015" fmla="*/ 4623520 w 6100546"/>
              <a:gd name="connsiteY1015" fmla="*/ 862738 h 5950684"/>
              <a:gd name="connsiteX1016" fmla="*/ 4623520 w 6100546"/>
              <a:gd name="connsiteY1016" fmla="*/ 867344 h 5950684"/>
              <a:gd name="connsiteX1017" fmla="*/ 4628126 w 6100546"/>
              <a:gd name="connsiteY1017" fmla="*/ 867343 h 5950684"/>
              <a:gd name="connsiteX1018" fmla="*/ 4632732 w 6100546"/>
              <a:gd name="connsiteY1018" fmla="*/ 871949 h 5950684"/>
              <a:gd name="connsiteX1019" fmla="*/ 4641943 w 6100546"/>
              <a:gd name="connsiteY1019" fmla="*/ 876556 h 5950684"/>
              <a:gd name="connsiteX1020" fmla="*/ 4664972 w 6100546"/>
              <a:gd name="connsiteY1020" fmla="*/ 890372 h 5950684"/>
              <a:gd name="connsiteX1021" fmla="*/ 4738664 w 6100546"/>
              <a:gd name="connsiteY1021" fmla="*/ 941035 h 5950684"/>
              <a:gd name="connsiteX1022" fmla="*/ 4766299 w 6100546"/>
              <a:gd name="connsiteY1022" fmla="*/ 964063 h 5950684"/>
              <a:gd name="connsiteX1023" fmla="*/ 4830778 w 6100546"/>
              <a:gd name="connsiteY1023" fmla="*/ 1014726 h 5950684"/>
              <a:gd name="connsiteX1024" fmla="*/ 4826172 w 6100546"/>
              <a:gd name="connsiteY1024" fmla="*/ 1014726 h 5950684"/>
              <a:gd name="connsiteX1025" fmla="*/ 4839989 w 6100546"/>
              <a:gd name="connsiteY1025" fmla="*/ 1023937 h 5950684"/>
              <a:gd name="connsiteX1026" fmla="*/ 5512425 w 6100546"/>
              <a:gd name="connsiteY1026" fmla="*/ 1834539 h 5950684"/>
              <a:gd name="connsiteX1027" fmla="*/ 5811797 w 6100546"/>
              <a:gd name="connsiteY1027" fmla="*/ 3022808 h 5950684"/>
              <a:gd name="connsiteX1028" fmla="*/ 5802585 w 6100546"/>
              <a:gd name="connsiteY1028" fmla="*/ 3022808 h 5950684"/>
              <a:gd name="connsiteX1029" fmla="*/ 5751923 w 6100546"/>
              <a:gd name="connsiteY1029" fmla="*/ 2889243 h 5950684"/>
              <a:gd name="connsiteX1030" fmla="*/ 5747317 w 6100546"/>
              <a:gd name="connsiteY1030" fmla="*/ 2907666 h 5950684"/>
              <a:gd name="connsiteX1031" fmla="*/ 5738105 w 6100546"/>
              <a:gd name="connsiteY1031" fmla="*/ 2824763 h 5950684"/>
              <a:gd name="connsiteX1032" fmla="*/ 5715076 w 6100546"/>
              <a:gd name="connsiteY1032" fmla="*/ 2764889 h 5950684"/>
              <a:gd name="connsiteX1033" fmla="*/ 5705865 w 6100546"/>
              <a:gd name="connsiteY1033" fmla="*/ 2810946 h 5950684"/>
              <a:gd name="connsiteX1034" fmla="*/ 5701259 w 6100546"/>
              <a:gd name="connsiteY1034" fmla="*/ 2806340 h 5950684"/>
              <a:gd name="connsiteX1035" fmla="*/ 5701259 w 6100546"/>
              <a:gd name="connsiteY1035" fmla="*/ 2801735 h 5950684"/>
              <a:gd name="connsiteX1036" fmla="*/ 5701259 w 6100546"/>
              <a:gd name="connsiteY1036" fmla="*/ 2797128 h 5950684"/>
              <a:gd name="connsiteX1037" fmla="*/ 5701259 w 6100546"/>
              <a:gd name="connsiteY1037" fmla="*/ 2787918 h 5950684"/>
              <a:gd name="connsiteX1038" fmla="*/ 5696654 w 6100546"/>
              <a:gd name="connsiteY1038" fmla="*/ 2792523 h 5950684"/>
              <a:gd name="connsiteX1039" fmla="*/ 5696654 w 6100546"/>
              <a:gd name="connsiteY1039" fmla="*/ 2797130 h 5950684"/>
              <a:gd name="connsiteX1040" fmla="*/ 5696654 w 6100546"/>
              <a:gd name="connsiteY1040" fmla="*/ 2801735 h 5950684"/>
              <a:gd name="connsiteX1041" fmla="*/ 5692048 w 6100546"/>
              <a:gd name="connsiteY1041" fmla="*/ 2815552 h 5950684"/>
              <a:gd name="connsiteX1042" fmla="*/ 5696654 w 6100546"/>
              <a:gd name="connsiteY1042" fmla="*/ 2820156 h 5950684"/>
              <a:gd name="connsiteX1043" fmla="*/ 5696654 w 6100546"/>
              <a:gd name="connsiteY1043" fmla="*/ 2815552 h 5950684"/>
              <a:gd name="connsiteX1044" fmla="*/ 5701259 w 6100546"/>
              <a:gd name="connsiteY1044" fmla="*/ 2810946 h 5950684"/>
              <a:gd name="connsiteX1045" fmla="*/ 5701259 w 6100546"/>
              <a:gd name="connsiteY1045" fmla="*/ 2824762 h 5950684"/>
              <a:gd name="connsiteX1046" fmla="*/ 5701259 w 6100546"/>
              <a:gd name="connsiteY1046" fmla="*/ 2829369 h 5950684"/>
              <a:gd name="connsiteX1047" fmla="*/ 5678230 w 6100546"/>
              <a:gd name="connsiteY1047" fmla="*/ 2866214 h 5950684"/>
              <a:gd name="connsiteX1048" fmla="*/ 5673625 w 6100546"/>
              <a:gd name="connsiteY1048" fmla="*/ 2810946 h 5950684"/>
              <a:gd name="connsiteX1049" fmla="*/ 5655203 w 6100546"/>
              <a:gd name="connsiteY1049" fmla="*/ 2829368 h 5950684"/>
              <a:gd name="connsiteX1050" fmla="*/ 5609145 w 6100546"/>
              <a:gd name="connsiteY1050" fmla="*/ 2718832 h 5950684"/>
              <a:gd name="connsiteX1051" fmla="*/ 5609145 w 6100546"/>
              <a:gd name="connsiteY1051" fmla="*/ 2714225 h 5950684"/>
              <a:gd name="connsiteX1052" fmla="*/ 5609145 w 6100546"/>
              <a:gd name="connsiteY1052" fmla="*/ 2705015 h 5950684"/>
              <a:gd name="connsiteX1053" fmla="*/ 5604540 w 6100546"/>
              <a:gd name="connsiteY1053" fmla="*/ 2700408 h 5950684"/>
              <a:gd name="connsiteX1054" fmla="*/ 5590722 w 6100546"/>
              <a:gd name="connsiteY1054" fmla="*/ 2649747 h 5950684"/>
              <a:gd name="connsiteX1055" fmla="*/ 5586117 w 6100546"/>
              <a:gd name="connsiteY1055" fmla="*/ 2631324 h 5950684"/>
              <a:gd name="connsiteX1056" fmla="*/ 5581511 w 6100546"/>
              <a:gd name="connsiteY1056" fmla="*/ 2626718 h 5950684"/>
              <a:gd name="connsiteX1057" fmla="*/ 5581511 w 6100546"/>
              <a:gd name="connsiteY1057" fmla="*/ 2622113 h 5950684"/>
              <a:gd name="connsiteX1058" fmla="*/ 5576905 w 6100546"/>
              <a:gd name="connsiteY1058" fmla="*/ 2622113 h 5950684"/>
              <a:gd name="connsiteX1059" fmla="*/ 5576905 w 6100546"/>
              <a:gd name="connsiteY1059" fmla="*/ 2617507 h 5950684"/>
              <a:gd name="connsiteX1060" fmla="*/ 5567693 w 6100546"/>
              <a:gd name="connsiteY1060" fmla="*/ 2599084 h 5950684"/>
              <a:gd name="connsiteX1061" fmla="*/ 5563088 w 6100546"/>
              <a:gd name="connsiteY1061" fmla="*/ 2612901 h 5950684"/>
              <a:gd name="connsiteX1062" fmla="*/ 5553877 w 6100546"/>
              <a:gd name="connsiteY1062" fmla="*/ 2603690 h 5950684"/>
              <a:gd name="connsiteX1063" fmla="*/ 5549271 w 6100546"/>
              <a:gd name="connsiteY1063" fmla="*/ 2562239 h 5950684"/>
              <a:gd name="connsiteX1064" fmla="*/ 5512425 w 6100546"/>
              <a:gd name="connsiteY1064" fmla="*/ 2451702 h 5950684"/>
              <a:gd name="connsiteX1065" fmla="*/ 5503214 w 6100546"/>
              <a:gd name="connsiteY1065" fmla="*/ 2424067 h 5950684"/>
              <a:gd name="connsiteX1066" fmla="*/ 5470974 w 6100546"/>
              <a:gd name="connsiteY1066" fmla="*/ 2331954 h 5950684"/>
              <a:gd name="connsiteX1067" fmla="*/ 5470974 w 6100546"/>
              <a:gd name="connsiteY1067" fmla="*/ 2318137 h 5950684"/>
              <a:gd name="connsiteX1068" fmla="*/ 5461762 w 6100546"/>
              <a:gd name="connsiteY1068" fmla="*/ 2308926 h 5950684"/>
              <a:gd name="connsiteX1069" fmla="*/ 5466369 w 6100546"/>
              <a:gd name="connsiteY1069" fmla="*/ 2304320 h 5950684"/>
              <a:gd name="connsiteX1070" fmla="*/ 5438735 w 6100546"/>
              <a:gd name="connsiteY1070" fmla="*/ 2239840 h 5950684"/>
              <a:gd name="connsiteX1071" fmla="*/ 5447945 w 6100546"/>
              <a:gd name="connsiteY1071" fmla="*/ 2239840 h 5950684"/>
              <a:gd name="connsiteX1072" fmla="*/ 5434128 w 6100546"/>
              <a:gd name="connsiteY1072" fmla="*/ 2226023 h 5950684"/>
              <a:gd name="connsiteX1073" fmla="*/ 5420311 w 6100546"/>
              <a:gd name="connsiteY1073" fmla="*/ 2193782 h 5950684"/>
              <a:gd name="connsiteX1074" fmla="*/ 5420311 w 6100546"/>
              <a:gd name="connsiteY1074" fmla="*/ 2189178 h 5950684"/>
              <a:gd name="connsiteX1075" fmla="*/ 5424916 w 6100546"/>
              <a:gd name="connsiteY1075" fmla="*/ 2189178 h 5950684"/>
              <a:gd name="connsiteX1076" fmla="*/ 5429522 w 6100546"/>
              <a:gd name="connsiteY1076" fmla="*/ 2189177 h 5950684"/>
              <a:gd name="connsiteX1077" fmla="*/ 5429522 w 6100546"/>
              <a:gd name="connsiteY1077" fmla="*/ 2184572 h 5950684"/>
              <a:gd name="connsiteX1078" fmla="*/ 5424916 w 6100546"/>
              <a:gd name="connsiteY1078" fmla="*/ 2161543 h 5950684"/>
              <a:gd name="connsiteX1079" fmla="*/ 5429522 w 6100546"/>
              <a:gd name="connsiteY1079" fmla="*/ 2161542 h 5950684"/>
              <a:gd name="connsiteX1080" fmla="*/ 5429522 w 6100546"/>
              <a:gd name="connsiteY1080" fmla="*/ 2156938 h 5950684"/>
              <a:gd name="connsiteX1081" fmla="*/ 5424917 w 6100546"/>
              <a:gd name="connsiteY1081" fmla="*/ 2152332 h 5950684"/>
              <a:gd name="connsiteX1082" fmla="*/ 5388072 w 6100546"/>
              <a:gd name="connsiteY1082" fmla="*/ 2064823 h 5950684"/>
              <a:gd name="connsiteX1083" fmla="*/ 5337408 w 6100546"/>
              <a:gd name="connsiteY1083" fmla="*/ 1977316 h 5950684"/>
              <a:gd name="connsiteX1084" fmla="*/ 5321863 w 6100546"/>
              <a:gd name="connsiteY1084" fmla="*/ 1943349 h 5950684"/>
              <a:gd name="connsiteX1085" fmla="*/ 5314233 w 6100546"/>
              <a:gd name="connsiteY1085" fmla="*/ 1930292 h 5950684"/>
              <a:gd name="connsiteX1086" fmla="*/ 5342560 w 6100546"/>
              <a:gd name="connsiteY1086" fmla="*/ 1992734 h 5950684"/>
              <a:gd name="connsiteX1087" fmla="*/ 5509333 w 6100546"/>
              <a:gd name="connsiteY1087" fmla="*/ 2577629 h 5950684"/>
              <a:gd name="connsiteX1088" fmla="*/ 5541762 w 6100546"/>
              <a:gd name="connsiteY1088" fmla="*/ 2807552 h 5950684"/>
              <a:gd name="connsiteX1089" fmla="*/ 5536472 w 6100546"/>
              <a:gd name="connsiteY1089" fmla="*/ 2828499 h 5950684"/>
              <a:gd name="connsiteX1090" fmla="*/ 5526971 w 6100546"/>
              <a:gd name="connsiteY1090" fmla="*/ 2819850 h 5950684"/>
              <a:gd name="connsiteX1091" fmla="*/ 5346305 w 6100546"/>
              <a:gd name="connsiteY1091" fmla="*/ 2097618 h 5950684"/>
              <a:gd name="connsiteX1092" fmla="*/ 5178627 w 6100546"/>
              <a:gd name="connsiteY1092" fmla="*/ 1745780 h 5950684"/>
              <a:gd name="connsiteX1093" fmla="*/ 5157512 w 6100546"/>
              <a:gd name="connsiteY1093" fmla="*/ 1703493 h 5950684"/>
              <a:gd name="connsiteX1094" fmla="*/ 5139908 w 6100546"/>
              <a:gd name="connsiteY1094" fmla="*/ 1689267 h 5950684"/>
              <a:gd name="connsiteX1095" fmla="*/ 5136717 w 6100546"/>
              <a:gd name="connsiteY1095" fmla="*/ 1714819 h 5950684"/>
              <a:gd name="connsiteX1096" fmla="*/ 5225222 w 6100546"/>
              <a:gd name="connsiteY1096" fmla="*/ 1876563 h 5950684"/>
              <a:gd name="connsiteX1097" fmla="*/ 5301667 w 6100546"/>
              <a:gd name="connsiteY1097" fmla="*/ 2049214 h 5950684"/>
              <a:gd name="connsiteX1098" fmla="*/ 5350111 w 6100546"/>
              <a:gd name="connsiteY1098" fmla="*/ 2181079 h 5950684"/>
              <a:gd name="connsiteX1099" fmla="*/ 5351225 w 6100546"/>
              <a:gd name="connsiteY1099" fmla="*/ 2179965 h 5950684"/>
              <a:gd name="connsiteX1100" fmla="*/ 5374253 w 6100546"/>
              <a:gd name="connsiteY1100" fmla="*/ 2235233 h 5950684"/>
              <a:gd name="connsiteX1101" fmla="*/ 5369648 w 6100546"/>
              <a:gd name="connsiteY1101" fmla="*/ 2235233 h 5950684"/>
              <a:gd name="connsiteX1102" fmla="*/ 5365043 w 6100546"/>
              <a:gd name="connsiteY1102" fmla="*/ 2216812 h 5950684"/>
              <a:gd name="connsiteX1103" fmla="*/ 5358240 w 6100546"/>
              <a:gd name="connsiteY1103" fmla="*/ 2203206 h 5950684"/>
              <a:gd name="connsiteX1104" fmla="*/ 5365805 w 6100546"/>
              <a:gd name="connsiteY1104" fmla="*/ 2223799 h 5950684"/>
              <a:gd name="connsiteX1105" fmla="*/ 5377582 w 6100546"/>
              <a:gd name="connsiteY1105" fmla="*/ 2264421 h 5950684"/>
              <a:gd name="connsiteX1106" fmla="*/ 5382889 w 6100546"/>
              <a:gd name="connsiteY1106" fmla="*/ 2266898 h 5950684"/>
              <a:gd name="connsiteX1107" fmla="*/ 5388071 w 6100546"/>
              <a:gd name="connsiteY1107" fmla="*/ 2267474 h 5950684"/>
              <a:gd name="connsiteX1108" fmla="*/ 5388071 w 6100546"/>
              <a:gd name="connsiteY1108" fmla="*/ 2276686 h 5950684"/>
              <a:gd name="connsiteX1109" fmla="*/ 5383466 w 6100546"/>
              <a:gd name="connsiteY1109" fmla="*/ 2276686 h 5950684"/>
              <a:gd name="connsiteX1110" fmla="*/ 5383466 w 6100546"/>
              <a:gd name="connsiteY1110" fmla="*/ 2281290 h 5950684"/>
              <a:gd name="connsiteX1111" fmla="*/ 5383465 w 6100546"/>
              <a:gd name="connsiteY1111" fmla="*/ 2284717 h 5950684"/>
              <a:gd name="connsiteX1112" fmla="*/ 5417006 w 6100546"/>
              <a:gd name="connsiteY1112" fmla="*/ 2400410 h 5950684"/>
              <a:gd name="connsiteX1113" fmla="*/ 5423669 w 6100546"/>
              <a:gd name="connsiteY1113" fmla="*/ 2432055 h 5950684"/>
              <a:gd name="connsiteX1114" fmla="*/ 5434128 w 6100546"/>
              <a:gd name="connsiteY1114" fmla="*/ 2447096 h 5950684"/>
              <a:gd name="connsiteX1115" fmla="*/ 5443339 w 6100546"/>
              <a:gd name="connsiteY1115" fmla="*/ 2470124 h 5950684"/>
              <a:gd name="connsiteX1116" fmla="*/ 5447945 w 6100546"/>
              <a:gd name="connsiteY1116" fmla="*/ 2497759 h 5950684"/>
              <a:gd name="connsiteX1117" fmla="*/ 5457156 w 6100546"/>
              <a:gd name="connsiteY1117" fmla="*/ 2529998 h 5950684"/>
              <a:gd name="connsiteX1118" fmla="*/ 5466368 w 6100546"/>
              <a:gd name="connsiteY1118" fmla="*/ 2576056 h 5950684"/>
              <a:gd name="connsiteX1119" fmla="*/ 5475579 w 6100546"/>
              <a:gd name="connsiteY1119" fmla="*/ 2603690 h 5950684"/>
              <a:gd name="connsiteX1120" fmla="*/ 5475579 w 6100546"/>
              <a:gd name="connsiteY1120" fmla="*/ 2608296 h 5950684"/>
              <a:gd name="connsiteX1121" fmla="*/ 5484791 w 6100546"/>
              <a:gd name="connsiteY1121" fmla="*/ 2645140 h 5950684"/>
              <a:gd name="connsiteX1122" fmla="*/ 5494002 w 6100546"/>
              <a:gd name="connsiteY1122" fmla="*/ 2677380 h 5950684"/>
              <a:gd name="connsiteX1123" fmla="*/ 5498607 w 6100546"/>
              <a:gd name="connsiteY1123" fmla="*/ 2691198 h 5950684"/>
              <a:gd name="connsiteX1124" fmla="*/ 5498608 w 6100546"/>
              <a:gd name="connsiteY1124" fmla="*/ 2695804 h 5950684"/>
              <a:gd name="connsiteX1125" fmla="*/ 5494002 w 6100546"/>
              <a:gd name="connsiteY1125" fmla="*/ 2709621 h 5950684"/>
              <a:gd name="connsiteX1126" fmla="*/ 5494002 w 6100546"/>
              <a:gd name="connsiteY1126" fmla="*/ 2714225 h 5950684"/>
              <a:gd name="connsiteX1127" fmla="*/ 5498608 w 6100546"/>
              <a:gd name="connsiteY1127" fmla="*/ 2723437 h 5950684"/>
              <a:gd name="connsiteX1128" fmla="*/ 5503214 w 6100546"/>
              <a:gd name="connsiteY1128" fmla="*/ 2723438 h 5950684"/>
              <a:gd name="connsiteX1129" fmla="*/ 5503214 w 6100546"/>
              <a:gd name="connsiteY1129" fmla="*/ 2746466 h 5950684"/>
              <a:gd name="connsiteX1130" fmla="*/ 5507819 w 6100546"/>
              <a:gd name="connsiteY1130" fmla="*/ 2751072 h 5950684"/>
              <a:gd name="connsiteX1131" fmla="*/ 5507819 w 6100546"/>
              <a:gd name="connsiteY1131" fmla="*/ 2746466 h 5950684"/>
              <a:gd name="connsiteX1132" fmla="*/ 5503214 w 6100546"/>
              <a:gd name="connsiteY1132" fmla="*/ 2723438 h 5950684"/>
              <a:gd name="connsiteX1133" fmla="*/ 5507819 w 6100546"/>
              <a:gd name="connsiteY1133" fmla="*/ 2723438 h 5950684"/>
              <a:gd name="connsiteX1134" fmla="*/ 5507819 w 6100546"/>
              <a:gd name="connsiteY1134" fmla="*/ 2732649 h 5950684"/>
              <a:gd name="connsiteX1135" fmla="*/ 5507819 w 6100546"/>
              <a:gd name="connsiteY1135" fmla="*/ 2737255 h 5950684"/>
              <a:gd name="connsiteX1136" fmla="*/ 5512425 w 6100546"/>
              <a:gd name="connsiteY1136" fmla="*/ 2751072 h 5950684"/>
              <a:gd name="connsiteX1137" fmla="*/ 5512425 w 6100546"/>
              <a:gd name="connsiteY1137" fmla="*/ 2769494 h 5950684"/>
              <a:gd name="connsiteX1138" fmla="*/ 5507818 w 6100546"/>
              <a:gd name="connsiteY1138" fmla="*/ 2764888 h 5950684"/>
              <a:gd name="connsiteX1139" fmla="*/ 5507819 w 6100546"/>
              <a:gd name="connsiteY1139" fmla="*/ 2774100 h 5950684"/>
              <a:gd name="connsiteX1140" fmla="*/ 5507819 w 6100546"/>
              <a:gd name="connsiteY1140" fmla="*/ 2783312 h 5950684"/>
              <a:gd name="connsiteX1141" fmla="*/ 5512425 w 6100546"/>
              <a:gd name="connsiteY1141" fmla="*/ 2797130 h 5950684"/>
              <a:gd name="connsiteX1142" fmla="*/ 5512425 w 6100546"/>
              <a:gd name="connsiteY1142" fmla="*/ 2806339 h 5950684"/>
              <a:gd name="connsiteX1143" fmla="*/ 5517031 w 6100546"/>
              <a:gd name="connsiteY1143" fmla="*/ 2810946 h 5950684"/>
              <a:gd name="connsiteX1144" fmla="*/ 5521637 w 6100546"/>
              <a:gd name="connsiteY1144" fmla="*/ 2824763 h 5950684"/>
              <a:gd name="connsiteX1145" fmla="*/ 5521637 w 6100546"/>
              <a:gd name="connsiteY1145" fmla="*/ 2833975 h 5950684"/>
              <a:gd name="connsiteX1146" fmla="*/ 5517031 w 6100546"/>
              <a:gd name="connsiteY1146" fmla="*/ 2838580 h 5950684"/>
              <a:gd name="connsiteX1147" fmla="*/ 5521637 w 6100546"/>
              <a:gd name="connsiteY1147" fmla="*/ 2843185 h 5950684"/>
              <a:gd name="connsiteX1148" fmla="*/ 5517031 w 6100546"/>
              <a:gd name="connsiteY1148" fmla="*/ 2852397 h 5950684"/>
              <a:gd name="connsiteX1149" fmla="*/ 5521637 w 6100546"/>
              <a:gd name="connsiteY1149" fmla="*/ 2861609 h 5950684"/>
              <a:gd name="connsiteX1150" fmla="*/ 5526242 w 6100546"/>
              <a:gd name="connsiteY1150" fmla="*/ 2857003 h 5950684"/>
              <a:gd name="connsiteX1151" fmla="*/ 5526242 w 6100546"/>
              <a:gd name="connsiteY1151" fmla="*/ 2870820 h 5950684"/>
              <a:gd name="connsiteX1152" fmla="*/ 5526241 w 6100546"/>
              <a:gd name="connsiteY1152" fmla="*/ 2875426 h 5950684"/>
              <a:gd name="connsiteX1153" fmla="*/ 5530848 w 6100546"/>
              <a:gd name="connsiteY1153" fmla="*/ 2893848 h 5950684"/>
              <a:gd name="connsiteX1154" fmla="*/ 5530848 w 6100546"/>
              <a:gd name="connsiteY1154" fmla="*/ 2912271 h 5950684"/>
              <a:gd name="connsiteX1155" fmla="*/ 5530848 w 6100546"/>
              <a:gd name="connsiteY1155" fmla="*/ 2926088 h 5950684"/>
              <a:gd name="connsiteX1156" fmla="*/ 5530848 w 6100546"/>
              <a:gd name="connsiteY1156" fmla="*/ 2953722 h 5950684"/>
              <a:gd name="connsiteX1157" fmla="*/ 5526242 w 6100546"/>
              <a:gd name="connsiteY1157" fmla="*/ 2967540 h 5950684"/>
              <a:gd name="connsiteX1158" fmla="*/ 5521637 w 6100546"/>
              <a:gd name="connsiteY1158" fmla="*/ 2962934 h 5950684"/>
              <a:gd name="connsiteX1159" fmla="*/ 5517030 w 6100546"/>
              <a:gd name="connsiteY1159" fmla="*/ 2958328 h 5950684"/>
              <a:gd name="connsiteX1160" fmla="*/ 5517031 w 6100546"/>
              <a:gd name="connsiteY1160" fmla="*/ 2962934 h 5950684"/>
              <a:gd name="connsiteX1161" fmla="*/ 5517031 w 6100546"/>
              <a:gd name="connsiteY1161" fmla="*/ 2967539 h 5950684"/>
              <a:gd name="connsiteX1162" fmla="*/ 5521637 w 6100546"/>
              <a:gd name="connsiteY1162" fmla="*/ 2972145 h 5950684"/>
              <a:gd name="connsiteX1163" fmla="*/ 5526242 w 6100546"/>
              <a:gd name="connsiteY1163" fmla="*/ 2976750 h 5950684"/>
              <a:gd name="connsiteX1164" fmla="*/ 5530848 w 6100546"/>
              <a:gd name="connsiteY1164" fmla="*/ 2976751 h 5950684"/>
              <a:gd name="connsiteX1165" fmla="*/ 5535454 w 6100546"/>
              <a:gd name="connsiteY1165" fmla="*/ 2953722 h 5950684"/>
              <a:gd name="connsiteX1166" fmla="*/ 5535453 w 6100546"/>
              <a:gd name="connsiteY1166" fmla="*/ 2949117 h 5950684"/>
              <a:gd name="connsiteX1167" fmla="*/ 5535454 w 6100546"/>
              <a:gd name="connsiteY1167" fmla="*/ 2930694 h 5950684"/>
              <a:gd name="connsiteX1168" fmla="*/ 5535454 w 6100546"/>
              <a:gd name="connsiteY1168" fmla="*/ 2921483 h 5950684"/>
              <a:gd name="connsiteX1169" fmla="*/ 5540059 w 6100546"/>
              <a:gd name="connsiteY1169" fmla="*/ 2944510 h 5950684"/>
              <a:gd name="connsiteX1170" fmla="*/ 5544665 w 6100546"/>
              <a:gd name="connsiteY1170" fmla="*/ 2972145 h 5950684"/>
              <a:gd name="connsiteX1171" fmla="*/ 5540059 w 6100546"/>
              <a:gd name="connsiteY1171" fmla="*/ 2981357 h 5950684"/>
              <a:gd name="connsiteX1172" fmla="*/ 5540059 w 6100546"/>
              <a:gd name="connsiteY1172" fmla="*/ 2990568 h 5950684"/>
              <a:gd name="connsiteX1173" fmla="*/ 5540058 w 6100546"/>
              <a:gd name="connsiteY1173" fmla="*/ 3013596 h 5950684"/>
              <a:gd name="connsiteX1174" fmla="*/ 5535454 w 6100546"/>
              <a:gd name="connsiteY1174" fmla="*/ 3008990 h 5950684"/>
              <a:gd name="connsiteX1175" fmla="*/ 5530848 w 6100546"/>
              <a:gd name="connsiteY1175" fmla="*/ 3008991 h 5950684"/>
              <a:gd name="connsiteX1176" fmla="*/ 5530848 w 6100546"/>
              <a:gd name="connsiteY1176" fmla="*/ 3013596 h 5950684"/>
              <a:gd name="connsiteX1177" fmla="*/ 5530848 w 6100546"/>
              <a:gd name="connsiteY1177" fmla="*/ 3018201 h 5950684"/>
              <a:gd name="connsiteX1178" fmla="*/ 5535454 w 6100546"/>
              <a:gd name="connsiteY1178" fmla="*/ 3022807 h 5950684"/>
              <a:gd name="connsiteX1179" fmla="*/ 5535454 w 6100546"/>
              <a:gd name="connsiteY1179" fmla="*/ 3027414 h 5950684"/>
              <a:gd name="connsiteX1180" fmla="*/ 5535454 w 6100546"/>
              <a:gd name="connsiteY1180" fmla="*/ 3032019 h 5950684"/>
              <a:gd name="connsiteX1181" fmla="*/ 5540059 w 6100546"/>
              <a:gd name="connsiteY1181" fmla="*/ 3050441 h 5950684"/>
              <a:gd name="connsiteX1182" fmla="*/ 5540059 w 6100546"/>
              <a:gd name="connsiteY1182" fmla="*/ 3073471 h 5950684"/>
              <a:gd name="connsiteX1183" fmla="*/ 5535454 w 6100546"/>
              <a:gd name="connsiteY1183" fmla="*/ 3078076 h 5950684"/>
              <a:gd name="connsiteX1184" fmla="*/ 5530847 w 6100546"/>
              <a:gd name="connsiteY1184" fmla="*/ 3073471 h 5950684"/>
              <a:gd name="connsiteX1185" fmla="*/ 5526242 w 6100546"/>
              <a:gd name="connsiteY1185" fmla="*/ 3018202 h 5950684"/>
              <a:gd name="connsiteX1186" fmla="*/ 5526242 w 6100546"/>
              <a:gd name="connsiteY1186" fmla="*/ 3013595 h 5950684"/>
              <a:gd name="connsiteX1187" fmla="*/ 5521637 w 6100546"/>
              <a:gd name="connsiteY1187" fmla="*/ 3018202 h 5950684"/>
              <a:gd name="connsiteX1188" fmla="*/ 5526242 w 6100546"/>
              <a:gd name="connsiteY1188" fmla="*/ 3073471 h 5950684"/>
              <a:gd name="connsiteX1189" fmla="*/ 5512425 w 6100546"/>
              <a:gd name="connsiteY1189" fmla="*/ 3082681 h 5950684"/>
              <a:gd name="connsiteX1190" fmla="*/ 5503214 w 6100546"/>
              <a:gd name="connsiteY1190" fmla="*/ 3133345 h 5950684"/>
              <a:gd name="connsiteX1191" fmla="*/ 5466368 w 6100546"/>
              <a:gd name="connsiteY1191" fmla="*/ 3317571 h 5950684"/>
              <a:gd name="connsiteX1192" fmla="*/ 5466368 w 6100546"/>
              <a:gd name="connsiteY1192" fmla="*/ 3322178 h 5950684"/>
              <a:gd name="connsiteX1193" fmla="*/ 5466368 w 6100546"/>
              <a:gd name="connsiteY1193" fmla="*/ 3326784 h 5950684"/>
              <a:gd name="connsiteX1194" fmla="*/ 5470974 w 6100546"/>
              <a:gd name="connsiteY1194" fmla="*/ 3322177 h 5950684"/>
              <a:gd name="connsiteX1195" fmla="*/ 5507819 w 6100546"/>
              <a:gd name="connsiteY1195" fmla="*/ 3142555 h 5950684"/>
              <a:gd name="connsiteX1196" fmla="*/ 5507819 w 6100546"/>
              <a:gd name="connsiteY1196" fmla="*/ 3147162 h 5950684"/>
              <a:gd name="connsiteX1197" fmla="*/ 5517031 w 6100546"/>
              <a:gd name="connsiteY1197" fmla="*/ 3137949 h 5950684"/>
              <a:gd name="connsiteX1198" fmla="*/ 5517031 w 6100546"/>
              <a:gd name="connsiteY1198" fmla="*/ 3151766 h 5950684"/>
              <a:gd name="connsiteX1199" fmla="*/ 5512425 w 6100546"/>
              <a:gd name="connsiteY1199" fmla="*/ 3151767 h 5950684"/>
              <a:gd name="connsiteX1200" fmla="*/ 5512425 w 6100546"/>
              <a:gd name="connsiteY1200" fmla="*/ 3156373 h 5950684"/>
              <a:gd name="connsiteX1201" fmla="*/ 5512425 w 6100546"/>
              <a:gd name="connsiteY1201" fmla="*/ 3160978 h 5950684"/>
              <a:gd name="connsiteX1202" fmla="*/ 5517031 w 6100546"/>
              <a:gd name="connsiteY1202" fmla="*/ 3160978 h 5950684"/>
              <a:gd name="connsiteX1203" fmla="*/ 5512425 w 6100546"/>
              <a:gd name="connsiteY1203" fmla="*/ 3184006 h 5950684"/>
              <a:gd name="connsiteX1204" fmla="*/ 5512425 w 6100546"/>
              <a:gd name="connsiteY1204" fmla="*/ 3193219 h 5950684"/>
              <a:gd name="connsiteX1205" fmla="*/ 5512425 w 6100546"/>
              <a:gd name="connsiteY1205" fmla="*/ 3207036 h 5950684"/>
              <a:gd name="connsiteX1206" fmla="*/ 5512425 w 6100546"/>
              <a:gd name="connsiteY1206" fmla="*/ 3211640 h 5950684"/>
              <a:gd name="connsiteX1207" fmla="*/ 5507819 w 6100546"/>
              <a:gd name="connsiteY1207" fmla="*/ 3216247 h 5950684"/>
              <a:gd name="connsiteX1208" fmla="*/ 5507819 w 6100546"/>
              <a:gd name="connsiteY1208" fmla="*/ 3225458 h 5950684"/>
              <a:gd name="connsiteX1209" fmla="*/ 5512425 w 6100546"/>
              <a:gd name="connsiteY1209" fmla="*/ 3230064 h 5950684"/>
              <a:gd name="connsiteX1210" fmla="*/ 5512425 w 6100546"/>
              <a:gd name="connsiteY1210" fmla="*/ 3340600 h 5950684"/>
              <a:gd name="connsiteX1211" fmla="*/ 5503214 w 6100546"/>
              <a:gd name="connsiteY1211" fmla="*/ 3391263 h 5950684"/>
              <a:gd name="connsiteX1212" fmla="*/ 5507819 w 6100546"/>
              <a:gd name="connsiteY1212" fmla="*/ 3386658 h 5950684"/>
              <a:gd name="connsiteX1213" fmla="*/ 5498608 w 6100546"/>
              <a:gd name="connsiteY1213" fmla="*/ 3478771 h 5950684"/>
              <a:gd name="connsiteX1214" fmla="*/ 5503214 w 6100546"/>
              <a:gd name="connsiteY1214" fmla="*/ 3483377 h 5950684"/>
              <a:gd name="connsiteX1215" fmla="*/ 5498608 w 6100546"/>
              <a:gd name="connsiteY1215" fmla="*/ 3506406 h 5950684"/>
              <a:gd name="connsiteX1216" fmla="*/ 5494002 w 6100546"/>
              <a:gd name="connsiteY1216" fmla="*/ 3511011 h 5950684"/>
              <a:gd name="connsiteX1217" fmla="*/ 5498608 w 6100546"/>
              <a:gd name="connsiteY1217" fmla="*/ 3520223 h 5950684"/>
              <a:gd name="connsiteX1218" fmla="*/ 5494002 w 6100546"/>
              <a:gd name="connsiteY1218" fmla="*/ 3547856 h 5950684"/>
              <a:gd name="connsiteX1219" fmla="*/ 5494001 w 6100546"/>
              <a:gd name="connsiteY1219" fmla="*/ 3552463 h 5950684"/>
              <a:gd name="connsiteX1220" fmla="*/ 5489397 w 6100546"/>
              <a:gd name="connsiteY1220" fmla="*/ 3566280 h 5950684"/>
              <a:gd name="connsiteX1221" fmla="*/ 5489397 w 6100546"/>
              <a:gd name="connsiteY1221" fmla="*/ 3570884 h 5950684"/>
              <a:gd name="connsiteX1222" fmla="*/ 5489397 w 6100546"/>
              <a:gd name="connsiteY1222" fmla="*/ 3575491 h 5950684"/>
              <a:gd name="connsiteX1223" fmla="*/ 5470974 w 6100546"/>
              <a:gd name="connsiteY1223" fmla="*/ 3653788 h 5950684"/>
              <a:gd name="connsiteX1224" fmla="*/ 5470974 w 6100546"/>
              <a:gd name="connsiteY1224" fmla="*/ 3667605 h 5950684"/>
              <a:gd name="connsiteX1225" fmla="*/ 5470975 w 6100546"/>
              <a:gd name="connsiteY1225" fmla="*/ 3672211 h 5950684"/>
              <a:gd name="connsiteX1226" fmla="*/ 5470975 w 6100546"/>
              <a:gd name="connsiteY1226" fmla="*/ 3690633 h 5950684"/>
              <a:gd name="connsiteX1227" fmla="*/ 5452551 w 6100546"/>
              <a:gd name="connsiteY1227" fmla="*/ 3741296 h 5950684"/>
              <a:gd name="connsiteX1228" fmla="*/ 5392676 w 6100546"/>
              <a:gd name="connsiteY1228" fmla="*/ 3934735 h 5950684"/>
              <a:gd name="connsiteX1229" fmla="*/ 5392676 w 6100546"/>
              <a:gd name="connsiteY1229" fmla="*/ 3939341 h 5950684"/>
              <a:gd name="connsiteX1230" fmla="*/ 5388071 w 6100546"/>
              <a:gd name="connsiteY1230" fmla="*/ 3943946 h 5950684"/>
              <a:gd name="connsiteX1231" fmla="*/ 5353528 w 6100546"/>
              <a:gd name="connsiteY1231" fmla="*/ 4004971 h 5950684"/>
              <a:gd name="connsiteX1232" fmla="*/ 5322699 w 6100546"/>
              <a:gd name="connsiteY1232" fmla="*/ 4065600 h 5950684"/>
              <a:gd name="connsiteX1233" fmla="*/ 5323231 w 6100546"/>
              <a:gd name="connsiteY1233" fmla="*/ 4064270 h 5950684"/>
              <a:gd name="connsiteX1234" fmla="*/ 5328196 w 6100546"/>
              <a:gd name="connsiteY1234" fmla="*/ 4049877 h 5950684"/>
              <a:gd name="connsiteX1235" fmla="*/ 5332802 w 6100546"/>
              <a:gd name="connsiteY1235" fmla="*/ 4040666 h 5950684"/>
              <a:gd name="connsiteX1236" fmla="*/ 5346620 w 6100546"/>
              <a:gd name="connsiteY1236" fmla="*/ 4008426 h 5950684"/>
              <a:gd name="connsiteX1237" fmla="*/ 5369648 w 6100546"/>
              <a:gd name="connsiteY1237" fmla="*/ 3953158 h 5950684"/>
              <a:gd name="connsiteX1238" fmla="*/ 5374253 w 6100546"/>
              <a:gd name="connsiteY1238" fmla="*/ 3943946 h 5950684"/>
              <a:gd name="connsiteX1239" fmla="*/ 5378859 w 6100546"/>
              <a:gd name="connsiteY1239" fmla="*/ 3934735 h 5950684"/>
              <a:gd name="connsiteX1240" fmla="*/ 5374253 w 6100546"/>
              <a:gd name="connsiteY1240" fmla="*/ 3930129 h 5950684"/>
              <a:gd name="connsiteX1241" fmla="*/ 5360436 w 6100546"/>
              <a:gd name="connsiteY1241" fmla="*/ 3948552 h 5950684"/>
              <a:gd name="connsiteX1242" fmla="*/ 5360436 w 6100546"/>
              <a:gd name="connsiteY1242" fmla="*/ 3953158 h 5950684"/>
              <a:gd name="connsiteX1243" fmla="*/ 5323590 w 6100546"/>
              <a:gd name="connsiteY1243" fmla="*/ 4036059 h 5950684"/>
              <a:gd name="connsiteX1244" fmla="*/ 5323590 w 6100546"/>
              <a:gd name="connsiteY1244" fmla="*/ 4040666 h 5950684"/>
              <a:gd name="connsiteX1245" fmla="*/ 5305168 w 6100546"/>
              <a:gd name="connsiteY1245" fmla="*/ 4063693 h 5950684"/>
              <a:gd name="connsiteX1246" fmla="*/ 5291350 w 6100546"/>
              <a:gd name="connsiteY1246" fmla="*/ 4091328 h 5950684"/>
              <a:gd name="connsiteX1247" fmla="*/ 5266595 w 6100546"/>
              <a:gd name="connsiteY1247" fmla="*/ 4146597 h 5950684"/>
              <a:gd name="connsiteX1248" fmla="*/ 5237163 w 6100546"/>
              <a:gd name="connsiteY1248" fmla="*/ 4192915 h 5950684"/>
              <a:gd name="connsiteX1249" fmla="*/ 5236082 w 6100546"/>
              <a:gd name="connsiteY1249" fmla="*/ 4188048 h 5950684"/>
              <a:gd name="connsiteX1250" fmla="*/ 5107121 w 6100546"/>
              <a:gd name="connsiteY1250" fmla="*/ 4399910 h 5950684"/>
              <a:gd name="connsiteX1251" fmla="*/ 5102517 w 6100546"/>
              <a:gd name="connsiteY1251" fmla="*/ 4399910 h 5950684"/>
              <a:gd name="connsiteX1252" fmla="*/ 5102516 w 6100546"/>
              <a:gd name="connsiteY1252" fmla="*/ 4404516 h 5950684"/>
              <a:gd name="connsiteX1253" fmla="*/ 5102516 w 6100546"/>
              <a:gd name="connsiteY1253" fmla="*/ 4409121 h 5950684"/>
              <a:gd name="connsiteX1254" fmla="*/ 5084093 w 6100546"/>
              <a:gd name="connsiteY1254" fmla="*/ 4422938 h 5950684"/>
              <a:gd name="connsiteX1255" fmla="*/ 5047247 w 6100546"/>
              <a:gd name="connsiteY1255" fmla="*/ 4487417 h 5950684"/>
              <a:gd name="connsiteX1256" fmla="*/ 5047248 w 6100546"/>
              <a:gd name="connsiteY1256" fmla="*/ 4473601 h 5950684"/>
              <a:gd name="connsiteX1257" fmla="*/ 5033430 w 6100546"/>
              <a:gd name="connsiteY1257" fmla="*/ 4505841 h 5950684"/>
              <a:gd name="connsiteX1258" fmla="*/ 5028824 w 6100546"/>
              <a:gd name="connsiteY1258" fmla="*/ 4501235 h 5950684"/>
              <a:gd name="connsiteX1259" fmla="*/ 4973555 w 6100546"/>
              <a:gd name="connsiteY1259" fmla="*/ 4579532 h 5950684"/>
              <a:gd name="connsiteX1260" fmla="*/ 4968950 w 6100546"/>
              <a:gd name="connsiteY1260" fmla="*/ 4579532 h 5950684"/>
              <a:gd name="connsiteX1261" fmla="*/ 4918287 w 6100546"/>
              <a:gd name="connsiteY1261" fmla="*/ 4634799 h 5950684"/>
              <a:gd name="connsiteX1262" fmla="*/ 4858413 w 6100546"/>
              <a:gd name="connsiteY1262" fmla="*/ 4703885 h 5950684"/>
              <a:gd name="connsiteX1263" fmla="*/ 4823294 w 6100546"/>
              <a:gd name="connsiteY1263" fmla="*/ 4733247 h 5950684"/>
              <a:gd name="connsiteX1264" fmla="*/ 4789327 w 6100546"/>
              <a:gd name="connsiteY1264" fmla="*/ 4768227 h 5950684"/>
              <a:gd name="connsiteX1265" fmla="*/ 4789327 w 6100546"/>
              <a:gd name="connsiteY1265" fmla="*/ 4763760 h 5950684"/>
              <a:gd name="connsiteX1266" fmla="*/ 4784721 w 6100546"/>
              <a:gd name="connsiteY1266" fmla="*/ 4768366 h 5950684"/>
              <a:gd name="connsiteX1267" fmla="*/ 4780115 w 6100546"/>
              <a:gd name="connsiteY1267" fmla="*/ 4777577 h 5950684"/>
              <a:gd name="connsiteX1268" fmla="*/ 4780115 w 6100546"/>
              <a:gd name="connsiteY1268" fmla="*/ 4772970 h 5950684"/>
              <a:gd name="connsiteX1269" fmla="*/ 4752481 w 6100546"/>
              <a:gd name="connsiteY1269" fmla="*/ 4800605 h 5950684"/>
              <a:gd name="connsiteX1270" fmla="*/ 4752481 w 6100546"/>
              <a:gd name="connsiteY1270" fmla="*/ 4805211 h 5950684"/>
              <a:gd name="connsiteX1271" fmla="*/ 4747875 w 6100546"/>
              <a:gd name="connsiteY1271" fmla="*/ 4814422 h 5950684"/>
              <a:gd name="connsiteX1272" fmla="*/ 4747875 w 6100546"/>
              <a:gd name="connsiteY1272" fmla="*/ 4805211 h 5950684"/>
              <a:gd name="connsiteX1273" fmla="*/ 4734058 w 6100546"/>
              <a:gd name="connsiteY1273" fmla="*/ 4819028 h 5950684"/>
              <a:gd name="connsiteX1274" fmla="*/ 4734058 w 6100546"/>
              <a:gd name="connsiteY1274" fmla="*/ 4814421 h 5950684"/>
              <a:gd name="connsiteX1275" fmla="*/ 4734058 w 6100546"/>
              <a:gd name="connsiteY1275" fmla="*/ 4809817 h 5950684"/>
              <a:gd name="connsiteX1276" fmla="*/ 4729452 w 6100546"/>
              <a:gd name="connsiteY1276" fmla="*/ 4809817 h 5950684"/>
              <a:gd name="connsiteX1277" fmla="*/ 4729452 w 6100546"/>
              <a:gd name="connsiteY1277" fmla="*/ 4819028 h 5950684"/>
              <a:gd name="connsiteX1278" fmla="*/ 4729453 w 6100546"/>
              <a:gd name="connsiteY1278" fmla="*/ 4823634 h 5950684"/>
              <a:gd name="connsiteX1279" fmla="*/ 4724847 w 6100546"/>
              <a:gd name="connsiteY1279" fmla="*/ 4828240 h 5950684"/>
              <a:gd name="connsiteX1280" fmla="*/ 4720241 w 6100546"/>
              <a:gd name="connsiteY1280" fmla="*/ 4828240 h 5950684"/>
              <a:gd name="connsiteX1281" fmla="*/ 4715635 w 6100546"/>
              <a:gd name="connsiteY1281" fmla="*/ 4828240 h 5950684"/>
              <a:gd name="connsiteX1282" fmla="*/ 4715635 w 6100546"/>
              <a:gd name="connsiteY1282" fmla="*/ 4832845 h 5950684"/>
              <a:gd name="connsiteX1283" fmla="*/ 4715635 w 6100546"/>
              <a:gd name="connsiteY1283" fmla="*/ 4837451 h 5950684"/>
              <a:gd name="connsiteX1284" fmla="*/ 4701818 w 6100546"/>
              <a:gd name="connsiteY1284" fmla="*/ 4846662 h 5950684"/>
              <a:gd name="connsiteX1285" fmla="*/ 4701819 w 6100546"/>
              <a:gd name="connsiteY1285" fmla="*/ 4842057 h 5950684"/>
              <a:gd name="connsiteX1286" fmla="*/ 4697212 w 6100546"/>
              <a:gd name="connsiteY1286" fmla="*/ 4846662 h 5950684"/>
              <a:gd name="connsiteX1287" fmla="*/ 4692606 w 6100546"/>
              <a:gd name="connsiteY1287" fmla="*/ 4851268 h 5950684"/>
              <a:gd name="connsiteX1288" fmla="*/ 4688001 w 6100546"/>
              <a:gd name="connsiteY1288" fmla="*/ 4860479 h 5950684"/>
              <a:gd name="connsiteX1289" fmla="*/ 4688001 w 6100546"/>
              <a:gd name="connsiteY1289" fmla="*/ 4855874 h 5950684"/>
              <a:gd name="connsiteX1290" fmla="*/ 4669578 w 6100546"/>
              <a:gd name="connsiteY1290" fmla="*/ 4865085 h 5950684"/>
              <a:gd name="connsiteX1291" fmla="*/ 4669578 w 6100546"/>
              <a:gd name="connsiteY1291" fmla="*/ 4855874 h 5950684"/>
              <a:gd name="connsiteX1292" fmla="*/ 4651155 w 6100546"/>
              <a:gd name="connsiteY1292" fmla="*/ 4869691 h 5950684"/>
              <a:gd name="connsiteX1293" fmla="*/ 4651155 w 6100546"/>
              <a:gd name="connsiteY1293" fmla="*/ 4865085 h 5950684"/>
              <a:gd name="connsiteX1294" fmla="*/ 4655761 w 6100546"/>
              <a:gd name="connsiteY1294" fmla="*/ 4860479 h 5950684"/>
              <a:gd name="connsiteX1295" fmla="*/ 4655761 w 6100546"/>
              <a:gd name="connsiteY1295" fmla="*/ 4855874 h 5950684"/>
              <a:gd name="connsiteX1296" fmla="*/ 4651155 w 6100546"/>
              <a:gd name="connsiteY1296" fmla="*/ 4860479 h 5950684"/>
              <a:gd name="connsiteX1297" fmla="*/ 4646549 w 6100546"/>
              <a:gd name="connsiteY1297" fmla="*/ 4865085 h 5950684"/>
              <a:gd name="connsiteX1298" fmla="*/ 4641943 w 6100546"/>
              <a:gd name="connsiteY1298" fmla="*/ 4874296 h 5950684"/>
              <a:gd name="connsiteX1299" fmla="*/ 4651155 w 6100546"/>
              <a:gd name="connsiteY1299" fmla="*/ 4874296 h 5950684"/>
              <a:gd name="connsiteX1300" fmla="*/ 4646549 w 6100546"/>
              <a:gd name="connsiteY1300" fmla="*/ 4878902 h 5950684"/>
              <a:gd name="connsiteX1301" fmla="*/ 4623520 w 6100546"/>
              <a:gd name="connsiteY1301" fmla="*/ 4906536 h 5950684"/>
              <a:gd name="connsiteX1302" fmla="*/ 4641943 w 6100546"/>
              <a:gd name="connsiteY1302" fmla="*/ 4901931 h 5950684"/>
              <a:gd name="connsiteX1303" fmla="*/ 4623520 w 6100546"/>
              <a:gd name="connsiteY1303" fmla="*/ 4915748 h 5950684"/>
              <a:gd name="connsiteX1304" fmla="*/ 4609703 w 6100546"/>
              <a:gd name="connsiteY1304" fmla="*/ 4929565 h 5950684"/>
              <a:gd name="connsiteX1305" fmla="*/ 4600492 w 6100546"/>
              <a:gd name="connsiteY1305" fmla="*/ 4934170 h 5950684"/>
              <a:gd name="connsiteX1306" fmla="*/ 4600493 w 6100546"/>
              <a:gd name="connsiteY1306" fmla="*/ 4924959 h 5950684"/>
              <a:gd name="connsiteX1307" fmla="*/ 4582069 w 6100546"/>
              <a:gd name="connsiteY1307" fmla="*/ 4943381 h 5950684"/>
              <a:gd name="connsiteX1308" fmla="*/ 4577464 w 6100546"/>
              <a:gd name="connsiteY1308" fmla="*/ 4938776 h 5950684"/>
              <a:gd name="connsiteX1309" fmla="*/ 4582069 w 6100546"/>
              <a:gd name="connsiteY1309" fmla="*/ 4934170 h 5950684"/>
              <a:gd name="connsiteX1310" fmla="*/ 4582069 w 6100546"/>
              <a:gd name="connsiteY1310" fmla="*/ 4929564 h 5950684"/>
              <a:gd name="connsiteX1311" fmla="*/ 4577463 w 6100546"/>
              <a:gd name="connsiteY1311" fmla="*/ 4929565 h 5950684"/>
              <a:gd name="connsiteX1312" fmla="*/ 4572858 w 6100546"/>
              <a:gd name="connsiteY1312" fmla="*/ 4934170 h 5950684"/>
              <a:gd name="connsiteX1313" fmla="*/ 4572858 w 6100546"/>
              <a:gd name="connsiteY1313" fmla="*/ 4938776 h 5950684"/>
              <a:gd name="connsiteX1314" fmla="*/ 4568252 w 6100546"/>
              <a:gd name="connsiteY1314" fmla="*/ 4943382 h 5950684"/>
              <a:gd name="connsiteX1315" fmla="*/ 4563646 w 6100546"/>
              <a:gd name="connsiteY1315" fmla="*/ 4947988 h 5950684"/>
              <a:gd name="connsiteX1316" fmla="*/ 4559040 w 6100546"/>
              <a:gd name="connsiteY1316" fmla="*/ 4947988 h 5950684"/>
              <a:gd name="connsiteX1317" fmla="*/ 4559040 w 6100546"/>
              <a:gd name="connsiteY1317" fmla="*/ 4952593 h 5950684"/>
              <a:gd name="connsiteX1318" fmla="*/ 4554435 w 6100546"/>
              <a:gd name="connsiteY1318" fmla="*/ 4952593 h 5950684"/>
              <a:gd name="connsiteX1319" fmla="*/ 4554434 w 6100546"/>
              <a:gd name="connsiteY1319" fmla="*/ 4947988 h 5950684"/>
              <a:gd name="connsiteX1320" fmla="*/ 4559040 w 6100546"/>
              <a:gd name="connsiteY1320" fmla="*/ 4938776 h 5950684"/>
              <a:gd name="connsiteX1321" fmla="*/ 4568252 w 6100546"/>
              <a:gd name="connsiteY1321" fmla="*/ 4929565 h 5950684"/>
              <a:gd name="connsiteX1322" fmla="*/ 4563646 w 6100546"/>
              <a:gd name="connsiteY1322" fmla="*/ 4929564 h 5950684"/>
              <a:gd name="connsiteX1323" fmla="*/ 4559040 w 6100546"/>
              <a:gd name="connsiteY1323" fmla="*/ 4934170 h 5950684"/>
              <a:gd name="connsiteX1324" fmla="*/ 4545223 w 6100546"/>
              <a:gd name="connsiteY1324" fmla="*/ 4947988 h 5950684"/>
              <a:gd name="connsiteX1325" fmla="*/ 4545223 w 6100546"/>
              <a:gd name="connsiteY1325" fmla="*/ 4952593 h 5950684"/>
              <a:gd name="connsiteX1326" fmla="*/ 4536012 w 6100546"/>
              <a:gd name="connsiteY1326" fmla="*/ 4966410 h 5950684"/>
              <a:gd name="connsiteX1327" fmla="*/ 4476137 w 6100546"/>
              <a:gd name="connsiteY1327" fmla="*/ 5012467 h 5950684"/>
              <a:gd name="connsiteX1328" fmla="*/ 4471532 w 6100546"/>
              <a:gd name="connsiteY1328" fmla="*/ 5012467 h 5950684"/>
              <a:gd name="connsiteX1329" fmla="*/ 4466926 w 6100546"/>
              <a:gd name="connsiteY1329" fmla="*/ 5017073 h 5950684"/>
              <a:gd name="connsiteX1330" fmla="*/ 4453109 w 6100546"/>
              <a:gd name="connsiteY1330" fmla="*/ 5026283 h 5950684"/>
              <a:gd name="connsiteX1331" fmla="*/ 4448503 w 6100546"/>
              <a:gd name="connsiteY1331" fmla="*/ 5030890 h 5950684"/>
              <a:gd name="connsiteX1332" fmla="*/ 4434686 w 6100546"/>
              <a:gd name="connsiteY1332" fmla="*/ 5040101 h 5950684"/>
              <a:gd name="connsiteX1333" fmla="*/ 4420869 w 6100546"/>
              <a:gd name="connsiteY1333" fmla="*/ 5049313 h 5950684"/>
              <a:gd name="connsiteX1334" fmla="*/ 4379417 w 6100546"/>
              <a:gd name="connsiteY1334" fmla="*/ 5072340 h 5950684"/>
              <a:gd name="connsiteX1335" fmla="*/ 4333360 w 6100546"/>
              <a:gd name="connsiteY1335" fmla="*/ 5113792 h 5950684"/>
              <a:gd name="connsiteX1336" fmla="*/ 4319543 w 6100546"/>
              <a:gd name="connsiteY1336" fmla="*/ 5123004 h 5950684"/>
              <a:gd name="connsiteX1337" fmla="*/ 4329330 w 6100546"/>
              <a:gd name="connsiteY1337" fmla="*/ 5124155 h 5950684"/>
              <a:gd name="connsiteX1338" fmla="*/ 4328966 w 6100546"/>
              <a:gd name="connsiteY1338" fmla="*/ 5125061 h 5950684"/>
              <a:gd name="connsiteX1339" fmla="*/ 4356017 w 6100546"/>
              <a:gd name="connsiteY1339" fmla="*/ 5108717 h 5950684"/>
              <a:gd name="connsiteX1340" fmla="*/ 4376854 w 6100546"/>
              <a:gd name="connsiteY1340" fmla="*/ 5097547 h 5950684"/>
              <a:gd name="connsiteX1341" fmla="*/ 4384598 w 6100546"/>
              <a:gd name="connsiteY1341" fmla="*/ 5092491 h 5950684"/>
              <a:gd name="connsiteX1342" fmla="*/ 4407051 w 6100546"/>
              <a:gd name="connsiteY1342" fmla="*/ 5072341 h 5950684"/>
              <a:gd name="connsiteX1343" fmla="*/ 4425474 w 6100546"/>
              <a:gd name="connsiteY1343" fmla="*/ 5058524 h 5950684"/>
              <a:gd name="connsiteX1344" fmla="*/ 4425474 w 6100546"/>
              <a:gd name="connsiteY1344" fmla="*/ 5063130 h 5950684"/>
              <a:gd name="connsiteX1345" fmla="*/ 4420869 w 6100546"/>
              <a:gd name="connsiteY1345" fmla="*/ 5063130 h 5950684"/>
              <a:gd name="connsiteX1346" fmla="*/ 4420869 w 6100546"/>
              <a:gd name="connsiteY1346" fmla="*/ 5067736 h 5950684"/>
              <a:gd name="connsiteX1347" fmla="*/ 4425475 w 6100546"/>
              <a:gd name="connsiteY1347" fmla="*/ 5067736 h 5950684"/>
              <a:gd name="connsiteX1348" fmla="*/ 4430081 w 6100546"/>
              <a:gd name="connsiteY1348" fmla="*/ 5063130 h 5950684"/>
              <a:gd name="connsiteX1349" fmla="*/ 4430080 w 6100546"/>
              <a:gd name="connsiteY1349" fmla="*/ 5049313 h 5950684"/>
              <a:gd name="connsiteX1350" fmla="*/ 4443897 w 6100546"/>
              <a:gd name="connsiteY1350" fmla="*/ 5040101 h 5950684"/>
              <a:gd name="connsiteX1351" fmla="*/ 4453109 w 6100546"/>
              <a:gd name="connsiteY1351" fmla="*/ 5040101 h 5950684"/>
              <a:gd name="connsiteX1352" fmla="*/ 4453109 w 6100546"/>
              <a:gd name="connsiteY1352" fmla="*/ 5044707 h 5950684"/>
              <a:gd name="connsiteX1353" fmla="*/ 4457714 w 6100546"/>
              <a:gd name="connsiteY1353" fmla="*/ 5040100 h 5950684"/>
              <a:gd name="connsiteX1354" fmla="*/ 4457714 w 6100546"/>
              <a:gd name="connsiteY1354" fmla="*/ 5035496 h 5950684"/>
              <a:gd name="connsiteX1355" fmla="*/ 4462320 w 6100546"/>
              <a:gd name="connsiteY1355" fmla="*/ 5026284 h 5950684"/>
              <a:gd name="connsiteX1356" fmla="*/ 4471531 w 6100546"/>
              <a:gd name="connsiteY1356" fmla="*/ 5021679 h 5950684"/>
              <a:gd name="connsiteX1357" fmla="*/ 4476137 w 6100546"/>
              <a:gd name="connsiteY1357" fmla="*/ 5021679 h 5950684"/>
              <a:gd name="connsiteX1358" fmla="*/ 4476137 w 6100546"/>
              <a:gd name="connsiteY1358" fmla="*/ 5017072 h 5950684"/>
              <a:gd name="connsiteX1359" fmla="*/ 4480743 w 6100546"/>
              <a:gd name="connsiteY1359" fmla="*/ 5012467 h 5950684"/>
              <a:gd name="connsiteX1360" fmla="*/ 4540617 w 6100546"/>
              <a:gd name="connsiteY1360" fmla="*/ 4971016 h 5950684"/>
              <a:gd name="connsiteX1361" fmla="*/ 4545224 w 6100546"/>
              <a:gd name="connsiteY1361" fmla="*/ 4966410 h 5950684"/>
              <a:gd name="connsiteX1362" fmla="*/ 4545224 w 6100546"/>
              <a:gd name="connsiteY1362" fmla="*/ 4961805 h 5950684"/>
              <a:gd name="connsiteX1363" fmla="*/ 4549829 w 6100546"/>
              <a:gd name="connsiteY1363" fmla="*/ 4961805 h 5950684"/>
              <a:gd name="connsiteX1364" fmla="*/ 4549829 w 6100546"/>
              <a:gd name="connsiteY1364" fmla="*/ 4966410 h 5950684"/>
              <a:gd name="connsiteX1365" fmla="*/ 4572858 w 6100546"/>
              <a:gd name="connsiteY1365" fmla="*/ 4957199 h 5950684"/>
              <a:gd name="connsiteX1366" fmla="*/ 4572858 w 6100546"/>
              <a:gd name="connsiteY1366" fmla="*/ 4952593 h 5950684"/>
              <a:gd name="connsiteX1367" fmla="*/ 4568252 w 6100546"/>
              <a:gd name="connsiteY1367" fmla="*/ 4966410 h 5950684"/>
              <a:gd name="connsiteX1368" fmla="*/ 4605098 w 6100546"/>
              <a:gd name="connsiteY1368" fmla="*/ 4938776 h 5950684"/>
              <a:gd name="connsiteX1369" fmla="*/ 4628126 w 6100546"/>
              <a:gd name="connsiteY1369" fmla="*/ 4920353 h 5950684"/>
              <a:gd name="connsiteX1370" fmla="*/ 4651155 w 6100546"/>
              <a:gd name="connsiteY1370" fmla="*/ 4901931 h 5950684"/>
              <a:gd name="connsiteX1371" fmla="*/ 4692606 w 6100546"/>
              <a:gd name="connsiteY1371" fmla="*/ 4865085 h 5950684"/>
              <a:gd name="connsiteX1372" fmla="*/ 4706424 w 6100546"/>
              <a:gd name="connsiteY1372" fmla="*/ 4855874 h 5950684"/>
              <a:gd name="connsiteX1373" fmla="*/ 4715635 w 6100546"/>
              <a:gd name="connsiteY1373" fmla="*/ 4846662 h 5950684"/>
              <a:gd name="connsiteX1374" fmla="*/ 4724846 w 6100546"/>
              <a:gd name="connsiteY1374" fmla="*/ 4842057 h 5950684"/>
              <a:gd name="connsiteX1375" fmla="*/ 4738664 w 6100546"/>
              <a:gd name="connsiteY1375" fmla="*/ 4828240 h 5950684"/>
              <a:gd name="connsiteX1376" fmla="*/ 4752481 w 6100546"/>
              <a:gd name="connsiteY1376" fmla="*/ 4819028 h 5950684"/>
              <a:gd name="connsiteX1377" fmla="*/ 4761692 w 6100546"/>
              <a:gd name="connsiteY1377" fmla="*/ 4805211 h 5950684"/>
              <a:gd name="connsiteX1378" fmla="*/ 4766298 w 6100546"/>
              <a:gd name="connsiteY1378" fmla="*/ 4805211 h 5950684"/>
              <a:gd name="connsiteX1379" fmla="*/ 4904470 w 6100546"/>
              <a:gd name="connsiteY1379" fmla="*/ 4685463 h 5950684"/>
              <a:gd name="connsiteX1380" fmla="*/ 4909075 w 6100546"/>
              <a:gd name="connsiteY1380" fmla="*/ 4685463 h 5950684"/>
              <a:gd name="connsiteX1381" fmla="*/ 4913681 w 6100546"/>
              <a:gd name="connsiteY1381" fmla="*/ 4685463 h 5950684"/>
              <a:gd name="connsiteX1382" fmla="*/ 4904470 w 6100546"/>
              <a:gd name="connsiteY1382" fmla="*/ 4694674 h 5950684"/>
              <a:gd name="connsiteX1383" fmla="*/ 4895258 w 6100546"/>
              <a:gd name="connsiteY1383" fmla="*/ 4703886 h 5950684"/>
              <a:gd name="connsiteX1384" fmla="*/ 4886047 w 6100546"/>
              <a:gd name="connsiteY1384" fmla="*/ 4713096 h 5950684"/>
              <a:gd name="connsiteX1385" fmla="*/ 4886047 w 6100546"/>
              <a:gd name="connsiteY1385" fmla="*/ 4717703 h 5950684"/>
              <a:gd name="connsiteX1386" fmla="*/ 4863018 w 6100546"/>
              <a:gd name="connsiteY1386" fmla="*/ 4740731 h 5950684"/>
              <a:gd name="connsiteX1387" fmla="*/ 4863018 w 6100546"/>
              <a:gd name="connsiteY1387" fmla="*/ 4745336 h 5950684"/>
              <a:gd name="connsiteX1388" fmla="*/ 4867625 w 6100546"/>
              <a:gd name="connsiteY1388" fmla="*/ 4745337 h 5950684"/>
              <a:gd name="connsiteX1389" fmla="*/ 4872231 w 6100546"/>
              <a:gd name="connsiteY1389" fmla="*/ 4740731 h 5950684"/>
              <a:gd name="connsiteX1390" fmla="*/ 4876835 w 6100546"/>
              <a:gd name="connsiteY1390" fmla="*/ 4736126 h 5950684"/>
              <a:gd name="connsiteX1391" fmla="*/ 4881441 w 6100546"/>
              <a:gd name="connsiteY1391" fmla="*/ 4731520 h 5950684"/>
              <a:gd name="connsiteX1392" fmla="*/ 4890652 w 6100546"/>
              <a:gd name="connsiteY1392" fmla="*/ 4722309 h 5950684"/>
              <a:gd name="connsiteX1393" fmla="*/ 4875828 w 6100546"/>
              <a:gd name="connsiteY1393" fmla="*/ 4737564 h 5950684"/>
              <a:gd name="connsiteX1394" fmla="*/ 4863102 w 6100546"/>
              <a:gd name="connsiteY1394" fmla="*/ 4749899 h 5950684"/>
              <a:gd name="connsiteX1395" fmla="*/ 4863018 w 6100546"/>
              <a:gd name="connsiteY1395" fmla="*/ 4749943 h 5950684"/>
              <a:gd name="connsiteX1396" fmla="*/ 4863004 w 6100546"/>
              <a:gd name="connsiteY1396" fmla="*/ 4749991 h 5950684"/>
              <a:gd name="connsiteX1397" fmla="*/ 4861867 w 6100546"/>
              <a:gd name="connsiteY1397" fmla="*/ 4751094 h 5950684"/>
              <a:gd name="connsiteX1398" fmla="*/ 4853808 w 6100546"/>
              <a:gd name="connsiteY1398" fmla="*/ 4745337 h 5950684"/>
              <a:gd name="connsiteX1399" fmla="*/ 4807749 w 6100546"/>
              <a:gd name="connsiteY1399" fmla="*/ 4796000 h 5950684"/>
              <a:gd name="connsiteX1400" fmla="*/ 4812355 w 6100546"/>
              <a:gd name="connsiteY1400" fmla="*/ 4795999 h 5950684"/>
              <a:gd name="connsiteX1401" fmla="*/ 4798538 w 6100546"/>
              <a:gd name="connsiteY1401" fmla="*/ 4809817 h 5950684"/>
              <a:gd name="connsiteX1402" fmla="*/ 4793932 w 6100546"/>
              <a:gd name="connsiteY1402" fmla="*/ 4809817 h 5950684"/>
              <a:gd name="connsiteX1403" fmla="*/ 4793932 w 6100546"/>
              <a:gd name="connsiteY1403" fmla="*/ 4814422 h 5950684"/>
              <a:gd name="connsiteX1404" fmla="*/ 4789328 w 6100546"/>
              <a:gd name="connsiteY1404" fmla="*/ 4814422 h 5950684"/>
              <a:gd name="connsiteX1405" fmla="*/ 4780116 w 6100546"/>
              <a:gd name="connsiteY1405" fmla="*/ 4823634 h 5950684"/>
              <a:gd name="connsiteX1406" fmla="*/ 4775510 w 6100546"/>
              <a:gd name="connsiteY1406" fmla="*/ 4832845 h 5950684"/>
              <a:gd name="connsiteX1407" fmla="*/ 4770905 w 6100546"/>
              <a:gd name="connsiteY1407" fmla="*/ 4837451 h 5950684"/>
              <a:gd name="connsiteX1408" fmla="*/ 4757086 w 6100546"/>
              <a:gd name="connsiteY1408" fmla="*/ 4851268 h 5950684"/>
              <a:gd name="connsiteX1409" fmla="*/ 4757087 w 6100546"/>
              <a:gd name="connsiteY1409" fmla="*/ 4855874 h 5950684"/>
              <a:gd name="connsiteX1410" fmla="*/ 4752481 w 6100546"/>
              <a:gd name="connsiteY1410" fmla="*/ 4860479 h 5950684"/>
              <a:gd name="connsiteX1411" fmla="*/ 4711029 w 6100546"/>
              <a:gd name="connsiteY1411" fmla="*/ 4897325 h 5950684"/>
              <a:gd name="connsiteX1412" fmla="*/ 4706424 w 6100546"/>
              <a:gd name="connsiteY1412" fmla="*/ 4892719 h 5950684"/>
              <a:gd name="connsiteX1413" fmla="*/ 4711029 w 6100546"/>
              <a:gd name="connsiteY1413" fmla="*/ 4888113 h 5950684"/>
              <a:gd name="connsiteX1414" fmla="*/ 4715635 w 6100546"/>
              <a:gd name="connsiteY1414" fmla="*/ 4883508 h 5950684"/>
              <a:gd name="connsiteX1415" fmla="*/ 4711029 w 6100546"/>
              <a:gd name="connsiteY1415" fmla="*/ 4883508 h 5950684"/>
              <a:gd name="connsiteX1416" fmla="*/ 4706424 w 6100546"/>
              <a:gd name="connsiteY1416" fmla="*/ 4888114 h 5950684"/>
              <a:gd name="connsiteX1417" fmla="*/ 4701818 w 6100546"/>
              <a:gd name="connsiteY1417" fmla="*/ 4892719 h 5950684"/>
              <a:gd name="connsiteX1418" fmla="*/ 4701818 w 6100546"/>
              <a:gd name="connsiteY1418" fmla="*/ 4897325 h 5950684"/>
              <a:gd name="connsiteX1419" fmla="*/ 4701818 w 6100546"/>
              <a:gd name="connsiteY1419" fmla="*/ 4901931 h 5950684"/>
              <a:gd name="connsiteX1420" fmla="*/ 4660367 w 6100546"/>
              <a:gd name="connsiteY1420" fmla="*/ 4934170 h 5950684"/>
              <a:gd name="connsiteX1421" fmla="*/ 4660366 w 6100546"/>
              <a:gd name="connsiteY1421" fmla="*/ 4938775 h 5950684"/>
              <a:gd name="connsiteX1422" fmla="*/ 4568252 w 6100546"/>
              <a:gd name="connsiteY1422" fmla="*/ 5003256 h 5950684"/>
              <a:gd name="connsiteX1423" fmla="*/ 4439291 w 6100546"/>
              <a:gd name="connsiteY1423" fmla="*/ 5090764 h 5950684"/>
              <a:gd name="connsiteX1424" fmla="*/ 4411657 w 6100546"/>
              <a:gd name="connsiteY1424" fmla="*/ 5109187 h 5950684"/>
              <a:gd name="connsiteX1425" fmla="*/ 4407051 w 6100546"/>
              <a:gd name="connsiteY1425" fmla="*/ 5109187 h 5950684"/>
              <a:gd name="connsiteX1426" fmla="*/ 4393235 w 6100546"/>
              <a:gd name="connsiteY1426" fmla="*/ 5113792 h 5950684"/>
              <a:gd name="connsiteX1427" fmla="*/ 4388628 w 6100546"/>
              <a:gd name="connsiteY1427" fmla="*/ 5118398 h 5950684"/>
              <a:gd name="connsiteX1428" fmla="*/ 4393234 w 6100546"/>
              <a:gd name="connsiteY1428" fmla="*/ 5118398 h 5950684"/>
              <a:gd name="connsiteX1429" fmla="*/ 4324148 w 6100546"/>
              <a:gd name="connsiteY1429" fmla="*/ 5159849 h 5950684"/>
              <a:gd name="connsiteX1430" fmla="*/ 4268881 w 6100546"/>
              <a:gd name="connsiteY1430" fmla="*/ 5192089 h 5950684"/>
              <a:gd name="connsiteX1431" fmla="*/ 4265944 w 6100546"/>
              <a:gd name="connsiteY1431" fmla="*/ 5193557 h 5950684"/>
              <a:gd name="connsiteX1432" fmla="*/ 4264768 w 6100546"/>
              <a:gd name="connsiteY1432" fmla="*/ 5194307 h 5950684"/>
              <a:gd name="connsiteX1433" fmla="*/ 4163092 w 6100546"/>
              <a:gd name="connsiteY1433" fmla="*/ 5246946 h 5950684"/>
              <a:gd name="connsiteX1434" fmla="*/ 4162948 w 6100546"/>
              <a:gd name="connsiteY1434" fmla="*/ 5247358 h 5950684"/>
              <a:gd name="connsiteX1435" fmla="*/ 4150184 w 6100546"/>
              <a:gd name="connsiteY1435" fmla="*/ 5253628 h 5950684"/>
              <a:gd name="connsiteX1436" fmla="*/ 3989120 w 6100546"/>
              <a:gd name="connsiteY1436" fmla="*/ 5337012 h 5950684"/>
              <a:gd name="connsiteX1437" fmla="*/ 3394459 w 6100546"/>
              <a:gd name="connsiteY1437" fmla="*/ 5517046 h 5950684"/>
              <a:gd name="connsiteX1438" fmla="*/ 3949658 w 6100546"/>
              <a:gd name="connsiteY1438" fmla="*/ 5405038 h 5950684"/>
              <a:gd name="connsiteX1439" fmla="*/ 3950142 w 6100546"/>
              <a:gd name="connsiteY1439" fmla="*/ 5407102 h 5950684"/>
              <a:gd name="connsiteX1440" fmla="*/ 3997142 w 6100546"/>
              <a:gd name="connsiteY1440" fmla="*/ 5385528 h 5950684"/>
              <a:gd name="connsiteX1441" fmla="*/ 4116891 w 6100546"/>
              <a:gd name="connsiteY1441" fmla="*/ 5334866 h 5950684"/>
              <a:gd name="connsiteX1442" fmla="*/ 4126102 w 6100546"/>
              <a:gd name="connsiteY1442" fmla="*/ 5325654 h 5950684"/>
              <a:gd name="connsiteX1443" fmla="*/ 4126103 w 6100546"/>
              <a:gd name="connsiteY1443" fmla="*/ 5330259 h 5950684"/>
              <a:gd name="connsiteX1444" fmla="*/ 4181371 w 6100546"/>
              <a:gd name="connsiteY1444" fmla="*/ 5298020 h 5950684"/>
              <a:gd name="connsiteX1445" fmla="*/ 4213611 w 6100546"/>
              <a:gd name="connsiteY1445" fmla="*/ 5288809 h 5950684"/>
              <a:gd name="connsiteX1446" fmla="*/ 4209005 w 6100546"/>
              <a:gd name="connsiteY1446" fmla="*/ 5279597 h 5950684"/>
              <a:gd name="connsiteX1447" fmla="*/ 4232034 w 6100546"/>
              <a:gd name="connsiteY1447" fmla="*/ 5265780 h 5950684"/>
              <a:gd name="connsiteX1448" fmla="*/ 4245851 w 6100546"/>
              <a:gd name="connsiteY1448" fmla="*/ 5270386 h 5950684"/>
              <a:gd name="connsiteX1449" fmla="*/ 4351784 w 6100546"/>
              <a:gd name="connsiteY1449" fmla="*/ 5201301 h 5950684"/>
              <a:gd name="connsiteX1450" fmla="*/ 4360994 w 6100546"/>
              <a:gd name="connsiteY1450" fmla="*/ 5196695 h 5950684"/>
              <a:gd name="connsiteX1451" fmla="*/ 4365600 w 6100546"/>
              <a:gd name="connsiteY1451" fmla="*/ 5192088 h 5950684"/>
              <a:gd name="connsiteX1452" fmla="*/ 4360994 w 6100546"/>
              <a:gd name="connsiteY1452" fmla="*/ 5192089 h 5950684"/>
              <a:gd name="connsiteX1453" fmla="*/ 4356388 w 6100546"/>
              <a:gd name="connsiteY1453" fmla="*/ 5192089 h 5950684"/>
              <a:gd name="connsiteX1454" fmla="*/ 4471531 w 6100546"/>
              <a:gd name="connsiteY1454" fmla="*/ 5118398 h 5950684"/>
              <a:gd name="connsiteX1455" fmla="*/ 4485349 w 6100546"/>
              <a:gd name="connsiteY1455" fmla="*/ 5123004 h 5950684"/>
              <a:gd name="connsiteX1456" fmla="*/ 4655761 w 6100546"/>
              <a:gd name="connsiteY1456" fmla="*/ 4994044 h 5950684"/>
              <a:gd name="connsiteX1457" fmla="*/ 4821567 w 6100546"/>
              <a:gd name="connsiteY1457" fmla="*/ 4851268 h 5950684"/>
              <a:gd name="connsiteX1458" fmla="*/ 4770904 w 6100546"/>
              <a:gd name="connsiteY1458" fmla="*/ 4892719 h 5950684"/>
              <a:gd name="connsiteX1459" fmla="*/ 4757086 w 6100546"/>
              <a:gd name="connsiteY1459" fmla="*/ 4897325 h 5950684"/>
              <a:gd name="connsiteX1460" fmla="*/ 4641944 w 6100546"/>
              <a:gd name="connsiteY1460" fmla="*/ 4989439 h 5950684"/>
              <a:gd name="connsiteX1461" fmla="*/ 4499166 w 6100546"/>
              <a:gd name="connsiteY1461" fmla="*/ 5095370 h 5950684"/>
              <a:gd name="connsiteX1462" fmla="*/ 4480743 w 6100546"/>
              <a:gd name="connsiteY1462" fmla="*/ 5099975 h 5950684"/>
              <a:gd name="connsiteX1463" fmla="*/ 4402446 w 6100546"/>
              <a:gd name="connsiteY1463" fmla="*/ 5155244 h 5950684"/>
              <a:gd name="connsiteX1464" fmla="*/ 4393234 w 6100546"/>
              <a:gd name="connsiteY1464" fmla="*/ 5155244 h 5950684"/>
              <a:gd name="connsiteX1465" fmla="*/ 4393235 w 6100546"/>
              <a:gd name="connsiteY1465" fmla="*/ 5164455 h 5950684"/>
              <a:gd name="connsiteX1466" fmla="*/ 4287304 w 6100546"/>
              <a:gd name="connsiteY1466" fmla="*/ 5219723 h 5950684"/>
              <a:gd name="connsiteX1467" fmla="*/ 4301120 w 6100546"/>
              <a:gd name="connsiteY1467" fmla="*/ 5210512 h 5950684"/>
              <a:gd name="connsiteX1468" fmla="*/ 4337965 w 6100546"/>
              <a:gd name="connsiteY1468" fmla="*/ 5182878 h 5950684"/>
              <a:gd name="connsiteX1469" fmla="*/ 4407051 w 6100546"/>
              <a:gd name="connsiteY1469" fmla="*/ 5132215 h 5950684"/>
              <a:gd name="connsiteX1470" fmla="*/ 4416263 w 6100546"/>
              <a:gd name="connsiteY1470" fmla="*/ 5127609 h 5950684"/>
              <a:gd name="connsiteX1471" fmla="*/ 4425474 w 6100546"/>
              <a:gd name="connsiteY1471" fmla="*/ 5127610 h 5950684"/>
              <a:gd name="connsiteX1472" fmla="*/ 4448503 w 6100546"/>
              <a:gd name="connsiteY1472" fmla="*/ 5104581 h 5950684"/>
              <a:gd name="connsiteX1473" fmla="*/ 4480744 w 6100546"/>
              <a:gd name="connsiteY1473" fmla="*/ 5081553 h 5950684"/>
              <a:gd name="connsiteX1474" fmla="*/ 4540617 w 6100546"/>
              <a:gd name="connsiteY1474" fmla="*/ 5049313 h 5950684"/>
              <a:gd name="connsiteX1475" fmla="*/ 4540617 w 6100546"/>
              <a:gd name="connsiteY1475" fmla="*/ 5044707 h 5950684"/>
              <a:gd name="connsiteX1476" fmla="*/ 4559040 w 6100546"/>
              <a:gd name="connsiteY1476" fmla="*/ 5030890 h 5950684"/>
              <a:gd name="connsiteX1477" fmla="*/ 4563647 w 6100546"/>
              <a:gd name="connsiteY1477" fmla="*/ 5026284 h 5950684"/>
              <a:gd name="connsiteX1478" fmla="*/ 4600492 w 6100546"/>
              <a:gd name="connsiteY1478" fmla="*/ 4998650 h 5950684"/>
              <a:gd name="connsiteX1479" fmla="*/ 4618915 w 6100546"/>
              <a:gd name="connsiteY1479" fmla="*/ 4984832 h 5950684"/>
              <a:gd name="connsiteX1480" fmla="*/ 4674183 w 6100546"/>
              <a:gd name="connsiteY1480" fmla="*/ 4943382 h 5950684"/>
              <a:gd name="connsiteX1481" fmla="*/ 4697212 w 6100546"/>
              <a:gd name="connsiteY1481" fmla="*/ 4924959 h 5950684"/>
              <a:gd name="connsiteX1482" fmla="*/ 4701818 w 6100546"/>
              <a:gd name="connsiteY1482" fmla="*/ 4924959 h 5950684"/>
              <a:gd name="connsiteX1483" fmla="*/ 4706424 w 6100546"/>
              <a:gd name="connsiteY1483" fmla="*/ 4920353 h 5950684"/>
              <a:gd name="connsiteX1484" fmla="*/ 4706424 w 6100546"/>
              <a:gd name="connsiteY1484" fmla="*/ 4915748 h 5950684"/>
              <a:gd name="connsiteX1485" fmla="*/ 4711029 w 6100546"/>
              <a:gd name="connsiteY1485" fmla="*/ 4915748 h 5950684"/>
              <a:gd name="connsiteX1486" fmla="*/ 4798538 w 6100546"/>
              <a:gd name="connsiteY1486" fmla="*/ 4837451 h 5950684"/>
              <a:gd name="connsiteX1487" fmla="*/ 4807749 w 6100546"/>
              <a:gd name="connsiteY1487" fmla="*/ 4832845 h 5950684"/>
              <a:gd name="connsiteX1488" fmla="*/ 4812355 w 6100546"/>
              <a:gd name="connsiteY1488" fmla="*/ 4832845 h 5950684"/>
              <a:gd name="connsiteX1489" fmla="*/ 4816962 w 6100546"/>
              <a:gd name="connsiteY1489" fmla="*/ 4828240 h 5950684"/>
              <a:gd name="connsiteX1490" fmla="*/ 4816961 w 6100546"/>
              <a:gd name="connsiteY1490" fmla="*/ 4823634 h 5950684"/>
              <a:gd name="connsiteX1491" fmla="*/ 4849202 w 6100546"/>
              <a:gd name="connsiteY1491" fmla="*/ 4786788 h 5950684"/>
              <a:gd name="connsiteX1492" fmla="*/ 4853807 w 6100546"/>
              <a:gd name="connsiteY1492" fmla="*/ 4782183 h 5950684"/>
              <a:gd name="connsiteX1493" fmla="*/ 4858413 w 6100546"/>
              <a:gd name="connsiteY1493" fmla="*/ 4772971 h 5950684"/>
              <a:gd name="connsiteX1494" fmla="*/ 4849394 w 6100546"/>
              <a:gd name="connsiteY1494" fmla="*/ 4772971 h 5950684"/>
              <a:gd name="connsiteX1495" fmla="*/ 4858988 w 6100546"/>
              <a:gd name="connsiteY1495" fmla="*/ 4763760 h 5950684"/>
              <a:gd name="connsiteX1496" fmla="*/ 4863004 w 6100546"/>
              <a:gd name="connsiteY1496" fmla="*/ 4749991 h 5950684"/>
              <a:gd name="connsiteX1497" fmla="*/ 4863102 w 6100546"/>
              <a:gd name="connsiteY1497" fmla="*/ 4749899 h 5950684"/>
              <a:gd name="connsiteX1498" fmla="*/ 4879139 w 6100546"/>
              <a:gd name="connsiteY1498" fmla="*/ 4741307 h 5950684"/>
              <a:gd name="connsiteX1499" fmla="*/ 4895259 w 6100546"/>
              <a:gd name="connsiteY1499" fmla="*/ 4722309 h 5950684"/>
              <a:gd name="connsiteX1500" fmla="*/ 4899864 w 6100546"/>
              <a:gd name="connsiteY1500" fmla="*/ 4722309 h 5950684"/>
              <a:gd name="connsiteX1501" fmla="*/ 4899865 w 6100546"/>
              <a:gd name="connsiteY1501" fmla="*/ 4717703 h 5950684"/>
              <a:gd name="connsiteX1502" fmla="*/ 4899864 w 6100546"/>
              <a:gd name="connsiteY1502" fmla="*/ 4713097 h 5950684"/>
              <a:gd name="connsiteX1503" fmla="*/ 4913681 w 6100546"/>
              <a:gd name="connsiteY1503" fmla="*/ 4708491 h 5950684"/>
              <a:gd name="connsiteX1504" fmla="*/ 4909075 w 6100546"/>
              <a:gd name="connsiteY1504" fmla="*/ 4713097 h 5950684"/>
              <a:gd name="connsiteX1505" fmla="*/ 4904470 w 6100546"/>
              <a:gd name="connsiteY1505" fmla="*/ 4722309 h 5950684"/>
              <a:gd name="connsiteX1506" fmla="*/ 4913682 w 6100546"/>
              <a:gd name="connsiteY1506" fmla="*/ 4717703 h 5950684"/>
              <a:gd name="connsiteX1507" fmla="*/ 4918287 w 6100546"/>
              <a:gd name="connsiteY1507" fmla="*/ 4717703 h 5950684"/>
              <a:gd name="connsiteX1508" fmla="*/ 4899864 w 6100546"/>
              <a:gd name="connsiteY1508" fmla="*/ 4740731 h 5950684"/>
              <a:gd name="connsiteX1509" fmla="*/ 5042641 w 6100546"/>
              <a:gd name="connsiteY1509" fmla="*/ 4593349 h 5950684"/>
              <a:gd name="connsiteX1510" fmla="*/ 5056459 w 6100546"/>
              <a:gd name="connsiteY1510" fmla="*/ 4574925 h 5950684"/>
              <a:gd name="connsiteX1511" fmla="*/ 5061064 w 6100546"/>
              <a:gd name="connsiteY1511" fmla="*/ 4570321 h 5950684"/>
              <a:gd name="connsiteX1512" fmla="*/ 5176207 w 6100546"/>
              <a:gd name="connsiteY1512" fmla="*/ 4413727 h 5950684"/>
              <a:gd name="connsiteX1513" fmla="*/ 5185419 w 6100546"/>
              <a:gd name="connsiteY1513" fmla="*/ 4404516 h 5950684"/>
              <a:gd name="connsiteX1514" fmla="*/ 5176207 w 6100546"/>
              <a:gd name="connsiteY1514" fmla="*/ 4418332 h 5950684"/>
              <a:gd name="connsiteX1515" fmla="*/ 5176207 w 6100546"/>
              <a:gd name="connsiteY1515" fmla="*/ 4427544 h 5950684"/>
              <a:gd name="connsiteX1516" fmla="*/ 5166996 w 6100546"/>
              <a:gd name="connsiteY1516" fmla="*/ 4445967 h 5950684"/>
              <a:gd name="connsiteX1517" fmla="*/ 5162390 w 6100546"/>
              <a:gd name="connsiteY1517" fmla="*/ 4450573 h 5950684"/>
              <a:gd name="connsiteX1518" fmla="*/ 5162390 w 6100546"/>
              <a:gd name="connsiteY1518" fmla="*/ 4455178 h 5950684"/>
              <a:gd name="connsiteX1519" fmla="*/ 5143967 w 6100546"/>
              <a:gd name="connsiteY1519" fmla="*/ 4496629 h 5950684"/>
              <a:gd name="connsiteX1520" fmla="*/ 5148573 w 6100546"/>
              <a:gd name="connsiteY1520" fmla="*/ 4487417 h 5950684"/>
              <a:gd name="connsiteX1521" fmla="*/ 5148573 w 6100546"/>
              <a:gd name="connsiteY1521" fmla="*/ 4496630 h 5950684"/>
              <a:gd name="connsiteX1522" fmla="*/ 5157784 w 6100546"/>
              <a:gd name="connsiteY1522" fmla="*/ 4492024 h 5950684"/>
              <a:gd name="connsiteX1523" fmla="*/ 5157785 w 6100546"/>
              <a:gd name="connsiteY1523" fmla="*/ 4496630 h 5950684"/>
              <a:gd name="connsiteX1524" fmla="*/ 5153179 w 6100546"/>
              <a:gd name="connsiteY1524" fmla="*/ 4501235 h 5950684"/>
              <a:gd name="connsiteX1525" fmla="*/ 5153180 w 6100546"/>
              <a:gd name="connsiteY1525" fmla="*/ 4505840 h 5950684"/>
              <a:gd name="connsiteX1526" fmla="*/ 5139362 w 6100546"/>
              <a:gd name="connsiteY1526" fmla="*/ 4533474 h 5950684"/>
              <a:gd name="connsiteX1527" fmla="*/ 5139362 w 6100546"/>
              <a:gd name="connsiteY1527" fmla="*/ 4538081 h 5950684"/>
              <a:gd name="connsiteX1528" fmla="*/ 5143968 w 6100546"/>
              <a:gd name="connsiteY1528" fmla="*/ 4533475 h 5950684"/>
              <a:gd name="connsiteX1529" fmla="*/ 5148573 w 6100546"/>
              <a:gd name="connsiteY1529" fmla="*/ 4533475 h 5950684"/>
              <a:gd name="connsiteX1530" fmla="*/ 5102516 w 6100546"/>
              <a:gd name="connsiteY1530" fmla="*/ 4616378 h 5950684"/>
              <a:gd name="connsiteX1531" fmla="*/ 5051853 w 6100546"/>
              <a:gd name="connsiteY1531" fmla="*/ 4694674 h 5950684"/>
              <a:gd name="connsiteX1532" fmla="*/ 5051853 w 6100546"/>
              <a:gd name="connsiteY1532" fmla="*/ 4699279 h 5950684"/>
              <a:gd name="connsiteX1533" fmla="*/ 5047247 w 6100546"/>
              <a:gd name="connsiteY1533" fmla="*/ 4699280 h 5950684"/>
              <a:gd name="connsiteX1534" fmla="*/ 5047247 w 6100546"/>
              <a:gd name="connsiteY1534" fmla="*/ 4703886 h 5950684"/>
              <a:gd name="connsiteX1535" fmla="*/ 5042641 w 6100546"/>
              <a:gd name="connsiteY1535" fmla="*/ 4708492 h 5950684"/>
              <a:gd name="connsiteX1536" fmla="*/ 5033430 w 6100546"/>
              <a:gd name="connsiteY1536" fmla="*/ 4722308 h 5950684"/>
              <a:gd name="connsiteX1537" fmla="*/ 5033431 w 6100546"/>
              <a:gd name="connsiteY1537" fmla="*/ 4731520 h 5950684"/>
              <a:gd name="connsiteX1538" fmla="*/ 5042641 w 6100546"/>
              <a:gd name="connsiteY1538" fmla="*/ 4713097 h 5950684"/>
              <a:gd name="connsiteX1539" fmla="*/ 5047248 w 6100546"/>
              <a:gd name="connsiteY1539" fmla="*/ 4713097 h 5950684"/>
              <a:gd name="connsiteX1540" fmla="*/ 5047247 w 6100546"/>
              <a:gd name="connsiteY1540" fmla="*/ 4717703 h 5950684"/>
              <a:gd name="connsiteX1541" fmla="*/ 5051853 w 6100546"/>
              <a:gd name="connsiteY1541" fmla="*/ 4713096 h 5950684"/>
              <a:gd name="connsiteX1542" fmla="*/ 5051853 w 6100546"/>
              <a:gd name="connsiteY1542" fmla="*/ 4708492 h 5950684"/>
              <a:gd name="connsiteX1543" fmla="*/ 5056459 w 6100546"/>
              <a:gd name="connsiteY1543" fmla="*/ 4703885 h 5950684"/>
              <a:gd name="connsiteX1544" fmla="*/ 5065670 w 6100546"/>
              <a:gd name="connsiteY1544" fmla="*/ 4690069 h 5950684"/>
              <a:gd name="connsiteX1545" fmla="*/ 5065670 w 6100546"/>
              <a:gd name="connsiteY1545" fmla="*/ 4680857 h 5950684"/>
              <a:gd name="connsiteX1546" fmla="*/ 5074881 w 6100546"/>
              <a:gd name="connsiteY1546" fmla="*/ 4680857 h 5950684"/>
              <a:gd name="connsiteX1547" fmla="*/ 5088699 w 6100546"/>
              <a:gd name="connsiteY1547" fmla="*/ 4648618 h 5950684"/>
              <a:gd name="connsiteX1548" fmla="*/ 5125545 w 6100546"/>
              <a:gd name="connsiteY1548" fmla="*/ 4593349 h 5950684"/>
              <a:gd name="connsiteX1549" fmla="*/ 5120939 w 6100546"/>
              <a:gd name="connsiteY1549" fmla="*/ 4593349 h 5950684"/>
              <a:gd name="connsiteX1550" fmla="*/ 5130150 w 6100546"/>
              <a:gd name="connsiteY1550" fmla="*/ 4584138 h 5950684"/>
              <a:gd name="connsiteX1551" fmla="*/ 5130150 w 6100546"/>
              <a:gd name="connsiteY1551" fmla="*/ 4574926 h 5950684"/>
              <a:gd name="connsiteX1552" fmla="*/ 5134756 w 6100546"/>
              <a:gd name="connsiteY1552" fmla="*/ 4574926 h 5950684"/>
              <a:gd name="connsiteX1553" fmla="*/ 5143967 w 6100546"/>
              <a:gd name="connsiteY1553" fmla="*/ 4565715 h 5950684"/>
              <a:gd name="connsiteX1554" fmla="*/ 5176207 w 6100546"/>
              <a:gd name="connsiteY1554" fmla="*/ 4501235 h 5950684"/>
              <a:gd name="connsiteX1555" fmla="*/ 5166996 w 6100546"/>
              <a:gd name="connsiteY1555" fmla="*/ 4501234 h 5950684"/>
              <a:gd name="connsiteX1556" fmla="*/ 5222265 w 6100546"/>
              <a:gd name="connsiteY1556" fmla="*/ 4399910 h 5950684"/>
              <a:gd name="connsiteX1557" fmla="*/ 5263716 w 6100546"/>
              <a:gd name="connsiteY1557" fmla="*/ 4317007 h 5950684"/>
              <a:gd name="connsiteX1558" fmla="*/ 5268323 w 6100546"/>
              <a:gd name="connsiteY1558" fmla="*/ 4317008 h 5950684"/>
              <a:gd name="connsiteX1559" fmla="*/ 5295956 w 6100546"/>
              <a:gd name="connsiteY1559" fmla="*/ 4261739 h 5950684"/>
              <a:gd name="connsiteX1560" fmla="*/ 5295956 w 6100546"/>
              <a:gd name="connsiteY1560" fmla="*/ 4275555 h 5950684"/>
              <a:gd name="connsiteX1561" fmla="*/ 5291350 w 6100546"/>
              <a:gd name="connsiteY1561" fmla="*/ 4257134 h 5950684"/>
              <a:gd name="connsiteX1562" fmla="*/ 5328196 w 6100546"/>
              <a:gd name="connsiteY1562" fmla="*/ 4197259 h 5950684"/>
              <a:gd name="connsiteX1563" fmla="*/ 5332802 w 6100546"/>
              <a:gd name="connsiteY1563" fmla="*/ 4192654 h 5950684"/>
              <a:gd name="connsiteX1564" fmla="*/ 5332802 w 6100546"/>
              <a:gd name="connsiteY1564" fmla="*/ 4188048 h 5950684"/>
              <a:gd name="connsiteX1565" fmla="*/ 5328197 w 6100546"/>
              <a:gd name="connsiteY1565" fmla="*/ 4188048 h 5950684"/>
              <a:gd name="connsiteX1566" fmla="*/ 5332802 w 6100546"/>
              <a:gd name="connsiteY1566" fmla="*/ 4178837 h 5950684"/>
              <a:gd name="connsiteX1567" fmla="*/ 5332803 w 6100546"/>
              <a:gd name="connsiteY1567" fmla="*/ 4183442 h 5950684"/>
              <a:gd name="connsiteX1568" fmla="*/ 5337408 w 6100546"/>
              <a:gd name="connsiteY1568" fmla="*/ 4183442 h 5950684"/>
              <a:gd name="connsiteX1569" fmla="*/ 5337408 w 6100546"/>
              <a:gd name="connsiteY1569" fmla="*/ 4174231 h 5950684"/>
              <a:gd name="connsiteX1570" fmla="*/ 5342014 w 6100546"/>
              <a:gd name="connsiteY1570" fmla="*/ 4169624 h 5950684"/>
              <a:gd name="connsiteX1571" fmla="*/ 5342014 w 6100546"/>
              <a:gd name="connsiteY1571" fmla="*/ 4155808 h 5950684"/>
              <a:gd name="connsiteX1572" fmla="*/ 5346620 w 6100546"/>
              <a:gd name="connsiteY1572" fmla="*/ 4146597 h 5950684"/>
              <a:gd name="connsiteX1573" fmla="*/ 5342014 w 6100546"/>
              <a:gd name="connsiteY1573" fmla="*/ 4151203 h 5950684"/>
              <a:gd name="connsiteX1574" fmla="*/ 5337408 w 6100546"/>
              <a:gd name="connsiteY1574" fmla="*/ 4155807 h 5950684"/>
              <a:gd name="connsiteX1575" fmla="*/ 5337408 w 6100546"/>
              <a:gd name="connsiteY1575" fmla="*/ 4146597 h 5950684"/>
              <a:gd name="connsiteX1576" fmla="*/ 5351225 w 6100546"/>
              <a:gd name="connsiteY1576" fmla="*/ 4118963 h 5950684"/>
              <a:gd name="connsiteX1577" fmla="*/ 5374253 w 6100546"/>
              <a:gd name="connsiteY1577" fmla="*/ 4068300 h 5950684"/>
              <a:gd name="connsiteX1578" fmla="*/ 5378859 w 6100546"/>
              <a:gd name="connsiteY1578" fmla="*/ 4063694 h 5950684"/>
              <a:gd name="connsiteX1579" fmla="*/ 5378859 w 6100546"/>
              <a:gd name="connsiteY1579" fmla="*/ 4059089 h 5950684"/>
              <a:gd name="connsiteX1580" fmla="*/ 5388071 w 6100546"/>
              <a:gd name="connsiteY1580" fmla="*/ 4036060 h 5950684"/>
              <a:gd name="connsiteX1581" fmla="*/ 5392676 w 6100546"/>
              <a:gd name="connsiteY1581" fmla="*/ 4017638 h 5950684"/>
              <a:gd name="connsiteX1582" fmla="*/ 5411099 w 6100546"/>
              <a:gd name="connsiteY1582" fmla="*/ 3985398 h 5950684"/>
              <a:gd name="connsiteX1583" fmla="*/ 5415706 w 6100546"/>
              <a:gd name="connsiteY1583" fmla="*/ 3985398 h 5950684"/>
              <a:gd name="connsiteX1584" fmla="*/ 5415705 w 6100546"/>
              <a:gd name="connsiteY1584" fmla="*/ 3976186 h 5950684"/>
              <a:gd name="connsiteX1585" fmla="*/ 5415705 w 6100546"/>
              <a:gd name="connsiteY1585" fmla="*/ 3971581 h 5950684"/>
              <a:gd name="connsiteX1586" fmla="*/ 5411100 w 6100546"/>
              <a:gd name="connsiteY1586" fmla="*/ 3976186 h 5950684"/>
              <a:gd name="connsiteX1587" fmla="*/ 5424916 w 6100546"/>
              <a:gd name="connsiteY1587" fmla="*/ 3943946 h 5950684"/>
              <a:gd name="connsiteX1588" fmla="*/ 5429522 w 6100546"/>
              <a:gd name="connsiteY1588" fmla="*/ 3939340 h 5950684"/>
              <a:gd name="connsiteX1589" fmla="*/ 5429523 w 6100546"/>
              <a:gd name="connsiteY1589" fmla="*/ 3934735 h 5950684"/>
              <a:gd name="connsiteX1590" fmla="*/ 5438734 w 6100546"/>
              <a:gd name="connsiteY1590" fmla="*/ 3902495 h 5950684"/>
              <a:gd name="connsiteX1591" fmla="*/ 5438734 w 6100546"/>
              <a:gd name="connsiteY1591" fmla="*/ 3907101 h 5950684"/>
              <a:gd name="connsiteX1592" fmla="*/ 5438735 w 6100546"/>
              <a:gd name="connsiteY1592" fmla="*/ 3920918 h 5950684"/>
              <a:gd name="connsiteX1593" fmla="*/ 5443339 w 6100546"/>
              <a:gd name="connsiteY1593" fmla="*/ 3911706 h 5950684"/>
              <a:gd name="connsiteX1594" fmla="*/ 5447945 w 6100546"/>
              <a:gd name="connsiteY1594" fmla="*/ 3907101 h 5950684"/>
              <a:gd name="connsiteX1595" fmla="*/ 5443339 w 6100546"/>
              <a:gd name="connsiteY1595" fmla="*/ 3925524 h 5950684"/>
              <a:gd name="connsiteX1596" fmla="*/ 5452551 w 6100546"/>
              <a:gd name="connsiteY1596" fmla="*/ 3930129 h 5950684"/>
              <a:gd name="connsiteX1597" fmla="*/ 5466368 w 6100546"/>
              <a:gd name="connsiteY1597" fmla="*/ 3897889 h 5950684"/>
              <a:gd name="connsiteX1598" fmla="*/ 5470974 w 6100546"/>
              <a:gd name="connsiteY1598" fmla="*/ 3893283 h 5950684"/>
              <a:gd name="connsiteX1599" fmla="*/ 5470974 w 6100546"/>
              <a:gd name="connsiteY1599" fmla="*/ 3888678 h 5950684"/>
              <a:gd name="connsiteX1600" fmla="*/ 5470974 w 6100546"/>
              <a:gd name="connsiteY1600" fmla="*/ 3884072 h 5950684"/>
              <a:gd name="connsiteX1601" fmla="*/ 5466368 w 6100546"/>
              <a:gd name="connsiteY1601" fmla="*/ 3888677 h 5950684"/>
              <a:gd name="connsiteX1602" fmla="*/ 5466368 w 6100546"/>
              <a:gd name="connsiteY1602" fmla="*/ 3874861 h 5950684"/>
              <a:gd name="connsiteX1603" fmla="*/ 5461762 w 6100546"/>
              <a:gd name="connsiteY1603" fmla="*/ 3870254 h 5950684"/>
              <a:gd name="connsiteX1604" fmla="*/ 5452551 w 6100546"/>
              <a:gd name="connsiteY1604" fmla="*/ 3893283 h 5950684"/>
              <a:gd name="connsiteX1605" fmla="*/ 5452551 w 6100546"/>
              <a:gd name="connsiteY1605" fmla="*/ 3888678 h 5950684"/>
              <a:gd name="connsiteX1606" fmla="*/ 5447945 w 6100546"/>
              <a:gd name="connsiteY1606" fmla="*/ 3879467 h 5950684"/>
              <a:gd name="connsiteX1607" fmla="*/ 5443975 w 6100546"/>
              <a:gd name="connsiteY1607" fmla="*/ 3887407 h 5950684"/>
              <a:gd name="connsiteX1608" fmla="*/ 5444491 w 6100546"/>
              <a:gd name="connsiteY1608" fmla="*/ 3878891 h 5950684"/>
              <a:gd name="connsiteX1609" fmla="*/ 5452551 w 6100546"/>
              <a:gd name="connsiteY1609" fmla="*/ 3856438 h 5950684"/>
              <a:gd name="connsiteX1610" fmla="*/ 5438734 w 6100546"/>
              <a:gd name="connsiteY1610" fmla="*/ 3842620 h 5950684"/>
              <a:gd name="connsiteX1611" fmla="*/ 5443340 w 6100546"/>
              <a:gd name="connsiteY1611" fmla="*/ 3847226 h 5950684"/>
              <a:gd name="connsiteX1612" fmla="*/ 5447945 w 6100546"/>
              <a:gd name="connsiteY1612" fmla="*/ 3847227 h 5950684"/>
              <a:gd name="connsiteX1613" fmla="*/ 5452551 w 6100546"/>
              <a:gd name="connsiteY1613" fmla="*/ 3847227 h 5950684"/>
              <a:gd name="connsiteX1614" fmla="*/ 5452552 w 6100546"/>
              <a:gd name="connsiteY1614" fmla="*/ 3838015 h 5950684"/>
              <a:gd name="connsiteX1615" fmla="*/ 5452552 w 6100546"/>
              <a:gd name="connsiteY1615" fmla="*/ 3833410 h 5950684"/>
              <a:gd name="connsiteX1616" fmla="*/ 5461762 w 6100546"/>
              <a:gd name="connsiteY1616" fmla="*/ 3824198 h 5950684"/>
              <a:gd name="connsiteX1617" fmla="*/ 5461762 w 6100546"/>
              <a:gd name="connsiteY1617" fmla="*/ 3833409 h 5950684"/>
              <a:gd name="connsiteX1618" fmla="*/ 5466369 w 6100546"/>
              <a:gd name="connsiteY1618" fmla="*/ 3833410 h 5950684"/>
              <a:gd name="connsiteX1619" fmla="*/ 5470974 w 6100546"/>
              <a:gd name="connsiteY1619" fmla="*/ 3824198 h 5950684"/>
              <a:gd name="connsiteX1620" fmla="*/ 5470974 w 6100546"/>
              <a:gd name="connsiteY1620" fmla="*/ 3814986 h 5950684"/>
              <a:gd name="connsiteX1621" fmla="*/ 5461763 w 6100546"/>
              <a:gd name="connsiteY1621" fmla="*/ 3805776 h 5950684"/>
              <a:gd name="connsiteX1622" fmla="*/ 5457156 w 6100546"/>
              <a:gd name="connsiteY1622" fmla="*/ 3801170 h 5950684"/>
              <a:gd name="connsiteX1623" fmla="*/ 5452551 w 6100546"/>
              <a:gd name="connsiteY1623" fmla="*/ 3805776 h 5950684"/>
              <a:gd name="connsiteX1624" fmla="*/ 5457156 w 6100546"/>
              <a:gd name="connsiteY1624" fmla="*/ 3782747 h 5950684"/>
              <a:gd name="connsiteX1625" fmla="*/ 5457156 w 6100546"/>
              <a:gd name="connsiteY1625" fmla="*/ 3796564 h 5950684"/>
              <a:gd name="connsiteX1626" fmla="*/ 5466368 w 6100546"/>
              <a:gd name="connsiteY1626" fmla="*/ 3778141 h 5950684"/>
              <a:gd name="connsiteX1627" fmla="*/ 5470975 w 6100546"/>
              <a:gd name="connsiteY1627" fmla="*/ 3778140 h 5950684"/>
              <a:gd name="connsiteX1628" fmla="*/ 5470974 w 6100546"/>
              <a:gd name="connsiteY1628" fmla="*/ 3773536 h 5950684"/>
              <a:gd name="connsiteX1629" fmla="*/ 5470974 w 6100546"/>
              <a:gd name="connsiteY1629" fmla="*/ 3768930 h 5950684"/>
              <a:gd name="connsiteX1630" fmla="*/ 5466368 w 6100546"/>
              <a:gd name="connsiteY1630" fmla="*/ 3768930 h 5950684"/>
              <a:gd name="connsiteX1631" fmla="*/ 5475579 w 6100546"/>
              <a:gd name="connsiteY1631" fmla="*/ 3759719 h 5950684"/>
              <a:gd name="connsiteX1632" fmla="*/ 5475579 w 6100546"/>
              <a:gd name="connsiteY1632" fmla="*/ 3732085 h 5950684"/>
              <a:gd name="connsiteX1633" fmla="*/ 5475579 w 6100546"/>
              <a:gd name="connsiteY1633" fmla="*/ 3741295 h 5950684"/>
              <a:gd name="connsiteX1634" fmla="*/ 5484791 w 6100546"/>
              <a:gd name="connsiteY1634" fmla="*/ 3713662 h 5950684"/>
              <a:gd name="connsiteX1635" fmla="*/ 5489397 w 6100546"/>
              <a:gd name="connsiteY1635" fmla="*/ 3718267 h 5950684"/>
              <a:gd name="connsiteX1636" fmla="*/ 5489397 w 6100546"/>
              <a:gd name="connsiteY1636" fmla="*/ 3713661 h 5950684"/>
              <a:gd name="connsiteX1637" fmla="*/ 5494002 w 6100546"/>
              <a:gd name="connsiteY1637" fmla="*/ 3713662 h 5950684"/>
              <a:gd name="connsiteX1638" fmla="*/ 5498608 w 6100546"/>
              <a:gd name="connsiteY1638" fmla="*/ 3718266 h 5950684"/>
              <a:gd name="connsiteX1639" fmla="*/ 5489397 w 6100546"/>
              <a:gd name="connsiteY1639" fmla="*/ 3759719 h 5950684"/>
              <a:gd name="connsiteX1640" fmla="*/ 5484791 w 6100546"/>
              <a:gd name="connsiteY1640" fmla="*/ 3759719 h 5950684"/>
              <a:gd name="connsiteX1641" fmla="*/ 5480185 w 6100546"/>
              <a:gd name="connsiteY1641" fmla="*/ 3778141 h 5950684"/>
              <a:gd name="connsiteX1642" fmla="*/ 5489397 w 6100546"/>
              <a:gd name="connsiteY1642" fmla="*/ 3764323 h 5950684"/>
              <a:gd name="connsiteX1643" fmla="*/ 5484791 w 6100546"/>
              <a:gd name="connsiteY1643" fmla="*/ 3787352 h 5950684"/>
              <a:gd name="connsiteX1644" fmla="*/ 5480185 w 6100546"/>
              <a:gd name="connsiteY1644" fmla="*/ 3791959 h 5950684"/>
              <a:gd name="connsiteX1645" fmla="*/ 5480185 w 6100546"/>
              <a:gd name="connsiteY1645" fmla="*/ 3796563 h 5950684"/>
              <a:gd name="connsiteX1646" fmla="*/ 5484791 w 6100546"/>
              <a:gd name="connsiteY1646" fmla="*/ 3801169 h 5950684"/>
              <a:gd name="connsiteX1647" fmla="*/ 5489397 w 6100546"/>
              <a:gd name="connsiteY1647" fmla="*/ 3796564 h 5950684"/>
              <a:gd name="connsiteX1648" fmla="*/ 5494002 w 6100546"/>
              <a:gd name="connsiteY1648" fmla="*/ 3787353 h 5950684"/>
              <a:gd name="connsiteX1649" fmla="*/ 5494002 w 6100546"/>
              <a:gd name="connsiteY1649" fmla="*/ 3782747 h 5950684"/>
              <a:gd name="connsiteX1650" fmla="*/ 5489397 w 6100546"/>
              <a:gd name="connsiteY1650" fmla="*/ 3782747 h 5950684"/>
              <a:gd name="connsiteX1651" fmla="*/ 5503214 w 6100546"/>
              <a:gd name="connsiteY1651" fmla="*/ 3718267 h 5950684"/>
              <a:gd name="connsiteX1652" fmla="*/ 5507819 w 6100546"/>
              <a:gd name="connsiteY1652" fmla="*/ 3713661 h 5950684"/>
              <a:gd name="connsiteX1653" fmla="*/ 5507818 w 6100546"/>
              <a:gd name="connsiteY1653" fmla="*/ 3709056 h 5950684"/>
              <a:gd name="connsiteX1654" fmla="*/ 5507819 w 6100546"/>
              <a:gd name="connsiteY1654" fmla="*/ 3704450 h 5950684"/>
              <a:gd name="connsiteX1655" fmla="*/ 5517031 w 6100546"/>
              <a:gd name="connsiteY1655" fmla="*/ 3676816 h 5950684"/>
              <a:gd name="connsiteX1656" fmla="*/ 5512425 w 6100546"/>
              <a:gd name="connsiteY1656" fmla="*/ 3676815 h 5950684"/>
              <a:gd name="connsiteX1657" fmla="*/ 5517031 w 6100546"/>
              <a:gd name="connsiteY1657" fmla="*/ 3672211 h 5950684"/>
              <a:gd name="connsiteX1658" fmla="*/ 5521637 w 6100546"/>
              <a:gd name="connsiteY1658" fmla="*/ 3662998 h 5950684"/>
              <a:gd name="connsiteX1659" fmla="*/ 5517031 w 6100546"/>
              <a:gd name="connsiteY1659" fmla="*/ 3658392 h 5950684"/>
              <a:gd name="connsiteX1660" fmla="*/ 5530848 w 6100546"/>
              <a:gd name="connsiteY1660" fmla="*/ 3557068 h 5950684"/>
              <a:gd name="connsiteX1661" fmla="*/ 5535454 w 6100546"/>
              <a:gd name="connsiteY1661" fmla="*/ 3547857 h 5950684"/>
              <a:gd name="connsiteX1662" fmla="*/ 5535454 w 6100546"/>
              <a:gd name="connsiteY1662" fmla="*/ 3543250 h 5950684"/>
              <a:gd name="connsiteX1663" fmla="*/ 5530848 w 6100546"/>
              <a:gd name="connsiteY1663" fmla="*/ 3543251 h 5950684"/>
              <a:gd name="connsiteX1664" fmla="*/ 5540059 w 6100546"/>
              <a:gd name="connsiteY1664" fmla="*/ 3515617 h 5950684"/>
              <a:gd name="connsiteX1665" fmla="*/ 5540059 w 6100546"/>
              <a:gd name="connsiteY1665" fmla="*/ 3511011 h 5950684"/>
              <a:gd name="connsiteX1666" fmla="*/ 5540059 w 6100546"/>
              <a:gd name="connsiteY1666" fmla="*/ 3501800 h 5950684"/>
              <a:gd name="connsiteX1667" fmla="*/ 5540059 w 6100546"/>
              <a:gd name="connsiteY1667" fmla="*/ 3497194 h 5950684"/>
              <a:gd name="connsiteX1668" fmla="*/ 5544665 w 6100546"/>
              <a:gd name="connsiteY1668" fmla="*/ 3492589 h 5950684"/>
              <a:gd name="connsiteX1669" fmla="*/ 5544664 w 6100546"/>
              <a:gd name="connsiteY1669" fmla="*/ 3487983 h 5950684"/>
              <a:gd name="connsiteX1670" fmla="*/ 5544665 w 6100546"/>
              <a:gd name="connsiteY1670" fmla="*/ 3460349 h 5950684"/>
              <a:gd name="connsiteX1671" fmla="*/ 5544665 w 6100546"/>
              <a:gd name="connsiteY1671" fmla="*/ 3455742 h 5950684"/>
              <a:gd name="connsiteX1672" fmla="*/ 5544665 w 6100546"/>
              <a:gd name="connsiteY1672" fmla="*/ 3446532 h 5950684"/>
              <a:gd name="connsiteX1673" fmla="*/ 5544665 w 6100546"/>
              <a:gd name="connsiteY1673" fmla="*/ 3441926 h 5950684"/>
              <a:gd name="connsiteX1674" fmla="*/ 5544665 w 6100546"/>
              <a:gd name="connsiteY1674" fmla="*/ 3409686 h 5950684"/>
              <a:gd name="connsiteX1675" fmla="*/ 5553876 w 6100546"/>
              <a:gd name="connsiteY1675" fmla="*/ 3391263 h 5950684"/>
              <a:gd name="connsiteX1676" fmla="*/ 5558482 w 6100546"/>
              <a:gd name="connsiteY1676" fmla="*/ 3386658 h 5950684"/>
              <a:gd name="connsiteX1677" fmla="*/ 5558482 w 6100546"/>
              <a:gd name="connsiteY1677" fmla="*/ 3382052 h 5950684"/>
              <a:gd name="connsiteX1678" fmla="*/ 5553877 w 6100546"/>
              <a:gd name="connsiteY1678" fmla="*/ 3382052 h 5950684"/>
              <a:gd name="connsiteX1679" fmla="*/ 5553877 w 6100546"/>
              <a:gd name="connsiteY1679" fmla="*/ 3386657 h 5950684"/>
              <a:gd name="connsiteX1680" fmla="*/ 5549271 w 6100546"/>
              <a:gd name="connsiteY1680" fmla="*/ 3368235 h 5950684"/>
              <a:gd name="connsiteX1681" fmla="*/ 5558482 w 6100546"/>
              <a:gd name="connsiteY1681" fmla="*/ 3368235 h 5950684"/>
              <a:gd name="connsiteX1682" fmla="*/ 5562808 w 6100546"/>
              <a:gd name="connsiteY1682" fmla="*/ 3372560 h 5950684"/>
              <a:gd name="connsiteX1683" fmla="*/ 5561145 w 6100546"/>
              <a:gd name="connsiteY1683" fmla="*/ 3398244 h 5950684"/>
              <a:gd name="connsiteX1684" fmla="*/ 5563087 w 6100546"/>
              <a:gd name="connsiteY1684" fmla="*/ 3464954 h 5950684"/>
              <a:gd name="connsiteX1685" fmla="*/ 5558481 w 6100546"/>
              <a:gd name="connsiteY1685" fmla="*/ 3469560 h 5950684"/>
              <a:gd name="connsiteX1686" fmla="*/ 5558482 w 6100546"/>
              <a:gd name="connsiteY1686" fmla="*/ 3474166 h 5950684"/>
              <a:gd name="connsiteX1687" fmla="*/ 5563088 w 6100546"/>
              <a:gd name="connsiteY1687" fmla="*/ 3497193 h 5950684"/>
              <a:gd name="connsiteX1688" fmla="*/ 5563088 w 6100546"/>
              <a:gd name="connsiteY1688" fmla="*/ 3478771 h 5950684"/>
              <a:gd name="connsiteX1689" fmla="*/ 5567694 w 6100546"/>
              <a:gd name="connsiteY1689" fmla="*/ 3483377 h 5950684"/>
              <a:gd name="connsiteX1690" fmla="*/ 5567694 w 6100546"/>
              <a:gd name="connsiteY1690" fmla="*/ 3478771 h 5950684"/>
              <a:gd name="connsiteX1691" fmla="*/ 5567694 w 6100546"/>
              <a:gd name="connsiteY1691" fmla="*/ 3474165 h 5950684"/>
              <a:gd name="connsiteX1692" fmla="*/ 5567694 w 6100546"/>
              <a:gd name="connsiteY1692" fmla="*/ 3469560 h 5950684"/>
              <a:gd name="connsiteX1693" fmla="*/ 5590722 w 6100546"/>
              <a:gd name="connsiteY1693" fmla="*/ 3423503 h 5950684"/>
              <a:gd name="connsiteX1694" fmla="*/ 5632173 w 6100546"/>
              <a:gd name="connsiteY1694" fmla="*/ 3322178 h 5950684"/>
              <a:gd name="connsiteX1695" fmla="*/ 5636779 w 6100546"/>
              <a:gd name="connsiteY1695" fmla="*/ 3317572 h 5950684"/>
              <a:gd name="connsiteX1696" fmla="*/ 5641385 w 6100546"/>
              <a:gd name="connsiteY1696" fmla="*/ 3312967 h 5950684"/>
              <a:gd name="connsiteX1697" fmla="*/ 5645991 w 6100546"/>
              <a:gd name="connsiteY1697" fmla="*/ 3317572 h 5950684"/>
              <a:gd name="connsiteX1698" fmla="*/ 5645991 w 6100546"/>
              <a:gd name="connsiteY1698" fmla="*/ 3303754 h 5950684"/>
              <a:gd name="connsiteX1699" fmla="*/ 5664414 w 6100546"/>
              <a:gd name="connsiteY1699" fmla="*/ 3216247 h 5950684"/>
              <a:gd name="connsiteX1700" fmla="*/ 5669019 w 6100546"/>
              <a:gd name="connsiteY1700" fmla="*/ 3225458 h 5950684"/>
              <a:gd name="connsiteX1701" fmla="*/ 5696654 w 6100546"/>
              <a:gd name="connsiteY1701" fmla="*/ 3170190 h 5950684"/>
              <a:gd name="connsiteX1702" fmla="*/ 5696654 w 6100546"/>
              <a:gd name="connsiteY1702" fmla="*/ 3179401 h 5950684"/>
              <a:gd name="connsiteX1703" fmla="*/ 5696654 w 6100546"/>
              <a:gd name="connsiteY1703" fmla="*/ 3184006 h 5950684"/>
              <a:gd name="connsiteX1704" fmla="*/ 5701258 w 6100546"/>
              <a:gd name="connsiteY1704" fmla="*/ 3179401 h 5950684"/>
              <a:gd name="connsiteX1705" fmla="*/ 5701259 w 6100546"/>
              <a:gd name="connsiteY1705" fmla="*/ 3170190 h 5950684"/>
              <a:gd name="connsiteX1706" fmla="*/ 5701259 w 6100546"/>
              <a:gd name="connsiteY1706" fmla="*/ 3243881 h 5950684"/>
              <a:gd name="connsiteX1707" fmla="*/ 5747317 w 6100546"/>
              <a:gd name="connsiteY1707" fmla="*/ 3124133 h 5950684"/>
              <a:gd name="connsiteX1708" fmla="*/ 5765738 w 6100546"/>
              <a:gd name="connsiteY1708" fmla="*/ 3110316 h 5950684"/>
              <a:gd name="connsiteX1709" fmla="*/ 5770345 w 6100546"/>
              <a:gd name="connsiteY1709" fmla="*/ 3124132 h 5950684"/>
              <a:gd name="connsiteX1710" fmla="*/ 5765739 w 6100546"/>
              <a:gd name="connsiteY1710" fmla="*/ 3234670 h 5950684"/>
              <a:gd name="connsiteX1711" fmla="*/ 5784163 w 6100546"/>
              <a:gd name="connsiteY1711" fmla="*/ 3253092 h 5950684"/>
              <a:gd name="connsiteX1712" fmla="*/ 5779557 w 6100546"/>
              <a:gd name="connsiteY1712" fmla="*/ 3312966 h 5950684"/>
              <a:gd name="connsiteX1713" fmla="*/ 5788769 w 6100546"/>
              <a:gd name="connsiteY1713" fmla="*/ 3285331 h 5950684"/>
              <a:gd name="connsiteX1714" fmla="*/ 5788769 w 6100546"/>
              <a:gd name="connsiteY1714" fmla="*/ 3322177 h 5950684"/>
              <a:gd name="connsiteX1715" fmla="*/ 5802585 w 6100546"/>
              <a:gd name="connsiteY1715" fmla="*/ 3303754 h 5950684"/>
              <a:gd name="connsiteX1716" fmla="*/ 5770345 w 6100546"/>
              <a:gd name="connsiteY1716" fmla="*/ 3538644 h 5950684"/>
              <a:gd name="connsiteX1717" fmla="*/ 5765739 w 6100546"/>
              <a:gd name="connsiteY1717" fmla="*/ 3561673 h 5950684"/>
              <a:gd name="connsiteX1718" fmla="*/ 4103074 w 6100546"/>
              <a:gd name="connsiteY1718" fmla="*/ 5597389 h 5950684"/>
              <a:gd name="connsiteX1719" fmla="*/ 4098468 w 6100546"/>
              <a:gd name="connsiteY1719" fmla="*/ 5597390 h 5950684"/>
              <a:gd name="connsiteX1720" fmla="*/ 4093862 w 6100546"/>
              <a:gd name="connsiteY1720" fmla="*/ 5597390 h 5950684"/>
              <a:gd name="connsiteX1721" fmla="*/ 4089256 w 6100546"/>
              <a:gd name="connsiteY1721" fmla="*/ 5592785 h 5950684"/>
              <a:gd name="connsiteX1722" fmla="*/ 4098468 w 6100546"/>
              <a:gd name="connsiteY1722" fmla="*/ 5588179 h 5950684"/>
              <a:gd name="connsiteX1723" fmla="*/ 4098468 w 6100546"/>
              <a:gd name="connsiteY1723" fmla="*/ 5578967 h 5950684"/>
              <a:gd name="connsiteX1724" fmla="*/ 4089257 w 6100546"/>
              <a:gd name="connsiteY1724" fmla="*/ 5583573 h 5950684"/>
              <a:gd name="connsiteX1725" fmla="*/ 4084652 w 6100546"/>
              <a:gd name="connsiteY1725" fmla="*/ 5588179 h 5950684"/>
              <a:gd name="connsiteX1726" fmla="*/ 4080045 w 6100546"/>
              <a:gd name="connsiteY1726" fmla="*/ 5588179 h 5950684"/>
              <a:gd name="connsiteX1727" fmla="*/ 4066228 w 6100546"/>
              <a:gd name="connsiteY1727" fmla="*/ 5583573 h 5950684"/>
              <a:gd name="connsiteX1728" fmla="*/ 4061622 w 6100546"/>
              <a:gd name="connsiteY1728" fmla="*/ 5597390 h 5950684"/>
              <a:gd name="connsiteX1729" fmla="*/ 4070834 w 6100546"/>
              <a:gd name="connsiteY1729" fmla="*/ 5592785 h 5950684"/>
              <a:gd name="connsiteX1730" fmla="*/ 4066228 w 6100546"/>
              <a:gd name="connsiteY1730" fmla="*/ 5601996 h 5950684"/>
              <a:gd name="connsiteX1731" fmla="*/ 4080045 w 6100546"/>
              <a:gd name="connsiteY1731" fmla="*/ 5597390 h 5950684"/>
              <a:gd name="connsiteX1732" fmla="*/ 4084651 w 6100546"/>
              <a:gd name="connsiteY1732" fmla="*/ 5592785 h 5950684"/>
              <a:gd name="connsiteX1733" fmla="*/ 4080045 w 6100546"/>
              <a:gd name="connsiteY1733" fmla="*/ 5601996 h 5950684"/>
              <a:gd name="connsiteX1734" fmla="*/ 4075440 w 6100546"/>
              <a:gd name="connsiteY1734" fmla="*/ 5601996 h 5950684"/>
              <a:gd name="connsiteX1735" fmla="*/ 4070834 w 6100546"/>
              <a:gd name="connsiteY1735" fmla="*/ 5606602 h 5950684"/>
              <a:gd name="connsiteX1736" fmla="*/ 4070834 w 6100546"/>
              <a:gd name="connsiteY1736" fmla="*/ 5611207 h 5950684"/>
              <a:gd name="connsiteX1737" fmla="*/ 3854364 w 6100546"/>
              <a:gd name="connsiteY1737" fmla="*/ 5684898 h 5950684"/>
              <a:gd name="connsiteX1738" fmla="*/ 3840547 w 6100546"/>
              <a:gd name="connsiteY1738" fmla="*/ 5680293 h 5950684"/>
              <a:gd name="connsiteX1739" fmla="*/ 3840547 w 6100546"/>
              <a:gd name="connsiteY1739" fmla="*/ 5684898 h 5950684"/>
              <a:gd name="connsiteX1740" fmla="*/ 3094420 w 6100546"/>
              <a:gd name="connsiteY1740" fmla="*/ 5790829 h 5950684"/>
              <a:gd name="connsiteX1741" fmla="*/ 1468600 w 6100546"/>
              <a:gd name="connsiteY1741" fmla="*/ 5251963 h 5950684"/>
              <a:gd name="connsiteX1742" fmla="*/ 1482417 w 6100546"/>
              <a:gd name="connsiteY1742" fmla="*/ 5251963 h 5950684"/>
              <a:gd name="connsiteX1743" fmla="*/ 1413332 w 6100546"/>
              <a:gd name="connsiteY1743" fmla="*/ 5205906 h 5950684"/>
              <a:gd name="connsiteX1744" fmla="*/ 1413332 w 6100546"/>
              <a:gd name="connsiteY1744" fmla="*/ 5210512 h 5950684"/>
              <a:gd name="connsiteX1745" fmla="*/ 1335034 w 6100546"/>
              <a:gd name="connsiteY1745" fmla="*/ 5146032 h 5950684"/>
              <a:gd name="connsiteX1746" fmla="*/ 1288976 w 6100546"/>
              <a:gd name="connsiteY1746" fmla="*/ 5104580 h 5950684"/>
              <a:gd name="connsiteX1747" fmla="*/ 1284370 w 6100546"/>
              <a:gd name="connsiteY1747" fmla="*/ 5099975 h 5950684"/>
              <a:gd name="connsiteX1748" fmla="*/ 1279765 w 6100546"/>
              <a:gd name="connsiteY1748" fmla="*/ 5099975 h 5950684"/>
              <a:gd name="connsiteX1749" fmla="*/ 1275160 w 6100546"/>
              <a:gd name="connsiteY1749" fmla="*/ 5090764 h 5950684"/>
              <a:gd name="connsiteX1750" fmla="*/ 1252130 w 6100546"/>
              <a:gd name="connsiteY1750" fmla="*/ 5072341 h 5950684"/>
              <a:gd name="connsiteX1751" fmla="*/ 1187651 w 6100546"/>
              <a:gd name="connsiteY1751" fmla="*/ 5012467 h 5950684"/>
              <a:gd name="connsiteX1752" fmla="*/ 1160017 w 6100546"/>
              <a:gd name="connsiteY1752" fmla="*/ 4984833 h 5950684"/>
              <a:gd name="connsiteX1753" fmla="*/ 1104748 w 6100546"/>
              <a:gd name="connsiteY1753" fmla="*/ 4924959 h 5950684"/>
              <a:gd name="connsiteX1754" fmla="*/ 1109354 w 6100546"/>
              <a:gd name="connsiteY1754" fmla="*/ 4924959 h 5950684"/>
              <a:gd name="connsiteX1755" fmla="*/ 1095536 w 6100546"/>
              <a:gd name="connsiteY1755" fmla="*/ 4915748 h 5950684"/>
              <a:gd name="connsiteX1756" fmla="*/ 877915 w 6100546"/>
              <a:gd name="connsiteY1756" fmla="*/ 4646315 h 5950684"/>
              <a:gd name="connsiteX1757" fmla="*/ 863038 w 6100546"/>
              <a:gd name="connsiteY1757" fmla="*/ 4623799 h 5950684"/>
              <a:gd name="connsiteX1758" fmla="*/ 798472 w 6100546"/>
              <a:gd name="connsiteY1758" fmla="*/ 4539243 h 5950684"/>
              <a:gd name="connsiteX1759" fmla="*/ 805376 w 6100546"/>
              <a:gd name="connsiteY1759" fmla="*/ 4551898 h 5950684"/>
              <a:gd name="connsiteX1760" fmla="*/ 787589 w 6100546"/>
              <a:gd name="connsiteY1760" fmla="*/ 4524991 h 5950684"/>
              <a:gd name="connsiteX1761" fmla="*/ 780720 w 6100546"/>
              <a:gd name="connsiteY1761" fmla="*/ 4515996 h 5950684"/>
              <a:gd name="connsiteX1762" fmla="*/ 763924 w 6100546"/>
              <a:gd name="connsiteY1762" fmla="*/ 4501235 h 5950684"/>
              <a:gd name="connsiteX1763" fmla="*/ 800770 w 6100546"/>
              <a:gd name="connsiteY1763" fmla="*/ 4570321 h 5950684"/>
              <a:gd name="connsiteX1764" fmla="*/ 842221 w 6100546"/>
              <a:gd name="connsiteY1764" fmla="*/ 4611772 h 5950684"/>
              <a:gd name="connsiteX1765" fmla="*/ 809982 w 6100546"/>
              <a:gd name="connsiteY1765" fmla="*/ 4556504 h 5950684"/>
              <a:gd name="connsiteX1766" fmla="*/ 902096 w 6100546"/>
              <a:gd name="connsiteY1766" fmla="*/ 4699280 h 5950684"/>
              <a:gd name="connsiteX1767" fmla="*/ 957364 w 6100546"/>
              <a:gd name="connsiteY1767" fmla="*/ 4777577 h 5950684"/>
              <a:gd name="connsiteX1768" fmla="*/ 994210 w 6100546"/>
              <a:gd name="connsiteY1768" fmla="*/ 4832845 h 5950684"/>
              <a:gd name="connsiteX1769" fmla="*/ 1021844 w 6100546"/>
              <a:gd name="connsiteY1769" fmla="*/ 4855874 h 5950684"/>
              <a:gd name="connsiteX1770" fmla="*/ 3504329 w 6100546"/>
              <a:gd name="connsiteY1770" fmla="*/ 5818463 h 5950684"/>
              <a:gd name="connsiteX1771" fmla="*/ 4568253 w 6100546"/>
              <a:gd name="connsiteY1771" fmla="*/ 5431585 h 5950684"/>
              <a:gd name="connsiteX1772" fmla="*/ 5830220 w 6100546"/>
              <a:gd name="connsiteY1772" fmla="*/ 3372841 h 5950684"/>
              <a:gd name="connsiteX1773" fmla="*/ 5839431 w 6100546"/>
              <a:gd name="connsiteY1773" fmla="*/ 3197824 h 5950684"/>
              <a:gd name="connsiteX1774" fmla="*/ 5844037 w 6100546"/>
              <a:gd name="connsiteY1774" fmla="*/ 3193218 h 5950684"/>
              <a:gd name="connsiteX1775" fmla="*/ 5844037 w 6100546"/>
              <a:gd name="connsiteY1775" fmla="*/ 3179400 h 5950684"/>
              <a:gd name="connsiteX1776" fmla="*/ 5839431 w 6100546"/>
              <a:gd name="connsiteY1776" fmla="*/ 3174796 h 5950684"/>
              <a:gd name="connsiteX1777" fmla="*/ 5839431 w 6100546"/>
              <a:gd name="connsiteY1777" fmla="*/ 3045835 h 5950684"/>
              <a:gd name="connsiteX1778" fmla="*/ 5811797 w 6100546"/>
              <a:gd name="connsiteY1778" fmla="*/ 2746466 h 5950684"/>
              <a:gd name="connsiteX1779" fmla="*/ 5512425 w 6100546"/>
              <a:gd name="connsiteY1779" fmla="*/ 1834539 h 5950684"/>
              <a:gd name="connsiteX1780" fmla="*/ 5222265 w 6100546"/>
              <a:gd name="connsiteY1780" fmla="*/ 1383181 h 5950684"/>
              <a:gd name="connsiteX1781" fmla="*/ 5231476 w 6100546"/>
              <a:gd name="connsiteY1781" fmla="*/ 1387787 h 5950684"/>
              <a:gd name="connsiteX1782" fmla="*/ 5180813 w 6100546"/>
              <a:gd name="connsiteY1782" fmla="*/ 1323307 h 5950684"/>
              <a:gd name="connsiteX1783" fmla="*/ 5148573 w 6100546"/>
              <a:gd name="connsiteY1783" fmla="*/ 1291067 h 5950684"/>
              <a:gd name="connsiteX1784" fmla="*/ 5051854 w 6100546"/>
              <a:gd name="connsiteY1784" fmla="*/ 1189742 h 5950684"/>
              <a:gd name="connsiteX1785" fmla="*/ 5015007 w 6100546"/>
              <a:gd name="connsiteY1785" fmla="*/ 1152898 h 5950684"/>
              <a:gd name="connsiteX1786" fmla="*/ 4660366 w 6100546"/>
              <a:gd name="connsiteY1786" fmla="*/ 853527 h 5950684"/>
              <a:gd name="connsiteX1787" fmla="*/ 4775510 w 6100546"/>
              <a:gd name="connsiteY1787" fmla="*/ 918006 h 5950684"/>
              <a:gd name="connsiteX1788" fmla="*/ 4793932 w 6100546"/>
              <a:gd name="connsiteY1788" fmla="*/ 941035 h 5950684"/>
              <a:gd name="connsiteX1789" fmla="*/ 4909076 w 6100546"/>
              <a:gd name="connsiteY1789" fmla="*/ 1014726 h 5950684"/>
              <a:gd name="connsiteX1790" fmla="*/ 4881441 w 6100546"/>
              <a:gd name="connsiteY1790" fmla="*/ 973275 h 5950684"/>
              <a:gd name="connsiteX1791" fmla="*/ 4784721 w 6100546"/>
              <a:gd name="connsiteY1791" fmla="*/ 908795 h 5950684"/>
              <a:gd name="connsiteX1792" fmla="*/ 4766298 w 6100546"/>
              <a:gd name="connsiteY1792" fmla="*/ 885767 h 5950684"/>
              <a:gd name="connsiteX1793" fmla="*/ 4688002 w 6100546"/>
              <a:gd name="connsiteY1793" fmla="*/ 844315 h 5950684"/>
              <a:gd name="connsiteX1794" fmla="*/ 4614310 w 6100546"/>
              <a:gd name="connsiteY1794" fmla="*/ 789047 h 5950684"/>
              <a:gd name="connsiteX1795" fmla="*/ 4591281 w 6100546"/>
              <a:gd name="connsiteY1795" fmla="*/ 784440 h 5950684"/>
              <a:gd name="connsiteX1796" fmla="*/ 4559041 w 6100546"/>
              <a:gd name="connsiteY1796" fmla="*/ 756807 h 5950684"/>
              <a:gd name="connsiteX1797" fmla="*/ 4517589 w 6100546"/>
              <a:gd name="connsiteY1797" fmla="*/ 729172 h 5950684"/>
              <a:gd name="connsiteX1798" fmla="*/ 4462320 w 6100546"/>
              <a:gd name="connsiteY1798" fmla="*/ 719962 h 5950684"/>
              <a:gd name="connsiteX1799" fmla="*/ 4476137 w 6100546"/>
              <a:gd name="connsiteY1799" fmla="*/ 733778 h 5950684"/>
              <a:gd name="connsiteX1800" fmla="*/ 3094419 w 6100546"/>
              <a:gd name="connsiteY1800" fmla="*/ 356112 h 5950684"/>
              <a:gd name="connsiteX1801" fmla="*/ 3194685 w 6100546"/>
              <a:gd name="connsiteY1801" fmla="*/ 0 h 5950684"/>
              <a:gd name="connsiteX1802" fmla="*/ 3374449 w 6100546"/>
              <a:gd name="connsiteY1802" fmla="*/ 19122 h 5950684"/>
              <a:gd name="connsiteX1803" fmla="*/ 4745625 w 6100546"/>
              <a:gd name="connsiteY1803" fmla="*/ 523954 h 5950684"/>
              <a:gd name="connsiteX1804" fmla="*/ 5390097 w 6100546"/>
              <a:gd name="connsiteY1804" fmla="*/ 1124399 h 5950684"/>
              <a:gd name="connsiteX1805" fmla="*/ 5604284 w 6100546"/>
              <a:gd name="connsiteY1805" fmla="*/ 1394025 h 5950684"/>
              <a:gd name="connsiteX1806" fmla="*/ 5678867 w 6100546"/>
              <a:gd name="connsiteY1806" fmla="*/ 1539355 h 5950684"/>
              <a:gd name="connsiteX1807" fmla="*/ 5810821 w 6100546"/>
              <a:gd name="connsiteY1807" fmla="*/ 1820455 h 5950684"/>
              <a:gd name="connsiteX1808" fmla="*/ 5785960 w 6100546"/>
              <a:gd name="connsiteY1808" fmla="*/ 1688511 h 5950684"/>
              <a:gd name="connsiteX1809" fmla="*/ 5959987 w 6100546"/>
              <a:gd name="connsiteY1809" fmla="*/ 2107291 h 5950684"/>
              <a:gd name="connsiteX1810" fmla="*/ 5902615 w 6100546"/>
              <a:gd name="connsiteY1810" fmla="*/ 2063309 h 5950684"/>
              <a:gd name="connsiteX1811" fmla="*/ 5937038 w 6100546"/>
              <a:gd name="connsiteY1811" fmla="*/ 2193342 h 5950684"/>
              <a:gd name="connsiteX1812" fmla="*/ 5954249 w 6100546"/>
              <a:gd name="connsiteY1812" fmla="*/ 2199078 h 5950684"/>
              <a:gd name="connsiteX1813" fmla="*/ 6000147 w 6100546"/>
              <a:gd name="connsiteY1813" fmla="*/ 2223938 h 5950684"/>
              <a:gd name="connsiteX1814" fmla="*/ 6076641 w 6100546"/>
              <a:gd name="connsiteY1814" fmla="*/ 2558579 h 5950684"/>
              <a:gd name="connsiteX1815" fmla="*/ 6099590 w 6100546"/>
              <a:gd name="connsiteY1815" fmla="*/ 2847329 h 5950684"/>
              <a:gd name="connsiteX1816" fmla="*/ 6097678 w 6100546"/>
              <a:gd name="connsiteY1816" fmla="*/ 2870275 h 5950684"/>
              <a:gd name="connsiteX1817" fmla="*/ 6080467 w 6100546"/>
              <a:gd name="connsiteY1817" fmla="*/ 2893222 h 5950684"/>
              <a:gd name="connsiteX1818" fmla="*/ 6059431 w 6100546"/>
              <a:gd name="connsiteY1818" fmla="*/ 2872188 h 5950684"/>
              <a:gd name="connsiteX1819" fmla="*/ 6049869 w 6100546"/>
              <a:gd name="connsiteY1819" fmla="*/ 2791874 h 5950684"/>
              <a:gd name="connsiteX1820" fmla="*/ 6038394 w 6100546"/>
              <a:gd name="connsiteY1820" fmla="*/ 2763190 h 5950684"/>
              <a:gd name="connsiteX1821" fmla="*/ 6032657 w 6100546"/>
              <a:gd name="connsiteY1821" fmla="*/ 2860714 h 5950684"/>
              <a:gd name="connsiteX1822" fmla="*/ 6067080 w 6100546"/>
              <a:gd name="connsiteY1822" fmla="*/ 3340687 h 5950684"/>
              <a:gd name="connsiteX1823" fmla="*/ 5937038 w 6100546"/>
              <a:gd name="connsiteY1823" fmla="*/ 3920096 h 5950684"/>
              <a:gd name="connsiteX1824" fmla="*/ 5464680 w 6100546"/>
              <a:gd name="connsiteY1824" fmla="*/ 4824587 h 5950684"/>
              <a:gd name="connsiteX1825" fmla="*/ 4563949 w 6100546"/>
              <a:gd name="connsiteY1825" fmla="*/ 5570361 h 5950684"/>
              <a:gd name="connsiteX1826" fmla="*/ 4183385 w 6100546"/>
              <a:gd name="connsiteY1826" fmla="*/ 5752024 h 5950684"/>
              <a:gd name="connsiteX1827" fmla="*/ 3110540 w 6100546"/>
              <a:gd name="connsiteY1827" fmla="*/ 5948985 h 5950684"/>
              <a:gd name="connsiteX1828" fmla="*/ 2534914 w 6100546"/>
              <a:gd name="connsiteY1828" fmla="*/ 5910740 h 5950684"/>
              <a:gd name="connsiteX1829" fmla="*/ 2339851 w 6100546"/>
              <a:gd name="connsiteY1829" fmla="*/ 5878232 h 5950684"/>
              <a:gd name="connsiteX1830" fmla="*/ 2259531 w 6100546"/>
              <a:gd name="connsiteY1830" fmla="*/ 5851461 h 5950684"/>
              <a:gd name="connsiteX1831" fmla="*/ 2146701 w 6100546"/>
              <a:gd name="connsiteY1831" fmla="*/ 5830426 h 5950684"/>
              <a:gd name="connsiteX1832" fmla="*/ 2096979 w 6100546"/>
              <a:gd name="connsiteY1832" fmla="*/ 5805567 h 5950684"/>
              <a:gd name="connsiteX1833" fmla="*/ 2035784 w 6100546"/>
              <a:gd name="connsiteY1833" fmla="*/ 5767322 h 5950684"/>
              <a:gd name="connsiteX1834" fmla="*/ 1913390 w 6100546"/>
              <a:gd name="connsiteY1834" fmla="*/ 5730990 h 5950684"/>
              <a:gd name="connsiteX1835" fmla="*/ 1710678 w 6100546"/>
              <a:gd name="connsiteY1835" fmla="*/ 5623904 h 5950684"/>
              <a:gd name="connsiteX1836" fmla="*/ 1179037 w 6100546"/>
              <a:gd name="connsiteY1836" fmla="*/ 5243368 h 5950684"/>
              <a:gd name="connsiteX1837" fmla="*/ 876880 w 6100546"/>
              <a:gd name="connsiteY1837" fmla="*/ 4960356 h 5950684"/>
              <a:gd name="connsiteX1838" fmla="*/ 857756 w 6100546"/>
              <a:gd name="connsiteY1838" fmla="*/ 4937409 h 5950684"/>
              <a:gd name="connsiteX1839" fmla="*/ 863492 w 6100546"/>
              <a:gd name="connsiteY1839" fmla="*/ 4901077 h 5950684"/>
              <a:gd name="connsiteX1840" fmla="*/ 890267 w 6100546"/>
              <a:gd name="connsiteY1840" fmla="*/ 4912550 h 5950684"/>
              <a:gd name="connsiteX1841" fmla="*/ 1043257 w 6100546"/>
              <a:gd name="connsiteY1841" fmla="*/ 5067442 h 5950684"/>
              <a:gd name="connsiteX1842" fmla="*/ 1075769 w 6100546"/>
              <a:gd name="connsiteY1842" fmla="*/ 5086564 h 5950684"/>
              <a:gd name="connsiteX1843" fmla="*/ 1083416 w 6100546"/>
              <a:gd name="connsiteY1843" fmla="*/ 5086564 h 5950684"/>
              <a:gd name="connsiteX1844" fmla="*/ 1079592 w 6100546"/>
              <a:gd name="connsiteY1844" fmla="*/ 5080827 h 5950684"/>
              <a:gd name="connsiteX1845" fmla="*/ 808035 w 6100546"/>
              <a:gd name="connsiteY1845" fmla="*/ 4780605 h 5950684"/>
              <a:gd name="connsiteX1846" fmla="*/ 727714 w 6100546"/>
              <a:gd name="connsiteY1846" fmla="*/ 4683081 h 5950684"/>
              <a:gd name="connsiteX1847" fmla="*/ 699029 w 6100546"/>
              <a:gd name="connsiteY1847" fmla="*/ 4663959 h 5950684"/>
              <a:gd name="connsiteX1848" fmla="*/ 786998 w 6100546"/>
              <a:gd name="connsiteY1848" fmla="*/ 4851358 h 5950684"/>
              <a:gd name="connsiteX1849" fmla="*/ 341414 w 6100546"/>
              <a:gd name="connsiteY1849" fmla="*/ 4105584 h 5950684"/>
              <a:gd name="connsiteX1850" fmla="*/ 383486 w 6100546"/>
              <a:gd name="connsiteY1850" fmla="*/ 4153390 h 5950684"/>
              <a:gd name="connsiteX1851" fmla="*/ 417908 w 6100546"/>
              <a:gd name="connsiteY1851" fmla="*/ 4210757 h 5950684"/>
              <a:gd name="connsiteX1852" fmla="*/ 502054 w 6100546"/>
              <a:gd name="connsiteY1852" fmla="*/ 4365649 h 5950684"/>
              <a:gd name="connsiteX1853" fmla="*/ 513529 w 6100546"/>
              <a:gd name="connsiteY1853" fmla="*/ 4359912 h 5950684"/>
              <a:gd name="connsiteX1854" fmla="*/ 425558 w 6100546"/>
              <a:gd name="connsiteY1854" fmla="*/ 4205021 h 5950684"/>
              <a:gd name="connsiteX1855" fmla="*/ 213284 w 6100546"/>
              <a:gd name="connsiteY1855" fmla="*/ 3562506 h 5950684"/>
              <a:gd name="connsiteX1856" fmla="*/ 255357 w 6100546"/>
              <a:gd name="connsiteY1856" fmla="*/ 2193342 h 5950684"/>
              <a:gd name="connsiteX1857" fmla="*/ 329939 w 6100546"/>
              <a:gd name="connsiteY1857" fmla="*/ 1940925 h 5950684"/>
              <a:gd name="connsiteX1858" fmla="*/ 345237 w 6100546"/>
              <a:gd name="connsiteY1858" fmla="*/ 1921803 h 5950684"/>
              <a:gd name="connsiteX1859" fmla="*/ 350976 w 6100546"/>
              <a:gd name="connsiteY1859" fmla="*/ 1935188 h 5950684"/>
              <a:gd name="connsiteX1860" fmla="*/ 197985 w 6100546"/>
              <a:gd name="connsiteY1860" fmla="*/ 2765101 h 5950684"/>
              <a:gd name="connsiteX1861" fmla="*/ 205635 w 6100546"/>
              <a:gd name="connsiteY1861" fmla="*/ 3206829 h 5950684"/>
              <a:gd name="connsiteX1862" fmla="*/ 207547 w 6100546"/>
              <a:gd name="connsiteY1862" fmla="*/ 3260373 h 5950684"/>
              <a:gd name="connsiteX1863" fmla="*/ 219021 w 6100546"/>
              <a:gd name="connsiteY1863" fmla="*/ 3283319 h 5950684"/>
              <a:gd name="connsiteX1864" fmla="*/ 234319 w 6100546"/>
              <a:gd name="connsiteY1864" fmla="*/ 3258461 h 5950684"/>
              <a:gd name="connsiteX1865" fmla="*/ 219021 w 6100546"/>
              <a:gd name="connsiteY1865" fmla="*/ 3050026 h 5950684"/>
              <a:gd name="connsiteX1866" fmla="*/ 656957 w 6100546"/>
              <a:gd name="connsiteY1866" fmla="*/ 1455216 h 5950684"/>
              <a:gd name="connsiteX1867" fmla="*/ 664606 w 6100546"/>
              <a:gd name="connsiteY1867" fmla="*/ 1443743 h 5950684"/>
              <a:gd name="connsiteX1868" fmla="*/ 677992 w 6100546"/>
              <a:gd name="connsiteY1868" fmla="*/ 1439918 h 5950684"/>
              <a:gd name="connsiteX1869" fmla="*/ 628271 w 6100546"/>
              <a:gd name="connsiteY1869" fmla="*/ 1541267 h 5950684"/>
              <a:gd name="connsiteX1870" fmla="*/ 320376 w 6100546"/>
              <a:gd name="connsiteY1870" fmla="*/ 2319550 h 5950684"/>
              <a:gd name="connsiteX1871" fmla="*/ 306992 w 6100546"/>
              <a:gd name="connsiteY1871" fmla="*/ 2413250 h 5950684"/>
              <a:gd name="connsiteX1872" fmla="*/ 314640 w 6100546"/>
              <a:gd name="connsiteY1872" fmla="*/ 2434283 h 5950684"/>
              <a:gd name="connsiteX1873" fmla="*/ 335676 w 6100546"/>
              <a:gd name="connsiteY1873" fmla="*/ 2420899 h 5950684"/>
              <a:gd name="connsiteX1874" fmla="*/ 356712 w 6100546"/>
              <a:gd name="connsiteY1874" fmla="*/ 2392215 h 5950684"/>
              <a:gd name="connsiteX1875" fmla="*/ 350263 w 6100546"/>
              <a:gd name="connsiteY1875" fmla="*/ 2447349 h 5950684"/>
              <a:gd name="connsiteX1876" fmla="*/ 364870 w 6100546"/>
              <a:gd name="connsiteY1876" fmla="*/ 2370176 h 5950684"/>
              <a:gd name="connsiteX1877" fmla="*/ 541943 w 6100546"/>
              <a:gd name="connsiteY1877" fmla="*/ 1882854 h 5950684"/>
              <a:gd name="connsiteX1878" fmla="*/ 564586 w 6100546"/>
              <a:gd name="connsiteY1878" fmla="*/ 1841828 h 5950684"/>
              <a:gd name="connsiteX1879" fmla="*/ 591636 w 6100546"/>
              <a:gd name="connsiteY1879" fmla="*/ 1777608 h 5950684"/>
              <a:gd name="connsiteX1880" fmla="*/ 712415 w 6100546"/>
              <a:gd name="connsiteY1880" fmla="*/ 1552740 h 5950684"/>
              <a:gd name="connsiteX1881" fmla="*/ 727714 w 6100546"/>
              <a:gd name="connsiteY1881" fmla="*/ 1541267 h 5950684"/>
              <a:gd name="connsiteX1882" fmla="*/ 682530 w 6100546"/>
              <a:gd name="connsiteY1882" fmla="*/ 1633942 h 5950684"/>
              <a:gd name="connsiteX1883" fmla="*/ 815288 w 6100546"/>
              <a:gd name="connsiteY1883" fmla="*/ 1442050 h 5950684"/>
              <a:gd name="connsiteX1884" fmla="*/ 1054385 w 6100546"/>
              <a:gd name="connsiteY1884" fmla="*/ 1157035 h 5950684"/>
              <a:gd name="connsiteX1885" fmla="*/ 1843678 w 6100546"/>
              <a:gd name="connsiteY1885" fmla="*/ 606577 h 5950684"/>
              <a:gd name="connsiteX1886" fmla="*/ 1922812 w 6100546"/>
              <a:gd name="connsiteY1886" fmla="*/ 569857 h 5950684"/>
              <a:gd name="connsiteX1887" fmla="*/ 1943510 w 6100546"/>
              <a:gd name="connsiteY1887" fmla="*/ 554072 h 5950684"/>
              <a:gd name="connsiteX1888" fmla="*/ 1974586 w 6100546"/>
              <a:gd name="connsiteY1888" fmla="*/ 541165 h 5950684"/>
              <a:gd name="connsiteX1889" fmla="*/ 2253196 w 6100546"/>
              <a:gd name="connsiteY1889" fmla="*/ 444895 h 5950684"/>
              <a:gd name="connsiteX1890" fmla="*/ 2279666 w 6100546"/>
              <a:gd name="connsiteY1890" fmla="*/ 439914 h 5950684"/>
              <a:gd name="connsiteX1891" fmla="*/ 2319798 w 6100546"/>
              <a:gd name="connsiteY1891" fmla="*/ 426779 h 5950684"/>
              <a:gd name="connsiteX1892" fmla="*/ 2345463 w 6100546"/>
              <a:gd name="connsiteY1892" fmla="*/ 419889 h 5950684"/>
              <a:gd name="connsiteX1893" fmla="*/ 2342301 w 6100546"/>
              <a:gd name="connsiteY1893" fmla="*/ 416361 h 5950684"/>
              <a:gd name="connsiteX1894" fmla="*/ 2307340 w 6100546"/>
              <a:gd name="connsiteY1894" fmla="*/ 401571 h 5950684"/>
              <a:gd name="connsiteX1895" fmla="*/ 2437382 w 6100546"/>
              <a:gd name="connsiteY1895" fmla="*/ 363326 h 5950684"/>
              <a:gd name="connsiteX1896" fmla="*/ 3353412 w 6100546"/>
              <a:gd name="connsiteY1896" fmla="*/ 315520 h 5950684"/>
              <a:gd name="connsiteX1897" fmla="*/ 3980673 w 6100546"/>
              <a:gd name="connsiteY1897" fmla="*/ 476148 h 5950684"/>
              <a:gd name="connsiteX1898" fmla="*/ 4160437 w 6100546"/>
              <a:gd name="connsiteY1898" fmla="*/ 550726 h 5950684"/>
              <a:gd name="connsiteX1899" fmla="*/ 4204422 w 6100546"/>
              <a:gd name="connsiteY1899" fmla="*/ 535427 h 5950684"/>
              <a:gd name="connsiteX1900" fmla="*/ 4171911 w 6100546"/>
              <a:gd name="connsiteY1900" fmla="*/ 504832 h 5950684"/>
              <a:gd name="connsiteX1901" fmla="*/ 4116452 w 6100546"/>
              <a:gd name="connsiteY1901" fmla="*/ 468499 h 5950684"/>
              <a:gd name="connsiteX1902" fmla="*/ 4441557 w 6100546"/>
              <a:gd name="connsiteY1902" fmla="*/ 585145 h 5950684"/>
              <a:gd name="connsiteX1903" fmla="*/ 4619408 w 6100546"/>
              <a:gd name="connsiteY1903" fmla="*/ 688407 h 5950684"/>
              <a:gd name="connsiteX1904" fmla="*/ 4451119 w 6100546"/>
              <a:gd name="connsiteY1904" fmla="*/ 577496 h 5950684"/>
              <a:gd name="connsiteX1905" fmla="*/ 4192947 w 6100546"/>
              <a:gd name="connsiteY1905" fmla="*/ 455114 h 5950684"/>
              <a:gd name="connsiteX1906" fmla="*/ 3437557 w 6100546"/>
              <a:gd name="connsiteY1906" fmla="*/ 242855 h 5950684"/>
              <a:gd name="connsiteX1907" fmla="*/ 3336201 w 6100546"/>
              <a:gd name="connsiteY1907" fmla="*/ 235206 h 5950684"/>
              <a:gd name="connsiteX1908" fmla="*/ 3364887 w 6100546"/>
              <a:gd name="connsiteY1908" fmla="*/ 254328 h 5950684"/>
              <a:gd name="connsiteX1909" fmla="*/ 4011271 w 6100546"/>
              <a:gd name="connsiteY1909" fmla="*/ 414957 h 5950684"/>
              <a:gd name="connsiteX1910" fmla="*/ 4039957 w 6100546"/>
              <a:gd name="connsiteY1910" fmla="*/ 435991 h 5950684"/>
              <a:gd name="connsiteX1911" fmla="*/ 3999798 w 6100546"/>
              <a:gd name="connsiteY1911" fmla="*/ 443640 h 5950684"/>
              <a:gd name="connsiteX1912" fmla="*/ 3797085 w 6100546"/>
              <a:gd name="connsiteY1912" fmla="*/ 372886 h 5950684"/>
              <a:gd name="connsiteX1913" fmla="*/ 2867668 w 6100546"/>
              <a:gd name="connsiteY1913" fmla="*/ 271538 h 5950684"/>
              <a:gd name="connsiteX1914" fmla="*/ 2150525 w 6100546"/>
              <a:gd name="connsiteY1914" fmla="*/ 420693 h 5950684"/>
              <a:gd name="connsiteX1915" fmla="*/ 2003272 w 6100546"/>
              <a:gd name="connsiteY1915" fmla="*/ 458938 h 5950684"/>
              <a:gd name="connsiteX1916" fmla="*/ 3127752 w 6100546"/>
              <a:gd name="connsiteY1916" fmla="*/ 227557 h 5950684"/>
              <a:gd name="connsiteX1917" fmla="*/ 3066554 w 6100546"/>
              <a:gd name="connsiteY1917" fmla="*/ 198873 h 5950684"/>
              <a:gd name="connsiteX1918" fmla="*/ 3252056 w 6100546"/>
              <a:gd name="connsiteY1918" fmla="*/ 204609 h 5950684"/>
              <a:gd name="connsiteX1919" fmla="*/ 3512140 w 6100546"/>
              <a:gd name="connsiteY1919" fmla="*/ 233294 h 5950684"/>
              <a:gd name="connsiteX1920" fmla="*/ 3533176 w 6100546"/>
              <a:gd name="connsiteY1920" fmla="*/ 229469 h 5950684"/>
              <a:gd name="connsiteX1921" fmla="*/ 3515965 w 6100546"/>
              <a:gd name="connsiteY1921" fmla="*/ 216083 h 5950684"/>
              <a:gd name="connsiteX1922" fmla="*/ 3194685 w 6100546"/>
              <a:gd name="connsiteY1922" fmla="*/ 175926 h 5950684"/>
              <a:gd name="connsiteX1923" fmla="*/ 3116277 w 6100546"/>
              <a:gd name="connsiteY1923" fmla="*/ 162541 h 5950684"/>
              <a:gd name="connsiteX1924" fmla="*/ 2785435 w 6100546"/>
              <a:gd name="connsiteY1924" fmla="*/ 177838 h 5950684"/>
              <a:gd name="connsiteX1925" fmla="*/ 2062556 w 6100546"/>
              <a:gd name="connsiteY1925" fmla="*/ 332730 h 5950684"/>
              <a:gd name="connsiteX1926" fmla="*/ 1639921 w 6100546"/>
              <a:gd name="connsiteY1926" fmla="*/ 520130 h 5950684"/>
              <a:gd name="connsiteX1927" fmla="*/ 1597847 w 6100546"/>
              <a:gd name="connsiteY1927" fmla="*/ 537339 h 5950684"/>
              <a:gd name="connsiteX1928" fmla="*/ 1649482 w 6100546"/>
              <a:gd name="connsiteY1928" fmla="*/ 476148 h 5950684"/>
              <a:gd name="connsiteX1929" fmla="*/ 1997535 w 6100546"/>
              <a:gd name="connsiteY1929" fmla="*/ 321257 h 5950684"/>
              <a:gd name="connsiteX1930" fmla="*/ 3177473 w 6100546"/>
              <a:gd name="connsiteY1930" fmla="*/ 133856 h 5950684"/>
              <a:gd name="connsiteX1931" fmla="*/ 3670868 w 6100546"/>
              <a:gd name="connsiteY1931" fmla="*/ 216083 h 5950684"/>
              <a:gd name="connsiteX1932" fmla="*/ 4267530 w 6100546"/>
              <a:gd name="connsiteY1932" fmla="*/ 418781 h 5950684"/>
              <a:gd name="connsiteX1933" fmla="*/ 4301953 w 6100546"/>
              <a:gd name="connsiteY1933" fmla="*/ 458938 h 5950684"/>
              <a:gd name="connsiteX1934" fmla="*/ 4315340 w 6100546"/>
              <a:gd name="connsiteY1934" fmla="*/ 474236 h 5950684"/>
              <a:gd name="connsiteX1935" fmla="*/ 4651919 w 6100546"/>
              <a:gd name="connsiteY1935" fmla="*/ 663548 h 5950684"/>
              <a:gd name="connsiteX1936" fmla="*/ 4663393 w 6100546"/>
              <a:gd name="connsiteY1936" fmla="*/ 665460 h 5950684"/>
              <a:gd name="connsiteX1937" fmla="*/ 4642357 w 6100546"/>
              <a:gd name="connsiteY1937" fmla="*/ 610005 h 5950684"/>
              <a:gd name="connsiteX1938" fmla="*/ 4124102 w 6100546"/>
              <a:gd name="connsiteY1938" fmla="*/ 311696 h 5950684"/>
              <a:gd name="connsiteX1939" fmla="*/ 3183211 w 6100546"/>
              <a:gd name="connsiteY1939" fmla="*/ 103261 h 5950684"/>
              <a:gd name="connsiteX1940" fmla="*/ 2634357 w 6100546"/>
              <a:gd name="connsiteY1940" fmla="*/ 124296 h 5950684"/>
              <a:gd name="connsiteX1941" fmla="*/ 2420171 w 6100546"/>
              <a:gd name="connsiteY1941" fmla="*/ 128119 h 5950684"/>
              <a:gd name="connsiteX1942" fmla="*/ 3120102 w 6100546"/>
              <a:gd name="connsiteY1942" fmla="*/ 61192 h 5950684"/>
              <a:gd name="connsiteX1943" fmla="*/ 3818121 w 6100546"/>
              <a:gd name="connsiteY1943" fmla="*/ 154892 h 5950684"/>
              <a:gd name="connsiteX1944" fmla="*/ 3192772 w 6100546"/>
              <a:gd name="connsiteY1944" fmla="*/ 9561 h 5950684"/>
              <a:gd name="connsiteX1945" fmla="*/ 3194685 w 6100546"/>
              <a:gd name="connsiteY1945" fmla="*/ 0 h 59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Lst>
            <a:rect l="l" t="t" r="r" b="b"/>
            <a:pathLst>
              <a:path w="6100546" h="5950684">
                <a:moveTo>
                  <a:pt x="3440072" y="5547377"/>
                </a:moveTo>
                <a:lnTo>
                  <a:pt x="3363812" y="5559287"/>
                </a:lnTo>
                <a:lnTo>
                  <a:pt x="3377168" y="5558242"/>
                </a:lnTo>
                <a:cubicBezTo>
                  <a:pt x="3388467" y="5556803"/>
                  <a:pt x="3400989" y="5554788"/>
                  <a:pt x="3413942" y="5552485"/>
                </a:cubicBezTo>
                <a:close/>
                <a:moveTo>
                  <a:pt x="3588125" y="5518269"/>
                </a:moveTo>
                <a:lnTo>
                  <a:pt x="3546342" y="5527177"/>
                </a:lnTo>
                <a:lnTo>
                  <a:pt x="3552690" y="5526002"/>
                </a:lnTo>
                <a:cubicBezTo>
                  <a:pt x="3562477" y="5524275"/>
                  <a:pt x="3571689" y="5522548"/>
                  <a:pt x="3579893" y="5520676"/>
                </a:cubicBezTo>
                <a:close/>
                <a:moveTo>
                  <a:pt x="3658875" y="5502208"/>
                </a:moveTo>
                <a:lnTo>
                  <a:pt x="3652394" y="5503968"/>
                </a:lnTo>
                <a:lnTo>
                  <a:pt x="3656318" y="5505276"/>
                </a:lnTo>
                <a:close/>
                <a:moveTo>
                  <a:pt x="2933221" y="5496065"/>
                </a:moveTo>
                <a:cubicBezTo>
                  <a:pt x="2937825" y="5496065"/>
                  <a:pt x="2937825" y="5496065"/>
                  <a:pt x="2937825" y="5496065"/>
                </a:cubicBezTo>
                <a:cubicBezTo>
                  <a:pt x="2937825" y="5496065"/>
                  <a:pt x="2937825" y="5496065"/>
                  <a:pt x="2942431" y="5496065"/>
                </a:cubicBezTo>
                <a:cubicBezTo>
                  <a:pt x="2947037" y="5496065"/>
                  <a:pt x="2956248" y="5496065"/>
                  <a:pt x="2960854" y="5496065"/>
                </a:cubicBezTo>
                <a:lnTo>
                  <a:pt x="2970714" y="5498530"/>
                </a:lnTo>
                <a:close/>
                <a:moveTo>
                  <a:pt x="4136082" y="5495297"/>
                </a:moveTo>
                <a:lnTo>
                  <a:pt x="4135314" y="5496065"/>
                </a:lnTo>
                <a:cubicBezTo>
                  <a:pt x="4135314" y="5496065"/>
                  <a:pt x="4135314" y="5496065"/>
                  <a:pt x="4130708" y="5496065"/>
                </a:cubicBezTo>
                <a:close/>
                <a:moveTo>
                  <a:pt x="3223380" y="5491459"/>
                </a:moveTo>
                <a:lnTo>
                  <a:pt x="3223380" y="5494475"/>
                </a:lnTo>
                <a:lnTo>
                  <a:pt x="3230007" y="5494044"/>
                </a:lnTo>
                <a:lnTo>
                  <a:pt x="3232592" y="5491459"/>
                </a:lnTo>
                <a:cubicBezTo>
                  <a:pt x="3227986" y="5491458"/>
                  <a:pt x="3223380" y="5491459"/>
                  <a:pt x="3223380" y="5491459"/>
                </a:cubicBezTo>
                <a:close/>
                <a:moveTo>
                  <a:pt x="2531376" y="5422374"/>
                </a:moveTo>
                <a:lnTo>
                  <a:pt x="2538665" y="5442265"/>
                </a:lnTo>
                <a:cubicBezTo>
                  <a:pt x="2544586" y="5448142"/>
                  <a:pt x="2553524" y="5451486"/>
                  <a:pt x="2566301" y="5453081"/>
                </a:cubicBezTo>
                <a:cubicBezTo>
                  <a:pt x="2653436" y="5465296"/>
                  <a:pt x="2740536" y="5478453"/>
                  <a:pt x="2827948" y="5488225"/>
                </a:cubicBezTo>
                <a:lnTo>
                  <a:pt x="2854171" y="5490535"/>
                </a:lnTo>
                <a:lnTo>
                  <a:pt x="2858233" y="5490092"/>
                </a:lnTo>
                <a:cubicBezTo>
                  <a:pt x="2875073" y="5490308"/>
                  <a:pt x="2900980" y="5493762"/>
                  <a:pt x="2900980" y="5486854"/>
                </a:cubicBezTo>
                <a:lnTo>
                  <a:pt x="2905585" y="5486853"/>
                </a:lnTo>
                <a:cubicBezTo>
                  <a:pt x="2910191" y="5491458"/>
                  <a:pt x="2919403" y="5491459"/>
                  <a:pt x="2924007" y="5491459"/>
                </a:cubicBezTo>
                <a:cubicBezTo>
                  <a:pt x="2924008" y="5496065"/>
                  <a:pt x="2924008" y="5496065"/>
                  <a:pt x="2924008" y="5496065"/>
                </a:cubicBezTo>
                <a:lnTo>
                  <a:pt x="2924008" y="5496688"/>
                </a:lnTo>
                <a:lnTo>
                  <a:pt x="2959343" y="5499801"/>
                </a:lnTo>
                <a:lnTo>
                  <a:pt x="2977597" y="5500251"/>
                </a:lnTo>
                <a:lnTo>
                  <a:pt x="2970714" y="5498530"/>
                </a:lnTo>
                <a:lnTo>
                  <a:pt x="3008432" y="5501009"/>
                </a:lnTo>
                <a:lnTo>
                  <a:pt x="3047338" y="5501967"/>
                </a:lnTo>
                <a:lnTo>
                  <a:pt x="3062253" y="5501318"/>
                </a:lnTo>
                <a:cubicBezTo>
                  <a:pt x="3069665" y="5500958"/>
                  <a:pt x="3075997" y="5500671"/>
                  <a:pt x="3080603" y="5500671"/>
                </a:cubicBezTo>
                <a:cubicBezTo>
                  <a:pt x="3080603" y="5500671"/>
                  <a:pt x="3085209" y="5500671"/>
                  <a:pt x="3085209" y="5500671"/>
                </a:cubicBezTo>
                <a:lnTo>
                  <a:pt x="3134391" y="5500261"/>
                </a:lnTo>
                <a:lnTo>
                  <a:pt x="3198926" y="5496065"/>
                </a:lnTo>
                <a:lnTo>
                  <a:pt x="3185599" y="5496065"/>
                </a:lnTo>
                <a:cubicBezTo>
                  <a:pt x="3150841" y="5496065"/>
                  <a:pt x="3123206" y="5496065"/>
                  <a:pt x="3085209" y="5496065"/>
                </a:cubicBezTo>
                <a:cubicBezTo>
                  <a:pt x="3089814" y="5491459"/>
                  <a:pt x="3085209" y="5491459"/>
                  <a:pt x="3080603" y="5486854"/>
                </a:cubicBezTo>
                <a:cubicBezTo>
                  <a:pt x="3075997" y="5486854"/>
                  <a:pt x="3075997" y="5486854"/>
                  <a:pt x="3075997" y="5486854"/>
                </a:cubicBezTo>
                <a:cubicBezTo>
                  <a:pt x="3075997" y="5491459"/>
                  <a:pt x="3075997" y="5491459"/>
                  <a:pt x="3075997" y="5491459"/>
                </a:cubicBezTo>
                <a:cubicBezTo>
                  <a:pt x="3034546" y="5496065"/>
                  <a:pt x="2993094" y="5477641"/>
                  <a:pt x="2979277" y="5491459"/>
                </a:cubicBezTo>
                <a:cubicBezTo>
                  <a:pt x="2979277" y="5496065"/>
                  <a:pt x="2979277" y="5496065"/>
                  <a:pt x="2979277" y="5496065"/>
                </a:cubicBezTo>
                <a:cubicBezTo>
                  <a:pt x="2974671" y="5491459"/>
                  <a:pt x="2965460" y="5491459"/>
                  <a:pt x="2960854" y="5491458"/>
                </a:cubicBezTo>
                <a:cubicBezTo>
                  <a:pt x="2956248" y="5491459"/>
                  <a:pt x="2951643" y="5491459"/>
                  <a:pt x="2951643" y="5491459"/>
                </a:cubicBezTo>
                <a:cubicBezTo>
                  <a:pt x="2951642" y="5486854"/>
                  <a:pt x="2951643" y="5477642"/>
                  <a:pt x="2956248" y="5473037"/>
                </a:cubicBezTo>
                <a:cubicBezTo>
                  <a:pt x="2960854" y="5473037"/>
                  <a:pt x="2970066" y="5473037"/>
                  <a:pt x="2974671" y="5473037"/>
                </a:cubicBezTo>
                <a:cubicBezTo>
                  <a:pt x="2983883" y="5473037"/>
                  <a:pt x="2993094" y="5477641"/>
                  <a:pt x="3002307" y="5473037"/>
                </a:cubicBezTo>
                <a:cubicBezTo>
                  <a:pt x="3002307" y="5473037"/>
                  <a:pt x="3006911" y="5473037"/>
                  <a:pt x="3006911" y="5473037"/>
                </a:cubicBezTo>
                <a:cubicBezTo>
                  <a:pt x="3006911" y="5473037"/>
                  <a:pt x="3006911" y="5473037"/>
                  <a:pt x="3011517" y="5473037"/>
                </a:cubicBezTo>
                <a:cubicBezTo>
                  <a:pt x="3016123" y="5473037"/>
                  <a:pt x="3016123" y="5473037"/>
                  <a:pt x="3020729" y="5473037"/>
                </a:cubicBezTo>
                <a:cubicBezTo>
                  <a:pt x="3025334" y="5473037"/>
                  <a:pt x="3025334" y="5473037"/>
                  <a:pt x="3025334" y="5473037"/>
                </a:cubicBezTo>
                <a:lnTo>
                  <a:pt x="3024589" y="5472291"/>
                </a:lnTo>
                <a:lnTo>
                  <a:pt x="2937155" y="5469531"/>
                </a:lnTo>
                <a:lnTo>
                  <a:pt x="2924028" y="5468451"/>
                </a:lnTo>
                <a:lnTo>
                  <a:pt x="2928614" y="5473037"/>
                </a:lnTo>
                <a:cubicBezTo>
                  <a:pt x="2947037" y="5473037"/>
                  <a:pt x="2947037" y="5473037"/>
                  <a:pt x="2947037" y="5473037"/>
                </a:cubicBezTo>
                <a:cubicBezTo>
                  <a:pt x="2942431" y="5477641"/>
                  <a:pt x="2937825" y="5486854"/>
                  <a:pt x="2937825" y="5491459"/>
                </a:cubicBezTo>
                <a:cubicBezTo>
                  <a:pt x="2933220" y="5491459"/>
                  <a:pt x="2928614" y="5491459"/>
                  <a:pt x="2928614" y="5491459"/>
                </a:cubicBezTo>
                <a:cubicBezTo>
                  <a:pt x="2924007" y="5491459"/>
                  <a:pt x="2924007" y="5491459"/>
                  <a:pt x="2924007" y="5491459"/>
                </a:cubicBezTo>
                <a:cubicBezTo>
                  <a:pt x="2928614" y="5486854"/>
                  <a:pt x="2928614" y="5486854"/>
                  <a:pt x="2928614" y="5486854"/>
                </a:cubicBezTo>
                <a:cubicBezTo>
                  <a:pt x="2928614" y="5486854"/>
                  <a:pt x="2924008" y="5486854"/>
                  <a:pt x="2924008" y="5482248"/>
                </a:cubicBezTo>
                <a:cubicBezTo>
                  <a:pt x="2919403" y="5482248"/>
                  <a:pt x="2919403" y="5486853"/>
                  <a:pt x="2914797" y="5486854"/>
                </a:cubicBezTo>
                <a:cubicBezTo>
                  <a:pt x="2914797" y="5486854"/>
                  <a:pt x="2910191" y="5486854"/>
                  <a:pt x="2910191" y="5486854"/>
                </a:cubicBezTo>
                <a:cubicBezTo>
                  <a:pt x="2905585" y="5486853"/>
                  <a:pt x="2900980" y="5482248"/>
                  <a:pt x="2891768" y="5482248"/>
                </a:cubicBezTo>
                <a:cubicBezTo>
                  <a:pt x="2873345" y="5482248"/>
                  <a:pt x="2896375" y="5477642"/>
                  <a:pt x="2882557" y="5473037"/>
                </a:cubicBezTo>
                <a:cubicBezTo>
                  <a:pt x="2873345" y="5482248"/>
                  <a:pt x="2859528" y="5473037"/>
                  <a:pt x="2850318" y="5468431"/>
                </a:cubicBezTo>
                <a:cubicBezTo>
                  <a:pt x="2850317" y="5473037"/>
                  <a:pt x="2850317" y="5477642"/>
                  <a:pt x="2845711" y="5477642"/>
                </a:cubicBezTo>
                <a:cubicBezTo>
                  <a:pt x="2845711" y="5473037"/>
                  <a:pt x="2845711" y="5468430"/>
                  <a:pt x="2841105" y="5468431"/>
                </a:cubicBezTo>
                <a:cubicBezTo>
                  <a:pt x="2836500" y="5473037"/>
                  <a:pt x="2822682" y="5473037"/>
                  <a:pt x="2813471" y="5473037"/>
                </a:cubicBezTo>
                <a:cubicBezTo>
                  <a:pt x="2818077" y="5463825"/>
                  <a:pt x="2785837" y="5463825"/>
                  <a:pt x="2781231" y="5468431"/>
                </a:cubicBezTo>
                <a:cubicBezTo>
                  <a:pt x="2776625" y="5468431"/>
                  <a:pt x="2776625" y="5468431"/>
                  <a:pt x="2776625" y="5468431"/>
                </a:cubicBezTo>
                <a:cubicBezTo>
                  <a:pt x="2762808" y="5468431"/>
                  <a:pt x="2776625" y="5459219"/>
                  <a:pt x="2762808" y="5459219"/>
                </a:cubicBezTo>
                <a:cubicBezTo>
                  <a:pt x="2753597" y="5463825"/>
                  <a:pt x="2748991" y="5468431"/>
                  <a:pt x="2725962" y="5463825"/>
                </a:cubicBezTo>
                <a:cubicBezTo>
                  <a:pt x="2716751" y="5459219"/>
                  <a:pt x="2702934" y="5454614"/>
                  <a:pt x="2689116" y="5454614"/>
                </a:cubicBezTo>
                <a:cubicBezTo>
                  <a:pt x="2684511" y="5454614"/>
                  <a:pt x="2675299" y="5454614"/>
                  <a:pt x="2670694" y="5450008"/>
                </a:cubicBezTo>
                <a:cubicBezTo>
                  <a:pt x="2643059" y="5445402"/>
                  <a:pt x="2666088" y="5445402"/>
                  <a:pt x="2647665" y="5436191"/>
                </a:cubicBezTo>
                <a:cubicBezTo>
                  <a:pt x="2629242" y="5445402"/>
                  <a:pt x="2573973" y="5417768"/>
                  <a:pt x="2555550" y="5422374"/>
                </a:cubicBezTo>
                <a:cubicBezTo>
                  <a:pt x="2573973" y="5431585"/>
                  <a:pt x="2537128" y="5422374"/>
                  <a:pt x="2537128" y="5422374"/>
                </a:cubicBezTo>
                <a:close/>
                <a:moveTo>
                  <a:pt x="4476137" y="5233540"/>
                </a:moveTo>
                <a:cubicBezTo>
                  <a:pt x="4476137" y="5233540"/>
                  <a:pt x="4476137" y="5233540"/>
                  <a:pt x="4480743" y="5233540"/>
                </a:cubicBezTo>
                <a:lnTo>
                  <a:pt x="4476137" y="5235582"/>
                </a:lnTo>
                <a:close/>
                <a:moveTo>
                  <a:pt x="4849201" y="4772971"/>
                </a:moveTo>
                <a:lnTo>
                  <a:pt x="4849394" y="4772971"/>
                </a:lnTo>
                <a:lnTo>
                  <a:pt x="4844595" y="4777577"/>
                </a:lnTo>
                <a:cubicBezTo>
                  <a:pt x="4849201" y="4777577"/>
                  <a:pt x="4849201" y="4772971"/>
                  <a:pt x="4849201" y="4772971"/>
                </a:cubicBezTo>
                <a:close/>
                <a:moveTo>
                  <a:pt x="4789327" y="4768227"/>
                </a:moveTo>
                <a:lnTo>
                  <a:pt x="4789327" y="4768365"/>
                </a:lnTo>
                <a:cubicBezTo>
                  <a:pt x="4789327" y="4768365"/>
                  <a:pt x="4789327" y="4768365"/>
                  <a:pt x="4784721" y="4772971"/>
                </a:cubicBezTo>
                <a:close/>
                <a:moveTo>
                  <a:pt x="5116333" y="4519658"/>
                </a:moveTo>
                <a:cubicBezTo>
                  <a:pt x="5107122" y="4533474"/>
                  <a:pt x="5107121" y="4524264"/>
                  <a:pt x="5097910" y="4533475"/>
                </a:cubicBezTo>
                <a:cubicBezTo>
                  <a:pt x="5093304" y="4542686"/>
                  <a:pt x="5107121" y="4528869"/>
                  <a:pt x="5102516" y="4542686"/>
                </a:cubicBezTo>
                <a:cubicBezTo>
                  <a:pt x="5088699" y="4551898"/>
                  <a:pt x="5084093" y="4565715"/>
                  <a:pt x="5074881" y="4570320"/>
                </a:cubicBezTo>
                <a:cubicBezTo>
                  <a:pt x="5079487" y="4565715"/>
                  <a:pt x="5084093" y="4561109"/>
                  <a:pt x="5084093" y="4556503"/>
                </a:cubicBezTo>
                <a:cubicBezTo>
                  <a:pt x="5065670" y="4579531"/>
                  <a:pt x="5042641" y="4607166"/>
                  <a:pt x="5019613" y="4639406"/>
                </a:cubicBezTo>
                <a:cubicBezTo>
                  <a:pt x="4996584" y="4671646"/>
                  <a:pt x="4973555" y="4703886"/>
                  <a:pt x="4955133" y="4731520"/>
                </a:cubicBezTo>
                <a:cubicBezTo>
                  <a:pt x="4955133" y="4726913"/>
                  <a:pt x="4950527" y="4726914"/>
                  <a:pt x="4945921" y="4731520"/>
                </a:cubicBezTo>
                <a:cubicBezTo>
                  <a:pt x="4922893" y="4759154"/>
                  <a:pt x="4904470" y="4782183"/>
                  <a:pt x="4876835" y="4805211"/>
                </a:cubicBezTo>
                <a:cubicBezTo>
                  <a:pt x="4881441" y="4814422"/>
                  <a:pt x="4858413" y="4823634"/>
                  <a:pt x="4849201" y="4832845"/>
                </a:cubicBezTo>
                <a:cubicBezTo>
                  <a:pt x="4844595" y="4837451"/>
                  <a:pt x="4849201" y="4842057"/>
                  <a:pt x="4839989" y="4846662"/>
                </a:cubicBezTo>
                <a:cubicBezTo>
                  <a:pt x="4839989" y="4851268"/>
                  <a:pt x="4826172" y="4855874"/>
                  <a:pt x="4816961" y="4865085"/>
                </a:cubicBezTo>
                <a:cubicBezTo>
                  <a:pt x="4803144" y="4878902"/>
                  <a:pt x="4789327" y="4897324"/>
                  <a:pt x="4775509" y="4911141"/>
                </a:cubicBezTo>
                <a:cubicBezTo>
                  <a:pt x="4757086" y="4929565"/>
                  <a:pt x="4757086" y="4934170"/>
                  <a:pt x="4734058" y="4952593"/>
                </a:cubicBezTo>
                <a:cubicBezTo>
                  <a:pt x="4692606" y="4998650"/>
                  <a:pt x="4628126" y="5040101"/>
                  <a:pt x="4609703" y="5063130"/>
                </a:cubicBezTo>
                <a:cubicBezTo>
                  <a:pt x="4595886" y="5063130"/>
                  <a:pt x="4582069" y="5086157"/>
                  <a:pt x="4572858" y="5095370"/>
                </a:cubicBezTo>
                <a:cubicBezTo>
                  <a:pt x="4577463" y="5086158"/>
                  <a:pt x="4572858" y="5090764"/>
                  <a:pt x="4568252" y="5090764"/>
                </a:cubicBezTo>
                <a:cubicBezTo>
                  <a:pt x="4536012" y="5123004"/>
                  <a:pt x="4485349" y="5141426"/>
                  <a:pt x="4434686" y="5182878"/>
                </a:cubicBezTo>
                <a:cubicBezTo>
                  <a:pt x="4416264" y="5201301"/>
                  <a:pt x="4430080" y="5192089"/>
                  <a:pt x="4402447" y="5205906"/>
                </a:cubicBezTo>
                <a:cubicBezTo>
                  <a:pt x="4384023" y="5215118"/>
                  <a:pt x="4370207" y="5228935"/>
                  <a:pt x="4351783" y="5238146"/>
                </a:cubicBezTo>
                <a:cubicBezTo>
                  <a:pt x="4287303" y="5274991"/>
                  <a:pt x="4222822" y="5307232"/>
                  <a:pt x="4167554" y="5334866"/>
                </a:cubicBezTo>
                <a:cubicBezTo>
                  <a:pt x="4144525" y="5348683"/>
                  <a:pt x="4126102" y="5353289"/>
                  <a:pt x="4112285" y="5367106"/>
                </a:cubicBezTo>
                <a:cubicBezTo>
                  <a:pt x="4107679" y="5367105"/>
                  <a:pt x="4107679" y="5367105"/>
                  <a:pt x="4103074" y="5367106"/>
                </a:cubicBezTo>
                <a:cubicBezTo>
                  <a:pt x="4098468" y="5367106"/>
                  <a:pt x="4084651" y="5367106"/>
                  <a:pt x="4061622" y="5380923"/>
                </a:cubicBezTo>
                <a:cubicBezTo>
                  <a:pt x="4052411" y="5385528"/>
                  <a:pt x="4038593" y="5394740"/>
                  <a:pt x="4029382" y="5399345"/>
                </a:cubicBezTo>
                <a:cubicBezTo>
                  <a:pt x="3987930" y="5413163"/>
                  <a:pt x="3937268" y="5426980"/>
                  <a:pt x="3923451" y="5440797"/>
                </a:cubicBezTo>
                <a:cubicBezTo>
                  <a:pt x="3932662" y="5426979"/>
                  <a:pt x="3877393" y="5454614"/>
                  <a:pt x="3863576" y="5463824"/>
                </a:cubicBezTo>
                <a:cubicBezTo>
                  <a:pt x="3845153" y="5459219"/>
                  <a:pt x="3812913" y="5482248"/>
                  <a:pt x="3776067" y="5486853"/>
                </a:cubicBezTo>
                <a:cubicBezTo>
                  <a:pt x="3771461" y="5486854"/>
                  <a:pt x="3776067" y="5496065"/>
                  <a:pt x="3762250" y="5496065"/>
                </a:cubicBezTo>
                <a:cubicBezTo>
                  <a:pt x="3753039" y="5491459"/>
                  <a:pt x="3720799" y="5500671"/>
                  <a:pt x="3725404" y="5505276"/>
                </a:cubicBezTo>
                <a:cubicBezTo>
                  <a:pt x="3711587" y="5496065"/>
                  <a:pt x="3683953" y="5514488"/>
                  <a:pt x="3674741" y="5509882"/>
                </a:cubicBezTo>
                <a:cubicBezTo>
                  <a:pt x="3674741" y="5519093"/>
                  <a:pt x="3670136" y="5523698"/>
                  <a:pt x="3665530" y="5528305"/>
                </a:cubicBezTo>
                <a:cubicBezTo>
                  <a:pt x="3656318" y="5532911"/>
                  <a:pt x="3651713" y="5532911"/>
                  <a:pt x="3642501" y="5537515"/>
                </a:cubicBezTo>
                <a:cubicBezTo>
                  <a:pt x="3610261" y="5546728"/>
                  <a:pt x="3568810" y="5551333"/>
                  <a:pt x="3531964" y="5555939"/>
                </a:cubicBezTo>
                <a:cubicBezTo>
                  <a:pt x="3522752" y="5555939"/>
                  <a:pt x="3513541" y="5551333"/>
                  <a:pt x="3513541" y="5551333"/>
                </a:cubicBezTo>
                <a:cubicBezTo>
                  <a:pt x="3508935" y="5555939"/>
                  <a:pt x="3504329" y="5555939"/>
                  <a:pt x="3499724" y="5560545"/>
                </a:cubicBezTo>
                <a:cubicBezTo>
                  <a:pt x="3495118" y="5560545"/>
                  <a:pt x="3495118" y="5560545"/>
                  <a:pt x="3495118" y="5560545"/>
                </a:cubicBezTo>
                <a:cubicBezTo>
                  <a:pt x="3462878" y="5551333"/>
                  <a:pt x="3416821" y="5565150"/>
                  <a:pt x="3379975" y="5574362"/>
                </a:cubicBezTo>
                <a:cubicBezTo>
                  <a:pt x="3379975" y="5569755"/>
                  <a:pt x="3379975" y="5569755"/>
                  <a:pt x="3379975" y="5569755"/>
                </a:cubicBezTo>
                <a:cubicBezTo>
                  <a:pt x="3366158" y="5565150"/>
                  <a:pt x="3361552" y="5583573"/>
                  <a:pt x="3356946" y="5569756"/>
                </a:cubicBezTo>
                <a:cubicBezTo>
                  <a:pt x="3333918" y="5569756"/>
                  <a:pt x="3347735" y="5578967"/>
                  <a:pt x="3329312" y="5578967"/>
                </a:cubicBezTo>
                <a:cubicBezTo>
                  <a:pt x="3329312" y="5574362"/>
                  <a:pt x="3320101" y="5574362"/>
                  <a:pt x="3315495" y="5569756"/>
                </a:cubicBezTo>
                <a:cubicBezTo>
                  <a:pt x="3297072" y="5578967"/>
                  <a:pt x="3278649" y="5578967"/>
                  <a:pt x="3255620" y="5574362"/>
                </a:cubicBezTo>
                <a:cubicBezTo>
                  <a:pt x="3246409" y="5588179"/>
                  <a:pt x="3218775" y="5578967"/>
                  <a:pt x="3209563" y="5583573"/>
                </a:cubicBezTo>
                <a:cubicBezTo>
                  <a:pt x="3209564" y="5578967"/>
                  <a:pt x="3204957" y="5578967"/>
                  <a:pt x="3204957" y="5578967"/>
                </a:cubicBezTo>
                <a:cubicBezTo>
                  <a:pt x="3177323" y="5588179"/>
                  <a:pt x="3154294" y="5583573"/>
                  <a:pt x="3131266" y="5583573"/>
                </a:cubicBezTo>
                <a:lnTo>
                  <a:pt x="3122176" y="5583573"/>
                </a:lnTo>
                <a:lnTo>
                  <a:pt x="3072847" y="5585832"/>
                </a:lnTo>
                <a:lnTo>
                  <a:pt x="3062180" y="5588179"/>
                </a:lnTo>
                <a:lnTo>
                  <a:pt x="3065288" y="5586179"/>
                </a:lnTo>
                <a:lnTo>
                  <a:pt x="3001837" y="5589085"/>
                </a:lnTo>
                <a:cubicBezTo>
                  <a:pt x="2840375" y="5592138"/>
                  <a:pt x="2677977" y="5582257"/>
                  <a:pt x="2514861" y="5559930"/>
                </a:cubicBezTo>
                <a:cubicBezTo>
                  <a:pt x="2384509" y="5542375"/>
                  <a:pt x="2257185" y="5514172"/>
                  <a:pt x="2133989" y="5473661"/>
                </a:cubicBezTo>
                <a:lnTo>
                  <a:pt x="2031916" y="5434193"/>
                </a:lnTo>
                <a:lnTo>
                  <a:pt x="2081737" y="5455765"/>
                </a:lnTo>
                <a:cubicBezTo>
                  <a:pt x="2099584" y="5462674"/>
                  <a:pt x="2115704" y="5468431"/>
                  <a:pt x="2127218" y="5473037"/>
                </a:cubicBezTo>
                <a:cubicBezTo>
                  <a:pt x="2191697" y="5496065"/>
                  <a:pt x="2242361" y="5523699"/>
                  <a:pt x="2293024" y="5542122"/>
                </a:cubicBezTo>
                <a:cubicBezTo>
                  <a:pt x="2329870" y="5551333"/>
                  <a:pt x="2380533" y="5565150"/>
                  <a:pt x="2421984" y="5574362"/>
                </a:cubicBezTo>
                <a:cubicBezTo>
                  <a:pt x="2445013" y="5588179"/>
                  <a:pt x="2477253" y="5592785"/>
                  <a:pt x="2509493" y="5597390"/>
                </a:cubicBezTo>
                <a:cubicBezTo>
                  <a:pt x="2523310" y="5611207"/>
                  <a:pt x="2569368" y="5620419"/>
                  <a:pt x="2615425" y="5629630"/>
                </a:cubicBezTo>
                <a:cubicBezTo>
                  <a:pt x="2661482" y="5638841"/>
                  <a:pt x="2707539" y="5648053"/>
                  <a:pt x="2721356" y="5661870"/>
                </a:cubicBezTo>
                <a:cubicBezTo>
                  <a:pt x="2735174" y="5661870"/>
                  <a:pt x="2758202" y="5666476"/>
                  <a:pt x="2762809" y="5671081"/>
                </a:cubicBezTo>
                <a:cubicBezTo>
                  <a:pt x="2776625" y="5661870"/>
                  <a:pt x="2827289" y="5671081"/>
                  <a:pt x="2831894" y="5680293"/>
                </a:cubicBezTo>
                <a:cubicBezTo>
                  <a:pt x="2836500" y="5680293"/>
                  <a:pt x="2845711" y="5680293"/>
                  <a:pt x="2850317" y="5680292"/>
                </a:cubicBezTo>
                <a:cubicBezTo>
                  <a:pt x="2850317" y="5694110"/>
                  <a:pt x="2891768" y="5684897"/>
                  <a:pt x="2924008" y="5694110"/>
                </a:cubicBezTo>
                <a:cubicBezTo>
                  <a:pt x="2928614" y="5694110"/>
                  <a:pt x="2928614" y="5694110"/>
                  <a:pt x="2928614" y="5694110"/>
                </a:cubicBezTo>
                <a:cubicBezTo>
                  <a:pt x="2928614" y="5694110"/>
                  <a:pt x="2928614" y="5698715"/>
                  <a:pt x="2928614" y="5698715"/>
                </a:cubicBezTo>
                <a:cubicBezTo>
                  <a:pt x="2933220" y="5698715"/>
                  <a:pt x="2933220" y="5698715"/>
                  <a:pt x="2937825" y="5698715"/>
                </a:cubicBezTo>
                <a:cubicBezTo>
                  <a:pt x="2937825" y="5698715"/>
                  <a:pt x="2937825" y="5698715"/>
                  <a:pt x="2937825" y="5694109"/>
                </a:cubicBezTo>
                <a:cubicBezTo>
                  <a:pt x="2937825" y="5694109"/>
                  <a:pt x="2933220" y="5694110"/>
                  <a:pt x="2933220" y="5694110"/>
                </a:cubicBezTo>
                <a:cubicBezTo>
                  <a:pt x="2942431" y="5694110"/>
                  <a:pt x="2956248" y="5694110"/>
                  <a:pt x="2956248" y="5689504"/>
                </a:cubicBezTo>
                <a:cubicBezTo>
                  <a:pt x="3034546" y="5698715"/>
                  <a:pt x="3112843" y="5703321"/>
                  <a:pt x="3195746" y="5698714"/>
                </a:cubicBezTo>
                <a:cubicBezTo>
                  <a:pt x="3227986" y="5694110"/>
                  <a:pt x="3251015" y="5694110"/>
                  <a:pt x="3287860" y="5694110"/>
                </a:cubicBezTo>
                <a:cubicBezTo>
                  <a:pt x="3329312" y="5689504"/>
                  <a:pt x="3389186" y="5680292"/>
                  <a:pt x="3444455" y="5675687"/>
                </a:cubicBezTo>
                <a:cubicBezTo>
                  <a:pt x="3504328" y="5666476"/>
                  <a:pt x="3559598" y="5657263"/>
                  <a:pt x="3605655" y="5648053"/>
                </a:cubicBezTo>
                <a:cubicBezTo>
                  <a:pt x="3642502" y="5643446"/>
                  <a:pt x="3660924" y="5638841"/>
                  <a:pt x="3702376" y="5629630"/>
                </a:cubicBezTo>
                <a:cubicBezTo>
                  <a:pt x="3711587" y="5625024"/>
                  <a:pt x="3725404" y="5625024"/>
                  <a:pt x="3734617" y="5625024"/>
                </a:cubicBezTo>
                <a:cubicBezTo>
                  <a:pt x="3757644" y="5620419"/>
                  <a:pt x="3776067" y="5606602"/>
                  <a:pt x="3799096" y="5606602"/>
                </a:cubicBezTo>
                <a:cubicBezTo>
                  <a:pt x="3799096" y="5606602"/>
                  <a:pt x="3799096" y="5611207"/>
                  <a:pt x="3799096" y="5611207"/>
                </a:cubicBezTo>
                <a:cubicBezTo>
                  <a:pt x="3794490" y="5611207"/>
                  <a:pt x="3799096" y="5615813"/>
                  <a:pt x="3803702" y="5611207"/>
                </a:cubicBezTo>
                <a:cubicBezTo>
                  <a:pt x="3808308" y="5611207"/>
                  <a:pt x="3812913" y="5611207"/>
                  <a:pt x="3812913" y="5611207"/>
                </a:cubicBezTo>
                <a:cubicBezTo>
                  <a:pt x="3812913" y="5606602"/>
                  <a:pt x="3817519" y="5606602"/>
                  <a:pt x="3817519" y="5606602"/>
                </a:cubicBezTo>
                <a:cubicBezTo>
                  <a:pt x="3817519" y="5611206"/>
                  <a:pt x="3822125" y="5611207"/>
                  <a:pt x="3826730" y="5611207"/>
                </a:cubicBezTo>
                <a:cubicBezTo>
                  <a:pt x="3831336" y="5606602"/>
                  <a:pt x="3826730" y="5606602"/>
                  <a:pt x="3826730" y="5601996"/>
                </a:cubicBezTo>
                <a:cubicBezTo>
                  <a:pt x="3826730" y="5601996"/>
                  <a:pt x="3831336" y="5601996"/>
                  <a:pt x="3831336" y="5601996"/>
                </a:cubicBezTo>
                <a:cubicBezTo>
                  <a:pt x="3835942" y="5601996"/>
                  <a:pt x="3840547" y="5597390"/>
                  <a:pt x="3840547" y="5597390"/>
                </a:cubicBezTo>
                <a:cubicBezTo>
                  <a:pt x="3840547" y="5592785"/>
                  <a:pt x="3835942" y="5592785"/>
                  <a:pt x="3831336" y="5592785"/>
                </a:cubicBezTo>
                <a:cubicBezTo>
                  <a:pt x="3831336" y="5597390"/>
                  <a:pt x="3831336" y="5597390"/>
                  <a:pt x="3831336" y="5597390"/>
                </a:cubicBezTo>
                <a:cubicBezTo>
                  <a:pt x="3826730" y="5592785"/>
                  <a:pt x="3826730" y="5592785"/>
                  <a:pt x="3826730" y="5592785"/>
                </a:cubicBezTo>
                <a:cubicBezTo>
                  <a:pt x="3863577" y="5588179"/>
                  <a:pt x="3918845" y="5574362"/>
                  <a:pt x="3941873" y="5555939"/>
                </a:cubicBezTo>
                <a:cubicBezTo>
                  <a:pt x="3983325" y="5546728"/>
                  <a:pt x="4043200" y="5523699"/>
                  <a:pt x="4116891" y="5491458"/>
                </a:cubicBezTo>
                <a:cubicBezTo>
                  <a:pt x="4116891" y="5496065"/>
                  <a:pt x="4116891" y="5496065"/>
                  <a:pt x="4116891" y="5496065"/>
                </a:cubicBezTo>
                <a:cubicBezTo>
                  <a:pt x="4116891" y="5496065"/>
                  <a:pt x="4112285" y="5496065"/>
                  <a:pt x="4112285" y="5496065"/>
                </a:cubicBezTo>
                <a:cubicBezTo>
                  <a:pt x="4107679" y="5500671"/>
                  <a:pt x="4103074" y="5500671"/>
                  <a:pt x="4107679" y="5505276"/>
                </a:cubicBezTo>
                <a:cubicBezTo>
                  <a:pt x="4107679" y="5505276"/>
                  <a:pt x="4112285" y="5505276"/>
                  <a:pt x="4116891" y="5500671"/>
                </a:cubicBezTo>
                <a:cubicBezTo>
                  <a:pt x="4121496" y="5500671"/>
                  <a:pt x="4121496" y="5500671"/>
                  <a:pt x="4126102" y="5496065"/>
                </a:cubicBezTo>
                <a:cubicBezTo>
                  <a:pt x="4126102" y="5500671"/>
                  <a:pt x="4130708" y="5500671"/>
                  <a:pt x="4139919" y="5500671"/>
                </a:cubicBezTo>
                <a:cubicBezTo>
                  <a:pt x="4139919" y="5498368"/>
                  <a:pt x="4139919" y="5496064"/>
                  <a:pt x="4138768" y="5494913"/>
                </a:cubicBezTo>
                <a:lnTo>
                  <a:pt x="4136082" y="5495297"/>
                </a:lnTo>
                <a:lnTo>
                  <a:pt x="4144525" y="5486853"/>
                </a:lnTo>
                <a:cubicBezTo>
                  <a:pt x="4139919" y="5486854"/>
                  <a:pt x="4135314" y="5486854"/>
                  <a:pt x="4130708" y="5486854"/>
                </a:cubicBezTo>
                <a:cubicBezTo>
                  <a:pt x="4144526" y="5473037"/>
                  <a:pt x="4153738" y="5463825"/>
                  <a:pt x="4176765" y="5454614"/>
                </a:cubicBezTo>
                <a:cubicBezTo>
                  <a:pt x="4172159" y="5459219"/>
                  <a:pt x="4176765" y="5459219"/>
                  <a:pt x="4181371" y="5459219"/>
                </a:cubicBezTo>
                <a:cubicBezTo>
                  <a:pt x="4204399" y="5450008"/>
                  <a:pt x="4227428" y="5426980"/>
                  <a:pt x="4241245" y="5422374"/>
                </a:cubicBezTo>
                <a:cubicBezTo>
                  <a:pt x="4241245" y="5422374"/>
                  <a:pt x="4241245" y="5426980"/>
                  <a:pt x="4236640" y="5426980"/>
                </a:cubicBezTo>
                <a:cubicBezTo>
                  <a:pt x="4268881" y="5413163"/>
                  <a:pt x="4291908" y="5390134"/>
                  <a:pt x="4305725" y="5394740"/>
                </a:cubicBezTo>
                <a:cubicBezTo>
                  <a:pt x="4301120" y="5394740"/>
                  <a:pt x="4305725" y="5390133"/>
                  <a:pt x="4310331" y="5390134"/>
                </a:cubicBezTo>
                <a:cubicBezTo>
                  <a:pt x="4319543" y="5376316"/>
                  <a:pt x="4296514" y="5390134"/>
                  <a:pt x="4291908" y="5390134"/>
                </a:cubicBezTo>
                <a:cubicBezTo>
                  <a:pt x="4319543" y="5376316"/>
                  <a:pt x="4328754" y="5376317"/>
                  <a:pt x="4337965" y="5362500"/>
                </a:cubicBezTo>
                <a:cubicBezTo>
                  <a:pt x="4342572" y="5367106"/>
                  <a:pt x="4333360" y="5376317"/>
                  <a:pt x="4347177" y="5367106"/>
                </a:cubicBezTo>
                <a:cubicBezTo>
                  <a:pt x="4351784" y="5357894"/>
                  <a:pt x="4347177" y="5362500"/>
                  <a:pt x="4356388" y="5353289"/>
                </a:cubicBezTo>
                <a:cubicBezTo>
                  <a:pt x="4356389" y="5348683"/>
                  <a:pt x="4360994" y="5348683"/>
                  <a:pt x="4360994" y="5348683"/>
                </a:cubicBezTo>
                <a:cubicBezTo>
                  <a:pt x="4365600" y="5344077"/>
                  <a:pt x="4370206" y="5344077"/>
                  <a:pt x="4370206" y="5339471"/>
                </a:cubicBezTo>
                <a:cubicBezTo>
                  <a:pt x="4370206" y="5334866"/>
                  <a:pt x="4365600" y="5334865"/>
                  <a:pt x="4360994" y="5339471"/>
                </a:cubicBezTo>
                <a:cubicBezTo>
                  <a:pt x="4360994" y="5339471"/>
                  <a:pt x="4360994" y="5339471"/>
                  <a:pt x="4356388" y="5339471"/>
                </a:cubicBezTo>
                <a:cubicBezTo>
                  <a:pt x="4397840" y="5316443"/>
                  <a:pt x="4407051" y="5302626"/>
                  <a:pt x="4457714" y="5270386"/>
                </a:cubicBezTo>
                <a:cubicBezTo>
                  <a:pt x="4476137" y="5279597"/>
                  <a:pt x="4462320" y="5265780"/>
                  <a:pt x="4494560" y="5261175"/>
                </a:cubicBezTo>
                <a:cubicBezTo>
                  <a:pt x="4494560" y="5265780"/>
                  <a:pt x="4494560" y="5265780"/>
                  <a:pt x="4494560" y="5265780"/>
                </a:cubicBezTo>
                <a:cubicBezTo>
                  <a:pt x="4489954" y="5270386"/>
                  <a:pt x="4494561" y="5270386"/>
                  <a:pt x="4499167" y="5265780"/>
                </a:cubicBezTo>
                <a:cubicBezTo>
                  <a:pt x="4503772" y="5265780"/>
                  <a:pt x="4508377" y="5261175"/>
                  <a:pt x="4508377" y="5256569"/>
                </a:cubicBezTo>
                <a:cubicBezTo>
                  <a:pt x="4512983" y="5251963"/>
                  <a:pt x="4512983" y="5251963"/>
                  <a:pt x="4512983" y="5251963"/>
                </a:cubicBezTo>
                <a:cubicBezTo>
                  <a:pt x="4522194" y="5247358"/>
                  <a:pt x="4522194" y="5242752"/>
                  <a:pt x="4517589" y="5238146"/>
                </a:cubicBezTo>
                <a:cubicBezTo>
                  <a:pt x="4526800" y="5238145"/>
                  <a:pt x="4531406" y="5228934"/>
                  <a:pt x="4536012" y="5224329"/>
                </a:cubicBezTo>
                <a:cubicBezTo>
                  <a:pt x="4526800" y="5228935"/>
                  <a:pt x="4517589" y="5233540"/>
                  <a:pt x="4508377" y="5238146"/>
                </a:cubicBezTo>
                <a:cubicBezTo>
                  <a:pt x="4508377" y="5242752"/>
                  <a:pt x="4508377" y="5247358"/>
                  <a:pt x="4508377" y="5247358"/>
                </a:cubicBezTo>
                <a:cubicBezTo>
                  <a:pt x="4508377" y="5247358"/>
                  <a:pt x="4503772" y="5247357"/>
                  <a:pt x="4503772" y="5251963"/>
                </a:cubicBezTo>
                <a:cubicBezTo>
                  <a:pt x="4503772" y="5251963"/>
                  <a:pt x="4499166" y="5251963"/>
                  <a:pt x="4499166" y="5251963"/>
                </a:cubicBezTo>
                <a:cubicBezTo>
                  <a:pt x="4494560" y="5251962"/>
                  <a:pt x="4494560" y="5256569"/>
                  <a:pt x="4494560" y="5261175"/>
                </a:cubicBezTo>
                <a:cubicBezTo>
                  <a:pt x="4471531" y="5251963"/>
                  <a:pt x="4443897" y="5256569"/>
                  <a:pt x="4411657" y="5288809"/>
                </a:cubicBezTo>
                <a:cubicBezTo>
                  <a:pt x="4407051" y="5288809"/>
                  <a:pt x="4402446" y="5293415"/>
                  <a:pt x="4402446" y="5288809"/>
                </a:cubicBezTo>
                <a:cubicBezTo>
                  <a:pt x="4407051" y="5288809"/>
                  <a:pt x="4407052" y="5284203"/>
                  <a:pt x="4402446" y="5284203"/>
                </a:cubicBezTo>
                <a:cubicBezTo>
                  <a:pt x="4402446" y="5284203"/>
                  <a:pt x="4402446" y="5284203"/>
                  <a:pt x="4397840" y="5288809"/>
                </a:cubicBezTo>
                <a:cubicBezTo>
                  <a:pt x="4397840" y="5288809"/>
                  <a:pt x="4393234" y="5288809"/>
                  <a:pt x="4393234" y="5288809"/>
                </a:cubicBezTo>
                <a:cubicBezTo>
                  <a:pt x="4404749" y="5274991"/>
                  <a:pt x="4416263" y="5264629"/>
                  <a:pt x="4430080" y="5255992"/>
                </a:cubicBezTo>
                <a:lnTo>
                  <a:pt x="4476137" y="5235582"/>
                </a:lnTo>
                <a:lnTo>
                  <a:pt x="4476137" y="5238146"/>
                </a:lnTo>
                <a:cubicBezTo>
                  <a:pt x="4480744" y="5238146"/>
                  <a:pt x="4480744" y="5238146"/>
                  <a:pt x="4480743" y="5233540"/>
                </a:cubicBezTo>
                <a:cubicBezTo>
                  <a:pt x="4489954" y="5233540"/>
                  <a:pt x="4489954" y="5228935"/>
                  <a:pt x="4499166" y="5224329"/>
                </a:cubicBezTo>
                <a:cubicBezTo>
                  <a:pt x="4499166" y="5224329"/>
                  <a:pt x="4499167" y="5228935"/>
                  <a:pt x="4494560" y="5228935"/>
                </a:cubicBezTo>
                <a:cubicBezTo>
                  <a:pt x="4494560" y="5228935"/>
                  <a:pt x="4499167" y="5228935"/>
                  <a:pt x="4499167" y="5228935"/>
                </a:cubicBezTo>
                <a:cubicBezTo>
                  <a:pt x="4499167" y="5228935"/>
                  <a:pt x="4503773" y="5224329"/>
                  <a:pt x="4503773" y="5224329"/>
                </a:cubicBezTo>
                <a:cubicBezTo>
                  <a:pt x="4531406" y="5210512"/>
                  <a:pt x="4554434" y="5210512"/>
                  <a:pt x="4577463" y="5187484"/>
                </a:cubicBezTo>
                <a:cubicBezTo>
                  <a:pt x="4568252" y="5196695"/>
                  <a:pt x="4577463" y="5192089"/>
                  <a:pt x="4586675" y="5192089"/>
                </a:cubicBezTo>
                <a:cubicBezTo>
                  <a:pt x="4572858" y="5205906"/>
                  <a:pt x="4559040" y="5205906"/>
                  <a:pt x="4563647" y="5215118"/>
                </a:cubicBezTo>
                <a:cubicBezTo>
                  <a:pt x="4591280" y="5192089"/>
                  <a:pt x="4609703" y="5178272"/>
                  <a:pt x="4651155" y="5155244"/>
                </a:cubicBezTo>
                <a:cubicBezTo>
                  <a:pt x="4651155" y="5159849"/>
                  <a:pt x="4655761" y="5155244"/>
                  <a:pt x="4660366" y="5155244"/>
                </a:cubicBezTo>
                <a:cubicBezTo>
                  <a:pt x="4664973" y="5150638"/>
                  <a:pt x="4669578" y="5146032"/>
                  <a:pt x="4664972" y="5146032"/>
                </a:cubicBezTo>
                <a:cubicBezTo>
                  <a:pt x="4674183" y="5141427"/>
                  <a:pt x="4678790" y="5132215"/>
                  <a:pt x="4688001" y="5118398"/>
                </a:cubicBezTo>
                <a:cubicBezTo>
                  <a:pt x="4692606" y="5123004"/>
                  <a:pt x="4683395" y="5132215"/>
                  <a:pt x="4692607" y="5127610"/>
                </a:cubicBezTo>
                <a:cubicBezTo>
                  <a:pt x="4692606" y="5123004"/>
                  <a:pt x="4701818" y="5118398"/>
                  <a:pt x="4701818" y="5113792"/>
                </a:cubicBezTo>
                <a:cubicBezTo>
                  <a:pt x="4701818" y="5113792"/>
                  <a:pt x="4706425" y="5113792"/>
                  <a:pt x="4706424" y="5109187"/>
                </a:cubicBezTo>
                <a:cubicBezTo>
                  <a:pt x="4711029" y="5109187"/>
                  <a:pt x="4711029" y="5109187"/>
                  <a:pt x="4711029" y="5109187"/>
                </a:cubicBezTo>
                <a:cubicBezTo>
                  <a:pt x="4711030" y="5104581"/>
                  <a:pt x="4711030" y="5104581"/>
                  <a:pt x="4711030" y="5104581"/>
                </a:cubicBezTo>
                <a:cubicBezTo>
                  <a:pt x="4706424" y="5109187"/>
                  <a:pt x="4706424" y="5109187"/>
                  <a:pt x="4706424" y="5109187"/>
                </a:cubicBezTo>
                <a:cubicBezTo>
                  <a:pt x="4701818" y="5109187"/>
                  <a:pt x="4701818" y="5109187"/>
                  <a:pt x="4701818" y="5109187"/>
                </a:cubicBezTo>
                <a:cubicBezTo>
                  <a:pt x="4720241" y="5095370"/>
                  <a:pt x="4720241" y="5095370"/>
                  <a:pt x="4720241" y="5095370"/>
                </a:cubicBezTo>
                <a:cubicBezTo>
                  <a:pt x="4715635" y="5099975"/>
                  <a:pt x="4715635" y="5104581"/>
                  <a:pt x="4720241" y="5099975"/>
                </a:cubicBezTo>
                <a:cubicBezTo>
                  <a:pt x="4761692" y="5063130"/>
                  <a:pt x="4793932" y="5012467"/>
                  <a:pt x="4830779" y="4966410"/>
                </a:cubicBezTo>
                <a:cubicBezTo>
                  <a:pt x="4863018" y="4915748"/>
                  <a:pt x="4895258" y="4869691"/>
                  <a:pt x="4927498" y="4823634"/>
                </a:cubicBezTo>
                <a:cubicBezTo>
                  <a:pt x="4936711" y="4823634"/>
                  <a:pt x="4936710" y="4828240"/>
                  <a:pt x="4936710" y="4837451"/>
                </a:cubicBezTo>
                <a:cubicBezTo>
                  <a:pt x="4959738" y="4795999"/>
                  <a:pt x="4978162" y="4768366"/>
                  <a:pt x="4991978" y="4736126"/>
                </a:cubicBezTo>
                <a:cubicBezTo>
                  <a:pt x="5010401" y="4703885"/>
                  <a:pt x="5024218" y="4671646"/>
                  <a:pt x="5051853" y="4630195"/>
                </a:cubicBezTo>
                <a:cubicBezTo>
                  <a:pt x="5047247" y="4634800"/>
                  <a:pt x="5047247" y="4634800"/>
                  <a:pt x="5051853" y="4634799"/>
                </a:cubicBezTo>
                <a:cubicBezTo>
                  <a:pt x="5051853" y="4634799"/>
                  <a:pt x="5056460" y="4634800"/>
                  <a:pt x="5061064" y="4630195"/>
                </a:cubicBezTo>
                <a:cubicBezTo>
                  <a:pt x="5065670" y="4630194"/>
                  <a:pt x="5065670" y="4630194"/>
                  <a:pt x="5065670" y="4630194"/>
                </a:cubicBezTo>
                <a:cubicBezTo>
                  <a:pt x="5070276" y="4620983"/>
                  <a:pt x="5079487" y="4611772"/>
                  <a:pt x="5074881" y="4607166"/>
                </a:cubicBezTo>
                <a:cubicBezTo>
                  <a:pt x="5079487" y="4607166"/>
                  <a:pt x="5084093" y="4602561"/>
                  <a:pt x="5084093" y="4597955"/>
                </a:cubicBezTo>
                <a:cubicBezTo>
                  <a:pt x="5088699" y="4593349"/>
                  <a:pt x="5084093" y="4593348"/>
                  <a:pt x="5084093" y="4593348"/>
                </a:cubicBezTo>
                <a:cubicBezTo>
                  <a:pt x="5079487" y="4593349"/>
                  <a:pt x="5079487" y="4593349"/>
                  <a:pt x="5079487" y="4593349"/>
                </a:cubicBezTo>
                <a:cubicBezTo>
                  <a:pt x="5097910" y="4570321"/>
                  <a:pt x="5097910" y="4556504"/>
                  <a:pt x="5116333" y="4533475"/>
                </a:cubicBezTo>
                <a:cubicBezTo>
                  <a:pt x="5102516" y="4533475"/>
                  <a:pt x="5116333" y="4524264"/>
                  <a:pt x="5116333" y="4519658"/>
                </a:cubicBezTo>
                <a:close/>
                <a:moveTo>
                  <a:pt x="5237163" y="4192915"/>
                </a:moveTo>
                <a:lnTo>
                  <a:pt x="5237233" y="4193230"/>
                </a:lnTo>
                <a:cubicBezTo>
                  <a:pt x="5236082" y="4196108"/>
                  <a:pt x="5233779" y="4199562"/>
                  <a:pt x="5231476" y="4201864"/>
                </a:cubicBezTo>
                <a:close/>
                <a:moveTo>
                  <a:pt x="5342014" y="4155808"/>
                </a:moveTo>
                <a:cubicBezTo>
                  <a:pt x="5346619" y="4160413"/>
                  <a:pt x="5342013" y="4165020"/>
                  <a:pt x="5337408" y="4160414"/>
                </a:cubicBezTo>
                <a:cubicBezTo>
                  <a:pt x="5342013" y="4160414"/>
                  <a:pt x="5342013" y="4160414"/>
                  <a:pt x="5342014" y="4155808"/>
                </a:cubicBezTo>
                <a:close/>
                <a:moveTo>
                  <a:pt x="5306843" y="4097190"/>
                </a:moveTo>
                <a:lnTo>
                  <a:pt x="5305168" y="4100540"/>
                </a:lnTo>
                <a:cubicBezTo>
                  <a:pt x="5305168" y="4105145"/>
                  <a:pt x="5305168" y="4105145"/>
                  <a:pt x="5305168" y="4105145"/>
                </a:cubicBezTo>
                <a:cubicBezTo>
                  <a:pt x="5305168" y="4105145"/>
                  <a:pt x="5305168" y="4105145"/>
                  <a:pt x="5300562" y="4109751"/>
                </a:cubicBezTo>
                <a:cubicBezTo>
                  <a:pt x="5300562" y="4105146"/>
                  <a:pt x="5305168" y="4100540"/>
                  <a:pt x="5300562" y="4100539"/>
                </a:cubicBezTo>
                <a:close/>
                <a:moveTo>
                  <a:pt x="5312515" y="4088587"/>
                </a:moveTo>
                <a:lnTo>
                  <a:pt x="5308118" y="4096510"/>
                </a:lnTo>
                <a:lnTo>
                  <a:pt x="5306843" y="4097190"/>
                </a:lnTo>
                <a:lnTo>
                  <a:pt x="5309774" y="4091329"/>
                </a:lnTo>
                <a:close/>
                <a:moveTo>
                  <a:pt x="5319784" y="4072905"/>
                </a:moveTo>
                <a:lnTo>
                  <a:pt x="5323591" y="4072906"/>
                </a:lnTo>
                <a:cubicBezTo>
                  <a:pt x="5318986" y="4077512"/>
                  <a:pt x="5314379" y="4082116"/>
                  <a:pt x="5314379" y="4086723"/>
                </a:cubicBezTo>
                <a:lnTo>
                  <a:pt x="5312515" y="4088587"/>
                </a:lnTo>
                <a:lnTo>
                  <a:pt x="5316106" y="4082116"/>
                </a:lnTo>
                <a:close/>
                <a:moveTo>
                  <a:pt x="5322699" y="4065600"/>
                </a:moveTo>
                <a:lnTo>
                  <a:pt x="5319784" y="4072905"/>
                </a:lnTo>
                <a:lnTo>
                  <a:pt x="5318985" y="4072906"/>
                </a:lnTo>
                <a:close/>
                <a:moveTo>
                  <a:pt x="4981290" y="4036063"/>
                </a:moveTo>
                <a:lnTo>
                  <a:pt x="4971550" y="4040500"/>
                </a:lnTo>
                <a:lnTo>
                  <a:pt x="4967006" y="4053515"/>
                </a:lnTo>
                <a:cubicBezTo>
                  <a:pt x="4967006" y="4049758"/>
                  <a:pt x="4967006" y="4049758"/>
                  <a:pt x="4967006" y="4049758"/>
                </a:cubicBezTo>
                <a:cubicBezTo>
                  <a:pt x="4967006" y="4049758"/>
                  <a:pt x="4963246" y="4053515"/>
                  <a:pt x="4963246" y="4057273"/>
                </a:cubicBezTo>
                <a:cubicBezTo>
                  <a:pt x="4959486" y="4057272"/>
                  <a:pt x="4959486" y="4061029"/>
                  <a:pt x="4959486" y="4061029"/>
                </a:cubicBezTo>
                <a:cubicBezTo>
                  <a:pt x="4940684" y="4098603"/>
                  <a:pt x="4918122" y="4128661"/>
                  <a:pt x="4891800" y="4147448"/>
                </a:cubicBezTo>
                <a:cubicBezTo>
                  <a:pt x="4895560" y="4147447"/>
                  <a:pt x="4895560" y="4143690"/>
                  <a:pt x="4895560" y="4143690"/>
                </a:cubicBezTo>
                <a:cubicBezTo>
                  <a:pt x="4895560" y="4139933"/>
                  <a:pt x="4895560" y="4139933"/>
                  <a:pt x="4891800" y="4139933"/>
                </a:cubicBezTo>
                <a:cubicBezTo>
                  <a:pt x="4891800" y="4139933"/>
                  <a:pt x="4891800" y="4143690"/>
                  <a:pt x="4891800" y="4143690"/>
                </a:cubicBezTo>
                <a:cubicBezTo>
                  <a:pt x="4891800" y="4143690"/>
                  <a:pt x="4891800" y="4143690"/>
                  <a:pt x="4891800" y="4147448"/>
                </a:cubicBezTo>
                <a:cubicBezTo>
                  <a:pt x="4888039" y="4147448"/>
                  <a:pt x="4888039" y="4151205"/>
                  <a:pt x="4888039" y="4151205"/>
                </a:cubicBezTo>
                <a:cubicBezTo>
                  <a:pt x="4884279" y="4147447"/>
                  <a:pt x="4876758" y="4158719"/>
                  <a:pt x="4869238" y="4169991"/>
                </a:cubicBezTo>
                <a:cubicBezTo>
                  <a:pt x="4872998" y="4173749"/>
                  <a:pt x="4876758" y="4166234"/>
                  <a:pt x="4876758" y="4166234"/>
                </a:cubicBezTo>
                <a:cubicBezTo>
                  <a:pt x="4876758" y="4169991"/>
                  <a:pt x="4876758" y="4169991"/>
                  <a:pt x="4876758" y="4169991"/>
                </a:cubicBezTo>
                <a:cubicBezTo>
                  <a:pt x="4876758" y="4173749"/>
                  <a:pt x="4876758" y="4173749"/>
                  <a:pt x="4876758" y="4173749"/>
                </a:cubicBezTo>
                <a:cubicBezTo>
                  <a:pt x="4876758" y="4173749"/>
                  <a:pt x="4880519" y="4169990"/>
                  <a:pt x="4880519" y="4169990"/>
                </a:cubicBezTo>
                <a:cubicBezTo>
                  <a:pt x="4872998" y="4181263"/>
                  <a:pt x="4876758" y="4181262"/>
                  <a:pt x="4865477" y="4196292"/>
                </a:cubicBezTo>
                <a:cubicBezTo>
                  <a:pt x="4865477" y="4192535"/>
                  <a:pt x="4865477" y="4192535"/>
                  <a:pt x="4865477" y="4192535"/>
                </a:cubicBezTo>
                <a:cubicBezTo>
                  <a:pt x="4865477" y="4192535"/>
                  <a:pt x="4865477" y="4192535"/>
                  <a:pt x="4869238" y="4188778"/>
                </a:cubicBezTo>
                <a:cubicBezTo>
                  <a:pt x="4869238" y="4185021"/>
                  <a:pt x="4869238" y="4185021"/>
                  <a:pt x="4869238" y="4185021"/>
                </a:cubicBezTo>
                <a:cubicBezTo>
                  <a:pt x="4865477" y="4185020"/>
                  <a:pt x="4861717" y="4188778"/>
                  <a:pt x="4861717" y="4192535"/>
                </a:cubicBezTo>
                <a:cubicBezTo>
                  <a:pt x="4861717" y="4192535"/>
                  <a:pt x="4857957" y="4192535"/>
                  <a:pt x="4857957" y="4196292"/>
                </a:cubicBezTo>
                <a:cubicBezTo>
                  <a:pt x="4850436" y="4196292"/>
                  <a:pt x="4839155" y="4207563"/>
                  <a:pt x="4824114" y="4222593"/>
                </a:cubicBezTo>
                <a:cubicBezTo>
                  <a:pt x="4818474" y="4230107"/>
                  <a:pt x="4812833" y="4238562"/>
                  <a:pt x="4808133" y="4246546"/>
                </a:cubicBezTo>
                <a:lnTo>
                  <a:pt x="4803807" y="4255386"/>
                </a:lnTo>
                <a:lnTo>
                  <a:pt x="4803348" y="4274363"/>
                </a:lnTo>
                <a:cubicBezTo>
                  <a:pt x="4800382" y="4284556"/>
                  <a:pt x="4794875" y="4293232"/>
                  <a:pt x="4787261" y="4299991"/>
                </a:cubicBezTo>
                <a:lnTo>
                  <a:pt x="4766361" y="4320748"/>
                </a:lnTo>
                <a:lnTo>
                  <a:pt x="4765297" y="4321963"/>
                </a:lnTo>
                <a:lnTo>
                  <a:pt x="4773039" y="4336389"/>
                </a:lnTo>
                <a:lnTo>
                  <a:pt x="4824114" y="4271438"/>
                </a:lnTo>
                <a:cubicBezTo>
                  <a:pt x="4839155" y="4256408"/>
                  <a:pt x="4861717" y="4230108"/>
                  <a:pt x="4880519" y="4200050"/>
                </a:cubicBezTo>
                <a:cubicBezTo>
                  <a:pt x="4903081" y="4173749"/>
                  <a:pt x="4918122" y="4143689"/>
                  <a:pt x="4925643" y="4124904"/>
                </a:cubicBezTo>
                <a:cubicBezTo>
                  <a:pt x="4940684" y="4106117"/>
                  <a:pt x="4955725" y="4083574"/>
                  <a:pt x="4963246" y="4064787"/>
                </a:cubicBezTo>
                <a:cubicBezTo>
                  <a:pt x="4963246" y="4064787"/>
                  <a:pt x="4967006" y="4064786"/>
                  <a:pt x="4967006" y="4061029"/>
                </a:cubicBezTo>
                <a:cubicBezTo>
                  <a:pt x="4970767" y="4057272"/>
                  <a:pt x="4970767" y="4057272"/>
                  <a:pt x="4970767" y="4053514"/>
                </a:cubicBezTo>
                <a:close/>
                <a:moveTo>
                  <a:pt x="545930" y="4023021"/>
                </a:moveTo>
                <a:lnTo>
                  <a:pt x="598786" y="4152462"/>
                </a:lnTo>
                <a:lnTo>
                  <a:pt x="601360" y="4155129"/>
                </a:lnTo>
                <a:lnTo>
                  <a:pt x="616108" y="4179406"/>
                </a:lnTo>
                <a:lnTo>
                  <a:pt x="609272" y="4164659"/>
                </a:lnTo>
                <a:lnTo>
                  <a:pt x="574734" y="4069724"/>
                </a:lnTo>
                <a:close/>
                <a:moveTo>
                  <a:pt x="4977355" y="4003833"/>
                </a:moveTo>
                <a:lnTo>
                  <a:pt x="4970767" y="4019700"/>
                </a:lnTo>
                <a:lnTo>
                  <a:pt x="4974527" y="4014576"/>
                </a:lnTo>
                <a:lnTo>
                  <a:pt x="4974527" y="4015943"/>
                </a:lnTo>
                <a:cubicBezTo>
                  <a:pt x="4970767" y="4019700"/>
                  <a:pt x="4970767" y="4019700"/>
                  <a:pt x="4970767" y="4023457"/>
                </a:cubicBezTo>
                <a:lnTo>
                  <a:pt x="4973146" y="4023457"/>
                </a:lnTo>
                <a:lnTo>
                  <a:pt x="4975267" y="4013568"/>
                </a:lnTo>
                <a:lnTo>
                  <a:pt x="4974527" y="4014576"/>
                </a:lnTo>
                <a:lnTo>
                  <a:pt x="4974527" y="4012185"/>
                </a:lnTo>
                <a:lnTo>
                  <a:pt x="4975846" y="4010867"/>
                </a:lnTo>
                <a:close/>
                <a:moveTo>
                  <a:pt x="5034971" y="3938593"/>
                </a:moveTo>
                <a:lnTo>
                  <a:pt x="5002699" y="4000558"/>
                </a:lnTo>
                <a:lnTo>
                  <a:pt x="5016361" y="3977900"/>
                </a:lnTo>
                <a:close/>
                <a:moveTo>
                  <a:pt x="5443975" y="3887407"/>
                </a:moveTo>
                <a:lnTo>
                  <a:pt x="5443339" y="3897888"/>
                </a:lnTo>
                <a:cubicBezTo>
                  <a:pt x="5443339" y="3897888"/>
                  <a:pt x="5443339" y="3897888"/>
                  <a:pt x="5443339" y="3893284"/>
                </a:cubicBezTo>
                <a:cubicBezTo>
                  <a:pt x="5443339" y="3888678"/>
                  <a:pt x="5443339" y="3888678"/>
                  <a:pt x="5443339" y="3888678"/>
                </a:cubicBezTo>
                <a:close/>
                <a:moveTo>
                  <a:pt x="5094858" y="3865651"/>
                </a:moveTo>
                <a:lnTo>
                  <a:pt x="5095798" y="3865651"/>
                </a:lnTo>
                <a:lnTo>
                  <a:pt x="5094859" y="3869408"/>
                </a:lnTo>
                <a:cubicBezTo>
                  <a:pt x="5094859" y="3869408"/>
                  <a:pt x="5094859" y="3869408"/>
                  <a:pt x="5094858" y="3865651"/>
                </a:cubicBezTo>
                <a:close/>
                <a:moveTo>
                  <a:pt x="5086263" y="3834519"/>
                </a:moveTo>
                <a:lnTo>
                  <a:pt x="5077511" y="3856911"/>
                </a:lnTo>
                <a:lnTo>
                  <a:pt x="5055074" y="3899992"/>
                </a:lnTo>
                <a:lnTo>
                  <a:pt x="5061955" y="3902284"/>
                </a:lnTo>
                <a:cubicBezTo>
                  <a:pt x="5062895" y="3905102"/>
                  <a:pt x="5062896" y="3908860"/>
                  <a:pt x="5064776" y="3910738"/>
                </a:cubicBezTo>
                <a:cubicBezTo>
                  <a:pt x="5072296" y="3906981"/>
                  <a:pt x="5076057" y="3899466"/>
                  <a:pt x="5083577" y="3891952"/>
                </a:cubicBezTo>
                <a:cubicBezTo>
                  <a:pt x="5079817" y="3895708"/>
                  <a:pt x="5079818" y="3899465"/>
                  <a:pt x="5079818" y="3899465"/>
                </a:cubicBezTo>
                <a:cubicBezTo>
                  <a:pt x="5076056" y="3903224"/>
                  <a:pt x="5076056" y="3903224"/>
                  <a:pt x="5076056" y="3906981"/>
                </a:cubicBezTo>
                <a:cubicBezTo>
                  <a:pt x="5079817" y="3906980"/>
                  <a:pt x="5079817" y="3903223"/>
                  <a:pt x="5079817" y="3903223"/>
                </a:cubicBezTo>
                <a:cubicBezTo>
                  <a:pt x="5083577" y="3899466"/>
                  <a:pt x="5083577" y="3895709"/>
                  <a:pt x="5083577" y="3895709"/>
                </a:cubicBezTo>
                <a:cubicBezTo>
                  <a:pt x="5083577" y="3895709"/>
                  <a:pt x="5087337" y="3891952"/>
                  <a:pt x="5087337" y="3891952"/>
                </a:cubicBezTo>
                <a:cubicBezTo>
                  <a:pt x="5091098" y="3884437"/>
                  <a:pt x="5094858" y="3876922"/>
                  <a:pt x="5098618" y="3873165"/>
                </a:cubicBezTo>
                <a:cubicBezTo>
                  <a:pt x="5098618" y="3873165"/>
                  <a:pt x="5098618" y="3873165"/>
                  <a:pt x="5098618" y="3869408"/>
                </a:cubicBezTo>
                <a:cubicBezTo>
                  <a:pt x="5098618" y="3869408"/>
                  <a:pt x="5098618" y="3865651"/>
                  <a:pt x="5098618" y="3865651"/>
                </a:cubicBezTo>
                <a:lnTo>
                  <a:pt x="5095798" y="3865651"/>
                </a:lnTo>
                <a:lnTo>
                  <a:pt x="5096738" y="3861893"/>
                </a:lnTo>
                <a:cubicBezTo>
                  <a:pt x="5096738" y="3860015"/>
                  <a:pt x="5096738" y="3858135"/>
                  <a:pt x="5098619" y="3854378"/>
                </a:cubicBezTo>
                <a:cubicBezTo>
                  <a:pt x="5094858" y="3843107"/>
                  <a:pt x="5087338" y="3865650"/>
                  <a:pt x="5079817" y="3865651"/>
                </a:cubicBezTo>
                <a:cubicBezTo>
                  <a:pt x="5087338" y="3846864"/>
                  <a:pt x="5083577" y="3843107"/>
                  <a:pt x="5087337" y="3835593"/>
                </a:cubicBezTo>
                <a:close/>
                <a:moveTo>
                  <a:pt x="5087338" y="3831769"/>
                </a:moveTo>
                <a:lnTo>
                  <a:pt x="5087312" y="3831835"/>
                </a:lnTo>
                <a:lnTo>
                  <a:pt x="5087338" y="3831835"/>
                </a:lnTo>
                <a:close/>
                <a:moveTo>
                  <a:pt x="5111256" y="3770575"/>
                </a:moveTo>
                <a:lnTo>
                  <a:pt x="5101814" y="3794734"/>
                </a:lnTo>
                <a:lnTo>
                  <a:pt x="5107079" y="3785338"/>
                </a:lnTo>
                <a:cubicBezTo>
                  <a:pt x="5109430" y="3780407"/>
                  <a:pt x="5111075" y="3776062"/>
                  <a:pt x="5111662" y="3772481"/>
                </a:cubicBezTo>
                <a:close/>
                <a:moveTo>
                  <a:pt x="5166304" y="3610155"/>
                </a:moveTo>
                <a:lnTo>
                  <a:pt x="5164875" y="3613317"/>
                </a:lnTo>
                <a:lnTo>
                  <a:pt x="5144504" y="3685511"/>
                </a:lnTo>
                <a:lnTo>
                  <a:pt x="5126538" y="3731477"/>
                </a:lnTo>
                <a:lnTo>
                  <a:pt x="5130581" y="3727100"/>
                </a:lnTo>
                <a:cubicBezTo>
                  <a:pt x="5136222" y="3717238"/>
                  <a:pt x="5141862" y="3704087"/>
                  <a:pt x="5147503" y="3689057"/>
                </a:cubicBezTo>
                <a:cubicBezTo>
                  <a:pt x="5158784" y="3659000"/>
                  <a:pt x="5162544" y="3628941"/>
                  <a:pt x="5166304" y="3610155"/>
                </a:cubicBezTo>
                <a:close/>
                <a:moveTo>
                  <a:pt x="5563088" y="3368234"/>
                </a:moveTo>
                <a:cubicBezTo>
                  <a:pt x="5563088" y="3368234"/>
                  <a:pt x="5563088" y="3368234"/>
                  <a:pt x="5563088" y="3372841"/>
                </a:cubicBezTo>
                <a:lnTo>
                  <a:pt x="5562808" y="3372560"/>
                </a:lnTo>
                <a:close/>
                <a:moveTo>
                  <a:pt x="5558482" y="3363628"/>
                </a:moveTo>
                <a:lnTo>
                  <a:pt x="5558699" y="3363629"/>
                </a:lnTo>
                <a:lnTo>
                  <a:pt x="5558482" y="3368235"/>
                </a:lnTo>
                <a:cubicBezTo>
                  <a:pt x="5558482" y="3368235"/>
                  <a:pt x="5558482" y="3368235"/>
                  <a:pt x="5558482" y="3363628"/>
                </a:cubicBezTo>
                <a:close/>
                <a:moveTo>
                  <a:pt x="5549271" y="3147162"/>
                </a:moveTo>
                <a:cubicBezTo>
                  <a:pt x="5549271" y="3151767"/>
                  <a:pt x="5553877" y="3151767"/>
                  <a:pt x="5553877" y="3151767"/>
                </a:cubicBezTo>
                <a:cubicBezTo>
                  <a:pt x="5549271" y="3151767"/>
                  <a:pt x="5549271" y="3151767"/>
                  <a:pt x="5549271" y="3151767"/>
                </a:cubicBezTo>
                <a:cubicBezTo>
                  <a:pt x="5549271" y="3147162"/>
                  <a:pt x="5549271" y="3147162"/>
                  <a:pt x="5549271" y="3147162"/>
                </a:cubicBezTo>
                <a:close/>
                <a:moveTo>
                  <a:pt x="5558482" y="3096499"/>
                </a:moveTo>
                <a:cubicBezTo>
                  <a:pt x="5558482" y="3133345"/>
                  <a:pt x="5558482" y="3147162"/>
                  <a:pt x="5563088" y="3179401"/>
                </a:cubicBezTo>
                <a:cubicBezTo>
                  <a:pt x="5572300" y="3174796"/>
                  <a:pt x="5576905" y="3193219"/>
                  <a:pt x="5576905" y="3216247"/>
                </a:cubicBezTo>
                <a:cubicBezTo>
                  <a:pt x="5576904" y="3239275"/>
                  <a:pt x="5576905" y="3262303"/>
                  <a:pt x="5581511" y="3262304"/>
                </a:cubicBezTo>
                <a:cubicBezTo>
                  <a:pt x="5586117" y="3285332"/>
                  <a:pt x="5576905" y="3317572"/>
                  <a:pt x="5572300" y="3340601"/>
                </a:cubicBezTo>
                <a:cubicBezTo>
                  <a:pt x="5572300" y="3335994"/>
                  <a:pt x="5572300" y="3335994"/>
                  <a:pt x="5567693" y="3335995"/>
                </a:cubicBezTo>
                <a:cubicBezTo>
                  <a:pt x="5567693" y="3335995"/>
                  <a:pt x="5567694" y="3340601"/>
                  <a:pt x="5567694" y="3340601"/>
                </a:cubicBezTo>
                <a:cubicBezTo>
                  <a:pt x="5563088" y="3359023"/>
                  <a:pt x="5563088" y="3359023"/>
                  <a:pt x="5563088" y="3359023"/>
                </a:cubicBezTo>
                <a:cubicBezTo>
                  <a:pt x="5563088" y="3363629"/>
                  <a:pt x="5563088" y="3363629"/>
                  <a:pt x="5563088" y="3363629"/>
                </a:cubicBezTo>
                <a:lnTo>
                  <a:pt x="5558699" y="3363629"/>
                </a:lnTo>
                <a:lnTo>
                  <a:pt x="5559058" y="3356073"/>
                </a:lnTo>
                <a:cubicBezTo>
                  <a:pt x="5557331" y="3348085"/>
                  <a:pt x="5550422" y="3349811"/>
                  <a:pt x="5553877" y="3335994"/>
                </a:cubicBezTo>
                <a:cubicBezTo>
                  <a:pt x="5558482" y="3335994"/>
                  <a:pt x="5558482" y="3335994"/>
                  <a:pt x="5558482" y="3331389"/>
                </a:cubicBezTo>
                <a:cubicBezTo>
                  <a:pt x="5558482" y="3326784"/>
                  <a:pt x="5558482" y="3326784"/>
                  <a:pt x="5558482" y="3326784"/>
                </a:cubicBezTo>
                <a:cubicBezTo>
                  <a:pt x="5563088" y="3326784"/>
                  <a:pt x="5563088" y="3326784"/>
                  <a:pt x="5563088" y="3322178"/>
                </a:cubicBezTo>
                <a:cubicBezTo>
                  <a:pt x="5563088" y="3322178"/>
                  <a:pt x="5563088" y="3322178"/>
                  <a:pt x="5563088" y="3317572"/>
                </a:cubicBezTo>
                <a:cubicBezTo>
                  <a:pt x="5558482" y="3317572"/>
                  <a:pt x="5558482" y="3322178"/>
                  <a:pt x="5558482" y="3317572"/>
                </a:cubicBezTo>
                <a:cubicBezTo>
                  <a:pt x="5558482" y="3303755"/>
                  <a:pt x="5563088" y="3289937"/>
                  <a:pt x="5553877" y="3280727"/>
                </a:cubicBezTo>
                <a:cubicBezTo>
                  <a:pt x="5558482" y="3285331"/>
                  <a:pt x="5558482" y="3285331"/>
                  <a:pt x="5558482" y="3280727"/>
                </a:cubicBezTo>
                <a:cubicBezTo>
                  <a:pt x="5563088" y="3276120"/>
                  <a:pt x="5558482" y="3271514"/>
                  <a:pt x="5558482" y="3271514"/>
                </a:cubicBezTo>
                <a:cubicBezTo>
                  <a:pt x="5558482" y="3271514"/>
                  <a:pt x="5558482" y="3271514"/>
                  <a:pt x="5558482" y="3266910"/>
                </a:cubicBezTo>
                <a:cubicBezTo>
                  <a:pt x="5567694" y="3253093"/>
                  <a:pt x="5553877" y="3239275"/>
                  <a:pt x="5563088" y="3220853"/>
                </a:cubicBezTo>
                <a:cubicBezTo>
                  <a:pt x="5558482" y="3220852"/>
                  <a:pt x="5558482" y="3220852"/>
                  <a:pt x="5558482" y="3220852"/>
                </a:cubicBezTo>
                <a:cubicBezTo>
                  <a:pt x="5563088" y="3220853"/>
                  <a:pt x="5563088" y="3216247"/>
                  <a:pt x="5563088" y="3216247"/>
                </a:cubicBezTo>
                <a:cubicBezTo>
                  <a:pt x="5563088" y="3211640"/>
                  <a:pt x="5563088" y="3211640"/>
                  <a:pt x="5558481" y="3211641"/>
                </a:cubicBezTo>
                <a:cubicBezTo>
                  <a:pt x="5558482" y="3197824"/>
                  <a:pt x="5558482" y="3184007"/>
                  <a:pt x="5558482" y="3184007"/>
                </a:cubicBezTo>
                <a:cubicBezTo>
                  <a:pt x="5558482" y="3170189"/>
                  <a:pt x="5553877" y="3193218"/>
                  <a:pt x="5553877" y="3170190"/>
                </a:cubicBezTo>
                <a:cubicBezTo>
                  <a:pt x="5558482" y="3174796"/>
                  <a:pt x="5563088" y="3170189"/>
                  <a:pt x="5558482" y="3165584"/>
                </a:cubicBezTo>
                <a:cubicBezTo>
                  <a:pt x="5553877" y="3160979"/>
                  <a:pt x="5549271" y="3184007"/>
                  <a:pt x="5549271" y="3160978"/>
                </a:cubicBezTo>
                <a:cubicBezTo>
                  <a:pt x="5549271" y="3160978"/>
                  <a:pt x="5549271" y="3160978"/>
                  <a:pt x="5553877" y="3160979"/>
                </a:cubicBezTo>
                <a:cubicBezTo>
                  <a:pt x="5553877" y="3160979"/>
                  <a:pt x="5553877" y="3160979"/>
                  <a:pt x="5553877" y="3156373"/>
                </a:cubicBezTo>
                <a:cubicBezTo>
                  <a:pt x="5553877" y="3156373"/>
                  <a:pt x="5553877" y="3151767"/>
                  <a:pt x="5553877" y="3151767"/>
                </a:cubicBezTo>
                <a:cubicBezTo>
                  <a:pt x="5553876" y="3147162"/>
                  <a:pt x="5553876" y="3147162"/>
                  <a:pt x="5553876" y="3147162"/>
                </a:cubicBezTo>
                <a:cubicBezTo>
                  <a:pt x="5553877" y="3142555"/>
                  <a:pt x="5553877" y="3142555"/>
                  <a:pt x="5553877" y="3142555"/>
                </a:cubicBezTo>
                <a:cubicBezTo>
                  <a:pt x="5558482" y="3142555"/>
                  <a:pt x="5558482" y="3137950"/>
                  <a:pt x="5558482" y="3133345"/>
                </a:cubicBezTo>
                <a:cubicBezTo>
                  <a:pt x="5553877" y="3133345"/>
                  <a:pt x="5553877" y="3128738"/>
                  <a:pt x="5553877" y="3124133"/>
                </a:cubicBezTo>
                <a:cubicBezTo>
                  <a:pt x="5558482" y="3119527"/>
                  <a:pt x="5558482" y="3105710"/>
                  <a:pt x="5558482" y="3096499"/>
                </a:cubicBezTo>
                <a:close/>
                <a:moveTo>
                  <a:pt x="5068728" y="3006335"/>
                </a:moveTo>
                <a:cubicBezTo>
                  <a:pt x="5055047" y="3008859"/>
                  <a:pt x="5059106" y="3021840"/>
                  <a:pt x="5058833" y="3029380"/>
                </a:cubicBezTo>
                <a:cubicBezTo>
                  <a:pt x="5057558" y="3189382"/>
                  <a:pt x="5033801" y="3344796"/>
                  <a:pt x="5000270" y="3499100"/>
                </a:cubicBezTo>
                <a:cubicBezTo>
                  <a:pt x="4999297" y="3505105"/>
                  <a:pt x="4998324" y="3511109"/>
                  <a:pt x="4997351" y="3517113"/>
                </a:cubicBezTo>
                <a:cubicBezTo>
                  <a:pt x="4995543" y="3525352"/>
                  <a:pt x="4990800" y="3531220"/>
                  <a:pt x="4981162" y="3526341"/>
                </a:cubicBezTo>
                <a:cubicBezTo>
                  <a:pt x="4969153" y="3524397"/>
                  <a:pt x="4971661" y="3517693"/>
                  <a:pt x="4973470" y="3509454"/>
                </a:cubicBezTo>
                <a:cubicBezTo>
                  <a:pt x="4981929" y="3479185"/>
                  <a:pt x="4988608" y="3448568"/>
                  <a:pt x="4994080" y="3417719"/>
                </a:cubicBezTo>
                <a:lnTo>
                  <a:pt x="4999041" y="3383157"/>
                </a:lnTo>
                <a:lnTo>
                  <a:pt x="4959247" y="3530345"/>
                </a:lnTo>
                <a:cubicBezTo>
                  <a:pt x="4879751" y="3765262"/>
                  <a:pt x="4758264" y="3980821"/>
                  <a:pt x="4603718" y="4168087"/>
                </a:cubicBezTo>
                <a:lnTo>
                  <a:pt x="4567122" y="4208352"/>
                </a:lnTo>
                <a:lnTo>
                  <a:pt x="4565188" y="4210970"/>
                </a:lnTo>
                <a:lnTo>
                  <a:pt x="4548960" y="4239107"/>
                </a:lnTo>
                <a:lnTo>
                  <a:pt x="4482714" y="4307523"/>
                </a:lnTo>
                <a:lnTo>
                  <a:pt x="4381549" y="4420470"/>
                </a:lnTo>
                <a:cubicBezTo>
                  <a:pt x="4266151" y="4536988"/>
                  <a:pt x="4139313" y="4641106"/>
                  <a:pt x="3998990" y="4731903"/>
                </a:cubicBezTo>
                <a:cubicBezTo>
                  <a:pt x="4054186" y="4698419"/>
                  <a:pt x="4109111" y="4664596"/>
                  <a:pt x="4162929" y="4629423"/>
                </a:cubicBezTo>
                <a:lnTo>
                  <a:pt x="4314038" y="4523195"/>
                </a:lnTo>
                <a:lnTo>
                  <a:pt x="4461229" y="4385990"/>
                </a:lnTo>
                <a:cubicBezTo>
                  <a:pt x="4487721" y="4357474"/>
                  <a:pt x="4516816" y="4331061"/>
                  <a:pt x="4543929" y="4303907"/>
                </a:cubicBezTo>
                <a:cubicBezTo>
                  <a:pt x="4546034" y="4301303"/>
                  <a:pt x="4547672" y="4297678"/>
                  <a:pt x="4549932" y="4295415"/>
                </a:cubicBezTo>
                <a:lnTo>
                  <a:pt x="4553788" y="4295289"/>
                </a:lnTo>
                <a:lnTo>
                  <a:pt x="4594816" y="4249177"/>
                </a:lnTo>
                <a:lnTo>
                  <a:pt x="4560743" y="4296407"/>
                </a:lnTo>
                <a:lnTo>
                  <a:pt x="4566959" y="4303903"/>
                </a:lnTo>
                <a:cubicBezTo>
                  <a:pt x="4567751" y="4307449"/>
                  <a:pt x="4567104" y="4311445"/>
                  <a:pt x="4565620" y="4315411"/>
                </a:cubicBezTo>
                <a:cubicBezTo>
                  <a:pt x="4558943" y="4333257"/>
                  <a:pt x="4547680" y="4348257"/>
                  <a:pt x="4534555" y="4359170"/>
                </a:cubicBezTo>
                <a:cubicBezTo>
                  <a:pt x="4497784" y="4394014"/>
                  <a:pt x="4462595" y="4431427"/>
                  <a:pt x="4425298" y="4466921"/>
                </a:cubicBezTo>
                <a:lnTo>
                  <a:pt x="4375776" y="4510682"/>
                </a:lnTo>
                <a:lnTo>
                  <a:pt x="4374550" y="4511943"/>
                </a:lnTo>
                <a:lnTo>
                  <a:pt x="4371382" y="4514565"/>
                </a:lnTo>
                <a:lnTo>
                  <a:pt x="4367311" y="4518163"/>
                </a:lnTo>
                <a:lnTo>
                  <a:pt x="4365470" y="4519459"/>
                </a:lnTo>
                <a:lnTo>
                  <a:pt x="4309464" y="4565818"/>
                </a:lnTo>
                <a:lnTo>
                  <a:pt x="4313091" y="4567406"/>
                </a:lnTo>
                <a:cubicBezTo>
                  <a:pt x="4316311" y="4567815"/>
                  <a:pt x="4319528" y="4567429"/>
                  <a:pt x="4322772" y="4566877"/>
                </a:cubicBezTo>
                <a:lnTo>
                  <a:pt x="4327321" y="4566813"/>
                </a:lnTo>
                <a:lnTo>
                  <a:pt x="4408688" y="4507942"/>
                </a:lnTo>
                <a:lnTo>
                  <a:pt x="4577446" y="4352526"/>
                </a:lnTo>
                <a:lnTo>
                  <a:pt x="4596277" y="4333784"/>
                </a:lnTo>
                <a:cubicBezTo>
                  <a:pt x="4600601" y="4329033"/>
                  <a:pt x="4604577" y="4323515"/>
                  <a:pt x="4609844" y="4318799"/>
                </a:cubicBezTo>
                <a:lnTo>
                  <a:pt x="4613420" y="4317092"/>
                </a:lnTo>
                <a:lnTo>
                  <a:pt x="4776168" y="4119497"/>
                </a:lnTo>
                <a:cubicBezTo>
                  <a:pt x="4828544" y="4046034"/>
                  <a:pt x="4876367" y="3968097"/>
                  <a:pt x="4919463" y="3885520"/>
                </a:cubicBezTo>
                <a:lnTo>
                  <a:pt x="4974580" y="3759962"/>
                </a:lnTo>
                <a:lnTo>
                  <a:pt x="5016577" y="3621898"/>
                </a:lnTo>
                <a:cubicBezTo>
                  <a:pt x="5030275" y="3572096"/>
                  <a:pt x="5042104" y="3521754"/>
                  <a:pt x="5050373" y="3470717"/>
                </a:cubicBezTo>
                <a:cubicBezTo>
                  <a:pt x="5056636" y="3443766"/>
                  <a:pt x="5068067" y="3420021"/>
                  <a:pt x="5050174" y="3392950"/>
                </a:cubicBezTo>
                <a:cubicBezTo>
                  <a:pt x="5039411" y="3377462"/>
                  <a:pt x="5047772" y="3355116"/>
                  <a:pt x="5049991" y="3335568"/>
                </a:cubicBezTo>
                <a:cubicBezTo>
                  <a:pt x="5068063" y="3232795"/>
                  <a:pt x="5072592" y="3128776"/>
                  <a:pt x="5075584" y="3025457"/>
                </a:cubicBezTo>
                <a:cubicBezTo>
                  <a:pt x="5075858" y="3017917"/>
                  <a:pt x="5076831" y="3011913"/>
                  <a:pt x="5068728" y="3006335"/>
                </a:cubicBezTo>
                <a:close/>
                <a:moveTo>
                  <a:pt x="5512425" y="2769494"/>
                </a:moveTo>
                <a:cubicBezTo>
                  <a:pt x="5517031" y="2774100"/>
                  <a:pt x="5517031" y="2778706"/>
                  <a:pt x="5517031" y="2783312"/>
                </a:cubicBezTo>
                <a:cubicBezTo>
                  <a:pt x="5517031" y="2783312"/>
                  <a:pt x="5517031" y="2783312"/>
                  <a:pt x="5517031" y="2787918"/>
                </a:cubicBezTo>
                <a:cubicBezTo>
                  <a:pt x="5517031" y="2792523"/>
                  <a:pt x="5517031" y="2792523"/>
                  <a:pt x="5517031" y="2792523"/>
                </a:cubicBezTo>
                <a:lnTo>
                  <a:pt x="5517031" y="2797129"/>
                </a:lnTo>
                <a:cubicBezTo>
                  <a:pt x="5517031" y="2797129"/>
                  <a:pt x="5517031" y="2792523"/>
                  <a:pt x="5512425" y="2787918"/>
                </a:cubicBezTo>
                <a:cubicBezTo>
                  <a:pt x="5512425" y="2778706"/>
                  <a:pt x="5512425" y="2774100"/>
                  <a:pt x="5512425" y="2769494"/>
                </a:cubicBezTo>
                <a:close/>
                <a:moveTo>
                  <a:pt x="73605" y="2372526"/>
                </a:moveTo>
                <a:cubicBezTo>
                  <a:pt x="75172" y="2375941"/>
                  <a:pt x="75172" y="2375941"/>
                  <a:pt x="75172" y="2375941"/>
                </a:cubicBezTo>
                <a:cubicBezTo>
                  <a:pt x="75172" y="2375941"/>
                  <a:pt x="76739" y="2379355"/>
                  <a:pt x="76739" y="2379355"/>
                </a:cubicBezTo>
                <a:cubicBezTo>
                  <a:pt x="73321" y="2380924"/>
                  <a:pt x="73321" y="2380924"/>
                  <a:pt x="71754" y="2377508"/>
                </a:cubicBezTo>
                <a:cubicBezTo>
                  <a:pt x="71754" y="2377508"/>
                  <a:pt x="70188" y="2374093"/>
                  <a:pt x="73605" y="2372526"/>
                </a:cubicBezTo>
                <a:close/>
                <a:moveTo>
                  <a:pt x="254147" y="1810170"/>
                </a:moveTo>
                <a:cubicBezTo>
                  <a:pt x="225384" y="1864704"/>
                  <a:pt x="211290" y="1933178"/>
                  <a:pt x="184092" y="1991128"/>
                </a:cubicBezTo>
                <a:cubicBezTo>
                  <a:pt x="175122" y="2007645"/>
                  <a:pt x="185375" y="2002941"/>
                  <a:pt x="183239" y="2016322"/>
                </a:cubicBezTo>
                <a:cubicBezTo>
                  <a:pt x="173984" y="2041238"/>
                  <a:pt x="166864" y="2052772"/>
                  <a:pt x="159744" y="2064306"/>
                </a:cubicBezTo>
                <a:cubicBezTo>
                  <a:pt x="152340" y="2084239"/>
                  <a:pt x="158891" y="2089500"/>
                  <a:pt x="154906" y="2107865"/>
                </a:cubicBezTo>
                <a:cubicBezTo>
                  <a:pt x="145935" y="2124382"/>
                  <a:pt x="136964" y="2140898"/>
                  <a:pt x="127993" y="2157417"/>
                </a:cubicBezTo>
                <a:cubicBezTo>
                  <a:pt x="127993" y="2157417"/>
                  <a:pt x="127993" y="2157417"/>
                  <a:pt x="118024" y="2153722"/>
                </a:cubicBezTo>
                <a:cubicBezTo>
                  <a:pt x="114322" y="2163689"/>
                  <a:pt x="108769" y="2178638"/>
                  <a:pt x="106633" y="2192019"/>
                </a:cubicBezTo>
                <a:cubicBezTo>
                  <a:pt x="106633" y="2192019"/>
                  <a:pt x="106633" y="2192019"/>
                  <a:pt x="110051" y="2190451"/>
                </a:cubicBezTo>
                <a:cubicBezTo>
                  <a:pt x="108484" y="2187035"/>
                  <a:pt x="110335" y="2182052"/>
                  <a:pt x="111902" y="2185468"/>
                </a:cubicBezTo>
                <a:cubicBezTo>
                  <a:pt x="111902" y="2185468"/>
                  <a:pt x="113469" y="2188883"/>
                  <a:pt x="113469" y="2188883"/>
                </a:cubicBezTo>
                <a:cubicBezTo>
                  <a:pt x="116886" y="2187315"/>
                  <a:pt x="119022" y="2173934"/>
                  <a:pt x="122155" y="2180764"/>
                </a:cubicBezTo>
                <a:cubicBezTo>
                  <a:pt x="121587" y="2197560"/>
                  <a:pt x="116602" y="2195713"/>
                  <a:pt x="114466" y="2209094"/>
                </a:cubicBezTo>
                <a:cubicBezTo>
                  <a:pt x="114466" y="2209094"/>
                  <a:pt x="114466" y="2209094"/>
                  <a:pt x="116033" y="2212509"/>
                </a:cubicBezTo>
                <a:cubicBezTo>
                  <a:pt x="116033" y="2212509"/>
                  <a:pt x="116033" y="2212509"/>
                  <a:pt x="112616" y="2214078"/>
                </a:cubicBezTo>
                <a:cubicBezTo>
                  <a:pt x="114182" y="2217492"/>
                  <a:pt x="112331" y="2222475"/>
                  <a:pt x="112331" y="2222475"/>
                </a:cubicBezTo>
                <a:cubicBezTo>
                  <a:pt x="108913" y="2224043"/>
                  <a:pt x="108913" y="2224043"/>
                  <a:pt x="108913" y="2224043"/>
                </a:cubicBezTo>
                <a:cubicBezTo>
                  <a:pt x="110197" y="2235857"/>
                  <a:pt x="107777" y="2257636"/>
                  <a:pt x="103791" y="2276000"/>
                </a:cubicBezTo>
                <a:cubicBezTo>
                  <a:pt x="96386" y="2295932"/>
                  <a:pt x="90833" y="2310882"/>
                  <a:pt x="83997" y="2314018"/>
                </a:cubicBezTo>
                <a:cubicBezTo>
                  <a:pt x="85564" y="2317433"/>
                  <a:pt x="82146" y="2319001"/>
                  <a:pt x="82146" y="2319001"/>
                </a:cubicBezTo>
                <a:cubicBezTo>
                  <a:pt x="83713" y="2322416"/>
                  <a:pt x="81862" y="2327399"/>
                  <a:pt x="78444" y="2328967"/>
                </a:cubicBezTo>
                <a:cubicBezTo>
                  <a:pt x="78444" y="2328967"/>
                  <a:pt x="78444" y="2328967"/>
                  <a:pt x="76878" y="2325552"/>
                </a:cubicBezTo>
                <a:cubicBezTo>
                  <a:pt x="78729" y="2320569"/>
                  <a:pt x="78729" y="2320569"/>
                  <a:pt x="78729" y="2320569"/>
                </a:cubicBezTo>
                <a:cubicBezTo>
                  <a:pt x="78729" y="2320569"/>
                  <a:pt x="78729" y="2320569"/>
                  <a:pt x="77162" y="2317154"/>
                </a:cubicBezTo>
                <a:cubicBezTo>
                  <a:pt x="73175" y="2335518"/>
                  <a:pt x="76593" y="2333950"/>
                  <a:pt x="74458" y="2347331"/>
                </a:cubicBezTo>
                <a:cubicBezTo>
                  <a:pt x="74458" y="2347331"/>
                  <a:pt x="76309" y="2342348"/>
                  <a:pt x="76309" y="2342348"/>
                </a:cubicBezTo>
                <a:cubicBezTo>
                  <a:pt x="76309" y="2342348"/>
                  <a:pt x="76309" y="2342348"/>
                  <a:pt x="77877" y="2345763"/>
                </a:cubicBezTo>
                <a:cubicBezTo>
                  <a:pt x="77877" y="2345763"/>
                  <a:pt x="77877" y="2345763"/>
                  <a:pt x="79443" y="2349178"/>
                </a:cubicBezTo>
                <a:cubicBezTo>
                  <a:pt x="79443" y="2349178"/>
                  <a:pt x="79728" y="2340781"/>
                  <a:pt x="84712" y="2342626"/>
                </a:cubicBezTo>
                <a:cubicBezTo>
                  <a:pt x="82577" y="2356008"/>
                  <a:pt x="80441" y="2369389"/>
                  <a:pt x="75457" y="2367543"/>
                </a:cubicBezTo>
                <a:cubicBezTo>
                  <a:pt x="75457" y="2367543"/>
                  <a:pt x="77024" y="2370957"/>
                  <a:pt x="73605" y="2372526"/>
                </a:cubicBezTo>
                <a:cubicBezTo>
                  <a:pt x="57515" y="2400578"/>
                  <a:pt x="49543" y="2437305"/>
                  <a:pt x="48121" y="2479296"/>
                </a:cubicBezTo>
                <a:cubicBezTo>
                  <a:pt x="48121" y="2479296"/>
                  <a:pt x="49688" y="2482710"/>
                  <a:pt x="46270" y="2484279"/>
                </a:cubicBezTo>
                <a:cubicBezTo>
                  <a:pt x="47837" y="2487694"/>
                  <a:pt x="45985" y="2492677"/>
                  <a:pt x="45985" y="2492677"/>
                </a:cubicBezTo>
                <a:cubicBezTo>
                  <a:pt x="45985" y="2492677"/>
                  <a:pt x="45985" y="2492677"/>
                  <a:pt x="44419" y="2489262"/>
                </a:cubicBezTo>
                <a:cubicBezTo>
                  <a:pt x="45701" y="2501076"/>
                  <a:pt x="46700" y="2521286"/>
                  <a:pt x="49832" y="2528117"/>
                </a:cubicBezTo>
                <a:cubicBezTo>
                  <a:pt x="48266" y="2524701"/>
                  <a:pt x="48266" y="2524701"/>
                  <a:pt x="50117" y="2519718"/>
                </a:cubicBezTo>
                <a:cubicBezTo>
                  <a:pt x="50117" y="2519718"/>
                  <a:pt x="53535" y="2518151"/>
                  <a:pt x="53535" y="2518151"/>
                </a:cubicBezTo>
                <a:cubicBezTo>
                  <a:pt x="55102" y="2521565"/>
                  <a:pt x="55102" y="2521565"/>
                  <a:pt x="53251" y="2526549"/>
                </a:cubicBezTo>
                <a:lnTo>
                  <a:pt x="53821" y="2527790"/>
                </a:lnTo>
                <a:lnTo>
                  <a:pt x="53340" y="2530125"/>
                </a:lnTo>
                <a:cubicBezTo>
                  <a:pt x="52646" y="2531993"/>
                  <a:pt x="52183" y="2533239"/>
                  <a:pt x="52967" y="2534947"/>
                </a:cubicBezTo>
                <a:cubicBezTo>
                  <a:pt x="51400" y="2531532"/>
                  <a:pt x="54818" y="2529963"/>
                  <a:pt x="54818" y="2529963"/>
                </a:cubicBezTo>
                <a:lnTo>
                  <a:pt x="53821" y="2527790"/>
                </a:lnTo>
                <a:lnTo>
                  <a:pt x="55102" y="2521565"/>
                </a:lnTo>
                <a:cubicBezTo>
                  <a:pt x="61798" y="2572233"/>
                  <a:pt x="46138" y="2637292"/>
                  <a:pt x="49417" y="2689527"/>
                </a:cubicBezTo>
                <a:cubicBezTo>
                  <a:pt x="45999" y="2691096"/>
                  <a:pt x="45430" y="2707892"/>
                  <a:pt x="43579" y="2712875"/>
                </a:cubicBezTo>
                <a:cubicBezTo>
                  <a:pt x="46997" y="2711307"/>
                  <a:pt x="46997" y="2711307"/>
                  <a:pt x="50130" y="2718137"/>
                </a:cubicBezTo>
                <a:cubicBezTo>
                  <a:pt x="50130" y="2718137"/>
                  <a:pt x="46713" y="2719705"/>
                  <a:pt x="48279" y="2723120"/>
                </a:cubicBezTo>
                <a:cubicBezTo>
                  <a:pt x="49846" y="2726535"/>
                  <a:pt x="46428" y="2728103"/>
                  <a:pt x="47995" y="2731518"/>
                </a:cubicBezTo>
                <a:cubicBezTo>
                  <a:pt x="49992" y="2771940"/>
                  <a:pt x="42872" y="2783475"/>
                  <a:pt x="40453" y="2805254"/>
                </a:cubicBezTo>
                <a:cubicBezTo>
                  <a:pt x="40453" y="2805254"/>
                  <a:pt x="38886" y="2801839"/>
                  <a:pt x="42303" y="2800271"/>
                </a:cubicBezTo>
                <a:cubicBezTo>
                  <a:pt x="42303" y="2800271"/>
                  <a:pt x="45721" y="2798702"/>
                  <a:pt x="47288" y="2802118"/>
                </a:cubicBezTo>
                <a:cubicBezTo>
                  <a:pt x="47288" y="2802118"/>
                  <a:pt x="45437" y="2807101"/>
                  <a:pt x="45437" y="2807101"/>
                </a:cubicBezTo>
                <a:cubicBezTo>
                  <a:pt x="47003" y="2810516"/>
                  <a:pt x="47003" y="2810516"/>
                  <a:pt x="47003" y="2810516"/>
                </a:cubicBezTo>
                <a:cubicBezTo>
                  <a:pt x="54838" y="2827591"/>
                  <a:pt x="53132" y="2877980"/>
                  <a:pt x="41312" y="2879269"/>
                </a:cubicBezTo>
                <a:cubicBezTo>
                  <a:pt x="45443" y="2906310"/>
                  <a:pt x="52424" y="2948580"/>
                  <a:pt x="48154" y="2975342"/>
                </a:cubicBezTo>
                <a:cubicBezTo>
                  <a:pt x="43738" y="2956699"/>
                  <a:pt x="34622" y="2927811"/>
                  <a:pt x="32341" y="2895787"/>
                </a:cubicBezTo>
                <a:cubicBezTo>
                  <a:pt x="30060" y="2863762"/>
                  <a:pt x="30912" y="2838567"/>
                  <a:pt x="39599" y="2830448"/>
                </a:cubicBezTo>
                <a:cubicBezTo>
                  <a:pt x="36182" y="2832017"/>
                  <a:pt x="36182" y="2832017"/>
                  <a:pt x="34615" y="2828601"/>
                </a:cubicBezTo>
                <a:cubicBezTo>
                  <a:pt x="36466" y="2823619"/>
                  <a:pt x="33332" y="2816788"/>
                  <a:pt x="36750" y="2815220"/>
                </a:cubicBezTo>
                <a:cubicBezTo>
                  <a:pt x="36750" y="2815220"/>
                  <a:pt x="35183" y="2811805"/>
                  <a:pt x="38601" y="2810237"/>
                </a:cubicBezTo>
                <a:cubicBezTo>
                  <a:pt x="38601" y="2810237"/>
                  <a:pt x="38601" y="2810237"/>
                  <a:pt x="35183" y="2811805"/>
                </a:cubicBezTo>
                <a:cubicBezTo>
                  <a:pt x="25215" y="2808111"/>
                  <a:pt x="29484" y="2781349"/>
                  <a:pt x="32189" y="2751171"/>
                </a:cubicBezTo>
                <a:cubicBezTo>
                  <a:pt x="32189" y="2751171"/>
                  <a:pt x="32189" y="2751171"/>
                  <a:pt x="30622" y="2747756"/>
                </a:cubicBezTo>
                <a:cubicBezTo>
                  <a:pt x="27204" y="2749324"/>
                  <a:pt x="27204" y="2749324"/>
                  <a:pt x="29055" y="2744342"/>
                </a:cubicBezTo>
                <a:cubicBezTo>
                  <a:pt x="29055" y="2744342"/>
                  <a:pt x="27489" y="2740926"/>
                  <a:pt x="27489" y="2740926"/>
                </a:cubicBezTo>
                <a:cubicBezTo>
                  <a:pt x="30906" y="2739359"/>
                  <a:pt x="30906" y="2739359"/>
                  <a:pt x="30906" y="2739359"/>
                </a:cubicBezTo>
                <a:cubicBezTo>
                  <a:pt x="30906" y="2739359"/>
                  <a:pt x="30906" y="2739359"/>
                  <a:pt x="25922" y="2737511"/>
                </a:cubicBezTo>
                <a:cubicBezTo>
                  <a:pt x="26206" y="2729114"/>
                  <a:pt x="21222" y="2727266"/>
                  <a:pt x="20223" y="2707055"/>
                </a:cubicBezTo>
                <a:cubicBezTo>
                  <a:pt x="13388" y="2710191"/>
                  <a:pt x="15953" y="2733817"/>
                  <a:pt x="7834" y="2725140"/>
                </a:cubicBezTo>
                <a:cubicBezTo>
                  <a:pt x="7977" y="2720941"/>
                  <a:pt x="7193" y="2719234"/>
                  <a:pt x="6410" y="2717526"/>
                </a:cubicBezTo>
                <a:lnTo>
                  <a:pt x="5697" y="2713719"/>
                </a:lnTo>
                <a:lnTo>
                  <a:pt x="6552" y="2713327"/>
                </a:lnTo>
                <a:cubicBezTo>
                  <a:pt x="4985" y="2709912"/>
                  <a:pt x="4985" y="2709912"/>
                  <a:pt x="4985" y="2709912"/>
                </a:cubicBezTo>
                <a:lnTo>
                  <a:pt x="5697" y="2713719"/>
                </a:lnTo>
                <a:lnTo>
                  <a:pt x="3134" y="2714895"/>
                </a:lnTo>
                <a:cubicBezTo>
                  <a:pt x="3134" y="2714895"/>
                  <a:pt x="1567" y="2711481"/>
                  <a:pt x="1567" y="2711481"/>
                </a:cubicBezTo>
                <a:cubicBezTo>
                  <a:pt x="0" y="2708065"/>
                  <a:pt x="0" y="2708065"/>
                  <a:pt x="0" y="2708065"/>
                </a:cubicBezTo>
                <a:cubicBezTo>
                  <a:pt x="1852" y="2703082"/>
                  <a:pt x="2136" y="2694684"/>
                  <a:pt x="2420" y="2686286"/>
                </a:cubicBezTo>
                <a:cubicBezTo>
                  <a:pt x="2420" y="2686286"/>
                  <a:pt x="4271" y="2681302"/>
                  <a:pt x="4271" y="2681302"/>
                </a:cubicBezTo>
                <a:cubicBezTo>
                  <a:pt x="4271" y="2681302"/>
                  <a:pt x="2705" y="2677888"/>
                  <a:pt x="4556" y="2672905"/>
                </a:cubicBezTo>
                <a:cubicBezTo>
                  <a:pt x="4556" y="2672905"/>
                  <a:pt x="2988" y="2669490"/>
                  <a:pt x="6407" y="2667921"/>
                </a:cubicBezTo>
                <a:cubicBezTo>
                  <a:pt x="7974" y="2671336"/>
                  <a:pt x="7974" y="2671336"/>
                  <a:pt x="6122" y="2676319"/>
                </a:cubicBezTo>
                <a:cubicBezTo>
                  <a:pt x="6122" y="2676319"/>
                  <a:pt x="7689" y="2679735"/>
                  <a:pt x="5838" y="2684717"/>
                </a:cubicBezTo>
                <a:cubicBezTo>
                  <a:pt x="9540" y="2674752"/>
                  <a:pt x="9825" y="2666354"/>
                  <a:pt x="15093" y="2659802"/>
                </a:cubicBezTo>
                <a:cubicBezTo>
                  <a:pt x="20078" y="2661649"/>
                  <a:pt x="21360" y="2673463"/>
                  <a:pt x="30047" y="2665344"/>
                </a:cubicBezTo>
                <a:cubicBezTo>
                  <a:pt x="30470" y="2603141"/>
                  <a:pt x="28758" y="2554321"/>
                  <a:pt x="41001" y="2490831"/>
                </a:cubicBezTo>
                <a:cubicBezTo>
                  <a:pt x="39434" y="2487415"/>
                  <a:pt x="39434" y="2487415"/>
                  <a:pt x="41285" y="2482432"/>
                </a:cubicBezTo>
                <a:cubicBezTo>
                  <a:pt x="39719" y="2479017"/>
                  <a:pt x="43136" y="2477449"/>
                  <a:pt x="43136" y="2477449"/>
                </a:cubicBezTo>
                <a:cubicBezTo>
                  <a:pt x="42137" y="2457238"/>
                  <a:pt x="46408" y="2430475"/>
                  <a:pt x="52246" y="2407128"/>
                </a:cubicBezTo>
                <a:cubicBezTo>
                  <a:pt x="51248" y="2386916"/>
                  <a:pt x="52385" y="2353325"/>
                  <a:pt x="61924" y="2320011"/>
                </a:cubicBezTo>
                <a:cubicBezTo>
                  <a:pt x="66479" y="2284850"/>
                  <a:pt x="76018" y="2251537"/>
                  <a:pt x="83422" y="2231605"/>
                </a:cubicBezTo>
                <a:cubicBezTo>
                  <a:pt x="93247" y="2189893"/>
                  <a:pt x="104921" y="2143199"/>
                  <a:pt x="114745" y="2101486"/>
                </a:cubicBezTo>
                <a:cubicBezTo>
                  <a:pt x="126135" y="2063190"/>
                  <a:pt x="139092" y="2028308"/>
                  <a:pt x="158316" y="2007088"/>
                </a:cubicBezTo>
                <a:cubicBezTo>
                  <a:pt x="156465" y="2012071"/>
                  <a:pt x="154614" y="2017053"/>
                  <a:pt x="152764" y="2022036"/>
                </a:cubicBezTo>
                <a:cubicBezTo>
                  <a:pt x="152764" y="2022036"/>
                  <a:pt x="152764" y="2022036"/>
                  <a:pt x="158032" y="2015486"/>
                </a:cubicBezTo>
                <a:cubicBezTo>
                  <a:pt x="156465" y="2012071"/>
                  <a:pt x="159883" y="2010503"/>
                  <a:pt x="159883" y="2010503"/>
                </a:cubicBezTo>
                <a:cubicBezTo>
                  <a:pt x="161451" y="2013917"/>
                  <a:pt x="161451" y="2013917"/>
                  <a:pt x="159599" y="2018900"/>
                </a:cubicBezTo>
                <a:cubicBezTo>
                  <a:pt x="159599" y="2018900"/>
                  <a:pt x="159599" y="2018900"/>
                  <a:pt x="161166" y="2022315"/>
                </a:cubicBezTo>
                <a:cubicBezTo>
                  <a:pt x="174123" y="1987435"/>
                  <a:pt x="188931" y="1947569"/>
                  <a:pt x="196904" y="1910840"/>
                </a:cubicBezTo>
                <a:cubicBezTo>
                  <a:pt x="216128" y="1889620"/>
                  <a:pt x="232788" y="1844772"/>
                  <a:pt x="254147" y="1810170"/>
                </a:cubicBezTo>
                <a:close/>
                <a:moveTo>
                  <a:pt x="5255412" y="1808295"/>
                </a:moveTo>
                <a:lnTo>
                  <a:pt x="5262797" y="1822287"/>
                </a:lnTo>
                <a:lnTo>
                  <a:pt x="5259110" y="1811511"/>
                </a:lnTo>
                <a:close/>
                <a:moveTo>
                  <a:pt x="5254505" y="1612476"/>
                </a:moveTo>
                <a:lnTo>
                  <a:pt x="5259110" y="1618072"/>
                </a:lnTo>
                <a:cubicBezTo>
                  <a:pt x="5259110" y="1618072"/>
                  <a:pt x="5254505" y="1613466"/>
                  <a:pt x="5254505" y="1613466"/>
                </a:cubicBezTo>
                <a:close/>
                <a:moveTo>
                  <a:pt x="4839989" y="1198953"/>
                </a:moveTo>
                <a:cubicBezTo>
                  <a:pt x="4844595" y="1198954"/>
                  <a:pt x="4844595" y="1198954"/>
                  <a:pt x="4844595" y="1198954"/>
                </a:cubicBezTo>
                <a:cubicBezTo>
                  <a:pt x="4853807" y="1203559"/>
                  <a:pt x="4853807" y="1203559"/>
                  <a:pt x="4844595" y="1203559"/>
                </a:cubicBezTo>
                <a:cubicBezTo>
                  <a:pt x="4839989" y="1198953"/>
                  <a:pt x="4839989" y="1198953"/>
                  <a:pt x="4839989" y="1198953"/>
                </a:cubicBezTo>
                <a:close/>
                <a:moveTo>
                  <a:pt x="4844595" y="1175925"/>
                </a:moveTo>
                <a:cubicBezTo>
                  <a:pt x="4844595" y="1175925"/>
                  <a:pt x="4849201" y="1175925"/>
                  <a:pt x="4849201" y="1180532"/>
                </a:cubicBezTo>
                <a:cubicBezTo>
                  <a:pt x="4844595" y="1180531"/>
                  <a:pt x="4844595" y="1180531"/>
                  <a:pt x="4844595" y="1180531"/>
                </a:cubicBezTo>
                <a:cubicBezTo>
                  <a:pt x="4844595" y="1180531"/>
                  <a:pt x="4844595" y="1175925"/>
                  <a:pt x="4844595" y="1175925"/>
                </a:cubicBezTo>
                <a:close/>
                <a:moveTo>
                  <a:pt x="4717028" y="1104605"/>
                </a:moveTo>
                <a:lnTo>
                  <a:pt x="4848516" y="1235748"/>
                </a:lnTo>
                <a:cubicBezTo>
                  <a:pt x="4917057" y="1307875"/>
                  <a:pt x="4982667" y="1382726"/>
                  <a:pt x="5042418" y="1463027"/>
                </a:cubicBezTo>
                <a:cubicBezTo>
                  <a:pt x="5103742" y="1546782"/>
                  <a:pt x="5159369" y="1632784"/>
                  <a:pt x="5209369" y="1721060"/>
                </a:cubicBezTo>
                <a:lnTo>
                  <a:pt x="5245013" y="1788592"/>
                </a:lnTo>
                <a:lnTo>
                  <a:pt x="5251050" y="1795175"/>
                </a:lnTo>
                <a:cubicBezTo>
                  <a:pt x="5261414" y="1810072"/>
                  <a:pt x="5271777" y="1833388"/>
                  <a:pt x="5282140" y="1843751"/>
                </a:cubicBezTo>
                <a:cubicBezTo>
                  <a:pt x="5282140" y="1843751"/>
                  <a:pt x="5282139" y="1848356"/>
                  <a:pt x="5282139" y="1848356"/>
                </a:cubicBezTo>
                <a:cubicBezTo>
                  <a:pt x="5282139" y="1852961"/>
                  <a:pt x="5282139" y="1852961"/>
                  <a:pt x="5282139" y="1852961"/>
                </a:cubicBezTo>
                <a:cubicBezTo>
                  <a:pt x="5282139" y="1852961"/>
                  <a:pt x="5286745" y="1852962"/>
                  <a:pt x="5286745" y="1852962"/>
                </a:cubicBezTo>
                <a:cubicBezTo>
                  <a:pt x="5295956" y="1866779"/>
                  <a:pt x="5291351" y="1866779"/>
                  <a:pt x="5295956" y="1875989"/>
                </a:cubicBezTo>
                <a:cubicBezTo>
                  <a:pt x="5295956" y="1875989"/>
                  <a:pt x="5295956" y="1880596"/>
                  <a:pt x="5295956" y="1880596"/>
                </a:cubicBezTo>
                <a:cubicBezTo>
                  <a:pt x="5295956" y="1880596"/>
                  <a:pt x="5300562" y="1885202"/>
                  <a:pt x="5300562" y="1885202"/>
                </a:cubicBezTo>
                <a:cubicBezTo>
                  <a:pt x="5300562" y="1880595"/>
                  <a:pt x="5300562" y="1880595"/>
                  <a:pt x="5300562" y="1880595"/>
                </a:cubicBezTo>
                <a:cubicBezTo>
                  <a:pt x="5314379" y="1903625"/>
                  <a:pt x="5318985" y="1917442"/>
                  <a:pt x="5332803" y="1931258"/>
                </a:cubicBezTo>
                <a:cubicBezTo>
                  <a:pt x="5328196" y="1931259"/>
                  <a:pt x="5328196" y="1931259"/>
                  <a:pt x="5328196" y="1931259"/>
                </a:cubicBezTo>
                <a:lnTo>
                  <a:pt x="5328196" y="1935864"/>
                </a:lnTo>
                <a:cubicBezTo>
                  <a:pt x="5328197" y="1940470"/>
                  <a:pt x="5332802" y="1940470"/>
                  <a:pt x="5332802" y="1940470"/>
                </a:cubicBezTo>
                <a:cubicBezTo>
                  <a:pt x="5332802" y="1940470"/>
                  <a:pt x="5332802" y="1940470"/>
                  <a:pt x="5337408" y="1940470"/>
                </a:cubicBezTo>
                <a:cubicBezTo>
                  <a:pt x="5337409" y="1945076"/>
                  <a:pt x="5337409" y="1945076"/>
                  <a:pt x="5337409" y="1945076"/>
                </a:cubicBezTo>
                <a:cubicBezTo>
                  <a:pt x="5346619" y="1958893"/>
                  <a:pt x="5342013" y="1963498"/>
                  <a:pt x="5346619" y="1972710"/>
                </a:cubicBezTo>
                <a:cubicBezTo>
                  <a:pt x="5351225" y="1972710"/>
                  <a:pt x="5351225" y="1968104"/>
                  <a:pt x="5355831" y="1977315"/>
                </a:cubicBezTo>
                <a:cubicBezTo>
                  <a:pt x="5355831" y="1981921"/>
                  <a:pt x="5360436" y="1981921"/>
                  <a:pt x="5360436" y="1986527"/>
                </a:cubicBezTo>
                <a:cubicBezTo>
                  <a:pt x="5355831" y="1986527"/>
                  <a:pt x="5355831" y="1986527"/>
                  <a:pt x="5355831" y="1991132"/>
                </a:cubicBezTo>
                <a:cubicBezTo>
                  <a:pt x="5355831" y="1991132"/>
                  <a:pt x="5355831" y="1995738"/>
                  <a:pt x="5360436" y="1995738"/>
                </a:cubicBezTo>
                <a:cubicBezTo>
                  <a:pt x="5360436" y="1995738"/>
                  <a:pt x="5360437" y="2000344"/>
                  <a:pt x="5365042" y="2000344"/>
                </a:cubicBezTo>
                <a:cubicBezTo>
                  <a:pt x="5369648" y="2009556"/>
                  <a:pt x="5392676" y="2046401"/>
                  <a:pt x="5388071" y="2041794"/>
                </a:cubicBezTo>
                <a:cubicBezTo>
                  <a:pt x="5397282" y="2037190"/>
                  <a:pt x="5374253" y="2027977"/>
                  <a:pt x="5383465" y="2023372"/>
                </a:cubicBezTo>
                <a:cubicBezTo>
                  <a:pt x="5378859" y="2018767"/>
                  <a:pt x="5374253" y="2014160"/>
                  <a:pt x="5369648" y="2004950"/>
                </a:cubicBezTo>
                <a:cubicBezTo>
                  <a:pt x="5369648" y="2004950"/>
                  <a:pt x="5369648" y="2004950"/>
                  <a:pt x="5369648" y="2000343"/>
                </a:cubicBezTo>
                <a:cubicBezTo>
                  <a:pt x="5369648" y="2000343"/>
                  <a:pt x="5369648" y="1995738"/>
                  <a:pt x="5369648" y="1995738"/>
                </a:cubicBezTo>
                <a:cubicBezTo>
                  <a:pt x="5369648" y="1991133"/>
                  <a:pt x="5365042" y="1986527"/>
                  <a:pt x="5365042" y="1986527"/>
                </a:cubicBezTo>
                <a:cubicBezTo>
                  <a:pt x="5365042" y="1972710"/>
                  <a:pt x="5351225" y="1968104"/>
                  <a:pt x="5342013" y="1949681"/>
                </a:cubicBezTo>
                <a:cubicBezTo>
                  <a:pt x="5346619" y="1949682"/>
                  <a:pt x="5346619" y="1945076"/>
                  <a:pt x="5342013" y="1940470"/>
                </a:cubicBezTo>
                <a:cubicBezTo>
                  <a:pt x="5342013" y="1935863"/>
                  <a:pt x="5342013" y="1935863"/>
                  <a:pt x="5342013" y="1935863"/>
                </a:cubicBezTo>
                <a:cubicBezTo>
                  <a:pt x="5342013" y="1935863"/>
                  <a:pt x="5342013" y="1931259"/>
                  <a:pt x="5342013" y="1926652"/>
                </a:cubicBezTo>
                <a:cubicBezTo>
                  <a:pt x="5337409" y="1926653"/>
                  <a:pt x="5337408" y="1922046"/>
                  <a:pt x="5337409" y="1926653"/>
                </a:cubicBezTo>
                <a:cubicBezTo>
                  <a:pt x="5337409" y="1926653"/>
                  <a:pt x="5332802" y="1926653"/>
                  <a:pt x="5332802" y="1926653"/>
                </a:cubicBezTo>
                <a:cubicBezTo>
                  <a:pt x="5332802" y="1912836"/>
                  <a:pt x="5323590" y="1917442"/>
                  <a:pt x="5318985" y="1908229"/>
                </a:cubicBezTo>
                <a:cubicBezTo>
                  <a:pt x="5314379" y="1894413"/>
                  <a:pt x="5309773" y="1885201"/>
                  <a:pt x="5305168" y="1880596"/>
                </a:cubicBezTo>
                <a:cubicBezTo>
                  <a:pt x="5305168" y="1880596"/>
                  <a:pt x="5305168" y="1875990"/>
                  <a:pt x="5305168" y="1875990"/>
                </a:cubicBezTo>
                <a:cubicBezTo>
                  <a:pt x="5305168" y="1875990"/>
                  <a:pt x="5305168" y="1875990"/>
                  <a:pt x="5305168" y="1871385"/>
                </a:cubicBezTo>
                <a:cubicBezTo>
                  <a:pt x="5295957" y="1862172"/>
                  <a:pt x="5295957" y="1862172"/>
                  <a:pt x="5291350" y="1852962"/>
                </a:cubicBezTo>
                <a:cubicBezTo>
                  <a:pt x="5291350" y="1857567"/>
                  <a:pt x="5291350" y="1857567"/>
                  <a:pt x="5295956" y="1857568"/>
                </a:cubicBezTo>
                <a:cubicBezTo>
                  <a:pt x="5295956" y="1857568"/>
                  <a:pt x="5295956" y="1857568"/>
                  <a:pt x="5295956" y="1852962"/>
                </a:cubicBezTo>
                <a:cubicBezTo>
                  <a:pt x="5295956" y="1852962"/>
                  <a:pt x="5291350" y="1848356"/>
                  <a:pt x="5291350" y="1848356"/>
                </a:cubicBezTo>
                <a:cubicBezTo>
                  <a:pt x="5286745" y="1843750"/>
                  <a:pt x="5286745" y="1843750"/>
                  <a:pt x="5286745" y="1843750"/>
                </a:cubicBezTo>
                <a:cubicBezTo>
                  <a:pt x="5286746" y="1839145"/>
                  <a:pt x="5286746" y="1839145"/>
                  <a:pt x="5282139" y="1829934"/>
                </a:cubicBezTo>
                <a:cubicBezTo>
                  <a:pt x="5282139" y="1834539"/>
                  <a:pt x="5277533" y="1829934"/>
                  <a:pt x="5272928" y="1820721"/>
                </a:cubicBezTo>
                <a:cubicBezTo>
                  <a:pt x="5277533" y="1820722"/>
                  <a:pt x="5277533" y="1825328"/>
                  <a:pt x="5282139" y="1825327"/>
                </a:cubicBezTo>
                <a:cubicBezTo>
                  <a:pt x="5272928" y="1811511"/>
                  <a:pt x="5272928" y="1820721"/>
                  <a:pt x="5268323" y="1811511"/>
                </a:cubicBezTo>
                <a:cubicBezTo>
                  <a:pt x="5263716" y="1797694"/>
                  <a:pt x="5268322" y="1806905"/>
                  <a:pt x="5254505" y="1788482"/>
                </a:cubicBezTo>
                <a:cubicBezTo>
                  <a:pt x="5259110" y="1783876"/>
                  <a:pt x="5263716" y="1788482"/>
                  <a:pt x="5268322" y="1788482"/>
                </a:cubicBezTo>
                <a:cubicBezTo>
                  <a:pt x="5259110" y="1779271"/>
                  <a:pt x="5254505" y="1774665"/>
                  <a:pt x="5249899" y="1770060"/>
                </a:cubicBezTo>
                <a:cubicBezTo>
                  <a:pt x="5254505" y="1770060"/>
                  <a:pt x="5254505" y="1770060"/>
                  <a:pt x="5254505" y="1770060"/>
                </a:cubicBezTo>
                <a:cubicBezTo>
                  <a:pt x="5254505" y="1770060"/>
                  <a:pt x="5254505" y="1770060"/>
                  <a:pt x="5254505" y="1765454"/>
                </a:cubicBezTo>
                <a:cubicBezTo>
                  <a:pt x="5254505" y="1765454"/>
                  <a:pt x="5249900" y="1765454"/>
                  <a:pt x="5249899" y="1760848"/>
                </a:cubicBezTo>
                <a:cubicBezTo>
                  <a:pt x="5245294" y="1756242"/>
                  <a:pt x="5240687" y="1747031"/>
                  <a:pt x="5236082" y="1747031"/>
                </a:cubicBezTo>
                <a:cubicBezTo>
                  <a:pt x="5236082" y="1747031"/>
                  <a:pt x="5231477" y="1742425"/>
                  <a:pt x="5231476" y="1737820"/>
                </a:cubicBezTo>
                <a:cubicBezTo>
                  <a:pt x="5231476" y="1737820"/>
                  <a:pt x="5231476" y="1737820"/>
                  <a:pt x="5226870" y="1733215"/>
                </a:cubicBezTo>
                <a:cubicBezTo>
                  <a:pt x="5226870" y="1733215"/>
                  <a:pt x="5226870" y="1733215"/>
                  <a:pt x="5226870" y="1737820"/>
                </a:cubicBezTo>
                <a:cubicBezTo>
                  <a:pt x="5226870" y="1737820"/>
                  <a:pt x="5226870" y="1737820"/>
                  <a:pt x="5226870" y="1742425"/>
                </a:cubicBezTo>
                <a:cubicBezTo>
                  <a:pt x="5213053" y="1728608"/>
                  <a:pt x="5208447" y="1714792"/>
                  <a:pt x="5203843" y="1705580"/>
                </a:cubicBezTo>
                <a:cubicBezTo>
                  <a:pt x="5208447" y="1705580"/>
                  <a:pt x="5213054" y="1710187"/>
                  <a:pt x="5217659" y="1710186"/>
                </a:cubicBezTo>
                <a:cubicBezTo>
                  <a:pt x="5203842" y="1687157"/>
                  <a:pt x="5190024" y="1664130"/>
                  <a:pt x="5190024" y="1682551"/>
                </a:cubicBezTo>
                <a:cubicBezTo>
                  <a:pt x="5180813" y="1659523"/>
                  <a:pt x="5180813" y="1659523"/>
                  <a:pt x="5166996" y="1645706"/>
                </a:cubicBezTo>
                <a:cubicBezTo>
                  <a:pt x="5166996" y="1645706"/>
                  <a:pt x="5171603" y="1645706"/>
                  <a:pt x="5171602" y="1650312"/>
                </a:cubicBezTo>
                <a:cubicBezTo>
                  <a:pt x="5171602" y="1650312"/>
                  <a:pt x="5176207" y="1650312"/>
                  <a:pt x="5176207" y="1650312"/>
                </a:cubicBezTo>
                <a:cubicBezTo>
                  <a:pt x="5180814" y="1654917"/>
                  <a:pt x="5180814" y="1650312"/>
                  <a:pt x="5180814" y="1650312"/>
                </a:cubicBezTo>
                <a:cubicBezTo>
                  <a:pt x="5180813" y="1645706"/>
                  <a:pt x="5180813" y="1645706"/>
                  <a:pt x="5176208" y="1641100"/>
                </a:cubicBezTo>
                <a:cubicBezTo>
                  <a:pt x="5180813" y="1641100"/>
                  <a:pt x="5180813" y="1641100"/>
                  <a:pt x="5180813" y="1641100"/>
                </a:cubicBezTo>
                <a:cubicBezTo>
                  <a:pt x="5180813" y="1645706"/>
                  <a:pt x="5185420" y="1645706"/>
                  <a:pt x="5185420" y="1645706"/>
                </a:cubicBezTo>
                <a:cubicBezTo>
                  <a:pt x="5185419" y="1650312"/>
                  <a:pt x="5185419" y="1650312"/>
                  <a:pt x="5185419" y="1650312"/>
                </a:cubicBezTo>
                <a:cubicBezTo>
                  <a:pt x="5185419" y="1650312"/>
                  <a:pt x="5190024" y="1654917"/>
                  <a:pt x="5190024" y="1654917"/>
                </a:cubicBezTo>
                <a:cubicBezTo>
                  <a:pt x="5190024" y="1654917"/>
                  <a:pt x="5194630" y="1659523"/>
                  <a:pt x="5194630" y="1659523"/>
                </a:cubicBezTo>
                <a:cubicBezTo>
                  <a:pt x="5226871" y="1710186"/>
                  <a:pt x="5254505" y="1756242"/>
                  <a:pt x="5286745" y="1806905"/>
                </a:cubicBezTo>
                <a:cubicBezTo>
                  <a:pt x="5286745" y="1811511"/>
                  <a:pt x="5286745" y="1811511"/>
                  <a:pt x="5286745" y="1811511"/>
                </a:cubicBezTo>
                <a:cubicBezTo>
                  <a:pt x="5286745" y="1816115"/>
                  <a:pt x="5291350" y="1816115"/>
                  <a:pt x="5291350" y="1816115"/>
                </a:cubicBezTo>
                <a:cubicBezTo>
                  <a:pt x="5305169" y="1829934"/>
                  <a:pt x="5300562" y="1829933"/>
                  <a:pt x="5309773" y="1843751"/>
                </a:cubicBezTo>
                <a:cubicBezTo>
                  <a:pt x="5309773" y="1848356"/>
                  <a:pt x="5309773" y="1852962"/>
                  <a:pt x="5314379" y="1857568"/>
                </a:cubicBezTo>
                <a:cubicBezTo>
                  <a:pt x="5314379" y="1862173"/>
                  <a:pt x="5318985" y="1862173"/>
                  <a:pt x="5318985" y="1862173"/>
                </a:cubicBezTo>
                <a:cubicBezTo>
                  <a:pt x="5328196" y="1875990"/>
                  <a:pt x="5332802" y="1889808"/>
                  <a:pt x="5342013" y="1894413"/>
                </a:cubicBezTo>
                <a:cubicBezTo>
                  <a:pt x="5342013" y="1894413"/>
                  <a:pt x="5346619" y="1899019"/>
                  <a:pt x="5346619" y="1899019"/>
                </a:cubicBezTo>
                <a:cubicBezTo>
                  <a:pt x="5346619" y="1903625"/>
                  <a:pt x="5346619" y="1908230"/>
                  <a:pt x="5346619" y="1912836"/>
                </a:cubicBezTo>
                <a:cubicBezTo>
                  <a:pt x="5351225" y="1912836"/>
                  <a:pt x="5360436" y="1935864"/>
                  <a:pt x="5369648" y="1945075"/>
                </a:cubicBezTo>
                <a:cubicBezTo>
                  <a:pt x="5369648" y="1945075"/>
                  <a:pt x="5369648" y="1949681"/>
                  <a:pt x="5374253" y="1949681"/>
                </a:cubicBezTo>
                <a:cubicBezTo>
                  <a:pt x="5374253" y="1954287"/>
                  <a:pt x="5374253" y="1954287"/>
                  <a:pt x="5374253" y="1954287"/>
                </a:cubicBezTo>
                <a:cubicBezTo>
                  <a:pt x="5392676" y="1995738"/>
                  <a:pt x="5411099" y="2041794"/>
                  <a:pt x="5434128" y="2083247"/>
                </a:cubicBezTo>
                <a:cubicBezTo>
                  <a:pt x="5434128" y="2087851"/>
                  <a:pt x="5438734" y="2092457"/>
                  <a:pt x="5443339" y="2097064"/>
                </a:cubicBezTo>
                <a:cubicBezTo>
                  <a:pt x="5443339" y="2101669"/>
                  <a:pt x="5443339" y="2106275"/>
                  <a:pt x="5443340" y="2110881"/>
                </a:cubicBezTo>
                <a:cubicBezTo>
                  <a:pt x="5443339" y="2106275"/>
                  <a:pt x="5447945" y="2110880"/>
                  <a:pt x="5452551" y="2110881"/>
                </a:cubicBezTo>
                <a:cubicBezTo>
                  <a:pt x="5452551" y="2115485"/>
                  <a:pt x="5457156" y="2120092"/>
                  <a:pt x="5457156" y="2120092"/>
                </a:cubicBezTo>
                <a:cubicBezTo>
                  <a:pt x="5466368" y="2143121"/>
                  <a:pt x="5470974" y="2166149"/>
                  <a:pt x="5480186" y="2184572"/>
                </a:cubicBezTo>
                <a:cubicBezTo>
                  <a:pt x="5480186" y="2184572"/>
                  <a:pt x="5480185" y="2189177"/>
                  <a:pt x="5480185" y="2189177"/>
                </a:cubicBezTo>
                <a:cubicBezTo>
                  <a:pt x="5480185" y="2193783"/>
                  <a:pt x="5480185" y="2193783"/>
                  <a:pt x="5480185" y="2198388"/>
                </a:cubicBezTo>
                <a:cubicBezTo>
                  <a:pt x="5484791" y="2198389"/>
                  <a:pt x="5484791" y="2198389"/>
                  <a:pt x="5484791" y="2198389"/>
                </a:cubicBezTo>
                <a:cubicBezTo>
                  <a:pt x="5498608" y="2226022"/>
                  <a:pt x="5512425" y="2249052"/>
                  <a:pt x="5517031" y="2267474"/>
                </a:cubicBezTo>
                <a:cubicBezTo>
                  <a:pt x="5530848" y="2281290"/>
                  <a:pt x="5540059" y="2322742"/>
                  <a:pt x="5553877" y="2359588"/>
                </a:cubicBezTo>
                <a:cubicBezTo>
                  <a:pt x="5563088" y="2368800"/>
                  <a:pt x="5567694" y="2401039"/>
                  <a:pt x="5572300" y="2410251"/>
                </a:cubicBezTo>
                <a:cubicBezTo>
                  <a:pt x="5572300" y="2410251"/>
                  <a:pt x="5572300" y="2414857"/>
                  <a:pt x="5572300" y="2414857"/>
                </a:cubicBezTo>
                <a:cubicBezTo>
                  <a:pt x="5572300" y="2414857"/>
                  <a:pt x="5572300" y="2419462"/>
                  <a:pt x="5572300" y="2419462"/>
                </a:cubicBezTo>
                <a:cubicBezTo>
                  <a:pt x="5572300" y="2424068"/>
                  <a:pt x="5572300" y="2424068"/>
                  <a:pt x="5572300" y="2424068"/>
                </a:cubicBezTo>
                <a:cubicBezTo>
                  <a:pt x="5576905" y="2428673"/>
                  <a:pt x="5576905" y="2428673"/>
                  <a:pt x="5576905" y="2424068"/>
                </a:cubicBezTo>
                <a:cubicBezTo>
                  <a:pt x="5581511" y="2437885"/>
                  <a:pt x="5581511" y="2428674"/>
                  <a:pt x="5586117" y="2428674"/>
                </a:cubicBezTo>
                <a:cubicBezTo>
                  <a:pt x="5581510" y="2442491"/>
                  <a:pt x="5595328" y="2442491"/>
                  <a:pt x="5595327" y="2460913"/>
                </a:cubicBezTo>
                <a:cubicBezTo>
                  <a:pt x="5599934" y="2456308"/>
                  <a:pt x="5599933" y="2470125"/>
                  <a:pt x="5604540" y="2470125"/>
                </a:cubicBezTo>
                <a:cubicBezTo>
                  <a:pt x="5595328" y="2451702"/>
                  <a:pt x="5590722" y="2419462"/>
                  <a:pt x="5581511" y="2414857"/>
                </a:cubicBezTo>
                <a:cubicBezTo>
                  <a:pt x="5581511" y="2414857"/>
                  <a:pt x="5581511" y="2410250"/>
                  <a:pt x="5581511" y="2405645"/>
                </a:cubicBezTo>
                <a:cubicBezTo>
                  <a:pt x="5581511" y="2405645"/>
                  <a:pt x="5581511" y="2401039"/>
                  <a:pt x="5576905" y="2401039"/>
                </a:cubicBezTo>
                <a:cubicBezTo>
                  <a:pt x="5576905" y="2373405"/>
                  <a:pt x="5563088" y="2350377"/>
                  <a:pt x="5553876" y="2327348"/>
                </a:cubicBezTo>
                <a:cubicBezTo>
                  <a:pt x="5530848" y="2267474"/>
                  <a:pt x="5512425" y="2207600"/>
                  <a:pt x="5489397" y="2156937"/>
                </a:cubicBezTo>
                <a:cubicBezTo>
                  <a:pt x="5470974" y="2115485"/>
                  <a:pt x="5452551" y="2051007"/>
                  <a:pt x="5420311" y="1995738"/>
                </a:cubicBezTo>
                <a:cubicBezTo>
                  <a:pt x="5415705" y="1986527"/>
                  <a:pt x="5406494" y="1981921"/>
                  <a:pt x="5406495" y="1972710"/>
                </a:cubicBezTo>
                <a:cubicBezTo>
                  <a:pt x="5383465" y="1931258"/>
                  <a:pt x="5369648" y="1889808"/>
                  <a:pt x="5351225" y="1857568"/>
                </a:cubicBezTo>
                <a:cubicBezTo>
                  <a:pt x="5332802" y="1834539"/>
                  <a:pt x="5342013" y="1848356"/>
                  <a:pt x="5328197" y="1820722"/>
                </a:cubicBezTo>
                <a:cubicBezTo>
                  <a:pt x="5314379" y="1788483"/>
                  <a:pt x="5295956" y="1760848"/>
                  <a:pt x="5277533" y="1742425"/>
                </a:cubicBezTo>
                <a:cubicBezTo>
                  <a:pt x="5259110" y="1700974"/>
                  <a:pt x="5213053" y="1645706"/>
                  <a:pt x="5190025" y="1608860"/>
                </a:cubicBezTo>
                <a:cubicBezTo>
                  <a:pt x="5180813" y="1595043"/>
                  <a:pt x="5176207" y="1599649"/>
                  <a:pt x="5166996" y="1585832"/>
                </a:cubicBezTo>
                <a:cubicBezTo>
                  <a:pt x="5176207" y="1581226"/>
                  <a:pt x="5157784" y="1558198"/>
                  <a:pt x="5143968" y="1544381"/>
                </a:cubicBezTo>
                <a:cubicBezTo>
                  <a:pt x="5143968" y="1544381"/>
                  <a:pt x="5139362" y="1544381"/>
                  <a:pt x="5134756" y="1539775"/>
                </a:cubicBezTo>
                <a:cubicBezTo>
                  <a:pt x="5120939" y="1525958"/>
                  <a:pt x="5111727" y="1493718"/>
                  <a:pt x="5088699" y="1475295"/>
                </a:cubicBezTo>
                <a:cubicBezTo>
                  <a:pt x="5084093" y="1470690"/>
                  <a:pt x="5079487" y="1475295"/>
                  <a:pt x="5070276" y="1466084"/>
                </a:cubicBezTo>
                <a:cubicBezTo>
                  <a:pt x="5070276" y="1466084"/>
                  <a:pt x="5070276" y="1452267"/>
                  <a:pt x="5061064" y="1447660"/>
                </a:cubicBezTo>
                <a:cubicBezTo>
                  <a:pt x="5024219" y="1396998"/>
                  <a:pt x="4964344" y="1341730"/>
                  <a:pt x="4922893" y="1300279"/>
                </a:cubicBezTo>
                <a:cubicBezTo>
                  <a:pt x="4904470" y="1281856"/>
                  <a:pt x="4886047" y="1258828"/>
                  <a:pt x="4863018" y="1235799"/>
                </a:cubicBezTo>
                <a:cubicBezTo>
                  <a:pt x="4853807" y="1226588"/>
                  <a:pt x="4835385" y="1217376"/>
                  <a:pt x="4826172" y="1208165"/>
                </a:cubicBezTo>
                <a:cubicBezTo>
                  <a:pt x="4826172" y="1208165"/>
                  <a:pt x="4816961" y="1194348"/>
                  <a:pt x="4816961" y="1194348"/>
                </a:cubicBezTo>
                <a:cubicBezTo>
                  <a:pt x="4807749" y="1185137"/>
                  <a:pt x="4803144" y="1185137"/>
                  <a:pt x="4798538" y="1180532"/>
                </a:cubicBezTo>
                <a:cubicBezTo>
                  <a:pt x="4798538" y="1175925"/>
                  <a:pt x="4798538" y="1175925"/>
                  <a:pt x="4798538" y="1175925"/>
                </a:cubicBezTo>
                <a:cubicBezTo>
                  <a:pt x="4812355" y="1175925"/>
                  <a:pt x="4816961" y="1198954"/>
                  <a:pt x="4821567" y="1189742"/>
                </a:cubicBezTo>
                <a:cubicBezTo>
                  <a:pt x="4821567" y="1189742"/>
                  <a:pt x="4821567" y="1189742"/>
                  <a:pt x="4821567" y="1194348"/>
                </a:cubicBezTo>
                <a:cubicBezTo>
                  <a:pt x="4830778" y="1198954"/>
                  <a:pt x="4830778" y="1198954"/>
                  <a:pt x="4830778" y="1198954"/>
                </a:cubicBezTo>
                <a:cubicBezTo>
                  <a:pt x="4830778" y="1198954"/>
                  <a:pt x="4835384" y="1198954"/>
                  <a:pt x="4835384" y="1198954"/>
                </a:cubicBezTo>
                <a:cubicBezTo>
                  <a:pt x="4835384" y="1198954"/>
                  <a:pt x="4835384" y="1203559"/>
                  <a:pt x="4839989" y="1203559"/>
                </a:cubicBezTo>
                <a:cubicBezTo>
                  <a:pt x="4839989" y="1203559"/>
                  <a:pt x="4844595" y="1203559"/>
                  <a:pt x="4844595" y="1203559"/>
                </a:cubicBezTo>
                <a:cubicBezTo>
                  <a:pt x="4858412" y="1217376"/>
                  <a:pt x="4858412" y="1212771"/>
                  <a:pt x="4872230" y="1226588"/>
                </a:cubicBezTo>
                <a:cubicBezTo>
                  <a:pt x="4872230" y="1226588"/>
                  <a:pt x="4876836" y="1231193"/>
                  <a:pt x="4876836" y="1231193"/>
                </a:cubicBezTo>
                <a:cubicBezTo>
                  <a:pt x="4876836" y="1231193"/>
                  <a:pt x="4876836" y="1231193"/>
                  <a:pt x="4881441" y="1231194"/>
                </a:cubicBezTo>
                <a:cubicBezTo>
                  <a:pt x="4881441" y="1231194"/>
                  <a:pt x="4881441" y="1235799"/>
                  <a:pt x="4881441" y="1235799"/>
                </a:cubicBezTo>
                <a:cubicBezTo>
                  <a:pt x="4886047" y="1245010"/>
                  <a:pt x="4863019" y="1231194"/>
                  <a:pt x="4876835" y="1240405"/>
                </a:cubicBezTo>
                <a:cubicBezTo>
                  <a:pt x="4881441" y="1245010"/>
                  <a:pt x="4886047" y="1240405"/>
                  <a:pt x="4899864" y="1245010"/>
                </a:cubicBezTo>
                <a:cubicBezTo>
                  <a:pt x="4904470" y="1258828"/>
                  <a:pt x="4913681" y="1258828"/>
                  <a:pt x="4932104" y="1281856"/>
                </a:cubicBezTo>
                <a:cubicBezTo>
                  <a:pt x="4927498" y="1281856"/>
                  <a:pt x="4927498" y="1281856"/>
                  <a:pt x="4927498" y="1281856"/>
                </a:cubicBezTo>
                <a:cubicBezTo>
                  <a:pt x="4932104" y="1286462"/>
                  <a:pt x="4932104" y="1286462"/>
                  <a:pt x="4932104" y="1286462"/>
                </a:cubicBezTo>
                <a:cubicBezTo>
                  <a:pt x="4932105" y="1295673"/>
                  <a:pt x="4922893" y="1281856"/>
                  <a:pt x="4918287" y="1281856"/>
                </a:cubicBezTo>
                <a:cubicBezTo>
                  <a:pt x="4927498" y="1295673"/>
                  <a:pt x="4932105" y="1295673"/>
                  <a:pt x="4941315" y="1295673"/>
                </a:cubicBezTo>
                <a:cubicBezTo>
                  <a:pt x="4941316" y="1300279"/>
                  <a:pt x="4941316" y="1300279"/>
                  <a:pt x="4945921" y="1304885"/>
                </a:cubicBezTo>
                <a:cubicBezTo>
                  <a:pt x="4945922" y="1309490"/>
                  <a:pt x="4950527" y="1309491"/>
                  <a:pt x="4950527" y="1309491"/>
                </a:cubicBezTo>
                <a:cubicBezTo>
                  <a:pt x="4955133" y="1304885"/>
                  <a:pt x="4955133" y="1304885"/>
                  <a:pt x="4955133" y="1304885"/>
                </a:cubicBezTo>
                <a:cubicBezTo>
                  <a:pt x="4959738" y="1323307"/>
                  <a:pt x="4968950" y="1309490"/>
                  <a:pt x="4982767" y="1332519"/>
                </a:cubicBezTo>
                <a:cubicBezTo>
                  <a:pt x="4987373" y="1337124"/>
                  <a:pt x="4987373" y="1337124"/>
                  <a:pt x="4987373" y="1337124"/>
                </a:cubicBezTo>
                <a:cubicBezTo>
                  <a:pt x="4987373" y="1337124"/>
                  <a:pt x="4991979" y="1337124"/>
                  <a:pt x="4991979" y="1337124"/>
                </a:cubicBezTo>
                <a:cubicBezTo>
                  <a:pt x="5024218" y="1373970"/>
                  <a:pt x="5051853" y="1401604"/>
                  <a:pt x="5079487" y="1424633"/>
                </a:cubicBezTo>
                <a:cubicBezTo>
                  <a:pt x="5074881" y="1424633"/>
                  <a:pt x="5074881" y="1443056"/>
                  <a:pt x="5084093" y="1438450"/>
                </a:cubicBezTo>
                <a:cubicBezTo>
                  <a:pt x="5079487" y="1429238"/>
                  <a:pt x="5088699" y="1433844"/>
                  <a:pt x="5093305" y="1443055"/>
                </a:cubicBezTo>
                <a:cubicBezTo>
                  <a:pt x="5107121" y="1461478"/>
                  <a:pt x="5134756" y="1489112"/>
                  <a:pt x="5157784" y="1521352"/>
                </a:cubicBezTo>
                <a:cubicBezTo>
                  <a:pt x="5180813" y="1548986"/>
                  <a:pt x="5203842" y="1581226"/>
                  <a:pt x="5222265" y="1604255"/>
                </a:cubicBezTo>
                <a:cubicBezTo>
                  <a:pt x="5217659" y="1599649"/>
                  <a:pt x="5222265" y="1618072"/>
                  <a:pt x="5226870" y="1618072"/>
                </a:cubicBezTo>
                <a:cubicBezTo>
                  <a:pt x="5222265" y="1608860"/>
                  <a:pt x="5226871" y="1608860"/>
                  <a:pt x="5231476" y="1613466"/>
                </a:cubicBezTo>
                <a:cubicBezTo>
                  <a:pt x="5231476" y="1622677"/>
                  <a:pt x="5249900" y="1645706"/>
                  <a:pt x="5263716" y="1664129"/>
                </a:cubicBezTo>
                <a:cubicBezTo>
                  <a:pt x="5277533" y="1682551"/>
                  <a:pt x="5291351" y="1696368"/>
                  <a:pt x="5286745" y="1696368"/>
                </a:cubicBezTo>
                <a:cubicBezTo>
                  <a:pt x="5305168" y="1714792"/>
                  <a:pt x="5314379" y="1733215"/>
                  <a:pt x="5323590" y="1751637"/>
                </a:cubicBezTo>
                <a:cubicBezTo>
                  <a:pt x="5337408" y="1774665"/>
                  <a:pt x="5346619" y="1797694"/>
                  <a:pt x="5369648" y="1825328"/>
                </a:cubicBezTo>
                <a:cubicBezTo>
                  <a:pt x="5369648" y="1825328"/>
                  <a:pt x="5369648" y="1829933"/>
                  <a:pt x="5369648" y="1834539"/>
                </a:cubicBezTo>
                <a:cubicBezTo>
                  <a:pt x="5388071" y="1839145"/>
                  <a:pt x="5401888" y="1899019"/>
                  <a:pt x="5415705" y="1917442"/>
                </a:cubicBezTo>
                <a:cubicBezTo>
                  <a:pt x="5420312" y="1922046"/>
                  <a:pt x="5420312" y="1917442"/>
                  <a:pt x="5424916" y="1926653"/>
                </a:cubicBezTo>
                <a:cubicBezTo>
                  <a:pt x="5434128" y="1940470"/>
                  <a:pt x="5434129" y="1954287"/>
                  <a:pt x="5443339" y="1968104"/>
                </a:cubicBezTo>
                <a:cubicBezTo>
                  <a:pt x="5447945" y="1977316"/>
                  <a:pt x="5452552" y="1981921"/>
                  <a:pt x="5461762" y="1991132"/>
                </a:cubicBezTo>
                <a:cubicBezTo>
                  <a:pt x="5475579" y="2018767"/>
                  <a:pt x="5484791" y="2060218"/>
                  <a:pt x="5498608" y="2092458"/>
                </a:cubicBezTo>
                <a:cubicBezTo>
                  <a:pt x="5517031" y="2129304"/>
                  <a:pt x="5535454" y="2184572"/>
                  <a:pt x="5553877" y="2226023"/>
                </a:cubicBezTo>
                <a:cubicBezTo>
                  <a:pt x="5558482" y="2239840"/>
                  <a:pt x="5567694" y="2253656"/>
                  <a:pt x="5572300" y="2262868"/>
                </a:cubicBezTo>
                <a:cubicBezTo>
                  <a:pt x="5572300" y="2262868"/>
                  <a:pt x="5567694" y="2258262"/>
                  <a:pt x="5567694" y="2258262"/>
                </a:cubicBezTo>
                <a:cubicBezTo>
                  <a:pt x="5572300" y="2276686"/>
                  <a:pt x="5581511" y="2295109"/>
                  <a:pt x="5586117" y="2308925"/>
                </a:cubicBezTo>
                <a:cubicBezTo>
                  <a:pt x="5586117" y="2313531"/>
                  <a:pt x="5586117" y="2322742"/>
                  <a:pt x="5586117" y="2322742"/>
                </a:cubicBezTo>
                <a:cubicBezTo>
                  <a:pt x="5599934" y="2368800"/>
                  <a:pt x="5618357" y="2428674"/>
                  <a:pt x="5632173" y="2470124"/>
                </a:cubicBezTo>
                <a:cubicBezTo>
                  <a:pt x="5632173" y="2470124"/>
                  <a:pt x="5632173" y="2470124"/>
                  <a:pt x="5627568" y="2470124"/>
                </a:cubicBezTo>
                <a:cubicBezTo>
                  <a:pt x="5627568" y="2470124"/>
                  <a:pt x="5627568" y="2474730"/>
                  <a:pt x="5627568" y="2474730"/>
                </a:cubicBezTo>
                <a:cubicBezTo>
                  <a:pt x="5627568" y="2474730"/>
                  <a:pt x="5632172" y="2479336"/>
                  <a:pt x="5632172" y="2479336"/>
                </a:cubicBezTo>
                <a:cubicBezTo>
                  <a:pt x="5636779" y="2493153"/>
                  <a:pt x="5641385" y="2543816"/>
                  <a:pt x="5645991" y="2529999"/>
                </a:cubicBezTo>
                <a:cubicBezTo>
                  <a:pt x="5645991" y="2534604"/>
                  <a:pt x="5645991" y="2534604"/>
                  <a:pt x="5645991" y="2534604"/>
                </a:cubicBezTo>
                <a:cubicBezTo>
                  <a:pt x="5645991" y="2539210"/>
                  <a:pt x="5645991" y="2539210"/>
                  <a:pt x="5645991" y="2539210"/>
                </a:cubicBezTo>
                <a:cubicBezTo>
                  <a:pt x="5650597" y="2539210"/>
                  <a:pt x="5650597" y="2539210"/>
                  <a:pt x="5650597" y="2539210"/>
                </a:cubicBezTo>
                <a:cubicBezTo>
                  <a:pt x="5650597" y="2534604"/>
                  <a:pt x="5650597" y="2534604"/>
                  <a:pt x="5650597" y="2534604"/>
                </a:cubicBezTo>
                <a:cubicBezTo>
                  <a:pt x="5659808" y="2529999"/>
                  <a:pt x="5655203" y="2548422"/>
                  <a:pt x="5655202" y="2553027"/>
                </a:cubicBezTo>
                <a:cubicBezTo>
                  <a:pt x="5659808" y="2543816"/>
                  <a:pt x="5669019" y="2571450"/>
                  <a:pt x="5664414" y="2553026"/>
                </a:cubicBezTo>
                <a:cubicBezTo>
                  <a:pt x="5659808" y="2553027"/>
                  <a:pt x="5659808" y="2539210"/>
                  <a:pt x="5659808" y="2539210"/>
                </a:cubicBezTo>
                <a:cubicBezTo>
                  <a:pt x="5664414" y="2548422"/>
                  <a:pt x="5664414" y="2543816"/>
                  <a:pt x="5664414" y="2539210"/>
                </a:cubicBezTo>
                <a:cubicBezTo>
                  <a:pt x="5655203" y="2534604"/>
                  <a:pt x="5655203" y="2516181"/>
                  <a:pt x="5645991" y="2502365"/>
                </a:cubicBezTo>
                <a:cubicBezTo>
                  <a:pt x="5645991" y="2502365"/>
                  <a:pt x="5645991" y="2497759"/>
                  <a:pt x="5645991" y="2493153"/>
                </a:cubicBezTo>
                <a:cubicBezTo>
                  <a:pt x="5645991" y="2493153"/>
                  <a:pt x="5645991" y="2488548"/>
                  <a:pt x="5645991" y="2488548"/>
                </a:cubicBezTo>
                <a:cubicBezTo>
                  <a:pt x="5645991" y="2483941"/>
                  <a:pt x="5645991" y="2483941"/>
                  <a:pt x="5645991" y="2483941"/>
                </a:cubicBezTo>
                <a:cubicBezTo>
                  <a:pt x="5645991" y="2483941"/>
                  <a:pt x="5641384" y="2483942"/>
                  <a:pt x="5641384" y="2483942"/>
                </a:cubicBezTo>
                <a:cubicBezTo>
                  <a:pt x="5641385" y="2479335"/>
                  <a:pt x="5641385" y="2479335"/>
                  <a:pt x="5641385" y="2474730"/>
                </a:cubicBezTo>
                <a:cubicBezTo>
                  <a:pt x="5645991" y="2470124"/>
                  <a:pt x="5645990" y="2479336"/>
                  <a:pt x="5650597" y="2479337"/>
                </a:cubicBezTo>
                <a:cubicBezTo>
                  <a:pt x="5650597" y="2470125"/>
                  <a:pt x="5645991" y="2470124"/>
                  <a:pt x="5645991" y="2465519"/>
                </a:cubicBezTo>
                <a:cubicBezTo>
                  <a:pt x="5645991" y="2465519"/>
                  <a:pt x="5645991" y="2465519"/>
                  <a:pt x="5645991" y="2460912"/>
                </a:cubicBezTo>
                <a:cubicBezTo>
                  <a:pt x="5645991" y="2460912"/>
                  <a:pt x="5645991" y="2456307"/>
                  <a:pt x="5645991" y="2456307"/>
                </a:cubicBezTo>
                <a:cubicBezTo>
                  <a:pt x="5645991" y="2451702"/>
                  <a:pt x="5645991" y="2451702"/>
                  <a:pt x="5645991" y="2451702"/>
                </a:cubicBezTo>
                <a:cubicBezTo>
                  <a:pt x="5641384" y="2433279"/>
                  <a:pt x="5641384" y="2433279"/>
                  <a:pt x="5641384" y="2433279"/>
                </a:cubicBezTo>
                <a:cubicBezTo>
                  <a:pt x="5636779" y="2428674"/>
                  <a:pt x="5636779" y="2428674"/>
                  <a:pt x="5636779" y="2428674"/>
                </a:cubicBezTo>
                <a:cubicBezTo>
                  <a:pt x="5641385" y="2424068"/>
                  <a:pt x="5636779" y="2424067"/>
                  <a:pt x="5636779" y="2424067"/>
                </a:cubicBezTo>
                <a:lnTo>
                  <a:pt x="5636779" y="2428674"/>
                </a:lnTo>
                <a:cubicBezTo>
                  <a:pt x="5627567" y="2401039"/>
                  <a:pt x="5627568" y="2410251"/>
                  <a:pt x="5622963" y="2382617"/>
                </a:cubicBezTo>
                <a:cubicBezTo>
                  <a:pt x="5622963" y="2378010"/>
                  <a:pt x="5622963" y="2378010"/>
                  <a:pt x="5622962" y="2373405"/>
                </a:cubicBezTo>
                <a:cubicBezTo>
                  <a:pt x="5618357" y="2368800"/>
                  <a:pt x="5618357" y="2368800"/>
                  <a:pt x="5618357" y="2373404"/>
                </a:cubicBezTo>
                <a:cubicBezTo>
                  <a:pt x="5618357" y="2359588"/>
                  <a:pt x="5613751" y="2336560"/>
                  <a:pt x="5604540" y="2331954"/>
                </a:cubicBezTo>
                <a:cubicBezTo>
                  <a:pt x="5609145" y="2341165"/>
                  <a:pt x="5604539" y="2341166"/>
                  <a:pt x="5599934" y="2331954"/>
                </a:cubicBezTo>
                <a:lnTo>
                  <a:pt x="5599934" y="2327348"/>
                </a:lnTo>
                <a:cubicBezTo>
                  <a:pt x="5604539" y="2327348"/>
                  <a:pt x="5604539" y="2327348"/>
                  <a:pt x="5604539" y="2327348"/>
                </a:cubicBezTo>
                <a:cubicBezTo>
                  <a:pt x="5604539" y="2327348"/>
                  <a:pt x="5604539" y="2327348"/>
                  <a:pt x="5604540" y="2322742"/>
                </a:cubicBezTo>
                <a:cubicBezTo>
                  <a:pt x="5604540" y="2322742"/>
                  <a:pt x="5604540" y="2322742"/>
                  <a:pt x="5599934" y="2318137"/>
                </a:cubicBezTo>
                <a:cubicBezTo>
                  <a:pt x="5599934" y="2290503"/>
                  <a:pt x="5567693" y="2221417"/>
                  <a:pt x="5558482" y="2189178"/>
                </a:cubicBezTo>
                <a:cubicBezTo>
                  <a:pt x="5553876" y="2170755"/>
                  <a:pt x="5558482" y="2166149"/>
                  <a:pt x="5549271" y="2152332"/>
                </a:cubicBezTo>
                <a:cubicBezTo>
                  <a:pt x="5549271" y="2143121"/>
                  <a:pt x="5540059" y="2138515"/>
                  <a:pt x="5535454" y="2129303"/>
                </a:cubicBezTo>
                <a:cubicBezTo>
                  <a:pt x="5530848" y="2110880"/>
                  <a:pt x="5530848" y="2097063"/>
                  <a:pt x="5517031" y="2092458"/>
                </a:cubicBezTo>
                <a:cubicBezTo>
                  <a:pt x="5489397" y="2004950"/>
                  <a:pt x="5438734" y="1908229"/>
                  <a:pt x="5388072" y="1825328"/>
                </a:cubicBezTo>
                <a:cubicBezTo>
                  <a:pt x="5392677" y="1820721"/>
                  <a:pt x="5392677" y="1820721"/>
                  <a:pt x="5392676" y="1816116"/>
                </a:cubicBezTo>
                <a:cubicBezTo>
                  <a:pt x="5392676" y="1816116"/>
                  <a:pt x="5392677" y="1820721"/>
                  <a:pt x="5392677" y="1820721"/>
                </a:cubicBezTo>
                <a:cubicBezTo>
                  <a:pt x="5397282" y="1820722"/>
                  <a:pt x="5397282" y="1820722"/>
                  <a:pt x="5397282" y="1820722"/>
                </a:cubicBezTo>
                <a:cubicBezTo>
                  <a:pt x="5397282" y="1820722"/>
                  <a:pt x="5397282" y="1816116"/>
                  <a:pt x="5392676" y="1811511"/>
                </a:cubicBezTo>
                <a:cubicBezTo>
                  <a:pt x="5392676" y="1806905"/>
                  <a:pt x="5397282" y="1806905"/>
                  <a:pt x="5392676" y="1797694"/>
                </a:cubicBezTo>
                <a:cubicBezTo>
                  <a:pt x="5388071" y="1802299"/>
                  <a:pt x="5383465" y="1797694"/>
                  <a:pt x="5374253" y="1783876"/>
                </a:cubicBezTo>
                <a:cubicBezTo>
                  <a:pt x="5374253" y="1779272"/>
                  <a:pt x="5374253" y="1779272"/>
                  <a:pt x="5374253" y="1779272"/>
                </a:cubicBezTo>
                <a:cubicBezTo>
                  <a:pt x="5374253" y="1779272"/>
                  <a:pt x="5369649" y="1779272"/>
                  <a:pt x="5369648" y="1774665"/>
                </a:cubicBezTo>
                <a:cubicBezTo>
                  <a:pt x="5369648" y="1774665"/>
                  <a:pt x="5369648" y="1770060"/>
                  <a:pt x="5369648" y="1770060"/>
                </a:cubicBezTo>
                <a:cubicBezTo>
                  <a:pt x="5365042" y="1770060"/>
                  <a:pt x="5365042" y="1770060"/>
                  <a:pt x="5365042" y="1770060"/>
                </a:cubicBezTo>
                <a:cubicBezTo>
                  <a:pt x="5365042" y="1765454"/>
                  <a:pt x="5365042" y="1765454"/>
                  <a:pt x="5360436" y="1760848"/>
                </a:cubicBezTo>
                <a:cubicBezTo>
                  <a:pt x="5365043" y="1751637"/>
                  <a:pt x="5346619" y="1737820"/>
                  <a:pt x="5351226" y="1737820"/>
                </a:cubicBezTo>
                <a:cubicBezTo>
                  <a:pt x="5351226" y="1737820"/>
                  <a:pt x="5355831" y="1737820"/>
                  <a:pt x="5355831" y="1737820"/>
                </a:cubicBezTo>
                <a:cubicBezTo>
                  <a:pt x="5355831" y="1742424"/>
                  <a:pt x="5360437" y="1742425"/>
                  <a:pt x="5360437" y="1742425"/>
                </a:cubicBezTo>
                <a:cubicBezTo>
                  <a:pt x="5360436" y="1737820"/>
                  <a:pt x="5355831" y="1737820"/>
                  <a:pt x="5355831" y="1733214"/>
                </a:cubicBezTo>
                <a:cubicBezTo>
                  <a:pt x="5355831" y="1733214"/>
                  <a:pt x="5351225" y="1728608"/>
                  <a:pt x="5351225" y="1728608"/>
                </a:cubicBezTo>
                <a:cubicBezTo>
                  <a:pt x="5346619" y="1719397"/>
                  <a:pt x="5342013" y="1710186"/>
                  <a:pt x="5337408" y="1710186"/>
                </a:cubicBezTo>
                <a:cubicBezTo>
                  <a:pt x="5337408" y="1710186"/>
                  <a:pt x="5337408" y="1710186"/>
                  <a:pt x="5337408" y="1705580"/>
                </a:cubicBezTo>
                <a:cubicBezTo>
                  <a:pt x="5337408" y="1705580"/>
                  <a:pt x="5337408" y="1700974"/>
                  <a:pt x="5332803" y="1696368"/>
                </a:cubicBezTo>
                <a:cubicBezTo>
                  <a:pt x="5332803" y="1696368"/>
                  <a:pt x="5328196" y="1696368"/>
                  <a:pt x="5328196" y="1696368"/>
                </a:cubicBezTo>
                <a:cubicBezTo>
                  <a:pt x="5328196" y="1696368"/>
                  <a:pt x="5328196" y="1700974"/>
                  <a:pt x="5328196" y="1700974"/>
                </a:cubicBezTo>
                <a:cubicBezTo>
                  <a:pt x="5328196" y="1696368"/>
                  <a:pt x="5328196" y="1691764"/>
                  <a:pt x="5323591" y="1687157"/>
                </a:cubicBezTo>
                <a:cubicBezTo>
                  <a:pt x="5323590" y="1691763"/>
                  <a:pt x="5318986" y="1691763"/>
                  <a:pt x="5314379" y="1687157"/>
                </a:cubicBezTo>
                <a:cubicBezTo>
                  <a:pt x="5318985" y="1687156"/>
                  <a:pt x="5314380" y="1682552"/>
                  <a:pt x="5314379" y="1677946"/>
                </a:cubicBezTo>
                <a:cubicBezTo>
                  <a:pt x="5309773" y="1673340"/>
                  <a:pt x="5309773" y="1673340"/>
                  <a:pt x="5309773" y="1673340"/>
                </a:cubicBezTo>
                <a:cubicBezTo>
                  <a:pt x="5309773" y="1668734"/>
                  <a:pt x="5309773" y="1668734"/>
                  <a:pt x="5309773" y="1668734"/>
                </a:cubicBezTo>
                <a:cubicBezTo>
                  <a:pt x="5305168" y="1668734"/>
                  <a:pt x="5305168" y="1668734"/>
                  <a:pt x="5305168" y="1668734"/>
                </a:cubicBezTo>
                <a:cubicBezTo>
                  <a:pt x="5305168" y="1668734"/>
                  <a:pt x="5305168" y="1668734"/>
                  <a:pt x="5305168" y="1673340"/>
                </a:cubicBezTo>
                <a:cubicBezTo>
                  <a:pt x="5291350" y="1650312"/>
                  <a:pt x="5277534" y="1627283"/>
                  <a:pt x="5268323" y="1622678"/>
                </a:cubicBezTo>
                <a:cubicBezTo>
                  <a:pt x="5263716" y="1618072"/>
                  <a:pt x="5263716" y="1618072"/>
                  <a:pt x="5263716" y="1613466"/>
                </a:cubicBezTo>
                <a:cubicBezTo>
                  <a:pt x="5259110" y="1608860"/>
                  <a:pt x="5259110" y="1608860"/>
                  <a:pt x="5254506" y="1608860"/>
                </a:cubicBezTo>
                <a:lnTo>
                  <a:pt x="5254505" y="1612476"/>
                </a:lnTo>
                <a:lnTo>
                  <a:pt x="5242703" y="1598138"/>
                </a:lnTo>
                <a:cubicBezTo>
                  <a:pt x="5229750" y="1581514"/>
                  <a:pt x="5224568" y="1572015"/>
                  <a:pt x="5203842" y="1544381"/>
                </a:cubicBezTo>
                <a:cubicBezTo>
                  <a:pt x="5190024" y="1535169"/>
                  <a:pt x="5185420" y="1530563"/>
                  <a:pt x="5180813" y="1530563"/>
                </a:cubicBezTo>
                <a:cubicBezTo>
                  <a:pt x="5180813" y="1525958"/>
                  <a:pt x="5185420" y="1525958"/>
                  <a:pt x="5180813" y="1516747"/>
                </a:cubicBezTo>
                <a:cubicBezTo>
                  <a:pt x="5171602" y="1516746"/>
                  <a:pt x="5171602" y="1502929"/>
                  <a:pt x="5157784" y="1489112"/>
                </a:cubicBezTo>
                <a:cubicBezTo>
                  <a:pt x="5143967" y="1475295"/>
                  <a:pt x="5153180" y="1498324"/>
                  <a:pt x="5139362" y="1479901"/>
                </a:cubicBezTo>
                <a:cubicBezTo>
                  <a:pt x="5153179" y="1489112"/>
                  <a:pt x="5139362" y="1470690"/>
                  <a:pt x="5125544" y="1456872"/>
                </a:cubicBezTo>
                <a:cubicBezTo>
                  <a:pt x="5130150" y="1456872"/>
                  <a:pt x="5130150" y="1456872"/>
                  <a:pt x="5130150" y="1456872"/>
                </a:cubicBezTo>
                <a:cubicBezTo>
                  <a:pt x="5134756" y="1461478"/>
                  <a:pt x="5139363" y="1466084"/>
                  <a:pt x="5139362" y="1461478"/>
                </a:cubicBezTo>
                <a:cubicBezTo>
                  <a:pt x="5139362" y="1461478"/>
                  <a:pt x="5139362" y="1456872"/>
                  <a:pt x="5134756" y="1452267"/>
                </a:cubicBezTo>
                <a:cubicBezTo>
                  <a:pt x="5130150" y="1447661"/>
                  <a:pt x="5130150" y="1447661"/>
                  <a:pt x="5130150" y="1447661"/>
                </a:cubicBezTo>
                <a:cubicBezTo>
                  <a:pt x="5134756" y="1447661"/>
                  <a:pt x="5139362" y="1461478"/>
                  <a:pt x="5143967" y="1456872"/>
                </a:cubicBezTo>
                <a:cubicBezTo>
                  <a:pt x="5134756" y="1447661"/>
                  <a:pt x="5130150" y="1438450"/>
                  <a:pt x="5125544" y="1438450"/>
                </a:cubicBezTo>
                <a:cubicBezTo>
                  <a:pt x="5120940" y="1438450"/>
                  <a:pt x="5120940" y="1438450"/>
                  <a:pt x="5120939" y="1433844"/>
                </a:cubicBezTo>
                <a:cubicBezTo>
                  <a:pt x="5116334" y="1429238"/>
                  <a:pt x="5111727" y="1424633"/>
                  <a:pt x="5107121" y="1424633"/>
                </a:cubicBezTo>
                <a:cubicBezTo>
                  <a:pt x="5107121" y="1424633"/>
                  <a:pt x="5107121" y="1429238"/>
                  <a:pt x="5111727" y="1433845"/>
                </a:cubicBezTo>
                <a:cubicBezTo>
                  <a:pt x="5111727" y="1438450"/>
                  <a:pt x="5111727" y="1438450"/>
                  <a:pt x="5111727" y="1438450"/>
                </a:cubicBezTo>
                <a:cubicBezTo>
                  <a:pt x="5102516" y="1433844"/>
                  <a:pt x="5102516" y="1443055"/>
                  <a:pt x="5097910" y="1424633"/>
                </a:cubicBezTo>
                <a:cubicBezTo>
                  <a:pt x="5093304" y="1429238"/>
                  <a:pt x="5102516" y="1438450"/>
                  <a:pt x="5102516" y="1443055"/>
                </a:cubicBezTo>
                <a:cubicBezTo>
                  <a:pt x="5088699" y="1424633"/>
                  <a:pt x="5093304" y="1420027"/>
                  <a:pt x="5084093" y="1410816"/>
                </a:cubicBezTo>
                <a:cubicBezTo>
                  <a:pt x="5088700" y="1410816"/>
                  <a:pt x="5088700" y="1415421"/>
                  <a:pt x="5088700" y="1415421"/>
                </a:cubicBezTo>
                <a:cubicBezTo>
                  <a:pt x="5093304" y="1420027"/>
                  <a:pt x="5093304" y="1420027"/>
                  <a:pt x="5097910" y="1415421"/>
                </a:cubicBezTo>
                <a:cubicBezTo>
                  <a:pt x="5097910" y="1415421"/>
                  <a:pt x="5093304" y="1410816"/>
                  <a:pt x="5088699" y="1406211"/>
                </a:cubicBezTo>
                <a:cubicBezTo>
                  <a:pt x="5097910" y="1410817"/>
                  <a:pt x="5097910" y="1406210"/>
                  <a:pt x="5088699" y="1401604"/>
                </a:cubicBezTo>
                <a:cubicBezTo>
                  <a:pt x="5088700" y="1396998"/>
                  <a:pt x="5088700" y="1396998"/>
                  <a:pt x="5088700" y="1396998"/>
                </a:cubicBezTo>
                <a:cubicBezTo>
                  <a:pt x="5093304" y="1401604"/>
                  <a:pt x="5093304" y="1396998"/>
                  <a:pt x="5093304" y="1396998"/>
                </a:cubicBezTo>
                <a:cubicBezTo>
                  <a:pt x="5088699" y="1392392"/>
                  <a:pt x="5088699" y="1392392"/>
                  <a:pt x="5084093" y="1392393"/>
                </a:cubicBezTo>
                <a:cubicBezTo>
                  <a:pt x="5084093" y="1387788"/>
                  <a:pt x="5084093" y="1387788"/>
                  <a:pt x="5079487" y="1387787"/>
                </a:cubicBezTo>
                <a:cubicBezTo>
                  <a:pt x="5074882" y="1378576"/>
                  <a:pt x="5074882" y="1378576"/>
                  <a:pt x="5070277" y="1369364"/>
                </a:cubicBezTo>
                <a:cubicBezTo>
                  <a:pt x="5074881" y="1373970"/>
                  <a:pt x="5074881" y="1373970"/>
                  <a:pt x="5074881" y="1373970"/>
                </a:cubicBezTo>
                <a:cubicBezTo>
                  <a:pt x="5079487" y="1378576"/>
                  <a:pt x="5084093" y="1378576"/>
                  <a:pt x="5084093" y="1378576"/>
                </a:cubicBezTo>
                <a:cubicBezTo>
                  <a:pt x="5084093" y="1373971"/>
                  <a:pt x="5079487" y="1369364"/>
                  <a:pt x="5074881" y="1364759"/>
                </a:cubicBezTo>
                <a:cubicBezTo>
                  <a:pt x="5070276" y="1360153"/>
                  <a:pt x="5070276" y="1360153"/>
                  <a:pt x="5070276" y="1360153"/>
                </a:cubicBezTo>
                <a:cubicBezTo>
                  <a:pt x="5065670" y="1355547"/>
                  <a:pt x="5065670" y="1355547"/>
                  <a:pt x="5065670" y="1355547"/>
                </a:cubicBezTo>
                <a:cubicBezTo>
                  <a:pt x="5061064" y="1350941"/>
                  <a:pt x="5056459" y="1350941"/>
                  <a:pt x="5056459" y="1355548"/>
                </a:cubicBezTo>
                <a:cubicBezTo>
                  <a:pt x="5056459" y="1355548"/>
                  <a:pt x="5056459" y="1360153"/>
                  <a:pt x="5061064" y="1364759"/>
                </a:cubicBezTo>
                <a:cubicBezTo>
                  <a:pt x="5061064" y="1364759"/>
                  <a:pt x="5061064" y="1364759"/>
                  <a:pt x="5065670" y="1364759"/>
                </a:cubicBezTo>
                <a:cubicBezTo>
                  <a:pt x="5070277" y="1369364"/>
                  <a:pt x="5070277" y="1369364"/>
                  <a:pt x="5070277" y="1369364"/>
                </a:cubicBezTo>
                <a:cubicBezTo>
                  <a:pt x="5047247" y="1360153"/>
                  <a:pt x="5065671" y="1373971"/>
                  <a:pt x="5074881" y="1387787"/>
                </a:cubicBezTo>
                <a:cubicBezTo>
                  <a:pt x="5070276" y="1383181"/>
                  <a:pt x="5070276" y="1383181"/>
                  <a:pt x="5070276" y="1383181"/>
                </a:cubicBezTo>
                <a:cubicBezTo>
                  <a:pt x="5070276" y="1383181"/>
                  <a:pt x="5070277" y="1387787"/>
                  <a:pt x="5070277" y="1387787"/>
                </a:cubicBezTo>
                <a:cubicBezTo>
                  <a:pt x="5070277" y="1387787"/>
                  <a:pt x="5070277" y="1387787"/>
                  <a:pt x="5070276" y="1392392"/>
                </a:cubicBezTo>
                <a:cubicBezTo>
                  <a:pt x="5074881" y="1392392"/>
                  <a:pt x="5074881" y="1392392"/>
                  <a:pt x="5074881" y="1392392"/>
                </a:cubicBezTo>
                <a:cubicBezTo>
                  <a:pt x="5079487" y="1396999"/>
                  <a:pt x="5079487" y="1396999"/>
                  <a:pt x="5079487" y="1396999"/>
                </a:cubicBezTo>
                <a:cubicBezTo>
                  <a:pt x="5074881" y="1396998"/>
                  <a:pt x="5074881" y="1396998"/>
                  <a:pt x="5074881" y="1396998"/>
                </a:cubicBezTo>
                <a:cubicBezTo>
                  <a:pt x="5074881" y="1396998"/>
                  <a:pt x="5074881" y="1401604"/>
                  <a:pt x="5079487" y="1401604"/>
                </a:cubicBezTo>
                <a:cubicBezTo>
                  <a:pt x="5079487" y="1406210"/>
                  <a:pt x="5079487" y="1406210"/>
                  <a:pt x="5079487" y="1406210"/>
                </a:cubicBezTo>
                <a:cubicBezTo>
                  <a:pt x="5065670" y="1401604"/>
                  <a:pt x="5061064" y="1392393"/>
                  <a:pt x="5047247" y="1373970"/>
                </a:cubicBezTo>
                <a:cubicBezTo>
                  <a:pt x="5051853" y="1373970"/>
                  <a:pt x="5051853" y="1373970"/>
                  <a:pt x="5051853" y="1373970"/>
                </a:cubicBezTo>
                <a:cubicBezTo>
                  <a:pt x="5056459" y="1373970"/>
                  <a:pt x="5056459" y="1373970"/>
                  <a:pt x="5056459" y="1373970"/>
                </a:cubicBezTo>
                <a:cubicBezTo>
                  <a:pt x="5051853" y="1369364"/>
                  <a:pt x="5051853" y="1369364"/>
                  <a:pt x="5051853" y="1369364"/>
                </a:cubicBezTo>
                <a:cubicBezTo>
                  <a:pt x="5047247" y="1369364"/>
                  <a:pt x="5047247" y="1369364"/>
                  <a:pt x="5047247" y="1369364"/>
                </a:cubicBezTo>
                <a:cubicBezTo>
                  <a:pt x="5042641" y="1364759"/>
                  <a:pt x="5042641" y="1364759"/>
                  <a:pt x="5042641" y="1364759"/>
                </a:cubicBezTo>
                <a:cubicBezTo>
                  <a:pt x="5038037" y="1360153"/>
                  <a:pt x="5042641" y="1355548"/>
                  <a:pt x="5033430" y="1346336"/>
                </a:cubicBezTo>
                <a:cubicBezTo>
                  <a:pt x="5033430" y="1341730"/>
                  <a:pt x="5033430" y="1341730"/>
                  <a:pt x="5033430" y="1341730"/>
                </a:cubicBezTo>
                <a:cubicBezTo>
                  <a:pt x="5028824" y="1341730"/>
                  <a:pt x="5028824" y="1337124"/>
                  <a:pt x="5028824" y="1337124"/>
                </a:cubicBezTo>
                <a:cubicBezTo>
                  <a:pt x="5024218" y="1337124"/>
                  <a:pt x="5024218" y="1337124"/>
                  <a:pt x="5024218" y="1337124"/>
                </a:cubicBezTo>
                <a:cubicBezTo>
                  <a:pt x="5024218" y="1341730"/>
                  <a:pt x="5024218" y="1341730"/>
                  <a:pt x="5024218" y="1341730"/>
                </a:cubicBezTo>
                <a:cubicBezTo>
                  <a:pt x="5015007" y="1332519"/>
                  <a:pt x="5015007" y="1318702"/>
                  <a:pt x="5005796" y="1318702"/>
                </a:cubicBezTo>
                <a:cubicBezTo>
                  <a:pt x="5005796" y="1318702"/>
                  <a:pt x="5001190" y="1318702"/>
                  <a:pt x="5001190" y="1314096"/>
                </a:cubicBezTo>
                <a:cubicBezTo>
                  <a:pt x="5001190" y="1314096"/>
                  <a:pt x="4996584" y="1314096"/>
                  <a:pt x="4996584" y="1314096"/>
                </a:cubicBezTo>
                <a:cubicBezTo>
                  <a:pt x="4996584" y="1318703"/>
                  <a:pt x="4996584" y="1318703"/>
                  <a:pt x="4996584" y="1318703"/>
                </a:cubicBezTo>
                <a:cubicBezTo>
                  <a:pt x="4978161" y="1286462"/>
                  <a:pt x="4987374" y="1309490"/>
                  <a:pt x="4978161" y="1309490"/>
                </a:cubicBezTo>
                <a:cubicBezTo>
                  <a:pt x="4973555" y="1291067"/>
                  <a:pt x="4945921" y="1263433"/>
                  <a:pt x="4922893" y="1240405"/>
                </a:cubicBezTo>
                <a:cubicBezTo>
                  <a:pt x="4918288" y="1245010"/>
                  <a:pt x="4918288" y="1245010"/>
                  <a:pt x="4918288" y="1245010"/>
                </a:cubicBezTo>
                <a:cubicBezTo>
                  <a:pt x="4918287" y="1240405"/>
                  <a:pt x="4918287" y="1240405"/>
                  <a:pt x="4918287" y="1240405"/>
                </a:cubicBezTo>
                <a:cubicBezTo>
                  <a:pt x="4918287" y="1240405"/>
                  <a:pt x="4918287" y="1235799"/>
                  <a:pt x="4913681" y="1235799"/>
                </a:cubicBezTo>
                <a:cubicBezTo>
                  <a:pt x="4913681" y="1235799"/>
                  <a:pt x="4913681" y="1240405"/>
                  <a:pt x="4913681" y="1240405"/>
                </a:cubicBezTo>
                <a:cubicBezTo>
                  <a:pt x="4899864" y="1226588"/>
                  <a:pt x="4890652" y="1208165"/>
                  <a:pt x="4886048" y="1198954"/>
                </a:cubicBezTo>
                <a:cubicBezTo>
                  <a:pt x="4881441" y="1203559"/>
                  <a:pt x="4881441" y="1208165"/>
                  <a:pt x="4876835" y="1203559"/>
                </a:cubicBezTo>
                <a:cubicBezTo>
                  <a:pt x="4876835" y="1198954"/>
                  <a:pt x="4876835" y="1198954"/>
                  <a:pt x="4872230" y="1194348"/>
                </a:cubicBezTo>
                <a:cubicBezTo>
                  <a:pt x="4867624" y="1198954"/>
                  <a:pt x="4867624" y="1194348"/>
                  <a:pt x="4863018" y="1185137"/>
                </a:cubicBezTo>
                <a:cubicBezTo>
                  <a:pt x="4863018" y="1185137"/>
                  <a:pt x="4863018" y="1185137"/>
                  <a:pt x="4867624" y="1185137"/>
                </a:cubicBezTo>
                <a:cubicBezTo>
                  <a:pt x="4867624" y="1185137"/>
                  <a:pt x="4867624" y="1185137"/>
                  <a:pt x="4867624" y="1180530"/>
                </a:cubicBezTo>
                <a:cubicBezTo>
                  <a:pt x="4863018" y="1180531"/>
                  <a:pt x="4863018" y="1175925"/>
                  <a:pt x="4858412" y="1175925"/>
                </a:cubicBezTo>
                <a:cubicBezTo>
                  <a:pt x="4858412" y="1175925"/>
                  <a:pt x="4853807" y="1175925"/>
                  <a:pt x="4853807" y="1175925"/>
                </a:cubicBezTo>
                <a:cubicBezTo>
                  <a:pt x="4853807" y="1166714"/>
                  <a:pt x="4812355" y="1139080"/>
                  <a:pt x="4821567" y="1148291"/>
                </a:cubicBezTo>
                <a:cubicBezTo>
                  <a:pt x="4835384" y="1148291"/>
                  <a:pt x="4816961" y="1166714"/>
                  <a:pt x="4830778" y="1162108"/>
                </a:cubicBezTo>
                <a:cubicBezTo>
                  <a:pt x="4835384" y="1157503"/>
                  <a:pt x="4844595" y="1162109"/>
                  <a:pt x="4849201" y="1171319"/>
                </a:cubicBezTo>
                <a:cubicBezTo>
                  <a:pt x="4844596" y="1171319"/>
                  <a:pt x="4844596" y="1171319"/>
                  <a:pt x="4844595" y="1166714"/>
                </a:cubicBezTo>
                <a:cubicBezTo>
                  <a:pt x="4839989" y="1166714"/>
                  <a:pt x="4839989" y="1166714"/>
                  <a:pt x="4839989" y="1166714"/>
                </a:cubicBezTo>
                <a:cubicBezTo>
                  <a:pt x="4835384" y="1166714"/>
                  <a:pt x="4839989" y="1171319"/>
                  <a:pt x="4839989" y="1171319"/>
                </a:cubicBezTo>
                <a:cubicBezTo>
                  <a:pt x="4844595" y="1175925"/>
                  <a:pt x="4844595" y="1175925"/>
                  <a:pt x="4844595" y="1175925"/>
                </a:cubicBezTo>
                <a:cubicBezTo>
                  <a:pt x="4839990" y="1175925"/>
                  <a:pt x="4839990" y="1175925"/>
                  <a:pt x="4839990" y="1175925"/>
                </a:cubicBezTo>
                <a:cubicBezTo>
                  <a:pt x="4839989" y="1171319"/>
                  <a:pt x="4835384" y="1171320"/>
                  <a:pt x="4835384" y="1171320"/>
                </a:cubicBezTo>
                <a:cubicBezTo>
                  <a:pt x="4835384" y="1171320"/>
                  <a:pt x="4835384" y="1175925"/>
                  <a:pt x="4835384" y="1175925"/>
                </a:cubicBezTo>
                <a:cubicBezTo>
                  <a:pt x="4839989" y="1180531"/>
                  <a:pt x="4839989" y="1180531"/>
                  <a:pt x="4839989" y="1180531"/>
                </a:cubicBezTo>
                <a:cubicBezTo>
                  <a:pt x="4844596" y="1185137"/>
                  <a:pt x="4844596" y="1185137"/>
                  <a:pt x="4844596" y="1185137"/>
                </a:cubicBezTo>
                <a:cubicBezTo>
                  <a:pt x="4844596" y="1185137"/>
                  <a:pt x="4835385" y="1180531"/>
                  <a:pt x="4835385" y="1180531"/>
                </a:cubicBezTo>
                <a:cubicBezTo>
                  <a:pt x="4830778" y="1175925"/>
                  <a:pt x="4830778" y="1175925"/>
                  <a:pt x="4830778" y="1175925"/>
                </a:cubicBezTo>
                <a:cubicBezTo>
                  <a:pt x="4826172" y="1171319"/>
                  <a:pt x="4826172" y="1171319"/>
                  <a:pt x="4826172" y="1171319"/>
                </a:cubicBezTo>
                <a:cubicBezTo>
                  <a:pt x="4826172" y="1166714"/>
                  <a:pt x="4821567" y="1162108"/>
                  <a:pt x="4816961" y="1162108"/>
                </a:cubicBezTo>
                <a:cubicBezTo>
                  <a:pt x="4812356" y="1162108"/>
                  <a:pt x="4812355" y="1166714"/>
                  <a:pt x="4816961" y="1171319"/>
                </a:cubicBezTo>
                <a:cubicBezTo>
                  <a:pt x="4816961" y="1171319"/>
                  <a:pt x="4816961" y="1171319"/>
                  <a:pt x="4816961" y="1175925"/>
                </a:cubicBezTo>
                <a:cubicBezTo>
                  <a:pt x="4803144" y="1162108"/>
                  <a:pt x="4816961" y="1162108"/>
                  <a:pt x="4798538" y="1152898"/>
                </a:cubicBezTo>
                <a:cubicBezTo>
                  <a:pt x="4803144" y="1152897"/>
                  <a:pt x="4803144" y="1152897"/>
                  <a:pt x="4803144" y="1152897"/>
                </a:cubicBezTo>
                <a:cubicBezTo>
                  <a:pt x="4803144" y="1152897"/>
                  <a:pt x="4803144" y="1152897"/>
                  <a:pt x="4803144" y="1148291"/>
                </a:cubicBezTo>
                <a:cubicBezTo>
                  <a:pt x="4798538" y="1148291"/>
                  <a:pt x="4798538" y="1148291"/>
                  <a:pt x="4798538" y="1148291"/>
                </a:cubicBezTo>
                <a:cubicBezTo>
                  <a:pt x="4798538" y="1148291"/>
                  <a:pt x="4793932" y="1148291"/>
                  <a:pt x="4793932" y="1148291"/>
                </a:cubicBezTo>
                <a:cubicBezTo>
                  <a:pt x="4789327" y="1143685"/>
                  <a:pt x="4789327" y="1143685"/>
                  <a:pt x="4789327" y="1143685"/>
                </a:cubicBezTo>
                <a:cubicBezTo>
                  <a:pt x="4784721" y="1139080"/>
                  <a:pt x="4784721" y="1139080"/>
                  <a:pt x="4775509" y="1129868"/>
                </a:cubicBezTo>
                <a:cubicBezTo>
                  <a:pt x="4766298" y="1139080"/>
                  <a:pt x="4747875" y="1116050"/>
                  <a:pt x="4747875" y="1129868"/>
                </a:cubicBezTo>
                <a:cubicBezTo>
                  <a:pt x="4757087" y="1129868"/>
                  <a:pt x="4761693" y="1139081"/>
                  <a:pt x="4770904" y="1143685"/>
                </a:cubicBezTo>
                <a:cubicBezTo>
                  <a:pt x="4761693" y="1139081"/>
                  <a:pt x="4761693" y="1139081"/>
                  <a:pt x="4761692" y="1143685"/>
                </a:cubicBezTo>
                <a:cubicBezTo>
                  <a:pt x="4761692" y="1143685"/>
                  <a:pt x="4761692" y="1143685"/>
                  <a:pt x="4761692" y="1148291"/>
                </a:cubicBezTo>
                <a:cubicBezTo>
                  <a:pt x="4752481" y="1134474"/>
                  <a:pt x="4738664" y="1120658"/>
                  <a:pt x="4724846" y="1111445"/>
                </a:cubicBezTo>
                <a:close/>
                <a:moveTo>
                  <a:pt x="4683983" y="1071646"/>
                </a:moveTo>
                <a:lnTo>
                  <a:pt x="4696187" y="1083818"/>
                </a:lnTo>
                <a:lnTo>
                  <a:pt x="4697212" y="1079206"/>
                </a:lnTo>
                <a:close/>
                <a:moveTo>
                  <a:pt x="4658711" y="1045886"/>
                </a:moveTo>
                <a:lnTo>
                  <a:pt x="4658938" y="1046667"/>
                </a:lnTo>
                <a:lnTo>
                  <a:pt x="4680682" y="1068354"/>
                </a:lnTo>
                <a:lnTo>
                  <a:pt x="4678790" y="1060784"/>
                </a:lnTo>
                <a:cubicBezTo>
                  <a:pt x="4664972" y="1053874"/>
                  <a:pt x="4658927" y="1044375"/>
                  <a:pt x="4658711" y="1045886"/>
                </a:cubicBezTo>
                <a:close/>
                <a:moveTo>
                  <a:pt x="4606321" y="1002574"/>
                </a:moveTo>
                <a:lnTo>
                  <a:pt x="4622386" y="1014210"/>
                </a:lnTo>
                <a:lnTo>
                  <a:pt x="4623521" y="1014726"/>
                </a:lnTo>
                <a:lnTo>
                  <a:pt x="4625380" y="1016379"/>
                </a:lnTo>
                <a:lnTo>
                  <a:pt x="4629000" y="1019001"/>
                </a:lnTo>
                <a:lnTo>
                  <a:pt x="4629349" y="1018612"/>
                </a:lnTo>
                <a:cubicBezTo>
                  <a:pt x="4628702" y="1017317"/>
                  <a:pt x="4626974" y="1014726"/>
                  <a:pt x="4623520" y="1010120"/>
                </a:cubicBezTo>
                <a:cubicBezTo>
                  <a:pt x="4625823" y="1012423"/>
                  <a:pt x="4629278" y="1014726"/>
                  <a:pt x="4631581" y="1015302"/>
                </a:cubicBezTo>
                <a:lnTo>
                  <a:pt x="4632702" y="1010258"/>
                </a:lnTo>
                <a:lnTo>
                  <a:pt x="4632443" y="1010037"/>
                </a:lnTo>
                <a:close/>
                <a:moveTo>
                  <a:pt x="4553154" y="964063"/>
                </a:moveTo>
                <a:lnTo>
                  <a:pt x="4574509" y="979532"/>
                </a:lnTo>
                <a:lnTo>
                  <a:pt x="4572858" y="977880"/>
                </a:lnTo>
                <a:cubicBezTo>
                  <a:pt x="4572858" y="973275"/>
                  <a:pt x="4563646" y="968669"/>
                  <a:pt x="4554434" y="964063"/>
                </a:cubicBezTo>
                <a:close/>
                <a:moveTo>
                  <a:pt x="4531406" y="941035"/>
                </a:moveTo>
                <a:lnTo>
                  <a:pt x="4527186" y="945254"/>
                </a:lnTo>
                <a:lnTo>
                  <a:pt x="4541093" y="955327"/>
                </a:lnTo>
                <a:lnTo>
                  <a:pt x="4536012" y="950246"/>
                </a:lnTo>
                <a:cubicBezTo>
                  <a:pt x="4536012" y="950246"/>
                  <a:pt x="4536012" y="945640"/>
                  <a:pt x="4536012" y="945640"/>
                </a:cubicBezTo>
                <a:cubicBezTo>
                  <a:pt x="4531406" y="941035"/>
                  <a:pt x="4531406" y="941035"/>
                  <a:pt x="4531406" y="941035"/>
                </a:cubicBezTo>
                <a:close/>
                <a:moveTo>
                  <a:pt x="3975166" y="638880"/>
                </a:moveTo>
                <a:lnTo>
                  <a:pt x="4119482" y="702588"/>
                </a:lnTo>
                <a:cubicBezTo>
                  <a:pt x="4152864" y="718895"/>
                  <a:pt x="4184711" y="735903"/>
                  <a:pt x="4219629" y="751511"/>
                </a:cubicBezTo>
                <a:cubicBezTo>
                  <a:pt x="4227032" y="755554"/>
                  <a:pt x="4234299" y="763367"/>
                  <a:pt x="4249652" y="756373"/>
                </a:cubicBezTo>
                <a:cubicBezTo>
                  <a:pt x="4224296" y="737336"/>
                  <a:pt x="4194931" y="724760"/>
                  <a:pt x="4169192" y="708446"/>
                </a:cubicBezTo>
                <a:lnTo>
                  <a:pt x="4160618" y="701438"/>
                </a:lnTo>
                <a:lnTo>
                  <a:pt x="4103065" y="678846"/>
                </a:lnTo>
                <a:close/>
                <a:moveTo>
                  <a:pt x="3094419" y="356112"/>
                </a:moveTo>
                <a:lnTo>
                  <a:pt x="3093392" y="356160"/>
                </a:lnTo>
                <a:lnTo>
                  <a:pt x="3231258" y="366341"/>
                </a:lnTo>
                <a:cubicBezTo>
                  <a:pt x="3326749" y="379095"/>
                  <a:pt x="3420319" y="401876"/>
                  <a:pt x="3513271" y="427372"/>
                </a:cubicBezTo>
                <a:lnTo>
                  <a:pt x="3608222" y="454238"/>
                </a:lnTo>
                <a:lnTo>
                  <a:pt x="3622351" y="456286"/>
                </a:lnTo>
                <a:cubicBezTo>
                  <a:pt x="3906179" y="509251"/>
                  <a:pt x="4176765" y="607121"/>
                  <a:pt x="4425474" y="742990"/>
                </a:cubicBezTo>
                <a:cubicBezTo>
                  <a:pt x="4416263" y="742990"/>
                  <a:pt x="4411657" y="738384"/>
                  <a:pt x="4411657" y="742990"/>
                </a:cubicBezTo>
                <a:cubicBezTo>
                  <a:pt x="4443897" y="770624"/>
                  <a:pt x="4453109" y="766019"/>
                  <a:pt x="4485349" y="779836"/>
                </a:cubicBezTo>
                <a:cubicBezTo>
                  <a:pt x="4512983" y="793653"/>
                  <a:pt x="4545224" y="812075"/>
                  <a:pt x="4572858" y="830498"/>
                </a:cubicBezTo>
                <a:cubicBezTo>
                  <a:pt x="4577463" y="839710"/>
                  <a:pt x="4614309" y="862738"/>
                  <a:pt x="4623520" y="862738"/>
                </a:cubicBezTo>
                <a:cubicBezTo>
                  <a:pt x="4623520" y="867344"/>
                  <a:pt x="4623520" y="867344"/>
                  <a:pt x="4623520" y="867344"/>
                </a:cubicBezTo>
                <a:cubicBezTo>
                  <a:pt x="4628126" y="867343"/>
                  <a:pt x="4628126" y="867343"/>
                  <a:pt x="4628126" y="867343"/>
                </a:cubicBezTo>
                <a:cubicBezTo>
                  <a:pt x="4628127" y="871949"/>
                  <a:pt x="4628127" y="871949"/>
                  <a:pt x="4632732" y="871949"/>
                </a:cubicBezTo>
                <a:cubicBezTo>
                  <a:pt x="4637338" y="871949"/>
                  <a:pt x="4637338" y="871949"/>
                  <a:pt x="4641943" y="876556"/>
                </a:cubicBezTo>
                <a:cubicBezTo>
                  <a:pt x="4646549" y="881162"/>
                  <a:pt x="4660366" y="890373"/>
                  <a:pt x="4664972" y="890372"/>
                </a:cubicBezTo>
                <a:cubicBezTo>
                  <a:pt x="4688001" y="908795"/>
                  <a:pt x="4711029" y="927218"/>
                  <a:pt x="4738664" y="941035"/>
                </a:cubicBezTo>
                <a:cubicBezTo>
                  <a:pt x="4747875" y="950246"/>
                  <a:pt x="4757086" y="959458"/>
                  <a:pt x="4766299" y="964063"/>
                </a:cubicBezTo>
                <a:cubicBezTo>
                  <a:pt x="4789327" y="982486"/>
                  <a:pt x="4812355" y="1000909"/>
                  <a:pt x="4830778" y="1014726"/>
                </a:cubicBezTo>
                <a:cubicBezTo>
                  <a:pt x="4830778" y="1014726"/>
                  <a:pt x="4826172" y="1014726"/>
                  <a:pt x="4826172" y="1014726"/>
                </a:cubicBezTo>
                <a:cubicBezTo>
                  <a:pt x="4830778" y="1019332"/>
                  <a:pt x="4835384" y="1023937"/>
                  <a:pt x="4839989" y="1023937"/>
                </a:cubicBezTo>
                <a:cubicBezTo>
                  <a:pt x="5111727" y="1245010"/>
                  <a:pt x="5342013" y="1521352"/>
                  <a:pt x="5512425" y="1834539"/>
                </a:cubicBezTo>
                <a:cubicBezTo>
                  <a:pt x="5696654" y="2193783"/>
                  <a:pt x="5802585" y="2594478"/>
                  <a:pt x="5811797" y="3022808"/>
                </a:cubicBezTo>
                <a:cubicBezTo>
                  <a:pt x="5807191" y="3022807"/>
                  <a:pt x="5807191" y="3022807"/>
                  <a:pt x="5802585" y="3022808"/>
                </a:cubicBezTo>
                <a:cubicBezTo>
                  <a:pt x="5797980" y="2958328"/>
                  <a:pt x="5770345" y="2930693"/>
                  <a:pt x="5751923" y="2889243"/>
                </a:cubicBezTo>
                <a:cubicBezTo>
                  <a:pt x="5751923" y="2889243"/>
                  <a:pt x="5747317" y="2898454"/>
                  <a:pt x="5747317" y="2907666"/>
                </a:cubicBezTo>
                <a:cubicBezTo>
                  <a:pt x="5738105" y="2889243"/>
                  <a:pt x="5742711" y="2852397"/>
                  <a:pt x="5738105" y="2824763"/>
                </a:cubicBezTo>
                <a:cubicBezTo>
                  <a:pt x="5728894" y="2801735"/>
                  <a:pt x="5715076" y="2764889"/>
                  <a:pt x="5715076" y="2764889"/>
                </a:cubicBezTo>
                <a:cubicBezTo>
                  <a:pt x="5705865" y="2769495"/>
                  <a:pt x="5705865" y="2787918"/>
                  <a:pt x="5705865" y="2810946"/>
                </a:cubicBezTo>
                <a:cubicBezTo>
                  <a:pt x="5701259" y="2810946"/>
                  <a:pt x="5701259" y="2806340"/>
                  <a:pt x="5701259" y="2806340"/>
                </a:cubicBezTo>
                <a:cubicBezTo>
                  <a:pt x="5701259" y="2801735"/>
                  <a:pt x="5701259" y="2801735"/>
                  <a:pt x="5701259" y="2801735"/>
                </a:cubicBezTo>
                <a:cubicBezTo>
                  <a:pt x="5701259" y="2801735"/>
                  <a:pt x="5701259" y="2797128"/>
                  <a:pt x="5701259" y="2797128"/>
                </a:cubicBezTo>
                <a:cubicBezTo>
                  <a:pt x="5701259" y="2797128"/>
                  <a:pt x="5701259" y="2792523"/>
                  <a:pt x="5701259" y="2787918"/>
                </a:cubicBezTo>
                <a:cubicBezTo>
                  <a:pt x="5696653" y="2787918"/>
                  <a:pt x="5696653" y="2787918"/>
                  <a:pt x="5696654" y="2792523"/>
                </a:cubicBezTo>
                <a:cubicBezTo>
                  <a:pt x="5696654" y="2792523"/>
                  <a:pt x="5696654" y="2797130"/>
                  <a:pt x="5696654" y="2797130"/>
                </a:cubicBezTo>
                <a:cubicBezTo>
                  <a:pt x="5696654" y="2801735"/>
                  <a:pt x="5696654" y="2801735"/>
                  <a:pt x="5696654" y="2801735"/>
                </a:cubicBezTo>
                <a:cubicBezTo>
                  <a:pt x="5687443" y="2774100"/>
                  <a:pt x="5687443" y="2810946"/>
                  <a:pt x="5692048" y="2815552"/>
                </a:cubicBezTo>
                <a:cubicBezTo>
                  <a:pt x="5692048" y="2820156"/>
                  <a:pt x="5696654" y="2820156"/>
                  <a:pt x="5696654" y="2820156"/>
                </a:cubicBezTo>
                <a:cubicBezTo>
                  <a:pt x="5696654" y="2820156"/>
                  <a:pt x="5696654" y="2815552"/>
                  <a:pt x="5696654" y="2815552"/>
                </a:cubicBezTo>
                <a:cubicBezTo>
                  <a:pt x="5701259" y="2810946"/>
                  <a:pt x="5701259" y="2810946"/>
                  <a:pt x="5701259" y="2810946"/>
                </a:cubicBezTo>
                <a:cubicBezTo>
                  <a:pt x="5701259" y="2810946"/>
                  <a:pt x="5701259" y="2820157"/>
                  <a:pt x="5701259" y="2824762"/>
                </a:cubicBezTo>
                <a:cubicBezTo>
                  <a:pt x="5701259" y="2829369"/>
                  <a:pt x="5701259" y="2829369"/>
                  <a:pt x="5701259" y="2829369"/>
                </a:cubicBezTo>
                <a:cubicBezTo>
                  <a:pt x="5701259" y="2861608"/>
                  <a:pt x="5692048" y="2884637"/>
                  <a:pt x="5678230" y="2866214"/>
                </a:cubicBezTo>
                <a:cubicBezTo>
                  <a:pt x="5678231" y="2843186"/>
                  <a:pt x="5673625" y="2843185"/>
                  <a:pt x="5673625" y="2810946"/>
                </a:cubicBezTo>
                <a:cubicBezTo>
                  <a:pt x="5664414" y="2806340"/>
                  <a:pt x="5664414" y="2824762"/>
                  <a:pt x="5655203" y="2829368"/>
                </a:cubicBezTo>
                <a:cubicBezTo>
                  <a:pt x="5641385" y="2787918"/>
                  <a:pt x="5632173" y="2718831"/>
                  <a:pt x="5609145" y="2718832"/>
                </a:cubicBezTo>
                <a:cubicBezTo>
                  <a:pt x="5609145" y="2718832"/>
                  <a:pt x="5609145" y="2714225"/>
                  <a:pt x="5609145" y="2714225"/>
                </a:cubicBezTo>
                <a:cubicBezTo>
                  <a:pt x="5609145" y="2714225"/>
                  <a:pt x="5609145" y="2705015"/>
                  <a:pt x="5609145" y="2705015"/>
                </a:cubicBezTo>
                <a:cubicBezTo>
                  <a:pt x="5604540" y="2700408"/>
                  <a:pt x="5604540" y="2695804"/>
                  <a:pt x="5604540" y="2700408"/>
                </a:cubicBezTo>
                <a:cubicBezTo>
                  <a:pt x="5599934" y="2691198"/>
                  <a:pt x="5599934" y="2677381"/>
                  <a:pt x="5590722" y="2649747"/>
                </a:cubicBezTo>
                <a:cubicBezTo>
                  <a:pt x="5586117" y="2640535"/>
                  <a:pt x="5586117" y="2635929"/>
                  <a:pt x="5586117" y="2631324"/>
                </a:cubicBezTo>
                <a:cubicBezTo>
                  <a:pt x="5586117" y="2631324"/>
                  <a:pt x="5581511" y="2626718"/>
                  <a:pt x="5581511" y="2626718"/>
                </a:cubicBezTo>
                <a:cubicBezTo>
                  <a:pt x="5581511" y="2622113"/>
                  <a:pt x="5581511" y="2622113"/>
                  <a:pt x="5581511" y="2622113"/>
                </a:cubicBezTo>
                <a:cubicBezTo>
                  <a:pt x="5581511" y="2617506"/>
                  <a:pt x="5576905" y="2622113"/>
                  <a:pt x="5576905" y="2622113"/>
                </a:cubicBezTo>
                <a:cubicBezTo>
                  <a:pt x="5576905" y="2617507"/>
                  <a:pt x="5576905" y="2617507"/>
                  <a:pt x="5576905" y="2617507"/>
                </a:cubicBezTo>
                <a:cubicBezTo>
                  <a:pt x="5572300" y="2617507"/>
                  <a:pt x="5572300" y="2599083"/>
                  <a:pt x="5567693" y="2599084"/>
                </a:cubicBezTo>
                <a:cubicBezTo>
                  <a:pt x="5572300" y="2622112"/>
                  <a:pt x="5567694" y="2603690"/>
                  <a:pt x="5563088" y="2612901"/>
                </a:cubicBezTo>
                <a:cubicBezTo>
                  <a:pt x="5558482" y="2585267"/>
                  <a:pt x="5558482" y="2622112"/>
                  <a:pt x="5553877" y="2603690"/>
                </a:cubicBezTo>
                <a:cubicBezTo>
                  <a:pt x="5549271" y="2576056"/>
                  <a:pt x="5544664" y="2576056"/>
                  <a:pt x="5549271" y="2562239"/>
                </a:cubicBezTo>
                <a:cubicBezTo>
                  <a:pt x="5535454" y="2562239"/>
                  <a:pt x="5526241" y="2497759"/>
                  <a:pt x="5512425" y="2451702"/>
                </a:cubicBezTo>
                <a:cubicBezTo>
                  <a:pt x="5512425" y="2447096"/>
                  <a:pt x="5507818" y="2437884"/>
                  <a:pt x="5503214" y="2424067"/>
                </a:cubicBezTo>
                <a:cubicBezTo>
                  <a:pt x="5489397" y="2382617"/>
                  <a:pt x="5480186" y="2354983"/>
                  <a:pt x="5470974" y="2331954"/>
                </a:cubicBezTo>
                <a:cubicBezTo>
                  <a:pt x="5466369" y="2322742"/>
                  <a:pt x="5470974" y="2327348"/>
                  <a:pt x="5470974" y="2318137"/>
                </a:cubicBezTo>
                <a:cubicBezTo>
                  <a:pt x="5466368" y="2318136"/>
                  <a:pt x="5461763" y="2313531"/>
                  <a:pt x="5461762" y="2308926"/>
                </a:cubicBezTo>
                <a:cubicBezTo>
                  <a:pt x="5461762" y="2304319"/>
                  <a:pt x="5470974" y="2318137"/>
                  <a:pt x="5466369" y="2304320"/>
                </a:cubicBezTo>
                <a:cubicBezTo>
                  <a:pt x="5452551" y="2281291"/>
                  <a:pt x="5457156" y="2276686"/>
                  <a:pt x="5438735" y="2239840"/>
                </a:cubicBezTo>
                <a:cubicBezTo>
                  <a:pt x="5447945" y="2239840"/>
                  <a:pt x="5447945" y="2239840"/>
                  <a:pt x="5447945" y="2239840"/>
                </a:cubicBezTo>
                <a:cubicBezTo>
                  <a:pt x="5438734" y="2216812"/>
                  <a:pt x="5434128" y="2207600"/>
                  <a:pt x="5434128" y="2226023"/>
                </a:cubicBezTo>
                <a:cubicBezTo>
                  <a:pt x="5424916" y="2212206"/>
                  <a:pt x="5434128" y="2207600"/>
                  <a:pt x="5420311" y="2193782"/>
                </a:cubicBezTo>
                <a:cubicBezTo>
                  <a:pt x="5424916" y="2198389"/>
                  <a:pt x="5424916" y="2193783"/>
                  <a:pt x="5420311" y="2189178"/>
                </a:cubicBezTo>
                <a:cubicBezTo>
                  <a:pt x="5424916" y="2189178"/>
                  <a:pt x="5424916" y="2189178"/>
                  <a:pt x="5424916" y="2189178"/>
                </a:cubicBezTo>
                <a:cubicBezTo>
                  <a:pt x="5429522" y="2193783"/>
                  <a:pt x="5429522" y="2189177"/>
                  <a:pt x="5429522" y="2189177"/>
                </a:cubicBezTo>
                <a:cubicBezTo>
                  <a:pt x="5429522" y="2184572"/>
                  <a:pt x="5429522" y="2184572"/>
                  <a:pt x="5429522" y="2184572"/>
                </a:cubicBezTo>
                <a:cubicBezTo>
                  <a:pt x="5438735" y="2202995"/>
                  <a:pt x="5434128" y="2175360"/>
                  <a:pt x="5424916" y="2161543"/>
                </a:cubicBezTo>
                <a:cubicBezTo>
                  <a:pt x="5429522" y="2161542"/>
                  <a:pt x="5429522" y="2161542"/>
                  <a:pt x="5429522" y="2161542"/>
                </a:cubicBezTo>
                <a:cubicBezTo>
                  <a:pt x="5429522" y="2161542"/>
                  <a:pt x="5429522" y="2161542"/>
                  <a:pt x="5429522" y="2156938"/>
                </a:cubicBezTo>
                <a:cubicBezTo>
                  <a:pt x="5429522" y="2156938"/>
                  <a:pt x="5424917" y="2152332"/>
                  <a:pt x="5424917" y="2152332"/>
                </a:cubicBezTo>
                <a:cubicBezTo>
                  <a:pt x="5415705" y="2129304"/>
                  <a:pt x="5401888" y="2097064"/>
                  <a:pt x="5388072" y="2064823"/>
                </a:cubicBezTo>
                <a:cubicBezTo>
                  <a:pt x="5369648" y="2032584"/>
                  <a:pt x="5351225" y="2000344"/>
                  <a:pt x="5337408" y="1977316"/>
                </a:cubicBezTo>
                <a:cubicBezTo>
                  <a:pt x="5335105" y="1968105"/>
                  <a:pt x="5329348" y="1956590"/>
                  <a:pt x="5321863" y="1943349"/>
                </a:cubicBezTo>
                <a:lnTo>
                  <a:pt x="5314233" y="1930292"/>
                </a:lnTo>
                <a:lnTo>
                  <a:pt x="5342560" y="1992734"/>
                </a:lnTo>
                <a:cubicBezTo>
                  <a:pt x="5420193" y="2178431"/>
                  <a:pt x="5475598" y="2373326"/>
                  <a:pt x="5509333" y="2577629"/>
                </a:cubicBezTo>
                <a:cubicBezTo>
                  <a:pt x="5522377" y="2655106"/>
                  <a:pt x="5543098" y="2729086"/>
                  <a:pt x="5541762" y="2807552"/>
                </a:cubicBezTo>
                <a:cubicBezTo>
                  <a:pt x="5541488" y="2815091"/>
                  <a:pt x="5544985" y="2822767"/>
                  <a:pt x="5536472" y="2828499"/>
                </a:cubicBezTo>
                <a:cubicBezTo>
                  <a:pt x="5528096" y="2830460"/>
                  <a:pt x="5526834" y="2823620"/>
                  <a:pt x="5526971" y="2819850"/>
                </a:cubicBezTo>
                <a:cubicBezTo>
                  <a:pt x="5502067" y="2569816"/>
                  <a:pt x="5427606" y="2333086"/>
                  <a:pt x="5346305" y="2097618"/>
                </a:cubicBezTo>
                <a:cubicBezTo>
                  <a:pt x="5304742" y="1973811"/>
                  <a:pt x="5238614" y="1861194"/>
                  <a:pt x="5178627" y="1745780"/>
                </a:cubicBezTo>
                <a:cubicBezTo>
                  <a:pt x="5170799" y="1732662"/>
                  <a:pt x="5163806" y="1717310"/>
                  <a:pt x="5157512" y="1703493"/>
                </a:cubicBezTo>
                <a:cubicBezTo>
                  <a:pt x="5152480" y="1696516"/>
                  <a:pt x="5153726" y="1682972"/>
                  <a:pt x="5139908" y="1689267"/>
                </a:cubicBezTo>
                <a:cubicBezTo>
                  <a:pt x="5126090" y="1695561"/>
                  <a:pt x="5131822" y="1704073"/>
                  <a:pt x="5136717" y="1714819"/>
                </a:cubicBezTo>
                <a:cubicBezTo>
                  <a:pt x="5168032" y="1767290"/>
                  <a:pt x="5198512" y="1821995"/>
                  <a:pt x="5225222" y="1876563"/>
                </a:cubicBezTo>
                <a:cubicBezTo>
                  <a:pt x="5252685" y="1933801"/>
                  <a:pt x="5278201" y="1991346"/>
                  <a:pt x="5301667" y="2049214"/>
                </a:cubicBezTo>
                <a:lnTo>
                  <a:pt x="5350111" y="2181079"/>
                </a:lnTo>
                <a:lnTo>
                  <a:pt x="5351225" y="2179965"/>
                </a:lnTo>
                <a:cubicBezTo>
                  <a:pt x="5360436" y="2198389"/>
                  <a:pt x="5365043" y="2216812"/>
                  <a:pt x="5374253" y="2235233"/>
                </a:cubicBezTo>
                <a:cubicBezTo>
                  <a:pt x="5369648" y="2235233"/>
                  <a:pt x="5369648" y="2235233"/>
                  <a:pt x="5369648" y="2235233"/>
                </a:cubicBezTo>
                <a:cubicBezTo>
                  <a:pt x="5369648" y="2230629"/>
                  <a:pt x="5365042" y="2221417"/>
                  <a:pt x="5365043" y="2216812"/>
                </a:cubicBezTo>
                <a:lnTo>
                  <a:pt x="5358240" y="2203206"/>
                </a:lnTo>
                <a:lnTo>
                  <a:pt x="5365805" y="2223799"/>
                </a:lnTo>
                <a:lnTo>
                  <a:pt x="5377582" y="2264421"/>
                </a:lnTo>
                <a:lnTo>
                  <a:pt x="5382889" y="2266898"/>
                </a:lnTo>
                <a:cubicBezTo>
                  <a:pt x="5384617" y="2267474"/>
                  <a:pt x="5385768" y="2267474"/>
                  <a:pt x="5388071" y="2267474"/>
                </a:cubicBezTo>
                <a:cubicBezTo>
                  <a:pt x="5388072" y="2272079"/>
                  <a:pt x="5388071" y="2276686"/>
                  <a:pt x="5388071" y="2276686"/>
                </a:cubicBezTo>
                <a:cubicBezTo>
                  <a:pt x="5383466" y="2276686"/>
                  <a:pt x="5383465" y="2272080"/>
                  <a:pt x="5383466" y="2276686"/>
                </a:cubicBezTo>
                <a:cubicBezTo>
                  <a:pt x="5383466" y="2276686"/>
                  <a:pt x="5383466" y="2276686"/>
                  <a:pt x="5383466" y="2281290"/>
                </a:cubicBezTo>
                <a:lnTo>
                  <a:pt x="5383465" y="2284717"/>
                </a:lnTo>
                <a:lnTo>
                  <a:pt x="5417006" y="2400410"/>
                </a:lnTo>
                <a:lnTo>
                  <a:pt x="5423669" y="2432055"/>
                </a:lnTo>
                <a:lnTo>
                  <a:pt x="5434128" y="2447096"/>
                </a:lnTo>
                <a:cubicBezTo>
                  <a:pt x="5429523" y="2460912"/>
                  <a:pt x="5434128" y="2465518"/>
                  <a:pt x="5443339" y="2470124"/>
                </a:cubicBezTo>
                <a:cubicBezTo>
                  <a:pt x="5443339" y="2479336"/>
                  <a:pt x="5443340" y="2488548"/>
                  <a:pt x="5447945" y="2497759"/>
                </a:cubicBezTo>
                <a:cubicBezTo>
                  <a:pt x="5452551" y="2506969"/>
                  <a:pt x="5452551" y="2520787"/>
                  <a:pt x="5457156" y="2529998"/>
                </a:cubicBezTo>
                <a:cubicBezTo>
                  <a:pt x="5461762" y="2543816"/>
                  <a:pt x="5461762" y="2562238"/>
                  <a:pt x="5466368" y="2576056"/>
                </a:cubicBezTo>
                <a:cubicBezTo>
                  <a:pt x="5466368" y="2585267"/>
                  <a:pt x="5470974" y="2599083"/>
                  <a:pt x="5475579" y="2603690"/>
                </a:cubicBezTo>
                <a:cubicBezTo>
                  <a:pt x="5475579" y="2608296"/>
                  <a:pt x="5475579" y="2608296"/>
                  <a:pt x="5475579" y="2608296"/>
                </a:cubicBezTo>
                <a:cubicBezTo>
                  <a:pt x="5480185" y="2622113"/>
                  <a:pt x="5480185" y="2631324"/>
                  <a:pt x="5484791" y="2645140"/>
                </a:cubicBezTo>
                <a:cubicBezTo>
                  <a:pt x="5484791" y="2654352"/>
                  <a:pt x="5489397" y="2663563"/>
                  <a:pt x="5494002" y="2677380"/>
                </a:cubicBezTo>
                <a:cubicBezTo>
                  <a:pt x="5489397" y="2691197"/>
                  <a:pt x="5494002" y="2691197"/>
                  <a:pt x="5498607" y="2691198"/>
                </a:cubicBezTo>
                <a:cubicBezTo>
                  <a:pt x="5498608" y="2695804"/>
                  <a:pt x="5498608" y="2695804"/>
                  <a:pt x="5498608" y="2695804"/>
                </a:cubicBezTo>
                <a:cubicBezTo>
                  <a:pt x="5498608" y="2700409"/>
                  <a:pt x="5494002" y="2705015"/>
                  <a:pt x="5494002" y="2709621"/>
                </a:cubicBezTo>
                <a:cubicBezTo>
                  <a:pt x="5494002" y="2709621"/>
                  <a:pt x="5494002" y="2714225"/>
                  <a:pt x="5494002" y="2714225"/>
                </a:cubicBezTo>
                <a:cubicBezTo>
                  <a:pt x="5494002" y="2718831"/>
                  <a:pt x="5494002" y="2718831"/>
                  <a:pt x="5498608" y="2723437"/>
                </a:cubicBezTo>
                <a:cubicBezTo>
                  <a:pt x="5498608" y="2723437"/>
                  <a:pt x="5498608" y="2723437"/>
                  <a:pt x="5503214" y="2723438"/>
                </a:cubicBezTo>
                <a:cubicBezTo>
                  <a:pt x="5503214" y="2746466"/>
                  <a:pt x="5503214" y="2746466"/>
                  <a:pt x="5503214" y="2746466"/>
                </a:cubicBezTo>
                <a:cubicBezTo>
                  <a:pt x="5503214" y="2746466"/>
                  <a:pt x="5507819" y="2751072"/>
                  <a:pt x="5507819" y="2751072"/>
                </a:cubicBezTo>
                <a:cubicBezTo>
                  <a:pt x="5507819" y="2751072"/>
                  <a:pt x="5507819" y="2746466"/>
                  <a:pt x="5507819" y="2746466"/>
                </a:cubicBezTo>
                <a:cubicBezTo>
                  <a:pt x="5503214" y="2723438"/>
                  <a:pt x="5503214" y="2723438"/>
                  <a:pt x="5503214" y="2723438"/>
                </a:cubicBezTo>
                <a:cubicBezTo>
                  <a:pt x="5503214" y="2723438"/>
                  <a:pt x="5507819" y="2723438"/>
                  <a:pt x="5507819" y="2723438"/>
                </a:cubicBezTo>
                <a:cubicBezTo>
                  <a:pt x="5507819" y="2728045"/>
                  <a:pt x="5507819" y="2732649"/>
                  <a:pt x="5507819" y="2732649"/>
                </a:cubicBezTo>
                <a:cubicBezTo>
                  <a:pt x="5507819" y="2737255"/>
                  <a:pt x="5507819" y="2737255"/>
                  <a:pt x="5507819" y="2737255"/>
                </a:cubicBezTo>
                <a:cubicBezTo>
                  <a:pt x="5507819" y="2741860"/>
                  <a:pt x="5512425" y="2746465"/>
                  <a:pt x="5512425" y="2751072"/>
                </a:cubicBezTo>
                <a:cubicBezTo>
                  <a:pt x="5512425" y="2755677"/>
                  <a:pt x="5512425" y="2760283"/>
                  <a:pt x="5512425" y="2769494"/>
                </a:cubicBezTo>
                <a:cubicBezTo>
                  <a:pt x="5512425" y="2764889"/>
                  <a:pt x="5507818" y="2764888"/>
                  <a:pt x="5507818" y="2764888"/>
                </a:cubicBezTo>
                <a:cubicBezTo>
                  <a:pt x="5507818" y="2764888"/>
                  <a:pt x="5507819" y="2769495"/>
                  <a:pt x="5507819" y="2774100"/>
                </a:cubicBezTo>
                <a:cubicBezTo>
                  <a:pt x="5507819" y="2774100"/>
                  <a:pt x="5507818" y="2778706"/>
                  <a:pt x="5507819" y="2783312"/>
                </a:cubicBezTo>
                <a:cubicBezTo>
                  <a:pt x="5512425" y="2787918"/>
                  <a:pt x="5512425" y="2792523"/>
                  <a:pt x="5512425" y="2797130"/>
                </a:cubicBezTo>
                <a:cubicBezTo>
                  <a:pt x="5512425" y="2801735"/>
                  <a:pt x="5512425" y="2801735"/>
                  <a:pt x="5512425" y="2806339"/>
                </a:cubicBezTo>
                <a:cubicBezTo>
                  <a:pt x="5517031" y="2810946"/>
                  <a:pt x="5517031" y="2810946"/>
                  <a:pt x="5517031" y="2810946"/>
                </a:cubicBezTo>
                <a:cubicBezTo>
                  <a:pt x="5517031" y="2815552"/>
                  <a:pt x="5521637" y="2820157"/>
                  <a:pt x="5521637" y="2824763"/>
                </a:cubicBezTo>
                <a:cubicBezTo>
                  <a:pt x="5521637" y="2829368"/>
                  <a:pt x="5521637" y="2833975"/>
                  <a:pt x="5521637" y="2833975"/>
                </a:cubicBezTo>
                <a:cubicBezTo>
                  <a:pt x="5517031" y="2833975"/>
                  <a:pt x="5517031" y="2833975"/>
                  <a:pt x="5517031" y="2838580"/>
                </a:cubicBezTo>
                <a:cubicBezTo>
                  <a:pt x="5517031" y="2838580"/>
                  <a:pt x="5517031" y="2843186"/>
                  <a:pt x="5521637" y="2843185"/>
                </a:cubicBezTo>
                <a:cubicBezTo>
                  <a:pt x="5521637" y="2843185"/>
                  <a:pt x="5521636" y="2847792"/>
                  <a:pt x="5517031" y="2852397"/>
                </a:cubicBezTo>
                <a:cubicBezTo>
                  <a:pt x="5521637" y="2861609"/>
                  <a:pt x="5521637" y="2861609"/>
                  <a:pt x="5521637" y="2861609"/>
                </a:cubicBezTo>
                <a:cubicBezTo>
                  <a:pt x="5521637" y="2861609"/>
                  <a:pt x="5521637" y="2857003"/>
                  <a:pt x="5526242" y="2857003"/>
                </a:cubicBezTo>
                <a:cubicBezTo>
                  <a:pt x="5526242" y="2861609"/>
                  <a:pt x="5526242" y="2866214"/>
                  <a:pt x="5526242" y="2870820"/>
                </a:cubicBezTo>
                <a:cubicBezTo>
                  <a:pt x="5526241" y="2875426"/>
                  <a:pt x="5526241" y="2875426"/>
                  <a:pt x="5526241" y="2875426"/>
                </a:cubicBezTo>
                <a:cubicBezTo>
                  <a:pt x="5530848" y="2884637"/>
                  <a:pt x="5530848" y="2889242"/>
                  <a:pt x="5530848" y="2893848"/>
                </a:cubicBezTo>
                <a:cubicBezTo>
                  <a:pt x="5530848" y="2903059"/>
                  <a:pt x="5530848" y="2907666"/>
                  <a:pt x="5530848" y="2912271"/>
                </a:cubicBezTo>
                <a:cubicBezTo>
                  <a:pt x="5530848" y="2916877"/>
                  <a:pt x="5530848" y="2916877"/>
                  <a:pt x="5530848" y="2926088"/>
                </a:cubicBezTo>
                <a:cubicBezTo>
                  <a:pt x="5526242" y="2930694"/>
                  <a:pt x="5530848" y="2944511"/>
                  <a:pt x="5530848" y="2953722"/>
                </a:cubicBezTo>
                <a:cubicBezTo>
                  <a:pt x="5530847" y="2958328"/>
                  <a:pt x="5526242" y="2962933"/>
                  <a:pt x="5526242" y="2967540"/>
                </a:cubicBezTo>
                <a:cubicBezTo>
                  <a:pt x="5526242" y="2967540"/>
                  <a:pt x="5521637" y="2962934"/>
                  <a:pt x="5521637" y="2962934"/>
                </a:cubicBezTo>
                <a:cubicBezTo>
                  <a:pt x="5521637" y="2958328"/>
                  <a:pt x="5517030" y="2958328"/>
                  <a:pt x="5517030" y="2958328"/>
                </a:cubicBezTo>
                <a:cubicBezTo>
                  <a:pt x="5517030" y="2958328"/>
                  <a:pt x="5517030" y="2958328"/>
                  <a:pt x="5517031" y="2962934"/>
                </a:cubicBezTo>
                <a:cubicBezTo>
                  <a:pt x="5517031" y="2967539"/>
                  <a:pt x="5517031" y="2967539"/>
                  <a:pt x="5517031" y="2967539"/>
                </a:cubicBezTo>
                <a:cubicBezTo>
                  <a:pt x="5517031" y="2972145"/>
                  <a:pt x="5517031" y="2972145"/>
                  <a:pt x="5521637" y="2972145"/>
                </a:cubicBezTo>
                <a:cubicBezTo>
                  <a:pt x="5521637" y="2972145"/>
                  <a:pt x="5526242" y="2976750"/>
                  <a:pt x="5526242" y="2976750"/>
                </a:cubicBezTo>
                <a:cubicBezTo>
                  <a:pt x="5530848" y="2976751"/>
                  <a:pt x="5530848" y="2976751"/>
                  <a:pt x="5530848" y="2976751"/>
                </a:cubicBezTo>
                <a:cubicBezTo>
                  <a:pt x="5530848" y="2972145"/>
                  <a:pt x="5535454" y="2962934"/>
                  <a:pt x="5535454" y="2953722"/>
                </a:cubicBezTo>
                <a:cubicBezTo>
                  <a:pt x="5535453" y="2949117"/>
                  <a:pt x="5535453" y="2949117"/>
                  <a:pt x="5535453" y="2949117"/>
                </a:cubicBezTo>
                <a:cubicBezTo>
                  <a:pt x="5535454" y="2944511"/>
                  <a:pt x="5530848" y="2935300"/>
                  <a:pt x="5535454" y="2930694"/>
                </a:cubicBezTo>
                <a:cubicBezTo>
                  <a:pt x="5535454" y="2926088"/>
                  <a:pt x="5535454" y="2926088"/>
                  <a:pt x="5535454" y="2921483"/>
                </a:cubicBezTo>
                <a:cubicBezTo>
                  <a:pt x="5540059" y="2926088"/>
                  <a:pt x="5540059" y="2935299"/>
                  <a:pt x="5540059" y="2944510"/>
                </a:cubicBezTo>
                <a:cubicBezTo>
                  <a:pt x="5540059" y="2953722"/>
                  <a:pt x="5540059" y="2962934"/>
                  <a:pt x="5544665" y="2972145"/>
                </a:cubicBezTo>
                <a:cubicBezTo>
                  <a:pt x="5544665" y="2976750"/>
                  <a:pt x="5540059" y="2976751"/>
                  <a:pt x="5540059" y="2981357"/>
                </a:cubicBezTo>
                <a:cubicBezTo>
                  <a:pt x="5540059" y="2990568"/>
                  <a:pt x="5540059" y="2990568"/>
                  <a:pt x="5540059" y="2990568"/>
                </a:cubicBezTo>
                <a:cubicBezTo>
                  <a:pt x="5540059" y="2999778"/>
                  <a:pt x="5540059" y="3004385"/>
                  <a:pt x="5540058" y="3013596"/>
                </a:cubicBezTo>
                <a:cubicBezTo>
                  <a:pt x="5535454" y="3008990"/>
                  <a:pt x="5535454" y="3008990"/>
                  <a:pt x="5535454" y="3008990"/>
                </a:cubicBezTo>
                <a:cubicBezTo>
                  <a:pt x="5535454" y="3004385"/>
                  <a:pt x="5535454" y="3004385"/>
                  <a:pt x="5530848" y="3008991"/>
                </a:cubicBezTo>
                <a:cubicBezTo>
                  <a:pt x="5530848" y="3008991"/>
                  <a:pt x="5530848" y="3008991"/>
                  <a:pt x="5530848" y="3013596"/>
                </a:cubicBezTo>
                <a:cubicBezTo>
                  <a:pt x="5530848" y="3013596"/>
                  <a:pt x="5530848" y="3018201"/>
                  <a:pt x="5530848" y="3018201"/>
                </a:cubicBezTo>
                <a:cubicBezTo>
                  <a:pt x="5535454" y="3022807"/>
                  <a:pt x="5535454" y="3022807"/>
                  <a:pt x="5535454" y="3022807"/>
                </a:cubicBezTo>
                <a:cubicBezTo>
                  <a:pt x="5535454" y="3022807"/>
                  <a:pt x="5535454" y="3027414"/>
                  <a:pt x="5535454" y="3027414"/>
                </a:cubicBezTo>
                <a:cubicBezTo>
                  <a:pt x="5535454" y="3027414"/>
                  <a:pt x="5535454" y="3027414"/>
                  <a:pt x="5535454" y="3032019"/>
                </a:cubicBezTo>
                <a:cubicBezTo>
                  <a:pt x="5535454" y="3036624"/>
                  <a:pt x="5540059" y="3045836"/>
                  <a:pt x="5540059" y="3050441"/>
                </a:cubicBezTo>
                <a:cubicBezTo>
                  <a:pt x="5540059" y="3064258"/>
                  <a:pt x="5544665" y="3068864"/>
                  <a:pt x="5540059" y="3073471"/>
                </a:cubicBezTo>
                <a:cubicBezTo>
                  <a:pt x="5535454" y="3073470"/>
                  <a:pt x="5535454" y="3078076"/>
                  <a:pt x="5535454" y="3078076"/>
                </a:cubicBezTo>
                <a:cubicBezTo>
                  <a:pt x="5535454" y="3078076"/>
                  <a:pt x="5530847" y="3078076"/>
                  <a:pt x="5530847" y="3073471"/>
                </a:cubicBezTo>
                <a:cubicBezTo>
                  <a:pt x="5530848" y="3055047"/>
                  <a:pt x="5530848" y="3036625"/>
                  <a:pt x="5526242" y="3018202"/>
                </a:cubicBezTo>
                <a:cubicBezTo>
                  <a:pt x="5526242" y="3013595"/>
                  <a:pt x="5526242" y="3013595"/>
                  <a:pt x="5526242" y="3013595"/>
                </a:cubicBezTo>
                <a:cubicBezTo>
                  <a:pt x="5521637" y="3013595"/>
                  <a:pt x="5521637" y="3018202"/>
                  <a:pt x="5521637" y="3018202"/>
                </a:cubicBezTo>
                <a:cubicBezTo>
                  <a:pt x="5526242" y="3036625"/>
                  <a:pt x="5526242" y="3055048"/>
                  <a:pt x="5526242" y="3073471"/>
                </a:cubicBezTo>
                <a:cubicBezTo>
                  <a:pt x="5521637" y="3073471"/>
                  <a:pt x="5517031" y="3073470"/>
                  <a:pt x="5512425" y="3082681"/>
                </a:cubicBezTo>
                <a:cubicBezTo>
                  <a:pt x="5512425" y="3105710"/>
                  <a:pt x="5503214" y="3110316"/>
                  <a:pt x="5503214" y="3133345"/>
                </a:cubicBezTo>
                <a:cubicBezTo>
                  <a:pt x="5480185" y="3193219"/>
                  <a:pt x="5470974" y="3266910"/>
                  <a:pt x="5466368" y="3317571"/>
                </a:cubicBezTo>
                <a:cubicBezTo>
                  <a:pt x="5466368" y="3322178"/>
                  <a:pt x="5466368" y="3322178"/>
                  <a:pt x="5466368" y="3322178"/>
                </a:cubicBezTo>
                <a:cubicBezTo>
                  <a:pt x="5466368" y="3322178"/>
                  <a:pt x="5466368" y="3326784"/>
                  <a:pt x="5466368" y="3326784"/>
                </a:cubicBezTo>
                <a:cubicBezTo>
                  <a:pt x="5470974" y="3326784"/>
                  <a:pt x="5470974" y="3326784"/>
                  <a:pt x="5470974" y="3322177"/>
                </a:cubicBezTo>
                <a:cubicBezTo>
                  <a:pt x="5475579" y="3271514"/>
                  <a:pt x="5484791" y="3202429"/>
                  <a:pt x="5507819" y="3142555"/>
                </a:cubicBezTo>
                <a:cubicBezTo>
                  <a:pt x="5507819" y="3147162"/>
                  <a:pt x="5507819" y="3147162"/>
                  <a:pt x="5507819" y="3147162"/>
                </a:cubicBezTo>
                <a:cubicBezTo>
                  <a:pt x="5512425" y="3147161"/>
                  <a:pt x="5512425" y="3142556"/>
                  <a:pt x="5517031" y="3137949"/>
                </a:cubicBezTo>
                <a:cubicBezTo>
                  <a:pt x="5517031" y="3142556"/>
                  <a:pt x="5517031" y="3147162"/>
                  <a:pt x="5517031" y="3151766"/>
                </a:cubicBezTo>
                <a:cubicBezTo>
                  <a:pt x="5517031" y="3151766"/>
                  <a:pt x="5517031" y="3151766"/>
                  <a:pt x="5512425" y="3151767"/>
                </a:cubicBezTo>
                <a:cubicBezTo>
                  <a:pt x="5512425" y="3156373"/>
                  <a:pt x="5512425" y="3156373"/>
                  <a:pt x="5512425" y="3156373"/>
                </a:cubicBezTo>
                <a:cubicBezTo>
                  <a:pt x="5512425" y="3156373"/>
                  <a:pt x="5512425" y="3156373"/>
                  <a:pt x="5512425" y="3160978"/>
                </a:cubicBezTo>
                <a:cubicBezTo>
                  <a:pt x="5512425" y="3160978"/>
                  <a:pt x="5517031" y="3160978"/>
                  <a:pt x="5517031" y="3160978"/>
                </a:cubicBezTo>
                <a:cubicBezTo>
                  <a:pt x="5512424" y="3170189"/>
                  <a:pt x="5512425" y="3179401"/>
                  <a:pt x="5512425" y="3184006"/>
                </a:cubicBezTo>
                <a:cubicBezTo>
                  <a:pt x="5512425" y="3188613"/>
                  <a:pt x="5512425" y="3188613"/>
                  <a:pt x="5512425" y="3193219"/>
                </a:cubicBezTo>
                <a:cubicBezTo>
                  <a:pt x="5512425" y="3197823"/>
                  <a:pt x="5512424" y="3202430"/>
                  <a:pt x="5512425" y="3207036"/>
                </a:cubicBezTo>
                <a:lnTo>
                  <a:pt x="5512425" y="3211640"/>
                </a:lnTo>
                <a:cubicBezTo>
                  <a:pt x="5507818" y="3211641"/>
                  <a:pt x="5507818" y="3211641"/>
                  <a:pt x="5507819" y="3216247"/>
                </a:cubicBezTo>
                <a:cubicBezTo>
                  <a:pt x="5507819" y="3220852"/>
                  <a:pt x="5507819" y="3220852"/>
                  <a:pt x="5507819" y="3225458"/>
                </a:cubicBezTo>
                <a:cubicBezTo>
                  <a:pt x="5507819" y="3225458"/>
                  <a:pt x="5512425" y="3230064"/>
                  <a:pt x="5512425" y="3230064"/>
                </a:cubicBezTo>
                <a:cubicBezTo>
                  <a:pt x="5517031" y="3266909"/>
                  <a:pt x="5517031" y="3303755"/>
                  <a:pt x="5512425" y="3340600"/>
                </a:cubicBezTo>
                <a:cubicBezTo>
                  <a:pt x="5507819" y="3359023"/>
                  <a:pt x="5507819" y="3372841"/>
                  <a:pt x="5503214" y="3391263"/>
                </a:cubicBezTo>
                <a:cubicBezTo>
                  <a:pt x="5503214" y="3391263"/>
                  <a:pt x="5507819" y="3391263"/>
                  <a:pt x="5507819" y="3386658"/>
                </a:cubicBezTo>
                <a:cubicBezTo>
                  <a:pt x="5503214" y="3418897"/>
                  <a:pt x="5503214" y="3446532"/>
                  <a:pt x="5498608" y="3478771"/>
                </a:cubicBezTo>
                <a:cubicBezTo>
                  <a:pt x="5498608" y="3483377"/>
                  <a:pt x="5498608" y="3483377"/>
                  <a:pt x="5503214" y="3483377"/>
                </a:cubicBezTo>
                <a:cubicBezTo>
                  <a:pt x="5503214" y="3492588"/>
                  <a:pt x="5498608" y="3497193"/>
                  <a:pt x="5498608" y="3506406"/>
                </a:cubicBezTo>
                <a:cubicBezTo>
                  <a:pt x="5498608" y="3501800"/>
                  <a:pt x="5494002" y="3506406"/>
                  <a:pt x="5494002" y="3511011"/>
                </a:cubicBezTo>
                <a:cubicBezTo>
                  <a:pt x="5498608" y="3511010"/>
                  <a:pt x="5498608" y="3515617"/>
                  <a:pt x="5498608" y="3520223"/>
                </a:cubicBezTo>
                <a:cubicBezTo>
                  <a:pt x="5498608" y="3529434"/>
                  <a:pt x="5494001" y="3538645"/>
                  <a:pt x="5494002" y="3547856"/>
                </a:cubicBezTo>
                <a:cubicBezTo>
                  <a:pt x="5494002" y="3547856"/>
                  <a:pt x="5494001" y="3552463"/>
                  <a:pt x="5494001" y="3552463"/>
                </a:cubicBezTo>
                <a:cubicBezTo>
                  <a:pt x="5494002" y="3557068"/>
                  <a:pt x="5489397" y="3561674"/>
                  <a:pt x="5489397" y="3566280"/>
                </a:cubicBezTo>
                <a:cubicBezTo>
                  <a:pt x="5489397" y="3570884"/>
                  <a:pt x="5489397" y="3570884"/>
                  <a:pt x="5489397" y="3570884"/>
                </a:cubicBezTo>
                <a:cubicBezTo>
                  <a:pt x="5489397" y="3570884"/>
                  <a:pt x="5489397" y="3575491"/>
                  <a:pt x="5489397" y="3575491"/>
                </a:cubicBezTo>
                <a:cubicBezTo>
                  <a:pt x="5484791" y="3603125"/>
                  <a:pt x="5475579" y="3630759"/>
                  <a:pt x="5470974" y="3653788"/>
                </a:cubicBezTo>
                <a:cubicBezTo>
                  <a:pt x="5470974" y="3653788"/>
                  <a:pt x="5475579" y="3662998"/>
                  <a:pt x="5470974" y="3667605"/>
                </a:cubicBezTo>
                <a:cubicBezTo>
                  <a:pt x="5470974" y="3667605"/>
                  <a:pt x="5470975" y="3672211"/>
                  <a:pt x="5470975" y="3672211"/>
                </a:cubicBezTo>
                <a:cubicBezTo>
                  <a:pt x="5470974" y="3667605"/>
                  <a:pt x="5470974" y="3681422"/>
                  <a:pt x="5470975" y="3690633"/>
                </a:cubicBezTo>
                <a:cubicBezTo>
                  <a:pt x="5466368" y="3709055"/>
                  <a:pt x="5457157" y="3727478"/>
                  <a:pt x="5452551" y="3741296"/>
                </a:cubicBezTo>
                <a:cubicBezTo>
                  <a:pt x="5429522" y="3819593"/>
                  <a:pt x="5411099" y="3879467"/>
                  <a:pt x="5392676" y="3934735"/>
                </a:cubicBezTo>
                <a:cubicBezTo>
                  <a:pt x="5392676" y="3939341"/>
                  <a:pt x="5392676" y="3939341"/>
                  <a:pt x="5392676" y="3939341"/>
                </a:cubicBezTo>
                <a:cubicBezTo>
                  <a:pt x="5388071" y="3943946"/>
                  <a:pt x="5388071" y="3943946"/>
                  <a:pt x="5388071" y="3943946"/>
                </a:cubicBezTo>
                <a:cubicBezTo>
                  <a:pt x="5376556" y="3964672"/>
                  <a:pt x="5365042" y="3984246"/>
                  <a:pt x="5353528" y="4004971"/>
                </a:cubicBezTo>
                <a:lnTo>
                  <a:pt x="5322699" y="4065600"/>
                </a:lnTo>
                <a:lnTo>
                  <a:pt x="5323231" y="4064270"/>
                </a:lnTo>
                <a:cubicBezTo>
                  <a:pt x="5325318" y="4058513"/>
                  <a:pt x="5327045" y="4053332"/>
                  <a:pt x="5328196" y="4049877"/>
                </a:cubicBezTo>
                <a:cubicBezTo>
                  <a:pt x="5328196" y="4045272"/>
                  <a:pt x="5332802" y="4040666"/>
                  <a:pt x="5332802" y="4040666"/>
                </a:cubicBezTo>
                <a:cubicBezTo>
                  <a:pt x="5342013" y="4022243"/>
                  <a:pt x="5351225" y="4013032"/>
                  <a:pt x="5346620" y="4008426"/>
                </a:cubicBezTo>
                <a:cubicBezTo>
                  <a:pt x="5355831" y="4003820"/>
                  <a:pt x="5365042" y="3976186"/>
                  <a:pt x="5369648" y="3953158"/>
                </a:cubicBezTo>
                <a:cubicBezTo>
                  <a:pt x="5369648" y="3948552"/>
                  <a:pt x="5369648" y="3943945"/>
                  <a:pt x="5374253" y="3943946"/>
                </a:cubicBezTo>
                <a:cubicBezTo>
                  <a:pt x="5374253" y="3943946"/>
                  <a:pt x="5378859" y="3939340"/>
                  <a:pt x="5378859" y="3934735"/>
                </a:cubicBezTo>
                <a:cubicBezTo>
                  <a:pt x="5378859" y="3930129"/>
                  <a:pt x="5378859" y="3925523"/>
                  <a:pt x="5374253" y="3930129"/>
                </a:cubicBezTo>
                <a:cubicBezTo>
                  <a:pt x="5369649" y="3930129"/>
                  <a:pt x="5365042" y="3939341"/>
                  <a:pt x="5360436" y="3948552"/>
                </a:cubicBezTo>
                <a:cubicBezTo>
                  <a:pt x="5360436" y="3953158"/>
                  <a:pt x="5360436" y="3953158"/>
                  <a:pt x="5360436" y="3953158"/>
                </a:cubicBezTo>
                <a:cubicBezTo>
                  <a:pt x="5342013" y="3990003"/>
                  <a:pt x="5332802" y="4003820"/>
                  <a:pt x="5323590" y="4036059"/>
                </a:cubicBezTo>
                <a:cubicBezTo>
                  <a:pt x="5323590" y="4036059"/>
                  <a:pt x="5323590" y="4040666"/>
                  <a:pt x="5323590" y="4040666"/>
                </a:cubicBezTo>
                <a:cubicBezTo>
                  <a:pt x="5318986" y="4045272"/>
                  <a:pt x="5309773" y="4059089"/>
                  <a:pt x="5305168" y="4063693"/>
                </a:cubicBezTo>
                <a:cubicBezTo>
                  <a:pt x="5309774" y="4072906"/>
                  <a:pt x="5300562" y="4072906"/>
                  <a:pt x="5291350" y="4091328"/>
                </a:cubicBezTo>
                <a:cubicBezTo>
                  <a:pt x="5284442" y="4107448"/>
                  <a:pt x="5276382" y="4127023"/>
                  <a:pt x="5266595" y="4146597"/>
                </a:cubicBezTo>
                <a:lnTo>
                  <a:pt x="5237163" y="4192915"/>
                </a:lnTo>
                <a:lnTo>
                  <a:pt x="5236082" y="4188048"/>
                </a:lnTo>
                <a:cubicBezTo>
                  <a:pt x="5199236" y="4261739"/>
                  <a:pt x="5157785" y="4326218"/>
                  <a:pt x="5107121" y="4399910"/>
                </a:cubicBezTo>
                <a:cubicBezTo>
                  <a:pt x="5107121" y="4399910"/>
                  <a:pt x="5102517" y="4399910"/>
                  <a:pt x="5102517" y="4399910"/>
                </a:cubicBezTo>
                <a:cubicBezTo>
                  <a:pt x="5102516" y="4404516"/>
                  <a:pt x="5102516" y="4404516"/>
                  <a:pt x="5102516" y="4404516"/>
                </a:cubicBezTo>
                <a:cubicBezTo>
                  <a:pt x="5102516" y="4404516"/>
                  <a:pt x="5102516" y="4404516"/>
                  <a:pt x="5102516" y="4409121"/>
                </a:cubicBezTo>
                <a:cubicBezTo>
                  <a:pt x="5097910" y="4413727"/>
                  <a:pt x="5088699" y="4418333"/>
                  <a:pt x="5084093" y="4422938"/>
                </a:cubicBezTo>
                <a:cubicBezTo>
                  <a:pt x="5093304" y="4436756"/>
                  <a:pt x="5061064" y="4464390"/>
                  <a:pt x="5047247" y="4487417"/>
                </a:cubicBezTo>
                <a:cubicBezTo>
                  <a:pt x="5042642" y="4482811"/>
                  <a:pt x="5051853" y="4473601"/>
                  <a:pt x="5047248" y="4473601"/>
                </a:cubicBezTo>
                <a:cubicBezTo>
                  <a:pt x="5024218" y="4496630"/>
                  <a:pt x="5056460" y="4478207"/>
                  <a:pt x="5033430" y="4505841"/>
                </a:cubicBezTo>
                <a:cubicBezTo>
                  <a:pt x="5028824" y="4505841"/>
                  <a:pt x="5033430" y="4501235"/>
                  <a:pt x="5028824" y="4501235"/>
                </a:cubicBezTo>
                <a:cubicBezTo>
                  <a:pt x="5010401" y="4533475"/>
                  <a:pt x="4982767" y="4556504"/>
                  <a:pt x="4973555" y="4579532"/>
                </a:cubicBezTo>
                <a:cubicBezTo>
                  <a:pt x="4973555" y="4579532"/>
                  <a:pt x="4978161" y="4570321"/>
                  <a:pt x="4968950" y="4579532"/>
                </a:cubicBezTo>
                <a:cubicBezTo>
                  <a:pt x="4964344" y="4602561"/>
                  <a:pt x="4936711" y="4616378"/>
                  <a:pt x="4918287" y="4634799"/>
                </a:cubicBezTo>
                <a:cubicBezTo>
                  <a:pt x="4904470" y="4662435"/>
                  <a:pt x="4881441" y="4685463"/>
                  <a:pt x="4858413" y="4703885"/>
                </a:cubicBezTo>
                <a:cubicBezTo>
                  <a:pt x="4846898" y="4713097"/>
                  <a:pt x="4835384" y="4722309"/>
                  <a:pt x="4823294" y="4733247"/>
                </a:cubicBezTo>
                <a:lnTo>
                  <a:pt x="4789327" y="4768227"/>
                </a:lnTo>
                <a:lnTo>
                  <a:pt x="4789327" y="4763760"/>
                </a:lnTo>
                <a:cubicBezTo>
                  <a:pt x="4784721" y="4763759"/>
                  <a:pt x="4784721" y="4763759"/>
                  <a:pt x="4784721" y="4768366"/>
                </a:cubicBezTo>
                <a:cubicBezTo>
                  <a:pt x="4780115" y="4777577"/>
                  <a:pt x="4780115" y="4777577"/>
                  <a:pt x="4780115" y="4777577"/>
                </a:cubicBezTo>
                <a:cubicBezTo>
                  <a:pt x="4780115" y="4772970"/>
                  <a:pt x="4780115" y="4772970"/>
                  <a:pt x="4780115" y="4772970"/>
                </a:cubicBezTo>
                <a:cubicBezTo>
                  <a:pt x="4770904" y="4777577"/>
                  <a:pt x="4761692" y="4786788"/>
                  <a:pt x="4752481" y="4800605"/>
                </a:cubicBezTo>
                <a:cubicBezTo>
                  <a:pt x="4752481" y="4800605"/>
                  <a:pt x="4752481" y="4805211"/>
                  <a:pt x="4752481" y="4805211"/>
                </a:cubicBezTo>
                <a:cubicBezTo>
                  <a:pt x="4752482" y="4809817"/>
                  <a:pt x="4747875" y="4809817"/>
                  <a:pt x="4747875" y="4814422"/>
                </a:cubicBezTo>
                <a:cubicBezTo>
                  <a:pt x="4747875" y="4809817"/>
                  <a:pt x="4752481" y="4805211"/>
                  <a:pt x="4747875" y="4805211"/>
                </a:cubicBezTo>
                <a:cubicBezTo>
                  <a:pt x="4743269" y="4809817"/>
                  <a:pt x="4738664" y="4814422"/>
                  <a:pt x="4734058" y="4819028"/>
                </a:cubicBezTo>
                <a:cubicBezTo>
                  <a:pt x="4734058" y="4814421"/>
                  <a:pt x="4734058" y="4814421"/>
                  <a:pt x="4734058" y="4814421"/>
                </a:cubicBezTo>
                <a:cubicBezTo>
                  <a:pt x="4734058" y="4814421"/>
                  <a:pt x="4734058" y="4814421"/>
                  <a:pt x="4734058" y="4809817"/>
                </a:cubicBezTo>
                <a:cubicBezTo>
                  <a:pt x="4734058" y="4809817"/>
                  <a:pt x="4734058" y="4809817"/>
                  <a:pt x="4729452" y="4809817"/>
                </a:cubicBezTo>
                <a:cubicBezTo>
                  <a:pt x="4729452" y="4814422"/>
                  <a:pt x="4729452" y="4819028"/>
                  <a:pt x="4729452" y="4819028"/>
                </a:cubicBezTo>
                <a:cubicBezTo>
                  <a:pt x="4729452" y="4819028"/>
                  <a:pt x="4729452" y="4819028"/>
                  <a:pt x="4729453" y="4823634"/>
                </a:cubicBezTo>
                <a:cubicBezTo>
                  <a:pt x="4729453" y="4823634"/>
                  <a:pt x="4724847" y="4828240"/>
                  <a:pt x="4724847" y="4828240"/>
                </a:cubicBezTo>
                <a:cubicBezTo>
                  <a:pt x="4724847" y="4828240"/>
                  <a:pt x="4720241" y="4828240"/>
                  <a:pt x="4720241" y="4828240"/>
                </a:cubicBezTo>
                <a:cubicBezTo>
                  <a:pt x="4720241" y="4828240"/>
                  <a:pt x="4715635" y="4828240"/>
                  <a:pt x="4715635" y="4828240"/>
                </a:cubicBezTo>
                <a:cubicBezTo>
                  <a:pt x="4715635" y="4832845"/>
                  <a:pt x="4715635" y="4832845"/>
                  <a:pt x="4715635" y="4832845"/>
                </a:cubicBezTo>
                <a:cubicBezTo>
                  <a:pt x="4715635" y="4837451"/>
                  <a:pt x="4715635" y="4837451"/>
                  <a:pt x="4715635" y="4837451"/>
                </a:cubicBezTo>
                <a:cubicBezTo>
                  <a:pt x="4711029" y="4842057"/>
                  <a:pt x="4706424" y="4846661"/>
                  <a:pt x="4701818" y="4846662"/>
                </a:cubicBezTo>
                <a:cubicBezTo>
                  <a:pt x="4701818" y="4846662"/>
                  <a:pt x="4701818" y="4846662"/>
                  <a:pt x="4701819" y="4842057"/>
                </a:cubicBezTo>
                <a:cubicBezTo>
                  <a:pt x="4701819" y="4842057"/>
                  <a:pt x="4697212" y="4846662"/>
                  <a:pt x="4697212" y="4846662"/>
                </a:cubicBezTo>
                <a:cubicBezTo>
                  <a:pt x="4692606" y="4851268"/>
                  <a:pt x="4692606" y="4851268"/>
                  <a:pt x="4692606" y="4851268"/>
                </a:cubicBezTo>
                <a:cubicBezTo>
                  <a:pt x="4692606" y="4851268"/>
                  <a:pt x="4688001" y="4855874"/>
                  <a:pt x="4688001" y="4860479"/>
                </a:cubicBezTo>
                <a:cubicBezTo>
                  <a:pt x="4688001" y="4855874"/>
                  <a:pt x="4688001" y="4855874"/>
                  <a:pt x="4688001" y="4855874"/>
                </a:cubicBezTo>
                <a:cubicBezTo>
                  <a:pt x="4683395" y="4855874"/>
                  <a:pt x="4678789" y="4860479"/>
                  <a:pt x="4669578" y="4865085"/>
                </a:cubicBezTo>
                <a:cubicBezTo>
                  <a:pt x="4674183" y="4855874"/>
                  <a:pt x="4664972" y="4865084"/>
                  <a:pt x="4669578" y="4855874"/>
                </a:cubicBezTo>
                <a:cubicBezTo>
                  <a:pt x="4651155" y="4869691"/>
                  <a:pt x="4651155" y="4869691"/>
                  <a:pt x="4651155" y="4869691"/>
                </a:cubicBezTo>
                <a:cubicBezTo>
                  <a:pt x="4651155" y="4869691"/>
                  <a:pt x="4651155" y="4865085"/>
                  <a:pt x="4651155" y="4865085"/>
                </a:cubicBezTo>
                <a:cubicBezTo>
                  <a:pt x="4655761" y="4860479"/>
                  <a:pt x="4655761" y="4860479"/>
                  <a:pt x="4655761" y="4860479"/>
                </a:cubicBezTo>
                <a:cubicBezTo>
                  <a:pt x="4655761" y="4860479"/>
                  <a:pt x="4660366" y="4860478"/>
                  <a:pt x="4655761" y="4855874"/>
                </a:cubicBezTo>
                <a:cubicBezTo>
                  <a:pt x="4655761" y="4855874"/>
                  <a:pt x="4655761" y="4855874"/>
                  <a:pt x="4651155" y="4860479"/>
                </a:cubicBezTo>
                <a:cubicBezTo>
                  <a:pt x="4646549" y="4865085"/>
                  <a:pt x="4646549" y="4865085"/>
                  <a:pt x="4646549" y="4865085"/>
                </a:cubicBezTo>
                <a:cubicBezTo>
                  <a:pt x="4646549" y="4869691"/>
                  <a:pt x="4641944" y="4869691"/>
                  <a:pt x="4641943" y="4874296"/>
                </a:cubicBezTo>
                <a:cubicBezTo>
                  <a:pt x="4641943" y="4874296"/>
                  <a:pt x="4646549" y="4878902"/>
                  <a:pt x="4651155" y="4874296"/>
                </a:cubicBezTo>
                <a:cubicBezTo>
                  <a:pt x="4646549" y="4878902"/>
                  <a:pt x="4646549" y="4878902"/>
                  <a:pt x="4646549" y="4878902"/>
                </a:cubicBezTo>
                <a:cubicBezTo>
                  <a:pt x="4632732" y="4897325"/>
                  <a:pt x="4628126" y="4892719"/>
                  <a:pt x="4623520" y="4906536"/>
                </a:cubicBezTo>
                <a:cubicBezTo>
                  <a:pt x="4632732" y="4897325"/>
                  <a:pt x="4637338" y="4901931"/>
                  <a:pt x="4641943" y="4901931"/>
                </a:cubicBezTo>
                <a:cubicBezTo>
                  <a:pt x="4637338" y="4906536"/>
                  <a:pt x="4628126" y="4911142"/>
                  <a:pt x="4623520" y="4915748"/>
                </a:cubicBezTo>
                <a:cubicBezTo>
                  <a:pt x="4618916" y="4920353"/>
                  <a:pt x="4614310" y="4924959"/>
                  <a:pt x="4609703" y="4929565"/>
                </a:cubicBezTo>
                <a:cubicBezTo>
                  <a:pt x="4605098" y="4929565"/>
                  <a:pt x="4600492" y="4934170"/>
                  <a:pt x="4600492" y="4934170"/>
                </a:cubicBezTo>
                <a:cubicBezTo>
                  <a:pt x="4595886" y="4934170"/>
                  <a:pt x="4600492" y="4929565"/>
                  <a:pt x="4600493" y="4924959"/>
                </a:cubicBezTo>
                <a:cubicBezTo>
                  <a:pt x="4582069" y="4943381"/>
                  <a:pt x="4582069" y="4943381"/>
                  <a:pt x="4582069" y="4943381"/>
                </a:cubicBezTo>
                <a:cubicBezTo>
                  <a:pt x="4577464" y="4938776"/>
                  <a:pt x="4577464" y="4938776"/>
                  <a:pt x="4577464" y="4938776"/>
                </a:cubicBezTo>
                <a:cubicBezTo>
                  <a:pt x="4577464" y="4938776"/>
                  <a:pt x="4577463" y="4934170"/>
                  <a:pt x="4582069" y="4934170"/>
                </a:cubicBezTo>
                <a:cubicBezTo>
                  <a:pt x="4582069" y="4929564"/>
                  <a:pt x="4582069" y="4929564"/>
                  <a:pt x="4582069" y="4929564"/>
                </a:cubicBezTo>
                <a:cubicBezTo>
                  <a:pt x="4582069" y="4929564"/>
                  <a:pt x="4582069" y="4929564"/>
                  <a:pt x="4577463" y="4929565"/>
                </a:cubicBezTo>
                <a:cubicBezTo>
                  <a:pt x="4572858" y="4929565"/>
                  <a:pt x="4572858" y="4934170"/>
                  <a:pt x="4572858" y="4934170"/>
                </a:cubicBezTo>
                <a:cubicBezTo>
                  <a:pt x="4572858" y="4938776"/>
                  <a:pt x="4572858" y="4938776"/>
                  <a:pt x="4572858" y="4938776"/>
                </a:cubicBezTo>
                <a:cubicBezTo>
                  <a:pt x="4572858" y="4938776"/>
                  <a:pt x="4568252" y="4938776"/>
                  <a:pt x="4568252" y="4943382"/>
                </a:cubicBezTo>
                <a:cubicBezTo>
                  <a:pt x="4568252" y="4943382"/>
                  <a:pt x="4568252" y="4943382"/>
                  <a:pt x="4563646" y="4947988"/>
                </a:cubicBezTo>
                <a:cubicBezTo>
                  <a:pt x="4563646" y="4947988"/>
                  <a:pt x="4563646" y="4947988"/>
                  <a:pt x="4559040" y="4947988"/>
                </a:cubicBezTo>
                <a:cubicBezTo>
                  <a:pt x="4559040" y="4947988"/>
                  <a:pt x="4559040" y="4952593"/>
                  <a:pt x="4559040" y="4952593"/>
                </a:cubicBezTo>
                <a:cubicBezTo>
                  <a:pt x="4554435" y="4952593"/>
                  <a:pt x="4554435" y="4952593"/>
                  <a:pt x="4554435" y="4952593"/>
                </a:cubicBezTo>
                <a:cubicBezTo>
                  <a:pt x="4554434" y="4947988"/>
                  <a:pt x="4554434" y="4947988"/>
                  <a:pt x="4554434" y="4947988"/>
                </a:cubicBezTo>
                <a:cubicBezTo>
                  <a:pt x="4559040" y="4938776"/>
                  <a:pt x="4559040" y="4938776"/>
                  <a:pt x="4559040" y="4938776"/>
                </a:cubicBezTo>
                <a:cubicBezTo>
                  <a:pt x="4563646" y="4934170"/>
                  <a:pt x="4568253" y="4934170"/>
                  <a:pt x="4568252" y="4929565"/>
                </a:cubicBezTo>
                <a:cubicBezTo>
                  <a:pt x="4568252" y="4929565"/>
                  <a:pt x="4568252" y="4929565"/>
                  <a:pt x="4563646" y="4929564"/>
                </a:cubicBezTo>
                <a:cubicBezTo>
                  <a:pt x="4559040" y="4929565"/>
                  <a:pt x="4559040" y="4934170"/>
                  <a:pt x="4559040" y="4934170"/>
                </a:cubicBezTo>
                <a:cubicBezTo>
                  <a:pt x="4549829" y="4938776"/>
                  <a:pt x="4549829" y="4943382"/>
                  <a:pt x="4545223" y="4947988"/>
                </a:cubicBezTo>
                <a:cubicBezTo>
                  <a:pt x="4545223" y="4952593"/>
                  <a:pt x="4545223" y="4952593"/>
                  <a:pt x="4545223" y="4952593"/>
                </a:cubicBezTo>
                <a:cubicBezTo>
                  <a:pt x="4540617" y="4961804"/>
                  <a:pt x="4536012" y="4961805"/>
                  <a:pt x="4536012" y="4966410"/>
                </a:cubicBezTo>
                <a:cubicBezTo>
                  <a:pt x="4517589" y="4980227"/>
                  <a:pt x="4494560" y="4994044"/>
                  <a:pt x="4476137" y="5012467"/>
                </a:cubicBezTo>
                <a:cubicBezTo>
                  <a:pt x="4471532" y="5012467"/>
                  <a:pt x="4471532" y="5012467"/>
                  <a:pt x="4471532" y="5012467"/>
                </a:cubicBezTo>
                <a:cubicBezTo>
                  <a:pt x="4466926" y="5012467"/>
                  <a:pt x="4466926" y="5017073"/>
                  <a:pt x="4466926" y="5017073"/>
                </a:cubicBezTo>
                <a:cubicBezTo>
                  <a:pt x="4462320" y="5017073"/>
                  <a:pt x="4457714" y="5021679"/>
                  <a:pt x="4453109" y="5026283"/>
                </a:cubicBezTo>
                <a:cubicBezTo>
                  <a:pt x="4453109" y="5026283"/>
                  <a:pt x="4453109" y="5026283"/>
                  <a:pt x="4448503" y="5030890"/>
                </a:cubicBezTo>
                <a:cubicBezTo>
                  <a:pt x="4443898" y="5030890"/>
                  <a:pt x="4439291" y="5035496"/>
                  <a:pt x="4434686" y="5040101"/>
                </a:cubicBezTo>
                <a:cubicBezTo>
                  <a:pt x="4430080" y="5040101"/>
                  <a:pt x="4425474" y="5044707"/>
                  <a:pt x="4420869" y="5049313"/>
                </a:cubicBezTo>
                <a:cubicBezTo>
                  <a:pt x="4411657" y="5049313"/>
                  <a:pt x="4397840" y="5067736"/>
                  <a:pt x="4379417" y="5072340"/>
                </a:cubicBezTo>
                <a:cubicBezTo>
                  <a:pt x="4374811" y="5081553"/>
                  <a:pt x="4347177" y="5099975"/>
                  <a:pt x="4333360" y="5113792"/>
                </a:cubicBezTo>
                <a:cubicBezTo>
                  <a:pt x="4333360" y="5113792"/>
                  <a:pt x="4314937" y="5123004"/>
                  <a:pt x="4319543" y="5123004"/>
                </a:cubicBezTo>
                <a:cubicBezTo>
                  <a:pt x="4331057" y="5116095"/>
                  <a:pt x="4331057" y="5119550"/>
                  <a:pt x="4329330" y="5124155"/>
                </a:cubicBezTo>
                <a:lnTo>
                  <a:pt x="4328966" y="5125061"/>
                </a:lnTo>
                <a:lnTo>
                  <a:pt x="4356017" y="5108717"/>
                </a:lnTo>
                <a:lnTo>
                  <a:pt x="4376854" y="5097547"/>
                </a:lnTo>
                <a:lnTo>
                  <a:pt x="4384598" y="5092491"/>
                </a:lnTo>
                <a:cubicBezTo>
                  <a:pt x="4396688" y="5085007"/>
                  <a:pt x="4409354" y="5076947"/>
                  <a:pt x="4407051" y="5072341"/>
                </a:cubicBezTo>
                <a:cubicBezTo>
                  <a:pt x="4388629" y="5086158"/>
                  <a:pt x="4411657" y="5067736"/>
                  <a:pt x="4425474" y="5058524"/>
                </a:cubicBezTo>
                <a:cubicBezTo>
                  <a:pt x="4425474" y="5058524"/>
                  <a:pt x="4425474" y="5058524"/>
                  <a:pt x="4425474" y="5063130"/>
                </a:cubicBezTo>
                <a:cubicBezTo>
                  <a:pt x="4420869" y="5063130"/>
                  <a:pt x="4420869" y="5063130"/>
                  <a:pt x="4420869" y="5063130"/>
                </a:cubicBezTo>
                <a:cubicBezTo>
                  <a:pt x="4416263" y="5067736"/>
                  <a:pt x="4416263" y="5067736"/>
                  <a:pt x="4420869" y="5067736"/>
                </a:cubicBezTo>
                <a:cubicBezTo>
                  <a:pt x="4420869" y="5067736"/>
                  <a:pt x="4420869" y="5067736"/>
                  <a:pt x="4425475" y="5067736"/>
                </a:cubicBezTo>
                <a:cubicBezTo>
                  <a:pt x="4430081" y="5063130"/>
                  <a:pt x="4430081" y="5063130"/>
                  <a:pt x="4430081" y="5063130"/>
                </a:cubicBezTo>
                <a:cubicBezTo>
                  <a:pt x="4434687" y="5058524"/>
                  <a:pt x="4434686" y="5053918"/>
                  <a:pt x="4430080" y="5049313"/>
                </a:cubicBezTo>
                <a:cubicBezTo>
                  <a:pt x="4434686" y="5044707"/>
                  <a:pt x="4439291" y="5040101"/>
                  <a:pt x="4443897" y="5040101"/>
                </a:cubicBezTo>
                <a:cubicBezTo>
                  <a:pt x="4448503" y="5040101"/>
                  <a:pt x="4448503" y="5040101"/>
                  <a:pt x="4453109" y="5040101"/>
                </a:cubicBezTo>
                <a:cubicBezTo>
                  <a:pt x="4453109" y="5040101"/>
                  <a:pt x="4453109" y="5040101"/>
                  <a:pt x="4453109" y="5044707"/>
                </a:cubicBezTo>
                <a:cubicBezTo>
                  <a:pt x="4457715" y="5044707"/>
                  <a:pt x="4457714" y="5040100"/>
                  <a:pt x="4457714" y="5040100"/>
                </a:cubicBezTo>
                <a:cubicBezTo>
                  <a:pt x="4457714" y="5040100"/>
                  <a:pt x="4457714" y="5035496"/>
                  <a:pt x="4457714" y="5035496"/>
                </a:cubicBezTo>
                <a:cubicBezTo>
                  <a:pt x="4457714" y="5030890"/>
                  <a:pt x="4462320" y="5030890"/>
                  <a:pt x="4462320" y="5026284"/>
                </a:cubicBezTo>
                <a:cubicBezTo>
                  <a:pt x="4466926" y="5026284"/>
                  <a:pt x="4471531" y="5021679"/>
                  <a:pt x="4471531" y="5021679"/>
                </a:cubicBezTo>
                <a:cubicBezTo>
                  <a:pt x="4471531" y="5021679"/>
                  <a:pt x="4471531" y="5021679"/>
                  <a:pt x="4476137" y="5021679"/>
                </a:cubicBezTo>
                <a:cubicBezTo>
                  <a:pt x="4476137" y="5017072"/>
                  <a:pt x="4476137" y="5017072"/>
                  <a:pt x="4476137" y="5017072"/>
                </a:cubicBezTo>
                <a:cubicBezTo>
                  <a:pt x="4476137" y="5017072"/>
                  <a:pt x="4480743" y="5017073"/>
                  <a:pt x="4480743" y="5012467"/>
                </a:cubicBezTo>
                <a:cubicBezTo>
                  <a:pt x="4499166" y="4998650"/>
                  <a:pt x="4517589" y="4980227"/>
                  <a:pt x="4540617" y="4971016"/>
                </a:cubicBezTo>
                <a:cubicBezTo>
                  <a:pt x="4545224" y="4966410"/>
                  <a:pt x="4545224" y="4966410"/>
                  <a:pt x="4545224" y="4966410"/>
                </a:cubicBezTo>
                <a:cubicBezTo>
                  <a:pt x="4545224" y="4966410"/>
                  <a:pt x="4545224" y="4961805"/>
                  <a:pt x="4545224" y="4961805"/>
                </a:cubicBezTo>
                <a:cubicBezTo>
                  <a:pt x="4545224" y="4961805"/>
                  <a:pt x="4549829" y="4961805"/>
                  <a:pt x="4549829" y="4961805"/>
                </a:cubicBezTo>
                <a:cubicBezTo>
                  <a:pt x="4549829" y="4961805"/>
                  <a:pt x="4549829" y="4966410"/>
                  <a:pt x="4549829" y="4966410"/>
                </a:cubicBezTo>
                <a:cubicBezTo>
                  <a:pt x="4559040" y="4966410"/>
                  <a:pt x="4563646" y="4961805"/>
                  <a:pt x="4572858" y="4957199"/>
                </a:cubicBezTo>
                <a:cubicBezTo>
                  <a:pt x="4572858" y="4952593"/>
                  <a:pt x="4572858" y="4952593"/>
                  <a:pt x="4572858" y="4952593"/>
                </a:cubicBezTo>
                <a:cubicBezTo>
                  <a:pt x="4586675" y="4957199"/>
                  <a:pt x="4563646" y="4961805"/>
                  <a:pt x="4568252" y="4966410"/>
                </a:cubicBezTo>
                <a:cubicBezTo>
                  <a:pt x="4572859" y="4961805"/>
                  <a:pt x="4591280" y="4952593"/>
                  <a:pt x="4605098" y="4938776"/>
                </a:cubicBezTo>
                <a:cubicBezTo>
                  <a:pt x="4609703" y="4934170"/>
                  <a:pt x="4618915" y="4924959"/>
                  <a:pt x="4628126" y="4920353"/>
                </a:cubicBezTo>
                <a:cubicBezTo>
                  <a:pt x="4632733" y="4915748"/>
                  <a:pt x="4641944" y="4906536"/>
                  <a:pt x="4651155" y="4901931"/>
                </a:cubicBezTo>
                <a:cubicBezTo>
                  <a:pt x="4664972" y="4888114"/>
                  <a:pt x="4678789" y="4883508"/>
                  <a:pt x="4692606" y="4865085"/>
                </a:cubicBezTo>
                <a:cubicBezTo>
                  <a:pt x="4697212" y="4860479"/>
                  <a:pt x="4706424" y="4855874"/>
                  <a:pt x="4706424" y="4855874"/>
                </a:cubicBezTo>
                <a:cubicBezTo>
                  <a:pt x="4711029" y="4851268"/>
                  <a:pt x="4715635" y="4851268"/>
                  <a:pt x="4715635" y="4846662"/>
                </a:cubicBezTo>
                <a:cubicBezTo>
                  <a:pt x="4720241" y="4846662"/>
                  <a:pt x="4720241" y="4846662"/>
                  <a:pt x="4724846" y="4842057"/>
                </a:cubicBezTo>
                <a:cubicBezTo>
                  <a:pt x="4724846" y="4837451"/>
                  <a:pt x="4734058" y="4832845"/>
                  <a:pt x="4738664" y="4828240"/>
                </a:cubicBezTo>
                <a:cubicBezTo>
                  <a:pt x="4738664" y="4832845"/>
                  <a:pt x="4752481" y="4819028"/>
                  <a:pt x="4752481" y="4819028"/>
                </a:cubicBezTo>
                <a:cubicBezTo>
                  <a:pt x="4757086" y="4814422"/>
                  <a:pt x="4761692" y="4809816"/>
                  <a:pt x="4761692" y="4805211"/>
                </a:cubicBezTo>
                <a:cubicBezTo>
                  <a:pt x="4766298" y="4805211"/>
                  <a:pt x="4766298" y="4805211"/>
                  <a:pt x="4766298" y="4805211"/>
                </a:cubicBezTo>
                <a:cubicBezTo>
                  <a:pt x="4812355" y="4772970"/>
                  <a:pt x="4867624" y="4722309"/>
                  <a:pt x="4904470" y="4685463"/>
                </a:cubicBezTo>
                <a:cubicBezTo>
                  <a:pt x="4909075" y="4685463"/>
                  <a:pt x="4909075" y="4685463"/>
                  <a:pt x="4909075" y="4685463"/>
                </a:cubicBezTo>
                <a:cubicBezTo>
                  <a:pt x="4909075" y="4685463"/>
                  <a:pt x="4909075" y="4685463"/>
                  <a:pt x="4913681" y="4685463"/>
                </a:cubicBezTo>
                <a:cubicBezTo>
                  <a:pt x="4909076" y="4690069"/>
                  <a:pt x="4909076" y="4690069"/>
                  <a:pt x="4904470" y="4694674"/>
                </a:cubicBezTo>
                <a:cubicBezTo>
                  <a:pt x="4904470" y="4694674"/>
                  <a:pt x="4899864" y="4699279"/>
                  <a:pt x="4895258" y="4703886"/>
                </a:cubicBezTo>
                <a:cubicBezTo>
                  <a:pt x="4890652" y="4708492"/>
                  <a:pt x="4890652" y="4708492"/>
                  <a:pt x="4886047" y="4713096"/>
                </a:cubicBezTo>
                <a:cubicBezTo>
                  <a:pt x="4886047" y="4713096"/>
                  <a:pt x="4886047" y="4713096"/>
                  <a:pt x="4886047" y="4717703"/>
                </a:cubicBezTo>
                <a:cubicBezTo>
                  <a:pt x="4876835" y="4722309"/>
                  <a:pt x="4872230" y="4731520"/>
                  <a:pt x="4863018" y="4740731"/>
                </a:cubicBezTo>
                <a:cubicBezTo>
                  <a:pt x="4863018" y="4740731"/>
                  <a:pt x="4858412" y="4745337"/>
                  <a:pt x="4863018" y="4745336"/>
                </a:cubicBezTo>
                <a:cubicBezTo>
                  <a:pt x="4863018" y="4749943"/>
                  <a:pt x="4867625" y="4745337"/>
                  <a:pt x="4867625" y="4745337"/>
                </a:cubicBezTo>
                <a:cubicBezTo>
                  <a:pt x="4872231" y="4740731"/>
                  <a:pt x="4872231" y="4740731"/>
                  <a:pt x="4872231" y="4740731"/>
                </a:cubicBezTo>
                <a:cubicBezTo>
                  <a:pt x="4872231" y="4740731"/>
                  <a:pt x="4876835" y="4740731"/>
                  <a:pt x="4876835" y="4736126"/>
                </a:cubicBezTo>
                <a:cubicBezTo>
                  <a:pt x="4881441" y="4731520"/>
                  <a:pt x="4881441" y="4731520"/>
                  <a:pt x="4881441" y="4731520"/>
                </a:cubicBezTo>
                <a:cubicBezTo>
                  <a:pt x="4881442" y="4726914"/>
                  <a:pt x="4886047" y="4726913"/>
                  <a:pt x="4890652" y="4722309"/>
                </a:cubicBezTo>
                <a:cubicBezTo>
                  <a:pt x="4886047" y="4726913"/>
                  <a:pt x="4880865" y="4732383"/>
                  <a:pt x="4875828" y="4737564"/>
                </a:cubicBezTo>
                <a:lnTo>
                  <a:pt x="4863102" y="4749899"/>
                </a:lnTo>
                <a:lnTo>
                  <a:pt x="4863018" y="4749943"/>
                </a:lnTo>
                <a:lnTo>
                  <a:pt x="4863004" y="4749991"/>
                </a:lnTo>
                <a:lnTo>
                  <a:pt x="4861867" y="4751094"/>
                </a:lnTo>
                <a:cubicBezTo>
                  <a:pt x="4853807" y="4758003"/>
                  <a:pt x="4849201" y="4759154"/>
                  <a:pt x="4853808" y="4745337"/>
                </a:cubicBezTo>
                <a:cubicBezTo>
                  <a:pt x="4835384" y="4772971"/>
                  <a:pt x="4826172" y="4777577"/>
                  <a:pt x="4807749" y="4796000"/>
                </a:cubicBezTo>
                <a:cubicBezTo>
                  <a:pt x="4812355" y="4795999"/>
                  <a:pt x="4812355" y="4795999"/>
                  <a:pt x="4812355" y="4795999"/>
                </a:cubicBezTo>
                <a:cubicBezTo>
                  <a:pt x="4798538" y="4809817"/>
                  <a:pt x="4798538" y="4809817"/>
                  <a:pt x="4798538" y="4809817"/>
                </a:cubicBezTo>
                <a:cubicBezTo>
                  <a:pt x="4793932" y="4809817"/>
                  <a:pt x="4793932" y="4809817"/>
                  <a:pt x="4793932" y="4809817"/>
                </a:cubicBezTo>
                <a:cubicBezTo>
                  <a:pt x="4793932" y="4814422"/>
                  <a:pt x="4793932" y="4814422"/>
                  <a:pt x="4793932" y="4814422"/>
                </a:cubicBezTo>
                <a:cubicBezTo>
                  <a:pt x="4789328" y="4814422"/>
                  <a:pt x="4789328" y="4814422"/>
                  <a:pt x="4789328" y="4814422"/>
                </a:cubicBezTo>
                <a:cubicBezTo>
                  <a:pt x="4784722" y="4819028"/>
                  <a:pt x="4784721" y="4823634"/>
                  <a:pt x="4780116" y="4823634"/>
                </a:cubicBezTo>
                <a:cubicBezTo>
                  <a:pt x="4780115" y="4828240"/>
                  <a:pt x="4775509" y="4828240"/>
                  <a:pt x="4775510" y="4832845"/>
                </a:cubicBezTo>
                <a:cubicBezTo>
                  <a:pt x="4770904" y="4832845"/>
                  <a:pt x="4770905" y="4837451"/>
                  <a:pt x="4770905" y="4837451"/>
                </a:cubicBezTo>
                <a:cubicBezTo>
                  <a:pt x="4766298" y="4842057"/>
                  <a:pt x="4761692" y="4846662"/>
                  <a:pt x="4757086" y="4851268"/>
                </a:cubicBezTo>
                <a:cubicBezTo>
                  <a:pt x="4757087" y="4855874"/>
                  <a:pt x="4757087" y="4855874"/>
                  <a:pt x="4757087" y="4855874"/>
                </a:cubicBezTo>
                <a:cubicBezTo>
                  <a:pt x="4757087" y="4855874"/>
                  <a:pt x="4752481" y="4855873"/>
                  <a:pt x="4752481" y="4860479"/>
                </a:cubicBezTo>
                <a:cubicBezTo>
                  <a:pt x="4738664" y="4869691"/>
                  <a:pt x="4724846" y="4883508"/>
                  <a:pt x="4711029" y="4897325"/>
                </a:cubicBezTo>
                <a:cubicBezTo>
                  <a:pt x="4711029" y="4892719"/>
                  <a:pt x="4711029" y="4892719"/>
                  <a:pt x="4706424" y="4892719"/>
                </a:cubicBezTo>
                <a:cubicBezTo>
                  <a:pt x="4711029" y="4888113"/>
                  <a:pt x="4711029" y="4888113"/>
                  <a:pt x="4711029" y="4888113"/>
                </a:cubicBezTo>
                <a:cubicBezTo>
                  <a:pt x="4715635" y="4888114"/>
                  <a:pt x="4715635" y="4883508"/>
                  <a:pt x="4715635" y="4883508"/>
                </a:cubicBezTo>
                <a:cubicBezTo>
                  <a:pt x="4715635" y="4883508"/>
                  <a:pt x="4711029" y="4883508"/>
                  <a:pt x="4711029" y="4883508"/>
                </a:cubicBezTo>
                <a:cubicBezTo>
                  <a:pt x="4706424" y="4888114"/>
                  <a:pt x="4706424" y="4888114"/>
                  <a:pt x="4706424" y="4888114"/>
                </a:cubicBezTo>
                <a:cubicBezTo>
                  <a:pt x="4706424" y="4888114"/>
                  <a:pt x="4701818" y="4892719"/>
                  <a:pt x="4701818" y="4892719"/>
                </a:cubicBezTo>
                <a:cubicBezTo>
                  <a:pt x="4701818" y="4897325"/>
                  <a:pt x="4701818" y="4897325"/>
                  <a:pt x="4701818" y="4897325"/>
                </a:cubicBezTo>
                <a:cubicBezTo>
                  <a:pt x="4701818" y="4897325"/>
                  <a:pt x="4701818" y="4897325"/>
                  <a:pt x="4701818" y="4901931"/>
                </a:cubicBezTo>
                <a:cubicBezTo>
                  <a:pt x="4688001" y="4911142"/>
                  <a:pt x="4674183" y="4924959"/>
                  <a:pt x="4660367" y="4934170"/>
                </a:cubicBezTo>
                <a:cubicBezTo>
                  <a:pt x="4660367" y="4934170"/>
                  <a:pt x="4660367" y="4934170"/>
                  <a:pt x="4660366" y="4938775"/>
                </a:cubicBezTo>
                <a:cubicBezTo>
                  <a:pt x="4628126" y="4961805"/>
                  <a:pt x="4600492" y="4984832"/>
                  <a:pt x="4568252" y="5003256"/>
                </a:cubicBezTo>
                <a:cubicBezTo>
                  <a:pt x="4526800" y="5035496"/>
                  <a:pt x="4485349" y="5063130"/>
                  <a:pt x="4439291" y="5090764"/>
                </a:cubicBezTo>
                <a:cubicBezTo>
                  <a:pt x="4430080" y="5095370"/>
                  <a:pt x="4411657" y="5099975"/>
                  <a:pt x="4411657" y="5109187"/>
                </a:cubicBezTo>
                <a:cubicBezTo>
                  <a:pt x="4411657" y="5109187"/>
                  <a:pt x="4411657" y="5109187"/>
                  <a:pt x="4407051" y="5109187"/>
                </a:cubicBezTo>
                <a:cubicBezTo>
                  <a:pt x="4402446" y="5109187"/>
                  <a:pt x="4397840" y="5113792"/>
                  <a:pt x="4393235" y="5113792"/>
                </a:cubicBezTo>
                <a:cubicBezTo>
                  <a:pt x="4393235" y="5113792"/>
                  <a:pt x="4388628" y="5118398"/>
                  <a:pt x="4388628" y="5118398"/>
                </a:cubicBezTo>
                <a:cubicBezTo>
                  <a:pt x="4388628" y="5118398"/>
                  <a:pt x="4393234" y="5118398"/>
                  <a:pt x="4393234" y="5118398"/>
                </a:cubicBezTo>
                <a:cubicBezTo>
                  <a:pt x="4370206" y="5132215"/>
                  <a:pt x="4347177" y="5146032"/>
                  <a:pt x="4324148" y="5159849"/>
                </a:cubicBezTo>
                <a:cubicBezTo>
                  <a:pt x="4268881" y="5192089"/>
                  <a:pt x="4268881" y="5192089"/>
                  <a:pt x="4268881" y="5192089"/>
                </a:cubicBezTo>
                <a:lnTo>
                  <a:pt x="4265944" y="5193557"/>
                </a:lnTo>
                <a:lnTo>
                  <a:pt x="4264768" y="5194307"/>
                </a:lnTo>
                <a:lnTo>
                  <a:pt x="4163092" y="5246946"/>
                </a:lnTo>
                <a:lnTo>
                  <a:pt x="4162948" y="5247358"/>
                </a:lnTo>
                <a:lnTo>
                  <a:pt x="4150184" y="5253628"/>
                </a:lnTo>
                <a:lnTo>
                  <a:pt x="3989120" y="5337012"/>
                </a:lnTo>
                <a:cubicBezTo>
                  <a:pt x="3798040" y="5422195"/>
                  <a:pt x="3601776" y="5483787"/>
                  <a:pt x="3394459" y="5517046"/>
                </a:cubicBezTo>
                <a:cubicBezTo>
                  <a:pt x="3583078" y="5499719"/>
                  <a:pt x="3766224" y="5445956"/>
                  <a:pt x="3949658" y="5405038"/>
                </a:cubicBezTo>
                <a:lnTo>
                  <a:pt x="3950142" y="5407102"/>
                </a:lnTo>
                <a:lnTo>
                  <a:pt x="3997142" y="5385528"/>
                </a:lnTo>
                <a:cubicBezTo>
                  <a:pt x="4043200" y="5367106"/>
                  <a:pt x="4084651" y="5344077"/>
                  <a:pt x="4116891" y="5334866"/>
                </a:cubicBezTo>
                <a:cubicBezTo>
                  <a:pt x="4112286" y="5330260"/>
                  <a:pt x="4116891" y="5330260"/>
                  <a:pt x="4126102" y="5325654"/>
                </a:cubicBezTo>
                <a:cubicBezTo>
                  <a:pt x="4121496" y="5330260"/>
                  <a:pt x="4121496" y="5334866"/>
                  <a:pt x="4126103" y="5330259"/>
                </a:cubicBezTo>
                <a:cubicBezTo>
                  <a:pt x="4130708" y="5325654"/>
                  <a:pt x="4190582" y="5302626"/>
                  <a:pt x="4181371" y="5298020"/>
                </a:cubicBezTo>
                <a:cubicBezTo>
                  <a:pt x="4204399" y="5284203"/>
                  <a:pt x="4213611" y="5288809"/>
                  <a:pt x="4213611" y="5288809"/>
                </a:cubicBezTo>
                <a:cubicBezTo>
                  <a:pt x="4232034" y="5274992"/>
                  <a:pt x="4213611" y="5284203"/>
                  <a:pt x="4209005" y="5279597"/>
                </a:cubicBezTo>
                <a:cubicBezTo>
                  <a:pt x="4232034" y="5265780"/>
                  <a:pt x="4232034" y="5265780"/>
                  <a:pt x="4232034" y="5265780"/>
                </a:cubicBezTo>
                <a:cubicBezTo>
                  <a:pt x="4222822" y="5279597"/>
                  <a:pt x="4241245" y="5270386"/>
                  <a:pt x="4245851" y="5270386"/>
                </a:cubicBezTo>
                <a:cubicBezTo>
                  <a:pt x="4264274" y="5247358"/>
                  <a:pt x="4314937" y="5233540"/>
                  <a:pt x="4351784" y="5201301"/>
                </a:cubicBezTo>
                <a:cubicBezTo>
                  <a:pt x="4356388" y="5201301"/>
                  <a:pt x="4356388" y="5196695"/>
                  <a:pt x="4360994" y="5196695"/>
                </a:cubicBezTo>
                <a:cubicBezTo>
                  <a:pt x="4365600" y="5196695"/>
                  <a:pt x="4365600" y="5192088"/>
                  <a:pt x="4365600" y="5192088"/>
                </a:cubicBezTo>
                <a:cubicBezTo>
                  <a:pt x="4370206" y="5187484"/>
                  <a:pt x="4365600" y="5187484"/>
                  <a:pt x="4360994" y="5192089"/>
                </a:cubicBezTo>
                <a:cubicBezTo>
                  <a:pt x="4360994" y="5192089"/>
                  <a:pt x="4360994" y="5192089"/>
                  <a:pt x="4356388" y="5192089"/>
                </a:cubicBezTo>
                <a:cubicBezTo>
                  <a:pt x="4402446" y="5159849"/>
                  <a:pt x="4430081" y="5150638"/>
                  <a:pt x="4471531" y="5118398"/>
                </a:cubicBezTo>
                <a:cubicBezTo>
                  <a:pt x="4476137" y="5123004"/>
                  <a:pt x="4480744" y="5118398"/>
                  <a:pt x="4485349" y="5123004"/>
                </a:cubicBezTo>
                <a:cubicBezTo>
                  <a:pt x="4540617" y="5081553"/>
                  <a:pt x="4600492" y="5040101"/>
                  <a:pt x="4655761" y="4994044"/>
                </a:cubicBezTo>
                <a:cubicBezTo>
                  <a:pt x="4715635" y="4947988"/>
                  <a:pt x="4770904" y="4897325"/>
                  <a:pt x="4821567" y="4851268"/>
                </a:cubicBezTo>
                <a:cubicBezTo>
                  <a:pt x="4807749" y="4851268"/>
                  <a:pt x="4789327" y="4883508"/>
                  <a:pt x="4770904" y="4892719"/>
                </a:cubicBezTo>
                <a:cubicBezTo>
                  <a:pt x="4770904" y="4897325"/>
                  <a:pt x="4761692" y="4897325"/>
                  <a:pt x="4757086" y="4897325"/>
                </a:cubicBezTo>
                <a:cubicBezTo>
                  <a:pt x="4724846" y="4924959"/>
                  <a:pt x="4683395" y="4961805"/>
                  <a:pt x="4641944" y="4989439"/>
                </a:cubicBezTo>
                <a:cubicBezTo>
                  <a:pt x="4595886" y="5026284"/>
                  <a:pt x="4545223" y="5067736"/>
                  <a:pt x="4499166" y="5095370"/>
                </a:cubicBezTo>
                <a:cubicBezTo>
                  <a:pt x="4494560" y="5095369"/>
                  <a:pt x="4480743" y="5099975"/>
                  <a:pt x="4480743" y="5099975"/>
                </a:cubicBezTo>
                <a:cubicBezTo>
                  <a:pt x="4453109" y="5118398"/>
                  <a:pt x="4425474" y="5141427"/>
                  <a:pt x="4402446" y="5155244"/>
                </a:cubicBezTo>
                <a:cubicBezTo>
                  <a:pt x="4397840" y="5155244"/>
                  <a:pt x="4402446" y="5150638"/>
                  <a:pt x="4393234" y="5155244"/>
                </a:cubicBezTo>
                <a:cubicBezTo>
                  <a:pt x="4397840" y="5155244"/>
                  <a:pt x="4393234" y="5159848"/>
                  <a:pt x="4393235" y="5164455"/>
                </a:cubicBezTo>
                <a:cubicBezTo>
                  <a:pt x="4356388" y="5187484"/>
                  <a:pt x="4319543" y="5201301"/>
                  <a:pt x="4287304" y="5219723"/>
                </a:cubicBezTo>
                <a:cubicBezTo>
                  <a:pt x="4291908" y="5215118"/>
                  <a:pt x="4296514" y="5215117"/>
                  <a:pt x="4301120" y="5210512"/>
                </a:cubicBezTo>
                <a:cubicBezTo>
                  <a:pt x="4324148" y="5192089"/>
                  <a:pt x="4347177" y="5178272"/>
                  <a:pt x="4337965" y="5182878"/>
                </a:cubicBezTo>
                <a:cubicBezTo>
                  <a:pt x="4360994" y="5169061"/>
                  <a:pt x="4388628" y="5146032"/>
                  <a:pt x="4407051" y="5132215"/>
                </a:cubicBezTo>
                <a:cubicBezTo>
                  <a:pt x="4411657" y="5127610"/>
                  <a:pt x="4411657" y="5127610"/>
                  <a:pt x="4416263" y="5127609"/>
                </a:cubicBezTo>
                <a:cubicBezTo>
                  <a:pt x="4411657" y="5136821"/>
                  <a:pt x="4425474" y="5118398"/>
                  <a:pt x="4425474" y="5127610"/>
                </a:cubicBezTo>
                <a:cubicBezTo>
                  <a:pt x="4434686" y="5118398"/>
                  <a:pt x="4443897" y="5109186"/>
                  <a:pt x="4448503" y="5104581"/>
                </a:cubicBezTo>
                <a:cubicBezTo>
                  <a:pt x="4462320" y="5095370"/>
                  <a:pt x="4471531" y="5090763"/>
                  <a:pt x="4480744" y="5081553"/>
                </a:cubicBezTo>
                <a:cubicBezTo>
                  <a:pt x="4503773" y="5067736"/>
                  <a:pt x="4531406" y="5053918"/>
                  <a:pt x="4540617" y="5049313"/>
                </a:cubicBezTo>
                <a:cubicBezTo>
                  <a:pt x="4536012" y="5049313"/>
                  <a:pt x="4540617" y="5044707"/>
                  <a:pt x="4540617" y="5044707"/>
                </a:cubicBezTo>
                <a:cubicBezTo>
                  <a:pt x="4545223" y="5040101"/>
                  <a:pt x="4549829" y="5035495"/>
                  <a:pt x="4559040" y="5030890"/>
                </a:cubicBezTo>
                <a:cubicBezTo>
                  <a:pt x="4559040" y="5030890"/>
                  <a:pt x="4563646" y="5030890"/>
                  <a:pt x="4563647" y="5026284"/>
                </a:cubicBezTo>
                <a:cubicBezTo>
                  <a:pt x="4577463" y="5017072"/>
                  <a:pt x="4591280" y="5007862"/>
                  <a:pt x="4600492" y="4998650"/>
                </a:cubicBezTo>
                <a:cubicBezTo>
                  <a:pt x="4614309" y="4989439"/>
                  <a:pt x="4628126" y="4984833"/>
                  <a:pt x="4618915" y="4984832"/>
                </a:cubicBezTo>
                <a:cubicBezTo>
                  <a:pt x="4632732" y="4971016"/>
                  <a:pt x="4651155" y="4957199"/>
                  <a:pt x="4674183" y="4943382"/>
                </a:cubicBezTo>
                <a:cubicBezTo>
                  <a:pt x="4678789" y="4938776"/>
                  <a:pt x="4688002" y="4929565"/>
                  <a:pt x="4697212" y="4924959"/>
                </a:cubicBezTo>
                <a:cubicBezTo>
                  <a:pt x="4697212" y="4924959"/>
                  <a:pt x="4701818" y="4924959"/>
                  <a:pt x="4701818" y="4924959"/>
                </a:cubicBezTo>
                <a:cubicBezTo>
                  <a:pt x="4701818" y="4920352"/>
                  <a:pt x="4706424" y="4920353"/>
                  <a:pt x="4706424" y="4920353"/>
                </a:cubicBezTo>
                <a:cubicBezTo>
                  <a:pt x="4706424" y="4915748"/>
                  <a:pt x="4706424" y="4915748"/>
                  <a:pt x="4706424" y="4915748"/>
                </a:cubicBezTo>
                <a:cubicBezTo>
                  <a:pt x="4706424" y="4915748"/>
                  <a:pt x="4706424" y="4915748"/>
                  <a:pt x="4711029" y="4915748"/>
                </a:cubicBezTo>
                <a:cubicBezTo>
                  <a:pt x="4743269" y="4888114"/>
                  <a:pt x="4775509" y="4860479"/>
                  <a:pt x="4798538" y="4837451"/>
                </a:cubicBezTo>
                <a:cubicBezTo>
                  <a:pt x="4803144" y="4837451"/>
                  <a:pt x="4807749" y="4837451"/>
                  <a:pt x="4807749" y="4832845"/>
                </a:cubicBezTo>
                <a:cubicBezTo>
                  <a:pt x="4812355" y="4832845"/>
                  <a:pt x="4812355" y="4832845"/>
                  <a:pt x="4812355" y="4832845"/>
                </a:cubicBezTo>
                <a:cubicBezTo>
                  <a:pt x="4812355" y="4832845"/>
                  <a:pt x="4816961" y="4832845"/>
                  <a:pt x="4816962" y="4828240"/>
                </a:cubicBezTo>
                <a:cubicBezTo>
                  <a:pt x="4816961" y="4823634"/>
                  <a:pt x="4816961" y="4823634"/>
                  <a:pt x="4816961" y="4823634"/>
                </a:cubicBezTo>
                <a:cubicBezTo>
                  <a:pt x="4830779" y="4809817"/>
                  <a:pt x="4863019" y="4782183"/>
                  <a:pt x="4849202" y="4786788"/>
                </a:cubicBezTo>
                <a:cubicBezTo>
                  <a:pt x="4849202" y="4786788"/>
                  <a:pt x="4849202" y="4786788"/>
                  <a:pt x="4853807" y="4782183"/>
                </a:cubicBezTo>
                <a:cubicBezTo>
                  <a:pt x="4858412" y="4782182"/>
                  <a:pt x="4858413" y="4772971"/>
                  <a:pt x="4858413" y="4772971"/>
                </a:cubicBezTo>
                <a:lnTo>
                  <a:pt x="4849394" y="4772971"/>
                </a:lnTo>
                <a:lnTo>
                  <a:pt x="4858988" y="4763760"/>
                </a:lnTo>
                <a:lnTo>
                  <a:pt x="4863004" y="4749991"/>
                </a:lnTo>
                <a:lnTo>
                  <a:pt x="4863102" y="4749899"/>
                </a:lnTo>
                <a:lnTo>
                  <a:pt x="4879139" y="4741307"/>
                </a:lnTo>
                <a:cubicBezTo>
                  <a:pt x="4883744" y="4736125"/>
                  <a:pt x="4888350" y="4729216"/>
                  <a:pt x="4895259" y="4722309"/>
                </a:cubicBezTo>
                <a:cubicBezTo>
                  <a:pt x="4895259" y="4722309"/>
                  <a:pt x="4899864" y="4722309"/>
                  <a:pt x="4899864" y="4722309"/>
                </a:cubicBezTo>
                <a:cubicBezTo>
                  <a:pt x="4899865" y="4717703"/>
                  <a:pt x="4904470" y="4717703"/>
                  <a:pt x="4899865" y="4717703"/>
                </a:cubicBezTo>
                <a:cubicBezTo>
                  <a:pt x="4899865" y="4717703"/>
                  <a:pt x="4899865" y="4717703"/>
                  <a:pt x="4899864" y="4713097"/>
                </a:cubicBezTo>
                <a:cubicBezTo>
                  <a:pt x="4904470" y="4708492"/>
                  <a:pt x="4909075" y="4708492"/>
                  <a:pt x="4913681" y="4708491"/>
                </a:cubicBezTo>
                <a:cubicBezTo>
                  <a:pt x="4909075" y="4713097"/>
                  <a:pt x="4909075" y="4713097"/>
                  <a:pt x="4909075" y="4713097"/>
                </a:cubicBezTo>
                <a:cubicBezTo>
                  <a:pt x="4904470" y="4717703"/>
                  <a:pt x="4904470" y="4722309"/>
                  <a:pt x="4904470" y="4722309"/>
                </a:cubicBezTo>
                <a:cubicBezTo>
                  <a:pt x="4909076" y="4722309"/>
                  <a:pt x="4913681" y="4722308"/>
                  <a:pt x="4913682" y="4717703"/>
                </a:cubicBezTo>
                <a:cubicBezTo>
                  <a:pt x="4918287" y="4717703"/>
                  <a:pt x="4918287" y="4717703"/>
                  <a:pt x="4918287" y="4717703"/>
                </a:cubicBezTo>
                <a:cubicBezTo>
                  <a:pt x="4918287" y="4722309"/>
                  <a:pt x="4895258" y="4736126"/>
                  <a:pt x="4899864" y="4740731"/>
                </a:cubicBezTo>
                <a:cubicBezTo>
                  <a:pt x="4941315" y="4694674"/>
                  <a:pt x="4996584" y="4644012"/>
                  <a:pt x="5042641" y="4593349"/>
                </a:cubicBezTo>
                <a:cubicBezTo>
                  <a:pt x="5047247" y="4588743"/>
                  <a:pt x="5051853" y="4579532"/>
                  <a:pt x="5056459" y="4574925"/>
                </a:cubicBezTo>
                <a:cubicBezTo>
                  <a:pt x="5056459" y="4570321"/>
                  <a:pt x="5056459" y="4574925"/>
                  <a:pt x="5061064" y="4570321"/>
                </a:cubicBezTo>
                <a:cubicBezTo>
                  <a:pt x="5097910" y="4528869"/>
                  <a:pt x="5139362" y="4473601"/>
                  <a:pt x="5176207" y="4413727"/>
                </a:cubicBezTo>
                <a:cubicBezTo>
                  <a:pt x="5180813" y="4409120"/>
                  <a:pt x="5185419" y="4409121"/>
                  <a:pt x="5185419" y="4404516"/>
                </a:cubicBezTo>
                <a:cubicBezTo>
                  <a:pt x="5185419" y="4409121"/>
                  <a:pt x="5185420" y="4413726"/>
                  <a:pt x="5176207" y="4418332"/>
                </a:cubicBezTo>
                <a:cubicBezTo>
                  <a:pt x="5180813" y="4418333"/>
                  <a:pt x="5180813" y="4422937"/>
                  <a:pt x="5176207" y="4427544"/>
                </a:cubicBezTo>
                <a:cubicBezTo>
                  <a:pt x="5171602" y="4422938"/>
                  <a:pt x="5166996" y="4441361"/>
                  <a:pt x="5166996" y="4445967"/>
                </a:cubicBezTo>
                <a:cubicBezTo>
                  <a:pt x="5166996" y="4445967"/>
                  <a:pt x="5162390" y="4445966"/>
                  <a:pt x="5162390" y="4450573"/>
                </a:cubicBezTo>
                <a:cubicBezTo>
                  <a:pt x="5162390" y="4450573"/>
                  <a:pt x="5162390" y="4455178"/>
                  <a:pt x="5162390" y="4455178"/>
                </a:cubicBezTo>
                <a:cubicBezTo>
                  <a:pt x="5157784" y="4468994"/>
                  <a:pt x="5139362" y="4501235"/>
                  <a:pt x="5143967" y="4496629"/>
                </a:cubicBezTo>
                <a:cubicBezTo>
                  <a:pt x="5143967" y="4492024"/>
                  <a:pt x="5148574" y="4492024"/>
                  <a:pt x="5148573" y="4487417"/>
                </a:cubicBezTo>
                <a:cubicBezTo>
                  <a:pt x="5148574" y="4492024"/>
                  <a:pt x="5148573" y="4496630"/>
                  <a:pt x="5148573" y="4496630"/>
                </a:cubicBezTo>
                <a:cubicBezTo>
                  <a:pt x="5148573" y="4496630"/>
                  <a:pt x="5153179" y="4496630"/>
                  <a:pt x="5157784" y="4492024"/>
                </a:cubicBezTo>
                <a:cubicBezTo>
                  <a:pt x="5157784" y="4492024"/>
                  <a:pt x="5157784" y="4492024"/>
                  <a:pt x="5157785" y="4496630"/>
                </a:cubicBezTo>
                <a:cubicBezTo>
                  <a:pt x="5157785" y="4496630"/>
                  <a:pt x="5153179" y="4496630"/>
                  <a:pt x="5153179" y="4501235"/>
                </a:cubicBezTo>
                <a:cubicBezTo>
                  <a:pt x="5153179" y="4501235"/>
                  <a:pt x="5153179" y="4501235"/>
                  <a:pt x="5153180" y="4505840"/>
                </a:cubicBezTo>
                <a:cubicBezTo>
                  <a:pt x="5143967" y="4519658"/>
                  <a:pt x="5139362" y="4528869"/>
                  <a:pt x="5139362" y="4533474"/>
                </a:cubicBezTo>
                <a:cubicBezTo>
                  <a:pt x="5139362" y="4538081"/>
                  <a:pt x="5139362" y="4538081"/>
                  <a:pt x="5139362" y="4538081"/>
                </a:cubicBezTo>
                <a:cubicBezTo>
                  <a:pt x="5139362" y="4538081"/>
                  <a:pt x="5139362" y="4538081"/>
                  <a:pt x="5143968" y="4533475"/>
                </a:cubicBezTo>
                <a:cubicBezTo>
                  <a:pt x="5139362" y="4538081"/>
                  <a:pt x="5143967" y="4538081"/>
                  <a:pt x="5148573" y="4533475"/>
                </a:cubicBezTo>
                <a:cubicBezTo>
                  <a:pt x="5125544" y="4565715"/>
                  <a:pt x="5116333" y="4588744"/>
                  <a:pt x="5102516" y="4616378"/>
                </a:cubicBezTo>
                <a:cubicBezTo>
                  <a:pt x="5088699" y="4639406"/>
                  <a:pt x="5074881" y="4662435"/>
                  <a:pt x="5051853" y="4694674"/>
                </a:cubicBezTo>
                <a:cubicBezTo>
                  <a:pt x="5056459" y="4690068"/>
                  <a:pt x="5056459" y="4694674"/>
                  <a:pt x="5051853" y="4699279"/>
                </a:cubicBezTo>
                <a:cubicBezTo>
                  <a:pt x="5051853" y="4699279"/>
                  <a:pt x="5051853" y="4699279"/>
                  <a:pt x="5047247" y="4699280"/>
                </a:cubicBezTo>
                <a:cubicBezTo>
                  <a:pt x="5047247" y="4699280"/>
                  <a:pt x="5047247" y="4703886"/>
                  <a:pt x="5047247" y="4703886"/>
                </a:cubicBezTo>
                <a:cubicBezTo>
                  <a:pt x="5042641" y="4708492"/>
                  <a:pt x="5042641" y="4708492"/>
                  <a:pt x="5042641" y="4708492"/>
                </a:cubicBezTo>
                <a:cubicBezTo>
                  <a:pt x="5033430" y="4722308"/>
                  <a:pt x="5033430" y="4722308"/>
                  <a:pt x="5033430" y="4722308"/>
                </a:cubicBezTo>
                <a:cubicBezTo>
                  <a:pt x="5038036" y="4722309"/>
                  <a:pt x="5033430" y="4726914"/>
                  <a:pt x="5033431" y="4731520"/>
                </a:cubicBezTo>
                <a:cubicBezTo>
                  <a:pt x="5042641" y="4722309"/>
                  <a:pt x="5038036" y="4722309"/>
                  <a:pt x="5042641" y="4713097"/>
                </a:cubicBezTo>
                <a:cubicBezTo>
                  <a:pt x="5042641" y="4713097"/>
                  <a:pt x="5047248" y="4713097"/>
                  <a:pt x="5047248" y="4713097"/>
                </a:cubicBezTo>
                <a:cubicBezTo>
                  <a:pt x="5047248" y="4713097"/>
                  <a:pt x="5047248" y="4713097"/>
                  <a:pt x="5047247" y="4717703"/>
                </a:cubicBezTo>
                <a:cubicBezTo>
                  <a:pt x="5051853" y="4717703"/>
                  <a:pt x="5051853" y="4713096"/>
                  <a:pt x="5051853" y="4713096"/>
                </a:cubicBezTo>
                <a:cubicBezTo>
                  <a:pt x="5051853" y="4713096"/>
                  <a:pt x="5051853" y="4708492"/>
                  <a:pt x="5051853" y="4708492"/>
                </a:cubicBezTo>
                <a:cubicBezTo>
                  <a:pt x="5056459" y="4703885"/>
                  <a:pt x="5056459" y="4703885"/>
                  <a:pt x="5056459" y="4703885"/>
                </a:cubicBezTo>
                <a:cubicBezTo>
                  <a:pt x="5061064" y="4699280"/>
                  <a:pt x="5061064" y="4685463"/>
                  <a:pt x="5065670" y="4690069"/>
                </a:cubicBezTo>
                <a:cubicBezTo>
                  <a:pt x="5074881" y="4685463"/>
                  <a:pt x="5061064" y="4685463"/>
                  <a:pt x="5065670" y="4680857"/>
                </a:cubicBezTo>
                <a:cubicBezTo>
                  <a:pt x="5070276" y="4676252"/>
                  <a:pt x="5070276" y="4680857"/>
                  <a:pt x="5074881" y="4680857"/>
                </a:cubicBezTo>
                <a:cubicBezTo>
                  <a:pt x="5079487" y="4671646"/>
                  <a:pt x="5088699" y="4648618"/>
                  <a:pt x="5088699" y="4648618"/>
                </a:cubicBezTo>
                <a:cubicBezTo>
                  <a:pt x="5097911" y="4630194"/>
                  <a:pt x="5120939" y="4602561"/>
                  <a:pt x="5125545" y="4593349"/>
                </a:cubicBezTo>
                <a:cubicBezTo>
                  <a:pt x="5130150" y="4588744"/>
                  <a:pt x="5125545" y="4593349"/>
                  <a:pt x="5120939" y="4593349"/>
                </a:cubicBezTo>
                <a:cubicBezTo>
                  <a:pt x="5125545" y="4593349"/>
                  <a:pt x="5130150" y="4584138"/>
                  <a:pt x="5130150" y="4584138"/>
                </a:cubicBezTo>
                <a:cubicBezTo>
                  <a:pt x="5130150" y="4584138"/>
                  <a:pt x="5130150" y="4574926"/>
                  <a:pt x="5130150" y="4574926"/>
                </a:cubicBezTo>
                <a:cubicBezTo>
                  <a:pt x="5134756" y="4570321"/>
                  <a:pt x="5134757" y="4579532"/>
                  <a:pt x="5134756" y="4574926"/>
                </a:cubicBezTo>
                <a:cubicBezTo>
                  <a:pt x="5143967" y="4570321"/>
                  <a:pt x="5134756" y="4561109"/>
                  <a:pt x="5143967" y="4565715"/>
                </a:cubicBezTo>
                <a:cubicBezTo>
                  <a:pt x="5148573" y="4547292"/>
                  <a:pt x="5162391" y="4510447"/>
                  <a:pt x="5176207" y="4501235"/>
                </a:cubicBezTo>
                <a:cubicBezTo>
                  <a:pt x="5176207" y="4505841"/>
                  <a:pt x="5171602" y="4505840"/>
                  <a:pt x="5166996" y="4501234"/>
                </a:cubicBezTo>
                <a:cubicBezTo>
                  <a:pt x="5190024" y="4468995"/>
                  <a:pt x="5217660" y="4418333"/>
                  <a:pt x="5222265" y="4399910"/>
                </a:cubicBezTo>
                <a:cubicBezTo>
                  <a:pt x="5226871" y="4390699"/>
                  <a:pt x="5263716" y="4340036"/>
                  <a:pt x="5263716" y="4317007"/>
                </a:cubicBezTo>
                <a:cubicBezTo>
                  <a:pt x="5268322" y="4307795"/>
                  <a:pt x="5263716" y="4317007"/>
                  <a:pt x="5268323" y="4317008"/>
                </a:cubicBezTo>
                <a:cubicBezTo>
                  <a:pt x="5268323" y="4303190"/>
                  <a:pt x="5286745" y="4275556"/>
                  <a:pt x="5295956" y="4261739"/>
                </a:cubicBezTo>
                <a:cubicBezTo>
                  <a:pt x="5295956" y="4261739"/>
                  <a:pt x="5291351" y="4270951"/>
                  <a:pt x="5295956" y="4275555"/>
                </a:cubicBezTo>
                <a:cubicBezTo>
                  <a:pt x="5305168" y="4243316"/>
                  <a:pt x="5300562" y="4252528"/>
                  <a:pt x="5291350" y="4257134"/>
                </a:cubicBezTo>
                <a:cubicBezTo>
                  <a:pt x="5309773" y="4220288"/>
                  <a:pt x="5309773" y="4215682"/>
                  <a:pt x="5328196" y="4197259"/>
                </a:cubicBezTo>
                <a:cubicBezTo>
                  <a:pt x="5328196" y="4197259"/>
                  <a:pt x="5332802" y="4192654"/>
                  <a:pt x="5332802" y="4192654"/>
                </a:cubicBezTo>
                <a:cubicBezTo>
                  <a:pt x="5332802" y="4192654"/>
                  <a:pt x="5332802" y="4192654"/>
                  <a:pt x="5332802" y="4188048"/>
                </a:cubicBezTo>
                <a:cubicBezTo>
                  <a:pt x="5332802" y="4188048"/>
                  <a:pt x="5328197" y="4188048"/>
                  <a:pt x="5328197" y="4188048"/>
                </a:cubicBezTo>
                <a:cubicBezTo>
                  <a:pt x="5328197" y="4188048"/>
                  <a:pt x="5328196" y="4183441"/>
                  <a:pt x="5332802" y="4178837"/>
                </a:cubicBezTo>
                <a:cubicBezTo>
                  <a:pt x="5332802" y="4178837"/>
                  <a:pt x="5332802" y="4178837"/>
                  <a:pt x="5332803" y="4183442"/>
                </a:cubicBezTo>
                <a:cubicBezTo>
                  <a:pt x="5332803" y="4183442"/>
                  <a:pt x="5332803" y="4183442"/>
                  <a:pt x="5337408" y="4183442"/>
                </a:cubicBezTo>
                <a:cubicBezTo>
                  <a:pt x="5337408" y="4178837"/>
                  <a:pt x="5337408" y="4178837"/>
                  <a:pt x="5337408" y="4174231"/>
                </a:cubicBezTo>
                <a:cubicBezTo>
                  <a:pt x="5342014" y="4169624"/>
                  <a:pt x="5342014" y="4169624"/>
                  <a:pt x="5342014" y="4169624"/>
                </a:cubicBezTo>
                <a:cubicBezTo>
                  <a:pt x="5346619" y="4165020"/>
                  <a:pt x="5355831" y="4141991"/>
                  <a:pt x="5342014" y="4155808"/>
                </a:cubicBezTo>
                <a:cubicBezTo>
                  <a:pt x="5346619" y="4151203"/>
                  <a:pt x="5346619" y="4151203"/>
                  <a:pt x="5346620" y="4146597"/>
                </a:cubicBezTo>
                <a:cubicBezTo>
                  <a:pt x="5346620" y="4146597"/>
                  <a:pt x="5342013" y="4146597"/>
                  <a:pt x="5342014" y="4151203"/>
                </a:cubicBezTo>
                <a:cubicBezTo>
                  <a:pt x="5342014" y="4151203"/>
                  <a:pt x="5337408" y="4151203"/>
                  <a:pt x="5337408" y="4155807"/>
                </a:cubicBezTo>
                <a:cubicBezTo>
                  <a:pt x="5337408" y="4151203"/>
                  <a:pt x="5337408" y="4146597"/>
                  <a:pt x="5337408" y="4146597"/>
                </a:cubicBezTo>
                <a:cubicBezTo>
                  <a:pt x="5342013" y="4141991"/>
                  <a:pt x="5346619" y="4132780"/>
                  <a:pt x="5351225" y="4118963"/>
                </a:cubicBezTo>
                <a:cubicBezTo>
                  <a:pt x="5360436" y="4100540"/>
                  <a:pt x="5369649" y="4082117"/>
                  <a:pt x="5374253" y="4068300"/>
                </a:cubicBezTo>
                <a:cubicBezTo>
                  <a:pt x="5374253" y="4063693"/>
                  <a:pt x="5378859" y="4063694"/>
                  <a:pt x="5378859" y="4063694"/>
                </a:cubicBezTo>
                <a:cubicBezTo>
                  <a:pt x="5378859" y="4063694"/>
                  <a:pt x="5378859" y="4059089"/>
                  <a:pt x="5378859" y="4059089"/>
                </a:cubicBezTo>
                <a:cubicBezTo>
                  <a:pt x="5378859" y="4049877"/>
                  <a:pt x="5383465" y="4040666"/>
                  <a:pt x="5388071" y="4036060"/>
                </a:cubicBezTo>
                <a:cubicBezTo>
                  <a:pt x="5388071" y="4031455"/>
                  <a:pt x="5392676" y="4022243"/>
                  <a:pt x="5392676" y="4017638"/>
                </a:cubicBezTo>
                <a:cubicBezTo>
                  <a:pt x="5397282" y="4008426"/>
                  <a:pt x="5406494" y="3994609"/>
                  <a:pt x="5411099" y="3985398"/>
                </a:cubicBezTo>
                <a:cubicBezTo>
                  <a:pt x="5415706" y="3985398"/>
                  <a:pt x="5415706" y="3985398"/>
                  <a:pt x="5415706" y="3985398"/>
                </a:cubicBezTo>
                <a:cubicBezTo>
                  <a:pt x="5415705" y="3980791"/>
                  <a:pt x="5415705" y="3980791"/>
                  <a:pt x="5415705" y="3976186"/>
                </a:cubicBezTo>
                <a:cubicBezTo>
                  <a:pt x="5420311" y="3971580"/>
                  <a:pt x="5415705" y="3971581"/>
                  <a:pt x="5415705" y="3971581"/>
                </a:cubicBezTo>
                <a:cubicBezTo>
                  <a:pt x="5411100" y="3976186"/>
                  <a:pt x="5411100" y="3976186"/>
                  <a:pt x="5411100" y="3976186"/>
                </a:cubicBezTo>
                <a:cubicBezTo>
                  <a:pt x="5415705" y="3966974"/>
                  <a:pt x="5429523" y="3953157"/>
                  <a:pt x="5424916" y="3943946"/>
                </a:cubicBezTo>
                <a:cubicBezTo>
                  <a:pt x="5429522" y="3943946"/>
                  <a:pt x="5429522" y="3943946"/>
                  <a:pt x="5429522" y="3939340"/>
                </a:cubicBezTo>
                <a:cubicBezTo>
                  <a:pt x="5434128" y="3934735"/>
                  <a:pt x="5429523" y="3934735"/>
                  <a:pt x="5429523" y="3934735"/>
                </a:cubicBezTo>
                <a:cubicBezTo>
                  <a:pt x="5438735" y="3920918"/>
                  <a:pt x="5429522" y="3907101"/>
                  <a:pt x="5438734" y="3902495"/>
                </a:cubicBezTo>
                <a:cubicBezTo>
                  <a:pt x="5438734" y="3907101"/>
                  <a:pt x="5438734" y="3907101"/>
                  <a:pt x="5438734" y="3907101"/>
                </a:cubicBezTo>
                <a:cubicBezTo>
                  <a:pt x="5434128" y="3916312"/>
                  <a:pt x="5434128" y="3920918"/>
                  <a:pt x="5438735" y="3920918"/>
                </a:cubicBezTo>
                <a:cubicBezTo>
                  <a:pt x="5438735" y="3920918"/>
                  <a:pt x="5443340" y="3916312"/>
                  <a:pt x="5443339" y="3911706"/>
                </a:cubicBezTo>
                <a:cubicBezTo>
                  <a:pt x="5447945" y="3907101"/>
                  <a:pt x="5447945" y="3907101"/>
                  <a:pt x="5447945" y="3907101"/>
                </a:cubicBezTo>
                <a:cubicBezTo>
                  <a:pt x="5457156" y="3907100"/>
                  <a:pt x="5452551" y="3920918"/>
                  <a:pt x="5443339" y="3925524"/>
                </a:cubicBezTo>
                <a:cubicBezTo>
                  <a:pt x="5452551" y="3920918"/>
                  <a:pt x="5447945" y="3943946"/>
                  <a:pt x="5452551" y="3930129"/>
                </a:cubicBezTo>
                <a:cubicBezTo>
                  <a:pt x="5443339" y="3920918"/>
                  <a:pt x="5470974" y="3916312"/>
                  <a:pt x="5466368" y="3897889"/>
                </a:cubicBezTo>
                <a:cubicBezTo>
                  <a:pt x="5470974" y="3893283"/>
                  <a:pt x="5470974" y="3893283"/>
                  <a:pt x="5470974" y="3893283"/>
                </a:cubicBezTo>
                <a:cubicBezTo>
                  <a:pt x="5470974" y="3893283"/>
                  <a:pt x="5470974" y="3888678"/>
                  <a:pt x="5470974" y="3888678"/>
                </a:cubicBezTo>
                <a:cubicBezTo>
                  <a:pt x="5475579" y="3884071"/>
                  <a:pt x="5470974" y="3884072"/>
                  <a:pt x="5470974" y="3884072"/>
                </a:cubicBezTo>
                <a:cubicBezTo>
                  <a:pt x="5470974" y="3888678"/>
                  <a:pt x="5466368" y="3888677"/>
                  <a:pt x="5466368" y="3888677"/>
                </a:cubicBezTo>
                <a:cubicBezTo>
                  <a:pt x="5466368" y="3884072"/>
                  <a:pt x="5470974" y="3874861"/>
                  <a:pt x="5466368" y="3874861"/>
                </a:cubicBezTo>
                <a:cubicBezTo>
                  <a:pt x="5461762" y="3879467"/>
                  <a:pt x="5466368" y="3870255"/>
                  <a:pt x="5461762" y="3870254"/>
                </a:cubicBezTo>
                <a:cubicBezTo>
                  <a:pt x="5457157" y="3879467"/>
                  <a:pt x="5457156" y="3884072"/>
                  <a:pt x="5452551" y="3893283"/>
                </a:cubicBezTo>
                <a:cubicBezTo>
                  <a:pt x="5452551" y="3888678"/>
                  <a:pt x="5452551" y="3888678"/>
                  <a:pt x="5452551" y="3888678"/>
                </a:cubicBezTo>
                <a:cubicBezTo>
                  <a:pt x="5452551" y="3884072"/>
                  <a:pt x="5452551" y="3879466"/>
                  <a:pt x="5447945" y="3879467"/>
                </a:cubicBezTo>
                <a:lnTo>
                  <a:pt x="5443975" y="3887407"/>
                </a:lnTo>
                <a:lnTo>
                  <a:pt x="5444491" y="3878891"/>
                </a:lnTo>
                <a:cubicBezTo>
                  <a:pt x="5446794" y="3872558"/>
                  <a:pt x="5450248" y="3865649"/>
                  <a:pt x="5452551" y="3856438"/>
                </a:cubicBezTo>
                <a:cubicBezTo>
                  <a:pt x="5434128" y="3884072"/>
                  <a:pt x="5447945" y="3851833"/>
                  <a:pt x="5438734" y="3842620"/>
                </a:cubicBezTo>
                <a:cubicBezTo>
                  <a:pt x="5443339" y="3838015"/>
                  <a:pt x="5443340" y="3847226"/>
                  <a:pt x="5443340" y="3847226"/>
                </a:cubicBezTo>
                <a:cubicBezTo>
                  <a:pt x="5447945" y="3847227"/>
                  <a:pt x="5447945" y="3847227"/>
                  <a:pt x="5447945" y="3847227"/>
                </a:cubicBezTo>
                <a:cubicBezTo>
                  <a:pt x="5447945" y="3851833"/>
                  <a:pt x="5447945" y="3851833"/>
                  <a:pt x="5452551" y="3847227"/>
                </a:cubicBezTo>
                <a:cubicBezTo>
                  <a:pt x="5452551" y="3847227"/>
                  <a:pt x="5452551" y="3842620"/>
                  <a:pt x="5452552" y="3838015"/>
                </a:cubicBezTo>
                <a:cubicBezTo>
                  <a:pt x="5452552" y="3833410"/>
                  <a:pt x="5452552" y="3833410"/>
                  <a:pt x="5452552" y="3833410"/>
                </a:cubicBezTo>
                <a:cubicBezTo>
                  <a:pt x="5457157" y="3828803"/>
                  <a:pt x="5461762" y="3833409"/>
                  <a:pt x="5461762" y="3824198"/>
                </a:cubicBezTo>
                <a:cubicBezTo>
                  <a:pt x="5461762" y="3828804"/>
                  <a:pt x="5461762" y="3828804"/>
                  <a:pt x="5461762" y="3833409"/>
                </a:cubicBezTo>
                <a:cubicBezTo>
                  <a:pt x="5461762" y="3838015"/>
                  <a:pt x="5466369" y="3838014"/>
                  <a:pt x="5466369" y="3833410"/>
                </a:cubicBezTo>
                <a:cubicBezTo>
                  <a:pt x="5470974" y="3833410"/>
                  <a:pt x="5470975" y="3828803"/>
                  <a:pt x="5470974" y="3824198"/>
                </a:cubicBezTo>
                <a:cubicBezTo>
                  <a:pt x="5470974" y="3819593"/>
                  <a:pt x="5470974" y="3819593"/>
                  <a:pt x="5470974" y="3814986"/>
                </a:cubicBezTo>
                <a:cubicBezTo>
                  <a:pt x="5470974" y="3805776"/>
                  <a:pt x="5466368" y="3796563"/>
                  <a:pt x="5461763" y="3805776"/>
                </a:cubicBezTo>
                <a:cubicBezTo>
                  <a:pt x="5461762" y="3801170"/>
                  <a:pt x="5461762" y="3801170"/>
                  <a:pt x="5457156" y="3801170"/>
                </a:cubicBezTo>
                <a:cubicBezTo>
                  <a:pt x="5457156" y="3801170"/>
                  <a:pt x="5457156" y="3801170"/>
                  <a:pt x="5452551" y="3805776"/>
                </a:cubicBezTo>
                <a:cubicBezTo>
                  <a:pt x="5452552" y="3801169"/>
                  <a:pt x="5457157" y="3791958"/>
                  <a:pt x="5457156" y="3782747"/>
                </a:cubicBezTo>
                <a:cubicBezTo>
                  <a:pt x="5457157" y="3791958"/>
                  <a:pt x="5452552" y="3801169"/>
                  <a:pt x="5457156" y="3796564"/>
                </a:cubicBezTo>
                <a:cubicBezTo>
                  <a:pt x="5466368" y="3791959"/>
                  <a:pt x="5457156" y="3782747"/>
                  <a:pt x="5466368" y="3778141"/>
                </a:cubicBezTo>
                <a:cubicBezTo>
                  <a:pt x="5470975" y="3778140"/>
                  <a:pt x="5470975" y="3778140"/>
                  <a:pt x="5470975" y="3778140"/>
                </a:cubicBezTo>
                <a:cubicBezTo>
                  <a:pt x="5470975" y="3778140"/>
                  <a:pt x="5470975" y="3778140"/>
                  <a:pt x="5470974" y="3773536"/>
                </a:cubicBezTo>
                <a:cubicBezTo>
                  <a:pt x="5470974" y="3773536"/>
                  <a:pt x="5470974" y="3773536"/>
                  <a:pt x="5470974" y="3768930"/>
                </a:cubicBezTo>
                <a:cubicBezTo>
                  <a:pt x="5466368" y="3768930"/>
                  <a:pt x="5466368" y="3768930"/>
                  <a:pt x="5466368" y="3768930"/>
                </a:cubicBezTo>
                <a:cubicBezTo>
                  <a:pt x="5470974" y="3764323"/>
                  <a:pt x="5470974" y="3764323"/>
                  <a:pt x="5475579" y="3759719"/>
                </a:cubicBezTo>
                <a:cubicBezTo>
                  <a:pt x="5470974" y="3750506"/>
                  <a:pt x="5475579" y="3741295"/>
                  <a:pt x="5475579" y="3732085"/>
                </a:cubicBezTo>
                <a:cubicBezTo>
                  <a:pt x="5475580" y="3736690"/>
                  <a:pt x="5475579" y="3741295"/>
                  <a:pt x="5475579" y="3741295"/>
                </a:cubicBezTo>
                <a:cubicBezTo>
                  <a:pt x="5480185" y="3722873"/>
                  <a:pt x="5475579" y="3727478"/>
                  <a:pt x="5484791" y="3713662"/>
                </a:cubicBezTo>
                <a:cubicBezTo>
                  <a:pt x="5484791" y="3718267"/>
                  <a:pt x="5489397" y="3718267"/>
                  <a:pt x="5489397" y="3718267"/>
                </a:cubicBezTo>
                <a:cubicBezTo>
                  <a:pt x="5489397" y="3718267"/>
                  <a:pt x="5489397" y="3713661"/>
                  <a:pt x="5489397" y="3713661"/>
                </a:cubicBezTo>
                <a:cubicBezTo>
                  <a:pt x="5494002" y="3713662"/>
                  <a:pt x="5494002" y="3713662"/>
                  <a:pt x="5494002" y="3713662"/>
                </a:cubicBezTo>
                <a:cubicBezTo>
                  <a:pt x="5484791" y="3741296"/>
                  <a:pt x="5494002" y="3718267"/>
                  <a:pt x="5498608" y="3718266"/>
                </a:cubicBezTo>
                <a:cubicBezTo>
                  <a:pt x="5494002" y="3732085"/>
                  <a:pt x="5489397" y="3745902"/>
                  <a:pt x="5489397" y="3759719"/>
                </a:cubicBezTo>
                <a:cubicBezTo>
                  <a:pt x="5484791" y="3759719"/>
                  <a:pt x="5484791" y="3759719"/>
                  <a:pt x="5484791" y="3759719"/>
                </a:cubicBezTo>
                <a:cubicBezTo>
                  <a:pt x="5480185" y="3768929"/>
                  <a:pt x="5480185" y="3773536"/>
                  <a:pt x="5480185" y="3778141"/>
                </a:cubicBezTo>
                <a:cubicBezTo>
                  <a:pt x="5484791" y="3768930"/>
                  <a:pt x="5484791" y="3764324"/>
                  <a:pt x="5489397" y="3764323"/>
                </a:cubicBezTo>
                <a:cubicBezTo>
                  <a:pt x="5484791" y="3778141"/>
                  <a:pt x="5489397" y="3778140"/>
                  <a:pt x="5484791" y="3787352"/>
                </a:cubicBezTo>
                <a:cubicBezTo>
                  <a:pt x="5484791" y="3787352"/>
                  <a:pt x="5484791" y="3791959"/>
                  <a:pt x="5480185" y="3791959"/>
                </a:cubicBezTo>
                <a:cubicBezTo>
                  <a:pt x="5480185" y="3796563"/>
                  <a:pt x="5480185" y="3796563"/>
                  <a:pt x="5480185" y="3796563"/>
                </a:cubicBezTo>
                <a:cubicBezTo>
                  <a:pt x="5480185" y="3801170"/>
                  <a:pt x="5480185" y="3805776"/>
                  <a:pt x="5484791" y="3801169"/>
                </a:cubicBezTo>
                <a:cubicBezTo>
                  <a:pt x="5489397" y="3796564"/>
                  <a:pt x="5489397" y="3796564"/>
                  <a:pt x="5489397" y="3796564"/>
                </a:cubicBezTo>
                <a:cubicBezTo>
                  <a:pt x="5494001" y="3796564"/>
                  <a:pt x="5494002" y="3791958"/>
                  <a:pt x="5494002" y="3787353"/>
                </a:cubicBezTo>
                <a:cubicBezTo>
                  <a:pt x="5494002" y="3782747"/>
                  <a:pt x="5494002" y="3782747"/>
                  <a:pt x="5494002" y="3782747"/>
                </a:cubicBezTo>
                <a:cubicBezTo>
                  <a:pt x="5489397" y="3782747"/>
                  <a:pt x="5489397" y="3782747"/>
                  <a:pt x="5489397" y="3782747"/>
                </a:cubicBezTo>
                <a:cubicBezTo>
                  <a:pt x="5489397" y="3768930"/>
                  <a:pt x="5503214" y="3736689"/>
                  <a:pt x="5503214" y="3718267"/>
                </a:cubicBezTo>
                <a:cubicBezTo>
                  <a:pt x="5507819" y="3713661"/>
                  <a:pt x="5507819" y="3713661"/>
                  <a:pt x="5507819" y="3713661"/>
                </a:cubicBezTo>
                <a:cubicBezTo>
                  <a:pt x="5507819" y="3713661"/>
                  <a:pt x="5507819" y="3713661"/>
                  <a:pt x="5507818" y="3709056"/>
                </a:cubicBezTo>
                <a:cubicBezTo>
                  <a:pt x="5507818" y="3709056"/>
                  <a:pt x="5507819" y="3704450"/>
                  <a:pt x="5507819" y="3704450"/>
                </a:cubicBezTo>
                <a:cubicBezTo>
                  <a:pt x="5507819" y="3695239"/>
                  <a:pt x="5512425" y="3681422"/>
                  <a:pt x="5517031" y="3676816"/>
                </a:cubicBezTo>
                <a:cubicBezTo>
                  <a:pt x="5512425" y="3676815"/>
                  <a:pt x="5512425" y="3676815"/>
                  <a:pt x="5512425" y="3676815"/>
                </a:cubicBezTo>
                <a:cubicBezTo>
                  <a:pt x="5517031" y="3672211"/>
                  <a:pt x="5517031" y="3672211"/>
                  <a:pt x="5517031" y="3672211"/>
                </a:cubicBezTo>
                <a:cubicBezTo>
                  <a:pt x="5517031" y="3672211"/>
                  <a:pt x="5521637" y="3667605"/>
                  <a:pt x="5521637" y="3662998"/>
                </a:cubicBezTo>
                <a:cubicBezTo>
                  <a:pt x="5521637" y="3662998"/>
                  <a:pt x="5521637" y="3658393"/>
                  <a:pt x="5517031" y="3658392"/>
                </a:cubicBezTo>
                <a:cubicBezTo>
                  <a:pt x="5521637" y="3612337"/>
                  <a:pt x="5535454" y="3589308"/>
                  <a:pt x="5530848" y="3557068"/>
                </a:cubicBezTo>
                <a:cubicBezTo>
                  <a:pt x="5535454" y="3557068"/>
                  <a:pt x="5535454" y="3552463"/>
                  <a:pt x="5535454" y="3547857"/>
                </a:cubicBezTo>
                <a:cubicBezTo>
                  <a:pt x="5535454" y="3547857"/>
                  <a:pt x="5535454" y="3543250"/>
                  <a:pt x="5535454" y="3543250"/>
                </a:cubicBezTo>
                <a:cubicBezTo>
                  <a:pt x="5530848" y="3543251"/>
                  <a:pt x="5530848" y="3543251"/>
                  <a:pt x="5530848" y="3543251"/>
                </a:cubicBezTo>
                <a:cubicBezTo>
                  <a:pt x="5540059" y="3538645"/>
                  <a:pt x="5540059" y="3524828"/>
                  <a:pt x="5540059" y="3515617"/>
                </a:cubicBezTo>
                <a:cubicBezTo>
                  <a:pt x="5540059" y="3515617"/>
                  <a:pt x="5540059" y="3511011"/>
                  <a:pt x="5540059" y="3511011"/>
                </a:cubicBezTo>
                <a:cubicBezTo>
                  <a:pt x="5544665" y="3506406"/>
                  <a:pt x="5544665" y="3506406"/>
                  <a:pt x="5540059" y="3501800"/>
                </a:cubicBezTo>
                <a:cubicBezTo>
                  <a:pt x="5540059" y="3497194"/>
                  <a:pt x="5540059" y="3497194"/>
                  <a:pt x="5540059" y="3497194"/>
                </a:cubicBezTo>
                <a:cubicBezTo>
                  <a:pt x="5540059" y="3497194"/>
                  <a:pt x="5544665" y="3497193"/>
                  <a:pt x="5544665" y="3492589"/>
                </a:cubicBezTo>
                <a:cubicBezTo>
                  <a:pt x="5544665" y="3492589"/>
                  <a:pt x="5544665" y="3492589"/>
                  <a:pt x="5544664" y="3487983"/>
                </a:cubicBezTo>
                <a:cubicBezTo>
                  <a:pt x="5540059" y="3478770"/>
                  <a:pt x="5553877" y="3460349"/>
                  <a:pt x="5544665" y="3460349"/>
                </a:cubicBezTo>
                <a:cubicBezTo>
                  <a:pt x="5544665" y="3460349"/>
                  <a:pt x="5544665" y="3460349"/>
                  <a:pt x="5544665" y="3455742"/>
                </a:cubicBezTo>
                <a:cubicBezTo>
                  <a:pt x="5544665" y="3451137"/>
                  <a:pt x="5544665" y="3446532"/>
                  <a:pt x="5544665" y="3446532"/>
                </a:cubicBezTo>
                <a:cubicBezTo>
                  <a:pt x="5544665" y="3446532"/>
                  <a:pt x="5544665" y="3441926"/>
                  <a:pt x="5544665" y="3441926"/>
                </a:cubicBezTo>
                <a:cubicBezTo>
                  <a:pt x="5553877" y="3437319"/>
                  <a:pt x="5544665" y="3418896"/>
                  <a:pt x="5544665" y="3409686"/>
                </a:cubicBezTo>
                <a:cubicBezTo>
                  <a:pt x="5544665" y="3395869"/>
                  <a:pt x="5553877" y="3405080"/>
                  <a:pt x="5553876" y="3391263"/>
                </a:cubicBezTo>
                <a:cubicBezTo>
                  <a:pt x="5553876" y="3391263"/>
                  <a:pt x="5553877" y="3386657"/>
                  <a:pt x="5558482" y="3386658"/>
                </a:cubicBezTo>
                <a:cubicBezTo>
                  <a:pt x="5558482" y="3386658"/>
                  <a:pt x="5558482" y="3382052"/>
                  <a:pt x="5558482" y="3382052"/>
                </a:cubicBezTo>
                <a:cubicBezTo>
                  <a:pt x="5558482" y="3377445"/>
                  <a:pt x="5558482" y="3377445"/>
                  <a:pt x="5553877" y="3382052"/>
                </a:cubicBezTo>
                <a:cubicBezTo>
                  <a:pt x="5553877" y="3382052"/>
                  <a:pt x="5553877" y="3382052"/>
                  <a:pt x="5553877" y="3386657"/>
                </a:cubicBezTo>
                <a:cubicBezTo>
                  <a:pt x="5549271" y="3377446"/>
                  <a:pt x="5553877" y="3368235"/>
                  <a:pt x="5549271" y="3368235"/>
                </a:cubicBezTo>
                <a:cubicBezTo>
                  <a:pt x="5553876" y="3354418"/>
                  <a:pt x="5553877" y="3368235"/>
                  <a:pt x="5558482" y="3368235"/>
                </a:cubicBezTo>
                <a:lnTo>
                  <a:pt x="5562808" y="3372560"/>
                </a:lnTo>
                <a:lnTo>
                  <a:pt x="5561145" y="3398244"/>
                </a:lnTo>
                <a:cubicBezTo>
                  <a:pt x="5560497" y="3424367"/>
                  <a:pt x="5563088" y="3440774"/>
                  <a:pt x="5563087" y="3464954"/>
                </a:cubicBezTo>
                <a:cubicBezTo>
                  <a:pt x="5563087" y="3464954"/>
                  <a:pt x="5558482" y="3464953"/>
                  <a:pt x="5558481" y="3469560"/>
                </a:cubicBezTo>
                <a:cubicBezTo>
                  <a:pt x="5558481" y="3469560"/>
                  <a:pt x="5558482" y="3474166"/>
                  <a:pt x="5558482" y="3474166"/>
                </a:cubicBezTo>
                <a:cubicBezTo>
                  <a:pt x="5558482" y="3487983"/>
                  <a:pt x="5558482" y="3492588"/>
                  <a:pt x="5563088" y="3497193"/>
                </a:cubicBezTo>
                <a:cubicBezTo>
                  <a:pt x="5563088" y="3478771"/>
                  <a:pt x="5563088" y="3478771"/>
                  <a:pt x="5563088" y="3478771"/>
                </a:cubicBezTo>
                <a:cubicBezTo>
                  <a:pt x="5563088" y="3478771"/>
                  <a:pt x="5563088" y="3483376"/>
                  <a:pt x="5567694" y="3483377"/>
                </a:cubicBezTo>
                <a:cubicBezTo>
                  <a:pt x="5567694" y="3483377"/>
                  <a:pt x="5567694" y="3478771"/>
                  <a:pt x="5567694" y="3478771"/>
                </a:cubicBezTo>
                <a:cubicBezTo>
                  <a:pt x="5567694" y="3474165"/>
                  <a:pt x="5567694" y="3474165"/>
                  <a:pt x="5567694" y="3474165"/>
                </a:cubicBezTo>
                <a:cubicBezTo>
                  <a:pt x="5567694" y="3469560"/>
                  <a:pt x="5567694" y="3469560"/>
                  <a:pt x="5567694" y="3469560"/>
                </a:cubicBezTo>
                <a:cubicBezTo>
                  <a:pt x="5576904" y="3460349"/>
                  <a:pt x="5586117" y="3455743"/>
                  <a:pt x="5590722" y="3423503"/>
                </a:cubicBezTo>
                <a:cubicBezTo>
                  <a:pt x="5609145" y="3400474"/>
                  <a:pt x="5622963" y="3354418"/>
                  <a:pt x="5632173" y="3322178"/>
                </a:cubicBezTo>
                <a:cubicBezTo>
                  <a:pt x="5632173" y="3317572"/>
                  <a:pt x="5636779" y="3317572"/>
                  <a:pt x="5636779" y="3317572"/>
                </a:cubicBezTo>
                <a:cubicBezTo>
                  <a:pt x="5636779" y="3317572"/>
                  <a:pt x="5641385" y="3317572"/>
                  <a:pt x="5641385" y="3312967"/>
                </a:cubicBezTo>
                <a:cubicBezTo>
                  <a:pt x="5641385" y="3312967"/>
                  <a:pt x="5641385" y="3317572"/>
                  <a:pt x="5645991" y="3317572"/>
                </a:cubicBezTo>
                <a:cubicBezTo>
                  <a:pt x="5645991" y="3308361"/>
                  <a:pt x="5645991" y="3303754"/>
                  <a:pt x="5645991" y="3303754"/>
                </a:cubicBezTo>
                <a:cubicBezTo>
                  <a:pt x="5655203" y="3276121"/>
                  <a:pt x="5659808" y="3239275"/>
                  <a:pt x="5664414" y="3216247"/>
                </a:cubicBezTo>
                <a:cubicBezTo>
                  <a:pt x="5669019" y="3211641"/>
                  <a:pt x="5669019" y="3220853"/>
                  <a:pt x="5669019" y="3225458"/>
                </a:cubicBezTo>
                <a:cubicBezTo>
                  <a:pt x="5673625" y="3211641"/>
                  <a:pt x="5682837" y="3156373"/>
                  <a:pt x="5696654" y="3170190"/>
                </a:cubicBezTo>
                <a:cubicBezTo>
                  <a:pt x="5696654" y="3179401"/>
                  <a:pt x="5696654" y="3179401"/>
                  <a:pt x="5696654" y="3179401"/>
                </a:cubicBezTo>
                <a:cubicBezTo>
                  <a:pt x="5696654" y="3184006"/>
                  <a:pt x="5696654" y="3184006"/>
                  <a:pt x="5696654" y="3184006"/>
                </a:cubicBezTo>
                <a:cubicBezTo>
                  <a:pt x="5696654" y="3184006"/>
                  <a:pt x="5701259" y="3184007"/>
                  <a:pt x="5701258" y="3179401"/>
                </a:cubicBezTo>
                <a:cubicBezTo>
                  <a:pt x="5701259" y="3170190"/>
                  <a:pt x="5701259" y="3170190"/>
                  <a:pt x="5701259" y="3170190"/>
                </a:cubicBezTo>
                <a:cubicBezTo>
                  <a:pt x="5705864" y="3188612"/>
                  <a:pt x="5701259" y="3216247"/>
                  <a:pt x="5701259" y="3243881"/>
                </a:cubicBezTo>
                <a:cubicBezTo>
                  <a:pt x="5724288" y="3266910"/>
                  <a:pt x="5742711" y="3188613"/>
                  <a:pt x="5747317" y="3124133"/>
                </a:cubicBezTo>
                <a:cubicBezTo>
                  <a:pt x="5751923" y="3119527"/>
                  <a:pt x="5756529" y="3124133"/>
                  <a:pt x="5765738" y="3110316"/>
                </a:cubicBezTo>
                <a:cubicBezTo>
                  <a:pt x="5761134" y="3124133"/>
                  <a:pt x="5765739" y="3124133"/>
                  <a:pt x="5770345" y="3124132"/>
                </a:cubicBezTo>
                <a:cubicBezTo>
                  <a:pt x="5770345" y="3160979"/>
                  <a:pt x="5765739" y="3197823"/>
                  <a:pt x="5765739" y="3234670"/>
                </a:cubicBezTo>
                <a:cubicBezTo>
                  <a:pt x="5765739" y="3257698"/>
                  <a:pt x="5774951" y="3234670"/>
                  <a:pt x="5784163" y="3253092"/>
                </a:cubicBezTo>
                <a:cubicBezTo>
                  <a:pt x="5779557" y="3276120"/>
                  <a:pt x="5784163" y="3285332"/>
                  <a:pt x="5779557" y="3312966"/>
                </a:cubicBezTo>
                <a:cubicBezTo>
                  <a:pt x="5784163" y="3312967"/>
                  <a:pt x="5788768" y="3303755"/>
                  <a:pt x="5788769" y="3285331"/>
                </a:cubicBezTo>
                <a:cubicBezTo>
                  <a:pt x="5788769" y="3294544"/>
                  <a:pt x="5793374" y="3303755"/>
                  <a:pt x="5788769" y="3322177"/>
                </a:cubicBezTo>
                <a:cubicBezTo>
                  <a:pt x="5793374" y="3312966"/>
                  <a:pt x="5797980" y="3317571"/>
                  <a:pt x="5802585" y="3303754"/>
                </a:cubicBezTo>
                <a:cubicBezTo>
                  <a:pt x="5793373" y="3382052"/>
                  <a:pt x="5784163" y="3460348"/>
                  <a:pt x="5770345" y="3538644"/>
                </a:cubicBezTo>
                <a:cubicBezTo>
                  <a:pt x="5770345" y="3547857"/>
                  <a:pt x="5770345" y="3557068"/>
                  <a:pt x="5765739" y="3561673"/>
                </a:cubicBezTo>
                <a:cubicBezTo>
                  <a:pt x="5599934" y="4492024"/>
                  <a:pt x="4959738" y="5251963"/>
                  <a:pt x="4103074" y="5597389"/>
                </a:cubicBezTo>
                <a:cubicBezTo>
                  <a:pt x="4103074" y="5597389"/>
                  <a:pt x="4103074" y="5597389"/>
                  <a:pt x="4098468" y="5597390"/>
                </a:cubicBezTo>
                <a:cubicBezTo>
                  <a:pt x="4098468" y="5597390"/>
                  <a:pt x="4093862" y="5597390"/>
                  <a:pt x="4093862" y="5597390"/>
                </a:cubicBezTo>
                <a:cubicBezTo>
                  <a:pt x="4103074" y="5592785"/>
                  <a:pt x="4098468" y="5588179"/>
                  <a:pt x="4089256" y="5592785"/>
                </a:cubicBezTo>
                <a:cubicBezTo>
                  <a:pt x="4098468" y="5588179"/>
                  <a:pt x="4098468" y="5588179"/>
                  <a:pt x="4098468" y="5588179"/>
                </a:cubicBezTo>
                <a:cubicBezTo>
                  <a:pt x="4103075" y="5583573"/>
                  <a:pt x="4103075" y="5583573"/>
                  <a:pt x="4098468" y="5578967"/>
                </a:cubicBezTo>
                <a:cubicBezTo>
                  <a:pt x="4098468" y="5578967"/>
                  <a:pt x="4093862" y="5578967"/>
                  <a:pt x="4089257" y="5583573"/>
                </a:cubicBezTo>
                <a:cubicBezTo>
                  <a:pt x="4084652" y="5588179"/>
                  <a:pt x="4084652" y="5588179"/>
                  <a:pt x="4084652" y="5588179"/>
                </a:cubicBezTo>
                <a:cubicBezTo>
                  <a:pt x="4080045" y="5588179"/>
                  <a:pt x="4080045" y="5588179"/>
                  <a:pt x="4080045" y="5588179"/>
                </a:cubicBezTo>
                <a:cubicBezTo>
                  <a:pt x="4080046" y="5578967"/>
                  <a:pt x="4075439" y="5578967"/>
                  <a:pt x="4066228" y="5583573"/>
                </a:cubicBezTo>
                <a:cubicBezTo>
                  <a:pt x="4057016" y="5592785"/>
                  <a:pt x="4066228" y="5588179"/>
                  <a:pt x="4061622" y="5597390"/>
                </a:cubicBezTo>
                <a:cubicBezTo>
                  <a:pt x="4070834" y="5592785"/>
                  <a:pt x="4070834" y="5592785"/>
                  <a:pt x="4070834" y="5592785"/>
                </a:cubicBezTo>
                <a:cubicBezTo>
                  <a:pt x="4066228" y="5597390"/>
                  <a:pt x="4061622" y="5597390"/>
                  <a:pt x="4066228" y="5601996"/>
                </a:cubicBezTo>
                <a:cubicBezTo>
                  <a:pt x="4070834" y="5601996"/>
                  <a:pt x="4075440" y="5601996"/>
                  <a:pt x="4080045" y="5597390"/>
                </a:cubicBezTo>
                <a:cubicBezTo>
                  <a:pt x="4084651" y="5592785"/>
                  <a:pt x="4084651" y="5592785"/>
                  <a:pt x="4084651" y="5592785"/>
                </a:cubicBezTo>
                <a:cubicBezTo>
                  <a:pt x="4084651" y="5597389"/>
                  <a:pt x="4080045" y="5597390"/>
                  <a:pt x="4080045" y="5601996"/>
                </a:cubicBezTo>
                <a:cubicBezTo>
                  <a:pt x="4075440" y="5601996"/>
                  <a:pt x="4075440" y="5601996"/>
                  <a:pt x="4075440" y="5601996"/>
                </a:cubicBezTo>
                <a:cubicBezTo>
                  <a:pt x="4070834" y="5606602"/>
                  <a:pt x="4070834" y="5606602"/>
                  <a:pt x="4070834" y="5606602"/>
                </a:cubicBezTo>
                <a:cubicBezTo>
                  <a:pt x="4070834" y="5611207"/>
                  <a:pt x="4070834" y="5611207"/>
                  <a:pt x="4070834" y="5611207"/>
                </a:cubicBezTo>
                <a:cubicBezTo>
                  <a:pt x="4001748" y="5638841"/>
                  <a:pt x="3928056" y="5661870"/>
                  <a:pt x="3854364" y="5684898"/>
                </a:cubicBezTo>
                <a:cubicBezTo>
                  <a:pt x="3854364" y="5680293"/>
                  <a:pt x="3849759" y="5675687"/>
                  <a:pt x="3840547" y="5680293"/>
                </a:cubicBezTo>
                <a:cubicBezTo>
                  <a:pt x="3840547" y="5684898"/>
                  <a:pt x="3840547" y="5684898"/>
                  <a:pt x="3840547" y="5684898"/>
                </a:cubicBezTo>
                <a:cubicBezTo>
                  <a:pt x="3605655" y="5753984"/>
                  <a:pt x="3352341" y="5790829"/>
                  <a:pt x="3094420" y="5790829"/>
                </a:cubicBezTo>
                <a:cubicBezTo>
                  <a:pt x="2486465" y="5790829"/>
                  <a:pt x="1924566" y="5592785"/>
                  <a:pt x="1468600" y="5251963"/>
                </a:cubicBezTo>
                <a:cubicBezTo>
                  <a:pt x="1477811" y="5256569"/>
                  <a:pt x="1482417" y="5256568"/>
                  <a:pt x="1482417" y="5251963"/>
                </a:cubicBezTo>
                <a:cubicBezTo>
                  <a:pt x="1454783" y="5219723"/>
                  <a:pt x="1445571" y="5228935"/>
                  <a:pt x="1413332" y="5205906"/>
                </a:cubicBezTo>
                <a:cubicBezTo>
                  <a:pt x="1413332" y="5205906"/>
                  <a:pt x="1413332" y="5210512"/>
                  <a:pt x="1413332" y="5210512"/>
                </a:cubicBezTo>
                <a:cubicBezTo>
                  <a:pt x="1385697" y="5187484"/>
                  <a:pt x="1362668" y="5169061"/>
                  <a:pt x="1335034" y="5146032"/>
                </a:cubicBezTo>
                <a:cubicBezTo>
                  <a:pt x="1330428" y="5136821"/>
                  <a:pt x="1298188" y="5109187"/>
                  <a:pt x="1288976" y="5104580"/>
                </a:cubicBezTo>
                <a:cubicBezTo>
                  <a:pt x="1288976" y="5099975"/>
                  <a:pt x="1284370" y="5099975"/>
                  <a:pt x="1284370" y="5099975"/>
                </a:cubicBezTo>
                <a:cubicBezTo>
                  <a:pt x="1279765" y="5095370"/>
                  <a:pt x="1279765" y="5095370"/>
                  <a:pt x="1279765" y="5099975"/>
                </a:cubicBezTo>
                <a:cubicBezTo>
                  <a:pt x="1279765" y="5095370"/>
                  <a:pt x="1275160" y="5095369"/>
                  <a:pt x="1275160" y="5090764"/>
                </a:cubicBezTo>
                <a:cubicBezTo>
                  <a:pt x="1265948" y="5086158"/>
                  <a:pt x="1256737" y="5076947"/>
                  <a:pt x="1252130" y="5072341"/>
                </a:cubicBezTo>
                <a:cubicBezTo>
                  <a:pt x="1229102" y="5053918"/>
                  <a:pt x="1210679" y="5030890"/>
                  <a:pt x="1187651" y="5012467"/>
                </a:cubicBezTo>
                <a:cubicBezTo>
                  <a:pt x="1178439" y="5003256"/>
                  <a:pt x="1169228" y="4994044"/>
                  <a:pt x="1160017" y="4984833"/>
                </a:cubicBezTo>
                <a:cubicBezTo>
                  <a:pt x="1141593" y="4966409"/>
                  <a:pt x="1123170" y="4943382"/>
                  <a:pt x="1104748" y="4924959"/>
                </a:cubicBezTo>
                <a:cubicBezTo>
                  <a:pt x="1104748" y="4924959"/>
                  <a:pt x="1109354" y="4924959"/>
                  <a:pt x="1109354" y="4924959"/>
                </a:cubicBezTo>
                <a:cubicBezTo>
                  <a:pt x="1104748" y="4920353"/>
                  <a:pt x="1100142" y="4920353"/>
                  <a:pt x="1095536" y="4915748"/>
                </a:cubicBezTo>
                <a:cubicBezTo>
                  <a:pt x="1017238" y="4830542"/>
                  <a:pt x="944698" y="4740731"/>
                  <a:pt x="877915" y="4646315"/>
                </a:cubicBezTo>
                <a:lnTo>
                  <a:pt x="863038" y="4623799"/>
                </a:lnTo>
                <a:lnTo>
                  <a:pt x="798472" y="4539243"/>
                </a:lnTo>
                <a:lnTo>
                  <a:pt x="805376" y="4551898"/>
                </a:lnTo>
                <a:lnTo>
                  <a:pt x="787589" y="4524991"/>
                </a:lnTo>
                <a:lnTo>
                  <a:pt x="780720" y="4515996"/>
                </a:lnTo>
                <a:lnTo>
                  <a:pt x="763924" y="4501235"/>
                </a:lnTo>
                <a:cubicBezTo>
                  <a:pt x="768530" y="4519658"/>
                  <a:pt x="786953" y="4547292"/>
                  <a:pt x="800770" y="4570321"/>
                </a:cubicBezTo>
                <a:cubicBezTo>
                  <a:pt x="819192" y="4593349"/>
                  <a:pt x="833009" y="4611772"/>
                  <a:pt x="842221" y="4611772"/>
                </a:cubicBezTo>
                <a:cubicBezTo>
                  <a:pt x="833010" y="4593349"/>
                  <a:pt x="819193" y="4574925"/>
                  <a:pt x="809982" y="4556504"/>
                </a:cubicBezTo>
                <a:cubicBezTo>
                  <a:pt x="837616" y="4602561"/>
                  <a:pt x="869856" y="4648618"/>
                  <a:pt x="902096" y="4699280"/>
                </a:cubicBezTo>
                <a:cubicBezTo>
                  <a:pt x="902096" y="4717703"/>
                  <a:pt x="929729" y="4754548"/>
                  <a:pt x="957364" y="4777577"/>
                </a:cubicBezTo>
                <a:cubicBezTo>
                  <a:pt x="971182" y="4796000"/>
                  <a:pt x="989604" y="4819028"/>
                  <a:pt x="994210" y="4832845"/>
                </a:cubicBezTo>
                <a:cubicBezTo>
                  <a:pt x="1003422" y="4832845"/>
                  <a:pt x="1012633" y="4846662"/>
                  <a:pt x="1021844" y="4855874"/>
                </a:cubicBezTo>
                <a:cubicBezTo>
                  <a:pt x="1606771" y="5560545"/>
                  <a:pt x="2532522" y="5956634"/>
                  <a:pt x="3504329" y="5818463"/>
                </a:cubicBezTo>
                <a:cubicBezTo>
                  <a:pt x="3895816" y="5763195"/>
                  <a:pt x="4255062" y="5629630"/>
                  <a:pt x="4568253" y="5431585"/>
                </a:cubicBezTo>
                <a:cubicBezTo>
                  <a:pt x="5277533" y="4984833"/>
                  <a:pt x="5756529" y="4224894"/>
                  <a:pt x="5830220" y="3372841"/>
                </a:cubicBezTo>
                <a:cubicBezTo>
                  <a:pt x="5834825" y="3312967"/>
                  <a:pt x="5839431" y="3257697"/>
                  <a:pt x="5839431" y="3197824"/>
                </a:cubicBezTo>
                <a:cubicBezTo>
                  <a:pt x="5839431" y="3197824"/>
                  <a:pt x="5844037" y="3197824"/>
                  <a:pt x="5844037" y="3193218"/>
                </a:cubicBezTo>
                <a:cubicBezTo>
                  <a:pt x="5844037" y="3179400"/>
                  <a:pt x="5844037" y="3179400"/>
                  <a:pt x="5844037" y="3179400"/>
                </a:cubicBezTo>
                <a:cubicBezTo>
                  <a:pt x="5844037" y="3179400"/>
                  <a:pt x="5844037" y="3174796"/>
                  <a:pt x="5839431" y="3174796"/>
                </a:cubicBezTo>
                <a:lnTo>
                  <a:pt x="5839431" y="3045835"/>
                </a:lnTo>
                <a:cubicBezTo>
                  <a:pt x="5834825" y="2944511"/>
                  <a:pt x="5825614" y="2847792"/>
                  <a:pt x="5811797" y="2746466"/>
                </a:cubicBezTo>
                <a:cubicBezTo>
                  <a:pt x="5765739" y="2419461"/>
                  <a:pt x="5664414" y="2110880"/>
                  <a:pt x="5512425" y="1834539"/>
                </a:cubicBezTo>
                <a:cubicBezTo>
                  <a:pt x="5434129" y="1677946"/>
                  <a:pt x="5332802" y="1525958"/>
                  <a:pt x="5222265" y="1383181"/>
                </a:cubicBezTo>
                <a:cubicBezTo>
                  <a:pt x="5226870" y="1387787"/>
                  <a:pt x="5226870" y="1387787"/>
                  <a:pt x="5231476" y="1387787"/>
                </a:cubicBezTo>
                <a:cubicBezTo>
                  <a:pt x="5222266" y="1373970"/>
                  <a:pt x="5199236" y="1346336"/>
                  <a:pt x="5180813" y="1323307"/>
                </a:cubicBezTo>
                <a:cubicBezTo>
                  <a:pt x="5166997" y="1309491"/>
                  <a:pt x="5157784" y="1295673"/>
                  <a:pt x="5148573" y="1291067"/>
                </a:cubicBezTo>
                <a:cubicBezTo>
                  <a:pt x="5116333" y="1258828"/>
                  <a:pt x="5084093" y="1221982"/>
                  <a:pt x="5051854" y="1189742"/>
                </a:cubicBezTo>
                <a:cubicBezTo>
                  <a:pt x="5042641" y="1175925"/>
                  <a:pt x="5028824" y="1162108"/>
                  <a:pt x="5015007" y="1152898"/>
                </a:cubicBezTo>
                <a:cubicBezTo>
                  <a:pt x="4909075" y="1042360"/>
                  <a:pt x="4789327" y="945640"/>
                  <a:pt x="4660366" y="853527"/>
                </a:cubicBezTo>
                <a:cubicBezTo>
                  <a:pt x="4701818" y="876555"/>
                  <a:pt x="4743269" y="899584"/>
                  <a:pt x="4775510" y="918006"/>
                </a:cubicBezTo>
                <a:cubicBezTo>
                  <a:pt x="4775509" y="927218"/>
                  <a:pt x="4793932" y="936429"/>
                  <a:pt x="4793932" y="941035"/>
                </a:cubicBezTo>
                <a:cubicBezTo>
                  <a:pt x="4830778" y="964063"/>
                  <a:pt x="4872230" y="1000909"/>
                  <a:pt x="4909076" y="1014726"/>
                </a:cubicBezTo>
                <a:cubicBezTo>
                  <a:pt x="4895258" y="1000909"/>
                  <a:pt x="4876835" y="982486"/>
                  <a:pt x="4881441" y="973275"/>
                </a:cubicBezTo>
                <a:cubicBezTo>
                  <a:pt x="4858412" y="954852"/>
                  <a:pt x="4803145" y="913402"/>
                  <a:pt x="4784721" y="908795"/>
                </a:cubicBezTo>
                <a:cubicBezTo>
                  <a:pt x="4775510" y="899584"/>
                  <a:pt x="4770904" y="890372"/>
                  <a:pt x="4766298" y="885767"/>
                </a:cubicBezTo>
                <a:cubicBezTo>
                  <a:pt x="4738664" y="867344"/>
                  <a:pt x="4715635" y="858132"/>
                  <a:pt x="4688002" y="844315"/>
                </a:cubicBezTo>
                <a:cubicBezTo>
                  <a:pt x="4669578" y="830498"/>
                  <a:pt x="4637338" y="802864"/>
                  <a:pt x="4614310" y="789047"/>
                </a:cubicBezTo>
                <a:cubicBezTo>
                  <a:pt x="4605099" y="784440"/>
                  <a:pt x="4600493" y="789047"/>
                  <a:pt x="4591281" y="784440"/>
                </a:cubicBezTo>
                <a:cubicBezTo>
                  <a:pt x="4582069" y="779836"/>
                  <a:pt x="4568253" y="761413"/>
                  <a:pt x="4559041" y="756807"/>
                </a:cubicBezTo>
                <a:cubicBezTo>
                  <a:pt x="4531406" y="738383"/>
                  <a:pt x="4517589" y="738384"/>
                  <a:pt x="4517589" y="729172"/>
                </a:cubicBezTo>
                <a:cubicBezTo>
                  <a:pt x="4499166" y="724567"/>
                  <a:pt x="4471531" y="710750"/>
                  <a:pt x="4462320" y="719962"/>
                </a:cubicBezTo>
                <a:cubicBezTo>
                  <a:pt x="4480744" y="724567"/>
                  <a:pt x="4476138" y="729173"/>
                  <a:pt x="4476137" y="733778"/>
                </a:cubicBezTo>
                <a:cubicBezTo>
                  <a:pt x="4070834" y="494283"/>
                  <a:pt x="3601051" y="356112"/>
                  <a:pt x="3094419" y="356112"/>
                </a:cubicBezTo>
                <a:close/>
                <a:moveTo>
                  <a:pt x="3194685" y="0"/>
                </a:moveTo>
                <a:cubicBezTo>
                  <a:pt x="3253969" y="5737"/>
                  <a:pt x="3313252" y="11474"/>
                  <a:pt x="3374449" y="19122"/>
                </a:cubicBezTo>
                <a:cubicBezTo>
                  <a:pt x="3867844" y="86051"/>
                  <a:pt x="4324902" y="258153"/>
                  <a:pt x="4745625" y="523954"/>
                </a:cubicBezTo>
                <a:cubicBezTo>
                  <a:pt x="4998059" y="682671"/>
                  <a:pt x="5217983" y="879633"/>
                  <a:pt x="5390097" y="1124399"/>
                </a:cubicBezTo>
                <a:cubicBezTo>
                  <a:pt x="5457031" y="1218099"/>
                  <a:pt x="5539263" y="1298413"/>
                  <a:pt x="5604284" y="1394025"/>
                </a:cubicBezTo>
                <a:cubicBezTo>
                  <a:pt x="5632969" y="1439918"/>
                  <a:pt x="5659743" y="1487724"/>
                  <a:pt x="5678867" y="1539355"/>
                </a:cubicBezTo>
                <a:cubicBezTo>
                  <a:pt x="5715202" y="1636879"/>
                  <a:pt x="5763010" y="1728667"/>
                  <a:pt x="5810821" y="1820455"/>
                </a:cubicBezTo>
                <a:cubicBezTo>
                  <a:pt x="5816558" y="1799420"/>
                  <a:pt x="5801259" y="1722930"/>
                  <a:pt x="5785960" y="1688511"/>
                </a:cubicBezTo>
                <a:cubicBezTo>
                  <a:pt x="5831857" y="1715281"/>
                  <a:pt x="5952337" y="2005942"/>
                  <a:pt x="5959987" y="2107291"/>
                </a:cubicBezTo>
                <a:cubicBezTo>
                  <a:pt x="5937038" y="2097729"/>
                  <a:pt x="5923651" y="2078606"/>
                  <a:pt x="5902615" y="2063309"/>
                </a:cubicBezTo>
                <a:cubicBezTo>
                  <a:pt x="5900703" y="2113027"/>
                  <a:pt x="5921739" y="2153185"/>
                  <a:pt x="5937038" y="2193342"/>
                </a:cubicBezTo>
                <a:cubicBezTo>
                  <a:pt x="5940863" y="2200990"/>
                  <a:pt x="5946599" y="2204814"/>
                  <a:pt x="5954249" y="2199078"/>
                </a:cubicBezTo>
                <a:cubicBezTo>
                  <a:pt x="5986759" y="2176132"/>
                  <a:pt x="5994408" y="2200991"/>
                  <a:pt x="6000147" y="2223938"/>
                </a:cubicBezTo>
                <a:cubicBezTo>
                  <a:pt x="6028832" y="2334848"/>
                  <a:pt x="6055605" y="2445757"/>
                  <a:pt x="6076641" y="2558579"/>
                </a:cubicBezTo>
                <a:cubicBezTo>
                  <a:pt x="6095765" y="2654192"/>
                  <a:pt x="6103415" y="2749803"/>
                  <a:pt x="6099590" y="2847329"/>
                </a:cubicBezTo>
                <a:cubicBezTo>
                  <a:pt x="6097678" y="2854978"/>
                  <a:pt x="6097678" y="2862627"/>
                  <a:pt x="6097678" y="2870275"/>
                </a:cubicBezTo>
                <a:cubicBezTo>
                  <a:pt x="6095764" y="2881749"/>
                  <a:pt x="6093853" y="2891310"/>
                  <a:pt x="6080467" y="2893222"/>
                </a:cubicBezTo>
                <a:cubicBezTo>
                  <a:pt x="6065167" y="2895135"/>
                  <a:pt x="6061343" y="2883661"/>
                  <a:pt x="6059431" y="2872188"/>
                </a:cubicBezTo>
                <a:cubicBezTo>
                  <a:pt x="6055605" y="2845416"/>
                  <a:pt x="6053693" y="2818644"/>
                  <a:pt x="6049869" y="2791874"/>
                </a:cubicBezTo>
                <a:cubicBezTo>
                  <a:pt x="6047956" y="2782312"/>
                  <a:pt x="6044131" y="2772751"/>
                  <a:pt x="6038394" y="2763190"/>
                </a:cubicBezTo>
                <a:cubicBezTo>
                  <a:pt x="6025007" y="2795698"/>
                  <a:pt x="6026920" y="2828206"/>
                  <a:pt x="6032657" y="2860714"/>
                </a:cubicBezTo>
                <a:cubicBezTo>
                  <a:pt x="6059431" y="3019429"/>
                  <a:pt x="6074729" y="3180059"/>
                  <a:pt x="6067080" y="3340687"/>
                </a:cubicBezTo>
                <a:cubicBezTo>
                  <a:pt x="6059431" y="3541471"/>
                  <a:pt x="6002059" y="3730784"/>
                  <a:pt x="5937038" y="3920096"/>
                </a:cubicBezTo>
                <a:cubicBezTo>
                  <a:pt x="5824207" y="4245178"/>
                  <a:pt x="5678867" y="4553048"/>
                  <a:pt x="5464680" y="4824587"/>
                </a:cubicBezTo>
                <a:cubicBezTo>
                  <a:pt x="5216071" y="5136282"/>
                  <a:pt x="4915827" y="5382962"/>
                  <a:pt x="4563949" y="5570361"/>
                </a:cubicBezTo>
                <a:cubicBezTo>
                  <a:pt x="4439644" y="5635378"/>
                  <a:pt x="4321078" y="5713780"/>
                  <a:pt x="4183385" y="5752024"/>
                </a:cubicBezTo>
                <a:cubicBezTo>
                  <a:pt x="3831507" y="5847636"/>
                  <a:pt x="3477717" y="5935600"/>
                  <a:pt x="3110540" y="5948985"/>
                </a:cubicBezTo>
                <a:cubicBezTo>
                  <a:pt x="2917390" y="5956634"/>
                  <a:pt x="2726152" y="5937512"/>
                  <a:pt x="2534914" y="5910740"/>
                </a:cubicBezTo>
                <a:cubicBezTo>
                  <a:pt x="2469893" y="5903091"/>
                  <a:pt x="2404872" y="5889706"/>
                  <a:pt x="2339851" y="5878232"/>
                </a:cubicBezTo>
                <a:cubicBezTo>
                  <a:pt x="2313079" y="5872496"/>
                  <a:pt x="2284392" y="5864846"/>
                  <a:pt x="2259531" y="5851461"/>
                </a:cubicBezTo>
                <a:cubicBezTo>
                  <a:pt x="2225108" y="5832339"/>
                  <a:pt x="2186861" y="5824690"/>
                  <a:pt x="2146701" y="5830426"/>
                </a:cubicBezTo>
                <a:cubicBezTo>
                  <a:pt x="2123752" y="5834251"/>
                  <a:pt x="2106540" y="5828514"/>
                  <a:pt x="2096979" y="5805567"/>
                </a:cubicBezTo>
                <a:cubicBezTo>
                  <a:pt x="2085504" y="5778796"/>
                  <a:pt x="2064468" y="5767321"/>
                  <a:pt x="2035784" y="5767322"/>
                </a:cubicBezTo>
                <a:cubicBezTo>
                  <a:pt x="1991798" y="5767322"/>
                  <a:pt x="1951638" y="5752024"/>
                  <a:pt x="1913390" y="5730990"/>
                </a:cubicBezTo>
                <a:cubicBezTo>
                  <a:pt x="1846457" y="5694657"/>
                  <a:pt x="1779524" y="5656412"/>
                  <a:pt x="1710678" y="5623904"/>
                </a:cubicBezTo>
                <a:cubicBezTo>
                  <a:pt x="1509878" y="5530204"/>
                  <a:pt x="1345413" y="5384874"/>
                  <a:pt x="1179037" y="5243368"/>
                </a:cubicBezTo>
                <a:cubicBezTo>
                  <a:pt x="1073855" y="5153493"/>
                  <a:pt x="968674" y="5065529"/>
                  <a:pt x="876880" y="4960356"/>
                </a:cubicBezTo>
                <a:cubicBezTo>
                  <a:pt x="871142" y="4952707"/>
                  <a:pt x="863492" y="4945058"/>
                  <a:pt x="857756" y="4937409"/>
                </a:cubicBezTo>
                <a:cubicBezTo>
                  <a:pt x="846281" y="4924023"/>
                  <a:pt x="852019" y="4910638"/>
                  <a:pt x="863492" y="4901077"/>
                </a:cubicBezTo>
                <a:cubicBezTo>
                  <a:pt x="876880" y="4891515"/>
                  <a:pt x="882617" y="4902989"/>
                  <a:pt x="890267" y="4912550"/>
                </a:cubicBezTo>
                <a:cubicBezTo>
                  <a:pt x="936164" y="4968005"/>
                  <a:pt x="985885" y="5021548"/>
                  <a:pt x="1043257" y="5067442"/>
                </a:cubicBezTo>
                <a:cubicBezTo>
                  <a:pt x="1052819" y="5075091"/>
                  <a:pt x="1062381" y="5084652"/>
                  <a:pt x="1075769" y="5086564"/>
                </a:cubicBezTo>
                <a:cubicBezTo>
                  <a:pt x="1077680" y="5086564"/>
                  <a:pt x="1083417" y="5088476"/>
                  <a:pt x="1083416" y="5086564"/>
                </a:cubicBezTo>
                <a:cubicBezTo>
                  <a:pt x="1087243" y="5082740"/>
                  <a:pt x="1083417" y="5080827"/>
                  <a:pt x="1079592" y="5080827"/>
                </a:cubicBezTo>
                <a:cubicBezTo>
                  <a:pt x="989710" y="4979479"/>
                  <a:pt x="894092" y="4883866"/>
                  <a:pt x="808035" y="4780605"/>
                </a:cubicBezTo>
                <a:cubicBezTo>
                  <a:pt x="781261" y="4748097"/>
                  <a:pt x="756400" y="4715589"/>
                  <a:pt x="727714" y="4683081"/>
                </a:cubicBezTo>
                <a:cubicBezTo>
                  <a:pt x="721976" y="4675432"/>
                  <a:pt x="718153" y="4663959"/>
                  <a:pt x="699029" y="4663959"/>
                </a:cubicBezTo>
                <a:cubicBezTo>
                  <a:pt x="733452" y="4727063"/>
                  <a:pt x="796560" y="4771044"/>
                  <a:pt x="786998" y="4851358"/>
                </a:cubicBezTo>
                <a:cubicBezTo>
                  <a:pt x="591935" y="4629538"/>
                  <a:pt x="444682" y="4382859"/>
                  <a:pt x="341414" y="4105584"/>
                </a:cubicBezTo>
                <a:cubicBezTo>
                  <a:pt x="368186" y="4111321"/>
                  <a:pt x="373924" y="4134267"/>
                  <a:pt x="383486" y="4153390"/>
                </a:cubicBezTo>
                <a:cubicBezTo>
                  <a:pt x="393047" y="4174425"/>
                  <a:pt x="402609" y="4193547"/>
                  <a:pt x="417908" y="4210757"/>
                </a:cubicBezTo>
                <a:cubicBezTo>
                  <a:pt x="440857" y="4266211"/>
                  <a:pt x="467631" y="4319755"/>
                  <a:pt x="502054" y="4365649"/>
                </a:cubicBezTo>
                <a:cubicBezTo>
                  <a:pt x="505878" y="4363737"/>
                  <a:pt x="509704" y="4361824"/>
                  <a:pt x="513529" y="4359912"/>
                </a:cubicBezTo>
                <a:cubicBezTo>
                  <a:pt x="484842" y="4308282"/>
                  <a:pt x="456157" y="4256651"/>
                  <a:pt x="425558" y="4205021"/>
                </a:cubicBezTo>
                <a:cubicBezTo>
                  <a:pt x="343326" y="3994674"/>
                  <a:pt x="261094" y="3784326"/>
                  <a:pt x="213284" y="3562506"/>
                </a:cubicBezTo>
                <a:cubicBezTo>
                  <a:pt x="117665" y="3101657"/>
                  <a:pt x="132963" y="2646543"/>
                  <a:pt x="255357" y="2193342"/>
                </a:cubicBezTo>
                <a:cubicBezTo>
                  <a:pt x="278305" y="2107291"/>
                  <a:pt x="291691" y="2021240"/>
                  <a:pt x="329939" y="1940925"/>
                </a:cubicBezTo>
                <a:cubicBezTo>
                  <a:pt x="333764" y="1933277"/>
                  <a:pt x="333763" y="1923716"/>
                  <a:pt x="345237" y="1921803"/>
                </a:cubicBezTo>
                <a:cubicBezTo>
                  <a:pt x="354799" y="1923716"/>
                  <a:pt x="352888" y="1931364"/>
                  <a:pt x="350976" y="1935188"/>
                </a:cubicBezTo>
                <a:cubicBezTo>
                  <a:pt x="259180" y="2204815"/>
                  <a:pt x="224757" y="2484003"/>
                  <a:pt x="197985" y="2765101"/>
                </a:cubicBezTo>
                <a:cubicBezTo>
                  <a:pt x="182686" y="2912345"/>
                  <a:pt x="197985" y="3059587"/>
                  <a:pt x="205635" y="3206829"/>
                </a:cubicBezTo>
                <a:cubicBezTo>
                  <a:pt x="207547" y="3224040"/>
                  <a:pt x="207546" y="3243163"/>
                  <a:pt x="207547" y="3260373"/>
                </a:cubicBezTo>
                <a:cubicBezTo>
                  <a:pt x="209458" y="3269934"/>
                  <a:pt x="201810" y="3283319"/>
                  <a:pt x="219021" y="3283319"/>
                </a:cubicBezTo>
                <a:cubicBezTo>
                  <a:pt x="236232" y="3283319"/>
                  <a:pt x="234320" y="3271845"/>
                  <a:pt x="234319" y="3258461"/>
                </a:cubicBezTo>
                <a:cubicBezTo>
                  <a:pt x="226670" y="3189620"/>
                  <a:pt x="220934" y="3118867"/>
                  <a:pt x="219021" y="3050026"/>
                </a:cubicBezTo>
                <a:cubicBezTo>
                  <a:pt x="207547" y="2474440"/>
                  <a:pt x="333764" y="1937101"/>
                  <a:pt x="656957" y="1455216"/>
                </a:cubicBezTo>
                <a:cubicBezTo>
                  <a:pt x="658869" y="1451392"/>
                  <a:pt x="660782" y="1445655"/>
                  <a:pt x="664606" y="1443743"/>
                </a:cubicBezTo>
                <a:cubicBezTo>
                  <a:pt x="666518" y="1441832"/>
                  <a:pt x="670343" y="1441831"/>
                  <a:pt x="677992" y="1439918"/>
                </a:cubicBezTo>
                <a:cubicBezTo>
                  <a:pt x="660780" y="1476251"/>
                  <a:pt x="647394" y="1508759"/>
                  <a:pt x="628271" y="1541267"/>
                </a:cubicBezTo>
                <a:cubicBezTo>
                  <a:pt x="486755" y="1784122"/>
                  <a:pt x="404522" y="2051836"/>
                  <a:pt x="320376" y="2319550"/>
                </a:cubicBezTo>
                <a:cubicBezTo>
                  <a:pt x="310816" y="2350145"/>
                  <a:pt x="310816" y="2382654"/>
                  <a:pt x="306992" y="2413250"/>
                </a:cubicBezTo>
                <a:cubicBezTo>
                  <a:pt x="306992" y="2420899"/>
                  <a:pt x="301253" y="2432372"/>
                  <a:pt x="314640" y="2434283"/>
                </a:cubicBezTo>
                <a:cubicBezTo>
                  <a:pt x="324202" y="2436196"/>
                  <a:pt x="329939" y="2428548"/>
                  <a:pt x="335676" y="2420899"/>
                </a:cubicBezTo>
                <a:cubicBezTo>
                  <a:pt x="341413" y="2411337"/>
                  <a:pt x="349062" y="2399863"/>
                  <a:pt x="356712" y="2392215"/>
                </a:cubicBezTo>
                <a:lnTo>
                  <a:pt x="350263" y="2447349"/>
                </a:lnTo>
                <a:lnTo>
                  <a:pt x="364870" y="2370176"/>
                </a:lnTo>
                <a:cubicBezTo>
                  <a:pt x="407674" y="2199598"/>
                  <a:pt x="466786" y="2037350"/>
                  <a:pt x="541943" y="1882854"/>
                </a:cubicBezTo>
                <a:lnTo>
                  <a:pt x="564586" y="1841828"/>
                </a:lnTo>
                <a:lnTo>
                  <a:pt x="591636" y="1777608"/>
                </a:lnTo>
                <a:cubicBezTo>
                  <a:pt x="628151" y="1701298"/>
                  <a:pt x="668430" y="1626362"/>
                  <a:pt x="712415" y="1552740"/>
                </a:cubicBezTo>
                <a:cubicBezTo>
                  <a:pt x="716241" y="1547004"/>
                  <a:pt x="720065" y="1545092"/>
                  <a:pt x="727714" y="1541267"/>
                </a:cubicBezTo>
                <a:lnTo>
                  <a:pt x="682530" y="1633942"/>
                </a:lnTo>
                <a:lnTo>
                  <a:pt x="815288" y="1442050"/>
                </a:lnTo>
                <a:cubicBezTo>
                  <a:pt x="891307" y="1344396"/>
                  <a:pt x="957828" y="1238092"/>
                  <a:pt x="1054385" y="1157035"/>
                </a:cubicBezTo>
                <a:cubicBezTo>
                  <a:pt x="1301922" y="951596"/>
                  <a:pt x="1553790" y="751597"/>
                  <a:pt x="1843678" y="606577"/>
                </a:cubicBezTo>
                <a:lnTo>
                  <a:pt x="1922812" y="569857"/>
                </a:lnTo>
                <a:lnTo>
                  <a:pt x="1943510" y="554072"/>
                </a:lnTo>
                <a:cubicBezTo>
                  <a:pt x="1953550" y="548335"/>
                  <a:pt x="1964068" y="544033"/>
                  <a:pt x="1974586" y="541165"/>
                </a:cubicBezTo>
                <a:cubicBezTo>
                  <a:pt x="2066381" y="509613"/>
                  <a:pt x="2157099" y="469455"/>
                  <a:pt x="2253196" y="444895"/>
                </a:cubicBezTo>
                <a:lnTo>
                  <a:pt x="2279666" y="439914"/>
                </a:lnTo>
                <a:lnTo>
                  <a:pt x="2319798" y="426779"/>
                </a:lnTo>
                <a:lnTo>
                  <a:pt x="2345463" y="419889"/>
                </a:lnTo>
                <a:lnTo>
                  <a:pt x="2342301" y="416361"/>
                </a:lnTo>
                <a:cubicBezTo>
                  <a:pt x="2331723" y="409818"/>
                  <a:pt x="2317381" y="411610"/>
                  <a:pt x="2307340" y="401571"/>
                </a:cubicBezTo>
                <a:cubicBezTo>
                  <a:pt x="2349413" y="380536"/>
                  <a:pt x="2393398" y="370975"/>
                  <a:pt x="2437382" y="363326"/>
                </a:cubicBezTo>
                <a:cubicBezTo>
                  <a:pt x="2741451" y="305959"/>
                  <a:pt x="3045519" y="277274"/>
                  <a:pt x="3353412" y="315520"/>
                </a:cubicBezTo>
                <a:cubicBezTo>
                  <a:pt x="3569511" y="344204"/>
                  <a:pt x="3779874" y="393922"/>
                  <a:pt x="3980673" y="476148"/>
                </a:cubicBezTo>
                <a:cubicBezTo>
                  <a:pt x="4041869" y="501007"/>
                  <a:pt x="4093504" y="541165"/>
                  <a:pt x="4160437" y="550726"/>
                </a:cubicBezTo>
                <a:cubicBezTo>
                  <a:pt x="4177649" y="552638"/>
                  <a:pt x="4198684" y="562198"/>
                  <a:pt x="4204422" y="535427"/>
                </a:cubicBezTo>
                <a:cubicBezTo>
                  <a:pt x="4212071" y="508656"/>
                  <a:pt x="4187211" y="512481"/>
                  <a:pt x="4171911" y="504832"/>
                </a:cubicBezTo>
                <a:cubicBezTo>
                  <a:pt x="4152787" y="499094"/>
                  <a:pt x="4127926" y="495271"/>
                  <a:pt x="4116452" y="468499"/>
                </a:cubicBezTo>
                <a:cubicBezTo>
                  <a:pt x="4236932" y="481885"/>
                  <a:pt x="4338289" y="539252"/>
                  <a:pt x="4441557" y="585145"/>
                </a:cubicBezTo>
                <a:cubicBezTo>
                  <a:pt x="4502753" y="617653"/>
                  <a:pt x="4554387" y="663548"/>
                  <a:pt x="4619408" y="688407"/>
                </a:cubicBezTo>
                <a:cubicBezTo>
                  <a:pt x="4569686" y="640601"/>
                  <a:pt x="4510403" y="611918"/>
                  <a:pt x="4451119" y="577496"/>
                </a:cubicBezTo>
                <a:cubicBezTo>
                  <a:pt x="4372711" y="523954"/>
                  <a:pt x="4282829" y="489534"/>
                  <a:pt x="4192947" y="455114"/>
                </a:cubicBezTo>
                <a:cubicBezTo>
                  <a:pt x="3948163" y="361414"/>
                  <a:pt x="3697641" y="284924"/>
                  <a:pt x="3437557" y="242855"/>
                </a:cubicBezTo>
                <a:cubicBezTo>
                  <a:pt x="3405047" y="239030"/>
                  <a:pt x="3370624" y="229468"/>
                  <a:pt x="3336201" y="235206"/>
                </a:cubicBezTo>
                <a:cubicBezTo>
                  <a:pt x="3336202" y="256241"/>
                  <a:pt x="3353413" y="252416"/>
                  <a:pt x="3364887" y="254328"/>
                </a:cubicBezTo>
                <a:cubicBezTo>
                  <a:pt x="3584811" y="284923"/>
                  <a:pt x="3800909" y="336555"/>
                  <a:pt x="4011271" y="414957"/>
                </a:cubicBezTo>
                <a:cubicBezTo>
                  <a:pt x="4022745" y="418781"/>
                  <a:pt x="4045694" y="416869"/>
                  <a:pt x="4039957" y="435991"/>
                </a:cubicBezTo>
                <a:cubicBezTo>
                  <a:pt x="4034220" y="455114"/>
                  <a:pt x="4013184" y="449377"/>
                  <a:pt x="3999798" y="443640"/>
                </a:cubicBezTo>
                <a:cubicBezTo>
                  <a:pt x="3932864" y="420693"/>
                  <a:pt x="3867843" y="390097"/>
                  <a:pt x="3797085" y="372886"/>
                </a:cubicBezTo>
                <a:cubicBezTo>
                  <a:pt x="3491104" y="300222"/>
                  <a:pt x="3183211" y="246679"/>
                  <a:pt x="2867668" y="271538"/>
                </a:cubicBezTo>
                <a:cubicBezTo>
                  <a:pt x="2622883" y="290660"/>
                  <a:pt x="2383836" y="346116"/>
                  <a:pt x="2150525" y="420693"/>
                </a:cubicBezTo>
                <a:cubicBezTo>
                  <a:pt x="2102716" y="435991"/>
                  <a:pt x="2052994" y="451289"/>
                  <a:pt x="2003272" y="458938"/>
                </a:cubicBezTo>
                <a:cubicBezTo>
                  <a:pt x="2358975" y="304046"/>
                  <a:pt x="2733801" y="225645"/>
                  <a:pt x="3127752" y="227557"/>
                </a:cubicBezTo>
                <a:cubicBezTo>
                  <a:pt x="3114365" y="204610"/>
                  <a:pt x="3091416" y="214171"/>
                  <a:pt x="3066554" y="198873"/>
                </a:cubicBezTo>
                <a:cubicBezTo>
                  <a:pt x="3135401" y="198873"/>
                  <a:pt x="3194685" y="198872"/>
                  <a:pt x="3252056" y="204609"/>
                </a:cubicBezTo>
                <a:cubicBezTo>
                  <a:pt x="3338114" y="214171"/>
                  <a:pt x="3424170" y="225645"/>
                  <a:pt x="3512140" y="233294"/>
                </a:cubicBezTo>
                <a:cubicBezTo>
                  <a:pt x="3517877" y="235206"/>
                  <a:pt x="3531264" y="242855"/>
                  <a:pt x="3533176" y="229469"/>
                </a:cubicBezTo>
                <a:cubicBezTo>
                  <a:pt x="3537001" y="217995"/>
                  <a:pt x="3523614" y="217996"/>
                  <a:pt x="3515965" y="216083"/>
                </a:cubicBezTo>
                <a:cubicBezTo>
                  <a:pt x="3408871" y="195049"/>
                  <a:pt x="3305603" y="166365"/>
                  <a:pt x="3194685" y="175926"/>
                </a:cubicBezTo>
                <a:cubicBezTo>
                  <a:pt x="3169824" y="179751"/>
                  <a:pt x="3143051" y="166365"/>
                  <a:pt x="3116277" y="162541"/>
                </a:cubicBezTo>
                <a:cubicBezTo>
                  <a:pt x="3005359" y="143418"/>
                  <a:pt x="2896354" y="166365"/>
                  <a:pt x="2785435" y="177838"/>
                </a:cubicBezTo>
                <a:cubicBezTo>
                  <a:pt x="2538738" y="206522"/>
                  <a:pt x="2297779" y="256241"/>
                  <a:pt x="2062556" y="332730"/>
                </a:cubicBezTo>
                <a:cubicBezTo>
                  <a:pt x="1915303" y="378624"/>
                  <a:pt x="1781436" y="457026"/>
                  <a:pt x="1639921" y="520130"/>
                </a:cubicBezTo>
                <a:cubicBezTo>
                  <a:pt x="1628446" y="523954"/>
                  <a:pt x="1615059" y="529691"/>
                  <a:pt x="1597847" y="537339"/>
                </a:cubicBezTo>
                <a:cubicBezTo>
                  <a:pt x="1605497" y="504832"/>
                  <a:pt x="1624621" y="483797"/>
                  <a:pt x="1649482" y="476148"/>
                </a:cubicBezTo>
                <a:cubicBezTo>
                  <a:pt x="1771874" y="439816"/>
                  <a:pt x="1878968" y="367151"/>
                  <a:pt x="1997535" y="321257"/>
                </a:cubicBezTo>
                <a:cubicBezTo>
                  <a:pt x="2378099" y="177839"/>
                  <a:pt x="2770136" y="112822"/>
                  <a:pt x="3177473" y="133856"/>
                </a:cubicBezTo>
                <a:cubicBezTo>
                  <a:pt x="3345763" y="143418"/>
                  <a:pt x="3506403" y="185488"/>
                  <a:pt x="3670868" y="216083"/>
                </a:cubicBezTo>
                <a:cubicBezTo>
                  <a:pt x="3881229" y="252416"/>
                  <a:pt x="4082029" y="315520"/>
                  <a:pt x="4267530" y="418781"/>
                </a:cubicBezTo>
                <a:cubicBezTo>
                  <a:pt x="4284742" y="428341"/>
                  <a:pt x="4303865" y="432167"/>
                  <a:pt x="4301953" y="458938"/>
                </a:cubicBezTo>
                <a:cubicBezTo>
                  <a:pt x="4300041" y="466587"/>
                  <a:pt x="4307691" y="472324"/>
                  <a:pt x="4315340" y="474236"/>
                </a:cubicBezTo>
                <a:cubicBezTo>
                  <a:pt x="4431995" y="527779"/>
                  <a:pt x="4542913" y="592794"/>
                  <a:pt x="4651919" y="663548"/>
                </a:cubicBezTo>
                <a:cubicBezTo>
                  <a:pt x="4653831" y="665459"/>
                  <a:pt x="4657656" y="665460"/>
                  <a:pt x="4663393" y="665460"/>
                </a:cubicBezTo>
                <a:cubicBezTo>
                  <a:pt x="4672955" y="640601"/>
                  <a:pt x="4667218" y="625303"/>
                  <a:pt x="4642357" y="610005"/>
                </a:cubicBezTo>
                <a:cubicBezTo>
                  <a:pt x="4474067" y="502920"/>
                  <a:pt x="4307690" y="392010"/>
                  <a:pt x="4124102" y="311696"/>
                </a:cubicBezTo>
                <a:cubicBezTo>
                  <a:pt x="3823858" y="181663"/>
                  <a:pt x="3510228" y="110910"/>
                  <a:pt x="3183211" y="103261"/>
                </a:cubicBezTo>
                <a:cubicBezTo>
                  <a:pt x="2999621" y="99437"/>
                  <a:pt x="2816034" y="95612"/>
                  <a:pt x="2634357" y="124296"/>
                </a:cubicBezTo>
                <a:cubicBezTo>
                  <a:pt x="2563599" y="137682"/>
                  <a:pt x="2490929" y="128120"/>
                  <a:pt x="2420171" y="128119"/>
                </a:cubicBezTo>
                <a:cubicBezTo>
                  <a:pt x="2651569" y="86051"/>
                  <a:pt x="2884879" y="61192"/>
                  <a:pt x="3120102" y="61192"/>
                </a:cubicBezTo>
                <a:cubicBezTo>
                  <a:pt x="3357237" y="63104"/>
                  <a:pt x="3588635" y="91788"/>
                  <a:pt x="3818121" y="154892"/>
                </a:cubicBezTo>
                <a:cubicBezTo>
                  <a:pt x="3615408" y="84139"/>
                  <a:pt x="3401222" y="53543"/>
                  <a:pt x="3192772" y="9561"/>
                </a:cubicBezTo>
                <a:cubicBezTo>
                  <a:pt x="3192772" y="5737"/>
                  <a:pt x="3194685" y="1912"/>
                  <a:pt x="319468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8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38613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402073450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hank you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79440" y="1973908"/>
            <a:ext cx="3571540" cy="2910185"/>
          </a:xfrm>
          <a:prstGeom prst="rect">
            <a:avLst/>
          </a:prstGeom>
        </p:spPr>
        <p:txBody>
          <a:bodyPr anchor="ctr">
            <a:noAutofit/>
          </a:bodyPr>
          <a:lstStyle>
            <a:lvl1pPr algn="r">
              <a:lnSpc>
                <a:spcPct val="90000"/>
              </a:lnSpc>
              <a:defRPr sz="4800">
                <a:solidFill>
                  <a:schemeClr val="accent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53998" y="6356351"/>
            <a:ext cx="2844800" cy="365125"/>
          </a:xfrm>
          <a:prstGeom prst="rect">
            <a:avLst/>
          </a:prstGeom>
        </p:spPr>
        <p:txBody>
          <a:bodyPr/>
          <a:lstStyle>
            <a:lvl1pPr algn="r">
              <a:defRPr/>
            </a:lvl1pPr>
          </a:lstStyle>
          <a:p>
            <a:fld id="{90154BB7-116B-42F9-82BE-AA33A339DBE5}" type="slidenum">
              <a:rPr lang="en-US" smtClean="0"/>
              <a:t>‹#›</a:t>
            </a:fld>
            <a:endParaRPr lang="en-US"/>
          </a:p>
        </p:txBody>
      </p:sp>
      <p:sp>
        <p:nvSpPr>
          <p:cNvPr id="7" name="Рисунок 9">
            <a:extLst>
              <a:ext uri="{FF2B5EF4-FFF2-40B4-BE49-F238E27FC236}">
                <a16:creationId xmlns:a16="http://schemas.microsoft.com/office/drawing/2014/main" id="{156DB6BA-282A-9A43-8BFA-F361E4AFB471}"/>
              </a:ext>
            </a:extLst>
          </p:cNvPr>
          <p:cNvSpPr>
            <a:spLocks noGrp="1"/>
          </p:cNvSpPr>
          <p:nvPr>
            <p:ph type="pic" sz="quarter" idx="14" hasCustomPrompt="1"/>
          </p:nvPr>
        </p:nvSpPr>
        <p:spPr>
          <a:xfrm>
            <a:off x="9715595" y="6356350"/>
            <a:ext cx="2196582" cy="385930"/>
          </a:xfrm>
        </p:spPr>
        <p:txBody>
          <a:bodyPr anchor="ctr">
            <a:normAutofit/>
          </a:bodyPr>
          <a:lstStyle>
            <a:lvl1pPr algn="ctr">
              <a:buNone/>
              <a:defRPr sz="1800"/>
            </a:lvl1pPr>
          </a:lstStyle>
          <a:p>
            <a:r>
              <a:rPr lang="en-US"/>
              <a:t>Logo</a:t>
            </a:r>
          </a:p>
        </p:txBody>
      </p:sp>
      <p:sp>
        <p:nvSpPr>
          <p:cNvPr id="9" name="Freeform 8">
            <a:extLst>
              <a:ext uri="{FF2B5EF4-FFF2-40B4-BE49-F238E27FC236}">
                <a16:creationId xmlns:a16="http://schemas.microsoft.com/office/drawing/2014/main" id="{518B81D7-3C0A-C54D-BF08-F9274F7B8580}"/>
              </a:ext>
            </a:extLst>
          </p:cNvPr>
          <p:cNvSpPr/>
          <p:nvPr/>
        </p:nvSpPr>
        <p:spPr>
          <a:xfrm flipH="1">
            <a:off x="4803648" y="1492"/>
            <a:ext cx="3571540"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800">
              <a:latin typeface="Segoe UI" panose="020B0502040204020203" pitchFamily="34" charset="0"/>
            </a:endParaRPr>
          </a:p>
        </p:txBody>
      </p:sp>
    </p:spTree>
    <p:extLst>
      <p:ext uri="{BB962C8B-B14F-4D97-AF65-F5344CB8AC3E}">
        <p14:creationId xmlns:p14="http://schemas.microsoft.com/office/powerpoint/2010/main" val="270264299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I">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05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74653190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6175"/>
            <a:ext cx="10363200"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828800"/>
            <a:ext cx="10363200" cy="4730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914400" y="6629401"/>
            <a:ext cx="2540000" cy="225425"/>
          </a:xfrm>
          <a:prstGeom prst="rect">
            <a:avLst/>
          </a:prstGeom>
        </p:spPr>
        <p:txBody>
          <a:bodyPr/>
          <a:lstStyle>
            <a:lvl1pPr>
              <a:defRPr>
                <a:latin typeface="Arial" charset="0"/>
                <a:ea typeface="ＭＳ Ｐゴシック" pitchFamily="-107" charset="-128"/>
                <a:cs typeface="+mn-cs"/>
              </a:defRPr>
            </a:lvl1pPr>
          </a:lstStyle>
          <a:p>
            <a:pPr>
              <a:defRPr/>
            </a:pPr>
            <a:endParaRPr lang="en-US">
              <a:solidFill>
                <a:srgbClr val="0079C1"/>
              </a:solidFill>
            </a:endParaRPr>
          </a:p>
        </p:txBody>
      </p:sp>
      <p:sp>
        <p:nvSpPr>
          <p:cNvPr id="5" name="Rectangle 11"/>
          <p:cNvSpPr>
            <a:spLocks noGrp="1" noChangeArrowheads="1"/>
          </p:cNvSpPr>
          <p:nvPr>
            <p:ph type="ftr" sz="quarter" idx="11"/>
          </p:nvPr>
        </p:nvSpPr>
        <p:spPr>
          <a:xfrm>
            <a:off x="4169833" y="6629400"/>
            <a:ext cx="3860800" cy="228600"/>
          </a:xfrm>
          <a:prstGeom prst="rect">
            <a:avLst/>
          </a:prstGeom>
        </p:spPr>
        <p:txBody>
          <a:bodyPr/>
          <a:lstStyle>
            <a:lvl1pPr>
              <a:defRPr>
                <a:latin typeface="Arial" charset="0"/>
                <a:ea typeface="ＭＳ Ｐゴシック" pitchFamily="-107" charset="-128"/>
                <a:cs typeface="+mn-cs"/>
              </a:defRPr>
            </a:lvl1pPr>
          </a:lstStyle>
          <a:p>
            <a:pPr>
              <a:defRPr/>
            </a:pPr>
            <a:endParaRPr lang="en-US">
              <a:solidFill>
                <a:srgbClr val="0079C1"/>
              </a:solidFill>
            </a:endParaRPr>
          </a:p>
        </p:txBody>
      </p:sp>
      <p:sp>
        <p:nvSpPr>
          <p:cNvPr id="6" name="Rectangle 12"/>
          <p:cNvSpPr>
            <a:spLocks noGrp="1" noChangeArrowheads="1"/>
          </p:cNvSpPr>
          <p:nvPr>
            <p:ph type="sldNum" sz="quarter" idx="12"/>
          </p:nvPr>
        </p:nvSpPr>
        <p:spPr>
          <a:xfrm>
            <a:off x="8712200" y="6629400"/>
            <a:ext cx="2565400" cy="228600"/>
          </a:xfrm>
          <a:prstGeom prst="rect">
            <a:avLst/>
          </a:prstGeom>
        </p:spPr>
        <p:txBody>
          <a:bodyPr/>
          <a:lstStyle>
            <a:lvl1pPr>
              <a:defRPr>
                <a:latin typeface="Arial" charset="0"/>
                <a:ea typeface="ＭＳ Ｐゴシック" pitchFamily="-107" charset="-128"/>
                <a:cs typeface="+mn-cs"/>
              </a:defRPr>
            </a:lvl1pPr>
          </a:lstStyle>
          <a:p>
            <a:pPr>
              <a:defRPr/>
            </a:pPr>
            <a:fld id="{B8D7AB61-6937-4536-B7F0-681114A2DFB5}" type="slidenum">
              <a:rPr lang="en-US">
                <a:solidFill>
                  <a:srgbClr val="0079C1"/>
                </a:solidFill>
              </a:rPr>
              <a:pPr>
                <a:defRPr/>
              </a:pPr>
              <a:t>‹#›</a:t>
            </a:fld>
            <a:endParaRPr lang="en-US">
              <a:solidFill>
                <a:srgbClr val="0079C1"/>
              </a:solidFill>
            </a:endParaRPr>
          </a:p>
        </p:txBody>
      </p:sp>
    </p:spTree>
    <p:extLst>
      <p:ext uri="{BB962C8B-B14F-4D97-AF65-F5344CB8AC3E}">
        <p14:creationId xmlns:p14="http://schemas.microsoft.com/office/powerpoint/2010/main" val="245536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1"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0777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1" y="6762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1" y="2389458"/>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451803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3"/>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5055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30" y="1677981"/>
            <a:ext cx="5665694"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6"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30" y="1068381"/>
            <a:ext cx="5665694"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475044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1"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1"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1"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881251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I">
    <p:spTree>
      <p:nvGrpSpPr>
        <p:cNvPr id="1" name=""/>
        <p:cNvGrpSpPr/>
        <p:nvPr/>
      </p:nvGrpSpPr>
      <p:grpSpPr>
        <a:xfrm>
          <a:off x="0" y="0"/>
          <a:ext cx="0" cy="0"/>
          <a:chOff x="0" y="0"/>
          <a:chExt cx="0" cy="0"/>
        </a:xfrm>
      </p:grpSpPr>
      <p:sp>
        <p:nvSpPr>
          <p:cNvPr id="3" name="Rectangle 2"/>
          <p:cNvSpPr/>
          <p:nvPr userDrawn="1"/>
        </p:nvSpPr>
        <p:spPr>
          <a:xfrm>
            <a:off x="1" y="1"/>
            <a:ext cx="12192000" cy="6551613"/>
          </a:xfrm>
          <a:prstGeom prst="rect">
            <a:avLst/>
          </a:prstGeom>
          <a:solidFill>
            <a:srgbClr val="005C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sz="2800">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55574629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BA7484-EB19-420B-890E-21F59C541456}"/>
              </a:ext>
            </a:extLst>
          </p:cNvPr>
          <p:cNvGraphicFramePr>
            <a:graphicFrameLocks noChangeAspect="1"/>
          </p:cNvGraphicFramePr>
          <p:nvPr userDrawn="1">
            <p:custDataLst>
              <p:tags r:id="rId23"/>
            </p:custDataLst>
            <p:extLst>
              <p:ext uri="{D42A27DB-BD31-4B8C-83A1-F6EECF244321}">
                <p14:modId xmlns:p14="http://schemas.microsoft.com/office/powerpoint/2010/main" val="195392646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24" imgW="498" imgH="499" progId="TCLayout.ActiveDocument.1">
                  <p:embed/>
                </p:oleObj>
              </mc:Choice>
              <mc:Fallback>
                <p:oleObj name="think-cell Slide" r:id="rId24" imgW="498" imgH="499" progId="TCLayout.ActiveDocument.1">
                  <p:embed/>
                  <p:pic>
                    <p:nvPicPr>
                      <p:cNvPr id="3" name="Object 2" hidden="1">
                        <a:extLst>
                          <a:ext uri="{FF2B5EF4-FFF2-40B4-BE49-F238E27FC236}">
                            <a16:creationId xmlns:a16="http://schemas.microsoft.com/office/drawing/2014/main" id="{95BA7484-EB19-420B-890E-21F59C541456}"/>
                          </a:ext>
                        </a:extLst>
                      </p:cNvPr>
                      <p:cNvPicPr/>
                      <p:nvPr/>
                    </p:nvPicPr>
                    <p:blipFill>
                      <a:blip r:embed="rId25"/>
                      <a:stretch>
                        <a:fillRect/>
                      </a:stretch>
                    </p:blipFill>
                    <p:spPr>
                      <a:xfrm>
                        <a:off x="1589" y="1588"/>
                        <a:ext cx="1588" cy="1588"/>
                      </a:xfrm>
                      <a:prstGeom prst="rect">
                        <a:avLst/>
                      </a:prstGeom>
                    </p:spPr>
                  </p:pic>
                </p:oleObj>
              </mc:Fallback>
            </mc:AlternateContent>
          </a:graphicData>
        </a:graphic>
      </p:graphicFrame>
      <p:sp>
        <p:nvSpPr>
          <p:cNvPr id="10" name="Rectangle 9"/>
          <p:cNvSpPr/>
          <p:nvPr/>
        </p:nvSpPr>
        <p:spPr>
          <a:xfrm>
            <a:off x="1849920" y="6578601"/>
            <a:ext cx="1034208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84992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593" y="6605588"/>
            <a:ext cx="603407"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1"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6864" y="6596064"/>
            <a:ext cx="6594604"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U.S. DEPARTMENT OF ENERGY</a:t>
            </a: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E6238646-0AA3-2A98-985B-5EC240CF0908}"/>
              </a:ext>
            </a:extLst>
          </p:cNvPr>
          <p:cNvSpPr txBox="1"/>
          <p:nvPr userDrawn="1"/>
        </p:nvSpPr>
        <p:spPr>
          <a:xfrm>
            <a:off x="1849920" y="6596064"/>
            <a:ext cx="6594604" cy="238125"/>
          </a:xfrm>
          <a:prstGeom prst="rect">
            <a:avLst/>
          </a:prstGeom>
          <a:noFill/>
        </p:spPr>
        <p:txBody>
          <a:bodyPr>
            <a:spAutoFit/>
          </a:bodyPr>
          <a:lstStyle/>
          <a:p>
            <a:pPr fontAlgn="auto">
              <a:spcBef>
                <a:spcPts val="0"/>
              </a:spcBef>
              <a:spcAft>
                <a:spcPts val="0"/>
              </a:spcAft>
              <a:defRPr/>
            </a:pPr>
            <a:r>
              <a:rPr lang="en-US" sz="950">
                <a:solidFill>
                  <a:schemeClr val="bg1"/>
                </a:solidFill>
                <a:latin typeface="+mj-lt"/>
                <a:ea typeface="ＭＳ Ｐゴシック" pitchFamily="-106" charset="-128"/>
                <a:cs typeface="ＭＳ Ｐゴシック" pitchFamily="-106" charset="-128"/>
              </a:rPr>
              <a:t>OFFICE OF STATE AND COMMUNITY ENERGY PROGRAMS (SCEP)</a:t>
            </a:r>
          </a:p>
        </p:txBody>
      </p:sp>
      <p:sp>
        <p:nvSpPr>
          <p:cNvPr id="4" name="TextBox 3">
            <a:extLst>
              <a:ext uri="{FF2B5EF4-FFF2-40B4-BE49-F238E27FC236}">
                <a16:creationId xmlns:a16="http://schemas.microsoft.com/office/drawing/2014/main" id="{EC83067C-6524-DC90-DC5A-46911A622B92}"/>
              </a:ext>
            </a:extLst>
          </p:cNvPr>
          <p:cNvSpPr txBox="1"/>
          <p:nvPr userDrawn="1"/>
        </p:nvSpPr>
        <p:spPr>
          <a:xfrm>
            <a:off x="10870948" y="6234907"/>
            <a:ext cx="1165345" cy="238125"/>
          </a:xfrm>
          <a:prstGeom prst="rect">
            <a:avLst/>
          </a:prstGeom>
          <a:noFill/>
        </p:spPr>
        <p:txBody>
          <a:bodyPr wrap="square">
            <a:spAutoFit/>
          </a:bodyPr>
          <a:lstStyle/>
          <a:p>
            <a:pPr algn="r" fontAlgn="auto">
              <a:spcBef>
                <a:spcPts val="0"/>
              </a:spcBef>
              <a:spcAft>
                <a:spcPts val="0"/>
              </a:spcAft>
              <a:defRPr/>
            </a:pPr>
            <a:r>
              <a:rPr lang="en-US" sz="950">
                <a:solidFill>
                  <a:schemeClr val="accent5"/>
                </a:solidFill>
                <a:latin typeface="+mj-lt"/>
                <a:ea typeface="ＭＳ Ｐゴシック" pitchFamily="-106" charset="-128"/>
                <a:cs typeface="ＭＳ Ｐゴシック" pitchFamily="-106" charset="-128"/>
              </a:rPr>
              <a:t>DE-FOA-0002756</a:t>
            </a:r>
          </a:p>
        </p:txBody>
      </p:sp>
      <p:pic>
        <p:nvPicPr>
          <p:cNvPr id="6" name="Picture 5" descr="Logo&#10;&#10;Description automatically generated">
            <a:extLst>
              <a:ext uri="{FF2B5EF4-FFF2-40B4-BE49-F238E27FC236}">
                <a16:creationId xmlns:a16="http://schemas.microsoft.com/office/drawing/2014/main" id="{9AE2FAAE-1CCE-D4A7-6076-6C051BDCB58D}"/>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37739"/>
          <a:stretch/>
        </p:blipFill>
        <p:spPr>
          <a:xfrm>
            <a:off x="10830757" y="125338"/>
            <a:ext cx="1298744" cy="556260"/>
          </a:xfrm>
          <a:prstGeom prst="rect">
            <a:avLst/>
          </a:prstGeom>
        </p:spPr>
      </p:pic>
    </p:spTree>
    <p:extLst>
      <p:ext uri="{BB962C8B-B14F-4D97-AF65-F5344CB8AC3E}">
        <p14:creationId xmlns:p14="http://schemas.microsoft.com/office/powerpoint/2010/main" val="191875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670" r:id="rId19"/>
    <p:sldLayoutId id="2147483689" r:id="rId20"/>
    <p:sldLayoutId id="2147483700" r:id="rId21"/>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7" y="6578601"/>
            <a:ext cx="9770533" cy="2841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1" y="6578601"/>
            <a:ext cx="2434167" cy="28416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TextBox 4"/>
          <p:cNvSpPr txBox="1"/>
          <p:nvPr/>
        </p:nvSpPr>
        <p:spPr>
          <a:xfrm>
            <a:off x="97368" y="6596064"/>
            <a:ext cx="6593417" cy="238125"/>
          </a:xfrm>
          <a:prstGeom prst="rect">
            <a:avLst/>
          </a:prstGeom>
          <a:noFill/>
        </p:spPr>
        <p:txBody>
          <a:bodyPr>
            <a:spAutoFit/>
          </a:bodyPr>
          <a:lstStyle/>
          <a:p>
            <a:pPr>
              <a:defRPr/>
            </a:pPr>
            <a:r>
              <a:rPr lang="en-US" sz="950">
                <a:solidFill>
                  <a:schemeClr val="bg1"/>
                </a:solidFill>
                <a:latin typeface="+mj-lt"/>
                <a:ea typeface="ＭＳ Ｐゴシック" pitchFamily="-106" charset="-128"/>
                <a:cs typeface="ＭＳ Ｐゴシック" pitchFamily="-106" charset="-128"/>
              </a:rPr>
              <a:t>U.S. DEPARTMENT OF ENERGY                         OFFICE OF STATE &amp; COMMUNITY ENERGY PROGRAMS</a:t>
            </a: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C57C79B2-0060-1F22-8848-6D6D1D3E8DF7}"/>
              </a:ext>
            </a:extLst>
          </p:cNvPr>
          <p:cNvCxnSpPr/>
          <p:nvPr/>
        </p:nvCxnSpPr>
        <p:spPr>
          <a:xfrm>
            <a:off x="0" y="821778"/>
            <a:ext cx="12192000" cy="0"/>
          </a:xfrm>
          <a:prstGeom prst="line">
            <a:avLst/>
          </a:prstGeom>
        </p:spPr>
        <p:style>
          <a:lnRef idx="2">
            <a:schemeClr val="accent4"/>
          </a:lnRef>
          <a:fillRef idx="0">
            <a:schemeClr val="accent4"/>
          </a:fillRef>
          <a:effectRef idx="1">
            <a:schemeClr val="accent4"/>
          </a:effectRef>
          <a:fontRef idx="minor">
            <a:schemeClr val="tx1"/>
          </a:fontRef>
        </p:style>
      </p:cxnSp>
      <p:sp>
        <p:nvSpPr>
          <p:cNvPr id="4" name="Slide Number Placeholder 3">
            <a:extLst>
              <a:ext uri="{FF2B5EF4-FFF2-40B4-BE49-F238E27FC236}">
                <a16:creationId xmlns:a16="http://schemas.microsoft.com/office/drawing/2014/main" id="{6BB23F75-AC49-EACE-7312-2CD262B2E4EB}"/>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bg1"/>
                </a:solidFill>
              </a:defRPr>
            </a:lvl1pPr>
          </a:lstStyle>
          <a:p>
            <a:fld id="{90154BB7-116B-42F9-82BE-AA33A339DBE5}" type="slidenum">
              <a:rPr lang="en-US" smtClean="0"/>
              <a:t>‹#›</a:t>
            </a:fld>
            <a:endParaRPr lang="en-US"/>
          </a:p>
        </p:txBody>
      </p:sp>
    </p:spTree>
    <p:extLst>
      <p:ext uri="{BB962C8B-B14F-4D97-AF65-F5344CB8AC3E}">
        <p14:creationId xmlns:p14="http://schemas.microsoft.com/office/powerpoint/2010/main" val="58353830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457200" rtl="0" eaLnBrk="1" fontAlgn="base" hangingPunct="1">
        <a:spcBef>
          <a:spcPct val="0"/>
        </a:spcBef>
        <a:spcAft>
          <a:spcPct val="0"/>
        </a:spcAft>
        <a:defRPr lang="en-US" sz="3300" b="1" kern="1200" dirty="0">
          <a:solidFill>
            <a:srgbClr val="2A5998"/>
          </a:solidFill>
          <a:latin typeface="Avenir LT Std 45 Book"/>
          <a:ea typeface="Avenir LT Std 45 Book"/>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jpeg"/><Relationship Id="rId7" Type="http://schemas.openxmlformats.org/officeDocument/2006/relationships/diagramQuickStyle" Target="../diagrams/quickStyle8.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infrastructure-exchange.energy.gov/Default.aspx#FoaId11fea744-0ca6-451b-8ce3-ea291b4b3aa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hyperlink" Target="https://infrastructure-exchange.energy.gov/Default.aspx#FoaId11fea744-0ca6-451b-8ce3-ea291b4b3aab"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hyperlink" Target="http://www.grants.gov/" TargetMode="Externa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4.xml"/><Relationship Id="rId3" Type="http://schemas.microsoft.com/office/2018/10/relationships/comments" Target="../comments/modernComment_7FFFD423_F504E127.xml"/><Relationship Id="rId7" Type="http://schemas.openxmlformats.org/officeDocument/2006/relationships/diagramQuickStyle" Target="../diagrams/quickStyle14.xml"/><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2.png"/><Relationship Id="rId9" Type="http://schemas.microsoft.com/office/2007/relationships/diagramDrawing" Target="../diagrams/drawing14.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7FFFD426_7CE64C16.xml"/><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microsoft.com/office/2018/10/relationships/comments" Target="../comments/modernComment_7FFFD428_69E2824C.xml"/><Relationship Id="rId2" Type="http://schemas.openxmlformats.org/officeDocument/2006/relationships/notesSlide" Target="../notesSlides/notesSlide38.xml"/><Relationship Id="rId1" Type="http://schemas.openxmlformats.org/officeDocument/2006/relationships/slideLayout" Target="../slideLayouts/slideLayout26.xml"/><Relationship Id="rId5" Type="http://schemas.openxmlformats.org/officeDocument/2006/relationships/image" Target="../media/image9.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8.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svg"/><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hyperlink" Target="mailto:InfrastructureExchangeSupport@hq.doe.gov" TargetMode="External"/><Relationship Id="rId4" Type="http://schemas.openxmlformats.org/officeDocument/2006/relationships/hyperlink" Target="mailto:nonprofits@doe.gov" TargetMode="External"/><Relationship Id="rId9" Type="http://schemas.openxmlformats.org/officeDocument/2006/relationships/image" Target="../media/image32.svg"/></Relationships>
</file>

<file path=ppt/slides/_rels/slide47.xml.rels><?xml version="1.0" encoding="UTF-8" standalone="yes"?>
<Relationships xmlns="http://schemas.openxmlformats.org/package/2006/relationships"><Relationship Id="rId8" Type="http://schemas.openxmlformats.org/officeDocument/2006/relationships/hyperlink" Target="mailto:NonprofitsFOA@hq.doe.gov" TargetMode="External"/><Relationship Id="rId3" Type="http://schemas.openxmlformats.org/officeDocument/2006/relationships/image" Target="../media/image2.png"/><Relationship Id="rId7" Type="http://schemas.openxmlformats.org/officeDocument/2006/relationships/hyperlink" Target="https://infrastructure-exchange.energy.gov/Default.aspx#FoaId11fea744-0ca6-451b-8ce3-ea291b4b3aab" TargetMode="Externa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hyperlink" Target="https://www.energy.gov/sites/default/files/2023-05/Renew%20America%27s%20Nonprofits%20FOA%20-%20At%20a%20Glance_0.pdf"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8.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jpeg"/><Relationship Id="rId3" Type="http://schemas.microsoft.com/office/2018/10/relationships/comments" Target="../comments/modernComment_7FFFD44A_747CF3E9.xml"/><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51.xml"/><Relationship Id="rId1" Type="http://schemas.openxmlformats.org/officeDocument/2006/relationships/slideLayout" Target="../slideLayouts/slideLayout28.xml"/><Relationship Id="rId6" Type="http://schemas.openxmlformats.org/officeDocument/2006/relationships/image" Target="../media/image14.svg"/><Relationship Id="rId11" Type="http://schemas.openxmlformats.org/officeDocument/2006/relationships/image" Target="../media/image40.png"/><Relationship Id="rId5" Type="http://schemas.openxmlformats.org/officeDocument/2006/relationships/image" Target="../media/image13.png"/><Relationship Id="rId10" Type="http://schemas.openxmlformats.org/officeDocument/2006/relationships/image" Target="../media/image39.svg"/><Relationship Id="rId4" Type="http://schemas.openxmlformats.org/officeDocument/2006/relationships/image" Target="../media/image2.png"/><Relationship Id="rId9" Type="http://schemas.openxmlformats.org/officeDocument/2006/relationships/image" Target="../media/image38.png"/></Relationships>
</file>

<file path=ppt/slides/_rels/slide5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52.xml"/><Relationship Id="rId1" Type="http://schemas.openxmlformats.org/officeDocument/2006/relationships/slideLayout" Target="../slideLayouts/slideLayout2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7FFFD43B_82B730E7.xml"/><Relationship Id="rId2" Type="http://schemas.openxmlformats.org/officeDocument/2006/relationships/notesSlide" Target="../notesSlides/notesSlide53.xml"/><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57.xml"/><Relationship Id="rId1" Type="http://schemas.openxmlformats.org/officeDocument/2006/relationships/slideLayout" Target="../slideLayouts/slideLayout2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sp>
        <p:nvSpPr>
          <p:cNvPr id="3" name="Google Shape;71;p1">
            <a:extLst>
              <a:ext uri="{FF2B5EF4-FFF2-40B4-BE49-F238E27FC236}">
                <a16:creationId xmlns:a16="http://schemas.microsoft.com/office/drawing/2014/main" id="{2750332D-DE96-D015-8F71-45C610A80F2D}"/>
              </a:ext>
            </a:extLst>
          </p:cNvPr>
          <p:cNvSpPr txBox="1">
            <a:spLocks/>
          </p:cNvSpPr>
          <p:nvPr/>
        </p:nvSpPr>
        <p:spPr bwMode="auto">
          <a:xfrm>
            <a:off x="101600" y="4910588"/>
            <a:ext cx="11026200" cy="2158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425" tIns="45700" rIns="91425" bIns="45700" numCol="1" anchor="t" anchorCtr="0" compatLnSpc="1">
            <a:prstTxWarp prst="textNoShape">
              <a:avLst/>
            </a:prstTxWarp>
            <a:noAutofit/>
          </a:bodyPr>
          <a:lstStyle>
            <a:lvl1pPr marL="342900" lvl="0" indent="-342900" algn="l" defTabSz="457200" rtl="0" eaLnBrk="1" fontAlgn="base" hangingPunct="1">
              <a:spcBef>
                <a:spcPts val="800"/>
              </a:spcBef>
              <a:spcAft>
                <a:spcPts val="0"/>
              </a:spcAft>
              <a:buClr>
                <a:srgbClr val="282B2E"/>
              </a:buClr>
              <a:buSzPts val="4000"/>
              <a:buFont typeface="Arial" charset="0"/>
              <a:buNone/>
              <a:defRPr sz="4000" b="1" i="0" kern="1200">
                <a:solidFill>
                  <a:srgbClr val="282B2E"/>
                </a:solidFill>
                <a:latin typeface="Libre Franklin Medium"/>
                <a:ea typeface="Libre Franklin Medium"/>
                <a:cs typeface="Libre Franklin Medium"/>
                <a:sym typeface="Libre Franklin Medium"/>
              </a:defRPr>
            </a:lvl1pPr>
            <a:lvl2pPr marL="742950" lvl="1" indent="-285750" algn="ctr" defTabSz="457200" rtl="0" eaLnBrk="1" fontAlgn="base" hangingPunct="1">
              <a:spcBef>
                <a:spcPts val="480"/>
              </a:spcBef>
              <a:spcAft>
                <a:spcPts val="0"/>
              </a:spcAft>
              <a:buClr>
                <a:srgbClr val="888888"/>
              </a:buClr>
              <a:buSzPts val="2400"/>
              <a:buFont typeface="Arial" charset="0"/>
              <a:buNone/>
              <a:defRPr sz="2400" kern="1200">
                <a:solidFill>
                  <a:srgbClr val="888888"/>
                </a:solidFill>
                <a:latin typeface="+mn-lt"/>
                <a:ea typeface="ヒラギノ角ゴ Pro W3" charset="0"/>
                <a:cs typeface="Arial"/>
              </a:defRPr>
            </a:lvl2pPr>
            <a:lvl3pPr marL="1143000" lvl="2" indent="-228600" algn="ctr" defTabSz="457200" rtl="0" eaLnBrk="1" fontAlgn="base" hangingPunct="1">
              <a:spcBef>
                <a:spcPts val="440"/>
              </a:spcBef>
              <a:spcAft>
                <a:spcPts val="0"/>
              </a:spcAft>
              <a:buClr>
                <a:srgbClr val="888888"/>
              </a:buClr>
              <a:buSzPts val="2200"/>
              <a:buFont typeface="Arial" charset="0"/>
              <a:buNone/>
              <a:defRPr sz="2200" kern="1200">
                <a:solidFill>
                  <a:srgbClr val="888888"/>
                </a:solidFill>
                <a:latin typeface="+mn-lt"/>
                <a:ea typeface="ヒラギノ角ゴ Pro W3" charset="0"/>
                <a:cs typeface="Arial"/>
              </a:defRPr>
            </a:lvl3pPr>
            <a:lvl4pPr marL="1600200" lvl="3" indent="-228600" algn="ctr" defTabSz="457200" rtl="0" eaLnBrk="1" fontAlgn="base" hangingPunct="1">
              <a:spcBef>
                <a:spcPts val="400"/>
              </a:spcBef>
              <a:spcAft>
                <a:spcPts val="0"/>
              </a:spcAft>
              <a:buClr>
                <a:srgbClr val="888888"/>
              </a:buClr>
              <a:buSzPts val="2000"/>
              <a:buFont typeface="Arial" charset="0"/>
              <a:buNone/>
              <a:defRPr sz="2000" kern="1200">
                <a:solidFill>
                  <a:srgbClr val="888888"/>
                </a:solidFill>
                <a:latin typeface="+mn-lt"/>
                <a:ea typeface="ヒラギノ角ゴ Pro W3" charset="0"/>
                <a:cs typeface="Arial"/>
              </a:defRPr>
            </a:lvl4pPr>
            <a:lvl5pPr marL="2057400" lvl="4" indent="-228600" algn="ctr" defTabSz="457200" rtl="0" eaLnBrk="1" fontAlgn="base" hangingPunct="1">
              <a:spcBef>
                <a:spcPts val="360"/>
              </a:spcBef>
              <a:spcAft>
                <a:spcPts val="0"/>
              </a:spcAft>
              <a:buClr>
                <a:srgbClr val="888888"/>
              </a:buClr>
              <a:buSzPts val="1800"/>
              <a:buFont typeface="Arial" charset="0"/>
              <a:buNone/>
              <a:defRPr kern="1200">
                <a:solidFill>
                  <a:srgbClr val="888888"/>
                </a:solidFill>
                <a:latin typeface="+mn-lt"/>
                <a:ea typeface="ヒラギノ角ゴ Pro W3" charset="0"/>
                <a:cs typeface="Arial"/>
              </a:defRPr>
            </a:lvl5pPr>
            <a:lvl6pPr marL="2514600" lvl="5" indent="-228600" algn="ctr" defTabSz="457200" rtl="0" eaLnBrk="1" latinLnBrk="0" hangingPunct="1">
              <a:spcBef>
                <a:spcPts val="400"/>
              </a:spcBef>
              <a:spcAft>
                <a:spcPts val="0"/>
              </a:spcAft>
              <a:buClr>
                <a:srgbClr val="888888"/>
              </a:buClr>
              <a:buSzPts val="2000"/>
              <a:buFont typeface="Arial"/>
              <a:buNone/>
              <a:defRPr sz="2000" kern="1200">
                <a:solidFill>
                  <a:srgbClr val="888888"/>
                </a:solidFill>
                <a:latin typeface="+mn-lt"/>
                <a:ea typeface="+mn-ea"/>
                <a:cs typeface="+mn-cs"/>
              </a:defRPr>
            </a:lvl6pPr>
            <a:lvl7pPr marL="2971800" lvl="6" indent="-228600" algn="ctr" defTabSz="457200" rtl="0" eaLnBrk="1" latinLnBrk="0" hangingPunct="1">
              <a:spcBef>
                <a:spcPts val="400"/>
              </a:spcBef>
              <a:spcAft>
                <a:spcPts val="0"/>
              </a:spcAft>
              <a:buClr>
                <a:srgbClr val="888888"/>
              </a:buClr>
              <a:buSzPts val="2000"/>
              <a:buFont typeface="Arial"/>
              <a:buNone/>
              <a:defRPr sz="2000" kern="1200">
                <a:solidFill>
                  <a:srgbClr val="888888"/>
                </a:solidFill>
                <a:latin typeface="+mn-lt"/>
                <a:ea typeface="+mn-ea"/>
                <a:cs typeface="+mn-cs"/>
              </a:defRPr>
            </a:lvl7pPr>
            <a:lvl8pPr marL="3429000" lvl="7" indent="-228600" algn="ctr" defTabSz="457200" rtl="0" eaLnBrk="1" latinLnBrk="0" hangingPunct="1">
              <a:spcBef>
                <a:spcPts val="400"/>
              </a:spcBef>
              <a:spcAft>
                <a:spcPts val="0"/>
              </a:spcAft>
              <a:buClr>
                <a:srgbClr val="888888"/>
              </a:buClr>
              <a:buSzPts val="2000"/>
              <a:buFont typeface="Arial"/>
              <a:buNone/>
              <a:defRPr sz="2000" kern="1200">
                <a:solidFill>
                  <a:srgbClr val="888888"/>
                </a:solidFill>
                <a:latin typeface="+mn-lt"/>
                <a:ea typeface="+mn-ea"/>
                <a:cs typeface="+mn-cs"/>
              </a:defRPr>
            </a:lvl8pPr>
            <a:lvl9pPr marL="3886200" lvl="8" indent="-228600" algn="ctr" defTabSz="457200" rtl="0" eaLnBrk="1" latinLnBrk="0" hangingPunct="1">
              <a:spcBef>
                <a:spcPts val="400"/>
              </a:spcBef>
              <a:spcAft>
                <a:spcPts val="0"/>
              </a:spcAft>
              <a:buClr>
                <a:srgbClr val="888888"/>
              </a:buClr>
              <a:buSzPts val="2000"/>
              <a:buFont typeface="Arial"/>
              <a:buNone/>
              <a:defRPr sz="2000" kern="1200">
                <a:solidFill>
                  <a:srgbClr val="888888"/>
                </a:solidFill>
                <a:latin typeface="+mn-lt"/>
                <a:ea typeface="+mn-ea"/>
                <a:cs typeface="+mn-cs"/>
              </a:defRPr>
            </a:lvl9pPr>
          </a:lstStyle>
          <a:p>
            <a:pPr marL="0" indent="0">
              <a:spcBef>
                <a:spcPts val="0"/>
              </a:spcBef>
              <a:buSzPct val="100000"/>
            </a:pPr>
            <a:r>
              <a:rPr lang="en-US" sz="320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Renew America’s Nonprofits - </a:t>
            </a:r>
            <a:r>
              <a:rPr lang="en-US" sz="320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Informational FOA Webinar </a:t>
            </a:r>
            <a:endParaRPr lang="en-US" sz="3200">
              <a:latin typeface="Calibri" panose="020F0502020204030204" pitchFamily="34" charset="0"/>
              <a:cs typeface="Calibri" panose="020F0502020204030204" pitchFamily="34" charset="0"/>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endParaRPr>
          </a:p>
          <a:p>
            <a:pPr marL="0" indent="0">
              <a:spcBef>
                <a:spcPts val="0"/>
              </a:spcBef>
              <a:buSzPct val="100000"/>
            </a:pPr>
            <a:r>
              <a:rPr lang="en-US" sz="1800" b="0">
                <a:latin typeface="Calibri" panose="020F0502020204030204" pitchFamily="34" charset="0"/>
                <a:cs typeface="Calibri" panose="020F0502020204030204" pitchFamily="34" charset="0"/>
              </a:rPr>
              <a:t>June 6, 2023</a:t>
            </a:r>
          </a:p>
          <a:p>
            <a:pPr marL="0" indent="0">
              <a:spcBef>
                <a:spcPts val="0"/>
              </a:spcBef>
              <a:buSzPct val="100000"/>
            </a:pPr>
            <a:endParaRPr lang="en-US" sz="1000" b="0">
              <a:latin typeface="Calibri" panose="020F0502020204030204" pitchFamily="34" charset="0"/>
              <a:cs typeface="Calibri" panose="020F0502020204030204" pitchFamily="34" charset="0"/>
            </a:endParaRPr>
          </a:p>
          <a:p>
            <a:pPr marL="0" indent="0">
              <a:spcBef>
                <a:spcPts val="0"/>
              </a:spcBef>
              <a:buSzPct val="100000"/>
            </a:pPr>
            <a:r>
              <a:rPr lang="en-US" sz="1400" b="0" i="1">
                <a:latin typeface="Calibri" panose="020F0502020204030204" pitchFamily="34" charset="0"/>
                <a:cs typeface="Calibri" panose="020F0502020204030204" pitchFamily="34" charset="0"/>
              </a:rPr>
              <a:t>2023 Funding Opportunity Announcement (FOA) for Energy Improvements at Nonprofit Facilities </a:t>
            </a:r>
          </a:p>
          <a:p>
            <a:pPr marL="0" indent="0">
              <a:spcBef>
                <a:spcPts val="0"/>
              </a:spcBef>
              <a:buSzPct val="100000"/>
            </a:pPr>
            <a:r>
              <a:rPr lang="en-US" sz="1400" b="0" i="1">
                <a:latin typeface="Calibri" panose="020F0502020204030204" pitchFamily="34" charset="0"/>
                <a:cs typeface="Calibri" panose="020F0502020204030204" pitchFamily="34" charset="0"/>
              </a:rPr>
              <a:t>Bipartisan Infrastructure Law (BIL)</a:t>
            </a:r>
            <a:r>
              <a:rPr lang="en-US" sz="1400" b="0" i="1">
                <a:latin typeface="Calibri" panose="020F0502020204030204" pitchFamily="34" charset="0"/>
                <a:cs typeface="Calibri" panose="020F0502020204030204" pitchFamily="34" charset="0"/>
                <a:sym typeface="Libre Franklin"/>
              </a:rPr>
              <a:t> - </a:t>
            </a:r>
            <a:r>
              <a:rPr lang="en-US" sz="1400" b="0" i="1">
                <a:latin typeface="Calibri" panose="020F0502020204030204" pitchFamily="34" charset="0"/>
                <a:ea typeface="Libre Franklin"/>
                <a:cs typeface="Calibri" panose="020F0502020204030204" pitchFamily="34" charset="0"/>
                <a:sym typeface="Libre Franklin"/>
              </a:rPr>
              <a:t>DE-FOA-0003066</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9868667" y="5780293"/>
            <a:ext cx="2000763" cy="556260"/>
          </a:xfrm>
          <a:prstGeom prst="rect">
            <a:avLst/>
          </a:prstGeom>
        </p:spPr>
      </p:pic>
      <p:pic>
        <p:nvPicPr>
          <p:cNvPr id="7" name="Picture 6" descr="A picture containing animation, screenshot&#10;&#10;Description automatically generated">
            <a:extLst>
              <a:ext uri="{FF2B5EF4-FFF2-40B4-BE49-F238E27FC236}">
                <a16:creationId xmlns:a16="http://schemas.microsoft.com/office/drawing/2014/main" id="{7D124754-7442-4F07-3F4D-67D98CC745BE}"/>
              </a:ext>
            </a:extLst>
          </p:cNvPr>
          <p:cNvPicPr>
            <a:picLocks noChangeAspect="1"/>
          </p:cNvPicPr>
          <p:nvPr/>
        </p:nvPicPr>
        <p:blipFill rotWithShape="1">
          <a:blip r:embed="rId4">
            <a:extLst>
              <a:ext uri="{28A0092B-C50C-407E-A947-70E740481C1C}">
                <a14:useLocalDpi xmlns:a14="http://schemas.microsoft.com/office/drawing/2010/main" val="0"/>
              </a:ext>
            </a:extLst>
          </a:blip>
          <a:srcRect t="2769" r="805" b="13320"/>
          <a:stretch/>
        </p:blipFill>
        <p:spPr>
          <a:xfrm>
            <a:off x="0" y="0"/>
            <a:ext cx="12192000" cy="4910588"/>
          </a:xfrm>
          <a:prstGeom prst="rect">
            <a:avLst/>
          </a:prstGeom>
        </p:spPr>
      </p:pic>
    </p:spTree>
    <p:extLst>
      <p:ext uri="{BB962C8B-B14F-4D97-AF65-F5344CB8AC3E}">
        <p14:creationId xmlns:p14="http://schemas.microsoft.com/office/powerpoint/2010/main" val="326088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A19D312C-6089-25BD-7CDC-39D73D2510EC}"/>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Renew America's Nonprofits: Aggregator Model</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pic>
        <p:nvPicPr>
          <p:cNvPr id="4" name="Picture 3" descr="A picture containing text, screenshot, aqua, design&#10;&#10;Description automatically generated">
            <a:extLst>
              <a:ext uri="{FF2B5EF4-FFF2-40B4-BE49-F238E27FC236}">
                <a16:creationId xmlns:a16="http://schemas.microsoft.com/office/drawing/2014/main" id="{39D34A81-F6D1-808B-F756-F8FA9603C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5" y="1041671"/>
            <a:ext cx="11521441" cy="5486400"/>
          </a:xfrm>
          <a:prstGeom prst="rect">
            <a:avLst/>
          </a:prstGeom>
        </p:spPr>
      </p:pic>
    </p:spTree>
    <p:extLst>
      <p:ext uri="{BB962C8B-B14F-4D97-AF65-F5344CB8AC3E}">
        <p14:creationId xmlns:p14="http://schemas.microsoft.com/office/powerpoint/2010/main" val="351509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9" name="Picture 8" descr="Logo&#10;&#10;Description automatically generated">
            <a:extLst>
              <a:ext uri="{FF2B5EF4-FFF2-40B4-BE49-F238E27FC236}">
                <a16:creationId xmlns:a16="http://schemas.microsoft.com/office/drawing/2014/main" id="{02E53557-2D7E-00D4-B573-C0CAD1CDA3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10" name="Title 1">
            <a:extLst>
              <a:ext uri="{FF2B5EF4-FFF2-40B4-BE49-F238E27FC236}">
                <a16:creationId xmlns:a16="http://schemas.microsoft.com/office/drawing/2014/main" id="{2349A6D0-DBBC-D2EC-0EDF-69DF2EE754B5}"/>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rPr>
              <a:t>Timeline</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graphicFrame>
        <p:nvGraphicFramePr>
          <p:cNvPr id="41" name="Diagram 40">
            <a:extLst>
              <a:ext uri="{FF2B5EF4-FFF2-40B4-BE49-F238E27FC236}">
                <a16:creationId xmlns:a16="http://schemas.microsoft.com/office/drawing/2014/main" id="{8D169E62-A36A-D6D5-7A36-5DD9337408EA}"/>
              </a:ext>
            </a:extLst>
          </p:cNvPr>
          <p:cNvGraphicFramePr>
            <a:graphicFrameLocks noGrp="1"/>
          </p:cNvGraphicFramePr>
          <p:nvPr>
            <p:extLst>
              <p:ext uri="{D42A27DB-BD31-4B8C-83A1-F6EECF244321}">
                <p14:modId xmlns:p14="http://schemas.microsoft.com/office/powerpoint/2010/main" val="2533161297"/>
              </p:ext>
            </p:extLst>
          </p:nvPr>
        </p:nvGraphicFramePr>
        <p:xfrm>
          <a:off x="1948543" y="1171304"/>
          <a:ext cx="8889355" cy="4004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1707B6AC-6DF0-08B5-8ADD-A1002ECBBE59}"/>
              </a:ext>
            </a:extLst>
          </p:cNvPr>
          <p:cNvGraphicFramePr/>
          <p:nvPr>
            <p:extLst>
              <p:ext uri="{D42A27DB-BD31-4B8C-83A1-F6EECF244321}">
                <p14:modId xmlns:p14="http://schemas.microsoft.com/office/powerpoint/2010/main" val="100306148"/>
              </p:ext>
            </p:extLst>
          </p:nvPr>
        </p:nvGraphicFramePr>
        <p:xfrm>
          <a:off x="2056553" y="5382580"/>
          <a:ext cx="8781345" cy="1076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a:extLst>
              <a:ext uri="{FF2B5EF4-FFF2-40B4-BE49-F238E27FC236}">
                <a16:creationId xmlns:a16="http://schemas.microsoft.com/office/drawing/2014/main" id="{39448E66-0797-81E2-928A-75B7F173FA92}"/>
              </a:ext>
            </a:extLst>
          </p:cNvPr>
          <p:cNvSpPr txBox="1"/>
          <p:nvPr/>
        </p:nvSpPr>
        <p:spPr>
          <a:xfrm>
            <a:off x="1109837" y="4965296"/>
            <a:ext cx="7010400"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AWARD TIMELINE: </a:t>
            </a:r>
            <a:r>
              <a:rPr kumimoji="0" lang="en-US" sz="16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3498B10B-5ED8-6248-C99E-04B67EC25F67}"/>
              </a:ext>
            </a:extLst>
          </p:cNvPr>
          <p:cNvSpPr txBox="1"/>
          <p:nvPr/>
        </p:nvSpPr>
        <p:spPr>
          <a:xfrm>
            <a:off x="-123981" y="867691"/>
            <a:ext cx="11103935" cy="338554"/>
          </a:xfrm>
          <a:prstGeom prst="rect">
            <a:avLst/>
          </a:prstGeom>
          <a:noFill/>
        </p:spPr>
        <p:txBody>
          <a:bodyPr wrap="square" lIns="91440" tIns="45720" rIns="91440" bIns="45720" anchor="t">
            <a:spAutoFit/>
          </a:bodyPr>
          <a:lstStyle/>
          <a:p>
            <a:pPr algn="ctr">
              <a:defRPr/>
            </a:pPr>
            <a:r>
              <a:rPr lang="en-US" sz="1600" b="1">
                <a:latin typeface="Calibri"/>
                <a:cs typeface="Calibri"/>
              </a:rPr>
              <a:t>APPLICATION TIMELINE: </a:t>
            </a:r>
            <a:r>
              <a:rPr lang="en-US" sz="1600">
                <a:latin typeface="Calibri"/>
                <a:cs typeface="Calibri"/>
              </a:rPr>
              <a:t> *Note: </a:t>
            </a:r>
            <a:r>
              <a:rPr kumimoji="0" lang="en-US" sz="1600" i="0" u="none" strike="noStrike" kern="1200" cap="none" spc="0" normalizeH="0" baseline="0" noProof="0">
                <a:ln>
                  <a:noFill/>
                </a:ln>
                <a:effectLst/>
                <a:uLnTx/>
                <a:uFillTx/>
                <a:latin typeface="Calibri"/>
                <a:cs typeface="Calibri"/>
              </a:rPr>
              <a:t>Letters of Intent are not required in order to submit a full application.</a:t>
            </a:r>
            <a:r>
              <a:rPr lang="en-US" sz="1600">
                <a:latin typeface="Calibri"/>
                <a:cs typeface="Calibri"/>
              </a:rPr>
              <a:t> </a:t>
            </a:r>
            <a:endParaRPr kumimoji="0" lang="en-US" sz="16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174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9" name="Picture 8" descr="Logo&#10;&#10;Description automatically generated">
            <a:extLst>
              <a:ext uri="{FF2B5EF4-FFF2-40B4-BE49-F238E27FC236}">
                <a16:creationId xmlns:a16="http://schemas.microsoft.com/office/drawing/2014/main" id="{02E53557-2D7E-00D4-B573-C0CAD1CDA3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10" name="Title 1">
            <a:extLst>
              <a:ext uri="{FF2B5EF4-FFF2-40B4-BE49-F238E27FC236}">
                <a16:creationId xmlns:a16="http://schemas.microsoft.com/office/drawing/2014/main" id="{2349A6D0-DBBC-D2EC-0EDF-69DF2EE754B5}"/>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rPr>
              <a:t>Timeline</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graphicFrame>
        <p:nvGraphicFramePr>
          <p:cNvPr id="41" name="Diagram 40">
            <a:extLst>
              <a:ext uri="{FF2B5EF4-FFF2-40B4-BE49-F238E27FC236}">
                <a16:creationId xmlns:a16="http://schemas.microsoft.com/office/drawing/2014/main" id="{8D169E62-A36A-D6D5-7A36-5DD9337408EA}"/>
              </a:ext>
            </a:extLst>
          </p:cNvPr>
          <p:cNvGraphicFramePr>
            <a:graphicFrameLocks noGrp="1"/>
          </p:cNvGraphicFramePr>
          <p:nvPr/>
        </p:nvGraphicFramePr>
        <p:xfrm>
          <a:off x="1948543" y="1171304"/>
          <a:ext cx="8889355" cy="4004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1707B6AC-6DF0-08B5-8ADD-A1002ECBBE59}"/>
              </a:ext>
            </a:extLst>
          </p:cNvPr>
          <p:cNvGraphicFramePr/>
          <p:nvPr/>
        </p:nvGraphicFramePr>
        <p:xfrm>
          <a:off x="2056553" y="5382580"/>
          <a:ext cx="8781345" cy="10767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TextBox 2">
            <a:extLst>
              <a:ext uri="{FF2B5EF4-FFF2-40B4-BE49-F238E27FC236}">
                <a16:creationId xmlns:a16="http://schemas.microsoft.com/office/drawing/2014/main" id="{39448E66-0797-81E2-928A-75B7F173FA92}"/>
              </a:ext>
            </a:extLst>
          </p:cNvPr>
          <p:cNvSpPr txBox="1"/>
          <p:nvPr/>
        </p:nvSpPr>
        <p:spPr>
          <a:xfrm>
            <a:off x="1109837" y="4965296"/>
            <a:ext cx="7010400"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cs typeface="Calibri" panose="020F0502020204030204" pitchFamily="34" charset="0"/>
              </a:rPr>
              <a:t>AWARD TIMELINE: </a:t>
            </a:r>
            <a:r>
              <a:rPr kumimoji="0" lang="en-US" sz="1600" b="1" i="0" u="none" strike="noStrike" kern="1200" cap="none" spc="0" normalizeH="0" baseline="0" noProof="0">
                <a:ln>
                  <a:noFill/>
                </a:ln>
                <a:effectLst/>
                <a:uLnTx/>
                <a:uFillTx/>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3498B10B-5ED8-6248-C99E-04B67EC25F67}"/>
              </a:ext>
            </a:extLst>
          </p:cNvPr>
          <p:cNvSpPr txBox="1"/>
          <p:nvPr/>
        </p:nvSpPr>
        <p:spPr>
          <a:xfrm>
            <a:off x="-123981" y="867691"/>
            <a:ext cx="11103935" cy="338554"/>
          </a:xfrm>
          <a:prstGeom prst="rect">
            <a:avLst/>
          </a:prstGeom>
          <a:noFill/>
        </p:spPr>
        <p:txBody>
          <a:bodyPr wrap="square" lIns="91440" tIns="45720" rIns="91440" bIns="45720" anchor="t">
            <a:spAutoFit/>
          </a:bodyPr>
          <a:lstStyle/>
          <a:p>
            <a:pPr algn="ctr">
              <a:defRPr/>
            </a:pPr>
            <a:r>
              <a:rPr lang="en-US" sz="1600" b="1">
                <a:latin typeface="Calibri"/>
                <a:cs typeface="Calibri"/>
              </a:rPr>
              <a:t>APPLICATION TIMELINE: </a:t>
            </a:r>
            <a:r>
              <a:rPr lang="en-US" sz="1600">
                <a:latin typeface="Calibri"/>
                <a:cs typeface="Calibri"/>
              </a:rPr>
              <a:t> *Note: </a:t>
            </a:r>
            <a:r>
              <a:rPr kumimoji="0" lang="en-US" sz="1600" i="0" u="none" strike="noStrike" kern="1200" cap="none" spc="0" normalizeH="0" baseline="0" noProof="0">
                <a:ln>
                  <a:noFill/>
                </a:ln>
                <a:effectLst/>
                <a:uLnTx/>
                <a:uFillTx/>
                <a:latin typeface="Calibri"/>
                <a:cs typeface="Calibri"/>
              </a:rPr>
              <a:t>Letters of Intent are not required in order to submit a full application.</a:t>
            </a:r>
            <a:r>
              <a:rPr lang="en-US" sz="1600">
                <a:latin typeface="Calibri"/>
                <a:cs typeface="Calibri"/>
              </a:rPr>
              <a:t> </a:t>
            </a:r>
            <a:endParaRPr kumimoji="0" lang="en-US" sz="16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sp>
        <p:nvSpPr>
          <p:cNvPr id="4" name="Arrow: Notched Right 3">
            <a:extLst>
              <a:ext uri="{FF2B5EF4-FFF2-40B4-BE49-F238E27FC236}">
                <a16:creationId xmlns:a16="http://schemas.microsoft.com/office/drawing/2014/main" id="{6E577EB6-265F-71FC-7FB2-0CD4455278CE}"/>
              </a:ext>
            </a:extLst>
          </p:cNvPr>
          <p:cNvSpPr/>
          <p:nvPr/>
        </p:nvSpPr>
        <p:spPr>
          <a:xfrm>
            <a:off x="4912243" y="4609923"/>
            <a:ext cx="6764362" cy="1160562"/>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7B67843-F64B-709F-83FB-4FB5ABAE3F89}"/>
              </a:ext>
            </a:extLst>
          </p:cNvPr>
          <p:cNvSpPr txBox="1"/>
          <p:nvPr/>
        </p:nvSpPr>
        <p:spPr>
          <a:xfrm>
            <a:off x="5296482" y="4844078"/>
            <a:ext cx="5785681" cy="646331"/>
          </a:xfrm>
          <a:prstGeom prst="rect">
            <a:avLst/>
          </a:prstGeom>
          <a:noFill/>
        </p:spPr>
        <p:txBody>
          <a:bodyPr wrap="square" rtlCol="0">
            <a:spAutoFit/>
          </a:bodyPr>
          <a:lstStyle/>
          <a:p>
            <a:r>
              <a:rPr lang="en-US" b="1"/>
              <a:t>Potential Subrecipients can propose eligible projects to selected Prime Recipients if not already part of a portfolio. </a:t>
            </a:r>
          </a:p>
        </p:txBody>
      </p:sp>
    </p:spTree>
    <p:extLst>
      <p:ext uri="{BB962C8B-B14F-4D97-AF65-F5344CB8AC3E}">
        <p14:creationId xmlns:p14="http://schemas.microsoft.com/office/powerpoint/2010/main" val="423026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a:xfrm>
            <a:off x="3345305" y="2853718"/>
            <a:ext cx="5501389" cy="1150564"/>
          </a:xfrm>
        </p:spPr>
        <p:txBody>
          <a:bodyPr/>
          <a:lstStyle/>
          <a:p>
            <a:r>
              <a:rPr lang="en-US">
                <a:solidFill>
                  <a:schemeClr val="bg1"/>
                </a:solidFill>
              </a:rPr>
              <a:t>II. Funding Opportunity Description and Award Information </a:t>
            </a:r>
          </a:p>
        </p:txBody>
      </p:sp>
    </p:spTree>
    <p:extLst>
      <p:ext uri="{BB962C8B-B14F-4D97-AF65-F5344CB8AC3E}">
        <p14:creationId xmlns:p14="http://schemas.microsoft.com/office/powerpoint/2010/main" val="198218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59D39F-E254-537F-A540-1783B49A26E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Background and Context </a:t>
            </a:r>
            <a:r>
              <a:rPr kumimoji="0" lang="en-US" sz="3200" b="1" i="0" u="none" strike="noStrike" kern="1200" cap="none" spc="0" normalizeH="0" baseline="0" noProof="0">
                <a:ln>
                  <a:noFill/>
                </a:ln>
                <a:solidFill>
                  <a:srgbClr val="2460AD"/>
                </a:solidFill>
                <a:effectLst/>
                <a:uLnTx/>
                <a:uFillTx/>
                <a:latin typeface="Avenir LT Std 45 Book"/>
                <a:cs typeface="Arial"/>
                <a:sym typeface="Arial"/>
              </a:rPr>
              <a:t>(I.A</a:t>
            </a:r>
            <a:r>
              <a:rPr lang="en-US" sz="3200">
                <a:solidFill>
                  <a:srgbClr val="2460AD"/>
                </a:solidFill>
                <a:latin typeface="Avenir LT Std 45 Book"/>
                <a:sym typeface="Arial"/>
              </a:rPr>
              <a:t>.) </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4" name="TextBox 1">
            <a:extLst>
              <a:ext uri="{FF2B5EF4-FFF2-40B4-BE49-F238E27FC236}">
                <a16:creationId xmlns:a16="http://schemas.microsoft.com/office/drawing/2014/main" id="{33D5DE8D-A969-AAE4-1748-73E2CC0CF402}"/>
              </a:ext>
            </a:extLst>
          </p:cNvPr>
          <p:cNvSpPr txBox="1"/>
          <p:nvPr/>
        </p:nvSpPr>
        <p:spPr>
          <a:xfrm>
            <a:off x="238226" y="955464"/>
            <a:ext cx="5618288" cy="563231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spcBef>
                <a:spcPts val="0"/>
              </a:spcBef>
              <a:spcAft>
                <a:spcPts val="0"/>
              </a:spcAft>
            </a:pPr>
            <a:r>
              <a:rPr lang="en-US">
                <a:effectLst/>
                <a:latin typeface="Calibri" panose="020F0502020204030204" pitchFamily="34" charset="0"/>
                <a:ea typeface="Segoe UI" panose="020B0502040204020203" pitchFamily="34" charset="0"/>
                <a:cs typeface="Segoe UI" panose="020B0502040204020203" pitchFamily="34" charset="0"/>
              </a:rPr>
              <a:t>The activities to be funded under this FOA to </a:t>
            </a:r>
            <a:r>
              <a:rPr lang="en-US">
                <a:solidFill>
                  <a:srgbClr val="000000"/>
                </a:solidFill>
                <a:effectLst/>
                <a:latin typeface="Calibri" panose="020F0502020204030204" pitchFamily="34" charset="0"/>
                <a:ea typeface="Segoe UI" panose="020B0502040204020203" pitchFamily="34" charset="0"/>
                <a:cs typeface="Segoe UI" panose="020B0502040204020203" pitchFamily="34" charset="0"/>
              </a:rPr>
              <a:t>support BIL section 40542 will</a:t>
            </a:r>
            <a:r>
              <a:rPr lang="en-US">
                <a:effectLst/>
                <a:latin typeface="Calibri" panose="020F0502020204030204" pitchFamily="34" charset="0"/>
                <a:ea typeface="Times New Roman" panose="02020603050405020304" pitchFamily="18" charset="0"/>
                <a:cs typeface="Times New Roman" panose="02020603050405020304" pitchFamily="18" charset="0"/>
              </a:rPr>
              <a:t>:</a:t>
            </a:r>
          </a:p>
          <a:p>
            <a:pPr marR="0">
              <a:spcBef>
                <a:spcPts val="0"/>
              </a:spcBef>
              <a:spcAft>
                <a:spcPts val="0"/>
              </a:spcAft>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US">
                <a:latin typeface="Calibri" panose="020F0502020204030204" pitchFamily="34" charset="0"/>
                <a:ea typeface="Times New Roman" panose="02020603050405020304" pitchFamily="18" charset="0"/>
                <a:cs typeface="Times New Roman" panose="02020603050405020304" pitchFamily="18" charset="0"/>
              </a:rPr>
              <a:t>Facilitate</a:t>
            </a:r>
            <a:r>
              <a:rPr lang="en-US">
                <a:effectLst/>
                <a:latin typeface="Calibri" panose="020F0502020204030204" pitchFamily="34" charset="0"/>
                <a:ea typeface="Times New Roman" panose="02020603050405020304" pitchFamily="18" charset="0"/>
                <a:cs typeface="Times New Roman" panose="02020603050405020304" pitchFamily="18" charset="0"/>
              </a:rPr>
              <a:t> </a:t>
            </a:r>
            <a:r>
              <a:rPr lang="en-US">
                <a:latin typeface="Calibri" panose="020F0502020204030204" pitchFamily="34" charset="0"/>
                <a:ea typeface="Times New Roman" panose="02020603050405020304" pitchFamily="18" charset="0"/>
                <a:cs typeface="Times New Roman" panose="02020603050405020304" pitchFamily="18" charset="0"/>
              </a:rPr>
              <a:t>innovative and sustaining partnership models</a:t>
            </a:r>
            <a:r>
              <a:rPr lang="en-US">
                <a:effectLst/>
                <a:latin typeface="Calibri" panose="020F050202020403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US">
                <a:latin typeface="Calibri" panose="020F0502020204030204" pitchFamily="34" charset="0"/>
                <a:ea typeface="Times New Roman" panose="02020603050405020304" pitchFamily="18" charset="0"/>
                <a:cs typeface="Times New Roman" panose="02020603050405020304" pitchFamily="18" charset="0"/>
              </a:rPr>
              <a:t>L</a:t>
            </a:r>
            <a:r>
              <a:rPr lang="en-US">
                <a:effectLst/>
                <a:latin typeface="Calibri" panose="020F0502020204030204" pitchFamily="34" charset="0"/>
                <a:ea typeface="Times New Roman" panose="02020603050405020304" pitchFamily="18" charset="0"/>
                <a:cs typeface="Times New Roman" panose="02020603050405020304" pitchFamily="18" charset="0"/>
              </a:rPr>
              <a:t>everage funding and economies of scale, </a:t>
            </a:r>
          </a:p>
          <a:p>
            <a:pPr marL="285750" lvl="1" indent="-285750">
              <a:buFont typeface="Arial" panose="020B0604020202020204" pitchFamily="34" charset="0"/>
              <a:buChar char="•"/>
            </a:pPr>
            <a:r>
              <a:rPr lang="en-US">
                <a:latin typeface="Calibri" panose="020F0502020204030204" pitchFamily="34" charset="0"/>
                <a:ea typeface="Times New Roman" panose="02020603050405020304" pitchFamily="18" charset="0"/>
                <a:cs typeface="Times New Roman" panose="02020603050405020304" pitchFamily="18" charset="0"/>
              </a:rPr>
              <a:t>F</a:t>
            </a:r>
            <a:r>
              <a:rPr lang="en-US">
                <a:effectLst/>
                <a:latin typeface="Calibri" panose="020F0502020204030204" pitchFamily="34" charset="0"/>
                <a:ea typeface="Times New Roman" panose="02020603050405020304" pitchFamily="18" charset="0"/>
                <a:cs typeface="Times New Roman" panose="02020603050405020304" pitchFamily="18" charset="0"/>
              </a:rPr>
              <a:t>ocus on disadvantaged communities and energy communities, </a:t>
            </a:r>
            <a:endParaRPr lang="en-US">
              <a:latin typeface="Calibri" panose="020F0502020204030204" pitchFamily="34" charset="0"/>
              <a:ea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US" sz="1800" i="0">
                <a:solidFill>
                  <a:srgbClr val="000000"/>
                </a:solidFill>
                <a:effectLst/>
                <a:latin typeface="Calibri"/>
                <a:cs typeface="Calibri"/>
              </a:rPr>
              <a:t>Reduce energy use and emissions and lower utility costs in nonprofit facilities</a:t>
            </a:r>
          </a:p>
          <a:p>
            <a:pPr marL="285750" lvl="1" indent="-285750">
              <a:buFont typeface="Arial" panose="020B0604020202020204" pitchFamily="34" charset="0"/>
              <a:buChar char="•"/>
            </a:pPr>
            <a:r>
              <a:rPr lang="en-US">
                <a:solidFill>
                  <a:srgbClr val="000000"/>
                </a:solidFill>
                <a:latin typeface="Calibri"/>
                <a:ea typeface="Times New Roman" panose="02020603050405020304" pitchFamily="18" charset="0"/>
                <a:cs typeface="Calibri"/>
              </a:rPr>
              <a:t>Enable scalable impacts</a:t>
            </a:r>
          </a:p>
          <a:p>
            <a:pPr marL="285750" lvl="1" indent="-285750">
              <a:buFont typeface="Arial" panose="020B0604020202020204" pitchFamily="34" charset="0"/>
              <a:buChar char="•"/>
            </a:pPr>
            <a:endParaRPr lang="en-US">
              <a:solidFill>
                <a:srgbClr val="000000"/>
              </a:solidFill>
              <a:latin typeface="Calibri"/>
              <a:ea typeface="Times New Roman" panose="02020603050405020304" pitchFamily="18" charset="0"/>
              <a:cs typeface="Calibri"/>
            </a:endParaRPr>
          </a:p>
          <a:p>
            <a:pPr marR="0">
              <a:spcBef>
                <a:spcPts val="0"/>
              </a:spcBef>
              <a:spcAft>
                <a:spcPts val="0"/>
              </a:spcAft>
              <a:tabLst>
                <a:tab pos="1143000" algn="l"/>
              </a:tabLs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part of the whole-of-government approach to advance equity and encourage worker organizing and collective bargaining,</a:t>
            </a:r>
            <a:r>
              <a:rPr lang="en-US" baseline="30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FOA and any related activities will seek to encourage meaningful engagement and participation of workforce organizations, including labor unions, as well as underserved communities and underrepresented groups, including consultation with Tribal Nations.</a:t>
            </a:r>
            <a:r>
              <a:rPr lang="en-US" sz="18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a:solidFill>
                <a:srgbClr val="000000"/>
              </a:solidFill>
              <a:latin typeface="Calibri" panose="020F0502020204030204" pitchFamily="34" charset="0"/>
              <a:ea typeface="Segoe UI" panose="020B0502040204020203" pitchFamily="34" charset="0"/>
              <a:cs typeface="Segoe UI" panose="020B0502040204020203" pitchFamily="34" charset="0"/>
            </a:endParaRPr>
          </a:p>
          <a:p>
            <a:pPr marR="0">
              <a:spcBef>
                <a:spcPts val="0"/>
              </a:spcBef>
              <a:spcAft>
                <a:spcPts val="0"/>
              </a:spcAft>
            </a:pPr>
            <a:endParaRPr lang="en-US">
              <a:solidFill>
                <a:srgbClr val="000000"/>
              </a:solidFill>
              <a:effectLst/>
              <a:latin typeface="Calibri" panose="020F0502020204030204" pitchFamily="34" charset="0"/>
              <a:ea typeface="Segoe UI" panose="020B0502040204020203" pitchFamily="34" charset="0"/>
              <a:cs typeface="Segoe UI" panose="020B0502040204020203" pitchFamily="34" charset="0"/>
            </a:endParaRPr>
          </a:p>
        </p:txBody>
      </p:sp>
      <p:pic>
        <p:nvPicPr>
          <p:cNvPr id="7" name="Picture 6" descr="A group of people wearing gloves holding a can&#10;&#10;Description automatically generated with low confidence">
            <a:extLst>
              <a:ext uri="{FF2B5EF4-FFF2-40B4-BE49-F238E27FC236}">
                <a16:creationId xmlns:a16="http://schemas.microsoft.com/office/drawing/2014/main" id="{8A512CBB-270E-FE11-F70C-4B03E40C5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854" y="1508760"/>
            <a:ext cx="5760720" cy="3840480"/>
          </a:xfrm>
          <a:prstGeom prst="rect">
            <a:avLst/>
          </a:prstGeom>
        </p:spPr>
      </p:pic>
    </p:spTree>
    <p:extLst>
      <p:ext uri="{BB962C8B-B14F-4D97-AF65-F5344CB8AC3E}">
        <p14:creationId xmlns:p14="http://schemas.microsoft.com/office/powerpoint/2010/main" val="284242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89647EDD-C20A-30E1-A3C3-8B602F60C220}"/>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3" t="68706" r="30039" b="5292"/>
          <a:stretch/>
        </p:blipFill>
        <p:spPr bwMode="auto">
          <a:xfrm>
            <a:off x="0" y="4287809"/>
            <a:ext cx="12192000" cy="23774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59D39F-E254-537F-A540-1783B49A26E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Topic Area </a:t>
            </a:r>
            <a:r>
              <a:rPr kumimoji="0" lang="en-US" sz="3200" b="1" i="0" u="none" strike="noStrike" kern="1200" cap="none" spc="0" normalizeH="0" baseline="0" noProof="0">
                <a:ln>
                  <a:noFill/>
                </a:ln>
                <a:solidFill>
                  <a:srgbClr val="2460AD"/>
                </a:solidFill>
                <a:effectLst/>
                <a:uLnTx/>
                <a:uFillTx/>
                <a:latin typeface="Avenir LT Std 45 Book"/>
                <a:cs typeface="Arial"/>
                <a:sym typeface="Arial"/>
              </a:rPr>
              <a:t>(</a:t>
            </a:r>
            <a:r>
              <a:rPr lang="en-US" sz="3200">
                <a:solidFill>
                  <a:srgbClr val="2460AD"/>
                </a:solidFill>
                <a:latin typeface="Avenir LT Std 45 Book"/>
                <a:sym typeface="Arial"/>
              </a:rPr>
              <a:t>I.B.)</a:t>
            </a:r>
          </a:p>
        </p:txBody>
      </p:sp>
      <p:graphicFrame>
        <p:nvGraphicFramePr>
          <p:cNvPr id="4" name="Diagram 3">
            <a:extLst>
              <a:ext uri="{FF2B5EF4-FFF2-40B4-BE49-F238E27FC236}">
                <a16:creationId xmlns:a16="http://schemas.microsoft.com/office/drawing/2014/main" id="{E7C89FDE-EC44-FBF0-19B6-A4E40916AEA5}"/>
              </a:ext>
            </a:extLst>
          </p:cNvPr>
          <p:cNvGraphicFramePr/>
          <p:nvPr>
            <p:extLst>
              <p:ext uri="{D42A27DB-BD31-4B8C-83A1-F6EECF244321}">
                <p14:modId xmlns:p14="http://schemas.microsoft.com/office/powerpoint/2010/main" val="2114416872"/>
              </p:ext>
            </p:extLst>
          </p:nvPr>
        </p:nvGraphicFramePr>
        <p:xfrm>
          <a:off x="1504094" y="2202154"/>
          <a:ext cx="9237990" cy="30099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575AC869-403C-B7A0-B8EC-14E1C17D0605}"/>
              </a:ext>
            </a:extLst>
          </p:cNvPr>
          <p:cNvSpPr txBox="1"/>
          <p:nvPr/>
        </p:nvSpPr>
        <p:spPr>
          <a:xfrm>
            <a:off x="469275" y="926348"/>
            <a:ext cx="11253450" cy="1015663"/>
          </a:xfrm>
          <a:prstGeom prst="rect">
            <a:avLst/>
          </a:prstGeom>
          <a:noFill/>
        </p:spPr>
        <p:txBody>
          <a:bodyPr wrap="square" rtlCol="0">
            <a:spAutoFit/>
          </a:bodyPr>
          <a:lstStyle/>
          <a:p>
            <a:r>
              <a:rPr lang="en-US" sz="2000" b="0" i="0">
                <a:solidFill>
                  <a:srgbClr val="000000"/>
                </a:solidFill>
                <a:effectLst/>
                <a:latin typeface="Calibri"/>
                <a:cs typeface="Calibri"/>
              </a:rPr>
              <a:t>Proposals contemplated under this FOA will be submitted by nonprofit 501(c)(3) applicants interested in serving as </a:t>
            </a:r>
            <a:r>
              <a:rPr lang="en-US" sz="2000" b="1" i="0">
                <a:solidFill>
                  <a:srgbClr val="000000"/>
                </a:solidFill>
                <a:effectLst/>
                <a:latin typeface="Calibri"/>
                <a:cs typeface="Calibri"/>
              </a:rPr>
              <a:t>“Prime recipients” </a:t>
            </a:r>
            <a:r>
              <a:rPr lang="en-US" sz="2000" b="0" i="0">
                <a:solidFill>
                  <a:srgbClr val="000000"/>
                </a:solidFill>
                <a:effectLst/>
                <a:latin typeface="Calibri"/>
                <a:cs typeface="Calibri"/>
              </a:rPr>
              <a:t>to assemble a portfolio of nonprofit buildings owned and operated by 501(c)(3) organizations in need of energy efficiency upgrades. </a:t>
            </a:r>
            <a:endParaRPr lang="en-US" sz="2000"/>
          </a:p>
        </p:txBody>
      </p:sp>
    </p:spTree>
    <p:extLst>
      <p:ext uri="{BB962C8B-B14F-4D97-AF65-F5344CB8AC3E}">
        <p14:creationId xmlns:p14="http://schemas.microsoft.com/office/powerpoint/2010/main" val="341412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59D39F-E254-537F-A540-1783B49A26E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Applications Specifically Not of Interest (I.C.)</a:t>
            </a:r>
          </a:p>
        </p:txBody>
      </p:sp>
      <p:sp>
        <p:nvSpPr>
          <p:cNvPr id="8" name="TextBox 7">
            <a:extLst>
              <a:ext uri="{FF2B5EF4-FFF2-40B4-BE49-F238E27FC236}">
                <a16:creationId xmlns:a16="http://schemas.microsoft.com/office/drawing/2014/main" id="{125A83FB-1A44-C439-3D5F-1962B96615D5}"/>
              </a:ext>
            </a:extLst>
          </p:cNvPr>
          <p:cNvSpPr txBox="1"/>
          <p:nvPr/>
        </p:nvSpPr>
        <p:spPr>
          <a:xfrm>
            <a:off x="344291" y="1445073"/>
            <a:ext cx="7861246" cy="923330"/>
          </a:xfrm>
          <a:prstGeom prst="rect">
            <a:avLst/>
          </a:prstGeom>
          <a:noFill/>
        </p:spPr>
        <p:txBody>
          <a:bodyPr wrap="square">
            <a:spAutoFit/>
          </a:bodyPr>
          <a:lstStyle/>
          <a:p>
            <a:pPr algn="l" rtl="0" fontAlgn="base"/>
            <a:r>
              <a:rPr lang="en-US" b="0" i="0">
                <a:solidFill>
                  <a:srgbClr val="000000"/>
                </a:solidFill>
                <a:effectLst/>
                <a:latin typeface="Calibri" panose="020F0502020204030204" pitchFamily="34" charset="0"/>
                <a:cs typeface="Calibri" panose="020F0502020204030204" pitchFamily="34" charset="0"/>
              </a:rPr>
              <a:t>The following applications will be deemed nonresponsive and will </a:t>
            </a:r>
            <a:r>
              <a:rPr lang="en-US" b="0" i="0" u="sng">
                <a:solidFill>
                  <a:srgbClr val="000000"/>
                </a:solidFill>
                <a:effectLst/>
                <a:latin typeface="Calibri" panose="020F0502020204030204" pitchFamily="34" charset="0"/>
                <a:cs typeface="Calibri" panose="020F0502020204030204" pitchFamily="34" charset="0"/>
              </a:rPr>
              <a:t>not</a:t>
            </a:r>
            <a:r>
              <a:rPr lang="en-US" b="0" i="0">
                <a:solidFill>
                  <a:srgbClr val="000000"/>
                </a:solidFill>
                <a:effectLst/>
                <a:latin typeface="Calibri" panose="020F0502020204030204" pitchFamily="34" charset="0"/>
                <a:cs typeface="Calibri" panose="020F0502020204030204" pitchFamily="34" charset="0"/>
              </a:rPr>
              <a:t> be reviewed or considered: </a:t>
            </a:r>
            <a:endParaRPr lang="en-US">
              <a:solidFill>
                <a:srgbClr val="000000"/>
              </a:solidFill>
              <a:latin typeface="Calibri" panose="020F0502020204030204" pitchFamily="34" charset="0"/>
              <a:cs typeface="Calibri" panose="020F0502020204030204" pitchFamily="34" charset="0"/>
            </a:endParaRPr>
          </a:p>
          <a:p>
            <a:pPr algn="l" rtl="0" fontAlgn="base"/>
            <a:endParaRPr lang="en-US" b="0" i="0">
              <a:solidFill>
                <a:srgbClr val="000000"/>
              </a:solidFill>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C5E5B9B-C809-BC5A-19C0-7CB8A8C85A74}"/>
              </a:ext>
            </a:extLst>
          </p:cNvPr>
          <p:cNvSpPr txBox="1"/>
          <p:nvPr/>
        </p:nvSpPr>
        <p:spPr>
          <a:xfrm>
            <a:off x="8999669" y="1499540"/>
            <a:ext cx="2848040" cy="4247317"/>
          </a:xfrm>
          <a:prstGeom prst="rect">
            <a:avLst/>
          </a:prstGeom>
          <a:noFill/>
          <a:ln w="38100">
            <a:solidFill>
              <a:srgbClr val="017A3E"/>
            </a:solidFill>
          </a:ln>
        </p:spPr>
        <p:txBody>
          <a:bodyPr wrap="square" rtlCol="0">
            <a:spAutoFit/>
          </a:bodyPr>
          <a:lstStyle/>
          <a:p>
            <a:r>
              <a:rPr lang="en-US">
                <a:solidFill>
                  <a:schemeClr val="accent5"/>
                </a:solidFill>
                <a:latin typeface="Calibri" panose="020F0502020204030204" pitchFamily="34" charset="0"/>
                <a:ea typeface="Times New Roman" panose="02020603050405020304" pitchFamily="18" charset="0"/>
                <a:cs typeface="Calibri" panose="020F0502020204030204" pitchFamily="34" charset="0"/>
              </a:rPr>
              <a:t>A</a:t>
            </a:r>
            <a:r>
              <a:rPr lang="en-US" sz="180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n eligible </a:t>
            </a:r>
            <a:r>
              <a:rPr lang="en-US" sz="1800" u="sng">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‘‘applicant’’ must be a 501(c)(3) nonprofit organization </a:t>
            </a:r>
            <a:r>
              <a:rPr lang="en-US" sz="180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as described in section 501(c)(3) of the Internal Revenue Code of 1986 and exempt from tax under section 501(a) of such Code. Additionally, </a:t>
            </a:r>
            <a:r>
              <a:rPr lang="en-US" sz="1800" u="sng">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all renovations, repairs, or installations</a:t>
            </a:r>
            <a:r>
              <a:rPr lang="en-US" sz="180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under this provision </a:t>
            </a:r>
            <a:r>
              <a:rPr lang="en-US" sz="1800" u="sng">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must be performed on building(s) owned and operated by a nonprofit 501(c)(3)</a:t>
            </a:r>
            <a:r>
              <a:rPr lang="en-US" sz="180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organization(s).</a:t>
            </a:r>
            <a:endParaRPr lang="en-US" sz="180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5EF49EBD-8BDB-5008-C8ED-5542F44BF076}"/>
              </a:ext>
            </a:extLst>
          </p:cNvPr>
          <p:cNvGraphicFramePr/>
          <p:nvPr>
            <p:extLst>
              <p:ext uri="{D42A27DB-BD31-4B8C-83A1-F6EECF244321}">
                <p14:modId xmlns:p14="http://schemas.microsoft.com/office/powerpoint/2010/main" val="3431503588"/>
              </p:ext>
            </p:extLst>
          </p:nvPr>
        </p:nvGraphicFramePr>
        <p:xfrm>
          <a:off x="344291" y="2368403"/>
          <a:ext cx="8266033" cy="25095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096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a:xfrm>
            <a:off x="0" y="2853718"/>
            <a:ext cx="12191999" cy="1150564"/>
          </a:xfrm>
        </p:spPr>
        <p:txBody>
          <a:bodyPr/>
          <a:lstStyle/>
          <a:p>
            <a:r>
              <a:rPr lang="en-US">
                <a:solidFill>
                  <a:schemeClr val="bg1"/>
                </a:solidFill>
              </a:rPr>
              <a:t>III. Aggregator Model and </a:t>
            </a:r>
          </a:p>
          <a:p>
            <a:r>
              <a:rPr lang="en-US">
                <a:solidFill>
                  <a:schemeClr val="bg1"/>
                </a:solidFill>
              </a:rPr>
              <a:t>Teaming List Overview</a:t>
            </a:r>
          </a:p>
        </p:txBody>
      </p:sp>
    </p:spTree>
    <p:extLst>
      <p:ext uri="{BB962C8B-B14F-4D97-AF65-F5344CB8AC3E}">
        <p14:creationId xmlns:p14="http://schemas.microsoft.com/office/powerpoint/2010/main" val="206601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59D39F-E254-537F-A540-1783B49A26E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rPr>
              <a:t>Aggregator Model: Prime Recipient	</a:t>
            </a:r>
          </a:p>
          <a:p>
            <a:pPr>
              <a:buClr>
                <a:srgbClr val="000000"/>
              </a:buClr>
              <a:defRPr/>
            </a:pPr>
            <a:r>
              <a:rPr lang="en-US" sz="3200">
                <a:solidFill>
                  <a:srgbClr val="2460AD"/>
                </a:solidFill>
                <a:latin typeface="Avenir LT Std 45 Book"/>
              </a:rPr>
              <a:t> </a:t>
            </a:r>
          </a:p>
        </p:txBody>
      </p:sp>
      <p:sp>
        <p:nvSpPr>
          <p:cNvPr id="9" name="TextBox 8">
            <a:extLst>
              <a:ext uri="{FF2B5EF4-FFF2-40B4-BE49-F238E27FC236}">
                <a16:creationId xmlns:a16="http://schemas.microsoft.com/office/drawing/2014/main" id="{03B3F7CD-55C6-F98C-15D8-AC5A6A577E6B}"/>
              </a:ext>
            </a:extLst>
          </p:cNvPr>
          <p:cNvSpPr txBox="1"/>
          <p:nvPr/>
        </p:nvSpPr>
        <p:spPr>
          <a:xfrm>
            <a:off x="4724101" y="990783"/>
            <a:ext cx="6591902" cy="5940088"/>
          </a:xfrm>
          <a:prstGeom prst="rect">
            <a:avLst/>
          </a:prstGeom>
          <a:noFill/>
        </p:spPr>
        <p:txBody>
          <a:bodyPr wrap="square" rtlCol="0">
            <a:spAutoFit/>
          </a:bodyPr>
          <a:lstStyle/>
          <a:p>
            <a:endParaRPr lang="en-US"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a:effectLst/>
                <a:latin typeface="Calibri" panose="020F0502020204030204" pitchFamily="34" charset="0"/>
                <a:ea typeface="Times New Roman" panose="02020603050405020304" pitchFamily="18" charset="0"/>
                <a:cs typeface="Calibri" panose="020F0502020204030204" pitchFamily="34" charset="0"/>
              </a:rPr>
              <a:t>Prime recipient will serve as the portfolio aggregator, recruiting eligible building projects that meet performance criteria, establishing subrecipient relationships with building owners, flowing down award terms and conditions, managing program implementation, and synthesizing the project results. </a:t>
            </a:r>
          </a:p>
          <a:p>
            <a:pPr marL="285750" indent="-285750">
              <a:buFont typeface="Arial" panose="020B0604020202020204" pitchFamily="34" charset="0"/>
              <a:buChar char="•"/>
            </a:pPr>
            <a:endParaRPr lang="en-US" sz="200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000" b="0" i="0">
                <a:solidFill>
                  <a:srgbClr val="000000"/>
                </a:solidFill>
                <a:effectLst/>
                <a:latin typeface="Calibri" panose="020F0502020204030204" pitchFamily="34" charset="0"/>
              </a:rPr>
              <a:t>Prime recipients are not expected to identify the individual subrecipient buildings that comprise their portfolios in their applications, as this may be done after selection and award. </a:t>
            </a:r>
            <a:endParaRPr lang="en-US" sz="200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en-US" sz="200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000">
                <a:effectLst/>
                <a:latin typeface="Calibri" panose="020F0502020204030204" pitchFamily="34" charset="0"/>
                <a:ea typeface="Times New Roman" panose="02020603050405020304" pitchFamily="18" charset="0"/>
                <a:cs typeface="Calibri" panose="020F0502020204030204" pitchFamily="34" charset="0"/>
              </a:rPr>
              <a:t>Once portfolios are assembled and shared with DOE, selected Prime recipients will then subaward up to $200,000 to Subrecipients for individual building energy efficiency projects in their assembled portfolios. </a:t>
            </a:r>
          </a:p>
          <a:p>
            <a:endParaRPr lang="en-US" sz="200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en-US" sz="2000">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65B06334-AA63-1A12-5715-B909E951FC88}"/>
              </a:ext>
            </a:extLst>
          </p:cNvPr>
          <p:cNvSpPr/>
          <p:nvPr/>
        </p:nvSpPr>
        <p:spPr>
          <a:xfrm>
            <a:off x="4178119" y="1277540"/>
            <a:ext cx="308790" cy="9104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8" name="Picture 7" descr="A picture containing text, screenshot, font&#10;&#10;Description automatically generated">
            <a:extLst>
              <a:ext uri="{FF2B5EF4-FFF2-40B4-BE49-F238E27FC236}">
                <a16:creationId xmlns:a16="http://schemas.microsoft.com/office/drawing/2014/main" id="{FAFDE7A3-1869-F8DE-DBC5-8ED9B521DDEE}"/>
              </a:ext>
            </a:extLst>
          </p:cNvPr>
          <p:cNvPicPr>
            <a:picLocks noChangeAspect="1"/>
          </p:cNvPicPr>
          <p:nvPr/>
        </p:nvPicPr>
        <p:blipFill rotWithShape="1">
          <a:blip r:embed="rId4">
            <a:extLst>
              <a:ext uri="{28A0092B-C50C-407E-A947-70E740481C1C}">
                <a14:useLocalDpi xmlns:a14="http://schemas.microsoft.com/office/drawing/2010/main" val="0"/>
              </a:ext>
            </a:extLst>
          </a:blip>
          <a:srcRect r="65703"/>
          <a:stretch/>
        </p:blipFill>
        <p:spPr>
          <a:xfrm>
            <a:off x="238153" y="864130"/>
            <a:ext cx="4018161" cy="5577840"/>
          </a:xfrm>
          <a:prstGeom prst="rect">
            <a:avLst/>
          </a:prstGeom>
        </p:spPr>
      </p:pic>
    </p:spTree>
    <p:extLst>
      <p:ext uri="{BB962C8B-B14F-4D97-AF65-F5344CB8AC3E}">
        <p14:creationId xmlns:p14="http://schemas.microsoft.com/office/powerpoint/2010/main" val="220815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59D39F-E254-537F-A540-1783B49A26E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endParaRPr lang="en-US" sz="3200">
              <a:solidFill>
                <a:srgbClr val="2460AD"/>
              </a:solidFill>
              <a:latin typeface="Avenir LT Std 45 Book"/>
            </a:endParaRPr>
          </a:p>
        </p:txBody>
      </p:sp>
      <p:sp>
        <p:nvSpPr>
          <p:cNvPr id="10" name="TextBox 9">
            <a:extLst>
              <a:ext uri="{FF2B5EF4-FFF2-40B4-BE49-F238E27FC236}">
                <a16:creationId xmlns:a16="http://schemas.microsoft.com/office/drawing/2014/main" id="{B7B0FFB8-5604-A64E-8DA7-FD4F58B1BFC5}"/>
              </a:ext>
            </a:extLst>
          </p:cNvPr>
          <p:cNvSpPr txBox="1"/>
          <p:nvPr/>
        </p:nvSpPr>
        <p:spPr>
          <a:xfrm>
            <a:off x="8077885" y="1582340"/>
            <a:ext cx="4035799" cy="2862322"/>
          </a:xfrm>
          <a:prstGeom prst="rect">
            <a:avLst/>
          </a:prstGeom>
          <a:noFill/>
        </p:spPr>
        <p:txBody>
          <a:bodyPr wrap="square" lIns="91440" tIns="45720" rIns="91440" bIns="45720" rtlCol="0" anchor="t">
            <a:spAutoFit/>
          </a:bodyPr>
          <a:lstStyle/>
          <a:p>
            <a:endParaRPr lang="en-US"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a:latin typeface="Calibri"/>
                <a:ea typeface="Times New Roman" panose="02020603050405020304" pitchFamily="18" charset="0"/>
                <a:cs typeface="Calibri"/>
              </a:rPr>
              <a:t>A Subrecipient networks with and/or presents a project for consideration to one or more prospective Prime recipient to be part of their portfolio and receive a grant for energy efficiency upgrades. </a:t>
            </a:r>
            <a:endParaRPr lang="en-US" sz="200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en-US" sz="2000">
              <a:latin typeface="Calibri" panose="020F0502020204030204" pitchFamily="34" charset="0"/>
              <a:ea typeface="Times New Roman" panose="02020603050405020304" pitchFamily="18" charset="0"/>
              <a:cs typeface="Calibri" panose="020F0502020204030204" pitchFamily="34" charset="0"/>
            </a:endParaRPr>
          </a:p>
        </p:txBody>
      </p:sp>
      <p:sp>
        <p:nvSpPr>
          <p:cNvPr id="13" name="Title 1">
            <a:extLst>
              <a:ext uri="{FF2B5EF4-FFF2-40B4-BE49-F238E27FC236}">
                <a16:creationId xmlns:a16="http://schemas.microsoft.com/office/drawing/2014/main" id="{F7B8B516-D3D1-122C-1B7D-2EB573366185}"/>
              </a:ext>
            </a:extLst>
          </p:cNvPr>
          <p:cNvSpPr txBox="1">
            <a:spLocks/>
          </p:cNvSpPr>
          <p:nvPr/>
        </p:nvSpPr>
        <p:spPr>
          <a:xfrm>
            <a:off x="397940" y="113262"/>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rPr>
              <a:t>Aggregator Model: Subrecipient	</a:t>
            </a:r>
          </a:p>
          <a:p>
            <a:pPr>
              <a:buClr>
                <a:srgbClr val="000000"/>
              </a:buClr>
              <a:defRPr/>
            </a:pPr>
            <a:r>
              <a:rPr lang="en-US" sz="3200">
                <a:solidFill>
                  <a:srgbClr val="2460AD"/>
                </a:solidFill>
                <a:latin typeface="Avenir LT Std 45 Book"/>
              </a:rPr>
              <a:t> </a:t>
            </a:r>
          </a:p>
        </p:txBody>
      </p:sp>
      <p:sp>
        <p:nvSpPr>
          <p:cNvPr id="4" name="Rectangle 3">
            <a:extLst>
              <a:ext uri="{FF2B5EF4-FFF2-40B4-BE49-F238E27FC236}">
                <a16:creationId xmlns:a16="http://schemas.microsoft.com/office/drawing/2014/main" id="{FF551D0D-2793-5C1E-2AB7-2A2941741305}"/>
              </a:ext>
            </a:extLst>
          </p:cNvPr>
          <p:cNvSpPr/>
          <p:nvPr/>
        </p:nvSpPr>
        <p:spPr>
          <a:xfrm>
            <a:off x="7641771" y="1582340"/>
            <a:ext cx="308790" cy="9104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7" name="Picture 6" descr="A picture containing text, screenshot, font&#10;&#10;Description automatically generated">
            <a:extLst>
              <a:ext uri="{FF2B5EF4-FFF2-40B4-BE49-F238E27FC236}">
                <a16:creationId xmlns:a16="http://schemas.microsoft.com/office/drawing/2014/main" id="{FDE191A7-99C3-94A0-0A79-EA3F15D4984D}"/>
              </a:ext>
            </a:extLst>
          </p:cNvPr>
          <p:cNvPicPr>
            <a:picLocks noChangeAspect="1"/>
          </p:cNvPicPr>
          <p:nvPr/>
        </p:nvPicPr>
        <p:blipFill rotWithShape="1">
          <a:blip r:embed="rId4">
            <a:extLst>
              <a:ext uri="{28A0092B-C50C-407E-A947-70E740481C1C}">
                <a14:useLocalDpi xmlns:a14="http://schemas.microsoft.com/office/drawing/2010/main" val="0"/>
              </a:ext>
            </a:extLst>
          </a:blip>
          <a:srcRect r="34171"/>
          <a:stretch/>
        </p:blipFill>
        <p:spPr>
          <a:xfrm>
            <a:off x="238153" y="864130"/>
            <a:ext cx="7712408" cy="5577840"/>
          </a:xfrm>
          <a:prstGeom prst="rect">
            <a:avLst/>
          </a:prstGeom>
        </p:spPr>
      </p:pic>
      <p:sp>
        <p:nvSpPr>
          <p:cNvPr id="8" name="Rectangle 7">
            <a:extLst>
              <a:ext uri="{FF2B5EF4-FFF2-40B4-BE49-F238E27FC236}">
                <a16:creationId xmlns:a16="http://schemas.microsoft.com/office/drawing/2014/main" id="{760157D1-EFC3-6685-7A44-F1CBA9BBC252}"/>
              </a:ext>
            </a:extLst>
          </p:cNvPr>
          <p:cNvSpPr/>
          <p:nvPr/>
        </p:nvSpPr>
        <p:spPr>
          <a:xfrm>
            <a:off x="7796166" y="1905000"/>
            <a:ext cx="308790" cy="2939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54210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15DDED7-2CE5-699B-B052-65F646D792B8}"/>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lang="en-US" sz="3200">
                <a:solidFill>
                  <a:srgbClr val="2460AD"/>
                </a:solidFill>
                <a:latin typeface="Avenir LT Std 45 Book"/>
                <a:sym typeface="Arial"/>
              </a:rPr>
              <a:t>Welcome</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7" name="Title 1">
            <a:extLst>
              <a:ext uri="{FF2B5EF4-FFF2-40B4-BE49-F238E27FC236}">
                <a16:creationId xmlns:a16="http://schemas.microsoft.com/office/drawing/2014/main" id="{AAEB3E36-8037-F818-5072-993543F75F2B}"/>
              </a:ext>
            </a:extLst>
          </p:cNvPr>
          <p:cNvSpPr txBox="1">
            <a:spLocks/>
          </p:cNvSpPr>
          <p:nvPr/>
        </p:nvSpPr>
        <p:spPr>
          <a:xfrm>
            <a:off x="481139" y="874858"/>
            <a:ext cx="11447158" cy="911226"/>
          </a:xfrm>
          <a:prstGeom prst="rect">
            <a:avLst/>
          </a:prstGeom>
        </p:spPr>
        <p:txBody>
          <a:bodyPr>
            <a:noAutofit/>
          </a:bodyPr>
          <a:lstStyle>
            <a:lvl1pPr algn="l" defTabSz="457200" rtl="0" eaLnBrk="1" fontAlgn="base" hangingPunct="1">
              <a:spcBef>
                <a:spcPct val="0"/>
              </a:spcBef>
              <a:spcAft>
                <a:spcPct val="0"/>
              </a:spcAft>
              <a:defRPr lang="en-US" sz="3300" b="1" kern="1200" dirty="0">
                <a:solidFill>
                  <a:srgbClr val="2A5998"/>
                </a:solidFill>
                <a:latin typeface="Avenir LT Std 45 Book"/>
                <a:ea typeface="Avenir LT Std 45 Book"/>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2000" b="0">
                <a:solidFill>
                  <a:schemeClr val="tx1"/>
                </a:solidFill>
                <a:latin typeface="Calibri" panose="020F0502020204030204" pitchFamily="34" charset="0"/>
                <a:cs typeface="Calibri" panose="020F0502020204030204" pitchFamily="34" charset="0"/>
              </a:rPr>
              <a:t>This webinar is being recorded and will be published on the Infrastructure </a:t>
            </a:r>
            <a:r>
              <a:rPr lang="en-US" sz="2000" b="0" err="1">
                <a:solidFill>
                  <a:schemeClr val="tx1"/>
                </a:solidFill>
                <a:latin typeface="Calibri" panose="020F0502020204030204" pitchFamily="34" charset="0"/>
                <a:cs typeface="Calibri" panose="020F0502020204030204" pitchFamily="34" charset="0"/>
              </a:rPr>
              <a:t>eXCHANGE</a:t>
            </a:r>
            <a:r>
              <a:rPr lang="en-US" sz="2000" b="0">
                <a:solidFill>
                  <a:schemeClr val="tx1"/>
                </a:solidFill>
                <a:latin typeface="Calibri" panose="020F0502020204030204" pitchFamily="34" charset="0"/>
                <a:cs typeface="Calibri" panose="020F0502020204030204" pitchFamily="34" charset="0"/>
              </a:rPr>
              <a:t> website.</a:t>
            </a:r>
          </a:p>
        </p:txBody>
      </p:sp>
      <p:graphicFrame>
        <p:nvGraphicFramePr>
          <p:cNvPr id="8" name="Diagram 7">
            <a:extLst>
              <a:ext uri="{FF2B5EF4-FFF2-40B4-BE49-F238E27FC236}">
                <a16:creationId xmlns:a16="http://schemas.microsoft.com/office/drawing/2014/main" id="{4507D36B-DF49-83BA-E110-CC8834BA274E}"/>
              </a:ext>
            </a:extLst>
          </p:cNvPr>
          <p:cNvGraphicFramePr/>
          <p:nvPr>
            <p:extLst>
              <p:ext uri="{D42A27DB-BD31-4B8C-83A1-F6EECF244321}">
                <p14:modId xmlns:p14="http://schemas.microsoft.com/office/powerpoint/2010/main" val="2698506553"/>
              </p:ext>
            </p:extLst>
          </p:nvPr>
        </p:nvGraphicFramePr>
        <p:xfrm>
          <a:off x="-1508759" y="1455351"/>
          <a:ext cx="13437056" cy="4335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F68F52E1-7370-3992-8186-16779EBC8619}"/>
              </a:ext>
            </a:extLst>
          </p:cNvPr>
          <p:cNvSpPr txBox="1"/>
          <p:nvPr/>
        </p:nvSpPr>
        <p:spPr>
          <a:xfrm>
            <a:off x="481139" y="6021185"/>
            <a:ext cx="10426347" cy="276999"/>
          </a:xfrm>
          <a:prstGeom prst="rect">
            <a:avLst/>
          </a:prstGeom>
          <a:noFill/>
        </p:spPr>
        <p:txBody>
          <a:bodyPr wrap="square" lIns="91440" tIns="45720" rIns="91440" bIns="45720" anchor="t">
            <a:spAutoFit/>
          </a:bodyPr>
          <a:lstStyle/>
          <a:p>
            <a:r>
              <a:rPr lang="en-US" sz="1200">
                <a:latin typeface="Calibri"/>
                <a:cs typeface="Calibri"/>
                <a:hlinkClick r:id="rId9"/>
              </a:rPr>
              <a:t>https://infrastructure-exchange.energy.gov/Default.aspx#FoaId11fea744-0ca6-451b-8ce3-ea291b4b3aab</a:t>
            </a:r>
            <a:r>
              <a:rPr lang="en-US" sz="1200">
                <a:latin typeface="Calibri"/>
                <a:cs typeface="Calibri"/>
              </a:rPr>
              <a:t>	</a:t>
            </a:r>
          </a:p>
        </p:txBody>
      </p:sp>
    </p:spTree>
    <p:extLst>
      <p:ext uri="{BB962C8B-B14F-4D97-AF65-F5344CB8AC3E}">
        <p14:creationId xmlns:p14="http://schemas.microsoft.com/office/powerpoint/2010/main" val="373142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a:xfrm>
            <a:off x="6681713" y="354012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59D39F-E254-537F-A540-1783B49A26E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rPr>
              <a:t>Aggregator Model: Partner </a:t>
            </a:r>
          </a:p>
        </p:txBody>
      </p:sp>
      <p:pic>
        <p:nvPicPr>
          <p:cNvPr id="7" name="Picture 6" descr="A picture containing text, screenshot, font&#10;&#10;Description automatically generated">
            <a:extLst>
              <a:ext uri="{FF2B5EF4-FFF2-40B4-BE49-F238E27FC236}">
                <a16:creationId xmlns:a16="http://schemas.microsoft.com/office/drawing/2014/main" id="{D892B7CD-C9EB-2578-5A22-C6B7DAE24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53" y="864130"/>
            <a:ext cx="11715694" cy="5577840"/>
          </a:xfrm>
          <a:prstGeom prst="rect">
            <a:avLst/>
          </a:prstGeom>
        </p:spPr>
      </p:pic>
    </p:spTree>
    <p:extLst>
      <p:ext uri="{BB962C8B-B14F-4D97-AF65-F5344CB8AC3E}">
        <p14:creationId xmlns:p14="http://schemas.microsoft.com/office/powerpoint/2010/main" val="68713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FF5E-432A-723D-D0DB-6A91FC06358A}"/>
              </a:ext>
            </a:extLst>
          </p:cNvPr>
          <p:cNvSpPr>
            <a:spLocks noGrp="1"/>
          </p:cNvSpPr>
          <p:nvPr>
            <p:ph type="title"/>
          </p:nvPr>
        </p:nvSpPr>
        <p:spPr/>
        <p:txBody>
          <a:bodyPr/>
          <a:lstStyle/>
          <a:p>
            <a:r>
              <a:rPr lang="en-US"/>
              <a:t>How to Use the Teaming List</a:t>
            </a:r>
          </a:p>
        </p:txBody>
      </p:sp>
      <p:sp>
        <p:nvSpPr>
          <p:cNvPr id="4" name="Slide Number Placeholder 3">
            <a:extLst>
              <a:ext uri="{FF2B5EF4-FFF2-40B4-BE49-F238E27FC236}">
                <a16:creationId xmlns:a16="http://schemas.microsoft.com/office/drawing/2014/main" id="{E88043FD-7AA4-E59B-0546-766B69B5CAEB}"/>
              </a:ext>
            </a:extLst>
          </p:cNvPr>
          <p:cNvSpPr>
            <a:spLocks noGrp="1"/>
          </p:cNvSpPr>
          <p:nvPr>
            <p:ph type="sldNum" sz="quarter" idx="4"/>
          </p:nvPr>
        </p:nvSpPr>
        <p:spPr/>
        <p:txBody>
          <a:bodyPr/>
          <a:lstStyle/>
          <a:p>
            <a:fld id="{90154BB7-116B-42F9-82BE-AA33A339DBE5}" type="slidenum">
              <a:rPr lang="en-US" smtClean="0"/>
              <a:t>21</a:t>
            </a:fld>
            <a:endParaRPr lang="en-US"/>
          </a:p>
        </p:txBody>
      </p:sp>
      <p:pic>
        <p:nvPicPr>
          <p:cNvPr id="10" name="Picture 9" descr="Logo&#10;&#10;Description automatically generated">
            <a:extLst>
              <a:ext uri="{FF2B5EF4-FFF2-40B4-BE49-F238E27FC236}">
                <a16:creationId xmlns:a16="http://schemas.microsoft.com/office/drawing/2014/main" id="{11F42AD2-CBBA-5C86-F592-BA538158EE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3" name="TextBox 2">
            <a:extLst>
              <a:ext uri="{FF2B5EF4-FFF2-40B4-BE49-F238E27FC236}">
                <a16:creationId xmlns:a16="http://schemas.microsoft.com/office/drawing/2014/main" id="{7913D89D-3D3C-CBEC-7FEC-F6988FB987A3}"/>
              </a:ext>
            </a:extLst>
          </p:cNvPr>
          <p:cNvSpPr txBox="1"/>
          <p:nvPr/>
        </p:nvSpPr>
        <p:spPr>
          <a:xfrm>
            <a:off x="-149678" y="1106219"/>
            <a:ext cx="11633200" cy="5262979"/>
          </a:xfrm>
          <a:prstGeom prst="rect">
            <a:avLst/>
          </a:prstGeom>
          <a:noFill/>
        </p:spPr>
        <p:txBody>
          <a:bodyPr wrap="square">
            <a:spAutoFit/>
          </a:bodyPr>
          <a:lstStyle/>
          <a:p>
            <a:pPr marL="0" marR="0">
              <a:spcBef>
                <a:spcPts val="0"/>
              </a:spcBef>
              <a:spcAft>
                <a:spcPts val="0"/>
              </a:spcAft>
            </a:pPr>
            <a:endParaRPr lang="en-US" sz="2000">
              <a:latin typeface="Calibri" panose="020F0502020204030204" pitchFamily="34" charset="0"/>
              <a:ea typeface="Times New Roman" panose="02020603050405020304" pitchFamily="18" charset="0"/>
              <a:cs typeface="Times New Roman" panose="02020603050405020304" pitchFamily="18" charset="0"/>
            </a:endParaRPr>
          </a:p>
          <a:p>
            <a:pPr marL="1828800" lvl="3"/>
            <a:r>
              <a:rPr lang="en-US" sz="2000" b="1">
                <a:effectLst/>
                <a:latin typeface="Calibri" panose="020F0502020204030204" pitchFamily="34" charset="0"/>
                <a:ea typeface="Times New Roman" panose="02020603050405020304" pitchFamily="18" charset="0"/>
                <a:cs typeface="Times New Roman" panose="02020603050405020304" pitchFamily="18" charset="0"/>
              </a:rPr>
              <a:t>Join the Teaming List</a:t>
            </a:r>
          </a:p>
          <a:p>
            <a:pPr marL="2286000" lvl="4"/>
            <a:r>
              <a:rPr lang="en-US" sz="2000" b="0" i="0">
                <a:solidFill>
                  <a:srgbClr val="000000"/>
                </a:solidFill>
                <a:effectLst/>
                <a:latin typeface="Calibri" panose="020F0502020204030204" pitchFamily="34" charset="0"/>
              </a:rPr>
              <a:t>Any organization that would like to be included on the “Teaming Partner List” should fill out this Microsoft form: </a:t>
            </a:r>
            <a:r>
              <a:rPr lang="en-US" sz="2000" b="0" i="0">
                <a:solidFill>
                  <a:schemeClr val="accent5">
                    <a:lumMod val="75000"/>
                  </a:schemeClr>
                </a:solidFill>
                <a:effectLst/>
                <a:latin typeface="Calibri" panose="020F0502020204030204" pitchFamily="34" charset="0"/>
              </a:rPr>
              <a:t>https://forms.office.com/g/RVY40GVRpv</a:t>
            </a:r>
            <a:r>
              <a:rPr lang="en-US" sz="2000" b="0" i="0">
                <a:solidFill>
                  <a:srgbClr val="444444"/>
                </a:solidFill>
                <a:effectLst/>
                <a:latin typeface="Calibri" panose="020F0502020204030204" pitchFamily="34" charset="0"/>
              </a:rPr>
              <a:t>.</a:t>
            </a:r>
            <a:r>
              <a:rPr lang="en-US" sz="200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a:latin typeface="Calibri" panose="020F0502020204030204" pitchFamily="34" charset="0"/>
                <a:ea typeface="Times New Roman" panose="02020603050405020304" pitchFamily="18" charset="0"/>
                <a:cs typeface="Times New Roman" panose="02020603050405020304" pitchFamily="18" charset="0"/>
              </a:rPr>
              <a:t>Refer to the graphics on the form to determine which roles are of interest.</a:t>
            </a:r>
          </a:p>
          <a:p>
            <a:pPr marL="1828800" lvl="3"/>
            <a:endParaRPr lang="en-US" sz="2000">
              <a:latin typeface="Calibri" panose="020F0502020204030204" pitchFamily="34" charset="0"/>
              <a:ea typeface="Times New Roman" panose="02020603050405020304" pitchFamily="18" charset="0"/>
              <a:cs typeface="Times New Roman" panose="02020603050405020304" pitchFamily="18" charset="0"/>
            </a:endParaRPr>
          </a:p>
          <a:p>
            <a:pPr marL="1828800" lvl="3"/>
            <a:r>
              <a:rPr lang="en-US" sz="2000" b="1">
                <a:latin typeface="Calibri" panose="020F0502020204030204" pitchFamily="34" charset="0"/>
                <a:ea typeface="Times New Roman" panose="02020603050405020304" pitchFamily="18" charset="0"/>
                <a:cs typeface="Times New Roman" panose="02020603050405020304" pitchFamily="18" charset="0"/>
              </a:rPr>
              <a:t>View the Teaming List</a:t>
            </a:r>
          </a:p>
          <a:p>
            <a:pPr marL="2286000" lvl="4"/>
            <a:r>
              <a:rPr lang="en-US" sz="2000" b="0" i="0">
                <a:solidFill>
                  <a:srgbClr val="000000"/>
                </a:solidFill>
                <a:effectLst/>
                <a:latin typeface="Calibri" panose="020F0502020204030204" pitchFamily="34" charset="0"/>
              </a:rPr>
              <a:t>Updates to the Teaming Partner List will be available in the Infrastructure </a:t>
            </a:r>
            <a:r>
              <a:rPr lang="en-US" sz="2000" b="0" i="0" err="1">
                <a:solidFill>
                  <a:srgbClr val="000000"/>
                </a:solidFill>
                <a:effectLst/>
                <a:latin typeface="Calibri" panose="020F0502020204030204" pitchFamily="34" charset="0"/>
              </a:rPr>
              <a:t>eXCHANGE</a:t>
            </a:r>
            <a:r>
              <a:rPr lang="en-US" sz="2000" b="0" i="0">
                <a:solidFill>
                  <a:srgbClr val="000000"/>
                </a:solidFill>
                <a:effectLst/>
                <a:latin typeface="Calibri" panose="020F0502020204030204" pitchFamily="34" charset="0"/>
              </a:rPr>
              <a:t> website under this funding opportunity. The Teaming Partner List will be regularly updated here: </a:t>
            </a:r>
            <a:r>
              <a:rPr lang="en-US" sz="2000">
                <a:solidFill>
                  <a:srgbClr val="017D60"/>
                </a:solidFill>
                <a:latin typeface="Calibri" panose="020F0502020204030204" pitchFamily="34" charset="0"/>
                <a:ea typeface="Times New Roman" panose="02020603050405020304" pitchFamily="18" charset="0"/>
                <a:cs typeface="Times New Roman" panose="02020603050405020304" pitchFamily="18" charset="0"/>
              </a:rPr>
              <a:t>https://infrastructure-exchange.energy.gov/Default.aspx#FoaId11fea744-0ca6-451b-8ce3-ea291b4b3aa</a:t>
            </a:r>
            <a:r>
              <a:rPr lang="en-US" sz="2000">
                <a:latin typeface="Calibri" panose="020F0502020204030204" pitchFamily="34" charset="0"/>
                <a:ea typeface="Times New Roman" panose="02020603050405020304" pitchFamily="18" charset="0"/>
                <a:cs typeface="Times New Roman" panose="02020603050405020304" pitchFamily="18" charset="0"/>
              </a:rPr>
              <a:t>.</a:t>
            </a:r>
          </a:p>
          <a:p>
            <a:pPr marL="1828800" lvl="3"/>
            <a:endParaRPr lang="en-US" sz="2000">
              <a:latin typeface="Calibri" panose="020F0502020204030204" pitchFamily="34" charset="0"/>
              <a:ea typeface="Times New Roman" panose="02020603050405020304" pitchFamily="18" charset="0"/>
              <a:cs typeface="Times New Roman" panose="02020603050405020304" pitchFamily="18" charset="0"/>
            </a:endParaRPr>
          </a:p>
          <a:p>
            <a:pPr marL="1828800" lvl="3"/>
            <a:r>
              <a:rPr lang="en-US" sz="2000" b="1">
                <a:latin typeface="Calibri" panose="020F0502020204030204" pitchFamily="34" charset="0"/>
                <a:ea typeface="Times New Roman" panose="02020603050405020304" pitchFamily="18" charset="0"/>
                <a:cs typeface="Times New Roman" panose="02020603050405020304" pitchFamily="18" charset="0"/>
              </a:rPr>
              <a:t>Connect with others</a:t>
            </a:r>
            <a:r>
              <a:rPr lang="en-US" sz="2000">
                <a:latin typeface="Calibri" panose="020F0502020204030204" pitchFamily="34" charset="0"/>
                <a:ea typeface="Times New Roman" panose="02020603050405020304" pitchFamily="18" charset="0"/>
                <a:cs typeface="Times New Roman" panose="02020603050405020304" pitchFamily="18" charset="0"/>
              </a:rPr>
              <a:t>.</a:t>
            </a:r>
          </a:p>
          <a:p>
            <a:pPr marL="2286000" lvl="4"/>
            <a:r>
              <a:rPr lang="en-US" sz="2000">
                <a:latin typeface="Calibri" panose="020F0502020204030204" pitchFamily="34" charset="0"/>
                <a:ea typeface="Times New Roman" panose="02020603050405020304" pitchFamily="18" charset="0"/>
                <a:cs typeface="Times New Roman" panose="02020603050405020304" pitchFamily="18" charset="0"/>
              </a:rPr>
              <a:t>The Teaming List downloads as a spreadsheet which can be sorted, filtered, and searched as one method to find potential Prime Recipients, subrecipients, and partners.</a:t>
            </a:r>
          </a:p>
          <a:p>
            <a:pPr marL="1828800" lvl="3"/>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914400" lvl="1"/>
            <a:endParaRPr lang="en-US">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Graphic 5" descr="Badge 1 with solid fill">
            <a:extLst>
              <a:ext uri="{FF2B5EF4-FFF2-40B4-BE49-F238E27FC236}">
                <a16:creationId xmlns:a16="http://schemas.microsoft.com/office/drawing/2014/main" id="{A768AD85-E2B7-BBD7-17A0-88AC6E4D0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760" y="1144801"/>
            <a:ext cx="914400" cy="914400"/>
          </a:xfrm>
          <a:prstGeom prst="rect">
            <a:avLst/>
          </a:prstGeom>
        </p:spPr>
      </p:pic>
      <p:pic>
        <p:nvPicPr>
          <p:cNvPr id="7" name="Graphic 6" descr="Badge with solid fill">
            <a:extLst>
              <a:ext uri="{FF2B5EF4-FFF2-40B4-BE49-F238E27FC236}">
                <a16:creationId xmlns:a16="http://schemas.microsoft.com/office/drawing/2014/main" id="{458B340F-D83A-1402-BE08-38FBD92EE5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760" y="2737112"/>
            <a:ext cx="914400" cy="914400"/>
          </a:xfrm>
          <a:prstGeom prst="rect">
            <a:avLst/>
          </a:prstGeom>
        </p:spPr>
      </p:pic>
      <p:pic>
        <p:nvPicPr>
          <p:cNvPr id="8" name="Graphic 7" descr="Badge 3 with solid fill">
            <a:extLst>
              <a:ext uri="{FF2B5EF4-FFF2-40B4-BE49-F238E27FC236}">
                <a16:creationId xmlns:a16="http://schemas.microsoft.com/office/drawing/2014/main" id="{155ECEA0-E945-EB79-1C89-147448CE26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760" y="4553155"/>
            <a:ext cx="914400" cy="914400"/>
          </a:xfrm>
          <a:prstGeom prst="rect">
            <a:avLst/>
          </a:prstGeom>
        </p:spPr>
      </p:pic>
    </p:spTree>
    <p:extLst>
      <p:ext uri="{BB962C8B-B14F-4D97-AF65-F5344CB8AC3E}">
        <p14:creationId xmlns:p14="http://schemas.microsoft.com/office/powerpoint/2010/main" val="48034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FF5E-432A-723D-D0DB-6A91FC06358A}"/>
              </a:ext>
            </a:extLst>
          </p:cNvPr>
          <p:cNvSpPr>
            <a:spLocks noGrp="1"/>
          </p:cNvSpPr>
          <p:nvPr>
            <p:ph type="title"/>
          </p:nvPr>
        </p:nvSpPr>
        <p:spPr/>
        <p:txBody>
          <a:bodyPr/>
          <a:lstStyle/>
          <a:p>
            <a:r>
              <a:rPr lang="en-US"/>
              <a:t>Teaming List (</a:t>
            </a:r>
            <a:r>
              <a:rPr lang="en-US" err="1"/>
              <a:t>I.B.i.</a:t>
            </a:r>
            <a:r>
              <a:rPr lang="en-US"/>
              <a:t>)</a:t>
            </a:r>
          </a:p>
        </p:txBody>
      </p:sp>
      <p:sp>
        <p:nvSpPr>
          <p:cNvPr id="4" name="Slide Number Placeholder 3">
            <a:extLst>
              <a:ext uri="{FF2B5EF4-FFF2-40B4-BE49-F238E27FC236}">
                <a16:creationId xmlns:a16="http://schemas.microsoft.com/office/drawing/2014/main" id="{E88043FD-7AA4-E59B-0546-766B69B5CAEB}"/>
              </a:ext>
            </a:extLst>
          </p:cNvPr>
          <p:cNvSpPr>
            <a:spLocks noGrp="1"/>
          </p:cNvSpPr>
          <p:nvPr>
            <p:ph type="sldNum" sz="quarter" idx="4"/>
          </p:nvPr>
        </p:nvSpPr>
        <p:spPr/>
        <p:txBody>
          <a:bodyPr/>
          <a:lstStyle/>
          <a:p>
            <a:fld id="{90154BB7-116B-42F9-82BE-AA33A339DBE5}" type="slidenum">
              <a:rPr lang="en-US" smtClean="0"/>
              <a:t>22</a:t>
            </a:fld>
            <a:endParaRPr lang="en-US"/>
          </a:p>
        </p:txBody>
      </p:sp>
      <p:graphicFrame>
        <p:nvGraphicFramePr>
          <p:cNvPr id="5" name="Diagram 4">
            <a:extLst>
              <a:ext uri="{FF2B5EF4-FFF2-40B4-BE49-F238E27FC236}">
                <a16:creationId xmlns:a16="http://schemas.microsoft.com/office/drawing/2014/main" id="{42668991-AFC7-A539-6131-AE18C3D0D06A}"/>
              </a:ext>
            </a:extLst>
          </p:cNvPr>
          <p:cNvGraphicFramePr/>
          <p:nvPr>
            <p:extLst>
              <p:ext uri="{D42A27DB-BD31-4B8C-83A1-F6EECF244321}">
                <p14:modId xmlns:p14="http://schemas.microsoft.com/office/powerpoint/2010/main" val="4100637870"/>
              </p:ext>
            </p:extLst>
          </p:nvPr>
        </p:nvGraphicFramePr>
        <p:xfrm>
          <a:off x="-641859" y="1154242"/>
          <a:ext cx="12259235" cy="4803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Logo&#10;&#10;Description automatically generated">
            <a:extLst>
              <a:ext uri="{FF2B5EF4-FFF2-40B4-BE49-F238E27FC236}">
                <a16:creationId xmlns:a16="http://schemas.microsoft.com/office/drawing/2014/main" id="{11F42AD2-CBBA-5C86-F592-BA538158EE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Tree>
    <p:extLst>
      <p:ext uri="{BB962C8B-B14F-4D97-AF65-F5344CB8AC3E}">
        <p14:creationId xmlns:p14="http://schemas.microsoft.com/office/powerpoint/2010/main" val="320196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rPr>
              <a:t>IV. Eligibility Information</a:t>
            </a:r>
          </a:p>
        </p:txBody>
      </p:sp>
    </p:spTree>
    <p:extLst>
      <p:ext uri="{BB962C8B-B14F-4D97-AF65-F5344CB8AC3E}">
        <p14:creationId xmlns:p14="http://schemas.microsoft.com/office/powerpoint/2010/main" val="373979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1C4A75BE-481B-2560-DF88-60ECA02555A4}"/>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Eligible Applicants (V.A.) </a:t>
            </a:r>
          </a:p>
        </p:txBody>
      </p:sp>
      <p:pic>
        <p:nvPicPr>
          <p:cNvPr id="8" name="Picture 7" descr="A picture containing text, screenshot, aqua, design&#10;&#10;Description automatically generated">
            <a:extLst>
              <a:ext uri="{FF2B5EF4-FFF2-40B4-BE49-F238E27FC236}">
                <a16:creationId xmlns:a16="http://schemas.microsoft.com/office/drawing/2014/main" id="{C2CC2BEC-4EF2-B621-A42F-D50DED8BA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67" y="854640"/>
            <a:ext cx="11713465" cy="5577840"/>
          </a:xfrm>
          <a:prstGeom prst="rect">
            <a:avLst/>
          </a:prstGeom>
        </p:spPr>
      </p:pic>
      <p:sp>
        <p:nvSpPr>
          <p:cNvPr id="7" name="Oval 6">
            <a:extLst>
              <a:ext uri="{FF2B5EF4-FFF2-40B4-BE49-F238E27FC236}">
                <a16:creationId xmlns:a16="http://schemas.microsoft.com/office/drawing/2014/main" id="{8559F51A-AF47-51A7-4EE4-873CF30AAD39}"/>
              </a:ext>
            </a:extLst>
          </p:cNvPr>
          <p:cNvSpPr/>
          <p:nvPr/>
        </p:nvSpPr>
        <p:spPr>
          <a:xfrm>
            <a:off x="3709769" y="1582330"/>
            <a:ext cx="4003040" cy="1843516"/>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06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3" name="Title 1">
            <a:extLst>
              <a:ext uri="{FF2B5EF4-FFF2-40B4-BE49-F238E27FC236}">
                <a16:creationId xmlns:a16="http://schemas.microsoft.com/office/drawing/2014/main" id="{3C6FF768-3249-A11E-28FC-81FC59931C29}"/>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Cost Share Information (V.B. and Appendix A)</a:t>
            </a:r>
          </a:p>
        </p:txBody>
      </p:sp>
      <p:sp>
        <p:nvSpPr>
          <p:cNvPr id="4" name="TextBox 3">
            <a:extLst>
              <a:ext uri="{FF2B5EF4-FFF2-40B4-BE49-F238E27FC236}">
                <a16:creationId xmlns:a16="http://schemas.microsoft.com/office/drawing/2014/main" id="{0A3ECE39-B045-247C-96ED-72914EE7C60F}"/>
              </a:ext>
            </a:extLst>
          </p:cNvPr>
          <p:cNvSpPr txBox="1"/>
          <p:nvPr/>
        </p:nvSpPr>
        <p:spPr>
          <a:xfrm>
            <a:off x="-464482" y="1173919"/>
            <a:ext cx="12152608" cy="1323439"/>
          </a:xfrm>
          <a:prstGeom prst="rect">
            <a:avLst/>
          </a:prstGeom>
          <a:noFill/>
        </p:spPr>
        <p:txBody>
          <a:bodyPr wrap="square">
            <a:spAutoFit/>
          </a:bodyPr>
          <a:lstStyle/>
          <a:p>
            <a:pPr marL="914400" marR="0">
              <a:spcBef>
                <a:spcPts val="0"/>
              </a:spcBef>
              <a:spcAft>
                <a:spcPts val="0"/>
              </a:spcAft>
            </a:pPr>
            <a:r>
              <a:rPr lang="en-US" sz="20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t>
            </a:r>
            <a:r>
              <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 FOA has a cost share of 20% of the total allowable costs. </a:t>
            </a:r>
            <a:r>
              <a:rPr lang="en-US" sz="2000">
                <a:effectLst/>
                <a:latin typeface="Calibri" panose="020F0502020204030204" pitchFamily="34" charset="0"/>
                <a:ea typeface="Times New Roman" panose="02020603050405020304" pitchFamily="18" charset="0"/>
                <a:cs typeface="Times New Roman" panose="02020603050405020304" pitchFamily="18" charset="0"/>
              </a:rPr>
              <a:t>Cost share contributions must be:</a:t>
            </a:r>
          </a:p>
          <a:p>
            <a:pPr marL="1257300" marR="0" indent="-342900">
              <a:spcBef>
                <a:spcPts val="0"/>
              </a:spcBef>
              <a:spcAft>
                <a:spcPts val="0"/>
              </a:spcAft>
              <a:buFont typeface="Arial" panose="020B0604020202020204" pitchFamily="34" charset="0"/>
              <a:buChar char="•"/>
            </a:pPr>
            <a:r>
              <a:rPr lang="en-US" sz="2000">
                <a:effectLst/>
                <a:latin typeface="Calibri" panose="020F0502020204030204" pitchFamily="34" charset="0"/>
                <a:ea typeface="Times New Roman" panose="02020603050405020304" pitchFamily="18" charset="0"/>
                <a:cs typeface="Times New Roman" panose="02020603050405020304" pitchFamily="18" charset="0"/>
              </a:rPr>
              <a:t>Specified in the project bud</a:t>
            </a:r>
            <a:r>
              <a:rPr lang="en-US" sz="2000">
                <a:latin typeface="Calibri" panose="020F0502020204030204" pitchFamily="34" charset="0"/>
                <a:ea typeface="Times New Roman" panose="02020603050405020304" pitchFamily="18" charset="0"/>
                <a:cs typeface="Times New Roman" panose="02020603050405020304" pitchFamily="18" charset="0"/>
              </a:rPr>
              <a:t>get; </a:t>
            </a:r>
          </a:p>
          <a:p>
            <a:pPr marL="1257300" marR="0" indent="-342900">
              <a:spcBef>
                <a:spcPts val="0"/>
              </a:spcBef>
              <a:spcAft>
                <a:spcPts val="0"/>
              </a:spcAft>
              <a:buFont typeface="Arial" panose="020B0604020202020204" pitchFamily="34" charset="0"/>
              <a:buChar char="•"/>
            </a:pPr>
            <a:r>
              <a:rPr lang="en-US" sz="2000">
                <a:effectLst/>
                <a:latin typeface="Calibri" panose="020F0502020204030204" pitchFamily="34" charset="0"/>
                <a:ea typeface="Times New Roman" panose="02020603050405020304" pitchFamily="18" charset="0"/>
                <a:cs typeface="Times New Roman" panose="02020603050405020304" pitchFamily="18" charset="0"/>
              </a:rPr>
              <a:t>Verifiable from the Prime recipient’s records; </a:t>
            </a:r>
          </a:p>
          <a:p>
            <a:pPr marL="1257300" marR="0" indent="-342900">
              <a:spcBef>
                <a:spcPts val="0"/>
              </a:spcBef>
              <a:spcAft>
                <a:spcPts val="0"/>
              </a:spcAft>
              <a:buFont typeface="Arial" panose="020B0604020202020204" pitchFamily="34" charset="0"/>
              <a:buChar char="•"/>
            </a:pPr>
            <a:r>
              <a:rPr lang="en-US" sz="2000">
                <a:latin typeface="Calibri" panose="020F0502020204030204" pitchFamily="34" charset="0"/>
                <a:ea typeface="Times New Roman" panose="02020603050405020304" pitchFamily="18" charset="0"/>
                <a:cs typeface="Times New Roman" panose="02020603050405020304" pitchFamily="18" charset="0"/>
              </a:rPr>
              <a:t>Necessary and reasonable for proper and efficient accomplishment of the project.</a:t>
            </a:r>
          </a:p>
        </p:txBody>
      </p:sp>
      <p:graphicFrame>
        <p:nvGraphicFramePr>
          <p:cNvPr id="7" name="Diagram 6">
            <a:extLst>
              <a:ext uri="{FF2B5EF4-FFF2-40B4-BE49-F238E27FC236}">
                <a16:creationId xmlns:a16="http://schemas.microsoft.com/office/drawing/2014/main" id="{5AD53346-7D8A-12C2-D0B7-697F2E42DD12}"/>
              </a:ext>
            </a:extLst>
          </p:cNvPr>
          <p:cNvGraphicFramePr/>
          <p:nvPr>
            <p:extLst>
              <p:ext uri="{D42A27DB-BD31-4B8C-83A1-F6EECF244321}">
                <p14:modId xmlns:p14="http://schemas.microsoft.com/office/powerpoint/2010/main" val="3108361801"/>
              </p:ext>
            </p:extLst>
          </p:nvPr>
        </p:nvGraphicFramePr>
        <p:xfrm>
          <a:off x="279473" y="2896578"/>
          <a:ext cx="11633054" cy="3343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61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95C2A39-B741-9737-CEAA-C958BFFAF45F}"/>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Cost Share Information (Appendix A)</a:t>
            </a:r>
          </a:p>
        </p:txBody>
      </p:sp>
      <p:sp>
        <p:nvSpPr>
          <p:cNvPr id="3" name="TextBox 2">
            <a:extLst>
              <a:ext uri="{FF2B5EF4-FFF2-40B4-BE49-F238E27FC236}">
                <a16:creationId xmlns:a16="http://schemas.microsoft.com/office/drawing/2014/main" id="{EB3EA835-C7A4-50AA-DEBD-C4C4CA21A7E9}"/>
              </a:ext>
            </a:extLst>
          </p:cNvPr>
          <p:cNvSpPr txBox="1"/>
          <p:nvPr/>
        </p:nvSpPr>
        <p:spPr>
          <a:xfrm>
            <a:off x="-441747" y="1072114"/>
            <a:ext cx="12152608" cy="1754326"/>
          </a:xfrm>
          <a:prstGeom prst="rect">
            <a:avLst/>
          </a:prstGeom>
          <a:noFill/>
        </p:spPr>
        <p:txBody>
          <a:bodyPr wrap="square">
            <a:spAutoFit/>
          </a:bodyPr>
          <a:lstStyle/>
          <a:p>
            <a:pPr marL="914400" lvl="1"/>
            <a:r>
              <a:rPr lang="en-US" b="1">
                <a:latin typeface="Calibri" panose="020F0502020204030204" pitchFamily="34" charset="0"/>
                <a:ea typeface="Times New Roman" panose="02020603050405020304" pitchFamily="18" charset="0"/>
                <a:cs typeface="Times New Roman" panose="02020603050405020304" pitchFamily="18" charset="0"/>
              </a:rPr>
              <a:t>How Cost Sharing is Calculated</a:t>
            </a:r>
          </a:p>
          <a:p>
            <a:pPr lvl="2"/>
            <a:r>
              <a:rPr lang="en-US">
                <a:effectLst/>
                <a:latin typeface="Calibri" panose="020F0502020204030204" pitchFamily="34" charset="0"/>
                <a:ea typeface="Times New Roman" panose="02020603050405020304" pitchFamily="18" charset="0"/>
                <a:cs typeface="Times New Roman" panose="02020603050405020304" pitchFamily="18" charset="0"/>
              </a:rPr>
              <a:t>As stated above, cost sharing is calculated as a percentage of the Total Project Cost. FFRDC costs must be included in Total Project Costs. The following is an example of how to calculate cost sharing amounts for a project with $1,000,000 in federal funds with a minimum 20% non-federal cost sharing requirement: </a:t>
            </a:r>
          </a:p>
          <a:p>
            <a:pPr marL="914400" lvl="1"/>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914400" lvl="1"/>
            <a:endParaRPr lang="en-US">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6AB58C9-1CA0-7D08-4AD9-186ED00F026A}"/>
              </a:ext>
            </a:extLst>
          </p:cNvPr>
          <p:cNvGrpSpPr/>
          <p:nvPr/>
        </p:nvGrpSpPr>
        <p:grpSpPr>
          <a:xfrm>
            <a:off x="481139" y="2597617"/>
            <a:ext cx="5856790" cy="1538858"/>
            <a:chOff x="3157" y="537804"/>
            <a:chExt cx="3847146" cy="1538858"/>
          </a:xfrm>
        </p:grpSpPr>
        <p:sp>
          <p:nvSpPr>
            <p:cNvPr id="7" name="Arrow: Chevron 6">
              <a:extLst>
                <a:ext uri="{FF2B5EF4-FFF2-40B4-BE49-F238E27FC236}">
                  <a16:creationId xmlns:a16="http://schemas.microsoft.com/office/drawing/2014/main" id="{F61C964D-004F-74C9-4BCF-4E53A83D492C}"/>
                </a:ext>
              </a:extLst>
            </p:cNvPr>
            <p:cNvSpPr/>
            <p:nvPr/>
          </p:nvSpPr>
          <p:spPr>
            <a:xfrm>
              <a:off x="3157" y="537804"/>
              <a:ext cx="3847146" cy="1538858"/>
            </a:xfrm>
            <a:prstGeom prst="chevron">
              <a:avLst/>
            </a:prstGeom>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Arrow: Chevron 4">
              <a:extLst>
                <a:ext uri="{FF2B5EF4-FFF2-40B4-BE49-F238E27FC236}">
                  <a16:creationId xmlns:a16="http://schemas.microsoft.com/office/drawing/2014/main" id="{D0E74739-8EAB-053C-02AC-8DBDAD910CAA}"/>
                </a:ext>
              </a:extLst>
            </p:cNvPr>
            <p:cNvSpPr txBox="1"/>
            <p:nvPr/>
          </p:nvSpPr>
          <p:spPr>
            <a:xfrm>
              <a:off x="524175" y="537804"/>
              <a:ext cx="2811513" cy="153885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latin typeface="Calibri" panose="020F0502020204030204" pitchFamily="34" charset="0"/>
                  <a:cs typeface="Calibri" panose="020F0502020204030204" pitchFamily="34" charset="0"/>
                </a:rPr>
                <a:t>Formula: Federal share ($) divided by federal share (%) = Total Project Cost </a:t>
              </a:r>
            </a:p>
            <a:p>
              <a:pPr marL="0" lvl="0" indent="0" algn="ctr" defTabSz="666750">
                <a:lnSpc>
                  <a:spcPct val="90000"/>
                </a:lnSpc>
                <a:spcBef>
                  <a:spcPct val="0"/>
                </a:spcBef>
                <a:spcAft>
                  <a:spcPct val="35000"/>
                </a:spcAft>
                <a:buNone/>
              </a:pPr>
              <a:r>
                <a:rPr lang="en-US" sz="1500" b="1" kern="1200">
                  <a:latin typeface="Calibri" panose="020F0502020204030204" pitchFamily="34" charset="0"/>
                  <a:cs typeface="Calibri" panose="020F0502020204030204" pitchFamily="34" charset="0"/>
                </a:rPr>
                <a:t>Example: $1,000,000 divided by 80% = $1,250,000 </a:t>
              </a:r>
            </a:p>
          </p:txBody>
        </p:sp>
      </p:grpSp>
      <p:grpSp>
        <p:nvGrpSpPr>
          <p:cNvPr id="9" name="Group 8">
            <a:extLst>
              <a:ext uri="{FF2B5EF4-FFF2-40B4-BE49-F238E27FC236}">
                <a16:creationId xmlns:a16="http://schemas.microsoft.com/office/drawing/2014/main" id="{41E64DA8-270D-007B-342D-B763E5C31832}"/>
              </a:ext>
            </a:extLst>
          </p:cNvPr>
          <p:cNvGrpSpPr/>
          <p:nvPr/>
        </p:nvGrpSpPr>
        <p:grpSpPr>
          <a:xfrm>
            <a:off x="5854071" y="2597617"/>
            <a:ext cx="5856790" cy="1538858"/>
            <a:chOff x="3157" y="537804"/>
            <a:chExt cx="3847146" cy="1538858"/>
          </a:xfrm>
          <a:solidFill>
            <a:srgbClr val="007E71"/>
          </a:solidFill>
        </p:grpSpPr>
        <p:sp>
          <p:nvSpPr>
            <p:cNvPr id="10" name="Arrow: Chevron 9">
              <a:extLst>
                <a:ext uri="{FF2B5EF4-FFF2-40B4-BE49-F238E27FC236}">
                  <a16:creationId xmlns:a16="http://schemas.microsoft.com/office/drawing/2014/main" id="{EE22DCE3-7D8E-196C-19C6-78962996BDCA}"/>
                </a:ext>
              </a:extLst>
            </p:cNvPr>
            <p:cNvSpPr/>
            <p:nvPr/>
          </p:nvSpPr>
          <p:spPr>
            <a:xfrm>
              <a:off x="3157" y="537804"/>
              <a:ext cx="3847146" cy="1538858"/>
            </a:xfrm>
            <a:prstGeom prst="chevron">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B7986E1C-3C0F-5D0B-DF2A-E5EE9EDBF63A}"/>
                </a:ext>
              </a:extLst>
            </p:cNvPr>
            <p:cNvSpPr txBox="1"/>
            <p:nvPr/>
          </p:nvSpPr>
          <p:spPr>
            <a:xfrm>
              <a:off x="538671" y="537804"/>
              <a:ext cx="2802508" cy="15388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R="0" lvl="0" algn="ctr">
                <a:spcBef>
                  <a:spcPts val="0"/>
                </a:spcBef>
                <a:spcAft>
                  <a:spcPts val="0"/>
                </a:spcAft>
              </a:pPr>
              <a:r>
                <a:rPr lang="en-US" sz="1500">
                  <a:effectLst/>
                  <a:latin typeface="Calibri" panose="020F0502020204030204" pitchFamily="34" charset="0"/>
                  <a:ea typeface="Times New Roman" panose="02020603050405020304" pitchFamily="18" charset="0"/>
                  <a:cs typeface="Calibri" panose="020F0502020204030204" pitchFamily="34" charset="0"/>
                </a:rPr>
                <a:t>Formula: Total Project Cost ($) minus federal share ($) = Non-federal share ($) </a:t>
              </a:r>
            </a:p>
            <a:p>
              <a:pPr marR="0" lvl="0" algn="ctr">
                <a:spcBef>
                  <a:spcPts val="0"/>
                </a:spcBef>
                <a:spcAft>
                  <a:spcPts val="0"/>
                </a:spcAft>
              </a:pPr>
              <a:r>
                <a:rPr lang="en-US" sz="1500" b="1">
                  <a:effectLst/>
                  <a:latin typeface="Calibri" panose="020F0502020204030204" pitchFamily="34" charset="0"/>
                  <a:ea typeface="Times New Roman" panose="02020603050405020304" pitchFamily="18" charset="0"/>
                  <a:cs typeface="Calibri" panose="020F0502020204030204" pitchFamily="34" charset="0"/>
                </a:rPr>
                <a:t>Example: $1,250,000 minus $1,000,000 = $250,000 </a:t>
              </a:r>
            </a:p>
          </p:txBody>
        </p:sp>
      </p:grpSp>
      <p:grpSp>
        <p:nvGrpSpPr>
          <p:cNvPr id="12" name="Group 11">
            <a:extLst>
              <a:ext uri="{FF2B5EF4-FFF2-40B4-BE49-F238E27FC236}">
                <a16:creationId xmlns:a16="http://schemas.microsoft.com/office/drawing/2014/main" id="{01450848-452E-942A-D7BF-E231FBDD0335}"/>
              </a:ext>
            </a:extLst>
          </p:cNvPr>
          <p:cNvGrpSpPr/>
          <p:nvPr/>
        </p:nvGrpSpPr>
        <p:grpSpPr>
          <a:xfrm>
            <a:off x="2706162" y="4351943"/>
            <a:ext cx="5856790" cy="1538858"/>
            <a:chOff x="3157" y="537804"/>
            <a:chExt cx="3847146" cy="1538858"/>
          </a:xfrm>
          <a:solidFill>
            <a:srgbClr val="017A3E"/>
          </a:solidFill>
        </p:grpSpPr>
        <p:sp>
          <p:nvSpPr>
            <p:cNvPr id="13" name="Arrow: Chevron 12">
              <a:extLst>
                <a:ext uri="{FF2B5EF4-FFF2-40B4-BE49-F238E27FC236}">
                  <a16:creationId xmlns:a16="http://schemas.microsoft.com/office/drawing/2014/main" id="{1DDE82B3-6DB1-8D80-A30B-3EB9A96594E3}"/>
                </a:ext>
              </a:extLst>
            </p:cNvPr>
            <p:cNvSpPr/>
            <p:nvPr/>
          </p:nvSpPr>
          <p:spPr>
            <a:xfrm>
              <a:off x="3157" y="537804"/>
              <a:ext cx="3847146" cy="1538858"/>
            </a:xfrm>
            <a:prstGeom prst="chevron">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Arrow: Chevron 4">
              <a:extLst>
                <a:ext uri="{FF2B5EF4-FFF2-40B4-BE49-F238E27FC236}">
                  <a16:creationId xmlns:a16="http://schemas.microsoft.com/office/drawing/2014/main" id="{4D4FC4B9-5B0B-3982-CDAF-547CA90E39A2}"/>
                </a:ext>
              </a:extLst>
            </p:cNvPr>
            <p:cNvSpPr txBox="1"/>
            <p:nvPr/>
          </p:nvSpPr>
          <p:spPr>
            <a:xfrm>
              <a:off x="542489" y="537804"/>
              <a:ext cx="2802508" cy="153885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R="0" lvl="0" algn="ctr">
                <a:spcBef>
                  <a:spcPts val="0"/>
                </a:spcBef>
                <a:spcAft>
                  <a:spcPts val="0"/>
                </a:spcAft>
              </a:pPr>
              <a:r>
                <a:rPr lang="en-US" sz="1500">
                  <a:effectLst/>
                  <a:latin typeface="Calibri" panose="020F0502020204030204" pitchFamily="34" charset="0"/>
                  <a:ea typeface="Times New Roman" panose="02020603050405020304" pitchFamily="18" charset="0"/>
                  <a:cs typeface="Times New Roman" panose="02020603050405020304" pitchFamily="18" charset="0"/>
                </a:rPr>
                <a:t>Formula: Non-federal share ($) divided by Total Project Cost ($) = Non-federal share (%) </a:t>
              </a:r>
            </a:p>
            <a:p>
              <a:pPr marR="0" lvl="0" algn="ctr">
                <a:spcBef>
                  <a:spcPts val="0"/>
                </a:spcBef>
                <a:spcAft>
                  <a:spcPts val="0"/>
                </a:spcAft>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Example: $250,000 divided by $1,250,000 = 20% </a:t>
              </a:r>
            </a:p>
          </p:txBody>
        </p:sp>
      </p:grpSp>
      <p:sp>
        <p:nvSpPr>
          <p:cNvPr id="15" name="TextBox 14">
            <a:extLst>
              <a:ext uri="{FF2B5EF4-FFF2-40B4-BE49-F238E27FC236}">
                <a16:creationId xmlns:a16="http://schemas.microsoft.com/office/drawing/2014/main" id="{669C663B-1B37-7DC4-F578-F4BB059BDCFC}"/>
              </a:ext>
            </a:extLst>
          </p:cNvPr>
          <p:cNvSpPr txBox="1"/>
          <p:nvPr/>
        </p:nvSpPr>
        <p:spPr>
          <a:xfrm>
            <a:off x="-504068" y="6140280"/>
            <a:ext cx="7827204" cy="307777"/>
          </a:xfrm>
          <a:prstGeom prst="rect">
            <a:avLst/>
          </a:prstGeom>
          <a:noFill/>
        </p:spPr>
        <p:txBody>
          <a:bodyPr wrap="square">
            <a:spAutoFit/>
          </a:bodyPr>
          <a:lstStyle/>
          <a:p>
            <a:pPr marL="914400" marR="0">
              <a:spcBef>
                <a:spcPts val="0"/>
              </a:spcBef>
              <a:spcAft>
                <a:spcPts val="0"/>
              </a:spcAft>
            </a:pPr>
            <a:r>
              <a:rPr lang="en-US" sz="1400" i="1">
                <a:solidFill>
                  <a:srgbClr val="0070C0"/>
                </a:solidFill>
                <a:effectLst/>
                <a:latin typeface="Calibri" panose="020F0502020204030204" pitchFamily="34" charset="0"/>
                <a:ea typeface="Segoe UI" panose="020B0502040204020203" pitchFamily="34" charset="0"/>
                <a:cs typeface="Segoe UI" panose="020B0502040204020203" pitchFamily="34" charset="0"/>
              </a:rPr>
              <a:t>FFRDC – Federall</a:t>
            </a:r>
            <a:r>
              <a:rPr lang="en-US" sz="1400" i="1">
                <a:solidFill>
                  <a:srgbClr val="0070C0"/>
                </a:solidFill>
                <a:latin typeface="Calibri" panose="020F0502020204030204" pitchFamily="34" charset="0"/>
                <a:ea typeface="Segoe UI" panose="020B0502040204020203" pitchFamily="34" charset="0"/>
                <a:cs typeface="Segoe UI" panose="020B0502040204020203" pitchFamily="34" charset="0"/>
              </a:rPr>
              <a:t>y Funded Research and Development Center aka National Laboratory</a:t>
            </a:r>
            <a:endParaRPr lang="en-US" sz="1400" i="1">
              <a:solidFill>
                <a:srgbClr val="0070C0"/>
              </a:solidFill>
              <a:effectLst/>
              <a:latin typeface="Calibri" panose="020F050202020403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2321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13" name="Title 1">
            <a:extLst>
              <a:ext uri="{FF2B5EF4-FFF2-40B4-BE49-F238E27FC236}">
                <a16:creationId xmlns:a16="http://schemas.microsoft.com/office/drawing/2014/main" id="{37CA3D16-B49F-BFC9-134F-79937F67A823}"/>
              </a:ext>
            </a:extLst>
          </p:cNvPr>
          <p:cNvSpPr txBox="1">
            <a:spLocks/>
          </p:cNvSpPr>
          <p:nvPr/>
        </p:nvSpPr>
        <p:spPr bwMode="auto">
          <a:xfrm>
            <a:off x="415359" y="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Compliance Criteria (V.C.)</a:t>
            </a:r>
          </a:p>
        </p:txBody>
      </p:sp>
      <p:graphicFrame>
        <p:nvGraphicFramePr>
          <p:cNvPr id="14" name="Diagram 13">
            <a:extLst>
              <a:ext uri="{FF2B5EF4-FFF2-40B4-BE49-F238E27FC236}">
                <a16:creationId xmlns:a16="http://schemas.microsoft.com/office/drawing/2014/main" id="{D15C024C-04CC-56F8-9D0A-B9A4699DE6A6}"/>
              </a:ext>
            </a:extLst>
          </p:cNvPr>
          <p:cNvGraphicFramePr/>
          <p:nvPr>
            <p:extLst>
              <p:ext uri="{D42A27DB-BD31-4B8C-83A1-F6EECF244321}">
                <p14:modId xmlns:p14="http://schemas.microsoft.com/office/powerpoint/2010/main" val="944013375"/>
              </p:ext>
            </p:extLst>
          </p:nvPr>
        </p:nvGraphicFramePr>
        <p:xfrm>
          <a:off x="-352817" y="251076"/>
          <a:ext cx="11015065" cy="4614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Speech Bubble: Rectangle with Corners Rounded 14">
            <a:extLst>
              <a:ext uri="{FF2B5EF4-FFF2-40B4-BE49-F238E27FC236}">
                <a16:creationId xmlns:a16="http://schemas.microsoft.com/office/drawing/2014/main" id="{E0C9C8FC-4603-317F-4C1F-D74EB4166E81}"/>
              </a:ext>
            </a:extLst>
          </p:cNvPr>
          <p:cNvSpPr/>
          <p:nvPr/>
        </p:nvSpPr>
        <p:spPr>
          <a:xfrm>
            <a:off x="6038807" y="4169169"/>
            <a:ext cx="2817751" cy="1317924"/>
          </a:xfrm>
          <a:prstGeom prst="wedgeRoundRectCallout">
            <a:avLst>
              <a:gd name="adj1" fmla="val 44382"/>
              <a:gd name="adj2" fmla="val -93597"/>
              <a:gd name="adj3" fmla="val 16667"/>
            </a:avLst>
          </a:prstGeom>
          <a:solidFill>
            <a:srgbClr val="005C8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lvl="1" algn="ctr">
              <a:spcBef>
                <a:spcPts val="0"/>
              </a:spcBef>
              <a:spcAft>
                <a:spcPts val="1200"/>
              </a:spcAft>
            </a:pPr>
            <a:endParaRPr lang="en-US" sz="2000">
              <a:solidFill>
                <a:schemeClr val="bg1"/>
              </a:solidFill>
              <a:latin typeface="Calibri" panose="020F0502020204030204" pitchFamily="34" charset="0"/>
              <a:cs typeface="Calibri" panose="020F0502020204030204" pitchFamily="34" charset="0"/>
            </a:endParaRPr>
          </a:p>
          <a:p>
            <a:pPr marL="0" lvl="1" algn="ctr">
              <a:spcAft>
                <a:spcPts val="1200"/>
              </a:spcAft>
            </a:pPr>
            <a:r>
              <a:rPr lang="en-US">
                <a:solidFill>
                  <a:schemeClr val="bg1"/>
                </a:solidFill>
                <a:latin typeface="Calibri"/>
                <a:cs typeface="Calibri"/>
              </a:rPr>
              <a:t>Optional Letters of Intent may be submitted by:</a:t>
            </a:r>
          </a:p>
          <a:p>
            <a:pPr marL="0" lvl="1" algn="ctr">
              <a:spcAft>
                <a:spcPts val="1200"/>
              </a:spcAft>
            </a:pPr>
            <a:r>
              <a:rPr lang="en-US" b="1" u="sng">
                <a:solidFill>
                  <a:schemeClr val="bg1"/>
                </a:solidFill>
                <a:latin typeface="Calibri"/>
                <a:cs typeface="Calibri"/>
              </a:rPr>
              <a:t>June 29</a:t>
            </a:r>
            <a:r>
              <a:rPr lang="en-US" b="1" u="sng" baseline="30000">
                <a:solidFill>
                  <a:schemeClr val="bg1"/>
                </a:solidFill>
                <a:latin typeface="Calibri"/>
                <a:cs typeface="Calibri"/>
              </a:rPr>
              <a:t>th</a:t>
            </a:r>
            <a:r>
              <a:rPr lang="en-US" b="1" u="sng">
                <a:solidFill>
                  <a:schemeClr val="bg1"/>
                </a:solidFill>
                <a:latin typeface="Calibri"/>
                <a:cs typeface="Calibri"/>
              </a:rPr>
              <a:t>, 2023</a:t>
            </a:r>
            <a:endParaRPr lang="en-US" u="sng">
              <a:solidFill>
                <a:schemeClr val="bg1"/>
              </a:solidFill>
              <a:latin typeface="Calibri"/>
              <a:cs typeface="Calibri"/>
            </a:endParaRPr>
          </a:p>
          <a:p>
            <a:endParaRPr lang="en-US" sz="2000">
              <a:solidFill>
                <a:schemeClr val="bg1"/>
              </a:solidFill>
            </a:endParaRPr>
          </a:p>
        </p:txBody>
      </p:sp>
      <p:sp>
        <p:nvSpPr>
          <p:cNvPr id="16" name="Speech Bubble: Rectangle with Corners Rounded 15">
            <a:extLst>
              <a:ext uri="{FF2B5EF4-FFF2-40B4-BE49-F238E27FC236}">
                <a16:creationId xmlns:a16="http://schemas.microsoft.com/office/drawing/2014/main" id="{9280DC52-BF6D-15F5-2373-225A81AABCAA}"/>
              </a:ext>
            </a:extLst>
          </p:cNvPr>
          <p:cNvSpPr/>
          <p:nvPr/>
        </p:nvSpPr>
        <p:spPr>
          <a:xfrm>
            <a:off x="9119224" y="4169169"/>
            <a:ext cx="2817751" cy="1317925"/>
          </a:xfrm>
          <a:prstGeom prst="wedgeRoundRectCallout">
            <a:avLst>
              <a:gd name="adj1" fmla="val -33035"/>
              <a:gd name="adj2" fmla="val -83162"/>
              <a:gd name="adj3" fmla="val 16667"/>
            </a:avLst>
          </a:prstGeom>
          <a:solidFill>
            <a:srgbClr val="007E7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lvl="1" algn="ctr">
              <a:spcAft>
                <a:spcPts val="1200"/>
              </a:spcAft>
            </a:pPr>
            <a:r>
              <a:rPr lang="en-US">
                <a:solidFill>
                  <a:schemeClr val="bg1"/>
                </a:solidFill>
                <a:latin typeface="Calibri"/>
                <a:cs typeface="Calibri"/>
              </a:rPr>
              <a:t>Full Application must be submitted by 5PM ET </a:t>
            </a:r>
          </a:p>
          <a:p>
            <a:pPr marL="0" lvl="1" algn="ctr">
              <a:spcAft>
                <a:spcPts val="1200"/>
              </a:spcAft>
            </a:pPr>
            <a:r>
              <a:rPr lang="en-US" b="1" u="sng">
                <a:solidFill>
                  <a:schemeClr val="bg1"/>
                </a:solidFill>
                <a:latin typeface="Calibri"/>
                <a:cs typeface="Calibri"/>
              </a:rPr>
              <a:t>August 3</a:t>
            </a:r>
            <a:r>
              <a:rPr lang="en-US" b="1" u="sng" baseline="30000">
                <a:solidFill>
                  <a:schemeClr val="bg1"/>
                </a:solidFill>
                <a:latin typeface="Calibri"/>
                <a:cs typeface="Calibri"/>
              </a:rPr>
              <a:t>rd</a:t>
            </a:r>
            <a:r>
              <a:rPr lang="en-US" b="1" u="sng">
                <a:solidFill>
                  <a:schemeClr val="bg1"/>
                </a:solidFill>
                <a:latin typeface="Calibri"/>
                <a:cs typeface="Calibri"/>
              </a:rPr>
              <a:t>, 2023</a:t>
            </a:r>
            <a:endParaRPr lang="en-US" u="sng">
              <a:solidFill>
                <a:schemeClr val="bg1"/>
              </a:solidFill>
            </a:endParaRPr>
          </a:p>
        </p:txBody>
      </p:sp>
      <p:sp>
        <p:nvSpPr>
          <p:cNvPr id="3" name="TextBox 2">
            <a:extLst>
              <a:ext uri="{FF2B5EF4-FFF2-40B4-BE49-F238E27FC236}">
                <a16:creationId xmlns:a16="http://schemas.microsoft.com/office/drawing/2014/main" id="{DF875646-32C1-3BD5-1C67-23902918008C}"/>
              </a:ext>
            </a:extLst>
          </p:cNvPr>
          <p:cNvSpPr txBox="1"/>
          <p:nvPr/>
        </p:nvSpPr>
        <p:spPr>
          <a:xfrm>
            <a:off x="155275" y="5716069"/>
            <a:ext cx="11893138" cy="707886"/>
          </a:xfrm>
          <a:prstGeom prst="rect">
            <a:avLst/>
          </a:prstGeom>
          <a:noFill/>
        </p:spPr>
        <p:txBody>
          <a:bodyPr wrap="square" rtlCol="0">
            <a:spAutoFit/>
          </a:bodyPr>
          <a:lstStyle/>
          <a:p>
            <a:pPr algn="l" rtl="0" fontAlgn="base"/>
            <a:r>
              <a:rPr lang="en-US" sz="2000" b="1" i="0">
                <a:solidFill>
                  <a:srgbClr val="000000"/>
                </a:solidFill>
                <a:effectLst/>
                <a:latin typeface="Calibri" panose="020F0502020204030204" pitchFamily="34" charset="0"/>
                <a:cs typeface="Calibri" panose="020F0502020204030204" pitchFamily="34" charset="0"/>
              </a:rPr>
              <a:t>​</a:t>
            </a:r>
            <a:r>
              <a:rPr lang="en-US" sz="2000" i="0" u="none" strike="noStrike">
                <a:solidFill>
                  <a:srgbClr val="000000"/>
                </a:solidFill>
                <a:effectLst/>
                <a:latin typeface="Calibri" panose="020F0502020204030204" pitchFamily="34" charset="0"/>
                <a:cs typeface="Calibri" panose="020F0502020204030204" pitchFamily="34" charset="0"/>
              </a:rPr>
              <a:t>DOE will not review or consider proposals submitted through means other than </a:t>
            </a:r>
            <a:r>
              <a:rPr lang="en-US" sz="2000">
                <a:solidFill>
                  <a:srgbClr val="000000"/>
                </a:solidFill>
                <a:latin typeface="Calibri" panose="020F0502020204030204" pitchFamily="34" charset="0"/>
                <a:cs typeface="Calibri" panose="020F0502020204030204" pitchFamily="34" charset="0"/>
              </a:rPr>
              <a:t>Infrastructure </a:t>
            </a:r>
            <a:r>
              <a:rPr lang="en-US" sz="2000" i="0" u="none" strike="noStrike" err="1">
                <a:solidFill>
                  <a:srgbClr val="000000"/>
                </a:solidFill>
                <a:effectLst/>
                <a:latin typeface="Calibri" panose="020F0502020204030204" pitchFamily="34" charset="0"/>
                <a:cs typeface="Calibri" panose="020F0502020204030204" pitchFamily="34" charset="0"/>
              </a:rPr>
              <a:t>eXCHANGE</a:t>
            </a:r>
            <a:r>
              <a:rPr lang="en-US" sz="2000" i="0" u="none" strike="noStrike">
                <a:solidFill>
                  <a:srgbClr val="000000"/>
                </a:solidFill>
                <a:effectLst/>
                <a:latin typeface="Calibri" panose="020F0502020204030204" pitchFamily="34" charset="0"/>
                <a:cs typeface="Calibri" panose="020F0502020204030204" pitchFamily="34" charset="0"/>
              </a:rPr>
              <a:t>, </a:t>
            </a:r>
            <a:r>
              <a:rPr lang="en-US" sz="2000">
                <a:solidFill>
                  <a:srgbClr val="000000"/>
                </a:solidFill>
                <a:latin typeface="Calibri" panose="020F0502020204030204" pitchFamily="34" charset="0"/>
                <a:cs typeface="Calibri" panose="020F0502020204030204" pitchFamily="34" charset="0"/>
              </a:rPr>
              <a:t>those submitted</a:t>
            </a:r>
            <a:r>
              <a:rPr lang="en-US" sz="2000" i="0" u="none" strike="noStrike">
                <a:solidFill>
                  <a:srgbClr val="000000"/>
                </a:solidFill>
                <a:effectLst/>
                <a:latin typeface="Calibri" panose="020F0502020204030204" pitchFamily="34" charset="0"/>
                <a:cs typeface="Calibri" panose="020F0502020204030204" pitchFamily="34" charset="0"/>
              </a:rPr>
              <a:t> after the applicable deadline, or incomplete submissions.</a:t>
            </a:r>
            <a:endParaRPr lang="en-US" sz="2000" i="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436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AEC6DBB-9261-0470-AAD3-6AB3C3951826}"/>
              </a:ext>
            </a:extLst>
          </p:cNvPr>
          <p:cNvSpPr txBox="1">
            <a:spLocks/>
          </p:cNvSpPr>
          <p:nvPr/>
        </p:nvSpPr>
        <p:spPr bwMode="auto">
          <a:xfrm>
            <a:off x="480630" y="-24122"/>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Funding Restrictions (III.J.)</a:t>
            </a:r>
          </a:p>
        </p:txBody>
      </p:sp>
      <p:sp>
        <p:nvSpPr>
          <p:cNvPr id="3" name="TextBox 2">
            <a:extLst>
              <a:ext uri="{FF2B5EF4-FFF2-40B4-BE49-F238E27FC236}">
                <a16:creationId xmlns:a16="http://schemas.microsoft.com/office/drawing/2014/main" id="{5634808B-0CBA-2A90-573C-BEE17583354C}"/>
              </a:ext>
            </a:extLst>
          </p:cNvPr>
          <p:cNvSpPr txBox="1"/>
          <p:nvPr/>
        </p:nvSpPr>
        <p:spPr>
          <a:xfrm>
            <a:off x="-441747" y="1072114"/>
            <a:ext cx="12152608" cy="1200329"/>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endParaRPr lang="en-US">
              <a:latin typeface="Calibri" panose="020F0502020204030204" pitchFamily="34" charset="0"/>
              <a:ea typeface="Times New Roman" panose="02020603050405020304" pitchFamily="18" charset="0"/>
              <a:cs typeface="Times New Roman" panose="02020603050405020304" pitchFamily="18" charset="0"/>
            </a:endParaRPr>
          </a:p>
          <a:p>
            <a:pPr marL="91440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p>
          <a:p>
            <a:pPr marL="914400"/>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9D2559F-F5A4-5B25-A71B-F8D62E075F5E}"/>
              </a:ext>
            </a:extLst>
          </p:cNvPr>
          <p:cNvSpPr txBox="1"/>
          <p:nvPr/>
        </p:nvSpPr>
        <p:spPr>
          <a:xfrm>
            <a:off x="-458756" y="1073383"/>
            <a:ext cx="12169617" cy="3785652"/>
          </a:xfrm>
          <a:prstGeom prst="rect">
            <a:avLst/>
          </a:prstGeom>
          <a:noFill/>
        </p:spPr>
        <p:txBody>
          <a:bodyPr wrap="square">
            <a:spAutoFit/>
          </a:bodyPr>
          <a:lstStyle/>
          <a:p>
            <a:pPr marL="914400" marR="0">
              <a:spcBef>
                <a:spcPts val="0"/>
              </a:spcBef>
              <a:spcAft>
                <a:spcPts val="0"/>
              </a:spcAft>
            </a:pPr>
            <a:r>
              <a:rPr lang="en-US" sz="2000" b="1">
                <a:latin typeface="Calibri" panose="020F0502020204030204" pitchFamily="34" charset="0"/>
                <a:cs typeface="Calibri" panose="020F0502020204030204" pitchFamily="34" charset="0"/>
              </a:rPr>
              <a:t>National Environmental Policy Act (NEPA) Requirements</a:t>
            </a:r>
          </a:p>
          <a:p>
            <a:pPr marL="914400" marR="0">
              <a:spcBef>
                <a:spcPts val="0"/>
              </a:spcBef>
              <a:spcAft>
                <a:spcPts val="0"/>
              </a:spcAft>
            </a:pPr>
            <a:r>
              <a:rPr lang="en-US" sz="2000">
                <a:latin typeface="Calibri" panose="020F0502020204030204" pitchFamily="34" charset="0"/>
                <a:cs typeface="Calibri" panose="020F0502020204030204" pitchFamily="34" charset="0"/>
              </a:rPr>
              <a:t>SCEP’s decision whether and how to distribute federal funds under this FOA is subject to NEPA. Applicants should carefully consider and should seek legal counsel or other expert advice before taking any action related to the proposed project that would have an adverse effect on the environment or limit the choice of reasonable alternatives prior to DOE completing the NEPA review process.</a:t>
            </a:r>
          </a:p>
          <a:p>
            <a:pPr marL="914400" marR="0">
              <a:spcBef>
                <a:spcPts val="0"/>
              </a:spcBef>
              <a:spcAft>
                <a:spcPts val="0"/>
              </a:spcAft>
            </a:pPr>
            <a:endParaRPr lang="en-US" sz="2000">
              <a:latin typeface="Calibri" panose="020F0502020204030204" pitchFamily="34" charset="0"/>
              <a:cs typeface="Calibri" panose="020F0502020204030204" pitchFamily="34" charset="0"/>
            </a:endParaRPr>
          </a:p>
          <a:p>
            <a:pPr marL="914400" marR="0">
              <a:spcBef>
                <a:spcPts val="0"/>
              </a:spcBef>
              <a:spcAft>
                <a:spcPts val="0"/>
              </a:spcAft>
            </a:pPr>
            <a:r>
              <a:rPr lang="en-US" sz="2000" b="1">
                <a:latin typeface="Calibri" panose="020F0502020204030204" pitchFamily="34" charset="0"/>
                <a:cs typeface="Calibri" panose="020F0502020204030204" pitchFamily="34" charset="0"/>
              </a:rPr>
              <a:t>Davis-Bacon Act Requirements </a:t>
            </a:r>
          </a:p>
          <a:p>
            <a:pPr marL="914400" marR="0">
              <a:spcBef>
                <a:spcPts val="0"/>
              </a:spcBef>
              <a:spcAft>
                <a:spcPts val="0"/>
              </a:spcAft>
            </a:pPr>
            <a:r>
              <a:rPr lang="en-US" sz="2000">
                <a:latin typeface="Calibri" panose="020F0502020204030204" pitchFamily="34" charset="0"/>
                <a:cs typeface="Calibri" panose="020F0502020204030204" pitchFamily="34" charset="0"/>
              </a:rPr>
              <a:t>Applicants shall provide written assurance acknowledging the DBA requirements above, and confirming that the laborers and mechanics performing construction, alteration, or repair work on projects funded in whole or in part by awards made as a result of this FOA are paid or will be paid wages at rates not less than those prevailing on projects of a character similar in the locality as determined by subchapter IV of Chapter 31 of Title 40, United States Code (Davis-Bacon Act).</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0" name="Picture 9" descr="A picture containing text, black and white, font, typography&#10;&#10;Description automatically generated">
            <a:extLst>
              <a:ext uri="{FF2B5EF4-FFF2-40B4-BE49-F238E27FC236}">
                <a16:creationId xmlns:a16="http://schemas.microsoft.com/office/drawing/2014/main" id="{5EE0C517-BE5B-4BB1-E119-D8C2A91BE96C}"/>
              </a:ext>
            </a:extLst>
          </p:cNvPr>
          <p:cNvPicPr>
            <a:picLocks noChangeAspect="1"/>
          </p:cNvPicPr>
          <p:nvPr/>
        </p:nvPicPr>
        <p:blipFill rotWithShape="1">
          <a:blip r:embed="rId4">
            <a:extLst>
              <a:ext uri="{28A0092B-C50C-407E-A947-70E740481C1C}">
                <a14:useLocalDpi xmlns:a14="http://schemas.microsoft.com/office/drawing/2010/main" val="0"/>
              </a:ext>
            </a:extLst>
          </a:blip>
          <a:srcRect t="39117" r="31029" b="43958"/>
          <a:stretch/>
        </p:blipFill>
        <p:spPr>
          <a:xfrm>
            <a:off x="0" y="4859035"/>
            <a:ext cx="11922210" cy="1463040"/>
          </a:xfrm>
          <a:prstGeom prst="rect">
            <a:avLst/>
          </a:prstGeom>
        </p:spPr>
      </p:pic>
    </p:spTree>
    <p:extLst>
      <p:ext uri="{BB962C8B-B14F-4D97-AF65-F5344CB8AC3E}">
        <p14:creationId xmlns:p14="http://schemas.microsoft.com/office/powerpoint/2010/main" val="231361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rPr>
              <a:t>V. </a:t>
            </a:r>
            <a:r>
              <a:rPr lang="en-US">
                <a:latin typeface="Calibri" panose="020F0502020204030204" pitchFamily="34" charset="0"/>
                <a:cs typeface="Calibri" panose="020F0502020204030204" pitchFamily="34" charset="0"/>
              </a:rPr>
              <a:t>Application Information</a:t>
            </a:r>
            <a:endParaRPr lang="en-US">
              <a:solidFill>
                <a:schemeClr val="bg1"/>
              </a:solidFill>
            </a:endParaRPr>
          </a:p>
        </p:txBody>
      </p:sp>
    </p:spTree>
    <p:extLst>
      <p:ext uri="{BB962C8B-B14F-4D97-AF65-F5344CB8AC3E}">
        <p14:creationId xmlns:p14="http://schemas.microsoft.com/office/powerpoint/2010/main" val="145673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48BE45A2-A7CA-E57B-394E-89C5C032EF94}"/>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lang="en-US" sz="3200">
                <a:solidFill>
                  <a:srgbClr val="2460AD"/>
                </a:solidFill>
                <a:latin typeface="Avenir LT Std 45 Book"/>
                <a:sym typeface="Arial"/>
              </a:rPr>
              <a:t>Announcements</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7" name="Content Placeholder 2">
            <a:extLst>
              <a:ext uri="{FF2B5EF4-FFF2-40B4-BE49-F238E27FC236}">
                <a16:creationId xmlns:a16="http://schemas.microsoft.com/office/drawing/2014/main" id="{15171623-556A-7626-93CE-999331705656}"/>
              </a:ext>
            </a:extLst>
          </p:cNvPr>
          <p:cNvSpPr txBox="1">
            <a:spLocks/>
          </p:cNvSpPr>
          <p:nvPr/>
        </p:nvSpPr>
        <p:spPr>
          <a:xfrm>
            <a:off x="349058" y="1009066"/>
            <a:ext cx="11995342" cy="181473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b="1">
                <a:latin typeface="Calibri" panose="020F0502020204030204" pitchFamily="34" charset="0"/>
                <a:cs typeface="Calibri" panose="020F0502020204030204" pitchFamily="34" charset="0"/>
              </a:rPr>
              <a:t>NO NEW INFORMATION OTHER THAN THAT PROVIDED IN THE FOA WILL BE DISCUSSED IN THE WEBINAR.</a:t>
            </a:r>
          </a:p>
          <a:p>
            <a:pPr>
              <a:buFont typeface="Wingdings" panose="05000000000000000000" pitchFamily="2" charset="2"/>
              <a:buChar char="Ø"/>
            </a:pPr>
            <a:endParaRPr lang="en-US" sz="1000" b="1">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800">
                <a:latin typeface="Calibri" panose="020F0502020204030204" pitchFamily="34" charset="0"/>
                <a:cs typeface="Calibri" panose="020F0502020204030204" pitchFamily="34" charset="0"/>
              </a:rPr>
              <a:t>Participation in today’s webinar will not convey any advantages or disadvantages in the application evaluation process.</a:t>
            </a:r>
          </a:p>
          <a:p>
            <a:pPr>
              <a:buFont typeface="Wingdings" panose="05000000000000000000" pitchFamily="2" charset="2"/>
              <a:buChar char="Ø"/>
            </a:pPr>
            <a:endParaRPr lang="en-US" sz="100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800">
                <a:latin typeface="Calibri" panose="020F0502020204030204" pitchFamily="34" charset="0"/>
                <a:cs typeface="Calibri" panose="020F0502020204030204" pitchFamily="34" charset="0"/>
              </a:rPr>
              <a:t>Your participation is completely </a:t>
            </a:r>
            <a:r>
              <a:rPr lang="en-US" sz="1800" b="1" u="sng">
                <a:latin typeface="Calibri" panose="020F0502020204030204" pitchFamily="34" charset="0"/>
                <a:cs typeface="Calibri" panose="020F0502020204030204" pitchFamily="34" charset="0"/>
              </a:rPr>
              <a:t>voluntary</a:t>
            </a:r>
            <a:r>
              <a:rPr lang="en-US" sz="1800" b="1">
                <a:latin typeface="Calibri" panose="020F0502020204030204" pitchFamily="34" charset="0"/>
                <a:cs typeface="Calibri" panose="020F0502020204030204" pitchFamily="34" charset="0"/>
              </a:rPr>
              <a:t>.</a:t>
            </a:r>
          </a:p>
          <a:p>
            <a:pPr marL="0" indent="0">
              <a:buNone/>
            </a:pPr>
            <a:endParaRPr lang="en-US" sz="1800" b="1">
              <a:latin typeface="Calibri" panose="020F0502020204030204" pitchFamily="34" charset="0"/>
              <a:cs typeface="Calibri" panose="020F0502020204030204" pitchFamily="34" charset="0"/>
            </a:endParaRPr>
          </a:p>
        </p:txBody>
      </p:sp>
      <p:pic>
        <p:nvPicPr>
          <p:cNvPr id="3" name="Picture 2" descr="A picture containing animation, screenshot&#10;&#10;Description automatically generated">
            <a:extLst>
              <a:ext uri="{FF2B5EF4-FFF2-40B4-BE49-F238E27FC236}">
                <a16:creationId xmlns:a16="http://schemas.microsoft.com/office/drawing/2014/main" id="{6F9A0850-445C-2B33-7832-0F54C99BF51F}"/>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18618" r="805" b="13320"/>
          <a:stretch/>
        </p:blipFill>
        <p:spPr>
          <a:xfrm>
            <a:off x="0" y="2604655"/>
            <a:ext cx="12192000" cy="3983120"/>
          </a:xfrm>
          <a:prstGeom prst="rect">
            <a:avLst/>
          </a:prstGeom>
        </p:spPr>
      </p:pic>
    </p:spTree>
    <p:extLst>
      <p:ext uri="{BB962C8B-B14F-4D97-AF65-F5344CB8AC3E}">
        <p14:creationId xmlns:p14="http://schemas.microsoft.com/office/powerpoint/2010/main" val="2032272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973F65-C9A9-4FD5-276D-608589337D2C}"/>
              </a:ext>
            </a:extLst>
          </p:cNvPr>
          <p:cNvPicPr>
            <a:picLocks noChangeAspect="1"/>
          </p:cNvPicPr>
          <p:nvPr/>
        </p:nvPicPr>
        <p:blipFill>
          <a:blip r:embed="rId3"/>
          <a:stretch>
            <a:fillRect/>
          </a:stretch>
        </p:blipFill>
        <p:spPr>
          <a:xfrm>
            <a:off x="157016" y="1040131"/>
            <a:ext cx="9200207" cy="4777737"/>
          </a:xfrm>
          <a:prstGeom prst="rect">
            <a:avLst/>
          </a:prstGeom>
        </p:spPr>
      </p:pic>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B2FA7962-7D17-5C19-21C6-1E3F2ABD2598}"/>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rPr>
              <a:t>Infrastructure </a:t>
            </a:r>
            <a:r>
              <a:rPr lang="en-US" sz="3200" err="1">
                <a:solidFill>
                  <a:srgbClr val="2460AD"/>
                </a:solidFill>
                <a:latin typeface="Avenir LT Std 45 Book"/>
              </a:rPr>
              <a:t>eXCHANGE</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3" name="TextBox 2">
            <a:extLst>
              <a:ext uri="{FF2B5EF4-FFF2-40B4-BE49-F238E27FC236}">
                <a16:creationId xmlns:a16="http://schemas.microsoft.com/office/drawing/2014/main" id="{986830E7-CB60-ACCA-F20F-72A94696E8C1}"/>
              </a:ext>
            </a:extLst>
          </p:cNvPr>
          <p:cNvSpPr txBox="1"/>
          <p:nvPr/>
        </p:nvSpPr>
        <p:spPr>
          <a:xfrm>
            <a:off x="285198" y="6058522"/>
            <a:ext cx="1042634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hlinkClick r:id="rId5"/>
              </a:rPr>
              <a:t>https://infrastructure-exchange.energy.gov/Default.aspx#FoaId11fea744-0ca6-451b-8ce3-ea291b4b3aab</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7" name="Rectangle 6">
            <a:extLst>
              <a:ext uri="{FF2B5EF4-FFF2-40B4-BE49-F238E27FC236}">
                <a16:creationId xmlns:a16="http://schemas.microsoft.com/office/drawing/2014/main" id="{F58E09D6-76F7-DDE3-0ACF-403516B3B765}"/>
              </a:ext>
            </a:extLst>
          </p:cNvPr>
          <p:cNvSpPr/>
          <p:nvPr/>
        </p:nvSpPr>
        <p:spPr>
          <a:xfrm>
            <a:off x="285262" y="4174058"/>
            <a:ext cx="8696897" cy="1647161"/>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cxnSp>
        <p:nvCxnSpPr>
          <p:cNvPr id="19" name="Straight Arrow Connector 18">
            <a:extLst>
              <a:ext uri="{FF2B5EF4-FFF2-40B4-BE49-F238E27FC236}">
                <a16:creationId xmlns:a16="http://schemas.microsoft.com/office/drawing/2014/main" id="{10C51303-B522-3B3A-7917-F93F8910F767}"/>
              </a:ext>
            </a:extLst>
          </p:cNvPr>
          <p:cNvCxnSpPr>
            <a:cxnSpLocks/>
          </p:cNvCxnSpPr>
          <p:nvPr/>
        </p:nvCxnSpPr>
        <p:spPr>
          <a:xfrm flipV="1">
            <a:off x="2115879" y="4997638"/>
            <a:ext cx="1945758" cy="64825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0B297AE-22BA-EA23-E37B-B388DEBAB810}"/>
              </a:ext>
            </a:extLst>
          </p:cNvPr>
          <p:cNvPicPr>
            <a:picLocks noChangeAspect="1"/>
          </p:cNvPicPr>
          <p:nvPr/>
        </p:nvPicPr>
        <p:blipFill>
          <a:blip r:embed="rId6"/>
          <a:stretch>
            <a:fillRect/>
          </a:stretch>
        </p:blipFill>
        <p:spPr>
          <a:xfrm>
            <a:off x="4238553" y="3316814"/>
            <a:ext cx="7661097" cy="2153361"/>
          </a:xfrm>
          <a:prstGeom prst="rect">
            <a:avLst/>
          </a:prstGeom>
          <a:ln w="38100">
            <a:solidFill>
              <a:schemeClr val="accent2"/>
            </a:solidFill>
          </a:ln>
        </p:spPr>
      </p:pic>
    </p:spTree>
    <p:extLst>
      <p:ext uri="{BB962C8B-B14F-4D97-AF65-F5344CB8AC3E}">
        <p14:creationId xmlns:p14="http://schemas.microsoft.com/office/powerpoint/2010/main" val="2741490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1F3FCD8B-8AD0-E918-6160-FD2BF861872D}"/>
              </a:ext>
            </a:extLst>
          </p:cNvPr>
          <p:cNvSpPr txBox="1">
            <a:spLocks/>
          </p:cNvSpPr>
          <p:nvPr/>
        </p:nvSpPr>
        <p:spPr bwMode="auto">
          <a:xfrm>
            <a:off x="480630" y="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Application Process (III.A. and VI.B.)</a:t>
            </a:r>
          </a:p>
        </p:txBody>
      </p:sp>
      <p:sp>
        <p:nvSpPr>
          <p:cNvPr id="4" name="TextBox 3">
            <a:extLst>
              <a:ext uri="{FF2B5EF4-FFF2-40B4-BE49-F238E27FC236}">
                <a16:creationId xmlns:a16="http://schemas.microsoft.com/office/drawing/2014/main" id="{8479D503-961D-1417-FF31-198793AA215F}"/>
              </a:ext>
            </a:extLst>
          </p:cNvPr>
          <p:cNvSpPr txBox="1"/>
          <p:nvPr/>
        </p:nvSpPr>
        <p:spPr>
          <a:xfrm>
            <a:off x="317411" y="1194362"/>
            <a:ext cx="5105796" cy="5909310"/>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All application forms and instructions are available on Infrastructure </a:t>
            </a:r>
            <a:r>
              <a:rPr lang="en-US" err="1">
                <a:latin typeface="Calibri" panose="020F0502020204030204" pitchFamily="34" charset="0"/>
                <a:cs typeface="Calibri" panose="020F0502020204030204" pitchFamily="34" charset="0"/>
              </a:rPr>
              <a:t>eXCHANGE</a:t>
            </a:r>
            <a:r>
              <a:rPr lang="en-US">
                <a:latin typeface="Calibri" panose="020F0502020204030204" pitchFamily="34" charset="0"/>
                <a:cs typeface="Calibri" panose="020F0502020204030204" pitchFamily="34" charset="0"/>
              </a:rPr>
              <a:t>. </a:t>
            </a:r>
          </a:p>
          <a:p>
            <a:endParaRPr lang="en-US" sz="1800" b="1">
              <a:effectLst/>
              <a:latin typeface="Calibri" panose="020F0502020204030204" pitchFamily="34" charset="0"/>
              <a:ea typeface="Times New Roman" panose="02020603050405020304" pitchFamily="18" charset="0"/>
              <a:cs typeface="Calibri" panose="020F0502020204030204" pitchFamily="34" charset="0"/>
            </a:endParaRPr>
          </a:p>
          <a:p>
            <a:r>
              <a:rPr lang="en-US" b="1">
                <a:latin typeface="Calibri" panose="020F0502020204030204" pitchFamily="34" charset="0"/>
                <a:cs typeface="Calibri" panose="020F0502020204030204" pitchFamily="34" charset="0"/>
              </a:rPr>
              <a:t>Registration Requirements:</a:t>
            </a:r>
            <a:r>
              <a:rPr lang="en-US" b="1"/>
              <a:t> </a:t>
            </a:r>
          </a:p>
          <a:p>
            <a:endParaRPr lang="en-US">
              <a:latin typeface="Calibri" panose="020F0502020204030204" pitchFamily="34" charset="0"/>
              <a:ea typeface="Times New Roman" panose="02020603050405020304" pitchFamily="18" charset="0"/>
              <a:cs typeface="Times New Roman" panose="02020603050405020304" pitchFamily="18" charset="0"/>
            </a:endParaRPr>
          </a:p>
          <a:p>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a:latin typeface="Calibri" panose="020F0502020204030204" pitchFamily="34" charset="0"/>
              <a:ea typeface="Times New Roman" panose="02020603050405020304" pitchFamily="18" charset="0"/>
              <a:cs typeface="Times New Roman" panose="02020603050405020304" pitchFamily="18" charset="0"/>
            </a:endParaRPr>
          </a:p>
          <a:p>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b="1">
              <a:latin typeface="Calibri" panose="020F0502020204030204" pitchFamily="34" charset="0"/>
              <a:ea typeface="Times New Roman" panose="02020603050405020304" pitchFamily="18" charset="0"/>
              <a:cs typeface="Times New Roman" panose="02020603050405020304" pitchFamily="18" charset="0"/>
            </a:endParaRPr>
          </a:p>
          <a:p>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b="1">
                <a:effectLst/>
                <a:latin typeface="Calibri" panose="020F0502020204030204" pitchFamily="34" charset="0"/>
                <a:ea typeface="Times New Roman" panose="02020603050405020304" pitchFamily="18" charset="0"/>
                <a:cs typeface="Times New Roman" panose="02020603050405020304" pitchFamily="18" charset="0"/>
              </a:rPr>
              <a:t>Grants.gov</a:t>
            </a:r>
          </a:p>
          <a:p>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latin typeface="Calibri" panose="020F0502020204030204" pitchFamily="34" charset="0"/>
              <a:ea typeface="Times New Roman" panose="02020603050405020304" pitchFamily="18" charset="0"/>
              <a:cs typeface="Times New Roman" panose="02020603050405020304" pitchFamily="18" charset="0"/>
            </a:endParaRPr>
          </a:p>
          <a:p>
            <a:r>
              <a:rPr lang="en-US" sz="1800">
                <a:effectLst/>
                <a:latin typeface="Calibri" panose="020F0502020204030204" pitchFamily="34" charset="0"/>
                <a:ea typeface="Times New Roman" panose="02020603050405020304" pitchFamily="18" charset="0"/>
                <a:cs typeface="Times New Roman" panose="02020603050405020304" pitchFamily="18" charset="0"/>
              </a:rPr>
              <a:t>Register in Grants.gov (</a:t>
            </a:r>
            <a:r>
              <a:rPr lang="en-US" sz="18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http://www.grants.gov</a:t>
            </a:r>
            <a:r>
              <a:rPr lang="en-US" sz="1800">
                <a:effectLst/>
                <a:latin typeface="Calibri" panose="020F0502020204030204" pitchFamily="34" charset="0"/>
                <a:ea typeface="Times New Roman" panose="02020603050405020304" pitchFamily="18" charset="0"/>
                <a:cs typeface="Times New Roman" panose="02020603050405020304" pitchFamily="18" charset="0"/>
              </a:rPr>
              <a:t>) to receive automatic updates when Amendments to this FOA are posted. However, please note that Letters of Intent</a:t>
            </a:r>
            <a:r>
              <a:rPr lang="en-US">
                <a:latin typeface="Calibri" panose="020F0502020204030204" pitchFamily="34" charset="0"/>
                <a:ea typeface="Times New Roman" panose="02020603050405020304" pitchFamily="18" charset="0"/>
                <a:cs typeface="Times New Roman" panose="02020603050405020304" pitchFamily="18" charset="0"/>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and Full Applications will not be accepted through Grants.gov. </a:t>
            </a:r>
          </a:p>
          <a:p>
            <a:pPr marL="342900" indent="-342900">
              <a:buAutoNum type="arabicPeriod"/>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AutoNum type="arabicPeriod"/>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AutoNum type="arabicPeriod"/>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9B074FD2-94A6-8730-320D-089E68C41DB5}"/>
              </a:ext>
            </a:extLst>
          </p:cNvPr>
          <p:cNvGraphicFramePr>
            <a:graphicFrameLocks noGrp="1"/>
          </p:cNvGraphicFramePr>
          <p:nvPr>
            <p:extLst>
              <p:ext uri="{D42A27DB-BD31-4B8C-83A1-F6EECF244321}">
                <p14:modId xmlns:p14="http://schemas.microsoft.com/office/powerpoint/2010/main" val="1134881368"/>
              </p:ext>
            </p:extLst>
          </p:nvPr>
        </p:nvGraphicFramePr>
        <p:xfrm>
          <a:off x="377369" y="2538663"/>
          <a:ext cx="4646224" cy="2042414"/>
        </p:xfrm>
        <a:graphic>
          <a:graphicData uri="http://schemas.openxmlformats.org/drawingml/2006/table">
            <a:tbl>
              <a:tblPr firstRow="1" bandRow="1">
                <a:tableStyleId>{00A15C55-8517-42AA-B614-E9B94910E393}</a:tableStyleId>
              </a:tblPr>
              <a:tblGrid>
                <a:gridCol w="1576419">
                  <a:extLst>
                    <a:ext uri="{9D8B030D-6E8A-4147-A177-3AD203B41FA5}">
                      <a16:colId xmlns:a16="http://schemas.microsoft.com/office/drawing/2014/main" val="20000"/>
                    </a:ext>
                  </a:extLst>
                </a:gridCol>
                <a:gridCol w="3069805">
                  <a:extLst>
                    <a:ext uri="{9D8B030D-6E8A-4147-A177-3AD203B41FA5}">
                      <a16:colId xmlns:a16="http://schemas.microsoft.com/office/drawing/2014/main" val="20001"/>
                    </a:ext>
                  </a:extLst>
                </a:gridCol>
              </a:tblGrid>
              <a:tr h="427482">
                <a:tc>
                  <a:txBody>
                    <a:bodyPr/>
                    <a:lstStyle/>
                    <a:p>
                      <a:pPr algn="ctr"/>
                      <a:endParaRPr lang="en-US" sz="1800">
                        <a:latin typeface="Calibri" panose="020F0502020204030204" pitchFamily="34" charset="0"/>
                        <a:cs typeface="Calibri" panose="020F0502020204030204" pitchFamily="34" charset="0"/>
                      </a:endParaRPr>
                    </a:p>
                  </a:txBody>
                  <a:tcPr/>
                </a:tc>
                <a:tc>
                  <a:txBody>
                    <a:bodyPr/>
                    <a:lstStyle/>
                    <a:p>
                      <a:pPr algn="ctr">
                        <a:lnSpc>
                          <a:spcPct val="100000"/>
                        </a:lnSpc>
                      </a:pPr>
                      <a:r>
                        <a:rPr lang="en-US" sz="1800">
                          <a:latin typeface="Calibri" panose="020F0502020204030204" pitchFamily="34" charset="0"/>
                          <a:cs typeface="Calibri" panose="020F0502020204030204" pitchFamily="34" charset="0"/>
                        </a:rPr>
                        <a:t>Website</a:t>
                      </a:r>
                    </a:p>
                  </a:txBody>
                  <a:tcPr/>
                </a:tc>
                <a:extLst>
                  <a:ext uri="{0D108BD9-81ED-4DB2-BD59-A6C34878D82A}">
                    <a16:rowId xmlns:a16="http://schemas.microsoft.com/office/drawing/2014/main" val="10000"/>
                  </a:ext>
                </a:extLst>
              </a:tr>
              <a:tr h="433419">
                <a:tc>
                  <a:txBody>
                    <a:bodyPr/>
                    <a:lstStyle/>
                    <a:p>
                      <a:pPr algn="ctr"/>
                      <a:r>
                        <a:rPr lang="en-US" sz="1800">
                          <a:latin typeface="Calibri" panose="020F0502020204030204" pitchFamily="34" charset="0"/>
                          <a:cs typeface="Calibri" panose="020F0502020204030204" pitchFamily="34" charset="0"/>
                        </a:rPr>
                        <a:t>SAM</a:t>
                      </a:r>
                    </a:p>
                  </a:txBody>
                  <a:tcPr/>
                </a:tc>
                <a:tc>
                  <a:txBody>
                    <a:bodyPr/>
                    <a:lstStyle/>
                    <a:p>
                      <a:pPr algn="ctr"/>
                      <a:r>
                        <a:rPr lang="en-US" sz="1800">
                          <a:latin typeface="Calibri" panose="020F0502020204030204" pitchFamily="34" charset="0"/>
                          <a:cs typeface="Calibri" panose="020F0502020204030204" pitchFamily="34" charset="0"/>
                        </a:rPr>
                        <a:t>https://www.sam.gov</a:t>
                      </a:r>
                    </a:p>
                  </a:txBody>
                  <a:tcPr/>
                </a:tc>
                <a:extLst>
                  <a:ext uri="{0D108BD9-81ED-4DB2-BD59-A6C34878D82A}">
                    <a16:rowId xmlns:a16="http://schemas.microsoft.com/office/drawing/2014/main" val="10002"/>
                  </a:ext>
                </a:extLst>
              </a:tr>
              <a:tr h="433419">
                <a:tc>
                  <a:txBody>
                    <a:bodyPr/>
                    <a:lstStyle/>
                    <a:p>
                      <a:pPr algn="ctr"/>
                      <a:r>
                        <a:rPr lang="en-US" sz="1800" err="1">
                          <a:latin typeface="Calibri" panose="020F0502020204030204" pitchFamily="34" charset="0"/>
                          <a:cs typeface="Calibri" panose="020F0502020204030204" pitchFamily="34" charset="0"/>
                        </a:rPr>
                        <a:t>FedConnect</a:t>
                      </a:r>
                      <a:endParaRPr lang="en-US" sz="1800">
                        <a:latin typeface="Calibri" panose="020F0502020204030204" pitchFamily="34" charset="0"/>
                        <a:cs typeface="Calibri" panose="020F0502020204030204" pitchFamily="34" charset="0"/>
                      </a:endParaRPr>
                    </a:p>
                  </a:txBody>
                  <a:tcPr/>
                </a:tc>
                <a:tc>
                  <a:txBody>
                    <a:bodyPr/>
                    <a:lstStyle/>
                    <a:p>
                      <a:pPr algn="ctr"/>
                      <a:r>
                        <a:rPr lang="en-US" sz="1800">
                          <a:latin typeface="Calibri" panose="020F0502020204030204" pitchFamily="34" charset="0"/>
                          <a:cs typeface="Calibri" panose="020F0502020204030204" pitchFamily="34" charset="0"/>
                        </a:rPr>
                        <a:t>https://www.fedconnect.net</a:t>
                      </a:r>
                    </a:p>
                  </a:txBody>
                  <a:tcPr/>
                </a:tc>
                <a:extLst>
                  <a:ext uri="{0D108BD9-81ED-4DB2-BD59-A6C34878D82A}">
                    <a16:rowId xmlns:a16="http://schemas.microsoft.com/office/drawing/2014/main" val="10003"/>
                  </a:ext>
                </a:extLst>
              </a:tr>
              <a:tr h="748094">
                <a:tc>
                  <a:txBody>
                    <a:bodyPr/>
                    <a:lstStyle/>
                    <a:p>
                      <a:pPr algn="ctr"/>
                      <a:r>
                        <a:rPr lang="en-US" sz="1800">
                          <a:latin typeface="Calibri" panose="020F0502020204030204" pitchFamily="34" charset="0"/>
                          <a:cs typeface="Calibri" panose="020F0502020204030204" pitchFamily="34" charset="0"/>
                        </a:rPr>
                        <a:t>Infrastructure </a:t>
                      </a:r>
                      <a:r>
                        <a:rPr lang="en-US" sz="1800" err="1">
                          <a:latin typeface="Calibri" panose="020F0502020204030204" pitchFamily="34" charset="0"/>
                          <a:cs typeface="Calibri" panose="020F0502020204030204" pitchFamily="34" charset="0"/>
                        </a:rPr>
                        <a:t>eXCHANGE</a:t>
                      </a:r>
                      <a:endParaRPr lang="en-US" sz="1800">
                        <a:latin typeface="Calibri" panose="020F0502020204030204" pitchFamily="34" charset="0"/>
                        <a:cs typeface="Calibri" panose="020F0502020204030204" pitchFamily="34" charset="0"/>
                      </a:endParaRPr>
                    </a:p>
                  </a:txBody>
                  <a:tcPr/>
                </a:tc>
                <a:tc>
                  <a:txBody>
                    <a:bodyPr/>
                    <a:lstStyle/>
                    <a:p>
                      <a:pPr algn="ctr"/>
                      <a:r>
                        <a:rPr lang="en-US" sz="1800">
                          <a:latin typeface="Calibri" panose="020F0502020204030204" pitchFamily="34" charset="0"/>
                          <a:cs typeface="Calibri" panose="020F0502020204030204" pitchFamily="34" charset="0"/>
                        </a:rPr>
                        <a:t>https://infrastructure-exchange.energy.gov/</a:t>
                      </a:r>
                    </a:p>
                  </a:txBody>
                  <a:tcPr/>
                </a:tc>
                <a:extLst>
                  <a:ext uri="{0D108BD9-81ED-4DB2-BD59-A6C34878D82A}">
                    <a16:rowId xmlns:a16="http://schemas.microsoft.com/office/drawing/2014/main" val="10004"/>
                  </a:ext>
                </a:extLst>
              </a:tr>
            </a:tbl>
          </a:graphicData>
        </a:graphic>
      </p:graphicFrame>
      <p:pic>
        <p:nvPicPr>
          <p:cNvPr id="7" name="Picture 6" descr="A picture containing tree, plant, outdoor, grass&#10;&#10;Description automatically generated">
            <a:extLst>
              <a:ext uri="{FF2B5EF4-FFF2-40B4-BE49-F238E27FC236}">
                <a16:creationId xmlns:a16="http://schemas.microsoft.com/office/drawing/2014/main" id="{E7CCF661-364A-39FD-0293-07149A3084F4}"/>
              </a:ext>
            </a:extLst>
          </p:cNvPr>
          <p:cNvPicPr>
            <a:picLocks noChangeAspect="1"/>
          </p:cNvPicPr>
          <p:nvPr/>
        </p:nvPicPr>
        <p:blipFill rotWithShape="1">
          <a:blip r:embed="rId5">
            <a:extLst>
              <a:ext uri="{28A0092B-C50C-407E-A947-70E740481C1C}">
                <a14:useLocalDpi xmlns:a14="http://schemas.microsoft.com/office/drawing/2010/main" val="0"/>
              </a:ext>
            </a:extLst>
          </a:blip>
          <a:srcRect l="7977" r="5125"/>
          <a:stretch/>
        </p:blipFill>
        <p:spPr>
          <a:xfrm>
            <a:off x="5296482" y="1456750"/>
            <a:ext cx="6498012" cy="4206240"/>
          </a:xfrm>
          <a:prstGeom prst="rect">
            <a:avLst/>
          </a:prstGeom>
        </p:spPr>
      </p:pic>
    </p:spTree>
    <p:extLst>
      <p:ext uri="{BB962C8B-B14F-4D97-AF65-F5344CB8AC3E}">
        <p14:creationId xmlns:p14="http://schemas.microsoft.com/office/powerpoint/2010/main" val="2902144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40D81D14-2083-C209-241B-284ABA3C269B}"/>
              </a:ext>
            </a:extLst>
          </p:cNvPr>
          <p:cNvSpPr txBox="1">
            <a:spLocks/>
          </p:cNvSpPr>
          <p:nvPr/>
        </p:nvSpPr>
        <p:spPr bwMode="auto">
          <a:xfrm>
            <a:off x="480630" y="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Letters of Intent (III.C.)</a:t>
            </a:r>
          </a:p>
        </p:txBody>
      </p:sp>
      <p:graphicFrame>
        <p:nvGraphicFramePr>
          <p:cNvPr id="10" name="Diagram 9">
            <a:extLst>
              <a:ext uri="{FF2B5EF4-FFF2-40B4-BE49-F238E27FC236}">
                <a16:creationId xmlns:a16="http://schemas.microsoft.com/office/drawing/2014/main" id="{F71E9120-80E5-E6B8-8E99-619A06F451F4}"/>
              </a:ext>
            </a:extLst>
          </p:cNvPr>
          <p:cNvGraphicFramePr/>
          <p:nvPr>
            <p:extLst>
              <p:ext uri="{D42A27DB-BD31-4B8C-83A1-F6EECF244321}">
                <p14:modId xmlns:p14="http://schemas.microsoft.com/office/powerpoint/2010/main" val="3078378403"/>
              </p:ext>
            </p:extLst>
          </p:nvPr>
        </p:nvGraphicFramePr>
        <p:xfrm>
          <a:off x="515357" y="1395304"/>
          <a:ext cx="8179930" cy="4344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peech Bubble: Rectangle with Corners Rounded 12">
            <a:extLst>
              <a:ext uri="{FF2B5EF4-FFF2-40B4-BE49-F238E27FC236}">
                <a16:creationId xmlns:a16="http://schemas.microsoft.com/office/drawing/2014/main" id="{C2F4ABDC-A5D6-A0E5-0E77-6D367049634D}"/>
              </a:ext>
            </a:extLst>
          </p:cNvPr>
          <p:cNvSpPr/>
          <p:nvPr/>
        </p:nvSpPr>
        <p:spPr>
          <a:xfrm>
            <a:off x="8958943" y="1718445"/>
            <a:ext cx="2743200" cy="2951526"/>
          </a:xfrm>
          <a:prstGeom prst="wedgeRoundRectCallout">
            <a:avLst>
              <a:gd name="adj1" fmla="val 21727"/>
              <a:gd name="adj2" fmla="val 64804"/>
              <a:gd name="adj3" fmla="val 16667"/>
            </a:avLst>
          </a:prstGeom>
          <a:solidFill>
            <a:srgbClr val="007E7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lvl="1" algn="ctr">
              <a:spcBef>
                <a:spcPts val="0"/>
              </a:spcBef>
              <a:spcAft>
                <a:spcPts val="1200"/>
              </a:spcAft>
            </a:pPr>
            <a:endParaRPr lang="en-US">
              <a:solidFill>
                <a:schemeClr val="bg1"/>
              </a:solidFill>
              <a:latin typeface="Calibri" panose="020F0502020204030204" pitchFamily="34" charset="0"/>
              <a:cs typeface="Calibri" panose="020F0502020204030204" pitchFamily="34" charset="0"/>
            </a:endParaRPr>
          </a:p>
          <a:p>
            <a:pPr marL="0" lvl="1" algn="ctr">
              <a:spcAft>
                <a:spcPts val="1200"/>
              </a:spcAft>
            </a:pPr>
            <a:r>
              <a:rPr lang="en-US">
                <a:solidFill>
                  <a:schemeClr val="bg1"/>
                </a:solidFill>
                <a:latin typeface="Calibri"/>
                <a:cs typeface="Calibri"/>
              </a:rPr>
              <a:t>Letters of Intent are due by 5pm EST on </a:t>
            </a:r>
            <a:r>
              <a:rPr lang="en-US" b="1" u="sng">
                <a:solidFill>
                  <a:schemeClr val="bg1"/>
                </a:solidFill>
                <a:latin typeface="Calibri"/>
                <a:cs typeface="Calibri"/>
              </a:rPr>
              <a:t>June 29</a:t>
            </a:r>
            <a:r>
              <a:rPr lang="en-US" b="1" u="sng" baseline="30000">
                <a:solidFill>
                  <a:schemeClr val="bg1"/>
                </a:solidFill>
                <a:latin typeface="Calibri"/>
                <a:cs typeface="Calibri"/>
              </a:rPr>
              <a:t>th</a:t>
            </a:r>
            <a:r>
              <a:rPr lang="en-US" b="1" u="sng">
                <a:solidFill>
                  <a:schemeClr val="bg1"/>
                </a:solidFill>
                <a:latin typeface="Calibri"/>
                <a:cs typeface="Calibri"/>
              </a:rPr>
              <a:t>, 2023 </a:t>
            </a:r>
            <a:r>
              <a:rPr lang="en-US">
                <a:solidFill>
                  <a:schemeClr val="bg1"/>
                </a:solidFill>
                <a:latin typeface="Calibri"/>
                <a:cs typeface="Calibri"/>
              </a:rPr>
              <a:t>through Infrastructure </a:t>
            </a:r>
            <a:r>
              <a:rPr lang="en-US" err="1">
                <a:solidFill>
                  <a:schemeClr val="bg1"/>
                </a:solidFill>
                <a:latin typeface="Calibri"/>
                <a:cs typeface="Calibri"/>
              </a:rPr>
              <a:t>eXCHANGE</a:t>
            </a:r>
            <a:endParaRPr lang="en-US">
              <a:solidFill>
                <a:schemeClr val="bg1"/>
              </a:solidFill>
              <a:latin typeface="Calibri"/>
              <a:cs typeface="Calibri"/>
            </a:endParaRPr>
          </a:p>
          <a:p>
            <a:endParaRPr lang="en-US">
              <a:solidFill>
                <a:schemeClr val="bg1"/>
              </a:solidFill>
            </a:endParaRPr>
          </a:p>
        </p:txBody>
      </p:sp>
      <p:sp>
        <p:nvSpPr>
          <p:cNvPr id="3" name="Rectangle 2">
            <a:extLst>
              <a:ext uri="{FF2B5EF4-FFF2-40B4-BE49-F238E27FC236}">
                <a16:creationId xmlns:a16="http://schemas.microsoft.com/office/drawing/2014/main" id="{CCEF8701-8DC3-5556-FD49-5854C56D1698}"/>
              </a:ext>
            </a:extLst>
          </p:cNvPr>
          <p:cNvSpPr/>
          <p:nvPr/>
        </p:nvSpPr>
        <p:spPr>
          <a:xfrm>
            <a:off x="1295400" y="4865914"/>
            <a:ext cx="163286"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12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AEC6DBB-9261-0470-AAD3-6AB3C3951826}"/>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Full Application Requirements (III.D.)</a:t>
            </a:r>
          </a:p>
        </p:txBody>
      </p:sp>
      <p:graphicFrame>
        <p:nvGraphicFramePr>
          <p:cNvPr id="8" name="Table 7">
            <a:extLst>
              <a:ext uri="{FF2B5EF4-FFF2-40B4-BE49-F238E27FC236}">
                <a16:creationId xmlns:a16="http://schemas.microsoft.com/office/drawing/2014/main" id="{176EF421-9234-9821-63B0-AE4E00123FFB}"/>
              </a:ext>
            </a:extLst>
          </p:cNvPr>
          <p:cNvGraphicFramePr>
            <a:graphicFrameLocks noGrp="1"/>
          </p:cNvGraphicFramePr>
          <p:nvPr>
            <p:extLst>
              <p:ext uri="{D42A27DB-BD31-4B8C-83A1-F6EECF244321}">
                <p14:modId xmlns:p14="http://schemas.microsoft.com/office/powerpoint/2010/main" val="501240414"/>
              </p:ext>
            </p:extLst>
          </p:nvPr>
        </p:nvGraphicFramePr>
        <p:xfrm>
          <a:off x="358631" y="959370"/>
          <a:ext cx="9220083" cy="5510962"/>
        </p:xfrm>
        <a:graphic>
          <a:graphicData uri="http://schemas.openxmlformats.org/drawingml/2006/table">
            <a:tbl>
              <a:tblPr firstRow="1" firstCol="1" bandRow="1">
                <a:tableStyleId>{00A15C55-8517-42AA-B614-E9B94910E393}</a:tableStyleId>
              </a:tblPr>
              <a:tblGrid>
                <a:gridCol w="927990">
                  <a:extLst>
                    <a:ext uri="{9D8B030D-6E8A-4147-A177-3AD203B41FA5}">
                      <a16:colId xmlns:a16="http://schemas.microsoft.com/office/drawing/2014/main" val="716033005"/>
                    </a:ext>
                  </a:extLst>
                </a:gridCol>
                <a:gridCol w="3863548">
                  <a:extLst>
                    <a:ext uri="{9D8B030D-6E8A-4147-A177-3AD203B41FA5}">
                      <a16:colId xmlns:a16="http://schemas.microsoft.com/office/drawing/2014/main" val="3964334803"/>
                    </a:ext>
                  </a:extLst>
                </a:gridCol>
                <a:gridCol w="2476570">
                  <a:extLst>
                    <a:ext uri="{9D8B030D-6E8A-4147-A177-3AD203B41FA5}">
                      <a16:colId xmlns:a16="http://schemas.microsoft.com/office/drawing/2014/main" val="3234647561"/>
                    </a:ext>
                  </a:extLst>
                </a:gridCol>
                <a:gridCol w="1951975">
                  <a:extLst>
                    <a:ext uri="{9D8B030D-6E8A-4147-A177-3AD203B41FA5}">
                      <a16:colId xmlns:a16="http://schemas.microsoft.com/office/drawing/2014/main" val="4292225005"/>
                    </a:ext>
                  </a:extLst>
                </a:gridCol>
              </a:tblGrid>
              <a:tr h="333737">
                <a:tc>
                  <a:txBody>
                    <a:bodyPr/>
                    <a:lstStyle/>
                    <a:p>
                      <a:pPr marL="0" marR="0" algn="ctr">
                        <a:spcBef>
                          <a:spcPts val="600"/>
                        </a:spcBef>
                        <a:spcAft>
                          <a:spcPts val="600"/>
                        </a:spcAft>
                      </a:pPr>
                      <a:r>
                        <a:rPr lang="en-US" sz="1400">
                          <a:effectLst/>
                          <a:latin typeface="+mn-lt"/>
                        </a:rPr>
                        <a:t>Section</a:t>
                      </a:r>
                      <a:endParaRPr lang="en-US" sz="1400">
                        <a:effectLst/>
                        <a:latin typeface="+mn-lt"/>
                        <a:ea typeface="Times New Roman" panose="02020603050405020304" pitchFamily="18" charset="0"/>
                        <a:cs typeface="Calibri" panose="020F0502020204030204" pitchFamily="34" charset="0"/>
                      </a:endParaRPr>
                    </a:p>
                  </a:txBody>
                  <a:tcPr marL="35267" marR="35267" marT="0" marB="0" anchor="ctr"/>
                </a:tc>
                <a:tc>
                  <a:txBody>
                    <a:bodyPr/>
                    <a:lstStyle/>
                    <a:p>
                      <a:pPr marL="0" marR="0" algn="ctr">
                        <a:spcBef>
                          <a:spcPts val="600"/>
                        </a:spcBef>
                        <a:spcAft>
                          <a:spcPts val="600"/>
                        </a:spcAft>
                      </a:pPr>
                      <a:r>
                        <a:rPr lang="en-US" sz="1400">
                          <a:effectLst/>
                          <a:latin typeface="+mn-lt"/>
                        </a:rPr>
                        <a:t>Component</a:t>
                      </a:r>
                      <a:endParaRPr lang="en-US" sz="1400">
                        <a:effectLst/>
                        <a:latin typeface="+mn-lt"/>
                        <a:ea typeface="Times New Roman" panose="02020603050405020304" pitchFamily="18" charset="0"/>
                        <a:cs typeface="Calibri" panose="020F0502020204030204" pitchFamily="34" charset="0"/>
                      </a:endParaRPr>
                    </a:p>
                  </a:txBody>
                  <a:tcPr marL="35267" marR="35267" marT="0" marB="0" anchor="ctr"/>
                </a:tc>
                <a:tc>
                  <a:txBody>
                    <a:bodyPr/>
                    <a:lstStyle/>
                    <a:p>
                      <a:pPr marL="0" marR="0" algn="ctr">
                        <a:spcBef>
                          <a:spcPts val="600"/>
                        </a:spcBef>
                        <a:spcAft>
                          <a:spcPts val="600"/>
                        </a:spcAft>
                      </a:pPr>
                      <a:r>
                        <a:rPr lang="en-US" sz="1400">
                          <a:effectLst/>
                          <a:latin typeface="+mn-lt"/>
                        </a:rPr>
                        <a:t>Details</a:t>
                      </a:r>
                      <a:endParaRPr lang="en-US" sz="1400">
                        <a:effectLst/>
                        <a:latin typeface="+mn-lt"/>
                        <a:ea typeface="Times New Roman" panose="02020603050405020304" pitchFamily="18" charset="0"/>
                        <a:cs typeface="Calibri" panose="020F0502020204030204" pitchFamily="34" charset="0"/>
                      </a:endParaRPr>
                    </a:p>
                  </a:txBody>
                  <a:tcPr marL="35267" marR="35267" marT="0" marB="0" anchor="ctr"/>
                </a:tc>
                <a:tc>
                  <a:txBody>
                    <a:bodyPr/>
                    <a:lstStyle/>
                    <a:p>
                      <a:pPr algn="ctr"/>
                      <a:r>
                        <a:rPr lang="en-US" sz="1400">
                          <a:effectLst/>
                          <a:latin typeface="+mn-lt"/>
                        </a:rPr>
                        <a:t>Page Limit</a:t>
                      </a:r>
                      <a:endParaRPr lang="en-US" sz="1400">
                        <a:latin typeface="+mn-lt"/>
                      </a:endParaRPr>
                    </a:p>
                  </a:txBody>
                  <a:tcPr marL="35267" marR="35267" marT="0" marB="0" anchor="ctr"/>
                </a:tc>
                <a:extLst>
                  <a:ext uri="{0D108BD9-81ED-4DB2-BD59-A6C34878D82A}">
                    <a16:rowId xmlns:a16="http://schemas.microsoft.com/office/drawing/2014/main" val="3873673915"/>
                  </a:ext>
                </a:extLst>
              </a:tr>
              <a:tr h="417169">
                <a:tc>
                  <a:txBody>
                    <a:bodyPr/>
                    <a:lstStyle/>
                    <a:p>
                      <a:pPr marL="0" marR="0">
                        <a:spcBef>
                          <a:spcPts val="0"/>
                        </a:spcBef>
                        <a:spcAft>
                          <a:spcPts val="0"/>
                        </a:spcAft>
                      </a:pPr>
                      <a:r>
                        <a:rPr lang="en-US" sz="1400" b="0">
                          <a:effectLst/>
                          <a:latin typeface="+mn-lt"/>
                        </a:rPr>
                        <a:t>i.</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rPr>
                        <a:t>Project Narrative</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 Template Available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15 pages </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779877609"/>
                  </a:ext>
                </a:extLst>
              </a:tr>
              <a:tr h="323120">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i.</a:t>
                      </a:r>
                    </a:p>
                  </a:txBody>
                  <a:tcPr marL="35267" marR="35267" marT="0" marB="0"/>
                </a:tc>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Resumes</a:t>
                      </a: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Required</a:t>
                      </a: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3 pages each </a:t>
                      </a:r>
                    </a:p>
                  </a:txBody>
                  <a:tcPr marL="35267" marR="35267" marT="0" marB="0"/>
                </a:tc>
                <a:extLst>
                  <a:ext uri="{0D108BD9-81ED-4DB2-BD59-A6C34878D82A}">
                    <a16:rowId xmlns:a16="http://schemas.microsoft.com/office/drawing/2014/main" val="1407772277"/>
                  </a:ext>
                </a:extLst>
              </a:tr>
              <a:tr h="309036">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ii.</a:t>
                      </a:r>
                    </a:p>
                  </a:txBody>
                  <a:tcPr marL="35267" marR="35267" marT="0" marB="0"/>
                </a:tc>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Letters of Commitment</a:t>
                      </a:r>
                    </a:p>
                  </a:txBody>
                  <a:tcPr marL="35267" marR="35267" marT="0" marB="0"/>
                </a:tc>
                <a:tc>
                  <a:txBody>
                    <a:bodyPr/>
                    <a:lstStyle/>
                    <a:p>
                      <a:pPr marL="0" marR="0">
                        <a:spcBef>
                          <a:spcPts val="0"/>
                        </a:spcBef>
                        <a:spcAft>
                          <a:spcPts val="0"/>
                        </a:spcAft>
                      </a:pPr>
                      <a:r>
                        <a:rPr lang="en-US" sz="1400">
                          <a:effectLst/>
                          <a:latin typeface="+mn-lt"/>
                        </a:rPr>
                        <a:t>Required</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1 page each</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2390701363"/>
                  </a:ext>
                </a:extLst>
              </a:tr>
              <a:tr h="309036">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iii.</a:t>
                      </a:r>
                    </a:p>
                  </a:txBody>
                  <a:tcPr marL="35267" marR="35267" marT="0" marB="0"/>
                </a:tc>
                <a:tc>
                  <a:txBody>
                    <a:bodyPr/>
                    <a:lstStyle/>
                    <a:p>
                      <a:pPr marL="0" marR="0">
                        <a:spcBef>
                          <a:spcPts val="0"/>
                        </a:spcBef>
                        <a:spcAft>
                          <a:spcPts val="0"/>
                        </a:spcAft>
                      </a:pPr>
                      <a:r>
                        <a:rPr lang="en-US" sz="1400" b="0">
                          <a:effectLst/>
                          <a:latin typeface="+mn-lt"/>
                        </a:rPr>
                        <a:t>990 Form</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 Use existing 990</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n/a</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591886616"/>
                  </a:ext>
                </a:extLst>
              </a:tr>
              <a:tr h="333737">
                <a:tc>
                  <a:txBody>
                    <a:bodyPr/>
                    <a:lstStyle/>
                    <a:p>
                      <a:pPr marL="0" marR="0">
                        <a:spcBef>
                          <a:spcPts val="0"/>
                        </a:spcBef>
                        <a:spcAft>
                          <a:spcPts val="0"/>
                        </a:spcAft>
                      </a:pPr>
                      <a:r>
                        <a:rPr lang="en-US" sz="1400" b="0">
                          <a:effectLst/>
                          <a:latin typeface="+mn-lt"/>
                        </a:rPr>
                        <a:t>iv.</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rPr>
                        <a:t>SF-424: Application for Federal Assistance </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 Form Available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n/a</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1376475821"/>
                  </a:ext>
                </a:extLst>
              </a:tr>
              <a:tr h="333737">
                <a:tc>
                  <a:txBody>
                    <a:bodyPr/>
                    <a:lstStyle/>
                    <a:p>
                      <a:pPr marL="0" marR="0">
                        <a:spcBef>
                          <a:spcPts val="0"/>
                        </a:spcBef>
                        <a:spcAft>
                          <a:spcPts val="0"/>
                        </a:spcAft>
                      </a:pPr>
                      <a:r>
                        <a:rPr lang="en-US" sz="1400" b="0">
                          <a:effectLst/>
                          <a:latin typeface="+mn-lt"/>
                        </a:rPr>
                        <a:t>v.</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rPr>
                        <a:t>Budget Justification Workbook (SF-424A)</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Required – Template Available</a:t>
                      </a:r>
                    </a:p>
                  </a:txBody>
                  <a:tcPr marL="35267" marR="35267" marT="0" marB="0"/>
                </a:tc>
                <a:tc>
                  <a:txBody>
                    <a:bodyPr/>
                    <a:lstStyle/>
                    <a:p>
                      <a:pPr marL="0" marR="0">
                        <a:spcBef>
                          <a:spcPts val="0"/>
                        </a:spcBef>
                        <a:spcAft>
                          <a:spcPts val="0"/>
                        </a:spcAft>
                      </a:pPr>
                      <a:r>
                        <a:rPr lang="en-US" sz="1400">
                          <a:effectLst/>
                          <a:latin typeface="+mn-lt"/>
                        </a:rPr>
                        <a:t>n/a</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3575894737"/>
                  </a:ext>
                </a:extLst>
              </a:tr>
              <a:tr h="313280">
                <a:tc>
                  <a:txBody>
                    <a:bodyPr/>
                    <a:lstStyle/>
                    <a:p>
                      <a:pPr marL="0" marR="0">
                        <a:spcBef>
                          <a:spcPts val="0"/>
                        </a:spcBef>
                        <a:spcAft>
                          <a:spcPts val="0"/>
                        </a:spcAft>
                      </a:pPr>
                      <a:r>
                        <a:rPr lang="en-US" sz="1400" b="0">
                          <a:effectLst/>
                          <a:latin typeface="+mn-lt"/>
                        </a:rPr>
                        <a:t>vi.</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rPr>
                        <a:t>Summary Slide</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 Template Available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1 slide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2623465919"/>
                  </a:ext>
                </a:extLst>
              </a:tr>
              <a:tr h="333737">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vii.</a:t>
                      </a:r>
                    </a:p>
                  </a:txBody>
                  <a:tcPr marL="35267" marR="35267" marT="0" marB="0"/>
                </a:tc>
                <a:tc>
                  <a:txBody>
                    <a:bodyPr/>
                    <a:lstStyle/>
                    <a:p>
                      <a:pPr marL="0" marR="0">
                        <a:spcBef>
                          <a:spcPts val="0"/>
                        </a:spcBef>
                        <a:spcAft>
                          <a:spcPts val="0"/>
                        </a:spcAft>
                      </a:pPr>
                      <a:r>
                        <a:rPr lang="en-US" sz="1400" b="0">
                          <a:effectLst/>
                          <a:latin typeface="+mn-lt"/>
                        </a:rPr>
                        <a:t>Community Benefits Plan</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 Template Available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5 pages</a:t>
                      </a:r>
                    </a:p>
                  </a:txBody>
                  <a:tcPr marL="35267" marR="35267" marT="0" marB="0"/>
                </a:tc>
                <a:extLst>
                  <a:ext uri="{0D108BD9-81ED-4DB2-BD59-A6C34878D82A}">
                    <a16:rowId xmlns:a16="http://schemas.microsoft.com/office/drawing/2014/main" val="1725643098"/>
                  </a:ext>
                </a:extLst>
              </a:tr>
              <a:tr h="309405">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viii.</a:t>
                      </a:r>
                    </a:p>
                  </a:txBody>
                  <a:tcPr marL="35267" marR="35267" marT="0" marB="0"/>
                </a:tc>
                <a:tc>
                  <a:txBody>
                    <a:bodyPr/>
                    <a:lstStyle/>
                    <a:p>
                      <a:pPr marL="0" marR="0">
                        <a:spcBef>
                          <a:spcPts val="0"/>
                        </a:spcBef>
                        <a:spcAft>
                          <a:spcPts val="0"/>
                        </a:spcAft>
                      </a:pPr>
                      <a:r>
                        <a:rPr lang="en-US" sz="1400" b="0">
                          <a:effectLst/>
                          <a:latin typeface="+mn-lt"/>
                        </a:rPr>
                        <a:t>Community Partnership Documentation</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Optional</a:t>
                      </a:r>
                    </a:p>
                  </a:txBody>
                  <a:tcPr marL="35267" marR="35267" marT="0" marB="0"/>
                </a:tc>
                <a:tc>
                  <a:txBody>
                    <a:bodyPr/>
                    <a:lstStyle/>
                    <a:p>
                      <a:pPr marL="0" marR="0">
                        <a:spcBef>
                          <a:spcPts val="0"/>
                        </a:spcBef>
                        <a:spcAft>
                          <a:spcPts val="0"/>
                        </a:spcAft>
                      </a:pPr>
                      <a:r>
                        <a:rPr lang="en-US" sz="1400">
                          <a:effectLst/>
                          <a:latin typeface="+mn-lt"/>
                        </a:rPr>
                        <a:t>10 pages</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445845655"/>
                  </a:ext>
                </a:extLst>
              </a:tr>
              <a:tr h="309405">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ix.</a:t>
                      </a:r>
                    </a:p>
                  </a:txBody>
                  <a:tcPr marL="35267" marR="35267" marT="0" marB="0"/>
                </a:tc>
                <a:tc>
                  <a:txBody>
                    <a:bodyPr/>
                    <a:lstStyle/>
                    <a:p>
                      <a:pPr marL="0" marR="0">
                        <a:spcBef>
                          <a:spcPts val="0"/>
                        </a:spcBef>
                        <a:spcAft>
                          <a:spcPts val="0"/>
                        </a:spcAft>
                      </a:pPr>
                      <a:r>
                        <a:rPr lang="en-US" sz="1400" b="0">
                          <a:effectLst/>
                          <a:latin typeface="+mn-lt"/>
                        </a:rPr>
                        <a:t>Budget for DOE/NSSA FFRDC (if applicable)</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if applicable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1</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4283985130"/>
                  </a:ext>
                </a:extLst>
              </a:tr>
              <a:tr h="357190">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x.</a:t>
                      </a:r>
                    </a:p>
                  </a:txBody>
                  <a:tcPr marL="35267" marR="35267" marT="0" marB="0"/>
                </a:tc>
                <a:tc>
                  <a:txBody>
                    <a:bodyPr/>
                    <a:lstStyle/>
                    <a:p>
                      <a:pPr marL="0" marR="0">
                        <a:spcBef>
                          <a:spcPts val="0"/>
                        </a:spcBef>
                        <a:spcAft>
                          <a:spcPts val="0"/>
                        </a:spcAft>
                      </a:pPr>
                      <a:r>
                        <a:rPr lang="en-US" sz="1400" b="0">
                          <a:effectLst/>
                          <a:latin typeface="+mn-lt"/>
                        </a:rPr>
                        <a:t>Authorization from cognizant Contracting Officer for FFRDC</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if applicable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n/a</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2410759175"/>
                  </a:ext>
                </a:extLst>
              </a:tr>
              <a:tr h="309036">
                <a:tc>
                  <a:txBody>
                    <a:bodyPr/>
                    <a:lstStyle/>
                    <a:p>
                      <a:pPr marL="0" marR="0">
                        <a:spcBef>
                          <a:spcPts val="0"/>
                        </a:spcBef>
                        <a:spcAft>
                          <a:spcPts val="0"/>
                        </a:spcAft>
                      </a:pPr>
                      <a:r>
                        <a:rPr lang="en-US" sz="1400" b="0">
                          <a:effectLst/>
                          <a:latin typeface="+mn-lt"/>
                        </a:rPr>
                        <a:t>xi.</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rPr>
                        <a:t>SF-LLL</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Required – Form Available</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n/a</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1966342771"/>
                  </a:ext>
                </a:extLst>
              </a:tr>
              <a:tr h="345455">
                <a:tc>
                  <a:txBody>
                    <a:bodyPr/>
                    <a:lstStyle/>
                    <a:p>
                      <a:pPr marL="0" marR="0">
                        <a:spcBef>
                          <a:spcPts val="0"/>
                        </a:spcBef>
                        <a:spcAft>
                          <a:spcPts val="0"/>
                        </a:spcAft>
                      </a:pPr>
                      <a:r>
                        <a:rPr lang="en-US" sz="1400" b="0">
                          <a:effectLst/>
                          <a:latin typeface="+mn-lt"/>
                        </a:rPr>
                        <a:t>xii.</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rPr>
                        <a:t>Foreign Entity Waiver Requests</a:t>
                      </a: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Optional</a:t>
                      </a:r>
                      <a:endParaRPr lang="en-US" sz="140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a:effectLst/>
                          <a:latin typeface="+mn-lt"/>
                        </a:rPr>
                        <a:t>n/a</a:t>
                      </a:r>
                      <a:endParaRPr lang="en-US" sz="1400">
                        <a:effectLst/>
                        <a:latin typeface="+mn-lt"/>
                        <a:ea typeface="Times New Roman" panose="02020603050405020304" pitchFamily="18" charset="0"/>
                        <a:cs typeface="Calibri" panose="020F0502020204030204" pitchFamily="34" charset="0"/>
                      </a:endParaRPr>
                    </a:p>
                  </a:txBody>
                  <a:tcPr marL="35267" marR="35267" marT="0" marB="0"/>
                </a:tc>
                <a:extLst>
                  <a:ext uri="{0D108BD9-81ED-4DB2-BD59-A6C34878D82A}">
                    <a16:rowId xmlns:a16="http://schemas.microsoft.com/office/drawing/2014/main" val="2489108786"/>
                  </a:ext>
                </a:extLst>
              </a:tr>
              <a:tr h="303749">
                <a:tc>
                  <a:txBody>
                    <a:bodyPr/>
                    <a:lstStyle/>
                    <a:p>
                      <a:pPr marL="0" marR="0">
                        <a:spcBef>
                          <a:spcPts val="0"/>
                        </a:spcBef>
                        <a:spcAft>
                          <a:spcPts val="0"/>
                        </a:spcAft>
                      </a:pPr>
                      <a:endParaRPr lang="en-US" sz="1400" b="0">
                        <a:effectLst/>
                        <a:latin typeface="+mn-lt"/>
                        <a:ea typeface="Times New Roman" panose="02020603050405020304" pitchFamily="18" charset="0"/>
                        <a:cs typeface="Calibri" panose="020F0502020204030204" pitchFamily="34" charset="0"/>
                      </a:endParaRPr>
                    </a:p>
                  </a:txBody>
                  <a:tcPr marL="35267" marR="35267" marT="0" marB="0"/>
                </a:tc>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Transparency of Foreign Connections</a:t>
                      </a: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Required</a:t>
                      </a: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n/a</a:t>
                      </a:r>
                    </a:p>
                  </a:txBody>
                  <a:tcPr marL="35267" marR="35267" marT="0" marB="0"/>
                </a:tc>
                <a:extLst>
                  <a:ext uri="{0D108BD9-81ED-4DB2-BD59-A6C34878D82A}">
                    <a16:rowId xmlns:a16="http://schemas.microsoft.com/office/drawing/2014/main" val="2222226684"/>
                  </a:ext>
                </a:extLst>
              </a:tr>
              <a:tr h="500603">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xiii.</a:t>
                      </a:r>
                    </a:p>
                  </a:txBody>
                  <a:tcPr marL="35267" marR="35267" marT="0" marB="0"/>
                </a:tc>
                <a:tc>
                  <a:txBody>
                    <a:bodyPr/>
                    <a:lstStyle/>
                    <a:p>
                      <a:pPr marL="0" marR="0">
                        <a:spcBef>
                          <a:spcPts val="0"/>
                        </a:spcBef>
                        <a:spcAft>
                          <a:spcPts val="0"/>
                        </a:spcAft>
                      </a:pPr>
                      <a:r>
                        <a:rPr lang="en-US" sz="1400" b="0">
                          <a:effectLst/>
                          <a:latin typeface="+mn-lt"/>
                          <a:ea typeface="Times New Roman" panose="02020603050405020304" pitchFamily="18" charset="0"/>
                          <a:cs typeface="Calibri" panose="020F0502020204030204" pitchFamily="34" charset="0"/>
                        </a:rPr>
                        <a:t>Potentially Duplicative Funding Notice</a:t>
                      </a: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Required</a:t>
                      </a:r>
                    </a:p>
                  </a:txBody>
                  <a:tcPr marL="35267" marR="35267" marT="0" marB="0"/>
                </a:tc>
                <a:tc>
                  <a:txBody>
                    <a:bodyPr/>
                    <a:lstStyle/>
                    <a:p>
                      <a:pPr marL="0" marR="0">
                        <a:spcBef>
                          <a:spcPts val="0"/>
                        </a:spcBef>
                        <a:spcAft>
                          <a:spcPts val="0"/>
                        </a:spcAft>
                      </a:pPr>
                      <a:r>
                        <a:rPr lang="en-US" sz="1400">
                          <a:effectLst/>
                          <a:latin typeface="+mn-lt"/>
                          <a:ea typeface="Times New Roman" panose="02020603050405020304" pitchFamily="18" charset="0"/>
                          <a:cs typeface="Calibri" panose="020F0502020204030204" pitchFamily="34" charset="0"/>
                        </a:rPr>
                        <a:t>n/a</a:t>
                      </a:r>
                    </a:p>
                  </a:txBody>
                  <a:tcPr marL="35267" marR="35267" marT="0" marB="0"/>
                </a:tc>
                <a:extLst>
                  <a:ext uri="{0D108BD9-81ED-4DB2-BD59-A6C34878D82A}">
                    <a16:rowId xmlns:a16="http://schemas.microsoft.com/office/drawing/2014/main" val="2583645458"/>
                  </a:ext>
                </a:extLst>
              </a:tr>
            </a:tbl>
          </a:graphicData>
        </a:graphic>
      </p:graphicFrame>
      <p:sp>
        <p:nvSpPr>
          <p:cNvPr id="9" name="Speech Bubble: Rectangle with Corners Rounded 8">
            <a:extLst>
              <a:ext uri="{FF2B5EF4-FFF2-40B4-BE49-F238E27FC236}">
                <a16:creationId xmlns:a16="http://schemas.microsoft.com/office/drawing/2014/main" id="{52348A18-DCA8-0544-CD98-149350430C2C}"/>
              </a:ext>
            </a:extLst>
          </p:cNvPr>
          <p:cNvSpPr/>
          <p:nvPr/>
        </p:nvSpPr>
        <p:spPr>
          <a:xfrm>
            <a:off x="9271950" y="3759123"/>
            <a:ext cx="2771704" cy="1710555"/>
          </a:xfrm>
          <a:prstGeom prst="wedgeRoundRectCallout">
            <a:avLst>
              <a:gd name="adj1" fmla="val -48090"/>
              <a:gd name="adj2" fmla="val 66047"/>
              <a:gd name="adj3" fmla="val 16667"/>
            </a:avLst>
          </a:prstGeom>
          <a:solidFill>
            <a:srgbClr val="005C8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lvl="1" algn="ctr">
              <a:spcAft>
                <a:spcPts val="1200"/>
              </a:spcAft>
            </a:pPr>
            <a:r>
              <a:rPr lang="en-US">
                <a:solidFill>
                  <a:schemeClr val="bg1"/>
                </a:solidFill>
                <a:latin typeface="Calibri"/>
                <a:cs typeface="Calibri"/>
              </a:rPr>
              <a:t>Refer to the listed FOA section for details on each component.</a:t>
            </a:r>
          </a:p>
          <a:p>
            <a:pPr marL="0" lvl="1" algn="ctr">
              <a:spcAft>
                <a:spcPts val="1200"/>
              </a:spcAft>
            </a:pPr>
            <a:r>
              <a:rPr lang="en-US" b="1" u="sng">
                <a:solidFill>
                  <a:schemeClr val="bg1"/>
                </a:solidFill>
                <a:latin typeface="Calibri"/>
                <a:cs typeface="Calibri"/>
              </a:rPr>
              <a:t> Applications are due August 3</a:t>
            </a:r>
            <a:r>
              <a:rPr lang="en-US" b="1" u="sng" baseline="30000">
                <a:solidFill>
                  <a:schemeClr val="bg1"/>
                </a:solidFill>
                <a:latin typeface="Calibri"/>
                <a:cs typeface="Calibri"/>
              </a:rPr>
              <a:t>rd</a:t>
            </a:r>
            <a:r>
              <a:rPr lang="en-US" b="1" u="sng">
                <a:solidFill>
                  <a:schemeClr val="bg1"/>
                </a:solidFill>
                <a:latin typeface="Calibri"/>
                <a:cs typeface="Calibri"/>
              </a:rPr>
              <a:t>, 2023</a:t>
            </a:r>
            <a:endParaRPr lang="en-US">
              <a:solidFill>
                <a:schemeClr val="bg1"/>
              </a:solidFill>
            </a:endParaRPr>
          </a:p>
        </p:txBody>
      </p:sp>
      <p:sp>
        <p:nvSpPr>
          <p:cNvPr id="3" name="Speech Bubble: Rectangle with Corners Rounded 2">
            <a:extLst>
              <a:ext uri="{FF2B5EF4-FFF2-40B4-BE49-F238E27FC236}">
                <a16:creationId xmlns:a16="http://schemas.microsoft.com/office/drawing/2014/main" id="{6FD44DEE-9161-BB80-1C4F-076ABA702F5D}"/>
              </a:ext>
            </a:extLst>
          </p:cNvPr>
          <p:cNvSpPr/>
          <p:nvPr/>
        </p:nvSpPr>
        <p:spPr>
          <a:xfrm>
            <a:off x="9235840" y="1503969"/>
            <a:ext cx="2771704" cy="1710555"/>
          </a:xfrm>
          <a:prstGeom prst="wedgeRoundRectCallout">
            <a:avLst>
              <a:gd name="adj1" fmla="val -42336"/>
              <a:gd name="adj2" fmla="val 65426"/>
              <a:gd name="adj3" fmla="val 16667"/>
            </a:avLst>
          </a:prstGeom>
          <a:solidFill>
            <a:srgbClr val="017D60"/>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lvl="1" algn="ctr">
              <a:spcBef>
                <a:spcPts val="0"/>
              </a:spcBef>
              <a:spcAft>
                <a:spcPts val="1200"/>
              </a:spcAft>
            </a:pPr>
            <a:r>
              <a:rPr lang="en-US">
                <a:solidFill>
                  <a:schemeClr val="bg1"/>
                </a:solidFill>
                <a:latin typeface="Calibri" panose="020F0502020204030204" pitchFamily="34" charset="0"/>
                <a:cs typeface="Calibri" panose="020F0502020204030204" pitchFamily="34" charset="0"/>
              </a:rPr>
              <a:t>Where available, templates and forms can be found on the FOA posting on Infrastructure </a:t>
            </a:r>
            <a:r>
              <a:rPr lang="en-US" err="1">
                <a:solidFill>
                  <a:schemeClr val="bg1"/>
                </a:solidFill>
                <a:latin typeface="Calibri" panose="020F0502020204030204" pitchFamily="34" charset="0"/>
                <a:cs typeface="Calibri" panose="020F0502020204030204" pitchFamily="34" charset="0"/>
              </a:rPr>
              <a:t>eXCHANGE</a:t>
            </a:r>
            <a:r>
              <a:rPr lang="en-US">
                <a:solidFill>
                  <a:schemeClr val="bg1"/>
                </a:solidFill>
                <a:latin typeface="Calibri" panose="020F0502020204030204" pitchFamily="34" charset="0"/>
                <a:cs typeface="Calibri" panose="020F0502020204030204" pitchFamily="34" charset="0"/>
              </a:rPr>
              <a:t>.</a:t>
            </a:r>
            <a:endParaRPr lang="en-US">
              <a:solidFill>
                <a:schemeClr val="bg1"/>
              </a:solidFill>
            </a:endParaRPr>
          </a:p>
        </p:txBody>
      </p:sp>
    </p:spTree>
    <p:extLst>
      <p:ext uri="{BB962C8B-B14F-4D97-AF65-F5344CB8AC3E}">
        <p14:creationId xmlns:p14="http://schemas.microsoft.com/office/powerpoint/2010/main" val="205027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AEC6DBB-9261-0470-AAD3-6AB3C3951826}"/>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Full Application – Project Narrative (</a:t>
            </a:r>
            <a:r>
              <a:rPr lang="en-US" sz="3200" err="1">
                <a:solidFill>
                  <a:srgbClr val="2460AD"/>
                </a:solidFill>
                <a:latin typeface="Avenir LT Std 45 Book"/>
              </a:rPr>
              <a:t>III.D.i</a:t>
            </a:r>
            <a:r>
              <a:rPr lang="en-US" sz="3200">
                <a:solidFill>
                  <a:srgbClr val="2460AD"/>
                </a:solidFill>
                <a:latin typeface="Avenir LT Std 45 Book"/>
              </a:rPr>
              <a:t>.)</a:t>
            </a:r>
          </a:p>
        </p:txBody>
      </p:sp>
      <p:sp>
        <p:nvSpPr>
          <p:cNvPr id="4" name="TextBox 3">
            <a:extLst>
              <a:ext uri="{FF2B5EF4-FFF2-40B4-BE49-F238E27FC236}">
                <a16:creationId xmlns:a16="http://schemas.microsoft.com/office/drawing/2014/main" id="{FAB66664-245D-5020-C893-F7FAC39230CD}"/>
              </a:ext>
            </a:extLst>
          </p:cNvPr>
          <p:cNvSpPr txBox="1"/>
          <p:nvPr/>
        </p:nvSpPr>
        <p:spPr>
          <a:xfrm>
            <a:off x="-387320" y="1022761"/>
            <a:ext cx="11891747" cy="1200329"/>
          </a:xfrm>
          <a:prstGeom prst="rect">
            <a:avLst/>
          </a:prstGeom>
          <a:noFill/>
        </p:spPr>
        <p:txBody>
          <a:bodyPr wrap="square" lIns="91440" tIns="45720" rIns="91440" bIns="45720" anchor="t">
            <a:spAutoFit/>
          </a:bodyPr>
          <a:lstStyle/>
          <a:p>
            <a:pPr marL="914400"/>
            <a:r>
              <a:rPr lang="en-US">
                <a:effectLst/>
                <a:latin typeface="Calibri"/>
                <a:ea typeface="Times New Roman" panose="02020603050405020304" pitchFamily="18" charset="0"/>
                <a:cs typeface="Times New Roman"/>
              </a:rPr>
              <a:t>Applicants are encouraged to use the “Project Narrative Template” provided on Infrastructure </a:t>
            </a:r>
            <a:r>
              <a:rPr lang="en-US" err="1">
                <a:effectLst/>
                <a:latin typeface="Calibri"/>
                <a:ea typeface="Times New Roman" panose="02020603050405020304" pitchFamily="18" charset="0"/>
                <a:cs typeface="Times New Roman"/>
              </a:rPr>
              <a:t>eXCHANGE</a:t>
            </a:r>
            <a:r>
              <a:rPr lang="en-US">
                <a:effectLst/>
                <a:latin typeface="Calibri"/>
                <a:ea typeface="Times New Roman" panose="02020603050405020304" pitchFamily="18" charset="0"/>
                <a:cs typeface="Times New Roman"/>
              </a:rPr>
              <a:t>. If applicants choose not to use the template, the content requirements as specified in the “Project Narrative Template” are still required. </a:t>
            </a:r>
            <a:r>
              <a:rPr lang="en-US">
                <a:effectLst/>
                <a:latin typeface="Calibri"/>
                <a:ea typeface="Times New Roman" panose="02020603050405020304" pitchFamily="18" charset="0"/>
                <a:cs typeface="Calibri"/>
              </a:rPr>
              <a:t>The Project Narrative is </a:t>
            </a:r>
            <a:r>
              <a:rPr lang="en-US">
                <a:latin typeface="Calibri"/>
                <a:ea typeface="Times New Roman" panose="02020603050405020304" pitchFamily="18" charset="0"/>
                <a:cs typeface="Calibri"/>
              </a:rPr>
              <a:t>submitted as part of the </a:t>
            </a:r>
            <a:r>
              <a:rPr lang="en-US">
                <a:effectLst/>
                <a:latin typeface="Calibri"/>
                <a:ea typeface="Times New Roman" panose="02020603050405020304" pitchFamily="18" charset="0"/>
                <a:cs typeface="Calibri"/>
              </a:rPr>
              <a:t>Full Application and may not be more than [fifteen] </a:t>
            </a:r>
            <a:r>
              <a:rPr lang="en-US" u="sng">
                <a:effectLst/>
                <a:latin typeface="Calibri"/>
                <a:ea typeface="Times New Roman" panose="02020603050405020304" pitchFamily="18" charset="0"/>
                <a:cs typeface="Calibri"/>
              </a:rPr>
              <a:t>15 pages</a:t>
            </a:r>
            <a:r>
              <a:rPr lang="en-US">
                <a:effectLst/>
                <a:latin typeface="Calibri"/>
                <a:ea typeface="Times New Roman" panose="02020603050405020304" pitchFamily="18" charset="0"/>
                <a:cs typeface="Calibri"/>
              </a:rPr>
              <a:t>, including the cover page and all citations, charts, graphs, maps, photos, </a:t>
            </a:r>
            <a:r>
              <a:rPr lang="en-US">
                <a:latin typeface="Calibri"/>
                <a:ea typeface="Times New Roman" panose="02020603050405020304" pitchFamily="18" charset="0"/>
                <a:cs typeface="Calibri"/>
              </a:rPr>
              <a:t>and </a:t>
            </a:r>
            <a:r>
              <a:rPr lang="en-US">
                <a:effectLst/>
                <a:latin typeface="Calibri"/>
                <a:ea typeface="Times New Roman" panose="02020603050405020304" pitchFamily="18" charset="0"/>
                <a:cs typeface="Calibri"/>
              </a:rPr>
              <a:t>other graphics.</a:t>
            </a:r>
          </a:p>
        </p:txBody>
      </p:sp>
      <p:pic>
        <p:nvPicPr>
          <p:cNvPr id="10" name="Picture 9">
            <a:extLst>
              <a:ext uri="{FF2B5EF4-FFF2-40B4-BE49-F238E27FC236}">
                <a16:creationId xmlns:a16="http://schemas.microsoft.com/office/drawing/2014/main" id="{4F3D408F-CB6D-7507-053D-E621C836077E}"/>
              </a:ext>
            </a:extLst>
          </p:cNvPr>
          <p:cNvPicPr>
            <a:picLocks noChangeAspect="1"/>
          </p:cNvPicPr>
          <p:nvPr/>
        </p:nvPicPr>
        <p:blipFill>
          <a:blip r:embed="rId4"/>
          <a:stretch>
            <a:fillRect/>
          </a:stretch>
        </p:blipFill>
        <p:spPr>
          <a:xfrm>
            <a:off x="1000384" y="2493709"/>
            <a:ext cx="2986527" cy="384600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EFDC3A3-FBCC-FCDD-9165-96220D944EEC}"/>
              </a:ext>
            </a:extLst>
          </p:cNvPr>
          <p:cNvPicPr>
            <a:picLocks noChangeAspect="1"/>
          </p:cNvPicPr>
          <p:nvPr/>
        </p:nvPicPr>
        <p:blipFill>
          <a:blip r:embed="rId5"/>
          <a:stretch>
            <a:fillRect/>
          </a:stretch>
        </p:blipFill>
        <p:spPr>
          <a:xfrm>
            <a:off x="4735365" y="2471151"/>
            <a:ext cx="3028648" cy="3891277"/>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3285DA22-9BCA-E2BD-2D29-26DAD116A0E2}"/>
              </a:ext>
            </a:extLst>
          </p:cNvPr>
          <p:cNvPicPr>
            <a:picLocks noChangeAspect="1"/>
          </p:cNvPicPr>
          <p:nvPr/>
        </p:nvPicPr>
        <p:blipFill>
          <a:blip r:embed="rId6"/>
          <a:stretch>
            <a:fillRect/>
          </a:stretch>
        </p:blipFill>
        <p:spPr>
          <a:xfrm>
            <a:off x="8306887" y="2435383"/>
            <a:ext cx="3092467" cy="3927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127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graphicFrame>
        <p:nvGraphicFramePr>
          <p:cNvPr id="7" name="Diagram 6">
            <a:extLst>
              <a:ext uri="{FF2B5EF4-FFF2-40B4-BE49-F238E27FC236}">
                <a16:creationId xmlns:a16="http://schemas.microsoft.com/office/drawing/2014/main" id="{F362F1F4-6356-8659-CFDE-C6E4B61D13CD}"/>
              </a:ext>
            </a:extLst>
          </p:cNvPr>
          <p:cNvGraphicFramePr/>
          <p:nvPr>
            <p:extLst>
              <p:ext uri="{D42A27DB-BD31-4B8C-83A1-F6EECF244321}">
                <p14:modId xmlns:p14="http://schemas.microsoft.com/office/powerpoint/2010/main" val="261553738"/>
              </p:ext>
            </p:extLst>
          </p:nvPr>
        </p:nvGraphicFramePr>
        <p:xfrm>
          <a:off x="651260" y="1199213"/>
          <a:ext cx="11026078" cy="50366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1">
            <a:extLst>
              <a:ext uri="{FF2B5EF4-FFF2-40B4-BE49-F238E27FC236}">
                <a16:creationId xmlns:a16="http://schemas.microsoft.com/office/drawing/2014/main" id="{FD037406-16F5-0FC0-DAD2-CFFF665F83E1}"/>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Full Application - Project Narrative (</a:t>
            </a:r>
            <a:r>
              <a:rPr lang="en-US" sz="3200" err="1">
                <a:solidFill>
                  <a:srgbClr val="2460AD"/>
                </a:solidFill>
                <a:latin typeface="Avenir LT Std 45 Book"/>
              </a:rPr>
              <a:t>III.D.i</a:t>
            </a:r>
            <a:r>
              <a:rPr lang="en-US" sz="3200">
                <a:solidFill>
                  <a:srgbClr val="2460AD"/>
                </a:solidFill>
                <a:latin typeface="Avenir LT Std 45 Book"/>
              </a:rPr>
              <a:t>.)</a:t>
            </a:r>
          </a:p>
        </p:txBody>
      </p:sp>
    </p:spTree>
    <p:extLst>
      <p:ext uri="{BB962C8B-B14F-4D97-AF65-F5344CB8AC3E}">
        <p14:creationId xmlns:p14="http://schemas.microsoft.com/office/powerpoint/2010/main" val="4110737703"/>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AEC6DBB-9261-0470-AAD3-6AB3C3951826}"/>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Full Application – Community Benefits Plan (</a:t>
            </a:r>
            <a:r>
              <a:rPr lang="en-US" sz="3200" err="1">
                <a:solidFill>
                  <a:srgbClr val="2460AD"/>
                </a:solidFill>
                <a:latin typeface="Avenir LT Std 45 Book"/>
              </a:rPr>
              <a:t>III.D.vii</a:t>
            </a:r>
            <a:r>
              <a:rPr lang="en-US" sz="3200">
                <a:solidFill>
                  <a:srgbClr val="2460AD"/>
                </a:solidFill>
                <a:latin typeface="Avenir LT Std 45 Book"/>
              </a:rPr>
              <a:t>.)</a:t>
            </a:r>
          </a:p>
        </p:txBody>
      </p:sp>
      <p:sp>
        <p:nvSpPr>
          <p:cNvPr id="3" name="TextBox 2">
            <a:extLst>
              <a:ext uri="{FF2B5EF4-FFF2-40B4-BE49-F238E27FC236}">
                <a16:creationId xmlns:a16="http://schemas.microsoft.com/office/drawing/2014/main" id="{05368DF4-B728-5B3C-842E-A68DB3330D4D}"/>
              </a:ext>
            </a:extLst>
          </p:cNvPr>
          <p:cNvSpPr txBox="1"/>
          <p:nvPr/>
        </p:nvSpPr>
        <p:spPr>
          <a:xfrm>
            <a:off x="-314500" y="929643"/>
            <a:ext cx="11633054" cy="2523768"/>
          </a:xfrm>
          <a:prstGeom prst="rect">
            <a:avLst/>
          </a:prstGeom>
          <a:noFill/>
        </p:spPr>
        <p:txBody>
          <a:bodyPr wrap="square" lIns="91440" tIns="45720" rIns="91440" bIns="45720" anchor="t">
            <a:spAutoFit/>
          </a:bodyPr>
          <a:lstStyle/>
          <a:p>
            <a:pPr marL="914400"/>
            <a:r>
              <a:rPr lang="en-US" sz="2000">
                <a:latin typeface="Calibri"/>
                <a:cs typeface="Times New Roman"/>
              </a:rPr>
              <a:t>To foster equitable implementation of the Bipartisan Infrastructure Law (BIL), DOE requests that Community Benefits Plans accompany all agency funding opportunity announcements (FOAs).</a:t>
            </a:r>
          </a:p>
          <a:p>
            <a:pPr marL="914400"/>
            <a:endParaRPr lang="en-US" sz="2000">
              <a:latin typeface="Calibri"/>
              <a:cs typeface="Times New Roman"/>
            </a:endParaRPr>
          </a:p>
          <a:p>
            <a:pPr marL="914400"/>
            <a:r>
              <a:rPr lang="en-US" sz="2000">
                <a:latin typeface="Calibri" panose="020F0502020204030204" pitchFamily="34" charset="0"/>
                <a:cs typeface="Calibri" panose="020F0502020204030204" pitchFamily="34" charset="0"/>
              </a:rPr>
              <a:t>The Community Benefits Plan must not exceed [five] 5 pages. Applicants must address the categories below. Applicants may use  the Community Benefits Plan template located on Infrastructure </a:t>
            </a:r>
            <a:r>
              <a:rPr lang="en-US" sz="2000" err="1">
                <a:latin typeface="Calibri" panose="020F0502020204030204" pitchFamily="34" charset="0"/>
                <a:cs typeface="Calibri" panose="020F0502020204030204" pitchFamily="34" charset="0"/>
              </a:rPr>
              <a:t>eXCHANGE</a:t>
            </a:r>
            <a:r>
              <a:rPr lang="en-US" sz="2000">
                <a:latin typeface="Calibri" panose="020F0502020204030204" pitchFamily="34" charset="0"/>
                <a:cs typeface="Calibri" panose="020F0502020204030204" pitchFamily="34" charset="0"/>
              </a:rPr>
              <a:t>. </a:t>
            </a:r>
            <a:r>
              <a:rPr lang="en-US" sz="2000">
                <a:effectLst/>
                <a:latin typeface="Calibri"/>
                <a:ea typeface="Times New Roman" panose="02020603050405020304" pitchFamily="18" charset="0"/>
                <a:cs typeface="Times New Roman"/>
              </a:rPr>
              <a:t>. If applicants choose not to use the template, the content requirements as specified in the “Community Benefits Plan Template” are still required. </a:t>
            </a:r>
            <a:endParaRPr lang="en-US">
              <a:latin typeface="Calibri"/>
              <a:ea typeface="Times New Roman" panose="02020603050405020304" pitchFamily="18" charset="0"/>
              <a:cs typeface="Times New Roman"/>
            </a:endParaRPr>
          </a:p>
          <a:p>
            <a:pPr marL="914400"/>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069389-B1E2-BBFC-51D6-439A1EB9F748}"/>
              </a:ext>
            </a:extLst>
          </p:cNvPr>
          <p:cNvSpPr txBox="1"/>
          <p:nvPr/>
        </p:nvSpPr>
        <p:spPr>
          <a:xfrm>
            <a:off x="-594410" y="3143508"/>
            <a:ext cx="5738229" cy="2523768"/>
          </a:xfrm>
          <a:prstGeom prst="rect">
            <a:avLst/>
          </a:prstGeom>
          <a:noFill/>
        </p:spPr>
        <p:txBody>
          <a:bodyPr wrap="square">
            <a:spAutoFit/>
          </a:bodyPr>
          <a:lstStyle/>
          <a:p>
            <a:pPr marL="1371600" lvl="1"/>
            <a:endParaRPr lang="en-US" sz="2000">
              <a:latin typeface="-apple-system"/>
            </a:endParaRPr>
          </a:p>
          <a:p>
            <a:pPr marL="1714500" lvl="1" indent="-342900">
              <a:buFont typeface="+mj-lt"/>
              <a:buAutoNum type="arabicPeriod"/>
            </a:pPr>
            <a:r>
              <a:rPr lang="en-US" sz="2000">
                <a:latin typeface="Calibri" panose="020F0502020204030204" pitchFamily="34" charset="0"/>
                <a:cs typeface="Calibri" panose="020F0502020204030204" pitchFamily="34" charset="0"/>
              </a:rPr>
              <a:t>Community and Labor Engagement</a:t>
            </a:r>
            <a:endParaRPr lang="en-US" sz="2000" b="0" i="0">
              <a:effectLst/>
              <a:latin typeface="Calibri" panose="020F0502020204030204" pitchFamily="34" charset="0"/>
              <a:cs typeface="Calibri" panose="020F0502020204030204" pitchFamily="34" charset="0"/>
            </a:endParaRPr>
          </a:p>
          <a:p>
            <a:pPr marL="1714500" lvl="1" indent="-342900">
              <a:buFont typeface="+mj-lt"/>
              <a:buAutoNum type="arabicPeriod"/>
            </a:pPr>
            <a:r>
              <a:rPr lang="en-US" sz="2000" b="0" i="0">
                <a:effectLst/>
                <a:latin typeface="Calibri" panose="020F0502020204030204" pitchFamily="34" charset="0"/>
                <a:cs typeface="Calibri" panose="020F0502020204030204" pitchFamily="34" charset="0"/>
              </a:rPr>
              <a:t>Investing in Job Quality and Workforce;</a:t>
            </a:r>
          </a:p>
          <a:p>
            <a:pPr marL="1714500" lvl="1" indent="-342900">
              <a:buFont typeface="+mj-lt"/>
              <a:buAutoNum type="arabicPeriod"/>
            </a:pPr>
            <a:r>
              <a:rPr lang="en-US" sz="2000">
                <a:latin typeface="Calibri" panose="020F0502020204030204" pitchFamily="34" charset="0"/>
                <a:cs typeface="Calibri" panose="020F0502020204030204" pitchFamily="34" charset="0"/>
              </a:rPr>
              <a:t>D</a:t>
            </a:r>
            <a:r>
              <a:rPr lang="en-US" sz="2000" b="0" i="0">
                <a:effectLst/>
                <a:latin typeface="Calibri" panose="020F0502020204030204" pitchFamily="34" charset="0"/>
                <a:cs typeface="Calibri" panose="020F0502020204030204" pitchFamily="34" charset="0"/>
              </a:rPr>
              <a:t>iversity, equity, inclusion, and accessibility (DEIA); and </a:t>
            </a:r>
          </a:p>
          <a:p>
            <a:pPr marL="1714500" lvl="1" indent="-342900">
              <a:buFont typeface="+mj-lt"/>
              <a:buAutoNum type="arabicPeriod"/>
            </a:pPr>
            <a:r>
              <a:rPr lang="en-US" sz="2000" b="0" i="0">
                <a:effectLst/>
                <a:latin typeface="Calibri" panose="020F0502020204030204" pitchFamily="34" charset="0"/>
                <a:cs typeface="Calibri" panose="020F0502020204030204" pitchFamily="34" charset="0"/>
              </a:rPr>
              <a:t>Justice 40 Initiative. </a:t>
            </a:r>
          </a:p>
          <a:p>
            <a:pPr marL="1657350" lvl="1" indent="-285750">
              <a:buFont typeface="Arial" panose="020B0604020202020204" pitchFamily="34" charset="0"/>
              <a:buChar char="•"/>
            </a:pPr>
            <a:endParaRPr lang="en-US">
              <a:latin typeface="Calibri"/>
              <a:cs typeface="Times New Roman"/>
            </a:endParaRPr>
          </a:p>
        </p:txBody>
      </p:sp>
      <p:pic>
        <p:nvPicPr>
          <p:cNvPr id="14" name="Picture 13">
            <a:extLst>
              <a:ext uri="{FF2B5EF4-FFF2-40B4-BE49-F238E27FC236}">
                <a16:creationId xmlns:a16="http://schemas.microsoft.com/office/drawing/2014/main" id="{8C663699-9A42-299B-11FF-07D3D30B6BD8}"/>
              </a:ext>
            </a:extLst>
          </p:cNvPr>
          <p:cNvPicPr>
            <a:picLocks noChangeAspect="1"/>
          </p:cNvPicPr>
          <p:nvPr/>
        </p:nvPicPr>
        <p:blipFill>
          <a:blip r:embed="rId5"/>
          <a:stretch>
            <a:fillRect/>
          </a:stretch>
        </p:blipFill>
        <p:spPr>
          <a:xfrm>
            <a:off x="5760844" y="3250069"/>
            <a:ext cx="2377195" cy="313169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8A86445A-A9EB-9236-D339-8EE8A08AF6E0}"/>
              </a:ext>
            </a:extLst>
          </p:cNvPr>
          <p:cNvPicPr>
            <a:picLocks noChangeAspect="1"/>
          </p:cNvPicPr>
          <p:nvPr/>
        </p:nvPicPr>
        <p:blipFill>
          <a:blip r:embed="rId6"/>
          <a:stretch>
            <a:fillRect/>
          </a:stretch>
        </p:blipFill>
        <p:spPr>
          <a:xfrm>
            <a:off x="8639547" y="3242897"/>
            <a:ext cx="2377195" cy="31316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467542"/>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AEC6DBB-9261-0470-AAD3-6AB3C3951826}"/>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Full Application – Budget Workbook SF-424A</a:t>
            </a:r>
          </a:p>
        </p:txBody>
      </p:sp>
      <p:pic>
        <p:nvPicPr>
          <p:cNvPr id="3" name="Picture 2">
            <a:extLst>
              <a:ext uri="{FF2B5EF4-FFF2-40B4-BE49-F238E27FC236}">
                <a16:creationId xmlns:a16="http://schemas.microsoft.com/office/drawing/2014/main" id="{9FC74A0F-4BFC-014A-F45A-1B6834362B9E}"/>
              </a:ext>
            </a:extLst>
          </p:cNvPr>
          <p:cNvPicPr>
            <a:picLocks noChangeAspect="1"/>
          </p:cNvPicPr>
          <p:nvPr/>
        </p:nvPicPr>
        <p:blipFill rotWithShape="1">
          <a:blip r:embed="rId4"/>
          <a:srcRect l="437" t="1208" b="1"/>
          <a:stretch/>
        </p:blipFill>
        <p:spPr>
          <a:xfrm>
            <a:off x="1340528" y="995264"/>
            <a:ext cx="9552835" cy="53257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5564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5AEC6DBB-9261-0470-AAD3-6AB3C3951826}"/>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Reply to Reviewer Comments (III.E.) </a:t>
            </a:r>
          </a:p>
        </p:txBody>
      </p:sp>
      <p:sp>
        <p:nvSpPr>
          <p:cNvPr id="3" name="TextBox 2">
            <a:extLst>
              <a:ext uri="{FF2B5EF4-FFF2-40B4-BE49-F238E27FC236}">
                <a16:creationId xmlns:a16="http://schemas.microsoft.com/office/drawing/2014/main" id="{5634808B-0CBA-2A90-573C-BEE17583354C}"/>
              </a:ext>
            </a:extLst>
          </p:cNvPr>
          <p:cNvSpPr txBox="1"/>
          <p:nvPr/>
        </p:nvSpPr>
        <p:spPr>
          <a:xfrm>
            <a:off x="-316446" y="718073"/>
            <a:ext cx="12152608" cy="7017306"/>
          </a:xfrm>
          <a:prstGeom prst="rect">
            <a:avLst/>
          </a:prstGeom>
          <a:noFill/>
        </p:spPr>
        <p:txBody>
          <a:bodyPr wrap="square" lIns="91440" tIns="45720" rIns="91440" bIns="45720" anchor="t">
            <a:spAutoFit/>
          </a:bodyPr>
          <a:lstStyle/>
          <a:p>
            <a:pPr marL="914400" marR="0">
              <a:spcBef>
                <a:spcPts val="0"/>
              </a:spcBef>
              <a:spcAft>
                <a:spcPts val="0"/>
              </a:spcAft>
            </a:pPr>
            <a:endParaRPr lang="en-US">
              <a:latin typeface="Calibri" panose="020F0502020204030204" pitchFamily="34" charset="0"/>
              <a:cs typeface="Calibri" panose="020F0502020204030204" pitchFamily="34" charset="0"/>
            </a:endParaRPr>
          </a:p>
          <a:p>
            <a:pPr marL="914400"/>
            <a:r>
              <a:rPr lang="en-US">
                <a:latin typeface="Calibri"/>
                <a:cs typeface="Calibri"/>
              </a:rPr>
              <a:t>DOE will provide applicants with reviewer comments following the evaluation of all eligible Full Applications. </a:t>
            </a:r>
            <a:r>
              <a:rPr lang="en-US" b="1">
                <a:latin typeface="Calibri"/>
                <a:cs typeface="Calibri"/>
              </a:rPr>
              <a:t>Applicants have a brief opportunity to prepare a short Reply to Reviewer Comments (Reply). The Reply must not exceed [three] 3 pages. </a:t>
            </a:r>
            <a:r>
              <a:rPr lang="en-US">
                <a:latin typeface="Calibri"/>
                <a:cs typeface="Calibri"/>
              </a:rPr>
              <a:t>If a Reply is more than [three] 3 pages in length, SCEP will review only the first three (3) pages and disregard any additional pages. Applicants may use the Reply to respond to one or more comments or to supplement their Full Application. The Reply may include text, graphs, charts, or data. DOE will post the reviewer comments in Infrastructure </a:t>
            </a:r>
            <a:r>
              <a:rPr lang="en-US" err="1">
                <a:latin typeface="Calibri"/>
                <a:cs typeface="Calibri"/>
              </a:rPr>
              <a:t>eXCHANGE</a:t>
            </a:r>
            <a:r>
              <a:rPr lang="en-US">
                <a:latin typeface="Calibri"/>
                <a:cs typeface="Calibri"/>
              </a:rPr>
              <a:t>. </a:t>
            </a:r>
            <a:r>
              <a:rPr lang="en-US" b="1">
                <a:latin typeface="Calibri"/>
                <a:cs typeface="Calibri"/>
              </a:rPr>
              <a:t>APPLICANTS ARE NOT REQUIRED TO SUBMIT A REPLY.</a:t>
            </a:r>
          </a:p>
          <a:p>
            <a:pPr marL="914400" marR="0">
              <a:spcBef>
                <a:spcPts val="0"/>
              </a:spcBef>
              <a:spcAft>
                <a:spcPts val="0"/>
              </a:spcAft>
            </a:pPr>
            <a:endParaRPr lang="en-US">
              <a:latin typeface="Calibri" panose="020F0502020204030204" pitchFamily="34" charset="0"/>
              <a:cs typeface="Calibri" panose="020F0502020204030204" pitchFamily="34" charset="0"/>
            </a:endParaRPr>
          </a:p>
          <a:p>
            <a:pPr marL="914400"/>
            <a:r>
              <a:rPr lang="en-US" b="1">
                <a:latin typeface="Calibri"/>
                <a:cs typeface="Calibri"/>
              </a:rPr>
              <a:t>The expected Submission Deadline for Replies to Reviewer Comments: 8.31.2023 5:00pm ET</a:t>
            </a:r>
          </a:p>
          <a:p>
            <a:pPr marL="914400"/>
            <a:r>
              <a:rPr lang="en-US">
                <a:latin typeface="Calibri"/>
                <a:cs typeface="Calibri"/>
              </a:rPr>
              <a:t>However, it is the applicant’s responsibility to monitor Infrastructure </a:t>
            </a:r>
            <a:r>
              <a:rPr lang="en-US" err="1">
                <a:latin typeface="Calibri"/>
                <a:cs typeface="Calibri"/>
              </a:rPr>
              <a:t>eXCHANGE</a:t>
            </a:r>
            <a:r>
              <a:rPr lang="en-US">
                <a:latin typeface="Calibri"/>
                <a:cs typeface="Calibri"/>
              </a:rPr>
              <a:t> in the event that the expected date changes. The deadline will not be extended for applicants who are unable to submit their Reply due to failure to check Infrastructure </a:t>
            </a:r>
            <a:r>
              <a:rPr lang="en-US" err="1">
                <a:latin typeface="Calibri"/>
                <a:cs typeface="Calibri"/>
              </a:rPr>
              <a:t>eXCHANGE</a:t>
            </a:r>
            <a:r>
              <a:rPr lang="en-US">
                <a:latin typeface="Calibri"/>
                <a:cs typeface="Calibri"/>
              </a:rPr>
              <a:t> or relying on the expected date alone. </a:t>
            </a:r>
          </a:p>
          <a:p>
            <a:pPr marL="914400"/>
            <a:endParaRPr lang="en-US">
              <a:latin typeface="Calibri" panose="020F0502020204030204" pitchFamily="34" charset="0"/>
              <a:cs typeface="Calibri" panose="020F0502020204030204" pitchFamily="34" charset="0"/>
            </a:endParaRPr>
          </a:p>
          <a:p>
            <a:pPr marL="914400"/>
            <a:endParaRPr lang="en-US"/>
          </a:p>
          <a:p>
            <a:pPr marL="914400"/>
            <a:endParaRPr lang="en-US"/>
          </a:p>
          <a:p>
            <a:pPr marL="914400"/>
            <a:endParaRPr lang="en-US"/>
          </a:p>
          <a:p>
            <a:pPr marL="914400"/>
            <a:endParaRPr lang="en-US"/>
          </a:p>
          <a:p>
            <a:pPr marL="914400"/>
            <a:endParaRPr lang="en-US"/>
          </a:p>
          <a:p>
            <a:pPr marL="914400"/>
            <a:endParaRPr lang="en-US"/>
          </a:p>
          <a:p>
            <a:pPr marL="914400"/>
            <a:endParaRPr lang="en-US"/>
          </a:p>
          <a:p>
            <a:pPr marL="914400"/>
            <a:endParaRPr lang="en-US"/>
          </a:p>
          <a:p>
            <a:pPr marL="914400"/>
            <a:endParaRPr lang="en-US">
              <a:latin typeface="Calibri" panose="020F0502020204030204" pitchFamily="34" charset="0"/>
              <a:cs typeface="Times New Roman" panose="02020603050405020304" pitchFamily="18" charset="0"/>
            </a:endParaRPr>
          </a:p>
          <a:p>
            <a:pPr marL="914400"/>
            <a:endParaRPr lang="en-US">
              <a:latin typeface="Calibri"/>
              <a:cs typeface="Times New Roman"/>
            </a:endParaRPr>
          </a:p>
          <a:p>
            <a:pPr marL="914400"/>
            <a:endParaRPr lang="en-US">
              <a:latin typeface="Calibri" panose="020F0502020204030204" pitchFamily="34" charset="0"/>
              <a:cs typeface="Times New Roman" panose="02020603050405020304" pitchFamily="18" charset="0"/>
            </a:endParaRPr>
          </a:p>
          <a:p>
            <a:pPr marL="914400"/>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descr="A picture containing text, screenshot, aqua, design&#10;&#10;Description automatically generated">
            <a:extLst>
              <a:ext uri="{FF2B5EF4-FFF2-40B4-BE49-F238E27FC236}">
                <a16:creationId xmlns:a16="http://schemas.microsoft.com/office/drawing/2014/main" id="{C36809F0-AB98-4EAE-B733-524E78BB0706}"/>
              </a:ext>
            </a:extLst>
          </p:cNvPr>
          <p:cNvPicPr>
            <a:picLocks noChangeAspect="1"/>
          </p:cNvPicPr>
          <p:nvPr/>
        </p:nvPicPr>
        <p:blipFill rotWithShape="1">
          <a:blip r:embed="rId5">
            <a:extLst>
              <a:ext uri="{28A0092B-C50C-407E-A947-70E740481C1C}">
                <a14:useLocalDpi xmlns:a14="http://schemas.microsoft.com/office/drawing/2010/main" val="0"/>
              </a:ext>
            </a:extLst>
          </a:blip>
          <a:srcRect l="-125" t="71043" r="-1" b="4669"/>
          <a:stretch/>
        </p:blipFill>
        <p:spPr>
          <a:xfrm>
            <a:off x="11149" y="5158709"/>
            <a:ext cx="12161520" cy="1404783"/>
          </a:xfrm>
          <a:prstGeom prst="rect">
            <a:avLst/>
          </a:prstGeom>
        </p:spPr>
      </p:pic>
    </p:spTree>
    <p:extLst>
      <p:ext uri="{BB962C8B-B14F-4D97-AF65-F5344CB8AC3E}">
        <p14:creationId xmlns:p14="http://schemas.microsoft.com/office/powerpoint/2010/main" val="1776452172"/>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rPr>
              <a:t>VI. Application Review and Evaluation</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25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2">
            <a:extLst>
              <a:ext uri="{FF2B5EF4-FFF2-40B4-BE49-F238E27FC236}">
                <a16:creationId xmlns:a16="http://schemas.microsoft.com/office/drawing/2014/main" id="{79284833-D04F-3C12-EECA-9FE72133FCAE}"/>
              </a:ext>
            </a:extLst>
          </p:cNvPr>
          <p:cNvSpPr txBox="1">
            <a:spLocks/>
          </p:cNvSpPr>
          <p:nvPr/>
        </p:nvSpPr>
        <p:spPr>
          <a:xfrm>
            <a:off x="4296250" y="2004791"/>
            <a:ext cx="7083706" cy="3327855"/>
          </a:xfrm>
          <a:prstGeom prst="rect">
            <a:avLst/>
          </a:prstGeom>
        </p:spPr>
        <p:txBody>
          <a:bodyPr lIns="91440" tIns="45720" rIns="91440" bIns="45720" anchor="t">
            <a:noAutofit/>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en-US" sz="2000">
                <a:latin typeface="Calibri"/>
                <a:cs typeface="Calibri"/>
              </a:rPr>
              <a:t>All applicants are strongly encouraged to carefully read the Funding Opportunity Announcement </a:t>
            </a:r>
            <a:r>
              <a:rPr lang="en-US" sz="2000" b="1">
                <a:solidFill>
                  <a:schemeClr val="accent5"/>
                </a:solidFill>
                <a:latin typeface="Calibri"/>
                <a:ea typeface="Verdana"/>
                <a:cs typeface="Calibri"/>
              </a:rPr>
              <a:t>DE-FOA-0003066</a:t>
            </a:r>
            <a:r>
              <a:rPr lang="en-US" sz="2000">
                <a:solidFill>
                  <a:srgbClr val="0000FF"/>
                </a:solidFill>
                <a:latin typeface="Calibri"/>
                <a:cs typeface="Calibri"/>
              </a:rPr>
              <a:t> </a:t>
            </a:r>
            <a:r>
              <a:rPr lang="en-US" sz="2000" b="1">
                <a:latin typeface="Calibri"/>
                <a:cs typeface="Calibri"/>
              </a:rPr>
              <a:t>(“FOA”)</a:t>
            </a:r>
            <a:r>
              <a:rPr lang="en-US" sz="2000">
                <a:latin typeface="Calibri"/>
                <a:cs typeface="Calibri"/>
              </a:rPr>
              <a:t> and adhere to the stated submission requirements.  </a:t>
            </a:r>
            <a:endParaRPr lang="en-US" sz="2000">
              <a:latin typeface="Calibri" panose="020F0502020204030204" pitchFamily="34" charset="0"/>
              <a:cs typeface="Calibri" panose="020F0502020204030204" pitchFamily="34" charset="0"/>
            </a:endParaRPr>
          </a:p>
          <a:p>
            <a:pPr marL="0" indent="0">
              <a:spcBef>
                <a:spcPts val="1800"/>
              </a:spcBef>
              <a:buNone/>
            </a:pPr>
            <a:r>
              <a:rPr lang="en-US" sz="2000">
                <a:latin typeface="Calibri"/>
                <a:cs typeface="Calibri"/>
              </a:rPr>
              <a:t>This presentation summarizes the contents of the FOA. If there are any inconsistencies between the FOA and this presentation, or statements from DOE personnel, the FOA is the controlling document and applicants should rely on the FOA language and seek clarification by submitting a question to </a:t>
            </a:r>
            <a:r>
              <a:rPr lang="en-US" sz="2000">
                <a:solidFill>
                  <a:srgbClr val="0000FF"/>
                </a:solidFill>
                <a:latin typeface="Calibri"/>
                <a:cs typeface="Calibri"/>
              </a:rPr>
              <a:t>nonprofits@doe.gov</a:t>
            </a:r>
            <a:r>
              <a:rPr lang="en-US" sz="2000">
                <a:latin typeface="Calibri"/>
                <a:cs typeface="Calibri"/>
              </a:rPr>
              <a:t>.  </a:t>
            </a:r>
            <a:endParaRPr lang="en-US" sz="2000">
              <a:latin typeface="Calibri" panose="020F0502020204030204" pitchFamily="34" charset="0"/>
              <a:cs typeface="Calibri" panose="020F0502020204030204" pitchFamily="34" charset="0"/>
            </a:endParaRPr>
          </a:p>
          <a:p>
            <a:pPr marL="0" indent="0">
              <a:spcBef>
                <a:spcPts val="1800"/>
              </a:spcBef>
              <a:buFont typeface="Arial" charset="0"/>
              <a:buNone/>
            </a:pPr>
            <a:endParaRPr lang="en-US" sz="2000">
              <a:latin typeface="Calibri" panose="020F0502020204030204" pitchFamily="34" charset="0"/>
              <a:cs typeface="Calibri" panose="020F0502020204030204" pitchFamily="34" charset="0"/>
            </a:endParaRPr>
          </a:p>
          <a:p>
            <a:pPr marL="0" indent="0">
              <a:spcBef>
                <a:spcPts val="1800"/>
              </a:spcBef>
              <a:buFont typeface="Arial" charset="0"/>
              <a:buNone/>
            </a:pPr>
            <a:endParaRPr lang="en-US" sz="200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4AF881B7-854B-D29D-8518-C9B97CFAF42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36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4" name="Title 1">
            <a:extLst>
              <a:ext uri="{FF2B5EF4-FFF2-40B4-BE49-F238E27FC236}">
                <a16:creationId xmlns:a16="http://schemas.microsoft.com/office/drawing/2014/main" id="{AD211B8A-5122-75B3-0D8F-DA9F54975432}"/>
              </a:ext>
            </a:extLst>
          </p:cNvPr>
          <p:cNvSpPr txBox="1">
            <a:spLocks/>
          </p:cNvSpPr>
          <p:nvPr/>
        </p:nvSpPr>
        <p:spPr>
          <a:xfrm>
            <a:off x="349057" y="130223"/>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lang="en-US" sz="3200">
                <a:solidFill>
                  <a:srgbClr val="2460AD"/>
                </a:solidFill>
                <a:latin typeface="Avenir LT Std 45 Book"/>
              </a:rPr>
              <a:t>Announcements</a:t>
            </a:r>
            <a:endParaRPr lang="en-US" sz="3200" b="1" i="0" u="none" strike="noStrike" kern="1200" cap="none" spc="0" normalizeH="0" baseline="0" noProof="0">
              <a:ln>
                <a:noFill/>
              </a:ln>
              <a:solidFill>
                <a:srgbClr val="2460AD"/>
              </a:solidFill>
              <a:effectLst/>
              <a:uLnTx/>
              <a:uFillTx/>
              <a:latin typeface="Avenir LT Std 45 Book"/>
              <a:cs typeface="Arial"/>
            </a:endParaRPr>
          </a:p>
        </p:txBody>
      </p:sp>
      <p:pic>
        <p:nvPicPr>
          <p:cNvPr id="11" name="Picture 2">
            <a:extLst>
              <a:ext uri="{FF2B5EF4-FFF2-40B4-BE49-F238E27FC236}">
                <a16:creationId xmlns:a16="http://schemas.microsoft.com/office/drawing/2014/main" id="{2EA52481-1600-442F-37C2-C985F902FC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894"/>
          <a:stretch/>
        </p:blipFill>
        <p:spPr bwMode="auto">
          <a:xfrm>
            <a:off x="812044" y="2004791"/>
            <a:ext cx="277632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27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40</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Review Criteria – Full Application (</a:t>
            </a:r>
            <a:r>
              <a:rPr lang="en-US" sz="3200" err="1">
                <a:solidFill>
                  <a:srgbClr val="2460AD"/>
                </a:solidFill>
                <a:latin typeface="Avenir LT Std 45 Book"/>
              </a:rPr>
              <a:t>IV.A.i</a:t>
            </a:r>
            <a:r>
              <a:rPr lang="en-US" sz="3200">
                <a:solidFill>
                  <a:srgbClr val="2460AD"/>
                </a:solidFill>
                <a:latin typeface="Avenir LT Std 45 Book"/>
              </a:rPr>
              <a:t>)</a:t>
            </a:r>
          </a:p>
        </p:txBody>
      </p:sp>
      <p:grpSp>
        <p:nvGrpSpPr>
          <p:cNvPr id="6" name="Group 5">
            <a:extLst>
              <a:ext uri="{FF2B5EF4-FFF2-40B4-BE49-F238E27FC236}">
                <a16:creationId xmlns:a16="http://schemas.microsoft.com/office/drawing/2014/main" id="{B6F8E32D-64C8-AA82-5EA7-9DEC0F7E6172}"/>
              </a:ext>
            </a:extLst>
          </p:cNvPr>
          <p:cNvGrpSpPr/>
          <p:nvPr/>
        </p:nvGrpSpPr>
        <p:grpSpPr>
          <a:xfrm>
            <a:off x="621104" y="1095615"/>
            <a:ext cx="8914782" cy="4989701"/>
            <a:chOff x="621104" y="1095615"/>
            <a:chExt cx="8914782" cy="4989701"/>
          </a:xfrm>
        </p:grpSpPr>
        <p:sp>
          <p:nvSpPr>
            <p:cNvPr id="11" name="Rectangle 10">
              <a:extLst>
                <a:ext uri="{FF2B5EF4-FFF2-40B4-BE49-F238E27FC236}">
                  <a16:creationId xmlns:a16="http://schemas.microsoft.com/office/drawing/2014/main" id="{BF4FCE50-E5F5-5EC8-F738-2E9D69C2C858}"/>
                </a:ext>
              </a:extLst>
            </p:cNvPr>
            <p:cNvSpPr/>
            <p:nvPr/>
          </p:nvSpPr>
          <p:spPr>
            <a:xfrm>
              <a:off x="621104" y="1095615"/>
              <a:ext cx="8914782" cy="899829"/>
            </a:xfrm>
            <a:prstGeom prst="rect">
              <a:avLst/>
            </a:prstGeom>
            <a:solidFill>
              <a:srgbClr val="005C82"/>
            </a:solidFill>
            <a:ln>
              <a:solidFill>
                <a:srgbClr val="017A3E"/>
              </a:solid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000" b="1">
                <a:latin typeface="Calibri" panose="020F0502020204030204" pitchFamily="34" charset="0"/>
                <a:ea typeface="Calibri" panose="020F0502020204030204" pitchFamily="34" charset="0"/>
                <a:cs typeface="Calibri" panose="020F0502020204030204" pitchFamily="34" charset="0"/>
              </a:endParaRPr>
            </a:p>
            <a:p>
              <a:pPr algn="ctr"/>
              <a:r>
                <a:rPr lang="en-US" sz="2000" b="1">
                  <a:effectLst/>
                  <a:latin typeface="Calibri" panose="020F0502020204030204" pitchFamily="34" charset="0"/>
                  <a:ea typeface="Calibri" panose="020F0502020204030204" pitchFamily="34" charset="0"/>
                  <a:cs typeface="Calibri" panose="020F0502020204030204" pitchFamily="34" charset="0"/>
                </a:rPr>
                <a:t>Criterion 1: Project Team and Program Plan (40%)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8787727-9AE4-FD51-C996-97323DABF398}"/>
                </a:ext>
              </a:extLst>
            </p:cNvPr>
            <p:cNvSpPr/>
            <p:nvPr/>
          </p:nvSpPr>
          <p:spPr>
            <a:xfrm>
              <a:off x="621104" y="2018945"/>
              <a:ext cx="8914782" cy="4066371"/>
            </a:xfrm>
            <a:prstGeom prst="rect">
              <a:avLst/>
            </a:prstGeom>
            <a:solidFill>
              <a:srgbClr val="D0D6DC"/>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spcBef>
                  <a:spcPts val="0"/>
                </a:spcBef>
                <a:spcAft>
                  <a:spcPts val="0"/>
                </a:spcAft>
                <a:buFont typeface="Symbol" panose="05050102010706020507" pitchFamily="18" charset="2"/>
                <a:buChar char=""/>
                <a:tabLst>
                  <a:tab pos="1143000" algn="l"/>
                </a:tabLst>
              </a:pPr>
              <a:endParaRPr lang="en-US" sz="1000" b="1">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1143000" algn="l"/>
                </a:tabLst>
              </a:pPr>
              <a:r>
                <a:rPr lang="en-US" sz="16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Project team composition: </a:t>
              </a:r>
              <a:r>
                <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Degree to which the team represents the experience and qualifications necessary to successfully achieve program goals. </a:t>
              </a:r>
            </a:p>
            <a:p>
              <a:pPr marL="342900" marR="0" lvl="0" indent="-342900">
                <a:spcBef>
                  <a:spcPts val="0"/>
                </a:spcBef>
                <a:spcAft>
                  <a:spcPts val="0"/>
                </a:spcAft>
                <a:buFont typeface="Symbol" panose="05050102010706020507" pitchFamily="18" charset="2"/>
                <a:buChar char=""/>
                <a:tabLst>
                  <a:tab pos="1143000" algn="l"/>
                </a:tabLst>
              </a:pP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sz="16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Organizational Health:</a:t>
              </a:r>
              <a:r>
                <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Degree to which the Prime recipient demonstrates sound fiscal standing and leadership strength.</a:t>
              </a:r>
            </a:p>
            <a:p>
              <a:pPr marL="342900" marR="0" lvl="0" indent="-342900">
                <a:spcBef>
                  <a:spcPts val="0"/>
                </a:spcBef>
                <a:spcAft>
                  <a:spcPts val="0"/>
                </a:spcAft>
                <a:buFont typeface="Symbol" panose="05050102010706020507" pitchFamily="18" charset="2"/>
                <a:buChar char=""/>
                <a:tabLst>
                  <a:tab pos="1143000" algn="l"/>
                </a:tabLst>
              </a:pP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sz="16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Effective Recruitment Plan:</a:t>
              </a:r>
              <a:r>
                <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Degree to which the plan will likely result in successful recruitment and retention of eligible sub recipients that demonstrate financial need aligned with Justice40 goals. </a:t>
              </a:r>
            </a:p>
            <a:p>
              <a:pPr marL="342900" marR="0" lvl="0" indent="-342900">
                <a:spcBef>
                  <a:spcPts val="0"/>
                </a:spcBef>
                <a:spcAft>
                  <a:spcPts val="0"/>
                </a:spcAft>
                <a:buFont typeface="Symbol" panose="05050102010706020507" pitchFamily="18" charset="2"/>
                <a:buChar char=""/>
                <a:tabLst>
                  <a:tab pos="1143000" algn="l"/>
                </a:tabLst>
              </a:pP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sz="16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Effective Technical Assistance Approach: </a:t>
              </a:r>
              <a:r>
                <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Soundness of a plan to provide assistance to portfolio participants both in terms of technical program components (e.g., benchmarking, energy assessments, etc.) and administrative assistance (e.g., reporting, applying for utility rebates, etc.). </a:t>
              </a:r>
            </a:p>
            <a:p>
              <a:pPr marL="342900" marR="0" lvl="0" indent="-342900">
                <a:spcBef>
                  <a:spcPts val="0"/>
                </a:spcBef>
                <a:spcAft>
                  <a:spcPts val="0"/>
                </a:spcAft>
                <a:buFont typeface="Symbol" panose="05050102010706020507" pitchFamily="18" charset="2"/>
                <a:buChar char=""/>
                <a:tabLst>
                  <a:tab pos="1143000" algn="l"/>
                </a:tabLst>
              </a:pP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sz="16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Effective Measurement &amp; Verification Approach:</a:t>
              </a:r>
              <a:r>
                <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Clarity, robustness, and feasibility of narrative discussing plans to measure and verify the impacts of project portfolio projects.</a:t>
              </a:r>
              <a:endParaRPr lang="en-US" sz="16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a:solidFill>
                  <a:schemeClr val="tx1"/>
                </a:solidFill>
              </a:endParaRPr>
            </a:p>
          </p:txBody>
        </p:sp>
      </p:grpSp>
    </p:spTree>
    <p:extLst>
      <p:ext uri="{BB962C8B-B14F-4D97-AF65-F5344CB8AC3E}">
        <p14:creationId xmlns:p14="http://schemas.microsoft.com/office/powerpoint/2010/main" val="2577916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41</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graphicFrame>
        <p:nvGraphicFramePr>
          <p:cNvPr id="15" name="Table 14">
            <a:extLst>
              <a:ext uri="{FF2B5EF4-FFF2-40B4-BE49-F238E27FC236}">
                <a16:creationId xmlns:a16="http://schemas.microsoft.com/office/drawing/2014/main" id="{28B4FAD3-A68E-F4A6-5D4C-9E34B67766BC}"/>
              </a:ext>
            </a:extLst>
          </p:cNvPr>
          <p:cNvGraphicFramePr>
            <a:graphicFrameLocks noGrp="1"/>
          </p:cNvGraphicFramePr>
          <p:nvPr/>
        </p:nvGraphicFramePr>
        <p:xfrm>
          <a:off x="1920661" y="5596705"/>
          <a:ext cx="9799072" cy="569017"/>
        </p:xfrm>
        <a:graphic>
          <a:graphicData uri="http://schemas.openxmlformats.org/drawingml/2006/table">
            <a:tbl>
              <a:tblPr/>
              <a:tblGrid>
                <a:gridCol w="9799072">
                  <a:extLst>
                    <a:ext uri="{9D8B030D-6E8A-4147-A177-3AD203B41FA5}">
                      <a16:colId xmlns:a16="http://schemas.microsoft.com/office/drawing/2014/main" val="730979811"/>
                    </a:ext>
                  </a:extLst>
                </a:gridCol>
              </a:tblGrid>
              <a:tr h="569017">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824937380"/>
                  </a:ext>
                </a:extLst>
              </a:tr>
            </a:tbl>
          </a:graphicData>
        </a:graphic>
      </p:graphicFrame>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Review Criteria – Full Application (</a:t>
            </a:r>
            <a:r>
              <a:rPr lang="en-US" sz="3200" err="1">
                <a:solidFill>
                  <a:srgbClr val="2460AD"/>
                </a:solidFill>
                <a:latin typeface="Avenir LT Std 45 Book"/>
              </a:rPr>
              <a:t>IV.A.i</a:t>
            </a:r>
            <a:r>
              <a:rPr lang="en-US" sz="3200">
                <a:solidFill>
                  <a:srgbClr val="2460AD"/>
                </a:solidFill>
                <a:latin typeface="Avenir LT Std 45 Book"/>
              </a:rPr>
              <a:t>)</a:t>
            </a:r>
          </a:p>
        </p:txBody>
      </p:sp>
      <p:grpSp>
        <p:nvGrpSpPr>
          <p:cNvPr id="6" name="Group 5">
            <a:extLst>
              <a:ext uri="{FF2B5EF4-FFF2-40B4-BE49-F238E27FC236}">
                <a16:creationId xmlns:a16="http://schemas.microsoft.com/office/drawing/2014/main" id="{B6F8E32D-64C8-AA82-5EA7-9DEC0F7E6172}"/>
              </a:ext>
            </a:extLst>
          </p:cNvPr>
          <p:cNvGrpSpPr/>
          <p:nvPr/>
        </p:nvGrpSpPr>
        <p:grpSpPr>
          <a:xfrm>
            <a:off x="621104" y="1095615"/>
            <a:ext cx="8914782" cy="4989701"/>
            <a:chOff x="621104" y="1095615"/>
            <a:chExt cx="8914782" cy="4989701"/>
          </a:xfrm>
        </p:grpSpPr>
        <p:sp>
          <p:nvSpPr>
            <p:cNvPr id="11" name="Rectangle 10">
              <a:extLst>
                <a:ext uri="{FF2B5EF4-FFF2-40B4-BE49-F238E27FC236}">
                  <a16:creationId xmlns:a16="http://schemas.microsoft.com/office/drawing/2014/main" id="{BF4FCE50-E5F5-5EC8-F738-2E9D69C2C858}"/>
                </a:ext>
              </a:extLst>
            </p:cNvPr>
            <p:cNvSpPr/>
            <p:nvPr/>
          </p:nvSpPr>
          <p:spPr>
            <a:xfrm>
              <a:off x="621104" y="1095615"/>
              <a:ext cx="8914782" cy="899829"/>
            </a:xfrm>
            <a:prstGeom prst="rect">
              <a:avLst/>
            </a:prstGeom>
            <a:solidFill>
              <a:srgbClr val="005C82"/>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r>
                <a:rPr lang="en-US" sz="2000" b="1">
                  <a:effectLst/>
                  <a:latin typeface="Calibri" panose="020F0502020204030204" pitchFamily="34" charset="0"/>
                  <a:ea typeface="Calibri" panose="020F0502020204030204" pitchFamily="34" charset="0"/>
                  <a:cs typeface="Calibri" panose="020F0502020204030204" pitchFamily="34" charset="0"/>
                </a:rPr>
                <a:t>Criterion 2: Energy Related Impacts of Portfolios (30%)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8787727-9AE4-FD51-C996-97323DABF398}"/>
                </a:ext>
              </a:extLst>
            </p:cNvPr>
            <p:cNvSpPr/>
            <p:nvPr/>
          </p:nvSpPr>
          <p:spPr>
            <a:xfrm>
              <a:off x="621104" y="2018945"/>
              <a:ext cx="8914782" cy="4066371"/>
            </a:xfrm>
            <a:prstGeom prst="rect">
              <a:avLst/>
            </a:prstGeom>
            <a:solidFill>
              <a:srgbClr val="D0D6DC"/>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chemeClr val="tx1"/>
                </a:solidFill>
              </a:endParaRPr>
            </a:p>
          </p:txBody>
        </p:sp>
      </p:grpSp>
      <p:sp>
        <p:nvSpPr>
          <p:cNvPr id="4" name="TextBox 3">
            <a:extLst>
              <a:ext uri="{FF2B5EF4-FFF2-40B4-BE49-F238E27FC236}">
                <a16:creationId xmlns:a16="http://schemas.microsoft.com/office/drawing/2014/main" id="{4F3DA17C-6204-3E08-199D-6B6476C7D04A}"/>
              </a:ext>
            </a:extLst>
          </p:cNvPr>
          <p:cNvSpPr txBox="1"/>
          <p:nvPr/>
        </p:nvSpPr>
        <p:spPr>
          <a:xfrm>
            <a:off x="621104" y="1822666"/>
            <a:ext cx="8749380" cy="433965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tabLst>
                <a:tab pos="1143000" algn="l"/>
              </a:tabLst>
            </a:pPr>
            <a:endParaRPr lang="en-US" b="1">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1143000" algn="l"/>
              </a:tabLst>
            </a:pPr>
            <a:r>
              <a:rPr lang="en-US" b="1">
                <a:effectLst/>
                <a:latin typeface="Calibri" panose="020F0502020204030204" pitchFamily="34" charset="0"/>
                <a:ea typeface="Calibri" panose="020F0502020204030204" pitchFamily="34" charset="0"/>
                <a:cs typeface="Calibri" panose="020F0502020204030204" pitchFamily="34" charset="0"/>
              </a:rPr>
              <a:t>Energy Savings: </a:t>
            </a:r>
            <a:r>
              <a:rPr lang="en-US">
                <a:effectLst/>
                <a:latin typeface="Calibri" panose="020F0502020204030204" pitchFamily="34" charset="0"/>
                <a:ea typeface="Calibri" panose="020F0502020204030204" pitchFamily="34" charset="0"/>
                <a:cs typeface="Calibri" panose="020F0502020204030204" pitchFamily="34" charset="0"/>
              </a:rPr>
              <a:t>Degree to which proposed portfolio to be assembled will likely result in significant energy or fuel savings.</a:t>
            </a:r>
          </a:p>
          <a:p>
            <a:pPr marL="342900" marR="0" lvl="0" indent="-342900">
              <a:spcBef>
                <a:spcPts val="0"/>
              </a:spcBef>
              <a:spcAft>
                <a:spcPts val="0"/>
              </a:spcAft>
              <a:buFont typeface="Symbol" panose="05050102010706020507" pitchFamily="18" charset="2"/>
              <a:buChar char=""/>
              <a:tabLst>
                <a:tab pos="1143000" algn="l"/>
              </a:tabLst>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b="1">
                <a:effectLst/>
                <a:latin typeface="Calibri" panose="020F0502020204030204" pitchFamily="34" charset="0"/>
                <a:ea typeface="Calibri" panose="020F0502020204030204" pitchFamily="34" charset="0"/>
                <a:cs typeface="Calibri" panose="020F0502020204030204" pitchFamily="34" charset="0"/>
              </a:rPr>
              <a:t>Energy Cost Savings: </a:t>
            </a:r>
            <a:r>
              <a:rPr lang="en-US">
                <a:effectLst/>
                <a:latin typeface="Calibri" panose="020F0502020204030204" pitchFamily="34" charset="0"/>
                <a:ea typeface="Calibri" panose="020F0502020204030204" pitchFamily="34" charset="0"/>
                <a:cs typeface="Calibri" panose="020F0502020204030204" pitchFamily="34" charset="0"/>
              </a:rPr>
              <a:t>Degree to which proposed portfolio to be assembled will likely result in significant energy cost savings.</a:t>
            </a:r>
          </a:p>
          <a:p>
            <a:pPr marL="342900" marR="0" lvl="0" indent="-342900">
              <a:spcBef>
                <a:spcPts val="0"/>
              </a:spcBef>
              <a:spcAft>
                <a:spcPts val="0"/>
              </a:spcAft>
              <a:buFont typeface="Symbol" panose="05050102010706020507" pitchFamily="18" charset="2"/>
              <a:buChar char=""/>
              <a:tabLst>
                <a:tab pos="1143000" algn="l"/>
              </a:tabLst>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b="1">
                <a:effectLst/>
                <a:latin typeface="Calibri" panose="020F0502020204030204" pitchFamily="34" charset="0"/>
                <a:ea typeface="Calibri" panose="020F0502020204030204" pitchFamily="34" charset="0"/>
                <a:cs typeface="Calibri" panose="020F0502020204030204" pitchFamily="34" charset="0"/>
              </a:rPr>
              <a:t>Emission Reductions: </a:t>
            </a:r>
            <a:r>
              <a:rPr lang="en-US">
                <a:effectLst/>
                <a:latin typeface="Calibri" panose="020F0502020204030204" pitchFamily="34" charset="0"/>
                <a:ea typeface="Calibri" panose="020F0502020204030204" pitchFamily="34" charset="0"/>
                <a:cs typeface="Calibri" panose="020F0502020204030204" pitchFamily="34" charset="0"/>
              </a:rPr>
              <a:t>Degree to which proposed portfolio to be assembled will likely result in significant emission reductions.</a:t>
            </a:r>
          </a:p>
          <a:p>
            <a:pPr marL="342900" marR="0" lvl="0" indent="-342900">
              <a:spcBef>
                <a:spcPts val="0"/>
              </a:spcBef>
              <a:spcAft>
                <a:spcPts val="0"/>
              </a:spcAft>
              <a:buFont typeface="Symbol" panose="05050102010706020507" pitchFamily="18" charset="2"/>
              <a:buChar char=""/>
              <a:tabLst>
                <a:tab pos="1143000" algn="l"/>
              </a:tabLst>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b="1">
                <a:effectLst/>
                <a:latin typeface="Calibri" panose="020F0502020204030204" pitchFamily="34" charset="0"/>
                <a:ea typeface="Calibri" panose="020F0502020204030204" pitchFamily="34" charset="0"/>
                <a:cs typeface="Calibri" panose="020F0502020204030204" pitchFamily="34" charset="0"/>
              </a:rPr>
              <a:t>Cost Effectiveness: </a:t>
            </a:r>
            <a:r>
              <a:rPr lang="en-US">
                <a:effectLst/>
                <a:latin typeface="Calibri" panose="020F0502020204030204" pitchFamily="34" charset="0"/>
                <a:ea typeface="Calibri" panose="020F0502020204030204" pitchFamily="34" charset="0"/>
                <a:cs typeface="Calibri" panose="020F0502020204030204" pitchFamily="34" charset="0"/>
              </a:rPr>
              <a:t>Degree to which proposed portfolio to be assembled will likely result in benefits, both financial and other non-monetary benefits, that outweigh the cost in terms of funds invested.</a:t>
            </a:r>
            <a:r>
              <a:rPr lang="en-US" b="1">
                <a:effectLst/>
                <a:latin typeface="Calibri" panose="020F0502020204030204" pitchFamily="34" charset="0"/>
                <a:ea typeface="Calibri" panose="020F0502020204030204" pitchFamily="34" charset="0"/>
                <a:cs typeface="Calibri" panose="020F0502020204030204" pitchFamily="34" charset="0"/>
              </a:rPr>
              <a:t> </a:t>
            </a:r>
          </a:p>
          <a:p>
            <a:pPr marR="0" lvl="0" algn="ctr">
              <a:spcBef>
                <a:spcPts val="0"/>
              </a:spcBef>
              <a:spcAft>
                <a:spcPts val="0"/>
              </a:spcAft>
              <a:tabLst>
                <a:tab pos="1143000" algn="l"/>
              </a:tabLst>
            </a:pPr>
            <a:endParaRPr lang="en-US" sz="800" b="0" i="0" u="none" strike="noStrike">
              <a:solidFill>
                <a:srgbClr val="000000"/>
              </a:solidFill>
              <a:effectLst/>
              <a:latin typeface="Calibri" panose="020F0502020204030204" pitchFamily="34" charset="0"/>
            </a:endParaRPr>
          </a:p>
          <a:p>
            <a:pPr marR="0" lvl="0" algn="ctr">
              <a:spcBef>
                <a:spcPts val="0"/>
              </a:spcBef>
              <a:spcAft>
                <a:spcPts val="0"/>
              </a:spcAft>
              <a:tabLst>
                <a:tab pos="1143000" algn="l"/>
              </a:tabLst>
            </a:pPr>
            <a:r>
              <a:rPr lang="en-US" sz="1400">
                <a:solidFill>
                  <a:srgbClr val="000000"/>
                </a:solidFill>
                <a:latin typeface="Calibri" panose="020F0502020204030204" pitchFamily="34" charset="0"/>
              </a:rPr>
              <a:t>*</a:t>
            </a:r>
            <a:r>
              <a:rPr lang="en-US" sz="1400" b="0" i="0" u="none" strike="noStrike">
                <a:solidFill>
                  <a:srgbClr val="000000"/>
                </a:solidFill>
                <a:effectLst/>
                <a:latin typeface="Calibri" panose="020F0502020204030204" pitchFamily="34" charset="0"/>
              </a:rPr>
              <a:t>Applicants should provide anticipated percentages for energy savings, energy cost savings </a:t>
            </a:r>
          </a:p>
          <a:p>
            <a:pPr marR="0" lvl="0" algn="ctr">
              <a:spcBef>
                <a:spcPts val="0"/>
              </a:spcBef>
              <a:spcAft>
                <a:spcPts val="0"/>
              </a:spcAft>
              <a:tabLst>
                <a:tab pos="1143000" algn="l"/>
              </a:tabLst>
            </a:pPr>
            <a:r>
              <a:rPr lang="en-US" sz="1400" b="0" i="0" u="none" strike="noStrike">
                <a:solidFill>
                  <a:srgbClr val="000000"/>
                </a:solidFill>
                <a:effectLst/>
                <a:latin typeface="Calibri" panose="020F0502020204030204" pitchFamily="34" charset="0"/>
              </a:rPr>
              <a:t>and emission reductions across the total portfolio. </a:t>
            </a:r>
            <a:endParaRPr lang="en-US" sz="1400" b="1">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77728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42</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graphicFrame>
        <p:nvGraphicFramePr>
          <p:cNvPr id="15" name="Table 14">
            <a:extLst>
              <a:ext uri="{FF2B5EF4-FFF2-40B4-BE49-F238E27FC236}">
                <a16:creationId xmlns:a16="http://schemas.microsoft.com/office/drawing/2014/main" id="{28B4FAD3-A68E-F4A6-5D4C-9E34B67766BC}"/>
              </a:ext>
            </a:extLst>
          </p:cNvPr>
          <p:cNvGraphicFramePr>
            <a:graphicFrameLocks noGrp="1"/>
          </p:cNvGraphicFramePr>
          <p:nvPr/>
        </p:nvGraphicFramePr>
        <p:xfrm>
          <a:off x="1920661" y="5596705"/>
          <a:ext cx="9799072" cy="569017"/>
        </p:xfrm>
        <a:graphic>
          <a:graphicData uri="http://schemas.openxmlformats.org/drawingml/2006/table">
            <a:tbl>
              <a:tblPr/>
              <a:tblGrid>
                <a:gridCol w="9799072">
                  <a:extLst>
                    <a:ext uri="{9D8B030D-6E8A-4147-A177-3AD203B41FA5}">
                      <a16:colId xmlns:a16="http://schemas.microsoft.com/office/drawing/2014/main" val="730979811"/>
                    </a:ext>
                  </a:extLst>
                </a:gridCol>
              </a:tblGrid>
              <a:tr h="569017">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824937380"/>
                  </a:ext>
                </a:extLst>
              </a:tr>
            </a:tbl>
          </a:graphicData>
        </a:graphic>
      </p:graphicFrame>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Review Criteria – Full Application (</a:t>
            </a:r>
            <a:r>
              <a:rPr lang="en-US" sz="3200" err="1">
                <a:solidFill>
                  <a:srgbClr val="2460AD"/>
                </a:solidFill>
                <a:latin typeface="Avenir LT Std 45 Book"/>
              </a:rPr>
              <a:t>IV.A.i</a:t>
            </a:r>
            <a:r>
              <a:rPr lang="en-US" sz="3200">
                <a:solidFill>
                  <a:srgbClr val="2460AD"/>
                </a:solidFill>
                <a:latin typeface="Avenir LT Std 45 Book"/>
              </a:rPr>
              <a:t>)</a:t>
            </a:r>
          </a:p>
        </p:txBody>
      </p:sp>
      <p:grpSp>
        <p:nvGrpSpPr>
          <p:cNvPr id="6" name="Group 5">
            <a:extLst>
              <a:ext uri="{FF2B5EF4-FFF2-40B4-BE49-F238E27FC236}">
                <a16:creationId xmlns:a16="http://schemas.microsoft.com/office/drawing/2014/main" id="{B6F8E32D-64C8-AA82-5EA7-9DEC0F7E6172}"/>
              </a:ext>
            </a:extLst>
          </p:cNvPr>
          <p:cNvGrpSpPr/>
          <p:nvPr/>
        </p:nvGrpSpPr>
        <p:grpSpPr>
          <a:xfrm>
            <a:off x="621104" y="1095615"/>
            <a:ext cx="8914782" cy="4989701"/>
            <a:chOff x="621104" y="1095615"/>
            <a:chExt cx="8914782" cy="4989701"/>
          </a:xfrm>
        </p:grpSpPr>
        <p:sp>
          <p:nvSpPr>
            <p:cNvPr id="11" name="Rectangle 10">
              <a:extLst>
                <a:ext uri="{FF2B5EF4-FFF2-40B4-BE49-F238E27FC236}">
                  <a16:creationId xmlns:a16="http://schemas.microsoft.com/office/drawing/2014/main" id="{BF4FCE50-E5F5-5EC8-F738-2E9D69C2C858}"/>
                </a:ext>
              </a:extLst>
            </p:cNvPr>
            <p:cNvSpPr/>
            <p:nvPr/>
          </p:nvSpPr>
          <p:spPr>
            <a:xfrm>
              <a:off x="621104" y="1095615"/>
              <a:ext cx="8914782" cy="899829"/>
            </a:xfrm>
            <a:prstGeom prst="rect">
              <a:avLst/>
            </a:prstGeom>
            <a:solidFill>
              <a:srgbClr val="005C82"/>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r>
                <a:rPr lang="en-US" sz="2000" b="1">
                  <a:effectLst/>
                  <a:latin typeface="Calibri" panose="020F0502020204030204" pitchFamily="34" charset="0"/>
                  <a:ea typeface="Calibri" panose="020F0502020204030204" pitchFamily="34" charset="0"/>
                  <a:cs typeface="Calibri" panose="020F0502020204030204" pitchFamily="34" charset="0"/>
                </a:rPr>
                <a:t>Criterion 3: Leverage and Sustainability (15%)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8787727-9AE4-FD51-C996-97323DABF398}"/>
                </a:ext>
              </a:extLst>
            </p:cNvPr>
            <p:cNvSpPr/>
            <p:nvPr/>
          </p:nvSpPr>
          <p:spPr>
            <a:xfrm>
              <a:off x="621104" y="2018945"/>
              <a:ext cx="8914782" cy="4066371"/>
            </a:xfrm>
            <a:prstGeom prst="rect">
              <a:avLst/>
            </a:prstGeom>
            <a:solidFill>
              <a:srgbClr val="D0D6DC"/>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chemeClr val="tx1"/>
                </a:solidFill>
              </a:endParaRPr>
            </a:p>
          </p:txBody>
        </p:sp>
      </p:grpSp>
      <p:sp>
        <p:nvSpPr>
          <p:cNvPr id="4" name="TextBox 3">
            <a:extLst>
              <a:ext uri="{FF2B5EF4-FFF2-40B4-BE49-F238E27FC236}">
                <a16:creationId xmlns:a16="http://schemas.microsoft.com/office/drawing/2014/main" id="{4F3DA17C-6204-3E08-199D-6B6476C7D04A}"/>
              </a:ext>
            </a:extLst>
          </p:cNvPr>
          <p:cNvSpPr txBox="1"/>
          <p:nvPr/>
        </p:nvSpPr>
        <p:spPr>
          <a:xfrm>
            <a:off x="705328" y="1934721"/>
            <a:ext cx="8749380" cy="2831544"/>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tabLst>
                <a:tab pos="1143000" algn="l"/>
              </a:tabLst>
            </a:pPr>
            <a:endParaRPr lang="en-US" sz="1800" b="1">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1143000" algn="l"/>
              </a:tabLst>
            </a:pPr>
            <a:r>
              <a:rPr lang="en-US" sz="1800" b="1">
                <a:effectLst/>
                <a:latin typeface="Calibri" panose="020F0502020204030204" pitchFamily="34" charset="0"/>
                <a:ea typeface="Calibri" panose="020F0502020204030204" pitchFamily="34" charset="0"/>
                <a:cs typeface="Calibri" panose="020F0502020204030204" pitchFamily="34" charset="0"/>
              </a:rPr>
              <a:t>Leverage: </a:t>
            </a:r>
            <a:r>
              <a:rPr lang="en-US" sz="1800">
                <a:effectLst/>
                <a:latin typeface="Calibri" panose="020F0502020204030204" pitchFamily="34" charset="0"/>
                <a:ea typeface="Calibri" panose="020F0502020204030204" pitchFamily="34" charset="0"/>
                <a:cs typeface="Calibri" panose="020F0502020204030204" pitchFamily="34" charset="0"/>
              </a:rPr>
              <a:t>Degree to which proposed project demonstrates leverage of Federal investment.  Examples include cost share, economies of scale to drive down per unit cost, attracting private investment, and braiding funds across other programs. </a:t>
            </a:r>
          </a:p>
          <a:p>
            <a:pPr marR="0" lvl="0">
              <a:spcBef>
                <a:spcPts val="0"/>
              </a:spcBef>
              <a:spcAft>
                <a:spcPts val="0"/>
              </a:spcAft>
              <a:tabLst>
                <a:tab pos="1143000" algn="l"/>
              </a:tabLst>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r>
              <a:rPr lang="en-US" sz="1800" b="1">
                <a:effectLst/>
                <a:latin typeface="Calibri" panose="020F0502020204030204" pitchFamily="34" charset="0"/>
                <a:ea typeface="Calibri" panose="020F0502020204030204" pitchFamily="34" charset="0"/>
                <a:cs typeface="Calibri" panose="020F0502020204030204" pitchFamily="34" charset="0"/>
              </a:rPr>
              <a:t>Enduring Impact: </a:t>
            </a:r>
            <a:r>
              <a:rPr lang="en-US" sz="1800">
                <a:effectLst/>
                <a:latin typeface="Calibri" panose="020F0502020204030204" pitchFamily="34" charset="0"/>
                <a:ea typeface="Calibri" panose="020F0502020204030204" pitchFamily="34" charset="0"/>
                <a:cs typeface="Calibri" panose="020F0502020204030204" pitchFamily="34" charset="0"/>
              </a:rPr>
              <a:t>Degree to which the proposed project establishes pathways for</a:t>
            </a:r>
            <a:r>
              <a:rPr lang="en-US" sz="1800">
                <a:effectLst/>
                <a:latin typeface="Calibri" panose="020F0502020204030204" pitchFamily="34" charset="0"/>
                <a:ea typeface="Times New Roman" panose="02020603050405020304" pitchFamily="18" charset="0"/>
                <a:cs typeface="Calibri" panose="020F0502020204030204" pitchFamily="34" charset="0"/>
              </a:rPr>
              <a:t> enduring impact that continues beyond the life of the grant.  Examples include the standing up of sustainable organizational programs that continue to assist in facility retrofits.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143000" algn="l"/>
              </a:tabLs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12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43</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Review Criteria – Full Application (</a:t>
            </a:r>
            <a:r>
              <a:rPr lang="en-US" sz="3200" err="1">
                <a:solidFill>
                  <a:srgbClr val="2460AD"/>
                </a:solidFill>
                <a:latin typeface="Avenir LT Std 45 Book"/>
              </a:rPr>
              <a:t>IV.A.i</a:t>
            </a:r>
            <a:r>
              <a:rPr lang="en-US" sz="3200">
                <a:solidFill>
                  <a:srgbClr val="2460AD"/>
                </a:solidFill>
                <a:latin typeface="Avenir LT Std 45 Book"/>
              </a:rPr>
              <a:t> and </a:t>
            </a:r>
            <a:r>
              <a:rPr lang="en-US" sz="3200" err="1">
                <a:solidFill>
                  <a:srgbClr val="2460AD"/>
                </a:solidFill>
                <a:latin typeface="Avenir LT Std 45 Book"/>
              </a:rPr>
              <a:t>III.D.viii</a:t>
            </a:r>
            <a:r>
              <a:rPr lang="en-US" sz="3200">
                <a:solidFill>
                  <a:srgbClr val="2460AD"/>
                </a:solidFill>
                <a:latin typeface="Avenir LT Std 45 Book"/>
              </a:rPr>
              <a:t>)</a:t>
            </a:r>
          </a:p>
        </p:txBody>
      </p:sp>
      <p:grpSp>
        <p:nvGrpSpPr>
          <p:cNvPr id="6" name="Group 5">
            <a:extLst>
              <a:ext uri="{FF2B5EF4-FFF2-40B4-BE49-F238E27FC236}">
                <a16:creationId xmlns:a16="http://schemas.microsoft.com/office/drawing/2014/main" id="{B6F8E32D-64C8-AA82-5EA7-9DEC0F7E6172}"/>
              </a:ext>
            </a:extLst>
          </p:cNvPr>
          <p:cNvGrpSpPr/>
          <p:nvPr/>
        </p:nvGrpSpPr>
        <p:grpSpPr>
          <a:xfrm>
            <a:off x="621104" y="1050644"/>
            <a:ext cx="8914782" cy="4989701"/>
            <a:chOff x="621104" y="1095615"/>
            <a:chExt cx="8914782" cy="4989701"/>
          </a:xfrm>
        </p:grpSpPr>
        <p:sp>
          <p:nvSpPr>
            <p:cNvPr id="11" name="Rectangle 10">
              <a:extLst>
                <a:ext uri="{FF2B5EF4-FFF2-40B4-BE49-F238E27FC236}">
                  <a16:creationId xmlns:a16="http://schemas.microsoft.com/office/drawing/2014/main" id="{BF4FCE50-E5F5-5EC8-F738-2E9D69C2C858}"/>
                </a:ext>
              </a:extLst>
            </p:cNvPr>
            <p:cNvSpPr/>
            <p:nvPr/>
          </p:nvSpPr>
          <p:spPr>
            <a:xfrm>
              <a:off x="621104" y="1095615"/>
              <a:ext cx="8914782" cy="899829"/>
            </a:xfrm>
            <a:prstGeom prst="rect">
              <a:avLst/>
            </a:prstGeom>
            <a:solidFill>
              <a:srgbClr val="005C82"/>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endParaRPr lang="en-US" sz="2000" b="1">
                <a:effectLst/>
                <a:latin typeface="Calibri" panose="020F0502020204030204" pitchFamily="34" charset="0"/>
                <a:ea typeface="Calibri" panose="020F0502020204030204" pitchFamily="34" charset="0"/>
                <a:cs typeface="Calibri" panose="020F0502020204030204" pitchFamily="34" charset="0"/>
              </a:endParaRPr>
            </a:p>
            <a:p>
              <a:pPr algn="ctr"/>
              <a:r>
                <a:rPr lang="en-US" sz="2000" b="1">
                  <a:effectLst/>
                  <a:latin typeface="Calibri" panose="020F0502020204030204" pitchFamily="34" charset="0"/>
                  <a:ea typeface="Calibri" panose="020F0502020204030204" pitchFamily="34" charset="0"/>
                  <a:cs typeface="Calibri" panose="020F0502020204030204" pitchFamily="34" charset="0"/>
                </a:rPr>
                <a:t>Criterion 4: Community Benefits Plan (15%)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8787727-9AE4-FD51-C996-97323DABF398}"/>
                </a:ext>
              </a:extLst>
            </p:cNvPr>
            <p:cNvSpPr/>
            <p:nvPr/>
          </p:nvSpPr>
          <p:spPr>
            <a:xfrm>
              <a:off x="621104" y="2018945"/>
              <a:ext cx="8914782" cy="4066371"/>
            </a:xfrm>
            <a:prstGeom prst="rect">
              <a:avLst/>
            </a:prstGeom>
            <a:solidFill>
              <a:srgbClr val="D0D6DC"/>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a:solidFill>
                  <a:schemeClr val="tx1"/>
                </a:solidFill>
              </a:endParaRPr>
            </a:p>
          </p:txBody>
        </p:sp>
      </p:grpSp>
      <p:sp>
        <p:nvSpPr>
          <p:cNvPr id="4" name="TextBox 3">
            <a:extLst>
              <a:ext uri="{FF2B5EF4-FFF2-40B4-BE49-F238E27FC236}">
                <a16:creationId xmlns:a16="http://schemas.microsoft.com/office/drawing/2014/main" id="{4F3DA17C-6204-3E08-199D-6B6476C7D04A}"/>
              </a:ext>
            </a:extLst>
          </p:cNvPr>
          <p:cNvSpPr txBox="1"/>
          <p:nvPr/>
        </p:nvSpPr>
        <p:spPr>
          <a:xfrm>
            <a:off x="789548" y="1814403"/>
            <a:ext cx="8749380" cy="4678204"/>
          </a:xfrm>
          <a:prstGeom prst="rect">
            <a:avLst/>
          </a:prstGeom>
          <a:noFill/>
        </p:spPr>
        <p:txBody>
          <a:bodyPr wrap="square" lIns="91440" tIns="45720" rIns="91440" bIns="45720" anchor="t">
            <a:spAutoFit/>
          </a:bodyPr>
          <a:lstStyle/>
          <a:p>
            <a:pPr>
              <a:tabLst>
                <a:tab pos="1143000" algn="l"/>
              </a:tabLst>
            </a:pPr>
            <a:endParaRPr lang="en-US" sz="1800">
              <a:effectLst/>
              <a:latin typeface="Calibri" panose="020F0502020204030204" pitchFamily="34" charset="0"/>
              <a:ea typeface="Segoe UI" panose="020B0502040204020203" pitchFamily="34" charset="0"/>
            </a:endParaRPr>
          </a:p>
          <a:p>
            <a:pPr>
              <a:tabLst>
                <a:tab pos="1143000" algn="l"/>
              </a:tabLst>
            </a:pPr>
            <a:r>
              <a:rPr lang="en-US" sz="1800">
                <a:effectLst/>
                <a:latin typeface="Calibri"/>
                <a:ea typeface="Segoe UI" panose="020B0502040204020203" pitchFamily="34" charset="0"/>
                <a:cs typeface="Calibri"/>
              </a:rPr>
              <a:t>The Community Benefits Plan: (Plan) must set forth the applicant’s approach to ensuring that Federal investments advance the following four goals:</a:t>
            </a:r>
            <a:r>
              <a:rPr lang="en-US">
                <a:latin typeface="Calibri"/>
                <a:ea typeface="Segoe UI" panose="020B0502040204020203" pitchFamily="34" charset="0"/>
                <a:cs typeface="Calibri"/>
              </a:rPr>
              <a:t> </a:t>
            </a:r>
            <a:endPar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tabLst>
                <a:tab pos="1143000" algn="l"/>
              </a:tabLst>
            </a:pPr>
            <a:endParaRPr lang="en-US">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tabLst>
                <a:tab pos="1143000" algn="l"/>
              </a:tabLst>
            </a:pPr>
            <a:r>
              <a:rPr lang="en-US" b="1">
                <a:solidFill>
                  <a:srgbClr val="000000"/>
                </a:solidFill>
                <a:effectLst/>
                <a:latin typeface="Calibri"/>
                <a:ea typeface="Calibri" panose="020F0502020204030204" pitchFamily="34" charset="0"/>
                <a:cs typeface="Calibri"/>
              </a:rPr>
              <a:t>Community and Labor En</a:t>
            </a:r>
            <a:r>
              <a:rPr lang="en-US" b="1">
                <a:solidFill>
                  <a:srgbClr val="000000"/>
                </a:solidFill>
                <a:latin typeface="Calibri"/>
                <a:ea typeface="Calibri" panose="020F0502020204030204" pitchFamily="34" charset="0"/>
                <a:cs typeface="Calibri"/>
              </a:rPr>
              <a:t>gagement</a:t>
            </a:r>
            <a:endParaRPr lang="en-US">
              <a:solidFill>
                <a:srgbClr val="000000"/>
              </a:solidFill>
              <a:latin typeface="Calibri"/>
              <a:ea typeface="Calibri" panose="020F0502020204030204" pitchFamily="34" charset="0"/>
              <a:cs typeface="Calibri"/>
            </a:endParaRPr>
          </a:p>
          <a:p>
            <a:pPr marL="285750" indent="-285750">
              <a:buFont typeface="Arial" panose="020B0604020202020204" pitchFamily="34" charset="0"/>
              <a:buChar char="•"/>
              <a:tabLst>
                <a:tab pos="1143000" algn="l"/>
              </a:tabLst>
            </a:pPr>
            <a:r>
              <a:rPr lang="en-US" b="1" u="none">
                <a:solidFill>
                  <a:srgbClr val="000000"/>
                </a:solidFill>
                <a:effectLst/>
                <a:latin typeface="Calibri"/>
                <a:ea typeface="Calibri" panose="020F0502020204030204" pitchFamily="34" charset="0"/>
                <a:cs typeface="Calibri"/>
              </a:rPr>
              <a:t>Job Quality and Workforce Continuity</a:t>
            </a:r>
          </a:p>
          <a:p>
            <a:pPr marL="285750" indent="-285750">
              <a:buFont typeface="Arial" panose="020B0604020202020204" pitchFamily="34" charset="0"/>
              <a:buChar char="•"/>
              <a:tabLst>
                <a:tab pos="1143000" algn="l"/>
              </a:tabLst>
            </a:pPr>
            <a:r>
              <a:rPr lang="en-US" b="1">
                <a:effectLst/>
                <a:latin typeface="Calibri"/>
                <a:ea typeface="Times New Roman" panose="02020603050405020304" pitchFamily="18" charset="0"/>
                <a:cs typeface="Calibri"/>
              </a:rPr>
              <a:t>Diversity, Equity, Inclusion, and Accessibility</a:t>
            </a:r>
          </a:p>
          <a:p>
            <a:pPr marL="285750" indent="-285750">
              <a:buFont typeface="Arial" panose="020B0604020202020204" pitchFamily="34" charset="0"/>
              <a:buChar char="•"/>
              <a:tabLst>
                <a:tab pos="1143000" algn="l"/>
              </a:tabLst>
            </a:pPr>
            <a:r>
              <a:rPr lang="en-US" b="1">
                <a:latin typeface="Calibri"/>
                <a:ea typeface="Times New Roman" panose="02020603050405020304" pitchFamily="18" charset="0"/>
                <a:cs typeface="Calibri"/>
              </a:rPr>
              <a:t>Justice40 Initiative</a:t>
            </a:r>
          </a:p>
          <a:p>
            <a:pPr marL="285750" indent="-285750">
              <a:buFont typeface="Arial" panose="020B0604020202020204" pitchFamily="34" charset="0"/>
              <a:buChar char="•"/>
              <a:tabLst>
                <a:tab pos="1143000" algn="l"/>
              </a:tabLst>
            </a:pPr>
            <a:endParaRPr lang="en-US" b="1">
              <a:effectLst/>
              <a:latin typeface="Calibri" panose="020F0502020204030204" pitchFamily="34" charset="0"/>
              <a:ea typeface="Times New Roman" panose="02020603050405020304" pitchFamily="18" charset="0"/>
              <a:cs typeface="Calibri" panose="020F0502020204030204" pitchFamily="34" charset="0"/>
            </a:endParaRPr>
          </a:p>
          <a:p>
            <a:pPr>
              <a:tabLst>
                <a:tab pos="1143000" algn="l"/>
              </a:tabLst>
            </a:pPr>
            <a:r>
              <a:rPr lang="en-US">
                <a:effectLst/>
                <a:latin typeface="Calibri"/>
                <a:ea typeface="Times New Roman" panose="02020603050405020304" pitchFamily="18" charset="0"/>
                <a:cs typeface="Calibri"/>
              </a:rPr>
              <a:t>See Sections </a:t>
            </a:r>
            <a:r>
              <a:rPr lang="en-US" err="1">
                <a:effectLst/>
                <a:latin typeface="Calibri"/>
                <a:ea typeface="Times New Roman" panose="02020603050405020304" pitchFamily="18" charset="0"/>
                <a:cs typeface="Calibri"/>
              </a:rPr>
              <a:t>IV.A.i</a:t>
            </a:r>
            <a:r>
              <a:rPr lang="en-US">
                <a:latin typeface="Calibri"/>
                <a:ea typeface="Times New Roman" panose="02020603050405020304" pitchFamily="18" charset="0"/>
                <a:cs typeface="Calibri"/>
              </a:rPr>
              <a:t>.</a:t>
            </a:r>
            <a:r>
              <a:rPr lang="en-US">
                <a:effectLst/>
                <a:latin typeface="Calibri"/>
                <a:ea typeface="Times New Roman" panose="02020603050405020304" pitchFamily="18" charset="0"/>
                <a:cs typeface="Calibri"/>
              </a:rPr>
              <a:t> and III.D.vii</a:t>
            </a:r>
            <a:r>
              <a:rPr lang="en-US">
                <a:latin typeface="Calibri"/>
                <a:ea typeface="Times New Roman" panose="02020603050405020304" pitchFamily="18" charset="0"/>
                <a:cs typeface="Calibri"/>
              </a:rPr>
              <a:t>.</a:t>
            </a:r>
            <a:r>
              <a:rPr lang="en-US">
                <a:effectLst/>
                <a:latin typeface="Calibri"/>
                <a:ea typeface="Times New Roman" panose="02020603050405020304" pitchFamily="18" charset="0"/>
                <a:cs typeface="Calibri"/>
              </a:rPr>
              <a:t> for a detailed description of each goal and more information on how this criterion </a:t>
            </a:r>
            <a:r>
              <a:rPr lang="en-US">
                <a:latin typeface="Calibri"/>
                <a:ea typeface="Times New Roman" panose="02020603050405020304" pitchFamily="18" charset="0"/>
                <a:cs typeface="Calibri"/>
              </a:rPr>
              <a:t>will be evaluated. </a:t>
            </a:r>
            <a:r>
              <a:rPr lang="en-US">
                <a:effectLst/>
                <a:latin typeface="Calibri"/>
                <a:ea typeface="Times New Roman" panose="02020603050405020304" pitchFamily="18" charset="0"/>
                <a:cs typeface="Calibri"/>
              </a:rPr>
              <a:t>Note that a</a:t>
            </a:r>
            <a:r>
              <a:rPr lang="en-US" sz="1800">
                <a:effectLst/>
                <a:latin typeface="Calibri"/>
                <a:ea typeface="Segoe UI" panose="020B0502040204020203" pitchFamily="34" charset="0"/>
                <a:cs typeface="Calibri"/>
              </a:rPr>
              <a:t>pplicants may review and use (but are not required to use) the Community Benefits Plan template located on </a:t>
            </a:r>
            <a:r>
              <a:rPr lang="en-US" sz="1800">
                <a:effectLst/>
                <a:latin typeface="Calibri"/>
                <a:ea typeface="Times New Roman" panose="02020603050405020304" pitchFamily="18" charset="0"/>
                <a:cs typeface="Calibri"/>
              </a:rPr>
              <a:t>Infrastructure </a:t>
            </a:r>
            <a:r>
              <a:rPr lang="en-US" sz="1800" err="1">
                <a:effectLst/>
                <a:latin typeface="Calibri"/>
                <a:ea typeface="Times New Roman" panose="02020603050405020304" pitchFamily="18" charset="0"/>
                <a:cs typeface="Calibri"/>
              </a:rPr>
              <a:t>eXCHANGE</a:t>
            </a:r>
            <a:r>
              <a:rPr lang="en-US" sz="1800">
                <a:effectLst/>
                <a:latin typeface="Calibri"/>
                <a:ea typeface="Times New Roman" panose="02020603050405020304" pitchFamily="18" charset="0"/>
                <a:cs typeface="Calibri"/>
              </a:rPr>
              <a:t> website.</a:t>
            </a:r>
            <a:r>
              <a:rPr lang="en-US">
                <a:latin typeface="Calibri"/>
                <a:ea typeface="Times New Roman" panose="02020603050405020304" pitchFamily="18" charset="0"/>
                <a:cs typeface="Calibri"/>
              </a:rPr>
              <a:t> </a:t>
            </a:r>
            <a:endParaRPr lang="en-US">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tabLst>
                <a:tab pos="1143000" algn="l"/>
              </a:tabLst>
            </a:pPr>
            <a:endParaRPr lang="en-US" sz="1600" b="1">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1143000" algn="l"/>
              </a:tabLst>
            </a:pPr>
            <a:endParaRPr lang="en-US" sz="1600" b="1" u="non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tabLst>
                <a:tab pos="1143000" algn="l"/>
              </a:tabLst>
            </a:pPr>
            <a:endParaRPr lang="en-US" sz="1600" b="1" u="non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tabLst>
                <a:tab pos="1143000" algn="l"/>
              </a:tabLst>
            </a:pP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978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44</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Evaluation and Selection Process  (IV.D.i.)</a:t>
            </a:r>
          </a:p>
        </p:txBody>
      </p:sp>
      <p:sp>
        <p:nvSpPr>
          <p:cNvPr id="8" name="TextBox 7">
            <a:extLst>
              <a:ext uri="{FF2B5EF4-FFF2-40B4-BE49-F238E27FC236}">
                <a16:creationId xmlns:a16="http://schemas.microsoft.com/office/drawing/2014/main" id="{9B73CD41-7554-D4B4-6778-BA924CC75446}"/>
              </a:ext>
            </a:extLst>
          </p:cNvPr>
          <p:cNvSpPr txBox="1"/>
          <p:nvPr/>
        </p:nvSpPr>
        <p:spPr>
          <a:xfrm>
            <a:off x="481139" y="3779880"/>
            <a:ext cx="11322934" cy="2215991"/>
          </a:xfrm>
          <a:prstGeom prst="rect">
            <a:avLst/>
          </a:prstGeom>
          <a:noFill/>
        </p:spPr>
        <p:txBody>
          <a:bodyPr wrap="square" rtlCol="0">
            <a:spAutoFit/>
          </a:bodyPr>
          <a:lstStyle/>
          <a:p>
            <a:r>
              <a:rPr lang="en-US" sz="2000">
                <a:effectLst/>
                <a:latin typeface="Calibri" panose="020F0502020204030204" pitchFamily="34" charset="0"/>
                <a:ea typeface="Times New Roman" panose="02020603050405020304" pitchFamily="18" charset="0"/>
                <a:cs typeface="Calibri" panose="020F0502020204030204" pitchFamily="34" charset="0"/>
              </a:rPr>
              <a:t>The evaluation process consists of multiple phases; each includes an </a:t>
            </a:r>
            <a:r>
              <a:rPr lang="en-US" sz="2000" b="1">
                <a:effectLst/>
                <a:latin typeface="Calibri" panose="020F0502020204030204" pitchFamily="34" charset="0"/>
                <a:ea typeface="Times New Roman" panose="02020603050405020304" pitchFamily="18" charset="0"/>
                <a:cs typeface="Calibri" panose="020F0502020204030204" pitchFamily="34" charset="0"/>
              </a:rPr>
              <a:t>initial eligibility review </a:t>
            </a:r>
            <a:r>
              <a:rPr lang="en-US" sz="2000">
                <a:effectLst/>
                <a:latin typeface="Calibri" panose="020F0502020204030204" pitchFamily="34" charset="0"/>
                <a:ea typeface="Times New Roman" panose="02020603050405020304" pitchFamily="18" charset="0"/>
                <a:cs typeface="Calibri" panose="020F0502020204030204" pitchFamily="34" charset="0"/>
              </a:rPr>
              <a:t>and a </a:t>
            </a:r>
            <a:r>
              <a:rPr lang="en-US" sz="2000" b="1">
                <a:effectLst/>
                <a:latin typeface="Calibri" panose="020F0502020204030204" pitchFamily="34" charset="0"/>
                <a:ea typeface="Times New Roman" panose="02020603050405020304" pitchFamily="18" charset="0"/>
                <a:cs typeface="Calibri" panose="020F0502020204030204" pitchFamily="34" charset="0"/>
              </a:rPr>
              <a:t>thorough technical review</a:t>
            </a:r>
            <a:r>
              <a:rPr lang="en-US" sz="2000">
                <a:effectLst/>
                <a:latin typeface="Calibri" panose="020F0502020204030204" pitchFamily="34" charset="0"/>
                <a:ea typeface="Times New Roman" panose="02020603050405020304" pitchFamily="18" charset="0"/>
                <a:cs typeface="Calibri" panose="020F0502020204030204" pitchFamily="34" charset="0"/>
              </a:rPr>
              <a:t>. Rigorous technical reviews of eligible submissions are conducted by </a:t>
            </a:r>
            <a:r>
              <a:rPr lang="en-US" sz="2000" b="1">
                <a:effectLst/>
                <a:latin typeface="Calibri" panose="020F0502020204030204" pitchFamily="34" charset="0"/>
                <a:ea typeface="Times New Roman" panose="02020603050405020304" pitchFamily="18" charset="0"/>
                <a:cs typeface="Calibri" panose="020F0502020204030204" pitchFamily="34" charset="0"/>
              </a:rPr>
              <a:t>reviewers that are experts </a:t>
            </a:r>
            <a:r>
              <a:rPr lang="en-US" sz="2000">
                <a:effectLst/>
                <a:latin typeface="Calibri" panose="020F0502020204030204" pitchFamily="34" charset="0"/>
                <a:ea typeface="Times New Roman" panose="02020603050405020304" pitchFamily="18" charset="0"/>
                <a:cs typeface="Calibri" panose="020F0502020204030204" pitchFamily="34" charset="0"/>
              </a:rPr>
              <a:t>in the subject matter of the FOA. </a:t>
            </a:r>
          </a:p>
          <a:p>
            <a:endParaRPr lang="en-US" sz="2000">
              <a:latin typeface="Calibri" panose="020F0502020204030204" pitchFamily="34" charset="0"/>
              <a:ea typeface="Times New Roman" panose="02020603050405020304" pitchFamily="18" charset="0"/>
              <a:cs typeface="Calibri" panose="020F0502020204030204" pitchFamily="34" charset="0"/>
            </a:endParaRPr>
          </a:p>
          <a:p>
            <a:r>
              <a:rPr lang="en-US" sz="2000">
                <a:effectLst/>
                <a:latin typeface="Calibri" panose="020F0502020204030204" pitchFamily="34" charset="0"/>
                <a:ea typeface="Times New Roman" panose="02020603050405020304" pitchFamily="18" charset="0"/>
                <a:cs typeface="Calibri" panose="020F0502020204030204" pitchFamily="34" charset="0"/>
              </a:rPr>
              <a:t>Ultimately, the Selection Official considers the recommendations of the reviewers, along with other considerations such as </a:t>
            </a:r>
            <a:r>
              <a:rPr lang="en-US" sz="2000" b="1">
                <a:effectLst/>
                <a:latin typeface="Calibri" panose="020F0502020204030204" pitchFamily="34" charset="0"/>
                <a:ea typeface="Times New Roman" panose="02020603050405020304" pitchFamily="18" charset="0"/>
                <a:cs typeface="Calibri" panose="020F0502020204030204" pitchFamily="34" charset="0"/>
              </a:rPr>
              <a:t>program policy factors (</a:t>
            </a:r>
            <a:r>
              <a:rPr lang="en-US" sz="2000" b="1" err="1">
                <a:effectLst/>
                <a:latin typeface="Calibri" panose="020F0502020204030204" pitchFamily="34" charset="0"/>
                <a:ea typeface="Times New Roman" panose="02020603050405020304" pitchFamily="18" charset="0"/>
                <a:cs typeface="Calibri" panose="020F0502020204030204" pitchFamily="34" charset="0"/>
              </a:rPr>
              <a:t>IV.C.i</a:t>
            </a:r>
            <a:r>
              <a:rPr lang="en-US" sz="2000" b="1">
                <a:effectLst/>
                <a:latin typeface="Calibri" panose="020F0502020204030204" pitchFamily="34" charset="0"/>
                <a:ea typeface="Times New Roman" panose="02020603050405020304" pitchFamily="18" charset="0"/>
                <a:cs typeface="Calibri" panose="020F0502020204030204" pitchFamily="34" charset="0"/>
              </a:rPr>
              <a:t>)</a:t>
            </a:r>
            <a:r>
              <a:rPr lang="en-US" sz="2000">
                <a:effectLst/>
                <a:latin typeface="Calibri" panose="020F0502020204030204" pitchFamily="34" charset="0"/>
                <a:ea typeface="Times New Roman" panose="02020603050405020304" pitchFamily="18" charset="0"/>
                <a:cs typeface="Calibri" panose="020F0502020204030204" pitchFamily="34" charset="0"/>
              </a:rPr>
              <a:t>, in determining which applications to select.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pic>
        <p:nvPicPr>
          <p:cNvPr id="4" name="Picture 3" descr="A picture containing text, black and white, font, typography&#10;&#10;Description automatically generated">
            <a:extLst>
              <a:ext uri="{FF2B5EF4-FFF2-40B4-BE49-F238E27FC236}">
                <a16:creationId xmlns:a16="http://schemas.microsoft.com/office/drawing/2014/main" id="{BAE571CF-60B8-7A41-C9B3-78DC957704D2}"/>
              </a:ext>
            </a:extLst>
          </p:cNvPr>
          <p:cNvPicPr>
            <a:picLocks noChangeAspect="1"/>
          </p:cNvPicPr>
          <p:nvPr/>
        </p:nvPicPr>
        <p:blipFill rotWithShape="1">
          <a:blip r:embed="rId4">
            <a:extLst>
              <a:ext uri="{28A0092B-C50C-407E-A947-70E740481C1C}">
                <a14:useLocalDpi xmlns:a14="http://schemas.microsoft.com/office/drawing/2010/main" val="0"/>
              </a:ext>
            </a:extLst>
          </a:blip>
          <a:srcRect t="79917" r="39868" b="3733"/>
          <a:stretch/>
        </p:blipFill>
        <p:spPr>
          <a:xfrm>
            <a:off x="371999" y="1523640"/>
            <a:ext cx="11432074" cy="1554480"/>
          </a:xfrm>
          <a:prstGeom prst="rect">
            <a:avLst/>
          </a:prstGeom>
        </p:spPr>
      </p:pic>
    </p:spTree>
    <p:extLst>
      <p:ext uri="{BB962C8B-B14F-4D97-AF65-F5344CB8AC3E}">
        <p14:creationId xmlns:p14="http://schemas.microsoft.com/office/powerpoint/2010/main" val="543669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rPr>
              <a:t>VII. Q&amp;A Approach </a:t>
            </a:r>
            <a:endParaRPr lang="en-US">
              <a:latin typeface="Calibri" panose="020F0502020204030204" pitchFamily="34" charset="0"/>
              <a:cs typeface="Calibri" panose="020F0502020204030204" pitchFamily="34" charset="0"/>
            </a:endParaRPr>
          </a:p>
          <a:p>
            <a:endParaRPr lang="en-US">
              <a:solidFill>
                <a:schemeClr val="bg1"/>
              </a:solidFill>
            </a:endParaRPr>
          </a:p>
        </p:txBody>
      </p:sp>
    </p:spTree>
    <p:extLst>
      <p:ext uri="{BB962C8B-B14F-4D97-AF65-F5344CB8AC3E}">
        <p14:creationId xmlns:p14="http://schemas.microsoft.com/office/powerpoint/2010/main" val="2388584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FF5E-432A-723D-D0DB-6A91FC06358A}"/>
              </a:ext>
            </a:extLst>
          </p:cNvPr>
          <p:cNvSpPr>
            <a:spLocks noGrp="1"/>
          </p:cNvSpPr>
          <p:nvPr>
            <p:ph type="title"/>
          </p:nvPr>
        </p:nvSpPr>
        <p:spPr/>
        <p:txBody>
          <a:bodyPr/>
          <a:lstStyle/>
          <a:p>
            <a:r>
              <a:rPr lang="en-US"/>
              <a:t>Q&amp;A Approach</a:t>
            </a:r>
          </a:p>
        </p:txBody>
      </p:sp>
      <p:sp>
        <p:nvSpPr>
          <p:cNvPr id="4" name="Slide Number Placeholder 3">
            <a:extLst>
              <a:ext uri="{FF2B5EF4-FFF2-40B4-BE49-F238E27FC236}">
                <a16:creationId xmlns:a16="http://schemas.microsoft.com/office/drawing/2014/main" id="{E88043FD-7AA4-E59B-0546-766B69B5CAEB}"/>
              </a:ext>
            </a:extLst>
          </p:cNvPr>
          <p:cNvSpPr>
            <a:spLocks noGrp="1"/>
          </p:cNvSpPr>
          <p:nvPr>
            <p:ph type="sldNum" sz="quarter" idx="4"/>
          </p:nvPr>
        </p:nvSpPr>
        <p:spPr/>
        <p:txBody>
          <a:bodyPr/>
          <a:lstStyle/>
          <a:p>
            <a:fld id="{90154BB7-116B-42F9-82BE-AA33A339DBE5}" type="slidenum">
              <a:rPr lang="en-US" smtClean="0"/>
              <a:t>46</a:t>
            </a:fld>
            <a:endParaRPr lang="en-US"/>
          </a:p>
        </p:txBody>
      </p:sp>
      <p:sp>
        <p:nvSpPr>
          <p:cNvPr id="9" name="TextBox 8">
            <a:extLst>
              <a:ext uri="{FF2B5EF4-FFF2-40B4-BE49-F238E27FC236}">
                <a16:creationId xmlns:a16="http://schemas.microsoft.com/office/drawing/2014/main" id="{D5DF5DB6-F9A3-F923-6DC8-150AC695B677}"/>
              </a:ext>
            </a:extLst>
          </p:cNvPr>
          <p:cNvSpPr txBox="1"/>
          <p:nvPr/>
        </p:nvSpPr>
        <p:spPr>
          <a:xfrm>
            <a:off x="657316" y="927700"/>
            <a:ext cx="10877367" cy="646331"/>
          </a:xfrm>
          <a:prstGeom prst="rect">
            <a:avLst/>
          </a:prstGeom>
          <a:noFill/>
        </p:spPr>
        <p:txBody>
          <a:bodyPr wrap="square">
            <a:spAutoFit/>
          </a:bodyPr>
          <a:lstStyle/>
          <a:p>
            <a:r>
              <a:rPr lang="en-US">
                <a:effectLst/>
                <a:latin typeface="Calibri" panose="020F0502020204030204" pitchFamily="34" charset="0"/>
                <a:ea typeface="Times New Roman" panose="02020603050405020304" pitchFamily="18" charset="0"/>
                <a:cs typeface="Times New Roman" panose="02020603050405020304" pitchFamily="18" charset="0"/>
              </a:rPr>
              <a:t>Upon the issuance of a FOA, DOE personnel are prohibited from communicating (in writing or otherwise) with applicants regarding the FOA except through the established question and answer process as described below:</a:t>
            </a:r>
            <a:endParaRPr lang="en-US"/>
          </a:p>
        </p:txBody>
      </p:sp>
      <p:pic>
        <p:nvPicPr>
          <p:cNvPr id="10" name="Picture 9" descr="Logo&#10;&#10;Description automatically generated">
            <a:extLst>
              <a:ext uri="{FF2B5EF4-FFF2-40B4-BE49-F238E27FC236}">
                <a16:creationId xmlns:a16="http://schemas.microsoft.com/office/drawing/2014/main" id="{11F42AD2-CBBA-5C86-F592-BA538158EE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7" name="Speech Bubble: Oval 6">
            <a:extLst>
              <a:ext uri="{FF2B5EF4-FFF2-40B4-BE49-F238E27FC236}">
                <a16:creationId xmlns:a16="http://schemas.microsoft.com/office/drawing/2014/main" id="{FB028C95-F72B-5C87-26D5-4EAB6E57B96D}"/>
              </a:ext>
            </a:extLst>
          </p:cNvPr>
          <p:cNvSpPr/>
          <p:nvPr/>
        </p:nvSpPr>
        <p:spPr>
          <a:xfrm>
            <a:off x="981204" y="1601741"/>
            <a:ext cx="10132098" cy="4761353"/>
          </a:xfrm>
          <a:prstGeom prst="wedgeEllipseCallout">
            <a:avLst>
              <a:gd name="adj1" fmla="val -47912"/>
              <a:gd name="adj2" fmla="val 53007"/>
            </a:avLst>
          </a:prstGeom>
          <a:solidFill>
            <a:schemeClr val="bg1"/>
          </a:solidFill>
          <a:ln w="28575">
            <a:solidFill>
              <a:srgbClr val="007E7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0"/>
              <a:solidFill>
                <a:srgbClr val="007E71"/>
              </a:solidFill>
              <a:latin typeface="Calibri" panose="020F0502020204030204" pitchFamily="34" charset="0"/>
              <a:cs typeface="Times New Roman" panose="02020603050405020304" pitchFamily="18" charset="0"/>
            </a:endParaRPr>
          </a:p>
          <a:p>
            <a:pPr algn="ctr"/>
            <a:endParaRPr lang="en-US">
              <a:ln w="0"/>
              <a:solidFill>
                <a:srgbClr val="007E71"/>
              </a:solidFill>
              <a:latin typeface="Calibri" panose="020F0502020204030204" pitchFamily="34" charset="0"/>
              <a:cs typeface="Times New Roman" panose="02020603050405020304" pitchFamily="18" charset="0"/>
            </a:endParaRPr>
          </a:p>
          <a:p>
            <a:pPr algn="ctr"/>
            <a:r>
              <a:rPr lang="en-US">
                <a:ln w="0"/>
                <a:solidFill>
                  <a:srgbClr val="007E71"/>
                </a:solidFill>
                <a:latin typeface="Calibri" panose="020F0502020204030204" pitchFamily="34" charset="0"/>
                <a:cs typeface="Times New Roman" panose="02020603050405020304" pitchFamily="18" charset="0"/>
              </a:rPr>
              <a:t>Questions regarding this FOA must be submitted</a:t>
            </a:r>
          </a:p>
          <a:p>
            <a:pPr algn="ctr"/>
            <a:r>
              <a:rPr lang="en-US">
                <a:ln w="0"/>
                <a:solidFill>
                  <a:srgbClr val="007E71"/>
                </a:solidFill>
                <a:latin typeface="Calibri" panose="020F0502020204030204" pitchFamily="34" charset="0"/>
                <a:cs typeface="Times New Roman" panose="02020603050405020304" pitchFamily="18" charset="0"/>
              </a:rPr>
              <a:t> to: </a:t>
            </a:r>
            <a:r>
              <a:rPr lang="en-US" b="1" u="sng">
                <a:ln w="0"/>
                <a:solidFill>
                  <a:srgbClr val="007E71"/>
                </a:solidFill>
                <a:latin typeface="Calibri" panose="020F0502020204030204" pitchFamily="34" charset="0"/>
                <a:cs typeface="Times New Roman" panose="02020603050405020304" pitchFamily="18" charset="0"/>
              </a:rPr>
              <a:t>nonprofits@doe.gov</a:t>
            </a:r>
            <a:r>
              <a:rPr lang="en-US" b="1">
                <a:ln w="0"/>
                <a:solidFill>
                  <a:srgbClr val="007E71"/>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b="1">
                <a:ln w="0"/>
                <a:solidFill>
                  <a:srgbClr val="007E71"/>
                </a:solidFill>
                <a:latin typeface="Calibri" panose="020F0502020204030204" pitchFamily="34" charset="0"/>
                <a:cs typeface="Times New Roman" panose="02020603050405020304" pitchFamily="18" charset="0"/>
              </a:rPr>
              <a:t> </a:t>
            </a:r>
            <a:r>
              <a:rPr lang="en-US">
                <a:ln w="0"/>
                <a:solidFill>
                  <a:srgbClr val="007E71"/>
                </a:solidFill>
                <a:latin typeface="Calibri" panose="020F0502020204030204" pitchFamily="34" charset="0"/>
                <a:cs typeface="Times New Roman" panose="02020603050405020304" pitchFamily="18" charset="0"/>
              </a:rPr>
              <a:t>Questions must be submitted not later </a:t>
            </a:r>
          </a:p>
          <a:p>
            <a:pPr algn="ctr"/>
            <a:r>
              <a:rPr lang="en-US">
                <a:ln w="0"/>
                <a:solidFill>
                  <a:srgbClr val="007E71"/>
                </a:solidFill>
                <a:latin typeface="Calibri" panose="020F0502020204030204" pitchFamily="34" charset="0"/>
                <a:cs typeface="Times New Roman" panose="02020603050405020304" pitchFamily="18" charset="0"/>
              </a:rPr>
              <a:t>than 3 business days prior to the application due date and time. Please note, feedback on individual concepts will not be provided through Q&amp;A. </a:t>
            </a:r>
          </a:p>
          <a:p>
            <a:pPr algn="ctr"/>
            <a:endParaRPr lang="en-US">
              <a:ln w="0"/>
              <a:solidFill>
                <a:srgbClr val="007E71"/>
              </a:solidFill>
              <a:latin typeface="Calibri" panose="020F0502020204030204" pitchFamily="34" charset="0"/>
              <a:cs typeface="Times New Roman" panose="02020603050405020304" pitchFamily="18" charset="0"/>
            </a:endParaRPr>
          </a:p>
          <a:p>
            <a:pPr algn="ctr"/>
            <a:r>
              <a:rPr lang="en-US">
                <a:ln w="0"/>
                <a:solidFill>
                  <a:srgbClr val="007E71"/>
                </a:solidFill>
                <a:latin typeface="Calibri" panose="020F0502020204030204" pitchFamily="34" charset="0"/>
                <a:cs typeface="Times New Roman" panose="02020603050405020304" pitchFamily="18" charset="0"/>
              </a:rPr>
              <a:t>The Q&amp;A Spreadsheet serves as a resource for organizations interested in this program. To find responses relevant to certain topics, sort the spreadsheet or Control-F for specific keywords. </a:t>
            </a:r>
          </a:p>
          <a:p>
            <a:pPr algn="ctr"/>
            <a:endParaRPr lang="en-US">
              <a:solidFill>
                <a:schemeClr val="tx1"/>
              </a:solidFill>
              <a:latin typeface="Calibri" panose="020F0502020204030204" pitchFamily="34" charset="0"/>
              <a:cs typeface="Calibri" panose="020F0502020204030204" pitchFamily="34" charset="0"/>
            </a:endParaRPr>
          </a:p>
          <a:p>
            <a:pPr algn="ctr"/>
            <a:r>
              <a:rPr lang="en-US">
                <a:ln w="0"/>
                <a:solidFill>
                  <a:srgbClr val="007E71"/>
                </a:solidFill>
                <a:latin typeface="Calibri" panose="020F0502020204030204" pitchFamily="34" charset="0"/>
                <a:cs typeface="Times New Roman" panose="02020603050405020304" pitchFamily="18" charset="0"/>
              </a:rPr>
              <a:t>Questions related to the registration process and use of the Infrastructure </a:t>
            </a:r>
            <a:r>
              <a:rPr lang="en-US" err="1">
                <a:ln w="0"/>
                <a:solidFill>
                  <a:srgbClr val="007E71"/>
                </a:solidFill>
                <a:latin typeface="Calibri" panose="020F0502020204030204" pitchFamily="34" charset="0"/>
                <a:cs typeface="Times New Roman" panose="02020603050405020304" pitchFamily="18" charset="0"/>
              </a:rPr>
              <a:t>eXCHANGE</a:t>
            </a:r>
            <a:r>
              <a:rPr lang="en-US">
                <a:ln w="0"/>
                <a:solidFill>
                  <a:srgbClr val="007E71"/>
                </a:solidFill>
                <a:latin typeface="Calibri" panose="020F0502020204030204" pitchFamily="34" charset="0"/>
                <a:cs typeface="Times New Roman" panose="02020603050405020304" pitchFamily="18" charset="0"/>
              </a:rPr>
              <a:t> website should be submitted to:</a:t>
            </a:r>
          </a:p>
          <a:p>
            <a:pPr algn="ctr"/>
            <a:r>
              <a:rPr lang="en-US">
                <a:ln w="0"/>
                <a:solidFill>
                  <a:srgbClr val="007E71"/>
                </a:solidFill>
                <a:latin typeface="Calibri" panose="020F0502020204030204" pitchFamily="34" charset="0"/>
                <a:cs typeface="Times New Roman" panose="02020603050405020304" pitchFamily="18" charset="0"/>
              </a:rPr>
              <a:t> </a:t>
            </a:r>
            <a:r>
              <a:rPr lang="en-US">
                <a:ln w="0"/>
                <a:solidFill>
                  <a:srgbClr val="007E71"/>
                </a:solidFill>
                <a:latin typeface="Calibri" panose="020F0502020204030204" pitchFamily="34" charset="0"/>
                <a:cs typeface="Times New Roman" panose="02020603050405020304" pitchFamily="18" charset="0"/>
                <a:hlinkClick r:id="rId5"/>
              </a:rPr>
              <a:t>InfrastructureExchangeSupport@hq.doe.gov</a:t>
            </a:r>
            <a:r>
              <a:rPr lang="en-US">
                <a:ln w="0"/>
                <a:solidFill>
                  <a:srgbClr val="007E71"/>
                </a:solidFill>
                <a:latin typeface="Calibri" panose="020F0502020204030204" pitchFamily="34" charset="0"/>
                <a:cs typeface="Times New Roman" panose="02020603050405020304" pitchFamily="18" charset="0"/>
              </a:rPr>
              <a:t>.</a:t>
            </a:r>
          </a:p>
          <a:p>
            <a:pPr algn="ctr"/>
            <a:endParaRPr lang="en-US">
              <a:ln w="0"/>
              <a:solidFill>
                <a:srgbClr val="007E71"/>
              </a:solidFill>
              <a:latin typeface="Calibri" panose="020F0502020204030204" pitchFamily="34" charset="0"/>
              <a:cs typeface="Times New Roman" panose="02020603050405020304" pitchFamily="18" charset="0"/>
            </a:endParaRPr>
          </a:p>
          <a:p>
            <a:pPr algn="ctr"/>
            <a:endParaRPr lang="en-US">
              <a:ln w="0"/>
              <a:solidFill>
                <a:srgbClr val="007E71"/>
              </a:solidFill>
              <a:latin typeface="Calibri" panose="020F0502020204030204" pitchFamily="34" charset="0"/>
              <a:cs typeface="Times New Roman" panose="02020603050405020304" pitchFamily="18" charset="0"/>
            </a:endParaRPr>
          </a:p>
        </p:txBody>
      </p:sp>
      <p:pic>
        <p:nvPicPr>
          <p:cNvPr id="8" name="Graphic 7" descr="Question Mark with solid fill">
            <a:extLst>
              <a:ext uri="{FF2B5EF4-FFF2-40B4-BE49-F238E27FC236}">
                <a16:creationId xmlns:a16="http://schemas.microsoft.com/office/drawing/2014/main" id="{2E8C16F6-3452-8648-59B3-BA1771F9C1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36" y="1574031"/>
            <a:ext cx="1341783" cy="1341783"/>
          </a:xfrm>
          <a:prstGeom prst="rect">
            <a:avLst/>
          </a:prstGeom>
        </p:spPr>
      </p:pic>
      <p:pic>
        <p:nvPicPr>
          <p:cNvPr id="11" name="Graphic 10" descr="Question Mark with solid fill">
            <a:extLst>
              <a:ext uri="{FF2B5EF4-FFF2-40B4-BE49-F238E27FC236}">
                <a16:creationId xmlns:a16="http://schemas.microsoft.com/office/drawing/2014/main" id="{06ED2984-D336-0734-416E-CB2147375C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87444" y="5127546"/>
            <a:ext cx="1341783" cy="1341783"/>
          </a:xfrm>
          <a:prstGeom prst="rect">
            <a:avLst/>
          </a:prstGeom>
        </p:spPr>
      </p:pic>
    </p:spTree>
    <p:extLst>
      <p:ext uri="{BB962C8B-B14F-4D97-AF65-F5344CB8AC3E}">
        <p14:creationId xmlns:p14="http://schemas.microsoft.com/office/powerpoint/2010/main" val="3383832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FF5E-432A-723D-D0DB-6A91FC06358A}"/>
              </a:ext>
            </a:extLst>
          </p:cNvPr>
          <p:cNvSpPr>
            <a:spLocks noGrp="1"/>
          </p:cNvSpPr>
          <p:nvPr>
            <p:ph type="title"/>
          </p:nvPr>
        </p:nvSpPr>
        <p:spPr/>
        <p:txBody>
          <a:bodyPr/>
          <a:lstStyle/>
          <a:p>
            <a:r>
              <a:rPr lang="en-US"/>
              <a:t>Have a Question?</a:t>
            </a:r>
          </a:p>
        </p:txBody>
      </p:sp>
      <p:sp>
        <p:nvSpPr>
          <p:cNvPr id="4" name="Slide Number Placeholder 3">
            <a:extLst>
              <a:ext uri="{FF2B5EF4-FFF2-40B4-BE49-F238E27FC236}">
                <a16:creationId xmlns:a16="http://schemas.microsoft.com/office/drawing/2014/main" id="{E88043FD-7AA4-E59B-0546-766B69B5CAE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0" name="Picture 9" descr="Logo&#10;&#10;Description automatically generated">
            <a:extLst>
              <a:ext uri="{FF2B5EF4-FFF2-40B4-BE49-F238E27FC236}">
                <a16:creationId xmlns:a16="http://schemas.microsoft.com/office/drawing/2014/main" id="{11F42AD2-CBBA-5C86-F592-BA538158EE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pic>
        <p:nvPicPr>
          <p:cNvPr id="5" name="Graphic 4" descr="Question Mark with solid fill">
            <a:extLst>
              <a:ext uri="{FF2B5EF4-FFF2-40B4-BE49-F238E27FC236}">
                <a16:creationId xmlns:a16="http://schemas.microsoft.com/office/drawing/2014/main" id="{C66024FE-2ADD-B2C8-9FBE-4935881A98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8834" y="1554480"/>
            <a:ext cx="3749040" cy="3749040"/>
          </a:xfrm>
          <a:prstGeom prst="rect">
            <a:avLst/>
          </a:prstGeom>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BB6A403D-022E-714C-CCA5-DD6331A8CED7}"/>
              </a:ext>
            </a:extLst>
          </p:cNvPr>
          <p:cNvSpPr/>
          <p:nvPr/>
        </p:nvSpPr>
        <p:spPr>
          <a:xfrm>
            <a:off x="651164" y="1177636"/>
            <a:ext cx="7592291" cy="3034146"/>
          </a:xfrm>
          <a:prstGeom prst="roundRect">
            <a:avLst/>
          </a:prstGeom>
          <a:solidFill>
            <a:schemeClr val="accent4">
              <a:tint val="100000"/>
              <a:shade val="100000"/>
              <a:satMod val="130000"/>
            </a:schemeClr>
          </a:solidFill>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defRPr/>
            </a:pPr>
            <a:r>
              <a:rPr kumimoji="0" lang="en-US" sz="2000" b="0" i="0" u="none" strike="noStrike" kern="1200" cap="none" spc="0" normalizeH="0" baseline="0" noProof="0">
                <a:ln>
                  <a:noFill/>
                </a:ln>
                <a:effectLst/>
                <a:uLnTx/>
                <a:uFillTx/>
                <a:latin typeface="Franklin Gothic Book"/>
                <a:ea typeface="+mn-ea"/>
                <a:cs typeface="+mn-cs"/>
              </a:rPr>
              <a:t>Our team anticipates and welcomes questions about the Renew America’s Nonprofits Funding Opportunity.</a:t>
            </a:r>
            <a:r>
              <a:rPr lang="en-US" sz="2000">
                <a:latin typeface="Franklin Gothic Book"/>
              </a:rPr>
              <a:t> </a:t>
            </a:r>
            <a:r>
              <a:rPr kumimoji="0" lang="en-US" sz="2000" b="0" i="0" u="none" strike="noStrike" kern="1200" cap="none" spc="0" normalizeH="0" baseline="0" noProof="0">
                <a:ln>
                  <a:noFill/>
                </a:ln>
                <a:effectLst/>
                <a:uLnTx/>
                <a:uFillTx/>
                <a:latin typeface="Franklin Gothic Book"/>
                <a:ea typeface="+mn-ea"/>
                <a:cs typeface="+mn-cs"/>
              </a:rPr>
              <a:t> We will be working to keep you updated!</a:t>
            </a:r>
            <a:r>
              <a:rPr lang="en-US" sz="2000">
                <a:latin typeface="Franklin Gothic Book"/>
              </a:rPr>
              <a:t>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white"/>
              </a:solidFill>
              <a:latin typeface="Franklin Gothic Book"/>
            </a:endParaRPr>
          </a:p>
          <a:p>
            <a:pPr>
              <a:defRPr/>
            </a:pPr>
            <a:r>
              <a:rPr kumimoji="0" lang="en-US" sz="2000" b="1" i="0" u="none" strike="noStrike" kern="1200" cap="none" spc="0" normalizeH="0" baseline="0" noProof="0">
                <a:ln>
                  <a:noFill/>
                </a:ln>
                <a:effectLst/>
                <a:uLnTx/>
                <a:uFillTx/>
                <a:latin typeface="Franklin Gothic Book"/>
                <a:ea typeface="+mn-ea"/>
                <a:cs typeface="+mn-cs"/>
              </a:rPr>
              <a:t>Typically,</a:t>
            </a:r>
            <a:r>
              <a:rPr kumimoji="0" lang="en-US" sz="2000" b="0" i="0" u="none" strike="noStrike" kern="1200" cap="none" spc="0" normalizeH="0" baseline="0" noProof="0">
                <a:ln>
                  <a:noFill/>
                </a:ln>
                <a:effectLst/>
                <a:uLnTx/>
                <a:uFillTx/>
                <a:latin typeface="Franklin Gothic Book"/>
                <a:ea typeface="+mn-ea"/>
                <a:cs typeface="+mn-cs"/>
              </a:rPr>
              <a:t> it takes about 1 week to answer questions posed in the Q&amp;A, though it can take longer.</a:t>
            </a:r>
            <a:r>
              <a:rPr lang="en-US" sz="2000">
                <a:latin typeface="Franklin Gothic Book"/>
              </a:rPr>
              <a:t> </a:t>
            </a:r>
            <a:endParaRPr lang="en-US" sz="2000" b="0" i="0" u="none" strike="noStrike" kern="1200" cap="none" spc="0" normalizeH="0" baseline="0" noProof="0">
              <a:ln>
                <a:noFill/>
              </a:ln>
              <a:effectLst/>
              <a:uLnTx/>
              <a:uFillTx/>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white"/>
              </a:solidFill>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Franklin Gothic Book"/>
                <a:ea typeface="+mn-ea"/>
                <a:cs typeface="+mn-cs"/>
              </a:rPr>
              <a:t>For the fastest answers to your questions, </a:t>
            </a:r>
            <a:r>
              <a:rPr lang="en-US" sz="2000">
                <a:latin typeface="Franklin Gothic Book"/>
              </a:rPr>
              <a:t>w</a:t>
            </a:r>
            <a:r>
              <a:rPr kumimoji="0" lang="en-US" sz="2000" b="0" i="0" u="none" strike="noStrike" kern="1200" cap="none" spc="0" normalizeH="0" baseline="0" noProof="0">
                <a:ln>
                  <a:noFill/>
                </a:ln>
                <a:effectLst/>
                <a:uLnTx/>
                <a:uFillTx/>
                <a:latin typeface="Franklin Gothic Book"/>
                <a:ea typeface="+mn-ea"/>
                <a:cs typeface="+mn-cs"/>
              </a:rPr>
              <a:t>e suggest following these steps, in order:</a:t>
            </a:r>
            <a:endParaRPr lang="en-US" sz="2000" b="0" i="0" u="none" strike="noStrike" kern="1200" cap="none" spc="0" normalizeH="0" baseline="0" noProof="0">
              <a:ln>
                <a:noFill/>
              </a:ln>
              <a:effectLst/>
              <a:uLnTx/>
              <a:uFillTx/>
              <a:latin typeface="Franklin Gothic Book"/>
            </a:endParaRPr>
          </a:p>
        </p:txBody>
      </p:sp>
      <p:sp>
        <p:nvSpPr>
          <p:cNvPr id="3" name="Rectangle: Rounded Corners 2">
            <a:extLst>
              <a:ext uri="{FF2B5EF4-FFF2-40B4-BE49-F238E27FC236}">
                <a16:creationId xmlns:a16="http://schemas.microsoft.com/office/drawing/2014/main" id="{D294724F-4589-FE6E-C873-BBE59CE5D93C}"/>
              </a:ext>
            </a:extLst>
          </p:cNvPr>
          <p:cNvSpPr/>
          <p:nvPr/>
        </p:nvSpPr>
        <p:spPr>
          <a:xfrm>
            <a:off x="651163" y="4211782"/>
            <a:ext cx="7592291" cy="1745673"/>
          </a:xfrm>
          <a:prstGeom prst="roundRect">
            <a:avLst/>
          </a:prstGeom>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marL="342900" indent="-342900">
              <a:buFont typeface="Arial" panose="020B0604020202020204" pitchFamily="34" charset="0"/>
              <a:buChar char="•"/>
            </a:pPr>
            <a:r>
              <a:rPr lang="en-US"/>
              <a:t>See if the question has already been answered</a:t>
            </a:r>
          </a:p>
          <a:p>
            <a:pPr marL="800100" lvl="1" indent="-342900">
              <a:buFont typeface="Courier New" panose="02070309020205020404" pitchFamily="49" charset="0"/>
              <a:buChar char="o"/>
            </a:pPr>
            <a:r>
              <a:rPr lang="en-US"/>
              <a:t>Check the </a:t>
            </a:r>
            <a:r>
              <a:rPr lang="en-US">
                <a:hlinkClick r:id="rId6"/>
              </a:rPr>
              <a:t>Fact Sheet: FOA At a Glance</a:t>
            </a:r>
          </a:p>
          <a:p>
            <a:pPr marL="800100" lvl="1" indent="-342900">
              <a:buFont typeface="Courier New" panose="02070309020205020404" pitchFamily="49" charset="0"/>
              <a:buChar char="o"/>
            </a:pPr>
            <a:r>
              <a:rPr lang="en-US"/>
              <a:t>Check existing answers </a:t>
            </a:r>
            <a:r>
              <a:rPr lang="en-US">
                <a:hlinkClick r:id="rId7"/>
              </a:rPr>
              <a:t>in the Q&amp;A</a:t>
            </a:r>
          </a:p>
          <a:p>
            <a:pPr marL="342900" indent="-342900">
              <a:buFont typeface="Arial" panose="020B0604020202020204" pitchFamily="34" charset="0"/>
              <a:buChar char="•"/>
            </a:pPr>
            <a:r>
              <a:rPr lang="en-US"/>
              <a:t>Email </a:t>
            </a:r>
            <a:r>
              <a:rPr lang="en-US">
                <a:hlinkClick r:id="rId8"/>
              </a:rPr>
              <a:t>Nonprofits@doe.gov</a:t>
            </a:r>
            <a:endParaRPr lang="en-US"/>
          </a:p>
          <a:p>
            <a:pPr marL="800100" lvl="1" indent="-342900">
              <a:buFont typeface="Courier New" panose="02070309020205020404" pitchFamily="49" charset="0"/>
              <a:buChar char="o"/>
            </a:pPr>
            <a:r>
              <a:rPr lang="en-US"/>
              <a:t>Check the Q&amp;A for a response, starting 1 week later</a:t>
            </a:r>
          </a:p>
        </p:txBody>
      </p:sp>
    </p:spTree>
    <p:extLst>
      <p:ext uri="{BB962C8B-B14F-4D97-AF65-F5344CB8AC3E}">
        <p14:creationId xmlns:p14="http://schemas.microsoft.com/office/powerpoint/2010/main" val="1301037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E420-1D63-9CEE-0939-DEA4D63EA5FF}"/>
              </a:ext>
            </a:extLst>
          </p:cNvPr>
          <p:cNvSpPr>
            <a:spLocks noGrp="1"/>
          </p:cNvSpPr>
          <p:nvPr>
            <p:ph type="title"/>
          </p:nvPr>
        </p:nvSpPr>
        <p:spPr>
          <a:xfrm>
            <a:off x="421011" y="-37643"/>
            <a:ext cx="11633200" cy="812800"/>
          </a:xfrm>
        </p:spPr>
        <p:txBody>
          <a:bodyPr/>
          <a:lstStyle/>
          <a:p>
            <a:r>
              <a:rPr lang="en-US"/>
              <a:t>Q&amp;A Spreadsheet: Examples</a:t>
            </a:r>
          </a:p>
        </p:txBody>
      </p:sp>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48</a:t>
            </a:fld>
            <a:endParaRPr lang="en-US"/>
          </a:p>
        </p:txBody>
      </p:sp>
      <p:sp>
        <p:nvSpPr>
          <p:cNvPr id="4" name="TextBox 3">
            <a:extLst>
              <a:ext uri="{FF2B5EF4-FFF2-40B4-BE49-F238E27FC236}">
                <a16:creationId xmlns:a16="http://schemas.microsoft.com/office/drawing/2014/main" id="{C11C49BC-7FB1-C937-6FFD-94BE997EE5A9}"/>
              </a:ext>
            </a:extLst>
          </p:cNvPr>
          <p:cNvSpPr txBox="1"/>
          <p:nvPr/>
        </p:nvSpPr>
        <p:spPr>
          <a:xfrm>
            <a:off x="421011" y="1160115"/>
            <a:ext cx="11317602" cy="4247317"/>
          </a:xfrm>
          <a:prstGeom prst="rect">
            <a:avLst/>
          </a:prstGeom>
          <a:noFill/>
        </p:spPr>
        <p:txBody>
          <a:bodyPr wrap="square" lIns="91440" tIns="45720" rIns="91440" bIns="45720" anchor="t">
            <a:spAutoFit/>
          </a:bodyPr>
          <a:lstStyle/>
          <a:p>
            <a:pPr marL="0" lvl="1"/>
            <a:r>
              <a:rPr lang="en-US" b="1" u="sng"/>
              <a:t>Eligible Building Improvements</a:t>
            </a:r>
          </a:p>
          <a:p>
            <a:pPr marL="0" lvl="1"/>
            <a:endParaRPr lang="en-US" b="1" u="sng">
              <a:latin typeface="Calibri" panose="020F0502020204030204" pitchFamily="34" charset="0"/>
              <a:cs typeface="Times New Roman" panose="02020603050405020304" pitchFamily="18" charset="0"/>
            </a:endParaRPr>
          </a:p>
          <a:p>
            <a:pPr marL="0" lvl="1"/>
            <a:r>
              <a:rPr lang="en-US" b="1" i="1">
                <a:solidFill>
                  <a:srgbClr val="2F75B5"/>
                </a:solidFill>
                <a:latin typeface="Calibri" panose="020F0502020204030204" pitchFamily="34" charset="0"/>
                <a:cs typeface="Calibri" panose="020F0502020204030204" pitchFamily="34" charset="0"/>
              </a:rPr>
              <a:t>QUESTION</a:t>
            </a:r>
            <a:r>
              <a:rPr lang="en-US" b="1" i="1">
                <a:latin typeface="Calibri" panose="020F0502020204030204" pitchFamily="34" charset="0"/>
                <a:ea typeface="Times New Roman" panose="02020603050405020304" pitchFamily="18" charset="0"/>
                <a:cs typeface="Times New Roman" panose="02020603050405020304" pitchFamily="18" charset="0"/>
              </a:rPr>
              <a:t>:  </a:t>
            </a:r>
            <a:r>
              <a:rPr lang="en-US" b="1">
                <a:latin typeface="Calibri" panose="020F0502020204030204" pitchFamily="34" charset="0"/>
                <a:ea typeface="Times New Roman" panose="02020603050405020304" pitchFamily="18" charset="0"/>
                <a:cs typeface="Times New Roman" panose="02020603050405020304" pitchFamily="18" charset="0"/>
              </a:rPr>
              <a:t>WHAT KINDS OF BUILDING ENERGY IMPROVEMENT UPGRADES ARE ELIGIBLE?</a:t>
            </a:r>
          </a:p>
          <a:p>
            <a:pPr marL="0" lvl="1"/>
            <a:endParaRPr lang="en-US" b="1">
              <a:latin typeface="Calibri" panose="020F0502020204030204" pitchFamily="34" charset="0"/>
              <a:ea typeface="Times New Roman" panose="02020603050405020304" pitchFamily="18" charset="0"/>
              <a:cs typeface="Times New Roman" panose="02020603050405020304" pitchFamily="18" charset="0"/>
            </a:endParaRPr>
          </a:p>
          <a:p>
            <a:r>
              <a:rPr lang="en-US" b="1" i="1">
                <a:solidFill>
                  <a:srgbClr val="2F75B5"/>
                </a:solidFill>
                <a:latin typeface="Calibri" panose="020F0502020204030204" pitchFamily="34" charset="0"/>
                <a:cs typeface="Calibri" panose="020F0502020204030204" pitchFamily="34" charset="0"/>
              </a:rPr>
              <a:t>ANSWER: </a:t>
            </a:r>
            <a:r>
              <a:rPr lang="en-US">
                <a:solidFill>
                  <a:srgbClr val="000000"/>
                </a:solidFill>
                <a:latin typeface="Calibri" panose="020F0502020204030204" pitchFamily="34" charset="0"/>
              </a:rPr>
              <a:t>Energy efficient improvements include materials (product, equipment, or system), the installation of which results in a reduction in use by a nonprofit organization of energy or fuel. Examples include lighting upgrades, roof replacements with insulation, HVAC upgrades, and door or window replacements. Energy efficiency projects that include fuel switching may also be eligible if they result in energy savings. </a:t>
            </a:r>
            <a:r>
              <a:rPr lang="en-US" b="1">
                <a:solidFill>
                  <a:srgbClr val="2E74B5"/>
                </a:solidFill>
                <a:latin typeface="Calibri" panose="020F0502020204030204" pitchFamily="34" charset="0"/>
              </a:rPr>
              <a:t>Refer to FOA Section I.B. "Topic Area." </a:t>
            </a:r>
            <a:endParaRPr lang="en-US">
              <a:solidFill>
                <a:srgbClr val="000000"/>
              </a:solidFill>
              <a:latin typeface="Calibri" panose="020F0502020204030204" pitchFamily="34" charset="0"/>
            </a:endParaRPr>
          </a:p>
          <a:p>
            <a:endParaRPr lang="en-US">
              <a:solidFill>
                <a:srgbClr val="2F75B5"/>
              </a:solidFill>
              <a:latin typeface="Calibri" panose="020F0502020204030204" pitchFamily="34" charset="0"/>
              <a:cs typeface="Calibri" panose="020F0502020204030204" pitchFamily="34" charset="0"/>
            </a:endParaRPr>
          </a:p>
          <a:p>
            <a:r>
              <a:rPr lang="en-US" b="1" i="1">
                <a:solidFill>
                  <a:srgbClr val="2F75B5"/>
                </a:solidFill>
                <a:latin typeface="Calibri"/>
                <a:cs typeface="Calibri"/>
              </a:rPr>
              <a:t>QUESTION: </a:t>
            </a:r>
            <a:r>
              <a:rPr lang="en-US" b="1">
                <a:latin typeface="Calibri"/>
                <a:ea typeface="Times New Roman" panose="02020603050405020304" pitchFamily="18" charset="0"/>
                <a:cs typeface="Times New Roman"/>
              </a:rPr>
              <a:t>ARE SOLAR IMPROVEMENTS ELIGIBLE?</a:t>
            </a:r>
          </a:p>
          <a:p>
            <a:endParaRPr lang="en-US" b="1">
              <a:solidFill>
                <a:srgbClr val="444444"/>
              </a:solidFill>
              <a:latin typeface="Calibri" panose="020F0502020204030204" pitchFamily="34" charset="0"/>
              <a:ea typeface="Times New Roman" panose="02020603050405020304" pitchFamily="18" charset="0"/>
              <a:cs typeface="Times New Roman" panose="02020603050405020304" pitchFamily="18" charset="0"/>
            </a:endParaRPr>
          </a:p>
          <a:p>
            <a:pPr fontAlgn="ctr"/>
            <a:r>
              <a:rPr lang="en-US" b="1" i="1">
                <a:solidFill>
                  <a:srgbClr val="2F75B5"/>
                </a:solidFill>
                <a:latin typeface="Calibri" panose="020F0502020204030204" pitchFamily="34" charset="0"/>
                <a:cs typeface="Calibri" panose="020F0502020204030204" pitchFamily="34" charset="0"/>
              </a:rPr>
              <a:t>ANSWER: </a:t>
            </a:r>
            <a:r>
              <a:rPr lang="en-US">
                <a:solidFill>
                  <a:srgbClr val="000000"/>
                </a:solidFill>
                <a:latin typeface="Calibri" panose="020F0502020204030204" pitchFamily="34" charset="0"/>
              </a:rPr>
              <a:t>No. Grants cannot be used to fund solar panels and other renewable energy upgrades. However, a Prime Recipient or Partner may independently fund other energy improvements in conjunction with energy efficiency upgrades supported by the grant.</a:t>
            </a:r>
          </a:p>
          <a:p>
            <a:pPr fontAlgn="ctr"/>
            <a:endParaRPr lang="en-US">
              <a:solidFill>
                <a:srgbClr val="000000"/>
              </a:solidFill>
              <a:latin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Tree>
    <p:extLst>
      <p:ext uri="{BB962C8B-B14F-4D97-AF65-F5344CB8AC3E}">
        <p14:creationId xmlns:p14="http://schemas.microsoft.com/office/powerpoint/2010/main" val="22625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rPr>
              <a:t>VIII. Conclusion</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079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3" name="Title 1">
            <a:extLst>
              <a:ext uri="{FF2B5EF4-FFF2-40B4-BE49-F238E27FC236}">
                <a16:creationId xmlns:a16="http://schemas.microsoft.com/office/drawing/2014/main" id="{4AF881B7-854B-D29D-8518-C9B97CFAF42B}"/>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endParaRPr kumimoji="0" lang="en-US" sz="36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7" name="Title 1">
            <a:extLst>
              <a:ext uri="{FF2B5EF4-FFF2-40B4-BE49-F238E27FC236}">
                <a16:creationId xmlns:a16="http://schemas.microsoft.com/office/drawing/2014/main" id="{4A9938AE-61AB-6F19-7BCD-521959A3D023}"/>
              </a:ext>
            </a:extLst>
          </p:cNvPr>
          <p:cNvSpPr txBox="1">
            <a:spLocks/>
          </p:cNvSpPr>
          <p:nvPr/>
        </p:nvSpPr>
        <p:spPr>
          <a:xfrm>
            <a:off x="262759" y="98633"/>
            <a:ext cx="1158018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marL="0" marR="0" lvl="0" indent="0" algn="l" defTabSz="457200" rtl="0" eaLnBrk="1" fontAlgn="base" latinLnBrk="0" hangingPunct="1">
              <a:lnSpc>
                <a:spcPct val="100000"/>
              </a:lnSpc>
              <a:spcBef>
                <a:spcPct val="0"/>
              </a:spcBef>
              <a:spcAft>
                <a:spcPct val="0"/>
              </a:spcAft>
              <a:buClr>
                <a:srgbClr val="000000"/>
              </a:buClr>
              <a:buSzTx/>
              <a:buFont typeface="Arial"/>
              <a:buNone/>
              <a:tabLst/>
              <a:defRPr/>
            </a:pPr>
            <a:r>
              <a:rPr lang="en-US" sz="3200">
                <a:solidFill>
                  <a:srgbClr val="2460AD"/>
                </a:solidFill>
                <a:latin typeface="Avenir LT Std 45 Book"/>
                <a:sym typeface="Arial"/>
              </a:rPr>
              <a:t>Agenda</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graphicFrame>
        <p:nvGraphicFramePr>
          <p:cNvPr id="9" name="Diagram 8">
            <a:extLst>
              <a:ext uri="{FF2B5EF4-FFF2-40B4-BE49-F238E27FC236}">
                <a16:creationId xmlns:a16="http://schemas.microsoft.com/office/drawing/2014/main" id="{C1332A52-03E2-B8F5-6246-A1A3BEEA31EE}"/>
              </a:ext>
            </a:extLst>
          </p:cNvPr>
          <p:cNvGraphicFramePr/>
          <p:nvPr>
            <p:extLst>
              <p:ext uri="{D42A27DB-BD31-4B8C-83A1-F6EECF244321}">
                <p14:modId xmlns:p14="http://schemas.microsoft.com/office/powerpoint/2010/main" val="74306557"/>
              </p:ext>
            </p:extLst>
          </p:nvPr>
        </p:nvGraphicFramePr>
        <p:xfrm>
          <a:off x="1795479" y="1027986"/>
          <a:ext cx="853274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501E095-950F-B651-9612-4C8E833E5F8A}"/>
              </a:ext>
            </a:extLst>
          </p:cNvPr>
          <p:cNvSpPr txBox="1">
            <a:spLocks noChangeAspect="1"/>
          </p:cNvSpPr>
          <p:nvPr/>
        </p:nvSpPr>
        <p:spPr>
          <a:xfrm>
            <a:off x="2096709" y="1103801"/>
            <a:ext cx="865658" cy="461665"/>
          </a:xfrm>
          <a:prstGeom prst="rect">
            <a:avLst/>
          </a:prstGeom>
          <a:noFill/>
        </p:spPr>
        <p:txBody>
          <a:bodyPr wrap="square" rtlCol="0">
            <a:spAutoFit/>
          </a:bodyPr>
          <a:lstStyle/>
          <a:p>
            <a:pPr algn="ctr"/>
            <a:r>
              <a:rPr lang="en-US" sz="2400"/>
              <a:t>I.</a:t>
            </a:r>
          </a:p>
        </p:txBody>
      </p:sp>
      <p:sp>
        <p:nvSpPr>
          <p:cNvPr id="11" name="TextBox 10">
            <a:extLst>
              <a:ext uri="{FF2B5EF4-FFF2-40B4-BE49-F238E27FC236}">
                <a16:creationId xmlns:a16="http://schemas.microsoft.com/office/drawing/2014/main" id="{80D4B6B9-7F83-C549-EBD8-81F802D114E3}"/>
              </a:ext>
            </a:extLst>
          </p:cNvPr>
          <p:cNvSpPr txBox="1">
            <a:spLocks noChangeAspect="1"/>
          </p:cNvSpPr>
          <p:nvPr/>
        </p:nvSpPr>
        <p:spPr>
          <a:xfrm>
            <a:off x="2096706" y="1784985"/>
            <a:ext cx="865658" cy="461665"/>
          </a:xfrm>
          <a:prstGeom prst="rect">
            <a:avLst/>
          </a:prstGeom>
          <a:noFill/>
        </p:spPr>
        <p:txBody>
          <a:bodyPr wrap="square" rtlCol="0">
            <a:spAutoFit/>
          </a:bodyPr>
          <a:lstStyle/>
          <a:p>
            <a:pPr algn="ctr"/>
            <a:r>
              <a:rPr lang="en-US" sz="2400"/>
              <a:t>II.</a:t>
            </a:r>
          </a:p>
        </p:txBody>
      </p:sp>
      <p:sp>
        <p:nvSpPr>
          <p:cNvPr id="12" name="TextBox 11">
            <a:extLst>
              <a:ext uri="{FF2B5EF4-FFF2-40B4-BE49-F238E27FC236}">
                <a16:creationId xmlns:a16="http://schemas.microsoft.com/office/drawing/2014/main" id="{04264CD2-9F6A-EAA0-E070-4FC3DDD46C06}"/>
              </a:ext>
            </a:extLst>
          </p:cNvPr>
          <p:cNvSpPr txBox="1">
            <a:spLocks noChangeAspect="1"/>
          </p:cNvSpPr>
          <p:nvPr/>
        </p:nvSpPr>
        <p:spPr>
          <a:xfrm>
            <a:off x="2096706" y="2455824"/>
            <a:ext cx="865658" cy="461665"/>
          </a:xfrm>
          <a:prstGeom prst="rect">
            <a:avLst/>
          </a:prstGeom>
          <a:noFill/>
        </p:spPr>
        <p:txBody>
          <a:bodyPr wrap="square" rtlCol="0">
            <a:spAutoFit/>
          </a:bodyPr>
          <a:lstStyle/>
          <a:p>
            <a:pPr algn="ctr"/>
            <a:r>
              <a:rPr lang="en-US" sz="2400"/>
              <a:t>III.</a:t>
            </a:r>
          </a:p>
        </p:txBody>
      </p:sp>
      <p:sp>
        <p:nvSpPr>
          <p:cNvPr id="13" name="TextBox 12">
            <a:extLst>
              <a:ext uri="{FF2B5EF4-FFF2-40B4-BE49-F238E27FC236}">
                <a16:creationId xmlns:a16="http://schemas.microsoft.com/office/drawing/2014/main" id="{E516B6AE-EF8C-1B06-1CE3-5291FB5DB9F3}"/>
              </a:ext>
            </a:extLst>
          </p:cNvPr>
          <p:cNvSpPr txBox="1">
            <a:spLocks noChangeAspect="1"/>
          </p:cNvSpPr>
          <p:nvPr/>
        </p:nvSpPr>
        <p:spPr>
          <a:xfrm>
            <a:off x="2096706" y="3198167"/>
            <a:ext cx="865658" cy="461665"/>
          </a:xfrm>
          <a:prstGeom prst="rect">
            <a:avLst/>
          </a:prstGeom>
          <a:noFill/>
        </p:spPr>
        <p:txBody>
          <a:bodyPr wrap="square" rtlCol="0">
            <a:spAutoFit/>
          </a:bodyPr>
          <a:lstStyle/>
          <a:p>
            <a:pPr algn="ctr"/>
            <a:r>
              <a:rPr lang="en-US" sz="2400"/>
              <a:t>IV.</a:t>
            </a:r>
          </a:p>
        </p:txBody>
      </p:sp>
      <p:sp>
        <p:nvSpPr>
          <p:cNvPr id="14" name="TextBox 13">
            <a:extLst>
              <a:ext uri="{FF2B5EF4-FFF2-40B4-BE49-F238E27FC236}">
                <a16:creationId xmlns:a16="http://schemas.microsoft.com/office/drawing/2014/main" id="{14CC034A-BB1B-BD87-DC55-8BA1C322A1B1}"/>
              </a:ext>
            </a:extLst>
          </p:cNvPr>
          <p:cNvSpPr txBox="1">
            <a:spLocks noChangeAspect="1"/>
          </p:cNvSpPr>
          <p:nvPr/>
        </p:nvSpPr>
        <p:spPr>
          <a:xfrm>
            <a:off x="2096706" y="3869006"/>
            <a:ext cx="865658" cy="461665"/>
          </a:xfrm>
          <a:prstGeom prst="rect">
            <a:avLst/>
          </a:prstGeom>
          <a:noFill/>
        </p:spPr>
        <p:txBody>
          <a:bodyPr wrap="square" rtlCol="0">
            <a:spAutoFit/>
          </a:bodyPr>
          <a:lstStyle/>
          <a:p>
            <a:pPr algn="ctr"/>
            <a:r>
              <a:rPr lang="en-US" sz="2400"/>
              <a:t>V.</a:t>
            </a:r>
          </a:p>
        </p:txBody>
      </p:sp>
      <p:sp>
        <p:nvSpPr>
          <p:cNvPr id="15" name="TextBox 14">
            <a:extLst>
              <a:ext uri="{FF2B5EF4-FFF2-40B4-BE49-F238E27FC236}">
                <a16:creationId xmlns:a16="http://schemas.microsoft.com/office/drawing/2014/main" id="{3F638494-111A-5F2D-9FF8-AC53A4F3FDCE}"/>
              </a:ext>
            </a:extLst>
          </p:cNvPr>
          <p:cNvSpPr txBox="1">
            <a:spLocks noChangeAspect="1"/>
          </p:cNvSpPr>
          <p:nvPr/>
        </p:nvSpPr>
        <p:spPr>
          <a:xfrm>
            <a:off x="2096706" y="4539845"/>
            <a:ext cx="865658" cy="461665"/>
          </a:xfrm>
          <a:prstGeom prst="rect">
            <a:avLst/>
          </a:prstGeom>
          <a:noFill/>
        </p:spPr>
        <p:txBody>
          <a:bodyPr wrap="square" rtlCol="0">
            <a:spAutoFit/>
          </a:bodyPr>
          <a:lstStyle/>
          <a:p>
            <a:pPr algn="ctr"/>
            <a:r>
              <a:rPr lang="en-US" sz="2400"/>
              <a:t>VI.</a:t>
            </a:r>
          </a:p>
        </p:txBody>
      </p:sp>
      <p:sp>
        <p:nvSpPr>
          <p:cNvPr id="16" name="TextBox 15">
            <a:extLst>
              <a:ext uri="{FF2B5EF4-FFF2-40B4-BE49-F238E27FC236}">
                <a16:creationId xmlns:a16="http://schemas.microsoft.com/office/drawing/2014/main" id="{34008494-8C92-EA0F-D45D-5BBDF9868572}"/>
              </a:ext>
            </a:extLst>
          </p:cNvPr>
          <p:cNvSpPr txBox="1">
            <a:spLocks noChangeAspect="1"/>
          </p:cNvSpPr>
          <p:nvPr/>
        </p:nvSpPr>
        <p:spPr>
          <a:xfrm>
            <a:off x="2096706" y="5210684"/>
            <a:ext cx="865658" cy="461665"/>
          </a:xfrm>
          <a:prstGeom prst="rect">
            <a:avLst/>
          </a:prstGeom>
          <a:noFill/>
        </p:spPr>
        <p:txBody>
          <a:bodyPr wrap="square" rtlCol="0">
            <a:spAutoFit/>
          </a:bodyPr>
          <a:lstStyle/>
          <a:p>
            <a:pPr algn="ctr"/>
            <a:r>
              <a:rPr lang="en-US" sz="2400"/>
              <a:t>VII.</a:t>
            </a:r>
          </a:p>
        </p:txBody>
      </p:sp>
      <p:sp>
        <p:nvSpPr>
          <p:cNvPr id="18" name="TextBox 17">
            <a:extLst>
              <a:ext uri="{FF2B5EF4-FFF2-40B4-BE49-F238E27FC236}">
                <a16:creationId xmlns:a16="http://schemas.microsoft.com/office/drawing/2014/main" id="{AB2F553B-D707-64E4-ACDD-6CC8FF853984}"/>
              </a:ext>
            </a:extLst>
          </p:cNvPr>
          <p:cNvSpPr txBox="1">
            <a:spLocks noChangeAspect="1"/>
          </p:cNvSpPr>
          <p:nvPr/>
        </p:nvSpPr>
        <p:spPr>
          <a:xfrm>
            <a:off x="2096706" y="5894495"/>
            <a:ext cx="865658" cy="461665"/>
          </a:xfrm>
          <a:prstGeom prst="rect">
            <a:avLst/>
          </a:prstGeom>
          <a:noFill/>
        </p:spPr>
        <p:txBody>
          <a:bodyPr wrap="square" rtlCol="0">
            <a:spAutoFit/>
          </a:bodyPr>
          <a:lstStyle/>
          <a:p>
            <a:pPr algn="ctr"/>
            <a:r>
              <a:rPr lang="en-US" sz="2400"/>
              <a:t>VIII.</a:t>
            </a:r>
          </a:p>
        </p:txBody>
      </p:sp>
    </p:spTree>
    <p:extLst>
      <p:ext uri="{BB962C8B-B14F-4D97-AF65-F5344CB8AC3E}">
        <p14:creationId xmlns:p14="http://schemas.microsoft.com/office/powerpoint/2010/main" val="1556655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50</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FOA Modifications (IV.D.i.)</a:t>
            </a:r>
          </a:p>
        </p:txBody>
      </p:sp>
      <p:sp>
        <p:nvSpPr>
          <p:cNvPr id="4" name="TextBox 3">
            <a:extLst>
              <a:ext uri="{FF2B5EF4-FFF2-40B4-BE49-F238E27FC236}">
                <a16:creationId xmlns:a16="http://schemas.microsoft.com/office/drawing/2014/main" id="{FBBAD5DF-C154-EE45-308A-6FAFD9434E2D}"/>
              </a:ext>
            </a:extLst>
          </p:cNvPr>
          <p:cNvSpPr txBox="1"/>
          <p:nvPr/>
        </p:nvSpPr>
        <p:spPr>
          <a:xfrm>
            <a:off x="-467924" y="4470280"/>
            <a:ext cx="12152608" cy="1446550"/>
          </a:xfrm>
          <a:prstGeom prst="rect">
            <a:avLst/>
          </a:prstGeom>
          <a:noFill/>
        </p:spPr>
        <p:txBody>
          <a:bodyPr wrap="square" lIns="91440" tIns="45720" rIns="91440" bIns="45720" anchor="t">
            <a:spAutoFit/>
          </a:bodyPr>
          <a:lstStyle/>
          <a:p>
            <a:pPr marL="914400" lvl="1"/>
            <a:r>
              <a:rPr lang="en-US" sz="2000">
                <a:effectLst/>
                <a:latin typeface="Calibri"/>
                <a:ea typeface="Times New Roman" panose="02020603050405020304" pitchFamily="18" charset="0"/>
                <a:cs typeface="Times New Roman"/>
              </a:rPr>
              <a:t>Amendments to this FOA will be posted on the </a:t>
            </a:r>
            <a:r>
              <a:rPr lang="en-US" sz="2400" b="1" u="sng">
                <a:effectLst/>
                <a:latin typeface="Calibri"/>
                <a:ea typeface="Times New Roman" panose="02020603050405020304" pitchFamily="18" charset="0"/>
                <a:cs typeface="Times New Roman"/>
              </a:rPr>
              <a:t>Infrastructure </a:t>
            </a:r>
            <a:r>
              <a:rPr lang="en-US" sz="2400" b="1" u="sng" err="1">
                <a:effectLst/>
                <a:latin typeface="Calibri"/>
                <a:ea typeface="Times New Roman" panose="02020603050405020304" pitchFamily="18" charset="0"/>
                <a:cs typeface="Times New Roman"/>
              </a:rPr>
              <a:t>eXCHANGE</a:t>
            </a:r>
            <a:r>
              <a:rPr lang="en-US" sz="2400">
                <a:effectLst/>
                <a:latin typeface="Calibri"/>
                <a:ea typeface="Times New Roman" panose="02020603050405020304" pitchFamily="18" charset="0"/>
                <a:cs typeface="Times New Roman"/>
              </a:rPr>
              <a:t> </a:t>
            </a:r>
            <a:r>
              <a:rPr lang="en-US" sz="2000">
                <a:effectLst/>
                <a:latin typeface="Calibri"/>
                <a:ea typeface="Times New Roman" panose="02020603050405020304" pitchFamily="18" charset="0"/>
                <a:cs typeface="Times New Roman"/>
              </a:rPr>
              <a:t>website and the </a:t>
            </a:r>
            <a:r>
              <a:rPr lang="en-US" sz="2400" b="1" u="sng">
                <a:effectLst/>
                <a:latin typeface="Calibri"/>
                <a:ea typeface="Times New Roman" panose="02020603050405020304" pitchFamily="18" charset="0"/>
                <a:cs typeface="Times New Roman"/>
              </a:rPr>
              <a:t>Grants.gov</a:t>
            </a:r>
            <a:r>
              <a:rPr lang="en-US" sz="2400">
                <a:effectLst/>
                <a:latin typeface="Calibri"/>
                <a:ea typeface="Times New Roman" panose="02020603050405020304" pitchFamily="18" charset="0"/>
                <a:cs typeface="Times New Roman"/>
              </a:rPr>
              <a:t> </a:t>
            </a:r>
            <a:r>
              <a:rPr lang="en-US" sz="2000">
                <a:effectLst/>
                <a:latin typeface="Calibri"/>
                <a:ea typeface="Times New Roman" panose="02020603050405020304" pitchFamily="18" charset="0"/>
                <a:cs typeface="Times New Roman"/>
              </a:rPr>
              <a:t>system. However, you will only receive an email when an amendment or a FOA is posted on these sites if you register for email notifications for this FOA in Grants.gov. DOE recommends that you register as soon as possible to ensure you receive timely notice of any amendments </a:t>
            </a:r>
            <a:r>
              <a:rPr lang="en-US" sz="2000">
                <a:latin typeface="Calibri"/>
                <a:ea typeface="Times New Roman" panose="02020603050405020304" pitchFamily="18" charset="0"/>
                <a:cs typeface="Times New Roman"/>
              </a:rPr>
              <a:t>to this FOA</a:t>
            </a:r>
            <a:r>
              <a:rPr lang="en-US" sz="2000">
                <a:effectLst/>
                <a:latin typeface="Calibri"/>
                <a:ea typeface="Times New Roman" panose="02020603050405020304" pitchFamily="18" charset="0"/>
                <a:cs typeface="Times New Roman"/>
              </a:rPr>
              <a:t>.</a:t>
            </a:r>
          </a:p>
        </p:txBody>
      </p:sp>
      <p:pic>
        <p:nvPicPr>
          <p:cNvPr id="6" name="Picture 2">
            <a:extLst>
              <a:ext uri="{FF2B5EF4-FFF2-40B4-BE49-F238E27FC236}">
                <a16:creationId xmlns:a16="http://schemas.microsoft.com/office/drawing/2014/main" id="{D6728915-927E-3D54-2518-9A44EBE88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8" y="941170"/>
            <a:ext cx="1220814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012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51</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Key Submission Reminders</a:t>
            </a:r>
          </a:p>
        </p:txBody>
      </p:sp>
      <p:sp>
        <p:nvSpPr>
          <p:cNvPr id="6" name="TextBox 5">
            <a:extLst>
              <a:ext uri="{FF2B5EF4-FFF2-40B4-BE49-F238E27FC236}">
                <a16:creationId xmlns:a16="http://schemas.microsoft.com/office/drawing/2014/main" id="{8563913F-7257-AFB5-9C9C-E9703F6AA5FD}"/>
              </a:ext>
            </a:extLst>
          </p:cNvPr>
          <p:cNvSpPr txBox="1"/>
          <p:nvPr/>
        </p:nvSpPr>
        <p:spPr>
          <a:xfrm>
            <a:off x="1100726" y="1189427"/>
            <a:ext cx="4995274" cy="5161413"/>
          </a:xfrm>
          <a:prstGeom prst="rect">
            <a:avLst/>
          </a:prstGeom>
          <a:noFill/>
        </p:spPr>
        <p:txBody>
          <a:bodyPr wrap="square">
            <a:spAutoFit/>
          </a:bodyPr>
          <a:lstStyle/>
          <a:p>
            <a:pPr>
              <a:lnSpc>
                <a:spcPct val="110000"/>
              </a:lnSpc>
              <a:spcBef>
                <a:spcPts val="0"/>
              </a:spcBef>
            </a:pPr>
            <a:r>
              <a:rPr lang="en-US" b="1">
                <a:latin typeface="Calibri" panose="020F0502020204030204" pitchFamily="34" charset="0"/>
                <a:cs typeface="Calibri" panose="020F0502020204030204" pitchFamily="34" charset="0"/>
              </a:rPr>
              <a:t>Check entries in </a:t>
            </a:r>
            <a:r>
              <a:rPr lang="en-US" b="1">
                <a:solidFill>
                  <a:srgbClr val="50565C">
                    <a:lumMod val="50000"/>
                  </a:srgbClr>
                </a:solidFill>
                <a:latin typeface="Calibri" panose="020F0502020204030204" pitchFamily="34" charset="0"/>
                <a:cs typeface="Calibri" panose="020F0502020204030204" pitchFamily="34" charset="0"/>
              </a:rPr>
              <a:t>Infrastructure </a:t>
            </a:r>
            <a:r>
              <a:rPr lang="en-US" b="1" err="1">
                <a:solidFill>
                  <a:srgbClr val="50565C">
                    <a:lumMod val="50000"/>
                  </a:srgbClr>
                </a:solidFill>
                <a:latin typeface="Calibri" panose="020F0502020204030204" pitchFamily="34" charset="0"/>
                <a:cs typeface="Calibri" panose="020F0502020204030204" pitchFamily="34" charset="0"/>
              </a:rPr>
              <a:t>eXCHANGE</a:t>
            </a:r>
            <a:endParaRPr lang="en-US" b="1">
              <a:solidFill>
                <a:srgbClr val="50565C">
                  <a:lumMod val="50000"/>
                </a:srgbClr>
              </a:solidFill>
              <a:latin typeface="Calibri" panose="020F0502020204030204" pitchFamily="34" charset="0"/>
              <a:cs typeface="Calibri" panose="020F0502020204030204" pitchFamily="34" charset="0"/>
            </a:endParaRPr>
          </a:p>
          <a:p>
            <a:pPr>
              <a:lnSpc>
                <a:spcPct val="110000"/>
              </a:lnSpc>
              <a:spcBef>
                <a:spcPts val="0"/>
              </a:spcBef>
            </a:pPr>
            <a:r>
              <a:rPr lang="en-US">
                <a:latin typeface="Calibri" panose="020F0502020204030204" pitchFamily="34" charset="0"/>
                <a:cs typeface="Calibri" panose="020F0502020204030204" pitchFamily="34" charset="0"/>
              </a:rPr>
              <a:t>Submissions could be deemed ineligible due to an incorrect entry.</a:t>
            </a:r>
          </a:p>
          <a:p>
            <a:pPr>
              <a:spcBef>
                <a:spcPts val="0"/>
              </a:spcBef>
            </a:pPr>
            <a:endParaRPr lang="en-US" b="1">
              <a:latin typeface="Calibri" panose="020F0502020204030204" pitchFamily="34" charset="0"/>
              <a:cs typeface="Calibri" panose="020F0502020204030204" pitchFamily="34" charset="0"/>
            </a:endParaRPr>
          </a:p>
          <a:p>
            <a:pPr>
              <a:spcBef>
                <a:spcPts val="0"/>
              </a:spcBef>
            </a:pPr>
            <a:r>
              <a:rPr lang="en-US" b="1">
                <a:latin typeface="Calibri" panose="020F0502020204030204" pitchFamily="34" charset="0"/>
                <a:cs typeface="Calibri" panose="020F0502020204030204" pitchFamily="34" charset="0"/>
              </a:rPr>
              <a:t>DOE strongly encourages Applicants to submit 1-2 days prior to the deadline to allow for full upload of application documents and to avoid any potential technical glitches with </a:t>
            </a:r>
            <a:r>
              <a:rPr lang="en-US" b="1">
                <a:solidFill>
                  <a:srgbClr val="50565C">
                    <a:lumMod val="50000"/>
                  </a:srgbClr>
                </a:solidFill>
                <a:latin typeface="Calibri" panose="020F0502020204030204" pitchFamily="34" charset="0"/>
                <a:cs typeface="Calibri" panose="020F0502020204030204" pitchFamily="34" charset="0"/>
              </a:rPr>
              <a:t>Infrastructure </a:t>
            </a:r>
            <a:r>
              <a:rPr lang="en-US" b="1" err="1">
                <a:solidFill>
                  <a:srgbClr val="50565C">
                    <a:lumMod val="50000"/>
                  </a:srgbClr>
                </a:solidFill>
                <a:latin typeface="Calibri" panose="020F0502020204030204" pitchFamily="34" charset="0"/>
                <a:cs typeface="Calibri" panose="020F0502020204030204" pitchFamily="34" charset="0"/>
              </a:rPr>
              <a:t>eXCHANGE</a:t>
            </a:r>
            <a:r>
              <a:rPr lang="en-US" b="1">
                <a:solidFill>
                  <a:srgbClr val="50565C">
                    <a:lumMod val="50000"/>
                  </a:srgbClr>
                </a:solidFill>
                <a:latin typeface="Calibri" panose="020F0502020204030204" pitchFamily="34" charset="0"/>
                <a:cs typeface="Calibri" panose="020F0502020204030204" pitchFamily="34" charset="0"/>
              </a:rPr>
              <a:t>.</a:t>
            </a:r>
            <a:endParaRPr lang="en-US" b="1">
              <a:latin typeface="Calibri" panose="020F0502020204030204" pitchFamily="34" charset="0"/>
              <a:cs typeface="Calibri" panose="020F0502020204030204" pitchFamily="34" charset="0"/>
            </a:endParaRPr>
          </a:p>
          <a:p>
            <a:endParaRPr lang="en-US" b="1">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Make sure you click the “submit” button</a:t>
            </a:r>
          </a:p>
          <a:p>
            <a:r>
              <a:rPr lang="en-US">
                <a:latin typeface="Calibri" panose="020F0502020204030204" pitchFamily="34" charset="0"/>
                <a:cs typeface="Calibri" panose="020F0502020204030204" pitchFamily="34" charset="0"/>
              </a:rPr>
              <a:t>Any changes made after you hit submit will un-submit your application and you will need to click the submit button again.</a:t>
            </a:r>
          </a:p>
          <a:p>
            <a:pPr marL="0" lvl="1"/>
            <a:endParaRPr lang="en-US">
              <a:latin typeface="Calibri" panose="020F0502020204030204" pitchFamily="34" charset="0"/>
              <a:cs typeface="Calibri" panose="020F0502020204030204" pitchFamily="34" charset="0"/>
            </a:endParaRPr>
          </a:p>
          <a:p>
            <a:pPr marL="0" lvl="1"/>
            <a:r>
              <a:rPr lang="en-US">
                <a:latin typeface="Calibri" panose="020F0502020204030204" pitchFamily="34" charset="0"/>
                <a:cs typeface="Calibri" panose="020F0502020204030204" pitchFamily="34" charset="0"/>
              </a:rPr>
              <a:t>For your records, </a:t>
            </a:r>
            <a:r>
              <a:rPr lang="en-US" b="1">
                <a:latin typeface="Calibri" panose="020F0502020204030204" pitchFamily="34" charset="0"/>
                <a:cs typeface="Calibri" panose="020F0502020204030204" pitchFamily="34" charset="0"/>
              </a:rPr>
              <a:t>print out the </a:t>
            </a:r>
            <a:r>
              <a:rPr lang="en-US" b="1">
                <a:solidFill>
                  <a:srgbClr val="50565C">
                    <a:lumMod val="50000"/>
                  </a:srgbClr>
                </a:solidFill>
                <a:latin typeface="Calibri" panose="020F0502020204030204" pitchFamily="34" charset="0"/>
                <a:cs typeface="Calibri" panose="020F0502020204030204" pitchFamily="34" charset="0"/>
              </a:rPr>
              <a:t>Infrastructure </a:t>
            </a:r>
            <a:r>
              <a:rPr lang="en-US" b="1" err="1">
                <a:solidFill>
                  <a:srgbClr val="50565C">
                    <a:lumMod val="50000"/>
                  </a:srgbClr>
                </a:solidFill>
                <a:latin typeface="Calibri" panose="020F0502020204030204" pitchFamily="34" charset="0"/>
                <a:cs typeface="Calibri" panose="020F0502020204030204" pitchFamily="34" charset="0"/>
              </a:rPr>
              <a:t>eXCHANGE</a:t>
            </a:r>
            <a:r>
              <a:rPr lang="en-US" b="1">
                <a:latin typeface="Calibri" panose="020F0502020204030204" pitchFamily="34" charset="0"/>
                <a:cs typeface="Calibri" panose="020F0502020204030204" pitchFamily="34" charset="0"/>
              </a:rPr>
              <a:t> page at each step</a:t>
            </a:r>
            <a:r>
              <a:rPr lang="en-US">
                <a:latin typeface="Calibri" panose="020F0502020204030204" pitchFamily="34" charset="0"/>
                <a:cs typeface="Calibri" panose="020F0502020204030204" pitchFamily="34" charset="0"/>
              </a:rPr>
              <a:t>, which contains the application’s Control Number.</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Graphic 7" descr="Badge 1 with solid fill">
            <a:extLst>
              <a:ext uri="{FF2B5EF4-FFF2-40B4-BE49-F238E27FC236}">
                <a16:creationId xmlns:a16="http://schemas.microsoft.com/office/drawing/2014/main" id="{7FFEED4B-8C06-C691-4CDE-407A4D30A8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26" y="1110559"/>
            <a:ext cx="914400" cy="914400"/>
          </a:xfrm>
          <a:prstGeom prst="rect">
            <a:avLst/>
          </a:prstGeom>
        </p:spPr>
      </p:pic>
      <p:pic>
        <p:nvPicPr>
          <p:cNvPr id="9" name="Graphic 8" descr="Badge with solid fill">
            <a:extLst>
              <a:ext uri="{FF2B5EF4-FFF2-40B4-BE49-F238E27FC236}">
                <a16:creationId xmlns:a16="http://schemas.microsoft.com/office/drawing/2014/main" id="{8387C596-C56E-E1ED-B7BE-3ABC0CF499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326" y="2301850"/>
            <a:ext cx="914400" cy="914400"/>
          </a:xfrm>
          <a:prstGeom prst="rect">
            <a:avLst/>
          </a:prstGeom>
        </p:spPr>
      </p:pic>
      <p:pic>
        <p:nvPicPr>
          <p:cNvPr id="11" name="Graphic 10" descr="Badge 3 with solid fill">
            <a:extLst>
              <a:ext uri="{FF2B5EF4-FFF2-40B4-BE49-F238E27FC236}">
                <a16:creationId xmlns:a16="http://schemas.microsoft.com/office/drawing/2014/main" id="{3420CEE0-D9D4-B109-C62F-44454D598F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0107" y="3972936"/>
            <a:ext cx="914400" cy="914400"/>
          </a:xfrm>
          <a:prstGeom prst="rect">
            <a:avLst/>
          </a:prstGeom>
        </p:spPr>
      </p:pic>
      <p:pic>
        <p:nvPicPr>
          <p:cNvPr id="12" name="Graphic 11" descr="Badge 4 with solid fill">
            <a:extLst>
              <a:ext uri="{FF2B5EF4-FFF2-40B4-BE49-F238E27FC236}">
                <a16:creationId xmlns:a16="http://schemas.microsoft.com/office/drawing/2014/main" id="{0C8FBE15-7DAD-B4CE-C29A-2CFBFEC78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07" y="5321941"/>
            <a:ext cx="914400" cy="914400"/>
          </a:xfrm>
          <a:prstGeom prst="rect">
            <a:avLst/>
          </a:prstGeom>
        </p:spPr>
      </p:pic>
      <p:pic>
        <p:nvPicPr>
          <p:cNvPr id="4" name="Picture 3" descr="A hand holding a small house&#10;&#10;Description automatically generated with medium confidence">
            <a:extLst>
              <a:ext uri="{FF2B5EF4-FFF2-40B4-BE49-F238E27FC236}">
                <a16:creationId xmlns:a16="http://schemas.microsoft.com/office/drawing/2014/main" id="{C2231359-060D-9E86-03AF-854B5CED6CBD}"/>
              </a:ext>
            </a:extLst>
          </p:cNvPr>
          <p:cNvPicPr>
            <a:picLocks noChangeAspect="1"/>
          </p:cNvPicPr>
          <p:nvPr/>
        </p:nvPicPr>
        <p:blipFill rotWithShape="1">
          <a:blip r:embed="rId13">
            <a:extLst>
              <a:ext uri="{28A0092B-C50C-407E-A947-70E740481C1C}">
                <a14:useLocalDpi xmlns:a14="http://schemas.microsoft.com/office/drawing/2010/main" val="0"/>
              </a:ext>
            </a:extLst>
          </a:blip>
          <a:srcRect l="5677" r="7549"/>
          <a:stretch/>
        </p:blipFill>
        <p:spPr>
          <a:xfrm>
            <a:off x="6096000" y="1458291"/>
            <a:ext cx="5736769" cy="4663440"/>
          </a:xfrm>
          <a:prstGeom prst="rect">
            <a:avLst/>
          </a:prstGeom>
        </p:spPr>
      </p:pic>
    </p:spTree>
    <p:extLst>
      <p:ext uri="{BB962C8B-B14F-4D97-AF65-F5344CB8AC3E}">
        <p14:creationId xmlns:p14="http://schemas.microsoft.com/office/powerpoint/2010/main" val="1954345961"/>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52</a:t>
            </a:fld>
            <a:endParaRPr lang="en-US"/>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
        <p:nvSpPr>
          <p:cNvPr id="5" name="Title 1">
            <a:extLst>
              <a:ext uri="{FF2B5EF4-FFF2-40B4-BE49-F238E27FC236}">
                <a16:creationId xmlns:a16="http://schemas.microsoft.com/office/drawing/2014/main" id="{38A03239-F4DA-09A5-E8D3-AF66486DCA1D}"/>
              </a:ext>
            </a:extLst>
          </p:cNvPr>
          <p:cNvSpPr txBox="1">
            <a:spLocks/>
          </p:cNvSpPr>
          <p:nvPr/>
        </p:nvSpPr>
        <p:spPr bwMode="auto">
          <a:xfrm>
            <a:off x="481139" y="-59872"/>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Ways to Engage </a:t>
            </a:r>
          </a:p>
        </p:txBody>
      </p:sp>
      <p:graphicFrame>
        <p:nvGraphicFramePr>
          <p:cNvPr id="8" name="Diagram 7">
            <a:extLst>
              <a:ext uri="{FF2B5EF4-FFF2-40B4-BE49-F238E27FC236}">
                <a16:creationId xmlns:a16="http://schemas.microsoft.com/office/drawing/2014/main" id="{8F920C9E-9D62-5D74-3FF2-2744A0E3BE74}"/>
              </a:ext>
            </a:extLst>
          </p:cNvPr>
          <p:cNvGraphicFramePr/>
          <p:nvPr>
            <p:extLst>
              <p:ext uri="{D42A27DB-BD31-4B8C-83A1-F6EECF244321}">
                <p14:modId xmlns:p14="http://schemas.microsoft.com/office/powerpoint/2010/main" val="2055066911"/>
              </p:ext>
            </p:extLst>
          </p:nvPr>
        </p:nvGraphicFramePr>
        <p:xfrm>
          <a:off x="481139" y="986205"/>
          <a:ext cx="1088231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645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F3449-7B92-2BD2-9AF3-FEEB89C2C776}"/>
              </a:ext>
            </a:extLst>
          </p:cNvPr>
          <p:cNvSpPr>
            <a:spLocks noGrp="1"/>
          </p:cNvSpPr>
          <p:nvPr>
            <p:ph type="sldNum" sz="quarter" idx="12"/>
          </p:nvPr>
        </p:nvSpPr>
        <p:spPr/>
        <p:txBody>
          <a:bodyPr/>
          <a:lstStyle/>
          <a:p>
            <a:fld id="{90154BB7-116B-42F9-82BE-AA33A339DBE5}" type="slidenum">
              <a:rPr lang="en-US" smtClean="0"/>
              <a:t>53</a:t>
            </a:fld>
            <a:endParaRPr lang="en-US"/>
          </a:p>
        </p:txBody>
      </p:sp>
      <p:sp>
        <p:nvSpPr>
          <p:cNvPr id="4" name="TextBox 3">
            <a:extLst>
              <a:ext uri="{FF2B5EF4-FFF2-40B4-BE49-F238E27FC236}">
                <a16:creationId xmlns:a16="http://schemas.microsoft.com/office/drawing/2014/main" id="{0011749B-C5F5-D7E6-777A-6A94777623FD}"/>
              </a:ext>
            </a:extLst>
          </p:cNvPr>
          <p:cNvSpPr txBox="1"/>
          <p:nvPr/>
        </p:nvSpPr>
        <p:spPr>
          <a:xfrm>
            <a:off x="3203450" y="4163873"/>
            <a:ext cx="5778284" cy="2903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82B2E"/>
                </a:solidFill>
                <a:latin typeface="Calibri"/>
                <a:cs typeface="Calibri"/>
              </a:rPr>
              <a:t>​</a:t>
            </a:r>
            <a:r>
              <a:rPr lang="en-US" sz="3200" b="1">
                <a:latin typeface="Calibri"/>
                <a:cs typeface="Calibri"/>
              </a:rPr>
              <a:t>THANK YOU</a:t>
            </a:r>
            <a:endParaRPr lang="en-US" sz="3200">
              <a:ea typeface="+mn-lt"/>
              <a:cs typeface="+mn-lt"/>
            </a:endParaRPr>
          </a:p>
          <a:p>
            <a:pPr algn="ctr"/>
            <a:endParaRPr lang="en-US">
              <a:ea typeface="+mn-lt"/>
              <a:cs typeface="+mn-lt"/>
            </a:endParaRPr>
          </a:p>
          <a:p>
            <a:pPr algn="ctr"/>
            <a:r>
              <a:rPr lang="en-US" b="1">
                <a:latin typeface="Calibri"/>
                <a:cs typeface="Calibri"/>
              </a:rPr>
              <a:t>Renew America’s Nonprofits – FOA Webinar </a:t>
            </a:r>
            <a:endParaRPr lang="en-US">
              <a:ea typeface="+mn-lt"/>
              <a:cs typeface="+mn-lt"/>
            </a:endParaRPr>
          </a:p>
          <a:p>
            <a:pPr algn="ctr">
              <a:spcBef>
                <a:spcPts val="360"/>
              </a:spcBef>
            </a:pPr>
            <a:endParaRPr lang="en-US">
              <a:ea typeface="+mn-lt"/>
              <a:cs typeface="+mn-lt"/>
            </a:endParaRPr>
          </a:p>
          <a:p>
            <a:pPr algn="ctr"/>
            <a:r>
              <a:rPr lang="en-US" b="1">
                <a:latin typeface="Calibri"/>
                <a:cs typeface="Calibri"/>
              </a:rPr>
              <a:t>U.S. Department of Energy (DOE)</a:t>
            </a:r>
            <a:endParaRPr lang="en-US">
              <a:ea typeface="+mn-lt"/>
              <a:cs typeface="+mn-lt"/>
            </a:endParaRPr>
          </a:p>
          <a:p>
            <a:pPr algn="ctr"/>
            <a:r>
              <a:rPr lang="en-US" b="1">
                <a:latin typeface="Calibri"/>
                <a:cs typeface="Calibri"/>
              </a:rPr>
              <a:t>Office of State and Community Energy Programs (SCEP)</a:t>
            </a:r>
            <a:endParaRPr lang="en-US">
              <a:ea typeface="+mn-lt"/>
              <a:cs typeface="+mn-lt"/>
            </a:endParaRPr>
          </a:p>
          <a:p>
            <a:pPr algn="ctr"/>
            <a:endParaRPr lang="en-US">
              <a:ea typeface="+mn-lt"/>
              <a:cs typeface="+mn-lt"/>
            </a:endParaRPr>
          </a:p>
          <a:p>
            <a:pPr algn="ctr">
              <a:spcBef>
                <a:spcPts val="360"/>
              </a:spcBef>
            </a:pPr>
            <a:endParaRPr lang="en-US">
              <a:solidFill>
                <a:srgbClr val="000000"/>
              </a:solidFill>
              <a:latin typeface="Franklin Gothic Book"/>
              <a:cs typeface="Calibri"/>
            </a:endParaRPr>
          </a:p>
          <a:p>
            <a:endParaRPr lang="en-US">
              <a:solidFill>
                <a:srgbClr val="282B2E"/>
              </a:solidFill>
              <a:latin typeface="Calibri"/>
              <a:cs typeface="Calibri"/>
            </a:endParaRPr>
          </a:p>
        </p:txBody>
      </p:sp>
      <p:sp>
        <p:nvSpPr>
          <p:cNvPr id="5" name="TextBox 4">
            <a:extLst>
              <a:ext uri="{FF2B5EF4-FFF2-40B4-BE49-F238E27FC236}">
                <a16:creationId xmlns:a16="http://schemas.microsoft.com/office/drawing/2014/main" id="{AA0DF9B2-9A3A-BAD1-3D17-308B393DCB49}"/>
              </a:ext>
            </a:extLst>
          </p:cNvPr>
          <p:cNvSpPr txBox="1"/>
          <p:nvPr/>
        </p:nvSpPr>
        <p:spPr>
          <a:xfrm>
            <a:off x="74908" y="61063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rPr>
              <a:t>Nonprofits@doe.gov</a:t>
            </a:r>
            <a:endParaRPr lang="en-US"/>
          </a:p>
        </p:txBody>
      </p:sp>
      <p:sp>
        <p:nvSpPr>
          <p:cNvPr id="7" name="TextBox 6">
            <a:extLst>
              <a:ext uri="{FF2B5EF4-FFF2-40B4-BE49-F238E27FC236}">
                <a16:creationId xmlns:a16="http://schemas.microsoft.com/office/drawing/2014/main" id="{A8EDC8D9-7D67-273C-BA3F-70E7C4D58A9B}"/>
              </a:ext>
            </a:extLst>
          </p:cNvPr>
          <p:cNvSpPr txBox="1"/>
          <p:nvPr/>
        </p:nvSpPr>
        <p:spPr>
          <a:xfrm>
            <a:off x="9373892" y="561555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latin typeface="Calibri"/>
                <a:cs typeface="Segoe UI"/>
              </a:rPr>
              <a:t>FOA Webinar</a:t>
            </a:r>
            <a:r>
              <a:rPr lang="en-US">
                <a:latin typeface="Calibri"/>
                <a:cs typeface="Segoe UI"/>
              </a:rPr>
              <a:t>​</a:t>
            </a:r>
          </a:p>
          <a:p>
            <a:pPr algn="r"/>
            <a:r>
              <a:rPr lang="en-US" b="1">
                <a:latin typeface="Calibri"/>
                <a:cs typeface="Segoe UI"/>
              </a:rPr>
              <a:t>DE-FOA-0003066</a:t>
            </a:r>
            <a:r>
              <a:rPr lang="en-US">
                <a:latin typeface="Calibri"/>
                <a:cs typeface="Segoe UI"/>
              </a:rPr>
              <a:t>​</a:t>
            </a:r>
          </a:p>
          <a:p>
            <a:pPr algn="r"/>
            <a:r>
              <a:rPr lang="en-US" b="1">
                <a:latin typeface="Calibri"/>
                <a:cs typeface="Segoe UI"/>
              </a:rPr>
              <a:t>June 6, 2023</a:t>
            </a:r>
            <a:r>
              <a:rPr lang="en-US">
                <a:latin typeface="Calibri"/>
                <a:cs typeface="Segoe UI"/>
              </a:rPr>
              <a:t>​</a:t>
            </a:r>
          </a:p>
        </p:txBody>
      </p:sp>
      <p:pic>
        <p:nvPicPr>
          <p:cNvPr id="2" name="Picture 1" descr="A picture containing animation, screenshot&#10;&#10;Description automatically generated">
            <a:extLst>
              <a:ext uri="{FF2B5EF4-FFF2-40B4-BE49-F238E27FC236}">
                <a16:creationId xmlns:a16="http://schemas.microsoft.com/office/drawing/2014/main" id="{FA070614-CF7D-5540-1731-9053F2FF56B9}"/>
              </a:ext>
            </a:extLst>
          </p:cNvPr>
          <p:cNvPicPr>
            <a:picLocks noChangeAspect="1"/>
          </p:cNvPicPr>
          <p:nvPr/>
        </p:nvPicPr>
        <p:blipFill rotWithShape="1">
          <a:blip r:embed="rId4">
            <a:extLst>
              <a:ext uri="{28A0092B-C50C-407E-A947-70E740481C1C}">
                <a14:useLocalDpi xmlns:a14="http://schemas.microsoft.com/office/drawing/2010/main" val="0"/>
              </a:ext>
            </a:extLst>
          </a:blip>
          <a:srcRect t="16793" r="805" b="13320"/>
          <a:stretch/>
        </p:blipFill>
        <p:spPr>
          <a:xfrm>
            <a:off x="-3408" y="0"/>
            <a:ext cx="12192000" cy="4089866"/>
          </a:xfrm>
          <a:prstGeom prst="rect">
            <a:avLst/>
          </a:prstGeom>
        </p:spPr>
      </p:pic>
    </p:spTree>
    <p:extLst>
      <p:ext uri="{BB962C8B-B14F-4D97-AF65-F5344CB8AC3E}">
        <p14:creationId xmlns:p14="http://schemas.microsoft.com/office/powerpoint/2010/main" val="2193043687"/>
      </p:ext>
    </p:extLst>
  </p:cSld>
  <p:clrMapOvr>
    <a:masterClrMapping/>
  </p:clrMapOvr>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latin typeface="Calibri" panose="020F0502020204030204" pitchFamily="34" charset="0"/>
                <a:cs typeface="Calibri" panose="020F0502020204030204" pitchFamily="34" charset="0"/>
              </a:rPr>
              <a:t>APPENDIX</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7138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E420-1D63-9CEE-0939-DEA4D63EA5FF}"/>
              </a:ext>
            </a:extLst>
          </p:cNvPr>
          <p:cNvSpPr>
            <a:spLocks noGrp="1"/>
          </p:cNvSpPr>
          <p:nvPr>
            <p:ph type="title"/>
          </p:nvPr>
        </p:nvSpPr>
        <p:spPr>
          <a:xfrm>
            <a:off x="421011" y="-37643"/>
            <a:ext cx="11633200" cy="812800"/>
          </a:xfrm>
        </p:spPr>
        <p:txBody>
          <a:bodyPr/>
          <a:lstStyle/>
          <a:p>
            <a:r>
              <a:rPr lang="en-US"/>
              <a:t>Q&amp;A Spreadsheet: Examples</a:t>
            </a:r>
          </a:p>
        </p:txBody>
      </p:sp>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55</a:t>
            </a:fld>
            <a:endParaRPr lang="en-US"/>
          </a:p>
        </p:txBody>
      </p:sp>
      <p:sp>
        <p:nvSpPr>
          <p:cNvPr id="4" name="TextBox 3">
            <a:extLst>
              <a:ext uri="{FF2B5EF4-FFF2-40B4-BE49-F238E27FC236}">
                <a16:creationId xmlns:a16="http://schemas.microsoft.com/office/drawing/2014/main" id="{C11C49BC-7FB1-C937-6FFD-94BE997EE5A9}"/>
              </a:ext>
            </a:extLst>
          </p:cNvPr>
          <p:cNvSpPr txBox="1"/>
          <p:nvPr/>
        </p:nvSpPr>
        <p:spPr>
          <a:xfrm>
            <a:off x="404706" y="910733"/>
            <a:ext cx="11317602" cy="6463308"/>
          </a:xfrm>
          <a:prstGeom prst="rect">
            <a:avLst/>
          </a:prstGeom>
          <a:noFill/>
        </p:spPr>
        <p:txBody>
          <a:bodyPr wrap="square">
            <a:spAutoFit/>
          </a:bodyPr>
          <a:lstStyle/>
          <a:p>
            <a:pPr marL="0" lvl="1"/>
            <a:r>
              <a:rPr lang="en-US" b="1" u="sng"/>
              <a:t>Organization Eligibility</a:t>
            </a:r>
          </a:p>
          <a:p>
            <a:pPr marL="0" lvl="1"/>
            <a:endParaRPr lang="en-US" b="1" u="sng">
              <a:latin typeface="Calibri" panose="020F0502020204030204" pitchFamily="34" charset="0"/>
              <a:cs typeface="Times New Roman" panose="02020603050405020304" pitchFamily="18" charset="0"/>
            </a:endParaRPr>
          </a:p>
          <a:p>
            <a:pPr marL="0" lvl="1"/>
            <a:r>
              <a:rPr lang="en-US" b="1" i="1">
                <a:solidFill>
                  <a:srgbClr val="2F75B5"/>
                </a:solidFill>
                <a:latin typeface="Calibri" panose="020F0502020204030204" pitchFamily="34" charset="0"/>
                <a:cs typeface="Calibri" panose="020F0502020204030204" pitchFamily="34" charset="0"/>
              </a:rPr>
              <a:t>QUESTION</a:t>
            </a:r>
            <a:r>
              <a:rPr lang="en-US" b="1" i="1">
                <a:latin typeface="Calibri" panose="020F0502020204030204" pitchFamily="34" charset="0"/>
                <a:ea typeface="Times New Roman" panose="02020603050405020304" pitchFamily="18" charset="0"/>
                <a:cs typeface="Times New Roman" panose="02020603050405020304" pitchFamily="18" charset="0"/>
              </a:rPr>
              <a:t>:  </a:t>
            </a:r>
            <a:r>
              <a:rPr lang="en-US" b="1">
                <a:latin typeface="Calibri" panose="020F0502020204030204" pitchFamily="34" charset="0"/>
                <a:ea typeface="Times New Roman" panose="02020603050405020304" pitchFamily="18" charset="0"/>
                <a:cs typeface="Times New Roman" panose="02020603050405020304" pitchFamily="18" charset="0"/>
              </a:rPr>
              <a:t>I AM NOT A NONPROFIT – CAN I STILL PARTICIPATE IN A RENEW AMERICA’S NONPROFITS PROJECT?</a:t>
            </a:r>
          </a:p>
          <a:p>
            <a:pPr marL="0" lvl="1"/>
            <a:endParaRPr lang="en-US" b="1">
              <a:latin typeface="Calibri" panose="020F0502020204030204" pitchFamily="34" charset="0"/>
              <a:ea typeface="Times New Roman" panose="02020603050405020304" pitchFamily="18" charset="0"/>
              <a:cs typeface="Times New Roman" panose="02020603050405020304" pitchFamily="18" charset="0"/>
            </a:endParaRPr>
          </a:p>
          <a:p>
            <a:r>
              <a:rPr lang="en-US" b="1" i="1">
                <a:solidFill>
                  <a:srgbClr val="2F75B5"/>
                </a:solidFill>
                <a:latin typeface="Calibri" panose="020F0502020204030204" pitchFamily="34" charset="0"/>
                <a:cs typeface="Calibri" panose="020F0502020204030204" pitchFamily="34" charset="0"/>
              </a:rPr>
              <a:t>ANSWER: </a:t>
            </a:r>
            <a:r>
              <a:rPr lang="en-US" i="1">
                <a:latin typeface="Calibri" panose="020F0502020204030204" pitchFamily="34" charset="0"/>
                <a:ea typeface="Times New Roman" panose="02020603050405020304" pitchFamily="18" charset="0"/>
                <a:cs typeface="Calibri" panose="020F0502020204030204" pitchFamily="34" charset="0"/>
              </a:rPr>
              <a:t>Yes,</a:t>
            </a:r>
            <a:r>
              <a:rPr lang="en-US">
                <a:effectLst/>
                <a:latin typeface="Calibri" panose="020F0502020204030204" pitchFamily="34" charset="0"/>
                <a:cs typeface="Calibri" panose="020F0502020204030204" pitchFamily="34" charset="0"/>
              </a:rPr>
              <a:t> applications can include partners. Project partners may include but are not limited to: governmental entities such as states and local governments; for-profit entities such as utilities and companies that provide energy services or manufacture energy systems; and non-governmental organizations such as community-based organizations, national associations, labor unions, workforce training providers, and energy-focused groups. </a:t>
            </a:r>
            <a:r>
              <a:rPr lang="en-US" sz="1800" b="0" i="0" u="none" strike="noStrike">
                <a:solidFill>
                  <a:srgbClr val="2F75B5"/>
                </a:solidFill>
                <a:effectLst/>
                <a:latin typeface="Calibri" panose="020F0502020204030204" pitchFamily="34" charset="0"/>
                <a:cs typeface="Calibri" panose="020F0502020204030204" pitchFamily="34" charset="0"/>
              </a:rPr>
              <a:t>For a general overview of the funding opportunity, see FOA Section I.A.</a:t>
            </a:r>
          </a:p>
          <a:p>
            <a:endParaRPr lang="en-US">
              <a:solidFill>
                <a:srgbClr val="2F75B5"/>
              </a:solidFill>
              <a:latin typeface="Calibri" panose="020F0502020204030204" pitchFamily="34" charset="0"/>
              <a:cs typeface="Calibri" panose="020F0502020204030204" pitchFamily="34" charset="0"/>
            </a:endParaRPr>
          </a:p>
          <a:p>
            <a:r>
              <a:rPr lang="en-US" b="1" i="1">
                <a:solidFill>
                  <a:srgbClr val="2F75B5"/>
                </a:solidFill>
                <a:latin typeface="Calibri" panose="020F0502020204030204" pitchFamily="34" charset="0"/>
                <a:cs typeface="Calibri" panose="020F0502020204030204" pitchFamily="34" charset="0"/>
              </a:rPr>
              <a:t>QUESTION: </a:t>
            </a:r>
            <a:r>
              <a:rPr lang="en-US" b="1" i="0">
                <a:solidFill>
                  <a:srgbClr val="444444"/>
                </a:solidFill>
                <a:effectLst/>
                <a:latin typeface="Calibri" panose="020F0502020204030204" pitchFamily="34" charset="0"/>
              </a:rPr>
              <a:t>WHICH TYPES OF BUILDINGS ARE ELIGIBLE TO RECEIVE FUNDING FROM THE RENEW AMERICA'S NONPROFITS GRANT?</a:t>
            </a:r>
          </a:p>
          <a:p>
            <a:endParaRPr lang="en-US" b="1">
              <a:solidFill>
                <a:srgbClr val="444444"/>
              </a:solidFill>
              <a:latin typeface="Calibri" panose="020F0502020204030204" pitchFamily="34" charset="0"/>
              <a:ea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pPr>
            <a:r>
              <a:rPr lang="en-US" b="1" i="1">
                <a:solidFill>
                  <a:srgbClr val="2F75B5"/>
                </a:solidFill>
                <a:latin typeface="Calibri" panose="020F0502020204030204" pitchFamily="34" charset="0"/>
                <a:cs typeface="Calibri" panose="020F0502020204030204" pitchFamily="34" charset="0"/>
              </a:rPr>
              <a:t>ANSWER:</a:t>
            </a:r>
            <a:r>
              <a:rPr lang="en-US" b="1" i="1">
                <a:latin typeface="Calibri" panose="020F0502020204030204" pitchFamily="34" charset="0"/>
                <a:cs typeface="Calibri" panose="020F0502020204030204" pitchFamily="34" charset="0"/>
              </a:rPr>
              <a:t> </a:t>
            </a:r>
            <a:r>
              <a:rPr lang="en-US" sz="1800" b="0" i="0" u="none" strike="noStrike" kern="1200">
                <a:effectLst/>
                <a:latin typeface="Calibri" panose="020F0502020204030204" pitchFamily="34" charset="0"/>
              </a:rPr>
              <a:t>BIL Section SEC. 40542(a)(3) specifies: “The term “nonprofit building'' means a building operated and owned by an organization that is described in section 501(c)(3) of the Internal Revenue Code of 1986 and exempt from tax under section 501(a) of such Code.” </a:t>
            </a:r>
            <a:br>
              <a:rPr lang="en-US" sz="1800" b="0" i="0" u="none" strike="noStrike" kern="1200">
                <a:solidFill>
                  <a:srgbClr val="000000"/>
                </a:solidFill>
                <a:effectLst/>
                <a:latin typeface="Calibri" panose="020F0502020204030204" pitchFamily="34" charset="0"/>
              </a:rPr>
            </a:br>
            <a:br>
              <a:rPr lang="en-US" sz="1800" b="0" i="0" u="none" strike="noStrike" kern="1200">
                <a:solidFill>
                  <a:srgbClr val="000000"/>
                </a:solidFill>
                <a:effectLst/>
                <a:latin typeface="Calibri" panose="020F0502020204030204" pitchFamily="34" charset="0"/>
              </a:rPr>
            </a:br>
            <a:r>
              <a:rPr lang="en-US" sz="1800" b="0" i="0" u="none" strike="noStrike" kern="1200">
                <a:solidFill>
                  <a:srgbClr val="000000"/>
                </a:solidFill>
                <a:effectLst/>
                <a:latin typeface="Calibri" panose="020F0502020204030204" pitchFamily="34" charset="0"/>
              </a:rPr>
              <a:t>If you have an eligible building needing energy efficiency improvements, you may be sub-awarded up to $200,000 by a Prime Recipient. DOE recommends all interested organizations join the teaming list and connect with potential Prime Recipients.</a:t>
            </a:r>
            <a:endParaRPr lang="en-US" sz="1800" b="0" i="0" u="none" strike="noStrike">
              <a:effectLst/>
              <a:latin typeface="Arial" panose="020B0604020202020204" pitchFamily="34" charset="0"/>
            </a:endParaRPr>
          </a:p>
          <a:p>
            <a:endParaRPr lang="en-US" b="1">
              <a:latin typeface="Calibri" panose="020F0502020204030204" pitchFamily="34" charset="0"/>
              <a:ea typeface="Times New Roman" panose="02020603050405020304" pitchFamily="18" charset="0"/>
              <a:cs typeface="Times New Roman" panose="02020603050405020304" pitchFamily="18" charset="0"/>
            </a:endParaRPr>
          </a:p>
          <a:p>
            <a:endParaRPr lang="en-US" sz="1800" b="0" i="1" u="none" strike="noStrike">
              <a:effectLst/>
              <a:latin typeface="Calibri" panose="020F0502020204030204" pitchFamily="34" charset="0"/>
              <a:cs typeface="Calibri" panose="020F0502020204030204" pitchFamily="34" charset="0"/>
            </a:endParaRPr>
          </a:p>
          <a:p>
            <a:pPr marL="0" lvl="1"/>
            <a:r>
              <a:rPr lang="en-US" i="1">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Tree>
    <p:extLst>
      <p:ext uri="{BB962C8B-B14F-4D97-AF65-F5344CB8AC3E}">
        <p14:creationId xmlns:p14="http://schemas.microsoft.com/office/powerpoint/2010/main" val="279979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E420-1D63-9CEE-0939-DEA4D63EA5FF}"/>
              </a:ext>
            </a:extLst>
          </p:cNvPr>
          <p:cNvSpPr>
            <a:spLocks noGrp="1"/>
          </p:cNvSpPr>
          <p:nvPr>
            <p:ph type="title"/>
          </p:nvPr>
        </p:nvSpPr>
        <p:spPr>
          <a:xfrm>
            <a:off x="421011" y="-37643"/>
            <a:ext cx="11633200" cy="812800"/>
          </a:xfrm>
        </p:spPr>
        <p:txBody>
          <a:bodyPr/>
          <a:lstStyle/>
          <a:p>
            <a:r>
              <a:rPr lang="en-US"/>
              <a:t>Q&amp;A Spreadsheet: Examples</a:t>
            </a:r>
          </a:p>
        </p:txBody>
      </p:sp>
      <p:sp>
        <p:nvSpPr>
          <p:cNvPr id="3" name="Slide Number Placeholder 2">
            <a:extLst>
              <a:ext uri="{FF2B5EF4-FFF2-40B4-BE49-F238E27FC236}">
                <a16:creationId xmlns:a16="http://schemas.microsoft.com/office/drawing/2014/main" id="{95AF0DF3-657D-53E7-6E65-C4A94F67F115}"/>
              </a:ext>
            </a:extLst>
          </p:cNvPr>
          <p:cNvSpPr>
            <a:spLocks noGrp="1"/>
          </p:cNvSpPr>
          <p:nvPr>
            <p:ph type="sldNum" sz="quarter" idx="12"/>
          </p:nvPr>
        </p:nvSpPr>
        <p:spPr/>
        <p:txBody>
          <a:bodyPr/>
          <a:lstStyle/>
          <a:p>
            <a:fld id="{90154BB7-116B-42F9-82BE-AA33A339DBE5}" type="slidenum">
              <a:rPr lang="en-US" smtClean="0"/>
              <a:t>56</a:t>
            </a:fld>
            <a:endParaRPr lang="en-US"/>
          </a:p>
        </p:txBody>
      </p:sp>
      <p:sp>
        <p:nvSpPr>
          <p:cNvPr id="4" name="TextBox 3">
            <a:extLst>
              <a:ext uri="{FF2B5EF4-FFF2-40B4-BE49-F238E27FC236}">
                <a16:creationId xmlns:a16="http://schemas.microsoft.com/office/drawing/2014/main" id="{C11C49BC-7FB1-C937-6FFD-94BE997EE5A9}"/>
              </a:ext>
            </a:extLst>
          </p:cNvPr>
          <p:cNvSpPr txBox="1"/>
          <p:nvPr/>
        </p:nvSpPr>
        <p:spPr>
          <a:xfrm>
            <a:off x="404706" y="910733"/>
            <a:ext cx="11317602" cy="4247317"/>
          </a:xfrm>
          <a:prstGeom prst="rect">
            <a:avLst/>
          </a:prstGeom>
          <a:noFill/>
        </p:spPr>
        <p:txBody>
          <a:bodyPr wrap="square">
            <a:spAutoFit/>
          </a:bodyPr>
          <a:lstStyle/>
          <a:p>
            <a:pPr marL="0" lvl="1"/>
            <a:r>
              <a:rPr lang="en-US" b="1" u="sng"/>
              <a:t>Partnering/Teaming</a:t>
            </a:r>
          </a:p>
          <a:p>
            <a:pPr marL="0" lvl="1"/>
            <a:endParaRPr lang="en-US" b="1" u="sng">
              <a:latin typeface="Calibri" panose="020F0502020204030204" pitchFamily="34" charset="0"/>
              <a:cs typeface="Times New Roman" panose="02020603050405020304" pitchFamily="18" charset="0"/>
            </a:endParaRPr>
          </a:p>
          <a:p>
            <a:pPr marL="0" lvl="1"/>
            <a:r>
              <a:rPr lang="en-US" b="1" i="1">
                <a:solidFill>
                  <a:srgbClr val="2F75B5"/>
                </a:solidFill>
                <a:latin typeface="Calibri" panose="020F0502020204030204" pitchFamily="34" charset="0"/>
                <a:cs typeface="Calibri" panose="020F0502020204030204" pitchFamily="34" charset="0"/>
              </a:rPr>
              <a:t>QUESTION</a:t>
            </a:r>
            <a:r>
              <a:rPr lang="en-US" b="1" i="1">
                <a:latin typeface="Calibri" panose="020F0502020204030204" pitchFamily="34" charset="0"/>
                <a:ea typeface="Times New Roman" panose="02020603050405020304" pitchFamily="18" charset="0"/>
                <a:cs typeface="Times New Roman" panose="02020603050405020304" pitchFamily="18" charset="0"/>
              </a:rPr>
              <a:t>:  </a:t>
            </a:r>
            <a:r>
              <a:rPr lang="en-US" b="1">
                <a:solidFill>
                  <a:srgbClr val="444444"/>
                </a:solidFill>
                <a:latin typeface="Calibri" panose="020F0502020204030204" pitchFamily="34" charset="0"/>
              </a:rPr>
              <a:t> WILL DOE ASSIST IN FORMING REGIONAL COLLABORATIONS? </a:t>
            </a:r>
            <a:endParaRPr lang="en-US" b="1">
              <a:latin typeface="Calibri" panose="020F0502020204030204" pitchFamily="34" charset="0"/>
              <a:ea typeface="Times New Roman" panose="02020603050405020304" pitchFamily="18" charset="0"/>
              <a:cs typeface="Times New Roman" panose="02020603050405020304" pitchFamily="18" charset="0"/>
            </a:endParaRPr>
          </a:p>
          <a:p>
            <a:pPr marL="0" lvl="1"/>
            <a:endParaRPr lang="en-US" b="1">
              <a:latin typeface="Calibri" panose="020F0502020204030204" pitchFamily="34" charset="0"/>
              <a:ea typeface="Times New Roman" panose="02020603050405020304" pitchFamily="18" charset="0"/>
              <a:cs typeface="Times New Roman" panose="02020603050405020304" pitchFamily="18" charset="0"/>
            </a:endParaRPr>
          </a:p>
          <a:p>
            <a:r>
              <a:rPr lang="en-US" b="1" i="1">
                <a:solidFill>
                  <a:srgbClr val="2F75B5"/>
                </a:solidFill>
                <a:latin typeface="Calibri" panose="020F0502020204030204" pitchFamily="34" charset="0"/>
                <a:cs typeface="Calibri" panose="020F0502020204030204" pitchFamily="34" charset="0"/>
              </a:rPr>
              <a:t>ANSWER: </a:t>
            </a:r>
            <a:r>
              <a:rPr lang="en-US">
                <a:solidFill>
                  <a:srgbClr val="000000"/>
                </a:solidFill>
                <a:latin typeface="Calibri" panose="020F0502020204030204" pitchFamily="34" charset="0"/>
              </a:rPr>
              <a:t>DOE will not directly form collaborations for the Renew America's Schools program. To facilitate connections, DOE has created a Teaming Partner List specifically for the Renew America's Schools FOA. To be added to the teaming form, fill out this Microsoft form and review the instructions thoroughly: </a:t>
            </a:r>
            <a:r>
              <a:rPr lang="en-US">
                <a:solidFill>
                  <a:srgbClr val="2F75B5"/>
                </a:solidFill>
                <a:latin typeface="Calibri" panose="020F0502020204030204" pitchFamily="34" charset="0"/>
              </a:rPr>
              <a:t>https://forms.office.com/g/RVY40GVRpv</a:t>
            </a:r>
            <a:r>
              <a:rPr lang="en-US">
                <a:solidFill>
                  <a:srgbClr val="000000"/>
                </a:solidFill>
                <a:latin typeface="Calibri" panose="020F0502020204030204" pitchFamily="34" charset="0"/>
              </a:rPr>
              <a:t>.  </a:t>
            </a:r>
          </a:p>
          <a:p>
            <a:endParaRPr lang="en-US">
              <a:solidFill>
                <a:srgbClr val="2F75B5"/>
              </a:solidFill>
              <a:latin typeface="Calibri" panose="020F0502020204030204" pitchFamily="34" charset="0"/>
              <a:cs typeface="Calibri" panose="020F0502020204030204" pitchFamily="34" charset="0"/>
            </a:endParaRPr>
          </a:p>
          <a:p>
            <a:r>
              <a:rPr lang="en-US" b="1" i="1">
                <a:solidFill>
                  <a:srgbClr val="2F75B5"/>
                </a:solidFill>
                <a:latin typeface="Calibri" panose="020F0502020204030204" pitchFamily="34" charset="0"/>
                <a:cs typeface="Calibri" panose="020F0502020204030204" pitchFamily="34" charset="0"/>
              </a:rPr>
              <a:t>QUESTION: </a:t>
            </a:r>
            <a:r>
              <a:rPr lang="en-US" b="1">
                <a:solidFill>
                  <a:srgbClr val="444444"/>
                </a:solidFill>
                <a:latin typeface="Calibri" panose="020F0502020204030204" pitchFamily="34" charset="0"/>
              </a:rPr>
              <a:t>WHAT ROLE CAN STATES AND LOCAL AGENCIES PLAY IN FACILITATING PROJECTS? </a:t>
            </a:r>
            <a:endParaRPr lang="en-US" b="1" i="0">
              <a:solidFill>
                <a:srgbClr val="444444"/>
              </a:solidFill>
              <a:effectLst/>
              <a:latin typeface="Calibri" panose="020F0502020204030204" pitchFamily="34" charset="0"/>
            </a:endParaRPr>
          </a:p>
          <a:p>
            <a:endParaRPr lang="en-US" b="1">
              <a:solidFill>
                <a:srgbClr val="444444"/>
              </a:solidFill>
              <a:latin typeface="Calibri" panose="020F0502020204030204" pitchFamily="34" charset="0"/>
              <a:ea typeface="Times New Roman" panose="02020603050405020304" pitchFamily="18" charset="0"/>
              <a:cs typeface="Times New Roman" panose="02020603050405020304" pitchFamily="18" charset="0"/>
            </a:endParaRPr>
          </a:p>
          <a:p>
            <a:pPr fontAlgn="b"/>
            <a:r>
              <a:rPr lang="en-US" b="1" i="1">
                <a:solidFill>
                  <a:srgbClr val="2F75B5"/>
                </a:solidFill>
                <a:latin typeface="Calibri" panose="020F0502020204030204" pitchFamily="34" charset="0"/>
                <a:cs typeface="Calibri" panose="020F0502020204030204" pitchFamily="34" charset="0"/>
              </a:rPr>
              <a:t>ANSWER:</a:t>
            </a:r>
            <a:r>
              <a:rPr lang="en-US" b="1" i="1">
                <a:latin typeface="Calibri" panose="020F0502020204030204" pitchFamily="34" charset="0"/>
                <a:cs typeface="Calibri" panose="020F0502020204030204" pitchFamily="34" charset="0"/>
              </a:rPr>
              <a:t> </a:t>
            </a:r>
            <a:r>
              <a:rPr lang="en-US">
                <a:latin typeface="Calibri" panose="020F0502020204030204" pitchFamily="34" charset="0"/>
                <a:cs typeface="Calibri" panose="020F0502020204030204" pitchFamily="34" charset="0"/>
              </a:rPr>
              <a:t>States and local agencies may serve many roles for program activities within their state that are tailored to their unique resources, delivery capacity, and energy goals. Local agencies may serve as partners for the Renew America's Nonprofits program, facilitate partnerships, or provide assistance to Prime Recipients.</a:t>
            </a:r>
          </a:p>
          <a:p>
            <a:pPr marL="0" algn="l" rtl="0" eaLnBrk="1" fontAlgn="ctr" latinLnBrk="0" hangingPunct="1">
              <a:spcBef>
                <a:spcPts val="0"/>
              </a:spcBef>
              <a:spcAft>
                <a:spcPts val="0"/>
              </a:spcAft>
            </a:pPr>
            <a:endParaRPr lang="en-US" sz="1800" b="0" i="1" u="none" strike="noStrike">
              <a:effectLst/>
              <a:latin typeface="Calibri" panose="020F0502020204030204" pitchFamily="34" charset="0"/>
              <a:cs typeface="Calibri" panose="020F0502020204030204" pitchFamily="34" charset="0"/>
            </a:endParaRPr>
          </a:p>
          <a:p>
            <a:pPr marL="0" lvl="1"/>
            <a:r>
              <a:rPr lang="en-US" i="1">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0" name="Picture 9" descr="Logo&#10;&#10;Description automatically generated">
            <a:extLst>
              <a:ext uri="{FF2B5EF4-FFF2-40B4-BE49-F238E27FC236}">
                <a16:creationId xmlns:a16="http://schemas.microsoft.com/office/drawing/2014/main" id="{2F10800C-26E0-B559-8DF4-239288379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73405"/>
            <a:ext cx="2000763" cy="556260"/>
          </a:xfrm>
          <a:prstGeom prst="rect">
            <a:avLst/>
          </a:prstGeom>
        </p:spPr>
      </p:pic>
    </p:spTree>
    <p:extLst>
      <p:ext uri="{BB962C8B-B14F-4D97-AF65-F5344CB8AC3E}">
        <p14:creationId xmlns:p14="http://schemas.microsoft.com/office/powerpoint/2010/main" val="16318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6DF4195C-ED86-4EA6-12B6-A3C108F26161}"/>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Renew America's Nonprofits: Program Goals</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graphicFrame>
        <p:nvGraphicFramePr>
          <p:cNvPr id="3" name="Diagram 2">
            <a:extLst>
              <a:ext uri="{FF2B5EF4-FFF2-40B4-BE49-F238E27FC236}">
                <a16:creationId xmlns:a16="http://schemas.microsoft.com/office/drawing/2014/main" id="{16AABEC3-046C-CD74-773F-F2C44E8FEFE3}"/>
              </a:ext>
            </a:extLst>
          </p:cNvPr>
          <p:cNvGraphicFramePr/>
          <p:nvPr>
            <p:extLst>
              <p:ext uri="{D42A27DB-BD31-4B8C-83A1-F6EECF244321}">
                <p14:modId xmlns:p14="http://schemas.microsoft.com/office/powerpoint/2010/main" val="1740481266"/>
              </p:ext>
            </p:extLst>
          </p:nvPr>
        </p:nvGraphicFramePr>
        <p:xfrm>
          <a:off x="1391012" y="1176115"/>
          <a:ext cx="9351072" cy="4953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70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D32DDB-28D7-C119-FC1B-540EDF68028B}"/>
              </a:ext>
            </a:extLst>
          </p:cNvPr>
          <p:cNvSpPr>
            <a:spLocks noGrp="1"/>
          </p:cNvSpPr>
          <p:nvPr>
            <p:ph type="body" sz="quarter" idx="11"/>
          </p:nvPr>
        </p:nvSpPr>
        <p:spPr/>
        <p:txBody>
          <a:bodyPr/>
          <a:lstStyle/>
          <a:p>
            <a:r>
              <a:rPr lang="en-US">
                <a:solidFill>
                  <a:schemeClr val="bg1"/>
                </a:solidFill>
              </a:rPr>
              <a:t>I. Renew America’s Nonprofits Overview</a:t>
            </a:r>
          </a:p>
        </p:txBody>
      </p:sp>
    </p:spTree>
    <p:extLst>
      <p:ext uri="{BB962C8B-B14F-4D97-AF65-F5344CB8AC3E}">
        <p14:creationId xmlns:p14="http://schemas.microsoft.com/office/powerpoint/2010/main" val="328482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8" name="Title 1">
            <a:extLst>
              <a:ext uri="{FF2B5EF4-FFF2-40B4-BE49-F238E27FC236}">
                <a16:creationId xmlns:a16="http://schemas.microsoft.com/office/drawing/2014/main" id="{96907350-2724-9B6D-FEA5-B221CAC2A914}"/>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Renew America's Nonprofits</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pic>
        <p:nvPicPr>
          <p:cNvPr id="2" name="Picture 1" descr="A picture containing animation, screenshot&#10;&#10;Description automatically generated">
            <a:extLst>
              <a:ext uri="{FF2B5EF4-FFF2-40B4-BE49-F238E27FC236}">
                <a16:creationId xmlns:a16="http://schemas.microsoft.com/office/drawing/2014/main" id="{68FAF0FA-BD9C-2FF3-1B0A-C0CBA8AE61A3}"/>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18618" r="805" b="13320"/>
          <a:stretch/>
        </p:blipFill>
        <p:spPr>
          <a:xfrm>
            <a:off x="0" y="2604655"/>
            <a:ext cx="12192000" cy="3983120"/>
          </a:xfrm>
          <a:prstGeom prst="rect">
            <a:avLst/>
          </a:prstGeom>
        </p:spPr>
      </p:pic>
      <p:sp>
        <p:nvSpPr>
          <p:cNvPr id="9" name="Rectangle: Rounded Corners 8">
            <a:extLst>
              <a:ext uri="{FF2B5EF4-FFF2-40B4-BE49-F238E27FC236}">
                <a16:creationId xmlns:a16="http://schemas.microsoft.com/office/drawing/2014/main" id="{01EA9E52-648B-9DE9-E3D1-C07F23FC6C3B}"/>
              </a:ext>
            </a:extLst>
          </p:cNvPr>
          <p:cNvSpPr/>
          <p:nvPr/>
        </p:nvSpPr>
        <p:spPr>
          <a:xfrm>
            <a:off x="349058" y="990422"/>
            <a:ext cx="5746942" cy="2789098"/>
          </a:xfrm>
          <a:prstGeom prst="roundRect">
            <a:avLst/>
          </a:prstGeom>
          <a:solidFill>
            <a:srgbClr val="005C82"/>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000" b="1">
                <a:solidFill>
                  <a:schemeClr val="bg1"/>
                </a:solidFill>
                <a:latin typeface="Calibri"/>
                <a:cs typeface="Calibri"/>
              </a:rPr>
              <a:t>Investing in Energy Upgrades for 501(c)(3) Nonprofit Buildings</a:t>
            </a:r>
            <a:r>
              <a:rPr lang="en-US" sz="2000">
                <a:solidFill>
                  <a:schemeClr val="bg1"/>
                </a:solidFill>
                <a:latin typeface="Calibri"/>
                <a:cs typeface="Calibri"/>
              </a:rPr>
              <a:t>: The Department of Energy (DOE) has launched a $45 million funding opportunity through President Biden’s Bipartisan Infrastructure Law (BIL) to make nonprofits more energy efficient. </a:t>
            </a:r>
          </a:p>
        </p:txBody>
      </p:sp>
    </p:spTree>
    <p:extLst>
      <p:ext uri="{BB962C8B-B14F-4D97-AF65-F5344CB8AC3E}">
        <p14:creationId xmlns:p14="http://schemas.microsoft.com/office/powerpoint/2010/main" val="170120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00208E-E07A-2DBE-526B-7A5C62DDB6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54BB7-116B-42F9-82BE-AA33A339DBE5}" type="slidenum">
              <a:rPr kumimoji="0" lang="en-US" sz="1200" b="0" i="0" u="none" strike="noStrike" kern="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22" name="TextBox 21">
            <a:extLst>
              <a:ext uri="{FF2B5EF4-FFF2-40B4-BE49-F238E27FC236}">
                <a16:creationId xmlns:a16="http://schemas.microsoft.com/office/drawing/2014/main" id="{2D8880C2-A62C-E857-783E-CC6EA468BC6E}"/>
              </a:ext>
            </a:extLst>
          </p:cNvPr>
          <p:cNvSpPr txBox="1"/>
          <p:nvPr/>
        </p:nvSpPr>
        <p:spPr>
          <a:xfrm>
            <a:off x="5296482" y="6587775"/>
            <a:ext cx="33988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RENEW AMERICA’S NONPROFITS (DE-FOA-0003066) </a:t>
            </a:r>
          </a:p>
        </p:txBody>
      </p:sp>
      <p:pic>
        <p:nvPicPr>
          <p:cNvPr id="6" name="Picture 5" descr="Logo&#10;&#10;Description automatically generated">
            <a:extLst>
              <a:ext uri="{FF2B5EF4-FFF2-40B4-BE49-F238E27FC236}">
                <a16:creationId xmlns:a16="http://schemas.microsoft.com/office/drawing/2014/main" id="{71EC3D3D-F5AC-0FC0-37F1-DCCFEDF55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84"/>
          <a:stretch/>
        </p:blipFill>
        <p:spPr>
          <a:xfrm>
            <a:off x="10112921" y="161813"/>
            <a:ext cx="2000763" cy="556260"/>
          </a:xfrm>
          <a:prstGeom prst="rect">
            <a:avLst/>
          </a:prstGeom>
        </p:spPr>
      </p:pic>
      <p:sp>
        <p:nvSpPr>
          <p:cNvPr id="2" name="Title 1">
            <a:extLst>
              <a:ext uri="{FF2B5EF4-FFF2-40B4-BE49-F238E27FC236}">
                <a16:creationId xmlns:a16="http://schemas.microsoft.com/office/drawing/2014/main" id="{A19D312C-6089-25BD-7CDC-39D73D2510EC}"/>
              </a:ext>
            </a:extLst>
          </p:cNvPr>
          <p:cNvSpPr txBox="1">
            <a:spLocks/>
          </p:cNvSpPr>
          <p:nvPr/>
        </p:nvSpPr>
        <p:spPr>
          <a:xfrm>
            <a:off x="349058" y="98886"/>
            <a:ext cx="10575753" cy="619440"/>
          </a:xfrm>
          <a:prstGeom prst="rect">
            <a:avLst/>
          </a:prstGeom>
        </p:spPr>
        <p:txBody>
          <a:bodyPr lIns="91416" tIns="45708" rIns="91416" bIns="45708" anchor="t"/>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buClr>
                <a:srgbClr val="000000"/>
              </a:buClr>
              <a:defRPr/>
            </a:pPr>
            <a:r>
              <a:rPr lang="en-US" sz="3200">
                <a:solidFill>
                  <a:srgbClr val="2460AD"/>
                </a:solidFill>
                <a:latin typeface="Avenir LT Std 45 Book"/>
                <a:sym typeface="Arial"/>
              </a:rPr>
              <a:t>Renew America's Nonprofits: Context</a:t>
            </a:r>
            <a:endParaRPr kumimoji="0" lang="en-US" sz="3200" b="1" i="0" u="none" strike="noStrike" kern="1200" cap="none" spc="0" normalizeH="0" baseline="0" noProof="0">
              <a:ln>
                <a:noFill/>
              </a:ln>
              <a:solidFill>
                <a:srgbClr val="2460AD"/>
              </a:solidFill>
              <a:effectLst/>
              <a:uLnTx/>
              <a:uFillTx/>
              <a:latin typeface="Avenir LT Std 45 Book"/>
              <a:cs typeface="Arial"/>
              <a:sym typeface="Arial"/>
            </a:endParaRPr>
          </a:p>
        </p:txBody>
      </p:sp>
      <p:sp>
        <p:nvSpPr>
          <p:cNvPr id="4" name="TextBox 3">
            <a:extLst>
              <a:ext uri="{FF2B5EF4-FFF2-40B4-BE49-F238E27FC236}">
                <a16:creationId xmlns:a16="http://schemas.microsoft.com/office/drawing/2014/main" id="{560B8149-65DB-2B8A-CB29-9D7EC093F2FD}"/>
              </a:ext>
            </a:extLst>
          </p:cNvPr>
          <p:cNvSpPr txBox="1"/>
          <p:nvPr/>
        </p:nvSpPr>
        <p:spPr>
          <a:xfrm>
            <a:off x="259250" y="1050234"/>
            <a:ext cx="6107650" cy="5324535"/>
          </a:xfrm>
          <a:prstGeom prst="rect">
            <a:avLst/>
          </a:prstGeom>
          <a:noFill/>
        </p:spPr>
        <p:txBody>
          <a:bodyPr wrap="square">
            <a:spAutoFit/>
          </a:bodyPr>
          <a:lstStyle/>
          <a:p>
            <a:pPr algn="l" rtl="0" fontAlgn="base"/>
            <a:r>
              <a:rPr lang="en-US" sz="2000" b="0" i="0" u="none" strike="noStrike">
                <a:solidFill>
                  <a:srgbClr val="000000"/>
                </a:solidFill>
                <a:effectLst/>
                <a:latin typeface="Calibri" panose="020F0502020204030204" pitchFamily="34" charset="0"/>
                <a:cs typeface="Calibri" panose="020F0502020204030204" pitchFamily="34" charset="0"/>
              </a:rPr>
              <a:t>Approximately </a:t>
            </a:r>
            <a:r>
              <a:rPr lang="en-US" sz="2000" b="1" i="0" u="none" strike="noStrike">
                <a:solidFill>
                  <a:srgbClr val="000000"/>
                </a:solidFill>
                <a:effectLst/>
                <a:latin typeface="Calibri" panose="020F0502020204030204" pitchFamily="34" charset="0"/>
                <a:cs typeface="Calibri" panose="020F0502020204030204" pitchFamily="34" charset="0"/>
              </a:rPr>
              <a:t>1.5 million </a:t>
            </a:r>
            <a:r>
              <a:rPr lang="en-US" sz="2000" b="0" i="0" u="none" strike="noStrike">
                <a:solidFill>
                  <a:srgbClr val="000000"/>
                </a:solidFill>
                <a:effectLst/>
                <a:latin typeface="Calibri" panose="020F0502020204030204" pitchFamily="34" charset="0"/>
                <a:cs typeface="Calibri" panose="020F0502020204030204" pitchFamily="34" charset="0"/>
              </a:rPr>
              <a:t>501(c)(3) nonprofits in the U.S.</a:t>
            </a:r>
            <a:r>
              <a:rPr lang="en-US" sz="2000" b="0" i="0">
                <a:solidFill>
                  <a:srgbClr val="000000"/>
                </a:solidFill>
                <a:effectLst/>
                <a:latin typeface="Calibri" panose="020F0502020204030204" pitchFamily="34" charset="0"/>
                <a:cs typeface="Calibri" panose="020F0502020204030204" pitchFamily="34" charset="0"/>
              </a:rPr>
              <a:t>​</a:t>
            </a:r>
            <a:endParaRPr lang="en-US" sz="2000">
              <a:solidFill>
                <a:srgbClr val="000000"/>
              </a:solidFill>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endParaRPr lang="en-US" sz="2000" b="0" i="0" u="none" strike="noStrike">
              <a:solidFill>
                <a:srgbClr val="000000"/>
              </a:solidFill>
              <a:effectLst/>
              <a:latin typeface="Calibri" panose="020F0502020204030204" pitchFamily="34" charset="0"/>
              <a:cs typeface="Calibri" panose="020F0502020204030204" pitchFamily="34" charset="0"/>
            </a:endParaRPr>
          </a:p>
          <a:p>
            <a:pPr algn="l" rtl="0" fontAlgn="base"/>
            <a:r>
              <a:rPr lang="en-US" sz="2000">
                <a:solidFill>
                  <a:srgbClr val="000000"/>
                </a:solidFill>
                <a:latin typeface="Calibri" panose="020F0502020204030204" pitchFamily="34" charset="0"/>
                <a:cs typeface="Calibri" panose="020F0502020204030204" pitchFamily="34" charset="0"/>
              </a:rPr>
              <a:t>N</a:t>
            </a:r>
            <a:r>
              <a:rPr lang="en-US" sz="2000" b="0" i="0" u="none" strike="noStrike">
                <a:solidFill>
                  <a:srgbClr val="000000"/>
                </a:solidFill>
                <a:effectLst/>
                <a:latin typeface="Calibri" panose="020F0502020204030204" pitchFamily="34" charset="0"/>
                <a:cs typeface="Calibri" panose="020F0502020204030204" pitchFamily="34" charset="0"/>
              </a:rPr>
              <a:t>onprofits employ more than </a:t>
            </a:r>
            <a:r>
              <a:rPr lang="en-US" sz="2000" b="1" i="0" u="none" strike="noStrike">
                <a:solidFill>
                  <a:srgbClr val="000000"/>
                </a:solidFill>
                <a:effectLst/>
                <a:latin typeface="Calibri" panose="020F0502020204030204" pitchFamily="34" charset="0"/>
                <a:cs typeface="Calibri" panose="020F0502020204030204" pitchFamily="34" charset="0"/>
              </a:rPr>
              <a:t>10% </a:t>
            </a:r>
            <a:r>
              <a:rPr lang="en-US" sz="2000" b="0" i="0" u="none" strike="noStrike">
                <a:solidFill>
                  <a:srgbClr val="000000"/>
                </a:solidFill>
                <a:effectLst/>
                <a:latin typeface="Calibri" panose="020F0502020204030204" pitchFamily="34" charset="0"/>
                <a:cs typeface="Calibri" panose="020F0502020204030204" pitchFamily="34" charset="0"/>
              </a:rPr>
              <a:t>of the workforce - more than </a:t>
            </a:r>
            <a:r>
              <a:rPr lang="en-US" sz="2000" b="1" i="0" u="none" strike="noStrike">
                <a:solidFill>
                  <a:srgbClr val="000000"/>
                </a:solidFill>
                <a:effectLst/>
                <a:latin typeface="Calibri" panose="020F0502020204030204" pitchFamily="34" charset="0"/>
                <a:cs typeface="Calibri" panose="020F0502020204030204" pitchFamily="34" charset="0"/>
              </a:rPr>
              <a:t>12.4 million workers.</a:t>
            </a:r>
            <a:r>
              <a:rPr lang="en-US" sz="2000" b="0" i="0">
                <a:solidFill>
                  <a:srgbClr val="000000"/>
                </a:solidFill>
                <a:effectLst/>
                <a:latin typeface="Calibri" panose="020F0502020204030204" pitchFamily="34" charset="0"/>
                <a:cs typeface="Calibri" panose="020F0502020204030204" pitchFamily="34" charset="0"/>
              </a:rPr>
              <a:t>​</a:t>
            </a:r>
          </a:p>
          <a:p>
            <a:pPr algn="l" rtl="0" fontAlgn="base"/>
            <a:endParaRPr lang="en-US" sz="2000" u="none" strike="noStrike">
              <a:solidFill>
                <a:srgbClr val="000000"/>
              </a:solidFill>
              <a:latin typeface="Calibri" panose="020F0502020204030204" pitchFamily="34" charset="0"/>
              <a:cs typeface="Calibri" panose="020F0502020204030204" pitchFamily="34" charset="0"/>
            </a:endParaRPr>
          </a:p>
          <a:p>
            <a:pPr algn="l" rtl="0" fontAlgn="base"/>
            <a:r>
              <a:rPr lang="en-US" sz="2000" b="0" i="0" u="none" strike="noStrike">
                <a:solidFill>
                  <a:srgbClr val="000000"/>
                </a:solidFill>
                <a:effectLst/>
                <a:latin typeface="Calibri" panose="020F0502020204030204" pitchFamily="34" charset="0"/>
                <a:cs typeface="Calibri" panose="020F0502020204030204" pitchFamily="34" charset="0"/>
              </a:rPr>
              <a:t>Energy costs are the </a:t>
            </a:r>
            <a:r>
              <a:rPr lang="en-US" sz="2000" b="1" i="0" u="none" strike="noStrike">
                <a:solidFill>
                  <a:srgbClr val="000000"/>
                </a:solidFill>
                <a:effectLst/>
                <a:latin typeface="Calibri" panose="020F0502020204030204" pitchFamily="34" charset="0"/>
                <a:cs typeface="Calibri" panose="020F0502020204030204" pitchFamily="34" charset="0"/>
              </a:rPr>
              <a:t>second largest operational expense</a:t>
            </a:r>
            <a:r>
              <a:rPr lang="en-US" sz="2000" b="0" i="0" u="none" strike="noStrike">
                <a:solidFill>
                  <a:srgbClr val="000000"/>
                </a:solidFill>
                <a:effectLst/>
                <a:latin typeface="Calibri" panose="020F0502020204030204" pitchFamily="34" charset="0"/>
                <a:cs typeface="Calibri" panose="020F0502020204030204" pitchFamily="34" charset="0"/>
              </a:rPr>
              <a:t> for nonprofits behind salaries.</a:t>
            </a:r>
            <a:r>
              <a:rPr lang="en-US" sz="2000" b="0" i="0">
                <a:solidFill>
                  <a:srgbClr val="000000"/>
                </a:solidFill>
                <a:effectLst/>
                <a:latin typeface="Calibri" panose="020F0502020204030204" pitchFamily="34" charset="0"/>
                <a:cs typeface="Calibri" panose="020F0502020204030204" pitchFamily="34" charset="0"/>
              </a:rPr>
              <a:t>​</a:t>
            </a:r>
          </a:p>
          <a:p>
            <a:pPr algn="l" rtl="0" fontAlgn="base"/>
            <a:endParaRPr lang="en-US" sz="2000" b="0" i="0">
              <a:solidFill>
                <a:srgbClr val="000000"/>
              </a:solidFill>
              <a:effectLst/>
              <a:latin typeface="Calibri" panose="020F0502020204030204" pitchFamily="34" charset="0"/>
              <a:cs typeface="Calibri" panose="020F0502020204030204" pitchFamily="34" charset="0"/>
            </a:endParaRPr>
          </a:p>
          <a:p>
            <a:pPr algn="l" rtl="0" fontAlgn="base"/>
            <a:r>
              <a:rPr lang="en-US" sz="2000" b="0" i="0" u="none" strike="noStrike">
                <a:solidFill>
                  <a:srgbClr val="000000"/>
                </a:solidFill>
                <a:effectLst/>
                <a:latin typeface="Calibri" panose="020F0502020204030204" pitchFamily="34" charset="0"/>
                <a:cs typeface="Calibri" panose="020F0502020204030204" pitchFamily="34" charset="0"/>
              </a:rPr>
              <a:t>Citizens and communities are </a:t>
            </a:r>
            <a:r>
              <a:rPr lang="en-US" sz="2000" b="1" i="0" u="none" strike="noStrike">
                <a:solidFill>
                  <a:srgbClr val="000000"/>
                </a:solidFill>
                <a:effectLst/>
                <a:latin typeface="Calibri" panose="020F0502020204030204" pitchFamily="34" charset="0"/>
                <a:cs typeface="Calibri" panose="020F0502020204030204" pitchFamily="34" charset="0"/>
              </a:rPr>
              <a:t>deeply connected </a:t>
            </a:r>
            <a:r>
              <a:rPr lang="en-US" sz="2000" b="0" i="0" u="none" strike="noStrike">
                <a:solidFill>
                  <a:srgbClr val="000000"/>
                </a:solidFill>
                <a:effectLst/>
                <a:latin typeface="Calibri" panose="020F0502020204030204" pitchFamily="34" charset="0"/>
                <a:cs typeface="Calibri" panose="020F0502020204030204" pitchFamily="34" charset="0"/>
              </a:rPr>
              <a:t>to nonprofits as beneficiaries, volunteers, and donors.</a:t>
            </a:r>
            <a:r>
              <a:rPr lang="en-US" sz="2000" b="0" i="0">
                <a:solidFill>
                  <a:srgbClr val="000000"/>
                </a:solidFill>
                <a:effectLst/>
                <a:latin typeface="Calibri" panose="020F0502020204030204" pitchFamily="34" charset="0"/>
                <a:cs typeface="Calibri" panose="020F0502020204030204" pitchFamily="34" charset="0"/>
              </a:rPr>
              <a:t>​</a:t>
            </a:r>
          </a:p>
          <a:p>
            <a:pPr algn="l" rtl="0" fontAlgn="base"/>
            <a:endParaRPr lang="en-US" sz="2000">
              <a:solidFill>
                <a:srgbClr val="000000"/>
              </a:solidFill>
              <a:latin typeface="Calibri" panose="020F0502020204030204" pitchFamily="34" charset="0"/>
              <a:cs typeface="Calibri" panose="020F0502020204030204" pitchFamily="34" charset="0"/>
            </a:endParaRPr>
          </a:p>
          <a:p>
            <a:pPr algn="l" rtl="0" fontAlgn="base"/>
            <a:r>
              <a:rPr lang="en-US" sz="2000" b="0" i="0" u="none" strike="noStrike">
                <a:solidFill>
                  <a:srgbClr val="000000"/>
                </a:solidFill>
                <a:effectLst/>
                <a:latin typeface="Calibri" panose="020F0502020204030204" pitchFamily="34" charset="0"/>
                <a:cs typeface="Calibri" panose="020F0502020204030204" pitchFamily="34" charset="0"/>
              </a:rPr>
              <a:t>Many nonprofits serve </a:t>
            </a:r>
            <a:r>
              <a:rPr lang="en-US" sz="2000" b="1" i="0" u="none" strike="noStrike">
                <a:solidFill>
                  <a:srgbClr val="000000"/>
                </a:solidFill>
                <a:effectLst/>
                <a:latin typeface="Calibri" panose="020F0502020204030204" pitchFamily="34" charset="0"/>
                <a:cs typeface="Calibri" panose="020F0502020204030204" pitchFamily="34" charset="0"/>
              </a:rPr>
              <a:t>disadvantaged populations</a:t>
            </a:r>
            <a:r>
              <a:rPr lang="en-US" sz="2000" b="0" i="0" u="none" strike="noStrike">
                <a:solidFill>
                  <a:srgbClr val="000000"/>
                </a:solidFill>
                <a:effectLst/>
                <a:latin typeface="Calibri" panose="020F0502020204030204" pitchFamily="34" charset="0"/>
                <a:cs typeface="Calibri" panose="020F0502020204030204" pitchFamily="34" charset="0"/>
              </a:rPr>
              <a:t>. Energy cost savings can redirect limited funds to their mission-critical work. </a:t>
            </a:r>
            <a:r>
              <a:rPr lang="en-US" sz="2000" b="0" i="0">
                <a:solidFill>
                  <a:srgbClr val="000000"/>
                </a:solidFill>
                <a:effectLst/>
                <a:latin typeface="Calibri" panose="020F0502020204030204" pitchFamily="34" charset="0"/>
                <a:cs typeface="Calibri" panose="020F0502020204030204" pitchFamily="34" charset="0"/>
              </a:rPr>
              <a:t>​</a:t>
            </a:r>
          </a:p>
          <a:p>
            <a:pPr algn="l" rtl="0" fontAlgn="base"/>
            <a:endParaRPr lang="en-US" sz="2000">
              <a:solidFill>
                <a:srgbClr val="000000"/>
              </a:solidFill>
              <a:latin typeface="Calibri" panose="020F0502020204030204" pitchFamily="34" charset="0"/>
              <a:cs typeface="Calibri" panose="020F0502020204030204" pitchFamily="34" charset="0"/>
            </a:endParaRPr>
          </a:p>
          <a:p>
            <a:pPr algn="l" rtl="0" fontAlgn="base"/>
            <a:r>
              <a:rPr lang="en-US" sz="2000" b="1" i="0" u="none" strike="noStrike">
                <a:solidFill>
                  <a:srgbClr val="000000"/>
                </a:solidFill>
                <a:effectLst/>
                <a:latin typeface="Calibri" panose="020F0502020204030204" pitchFamily="34" charset="0"/>
                <a:cs typeface="Calibri" panose="020F0502020204030204" pitchFamily="34" charset="0"/>
              </a:rPr>
              <a:t>Strong, resilient communities need strong nonprofits</a:t>
            </a:r>
            <a:r>
              <a:rPr lang="en-US" sz="2000" b="0" i="0" u="none" strike="noStrike">
                <a:solidFill>
                  <a:srgbClr val="000000"/>
                </a:solidFill>
                <a:effectLst/>
                <a:latin typeface="Calibri" panose="020F0502020204030204" pitchFamily="34" charset="0"/>
                <a:cs typeface="Calibri" panose="020F0502020204030204" pitchFamily="34" charset="0"/>
              </a:rPr>
              <a:t>.</a:t>
            </a:r>
            <a:endParaRPr lang="en-US" sz="2000" b="0" i="0">
              <a:solidFill>
                <a:srgbClr val="000000"/>
              </a:solidFill>
              <a:effectLst/>
              <a:latin typeface="Calibri" panose="020F0502020204030204" pitchFamily="34" charset="0"/>
              <a:cs typeface="Calibri" panose="020F0502020204030204" pitchFamily="34" charset="0"/>
            </a:endParaRPr>
          </a:p>
        </p:txBody>
      </p:sp>
      <p:pic>
        <p:nvPicPr>
          <p:cNvPr id="7" name="Picture 6" descr="A group of people putting their hands together&#10;&#10;Description automatically generated">
            <a:extLst>
              <a:ext uri="{FF2B5EF4-FFF2-40B4-BE49-F238E27FC236}">
                <a16:creationId xmlns:a16="http://schemas.microsoft.com/office/drawing/2014/main" id="{A98D1A28-D304-0A63-EA6A-C857A78B4E5E}"/>
              </a:ext>
            </a:extLst>
          </p:cNvPr>
          <p:cNvPicPr>
            <a:picLocks noChangeAspect="1"/>
          </p:cNvPicPr>
          <p:nvPr/>
        </p:nvPicPr>
        <p:blipFill rotWithShape="1">
          <a:blip r:embed="rId4">
            <a:extLst>
              <a:ext uri="{28A0092B-C50C-407E-A947-70E740481C1C}">
                <a14:useLocalDpi xmlns:a14="http://schemas.microsoft.com/office/drawing/2010/main" val="0"/>
              </a:ext>
            </a:extLst>
          </a:blip>
          <a:srcRect l="5089" r="2710"/>
          <a:stretch/>
        </p:blipFill>
        <p:spPr>
          <a:xfrm>
            <a:off x="6377786" y="1792261"/>
            <a:ext cx="5500534" cy="3840480"/>
          </a:xfrm>
          <a:prstGeom prst="rect">
            <a:avLst/>
          </a:prstGeom>
        </p:spPr>
      </p:pic>
    </p:spTree>
    <p:extLst>
      <p:ext uri="{BB962C8B-B14F-4D97-AF65-F5344CB8AC3E}">
        <p14:creationId xmlns:p14="http://schemas.microsoft.com/office/powerpoint/2010/main" val="331909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6973C9C-C9B9-A5C1-4886-84DA9D5164DF}"/>
              </a:ext>
            </a:extLst>
          </p:cNvPr>
          <p:cNvSpPr txBox="1">
            <a:spLocks/>
          </p:cNvSpPr>
          <p:nvPr/>
        </p:nvSpPr>
        <p:spPr bwMode="auto">
          <a:xfrm>
            <a:off x="481139" y="-38100"/>
            <a:ext cx="11633054"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3200">
                <a:solidFill>
                  <a:srgbClr val="2460AD"/>
                </a:solidFill>
                <a:latin typeface="Avenir LT Std 45 Book"/>
              </a:rPr>
              <a:t>Award Overview (II.A.)</a:t>
            </a:r>
          </a:p>
        </p:txBody>
      </p:sp>
      <p:sp>
        <p:nvSpPr>
          <p:cNvPr id="11" name="TextBox 10">
            <a:extLst>
              <a:ext uri="{FF2B5EF4-FFF2-40B4-BE49-F238E27FC236}">
                <a16:creationId xmlns:a16="http://schemas.microsoft.com/office/drawing/2014/main" id="{6633E03F-1519-53B5-CCCF-F84D5C732A33}"/>
              </a:ext>
            </a:extLst>
          </p:cNvPr>
          <p:cNvSpPr txBox="1"/>
          <p:nvPr/>
        </p:nvSpPr>
        <p:spPr>
          <a:xfrm>
            <a:off x="2487666" y="6163211"/>
            <a:ext cx="7620000" cy="401486"/>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400" i="0" u="none" strike="noStrike" kern="1200" cap="none" spc="0" normalizeH="0" baseline="0" noProof="0">
                <a:ln>
                  <a:noFill/>
                </a:ln>
                <a:effectLst/>
                <a:uLnTx/>
                <a:uFillTx/>
                <a:latin typeface="Calibri" panose="020F0502020204030204" pitchFamily="34" charset="0"/>
                <a:cs typeface="Calibri" panose="020F0502020204030204" pitchFamily="34" charset="0"/>
              </a:rPr>
              <a:t>*Subject to the availability of appropriated</a:t>
            </a:r>
            <a:r>
              <a:rPr kumimoji="0" lang="en-US" sz="1400" i="0" u="none" strike="noStrike" kern="1200" cap="none" spc="0" normalizeH="0" noProof="0">
                <a:ln>
                  <a:noFill/>
                </a:ln>
                <a:effectLst/>
                <a:uLnTx/>
                <a:uFillTx/>
                <a:latin typeface="Calibri" panose="020F0502020204030204" pitchFamily="34" charset="0"/>
                <a:cs typeface="Calibri" panose="020F0502020204030204" pitchFamily="34" charset="0"/>
              </a:rPr>
              <a:t> funds</a:t>
            </a:r>
            <a:endParaRPr kumimoji="0" lang="en-US" sz="140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D00D0DFC-872A-780E-9C55-48E03B6E7166}"/>
              </a:ext>
            </a:extLst>
          </p:cNvPr>
          <p:cNvGraphicFramePr/>
          <p:nvPr>
            <p:extLst>
              <p:ext uri="{D42A27DB-BD31-4B8C-83A1-F6EECF244321}">
                <p14:modId xmlns:p14="http://schemas.microsoft.com/office/powerpoint/2010/main" val="2333625839"/>
              </p:ext>
            </p:extLst>
          </p:nvPr>
        </p:nvGraphicFramePr>
        <p:xfrm>
          <a:off x="2420952" y="1002831"/>
          <a:ext cx="7350095" cy="511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797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2.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469AC3D-5C34-4392-B335-E53A3517DF50}" vid="{3FC97CF3-3494-4B5E-BE19-F00E8719D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32BF554C120A469DCFEB7C1D02F4C9" ma:contentTypeVersion="13" ma:contentTypeDescription="Create a new document." ma:contentTypeScope="" ma:versionID="8b013c9d37514a2d6183a6e5853e5943">
  <xsd:schema xmlns:xsd="http://www.w3.org/2001/XMLSchema" xmlns:xs="http://www.w3.org/2001/XMLSchema" xmlns:p="http://schemas.microsoft.com/office/2006/metadata/properties" xmlns:ns2="a3d57f08-c08e-4bd5-9a84-808d282169b0" xmlns:ns3="df79117a-6340-41dd-9ad0-ba6a27a7ccf1" targetNamespace="http://schemas.microsoft.com/office/2006/metadata/properties" ma:root="true" ma:fieldsID="00dc20f54ce6ec6f49ba255d71a8363c" ns2:_="" ns3:_="">
    <xsd:import namespace="a3d57f08-c08e-4bd5-9a84-808d282169b0"/>
    <xsd:import namespace="df79117a-6340-41dd-9ad0-ba6a27a7cc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57f08-c08e-4bd5-9a84-808d282169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79117a-6340-41dd-9ad0-ba6a27a7cc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3701066-5511-456b-9431-7928afa88842}" ma:internalName="TaxCatchAll" ma:showField="CatchAllData" ma:web="df79117a-6340-41dd-9ad0-ba6a27a7c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79117a-6340-41dd-9ad0-ba6a27a7ccf1" xsi:nil="true"/>
    <lcf76f155ced4ddcb4097134ff3c332f xmlns="a3d57f08-c08e-4bd5-9a84-808d282169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16CCBD6-217F-41A6-BDA0-E20E28A39EA2}">
  <ds:schemaRefs>
    <ds:schemaRef ds:uri="a3d57f08-c08e-4bd5-9a84-808d282169b0"/>
    <ds:schemaRef ds:uri="df79117a-6340-41dd-9ad0-ba6a27a7cc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2E1340-7554-4736-A0F7-15A39BF87C3F}">
  <ds:schemaRefs>
    <ds:schemaRef ds:uri="http://schemas.microsoft.com/sharepoint/v3/contenttype/forms"/>
  </ds:schemaRefs>
</ds:datastoreItem>
</file>

<file path=customXml/itemProps3.xml><?xml version="1.0" encoding="utf-8"?>
<ds:datastoreItem xmlns:ds="http://schemas.openxmlformats.org/officeDocument/2006/customXml" ds:itemID="{6B69AE2E-2094-42CE-8A9D-0DE1D9E10727}">
  <ds:schemaRefs>
    <ds:schemaRef ds:uri="a3d57f08-c08e-4bd5-9a84-808d282169b0"/>
    <ds:schemaRef ds:uri="df79117a-6340-41dd-9ad0-ba6a27a7cc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9472</Words>
  <Application>Microsoft Office PowerPoint</Application>
  <PresentationFormat>Widescreen</PresentationFormat>
  <Paragraphs>878</Paragraphs>
  <Slides>57</Slides>
  <Notes>57</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72" baseType="lpstr">
      <vt:lpstr>-apple-system</vt:lpstr>
      <vt:lpstr>Arial</vt:lpstr>
      <vt:lpstr>Avenir LT Std 45 Book</vt:lpstr>
      <vt:lpstr>Calibri</vt:lpstr>
      <vt:lpstr>Calibri Light</vt:lpstr>
      <vt:lpstr>Courier New</vt:lpstr>
      <vt:lpstr>Franklin Gothic Book</vt:lpstr>
      <vt:lpstr>Franklin Gothic Medium</vt:lpstr>
      <vt:lpstr>Karla</vt:lpstr>
      <vt:lpstr>Segoe UI</vt:lpstr>
      <vt:lpstr>Symbol</vt:lpstr>
      <vt:lpstr>Wingdings</vt:lpstr>
      <vt:lpstr>EERE PPT_widescreen</vt:lpstr>
      <vt:lpstr>1_EERE PPT</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Teaming List</vt:lpstr>
      <vt:lpstr>Teaming List (I.B.i.)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Approach</vt:lpstr>
      <vt:lpstr>Have a Question?</vt:lpstr>
      <vt:lpstr>Q&amp;A Spreadsheet: Examples</vt:lpstr>
      <vt:lpstr>PowerPoint Presentation</vt:lpstr>
      <vt:lpstr>PowerPoint Presentation</vt:lpstr>
      <vt:lpstr>PowerPoint Presentation</vt:lpstr>
      <vt:lpstr>PowerPoint Presentation</vt:lpstr>
      <vt:lpstr>PowerPoint Presentation</vt:lpstr>
      <vt:lpstr>PowerPoint Presentation</vt:lpstr>
      <vt:lpstr>Q&amp;A Spreadsheet: Examples</vt:lpstr>
      <vt:lpstr>Q&amp;A Spreadsheet: Examples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Local Government, and Community Strategy and Implementation</dc:title>
  <dc:creator>Carolyn Snyder</dc:creator>
  <cp:lastModifiedBy>Materese, Elizabeth</cp:lastModifiedBy>
  <cp:revision>2</cp:revision>
  <cp:lastPrinted>2022-12-05T17:42:56Z</cp:lastPrinted>
  <dcterms:created xsi:type="dcterms:W3CDTF">2021-11-15T00:59:02Z</dcterms:created>
  <dcterms:modified xsi:type="dcterms:W3CDTF">2023-06-06T15:32:35Z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0x0101007032BF554C120A469DCFEB7C1D02F4C9</vt:lpwstr>
  </property>
  <property fmtid="{D5CDD505-2E9C-101B-9397-08002B2CF9AE}" pid="3" name="MediaServiceImageTags">
    <vt:lpwstr/>
  </property>
</Properties>
</file>