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4"/>
  </p:sldMasterIdLst>
  <p:notesMasterIdLst>
    <p:notesMasterId r:id="rId33"/>
  </p:notesMasterIdLst>
  <p:sldIdLst>
    <p:sldId id="2147472218" r:id="rId5"/>
    <p:sldId id="2147472277" r:id="rId6"/>
    <p:sldId id="2147472263" r:id="rId7"/>
    <p:sldId id="260" r:id="rId8"/>
    <p:sldId id="2147472264" r:id="rId9"/>
    <p:sldId id="2147472306" r:id="rId10"/>
    <p:sldId id="2147472219" r:id="rId11"/>
    <p:sldId id="2147472255" r:id="rId12"/>
    <p:sldId id="2147472278" r:id="rId13"/>
    <p:sldId id="2147472258" r:id="rId14"/>
    <p:sldId id="2147472284" r:id="rId15"/>
    <p:sldId id="2147472273" r:id="rId16"/>
    <p:sldId id="2147472290" r:id="rId17"/>
    <p:sldId id="2147472276" r:id="rId18"/>
    <p:sldId id="2147472291" r:id="rId19"/>
    <p:sldId id="2147472280" r:id="rId20"/>
    <p:sldId id="2147472296" r:id="rId21"/>
    <p:sldId id="2147472286" r:id="rId22"/>
    <p:sldId id="2147472297" r:id="rId23"/>
    <p:sldId id="2147472298" r:id="rId24"/>
    <p:sldId id="2147472299" r:id="rId25"/>
    <p:sldId id="2147472307" r:id="rId26"/>
    <p:sldId id="2147472300" r:id="rId27"/>
    <p:sldId id="2147472301" r:id="rId28"/>
    <p:sldId id="2147472292" r:id="rId29"/>
    <p:sldId id="2147472302" r:id="rId30"/>
    <p:sldId id="2147472303" r:id="rId31"/>
    <p:sldId id="2147472305"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s" id="{43CE5E04-9C7D-4A22-9E31-ADB673562B4D}">
          <p14:sldIdLst>
            <p14:sldId id="2147472218"/>
            <p14:sldId id="2147472277"/>
          </p14:sldIdLst>
        </p14:section>
        <p14:section name="Overview of SCEP" id="{5618A181-80CE-418B-A1D9-DA0E878411B0}">
          <p14:sldIdLst>
            <p14:sldId id="2147472263"/>
            <p14:sldId id="260"/>
            <p14:sldId id="2147472264"/>
            <p14:sldId id="2147472306"/>
            <p14:sldId id="2147472219"/>
            <p14:sldId id="2147472255"/>
          </p14:sldIdLst>
        </p14:section>
        <p14:section name="Overview of Tribal Home Energy Rebates" id="{BE0EEDE2-FDF9-4726-BC0D-7CFAD9CA6CE7}">
          <p14:sldIdLst>
            <p14:sldId id="2147472278"/>
            <p14:sldId id="2147472258"/>
            <p14:sldId id="2147472284"/>
            <p14:sldId id="2147472273"/>
            <p14:sldId id="2147472290"/>
            <p14:sldId id="2147472276"/>
          </p14:sldIdLst>
        </p14:section>
        <p14:section name="Timeline for Tribal Consultation" id="{C74208BE-5534-4206-844C-D07AC51C230D}">
          <p14:sldIdLst>
            <p14:sldId id="2147472291"/>
          </p14:sldIdLst>
        </p14:section>
        <p14:section name="Key Questions from DOE" id="{312EDA52-DE22-4A4D-9D02-02A5B53BA4E9}">
          <p14:sldIdLst>
            <p14:sldId id="2147472280"/>
            <p14:sldId id="2147472296"/>
            <p14:sldId id="2147472286"/>
            <p14:sldId id="2147472297"/>
            <p14:sldId id="2147472298"/>
            <p14:sldId id="2147472299"/>
            <p14:sldId id="2147472307"/>
            <p14:sldId id="2147472300"/>
            <p14:sldId id="2147472301"/>
            <p14:sldId id="2147472292"/>
            <p14:sldId id="2147472302"/>
            <p14:sldId id="2147472303"/>
          </p14:sldIdLst>
        </p14:section>
        <p14:section name="Additional Resources" id="{E15FB6BD-F232-4BF1-960F-4B3BD9E683B4}">
          <p14:sldIdLst>
            <p14:sldId id="214747230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A003A0D-2898-A5A3-23D5-EA74D9D9F98F}" name="Glickman, Joan" initials="GJ" userId="S::joan.glickman@hq.doe.gov::a6433f0e-23ed-4c90-af09-a9c5362a5530" providerId="AD"/>
  <p188:author id="{0CB01513-EB78-616A-B78D-8058DFB00D1C}" name="Hasz, Adam R." initials="HAR" userId="S::Adam.Hasz@ee.doe.gov::89b505bc-8f0f-45cc-8893-f2add3759523" providerId="AD"/>
  <p188:author id="{7CA39D7D-5FBA-F957-BB1C-C4A86D4D9911}" name="Dannenberg, Matthew" initials="DM" userId="S::matthew.dannenberg@hq.doe.gov::12e5593e-4918-4e21-b5e6-6b100d3521e3" providerId="AD"/>
  <p188:author id="{C9D819A1-063C-A272-6346-FF4ED1CCB658}" name="Kramb, Jennifer" initials="KJ" userId="S::jennifer.kramb@hq.doe.gov::5fac9ed5-f0f7-4e7f-b0c4-e5abda8ad88a" providerId="AD"/>
  <p188:author id="{02C9B4B7-9C83-4DCE-8B43-CB47652BB91E}" name="Salzman, Madeline" initials="SM" userId="S::madeline.salzman@hq.doe.gov::0a869ede-2fa7-488d-9489-28c9d34e4329" providerId="AD"/>
  <p188:author id="{DDB901C4-1E54-F9B0-9372-B80D38AC4851}" name="K. McIntosh " initials="DOE" userId="K. McIntosh "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60AD"/>
    <a:srgbClr val="0075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43951E-29DF-45AC-8861-EA767EC076F2}" type="datetimeFigureOut">
              <a:rPr lang="en-US" smtClean="0"/>
              <a:t>2/27/2023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6C50A8-B122-4AE7-B847-853699260386}" type="slidenum">
              <a:rPr lang="en-US" smtClean="0"/>
              <a:t>‹#›</a:t>
            </a:fld>
            <a:endParaRPr lang="en-US"/>
          </a:p>
        </p:txBody>
      </p:sp>
    </p:spTree>
    <p:extLst>
      <p:ext uri="{BB962C8B-B14F-4D97-AF65-F5344CB8AC3E}">
        <p14:creationId xmlns:p14="http://schemas.microsoft.com/office/powerpoint/2010/main" val="1189178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80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F79663C-DBCA-48E8-8BA4-7EB19E99D444}" type="slidenum">
              <a:rPr kumimoji="0" lang="en-US" sz="1200" b="0" i="0" u="none" strike="noStrike" kern="1200" cap="none" spc="0" normalizeH="0" baseline="0" noProof="0" smtClean="0">
                <a:ln>
                  <a:noFill/>
                </a:ln>
                <a:solidFill>
                  <a:prstClr val="black"/>
                </a:solidFill>
                <a:effectLst/>
                <a:uLnTx/>
                <a:uFillTx/>
                <a:latin typeface="Franklin Gothic Book"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Franklin Gothic Book" charset="0"/>
              <a:ea typeface="+mn-ea"/>
              <a:cs typeface="+mn-cs"/>
            </a:endParaRPr>
          </a:p>
        </p:txBody>
      </p:sp>
    </p:spTree>
    <p:extLst>
      <p:ext uri="{BB962C8B-B14F-4D97-AF65-F5344CB8AC3E}">
        <p14:creationId xmlns:p14="http://schemas.microsoft.com/office/powerpoint/2010/main" val="3575352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4FDD2E-373F-40BD-B32D-912CA7A9E1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45215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4FDD2E-373F-40BD-B32D-912CA7A9E1D5}" type="slidenum">
              <a:rPr lang="en-US" smtClean="0"/>
              <a:t>16</a:t>
            </a:fld>
            <a:endParaRPr lang="en-US"/>
          </a:p>
        </p:txBody>
      </p:sp>
    </p:spTree>
    <p:extLst>
      <p:ext uri="{BB962C8B-B14F-4D97-AF65-F5344CB8AC3E}">
        <p14:creationId xmlns:p14="http://schemas.microsoft.com/office/powerpoint/2010/main" val="12581966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4FDD2E-373F-40BD-B32D-912CA7A9E1D5}" type="slidenum">
              <a:rPr lang="en-US" smtClean="0"/>
              <a:t>17</a:t>
            </a:fld>
            <a:endParaRPr lang="en-US"/>
          </a:p>
        </p:txBody>
      </p:sp>
    </p:spTree>
    <p:extLst>
      <p:ext uri="{BB962C8B-B14F-4D97-AF65-F5344CB8AC3E}">
        <p14:creationId xmlns:p14="http://schemas.microsoft.com/office/powerpoint/2010/main" val="392538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4FDD2E-373F-40BD-B32D-912CA7A9E1D5}" type="slidenum">
              <a:rPr lang="en-US" smtClean="0"/>
              <a:t>18</a:t>
            </a:fld>
            <a:endParaRPr lang="en-US"/>
          </a:p>
        </p:txBody>
      </p:sp>
    </p:spTree>
    <p:extLst>
      <p:ext uri="{BB962C8B-B14F-4D97-AF65-F5344CB8AC3E}">
        <p14:creationId xmlns:p14="http://schemas.microsoft.com/office/powerpoint/2010/main" val="16879643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4FDD2E-373F-40BD-B32D-912CA7A9E1D5}" type="slidenum">
              <a:rPr lang="en-US" smtClean="0"/>
              <a:t>19</a:t>
            </a:fld>
            <a:endParaRPr lang="en-US"/>
          </a:p>
        </p:txBody>
      </p:sp>
    </p:spTree>
    <p:extLst>
      <p:ext uri="{BB962C8B-B14F-4D97-AF65-F5344CB8AC3E}">
        <p14:creationId xmlns:p14="http://schemas.microsoft.com/office/powerpoint/2010/main" val="1628132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4FDD2E-373F-40BD-B32D-912CA7A9E1D5}" type="slidenum">
              <a:rPr lang="en-US" smtClean="0"/>
              <a:t>20</a:t>
            </a:fld>
            <a:endParaRPr lang="en-US"/>
          </a:p>
        </p:txBody>
      </p:sp>
    </p:spTree>
    <p:extLst>
      <p:ext uri="{BB962C8B-B14F-4D97-AF65-F5344CB8AC3E}">
        <p14:creationId xmlns:p14="http://schemas.microsoft.com/office/powerpoint/2010/main" val="19808352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4FDD2E-373F-40BD-B32D-912CA7A9E1D5}" type="slidenum">
              <a:rPr lang="en-US" smtClean="0"/>
              <a:t>21</a:t>
            </a:fld>
            <a:endParaRPr lang="en-US"/>
          </a:p>
        </p:txBody>
      </p:sp>
    </p:spTree>
    <p:extLst>
      <p:ext uri="{BB962C8B-B14F-4D97-AF65-F5344CB8AC3E}">
        <p14:creationId xmlns:p14="http://schemas.microsoft.com/office/powerpoint/2010/main" val="36827970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4FDD2E-373F-40BD-B32D-912CA7A9E1D5}" type="slidenum">
              <a:rPr lang="en-US" smtClean="0"/>
              <a:t>22</a:t>
            </a:fld>
            <a:endParaRPr lang="en-US"/>
          </a:p>
        </p:txBody>
      </p:sp>
    </p:spTree>
    <p:extLst>
      <p:ext uri="{BB962C8B-B14F-4D97-AF65-F5344CB8AC3E}">
        <p14:creationId xmlns:p14="http://schemas.microsoft.com/office/powerpoint/2010/main" val="39310394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4FDD2E-373F-40BD-B32D-912CA7A9E1D5}" type="slidenum">
              <a:rPr lang="en-US" smtClean="0"/>
              <a:t>23</a:t>
            </a:fld>
            <a:endParaRPr lang="en-US"/>
          </a:p>
        </p:txBody>
      </p:sp>
    </p:spTree>
    <p:extLst>
      <p:ext uri="{BB962C8B-B14F-4D97-AF65-F5344CB8AC3E}">
        <p14:creationId xmlns:p14="http://schemas.microsoft.com/office/powerpoint/2010/main" val="2285633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4FDD2E-373F-40BD-B32D-912CA7A9E1D5}" type="slidenum">
              <a:rPr lang="en-US" smtClean="0"/>
              <a:t>24</a:t>
            </a:fld>
            <a:endParaRPr lang="en-US"/>
          </a:p>
        </p:txBody>
      </p:sp>
    </p:spTree>
    <p:extLst>
      <p:ext uri="{BB962C8B-B14F-4D97-AF65-F5344CB8AC3E}">
        <p14:creationId xmlns:p14="http://schemas.microsoft.com/office/powerpoint/2010/main" val="2482343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venir Next LT Pro" panose="020B0504020202020204" pitchFamily="34" charset="0"/>
                <a:ea typeface="+mj-lt"/>
                <a:cs typeface="+mj-lt"/>
              </a:rPr>
              <a:t>SCEP works to –</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Avenir Next LT Pro" panose="020B0504020202020204" pitchFamily="34" charset="0"/>
                <a:ea typeface="+mj-lt"/>
                <a:cs typeface="+mj-lt"/>
              </a:rPr>
              <a:t>Accelerate high-impact, self-sustaining clean energy projects that improve people’s lives</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Avenir Next LT Pro" panose="020B0504020202020204" pitchFamily="34" charset="0"/>
                <a:ea typeface="+mj-lt"/>
                <a:cs typeface="+mj-lt"/>
              </a:rPr>
              <a:t>Aid state &amp; local governments, tribes, community-based organizations, &amp; others in deployment </a:t>
            </a:r>
          </a:p>
          <a:p>
            <a:pPr marL="342900" marR="0" lvl="0" indent="-3429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Avenir Next LT Pro" panose="020B0504020202020204" pitchFamily="34" charset="0"/>
                <a:ea typeface="+mj-lt"/>
                <a:cs typeface="+mj-lt"/>
              </a:rPr>
              <a:t>Center the needs of low-income households and Disadvantaged Communities (DACs)</a:t>
            </a:r>
            <a:endParaRPr lang="en-US"/>
          </a:p>
        </p:txBody>
      </p:sp>
      <p:sp>
        <p:nvSpPr>
          <p:cNvPr id="4" name="Slide Number Placeholder 3"/>
          <p:cNvSpPr>
            <a:spLocks noGrp="1"/>
          </p:cNvSpPr>
          <p:nvPr>
            <p:ph type="sldNum" sz="quarter" idx="5"/>
          </p:nvPr>
        </p:nvSpPr>
        <p:spPr/>
        <p:txBody>
          <a:bodyPr/>
          <a:lstStyle/>
          <a:p>
            <a:fld id="{9F44E75D-F5C2-4893-A1D7-9E2FF49DFBDC}" type="slidenum">
              <a:rPr lang="en-US" smtClean="0"/>
              <a:t>4</a:t>
            </a:fld>
            <a:endParaRPr lang="en-US"/>
          </a:p>
        </p:txBody>
      </p:sp>
    </p:spTree>
    <p:extLst>
      <p:ext uri="{BB962C8B-B14F-4D97-AF65-F5344CB8AC3E}">
        <p14:creationId xmlns:p14="http://schemas.microsoft.com/office/powerpoint/2010/main" val="14065830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4FDD2E-373F-40BD-B32D-912CA7A9E1D5}" type="slidenum">
              <a:rPr lang="en-US" smtClean="0"/>
              <a:t>25</a:t>
            </a:fld>
            <a:endParaRPr lang="en-US"/>
          </a:p>
        </p:txBody>
      </p:sp>
    </p:spTree>
    <p:extLst>
      <p:ext uri="{BB962C8B-B14F-4D97-AF65-F5344CB8AC3E}">
        <p14:creationId xmlns:p14="http://schemas.microsoft.com/office/powerpoint/2010/main" val="18898601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4FDD2E-373F-40BD-B32D-912CA7A9E1D5}" type="slidenum">
              <a:rPr lang="en-US" smtClean="0"/>
              <a:t>26</a:t>
            </a:fld>
            <a:endParaRPr lang="en-US"/>
          </a:p>
        </p:txBody>
      </p:sp>
    </p:spTree>
    <p:extLst>
      <p:ext uri="{BB962C8B-B14F-4D97-AF65-F5344CB8AC3E}">
        <p14:creationId xmlns:p14="http://schemas.microsoft.com/office/powerpoint/2010/main" val="6419656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4FDD2E-373F-40BD-B32D-912CA7A9E1D5}" type="slidenum">
              <a:rPr lang="en-US" smtClean="0"/>
              <a:t>27</a:t>
            </a:fld>
            <a:endParaRPr lang="en-US"/>
          </a:p>
        </p:txBody>
      </p:sp>
    </p:spTree>
    <p:extLst>
      <p:ext uri="{BB962C8B-B14F-4D97-AF65-F5344CB8AC3E}">
        <p14:creationId xmlns:p14="http://schemas.microsoft.com/office/powerpoint/2010/main" val="38381166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4FDD2E-373F-40BD-B32D-912CA7A9E1D5}" type="slidenum">
              <a:rPr lang="en-US" smtClean="0"/>
              <a:t>28</a:t>
            </a:fld>
            <a:endParaRPr lang="en-US"/>
          </a:p>
        </p:txBody>
      </p:sp>
    </p:spTree>
    <p:extLst>
      <p:ext uri="{BB962C8B-B14F-4D97-AF65-F5344CB8AC3E}">
        <p14:creationId xmlns:p14="http://schemas.microsoft.com/office/powerpoint/2010/main" val="46181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4FDD2E-373F-40BD-B32D-912CA7A9E1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6965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4FDD2E-373F-40BD-B32D-912CA7A9E1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2185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4FDD2E-373F-40BD-B32D-912CA7A9E1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1667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4FDD2E-373F-40BD-B32D-912CA7A9E1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8481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4FDD2E-373F-40BD-B32D-912CA7A9E1D5}" type="slidenum">
              <a:rPr lang="en-US" smtClean="0"/>
              <a:t>12</a:t>
            </a:fld>
            <a:endParaRPr lang="en-US"/>
          </a:p>
        </p:txBody>
      </p:sp>
    </p:spTree>
    <p:extLst>
      <p:ext uri="{BB962C8B-B14F-4D97-AF65-F5344CB8AC3E}">
        <p14:creationId xmlns:p14="http://schemas.microsoft.com/office/powerpoint/2010/main" val="1130789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4FDD2E-373F-40BD-B32D-912CA7A9E1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1670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4FDD2E-373F-40BD-B32D-912CA7A9E1D5}" type="slidenum">
              <a:rPr lang="en-US" smtClean="0"/>
              <a:t>14</a:t>
            </a:fld>
            <a:endParaRPr lang="en-US"/>
          </a:p>
        </p:txBody>
      </p:sp>
    </p:spTree>
    <p:extLst>
      <p:ext uri="{BB962C8B-B14F-4D97-AF65-F5344CB8AC3E}">
        <p14:creationId xmlns:p14="http://schemas.microsoft.com/office/powerpoint/2010/main" val="4358128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p:cNvSpPr/>
          <p:nvPr/>
        </p:nvSpPr>
        <p:spPr>
          <a:xfrm>
            <a:off x="0" y="676276"/>
            <a:ext cx="12192000"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pic>
        <p:nvPicPr>
          <p:cNvPr id="6" name="Picture 14" descr="EERE identifier_vert_2017_top bleed_BC.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863601" y="0"/>
            <a:ext cx="2476500" cy="1354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15"/>
          <p:cNvPicPr>
            <a:picLocks noChangeAspect="1"/>
          </p:cNvPicPr>
          <p:nvPr/>
        </p:nvPicPr>
        <p:blipFill>
          <a:blip r:embed="rId3"/>
          <a:srcRect/>
          <a:stretch/>
        </p:blipFill>
        <p:spPr bwMode="auto">
          <a:xfrm>
            <a:off x="1" y="4153582"/>
            <a:ext cx="12192000" cy="271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Subtitle 2"/>
          <p:cNvSpPr>
            <a:spLocks noGrp="1"/>
          </p:cNvSpPr>
          <p:nvPr>
            <p:ph type="subTitle" idx="1"/>
          </p:nvPr>
        </p:nvSpPr>
        <p:spPr>
          <a:xfrm>
            <a:off x="707948" y="1544720"/>
            <a:ext cx="11026339" cy="1381360"/>
          </a:xfrm>
          <a:prstGeom prst="rect">
            <a:avLst/>
          </a:prstGeom>
        </p:spPr>
        <p:txBody>
          <a:bodyPr>
            <a:normAutofit/>
          </a:bodyPr>
          <a:lstStyle>
            <a:lvl1pPr marL="0" indent="0" algn="l">
              <a:buNone/>
              <a:defRPr sz="4000" b="1" i="0">
                <a:solidFill>
                  <a:srgbClr val="282B2E"/>
                </a:solidFill>
                <a:latin typeface="+mj-lt"/>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20" name="Text Placeholder 17"/>
          <p:cNvSpPr>
            <a:spLocks noGrp="1"/>
          </p:cNvSpPr>
          <p:nvPr>
            <p:ph type="body" sz="quarter" idx="10"/>
          </p:nvPr>
        </p:nvSpPr>
        <p:spPr>
          <a:xfrm>
            <a:off x="739559" y="2976352"/>
            <a:ext cx="5561403" cy="331125"/>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rgbClr val="282B2E"/>
                </a:solidFill>
                <a:effectLst/>
                <a:uLnTx/>
                <a:uFillTx/>
                <a:latin typeface="+mn-lt"/>
                <a:cs typeface="Arial"/>
              </a:defRPr>
            </a:lvl1pPr>
          </a:lstStyle>
          <a:p>
            <a:pPr lvl="0"/>
            <a:r>
              <a:rPr lang="en-US" noProof="0"/>
              <a:t>Click to edit Master text styles</a:t>
            </a:r>
          </a:p>
        </p:txBody>
      </p:sp>
      <p:sp>
        <p:nvSpPr>
          <p:cNvPr id="22" name="Text Placeholder 18"/>
          <p:cNvSpPr>
            <a:spLocks noGrp="1"/>
          </p:cNvSpPr>
          <p:nvPr>
            <p:ph type="body" sz="quarter" idx="13"/>
          </p:nvPr>
        </p:nvSpPr>
        <p:spPr>
          <a:xfrm>
            <a:off x="745474" y="3424167"/>
            <a:ext cx="3798903" cy="288687"/>
          </a:xfrm>
          <a:prstGeom prst="rect">
            <a:avLst/>
          </a:prstGeom>
        </p:spPr>
        <p:txBody>
          <a:bodyPr>
            <a:normAutofit/>
          </a:bodyPr>
          <a:lstStyle>
            <a:lvl1pPr>
              <a:buNone/>
              <a:defRPr sz="1200">
                <a:solidFill>
                  <a:srgbClr val="282B2E"/>
                </a:solidFill>
                <a:latin typeface="+mn-lt"/>
                <a:cs typeface="Arial"/>
              </a:defRPr>
            </a:lvl1pPr>
            <a:lvl5pPr>
              <a:defRPr/>
            </a:lvl5pPr>
          </a:lstStyle>
          <a:p>
            <a:pPr lvl="0"/>
            <a:r>
              <a:rPr lang="en-US"/>
              <a:t>Click to edit Master text styles</a:t>
            </a:r>
          </a:p>
        </p:txBody>
      </p:sp>
    </p:spTree>
    <p:extLst>
      <p:ext uri="{BB962C8B-B14F-4D97-AF65-F5344CB8AC3E}">
        <p14:creationId xmlns:p14="http://schemas.microsoft.com/office/powerpoint/2010/main" val="2940546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endParaRPr lang="en-US"/>
          </a:p>
        </p:txBody>
      </p:sp>
    </p:spTree>
    <p:extLst>
      <p:ext uri="{BB962C8B-B14F-4D97-AF65-F5344CB8AC3E}">
        <p14:creationId xmlns:p14="http://schemas.microsoft.com/office/powerpoint/2010/main" val="3556597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F57A831-26F9-AF4B-8913-392FD6A4A199}"/>
              </a:ext>
            </a:extLst>
          </p:cNvPr>
          <p:cNvSpPr/>
          <p:nvPr userDrawn="1"/>
        </p:nvSpPr>
        <p:spPr>
          <a:xfrm>
            <a:off x="1" y="500515"/>
            <a:ext cx="12192000" cy="510139"/>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a:ln>
                <a:noFill/>
              </a:ln>
              <a:noFill/>
              <a:effectLst/>
            </a:endParaRPr>
          </a:p>
        </p:txBody>
      </p:sp>
      <p:pic>
        <p:nvPicPr>
          <p:cNvPr id="16" name="Picture 15">
            <a:extLst>
              <a:ext uri="{FF2B5EF4-FFF2-40B4-BE49-F238E27FC236}">
                <a16:creationId xmlns:a16="http://schemas.microsoft.com/office/drawing/2014/main" id="{9A570BFF-E5AB-1A4D-81DC-F2E09D6AAD0E}"/>
              </a:ext>
            </a:extLst>
          </p:cNvPr>
          <p:cNvPicPr>
            <a:picLocks/>
          </p:cNvPicPr>
          <p:nvPr userDrawn="1"/>
        </p:nvPicPr>
        <p:blipFill rotWithShape="1">
          <a:blip r:embed="rId2" cstate="print">
            <a:extLst>
              <a:ext uri="{28A0092B-C50C-407E-A947-70E740481C1C}">
                <a14:useLocalDpi xmlns:a14="http://schemas.microsoft.com/office/drawing/2010/main"/>
              </a:ext>
            </a:extLst>
          </a:blip>
          <a:srcRect/>
          <a:stretch/>
        </p:blipFill>
        <p:spPr>
          <a:xfrm>
            <a:off x="36722" y="0"/>
            <a:ext cx="12157066" cy="6534378"/>
          </a:xfrm>
          <a:prstGeom prst="rect">
            <a:avLst/>
          </a:prstGeom>
        </p:spPr>
      </p:pic>
      <p:sp>
        <p:nvSpPr>
          <p:cNvPr id="19" name="Subtitle 2"/>
          <p:cNvSpPr>
            <a:spLocks noGrp="1"/>
          </p:cNvSpPr>
          <p:nvPr>
            <p:ph type="subTitle" idx="1"/>
          </p:nvPr>
        </p:nvSpPr>
        <p:spPr>
          <a:xfrm>
            <a:off x="459914" y="1544721"/>
            <a:ext cx="11026338" cy="702831"/>
          </a:xfrm>
          <a:prstGeom prst="rect">
            <a:avLst/>
          </a:prstGeom>
        </p:spPr>
        <p:txBody>
          <a:bodyPr>
            <a:normAutofit/>
          </a:bodyPr>
          <a:lstStyle>
            <a:lvl1pPr marL="0" indent="0" algn="l">
              <a:buNone/>
              <a:defRPr sz="4000" b="1" i="0">
                <a:solidFill>
                  <a:srgbClr val="282B2E"/>
                </a:solidFill>
                <a:latin typeface="+mj-lt"/>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20" name="Text Placeholder 17"/>
          <p:cNvSpPr>
            <a:spLocks noGrp="1"/>
          </p:cNvSpPr>
          <p:nvPr>
            <p:ph type="body" sz="quarter" idx="10"/>
          </p:nvPr>
        </p:nvSpPr>
        <p:spPr>
          <a:xfrm>
            <a:off x="460353" y="2400760"/>
            <a:ext cx="5385515" cy="331125"/>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Tx/>
              <a:buNone/>
              <a:tabLst/>
              <a:defRPr kumimoji="0" lang="en-US" sz="1600" b="1" i="0" u="none" strike="noStrike" kern="1200" cap="none" spc="0" normalizeH="0" baseline="0" noProof="0">
                <a:ln>
                  <a:noFill/>
                </a:ln>
                <a:solidFill>
                  <a:srgbClr val="282B2E"/>
                </a:solidFill>
                <a:effectLst/>
                <a:uLnTx/>
                <a:uFillTx/>
                <a:latin typeface="+mn-lt"/>
                <a:cs typeface="Arial"/>
              </a:defRPr>
            </a:lvl1pPr>
          </a:lstStyle>
          <a:p>
            <a:pPr lvl="0"/>
            <a:r>
              <a:rPr lang="en-US" noProof="0"/>
              <a:t>Click to edit Master text styles</a:t>
            </a:r>
          </a:p>
        </p:txBody>
      </p:sp>
      <p:sp>
        <p:nvSpPr>
          <p:cNvPr id="22" name="Text Placeholder 18"/>
          <p:cNvSpPr>
            <a:spLocks noGrp="1"/>
          </p:cNvSpPr>
          <p:nvPr>
            <p:ph type="body" sz="quarter" idx="13"/>
          </p:nvPr>
        </p:nvSpPr>
        <p:spPr>
          <a:xfrm>
            <a:off x="466268" y="2848575"/>
            <a:ext cx="2473252" cy="288687"/>
          </a:xfrm>
          <a:prstGeom prst="rect">
            <a:avLst/>
          </a:prstGeom>
        </p:spPr>
        <p:txBody>
          <a:bodyPr>
            <a:normAutofit/>
          </a:bodyPr>
          <a:lstStyle>
            <a:lvl1pPr>
              <a:buNone/>
              <a:defRPr sz="1200">
                <a:solidFill>
                  <a:srgbClr val="282B2E"/>
                </a:solidFill>
                <a:latin typeface="+mn-lt"/>
                <a:cs typeface="Arial"/>
              </a:defRPr>
            </a:lvl1pPr>
            <a:lvl5pPr>
              <a:defRPr/>
            </a:lvl5pPr>
          </a:lstStyle>
          <a:p>
            <a:pPr lvl="0"/>
            <a:r>
              <a:rPr lang="en-US"/>
              <a:t>Click to edit Master text styles</a:t>
            </a:r>
          </a:p>
        </p:txBody>
      </p:sp>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444616" y="323622"/>
            <a:ext cx="3683959" cy="923434"/>
          </a:xfrm>
          <a:prstGeom prst="rect">
            <a:avLst/>
          </a:prstGeom>
        </p:spPr>
      </p:pic>
    </p:spTree>
    <p:extLst>
      <p:ext uri="{BB962C8B-B14F-4D97-AF65-F5344CB8AC3E}">
        <p14:creationId xmlns:p14="http://schemas.microsoft.com/office/powerpoint/2010/main" val="3301514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477615" y="1046532"/>
            <a:ext cx="11236267" cy="537070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299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sz="half" idx="1"/>
          </p:nvPr>
        </p:nvSpPr>
        <p:spPr>
          <a:xfrm>
            <a:off x="500025" y="1677981"/>
            <a:ext cx="5506328" cy="4267200"/>
          </a:xfrm>
          <a:prstGeom prst="rect">
            <a:avLst/>
          </a:prstGeom>
        </p:spPr>
        <p:txBody>
          <a:bodyPr/>
          <a:lstStyle>
            <a:lvl1pPr marL="182880" indent="-182880">
              <a:defRPr sz="2200" b="0" baseline="0"/>
            </a:lvl1pPr>
            <a:lvl2pPr>
              <a:buSzPct val="80000"/>
              <a:buFont typeface="Courier New" pitchFamily="49" charset="0"/>
              <a:buChar char="o"/>
              <a:defRPr lang="en-US" sz="2200" kern="1200" dirty="0" smtClean="0">
                <a:solidFill>
                  <a:schemeClr val="tx1"/>
                </a:solidFill>
                <a:latin typeface="+mn-lt"/>
                <a:ea typeface="+mn-ea"/>
                <a:cs typeface="+mn-cs"/>
              </a:defRPr>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p:cNvSpPr>
            <a:spLocks noGrp="1"/>
          </p:cNvSpPr>
          <p:nvPr>
            <p:ph sz="half" idx="2"/>
          </p:nvPr>
        </p:nvSpPr>
        <p:spPr>
          <a:xfrm>
            <a:off x="6317129" y="1677981"/>
            <a:ext cx="5665695" cy="4267200"/>
          </a:xfrm>
          <a:prstGeom prst="rect">
            <a:avLst/>
          </a:prstGeom>
        </p:spPr>
        <p:txBody>
          <a:bodyPr/>
          <a:lstStyle>
            <a:lvl1pPr marL="182880" indent="-182880">
              <a:defRPr sz="2200" b="0"/>
            </a:lvl1pPr>
            <a:lvl2pPr>
              <a:buSzPct val="80000"/>
              <a:buFont typeface="Courier New" pitchFamily="49" charset="0"/>
              <a:buChar char="o"/>
              <a:defRPr sz="2200"/>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8"/>
          <p:cNvSpPr>
            <a:spLocks noGrp="1"/>
          </p:cNvSpPr>
          <p:nvPr>
            <p:ph type="body" sz="quarter" idx="10"/>
          </p:nvPr>
        </p:nvSpPr>
        <p:spPr>
          <a:xfrm>
            <a:off x="500025" y="1068381"/>
            <a:ext cx="5496368" cy="457200"/>
          </a:xfrm>
          <a:prstGeom prst="rect">
            <a:avLst/>
          </a:prstGeom>
        </p:spPr>
        <p:txBody>
          <a:bodyPr>
            <a:noAutofit/>
          </a:bodyPr>
          <a:lstStyle>
            <a:lvl1pPr>
              <a:buNone/>
              <a:defRPr sz="2400" b="1"/>
            </a:lvl1pPr>
          </a:lstStyle>
          <a:p>
            <a:pPr lvl="0"/>
            <a:r>
              <a:rPr lang="en-US"/>
              <a:t>Click to edit Master text styles</a:t>
            </a:r>
          </a:p>
        </p:txBody>
      </p:sp>
      <p:sp>
        <p:nvSpPr>
          <p:cNvPr id="9" name="Text Placeholder 8"/>
          <p:cNvSpPr>
            <a:spLocks noGrp="1"/>
          </p:cNvSpPr>
          <p:nvPr>
            <p:ph type="body" sz="quarter" idx="11"/>
          </p:nvPr>
        </p:nvSpPr>
        <p:spPr>
          <a:xfrm>
            <a:off x="6317129" y="1068381"/>
            <a:ext cx="5665695" cy="457200"/>
          </a:xfrm>
          <a:prstGeom prst="rect">
            <a:avLst/>
          </a:prstGeom>
        </p:spPr>
        <p:txBody>
          <a:bodyPr>
            <a:noAutofit/>
          </a:bodyPr>
          <a:lstStyle>
            <a:lvl1pPr>
              <a:buNone/>
              <a:defRPr sz="2400" b="1"/>
            </a:lvl1pPr>
          </a:lstStyle>
          <a:p>
            <a:pPr lvl="0"/>
            <a:r>
              <a:rPr lang="en-US"/>
              <a:t>Click to edit Master text styles</a:t>
            </a:r>
          </a:p>
        </p:txBody>
      </p:sp>
    </p:spTree>
    <p:extLst>
      <p:ext uri="{BB962C8B-B14F-4D97-AF65-F5344CB8AC3E}">
        <p14:creationId xmlns:p14="http://schemas.microsoft.com/office/powerpoint/2010/main" val="2236233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rt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hart Placeholder 6"/>
          <p:cNvSpPr>
            <a:spLocks noGrp="1"/>
          </p:cNvSpPr>
          <p:nvPr>
            <p:ph type="chart" sz="quarter" idx="10"/>
          </p:nvPr>
        </p:nvSpPr>
        <p:spPr>
          <a:xfrm>
            <a:off x="487700" y="1045595"/>
            <a:ext cx="10100613" cy="5244640"/>
          </a:xfrm>
          <a:prstGeom prst="rect">
            <a:avLst/>
          </a:prstGeom>
        </p:spPr>
        <p:txBody>
          <a:bodyPr rtlCol="0">
            <a:normAutofit/>
          </a:bodyPr>
          <a:lstStyle/>
          <a:p>
            <a:pPr lvl="0"/>
            <a:r>
              <a:rPr lang="en-US" noProof="0"/>
              <a:t>Click icon to add chart</a:t>
            </a:r>
          </a:p>
        </p:txBody>
      </p:sp>
    </p:spTree>
    <p:extLst>
      <p:ext uri="{BB962C8B-B14F-4D97-AF65-F5344CB8AC3E}">
        <p14:creationId xmlns:p14="http://schemas.microsoft.com/office/powerpoint/2010/main" val="3795298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 white">
    <p:spTree>
      <p:nvGrpSpPr>
        <p:cNvPr id="1" name=""/>
        <p:cNvGrpSpPr/>
        <p:nvPr/>
      </p:nvGrpSpPr>
      <p:grpSpPr>
        <a:xfrm>
          <a:off x="0" y="0"/>
          <a:ext cx="0" cy="0"/>
          <a:chOff x="0" y="0"/>
          <a:chExt cx="0" cy="0"/>
        </a:xfrm>
      </p:grpSpPr>
      <p:sp>
        <p:nvSpPr>
          <p:cNvPr id="4" name="Rectangle 3"/>
          <p:cNvSpPr/>
          <p:nvPr/>
        </p:nvSpPr>
        <p:spPr>
          <a:xfrm>
            <a:off x="0" y="676276"/>
            <a:ext cx="12192000" cy="282575"/>
          </a:xfrm>
          <a:prstGeom prst="rect">
            <a:avLst/>
          </a:prstGeom>
          <a:solidFill>
            <a:srgbClr val="FEFEFE"/>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a:xfrm>
            <a:off x="0" y="2389457"/>
            <a:ext cx="12192000" cy="812725"/>
          </a:xfrm>
        </p:spPr>
        <p:txBody>
          <a:bodyPr/>
          <a:lstStyle>
            <a:lvl1pPr algn="ctr">
              <a:defRPr/>
            </a:lvl1pPr>
          </a:lstStyle>
          <a:p>
            <a:r>
              <a:rPr lang="en-US"/>
              <a:t>Click to edit Master title style</a:t>
            </a:r>
          </a:p>
        </p:txBody>
      </p:sp>
      <p:sp>
        <p:nvSpPr>
          <p:cNvPr id="7" name="Text Placeholder 6"/>
          <p:cNvSpPr>
            <a:spLocks noGrp="1"/>
          </p:cNvSpPr>
          <p:nvPr>
            <p:ph type="body" sz="quarter" idx="11"/>
          </p:nvPr>
        </p:nvSpPr>
        <p:spPr>
          <a:xfrm>
            <a:off x="1" y="3257084"/>
            <a:ext cx="12191999" cy="1150564"/>
          </a:xfrm>
          <a:prstGeom prst="rect">
            <a:avLst/>
          </a:prstGeom>
        </p:spPr>
        <p:txBody>
          <a:bodyPr/>
          <a:lstStyle>
            <a:lvl1pPr marL="0" indent="0" algn="ctr">
              <a:buFontTx/>
              <a:buNone/>
              <a:defRPr/>
            </a:lvl1pPr>
          </a:lstStyle>
          <a:p>
            <a:pPr lvl="0"/>
            <a:r>
              <a:rPr lang="en-US"/>
              <a:t>Click to edit Master text styles</a:t>
            </a:r>
          </a:p>
        </p:txBody>
      </p:sp>
    </p:spTree>
    <p:extLst>
      <p:ext uri="{BB962C8B-B14F-4D97-AF65-F5344CB8AC3E}">
        <p14:creationId xmlns:p14="http://schemas.microsoft.com/office/powerpoint/2010/main" val="3470486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 column - green">
    <p:spTree>
      <p:nvGrpSpPr>
        <p:cNvPr id="1" name=""/>
        <p:cNvGrpSpPr/>
        <p:nvPr/>
      </p:nvGrpSpPr>
      <p:grpSpPr>
        <a:xfrm>
          <a:off x="0" y="0"/>
          <a:ext cx="0" cy="0"/>
          <a:chOff x="0" y="0"/>
          <a:chExt cx="0" cy="0"/>
        </a:xfrm>
      </p:grpSpPr>
      <p:sp>
        <p:nvSpPr>
          <p:cNvPr id="4" name="Rectangle 3"/>
          <p:cNvSpPr/>
          <p:nvPr/>
        </p:nvSpPr>
        <p:spPr>
          <a:xfrm>
            <a:off x="0" y="847725"/>
            <a:ext cx="12192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
        <p:nvSpPr>
          <p:cNvPr id="5" name="Rectangle 4"/>
          <p:cNvSpPr/>
          <p:nvPr/>
        </p:nvSpPr>
        <p:spPr>
          <a:xfrm>
            <a:off x="0" y="0"/>
            <a:ext cx="12192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8" name="Content Placeholder 6"/>
          <p:cNvSpPr>
            <a:spLocks noGrp="1"/>
          </p:cNvSpPr>
          <p:nvPr>
            <p:ph sz="quarter" idx="10"/>
          </p:nvPr>
        </p:nvSpPr>
        <p:spPr>
          <a:xfrm>
            <a:off x="477615" y="1046532"/>
            <a:ext cx="11236267" cy="5370703"/>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1627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olumn  - green">
    <p:spTree>
      <p:nvGrpSpPr>
        <p:cNvPr id="1" name=""/>
        <p:cNvGrpSpPr/>
        <p:nvPr/>
      </p:nvGrpSpPr>
      <p:grpSpPr>
        <a:xfrm>
          <a:off x="0" y="0"/>
          <a:ext cx="0" cy="0"/>
          <a:chOff x="0" y="0"/>
          <a:chExt cx="0" cy="0"/>
        </a:xfrm>
      </p:grpSpPr>
      <p:sp>
        <p:nvSpPr>
          <p:cNvPr id="7" name="Rectangle 6"/>
          <p:cNvSpPr/>
          <p:nvPr/>
        </p:nvSpPr>
        <p:spPr>
          <a:xfrm>
            <a:off x="0" y="847725"/>
            <a:ext cx="12192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
        <p:nvSpPr>
          <p:cNvPr id="8" name="Rectangle 7"/>
          <p:cNvSpPr/>
          <p:nvPr/>
        </p:nvSpPr>
        <p:spPr>
          <a:xfrm>
            <a:off x="0" y="0"/>
            <a:ext cx="12192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9" name="Content Placeholder 2"/>
          <p:cNvSpPr>
            <a:spLocks noGrp="1"/>
          </p:cNvSpPr>
          <p:nvPr>
            <p:ph sz="half" idx="1"/>
          </p:nvPr>
        </p:nvSpPr>
        <p:spPr>
          <a:xfrm>
            <a:off x="500025" y="1677981"/>
            <a:ext cx="5506328" cy="4267200"/>
          </a:xfrm>
          <a:prstGeom prst="rect">
            <a:avLst/>
          </a:prstGeom>
        </p:spPr>
        <p:txBody>
          <a:bodyPr/>
          <a:lstStyle>
            <a:lvl1pPr marL="182880" indent="-182880">
              <a:defRPr sz="2200" b="0" baseline="0">
                <a:solidFill>
                  <a:srgbClr val="FFFFFF"/>
                </a:solidFill>
              </a:defRPr>
            </a:lvl1pPr>
            <a:lvl2pPr>
              <a:buSzPct val="80000"/>
              <a:buFont typeface="Courier New" pitchFamily="49" charset="0"/>
              <a:buChar char="o"/>
              <a:defRPr lang="en-US" sz="2200" kern="1200" dirty="0" smtClean="0">
                <a:solidFill>
                  <a:srgbClr val="FFFFFF"/>
                </a:solidFill>
                <a:latin typeface="+mn-lt"/>
                <a:ea typeface="+mn-ea"/>
                <a:cs typeface="+mn-cs"/>
              </a:defRPr>
            </a:lvl2pPr>
            <a:lvl3pPr>
              <a:buFont typeface="Calibri" pitchFamily="34" charset="0"/>
              <a:buChar char="–"/>
              <a:defRPr sz="2000">
                <a:solidFill>
                  <a:srgbClr val="FFFFFF"/>
                </a:solidFill>
              </a:defRPr>
            </a:lvl3pPr>
            <a:lvl4pPr>
              <a:buFont typeface="Wingdings" pitchFamily="2" charset="2"/>
              <a:buChar cha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p:cNvSpPr>
            <a:spLocks noGrp="1"/>
          </p:cNvSpPr>
          <p:nvPr>
            <p:ph sz="half" idx="2"/>
          </p:nvPr>
        </p:nvSpPr>
        <p:spPr>
          <a:xfrm>
            <a:off x="6317129" y="1677981"/>
            <a:ext cx="5665695" cy="4267200"/>
          </a:xfrm>
          <a:prstGeom prst="rect">
            <a:avLst/>
          </a:prstGeom>
        </p:spPr>
        <p:txBody>
          <a:bodyPr/>
          <a:lstStyle>
            <a:lvl1pPr marL="182880" indent="-182880">
              <a:defRPr sz="2200" b="0">
                <a:solidFill>
                  <a:srgbClr val="FFFFFF"/>
                </a:solidFill>
              </a:defRPr>
            </a:lvl1pPr>
            <a:lvl2pPr>
              <a:buSzPct val="80000"/>
              <a:buFont typeface="Courier New" pitchFamily="49" charset="0"/>
              <a:buChar char="o"/>
              <a:defRPr sz="2200">
                <a:solidFill>
                  <a:srgbClr val="FFFFFF"/>
                </a:solidFill>
              </a:defRPr>
            </a:lvl2pPr>
            <a:lvl3pPr>
              <a:buFont typeface="Calibri" pitchFamily="34" charset="0"/>
              <a:buChar char="–"/>
              <a:defRPr sz="2000">
                <a:solidFill>
                  <a:srgbClr val="FFFFFF"/>
                </a:solidFill>
              </a:defRPr>
            </a:lvl3pPr>
            <a:lvl4pPr>
              <a:buFont typeface="Wingdings" pitchFamily="2" charset="2"/>
              <a:buChar char="§"/>
              <a:defRPr sz="1800">
                <a:solidFill>
                  <a:srgbClr val="FFFFFF"/>
                </a:solidFill>
              </a:defRPr>
            </a:lvl4pPr>
            <a:lvl5pPr>
              <a:defRPr sz="1800">
                <a:solidFill>
                  <a:srgbClr val="FFFFFF"/>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8"/>
          <p:cNvSpPr>
            <a:spLocks noGrp="1"/>
          </p:cNvSpPr>
          <p:nvPr>
            <p:ph type="body" sz="quarter" idx="10"/>
          </p:nvPr>
        </p:nvSpPr>
        <p:spPr>
          <a:xfrm>
            <a:off x="500025" y="1068381"/>
            <a:ext cx="5496368" cy="457200"/>
          </a:xfrm>
          <a:prstGeom prst="rect">
            <a:avLst/>
          </a:prstGeom>
        </p:spPr>
        <p:txBody>
          <a:bodyPr>
            <a:noAutofit/>
          </a:bodyPr>
          <a:lstStyle>
            <a:lvl1pPr>
              <a:buNone/>
              <a:defRPr sz="2400" b="1">
                <a:solidFill>
                  <a:srgbClr val="FFFFFF"/>
                </a:solidFill>
              </a:defRPr>
            </a:lvl1pPr>
          </a:lstStyle>
          <a:p>
            <a:pPr lvl="0"/>
            <a:r>
              <a:rPr lang="en-US"/>
              <a:t>Click to edit Master text styles</a:t>
            </a:r>
          </a:p>
        </p:txBody>
      </p:sp>
      <p:sp>
        <p:nvSpPr>
          <p:cNvPr id="12" name="Text Placeholder 8"/>
          <p:cNvSpPr>
            <a:spLocks noGrp="1"/>
          </p:cNvSpPr>
          <p:nvPr>
            <p:ph type="body" sz="quarter" idx="11"/>
          </p:nvPr>
        </p:nvSpPr>
        <p:spPr>
          <a:xfrm>
            <a:off x="6317129" y="1068381"/>
            <a:ext cx="5665695" cy="457200"/>
          </a:xfrm>
          <a:prstGeom prst="rect">
            <a:avLst/>
          </a:prstGeom>
        </p:spPr>
        <p:txBody>
          <a:bodyPr>
            <a:noAutofit/>
          </a:bodyPr>
          <a:lstStyle>
            <a:lvl1pPr>
              <a:buNone/>
              <a:defRPr sz="2400" b="1">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1317355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rt - green">
    <p:spTree>
      <p:nvGrpSpPr>
        <p:cNvPr id="1" name=""/>
        <p:cNvGrpSpPr/>
        <p:nvPr/>
      </p:nvGrpSpPr>
      <p:grpSpPr>
        <a:xfrm>
          <a:off x="0" y="0"/>
          <a:ext cx="0" cy="0"/>
          <a:chOff x="0" y="0"/>
          <a:chExt cx="0" cy="0"/>
        </a:xfrm>
      </p:grpSpPr>
      <p:sp>
        <p:nvSpPr>
          <p:cNvPr id="4" name="Rectangle 3"/>
          <p:cNvSpPr/>
          <p:nvPr/>
        </p:nvSpPr>
        <p:spPr>
          <a:xfrm>
            <a:off x="0" y="847725"/>
            <a:ext cx="12192000" cy="57038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
        <p:nvSpPr>
          <p:cNvPr id="5" name="Rectangle 4"/>
          <p:cNvSpPr/>
          <p:nvPr/>
        </p:nvSpPr>
        <p:spPr>
          <a:xfrm>
            <a:off x="0" y="0"/>
            <a:ext cx="12192000" cy="8143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9" name="Chart Placeholder 6"/>
          <p:cNvSpPr>
            <a:spLocks noGrp="1"/>
          </p:cNvSpPr>
          <p:nvPr>
            <p:ph type="chart" sz="quarter" idx="10"/>
          </p:nvPr>
        </p:nvSpPr>
        <p:spPr>
          <a:xfrm>
            <a:off x="487700" y="1045595"/>
            <a:ext cx="10100613" cy="5244640"/>
          </a:xfrm>
          <a:prstGeom prst="rect">
            <a:avLst/>
          </a:prstGeom>
        </p:spPr>
        <p:txBody>
          <a:bodyPr rtlCol="0">
            <a:normAutofit/>
          </a:bodyPr>
          <a:lstStyle>
            <a:lvl1pPr>
              <a:defRPr>
                <a:solidFill>
                  <a:srgbClr val="FFFFFF"/>
                </a:solidFill>
              </a:defRPr>
            </a:lvl1pPr>
          </a:lstStyle>
          <a:p>
            <a:pPr lvl="0"/>
            <a:r>
              <a:rPr lang="en-US" noProof="0"/>
              <a:t>Click icon to add chart</a:t>
            </a:r>
          </a:p>
        </p:txBody>
      </p:sp>
    </p:spTree>
    <p:extLst>
      <p:ext uri="{BB962C8B-B14F-4D97-AF65-F5344CB8AC3E}">
        <p14:creationId xmlns:p14="http://schemas.microsoft.com/office/powerpoint/2010/main" val="2230179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 green">
    <p:spTree>
      <p:nvGrpSpPr>
        <p:cNvPr id="1" name=""/>
        <p:cNvGrpSpPr/>
        <p:nvPr/>
      </p:nvGrpSpPr>
      <p:grpSpPr>
        <a:xfrm>
          <a:off x="0" y="0"/>
          <a:ext cx="0" cy="0"/>
          <a:chOff x="0" y="0"/>
          <a:chExt cx="0" cy="0"/>
        </a:xfrm>
      </p:grpSpPr>
      <p:sp>
        <p:nvSpPr>
          <p:cNvPr id="3" name="Rectangle 2"/>
          <p:cNvSpPr/>
          <p:nvPr/>
        </p:nvSpPr>
        <p:spPr>
          <a:xfrm>
            <a:off x="0" y="-17755"/>
            <a:ext cx="12192000" cy="655161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
        <p:nvSpPr>
          <p:cNvPr id="4" name="Title 1"/>
          <p:cNvSpPr txBox="1">
            <a:spLocks/>
          </p:cNvSpPr>
          <p:nvPr/>
        </p:nvSpPr>
        <p:spPr>
          <a:xfrm>
            <a:off x="0" y="2389188"/>
            <a:ext cx="12192000" cy="812800"/>
          </a:xfrm>
          <a:prstGeom prst="rect">
            <a:avLst/>
          </a:prstGeom>
        </p:spPr>
        <p:txBody>
          <a:bodyPr anchor="ctr"/>
          <a:lstStyle>
            <a:lvl1pPr algn="ctr" defTabSz="457200" rtl="0" eaLnBrk="1" latinLnBrk="0" hangingPunct="1">
              <a:spcBef>
                <a:spcPct val="0"/>
              </a:spcBef>
              <a:buNone/>
              <a:defRPr lang="en-US" sz="3300" b="1" kern="1200" dirty="0" smtClean="0">
                <a:solidFill>
                  <a:schemeClr val="accent5"/>
                </a:solidFill>
                <a:latin typeface="+mj-lt"/>
                <a:ea typeface="+mj-ea"/>
                <a:cs typeface="Arial"/>
              </a:defRPr>
            </a:lvl1pPr>
          </a:lstStyle>
          <a:p>
            <a:pPr>
              <a:defRPr/>
            </a:pPr>
            <a:r>
              <a:rPr sz="3300">
                <a:solidFill>
                  <a:srgbClr val="FFFFFF"/>
                </a:solidFill>
              </a:rPr>
              <a:t>Appendix</a:t>
            </a:r>
          </a:p>
        </p:txBody>
      </p:sp>
      <p:sp>
        <p:nvSpPr>
          <p:cNvPr id="10" name="Text Placeholder 6"/>
          <p:cNvSpPr>
            <a:spLocks noGrp="1"/>
          </p:cNvSpPr>
          <p:nvPr>
            <p:ph type="body" sz="quarter" idx="11"/>
          </p:nvPr>
        </p:nvSpPr>
        <p:spPr>
          <a:xfrm>
            <a:off x="1" y="3257084"/>
            <a:ext cx="12191999" cy="1150564"/>
          </a:xfrm>
          <a:prstGeom prst="rect">
            <a:avLst/>
          </a:prstGeom>
        </p:spPr>
        <p:txBody>
          <a:bodyPr/>
          <a:lstStyle>
            <a:lvl1pPr marL="0" indent="0" algn="ctr">
              <a:buFontTx/>
              <a:buNone/>
              <a:defRPr>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1106189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2421467" y="6578601"/>
            <a:ext cx="9770533" cy="284163"/>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
        <p:nvSpPr>
          <p:cNvPr id="12" name="Rectangle 11"/>
          <p:cNvSpPr>
            <a:spLocks/>
          </p:cNvSpPr>
          <p:nvPr/>
        </p:nvSpPr>
        <p:spPr>
          <a:xfrm flipH="1">
            <a:off x="1" y="6578601"/>
            <a:ext cx="2434167" cy="284163"/>
          </a:xfrm>
          <a:prstGeom prst="rect">
            <a:avLst/>
          </a:prstGeom>
          <a:solidFill>
            <a:srgbClr val="2460A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
        <p:nvSpPr>
          <p:cNvPr id="1028" name="Title Placeholder 1"/>
          <p:cNvSpPr>
            <a:spLocks noGrp="1"/>
          </p:cNvSpPr>
          <p:nvPr>
            <p:ph type="title"/>
          </p:nvPr>
        </p:nvSpPr>
        <p:spPr bwMode="auto">
          <a:xfrm>
            <a:off x="150284" y="32799"/>
            <a:ext cx="11633200" cy="81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 name="Text Placeholder 9"/>
          <p:cNvSpPr txBox="1">
            <a:spLocks/>
          </p:cNvSpPr>
          <p:nvPr/>
        </p:nvSpPr>
        <p:spPr>
          <a:xfrm>
            <a:off x="11588752" y="6605588"/>
            <a:ext cx="603249" cy="241300"/>
          </a:xfrm>
          <a:prstGeom prst="rect">
            <a:avLst/>
          </a:prstGeom>
        </p:spPr>
        <p:txBody>
          <a:bodyPr>
            <a:normAutofit/>
          </a:bodyPr>
          <a:lstStyle>
            <a:lvl1pPr marL="342900" indent="-342900" eaLnBrk="0" hangingPunct="0">
              <a:defRPr sz="2400">
                <a:solidFill>
                  <a:schemeClr val="tx1"/>
                </a:solidFill>
                <a:latin typeface="Arial" charset="0"/>
                <a:ea typeface="ヒラギノ角ゴ Pro W3" charset="0"/>
                <a:cs typeface="ＭＳ Ｐゴシック" charset="0"/>
              </a:defRPr>
            </a:lvl1pPr>
            <a:lvl2pPr marL="742950" indent="-285750" eaLnBrk="0" hangingPunct="0">
              <a:defRPr sz="2400">
                <a:solidFill>
                  <a:schemeClr val="tx1"/>
                </a:solidFill>
                <a:latin typeface="Arial" charset="0"/>
                <a:ea typeface="ＭＳ Ｐゴシック" charset="0"/>
                <a:cs typeface="ＭＳ Ｐゴシック" charset="0"/>
              </a:defRPr>
            </a:lvl2pPr>
            <a:lvl3pPr marL="1143000" indent="-228600" eaLnBrk="0" hangingPunct="0">
              <a:defRPr sz="2400">
                <a:solidFill>
                  <a:schemeClr val="tx1"/>
                </a:solidFill>
                <a:latin typeface="Arial" charset="0"/>
                <a:ea typeface="ＭＳ Ｐゴシック" charset="0"/>
                <a:cs typeface="ＭＳ Ｐゴシック" charset="0"/>
              </a:defRPr>
            </a:lvl3pPr>
            <a:lvl4pPr marL="1600200" indent="-228600" eaLnBrk="0" hangingPunct="0">
              <a:defRPr sz="2400">
                <a:solidFill>
                  <a:schemeClr val="tx1"/>
                </a:solidFill>
                <a:latin typeface="Arial" charset="0"/>
                <a:ea typeface="ＭＳ Ｐゴシック" charset="0"/>
                <a:cs typeface="ＭＳ Ｐゴシック" charset="0"/>
              </a:defRPr>
            </a:lvl4pPr>
            <a:lvl5pPr marL="2057400" indent="-228600" eaLnBrk="0" hangingPunct="0">
              <a:defRPr sz="2400">
                <a:solidFill>
                  <a:schemeClr val="tx1"/>
                </a:solidFill>
                <a:latin typeface="Arial" charset="0"/>
                <a:ea typeface="ＭＳ Ｐゴシック" charset="0"/>
                <a:cs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cs typeface="ＭＳ Ｐゴシック" charset="0"/>
              </a:defRPr>
            </a:lvl9pPr>
          </a:lstStyle>
          <a:p>
            <a:pPr algn="ctr" eaLnBrk="1" hangingPunct="1">
              <a:lnSpc>
                <a:spcPct val="90000"/>
              </a:lnSpc>
              <a:spcBef>
                <a:spcPct val="20000"/>
              </a:spcBef>
              <a:buFont typeface="Arial" charset="0"/>
              <a:buNone/>
            </a:pPr>
            <a:fld id="{3B8FDC89-80CC-DB49-B2EA-BD0F5E541433}" type="slidenum">
              <a:rPr lang="en-US" sz="900">
                <a:solidFill>
                  <a:srgbClr val="FFFFFF"/>
                </a:solidFill>
                <a:latin typeface="Franklin Gothic Book" charset="0"/>
                <a:cs typeface="Arial" charset="0"/>
              </a:rPr>
              <a:pPr algn="ctr" eaLnBrk="1" hangingPunct="1">
                <a:lnSpc>
                  <a:spcPct val="90000"/>
                </a:lnSpc>
                <a:spcBef>
                  <a:spcPct val="20000"/>
                </a:spcBef>
                <a:buFont typeface="Arial" charset="0"/>
                <a:buNone/>
              </a:pPr>
              <a:t>‹#›</a:t>
            </a:fld>
            <a:endParaRPr lang="en-US" sz="900">
              <a:solidFill>
                <a:srgbClr val="FFFFFF"/>
              </a:solidFill>
              <a:latin typeface="Franklin Gothic Book" charset="0"/>
              <a:cs typeface="Arial" charset="0"/>
            </a:endParaRPr>
          </a:p>
        </p:txBody>
      </p:sp>
      <p:sp>
        <p:nvSpPr>
          <p:cNvPr id="11" name="Rectangle 10"/>
          <p:cNvSpPr/>
          <p:nvPr/>
        </p:nvSpPr>
        <p:spPr bwMode="auto">
          <a:xfrm flipH="1" flipV="1">
            <a:off x="0" y="787401"/>
            <a:ext cx="12192000" cy="28575"/>
          </a:xfrm>
          <a:prstGeom prst="rect">
            <a:avLst/>
          </a:prstGeom>
          <a:solidFill>
            <a:srgbClr val="2460AD"/>
          </a:solidFill>
          <a:ln/>
        </p:spPr>
        <p:style>
          <a:lnRef idx="2">
            <a:schemeClr val="accent4"/>
          </a:lnRef>
          <a:fillRef idx="1">
            <a:schemeClr val="lt1"/>
          </a:fillRef>
          <a:effectRef idx="0">
            <a:schemeClr val="accent4"/>
          </a:effectRef>
          <a:fontRef idx="minor">
            <a:schemeClr val="dk1"/>
          </a:fontRef>
        </p:style>
        <p:txBody>
          <a:bodyPr anchor="ctr"/>
          <a:lstStyle/>
          <a:p>
            <a:pPr algn="ctr">
              <a:defRPr/>
            </a:pPr>
            <a:endParaRPr lang="en-US" sz="1800">
              <a:solidFill>
                <a:srgbClr val="FFFFFF"/>
              </a:solidFill>
              <a:ea typeface="ＭＳ Ｐゴシック" pitchFamily="-106" charset="-128"/>
              <a:cs typeface="ＭＳ Ｐゴシック" pitchFamily="-106" charset="-128"/>
            </a:endParaRPr>
          </a:p>
        </p:txBody>
      </p:sp>
      <p:sp>
        <p:nvSpPr>
          <p:cNvPr id="5" name="TextBox 4"/>
          <p:cNvSpPr txBox="1"/>
          <p:nvPr/>
        </p:nvSpPr>
        <p:spPr>
          <a:xfrm>
            <a:off x="97368" y="6596064"/>
            <a:ext cx="6593417" cy="238125"/>
          </a:xfrm>
          <a:prstGeom prst="rect">
            <a:avLst/>
          </a:prstGeom>
          <a:noFill/>
        </p:spPr>
        <p:txBody>
          <a:bodyPr>
            <a:spAutoFit/>
          </a:bodyPr>
          <a:lstStyle/>
          <a:p>
            <a:pPr>
              <a:defRPr/>
            </a:pPr>
            <a:r>
              <a:rPr lang="en-US" sz="950">
                <a:solidFill>
                  <a:schemeClr val="bg1"/>
                </a:solidFill>
                <a:latin typeface="+mj-lt"/>
                <a:ea typeface="ＭＳ Ｐゴシック" pitchFamily="-106" charset="-128"/>
                <a:cs typeface="ＭＳ Ｐゴシック" pitchFamily="-106" charset="-128"/>
              </a:rPr>
              <a:t>U.S. DEPARTMENT OF ENERGY                        OFFICE OF STATE &amp; COMMUNITY ENERGY PROGRAMS</a:t>
            </a:r>
          </a:p>
        </p:txBody>
      </p:sp>
      <p:sp>
        <p:nvSpPr>
          <p:cNvPr id="1032" name="Text Placeholder 8"/>
          <p:cNvSpPr>
            <a:spLocks noGrp="1"/>
          </p:cNvSpPr>
          <p:nvPr>
            <p:ph type="body" idx="1"/>
          </p:nvPr>
        </p:nvSpPr>
        <p:spPr bwMode="auto">
          <a:xfrm>
            <a:off x="480484" y="1047751"/>
            <a:ext cx="109728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70580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457200" rtl="0" eaLnBrk="1" fontAlgn="base" hangingPunct="1">
        <a:spcBef>
          <a:spcPct val="0"/>
        </a:spcBef>
        <a:spcAft>
          <a:spcPct val="0"/>
        </a:spcAft>
        <a:defRPr lang="en-US" sz="3300" b="1" kern="1200" dirty="0">
          <a:solidFill>
            <a:srgbClr val="002060"/>
          </a:solidFill>
          <a:latin typeface="+mj-lt"/>
          <a:ea typeface="ヒラギノ角ゴ Pro W3" charset="0"/>
          <a:cs typeface="Arial"/>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p:titleStyle>
    <p:bodyStyle>
      <a:lvl1pPr marL="342900" indent="-342900" algn="l" defTabSz="457200" rtl="0" eaLnBrk="1" fontAlgn="base" hangingPunct="1">
        <a:spcBef>
          <a:spcPct val="20000"/>
        </a:spcBef>
        <a:spcAft>
          <a:spcPct val="0"/>
        </a:spcAft>
        <a:buFont typeface="Arial" charset="0"/>
        <a:buChar char="•"/>
        <a:defRPr sz="2600" kern="1200">
          <a:solidFill>
            <a:srgbClr val="282B2E"/>
          </a:solidFill>
          <a:latin typeface="+mj-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www.congress.gov/117/plaws/publ169/PLAW-117publ169.pdf" TargetMode="External"/><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www.federalregister.gov/documents/2022/06/29/2022-13859/notice-of-availability-of-state-local-and-tribal-allocation-formulas-for-the-energy-efficiency-and" TargetMode="External"/><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hyperlink" Target="https://www.federalregister.gov/documents/2022/06/29/2022-13859/notice-of-availability-of-state-local-and-tribal-allocation-formulas-for-the-energy-efficiency-and" TargetMode="External"/><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hyperlink" Target="https://images.federalregister.gov/EN29JN22.004/original.png?1656182105" TargetMode="External"/><Relationship Id="rId2" Type="http://schemas.openxmlformats.org/officeDocument/2006/relationships/notesSlide" Target="../notesSlides/notesSlide13.xml"/><Relationship Id="rId1" Type="http://schemas.openxmlformats.org/officeDocument/2006/relationships/slideLayout" Target="../slideLayouts/slideLayout10.xml"/><Relationship Id="rId5" Type="http://schemas.openxmlformats.org/officeDocument/2006/relationships/hyperlink" Target="https://www.federalregister.gov/documents/2022/06/29/2022-13859/notice-of-availability-of-state-local-and-tribal-allocation-formulas-for-the-energy-efficiency-and" TargetMode="Externa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hyperlink" Target="https://www.congress.gov/117/plaws/publ169/PLAW-117publ169.pdf" TargetMode="External"/><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hyperlink" Target="mailto:irahomerebates@hq.doe.gov" TargetMode="External"/><Relationship Id="rId2" Type="http://schemas.openxmlformats.org/officeDocument/2006/relationships/notesSlide" Target="../notesSlides/notesSlide23.xml"/><Relationship Id="rId1" Type="http://schemas.openxmlformats.org/officeDocument/2006/relationships/slideLayout" Target="../slideLayouts/slideLayout10.xml"/><Relationship Id="rId5" Type="http://schemas.openxmlformats.org/officeDocument/2006/relationships/hyperlink" Target="https://forms.office.com/pages/responsepage.aspx?id=zD4Ya1VL1U6z-H9kvhxBOLwFtYkPj8xFiJPyrdN1lSNUOEdaQkkyUks4T0JBVU5QNjVJMVRSWjc2NS4u" TargetMode="External"/><Relationship Id="rId4" Type="http://schemas.openxmlformats.org/officeDocument/2006/relationships/hyperlink" Target="https://www.energy.gov/scep/slsc/home-energy-rebate-programs"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0.png"/><Relationship Id="rId3" Type="http://schemas.openxmlformats.org/officeDocument/2006/relationships/image" Target="../media/image18.png"/><Relationship Id="rId7" Type="http://schemas.openxmlformats.org/officeDocument/2006/relationships/image" Target="../media/image25.png"/><Relationship Id="rId12" Type="http://schemas.openxmlformats.org/officeDocument/2006/relationships/image" Target="../media/image29.png"/><Relationship Id="rId2" Type="http://schemas.openxmlformats.org/officeDocument/2006/relationships/hyperlink" Target="https://www.cbo.gov/system/files/2022-08/hr5376_IR_Act_8-3-22.pdf" TargetMode="External"/><Relationship Id="rId1" Type="http://schemas.openxmlformats.org/officeDocument/2006/relationships/slideLayout" Target="../slideLayouts/slideLayout10.xml"/><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image" Target="../media/image22.png"/><Relationship Id="rId9" Type="http://schemas.openxmlformats.org/officeDocument/2006/relationships/image" Target="../media/image19.png"/><Relationship Id="rId1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415941F6-6BDD-855E-1A50-FE48C12B32D6}"/>
              </a:ext>
            </a:extLst>
          </p:cNvPr>
          <p:cNvSpPr>
            <a:spLocks noGrp="1"/>
          </p:cNvSpPr>
          <p:nvPr>
            <p:ph type="body" sz="quarter" idx="13"/>
          </p:nvPr>
        </p:nvSpPr>
        <p:spPr>
          <a:xfrm>
            <a:off x="466269" y="3587262"/>
            <a:ext cx="4405632" cy="744106"/>
          </a:xfrm>
        </p:spPr>
        <p:txBody>
          <a:bodyPr>
            <a:normAutofit/>
          </a:bodyPr>
          <a:lstStyle/>
          <a:p>
            <a:r>
              <a:rPr lang="en-US" sz="1400" dirty="0">
                <a:latin typeface="Avenir Next LT Pro" panose="020B0504020202020204" pitchFamily="34" charset="0"/>
              </a:rPr>
              <a:t>February 2023</a:t>
            </a:r>
          </a:p>
        </p:txBody>
      </p:sp>
      <p:pic>
        <p:nvPicPr>
          <p:cNvPr id="3" name="Picture 2" descr="Logo&#10;&#10;Description automatically generated">
            <a:extLst>
              <a:ext uri="{FF2B5EF4-FFF2-40B4-BE49-F238E27FC236}">
                <a16:creationId xmlns:a16="http://schemas.microsoft.com/office/drawing/2014/main" id="{6F498C5D-91C9-712E-1289-D12ADB51498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144" y="4544506"/>
            <a:ext cx="6858014" cy="1828804"/>
          </a:xfrm>
          <a:prstGeom prst="rect">
            <a:avLst/>
          </a:prstGeom>
        </p:spPr>
      </p:pic>
      <p:sp>
        <p:nvSpPr>
          <p:cNvPr id="4" name="Rectangle 3">
            <a:extLst>
              <a:ext uri="{FF2B5EF4-FFF2-40B4-BE49-F238E27FC236}">
                <a16:creationId xmlns:a16="http://schemas.microsoft.com/office/drawing/2014/main" id="{CBB59DFE-939E-C980-0973-0EAE1AF31F91}"/>
              </a:ext>
            </a:extLst>
          </p:cNvPr>
          <p:cNvSpPr/>
          <p:nvPr/>
        </p:nvSpPr>
        <p:spPr>
          <a:xfrm>
            <a:off x="221064" y="70338"/>
            <a:ext cx="4280598" cy="141522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Subtitle 5">
            <a:extLst>
              <a:ext uri="{FF2B5EF4-FFF2-40B4-BE49-F238E27FC236}">
                <a16:creationId xmlns:a16="http://schemas.microsoft.com/office/drawing/2014/main" id="{94D64134-8296-B9B7-516C-E9D8132B5E13}"/>
              </a:ext>
            </a:extLst>
          </p:cNvPr>
          <p:cNvSpPr>
            <a:spLocks noGrp="1"/>
          </p:cNvSpPr>
          <p:nvPr>
            <p:ph type="subTitle" idx="1"/>
          </p:nvPr>
        </p:nvSpPr>
        <p:spPr>
          <a:xfrm>
            <a:off x="467609" y="943396"/>
            <a:ext cx="5983084" cy="1527350"/>
          </a:xfrm>
        </p:spPr>
        <p:txBody>
          <a:bodyPr>
            <a:noAutofit/>
          </a:bodyPr>
          <a:lstStyle/>
          <a:p>
            <a:r>
              <a:rPr lang="en-US" sz="3600" dirty="0">
                <a:solidFill>
                  <a:srgbClr val="2460AD"/>
                </a:solidFill>
                <a:latin typeface="Avenir Next LT Pro" panose="020B0504020202020204" pitchFamily="34" charset="0"/>
              </a:rPr>
              <a:t>Tribal Consultation on Tribal Home Energy Rebates Programs         </a:t>
            </a:r>
            <a:r>
              <a:rPr lang="en-US" sz="3600" b="0" dirty="0">
                <a:solidFill>
                  <a:srgbClr val="2460AD"/>
                </a:solidFill>
                <a:latin typeface="Avenir Next LT Pro" panose="020B0504020202020204" pitchFamily="34" charset="0"/>
              </a:rPr>
              <a:t>(IRA Section 50122)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905">
            <a:extLst>
              <a:ext uri="{FF2B5EF4-FFF2-40B4-BE49-F238E27FC236}">
                <a16:creationId xmlns:a16="http://schemas.microsoft.com/office/drawing/2014/main" id="{5A33853A-BC1B-E19C-3D8C-38E0F6E4ABBC}"/>
              </a:ext>
            </a:extLst>
          </p:cNvPr>
          <p:cNvSpPr/>
          <p:nvPr/>
        </p:nvSpPr>
        <p:spPr>
          <a:xfrm>
            <a:off x="-10160" y="780880"/>
            <a:ext cx="12202160" cy="66285"/>
          </a:xfrm>
          <a:prstGeom prst="rect">
            <a:avLst/>
          </a:prstGeom>
          <a:solidFill>
            <a:srgbClr val="2460AD"/>
          </a:solidFill>
          <a:ln>
            <a:solidFill>
              <a:srgbClr val="2460AD"/>
            </a:solidFill>
          </a:ln>
        </p:spPr>
        <p:txBody>
          <a:bodyPr wrap="square" lIns="0" tIns="0" rIns="0" bIns="0" rtlCol="0"/>
          <a:lstStyle/>
          <a:p>
            <a:pPr marL="0" marR="0" lvl="0" indent="0" algn="l" defTabSz="806867" rtl="0"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 name="Title 2">
            <a:extLst>
              <a:ext uri="{FF2B5EF4-FFF2-40B4-BE49-F238E27FC236}">
                <a16:creationId xmlns:a16="http://schemas.microsoft.com/office/drawing/2014/main" id="{E1A423F5-478C-090B-60EF-68F8EFBC0AA9}"/>
              </a:ext>
            </a:extLst>
          </p:cNvPr>
          <p:cNvSpPr txBox="1">
            <a:spLocks/>
          </p:cNvSpPr>
          <p:nvPr/>
        </p:nvSpPr>
        <p:spPr>
          <a:xfrm>
            <a:off x="189753" y="0"/>
            <a:ext cx="11633200" cy="812800"/>
          </a:xfrm>
          <a:prstGeom prst="rect">
            <a:avLst/>
          </a:prstGeom>
        </p:spPr>
        <p:txBody>
          <a:bodyPr anchor="ctr"/>
          <a:lstStyle>
            <a:lvl1pPr algn="l" defTabSz="457200" rtl="0" eaLnBrk="1" fontAlgn="base" hangingPunct="1">
              <a:spcBef>
                <a:spcPct val="0"/>
              </a:spcBef>
              <a:spcAft>
                <a:spcPct val="0"/>
              </a:spcAft>
              <a:defRPr lang="en-US" sz="3300" b="1" kern="1200" dirty="0">
                <a:solidFill>
                  <a:srgbClr val="002060"/>
                </a:solidFill>
                <a:latin typeface="+mj-lt"/>
                <a:ea typeface="ヒラギノ角ゴ Pro W3" charset="0"/>
                <a:cs typeface="Arial"/>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3300" b="1" i="0" u="none" strike="noStrike" kern="1200" cap="none" spc="0" normalizeH="0" baseline="0" noProof="0">
                <a:ln>
                  <a:noFill/>
                </a:ln>
                <a:solidFill>
                  <a:srgbClr val="2460AD"/>
                </a:solidFill>
                <a:effectLst/>
                <a:uLnTx/>
                <a:uFillTx/>
                <a:latin typeface="Avenir Next LT Pro Demi" panose="020B0704020202020204" pitchFamily="34" charset="0"/>
                <a:cs typeface="Arial"/>
              </a:rPr>
              <a:t>DOE Home Energy Rebate Program Objectives</a:t>
            </a:r>
          </a:p>
        </p:txBody>
      </p:sp>
      <p:sp>
        <p:nvSpPr>
          <p:cNvPr id="24" name="TextBox 23">
            <a:extLst>
              <a:ext uri="{FF2B5EF4-FFF2-40B4-BE49-F238E27FC236}">
                <a16:creationId xmlns:a16="http://schemas.microsoft.com/office/drawing/2014/main" id="{970F8DC6-55F0-28D7-631D-6392F7597924}"/>
              </a:ext>
            </a:extLst>
          </p:cNvPr>
          <p:cNvSpPr txBox="1"/>
          <p:nvPr/>
        </p:nvSpPr>
        <p:spPr>
          <a:xfrm>
            <a:off x="281193" y="1681904"/>
            <a:ext cx="6536167" cy="4047262"/>
          </a:xfrm>
          <a:prstGeom prst="rect">
            <a:avLst/>
          </a:prstGeom>
          <a:noFill/>
        </p:spPr>
        <p:txBody>
          <a:bodyPr wrap="square" lIns="91440" tIns="45720" rIns="91440" bIns="45720" anchor="ctr">
            <a:spAutoFit/>
          </a:bodyPr>
          <a:lstStyle/>
          <a:p>
            <a:pPr marL="730250" marR="0" lvl="1" indent="-558800" algn="l" defTabSz="457200" rtl="0" eaLnBrk="1" fontAlgn="auto" latinLnBrk="0" hangingPunct="1">
              <a:lnSpc>
                <a:spcPct val="100000"/>
              </a:lnSpc>
              <a:spcBef>
                <a:spcPts val="0"/>
              </a:spcBef>
              <a:spcAft>
                <a:spcPts val="0"/>
              </a:spcAft>
              <a:buClr>
                <a:srgbClr val="215FAB"/>
              </a:buClr>
              <a:buSzPct val="120000"/>
              <a:buFont typeface="Wingdings" panose="05000000000000000000" pitchFamily="2" charset="2"/>
              <a:buChar char="ü"/>
              <a:tabLst/>
              <a:defRPr/>
            </a:pPr>
            <a:r>
              <a:rPr kumimoji="0" lang="en-US" sz="1900" b="1" i="0" u="none" strike="noStrike" kern="1200" cap="none" spc="0" normalizeH="0" baseline="0" noProof="0" dirty="0">
                <a:ln>
                  <a:noFill/>
                </a:ln>
                <a:solidFill>
                  <a:srgbClr val="000000"/>
                </a:solidFill>
                <a:effectLst/>
                <a:uLnTx/>
                <a:uFillTx/>
                <a:latin typeface="Avenir Next LT Pro"/>
                <a:ea typeface="+mn-ea"/>
                <a:cs typeface="+mn-cs"/>
              </a:rPr>
              <a:t>Help households </a:t>
            </a:r>
            <a:r>
              <a:rPr kumimoji="0" lang="en-US" sz="1900" b="0" i="0" u="none" strike="noStrike" kern="1200" cap="none" spc="0" normalizeH="0" baseline="0" noProof="0" dirty="0">
                <a:ln>
                  <a:noFill/>
                </a:ln>
                <a:solidFill>
                  <a:srgbClr val="000000"/>
                </a:solidFill>
                <a:effectLst/>
                <a:uLnTx/>
                <a:uFillTx/>
                <a:latin typeface="Avenir Next LT Pro"/>
                <a:ea typeface="+mn-ea"/>
                <a:cs typeface="+mn-cs"/>
              </a:rPr>
              <a:t>across the US enjoy lower energy bills and more comfortable homes</a:t>
            </a:r>
          </a:p>
          <a:p>
            <a:pPr marL="730250" marR="0" lvl="1" indent="-558800" algn="l" defTabSz="457200" rtl="0" eaLnBrk="1" fontAlgn="auto" latinLnBrk="0" hangingPunct="1">
              <a:lnSpc>
                <a:spcPct val="100000"/>
              </a:lnSpc>
              <a:spcBef>
                <a:spcPts val="0"/>
              </a:spcBef>
              <a:spcAft>
                <a:spcPts val="0"/>
              </a:spcAft>
              <a:buClr>
                <a:srgbClr val="215FAB"/>
              </a:buClr>
              <a:buSzPct val="120000"/>
              <a:buFont typeface="Wingdings" panose="05000000000000000000" pitchFamily="2" charset="2"/>
              <a:buChar char="ü"/>
              <a:tabLst/>
              <a:defRPr/>
            </a:pPr>
            <a:endParaRPr kumimoji="0" lang="en-US" sz="16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endParaRPr>
          </a:p>
          <a:p>
            <a:pPr marL="730250" marR="0" lvl="1" indent="-558800" algn="l" defTabSz="457200" rtl="0" eaLnBrk="1" fontAlgn="auto" latinLnBrk="0" hangingPunct="1">
              <a:lnSpc>
                <a:spcPct val="100000"/>
              </a:lnSpc>
              <a:spcBef>
                <a:spcPts val="0"/>
              </a:spcBef>
              <a:spcAft>
                <a:spcPts val="0"/>
              </a:spcAft>
              <a:buClr>
                <a:srgbClr val="215FAB"/>
              </a:buClr>
              <a:buSzPct val="120000"/>
              <a:buFont typeface="Wingdings" panose="05000000000000000000" pitchFamily="2" charset="2"/>
              <a:buChar char="ü"/>
              <a:tabLst/>
              <a:defRPr/>
            </a:pPr>
            <a:r>
              <a:rPr kumimoji="0" lang="en-US" sz="1900" b="1" i="0" u="none" strike="noStrike" kern="1200" cap="none" spc="0" normalizeH="0" baseline="0" noProof="0" dirty="0">
                <a:ln>
                  <a:noFill/>
                </a:ln>
                <a:solidFill>
                  <a:srgbClr val="000000"/>
                </a:solidFill>
                <a:effectLst/>
                <a:uLnTx/>
                <a:uFillTx/>
                <a:latin typeface="Avenir Next LT Pro"/>
                <a:ea typeface="+mn-ea"/>
                <a:cs typeface="+mn-cs"/>
              </a:rPr>
              <a:t>Make it easier </a:t>
            </a:r>
            <a:r>
              <a:rPr kumimoji="0" lang="en-US" sz="1900" b="0" i="0" u="none" strike="noStrike" kern="1200" cap="none" spc="0" normalizeH="0" baseline="0" noProof="0" dirty="0">
                <a:ln>
                  <a:noFill/>
                </a:ln>
                <a:solidFill>
                  <a:srgbClr val="000000"/>
                </a:solidFill>
                <a:effectLst/>
                <a:uLnTx/>
                <a:uFillTx/>
                <a:latin typeface="Avenir Next LT Pro"/>
                <a:ea typeface="+mn-ea"/>
                <a:cs typeface="+mn-cs"/>
              </a:rPr>
              <a:t>to access and implement residential energy improvements by decreasing the cost through instant “point of sale” rebates</a:t>
            </a:r>
          </a:p>
          <a:p>
            <a:pPr marL="730250" marR="0" lvl="1" indent="-558800" algn="l" defTabSz="457200" rtl="0" eaLnBrk="1" fontAlgn="auto" latinLnBrk="0" hangingPunct="1">
              <a:lnSpc>
                <a:spcPct val="100000"/>
              </a:lnSpc>
              <a:spcBef>
                <a:spcPts val="0"/>
              </a:spcBef>
              <a:spcAft>
                <a:spcPts val="0"/>
              </a:spcAft>
              <a:buClr>
                <a:srgbClr val="215FAB"/>
              </a:buClr>
              <a:buSzPct val="120000"/>
              <a:buFont typeface="Wingdings" panose="05000000000000000000" pitchFamily="2" charset="2"/>
              <a:buChar char="ü"/>
              <a:tabLst/>
              <a:defRPr/>
            </a:pPr>
            <a:endParaRPr kumimoji="0" lang="en-US" sz="16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endParaRPr>
          </a:p>
          <a:p>
            <a:pPr marL="730250" marR="0" lvl="1" indent="-558800" algn="l" defTabSz="457200" rtl="0" eaLnBrk="1" fontAlgn="auto" latinLnBrk="0" hangingPunct="1">
              <a:lnSpc>
                <a:spcPct val="100000"/>
              </a:lnSpc>
              <a:spcBef>
                <a:spcPts val="0"/>
              </a:spcBef>
              <a:spcAft>
                <a:spcPts val="0"/>
              </a:spcAft>
              <a:buClr>
                <a:srgbClr val="215FAB"/>
              </a:buClr>
              <a:buSzPct val="120000"/>
              <a:buFont typeface="Wingdings" panose="05000000000000000000" pitchFamily="2" charset="2"/>
              <a:buChar char="ü"/>
              <a:tabLst/>
              <a:defRPr/>
            </a:pPr>
            <a:r>
              <a:rPr kumimoji="0" lang="en-US" sz="1900" b="1" i="0" u="none" strike="noStrike" kern="1200" cap="none" spc="0" normalizeH="0" baseline="0" noProof="0" dirty="0">
                <a:ln>
                  <a:noFill/>
                </a:ln>
                <a:solidFill>
                  <a:srgbClr val="000000"/>
                </a:solidFill>
                <a:effectLst/>
                <a:uLnTx/>
                <a:uFillTx/>
                <a:latin typeface="Avenir Next LT Pro"/>
                <a:ea typeface="+mn-ea"/>
                <a:cs typeface="+mn-cs"/>
              </a:rPr>
              <a:t>Attract and retain qualified workforce </a:t>
            </a:r>
            <a:r>
              <a:rPr kumimoji="0" lang="en-US" sz="1900" b="0" i="0" u="none" strike="noStrike" kern="1200" cap="none" spc="0" normalizeH="0" baseline="0" noProof="0" dirty="0">
                <a:ln>
                  <a:noFill/>
                </a:ln>
                <a:solidFill>
                  <a:srgbClr val="000000"/>
                </a:solidFill>
                <a:effectLst/>
                <a:uLnTx/>
                <a:uFillTx/>
                <a:latin typeface="Avenir Next LT Pro"/>
                <a:ea typeface="+mn-ea"/>
                <a:cs typeface="+mn-cs"/>
              </a:rPr>
              <a:t>to serve both single and multifamily markets</a:t>
            </a:r>
          </a:p>
          <a:p>
            <a:pPr marL="730250" marR="0" lvl="1" indent="-558800" algn="l" defTabSz="457200" rtl="0" eaLnBrk="1" fontAlgn="auto" latinLnBrk="0" hangingPunct="1">
              <a:lnSpc>
                <a:spcPct val="100000"/>
              </a:lnSpc>
              <a:spcBef>
                <a:spcPts val="0"/>
              </a:spcBef>
              <a:spcAft>
                <a:spcPts val="0"/>
              </a:spcAft>
              <a:buClr>
                <a:srgbClr val="215FAB"/>
              </a:buClr>
              <a:buSzPct val="120000"/>
              <a:buFont typeface="Wingdings" panose="05000000000000000000" pitchFamily="2" charset="2"/>
              <a:buChar char="ü"/>
              <a:tabLst/>
              <a:defRPr/>
            </a:pPr>
            <a:endParaRPr kumimoji="0" lang="en-US" sz="16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endParaRPr>
          </a:p>
          <a:p>
            <a:pPr marL="730250" marR="0" lvl="1" indent="-558800" algn="l" defTabSz="457200" rtl="0" eaLnBrk="1" fontAlgn="auto" latinLnBrk="0" hangingPunct="1">
              <a:lnSpc>
                <a:spcPct val="100000"/>
              </a:lnSpc>
              <a:spcBef>
                <a:spcPts val="0"/>
              </a:spcBef>
              <a:spcAft>
                <a:spcPts val="0"/>
              </a:spcAft>
              <a:buClr>
                <a:srgbClr val="215FAB"/>
              </a:buClr>
              <a:buSzPct val="120000"/>
              <a:buFont typeface="Wingdings" panose="05000000000000000000" pitchFamily="2" charset="2"/>
              <a:buChar char="ü"/>
              <a:tabLst/>
              <a:defRPr/>
            </a:pPr>
            <a:r>
              <a:rPr kumimoji="0" lang="en-US" sz="1900" b="1" i="0" u="none" strike="noStrike" kern="1200" cap="none" spc="0" normalizeH="0" baseline="0" noProof="0" dirty="0">
                <a:ln>
                  <a:noFill/>
                </a:ln>
                <a:solidFill>
                  <a:srgbClr val="000000"/>
                </a:solidFill>
                <a:effectLst/>
                <a:uLnTx/>
                <a:uFillTx/>
                <a:latin typeface="Avenir Next LT Pro"/>
                <a:ea typeface="+mn-ea"/>
                <a:cs typeface="+mn-cs"/>
              </a:rPr>
              <a:t>Spur durable market demand </a:t>
            </a:r>
            <a:r>
              <a:rPr kumimoji="0" lang="en-US" sz="1900" b="0" i="0" u="none" strike="noStrike" kern="1200" cap="none" spc="0" normalizeH="0" baseline="0" noProof="0" dirty="0">
                <a:ln>
                  <a:noFill/>
                </a:ln>
                <a:solidFill>
                  <a:srgbClr val="000000"/>
                </a:solidFill>
                <a:effectLst/>
                <a:uLnTx/>
                <a:uFillTx/>
                <a:latin typeface="Avenir Next LT Pro"/>
                <a:ea typeface="+mn-ea"/>
                <a:cs typeface="+mn-cs"/>
              </a:rPr>
              <a:t>for residential efficiency and electrification by demonstrating value of energy upgrades and efficient homes to homeowners, tenants, and investors</a:t>
            </a:r>
          </a:p>
        </p:txBody>
      </p:sp>
      <p:pic>
        <p:nvPicPr>
          <p:cNvPr id="3" name="Picture 2">
            <a:extLst>
              <a:ext uri="{FF2B5EF4-FFF2-40B4-BE49-F238E27FC236}">
                <a16:creationId xmlns:a16="http://schemas.microsoft.com/office/drawing/2014/main" id="{1ECBDE30-032B-017E-DCCC-3805CF028A00}"/>
              </a:ext>
            </a:extLst>
          </p:cNvPr>
          <p:cNvPicPr>
            <a:picLocks noChangeAspect="1"/>
          </p:cNvPicPr>
          <p:nvPr/>
        </p:nvPicPr>
        <p:blipFill rotWithShape="1">
          <a:blip r:embed="rId3">
            <a:extLst>
              <a:ext uri="{28A0092B-C50C-407E-A947-70E740481C1C}">
                <a14:useLocalDpi xmlns:a14="http://schemas.microsoft.com/office/drawing/2010/main" val="0"/>
              </a:ext>
            </a:extLst>
          </a:blip>
          <a:srcRect l="43159" t="56752" r="28058" b="659"/>
          <a:stretch/>
        </p:blipFill>
        <p:spPr>
          <a:xfrm>
            <a:off x="6904582" y="1454915"/>
            <a:ext cx="4563171" cy="4501239"/>
          </a:xfrm>
          <a:prstGeom prst="ellipse">
            <a:avLst/>
          </a:prstGeom>
        </p:spPr>
      </p:pic>
    </p:spTree>
    <p:extLst>
      <p:ext uri="{BB962C8B-B14F-4D97-AF65-F5344CB8AC3E}">
        <p14:creationId xmlns:p14="http://schemas.microsoft.com/office/powerpoint/2010/main" val="1640755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97D247-B5BA-8730-E878-E92751BB6B49}"/>
              </a:ext>
            </a:extLst>
          </p:cNvPr>
          <p:cNvSpPr>
            <a:spLocks noGrp="1"/>
          </p:cNvSpPr>
          <p:nvPr>
            <p:ph type="title"/>
          </p:nvPr>
        </p:nvSpPr>
        <p:spPr>
          <a:xfrm>
            <a:off x="189753" y="0"/>
            <a:ext cx="11633200" cy="812800"/>
          </a:xfrm>
        </p:spPr>
        <p:txBody>
          <a:bodyPr/>
          <a:lstStyle/>
          <a:p>
            <a:r>
              <a:rPr lang="en-US" dirty="0">
                <a:solidFill>
                  <a:srgbClr val="2460AD"/>
                </a:solidFill>
                <a:latin typeface="Avenir Next LT Pro Demi" panose="020B0704020202020204" pitchFamily="34" charset="0"/>
              </a:rPr>
              <a:t>Where Will the Tribal Home Energy Rebates Funds Go?</a:t>
            </a:r>
          </a:p>
        </p:txBody>
      </p:sp>
      <p:sp>
        <p:nvSpPr>
          <p:cNvPr id="21" name="object 905">
            <a:extLst>
              <a:ext uri="{FF2B5EF4-FFF2-40B4-BE49-F238E27FC236}">
                <a16:creationId xmlns:a16="http://schemas.microsoft.com/office/drawing/2014/main" id="{963B850E-C262-B053-F469-4931A5B987EF}"/>
              </a:ext>
            </a:extLst>
          </p:cNvPr>
          <p:cNvSpPr/>
          <p:nvPr/>
        </p:nvSpPr>
        <p:spPr>
          <a:xfrm>
            <a:off x="-10160" y="780880"/>
            <a:ext cx="12202160" cy="66285"/>
          </a:xfrm>
          <a:prstGeom prst="rect">
            <a:avLst/>
          </a:prstGeom>
          <a:solidFill>
            <a:srgbClr val="2460AD"/>
          </a:solidFill>
          <a:ln>
            <a:solidFill>
              <a:srgbClr val="2460AD"/>
            </a:solidFill>
          </a:ln>
        </p:spPr>
        <p:txBody>
          <a:bodyPr wrap="square" lIns="0" tIns="0" rIns="0" bIns="0" rtlCol="0"/>
          <a:lstStyle/>
          <a:p>
            <a:pPr marL="0" marR="0" lvl="0" indent="0" algn="l" defTabSz="806867" rtl="0"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3" name="Pentagon 30">
            <a:extLst>
              <a:ext uri="{FF2B5EF4-FFF2-40B4-BE49-F238E27FC236}">
                <a16:creationId xmlns:a16="http://schemas.microsoft.com/office/drawing/2014/main" id="{20E2C767-AE86-A5D8-D856-29C33A1C903D}"/>
              </a:ext>
            </a:extLst>
          </p:cNvPr>
          <p:cNvSpPr/>
          <p:nvPr/>
        </p:nvSpPr>
        <p:spPr>
          <a:xfrm>
            <a:off x="189753" y="1737020"/>
            <a:ext cx="1872115" cy="3625740"/>
          </a:xfrm>
          <a:prstGeom prst="homePlate">
            <a:avLst>
              <a:gd name="adj" fmla="val 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0A7438FF-658F-F542-3A0E-68B0E595BEB4}"/>
              </a:ext>
            </a:extLst>
          </p:cNvPr>
          <p:cNvSpPr txBox="1"/>
          <p:nvPr/>
        </p:nvSpPr>
        <p:spPr>
          <a:xfrm>
            <a:off x="386758" y="2395728"/>
            <a:ext cx="1517917" cy="230832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prstClr val="white"/>
                </a:solidFill>
                <a:effectLst/>
                <a:uLnTx/>
                <a:uFillTx/>
                <a:latin typeface="Avenir Next LT Pro Demi" panose="020B0704020202020204" pitchFamily="34" charset="0"/>
                <a:ea typeface="+mn-ea"/>
                <a:cs typeface="+mn-cs"/>
              </a:rPr>
              <a:t>$8.8 Billion in Home Energy  Rebate Funds</a:t>
            </a:r>
          </a:p>
        </p:txBody>
      </p:sp>
      <p:sp>
        <p:nvSpPr>
          <p:cNvPr id="25" name="Pentagon 30">
            <a:extLst>
              <a:ext uri="{FF2B5EF4-FFF2-40B4-BE49-F238E27FC236}">
                <a16:creationId xmlns:a16="http://schemas.microsoft.com/office/drawing/2014/main" id="{E78F9412-1C8C-7A42-9017-5237BB0A503C}"/>
              </a:ext>
            </a:extLst>
          </p:cNvPr>
          <p:cNvSpPr/>
          <p:nvPr/>
        </p:nvSpPr>
        <p:spPr>
          <a:xfrm>
            <a:off x="2289611" y="1770875"/>
            <a:ext cx="5847509" cy="1309311"/>
          </a:xfrm>
          <a:prstGeom prst="chevron">
            <a:avLst>
              <a:gd name="adj" fmla="val 15492"/>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883FA683-397A-C9A1-5239-F29AE0ED0726}"/>
              </a:ext>
            </a:extLst>
          </p:cNvPr>
          <p:cNvSpPr txBox="1"/>
          <p:nvPr/>
        </p:nvSpPr>
        <p:spPr>
          <a:xfrm>
            <a:off x="2590349" y="2199918"/>
            <a:ext cx="5175483" cy="646331"/>
          </a:xfrm>
          <a:prstGeom prst="rect">
            <a:avLst/>
          </a:prstGeom>
          <a:noFill/>
        </p:spPr>
        <p:txBody>
          <a:bodyPr wrap="square" lIns="91440" tIns="45720" rIns="91440" bIns="45720" anchor="t">
            <a:spAutoFit/>
          </a:bodyPr>
          <a:lstStyle/>
          <a:p>
            <a:pPr>
              <a:defRPr/>
            </a:pPr>
            <a:r>
              <a:rPr kumimoji="0" lang="en-US" sz="1800" b="1" i="0" u="none" strike="noStrike" kern="1200" cap="none" spc="0" normalizeH="0" baseline="0" noProof="0" dirty="0">
                <a:ln>
                  <a:noFill/>
                </a:ln>
                <a:effectLst/>
                <a:uLnTx/>
                <a:uFillTx/>
                <a:latin typeface="Avenir Next LT Pro"/>
              </a:rPr>
              <a:t>~$4.17 </a:t>
            </a:r>
            <a:r>
              <a:rPr kumimoji="0" lang="en-US" sz="1800" b="0" i="0" u="none" strike="noStrike" kern="1200" cap="none" spc="0" normalizeH="0" baseline="0" noProof="0" dirty="0">
                <a:ln>
                  <a:noFill/>
                </a:ln>
                <a:effectLst/>
                <a:uLnTx/>
                <a:uFillTx/>
                <a:latin typeface="Avenir Next LT Pro"/>
              </a:rPr>
              <a:t>billion to States</a:t>
            </a:r>
            <a:r>
              <a:rPr lang="en-US" dirty="0">
                <a:latin typeface="Avenir Next LT Pro"/>
              </a:rPr>
              <a:t> and Territories </a:t>
            </a:r>
            <a:r>
              <a:rPr kumimoji="0" lang="en-US" sz="1800" b="0" i="0" u="none" strike="noStrike" kern="1200" cap="none" spc="0" normalizeH="0" baseline="0" noProof="0" dirty="0">
                <a:ln>
                  <a:noFill/>
                </a:ln>
                <a:effectLst/>
                <a:uLnTx/>
                <a:uFillTx/>
                <a:latin typeface="Avenir Next LT Pro"/>
              </a:rPr>
              <a:t>for </a:t>
            </a:r>
            <a:r>
              <a:rPr kumimoji="0" lang="en-US" sz="1800" b="0" i="1" u="none" strike="noStrike" kern="1200" cap="none" spc="0" normalizeH="0" baseline="0" noProof="0" dirty="0">
                <a:ln>
                  <a:noFill/>
                </a:ln>
                <a:effectLst/>
                <a:uLnTx/>
                <a:uFillTx/>
                <a:latin typeface="Avenir Next LT Pro"/>
              </a:rPr>
              <a:t>whole home efficiency </a:t>
            </a:r>
            <a:r>
              <a:rPr kumimoji="0" lang="en-US" sz="1800" b="0" i="0" u="none" strike="noStrike" kern="1200" cap="none" spc="0" normalizeH="0" baseline="0" noProof="0" dirty="0">
                <a:ln>
                  <a:noFill/>
                </a:ln>
                <a:effectLst/>
                <a:uLnTx/>
                <a:uFillTx/>
                <a:latin typeface="Avenir Next LT Pro"/>
              </a:rPr>
              <a:t>rebates</a:t>
            </a:r>
            <a:r>
              <a:rPr lang="en-US" dirty="0">
                <a:latin typeface="Avenir Next LT Pro"/>
              </a:rPr>
              <a:t> </a:t>
            </a:r>
            <a:endParaRPr kumimoji="0" lang="en-US"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27" name="Pentagon 30">
            <a:extLst>
              <a:ext uri="{FF2B5EF4-FFF2-40B4-BE49-F238E27FC236}">
                <a16:creationId xmlns:a16="http://schemas.microsoft.com/office/drawing/2014/main" id="{87E5795C-2BAA-9292-D695-B99AEE357E76}"/>
              </a:ext>
            </a:extLst>
          </p:cNvPr>
          <p:cNvSpPr/>
          <p:nvPr/>
        </p:nvSpPr>
        <p:spPr>
          <a:xfrm>
            <a:off x="5325429" y="3205014"/>
            <a:ext cx="2791952" cy="795372"/>
          </a:xfrm>
          <a:prstGeom prst="chevron">
            <a:avLst>
              <a:gd name="adj" fmla="val 10432"/>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60BBEEC9-6B68-0D5D-70E2-C73CEF18BF32}"/>
              </a:ext>
            </a:extLst>
          </p:cNvPr>
          <p:cNvSpPr txBox="1"/>
          <p:nvPr/>
        </p:nvSpPr>
        <p:spPr>
          <a:xfrm>
            <a:off x="5431244" y="3292503"/>
            <a:ext cx="273651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a:t>
            </a:r>
            <a:r>
              <a:rPr lang="en-US" b="1" dirty="0">
                <a:solidFill>
                  <a:prstClr val="black"/>
                </a:solidFill>
                <a:latin typeface="Avenir Next LT Pro" panose="020B0504020202020204" pitchFamily="34" charset="0"/>
              </a:rPr>
              <a:t>4.15</a:t>
            </a:r>
            <a:r>
              <a:rPr kumimoji="0" lang="en-US" sz="18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 </a:t>
            </a:r>
            <a:r>
              <a:rPr kumimoji="0" lang="en-US"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billion to States and Territories</a:t>
            </a:r>
          </a:p>
        </p:txBody>
      </p:sp>
      <p:sp>
        <p:nvSpPr>
          <p:cNvPr id="33" name="Pentagon 30">
            <a:extLst>
              <a:ext uri="{FF2B5EF4-FFF2-40B4-BE49-F238E27FC236}">
                <a16:creationId xmlns:a16="http://schemas.microsoft.com/office/drawing/2014/main" id="{EA01088A-F0CB-F57A-3DCF-5FC97B1CE405}"/>
              </a:ext>
            </a:extLst>
          </p:cNvPr>
          <p:cNvSpPr/>
          <p:nvPr/>
        </p:nvSpPr>
        <p:spPr>
          <a:xfrm>
            <a:off x="5325429" y="4960744"/>
            <a:ext cx="6568278" cy="383767"/>
          </a:xfrm>
          <a:prstGeom prst="chevron">
            <a:avLst>
              <a:gd name="adj" fmla="val 25454"/>
            </a:avLst>
          </a:prstGeom>
          <a:solidFill>
            <a:schemeClr val="bg1"/>
          </a:solidFill>
          <a:ln w="57150">
            <a:solidFill>
              <a:srgbClr val="CBD2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79ABF102-1A25-4CF4-DCDB-3BB06E600D0C}"/>
              </a:ext>
            </a:extLst>
          </p:cNvPr>
          <p:cNvSpPr txBox="1"/>
          <p:nvPr/>
        </p:nvSpPr>
        <p:spPr>
          <a:xfrm>
            <a:off x="6201467" y="4960219"/>
            <a:ext cx="599053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Up to $</a:t>
            </a:r>
            <a:r>
              <a:rPr lang="en-US" b="1" dirty="0">
                <a:solidFill>
                  <a:prstClr val="black"/>
                </a:solidFill>
                <a:latin typeface="Avenir Next LT Pro" panose="020B0504020202020204" pitchFamily="34" charset="0"/>
              </a:rPr>
              <a:t>264</a:t>
            </a:r>
            <a:r>
              <a:rPr kumimoji="0" lang="en-US" sz="18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 million </a:t>
            </a:r>
            <a:r>
              <a:rPr kumimoji="0" lang="en-US"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for DOE admin &amp; TA*</a:t>
            </a:r>
          </a:p>
        </p:txBody>
      </p:sp>
      <p:sp>
        <p:nvSpPr>
          <p:cNvPr id="41" name="Pentagon 30">
            <a:extLst>
              <a:ext uri="{FF2B5EF4-FFF2-40B4-BE49-F238E27FC236}">
                <a16:creationId xmlns:a16="http://schemas.microsoft.com/office/drawing/2014/main" id="{1FBA7833-9306-344B-69FD-59204D781EB9}"/>
              </a:ext>
            </a:extLst>
          </p:cNvPr>
          <p:cNvSpPr/>
          <p:nvPr/>
        </p:nvSpPr>
        <p:spPr>
          <a:xfrm>
            <a:off x="5337891" y="4095847"/>
            <a:ext cx="2799229" cy="754420"/>
          </a:xfrm>
          <a:prstGeom prst="chevron">
            <a:avLst>
              <a:gd name="adj" fmla="val 17170"/>
            </a:avLst>
          </a:prstGeom>
          <a:solidFill>
            <a:schemeClr val="accent2"/>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1DD5D31F-D216-DA9A-080E-C558981FCCD6}"/>
              </a:ext>
            </a:extLst>
          </p:cNvPr>
          <p:cNvSpPr txBox="1"/>
          <p:nvPr/>
        </p:nvSpPr>
        <p:spPr>
          <a:xfrm>
            <a:off x="5572699" y="4180719"/>
            <a:ext cx="2443431" cy="646331"/>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latin typeface="Avenir Next LT Pro"/>
              </a:rPr>
              <a:t>Up to $</a:t>
            </a:r>
            <a:r>
              <a:rPr kumimoji="0" lang="en-US" sz="1800" b="1" i="0" u="none" strike="noStrike" kern="1200" cap="none" spc="0" normalizeH="0" baseline="0" noProof="0" dirty="0">
                <a:ln>
                  <a:noFill/>
                </a:ln>
                <a:effectLst/>
                <a:uLnTx/>
                <a:uFillTx/>
                <a:latin typeface="Avenir Next LT Pro"/>
              </a:rPr>
              <a:t>225 </a:t>
            </a:r>
            <a:r>
              <a:rPr kumimoji="0" lang="en-US" sz="1800" b="0" i="0" u="none" strike="noStrike" kern="1200" cap="none" spc="0" normalizeH="0" baseline="0" noProof="0" dirty="0">
                <a:ln>
                  <a:noFill/>
                </a:ln>
                <a:effectLst/>
                <a:uLnTx/>
                <a:uFillTx/>
                <a:latin typeface="Avenir Next LT Pro"/>
              </a:rPr>
              <a:t>million to Indian Tribes</a:t>
            </a:r>
          </a:p>
        </p:txBody>
      </p:sp>
      <p:sp>
        <p:nvSpPr>
          <p:cNvPr id="6" name="Pentagon 30">
            <a:extLst>
              <a:ext uri="{FF2B5EF4-FFF2-40B4-BE49-F238E27FC236}">
                <a16:creationId xmlns:a16="http://schemas.microsoft.com/office/drawing/2014/main" id="{3BB4D763-4DEC-733C-250E-B497AFD7EFBB}"/>
              </a:ext>
            </a:extLst>
          </p:cNvPr>
          <p:cNvSpPr/>
          <p:nvPr/>
        </p:nvSpPr>
        <p:spPr>
          <a:xfrm>
            <a:off x="8315900" y="4073562"/>
            <a:ext cx="3489342" cy="765309"/>
          </a:xfrm>
          <a:prstGeom prst="chevron">
            <a:avLst>
              <a:gd name="adj" fmla="val 0"/>
            </a:avLst>
          </a:prstGeom>
          <a:solidFill>
            <a:schemeClr val="accent2"/>
          </a:solidFill>
          <a:ln w="57150">
            <a:solidFill>
              <a:srgbClr val="CBD2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FFE3B888-D479-E939-5072-238F4F1EC784}"/>
              </a:ext>
            </a:extLst>
          </p:cNvPr>
          <p:cNvSpPr txBox="1"/>
          <p:nvPr/>
        </p:nvSpPr>
        <p:spPr>
          <a:xfrm>
            <a:off x="184302" y="5953315"/>
            <a:ext cx="11620933" cy="4924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lumMod val="75000"/>
                    <a:lumOff val="25000"/>
                  </a:srgbClr>
                </a:solidFill>
                <a:effectLst/>
                <a:uLnTx/>
                <a:uFillTx/>
                <a:latin typeface="Avenir Next LT Pro" panose="020B0504020202020204" pitchFamily="34" charset="0"/>
                <a:ea typeface="Segoe UI" panose="020B0502040204020203" pitchFamily="34" charset="0"/>
                <a:cs typeface="Segoe UI" panose="020B0502040204020203" pitchFamily="34" charset="0"/>
              </a:rPr>
              <a:t>*The law authorizes up to 3% of total funds for DOE program administration &amp; technical assistance as well as up to 20% of State &amp; Indian Tribe funds for program administration.  The amounts shown in the funds for Indian Tribes have not removed the potential 3% for DOE-provided technical assistance. </a:t>
            </a:r>
          </a:p>
        </p:txBody>
      </p:sp>
      <p:sp>
        <p:nvSpPr>
          <p:cNvPr id="4" name="Pentagon 30">
            <a:extLst>
              <a:ext uri="{FF2B5EF4-FFF2-40B4-BE49-F238E27FC236}">
                <a16:creationId xmlns:a16="http://schemas.microsoft.com/office/drawing/2014/main" id="{1B301D2D-C5D8-48E9-3714-74BE909BF523}"/>
              </a:ext>
            </a:extLst>
          </p:cNvPr>
          <p:cNvSpPr/>
          <p:nvPr/>
        </p:nvSpPr>
        <p:spPr>
          <a:xfrm>
            <a:off x="8315894" y="1747640"/>
            <a:ext cx="3489342" cy="2129059"/>
          </a:xfrm>
          <a:prstGeom prst="chevron">
            <a:avLst>
              <a:gd name="adj" fmla="val 0"/>
            </a:avLst>
          </a:prstGeom>
          <a:solidFill>
            <a:schemeClr val="bg1"/>
          </a:solidFill>
          <a:ln w="57150">
            <a:solidFill>
              <a:srgbClr val="CBD2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992063D2-AA11-87DD-B6A8-65ABCF90E813}"/>
              </a:ext>
            </a:extLst>
          </p:cNvPr>
          <p:cNvCxnSpPr>
            <a:cxnSpLocks/>
          </p:cNvCxnSpPr>
          <p:nvPr/>
        </p:nvCxnSpPr>
        <p:spPr>
          <a:xfrm>
            <a:off x="9371527" y="1339565"/>
            <a:ext cx="0" cy="3478087"/>
          </a:xfrm>
          <a:prstGeom prst="line">
            <a:avLst/>
          </a:prstGeom>
          <a:ln>
            <a:solidFill>
              <a:schemeClr val="tx2">
                <a:lumMod val="60000"/>
                <a:lumOff val="40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D6B53D81-E9E2-E867-9CB8-DDA9546DCA13}"/>
              </a:ext>
            </a:extLst>
          </p:cNvPr>
          <p:cNvSpPr txBox="1"/>
          <p:nvPr/>
        </p:nvSpPr>
        <p:spPr>
          <a:xfrm>
            <a:off x="8311168" y="1106897"/>
            <a:ext cx="1032299"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20% </a:t>
            </a:r>
            <a:r>
              <a:rPr kumimoji="0" lang="en-US" sz="180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for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Admin</a:t>
            </a:r>
          </a:p>
        </p:txBody>
      </p:sp>
      <p:sp>
        <p:nvSpPr>
          <p:cNvPr id="11" name="TextBox 10">
            <a:extLst>
              <a:ext uri="{FF2B5EF4-FFF2-40B4-BE49-F238E27FC236}">
                <a16:creationId xmlns:a16="http://schemas.microsoft.com/office/drawing/2014/main" id="{E665B4C4-4C6D-AE39-C20C-041EA861391D}"/>
              </a:ext>
            </a:extLst>
          </p:cNvPr>
          <p:cNvSpPr txBox="1"/>
          <p:nvPr/>
        </p:nvSpPr>
        <p:spPr>
          <a:xfrm>
            <a:off x="9560547" y="1106898"/>
            <a:ext cx="234544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a:solidFill>
                  <a:prstClr val="black"/>
                </a:solidFill>
                <a:latin typeface="Avenir Next LT Pro" panose="020B0504020202020204" pitchFamily="34" charset="0"/>
              </a:rPr>
              <a:t>8</a:t>
            </a:r>
            <a:r>
              <a:rPr kumimoji="0" lang="en-US" sz="1800" b="1"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0% </a:t>
            </a:r>
            <a:r>
              <a:rPr kumimoji="0" lang="en-US" sz="180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for</a:t>
            </a:r>
            <a:r>
              <a:rPr kumimoji="0" lang="en-US" sz="1800" b="1"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 </a:t>
            </a:r>
            <a:r>
              <a:rPr kumimoji="0" lang="en-US" sz="180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Rebates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for Households</a:t>
            </a:r>
          </a:p>
        </p:txBody>
      </p:sp>
      <p:sp>
        <p:nvSpPr>
          <p:cNvPr id="12" name="TextBox 11">
            <a:extLst>
              <a:ext uri="{FF2B5EF4-FFF2-40B4-BE49-F238E27FC236}">
                <a16:creationId xmlns:a16="http://schemas.microsoft.com/office/drawing/2014/main" id="{48ED7C3F-E9C8-B995-B27A-79C262A552BA}"/>
              </a:ext>
            </a:extLst>
          </p:cNvPr>
          <p:cNvSpPr txBox="1"/>
          <p:nvPr/>
        </p:nvSpPr>
        <p:spPr>
          <a:xfrm>
            <a:off x="8294313" y="2466874"/>
            <a:ext cx="2975510" cy="646331"/>
          </a:xfrm>
          <a:prstGeom prst="rect">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1"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Up to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$1.66B</a:t>
            </a:r>
          </a:p>
        </p:txBody>
      </p:sp>
      <p:sp>
        <p:nvSpPr>
          <p:cNvPr id="13" name="TextBox 12">
            <a:extLst>
              <a:ext uri="{FF2B5EF4-FFF2-40B4-BE49-F238E27FC236}">
                <a16:creationId xmlns:a16="http://schemas.microsoft.com/office/drawing/2014/main" id="{CE0C8756-3431-01A0-8471-A6B92AE0CCE7}"/>
              </a:ext>
            </a:extLst>
          </p:cNvPr>
          <p:cNvSpPr txBox="1"/>
          <p:nvPr/>
        </p:nvSpPr>
        <p:spPr>
          <a:xfrm>
            <a:off x="9666566" y="2519853"/>
            <a:ext cx="1974826" cy="646331"/>
          </a:xfrm>
          <a:prstGeom prst="rect">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1"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At least </a:t>
            </a:r>
            <a:r>
              <a:rPr kumimoji="0" lang="en-US" sz="1800" b="1"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$6.65B</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for rebates</a:t>
            </a:r>
          </a:p>
        </p:txBody>
      </p:sp>
      <p:sp>
        <p:nvSpPr>
          <p:cNvPr id="15" name="TextBox 14">
            <a:extLst>
              <a:ext uri="{FF2B5EF4-FFF2-40B4-BE49-F238E27FC236}">
                <a16:creationId xmlns:a16="http://schemas.microsoft.com/office/drawing/2014/main" id="{C2381DED-A355-778E-335D-FCBE55450AA1}"/>
              </a:ext>
            </a:extLst>
          </p:cNvPr>
          <p:cNvSpPr txBox="1"/>
          <p:nvPr/>
        </p:nvSpPr>
        <p:spPr>
          <a:xfrm>
            <a:off x="8311168" y="4124757"/>
            <a:ext cx="2975510" cy="646331"/>
          </a:xfrm>
          <a:prstGeom prst="rect">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1"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Up to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$45M</a:t>
            </a:r>
          </a:p>
        </p:txBody>
      </p:sp>
      <p:sp>
        <p:nvSpPr>
          <p:cNvPr id="16" name="TextBox 15">
            <a:extLst>
              <a:ext uri="{FF2B5EF4-FFF2-40B4-BE49-F238E27FC236}">
                <a16:creationId xmlns:a16="http://schemas.microsoft.com/office/drawing/2014/main" id="{29CE4674-C2A3-C47B-FEF8-3A97ADAAE8F6}"/>
              </a:ext>
            </a:extLst>
          </p:cNvPr>
          <p:cNvSpPr txBox="1"/>
          <p:nvPr/>
        </p:nvSpPr>
        <p:spPr>
          <a:xfrm>
            <a:off x="9560547" y="4149891"/>
            <a:ext cx="2169336" cy="646331"/>
          </a:xfrm>
          <a:prstGeom prst="rect">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1"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Up to </a:t>
            </a:r>
            <a:r>
              <a:rPr kumimoji="0" lang="en-US" sz="18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$180M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prstClr val="black"/>
                </a:solidFill>
                <a:latin typeface="Avenir Next LT Pro" panose="020B0504020202020204" pitchFamily="34" charset="0"/>
              </a:rPr>
              <a:t>for rebates</a:t>
            </a:r>
            <a:endParaRPr kumimoji="0" lang="en-US" sz="180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endParaRPr>
          </a:p>
        </p:txBody>
      </p:sp>
      <p:sp>
        <p:nvSpPr>
          <p:cNvPr id="2" name="Pentagon 30">
            <a:extLst>
              <a:ext uri="{FF2B5EF4-FFF2-40B4-BE49-F238E27FC236}">
                <a16:creationId xmlns:a16="http://schemas.microsoft.com/office/drawing/2014/main" id="{57D4FBA6-5CF9-EABB-8C47-4E3467627CA1}"/>
              </a:ext>
            </a:extLst>
          </p:cNvPr>
          <p:cNvSpPr/>
          <p:nvPr/>
        </p:nvSpPr>
        <p:spPr>
          <a:xfrm>
            <a:off x="2268203" y="3205013"/>
            <a:ext cx="2940948" cy="2137343"/>
          </a:xfrm>
          <a:prstGeom prst="chevron">
            <a:avLst>
              <a:gd name="adj" fmla="val 15492"/>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a:ln>
                  <a:noFill/>
                </a:ln>
                <a:solidFill>
                  <a:prstClr val="white"/>
                </a:solidFill>
                <a:effectLst/>
                <a:uLnTx/>
                <a:uFillTx/>
                <a:latin typeface="Calibri" panose="020F0502020204030204"/>
                <a:ea typeface="+mn-ea"/>
                <a:cs typeface="+mn-cs"/>
              </a:rPr>
              <a:t>$4.275</a:t>
            </a:r>
          </a:p>
        </p:txBody>
      </p:sp>
      <p:sp>
        <p:nvSpPr>
          <p:cNvPr id="5" name="TextBox 4">
            <a:extLst>
              <a:ext uri="{FF2B5EF4-FFF2-40B4-BE49-F238E27FC236}">
                <a16:creationId xmlns:a16="http://schemas.microsoft.com/office/drawing/2014/main" id="{0FCD8EA1-83D9-34EA-16CE-65F784BED7F3}"/>
              </a:ext>
            </a:extLst>
          </p:cNvPr>
          <p:cNvSpPr txBox="1"/>
          <p:nvPr/>
        </p:nvSpPr>
        <p:spPr>
          <a:xfrm>
            <a:off x="2617116" y="3720294"/>
            <a:ext cx="2431259"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~$4.37 </a:t>
            </a:r>
            <a:r>
              <a:rPr kumimoji="0" lang="en-US"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billion to States, Territories, and Tribes for </a:t>
            </a:r>
            <a:r>
              <a:rPr kumimoji="0" lang="en-US" sz="1800" b="0" i="1"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efficient electric </a:t>
            </a:r>
            <a:r>
              <a:rPr kumimoji="0" lang="en-US" sz="18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rebates</a:t>
            </a:r>
          </a:p>
        </p:txBody>
      </p:sp>
    </p:spTree>
    <p:extLst>
      <p:ext uri="{BB962C8B-B14F-4D97-AF65-F5344CB8AC3E}">
        <p14:creationId xmlns:p14="http://schemas.microsoft.com/office/powerpoint/2010/main" val="28875388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F50D9-2CE9-1647-D5CC-3021DCEE9853}"/>
              </a:ext>
            </a:extLst>
          </p:cNvPr>
          <p:cNvSpPr txBox="1">
            <a:spLocks/>
          </p:cNvSpPr>
          <p:nvPr/>
        </p:nvSpPr>
        <p:spPr>
          <a:xfrm>
            <a:off x="287675" y="33867"/>
            <a:ext cx="11681717" cy="8128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215FAB"/>
                </a:solidFill>
                <a:effectLst/>
                <a:uLnTx/>
                <a:uFillTx/>
                <a:latin typeface="Avenir Next LT Pro Demi" panose="020B0704020202020204" pitchFamily="34" charset="0"/>
                <a:ea typeface="+mj-ea"/>
                <a:cs typeface="+mj-cs"/>
              </a:rPr>
              <a:t>Details on the Tribal Home Energy Rebate Provisions in Section 50122</a:t>
            </a:r>
          </a:p>
        </p:txBody>
      </p:sp>
      <p:sp>
        <p:nvSpPr>
          <p:cNvPr id="14" name="object 905">
            <a:extLst>
              <a:ext uri="{FF2B5EF4-FFF2-40B4-BE49-F238E27FC236}">
                <a16:creationId xmlns:a16="http://schemas.microsoft.com/office/drawing/2014/main" id="{2A58DC13-FF58-BF51-71D2-B604224C7E3F}"/>
              </a:ext>
            </a:extLst>
          </p:cNvPr>
          <p:cNvSpPr/>
          <p:nvPr/>
        </p:nvSpPr>
        <p:spPr>
          <a:xfrm>
            <a:off x="-10160" y="780880"/>
            <a:ext cx="12202160" cy="66285"/>
          </a:xfrm>
          <a:prstGeom prst="rect">
            <a:avLst/>
          </a:prstGeom>
          <a:solidFill>
            <a:srgbClr val="2460AD"/>
          </a:solidFill>
          <a:ln>
            <a:solidFill>
              <a:srgbClr val="2460AD"/>
            </a:solidFill>
          </a:ln>
        </p:spPr>
        <p:txBody>
          <a:bodyPr wrap="square" lIns="0" tIns="0" rIns="0" bIns="0" rtlCol="0"/>
          <a:lstStyle/>
          <a:p>
            <a:pPr marL="0" marR="0" lvl="0" indent="0" algn="l" defTabSz="806867" rtl="0"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45031FD6-81AB-2157-73AE-26DA8D652E55}"/>
              </a:ext>
            </a:extLst>
          </p:cNvPr>
          <p:cNvSpPr txBox="1"/>
          <p:nvPr/>
        </p:nvSpPr>
        <p:spPr>
          <a:xfrm>
            <a:off x="138746" y="1526430"/>
            <a:ext cx="240094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a:ln>
                  <a:noFill/>
                </a:ln>
                <a:solidFill>
                  <a:schemeClr val="bg1"/>
                </a:solidFill>
                <a:effectLst/>
                <a:uLnTx/>
                <a:uFillTx/>
                <a:latin typeface="Avenir Next LT Pro Demi" panose="020B0704020202020204" pitchFamily="34" charset="0"/>
                <a:ea typeface="+mn-ea"/>
                <a:cs typeface="Arial" pitchFamily="34" charset="0"/>
              </a:rPr>
              <a:t>Home Energy Rebates</a:t>
            </a:r>
            <a:endParaRPr kumimoji="0" lang="en-IN" sz="1600" b="0" i="0" u="none" strike="noStrike" kern="1200" cap="none" spc="0" normalizeH="0" baseline="0" noProof="0">
              <a:ln>
                <a:noFill/>
              </a:ln>
              <a:solidFill>
                <a:schemeClr val="bg1"/>
              </a:solidFill>
              <a:effectLst/>
              <a:uLnTx/>
              <a:uFillTx/>
              <a:latin typeface="Avenir Next LT Pro Demi" panose="020B0704020202020204" pitchFamily="34" charset="0"/>
              <a:cs typeface="Arial" pitchFamily="34" charset="0"/>
            </a:endParaRPr>
          </a:p>
        </p:txBody>
      </p:sp>
      <p:grpSp>
        <p:nvGrpSpPr>
          <p:cNvPr id="7" name="Group 6">
            <a:extLst>
              <a:ext uri="{FF2B5EF4-FFF2-40B4-BE49-F238E27FC236}">
                <a16:creationId xmlns:a16="http://schemas.microsoft.com/office/drawing/2014/main" id="{F418FCAC-6095-E29A-AF21-C2A94F1C69BA}"/>
              </a:ext>
            </a:extLst>
          </p:cNvPr>
          <p:cNvGrpSpPr/>
          <p:nvPr/>
        </p:nvGrpSpPr>
        <p:grpSpPr>
          <a:xfrm>
            <a:off x="1123247" y="1115565"/>
            <a:ext cx="405536" cy="307972"/>
            <a:chOff x="12790488" y="407988"/>
            <a:chExt cx="5207000" cy="4349750"/>
          </a:xfrm>
          <a:solidFill>
            <a:schemeClr val="bg1"/>
          </a:solidFill>
        </p:grpSpPr>
        <p:sp>
          <p:nvSpPr>
            <p:cNvPr id="8" name="Freeform 11">
              <a:extLst>
                <a:ext uri="{FF2B5EF4-FFF2-40B4-BE49-F238E27FC236}">
                  <a16:creationId xmlns:a16="http://schemas.microsoft.com/office/drawing/2014/main" id="{D9A50FAD-9B0E-03E0-FC07-C303E0E68ECA}"/>
                </a:ext>
              </a:extLst>
            </p:cNvPr>
            <p:cNvSpPr>
              <a:spLocks/>
            </p:cNvSpPr>
            <p:nvPr/>
          </p:nvSpPr>
          <p:spPr bwMode="auto">
            <a:xfrm>
              <a:off x="13601697" y="1535114"/>
              <a:ext cx="3582987" cy="3222624"/>
            </a:xfrm>
            <a:custGeom>
              <a:avLst/>
              <a:gdLst>
                <a:gd name="T0" fmla="*/ 2256 w 4512"/>
                <a:gd name="T1" fmla="*/ 0 h 4060"/>
                <a:gd name="T2" fmla="*/ 4512 w 4512"/>
                <a:gd name="T3" fmla="*/ 1736 h 4060"/>
                <a:gd name="T4" fmla="*/ 4512 w 4512"/>
                <a:gd name="T5" fmla="*/ 4060 h 4060"/>
                <a:gd name="T6" fmla="*/ 2777 w 4512"/>
                <a:gd name="T7" fmla="*/ 4060 h 4060"/>
                <a:gd name="T8" fmla="*/ 2777 w 4512"/>
                <a:gd name="T9" fmla="*/ 2356 h 4060"/>
                <a:gd name="T10" fmla="*/ 1814 w 4512"/>
                <a:gd name="T11" fmla="*/ 2356 h 4060"/>
                <a:gd name="T12" fmla="*/ 1814 w 4512"/>
                <a:gd name="T13" fmla="*/ 4060 h 4060"/>
                <a:gd name="T14" fmla="*/ 0 w 4512"/>
                <a:gd name="T15" fmla="*/ 4060 h 4060"/>
                <a:gd name="T16" fmla="*/ 0 w 4512"/>
                <a:gd name="T17" fmla="*/ 1736 h 4060"/>
                <a:gd name="T18" fmla="*/ 2256 w 4512"/>
                <a:gd name="T19" fmla="*/ 0 h 4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12" h="4060">
                  <a:moveTo>
                    <a:pt x="2256" y="0"/>
                  </a:moveTo>
                  <a:lnTo>
                    <a:pt x="4512" y="1736"/>
                  </a:lnTo>
                  <a:lnTo>
                    <a:pt x="4512" y="4060"/>
                  </a:lnTo>
                  <a:lnTo>
                    <a:pt x="2777" y="4060"/>
                  </a:lnTo>
                  <a:lnTo>
                    <a:pt x="2777" y="2356"/>
                  </a:lnTo>
                  <a:lnTo>
                    <a:pt x="1814" y="2356"/>
                  </a:lnTo>
                  <a:lnTo>
                    <a:pt x="1814" y="4060"/>
                  </a:lnTo>
                  <a:lnTo>
                    <a:pt x="0" y="4060"/>
                  </a:lnTo>
                  <a:lnTo>
                    <a:pt x="0" y="1736"/>
                  </a:lnTo>
                  <a:lnTo>
                    <a:pt x="22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12">
              <a:extLst>
                <a:ext uri="{FF2B5EF4-FFF2-40B4-BE49-F238E27FC236}">
                  <a16:creationId xmlns:a16="http://schemas.microsoft.com/office/drawing/2014/main" id="{10E825C6-96BD-18C3-CEA3-2A4FEDC55599}"/>
                </a:ext>
              </a:extLst>
            </p:cNvPr>
            <p:cNvSpPr>
              <a:spLocks/>
            </p:cNvSpPr>
            <p:nvPr/>
          </p:nvSpPr>
          <p:spPr bwMode="auto">
            <a:xfrm>
              <a:off x="12790488" y="407988"/>
              <a:ext cx="5207000" cy="2466975"/>
            </a:xfrm>
            <a:custGeom>
              <a:avLst/>
              <a:gdLst>
                <a:gd name="T0" fmla="*/ 3279 w 6560"/>
                <a:gd name="T1" fmla="*/ 0 h 3108"/>
                <a:gd name="T2" fmla="*/ 4680 w 6560"/>
                <a:gd name="T3" fmla="*/ 1076 h 3108"/>
                <a:gd name="T4" fmla="*/ 4680 w 6560"/>
                <a:gd name="T5" fmla="*/ 618 h 3108"/>
                <a:gd name="T6" fmla="*/ 5631 w 6560"/>
                <a:gd name="T7" fmla="*/ 618 h 3108"/>
                <a:gd name="T8" fmla="*/ 5631 w 6560"/>
                <a:gd name="T9" fmla="*/ 1805 h 3108"/>
                <a:gd name="T10" fmla="*/ 6560 w 6560"/>
                <a:gd name="T11" fmla="*/ 2521 h 3108"/>
                <a:gd name="T12" fmla="*/ 6106 w 6560"/>
                <a:gd name="T13" fmla="*/ 3108 h 3108"/>
                <a:gd name="T14" fmla="*/ 3279 w 6560"/>
                <a:gd name="T15" fmla="*/ 934 h 3108"/>
                <a:gd name="T16" fmla="*/ 454 w 6560"/>
                <a:gd name="T17" fmla="*/ 3108 h 3108"/>
                <a:gd name="T18" fmla="*/ 0 w 6560"/>
                <a:gd name="T19" fmla="*/ 2521 h 3108"/>
                <a:gd name="T20" fmla="*/ 3279 w 6560"/>
                <a:gd name="T21" fmla="*/ 0 h 3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60" h="3108">
                  <a:moveTo>
                    <a:pt x="3279" y="0"/>
                  </a:moveTo>
                  <a:lnTo>
                    <a:pt x="4680" y="1076"/>
                  </a:lnTo>
                  <a:lnTo>
                    <a:pt x="4680" y="618"/>
                  </a:lnTo>
                  <a:lnTo>
                    <a:pt x="5631" y="618"/>
                  </a:lnTo>
                  <a:lnTo>
                    <a:pt x="5631" y="1805"/>
                  </a:lnTo>
                  <a:lnTo>
                    <a:pt x="6560" y="2521"/>
                  </a:lnTo>
                  <a:lnTo>
                    <a:pt x="6106" y="3108"/>
                  </a:lnTo>
                  <a:lnTo>
                    <a:pt x="3279" y="934"/>
                  </a:lnTo>
                  <a:lnTo>
                    <a:pt x="454" y="3108"/>
                  </a:lnTo>
                  <a:lnTo>
                    <a:pt x="0" y="2521"/>
                  </a:lnTo>
                  <a:lnTo>
                    <a:pt x="327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Content Placeholder 2">
            <a:extLst>
              <a:ext uri="{FF2B5EF4-FFF2-40B4-BE49-F238E27FC236}">
                <a16:creationId xmlns:a16="http://schemas.microsoft.com/office/drawing/2014/main" id="{861580B4-76D3-5AC0-814E-E8774B674E21}"/>
              </a:ext>
            </a:extLst>
          </p:cNvPr>
          <p:cNvSpPr txBox="1">
            <a:spLocks/>
          </p:cNvSpPr>
          <p:nvPr/>
        </p:nvSpPr>
        <p:spPr>
          <a:xfrm>
            <a:off x="477616" y="1046533"/>
            <a:ext cx="10822444" cy="5030588"/>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2000" b="1" dirty="0">
                <a:latin typeface="Avenir Next LT Pro Demi" panose="020B0704020202020204" pitchFamily="34" charset="0"/>
              </a:rPr>
              <a:t>Up to $225 million* is available through 2031 </a:t>
            </a:r>
            <a:r>
              <a:rPr lang="en-US" sz="2000" dirty="0">
                <a:latin typeface="Avenir Next LT Pro" panose="020B0504020202020204" pitchFamily="34" charset="0"/>
              </a:rPr>
              <a:t>to “award </a:t>
            </a:r>
            <a:r>
              <a:rPr lang="en-US" sz="2000" b="0" i="0" u="none" strike="noStrike" baseline="0" dirty="0">
                <a:latin typeface="Avenir Next LT Pro" panose="020B0504020202020204" pitchFamily="34" charset="0"/>
              </a:rPr>
              <a:t>grants to Indian Tribes to develop and implement a high-efficiency electric home rebate program.”</a:t>
            </a:r>
            <a:endParaRPr lang="en-US" sz="2000" dirty="0">
              <a:latin typeface="Avenir Next LT Pro" panose="020B0504020202020204" pitchFamily="34" charset="0"/>
            </a:endParaRPr>
          </a:p>
          <a:p>
            <a:pPr marL="285750" indent="-285750">
              <a:buFont typeface="Arial" panose="020B0604020202020204" pitchFamily="34" charset="0"/>
              <a:buChar char="•"/>
            </a:pPr>
            <a:endParaRPr lang="en-US" sz="2000" dirty="0">
              <a:latin typeface="Avenir Next LT Pro" panose="020B0504020202020204" pitchFamily="34" charset="0"/>
            </a:endParaRPr>
          </a:p>
          <a:p>
            <a:pPr marL="285750" indent="-285750">
              <a:buFont typeface="Arial" panose="020B0604020202020204" pitchFamily="34" charset="0"/>
              <a:buChar char="•"/>
            </a:pPr>
            <a:r>
              <a:rPr lang="en-US" sz="2000" dirty="0">
                <a:latin typeface="Avenir Next LT Pro" panose="020B0504020202020204" pitchFamily="34" charset="0"/>
              </a:rPr>
              <a:t>Funding for Indian Tribes shall be reserved “in a manner determined appropriate by the Secretary.” </a:t>
            </a:r>
            <a:r>
              <a:rPr lang="en-US" sz="2000" b="1" dirty="0">
                <a:latin typeface="Avenir Next LT Pro Demi" panose="020B0704020202020204" pitchFamily="34" charset="0"/>
              </a:rPr>
              <a:t>DOE has not yet determined the funding allocation for each Indian Tribe.</a:t>
            </a:r>
          </a:p>
          <a:p>
            <a:pPr marL="285750" indent="-285750">
              <a:buFont typeface="Arial" panose="020B0604020202020204" pitchFamily="34" charset="0"/>
              <a:buChar char="•"/>
            </a:pPr>
            <a:endParaRPr lang="en-US" sz="2000" dirty="0">
              <a:latin typeface="Avenir Next LT Pro" panose="020B0504020202020204" pitchFamily="34" charset="0"/>
            </a:endParaRPr>
          </a:p>
          <a:p>
            <a:pPr marL="285750" indent="-285750">
              <a:buFont typeface="Arial" panose="020B0604020202020204" pitchFamily="34" charset="0"/>
              <a:buChar char="•"/>
            </a:pPr>
            <a:r>
              <a:rPr lang="en-US" sz="2000" dirty="0">
                <a:latin typeface="Avenir Next LT Pro" panose="020B0504020202020204" pitchFamily="34" charset="0"/>
              </a:rPr>
              <a:t>“Indian Tribes” is defined by the section to </a:t>
            </a:r>
            <a:r>
              <a:rPr lang="en-US" sz="2000" dirty="0">
                <a:solidFill>
                  <a:srgbClr val="242424"/>
                </a:solidFill>
                <a:effectLst/>
                <a:latin typeface="Avenir Next LT Pro" panose="020B0504020202020204" pitchFamily="34" charset="0"/>
              </a:rPr>
              <a:t>mean </a:t>
            </a:r>
            <a:r>
              <a:rPr lang="en-US" sz="2000" i="1" dirty="0">
                <a:solidFill>
                  <a:srgbClr val="242424"/>
                </a:solidFill>
                <a:effectLst/>
                <a:latin typeface="Avenir Next LT Pro" panose="020B0504020202020204" pitchFamily="34" charset="0"/>
              </a:rPr>
              <a:t>“any Indian tribe, band, nation, or other organized group or community, including any Alaska Native village or regional or village corporation as defined in or established pursuant to the Alaska Native Claims Settlement Act, which is recognized as eligible for the special programs and services provided by the United States to Indians because of their status as Indians”</a:t>
            </a:r>
          </a:p>
          <a:p>
            <a:pPr marL="285750" indent="-285750">
              <a:buFont typeface="Arial" panose="020B0604020202020204" pitchFamily="34" charset="0"/>
              <a:buChar char="•"/>
            </a:pPr>
            <a:endParaRPr lang="en-US" sz="2000" dirty="0">
              <a:latin typeface="Avenir Next LT Pro" panose="020B0504020202020204" pitchFamily="34" charset="0"/>
            </a:endParaRPr>
          </a:p>
          <a:p>
            <a:pPr marL="285750" indent="-285750">
              <a:buFont typeface="Arial" panose="020B0604020202020204" pitchFamily="34" charset="0"/>
              <a:buChar char="•"/>
            </a:pPr>
            <a:r>
              <a:rPr lang="en-US" sz="2000" dirty="0">
                <a:latin typeface="Avenir Next LT Pro" panose="020B0504020202020204" pitchFamily="34" charset="0"/>
              </a:rPr>
              <a:t>Funds will be distributed to Tribal Governments and Alaska Native entities after they submit an application that is approved by DOE. </a:t>
            </a:r>
            <a:r>
              <a:rPr lang="en-US" sz="2000" b="1" dirty="0">
                <a:latin typeface="Avenir Next LT Pro Demi" panose="020B0704020202020204" pitchFamily="34" charset="0"/>
              </a:rPr>
              <a:t>DOE has not yet determined the application structure or the exact approval process that will be required for Tribes and Alaska Native entities to receive funding. </a:t>
            </a:r>
            <a:endParaRPr lang="en-US" b="1" dirty="0">
              <a:latin typeface="Avenir Next LT Pro Demi" panose="020B0704020202020204" pitchFamily="34" charset="0"/>
            </a:endParaRPr>
          </a:p>
        </p:txBody>
      </p:sp>
      <p:sp>
        <p:nvSpPr>
          <p:cNvPr id="3" name="TextBox 2">
            <a:extLst>
              <a:ext uri="{FF2B5EF4-FFF2-40B4-BE49-F238E27FC236}">
                <a16:creationId xmlns:a16="http://schemas.microsoft.com/office/drawing/2014/main" id="{7578A467-09D3-2B5B-39BD-1367E918B394}"/>
              </a:ext>
            </a:extLst>
          </p:cNvPr>
          <p:cNvSpPr txBox="1"/>
          <p:nvPr/>
        </p:nvSpPr>
        <p:spPr>
          <a:xfrm>
            <a:off x="397933" y="5999490"/>
            <a:ext cx="1173479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lumMod val="75000"/>
                    <a:lumOff val="25000"/>
                  </a:srgbClr>
                </a:solidFill>
                <a:effectLst/>
                <a:uLnTx/>
                <a:uFillTx/>
                <a:latin typeface="Avenir Next LT Pro" panose="020B0504020202020204" pitchFamily="34" charset="0"/>
                <a:ea typeface="Segoe UI" panose="020B0502040204020203" pitchFamily="34" charset="0"/>
                <a:cs typeface="Segoe UI" panose="020B0502040204020203" pitchFamily="34" charset="0"/>
              </a:rPr>
              <a:t>*The law authorizes up to 3% of </a:t>
            </a:r>
            <a:r>
              <a:rPr lang="en-US" sz="1200" dirty="0">
                <a:solidFill>
                  <a:srgbClr val="000000">
                    <a:lumMod val="75000"/>
                    <a:lumOff val="25000"/>
                  </a:srgbClr>
                </a:solidFill>
                <a:latin typeface="Avenir Next LT Pro" panose="020B0504020202020204" pitchFamily="34" charset="0"/>
                <a:ea typeface="Segoe UI" panose="020B0502040204020203" pitchFamily="34" charset="0"/>
                <a:cs typeface="Segoe UI" panose="020B0502040204020203" pitchFamily="34" charset="0"/>
              </a:rPr>
              <a:t>this</a:t>
            </a:r>
            <a:r>
              <a:rPr kumimoji="0" lang="en-US" sz="1200" b="0" i="0" u="none" strike="noStrike" kern="1200" cap="none" spc="0" normalizeH="0" baseline="0" noProof="0" dirty="0">
                <a:ln>
                  <a:noFill/>
                </a:ln>
                <a:solidFill>
                  <a:srgbClr val="000000">
                    <a:lumMod val="75000"/>
                    <a:lumOff val="25000"/>
                  </a:srgbClr>
                </a:solidFill>
                <a:effectLst/>
                <a:uLnTx/>
                <a:uFillTx/>
                <a:latin typeface="Avenir Next LT Pro" panose="020B0504020202020204" pitchFamily="34" charset="0"/>
                <a:ea typeface="Segoe UI" panose="020B0502040204020203" pitchFamily="34" charset="0"/>
                <a:cs typeface="Segoe UI" panose="020B0502040204020203" pitchFamily="34" charset="0"/>
              </a:rPr>
              <a:t> funding to be used by DOE for program administration &amp; technical assistance.</a:t>
            </a:r>
          </a:p>
        </p:txBody>
      </p:sp>
    </p:spTree>
    <p:extLst>
      <p:ext uri="{BB962C8B-B14F-4D97-AF65-F5344CB8AC3E}">
        <p14:creationId xmlns:p14="http://schemas.microsoft.com/office/powerpoint/2010/main" val="28191269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905">
            <a:extLst>
              <a:ext uri="{FF2B5EF4-FFF2-40B4-BE49-F238E27FC236}">
                <a16:creationId xmlns:a16="http://schemas.microsoft.com/office/drawing/2014/main" id="{963B850E-C262-B053-F469-4931A5B987EF}"/>
              </a:ext>
            </a:extLst>
          </p:cNvPr>
          <p:cNvSpPr/>
          <p:nvPr/>
        </p:nvSpPr>
        <p:spPr>
          <a:xfrm>
            <a:off x="-10160" y="780880"/>
            <a:ext cx="12202160" cy="66285"/>
          </a:xfrm>
          <a:prstGeom prst="rect">
            <a:avLst/>
          </a:prstGeom>
          <a:solidFill>
            <a:srgbClr val="2460AD"/>
          </a:solidFill>
          <a:ln>
            <a:solidFill>
              <a:srgbClr val="2460AD"/>
            </a:solidFill>
          </a:ln>
        </p:spPr>
        <p:txBody>
          <a:bodyPr wrap="square" lIns="0" tIns="0" rIns="0" bIns="0" rtlCol="0"/>
          <a:lstStyle/>
          <a:p>
            <a:pPr marL="0" marR="0" lvl="0" indent="0" algn="l" defTabSz="806867" rtl="0"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7" name="Title 1">
            <a:extLst>
              <a:ext uri="{FF2B5EF4-FFF2-40B4-BE49-F238E27FC236}">
                <a16:creationId xmlns:a16="http://schemas.microsoft.com/office/drawing/2014/main" id="{095623C3-D936-47A3-E878-7A61587F839B}"/>
              </a:ext>
            </a:extLst>
          </p:cNvPr>
          <p:cNvSpPr>
            <a:spLocks noGrp="1"/>
          </p:cNvSpPr>
          <p:nvPr>
            <p:ph type="title"/>
          </p:nvPr>
        </p:nvSpPr>
        <p:spPr>
          <a:xfrm>
            <a:off x="150284" y="32799"/>
            <a:ext cx="11633200" cy="812800"/>
          </a:xfrm>
        </p:spPr>
        <p:txBody>
          <a:bodyPr/>
          <a:lstStyle/>
          <a:p>
            <a:r>
              <a:rPr kumimoji="0" lang="en-US" sz="3200" b="0" i="0" u="none" strike="noStrike" kern="1200" cap="none" spc="0" normalizeH="0" baseline="0" noProof="0" dirty="0">
                <a:ln>
                  <a:noFill/>
                </a:ln>
                <a:solidFill>
                  <a:srgbClr val="215FAB"/>
                </a:solidFill>
                <a:effectLst/>
                <a:uLnTx/>
                <a:uFillTx/>
                <a:latin typeface="Avenir Next LT Pro Demi" panose="020B0704020202020204" pitchFamily="34" charset="0"/>
                <a:ea typeface="+mj-ea"/>
                <a:cs typeface="+mj-cs"/>
              </a:rPr>
              <a:t>Rebates must be used for “Qualified Electrification Projects”*</a:t>
            </a:r>
            <a:endParaRPr lang="en-US" sz="3200" dirty="0">
              <a:solidFill>
                <a:srgbClr val="0075A1"/>
              </a:solidFill>
              <a:latin typeface="Avenir Next LT Pro Demi" panose="020B0704020202020204" pitchFamily="34" charset="0"/>
            </a:endParaRPr>
          </a:p>
        </p:txBody>
      </p:sp>
      <p:sp>
        <p:nvSpPr>
          <p:cNvPr id="18" name="Content Placeholder 2">
            <a:extLst>
              <a:ext uri="{FF2B5EF4-FFF2-40B4-BE49-F238E27FC236}">
                <a16:creationId xmlns:a16="http://schemas.microsoft.com/office/drawing/2014/main" id="{7F98658E-1042-0B06-93AC-EBCDB61982A9}"/>
              </a:ext>
            </a:extLst>
          </p:cNvPr>
          <p:cNvSpPr txBox="1">
            <a:spLocks/>
          </p:cNvSpPr>
          <p:nvPr/>
        </p:nvSpPr>
        <p:spPr bwMode="auto">
          <a:xfrm>
            <a:off x="6534716" y="1119715"/>
            <a:ext cx="5776482" cy="46324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Autofit/>
          </a:bodyPr>
          <a:lstStyle>
            <a:lvl1pPr marL="342900" indent="-342900" algn="l" defTabSz="457200" rtl="0" eaLnBrk="1" fontAlgn="base" hangingPunct="1">
              <a:spcBef>
                <a:spcPct val="20000"/>
              </a:spcBef>
              <a:spcAft>
                <a:spcPct val="0"/>
              </a:spcAft>
              <a:buFont typeface="Arial" charset="0"/>
              <a:buNone/>
              <a:defRPr sz="2400" b="1" kern="1200">
                <a:solidFill>
                  <a:srgbClr val="282B2E"/>
                </a:solidFill>
                <a:latin typeface="+mj-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2400" kern="1200">
                <a:solidFill>
                  <a:srgbClr val="282B2E"/>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2200" kern="1200">
                <a:solidFill>
                  <a:srgbClr val="282B2E"/>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2000" kern="1200">
                <a:solidFill>
                  <a:srgbClr val="282B2E"/>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kern="1200">
                <a:solidFill>
                  <a:srgbClr val="282B2E"/>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r>
              <a:rPr lang="en-US" sz="2000" b="0" dirty="0">
                <a:latin typeface="Avenir Next LT Pro" panose="020B0504020202020204" pitchFamily="34" charset="0"/>
              </a:rPr>
              <a:t>Rebate funding is to be used to offset the costs of equipment, materials, and installation of “qualified electrification projects” </a:t>
            </a:r>
            <a:r>
              <a:rPr lang="en-US" sz="2000" b="0" dirty="0">
                <a:latin typeface="Avenir Next LT Pro Demi" panose="020B0704020202020204" pitchFamily="34" charset="0"/>
              </a:rPr>
              <a:t>via a point-of-sale rebate; an immediate discount on the cost of equipment or installation of an upgrade</a:t>
            </a:r>
          </a:p>
          <a:p>
            <a:pPr marL="285750" indent="-285750">
              <a:buFont typeface="Arial" panose="020B0604020202020204" pitchFamily="34" charset="0"/>
              <a:buChar char="•"/>
            </a:pPr>
            <a:endParaRPr lang="en-US" sz="1400" b="0" dirty="0">
              <a:latin typeface="Avenir Next LT Pro" panose="020B0504020202020204" pitchFamily="34" charset="0"/>
            </a:endParaRPr>
          </a:p>
          <a:p>
            <a:pPr marL="0" indent="0"/>
            <a:r>
              <a:rPr lang="en-US" sz="2000" b="0" dirty="0">
                <a:latin typeface="Avenir Next LT Pro" panose="020B0504020202020204" pitchFamily="34" charset="0"/>
              </a:rPr>
              <a:t>While subject to the caps noted in the chart, rebates can cover – </a:t>
            </a:r>
          </a:p>
          <a:p>
            <a:pPr lvl="1" indent="-342900">
              <a:buFont typeface="Calibri" panose="020F0502020204030204" pitchFamily="34" charset="0"/>
              <a:buChar char="−"/>
            </a:pPr>
            <a:r>
              <a:rPr lang="en-US" sz="2000" dirty="0">
                <a:latin typeface="Avenir Next LT Pro" panose="020B0504020202020204" pitchFamily="34" charset="0"/>
              </a:rPr>
              <a:t>up to 100% </a:t>
            </a:r>
            <a:r>
              <a:rPr lang="en-US" sz="2000" b="0" dirty="0">
                <a:latin typeface="Avenir Next LT Pro" panose="020B0504020202020204" pitchFamily="34" charset="0"/>
              </a:rPr>
              <a:t>of home electrification project costs for low-income households (less than 80% AMI)</a:t>
            </a:r>
          </a:p>
          <a:p>
            <a:pPr lvl="1" indent="-342900">
              <a:buFont typeface="Calibri" panose="020F0502020204030204" pitchFamily="34" charset="0"/>
              <a:buChar char="−"/>
            </a:pPr>
            <a:r>
              <a:rPr lang="en-US" sz="2000" dirty="0">
                <a:latin typeface="Avenir Next LT Pro" panose="020B0504020202020204" pitchFamily="34" charset="0"/>
              </a:rPr>
              <a:t>up to 50% </a:t>
            </a:r>
            <a:r>
              <a:rPr lang="en-US" sz="2000" b="0" dirty="0">
                <a:latin typeface="Avenir Next LT Pro" panose="020B0504020202020204" pitchFamily="34" charset="0"/>
              </a:rPr>
              <a:t>of home electrification project costs for moderate-income households (80 – 150% AMI)</a:t>
            </a:r>
          </a:p>
        </p:txBody>
      </p:sp>
      <p:graphicFrame>
        <p:nvGraphicFramePr>
          <p:cNvPr id="19" name="Table 4">
            <a:extLst>
              <a:ext uri="{FF2B5EF4-FFF2-40B4-BE49-F238E27FC236}">
                <a16:creationId xmlns:a16="http://schemas.microsoft.com/office/drawing/2014/main" id="{54D3269D-5563-8ACC-E3F3-EE1C87B81A18}"/>
              </a:ext>
            </a:extLst>
          </p:cNvPr>
          <p:cNvGraphicFramePr>
            <a:graphicFrameLocks noGrp="1"/>
          </p:cNvGraphicFramePr>
          <p:nvPr>
            <p:extLst>
              <p:ext uri="{D42A27DB-BD31-4B8C-83A1-F6EECF244321}">
                <p14:modId xmlns:p14="http://schemas.microsoft.com/office/powerpoint/2010/main" val="2465020684"/>
              </p:ext>
            </p:extLst>
          </p:nvPr>
        </p:nvGraphicFramePr>
        <p:xfrm>
          <a:off x="150284" y="1157030"/>
          <a:ext cx="6114950" cy="5103963"/>
        </p:xfrm>
        <a:graphic>
          <a:graphicData uri="http://schemas.openxmlformats.org/drawingml/2006/table">
            <a:tbl>
              <a:tblPr firstRow="1" bandRow="1"/>
              <a:tblGrid>
                <a:gridCol w="4569522">
                  <a:extLst>
                    <a:ext uri="{9D8B030D-6E8A-4147-A177-3AD203B41FA5}">
                      <a16:colId xmlns:a16="http://schemas.microsoft.com/office/drawing/2014/main" val="3414337641"/>
                    </a:ext>
                  </a:extLst>
                </a:gridCol>
                <a:gridCol w="1545428">
                  <a:extLst>
                    <a:ext uri="{9D8B030D-6E8A-4147-A177-3AD203B41FA5}">
                      <a16:colId xmlns:a16="http://schemas.microsoft.com/office/drawing/2014/main" val="1782929770"/>
                    </a:ext>
                  </a:extLst>
                </a:gridCol>
              </a:tblGrid>
              <a:tr h="351998">
                <a:tc gridSpan="2">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latin typeface="Avenir Next LT Pro" panose="020B0504020202020204" pitchFamily="34" charset="0"/>
                        </a:rPr>
                        <a:t>Maximum Rebate Per Improvement</a:t>
                      </a:r>
                      <a:endParaRPr lang="en-US" sz="2400" b="1" dirty="0"/>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460AD"/>
                    </a:solidFill>
                  </a:tcPr>
                </a:tc>
                <a:tc hMerge="1">
                  <a:txBody>
                    <a:bodyPr/>
                    <a:lstStyle/>
                    <a:p>
                      <a:pPr algn="r"/>
                      <a:endParaRPr lang="en-US" sz="2000">
                        <a:solidFill>
                          <a:schemeClr val="bg1"/>
                        </a:solidFill>
                        <a:latin typeface="Avenir Next LT Pro Demi" panose="020B0704020202020204" pitchFamily="34" charset="0"/>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460AD"/>
                    </a:solidFill>
                  </a:tcPr>
                </a:tc>
                <a:extLst>
                  <a:ext uri="{0D108BD9-81ED-4DB2-BD59-A6C34878D82A}">
                    <a16:rowId xmlns:a16="http://schemas.microsoft.com/office/drawing/2014/main" val="1141238904"/>
                  </a:ext>
                </a:extLst>
              </a:tr>
              <a:tr h="351998">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l"/>
                      <a:r>
                        <a:rPr lang="en-US" sz="1800" dirty="0">
                          <a:latin typeface="Avenir Next LT Pro" panose="020B0504020202020204" pitchFamily="34" charset="0"/>
                        </a:rPr>
                        <a:t>Electric heat pump HVAC system</a:t>
                      </a:r>
                    </a:p>
                    <a:p>
                      <a:pPr algn="l"/>
                      <a:endParaRPr lang="en-US" sz="1000" dirty="0">
                        <a:latin typeface="Avenir Next LT Pro" panose="020B0504020202020204" pitchFamily="34" charset="0"/>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a:r>
                        <a:rPr lang="en-US" sz="1800">
                          <a:latin typeface="Avenir Next LT Pro" panose="020B0504020202020204" pitchFamily="34" charset="0"/>
                        </a:rPr>
                        <a:t>up to $8,000</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25725139"/>
                  </a:ext>
                </a:extLst>
              </a:tr>
              <a:tr h="314864">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l"/>
                      <a:r>
                        <a:rPr lang="en-US" sz="1800" dirty="0">
                          <a:latin typeface="Avenir Next LT Pro" panose="020B0504020202020204" pitchFamily="34" charset="0"/>
                        </a:rPr>
                        <a:t>Electric heat pump hot water system</a:t>
                      </a:r>
                    </a:p>
                    <a:p>
                      <a:pPr algn="l"/>
                      <a:endParaRPr lang="en-US" sz="1000" dirty="0">
                        <a:latin typeface="Avenir Next LT Pro" panose="020B0504020202020204" pitchFamily="34" charset="0"/>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a:r>
                        <a:rPr lang="en-US" sz="1800" dirty="0">
                          <a:latin typeface="Avenir Next LT Pro" panose="020B0504020202020204" pitchFamily="34" charset="0"/>
                        </a:rPr>
                        <a:t>up to $1,750</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45095325"/>
                  </a:ext>
                </a:extLst>
              </a:tr>
              <a:tr h="400462">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l"/>
                      <a:r>
                        <a:rPr lang="en-US" sz="1800" dirty="0">
                          <a:solidFill>
                            <a:schemeClr val="tx1"/>
                          </a:solidFill>
                          <a:latin typeface="Avenir Next LT Pro" panose="020B0504020202020204" pitchFamily="34" charset="0"/>
                        </a:rPr>
                        <a:t>Electric stove, cooktop, range, or oven</a:t>
                      </a:r>
                    </a:p>
                    <a:p>
                      <a:pPr algn="l"/>
                      <a:endParaRPr lang="en-US" sz="1000" dirty="0">
                        <a:solidFill>
                          <a:schemeClr val="tx1"/>
                        </a:solidFill>
                        <a:latin typeface="Avenir Next LT Pro" panose="020B0504020202020204" pitchFamily="34" charset="0"/>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a:r>
                        <a:rPr lang="en-US" sz="1800" dirty="0">
                          <a:latin typeface="Avenir Next LT Pro" panose="020B0504020202020204" pitchFamily="34" charset="0"/>
                        </a:rPr>
                        <a:t>up to $840</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909323516"/>
                  </a:ext>
                </a:extLst>
              </a:tr>
              <a:tr h="351998">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l"/>
                      <a:r>
                        <a:rPr lang="en-US" sz="1800" dirty="0">
                          <a:latin typeface="Avenir Next LT Pro" panose="020B0504020202020204" pitchFamily="34" charset="0"/>
                        </a:rPr>
                        <a:t>Electric heat pump clothes dryer</a:t>
                      </a:r>
                    </a:p>
                    <a:p>
                      <a:pPr algn="l"/>
                      <a:endParaRPr lang="en-US" sz="1000" dirty="0">
                        <a:latin typeface="Avenir Next LT Pro" panose="020B0504020202020204" pitchFamily="34" charset="0"/>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a:r>
                        <a:rPr lang="en-US" sz="1800" dirty="0">
                          <a:latin typeface="Avenir Next LT Pro" panose="020B0504020202020204" pitchFamily="34" charset="0"/>
                        </a:rPr>
                        <a:t>up to $840</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24465479"/>
                  </a:ext>
                </a:extLst>
              </a:tr>
              <a:tr h="351998">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l"/>
                      <a:r>
                        <a:rPr lang="en-US" sz="1800" dirty="0">
                          <a:latin typeface="Avenir Next LT Pro" panose="020B0504020202020204" pitchFamily="34" charset="0"/>
                        </a:rPr>
                        <a:t>Electric circuit panel upgrade</a:t>
                      </a:r>
                    </a:p>
                    <a:p>
                      <a:pPr algn="l"/>
                      <a:endParaRPr lang="en-US" sz="1000" dirty="0">
                        <a:latin typeface="Avenir Next LT Pro" panose="020B0504020202020204" pitchFamily="34" charset="0"/>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a:r>
                        <a:rPr lang="en-US" sz="1800" dirty="0">
                          <a:latin typeface="Avenir Next LT Pro" panose="020B0504020202020204" pitchFamily="34" charset="0"/>
                        </a:rPr>
                        <a:t>up to $4,000</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98716742"/>
                  </a:ext>
                </a:extLst>
              </a:tr>
              <a:tr h="351998">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l"/>
                      <a:r>
                        <a:rPr lang="en-US" sz="1800" dirty="0">
                          <a:latin typeface="Avenir Next LT Pro" panose="020B0504020202020204" pitchFamily="34" charset="0"/>
                        </a:rPr>
                        <a:t>Insulation &amp; air sealing</a:t>
                      </a:r>
                    </a:p>
                    <a:p>
                      <a:pPr algn="l"/>
                      <a:endParaRPr lang="en-US" sz="1000" dirty="0">
                        <a:latin typeface="Avenir Next LT Pro" panose="020B0504020202020204" pitchFamily="34" charset="0"/>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r"/>
                      <a:r>
                        <a:rPr lang="en-US" sz="1800" dirty="0">
                          <a:latin typeface="Avenir Next LT Pro" panose="020B0504020202020204" pitchFamily="34" charset="0"/>
                        </a:rPr>
                        <a:t>up to $1,600</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08797908"/>
                  </a:ext>
                </a:extLst>
              </a:tr>
              <a:tr h="351998">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latin typeface="Avenir Next LT Pro" panose="020B0504020202020204" pitchFamily="34" charset="0"/>
                        </a:rPr>
                        <a:t>Electric wiring upgrades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000" dirty="0">
                        <a:latin typeface="Avenir Next LT Pro" panose="020B0504020202020204" pitchFamily="34" charset="0"/>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1800" dirty="0">
                          <a:latin typeface="Avenir Next LT Pro" panose="020B0504020202020204" pitchFamily="34" charset="0"/>
                        </a:rPr>
                        <a:t>up to $2,500</a:t>
                      </a: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230989481"/>
                  </a:ext>
                </a:extLst>
              </a:tr>
              <a:tr h="1019643">
                <a:tc gridSpan="2">
                  <a:txBody>
                    <a:bodyPr/>
                    <a:lstStyle/>
                    <a:p>
                      <a:pPr marL="574675" marR="0" lvl="0" indent="0" algn="l" defTabSz="457200" rtl="0" eaLnBrk="1" fontAlgn="auto" latinLnBrk="0" hangingPunct="1">
                        <a:lnSpc>
                          <a:spcPct val="100000"/>
                        </a:lnSpc>
                        <a:spcBef>
                          <a:spcPts val="0"/>
                        </a:spcBef>
                        <a:spcAft>
                          <a:spcPts val="0"/>
                        </a:spcAft>
                        <a:buClrTx/>
                        <a:buSzTx/>
                        <a:buFontTx/>
                        <a:buNone/>
                        <a:tabLst/>
                        <a:defRPr/>
                      </a:pPr>
                      <a:r>
                        <a:rPr lang="en-US" sz="2400" dirty="0">
                          <a:solidFill>
                            <a:schemeClr val="accent4"/>
                          </a:solidFill>
                          <a:latin typeface="Avenir Next LT Pro Demi" panose="020B0704020202020204" pitchFamily="34" charset="0"/>
                        </a:rPr>
                        <a:t>Total electrification rebates cannot exceed $14,000 per household</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000">
                        <a:latin typeface="Avenir Next LT Pro" panose="020B0504020202020204" pitchFamily="34" charset="0"/>
                      </a:endParaRPr>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259207959"/>
                  </a:ext>
                </a:extLst>
              </a:tr>
            </a:tbl>
          </a:graphicData>
        </a:graphic>
      </p:graphicFrame>
      <p:sp>
        <p:nvSpPr>
          <p:cNvPr id="3" name="TextBox 2">
            <a:extLst>
              <a:ext uri="{FF2B5EF4-FFF2-40B4-BE49-F238E27FC236}">
                <a16:creationId xmlns:a16="http://schemas.microsoft.com/office/drawing/2014/main" id="{D6A16CF1-F23B-F303-7D64-6A265EE0BBEF}"/>
              </a:ext>
            </a:extLst>
          </p:cNvPr>
          <p:cNvSpPr txBox="1"/>
          <p:nvPr/>
        </p:nvSpPr>
        <p:spPr>
          <a:xfrm>
            <a:off x="6265234" y="5856027"/>
            <a:ext cx="5776482" cy="646331"/>
          </a:xfrm>
          <a:prstGeom prst="rect">
            <a:avLst/>
          </a:prstGeom>
          <a:noFill/>
        </p:spPr>
        <p:txBody>
          <a:bodyPr wrap="square">
            <a:spAutoFit/>
          </a:bodyPr>
          <a:lstStyle/>
          <a:p>
            <a:r>
              <a:rPr lang="en-US" sz="1800" b="0" i="1" dirty="0">
                <a:latin typeface="Avenir Next LT Pro" panose="020B0504020202020204" pitchFamily="34" charset="0"/>
              </a:rPr>
              <a:t>*Section 50122 also requires that projects must use equipment that is Energy Star certified.</a:t>
            </a:r>
            <a:endParaRPr lang="en-US" i="1" dirty="0"/>
          </a:p>
        </p:txBody>
      </p:sp>
    </p:spTree>
    <p:extLst>
      <p:ext uri="{BB962C8B-B14F-4D97-AF65-F5344CB8AC3E}">
        <p14:creationId xmlns:p14="http://schemas.microsoft.com/office/powerpoint/2010/main" val="29478394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F50D9-2CE9-1647-D5CC-3021DCEE9853}"/>
              </a:ext>
            </a:extLst>
          </p:cNvPr>
          <p:cNvSpPr txBox="1">
            <a:spLocks/>
          </p:cNvSpPr>
          <p:nvPr/>
        </p:nvSpPr>
        <p:spPr>
          <a:xfrm>
            <a:off x="159974" y="33867"/>
            <a:ext cx="11633200" cy="8128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2800" dirty="0">
                <a:solidFill>
                  <a:srgbClr val="215FAB"/>
                </a:solidFill>
                <a:latin typeface="Avenir Next LT Pro Demi" panose="020B0704020202020204" pitchFamily="34" charset="0"/>
              </a:rPr>
              <a:t>Legislative Requirements For Grant Applications For Rebate Funding</a:t>
            </a:r>
            <a:endParaRPr kumimoji="0" lang="en-US" sz="2800" b="0" i="0" u="none" strike="noStrike" kern="1200" cap="none" spc="0" normalizeH="0" baseline="0" noProof="0" dirty="0">
              <a:ln>
                <a:noFill/>
              </a:ln>
              <a:solidFill>
                <a:srgbClr val="215FAB"/>
              </a:solidFill>
              <a:effectLst/>
              <a:uLnTx/>
              <a:uFillTx/>
              <a:latin typeface="Avenir Next LT Pro Demi" panose="020B0704020202020204" pitchFamily="34" charset="0"/>
              <a:ea typeface="+mj-ea"/>
              <a:cs typeface="+mj-cs"/>
            </a:endParaRPr>
          </a:p>
        </p:txBody>
      </p:sp>
      <p:sp>
        <p:nvSpPr>
          <p:cNvPr id="14" name="object 905">
            <a:extLst>
              <a:ext uri="{FF2B5EF4-FFF2-40B4-BE49-F238E27FC236}">
                <a16:creationId xmlns:a16="http://schemas.microsoft.com/office/drawing/2014/main" id="{2A58DC13-FF58-BF51-71D2-B604224C7E3F}"/>
              </a:ext>
            </a:extLst>
          </p:cNvPr>
          <p:cNvSpPr/>
          <p:nvPr/>
        </p:nvSpPr>
        <p:spPr>
          <a:xfrm>
            <a:off x="-10160" y="780880"/>
            <a:ext cx="12202160" cy="66285"/>
          </a:xfrm>
          <a:prstGeom prst="rect">
            <a:avLst/>
          </a:prstGeom>
          <a:solidFill>
            <a:srgbClr val="2460AD"/>
          </a:solidFill>
          <a:ln>
            <a:solidFill>
              <a:srgbClr val="2460AD"/>
            </a:solidFill>
          </a:ln>
        </p:spPr>
        <p:txBody>
          <a:bodyPr wrap="square" lIns="0" tIns="0" rIns="0" bIns="0" rtlCol="0"/>
          <a:lstStyle/>
          <a:p>
            <a:pPr marL="0" marR="0" lvl="0" indent="0" algn="l" defTabSz="806867" rtl="0"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45031FD6-81AB-2157-73AE-26DA8D652E55}"/>
              </a:ext>
            </a:extLst>
          </p:cNvPr>
          <p:cNvSpPr txBox="1"/>
          <p:nvPr/>
        </p:nvSpPr>
        <p:spPr>
          <a:xfrm>
            <a:off x="138746" y="1526430"/>
            <a:ext cx="240094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a:ln>
                  <a:noFill/>
                </a:ln>
                <a:solidFill>
                  <a:schemeClr val="bg1"/>
                </a:solidFill>
                <a:effectLst/>
                <a:uLnTx/>
                <a:uFillTx/>
                <a:latin typeface="Avenir Next LT Pro Demi" panose="020B0704020202020204" pitchFamily="34" charset="0"/>
                <a:ea typeface="+mn-ea"/>
                <a:cs typeface="Arial" pitchFamily="34" charset="0"/>
              </a:rPr>
              <a:t>Home Energy Rebates</a:t>
            </a:r>
            <a:endParaRPr kumimoji="0" lang="en-IN" sz="1600" b="0" i="0" u="none" strike="noStrike" kern="1200" cap="none" spc="0" normalizeH="0" baseline="0" noProof="0">
              <a:ln>
                <a:noFill/>
              </a:ln>
              <a:solidFill>
                <a:schemeClr val="bg1"/>
              </a:solidFill>
              <a:effectLst/>
              <a:uLnTx/>
              <a:uFillTx/>
              <a:latin typeface="Avenir Next LT Pro Demi" panose="020B0704020202020204" pitchFamily="34" charset="0"/>
              <a:cs typeface="Arial" pitchFamily="34" charset="0"/>
            </a:endParaRPr>
          </a:p>
        </p:txBody>
      </p:sp>
      <p:grpSp>
        <p:nvGrpSpPr>
          <p:cNvPr id="7" name="Group 6">
            <a:extLst>
              <a:ext uri="{FF2B5EF4-FFF2-40B4-BE49-F238E27FC236}">
                <a16:creationId xmlns:a16="http://schemas.microsoft.com/office/drawing/2014/main" id="{F418FCAC-6095-E29A-AF21-C2A94F1C69BA}"/>
              </a:ext>
            </a:extLst>
          </p:cNvPr>
          <p:cNvGrpSpPr/>
          <p:nvPr/>
        </p:nvGrpSpPr>
        <p:grpSpPr>
          <a:xfrm>
            <a:off x="1123247" y="1115565"/>
            <a:ext cx="405536" cy="307972"/>
            <a:chOff x="12790488" y="407988"/>
            <a:chExt cx="5207000" cy="4349750"/>
          </a:xfrm>
          <a:solidFill>
            <a:schemeClr val="bg1"/>
          </a:solidFill>
        </p:grpSpPr>
        <p:sp>
          <p:nvSpPr>
            <p:cNvPr id="8" name="Freeform 11">
              <a:extLst>
                <a:ext uri="{FF2B5EF4-FFF2-40B4-BE49-F238E27FC236}">
                  <a16:creationId xmlns:a16="http://schemas.microsoft.com/office/drawing/2014/main" id="{D9A50FAD-9B0E-03E0-FC07-C303E0E68ECA}"/>
                </a:ext>
              </a:extLst>
            </p:cNvPr>
            <p:cNvSpPr>
              <a:spLocks/>
            </p:cNvSpPr>
            <p:nvPr/>
          </p:nvSpPr>
          <p:spPr bwMode="auto">
            <a:xfrm>
              <a:off x="13601697" y="1535114"/>
              <a:ext cx="3582987" cy="3222624"/>
            </a:xfrm>
            <a:custGeom>
              <a:avLst/>
              <a:gdLst>
                <a:gd name="T0" fmla="*/ 2256 w 4512"/>
                <a:gd name="T1" fmla="*/ 0 h 4060"/>
                <a:gd name="T2" fmla="*/ 4512 w 4512"/>
                <a:gd name="T3" fmla="*/ 1736 h 4060"/>
                <a:gd name="T4" fmla="*/ 4512 w 4512"/>
                <a:gd name="T5" fmla="*/ 4060 h 4060"/>
                <a:gd name="T6" fmla="*/ 2777 w 4512"/>
                <a:gd name="T7" fmla="*/ 4060 h 4060"/>
                <a:gd name="T8" fmla="*/ 2777 w 4512"/>
                <a:gd name="T9" fmla="*/ 2356 h 4060"/>
                <a:gd name="T10" fmla="*/ 1814 w 4512"/>
                <a:gd name="T11" fmla="*/ 2356 h 4060"/>
                <a:gd name="T12" fmla="*/ 1814 w 4512"/>
                <a:gd name="T13" fmla="*/ 4060 h 4060"/>
                <a:gd name="T14" fmla="*/ 0 w 4512"/>
                <a:gd name="T15" fmla="*/ 4060 h 4060"/>
                <a:gd name="T16" fmla="*/ 0 w 4512"/>
                <a:gd name="T17" fmla="*/ 1736 h 4060"/>
                <a:gd name="T18" fmla="*/ 2256 w 4512"/>
                <a:gd name="T19" fmla="*/ 0 h 4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12" h="4060">
                  <a:moveTo>
                    <a:pt x="2256" y="0"/>
                  </a:moveTo>
                  <a:lnTo>
                    <a:pt x="4512" y="1736"/>
                  </a:lnTo>
                  <a:lnTo>
                    <a:pt x="4512" y="4060"/>
                  </a:lnTo>
                  <a:lnTo>
                    <a:pt x="2777" y="4060"/>
                  </a:lnTo>
                  <a:lnTo>
                    <a:pt x="2777" y="2356"/>
                  </a:lnTo>
                  <a:lnTo>
                    <a:pt x="1814" y="2356"/>
                  </a:lnTo>
                  <a:lnTo>
                    <a:pt x="1814" y="4060"/>
                  </a:lnTo>
                  <a:lnTo>
                    <a:pt x="0" y="4060"/>
                  </a:lnTo>
                  <a:lnTo>
                    <a:pt x="0" y="1736"/>
                  </a:lnTo>
                  <a:lnTo>
                    <a:pt x="22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12">
              <a:extLst>
                <a:ext uri="{FF2B5EF4-FFF2-40B4-BE49-F238E27FC236}">
                  <a16:creationId xmlns:a16="http://schemas.microsoft.com/office/drawing/2014/main" id="{10E825C6-96BD-18C3-CEA3-2A4FEDC55599}"/>
                </a:ext>
              </a:extLst>
            </p:cNvPr>
            <p:cNvSpPr>
              <a:spLocks/>
            </p:cNvSpPr>
            <p:nvPr/>
          </p:nvSpPr>
          <p:spPr bwMode="auto">
            <a:xfrm>
              <a:off x="12790488" y="407988"/>
              <a:ext cx="5207000" cy="2466975"/>
            </a:xfrm>
            <a:custGeom>
              <a:avLst/>
              <a:gdLst>
                <a:gd name="T0" fmla="*/ 3279 w 6560"/>
                <a:gd name="T1" fmla="*/ 0 h 3108"/>
                <a:gd name="T2" fmla="*/ 4680 w 6560"/>
                <a:gd name="T3" fmla="*/ 1076 h 3108"/>
                <a:gd name="T4" fmla="*/ 4680 w 6560"/>
                <a:gd name="T5" fmla="*/ 618 h 3108"/>
                <a:gd name="T6" fmla="*/ 5631 w 6560"/>
                <a:gd name="T7" fmla="*/ 618 h 3108"/>
                <a:gd name="T8" fmla="*/ 5631 w 6560"/>
                <a:gd name="T9" fmla="*/ 1805 h 3108"/>
                <a:gd name="T10" fmla="*/ 6560 w 6560"/>
                <a:gd name="T11" fmla="*/ 2521 h 3108"/>
                <a:gd name="T12" fmla="*/ 6106 w 6560"/>
                <a:gd name="T13" fmla="*/ 3108 h 3108"/>
                <a:gd name="T14" fmla="*/ 3279 w 6560"/>
                <a:gd name="T15" fmla="*/ 934 h 3108"/>
                <a:gd name="T16" fmla="*/ 454 w 6560"/>
                <a:gd name="T17" fmla="*/ 3108 h 3108"/>
                <a:gd name="T18" fmla="*/ 0 w 6560"/>
                <a:gd name="T19" fmla="*/ 2521 h 3108"/>
                <a:gd name="T20" fmla="*/ 3279 w 6560"/>
                <a:gd name="T21" fmla="*/ 0 h 3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60" h="3108">
                  <a:moveTo>
                    <a:pt x="3279" y="0"/>
                  </a:moveTo>
                  <a:lnTo>
                    <a:pt x="4680" y="1076"/>
                  </a:lnTo>
                  <a:lnTo>
                    <a:pt x="4680" y="618"/>
                  </a:lnTo>
                  <a:lnTo>
                    <a:pt x="5631" y="618"/>
                  </a:lnTo>
                  <a:lnTo>
                    <a:pt x="5631" y="1805"/>
                  </a:lnTo>
                  <a:lnTo>
                    <a:pt x="6560" y="2521"/>
                  </a:lnTo>
                  <a:lnTo>
                    <a:pt x="6106" y="3108"/>
                  </a:lnTo>
                  <a:lnTo>
                    <a:pt x="3279" y="934"/>
                  </a:lnTo>
                  <a:lnTo>
                    <a:pt x="454" y="3108"/>
                  </a:lnTo>
                  <a:lnTo>
                    <a:pt x="0" y="2521"/>
                  </a:lnTo>
                  <a:lnTo>
                    <a:pt x="327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Content Placeholder 2">
            <a:extLst>
              <a:ext uri="{FF2B5EF4-FFF2-40B4-BE49-F238E27FC236}">
                <a16:creationId xmlns:a16="http://schemas.microsoft.com/office/drawing/2014/main" id="{861580B4-76D3-5AC0-814E-E8774B674E21}"/>
              </a:ext>
            </a:extLst>
          </p:cNvPr>
          <p:cNvSpPr txBox="1">
            <a:spLocks/>
          </p:cNvSpPr>
          <p:nvPr/>
        </p:nvSpPr>
        <p:spPr>
          <a:xfrm>
            <a:off x="477616" y="1026882"/>
            <a:ext cx="10822444" cy="5370703"/>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nSpc>
                <a:spcPct val="107000"/>
              </a:lnSpc>
              <a:spcBef>
                <a:spcPts val="0"/>
              </a:spcBef>
              <a:spcAft>
                <a:spcPts val="0"/>
              </a:spcAft>
            </a:pPr>
            <a:r>
              <a:rPr lang="en-US" dirty="0">
                <a:effectLst/>
                <a:latin typeface="Avenir Next LT Pro" panose="020B0504020202020204" pitchFamily="34" charset="0"/>
                <a:ea typeface="Calibri" panose="020F0502020204030204" pitchFamily="34" charset="0"/>
                <a:cs typeface="Times New Roman" panose="02020603050405020304" pitchFamily="18" charset="0"/>
              </a:rPr>
              <a:t>APPLICATION — A State energy office or Indian Tribe seeking a grant under the program shall submit to the Secretary an application that includes a plan to implement a high-efficiency electric home rebate program, including—</a:t>
            </a:r>
          </a:p>
          <a:p>
            <a:pPr marL="742950" marR="0" lvl="1" indent="-285750">
              <a:lnSpc>
                <a:spcPct val="107000"/>
              </a:lnSpc>
              <a:spcBef>
                <a:spcPts val="0"/>
              </a:spcBef>
              <a:spcAft>
                <a:spcPts val="0"/>
              </a:spcAft>
              <a:buFont typeface="+mj-lt"/>
              <a:buAutoNum type="arabicParenBoth"/>
            </a:pPr>
            <a:r>
              <a:rPr lang="en-US" u="sng" dirty="0">
                <a:effectLst/>
                <a:latin typeface="Avenir Next LT Pro" panose="020B0504020202020204" pitchFamily="34" charset="0"/>
                <a:ea typeface="Calibri" panose="020F0502020204030204" pitchFamily="34" charset="0"/>
                <a:cs typeface="Times New Roman" panose="02020603050405020304" pitchFamily="18" charset="0"/>
              </a:rPr>
              <a:t>a plan to verify the income eligibility of eligible entities</a:t>
            </a:r>
            <a:r>
              <a:rPr lang="en-US" dirty="0">
                <a:effectLst/>
                <a:latin typeface="Avenir Next LT Pro" panose="020B0504020202020204" pitchFamily="34" charset="0"/>
                <a:ea typeface="Calibri" panose="020F0502020204030204" pitchFamily="34" charset="0"/>
                <a:cs typeface="Times New Roman" panose="02020603050405020304" pitchFamily="18" charset="0"/>
              </a:rPr>
              <a:t> seeking a rebate for a qualified electrification project;</a:t>
            </a:r>
          </a:p>
          <a:p>
            <a:pPr marL="742950" marR="0" lvl="1" indent="-285750">
              <a:lnSpc>
                <a:spcPct val="107000"/>
              </a:lnSpc>
              <a:spcBef>
                <a:spcPts val="0"/>
              </a:spcBef>
              <a:spcAft>
                <a:spcPts val="0"/>
              </a:spcAft>
              <a:buFont typeface="+mj-lt"/>
              <a:buAutoNum type="arabicParenBoth"/>
            </a:pPr>
            <a:endParaRPr lang="en-US" sz="1000" u="sng" dirty="0">
              <a:effectLst/>
              <a:latin typeface="Avenir Next LT Pro" panose="020B050402020202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rabicParenBoth"/>
            </a:pPr>
            <a:r>
              <a:rPr lang="en-US" u="sng" dirty="0">
                <a:effectLst/>
                <a:latin typeface="Avenir Next LT Pro" panose="020B0504020202020204" pitchFamily="34" charset="0"/>
                <a:ea typeface="Calibri" panose="020F0502020204030204" pitchFamily="34" charset="0"/>
                <a:cs typeface="Times New Roman" panose="02020603050405020304" pitchFamily="18" charset="0"/>
              </a:rPr>
              <a:t>a plan to allow rebates for qualified electrification projects at the point of sale i</a:t>
            </a:r>
            <a:r>
              <a:rPr lang="en-US" dirty="0">
                <a:effectLst/>
                <a:latin typeface="Avenir Next LT Pro" panose="020B0504020202020204" pitchFamily="34" charset="0"/>
                <a:ea typeface="Calibri" panose="020F0502020204030204" pitchFamily="34" charset="0"/>
                <a:cs typeface="Times New Roman" panose="02020603050405020304" pitchFamily="18" charset="0"/>
              </a:rPr>
              <a:t>n a manner that ensures that the income eligibility of an eligible entity seeking a rebate may be verified at the point of sale;</a:t>
            </a:r>
          </a:p>
          <a:p>
            <a:pPr marL="742950" marR="0" lvl="1" indent="-285750">
              <a:lnSpc>
                <a:spcPct val="107000"/>
              </a:lnSpc>
              <a:spcBef>
                <a:spcPts val="0"/>
              </a:spcBef>
              <a:spcAft>
                <a:spcPts val="0"/>
              </a:spcAft>
              <a:buFont typeface="+mj-lt"/>
              <a:buAutoNum type="arabicParenBoth"/>
            </a:pPr>
            <a:endParaRPr lang="en-US" sz="1000" u="sng" dirty="0">
              <a:latin typeface="Avenir Next LT Pro" panose="020B050402020202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rabicParenBoth"/>
            </a:pPr>
            <a:r>
              <a:rPr lang="en-US" u="sng" dirty="0">
                <a:effectLst/>
                <a:latin typeface="Avenir Next LT Pro" panose="020B0504020202020204" pitchFamily="34" charset="0"/>
                <a:ea typeface="Calibri" panose="020F0502020204030204" pitchFamily="34" charset="0"/>
                <a:cs typeface="Times New Roman" panose="02020603050405020304" pitchFamily="18" charset="0"/>
              </a:rPr>
              <a:t>a plan to ensure that an eligible entity does not receive a rebate for the same qualified electrification project through both a high-efficiency electric home rebate program and any other Federal grant or rebate program</a:t>
            </a:r>
            <a:r>
              <a:rPr lang="en-US" dirty="0">
                <a:effectLst/>
                <a:latin typeface="Avenir Next LT Pro" panose="020B0504020202020204" pitchFamily="34" charset="0"/>
                <a:ea typeface="Calibri" panose="020F0502020204030204" pitchFamily="34" charset="0"/>
                <a:cs typeface="Times New Roman" panose="02020603050405020304" pitchFamily="18" charset="0"/>
              </a:rPr>
              <a:t>,* ; and</a:t>
            </a:r>
          </a:p>
          <a:p>
            <a:pPr marL="742950" marR="0" lvl="1" indent="-285750">
              <a:lnSpc>
                <a:spcPct val="107000"/>
              </a:lnSpc>
              <a:spcBef>
                <a:spcPts val="0"/>
              </a:spcBef>
              <a:spcAft>
                <a:spcPts val="0"/>
              </a:spcAft>
              <a:buFont typeface="+mj-lt"/>
              <a:buAutoNum type="arabicParenBoth"/>
            </a:pPr>
            <a:endParaRPr lang="en-US" sz="1000" dirty="0">
              <a:effectLst/>
              <a:latin typeface="Avenir Next LT Pro" panose="020B050402020202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mj-lt"/>
              <a:buAutoNum type="arabicParenBoth"/>
            </a:pPr>
            <a:r>
              <a:rPr lang="en-US" dirty="0">
                <a:effectLst/>
                <a:latin typeface="Avenir Next LT Pro" panose="020B0504020202020204" pitchFamily="34" charset="0"/>
                <a:ea typeface="Calibri" panose="020F0502020204030204" pitchFamily="34" charset="0"/>
                <a:cs typeface="Times New Roman" panose="02020603050405020304" pitchFamily="18" charset="0"/>
              </a:rPr>
              <a:t>any additional information that the Secretary may require.</a:t>
            </a:r>
          </a:p>
        </p:txBody>
      </p:sp>
      <p:sp>
        <p:nvSpPr>
          <p:cNvPr id="12" name="TextBox 11">
            <a:extLst>
              <a:ext uri="{FF2B5EF4-FFF2-40B4-BE49-F238E27FC236}">
                <a16:creationId xmlns:a16="http://schemas.microsoft.com/office/drawing/2014/main" id="{48EF4494-1094-FEFB-87FD-1048596B67FD}"/>
              </a:ext>
            </a:extLst>
          </p:cNvPr>
          <p:cNvSpPr txBox="1"/>
          <p:nvPr/>
        </p:nvSpPr>
        <p:spPr>
          <a:xfrm>
            <a:off x="477616" y="5436155"/>
            <a:ext cx="11051789" cy="923330"/>
          </a:xfrm>
          <a:prstGeom prst="rect">
            <a:avLst/>
          </a:prstGeom>
          <a:noFill/>
        </p:spPr>
        <p:txBody>
          <a:bodyPr wrap="square">
            <a:spAutoFit/>
          </a:bodyPr>
          <a:lstStyle/>
          <a:p>
            <a:r>
              <a:rPr lang="en-US" i="1" dirty="0">
                <a:latin typeface="Avenir Next LT Pro" panose="020B0504020202020204" pitchFamily="34" charset="0"/>
              </a:rPr>
              <a:t>*Section 50122 of the Inflation Reduction Act prohibits using other federal funding sources for a project that receives a Tribal Home Energy Rebate. For full details, see section 50122 starting on page 220: </a:t>
            </a:r>
            <a:r>
              <a:rPr lang="en-US" i="1" dirty="0">
                <a:solidFill>
                  <a:srgbClr val="2460AD"/>
                </a:solidFill>
                <a:latin typeface="Avenir Next LT Pro" panose="020B0504020202020204" pitchFamily="34" charset="0"/>
                <a:hlinkClick r:id="rId3">
                  <a:extLst>
                    <a:ext uri="{A12FA001-AC4F-418D-AE19-62706E023703}">
                      <ahyp:hlinkClr xmlns:ahyp="http://schemas.microsoft.com/office/drawing/2018/hyperlinkcolor" val="tx"/>
                    </a:ext>
                  </a:extLst>
                </a:hlinkClick>
              </a:rPr>
              <a:t>https://www.congress.gov/117/plaws/publ169/PLAW-117publ169.pdf</a:t>
            </a:r>
            <a:endParaRPr lang="en-US" i="1" dirty="0">
              <a:solidFill>
                <a:srgbClr val="2460AD"/>
              </a:solidFill>
              <a:latin typeface="Avenir Next LT Pro" panose="020B0504020202020204" pitchFamily="34" charset="0"/>
            </a:endParaRPr>
          </a:p>
        </p:txBody>
      </p:sp>
    </p:spTree>
    <p:extLst>
      <p:ext uri="{BB962C8B-B14F-4D97-AF65-F5344CB8AC3E}">
        <p14:creationId xmlns:p14="http://schemas.microsoft.com/office/powerpoint/2010/main" val="14184387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905">
            <a:extLst>
              <a:ext uri="{FF2B5EF4-FFF2-40B4-BE49-F238E27FC236}">
                <a16:creationId xmlns:a16="http://schemas.microsoft.com/office/drawing/2014/main" id="{963B850E-C262-B053-F469-4931A5B987EF}"/>
              </a:ext>
            </a:extLst>
          </p:cNvPr>
          <p:cNvSpPr/>
          <p:nvPr/>
        </p:nvSpPr>
        <p:spPr>
          <a:xfrm>
            <a:off x="-10160" y="780880"/>
            <a:ext cx="12202160" cy="66285"/>
          </a:xfrm>
          <a:prstGeom prst="rect">
            <a:avLst/>
          </a:prstGeom>
          <a:solidFill>
            <a:srgbClr val="2460AD"/>
          </a:solidFill>
          <a:ln>
            <a:solidFill>
              <a:srgbClr val="2460AD"/>
            </a:solidFill>
          </a:ln>
        </p:spPr>
        <p:txBody>
          <a:bodyPr wrap="square" lIns="0" tIns="0" rIns="0" bIns="0" rtlCol="0"/>
          <a:lstStyle/>
          <a:p>
            <a:pPr marL="0" marR="0" lvl="0" indent="0" algn="l" defTabSz="806867" rtl="0"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61EBC557-71DA-B637-4A44-59C8408305FB}"/>
              </a:ext>
            </a:extLst>
          </p:cNvPr>
          <p:cNvGrpSpPr/>
          <p:nvPr/>
        </p:nvGrpSpPr>
        <p:grpSpPr>
          <a:xfrm>
            <a:off x="222093" y="1413347"/>
            <a:ext cx="11760751" cy="1882364"/>
            <a:chOff x="222093" y="1615479"/>
            <a:chExt cx="11760751" cy="1882364"/>
          </a:xfrm>
        </p:grpSpPr>
        <p:grpSp>
          <p:nvGrpSpPr>
            <p:cNvPr id="5" name="Group 4">
              <a:extLst>
                <a:ext uri="{FF2B5EF4-FFF2-40B4-BE49-F238E27FC236}">
                  <a16:creationId xmlns:a16="http://schemas.microsoft.com/office/drawing/2014/main" id="{AEC78E7F-3CFE-C263-10F2-EF669F90F5DF}"/>
                </a:ext>
              </a:extLst>
            </p:cNvPr>
            <p:cNvGrpSpPr/>
            <p:nvPr/>
          </p:nvGrpSpPr>
          <p:grpSpPr>
            <a:xfrm>
              <a:off x="222093" y="1615479"/>
              <a:ext cx="9775532" cy="1882364"/>
              <a:chOff x="222093" y="1107478"/>
              <a:chExt cx="11678363" cy="2491731"/>
            </a:xfrm>
          </p:grpSpPr>
          <p:sp>
            <p:nvSpPr>
              <p:cNvPr id="8" name="Pentagon 30">
                <a:extLst>
                  <a:ext uri="{FF2B5EF4-FFF2-40B4-BE49-F238E27FC236}">
                    <a16:creationId xmlns:a16="http://schemas.microsoft.com/office/drawing/2014/main" id="{C9EA8FBB-0FF8-F86D-A491-F3A5ED09B8C6}"/>
                  </a:ext>
                </a:extLst>
              </p:cNvPr>
              <p:cNvSpPr/>
              <p:nvPr/>
            </p:nvSpPr>
            <p:spPr>
              <a:xfrm>
                <a:off x="222093" y="1107478"/>
                <a:ext cx="2286000" cy="2491731"/>
              </a:xfrm>
              <a:prstGeom prst="homePlate">
                <a:avLst>
                  <a:gd name="adj" fmla="val 25160"/>
                </a:avLst>
              </a:prstGeom>
              <a:solidFill>
                <a:srgbClr val="1CA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9E77A724-765F-C7D2-A76A-A1DC871321D4}"/>
                  </a:ext>
                </a:extLst>
              </p:cNvPr>
              <p:cNvSpPr txBox="1"/>
              <p:nvPr/>
            </p:nvSpPr>
            <p:spPr>
              <a:xfrm>
                <a:off x="222093" y="1316984"/>
                <a:ext cx="2024396" cy="19555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b="1" i="0" u="none" strike="noStrike" kern="1200" cap="none" spc="0" normalizeH="0" baseline="0" noProof="0">
                    <a:ln>
                      <a:noFill/>
                    </a:ln>
                    <a:solidFill>
                      <a:prstClr val="white"/>
                    </a:solidFill>
                    <a:effectLst/>
                    <a:uLnTx/>
                    <a:uFillTx/>
                    <a:latin typeface="Avenir Next LT Pro Demi" panose="020B0704020202020204" pitchFamily="34" charset="0"/>
                    <a:ea typeface="+mn-ea"/>
                    <a:cs typeface="+mn-cs"/>
                  </a:rPr>
                  <a:t>Tribal Consultation + Tribal Program Guidance</a:t>
                </a:r>
              </a:p>
            </p:txBody>
          </p:sp>
          <p:sp>
            <p:nvSpPr>
              <p:cNvPr id="10" name="Pentagon 30">
                <a:extLst>
                  <a:ext uri="{FF2B5EF4-FFF2-40B4-BE49-F238E27FC236}">
                    <a16:creationId xmlns:a16="http://schemas.microsoft.com/office/drawing/2014/main" id="{6F04AFA2-6AB0-6832-617C-847913B61926}"/>
                  </a:ext>
                </a:extLst>
              </p:cNvPr>
              <p:cNvSpPr/>
              <p:nvPr/>
            </p:nvSpPr>
            <p:spPr>
              <a:xfrm>
                <a:off x="2094208" y="1118903"/>
                <a:ext cx="2709216" cy="2468880"/>
              </a:xfrm>
              <a:prstGeom prst="chevron">
                <a:avLst>
                  <a:gd name="adj" fmla="val 25454"/>
                </a:avLst>
              </a:prstGeom>
              <a:solidFill>
                <a:srgbClr val="FFCB04"/>
              </a:solidFill>
              <a:ln w="57150">
                <a:solidFill>
                  <a:srgbClr val="1CA6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282F879E-D442-3E3A-902C-C33AAC99FDB7}"/>
                  </a:ext>
                </a:extLst>
              </p:cNvPr>
              <p:cNvSpPr txBox="1"/>
              <p:nvPr/>
            </p:nvSpPr>
            <p:spPr>
              <a:xfrm>
                <a:off x="2800625" y="1431059"/>
                <a:ext cx="1789288" cy="18333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b="1" dirty="0">
                    <a:solidFill>
                      <a:prstClr val="black"/>
                    </a:solidFill>
                    <a:latin typeface="Avenir Next LT Pro" panose="020B0504020202020204" pitchFamily="34" charset="0"/>
                  </a:rPr>
                  <a:t>~Feb</a:t>
                </a:r>
                <a:r>
                  <a:rPr kumimoji="0" lang="en-US" sz="14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 27: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“Dear Tribal Leader” Letter invitation for DOE Tribal Consultation</a:t>
                </a:r>
              </a:p>
            </p:txBody>
          </p:sp>
          <p:sp>
            <p:nvSpPr>
              <p:cNvPr id="12" name="Pentagon 30">
                <a:extLst>
                  <a:ext uri="{FF2B5EF4-FFF2-40B4-BE49-F238E27FC236}">
                    <a16:creationId xmlns:a16="http://schemas.microsoft.com/office/drawing/2014/main" id="{34F4AE8C-6AE4-F711-E4E1-0874E831D089}"/>
                  </a:ext>
                </a:extLst>
              </p:cNvPr>
              <p:cNvSpPr/>
              <p:nvPr/>
            </p:nvSpPr>
            <p:spPr>
              <a:xfrm>
                <a:off x="4447942" y="1118903"/>
                <a:ext cx="2709216" cy="2468880"/>
              </a:xfrm>
              <a:prstGeom prst="chevron">
                <a:avLst>
                  <a:gd name="adj" fmla="val 25454"/>
                </a:avLst>
              </a:prstGeom>
              <a:solidFill>
                <a:schemeClr val="bg1"/>
              </a:solidFill>
              <a:ln w="57150">
                <a:solidFill>
                  <a:srgbClr val="1CA6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7D9FB349-1211-A82E-375C-4A5B36858181}"/>
                  </a:ext>
                </a:extLst>
              </p:cNvPr>
              <p:cNvSpPr txBox="1"/>
              <p:nvPr/>
            </p:nvSpPr>
            <p:spPr>
              <a:xfrm>
                <a:off x="5154359" y="1646563"/>
                <a:ext cx="1789288" cy="12629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March 29: </a:t>
                </a:r>
                <a:r>
                  <a:rPr kumimoji="0" lang="en-US" sz="140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Virtual</a:t>
                </a:r>
                <a:r>
                  <a:rPr kumimoji="0" lang="en-US" sz="14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 </a:t>
                </a:r>
                <a:r>
                  <a:rPr kumimoji="0" lang="en-US" sz="14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Tribal Consultation Session</a:t>
                </a:r>
              </a:p>
            </p:txBody>
          </p:sp>
          <p:sp>
            <p:nvSpPr>
              <p:cNvPr id="14" name="Pentagon 30">
                <a:extLst>
                  <a:ext uri="{FF2B5EF4-FFF2-40B4-BE49-F238E27FC236}">
                    <a16:creationId xmlns:a16="http://schemas.microsoft.com/office/drawing/2014/main" id="{F792377D-F5A5-5397-00B5-2AB5A4678AFE}"/>
                  </a:ext>
                </a:extLst>
              </p:cNvPr>
              <p:cNvSpPr/>
              <p:nvPr/>
            </p:nvSpPr>
            <p:spPr>
              <a:xfrm>
                <a:off x="6819591" y="1118903"/>
                <a:ext cx="2709216" cy="2468880"/>
              </a:xfrm>
              <a:prstGeom prst="chevron">
                <a:avLst>
                  <a:gd name="adj" fmla="val 25454"/>
                </a:avLst>
              </a:prstGeom>
              <a:solidFill>
                <a:schemeClr val="bg1"/>
              </a:solidFill>
              <a:ln w="57150">
                <a:solidFill>
                  <a:srgbClr val="1CA6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4BDFED17-82D7-EE71-177B-E760A9F64B93}"/>
                  </a:ext>
                </a:extLst>
              </p:cNvPr>
              <p:cNvSpPr txBox="1"/>
              <p:nvPr/>
            </p:nvSpPr>
            <p:spPr>
              <a:xfrm>
                <a:off x="7456961" y="1605283"/>
                <a:ext cx="1789288" cy="15481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April 28:</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Tribal Consultation Written Responses Due</a:t>
                </a:r>
              </a:p>
            </p:txBody>
          </p:sp>
          <p:sp>
            <p:nvSpPr>
              <p:cNvPr id="16" name="Pentagon 30">
                <a:extLst>
                  <a:ext uri="{FF2B5EF4-FFF2-40B4-BE49-F238E27FC236}">
                    <a16:creationId xmlns:a16="http://schemas.microsoft.com/office/drawing/2014/main" id="{ACFE281D-D598-08FD-6AC5-EE8ECE119C78}"/>
                  </a:ext>
                </a:extLst>
              </p:cNvPr>
              <p:cNvSpPr/>
              <p:nvPr/>
            </p:nvSpPr>
            <p:spPr>
              <a:xfrm>
                <a:off x="9191240" y="1107478"/>
                <a:ext cx="2709216" cy="2468880"/>
              </a:xfrm>
              <a:prstGeom prst="chevron">
                <a:avLst>
                  <a:gd name="adj" fmla="val 25454"/>
                </a:avLst>
              </a:prstGeom>
              <a:solidFill>
                <a:schemeClr val="bg1"/>
              </a:solidFill>
              <a:ln w="57150">
                <a:solidFill>
                  <a:srgbClr val="1CA6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3BE5C420-C74E-F7A5-4DD5-D3F516317E9E}"/>
                  </a:ext>
                </a:extLst>
              </p:cNvPr>
              <p:cNvSpPr txBox="1"/>
              <p:nvPr/>
            </p:nvSpPr>
            <p:spPr>
              <a:xfrm>
                <a:off x="9844767" y="1320096"/>
                <a:ext cx="1789288" cy="21185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~Late Spring: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DOE issues </a:t>
                </a:r>
                <a:r>
                  <a:rPr lang="en-US" sz="1400" dirty="0">
                    <a:solidFill>
                      <a:prstClr val="black"/>
                    </a:solidFill>
                    <a:latin typeface="Avenir Next LT Pro" panose="020B0504020202020204" pitchFamily="34" charset="0"/>
                  </a:rPr>
                  <a:t>allocations, </a:t>
                </a:r>
                <a:r>
                  <a:rPr kumimoji="0" lang="en-US" sz="14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guidance for Tribes to apply for program admin funds</a:t>
                </a:r>
              </a:p>
            </p:txBody>
          </p:sp>
        </p:grpSp>
        <p:sp>
          <p:nvSpPr>
            <p:cNvPr id="6" name="Pentagon 30">
              <a:extLst>
                <a:ext uri="{FF2B5EF4-FFF2-40B4-BE49-F238E27FC236}">
                  <a16:creationId xmlns:a16="http://schemas.microsoft.com/office/drawing/2014/main" id="{FDD97924-6E7E-5C41-A5C7-BF3442906562}"/>
                </a:ext>
              </a:extLst>
            </p:cNvPr>
            <p:cNvSpPr/>
            <p:nvPr/>
          </p:nvSpPr>
          <p:spPr>
            <a:xfrm>
              <a:off x="9715058" y="1626126"/>
              <a:ext cx="2267786" cy="1865103"/>
            </a:xfrm>
            <a:prstGeom prst="chevron">
              <a:avLst>
                <a:gd name="adj" fmla="val 25454"/>
              </a:avLst>
            </a:prstGeom>
            <a:solidFill>
              <a:schemeClr val="bg1"/>
            </a:solidFill>
            <a:ln w="57150">
              <a:solidFill>
                <a:srgbClr val="1CA6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9204F9B-4E2B-BF0B-74FF-F68A5B884F05}"/>
                </a:ext>
              </a:extLst>
            </p:cNvPr>
            <p:cNvSpPr txBox="1"/>
            <p:nvPr/>
          </p:nvSpPr>
          <p:spPr>
            <a:xfrm>
              <a:off x="10191963" y="1899880"/>
              <a:ext cx="1605733" cy="116955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Summer 2023:</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DOE guidance issued for Tribes to apply for rebate funds</a:t>
              </a:r>
            </a:p>
          </p:txBody>
        </p:sp>
      </p:grpSp>
      <p:grpSp>
        <p:nvGrpSpPr>
          <p:cNvPr id="23" name="Group 22">
            <a:extLst>
              <a:ext uri="{FF2B5EF4-FFF2-40B4-BE49-F238E27FC236}">
                <a16:creationId xmlns:a16="http://schemas.microsoft.com/office/drawing/2014/main" id="{C862517C-9CF9-9FFF-F485-35700E3072D3}"/>
              </a:ext>
            </a:extLst>
          </p:cNvPr>
          <p:cNvGrpSpPr/>
          <p:nvPr/>
        </p:nvGrpSpPr>
        <p:grpSpPr>
          <a:xfrm>
            <a:off x="222093" y="3725171"/>
            <a:ext cx="11760751" cy="1882364"/>
            <a:chOff x="222093" y="1615479"/>
            <a:chExt cx="11760751" cy="1882364"/>
          </a:xfrm>
        </p:grpSpPr>
        <p:grpSp>
          <p:nvGrpSpPr>
            <p:cNvPr id="24" name="Group 23">
              <a:extLst>
                <a:ext uri="{FF2B5EF4-FFF2-40B4-BE49-F238E27FC236}">
                  <a16:creationId xmlns:a16="http://schemas.microsoft.com/office/drawing/2014/main" id="{53421234-8478-A1CA-60AB-C2A69097E94A}"/>
                </a:ext>
              </a:extLst>
            </p:cNvPr>
            <p:cNvGrpSpPr/>
            <p:nvPr/>
          </p:nvGrpSpPr>
          <p:grpSpPr>
            <a:xfrm>
              <a:off x="222093" y="1615479"/>
              <a:ext cx="9775531" cy="1882364"/>
              <a:chOff x="222093" y="1107478"/>
              <a:chExt cx="11678363" cy="2491731"/>
            </a:xfrm>
          </p:grpSpPr>
          <p:sp>
            <p:nvSpPr>
              <p:cNvPr id="27" name="Pentagon 30">
                <a:extLst>
                  <a:ext uri="{FF2B5EF4-FFF2-40B4-BE49-F238E27FC236}">
                    <a16:creationId xmlns:a16="http://schemas.microsoft.com/office/drawing/2014/main" id="{2B31362E-0ED1-AB89-36AB-DC0F5DBE7294}"/>
                  </a:ext>
                </a:extLst>
              </p:cNvPr>
              <p:cNvSpPr/>
              <p:nvPr/>
            </p:nvSpPr>
            <p:spPr>
              <a:xfrm>
                <a:off x="222093" y="1107478"/>
                <a:ext cx="2286000" cy="2491731"/>
              </a:xfrm>
              <a:prstGeom prst="homePlate">
                <a:avLst>
                  <a:gd name="adj" fmla="val 26205"/>
                </a:avLst>
              </a:prstGeom>
              <a:solidFill>
                <a:srgbClr val="2460AD"/>
              </a:solidFill>
              <a:ln>
                <a:solidFill>
                  <a:srgbClr val="2460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87B48095-8F4B-E285-D616-472EA33490BD}"/>
                  </a:ext>
                </a:extLst>
              </p:cNvPr>
              <p:cNvSpPr txBox="1"/>
              <p:nvPr/>
            </p:nvSpPr>
            <p:spPr>
              <a:xfrm>
                <a:off x="222093" y="1635512"/>
                <a:ext cx="2024396" cy="855564"/>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b="1" i="0" u="none" strike="noStrike" kern="1200" cap="none" spc="0" normalizeH="0" baseline="0" noProof="0">
                    <a:ln>
                      <a:noFill/>
                    </a:ln>
                    <a:solidFill>
                      <a:prstClr val="white"/>
                    </a:solidFill>
                    <a:effectLst/>
                    <a:uLnTx/>
                    <a:uFillTx/>
                    <a:latin typeface="Avenir Next LT Pro Demi" panose="020B0704020202020204" pitchFamily="34" charset="0"/>
                    <a:ea typeface="+mn-ea"/>
                    <a:cs typeface="+mn-cs"/>
                  </a:rPr>
                  <a:t>State Program Guidance</a:t>
                </a:r>
              </a:p>
            </p:txBody>
          </p:sp>
          <p:sp>
            <p:nvSpPr>
              <p:cNvPr id="29" name="Pentagon 30">
                <a:extLst>
                  <a:ext uri="{FF2B5EF4-FFF2-40B4-BE49-F238E27FC236}">
                    <a16:creationId xmlns:a16="http://schemas.microsoft.com/office/drawing/2014/main" id="{F1F9D4B8-BE8A-E54A-9730-FB9E95BA3E6F}"/>
                  </a:ext>
                </a:extLst>
              </p:cNvPr>
              <p:cNvSpPr/>
              <p:nvPr/>
            </p:nvSpPr>
            <p:spPr>
              <a:xfrm>
                <a:off x="2094208" y="1118903"/>
                <a:ext cx="2709216" cy="2468880"/>
              </a:xfrm>
              <a:prstGeom prst="chevron">
                <a:avLst>
                  <a:gd name="adj" fmla="val 25454"/>
                </a:avLst>
              </a:prstGeom>
              <a:solidFill>
                <a:srgbClr val="FFCB04"/>
              </a:solidFill>
              <a:ln w="57150">
                <a:solidFill>
                  <a:srgbClr val="2460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DE7BBB9F-C666-841E-4A9D-F34E9680314E}"/>
                  </a:ext>
                </a:extLst>
              </p:cNvPr>
              <p:cNvSpPr txBox="1"/>
              <p:nvPr/>
            </p:nvSpPr>
            <p:spPr>
              <a:xfrm>
                <a:off x="2800625" y="1431058"/>
                <a:ext cx="1789288" cy="1833352"/>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~Jan 18: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Request for Information issued for overall programs</a:t>
                </a:r>
              </a:p>
            </p:txBody>
          </p:sp>
          <p:sp>
            <p:nvSpPr>
              <p:cNvPr id="31" name="Pentagon 30">
                <a:extLst>
                  <a:ext uri="{FF2B5EF4-FFF2-40B4-BE49-F238E27FC236}">
                    <a16:creationId xmlns:a16="http://schemas.microsoft.com/office/drawing/2014/main" id="{99CE27DA-2AD4-1E6B-2DF1-8A36FBFDE8DE}"/>
                  </a:ext>
                </a:extLst>
              </p:cNvPr>
              <p:cNvSpPr/>
              <p:nvPr/>
            </p:nvSpPr>
            <p:spPr>
              <a:xfrm>
                <a:off x="4447942" y="1118903"/>
                <a:ext cx="2709216" cy="2468880"/>
              </a:xfrm>
              <a:prstGeom prst="chevron">
                <a:avLst>
                  <a:gd name="adj" fmla="val 25454"/>
                </a:avLst>
              </a:prstGeom>
              <a:solidFill>
                <a:schemeClr val="bg1"/>
              </a:solidFill>
              <a:ln w="57150">
                <a:solidFill>
                  <a:srgbClr val="2460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D768349E-BA08-9CE0-6E14-EB6B36D1F50E}"/>
                  </a:ext>
                </a:extLst>
              </p:cNvPr>
              <p:cNvSpPr txBox="1"/>
              <p:nvPr/>
            </p:nvSpPr>
            <p:spPr>
              <a:xfrm>
                <a:off x="5154359" y="1646563"/>
                <a:ext cx="1789288" cy="1262975"/>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March 3: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RFI Written Responses due to DOE</a:t>
                </a:r>
              </a:p>
            </p:txBody>
          </p:sp>
          <p:sp>
            <p:nvSpPr>
              <p:cNvPr id="33" name="Pentagon 30">
                <a:extLst>
                  <a:ext uri="{FF2B5EF4-FFF2-40B4-BE49-F238E27FC236}">
                    <a16:creationId xmlns:a16="http://schemas.microsoft.com/office/drawing/2014/main" id="{EC85DCA1-A34C-A724-6336-997161D08297}"/>
                  </a:ext>
                </a:extLst>
              </p:cNvPr>
              <p:cNvSpPr/>
              <p:nvPr/>
            </p:nvSpPr>
            <p:spPr>
              <a:xfrm>
                <a:off x="6819591" y="1118903"/>
                <a:ext cx="2709216" cy="2468880"/>
              </a:xfrm>
              <a:prstGeom prst="chevron">
                <a:avLst>
                  <a:gd name="adj" fmla="val 25454"/>
                </a:avLst>
              </a:prstGeom>
              <a:solidFill>
                <a:schemeClr val="bg1"/>
              </a:solidFill>
              <a:ln w="57150">
                <a:solidFill>
                  <a:srgbClr val="2460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B11AD1C5-0BB3-F2A6-3396-13615216B9F0}"/>
                  </a:ext>
                </a:extLst>
              </p:cNvPr>
              <p:cNvSpPr txBox="1"/>
              <p:nvPr/>
            </p:nvSpPr>
            <p:spPr>
              <a:xfrm>
                <a:off x="7508293" y="1432951"/>
                <a:ext cx="1789288" cy="1833352"/>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March – May: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DOE creates State program guidance based on RFI responses</a:t>
                </a:r>
              </a:p>
            </p:txBody>
          </p:sp>
          <p:sp>
            <p:nvSpPr>
              <p:cNvPr id="35" name="Pentagon 30">
                <a:extLst>
                  <a:ext uri="{FF2B5EF4-FFF2-40B4-BE49-F238E27FC236}">
                    <a16:creationId xmlns:a16="http://schemas.microsoft.com/office/drawing/2014/main" id="{4E2E379E-E446-5BDC-0020-8033AED59FB5}"/>
                  </a:ext>
                </a:extLst>
              </p:cNvPr>
              <p:cNvSpPr/>
              <p:nvPr/>
            </p:nvSpPr>
            <p:spPr>
              <a:xfrm>
                <a:off x="9191240" y="1107478"/>
                <a:ext cx="2709216" cy="2468880"/>
              </a:xfrm>
              <a:prstGeom prst="chevron">
                <a:avLst>
                  <a:gd name="adj" fmla="val 25454"/>
                </a:avLst>
              </a:prstGeom>
              <a:solidFill>
                <a:schemeClr val="bg1"/>
              </a:solidFill>
              <a:ln w="57150">
                <a:solidFill>
                  <a:srgbClr val="2460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43FC3A1C-93C7-5AF4-2BBF-0D7269C40B8B}"/>
                  </a:ext>
                </a:extLst>
              </p:cNvPr>
              <p:cNvSpPr txBox="1"/>
              <p:nvPr/>
            </p:nvSpPr>
            <p:spPr>
              <a:xfrm>
                <a:off x="9844767" y="1320096"/>
                <a:ext cx="1789288" cy="1833352"/>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Spring 2023:</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DOE guidance issued for States to apply for program admin funds</a:t>
                </a:r>
              </a:p>
            </p:txBody>
          </p:sp>
        </p:grpSp>
        <p:sp>
          <p:nvSpPr>
            <p:cNvPr id="25" name="Pentagon 30">
              <a:extLst>
                <a:ext uri="{FF2B5EF4-FFF2-40B4-BE49-F238E27FC236}">
                  <a16:creationId xmlns:a16="http://schemas.microsoft.com/office/drawing/2014/main" id="{E5CA7ECE-00EB-D216-AA5D-A319CD7226C6}"/>
                </a:ext>
              </a:extLst>
            </p:cNvPr>
            <p:cNvSpPr/>
            <p:nvPr/>
          </p:nvSpPr>
          <p:spPr>
            <a:xfrm>
              <a:off x="9715058" y="1624111"/>
              <a:ext cx="2267786" cy="1856470"/>
            </a:xfrm>
            <a:prstGeom prst="chevron">
              <a:avLst>
                <a:gd name="adj" fmla="val 25454"/>
              </a:avLst>
            </a:prstGeom>
            <a:solidFill>
              <a:schemeClr val="bg1"/>
            </a:solidFill>
            <a:ln w="57150">
              <a:solidFill>
                <a:srgbClr val="2460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1AF00C1F-505A-BB7A-463D-E9694B00B572}"/>
                </a:ext>
              </a:extLst>
            </p:cNvPr>
            <p:cNvSpPr txBox="1"/>
            <p:nvPr/>
          </p:nvSpPr>
          <p:spPr>
            <a:xfrm>
              <a:off x="10248578" y="1889606"/>
              <a:ext cx="1497748" cy="1169551"/>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Summer 2023:</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DOE guidance issued for States to apply for rebate funds</a:t>
              </a:r>
            </a:p>
          </p:txBody>
        </p:sp>
      </p:grpSp>
      <p:sp>
        <p:nvSpPr>
          <p:cNvPr id="37" name="Title 1">
            <a:extLst>
              <a:ext uri="{FF2B5EF4-FFF2-40B4-BE49-F238E27FC236}">
                <a16:creationId xmlns:a16="http://schemas.microsoft.com/office/drawing/2014/main" id="{6ED5FDB8-6A85-CD3C-346E-6127CC581833}"/>
              </a:ext>
            </a:extLst>
          </p:cNvPr>
          <p:cNvSpPr txBox="1">
            <a:spLocks/>
          </p:cNvSpPr>
          <p:nvPr/>
        </p:nvSpPr>
        <p:spPr>
          <a:xfrm>
            <a:off x="159973" y="33867"/>
            <a:ext cx="11896559" cy="8128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000" dirty="0">
                <a:solidFill>
                  <a:srgbClr val="215FAB"/>
                </a:solidFill>
                <a:latin typeface="Avenir Next LT Pro Demi" panose="020B0704020202020204" pitchFamily="34" charset="0"/>
              </a:rPr>
              <a:t>Timeline for </a:t>
            </a:r>
            <a:r>
              <a:rPr kumimoji="0" lang="en-US" sz="3000" b="0" i="0" u="none" strike="noStrike" kern="1200" cap="none" spc="0" normalizeH="0" baseline="0" noProof="0" dirty="0">
                <a:ln>
                  <a:noFill/>
                </a:ln>
                <a:solidFill>
                  <a:srgbClr val="215FAB"/>
                </a:solidFill>
                <a:effectLst/>
                <a:uLnTx/>
                <a:uFillTx/>
                <a:latin typeface="Avenir Next LT Pro Demi" panose="020B0704020202020204" pitchFamily="34" charset="0"/>
                <a:ea typeface="+mj-ea"/>
                <a:cs typeface="+mj-cs"/>
              </a:rPr>
              <a:t>Tribal Consultation </a:t>
            </a:r>
            <a:r>
              <a:rPr lang="en-US" sz="3000" dirty="0">
                <a:solidFill>
                  <a:srgbClr val="215FAB"/>
                </a:solidFill>
                <a:latin typeface="Avenir Next LT Pro Demi" panose="020B0704020202020204" pitchFamily="34" charset="0"/>
              </a:rPr>
              <a:t>on Tribal </a:t>
            </a:r>
            <a:r>
              <a:rPr kumimoji="0" lang="en-US" sz="3000" b="0" i="0" u="none" strike="noStrike" kern="1200" cap="none" spc="0" normalizeH="0" baseline="0" noProof="0" dirty="0">
                <a:ln>
                  <a:noFill/>
                </a:ln>
                <a:solidFill>
                  <a:srgbClr val="215FAB"/>
                </a:solidFill>
                <a:effectLst/>
                <a:uLnTx/>
                <a:uFillTx/>
                <a:latin typeface="Avenir Next LT Pro Demi" panose="020B0704020202020204" pitchFamily="34" charset="0"/>
                <a:ea typeface="+mj-ea"/>
                <a:cs typeface="+mj-cs"/>
              </a:rPr>
              <a:t>Home Energy </a:t>
            </a:r>
            <a:r>
              <a:rPr lang="en-US" sz="3000" dirty="0">
                <a:solidFill>
                  <a:srgbClr val="215FAB"/>
                </a:solidFill>
                <a:latin typeface="Avenir Next LT Pro Demi" panose="020B0704020202020204" pitchFamily="34" charset="0"/>
              </a:rPr>
              <a:t>Rebates</a:t>
            </a:r>
            <a:endParaRPr kumimoji="0" lang="en-US" sz="3000" b="0" i="0" u="none" strike="noStrike" kern="1200" cap="none" spc="0" normalizeH="0" baseline="0" noProof="0" dirty="0">
              <a:ln>
                <a:noFill/>
              </a:ln>
              <a:solidFill>
                <a:srgbClr val="215FAB"/>
              </a:solidFill>
              <a:effectLst/>
              <a:uLnTx/>
              <a:uFillTx/>
              <a:latin typeface="Avenir Next LT Pro Demi" panose="020B0704020202020204" pitchFamily="34" charset="0"/>
              <a:ea typeface="+mj-ea"/>
              <a:cs typeface="+mj-cs"/>
            </a:endParaRPr>
          </a:p>
        </p:txBody>
      </p:sp>
    </p:spTree>
    <p:extLst>
      <p:ext uri="{BB962C8B-B14F-4D97-AF65-F5344CB8AC3E}">
        <p14:creationId xmlns:p14="http://schemas.microsoft.com/office/powerpoint/2010/main" val="9282224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F50D9-2CE9-1647-D5CC-3021DCEE9853}"/>
              </a:ext>
            </a:extLst>
          </p:cNvPr>
          <p:cNvSpPr txBox="1">
            <a:spLocks/>
          </p:cNvSpPr>
          <p:nvPr/>
        </p:nvSpPr>
        <p:spPr>
          <a:xfrm>
            <a:off x="138746" y="33867"/>
            <a:ext cx="12053254" cy="8128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sz="2800" dirty="0">
                <a:solidFill>
                  <a:srgbClr val="215FAB"/>
                </a:solidFill>
                <a:latin typeface="Avenir Next LT Pro Demi" panose="020B0704020202020204" pitchFamily="34" charset="0"/>
              </a:rPr>
              <a:t>Key Questions for Tribal Consultation on Tribal Home Energy Rebates</a:t>
            </a:r>
            <a:endParaRPr kumimoji="0" lang="en-US" sz="2800" b="0" i="0" u="none" strike="noStrike" kern="1200" cap="none" spc="0" normalizeH="0" baseline="0" noProof="0" dirty="0">
              <a:ln>
                <a:noFill/>
              </a:ln>
              <a:solidFill>
                <a:srgbClr val="215FAB"/>
              </a:solidFill>
              <a:effectLst/>
              <a:uLnTx/>
              <a:uFillTx/>
              <a:latin typeface="Avenir Next LT Pro Demi" panose="020B0704020202020204" pitchFamily="34" charset="0"/>
              <a:ea typeface="+mj-ea"/>
              <a:cs typeface="+mj-cs"/>
            </a:endParaRPr>
          </a:p>
        </p:txBody>
      </p:sp>
      <p:sp>
        <p:nvSpPr>
          <p:cNvPr id="14" name="object 905">
            <a:extLst>
              <a:ext uri="{FF2B5EF4-FFF2-40B4-BE49-F238E27FC236}">
                <a16:creationId xmlns:a16="http://schemas.microsoft.com/office/drawing/2014/main" id="{2A58DC13-FF58-BF51-71D2-B604224C7E3F}"/>
              </a:ext>
            </a:extLst>
          </p:cNvPr>
          <p:cNvSpPr/>
          <p:nvPr/>
        </p:nvSpPr>
        <p:spPr>
          <a:xfrm>
            <a:off x="-10160" y="780880"/>
            <a:ext cx="12202160" cy="66285"/>
          </a:xfrm>
          <a:prstGeom prst="rect">
            <a:avLst/>
          </a:prstGeom>
          <a:solidFill>
            <a:srgbClr val="2460AD"/>
          </a:solidFill>
          <a:ln>
            <a:solidFill>
              <a:srgbClr val="2460AD"/>
            </a:solidFill>
          </a:ln>
        </p:spPr>
        <p:txBody>
          <a:bodyPr wrap="square" lIns="0" tIns="0" rIns="0" bIns="0" rtlCol="0"/>
          <a:lstStyle/>
          <a:p>
            <a:pPr marL="0" marR="0" lvl="0" indent="0" algn="l" defTabSz="806867" rtl="0"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45031FD6-81AB-2157-73AE-26DA8D652E55}"/>
              </a:ext>
            </a:extLst>
          </p:cNvPr>
          <p:cNvSpPr txBox="1"/>
          <p:nvPr/>
        </p:nvSpPr>
        <p:spPr>
          <a:xfrm>
            <a:off x="138746" y="1526430"/>
            <a:ext cx="240094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a:ln>
                  <a:noFill/>
                </a:ln>
                <a:solidFill>
                  <a:schemeClr val="bg1"/>
                </a:solidFill>
                <a:effectLst/>
                <a:uLnTx/>
                <a:uFillTx/>
                <a:latin typeface="Avenir Next LT Pro Demi" panose="020B0704020202020204" pitchFamily="34" charset="0"/>
                <a:ea typeface="+mn-ea"/>
                <a:cs typeface="Arial" pitchFamily="34" charset="0"/>
              </a:rPr>
              <a:t>Home Energy Rebates</a:t>
            </a:r>
            <a:endParaRPr kumimoji="0" lang="en-IN" sz="1600" b="0" i="0" u="none" strike="noStrike" kern="1200" cap="none" spc="0" normalizeH="0" baseline="0" noProof="0">
              <a:ln>
                <a:noFill/>
              </a:ln>
              <a:solidFill>
                <a:schemeClr val="bg1"/>
              </a:solidFill>
              <a:effectLst/>
              <a:uLnTx/>
              <a:uFillTx/>
              <a:latin typeface="Avenir Next LT Pro Demi" panose="020B0704020202020204" pitchFamily="34" charset="0"/>
              <a:cs typeface="Arial" pitchFamily="34" charset="0"/>
            </a:endParaRPr>
          </a:p>
        </p:txBody>
      </p:sp>
      <p:grpSp>
        <p:nvGrpSpPr>
          <p:cNvPr id="7" name="Group 6">
            <a:extLst>
              <a:ext uri="{FF2B5EF4-FFF2-40B4-BE49-F238E27FC236}">
                <a16:creationId xmlns:a16="http://schemas.microsoft.com/office/drawing/2014/main" id="{F418FCAC-6095-E29A-AF21-C2A94F1C69BA}"/>
              </a:ext>
            </a:extLst>
          </p:cNvPr>
          <p:cNvGrpSpPr/>
          <p:nvPr/>
        </p:nvGrpSpPr>
        <p:grpSpPr>
          <a:xfrm>
            <a:off x="1123247" y="1115565"/>
            <a:ext cx="405536" cy="307972"/>
            <a:chOff x="12790488" y="407988"/>
            <a:chExt cx="5207000" cy="4349750"/>
          </a:xfrm>
          <a:solidFill>
            <a:schemeClr val="bg1"/>
          </a:solidFill>
        </p:grpSpPr>
        <p:sp>
          <p:nvSpPr>
            <p:cNvPr id="8" name="Freeform 11">
              <a:extLst>
                <a:ext uri="{FF2B5EF4-FFF2-40B4-BE49-F238E27FC236}">
                  <a16:creationId xmlns:a16="http://schemas.microsoft.com/office/drawing/2014/main" id="{D9A50FAD-9B0E-03E0-FC07-C303E0E68ECA}"/>
                </a:ext>
              </a:extLst>
            </p:cNvPr>
            <p:cNvSpPr>
              <a:spLocks/>
            </p:cNvSpPr>
            <p:nvPr/>
          </p:nvSpPr>
          <p:spPr bwMode="auto">
            <a:xfrm>
              <a:off x="13601697" y="1535114"/>
              <a:ext cx="3582987" cy="3222624"/>
            </a:xfrm>
            <a:custGeom>
              <a:avLst/>
              <a:gdLst>
                <a:gd name="T0" fmla="*/ 2256 w 4512"/>
                <a:gd name="T1" fmla="*/ 0 h 4060"/>
                <a:gd name="T2" fmla="*/ 4512 w 4512"/>
                <a:gd name="T3" fmla="*/ 1736 h 4060"/>
                <a:gd name="T4" fmla="*/ 4512 w 4512"/>
                <a:gd name="T5" fmla="*/ 4060 h 4060"/>
                <a:gd name="T6" fmla="*/ 2777 w 4512"/>
                <a:gd name="T7" fmla="*/ 4060 h 4060"/>
                <a:gd name="T8" fmla="*/ 2777 w 4512"/>
                <a:gd name="T9" fmla="*/ 2356 h 4060"/>
                <a:gd name="T10" fmla="*/ 1814 w 4512"/>
                <a:gd name="T11" fmla="*/ 2356 h 4060"/>
                <a:gd name="T12" fmla="*/ 1814 w 4512"/>
                <a:gd name="T13" fmla="*/ 4060 h 4060"/>
                <a:gd name="T14" fmla="*/ 0 w 4512"/>
                <a:gd name="T15" fmla="*/ 4060 h 4060"/>
                <a:gd name="T16" fmla="*/ 0 w 4512"/>
                <a:gd name="T17" fmla="*/ 1736 h 4060"/>
                <a:gd name="T18" fmla="*/ 2256 w 4512"/>
                <a:gd name="T19" fmla="*/ 0 h 4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12" h="4060">
                  <a:moveTo>
                    <a:pt x="2256" y="0"/>
                  </a:moveTo>
                  <a:lnTo>
                    <a:pt x="4512" y="1736"/>
                  </a:lnTo>
                  <a:lnTo>
                    <a:pt x="4512" y="4060"/>
                  </a:lnTo>
                  <a:lnTo>
                    <a:pt x="2777" y="4060"/>
                  </a:lnTo>
                  <a:lnTo>
                    <a:pt x="2777" y="2356"/>
                  </a:lnTo>
                  <a:lnTo>
                    <a:pt x="1814" y="2356"/>
                  </a:lnTo>
                  <a:lnTo>
                    <a:pt x="1814" y="4060"/>
                  </a:lnTo>
                  <a:lnTo>
                    <a:pt x="0" y="4060"/>
                  </a:lnTo>
                  <a:lnTo>
                    <a:pt x="0" y="1736"/>
                  </a:lnTo>
                  <a:lnTo>
                    <a:pt x="22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12">
              <a:extLst>
                <a:ext uri="{FF2B5EF4-FFF2-40B4-BE49-F238E27FC236}">
                  <a16:creationId xmlns:a16="http://schemas.microsoft.com/office/drawing/2014/main" id="{10E825C6-96BD-18C3-CEA3-2A4FEDC55599}"/>
                </a:ext>
              </a:extLst>
            </p:cNvPr>
            <p:cNvSpPr>
              <a:spLocks/>
            </p:cNvSpPr>
            <p:nvPr/>
          </p:nvSpPr>
          <p:spPr bwMode="auto">
            <a:xfrm>
              <a:off x="12790488" y="407988"/>
              <a:ext cx="5207000" cy="2466975"/>
            </a:xfrm>
            <a:custGeom>
              <a:avLst/>
              <a:gdLst>
                <a:gd name="T0" fmla="*/ 3279 w 6560"/>
                <a:gd name="T1" fmla="*/ 0 h 3108"/>
                <a:gd name="T2" fmla="*/ 4680 w 6560"/>
                <a:gd name="T3" fmla="*/ 1076 h 3108"/>
                <a:gd name="T4" fmla="*/ 4680 w 6560"/>
                <a:gd name="T5" fmla="*/ 618 h 3108"/>
                <a:gd name="T6" fmla="*/ 5631 w 6560"/>
                <a:gd name="T7" fmla="*/ 618 h 3108"/>
                <a:gd name="T8" fmla="*/ 5631 w 6560"/>
                <a:gd name="T9" fmla="*/ 1805 h 3108"/>
                <a:gd name="T10" fmla="*/ 6560 w 6560"/>
                <a:gd name="T11" fmla="*/ 2521 h 3108"/>
                <a:gd name="T12" fmla="*/ 6106 w 6560"/>
                <a:gd name="T13" fmla="*/ 3108 h 3108"/>
                <a:gd name="T14" fmla="*/ 3279 w 6560"/>
                <a:gd name="T15" fmla="*/ 934 h 3108"/>
                <a:gd name="T16" fmla="*/ 454 w 6560"/>
                <a:gd name="T17" fmla="*/ 3108 h 3108"/>
                <a:gd name="T18" fmla="*/ 0 w 6560"/>
                <a:gd name="T19" fmla="*/ 2521 h 3108"/>
                <a:gd name="T20" fmla="*/ 3279 w 6560"/>
                <a:gd name="T21" fmla="*/ 0 h 3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60" h="3108">
                  <a:moveTo>
                    <a:pt x="3279" y="0"/>
                  </a:moveTo>
                  <a:lnTo>
                    <a:pt x="4680" y="1076"/>
                  </a:lnTo>
                  <a:lnTo>
                    <a:pt x="4680" y="618"/>
                  </a:lnTo>
                  <a:lnTo>
                    <a:pt x="5631" y="618"/>
                  </a:lnTo>
                  <a:lnTo>
                    <a:pt x="5631" y="1805"/>
                  </a:lnTo>
                  <a:lnTo>
                    <a:pt x="6560" y="2521"/>
                  </a:lnTo>
                  <a:lnTo>
                    <a:pt x="6106" y="3108"/>
                  </a:lnTo>
                  <a:lnTo>
                    <a:pt x="3279" y="934"/>
                  </a:lnTo>
                  <a:lnTo>
                    <a:pt x="454" y="3108"/>
                  </a:lnTo>
                  <a:lnTo>
                    <a:pt x="0" y="2521"/>
                  </a:lnTo>
                  <a:lnTo>
                    <a:pt x="327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Content Placeholder 2">
            <a:extLst>
              <a:ext uri="{FF2B5EF4-FFF2-40B4-BE49-F238E27FC236}">
                <a16:creationId xmlns:a16="http://schemas.microsoft.com/office/drawing/2014/main" id="{861580B4-76D3-5AC0-814E-E8774B674E21}"/>
              </a:ext>
            </a:extLst>
          </p:cNvPr>
          <p:cNvSpPr txBox="1">
            <a:spLocks/>
          </p:cNvSpPr>
          <p:nvPr/>
        </p:nvSpPr>
        <p:spPr>
          <a:xfrm>
            <a:off x="477616" y="988782"/>
            <a:ext cx="10822444" cy="5370703"/>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nSpc>
                <a:spcPct val="107000"/>
              </a:lnSpc>
              <a:spcBef>
                <a:spcPts val="0"/>
              </a:spcBef>
              <a:spcAft>
                <a:spcPts val="0"/>
              </a:spcAft>
            </a:pPr>
            <a:endParaRPr lang="en-US">
              <a:effectLst/>
              <a:latin typeface="Avenir Next LT Pro" panose="020B050402020202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2A22D395-0358-A98D-F8E4-550DE06B6661}"/>
              </a:ext>
            </a:extLst>
          </p:cNvPr>
          <p:cNvSpPr txBox="1"/>
          <p:nvPr/>
        </p:nvSpPr>
        <p:spPr>
          <a:xfrm>
            <a:off x="159974" y="989345"/>
            <a:ext cx="11893280" cy="5386090"/>
          </a:xfrm>
          <a:prstGeom prst="rect">
            <a:avLst/>
          </a:prstGeom>
          <a:noFill/>
        </p:spPr>
        <p:txBody>
          <a:bodyPr wrap="square" lIns="91440" tIns="45720" rIns="91440" bIns="45720" anchor="t">
            <a:spAutoFit/>
          </a:bodyPr>
          <a:lstStyle/>
          <a:p>
            <a:pPr marL="342900" marR="0" lvl="0" indent="-342900">
              <a:spcBef>
                <a:spcPts val="0"/>
              </a:spcBef>
              <a:spcAft>
                <a:spcPts val="0"/>
              </a:spcAft>
              <a:buFont typeface="Symbol" panose="05050102010706020507" pitchFamily="18" charset="2"/>
              <a:buChar char=""/>
            </a:pPr>
            <a:r>
              <a:rPr lang="en-US" sz="1200" dirty="0">
                <a:effectLst/>
                <a:latin typeface="Avenir Next LT Pro" panose="020B0504020202020204" pitchFamily="34" charset="0"/>
                <a:ea typeface="Times New Roman" panose="02020603050405020304" pitchFamily="18" charset="0"/>
              </a:rPr>
              <a:t>Section 50122 of the Inflation Reduction Act states that the funding for Tribal Home Energy Rebates programs will be allocated in “a manner determined appropriate by the Secretary.” </a:t>
            </a:r>
          </a:p>
          <a:p>
            <a:pPr marL="742950" marR="252730" lvl="1" indent="-285750">
              <a:spcBef>
                <a:spcPts val="285"/>
              </a:spcBef>
              <a:spcAft>
                <a:spcPts val="0"/>
              </a:spcAft>
              <a:buFont typeface="Courier New" panose="02070309020205020404" pitchFamily="49" charset="0"/>
              <a:buChar char="o"/>
              <a:tabLst>
                <a:tab pos="1219200" algn="l"/>
              </a:tabLst>
            </a:pPr>
            <a:r>
              <a:rPr lang="en-US" sz="1100" dirty="0">
                <a:effectLst/>
                <a:latin typeface="Avenir Next LT Pro" panose="020B0504020202020204" pitchFamily="34" charset="0"/>
                <a:ea typeface="Times New Roman" panose="02020603050405020304" pitchFamily="18" charset="0"/>
              </a:rPr>
              <a:t>What factors should DOE consider in determining the allocation? Factors could include the population of each Tribe, the average cost of energy for Tribal members, and/or average cost of construction in a Tribe’s area, among other indicators.</a:t>
            </a:r>
          </a:p>
          <a:p>
            <a:pPr marL="742950" marR="252730" lvl="1" indent="-285750">
              <a:spcBef>
                <a:spcPts val="285"/>
              </a:spcBef>
              <a:spcAft>
                <a:spcPts val="0"/>
              </a:spcAft>
              <a:buFont typeface="Courier New" panose="02070309020205020404" pitchFamily="49" charset="0"/>
              <a:buChar char="o"/>
              <a:tabLst>
                <a:tab pos="1219200" algn="l"/>
              </a:tabLst>
            </a:pPr>
            <a:r>
              <a:rPr lang="en-US" sz="1100" dirty="0">
                <a:effectLst/>
                <a:latin typeface="Avenir Next LT Pro" panose="020B0504020202020204" pitchFamily="34" charset="0"/>
                <a:ea typeface="Times New Roman" panose="02020603050405020304" pitchFamily="18" charset="0"/>
              </a:rPr>
              <a:t>Should the allocation formula be similar to or different from the allocation of other programs (e.g., the formula used for the </a:t>
            </a:r>
            <a:r>
              <a:rPr lang="en-US" sz="1100" u="sng" dirty="0">
                <a:solidFill>
                  <a:srgbClr val="0000FF"/>
                </a:solidFill>
                <a:effectLst/>
                <a:latin typeface="Avenir Next LT Pro" panose="020B0504020202020204" pitchFamily="34" charset="0"/>
                <a:ea typeface="Times New Roman" panose="02020603050405020304" pitchFamily="18" charset="0"/>
                <a:hlinkClick r:id="rId3"/>
              </a:rPr>
              <a:t>EECBG Program</a:t>
            </a:r>
            <a:r>
              <a:rPr lang="en-US" sz="1100" dirty="0">
                <a:effectLst/>
                <a:latin typeface="Avenir Next LT Pro" panose="020B0504020202020204" pitchFamily="34" charset="0"/>
                <a:ea typeface="Times New Roman" panose="02020603050405020304" pitchFamily="18" charset="0"/>
              </a:rPr>
              <a:t>)?</a:t>
            </a:r>
          </a:p>
          <a:p>
            <a:pPr marL="742950" marR="252730" lvl="1" indent="-285750">
              <a:spcBef>
                <a:spcPts val="285"/>
              </a:spcBef>
              <a:spcAft>
                <a:spcPts val="0"/>
              </a:spcAft>
              <a:buFont typeface="Courier New" panose="02070309020205020404" pitchFamily="49" charset="0"/>
              <a:buChar char="o"/>
              <a:tabLst>
                <a:tab pos="1219200" algn="l"/>
              </a:tabLst>
            </a:pPr>
            <a:r>
              <a:rPr lang="en-US" sz="1100" dirty="0">
                <a:latin typeface="Avenir Next LT Pro" panose="020B0504020202020204" pitchFamily="34" charset="0"/>
                <a:ea typeface="Times New Roman" panose="02020603050405020304" pitchFamily="18" charset="0"/>
              </a:rPr>
              <a:t>What minimum funding amount would allow for viable Tribal Home Energy Rebate programs for Indian Tribes that receive the smallest allocations?</a:t>
            </a:r>
          </a:p>
          <a:p>
            <a:pPr marL="342900" marR="252730" lvl="0" indent="-342900">
              <a:spcBef>
                <a:spcPts val="285"/>
              </a:spcBef>
              <a:spcAft>
                <a:spcPts val="0"/>
              </a:spcAft>
              <a:buSzPts val="1200"/>
              <a:buFont typeface="Symbol" panose="05050102010706020507" pitchFamily="18" charset="2"/>
              <a:buChar char=""/>
              <a:tabLst>
                <a:tab pos="1219200" algn="l"/>
              </a:tabLst>
            </a:pPr>
            <a:endParaRPr lang="en-US" sz="900" dirty="0">
              <a:effectLst/>
              <a:latin typeface="Avenir Next LT Pro" panose="020B0504020202020204" pitchFamily="34" charset="0"/>
              <a:ea typeface="Symbol" panose="05050102010706020507" pitchFamily="18" charset="2"/>
              <a:cs typeface="Symbol" panose="05050102010706020507" pitchFamily="18" charset="2"/>
            </a:endParaRPr>
          </a:p>
          <a:p>
            <a:pPr marL="342900" marR="0" lvl="0" indent="-342900">
              <a:spcBef>
                <a:spcPts val="0"/>
              </a:spcBef>
              <a:spcAft>
                <a:spcPts val="0"/>
              </a:spcAft>
              <a:buFont typeface="Symbol" panose="05050102010706020507" pitchFamily="18" charset="2"/>
              <a:buChar char=""/>
            </a:pPr>
            <a:r>
              <a:rPr lang="en-US" sz="1200" dirty="0">
                <a:effectLst/>
                <a:latin typeface="Avenir Next LT Pro" panose="020B0504020202020204" pitchFamily="34" charset="0"/>
                <a:ea typeface="Times New Roman" panose="02020603050405020304" pitchFamily="18" charset="0"/>
              </a:rPr>
              <a:t>What does your Tribal Government or Alaska Native entity need from DOE to inform planning and preparation for designing and applying for funding for a Tribal Home Energy Rebates program?</a:t>
            </a:r>
          </a:p>
          <a:p>
            <a:pPr marL="342900" marR="0" lvl="0" indent="-342900">
              <a:spcBef>
                <a:spcPts val="0"/>
              </a:spcBef>
              <a:spcAft>
                <a:spcPts val="0"/>
              </a:spcAft>
              <a:buFont typeface="Symbol" panose="05050102010706020507" pitchFamily="18" charset="2"/>
              <a:buChar char=""/>
            </a:pPr>
            <a:endParaRPr lang="en-US" sz="900" dirty="0">
              <a:effectLst/>
              <a:latin typeface="Avenir Next LT Pro" panose="020B0504020202020204" pitchFamily="34" charset="0"/>
              <a:ea typeface="Symbol" panose="05050102010706020507" pitchFamily="18" charset="2"/>
              <a:cs typeface="Symbol" panose="05050102010706020507" pitchFamily="18" charset="2"/>
            </a:endParaRPr>
          </a:p>
          <a:p>
            <a:pPr marL="342900" marR="252730" lvl="0" indent="-342900">
              <a:spcBef>
                <a:spcPts val="285"/>
              </a:spcBef>
              <a:spcAft>
                <a:spcPts val="0"/>
              </a:spcAft>
              <a:buSzPts val="1200"/>
              <a:buFont typeface="Symbol" panose="05050102010706020507" pitchFamily="18" charset="2"/>
              <a:buChar char=""/>
              <a:tabLst>
                <a:tab pos="1219200" algn="l"/>
              </a:tabLst>
            </a:pPr>
            <a:r>
              <a:rPr lang="en-US" sz="1200" dirty="0">
                <a:effectLst/>
                <a:latin typeface="Avenir Next LT Pro" panose="020B0504020202020204" pitchFamily="34" charset="0"/>
                <a:ea typeface="Symbol" panose="05050102010706020507" pitchFamily="18" charset="2"/>
                <a:cs typeface="Symbol" panose="05050102010706020507" pitchFamily="18" charset="2"/>
              </a:rPr>
              <a:t>What role could DOE play in supporting your Tribe’s design and implementation of a rebate program, including overcoming access to infrastructure, technology, or other barriers? </a:t>
            </a:r>
          </a:p>
          <a:p>
            <a:pPr marL="342900" marR="252730" lvl="0" indent="-342900">
              <a:spcBef>
                <a:spcPts val="285"/>
              </a:spcBef>
              <a:spcAft>
                <a:spcPts val="0"/>
              </a:spcAft>
              <a:buSzPts val="1200"/>
              <a:buFont typeface="Symbol" panose="05050102010706020507" pitchFamily="18" charset="2"/>
              <a:buChar char=""/>
              <a:tabLst>
                <a:tab pos="1219200" algn="l"/>
              </a:tabLst>
            </a:pPr>
            <a:endParaRPr lang="en-US" sz="900" dirty="0">
              <a:effectLst/>
              <a:latin typeface="Avenir Next LT Pro" panose="020B0504020202020204" pitchFamily="34" charset="0"/>
              <a:ea typeface="Symbol" panose="05050102010706020507" pitchFamily="18" charset="2"/>
              <a:cs typeface="Symbol" panose="05050102010706020507" pitchFamily="18" charset="2"/>
            </a:endParaRPr>
          </a:p>
          <a:p>
            <a:pPr marL="342900" marR="0" lvl="0" indent="-342900">
              <a:spcBef>
                <a:spcPts val="0"/>
              </a:spcBef>
              <a:spcAft>
                <a:spcPts val="0"/>
              </a:spcAft>
              <a:buFont typeface="Symbol" panose="05050102010706020507" pitchFamily="18" charset="2"/>
              <a:buChar char=""/>
            </a:pPr>
            <a:r>
              <a:rPr lang="en-US" sz="1200" dirty="0">
                <a:effectLst/>
                <a:latin typeface="Avenir Next LT Pro" panose="020B0504020202020204" pitchFamily="34" charset="0"/>
                <a:ea typeface="Times New Roman" panose="02020603050405020304" pitchFamily="18" charset="0"/>
              </a:rPr>
              <a:t>Is your Indian Tribe likely to administer your Tribal Home Energy Rebates program directly or engage a third party? </a:t>
            </a:r>
          </a:p>
          <a:p>
            <a:pPr marL="342900" marR="252730" lvl="0" indent="-342900">
              <a:spcBef>
                <a:spcPts val="285"/>
              </a:spcBef>
              <a:spcAft>
                <a:spcPts val="0"/>
              </a:spcAft>
              <a:buSzPts val="1200"/>
              <a:buFont typeface="Symbol" panose="05050102010706020507" pitchFamily="18" charset="2"/>
              <a:buChar char=""/>
              <a:tabLst>
                <a:tab pos="1219200" algn="l"/>
              </a:tabLst>
            </a:pPr>
            <a:endParaRPr lang="en-US" sz="900" dirty="0">
              <a:effectLst/>
              <a:latin typeface="Avenir Next LT Pro" panose="020B0504020202020204" pitchFamily="34" charset="0"/>
              <a:ea typeface="Symbol" panose="05050102010706020507" pitchFamily="18" charset="2"/>
              <a:cs typeface="Symbol" panose="05050102010706020507" pitchFamily="18" charset="2"/>
            </a:endParaRPr>
          </a:p>
          <a:p>
            <a:pPr marL="342900" marR="252730" indent="-342900">
              <a:spcBef>
                <a:spcPts val="285"/>
              </a:spcBef>
              <a:buSzPts val="1200"/>
              <a:buFont typeface="Symbol" panose="05050102010706020507" pitchFamily="18" charset="2"/>
              <a:buChar char=""/>
              <a:tabLst>
                <a:tab pos="1219200" algn="l"/>
              </a:tabLst>
            </a:pPr>
            <a:r>
              <a:rPr lang="en-US" sz="1200" dirty="0">
                <a:effectLst/>
                <a:latin typeface="Avenir Next LT Pro" panose="020B0504020202020204" pitchFamily="34" charset="0"/>
                <a:ea typeface="Times New Roman" panose="02020603050405020304" pitchFamily="18" charset="0"/>
              </a:rPr>
              <a:t>What national or regional entities might be best suited to help administer rebate programs for small Indian Tribes or Tribes with lower administrative capacity?</a:t>
            </a:r>
          </a:p>
          <a:p>
            <a:pPr marL="342900" marR="252730" lvl="0" indent="-342900">
              <a:spcBef>
                <a:spcPts val="285"/>
              </a:spcBef>
              <a:spcAft>
                <a:spcPts val="0"/>
              </a:spcAft>
              <a:buSzPts val="1200"/>
              <a:buFont typeface="Symbol" panose="05050102010706020507" pitchFamily="18" charset="2"/>
              <a:buChar char=""/>
              <a:tabLst>
                <a:tab pos="1219200" algn="l"/>
              </a:tabLst>
            </a:pPr>
            <a:endParaRPr lang="en-US" sz="1200" dirty="0">
              <a:effectLst/>
              <a:latin typeface="Avenir Next LT Pro" panose="020B0504020202020204" pitchFamily="34" charset="0"/>
              <a:ea typeface="Symbol" panose="05050102010706020507" pitchFamily="18" charset="2"/>
              <a:cs typeface="Symbol" panose="05050102010706020507" pitchFamily="18" charset="2"/>
            </a:endParaRPr>
          </a:p>
          <a:p>
            <a:pPr marL="342900" marR="252730" lvl="0" indent="-342900">
              <a:spcBef>
                <a:spcPts val="285"/>
              </a:spcBef>
              <a:spcAft>
                <a:spcPts val="0"/>
              </a:spcAft>
              <a:buSzPts val="1200"/>
              <a:buFont typeface="Symbol" panose="05050102010706020507" pitchFamily="18" charset="2"/>
              <a:buChar char=""/>
              <a:tabLst>
                <a:tab pos="1219200" algn="l"/>
              </a:tabLst>
            </a:pPr>
            <a:r>
              <a:rPr lang="en-US" sz="1200" dirty="0">
                <a:effectLst/>
                <a:latin typeface="Avenir Next LT Pro" panose="020B0504020202020204" pitchFamily="34" charset="0"/>
                <a:ea typeface="Symbol" panose="05050102010706020507" pitchFamily="18" charset="2"/>
                <a:cs typeface="Symbol" panose="05050102010706020507" pitchFamily="18" charset="2"/>
              </a:rPr>
              <a:t>How might DOE, States, and Territories ensure that Tribal households have equitable access to other home energy rebates that are made available through state and territorial governments?</a:t>
            </a:r>
          </a:p>
          <a:p>
            <a:pPr marL="342900" marR="252730" lvl="0" indent="-342900">
              <a:spcBef>
                <a:spcPts val="285"/>
              </a:spcBef>
              <a:spcAft>
                <a:spcPts val="0"/>
              </a:spcAft>
              <a:buSzPts val="1200"/>
              <a:buFont typeface="Symbol" panose="05050102010706020507" pitchFamily="18" charset="2"/>
              <a:buChar char=""/>
              <a:tabLst>
                <a:tab pos="1219200" algn="l"/>
              </a:tabLst>
            </a:pPr>
            <a:endParaRPr lang="en-US" sz="900" dirty="0">
              <a:effectLst/>
              <a:latin typeface="Avenir Next LT Pro" panose="020B0504020202020204" pitchFamily="34" charset="0"/>
              <a:ea typeface="Symbol" panose="05050102010706020507" pitchFamily="18" charset="2"/>
              <a:cs typeface="Symbol" panose="05050102010706020507" pitchFamily="18" charset="2"/>
            </a:endParaRPr>
          </a:p>
          <a:p>
            <a:pPr marL="342900" marR="0" lvl="0" indent="-342900">
              <a:spcBef>
                <a:spcPts val="0"/>
              </a:spcBef>
              <a:spcAft>
                <a:spcPts val="0"/>
              </a:spcAft>
              <a:buFont typeface="Symbol" panose="05050102010706020507" pitchFamily="18" charset="2"/>
              <a:buChar char=""/>
            </a:pPr>
            <a:r>
              <a:rPr lang="en-US" sz="1200" dirty="0">
                <a:effectLst/>
                <a:latin typeface="Avenir Next LT Pro" panose="020B0504020202020204" pitchFamily="34" charset="0"/>
                <a:ea typeface="Times New Roman" panose="02020603050405020304" pitchFamily="18" charset="0"/>
              </a:rPr>
              <a:t>What program design features will allow for the Tribal Home Energy Rebates programs to be used by the same household or building as other federal funding for Tribal housing upgrades, such as the Department of the Interior’s Bureau of Indian Affairs Tribal Electrification Program or Tribal programs from the Department of Housing and Urban Development?</a:t>
            </a:r>
          </a:p>
          <a:p>
            <a:pPr marL="342900" marR="252730" lvl="0" indent="-342900">
              <a:spcBef>
                <a:spcPts val="285"/>
              </a:spcBef>
              <a:spcAft>
                <a:spcPts val="0"/>
              </a:spcAft>
              <a:buSzPts val="1200"/>
              <a:buFont typeface="Symbol" panose="05050102010706020507" pitchFamily="18" charset="2"/>
              <a:buChar char=""/>
              <a:tabLst>
                <a:tab pos="1219200" algn="l"/>
              </a:tabLst>
            </a:pPr>
            <a:endParaRPr lang="en-US" sz="900" dirty="0">
              <a:effectLst/>
              <a:latin typeface="Avenir Next LT Pro" panose="020B0504020202020204" pitchFamily="34" charset="0"/>
              <a:ea typeface="Symbol" panose="05050102010706020507" pitchFamily="18" charset="2"/>
              <a:cs typeface="Symbol" panose="05050102010706020507" pitchFamily="18" charset="2"/>
            </a:endParaRPr>
          </a:p>
          <a:p>
            <a:pPr marL="342900" marR="0" lvl="0" indent="-342900">
              <a:spcBef>
                <a:spcPts val="0"/>
              </a:spcBef>
              <a:spcAft>
                <a:spcPts val="0"/>
              </a:spcAft>
              <a:buFont typeface="Symbol" panose="05050102010706020507" pitchFamily="18" charset="2"/>
              <a:buChar char=""/>
            </a:pPr>
            <a:r>
              <a:rPr lang="en-US" sz="1200" dirty="0">
                <a:effectLst/>
                <a:latin typeface="Avenir Next LT Pro" panose="020B0504020202020204" pitchFamily="34" charset="0"/>
                <a:ea typeface="Times New Roman" panose="02020603050405020304" pitchFamily="18" charset="0"/>
              </a:rPr>
              <a:t>What best practices and lessons learned from other Tribal energy efficiency or incentive programs should DOE consider in drafting program requirements and guidance?</a:t>
            </a:r>
          </a:p>
          <a:p>
            <a:pPr marL="342900" marR="0" lvl="0" indent="-342900">
              <a:spcBef>
                <a:spcPts val="0"/>
              </a:spcBef>
              <a:spcAft>
                <a:spcPts val="0"/>
              </a:spcAft>
              <a:buFont typeface="Symbol" panose="05050102010706020507" pitchFamily="18" charset="2"/>
              <a:buChar char=""/>
            </a:pPr>
            <a:endParaRPr lang="en-US" sz="1200" dirty="0">
              <a:effectLst/>
              <a:latin typeface="Avenir Next LT Pro" panose="020B0504020202020204" pitchFamily="34"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200" dirty="0">
                <a:effectLst/>
                <a:latin typeface="Avenir Next LT Pro" panose="020B0504020202020204" pitchFamily="34" charset="0"/>
                <a:ea typeface="Times New Roman" panose="02020603050405020304" pitchFamily="18" charset="0"/>
              </a:rPr>
              <a:t>What other questions, comments, or feedback do you have for DOE regarding the Tribal Home Energy Rebates programs?</a:t>
            </a:r>
          </a:p>
        </p:txBody>
      </p:sp>
    </p:spTree>
    <p:extLst>
      <p:ext uri="{BB962C8B-B14F-4D97-AF65-F5344CB8AC3E}">
        <p14:creationId xmlns:p14="http://schemas.microsoft.com/office/powerpoint/2010/main" val="3255806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F50D9-2CE9-1647-D5CC-3021DCEE9853}"/>
              </a:ext>
            </a:extLst>
          </p:cNvPr>
          <p:cNvSpPr txBox="1">
            <a:spLocks/>
          </p:cNvSpPr>
          <p:nvPr/>
        </p:nvSpPr>
        <p:spPr>
          <a:xfrm>
            <a:off x="380144" y="33867"/>
            <a:ext cx="11811856" cy="8128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sz="2800" b="1">
                <a:solidFill>
                  <a:srgbClr val="215FAB"/>
                </a:solidFill>
                <a:latin typeface="Avenir Next LT Pro" panose="020B0504020202020204" pitchFamily="34" charset="0"/>
              </a:rPr>
              <a:t>1. Funding Allocation</a:t>
            </a:r>
            <a:endParaRPr kumimoji="0" lang="en-US" sz="2800" b="1" i="0" u="none" strike="noStrike" kern="1200" cap="none" spc="0" normalizeH="0" baseline="0" noProof="0">
              <a:ln>
                <a:noFill/>
              </a:ln>
              <a:solidFill>
                <a:srgbClr val="215FAB"/>
              </a:solidFill>
              <a:effectLst/>
              <a:uLnTx/>
              <a:uFillTx/>
              <a:latin typeface="Avenir Next LT Pro" panose="020B0504020202020204" pitchFamily="34" charset="0"/>
            </a:endParaRPr>
          </a:p>
        </p:txBody>
      </p:sp>
      <p:sp>
        <p:nvSpPr>
          <p:cNvPr id="14" name="object 905">
            <a:extLst>
              <a:ext uri="{FF2B5EF4-FFF2-40B4-BE49-F238E27FC236}">
                <a16:creationId xmlns:a16="http://schemas.microsoft.com/office/drawing/2014/main" id="{2A58DC13-FF58-BF51-71D2-B604224C7E3F}"/>
              </a:ext>
            </a:extLst>
          </p:cNvPr>
          <p:cNvSpPr/>
          <p:nvPr/>
        </p:nvSpPr>
        <p:spPr>
          <a:xfrm>
            <a:off x="-10160" y="780880"/>
            <a:ext cx="12202160" cy="66285"/>
          </a:xfrm>
          <a:prstGeom prst="rect">
            <a:avLst/>
          </a:prstGeom>
          <a:solidFill>
            <a:srgbClr val="2460AD"/>
          </a:solidFill>
          <a:ln>
            <a:solidFill>
              <a:srgbClr val="2460AD"/>
            </a:solidFill>
          </a:ln>
        </p:spPr>
        <p:txBody>
          <a:bodyPr wrap="square" lIns="0" tIns="0" rIns="0" bIns="0" rtlCol="0"/>
          <a:lstStyle/>
          <a:p>
            <a:pPr marL="0" marR="0" lvl="0" indent="0" algn="l" defTabSz="806867" rtl="0"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45031FD6-81AB-2157-73AE-26DA8D652E55}"/>
              </a:ext>
            </a:extLst>
          </p:cNvPr>
          <p:cNvSpPr txBox="1"/>
          <p:nvPr/>
        </p:nvSpPr>
        <p:spPr>
          <a:xfrm>
            <a:off x="138746" y="1526430"/>
            <a:ext cx="240094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a:ln>
                  <a:noFill/>
                </a:ln>
                <a:solidFill>
                  <a:schemeClr val="bg1"/>
                </a:solidFill>
                <a:effectLst/>
                <a:uLnTx/>
                <a:uFillTx/>
                <a:latin typeface="Avenir Next LT Pro Demi" panose="020B0704020202020204" pitchFamily="34" charset="0"/>
                <a:ea typeface="+mn-ea"/>
                <a:cs typeface="Arial" pitchFamily="34" charset="0"/>
              </a:rPr>
              <a:t>Home Energy Rebates</a:t>
            </a:r>
            <a:endParaRPr kumimoji="0" lang="en-IN" sz="1600" b="0" i="0" u="none" strike="noStrike" kern="1200" cap="none" spc="0" normalizeH="0" baseline="0" noProof="0">
              <a:ln>
                <a:noFill/>
              </a:ln>
              <a:solidFill>
                <a:schemeClr val="bg1"/>
              </a:solidFill>
              <a:effectLst/>
              <a:uLnTx/>
              <a:uFillTx/>
              <a:latin typeface="Avenir Next LT Pro Demi" panose="020B0704020202020204" pitchFamily="34" charset="0"/>
              <a:cs typeface="Arial" pitchFamily="34" charset="0"/>
            </a:endParaRPr>
          </a:p>
        </p:txBody>
      </p:sp>
      <p:grpSp>
        <p:nvGrpSpPr>
          <p:cNvPr id="7" name="Group 6">
            <a:extLst>
              <a:ext uri="{FF2B5EF4-FFF2-40B4-BE49-F238E27FC236}">
                <a16:creationId xmlns:a16="http://schemas.microsoft.com/office/drawing/2014/main" id="{F418FCAC-6095-E29A-AF21-C2A94F1C69BA}"/>
              </a:ext>
            </a:extLst>
          </p:cNvPr>
          <p:cNvGrpSpPr/>
          <p:nvPr/>
        </p:nvGrpSpPr>
        <p:grpSpPr>
          <a:xfrm>
            <a:off x="1123247" y="1115565"/>
            <a:ext cx="405536" cy="307972"/>
            <a:chOff x="12790488" y="407988"/>
            <a:chExt cx="5207000" cy="4349750"/>
          </a:xfrm>
          <a:solidFill>
            <a:schemeClr val="bg1"/>
          </a:solidFill>
        </p:grpSpPr>
        <p:sp>
          <p:nvSpPr>
            <p:cNvPr id="8" name="Freeform 11">
              <a:extLst>
                <a:ext uri="{FF2B5EF4-FFF2-40B4-BE49-F238E27FC236}">
                  <a16:creationId xmlns:a16="http://schemas.microsoft.com/office/drawing/2014/main" id="{D9A50FAD-9B0E-03E0-FC07-C303E0E68ECA}"/>
                </a:ext>
              </a:extLst>
            </p:cNvPr>
            <p:cNvSpPr>
              <a:spLocks/>
            </p:cNvSpPr>
            <p:nvPr/>
          </p:nvSpPr>
          <p:spPr bwMode="auto">
            <a:xfrm>
              <a:off x="13601697" y="1535114"/>
              <a:ext cx="3582987" cy="3222624"/>
            </a:xfrm>
            <a:custGeom>
              <a:avLst/>
              <a:gdLst>
                <a:gd name="T0" fmla="*/ 2256 w 4512"/>
                <a:gd name="T1" fmla="*/ 0 h 4060"/>
                <a:gd name="T2" fmla="*/ 4512 w 4512"/>
                <a:gd name="T3" fmla="*/ 1736 h 4060"/>
                <a:gd name="T4" fmla="*/ 4512 w 4512"/>
                <a:gd name="T5" fmla="*/ 4060 h 4060"/>
                <a:gd name="T6" fmla="*/ 2777 w 4512"/>
                <a:gd name="T7" fmla="*/ 4060 h 4060"/>
                <a:gd name="T8" fmla="*/ 2777 w 4512"/>
                <a:gd name="T9" fmla="*/ 2356 h 4060"/>
                <a:gd name="T10" fmla="*/ 1814 w 4512"/>
                <a:gd name="T11" fmla="*/ 2356 h 4060"/>
                <a:gd name="T12" fmla="*/ 1814 w 4512"/>
                <a:gd name="T13" fmla="*/ 4060 h 4060"/>
                <a:gd name="T14" fmla="*/ 0 w 4512"/>
                <a:gd name="T15" fmla="*/ 4060 h 4060"/>
                <a:gd name="T16" fmla="*/ 0 w 4512"/>
                <a:gd name="T17" fmla="*/ 1736 h 4060"/>
                <a:gd name="T18" fmla="*/ 2256 w 4512"/>
                <a:gd name="T19" fmla="*/ 0 h 4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12" h="4060">
                  <a:moveTo>
                    <a:pt x="2256" y="0"/>
                  </a:moveTo>
                  <a:lnTo>
                    <a:pt x="4512" y="1736"/>
                  </a:lnTo>
                  <a:lnTo>
                    <a:pt x="4512" y="4060"/>
                  </a:lnTo>
                  <a:lnTo>
                    <a:pt x="2777" y="4060"/>
                  </a:lnTo>
                  <a:lnTo>
                    <a:pt x="2777" y="2356"/>
                  </a:lnTo>
                  <a:lnTo>
                    <a:pt x="1814" y="2356"/>
                  </a:lnTo>
                  <a:lnTo>
                    <a:pt x="1814" y="4060"/>
                  </a:lnTo>
                  <a:lnTo>
                    <a:pt x="0" y="4060"/>
                  </a:lnTo>
                  <a:lnTo>
                    <a:pt x="0" y="1736"/>
                  </a:lnTo>
                  <a:lnTo>
                    <a:pt x="22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12">
              <a:extLst>
                <a:ext uri="{FF2B5EF4-FFF2-40B4-BE49-F238E27FC236}">
                  <a16:creationId xmlns:a16="http://schemas.microsoft.com/office/drawing/2014/main" id="{10E825C6-96BD-18C3-CEA3-2A4FEDC55599}"/>
                </a:ext>
              </a:extLst>
            </p:cNvPr>
            <p:cNvSpPr>
              <a:spLocks/>
            </p:cNvSpPr>
            <p:nvPr/>
          </p:nvSpPr>
          <p:spPr bwMode="auto">
            <a:xfrm>
              <a:off x="12790488" y="407988"/>
              <a:ext cx="5207000" cy="2466975"/>
            </a:xfrm>
            <a:custGeom>
              <a:avLst/>
              <a:gdLst>
                <a:gd name="T0" fmla="*/ 3279 w 6560"/>
                <a:gd name="T1" fmla="*/ 0 h 3108"/>
                <a:gd name="T2" fmla="*/ 4680 w 6560"/>
                <a:gd name="T3" fmla="*/ 1076 h 3108"/>
                <a:gd name="T4" fmla="*/ 4680 w 6560"/>
                <a:gd name="T5" fmla="*/ 618 h 3108"/>
                <a:gd name="T6" fmla="*/ 5631 w 6560"/>
                <a:gd name="T7" fmla="*/ 618 h 3108"/>
                <a:gd name="T8" fmla="*/ 5631 w 6560"/>
                <a:gd name="T9" fmla="*/ 1805 h 3108"/>
                <a:gd name="T10" fmla="*/ 6560 w 6560"/>
                <a:gd name="T11" fmla="*/ 2521 h 3108"/>
                <a:gd name="T12" fmla="*/ 6106 w 6560"/>
                <a:gd name="T13" fmla="*/ 3108 h 3108"/>
                <a:gd name="T14" fmla="*/ 3279 w 6560"/>
                <a:gd name="T15" fmla="*/ 934 h 3108"/>
                <a:gd name="T16" fmla="*/ 454 w 6560"/>
                <a:gd name="T17" fmla="*/ 3108 h 3108"/>
                <a:gd name="T18" fmla="*/ 0 w 6560"/>
                <a:gd name="T19" fmla="*/ 2521 h 3108"/>
                <a:gd name="T20" fmla="*/ 3279 w 6560"/>
                <a:gd name="T21" fmla="*/ 0 h 3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60" h="3108">
                  <a:moveTo>
                    <a:pt x="3279" y="0"/>
                  </a:moveTo>
                  <a:lnTo>
                    <a:pt x="4680" y="1076"/>
                  </a:lnTo>
                  <a:lnTo>
                    <a:pt x="4680" y="618"/>
                  </a:lnTo>
                  <a:lnTo>
                    <a:pt x="5631" y="618"/>
                  </a:lnTo>
                  <a:lnTo>
                    <a:pt x="5631" y="1805"/>
                  </a:lnTo>
                  <a:lnTo>
                    <a:pt x="6560" y="2521"/>
                  </a:lnTo>
                  <a:lnTo>
                    <a:pt x="6106" y="3108"/>
                  </a:lnTo>
                  <a:lnTo>
                    <a:pt x="3279" y="934"/>
                  </a:lnTo>
                  <a:lnTo>
                    <a:pt x="454" y="3108"/>
                  </a:lnTo>
                  <a:lnTo>
                    <a:pt x="0" y="2521"/>
                  </a:lnTo>
                  <a:lnTo>
                    <a:pt x="327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Content Placeholder 2">
            <a:extLst>
              <a:ext uri="{FF2B5EF4-FFF2-40B4-BE49-F238E27FC236}">
                <a16:creationId xmlns:a16="http://schemas.microsoft.com/office/drawing/2014/main" id="{861580B4-76D3-5AC0-814E-E8774B674E21}"/>
              </a:ext>
            </a:extLst>
          </p:cNvPr>
          <p:cNvSpPr txBox="1">
            <a:spLocks/>
          </p:cNvSpPr>
          <p:nvPr/>
        </p:nvSpPr>
        <p:spPr>
          <a:xfrm>
            <a:off x="477616" y="988782"/>
            <a:ext cx="10822444" cy="5370703"/>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nSpc>
                <a:spcPct val="107000"/>
              </a:lnSpc>
              <a:spcBef>
                <a:spcPts val="0"/>
              </a:spcBef>
              <a:spcAft>
                <a:spcPts val="0"/>
              </a:spcAft>
            </a:pPr>
            <a:endParaRPr lang="en-US">
              <a:effectLst/>
              <a:latin typeface="Avenir Next LT Pro" panose="020B050402020202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2A22D395-0358-A98D-F8E4-550DE06B6661}"/>
              </a:ext>
            </a:extLst>
          </p:cNvPr>
          <p:cNvSpPr txBox="1"/>
          <p:nvPr/>
        </p:nvSpPr>
        <p:spPr>
          <a:xfrm>
            <a:off x="357936" y="1107754"/>
            <a:ext cx="12041312" cy="4878259"/>
          </a:xfrm>
          <a:prstGeom prst="rect">
            <a:avLst/>
          </a:prstGeom>
          <a:noFill/>
        </p:spPr>
        <p:txBody>
          <a:bodyPr wrap="square" lIns="91440" tIns="45720" rIns="91440" bIns="45720" anchor="t">
            <a:spAutoFit/>
          </a:bodyPr>
          <a:lstStyle/>
          <a:p>
            <a:pPr marR="0" lvl="0">
              <a:spcBef>
                <a:spcPts val="0"/>
              </a:spcBef>
              <a:spcAft>
                <a:spcPts val="0"/>
              </a:spcAft>
            </a:pPr>
            <a:r>
              <a:rPr lang="en-US" sz="2400" dirty="0">
                <a:effectLst/>
                <a:latin typeface="Avenir Next LT Pro" panose="020B0504020202020204" pitchFamily="34" charset="0"/>
                <a:ea typeface="Times New Roman" panose="02020603050405020304" pitchFamily="18" charset="0"/>
              </a:rPr>
              <a:t>Section 50122 of the Inflation Reduction Act states that the funding for Tribal Home Energy Rebates programs will be allocated in “a manner determined appropriate by the Secretary.” </a:t>
            </a:r>
          </a:p>
          <a:p>
            <a:pPr marR="0" lvl="0">
              <a:spcBef>
                <a:spcPts val="0"/>
              </a:spcBef>
              <a:spcAft>
                <a:spcPts val="0"/>
              </a:spcAft>
            </a:pPr>
            <a:endParaRPr lang="en-US" sz="2400" dirty="0">
              <a:effectLst/>
              <a:latin typeface="Avenir Next LT Pro" panose="020B0504020202020204" pitchFamily="34" charset="0"/>
              <a:ea typeface="Times New Roman" panose="02020603050405020304" pitchFamily="18" charset="0"/>
            </a:endParaRPr>
          </a:p>
          <a:p>
            <a:pPr marL="742950" marR="252730" lvl="1" indent="-285750">
              <a:spcBef>
                <a:spcPts val="285"/>
              </a:spcBef>
              <a:spcAft>
                <a:spcPts val="0"/>
              </a:spcAft>
              <a:buFont typeface="Courier New" panose="02070309020205020404" pitchFamily="49" charset="0"/>
              <a:buChar char="o"/>
              <a:tabLst>
                <a:tab pos="1219200" algn="l"/>
              </a:tabLst>
            </a:pPr>
            <a:r>
              <a:rPr lang="en-US" sz="2000" dirty="0">
                <a:effectLst/>
                <a:latin typeface="Avenir Next LT Pro" panose="020B0504020202020204" pitchFamily="34" charset="0"/>
                <a:ea typeface="Times New Roman" panose="02020603050405020304" pitchFamily="18" charset="0"/>
              </a:rPr>
              <a:t>What factors should DOE consider in determining the allocation? Factors could include the population of each Tribe, the average cost of energy for Tribal members, and/or average cost of construction in a Tribe’s area, among other indicators.</a:t>
            </a:r>
          </a:p>
          <a:p>
            <a:pPr marL="742950" marR="252730" lvl="1" indent="-285750">
              <a:spcBef>
                <a:spcPts val="285"/>
              </a:spcBef>
              <a:spcAft>
                <a:spcPts val="0"/>
              </a:spcAft>
              <a:buFont typeface="Courier New" panose="02070309020205020404" pitchFamily="49" charset="0"/>
              <a:buChar char="o"/>
              <a:tabLst>
                <a:tab pos="1219200" algn="l"/>
              </a:tabLst>
            </a:pPr>
            <a:endParaRPr lang="en-US" sz="2000" dirty="0">
              <a:effectLst/>
              <a:latin typeface="Avenir Next LT Pro" panose="020B0504020202020204" pitchFamily="34" charset="0"/>
              <a:ea typeface="Times New Roman" panose="02020603050405020304" pitchFamily="18" charset="0"/>
            </a:endParaRPr>
          </a:p>
          <a:p>
            <a:pPr marL="742950" marR="252730" lvl="1" indent="-285750">
              <a:spcBef>
                <a:spcPts val="285"/>
              </a:spcBef>
              <a:spcAft>
                <a:spcPts val="0"/>
              </a:spcAft>
              <a:buFont typeface="Courier New" panose="02070309020205020404" pitchFamily="49" charset="0"/>
              <a:buChar char="o"/>
              <a:tabLst>
                <a:tab pos="1219200" algn="l"/>
              </a:tabLst>
            </a:pPr>
            <a:r>
              <a:rPr lang="en-US" sz="2000" dirty="0">
                <a:effectLst/>
                <a:latin typeface="Avenir Next LT Pro" panose="020B0504020202020204" pitchFamily="34" charset="0"/>
                <a:ea typeface="Times New Roman" panose="02020603050405020304" pitchFamily="18" charset="0"/>
              </a:rPr>
              <a:t>Should the allocation formula be similar to or different from the allocation of other programs (e.g., the formula used for the </a:t>
            </a:r>
            <a:r>
              <a:rPr lang="en-US" sz="2000" u="sng" dirty="0">
                <a:solidFill>
                  <a:srgbClr val="0000FF"/>
                </a:solidFill>
                <a:effectLst/>
                <a:latin typeface="Avenir Next LT Pro" panose="020B0504020202020204" pitchFamily="34" charset="0"/>
                <a:ea typeface="Times New Roman" panose="02020603050405020304" pitchFamily="18" charset="0"/>
                <a:hlinkClick r:id="rId3"/>
              </a:rPr>
              <a:t>Energy Efficiency Conservation Block Grant Program</a:t>
            </a:r>
            <a:r>
              <a:rPr lang="en-US" sz="2000" dirty="0">
                <a:effectLst/>
                <a:latin typeface="Avenir Next LT Pro" panose="020B0504020202020204" pitchFamily="34" charset="0"/>
                <a:ea typeface="Times New Roman" panose="02020603050405020304" pitchFamily="18" charset="0"/>
              </a:rPr>
              <a:t>)?</a:t>
            </a:r>
          </a:p>
          <a:p>
            <a:pPr marL="742950" marR="252730" lvl="1" indent="-285750">
              <a:spcBef>
                <a:spcPts val="285"/>
              </a:spcBef>
              <a:buFont typeface="Courier New" panose="02070309020205020404" pitchFamily="49" charset="0"/>
              <a:buChar char="o"/>
              <a:tabLst>
                <a:tab pos="1219200" algn="l"/>
              </a:tabLst>
            </a:pPr>
            <a:endParaRPr lang="en-US" sz="2000" dirty="0">
              <a:latin typeface="Avenir Next LT Pro" panose="020B0504020202020204" pitchFamily="34" charset="0"/>
              <a:ea typeface="Times New Roman" panose="02020603050405020304" pitchFamily="18" charset="0"/>
            </a:endParaRPr>
          </a:p>
          <a:p>
            <a:pPr marL="742950" marR="252730" lvl="1" indent="-285750">
              <a:spcBef>
                <a:spcPts val="285"/>
              </a:spcBef>
              <a:buFont typeface="Courier New" panose="02070309020205020404" pitchFamily="49" charset="0"/>
              <a:buChar char="o"/>
              <a:tabLst>
                <a:tab pos="1219200" algn="l"/>
              </a:tabLst>
            </a:pPr>
            <a:r>
              <a:rPr lang="en-US" sz="2000" dirty="0">
                <a:latin typeface="Avenir Next LT Pro" panose="020B0504020202020204" pitchFamily="34" charset="0"/>
                <a:ea typeface="Times New Roman" panose="02020603050405020304" pitchFamily="18" charset="0"/>
              </a:rPr>
              <a:t>What minimum funding amount would allow for viable Tribal Home Energy Rebate programs for Indian Tribes that receive the smallest allocations?</a:t>
            </a:r>
          </a:p>
          <a:p>
            <a:pPr marL="742950" marR="252730" lvl="1" indent="-285750">
              <a:spcBef>
                <a:spcPts val="285"/>
              </a:spcBef>
              <a:spcAft>
                <a:spcPts val="0"/>
              </a:spcAft>
              <a:buFont typeface="Courier New" panose="02070309020205020404" pitchFamily="49" charset="0"/>
              <a:buChar char="o"/>
              <a:tabLst>
                <a:tab pos="1219200" algn="l"/>
              </a:tabLst>
            </a:pPr>
            <a:endParaRPr lang="en-US" sz="2000" dirty="0">
              <a:effectLst/>
              <a:latin typeface="Avenir Next LT Pro" panose="020B0504020202020204" pitchFamily="34" charset="0"/>
              <a:ea typeface="Times New Roman" panose="02020603050405020304" pitchFamily="18" charset="0"/>
            </a:endParaRPr>
          </a:p>
        </p:txBody>
      </p:sp>
    </p:spTree>
    <p:extLst>
      <p:ext uri="{BB962C8B-B14F-4D97-AF65-F5344CB8AC3E}">
        <p14:creationId xmlns:p14="http://schemas.microsoft.com/office/powerpoint/2010/main" val="34751167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F50D9-2CE9-1647-D5CC-3021DCEE9853}"/>
              </a:ext>
            </a:extLst>
          </p:cNvPr>
          <p:cNvSpPr txBox="1">
            <a:spLocks/>
          </p:cNvSpPr>
          <p:nvPr/>
        </p:nvSpPr>
        <p:spPr>
          <a:xfrm>
            <a:off x="209550" y="33867"/>
            <a:ext cx="11982450" cy="8128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15FAB"/>
                </a:solidFill>
                <a:effectLst/>
                <a:uLnTx/>
                <a:uFillTx/>
                <a:latin typeface="Avenir Next LT Pro Demi" panose="020B0704020202020204" pitchFamily="34" charset="0"/>
                <a:ea typeface="+mj-ea"/>
                <a:cs typeface="+mj-cs"/>
              </a:rPr>
              <a:t>Tribal Allocation Formula used for EECBG Program</a:t>
            </a:r>
          </a:p>
        </p:txBody>
      </p:sp>
      <p:sp>
        <p:nvSpPr>
          <p:cNvPr id="14" name="object 905">
            <a:extLst>
              <a:ext uri="{FF2B5EF4-FFF2-40B4-BE49-F238E27FC236}">
                <a16:creationId xmlns:a16="http://schemas.microsoft.com/office/drawing/2014/main" id="{2A58DC13-FF58-BF51-71D2-B604224C7E3F}"/>
              </a:ext>
            </a:extLst>
          </p:cNvPr>
          <p:cNvSpPr/>
          <p:nvPr/>
        </p:nvSpPr>
        <p:spPr>
          <a:xfrm>
            <a:off x="-10160" y="780880"/>
            <a:ext cx="12202160" cy="66285"/>
          </a:xfrm>
          <a:prstGeom prst="rect">
            <a:avLst/>
          </a:prstGeom>
          <a:solidFill>
            <a:srgbClr val="2460AD"/>
          </a:solidFill>
          <a:ln>
            <a:solidFill>
              <a:srgbClr val="2460AD"/>
            </a:solidFill>
          </a:ln>
        </p:spPr>
        <p:txBody>
          <a:bodyPr wrap="square" lIns="0" tIns="0" rIns="0" bIns="0" rtlCol="0"/>
          <a:lstStyle/>
          <a:p>
            <a:pPr marL="0" marR="0" lvl="0" indent="0" algn="l" defTabSz="806867" rtl="0"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5" name="AutoShape 2">
            <a:hlinkClick r:id="rId3"/>
            <a:extLst>
              <a:ext uri="{FF2B5EF4-FFF2-40B4-BE49-F238E27FC236}">
                <a16:creationId xmlns:a16="http://schemas.microsoft.com/office/drawing/2014/main" id="{5FE8BA52-6E86-CD92-77A3-7F0E259F650D}"/>
              </a:ext>
            </a:extLst>
          </p:cNvPr>
          <p:cNvSpPr>
            <a:spLocks noChangeAspect="1" noChangeArrowheads="1"/>
          </p:cNvSpPr>
          <p:nvPr/>
        </p:nvSpPr>
        <p:spPr bwMode="auto">
          <a:xfrm>
            <a:off x="57150" y="-539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a:hlinkClick r:id="rId3"/>
            <a:extLst>
              <a:ext uri="{FF2B5EF4-FFF2-40B4-BE49-F238E27FC236}">
                <a16:creationId xmlns:a16="http://schemas.microsoft.com/office/drawing/2014/main" id="{3A697997-2EEC-E327-60C8-E4D10248AB63}"/>
              </a:ext>
            </a:extLst>
          </p:cNvPr>
          <p:cNvSpPr>
            <a:spLocks noChangeAspect="1" noChangeArrowheads="1"/>
          </p:cNvSpPr>
          <p:nvPr/>
        </p:nvSpPr>
        <p:spPr bwMode="auto">
          <a:xfrm>
            <a:off x="209550" y="984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a:extLst>
              <a:ext uri="{FF2B5EF4-FFF2-40B4-BE49-F238E27FC236}">
                <a16:creationId xmlns:a16="http://schemas.microsoft.com/office/drawing/2014/main" id="{BD2B5367-969E-9546-667E-545E22EDCE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4370" y="1006665"/>
            <a:ext cx="4880855" cy="85289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BB13088-CCC4-CCFE-596D-1D4F1AA337EF}"/>
              </a:ext>
            </a:extLst>
          </p:cNvPr>
          <p:cNvSpPr txBox="1"/>
          <p:nvPr/>
        </p:nvSpPr>
        <p:spPr>
          <a:xfrm>
            <a:off x="280736" y="2020057"/>
            <a:ext cx="9423133" cy="3693319"/>
          </a:xfrm>
          <a:prstGeom prst="rect">
            <a:avLst/>
          </a:prstGeom>
          <a:noFill/>
        </p:spPr>
        <p:txBody>
          <a:bodyPr wrap="square" lIns="91440" tIns="45720" rIns="91440" bIns="45720" anchor="t">
            <a:spAutoFit/>
          </a:bodyPr>
          <a:lstStyle/>
          <a:p>
            <a:r>
              <a:rPr lang="en-US" dirty="0">
                <a:latin typeface="Avenir Next LT Pro"/>
              </a:rPr>
              <a:t>A</a:t>
            </a:r>
            <a:r>
              <a:rPr lang="en-US" baseline="-25000" dirty="0">
                <a:latin typeface="Avenir Next LT Pro"/>
              </a:rPr>
              <a:t>i</a:t>
            </a:r>
            <a:r>
              <a:rPr lang="en-US" dirty="0">
                <a:latin typeface="Avenir Next LT Pro"/>
              </a:rPr>
              <a:t> = Total amount of funding allocated to Indian tribe </a:t>
            </a:r>
            <a:r>
              <a:rPr lang="en-US" dirty="0" err="1">
                <a:latin typeface="Avenir Next LT Pro"/>
              </a:rPr>
              <a:t>i</a:t>
            </a:r>
            <a:r>
              <a:rPr lang="en-US" dirty="0">
                <a:latin typeface="Avenir Next LT Pro"/>
              </a:rPr>
              <a:t> </a:t>
            </a:r>
            <a:endParaRPr lang="en-US" dirty="0">
              <a:latin typeface="Avenir Next LT Pro" panose="020B0504020202020204" pitchFamily="34" charset="0"/>
            </a:endParaRPr>
          </a:p>
          <a:p>
            <a:endParaRPr lang="en-US" dirty="0">
              <a:latin typeface="Avenir Next LT Pro" panose="020B0504020202020204" pitchFamily="34" charset="0"/>
            </a:endParaRPr>
          </a:p>
          <a:p>
            <a:r>
              <a:rPr lang="en-US" dirty="0">
                <a:latin typeface="Avenir Next LT Pro"/>
              </a:rPr>
              <a:t>m = $10,000 (minimum funding each Indian tribe must receive)</a:t>
            </a:r>
          </a:p>
          <a:p>
            <a:endParaRPr lang="en-US" dirty="0">
              <a:latin typeface="Avenir Next LT Pro" panose="020B0504020202020204" pitchFamily="34" charset="0"/>
            </a:endParaRPr>
          </a:p>
          <a:p>
            <a:r>
              <a:rPr lang="en-US" dirty="0">
                <a:latin typeface="Avenir Next LT Pro"/>
              </a:rPr>
              <a:t>F = Total amount of EECBG Program funding allocated to grants</a:t>
            </a:r>
          </a:p>
          <a:p>
            <a:endParaRPr lang="en-US" dirty="0">
              <a:latin typeface="Avenir Next LT Pro" panose="020B0504020202020204" pitchFamily="34" charset="0"/>
            </a:endParaRPr>
          </a:p>
          <a:p>
            <a:r>
              <a:rPr lang="en-US" dirty="0">
                <a:latin typeface="Avenir Next LT Pro"/>
              </a:rPr>
              <a:t>t = 0.02 (percentage of total funding available to eligible Indian tribes)</a:t>
            </a:r>
          </a:p>
          <a:p>
            <a:endParaRPr lang="en-US" dirty="0">
              <a:latin typeface="Avenir Next LT Pro" panose="020B0504020202020204" pitchFamily="34" charset="0"/>
            </a:endParaRPr>
          </a:p>
          <a:p>
            <a:r>
              <a:rPr lang="en-US" dirty="0">
                <a:latin typeface="Avenir Next LT Pro"/>
              </a:rPr>
              <a:t>n = number of Indian tribes</a:t>
            </a:r>
          </a:p>
          <a:p>
            <a:endParaRPr lang="en-US" dirty="0">
              <a:latin typeface="Avenir Next LT Pro" panose="020B0504020202020204" pitchFamily="34" charset="0"/>
            </a:endParaRPr>
          </a:p>
          <a:p>
            <a:r>
              <a:rPr lang="en-US" dirty="0" err="1">
                <a:latin typeface="Avenir Next LT Pro"/>
              </a:rPr>
              <a:t>E</a:t>
            </a:r>
            <a:r>
              <a:rPr lang="en-US" baseline="-25000" dirty="0" err="1">
                <a:latin typeface="Avenir Next LT Pro"/>
              </a:rPr>
              <a:t>i</a:t>
            </a:r>
            <a:r>
              <a:rPr lang="en-US" dirty="0">
                <a:latin typeface="Avenir Next LT Pro"/>
              </a:rPr>
              <a:t> = Tribal population based on a combination of U.S. Census Bureau, Decennial Census Redistricting Data (Pub. L. 94-171), 2020 and American Community Survey 5-year Estimates, 2020 and/or self-reported Tribal enrollment data</a:t>
            </a:r>
          </a:p>
        </p:txBody>
      </p:sp>
      <p:sp>
        <p:nvSpPr>
          <p:cNvPr id="15" name="TextBox 14">
            <a:extLst>
              <a:ext uri="{FF2B5EF4-FFF2-40B4-BE49-F238E27FC236}">
                <a16:creationId xmlns:a16="http://schemas.microsoft.com/office/drawing/2014/main" id="{75E56D21-9B1E-5C4C-5A6A-BBE6D3C70EBA}"/>
              </a:ext>
            </a:extLst>
          </p:cNvPr>
          <p:cNvSpPr txBox="1"/>
          <p:nvPr/>
        </p:nvSpPr>
        <p:spPr>
          <a:xfrm>
            <a:off x="145295" y="5881914"/>
            <a:ext cx="12047506" cy="830997"/>
          </a:xfrm>
          <a:prstGeom prst="rect">
            <a:avLst/>
          </a:prstGeom>
          <a:noFill/>
        </p:spPr>
        <p:txBody>
          <a:bodyPr wrap="square" lIns="91440" tIns="45720" rIns="91440" bIns="45720" anchor="t">
            <a:spAutoFit/>
          </a:bodyPr>
          <a:lstStyle/>
          <a:p>
            <a:r>
              <a:rPr lang="en-US" sz="1600" i="1" dirty="0">
                <a:latin typeface="Avenir Next LT Pro" panose="020B0504020202020204" pitchFamily="34" charset="0"/>
              </a:rPr>
              <a:t>For more details, see </a:t>
            </a:r>
            <a:r>
              <a:rPr lang="en-US" sz="1600" i="1" dirty="0">
                <a:latin typeface="Avenir Next LT Pro" panose="020B0504020202020204" pitchFamily="34" charset="0"/>
                <a:hlinkClick r:id="rId5"/>
              </a:rPr>
              <a:t>https://www.federalregister.gov/documents/2022/06/29/2022-13859/notice-of-availability-of-state-local-and-tribal-allocation-formulas-for-the-energy-efficiency-and</a:t>
            </a:r>
            <a:endParaRPr lang="en-US" sz="1600" i="1" dirty="0">
              <a:latin typeface="Avenir Next LT Pro" panose="020B0504020202020204" pitchFamily="34" charset="0"/>
            </a:endParaRPr>
          </a:p>
          <a:p>
            <a:endParaRPr lang="en-US" sz="1600" i="1" dirty="0">
              <a:latin typeface="Avenir Next LT Pro" panose="020B0504020202020204" pitchFamily="34" charset="0"/>
            </a:endParaRPr>
          </a:p>
        </p:txBody>
      </p:sp>
    </p:spTree>
    <p:extLst>
      <p:ext uri="{BB962C8B-B14F-4D97-AF65-F5344CB8AC3E}">
        <p14:creationId xmlns:p14="http://schemas.microsoft.com/office/powerpoint/2010/main" val="39715260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F50D9-2CE9-1647-D5CC-3021DCEE9853}"/>
              </a:ext>
            </a:extLst>
          </p:cNvPr>
          <p:cNvSpPr txBox="1">
            <a:spLocks/>
          </p:cNvSpPr>
          <p:nvPr/>
        </p:nvSpPr>
        <p:spPr>
          <a:xfrm>
            <a:off x="138746" y="33867"/>
            <a:ext cx="12053254" cy="8128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sz="2800" b="1">
                <a:solidFill>
                  <a:srgbClr val="215FAB"/>
                </a:solidFill>
                <a:latin typeface="Avenir Next LT Pro" panose="020B0504020202020204" pitchFamily="34" charset="0"/>
              </a:rPr>
              <a:t>2. Needs from DOE for Planning and Preparation</a:t>
            </a:r>
            <a:endParaRPr kumimoji="0" lang="en-US" sz="2800" b="1" i="0" u="none" strike="noStrike" kern="1200" cap="none" spc="0" normalizeH="0" baseline="0" noProof="0">
              <a:ln>
                <a:noFill/>
              </a:ln>
              <a:solidFill>
                <a:srgbClr val="215FAB"/>
              </a:solidFill>
              <a:effectLst/>
              <a:uLnTx/>
              <a:uFillTx/>
              <a:latin typeface="Avenir Next LT Pro" panose="020B0504020202020204" pitchFamily="34" charset="0"/>
            </a:endParaRPr>
          </a:p>
        </p:txBody>
      </p:sp>
      <p:sp>
        <p:nvSpPr>
          <p:cNvPr id="14" name="object 905">
            <a:extLst>
              <a:ext uri="{FF2B5EF4-FFF2-40B4-BE49-F238E27FC236}">
                <a16:creationId xmlns:a16="http://schemas.microsoft.com/office/drawing/2014/main" id="{2A58DC13-FF58-BF51-71D2-B604224C7E3F}"/>
              </a:ext>
            </a:extLst>
          </p:cNvPr>
          <p:cNvSpPr/>
          <p:nvPr/>
        </p:nvSpPr>
        <p:spPr>
          <a:xfrm>
            <a:off x="-10160" y="780880"/>
            <a:ext cx="12202160" cy="66285"/>
          </a:xfrm>
          <a:prstGeom prst="rect">
            <a:avLst/>
          </a:prstGeom>
          <a:solidFill>
            <a:srgbClr val="2460AD"/>
          </a:solidFill>
          <a:ln>
            <a:solidFill>
              <a:srgbClr val="2460AD"/>
            </a:solidFill>
          </a:ln>
        </p:spPr>
        <p:txBody>
          <a:bodyPr wrap="square" lIns="0" tIns="0" rIns="0" bIns="0" rtlCol="0"/>
          <a:lstStyle/>
          <a:p>
            <a:pPr marL="0" marR="0" lvl="0" indent="0" algn="l" defTabSz="806867" rtl="0"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45031FD6-81AB-2157-73AE-26DA8D652E55}"/>
              </a:ext>
            </a:extLst>
          </p:cNvPr>
          <p:cNvSpPr txBox="1"/>
          <p:nvPr/>
        </p:nvSpPr>
        <p:spPr>
          <a:xfrm>
            <a:off x="138746" y="1526430"/>
            <a:ext cx="240094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a:ln>
                  <a:noFill/>
                </a:ln>
                <a:solidFill>
                  <a:schemeClr val="bg1"/>
                </a:solidFill>
                <a:effectLst/>
                <a:uLnTx/>
                <a:uFillTx/>
                <a:latin typeface="Avenir Next LT Pro Demi" panose="020B0704020202020204" pitchFamily="34" charset="0"/>
                <a:ea typeface="+mn-ea"/>
                <a:cs typeface="Arial" pitchFamily="34" charset="0"/>
              </a:rPr>
              <a:t>Home Energy Rebates</a:t>
            </a:r>
            <a:endParaRPr kumimoji="0" lang="en-IN" sz="1600" b="0" i="0" u="none" strike="noStrike" kern="1200" cap="none" spc="0" normalizeH="0" baseline="0" noProof="0">
              <a:ln>
                <a:noFill/>
              </a:ln>
              <a:solidFill>
                <a:schemeClr val="bg1"/>
              </a:solidFill>
              <a:effectLst/>
              <a:uLnTx/>
              <a:uFillTx/>
              <a:latin typeface="Avenir Next LT Pro Demi" panose="020B0704020202020204" pitchFamily="34" charset="0"/>
              <a:cs typeface="Arial" pitchFamily="34" charset="0"/>
            </a:endParaRPr>
          </a:p>
        </p:txBody>
      </p:sp>
      <p:grpSp>
        <p:nvGrpSpPr>
          <p:cNvPr id="7" name="Group 6">
            <a:extLst>
              <a:ext uri="{FF2B5EF4-FFF2-40B4-BE49-F238E27FC236}">
                <a16:creationId xmlns:a16="http://schemas.microsoft.com/office/drawing/2014/main" id="{F418FCAC-6095-E29A-AF21-C2A94F1C69BA}"/>
              </a:ext>
            </a:extLst>
          </p:cNvPr>
          <p:cNvGrpSpPr/>
          <p:nvPr/>
        </p:nvGrpSpPr>
        <p:grpSpPr>
          <a:xfrm>
            <a:off x="1123247" y="1115565"/>
            <a:ext cx="405536" cy="307972"/>
            <a:chOff x="12790488" y="407988"/>
            <a:chExt cx="5207000" cy="4349750"/>
          </a:xfrm>
          <a:solidFill>
            <a:schemeClr val="bg1"/>
          </a:solidFill>
        </p:grpSpPr>
        <p:sp>
          <p:nvSpPr>
            <p:cNvPr id="8" name="Freeform 11">
              <a:extLst>
                <a:ext uri="{FF2B5EF4-FFF2-40B4-BE49-F238E27FC236}">
                  <a16:creationId xmlns:a16="http://schemas.microsoft.com/office/drawing/2014/main" id="{D9A50FAD-9B0E-03E0-FC07-C303E0E68ECA}"/>
                </a:ext>
              </a:extLst>
            </p:cNvPr>
            <p:cNvSpPr>
              <a:spLocks/>
            </p:cNvSpPr>
            <p:nvPr/>
          </p:nvSpPr>
          <p:spPr bwMode="auto">
            <a:xfrm>
              <a:off x="13601697" y="1535114"/>
              <a:ext cx="3582987" cy="3222624"/>
            </a:xfrm>
            <a:custGeom>
              <a:avLst/>
              <a:gdLst>
                <a:gd name="T0" fmla="*/ 2256 w 4512"/>
                <a:gd name="T1" fmla="*/ 0 h 4060"/>
                <a:gd name="T2" fmla="*/ 4512 w 4512"/>
                <a:gd name="T3" fmla="*/ 1736 h 4060"/>
                <a:gd name="T4" fmla="*/ 4512 w 4512"/>
                <a:gd name="T5" fmla="*/ 4060 h 4060"/>
                <a:gd name="T6" fmla="*/ 2777 w 4512"/>
                <a:gd name="T7" fmla="*/ 4060 h 4060"/>
                <a:gd name="T8" fmla="*/ 2777 w 4512"/>
                <a:gd name="T9" fmla="*/ 2356 h 4060"/>
                <a:gd name="T10" fmla="*/ 1814 w 4512"/>
                <a:gd name="T11" fmla="*/ 2356 h 4060"/>
                <a:gd name="T12" fmla="*/ 1814 w 4512"/>
                <a:gd name="T13" fmla="*/ 4060 h 4060"/>
                <a:gd name="T14" fmla="*/ 0 w 4512"/>
                <a:gd name="T15" fmla="*/ 4060 h 4060"/>
                <a:gd name="T16" fmla="*/ 0 w 4512"/>
                <a:gd name="T17" fmla="*/ 1736 h 4060"/>
                <a:gd name="T18" fmla="*/ 2256 w 4512"/>
                <a:gd name="T19" fmla="*/ 0 h 4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12" h="4060">
                  <a:moveTo>
                    <a:pt x="2256" y="0"/>
                  </a:moveTo>
                  <a:lnTo>
                    <a:pt x="4512" y="1736"/>
                  </a:lnTo>
                  <a:lnTo>
                    <a:pt x="4512" y="4060"/>
                  </a:lnTo>
                  <a:lnTo>
                    <a:pt x="2777" y="4060"/>
                  </a:lnTo>
                  <a:lnTo>
                    <a:pt x="2777" y="2356"/>
                  </a:lnTo>
                  <a:lnTo>
                    <a:pt x="1814" y="2356"/>
                  </a:lnTo>
                  <a:lnTo>
                    <a:pt x="1814" y="4060"/>
                  </a:lnTo>
                  <a:lnTo>
                    <a:pt x="0" y="4060"/>
                  </a:lnTo>
                  <a:lnTo>
                    <a:pt x="0" y="1736"/>
                  </a:lnTo>
                  <a:lnTo>
                    <a:pt x="22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12">
              <a:extLst>
                <a:ext uri="{FF2B5EF4-FFF2-40B4-BE49-F238E27FC236}">
                  <a16:creationId xmlns:a16="http://schemas.microsoft.com/office/drawing/2014/main" id="{10E825C6-96BD-18C3-CEA3-2A4FEDC55599}"/>
                </a:ext>
              </a:extLst>
            </p:cNvPr>
            <p:cNvSpPr>
              <a:spLocks/>
            </p:cNvSpPr>
            <p:nvPr/>
          </p:nvSpPr>
          <p:spPr bwMode="auto">
            <a:xfrm>
              <a:off x="12790488" y="407988"/>
              <a:ext cx="5207000" cy="2466975"/>
            </a:xfrm>
            <a:custGeom>
              <a:avLst/>
              <a:gdLst>
                <a:gd name="T0" fmla="*/ 3279 w 6560"/>
                <a:gd name="T1" fmla="*/ 0 h 3108"/>
                <a:gd name="T2" fmla="*/ 4680 w 6560"/>
                <a:gd name="T3" fmla="*/ 1076 h 3108"/>
                <a:gd name="T4" fmla="*/ 4680 w 6560"/>
                <a:gd name="T5" fmla="*/ 618 h 3108"/>
                <a:gd name="T6" fmla="*/ 5631 w 6560"/>
                <a:gd name="T7" fmla="*/ 618 h 3108"/>
                <a:gd name="T8" fmla="*/ 5631 w 6560"/>
                <a:gd name="T9" fmla="*/ 1805 h 3108"/>
                <a:gd name="T10" fmla="*/ 6560 w 6560"/>
                <a:gd name="T11" fmla="*/ 2521 h 3108"/>
                <a:gd name="T12" fmla="*/ 6106 w 6560"/>
                <a:gd name="T13" fmla="*/ 3108 h 3108"/>
                <a:gd name="T14" fmla="*/ 3279 w 6560"/>
                <a:gd name="T15" fmla="*/ 934 h 3108"/>
                <a:gd name="T16" fmla="*/ 454 w 6560"/>
                <a:gd name="T17" fmla="*/ 3108 h 3108"/>
                <a:gd name="T18" fmla="*/ 0 w 6560"/>
                <a:gd name="T19" fmla="*/ 2521 h 3108"/>
                <a:gd name="T20" fmla="*/ 3279 w 6560"/>
                <a:gd name="T21" fmla="*/ 0 h 3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60" h="3108">
                  <a:moveTo>
                    <a:pt x="3279" y="0"/>
                  </a:moveTo>
                  <a:lnTo>
                    <a:pt x="4680" y="1076"/>
                  </a:lnTo>
                  <a:lnTo>
                    <a:pt x="4680" y="618"/>
                  </a:lnTo>
                  <a:lnTo>
                    <a:pt x="5631" y="618"/>
                  </a:lnTo>
                  <a:lnTo>
                    <a:pt x="5631" y="1805"/>
                  </a:lnTo>
                  <a:lnTo>
                    <a:pt x="6560" y="2521"/>
                  </a:lnTo>
                  <a:lnTo>
                    <a:pt x="6106" y="3108"/>
                  </a:lnTo>
                  <a:lnTo>
                    <a:pt x="3279" y="934"/>
                  </a:lnTo>
                  <a:lnTo>
                    <a:pt x="454" y="3108"/>
                  </a:lnTo>
                  <a:lnTo>
                    <a:pt x="0" y="2521"/>
                  </a:lnTo>
                  <a:lnTo>
                    <a:pt x="327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Content Placeholder 2">
            <a:extLst>
              <a:ext uri="{FF2B5EF4-FFF2-40B4-BE49-F238E27FC236}">
                <a16:creationId xmlns:a16="http://schemas.microsoft.com/office/drawing/2014/main" id="{861580B4-76D3-5AC0-814E-E8774B674E21}"/>
              </a:ext>
            </a:extLst>
          </p:cNvPr>
          <p:cNvSpPr txBox="1">
            <a:spLocks/>
          </p:cNvSpPr>
          <p:nvPr/>
        </p:nvSpPr>
        <p:spPr>
          <a:xfrm>
            <a:off x="477616" y="988782"/>
            <a:ext cx="10822444" cy="5370703"/>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nSpc>
                <a:spcPct val="107000"/>
              </a:lnSpc>
              <a:spcBef>
                <a:spcPts val="0"/>
              </a:spcBef>
              <a:spcAft>
                <a:spcPts val="0"/>
              </a:spcAft>
            </a:pPr>
            <a:endParaRPr lang="en-US">
              <a:effectLst/>
              <a:latin typeface="Avenir Next LT Pro" panose="020B050402020202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2A22D395-0358-A98D-F8E4-550DE06B6661}"/>
              </a:ext>
            </a:extLst>
          </p:cNvPr>
          <p:cNvSpPr txBox="1"/>
          <p:nvPr/>
        </p:nvSpPr>
        <p:spPr>
          <a:xfrm>
            <a:off x="138746" y="957043"/>
            <a:ext cx="11758728" cy="1384995"/>
          </a:xfrm>
          <a:prstGeom prst="rect">
            <a:avLst/>
          </a:prstGeom>
          <a:noFill/>
        </p:spPr>
        <p:txBody>
          <a:bodyPr wrap="square" lIns="91440" tIns="45720" rIns="91440" bIns="45720" anchor="t">
            <a:spAutoFit/>
          </a:bodyPr>
          <a:lstStyle/>
          <a:p>
            <a:pPr marR="0" lvl="0">
              <a:spcBef>
                <a:spcPts val="0"/>
              </a:spcBef>
              <a:spcAft>
                <a:spcPts val="0"/>
              </a:spcAft>
            </a:pPr>
            <a:r>
              <a:rPr lang="en-US" sz="2800" dirty="0">
                <a:effectLst/>
                <a:latin typeface="Avenir Next LT Pro" panose="020B0504020202020204" pitchFamily="34" charset="0"/>
                <a:ea typeface="Times New Roman" panose="02020603050405020304" pitchFamily="18" charset="0"/>
              </a:rPr>
              <a:t>What does your Tribal Government or Alaska Native entity need from DOE to inform planning and preparation for designing and applying for funding for a Tribal Home Energy Rebates program?</a:t>
            </a:r>
          </a:p>
        </p:txBody>
      </p:sp>
    </p:spTree>
    <p:extLst>
      <p:ext uri="{BB962C8B-B14F-4D97-AF65-F5344CB8AC3E}">
        <p14:creationId xmlns:p14="http://schemas.microsoft.com/office/powerpoint/2010/main" val="1892678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4FAFD6-2647-3605-F656-1F499E422928}"/>
              </a:ext>
            </a:extLst>
          </p:cNvPr>
          <p:cNvSpPr/>
          <p:nvPr/>
        </p:nvSpPr>
        <p:spPr>
          <a:xfrm>
            <a:off x="0" y="0"/>
            <a:ext cx="12192000" cy="6589986"/>
          </a:xfrm>
          <a:prstGeom prst="rect">
            <a:avLst/>
          </a:prstGeom>
          <a:solidFill>
            <a:srgbClr val="11213F"/>
          </a:solidFill>
          <a:ln>
            <a:solidFill>
              <a:srgbClr val="005C8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3" name="TextBox 2">
            <a:extLst>
              <a:ext uri="{FF2B5EF4-FFF2-40B4-BE49-F238E27FC236}">
                <a16:creationId xmlns:a16="http://schemas.microsoft.com/office/drawing/2014/main" id="{019EE2A8-F6AF-9AC1-E836-0D6E82A54756}"/>
              </a:ext>
            </a:extLst>
          </p:cNvPr>
          <p:cNvSpPr txBox="1"/>
          <p:nvPr/>
        </p:nvSpPr>
        <p:spPr>
          <a:xfrm>
            <a:off x="381448" y="1582340"/>
            <a:ext cx="5438761" cy="3139321"/>
          </a:xfrm>
          <a:prstGeom prst="rect">
            <a:avLst/>
          </a:prstGeom>
          <a:noFill/>
        </p:spPr>
        <p:txBody>
          <a:bodyPr wrap="square" lIns="91440" tIns="45720" rIns="91440" bIns="45720" anchor="t">
            <a:spAutoFit/>
          </a:bodyPr>
          <a:lstStyle/>
          <a:p>
            <a:pPr marL="461645" marR="0" lvl="0" indent="-461645"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white"/>
                </a:solidFill>
                <a:effectLst/>
                <a:uLnTx/>
                <a:uFillTx/>
                <a:latin typeface="Avenir Next LT Pro"/>
                <a:ea typeface="+mn-ea"/>
                <a:cs typeface="+mn-cs"/>
              </a:rPr>
              <a:t>Introduction to the DOE Office of State and Community Energy Programs (SCEP)</a:t>
            </a:r>
          </a:p>
          <a:p>
            <a:pPr marL="461645" marR="0" lvl="0" indent="-461645"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a:p>
            <a:pPr marL="461645" marR="0" lvl="0" indent="-461645"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prstClr val="white"/>
                </a:solidFill>
                <a:effectLst/>
                <a:uLnTx/>
                <a:uFillTx/>
                <a:latin typeface="Avenir Next LT Pro"/>
                <a:ea typeface="+mn-ea"/>
                <a:cs typeface="+mn-cs"/>
              </a:rPr>
              <a:t>Overview of DOE Home Energy Rebate Programs available to Indian Tribes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a:p>
            <a:pPr marL="461645" indent="-461645">
              <a:buFont typeface="Wingdings" panose="05000000000000000000" pitchFamily="2" charset="2"/>
              <a:buChar char="ü"/>
              <a:defRPr/>
            </a:pPr>
            <a:r>
              <a:rPr kumimoji="0" lang="en-US" sz="1800" b="0" i="0" u="none" strike="noStrike" kern="1200" cap="none" spc="0" normalizeH="0" baseline="0" noProof="0" dirty="0">
                <a:ln>
                  <a:noFill/>
                </a:ln>
                <a:solidFill>
                  <a:prstClr val="white"/>
                </a:solidFill>
                <a:effectLst/>
                <a:uLnTx/>
                <a:uFillTx/>
                <a:latin typeface="Avenir Next LT Pro"/>
                <a:ea typeface="+mn-ea"/>
                <a:cs typeface="+mn-cs"/>
              </a:rPr>
              <a:t>Timeline for Tribal Consultation process</a:t>
            </a:r>
          </a:p>
          <a:p>
            <a:pPr marL="461645" marR="0" lvl="0" indent="-461645"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a:p>
            <a:pPr marL="461645" indent="-461645">
              <a:buFont typeface="Wingdings" panose="05000000000000000000" pitchFamily="2" charset="2"/>
              <a:buChar char="ü"/>
              <a:defRPr/>
            </a:pPr>
            <a:r>
              <a:rPr kumimoji="0" lang="en-US" sz="1800" b="0" i="0" u="none" strike="noStrike" kern="1200" cap="none" spc="0" normalizeH="0" baseline="0" noProof="0" dirty="0">
                <a:ln>
                  <a:noFill/>
                </a:ln>
                <a:solidFill>
                  <a:schemeClr val="bg1"/>
                </a:solidFill>
                <a:effectLst/>
                <a:uLnTx/>
                <a:uFillTx/>
                <a:latin typeface="Avenir Next LT Pro"/>
                <a:ea typeface="+mn-ea"/>
                <a:cs typeface="+mn-cs"/>
              </a:rPr>
              <a:t>Key Questions from DOE for the Tribal</a:t>
            </a:r>
            <a:r>
              <a:rPr lang="en-US" dirty="0">
                <a:solidFill>
                  <a:schemeClr val="bg1"/>
                </a:solidFill>
                <a:latin typeface="Avenir Next LT Pro"/>
              </a:rPr>
              <a:t> </a:t>
            </a:r>
            <a:r>
              <a:rPr kumimoji="0" lang="en-US" sz="1800" b="0" i="0" u="none" strike="noStrike" kern="1200" cap="none" spc="0" normalizeH="0" baseline="0" noProof="0" dirty="0">
                <a:ln>
                  <a:noFill/>
                </a:ln>
                <a:solidFill>
                  <a:schemeClr val="bg1"/>
                </a:solidFill>
                <a:effectLst/>
                <a:uLnTx/>
                <a:uFillTx/>
                <a:latin typeface="Avenir Next LT Pro"/>
                <a:ea typeface="+mn-ea"/>
                <a:cs typeface="+mn-cs"/>
              </a:rPr>
              <a:t>Home Energy Rebate Programs</a:t>
            </a:r>
            <a:endParaRPr lang="en-US" sz="1800" b="0" i="0" u="none" strike="noStrike" kern="1200" cap="none" spc="0" normalizeH="0" baseline="0" noProof="0" dirty="0">
              <a:ln>
                <a:noFill/>
              </a:ln>
              <a:solidFill>
                <a:schemeClr val="bg1"/>
              </a:solidFill>
              <a:effectLst/>
              <a:uLnTx/>
              <a:uFillTx/>
              <a:latin typeface="Avenir Next LT Pr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p:txBody>
      </p:sp>
      <p:pic>
        <p:nvPicPr>
          <p:cNvPr id="79" name="Picture 78" descr="A house with a car parked in the front&#10;&#10;Description automatically generated with low confidence">
            <a:extLst>
              <a:ext uri="{FF2B5EF4-FFF2-40B4-BE49-F238E27FC236}">
                <a16:creationId xmlns:a16="http://schemas.microsoft.com/office/drawing/2014/main" id="{8F038F98-11D2-2DC8-2DFA-F050F5FECFC5}"/>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13482" r="17909"/>
          <a:stretch/>
        </p:blipFill>
        <p:spPr>
          <a:xfrm>
            <a:off x="6351478" y="767374"/>
            <a:ext cx="5109556" cy="5106193"/>
          </a:xfrm>
          <a:prstGeom prst="ellipse">
            <a:avLst/>
          </a:prstGeom>
        </p:spPr>
      </p:pic>
    </p:spTree>
    <p:extLst>
      <p:ext uri="{BB962C8B-B14F-4D97-AF65-F5344CB8AC3E}">
        <p14:creationId xmlns:p14="http://schemas.microsoft.com/office/powerpoint/2010/main" val="8161373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F50D9-2CE9-1647-D5CC-3021DCEE9853}"/>
              </a:ext>
            </a:extLst>
          </p:cNvPr>
          <p:cNvSpPr txBox="1">
            <a:spLocks/>
          </p:cNvSpPr>
          <p:nvPr/>
        </p:nvSpPr>
        <p:spPr>
          <a:xfrm>
            <a:off x="159974" y="21914"/>
            <a:ext cx="12053254" cy="8128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sz="2800" b="1" dirty="0">
                <a:solidFill>
                  <a:srgbClr val="215FAB"/>
                </a:solidFill>
                <a:latin typeface="Avenir Next LT Pro" panose="020B0504020202020204" pitchFamily="34" charset="0"/>
              </a:rPr>
              <a:t>3. Role of DOE support for design and implementation of rebates</a:t>
            </a:r>
            <a:endParaRPr kumimoji="0" lang="en-US" sz="2800" b="1" i="0" u="none" strike="noStrike" kern="1200" cap="none" spc="0" normalizeH="0" baseline="0" noProof="0" dirty="0">
              <a:ln>
                <a:noFill/>
              </a:ln>
              <a:solidFill>
                <a:srgbClr val="215FAB"/>
              </a:solidFill>
              <a:effectLst/>
              <a:uLnTx/>
              <a:uFillTx/>
              <a:latin typeface="Avenir Next LT Pro" panose="020B0504020202020204" pitchFamily="34" charset="0"/>
            </a:endParaRPr>
          </a:p>
        </p:txBody>
      </p:sp>
      <p:sp>
        <p:nvSpPr>
          <p:cNvPr id="14" name="object 905">
            <a:extLst>
              <a:ext uri="{FF2B5EF4-FFF2-40B4-BE49-F238E27FC236}">
                <a16:creationId xmlns:a16="http://schemas.microsoft.com/office/drawing/2014/main" id="{2A58DC13-FF58-BF51-71D2-B604224C7E3F}"/>
              </a:ext>
            </a:extLst>
          </p:cNvPr>
          <p:cNvSpPr/>
          <p:nvPr/>
        </p:nvSpPr>
        <p:spPr>
          <a:xfrm>
            <a:off x="-10160" y="780880"/>
            <a:ext cx="12202160" cy="66285"/>
          </a:xfrm>
          <a:prstGeom prst="rect">
            <a:avLst/>
          </a:prstGeom>
          <a:solidFill>
            <a:srgbClr val="2460AD"/>
          </a:solidFill>
          <a:ln>
            <a:solidFill>
              <a:srgbClr val="2460AD"/>
            </a:solidFill>
          </a:ln>
        </p:spPr>
        <p:txBody>
          <a:bodyPr wrap="square" lIns="0" tIns="0" rIns="0" bIns="0" rtlCol="0"/>
          <a:lstStyle/>
          <a:p>
            <a:pPr marL="0" marR="0" lvl="0" indent="0" algn="l" defTabSz="806867" rtl="0"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45031FD6-81AB-2157-73AE-26DA8D652E55}"/>
              </a:ext>
            </a:extLst>
          </p:cNvPr>
          <p:cNvSpPr txBox="1"/>
          <p:nvPr/>
        </p:nvSpPr>
        <p:spPr>
          <a:xfrm>
            <a:off x="138746" y="1526430"/>
            <a:ext cx="240094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a:ln>
                  <a:noFill/>
                </a:ln>
                <a:solidFill>
                  <a:schemeClr val="bg1"/>
                </a:solidFill>
                <a:effectLst/>
                <a:uLnTx/>
                <a:uFillTx/>
                <a:latin typeface="Avenir Next LT Pro Demi" panose="020B0704020202020204" pitchFamily="34" charset="0"/>
                <a:ea typeface="+mn-ea"/>
                <a:cs typeface="Arial" pitchFamily="34" charset="0"/>
              </a:rPr>
              <a:t>Home Energy Rebates</a:t>
            </a:r>
            <a:endParaRPr kumimoji="0" lang="en-IN" sz="1600" b="0" i="0" u="none" strike="noStrike" kern="1200" cap="none" spc="0" normalizeH="0" baseline="0" noProof="0">
              <a:ln>
                <a:noFill/>
              </a:ln>
              <a:solidFill>
                <a:schemeClr val="bg1"/>
              </a:solidFill>
              <a:effectLst/>
              <a:uLnTx/>
              <a:uFillTx/>
              <a:latin typeface="Avenir Next LT Pro Demi" panose="020B0704020202020204" pitchFamily="34" charset="0"/>
              <a:cs typeface="Arial" pitchFamily="34" charset="0"/>
            </a:endParaRPr>
          </a:p>
        </p:txBody>
      </p:sp>
      <p:grpSp>
        <p:nvGrpSpPr>
          <p:cNvPr id="7" name="Group 6">
            <a:extLst>
              <a:ext uri="{FF2B5EF4-FFF2-40B4-BE49-F238E27FC236}">
                <a16:creationId xmlns:a16="http://schemas.microsoft.com/office/drawing/2014/main" id="{F418FCAC-6095-E29A-AF21-C2A94F1C69BA}"/>
              </a:ext>
            </a:extLst>
          </p:cNvPr>
          <p:cNvGrpSpPr/>
          <p:nvPr/>
        </p:nvGrpSpPr>
        <p:grpSpPr>
          <a:xfrm>
            <a:off x="1123247" y="1115565"/>
            <a:ext cx="405536" cy="307972"/>
            <a:chOff x="12790488" y="407988"/>
            <a:chExt cx="5207000" cy="4349750"/>
          </a:xfrm>
          <a:solidFill>
            <a:schemeClr val="bg1"/>
          </a:solidFill>
        </p:grpSpPr>
        <p:sp>
          <p:nvSpPr>
            <p:cNvPr id="8" name="Freeform 11">
              <a:extLst>
                <a:ext uri="{FF2B5EF4-FFF2-40B4-BE49-F238E27FC236}">
                  <a16:creationId xmlns:a16="http://schemas.microsoft.com/office/drawing/2014/main" id="{D9A50FAD-9B0E-03E0-FC07-C303E0E68ECA}"/>
                </a:ext>
              </a:extLst>
            </p:cNvPr>
            <p:cNvSpPr>
              <a:spLocks/>
            </p:cNvSpPr>
            <p:nvPr/>
          </p:nvSpPr>
          <p:spPr bwMode="auto">
            <a:xfrm>
              <a:off x="13601697" y="1535114"/>
              <a:ext cx="3582987" cy="3222624"/>
            </a:xfrm>
            <a:custGeom>
              <a:avLst/>
              <a:gdLst>
                <a:gd name="T0" fmla="*/ 2256 w 4512"/>
                <a:gd name="T1" fmla="*/ 0 h 4060"/>
                <a:gd name="T2" fmla="*/ 4512 w 4512"/>
                <a:gd name="T3" fmla="*/ 1736 h 4060"/>
                <a:gd name="T4" fmla="*/ 4512 w 4512"/>
                <a:gd name="T5" fmla="*/ 4060 h 4060"/>
                <a:gd name="T6" fmla="*/ 2777 w 4512"/>
                <a:gd name="T7" fmla="*/ 4060 h 4060"/>
                <a:gd name="T8" fmla="*/ 2777 w 4512"/>
                <a:gd name="T9" fmla="*/ 2356 h 4060"/>
                <a:gd name="T10" fmla="*/ 1814 w 4512"/>
                <a:gd name="T11" fmla="*/ 2356 h 4060"/>
                <a:gd name="T12" fmla="*/ 1814 w 4512"/>
                <a:gd name="T13" fmla="*/ 4060 h 4060"/>
                <a:gd name="T14" fmla="*/ 0 w 4512"/>
                <a:gd name="T15" fmla="*/ 4060 h 4060"/>
                <a:gd name="T16" fmla="*/ 0 w 4512"/>
                <a:gd name="T17" fmla="*/ 1736 h 4060"/>
                <a:gd name="T18" fmla="*/ 2256 w 4512"/>
                <a:gd name="T19" fmla="*/ 0 h 4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12" h="4060">
                  <a:moveTo>
                    <a:pt x="2256" y="0"/>
                  </a:moveTo>
                  <a:lnTo>
                    <a:pt x="4512" y="1736"/>
                  </a:lnTo>
                  <a:lnTo>
                    <a:pt x="4512" y="4060"/>
                  </a:lnTo>
                  <a:lnTo>
                    <a:pt x="2777" y="4060"/>
                  </a:lnTo>
                  <a:lnTo>
                    <a:pt x="2777" y="2356"/>
                  </a:lnTo>
                  <a:lnTo>
                    <a:pt x="1814" y="2356"/>
                  </a:lnTo>
                  <a:lnTo>
                    <a:pt x="1814" y="4060"/>
                  </a:lnTo>
                  <a:lnTo>
                    <a:pt x="0" y="4060"/>
                  </a:lnTo>
                  <a:lnTo>
                    <a:pt x="0" y="1736"/>
                  </a:lnTo>
                  <a:lnTo>
                    <a:pt x="22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12">
              <a:extLst>
                <a:ext uri="{FF2B5EF4-FFF2-40B4-BE49-F238E27FC236}">
                  <a16:creationId xmlns:a16="http://schemas.microsoft.com/office/drawing/2014/main" id="{10E825C6-96BD-18C3-CEA3-2A4FEDC55599}"/>
                </a:ext>
              </a:extLst>
            </p:cNvPr>
            <p:cNvSpPr>
              <a:spLocks/>
            </p:cNvSpPr>
            <p:nvPr/>
          </p:nvSpPr>
          <p:spPr bwMode="auto">
            <a:xfrm>
              <a:off x="12790488" y="407988"/>
              <a:ext cx="5207000" cy="2466975"/>
            </a:xfrm>
            <a:custGeom>
              <a:avLst/>
              <a:gdLst>
                <a:gd name="T0" fmla="*/ 3279 w 6560"/>
                <a:gd name="T1" fmla="*/ 0 h 3108"/>
                <a:gd name="T2" fmla="*/ 4680 w 6560"/>
                <a:gd name="T3" fmla="*/ 1076 h 3108"/>
                <a:gd name="T4" fmla="*/ 4680 w 6560"/>
                <a:gd name="T5" fmla="*/ 618 h 3108"/>
                <a:gd name="T6" fmla="*/ 5631 w 6560"/>
                <a:gd name="T7" fmla="*/ 618 h 3108"/>
                <a:gd name="T8" fmla="*/ 5631 w 6560"/>
                <a:gd name="T9" fmla="*/ 1805 h 3108"/>
                <a:gd name="T10" fmla="*/ 6560 w 6560"/>
                <a:gd name="T11" fmla="*/ 2521 h 3108"/>
                <a:gd name="T12" fmla="*/ 6106 w 6560"/>
                <a:gd name="T13" fmla="*/ 3108 h 3108"/>
                <a:gd name="T14" fmla="*/ 3279 w 6560"/>
                <a:gd name="T15" fmla="*/ 934 h 3108"/>
                <a:gd name="T16" fmla="*/ 454 w 6560"/>
                <a:gd name="T17" fmla="*/ 3108 h 3108"/>
                <a:gd name="T18" fmla="*/ 0 w 6560"/>
                <a:gd name="T19" fmla="*/ 2521 h 3108"/>
                <a:gd name="T20" fmla="*/ 3279 w 6560"/>
                <a:gd name="T21" fmla="*/ 0 h 3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60" h="3108">
                  <a:moveTo>
                    <a:pt x="3279" y="0"/>
                  </a:moveTo>
                  <a:lnTo>
                    <a:pt x="4680" y="1076"/>
                  </a:lnTo>
                  <a:lnTo>
                    <a:pt x="4680" y="618"/>
                  </a:lnTo>
                  <a:lnTo>
                    <a:pt x="5631" y="618"/>
                  </a:lnTo>
                  <a:lnTo>
                    <a:pt x="5631" y="1805"/>
                  </a:lnTo>
                  <a:lnTo>
                    <a:pt x="6560" y="2521"/>
                  </a:lnTo>
                  <a:lnTo>
                    <a:pt x="6106" y="3108"/>
                  </a:lnTo>
                  <a:lnTo>
                    <a:pt x="3279" y="934"/>
                  </a:lnTo>
                  <a:lnTo>
                    <a:pt x="454" y="3108"/>
                  </a:lnTo>
                  <a:lnTo>
                    <a:pt x="0" y="2521"/>
                  </a:lnTo>
                  <a:lnTo>
                    <a:pt x="327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Content Placeholder 2">
            <a:extLst>
              <a:ext uri="{FF2B5EF4-FFF2-40B4-BE49-F238E27FC236}">
                <a16:creationId xmlns:a16="http://schemas.microsoft.com/office/drawing/2014/main" id="{861580B4-76D3-5AC0-814E-E8774B674E21}"/>
              </a:ext>
            </a:extLst>
          </p:cNvPr>
          <p:cNvSpPr txBox="1">
            <a:spLocks/>
          </p:cNvSpPr>
          <p:nvPr/>
        </p:nvSpPr>
        <p:spPr>
          <a:xfrm>
            <a:off x="477616" y="988782"/>
            <a:ext cx="10822444" cy="5370703"/>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nSpc>
                <a:spcPct val="107000"/>
              </a:lnSpc>
              <a:spcBef>
                <a:spcPts val="0"/>
              </a:spcBef>
              <a:spcAft>
                <a:spcPts val="0"/>
              </a:spcAft>
            </a:pPr>
            <a:endParaRPr lang="en-US">
              <a:effectLst/>
              <a:latin typeface="Avenir Next LT Pro" panose="020B050402020202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2A22D395-0358-A98D-F8E4-550DE06B6661}"/>
              </a:ext>
            </a:extLst>
          </p:cNvPr>
          <p:cNvSpPr txBox="1"/>
          <p:nvPr/>
        </p:nvSpPr>
        <p:spPr>
          <a:xfrm>
            <a:off x="246580" y="1067442"/>
            <a:ext cx="11640620" cy="1384995"/>
          </a:xfrm>
          <a:prstGeom prst="rect">
            <a:avLst/>
          </a:prstGeom>
          <a:noFill/>
        </p:spPr>
        <p:txBody>
          <a:bodyPr wrap="square" lIns="91440" tIns="45720" rIns="91440" bIns="45720" anchor="t">
            <a:spAutoFit/>
          </a:bodyPr>
          <a:lstStyle/>
          <a:p>
            <a:pPr marR="252730" lvl="0">
              <a:spcBef>
                <a:spcPts val="285"/>
              </a:spcBef>
              <a:spcAft>
                <a:spcPts val="0"/>
              </a:spcAft>
              <a:buSzPts val="1200"/>
              <a:tabLst>
                <a:tab pos="1219200" algn="l"/>
              </a:tabLst>
            </a:pPr>
            <a:r>
              <a:rPr lang="en-US" sz="2800" dirty="0">
                <a:effectLst/>
                <a:latin typeface="Avenir Next LT Pro" panose="020B0504020202020204" pitchFamily="34" charset="0"/>
                <a:ea typeface="Symbol" panose="05050102010706020507" pitchFamily="18" charset="2"/>
                <a:cs typeface="Symbol" panose="05050102010706020507" pitchFamily="18" charset="2"/>
              </a:rPr>
              <a:t>What role could DOE play in supporting your Tribe’s design and implementation of a rebate program, including overcoming access to infrastructure, technology, or other barriers? </a:t>
            </a:r>
          </a:p>
        </p:txBody>
      </p:sp>
    </p:spTree>
    <p:extLst>
      <p:ext uri="{BB962C8B-B14F-4D97-AF65-F5344CB8AC3E}">
        <p14:creationId xmlns:p14="http://schemas.microsoft.com/office/powerpoint/2010/main" val="40539529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F50D9-2CE9-1647-D5CC-3021DCEE9853}"/>
              </a:ext>
            </a:extLst>
          </p:cNvPr>
          <p:cNvSpPr txBox="1">
            <a:spLocks/>
          </p:cNvSpPr>
          <p:nvPr/>
        </p:nvSpPr>
        <p:spPr>
          <a:xfrm>
            <a:off x="159974" y="21914"/>
            <a:ext cx="12053254" cy="8128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sz="2800" b="1" dirty="0">
                <a:solidFill>
                  <a:srgbClr val="215FAB"/>
                </a:solidFill>
                <a:latin typeface="Avenir Next LT Pro" panose="020B0504020202020204" pitchFamily="34" charset="0"/>
              </a:rPr>
              <a:t>4. Direct Administration or Third Party Administration</a:t>
            </a:r>
            <a:endParaRPr kumimoji="0" lang="en-US" sz="2800" b="1" i="0" u="none" strike="noStrike" kern="1200" cap="none" spc="0" normalizeH="0" baseline="0" noProof="0" dirty="0">
              <a:ln>
                <a:noFill/>
              </a:ln>
              <a:solidFill>
                <a:srgbClr val="215FAB"/>
              </a:solidFill>
              <a:effectLst/>
              <a:uLnTx/>
              <a:uFillTx/>
              <a:latin typeface="Avenir Next LT Pro" panose="020B0504020202020204" pitchFamily="34" charset="0"/>
            </a:endParaRPr>
          </a:p>
        </p:txBody>
      </p:sp>
      <p:sp>
        <p:nvSpPr>
          <p:cNvPr id="14" name="object 905">
            <a:extLst>
              <a:ext uri="{FF2B5EF4-FFF2-40B4-BE49-F238E27FC236}">
                <a16:creationId xmlns:a16="http://schemas.microsoft.com/office/drawing/2014/main" id="{2A58DC13-FF58-BF51-71D2-B604224C7E3F}"/>
              </a:ext>
            </a:extLst>
          </p:cNvPr>
          <p:cNvSpPr/>
          <p:nvPr/>
        </p:nvSpPr>
        <p:spPr>
          <a:xfrm>
            <a:off x="-10160" y="780880"/>
            <a:ext cx="12202160" cy="66285"/>
          </a:xfrm>
          <a:prstGeom prst="rect">
            <a:avLst/>
          </a:prstGeom>
          <a:solidFill>
            <a:srgbClr val="2460AD"/>
          </a:solidFill>
          <a:ln>
            <a:solidFill>
              <a:srgbClr val="2460AD"/>
            </a:solidFill>
          </a:ln>
        </p:spPr>
        <p:txBody>
          <a:bodyPr wrap="square" lIns="0" tIns="0" rIns="0" bIns="0" rtlCol="0"/>
          <a:lstStyle/>
          <a:p>
            <a:pPr marL="0" marR="0" lvl="0" indent="0" algn="l" defTabSz="806867" rtl="0"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45031FD6-81AB-2157-73AE-26DA8D652E55}"/>
              </a:ext>
            </a:extLst>
          </p:cNvPr>
          <p:cNvSpPr txBox="1"/>
          <p:nvPr/>
        </p:nvSpPr>
        <p:spPr>
          <a:xfrm>
            <a:off x="138746" y="1526430"/>
            <a:ext cx="240094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a:ln>
                  <a:noFill/>
                </a:ln>
                <a:solidFill>
                  <a:schemeClr val="bg1"/>
                </a:solidFill>
                <a:effectLst/>
                <a:uLnTx/>
                <a:uFillTx/>
                <a:latin typeface="Avenir Next LT Pro Demi" panose="020B0704020202020204" pitchFamily="34" charset="0"/>
                <a:ea typeface="+mn-ea"/>
                <a:cs typeface="Arial" pitchFamily="34" charset="0"/>
              </a:rPr>
              <a:t>Home Energy Rebates</a:t>
            </a:r>
            <a:endParaRPr kumimoji="0" lang="en-IN" sz="1600" b="0" i="0" u="none" strike="noStrike" kern="1200" cap="none" spc="0" normalizeH="0" baseline="0" noProof="0">
              <a:ln>
                <a:noFill/>
              </a:ln>
              <a:solidFill>
                <a:schemeClr val="bg1"/>
              </a:solidFill>
              <a:effectLst/>
              <a:uLnTx/>
              <a:uFillTx/>
              <a:latin typeface="Avenir Next LT Pro Demi" panose="020B0704020202020204" pitchFamily="34" charset="0"/>
              <a:cs typeface="Arial" pitchFamily="34" charset="0"/>
            </a:endParaRPr>
          </a:p>
        </p:txBody>
      </p:sp>
      <p:grpSp>
        <p:nvGrpSpPr>
          <p:cNvPr id="7" name="Group 6">
            <a:extLst>
              <a:ext uri="{FF2B5EF4-FFF2-40B4-BE49-F238E27FC236}">
                <a16:creationId xmlns:a16="http://schemas.microsoft.com/office/drawing/2014/main" id="{F418FCAC-6095-E29A-AF21-C2A94F1C69BA}"/>
              </a:ext>
            </a:extLst>
          </p:cNvPr>
          <p:cNvGrpSpPr/>
          <p:nvPr/>
        </p:nvGrpSpPr>
        <p:grpSpPr>
          <a:xfrm>
            <a:off x="1123247" y="1115565"/>
            <a:ext cx="405536" cy="307972"/>
            <a:chOff x="12790488" y="407988"/>
            <a:chExt cx="5207000" cy="4349750"/>
          </a:xfrm>
          <a:solidFill>
            <a:schemeClr val="bg1"/>
          </a:solidFill>
        </p:grpSpPr>
        <p:sp>
          <p:nvSpPr>
            <p:cNvPr id="8" name="Freeform 11">
              <a:extLst>
                <a:ext uri="{FF2B5EF4-FFF2-40B4-BE49-F238E27FC236}">
                  <a16:creationId xmlns:a16="http://schemas.microsoft.com/office/drawing/2014/main" id="{D9A50FAD-9B0E-03E0-FC07-C303E0E68ECA}"/>
                </a:ext>
              </a:extLst>
            </p:cNvPr>
            <p:cNvSpPr>
              <a:spLocks/>
            </p:cNvSpPr>
            <p:nvPr/>
          </p:nvSpPr>
          <p:spPr bwMode="auto">
            <a:xfrm>
              <a:off x="13601697" y="1535114"/>
              <a:ext cx="3582987" cy="3222624"/>
            </a:xfrm>
            <a:custGeom>
              <a:avLst/>
              <a:gdLst>
                <a:gd name="T0" fmla="*/ 2256 w 4512"/>
                <a:gd name="T1" fmla="*/ 0 h 4060"/>
                <a:gd name="T2" fmla="*/ 4512 w 4512"/>
                <a:gd name="T3" fmla="*/ 1736 h 4060"/>
                <a:gd name="T4" fmla="*/ 4512 w 4512"/>
                <a:gd name="T5" fmla="*/ 4060 h 4060"/>
                <a:gd name="T6" fmla="*/ 2777 w 4512"/>
                <a:gd name="T7" fmla="*/ 4060 h 4060"/>
                <a:gd name="T8" fmla="*/ 2777 w 4512"/>
                <a:gd name="T9" fmla="*/ 2356 h 4060"/>
                <a:gd name="T10" fmla="*/ 1814 w 4512"/>
                <a:gd name="T11" fmla="*/ 2356 h 4060"/>
                <a:gd name="T12" fmla="*/ 1814 w 4512"/>
                <a:gd name="T13" fmla="*/ 4060 h 4060"/>
                <a:gd name="T14" fmla="*/ 0 w 4512"/>
                <a:gd name="T15" fmla="*/ 4060 h 4060"/>
                <a:gd name="T16" fmla="*/ 0 w 4512"/>
                <a:gd name="T17" fmla="*/ 1736 h 4060"/>
                <a:gd name="T18" fmla="*/ 2256 w 4512"/>
                <a:gd name="T19" fmla="*/ 0 h 4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12" h="4060">
                  <a:moveTo>
                    <a:pt x="2256" y="0"/>
                  </a:moveTo>
                  <a:lnTo>
                    <a:pt x="4512" y="1736"/>
                  </a:lnTo>
                  <a:lnTo>
                    <a:pt x="4512" y="4060"/>
                  </a:lnTo>
                  <a:lnTo>
                    <a:pt x="2777" y="4060"/>
                  </a:lnTo>
                  <a:lnTo>
                    <a:pt x="2777" y="2356"/>
                  </a:lnTo>
                  <a:lnTo>
                    <a:pt x="1814" y="2356"/>
                  </a:lnTo>
                  <a:lnTo>
                    <a:pt x="1814" y="4060"/>
                  </a:lnTo>
                  <a:lnTo>
                    <a:pt x="0" y="4060"/>
                  </a:lnTo>
                  <a:lnTo>
                    <a:pt x="0" y="1736"/>
                  </a:lnTo>
                  <a:lnTo>
                    <a:pt x="22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12">
              <a:extLst>
                <a:ext uri="{FF2B5EF4-FFF2-40B4-BE49-F238E27FC236}">
                  <a16:creationId xmlns:a16="http://schemas.microsoft.com/office/drawing/2014/main" id="{10E825C6-96BD-18C3-CEA3-2A4FEDC55599}"/>
                </a:ext>
              </a:extLst>
            </p:cNvPr>
            <p:cNvSpPr>
              <a:spLocks/>
            </p:cNvSpPr>
            <p:nvPr/>
          </p:nvSpPr>
          <p:spPr bwMode="auto">
            <a:xfrm>
              <a:off x="12790488" y="407988"/>
              <a:ext cx="5207000" cy="2466975"/>
            </a:xfrm>
            <a:custGeom>
              <a:avLst/>
              <a:gdLst>
                <a:gd name="T0" fmla="*/ 3279 w 6560"/>
                <a:gd name="T1" fmla="*/ 0 h 3108"/>
                <a:gd name="T2" fmla="*/ 4680 w 6560"/>
                <a:gd name="T3" fmla="*/ 1076 h 3108"/>
                <a:gd name="T4" fmla="*/ 4680 w 6560"/>
                <a:gd name="T5" fmla="*/ 618 h 3108"/>
                <a:gd name="T6" fmla="*/ 5631 w 6560"/>
                <a:gd name="T7" fmla="*/ 618 h 3108"/>
                <a:gd name="T8" fmla="*/ 5631 w 6560"/>
                <a:gd name="T9" fmla="*/ 1805 h 3108"/>
                <a:gd name="T10" fmla="*/ 6560 w 6560"/>
                <a:gd name="T11" fmla="*/ 2521 h 3108"/>
                <a:gd name="T12" fmla="*/ 6106 w 6560"/>
                <a:gd name="T13" fmla="*/ 3108 h 3108"/>
                <a:gd name="T14" fmla="*/ 3279 w 6560"/>
                <a:gd name="T15" fmla="*/ 934 h 3108"/>
                <a:gd name="T16" fmla="*/ 454 w 6560"/>
                <a:gd name="T17" fmla="*/ 3108 h 3108"/>
                <a:gd name="T18" fmla="*/ 0 w 6560"/>
                <a:gd name="T19" fmla="*/ 2521 h 3108"/>
                <a:gd name="T20" fmla="*/ 3279 w 6560"/>
                <a:gd name="T21" fmla="*/ 0 h 3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60" h="3108">
                  <a:moveTo>
                    <a:pt x="3279" y="0"/>
                  </a:moveTo>
                  <a:lnTo>
                    <a:pt x="4680" y="1076"/>
                  </a:lnTo>
                  <a:lnTo>
                    <a:pt x="4680" y="618"/>
                  </a:lnTo>
                  <a:lnTo>
                    <a:pt x="5631" y="618"/>
                  </a:lnTo>
                  <a:lnTo>
                    <a:pt x="5631" y="1805"/>
                  </a:lnTo>
                  <a:lnTo>
                    <a:pt x="6560" y="2521"/>
                  </a:lnTo>
                  <a:lnTo>
                    <a:pt x="6106" y="3108"/>
                  </a:lnTo>
                  <a:lnTo>
                    <a:pt x="3279" y="934"/>
                  </a:lnTo>
                  <a:lnTo>
                    <a:pt x="454" y="3108"/>
                  </a:lnTo>
                  <a:lnTo>
                    <a:pt x="0" y="2521"/>
                  </a:lnTo>
                  <a:lnTo>
                    <a:pt x="327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Content Placeholder 2">
            <a:extLst>
              <a:ext uri="{FF2B5EF4-FFF2-40B4-BE49-F238E27FC236}">
                <a16:creationId xmlns:a16="http://schemas.microsoft.com/office/drawing/2014/main" id="{861580B4-76D3-5AC0-814E-E8774B674E21}"/>
              </a:ext>
            </a:extLst>
          </p:cNvPr>
          <p:cNvSpPr txBox="1">
            <a:spLocks/>
          </p:cNvSpPr>
          <p:nvPr/>
        </p:nvSpPr>
        <p:spPr>
          <a:xfrm>
            <a:off x="477616" y="988782"/>
            <a:ext cx="10822444" cy="5370703"/>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nSpc>
                <a:spcPct val="107000"/>
              </a:lnSpc>
              <a:spcBef>
                <a:spcPts val="0"/>
              </a:spcBef>
              <a:spcAft>
                <a:spcPts val="0"/>
              </a:spcAft>
            </a:pPr>
            <a:endParaRPr lang="en-US">
              <a:effectLst/>
              <a:latin typeface="Avenir Next LT Pro" panose="020B050402020202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2A22D395-0358-A98D-F8E4-550DE06B6661}"/>
              </a:ext>
            </a:extLst>
          </p:cNvPr>
          <p:cNvSpPr txBox="1"/>
          <p:nvPr/>
        </p:nvSpPr>
        <p:spPr>
          <a:xfrm>
            <a:off x="159974" y="1067442"/>
            <a:ext cx="11727226" cy="954107"/>
          </a:xfrm>
          <a:prstGeom prst="rect">
            <a:avLst/>
          </a:prstGeom>
          <a:noFill/>
        </p:spPr>
        <p:txBody>
          <a:bodyPr wrap="square" lIns="91440" tIns="45720" rIns="91440" bIns="45720" anchor="t">
            <a:spAutoFit/>
          </a:bodyPr>
          <a:lstStyle/>
          <a:p>
            <a:pPr marR="0" lvl="0">
              <a:spcBef>
                <a:spcPts val="0"/>
              </a:spcBef>
              <a:spcAft>
                <a:spcPts val="0"/>
              </a:spcAft>
            </a:pPr>
            <a:r>
              <a:rPr lang="en-US" sz="2800" dirty="0">
                <a:effectLst/>
                <a:latin typeface="Avenir Next LT Pro" panose="020B0504020202020204" pitchFamily="34" charset="0"/>
                <a:ea typeface="Times New Roman" panose="02020603050405020304" pitchFamily="18" charset="0"/>
              </a:rPr>
              <a:t>Is your Indian Tribe likely to administer your Tribal Home Energy Rebates program directly or engage a third party? </a:t>
            </a:r>
          </a:p>
        </p:txBody>
      </p:sp>
    </p:spTree>
    <p:extLst>
      <p:ext uri="{BB962C8B-B14F-4D97-AF65-F5344CB8AC3E}">
        <p14:creationId xmlns:p14="http://schemas.microsoft.com/office/powerpoint/2010/main" val="39259937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F50D9-2CE9-1647-D5CC-3021DCEE9853}"/>
              </a:ext>
            </a:extLst>
          </p:cNvPr>
          <p:cNvSpPr txBox="1">
            <a:spLocks/>
          </p:cNvSpPr>
          <p:nvPr/>
        </p:nvSpPr>
        <p:spPr>
          <a:xfrm>
            <a:off x="159974" y="21914"/>
            <a:ext cx="12053254" cy="8128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sz="2800" b="1" dirty="0">
                <a:solidFill>
                  <a:srgbClr val="215FAB"/>
                </a:solidFill>
                <a:latin typeface="Avenir Next LT Pro" panose="020B0504020202020204" pitchFamily="34" charset="0"/>
              </a:rPr>
              <a:t>5. National / Regional Entities that can help Administer Rebates</a:t>
            </a:r>
            <a:endParaRPr kumimoji="0" lang="en-US" sz="2800" b="1" i="0" u="none" strike="noStrike" kern="1200" cap="none" spc="0" normalizeH="0" baseline="0" noProof="0" dirty="0">
              <a:ln>
                <a:noFill/>
              </a:ln>
              <a:solidFill>
                <a:srgbClr val="215FAB"/>
              </a:solidFill>
              <a:effectLst/>
              <a:uLnTx/>
              <a:uFillTx/>
              <a:latin typeface="Avenir Next LT Pro" panose="020B0504020202020204" pitchFamily="34" charset="0"/>
            </a:endParaRPr>
          </a:p>
        </p:txBody>
      </p:sp>
      <p:sp>
        <p:nvSpPr>
          <p:cNvPr id="14" name="object 905">
            <a:extLst>
              <a:ext uri="{FF2B5EF4-FFF2-40B4-BE49-F238E27FC236}">
                <a16:creationId xmlns:a16="http://schemas.microsoft.com/office/drawing/2014/main" id="{2A58DC13-FF58-BF51-71D2-B604224C7E3F}"/>
              </a:ext>
            </a:extLst>
          </p:cNvPr>
          <p:cNvSpPr/>
          <p:nvPr/>
        </p:nvSpPr>
        <p:spPr>
          <a:xfrm>
            <a:off x="-10160" y="780880"/>
            <a:ext cx="12202160" cy="66285"/>
          </a:xfrm>
          <a:prstGeom prst="rect">
            <a:avLst/>
          </a:prstGeom>
          <a:solidFill>
            <a:srgbClr val="2460AD"/>
          </a:solidFill>
          <a:ln>
            <a:solidFill>
              <a:srgbClr val="2460AD"/>
            </a:solidFill>
          </a:ln>
        </p:spPr>
        <p:txBody>
          <a:bodyPr wrap="square" lIns="0" tIns="0" rIns="0" bIns="0" rtlCol="0"/>
          <a:lstStyle/>
          <a:p>
            <a:pPr marL="0" marR="0" lvl="0" indent="0" algn="l" defTabSz="806867" rtl="0"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45031FD6-81AB-2157-73AE-26DA8D652E55}"/>
              </a:ext>
            </a:extLst>
          </p:cNvPr>
          <p:cNvSpPr txBox="1"/>
          <p:nvPr/>
        </p:nvSpPr>
        <p:spPr>
          <a:xfrm>
            <a:off x="138746" y="1526430"/>
            <a:ext cx="240094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a:ln>
                  <a:noFill/>
                </a:ln>
                <a:solidFill>
                  <a:schemeClr val="bg1"/>
                </a:solidFill>
                <a:effectLst/>
                <a:uLnTx/>
                <a:uFillTx/>
                <a:latin typeface="Avenir Next LT Pro Demi" panose="020B0704020202020204" pitchFamily="34" charset="0"/>
                <a:ea typeface="+mn-ea"/>
                <a:cs typeface="Arial" pitchFamily="34" charset="0"/>
              </a:rPr>
              <a:t>Home Energy Rebates</a:t>
            </a:r>
            <a:endParaRPr kumimoji="0" lang="en-IN" sz="1600" b="0" i="0" u="none" strike="noStrike" kern="1200" cap="none" spc="0" normalizeH="0" baseline="0" noProof="0">
              <a:ln>
                <a:noFill/>
              </a:ln>
              <a:solidFill>
                <a:schemeClr val="bg1"/>
              </a:solidFill>
              <a:effectLst/>
              <a:uLnTx/>
              <a:uFillTx/>
              <a:latin typeface="Avenir Next LT Pro Demi" panose="020B0704020202020204" pitchFamily="34" charset="0"/>
              <a:cs typeface="Arial" pitchFamily="34" charset="0"/>
            </a:endParaRPr>
          </a:p>
        </p:txBody>
      </p:sp>
      <p:grpSp>
        <p:nvGrpSpPr>
          <p:cNvPr id="7" name="Group 6">
            <a:extLst>
              <a:ext uri="{FF2B5EF4-FFF2-40B4-BE49-F238E27FC236}">
                <a16:creationId xmlns:a16="http://schemas.microsoft.com/office/drawing/2014/main" id="{F418FCAC-6095-E29A-AF21-C2A94F1C69BA}"/>
              </a:ext>
            </a:extLst>
          </p:cNvPr>
          <p:cNvGrpSpPr/>
          <p:nvPr/>
        </p:nvGrpSpPr>
        <p:grpSpPr>
          <a:xfrm>
            <a:off x="1123247" y="1115565"/>
            <a:ext cx="405536" cy="307972"/>
            <a:chOff x="12790488" y="407988"/>
            <a:chExt cx="5207000" cy="4349750"/>
          </a:xfrm>
          <a:solidFill>
            <a:schemeClr val="bg1"/>
          </a:solidFill>
        </p:grpSpPr>
        <p:sp>
          <p:nvSpPr>
            <p:cNvPr id="8" name="Freeform 11">
              <a:extLst>
                <a:ext uri="{FF2B5EF4-FFF2-40B4-BE49-F238E27FC236}">
                  <a16:creationId xmlns:a16="http://schemas.microsoft.com/office/drawing/2014/main" id="{D9A50FAD-9B0E-03E0-FC07-C303E0E68ECA}"/>
                </a:ext>
              </a:extLst>
            </p:cNvPr>
            <p:cNvSpPr>
              <a:spLocks/>
            </p:cNvSpPr>
            <p:nvPr/>
          </p:nvSpPr>
          <p:spPr bwMode="auto">
            <a:xfrm>
              <a:off x="13601697" y="1535114"/>
              <a:ext cx="3582987" cy="3222624"/>
            </a:xfrm>
            <a:custGeom>
              <a:avLst/>
              <a:gdLst>
                <a:gd name="T0" fmla="*/ 2256 w 4512"/>
                <a:gd name="T1" fmla="*/ 0 h 4060"/>
                <a:gd name="T2" fmla="*/ 4512 w 4512"/>
                <a:gd name="T3" fmla="*/ 1736 h 4060"/>
                <a:gd name="T4" fmla="*/ 4512 w 4512"/>
                <a:gd name="T5" fmla="*/ 4060 h 4060"/>
                <a:gd name="T6" fmla="*/ 2777 w 4512"/>
                <a:gd name="T7" fmla="*/ 4060 h 4060"/>
                <a:gd name="T8" fmla="*/ 2777 w 4512"/>
                <a:gd name="T9" fmla="*/ 2356 h 4060"/>
                <a:gd name="T10" fmla="*/ 1814 w 4512"/>
                <a:gd name="T11" fmla="*/ 2356 h 4060"/>
                <a:gd name="T12" fmla="*/ 1814 w 4512"/>
                <a:gd name="T13" fmla="*/ 4060 h 4060"/>
                <a:gd name="T14" fmla="*/ 0 w 4512"/>
                <a:gd name="T15" fmla="*/ 4060 h 4060"/>
                <a:gd name="T16" fmla="*/ 0 w 4512"/>
                <a:gd name="T17" fmla="*/ 1736 h 4060"/>
                <a:gd name="T18" fmla="*/ 2256 w 4512"/>
                <a:gd name="T19" fmla="*/ 0 h 4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12" h="4060">
                  <a:moveTo>
                    <a:pt x="2256" y="0"/>
                  </a:moveTo>
                  <a:lnTo>
                    <a:pt x="4512" y="1736"/>
                  </a:lnTo>
                  <a:lnTo>
                    <a:pt x="4512" y="4060"/>
                  </a:lnTo>
                  <a:lnTo>
                    <a:pt x="2777" y="4060"/>
                  </a:lnTo>
                  <a:lnTo>
                    <a:pt x="2777" y="2356"/>
                  </a:lnTo>
                  <a:lnTo>
                    <a:pt x="1814" y="2356"/>
                  </a:lnTo>
                  <a:lnTo>
                    <a:pt x="1814" y="4060"/>
                  </a:lnTo>
                  <a:lnTo>
                    <a:pt x="0" y="4060"/>
                  </a:lnTo>
                  <a:lnTo>
                    <a:pt x="0" y="1736"/>
                  </a:lnTo>
                  <a:lnTo>
                    <a:pt x="22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12">
              <a:extLst>
                <a:ext uri="{FF2B5EF4-FFF2-40B4-BE49-F238E27FC236}">
                  <a16:creationId xmlns:a16="http://schemas.microsoft.com/office/drawing/2014/main" id="{10E825C6-96BD-18C3-CEA3-2A4FEDC55599}"/>
                </a:ext>
              </a:extLst>
            </p:cNvPr>
            <p:cNvSpPr>
              <a:spLocks/>
            </p:cNvSpPr>
            <p:nvPr/>
          </p:nvSpPr>
          <p:spPr bwMode="auto">
            <a:xfrm>
              <a:off x="12790488" y="407988"/>
              <a:ext cx="5207000" cy="2466975"/>
            </a:xfrm>
            <a:custGeom>
              <a:avLst/>
              <a:gdLst>
                <a:gd name="T0" fmla="*/ 3279 w 6560"/>
                <a:gd name="T1" fmla="*/ 0 h 3108"/>
                <a:gd name="T2" fmla="*/ 4680 w 6560"/>
                <a:gd name="T3" fmla="*/ 1076 h 3108"/>
                <a:gd name="T4" fmla="*/ 4680 w 6560"/>
                <a:gd name="T5" fmla="*/ 618 h 3108"/>
                <a:gd name="T6" fmla="*/ 5631 w 6560"/>
                <a:gd name="T7" fmla="*/ 618 h 3108"/>
                <a:gd name="T8" fmla="*/ 5631 w 6560"/>
                <a:gd name="T9" fmla="*/ 1805 h 3108"/>
                <a:gd name="T10" fmla="*/ 6560 w 6560"/>
                <a:gd name="T11" fmla="*/ 2521 h 3108"/>
                <a:gd name="T12" fmla="*/ 6106 w 6560"/>
                <a:gd name="T13" fmla="*/ 3108 h 3108"/>
                <a:gd name="T14" fmla="*/ 3279 w 6560"/>
                <a:gd name="T15" fmla="*/ 934 h 3108"/>
                <a:gd name="T16" fmla="*/ 454 w 6560"/>
                <a:gd name="T17" fmla="*/ 3108 h 3108"/>
                <a:gd name="T18" fmla="*/ 0 w 6560"/>
                <a:gd name="T19" fmla="*/ 2521 h 3108"/>
                <a:gd name="T20" fmla="*/ 3279 w 6560"/>
                <a:gd name="T21" fmla="*/ 0 h 3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60" h="3108">
                  <a:moveTo>
                    <a:pt x="3279" y="0"/>
                  </a:moveTo>
                  <a:lnTo>
                    <a:pt x="4680" y="1076"/>
                  </a:lnTo>
                  <a:lnTo>
                    <a:pt x="4680" y="618"/>
                  </a:lnTo>
                  <a:lnTo>
                    <a:pt x="5631" y="618"/>
                  </a:lnTo>
                  <a:lnTo>
                    <a:pt x="5631" y="1805"/>
                  </a:lnTo>
                  <a:lnTo>
                    <a:pt x="6560" y="2521"/>
                  </a:lnTo>
                  <a:lnTo>
                    <a:pt x="6106" y="3108"/>
                  </a:lnTo>
                  <a:lnTo>
                    <a:pt x="3279" y="934"/>
                  </a:lnTo>
                  <a:lnTo>
                    <a:pt x="454" y="3108"/>
                  </a:lnTo>
                  <a:lnTo>
                    <a:pt x="0" y="2521"/>
                  </a:lnTo>
                  <a:lnTo>
                    <a:pt x="327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Content Placeholder 2">
            <a:extLst>
              <a:ext uri="{FF2B5EF4-FFF2-40B4-BE49-F238E27FC236}">
                <a16:creationId xmlns:a16="http://schemas.microsoft.com/office/drawing/2014/main" id="{861580B4-76D3-5AC0-814E-E8774B674E21}"/>
              </a:ext>
            </a:extLst>
          </p:cNvPr>
          <p:cNvSpPr txBox="1">
            <a:spLocks/>
          </p:cNvSpPr>
          <p:nvPr/>
        </p:nvSpPr>
        <p:spPr>
          <a:xfrm>
            <a:off x="477616" y="988782"/>
            <a:ext cx="10822444" cy="5370703"/>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nSpc>
                <a:spcPct val="107000"/>
              </a:lnSpc>
              <a:spcBef>
                <a:spcPts val="0"/>
              </a:spcBef>
              <a:spcAft>
                <a:spcPts val="0"/>
              </a:spcAft>
            </a:pPr>
            <a:endParaRPr lang="en-US">
              <a:effectLst/>
              <a:latin typeface="Avenir Next LT Pro" panose="020B050402020202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2A22D395-0358-A98D-F8E4-550DE06B6661}"/>
              </a:ext>
            </a:extLst>
          </p:cNvPr>
          <p:cNvSpPr txBox="1"/>
          <p:nvPr/>
        </p:nvSpPr>
        <p:spPr>
          <a:xfrm>
            <a:off x="159974" y="1067442"/>
            <a:ext cx="11727226" cy="1384995"/>
          </a:xfrm>
          <a:prstGeom prst="rect">
            <a:avLst/>
          </a:prstGeom>
          <a:noFill/>
        </p:spPr>
        <p:txBody>
          <a:bodyPr wrap="square" lIns="91440" tIns="45720" rIns="91440" bIns="45720" anchor="t">
            <a:spAutoFit/>
          </a:bodyPr>
          <a:lstStyle/>
          <a:p>
            <a:pPr marR="252730">
              <a:spcBef>
                <a:spcPts val="285"/>
              </a:spcBef>
              <a:buSzPts val="1200"/>
              <a:tabLst>
                <a:tab pos="1219200" algn="l"/>
              </a:tabLst>
            </a:pPr>
            <a:r>
              <a:rPr lang="en-US" sz="2800" dirty="0">
                <a:effectLst/>
                <a:latin typeface="Avenir Next LT Pro" panose="020B0504020202020204" pitchFamily="34" charset="0"/>
                <a:ea typeface="Times New Roman" panose="02020603050405020304" pitchFamily="18" charset="0"/>
              </a:rPr>
              <a:t>What national or regional entities might be best suited to help administer rebate programs for small Indian Tribes or Tribes with lower administrative capacity?</a:t>
            </a:r>
          </a:p>
        </p:txBody>
      </p:sp>
    </p:spTree>
    <p:extLst>
      <p:ext uri="{BB962C8B-B14F-4D97-AF65-F5344CB8AC3E}">
        <p14:creationId xmlns:p14="http://schemas.microsoft.com/office/powerpoint/2010/main" val="27974491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F50D9-2CE9-1647-D5CC-3021DCEE9853}"/>
              </a:ext>
            </a:extLst>
          </p:cNvPr>
          <p:cNvSpPr txBox="1">
            <a:spLocks/>
          </p:cNvSpPr>
          <p:nvPr/>
        </p:nvSpPr>
        <p:spPr>
          <a:xfrm>
            <a:off x="159974" y="21914"/>
            <a:ext cx="12053254" cy="8128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sz="2800" b="1" dirty="0">
                <a:solidFill>
                  <a:srgbClr val="215FAB"/>
                </a:solidFill>
                <a:latin typeface="Avenir Next LT Pro" panose="020B0504020202020204" pitchFamily="34" charset="0"/>
              </a:rPr>
              <a:t>6. Equitable Access to State Home Energy Rebate Programs</a:t>
            </a:r>
            <a:endParaRPr kumimoji="0" lang="en-US" sz="2800" b="1" i="0" u="none" strike="noStrike" kern="1200" cap="none" spc="0" normalizeH="0" baseline="0" noProof="0" dirty="0">
              <a:ln>
                <a:noFill/>
              </a:ln>
              <a:solidFill>
                <a:srgbClr val="215FAB"/>
              </a:solidFill>
              <a:effectLst/>
              <a:uLnTx/>
              <a:uFillTx/>
              <a:latin typeface="Avenir Next LT Pro" panose="020B0504020202020204" pitchFamily="34" charset="0"/>
            </a:endParaRPr>
          </a:p>
        </p:txBody>
      </p:sp>
      <p:sp>
        <p:nvSpPr>
          <p:cNvPr id="14" name="object 905">
            <a:extLst>
              <a:ext uri="{FF2B5EF4-FFF2-40B4-BE49-F238E27FC236}">
                <a16:creationId xmlns:a16="http://schemas.microsoft.com/office/drawing/2014/main" id="{2A58DC13-FF58-BF51-71D2-B604224C7E3F}"/>
              </a:ext>
            </a:extLst>
          </p:cNvPr>
          <p:cNvSpPr/>
          <p:nvPr/>
        </p:nvSpPr>
        <p:spPr>
          <a:xfrm>
            <a:off x="-10160" y="780880"/>
            <a:ext cx="12202160" cy="66285"/>
          </a:xfrm>
          <a:prstGeom prst="rect">
            <a:avLst/>
          </a:prstGeom>
          <a:solidFill>
            <a:srgbClr val="2460AD"/>
          </a:solidFill>
          <a:ln>
            <a:solidFill>
              <a:srgbClr val="2460AD"/>
            </a:solidFill>
          </a:ln>
        </p:spPr>
        <p:txBody>
          <a:bodyPr wrap="square" lIns="0" tIns="0" rIns="0" bIns="0" rtlCol="0"/>
          <a:lstStyle/>
          <a:p>
            <a:pPr marL="0" marR="0" lvl="0" indent="0" algn="l" defTabSz="806867" rtl="0"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45031FD6-81AB-2157-73AE-26DA8D652E55}"/>
              </a:ext>
            </a:extLst>
          </p:cNvPr>
          <p:cNvSpPr txBox="1"/>
          <p:nvPr/>
        </p:nvSpPr>
        <p:spPr>
          <a:xfrm>
            <a:off x="138746" y="1526430"/>
            <a:ext cx="240094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a:ln>
                  <a:noFill/>
                </a:ln>
                <a:solidFill>
                  <a:schemeClr val="bg1"/>
                </a:solidFill>
                <a:effectLst/>
                <a:uLnTx/>
                <a:uFillTx/>
                <a:latin typeface="Avenir Next LT Pro Demi" panose="020B0704020202020204" pitchFamily="34" charset="0"/>
                <a:ea typeface="+mn-ea"/>
                <a:cs typeface="Arial" pitchFamily="34" charset="0"/>
              </a:rPr>
              <a:t>Home Energy Rebates</a:t>
            </a:r>
            <a:endParaRPr kumimoji="0" lang="en-IN" sz="1600" b="0" i="0" u="none" strike="noStrike" kern="1200" cap="none" spc="0" normalizeH="0" baseline="0" noProof="0">
              <a:ln>
                <a:noFill/>
              </a:ln>
              <a:solidFill>
                <a:schemeClr val="bg1"/>
              </a:solidFill>
              <a:effectLst/>
              <a:uLnTx/>
              <a:uFillTx/>
              <a:latin typeface="Avenir Next LT Pro Demi" panose="020B0704020202020204" pitchFamily="34" charset="0"/>
              <a:cs typeface="Arial" pitchFamily="34" charset="0"/>
            </a:endParaRPr>
          </a:p>
        </p:txBody>
      </p:sp>
      <p:grpSp>
        <p:nvGrpSpPr>
          <p:cNvPr id="7" name="Group 6">
            <a:extLst>
              <a:ext uri="{FF2B5EF4-FFF2-40B4-BE49-F238E27FC236}">
                <a16:creationId xmlns:a16="http://schemas.microsoft.com/office/drawing/2014/main" id="{F418FCAC-6095-E29A-AF21-C2A94F1C69BA}"/>
              </a:ext>
            </a:extLst>
          </p:cNvPr>
          <p:cNvGrpSpPr/>
          <p:nvPr/>
        </p:nvGrpSpPr>
        <p:grpSpPr>
          <a:xfrm>
            <a:off x="1123247" y="1115565"/>
            <a:ext cx="405536" cy="307972"/>
            <a:chOff x="12790488" y="407988"/>
            <a:chExt cx="5207000" cy="4349750"/>
          </a:xfrm>
          <a:solidFill>
            <a:schemeClr val="bg1"/>
          </a:solidFill>
        </p:grpSpPr>
        <p:sp>
          <p:nvSpPr>
            <p:cNvPr id="8" name="Freeform 11">
              <a:extLst>
                <a:ext uri="{FF2B5EF4-FFF2-40B4-BE49-F238E27FC236}">
                  <a16:creationId xmlns:a16="http://schemas.microsoft.com/office/drawing/2014/main" id="{D9A50FAD-9B0E-03E0-FC07-C303E0E68ECA}"/>
                </a:ext>
              </a:extLst>
            </p:cNvPr>
            <p:cNvSpPr>
              <a:spLocks/>
            </p:cNvSpPr>
            <p:nvPr/>
          </p:nvSpPr>
          <p:spPr bwMode="auto">
            <a:xfrm>
              <a:off x="13601697" y="1535114"/>
              <a:ext cx="3582987" cy="3222624"/>
            </a:xfrm>
            <a:custGeom>
              <a:avLst/>
              <a:gdLst>
                <a:gd name="T0" fmla="*/ 2256 w 4512"/>
                <a:gd name="T1" fmla="*/ 0 h 4060"/>
                <a:gd name="T2" fmla="*/ 4512 w 4512"/>
                <a:gd name="T3" fmla="*/ 1736 h 4060"/>
                <a:gd name="T4" fmla="*/ 4512 w 4512"/>
                <a:gd name="T5" fmla="*/ 4060 h 4060"/>
                <a:gd name="T6" fmla="*/ 2777 w 4512"/>
                <a:gd name="T7" fmla="*/ 4060 h 4060"/>
                <a:gd name="T8" fmla="*/ 2777 w 4512"/>
                <a:gd name="T9" fmla="*/ 2356 h 4060"/>
                <a:gd name="T10" fmla="*/ 1814 w 4512"/>
                <a:gd name="T11" fmla="*/ 2356 h 4060"/>
                <a:gd name="T12" fmla="*/ 1814 w 4512"/>
                <a:gd name="T13" fmla="*/ 4060 h 4060"/>
                <a:gd name="T14" fmla="*/ 0 w 4512"/>
                <a:gd name="T15" fmla="*/ 4060 h 4060"/>
                <a:gd name="T16" fmla="*/ 0 w 4512"/>
                <a:gd name="T17" fmla="*/ 1736 h 4060"/>
                <a:gd name="T18" fmla="*/ 2256 w 4512"/>
                <a:gd name="T19" fmla="*/ 0 h 4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12" h="4060">
                  <a:moveTo>
                    <a:pt x="2256" y="0"/>
                  </a:moveTo>
                  <a:lnTo>
                    <a:pt x="4512" y="1736"/>
                  </a:lnTo>
                  <a:lnTo>
                    <a:pt x="4512" y="4060"/>
                  </a:lnTo>
                  <a:lnTo>
                    <a:pt x="2777" y="4060"/>
                  </a:lnTo>
                  <a:lnTo>
                    <a:pt x="2777" y="2356"/>
                  </a:lnTo>
                  <a:lnTo>
                    <a:pt x="1814" y="2356"/>
                  </a:lnTo>
                  <a:lnTo>
                    <a:pt x="1814" y="4060"/>
                  </a:lnTo>
                  <a:lnTo>
                    <a:pt x="0" y="4060"/>
                  </a:lnTo>
                  <a:lnTo>
                    <a:pt x="0" y="1736"/>
                  </a:lnTo>
                  <a:lnTo>
                    <a:pt x="22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12">
              <a:extLst>
                <a:ext uri="{FF2B5EF4-FFF2-40B4-BE49-F238E27FC236}">
                  <a16:creationId xmlns:a16="http://schemas.microsoft.com/office/drawing/2014/main" id="{10E825C6-96BD-18C3-CEA3-2A4FEDC55599}"/>
                </a:ext>
              </a:extLst>
            </p:cNvPr>
            <p:cNvSpPr>
              <a:spLocks/>
            </p:cNvSpPr>
            <p:nvPr/>
          </p:nvSpPr>
          <p:spPr bwMode="auto">
            <a:xfrm>
              <a:off x="12790488" y="407988"/>
              <a:ext cx="5207000" cy="2466975"/>
            </a:xfrm>
            <a:custGeom>
              <a:avLst/>
              <a:gdLst>
                <a:gd name="T0" fmla="*/ 3279 w 6560"/>
                <a:gd name="T1" fmla="*/ 0 h 3108"/>
                <a:gd name="T2" fmla="*/ 4680 w 6560"/>
                <a:gd name="T3" fmla="*/ 1076 h 3108"/>
                <a:gd name="T4" fmla="*/ 4680 w 6560"/>
                <a:gd name="T5" fmla="*/ 618 h 3108"/>
                <a:gd name="T6" fmla="*/ 5631 w 6560"/>
                <a:gd name="T7" fmla="*/ 618 h 3108"/>
                <a:gd name="T8" fmla="*/ 5631 w 6560"/>
                <a:gd name="T9" fmla="*/ 1805 h 3108"/>
                <a:gd name="T10" fmla="*/ 6560 w 6560"/>
                <a:gd name="T11" fmla="*/ 2521 h 3108"/>
                <a:gd name="T12" fmla="*/ 6106 w 6560"/>
                <a:gd name="T13" fmla="*/ 3108 h 3108"/>
                <a:gd name="T14" fmla="*/ 3279 w 6560"/>
                <a:gd name="T15" fmla="*/ 934 h 3108"/>
                <a:gd name="T16" fmla="*/ 454 w 6560"/>
                <a:gd name="T17" fmla="*/ 3108 h 3108"/>
                <a:gd name="T18" fmla="*/ 0 w 6560"/>
                <a:gd name="T19" fmla="*/ 2521 h 3108"/>
                <a:gd name="T20" fmla="*/ 3279 w 6560"/>
                <a:gd name="T21" fmla="*/ 0 h 3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60" h="3108">
                  <a:moveTo>
                    <a:pt x="3279" y="0"/>
                  </a:moveTo>
                  <a:lnTo>
                    <a:pt x="4680" y="1076"/>
                  </a:lnTo>
                  <a:lnTo>
                    <a:pt x="4680" y="618"/>
                  </a:lnTo>
                  <a:lnTo>
                    <a:pt x="5631" y="618"/>
                  </a:lnTo>
                  <a:lnTo>
                    <a:pt x="5631" y="1805"/>
                  </a:lnTo>
                  <a:lnTo>
                    <a:pt x="6560" y="2521"/>
                  </a:lnTo>
                  <a:lnTo>
                    <a:pt x="6106" y="3108"/>
                  </a:lnTo>
                  <a:lnTo>
                    <a:pt x="3279" y="934"/>
                  </a:lnTo>
                  <a:lnTo>
                    <a:pt x="454" y="3108"/>
                  </a:lnTo>
                  <a:lnTo>
                    <a:pt x="0" y="2521"/>
                  </a:lnTo>
                  <a:lnTo>
                    <a:pt x="327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Content Placeholder 2">
            <a:extLst>
              <a:ext uri="{FF2B5EF4-FFF2-40B4-BE49-F238E27FC236}">
                <a16:creationId xmlns:a16="http://schemas.microsoft.com/office/drawing/2014/main" id="{861580B4-76D3-5AC0-814E-E8774B674E21}"/>
              </a:ext>
            </a:extLst>
          </p:cNvPr>
          <p:cNvSpPr txBox="1">
            <a:spLocks/>
          </p:cNvSpPr>
          <p:nvPr/>
        </p:nvSpPr>
        <p:spPr>
          <a:xfrm>
            <a:off x="477616" y="988782"/>
            <a:ext cx="10822444" cy="5370703"/>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nSpc>
                <a:spcPct val="107000"/>
              </a:lnSpc>
              <a:spcBef>
                <a:spcPts val="0"/>
              </a:spcBef>
              <a:spcAft>
                <a:spcPts val="0"/>
              </a:spcAft>
            </a:pPr>
            <a:endParaRPr lang="en-US">
              <a:effectLst/>
              <a:latin typeface="Avenir Next LT Pro" panose="020B050402020202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2A22D395-0358-A98D-F8E4-550DE06B6661}"/>
              </a:ext>
            </a:extLst>
          </p:cNvPr>
          <p:cNvSpPr txBox="1"/>
          <p:nvPr/>
        </p:nvSpPr>
        <p:spPr>
          <a:xfrm>
            <a:off x="159974" y="1067442"/>
            <a:ext cx="11727226" cy="1384995"/>
          </a:xfrm>
          <a:prstGeom prst="rect">
            <a:avLst/>
          </a:prstGeom>
          <a:noFill/>
        </p:spPr>
        <p:txBody>
          <a:bodyPr wrap="square" lIns="91440" tIns="45720" rIns="91440" bIns="45720" anchor="t">
            <a:spAutoFit/>
          </a:bodyPr>
          <a:lstStyle/>
          <a:p>
            <a:pPr marR="252730" lvl="0">
              <a:spcBef>
                <a:spcPts val="285"/>
              </a:spcBef>
              <a:spcAft>
                <a:spcPts val="0"/>
              </a:spcAft>
              <a:buSzPts val="1200"/>
              <a:tabLst>
                <a:tab pos="1219200" algn="l"/>
              </a:tabLst>
            </a:pPr>
            <a:r>
              <a:rPr lang="en-US" sz="2800" dirty="0">
                <a:effectLst/>
                <a:latin typeface="Avenir Next LT Pro" panose="020B0504020202020204" pitchFamily="34" charset="0"/>
                <a:ea typeface="Symbol" panose="05050102010706020507" pitchFamily="18" charset="2"/>
                <a:cs typeface="Symbol" panose="05050102010706020507" pitchFamily="18" charset="2"/>
              </a:rPr>
              <a:t>How might DOE, States, and Territories ensure that Tribal Households have equitable access to other home energy rebates that are made available through state and territorial governments?</a:t>
            </a:r>
          </a:p>
        </p:txBody>
      </p:sp>
    </p:spTree>
    <p:extLst>
      <p:ext uri="{BB962C8B-B14F-4D97-AF65-F5344CB8AC3E}">
        <p14:creationId xmlns:p14="http://schemas.microsoft.com/office/powerpoint/2010/main" val="2125682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F50D9-2CE9-1647-D5CC-3021DCEE9853}"/>
              </a:ext>
            </a:extLst>
          </p:cNvPr>
          <p:cNvSpPr txBox="1">
            <a:spLocks/>
          </p:cNvSpPr>
          <p:nvPr/>
        </p:nvSpPr>
        <p:spPr>
          <a:xfrm>
            <a:off x="159974" y="21914"/>
            <a:ext cx="12053254" cy="8128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sz="2800" b="1" dirty="0">
                <a:solidFill>
                  <a:srgbClr val="215FAB"/>
                </a:solidFill>
                <a:latin typeface="Avenir Next LT Pro" panose="020B0504020202020204" pitchFamily="34" charset="0"/>
              </a:rPr>
              <a:t>7. Multiple federal funding options for upgrading Tribal Housing</a:t>
            </a:r>
            <a:endParaRPr kumimoji="0" lang="en-US" sz="2800" b="1" i="0" u="none" strike="noStrike" kern="1200" cap="none" spc="0" normalizeH="0" baseline="0" noProof="0" dirty="0">
              <a:ln>
                <a:noFill/>
              </a:ln>
              <a:solidFill>
                <a:srgbClr val="215FAB"/>
              </a:solidFill>
              <a:effectLst/>
              <a:uLnTx/>
              <a:uFillTx/>
              <a:latin typeface="Avenir Next LT Pro" panose="020B0504020202020204" pitchFamily="34" charset="0"/>
            </a:endParaRPr>
          </a:p>
        </p:txBody>
      </p:sp>
      <p:sp>
        <p:nvSpPr>
          <p:cNvPr id="14" name="object 905">
            <a:extLst>
              <a:ext uri="{FF2B5EF4-FFF2-40B4-BE49-F238E27FC236}">
                <a16:creationId xmlns:a16="http://schemas.microsoft.com/office/drawing/2014/main" id="{2A58DC13-FF58-BF51-71D2-B604224C7E3F}"/>
              </a:ext>
            </a:extLst>
          </p:cNvPr>
          <p:cNvSpPr/>
          <p:nvPr/>
        </p:nvSpPr>
        <p:spPr>
          <a:xfrm>
            <a:off x="-10160" y="780880"/>
            <a:ext cx="12202160" cy="66285"/>
          </a:xfrm>
          <a:prstGeom prst="rect">
            <a:avLst/>
          </a:prstGeom>
          <a:solidFill>
            <a:srgbClr val="2460AD"/>
          </a:solidFill>
          <a:ln>
            <a:solidFill>
              <a:srgbClr val="2460AD"/>
            </a:solidFill>
          </a:ln>
        </p:spPr>
        <p:txBody>
          <a:bodyPr wrap="square" lIns="0" tIns="0" rIns="0" bIns="0" rtlCol="0"/>
          <a:lstStyle/>
          <a:p>
            <a:pPr marL="0" marR="0" lvl="0" indent="0" algn="l" defTabSz="806867" rtl="0"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45031FD6-81AB-2157-73AE-26DA8D652E55}"/>
              </a:ext>
            </a:extLst>
          </p:cNvPr>
          <p:cNvSpPr txBox="1"/>
          <p:nvPr/>
        </p:nvSpPr>
        <p:spPr>
          <a:xfrm>
            <a:off x="138746" y="1526430"/>
            <a:ext cx="240094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a:ln>
                  <a:noFill/>
                </a:ln>
                <a:solidFill>
                  <a:schemeClr val="bg1"/>
                </a:solidFill>
                <a:effectLst/>
                <a:uLnTx/>
                <a:uFillTx/>
                <a:latin typeface="Avenir Next LT Pro Demi" panose="020B0704020202020204" pitchFamily="34" charset="0"/>
                <a:ea typeface="+mn-ea"/>
                <a:cs typeface="Arial" pitchFamily="34" charset="0"/>
              </a:rPr>
              <a:t>Home Energy Rebates</a:t>
            </a:r>
            <a:endParaRPr kumimoji="0" lang="en-IN" sz="1600" b="0" i="0" u="none" strike="noStrike" kern="1200" cap="none" spc="0" normalizeH="0" baseline="0" noProof="0">
              <a:ln>
                <a:noFill/>
              </a:ln>
              <a:solidFill>
                <a:schemeClr val="bg1"/>
              </a:solidFill>
              <a:effectLst/>
              <a:uLnTx/>
              <a:uFillTx/>
              <a:latin typeface="Avenir Next LT Pro Demi" panose="020B0704020202020204" pitchFamily="34" charset="0"/>
              <a:cs typeface="Arial" pitchFamily="34" charset="0"/>
            </a:endParaRPr>
          </a:p>
        </p:txBody>
      </p:sp>
      <p:grpSp>
        <p:nvGrpSpPr>
          <p:cNvPr id="7" name="Group 6">
            <a:extLst>
              <a:ext uri="{FF2B5EF4-FFF2-40B4-BE49-F238E27FC236}">
                <a16:creationId xmlns:a16="http://schemas.microsoft.com/office/drawing/2014/main" id="{F418FCAC-6095-E29A-AF21-C2A94F1C69BA}"/>
              </a:ext>
            </a:extLst>
          </p:cNvPr>
          <p:cNvGrpSpPr/>
          <p:nvPr/>
        </p:nvGrpSpPr>
        <p:grpSpPr>
          <a:xfrm>
            <a:off x="1123247" y="1115565"/>
            <a:ext cx="405536" cy="307972"/>
            <a:chOff x="12790488" y="407988"/>
            <a:chExt cx="5207000" cy="4349750"/>
          </a:xfrm>
          <a:solidFill>
            <a:schemeClr val="bg1"/>
          </a:solidFill>
        </p:grpSpPr>
        <p:sp>
          <p:nvSpPr>
            <p:cNvPr id="8" name="Freeform 11">
              <a:extLst>
                <a:ext uri="{FF2B5EF4-FFF2-40B4-BE49-F238E27FC236}">
                  <a16:creationId xmlns:a16="http://schemas.microsoft.com/office/drawing/2014/main" id="{D9A50FAD-9B0E-03E0-FC07-C303E0E68ECA}"/>
                </a:ext>
              </a:extLst>
            </p:cNvPr>
            <p:cNvSpPr>
              <a:spLocks/>
            </p:cNvSpPr>
            <p:nvPr/>
          </p:nvSpPr>
          <p:spPr bwMode="auto">
            <a:xfrm>
              <a:off x="13601697" y="1535114"/>
              <a:ext cx="3582987" cy="3222624"/>
            </a:xfrm>
            <a:custGeom>
              <a:avLst/>
              <a:gdLst>
                <a:gd name="T0" fmla="*/ 2256 w 4512"/>
                <a:gd name="T1" fmla="*/ 0 h 4060"/>
                <a:gd name="T2" fmla="*/ 4512 w 4512"/>
                <a:gd name="T3" fmla="*/ 1736 h 4060"/>
                <a:gd name="T4" fmla="*/ 4512 w 4512"/>
                <a:gd name="T5" fmla="*/ 4060 h 4060"/>
                <a:gd name="T6" fmla="*/ 2777 w 4512"/>
                <a:gd name="T7" fmla="*/ 4060 h 4060"/>
                <a:gd name="T8" fmla="*/ 2777 w 4512"/>
                <a:gd name="T9" fmla="*/ 2356 h 4060"/>
                <a:gd name="T10" fmla="*/ 1814 w 4512"/>
                <a:gd name="T11" fmla="*/ 2356 h 4060"/>
                <a:gd name="T12" fmla="*/ 1814 w 4512"/>
                <a:gd name="T13" fmla="*/ 4060 h 4060"/>
                <a:gd name="T14" fmla="*/ 0 w 4512"/>
                <a:gd name="T15" fmla="*/ 4060 h 4060"/>
                <a:gd name="T16" fmla="*/ 0 w 4512"/>
                <a:gd name="T17" fmla="*/ 1736 h 4060"/>
                <a:gd name="T18" fmla="*/ 2256 w 4512"/>
                <a:gd name="T19" fmla="*/ 0 h 4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12" h="4060">
                  <a:moveTo>
                    <a:pt x="2256" y="0"/>
                  </a:moveTo>
                  <a:lnTo>
                    <a:pt x="4512" y="1736"/>
                  </a:lnTo>
                  <a:lnTo>
                    <a:pt x="4512" y="4060"/>
                  </a:lnTo>
                  <a:lnTo>
                    <a:pt x="2777" y="4060"/>
                  </a:lnTo>
                  <a:lnTo>
                    <a:pt x="2777" y="2356"/>
                  </a:lnTo>
                  <a:lnTo>
                    <a:pt x="1814" y="2356"/>
                  </a:lnTo>
                  <a:lnTo>
                    <a:pt x="1814" y="4060"/>
                  </a:lnTo>
                  <a:lnTo>
                    <a:pt x="0" y="4060"/>
                  </a:lnTo>
                  <a:lnTo>
                    <a:pt x="0" y="1736"/>
                  </a:lnTo>
                  <a:lnTo>
                    <a:pt x="22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12">
              <a:extLst>
                <a:ext uri="{FF2B5EF4-FFF2-40B4-BE49-F238E27FC236}">
                  <a16:creationId xmlns:a16="http://schemas.microsoft.com/office/drawing/2014/main" id="{10E825C6-96BD-18C3-CEA3-2A4FEDC55599}"/>
                </a:ext>
              </a:extLst>
            </p:cNvPr>
            <p:cNvSpPr>
              <a:spLocks/>
            </p:cNvSpPr>
            <p:nvPr/>
          </p:nvSpPr>
          <p:spPr bwMode="auto">
            <a:xfrm>
              <a:off x="12790488" y="407988"/>
              <a:ext cx="5207000" cy="2466975"/>
            </a:xfrm>
            <a:custGeom>
              <a:avLst/>
              <a:gdLst>
                <a:gd name="T0" fmla="*/ 3279 w 6560"/>
                <a:gd name="T1" fmla="*/ 0 h 3108"/>
                <a:gd name="T2" fmla="*/ 4680 w 6560"/>
                <a:gd name="T3" fmla="*/ 1076 h 3108"/>
                <a:gd name="T4" fmla="*/ 4680 w 6560"/>
                <a:gd name="T5" fmla="*/ 618 h 3108"/>
                <a:gd name="T6" fmla="*/ 5631 w 6560"/>
                <a:gd name="T7" fmla="*/ 618 h 3108"/>
                <a:gd name="T8" fmla="*/ 5631 w 6560"/>
                <a:gd name="T9" fmla="*/ 1805 h 3108"/>
                <a:gd name="T10" fmla="*/ 6560 w 6560"/>
                <a:gd name="T11" fmla="*/ 2521 h 3108"/>
                <a:gd name="T12" fmla="*/ 6106 w 6560"/>
                <a:gd name="T13" fmla="*/ 3108 h 3108"/>
                <a:gd name="T14" fmla="*/ 3279 w 6560"/>
                <a:gd name="T15" fmla="*/ 934 h 3108"/>
                <a:gd name="T16" fmla="*/ 454 w 6560"/>
                <a:gd name="T17" fmla="*/ 3108 h 3108"/>
                <a:gd name="T18" fmla="*/ 0 w 6560"/>
                <a:gd name="T19" fmla="*/ 2521 h 3108"/>
                <a:gd name="T20" fmla="*/ 3279 w 6560"/>
                <a:gd name="T21" fmla="*/ 0 h 3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60" h="3108">
                  <a:moveTo>
                    <a:pt x="3279" y="0"/>
                  </a:moveTo>
                  <a:lnTo>
                    <a:pt x="4680" y="1076"/>
                  </a:lnTo>
                  <a:lnTo>
                    <a:pt x="4680" y="618"/>
                  </a:lnTo>
                  <a:lnTo>
                    <a:pt x="5631" y="618"/>
                  </a:lnTo>
                  <a:lnTo>
                    <a:pt x="5631" y="1805"/>
                  </a:lnTo>
                  <a:lnTo>
                    <a:pt x="6560" y="2521"/>
                  </a:lnTo>
                  <a:lnTo>
                    <a:pt x="6106" y="3108"/>
                  </a:lnTo>
                  <a:lnTo>
                    <a:pt x="3279" y="934"/>
                  </a:lnTo>
                  <a:lnTo>
                    <a:pt x="454" y="3108"/>
                  </a:lnTo>
                  <a:lnTo>
                    <a:pt x="0" y="2521"/>
                  </a:lnTo>
                  <a:lnTo>
                    <a:pt x="327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Content Placeholder 2">
            <a:extLst>
              <a:ext uri="{FF2B5EF4-FFF2-40B4-BE49-F238E27FC236}">
                <a16:creationId xmlns:a16="http://schemas.microsoft.com/office/drawing/2014/main" id="{861580B4-76D3-5AC0-814E-E8774B674E21}"/>
              </a:ext>
            </a:extLst>
          </p:cNvPr>
          <p:cNvSpPr txBox="1">
            <a:spLocks/>
          </p:cNvSpPr>
          <p:nvPr/>
        </p:nvSpPr>
        <p:spPr>
          <a:xfrm>
            <a:off x="477616" y="988782"/>
            <a:ext cx="10822444" cy="5370703"/>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nSpc>
                <a:spcPct val="107000"/>
              </a:lnSpc>
              <a:spcBef>
                <a:spcPts val="0"/>
              </a:spcBef>
              <a:spcAft>
                <a:spcPts val="0"/>
              </a:spcAft>
            </a:pPr>
            <a:endParaRPr lang="en-US">
              <a:effectLst/>
              <a:latin typeface="Avenir Next LT Pro" panose="020B050402020202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2A22D395-0358-A98D-F8E4-550DE06B6661}"/>
              </a:ext>
            </a:extLst>
          </p:cNvPr>
          <p:cNvSpPr txBox="1"/>
          <p:nvPr/>
        </p:nvSpPr>
        <p:spPr>
          <a:xfrm>
            <a:off x="159974" y="1067442"/>
            <a:ext cx="11727226" cy="2677656"/>
          </a:xfrm>
          <a:prstGeom prst="rect">
            <a:avLst/>
          </a:prstGeom>
          <a:noFill/>
        </p:spPr>
        <p:txBody>
          <a:bodyPr wrap="square" lIns="91440" tIns="45720" rIns="91440" bIns="45720" anchor="t">
            <a:spAutoFit/>
          </a:bodyPr>
          <a:lstStyle/>
          <a:p>
            <a:pPr marR="0" lvl="0">
              <a:spcBef>
                <a:spcPts val="0"/>
              </a:spcBef>
              <a:spcAft>
                <a:spcPts val="0"/>
              </a:spcAft>
            </a:pPr>
            <a:r>
              <a:rPr lang="en-US" sz="2800" dirty="0">
                <a:effectLst/>
                <a:latin typeface="Avenir Next LT Pro" panose="020B0504020202020204" pitchFamily="34" charset="0"/>
                <a:ea typeface="Times New Roman" panose="02020603050405020304" pitchFamily="18" charset="0"/>
              </a:rPr>
              <a:t>What program design features will allow for the Tribal Home Energy Rebates programs to be used by the same household or building as other federal funding for Tribal housing upgrades, such as the Department of the Interior’s Bureau of Indian Affairs Tribal Electrification Program or programs from the Department of Housing and Urban Development?</a:t>
            </a:r>
          </a:p>
        </p:txBody>
      </p:sp>
    </p:spTree>
    <p:extLst>
      <p:ext uri="{BB962C8B-B14F-4D97-AF65-F5344CB8AC3E}">
        <p14:creationId xmlns:p14="http://schemas.microsoft.com/office/powerpoint/2010/main" val="10599073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905">
            <a:extLst>
              <a:ext uri="{FF2B5EF4-FFF2-40B4-BE49-F238E27FC236}">
                <a16:creationId xmlns:a16="http://schemas.microsoft.com/office/drawing/2014/main" id="{2A58DC13-FF58-BF51-71D2-B604224C7E3F}"/>
              </a:ext>
            </a:extLst>
          </p:cNvPr>
          <p:cNvSpPr/>
          <p:nvPr/>
        </p:nvSpPr>
        <p:spPr>
          <a:xfrm>
            <a:off x="-10160" y="780880"/>
            <a:ext cx="12202160" cy="66285"/>
          </a:xfrm>
          <a:prstGeom prst="rect">
            <a:avLst/>
          </a:prstGeom>
          <a:solidFill>
            <a:srgbClr val="2460AD"/>
          </a:solidFill>
          <a:ln>
            <a:solidFill>
              <a:srgbClr val="2460AD"/>
            </a:solidFill>
          </a:ln>
        </p:spPr>
        <p:txBody>
          <a:bodyPr wrap="square" lIns="0" tIns="0" rIns="0" bIns="0" rtlCol="0"/>
          <a:lstStyle/>
          <a:p>
            <a:pPr marL="0" marR="0" lvl="0" indent="0" algn="l" defTabSz="806867" rtl="0"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45031FD6-81AB-2157-73AE-26DA8D652E55}"/>
              </a:ext>
            </a:extLst>
          </p:cNvPr>
          <p:cNvSpPr txBox="1"/>
          <p:nvPr/>
        </p:nvSpPr>
        <p:spPr>
          <a:xfrm>
            <a:off x="138746" y="1526430"/>
            <a:ext cx="240094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a:ln>
                  <a:noFill/>
                </a:ln>
                <a:solidFill>
                  <a:schemeClr val="bg1"/>
                </a:solidFill>
                <a:effectLst/>
                <a:uLnTx/>
                <a:uFillTx/>
                <a:latin typeface="Avenir Next LT Pro Demi" panose="020B0704020202020204" pitchFamily="34" charset="0"/>
                <a:ea typeface="+mn-ea"/>
                <a:cs typeface="Arial" pitchFamily="34" charset="0"/>
              </a:rPr>
              <a:t>Home Energy Rebates</a:t>
            </a:r>
            <a:endParaRPr kumimoji="0" lang="en-IN" sz="1600" b="0" i="0" u="none" strike="noStrike" kern="1200" cap="none" spc="0" normalizeH="0" baseline="0" noProof="0">
              <a:ln>
                <a:noFill/>
              </a:ln>
              <a:solidFill>
                <a:schemeClr val="bg1"/>
              </a:solidFill>
              <a:effectLst/>
              <a:uLnTx/>
              <a:uFillTx/>
              <a:latin typeface="Avenir Next LT Pro Demi" panose="020B0704020202020204" pitchFamily="34" charset="0"/>
              <a:cs typeface="Arial" pitchFamily="34" charset="0"/>
            </a:endParaRPr>
          </a:p>
        </p:txBody>
      </p:sp>
      <p:grpSp>
        <p:nvGrpSpPr>
          <p:cNvPr id="7" name="Group 6">
            <a:extLst>
              <a:ext uri="{FF2B5EF4-FFF2-40B4-BE49-F238E27FC236}">
                <a16:creationId xmlns:a16="http://schemas.microsoft.com/office/drawing/2014/main" id="{F418FCAC-6095-E29A-AF21-C2A94F1C69BA}"/>
              </a:ext>
            </a:extLst>
          </p:cNvPr>
          <p:cNvGrpSpPr/>
          <p:nvPr/>
        </p:nvGrpSpPr>
        <p:grpSpPr>
          <a:xfrm>
            <a:off x="1123247" y="1115565"/>
            <a:ext cx="405536" cy="307972"/>
            <a:chOff x="12790488" y="407988"/>
            <a:chExt cx="5207000" cy="4349750"/>
          </a:xfrm>
          <a:solidFill>
            <a:schemeClr val="bg1"/>
          </a:solidFill>
        </p:grpSpPr>
        <p:sp>
          <p:nvSpPr>
            <p:cNvPr id="8" name="Freeform 11">
              <a:extLst>
                <a:ext uri="{FF2B5EF4-FFF2-40B4-BE49-F238E27FC236}">
                  <a16:creationId xmlns:a16="http://schemas.microsoft.com/office/drawing/2014/main" id="{D9A50FAD-9B0E-03E0-FC07-C303E0E68ECA}"/>
                </a:ext>
              </a:extLst>
            </p:cNvPr>
            <p:cNvSpPr>
              <a:spLocks/>
            </p:cNvSpPr>
            <p:nvPr/>
          </p:nvSpPr>
          <p:spPr bwMode="auto">
            <a:xfrm>
              <a:off x="13601697" y="1535114"/>
              <a:ext cx="3582987" cy="3222624"/>
            </a:xfrm>
            <a:custGeom>
              <a:avLst/>
              <a:gdLst>
                <a:gd name="T0" fmla="*/ 2256 w 4512"/>
                <a:gd name="T1" fmla="*/ 0 h 4060"/>
                <a:gd name="T2" fmla="*/ 4512 w 4512"/>
                <a:gd name="T3" fmla="*/ 1736 h 4060"/>
                <a:gd name="T4" fmla="*/ 4512 w 4512"/>
                <a:gd name="T5" fmla="*/ 4060 h 4060"/>
                <a:gd name="T6" fmla="*/ 2777 w 4512"/>
                <a:gd name="T7" fmla="*/ 4060 h 4060"/>
                <a:gd name="T8" fmla="*/ 2777 w 4512"/>
                <a:gd name="T9" fmla="*/ 2356 h 4060"/>
                <a:gd name="T10" fmla="*/ 1814 w 4512"/>
                <a:gd name="T11" fmla="*/ 2356 h 4060"/>
                <a:gd name="T12" fmla="*/ 1814 w 4512"/>
                <a:gd name="T13" fmla="*/ 4060 h 4060"/>
                <a:gd name="T14" fmla="*/ 0 w 4512"/>
                <a:gd name="T15" fmla="*/ 4060 h 4060"/>
                <a:gd name="T16" fmla="*/ 0 w 4512"/>
                <a:gd name="T17" fmla="*/ 1736 h 4060"/>
                <a:gd name="T18" fmla="*/ 2256 w 4512"/>
                <a:gd name="T19" fmla="*/ 0 h 4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12" h="4060">
                  <a:moveTo>
                    <a:pt x="2256" y="0"/>
                  </a:moveTo>
                  <a:lnTo>
                    <a:pt x="4512" y="1736"/>
                  </a:lnTo>
                  <a:lnTo>
                    <a:pt x="4512" y="4060"/>
                  </a:lnTo>
                  <a:lnTo>
                    <a:pt x="2777" y="4060"/>
                  </a:lnTo>
                  <a:lnTo>
                    <a:pt x="2777" y="2356"/>
                  </a:lnTo>
                  <a:lnTo>
                    <a:pt x="1814" y="2356"/>
                  </a:lnTo>
                  <a:lnTo>
                    <a:pt x="1814" y="4060"/>
                  </a:lnTo>
                  <a:lnTo>
                    <a:pt x="0" y="4060"/>
                  </a:lnTo>
                  <a:lnTo>
                    <a:pt x="0" y="1736"/>
                  </a:lnTo>
                  <a:lnTo>
                    <a:pt x="22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12">
              <a:extLst>
                <a:ext uri="{FF2B5EF4-FFF2-40B4-BE49-F238E27FC236}">
                  <a16:creationId xmlns:a16="http://schemas.microsoft.com/office/drawing/2014/main" id="{10E825C6-96BD-18C3-CEA3-2A4FEDC55599}"/>
                </a:ext>
              </a:extLst>
            </p:cNvPr>
            <p:cNvSpPr>
              <a:spLocks/>
            </p:cNvSpPr>
            <p:nvPr/>
          </p:nvSpPr>
          <p:spPr bwMode="auto">
            <a:xfrm>
              <a:off x="12790488" y="407988"/>
              <a:ext cx="5207000" cy="2466975"/>
            </a:xfrm>
            <a:custGeom>
              <a:avLst/>
              <a:gdLst>
                <a:gd name="T0" fmla="*/ 3279 w 6560"/>
                <a:gd name="T1" fmla="*/ 0 h 3108"/>
                <a:gd name="T2" fmla="*/ 4680 w 6560"/>
                <a:gd name="T3" fmla="*/ 1076 h 3108"/>
                <a:gd name="T4" fmla="*/ 4680 w 6560"/>
                <a:gd name="T5" fmla="*/ 618 h 3108"/>
                <a:gd name="T6" fmla="*/ 5631 w 6560"/>
                <a:gd name="T7" fmla="*/ 618 h 3108"/>
                <a:gd name="T8" fmla="*/ 5631 w 6560"/>
                <a:gd name="T9" fmla="*/ 1805 h 3108"/>
                <a:gd name="T10" fmla="*/ 6560 w 6560"/>
                <a:gd name="T11" fmla="*/ 2521 h 3108"/>
                <a:gd name="T12" fmla="*/ 6106 w 6560"/>
                <a:gd name="T13" fmla="*/ 3108 h 3108"/>
                <a:gd name="T14" fmla="*/ 3279 w 6560"/>
                <a:gd name="T15" fmla="*/ 934 h 3108"/>
                <a:gd name="T16" fmla="*/ 454 w 6560"/>
                <a:gd name="T17" fmla="*/ 3108 h 3108"/>
                <a:gd name="T18" fmla="*/ 0 w 6560"/>
                <a:gd name="T19" fmla="*/ 2521 h 3108"/>
                <a:gd name="T20" fmla="*/ 3279 w 6560"/>
                <a:gd name="T21" fmla="*/ 0 h 3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60" h="3108">
                  <a:moveTo>
                    <a:pt x="3279" y="0"/>
                  </a:moveTo>
                  <a:lnTo>
                    <a:pt x="4680" y="1076"/>
                  </a:lnTo>
                  <a:lnTo>
                    <a:pt x="4680" y="618"/>
                  </a:lnTo>
                  <a:lnTo>
                    <a:pt x="5631" y="618"/>
                  </a:lnTo>
                  <a:lnTo>
                    <a:pt x="5631" y="1805"/>
                  </a:lnTo>
                  <a:lnTo>
                    <a:pt x="6560" y="2521"/>
                  </a:lnTo>
                  <a:lnTo>
                    <a:pt x="6106" y="3108"/>
                  </a:lnTo>
                  <a:lnTo>
                    <a:pt x="3279" y="934"/>
                  </a:lnTo>
                  <a:lnTo>
                    <a:pt x="454" y="3108"/>
                  </a:lnTo>
                  <a:lnTo>
                    <a:pt x="0" y="2521"/>
                  </a:lnTo>
                  <a:lnTo>
                    <a:pt x="327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 name="Title 1">
            <a:extLst>
              <a:ext uri="{FF2B5EF4-FFF2-40B4-BE49-F238E27FC236}">
                <a16:creationId xmlns:a16="http://schemas.microsoft.com/office/drawing/2014/main" id="{00B97A0A-1EFF-5860-9CC5-16CAA6CAE0DC}"/>
              </a:ext>
            </a:extLst>
          </p:cNvPr>
          <p:cNvSpPr txBox="1">
            <a:spLocks/>
          </p:cNvSpPr>
          <p:nvPr/>
        </p:nvSpPr>
        <p:spPr>
          <a:xfrm>
            <a:off x="294968" y="72367"/>
            <a:ext cx="11498206" cy="8128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2460AD"/>
                </a:solidFill>
                <a:latin typeface="Avenir Next LT Pro Demi" panose="020B0704020202020204" pitchFamily="34" charset="0"/>
                <a:cs typeface="Arial"/>
              </a:rPr>
              <a:t>Other Federal Programs available for Tribal Housing Upgrades</a:t>
            </a:r>
            <a:endParaRPr lang="en-US" sz="1100" dirty="0">
              <a:solidFill>
                <a:srgbClr val="2460AD"/>
              </a:solidFill>
              <a:latin typeface="Avenir Next LT Pro Demi" panose="020B0704020202020204" pitchFamily="34" charset="0"/>
            </a:endParaRPr>
          </a:p>
        </p:txBody>
      </p:sp>
      <p:graphicFrame>
        <p:nvGraphicFramePr>
          <p:cNvPr id="4" name="Table 5">
            <a:extLst>
              <a:ext uri="{FF2B5EF4-FFF2-40B4-BE49-F238E27FC236}">
                <a16:creationId xmlns:a16="http://schemas.microsoft.com/office/drawing/2014/main" id="{3C3A1A6F-83A4-B136-F2B4-F2E8B02AE1B3}"/>
              </a:ext>
            </a:extLst>
          </p:cNvPr>
          <p:cNvGraphicFramePr>
            <a:graphicFrameLocks noGrp="1"/>
          </p:cNvGraphicFramePr>
          <p:nvPr>
            <p:extLst>
              <p:ext uri="{D42A27DB-BD31-4B8C-83A1-F6EECF244321}">
                <p14:modId xmlns:p14="http://schemas.microsoft.com/office/powerpoint/2010/main" val="3884171626"/>
              </p:ext>
            </p:extLst>
          </p:nvPr>
        </p:nvGraphicFramePr>
        <p:xfrm>
          <a:off x="239680" y="1135229"/>
          <a:ext cx="11761471" cy="4632960"/>
        </p:xfrm>
        <a:graphic>
          <a:graphicData uri="http://schemas.openxmlformats.org/drawingml/2006/table">
            <a:tbl>
              <a:tblPr firstRow="1" bandRow="1"/>
              <a:tblGrid>
                <a:gridCol w="847486">
                  <a:extLst>
                    <a:ext uri="{9D8B030D-6E8A-4147-A177-3AD203B41FA5}">
                      <a16:colId xmlns:a16="http://schemas.microsoft.com/office/drawing/2014/main" val="3690542384"/>
                    </a:ext>
                  </a:extLst>
                </a:gridCol>
                <a:gridCol w="2599931">
                  <a:extLst>
                    <a:ext uri="{9D8B030D-6E8A-4147-A177-3AD203B41FA5}">
                      <a16:colId xmlns:a16="http://schemas.microsoft.com/office/drawing/2014/main" val="2180560873"/>
                    </a:ext>
                  </a:extLst>
                </a:gridCol>
                <a:gridCol w="1044073">
                  <a:extLst>
                    <a:ext uri="{9D8B030D-6E8A-4147-A177-3AD203B41FA5}">
                      <a16:colId xmlns:a16="http://schemas.microsoft.com/office/drawing/2014/main" val="4048972411"/>
                    </a:ext>
                  </a:extLst>
                </a:gridCol>
                <a:gridCol w="1394326">
                  <a:extLst>
                    <a:ext uri="{9D8B030D-6E8A-4147-A177-3AD203B41FA5}">
                      <a16:colId xmlns:a16="http://schemas.microsoft.com/office/drawing/2014/main" val="2118677874"/>
                    </a:ext>
                  </a:extLst>
                </a:gridCol>
                <a:gridCol w="5875655">
                  <a:extLst>
                    <a:ext uri="{9D8B030D-6E8A-4147-A177-3AD203B41FA5}">
                      <a16:colId xmlns:a16="http://schemas.microsoft.com/office/drawing/2014/main" val="3453708448"/>
                    </a:ext>
                  </a:extLst>
                </a:gridCol>
              </a:tblGrid>
              <a:tr h="0">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r>
                        <a:rPr lang="en-US" sz="1600" dirty="0">
                          <a:latin typeface="Avenir Next LT Pro Demi" panose="020B0704020202020204" pitchFamily="34" charset="0"/>
                        </a:rPr>
                        <a:t>IRA §</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460AD"/>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r>
                        <a:rPr lang="en-US" sz="1600">
                          <a:latin typeface="Avenir Next LT Pro Demi" panose="020B0704020202020204" pitchFamily="34" charset="0"/>
                        </a:rPr>
                        <a:t>Program</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460AD"/>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r>
                        <a:rPr lang="en-US" sz="1600">
                          <a:latin typeface="Avenir Next LT Pro Demi" panose="020B0704020202020204" pitchFamily="34" charset="0"/>
                        </a:rPr>
                        <a:t>Agency</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460AD"/>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r>
                        <a:rPr lang="en-US" sz="1600" dirty="0">
                          <a:latin typeface="Avenir Next LT Pro Demi" panose="020B0704020202020204" pitchFamily="34" charset="0"/>
                        </a:rPr>
                        <a:t>Funding</a:t>
                      </a:r>
                      <a:br>
                        <a:rPr lang="en-US" sz="1600" dirty="0">
                          <a:latin typeface="Avenir Next LT Pro Demi" panose="020B0704020202020204" pitchFamily="34" charset="0"/>
                        </a:rPr>
                      </a:br>
                      <a:r>
                        <a:rPr lang="en-US" sz="1600" dirty="0">
                          <a:latin typeface="Avenir Next LT Pro Demi" panose="020B0704020202020204" pitchFamily="34" charset="0"/>
                        </a:rPr>
                        <a:t>($ million)</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460AD"/>
                    </a:solidFill>
                  </a:tcPr>
                </a:tc>
                <a:tc>
                  <a:txBody>
                    <a:bodyPr/>
                    <a:lstStyle>
                      <a:lvl1pPr marL="0" algn="l" defTabSz="457200" rtl="0" eaLnBrk="1" latinLnBrk="0" hangingPunct="1">
                        <a:defRPr sz="1800" b="1" kern="1200">
                          <a:solidFill>
                            <a:schemeClr val="lt1"/>
                          </a:solidFill>
                          <a:latin typeface="Calibri" panose="020F0502020204030204"/>
                        </a:defRPr>
                      </a:lvl1pPr>
                      <a:lvl2pPr marL="457200" algn="l" defTabSz="457200" rtl="0" eaLnBrk="1" latinLnBrk="0" hangingPunct="1">
                        <a:defRPr sz="1800" b="1" kern="1200">
                          <a:solidFill>
                            <a:schemeClr val="lt1"/>
                          </a:solidFill>
                          <a:latin typeface="Calibri" panose="020F0502020204030204"/>
                        </a:defRPr>
                      </a:lvl2pPr>
                      <a:lvl3pPr marL="914400" algn="l" defTabSz="457200" rtl="0" eaLnBrk="1" latinLnBrk="0" hangingPunct="1">
                        <a:defRPr sz="1800" b="1" kern="1200">
                          <a:solidFill>
                            <a:schemeClr val="lt1"/>
                          </a:solidFill>
                          <a:latin typeface="Calibri" panose="020F0502020204030204"/>
                        </a:defRPr>
                      </a:lvl3pPr>
                      <a:lvl4pPr marL="1371600" algn="l" defTabSz="457200" rtl="0" eaLnBrk="1" latinLnBrk="0" hangingPunct="1">
                        <a:defRPr sz="1800" b="1" kern="1200">
                          <a:solidFill>
                            <a:schemeClr val="lt1"/>
                          </a:solidFill>
                          <a:latin typeface="Calibri" panose="020F0502020204030204"/>
                        </a:defRPr>
                      </a:lvl4pPr>
                      <a:lvl5pPr marL="1828800" algn="l" defTabSz="457200" rtl="0" eaLnBrk="1" latinLnBrk="0" hangingPunct="1">
                        <a:defRPr sz="1800" b="1" kern="1200">
                          <a:solidFill>
                            <a:schemeClr val="lt1"/>
                          </a:solidFill>
                          <a:latin typeface="Calibri" panose="020F0502020204030204"/>
                        </a:defRPr>
                      </a:lvl5pPr>
                      <a:lvl6pPr marL="2286000" algn="l" defTabSz="457200" rtl="0" eaLnBrk="1" latinLnBrk="0" hangingPunct="1">
                        <a:defRPr sz="1800" b="1" kern="1200">
                          <a:solidFill>
                            <a:schemeClr val="lt1"/>
                          </a:solidFill>
                          <a:latin typeface="Calibri" panose="020F0502020204030204"/>
                        </a:defRPr>
                      </a:lvl6pPr>
                      <a:lvl7pPr marL="2743200" algn="l" defTabSz="457200" rtl="0" eaLnBrk="1" latinLnBrk="0" hangingPunct="1">
                        <a:defRPr sz="1800" b="1" kern="1200">
                          <a:solidFill>
                            <a:schemeClr val="lt1"/>
                          </a:solidFill>
                          <a:latin typeface="Calibri" panose="020F0502020204030204"/>
                        </a:defRPr>
                      </a:lvl7pPr>
                      <a:lvl8pPr marL="3200400" algn="l" defTabSz="457200" rtl="0" eaLnBrk="1" latinLnBrk="0" hangingPunct="1">
                        <a:defRPr sz="1800" b="1" kern="1200">
                          <a:solidFill>
                            <a:schemeClr val="lt1"/>
                          </a:solidFill>
                          <a:latin typeface="Calibri" panose="020F0502020204030204"/>
                        </a:defRPr>
                      </a:lvl8pPr>
                      <a:lvl9pPr marL="3657600" algn="l" defTabSz="457200" rtl="0" eaLnBrk="1" latinLnBrk="0" hangingPunct="1">
                        <a:defRPr sz="1800" b="1" kern="1200">
                          <a:solidFill>
                            <a:schemeClr val="lt1"/>
                          </a:solidFill>
                          <a:latin typeface="Calibri" panose="020F0502020204030204"/>
                        </a:defRPr>
                      </a:lvl9pPr>
                    </a:lstStyle>
                    <a:p>
                      <a:pPr algn="ctr"/>
                      <a:r>
                        <a:rPr lang="en-US" sz="1600">
                          <a:latin typeface="Avenir Next LT Pro Demi" panose="020B0704020202020204" pitchFamily="34" charset="0"/>
                        </a:rPr>
                        <a:t>Notes</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460AD"/>
                    </a:solidFill>
                  </a:tcPr>
                </a:tc>
                <a:extLst>
                  <a:ext uri="{0D108BD9-81ED-4DB2-BD59-A6C34878D82A}">
                    <a16:rowId xmlns:a16="http://schemas.microsoft.com/office/drawing/2014/main" val="1378999281"/>
                  </a:ext>
                </a:extLst>
              </a:tr>
              <a:tr h="289160">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600" b="1">
                          <a:latin typeface="Avenir Next LT Pro Demi" panose="020B0704020202020204" pitchFamily="34" charset="0"/>
                        </a:rPr>
                        <a:t>80003</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600" b="1">
                          <a:latin typeface="Avenir Next LT Pro Demi" panose="020B0704020202020204" pitchFamily="34" charset="0"/>
                        </a:rPr>
                        <a:t>Tribal Electrification Program</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600" b="1">
                          <a:latin typeface="Avenir Next LT Pro Demi" panose="020B0704020202020204" pitchFamily="34" charset="0"/>
                        </a:rPr>
                        <a:t>BIA</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r"/>
                      <a:r>
                        <a:rPr lang="en-US" sz="1600" b="1">
                          <a:latin typeface="Avenir Next LT Pro Demi" panose="020B0704020202020204" pitchFamily="34" charset="0"/>
                        </a:rPr>
                        <a:t>$145.50</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a:latin typeface="Avenir Next LT Pro Demi" panose="020B0704020202020204" pitchFamily="34" charset="0"/>
                        </a:rPr>
                        <a:t>No cost-sharing or matching requirements. </a:t>
                      </a:r>
                      <a:r>
                        <a:rPr lang="en-US" sz="1600" b="1">
                          <a:latin typeface="Avenir Next LT Pro Demi" panose="020B0704020202020204" pitchFamily="34" charset="0"/>
                        </a:rPr>
                        <a:t>For electrifying homes with zero-emissions systems and associated repairs.</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91108751"/>
                  </a:ext>
                </a:extLst>
              </a:tr>
              <a:tr h="289160">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600">
                          <a:latin typeface="Avenir Next LT Pro" panose="020B0504020202020204" pitchFamily="34" charset="0"/>
                        </a:rPr>
                        <a:t>50145</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600">
                          <a:latin typeface="Avenir Next LT Pro" panose="020B0504020202020204" pitchFamily="34" charset="0"/>
                        </a:rPr>
                        <a:t>Tribal Energy Loan Guarantee Program</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600">
                          <a:latin typeface="Avenir Next LT Pro" panose="020B0504020202020204" pitchFamily="34" charset="0"/>
                        </a:rPr>
                        <a:t>DOE</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r"/>
                      <a:r>
                        <a:rPr lang="en-US" sz="1600">
                          <a:latin typeface="Avenir Next LT Pro" panose="020B0504020202020204" pitchFamily="34" charset="0"/>
                        </a:rPr>
                        <a:t>$75.00</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600">
                          <a:latin typeface="Avenir Next LT Pro" panose="020B0504020202020204" pitchFamily="34" charset="0"/>
                        </a:rPr>
                        <a:t>Loan authority raised to $20 billion. Loan guarantee may now cover 100% of debt.</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611609069"/>
                  </a:ext>
                </a:extLst>
              </a:tr>
              <a:tr h="289160">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600">
                          <a:latin typeface="Avenir Next LT Pro" panose="020B0504020202020204" pitchFamily="34" charset="0"/>
                        </a:rPr>
                        <a:t>80001</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600">
                          <a:latin typeface="Avenir Next LT Pro" panose="020B0504020202020204" pitchFamily="34" charset="0"/>
                        </a:rPr>
                        <a:t>Tribal Climate Resilience</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600">
                          <a:latin typeface="Avenir Next LT Pro" panose="020B0504020202020204" pitchFamily="34" charset="0"/>
                        </a:rPr>
                        <a:t>BIA</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r"/>
                      <a:r>
                        <a:rPr lang="en-US" sz="1600">
                          <a:latin typeface="Avenir Next LT Pro" panose="020B0504020202020204" pitchFamily="34" charset="0"/>
                        </a:rPr>
                        <a:t>$220.00</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600">
                          <a:latin typeface="Avenir Next LT Pro" panose="020B0504020202020204" pitchFamily="34" charset="0"/>
                        </a:rPr>
                        <a:t>No cost-sharing or matching requirements</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480576541"/>
                  </a:ext>
                </a:extLst>
              </a:tr>
              <a:tr h="506029">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600">
                          <a:latin typeface="Avenir Next LT Pro" panose="020B0504020202020204" pitchFamily="34" charset="0"/>
                        </a:rPr>
                        <a:t>80002</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600">
                          <a:latin typeface="Avenir Next LT Pro" panose="020B0504020202020204" pitchFamily="34" charset="0"/>
                        </a:rPr>
                        <a:t>Native Hawaiian Climate Resilience</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600">
                          <a:latin typeface="Avenir Next LT Pro" panose="020B0504020202020204" pitchFamily="34" charset="0"/>
                        </a:rPr>
                        <a:t>BIA</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r"/>
                      <a:r>
                        <a:rPr lang="en-US" sz="1600">
                          <a:latin typeface="Avenir Next LT Pro" panose="020B0504020202020204" pitchFamily="34" charset="0"/>
                        </a:rPr>
                        <a:t>$23.50</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latin typeface="Avenir Next LT Pro" panose="020B0504020202020204" pitchFamily="34" charset="0"/>
                        </a:rPr>
                        <a:t>No cost-sharing or matching requirements</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627305080"/>
                  </a:ext>
                </a:extLst>
              </a:tr>
              <a:tr h="506029">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600">
                          <a:latin typeface="Avenir Next LT Pro" panose="020B0504020202020204" pitchFamily="34" charset="0"/>
                        </a:rPr>
                        <a:t>60103</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600">
                          <a:latin typeface="Avenir Next LT Pro" panose="020B0504020202020204" pitchFamily="34" charset="0"/>
                        </a:rPr>
                        <a:t>Greenhouse Gas Reduction Fund</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600">
                          <a:latin typeface="Avenir Next LT Pro" panose="020B0504020202020204" pitchFamily="34" charset="0"/>
                        </a:rPr>
                        <a:t>EPA</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r"/>
                      <a:r>
                        <a:rPr lang="en-US" sz="1600">
                          <a:latin typeface="Avenir Next LT Pro" panose="020B0504020202020204" pitchFamily="34" charset="0"/>
                        </a:rPr>
                        <a:t>$27,000.00</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600" dirty="0">
                          <a:latin typeface="Avenir Next LT Pro" panose="020B0504020202020204" pitchFamily="34" charset="0"/>
                        </a:rPr>
                        <a:t>Tribal Governments eligible to apply. FY 2024 expiration.</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69885317"/>
                  </a:ext>
                </a:extLst>
              </a:tr>
              <a:tr h="506029">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600">
                          <a:latin typeface="Avenir Next LT Pro" panose="020B0504020202020204" pitchFamily="34" charset="0"/>
                        </a:rPr>
                        <a:t>60114</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600">
                          <a:latin typeface="Avenir Next LT Pro" panose="020B0504020202020204" pitchFamily="34" charset="0"/>
                        </a:rPr>
                        <a:t>Climate Pollution Reduction Grants</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600">
                          <a:latin typeface="Avenir Next LT Pro" panose="020B0504020202020204" pitchFamily="34" charset="0"/>
                        </a:rPr>
                        <a:t>EPA</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r"/>
                      <a:r>
                        <a:rPr lang="en-US" sz="1600">
                          <a:latin typeface="Avenir Next LT Pro" panose="020B0504020202020204" pitchFamily="34" charset="0"/>
                        </a:rPr>
                        <a:t>$5,000.0</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600" dirty="0">
                          <a:latin typeface="Avenir Next LT Pro" panose="020B0504020202020204" pitchFamily="34" charset="0"/>
                        </a:rPr>
                        <a:t>Tribal Governments eligible to apply. FY 2026 expiration.</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449473723"/>
                  </a:ext>
                </a:extLst>
              </a:tr>
              <a:tr h="506029">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600">
                          <a:latin typeface="Avenir Next LT Pro" panose="020B0504020202020204" pitchFamily="34" charset="0"/>
                        </a:rPr>
                        <a:t>60201</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600">
                          <a:latin typeface="Avenir Next LT Pro" panose="020B0504020202020204" pitchFamily="34" charset="0"/>
                        </a:rPr>
                        <a:t>Environmental and Climate Justice Block Grants</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ctr"/>
                      <a:r>
                        <a:rPr lang="en-US" sz="1600">
                          <a:latin typeface="Avenir Next LT Pro" panose="020B0504020202020204" pitchFamily="34" charset="0"/>
                        </a:rPr>
                        <a:t>EPA</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pPr algn="r"/>
                      <a:r>
                        <a:rPr lang="en-US" sz="1600">
                          <a:latin typeface="Avenir Next LT Pro" panose="020B0504020202020204" pitchFamily="34" charset="0"/>
                        </a:rPr>
                        <a:t>$3,000.00</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457200" rtl="0" eaLnBrk="1" latinLnBrk="0" hangingPunct="1">
                        <a:defRPr sz="1800" kern="1200">
                          <a:solidFill>
                            <a:schemeClr val="dk1"/>
                          </a:solidFill>
                          <a:latin typeface="Calibri" panose="020F0502020204030204"/>
                        </a:defRPr>
                      </a:lvl1pPr>
                      <a:lvl2pPr marL="457200" algn="l" defTabSz="457200" rtl="0" eaLnBrk="1" latinLnBrk="0" hangingPunct="1">
                        <a:defRPr sz="1800" kern="1200">
                          <a:solidFill>
                            <a:schemeClr val="dk1"/>
                          </a:solidFill>
                          <a:latin typeface="Calibri" panose="020F0502020204030204"/>
                        </a:defRPr>
                      </a:lvl2pPr>
                      <a:lvl3pPr marL="914400" algn="l" defTabSz="457200" rtl="0" eaLnBrk="1" latinLnBrk="0" hangingPunct="1">
                        <a:defRPr sz="1800" kern="1200">
                          <a:solidFill>
                            <a:schemeClr val="dk1"/>
                          </a:solidFill>
                          <a:latin typeface="Calibri" panose="020F0502020204030204"/>
                        </a:defRPr>
                      </a:lvl3pPr>
                      <a:lvl4pPr marL="1371600" algn="l" defTabSz="457200" rtl="0" eaLnBrk="1" latinLnBrk="0" hangingPunct="1">
                        <a:defRPr sz="1800" kern="1200">
                          <a:solidFill>
                            <a:schemeClr val="dk1"/>
                          </a:solidFill>
                          <a:latin typeface="Calibri" panose="020F0502020204030204"/>
                        </a:defRPr>
                      </a:lvl4pPr>
                      <a:lvl5pPr marL="1828800" algn="l" defTabSz="457200" rtl="0" eaLnBrk="1" latinLnBrk="0" hangingPunct="1">
                        <a:defRPr sz="1800" kern="1200">
                          <a:solidFill>
                            <a:schemeClr val="dk1"/>
                          </a:solidFill>
                          <a:latin typeface="Calibri" panose="020F0502020204030204"/>
                        </a:defRPr>
                      </a:lvl5pPr>
                      <a:lvl6pPr marL="2286000" algn="l" defTabSz="457200" rtl="0" eaLnBrk="1" latinLnBrk="0" hangingPunct="1">
                        <a:defRPr sz="1800" kern="1200">
                          <a:solidFill>
                            <a:schemeClr val="dk1"/>
                          </a:solidFill>
                          <a:latin typeface="Calibri" panose="020F0502020204030204"/>
                        </a:defRPr>
                      </a:lvl6pPr>
                      <a:lvl7pPr marL="2743200" algn="l" defTabSz="457200" rtl="0" eaLnBrk="1" latinLnBrk="0" hangingPunct="1">
                        <a:defRPr sz="1800" kern="1200">
                          <a:solidFill>
                            <a:schemeClr val="dk1"/>
                          </a:solidFill>
                          <a:latin typeface="Calibri" panose="020F0502020204030204"/>
                        </a:defRPr>
                      </a:lvl7pPr>
                      <a:lvl8pPr marL="3200400" algn="l" defTabSz="457200" rtl="0" eaLnBrk="1" latinLnBrk="0" hangingPunct="1">
                        <a:defRPr sz="1800" kern="1200">
                          <a:solidFill>
                            <a:schemeClr val="dk1"/>
                          </a:solidFill>
                          <a:latin typeface="Calibri" panose="020F0502020204030204"/>
                        </a:defRPr>
                      </a:lvl8pPr>
                      <a:lvl9pPr marL="3657600" algn="l" defTabSz="457200" rtl="0" eaLnBrk="1" latinLnBrk="0" hangingPunct="1">
                        <a:defRPr sz="1800" kern="1200">
                          <a:solidFill>
                            <a:schemeClr val="dk1"/>
                          </a:solidFill>
                          <a:latin typeface="Calibri" panose="020F0502020204030204"/>
                        </a:defRPr>
                      </a:lvl9pPr>
                    </a:lstStyle>
                    <a:p>
                      <a:r>
                        <a:rPr lang="en-US" sz="1600" dirty="0">
                          <a:latin typeface="Avenir Next LT Pro" panose="020B0504020202020204" pitchFamily="34" charset="0"/>
                        </a:rPr>
                        <a:t>Tribal Governments in partnership with non-profits eligible to apply. FY 2026 expiration. FY 2026 expiration.</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90056290"/>
                  </a:ext>
                </a:extLst>
              </a:tr>
            </a:tbl>
          </a:graphicData>
        </a:graphic>
      </p:graphicFrame>
      <p:sp>
        <p:nvSpPr>
          <p:cNvPr id="5" name="TextBox 4">
            <a:extLst>
              <a:ext uri="{FF2B5EF4-FFF2-40B4-BE49-F238E27FC236}">
                <a16:creationId xmlns:a16="http://schemas.microsoft.com/office/drawing/2014/main" id="{CD376349-CCC1-8331-5974-B94198E04513}"/>
              </a:ext>
            </a:extLst>
          </p:cNvPr>
          <p:cNvSpPr txBox="1"/>
          <p:nvPr/>
        </p:nvSpPr>
        <p:spPr>
          <a:xfrm>
            <a:off x="1712897" y="5899689"/>
            <a:ext cx="8662348" cy="646331"/>
          </a:xfrm>
          <a:prstGeom prst="rect">
            <a:avLst/>
          </a:prstGeom>
          <a:noFill/>
        </p:spPr>
        <p:txBody>
          <a:bodyPr wrap="square">
            <a:spAutoFit/>
          </a:bodyPr>
          <a:lstStyle/>
          <a:p>
            <a:pPr algn="ctr"/>
            <a:r>
              <a:rPr lang="en-US" i="1" dirty="0">
                <a:latin typeface="Avenir Next LT Pro" panose="020B0504020202020204" pitchFamily="34" charset="0"/>
              </a:rPr>
              <a:t>For individual program details, see the relevant sections in the Inflation Reduction Act: </a:t>
            </a:r>
            <a:r>
              <a:rPr lang="en-US" i="1" dirty="0">
                <a:solidFill>
                  <a:srgbClr val="2460AD"/>
                </a:solidFill>
                <a:latin typeface="Avenir Next LT Pro" panose="020B0504020202020204" pitchFamily="34" charset="0"/>
                <a:hlinkClick r:id="rId3">
                  <a:extLst>
                    <a:ext uri="{A12FA001-AC4F-418D-AE19-62706E023703}">
                      <ahyp:hlinkClr xmlns:ahyp="http://schemas.microsoft.com/office/drawing/2018/hyperlinkcolor" val="tx"/>
                    </a:ext>
                  </a:extLst>
                </a:hlinkClick>
              </a:rPr>
              <a:t>https://www.congress.gov/117/plaws/publ169/PLAW-117publ169.pdf</a:t>
            </a:r>
            <a:endParaRPr lang="en-US" i="1" dirty="0">
              <a:solidFill>
                <a:srgbClr val="2460AD"/>
              </a:solidFill>
              <a:latin typeface="Avenir Next LT Pro" panose="020B0504020202020204" pitchFamily="34" charset="0"/>
            </a:endParaRPr>
          </a:p>
        </p:txBody>
      </p:sp>
    </p:spTree>
    <p:extLst>
      <p:ext uri="{BB962C8B-B14F-4D97-AF65-F5344CB8AC3E}">
        <p14:creationId xmlns:p14="http://schemas.microsoft.com/office/powerpoint/2010/main" val="16419529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F50D9-2CE9-1647-D5CC-3021DCEE9853}"/>
              </a:ext>
            </a:extLst>
          </p:cNvPr>
          <p:cNvSpPr txBox="1">
            <a:spLocks/>
          </p:cNvSpPr>
          <p:nvPr/>
        </p:nvSpPr>
        <p:spPr>
          <a:xfrm>
            <a:off x="159974" y="21914"/>
            <a:ext cx="12053254" cy="8128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sz="2800" b="1" dirty="0">
                <a:solidFill>
                  <a:srgbClr val="215FAB"/>
                </a:solidFill>
                <a:latin typeface="Avenir Next LT Pro" panose="020B0504020202020204" pitchFamily="34" charset="0"/>
              </a:rPr>
              <a:t>8. Best practices from existing Tribal EE Programs</a:t>
            </a:r>
            <a:endParaRPr kumimoji="0" lang="en-US" sz="2800" b="1" i="0" u="none" strike="noStrike" kern="1200" cap="none" spc="0" normalizeH="0" baseline="0" noProof="0" dirty="0">
              <a:ln>
                <a:noFill/>
              </a:ln>
              <a:solidFill>
                <a:srgbClr val="215FAB"/>
              </a:solidFill>
              <a:effectLst/>
              <a:uLnTx/>
              <a:uFillTx/>
              <a:latin typeface="Avenir Next LT Pro" panose="020B0504020202020204" pitchFamily="34" charset="0"/>
            </a:endParaRPr>
          </a:p>
        </p:txBody>
      </p:sp>
      <p:sp>
        <p:nvSpPr>
          <p:cNvPr id="14" name="object 905">
            <a:extLst>
              <a:ext uri="{FF2B5EF4-FFF2-40B4-BE49-F238E27FC236}">
                <a16:creationId xmlns:a16="http://schemas.microsoft.com/office/drawing/2014/main" id="{2A58DC13-FF58-BF51-71D2-B604224C7E3F}"/>
              </a:ext>
            </a:extLst>
          </p:cNvPr>
          <p:cNvSpPr/>
          <p:nvPr/>
        </p:nvSpPr>
        <p:spPr>
          <a:xfrm>
            <a:off x="-10160" y="780880"/>
            <a:ext cx="12202160" cy="66285"/>
          </a:xfrm>
          <a:prstGeom prst="rect">
            <a:avLst/>
          </a:prstGeom>
          <a:solidFill>
            <a:srgbClr val="2460AD"/>
          </a:solidFill>
          <a:ln>
            <a:solidFill>
              <a:srgbClr val="2460AD"/>
            </a:solidFill>
          </a:ln>
        </p:spPr>
        <p:txBody>
          <a:bodyPr wrap="square" lIns="0" tIns="0" rIns="0" bIns="0" rtlCol="0"/>
          <a:lstStyle/>
          <a:p>
            <a:pPr marL="0" marR="0" lvl="0" indent="0" algn="l" defTabSz="806867" rtl="0"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45031FD6-81AB-2157-73AE-26DA8D652E55}"/>
              </a:ext>
            </a:extLst>
          </p:cNvPr>
          <p:cNvSpPr txBox="1"/>
          <p:nvPr/>
        </p:nvSpPr>
        <p:spPr>
          <a:xfrm>
            <a:off x="138746" y="1526430"/>
            <a:ext cx="240094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a:ln>
                  <a:noFill/>
                </a:ln>
                <a:solidFill>
                  <a:schemeClr val="bg1"/>
                </a:solidFill>
                <a:effectLst/>
                <a:uLnTx/>
                <a:uFillTx/>
                <a:latin typeface="Avenir Next LT Pro Demi" panose="020B0704020202020204" pitchFamily="34" charset="0"/>
                <a:ea typeface="+mn-ea"/>
                <a:cs typeface="Arial" pitchFamily="34" charset="0"/>
              </a:rPr>
              <a:t>Home Energy Rebates</a:t>
            </a:r>
            <a:endParaRPr kumimoji="0" lang="en-IN" sz="1600" b="0" i="0" u="none" strike="noStrike" kern="1200" cap="none" spc="0" normalizeH="0" baseline="0" noProof="0">
              <a:ln>
                <a:noFill/>
              </a:ln>
              <a:solidFill>
                <a:schemeClr val="bg1"/>
              </a:solidFill>
              <a:effectLst/>
              <a:uLnTx/>
              <a:uFillTx/>
              <a:latin typeface="Avenir Next LT Pro Demi" panose="020B0704020202020204" pitchFamily="34" charset="0"/>
              <a:cs typeface="Arial" pitchFamily="34" charset="0"/>
            </a:endParaRPr>
          </a:p>
        </p:txBody>
      </p:sp>
      <p:grpSp>
        <p:nvGrpSpPr>
          <p:cNvPr id="7" name="Group 6">
            <a:extLst>
              <a:ext uri="{FF2B5EF4-FFF2-40B4-BE49-F238E27FC236}">
                <a16:creationId xmlns:a16="http://schemas.microsoft.com/office/drawing/2014/main" id="{F418FCAC-6095-E29A-AF21-C2A94F1C69BA}"/>
              </a:ext>
            </a:extLst>
          </p:cNvPr>
          <p:cNvGrpSpPr/>
          <p:nvPr/>
        </p:nvGrpSpPr>
        <p:grpSpPr>
          <a:xfrm>
            <a:off x="1123247" y="1115565"/>
            <a:ext cx="405536" cy="307972"/>
            <a:chOff x="12790488" y="407988"/>
            <a:chExt cx="5207000" cy="4349750"/>
          </a:xfrm>
          <a:solidFill>
            <a:schemeClr val="bg1"/>
          </a:solidFill>
        </p:grpSpPr>
        <p:sp>
          <p:nvSpPr>
            <p:cNvPr id="8" name="Freeform 11">
              <a:extLst>
                <a:ext uri="{FF2B5EF4-FFF2-40B4-BE49-F238E27FC236}">
                  <a16:creationId xmlns:a16="http://schemas.microsoft.com/office/drawing/2014/main" id="{D9A50FAD-9B0E-03E0-FC07-C303E0E68ECA}"/>
                </a:ext>
              </a:extLst>
            </p:cNvPr>
            <p:cNvSpPr>
              <a:spLocks/>
            </p:cNvSpPr>
            <p:nvPr/>
          </p:nvSpPr>
          <p:spPr bwMode="auto">
            <a:xfrm>
              <a:off x="13601697" y="1535114"/>
              <a:ext cx="3582987" cy="3222624"/>
            </a:xfrm>
            <a:custGeom>
              <a:avLst/>
              <a:gdLst>
                <a:gd name="T0" fmla="*/ 2256 w 4512"/>
                <a:gd name="T1" fmla="*/ 0 h 4060"/>
                <a:gd name="T2" fmla="*/ 4512 w 4512"/>
                <a:gd name="T3" fmla="*/ 1736 h 4060"/>
                <a:gd name="T4" fmla="*/ 4512 w 4512"/>
                <a:gd name="T5" fmla="*/ 4060 h 4060"/>
                <a:gd name="T6" fmla="*/ 2777 w 4512"/>
                <a:gd name="T7" fmla="*/ 4060 h 4060"/>
                <a:gd name="T8" fmla="*/ 2777 w 4512"/>
                <a:gd name="T9" fmla="*/ 2356 h 4060"/>
                <a:gd name="T10" fmla="*/ 1814 w 4512"/>
                <a:gd name="T11" fmla="*/ 2356 h 4060"/>
                <a:gd name="T12" fmla="*/ 1814 w 4512"/>
                <a:gd name="T13" fmla="*/ 4060 h 4060"/>
                <a:gd name="T14" fmla="*/ 0 w 4512"/>
                <a:gd name="T15" fmla="*/ 4060 h 4060"/>
                <a:gd name="T16" fmla="*/ 0 w 4512"/>
                <a:gd name="T17" fmla="*/ 1736 h 4060"/>
                <a:gd name="T18" fmla="*/ 2256 w 4512"/>
                <a:gd name="T19" fmla="*/ 0 h 4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12" h="4060">
                  <a:moveTo>
                    <a:pt x="2256" y="0"/>
                  </a:moveTo>
                  <a:lnTo>
                    <a:pt x="4512" y="1736"/>
                  </a:lnTo>
                  <a:lnTo>
                    <a:pt x="4512" y="4060"/>
                  </a:lnTo>
                  <a:lnTo>
                    <a:pt x="2777" y="4060"/>
                  </a:lnTo>
                  <a:lnTo>
                    <a:pt x="2777" y="2356"/>
                  </a:lnTo>
                  <a:lnTo>
                    <a:pt x="1814" y="2356"/>
                  </a:lnTo>
                  <a:lnTo>
                    <a:pt x="1814" y="4060"/>
                  </a:lnTo>
                  <a:lnTo>
                    <a:pt x="0" y="4060"/>
                  </a:lnTo>
                  <a:lnTo>
                    <a:pt x="0" y="1736"/>
                  </a:lnTo>
                  <a:lnTo>
                    <a:pt x="22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12">
              <a:extLst>
                <a:ext uri="{FF2B5EF4-FFF2-40B4-BE49-F238E27FC236}">
                  <a16:creationId xmlns:a16="http://schemas.microsoft.com/office/drawing/2014/main" id="{10E825C6-96BD-18C3-CEA3-2A4FEDC55599}"/>
                </a:ext>
              </a:extLst>
            </p:cNvPr>
            <p:cNvSpPr>
              <a:spLocks/>
            </p:cNvSpPr>
            <p:nvPr/>
          </p:nvSpPr>
          <p:spPr bwMode="auto">
            <a:xfrm>
              <a:off x="12790488" y="407988"/>
              <a:ext cx="5207000" cy="2466975"/>
            </a:xfrm>
            <a:custGeom>
              <a:avLst/>
              <a:gdLst>
                <a:gd name="T0" fmla="*/ 3279 w 6560"/>
                <a:gd name="T1" fmla="*/ 0 h 3108"/>
                <a:gd name="T2" fmla="*/ 4680 w 6560"/>
                <a:gd name="T3" fmla="*/ 1076 h 3108"/>
                <a:gd name="T4" fmla="*/ 4680 w 6560"/>
                <a:gd name="T5" fmla="*/ 618 h 3108"/>
                <a:gd name="T6" fmla="*/ 5631 w 6560"/>
                <a:gd name="T7" fmla="*/ 618 h 3108"/>
                <a:gd name="T8" fmla="*/ 5631 w 6560"/>
                <a:gd name="T9" fmla="*/ 1805 h 3108"/>
                <a:gd name="T10" fmla="*/ 6560 w 6560"/>
                <a:gd name="T11" fmla="*/ 2521 h 3108"/>
                <a:gd name="T12" fmla="*/ 6106 w 6560"/>
                <a:gd name="T13" fmla="*/ 3108 h 3108"/>
                <a:gd name="T14" fmla="*/ 3279 w 6560"/>
                <a:gd name="T15" fmla="*/ 934 h 3108"/>
                <a:gd name="T16" fmla="*/ 454 w 6560"/>
                <a:gd name="T17" fmla="*/ 3108 h 3108"/>
                <a:gd name="T18" fmla="*/ 0 w 6560"/>
                <a:gd name="T19" fmla="*/ 2521 h 3108"/>
                <a:gd name="T20" fmla="*/ 3279 w 6560"/>
                <a:gd name="T21" fmla="*/ 0 h 3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60" h="3108">
                  <a:moveTo>
                    <a:pt x="3279" y="0"/>
                  </a:moveTo>
                  <a:lnTo>
                    <a:pt x="4680" y="1076"/>
                  </a:lnTo>
                  <a:lnTo>
                    <a:pt x="4680" y="618"/>
                  </a:lnTo>
                  <a:lnTo>
                    <a:pt x="5631" y="618"/>
                  </a:lnTo>
                  <a:lnTo>
                    <a:pt x="5631" y="1805"/>
                  </a:lnTo>
                  <a:lnTo>
                    <a:pt x="6560" y="2521"/>
                  </a:lnTo>
                  <a:lnTo>
                    <a:pt x="6106" y="3108"/>
                  </a:lnTo>
                  <a:lnTo>
                    <a:pt x="3279" y="934"/>
                  </a:lnTo>
                  <a:lnTo>
                    <a:pt x="454" y="3108"/>
                  </a:lnTo>
                  <a:lnTo>
                    <a:pt x="0" y="2521"/>
                  </a:lnTo>
                  <a:lnTo>
                    <a:pt x="327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Content Placeholder 2">
            <a:extLst>
              <a:ext uri="{FF2B5EF4-FFF2-40B4-BE49-F238E27FC236}">
                <a16:creationId xmlns:a16="http://schemas.microsoft.com/office/drawing/2014/main" id="{861580B4-76D3-5AC0-814E-E8774B674E21}"/>
              </a:ext>
            </a:extLst>
          </p:cNvPr>
          <p:cNvSpPr txBox="1">
            <a:spLocks/>
          </p:cNvSpPr>
          <p:nvPr/>
        </p:nvSpPr>
        <p:spPr>
          <a:xfrm>
            <a:off x="477616" y="988782"/>
            <a:ext cx="10822444" cy="5370703"/>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nSpc>
                <a:spcPct val="107000"/>
              </a:lnSpc>
              <a:spcBef>
                <a:spcPts val="0"/>
              </a:spcBef>
              <a:spcAft>
                <a:spcPts val="0"/>
              </a:spcAft>
            </a:pPr>
            <a:endParaRPr lang="en-US">
              <a:effectLst/>
              <a:latin typeface="Avenir Next LT Pro" panose="020B050402020202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2A22D395-0358-A98D-F8E4-550DE06B6661}"/>
              </a:ext>
            </a:extLst>
          </p:cNvPr>
          <p:cNvSpPr txBox="1"/>
          <p:nvPr/>
        </p:nvSpPr>
        <p:spPr>
          <a:xfrm>
            <a:off x="159974" y="1067442"/>
            <a:ext cx="11727226" cy="1569660"/>
          </a:xfrm>
          <a:prstGeom prst="rect">
            <a:avLst/>
          </a:prstGeom>
          <a:noFill/>
        </p:spPr>
        <p:txBody>
          <a:bodyPr wrap="square" lIns="91440" tIns="45720" rIns="91440" bIns="45720" anchor="t">
            <a:spAutoFit/>
          </a:bodyPr>
          <a:lstStyle/>
          <a:p>
            <a:pPr marR="0" lvl="0">
              <a:spcBef>
                <a:spcPts val="0"/>
              </a:spcBef>
              <a:spcAft>
                <a:spcPts val="0"/>
              </a:spcAft>
            </a:pPr>
            <a:r>
              <a:rPr lang="en-US" sz="3200" dirty="0">
                <a:effectLst/>
                <a:latin typeface="Avenir Next LT Pro" panose="020B0504020202020204" pitchFamily="34" charset="0"/>
                <a:ea typeface="Times New Roman" panose="02020603050405020304" pitchFamily="18" charset="0"/>
              </a:rPr>
              <a:t>What best practices and lessons learned from other Tribal energy efficiency or incentive programs should DOE consider in drafting program requirements and guidance?</a:t>
            </a:r>
          </a:p>
        </p:txBody>
      </p:sp>
    </p:spTree>
    <p:extLst>
      <p:ext uri="{BB962C8B-B14F-4D97-AF65-F5344CB8AC3E}">
        <p14:creationId xmlns:p14="http://schemas.microsoft.com/office/powerpoint/2010/main" val="25529268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F50D9-2CE9-1647-D5CC-3021DCEE9853}"/>
              </a:ext>
            </a:extLst>
          </p:cNvPr>
          <p:cNvSpPr txBox="1">
            <a:spLocks/>
          </p:cNvSpPr>
          <p:nvPr/>
        </p:nvSpPr>
        <p:spPr>
          <a:xfrm>
            <a:off x="159974" y="21914"/>
            <a:ext cx="12053254" cy="8128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sz="2800" b="1" dirty="0">
                <a:solidFill>
                  <a:srgbClr val="215FAB"/>
                </a:solidFill>
                <a:latin typeface="Avenir Next LT Pro" panose="020B0504020202020204" pitchFamily="34" charset="0"/>
              </a:rPr>
              <a:t>9. Other Questions, Comments, and Feedback for DOE</a:t>
            </a:r>
            <a:endParaRPr kumimoji="0" lang="en-US" sz="2800" b="1" i="0" u="none" strike="noStrike" kern="1200" cap="none" spc="0" normalizeH="0" baseline="0" noProof="0" dirty="0">
              <a:ln>
                <a:noFill/>
              </a:ln>
              <a:solidFill>
                <a:srgbClr val="215FAB"/>
              </a:solidFill>
              <a:effectLst/>
              <a:uLnTx/>
              <a:uFillTx/>
              <a:latin typeface="Avenir Next LT Pro" panose="020B0504020202020204" pitchFamily="34" charset="0"/>
            </a:endParaRPr>
          </a:p>
        </p:txBody>
      </p:sp>
      <p:sp>
        <p:nvSpPr>
          <p:cNvPr id="14" name="object 905">
            <a:extLst>
              <a:ext uri="{FF2B5EF4-FFF2-40B4-BE49-F238E27FC236}">
                <a16:creationId xmlns:a16="http://schemas.microsoft.com/office/drawing/2014/main" id="{2A58DC13-FF58-BF51-71D2-B604224C7E3F}"/>
              </a:ext>
            </a:extLst>
          </p:cNvPr>
          <p:cNvSpPr/>
          <p:nvPr/>
        </p:nvSpPr>
        <p:spPr>
          <a:xfrm>
            <a:off x="-10160" y="780880"/>
            <a:ext cx="12202160" cy="66285"/>
          </a:xfrm>
          <a:prstGeom prst="rect">
            <a:avLst/>
          </a:prstGeom>
          <a:solidFill>
            <a:srgbClr val="2460AD"/>
          </a:solidFill>
          <a:ln>
            <a:solidFill>
              <a:srgbClr val="2460AD"/>
            </a:solidFill>
          </a:ln>
        </p:spPr>
        <p:txBody>
          <a:bodyPr wrap="square" lIns="0" tIns="0" rIns="0" bIns="0" rtlCol="0"/>
          <a:lstStyle/>
          <a:p>
            <a:pPr marL="0" marR="0" lvl="0" indent="0" algn="l" defTabSz="806867" rtl="0"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45031FD6-81AB-2157-73AE-26DA8D652E55}"/>
              </a:ext>
            </a:extLst>
          </p:cNvPr>
          <p:cNvSpPr txBox="1"/>
          <p:nvPr/>
        </p:nvSpPr>
        <p:spPr>
          <a:xfrm>
            <a:off x="138746" y="1526430"/>
            <a:ext cx="240094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a:ln>
                  <a:noFill/>
                </a:ln>
                <a:solidFill>
                  <a:schemeClr val="bg1"/>
                </a:solidFill>
                <a:effectLst/>
                <a:uLnTx/>
                <a:uFillTx/>
                <a:latin typeface="Avenir Next LT Pro Demi" panose="020B0704020202020204" pitchFamily="34" charset="0"/>
                <a:ea typeface="+mn-ea"/>
                <a:cs typeface="Arial" pitchFamily="34" charset="0"/>
              </a:rPr>
              <a:t>Home Energy Rebates</a:t>
            </a:r>
            <a:endParaRPr kumimoji="0" lang="en-IN" sz="1600" b="0" i="0" u="none" strike="noStrike" kern="1200" cap="none" spc="0" normalizeH="0" baseline="0" noProof="0">
              <a:ln>
                <a:noFill/>
              </a:ln>
              <a:solidFill>
                <a:schemeClr val="bg1"/>
              </a:solidFill>
              <a:effectLst/>
              <a:uLnTx/>
              <a:uFillTx/>
              <a:latin typeface="Avenir Next LT Pro Demi" panose="020B0704020202020204" pitchFamily="34" charset="0"/>
              <a:cs typeface="Arial" pitchFamily="34" charset="0"/>
            </a:endParaRPr>
          </a:p>
        </p:txBody>
      </p:sp>
      <p:grpSp>
        <p:nvGrpSpPr>
          <p:cNvPr id="7" name="Group 6">
            <a:extLst>
              <a:ext uri="{FF2B5EF4-FFF2-40B4-BE49-F238E27FC236}">
                <a16:creationId xmlns:a16="http://schemas.microsoft.com/office/drawing/2014/main" id="{F418FCAC-6095-E29A-AF21-C2A94F1C69BA}"/>
              </a:ext>
            </a:extLst>
          </p:cNvPr>
          <p:cNvGrpSpPr/>
          <p:nvPr/>
        </p:nvGrpSpPr>
        <p:grpSpPr>
          <a:xfrm>
            <a:off x="1123247" y="1115565"/>
            <a:ext cx="405536" cy="307972"/>
            <a:chOff x="12790488" y="407988"/>
            <a:chExt cx="5207000" cy="4349750"/>
          </a:xfrm>
          <a:solidFill>
            <a:schemeClr val="bg1"/>
          </a:solidFill>
        </p:grpSpPr>
        <p:sp>
          <p:nvSpPr>
            <p:cNvPr id="8" name="Freeform 11">
              <a:extLst>
                <a:ext uri="{FF2B5EF4-FFF2-40B4-BE49-F238E27FC236}">
                  <a16:creationId xmlns:a16="http://schemas.microsoft.com/office/drawing/2014/main" id="{D9A50FAD-9B0E-03E0-FC07-C303E0E68ECA}"/>
                </a:ext>
              </a:extLst>
            </p:cNvPr>
            <p:cNvSpPr>
              <a:spLocks/>
            </p:cNvSpPr>
            <p:nvPr/>
          </p:nvSpPr>
          <p:spPr bwMode="auto">
            <a:xfrm>
              <a:off x="13601697" y="1535114"/>
              <a:ext cx="3582987" cy="3222624"/>
            </a:xfrm>
            <a:custGeom>
              <a:avLst/>
              <a:gdLst>
                <a:gd name="T0" fmla="*/ 2256 w 4512"/>
                <a:gd name="T1" fmla="*/ 0 h 4060"/>
                <a:gd name="T2" fmla="*/ 4512 w 4512"/>
                <a:gd name="T3" fmla="*/ 1736 h 4060"/>
                <a:gd name="T4" fmla="*/ 4512 w 4512"/>
                <a:gd name="T5" fmla="*/ 4060 h 4060"/>
                <a:gd name="T6" fmla="*/ 2777 w 4512"/>
                <a:gd name="T7" fmla="*/ 4060 h 4060"/>
                <a:gd name="T8" fmla="*/ 2777 w 4512"/>
                <a:gd name="T9" fmla="*/ 2356 h 4060"/>
                <a:gd name="T10" fmla="*/ 1814 w 4512"/>
                <a:gd name="T11" fmla="*/ 2356 h 4060"/>
                <a:gd name="T12" fmla="*/ 1814 w 4512"/>
                <a:gd name="T13" fmla="*/ 4060 h 4060"/>
                <a:gd name="T14" fmla="*/ 0 w 4512"/>
                <a:gd name="T15" fmla="*/ 4060 h 4060"/>
                <a:gd name="T16" fmla="*/ 0 w 4512"/>
                <a:gd name="T17" fmla="*/ 1736 h 4060"/>
                <a:gd name="T18" fmla="*/ 2256 w 4512"/>
                <a:gd name="T19" fmla="*/ 0 h 4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12" h="4060">
                  <a:moveTo>
                    <a:pt x="2256" y="0"/>
                  </a:moveTo>
                  <a:lnTo>
                    <a:pt x="4512" y="1736"/>
                  </a:lnTo>
                  <a:lnTo>
                    <a:pt x="4512" y="4060"/>
                  </a:lnTo>
                  <a:lnTo>
                    <a:pt x="2777" y="4060"/>
                  </a:lnTo>
                  <a:lnTo>
                    <a:pt x="2777" y="2356"/>
                  </a:lnTo>
                  <a:lnTo>
                    <a:pt x="1814" y="2356"/>
                  </a:lnTo>
                  <a:lnTo>
                    <a:pt x="1814" y="4060"/>
                  </a:lnTo>
                  <a:lnTo>
                    <a:pt x="0" y="4060"/>
                  </a:lnTo>
                  <a:lnTo>
                    <a:pt x="0" y="1736"/>
                  </a:lnTo>
                  <a:lnTo>
                    <a:pt x="22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12">
              <a:extLst>
                <a:ext uri="{FF2B5EF4-FFF2-40B4-BE49-F238E27FC236}">
                  <a16:creationId xmlns:a16="http://schemas.microsoft.com/office/drawing/2014/main" id="{10E825C6-96BD-18C3-CEA3-2A4FEDC55599}"/>
                </a:ext>
              </a:extLst>
            </p:cNvPr>
            <p:cNvSpPr>
              <a:spLocks/>
            </p:cNvSpPr>
            <p:nvPr/>
          </p:nvSpPr>
          <p:spPr bwMode="auto">
            <a:xfrm>
              <a:off x="12790488" y="407988"/>
              <a:ext cx="5207000" cy="2466975"/>
            </a:xfrm>
            <a:custGeom>
              <a:avLst/>
              <a:gdLst>
                <a:gd name="T0" fmla="*/ 3279 w 6560"/>
                <a:gd name="T1" fmla="*/ 0 h 3108"/>
                <a:gd name="T2" fmla="*/ 4680 w 6560"/>
                <a:gd name="T3" fmla="*/ 1076 h 3108"/>
                <a:gd name="T4" fmla="*/ 4680 w 6560"/>
                <a:gd name="T5" fmla="*/ 618 h 3108"/>
                <a:gd name="T6" fmla="*/ 5631 w 6560"/>
                <a:gd name="T7" fmla="*/ 618 h 3108"/>
                <a:gd name="T8" fmla="*/ 5631 w 6560"/>
                <a:gd name="T9" fmla="*/ 1805 h 3108"/>
                <a:gd name="T10" fmla="*/ 6560 w 6560"/>
                <a:gd name="T11" fmla="*/ 2521 h 3108"/>
                <a:gd name="T12" fmla="*/ 6106 w 6560"/>
                <a:gd name="T13" fmla="*/ 3108 h 3108"/>
                <a:gd name="T14" fmla="*/ 3279 w 6560"/>
                <a:gd name="T15" fmla="*/ 934 h 3108"/>
                <a:gd name="T16" fmla="*/ 454 w 6560"/>
                <a:gd name="T17" fmla="*/ 3108 h 3108"/>
                <a:gd name="T18" fmla="*/ 0 w 6560"/>
                <a:gd name="T19" fmla="*/ 2521 h 3108"/>
                <a:gd name="T20" fmla="*/ 3279 w 6560"/>
                <a:gd name="T21" fmla="*/ 0 h 3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60" h="3108">
                  <a:moveTo>
                    <a:pt x="3279" y="0"/>
                  </a:moveTo>
                  <a:lnTo>
                    <a:pt x="4680" y="1076"/>
                  </a:lnTo>
                  <a:lnTo>
                    <a:pt x="4680" y="618"/>
                  </a:lnTo>
                  <a:lnTo>
                    <a:pt x="5631" y="618"/>
                  </a:lnTo>
                  <a:lnTo>
                    <a:pt x="5631" y="1805"/>
                  </a:lnTo>
                  <a:lnTo>
                    <a:pt x="6560" y="2521"/>
                  </a:lnTo>
                  <a:lnTo>
                    <a:pt x="6106" y="3108"/>
                  </a:lnTo>
                  <a:lnTo>
                    <a:pt x="3279" y="934"/>
                  </a:lnTo>
                  <a:lnTo>
                    <a:pt x="454" y="3108"/>
                  </a:lnTo>
                  <a:lnTo>
                    <a:pt x="0" y="2521"/>
                  </a:lnTo>
                  <a:lnTo>
                    <a:pt x="327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Content Placeholder 2">
            <a:extLst>
              <a:ext uri="{FF2B5EF4-FFF2-40B4-BE49-F238E27FC236}">
                <a16:creationId xmlns:a16="http://schemas.microsoft.com/office/drawing/2014/main" id="{861580B4-76D3-5AC0-814E-E8774B674E21}"/>
              </a:ext>
            </a:extLst>
          </p:cNvPr>
          <p:cNvSpPr txBox="1">
            <a:spLocks/>
          </p:cNvSpPr>
          <p:nvPr/>
        </p:nvSpPr>
        <p:spPr>
          <a:xfrm>
            <a:off x="477616" y="988782"/>
            <a:ext cx="10822444" cy="5370703"/>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nSpc>
                <a:spcPct val="107000"/>
              </a:lnSpc>
              <a:spcBef>
                <a:spcPts val="0"/>
              </a:spcBef>
              <a:spcAft>
                <a:spcPts val="0"/>
              </a:spcAft>
            </a:pPr>
            <a:endParaRPr lang="en-US">
              <a:effectLst/>
              <a:latin typeface="Avenir Next LT Pro" panose="020B050402020202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2A22D395-0358-A98D-F8E4-550DE06B6661}"/>
              </a:ext>
            </a:extLst>
          </p:cNvPr>
          <p:cNvSpPr txBox="1"/>
          <p:nvPr/>
        </p:nvSpPr>
        <p:spPr>
          <a:xfrm>
            <a:off x="159974" y="1067442"/>
            <a:ext cx="11727226" cy="1754326"/>
          </a:xfrm>
          <a:prstGeom prst="rect">
            <a:avLst/>
          </a:prstGeom>
          <a:noFill/>
        </p:spPr>
        <p:txBody>
          <a:bodyPr wrap="square" lIns="91440" tIns="45720" rIns="91440" bIns="45720" anchor="t">
            <a:spAutoFit/>
          </a:bodyPr>
          <a:lstStyle/>
          <a:p>
            <a:pPr marR="0" lvl="0">
              <a:spcBef>
                <a:spcPts val="0"/>
              </a:spcBef>
              <a:spcAft>
                <a:spcPts val="0"/>
              </a:spcAft>
            </a:pPr>
            <a:r>
              <a:rPr lang="en-US" sz="3600" dirty="0">
                <a:effectLst/>
                <a:latin typeface="Avenir Next LT Pro" panose="020B0504020202020204" pitchFamily="34" charset="0"/>
                <a:ea typeface="Times New Roman" panose="02020603050405020304" pitchFamily="18" charset="0"/>
              </a:rPr>
              <a:t>What other questions, comments, or feedback do you have for DOE regarding the Tribal Home Energy Rebates programs?</a:t>
            </a:r>
          </a:p>
        </p:txBody>
      </p:sp>
    </p:spTree>
    <p:extLst>
      <p:ext uri="{BB962C8B-B14F-4D97-AF65-F5344CB8AC3E}">
        <p14:creationId xmlns:p14="http://schemas.microsoft.com/office/powerpoint/2010/main" val="26585573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F50D9-2CE9-1647-D5CC-3021DCEE9853}"/>
              </a:ext>
            </a:extLst>
          </p:cNvPr>
          <p:cNvSpPr txBox="1">
            <a:spLocks/>
          </p:cNvSpPr>
          <p:nvPr/>
        </p:nvSpPr>
        <p:spPr>
          <a:xfrm>
            <a:off x="159974" y="21914"/>
            <a:ext cx="12053254" cy="8128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sz="2800" b="1">
                <a:solidFill>
                  <a:srgbClr val="215FAB"/>
                </a:solidFill>
                <a:latin typeface="Avenir Next LT Pro" panose="020B0504020202020204" pitchFamily="34" charset="0"/>
              </a:rPr>
              <a:t>Additional Resources </a:t>
            </a:r>
            <a:endParaRPr kumimoji="0" lang="en-US" sz="2800" b="1" i="0" u="none" strike="noStrike" kern="1200" cap="none" spc="0" normalizeH="0" baseline="0" noProof="0">
              <a:ln>
                <a:noFill/>
              </a:ln>
              <a:solidFill>
                <a:srgbClr val="215FAB"/>
              </a:solidFill>
              <a:effectLst/>
              <a:uLnTx/>
              <a:uFillTx/>
              <a:latin typeface="Avenir Next LT Pro" panose="020B0504020202020204" pitchFamily="34" charset="0"/>
            </a:endParaRPr>
          </a:p>
        </p:txBody>
      </p:sp>
      <p:sp>
        <p:nvSpPr>
          <p:cNvPr id="14" name="object 905">
            <a:extLst>
              <a:ext uri="{FF2B5EF4-FFF2-40B4-BE49-F238E27FC236}">
                <a16:creationId xmlns:a16="http://schemas.microsoft.com/office/drawing/2014/main" id="{2A58DC13-FF58-BF51-71D2-B604224C7E3F}"/>
              </a:ext>
            </a:extLst>
          </p:cNvPr>
          <p:cNvSpPr/>
          <p:nvPr/>
        </p:nvSpPr>
        <p:spPr>
          <a:xfrm>
            <a:off x="-10160" y="768429"/>
            <a:ext cx="12202160" cy="66285"/>
          </a:xfrm>
          <a:prstGeom prst="rect">
            <a:avLst/>
          </a:prstGeom>
          <a:solidFill>
            <a:srgbClr val="2460AD"/>
          </a:solidFill>
          <a:ln>
            <a:solidFill>
              <a:srgbClr val="2460AD"/>
            </a:solidFill>
          </a:ln>
        </p:spPr>
        <p:txBody>
          <a:bodyPr wrap="square" lIns="0" tIns="0" rIns="0" bIns="0" rtlCol="0"/>
          <a:lstStyle/>
          <a:p>
            <a:pPr marL="0" marR="0" lvl="0" indent="0" algn="l" defTabSz="806867" rtl="0"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45031FD6-81AB-2157-73AE-26DA8D652E55}"/>
              </a:ext>
            </a:extLst>
          </p:cNvPr>
          <p:cNvSpPr txBox="1"/>
          <p:nvPr/>
        </p:nvSpPr>
        <p:spPr>
          <a:xfrm>
            <a:off x="138746" y="1526430"/>
            <a:ext cx="240094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a:ln>
                  <a:noFill/>
                </a:ln>
                <a:solidFill>
                  <a:schemeClr val="bg1"/>
                </a:solidFill>
                <a:effectLst/>
                <a:uLnTx/>
                <a:uFillTx/>
                <a:latin typeface="Avenir Next LT Pro Demi" panose="020B0704020202020204" pitchFamily="34" charset="0"/>
                <a:ea typeface="+mn-ea"/>
                <a:cs typeface="Arial" pitchFamily="34" charset="0"/>
              </a:rPr>
              <a:t>Home Energy Rebates</a:t>
            </a:r>
            <a:endParaRPr kumimoji="0" lang="en-IN" sz="1600" b="0" i="0" u="none" strike="noStrike" kern="1200" cap="none" spc="0" normalizeH="0" baseline="0" noProof="0">
              <a:ln>
                <a:noFill/>
              </a:ln>
              <a:solidFill>
                <a:schemeClr val="bg1"/>
              </a:solidFill>
              <a:effectLst/>
              <a:uLnTx/>
              <a:uFillTx/>
              <a:latin typeface="Avenir Next LT Pro Demi" panose="020B0704020202020204" pitchFamily="34" charset="0"/>
              <a:cs typeface="Arial" pitchFamily="34" charset="0"/>
            </a:endParaRPr>
          </a:p>
        </p:txBody>
      </p:sp>
      <p:grpSp>
        <p:nvGrpSpPr>
          <p:cNvPr id="7" name="Group 6">
            <a:extLst>
              <a:ext uri="{FF2B5EF4-FFF2-40B4-BE49-F238E27FC236}">
                <a16:creationId xmlns:a16="http://schemas.microsoft.com/office/drawing/2014/main" id="{F418FCAC-6095-E29A-AF21-C2A94F1C69BA}"/>
              </a:ext>
            </a:extLst>
          </p:cNvPr>
          <p:cNvGrpSpPr/>
          <p:nvPr/>
        </p:nvGrpSpPr>
        <p:grpSpPr>
          <a:xfrm>
            <a:off x="1123247" y="1115565"/>
            <a:ext cx="405536" cy="307972"/>
            <a:chOff x="12790488" y="407988"/>
            <a:chExt cx="5207000" cy="4349750"/>
          </a:xfrm>
          <a:solidFill>
            <a:schemeClr val="bg1"/>
          </a:solidFill>
        </p:grpSpPr>
        <p:sp>
          <p:nvSpPr>
            <p:cNvPr id="8" name="Freeform 11">
              <a:extLst>
                <a:ext uri="{FF2B5EF4-FFF2-40B4-BE49-F238E27FC236}">
                  <a16:creationId xmlns:a16="http://schemas.microsoft.com/office/drawing/2014/main" id="{D9A50FAD-9B0E-03E0-FC07-C303E0E68ECA}"/>
                </a:ext>
              </a:extLst>
            </p:cNvPr>
            <p:cNvSpPr>
              <a:spLocks/>
            </p:cNvSpPr>
            <p:nvPr/>
          </p:nvSpPr>
          <p:spPr bwMode="auto">
            <a:xfrm>
              <a:off x="13601697" y="1535114"/>
              <a:ext cx="3582987" cy="3222624"/>
            </a:xfrm>
            <a:custGeom>
              <a:avLst/>
              <a:gdLst>
                <a:gd name="T0" fmla="*/ 2256 w 4512"/>
                <a:gd name="T1" fmla="*/ 0 h 4060"/>
                <a:gd name="T2" fmla="*/ 4512 w 4512"/>
                <a:gd name="T3" fmla="*/ 1736 h 4060"/>
                <a:gd name="T4" fmla="*/ 4512 w 4512"/>
                <a:gd name="T5" fmla="*/ 4060 h 4060"/>
                <a:gd name="T6" fmla="*/ 2777 w 4512"/>
                <a:gd name="T7" fmla="*/ 4060 h 4060"/>
                <a:gd name="T8" fmla="*/ 2777 w 4512"/>
                <a:gd name="T9" fmla="*/ 2356 h 4060"/>
                <a:gd name="T10" fmla="*/ 1814 w 4512"/>
                <a:gd name="T11" fmla="*/ 2356 h 4060"/>
                <a:gd name="T12" fmla="*/ 1814 w 4512"/>
                <a:gd name="T13" fmla="*/ 4060 h 4060"/>
                <a:gd name="T14" fmla="*/ 0 w 4512"/>
                <a:gd name="T15" fmla="*/ 4060 h 4060"/>
                <a:gd name="T16" fmla="*/ 0 w 4512"/>
                <a:gd name="T17" fmla="*/ 1736 h 4060"/>
                <a:gd name="T18" fmla="*/ 2256 w 4512"/>
                <a:gd name="T19" fmla="*/ 0 h 4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12" h="4060">
                  <a:moveTo>
                    <a:pt x="2256" y="0"/>
                  </a:moveTo>
                  <a:lnTo>
                    <a:pt x="4512" y="1736"/>
                  </a:lnTo>
                  <a:lnTo>
                    <a:pt x="4512" y="4060"/>
                  </a:lnTo>
                  <a:lnTo>
                    <a:pt x="2777" y="4060"/>
                  </a:lnTo>
                  <a:lnTo>
                    <a:pt x="2777" y="2356"/>
                  </a:lnTo>
                  <a:lnTo>
                    <a:pt x="1814" y="2356"/>
                  </a:lnTo>
                  <a:lnTo>
                    <a:pt x="1814" y="4060"/>
                  </a:lnTo>
                  <a:lnTo>
                    <a:pt x="0" y="4060"/>
                  </a:lnTo>
                  <a:lnTo>
                    <a:pt x="0" y="1736"/>
                  </a:lnTo>
                  <a:lnTo>
                    <a:pt x="22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12">
              <a:extLst>
                <a:ext uri="{FF2B5EF4-FFF2-40B4-BE49-F238E27FC236}">
                  <a16:creationId xmlns:a16="http://schemas.microsoft.com/office/drawing/2014/main" id="{10E825C6-96BD-18C3-CEA3-2A4FEDC55599}"/>
                </a:ext>
              </a:extLst>
            </p:cNvPr>
            <p:cNvSpPr>
              <a:spLocks/>
            </p:cNvSpPr>
            <p:nvPr/>
          </p:nvSpPr>
          <p:spPr bwMode="auto">
            <a:xfrm>
              <a:off x="12790488" y="407988"/>
              <a:ext cx="5207000" cy="2466975"/>
            </a:xfrm>
            <a:custGeom>
              <a:avLst/>
              <a:gdLst>
                <a:gd name="T0" fmla="*/ 3279 w 6560"/>
                <a:gd name="T1" fmla="*/ 0 h 3108"/>
                <a:gd name="T2" fmla="*/ 4680 w 6560"/>
                <a:gd name="T3" fmla="*/ 1076 h 3108"/>
                <a:gd name="T4" fmla="*/ 4680 w 6560"/>
                <a:gd name="T5" fmla="*/ 618 h 3108"/>
                <a:gd name="T6" fmla="*/ 5631 w 6560"/>
                <a:gd name="T7" fmla="*/ 618 h 3108"/>
                <a:gd name="T8" fmla="*/ 5631 w 6560"/>
                <a:gd name="T9" fmla="*/ 1805 h 3108"/>
                <a:gd name="T10" fmla="*/ 6560 w 6560"/>
                <a:gd name="T11" fmla="*/ 2521 h 3108"/>
                <a:gd name="T12" fmla="*/ 6106 w 6560"/>
                <a:gd name="T13" fmla="*/ 3108 h 3108"/>
                <a:gd name="T14" fmla="*/ 3279 w 6560"/>
                <a:gd name="T15" fmla="*/ 934 h 3108"/>
                <a:gd name="T16" fmla="*/ 454 w 6560"/>
                <a:gd name="T17" fmla="*/ 3108 h 3108"/>
                <a:gd name="T18" fmla="*/ 0 w 6560"/>
                <a:gd name="T19" fmla="*/ 2521 h 3108"/>
                <a:gd name="T20" fmla="*/ 3279 w 6560"/>
                <a:gd name="T21" fmla="*/ 0 h 3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60" h="3108">
                  <a:moveTo>
                    <a:pt x="3279" y="0"/>
                  </a:moveTo>
                  <a:lnTo>
                    <a:pt x="4680" y="1076"/>
                  </a:lnTo>
                  <a:lnTo>
                    <a:pt x="4680" y="618"/>
                  </a:lnTo>
                  <a:lnTo>
                    <a:pt x="5631" y="618"/>
                  </a:lnTo>
                  <a:lnTo>
                    <a:pt x="5631" y="1805"/>
                  </a:lnTo>
                  <a:lnTo>
                    <a:pt x="6560" y="2521"/>
                  </a:lnTo>
                  <a:lnTo>
                    <a:pt x="6106" y="3108"/>
                  </a:lnTo>
                  <a:lnTo>
                    <a:pt x="3279" y="934"/>
                  </a:lnTo>
                  <a:lnTo>
                    <a:pt x="454" y="3108"/>
                  </a:lnTo>
                  <a:lnTo>
                    <a:pt x="0" y="2521"/>
                  </a:lnTo>
                  <a:lnTo>
                    <a:pt x="327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Content Placeholder 2">
            <a:extLst>
              <a:ext uri="{FF2B5EF4-FFF2-40B4-BE49-F238E27FC236}">
                <a16:creationId xmlns:a16="http://schemas.microsoft.com/office/drawing/2014/main" id="{861580B4-76D3-5AC0-814E-E8774B674E21}"/>
              </a:ext>
            </a:extLst>
          </p:cNvPr>
          <p:cNvSpPr txBox="1">
            <a:spLocks/>
          </p:cNvSpPr>
          <p:nvPr/>
        </p:nvSpPr>
        <p:spPr>
          <a:xfrm>
            <a:off x="477616" y="988782"/>
            <a:ext cx="10822444" cy="5370703"/>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nSpc>
                <a:spcPct val="107000"/>
              </a:lnSpc>
              <a:spcBef>
                <a:spcPts val="0"/>
              </a:spcBef>
              <a:spcAft>
                <a:spcPts val="0"/>
              </a:spcAft>
            </a:pPr>
            <a:endParaRPr lang="en-US">
              <a:effectLst/>
              <a:latin typeface="Avenir Next LT Pro" panose="020B050402020202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2A22D395-0358-A98D-F8E4-550DE06B6661}"/>
              </a:ext>
            </a:extLst>
          </p:cNvPr>
          <p:cNvSpPr txBox="1"/>
          <p:nvPr/>
        </p:nvSpPr>
        <p:spPr>
          <a:xfrm>
            <a:off x="159974" y="1067442"/>
            <a:ext cx="11727226" cy="5409173"/>
          </a:xfrm>
          <a:prstGeom prst="rect">
            <a:avLst/>
          </a:prstGeom>
          <a:noFill/>
        </p:spPr>
        <p:txBody>
          <a:bodyPr wrap="square" lIns="91440" tIns="45720" rIns="91440" bIns="45720" anchor="t">
            <a:spAutoFit/>
          </a:bodyPr>
          <a:lstStyle/>
          <a:p>
            <a:pPr marR="252730">
              <a:spcBef>
                <a:spcPts val="505"/>
              </a:spcBef>
              <a:buSzPts val="1200"/>
              <a:tabLst>
                <a:tab pos="1218565" algn="l"/>
                <a:tab pos="1219200" algn="l"/>
              </a:tabLst>
            </a:pPr>
            <a:r>
              <a:rPr lang="en-US" sz="2800">
                <a:latin typeface="Avenir Next LT Pro" panose="020B0504020202020204" pitchFamily="34" charset="0"/>
                <a:ea typeface="Yu Mincho"/>
                <a:cs typeface="Calibri"/>
              </a:rPr>
              <a:t>Email address for the DOE Home Energy Rebates Team:</a:t>
            </a:r>
          </a:p>
          <a:p>
            <a:pPr marR="252730">
              <a:spcBef>
                <a:spcPts val="505"/>
              </a:spcBef>
              <a:buSzPts val="1200"/>
              <a:tabLst>
                <a:tab pos="1218565" algn="l"/>
                <a:tab pos="1219200" algn="l"/>
              </a:tabLst>
            </a:pPr>
            <a:r>
              <a:rPr lang="en-US" sz="2800">
                <a:latin typeface="Avenir Next LT Pro" panose="020B0504020202020204" pitchFamily="34" charset="0"/>
                <a:ea typeface="Yu Mincho"/>
                <a:cs typeface="Calibri"/>
                <a:hlinkClick r:id="rId3"/>
              </a:rPr>
              <a:t>irahomerebates@hq.doe.gov</a:t>
            </a:r>
            <a:endParaRPr lang="en-US" sz="2800">
              <a:latin typeface="Avenir Next LT Pro" panose="020B0504020202020204" pitchFamily="34" charset="0"/>
              <a:ea typeface="Yu Mincho"/>
              <a:cs typeface="Calibri"/>
            </a:endParaRPr>
          </a:p>
          <a:p>
            <a:pPr marR="252730">
              <a:spcBef>
                <a:spcPts val="505"/>
              </a:spcBef>
              <a:buSzPts val="1200"/>
              <a:tabLst>
                <a:tab pos="1218565" algn="l"/>
                <a:tab pos="1219200" algn="l"/>
              </a:tabLst>
            </a:pPr>
            <a:endParaRPr lang="en-US" sz="2800">
              <a:latin typeface="Avenir Next LT Pro" panose="020B0504020202020204" pitchFamily="34" charset="0"/>
              <a:ea typeface="Yu Mincho"/>
              <a:cs typeface="Calibri"/>
            </a:endParaRPr>
          </a:p>
          <a:p>
            <a:pPr marR="252730">
              <a:spcBef>
                <a:spcPts val="505"/>
              </a:spcBef>
              <a:buSzPts val="1200"/>
              <a:tabLst>
                <a:tab pos="1218565" algn="l"/>
                <a:tab pos="1219200" algn="l"/>
              </a:tabLst>
            </a:pPr>
            <a:r>
              <a:rPr lang="en-US" sz="2800">
                <a:latin typeface="Avenir Next LT Pro" panose="020B0504020202020204" pitchFamily="34" charset="0"/>
                <a:ea typeface="Yu Mincho"/>
                <a:cs typeface="Calibri"/>
              </a:rPr>
              <a:t>DOE Home Energy Rebates Website:</a:t>
            </a:r>
            <a:endParaRPr lang="en-US" sz="2800">
              <a:effectLst/>
              <a:latin typeface="Avenir Next LT Pro" panose="020B0504020202020204" pitchFamily="34" charset="0"/>
              <a:ea typeface="Yu Mincho"/>
              <a:cs typeface="Calibri"/>
            </a:endParaRPr>
          </a:p>
          <a:p>
            <a:pPr marR="252730">
              <a:spcBef>
                <a:spcPts val="505"/>
              </a:spcBef>
              <a:buSzPts val="1200"/>
              <a:tabLst>
                <a:tab pos="1218565" algn="l"/>
                <a:tab pos="1219200" algn="l"/>
              </a:tabLst>
            </a:pPr>
            <a:r>
              <a:rPr lang="en-US" sz="2800">
                <a:latin typeface="Avenir Next LT Pro" panose="020B0504020202020204" pitchFamily="34" charset="0"/>
                <a:ea typeface="Yu Mincho"/>
                <a:cs typeface="Calibri"/>
                <a:hlinkClick r:id="rId4"/>
              </a:rPr>
              <a:t>https://www.energy.gov/scep/slsc/home-energy-rebate-programs</a:t>
            </a:r>
            <a:endParaRPr lang="en-US" sz="2800">
              <a:latin typeface="Avenir Next LT Pro" panose="020B0504020202020204" pitchFamily="34" charset="0"/>
              <a:ea typeface="Yu Mincho"/>
              <a:cs typeface="Calibri"/>
            </a:endParaRPr>
          </a:p>
          <a:p>
            <a:pPr marR="252730">
              <a:spcBef>
                <a:spcPts val="505"/>
              </a:spcBef>
              <a:buSzPts val="1200"/>
              <a:tabLst>
                <a:tab pos="1218565" algn="l"/>
                <a:tab pos="1219200" algn="l"/>
              </a:tabLst>
            </a:pPr>
            <a:endParaRPr lang="en-US" sz="2800">
              <a:latin typeface="Avenir Next LT Pro" panose="020B0504020202020204" pitchFamily="34" charset="0"/>
              <a:ea typeface="Yu Mincho"/>
              <a:cs typeface="Calibri"/>
            </a:endParaRPr>
          </a:p>
          <a:p>
            <a:pPr marR="252730">
              <a:spcBef>
                <a:spcPts val="505"/>
              </a:spcBef>
              <a:buSzPts val="1200"/>
              <a:tabLst>
                <a:tab pos="1218565" algn="l"/>
                <a:tab pos="1219200" algn="l"/>
              </a:tabLst>
            </a:pPr>
            <a:r>
              <a:rPr lang="en-US" sz="2800">
                <a:latin typeface="Avenir Next LT Pro" panose="020B0504020202020204" pitchFamily="34" charset="0"/>
                <a:ea typeface="Yu Mincho"/>
                <a:cs typeface="Calibri"/>
              </a:rPr>
              <a:t>Request for Information on the DOE Home Energy Rebates:</a:t>
            </a:r>
          </a:p>
          <a:p>
            <a:pPr marR="252730">
              <a:spcBef>
                <a:spcPts val="505"/>
              </a:spcBef>
              <a:buSzPts val="1200"/>
              <a:tabLst>
                <a:tab pos="1218565" algn="l"/>
                <a:tab pos="1219200" algn="l"/>
              </a:tabLst>
            </a:pPr>
            <a:r>
              <a:rPr lang="en-US" sz="2800">
                <a:latin typeface="Avenir Next LT Pro" panose="020B0504020202020204" pitchFamily="34" charset="0"/>
                <a:hlinkClick r:id="rId5"/>
              </a:rPr>
              <a:t>Request for Information on Inflation Reduction Act Home Energy Rebate Programs (office.com)</a:t>
            </a:r>
            <a:endParaRPr lang="en-US" sz="2800">
              <a:latin typeface="Avenir Next LT Pro" panose="020B0504020202020204" pitchFamily="34" charset="0"/>
            </a:endParaRPr>
          </a:p>
          <a:p>
            <a:pPr marR="252730">
              <a:spcBef>
                <a:spcPts val="505"/>
              </a:spcBef>
              <a:buSzPts val="1200"/>
              <a:tabLst>
                <a:tab pos="1218565" algn="l"/>
                <a:tab pos="1219200" algn="l"/>
              </a:tabLst>
            </a:pPr>
            <a:endParaRPr lang="en-US" sz="2800">
              <a:latin typeface="Avenir Next LT Pro" panose="020B0504020202020204" pitchFamily="34" charset="0"/>
              <a:ea typeface="Yu Mincho"/>
              <a:cs typeface="Calibri"/>
            </a:endParaRPr>
          </a:p>
          <a:p>
            <a:pPr marR="252730">
              <a:spcBef>
                <a:spcPts val="505"/>
              </a:spcBef>
              <a:buSzPts val="1200"/>
              <a:tabLst>
                <a:tab pos="1218565" algn="l"/>
                <a:tab pos="1219200" algn="l"/>
              </a:tabLst>
            </a:pPr>
            <a:endParaRPr lang="en-US" sz="2800">
              <a:latin typeface="Avenir Next LT Pro" panose="020B0504020202020204" pitchFamily="34" charset="0"/>
              <a:ea typeface="Yu Mincho"/>
              <a:cs typeface="Calibri"/>
            </a:endParaRPr>
          </a:p>
        </p:txBody>
      </p:sp>
    </p:spTree>
    <p:extLst>
      <p:ext uri="{BB962C8B-B14F-4D97-AF65-F5344CB8AC3E}">
        <p14:creationId xmlns:p14="http://schemas.microsoft.com/office/powerpoint/2010/main" val="36326038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085CA-4269-B28E-9216-211200CAD6B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641163" y="2325592"/>
            <a:ext cx="8281625" cy="2206815"/>
          </a:xfrm>
          <a:prstGeom prst="rect">
            <a:avLst/>
          </a:prstGeom>
        </p:spPr>
      </p:pic>
    </p:spTree>
    <p:extLst>
      <p:ext uri="{BB962C8B-B14F-4D97-AF65-F5344CB8AC3E}">
        <p14:creationId xmlns:p14="http://schemas.microsoft.com/office/powerpoint/2010/main" val="15061440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F50D9-2CE9-1647-D5CC-3021DCEE9853}"/>
              </a:ext>
            </a:extLst>
          </p:cNvPr>
          <p:cNvSpPr txBox="1">
            <a:spLocks/>
          </p:cNvSpPr>
          <p:nvPr/>
        </p:nvSpPr>
        <p:spPr>
          <a:xfrm>
            <a:off x="159974" y="33867"/>
            <a:ext cx="11633200" cy="8128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15FAB"/>
                </a:solidFill>
                <a:effectLst/>
                <a:uLnTx/>
                <a:uFillTx/>
                <a:latin typeface="Avenir Next LT Pro Demi" panose="020B0704020202020204" pitchFamily="34" charset="0"/>
                <a:ea typeface="+mj-ea"/>
                <a:cs typeface="+mj-cs"/>
              </a:rPr>
              <a:t>Office of State and Community Energy Programs (SCEP)</a:t>
            </a:r>
          </a:p>
        </p:txBody>
      </p:sp>
      <p:sp>
        <p:nvSpPr>
          <p:cNvPr id="6" name="Content Placeholder 2">
            <a:extLst>
              <a:ext uri="{FF2B5EF4-FFF2-40B4-BE49-F238E27FC236}">
                <a16:creationId xmlns:a16="http://schemas.microsoft.com/office/drawing/2014/main" id="{C5C46734-843D-76A5-0037-EDD2E2F56E02}"/>
              </a:ext>
            </a:extLst>
          </p:cNvPr>
          <p:cNvSpPr txBox="1">
            <a:spLocks/>
          </p:cNvSpPr>
          <p:nvPr/>
        </p:nvSpPr>
        <p:spPr>
          <a:xfrm>
            <a:off x="199867" y="1220189"/>
            <a:ext cx="11785656" cy="1060526"/>
          </a:xfrm>
          <a:prstGeom prst="rect">
            <a:avLst/>
          </a:prstGeom>
        </p:spPr>
        <p:txBody>
          <a:bodyPr vert="horz" lIns="91440" tIns="45720" rIns="91440" bIns="45720" rtlCol="0" anchor="t"/>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venir Next LT Pro" panose="020B0504020202020204" pitchFamily="34" charset="0"/>
                <a:ea typeface="+mn-ea"/>
                <a:cs typeface="+mn-cs"/>
              </a:rPr>
              <a:t>Created to implement nearly </a:t>
            </a:r>
            <a:r>
              <a:rPr kumimoji="0" lang="en-US" sz="2800" b="1" i="0" u="none" strike="noStrike" kern="1200" cap="none" spc="0" normalizeH="0" baseline="0" noProof="0">
                <a:ln>
                  <a:noFill/>
                </a:ln>
                <a:solidFill>
                  <a:srgbClr val="000000"/>
                </a:solidFill>
                <a:effectLst/>
                <a:uLnTx/>
                <a:uFillTx/>
                <a:latin typeface="Avenir Next LT Pro" panose="020B0504020202020204" pitchFamily="34" charset="0"/>
                <a:ea typeface="+mn-ea"/>
                <a:cs typeface="+mn-cs"/>
              </a:rPr>
              <a:t>$16 billion in programs </a:t>
            </a:r>
            <a:r>
              <a:rPr lang="en-US" sz="2800">
                <a:solidFill>
                  <a:srgbClr val="000000"/>
                </a:solidFill>
                <a:latin typeface="Avenir Next LT Pro" panose="020B0504020202020204" pitchFamily="34" charset="0"/>
              </a:rPr>
              <a:t>f</a:t>
            </a:r>
            <a:r>
              <a:rPr kumimoji="0" lang="en-US" sz="2800" b="0" i="0" u="none" strike="noStrike" kern="1200" cap="none" spc="0" normalizeH="0" baseline="0" noProof="0">
                <a:ln>
                  <a:noFill/>
                </a:ln>
                <a:solidFill>
                  <a:srgbClr val="000000"/>
                </a:solidFill>
                <a:effectLst/>
                <a:uLnTx/>
                <a:uFillTx/>
                <a:latin typeface="Avenir Next LT Pro" panose="020B0504020202020204" pitchFamily="34" charset="0"/>
                <a:ea typeface="+mn-ea"/>
                <a:cs typeface="+mn-cs"/>
              </a:rPr>
              <a:t>rom the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a:ln>
                  <a:noFill/>
                </a:ln>
                <a:solidFill>
                  <a:srgbClr val="000000"/>
                </a:solidFill>
                <a:effectLst/>
                <a:uLnTx/>
                <a:uFillTx/>
                <a:latin typeface="Avenir Next LT Pro" panose="020B0504020202020204" pitchFamily="34" charset="0"/>
                <a:ea typeface="+mn-ea"/>
                <a:cs typeface="+mn-cs"/>
              </a:rPr>
              <a:t>Bipartisan Infrastructure Law</a:t>
            </a:r>
            <a:r>
              <a:rPr kumimoji="0" lang="en-US" sz="2800" b="0" i="0" u="none" strike="noStrike" kern="1200" cap="none" spc="0" normalizeH="0" baseline="0" noProof="0">
                <a:ln>
                  <a:noFill/>
                </a:ln>
                <a:solidFill>
                  <a:srgbClr val="000000"/>
                </a:solidFill>
                <a:effectLst/>
                <a:uLnTx/>
                <a:uFillTx/>
                <a:latin typeface="Avenir Next LT Pro" panose="020B0504020202020204" pitchFamily="34" charset="0"/>
                <a:ea typeface="+mn-ea"/>
                <a:cs typeface="+mn-cs"/>
              </a:rPr>
              <a:t> (BIL) and </a:t>
            </a:r>
            <a:r>
              <a:rPr kumimoji="0" lang="en-US" sz="2800" b="0" i="0" u="sng" strike="noStrike" kern="1200" cap="none" spc="0" normalizeH="0" baseline="0" noProof="0">
                <a:ln>
                  <a:noFill/>
                </a:ln>
                <a:solidFill>
                  <a:srgbClr val="000000"/>
                </a:solidFill>
                <a:effectLst/>
                <a:uLnTx/>
                <a:uFillTx/>
                <a:latin typeface="Avenir Next LT Pro" panose="020B0504020202020204" pitchFamily="34" charset="0"/>
                <a:ea typeface="+mn-ea"/>
                <a:cs typeface="+mn-cs"/>
              </a:rPr>
              <a:t>Inflation Reduction Act</a:t>
            </a:r>
            <a:r>
              <a:rPr kumimoji="0" lang="en-US" sz="2800" b="0" i="0" u="none" strike="noStrike" kern="1200" cap="none" spc="0" normalizeH="0" baseline="0" noProof="0">
                <a:ln>
                  <a:noFill/>
                </a:ln>
                <a:solidFill>
                  <a:srgbClr val="000000"/>
                </a:solidFill>
                <a:effectLst/>
                <a:uLnTx/>
                <a:uFillTx/>
                <a:latin typeface="Avenir Next LT Pro" panose="020B0504020202020204" pitchFamily="34" charset="0"/>
                <a:ea typeface="+mn-ea"/>
                <a:cs typeface="+mn-cs"/>
              </a:rPr>
              <a:t> (IRA)</a:t>
            </a:r>
            <a:endParaRPr kumimoji="0" lang="en-US" sz="2800" b="0" i="0" u="none" strike="noStrike" kern="1200" cap="none" spc="0" normalizeH="0" baseline="0" noProof="0">
              <a:ln>
                <a:noFill/>
              </a:ln>
              <a:solidFill>
                <a:srgbClr val="000000"/>
              </a:solidFill>
              <a:effectLst/>
              <a:uLnTx/>
              <a:uFillTx/>
              <a:latin typeface="Avenir Next LT Pro" panose="020B0504020202020204" pitchFamily="34" charset="0"/>
              <a:ea typeface="+mj-lt"/>
              <a:cs typeface="+mj-l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venir Next LT Pro" panose="020B0504020202020204" pitchFamily="34" charset="0"/>
              <a:ea typeface="+mj-lt"/>
              <a:cs typeface="+mj-lt"/>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venir Next LT Pro" panose="020B0504020202020204" pitchFamily="34" charset="0"/>
              <a:ea typeface="+mn-ea"/>
              <a:cs typeface="+mn-cs"/>
            </a:endParaRPr>
          </a:p>
        </p:txBody>
      </p:sp>
      <p:sp>
        <p:nvSpPr>
          <p:cNvPr id="3" name="object 905">
            <a:extLst>
              <a:ext uri="{FF2B5EF4-FFF2-40B4-BE49-F238E27FC236}">
                <a16:creationId xmlns:a16="http://schemas.microsoft.com/office/drawing/2014/main" id="{E1EC15E7-8A2F-C016-9340-698EBF14C08D}"/>
              </a:ext>
            </a:extLst>
          </p:cNvPr>
          <p:cNvSpPr/>
          <p:nvPr/>
        </p:nvSpPr>
        <p:spPr>
          <a:xfrm>
            <a:off x="-10160" y="780880"/>
            <a:ext cx="12202160" cy="66285"/>
          </a:xfrm>
          <a:prstGeom prst="rect">
            <a:avLst/>
          </a:prstGeom>
          <a:solidFill>
            <a:srgbClr val="2460AD"/>
          </a:solidFill>
          <a:ln>
            <a:solidFill>
              <a:srgbClr val="2460AD"/>
            </a:solidFill>
          </a:ln>
        </p:spPr>
        <p:txBody>
          <a:bodyPr wrap="square" lIns="0" tIns="0" rIns="0" bIns="0" rtlCol="0"/>
          <a:lstStyle/>
          <a:p>
            <a:pPr marL="0" marR="0" lvl="0" indent="0" algn="l" defTabSz="806867" rtl="0"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pic>
        <p:nvPicPr>
          <p:cNvPr id="31" name="Graphic 30" descr="Solar Panels outline">
            <a:extLst>
              <a:ext uri="{FF2B5EF4-FFF2-40B4-BE49-F238E27FC236}">
                <a16:creationId xmlns:a16="http://schemas.microsoft.com/office/drawing/2014/main" id="{B3B29281-4565-5FD5-612B-2E91A039C7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0654" y="3528781"/>
            <a:ext cx="812588" cy="812588"/>
          </a:xfrm>
          <a:prstGeom prst="rect">
            <a:avLst/>
          </a:prstGeom>
        </p:spPr>
      </p:pic>
      <p:sp>
        <p:nvSpPr>
          <p:cNvPr id="32" name="TextBox 31">
            <a:extLst>
              <a:ext uri="{FF2B5EF4-FFF2-40B4-BE49-F238E27FC236}">
                <a16:creationId xmlns:a16="http://schemas.microsoft.com/office/drawing/2014/main" id="{28B30EAD-B519-9D5A-26B5-D80BC10C2D64}"/>
              </a:ext>
            </a:extLst>
          </p:cNvPr>
          <p:cNvSpPr txBox="1"/>
          <p:nvPr/>
        </p:nvSpPr>
        <p:spPr>
          <a:xfrm>
            <a:off x="199867" y="4577273"/>
            <a:ext cx="1974161"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Avenir Next LT Pro Demi" panose="020B0704020202020204" pitchFamily="34" charset="0"/>
                <a:ea typeface="+mn-ea"/>
                <a:cs typeface="+mn-cs"/>
              </a:rPr>
              <a:t>Deploy clean energy technologies</a:t>
            </a:r>
          </a:p>
        </p:txBody>
      </p:sp>
      <p:pic>
        <p:nvPicPr>
          <p:cNvPr id="33" name="Graphic 32" descr="Bar graph with upward trend outline">
            <a:extLst>
              <a:ext uri="{FF2B5EF4-FFF2-40B4-BE49-F238E27FC236}">
                <a16:creationId xmlns:a16="http://schemas.microsoft.com/office/drawing/2014/main" id="{BC7BDEF3-789B-1AF8-397B-7452AF97E5E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52756" y="3477994"/>
            <a:ext cx="914162" cy="914162"/>
          </a:xfrm>
          <a:prstGeom prst="rect">
            <a:avLst/>
          </a:prstGeom>
        </p:spPr>
      </p:pic>
      <p:sp>
        <p:nvSpPr>
          <p:cNvPr id="34" name="TextBox 33">
            <a:extLst>
              <a:ext uri="{FF2B5EF4-FFF2-40B4-BE49-F238E27FC236}">
                <a16:creationId xmlns:a16="http://schemas.microsoft.com/office/drawing/2014/main" id="{E7D20D74-0D7F-91E0-3FE0-0A792DAF5526}"/>
              </a:ext>
            </a:extLst>
          </p:cNvPr>
          <p:cNvSpPr txBox="1"/>
          <p:nvPr/>
        </p:nvSpPr>
        <p:spPr>
          <a:xfrm>
            <a:off x="3994349" y="4577273"/>
            <a:ext cx="2230975"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venir Next LT Pro Demi" panose="020B0704020202020204" pitchFamily="34" charset="0"/>
                <a:ea typeface="+mn-ea"/>
                <a:cs typeface="+mn-cs"/>
              </a:rPr>
              <a:t>Catalyze local economic development</a:t>
            </a:r>
          </a:p>
        </p:txBody>
      </p:sp>
      <p:sp>
        <p:nvSpPr>
          <p:cNvPr id="35" name="TextBox 34">
            <a:extLst>
              <a:ext uri="{FF2B5EF4-FFF2-40B4-BE49-F238E27FC236}">
                <a16:creationId xmlns:a16="http://schemas.microsoft.com/office/drawing/2014/main" id="{C2E97EBB-DD9E-9885-DE83-9016DF0C83D7}"/>
              </a:ext>
            </a:extLst>
          </p:cNvPr>
          <p:cNvSpPr txBox="1"/>
          <p:nvPr/>
        </p:nvSpPr>
        <p:spPr>
          <a:xfrm>
            <a:off x="5981187" y="4577273"/>
            <a:ext cx="2230975" cy="584751"/>
          </a:xfrm>
          <a:prstGeom prst="rect">
            <a:avLst/>
          </a:prstGeom>
          <a:noFill/>
        </p:spPr>
        <p:txBody>
          <a:bodyPr wrap="square" lIns="91416" tIns="45708" rIns="91416" bIns="45708" rtlCol="0" anchor="t">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venir Next LT Pro Demi" panose="020B0704020202020204" pitchFamily="34" charset="0"/>
                <a:ea typeface="+mn-ea"/>
                <a:cs typeface="+mn-cs"/>
              </a:rPr>
              <a:t>Create </a:t>
            </a:r>
            <a:br>
              <a:rPr kumimoji="0" lang="en-US" sz="1600" b="1" i="0" u="none" strike="noStrike" kern="1200" cap="none" spc="0" normalizeH="0" baseline="0" noProof="0">
                <a:ln>
                  <a:noFill/>
                </a:ln>
                <a:solidFill>
                  <a:srgbClr val="000000"/>
                </a:solidFill>
                <a:effectLst/>
                <a:uLnTx/>
                <a:uFillTx/>
                <a:latin typeface="Avenir Next LT Pro Demi" panose="020B0704020202020204" pitchFamily="34" charset="0"/>
                <a:ea typeface="+mn-ea"/>
                <a:cs typeface="+mn-cs"/>
              </a:rPr>
            </a:br>
            <a:r>
              <a:rPr kumimoji="0" lang="en-US" sz="1600" b="1" i="0" u="none" strike="noStrike" kern="1200" cap="none" spc="0" normalizeH="0" baseline="0" noProof="0">
                <a:ln>
                  <a:noFill/>
                </a:ln>
                <a:solidFill>
                  <a:srgbClr val="000000"/>
                </a:solidFill>
                <a:effectLst/>
                <a:uLnTx/>
                <a:uFillTx/>
                <a:latin typeface="Avenir Next LT Pro Demi" panose="020B0704020202020204" pitchFamily="34" charset="0"/>
                <a:ea typeface="+mn-ea"/>
                <a:cs typeface="+mn-cs"/>
              </a:rPr>
              <a:t>jobs</a:t>
            </a:r>
          </a:p>
        </p:txBody>
      </p:sp>
      <p:pic>
        <p:nvPicPr>
          <p:cNvPr id="36" name="Graphic 35" descr="Neighborhood outline">
            <a:extLst>
              <a:ext uri="{FF2B5EF4-FFF2-40B4-BE49-F238E27FC236}">
                <a16:creationId xmlns:a16="http://schemas.microsoft.com/office/drawing/2014/main" id="{84C4EC73-6CFE-1D03-8D7F-A8A373C8D01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26432" y="3477994"/>
            <a:ext cx="914162" cy="914162"/>
          </a:xfrm>
          <a:prstGeom prst="rect">
            <a:avLst/>
          </a:prstGeom>
        </p:spPr>
      </p:pic>
      <p:sp>
        <p:nvSpPr>
          <p:cNvPr id="37" name="TextBox 36">
            <a:extLst>
              <a:ext uri="{FF2B5EF4-FFF2-40B4-BE49-F238E27FC236}">
                <a16:creationId xmlns:a16="http://schemas.microsoft.com/office/drawing/2014/main" id="{96BC1796-24B8-2367-8C17-04CA1C38D690}"/>
              </a:ext>
            </a:extLst>
          </p:cNvPr>
          <p:cNvSpPr txBox="1"/>
          <p:nvPr/>
        </p:nvSpPr>
        <p:spPr>
          <a:xfrm>
            <a:off x="7970772" y="4577273"/>
            <a:ext cx="2230975"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venir Next LT Pro Demi" panose="020B0704020202020204" pitchFamily="34" charset="0"/>
                <a:ea typeface="+mn-ea"/>
                <a:cs typeface="+mn-cs"/>
              </a:rPr>
              <a:t>Avoid pollution through place-based strategies</a:t>
            </a:r>
          </a:p>
        </p:txBody>
      </p:sp>
      <p:sp>
        <p:nvSpPr>
          <p:cNvPr id="38" name="TextBox 37">
            <a:extLst>
              <a:ext uri="{FF2B5EF4-FFF2-40B4-BE49-F238E27FC236}">
                <a16:creationId xmlns:a16="http://schemas.microsoft.com/office/drawing/2014/main" id="{52FEA16A-B936-8EA4-1166-CCEA317F8450}"/>
              </a:ext>
            </a:extLst>
          </p:cNvPr>
          <p:cNvSpPr txBox="1"/>
          <p:nvPr/>
        </p:nvSpPr>
        <p:spPr>
          <a:xfrm>
            <a:off x="10272511" y="4577273"/>
            <a:ext cx="1595678"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venir Next LT Pro Demi" panose="020B0704020202020204" pitchFamily="34" charset="0"/>
                <a:ea typeface="+mn-ea"/>
                <a:cs typeface="+mn-cs"/>
              </a:rPr>
              <a:t>Reduce energy costs</a:t>
            </a:r>
          </a:p>
        </p:txBody>
      </p:sp>
      <p:pic>
        <p:nvPicPr>
          <p:cNvPr id="39" name="Graphic 38" descr="Construction worker female outline">
            <a:extLst>
              <a:ext uri="{FF2B5EF4-FFF2-40B4-BE49-F238E27FC236}">
                <a16:creationId xmlns:a16="http://schemas.microsoft.com/office/drawing/2014/main" id="{409FC29B-34CC-93DD-F6E1-26B5A26D02A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39594" y="3477994"/>
            <a:ext cx="914162" cy="914162"/>
          </a:xfrm>
          <a:prstGeom prst="rect">
            <a:avLst/>
          </a:prstGeom>
        </p:spPr>
      </p:pic>
      <p:sp>
        <p:nvSpPr>
          <p:cNvPr id="40" name="TextBox 39">
            <a:extLst>
              <a:ext uri="{FF2B5EF4-FFF2-40B4-BE49-F238E27FC236}">
                <a16:creationId xmlns:a16="http://schemas.microsoft.com/office/drawing/2014/main" id="{9EC2ABD7-5F49-FD44-1A93-F246B520477A}"/>
              </a:ext>
            </a:extLst>
          </p:cNvPr>
          <p:cNvSpPr txBox="1"/>
          <p:nvPr/>
        </p:nvSpPr>
        <p:spPr>
          <a:xfrm>
            <a:off x="2209439" y="4577285"/>
            <a:ext cx="1824373" cy="830972"/>
          </a:xfrm>
          <a:prstGeom prst="rect">
            <a:avLst/>
          </a:prstGeom>
          <a:noFill/>
        </p:spPr>
        <p:txBody>
          <a:bodyPr wrap="square" lIns="91416" tIns="45708" rIns="91416" bIns="45708" rtlCol="0" anchor="t">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venir Next LT Pro Demi" panose="020B0704020202020204" pitchFamily="34" charset="0"/>
                <a:ea typeface="+mn-ea"/>
                <a:cs typeface="+mn-cs"/>
              </a:rPr>
              <a:t>Center equity and deliver on J40 priorities</a:t>
            </a:r>
            <a:endParaRPr kumimoji="0" lang="en-US" sz="1600" b="0" i="0" u="none" strike="noStrike" kern="1200" cap="none" spc="0" normalizeH="0" baseline="0" noProof="0">
              <a:ln>
                <a:noFill/>
              </a:ln>
              <a:solidFill>
                <a:srgbClr val="000000"/>
              </a:solidFill>
              <a:effectLst/>
              <a:uLnTx/>
              <a:uFillTx/>
              <a:latin typeface="Avenir Next LT Pro Demi" panose="020B0704020202020204" pitchFamily="34" charset="0"/>
              <a:ea typeface="+mn-ea"/>
              <a:cs typeface="+mn-cs"/>
            </a:endParaRPr>
          </a:p>
        </p:txBody>
      </p:sp>
      <p:pic>
        <p:nvPicPr>
          <p:cNvPr id="41" name="Graphic 40" descr="Construction worker female outline">
            <a:extLst>
              <a:ext uri="{FF2B5EF4-FFF2-40B4-BE49-F238E27FC236}">
                <a16:creationId xmlns:a16="http://schemas.microsoft.com/office/drawing/2014/main" id="{825A25B8-0521-0A92-A984-4E7A27D44FA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65918" y="3477994"/>
            <a:ext cx="914162" cy="914162"/>
          </a:xfrm>
          <a:prstGeom prst="rect">
            <a:avLst/>
          </a:prstGeom>
        </p:spPr>
      </p:pic>
      <p:pic>
        <p:nvPicPr>
          <p:cNvPr id="42" name="Graphic 41" descr="Money outline">
            <a:extLst>
              <a:ext uri="{FF2B5EF4-FFF2-40B4-BE49-F238E27FC236}">
                <a16:creationId xmlns:a16="http://schemas.microsoft.com/office/drawing/2014/main" id="{A3E83C09-DE12-C65E-AA1F-0E662E98046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613269" y="3477994"/>
            <a:ext cx="914162" cy="914162"/>
          </a:xfrm>
          <a:prstGeom prst="rect">
            <a:avLst/>
          </a:prstGeom>
        </p:spPr>
      </p:pic>
    </p:spTree>
    <p:extLst>
      <p:ext uri="{BB962C8B-B14F-4D97-AF65-F5344CB8AC3E}">
        <p14:creationId xmlns:p14="http://schemas.microsoft.com/office/powerpoint/2010/main" val="39970109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F50D9-2CE9-1647-D5CC-3021DCEE9853}"/>
              </a:ext>
            </a:extLst>
          </p:cNvPr>
          <p:cNvSpPr txBox="1">
            <a:spLocks/>
          </p:cNvSpPr>
          <p:nvPr/>
        </p:nvSpPr>
        <p:spPr>
          <a:xfrm>
            <a:off x="159974" y="33867"/>
            <a:ext cx="11633200" cy="8128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215FAB"/>
                </a:solidFill>
                <a:effectLst/>
                <a:uLnTx/>
                <a:uFillTx/>
                <a:latin typeface="Avenir Next LT Pro Demi" panose="020B0704020202020204" pitchFamily="34" charset="0"/>
                <a:ea typeface="+mj-ea"/>
                <a:cs typeface="+mj-cs"/>
              </a:rPr>
              <a:t>Programs Coming Out of SCEP</a:t>
            </a:r>
          </a:p>
        </p:txBody>
      </p:sp>
      <p:sp>
        <p:nvSpPr>
          <p:cNvPr id="3" name="object 905">
            <a:extLst>
              <a:ext uri="{FF2B5EF4-FFF2-40B4-BE49-F238E27FC236}">
                <a16:creationId xmlns:a16="http://schemas.microsoft.com/office/drawing/2014/main" id="{E1EC15E7-8A2F-C016-9340-698EBF14C08D}"/>
              </a:ext>
            </a:extLst>
          </p:cNvPr>
          <p:cNvSpPr/>
          <p:nvPr/>
        </p:nvSpPr>
        <p:spPr>
          <a:xfrm>
            <a:off x="-10160" y="780880"/>
            <a:ext cx="12202160" cy="66285"/>
          </a:xfrm>
          <a:prstGeom prst="rect">
            <a:avLst/>
          </a:prstGeom>
          <a:solidFill>
            <a:srgbClr val="2460AD"/>
          </a:solidFill>
          <a:ln>
            <a:solidFill>
              <a:srgbClr val="2460AD"/>
            </a:solidFill>
          </a:ln>
        </p:spPr>
        <p:txBody>
          <a:bodyPr wrap="square" lIns="0" tIns="0" rIns="0" bIns="0" rtlCol="0"/>
          <a:lstStyle/>
          <a:p>
            <a:pPr marL="0" marR="0" lvl="0" indent="0" algn="l" defTabSz="806867" rtl="0"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C923FAAE-95E6-6F19-0CCD-FE2203BD5C3F}"/>
              </a:ext>
            </a:extLst>
          </p:cNvPr>
          <p:cNvGrpSpPr/>
          <p:nvPr/>
        </p:nvGrpSpPr>
        <p:grpSpPr>
          <a:xfrm>
            <a:off x="3868799" y="3916221"/>
            <a:ext cx="2560320" cy="2560320"/>
            <a:chOff x="132712" y="1298814"/>
            <a:chExt cx="2224608" cy="2224213"/>
          </a:xfrm>
        </p:grpSpPr>
        <p:sp>
          <p:nvSpPr>
            <p:cNvPr id="11" name="object 3546">
              <a:extLst>
                <a:ext uri="{FF2B5EF4-FFF2-40B4-BE49-F238E27FC236}">
                  <a16:creationId xmlns:a16="http://schemas.microsoft.com/office/drawing/2014/main" id="{21583088-F64A-346B-B2EF-6D55CB9ACF9E}"/>
                </a:ext>
              </a:extLst>
            </p:cNvPr>
            <p:cNvSpPr/>
            <p:nvPr/>
          </p:nvSpPr>
          <p:spPr>
            <a:xfrm>
              <a:off x="132712" y="1298814"/>
              <a:ext cx="2224608" cy="2224213"/>
            </a:xfrm>
            <a:prstGeom prst="ellipse">
              <a:avLst/>
            </a:prstGeom>
            <a:solidFill>
              <a:srgbClr val="00B05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A284ADB1-70BE-B157-FEE6-9859D3F16020}"/>
                </a:ext>
              </a:extLst>
            </p:cNvPr>
            <p:cNvSpPr txBox="1"/>
            <p:nvPr/>
          </p:nvSpPr>
          <p:spPr>
            <a:xfrm>
              <a:off x="373989" y="1846508"/>
              <a:ext cx="1744024" cy="12833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a:ln>
                    <a:noFill/>
                  </a:ln>
                  <a:solidFill>
                    <a:prstClr val="white"/>
                  </a:solidFill>
                  <a:effectLst/>
                  <a:uLnTx/>
                  <a:uFillTx/>
                  <a:latin typeface="Avenir Next LT Pro Demi" panose="020B0704020202020204" pitchFamily="34" charset="0"/>
                  <a:ea typeface="+mn-ea"/>
                  <a:cs typeface="Arial" pitchFamily="34" charset="0"/>
                </a:rPr>
                <a:t>$550M for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a:ln>
                    <a:noFill/>
                  </a:ln>
                  <a:solidFill>
                    <a:prstClr val="white"/>
                  </a:solidFill>
                  <a:effectLst/>
                  <a:uLnTx/>
                  <a:uFillTx/>
                  <a:latin typeface="Avenir Next LT Pro Demi" panose="020B0704020202020204" pitchFamily="34" charset="0"/>
                  <a:ea typeface="+mn-ea"/>
                  <a:cs typeface="Arial" pitchFamily="34" charset="0"/>
                </a:rPr>
                <a:t>Energy Efficiency &amp; Conservation Block Grants Program </a:t>
              </a:r>
            </a:p>
          </p:txBody>
        </p:sp>
      </p:grpSp>
      <p:grpSp>
        <p:nvGrpSpPr>
          <p:cNvPr id="16" name="Group 15">
            <a:extLst>
              <a:ext uri="{FF2B5EF4-FFF2-40B4-BE49-F238E27FC236}">
                <a16:creationId xmlns:a16="http://schemas.microsoft.com/office/drawing/2014/main" id="{DBD2F531-8135-30DF-F006-1A89B5091CDC}"/>
              </a:ext>
            </a:extLst>
          </p:cNvPr>
          <p:cNvGrpSpPr/>
          <p:nvPr/>
        </p:nvGrpSpPr>
        <p:grpSpPr>
          <a:xfrm>
            <a:off x="85051" y="2926468"/>
            <a:ext cx="1920240" cy="1920240"/>
            <a:chOff x="132712" y="1298814"/>
            <a:chExt cx="1828800" cy="1828800"/>
          </a:xfrm>
        </p:grpSpPr>
        <p:sp>
          <p:nvSpPr>
            <p:cNvPr id="17" name="object 3546">
              <a:extLst>
                <a:ext uri="{FF2B5EF4-FFF2-40B4-BE49-F238E27FC236}">
                  <a16:creationId xmlns:a16="http://schemas.microsoft.com/office/drawing/2014/main" id="{CA37F4A0-89DB-D067-3121-152DAA0AD10A}"/>
                </a:ext>
              </a:extLst>
            </p:cNvPr>
            <p:cNvSpPr/>
            <p:nvPr/>
          </p:nvSpPr>
          <p:spPr>
            <a:xfrm>
              <a:off x="132712" y="1298814"/>
              <a:ext cx="1828800" cy="1828800"/>
            </a:xfrm>
            <a:prstGeom prst="ellipse">
              <a:avLst/>
            </a:pr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705E779E-751A-E84B-690B-5E224D4F8B95}"/>
                </a:ext>
              </a:extLst>
            </p:cNvPr>
            <p:cNvSpPr txBox="1"/>
            <p:nvPr/>
          </p:nvSpPr>
          <p:spPr>
            <a:xfrm>
              <a:off x="162107" y="1666108"/>
              <a:ext cx="1744024" cy="11431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a:ln>
                    <a:noFill/>
                  </a:ln>
                  <a:solidFill>
                    <a:prstClr val="white"/>
                  </a:solidFill>
                  <a:effectLst/>
                  <a:uLnTx/>
                  <a:uFillTx/>
                  <a:latin typeface="Avenir Next LT Pro Demi" panose="020B0704020202020204" pitchFamily="34" charset="0"/>
                  <a:ea typeface="+mn-ea"/>
                  <a:cs typeface="Arial" pitchFamily="34" charset="0"/>
                </a:rPr>
                <a:t>$100M for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a:ln>
                    <a:noFill/>
                  </a:ln>
                  <a:solidFill>
                    <a:prstClr val="white"/>
                  </a:solidFill>
                  <a:effectLst/>
                  <a:uLnTx/>
                  <a:uFillTx/>
                  <a:latin typeface="Avenir Next LT Pro Demi" panose="020B0704020202020204" pitchFamily="34" charset="0"/>
                  <a:ea typeface="+mn-ea"/>
                  <a:cs typeface="Arial" pitchFamily="34" charset="0"/>
                </a:rPr>
                <a:t>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a:ln>
                    <a:noFill/>
                  </a:ln>
                  <a:solidFill>
                    <a:prstClr val="white"/>
                  </a:solidFill>
                  <a:effectLst/>
                  <a:uLnTx/>
                  <a:uFillTx/>
                  <a:latin typeface="Avenir Next LT Pro Demi" panose="020B0704020202020204" pitchFamily="34" charset="0"/>
                  <a:ea typeface="+mn-ea"/>
                  <a:cs typeface="Arial" pitchFamily="34" charset="0"/>
                </a:rPr>
                <a:t>Future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a:ln>
                    <a:noFill/>
                  </a:ln>
                  <a:solidFill>
                    <a:prstClr val="white"/>
                  </a:solidFill>
                  <a:effectLst/>
                  <a:uLnTx/>
                  <a:uFillTx/>
                  <a:latin typeface="Avenir Next LT Pro Demi" panose="020B0704020202020204" pitchFamily="34" charset="0"/>
                  <a:ea typeface="+mn-ea"/>
                  <a:cs typeface="Arial" pitchFamily="34" charset="0"/>
                </a:rPr>
                <a:t> Grants</a:t>
              </a:r>
            </a:p>
          </p:txBody>
        </p:sp>
      </p:grpSp>
      <p:grpSp>
        <p:nvGrpSpPr>
          <p:cNvPr id="22" name="Group 21">
            <a:extLst>
              <a:ext uri="{FF2B5EF4-FFF2-40B4-BE49-F238E27FC236}">
                <a16:creationId xmlns:a16="http://schemas.microsoft.com/office/drawing/2014/main" id="{11F98549-28AE-E4A2-9BBC-756C8C1CC699}"/>
              </a:ext>
            </a:extLst>
          </p:cNvPr>
          <p:cNvGrpSpPr/>
          <p:nvPr/>
        </p:nvGrpSpPr>
        <p:grpSpPr>
          <a:xfrm>
            <a:off x="7592646" y="-1613870"/>
            <a:ext cx="5078251" cy="5030170"/>
            <a:chOff x="-778462" y="-306742"/>
            <a:chExt cx="3944877" cy="3907527"/>
          </a:xfrm>
          <a:solidFill>
            <a:schemeClr val="bg1">
              <a:lumMod val="85000"/>
            </a:schemeClr>
          </a:solidFill>
        </p:grpSpPr>
        <p:sp>
          <p:nvSpPr>
            <p:cNvPr id="23" name="object 3546">
              <a:extLst>
                <a:ext uri="{FF2B5EF4-FFF2-40B4-BE49-F238E27FC236}">
                  <a16:creationId xmlns:a16="http://schemas.microsoft.com/office/drawing/2014/main" id="{E1A78601-F59C-EB38-68D3-F62CBBCAE480}"/>
                </a:ext>
              </a:extLst>
            </p:cNvPr>
            <p:cNvSpPr/>
            <p:nvPr/>
          </p:nvSpPr>
          <p:spPr>
            <a:xfrm>
              <a:off x="-778462" y="-306742"/>
              <a:ext cx="3944877" cy="3907527"/>
            </a:xfrm>
            <a:prstGeom prst="ellipse">
              <a:avLst/>
            </a:prstGeom>
            <a:solidFill>
              <a:schemeClr val="bg1">
                <a:lumMod val="65000"/>
              </a:scheme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F63C9273-7A6C-C2C6-1D6A-87265B0F2F41}"/>
                </a:ext>
              </a:extLst>
            </p:cNvPr>
            <p:cNvSpPr txBox="1"/>
            <p:nvPr/>
          </p:nvSpPr>
          <p:spPr>
            <a:xfrm>
              <a:off x="-388353" y="1378354"/>
              <a:ext cx="3175559" cy="502082"/>
            </a:xfrm>
            <a:prstGeom prst="rect">
              <a:avLst/>
            </a:prstGeom>
            <a:solidFill>
              <a:schemeClr val="bg1">
                <a:lumMod val="6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a:ln>
                    <a:noFill/>
                  </a:ln>
                  <a:solidFill>
                    <a:prstClr val="white"/>
                  </a:solidFill>
                  <a:effectLst/>
                  <a:uLnTx/>
                  <a:uFillTx/>
                  <a:latin typeface="Avenir Next LT Pro Demi" panose="020B0704020202020204" pitchFamily="34" charset="0"/>
                  <a:ea typeface="+mn-ea"/>
                  <a:cs typeface="Arial" pitchFamily="34" charset="0"/>
                </a:rPr>
                <a:t>$3.5B for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a:ln>
                    <a:noFill/>
                  </a:ln>
                  <a:solidFill>
                    <a:prstClr val="white"/>
                  </a:solidFill>
                  <a:effectLst/>
                  <a:uLnTx/>
                  <a:uFillTx/>
                  <a:latin typeface="Avenir Next LT Pro Demi" panose="020B0704020202020204" pitchFamily="34" charset="0"/>
                  <a:ea typeface="+mn-ea"/>
                  <a:cs typeface="Arial" pitchFamily="34" charset="0"/>
                </a:rPr>
                <a:t>Weatherization Assistance Program</a:t>
              </a:r>
            </a:p>
          </p:txBody>
        </p:sp>
      </p:grpSp>
      <p:grpSp>
        <p:nvGrpSpPr>
          <p:cNvPr id="28" name="Group 27">
            <a:extLst>
              <a:ext uri="{FF2B5EF4-FFF2-40B4-BE49-F238E27FC236}">
                <a16:creationId xmlns:a16="http://schemas.microsoft.com/office/drawing/2014/main" id="{57F3FA79-F724-34BA-2DC7-D471FDDDCE95}"/>
              </a:ext>
            </a:extLst>
          </p:cNvPr>
          <p:cNvGrpSpPr/>
          <p:nvPr/>
        </p:nvGrpSpPr>
        <p:grpSpPr>
          <a:xfrm>
            <a:off x="5824080" y="3543301"/>
            <a:ext cx="8686800" cy="8686800"/>
            <a:chOff x="-778462" y="-306742"/>
            <a:chExt cx="3944877" cy="3907527"/>
          </a:xfrm>
        </p:grpSpPr>
        <p:sp>
          <p:nvSpPr>
            <p:cNvPr id="29" name="object 3546">
              <a:extLst>
                <a:ext uri="{FF2B5EF4-FFF2-40B4-BE49-F238E27FC236}">
                  <a16:creationId xmlns:a16="http://schemas.microsoft.com/office/drawing/2014/main" id="{D2346D59-A94F-5ADC-DBD7-522150B2AA04}"/>
                </a:ext>
              </a:extLst>
            </p:cNvPr>
            <p:cNvSpPr/>
            <p:nvPr/>
          </p:nvSpPr>
          <p:spPr>
            <a:xfrm>
              <a:off x="-778462" y="-306742"/>
              <a:ext cx="3944877" cy="3907527"/>
            </a:xfrm>
            <a:prstGeom prst="ellipse">
              <a:avLst/>
            </a:prstGeom>
            <a:solidFill>
              <a:srgbClr val="2460A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7FF4D5AE-05D0-C83F-A639-03BADD7E104D}"/>
                </a:ext>
              </a:extLst>
            </p:cNvPr>
            <p:cNvSpPr txBox="1"/>
            <p:nvPr/>
          </p:nvSpPr>
          <p:spPr>
            <a:xfrm>
              <a:off x="348545" y="847465"/>
              <a:ext cx="1672134" cy="1661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a:ln>
                    <a:noFill/>
                  </a:ln>
                  <a:solidFill>
                    <a:prstClr val="white"/>
                  </a:solidFill>
                  <a:effectLst/>
                  <a:uLnTx/>
                  <a:uFillTx/>
                  <a:latin typeface="Avenir Next LT Pro Demi" panose="020B0704020202020204" pitchFamily="34" charset="0"/>
                  <a:ea typeface="+mn-ea"/>
                  <a:cs typeface="Arial" pitchFamily="34" charset="0"/>
                </a:rPr>
                <a:t>$8.8B for Home Energy Rebates</a:t>
              </a:r>
            </a:p>
          </p:txBody>
        </p:sp>
      </p:grpSp>
      <p:pic>
        <p:nvPicPr>
          <p:cNvPr id="75" name="Picture 74">
            <a:extLst>
              <a:ext uri="{FF2B5EF4-FFF2-40B4-BE49-F238E27FC236}">
                <a16:creationId xmlns:a16="http://schemas.microsoft.com/office/drawing/2014/main" id="{6E917911-E226-4BD7-C3CB-2F828ED7DBBF}"/>
              </a:ext>
            </a:extLst>
          </p:cNvPr>
          <p:cNvPicPr>
            <a:picLocks noChangeAspect="1"/>
          </p:cNvPicPr>
          <p:nvPr/>
        </p:nvPicPr>
        <p:blipFill>
          <a:blip r:embed="rId2">
            <a:lum bright="70000" contrast="-70000"/>
          </a:blip>
          <a:stretch>
            <a:fillRect/>
          </a:stretch>
        </p:blipFill>
        <p:spPr>
          <a:xfrm>
            <a:off x="-7657888" y="1590471"/>
            <a:ext cx="593509" cy="639877"/>
          </a:xfrm>
          <a:prstGeom prst="rect">
            <a:avLst/>
          </a:prstGeom>
        </p:spPr>
      </p:pic>
      <p:pic>
        <p:nvPicPr>
          <p:cNvPr id="79" name="Picture 78">
            <a:extLst>
              <a:ext uri="{FF2B5EF4-FFF2-40B4-BE49-F238E27FC236}">
                <a16:creationId xmlns:a16="http://schemas.microsoft.com/office/drawing/2014/main" id="{451B3E73-0688-0480-428E-99381568F0EF}"/>
              </a:ext>
            </a:extLst>
          </p:cNvPr>
          <p:cNvPicPr>
            <a:picLocks noChangeAspect="1"/>
          </p:cNvPicPr>
          <p:nvPr/>
        </p:nvPicPr>
        <p:blipFill>
          <a:blip r:embed="rId3">
            <a:lum bright="70000" contrast="-70000"/>
          </a:blip>
          <a:stretch>
            <a:fillRect/>
          </a:stretch>
        </p:blipFill>
        <p:spPr>
          <a:xfrm>
            <a:off x="-7802298" y="3503506"/>
            <a:ext cx="871804" cy="871804"/>
          </a:xfrm>
          <a:prstGeom prst="rect">
            <a:avLst/>
          </a:prstGeom>
        </p:spPr>
      </p:pic>
      <p:grpSp>
        <p:nvGrpSpPr>
          <p:cNvPr id="19" name="Group 18">
            <a:extLst>
              <a:ext uri="{FF2B5EF4-FFF2-40B4-BE49-F238E27FC236}">
                <a16:creationId xmlns:a16="http://schemas.microsoft.com/office/drawing/2014/main" id="{DE551DDD-CB48-BAF7-B2C7-FB3C10E9FB10}"/>
              </a:ext>
            </a:extLst>
          </p:cNvPr>
          <p:cNvGrpSpPr/>
          <p:nvPr/>
        </p:nvGrpSpPr>
        <p:grpSpPr>
          <a:xfrm>
            <a:off x="5618856" y="1862920"/>
            <a:ext cx="2560320" cy="2560320"/>
            <a:chOff x="132712" y="1298814"/>
            <a:chExt cx="2224608" cy="2224213"/>
          </a:xfrm>
        </p:grpSpPr>
        <p:sp>
          <p:nvSpPr>
            <p:cNvPr id="20" name="object 3546">
              <a:extLst>
                <a:ext uri="{FF2B5EF4-FFF2-40B4-BE49-F238E27FC236}">
                  <a16:creationId xmlns:a16="http://schemas.microsoft.com/office/drawing/2014/main" id="{89E15012-FB05-76CB-9509-299E9258BA0F}"/>
                </a:ext>
              </a:extLst>
            </p:cNvPr>
            <p:cNvSpPr/>
            <p:nvPr/>
          </p:nvSpPr>
          <p:spPr>
            <a:xfrm>
              <a:off x="132712" y="1298814"/>
              <a:ext cx="2224608" cy="2224213"/>
            </a:xfrm>
            <a:prstGeom prst="ellipse">
              <a:avLst/>
            </a:prstGeom>
            <a:solidFill>
              <a:srgbClr val="FAA21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BBD48F50-50AF-3FC2-479B-2D58FA564F02}"/>
                </a:ext>
              </a:extLst>
            </p:cNvPr>
            <p:cNvSpPr txBox="1"/>
            <p:nvPr/>
          </p:nvSpPr>
          <p:spPr>
            <a:xfrm>
              <a:off x="363690" y="1861220"/>
              <a:ext cx="1744024" cy="9324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a:ln>
                    <a:noFill/>
                  </a:ln>
                  <a:solidFill>
                    <a:prstClr val="white"/>
                  </a:solidFill>
                  <a:effectLst/>
                  <a:uLnTx/>
                  <a:uFillTx/>
                  <a:latin typeface="Avenir Next LT Pro Demi" panose="020B0704020202020204" pitchFamily="34" charset="0"/>
                  <a:ea typeface="+mn-ea"/>
                  <a:cs typeface="Arial" pitchFamily="34" charset="0"/>
                </a:rPr>
                <a:t>$500M for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a:ln>
                    <a:noFill/>
                  </a:ln>
                  <a:solidFill>
                    <a:prstClr val="white"/>
                  </a:solidFill>
                  <a:effectLst/>
                  <a:uLnTx/>
                  <a:uFillTx/>
                  <a:latin typeface="Avenir Next LT Pro Demi" panose="020B0704020202020204" pitchFamily="34" charset="0"/>
                  <a:ea typeface="+mn-ea"/>
                  <a:cs typeface="Arial" pitchFamily="34" charset="0"/>
                </a:rPr>
                <a:t>Energy Efficiency &amp; Renewable Energy in Public Schools</a:t>
              </a:r>
            </a:p>
          </p:txBody>
        </p:sp>
      </p:grpSp>
      <p:grpSp>
        <p:nvGrpSpPr>
          <p:cNvPr id="13" name="Group 12">
            <a:extLst>
              <a:ext uri="{FF2B5EF4-FFF2-40B4-BE49-F238E27FC236}">
                <a16:creationId xmlns:a16="http://schemas.microsoft.com/office/drawing/2014/main" id="{B8B6BDFD-2360-F8BA-4E43-2EDE98F5E63E}"/>
              </a:ext>
            </a:extLst>
          </p:cNvPr>
          <p:cNvGrpSpPr/>
          <p:nvPr/>
        </p:nvGrpSpPr>
        <p:grpSpPr>
          <a:xfrm>
            <a:off x="2193262" y="3272706"/>
            <a:ext cx="1737360" cy="1737360"/>
            <a:chOff x="132710" y="1240581"/>
            <a:chExt cx="1761013" cy="1737360"/>
          </a:xfrm>
        </p:grpSpPr>
        <p:sp>
          <p:nvSpPr>
            <p:cNvPr id="14" name="object 3546">
              <a:extLst>
                <a:ext uri="{FF2B5EF4-FFF2-40B4-BE49-F238E27FC236}">
                  <a16:creationId xmlns:a16="http://schemas.microsoft.com/office/drawing/2014/main" id="{080C2916-634E-85AE-53CA-CAD72AA77804}"/>
                </a:ext>
              </a:extLst>
            </p:cNvPr>
            <p:cNvSpPr/>
            <p:nvPr/>
          </p:nvSpPr>
          <p:spPr>
            <a:xfrm>
              <a:off x="132710" y="1240581"/>
              <a:ext cx="1737360" cy="1737360"/>
            </a:xfrm>
            <a:prstGeom prst="ellipse">
              <a:avLst/>
            </a:prstGeom>
            <a:solidFill>
              <a:srgbClr val="FFCB0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1D536C87-7B41-3756-F766-5335258C5305}"/>
                </a:ext>
              </a:extLst>
            </p:cNvPr>
            <p:cNvSpPr txBox="1"/>
            <p:nvPr/>
          </p:nvSpPr>
          <p:spPr>
            <a:xfrm>
              <a:off x="149699" y="1460455"/>
              <a:ext cx="174402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a:ln>
                    <a:noFill/>
                  </a:ln>
                  <a:solidFill>
                    <a:prstClr val="white"/>
                  </a:solidFill>
                  <a:effectLst/>
                  <a:uLnTx/>
                  <a:uFillTx/>
                  <a:latin typeface="Avenir Next LT Pro Demi" panose="020B0704020202020204" pitchFamily="34" charset="0"/>
                  <a:ea typeface="+mn-ea"/>
                  <a:cs typeface="Arial" pitchFamily="34" charset="0"/>
                </a:rPr>
                <a:t>$50M for Energy Efficiency for Non-Profits</a:t>
              </a:r>
            </a:p>
          </p:txBody>
        </p:sp>
      </p:grpSp>
      <p:grpSp>
        <p:nvGrpSpPr>
          <p:cNvPr id="5" name="Group 4">
            <a:extLst>
              <a:ext uri="{FF2B5EF4-FFF2-40B4-BE49-F238E27FC236}">
                <a16:creationId xmlns:a16="http://schemas.microsoft.com/office/drawing/2014/main" id="{F8BC0726-FD25-850C-8BDC-B0DA46AC69F9}"/>
              </a:ext>
            </a:extLst>
          </p:cNvPr>
          <p:cNvGrpSpPr/>
          <p:nvPr/>
        </p:nvGrpSpPr>
        <p:grpSpPr>
          <a:xfrm>
            <a:off x="961749" y="1001056"/>
            <a:ext cx="1920240" cy="1920240"/>
            <a:chOff x="132712" y="1298814"/>
            <a:chExt cx="1828800" cy="1828800"/>
          </a:xfrm>
        </p:grpSpPr>
        <p:sp>
          <p:nvSpPr>
            <p:cNvPr id="7" name="object 3546">
              <a:extLst>
                <a:ext uri="{FF2B5EF4-FFF2-40B4-BE49-F238E27FC236}">
                  <a16:creationId xmlns:a16="http://schemas.microsoft.com/office/drawing/2014/main" id="{8FBA09C6-17B0-74FC-EE89-5DF2F57A9A12}"/>
                </a:ext>
              </a:extLst>
            </p:cNvPr>
            <p:cNvSpPr/>
            <p:nvPr/>
          </p:nvSpPr>
          <p:spPr>
            <a:xfrm>
              <a:off x="132712" y="1298814"/>
              <a:ext cx="1828800" cy="1828800"/>
            </a:xfrm>
            <a:prstGeom prst="ellipse">
              <a:avLst/>
            </a:prstGeom>
            <a:solidFill>
              <a:srgbClr val="1CA6D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038CF32-E69F-B434-8C9E-884F08434BA0}"/>
                </a:ext>
              </a:extLst>
            </p:cNvPr>
            <p:cNvSpPr txBox="1"/>
            <p:nvPr/>
          </p:nvSpPr>
          <p:spPr>
            <a:xfrm>
              <a:off x="162399" y="1501435"/>
              <a:ext cx="1744024" cy="7172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a:ln>
                    <a:noFill/>
                  </a:ln>
                  <a:solidFill>
                    <a:prstClr val="white"/>
                  </a:solidFill>
                  <a:effectLst/>
                  <a:uLnTx/>
                  <a:uFillTx/>
                  <a:latin typeface="Avenir Next LT Pro Demi" panose="020B0704020202020204" pitchFamily="34" charset="0"/>
                  <a:ea typeface="+mn-ea"/>
                  <a:cs typeface="Arial" pitchFamily="34" charset="0"/>
                </a:rPr>
                <a:t>$260M for Building Efficiency Workforce Training</a:t>
              </a:r>
            </a:p>
          </p:txBody>
        </p:sp>
      </p:grpSp>
      <p:grpSp>
        <p:nvGrpSpPr>
          <p:cNvPr id="25" name="Group 24">
            <a:extLst>
              <a:ext uri="{FF2B5EF4-FFF2-40B4-BE49-F238E27FC236}">
                <a16:creationId xmlns:a16="http://schemas.microsoft.com/office/drawing/2014/main" id="{D08025E6-F4E5-9699-A965-EA835C491E6B}"/>
              </a:ext>
            </a:extLst>
          </p:cNvPr>
          <p:cNvGrpSpPr/>
          <p:nvPr/>
        </p:nvGrpSpPr>
        <p:grpSpPr>
          <a:xfrm>
            <a:off x="3046224" y="967428"/>
            <a:ext cx="2560320" cy="2560320"/>
            <a:chOff x="132712" y="1298814"/>
            <a:chExt cx="2224608" cy="2224213"/>
          </a:xfrm>
        </p:grpSpPr>
        <p:sp>
          <p:nvSpPr>
            <p:cNvPr id="26" name="object 3546">
              <a:extLst>
                <a:ext uri="{FF2B5EF4-FFF2-40B4-BE49-F238E27FC236}">
                  <a16:creationId xmlns:a16="http://schemas.microsoft.com/office/drawing/2014/main" id="{D675E56C-56F9-BE06-294C-411D2BF022C8}"/>
                </a:ext>
              </a:extLst>
            </p:cNvPr>
            <p:cNvSpPr/>
            <p:nvPr/>
          </p:nvSpPr>
          <p:spPr>
            <a:xfrm>
              <a:off x="132712" y="1298814"/>
              <a:ext cx="2224608" cy="2224213"/>
            </a:xfrm>
            <a:prstGeom prst="ellipse">
              <a:avLst/>
            </a:prstGeom>
            <a:solidFill>
              <a:srgbClr val="92D05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242FE8D5-3FBA-9E6B-63F5-5CE1676B0ECA}"/>
                </a:ext>
              </a:extLst>
            </p:cNvPr>
            <p:cNvSpPr txBox="1"/>
            <p:nvPr/>
          </p:nvSpPr>
          <p:spPr>
            <a:xfrm>
              <a:off x="373004" y="1773434"/>
              <a:ext cx="1744024" cy="12833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a:ln>
                    <a:noFill/>
                  </a:ln>
                  <a:solidFill>
                    <a:prstClr val="white"/>
                  </a:solidFill>
                  <a:effectLst/>
                  <a:uLnTx/>
                  <a:uFillTx/>
                  <a:latin typeface="Avenir Next LT Pro Demi" panose="020B0704020202020204" pitchFamily="34" charset="0"/>
                  <a:ea typeface="+mn-ea"/>
                  <a:cs typeface="Arial" pitchFamily="34" charset="0"/>
                </a:rPr>
                <a:t>$750M for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a:ln>
                    <a:noFill/>
                  </a:ln>
                  <a:solidFill>
                    <a:prstClr val="white"/>
                  </a:solidFill>
                  <a:effectLst/>
                  <a:uLnTx/>
                  <a:uFillTx/>
                  <a:latin typeface="Avenir Next LT Pro Demi" panose="020B0704020202020204" pitchFamily="34" charset="0"/>
                  <a:ea typeface="+mn-ea"/>
                  <a:cs typeface="Arial" pitchFamily="34" charset="0"/>
                </a:rPr>
                <a:t>State Energy Program &amp; Revolving Loan Fund</a:t>
              </a:r>
            </a:p>
          </p:txBody>
        </p:sp>
      </p:grpSp>
      <p:sp>
        <p:nvSpPr>
          <p:cNvPr id="32" name="Rectangle 31">
            <a:extLst>
              <a:ext uri="{FF2B5EF4-FFF2-40B4-BE49-F238E27FC236}">
                <a16:creationId xmlns:a16="http://schemas.microsoft.com/office/drawing/2014/main" id="{8465B601-783C-32B1-A2D4-2998B0958BB6}"/>
              </a:ext>
            </a:extLst>
          </p:cNvPr>
          <p:cNvSpPr/>
          <p:nvPr/>
        </p:nvSpPr>
        <p:spPr>
          <a:xfrm>
            <a:off x="3843399" y="6635494"/>
            <a:ext cx="1513969" cy="152656"/>
          </a:xfrm>
          <a:prstGeom prst="rect">
            <a:avLst/>
          </a:prstGeom>
          <a:solidFill>
            <a:srgbClr val="00B0F0"/>
          </a:solid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grpSp>
        <p:nvGrpSpPr>
          <p:cNvPr id="4" name="Group 3">
            <a:extLst>
              <a:ext uri="{FF2B5EF4-FFF2-40B4-BE49-F238E27FC236}">
                <a16:creationId xmlns:a16="http://schemas.microsoft.com/office/drawing/2014/main" id="{FA93FEB7-6989-F749-AE61-78D8BBA57C28}"/>
              </a:ext>
            </a:extLst>
          </p:cNvPr>
          <p:cNvGrpSpPr/>
          <p:nvPr/>
        </p:nvGrpSpPr>
        <p:grpSpPr>
          <a:xfrm>
            <a:off x="132033" y="4927637"/>
            <a:ext cx="3815365" cy="3779241"/>
            <a:chOff x="-778462" y="-306742"/>
            <a:chExt cx="3944877" cy="3907527"/>
          </a:xfrm>
          <a:solidFill>
            <a:schemeClr val="bg1">
              <a:lumMod val="85000"/>
            </a:schemeClr>
          </a:solidFill>
        </p:grpSpPr>
        <p:sp>
          <p:nvSpPr>
            <p:cNvPr id="6" name="object 3546">
              <a:extLst>
                <a:ext uri="{FF2B5EF4-FFF2-40B4-BE49-F238E27FC236}">
                  <a16:creationId xmlns:a16="http://schemas.microsoft.com/office/drawing/2014/main" id="{6A774E82-8481-A961-7454-C16B3F758877}"/>
                </a:ext>
              </a:extLst>
            </p:cNvPr>
            <p:cNvSpPr/>
            <p:nvPr/>
          </p:nvSpPr>
          <p:spPr>
            <a:xfrm>
              <a:off x="-778462" y="-306742"/>
              <a:ext cx="3944877" cy="3907527"/>
            </a:xfrm>
            <a:prstGeom prst="ellipse">
              <a:avLst/>
            </a:prstGeom>
            <a:solidFill>
              <a:srgbClr val="11213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DE9E2E47-647F-2BA8-3CD5-67BBDE502DDD}"/>
                </a:ext>
              </a:extLst>
            </p:cNvPr>
            <p:cNvSpPr txBox="1"/>
            <p:nvPr/>
          </p:nvSpPr>
          <p:spPr>
            <a:xfrm>
              <a:off x="-129639" y="206997"/>
              <a:ext cx="2647230" cy="9546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a:ln>
                    <a:noFill/>
                  </a:ln>
                  <a:solidFill>
                    <a:prstClr val="white"/>
                  </a:solidFill>
                  <a:effectLst/>
                  <a:uLnTx/>
                  <a:uFillTx/>
                  <a:latin typeface="Avenir Next LT Pro Demi" panose="020B0704020202020204" pitchFamily="34" charset="0"/>
                  <a:ea typeface="+mn-ea"/>
                  <a:cs typeface="Arial" pitchFamily="34" charset="0"/>
                </a:rPr>
                <a:t>$1B for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a:ln>
                    <a:noFill/>
                  </a:ln>
                  <a:solidFill>
                    <a:prstClr val="white"/>
                  </a:solidFill>
                  <a:effectLst/>
                  <a:uLnTx/>
                  <a:uFillTx/>
                  <a:latin typeface="Avenir Next LT Pro Demi" panose="020B0704020202020204" pitchFamily="34" charset="0"/>
                  <a:ea typeface="+mn-ea"/>
                  <a:cs typeface="Arial" pitchFamily="34" charset="0"/>
                </a:rPr>
                <a:t>Energy Codes Technical Assistance</a:t>
              </a:r>
            </a:p>
          </p:txBody>
        </p:sp>
      </p:grpSp>
    </p:spTree>
    <p:extLst>
      <p:ext uri="{BB962C8B-B14F-4D97-AF65-F5344CB8AC3E}">
        <p14:creationId xmlns:p14="http://schemas.microsoft.com/office/powerpoint/2010/main" val="15826418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4FAFD6-2647-3605-F656-1F499E422928}"/>
              </a:ext>
            </a:extLst>
          </p:cNvPr>
          <p:cNvSpPr/>
          <p:nvPr/>
        </p:nvSpPr>
        <p:spPr>
          <a:xfrm>
            <a:off x="0" y="0"/>
            <a:ext cx="12192000" cy="6589986"/>
          </a:xfrm>
          <a:prstGeom prst="rect">
            <a:avLst/>
          </a:prstGeom>
          <a:solidFill>
            <a:srgbClr val="11213F"/>
          </a:solidFill>
          <a:ln>
            <a:solidFill>
              <a:srgbClr val="005C8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7" name="Title 1">
            <a:extLst>
              <a:ext uri="{FF2B5EF4-FFF2-40B4-BE49-F238E27FC236}">
                <a16:creationId xmlns:a16="http://schemas.microsoft.com/office/drawing/2014/main" id="{541297D3-F3EF-12A7-2A3E-39D007D470D2}"/>
              </a:ext>
            </a:extLst>
          </p:cNvPr>
          <p:cNvSpPr>
            <a:spLocks noGrp="1"/>
          </p:cNvSpPr>
          <p:nvPr>
            <p:ph type="title"/>
          </p:nvPr>
        </p:nvSpPr>
        <p:spPr>
          <a:xfrm>
            <a:off x="381448" y="87691"/>
            <a:ext cx="11610855" cy="812725"/>
          </a:xfrm>
        </p:spPr>
        <p:txBody>
          <a:bodyPr/>
          <a:lstStyle/>
          <a:p>
            <a:pPr algn="l"/>
            <a:r>
              <a:rPr lang="en-US">
                <a:solidFill>
                  <a:schemeClr val="bg1"/>
                </a:solidFill>
                <a:latin typeface="Avenir Next LT Pro Demi" panose="020B0704020202020204" pitchFamily="34" charset="0"/>
              </a:rPr>
              <a:t>The Inflation Reduction Act</a:t>
            </a:r>
          </a:p>
        </p:txBody>
      </p:sp>
      <p:pic>
        <p:nvPicPr>
          <p:cNvPr id="3" name="Picture 2" descr="A group of people in white lab coats standing in a field&#10;&#10;Description automatically generated with low confidence">
            <a:extLst>
              <a:ext uri="{FF2B5EF4-FFF2-40B4-BE49-F238E27FC236}">
                <a16:creationId xmlns:a16="http://schemas.microsoft.com/office/drawing/2014/main" id="{1A6F8E7A-8EF7-CBB9-6F2C-EBC9FA5D03D8}"/>
              </a:ext>
            </a:extLst>
          </p:cNvPr>
          <p:cNvPicPr>
            <a:picLocks noChangeAspect="1"/>
          </p:cNvPicPr>
          <p:nvPr/>
        </p:nvPicPr>
        <p:blipFill rotWithShape="1">
          <a:blip r:embed="rId2">
            <a:extLst>
              <a:ext uri="{28A0092B-C50C-407E-A947-70E740481C1C}">
                <a14:useLocalDpi xmlns:a14="http://schemas.microsoft.com/office/drawing/2010/main" val="0"/>
              </a:ext>
            </a:extLst>
          </a:blip>
          <a:srcRect l="1926" r="2059"/>
          <a:stretch/>
        </p:blipFill>
        <p:spPr>
          <a:xfrm>
            <a:off x="1017905" y="975407"/>
            <a:ext cx="10156191" cy="5342083"/>
          </a:xfrm>
          <a:prstGeom prst="rect">
            <a:avLst/>
          </a:prstGeom>
        </p:spPr>
      </p:pic>
    </p:spTree>
    <p:extLst>
      <p:ext uri="{BB962C8B-B14F-4D97-AF65-F5344CB8AC3E}">
        <p14:creationId xmlns:p14="http://schemas.microsoft.com/office/powerpoint/2010/main" val="325541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SlideModel shp52">
            <a:extLst>
              <a:ext uri="{FF2B5EF4-FFF2-40B4-BE49-F238E27FC236}">
                <a16:creationId xmlns:a16="http://schemas.microsoft.com/office/drawing/2014/main" id="{2BD70E1D-9676-9EB2-7711-D9578452F40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0" y="1852863"/>
            <a:ext cx="3774858" cy="4726625"/>
          </a:xfrm>
          <a:custGeom>
            <a:avLst/>
            <a:gdLst>
              <a:gd name="connsiteX0" fmla="*/ 6610866 w 7547750"/>
              <a:gd name="connsiteY0" fmla="*/ 0 h 9959546"/>
              <a:gd name="connsiteX1" fmla="*/ 7286788 w 7547750"/>
              <a:gd name="connsiteY1" fmla="*/ 34132 h 9959546"/>
              <a:gd name="connsiteX2" fmla="*/ 7547750 w 7547750"/>
              <a:gd name="connsiteY2" fmla="*/ 67292 h 9959546"/>
              <a:gd name="connsiteX3" fmla="*/ 7547750 w 7547750"/>
              <a:gd name="connsiteY3" fmla="*/ 9959546 h 9959546"/>
              <a:gd name="connsiteX4" fmla="*/ 911486 w 7547750"/>
              <a:gd name="connsiteY4" fmla="*/ 9959546 h 9959546"/>
              <a:gd name="connsiteX5" fmla="*/ 797896 w 7547750"/>
              <a:gd name="connsiteY5" fmla="*/ 9761996 h 9959546"/>
              <a:gd name="connsiteX6" fmla="*/ 0 w 7547750"/>
              <a:gd name="connsiteY6" fmla="*/ 6610865 h 9959546"/>
              <a:gd name="connsiteX7" fmla="*/ 6610866 w 7547750"/>
              <a:gd name="connsiteY7" fmla="*/ 0 h 9959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47750" h="9959546">
                <a:moveTo>
                  <a:pt x="6610866" y="0"/>
                </a:moveTo>
                <a:cubicBezTo>
                  <a:pt x="6839058" y="0"/>
                  <a:pt x="7064550" y="11562"/>
                  <a:pt x="7286788" y="34132"/>
                </a:cubicBezTo>
                <a:lnTo>
                  <a:pt x="7547750" y="67292"/>
                </a:lnTo>
                <a:lnTo>
                  <a:pt x="7547750" y="9959546"/>
                </a:lnTo>
                <a:lnTo>
                  <a:pt x="911486" y="9959546"/>
                </a:lnTo>
                <a:lnTo>
                  <a:pt x="797896" y="9761996"/>
                </a:lnTo>
                <a:cubicBezTo>
                  <a:pt x="289042" y="8825281"/>
                  <a:pt x="0" y="7751828"/>
                  <a:pt x="0" y="6610865"/>
                </a:cubicBezTo>
                <a:cubicBezTo>
                  <a:pt x="0" y="2959786"/>
                  <a:pt x="2959786" y="0"/>
                  <a:pt x="6610866" y="0"/>
                </a:cubicBezTo>
                <a:close/>
              </a:path>
            </a:pathLst>
          </a:custGeom>
        </p:spPr>
      </p:pic>
      <p:sp>
        <p:nvSpPr>
          <p:cNvPr id="2" name="Title 1">
            <a:extLst>
              <a:ext uri="{FF2B5EF4-FFF2-40B4-BE49-F238E27FC236}">
                <a16:creationId xmlns:a16="http://schemas.microsoft.com/office/drawing/2014/main" id="{812F50D9-2CE9-1647-D5CC-3021DCEE9853}"/>
              </a:ext>
            </a:extLst>
          </p:cNvPr>
          <p:cNvSpPr txBox="1">
            <a:spLocks/>
          </p:cNvSpPr>
          <p:nvPr/>
        </p:nvSpPr>
        <p:spPr>
          <a:xfrm>
            <a:off x="159974" y="33867"/>
            <a:ext cx="11633200" cy="8128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15FAB"/>
                </a:solidFill>
                <a:effectLst/>
                <a:uLnTx/>
                <a:uFillTx/>
                <a:latin typeface="Avenir Next LT Pro Demi" panose="020B0704020202020204" pitchFamily="34" charset="0"/>
                <a:ea typeface="+mj-ea"/>
                <a:cs typeface="+mj-cs"/>
              </a:rPr>
              <a:t>The Landmark Inflation Reduction Act (IRA) of 2022</a:t>
            </a:r>
          </a:p>
        </p:txBody>
      </p:sp>
      <p:sp>
        <p:nvSpPr>
          <p:cNvPr id="26" name="TextBox 25">
            <a:extLst>
              <a:ext uri="{FF2B5EF4-FFF2-40B4-BE49-F238E27FC236}">
                <a16:creationId xmlns:a16="http://schemas.microsoft.com/office/drawing/2014/main" id="{A3BB6B64-4C13-6E1A-675E-E9A6DFBAF105}"/>
              </a:ext>
            </a:extLst>
          </p:cNvPr>
          <p:cNvSpPr txBox="1"/>
          <p:nvPr/>
        </p:nvSpPr>
        <p:spPr>
          <a:xfrm>
            <a:off x="1598483" y="1246707"/>
            <a:ext cx="11578190" cy="461665"/>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venir Next LT Pro Demi" panose="020B0704020202020204" pitchFamily="34" charset="0"/>
                <a:ea typeface="+mn-ea"/>
                <a:cs typeface="+mn-cs"/>
              </a:rPr>
              <a:t>The largest climate investment in US history at $391 Billion</a:t>
            </a:r>
            <a:endParaRPr kumimoji="0" lang="en-US" sz="2400" b="1" i="0" u="none" strike="noStrike" kern="1200" cap="none" spc="0" normalizeH="0" baseline="0" noProof="0">
              <a:ln>
                <a:noFill/>
              </a:ln>
              <a:solidFill>
                <a:srgbClr val="000000"/>
              </a:solidFill>
              <a:effectLst/>
              <a:uLnTx/>
              <a:uFillTx/>
              <a:latin typeface="Avenir Next LT Pro Demi" panose="020B0704020202020204" pitchFamily="34" charset="0"/>
              <a:ea typeface="+mn-ea"/>
              <a:cs typeface="Arial"/>
            </a:endParaRPr>
          </a:p>
        </p:txBody>
      </p:sp>
      <p:sp>
        <p:nvSpPr>
          <p:cNvPr id="27" name="TextBox 26">
            <a:extLst>
              <a:ext uri="{FF2B5EF4-FFF2-40B4-BE49-F238E27FC236}">
                <a16:creationId xmlns:a16="http://schemas.microsoft.com/office/drawing/2014/main" id="{BFF14227-8C7F-E50C-53AE-3BE2BAE6A78C}"/>
              </a:ext>
            </a:extLst>
          </p:cNvPr>
          <p:cNvSpPr txBox="1"/>
          <p:nvPr/>
        </p:nvSpPr>
        <p:spPr>
          <a:xfrm>
            <a:off x="2966966" y="2204453"/>
            <a:ext cx="8238379" cy="646331"/>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venir Next LT Pro" panose="020B0504020202020204" pitchFamily="34" charset="0"/>
                <a:ea typeface="+mn-ea"/>
                <a:cs typeface="+mn-cs"/>
              </a:rPr>
              <a:t>Save Households Money. </a:t>
            </a:r>
            <a:r>
              <a:rPr kumimoji="0" lang="en-US" sz="1800" b="0" i="0" u="none" strike="noStrike" kern="1200" cap="none" spc="0" normalizeH="0" baseline="0" noProof="0">
                <a:ln>
                  <a:noFill/>
                </a:ln>
                <a:solidFill>
                  <a:srgbClr val="000000"/>
                </a:solidFill>
                <a:effectLst/>
                <a:uLnTx/>
                <a:uFillTx/>
                <a:latin typeface="Avenir Next LT Pro" panose="020B0504020202020204" pitchFamily="34" charset="0"/>
                <a:ea typeface="+mn-ea"/>
                <a:cs typeface="+mn-cs"/>
              </a:rPr>
              <a:t>Reduce household energy bills through rebates and incentives for clean energy deployment. </a:t>
            </a:r>
            <a:endParaRPr kumimoji="0" lang="en-US" sz="1800" b="1" i="0" u="none" strike="noStrike" kern="1200" cap="none" spc="0" normalizeH="0" baseline="0" noProof="0">
              <a:ln>
                <a:noFill/>
              </a:ln>
              <a:solidFill>
                <a:srgbClr val="000000"/>
              </a:solidFill>
              <a:effectLst/>
              <a:uLnTx/>
              <a:uFillTx/>
              <a:latin typeface="Avenir Next LT Pro" panose="020B0504020202020204" pitchFamily="34" charset="0"/>
              <a:ea typeface="+mn-ea"/>
              <a:cs typeface="Arial"/>
            </a:endParaRPr>
          </a:p>
        </p:txBody>
      </p:sp>
      <p:sp>
        <p:nvSpPr>
          <p:cNvPr id="28" name="TextBox 27">
            <a:extLst>
              <a:ext uri="{FF2B5EF4-FFF2-40B4-BE49-F238E27FC236}">
                <a16:creationId xmlns:a16="http://schemas.microsoft.com/office/drawing/2014/main" id="{3ED36F40-6A66-0C3E-FD18-B1023DD0A8BF}"/>
              </a:ext>
            </a:extLst>
          </p:cNvPr>
          <p:cNvSpPr txBox="1"/>
          <p:nvPr/>
        </p:nvSpPr>
        <p:spPr>
          <a:xfrm>
            <a:off x="4005370" y="3518089"/>
            <a:ext cx="7484017" cy="923330"/>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venir Next LT Pro" panose="020B0504020202020204" pitchFamily="34" charset="0"/>
                <a:ea typeface="+mn-ea"/>
                <a:cs typeface="+mn-cs"/>
              </a:rPr>
              <a:t>Grow American Manufacturing &amp; Clean Energy Jobs. </a:t>
            </a:r>
            <a:r>
              <a:rPr kumimoji="0" lang="en-US" sz="1800" b="0" i="0" u="none" strike="noStrike" kern="1200" cap="none" spc="0" normalizeH="0" baseline="0" noProof="0">
                <a:ln>
                  <a:noFill/>
                </a:ln>
                <a:solidFill>
                  <a:srgbClr val="000000"/>
                </a:solidFill>
                <a:effectLst/>
                <a:uLnTx/>
                <a:uFillTx/>
                <a:latin typeface="Avenir Next LT Pro" panose="020B0504020202020204" pitchFamily="34" charset="0"/>
                <a:ea typeface="+mn-ea"/>
                <a:cs typeface="+mn-cs"/>
              </a:rPr>
              <a:t>Provide 10+ years of financial support for clean energy manufacturers &amp; installers. Incentivize prevailing wages and apprenticeships for good jobs. </a:t>
            </a:r>
            <a:endParaRPr kumimoji="0" lang="en-US" sz="1800" b="0" i="0" u="none" strike="noStrike" kern="1200" cap="none" spc="0" normalizeH="0" baseline="0" noProof="0">
              <a:ln>
                <a:noFill/>
              </a:ln>
              <a:solidFill>
                <a:srgbClr val="000000"/>
              </a:solidFill>
              <a:effectLst/>
              <a:uLnTx/>
              <a:uFillTx/>
              <a:latin typeface="Avenir Next LT Pro" panose="020B0504020202020204" pitchFamily="34" charset="0"/>
              <a:ea typeface="+mn-ea"/>
              <a:cs typeface="Arial"/>
            </a:endParaRPr>
          </a:p>
        </p:txBody>
      </p:sp>
      <p:sp>
        <p:nvSpPr>
          <p:cNvPr id="29" name="TextBox 28">
            <a:extLst>
              <a:ext uri="{FF2B5EF4-FFF2-40B4-BE49-F238E27FC236}">
                <a16:creationId xmlns:a16="http://schemas.microsoft.com/office/drawing/2014/main" id="{60E1D51C-C08F-8B02-7725-71042BC2AE32}"/>
              </a:ext>
            </a:extLst>
          </p:cNvPr>
          <p:cNvSpPr txBox="1"/>
          <p:nvPr/>
        </p:nvSpPr>
        <p:spPr>
          <a:xfrm>
            <a:off x="4005370" y="5108724"/>
            <a:ext cx="7331073"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Arial"/>
              </a:rPr>
              <a:t>Fight Climate Injustice. </a:t>
            </a:r>
            <a:r>
              <a:rPr kumimoji="0" lang="en-US" sz="18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Arial"/>
              </a:rPr>
              <a:t>Deliver benefits to low-income households and energy-burdened communities. Reduce greenhouse gas pollution to 40% below 2005 levels by 2030. </a:t>
            </a:r>
            <a:endParaRPr kumimoji="0" lang="en-US" sz="1800" b="0" i="0" u="none" strike="noStrike" kern="1200" cap="none" spc="0" normalizeH="0" baseline="0" noProof="0" dirty="0">
              <a:ln>
                <a:noFill/>
              </a:ln>
              <a:solidFill>
                <a:srgbClr val="000000">
                  <a:lumMod val="75000"/>
                  <a:lumOff val="25000"/>
                </a:srgbClr>
              </a:solidFill>
              <a:effectLst/>
              <a:uLnTx/>
              <a:uFillTx/>
              <a:latin typeface="Avenir Next LT Pro" panose="020B0504020202020204" pitchFamily="34" charset="0"/>
              <a:ea typeface="+mn-lt"/>
              <a:cs typeface="Arial" panose="020B0604020202020204"/>
            </a:endParaRPr>
          </a:p>
        </p:txBody>
      </p:sp>
      <p:sp>
        <p:nvSpPr>
          <p:cNvPr id="3" name="object 905">
            <a:extLst>
              <a:ext uri="{FF2B5EF4-FFF2-40B4-BE49-F238E27FC236}">
                <a16:creationId xmlns:a16="http://schemas.microsoft.com/office/drawing/2014/main" id="{E3BF4270-8089-FAEE-1A57-F59465BA15CD}"/>
              </a:ext>
            </a:extLst>
          </p:cNvPr>
          <p:cNvSpPr/>
          <p:nvPr/>
        </p:nvSpPr>
        <p:spPr>
          <a:xfrm>
            <a:off x="-10160" y="780880"/>
            <a:ext cx="12202160" cy="66285"/>
          </a:xfrm>
          <a:prstGeom prst="rect">
            <a:avLst/>
          </a:prstGeom>
          <a:solidFill>
            <a:srgbClr val="2460AD"/>
          </a:solidFill>
          <a:ln>
            <a:solidFill>
              <a:srgbClr val="2460AD"/>
            </a:solidFill>
          </a:ln>
        </p:spPr>
        <p:txBody>
          <a:bodyPr wrap="square" lIns="0" tIns="0" rIns="0" bIns="0" rtlCol="0"/>
          <a:lstStyle/>
          <a:p>
            <a:pPr marL="0" marR="0" lvl="0" indent="0" algn="l" defTabSz="806867" rtl="0"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54445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F50D9-2CE9-1647-D5CC-3021DCEE9853}"/>
              </a:ext>
            </a:extLst>
          </p:cNvPr>
          <p:cNvSpPr txBox="1">
            <a:spLocks/>
          </p:cNvSpPr>
          <p:nvPr/>
        </p:nvSpPr>
        <p:spPr>
          <a:xfrm>
            <a:off x="159974" y="33867"/>
            <a:ext cx="11633200" cy="8128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15FAB"/>
                </a:solidFill>
                <a:effectLst/>
                <a:uLnTx/>
                <a:uFillTx/>
                <a:latin typeface="Avenir Next LT Pro Demi" panose="020B0704020202020204" pitchFamily="34" charset="0"/>
                <a:ea typeface="+mj-ea"/>
                <a:cs typeface="+mj-cs"/>
              </a:rPr>
              <a:t> Clean Energy Investments Through IRA</a:t>
            </a:r>
          </a:p>
        </p:txBody>
      </p:sp>
      <p:grpSp>
        <p:nvGrpSpPr>
          <p:cNvPr id="31" name="Group 30">
            <a:extLst>
              <a:ext uri="{FF2B5EF4-FFF2-40B4-BE49-F238E27FC236}">
                <a16:creationId xmlns:a16="http://schemas.microsoft.com/office/drawing/2014/main" id="{C6D3A405-1BB5-49EA-BB89-8A08FB423F76}"/>
              </a:ext>
            </a:extLst>
          </p:cNvPr>
          <p:cNvGrpSpPr/>
          <p:nvPr/>
        </p:nvGrpSpPr>
        <p:grpSpPr>
          <a:xfrm>
            <a:off x="117393" y="1529704"/>
            <a:ext cx="1845435" cy="1828800"/>
            <a:chOff x="124395" y="1298814"/>
            <a:chExt cx="1845435" cy="1828800"/>
          </a:xfrm>
        </p:grpSpPr>
        <p:sp>
          <p:nvSpPr>
            <p:cNvPr id="3" name="object 3546">
              <a:extLst>
                <a:ext uri="{FF2B5EF4-FFF2-40B4-BE49-F238E27FC236}">
                  <a16:creationId xmlns:a16="http://schemas.microsoft.com/office/drawing/2014/main" id="{D06C07ED-4821-6ABC-3DE8-668F179F3F64}"/>
                </a:ext>
              </a:extLst>
            </p:cNvPr>
            <p:cNvSpPr/>
            <p:nvPr/>
          </p:nvSpPr>
          <p:spPr>
            <a:xfrm>
              <a:off x="132712" y="1298814"/>
              <a:ext cx="1828800" cy="1828800"/>
            </a:xfrm>
            <a:custGeom>
              <a:avLst/>
              <a:gdLst/>
              <a:ahLst/>
              <a:cxnLst/>
              <a:rect l="l" t="t" r="r" b="b"/>
              <a:pathLst>
                <a:path w="325119" h="594360">
                  <a:moveTo>
                    <a:pt x="324612" y="0"/>
                  </a:moveTo>
                  <a:lnTo>
                    <a:pt x="0" y="0"/>
                  </a:lnTo>
                  <a:lnTo>
                    <a:pt x="0" y="594360"/>
                  </a:lnTo>
                  <a:lnTo>
                    <a:pt x="324612" y="594360"/>
                  </a:lnTo>
                  <a:lnTo>
                    <a:pt x="324612" y="0"/>
                  </a:lnTo>
                  <a:close/>
                </a:path>
              </a:pathLst>
            </a:custGeom>
            <a:solidFill>
              <a:srgbClr val="2460A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D44DEFE4-A9EF-F474-E5B8-A3904374F728}"/>
                </a:ext>
              </a:extLst>
            </p:cNvPr>
            <p:cNvSpPr txBox="1"/>
            <p:nvPr/>
          </p:nvSpPr>
          <p:spPr>
            <a:xfrm>
              <a:off x="124395" y="1923863"/>
              <a:ext cx="18454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a:ln>
                    <a:noFill/>
                  </a:ln>
                  <a:solidFill>
                    <a:prstClr val="white"/>
                  </a:solidFill>
                  <a:effectLst/>
                  <a:uLnTx/>
                  <a:uFillTx/>
                  <a:latin typeface="Avenir Next LT Pro Demi" panose="020B0704020202020204" pitchFamily="34" charset="0"/>
                  <a:ea typeface="+mn-ea"/>
                  <a:cs typeface="Arial" pitchFamily="34" charset="0"/>
                </a:rPr>
                <a:t>Home Energy Rebates</a:t>
              </a:r>
              <a:endParaRPr kumimoji="0" lang="en-IN" sz="1600" b="0" i="0" u="none" strike="noStrike" kern="1200" cap="none" spc="0" normalizeH="0" baseline="0" noProof="0">
                <a:ln>
                  <a:noFill/>
                </a:ln>
                <a:solidFill>
                  <a:prstClr val="white"/>
                </a:solidFill>
                <a:effectLst/>
                <a:uLnTx/>
                <a:uFillTx/>
                <a:latin typeface="Avenir Next LT Pro Demi" panose="020B0704020202020204" pitchFamily="34" charset="0"/>
                <a:ea typeface="+mn-ea"/>
                <a:cs typeface="Arial" pitchFamily="34" charset="0"/>
              </a:endParaRPr>
            </a:p>
          </p:txBody>
        </p:sp>
        <p:sp>
          <p:nvSpPr>
            <p:cNvPr id="17" name="TextBox 16">
              <a:extLst>
                <a:ext uri="{FF2B5EF4-FFF2-40B4-BE49-F238E27FC236}">
                  <a16:creationId xmlns:a16="http://schemas.microsoft.com/office/drawing/2014/main" id="{1740717A-C8AC-9044-C52E-7B2BB08A8DAE}"/>
                </a:ext>
              </a:extLst>
            </p:cNvPr>
            <p:cNvSpPr txBox="1"/>
            <p:nvPr/>
          </p:nvSpPr>
          <p:spPr>
            <a:xfrm>
              <a:off x="574004" y="2471265"/>
              <a:ext cx="946093"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latin typeface="Avenir Next LT Pro" panose="020B0504020202020204" pitchFamily="34" charset="0"/>
                  <a:ea typeface="+mn-ea"/>
                  <a:cs typeface="Arial" pitchFamily="34" charset="0"/>
                </a:rPr>
                <a:t>$8.8B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latin typeface="Avenir Next LT Pro" panose="020B0504020202020204" pitchFamily="34" charset="0"/>
                  <a:ea typeface="+mn-ea"/>
                  <a:cs typeface="Arial" pitchFamily="34" charset="0"/>
                </a:rPr>
                <a:t>U.S. DOE</a:t>
              </a:r>
            </a:p>
          </p:txBody>
        </p:sp>
      </p:grpSp>
      <p:grpSp>
        <p:nvGrpSpPr>
          <p:cNvPr id="34" name="Group 33">
            <a:extLst>
              <a:ext uri="{FF2B5EF4-FFF2-40B4-BE49-F238E27FC236}">
                <a16:creationId xmlns:a16="http://schemas.microsoft.com/office/drawing/2014/main" id="{CE87D76F-B8E4-BE63-3342-5D37862921AF}"/>
              </a:ext>
            </a:extLst>
          </p:cNvPr>
          <p:cNvGrpSpPr/>
          <p:nvPr/>
        </p:nvGrpSpPr>
        <p:grpSpPr>
          <a:xfrm>
            <a:off x="2141359" y="1529704"/>
            <a:ext cx="1831526" cy="1828800"/>
            <a:chOff x="6205083" y="1298814"/>
            <a:chExt cx="1831526" cy="1828800"/>
          </a:xfrm>
        </p:grpSpPr>
        <p:sp>
          <p:nvSpPr>
            <p:cNvPr id="7" name="object 3548">
              <a:extLst>
                <a:ext uri="{FF2B5EF4-FFF2-40B4-BE49-F238E27FC236}">
                  <a16:creationId xmlns:a16="http://schemas.microsoft.com/office/drawing/2014/main" id="{17D29CF5-791F-C26C-91BE-CC9982C89C9F}"/>
                </a:ext>
              </a:extLst>
            </p:cNvPr>
            <p:cNvSpPr/>
            <p:nvPr/>
          </p:nvSpPr>
          <p:spPr>
            <a:xfrm>
              <a:off x="6205083" y="1298814"/>
              <a:ext cx="1828800" cy="1828800"/>
            </a:xfrm>
            <a:custGeom>
              <a:avLst/>
              <a:gdLst/>
              <a:ahLst/>
              <a:cxnLst/>
              <a:rect l="l" t="t" r="r" b="b"/>
              <a:pathLst>
                <a:path w="325119" h="594360">
                  <a:moveTo>
                    <a:pt x="324612" y="0"/>
                  </a:moveTo>
                  <a:lnTo>
                    <a:pt x="0" y="0"/>
                  </a:lnTo>
                  <a:lnTo>
                    <a:pt x="0" y="594360"/>
                  </a:lnTo>
                  <a:lnTo>
                    <a:pt x="324612" y="594360"/>
                  </a:lnTo>
                  <a:lnTo>
                    <a:pt x="324612" y="0"/>
                  </a:lnTo>
                  <a:close/>
                </a:path>
              </a:pathLst>
            </a:custGeom>
            <a:solidFill>
              <a:srgbClr val="FFCB0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D8858958-C8A2-EF85-E145-9CEB3D6C02FA}"/>
                </a:ext>
              </a:extLst>
            </p:cNvPr>
            <p:cNvSpPr txBox="1"/>
            <p:nvPr/>
          </p:nvSpPr>
          <p:spPr>
            <a:xfrm>
              <a:off x="6207809" y="1917418"/>
              <a:ext cx="18288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a:ln>
                    <a:noFill/>
                  </a:ln>
                  <a:solidFill>
                    <a:prstClr val="white"/>
                  </a:solidFill>
                  <a:effectLst/>
                  <a:uLnTx/>
                  <a:uFillTx/>
                  <a:latin typeface="Avenir Next LT Pro Demi" panose="020B0704020202020204" pitchFamily="34" charset="0"/>
                  <a:ea typeface="+mn-ea"/>
                  <a:cs typeface="Arial" pitchFamily="34" charset="0"/>
                </a:rPr>
                <a:t>Energy Code Assistance</a:t>
              </a:r>
            </a:p>
          </p:txBody>
        </p:sp>
        <p:sp>
          <p:nvSpPr>
            <p:cNvPr id="25" name="TextBox 24">
              <a:extLst>
                <a:ext uri="{FF2B5EF4-FFF2-40B4-BE49-F238E27FC236}">
                  <a16:creationId xmlns:a16="http://schemas.microsoft.com/office/drawing/2014/main" id="{46EDCFCC-622C-35C9-9659-B12953B9CC27}"/>
                </a:ext>
              </a:extLst>
            </p:cNvPr>
            <p:cNvSpPr txBox="1"/>
            <p:nvPr/>
          </p:nvSpPr>
          <p:spPr>
            <a:xfrm>
              <a:off x="6649163" y="2471265"/>
              <a:ext cx="946093" cy="523220"/>
            </a:xfrm>
            <a:prstGeom prst="rect">
              <a:avLst/>
            </a:prstGeom>
            <a:noFill/>
          </p:spPr>
          <p:txBody>
            <a:bodyPr wrap="non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latin typeface="Avenir Next LT Pro" panose="020B0504020202020204" pitchFamily="34" charset="0"/>
                  <a:ea typeface="+mn-ea"/>
                  <a:cs typeface="Arial" pitchFamily="34" charset="0"/>
                </a:rPr>
                <a:t>$1B</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latin typeface="Avenir Next LT Pro" panose="020B0504020202020204" pitchFamily="34" charset="0"/>
                  <a:ea typeface="+mn-ea"/>
                  <a:cs typeface="Arial" pitchFamily="34" charset="0"/>
                </a:rPr>
                <a:t>U.S. DOE</a:t>
              </a:r>
              <a:endParaRPr kumimoji="0" lang="en-IN" sz="1400" b="0"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itchFamily="34" charset="0"/>
              </a:endParaRPr>
            </a:p>
          </p:txBody>
        </p:sp>
      </p:grpSp>
      <p:grpSp>
        <p:nvGrpSpPr>
          <p:cNvPr id="68" name="Group 67">
            <a:extLst>
              <a:ext uri="{FF2B5EF4-FFF2-40B4-BE49-F238E27FC236}">
                <a16:creationId xmlns:a16="http://schemas.microsoft.com/office/drawing/2014/main" id="{C41ED627-72AE-5428-CFA1-1A666C60EB03}"/>
              </a:ext>
            </a:extLst>
          </p:cNvPr>
          <p:cNvGrpSpPr/>
          <p:nvPr/>
        </p:nvGrpSpPr>
        <p:grpSpPr>
          <a:xfrm>
            <a:off x="2127450" y="3597328"/>
            <a:ext cx="1845435" cy="1828800"/>
            <a:chOff x="2127450" y="3135519"/>
            <a:chExt cx="1845435" cy="1828800"/>
          </a:xfrm>
        </p:grpSpPr>
        <p:sp>
          <p:nvSpPr>
            <p:cNvPr id="9" name="object 3548">
              <a:extLst>
                <a:ext uri="{FF2B5EF4-FFF2-40B4-BE49-F238E27FC236}">
                  <a16:creationId xmlns:a16="http://schemas.microsoft.com/office/drawing/2014/main" id="{180EBB5A-800B-8CA2-CC69-EC48D71AC282}"/>
                </a:ext>
              </a:extLst>
            </p:cNvPr>
            <p:cNvSpPr/>
            <p:nvPr/>
          </p:nvSpPr>
          <p:spPr>
            <a:xfrm>
              <a:off x="2136687" y="3135519"/>
              <a:ext cx="1828800" cy="1828800"/>
            </a:xfrm>
            <a:custGeom>
              <a:avLst/>
              <a:gdLst/>
              <a:ahLst/>
              <a:cxnLst/>
              <a:rect l="l" t="t" r="r" b="b"/>
              <a:pathLst>
                <a:path w="325119" h="594360">
                  <a:moveTo>
                    <a:pt x="324612" y="0"/>
                  </a:moveTo>
                  <a:lnTo>
                    <a:pt x="0" y="0"/>
                  </a:lnTo>
                  <a:lnTo>
                    <a:pt x="0" y="594360"/>
                  </a:lnTo>
                  <a:lnTo>
                    <a:pt x="324612" y="594360"/>
                  </a:lnTo>
                  <a:lnTo>
                    <a:pt x="324612" y="0"/>
                  </a:lnTo>
                  <a:close/>
                </a:path>
              </a:pathLst>
            </a:custGeom>
            <a:solidFill>
              <a:srgbClr val="FAA21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1C4A227D-AC85-C122-124D-D4692CD4EB05}"/>
                </a:ext>
              </a:extLst>
            </p:cNvPr>
            <p:cNvSpPr txBox="1"/>
            <p:nvPr/>
          </p:nvSpPr>
          <p:spPr>
            <a:xfrm>
              <a:off x="2127450" y="3744979"/>
              <a:ext cx="18454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a:ln>
                    <a:noFill/>
                  </a:ln>
                  <a:solidFill>
                    <a:prstClr val="white"/>
                  </a:solidFill>
                  <a:effectLst/>
                  <a:uLnTx/>
                  <a:uFillTx/>
                  <a:latin typeface="Avenir Next LT Pro Demi" panose="020B0704020202020204" pitchFamily="34" charset="0"/>
                  <a:ea typeface="+mn-ea"/>
                  <a:cs typeface="Arial" pitchFamily="34" charset="0"/>
                </a:rPr>
                <a:t>Greenhouse Gas Reduction Fund</a:t>
              </a:r>
              <a:endParaRPr kumimoji="0" lang="en-IN" sz="1600" b="0" i="0" u="none" strike="noStrike" kern="1200" cap="none" spc="0" normalizeH="0" baseline="0" noProof="0">
                <a:ln>
                  <a:noFill/>
                </a:ln>
                <a:solidFill>
                  <a:prstClr val="white"/>
                </a:solidFill>
                <a:effectLst/>
                <a:uLnTx/>
                <a:uFillTx/>
                <a:latin typeface="Avenir Next LT Pro Demi" panose="020B0704020202020204" pitchFamily="34" charset="0"/>
                <a:ea typeface="+mn-ea"/>
                <a:cs typeface="Arial" pitchFamily="34" charset="0"/>
              </a:endParaRPr>
            </a:p>
          </p:txBody>
        </p:sp>
        <p:sp>
          <p:nvSpPr>
            <p:cNvPr id="40" name="TextBox 39">
              <a:extLst>
                <a:ext uri="{FF2B5EF4-FFF2-40B4-BE49-F238E27FC236}">
                  <a16:creationId xmlns:a16="http://schemas.microsoft.com/office/drawing/2014/main" id="{141926C5-B344-2A46-6111-2D1E13DCB484}"/>
                </a:ext>
              </a:extLst>
            </p:cNvPr>
            <p:cNvSpPr txBox="1"/>
            <p:nvPr/>
          </p:nvSpPr>
          <p:spPr>
            <a:xfrm>
              <a:off x="2606777" y="4323515"/>
              <a:ext cx="886782"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latin typeface="Avenir Next LT Pro" panose="020B0504020202020204" pitchFamily="34" charset="0"/>
                  <a:ea typeface="+mn-ea"/>
                  <a:cs typeface="Arial" pitchFamily="34" charset="0"/>
                </a:rPr>
                <a:t>$27B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latin typeface="Avenir Next LT Pro" panose="020B0504020202020204" pitchFamily="34" charset="0"/>
                  <a:ea typeface="+mn-ea"/>
                  <a:cs typeface="Arial" pitchFamily="34" charset="0"/>
                </a:rPr>
                <a:t>U.S. EPA</a:t>
              </a:r>
            </a:p>
          </p:txBody>
        </p:sp>
      </p:grpSp>
      <p:grpSp>
        <p:nvGrpSpPr>
          <p:cNvPr id="67" name="Group 66">
            <a:extLst>
              <a:ext uri="{FF2B5EF4-FFF2-40B4-BE49-F238E27FC236}">
                <a16:creationId xmlns:a16="http://schemas.microsoft.com/office/drawing/2014/main" id="{2AE6D9B1-033D-D881-8B22-7A7DBD4F22B5}"/>
              </a:ext>
            </a:extLst>
          </p:cNvPr>
          <p:cNvGrpSpPr/>
          <p:nvPr/>
        </p:nvGrpSpPr>
        <p:grpSpPr>
          <a:xfrm>
            <a:off x="4153907" y="3597328"/>
            <a:ext cx="1845435" cy="1828800"/>
            <a:chOff x="4153907" y="3135519"/>
            <a:chExt cx="1845435" cy="1828800"/>
          </a:xfrm>
        </p:grpSpPr>
        <p:sp>
          <p:nvSpPr>
            <p:cNvPr id="36" name="object 3548">
              <a:extLst>
                <a:ext uri="{FF2B5EF4-FFF2-40B4-BE49-F238E27FC236}">
                  <a16:creationId xmlns:a16="http://schemas.microsoft.com/office/drawing/2014/main" id="{0B400CA0-C35A-A3AF-4CF8-D9EE9C328FDD}"/>
                </a:ext>
              </a:extLst>
            </p:cNvPr>
            <p:cNvSpPr/>
            <p:nvPr/>
          </p:nvSpPr>
          <p:spPr>
            <a:xfrm>
              <a:off x="4164384" y="3135519"/>
              <a:ext cx="1828800" cy="1828800"/>
            </a:xfrm>
            <a:custGeom>
              <a:avLst/>
              <a:gdLst/>
              <a:ahLst/>
              <a:cxnLst/>
              <a:rect l="l" t="t" r="r" b="b"/>
              <a:pathLst>
                <a:path w="325119" h="594360">
                  <a:moveTo>
                    <a:pt x="324612" y="0"/>
                  </a:moveTo>
                  <a:lnTo>
                    <a:pt x="0" y="0"/>
                  </a:lnTo>
                  <a:lnTo>
                    <a:pt x="0" y="594360"/>
                  </a:lnTo>
                  <a:lnTo>
                    <a:pt x="324612" y="594360"/>
                  </a:lnTo>
                  <a:lnTo>
                    <a:pt x="324612" y="0"/>
                  </a:lnTo>
                  <a:close/>
                </a:path>
              </a:pathLst>
            </a:custGeom>
            <a:solidFill>
              <a:srgbClr val="92D050"/>
            </a:solidFill>
            <a:ln>
              <a:solidFill>
                <a:schemeClr val="bg1">
                  <a:lumMod val="85000"/>
                </a:schemeClr>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F85992DB-7F32-73F5-114F-99E9F9B589C8}"/>
                </a:ext>
              </a:extLst>
            </p:cNvPr>
            <p:cNvSpPr txBox="1"/>
            <p:nvPr/>
          </p:nvSpPr>
          <p:spPr>
            <a:xfrm>
              <a:off x="4153907" y="3756624"/>
              <a:ext cx="18454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a:ln>
                    <a:noFill/>
                  </a:ln>
                  <a:solidFill>
                    <a:prstClr val="white"/>
                  </a:solidFill>
                  <a:effectLst/>
                  <a:uLnTx/>
                  <a:uFillTx/>
                  <a:latin typeface="Avenir Next LT Pro Demi" panose="020B0704020202020204" pitchFamily="34" charset="0"/>
                  <a:ea typeface="+mn-ea"/>
                  <a:cs typeface="Arial" pitchFamily="34" charset="0"/>
                </a:rPr>
                <a:t>Enviro. Justice Block Grants</a:t>
              </a:r>
              <a:endParaRPr kumimoji="0" lang="en-IN" sz="1600" b="0" i="0" u="none" strike="noStrike" kern="1200" cap="none" spc="0" normalizeH="0" baseline="0" noProof="0">
                <a:ln>
                  <a:noFill/>
                </a:ln>
                <a:solidFill>
                  <a:prstClr val="white"/>
                </a:solidFill>
                <a:effectLst/>
                <a:uLnTx/>
                <a:uFillTx/>
                <a:latin typeface="Avenir Next LT Pro Demi" panose="020B0704020202020204" pitchFamily="34" charset="0"/>
                <a:ea typeface="+mn-ea"/>
                <a:cs typeface="Arial" pitchFamily="34" charset="0"/>
              </a:endParaRPr>
            </a:p>
          </p:txBody>
        </p:sp>
        <p:sp>
          <p:nvSpPr>
            <p:cNvPr id="42" name="TextBox 41">
              <a:extLst>
                <a:ext uri="{FF2B5EF4-FFF2-40B4-BE49-F238E27FC236}">
                  <a16:creationId xmlns:a16="http://schemas.microsoft.com/office/drawing/2014/main" id="{4D0DB958-4787-FE6C-DEC7-3E52E5626793}"/>
                </a:ext>
              </a:extLst>
            </p:cNvPr>
            <p:cNvSpPr txBox="1"/>
            <p:nvPr/>
          </p:nvSpPr>
          <p:spPr>
            <a:xfrm>
              <a:off x="4635532" y="4321074"/>
              <a:ext cx="886782"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latin typeface="Avenir Next LT Pro" panose="020B0504020202020204" pitchFamily="34" charset="0"/>
                  <a:ea typeface="+mn-ea"/>
                  <a:cs typeface="Arial" pitchFamily="34" charset="0"/>
                </a:rPr>
                <a:t>$3B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latin typeface="Avenir Next LT Pro" panose="020B0504020202020204" pitchFamily="34" charset="0"/>
                  <a:ea typeface="+mn-ea"/>
                  <a:cs typeface="Arial" pitchFamily="34" charset="0"/>
                </a:rPr>
                <a:t>U.S. EPA</a:t>
              </a:r>
            </a:p>
          </p:txBody>
        </p:sp>
      </p:grpSp>
      <p:grpSp>
        <p:nvGrpSpPr>
          <p:cNvPr id="69" name="Group 68">
            <a:extLst>
              <a:ext uri="{FF2B5EF4-FFF2-40B4-BE49-F238E27FC236}">
                <a16:creationId xmlns:a16="http://schemas.microsoft.com/office/drawing/2014/main" id="{C478A060-7D31-3C6B-2C16-6BA6910C36DE}"/>
              </a:ext>
            </a:extLst>
          </p:cNvPr>
          <p:cNvGrpSpPr/>
          <p:nvPr/>
        </p:nvGrpSpPr>
        <p:grpSpPr>
          <a:xfrm>
            <a:off x="117394" y="3597328"/>
            <a:ext cx="1845435" cy="1828800"/>
            <a:chOff x="117394" y="3135519"/>
            <a:chExt cx="1845435" cy="1828800"/>
          </a:xfrm>
        </p:grpSpPr>
        <p:sp>
          <p:nvSpPr>
            <p:cNvPr id="8" name="object 3548">
              <a:extLst>
                <a:ext uri="{FF2B5EF4-FFF2-40B4-BE49-F238E27FC236}">
                  <a16:creationId xmlns:a16="http://schemas.microsoft.com/office/drawing/2014/main" id="{5940A30E-D95E-EBAA-4112-18EE1A83AC96}"/>
                </a:ext>
              </a:extLst>
            </p:cNvPr>
            <p:cNvSpPr/>
            <p:nvPr/>
          </p:nvSpPr>
          <p:spPr>
            <a:xfrm>
              <a:off x="126865" y="3135519"/>
              <a:ext cx="1828800" cy="1828800"/>
            </a:xfrm>
            <a:custGeom>
              <a:avLst/>
              <a:gdLst/>
              <a:ahLst/>
              <a:cxnLst/>
              <a:rect l="l" t="t" r="r" b="b"/>
              <a:pathLst>
                <a:path w="325119" h="594360">
                  <a:moveTo>
                    <a:pt x="324612" y="0"/>
                  </a:moveTo>
                  <a:lnTo>
                    <a:pt x="0" y="0"/>
                  </a:lnTo>
                  <a:lnTo>
                    <a:pt x="0" y="594360"/>
                  </a:lnTo>
                  <a:lnTo>
                    <a:pt x="324612" y="594360"/>
                  </a:lnTo>
                  <a:lnTo>
                    <a:pt x="324612" y="0"/>
                  </a:lnTo>
                  <a:close/>
                </a:path>
              </a:pathLst>
            </a:custGeom>
            <a:solidFill>
              <a:srgbClr val="11213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D6F4CD2C-ED87-0ADE-8804-0EF1159F9603}"/>
                </a:ext>
              </a:extLst>
            </p:cNvPr>
            <p:cNvSpPr txBox="1"/>
            <p:nvPr/>
          </p:nvSpPr>
          <p:spPr>
            <a:xfrm>
              <a:off x="117394" y="3735742"/>
              <a:ext cx="18454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a:ln>
                    <a:noFill/>
                  </a:ln>
                  <a:solidFill>
                    <a:prstClr val="white"/>
                  </a:solidFill>
                  <a:effectLst/>
                  <a:uLnTx/>
                  <a:uFillTx/>
                  <a:latin typeface="Avenir Next LT Pro Demi" panose="020B0704020202020204" pitchFamily="34" charset="0"/>
                  <a:ea typeface="+mn-ea"/>
                  <a:cs typeface="Arial" pitchFamily="34" charset="0"/>
                </a:rPr>
                <a:t>Energy Tax Credits</a:t>
              </a:r>
              <a:endParaRPr kumimoji="0" lang="en-IN" sz="1600" b="0" i="0" u="none" strike="noStrike" kern="1200" cap="none" spc="0" normalizeH="0" baseline="0" noProof="0">
                <a:ln>
                  <a:noFill/>
                </a:ln>
                <a:solidFill>
                  <a:prstClr val="white"/>
                </a:solidFill>
                <a:effectLst/>
                <a:uLnTx/>
                <a:uFillTx/>
                <a:latin typeface="Avenir Next LT Pro Demi" panose="020B0704020202020204" pitchFamily="34" charset="0"/>
                <a:ea typeface="+mn-ea"/>
                <a:cs typeface="Arial" pitchFamily="34" charset="0"/>
              </a:endParaRPr>
            </a:p>
          </p:txBody>
        </p:sp>
        <p:sp>
          <p:nvSpPr>
            <p:cNvPr id="43" name="TextBox 42">
              <a:extLst>
                <a:ext uri="{FF2B5EF4-FFF2-40B4-BE49-F238E27FC236}">
                  <a16:creationId xmlns:a16="http://schemas.microsoft.com/office/drawing/2014/main" id="{9BFDB3A2-42DA-D9EA-4B9C-B04E34CD1F4D}"/>
                </a:ext>
              </a:extLst>
            </p:cNvPr>
            <p:cNvSpPr txBox="1"/>
            <p:nvPr/>
          </p:nvSpPr>
          <p:spPr>
            <a:xfrm>
              <a:off x="387927" y="4323515"/>
              <a:ext cx="1253869"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latin typeface="Avenir Next LT Pro" panose="020B0504020202020204" pitchFamily="34" charset="0"/>
                  <a:ea typeface="+mn-ea"/>
                  <a:cs typeface="Arial" pitchFamily="34" charset="0"/>
                </a:rPr>
                <a:t>~$277B*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latin typeface="Avenir Next LT Pro" panose="020B0504020202020204" pitchFamily="34" charset="0"/>
                  <a:ea typeface="+mn-ea"/>
                  <a:cs typeface="Arial" pitchFamily="34" charset="0"/>
                </a:rPr>
                <a:t>U.S. Treasury</a:t>
              </a:r>
            </a:p>
          </p:txBody>
        </p:sp>
      </p:grpSp>
      <p:grpSp>
        <p:nvGrpSpPr>
          <p:cNvPr id="66" name="Group 65">
            <a:extLst>
              <a:ext uri="{FF2B5EF4-FFF2-40B4-BE49-F238E27FC236}">
                <a16:creationId xmlns:a16="http://schemas.microsoft.com/office/drawing/2014/main" id="{D83E86A2-0F0C-ED9A-B0B4-67680B26BFA0}"/>
              </a:ext>
            </a:extLst>
          </p:cNvPr>
          <p:cNvGrpSpPr/>
          <p:nvPr/>
        </p:nvGrpSpPr>
        <p:grpSpPr>
          <a:xfrm>
            <a:off x="6183485" y="3597328"/>
            <a:ext cx="1845435" cy="1828800"/>
            <a:chOff x="6183485" y="3135519"/>
            <a:chExt cx="1845435" cy="1828800"/>
          </a:xfrm>
        </p:grpSpPr>
        <p:sp>
          <p:nvSpPr>
            <p:cNvPr id="37" name="object 3548">
              <a:extLst>
                <a:ext uri="{FF2B5EF4-FFF2-40B4-BE49-F238E27FC236}">
                  <a16:creationId xmlns:a16="http://schemas.microsoft.com/office/drawing/2014/main" id="{77D8ECD4-6588-0EE2-1543-F19E3B46AFD6}"/>
                </a:ext>
              </a:extLst>
            </p:cNvPr>
            <p:cNvSpPr/>
            <p:nvPr/>
          </p:nvSpPr>
          <p:spPr>
            <a:xfrm>
              <a:off x="6186611" y="3135519"/>
              <a:ext cx="1828800" cy="1828800"/>
            </a:xfrm>
            <a:custGeom>
              <a:avLst/>
              <a:gdLst/>
              <a:ahLst/>
              <a:cxnLst/>
              <a:rect l="l" t="t" r="r" b="b"/>
              <a:pathLst>
                <a:path w="325119" h="594360">
                  <a:moveTo>
                    <a:pt x="324612" y="0"/>
                  </a:moveTo>
                  <a:lnTo>
                    <a:pt x="0" y="0"/>
                  </a:lnTo>
                  <a:lnTo>
                    <a:pt x="0" y="594360"/>
                  </a:lnTo>
                  <a:lnTo>
                    <a:pt x="324612" y="594360"/>
                  </a:lnTo>
                  <a:lnTo>
                    <a:pt x="324612" y="0"/>
                  </a:lnTo>
                  <a:close/>
                </a:path>
              </a:pathLst>
            </a:custGeom>
            <a:solidFill>
              <a:schemeClr val="tx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638A3F3A-121E-BD69-DB2B-A99AC8FBAF49}"/>
                </a:ext>
              </a:extLst>
            </p:cNvPr>
            <p:cNvSpPr txBox="1"/>
            <p:nvPr/>
          </p:nvSpPr>
          <p:spPr>
            <a:xfrm>
              <a:off x="6183485" y="3751774"/>
              <a:ext cx="18454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a:ln>
                    <a:noFill/>
                  </a:ln>
                  <a:solidFill>
                    <a:prstClr val="white"/>
                  </a:solidFill>
                  <a:effectLst/>
                  <a:uLnTx/>
                  <a:uFillTx/>
                  <a:latin typeface="Avenir Next LT Pro Demi" panose="020B0704020202020204" pitchFamily="34" charset="0"/>
                  <a:ea typeface="+mn-ea"/>
                  <a:cs typeface="Arial" pitchFamily="34" charset="0"/>
                </a:rPr>
                <a:t>Rural Energy Assistance</a:t>
              </a:r>
              <a:endParaRPr kumimoji="0" lang="en-IN" sz="1600" b="0" i="0" u="none" strike="noStrike" kern="1200" cap="none" spc="0" normalizeH="0" baseline="0" noProof="0">
                <a:ln>
                  <a:noFill/>
                </a:ln>
                <a:solidFill>
                  <a:prstClr val="white"/>
                </a:solidFill>
                <a:effectLst/>
                <a:uLnTx/>
                <a:uFillTx/>
                <a:latin typeface="Avenir Next LT Pro Demi" panose="020B0704020202020204" pitchFamily="34" charset="0"/>
                <a:ea typeface="+mn-ea"/>
                <a:cs typeface="Arial" pitchFamily="34" charset="0"/>
              </a:endParaRPr>
            </a:p>
          </p:txBody>
        </p:sp>
        <p:sp>
          <p:nvSpPr>
            <p:cNvPr id="45" name="TextBox 44">
              <a:extLst>
                <a:ext uri="{FF2B5EF4-FFF2-40B4-BE49-F238E27FC236}">
                  <a16:creationId xmlns:a16="http://schemas.microsoft.com/office/drawing/2014/main" id="{53D3019C-8DEA-72BE-5AA7-ED2A2254FA82}"/>
                </a:ext>
              </a:extLst>
            </p:cNvPr>
            <p:cNvSpPr txBox="1"/>
            <p:nvPr/>
          </p:nvSpPr>
          <p:spPr>
            <a:xfrm>
              <a:off x="6768610" y="4321074"/>
              <a:ext cx="67518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latin typeface="Avenir Next LT Pro" panose="020B0504020202020204" pitchFamily="34" charset="0"/>
                  <a:ea typeface="+mn-ea"/>
                  <a:cs typeface="Arial" pitchFamily="34" charset="0"/>
                </a:rPr>
                <a:t>$12B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latin typeface="Avenir Next LT Pro" panose="020B0504020202020204" pitchFamily="34" charset="0"/>
                  <a:ea typeface="+mn-ea"/>
                  <a:cs typeface="Arial" pitchFamily="34" charset="0"/>
                </a:rPr>
                <a:t>USDA</a:t>
              </a:r>
            </a:p>
          </p:txBody>
        </p:sp>
      </p:grpSp>
      <p:grpSp>
        <p:nvGrpSpPr>
          <p:cNvPr id="70" name="Group 69">
            <a:extLst>
              <a:ext uri="{FF2B5EF4-FFF2-40B4-BE49-F238E27FC236}">
                <a16:creationId xmlns:a16="http://schemas.microsoft.com/office/drawing/2014/main" id="{30C05B87-5DAD-ADEE-0B29-66F274B53483}"/>
              </a:ext>
            </a:extLst>
          </p:cNvPr>
          <p:cNvGrpSpPr/>
          <p:nvPr/>
        </p:nvGrpSpPr>
        <p:grpSpPr>
          <a:xfrm>
            <a:off x="4157008" y="1531244"/>
            <a:ext cx="1845435" cy="1828800"/>
            <a:chOff x="4157008" y="1069435"/>
            <a:chExt cx="1845435" cy="1828800"/>
          </a:xfrm>
        </p:grpSpPr>
        <p:sp>
          <p:nvSpPr>
            <p:cNvPr id="4" name="object 3548">
              <a:extLst>
                <a:ext uri="{FF2B5EF4-FFF2-40B4-BE49-F238E27FC236}">
                  <a16:creationId xmlns:a16="http://schemas.microsoft.com/office/drawing/2014/main" id="{BDFB3390-0ABB-C994-1B3A-F267E505FEEE}"/>
                </a:ext>
              </a:extLst>
            </p:cNvPr>
            <p:cNvSpPr/>
            <p:nvPr/>
          </p:nvSpPr>
          <p:spPr>
            <a:xfrm>
              <a:off x="4165325" y="1069435"/>
              <a:ext cx="1828800" cy="1828800"/>
            </a:xfrm>
            <a:custGeom>
              <a:avLst/>
              <a:gdLst/>
              <a:ahLst/>
              <a:cxnLst/>
              <a:rect l="l" t="t" r="r" b="b"/>
              <a:pathLst>
                <a:path w="325119" h="594360">
                  <a:moveTo>
                    <a:pt x="324612" y="0"/>
                  </a:moveTo>
                  <a:lnTo>
                    <a:pt x="0" y="0"/>
                  </a:lnTo>
                  <a:lnTo>
                    <a:pt x="0" y="594360"/>
                  </a:lnTo>
                  <a:lnTo>
                    <a:pt x="324612" y="594360"/>
                  </a:lnTo>
                  <a:lnTo>
                    <a:pt x="324612" y="0"/>
                  </a:lnTo>
                  <a:close/>
                </a:path>
              </a:pathLst>
            </a:custGeom>
            <a:solidFill>
              <a:srgbClr val="11213F"/>
            </a:solidFill>
            <a:ln>
              <a:solidFill>
                <a:schemeClr val="bg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8DA56C1A-474B-9D6C-44E5-DAD8394AFEC1}"/>
                </a:ext>
              </a:extLst>
            </p:cNvPr>
            <p:cNvSpPr txBox="1"/>
            <p:nvPr/>
          </p:nvSpPr>
          <p:spPr>
            <a:xfrm>
              <a:off x="4157008" y="1680708"/>
              <a:ext cx="18454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a:ln>
                    <a:noFill/>
                  </a:ln>
                  <a:solidFill>
                    <a:prstClr val="white"/>
                  </a:solidFill>
                  <a:effectLst/>
                  <a:uLnTx/>
                  <a:uFillTx/>
                  <a:latin typeface="Avenir Next LT Pro Demi" panose="020B0704020202020204" pitchFamily="34" charset="0"/>
                  <a:ea typeface="+mn-ea"/>
                  <a:cs typeface="Arial" pitchFamily="34" charset="0"/>
                </a:rPr>
                <a:t>Clean Energy Business Loans</a:t>
              </a:r>
              <a:endParaRPr kumimoji="0" lang="en-IN" sz="1600" b="0" i="0" u="none" strike="noStrike" kern="1200" cap="none" spc="0" normalizeH="0" baseline="0" noProof="0">
                <a:ln>
                  <a:noFill/>
                </a:ln>
                <a:solidFill>
                  <a:prstClr val="white"/>
                </a:solidFill>
                <a:effectLst/>
                <a:uLnTx/>
                <a:uFillTx/>
                <a:latin typeface="Avenir Next LT Pro Demi" panose="020B0704020202020204" pitchFamily="34" charset="0"/>
                <a:ea typeface="+mn-ea"/>
                <a:cs typeface="Arial" pitchFamily="34" charset="0"/>
              </a:endParaRPr>
            </a:p>
          </p:txBody>
        </p:sp>
        <p:sp>
          <p:nvSpPr>
            <p:cNvPr id="27" name="TextBox 26">
              <a:extLst>
                <a:ext uri="{FF2B5EF4-FFF2-40B4-BE49-F238E27FC236}">
                  <a16:creationId xmlns:a16="http://schemas.microsoft.com/office/drawing/2014/main" id="{9F745A1B-618C-A800-E7AF-570B33D5891B}"/>
                </a:ext>
              </a:extLst>
            </p:cNvPr>
            <p:cNvSpPr txBox="1"/>
            <p:nvPr/>
          </p:nvSpPr>
          <p:spPr>
            <a:xfrm>
              <a:off x="4589993" y="2254990"/>
              <a:ext cx="97946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latin typeface="Avenir Next LT Pro" panose="020B0504020202020204" pitchFamily="34" charset="0"/>
                  <a:ea typeface="+mn-ea"/>
                  <a:cs typeface="Arial" pitchFamily="34" charset="0"/>
                </a:rPr>
                <a:t>$14B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latin typeface="Avenir Next LT Pro" panose="020B0504020202020204" pitchFamily="34" charset="0"/>
                  <a:ea typeface="+mn-ea"/>
                  <a:cs typeface="Arial" pitchFamily="34" charset="0"/>
                </a:rPr>
                <a:t>U.S. DOE</a:t>
              </a:r>
            </a:p>
          </p:txBody>
        </p:sp>
      </p:grpSp>
      <p:grpSp>
        <p:nvGrpSpPr>
          <p:cNvPr id="71" name="Group 70">
            <a:extLst>
              <a:ext uri="{FF2B5EF4-FFF2-40B4-BE49-F238E27FC236}">
                <a16:creationId xmlns:a16="http://schemas.microsoft.com/office/drawing/2014/main" id="{93FD2215-1FEB-95A8-CE8A-41AA63BF3953}"/>
              </a:ext>
            </a:extLst>
          </p:cNvPr>
          <p:cNvGrpSpPr/>
          <p:nvPr/>
        </p:nvGrpSpPr>
        <p:grpSpPr>
          <a:xfrm>
            <a:off x="6186586" y="1531244"/>
            <a:ext cx="1845435" cy="1828800"/>
            <a:chOff x="6186586" y="1069435"/>
            <a:chExt cx="1845435" cy="1828800"/>
          </a:xfrm>
        </p:grpSpPr>
        <p:sp>
          <p:nvSpPr>
            <p:cNvPr id="13" name="object 3548">
              <a:extLst>
                <a:ext uri="{FF2B5EF4-FFF2-40B4-BE49-F238E27FC236}">
                  <a16:creationId xmlns:a16="http://schemas.microsoft.com/office/drawing/2014/main" id="{0B8F0899-72D4-CA6C-95F5-353DCD08B767}"/>
                </a:ext>
              </a:extLst>
            </p:cNvPr>
            <p:cNvSpPr/>
            <p:nvPr/>
          </p:nvSpPr>
          <p:spPr>
            <a:xfrm>
              <a:off x="6194903" y="1069435"/>
              <a:ext cx="1828800" cy="1828800"/>
            </a:xfrm>
            <a:custGeom>
              <a:avLst/>
              <a:gdLst/>
              <a:ahLst/>
              <a:cxnLst/>
              <a:rect l="l" t="t" r="r" b="b"/>
              <a:pathLst>
                <a:path w="325119" h="594360">
                  <a:moveTo>
                    <a:pt x="324612" y="0"/>
                  </a:moveTo>
                  <a:lnTo>
                    <a:pt x="0" y="0"/>
                  </a:lnTo>
                  <a:lnTo>
                    <a:pt x="0" y="594360"/>
                  </a:lnTo>
                  <a:lnTo>
                    <a:pt x="324612" y="594360"/>
                  </a:lnTo>
                  <a:lnTo>
                    <a:pt x="324612" y="0"/>
                  </a:lnTo>
                  <a:close/>
                </a:path>
              </a:pathLst>
            </a:custGeom>
            <a:solidFill>
              <a:srgbClr val="1CA6D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151D37C9-4DE2-F947-D95A-F5D118212274}"/>
                </a:ext>
              </a:extLst>
            </p:cNvPr>
            <p:cNvSpPr txBox="1"/>
            <p:nvPr/>
          </p:nvSpPr>
          <p:spPr>
            <a:xfrm>
              <a:off x="6186586" y="1685690"/>
              <a:ext cx="18454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a:ln>
                    <a:noFill/>
                  </a:ln>
                  <a:solidFill>
                    <a:prstClr val="white"/>
                  </a:solidFill>
                  <a:effectLst/>
                  <a:uLnTx/>
                  <a:uFillTx/>
                  <a:latin typeface="Avenir Next LT Pro Demi" panose="020B0704020202020204" pitchFamily="34" charset="0"/>
                  <a:ea typeface="+mn-ea"/>
                  <a:cs typeface="Arial" pitchFamily="34" charset="0"/>
                </a:rPr>
                <a:t>Energy Grid &amp; Industry</a:t>
              </a:r>
              <a:endParaRPr kumimoji="0" lang="en-IN" sz="1600" b="0" i="0" u="none" strike="noStrike" kern="1200" cap="none" spc="0" normalizeH="0" baseline="0" noProof="0">
                <a:ln>
                  <a:noFill/>
                </a:ln>
                <a:solidFill>
                  <a:prstClr val="white"/>
                </a:solidFill>
                <a:effectLst/>
                <a:uLnTx/>
                <a:uFillTx/>
                <a:latin typeface="Avenir Next LT Pro Demi" panose="020B0704020202020204" pitchFamily="34" charset="0"/>
                <a:ea typeface="+mn-ea"/>
                <a:cs typeface="Arial" pitchFamily="34" charset="0"/>
              </a:endParaRPr>
            </a:p>
          </p:txBody>
        </p:sp>
        <p:sp>
          <p:nvSpPr>
            <p:cNvPr id="29" name="TextBox 28">
              <a:extLst>
                <a:ext uri="{FF2B5EF4-FFF2-40B4-BE49-F238E27FC236}">
                  <a16:creationId xmlns:a16="http://schemas.microsoft.com/office/drawing/2014/main" id="{56AE7BB8-9CDA-D554-D65C-772FF299EFA5}"/>
                </a:ext>
              </a:extLst>
            </p:cNvPr>
            <p:cNvSpPr txBox="1"/>
            <p:nvPr/>
          </p:nvSpPr>
          <p:spPr>
            <a:xfrm>
              <a:off x="6615886" y="2254990"/>
              <a:ext cx="9868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latin typeface="Avenir Next LT Pro" panose="020B0504020202020204" pitchFamily="34" charset="0"/>
                  <a:ea typeface="+mn-ea"/>
                  <a:cs typeface="Arial" pitchFamily="34" charset="0"/>
                </a:rPr>
                <a:t>$9B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latin typeface="Avenir Next LT Pro" panose="020B0504020202020204" pitchFamily="34" charset="0"/>
                  <a:ea typeface="+mn-ea"/>
                  <a:cs typeface="Arial" pitchFamily="34" charset="0"/>
                </a:rPr>
                <a:t>U.S. DOE</a:t>
              </a:r>
            </a:p>
          </p:txBody>
        </p:sp>
      </p:grpSp>
      <p:sp>
        <p:nvSpPr>
          <p:cNvPr id="46" name="TextBox 45">
            <a:extLst>
              <a:ext uri="{FF2B5EF4-FFF2-40B4-BE49-F238E27FC236}">
                <a16:creationId xmlns:a16="http://schemas.microsoft.com/office/drawing/2014/main" id="{8EA65C7E-7D3A-C048-9F05-1334594125AE}"/>
              </a:ext>
            </a:extLst>
          </p:cNvPr>
          <p:cNvSpPr txBox="1"/>
          <p:nvPr/>
        </p:nvSpPr>
        <p:spPr>
          <a:xfrm>
            <a:off x="0" y="6319255"/>
            <a:ext cx="4877689"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rPr>
              <a:t>*Congressional Budget Office (CBO), </a:t>
            </a:r>
            <a:r>
              <a:rPr kumimoji="0" lang="en-US" sz="105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hlinkClick r:id="rId2"/>
              </a:rPr>
              <a:t>Estimated Budgetary Effects</a:t>
            </a:r>
            <a:endParaRPr kumimoji="0" lang="en-US" sz="1050" b="0" i="0" u="none" strike="noStrike" kern="1200" cap="none" spc="0" normalizeH="0" baseline="0" noProof="0">
              <a:ln>
                <a:noFill/>
              </a:ln>
              <a:solidFill>
                <a:prstClr val="black"/>
              </a:solidFill>
              <a:effectLst/>
              <a:uLnTx/>
              <a:uFillTx/>
              <a:latin typeface="Avenir Next LT Pro" panose="020B0504020202020204" pitchFamily="34" charset="0"/>
              <a:ea typeface="+mn-ea"/>
              <a:cs typeface="+mn-cs"/>
            </a:endParaRPr>
          </a:p>
        </p:txBody>
      </p:sp>
      <p:grpSp>
        <p:nvGrpSpPr>
          <p:cNvPr id="49" name="Group 48">
            <a:extLst>
              <a:ext uri="{FF2B5EF4-FFF2-40B4-BE49-F238E27FC236}">
                <a16:creationId xmlns:a16="http://schemas.microsoft.com/office/drawing/2014/main" id="{048A5D47-7509-2ABD-DFB3-B000BD462AD0}"/>
              </a:ext>
            </a:extLst>
          </p:cNvPr>
          <p:cNvGrpSpPr/>
          <p:nvPr/>
        </p:nvGrpSpPr>
        <p:grpSpPr>
          <a:xfrm>
            <a:off x="8203042" y="1517378"/>
            <a:ext cx="1845435" cy="1828800"/>
            <a:chOff x="124395" y="1298814"/>
            <a:chExt cx="1845435" cy="1828800"/>
          </a:xfrm>
        </p:grpSpPr>
        <p:sp>
          <p:nvSpPr>
            <p:cNvPr id="50" name="object 3546">
              <a:extLst>
                <a:ext uri="{FF2B5EF4-FFF2-40B4-BE49-F238E27FC236}">
                  <a16:creationId xmlns:a16="http://schemas.microsoft.com/office/drawing/2014/main" id="{D05BF7EC-7CF1-16D3-1B8A-AE4D03FB26C5}"/>
                </a:ext>
              </a:extLst>
            </p:cNvPr>
            <p:cNvSpPr/>
            <p:nvPr/>
          </p:nvSpPr>
          <p:spPr>
            <a:xfrm>
              <a:off x="132712" y="1298814"/>
              <a:ext cx="1828800" cy="1828800"/>
            </a:xfrm>
            <a:custGeom>
              <a:avLst/>
              <a:gdLst/>
              <a:ahLst/>
              <a:cxnLst/>
              <a:rect l="l" t="t" r="r" b="b"/>
              <a:pathLst>
                <a:path w="325119" h="594360">
                  <a:moveTo>
                    <a:pt x="324612" y="0"/>
                  </a:moveTo>
                  <a:lnTo>
                    <a:pt x="0" y="0"/>
                  </a:lnTo>
                  <a:lnTo>
                    <a:pt x="0" y="594360"/>
                  </a:lnTo>
                  <a:lnTo>
                    <a:pt x="324612" y="594360"/>
                  </a:lnTo>
                  <a:lnTo>
                    <a:pt x="324612" y="0"/>
                  </a:lnTo>
                  <a:close/>
                </a:path>
              </a:pathLst>
            </a:custGeom>
            <a:solidFill>
              <a:srgbClr val="2460A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TextBox 51">
              <a:extLst>
                <a:ext uri="{FF2B5EF4-FFF2-40B4-BE49-F238E27FC236}">
                  <a16:creationId xmlns:a16="http://schemas.microsoft.com/office/drawing/2014/main" id="{FA937294-95FB-B75A-9FB5-CB7B560DB897}"/>
                </a:ext>
              </a:extLst>
            </p:cNvPr>
            <p:cNvSpPr txBox="1"/>
            <p:nvPr/>
          </p:nvSpPr>
          <p:spPr>
            <a:xfrm>
              <a:off x="124395" y="1923863"/>
              <a:ext cx="18454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a:ln>
                    <a:noFill/>
                  </a:ln>
                  <a:solidFill>
                    <a:prstClr val="white"/>
                  </a:solidFill>
                  <a:effectLst/>
                  <a:uLnTx/>
                  <a:uFillTx/>
                  <a:latin typeface="Avenir Next LT Pro Demi" panose="020B0704020202020204" pitchFamily="34" charset="0"/>
                  <a:ea typeface="+mn-ea"/>
                  <a:cs typeface="Arial" pitchFamily="34" charset="0"/>
                </a:rPr>
                <a:t>Affordable Housing</a:t>
              </a:r>
              <a:endParaRPr kumimoji="0" lang="en-IN" sz="1600" b="0" i="0" u="none" strike="noStrike" kern="1200" cap="none" spc="0" normalizeH="0" baseline="0" noProof="0">
                <a:ln>
                  <a:noFill/>
                </a:ln>
                <a:solidFill>
                  <a:prstClr val="white"/>
                </a:solidFill>
                <a:effectLst/>
                <a:uLnTx/>
                <a:uFillTx/>
                <a:latin typeface="Avenir Next LT Pro Demi" panose="020B0704020202020204" pitchFamily="34" charset="0"/>
                <a:ea typeface="+mn-ea"/>
                <a:cs typeface="Arial" pitchFamily="34" charset="0"/>
              </a:endParaRPr>
            </a:p>
          </p:txBody>
        </p:sp>
        <p:sp>
          <p:nvSpPr>
            <p:cNvPr id="53" name="TextBox 52">
              <a:extLst>
                <a:ext uri="{FF2B5EF4-FFF2-40B4-BE49-F238E27FC236}">
                  <a16:creationId xmlns:a16="http://schemas.microsoft.com/office/drawing/2014/main" id="{2B6DBAD3-B832-39CD-49DD-CEA3DAFE3940}"/>
                </a:ext>
              </a:extLst>
            </p:cNvPr>
            <p:cNvSpPr txBox="1"/>
            <p:nvPr/>
          </p:nvSpPr>
          <p:spPr>
            <a:xfrm>
              <a:off x="574805" y="2471265"/>
              <a:ext cx="944489"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latin typeface="Avenir Next LT Pro" panose="020B0504020202020204" pitchFamily="34" charset="0"/>
                  <a:ea typeface="+mn-ea"/>
                  <a:cs typeface="Arial" pitchFamily="34" charset="0"/>
                </a:rPr>
                <a:t>$1B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latin typeface="Avenir Next LT Pro" panose="020B0504020202020204" pitchFamily="34" charset="0"/>
                  <a:ea typeface="+mn-ea"/>
                  <a:cs typeface="Arial" pitchFamily="34" charset="0"/>
                </a:rPr>
                <a:t>U.S. HUD</a:t>
              </a:r>
            </a:p>
          </p:txBody>
        </p:sp>
      </p:grpSp>
      <p:grpSp>
        <p:nvGrpSpPr>
          <p:cNvPr id="56" name="Group 55">
            <a:extLst>
              <a:ext uri="{FF2B5EF4-FFF2-40B4-BE49-F238E27FC236}">
                <a16:creationId xmlns:a16="http://schemas.microsoft.com/office/drawing/2014/main" id="{E8FF9BB5-432C-B147-2562-E766FBE944D8}"/>
              </a:ext>
            </a:extLst>
          </p:cNvPr>
          <p:cNvGrpSpPr/>
          <p:nvPr/>
        </p:nvGrpSpPr>
        <p:grpSpPr>
          <a:xfrm>
            <a:off x="10227008" y="1517378"/>
            <a:ext cx="1831526" cy="1828800"/>
            <a:chOff x="6205083" y="1298814"/>
            <a:chExt cx="1831526" cy="1828800"/>
          </a:xfrm>
        </p:grpSpPr>
        <p:sp>
          <p:nvSpPr>
            <p:cNvPr id="57" name="object 3548">
              <a:extLst>
                <a:ext uri="{FF2B5EF4-FFF2-40B4-BE49-F238E27FC236}">
                  <a16:creationId xmlns:a16="http://schemas.microsoft.com/office/drawing/2014/main" id="{6681968A-2378-B010-5E96-8F7477C6A599}"/>
                </a:ext>
              </a:extLst>
            </p:cNvPr>
            <p:cNvSpPr/>
            <p:nvPr/>
          </p:nvSpPr>
          <p:spPr>
            <a:xfrm>
              <a:off x="6205083" y="1298814"/>
              <a:ext cx="1828800" cy="1828800"/>
            </a:xfrm>
            <a:custGeom>
              <a:avLst/>
              <a:gdLst/>
              <a:ahLst/>
              <a:cxnLst/>
              <a:rect l="l" t="t" r="r" b="b"/>
              <a:pathLst>
                <a:path w="325119" h="594360">
                  <a:moveTo>
                    <a:pt x="324612" y="0"/>
                  </a:moveTo>
                  <a:lnTo>
                    <a:pt x="0" y="0"/>
                  </a:lnTo>
                  <a:lnTo>
                    <a:pt x="0" y="594360"/>
                  </a:lnTo>
                  <a:lnTo>
                    <a:pt x="324612" y="594360"/>
                  </a:lnTo>
                  <a:lnTo>
                    <a:pt x="324612" y="0"/>
                  </a:lnTo>
                  <a:close/>
                </a:path>
              </a:pathLst>
            </a:custGeom>
            <a:solidFill>
              <a:srgbClr val="92D05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TextBox 57">
              <a:extLst>
                <a:ext uri="{FF2B5EF4-FFF2-40B4-BE49-F238E27FC236}">
                  <a16:creationId xmlns:a16="http://schemas.microsoft.com/office/drawing/2014/main" id="{B1B713A4-4EBF-E69B-E69D-7FB0C169B78A}"/>
                </a:ext>
              </a:extLst>
            </p:cNvPr>
            <p:cNvSpPr txBox="1"/>
            <p:nvPr/>
          </p:nvSpPr>
          <p:spPr>
            <a:xfrm>
              <a:off x="6207809" y="1926654"/>
              <a:ext cx="18288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a:ln>
                    <a:noFill/>
                  </a:ln>
                  <a:solidFill>
                    <a:prstClr val="white"/>
                  </a:solidFill>
                  <a:effectLst/>
                  <a:uLnTx/>
                  <a:uFillTx/>
                  <a:latin typeface="Avenir Next LT Pro Demi" panose="020B0704020202020204" pitchFamily="34" charset="0"/>
                  <a:ea typeface="+mn-ea"/>
                  <a:cs typeface="Arial" pitchFamily="34" charset="0"/>
                </a:rPr>
                <a:t>Clean Transportation</a:t>
              </a:r>
            </a:p>
          </p:txBody>
        </p:sp>
        <p:sp>
          <p:nvSpPr>
            <p:cNvPr id="59" name="TextBox 58">
              <a:extLst>
                <a:ext uri="{FF2B5EF4-FFF2-40B4-BE49-F238E27FC236}">
                  <a16:creationId xmlns:a16="http://schemas.microsoft.com/office/drawing/2014/main" id="{7466D4DB-75CB-FA3B-ECAB-63E3BDC5BD45}"/>
                </a:ext>
              </a:extLst>
            </p:cNvPr>
            <p:cNvSpPr txBox="1"/>
            <p:nvPr/>
          </p:nvSpPr>
          <p:spPr>
            <a:xfrm>
              <a:off x="6678819" y="2471265"/>
              <a:ext cx="886782" cy="523220"/>
            </a:xfrm>
            <a:prstGeom prst="rect">
              <a:avLst/>
            </a:prstGeom>
            <a:noFill/>
          </p:spPr>
          <p:txBody>
            <a:bodyPr wrap="none" rtlCol="0">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latin typeface="Avenir Next LT Pro" panose="020B0504020202020204" pitchFamily="34" charset="0"/>
                  <a:ea typeface="+mn-ea"/>
                  <a:cs typeface="Arial" pitchFamily="34" charset="0"/>
                </a:rPr>
                <a:t>$7B</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latin typeface="Avenir Next LT Pro" panose="020B0504020202020204" pitchFamily="34" charset="0"/>
                  <a:ea typeface="+mn-ea"/>
                  <a:cs typeface="Arial" pitchFamily="34" charset="0"/>
                </a:rPr>
                <a:t>U.S. EPA</a:t>
              </a:r>
              <a:endParaRPr kumimoji="0" lang="en-IN" sz="1400" b="0" i="0" u="none" strike="noStrike" kern="1200" cap="none" spc="0" normalizeH="0" baseline="0" noProof="0">
                <a:ln>
                  <a:noFill/>
                </a:ln>
                <a:solidFill>
                  <a:prstClr val="white"/>
                </a:solidFill>
                <a:effectLst/>
                <a:uLnTx/>
                <a:uFillTx/>
                <a:latin typeface="Avenir Next LT Pro" panose="020B0504020202020204" pitchFamily="34" charset="0"/>
                <a:ea typeface="+mn-ea"/>
                <a:cs typeface="Arial" pitchFamily="34" charset="0"/>
              </a:endParaRPr>
            </a:p>
          </p:txBody>
        </p:sp>
      </p:grpSp>
      <p:grpSp>
        <p:nvGrpSpPr>
          <p:cNvPr id="64" name="Group 63">
            <a:extLst>
              <a:ext uri="{FF2B5EF4-FFF2-40B4-BE49-F238E27FC236}">
                <a16:creationId xmlns:a16="http://schemas.microsoft.com/office/drawing/2014/main" id="{6CD06455-F601-82F2-49BF-1B648D472123}"/>
              </a:ext>
            </a:extLst>
          </p:cNvPr>
          <p:cNvGrpSpPr/>
          <p:nvPr/>
        </p:nvGrpSpPr>
        <p:grpSpPr>
          <a:xfrm>
            <a:off x="10213099" y="3585002"/>
            <a:ext cx="1845435" cy="1828800"/>
            <a:chOff x="10213099" y="3123193"/>
            <a:chExt cx="1845435" cy="1828800"/>
          </a:xfrm>
        </p:grpSpPr>
        <p:sp>
          <p:nvSpPr>
            <p:cNvPr id="48" name="object 3548">
              <a:extLst>
                <a:ext uri="{FF2B5EF4-FFF2-40B4-BE49-F238E27FC236}">
                  <a16:creationId xmlns:a16="http://schemas.microsoft.com/office/drawing/2014/main" id="{CA96A645-5F03-0E5E-4D22-BC5410A0CFD7}"/>
                </a:ext>
              </a:extLst>
            </p:cNvPr>
            <p:cNvSpPr/>
            <p:nvPr/>
          </p:nvSpPr>
          <p:spPr>
            <a:xfrm>
              <a:off x="10222336" y="3123193"/>
              <a:ext cx="1828800" cy="1828800"/>
            </a:xfrm>
            <a:custGeom>
              <a:avLst/>
              <a:gdLst/>
              <a:ahLst/>
              <a:cxnLst/>
              <a:rect l="l" t="t" r="r" b="b"/>
              <a:pathLst>
                <a:path w="325119" h="594360">
                  <a:moveTo>
                    <a:pt x="324612" y="0"/>
                  </a:moveTo>
                  <a:lnTo>
                    <a:pt x="0" y="0"/>
                  </a:lnTo>
                  <a:lnTo>
                    <a:pt x="0" y="594360"/>
                  </a:lnTo>
                  <a:lnTo>
                    <a:pt x="324612" y="594360"/>
                  </a:lnTo>
                  <a:lnTo>
                    <a:pt x="324612" y="0"/>
                  </a:lnTo>
                  <a:close/>
                </a:path>
              </a:pathLst>
            </a:custGeom>
            <a:solidFill>
              <a:srgbClr val="00B05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TextBox 60">
              <a:extLst>
                <a:ext uri="{FF2B5EF4-FFF2-40B4-BE49-F238E27FC236}">
                  <a16:creationId xmlns:a16="http://schemas.microsoft.com/office/drawing/2014/main" id="{BCD07E51-4C62-C684-C58E-FF5F69ADFB77}"/>
                </a:ext>
              </a:extLst>
            </p:cNvPr>
            <p:cNvSpPr txBox="1"/>
            <p:nvPr/>
          </p:nvSpPr>
          <p:spPr>
            <a:xfrm>
              <a:off x="10213099" y="3751125"/>
              <a:ext cx="18454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a:ln>
                    <a:noFill/>
                  </a:ln>
                  <a:solidFill>
                    <a:prstClr val="white"/>
                  </a:solidFill>
                  <a:effectLst/>
                  <a:uLnTx/>
                  <a:uFillTx/>
                  <a:latin typeface="Avenir Next LT Pro Demi" panose="020B0704020202020204" pitchFamily="34" charset="0"/>
                  <a:ea typeface="+mn-ea"/>
                  <a:cs typeface="Arial" pitchFamily="34" charset="0"/>
                </a:rPr>
                <a:t>+ Other Programs</a:t>
              </a:r>
              <a:endParaRPr kumimoji="0" lang="en-IN" sz="1600" b="0" i="0" u="none" strike="noStrike" kern="1200" cap="none" spc="0" normalizeH="0" baseline="0" noProof="0">
                <a:ln>
                  <a:noFill/>
                </a:ln>
                <a:solidFill>
                  <a:prstClr val="white"/>
                </a:solidFill>
                <a:effectLst/>
                <a:uLnTx/>
                <a:uFillTx/>
                <a:latin typeface="Avenir Next LT Pro Demi" panose="020B0704020202020204" pitchFamily="34" charset="0"/>
                <a:ea typeface="+mn-ea"/>
                <a:cs typeface="Arial" pitchFamily="34" charset="0"/>
              </a:endParaRPr>
            </a:p>
          </p:txBody>
        </p:sp>
        <p:sp>
          <p:nvSpPr>
            <p:cNvPr id="62" name="TextBox 61">
              <a:extLst>
                <a:ext uri="{FF2B5EF4-FFF2-40B4-BE49-F238E27FC236}">
                  <a16:creationId xmlns:a16="http://schemas.microsoft.com/office/drawing/2014/main" id="{7B5200C4-11ED-103A-09E3-1030A06EEB5F}"/>
                </a:ext>
              </a:extLst>
            </p:cNvPr>
            <p:cNvSpPr txBox="1"/>
            <p:nvPr/>
          </p:nvSpPr>
          <p:spPr>
            <a:xfrm>
              <a:off x="10334156" y="4311189"/>
              <a:ext cx="1603324"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latin typeface="Avenir Next LT Pro" panose="020B0504020202020204" pitchFamily="34" charset="0"/>
                  <a:ea typeface="+mn-ea"/>
                  <a:cs typeface="Arial" pitchFamily="34" charset="0"/>
                </a:rPr>
                <a:t>~$7B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latin typeface="Avenir Next LT Pro" panose="020B0504020202020204" pitchFamily="34" charset="0"/>
                  <a:ea typeface="+mn-ea"/>
                  <a:cs typeface="Arial" pitchFamily="34" charset="0"/>
                </a:rPr>
                <a:t>Various Agencies</a:t>
              </a:r>
            </a:p>
          </p:txBody>
        </p:sp>
      </p:grpSp>
      <p:grpSp>
        <p:nvGrpSpPr>
          <p:cNvPr id="65" name="Group 64">
            <a:extLst>
              <a:ext uri="{FF2B5EF4-FFF2-40B4-BE49-F238E27FC236}">
                <a16:creationId xmlns:a16="http://schemas.microsoft.com/office/drawing/2014/main" id="{A9620F44-0AF5-71E1-B108-7D389B952915}"/>
              </a:ext>
            </a:extLst>
          </p:cNvPr>
          <p:cNvGrpSpPr/>
          <p:nvPr/>
        </p:nvGrpSpPr>
        <p:grpSpPr>
          <a:xfrm>
            <a:off x="8203043" y="3585002"/>
            <a:ext cx="1845435" cy="1828800"/>
            <a:chOff x="8203043" y="3123193"/>
            <a:chExt cx="1845435" cy="1828800"/>
          </a:xfrm>
        </p:grpSpPr>
        <p:sp>
          <p:nvSpPr>
            <p:cNvPr id="47" name="object 3548">
              <a:extLst>
                <a:ext uri="{FF2B5EF4-FFF2-40B4-BE49-F238E27FC236}">
                  <a16:creationId xmlns:a16="http://schemas.microsoft.com/office/drawing/2014/main" id="{013134B2-94E0-8903-3045-9CF976C4D95C}"/>
                </a:ext>
              </a:extLst>
            </p:cNvPr>
            <p:cNvSpPr/>
            <p:nvPr/>
          </p:nvSpPr>
          <p:spPr>
            <a:xfrm>
              <a:off x="8212514" y="3123193"/>
              <a:ext cx="1828800" cy="1828800"/>
            </a:xfrm>
            <a:custGeom>
              <a:avLst/>
              <a:gdLst/>
              <a:ahLst/>
              <a:cxnLst/>
              <a:rect l="l" t="t" r="r" b="b"/>
              <a:pathLst>
                <a:path w="325119" h="594360">
                  <a:moveTo>
                    <a:pt x="324612" y="0"/>
                  </a:moveTo>
                  <a:lnTo>
                    <a:pt x="0" y="0"/>
                  </a:lnTo>
                  <a:lnTo>
                    <a:pt x="0" y="594360"/>
                  </a:lnTo>
                  <a:lnTo>
                    <a:pt x="324612" y="594360"/>
                  </a:lnTo>
                  <a:lnTo>
                    <a:pt x="324612" y="0"/>
                  </a:lnTo>
                  <a:close/>
                </a:path>
              </a:pathLst>
            </a:custGeom>
            <a:solidFill>
              <a:srgbClr val="FFCB0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TextBox 59">
              <a:extLst>
                <a:ext uri="{FF2B5EF4-FFF2-40B4-BE49-F238E27FC236}">
                  <a16:creationId xmlns:a16="http://schemas.microsoft.com/office/drawing/2014/main" id="{A411D6A9-DD69-5A2B-0921-1EF80E69D4EF}"/>
                </a:ext>
              </a:extLst>
            </p:cNvPr>
            <p:cNvSpPr txBox="1"/>
            <p:nvPr/>
          </p:nvSpPr>
          <p:spPr>
            <a:xfrm>
              <a:off x="8203043" y="3751124"/>
              <a:ext cx="18454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a:ln>
                    <a:noFill/>
                  </a:ln>
                  <a:solidFill>
                    <a:prstClr val="white"/>
                  </a:solidFill>
                  <a:effectLst/>
                  <a:uLnTx/>
                  <a:uFillTx/>
                  <a:latin typeface="Avenir Next LT Pro Demi" panose="020B0704020202020204" pitchFamily="34" charset="0"/>
                  <a:ea typeface="+mn-ea"/>
                  <a:cs typeface="Arial" pitchFamily="34" charset="0"/>
                </a:rPr>
                <a:t>Coastal Climate Resilience</a:t>
              </a:r>
              <a:endParaRPr kumimoji="0" lang="en-IN" sz="1600" b="0" i="0" u="none" strike="noStrike" kern="1200" cap="none" spc="0" normalizeH="0" baseline="0" noProof="0">
                <a:ln>
                  <a:noFill/>
                </a:ln>
                <a:solidFill>
                  <a:prstClr val="white"/>
                </a:solidFill>
                <a:effectLst/>
                <a:uLnTx/>
                <a:uFillTx/>
                <a:latin typeface="Avenir Next LT Pro Demi" panose="020B0704020202020204" pitchFamily="34" charset="0"/>
                <a:ea typeface="+mn-ea"/>
                <a:cs typeface="Arial" pitchFamily="34" charset="0"/>
              </a:endParaRPr>
            </a:p>
          </p:txBody>
        </p:sp>
        <p:sp>
          <p:nvSpPr>
            <p:cNvPr id="63" name="TextBox 62">
              <a:extLst>
                <a:ext uri="{FF2B5EF4-FFF2-40B4-BE49-F238E27FC236}">
                  <a16:creationId xmlns:a16="http://schemas.microsoft.com/office/drawing/2014/main" id="{20FF0D21-F125-3A9E-1FE2-76344BFEF404}"/>
                </a:ext>
              </a:extLst>
            </p:cNvPr>
            <p:cNvSpPr txBox="1"/>
            <p:nvPr/>
          </p:nvSpPr>
          <p:spPr>
            <a:xfrm>
              <a:off x="8738072" y="4311189"/>
              <a:ext cx="724878"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latin typeface="Avenir Next LT Pro" panose="020B0504020202020204" pitchFamily="34" charset="0"/>
                  <a:ea typeface="+mn-ea"/>
                  <a:cs typeface="Arial" pitchFamily="34" charset="0"/>
                </a:rPr>
                <a:t>$2.6B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latin typeface="Avenir Next LT Pro" panose="020B0504020202020204" pitchFamily="34" charset="0"/>
                  <a:ea typeface="+mn-ea"/>
                  <a:cs typeface="Arial" pitchFamily="34" charset="0"/>
                </a:rPr>
                <a:t>NOAA</a:t>
              </a:r>
            </a:p>
          </p:txBody>
        </p:sp>
      </p:grpSp>
      <p:sp>
        <p:nvSpPr>
          <p:cNvPr id="5" name="object 905">
            <a:extLst>
              <a:ext uri="{FF2B5EF4-FFF2-40B4-BE49-F238E27FC236}">
                <a16:creationId xmlns:a16="http://schemas.microsoft.com/office/drawing/2014/main" id="{55783B43-5FC2-A3F0-FD3B-202F95C0FDA6}"/>
              </a:ext>
            </a:extLst>
          </p:cNvPr>
          <p:cNvSpPr/>
          <p:nvPr/>
        </p:nvSpPr>
        <p:spPr>
          <a:xfrm>
            <a:off x="-10160" y="780880"/>
            <a:ext cx="12202160" cy="66285"/>
          </a:xfrm>
          <a:prstGeom prst="rect">
            <a:avLst/>
          </a:prstGeom>
          <a:solidFill>
            <a:srgbClr val="2460AD"/>
          </a:solidFill>
          <a:ln>
            <a:solidFill>
              <a:srgbClr val="2460AD"/>
            </a:solidFill>
          </a:ln>
        </p:spPr>
        <p:txBody>
          <a:bodyPr wrap="square" lIns="0" tIns="0" rIns="0" bIns="0" rtlCol="0"/>
          <a:lstStyle/>
          <a:p>
            <a:pPr marL="0" marR="0" lvl="0" indent="0" algn="l" defTabSz="806867" rtl="0"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1FE50A8-6910-DBE9-10C6-D38367394CF3}"/>
              </a:ext>
            </a:extLst>
          </p:cNvPr>
          <p:cNvPicPr>
            <a:picLocks noChangeAspect="1"/>
          </p:cNvPicPr>
          <p:nvPr/>
        </p:nvPicPr>
        <p:blipFill>
          <a:blip r:embed="rId3">
            <a:lum bright="70000" contrast="-70000"/>
          </a:blip>
          <a:stretch>
            <a:fillRect/>
          </a:stretch>
        </p:blipFill>
        <p:spPr>
          <a:xfrm>
            <a:off x="711412" y="1590471"/>
            <a:ext cx="593509" cy="639877"/>
          </a:xfrm>
          <a:prstGeom prst="rect">
            <a:avLst/>
          </a:prstGeom>
        </p:spPr>
      </p:pic>
      <p:pic>
        <p:nvPicPr>
          <p:cNvPr id="10" name="Picture 9">
            <a:extLst>
              <a:ext uri="{FF2B5EF4-FFF2-40B4-BE49-F238E27FC236}">
                <a16:creationId xmlns:a16="http://schemas.microsoft.com/office/drawing/2014/main" id="{C19D3101-50D9-668F-FA17-6F113115C6E9}"/>
              </a:ext>
            </a:extLst>
          </p:cNvPr>
          <p:cNvPicPr>
            <a:picLocks noChangeAspect="1"/>
          </p:cNvPicPr>
          <p:nvPr/>
        </p:nvPicPr>
        <p:blipFill>
          <a:blip r:embed="rId4">
            <a:lum bright="70000" contrast="-70000"/>
          </a:blip>
          <a:stretch>
            <a:fillRect/>
          </a:stretch>
        </p:blipFill>
        <p:spPr>
          <a:xfrm>
            <a:off x="2602153" y="1561789"/>
            <a:ext cx="946093" cy="640047"/>
          </a:xfrm>
          <a:prstGeom prst="rect">
            <a:avLst/>
          </a:prstGeom>
        </p:spPr>
      </p:pic>
      <p:pic>
        <p:nvPicPr>
          <p:cNvPr id="11" name="Picture 10">
            <a:extLst>
              <a:ext uri="{FF2B5EF4-FFF2-40B4-BE49-F238E27FC236}">
                <a16:creationId xmlns:a16="http://schemas.microsoft.com/office/drawing/2014/main" id="{D22993DA-F691-CDFB-D6E8-F1C4C814E019}"/>
              </a:ext>
            </a:extLst>
          </p:cNvPr>
          <p:cNvPicPr>
            <a:picLocks noChangeAspect="1"/>
          </p:cNvPicPr>
          <p:nvPr/>
        </p:nvPicPr>
        <p:blipFill>
          <a:blip r:embed="rId5">
            <a:lum bright="70000" contrast="-70000"/>
          </a:blip>
          <a:stretch>
            <a:fillRect/>
          </a:stretch>
        </p:blipFill>
        <p:spPr>
          <a:xfrm>
            <a:off x="4806440" y="1659118"/>
            <a:ext cx="609273" cy="457835"/>
          </a:xfrm>
          <a:prstGeom prst="rect">
            <a:avLst/>
          </a:prstGeom>
        </p:spPr>
      </p:pic>
      <p:pic>
        <p:nvPicPr>
          <p:cNvPr id="14" name="Picture 13">
            <a:extLst>
              <a:ext uri="{FF2B5EF4-FFF2-40B4-BE49-F238E27FC236}">
                <a16:creationId xmlns:a16="http://schemas.microsoft.com/office/drawing/2014/main" id="{9646D18B-7F34-35EA-0A46-A4977B054AF0}"/>
              </a:ext>
            </a:extLst>
          </p:cNvPr>
          <p:cNvPicPr>
            <a:picLocks noChangeAspect="1"/>
          </p:cNvPicPr>
          <p:nvPr/>
        </p:nvPicPr>
        <p:blipFill>
          <a:blip r:embed="rId6">
            <a:lum bright="70000" contrast="-70000"/>
          </a:blip>
          <a:stretch>
            <a:fillRect/>
          </a:stretch>
        </p:blipFill>
        <p:spPr>
          <a:xfrm>
            <a:off x="6873314" y="1678130"/>
            <a:ext cx="471978" cy="471978"/>
          </a:xfrm>
          <a:prstGeom prst="rect">
            <a:avLst/>
          </a:prstGeom>
        </p:spPr>
      </p:pic>
      <p:pic>
        <p:nvPicPr>
          <p:cNvPr id="15" name="Picture 14">
            <a:extLst>
              <a:ext uri="{FF2B5EF4-FFF2-40B4-BE49-F238E27FC236}">
                <a16:creationId xmlns:a16="http://schemas.microsoft.com/office/drawing/2014/main" id="{0E26D639-2563-94C5-4337-1AB6352A620D}"/>
              </a:ext>
            </a:extLst>
          </p:cNvPr>
          <p:cNvPicPr>
            <a:picLocks noChangeAspect="1"/>
          </p:cNvPicPr>
          <p:nvPr/>
        </p:nvPicPr>
        <p:blipFill>
          <a:blip r:embed="rId7">
            <a:lum bright="70000" contrast="-70000"/>
          </a:blip>
          <a:stretch>
            <a:fillRect/>
          </a:stretch>
        </p:blipFill>
        <p:spPr>
          <a:xfrm>
            <a:off x="8899891" y="1695040"/>
            <a:ext cx="467565" cy="469063"/>
          </a:xfrm>
          <a:prstGeom prst="rect">
            <a:avLst/>
          </a:prstGeom>
        </p:spPr>
      </p:pic>
      <p:pic>
        <p:nvPicPr>
          <p:cNvPr id="19" name="Picture 18">
            <a:extLst>
              <a:ext uri="{FF2B5EF4-FFF2-40B4-BE49-F238E27FC236}">
                <a16:creationId xmlns:a16="http://schemas.microsoft.com/office/drawing/2014/main" id="{ABBD1343-D7DF-455A-9332-D7BA3738D295}"/>
              </a:ext>
            </a:extLst>
          </p:cNvPr>
          <p:cNvPicPr>
            <a:picLocks noChangeAspect="1"/>
          </p:cNvPicPr>
          <p:nvPr/>
        </p:nvPicPr>
        <p:blipFill>
          <a:blip r:embed="rId8">
            <a:lum bright="70000" contrast="-70000"/>
          </a:blip>
          <a:stretch>
            <a:fillRect/>
          </a:stretch>
        </p:blipFill>
        <p:spPr>
          <a:xfrm>
            <a:off x="10889979" y="1610780"/>
            <a:ext cx="590609" cy="591227"/>
          </a:xfrm>
          <a:prstGeom prst="rect">
            <a:avLst/>
          </a:prstGeom>
        </p:spPr>
      </p:pic>
      <p:pic>
        <p:nvPicPr>
          <p:cNvPr id="20" name="Picture 19">
            <a:extLst>
              <a:ext uri="{FF2B5EF4-FFF2-40B4-BE49-F238E27FC236}">
                <a16:creationId xmlns:a16="http://schemas.microsoft.com/office/drawing/2014/main" id="{8B7FA90B-B7FA-37F2-CC0F-1794613F5B60}"/>
              </a:ext>
            </a:extLst>
          </p:cNvPr>
          <p:cNvPicPr>
            <a:picLocks noChangeAspect="1"/>
          </p:cNvPicPr>
          <p:nvPr/>
        </p:nvPicPr>
        <p:blipFill>
          <a:blip r:embed="rId9">
            <a:lum bright="70000" contrast="-70000"/>
          </a:blip>
          <a:stretch>
            <a:fillRect/>
          </a:stretch>
        </p:blipFill>
        <p:spPr>
          <a:xfrm>
            <a:off x="567002" y="3503506"/>
            <a:ext cx="871804" cy="871804"/>
          </a:xfrm>
          <a:prstGeom prst="rect">
            <a:avLst/>
          </a:prstGeom>
        </p:spPr>
      </p:pic>
      <p:pic>
        <p:nvPicPr>
          <p:cNvPr id="21" name="Picture 20">
            <a:extLst>
              <a:ext uri="{FF2B5EF4-FFF2-40B4-BE49-F238E27FC236}">
                <a16:creationId xmlns:a16="http://schemas.microsoft.com/office/drawing/2014/main" id="{6EB59414-9386-2746-FB41-7E8ACE80D9BA}"/>
              </a:ext>
            </a:extLst>
          </p:cNvPr>
          <p:cNvPicPr>
            <a:picLocks noChangeAspect="1"/>
          </p:cNvPicPr>
          <p:nvPr/>
        </p:nvPicPr>
        <p:blipFill>
          <a:blip r:embed="rId10">
            <a:lum bright="70000" contrast="-70000"/>
          </a:blip>
          <a:stretch>
            <a:fillRect/>
          </a:stretch>
        </p:blipFill>
        <p:spPr>
          <a:xfrm>
            <a:off x="2646209" y="3591612"/>
            <a:ext cx="768651" cy="768651"/>
          </a:xfrm>
          <a:prstGeom prst="rect">
            <a:avLst/>
          </a:prstGeom>
        </p:spPr>
      </p:pic>
      <p:pic>
        <p:nvPicPr>
          <p:cNvPr id="22" name="Picture 21">
            <a:extLst>
              <a:ext uri="{FF2B5EF4-FFF2-40B4-BE49-F238E27FC236}">
                <a16:creationId xmlns:a16="http://schemas.microsoft.com/office/drawing/2014/main" id="{C3B3B02D-692B-E4C8-B7E1-C85713FA1650}"/>
              </a:ext>
            </a:extLst>
          </p:cNvPr>
          <p:cNvPicPr>
            <a:picLocks noChangeAspect="1"/>
          </p:cNvPicPr>
          <p:nvPr/>
        </p:nvPicPr>
        <p:blipFill>
          <a:blip r:embed="rId11">
            <a:lum bright="70000" contrast="-70000"/>
          </a:blip>
          <a:stretch>
            <a:fillRect/>
          </a:stretch>
        </p:blipFill>
        <p:spPr>
          <a:xfrm>
            <a:off x="4730401" y="3626227"/>
            <a:ext cx="677096" cy="677096"/>
          </a:xfrm>
          <a:prstGeom prst="rect">
            <a:avLst/>
          </a:prstGeom>
        </p:spPr>
      </p:pic>
      <p:pic>
        <p:nvPicPr>
          <p:cNvPr id="23" name="Picture 22">
            <a:extLst>
              <a:ext uri="{FF2B5EF4-FFF2-40B4-BE49-F238E27FC236}">
                <a16:creationId xmlns:a16="http://schemas.microsoft.com/office/drawing/2014/main" id="{B36E14BF-06A0-D807-0FBB-D767A2A280D7}"/>
              </a:ext>
            </a:extLst>
          </p:cNvPr>
          <p:cNvPicPr>
            <a:picLocks noChangeAspect="1"/>
          </p:cNvPicPr>
          <p:nvPr/>
        </p:nvPicPr>
        <p:blipFill>
          <a:blip r:embed="rId12">
            <a:lum bright="70000" contrast="-70000"/>
          </a:blip>
          <a:stretch>
            <a:fillRect/>
          </a:stretch>
        </p:blipFill>
        <p:spPr>
          <a:xfrm>
            <a:off x="6705517" y="3756135"/>
            <a:ext cx="782259" cy="417279"/>
          </a:xfrm>
          <a:prstGeom prst="rect">
            <a:avLst/>
          </a:prstGeom>
        </p:spPr>
      </p:pic>
      <p:pic>
        <p:nvPicPr>
          <p:cNvPr id="32" name="Picture 31">
            <a:extLst>
              <a:ext uri="{FF2B5EF4-FFF2-40B4-BE49-F238E27FC236}">
                <a16:creationId xmlns:a16="http://schemas.microsoft.com/office/drawing/2014/main" id="{C1538E2D-0862-3229-6718-9A939965A54E}"/>
              </a:ext>
            </a:extLst>
          </p:cNvPr>
          <p:cNvPicPr>
            <a:picLocks noChangeAspect="1"/>
          </p:cNvPicPr>
          <p:nvPr/>
        </p:nvPicPr>
        <p:blipFill>
          <a:blip r:embed="rId13">
            <a:lum bright="70000" contrast="-70000"/>
          </a:blip>
          <a:stretch>
            <a:fillRect/>
          </a:stretch>
        </p:blipFill>
        <p:spPr>
          <a:xfrm>
            <a:off x="8856063" y="3777709"/>
            <a:ext cx="606887" cy="419842"/>
          </a:xfrm>
          <a:prstGeom prst="rect">
            <a:avLst/>
          </a:prstGeom>
        </p:spPr>
      </p:pic>
      <p:pic>
        <p:nvPicPr>
          <p:cNvPr id="33" name="Picture 32">
            <a:extLst>
              <a:ext uri="{FF2B5EF4-FFF2-40B4-BE49-F238E27FC236}">
                <a16:creationId xmlns:a16="http://schemas.microsoft.com/office/drawing/2014/main" id="{4F2AE2E6-A35E-FCA6-3908-B7449FCBA82D}"/>
              </a:ext>
            </a:extLst>
          </p:cNvPr>
          <p:cNvPicPr>
            <a:picLocks noChangeAspect="1" noChangeArrowheads="1"/>
          </p:cNvPicPr>
          <p:nvPr/>
        </p:nvPicPr>
        <p:blipFill>
          <a:blip r:embed="rId14">
            <a:biLevel thresh="25000"/>
            <a:extLst>
              <a:ext uri="{28A0092B-C50C-407E-A947-70E740481C1C}">
                <a14:useLocalDpi xmlns:a14="http://schemas.microsoft.com/office/drawing/2010/main" val="0"/>
              </a:ext>
            </a:extLst>
          </a:blip>
          <a:srcRect/>
          <a:stretch>
            <a:fillRect/>
          </a:stretch>
        </p:blipFill>
        <p:spPr bwMode="auto">
          <a:xfrm>
            <a:off x="10892805" y="3675057"/>
            <a:ext cx="533034" cy="72292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C11645DA-4609-6750-4CBB-05A90BEFFA62}"/>
              </a:ext>
            </a:extLst>
          </p:cNvPr>
          <p:cNvSpPr/>
          <p:nvPr/>
        </p:nvSpPr>
        <p:spPr>
          <a:xfrm>
            <a:off x="30823" y="1436616"/>
            <a:ext cx="2024008" cy="2025774"/>
          </a:xfrm>
          <a:prstGeom prst="rect">
            <a:avLst/>
          </a:prstGeom>
          <a:noFill/>
          <a:ln w="5715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3776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F50D9-2CE9-1647-D5CC-3021DCEE9853}"/>
              </a:ext>
            </a:extLst>
          </p:cNvPr>
          <p:cNvSpPr txBox="1">
            <a:spLocks/>
          </p:cNvSpPr>
          <p:nvPr/>
        </p:nvSpPr>
        <p:spPr>
          <a:xfrm>
            <a:off x="159974" y="33867"/>
            <a:ext cx="11633200" cy="812800"/>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215FAB"/>
                </a:solidFill>
                <a:effectLst/>
                <a:uLnTx/>
                <a:uFillTx/>
                <a:latin typeface="Avenir Next LT Pro Demi" panose="020B0704020202020204" pitchFamily="34" charset="0"/>
                <a:ea typeface="+mj-ea"/>
                <a:cs typeface="+mj-cs"/>
              </a:rPr>
              <a:t>Overview of the DOE Home Energy Rebate Programs</a:t>
            </a:r>
          </a:p>
        </p:txBody>
      </p:sp>
      <p:sp>
        <p:nvSpPr>
          <p:cNvPr id="14" name="object 905">
            <a:extLst>
              <a:ext uri="{FF2B5EF4-FFF2-40B4-BE49-F238E27FC236}">
                <a16:creationId xmlns:a16="http://schemas.microsoft.com/office/drawing/2014/main" id="{2A58DC13-FF58-BF51-71D2-B604224C7E3F}"/>
              </a:ext>
            </a:extLst>
          </p:cNvPr>
          <p:cNvSpPr/>
          <p:nvPr/>
        </p:nvSpPr>
        <p:spPr>
          <a:xfrm>
            <a:off x="-10160" y="780880"/>
            <a:ext cx="12202160" cy="66285"/>
          </a:xfrm>
          <a:prstGeom prst="rect">
            <a:avLst/>
          </a:prstGeom>
          <a:solidFill>
            <a:srgbClr val="2460AD"/>
          </a:solidFill>
          <a:ln>
            <a:solidFill>
              <a:srgbClr val="2460AD"/>
            </a:solidFill>
          </a:ln>
        </p:spPr>
        <p:txBody>
          <a:bodyPr wrap="square" lIns="0" tIns="0" rIns="0" bIns="0" rtlCol="0"/>
          <a:lstStyle/>
          <a:p>
            <a:pPr marL="0" marR="0" lvl="0" indent="0" algn="l" defTabSz="806867" rtl="0" eaLnBrk="1" fontAlgn="auto" latinLnBrk="0" hangingPunct="1">
              <a:lnSpc>
                <a:spcPct val="100000"/>
              </a:lnSpc>
              <a:spcBef>
                <a:spcPts val="0"/>
              </a:spcBef>
              <a:spcAft>
                <a:spcPts val="0"/>
              </a:spcAft>
              <a:buClrTx/>
              <a:buSzTx/>
              <a:buFontTx/>
              <a:buNone/>
              <a:tabLst/>
              <a:defRPr/>
            </a:pPr>
            <a:endParaRPr kumimoji="0" sz="1588"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A9C3227C-BB34-5BEF-FEC9-F59979B10EB3}"/>
              </a:ext>
            </a:extLst>
          </p:cNvPr>
          <p:cNvSpPr/>
          <p:nvPr/>
        </p:nvSpPr>
        <p:spPr>
          <a:xfrm>
            <a:off x="2058978" y="1090927"/>
            <a:ext cx="6606557" cy="1463040"/>
          </a:xfrm>
          <a:prstGeom prst="roundRect">
            <a:avLst>
              <a:gd name="adj" fmla="val 4167"/>
            </a:avLst>
          </a:prstGeom>
          <a:noFill/>
          <a:ln>
            <a:solidFill>
              <a:srgbClr val="DCDDD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20" name="Pentagon 29">
            <a:extLst>
              <a:ext uri="{FF2B5EF4-FFF2-40B4-BE49-F238E27FC236}">
                <a16:creationId xmlns:a16="http://schemas.microsoft.com/office/drawing/2014/main" id="{014C228D-F322-C02D-DAF3-D45FB8B7FD53}"/>
              </a:ext>
            </a:extLst>
          </p:cNvPr>
          <p:cNvSpPr/>
          <p:nvPr/>
        </p:nvSpPr>
        <p:spPr>
          <a:xfrm>
            <a:off x="407399" y="1091237"/>
            <a:ext cx="2534683" cy="1463040"/>
          </a:xfrm>
          <a:prstGeom prst="homePlate">
            <a:avLst>
              <a:gd name="adj" fmla="val 27364"/>
            </a:avLst>
          </a:prstGeom>
          <a:solidFill>
            <a:srgbClr val="215FAB"/>
          </a:solidFill>
          <a:ln>
            <a:solidFill>
              <a:srgbClr val="215F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45031FD6-81AB-2157-73AE-26DA8D652E55}"/>
              </a:ext>
            </a:extLst>
          </p:cNvPr>
          <p:cNvSpPr txBox="1"/>
          <p:nvPr/>
        </p:nvSpPr>
        <p:spPr>
          <a:xfrm>
            <a:off x="376871" y="1659780"/>
            <a:ext cx="240094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a:ln>
                  <a:noFill/>
                </a:ln>
                <a:solidFill>
                  <a:prstClr val="white"/>
                </a:solidFill>
                <a:effectLst/>
                <a:uLnTx/>
                <a:uFillTx/>
                <a:latin typeface="Avenir Next LT Pro Demi" panose="020B0704020202020204" pitchFamily="34" charset="0"/>
                <a:ea typeface="+mn-ea"/>
                <a:cs typeface="Arial" pitchFamily="34" charset="0"/>
              </a:rPr>
              <a:t>Home Energy Rebates</a:t>
            </a:r>
            <a:endParaRPr kumimoji="0" lang="en-IN" sz="1600" b="0" i="0" u="none" strike="noStrike" kern="1200" cap="none" spc="0" normalizeH="0" baseline="0" noProof="0">
              <a:ln>
                <a:noFill/>
              </a:ln>
              <a:solidFill>
                <a:prstClr val="white"/>
              </a:solidFill>
              <a:effectLst/>
              <a:uLnTx/>
              <a:uFillTx/>
              <a:latin typeface="Avenir Next LT Pro Demi" panose="020B0704020202020204" pitchFamily="34" charset="0"/>
              <a:ea typeface="+mn-ea"/>
              <a:cs typeface="Arial" pitchFamily="34" charset="0"/>
            </a:endParaRPr>
          </a:p>
        </p:txBody>
      </p:sp>
      <p:sp>
        <p:nvSpPr>
          <p:cNvPr id="24" name="TextBox 23">
            <a:extLst>
              <a:ext uri="{FF2B5EF4-FFF2-40B4-BE49-F238E27FC236}">
                <a16:creationId xmlns:a16="http://schemas.microsoft.com/office/drawing/2014/main" id="{CC900094-F065-52A5-72B8-6A16D1AAB90C}"/>
              </a:ext>
            </a:extLst>
          </p:cNvPr>
          <p:cNvSpPr txBox="1"/>
          <p:nvPr/>
        </p:nvSpPr>
        <p:spPr>
          <a:xfrm>
            <a:off x="427102" y="2017680"/>
            <a:ext cx="211407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white"/>
                </a:solidFill>
                <a:effectLst/>
                <a:uLnTx/>
                <a:uFillTx/>
                <a:latin typeface="Avenir Next LT Pro" panose="020B0504020202020204" pitchFamily="34" charset="0"/>
                <a:ea typeface="+mn-ea"/>
                <a:cs typeface="Arial" pitchFamily="34" charset="0"/>
              </a:rPr>
              <a:t>Sec. 50121 &amp; 50122 </a:t>
            </a:r>
            <a:r>
              <a:rPr lang="en-US" sz="1400" kern="0">
                <a:solidFill>
                  <a:prstClr val="white"/>
                </a:solidFill>
                <a:latin typeface="Avenir Next LT Pro" panose="020B0504020202020204" pitchFamily="34" charset="0"/>
                <a:cs typeface="Arial" pitchFamily="34" charset="0"/>
              </a:rPr>
              <a:t>of</a:t>
            </a:r>
            <a:r>
              <a:rPr kumimoji="0" lang="en-US" sz="1400" b="0" i="0" u="none" strike="noStrike" kern="0" cap="none" spc="0" normalizeH="0" baseline="0" noProof="0">
                <a:ln>
                  <a:noFill/>
                </a:ln>
                <a:solidFill>
                  <a:prstClr val="white"/>
                </a:solidFill>
                <a:effectLst/>
                <a:uLnTx/>
                <a:uFillTx/>
                <a:latin typeface="Avenir Next LT Pro" panose="020B0504020202020204" pitchFamily="34" charset="0"/>
                <a:ea typeface="+mn-ea"/>
                <a:cs typeface="Arial" pitchFamily="34" charset="0"/>
              </a:rPr>
              <a:t> Inflation Reduction Act</a:t>
            </a:r>
          </a:p>
        </p:txBody>
      </p:sp>
      <p:sp>
        <p:nvSpPr>
          <p:cNvPr id="38" name="TextBox 37">
            <a:extLst>
              <a:ext uri="{FF2B5EF4-FFF2-40B4-BE49-F238E27FC236}">
                <a16:creationId xmlns:a16="http://schemas.microsoft.com/office/drawing/2014/main" id="{692106F0-C7F5-5B69-E9C9-FB9B98DC4681}"/>
              </a:ext>
            </a:extLst>
          </p:cNvPr>
          <p:cNvSpPr txBox="1"/>
          <p:nvPr/>
        </p:nvSpPr>
        <p:spPr>
          <a:xfrm>
            <a:off x="2910183" y="1193647"/>
            <a:ext cx="5675017" cy="1225400"/>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Avenir Next LT Pro Demi" panose="020B0704020202020204" pitchFamily="34" charset="0"/>
                <a:ea typeface="+mn-ea"/>
                <a:cs typeface="+mn-cs"/>
              </a:rPr>
              <a:t>Amount: </a:t>
            </a:r>
            <a:r>
              <a:rPr kumimoji="0" lang="en-US" sz="17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$8.8B, including </a:t>
            </a:r>
            <a:r>
              <a:rPr kumimoji="0" lang="en-US" sz="1700" b="0" i="1" u="sng"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up to $225M for Indian Tribes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Avenir Next LT Pro Demi" panose="020B0704020202020204" pitchFamily="34" charset="0"/>
                <a:ea typeface="+mn-ea"/>
                <a:cs typeface="+mn-cs"/>
              </a:rPr>
              <a:t>Through: </a:t>
            </a:r>
            <a:r>
              <a:rPr kumimoji="0" lang="en-US" sz="17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September 30, 2031</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black"/>
                </a:solidFill>
                <a:effectLst/>
                <a:uLnTx/>
                <a:uFillTx/>
                <a:latin typeface="Avenir Next LT Pro Demi" panose="020B0704020202020204" pitchFamily="34" charset="0"/>
                <a:ea typeface="+mn-ea"/>
                <a:cs typeface="+mn-cs"/>
              </a:rPr>
              <a:t>Recipient: </a:t>
            </a:r>
            <a:r>
              <a:rPr kumimoji="0" lang="en-US" sz="1700" b="0" i="0" u="none" strike="noStrike" kern="1200" cap="none" spc="0" normalizeH="0" baseline="0" noProof="0" dirty="0">
                <a:ln>
                  <a:noFill/>
                </a:ln>
                <a:solidFill>
                  <a:prstClr val="black"/>
                </a:solidFill>
                <a:effectLst/>
                <a:uLnTx/>
                <a:uFillTx/>
                <a:latin typeface="Avenir Next LT Pro" panose="020B0504020202020204" pitchFamily="34" charset="0"/>
                <a:ea typeface="+mn-ea"/>
                <a:cs typeface="+mn-cs"/>
              </a:rPr>
              <a:t>State Energy Offices &amp; Indian Tribes</a:t>
            </a:r>
          </a:p>
        </p:txBody>
      </p:sp>
      <p:grpSp>
        <p:nvGrpSpPr>
          <p:cNvPr id="7" name="Group 6">
            <a:extLst>
              <a:ext uri="{FF2B5EF4-FFF2-40B4-BE49-F238E27FC236}">
                <a16:creationId xmlns:a16="http://schemas.microsoft.com/office/drawing/2014/main" id="{F418FCAC-6095-E29A-AF21-C2A94F1C69BA}"/>
              </a:ext>
            </a:extLst>
          </p:cNvPr>
          <p:cNvGrpSpPr/>
          <p:nvPr/>
        </p:nvGrpSpPr>
        <p:grpSpPr>
          <a:xfrm>
            <a:off x="1318840" y="1248915"/>
            <a:ext cx="405536" cy="307972"/>
            <a:chOff x="12790488" y="407988"/>
            <a:chExt cx="5207000" cy="4349750"/>
          </a:xfrm>
          <a:solidFill>
            <a:schemeClr val="bg1"/>
          </a:solidFill>
        </p:grpSpPr>
        <p:sp>
          <p:nvSpPr>
            <p:cNvPr id="8" name="Freeform 11">
              <a:extLst>
                <a:ext uri="{FF2B5EF4-FFF2-40B4-BE49-F238E27FC236}">
                  <a16:creationId xmlns:a16="http://schemas.microsoft.com/office/drawing/2014/main" id="{D9A50FAD-9B0E-03E0-FC07-C303E0E68ECA}"/>
                </a:ext>
              </a:extLst>
            </p:cNvPr>
            <p:cNvSpPr>
              <a:spLocks/>
            </p:cNvSpPr>
            <p:nvPr/>
          </p:nvSpPr>
          <p:spPr bwMode="auto">
            <a:xfrm>
              <a:off x="13601697" y="1535114"/>
              <a:ext cx="3582987" cy="3222624"/>
            </a:xfrm>
            <a:custGeom>
              <a:avLst/>
              <a:gdLst>
                <a:gd name="T0" fmla="*/ 2256 w 4512"/>
                <a:gd name="T1" fmla="*/ 0 h 4060"/>
                <a:gd name="T2" fmla="*/ 4512 w 4512"/>
                <a:gd name="T3" fmla="*/ 1736 h 4060"/>
                <a:gd name="T4" fmla="*/ 4512 w 4512"/>
                <a:gd name="T5" fmla="*/ 4060 h 4060"/>
                <a:gd name="T6" fmla="*/ 2777 w 4512"/>
                <a:gd name="T7" fmla="*/ 4060 h 4060"/>
                <a:gd name="T8" fmla="*/ 2777 w 4512"/>
                <a:gd name="T9" fmla="*/ 2356 h 4060"/>
                <a:gd name="T10" fmla="*/ 1814 w 4512"/>
                <a:gd name="T11" fmla="*/ 2356 h 4060"/>
                <a:gd name="T12" fmla="*/ 1814 w 4512"/>
                <a:gd name="T13" fmla="*/ 4060 h 4060"/>
                <a:gd name="T14" fmla="*/ 0 w 4512"/>
                <a:gd name="T15" fmla="*/ 4060 h 4060"/>
                <a:gd name="T16" fmla="*/ 0 w 4512"/>
                <a:gd name="T17" fmla="*/ 1736 h 4060"/>
                <a:gd name="T18" fmla="*/ 2256 w 4512"/>
                <a:gd name="T19" fmla="*/ 0 h 4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12" h="4060">
                  <a:moveTo>
                    <a:pt x="2256" y="0"/>
                  </a:moveTo>
                  <a:lnTo>
                    <a:pt x="4512" y="1736"/>
                  </a:lnTo>
                  <a:lnTo>
                    <a:pt x="4512" y="4060"/>
                  </a:lnTo>
                  <a:lnTo>
                    <a:pt x="2777" y="4060"/>
                  </a:lnTo>
                  <a:lnTo>
                    <a:pt x="2777" y="2356"/>
                  </a:lnTo>
                  <a:lnTo>
                    <a:pt x="1814" y="2356"/>
                  </a:lnTo>
                  <a:lnTo>
                    <a:pt x="1814" y="4060"/>
                  </a:lnTo>
                  <a:lnTo>
                    <a:pt x="0" y="4060"/>
                  </a:lnTo>
                  <a:lnTo>
                    <a:pt x="0" y="1736"/>
                  </a:lnTo>
                  <a:lnTo>
                    <a:pt x="225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12">
              <a:extLst>
                <a:ext uri="{FF2B5EF4-FFF2-40B4-BE49-F238E27FC236}">
                  <a16:creationId xmlns:a16="http://schemas.microsoft.com/office/drawing/2014/main" id="{10E825C6-96BD-18C3-CEA3-2A4FEDC55599}"/>
                </a:ext>
              </a:extLst>
            </p:cNvPr>
            <p:cNvSpPr>
              <a:spLocks/>
            </p:cNvSpPr>
            <p:nvPr/>
          </p:nvSpPr>
          <p:spPr bwMode="auto">
            <a:xfrm>
              <a:off x="12790488" y="407988"/>
              <a:ext cx="5207000" cy="2466975"/>
            </a:xfrm>
            <a:custGeom>
              <a:avLst/>
              <a:gdLst>
                <a:gd name="T0" fmla="*/ 3279 w 6560"/>
                <a:gd name="T1" fmla="*/ 0 h 3108"/>
                <a:gd name="T2" fmla="*/ 4680 w 6560"/>
                <a:gd name="T3" fmla="*/ 1076 h 3108"/>
                <a:gd name="T4" fmla="*/ 4680 w 6560"/>
                <a:gd name="T5" fmla="*/ 618 h 3108"/>
                <a:gd name="T6" fmla="*/ 5631 w 6560"/>
                <a:gd name="T7" fmla="*/ 618 h 3108"/>
                <a:gd name="T8" fmla="*/ 5631 w 6560"/>
                <a:gd name="T9" fmla="*/ 1805 h 3108"/>
                <a:gd name="T10" fmla="*/ 6560 w 6560"/>
                <a:gd name="T11" fmla="*/ 2521 h 3108"/>
                <a:gd name="T12" fmla="*/ 6106 w 6560"/>
                <a:gd name="T13" fmla="*/ 3108 h 3108"/>
                <a:gd name="T14" fmla="*/ 3279 w 6560"/>
                <a:gd name="T15" fmla="*/ 934 h 3108"/>
                <a:gd name="T16" fmla="*/ 454 w 6560"/>
                <a:gd name="T17" fmla="*/ 3108 h 3108"/>
                <a:gd name="T18" fmla="*/ 0 w 6560"/>
                <a:gd name="T19" fmla="*/ 2521 h 3108"/>
                <a:gd name="T20" fmla="*/ 3279 w 6560"/>
                <a:gd name="T21" fmla="*/ 0 h 3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60" h="3108">
                  <a:moveTo>
                    <a:pt x="3279" y="0"/>
                  </a:moveTo>
                  <a:lnTo>
                    <a:pt x="4680" y="1076"/>
                  </a:lnTo>
                  <a:lnTo>
                    <a:pt x="4680" y="618"/>
                  </a:lnTo>
                  <a:lnTo>
                    <a:pt x="5631" y="618"/>
                  </a:lnTo>
                  <a:lnTo>
                    <a:pt x="5631" y="1805"/>
                  </a:lnTo>
                  <a:lnTo>
                    <a:pt x="6560" y="2521"/>
                  </a:lnTo>
                  <a:lnTo>
                    <a:pt x="6106" y="3108"/>
                  </a:lnTo>
                  <a:lnTo>
                    <a:pt x="3279" y="934"/>
                  </a:lnTo>
                  <a:lnTo>
                    <a:pt x="454" y="3108"/>
                  </a:lnTo>
                  <a:lnTo>
                    <a:pt x="0" y="2521"/>
                  </a:lnTo>
                  <a:lnTo>
                    <a:pt x="327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2" name="TextBox 41">
            <a:extLst>
              <a:ext uri="{FF2B5EF4-FFF2-40B4-BE49-F238E27FC236}">
                <a16:creationId xmlns:a16="http://schemas.microsoft.com/office/drawing/2014/main" id="{5349EEEA-CB57-4A4A-B57D-E5173B1C1101}"/>
              </a:ext>
            </a:extLst>
          </p:cNvPr>
          <p:cNvSpPr txBox="1"/>
          <p:nvPr/>
        </p:nvSpPr>
        <p:spPr>
          <a:xfrm>
            <a:off x="391546" y="2833590"/>
            <a:ext cx="8193654" cy="258532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LT Pro Demi" panose="020B0704020202020204" pitchFamily="34" charset="0"/>
                <a:ea typeface="+mn-ea"/>
                <a:cs typeface="+mn-cs"/>
              </a:rPr>
              <a:t>Goal: </a:t>
            </a:r>
            <a:r>
              <a:rPr kumimoji="0" lang="en-US" sz="1800" i="0" u="none" strike="noStrike" kern="1200" cap="none" spc="0" normalizeH="0" baseline="0" noProof="0" dirty="0">
                <a:ln>
                  <a:noFill/>
                </a:ln>
                <a:solidFill>
                  <a:prstClr val="black"/>
                </a:solidFill>
                <a:effectLst/>
                <a:uLnTx/>
                <a:uFillTx/>
                <a:latin typeface="Avenir Next LT Pro Demi" panose="020B0704020202020204" pitchFamily="34" charset="0"/>
                <a:ea typeface="+mn-ea"/>
                <a:cs typeface="+mn-cs"/>
              </a:rPr>
              <a:t>Develop, implement, and subsidize residential energy efficiency and electrification projects in US households.</a:t>
            </a:r>
            <a:r>
              <a:rPr kumimoji="0" lang="en-US" sz="1800" i="0" u="none" strike="noStrike" kern="1200" cap="none" spc="0" normalizeH="0" baseline="0" noProof="0" dirty="0">
                <a:ln>
                  <a:noFill/>
                </a:ln>
                <a:solidFill>
                  <a:srgbClr val="000000"/>
                </a:solidFill>
                <a:effectLst/>
                <a:uLnTx/>
                <a:uFillTx/>
                <a:latin typeface="Avenir Next LT Pro Demi" panose="020B0704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rPr>
              <a:t>States &amp; Indian Tribes may use funds to:</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rPr>
              <a:t>Provide rebates to households, building owners, and contractors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rPr>
              <a:t>Determine eligibility of households for rebates based on income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rPr>
              <a:t>Work with trusted contractors &amp; retailers to streamline rebate processing</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rPr>
              <a:t>Verify quality installation and document home upgrades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8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mn-cs"/>
              </a:rPr>
              <a:t>Help households bundle funds &amp; financing to further reduce upfront costs</a:t>
            </a:r>
          </a:p>
        </p:txBody>
      </p:sp>
      <p:pic>
        <p:nvPicPr>
          <p:cNvPr id="46" name="Picture 45" descr="A picture containing building, person, sky, outdoor&#10;&#10;Description automatically generated">
            <a:extLst>
              <a:ext uri="{FF2B5EF4-FFF2-40B4-BE49-F238E27FC236}">
                <a16:creationId xmlns:a16="http://schemas.microsoft.com/office/drawing/2014/main" id="{EFFE3478-D180-ED8A-9DAC-13A267A678C3}"/>
              </a:ext>
            </a:extLst>
          </p:cNvPr>
          <p:cNvPicPr>
            <a:picLocks noChangeAspect="1"/>
          </p:cNvPicPr>
          <p:nvPr/>
        </p:nvPicPr>
        <p:blipFill rotWithShape="1">
          <a:blip r:embed="rId3">
            <a:extLst>
              <a:ext uri="{28A0092B-C50C-407E-A947-70E740481C1C}">
                <a14:useLocalDpi xmlns:a14="http://schemas.microsoft.com/office/drawing/2010/main" val="0"/>
              </a:ext>
            </a:extLst>
          </a:blip>
          <a:srcRect l="34982" r="10509"/>
          <a:stretch/>
        </p:blipFill>
        <p:spPr>
          <a:xfrm>
            <a:off x="8940922" y="1090927"/>
            <a:ext cx="3110296" cy="5269233"/>
          </a:xfrm>
          <a:prstGeom prst="rect">
            <a:avLst/>
          </a:prstGeom>
        </p:spPr>
      </p:pic>
      <p:sp>
        <p:nvSpPr>
          <p:cNvPr id="4" name="TextBox 3">
            <a:extLst>
              <a:ext uri="{FF2B5EF4-FFF2-40B4-BE49-F238E27FC236}">
                <a16:creationId xmlns:a16="http://schemas.microsoft.com/office/drawing/2014/main" id="{EA804148-0050-4EFB-F62E-2C59285D7625}"/>
              </a:ext>
            </a:extLst>
          </p:cNvPr>
          <p:cNvSpPr txBox="1"/>
          <p:nvPr/>
        </p:nvSpPr>
        <p:spPr>
          <a:xfrm>
            <a:off x="376871" y="5546283"/>
            <a:ext cx="7767742"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1200"/>
              </a:spcBef>
              <a:spcAft>
                <a:spcPts val="1200"/>
              </a:spcAft>
              <a:buClrTx/>
              <a:buSzTx/>
              <a:buFontTx/>
              <a:buNone/>
              <a:tabLst/>
              <a:defRPr/>
            </a:pPr>
            <a:r>
              <a:rPr kumimoji="0" lang="en-US" sz="2000" b="1" i="0" u="none" strike="noStrike" kern="1200" cap="none" spc="0" normalizeH="0" baseline="0" noProof="0">
                <a:ln>
                  <a:noFill/>
                </a:ln>
                <a:solidFill>
                  <a:srgbClr val="FFCB06"/>
                </a:solidFill>
                <a:effectLst/>
                <a:uLnTx/>
                <a:uFillTx/>
                <a:latin typeface="Avenir Next LT Pro" panose="020B0504020202020204" pitchFamily="34" charset="0"/>
                <a:ea typeface="+mn-ea"/>
                <a:cs typeface="+mn-cs"/>
              </a:rPr>
              <a:t>DOE is consulting with States, Tribes, and other key stakeholders to develop program guidance for this funding. </a:t>
            </a:r>
          </a:p>
        </p:txBody>
      </p:sp>
    </p:spTree>
    <p:extLst>
      <p:ext uri="{BB962C8B-B14F-4D97-AF65-F5344CB8AC3E}">
        <p14:creationId xmlns:p14="http://schemas.microsoft.com/office/powerpoint/2010/main" val="1084157143"/>
      </p:ext>
    </p:extLst>
  </p:cSld>
  <p:clrMapOvr>
    <a:masterClrMapping/>
  </p:clrMapOvr>
</p:sld>
</file>

<file path=ppt/theme/theme1.xml><?xml version="1.0" encoding="utf-8"?>
<a:theme xmlns:a="http://schemas.openxmlformats.org/drawingml/2006/main" name="1_EERE PPT">
  <a:themeElements>
    <a:clrScheme name="EERE 2017">
      <a:dk1>
        <a:srgbClr val="000000"/>
      </a:dk1>
      <a:lt1>
        <a:sysClr val="window" lastClr="FFFFFF"/>
      </a:lt1>
      <a:dk2>
        <a:srgbClr val="5E6A7B"/>
      </a:dk2>
      <a:lt2>
        <a:srgbClr val="EEECE1"/>
      </a:lt2>
      <a:accent1>
        <a:srgbClr val="6ABC45"/>
      </a:accent1>
      <a:accent2>
        <a:srgbClr val="FFCB06"/>
      </a:accent2>
      <a:accent3>
        <a:srgbClr val="00A8DF"/>
      </a:accent3>
      <a:accent4>
        <a:srgbClr val="005C82"/>
      </a:accent4>
      <a:accent5>
        <a:srgbClr val="017A3E"/>
      </a:accent5>
      <a:accent6>
        <a:srgbClr val="E27225"/>
      </a:accent6>
      <a:hlink>
        <a:srgbClr val="017A3E"/>
      </a:hlink>
      <a:folHlink>
        <a:srgbClr val="5E6A71"/>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2469AC3D-5C34-4392-B335-E53A3517DF50}" vid="{3FC97CF3-3494-4B5E-BE19-F00E8719D4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d109f06-97e0-4f6f-b626-bbf47fcfae7d">
      <UserInfo>
        <DisplayName>Dannenberg, Matthew</DisplayName>
        <AccountId>25</AccountId>
        <AccountType/>
      </UserInfo>
      <UserInfo>
        <DisplayName>Luckey, Morgan</DisplayName>
        <AccountId>47</AccountId>
        <AccountType/>
      </UserInfo>
      <UserInfo>
        <DisplayName>Kramb, Jennifer</DisplayName>
        <AccountId>46</AccountId>
        <AccountType/>
      </UserInfo>
      <UserInfo>
        <DisplayName>Salzman, Madeline</DisplayName>
        <AccountId>16</AccountId>
        <AccountType/>
      </UserInfo>
      <UserInfo>
        <DisplayName>Walker, Danielle</DisplayName>
        <AccountId>12</AccountId>
        <AccountType/>
      </UserInfo>
      <UserInfo>
        <DisplayName>Glickman, Joan</DisplayName>
        <AccountId>17</AccountId>
        <AccountType/>
      </UserInfo>
      <UserInfo>
        <DisplayName>Forrester, Michael</DisplayName>
        <AccountId>13</AccountId>
        <AccountType/>
      </UserInfo>
      <UserInfo>
        <DisplayName>Hasz, Adam R.</DisplayName>
        <AccountId>22</AccountId>
        <AccountType/>
      </UserInfo>
      <UserInfo>
        <DisplayName>Vandenbussche, Elisah (FELLOW)</DisplayName>
        <AccountId>57</AccountId>
        <AccountType/>
      </UserInfo>
      <UserInfo>
        <DisplayName>Agan, John</DisplayName>
        <AccountId>23</AccountId>
        <AccountType/>
      </UserInfo>
      <UserInfo>
        <DisplayName>Oxendine, Tina</DisplayName>
        <AccountId>125</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70958B31957894A92BF408BEC75495A" ma:contentTypeVersion="4" ma:contentTypeDescription="Create a new document." ma:contentTypeScope="" ma:versionID="f7592f36c37b1e3285b00b2806302914">
  <xsd:schema xmlns:xsd="http://www.w3.org/2001/XMLSchema" xmlns:xs="http://www.w3.org/2001/XMLSchema" xmlns:p="http://schemas.microsoft.com/office/2006/metadata/properties" xmlns:ns2="bc4d3709-fb5e-4ea2-a83d-54a854e6b375" xmlns:ns3="5d109f06-97e0-4f6f-b626-bbf47fcfae7d" targetNamespace="http://schemas.microsoft.com/office/2006/metadata/properties" ma:root="true" ma:fieldsID="0db2e275f0e86d12c6e2a9a556096b74" ns2:_="" ns3:_="">
    <xsd:import namespace="bc4d3709-fb5e-4ea2-a83d-54a854e6b375"/>
    <xsd:import namespace="5d109f06-97e0-4f6f-b626-bbf47fcfae7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4d3709-fb5e-4ea2-a83d-54a854e6b3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d109f06-97e0-4f6f-b626-bbf47fcfae7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6907AA6-F4AD-4870-BE06-3FCB4CF3DC03}">
  <ds:schemaRefs>
    <ds:schemaRef ds:uri="http://purl.org/dc/terms/"/>
    <ds:schemaRef ds:uri="http://schemas.openxmlformats.org/package/2006/metadata/core-properties"/>
    <ds:schemaRef ds:uri="bc4d3709-fb5e-4ea2-a83d-54a854e6b375"/>
    <ds:schemaRef ds:uri="http://schemas.microsoft.com/office/2006/documentManagement/types"/>
    <ds:schemaRef ds:uri="http://schemas.microsoft.com/office/infopath/2007/PartnerControls"/>
    <ds:schemaRef ds:uri="http://purl.org/dc/elements/1.1/"/>
    <ds:schemaRef ds:uri="http://schemas.microsoft.com/office/2006/metadata/properties"/>
    <ds:schemaRef ds:uri="5d109f06-97e0-4f6f-b626-bbf47fcfae7d"/>
    <ds:schemaRef ds:uri="http://www.w3.org/XML/1998/namespace"/>
    <ds:schemaRef ds:uri="http://purl.org/dc/dcmitype/"/>
  </ds:schemaRefs>
</ds:datastoreItem>
</file>

<file path=customXml/itemProps2.xml><?xml version="1.0" encoding="utf-8"?>
<ds:datastoreItem xmlns:ds="http://schemas.openxmlformats.org/officeDocument/2006/customXml" ds:itemID="{531D7BAD-8638-4027-8E84-EFEAA9CDBF2E}">
  <ds:schemaRefs>
    <ds:schemaRef ds:uri="http://schemas.microsoft.com/sharepoint/v3/contenttype/forms"/>
  </ds:schemaRefs>
</ds:datastoreItem>
</file>

<file path=customXml/itemProps3.xml><?xml version="1.0" encoding="utf-8"?>
<ds:datastoreItem xmlns:ds="http://schemas.openxmlformats.org/officeDocument/2006/customXml" ds:itemID="{58E9B127-82BD-4E1B-AE20-754DAE906B5E}">
  <ds:schemaRefs>
    <ds:schemaRef ds:uri="5d109f06-97e0-4f6f-b626-bbf47fcfae7d"/>
    <ds:schemaRef ds:uri="bc4d3709-fb5e-4ea2-a83d-54a854e6b37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770</TotalTime>
  <Words>2854</Words>
  <Application>Microsoft Office PowerPoint</Application>
  <PresentationFormat>Widescreen</PresentationFormat>
  <Paragraphs>338</Paragraphs>
  <Slides>28</Slides>
  <Notes>23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Arial</vt:lpstr>
      <vt:lpstr>Avenir Next LT Pro</vt:lpstr>
      <vt:lpstr>Avenir Next LT Pro Demi</vt:lpstr>
      <vt:lpstr>Calibri</vt:lpstr>
      <vt:lpstr>Courier New</vt:lpstr>
      <vt:lpstr>Franklin Gothic Book</vt:lpstr>
      <vt:lpstr>Franklin Gothic Medium</vt:lpstr>
      <vt:lpstr>Symbol</vt:lpstr>
      <vt:lpstr>Wingdings</vt:lpstr>
      <vt:lpstr>1_EERE PPT</vt:lpstr>
      <vt:lpstr>PowerPoint Presentation</vt:lpstr>
      <vt:lpstr>PowerPoint Presentation</vt:lpstr>
      <vt:lpstr>PowerPoint Presentation</vt:lpstr>
      <vt:lpstr>PowerPoint Presentation</vt:lpstr>
      <vt:lpstr>PowerPoint Presentation</vt:lpstr>
      <vt:lpstr>The Inflation Reduction Act</vt:lpstr>
      <vt:lpstr>PowerPoint Presentation</vt:lpstr>
      <vt:lpstr>PowerPoint Presentation</vt:lpstr>
      <vt:lpstr>PowerPoint Presentation</vt:lpstr>
      <vt:lpstr>PowerPoint Presentation</vt:lpstr>
      <vt:lpstr>Where Will the Tribal Home Energy Rebates Funds Go?</vt:lpstr>
      <vt:lpstr>PowerPoint Presentation</vt:lpstr>
      <vt:lpstr>Rebates must be used for “Qualified Electrification Projects”*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Salzman, Madeline</dc:creator>
  <cp:lastModifiedBy>Hasz, Adam R.</cp:lastModifiedBy>
  <cp:revision>16</cp:revision>
  <dcterms:created xsi:type="dcterms:W3CDTF">2023-01-06T17:32:06Z</dcterms:created>
  <dcterms:modified xsi:type="dcterms:W3CDTF">2023-02-27T20:27:45Z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0x010100970958B31957894A92BF408BEC75495A</vt:lpwstr>
  </property>
</Properties>
</file>