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22" r:id="rId1"/>
  </p:sldMasterIdLst>
  <p:notesMasterIdLst>
    <p:notesMasterId r:id="rId12"/>
  </p:notesMasterIdLst>
  <p:handoutMasterIdLst>
    <p:handoutMasterId r:id="rId13"/>
  </p:handoutMasterIdLst>
  <p:sldIdLst>
    <p:sldId id="256" r:id="rId2"/>
    <p:sldId id="538" r:id="rId3"/>
    <p:sldId id="537" r:id="rId4"/>
    <p:sldId id="525" r:id="rId5"/>
    <p:sldId id="532" r:id="rId6"/>
    <p:sldId id="533" r:id="rId7"/>
    <p:sldId id="534" r:id="rId8"/>
    <p:sldId id="540" r:id="rId9"/>
    <p:sldId id="541" r:id="rId10"/>
    <p:sldId id="542" r:id="rId11"/>
  </p:sldIdLst>
  <p:sldSz cx="9144000" cy="6858000" type="screen4x3"/>
  <p:notesSz cx="68580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CBC" initials="CBC" lastIdx="1" clrIdx="0"/>
  <p:cmAuthor id="1" name="drawal" initials="d" lastIdx="0" clrIdx="1"/>
  <p:cmAuthor id="2" name="Zadins, Zintars" initials="ZZZ" lastIdx="1" clrIdx="2"/>
  <p:cmAuthor id="3" name="Maloney, Moira" initials="MNM"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CC"/>
    <a:srgbClr val="DFEBED"/>
    <a:srgbClr val="F5E517"/>
    <a:srgbClr val="508BC0"/>
    <a:srgbClr val="386488"/>
    <a:srgbClr val="2E6292"/>
    <a:srgbClr val="CC0000"/>
    <a:srgbClr val="99FF99"/>
    <a:srgbClr val="FF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14" autoAdjust="0"/>
  </p:normalViewPr>
  <p:slideViewPr>
    <p:cSldViewPr snapToGrid="0">
      <p:cViewPr>
        <p:scale>
          <a:sx n="89" d="100"/>
          <a:sy n="89" d="100"/>
        </p:scale>
        <p:origin x="43"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662" y="2196"/>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2119"/>
          </a:xfrm>
          <a:prstGeom prst="rect">
            <a:avLst/>
          </a:prstGeom>
        </p:spPr>
        <p:txBody>
          <a:bodyPr vert="horz" lIns="91084" tIns="45542" rIns="91084" bIns="45542"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2119"/>
          </a:xfrm>
          <a:prstGeom prst="rect">
            <a:avLst/>
          </a:prstGeom>
        </p:spPr>
        <p:txBody>
          <a:bodyPr vert="horz" lIns="91084" tIns="45542" rIns="91084" bIns="45542" rtlCol="0"/>
          <a:lstStyle>
            <a:lvl1pPr algn="r">
              <a:defRPr sz="1200"/>
            </a:lvl1pPr>
          </a:lstStyle>
          <a:p>
            <a:fld id="{8817542F-307D-4787-BF08-E8AAA6A600F1}" type="datetimeFigureOut">
              <a:rPr lang="en-US" smtClean="0"/>
              <a:pPr/>
              <a:t>5/16/2013</a:t>
            </a:fld>
            <a:endParaRPr lang="en-US" dirty="0"/>
          </a:p>
        </p:txBody>
      </p:sp>
      <p:sp>
        <p:nvSpPr>
          <p:cNvPr id="4" name="Footer Placeholder 3"/>
          <p:cNvSpPr>
            <a:spLocks noGrp="1"/>
          </p:cNvSpPr>
          <p:nvPr>
            <p:ph type="ftr" sz="quarter" idx="2"/>
          </p:nvPr>
        </p:nvSpPr>
        <p:spPr>
          <a:xfrm>
            <a:off x="0" y="8772379"/>
            <a:ext cx="2971800" cy="462119"/>
          </a:xfrm>
          <a:prstGeom prst="rect">
            <a:avLst/>
          </a:prstGeom>
        </p:spPr>
        <p:txBody>
          <a:bodyPr vert="horz" lIns="91084" tIns="45542" rIns="91084" bIns="4554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772379"/>
            <a:ext cx="2971800" cy="462119"/>
          </a:xfrm>
          <a:prstGeom prst="rect">
            <a:avLst/>
          </a:prstGeom>
        </p:spPr>
        <p:txBody>
          <a:bodyPr vert="horz" lIns="91084" tIns="45542" rIns="91084" bIns="45542" rtlCol="0" anchor="b"/>
          <a:lstStyle>
            <a:lvl1pPr algn="r">
              <a:defRPr sz="1200"/>
            </a:lvl1pPr>
          </a:lstStyle>
          <a:p>
            <a:fld id="{C784F20A-CBE5-452D-8134-0A8BA7370970}" type="slidenum">
              <a:rPr lang="en-US" smtClean="0"/>
              <a:pPr/>
              <a:t>‹#›</a:t>
            </a:fld>
            <a:endParaRPr lang="en-US" dirty="0"/>
          </a:p>
        </p:txBody>
      </p:sp>
    </p:spTree>
    <p:extLst>
      <p:ext uri="{BB962C8B-B14F-4D97-AF65-F5344CB8AC3E}">
        <p14:creationId xmlns="" xmlns:p14="http://schemas.microsoft.com/office/powerpoint/2010/main" val="2175009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2098" cy="461193"/>
          </a:xfrm>
          <a:prstGeom prst="rect">
            <a:avLst/>
          </a:prstGeom>
        </p:spPr>
        <p:txBody>
          <a:bodyPr vert="horz" lIns="91942" tIns="45972" rIns="91942" bIns="45972"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414" y="1"/>
            <a:ext cx="2972098" cy="461193"/>
          </a:xfrm>
          <a:prstGeom prst="rect">
            <a:avLst/>
          </a:prstGeom>
        </p:spPr>
        <p:txBody>
          <a:bodyPr vert="horz" lIns="91942" tIns="45972" rIns="91942" bIns="45972" rtlCol="0"/>
          <a:lstStyle>
            <a:lvl1pPr algn="r" fontAlgn="auto">
              <a:spcBef>
                <a:spcPts val="0"/>
              </a:spcBef>
              <a:spcAft>
                <a:spcPts val="0"/>
              </a:spcAft>
              <a:defRPr sz="1200">
                <a:latin typeface="+mn-lt"/>
              </a:defRPr>
            </a:lvl1pPr>
          </a:lstStyle>
          <a:p>
            <a:pPr>
              <a:defRPr/>
            </a:pPr>
            <a:fld id="{13F44477-CD6E-4EA8-AEB6-37F08E329CFD}" type="datetimeFigureOut">
              <a:rPr lang="en-US"/>
              <a:pPr>
                <a:defRPr/>
              </a:pPr>
              <a:t>5/16/2013</a:t>
            </a:fld>
            <a:endParaRPr lang="en-US" dirty="0"/>
          </a:p>
        </p:txBody>
      </p:sp>
      <p:sp>
        <p:nvSpPr>
          <p:cNvPr id="4" name="Slide Image Placeholder 3"/>
          <p:cNvSpPr>
            <a:spLocks noGrp="1" noRot="1" noChangeAspect="1"/>
          </p:cNvSpPr>
          <p:nvPr>
            <p:ph type="sldImg" idx="2"/>
          </p:nvPr>
        </p:nvSpPr>
        <p:spPr>
          <a:xfrm>
            <a:off x="1122363" y="693738"/>
            <a:ext cx="4614862" cy="3462337"/>
          </a:xfrm>
          <a:prstGeom prst="rect">
            <a:avLst/>
          </a:prstGeom>
          <a:noFill/>
          <a:ln w="12700">
            <a:solidFill>
              <a:prstClr val="black"/>
            </a:solidFill>
          </a:ln>
        </p:spPr>
        <p:txBody>
          <a:bodyPr vert="horz" lIns="91942" tIns="45972" rIns="91942" bIns="45972" rtlCol="0" anchor="ctr"/>
          <a:lstStyle/>
          <a:p>
            <a:pPr lvl="0"/>
            <a:endParaRPr lang="en-US" noProof="0" dirty="0"/>
          </a:p>
        </p:txBody>
      </p:sp>
      <p:sp>
        <p:nvSpPr>
          <p:cNvPr id="5" name="Notes Placeholder 4"/>
          <p:cNvSpPr>
            <a:spLocks noGrp="1"/>
          </p:cNvSpPr>
          <p:nvPr>
            <p:ph type="body" sz="quarter" idx="3"/>
          </p:nvPr>
        </p:nvSpPr>
        <p:spPr>
          <a:xfrm>
            <a:off x="686099" y="4387444"/>
            <a:ext cx="5485805" cy="4155317"/>
          </a:xfrm>
          <a:prstGeom prst="rect">
            <a:avLst/>
          </a:prstGeom>
        </p:spPr>
        <p:txBody>
          <a:bodyPr vert="horz" lIns="91942" tIns="45972" rIns="91942" bIns="459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3357"/>
            <a:ext cx="2972098" cy="461193"/>
          </a:xfrm>
          <a:prstGeom prst="rect">
            <a:avLst/>
          </a:prstGeom>
        </p:spPr>
        <p:txBody>
          <a:bodyPr vert="horz" lIns="91942" tIns="45972" rIns="91942" bIns="45972"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414" y="8773357"/>
            <a:ext cx="2972098" cy="461193"/>
          </a:xfrm>
          <a:prstGeom prst="rect">
            <a:avLst/>
          </a:prstGeom>
        </p:spPr>
        <p:txBody>
          <a:bodyPr vert="horz" lIns="91942" tIns="45972" rIns="91942" bIns="45972" rtlCol="0" anchor="b"/>
          <a:lstStyle>
            <a:lvl1pPr algn="r" fontAlgn="auto">
              <a:spcBef>
                <a:spcPts val="0"/>
              </a:spcBef>
              <a:spcAft>
                <a:spcPts val="0"/>
              </a:spcAft>
              <a:defRPr sz="1200">
                <a:latin typeface="+mn-lt"/>
              </a:defRPr>
            </a:lvl1pPr>
          </a:lstStyle>
          <a:p>
            <a:pPr>
              <a:defRPr/>
            </a:pPr>
            <a:fld id="{904167A3-B3DE-450C-80A7-AD1201944DFF}" type="slidenum">
              <a:rPr lang="en-US"/>
              <a:pPr>
                <a:defRPr/>
              </a:pPr>
              <a:t>‹#›</a:t>
            </a:fld>
            <a:endParaRPr lang="en-US" dirty="0"/>
          </a:p>
        </p:txBody>
      </p:sp>
    </p:spTree>
    <p:extLst>
      <p:ext uri="{BB962C8B-B14F-4D97-AF65-F5344CB8AC3E}">
        <p14:creationId xmlns="" xmlns:p14="http://schemas.microsoft.com/office/powerpoint/2010/main" val="66654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F8C9C2D6-A1C0-4511-A345-19AB26FF4531}" type="datetime1">
              <a:rPr lang="en-US" smtClean="0"/>
              <a:pPr>
                <a:defRPr/>
              </a:pPr>
              <a:t>5/16/2013</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05BDEFCE-370D-401A-A1C6-78E81608B653}"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EA58B42E-D64E-466B-86EE-BAEF74A7F270}" type="datetime1">
              <a:rPr lang="en-US" smtClean="0"/>
              <a:pPr>
                <a:defRPr/>
              </a:pPr>
              <a:t>5/16/2013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75E07EC-9D02-4BD1-B071-A66CAA5BD6DD}"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6D9940A-CF7B-4CEB-90DF-C4DDB657A813}" type="datetime1">
              <a:rPr lang="en-US" smtClean="0"/>
              <a:pPr>
                <a:defRPr/>
              </a:pPr>
              <a:t>5/16/2013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1937277-4DAD-4E78-AD02-69B5A73F8111}"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cxnSp>
        <p:nvCxnSpPr>
          <p:cNvPr id="4" name="Straight Connector 8"/>
          <p:cNvCxnSpPr/>
          <p:nvPr userDrawn="1"/>
        </p:nvCxnSpPr>
        <p:spPr>
          <a:xfrm>
            <a:off x="0" y="130968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561976" y="1524000"/>
            <a:ext cx="8229600" cy="4525963"/>
          </a:xfrm>
        </p:spPr>
        <p:txBody>
          <a:bodyPr/>
          <a:lstStyle>
            <a:lvl1pPr>
              <a:defRPr sz="2600" b="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17" name="Title 16"/>
          <p:cNvSpPr>
            <a:spLocks noGrp="1"/>
          </p:cNvSpPr>
          <p:nvPr>
            <p:ph type="title"/>
          </p:nvPr>
        </p:nvSpPr>
        <p:spPr>
          <a:xfrm>
            <a:off x="1676400" y="274638"/>
            <a:ext cx="5793179" cy="868362"/>
          </a:xfrm>
        </p:spPr>
        <p:txBody>
          <a:bodyPr/>
          <a:lstStyle/>
          <a:p>
            <a:r>
              <a:rPr lang="en-US" dirty="0" smtClean="0"/>
              <a:t>Click to edit Master title style</a:t>
            </a:r>
            <a:endParaRPr lang="en-US" dirty="0"/>
          </a:p>
        </p:txBody>
      </p:sp>
      <p:sp>
        <p:nvSpPr>
          <p:cNvPr id="5" name="Slide Number Placeholder 18"/>
          <p:cNvSpPr>
            <a:spLocks noGrp="1"/>
          </p:cNvSpPr>
          <p:nvPr>
            <p:ph type="sldNum" sz="quarter" idx="10"/>
          </p:nvPr>
        </p:nvSpPr>
        <p:spPr/>
        <p:txBody>
          <a:bodyPr/>
          <a:lstStyle>
            <a:lvl1pPr>
              <a:defRPr/>
            </a:lvl1pPr>
          </a:lstStyle>
          <a:p>
            <a:pPr>
              <a:defRPr/>
            </a:pPr>
            <a:fld id="{935821B2-F1DC-40A0-8CAD-194955284C49}" type="slidenum">
              <a:rPr lang="en-US"/>
              <a:pPr>
                <a:defRPr/>
              </a:pPr>
              <a:t>‹#›</a:t>
            </a:fld>
            <a:endParaRPr lang="en-US" dirty="0"/>
          </a:p>
        </p:txBody>
      </p:sp>
      <p:sp>
        <p:nvSpPr>
          <p:cNvPr id="6" name="Footer Placeholder 19"/>
          <p:cNvSpPr>
            <a:spLocks noGrp="1"/>
          </p:cNvSpPr>
          <p:nvPr>
            <p:ph type="ftr" sz="quarter" idx="11"/>
          </p:nvPr>
        </p:nvSpPr>
        <p:spPr/>
        <p:txBody>
          <a:bodyPr/>
          <a:lstStyle>
            <a:lvl1pPr>
              <a:defRPr/>
            </a:lvl1pPr>
          </a:lstStyle>
          <a:p>
            <a:pPr>
              <a:defRPr/>
            </a:pPr>
            <a:endParaRPr lang="en-US" dirty="0"/>
          </a:p>
        </p:txBody>
      </p:sp>
      <p:sp>
        <p:nvSpPr>
          <p:cNvPr id="7" name="Date Placeholder 17"/>
          <p:cNvSpPr>
            <a:spLocks noGrp="1"/>
          </p:cNvSpPr>
          <p:nvPr>
            <p:ph type="dt" sz="half" idx="12"/>
          </p:nvPr>
        </p:nvSpPr>
        <p:spPr/>
        <p:txBody>
          <a:bodyPr/>
          <a:lstStyle>
            <a:lvl1pPr>
              <a:defRPr/>
            </a:lvl1pPr>
          </a:lstStyle>
          <a:p>
            <a:pPr>
              <a:defRPr/>
            </a:pPr>
            <a:fld id="{3C082F2C-211D-40D3-82C1-392C7F76F913}" type="datetime1">
              <a:rPr lang="en-US" smtClean="0"/>
              <a:pPr>
                <a:defRPr/>
              </a:pPr>
              <a:t>5/16/2013</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3C082F2C-211D-40D3-82C1-392C7F76F913}" type="datetime1">
              <a:rPr lang="en-US" smtClean="0"/>
              <a:pPr>
                <a:defRPr/>
              </a:pPr>
              <a:t>5/16/2013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5821B2-F1DC-40A0-8CAD-194955284C49}" type="slidenum">
              <a:rPr lang="en-US" smtClean="0"/>
              <a:pPr>
                <a:defRPr/>
              </a:pPr>
              <a:t>‹#›</a:t>
            </a:fld>
            <a:endParaRPr lang="en-US" dirty="0"/>
          </a:p>
        </p:txBody>
      </p:sp>
      <p:cxnSp>
        <p:nvCxnSpPr>
          <p:cNvPr id="7" name="Straight Connector 8"/>
          <p:cNvCxnSpPr/>
          <p:nvPr userDrawn="1"/>
        </p:nvCxnSpPr>
        <p:spPr>
          <a:xfrm>
            <a:off x="0" y="1309688"/>
            <a:ext cx="9144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530B81B-D32A-4CA2-9820-74C7655309E9}" type="datetime1">
              <a:rPr lang="en-US" smtClean="0"/>
              <a:pPr>
                <a:defRPr/>
              </a:pPr>
              <a:t>5/16/2013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DB189EE-B65D-4EBA-B372-E331211C7C30}"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E9C46D0A-9FF8-47D0-ABB7-C0B81843B9E6}" type="datetime1">
              <a:rPr lang="en-US" smtClean="0"/>
              <a:pPr>
                <a:defRPr/>
              </a:pPr>
              <a:t>5/16/2013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6E28E8-DB28-45C7-9B97-AB075DA33C10}"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2284887A-9048-46C6-927C-8104142CCFC0}" type="datetime1">
              <a:rPr lang="en-US" smtClean="0"/>
              <a:pPr>
                <a:defRPr/>
              </a:pPr>
              <a:t>5/16/2013</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1ECBA460-0FEF-45BD-AB6E-2BA21AAF0DC5}"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D34CE4B-C8D1-4B4E-A644-744D43A89E8A}" type="datetime1">
              <a:rPr lang="en-US" smtClean="0"/>
              <a:pPr>
                <a:defRPr/>
              </a:pPr>
              <a:t>5/16/2013</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F7980C55-6591-484A-B594-825B3C0D960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3BD9916-4C92-495E-BB46-0E10F46CEDF7}" type="datetime1">
              <a:rPr lang="en-US" smtClean="0"/>
              <a:pPr>
                <a:defRPr/>
              </a:pPr>
              <a:t>5/16/2013</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57D89587-1FCD-458E-B311-31746BD2D8EF}"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81E0FCB-A60C-47CB-BA83-77AE866BD2B6}" type="datetime1">
              <a:rPr lang="en-US" smtClean="0"/>
              <a:pPr>
                <a:defRPr/>
              </a:pPr>
              <a:t>5/16/2013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1704E78-4BEA-43C3-91A6-638AF359288D}"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9212A26-BA34-4F07-84B6-7664910360CE}" type="datetime1">
              <a:rPr lang="en-US" smtClean="0"/>
              <a:pPr>
                <a:defRPr/>
              </a:pPr>
              <a:t>5/16/2013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6372A716-5625-4977-B0F8-72DB209B69EC}"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AD68CC1-25C5-474E-AD15-577CE819113D}" type="datetime1">
              <a:rPr lang="en-US" smtClean="0"/>
              <a:pPr>
                <a:defRPr/>
              </a:pPr>
              <a:t>5/16/2013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B43EA7F-1537-4CC6-B09D-D12C9EF175E2}" type="slidenum">
              <a:rPr lang="en-US" smtClean="0"/>
              <a:pPr>
                <a:defRPr/>
              </a:pPr>
              <a:t>‹#›</a:t>
            </a:fld>
            <a:endParaRPr lang="en-US" dirty="0"/>
          </a:p>
        </p:txBody>
      </p:sp>
      <p:sp>
        <p:nvSpPr>
          <p:cNvPr id="7" name="Rectangle 6"/>
          <p:cNvSpPr/>
          <p:nvPr userDrawn="1"/>
        </p:nvSpPr>
        <p:spPr>
          <a:xfrm>
            <a:off x="0" y="1310640"/>
            <a:ext cx="9144000" cy="55473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23" r:id="rId1"/>
    <p:sldLayoutId id="2147484124" r:id="rId2"/>
    <p:sldLayoutId id="2147484125" r:id="rId3"/>
    <p:sldLayoutId id="2147484126" r:id="rId4"/>
    <p:sldLayoutId id="2147484127" r:id="rId5"/>
    <p:sldLayoutId id="2147484128" r:id="rId6"/>
    <p:sldLayoutId id="2147484129" r:id="rId7"/>
    <p:sldLayoutId id="2147484130" r:id="rId8"/>
    <p:sldLayoutId id="2147484131" r:id="rId9"/>
    <p:sldLayoutId id="2147484132" r:id="rId10"/>
    <p:sldLayoutId id="2147484133" r:id="rId11"/>
    <p:sldLayoutId id="214748412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44000" cy="13171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0" y="1317172"/>
            <a:ext cx="9144000" cy="0"/>
          </a:xfrm>
          <a:prstGeom prst="line">
            <a:avLst/>
          </a:prstGeom>
          <a:ln w="28575" cmpd="thinThick">
            <a:solidFill>
              <a:srgbClr val="0000CC"/>
            </a:solidFill>
          </a:ln>
        </p:spPr>
        <p:style>
          <a:lnRef idx="1">
            <a:schemeClr val="accent1"/>
          </a:lnRef>
          <a:fillRef idx="0">
            <a:schemeClr val="accent1"/>
          </a:fillRef>
          <a:effectRef idx="0">
            <a:schemeClr val="accent1"/>
          </a:effectRef>
          <a:fontRef idx="minor">
            <a:schemeClr val="tx1"/>
          </a:fontRef>
        </p:style>
      </p:cxnSp>
      <p:sp>
        <p:nvSpPr>
          <p:cNvPr id="5123" name="Title 1"/>
          <p:cNvSpPr txBox="1">
            <a:spLocks/>
          </p:cNvSpPr>
          <p:nvPr/>
        </p:nvSpPr>
        <p:spPr bwMode="auto">
          <a:xfrm>
            <a:off x="582613" y="3398838"/>
            <a:ext cx="8240712" cy="1203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30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Phase 1 Studies Update</a:t>
            </a:r>
          </a:p>
        </p:txBody>
      </p:sp>
      <p:sp>
        <p:nvSpPr>
          <p:cNvPr id="7" name="TextBox 6"/>
          <p:cNvSpPr txBox="1"/>
          <p:nvPr/>
        </p:nvSpPr>
        <p:spPr>
          <a:xfrm>
            <a:off x="3126850" y="5019151"/>
            <a:ext cx="2710999" cy="923330"/>
          </a:xfrm>
          <a:prstGeom prst="rect">
            <a:avLst/>
          </a:prstGeom>
          <a:noFill/>
        </p:spPr>
        <p:txBody>
          <a:bodyPr wrap="none" rtlCol="0">
            <a:spAutoFit/>
          </a:bodyPr>
          <a:lstStyle/>
          <a:p>
            <a:pPr algn="ctr"/>
            <a:endParaRPr lang="en-US" dirty="0" smtClean="0"/>
          </a:p>
          <a:p>
            <a:pPr algn="ctr"/>
            <a:r>
              <a:rPr lang="en-US" dirty="0" smtClean="0"/>
              <a:t>Quarterly Public Meeting</a:t>
            </a:r>
          </a:p>
          <a:p>
            <a:pPr algn="ctr"/>
            <a:r>
              <a:rPr lang="en-US" dirty="0" smtClean="0"/>
              <a:t>May 22, 2013</a:t>
            </a:r>
            <a:endParaRPr lang="en-US" strike="sngStrike" dirty="0"/>
          </a:p>
        </p:txBody>
      </p:sp>
      <p:pic>
        <p:nvPicPr>
          <p:cNvPr id="8" name="Picture 7" descr="CSA-6726-DC-164.jpg"/>
          <p:cNvPicPr>
            <a:picLocks noChangeAspect="1"/>
          </p:cNvPicPr>
          <p:nvPr/>
        </p:nvPicPr>
        <p:blipFill>
          <a:blip r:embed="rId2" cstate="print"/>
          <a:stretch>
            <a:fillRect/>
          </a:stretch>
        </p:blipFill>
        <p:spPr>
          <a:xfrm>
            <a:off x="2068286" y="137623"/>
            <a:ext cx="5029200" cy="3275856"/>
          </a:xfrm>
          <a:prstGeom prst="ellipse">
            <a:avLst/>
          </a:prstGeom>
          <a:ln>
            <a:noFill/>
          </a:ln>
          <a:effectLst>
            <a:softEdge rad="112500"/>
          </a:effectLst>
        </p:spPr>
      </p:pic>
      <p:pic>
        <p:nvPicPr>
          <p:cNvPr id="10" name="Picture 9" descr="US-Department-of-Energy-Logo.jpg"/>
          <p:cNvPicPr>
            <a:picLocks noChangeAspect="1"/>
          </p:cNvPicPr>
          <p:nvPr/>
        </p:nvPicPr>
        <p:blipFill>
          <a:blip r:embed="rId3" cstate="print"/>
          <a:srcRect/>
          <a:stretch>
            <a:fillRect/>
          </a:stretch>
        </p:blipFill>
        <p:spPr bwMode="auto">
          <a:xfrm>
            <a:off x="163285" y="130629"/>
            <a:ext cx="1128713" cy="1128713"/>
          </a:xfrm>
          <a:prstGeom prst="rect">
            <a:avLst/>
          </a:prstGeom>
          <a:noFill/>
          <a:ln w="9525">
            <a:noFill/>
            <a:miter lim="800000"/>
            <a:headEnd/>
            <a:tailEnd/>
          </a:ln>
        </p:spPr>
      </p:pic>
      <p:pic>
        <p:nvPicPr>
          <p:cNvPr id="11" name="Picture 12" descr="NYSERDA_logo 1.jpg"/>
          <p:cNvPicPr>
            <a:picLocks noChangeAspect="1"/>
          </p:cNvPicPr>
          <p:nvPr/>
        </p:nvPicPr>
        <p:blipFill>
          <a:blip r:embed="rId4" cstate="print"/>
          <a:srcRect/>
          <a:stretch>
            <a:fillRect/>
          </a:stretch>
        </p:blipFill>
        <p:spPr bwMode="auto">
          <a:xfrm>
            <a:off x="6901542" y="261258"/>
            <a:ext cx="2095500" cy="5884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7980C55-6591-484A-B594-825B3C0D9606}" type="slidenum">
              <a:rPr lang="en-US" smtClean="0"/>
              <a:pPr>
                <a:defRPr/>
              </a:pPr>
              <a:t>10</a:t>
            </a:fld>
            <a:endParaRPr lang="en-US" dirty="0"/>
          </a:p>
        </p:txBody>
      </p:sp>
      <p:sp>
        <p:nvSpPr>
          <p:cNvPr id="7" name="TextBox 6"/>
          <p:cNvSpPr txBox="1"/>
          <p:nvPr/>
        </p:nvSpPr>
        <p:spPr>
          <a:xfrm>
            <a:off x="533820" y="1596013"/>
            <a:ext cx="7543800" cy="1569660"/>
          </a:xfrm>
          <a:prstGeom prst="rect">
            <a:avLst/>
          </a:prstGeom>
          <a:noFill/>
        </p:spPr>
        <p:txBody>
          <a:bodyPr wrap="square" rtlCol="0">
            <a:spAutoFit/>
          </a:bodyPr>
          <a:lstStyle/>
          <a:p>
            <a:pPr algn="just"/>
            <a:endParaRPr lang="en-US" sz="2400" i="1" dirty="0" smtClean="0">
              <a:solidFill>
                <a:srgbClr val="0000CC"/>
              </a:solidFill>
            </a:endParaRPr>
          </a:p>
          <a:p>
            <a:pPr algn="just"/>
            <a:endParaRPr lang="en-US" sz="2400" i="1" dirty="0">
              <a:solidFill>
                <a:srgbClr val="0000CC"/>
              </a:solidFill>
            </a:endParaRPr>
          </a:p>
          <a:p>
            <a:pPr algn="just"/>
            <a:r>
              <a:rPr lang="en-US" sz="2400" i="1" dirty="0" smtClean="0">
                <a:solidFill>
                  <a:srgbClr val="0000CC"/>
                </a:solidFill>
              </a:rPr>
              <a:t> </a:t>
            </a:r>
          </a:p>
          <a:p>
            <a:pPr algn="just"/>
            <a:endParaRPr lang="en-US" sz="2400" i="1" dirty="0">
              <a:solidFill>
                <a:srgbClr val="0000CC"/>
              </a:solidFill>
            </a:endParaRPr>
          </a:p>
        </p:txBody>
      </p:sp>
      <p:sp>
        <p:nvSpPr>
          <p:cNvPr id="8" name="TextBox 7"/>
          <p:cNvSpPr txBox="1"/>
          <p:nvPr/>
        </p:nvSpPr>
        <p:spPr>
          <a:xfrm>
            <a:off x="1863970" y="355041"/>
            <a:ext cx="4747846" cy="830997"/>
          </a:xfrm>
          <a:prstGeom prst="rect">
            <a:avLst/>
          </a:prstGeom>
          <a:noFill/>
        </p:spPr>
        <p:txBody>
          <a:bodyPr wrap="square" rtlCol="0">
            <a:spAutoFit/>
          </a:bodyPr>
          <a:lstStyle/>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Engineered Barriers Working Group (EBWG)</a:t>
            </a:r>
            <a:endParaRPr lang="en-US" sz="2400" b="1" dirty="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9" name="Picture 8" descr="US-Department-of-Energy-Logo.jpg"/>
          <p:cNvPicPr>
            <a:picLocks noChangeAspect="1"/>
          </p:cNvPicPr>
          <p:nvPr/>
        </p:nvPicPr>
        <p:blipFill>
          <a:blip r:embed="rId2" cstate="print"/>
          <a:srcRect/>
          <a:stretch>
            <a:fillRect/>
          </a:stretch>
        </p:blipFill>
        <p:spPr bwMode="auto">
          <a:xfrm>
            <a:off x="163285" y="130629"/>
            <a:ext cx="1128713" cy="1128713"/>
          </a:xfrm>
          <a:prstGeom prst="rect">
            <a:avLst/>
          </a:prstGeom>
          <a:noFill/>
          <a:ln w="9525">
            <a:noFill/>
            <a:miter lim="800000"/>
            <a:headEnd/>
            <a:tailEnd/>
          </a:ln>
        </p:spPr>
      </p:pic>
      <p:pic>
        <p:nvPicPr>
          <p:cNvPr id="10" name="Picture 9" descr="NYSERDA_logo 1.jpg"/>
          <p:cNvPicPr>
            <a:picLocks noChangeAspect="1"/>
          </p:cNvPicPr>
          <p:nvPr/>
        </p:nvPicPr>
        <p:blipFill>
          <a:blip r:embed="rId3" cstate="print"/>
          <a:srcRect/>
          <a:stretch>
            <a:fillRect/>
          </a:stretch>
        </p:blipFill>
        <p:spPr bwMode="auto">
          <a:xfrm>
            <a:off x="6901542" y="261258"/>
            <a:ext cx="2095500" cy="588402"/>
          </a:xfrm>
          <a:prstGeom prst="rect">
            <a:avLst/>
          </a:prstGeom>
          <a:noFill/>
          <a:ln w="9525">
            <a:noFill/>
            <a:miter lim="800000"/>
            <a:headEnd/>
            <a:tailEnd/>
          </a:ln>
        </p:spPr>
      </p:pic>
      <p:cxnSp>
        <p:nvCxnSpPr>
          <p:cNvPr id="11" name="Straight Connector 10"/>
          <p:cNvCxnSpPr/>
          <p:nvPr/>
        </p:nvCxnSpPr>
        <p:spPr>
          <a:xfrm>
            <a:off x="0" y="1317171"/>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31005" y="1715213"/>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lvl="0" indent="-342900" fontAlgn="auto">
              <a:spcBef>
                <a:spcPct val="20000"/>
              </a:spcBef>
              <a:spcAft>
                <a:spcPts val="0"/>
              </a:spcAft>
              <a:buFont typeface="Arial" pitchFamily="34" charset="0"/>
              <a:buChar char="•"/>
              <a:defRPr/>
            </a:pPr>
            <a:r>
              <a:rPr lang="en-US" sz="2400" dirty="0" smtClean="0">
                <a:latin typeface="Arial" pitchFamily="34" charset="0"/>
                <a:cs typeface="Arial" pitchFamily="34" charset="0"/>
              </a:rPr>
              <a:t>On hold since late February as agencies discuss approaches to uncertainty</a:t>
            </a:r>
          </a:p>
          <a:p>
            <a:pPr marL="342900" lvl="0" indent="-342900" fontAlgn="auto">
              <a:spcBef>
                <a:spcPct val="20000"/>
              </a:spcBef>
              <a:spcAft>
                <a:spcPts val="0"/>
              </a:spcAft>
              <a:buFont typeface="Arial" pitchFamily="34" charset="0"/>
              <a:buChar char="•"/>
              <a:defRPr/>
            </a:pPr>
            <a:r>
              <a:rPr lang="en-US" sz="2400" dirty="0" smtClean="0">
                <a:latin typeface="Arial" pitchFamily="34" charset="0"/>
                <a:cs typeface="Arial" pitchFamily="34" charset="0"/>
              </a:rPr>
              <a:t>Agencies feel more progress on Exhumation and Erosion study areas will allow for more effective definition of objectives for Engineered Barriers study area.</a:t>
            </a:r>
          </a:p>
          <a:p>
            <a:pPr marL="342900" lvl="0" indent="-342900" fontAlgn="auto">
              <a:spcBef>
                <a:spcPct val="20000"/>
              </a:spcBef>
              <a:spcAft>
                <a:spcPts val="0"/>
              </a:spcAft>
              <a:buFont typeface="Arial" pitchFamily="34" charset="0"/>
              <a:buChar char="•"/>
              <a:defRPr/>
            </a:pPr>
            <a:r>
              <a:rPr lang="en-US" sz="2400" dirty="0" smtClean="0">
                <a:latin typeface="Arial" pitchFamily="34" charset="0"/>
                <a:cs typeface="Arial" pitchFamily="34" charset="0"/>
              </a:rPr>
              <a:t>Remain on hold for now until progress is made on other topics.</a:t>
            </a:r>
          </a:p>
          <a:p>
            <a:pPr marL="342900" lvl="0" indent="-342900" fontAlgn="auto">
              <a:spcBef>
                <a:spcPct val="20000"/>
              </a:spcBef>
              <a:spcAft>
                <a:spcPts val="0"/>
              </a:spcAft>
            </a:pPr>
            <a:endParaRPr kumimoji="0" lang="en-US" sz="20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7980C55-6591-484A-B594-825B3C0D9606}" type="slidenum">
              <a:rPr lang="en-US" smtClean="0"/>
              <a:pPr>
                <a:defRPr/>
              </a:pPr>
              <a:t>2</a:t>
            </a:fld>
            <a:endParaRPr lang="en-US" dirty="0"/>
          </a:p>
        </p:txBody>
      </p:sp>
      <p:sp>
        <p:nvSpPr>
          <p:cNvPr id="7" name="TextBox 6"/>
          <p:cNvSpPr txBox="1"/>
          <p:nvPr/>
        </p:nvSpPr>
        <p:spPr>
          <a:xfrm>
            <a:off x="533820" y="1596013"/>
            <a:ext cx="7543800" cy="1569660"/>
          </a:xfrm>
          <a:prstGeom prst="rect">
            <a:avLst/>
          </a:prstGeom>
          <a:noFill/>
        </p:spPr>
        <p:txBody>
          <a:bodyPr wrap="square" rtlCol="0">
            <a:spAutoFit/>
          </a:bodyPr>
          <a:lstStyle/>
          <a:p>
            <a:pPr algn="just"/>
            <a:endParaRPr lang="en-US" sz="2400" i="1" dirty="0" smtClean="0">
              <a:solidFill>
                <a:srgbClr val="0000CC"/>
              </a:solidFill>
            </a:endParaRPr>
          </a:p>
          <a:p>
            <a:pPr algn="just"/>
            <a:endParaRPr lang="en-US" sz="2400" i="1" dirty="0">
              <a:solidFill>
                <a:srgbClr val="0000CC"/>
              </a:solidFill>
            </a:endParaRPr>
          </a:p>
          <a:p>
            <a:pPr algn="just"/>
            <a:r>
              <a:rPr lang="en-US" sz="2400" i="1" dirty="0" smtClean="0">
                <a:solidFill>
                  <a:srgbClr val="0000CC"/>
                </a:solidFill>
              </a:rPr>
              <a:t> </a:t>
            </a:r>
          </a:p>
          <a:p>
            <a:pPr algn="just"/>
            <a:endParaRPr lang="en-US" sz="2400" i="1" dirty="0">
              <a:solidFill>
                <a:srgbClr val="0000CC"/>
              </a:solidFill>
            </a:endParaRPr>
          </a:p>
        </p:txBody>
      </p:sp>
      <p:sp>
        <p:nvSpPr>
          <p:cNvPr id="8" name="TextBox 7"/>
          <p:cNvSpPr txBox="1"/>
          <p:nvPr/>
        </p:nvSpPr>
        <p:spPr>
          <a:xfrm>
            <a:off x="1863970" y="355041"/>
            <a:ext cx="4747846" cy="461665"/>
          </a:xfrm>
          <a:prstGeom prst="rect">
            <a:avLst/>
          </a:prstGeom>
          <a:noFill/>
        </p:spPr>
        <p:txBody>
          <a:bodyPr wrap="square" rtlCol="0">
            <a:spAutoFit/>
          </a:bodyPr>
          <a:lstStyle/>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Evaluating Uncertainty </a:t>
            </a:r>
            <a:endParaRPr lang="en-US" sz="2400" b="1" dirty="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9" name="Picture 8" descr="US-Department-of-Energy-Logo.jpg"/>
          <p:cNvPicPr>
            <a:picLocks noChangeAspect="1"/>
          </p:cNvPicPr>
          <p:nvPr/>
        </p:nvPicPr>
        <p:blipFill>
          <a:blip r:embed="rId2" cstate="print"/>
          <a:srcRect/>
          <a:stretch>
            <a:fillRect/>
          </a:stretch>
        </p:blipFill>
        <p:spPr bwMode="auto">
          <a:xfrm>
            <a:off x="163285" y="130629"/>
            <a:ext cx="1128713" cy="1128713"/>
          </a:xfrm>
          <a:prstGeom prst="rect">
            <a:avLst/>
          </a:prstGeom>
          <a:noFill/>
          <a:ln w="9525">
            <a:noFill/>
            <a:miter lim="800000"/>
            <a:headEnd/>
            <a:tailEnd/>
          </a:ln>
        </p:spPr>
      </p:pic>
      <p:pic>
        <p:nvPicPr>
          <p:cNvPr id="10" name="Picture 9" descr="NYSERDA_logo 1.jpg"/>
          <p:cNvPicPr>
            <a:picLocks noChangeAspect="1"/>
          </p:cNvPicPr>
          <p:nvPr/>
        </p:nvPicPr>
        <p:blipFill>
          <a:blip r:embed="rId3" cstate="print"/>
          <a:srcRect/>
          <a:stretch>
            <a:fillRect/>
          </a:stretch>
        </p:blipFill>
        <p:spPr bwMode="auto">
          <a:xfrm>
            <a:off x="6901542" y="261258"/>
            <a:ext cx="2095500" cy="588402"/>
          </a:xfrm>
          <a:prstGeom prst="rect">
            <a:avLst/>
          </a:prstGeom>
          <a:noFill/>
          <a:ln w="9525">
            <a:noFill/>
            <a:miter lim="800000"/>
            <a:headEnd/>
            <a:tailEnd/>
          </a:ln>
        </p:spPr>
      </p:pic>
      <p:cxnSp>
        <p:nvCxnSpPr>
          <p:cNvPr id="11" name="Straight Connector 10"/>
          <p:cNvCxnSpPr/>
          <p:nvPr/>
        </p:nvCxnSpPr>
        <p:spPr>
          <a:xfrm>
            <a:off x="0" y="1317171"/>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32305" y="2145817"/>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latin typeface="Arial" pitchFamily="34" charset="0"/>
                <a:cs typeface="Arial" pitchFamily="34" charset="0"/>
              </a:rPr>
              <a:t>Feedback from stakeholders and the Independent Scientific Panel (ISP) stressed that the understanding and evaluation of uncertainty is important in the prioritization</a:t>
            </a:r>
            <a:r>
              <a:rPr lang="en-US" sz="2400" dirty="0" smtClean="0">
                <a:solidFill>
                  <a:srgbClr val="FF0000"/>
                </a:solidFill>
                <a:latin typeface="Arial" pitchFamily="34" charset="0"/>
                <a:cs typeface="Arial" pitchFamily="34" charset="0"/>
              </a:rPr>
              <a:t> </a:t>
            </a:r>
            <a:r>
              <a:rPr lang="en-US" sz="2400" dirty="0" smtClean="0">
                <a:latin typeface="Arial" pitchFamily="34" charset="0"/>
                <a:cs typeface="Arial" pitchFamily="34" charset="0"/>
              </a:rPr>
              <a:t>of the Phase 1 Studies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u="none" strike="noStrike" kern="1200" cap="none" spc="0" normalizeH="0" noProof="0" dirty="0" smtClean="0">
                <a:ln>
                  <a:noFill/>
                </a:ln>
                <a:solidFill>
                  <a:schemeClr val="tx1"/>
                </a:solidFill>
                <a:effectLst/>
                <a:uLnTx/>
                <a:uFillTx/>
                <a:latin typeface="Arial" pitchFamily="34" charset="0"/>
                <a:cs typeface="Arial" pitchFamily="34" charset="0"/>
              </a:rPr>
              <a:t>DOE and NYSERDA are discussing how best to incorporate uncertainty considerations in Phase 1 Studies and in evaluation of study results with respect to Phase 2 </a:t>
            </a:r>
            <a:r>
              <a:rPr kumimoji="0" lang="en-US" sz="2400" u="none" strike="noStrike" kern="1200" cap="none" spc="0" normalizeH="0" noProof="0" dirty="0" err="1" smtClean="0">
                <a:ln>
                  <a:noFill/>
                </a:ln>
                <a:solidFill>
                  <a:schemeClr val="tx1"/>
                </a:solidFill>
                <a:effectLst/>
                <a:uLnTx/>
                <a:uFillTx/>
                <a:latin typeface="Arial" pitchFamily="34" charset="0"/>
                <a:cs typeface="Arial" pitchFamily="34" charset="0"/>
              </a:rPr>
              <a:t>Decisionmaking</a:t>
            </a:r>
            <a:endParaRPr kumimoji="0" lang="en-US" sz="2400" u="none" strike="noStrike" kern="1200" cap="none" spc="0" normalizeH="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latin typeface="Arial" pitchFamily="34" charset="0"/>
                <a:cs typeface="Arial" pitchFamily="34" charset="0"/>
              </a:rPr>
              <a:t>The agencies continue to meet frequently, good progress  is being made</a:t>
            </a:r>
            <a:endParaRPr kumimoji="0" lang="en-US" sz="2400" u="none" strike="noStrike" kern="1200" cap="none" spc="0" normalizeH="0" noProof="0" dirty="0" smtClean="0">
              <a:ln>
                <a:noFill/>
              </a:ln>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u="none" strike="noStrike" kern="1200" cap="none" spc="0" normalizeH="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7980C55-6591-484A-B594-825B3C0D9606}" type="slidenum">
              <a:rPr lang="en-US" smtClean="0"/>
              <a:pPr>
                <a:defRPr/>
              </a:pPr>
              <a:t>3</a:t>
            </a:fld>
            <a:endParaRPr lang="en-US" dirty="0"/>
          </a:p>
        </p:txBody>
      </p:sp>
      <p:sp>
        <p:nvSpPr>
          <p:cNvPr id="7" name="TextBox 6"/>
          <p:cNvSpPr txBox="1"/>
          <p:nvPr/>
        </p:nvSpPr>
        <p:spPr>
          <a:xfrm>
            <a:off x="533820" y="1596013"/>
            <a:ext cx="7543800" cy="1569660"/>
          </a:xfrm>
          <a:prstGeom prst="rect">
            <a:avLst/>
          </a:prstGeom>
          <a:noFill/>
        </p:spPr>
        <p:txBody>
          <a:bodyPr wrap="square" rtlCol="0">
            <a:spAutoFit/>
          </a:bodyPr>
          <a:lstStyle/>
          <a:p>
            <a:pPr algn="just"/>
            <a:endParaRPr lang="en-US" sz="2400" i="1" dirty="0" smtClean="0">
              <a:solidFill>
                <a:srgbClr val="0000CC"/>
              </a:solidFill>
            </a:endParaRPr>
          </a:p>
          <a:p>
            <a:pPr algn="just"/>
            <a:endParaRPr lang="en-US" sz="2400" i="1" dirty="0">
              <a:solidFill>
                <a:srgbClr val="0000CC"/>
              </a:solidFill>
            </a:endParaRPr>
          </a:p>
          <a:p>
            <a:pPr algn="just"/>
            <a:r>
              <a:rPr lang="en-US" sz="2400" i="1" dirty="0" smtClean="0">
                <a:solidFill>
                  <a:srgbClr val="0000CC"/>
                </a:solidFill>
              </a:rPr>
              <a:t> </a:t>
            </a:r>
          </a:p>
          <a:p>
            <a:pPr algn="just"/>
            <a:endParaRPr lang="en-US" sz="2400" i="1" dirty="0">
              <a:solidFill>
                <a:srgbClr val="0000CC"/>
              </a:solidFill>
            </a:endParaRPr>
          </a:p>
        </p:txBody>
      </p:sp>
      <p:sp>
        <p:nvSpPr>
          <p:cNvPr id="8" name="TextBox 7"/>
          <p:cNvSpPr txBox="1"/>
          <p:nvPr/>
        </p:nvSpPr>
        <p:spPr>
          <a:xfrm>
            <a:off x="1863970" y="355041"/>
            <a:ext cx="4747846" cy="830997"/>
          </a:xfrm>
          <a:prstGeom prst="rect">
            <a:avLst/>
          </a:prstGeom>
          <a:noFill/>
        </p:spPr>
        <p:txBody>
          <a:bodyPr wrap="square" rtlCol="0">
            <a:spAutoFit/>
          </a:bodyPr>
          <a:lstStyle/>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Exhumation Working Group (EXWG)</a:t>
            </a:r>
            <a:endParaRPr lang="en-US" sz="2400" b="1" dirty="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9" name="Picture 8" descr="US-Department-of-Energy-Logo.jpg"/>
          <p:cNvPicPr>
            <a:picLocks noChangeAspect="1"/>
          </p:cNvPicPr>
          <p:nvPr/>
        </p:nvPicPr>
        <p:blipFill>
          <a:blip r:embed="rId2" cstate="print"/>
          <a:srcRect/>
          <a:stretch>
            <a:fillRect/>
          </a:stretch>
        </p:blipFill>
        <p:spPr bwMode="auto">
          <a:xfrm>
            <a:off x="163285" y="130629"/>
            <a:ext cx="1128713" cy="1128713"/>
          </a:xfrm>
          <a:prstGeom prst="rect">
            <a:avLst/>
          </a:prstGeom>
          <a:noFill/>
          <a:ln w="9525">
            <a:noFill/>
            <a:miter lim="800000"/>
            <a:headEnd/>
            <a:tailEnd/>
          </a:ln>
        </p:spPr>
      </p:pic>
      <p:pic>
        <p:nvPicPr>
          <p:cNvPr id="10" name="Picture 9" descr="NYSERDA_logo 1.jpg"/>
          <p:cNvPicPr>
            <a:picLocks noChangeAspect="1"/>
          </p:cNvPicPr>
          <p:nvPr/>
        </p:nvPicPr>
        <p:blipFill>
          <a:blip r:embed="rId3" cstate="print"/>
          <a:srcRect/>
          <a:stretch>
            <a:fillRect/>
          </a:stretch>
        </p:blipFill>
        <p:spPr bwMode="auto">
          <a:xfrm>
            <a:off x="6901542" y="261258"/>
            <a:ext cx="2095500" cy="588402"/>
          </a:xfrm>
          <a:prstGeom prst="rect">
            <a:avLst/>
          </a:prstGeom>
          <a:noFill/>
          <a:ln w="9525">
            <a:noFill/>
            <a:miter lim="800000"/>
            <a:headEnd/>
            <a:tailEnd/>
          </a:ln>
        </p:spPr>
      </p:pic>
      <p:cxnSp>
        <p:nvCxnSpPr>
          <p:cNvPr id="11" name="Straight Connector 10"/>
          <p:cNvCxnSpPr/>
          <p:nvPr/>
        </p:nvCxnSpPr>
        <p:spPr>
          <a:xfrm>
            <a:off x="0" y="1317171"/>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250542" y="1659003"/>
            <a:ext cx="8243630" cy="538484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EXWG  has been tasked</a:t>
            </a:r>
            <a:r>
              <a:rPr kumimoji="0" lang="en-US" sz="2400" b="0" i="0" u="none" strike="noStrike" kern="1200" cap="none" spc="0" normalizeH="0" noProof="0" dirty="0" smtClean="0">
                <a:ln>
                  <a:noFill/>
                </a:ln>
                <a:solidFill>
                  <a:schemeClr val="tx1"/>
                </a:solidFill>
                <a:effectLst/>
                <a:uLnTx/>
                <a:uFillTx/>
                <a:latin typeface="Arial" pitchFamily="34" charset="0"/>
                <a:cs typeface="Arial" pitchFamily="34" charset="0"/>
              </a:rPr>
              <a:t> to </a:t>
            </a:r>
            <a:r>
              <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address 3 Potential Areas</a:t>
            </a:r>
            <a:r>
              <a:rPr kumimoji="0" lang="en-US" sz="2400" b="0" i="0" u="none" strike="noStrike" kern="1200" cap="none" spc="0" normalizeH="0" noProof="0" dirty="0" smtClean="0">
                <a:ln>
                  <a:noFill/>
                </a:ln>
                <a:solidFill>
                  <a:schemeClr val="tx1"/>
                </a:solidFill>
                <a:effectLst/>
                <a:uLnTx/>
                <a:uFillTx/>
                <a:latin typeface="Arial" pitchFamily="34" charset="0"/>
                <a:cs typeface="Arial" pitchFamily="34" charset="0"/>
              </a:rPr>
              <a:t> of Study (PAS)</a:t>
            </a:r>
          </a:p>
          <a:p>
            <a:pPr marL="800100" lvl="1" indent="-342900" fontAlgn="auto">
              <a:spcBef>
                <a:spcPct val="20000"/>
              </a:spcBef>
              <a:spcAft>
                <a:spcPts val="0"/>
              </a:spcAft>
              <a:buFont typeface="Arial" pitchFamily="34" charset="0"/>
              <a:buChar char="•"/>
              <a:defRPr/>
            </a:pPr>
            <a:r>
              <a:rPr lang="en-US" sz="2400" baseline="0" dirty="0" smtClean="0">
                <a:latin typeface="Arial" pitchFamily="34" charset="0"/>
                <a:cs typeface="Arial" pitchFamily="34" charset="0"/>
              </a:rPr>
              <a:t>Alternative</a:t>
            </a:r>
            <a:r>
              <a:rPr lang="en-US" sz="2400" dirty="0" smtClean="0">
                <a:latin typeface="Arial" pitchFamily="34" charset="0"/>
                <a:cs typeface="Arial" pitchFamily="34" charset="0"/>
              </a:rPr>
              <a:t> approaches to, costs of, and risks associated with complete tank and waste exhumation</a:t>
            </a:r>
          </a:p>
          <a:p>
            <a:pPr marL="800100" lvl="1" indent="-342900" fontAlgn="auto">
              <a:spcBef>
                <a:spcPct val="20000"/>
              </a:spcBef>
              <a:spcAft>
                <a:spcPts val="0"/>
              </a:spcAft>
              <a:buFont typeface="Arial" pitchFamily="34" charset="0"/>
              <a:buChar char="•"/>
              <a:defRPr/>
            </a:pPr>
            <a:r>
              <a:rPr lang="en-US" sz="2400" dirty="0" smtClean="0">
                <a:latin typeface="Arial" pitchFamily="34" charset="0"/>
                <a:cs typeface="Arial" pitchFamily="34" charset="0"/>
              </a:rPr>
              <a:t>Viability, cost, and benefit of partial exhumation of waste and removal of contamination </a:t>
            </a:r>
          </a:p>
          <a:p>
            <a:pPr marL="800100" lvl="1" indent="-342900" fontAlgn="auto">
              <a:spcBef>
                <a:spcPct val="20000"/>
              </a:spcBef>
              <a:spcAft>
                <a:spcPts val="0"/>
              </a:spcAft>
              <a:buFont typeface="Arial" pitchFamily="34" charset="0"/>
              <a:buChar char="•"/>
              <a:defRPr/>
            </a:pPr>
            <a:r>
              <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Exhumation</a:t>
            </a:r>
            <a:r>
              <a:rPr kumimoji="0" lang="en-US" sz="2400" b="0" i="0" u="none" strike="noStrike" kern="1200" cap="none" spc="0" normalizeH="0" noProof="0" dirty="0" smtClean="0">
                <a:ln>
                  <a:noFill/>
                </a:ln>
                <a:solidFill>
                  <a:schemeClr val="tx1"/>
                </a:solidFill>
                <a:effectLst/>
                <a:uLnTx/>
                <a:uFillTx/>
                <a:latin typeface="Arial" pitchFamily="34" charset="0"/>
                <a:cs typeface="Arial" pitchFamily="34" charset="0"/>
              </a:rPr>
              <a:t> uncertainties and benefit of pilot exhumation activities</a:t>
            </a:r>
            <a:endPar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EXWG has been on hold since late February as agencies discuss approaches</a:t>
            </a:r>
            <a:r>
              <a:rPr kumimoji="0" lang="en-US" sz="2400" b="0" i="0" u="none" strike="noStrike" kern="1200" cap="none" spc="0" normalizeH="0" noProof="0" dirty="0" smtClean="0">
                <a:ln>
                  <a:noFill/>
                </a:ln>
                <a:solidFill>
                  <a:schemeClr val="tx1"/>
                </a:solidFill>
                <a:effectLst/>
                <a:uLnTx/>
                <a:uFillTx/>
                <a:latin typeface="Arial" pitchFamily="34" charset="0"/>
                <a:cs typeface="Arial" pitchFamily="34" charset="0"/>
              </a:rPr>
              <a:t> to uncertainty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7980C55-6591-484A-B594-825B3C0D9606}" type="slidenum">
              <a:rPr lang="en-US" smtClean="0"/>
              <a:pPr>
                <a:defRPr/>
              </a:pPr>
              <a:t>4</a:t>
            </a:fld>
            <a:endParaRPr lang="en-US" dirty="0"/>
          </a:p>
        </p:txBody>
      </p:sp>
      <p:sp>
        <p:nvSpPr>
          <p:cNvPr id="7" name="TextBox 6"/>
          <p:cNvSpPr txBox="1"/>
          <p:nvPr/>
        </p:nvSpPr>
        <p:spPr>
          <a:xfrm>
            <a:off x="533820" y="1596013"/>
            <a:ext cx="7543800" cy="4081117"/>
          </a:xfrm>
          <a:prstGeom prst="rect">
            <a:avLst/>
          </a:prstGeom>
          <a:noFill/>
        </p:spPr>
        <p:txBody>
          <a:bodyPr wrap="square" rtlCol="0">
            <a:spAutoFit/>
          </a:bodyPr>
          <a:lstStyle/>
          <a:p>
            <a:pPr marL="342900" indent="-342900" fontAlgn="auto">
              <a:spcBef>
                <a:spcPct val="20000"/>
              </a:spcBef>
              <a:spcAft>
                <a:spcPts val="0"/>
              </a:spcAft>
              <a:defRPr/>
            </a:pPr>
            <a:endParaRPr lang="en-US" sz="2400" dirty="0" smtClean="0">
              <a:latin typeface="Arial" pitchFamily="34" charset="0"/>
              <a:cs typeface="Arial" pitchFamily="34" charset="0"/>
            </a:endParaRPr>
          </a:p>
          <a:p>
            <a:pPr marL="342900" lvl="0" indent="-342900" fontAlgn="auto">
              <a:spcBef>
                <a:spcPct val="20000"/>
              </a:spcBef>
              <a:spcAft>
                <a:spcPts val="0"/>
              </a:spcAft>
              <a:buFont typeface="Arial" pitchFamily="34" charset="0"/>
              <a:buChar char="•"/>
              <a:defRPr/>
            </a:pPr>
            <a:r>
              <a:rPr lang="en-US" sz="2400" dirty="0" smtClean="0">
                <a:latin typeface="Arial" pitchFamily="34" charset="0"/>
                <a:cs typeface="Arial" pitchFamily="34" charset="0"/>
              </a:rPr>
              <a:t>Agencies believe the EXWG’s work toward study recommendations should proceed at this time</a:t>
            </a:r>
          </a:p>
          <a:p>
            <a:pPr marL="342900" indent="-342900" fontAlgn="auto">
              <a:spcBef>
                <a:spcPct val="20000"/>
              </a:spcBef>
              <a:spcAft>
                <a:spcPts val="0"/>
              </a:spcAft>
              <a:buFont typeface="Arial" pitchFamily="34" charset="0"/>
              <a:buChar char="•"/>
              <a:defRPr/>
            </a:pPr>
            <a:r>
              <a:rPr lang="en-US" sz="2400" dirty="0" smtClean="0">
                <a:latin typeface="Arial" pitchFamily="34" charset="0"/>
                <a:cs typeface="Arial" pitchFamily="34" charset="0"/>
              </a:rPr>
              <a:t>EXWG ‘s recommendations will include information on the nature of uncertainty with respect to the exhumation study area topics. </a:t>
            </a:r>
          </a:p>
          <a:p>
            <a:pPr marL="800100" lvl="1" indent="-342900" fontAlgn="auto">
              <a:spcBef>
                <a:spcPct val="20000"/>
              </a:spcBef>
              <a:spcAft>
                <a:spcPts val="0"/>
              </a:spcAft>
              <a:buFont typeface="Arial" pitchFamily="34" charset="0"/>
              <a:buChar char="•"/>
              <a:defRPr/>
            </a:pPr>
            <a:r>
              <a:rPr lang="en-US" sz="2400" dirty="0" smtClean="0">
                <a:latin typeface="Arial" pitchFamily="34" charset="0"/>
                <a:cs typeface="Arial" pitchFamily="34" charset="0"/>
              </a:rPr>
              <a:t>e.g. inventory uncertainties</a:t>
            </a:r>
          </a:p>
          <a:p>
            <a:pPr marL="342900" indent="-342900" fontAlgn="auto">
              <a:spcBef>
                <a:spcPct val="20000"/>
              </a:spcBef>
              <a:spcAft>
                <a:spcPts val="0"/>
              </a:spcAft>
              <a:buFont typeface="Arial" pitchFamily="34" charset="0"/>
              <a:buChar char="•"/>
              <a:defRPr/>
            </a:pPr>
            <a:r>
              <a:rPr lang="en-US" sz="2400" dirty="0" smtClean="0">
                <a:latin typeface="Arial" pitchFamily="34" charset="0"/>
                <a:cs typeface="Arial" pitchFamily="34" charset="0"/>
              </a:rPr>
              <a:t>The recommendations will discuss how the studies may serve to characterize and/or reduce uncertainties in support of agency consensus.</a:t>
            </a:r>
          </a:p>
        </p:txBody>
      </p:sp>
      <p:sp>
        <p:nvSpPr>
          <p:cNvPr id="8" name="TextBox 7"/>
          <p:cNvSpPr txBox="1"/>
          <p:nvPr/>
        </p:nvSpPr>
        <p:spPr>
          <a:xfrm>
            <a:off x="1863970" y="355041"/>
            <a:ext cx="4747846" cy="830997"/>
          </a:xfrm>
          <a:prstGeom prst="rect">
            <a:avLst/>
          </a:prstGeom>
          <a:noFill/>
        </p:spPr>
        <p:txBody>
          <a:bodyPr wrap="square" rtlCol="0">
            <a:spAutoFit/>
          </a:bodyPr>
          <a:lstStyle/>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Exhumation Working Group (EXWG)</a:t>
            </a:r>
            <a:endParaRPr lang="en-US" sz="2400" b="1" dirty="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9" name="Picture 8" descr="US-Department-of-Energy-Logo.jpg"/>
          <p:cNvPicPr>
            <a:picLocks noChangeAspect="1"/>
          </p:cNvPicPr>
          <p:nvPr/>
        </p:nvPicPr>
        <p:blipFill>
          <a:blip r:embed="rId2" cstate="print"/>
          <a:srcRect/>
          <a:stretch>
            <a:fillRect/>
          </a:stretch>
        </p:blipFill>
        <p:spPr bwMode="auto">
          <a:xfrm>
            <a:off x="163285" y="130629"/>
            <a:ext cx="1128713" cy="1128713"/>
          </a:xfrm>
          <a:prstGeom prst="rect">
            <a:avLst/>
          </a:prstGeom>
          <a:noFill/>
          <a:ln w="9525">
            <a:noFill/>
            <a:miter lim="800000"/>
            <a:headEnd/>
            <a:tailEnd/>
          </a:ln>
        </p:spPr>
      </p:pic>
      <p:pic>
        <p:nvPicPr>
          <p:cNvPr id="10" name="Picture 9" descr="NYSERDA_logo 1.jpg"/>
          <p:cNvPicPr>
            <a:picLocks noChangeAspect="1"/>
          </p:cNvPicPr>
          <p:nvPr/>
        </p:nvPicPr>
        <p:blipFill>
          <a:blip r:embed="rId3" cstate="print"/>
          <a:srcRect/>
          <a:stretch>
            <a:fillRect/>
          </a:stretch>
        </p:blipFill>
        <p:spPr bwMode="auto">
          <a:xfrm>
            <a:off x="6901542" y="261258"/>
            <a:ext cx="2095500" cy="588402"/>
          </a:xfrm>
          <a:prstGeom prst="rect">
            <a:avLst/>
          </a:prstGeom>
          <a:noFill/>
          <a:ln w="9525">
            <a:noFill/>
            <a:miter lim="800000"/>
            <a:headEnd/>
            <a:tailEnd/>
          </a:ln>
        </p:spPr>
      </p:pic>
      <p:cxnSp>
        <p:nvCxnSpPr>
          <p:cNvPr id="11" name="Straight Connector 10"/>
          <p:cNvCxnSpPr/>
          <p:nvPr/>
        </p:nvCxnSpPr>
        <p:spPr>
          <a:xfrm>
            <a:off x="0" y="1317171"/>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22030" y="1570464"/>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7980C55-6591-484A-B594-825B3C0D9606}" type="slidenum">
              <a:rPr lang="en-US" smtClean="0"/>
              <a:pPr>
                <a:defRPr/>
              </a:pPr>
              <a:t>5</a:t>
            </a:fld>
            <a:endParaRPr lang="en-US" dirty="0"/>
          </a:p>
        </p:txBody>
      </p:sp>
      <p:sp>
        <p:nvSpPr>
          <p:cNvPr id="7" name="TextBox 6"/>
          <p:cNvSpPr txBox="1"/>
          <p:nvPr/>
        </p:nvSpPr>
        <p:spPr>
          <a:xfrm>
            <a:off x="533820" y="1596013"/>
            <a:ext cx="7543800" cy="1569660"/>
          </a:xfrm>
          <a:prstGeom prst="rect">
            <a:avLst/>
          </a:prstGeom>
          <a:noFill/>
        </p:spPr>
        <p:txBody>
          <a:bodyPr wrap="square" rtlCol="0">
            <a:spAutoFit/>
          </a:bodyPr>
          <a:lstStyle/>
          <a:p>
            <a:pPr algn="just"/>
            <a:endParaRPr lang="en-US" sz="2400" i="1" dirty="0" smtClean="0">
              <a:solidFill>
                <a:srgbClr val="0000CC"/>
              </a:solidFill>
            </a:endParaRPr>
          </a:p>
          <a:p>
            <a:pPr algn="just"/>
            <a:endParaRPr lang="en-US" sz="2400" i="1" dirty="0">
              <a:solidFill>
                <a:srgbClr val="0000CC"/>
              </a:solidFill>
            </a:endParaRPr>
          </a:p>
          <a:p>
            <a:pPr algn="just"/>
            <a:r>
              <a:rPr lang="en-US" sz="2400" i="1" dirty="0" smtClean="0">
                <a:solidFill>
                  <a:srgbClr val="0000CC"/>
                </a:solidFill>
              </a:rPr>
              <a:t> </a:t>
            </a:r>
          </a:p>
          <a:p>
            <a:pPr algn="just"/>
            <a:endParaRPr lang="en-US" sz="2400" i="1" dirty="0">
              <a:solidFill>
                <a:srgbClr val="0000CC"/>
              </a:solidFill>
            </a:endParaRPr>
          </a:p>
        </p:txBody>
      </p:sp>
      <p:sp>
        <p:nvSpPr>
          <p:cNvPr id="8" name="TextBox 7"/>
          <p:cNvSpPr txBox="1"/>
          <p:nvPr/>
        </p:nvSpPr>
        <p:spPr>
          <a:xfrm>
            <a:off x="1863970" y="355041"/>
            <a:ext cx="4747846" cy="830997"/>
          </a:xfrm>
          <a:prstGeom prst="rect">
            <a:avLst/>
          </a:prstGeom>
          <a:noFill/>
        </p:spPr>
        <p:txBody>
          <a:bodyPr wrap="square" rtlCol="0">
            <a:spAutoFit/>
          </a:bodyPr>
          <a:lstStyle/>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Exhumation Working Group (EXWG)</a:t>
            </a:r>
            <a:endParaRPr lang="en-US" sz="2400" b="1" dirty="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9" name="Picture 8" descr="US-Department-of-Energy-Logo.jpg"/>
          <p:cNvPicPr>
            <a:picLocks noChangeAspect="1"/>
          </p:cNvPicPr>
          <p:nvPr/>
        </p:nvPicPr>
        <p:blipFill>
          <a:blip r:embed="rId2" cstate="print"/>
          <a:srcRect/>
          <a:stretch>
            <a:fillRect/>
          </a:stretch>
        </p:blipFill>
        <p:spPr bwMode="auto">
          <a:xfrm>
            <a:off x="163285" y="130629"/>
            <a:ext cx="1128713" cy="1128713"/>
          </a:xfrm>
          <a:prstGeom prst="rect">
            <a:avLst/>
          </a:prstGeom>
          <a:noFill/>
          <a:ln w="9525">
            <a:noFill/>
            <a:miter lim="800000"/>
            <a:headEnd/>
            <a:tailEnd/>
          </a:ln>
        </p:spPr>
      </p:pic>
      <p:pic>
        <p:nvPicPr>
          <p:cNvPr id="10" name="Picture 9" descr="NYSERDA_logo 1.jpg"/>
          <p:cNvPicPr>
            <a:picLocks noChangeAspect="1"/>
          </p:cNvPicPr>
          <p:nvPr/>
        </p:nvPicPr>
        <p:blipFill>
          <a:blip r:embed="rId3" cstate="print"/>
          <a:srcRect/>
          <a:stretch>
            <a:fillRect/>
          </a:stretch>
        </p:blipFill>
        <p:spPr bwMode="auto">
          <a:xfrm>
            <a:off x="6901542" y="261258"/>
            <a:ext cx="2095500" cy="588402"/>
          </a:xfrm>
          <a:prstGeom prst="rect">
            <a:avLst/>
          </a:prstGeom>
          <a:noFill/>
          <a:ln w="9525">
            <a:noFill/>
            <a:miter lim="800000"/>
            <a:headEnd/>
            <a:tailEnd/>
          </a:ln>
        </p:spPr>
      </p:pic>
      <p:cxnSp>
        <p:nvCxnSpPr>
          <p:cNvPr id="11" name="Straight Connector 10"/>
          <p:cNvCxnSpPr/>
          <p:nvPr/>
        </p:nvCxnSpPr>
        <p:spPr>
          <a:xfrm>
            <a:off x="0" y="1317171"/>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129063" y="2095823"/>
            <a:ext cx="8229600" cy="4525963"/>
          </a:xfrm>
          <a:prstGeom prst="rect">
            <a:avLst/>
          </a:prstGeom>
        </p:spPr>
        <p:txBody>
          <a:bodyPr/>
          <a:lstStyle/>
          <a:p>
            <a:pPr marL="457200" marR="0" lvl="0" indent="-4572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EXWG</a:t>
            </a:r>
            <a:r>
              <a:rPr kumimoji="0" lang="en-US" sz="2400" b="0" i="0" u="none" strike="noStrike" kern="1200" cap="none" spc="0" normalizeH="0" noProof="0" dirty="0" smtClean="0">
                <a:ln>
                  <a:noFill/>
                </a:ln>
                <a:solidFill>
                  <a:schemeClr val="tx1"/>
                </a:solidFill>
                <a:effectLst/>
                <a:uLnTx/>
                <a:uFillTx/>
                <a:latin typeface="Arial" pitchFamily="34" charset="0"/>
                <a:cs typeface="Arial" pitchFamily="34" charset="0"/>
              </a:rPr>
              <a:t> path forward</a:t>
            </a:r>
          </a:p>
          <a:p>
            <a:pPr marL="914400" lvl="1" indent="-457200" fontAlgn="auto">
              <a:spcBef>
                <a:spcPct val="20000"/>
              </a:spcBef>
              <a:spcAft>
                <a:spcPts val="0"/>
              </a:spcAft>
              <a:buFont typeface="Arial" pitchFamily="34" charset="0"/>
              <a:buChar char="•"/>
              <a:defRPr/>
            </a:pPr>
            <a:r>
              <a:rPr lang="en-US" sz="2400" baseline="0" dirty="0" smtClean="0">
                <a:latin typeface="Arial" pitchFamily="34" charset="0"/>
                <a:cs typeface="Arial" pitchFamily="34" charset="0"/>
              </a:rPr>
              <a:t>The EXWG can proceed</a:t>
            </a:r>
            <a:r>
              <a:rPr lang="en-US" sz="2400" dirty="0" smtClean="0">
                <a:latin typeface="Arial" pitchFamily="34" charset="0"/>
                <a:cs typeface="Arial" pitchFamily="34" charset="0"/>
              </a:rPr>
              <a:t> to develop and submit study recommendations to DOE and NYSERDA</a:t>
            </a:r>
          </a:p>
          <a:p>
            <a:pPr marL="914400" lvl="1" indent="-457200" fontAlgn="auto">
              <a:spcBef>
                <a:spcPct val="20000"/>
              </a:spcBef>
              <a:spcAft>
                <a:spcPts val="0"/>
              </a:spcAft>
              <a:buFont typeface="Arial" pitchFamily="34" charset="0"/>
              <a:buChar char="•"/>
              <a:defRPr/>
            </a:pPr>
            <a:r>
              <a:rPr lang="en-US" sz="2400" baseline="0" dirty="0" smtClean="0">
                <a:latin typeface="Arial" pitchFamily="34" charset="0"/>
                <a:cs typeface="Arial" pitchFamily="34" charset="0"/>
              </a:rPr>
              <a:t>Recommendations</a:t>
            </a:r>
            <a:r>
              <a:rPr lang="en-US" sz="2400" dirty="0" smtClean="0">
                <a:latin typeface="Arial" pitchFamily="34" charset="0"/>
                <a:cs typeface="Arial" pitchFamily="34" charset="0"/>
              </a:rPr>
              <a:t> will be discussed with stakeholders, </a:t>
            </a:r>
            <a:r>
              <a:rPr lang="en-US" sz="2400" baseline="0" dirty="0" smtClean="0">
                <a:latin typeface="Arial" pitchFamily="34" charset="0"/>
                <a:cs typeface="Arial" pitchFamily="34" charset="0"/>
              </a:rPr>
              <a:t>Independent</a:t>
            </a:r>
            <a:r>
              <a:rPr lang="en-US" sz="2400" dirty="0" smtClean="0">
                <a:latin typeface="Arial" pitchFamily="34" charset="0"/>
                <a:cs typeface="Arial" pitchFamily="34" charset="0"/>
              </a:rPr>
              <a:t> Scientific Panel input</a:t>
            </a:r>
          </a:p>
          <a:p>
            <a:pPr marL="914400" lvl="1" indent="-457200" fontAlgn="auto">
              <a:spcBef>
                <a:spcPct val="20000"/>
              </a:spcBef>
              <a:spcAft>
                <a:spcPts val="0"/>
              </a:spcAft>
              <a:buFont typeface="Arial" pitchFamily="34" charset="0"/>
              <a:buChar char="•"/>
              <a:defRPr/>
            </a:pPr>
            <a:r>
              <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rPr>
              <a:t>Agencies</a:t>
            </a:r>
            <a:r>
              <a:rPr kumimoji="0" lang="en-US" sz="2400" b="0" i="0" u="none" strike="noStrike" kern="1200" cap="none" spc="0" normalizeH="0" noProof="0" dirty="0" smtClean="0">
                <a:ln>
                  <a:noFill/>
                </a:ln>
                <a:solidFill>
                  <a:schemeClr val="tx1"/>
                </a:solidFill>
                <a:effectLst/>
                <a:uLnTx/>
                <a:uFillTx/>
                <a:latin typeface="Arial" pitchFamily="34" charset="0"/>
                <a:cs typeface="Arial" pitchFamily="34" charset="0"/>
              </a:rPr>
              <a:t> will decide on path forward with respect to study recommendations</a:t>
            </a:r>
            <a:endPar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7980C55-6591-484A-B594-825B3C0D9606}" type="slidenum">
              <a:rPr lang="en-US" smtClean="0"/>
              <a:pPr>
                <a:defRPr/>
              </a:pPr>
              <a:t>6</a:t>
            </a:fld>
            <a:endParaRPr lang="en-US" dirty="0"/>
          </a:p>
        </p:txBody>
      </p:sp>
      <p:sp>
        <p:nvSpPr>
          <p:cNvPr id="7" name="TextBox 6"/>
          <p:cNvSpPr txBox="1"/>
          <p:nvPr/>
        </p:nvSpPr>
        <p:spPr>
          <a:xfrm>
            <a:off x="533820" y="1596013"/>
            <a:ext cx="7543800" cy="1569660"/>
          </a:xfrm>
          <a:prstGeom prst="rect">
            <a:avLst/>
          </a:prstGeom>
          <a:noFill/>
        </p:spPr>
        <p:txBody>
          <a:bodyPr wrap="square" rtlCol="0">
            <a:spAutoFit/>
          </a:bodyPr>
          <a:lstStyle/>
          <a:p>
            <a:pPr algn="just"/>
            <a:endParaRPr lang="en-US" sz="2400" i="1" dirty="0" smtClean="0">
              <a:solidFill>
                <a:srgbClr val="0000CC"/>
              </a:solidFill>
            </a:endParaRPr>
          </a:p>
          <a:p>
            <a:pPr algn="just"/>
            <a:endParaRPr lang="en-US" sz="2400" i="1" dirty="0">
              <a:solidFill>
                <a:srgbClr val="0000CC"/>
              </a:solidFill>
            </a:endParaRPr>
          </a:p>
          <a:p>
            <a:pPr algn="just"/>
            <a:r>
              <a:rPr lang="en-US" sz="2400" i="1" dirty="0" smtClean="0">
                <a:solidFill>
                  <a:srgbClr val="0000CC"/>
                </a:solidFill>
              </a:rPr>
              <a:t> </a:t>
            </a:r>
          </a:p>
          <a:p>
            <a:pPr algn="just"/>
            <a:endParaRPr lang="en-US" sz="2400" i="1" dirty="0">
              <a:solidFill>
                <a:srgbClr val="0000CC"/>
              </a:solidFill>
            </a:endParaRPr>
          </a:p>
        </p:txBody>
      </p:sp>
      <p:sp>
        <p:nvSpPr>
          <p:cNvPr id="8" name="TextBox 7"/>
          <p:cNvSpPr txBox="1"/>
          <p:nvPr/>
        </p:nvSpPr>
        <p:spPr>
          <a:xfrm>
            <a:off x="1863970" y="355041"/>
            <a:ext cx="4747846" cy="830997"/>
          </a:xfrm>
          <a:prstGeom prst="rect">
            <a:avLst/>
          </a:prstGeom>
          <a:noFill/>
        </p:spPr>
        <p:txBody>
          <a:bodyPr wrap="square" rtlCol="0">
            <a:spAutoFit/>
          </a:bodyPr>
          <a:lstStyle/>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Erosion Working Group</a:t>
            </a:r>
          </a:p>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(EWG)</a:t>
            </a:r>
            <a:endParaRPr lang="en-US" sz="2400" b="1" dirty="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9" name="Picture 8" descr="US-Department-of-Energy-Logo.jpg"/>
          <p:cNvPicPr>
            <a:picLocks noChangeAspect="1"/>
          </p:cNvPicPr>
          <p:nvPr/>
        </p:nvPicPr>
        <p:blipFill>
          <a:blip r:embed="rId2" cstate="print"/>
          <a:srcRect/>
          <a:stretch>
            <a:fillRect/>
          </a:stretch>
        </p:blipFill>
        <p:spPr bwMode="auto">
          <a:xfrm>
            <a:off x="163285" y="130629"/>
            <a:ext cx="1128713" cy="1128713"/>
          </a:xfrm>
          <a:prstGeom prst="rect">
            <a:avLst/>
          </a:prstGeom>
          <a:noFill/>
          <a:ln w="9525">
            <a:noFill/>
            <a:miter lim="800000"/>
            <a:headEnd/>
            <a:tailEnd/>
          </a:ln>
        </p:spPr>
      </p:pic>
      <p:pic>
        <p:nvPicPr>
          <p:cNvPr id="10" name="Picture 9" descr="NYSERDA_logo 1.jpg"/>
          <p:cNvPicPr>
            <a:picLocks noChangeAspect="1"/>
          </p:cNvPicPr>
          <p:nvPr/>
        </p:nvPicPr>
        <p:blipFill>
          <a:blip r:embed="rId3" cstate="print"/>
          <a:srcRect/>
          <a:stretch>
            <a:fillRect/>
          </a:stretch>
        </p:blipFill>
        <p:spPr bwMode="auto">
          <a:xfrm>
            <a:off x="6901542" y="261258"/>
            <a:ext cx="2095500" cy="588402"/>
          </a:xfrm>
          <a:prstGeom prst="rect">
            <a:avLst/>
          </a:prstGeom>
          <a:noFill/>
          <a:ln w="9525">
            <a:noFill/>
            <a:miter lim="800000"/>
            <a:headEnd/>
            <a:tailEnd/>
          </a:ln>
        </p:spPr>
      </p:pic>
      <p:cxnSp>
        <p:nvCxnSpPr>
          <p:cNvPr id="11" name="Straight Connector 10"/>
          <p:cNvCxnSpPr/>
          <p:nvPr/>
        </p:nvCxnSpPr>
        <p:spPr>
          <a:xfrm>
            <a:off x="0" y="1317171"/>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360385" y="2332037"/>
            <a:ext cx="8229600" cy="4525963"/>
          </a:xfrm>
          <a:prstGeom prst="rect">
            <a:avLst/>
          </a:prstGeom>
        </p:spPr>
        <p:txBody>
          <a:bodyPr/>
          <a:lstStyle/>
          <a:p>
            <a:r>
              <a:rPr lang="en-US" sz="2400" i="1" dirty="0" smtClean="0"/>
              <a:t>“The EWG's assessment is that perceptions of uncertainty</a:t>
            </a:r>
          </a:p>
          <a:p>
            <a:r>
              <a:rPr lang="en-US" sz="2400" i="1" dirty="0" smtClean="0"/>
              <a:t>associated with long-term predictions of the effects of erosion on critical facilities presented in the FEIS lie at the root of differences in agency views, and that consensus may be achieved if this perceived uncertainty could be better quantified and reduced.”</a:t>
            </a:r>
            <a:endParaRPr kumimoji="0" lang="en-US" sz="2400" b="0" i="1"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7980C55-6591-484A-B594-825B3C0D9606}" type="slidenum">
              <a:rPr lang="en-US" smtClean="0"/>
              <a:pPr>
                <a:defRPr/>
              </a:pPr>
              <a:t>7</a:t>
            </a:fld>
            <a:endParaRPr lang="en-US" dirty="0"/>
          </a:p>
        </p:txBody>
      </p:sp>
      <p:sp>
        <p:nvSpPr>
          <p:cNvPr id="7" name="TextBox 6"/>
          <p:cNvSpPr txBox="1"/>
          <p:nvPr/>
        </p:nvSpPr>
        <p:spPr>
          <a:xfrm>
            <a:off x="533820" y="1596013"/>
            <a:ext cx="7543800" cy="1569660"/>
          </a:xfrm>
          <a:prstGeom prst="rect">
            <a:avLst/>
          </a:prstGeom>
          <a:noFill/>
        </p:spPr>
        <p:txBody>
          <a:bodyPr wrap="square" rtlCol="0">
            <a:spAutoFit/>
          </a:bodyPr>
          <a:lstStyle/>
          <a:p>
            <a:pPr algn="just"/>
            <a:endParaRPr lang="en-US" sz="2400" i="1" dirty="0" smtClean="0">
              <a:solidFill>
                <a:srgbClr val="0000CC"/>
              </a:solidFill>
            </a:endParaRPr>
          </a:p>
          <a:p>
            <a:pPr algn="just"/>
            <a:endParaRPr lang="en-US" sz="2400" i="1" dirty="0">
              <a:solidFill>
                <a:srgbClr val="0000CC"/>
              </a:solidFill>
            </a:endParaRPr>
          </a:p>
          <a:p>
            <a:pPr algn="just"/>
            <a:r>
              <a:rPr lang="en-US" sz="2400" i="1" dirty="0" smtClean="0">
                <a:solidFill>
                  <a:srgbClr val="0000CC"/>
                </a:solidFill>
              </a:rPr>
              <a:t> </a:t>
            </a:r>
          </a:p>
          <a:p>
            <a:pPr algn="just"/>
            <a:endParaRPr lang="en-US" sz="2400" i="1" dirty="0">
              <a:solidFill>
                <a:srgbClr val="0000CC"/>
              </a:solidFill>
            </a:endParaRPr>
          </a:p>
        </p:txBody>
      </p:sp>
      <p:sp>
        <p:nvSpPr>
          <p:cNvPr id="8" name="TextBox 7"/>
          <p:cNvSpPr txBox="1"/>
          <p:nvPr/>
        </p:nvSpPr>
        <p:spPr>
          <a:xfrm>
            <a:off x="1863970" y="355041"/>
            <a:ext cx="4747846" cy="830997"/>
          </a:xfrm>
          <a:prstGeom prst="rect">
            <a:avLst/>
          </a:prstGeom>
          <a:noFill/>
        </p:spPr>
        <p:txBody>
          <a:bodyPr wrap="square" rtlCol="0">
            <a:spAutoFit/>
          </a:bodyPr>
          <a:lstStyle/>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ISP Review of EWG Recommendations</a:t>
            </a:r>
            <a:endParaRPr lang="en-US" sz="2400" b="1" dirty="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9" name="Picture 8" descr="US-Department-of-Energy-Logo.jpg"/>
          <p:cNvPicPr>
            <a:picLocks noChangeAspect="1"/>
          </p:cNvPicPr>
          <p:nvPr/>
        </p:nvPicPr>
        <p:blipFill>
          <a:blip r:embed="rId2" cstate="print"/>
          <a:srcRect/>
          <a:stretch>
            <a:fillRect/>
          </a:stretch>
        </p:blipFill>
        <p:spPr bwMode="auto">
          <a:xfrm>
            <a:off x="163285" y="130629"/>
            <a:ext cx="1128713" cy="1128713"/>
          </a:xfrm>
          <a:prstGeom prst="rect">
            <a:avLst/>
          </a:prstGeom>
          <a:noFill/>
          <a:ln w="9525">
            <a:noFill/>
            <a:miter lim="800000"/>
            <a:headEnd/>
            <a:tailEnd/>
          </a:ln>
        </p:spPr>
      </p:pic>
      <p:pic>
        <p:nvPicPr>
          <p:cNvPr id="10" name="Picture 9" descr="NYSERDA_logo 1.jpg"/>
          <p:cNvPicPr>
            <a:picLocks noChangeAspect="1"/>
          </p:cNvPicPr>
          <p:nvPr/>
        </p:nvPicPr>
        <p:blipFill>
          <a:blip r:embed="rId3" cstate="print"/>
          <a:srcRect/>
          <a:stretch>
            <a:fillRect/>
          </a:stretch>
        </p:blipFill>
        <p:spPr bwMode="auto">
          <a:xfrm>
            <a:off x="6901542" y="261258"/>
            <a:ext cx="2095500" cy="588402"/>
          </a:xfrm>
          <a:prstGeom prst="rect">
            <a:avLst/>
          </a:prstGeom>
          <a:noFill/>
          <a:ln w="9525">
            <a:noFill/>
            <a:miter lim="800000"/>
            <a:headEnd/>
            <a:tailEnd/>
          </a:ln>
        </p:spPr>
      </p:pic>
      <p:cxnSp>
        <p:nvCxnSpPr>
          <p:cNvPr id="11" name="Straight Connector 10"/>
          <p:cNvCxnSpPr/>
          <p:nvPr/>
        </p:nvCxnSpPr>
        <p:spPr>
          <a:xfrm>
            <a:off x="0" y="1317171"/>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386861" y="2332037"/>
            <a:ext cx="8229600" cy="4525963"/>
          </a:xfrm>
          <a:prstGeom prst="rect">
            <a:avLst/>
          </a:prstGeom>
        </p:spPr>
        <p:txBody>
          <a:bodyPr/>
          <a:lstStyle/>
          <a:p>
            <a:r>
              <a:rPr lang="en-US" sz="2400" dirty="0" smtClean="0"/>
              <a:t>The EWG Recommendations </a:t>
            </a:r>
            <a:r>
              <a:rPr lang="en-US" sz="2400" i="1" dirty="0" smtClean="0"/>
              <a:t>“should explicitly address expected uncertainty issues with regard to the principal erosion threat (gully advance) more fully, and include consideration of the following:</a:t>
            </a:r>
          </a:p>
          <a:p>
            <a:pPr lvl="1"/>
            <a:r>
              <a:rPr lang="en-US" sz="2400" i="1" dirty="0" smtClean="0"/>
              <a:t>Deterministic versus probabilistic methods for evaluating uncertainty - advantages and disadvantages of each with respect to evaluating the principal erosion threat.”</a:t>
            </a:r>
          </a:p>
          <a:p>
            <a:pPr lvl="1"/>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7980C55-6591-484A-B594-825B3C0D9606}" type="slidenum">
              <a:rPr lang="en-US" smtClean="0"/>
              <a:pPr>
                <a:defRPr/>
              </a:pPr>
              <a:t>8</a:t>
            </a:fld>
            <a:endParaRPr lang="en-US" dirty="0"/>
          </a:p>
        </p:txBody>
      </p:sp>
      <p:sp>
        <p:nvSpPr>
          <p:cNvPr id="7" name="TextBox 6"/>
          <p:cNvSpPr txBox="1"/>
          <p:nvPr/>
        </p:nvSpPr>
        <p:spPr>
          <a:xfrm>
            <a:off x="533820" y="1596013"/>
            <a:ext cx="7543800" cy="1569660"/>
          </a:xfrm>
          <a:prstGeom prst="rect">
            <a:avLst/>
          </a:prstGeom>
          <a:noFill/>
        </p:spPr>
        <p:txBody>
          <a:bodyPr wrap="square" rtlCol="0">
            <a:spAutoFit/>
          </a:bodyPr>
          <a:lstStyle/>
          <a:p>
            <a:pPr algn="just"/>
            <a:endParaRPr lang="en-US" sz="2400" i="1" dirty="0" smtClean="0">
              <a:solidFill>
                <a:srgbClr val="0000CC"/>
              </a:solidFill>
            </a:endParaRPr>
          </a:p>
          <a:p>
            <a:pPr algn="just"/>
            <a:endParaRPr lang="en-US" sz="2400" i="1" dirty="0">
              <a:solidFill>
                <a:srgbClr val="0000CC"/>
              </a:solidFill>
            </a:endParaRPr>
          </a:p>
          <a:p>
            <a:pPr algn="just"/>
            <a:r>
              <a:rPr lang="en-US" sz="2400" i="1" dirty="0" smtClean="0">
                <a:solidFill>
                  <a:srgbClr val="0000CC"/>
                </a:solidFill>
              </a:rPr>
              <a:t> </a:t>
            </a:r>
          </a:p>
          <a:p>
            <a:pPr algn="just"/>
            <a:endParaRPr lang="en-US" sz="2400" i="1" dirty="0">
              <a:solidFill>
                <a:srgbClr val="0000CC"/>
              </a:solidFill>
            </a:endParaRPr>
          </a:p>
        </p:txBody>
      </p:sp>
      <p:sp>
        <p:nvSpPr>
          <p:cNvPr id="8" name="TextBox 7"/>
          <p:cNvSpPr txBox="1"/>
          <p:nvPr/>
        </p:nvSpPr>
        <p:spPr>
          <a:xfrm>
            <a:off x="1863970" y="355041"/>
            <a:ext cx="4747846" cy="830997"/>
          </a:xfrm>
          <a:prstGeom prst="rect">
            <a:avLst/>
          </a:prstGeom>
          <a:noFill/>
        </p:spPr>
        <p:txBody>
          <a:bodyPr wrap="square" rtlCol="0">
            <a:spAutoFit/>
          </a:bodyPr>
          <a:lstStyle/>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Erosion Working Group (EWG)</a:t>
            </a:r>
            <a:endParaRPr lang="en-US" sz="2400" b="1" dirty="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9" name="Picture 8" descr="US-Department-of-Energy-Logo.jpg"/>
          <p:cNvPicPr>
            <a:picLocks noChangeAspect="1"/>
          </p:cNvPicPr>
          <p:nvPr/>
        </p:nvPicPr>
        <p:blipFill>
          <a:blip r:embed="rId2" cstate="print"/>
          <a:srcRect/>
          <a:stretch>
            <a:fillRect/>
          </a:stretch>
        </p:blipFill>
        <p:spPr bwMode="auto">
          <a:xfrm>
            <a:off x="163285" y="130629"/>
            <a:ext cx="1128713" cy="1128713"/>
          </a:xfrm>
          <a:prstGeom prst="rect">
            <a:avLst/>
          </a:prstGeom>
          <a:noFill/>
          <a:ln w="9525">
            <a:noFill/>
            <a:miter lim="800000"/>
            <a:headEnd/>
            <a:tailEnd/>
          </a:ln>
        </p:spPr>
      </p:pic>
      <p:pic>
        <p:nvPicPr>
          <p:cNvPr id="10" name="Picture 9" descr="NYSERDA_logo 1.jpg"/>
          <p:cNvPicPr>
            <a:picLocks noChangeAspect="1"/>
          </p:cNvPicPr>
          <p:nvPr/>
        </p:nvPicPr>
        <p:blipFill>
          <a:blip r:embed="rId3" cstate="print"/>
          <a:srcRect/>
          <a:stretch>
            <a:fillRect/>
          </a:stretch>
        </p:blipFill>
        <p:spPr bwMode="auto">
          <a:xfrm>
            <a:off x="6901542" y="261258"/>
            <a:ext cx="2095500" cy="588402"/>
          </a:xfrm>
          <a:prstGeom prst="rect">
            <a:avLst/>
          </a:prstGeom>
          <a:noFill/>
          <a:ln w="9525">
            <a:noFill/>
            <a:miter lim="800000"/>
            <a:headEnd/>
            <a:tailEnd/>
          </a:ln>
        </p:spPr>
      </p:pic>
      <p:cxnSp>
        <p:nvCxnSpPr>
          <p:cNvPr id="11" name="Straight Connector 10"/>
          <p:cNvCxnSpPr/>
          <p:nvPr/>
        </p:nvCxnSpPr>
        <p:spPr>
          <a:xfrm>
            <a:off x="0" y="1317171"/>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393364" y="1936636"/>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lvl="0" indent="-342900" fontAlgn="auto">
              <a:spcBef>
                <a:spcPct val="20000"/>
              </a:spcBef>
              <a:spcAft>
                <a:spcPts val="0"/>
              </a:spcAft>
              <a:buFont typeface="Arial" pitchFamily="34" charset="0"/>
              <a:buChar char="•"/>
            </a:pPr>
            <a:r>
              <a:rPr lang="en-US" sz="2400" dirty="0" smtClean="0">
                <a:latin typeface="Arial" pitchFamily="34" charset="0"/>
                <a:cs typeface="Arial" pitchFamily="34" charset="0"/>
              </a:rPr>
              <a:t>DOE and NYSERDA will task the EWG to provide additional information before authorizing studies:</a:t>
            </a:r>
          </a:p>
          <a:p>
            <a:pPr marL="800100" lvl="1" indent="-342900" fontAlgn="auto">
              <a:spcBef>
                <a:spcPct val="20000"/>
              </a:spcBef>
              <a:spcAft>
                <a:spcPts val="0"/>
              </a:spcAft>
              <a:buFont typeface="Arial" pitchFamily="34" charset="0"/>
              <a:buChar char="•"/>
            </a:pPr>
            <a:r>
              <a:rPr lang="en-US" sz="2400" dirty="0" smtClean="0">
                <a:latin typeface="Arial" pitchFamily="34" charset="0"/>
                <a:cs typeface="Arial" pitchFamily="34" charset="0"/>
              </a:rPr>
              <a:t>EWG will prepare a report on uncertainty estimates for a range of erosion prediction methodologies applied over a range of time and space scales</a:t>
            </a:r>
          </a:p>
          <a:p>
            <a:pPr marL="1257300" lvl="2" indent="-342900" fontAlgn="auto">
              <a:spcBef>
                <a:spcPct val="20000"/>
              </a:spcBef>
              <a:spcAft>
                <a:spcPts val="0"/>
              </a:spcAft>
              <a:buFont typeface="Arial" pitchFamily="34" charset="0"/>
              <a:buChar char="•"/>
            </a:pPr>
            <a:r>
              <a:rPr lang="en-US" sz="2400" dirty="0" smtClean="0">
                <a:latin typeface="Arial" pitchFamily="34" charset="0"/>
                <a:cs typeface="Arial" pitchFamily="34" charset="0"/>
              </a:rPr>
              <a:t>Provide </a:t>
            </a:r>
            <a:r>
              <a:rPr lang="en-US" sz="2400" dirty="0" smtClean="0">
                <a:latin typeface="Arial" pitchFamily="34" charset="0"/>
                <a:cs typeface="Arial" pitchFamily="34" charset="0"/>
              </a:rPr>
              <a:t>the agencies additional information regarding nature of uncertainty in erosion estimates</a:t>
            </a:r>
          </a:p>
          <a:p>
            <a:pPr marL="342900" lvl="0" indent="-342900" fontAlgn="auto">
              <a:spcBef>
                <a:spcPct val="20000"/>
              </a:spcBef>
              <a:spcAft>
                <a:spcPts val="0"/>
              </a:spcAft>
            </a:pPr>
            <a:endParaRPr kumimoji="0" lang="en-US" sz="20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7980C55-6591-484A-B594-825B3C0D9606}" type="slidenum">
              <a:rPr lang="en-US" smtClean="0"/>
              <a:pPr>
                <a:defRPr/>
              </a:pPr>
              <a:t>9</a:t>
            </a:fld>
            <a:endParaRPr lang="en-US" dirty="0"/>
          </a:p>
        </p:txBody>
      </p:sp>
      <p:sp>
        <p:nvSpPr>
          <p:cNvPr id="7" name="TextBox 6"/>
          <p:cNvSpPr txBox="1"/>
          <p:nvPr/>
        </p:nvSpPr>
        <p:spPr>
          <a:xfrm>
            <a:off x="533820" y="1596013"/>
            <a:ext cx="7543800" cy="1569660"/>
          </a:xfrm>
          <a:prstGeom prst="rect">
            <a:avLst/>
          </a:prstGeom>
          <a:noFill/>
        </p:spPr>
        <p:txBody>
          <a:bodyPr wrap="square" rtlCol="0">
            <a:spAutoFit/>
          </a:bodyPr>
          <a:lstStyle/>
          <a:p>
            <a:pPr algn="just"/>
            <a:endParaRPr lang="en-US" sz="2400" i="1" dirty="0" smtClean="0">
              <a:solidFill>
                <a:srgbClr val="0000CC"/>
              </a:solidFill>
            </a:endParaRPr>
          </a:p>
          <a:p>
            <a:pPr algn="just"/>
            <a:endParaRPr lang="en-US" sz="2400" i="1" dirty="0">
              <a:solidFill>
                <a:srgbClr val="0000CC"/>
              </a:solidFill>
            </a:endParaRPr>
          </a:p>
          <a:p>
            <a:pPr algn="just"/>
            <a:r>
              <a:rPr lang="en-US" sz="2400" i="1" dirty="0" smtClean="0">
                <a:solidFill>
                  <a:srgbClr val="0000CC"/>
                </a:solidFill>
              </a:rPr>
              <a:t> </a:t>
            </a:r>
          </a:p>
          <a:p>
            <a:pPr algn="just"/>
            <a:endParaRPr lang="en-US" sz="2400" i="1" dirty="0">
              <a:solidFill>
                <a:srgbClr val="0000CC"/>
              </a:solidFill>
            </a:endParaRPr>
          </a:p>
        </p:txBody>
      </p:sp>
      <p:sp>
        <p:nvSpPr>
          <p:cNvPr id="8" name="TextBox 7"/>
          <p:cNvSpPr txBox="1"/>
          <p:nvPr/>
        </p:nvSpPr>
        <p:spPr>
          <a:xfrm>
            <a:off x="1863970" y="355041"/>
            <a:ext cx="4747846" cy="830997"/>
          </a:xfrm>
          <a:prstGeom prst="rect">
            <a:avLst/>
          </a:prstGeom>
          <a:noFill/>
        </p:spPr>
        <p:txBody>
          <a:bodyPr wrap="square" rtlCol="0">
            <a:spAutoFit/>
          </a:bodyPr>
          <a:lstStyle/>
          <a:p>
            <a:pPr algn="ctr"/>
            <a:r>
              <a:rPr lang="en-US" sz="2400" b="1" dirty="0" smtClean="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rPr>
              <a:t>Erosion Working Group (EWG)</a:t>
            </a:r>
            <a:endParaRPr lang="en-US" sz="2400" b="1" dirty="0">
              <a:solidFill>
                <a:srgbClr val="0000CC"/>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9" name="Picture 8" descr="US-Department-of-Energy-Logo.jpg"/>
          <p:cNvPicPr>
            <a:picLocks noChangeAspect="1"/>
          </p:cNvPicPr>
          <p:nvPr/>
        </p:nvPicPr>
        <p:blipFill>
          <a:blip r:embed="rId2" cstate="print"/>
          <a:srcRect/>
          <a:stretch>
            <a:fillRect/>
          </a:stretch>
        </p:blipFill>
        <p:spPr bwMode="auto">
          <a:xfrm>
            <a:off x="163285" y="130629"/>
            <a:ext cx="1128713" cy="1128713"/>
          </a:xfrm>
          <a:prstGeom prst="rect">
            <a:avLst/>
          </a:prstGeom>
          <a:noFill/>
          <a:ln w="9525">
            <a:noFill/>
            <a:miter lim="800000"/>
            <a:headEnd/>
            <a:tailEnd/>
          </a:ln>
        </p:spPr>
      </p:pic>
      <p:pic>
        <p:nvPicPr>
          <p:cNvPr id="10" name="Picture 9" descr="NYSERDA_logo 1.jpg"/>
          <p:cNvPicPr>
            <a:picLocks noChangeAspect="1"/>
          </p:cNvPicPr>
          <p:nvPr/>
        </p:nvPicPr>
        <p:blipFill>
          <a:blip r:embed="rId3" cstate="print"/>
          <a:srcRect/>
          <a:stretch>
            <a:fillRect/>
          </a:stretch>
        </p:blipFill>
        <p:spPr bwMode="auto">
          <a:xfrm>
            <a:off x="6901542" y="261258"/>
            <a:ext cx="2095500" cy="588402"/>
          </a:xfrm>
          <a:prstGeom prst="rect">
            <a:avLst/>
          </a:prstGeom>
          <a:noFill/>
          <a:ln w="9525">
            <a:noFill/>
            <a:miter lim="800000"/>
            <a:headEnd/>
            <a:tailEnd/>
          </a:ln>
        </p:spPr>
      </p:pic>
      <p:cxnSp>
        <p:nvCxnSpPr>
          <p:cNvPr id="11" name="Straight Connector 10"/>
          <p:cNvCxnSpPr/>
          <p:nvPr/>
        </p:nvCxnSpPr>
        <p:spPr>
          <a:xfrm>
            <a:off x="0" y="1317171"/>
            <a:ext cx="9144000" cy="0"/>
          </a:xfrm>
          <a:prstGeom prst="line">
            <a:avLst/>
          </a:prstGeom>
          <a:ln>
            <a:solidFill>
              <a:srgbClr val="0000CC"/>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05368" y="2332037"/>
            <a:ext cx="8229600" cy="45259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lvl="0" indent="-342900" fontAlgn="auto">
              <a:spcBef>
                <a:spcPct val="20000"/>
              </a:spcBef>
              <a:spcAft>
                <a:spcPts val="0"/>
              </a:spcAft>
              <a:buFont typeface="Arial" pitchFamily="34" charset="0"/>
              <a:buChar char="•"/>
            </a:pPr>
            <a:r>
              <a:rPr lang="en-US" sz="2400" dirty="0" smtClean="0">
                <a:latin typeface="Arial" pitchFamily="34" charset="0"/>
                <a:cs typeface="Arial" pitchFamily="34" charset="0"/>
              </a:rPr>
              <a:t>Concurrently, EWG </a:t>
            </a:r>
            <a:r>
              <a:rPr lang="en-US" sz="2400" dirty="0" smtClean="0">
                <a:latin typeface="Arial" pitchFamily="34" charset="0"/>
                <a:cs typeface="Arial" pitchFamily="34" charset="0"/>
              </a:rPr>
              <a:t>will assess current study recommendations </a:t>
            </a:r>
            <a:r>
              <a:rPr lang="en-US" sz="2400" dirty="0" smtClean="0">
                <a:latin typeface="Arial" pitchFamily="34" charset="0"/>
                <a:cs typeface="Arial" pitchFamily="34" charset="0"/>
              </a:rPr>
              <a:t>1-3 to </a:t>
            </a:r>
            <a:r>
              <a:rPr lang="en-US" sz="2400" dirty="0" smtClean="0">
                <a:latin typeface="Arial" pitchFamily="34" charset="0"/>
                <a:cs typeface="Arial" pitchFamily="34" charset="0"/>
              </a:rPr>
              <a:t>Identify studies/study components likely to reduce uncertainty in erosion prediction regardless of analytical framework ultimately used</a:t>
            </a:r>
          </a:p>
          <a:p>
            <a:pPr lvl="2" fontAlgn="auto">
              <a:spcBef>
                <a:spcPct val="20000"/>
              </a:spcBef>
              <a:spcAft>
                <a:spcPts val="0"/>
              </a:spcAft>
            </a:pPr>
            <a:endParaRPr lang="en-US" sz="2400" dirty="0">
              <a:latin typeface="Arial" pitchFamily="34" charset="0"/>
              <a:cs typeface="Arial" pitchFamily="34" charset="0"/>
            </a:endParaRPr>
          </a:p>
          <a:p>
            <a:pPr marL="1257300" lvl="2" indent="-342900" fontAlgn="auto">
              <a:spcBef>
                <a:spcPct val="20000"/>
              </a:spcBef>
              <a:spcAft>
                <a:spcPts val="0"/>
              </a:spcAft>
            </a:pPr>
            <a:endParaRPr lang="en-US" sz="2400" dirty="0" smtClean="0">
              <a:latin typeface="Arial" pitchFamily="34" charset="0"/>
              <a:cs typeface="Arial" pitchFamily="34" charset="0"/>
            </a:endParaRPr>
          </a:p>
          <a:p>
            <a:pPr marL="342900" lvl="0" indent="-342900" fontAlgn="auto">
              <a:spcBef>
                <a:spcPct val="20000"/>
              </a:spcBef>
              <a:spcAft>
                <a:spcPts val="0"/>
              </a:spcAft>
            </a:pPr>
            <a:endParaRPr kumimoji="0" lang="en-US" sz="2000" b="0" i="0" u="none" strike="noStrike" kern="1200" cap="none" spc="0" normalizeH="0" baseline="0" noProof="0" dirty="0">
              <a:ln>
                <a:noFill/>
              </a:ln>
              <a:solidFill>
                <a:schemeClr val="tx1"/>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9012</TotalTime>
  <Words>532</Words>
  <Application>Microsoft Office PowerPoint</Application>
  <PresentationFormat>On-screen Show (4:3)</PresentationFormat>
  <Paragraphs>79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Diane</dc:creator>
  <cp:lastModifiedBy>Anonymous</cp:lastModifiedBy>
  <cp:revision>535</cp:revision>
  <dcterms:created xsi:type="dcterms:W3CDTF">2011-04-26T21:03:26Z</dcterms:created>
  <dcterms:modified xsi:type="dcterms:W3CDTF">2013-05-16T16:05:02Z</dcterms:modified>
</cp:coreProperties>
</file>