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3" r:id="rId2"/>
    <p:sldMasterId id="2147483695" r:id="rId3"/>
    <p:sldMasterId id="2147483705" r:id="rId4"/>
  </p:sldMasterIdLst>
  <p:notesMasterIdLst>
    <p:notesMasterId r:id="rId38"/>
  </p:notesMasterIdLst>
  <p:handoutMasterIdLst>
    <p:handoutMasterId r:id="rId39"/>
  </p:handoutMasterIdLst>
  <p:sldIdLst>
    <p:sldId id="609" r:id="rId5"/>
    <p:sldId id="570" r:id="rId6"/>
    <p:sldId id="579" r:id="rId7"/>
    <p:sldId id="610" r:id="rId8"/>
    <p:sldId id="631" r:id="rId9"/>
    <p:sldId id="630" r:id="rId10"/>
    <p:sldId id="632" r:id="rId11"/>
    <p:sldId id="256" r:id="rId12"/>
    <p:sldId id="676" r:id="rId13"/>
    <p:sldId id="641" r:id="rId14"/>
    <p:sldId id="677" r:id="rId15"/>
    <p:sldId id="678" r:id="rId16"/>
    <p:sldId id="679" r:id="rId17"/>
    <p:sldId id="700" r:id="rId18"/>
    <p:sldId id="680" r:id="rId19"/>
    <p:sldId id="681" r:id="rId20"/>
    <p:sldId id="701" r:id="rId21"/>
    <p:sldId id="683" r:id="rId22"/>
    <p:sldId id="685" r:id="rId23"/>
    <p:sldId id="684" r:id="rId24"/>
    <p:sldId id="686" r:id="rId25"/>
    <p:sldId id="698" r:id="rId26"/>
    <p:sldId id="688" r:id="rId27"/>
    <p:sldId id="687" r:id="rId28"/>
    <p:sldId id="689" r:id="rId29"/>
    <p:sldId id="690" r:id="rId30"/>
    <p:sldId id="691" r:id="rId31"/>
    <p:sldId id="693" r:id="rId32"/>
    <p:sldId id="699" r:id="rId33"/>
    <p:sldId id="694" r:id="rId34"/>
    <p:sldId id="662" r:id="rId35"/>
    <p:sldId id="637" r:id="rId36"/>
    <p:sldId id="607" r:id="rId37"/>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ACB8E2-AEE0-4A98-BFB4-4D0D5C8A9D62}">
          <p14:sldIdLst>
            <p14:sldId id="609"/>
            <p14:sldId id="570"/>
            <p14:sldId id="579"/>
            <p14:sldId id="610"/>
            <p14:sldId id="631"/>
            <p14:sldId id="630"/>
            <p14:sldId id="632"/>
            <p14:sldId id="256"/>
            <p14:sldId id="676"/>
            <p14:sldId id="641"/>
            <p14:sldId id="677"/>
            <p14:sldId id="678"/>
            <p14:sldId id="679"/>
            <p14:sldId id="700"/>
            <p14:sldId id="680"/>
            <p14:sldId id="681"/>
            <p14:sldId id="701"/>
            <p14:sldId id="683"/>
            <p14:sldId id="685"/>
            <p14:sldId id="684"/>
            <p14:sldId id="686"/>
            <p14:sldId id="698"/>
            <p14:sldId id="688"/>
            <p14:sldId id="687"/>
            <p14:sldId id="689"/>
            <p14:sldId id="690"/>
            <p14:sldId id="691"/>
            <p14:sldId id="693"/>
            <p14:sldId id="699"/>
            <p14:sldId id="694"/>
            <p14:sldId id="662"/>
          </p14:sldIdLst>
        </p14:section>
        <p14:section name="Untitled Section" id="{A34A7C6E-C2A2-4290-BB7D-3E3264DCB4A5}">
          <p14:sldIdLst>
            <p14:sldId id="637"/>
            <p14:sldId id="6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1B23-7566-92CD-EF80-17659E26A0C3}" name="Heyder, Diana" initials="HD" userId="S::diana.heyder@ee.doe.gov::52f9c2f7-4203-4f8c-8e1f-00139a3ecdd6" providerId="AD"/>
  <p188:author id="{2D790928-D499-04F2-9DF6-3AAB60F5E48F}" name="Serio, Nicole" initials="SN" userId="S::Nicole.Serio@ee.doe.gov::4f44001e-58d9-4b24-bdaa-906402b8ba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oellca" initials="CM" lastIdx="7" clrIdx="0"/>
  <p:cmAuthor id="1" name="Kerwin, Kristin" initials="KK" lastIdx="3" clrIdx="1"/>
  <p:cmAuthor id="2" name="Heyder, Diana" initials="HD" lastIdx="18" clrIdx="2">
    <p:extLst>
      <p:ext uri="{19B8F6BF-5375-455C-9EA6-DF929625EA0E}">
        <p15:presenceInfo xmlns:p15="http://schemas.microsoft.com/office/powerpoint/2012/main" userId="S::diana.heyder@ee.doe.gov::52f9c2f7-4203-4f8c-8e1f-00139a3ecdd6" providerId="AD"/>
      </p:ext>
    </p:extLst>
  </p:cmAuthor>
  <p:cmAuthor id="3" name="Lukens, Amy (CONTR)" initials="LA(" lastIdx="6" clrIdx="3">
    <p:extLst>
      <p:ext uri="{19B8F6BF-5375-455C-9EA6-DF929625EA0E}">
        <p15:presenceInfo xmlns:p15="http://schemas.microsoft.com/office/powerpoint/2012/main" userId="S::amy.lukens@ee.doe.gov::cf86e9fd-7cfc-4ed7-83c1-e6501e222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8227" autoAdjust="0"/>
  </p:normalViewPr>
  <p:slideViewPr>
    <p:cSldViewPr>
      <p:cViewPr varScale="1">
        <p:scale>
          <a:sx n="59" d="100"/>
          <a:sy n="59" d="100"/>
        </p:scale>
        <p:origin x="14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p:cViewPr varScale="1">
        <p:scale>
          <a:sx n="84" d="100"/>
          <a:sy n="84" d="100"/>
        </p:scale>
        <p:origin x="-313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1" Type="http://schemas.openxmlformats.org/officeDocument/2006/relationships/hyperlink" Target="https://www.energy.gov/eere/wipo/historic-preservation-executed-programmatic-agreements"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hyperlink" Target="mailto:GONEPA@ee.doe.gov" TargetMode="External"/><Relationship Id="rId5" Type="http://schemas.openxmlformats.org/officeDocument/2006/relationships/image" Target="../media/image30.svg"/><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energy.gov/eere/wipo/historic-preservation-executed-programmatic-agreement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5" Type="http://schemas.openxmlformats.org/officeDocument/2006/relationships/hyperlink" Target="mailto:GONEPA@ee.doe.gov" TargetMode="External"/><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a:t>Award</a:t>
          </a:r>
          <a:endParaRPr lang="en-US"/>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The written documentation executed by a Contracting Officer which contains the negotiated terms and conditions for providing Financial Assistance  </a:t>
          </a:r>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a:t>Recipient </a:t>
          </a:r>
          <a:endParaRPr lang="en-US"/>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a:t>A non-federal entity that receives a federal award directly from a federal awarding agency to carry out an activity under a federal program</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a:t>Subrecipient</a:t>
          </a:r>
          <a:endParaRPr lang="en-US"/>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a:t>A non-federal entity that receives a subaward from a pass-through entity to carry out part of a federal program</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8361F410-3C6D-489F-899E-19D5B53AA894}">
      <dgm:prSet/>
      <dgm:spPr/>
      <dgm:t>
        <a:bodyPr/>
        <a:lstStyle/>
        <a:p>
          <a:r>
            <a:rPr lang="en-US" b="1" dirty="0"/>
            <a:t>NEPA </a:t>
          </a:r>
          <a:endParaRPr lang="en-US" dirty="0"/>
        </a:p>
      </dgm:t>
    </dgm:pt>
    <dgm:pt modelId="{B8A33F77-D77F-4686-9F6E-C633A2824194}" type="parTrans" cxnId="{CF76EF73-423B-405E-BC33-F64F916B82F8}">
      <dgm:prSet/>
      <dgm:spPr/>
      <dgm:t>
        <a:bodyPr/>
        <a:lstStyle/>
        <a:p>
          <a:endParaRPr lang="en-US"/>
        </a:p>
      </dgm:t>
    </dgm:pt>
    <dgm:pt modelId="{87812AD8-738C-490B-A8ED-57156A3754B2}" type="sibTrans" cxnId="{CF76EF73-423B-405E-BC33-F64F916B82F8}">
      <dgm:prSet/>
      <dgm:spPr/>
      <dgm:t>
        <a:bodyPr/>
        <a:lstStyle/>
        <a:p>
          <a:endParaRPr lang="en-US"/>
        </a:p>
      </dgm:t>
    </dgm:pt>
    <dgm:pt modelId="{9D9BB40B-3636-4BC6-9511-1CA200C0CDEA}">
      <dgm:prSet/>
      <dgm:spPr/>
      <dgm:t>
        <a:bodyPr/>
        <a:lstStyle/>
        <a:p>
          <a:r>
            <a:rPr lang="en-US" dirty="0"/>
            <a:t>National Environmental Policy Act</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00EA79A-7282-4593-99A9-0AACDBAE427C}">
      <dgm:prSet/>
      <dgm:spPr/>
      <dgm:t>
        <a:bodyPr/>
        <a:lstStyle/>
        <a:p>
          <a:r>
            <a:rPr lang="en-US" b="1" dirty="0"/>
            <a:t>NEPA determination</a:t>
          </a:r>
          <a:endParaRPr lang="en-US" dirty="0"/>
        </a:p>
      </dgm:t>
    </dgm:pt>
    <dgm:pt modelId="{A685A3E8-7592-45B3-8FFD-B36D56AF5CEF}" type="parTrans" cxnId="{2566782F-2F3D-469B-B522-AF56C7F50633}">
      <dgm:prSet/>
      <dgm:spPr/>
      <dgm:t>
        <a:bodyPr/>
        <a:lstStyle/>
        <a:p>
          <a:endParaRPr lang="en-US"/>
        </a:p>
      </dgm:t>
    </dgm:pt>
    <dgm:pt modelId="{7E1C6046-6E04-4370-B141-2BA552E75B6B}" type="sibTrans" cxnId="{2566782F-2F3D-469B-B522-AF56C7F50633}">
      <dgm:prSet/>
      <dgm:spPr/>
      <dgm:t>
        <a:bodyPr/>
        <a:lstStyle/>
        <a:p>
          <a:endParaRPr lang="en-US"/>
        </a:p>
      </dgm:t>
    </dgm:pt>
    <dgm:pt modelId="{BFF2FFCE-ED8F-4454-81AA-C378D5216402}">
      <dgm:prSet/>
      <dgm:spPr/>
      <dgm:t>
        <a:bodyPr/>
        <a:lstStyle/>
        <a:p>
          <a:r>
            <a:rPr lang="en-US" dirty="0"/>
            <a:t>The DOE form that documents DOE’s NEPA review of a project or activities</a:t>
          </a:r>
        </a:p>
      </dgm:t>
    </dgm:pt>
    <dgm:pt modelId="{647F298B-189A-400A-9D24-D621C47C58AB}" type="parTrans" cxnId="{AC131737-1749-45DB-A667-37B7A349D3D1}">
      <dgm:prSet/>
      <dgm:spPr/>
      <dgm:t>
        <a:bodyPr/>
        <a:lstStyle/>
        <a:p>
          <a:endParaRPr lang="en-US"/>
        </a:p>
      </dgm:t>
    </dgm:pt>
    <dgm:pt modelId="{3D38DB23-9186-4574-96EB-288DBDFA2DA1}" type="sibTrans" cxnId="{AC131737-1749-45DB-A667-37B7A349D3D1}">
      <dgm:prSet/>
      <dgm:spPr/>
      <dgm:t>
        <a:bodyPr/>
        <a:lstStyle/>
        <a:p>
          <a:endParaRPr lang="en-US"/>
        </a:p>
      </dgm:t>
    </dgm:pt>
    <dgm:pt modelId="{62750433-CFEC-4E8E-8605-9FB348804E81}">
      <dgm:prSet/>
      <dgm:spPr/>
      <dgm:t>
        <a:bodyPr/>
        <a:lstStyle/>
        <a:p>
          <a:r>
            <a:rPr lang="en-US" b="1" dirty="0"/>
            <a:t>SHPO</a:t>
          </a:r>
        </a:p>
      </dgm:t>
    </dgm:pt>
    <dgm:pt modelId="{49A3071A-D976-4B37-9541-74D6776C8A21}" type="parTrans" cxnId="{32DD2B14-ECD7-43F5-8B71-14FFF5A02970}">
      <dgm:prSet/>
      <dgm:spPr/>
      <dgm:t>
        <a:bodyPr/>
        <a:lstStyle/>
        <a:p>
          <a:endParaRPr lang="en-US"/>
        </a:p>
      </dgm:t>
    </dgm:pt>
    <dgm:pt modelId="{E4288219-8A65-4935-BEDE-3C8E88373C21}" type="sibTrans" cxnId="{32DD2B14-ECD7-43F5-8B71-14FFF5A02970}">
      <dgm:prSet/>
      <dgm:spPr/>
      <dgm:t>
        <a:bodyPr/>
        <a:lstStyle/>
        <a:p>
          <a:endParaRPr lang="en-US"/>
        </a:p>
      </dgm:t>
    </dgm:pt>
    <dgm:pt modelId="{66E185E9-BBC5-4F8E-A925-27347B0ED433}">
      <dgm:prSet/>
      <dgm:spPr/>
      <dgm:t>
        <a:bodyPr/>
        <a:lstStyle/>
        <a:p>
          <a:r>
            <a:rPr lang="en-US" dirty="0"/>
            <a:t>State Historic Preservation Office or State Historic Preservation Officer</a:t>
          </a:r>
        </a:p>
      </dgm:t>
    </dgm:pt>
    <dgm:pt modelId="{EC214FC6-F4A0-4E8E-81FD-CE0BBB5300E7}" type="parTrans" cxnId="{766261DD-CACA-4754-BDDD-12D9F066948C}">
      <dgm:prSet/>
      <dgm:spPr/>
      <dgm:t>
        <a:bodyPr/>
        <a:lstStyle/>
        <a:p>
          <a:endParaRPr lang="en-US"/>
        </a:p>
      </dgm:t>
    </dgm:pt>
    <dgm:pt modelId="{66060DB0-F6A0-4D4D-B420-8E53C0713B57}" type="sibTrans" cxnId="{766261DD-CACA-4754-BDDD-12D9F066948C}">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6"/>
      <dgm:spPr/>
    </dgm:pt>
    <dgm:pt modelId="{E0FBE173-AEFA-43C0-B6C9-2A5E1ECCA50E}" type="pres">
      <dgm:prSet presAssocID="{2DE9D926-DD55-436C-966C-BC3878DEBBE7}" presName="parentText" presStyleLbl="node1" presStyleIdx="0" presStyleCnt="6">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6">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6"/>
      <dgm:spPr/>
    </dgm:pt>
    <dgm:pt modelId="{3E2E6F8D-B482-4CB2-9886-1C0CAB8392AA}" type="pres">
      <dgm:prSet presAssocID="{420D2CB7-C7A1-46C0-9D41-8970EC5C3D25}" presName="parentText" presStyleLbl="node1" presStyleIdx="1" presStyleCnt="6">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6">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6"/>
      <dgm:spPr/>
    </dgm:pt>
    <dgm:pt modelId="{48DC81C9-0C1A-459D-9984-6ECD816FC26A}" type="pres">
      <dgm:prSet presAssocID="{3FF3438A-EC89-44C2-8A43-291DBF51B591}" presName="parentText" presStyleLbl="node1" presStyleIdx="2" presStyleCnt="6">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6">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6"/>
      <dgm:spPr/>
    </dgm:pt>
    <dgm:pt modelId="{F72FD545-D8AC-4BFF-8DF3-9E2888CEF1F0}" type="pres">
      <dgm:prSet presAssocID="{8361F410-3C6D-489F-899E-19D5B53AA894}" presName="parentText" presStyleLbl="node1" presStyleIdx="3" presStyleCnt="6">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6">
        <dgm:presLayoutVars>
          <dgm:bulletEnabled val="1"/>
        </dgm:presLayoutVars>
      </dgm:prSet>
      <dgm:spPr/>
    </dgm:pt>
    <dgm:pt modelId="{14CCB6C5-2756-4F9C-A513-0902E19CF821}" type="pres">
      <dgm:prSet presAssocID="{87812AD8-738C-490B-A8ED-57156A3754B2}" presName="spaceBetweenRectangles" presStyleCnt="0"/>
      <dgm:spPr/>
    </dgm:pt>
    <dgm:pt modelId="{275BA1FD-3B7C-46EA-B5C8-CCA0002E019F}" type="pres">
      <dgm:prSet presAssocID="{800EA79A-7282-4593-99A9-0AACDBAE427C}" presName="parentLin" presStyleCnt="0"/>
      <dgm:spPr/>
    </dgm:pt>
    <dgm:pt modelId="{854A805E-9E6D-4BE5-B943-726BA910D3DC}" type="pres">
      <dgm:prSet presAssocID="{800EA79A-7282-4593-99A9-0AACDBAE427C}" presName="parentLeftMargin" presStyleLbl="node1" presStyleIdx="3" presStyleCnt="6"/>
      <dgm:spPr/>
    </dgm:pt>
    <dgm:pt modelId="{7741E952-F87C-4FF5-9AB5-1E076266A609}" type="pres">
      <dgm:prSet presAssocID="{800EA79A-7282-4593-99A9-0AACDBAE427C}" presName="parentText" presStyleLbl="node1" presStyleIdx="4" presStyleCnt="6" custLinFactNeighborX="13274">
        <dgm:presLayoutVars>
          <dgm:chMax val="0"/>
          <dgm:bulletEnabled val="1"/>
        </dgm:presLayoutVars>
      </dgm:prSet>
      <dgm:spPr/>
    </dgm:pt>
    <dgm:pt modelId="{F3095642-4067-4F39-9FFE-E8C1DDD9331E}" type="pres">
      <dgm:prSet presAssocID="{800EA79A-7282-4593-99A9-0AACDBAE427C}" presName="negativeSpace" presStyleCnt="0"/>
      <dgm:spPr/>
    </dgm:pt>
    <dgm:pt modelId="{8BD5768A-3CA3-46C5-8E0F-74AE98C198C4}" type="pres">
      <dgm:prSet presAssocID="{800EA79A-7282-4593-99A9-0AACDBAE427C}" presName="childText" presStyleLbl="conFgAcc1" presStyleIdx="4" presStyleCnt="6" custLinFactNeighborY="45090">
        <dgm:presLayoutVars>
          <dgm:bulletEnabled val="1"/>
        </dgm:presLayoutVars>
      </dgm:prSet>
      <dgm:spPr/>
    </dgm:pt>
    <dgm:pt modelId="{8E7F307C-191C-426C-8E49-CF0685F13789}" type="pres">
      <dgm:prSet presAssocID="{7E1C6046-6E04-4370-B141-2BA552E75B6B}" presName="spaceBetweenRectangles" presStyleCnt="0"/>
      <dgm:spPr/>
    </dgm:pt>
    <dgm:pt modelId="{5137C68A-7C2D-4E91-A9D9-28152EA52C39}" type="pres">
      <dgm:prSet presAssocID="{62750433-CFEC-4E8E-8605-9FB348804E81}" presName="parentLin" presStyleCnt="0"/>
      <dgm:spPr/>
    </dgm:pt>
    <dgm:pt modelId="{F4A8FB3B-93DB-43F7-9C92-EACAB87F3DC2}" type="pres">
      <dgm:prSet presAssocID="{62750433-CFEC-4E8E-8605-9FB348804E81}" presName="parentLeftMargin" presStyleLbl="node1" presStyleIdx="4" presStyleCnt="6"/>
      <dgm:spPr/>
    </dgm:pt>
    <dgm:pt modelId="{078EA9F6-C234-4309-8283-471D3A94CC7E}" type="pres">
      <dgm:prSet presAssocID="{62750433-CFEC-4E8E-8605-9FB348804E81}" presName="parentText" presStyleLbl="node1" presStyleIdx="5" presStyleCnt="6">
        <dgm:presLayoutVars>
          <dgm:chMax val="0"/>
          <dgm:bulletEnabled val="1"/>
        </dgm:presLayoutVars>
      </dgm:prSet>
      <dgm:spPr/>
    </dgm:pt>
    <dgm:pt modelId="{D55C89E7-1910-40DC-A7F1-99FA6EF8C30D}" type="pres">
      <dgm:prSet presAssocID="{62750433-CFEC-4E8E-8605-9FB348804E81}" presName="negativeSpace" presStyleCnt="0"/>
      <dgm:spPr/>
    </dgm:pt>
    <dgm:pt modelId="{1EB7C690-8D7E-46F1-B20D-59096DFE4CDD}" type="pres">
      <dgm:prSet presAssocID="{62750433-CFEC-4E8E-8605-9FB348804E81}" presName="childText" presStyleLbl="conFgAcc1" presStyleIdx="5" presStyleCnt="6" custLinFactNeighborY="-5741">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516C6B06-B761-4FAE-AA62-4B3B19FC97AD}" type="presOf" srcId="{62750433-CFEC-4E8E-8605-9FB348804E81}" destId="{F4A8FB3B-93DB-43F7-9C92-EACAB87F3DC2}" srcOrd="0" destOrd="0" presId="urn:microsoft.com/office/officeart/2005/8/layout/list1"/>
    <dgm:cxn modelId="{BCC61610-2913-4E72-AAE7-19BBAFE83D1F}" type="presOf" srcId="{BFF2FFCE-ED8F-4454-81AA-C378D5216402}" destId="{8BD5768A-3CA3-46C5-8E0F-74AE98C198C4}" srcOrd="0" destOrd="0" presId="urn:microsoft.com/office/officeart/2005/8/layout/list1"/>
    <dgm:cxn modelId="{32DD2B14-ECD7-43F5-8B71-14FFF5A02970}" srcId="{11C71741-DA6C-4DB4-ABB9-71AFF8665BC3}" destId="{62750433-CFEC-4E8E-8605-9FB348804E81}" srcOrd="5" destOrd="0" parTransId="{49A3071A-D976-4B37-9541-74D6776C8A21}" sibTransId="{E4288219-8A65-4935-BEDE-3C8E88373C21}"/>
    <dgm:cxn modelId="{A256D31B-5BCF-45C1-92D8-1171ECC120E5}" type="presOf" srcId="{62750433-CFEC-4E8E-8605-9FB348804E81}" destId="{078EA9F6-C234-4309-8283-471D3A94CC7E}" srcOrd="1"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2566782F-2F3D-469B-B522-AF56C7F50633}" srcId="{11C71741-DA6C-4DB4-ABB9-71AFF8665BC3}" destId="{800EA79A-7282-4593-99A9-0AACDBAE427C}" srcOrd="4" destOrd="0" parTransId="{A685A3E8-7592-45B3-8FFD-B36D56AF5CEF}" sibTransId="{7E1C6046-6E04-4370-B141-2BA552E75B6B}"/>
    <dgm:cxn modelId="{780F6231-1ACA-4138-A218-F64184982E9A}" type="presOf" srcId="{66E185E9-BBC5-4F8E-A925-27347B0ED433}" destId="{1EB7C690-8D7E-46F1-B20D-59096DFE4CDD}" srcOrd="0" destOrd="0" presId="urn:microsoft.com/office/officeart/2005/8/layout/list1"/>
    <dgm:cxn modelId="{3D7BD836-9140-4B13-BE3E-AB166A1DF771}" type="presOf" srcId="{9D9BB40B-3636-4BC6-9511-1CA200C0CDEA}" destId="{1CC41C57-60E9-496F-8E2A-382B70D39659}" srcOrd="0" destOrd="0" presId="urn:microsoft.com/office/officeart/2005/8/layout/list1"/>
    <dgm:cxn modelId="{AC131737-1749-45DB-A667-37B7A349D3D1}" srcId="{800EA79A-7282-4593-99A9-0AACDBAE427C}" destId="{BFF2FFCE-ED8F-4454-81AA-C378D5216402}" srcOrd="0" destOrd="0" parTransId="{647F298B-189A-400A-9D24-D621C47C58AB}" sibTransId="{3D38DB23-9186-4574-96EB-288DBDFA2DA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2780346A-9A71-4328-AB79-1ABD77AF09DC}" type="presOf" srcId="{800EA79A-7282-4593-99A9-0AACDBAE427C}" destId="{7741E952-F87C-4FF5-9AB5-1E076266A609}"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9B5A74A6-CE78-4B8A-8AB5-620078198B70}" type="presOf" srcId="{800EA79A-7282-4593-99A9-0AACDBAE427C}" destId="{854A805E-9E6D-4BE5-B943-726BA910D3DC}" srcOrd="0" destOrd="0" presId="urn:microsoft.com/office/officeart/2005/8/layout/list1"/>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766261DD-CACA-4754-BDDD-12D9F066948C}" srcId="{62750433-CFEC-4E8E-8605-9FB348804E81}" destId="{66E185E9-BBC5-4F8E-A925-27347B0ED433}" srcOrd="0" destOrd="0" parTransId="{EC214FC6-F4A0-4E8E-81FD-CE0BBB5300E7}" sibTransId="{66060DB0-F6A0-4D4D-B420-8E53C0713B57}"/>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 modelId="{3E1AD959-091B-4BE9-B75F-FBF9A7CCB3FA}" type="presParOf" srcId="{EFD42529-C2CB-4918-B423-91445B8E5282}" destId="{14CCB6C5-2756-4F9C-A513-0902E19CF821}" srcOrd="15" destOrd="0" presId="urn:microsoft.com/office/officeart/2005/8/layout/list1"/>
    <dgm:cxn modelId="{DE1C8721-7217-44D4-8D4D-EB3E5F8A54E6}" type="presParOf" srcId="{EFD42529-C2CB-4918-B423-91445B8E5282}" destId="{275BA1FD-3B7C-46EA-B5C8-CCA0002E019F}" srcOrd="16" destOrd="0" presId="urn:microsoft.com/office/officeart/2005/8/layout/list1"/>
    <dgm:cxn modelId="{94DCA999-84C0-4410-97DB-365E5B03195F}" type="presParOf" srcId="{275BA1FD-3B7C-46EA-B5C8-CCA0002E019F}" destId="{854A805E-9E6D-4BE5-B943-726BA910D3DC}" srcOrd="0" destOrd="0" presId="urn:microsoft.com/office/officeart/2005/8/layout/list1"/>
    <dgm:cxn modelId="{2C468910-DA3A-49AE-B89A-D9CBF849FBC9}" type="presParOf" srcId="{275BA1FD-3B7C-46EA-B5C8-CCA0002E019F}" destId="{7741E952-F87C-4FF5-9AB5-1E076266A609}" srcOrd="1" destOrd="0" presId="urn:microsoft.com/office/officeart/2005/8/layout/list1"/>
    <dgm:cxn modelId="{F9BEB74A-A82D-4A28-BE71-BFA274AF03BE}" type="presParOf" srcId="{EFD42529-C2CB-4918-B423-91445B8E5282}" destId="{F3095642-4067-4F39-9FFE-E8C1DDD9331E}" srcOrd="17" destOrd="0" presId="urn:microsoft.com/office/officeart/2005/8/layout/list1"/>
    <dgm:cxn modelId="{9C3213D5-92BC-47BD-9B98-E022A3E44B5A}" type="presParOf" srcId="{EFD42529-C2CB-4918-B423-91445B8E5282}" destId="{8BD5768A-3CA3-46C5-8E0F-74AE98C198C4}" srcOrd="18" destOrd="0" presId="urn:microsoft.com/office/officeart/2005/8/layout/list1"/>
    <dgm:cxn modelId="{0F11ACC3-E686-43F5-8242-D5D4B776D670}" type="presParOf" srcId="{EFD42529-C2CB-4918-B423-91445B8E5282}" destId="{8E7F307C-191C-426C-8E49-CF0685F13789}" srcOrd="19" destOrd="0" presId="urn:microsoft.com/office/officeart/2005/8/layout/list1"/>
    <dgm:cxn modelId="{25EB7919-C3CD-4D20-B0C6-9C9771F80518}" type="presParOf" srcId="{EFD42529-C2CB-4918-B423-91445B8E5282}" destId="{5137C68A-7C2D-4E91-A9D9-28152EA52C39}" srcOrd="20" destOrd="0" presId="urn:microsoft.com/office/officeart/2005/8/layout/list1"/>
    <dgm:cxn modelId="{75258736-139A-43FE-BABD-2C217D9E8313}" type="presParOf" srcId="{5137C68A-7C2D-4E91-A9D9-28152EA52C39}" destId="{F4A8FB3B-93DB-43F7-9C92-EACAB87F3DC2}" srcOrd="0" destOrd="0" presId="urn:microsoft.com/office/officeart/2005/8/layout/list1"/>
    <dgm:cxn modelId="{3817A74B-ED54-4028-9D9A-DE9FB3A9ABEB}" type="presParOf" srcId="{5137C68A-7C2D-4E91-A9D9-28152EA52C39}" destId="{078EA9F6-C234-4309-8283-471D3A94CC7E}" srcOrd="1" destOrd="0" presId="urn:microsoft.com/office/officeart/2005/8/layout/list1"/>
    <dgm:cxn modelId="{4AFE547A-99D3-4521-94A9-8C7A4846B5AB}" type="presParOf" srcId="{EFD42529-C2CB-4918-B423-91445B8E5282}" destId="{D55C89E7-1910-40DC-A7F1-99FA6EF8C30D}" srcOrd="21" destOrd="0" presId="urn:microsoft.com/office/officeart/2005/8/layout/list1"/>
    <dgm:cxn modelId="{6335ACDA-1CD1-4B28-944F-875D0A791C51}" type="presParOf" srcId="{EFD42529-C2CB-4918-B423-91445B8E5282}" destId="{1EB7C690-8D7E-46F1-B20D-59096DFE4CD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dirty="0"/>
            <a:t>NHPA</a:t>
          </a:r>
          <a:endParaRPr lang="en-US" dirty="0"/>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National </a:t>
          </a:r>
          <a:r>
            <a:rPr lang="en-US"/>
            <a:t>Historic Preservation Act</a:t>
          </a:r>
          <a:endParaRPr lang="en-US" dirty="0"/>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dirty="0"/>
            <a:t>Historic Preservation Programmatic Agreement </a:t>
          </a:r>
          <a:endParaRPr lang="en-US" dirty="0"/>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dirty="0"/>
            <a:t>Historic Preservation Programmatic Agreements (PAs) offer a streamlined process for grantees to satisfy their historic preservation requirements with minimum or no consultation with the State Historic Preservation Officer based on the type of activity that is being undertaken</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dirty="0"/>
            <a:t>Undertaking</a:t>
          </a:r>
          <a:endParaRPr lang="en-US" dirty="0"/>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dirty="0"/>
            <a:t>Any project, activity, or program with federal agency involvement, such as those carried out by federal agencies, assisted by federal agencies, or that require a federal permit, license, or approval. </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9D9BB40B-3636-4BC6-9511-1CA200C0CDEA}">
      <dgm:prSet/>
      <dgm:spPr/>
      <dgm:t>
        <a:bodyPr/>
        <a:lstStyle/>
        <a:p>
          <a:r>
            <a:rPr lang="en-US" dirty="0"/>
            <a:t>Any activity that compacts or disturbs the ground within a project area</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361F410-3C6D-489F-899E-19D5B53AA894}">
      <dgm:prSet/>
      <dgm:spPr/>
      <dgm:t>
        <a:bodyPr/>
        <a:lstStyle/>
        <a:p>
          <a:r>
            <a:rPr lang="en-US" b="1" dirty="0"/>
            <a:t>Ground disturbance</a:t>
          </a:r>
        </a:p>
      </dgm:t>
    </dgm:pt>
    <dgm:pt modelId="{87812AD8-738C-490B-A8ED-57156A3754B2}" type="sibTrans" cxnId="{CF76EF73-423B-405E-BC33-F64F916B82F8}">
      <dgm:prSet/>
      <dgm:spPr/>
      <dgm:t>
        <a:bodyPr/>
        <a:lstStyle/>
        <a:p>
          <a:endParaRPr lang="en-US"/>
        </a:p>
      </dgm:t>
    </dgm:pt>
    <dgm:pt modelId="{B8A33F77-D77F-4686-9F6E-C633A2824194}" type="parTrans" cxnId="{CF76EF73-423B-405E-BC33-F64F916B82F8}">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4"/>
      <dgm:spPr/>
    </dgm:pt>
    <dgm:pt modelId="{E0FBE173-AEFA-43C0-B6C9-2A5E1ECCA50E}" type="pres">
      <dgm:prSet presAssocID="{2DE9D926-DD55-436C-966C-BC3878DEBBE7}" presName="parentText" presStyleLbl="node1" presStyleIdx="0" presStyleCnt="4" custLinFactNeighborX="3448" custLinFactNeighborY="-3519">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4">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4"/>
      <dgm:spPr/>
    </dgm:pt>
    <dgm:pt modelId="{3E2E6F8D-B482-4CB2-9886-1C0CAB8392AA}" type="pres">
      <dgm:prSet presAssocID="{420D2CB7-C7A1-46C0-9D41-8970EC5C3D25}" presName="parentText" presStyleLbl="node1" presStyleIdx="1" presStyleCnt="4">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4">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4"/>
      <dgm:spPr/>
    </dgm:pt>
    <dgm:pt modelId="{48DC81C9-0C1A-459D-9984-6ECD816FC26A}" type="pres">
      <dgm:prSet presAssocID="{3FF3438A-EC89-44C2-8A43-291DBF51B591}" presName="parentText" presStyleLbl="node1" presStyleIdx="2" presStyleCnt="4" custLinFactNeighborX="3448" custLinFactNeighborY="3007">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4">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4"/>
      <dgm:spPr/>
    </dgm:pt>
    <dgm:pt modelId="{F72FD545-D8AC-4BFF-8DF3-9E2888CEF1F0}" type="pres">
      <dgm:prSet presAssocID="{8361F410-3C6D-489F-899E-19D5B53AA894}" presName="parentText" presStyleLbl="node1" presStyleIdx="3" presStyleCnt="4" custLinFactNeighborX="3448" custLinFactNeighborY="-1416">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4" custLinFactNeighborY="-41738">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3D7BD836-9140-4B13-BE3E-AB166A1DF771}" type="presOf" srcId="{9D9BB40B-3636-4BC6-9511-1CA200C0CDEA}" destId="{1CC41C57-60E9-496F-8E2A-382B70D39659}" srcOrd="0" destOrd="0" presId="urn:microsoft.com/office/officeart/2005/8/layout/list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F0DA9-15BC-437D-A1E4-35B0D73C5E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D40F70-86BF-4647-AD06-B5C856A8680F}">
      <dgm:prSet/>
      <dgm:spPr>
        <a:solidFill>
          <a:srgbClr val="00B050"/>
        </a:solidFill>
      </dgm:spPr>
      <dgm:t>
        <a:bodyPr/>
        <a:lstStyle/>
        <a:p>
          <a:pPr>
            <a:lnSpc>
              <a:spcPct val="100000"/>
            </a:lnSpc>
          </a:pPr>
          <a:r>
            <a:rPr lang="en-US" dirty="0"/>
            <a:t>DOE’s Weatherization Assistance Program, State Energy Program, and Energy Efficiency Conservation Block Grant program provide funding for tens of thousands of Historic Preservation-related activities each year.</a:t>
          </a:r>
        </a:p>
      </dgm:t>
    </dgm:pt>
    <dgm:pt modelId="{27B2E283-2878-4851-8E86-4A3A06277A1F}" type="parTrans" cxnId="{C1B2B325-CCB5-41AF-9A45-4A4502E50360}">
      <dgm:prSet/>
      <dgm:spPr/>
      <dgm:t>
        <a:bodyPr/>
        <a:lstStyle/>
        <a:p>
          <a:endParaRPr lang="en-US"/>
        </a:p>
      </dgm:t>
    </dgm:pt>
    <dgm:pt modelId="{1E99DB2D-D5CE-4190-8F89-F35DBF52E92F}" type="sibTrans" cxnId="{C1B2B325-CCB5-41AF-9A45-4A4502E50360}">
      <dgm:prSet/>
      <dgm:spPr/>
      <dgm:t>
        <a:bodyPr/>
        <a:lstStyle/>
        <a:p>
          <a:endParaRPr lang="en-US"/>
        </a:p>
      </dgm:t>
    </dgm:pt>
    <dgm:pt modelId="{52DBB055-219C-445D-81FD-B9C1199C7CF2}">
      <dgm:prSet/>
      <dgm:spPr/>
      <dgm:t>
        <a:bodyPr/>
        <a:lstStyle/>
        <a:p>
          <a:pPr>
            <a:lnSpc>
              <a:spcPct val="100000"/>
            </a:lnSpc>
          </a:pPr>
          <a:r>
            <a:rPr lang="en-US" dirty="0"/>
            <a:t>The PAs make it possible for DOE recipients to execute a large number of undertakings, in compliance with Section 106, by expediting reviews for those that do not have the potential to adversely impact historic properties and establishing the review process for those projects that require individual consideration. </a:t>
          </a:r>
        </a:p>
      </dgm:t>
    </dgm:pt>
    <dgm:pt modelId="{AC275FCB-B00E-445A-9B1F-64F87B5744C9}" type="parTrans" cxnId="{0E141D58-AC7D-4E6F-A718-F0EDBF4570B2}">
      <dgm:prSet/>
      <dgm:spPr/>
      <dgm:t>
        <a:bodyPr/>
        <a:lstStyle/>
        <a:p>
          <a:endParaRPr lang="en-US"/>
        </a:p>
      </dgm:t>
    </dgm:pt>
    <dgm:pt modelId="{ECA02C8A-FC5E-41B7-BE12-20AAEFA62A22}" type="sibTrans" cxnId="{0E141D58-AC7D-4E6F-A718-F0EDBF4570B2}">
      <dgm:prSet/>
      <dgm:spPr/>
      <dgm:t>
        <a:bodyPr/>
        <a:lstStyle/>
        <a:p>
          <a:endParaRPr lang="en-US"/>
        </a:p>
      </dgm:t>
    </dgm:pt>
    <dgm:pt modelId="{0178DC00-AF0B-4046-8AFD-AF314E2FA662}" type="pres">
      <dgm:prSet presAssocID="{FF8F0DA9-15BC-437D-A1E4-35B0D73C5EC1}" presName="root" presStyleCnt="0">
        <dgm:presLayoutVars>
          <dgm:dir/>
          <dgm:resizeHandles val="exact"/>
        </dgm:presLayoutVars>
      </dgm:prSet>
      <dgm:spPr/>
    </dgm:pt>
    <dgm:pt modelId="{43A38131-72A2-4B19-97DE-FF7CBE364FC6}" type="pres">
      <dgm:prSet presAssocID="{3ED40F70-86BF-4647-AD06-B5C856A8680F}" presName="compNode" presStyleCnt="0"/>
      <dgm:spPr/>
    </dgm:pt>
    <dgm:pt modelId="{4940D67B-2BC1-4E1C-9B17-6A62244C18BC}" type="pres">
      <dgm:prSet presAssocID="{3ED40F70-86BF-4647-AD06-B5C856A8680F}" presName="bgRect" presStyleLbl="bgShp" presStyleIdx="0" presStyleCnt="2" custScaleY="122530"/>
      <dgm:spPr>
        <a:solidFill>
          <a:srgbClr val="00B050"/>
        </a:solidFill>
      </dgm:spPr>
    </dgm:pt>
    <dgm:pt modelId="{5CD4E630-0A0A-4959-B2DD-4E1647C3427F}" type="pres">
      <dgm:prSet presAssocID="{3ED40F70-86BF-4647-AD06-B5C856A868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AD6FFA58-422F-41C4-8EE8-911F17175C0D}" type="pres">
      <dgm:prSet presAssocID="{3ED40F70-86BF-4647-AD06-B5C856A8680F}" presName="spaceRect" presStyleCnt="0"/>
      <dgm:spPr/>
    </dgm:pt>
    <dgm:pt modelId="{9786E6FC-553A-4B83-AABC-814A63EC3252}" type="pres">
      <dgm:prSet presAssocID="{3ED40F70-86BF-4647-AD06-B5C856A8680F}" presName="parTx" presStyleLbl="revTx" presStyleIdx="0" presStyleCnt="2">
        <dgm:presLayoutVars>
          <dgm:chMax val="0"/>
          <dgm:chPref val="0"/>
        </dgm:presLayoutVars>
      </dgm:prSet>
      <dgm:spPr/>
    </dgm:pt>
    <dgm:pt modelId="{A261448A-0158-4F74-B140-9A6E00992ED8}" type="pres">
      <dgm:prSet presAssocID="{1E99DB2D-D5CE-4190-8F89-F35DBF52E92F}" presName="sibTrans" presStyleCnt="0"/>
      <dgm:spPr/>
    </dgm:pt>
    <dgm:pt modelId="{745DCA08-CBE0-400E-B350-7A37FA6F88D9}" type="pres">
      <dgm:prSet presAssocID="{52DBB055-219C-445D-81FD-B9C1199C7CF2}" presName="compNode" presStyleCnt="0"/>
      <dgm:spPr/>
    </dgm:pt>
    <dgm:pt modelId="{1A99E0B4-68D7-4715-8367-14AB5AB9EA46}" type="pres">
      <dgm:prSet presAssocID="{52DBB055-219C-445D-81FD-B9C1199C7CF2}" presName="bgRect" presStyleLbl="bgShp" presStyleIdx="1" presStyleCnt="2" custScaleY="146044"/>
      <dgm:spPr/>
    </dgm:pt>
    <dgm:pt modelId="{29915D21-5D90-4AEE-A584-ABE39AD5F6ED}" type="pres">
      <dgm:prSet presAssocID="{52DBB055-219C-445D-81FD-B9C1199C7C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4DB469B6-E7D7-4389-B19A-F2BDEB68FB6F}" type="pres">
      <dgm:prSet presAssocID="{52DBB055-219C-445D-81FD-B9C1199C7CF2}" presName="spaceRect" presStyleCnt="0"/>
      <dgm:spPr/>
    </dgm:pt>
    <dgm:pt modelId="{7E42B040-701F-436D-910A-D36AC0939BD5}" type="pres">
      <dgm:prSet presAssocID="{52DBB055-219C-445D-81FD-B9C1199C7CF2}" presName="parTx" presStyleLbl="revTx" presStyleIdx="1" presStyleCnt="2" custScaleY="133502">
        <dgm:presLayoutVars>
          <dgm:chMax val="0"/>
          <dgm:chPref val="0"/>
        </dgm:presLayoutVars>
      </dgm:prSet>
      <dgm:spPr/>
    </dgm:pt>
  </dgm:ptLst>
  <dgm:cxnLst>
    <dgm:cxn modelId="{1BA20906-36B4-48D4-871F-9083AB77F5E0}" type="presOf" srcId="{FF8F0DA9-15BC-437D-A1E4-35B0D73C5EC1}" destId="{0178DC00-AF0B-4046-8AFD-AF314E2FA662}" srcOrd="0" destOrd="0" presId="urn:microsoft.com/office/officeart/2018/2/layout/IconVerticalSolidList"/>
    <dgm:cxn modelId="{C1B2B325-CCB5-41AF-9A45-4A4502E50360}" srcId="{FF8F0DA9-15BC-437D-A1E4-35B0D73C5EC1}" destId="{3ED40F70-86BF-4647-AD06-B5C856A8680F}" srcOrd="0" destOrd="0" parTransId="{27B2E283-2878-4851-8E86-4A3A06277A1F}" sibTransId="{1E99DB2D-D5CE-4190-8F89-F35DBF52E92F}"/>
    <dgm:cxn modelId="{EF745942-61EA-4077-956F-43AA1D16B97F}" type="presOf" srcId="{52DBB055-219C-445D-81FD-B9C1199C7CF2}" destId="{7E42B040-701F-436D-910A-D36AC0939BD5}" srcOrd="0" destOrd="0" presId="urn:microsoft.com/office/officeart/2018/2/layout/IconVerticalSolidList"/>
    <dgm:cxn modelId="{0E141D58-AC7D-4E6F-A718-F0EDBF4570B2}" srcId="{FF8F0DA9-15BC-437D-A1E4-35B0D73C5EC1}" destId="{52DBB055-219C-445D-81FD-B9C1199C7CF2}" srcOrd="1" destOrd="0" parTransId="{AC275FCB-B00E-445A-9B1F-64F87B5744C9}" sibTransId="{ECA02C8A-FC5E-41B7-BE12-20AAEFA62A22}"/>
    <dgm:cxn modelId="{DF987984-F8DD-4FA7-AF5C-2947D2EBC39E}" type="presOf" srcId="{3ED40F70-86BF-4647-AD06-B5C856A8680F}" destId="{9786E6FC-553A-4B83-AABC-814A63EC3252}" srcOrd="0" destOrd="0" presId="urn:microsoft.com/office/officeart/2018/2/layout/IconVerticalSolidList"/>
    <dgm:cxn modelId="{BE196CF3-419B-463B-AAD0-5E5DFCAF0553}" type="presParOf" srcId="{0178DC00-AF0B-4046-8AFD-AF314E2FA662}" destId="{43A38131-72A2-4B19-97DE-FF7CBE364FC6}" srcOrd="0" destOrd="0" presId="urn:microsoft.com/office/officeart/2018/2/layout/IconVerticalSolidList"/>
    <dgm:cxn modelId="{F4C561B3-E87F-4485-AFD5-2D4EFE1FE9B1}" type="presParOf" srcId="{43A38131-72A2-4B19-97DE-FF7CBE364FC6}" destId="{4940D67B-2BC1-4E1C-9B17-6A62244C18BC}" srcOrd="0" destOrd="0" presId="urn:microsoft.com/office/officeart/2018/2/layout/IconVerticalSolidList"/>
    <dgm:cxn modelId="{BD1307F6-A324-4DB9-9DF9-E69AC47E3819}" type="presParOf" srcId="{43A38131-72A2-4B19-97DE-FF7CBE364FC6}" destId="{5CD4E630-0A0A-4959-B2DD-4E1647C3427F}" srcOrd="1" destOrd="0" presId="urn:microsoft.com/office/officeart/2018/2/layout/IconVerticalSolidList"/>
    <dgm:cxn modelId="{CD093EAD-D528-4F6D-94F2-BF3BFCE46EB5}" type="presParOf" srcId="{43A38131-72A2-4B19-97DE-FF7CBE364FC6}" destId="{AD6FFA58-422F-41C4-8EE8-911F17175C0D}" srcOrd="2" destOrd="0" presId="urn:microsoft.com/office/officeart/2018/2/layout/IconVerticalSolidList"/>
    <dgm:cxn modelId="{5E3FC007-A407-4528-951C-5D3F49988D5B}" type="presParOf" srcId="{43A38131-72A2-4B19-97DE-FF7CBE364FC6}" destId="{9786E6FC-553A-4B83-AABC-814A63EC3252}" srcOrd="3" destOrd="0" presId="urn:microsoft.com/office/officeart/2018/2/layout/IconVerticalSolidList"/>
    <dgm:cxn modelId="{B7F058E1-B790-4674-B978-53FD412113F2}" type="presParOf" srcId="{0178DC00-AF0B-4046-8AFD-AF314E2FA662}" destId="{A261448A-0158-4F74-B140-9A6E00992ED8}" srcOrd="1" destOrd="0" presId="urn:microsoft.com/office/officeart/2018/2/layout/IconVerticalSolidList"/>
    <dgm:cxn modelId="{2B3D4983-D4BC-410D-AA4D-1555B511163E}" type="presParOf" srcId="{0178DC00-AF0B-4046-8AFD-AF314E2FA662}" destId="{745DCA08-CBE0-400E-B350-7A37FA6F88D9}" srcOrd="2" destOrd="0" presId="urn:microsoft.com/office/officeart/2018/2/layout/IconVerticalSolidList"/>
    <dgm:cxn modelId="{BB0A3046-F36B-4CB4-BD02-CCFD4E36E3C4}" type="presParOf" srcId="{745DCA08-CBE0-400E-B350-7A37FA6F88D9}" destId="{1A99E0B4-68D7-4715-8367-14AB5AB9EA46}" srcOrd="0" destOrd="0" presId="urn:microsoft.com/office/officeart/2018/2/layout/IconVerticalSolidList"/>
    <dgm:cxn modelId="{171B6750-D98A-43D1-93B9-0AE8343D42E7}" type="presParOf" srcId="{745DCA08-CBE0-400E-B350-7A37FA6F88D9}" destId="{29915D21-5D90-4AEE-A584-ABE39AD5F6ED}" srcOrd="1" destOrd="0" presId="urn:microsoft.com/office/officeart/2018/2/layout/IconVerticalSolidList"/>
    <dgm:cxn modelId="{58A6F507-5340-4E08-8CA8-6F3228D5EC3D}" type="presParOf" srcId="{745DCA08-CBE0-400E-B350-7A37FA6F88D9}" destId="{4DB469B6-E7D7-4389-B19A-F2BDEB68FB6F}" srcOrd="2" destOrd="0" presId="urn:microsoft.com/office/officeart/2018/2/layout/IconVerticalSolidList"/>
    <dgm:cxn modelId="{3BC07612-70B5-427B-BA31-BA7068A121BB}" type="presParOf" srcId="{745DCA08-CBE0-400E-B350-7A37FA6F88D9}" destId="{7E42B040-701F-436D-910A-D36AC0939BD5}"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A25102E-F2C3-4FD4-9796-AFD8063B23DF}"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9322AB2D-3161-40B1-81F1-DCEC096283CD}">
      <dgm:prSet custT="1"/>
      <dgm:spPr/>
      <dgm:t>
        <a:bodyPr/>
        <a:lstStyle/>
        <a:p>
          <a:r>
            <a:rPr lang="en-US" sz="2000" dirty="0"/>
            <a:t>A total of 55 state and territory PAs have been executed with DOE as of August 2022. </a:t>
          </a:r>
        </a:p>
      </dgm:t>
    </dgm:pt>
    <dgm:pt modelId="{85D250E5-F861-40DF-A6E0-52CC0DBD83A1}" type="parTrans" cxnId="{D1421AF8-3B74-479A-A957-B7B37CAF6591}">
      <dgm:prSet/>
      <dgm:spPr/>
      <dgm:t>
        <a:bodyPr/>
        <a:lstStyle/>
        <a:p>
          <a:endParaRPr lang="en-US"/>
        </a:p>
      </dgm:t>
    </dgm:pt>
    <dgm:pt modelId="{8026ECDC-A86E-4D46-BB08-DCA9F6767105}" type="sibTrans" cxnId="{D1421AF8-3B74-479A-A957-B7B37CAF6591}">
      <dgm:prSet/>
      <dgm:spPr/>
      <dgm:t>
        <a:bodyPr/>
        <a:lstStyle/>
        <a:p>
          <a:endParaRPr lang="en-US"/>
        </a:p>
      </dgm:t>
    </dgm:pt>
    <dgm:pt modelId="{DD3A55C0-8FBB-4B26-9B18-5157294C563D}">
      <dgm:prSet custT="1"/>
      <dgm:spPr/>
      <dgm:t>
        <a:bodyPr/>
        <a:lstStyle/>
        <a:p>
          <a:r>
            <a:rPr lang="en-US" sz="2000" dirty="0"/>
            <a:t>DOE, in cooperation with the Advisory Council on Historic Preservation and the National Conference of State Historic Preservation Officers, developed an Amendment to extend the expiration date of the PAs. Nearly all agreements were extended through 2030, although 3 states opted to extend their PAs through 2025.</a:t>
          </a:r>
        </a:p>
      </dgm:t>
    </dgm:pt>
    <dgm:pt modelId="{6A67AB9D-90E4-4558-A321-423C18E1E978}" type="parTrans" cxnId="{6BE309AE-F1DC-422A-A795-3175949F1521}">
      <dgm:prSet/>
      <dgm:spPr/>
      <dgm:t>
        <a:bodyPr/>
        <a:lstStyle/>
        <a:p>
          <a:endParaRPr lang="en-US"/>
        </a:p>
      </dgm:t>
    </dgm:pt>
    <dgm:pt modelId="{0DFF501F-8508-4549-A4C4-22F3E1077D8F}" type="sibTrans" cxnId="{6BE309AE-F1DC-422A-A795-3175949F1521}">
      <dgm:prSet/>
      <dgm:spPr/>
      <dgm:t>
        <a:bodyPr/>
        <a:lstStyle/>
        <a:p>
          <a:endParaRPr lang="en-US"/>
        </a:p>
      </dgm:t>
    </dgm:pt>
    <dgm:pt modelId="{885ADFB5-B711-4790-BBAE-D7C7F27A9DBA}">
      <dgm:prSet custT="1"/>
      <dgm:spPr/>
      <dgm:t>
        <a:bodyPr/>
        <a:lstStyle/>
        <a:p>
          <a:pPr algn="l">
            <a:buNone/>
          </a:pPr>
          <a:r>
            <a:rPr lang="en-US" sz="2000" dirty="0"/>
            <a:t>The PAs and their amendments can be found here:</a:t>
          </a:r>
        </a:p>
        <a:p>
          <a:pPr algn="l">
            <a:buNone/>
          </a:pPr>
          <a:r>
            <a:rPr lang="en-US" sz="2000" dirty="0">
              <a:hlinkClick xmlns:r="http://schemas.openxmlformats.org/officeDocument/2006/relationships" r:id="rId1"/>
            </a:rPr>
            <a:t>https://www.energy.gov/eere/wipo/historic-preservation-executed-programmatic-agreements</a:t>
          </a:r>
          <a:endParaRPr lang="en-US" sz="2000" dirty="0"/>
        </a:p>
      </dgm:t>
    </dgm:pt>
    <dgm:pt modelId="{96AFDB22-7F37-4437-BA35-078CB01F6C0D}" type="parTrans" cxnId="{0C15CDE4-5CBE-479B-AF13-860FE0250EBA}">
      <dgm:prSet/>
      <dgm:spPr/>
      <dgm:t>
        <a:bodyPr/>
        <a:lstStyle/>
        <a:p>
          <a:endParaRPr lang="en-US"/>
        </a:p>
      </dgm:t>
    </dgm:pt>
    <dgm:pt modelId="{86CB1D54-3A20-4C59-B677-37C8AC060B24}" type="sibTrans" cxnId="{0C15CDE4-5CBE-479B-AF13-860FE0250EBA}">
      <dgm:prSet/>
      <dgm:spPr/>
      <dgm:t>
        <a:bodyPr/>
        <a:lstStyle/>
        <a:p>
          <a:endParaRPr lang="en-US"/>
        </a:p>
      </dgm:t>
    </dgm:pt>
    <dgm:pt modelId="{545D3FE5-25F6-4287-8679-888253E8D95D}" type="pres">
      <dgm:prSet presAssocID="{DA25102E-F2C3-4FD4-9796-AFD8063B23DF}" presName="vert0" presStyleCnt="0">
        <dgm:presLayoutVars>
          <dgm:dir/>
          <dgm:animOne val="branch"/>
          <dgm:animLvl val="lvl"/>
        </dgm:presLayoutVars>
      </dgm:prSet>
      <dgm:spPr/>
    </dgm:pt>
    <dgm:pt modelId="{1A59B82C-63E0-46BE-A200-B65CDA85177B}" type="pres">
      <dgm:prSet presAssocID="{9322AB2D-3161-40B1-81F1-DCEC096283CD}" presName="thickLine" presStyleLbl="alignNode1" presStyleIdx="0" presStyleCnt="3"/>
      <dgm:spPr/>
    </dgm:pt>
    <dgm:pt modelId="{E988CF4C-0590-4A02-A023-E301FFF6510C}" type="pres">
      <dgm:prSet presAssocID="{9322AB2D-3161-40B1-81F1-DCEC096283CD}" presName="horz1" presStyleCnt="0"/>
      <dgm:spPr/>
    </dgm:pt>
    <dgm:pt modelId="{58CE3B60-DD33-4AE5-A28E-D7BAADD6CBB4}" type="pres">
      <dgm:prSet presAssocID="{9322AB2D-3161-40B1-81F1-DCEC096283CD}" presName="tx1" presStyleLbl="revTx" presStyleIdx="0" presStyleCnt="3" custScaleY="59986"/>
      <dgm:spPr/>
    </dgm:pt>
    <dgm:pt modelId="{19484C26-BE85-4E47-AB5A-2962BF653D84}" type="pres">
      <dgm:prSet presAssocID="{9322AB2D-3161-40B1-81F1-DCEC096283CD}" presName="vert1" presStyleCnt="0"/>
      <dgm:spPr/>
    </dgm:pt>
    <dgm:pt modelId="{749D9E49-A68E-4AB7-890D-D2D1F18BC200}" type="pres">
      <dgm:prSet presAssocID="{DD3A55C0-8FBB-4B26-9B18-5157294C563D}" presName="thickLine" presStyleLbl="alignNode1" presStyleIdx="1" presStyleCnt="3"/>
      <dgm:spPr/>
    </dgm:pt>
    <dgm:pt modelId="{9D9CF72F-F537-4B98-8D8C-308F78B4F0DC}" type="pres">
      <dgm:prSet presAssocID="{DD3A55C0-8FBB-4B26-9B18-5157294C563D}" presName="horz1" presStyleCnt="0"/>
      <dgm:spPr/>
    </dgm:pt>
    <dgm:pt modelId="{C6224238-AD9E-4E1D-8906-FDDA775F275B}" type="pres">
      <dgm:prSet presAssocID="{DD3A55C0-8FBB-4B26-9B18-5157294C563D}" presName="tx1" presStyleLbl="revTx" presStyleIdx="1" presStyleCnt="3" custScaleY="149801"/>
      <dgm:spPr/>
    </dgm:pt>
    <dgm:pt modelId="{E6516C7B-07B8-4225-9EE6-84C55A66DFE2}" type="pres">
      <dgm:prSet presAssocID="{DD3A55C0-8FBB-4B26-9B18-5157294C563D}" presName="vert1" presStyleCnt="0"/>
      <dgm:spPr/>
    </dgm:pt>
    <dgm:pt modelId="{FBC63CA8-E44F-4230-9D76-5510630597EB}" type="pres">
      <dgm:prSet presAssocID="{885ADFB5-B711-4790-BBAE-D7C7F27A9DBA}" presName="thickLine" presStyleLbl="alignNode1" presStyleIdx="2" presStyleCnt="3"/>
      <dgm:spPr/>
    </dgm:pt>
    <dgm:pt modelId="{01A460EB-0567-4F1B-8774-CBF816B540DD}" type="pres">
      <dgm:prSet presAssocID="{885ADFB5-B711-4790-BBAE-D7C7F27A9DBA}" presName="horz1" presStyleCnt="0"/>
      <dgm:spPr/>
    </dgm:pt>
    <dgm:pt modelId="{3B741D60-F66A-4D0F-8580-C65F188B79A7}" type="pres">
      <dgm:prSet presAssocID="{885ADFB5-B711-4790-BBAE-D7C7F27A9DBA}" presName="tx1" presStyleLbl="revTx" presStyleIdx="2" presStyleCnt="3" custScaleY="240856"/>
      <dgm:spPr/>
    </dgm:pt>
    <dgm:pt modelId="{84F6CB7F-12E2-44A2-AB71-261584893EF3}" type="pres">
      <dgm:prSet presAssocID="{885ADFB5-B711-4790-BBAE-D7C7F27A9DBA}" presName="vert1" presStyleCnt="0"/>
      <dgm:spPr/>
    </dgm:pt>
  </dgm:ptLst>
  <dgm:cxnLst>
    <dgm:cxn modelId="{2548FD7A-C037-42D3-A0DE-A7A16F42F20C}" type="presOf" srcId="{DA25102E-F2C3-4FD4-9796-AFD8063B23DF}" destId="{545D3FE5-25F6-4287-8679-888253E8D95D}" srcOrd="0" destOrd="0" presId="urn:microsoft.com/office/officeart/2008/layout/LinedList"/>
    <dgm:cxn modelId="{6BE309AE-F1DC-422A-A795-3175949F1521}" srcId="{DA25102E-F2C3-4FD4-9796-AFD8063B23DF}" destId="{DD3A55C0-8FBB-4B26-9B18-5157294C563D}" srcOrd="1" destOrd="0" parTransId="{6A67AB9D-90E4-4558-A321-423C18E1E978}" sibTransId="{0DFF501F-8508-4549-A4C4-22F3E1077D8F}"/>
    <dgm:cxn modelId="{0C15CDE4-5CBE-479B-AF13-860FE0250EBA}" srcId="{DA25102E-F2C3-4FD4-9796-AFD8063B23DF}" destId="{885ADFB5-B711-4790-BBAE-D7C7F27A9DBA}" srcOrd="2" destOrd="0" parTransId="{96AFDB22-7F37-4437-BA35-078CB01F6C0D}" sibTransId="{86CB1D54-3A20-4C59-B677-37C8AC060B24}"/>
    <dgm:cxn modelId="{5FA51AE5-0A61-4DFF-9685-E0369519D84B}" type="presOf" srcId="{DD3A55C0-8FBB-4B26-9B18-5157294C563D}" destId="{C6224238-AD9E-4E1D-8906-FDDA775F275B}" srcOrd="0" destOrd="0" presId="urn:microsoft.com/office/officeart/2008/layout/LinedList"/>
    <dgm:cxn modelId="{356C4AF4-2743-4140-9F4E-97CD45E8E81B}" type="presOf" srcId="{885ADFB5-B711-4790-BBAE-D7C7F27A9DBA}" destId="{3B741D60-F66A-4D0F-8580-C65F188B79A7}" srcOrd="0" destOrd="0" presId="urn:microsoft.com/office/officeart/2008/layout/LinedList"/>
    <dgm:cxn modelId="{0C1166F7-01B3-481D-A35E-54177EA24D17}" type="presOf" srcId="{9322AB2D-3161-40B1-81F1-DCEC096283CD}" destId="{58CE3B60-DD33-4AE5-A28E-D7BAADD6CBB4}" srcOrd="0" destOrd="0" presId="urn:microsoft.com/office/officeart/2008/layout/LinedList"/>
    <dgm:cxn modelId="{D1421AF8-3B74-479A-A957-B7B37CAF6591}" srcId="{DA25102E-F2C3-4FD4-9796-AFD8063B23DF}" destId="{9322AB2D-3161-40B1-81F1-DCEC096283CD}" srcOrd="0" destOrd="0" parTransId="{85D250E5-F861-40DF-A6E0-52CC0DBD83A1}" sibTransId="{8026ECDC-A86E-4D46-BB08-DCA9F6767105}"/>
    <dgm:cxn modelId="{49762AA8-81CE-41F9-8015-BC80F71F3714}" type="presParOf" srcId="{545D3FE5-25F6-4287-8679-888253E8D95D}" destId="{1A59B82C-63E0-46BE-A200-B65CDA85177B}" srcOrd="0" destOrd="0" presId="urn:microsoft.com/office/officeart/2008/layout/LinedList"/>
    <dgm:cxn modelId="{628D362D-73AB-4864-A7FA-7F448204C60A}" type="presParOf" srcId="{545D3FE5-25F6-4287-8679-888253E8D95D}" destId="{E988CF4C-0590-4A02-A023-E301FFF6510C}" srcOrd="1" destOrd="0" presId="urn:microsoft.com/office/officeart/2008/layout/LinedList"/>
    <dgm:cxn modelId="{8BF1AABD-F2A6-448E-9836-E491E8410081}" type="presParOf" srcId="{E988CF4C-0590-4A02-A023-E301FFF6510C}" destId="{58CE3B60-DD33-4AE5-A28E-D7BAADD6CBB4}" srcOrd="0" destOrd="0" presId="urn:microsoft.com/office/officeart/2008/layout/LinedList"/>
    <dgm:cxn modelId="{A49A488B-82CA-426C-B617-FD542F1804D2}" type="presParOf" srcId="{E988CF4C-0590-4A02-A023-E301FFF6510C}" destId="{19484C26-BE85-4E47-AB5A-2962BF653D84}" srcOrd="1" destOrd="0" presId="urn:microsoft.com/office/officeart/2008/layout/LinedList"/>
    <dgm:cxn modelId="{7A841EC6-0933-45C7-BE44-B68512AF63B2}" type="presParOf" srcId="{545D3FE5-25F6-4287-8679-888253E8D95D}" destId="{749D9E49-A68E-4AB7-890D-D2D1F18BC200}" srcOrd="2" destOrd="0" presId="urn:microsoft.com/office/officeart/2008/layout/LinedList"/>
    <dgm:cxn modelId="{DF17E12E-C644-4782-A063-83BF1EE47F48}" type="presParOf" srcId="{545D3FE5-25F6-4287-8679-888253E8D95D}" destId="{9D9CF72F-F537-4B98-8D8C-308F78B4F0DC}" srcOrd="3" destOrd="0" presId="urn:microsoft.com/office/officeart/2008/layout/LinedList"/>
    <dgm:cxn modelId="{3127F4F8-3823-4608-8C48-7DF8D93F5349}" type="presParOf" srcId="{9D9CF72F-F537-4B98-8D8C-308F78B4F0DC}" destId="{C6224238-AD9E-4E1D-8906-FDDA775F275B}" srcOrd="0" destOrd="0" presId="urn:microsoft.com/office/officeart/2008/layout/LinedList"/>
    <dgm:cxn modelId="{D569C546-4CDF-4100-BDB6-0C032CF90F69}" type="presParOf" srcId="{9D9CF72F-F537-4B98-8D8C-308F78B4F0DC}" destId="{E6516C7B-07B8-4225-9EE6-84C55A66DFE2}" srcOrd="1" destOrd="0" presId="urn:microsoft.com/office/officeart/2008/layout/LinedList"/>
    <dgm:cxn modelId="{1FA2A1B0-98CC-430A-84C5-7899EC5F62AC}" type="presParOf" srcId="{545D3FE5-25F6-4287-8679-888253E8D95D}" destId="{FBC63CA8-E44F-4230-9D76-5510630597EB}" srcOrd="4" destOrd="0" presId="urn:microsoft.com/office/officeart/2008/layout/LinedList"/>
    <dgm:cxn modelId="{77340716-1EC0-4BDF-BE40-8FCFB1B483DF}" type="presParOf" srcId="{545D3FE5-25F6-4287-8679-888253E8D95D}" destId="{01A460EB-0567-4F1B-8774-CBF816B540DD}" srcOrd="5" destOrd="0" presId="urn:microsoft.com/office/officeart/2008/layout/LinedList"/>
    <dgm:cxn modelId="{E0B4CB51-780F-4BFF-946C-FFFD2467899B}" type="presParOf" srcId="{01A460EB-0567-4F1B-8774-CBF816B540DD}" destId="{3B741D60-F66A-4D0F-8580-C65F188B79A7}" srcOrd="0" destOrd="0" presId="urn:microsoft.com/office/officeart/2008/layout/LinedList"/>
    <dgm:cxn modelId="{907F8C5A-9A61-485E-87FB-0EEFB8BA111C}" type="presParOf" srcId="{01A460EB-0567-4F1B-8774-CBF816B540DD}" destId="{84F6CB7F-12E2-44A2-AB71-261584893EF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5102E-F2C3-4FD4-9796-AFD8063B23DF}"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9322AB2D-3161-40B1-81F1-DCEC096283CD}">
      <dgm:prSet custT="1"/>
      <dgm:spPr/>
      <dgm:t>
        <a:bodyPr/>
        <a:lstStyle/>
        <a:p>
          <a:r>
            <a:rPr lang="en-US" sz="2000" dirty="0"/>
            <a:t>Not all states or territories have a PA.  Additionally, DOE does not have programmatic agreements with any tribal governments.  </a:t>
          </a:r>
        </a:p>
      </dgm:t>
    </dgm:pt>
    <dgm:pt modelId="{85D250E5-F861-40DF-A6E0-52CC0DBD83A1}" type="parTrans" cxnId="{D1421AF8-3B74-479A-A957-B7B37CAF6591}">
      <dgm:prSet/>
      <dgm:spPr/>
      <dgm:t>
        <a:bodyPr/>
        <a:lstStyle/>
        <a:p>
          <a:endParaRPr lang="en-US"/>
        </a:p>
      </dgm:t>
    </dgm:pt>
    <dgm:pt modelId="{8026ECDC-A86E-4D46-BB08-DCA9F6767105}" type="sibTrans" cxnId="{D1421AF8-3B74-479A-A957-B7B37CAF6591}">
      <dgm:prSet/>
      <dgm:spPr/>
      <dgm:t>
        <a:bodyPr/>
        <a:lstStyle/>
        <a:p>
          <a:endParaRPr lang="en-US"/>
        </a:p>
      </dgm:t>
    </dgm:pt>
    <dgm:pt modelId="{DD3A55C0-8FBB-4B26-9B18-5157294C563D}">
      <dgm:prSet custT="1"/>
      <dgm:spPr/>
      <dgm:t>
        <a:bodyPr/>
        <a:lstStyle/>
        <a:p>
          <a:r>
            <a:rPr lang="en-US" sz="2000" dirty="0"/>
            <a:t>WIPO states or territories without a PA have additional restrictions in their NEPA determination. The restrictions in the NEPA determination must be followed.</a:t>
          </a:r>
        </a:p>
      </dgm:t>
    </dgm:pt>
    <dgm:pt modelId="{6A67AB9D-90E4-4558-A321-423C18E1E978}" type="parTrans" cxnId="{6BE309AE-F1DC-422A-A795-3175949F1521}">
      <dgm:prSet/>
      <dgm:spPr/>
      <dgm:t>
        <a:bodyPr/>
        <a:lstStyle/>
        <a:p>
          <a:endParaRPr lang="en-US"/>
        </a:p>
      </dgm:t>
    </dgm:pt>
    <dgm:pt modelId="{0DFF501F-8508-4549-A4C4-22F3E1077D8F}" type="sibTrans" cxnId="{6BE309AE-F1DC-422A-A795-3175949F1521}">
      <dgm:prSet/>
      <dgm:spPr/>
      <dgm:t>
        <a:bodyPr/>
        <a:lstStyle/>
        <a:p>
          <a:endParaRPr lang="en-US"/>
        </a:p>
      </dgm:t>
    </dgm:pt>
    <dgm:pt modelId="{885ADFB5-B711-4790-BBAE-D7C7F27A9DBA}">
      <dgm:prSet custT="1"/>
      <dgm:spPr/>
      <dgm:t>
        <a:bodyPr/>
        <a:lstStyle/>
        <a:p>
          <a:pPr algn="l">
            <a:buNone/>
          </a:pPr>
          <a:r>
            <a:rPr lang="en-US" sz="2000" dirty="0"/>
            <a:t>The remainder of this presentation is specific to recipients and subrecipients in a state or territory with a programmatic agreement.</a:t>
          </a:r>
        </a:p>
      </dgm:t>
    </dgm:pt>
    <dgm:pt modelId="{96AFDB22-7F37-4437-BA35-078CB01F6C0D}" type="parTrans" cxnId="{0C15CDE4-5CBE-479B-AF13-860FE0250EBA}">
      <dgm:prSet/>
      <dgm:spPr/>
      <dgm:t>
        <a:bodyPr/>
        <a:lstStyle/>
        <a:p>
          <a:endParaRPr lang="en-US"/>
        </a:p>
      </dgm:t>
    </dgm:pt>
    <dgm:pt modelId="{86CB1D54-3A20-4C59-B677-37C8AC060B24}" type="sibTrans" cxnId="{0C15CDE4-5CBE-479B-AF13-860FE0250EBA}">
      <dgm:prSet/>
      <dgm:spPr/>
      <dgm:t>
        <a:bodyPr/>
        <a:lstStyle/>
        <a:p>
          <a:endParaRPr lang="en-US"/>
        </a:p>
      </dgm:t>
    </dgm:pt>
    <dgm:pt modelId="{545D3FE5-25F6-4287-8679-888253E8D95D}" type="pres">
      <dgm:prSet presAssocID="{DA25102E-F2C3-4FD4-9796-AFD8063B23DF}" presName="vert0" presStyleCnt="0">
        <dgm:presLayoutVars>
          <dgm:dir/>
          <dgm:animOne val="branch"/>
          <dgm:animLvl val="lvl"/>
        </dgm:presLayoutVars>
      </dgm:prSet>
      <dgm:spPr/>
    </dgm:pt>
    <dgm:pt modelId="{1A59B82C-63E0-46BE-A200-B65CDA85177B}" type="pres">
      <dgm:prSet presAssocID="{9322AB2D-3161-40B1-81F1-DCEC096283CD}" presName="thickLine" presStyleLbl="alignNode1" presStyleIdx="0" presStyleCnt="3"/>
      <dgm:spPr/>
    </dgm:pt>
    <dgm:pt modelId="{E988CF4C-0590-4A02-A023-E301FFF6510C}" type="pres">
      <dgm:prSet presAssocID="{9322AB2D-3161-40B1-81F1-DCEC096283CD}" presName="horz1" presStyleCnt="0"/>
      <dgm:spPr/>
    </dgm:pt>
    <dgm:pt modelId="{58CE3B60-DD33-4AE5-A28E-D7BAADD6CBB4}" type="pres">
      <dgm:prSet presAssocID="{9322AB2D-3161-40B1-81F1-DCEC096283CD}" presName="tx1" presStyleLbl="revTx" presStyleIdx="0" presStyleCnt="3" custScaleY="91118"/>
      <dgm:spPr/>
    </dgm:pt>
    <dgm:pt modelId="{19484C26-BE85-4E47-AB5A-2962BF653D84}" type="pres">
      <dgm:prSet presAssocID="{9322AB2D-3161-40B1-81F1-DCEC096283CD}" presName="vert1" presStyleCnt="0"/>
      <dgm:spPr/>
    </dgm:pt>
    <dgm:pt modelId="{749D9E49-A68E-4AB7-890D-D2D1F18BC200}" type="pres">
      <dgm:prSet presAssocID="{DD3A55C0-8FBB-4B26-9B18-5157294C563D}" presName="thickLine" presStyleLbl="alignNode1" presStyleIdx="1" presStyleCnt="3"/>
      <dgm:spPr/>
    </dgm:pt>
    <dgm:pt modelId="{9D9CF72F-F537-4B98-8D8C-308F78B4F0DC}" type="pres">
      <dgm:prSet presAssocID="{DD3A55C0-8FBB-4B26-9B18-5157294C563D}" presName="horz1" presStyleCnt="0"/>
      <dgm:spPr/>
    </dgm:pt>
    <dgm:pt modelId="{C6224238-AD9E-4E1D-8906-FDDA775F275B}" type="pres">
      <dgm:prSet presAssocID="{DD3A55C0-8FBB-4B26-9B18-5157294C563D}" presName="tx1" presStyleLbl="revTx" presStyleIdx="1" presStyleCnt="3" custScaleY="106275"/>
      <dgm:spPr/>
    </dgm:pt>
    <dgm:pt modelId="{E6516C7B-07B8-4225-9EE6-84C55A66DFE2}" type="pres">
      <dgm:prSet presAssocID="{DD3A55C0-8FBB-4B26-9B18-5157294C563D}" presName="vert1" presStyleCnt="0"/>
      <dgm:spPr/>
    </dgm:pt>
    <dgm:pt modelId="{FBC63CA8-E44F-4230-9D76-5510630597EB}" type="pres">
      <dgm:prSet presAssocID="{885ADFB5-B711-4790-BBAE-D7C7F27A9DBA}" presName="thickLine" presStyleLbl="alignNode1" presStyleIdx="2" presStyleCnt="3"/>
      <dgm:spPr/>
    </dgm:pt>
    <dgm:pt modelId="{01A460EB-0567-4F1B-8774-CBF816B540DD}" type="pres">
      <dgm:prSet presAssocID="{885ADFB5-B711-4790-BBAE-D7C7F27A9DBA}" presName="horz1" presStyleCnt="0"/>
      <dgm:spPr/>
    </dgm:pt>
    <dgm:pt modelId="{3B741D60-F66A-4D0F-8580-C65F188B79A7}" type="pres">
      <dgm:prSet presAssocID="{885ADFB5-B711-4790-BBAE-D7C7F27A9DBA}" presName="tx1" presStyleLbl="revTx" presStyleIdx="2" presStyleCnt="3" custScaleY="339548"/>
      <dgm:spPr/>
    </dgm:pt>
    <dgm:pt modelId="{84F6CB7F-12E2-44A2-AB71-261584893EF3}" type="pres">
      <dgm:prSet presAssocID="{885ADFB5-B711-4790-BBAE-D7C7F27A9DBA}" presName="vert1" presStyleCnt="0"/>
      <dgm:spPr/>
    </dgm:pt>
  </dgm:ptLst>
  <dgm:cxnLst>
    <dgm:cxn modelId="{2548FD7A-C037-42D3-A0DE-A7A16F42F20C}" type="presOf" srcId="{DA25102E-F2C3-4FD4-9796-AFD8063B23DF}" destId="{545D3FE5-25F6-4287-8679-888253E8D95D}" srcOrd="0" destOrd="0" presId="urn:microsoft.com/office/officeart/2008/layout/LinedList"/>
    <dgm:cxn modelId="{6BE309AE-F1DC-422A-A795-3175949F1521}" srcId="{DA25102E-F2C3-4FD4-9796-AFD8063B23DF}" destId="{DD3A55C0-8FBB-4B26-9B18-5157294C563D}" srcOrd="1" destOrd="0" parTransId="{6A67AB9D-90E4-4558-A321-423C18E1E978}" sibTransId="{0DFF501F-8508-4549-A4C4-22F3E1077D8F}"/>
    <dgm:cxn modelId="{0C15CDE4-5CBE-479B-AF13-860FE0250EBA}" srcId="{DA25102E-F2C3-4FD4-9796-AFD8063B23DF}" destId="{885ADFB5-B711-4790-BBAE-D7C7F27A9DBA}" srcOrd="2" destOrd="0" parTransId="{96AFDB22-7F37-4437-BA35-078CB01F6C0D}" sibTransId="{86CB1D54-3A20-4C59-B677-37C8AC060B24}"/>
    <dgm:cxn modelId="{5FA51AE5-0A61-4DFF-9685-E0369519D84B}" type="presOf" srcId="{DD3A55C0-8FBB-4B26-9B18-5157294C563D}" destId="{C6224238-AD9E-4E1D-8906-FDDA775F275B}" srcOrd="0" destOrd="0" presId="urn:microsoft.com/office/officeart/2008/layout/LinedList"/>
    <dgm:cxn modelId="{356C4AF4-2743-4140-9F4E-97CD45E8E81B}" type="presOf" srcId="{885ADFB5-B711-4790-BBAE-D7C7F27A9DBA}" destId="{3B741D60-F66A-4D0F-8580-C65F188B79A7}" srcOrd="0" destOrd="0" presId="urn:microsoft.com/office/officeart/2008/layout/LinedList"/>
    <dgm:cxn modelId="{0C1166F7-01B3-481D-A35E-54177EA24D17}" type="presOf" srcId="{9322AB2D-3161-40B1-81F1-DCEC096283CD}" destId="{58CE3B60-DD33-4AE5-A28E-D7BAADD6CBB4}" srcOrd="0" destOrd="0" presId="urn:microsoft.com/office/officeart/2008/layout/LinedList"/>
    <dgm:cxn modelId="{D1421AF8-3B74-479A-A957-B7B37CAF6591}" srcId="{DA25102E-F2C3-4FD4-9796-AFD8063B23DF}" destId="{9322AB2D-3161-40B1-81F1-DCEC096283CD}" srcOrd="0" destOrd="0" parTransId="{85D250E5-F861-40DF-A6E0-52CC0DBD83A1}" sibTransId="{8026ECDC-A86E-4D46-BB08-DCA9F6767105}"/>
    <dgm:cxn modelId="{49762AA8-81CE-41F9-8015-BC80F71F3714}" type="presParOf" srcId="{545D3FE5-25F6-4287-8679-888253E8D95D}" destId="{1A59B82C-63E0-46BE-A200-B65CDA85177B}" srcOrd="0" destOrd="0" presId="urn:microsoft.com/office/officeart/2008/layout/LinedList"/>
    <dgm:cxn modelId="{628D362D-73AB-4864-A7FA-7F448204C60A}" type="presParOf" srcId="{545D3FE5-25F6-4287-8679-888253E8D95D}" destId="{E988CF4C-0590-4A02-A023-E301FFF6510C}" srcOrd="1" destOrd="0" presId="urn:microsoft.com/office/officeart/2008/layout/LinedList"/>
    <dgm:cxn modelId="{8BF1AABD-F2A6-448E-9836-E491E8410081}" type="presParOf" srcId="{E988CF4C-0590-4A02-A023-E301FFF6510C}" destId="{58CE3B60-DD33-4AE5-A28E-D7BAADD6CBB4}" srcOrd="0" destOrd="0" presId="urn:microsoft.com/office/officeart/2008/layout/LinedList"/>
    <dgm:cxn modelId="{A49A488B-82CA-426C-B617-FD542F1804D2}" type="presParOf" srcId="{E988CF4C-0590-4A02-A023-E301FFF6510C}" destId="{19484C26-BE85-4E47-AB5A-2962BF653D84}" srcOrd="1" destOrd="0" presId="urn:microsoft.com/office/officeart/2008/layout/LinedList"/>
    <dgm:cxn modelId="{7A841EC6-0933-45C7-BE44-B68512AF63B2}" type="presParOf" srcId="{545D3FE5-25F6-4287-8679-888253E8D95D}" destId="{749D9E49-A68E-4AB7-890D-D2D1F18BC200}" srcOrd="2" destOrd="0" presId="urn:microsoft.com/office/officeart/2008/layout/LinedList"/>
    <dgm:cxn modelId="{DF17E12E-C644-4782-A063-83BF1EE47F48}" type="presParOf" srcId="{545D3FE5-25F6-4287-8679-888253E8D95D}" destId="{9D9CF72F-F537-4B98-8D8C-308F78B4F0DC}" srcOrd="3" destOrd="0" presId="urn:microsoft.com/office/officeart/2008/layout/LinedList"/>
    <dgm:cxn modelId="{3127F4F8-3823-4608-8C48-7DF8D93F5349}" type="presParOf" srcId="{9D9CF72F-F537-4B98-8D8C-308F78B4F0DC}" destId="{C6224238-AD9E-4E1D-8906-FDDA775F275B}" srcOrd="0" destOrd="0" presId="urn:microsoft.com/office/officeart/2008/layout/LinedList"/>
    <dgm:cxn modelId="{D569C546-4CDF-4100-BDB6-0C032CF90F69}" type="presParOf" srcId="{9D9CF72F-F537-4B98-8D8C-308F78B4F0DC}" destId="{E6516C7B-07B8-4225-9EE6-84C55A66DFE2}" srcOrd="1" destOrd="0" presId="urn:microsoft.com/office/officeart/2008/layout/LinedList"/>
    <dgm:cxn modelId="{1FA2A1B0-98CC-430A-84C5-7899EC5F62AC}" type="presParOf" srcId="{545D3FE5-25F6-4287-8679-888253E8D95D}" destId="{FBC63CA8-E44F-4230-9D76-5510630597EB}" srcOrd="4" destOrd="0" presId="urn:microsoft.com/office/officeart/2008/layout/LinedList"/>
    <dgm:cxn modelId="{77340716-1EC0-4BDF-BE40-8FCFB1B483DF}" type="presParOf" srcId="{545D3FE5-25F6-4287-8679-888253E8D95D}" destId="{01A460EB-0567-4F1B-8774-CBF816B540DD}" srcOrd="5" destOrd="0" presId="urn:microsoft.com/office/officeart/2008/layout/LinedList"/>
    <dgm:cxn modelId="{E0B4CB51-780F-4BFF-946C-FFFD2467899B}" type="presParOf" srcId="{01A460EB-0567-4F1B-8774-CBF816B540DD}" destId="{3B741D60-F66A-4D0F-8580-C65F188B79A7}" srcOrd="0" destOrd="0" presId="urn:microsoft.com/office/officeart/2008/layout/LinedList"/>
    <dgm:cxn modelId="{907F8C5A-9A61-485E-87FB-0EEFB8BA111C}" type="presParOf" srcId="{01A460EB-0567-4F1B-8774-CBF816B540DD}" destId="{84F6CB7F-12E2-44A2-AB71-261584893EF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5102E-F2C3-4FD4-9796-AFD8063B23DF}"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9322AB2D-3161-40B1-81F1-DCEC096283CD}">
      <dgm:prSet custT="1"/>
      <dgm:spPr/>
      <dgm:t>
        <a:bodyPr/>
        <a:lstStyle/>
        <a:p>
          <a:r>
            <a:rPr lang="en-US" sz="2000" dirty="0"/>
            <a:t>Reach out to your SHPO; introduce yourself </a:t>
          </a:r>
        </a:p>
      </dgm:t>
    </dgm:pt>
    <dgm:pt modelId="{85D250E5-F861-40DF-A6E0-52CC0DBD83A1}" type="parTrans" cxnId="{D1421AF8-3B74-479A-A957-B7B37CAF6591}">
      <dgm:prSet/>
      <dgm:spPr/>
      <dgm:t>
        <a:bodyPr/>
        <a:lstStyle/>
        <a:p>
          <a:endParaRPr lang="en-US"/>
        </a:p>
      </dgm:t>
    </dgm:pt>
    <dgm:pt modelId="{8026ECDC-A86E-4D46-BB08-DCA9F6767105}" type="sibTrans" cxnId="{D1421AF8-3B74-479A-A957-B7B37CAF6591}">
      <dgm:prSet/>
      <dgm:spPr/>
      <dgm:t>
        <a:bodyPr/>
        <a:lstStyle/>
        <a:p>
          <a:endParaRPr lang="en-US"/>
        </a:p>
      </dgm:t>
    </dgm:pt>
    <dgm:pt modelId="{DD3A55C0-8FBB-4B26-9B18-5157294C563D}">
      <dgm:prSet custT="1"/>
      <dgm:spPr/>
      <dgm:t>
        <a:bodyPr/>
        <a:lstStyle/>
        <a:p>
          <a:r>
            <a:rPr lang="en-US" sz="2000" dirty="0"/>
            <a:t>When required to consult with your SHPO, reference the PA to ensure SHPO’s awareness of the PA and of federal funding</a:t>
          </a:r>
        </a:p>
      </dgm:t>
    </dgm:pt>
    <dgm:pt modelId="{6A67AB9D-90E4-4558-A321-423C18E1E978}" type="parTrans" cxnId="{6BE309AE-F1DC-422A-A795-3175949F1521}">
      <dgm:prSet/>
      <dgm:spPr/>
      <dgm:t>
        <a:bodyPr/>
        <a:lstStyle/>
        <a:p>
          <a:endParaRPr lang="en-US"/>
        </a:p>
      </dgm:t>
    </dgm:pt>
    <dgm:pt modelId="{0DFF501F-8508-4549-A4C4-22F3E1077D8F}" type="sibTrans" cxnId="{6BE309AE-F1DC-422A-A795-3175949F1521}">
      <dgm:prSet/>
      <dgm:spPr/>
      <dgm:t>
        <a:bodyPr/>
        <a:lstStyle/>
        <a:p>
          <a:endParaRPr lang="en-US"/>
        </a:p>
      </dgm:t>
    </dgm:pt>
    <dgm:pt modelId="{17F9A321-4EF2-4465-962C-3C6431572540}">
      <dgm:prSet custT="1"/>
      <dgm:spPr/>
      <dgm:t>
        <a:bodyPr/>
        <a:lstStyle/>
        <a:p>
          <a:r>
            <a:rPr lang="en-US" sz="2000" dirty="0"/>
            <a:t>Undertakings requiring more than “minimal” ground disturbance require consultation with your SHPO </a:t>
          </a:r>
        </a:p>
        <a:p>
          <a:r>
            <a:rPr lang="en-US" sz="1800" dirty="0"/>
            <a:t>Note: SHPO can help to define “minimal” ground disturbance</a:t>
          </a:r>
        </a:p>
      </dgm:t>
    </dgm:pt>
    <dgm:pt modelId="{003C2FAB-4040-411D-BD87-15E498A5DDDA}" type="parTrans" cxnId="{58AD8198-DD94-4327-ADA3-6E3B20A3D0A6}">
      <dgm:prSet/>
      <dgm:spPr/>
      <dgm:t>
        <a:bodyPr/>
        <a:lstStyle/>
        <a:p>
          <a:endParaRPr lang="en-US"/>
        </a:p>
      </dgm:t>
    </dgm:pt>
    <dgm:pt modelId="{3B9045F6-A42F-48DC-BF73-D663A3F28134}" type="sibTrans" cxnId="{58AD8198-DD94-4327-ADA3-6E3B20A3D0A6}">
      <dgm:prSet/>
      <dgm:spPr/>
      <dgm:t>
        <a:bodyPr/>
        <a:lstStyle/>
        <a:p>
          <a:endParaRPr lang="en-US"/>
        </a:p>
      </dgm:t>
    </dgm:pt>
    <dgm:pt modelId="{885ADFB5-B711-4790-BBAE-D7C7F27A9DBA}">
      <dgm:prSet custT="1"/>
      <dgm:spPr/>
      <dgm:t>
        <a:bodyPr/>
        <a:lstStyle/>
        <a:p>
          <a:r>
            <a:rPr lang="en-US" sz="2000" dirty="0"/>
            <a:t>Review your PA to ensure understanding of allowances, restrictions as well as documentation and reporting requirements</a:t>
          </a:r>
        </a:p>
      </dgm:t>
    </dgm:pt>
    <dgm:pt modelId="{96AFDB22-7F37-4437-BA35-078CB01F6C0D}" type="parTrans" cxnId="{0C15CDE4-5CBE-479B-AF13-860FE0250EBA}">
      <dgm:prSet/>
      <dgm:spPr/>
      <dgm:t>
        <a:bodyPr/>
        <a:lstStyle/>
        <a:p>
          <a:endParaRPr lang="en-US"/>
        </a:p>
      </dgm:t>
    </dgm:pt>
    <dgm:pt modelId="{86CB1D54-3A20-4C59-B677-37C8AC060B24}" type="sibTrans" cxnId="{0C15CDE4-5CBE-479B-AF13-860FE0250EBA}">
      <dgm:prSet/>
      <dgm:spPr/>
      <dgm:t>
        <a:bodyPr/>
        <a:lstStyle/>
        <a:p>
          <a:endParaRPr lang="en-US"/>
        </a:p>
      </dgm:t>
    </dgm:pt>
    <dgm:pt modelId="{545D3FE5-25F6-4287-8679-888253E8D95D}" type="pres">
      <dgm:prSet presAssocID="{DA25102E-F2C3-4FD4-9796-AFD8063B23DF}" presName="vert0" presStyleCnt="0">
        <dgm:presLayoutVars>
          <dgm:dir/>
          <dgm:animOne val="branch"/>
          <dgm:animLvl val="lvl"/>
        </dgm:presLayoutVars>
      </dgm:prSet>
      <dgm:spPr/>
    </dgm:pt>
    <dgm:pt modelId="{1A59B82C-63E0-46BE-A200-B65CDA85177B}" type="pres">
      <dgm:prSet presAssocID="{9322AB2D-3161-40B1-81F1-DCEC096283CD}" presName="thickLine" presStyleLbl="alignNode1" presStyleIdx="0" presStyleCnt="4"/>
      <dgm:spPr/>
    </dgm:pt>
    <dgm:pt modelId="{E988CF4C-0590-4A02-A023-E301FFF6510C}" type="pres">
      <dgm:prSet presAssocID="{9322AB2D-3161-40B1-81F1-DCEC096283CD}" presName="horz1" presStyleCnt="0"/>
      <dgm:spPr/>
    </dgm:pt>
    <dgm:pt modelId="{58CE3B60-DD33-4AE5-A28E-D7BAADD6CBB4}" type="pres">
      <dgm:prSet presAssocID="{9322AB2D-3161-40B1-81F1-DCEC096283CD}" presName="tx1" presStyleLbl="revTx" presStyleIdx="0" presStyleCnt="4"/>
      <dgm:spPr/>
    </dgm:pt>
    <dgm:pt modelId="{19484C26-BE85-4E47-AB5A-2962BF653D84}" type="pres">
      <dgm:prSet presAssocID="{9322AB2D-3161-40B1-81F1-DCEC096283CD}" presName="vert1" presStyleCnt="0"/>
      <dgm:spPr/>
    </dgm:pt>
    <dgm:pt modelId="{749D9E49-A68E-4AB7-890D-D2D1F18BC200}" type="pres">
      <dgm:prSet presAssocID="{DD3A55C0-8FBB-4B26-9B18-5157294C563D}" presName="thickLine" presStyleLbl="alignNode1" presStyleIdx="1" presStyleCnt="4"/>
      <dgm:spPr/>
    </dgm:pt>
    <dgm:pt modelId="{9D9CF72F-F537-4B98-8D8C-308F78B4F0DC}" type="pres">
      <dgm:prSet presAssocID="{DD3A55C0-8FBB-4B26-9B18-5157294C563D}" presName="horz1" presStyleCnt="0"/>
      <dgm:spPr/>
    </dgm:pt>
    <dgm:pt modelId="{C6224238-AD9E-4E1D-8906-FDDA775F275B}" type="pres">
      <dgm:prSet presAssocID="{DD3A55C0-8FBB-4B26-9B18-5157294C563D}" presName="tx1" presStyleLbl="revTx" presStyleIdx="1" presStyleCnt="4" custScaleY="163262" custLinFactNeighborX="222" custLinFactNeighborY="6814"/>
      <dgm:spPr/>
    </dgm:pt>
    <dgm:pt modelId="{E6516C7B-07B8-4225-9EE6-84C55A66DFE2}" type="pres">
      <dgm:prSet presAssocID="{DD3A55C0-8FBB-4B26-9B18-5157294C563D}" presName="vert1" presStyleCnt="0"/>
      <dgm:spPr/>
    </dgm:pt>
    <dgm:pt modelId="{3985B850-8A48-4922-B18B-5390DDE263FC}" type="pres">
      <dgm:prSet presAssocID="{17F9A321-4EF2-4465-962C-3C6431572540}" presName="thickLine" presStyleLbl="alignNode1" presStyleIdx="2" presStyleCnt="4"/>
      <dgm:spPr/>
    </dgm:pt>
    <dgm:pt modelId="{118B4010-4E69-4F5C-8457-1648C9B8734F}" type="pres">
      <dgm:prSet presAssocID="{17F9A321-4EF2-4465-962C-3C6431572540}" presName="horz1" presStyleCnt="0"/>
      <dgm:spPr/>
    </dgm:pt>
    <dgm:pt modelId="{86C2A505-19B7-40DD-A700-DDA42B1D7CB0}" type="pres">
      <dgm:prSet presAssocID="{17F9A321-4EF2-4465-962C-3C6431572540}" presName="tx1" presStyleLbl="revTx" presStyleIdx="2" presStyleCnt="4" custScaleY="255554"/>
      <dgm:spPr/>
    </dgm:pt>
    <dgm:pt modelId="{BCAF1168-5784-4131-BBD7-954C897C55F3}" type="pres">
      <dgm:prSet presAssocID="{17F9A321-4EF2-4465-962C-3C6431572540}" presName="vert1" presStyleCnt="0"/>
      <dgm:spPr/>
    </dgm:pt>
    <dgm:pt modelId="{FBC63CA8-E44F-4230-9D76-5510630597EB}" type="pres">
      <dgm:prSet presAssocID="{885ADFB5-B711-4790-BBAE-D7C7F27A9DBA}" presName="thickLine" presStyleLbl="alignNode1" presStyleIdx="3" presStyleCnt="4"/>
      <dgm:spPr/>
    </dgm:pt>
    <dgm:pt modelId="{01A460EB-0567-4F1B-8774-CBF816B540DD}" type="pres">
      <dgm:prSet presAssocID="{885ADFB5-B711-4790-BBAE-D7C7F27A9DBA}" presName="horz1" presStyleCnt="0"/>
      <dgm:spPr/>
    </dgm:pt>
    <dgm:pt modelId="{3B741D60-F66A-4D0F-8580-C65F188B79A7}" type="pres">
      <dgm:prSet presAssocID="{885ADFB5-B711-4790-BBAE-D7C7F27A9DBA}" presName="tx1" presStyleLbl="revTx" presStyleIdx="3" presStyleCnt="4" custScaleY="487909"/>
      <dgm:spPr/>
    </dgm:pt>
    <dgm:pt modelId="{84F6CB7F-12E2-44A2-AB71-261584893EF3}" type="pres">
      <dgm:prSet presAssocID="{885ADFB5-B711-4790-BBAE-D7C7F27A9DBA}" presName="vert1" presStyleCnt="0"/>
      <dgm:spPr/>
    </dgm:pt>
  </dgm:ptLst>
  <dgm:cxnLst>
    <dgm:cxn modelId="{8F005857-21A2-4374-B149-BF23AD98431D}" type="presOf" srcId="{17F9A321-4EF2-4465-962C-3C6431572540}" destId="{86C2A505-19B7-40DD-A700-DDA42B1D7CB0}" srcOrd="0" destOrd="0" presId="urn:microsoft.com/office/officeart/2008/layout/LinedList"/>
    <dgm:cxn modelId="{2548FD7A-C037-42D3-A0DE-A7A16F42F20C}" type="presOf" srcId="{DA25102E-F2C3-4FD4-9796-AFD8063B23DF}" destId="{545D3FE5-25F6-4287-8679-888253E8D95D}" srcOrd="0" destOrd="0" presId="urn:microsoft.com/office/officeart/2008/layout/LinedList"/>
    <dgm:cxn modelId="{58AD8198-DD94-4327-ADA3-6E3B20A3D0A6}" srcId="{DA25102E-F2C3-4FD4-9796-AFD8063B23DF}" destId="{17F9A321-4EF2-4465-962C-3C6431572540}" srcOrd="2" destOrd="0" parTransId="{003C2FAB-4040-411D-BD87-15E498A5DDDA}" sibTransId="{3B9045F6-A42F-48DC-BF73-D663A3F28134}"/>
    <dgm:cxn modelId="{6BE309AE-F1DC-422A-A795-3175949F1521}" srcId="{DA25102E-F2C3-4FD4-9796-AFD8063B23DF}" destId="{DD3A55C0-8FBB-4B26-9B18-5157294C563D}" srcOrd="1" destOrd="0" parTransId="{6A67AB9D-90E4-4558-A321-423C18E1E978}" sibTransId="{0DFF501F-8508-4549-A4C4-22F3E1077D8F}"/>
    <dgm:cxn modelId="{0C15CDE4-5CBE-479B-AF13-860FE0250EBA}" srcId="{DA25102E-F2C3-4FD4-9796-AFD8063B23DF}" destId="{885ADFB5-B711-4790-BBAE-D7C7F27A9DBA}" srcOrd="3" destOrd="0" parTransId="{96AFDB22-7F37-4437-BA35-078CB01F6C0D}" sibTransId="{86CB1D54-3A20-4C59-B677-37C8AC060B24}"/>
    <dgm:cxn modelId="{5FA51AE5-0A61-4DFF-9685-E0369519D84B}" type="presOf" srcId="{DD3A55C0-8FBB-4B26-9B18-5157294C563D}" destId="{C6224238-AD9E-4E1D-8906-FDDA775F275B}" srcOrd="0" destOrd="0" presId="urn:microsoft.com/office/officeart/2008/layout/LinedList"/>
    <dgm:cxn modelId="{356C4AF4-2743-4140-9F4E-97CD45E8E81B}" type="presOf" srcId="{885ADFB5-B711-4790-BBAE-D7C7F27A9DBA}" destId="{3B741D60-F66A-4D0F-8580-C65F188B79A7}" srcOrd="0" destOrd="0" presId="urn:microsoft.com/office/officeart/2008/layout/LinedList"/>
    <dgm:cxn modelId="{0C1166F7-01B3-481D-A35E-54177EA24D17}" type="presOf" srcId="{9322AB2D-3161-40B1-81F1-DCEC096283CD}" destId="{58CE3B60-DD33-4AE5-A28E-D7BAADD6CBB4}" srcOrd="0" destOrd="0" presId="urn:microsoft.com/office/officeart/2008/layout/LinedList"/>
    <dgm:cxn modelId="{D1421AF8-3B74-479A-A957-B7B37CAF6591}" srcId="{DA25102E-F2C3-4FD4-9796-AFD8063B23DF}" destId="{9322AB2D-3161-40B1-81F1-DCEC096283CD}" srcOrd="0" destOrd="0" parTransId="{85D250E5-F861-40DF-A6E0-52CC0DBD83A1}" sibTransId="{8026ECDC-A86E-4D46-BB08-DCA9F6767105}"/>
    <dgm:cxn modelId="{49762AA8-81CE-41F9-8015-BC80F71F3714}" type="presParOf" srcId="{545D3FE5-25F6-4287-8679-888253E8D95D}" destId="{1A59B82C-63E0-46BE-A200-B65CDA85177B}" srcOrd="0" destOrd="0" presId="urn:microsoft.com/office/officeart/2008/layout/LinedList"/>
    <dgm:cxn modelId="{628D362D-73AB-4864-A7FA-7F448204C60A}" type="presParOf" srcId="{545D3FE5-25F6-4287-8679-888253E8D95D}" destId="{E988CF4C-0590-4A02-A023-E301FFF6510C}" srcOrd="1" destOrd="0" presId="urn:microsoft.com/office/officeart/2008/layout/LinedList"/>
    <dgm:cxn modelId="{8BF1AABD-F2A6-448E-9836-E491E8410081}" type="presParOf" srcId="{E988CF4C-0590-4A02-A023-E301FFF6510C}" destId="{58CE3B60-DD33-4AE5-A28E-D7BAADD6CBB4}" srcOrd="0" destOrd="0" presId="urn:microsoft.com/office/officeart/2008/layout/LinedList"/>
    <dgm:cxn modelId="{A49A488B-82CA-426C-B617-FD542F1804D2}" type="presParOf" srcId="{E988CF4C-0590-4A02-A023-E301FFF6510C}" destId="{19484C26-BE85-4E47-AB5A-2962BF653D84}" srcOrd="1" destOrd="0" presId="urn:microsoft.com/office/officeart/2008/layout/LinedList"/>
    <dgm:cxn modelId="{7A841EC6-0933-45C7-BE44-B68512AF63B2}" type="presParOf" srcId="{545D3FE5-25F6-4287-8679-888253E8D95D}" destId="{749D9E49-A68E-4AB7-890D-D2D1F18BC200}" srcOrd="2" destOrd="0" presId="urn:microsoft.com/office/officeart/2008/layout/LinedList"/>
    <dgm:cxn modelId="{DF17E12E-C644-4782-A063-83BF1EE47F48}" type="presParOf" srcId="{545D3FE5-25F6-4287-8679-888253E8D95D}" destId="{9D9CF72F-F537-4B98-8D8C-308F78B4F0DC}" srcOrd="3" destOrd="0" presId="urn:microsoft.com/office/officeart/2008/layout/LinedList"/>
    <dgm:cxn modelId="{3127F4F8-3823-4608-8C48-7DF8D93F5349}" type="presParOf" srcId="{9D9CF72F-F537-4B98-8D8C-308F78B4F0DC}" destId="{C6224238-AD9E-4E1D-8906-FDDA775F275B}" srcOrd="0" destOrd="0" presId="urn:microsoft.com/office/officeart/2008/layout/LinedList"/>
    <dgm:cxn modelId="{D569C546-4CDF-4100-BDB6-0C032CF90F69}" type="presParOf" srcId="{9D9CF72F-F537-4B98-8D8C-308F78B4F0DC}" destId="{E6516C7B-07B8-4225-9EE6-84C55A66DFE2}" srcOrd="1" destOrd="0" presId="urn:microsoft.com/office/officeart/2008/layout/LinedList"/>
    <dgm:cxn modelId="{E793214D-4A2B-4789-844C-F21EA68FD5D5}" type="presParOf" srcId="{545D3FE5-25F6-4287-8679-888253E8D95D}" destId="{3985B850-8A48-4922-B18B-5390DDE263FC}" srcOrd="4" destOrd="0" presId="urn:microsoft.com/office/officeart/2008/layout/LinedList"/>
    <dgm:cxn modelId="{E2D61AE6-0E5D-4D18-BE19-D8C704B52C38}" type="presParOf" srcId="{545D3FE5-25F6-4287-8679-888253E8D95D}" destId="{118B4010-4E69-4F5C-8457-1648C9B8734F}" srcOrd="5" destOrd="0" presId="urn:microsoft.com/office/officeart/2008/layout/LinedList"/>
    <dgm:cxn modelId="{3C9FA54B-0815-44A3-A0C4-5A0EB7F6F677}" type="presParOf" srcId="{118B4010-4E69-4F5C-8457-1648C9B8734F}" destId="{86C2A505-19B7-40DD-A700-DDA42B1D7CB0}" srcOrd="0" destOrd="0" presId="urn:microsoft.com/office/officeart/2008/layout/LinedList"/>
    <dgm:cxn modelId="{8421B223-CA86-4209-9B8E-0A0B85E4D754}" type="presParOf" srcId="{118B4010-4E69-4F5C-8457-1648C9B8734F}" destId="{BCAF1168-5784-4131-BBD7-954C897C55F3}" srcOrd="1" destOrd="0" presId="urn:microsoft.com/office/officeart/2008/layout/LinedList"/>
    <dgm:cxn modelId="{1FA2A1B0-98CC-430A-84C5-7899EC5F62AC}" type="presParOf" srcId="{545D3FE5-25F6-4287-8679-888253E8D95D}" destId="{FBC63CA8-E44F-4230-9D76-5510630597EB}" srcOrd="6" destOrd="0" presId="urn:microsoft.com/office/officeart/2008/layout/LinedList"/>
    <dgm:cxn modelId="{77340716-1EC0-4BDF-BE40-8FCFB1B483DF}" type="presParOf" srcId="{545D3FE5-25F6-4287-8679-888253E8D95D}" destId="{01A460EB-0567-4F1B-8774-CBF816B540DD}" srcOrd="7" destOrd="0" presId="urn:microsoft.com/office/officeart/2008/layout/LinedList"/>
    <dgm:cxn modelId="{E0B4CB51-780F-4BFF-946C-FFFD2467899B}" type="presParOf" srcId="{01A460EB-0567-4F1B-8774-CBF816B540DD}" destId="{3B741D60-F66A-4D0F-8580-C65F188B79A7}" srcOrd="0" destOrd="0" presId="urn:microsoft.com/office/officeart/2008/layout/LinedList"/>
    <dgm:cxn modelId="{907F8C5A-9A61-485E-87FB-0EEFB8BA111C}" type="presParOf" srcId="{01A460EB-0567-4F1B-8774-CBF816B540DD}" destId="{84F6CB7F-12E2-44A2-AB71-261584893E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EB0B6F-0D8C-4F05-AF9B-C9D24C28DF24}" type="doc">
      <dgm:prSet loTypeId="urn:microsoft.com/office/officeart/2018/5/layout/IconCircleLabelList" loCatId="icon" qsTypeId="urn:microsoft.com/office/officeart/2005/8/quickstyle/simple1" qsCatId="simple" csTypeId="urn:microsoft.com/office/officeart/2005/8/colors/colorful3" csCatId="colorful" phldr="1"/>
      <dgm:spPr/>
      <dgm:t>
        <a:bodyPr/>
        <a:lstStyle/>
        <a:p>
          <a:endParaRPr lang="en-US"/>
        </a:p>
      </dgm:t>
    </dgm:pt>
    <dgm:pt modelId="{96FF7009-303E-4DE3-9A92-21B90BA93653}">
      <dgm:prSet/>
      <dgm:spPr/>
      <dgm:t>
        <a:bodyPr/>
        <a:lstStyle/>
        <a:p>
          <a:pPr>
            <a:lnSpc>
              <a:spcPct val="100000"/>
            </a:lnSpc>
            <a:defRPr cap="all"/>
          </a:pPr>
          <a:r>
            <a:rPr lang="en-US" dirty="0"/>
            <a:t>Questions? </a:t>
          </a:r>
        </a:p>
      </dgm:t>
    </dgm:pt>
    <dgm:pt modelId="{C9B859E3-00DD-422B-B8A7-B7829D64A753}" type="parTrans" cxnId="{22E99C77-2509-4764-A8D6-B7E32697438B}">
      <dgm:prSet/>
      <dgm:spPr/>
      <dgm:t>
        <a:bodyPr/>
        <a:lstStyle/>
        <a:p>
          <a:endParaRPr lang="en-US"/>
        </a:p>
      </dgm:t>
    </dgm:pt>
    <dgm:pt modelId="{B7226EFF-81EF-47B0-B435-5EA0B89E7A20}" type="sibTrans" cxnId="{22E99C77-2509-4764-A8D6-B7E32697438B}">
      <dgm:prSet/>
      <dgm:spPr/>
      <dgm:t>
        <a:bodyPr/>
        <a:lstStyle/>
        <a:p>
          <a:endParaRPr lang="en-US"/>
        </a:p>
      </dgm:t>
    </dgm:pt>
    <dgm:pt modelId="{412B84D3-CE68-4EEA-BAC0-0A5D1B5AA642}">
      <dgm:prSet/>
      <dgm:spPr/>
      <dgm:t>
        <a:bodyPr/>
        <a:lstStyle/>
        <a:p>
          <a:pPr>
            <a:lnSpc>
              <a:spcPct val="100000"/>
            </a:lnSpc>
            <a:defRPr cap="all"/>
          </a:pPr>
          <a:r>
            <a:rPr lang="en-US"/>
            <a:t>Contact </a:t>
          </a:r>
          <a:r>
            <a:rPr lang="en-US">
              <a:hlinkClick xmlns:r="http://schemas.openxmlformats.org/officeDocument/2006/relationships" r:id="rId1"/>
            </a:rPr>
            <a:t>GONEPA@ee.doe.gov</a:t>
          </a:r>
          <a:r>
            <a:rPr lang="en-US"/>
            <a:t> </a:t>
          </a:r>
        </a:p>
      </dgm:t>
    </dgm:pt>
    <dgm:pt modelId="{0E35F2B0-1F5D-4162-BADF-F80577A57925}" type="parTrans" cxnId="{16A2D9EC-284C-4161-951E-216BEB3B7BB2}">
      <dgm:prSet/>
      <dgm:spPr/>
      <dgm:t>
        <a:bodyPr/>
        <a:lstStyle/>
        <a:p>
          <a:endParaRPr lang="en-US"/>
        </a:p>
      </dgm:t>
    </dgm:pt>
    <dgm:pt modelId="{C57A2E36-AE2F-466B-89AB-AED9E2AE6AF1}" type="sibTrans" cxnId="{16A2D9EC-284C-4161-951E-216BEB3B7BB2}">
      <dgm:prSet/>
      <dgm:spPr/>
      <dgm:t>
        <a:bodyPr/>
        <a:lstStyle/>
        <a:p>
          <a:endParaRPr lang="en-US"/>
        </a:p>
      </dgm:t>
    </dgm:pt>
    <dgm:pt modelId="{DF722FF2-5C31-462C-8B60-C32C7E834097}" type="pres">
      <dgm:prSet presAssocID="{B9EB0B6F-0D8C-4F05-AF9B-C9D24C28DF24}" presName="root" presStyleCnt="0">
        <dgm:presLayoutVars>
          <dgm:dir/>
          <dgm:resizeHandles val="exact"/>
        </dgm:presLayoutVars>
      </dgm:prSet>
      <dgm:spPr/>
    </dgm:pt>
    <dgm:pt modelId="{D48AC7B6-3532-4A94-ABA8-6CEEFF94A191}" type="pres">
      <dgm:prSet presAssocID="{96FF7009-303E-4DE3-9A92-21B90BA93653}" presName="compNode" presStyleCnt="0"/>
      <dgm:spPr/>
    </dgm:pt>
    <dgm:pt modelId="{7A235F66-D316-44D9-BD21-AEA66984A468}" type="pres">
      <dgm:prSet presAssocID="{96FF7009-303E-4DE3-9A92-21B90BA93653}" presName="iconBgRect" presStyleLbl="bgShp" presStyleIdx="0" presStyleCnt="2"/>
      <dgm:spPr/>
    </dgm:pt>
    <dgm:pt modelId="{46768BBC-911B-41B3-B1D4-7461A760C996}" type="pres">
      <dgm:prSet presAssocID="{96FF7009-303E-4DE3-9A92-21B90BA93653}"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1537C6E8-B4CB-49C5-8594-C4A66F76C1E9}" type="pres">
      <dgm:prSet presAssocID="{96FF7009-303E-4DE3-9A92-21B90BA93653}" presName="spaceRect" presStyleCnt="0"/>
      <dgm:spPr/>
    </dgm:pt>
    <dgm:pt modelId="{B6F601FE-C953-4FDE-9644-436F973BEFBC}" type="pres">
      <dgm:prSet presAssocID="{96FF7009-303E-4DE3-9A92-21B90BA93653}" presName="textRect" presStyleLbl="revTx" presStyleIdx="0" presStyleCnt="2">
        <dgm:presLayoutVars>
          <dgm:chMax val="1"/>
          <dgm:chPref val="1"/>
        </dgm:presLayoutVars>
      </dgm:prSet>
      <dgm:spPr/>
    </dgm:pt>
    <dgm:pt modelId="{2118D04A-A079-4A07-912E-69745D21AA83}" type="pres">
      <dgm:prSet presAssocID="{B7226EFF-81EF-47B0-B435-5EA0B89E7A20}" presName="sibTrans" presStyleCnt="0"/>
      <dgm:spPr/>
    </dgm:pt>
    <dgm:pt modelId="{EDA5A12E-692C-47AB-BFD6-807659D7AE0A}" type="pres">
      <dgm:prSet presAssocID="{412B84D3-CE68-4EEA-BAC0-0A5D1B5AA642}" presName="compNode" presStyleCnt="0"/>
      <dgm:spPr/>
    </dgm:pt>
    <dgm:pt modelId="{F3D09672-395B-410F-898C-145B57A22C7A}" type="pres">
      <dgm:prSet presAssocID="{412B84D3-CE68-4EEA-BAC0-0A5D1B5AA642}" presName="iconBgRect" presStyleLbl="bgShp" presStyleIdx="1" presStyleCnt="2"/>
      <dgm:spPr/>
    </dgm:pt>
    <dgm:pt modelId="{B96C9CE3-C028-4586-9480-7C8ED7455125}" type="pres">
      <dgm:prSet presAssocID="{412B84D3-CE68-4EEA-BAC0-0A5D1B5AA64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516FDF76-6FEA-4697-A536-19FE503AC2C8}" type="pres">
      <dgm:prSet presAssocID="{412B84D3-CE68-4EEA-BAC0-0A5D1B5AA642}" presName="spaceRect" presStyleCnt="0"/>
      <dgm:spPr/>
    </dgm:pt>
    <dgm:pt modelId="{0CA3646E-9A9C-4A3B-8180-A944B803837C}" type="pres">
      <dgm:prSet presAssocID="{412B84D3-CE68-4EEA-BAC0-0A5D1B5AA642}" presName="textRect" presStyleLbl="revTx" presStyleIdx="1" presStyleCnt="2">
        <dgm:presLayoutVars>
          <dgm:chMax val="1"/>
          <dgm:chPref val="1"/>
        </dgm:presLayoutVars>
      </dgm:prSet>
      <dgm:spPr/>
    </dgm:pt>
  </dgm:ptLst>
  <dgm:cxnLst>
    <dgm:cxn modelId="{22E99C77-2509-4764-A8D6-B7E32697438B}" srcId="{B9EB0B6F-0D8C-4F05-AF9B-C9D24C28DF24}" destId="{96FF7009-303E-4DE3-9A92-21B90BA93653}" srcOrd="0" destOrd="0" parTransId="{C9B859E3-00DD-422B-B8A7-B7829D64A753}" sibTransId="{B7226EFF-81EF-47B0-B435-5EA0B89E7A20}"/>
    <dgm:cxn modelId="{1F3E6B98-83F1-4688-841F-8910428AEF27}" type="presOf" srcId="{96FF7009-303E-4DE3-9A92-21B90BA93653}" destId="{B6F601FE-C953-4FDE-9644-436F973BEFBC}" srcOrd="0" destOrd="0" presId="urn:microsoft.com/office/officeart/2018/5/layout/IconCircleLabelList"/>
    <dgm:cxn modelId="{3B1060A5-D7E5-47DE-93A5-5ADA27B7B14E}" type="presOf" srcId="{412B84D3-CE68-4EEA-BAC0-0A5D1B5AA642}" destId="{0CA3646E-9A9C-4A3B-8180-A944B803837C}" srcOrd="0" destOrd="0" presId="urn:microsoft.com/office/officeart/2018/5/layout/IconCircleLabelList"/>
    <dgm:cxn modelId="{7C41A0C2-73F2-48F8-9D67-A379F4836C9E}" type="presOf" srcId="{B9EB0B6F-0D8C-4F05-AF9B-C9D24C28DF24}" destId="{DF722FF2-5C31-462C-8B60-C32C7E834097}" srcOrd="0" destOrd="0" presId="urn:microsoft.com/office/officeart/2018/5/layout/IconCircleLabelList"/>
    <dgm:cxn modelId="{16A2D9EC-284C-4161-951E-216BEB3B7BB2}" srcId="{B9EB0B6F-0D8C-4F05-AF9B-C9D24C28DF24}" destId="{412B84D3-CE68-4EEA-BAC0-0A5D1B5AA642}" srcOrd="1" destOrd="0" parTransId="{0E35F2B0-1F5D-4162-BADF-F80577A57925}" sibTransId="{C57A2E36-AE2F-466B-89AB-AED9E2AE6AF1}"/>
    <dgm:cxn modelId="{58868D6D-317B-4BBB-BE8D-79839322C030}" type="presParOf" srcId="{DF722FF2-5C31-462C-8B60-C32C7E834097}" destId="{D48AC7B6-3532-4A94-ABA8-6CEEFF94A191}" srcOrd="0" destOrd="0" presId="urn:microsoft.com/office/officeart/2018/5/layout/IconCircleLabelList"/>
    <dgm:cxn modelId="{CF755418-CAB8-4260-AECF-61EC0EA32CE3}" type="presParOf" srcId="{D48AC7B6-3532-4A94-ABA8-6CEEFF94A191}" destId="{7A235F66-D316-44D9-BD21-AEA66984A468}" srcOrd="0" destOrd="0" presId="urn:microsoft.com/office/officeart/2018/5/layout/IconCircleLabelList"/>
    <dgm:cxn modelId="{2A47B14A-89BD-44AE-BFB9-DFC139847C23}" type="presParOf" srcId="{D48AC7B6-3532-4A94-ABA8-6CEEFF94A191}" destId="{46768BBC-911B-41B3-B1D4-7461A760C996}" srcOrd="1" destOrd="0" presId="urn:microsoft.com/office/officeart/2018/5/layout/IconCircleLabelList"/>
    <dgm:cxn modelId="{BD741948-4515-4554-8769-DDB4DE707A40}" type="presParOf" srcId="{D48AC7B6-3532-4A94-ABA8-6CEEFF94A191}" destId="{1537C6E8-B4CB-49C5-8594-C4A66F76C1E9}" srcOrd="2" destOrd="0" presId="urn:microsoft.com/office/officeart/2018/5/layout/IconCircleLabelList"/>
    <dgm:cxn modelId="{29800020-916B-417C-A9B2-7497C7829584}" type="presParOf" srcId="{D48AC7B6-3532-4A94-ABA8-6CEEFF94A191}" destId="{B6F601FE-C953-4FDE-9644-436F973BEFBC}" srcOrd="3" destOrd="0" presId="urn:microsoft.com/office/officeart/2018/5/layout/IconCircleLabelList"/>
    <dgm:cxn modelId="{92F7F8CB-293B-423E-AC68-119CE412C909}" type="presParOf" srcId="{DF722FF2-5C31-462C-8B60-C32C7E834097}" destId="{2118D04A-A079-4A07-912E-69745D21AA83}" srcOrd="1" destOrd="0" presId="urn:microsoft.com/office/officeart/2018/5/layout/IconCircleLabelList"/>
    <dgm:cxn modelId="{09643E12-A8F6-45A7-954D-1F73B41DE03B}" type="presParOf" srcId="{DF722FF2-5C31-462C-8B60-C32C7E834097}" destId="{EDA5A12E-692C-47AB-BFD6-807659D7AE0A}" srcOrd="2" destOrd="0" presId="urn:microsoft.com/office/officeart/2018/5/layout/IconCircleLabelList"/>
    <dgm:cxn modelId="{E96E9319-5E16-46CE-98B9-6CD73A79AB3E}" type="presParOf" srcId="{EDA5A12E-692C-47AB-BFD6-807659D7AE0A}" destId="{F3D09672-395B-410F-898C-145B57A22C7A}" srcOrd="0" destOrd="0" presId="urn:microsoft.com/office/officeart/2018/5/layout/IconCircleLabelList"/>
    <dgm:cxn modelId="{A8812B6D-49AC-4D2D-9683-6762EF6FCAD2}" type="presParOf" srcId="{EDA5A12E-692C-47AB-BFD6-807659D7AE0A}" destId="{B96C9CE3-C028-4586-9480-7C8ED7455125}" srcOrd="1" destOrd="0" presId="urn:microsoft.com/office/officeart/2018/5/layout/IconCircleLabelList"/>
    <dgm:cxn modelId="{22BB2665-4599-4201-8616-FE3A1B88591E}" type="presParOf" srcId="{EDA5A12E-692C-47AB-BFD6-807659D7AE0A}" destId="{516FDF76-6FEA-4697-A536-19FE503AC2C8}" srcOrd="2" destOrd="0" presId="urn:microsoft.com/office/officeart/2018/5/layout/IconCircleLabelList"/>
    <dgm:cxn modelId="{A430789A-C7DF-4344-A4AF-DB4282B4B100}" type="presParOf" srcId="{EDA5A12E-692C-47AB-BFD6-807659D7AE0A}" destId="{0CA3646E-9A9C-4A3B-8180-A944B803837C}" srcOrd="3" destOrd="0" presId="urn:microsoft.com/office/officeart/2018/5/layout/IconCircle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342365"/>
          <a:ext cx="8610600" cy="7166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written documentation executed by a Contracting Officer which contains the negotiated terms and conditions for providing Financial Assistance  </a:t>
          </a:r>
        </a:p>
      </dsp:txBody>
      <dsp:txXfrm>
        <a:off x="0" y="342365"/>
        <a:ext cx="8610600" cy="716625"/>
      </dsp:txXfrm>
    </dsp:sp>
    <dsp:sp modelId="{E0FBE173-AEFA-43C0-B6C9-2A5E1ECCA50E}">
      <dsp:nvSpPr>
        <dsp:cNvPr id="0" name=""/>
        <dsp:cNvSpPr/>
      </dsp:nvSpPr>
      <dsp:spPr>
        <a:xfrm>
          <a:off x="430530" y="150485"/>
          <a:ext cx="6027420"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Award</a:t>
          </a:r>
          <a:endParaRPr lang="en-US" sz="1300" kern="1200"/>
        </a:p>
      </dsp:txBody>
      <dsp:txXfrm>
        <a:off x="449264" y="169219"/>
        <a:ext cx="5989952" cy="346292"/>
      </dsp:txXfrm>
    </dsp:sp>
    <dsp:sp modelId="{F812BE94-9132-4C55-8E37-C603AE3FA94D}">
      <dsp:nvSpPr>
        <dsp:cNvPr id="0" name=""/>
        <dsp:cNvSpPr/>
      </dsp:nvSpPr>
      <dsp:spPr>
        <a:xfrm>
          <a:off x="0" y="1321070"/>
          <a:ext cx="8610600" cy="716625"/>
        </a:xfrm>
        <a:prstGeom prst="rect">
          <a:avLst/>
        </a:prstGeom>
        <a:solidFill>
          <a:schemeClr val="lt1">
            <a:alpha val="90000"/>
            <a:hueOff val="0"/>
            <a:satOff val="0"/>
            <a:lumOff val="0"/>
            <a:alphaOff val="0"/>
          </a:schemeClr>
        </a:solidFill>
        <a:ln w="25400" cap="flat" cmpd="sng" algn="ctr">
          <a:solidFill>
            <a:schemeClr val="accent4">
              <a:hueOff val="-586060"/>
              <a:satOff val="0"/>
              <a:lumOff val="-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federal award directly from a federal awarding agency to carry out an activity under a federal program</a:t>
          </a:r>
        </a:p>
      </dsp:txBody>
      <dsp:txXfrm>
        <a:off x="0" y="1321070"/>
        <a:ext cx="8610600" cy="716625"/>
      </dsp:txXfrm>
    </dsp:sp>
    <dsp:sp modelId="{3E2E6F8D-B482-4CB2-9886-1C0CAB8392AA}">
      <dsp:nvSpPr>
        <dsp:cNvPr id="0" name=""/>
        <dsp:cNvSpPr/>
      </dsp:nvSpPr>
      <dsp:spPr>
        <a:xfrm>
          <a:off x="430530" y="1129190"/>
          <a:ext cx="6027420" cy="383760"/>
        </a:xfrm>
        <a:prstGeom prst="roundRect">
          <a:avLst/>
        </a:prstGeom>
        <a:solidFill>
          <a:schemeClr val="accent4">
            <a:hueOff val="-586060"/>
            <a:satOff val="0"/>
            <a:lumOff val="-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Recipient </a:t>
          </a:r>
          <a:endParaRPr lang="en-US" sz="1300" kern="1200"/>
        </a:p>
      </dsp:txBody>
      <dsp:txXfrm>
        <a:off x="449264" y="1147924"/>
        <a:ext cx="5989952" cy="346292"/>
      </dsp:txXfrm>
    </dsp:sp>
    <dsp:sp modelId="{E0583271-41F7-4948-B991-CD459C32705F}">
      <dsp:nvSpPr>
        <dsp:cNvPr id="0" name=""/>
        <dsp:cNvSpPr/>
      </dsp:nvSpPr>
      <dsp:spPr>
        <a:xfrm>
          <a:off x="0" y="2299775"/>
          <a:ext cx="8610600" cy="716625"/>
        </a:xfrm>
        <a:prstGeom prst="rect">
          <a:avLst/>
        </a:prstGeom>
        <a:solidFill>
          <a:schemeClr val="lt1">
            <a:alpha val="90000"/>
            <a:hueOff val="0"/>
            <a:satOff val="0"/>
            <a:lumOff val="0"/>
            <a:alphaOff val="0"/>
          </a:schemeClr>
        </a:solidFill>
        <a:ln w="25400" cap="flat" cmpd="sng" algn="ctr">
          <a:solidFill>
            <a:schemeClr val="accent4">
              <a:hueOff val="-1172120"/>
              <a:satOff val="0"/>
              <a:lumOff val="-1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subaward from a pass-through entity to carry out part of a federal program</a:t>
          </a:r>
        </a:p>
      </dsp:txBody>
      <dsp:txXfrm>
        <a:off x="0" y="2299775"/>
        <a:ext cx="8610600" cy="716625"/>
      </dsp:txXfrm>
    </dsp:sp>
    <dsp:sp modelId="{48DC81C9-0C1A-459D-9984-6ECD816FC26A}">
      <dsp:nvSpPr>
        <dsp:cNvPr id="0" name=""/>
        <dsp:cNvSpPr/>
      </dsp:nvSpPr>
      <dsp:spPr>
        <a:xfrm>
          <a:off x="430530" y="2107895"/>
          <a:ext cx="6027420" cy="383760"/>
        </a:xfrm>
        <a:prstGeom prst="roundRect">
          <a:avLst/>
        </a:prstGeom>
        <a:solidFill>
          <a:schemeClr val="accent4">
            <a:hueOff val="-1172120"/>
            <a:satOff val="0"/>
            <a:lumOff val="-1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Subrecipient</a:t>
          </a:r>
          <a:endParaRPr lang="en-US" sz="1300" kern="1200"/>
        </a:p>
      </dsp:txBody>
      <dsp:txXfrm>
        <a:off x="449264" y="2126629"/>
        <a:ext cx="5989952" cy="346292"/>
      </dsp:txXfrm>
    </dsp:sp>
    <dsp:sp modelId="{1CC41C57-60E9-496F-8E2A-382B70D39659}">
      <dsp:nvSpPr>
        <dsp:cNvPr id="0" name=""/>
        <dsp:cNvSpPr/>
      </dsp:nvSpPr>
      <dsp:spPr>
        <a:xfrm>
          <a:off x="0" y="3278480"/>
          <a:ext cx="8610600" cy="542587"/>
        </a:xfrm>
        <a:prstGeom prst="rect">
          <a:avLst/>
        </a:prstGeom>
        <a:solidFill>
          <a:schemeClr val="lt1">
            <a:alpha val="90000"/>
            <a:hueOff val="0"/>
            <a:satOff val="0"/>
            <a:lumOff val="0"/>
            <a:alphaOff val="0"/>
          </a:schemeClr>
        </a:solidFill>
        <a:ln w="25400" cap="flat" cmpd="sng" algn="ctr">
          <a:solidFill>
            <a:schemeClr val="accent4">
              <a:hueOff val="-1758181"/>
              <a:satOff val="0"/>
              <a:lumOff val="-1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National Environmental Policy Act</a:t>
          </a:r>
        </a:p>
      </dsp:txBody>
      <dsp:txXfrm>
        <a:off x="0" y="3278480"/>
        <a:ext cx="8610600" cy="542587"/>
      </dsp:txXfrm>
    </dsp:sp>
    <dsp:sp modelId="{F72FD545-D8AC-4BFF-8DF3-9E2888CEF1F0}">
      <dsp:nvSpPr>
        <dsp:cNvPr id="0" name=""/>
        <dsp:cNvSpPr/>
      </dsp:nvSpPr>
      <dsp:spPr>
        <a:xfrm>
          <a:off x="430530" y="3086600"/>
          <a:ext cx="6027420" cy="383760"/>
        </a:xfrm>
        <a:prstGeom prst="roundRect">
          <a:avLst/>
        </a:prstGeom>
        <a:solidFill>
          <a:schemeClr val="accent4">
            <a:hueOff val="-1758181"/>
            <a:satOff val="0"/>
            <a:lumOff val="-1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dirty="0"/>
            <a:t>NEPA </a:t>
          </a:r>
          <a:endParaRPr lang="en-US" sz="1300" kern="1200" dirty="0"/>
        </a:p>
      </dsp:txBody>
      <dsp:txXfrm>
        <a:off x="449264" y="3105334"/>
        <a:ext cx="5989952" cy="346292"/>
      </dsp:txXfrm>
    </dsp:sp>
    <dsp:sp modelId="{8BD5768A-3CA3-46C5-8E0F-74AE98C198C4}">
      <dsp:nvSpPr>
        <dsp:cNvPr id="0" name=""/>
        <dsp:cNvSpPr/>
      </dsp:nvSpPr>
      <dsp:spPr>
        <a:xfrm>
          <a:off x="0" y="4114800"/>
          <a:ext cx="8610600" cy="542587"/>
        </a:xfrm>
        <a:prstGeom prst="rect">
          <a:avLst/>
        </a:prstGeom>
        <a:solidFill>
          <a:schemeClr val="lt1">
            <a:alpha val="90000"/>
            <a:hueOff val="0"/>
            <a:satOff val="0"/>
            <a:lumOff val="0"/>
            <a:alphaOff val="0"/>
          </a:schemeClr>
        </a:solidFill>
        <a:ln w="25400" cap="flat" cmpd="sng" algn="ctr">
          <a:solidFill>
            <a:schemeClr val="accent4">
              <a:hueOff val="-2344241"/>
              <a:satOff val="0"/>
              <a:lumOff val="-2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DOE form that documents DOE’s NEPA review of a project or activities</a:t>
          </a:r>
        </a:p>
      </dsp:txBody>
      <dsp:txXfrm>
        <a:off x="0" y="4114800"/>
        <a:ext cx="8610600" cy="542587"/>
      </dsp:txXfrm>
    </dsp:sp>
    <dsp:sp modelId="{7741E952-F87C-4FF5-9AB5-1E076266A609}">
      <dsp:nvSpPr>
        <dsp:cNvPr id="0" name=""/>
        <dsp:cNvSpPr/>
      </dsp:nvSpPr>
      <dsp:spPr>
        <a:xfrm>
          <a:off x="487678" y="3891267"/>
          <a:ext cx="6027420" cy="383760"/>
        </a:xfrm>
        <a:prstGeom prst="roundRect">
          <a:avLst/>
        </a:prstGeom>
        <a:solidFill>
          <a:schemeClr val="accent4">
            <a:hueOff val="-2344241"/>
            <a:satOff val="0"/>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dirty="0"/>
            <a:t>NEPA determination</a:t>
          </a:r>
          <a:endParaRPr lang="en-US" sz="1300" kern="1200" dirty="0"/>
        </a:p>
      </dsp:txBody>
      <dsp:txXfrm>
        <a:off x="506412" y="3910001"/>
        <a:ext cx="5989952" cy="346292"/>
      </dsp:txXfrm>
    </dsp:sp>
    <dsp:sp modelId="{1EB7C690-8D7E-46F1-B20D-59096DFE4CDD}">
      <dsp:nvSpPr>
        <dsp:cNvPr id="0" name=""/>
        <dsp:cNvSpPr/>
      </dsp:nvSpPr>
      <dsp:spPr>
        <a:xfrm>
          <a:off x="0" y="4876799"/>
          <a:ext cx="8610600" cy="542587"/>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State Historic Preservation Office or State Historic Preservation Officer</a:t>
          </a:r>
        </a:p>
      </dsp:txBody>
      <dsp:txXfrm>
        <a:off x="0" y="4876799"/>
        <a:ext cx="8610600" cy="542587"/>
      </dsp:txXfrm>
    </dsp:sp>
    <dsp:sp modelId="{078EA9F6-C234-4309-8283-471D3A94CC7E}">
      <dsp:nvSpPr>
        <dsp:cNvPr id="0" name=""/>
        <dsp:cNvSpPr/>
      </dsp:nvSpPr>
      <dsp:spPr>
        <a:xfrm>
          <a:off x="430530" y="4695935"/>
          <a:ext cx="6027420" cy="38376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dirty="0"/>
            <a:t>SHPO</a:t>
          </a:r>
        </a:p>
      </dsp:txBody>
      <dsp:txXfrm>
        <a:off x="449264" y="4714669"/>
        <a:ext cx="59899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382373"/>
          <a:ext cx="8839200" cy="70953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54076" rIns="6860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National </a:t>
          </a:r>
          <a:r>
            <a:rPr lang="en-US" sz="1700" kern="1200"/>
            <a:t>Historic Preservation Act</a:t>
          </a:r>
          <a:endParaRPr lang="en-US" sz="1700" kern="1200" dirty="0"/>
        </a:p>
      </dsp:txBody>
      <dsp:txXfrm>
        <a:off x="0" y="382373"/>
        <a:ext cx="8839200" cy="709537"/>
      </dsp:txXfrm>
    </dsp:sp>
    <dsp:sp modelId="{E0FBE173-AEFA-43C0-B6C9-2A5E1ECCA50E}">
      <dsp:nvSpPr>
        <dsp:cNvPr id="0" name=""/>
        <dsp:cNvSpPr/>
      </dsp:nvSpPr>
      <dsp:spPr>
        <a:xfrm>
          <a:off x="457198" y="113794"/>
          <a:ext cx="6187440"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55650">
            <a:lnSpc>
              <a:spcPct val="90000"/>
            </a:lnSpc>
            <a:spcBef>
              <a:spcPct val="0"/>
            </a:spcBef>
            <a:spcAft>
              <a:spcPct val="35000"/>
            </a:spcAft>
            <a:buNone/>
          </a:pPr>
          <a:r>
            <a:rPr lang="en-US" sz="1700" b="1" kern="1200" dirty="0"/>
            <a:t>NHPA</a:t>
          </a:r>
          <a:endParaRPr lang="en-US" sz="1700" kern="1200" dirty="0"/>
        </a:p>
      </dsp:txBody>
      <dsp:txXfrm>
        <a:off x="481696" y="138292"/>
        <a:ext cx="6138444" cy="452844"/>
      </dsp:txXfrm>
    </dsp:sp>
    <dsp:sp modelId="{F812BE94-9132-4C55-8E37-C603AE3FA94D}">
      <dsp:nvSpPr>
        <dsp:cNvPr id="0" name=""/>
        <dsp:cNvSpPr/>
      </dsp:nvSpPr>
      <dsp:spPr>
        <a:xfrm>
          <a:off x="0" y="1434631"/>
          <a:ext cx="8839200" cy="1392300"/>
        </a:xfrm>
        <a:prstGeom prst="rect">
          <a:avLst/>
        </a:prstGeom>
        <a:solidFill>
          <a:schemeClr val="lt1">
            <a:alpha val="90000"/>
            <a:hueOff val="0"/>
            <a:satOff val="0"/>
            <a:lumOff val="0"/>
            <a:alphaOff val="0"/>
          </a:schemeClr>
        </a:solidFill>
        <a:ln w="25400" cap="flat" cmpd="sng" algn="ctr">
          <a:solidFill>
            <a:schemeClr val="accent4">
              <a:hueOff val="-976767"/>
              <a:satOff val="0"/>
              <a:lumOff val="-8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54076" rIns="6860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Historic Preservation Programmatic Agreements (PAs) offer a streamlined process for grantees to satisfy their historic preservation requirements with minimum or no consultation with the State Historic Preservation Officer based on the type of activity that is being undertaken</a:t>
          </a:r>
        </a:p>
      </dsp:txBody>
      <dsp:txXfrm>
        <a:off x="0" y="1434631"/>
        <a:ext cx="8839200" cy="1392300"/>
      </dsp:txXfrm>
    </dsp:sp>
    <dsp:sp modelId="{3E2E6F8D-B482-4CB2-9886-1C0CAB8392AA}">
      <dsp:nvSpPr>
        <dsp:cNvPr id="0" name=""/>
        <dsp:cNvSpPr/>
      </dsp:nvSpPr>
      <dsp:spPr>
        <a:xfrm>
          <a:off x="441960" y="1183711"/>
          <a:ext cx="6187440" cy="501840"/>
        </a:xfrm>
        <a:prstGeom prst="roundRect">
          <a:avLst/>
        </a:prstGeom>
        <a:solidFill>
          <a:schemeClr val="accent4">
            <a:hueOff val="-976767"/>
            <a:satOff val="0"/>
            <a:lumOff val="-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55650">
            <a:lnSpc>
              <a:spcPct val="90000"/>
            </a:lnSpc>
            <a:spcBef>
              <a:spcPct val="0"/>
            </a:spcBef>
            <a:spcAft>
              <a:spcPct val="35000"/>
            </a:spcAft>
            <a:buNone/>
          </a:pPr>
          <a:r>
            <a:rPr lang="en-US" sz="1700" b="1" kern="1200" dirty="0"/>
            <a:t>Historic Preservation Programmatic Agreement </a:t>
          </a:r>
          <a:endParaRPr lang="en-US" sz="1700" kern="1200" dirty="0"/>
        </a:p>
      </dsp:txBody>
      <dsp:txXfrm>
        <a:off x="466458" y="1208209"/>
        <a:ext cx="6138444" cy="452844"/>
      </dsp:txXfrm>
    </dsp:sp>
    <dsp:sp modelId="{E0583271-41F7-4948-B991-CD459C32705F}">
      <dsp:nvSpPr>
        <dsp:cNvPr id="0" name=""/>
        <dsp:cNvSpPr/>
      </dsp:nvSpPr>
      <dsp:spPr>
        <a:xfrm>
          <a:off x="0" y="3169651"/>
          <a:ext cx="8839200" cy="1151325"/>
        </a:xfrm>
        <a:prstGeom prst="rect">
          <a:avLst/>
        </a:prstGeom>
        <a:solidFill>
          <a:schemeClr val="lt1">
            <a:alpha val="90000"/>
            <a:hueOff val="0"/>
            <a:satOff val="0"/>
            <a:lumOff val="0"/>
            <a:alphaOff val="0"/>
          </a:schemeClr>
        </a:solidFill>
        <a:ln w="25400" cap="flat" cmpd="sng" algn="ctr">
          <a:solidFill>
            <a:schemeClr val="accent4">
              <a:hueOff val="-1953534"/>
              <a:satOff val="0"/>
              <a:lumOff val="-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54076" rIns="6860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Any project, activity, or program with federal agency involvement, such as those carried out by federal agencies, assisted by federal agencies, or that require a federal permit, license, or approval. </a:t>
          </a:r>
        </a:p>
      </dsp:txBody>
      <dsp:txXfrm>
        <a:off x="0" y="3169651"/>
        <a:ext cx="8839200" cy="1151325"/>
      </dsp:txXfrm>
    </dsp:sp>
    <dsp:sp modelId="{48DC81C9-0C1A-459D-9984-6ECD816FC26A}">
      <dsp:nvSpPr>
        <dsp:cNvPr id="0" name=""/>
        <dsp:cNvSpPr/>
      </dsp:nvSpPr>
      <dsp:spPr>
        <a:xfrm>
          <a:off x="457198" y="2933821"/>
          <a:ext cx="6187440" cy="501840"/>
        </a:xfrm>
        <a:prstGeom prst="roundRect">
          <a:avLst/>
        </a:prstGeom>
        <a:solidFill>
          <a:schemeClr val="accent4">
            <a:hueOff val="-1953534"/>
            <a:satOff val="0"/>
            <a:lumOff val="-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55650">
            <a:lnSpc>
              <a:spcPct val="90000"/>
            </a:lnSpc>
            <a:spcBef>
              <a:spcPct val="0"/>
            </a:spcBef>
            <a:spcAft>
              <a:spcPct val="35000"/>
            </a:spcAft>
            <a:buNone/>
          </a:pPr>
          <a:r>
            <a:rPr lang="en-US" sz="1700" b="1" kern="1200" dirty="0"/>
            <a:t>Undertaking</a:t>
          </a:r>
          <a:endParaRPr lang="en-US" sz="1700" kern="1200" dirty="0"/>
        </a:p>
      </dsp:txBody>
      <dsp:txXfrm>
        <a:off x="481696" y="2958319"/>
        <a:ext cx="6138444" cy="452844"/>
      </dsp:txXfrm>
    </dsp:sp>
    <dsp:sp modelId="{1CC41C57-60E9-496F-8E2A-382B70D39659}">
      <dsp:nvSpPr>
        <dsp:cNvPr id="0" name=""/>
        <dsp:cNvSpPr/>
      </dsp:nvSpPr>
      <dsp:spPr>
        <a:xfrm>
          <a:off x="0" y="4558967"/>
          <a:ext cx="8839200" cy="709537"/>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54076" rIns="6860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Any activity that compacts or disturbs the ground within a project area</a:t>
          </a:r>
        </a:p>
      </dsp:txBody>
      <dsp:txXfrm>
        <a:off x="0" y="4558967"/>
        <a:ext cx="8839200" cy="709537"/>
      </dsp:txXfrm>
    </dsp:sp>
    <dsp:sp modelId="{F72FD545-D8AC-4BFF-8DF3-9E2888CEF1F0}">
      <dsp:nvSpPr>
        <dsp:cNvPr id="0" name=""/>
        <dsp:cNvSpPr/>
      </dsp:nvSpPr>
      <dsp:spPr>
        <a:xfrm>
          <a:off x="457198" y="4405670"/>
          <a:ext cx="6187440" cy="50184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755650">
            <a:lnSpc>
              <a:spcPct val="90000"/>
            </a:lnSpc>
            <a:spcBef>
              <a:spcPct val="0"/>
            </a:spcBef>
            <a:spcAft>
              <a:spcPct val="35000"/>
            </a:spcAft>
            <a:buNone/>
          </a:pPr>
          <a:r>
            <a:rPr lang="en-US" sz="1700" b="1" kern="1200" dirty="0"/>
            <a:t>Ground disturbance</a:t>
          </a:r>
        </a:p>
      </dsp:txBody>
      <dsp:txXfrm>
        <a:off x="481696" y="4430168"/>
        <a:ext cx="613844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D67B-2BC1-4E1C-9B17-6A62244C18BC}">
      <dsp:nvSpPr>
        <dsp:cNvPr id="0" name=""/>
        <dsp:cNvSpPr/>
      </dsp:nvSpPr>
      <dsp:spPr>
        <a:xfrm>
          <a:off x="0" y="233081"/>
          <a:ext cx="8534400" cy="1436614"/>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5CD4E630-0A0A-4959-B2DD-4E1647C3427F}">
      <dsp:nvSpPr>
        <dsp:cNvPr id="0" name=""/>
        <dsp:cNvSpPr/>
      </dsp:nvSpPr>
      <dsp:spPr>
        <a:xfrm>
          <a:off x="354668" y="628961"/>
          <a:ext cx="644852" cy="644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6E6FC-553A-4B83-AABC-814A63EC3252}">
      <dsp:nvSpPr>
        <dsp:cNvPr id="0" name=""/>
        <dsp:cNvSpPr/>
      </dsp:nvSpPr>
      <dsp:spPr>
        <a:xfrm>
          <a:off x="1354190" y="365158"/>
          <a:ext cx="7180209" cy="1172459"/>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124085" tIns="124085" rIns="124085" bIns="124085" numCol="1" spcCol="1270" anchor="ctr" anchorCtr="0">
          <a:noAutofit/>
        </a:bodyPr>
        <a:lstStyle/>
        <a:p>
          <a:pPr marL="0" lvl="0" indent="0" algn="l" defTabSz="711200">
            <a:lnSpc>
              <a:spcPct val="100000"/>
            </a:lnSpc>
            <a:spcBef>
              <a:spcPct val="0"/>
            </a:spcBef>
            <a:spcAft>
              <a:spcPct val="35000"/>
            </a:spcAft>
            <a:buNone/>
          </a:pPr>
          <a:r>
            <a:rPr lang="en-US" sz="1600" kern="1200" dirty="0"/>
            <a:t>DOE’s Weatherization Assistance Program, State Energy Program, and Energy Efficiency Conservation Block Grant program provide funding for tens of thousands of Historic Preservation-related activities each year.</a:t>
          </a:r>
        </a:p>
      </dsp:txBody>
      <dsp:txXfrm>
        <a:off x="1354190" y="365158"/>
        <a:ext cx="7180209" cy="1172459"/>
      </dsp:txXfrm>
    </dsp:sp>
    <dsp:sp modelId="{1A99E0B4-68D7-4715-8367-14AB5AB9EA46}">
      <dsp:nvSpPr>
        <dsp:cNvPr id="0" name=""/>
        <dsp:cNvSpPr/>
      </dsp:nvSpPr>
      <dsp:spPr>
        <a:xfrm>
          <a:off x="0" y="1962810"/>
          <a:ext cx="8534400" cy="17123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15D21-5D90-4AEE-A584-ABE39AD5F6ED}">
      <dsp:nvSpPr>
        <dsp:cNvPr id="0" name=""/>
        <dsp:cNvSpPr/>
      </dsp:nvSpPr>
      <dsp:spPr>
        <a:xfrm>
          <a:off x="354668" y="2496537"/>
          <a:ext cx="644852" cy="644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42B040-701F-436D-910A-D36AC0939BD5}">
      <dsp:nvSpPr>
        <dsp:cNvPr id="0" name=""/>
        <dsp:cNvSpPr/>
      </dsp:nvSpPr>
      <dsp:spPr>
        <a:xfrm>
          <a:off x="1354190" y="2036335"/>
          <a:ext cx="7180209" cy="156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85" tIns="124085" rIns="124085" bIns="124085" numCol="1" spcCol="1270" anchor="ctr" anchorCtr="0">
          <a:noAutofit/>
        </a:bodyPr>
        <a:lstStyle/>
        <a:p>
          <a:pPr marL="0" lvl="0" indent="0" algn="l" defTabSz="711200">
            <a:lnSpc>
              <a:spcPct val="100000"/>
            </a:lnSpc>
            <a:spcBef>
              <a:spcPct val="0"/>
            </a:spcBef>
            <a:spcAft>
              <a:spcPct val="35000"/>
            </a:spcAft>
            <a:buNone/>
          </a:pPr>
          <a:r>
            <a:rPr lang="en-US" sz="1600" kern="1200" dirty="0"/>
            <a:t>The PAs make it possible for DOE recipients to execute a large number of undertakings, in compliance with Section 106, by expediting reviews for those that do not have the potential to adversely impact historic properties and establishing the review process for those projects that require individual consideration. </a:t>
          </a:r>
        </a:p>
      </dsp:txBody>
      <dsp:txXfrm>
        <a:off x="1354190" y="2036335"/>
        <a:ext cx="7180209" cy="1565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2C-63E0-46BE-A200-B65CDA85177B}">
      <dsp:nvSpPr>
        <dsp:cNvPr id="0" name=""/>
        <dsp:cNvSpPr/>
      </dsp:nvSpPr>
      <dsp:spPr>
        <a:xfrm>
          <a:off x="0" y="2812"/>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E3B60-DD33-4AE5-A28E-D7BAADD6CBB4}">
      <dsp:nvSpPr>
        <dsp:cNvPr id="0" name=""/>
        <dsp:cNvSpPr/>
      </dsp:nvSpPr>
      <dsp:spPr>
        <a:xfrm>
          <a:off x="0" y="2812"/>
          <a:ext cx="8686800" cy="736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 total of 55 state and territory PAs have been executed with DOE as of August 2022. </a:t>
          </a:r>
        </a:p>
      </dsp:txBody>
      <dsp:txXfrm>
        <a:off x="0" y="2812"/>
        <a:ext cx="8686800" cy="736178"/>
      </dsp:txXfrm>
    </dsp:sp>
    <dsp:sp modelId="{749D9E49-A68E-4AB7-890D-D2D1F18BC200}">
      <dsp:nvSpPr>
        <dsp:cNvPr id="0" name=""/>
        <dsp:cNvSpPr/>
      </dsp:nvSpPr>
      <dsp:spPr>
        <a:xfrm>
          <a:off x="0" y="738990"/>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24238-AD9E-4E1D-8906-FDDA775F275B}">
      <dsp:nvSpPr>
        <dsp:cNvPr id="0" name=""/>
        <dsp:cNvSpPr/>
      </dsp:nvSpPr>
      <dsp:spPr>
        <a:xfrm>
          <a:off x="0" y="738990"/>
          <a:ext cx="8678316" cy="183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DOE, in cooperation with the Advisory Council on Historic Preservation and the National Conference of State Historic Preservation Officers, developed an Amendment to extend the expiration date of the PAs. Nearly all agreements were extended through 2030, although 3 states opted to extend their PAs through 2025.</a:t>
          </a:r>
        </a:p>
      </dsp:txBody>
      <dsp:txXfrm>
        <a:off x="0" y="738990"/>
        <a:ext cx="8678316" cy="1838432"/>
      </dsp:txXfrm>
    </dsp:sp>
    <dsp:sp modelId="{FBC63CA8-E44F-4230-9D76-5510630597EB}">
      <dsp:nvSpPr>
        <dsp:cNvPr id="0" name=""/>
        <dsp:cNvSpPr/>
      </dsp:nvSpPr>
      <dsp:spPr>
        <a:xfrm>
          <a:off x="0" y="2577423"/>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1D60-F66A-4D0F-8580-C65F188B79A7}">
      <dsp:nvSpPr>
        <dsp:cNvPr id="0" name=""/>
        <dsp:cNvSpPr/>
      </dsp:nvSpPr>
      <dsp:spPr>
        <a:xfrm>
          <a:off x="0" y="2577423"/>
          <a:ext cx="8678316" cy="295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PAs and their amendments can be found here:</a:t>
          </a:r>
        </a:p>
        <a:p>
          <a:pPr marL="0" lvl="0" indent="0" algn="l" defTabSz="889000">
            <a:lnSpc>
              <a:spcPct val="90000"/>
            </a:lnSpc>
            <a:spcBef>
              <a:spcPct val="0"/>
            </a:spcBef>
            <a:spcAft>
              <a:spcPct val="35000"/>
            </a:spcAft>
            <a:buNone/>
          </a:pPr>
          <a:r>
            <a:rPr lang="en-US" sz="2000" kern="1200" dirty="0">
              <a:hlinkClick xmlns:r="http://schemas.openxmlformats.org/officeDocument/2006/relationships" r:id="rId1"/>
            </a:rPr>
            <a:t>https://www.energy.gov/eere/wipo/historic-preservation-executed-programmatic-agreements</a:t>
          </a:r>
          <a:endParaRPr lang="en-US" sz="2000" kern="1200" dirty="0"/>
        </a:p>
      </dsp:txBody>
      <dsp:txXfrm>
        <a:off x="0" y="2577423"/>
        <a:ext cx="8678316" cy="2955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2C-63E0-46BE-A200-B65CDA85177B}">
      <dsp:nvSpPr>
        <dsp:cNvPr id="0" name=""/>
        <dsp:cNvSpPr/>
      </dsp:nvSpPr>
      <dsp:spPr>
        <a:xfrm>
          <a:off x="0" y="3047"/>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E3B60-DD33-4AE5-A28E-D7BAADD6CBB4}">
      <dsp:nvSpPr>
        <dsp:cNvPr id="0" name=""/>
        <dsp:cNvSpPr/>
      </dsp:nvSpPr>
      <dsp:spPr>
        <a:xfrm>
          <a:off x="0" y="3047"/>
          <a:ext cx="8686800" cy="93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Not all states or territories have a PA.  Additionally, DOE does not have programmatic agreements with any tribal governments.  </a:t>
          </a:r>
        </a:p>
      </dsp:txBody>
      <dsp:txXfrm>
        <a:off x="0" y="3047"/>
        <a:ext cx="8686800" cy="938439"/>
      </dsp:txXfrm>
    </dsp:sp>
    <dsp:sp modelId="{749D9E49-A68E-4AB7-890D-D2D1F18BC200}">
      <dsp:nvSpPr>
        <dsp:cNvPr id="0" name=""/>
        <dsp:cNvSpPr/>
      </dsp:nvSpPr>
      <dsp:spPr>
        <a:xfrm>
          <a:off x="0" y="941487"/>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24238-AD9E-4E1D-8906-FDDA775F275B}">
      <dsp:nvSpPr>
        <dsp:cNvPr id="0" name=""/>
        <dsp:cNvSpPr/>
      </dsp:nvSpPr>
      <dsp:spPr>
        <a:xfrm>
          <a:off x="0" y="941487"/>
          <a:ext cx="8678316" cy="109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WIPO states or territories without a PA have additional restrictions in their NEPA determination. The restrictions in the NEPA determination must be followed.</a:t>
          </a:r>
        </a:p>
      </dsp:txBody>
      <dsp:txXfrm>
        <a:off x="0" y="941487"/>
        <a:ext cx="8678316" cy="1094544"/>
      </dsp:txXfrm>
    </dsp:sp>
    <dsp:sp modelId="{FBC63CA8-E44F-4230-9D76-5510630597EB}">
      <dsp:nvSpPr>
        <dsp:cNvPr id="0" name=""/>
        <dsp:cNvSpPr/>
      </dsp:nvSpPr>
      <dsp:spPr>
        <a:xfrm>
          <a:off x="0" y="2036031"/>
          <a:ext cx="86868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1D60-F66A-4D0F-8580-C65F188B79A7}">
      <dsp:nvSpPr>
        <dsp:cNvPr id="0" name=""/>
        <dsp:cNvSpPr/>
      </dsp:nvSpPr>
      <dsp:spPr>
        <a:xfrm>
          <a:off x="0" y="2036031"/>
          <a:ext cx="8678316" cy="349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remainder of this presentation is specific to recipients and subrecipients in a state or territory with a programmatic agreement.</a:t>
          </a:r>
        </a:p>
      </dsp:txBody>
      <dsp:txXfrm>
        <a:off x="0" y="2036031"/>
        <a:ext cx="8678316" cy="3497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2C-63E0-46BE-A200-B65CDA85177B}">
      <dsp:nvSpPr>
        <dsp:cNvPr id="0" name=""/>
        <dsp:cNvSpPr/>
      </dsp:nvSpPr>
      <dsp:spPr>
        <a:xfrm>
          <a:off x="0" y="2475"/>
          <a:ext cx="8788586"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E3B60-DD33-4AE5-A28E-D7BAADD6CBB4}">
      <dsp:nvSpPr>
        <dsp:cNvPr id="0" name=""/>
        <dsp:cNvSpPr/>
      </dsp:nvSpPr>
      <dsp:spPr>
        <a:xfrm>
          <a:off x="0" y="2475"/>
          <a:ext cx="8788586" cy="54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Reach out to your SHPO; introduce yourself </a:t>
          </a:r>
        </a:p>
      </dsp:txBody>
      <dsp:txXfrm>
        <a:off x="0" y="2475"/>
        <a:ext cx="8788586" cy="549424"/>
      </dsp:txXfrm>
    </dsp:sp>
    <dsp:sp modelId="{749D9E49-A68E-4AB7-890D-D2D1F18BC200}">
      <dsp:nvSpPr>
        <dsp:cNvPr id="0" name=""/>
        <dsp:cNvSpPr/>
      </dsp:nvSpPr>
      <dsp:spPr>
        <a:xfrm>
          <a:off x="0" y="551899"/>
          <a:ext cx="8788586" cy="0"/>
        </a:xfrm>
        <a:prstGeom prst="line">
          <a:avLst/>
        </a:prstGeom>
        <a:solidFill>
          <a:schemeClr val="accent3">
            <a:shade val="80000"/>
            <a:hueOff val="199007"/>
            <a:satOff val="-9883"/>
            <a:lumOff val="11692"/>
            <a:alphaOff val="0"/>
          </a:schemeClr>
        </a:solidFill>
        <a:ln w="25400" cap="flat" cmpd="sng" algn="ctr">
          <a:solidFill>
            <a:schemeClr val="accent3">
              <a:shade val="80000"/>
              <a:hueOff val="199007"/>
              <a:satOff val="-9883"/>
              <a:lumOff val="116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24238-AD9E-4E1D-8906-FDDA775F275B}">
      <dsp:nvSpPr>
        <dsp:cNvPr id="0" name=""/>
        <dsp:cNvSpPr/>
      </dsp:nvSpPr>
      <dsp:spPr>
        <a:xfrm>
          <a:off x="8582" y="589337"/>
          <a:ext cx="8780003" cy="8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When required to consult with your SHPO, reference the PA to ensure SHPO’s awareness of the PA and of federal funding</a:t>
          </a:r>
        </a:p>
      </dsp:txBody>
      <dsp:txXfrm>
        <a:off x="8582" y="589337"/>
        <a:ext cx="8780003" cy="897000"/>
      </dsp:txXfrm>
    </dsp:sp>
    <dsp:sp modelId="{3985B850-8A48-4922-B18B-5390DDE263FC}">
      <dsp:nvSpPr>
        <dsp:cNvPr id="0" name=""/>
        <dsp:cNvSpPr/>
      </dsp:nvSpPr>
      <dsp:spPr>
        <a:xfrm>
          <a:off x="0" y="1448900"/>
          <a:ext cx="8788586" cy="0"/>
        </a:xfrm>
        <a:prstGeom prst="line">
          <a:avLst/>
        </a:prstGeom>
        <a:solidFill>
          <a:schemeClr val="accent3">
            <a:shade val="80000"/>
            <a:hueOff val="398013"/>
            <a:satOff val="-19766"/>
            <a:lumOff val="23385"/>
            <a:alphaOff val="0"/>
          </a:schemeClr>
        </a:solidFill>
        <a:ln w="25400" cap="flat" cmpd="sng" algn="ctr">
          <a:solidFill>
            <a:schemeClr val="accent3">
              <a:shade val="80000"/>
              <a:hueOff val="398013"/>
              <a:satOff val="-19766"/>
              <a:lumOff val="233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2A505-19B7-40DD-A700-DDA42B1D7CB0}">
      <dsp:nvSpPr>
        <dsp:cNvPr id="0" name=""/>
        <dsp:cNvSpPr/>
      </dsp:nvSpPr>
      <dsp:spPr>
        <a:xfrm>
          <a:off x="0" y="1448900"/>
          <a:ext cx="8780003" cy="140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Undertakings requiring more than “minimal” ground disturbance require consultation with your SHPO </a:t>
          </a:r>
        </a:p>
        <a:p>
          <a:pPr marL="0" lvl="0" indent="0" algn="l" defTabSz="889000">
            <a:lnSpc>
              <a:spcPct val="90000"/>
            </a:lnSpc>
            <a:spcBef>
              <a:spcPct val="0"/>
            </a:spcBef>
            <a:spcAft>
              <a:spcPct val="35000"/>
            </a:spcAft>
            <a:buNone/>
          </a:pPr>
          <a:r>
            <a:rPr lang="en-US" sz="1800" kern="1200" dirty="0"/>
            <a:t>Note: SHPO can help to define “minimal” ground disturbance</a:t>
          </a:r>
        </a:p>
      </dsp:txBody>
      <dsp:txXfrm>
        <a:off x="0" y="1448900"/>
        <a:ext cx="8780003" cy="1404075"/>
      </dsp:txXfrm>
    </dsp:sp>
    <dsp:sp modelId="{FBC63CA8-E44F-4230-9D76-5510630597EB}">
      <dsp:nvSpPr>
        <dsp:cNvPr id="0" name=""/>
        <dsp:cNvSpPr/>
      </dsp:nvSpPr>
      <dsp:spPr>
        <a:xfrm>
          <a:off x="0" y="2852975"/>
          <a:ext cx="8788586" cy="0"/>
        </a:xfrm>
        <a:prstGeom prst="line">
          <a:avLst/>
        </a:prstGeom>
        <a:solidFill>
          <a:schemeClr val="accent3">
            <a:shade val="80000"/>
            <a:hueOff val="597020"/>
            <a:satOff val="-29649"/>
            <a:lumOff val="35077"/>
            <a:alphaOff val="0"/>
          </a:schemeClr>
        </a:solidFill>
        <a:ln w="25400" cap="flat" cmpd="sng" algn="ctr">
          <a:solidFill>
            <a:schemeClr val="accent3">
              <a:shade val="80000"/>
              <a:hueOff val="597020"/>
              <a:satOff val="-29649"/>
              <a:lumOff val="350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1D60-F66A-4D0F-8580-C65F188B79A7}">
      <dsp:nvSpPr>
        <dsp:cNvPr id="0" name=""/>
        <dsp:cNvSpPr/>
      </dsp:nvSpPr>
      <dsp:spPr>
        <a:xfrm>
          <a:off x="0" y="2852975"/>
          <a:ext cx="8780003" cy="2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Review your PA to ensure understanding of allowances, restrictions as well as documentation and reporting requirements</a:t>
          </a:r>
        </a:p>
      </dsp:txBody>
      <dsp:txXfrm>
        <a:off x="0" y="2852975"/>
        <a:ext cx="8780003" cy="2680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35F66-D316-44D9-BD21-AEA66984A468}">
      <dsp:nvSpPr>
        <dsp:cNvPr id="0" name=""/>
        <dsp:cNvSpPr/>
      </dsp:nvSpPr>
      <dsp:spPr>
        <a:xfrm>
          <a:off x="898218"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68BBC-911B-41B3-B1D4-7461A760C996}">
      <dsp:nvSpPr>
        <dsp:cNvPr id="0" name=""/>
        <dsp:cNvSpPr/>
      </dsp:nvSpPr>
      <dsp:spPr>
        <a:xfrm>
          <a:off x="1322343" y="435524"/>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601FE-C953-4FDE-9644-436F973BEFBC}">
      <dsp:nvSpPr>
        <dsp:cNvPr id="0" name=""/>
        <dsp:cNvSpPr/>
      </dsp:nvSpPr>
      <dsp:spPr>
        <a:xfrm>
          <a:off x="262031"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Questions? </a:t>
          </a:r>
        </a:p>
      </dsp:txBody>
      <dsp:txXfrm>
        <a:off x="262031" y="2621400"/>
        <a:ext cx="3262500" cy="720000"/>
      </dsp:txXfrm>
    </dsp:sp>
    <dsp:sp modelId="{F3D09672-395B-410F-898C-145B57A22C7A}">
      <dsp:nvSpPr>
        <dsp:cNvPr id="0" name=""/>
        <dsp:cNvSpPr/>
      </dsp:nvSpPr>
      <dsp:spPr>
        <a:xfrm>
          <a:off x="4731656"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C9CE3-C028-4586-9480-7C8ED7455125}">
      <dsp:nvSpPr>
        <dsp:cNvPr id="0" name=""/>
        <dsp:cNvSpPr/>
      </dsp:nvSpPr>
      <dsp:spPr>
        <a:xfrm>
          <a:off x="5155781" y="435524"/>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3646E-9A9C-4A3B-8180-A944B803837C}">
      <dsp:nvSpPr>
        <dsp:cNvPr id="0" name=""/>
        <dsp:cNvSpPr/>
      </dsp:nvSpPr>
      <dsp:spPr>
        <a:xfrm>
          <a:off x="4095468"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Contact </a:t>
          </a:r>
          <a:r>
            <a:rPr lang="en-US" sz="2200" kern="1200">
              <a:hlinkClick xmlns:r="http://schemas.openxmlformats.org/officeDocument/2006/relationships" r:id="rId5"/>
            </a:rPr>
            <a:t>GONEPA@ee.doe.gov</a:t>
          </a:r>
          <a:r>
            <a:rPr lang="en-US" sz="2200" kern="1200"/>
            <a:t> </a:t>
          </a:r>
        </a:p>
      </dsp:txBody>
      <dsp:txXfrm>
        <a:off x="4095468" y="2621400"/>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7" tIns="46654" rIns="93307" bIns="46654" rtlCol="0"/>
          <a:lstStyle>
            <a:lvl1pPr algn="l">
              <a:defRPr sz="1200"/>
            </a:lvl1pPr>
          </a:lstStyle>
          <a:p>
            <a:r>
              <a:rPr lang="en-US" dirty="0"/>
              <a:t>NEPA Overview</a:t>
            </a:r>
          </a:p>
        </p:txBody>
      </p:sp>
      <p:sp>
        <p:nvSpPr>
          <p:cNvPr id="3" name="Date Placeholder 2"/>
          <p:cNvSpPr>
            <a:spLocks noGrp="1"/>
          </p:cNvSpPr>
          <p:nvPr>
            <p:ph type="dt" idx="1"/>
          </p:nvPr>
        </p:nvSpPr>
        <p:spPr>
          <a:xfrm>
            <a:off x="3978132" y="0"/>
            <a:ext cx="3043343" cy="465455"/>
          </a:xfrm>
          <a:prstGeom prst="rect">
            <a:avLst/>
          </a:prstGeom>
        </p:spPr>
        <p:txBody>
          <a:bodyPr vert="horz" lIns="93307" tIns="46654" rIns="93307" bIns="46654" rtlCol="0"/>
          <a:lstStyle>
            <a:lvl1pPr algn="r">
              <a:defRPr sz="1200"/>
            </a:lvl1pPr>
          </a:lstStyle>
          <a:p>
            <a:fld id="{89D776C6-B3DB-4A6E-91E5-69E313357361}" type="datetimeFigureOut">
              <a:rPr lang="en-US" smtClean="0"/>
              <a:pPr/>
              <a:t>9/2/2022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7" tIns="46654" rIns="93307" bIns="4665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7" tIns="46654" rIns="93307" bIns="46654" rtlCol="0" anchor="b"/>
          <a:lstStyle>
            <a:lvl1pPr algn="l">
              <a:defRPr sz="1200"/>
            </a:lvl1pPr>
          </a:lstStyle>
          <a:p>
            <a:r>
              <a:rPr lang="en-US" dirty="0"/>
              <a:t>Questions? </a:t>
            </a:r>
          </a:p>
          <a:p>
            <a:r>
              <a:rPr lang="en-US" dirty="0"/>
              <a:t>Email: gonepa@go.doe.gov </a:t>
            </a: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7" tIns="46654" rIns="93307" bIns="46654" rtlCol="0" anchor="b"/>
          <a:lstStyle>
            <a:lvl1pPr algn="r">
              <a:defRPr sz="1200"/>
            </a:lvl1pPr>
          </a:lstStyle>
          <a:p>
            <a:fld id="{E552B4A4-624C-4011-9B4B-E84E8CE00EEC}" type="slidenum">
              <a:rPr lang="en-US" smtClean="0"/>
              <a:pPr/>
              <a:t>‹#›</a:t>
            </a:fld>
            <a:endParaRPr lang="en-US" dirty="0"/>
          </a:p>
        </p:txBody>
      </p:sp>
    </p:spTree>
    <p:extLst>
      <p:ext uri="{BB962C8B-B14F-4D97-AF65-F5344CB8AC3E}">
        <p14:creationId xmlns:p14="http://schemas.microsoft.com/office/powerpoint/2010/main" val="188450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83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44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27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54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11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69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17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48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64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83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30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a:t>
            </a:fld>
            <a:endParaRPr lang="en-US" dirty="0"/>
          </a:p>
        </p:txBody>
      </p:sp>
    </p:spTree>
    <p:extLst>
      <p:ext uri="{BB962C8B-B14F-4D97-AF65-F5344CB8AC3E}">
        <p14:creationId xmlns:p14="http://schemas.microsoft.com/office/powerpoint/2010/main" val="274621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44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693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379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12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142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467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3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210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858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*https://www.energy.gov/eere/wipo/historic-preservation-executed-programmatic-agreements</a:t>
            </a:r>
          </a:p>
          <a:p>
            <a:r>
              <a:rPr lang="en-US" dirty="0"/>
              <a:t>**www.energy.gov/node/4816816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12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DOE?</a:t>
            </a:r>
          </a:p>
          <a:p>
            <a:r>
              <a:rPr lang="en-US" dirty="0"/>
              <a:t>WIPO=EECBG, SEP, and WAP?</a:t>
            </a:r>
          </a:p>
        </p:txBody>
      </p:sp>
      <p:sp>
        <p:nvSpPr>
          <p:cNvPr id="4" name="Slide Number Placeholder 3"/>
          <p:cNvSpPr>
            <a:spLocks noGrp="1"/>
          </p:cNvSpPr>
          <p:nvPr>
            <p:ph type="sldNum" sz="quarter" idx="10"/>
          </p:nvPr>
        </p:nvSpPr>
        <p:spPr/>
        <p:txBody>
          <a:bodyPr/>
          <a:lstStyle/>
          <a:p>
            <a:fld id="{E552B4A4-624C-4011-9B4B-E84E8CE00EEC}" type="slidenum">
              <a:rPr lang="en-US" smtClean="0"/>
              <a:pPr/>
              <a:t>3</a:t>
            </a:fld>
            <a:endParaRPr lang="en-US" dirty="0"/>
          </a:p>
        </p:txBody>
      </p:sp>
    </p:spTree>
    <p:extLst>
      <p:ext uri="{BB962C8B-B14F-4D97-AF65-F5344CB8AC3E}">
        <p14:creationId xmlns:p14="http://schemas.microsoft.com/office/powerpoint/2010/main" val="54350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31</a:t>
            </a:fld>
            <a:endParaRPr lang="en-US" dirty="0"/>
          </a:p>
        </p:txBody>
      </p:sp>
    </p:spTree>
    <p:extLst>
      <p:ext uri="{BB962C8B-B14F-4D97-AF65-F5344CB8AC3E}">
        <p14:creationId xmlns:p14="http://schemas.microsoft.com/office/powerpoint/2010/main" val="4104963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32</a:t>
            </a:fld>
            <a:endParaRPr lang="en-US" dirty="0"/>
          </a:p>
        </p:txBody>
      </p:sp>
    </p:spTree>
    <p:extLst>
      <p:ext uri="{BB962C8B-B14F-4D97-AF65-F5344CB8AC3E}">
        <p14:creationId xmlns:p14="http://schemas.microsoft.com/office/powerpoint/2010/main" val="1678581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33</a:t>
            </a:fld>
            <a:endParaRPr lang="en-US" dirty="0"/>
          </a:p>
        </p:txBody>
      </p:sp>
    </p:spTree>
    <p:extLst>
      <p:ext uri="{BB962C8B-B14F-4D97-AF65-F5344CB8AC3E}">
        <p14:creationId xmlns:p14="http://schemas.microsoft.com/office/powerpoint/2010/main" val="32934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4</a:t>
            </a:fld>
            <a:endParaRPr lang="en-US" dirty="0"/>
          </a:p>
        </p:txBody>
      </p:sp>
    </p:spTree>
    <p:extLst>
      <p:ext uri="{BB962C8B-B14F-4D97-AF65-F5344CB8AC3E}">
        <p14:creationId xmlns:p14="http://schemas.microsoft.com/office/powerpoint/2010/main" val="107306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5</a:t>
            </a:fld>
            <a:endParaRPr lang="en-US" dirty="0"/>
          </a:p>
        </p:txBody>
      </p:sp>
    </p:spTree>
    <p:extLst>
      <p:ext uri="{BB962C8B-B14F-4D97-AF65-F5344CB8AC3E}">
        <p14:creationId xmlns:p14="http://schemas.microsoft.com/office/powerpoint/2010/main" val="163719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6</a:t>
            </a:fld>
            <a:endParaRPr lang="en-US" dirty="0"/>
          </a:p>
        </p:txBody>
      </p:sp>
    </p:spTree>
    <p:extLst>
      <p:ext uri="{BB962C8B-B14F-4D97-AF65-F5344CB8AC3E}">
        <p14:creationId xmlns:p14="http://schemas.microsoft.com/office/powerpoint/2010/main" val="305028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7</a:t>
            </a:fld>
            <a:endParaRPr lang="en-US" dirty="0"/>
          </a:p>
        </p:txBody>
      </p:sp>
    </p:spTree>
    <p:extLst>
      <p:ext uri="{BB962C8B-B14F-4D97-AF65-F5344CB8AC3E}">
        <p14:creationId xmlns:p14="http://schemas.microsoft.com/office/powerpoint/2010/main" val="28650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9</a:t>
            </a:fld>
            <a:endParaRPr lang="en-US" dirty="0"/>
          </a:p>
        </p:txBody>
      </p:sp>
    </p:spTree>
    <p:extLst>
      <p:ext uri="{BB962C8B-B14F-4D97-AF65-F5344CB8AC3E}">
        <p14:creationId xmlns:p14="http://schemas.microsoft.com/office/powerpoint/2010/main" val="66988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10</a:t>
            </a:fld>
            <a:endParaRPr lang="en-US" dirty="0"/>
          </a:p>
        </p:txBody>
      </p:sp>
    </p:spTree>
    <p:extLst>
      <p:ext uri="{BB962C8B-B14F-4D97-AF65-F5344CB8AC3E}">
        <p14:creationId xmlns:p14="http://schemas.microsoft.com/office/powerpoint/2010/main" val="176810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6E0AE-774E-43FE-BBF7-16EBD55ABF34}"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91E17-A672-4FE7-9800-A5F4ACBEB339}"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91E17-A672-4FE7-9800-A5F4ACBEB339}"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91E17-A672-4FE7-9800-A5F4ACBEB339}" type="datetimeFigureOut">
              <a:rPr lang="en-US" smtClean="0"/>
              <a:pPr/>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91E17-A672-4FE7-9800-A5F4ACBEB339}" type="datetimeFigureOut">
              <a:rPr lang="en-US" smtClean="0"/>
              <a:pPr/>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91E17-A672-4FE7-9800-A5F4ACBEB339}" type="datetimeFigureOut">
              <a:rPr lang="en-US" smtClean="0"/>
              <a:pPr/>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91E17-A672-4FE7-9800-A5F4ACBEB339}" type="datetimeFigureOut">
              <a:rPr lang="en-US" smtClean="0"/>
              <a:pPr/>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 name="Picture 27" descr="13823.jpg"/>
          <p:cNvPicPr>
            <a:picLocks noChangeAspect="1"/>
          </p:cNvPicPr>
          <p:nvPr/>
        </p:nvPicPr>
        <p:blipFill>
          <a:blip r:embed="rId2"/>
          <a:stretch>
            <a:fillRect/>
          </a:stretch>
        </p:blipFill>
        <p:spPr>
          <a:xfrm>
            <a:off x="-12299" y="948269"/>
            <a:ext cx="9178000" cy="4189846"/>
          </a:xfrm>
          <a:prstGeom prst="rect">
            <a:avLst/>
          </a:prstGeom>
        </p:spPr>
      </p:pic>
      <p:sp>
        <p:nvSpPr>
          <p:cNvPr id="21"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a:t>PROGRAM NAME (CAPS)</a:t>
            </a:r>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a:t>Presenter </a:t>
            </a:r>
            <a:r>
              <a:rPr lang="en-US" noProof="0" dirty="0" err="1"/>
              <a:t>Name(s</a:t>
            </a:r>
            <a:r>
              <a:rPr lang="en-US" noProof="0" dirty="0"/>
              <a:t>)</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a:t>Click to edit Master text styles</a:t>
            </a: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a:t>Date</a:t>
            </a:r>
          </a:p>
        </p:txBody>
      </p:sp>
      <p:grpSp>
        <p:nvGrpSpPr>
          <p:cNvPr id="22" name="Group 21"/>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p:nvPicPr>
        <p:blipFill rotWithShape="1">
          <a:blip r:embed="rId3"/>
          <a:srcRect r="55092"/>
          <a:stretch/>
        </p:blipFill>
        <p:spPr>
          <a:xfrm>
            <a:off x="7702550" y="257175"/>
            <a:ext cx="1231900" cy="412750"/>
          </a:xfrm>
          <a:prstGeom prst="rect">
            <a:avLst/>
          </a:prstGeom>
        </p:spPr>
      </p:pic>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defRPr sz="2400"/>
            </a:lvl1pPr>
          </a:lstStyle>
          <a:p>
            <a:r>
              <a:rPr lang="en-US"/>
              <a:t>Click to edit Master title style</a:t>
            </a:r>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6E0AE-774E-43FE-BBF7-16EBD55ABF34}" type="datetimeFigureOut">
              <a:rPr lang="en-US" smtClean="0"/>
              <a:pPr/>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2400" b="0"/>
            </a:lvl1pPr>
          </a:lstStyle>
          <a:p>
            <a:pPr>
              <a:spcBef>
                <a:spcPct val="50000"/>
              </a:spcBef>
            </a:pPr>
            <a:r>
              <a:rPr lang="en-US" dirty="0"/>
              <a:t>N</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Overview">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742950" indent="-285750">
              <a:buFont typeface="Arial" pitchFamily="34" charset="0"/>
              <a:buChar char="•"/>
              <a:defRPr/>
            </a:lvl2pPr>
            <a:lvl3pPr marL="1035050" indent="-295275">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rgbClr val="1F8BB7"/>
            </a:gs>
            <a:gs pos="0">
              <a:srgbClr val="0071A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21874-5067-2646-AFA9-094BC074EC87}"/>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D645366A-3496-B64C-818D-34C776C902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463214" y="535479"/>
            <a:ext cx="4217570" cy="5623426"/>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625642" y="1824733"/>
            <a:ext cx="7892717" cy="1881579"/>
          </a:xfrm>
          <a:noFill/>
        </p:spPr>
        <p:txBody>
          <a:bodyPr lIns="0" rIns="0" bIns="182880"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625642" y="3706311"/>
            <a:ext cx="7892716"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625642" y="3706311"/>
            <a:ext cx="78927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388DE0-F571-F745-9F30-6D4C3DB5B7E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80788" y="5787355"/>
            <a:ext cx="2437566" cy="812522"/>
          </a:xfrm>
          <a:prstGeom prst="rect">
            <a:avLst/>
          </a:prstGeom>
        </p:spPr>
      </p:pic>
    </p:spTree>
    <p:extLst>
      <p:ext uri="{BB962C8B-B14F-4D97-AF65-F5344CB8AC3E}">
        <p14:creationId xmlns:p14="http://schemas.microsoft.com/office/powerpoint/2010/main" val="21242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D782B5D-9C17-1145-AC4C-FE14151F547C}"/>
              </a:ext>
            </a:extLst>
          </p:cNvPr>
          <p:cNvSpPr/>
          <p:nvPr userDrawn="1"/>
        </p:nvSpPr>
        <p:spPr>
          <a:xfrm>
            <a:off x="0" y="8201"/>
            <a:ext cx="5227134" cy="6841598"/>
          </a:xfrm>
          <a:custGeom>
            <a:avLst/>
            <a:gdLst>
              <a:gd name="connsiteX0" fmla="*/ 0 w 4425387"/>
              <a:gd name="connsiteY0" fmla="*/ 0 h 6841598"/>
              <a:gd name="connsiteX1" fmla="*/ 4425387 w 4425387"/>
              <a:gd name="connsiteY1" fmla="*/ 0 h 6841598"/>
              <a:gd name="connsiteX2" fmla="*/ 2723908 w 4425387"/>
              <a:gd name="connsiteY2" fmla="*/ 6823276 h 6841598"/>
              <a:gd name="connsiteX3" fmla="*/ 0 w 4425387"/>
              <a:gd name="connsiteY3" fmla="*/ 6841598 h 6841598"/>
            </a:gdLst>
            <a:ahLst/>
            <a:cxnLst>
              <a:cxn ang="0">
                <a:pos x="connsiteX0" y="connsiteY0"/>
              </a:cxn>
              <a:cxn ang="0">
                <a:pos x="connsiteX1" y="connsiteY1"/>
              </a:cxn>
              <a:cxn ang="0">
                <a:pos x="connsiteX2" y="connsiteY2"/>
              </a:cxn>
              <a:cxn ang="0">
                <a:pos x="connsiteX3" y="connsiteY3"/>
              </a:cxn>
            </a:cxnLst>
            <a:rect l="l" t="t" r="r" b="b"/>
            <a:pathLst>
              <a:path w="4425387" h="6841598">
                <a:moveTo>
                  <a:pt x="0" y="0"/>
                </a:moveTo>
                <a:lnTo>
                  <a:pt x="4425387" y="0"/>
                </a:lnTo>
                <a:lnTo>
                  <a:pt x="2723908" y="6823276"/>
                </a:lnTo>
                <a:lnTo>
                  <a:pt x="0" y="6841598"/>
                </a:lnTo>
                <a:close/>
              </a:path>
            </a:pathLst>
          </a:custGeom>
          <a:gradFill>
            <a:gsLst>
              <a:gs pos="100000">
                <a:srgbClr val="0092CC"/>
              </a:gs>
              <a:gs pos="0">
                <a:srgbClr val="0071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477456" y="1165381"/>
            <a:ext cx="3606864" cy="2184400"/>
          </a:xfrm>
        </p:spPr>
        <p:txBody>
          <a:bodyPr anchor="t" anchorCtr="0">
            <a:noAutofit/>
          </a:bodyPr>
          <a:lstStyle>
            <a:lvl1pPr>
              <a:defRPr sz="3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4572000" y="1165381"/>
            <a:ext cx="3943350" cy="4785200"/>
          </a:xfrm>
        </p:spPr>
        <p:txBody>
          <a:bodyPr anchor="b" anchorCtr="0"/>
          <a:lstStyle>
            <a:lvl1pPr marL="0" indent="0">
              <a:spcBef>
                <a:spcPts val="1200"/>
              </a:spcBef>
              <a:buNone/>
              <a:tabLst>
                <a:tab pos="37719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lvl1pPr>
              <a:defRPr>
                <a:solidFill>
                  <a:srgbClr val="00266C"/>
                </a:solidFill>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9447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0092CC"/>
            </a:gs>
            <a:gs pos="0">
              <a:srgbClr val="0071A3"/>
            </a:gs>
          </a:gsLst>
          <a:lin ang="5400000" scaled="1"/>
        </a:gra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242ED7F-31F3-6240-B2C8-6FF2D7AC45B3}"/>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623887" y="576264"/>
            <a:ext cx="5044814" cy="2852737"/>
          </a:xfrm>
        </p:spPr>
        <p:txBody>
          <a:bodyPr anchor="b"/>
          <a:lstStyle>
            <a:lvl1pPr>
              <a:defRPr sz="45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4834054" y="4258877"/>
            <a:ext cx="367820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2766539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28650" y="1118871"/>
            <a:ext cx="7886700" cy="4560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a:xfrm>
            <a:off x="8407752" y="6344949"/>
            <a:ext cx="523375" cy="365125"/>
          </a:xfrm>
        </p:spPr>
        <p:txBody>
          <a:bodyPr/>
          <a:lstStyle>
            <a:lvl1pPr algn="r">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71186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1739590"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5781907"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560785" y="1337721"/>
            <a:ext cx="1053354"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4591951" y="1337721"/>
            <a:ext cx="1053354"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176289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628650" y="1215484"/>
            <a:ext cx="3886200" cy="4686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4629150" y="1215484"/>
            <a:ext cx="3886200" cy="4686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38407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629841" y="188538"/>
            <a:ext cx="7886700" cy="9312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629842" y="1217081"/>
            <a:ext cx="3868340"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629842" y="1929162"/>
            <a:ext cx="3868340" cy="3895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4629150" y="1217081"/>
            <a:ext cx="3887391"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4629150" y="1929162"/>
            <a:ext cx="3887391" cy="389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03831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512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6E0AE-774E-43FE-BBF7-16EBD55ABF34}" type="datetimeFigureOut">
              <a:rPr lang="en-US" smtClean="0"/>
              <a:pPr/>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18683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6122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8A3B7B-54EC-BC4C-AE27-B7F87C6B3CEC}"/>
              </a:ext>
            </a:extLst>
          </p:cNvPr>
          <p:cNvGrpSpPr/>
          <p:nvPr userDrawn="1"/>
        </p:nvGrpSpPr>
        <p:grpSpPr>
          <a:xfrm>
            <a:off x="3789571" y="457201"/>
            <a:ext cx="4865072" cy="5411788"/>
            <a:chOff x="7885355" y="1118871"/>
            <a:chExt cx="3608306" cy="4316596"/>
          </a:xfrm>
        </p:grpSpPr>
        <p:sp>
          <p:nvSpPr>
            <p:cNvPr id="8" name="Rectangle 7">
              <a:extLst>
                <a:ext uri="{FF2B5EF4-FFF2-40B4-BE49-F238E27FC236}">
                  <a16:creationId xmlns:a16="http://schemas.microsoft.com/office/drawing/2014/main" id="{643227D7-3F65-1E4C-8497-2E523D6BC25A}"/>
                </a:ext>
              </a:extLst>
            </p:cNvPr>
            <p:cNvSpPr/>
            <p:nvPr/>
          </p:nvSpPr>
          <p:spPr>
            <a:xfrm>
              <a:off x="7885356" y="1118871"/>
              <a:ext cx="3608305" cy="4298602"/>
            </a:xfrm>
            <a:prstGeom prst="rect">
              <a:avLst/>
            </a:prstGeom>
            <a:gradFill>
              <a:gsLst>
                <a:gs pos="100000">
                  <a:srgbClr val="004EA1"/>
                </a:gs>
                <a:gs pos="0">
                  <a:srgbClr val="003088"/>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14">
              <a:extLst>
                <a:ext uri="{FF2B5EF4-FFF2-40B4-BE49-F238E27FC236}">
                  <a16:creationId xmlns:a16="http://schemas.microsoft.com/office/drawing/2014/main" id="{62DA4B59-467D-1243-9CCC-958A3E8591CA}"/>
                </a:ext>
              </a:extLst>
            </p:cNvPr>
            <p:cNvSpPr/>
            <p:nvPr/>
          </p:nvSpPr>
          <p:spPr>
            <a:xfrm>
              <a:off x="7885355" y="1118871"/>
              <a:ext cx="3608305" cy="4316596"/>
            </a:xfrm>
            <a:custGeom>
              <a:avLst/>
              <a:gdLst>
                <a:gd name="connsiteX0" fmla="*/ 0 w 3608305"/>
                <a:gd name="connsiteY0" fmla="*/ 0 h 4238377"/>
                <a:gd name="connsiteX1" fmla="*/ 3608305 w 3608305"/>
                <a:gd name="connsiteY1" fmla="*/ 0 h 4238377"/>
                <a:gd name="connsiteX2" fmla="*/ 3608305 w 3608305"/>
                <a:gd name="connsiteY2" fmla="*/ 4238377 h 4238377"/>
                <a:gd name="connsiteX3" fmla="*/ 0 w 3608305"/>
                <a:gd name="connsiteY3" fmla="*/ 4238377 h 4238377"/>
                <a:gd name="connsiteX4" fmla="*/ 0 w 3608305"/>
                <a:gd name="connsiteY4" fmla="*/ 0 h 4238377"/>
                <a:gd name="connsiteX0" fmla="*/ 0 w 3608305"/>
                <a:gd name="connsiteY0" fmla="*/ 0 h 4238377"/>
                <a:gd name="connsiteX1" fmla="*/ 3608305 w 3608305"/>
                <a:gd name="connsiteY1" fmla="*/ 0 h 4238377"/>
                <a:gd name="connsiteX2" fmla="*/ 0 w 3608305"/>
                <a:gd name="connsiteY2" fmla="*/ 4238377 h 4238377"/>
                <a:gd name="connsiteX3" fmla="*/ 0 w 3608305"/>
                <a:gd name="connsiteY3" fmla="*/ 0 h 4238377"/>
              </a:gdLst>
              <a:ahLst/>
              <a:cxnLst>
                <a:cxn ang="0">
                  <a:pos x="connsiteX0" y="connsiteY0"/>
                </a:cxn>
                <a:cxn ang="0">
                  <a:pos x="connsiteX1" y="connsiteY1"/>
                </a:cxn>
                <a:cxn ang="0">
                  <a:pos x="connsiteX2" y="connsiteY2"/>
                </a:cxn>
                <a:cxn ang="0">
                  <a:pos x="connsiteX3" y="connsiteY3"/>
                </a:cxn>
              </a:cxnLst>
              <a:rect l="l" t="t" r="r" b="b"/>
              <a:pathLst>
                <a:path w="3608305" h="4238377">
                  <a:moveTo>
                    <a:pt x="0" y="0"/>
                  </a:moveTo>
                  <a:lnTo>
                    <a:pt x="3608305" y="0"/>
                  </a:lnTo>
                  <a:lnTo>
                    <a:pt x="0" y="4238377"/>
                  </a:lnTo>
                  <a:lnTo>
                    <a:pt x="0" y="0"/>
                  </a:lnTo>
                  <a:close/>
                </a:path>
              </a:pathLst>
            </a:custGeom>
            <a:solidFill>
              <a:srgbClr val="00266C">
                <a:alpha val="50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3930805" y="624468"/>
            <a:ext cx="4585736" cy="50515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257861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52797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7422265" y="365125"/>
            <a:ext cx="1093085" cy="54453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628650" y="365125"/>
            <a:ext cx="6611315"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597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6E0AE-774E-43FE-BBF7-16EBD55ABF34}" type="datetimeFigureOut">
              <a:rPr lang="en-US" smtClean="0"/>
              <a:pPr/>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6E0AE-774E-43FE-BBF7-16EBD55ABF34}" type="datetimeFigureOut">
              <a:rPr lang="en-US" smtClean="0"/>
              <a:pPr/>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E0AE-774E-43FE-BBF7-16EBD55ABF34}" type="datetimeFigureOut">
              <a:rPr lang="en-US" smtClean="0"/>
              <a:pPr/>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4.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E0AE-774E-43FE-BBF7-16EBD55ABF34}" type="datetimeFigureOut">
              <a:rPr lang="en-US" smtClean="0"/>
              <a:pPr/>
              <a:t>9/2/2022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04023-B39A-425D-AEB7-27743B9A04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91E17-A672-4FE7-9800-A5F4ACBEB339}" type="datetimeFigureOut">
              <a:rPr lang="en-US" smtClean="0"/>
              <a:pPr/>
              <a:t>9/2/2022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5204-CCBA-4991-A380-BB5656F8B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129513"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42900" marR="0" lvl="0" indent="-342900" algn="l" defTabSz="457200" rtl="0" eaLnBrk="1" fontAlgn="auto" latinLnBrk="0" hangingPunct="1">
                <a:lnSpc>
                  <a:spcPct val="100000"/>
                </a:lnSpc>
                <a:spcBef>
                  <a:spcPct val="20000"/>
                </a:spcBef>
                <a:spcAft>
                  <a:spcPts val="0"/>
                </a:spcAft>
                <a:buClrTx/>
                <a:buSzTx/>
                <a:buFont typeface="Arial"/>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1" name="Group 20"/>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www.energy.gov</a:t>
            </a:r>
          </a:p>
        </p:txBody>
      </p:sp>
      <p:pic>
        <p:nvPicPr>
          <p:cNvPr id="19" name="Picture 18" descr="doe_logo_ppt.png"/>
          <p:cNvPicPr>
            <a:picLocks noChangeAspect="1"/>
          </p:cNvPicPr>
          <p:nvPr/>
        </p:nvPicPr>
        <p:blipFill rotWithShape="1">
          <a:blip r:embed="rId11"/>
          <a:srcRect r="56655"/>
          <a:stretch/>
        </p:blipFill>
        <p:spPr>
          <a:xfrm>
            <a:off x="7626350" y="276225"/>
            <a:ext cx="1189037" cy="41275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p:txStyles>
    <p:titleStyle>
      <a:lvl1pPr algn="l" defTabSz="457200" rtl="0" eaLnBrk="1" latinLnBrk="0" hangingPunct="1">
        <a:lnSpc>
          <a:spcPts val="2800"/>
        </a:lnSpc>
        <a:spcBef>
          <a:spcPct val="0"/>
        </a:spcBef>
        <a:buNone/>
        <a:defRPr sz="2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9144000" cy="806824"/>
          </a:xfrm>
          <a:prstGeom prst="rect">
            <a:avLst/>
          </a:prstGeom>
          <a:solidFill>
            <a:srgbClr val="00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628650" y="214046"/>
            <a:ext cx="7886700" cy="90482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628650" y="1118871"/>
            <a:ext cx="7886700" cy="48207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8392956" y="6333798"/>
            <a:ext cx="523375"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23151D6B-3467-B047-B592-C8CD95F7D7F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27669" y="6208706"/>
            <a:ext cx="1173513" cy="391171"/>
          </a:xfrm>
          <a:prstGeom prst="rect">
            <a:avLst/>
          </a:prstGeom>
        </p:spPr>
      </p:pic>
    </p:spTree>
    <p:extLst>
      <p:ext uri="{BB962C8B-B14F-4D97-AF65-F5344CB8AC3E}">
        <p14:creationId xmlns:p14="http://schemas.microsoft.com/office/powerpoint/2010/main" val="19775780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defTabSz="685800" rtl="0" eaLnBrk="1" latinLnBrk="0" hangingPunct="1">
        <a:lnSpc>
          <a:spcPct val="90000"/>
        </a:lnSpc>
        <a:spcBef>
          <a:spcPct val="0"/>
        </a:spcBef>
        <a:buNone/>
        <a:defRPr sz="22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hyperlink" Target="https://www.energy.gov/node/4504129" TargetMode="External"/><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26.svg"/><Relationship Id="rId2" Type="http://schemas.openxmlformats.org/officeDocument/2006/relationships/notesSlide" Target="../notesSlides/notesSlide30.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image" Target="../media/image25.png"/><Relationship Id="rId5" Type="http://schemas.openxmlformats.org/officeDocument/2006/relationships/image" Target="../media/image11.jpeg"/><Relationship Id="rId10" Type="http://schemas.openxmlformats.org/officeDocument/2006/relationships/image" Target="../media/image24.svg"/><Relationship Id="rId4" Type="http://schemas.openxmlformats.org/officeDocument/2006/relationships/image" Target="../media/image10.jpe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diagramColors" Target="../diagrams/colors6.xml"/><Relationship Id="rId11" Type="http://schemas.openxmlformats.org/officeDocument/2006/relationships/image" Target="../media/image12.jpeg"/><Relationship Id="rId5" Type="http://schemas.openxmlformats.org/officeDocument/2006/relationships/diagramQuickStyle" Target="../diagrams/quickStyle6.xml"/><Relationship Id="rId10" Type="http://schemas.openxmlformats.org/officeDocument/2006/relationships/image" Target="../media/image11.jpeg"/><Relationship Id="rId4" Type="http://schemas.openxmlformats.org/officeDocument/2006/relationships/diagramLayout" Target="../diagrams/layout6.xml"/><Relationship Id="rId9" Type="http://schemas.openxmlformats.org/officeDocument/2006/relationships/image" Target="../media/image10.jpe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12.jpeg"/><Relationship Id="rId11" Type="http://schemas.openxmlformats.org/officeDocument/2006/relationships/diagramColors" Target="../diagrams/colors7.xml"/><Relationship Id="rId5" Type="http://schemas.openxmlformats.org/officeDocument/2006/relationships/image" Target="../media/image11.jpeg"/><Relationship Id="rId10" Type="http://schemas.openxmlformats.org/officeDocument/2006/relationships/diagramQuickStyle" Target="../diagrams/quickStyle7.xml"/><Relationship Id="rId4" Type="http://schemas.openxmlformats.org/officeDocument/2006/relationships/image" Target="../media/image10.jpeg"/><Relationship Id="rId9"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3.xml"/><Relationship Id="rId5" Type="http://schemas.openxmlformats.org/officeDocument/2006/relationships/image" Target="../media/image11.jpeg"/><Relationship Id="rId10" Type="http://schemas.openxmlformats.org/officeDocument/2006/relationships/diagramQuickStyle" Target="../diagrams/quickStyle3.xml"/><Relationship Id="rId4" Type="http://schemas.openxmlformats.org/officeDocument/2006/relationships/image" Target="../media/image10.jpeg"/><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4.xml"/><Relationship Id="rId5" Type="http://schemas.openxmlformats.org/officeDocument/2006/relationships/image" Target="../media/image11.jpeg"/><Relationship Id="rId10" Type="http://schemas.openxmlformats.org/officeDocument/2006/relationships/diagramQuickStyle" Target="../diagrams/quickStyle4.xml"/><Relationship Id="rId4" Type="http://schemas.openxmlformats.org/officeDocument/2006/relationships/image" Target="../media/image10.jpeg"/><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nergy.gov/node/4816816"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5.xml"/><Relationship Id="rId5" Type="http://schemas.openxmlformats.org/officeDocument/2006/relationships/image" Target="../media/image11.jpeg"/><Relationship Id="rId10" Type="http://schemas.openxmlformats.org/officeDocument/2006/relationships/diagramQuickStyle" Target="../diagrams/quickStyle5.xml"/><Relationship Id="rId4" Type="http://schemas.openxmlformats.org/officeDocument/2006/relationships/image" Target="../media/image10.jpeg"/><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152400" y="932231"/>
            <a:ext cx="8839200" cy="5562600"/>
          </a:xfrm>
        </p:spPr>
        <p:txBody>
          <a:bodyPr>
            <a:normAutofit/>
          </a:bodyPr>
          <a:lstStyle/>
          <a:p>
            <a:endParaRPr lang="en-US" sz="1800" b="1" dirty="0">
              <a:solidFill>
                <a:schemeClr val="tx1"/>
              </a:solidFill>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Historic Preservation Act </a:t>
            </a:r>
            <a:r>
              <a:rPr lang="en-US" sz="2800" b="1" dirty="0">
                <a:solidFill>
                  <a:schemeClr val="tx1"/>
                </a:solidFill>
                <a:latin typeface="Arial" panose="020B0604020202020204" pitchFamily="34" charset="0"/>
                <a:cs typeface="Arial" panose="020B0604020202020204" pitchFamily="34" charset="0"/>
              </a:rPr>
              <a:t>(NHPA)</a:t>
            </a:r>
            <a:endParaRPr lang="en-US" sz="2800" b="1" u="sng"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a:t>
            </a: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rgbClr val="0070C0"/>
                </a:solidFill>
                <a:latin typeface="Arial" panose="020B0604020202020204" pitchFamily="34" charset="0"/>
                <a:cs typeface="Arial" panose="020B0604020202020204" pitchFamily="34" charset="0"/>
              </a:rPr>
              <a:t>Weatherization and Intergovernmental Programs Office </a:t>
            </a:r>
            <a:r>
              <a:rPr lang="en-US" sz="2800" b="1" dirty="0">
                <a:solidFill>
                  <a:schemeClr val="tx1"/>
                </a:solidFill>
                <a:latin typeface="Arial" panose="020B0604020202020204" pitchFamily="34" charset="0"/>
                <a:cs typeface="Arial" panose="020B0604020202020204" pitchFamily="34" charset="0"/>
              </a:rPr>
              <a:t>(WIPO) </a:t>
            </a:r>
          </a:p>
          <a:p>
            <a:endParaRPr lang="en-US"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Energy Efficiency and Conservation Block Grant (EECBG)</a:t>
            </a:r>
          </a:p>
          <a:p>
            <a:r>
              <a:rPr lang="en-US" sz="2000" b="1" dirty="0">
                <a:solidFill>
                  <a:schemeClr val="tx1"/>
                </a:solidFill>
                <a:latin typeface="Arial" panose="020B0604020202020204" pitchFamily="34" charset="0"/>
                <a:cs typeface="Arial" panose="020B0604020202020204" pitchFamily="34" charset="0"/>
              </a:rPr>
              <a:t>State Energy Program (SEP) and </a:t>
            </a:r>
          </a:p>
          <a:p>
            <a:r>
              <a:rPr lang="en-US" sz="2000" b="1" dirty="0">
                <a:solidFill>
                  <a:schemeClr val="tx1"/>
                </a:solidFill>
                <a:latin typeface="Arial" panose="020B0604020202020204" pitchFamily="34" charset="0"/>
                <a:cs typeface="Arial" panose="020B0604020202020204" pitchFamily="34" charset="0"/>
              </a:rPr>
              <a:t>Weatherization Assistance Program (WAP) </a:t>
            </a:r>
          </a:p>
          <a:p>
            <a:r>
              <a:rPr lang="en-US" b="1" dirty="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pic>
        <p:nvPicPr>
          <p:cNvPr id="7" name="Picture 6" descr="Copy of DOE Seal Color Med-Res.jpg"/>
          <p:cNvPicPr>
            <a:picLocks noChangeAspect="1"/>
          </p:cNvPicPr>
          <p:nvPr/>
        </p:nvPicPr>
        <p:blipFill>
          <a:blip r:embed="rId3" cstate="print"/>
          <a:stretch>
            <a:fillRect/>
          </a:stretch>
        </p:blipFill>
        <p:spPr>
          <a:xfrm>
            <a:off x="7162800" y="4953000"/>
            <a:ext cx="1468032" cy="1468032"/>
          </a:xfrm>
          <a:prstGeom prst="rect">
            <a:avLst/>
          </a:prstGeom>
        </p:spPr>
      </p:pic>
      <p:pic>
        <p:nvPicPr>
          <p:cNvPr id="2050" name="Picture 2" descr="http://conservefish.org/wordpress/wp-content/uploads/nepa-870x310.png"/>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152400" y="5057859"/>
            <a:ext cx="2133601" cy="14680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1B8B9F7-A678-421B-BD1A-2E69D498BA07}"/>
              </a:ext>
            </a:extLst>
          </p:cNvPr>
          <p:cNvCxnSpPr/>
          <p:nvPr/>
        </p:nvCxnSpPr>
        <p:spPr>
          <a:xfrm>
            <a:off x="685800" y="35814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sp>
        <p:nvSpPr>
          <p:cNvPr id="3" name="Content Placeholder 2"/>
          <p:cNvSpPr>
            <a:spLocks noGrp="1"/>
          </p:cNvSpPr>
          <p:nvPr>
            <p:ph idx="1"/>
          </p:nvPr>
        </p:nvSpPr>
        <p:spPr>
          <a:xfrm>
            <a:off x="838200" y="2903171"/>
            <a:ext cx="7467600" cy="990600"/>
          </a:xfrm>
        </p:spPr>
        <p:txBody>
          <a:bodyPr>
            <a:normAutofit/>
          </a:bodyPr>
          <a:lstStyle/>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0EBF0F5-A225-EB33-D396-4F80F6F7963F}"/>
              </a:ext>
            </a:extLst>
          </p:cNvPr>
          <p:cNvSpPr txBox="1"/>
          <p:nvPr/>
        </p:nvSpPr>
        <p:spPr>
          <a:xfrm>
            <a:off x="342899" y="2326347"/>
            <a:ext cx="8458200" cy="2554545"/>
          </a:xfrm>
          <a:prstGeom prst="rect">
            <a:avLst/>
          </a:prstGeom>
          <a:noFill/>
        </p:spPr>
        <p:txBody>
          <a:bodyPr wrap="square">
            <a:spAutoFit/>
          </a:bodyPr>
          <a:lstStyle/>
          <a:p>
            <a:pPr algn="ctr"/>
            <a:r>
              <a:rPr lang="en-US" sz="2000" b="1" dirty="0"/>
              <a:t>Disclaimer</a:t>
            </a:r>
          </a:p>
          <a:p>
            <a:endParaRPr lang="en-US" sz="2000" dirty="0"/>
          </a:p>
          <a:p>
            <a:r>
              <a:rPr lang="en-US" sz="2000" dirty="0"/>
              <a:t>The next slides will outline the general process most recipients should follow for implementing their  PA. However, many PAs are tailored with  state or territory specific protocols or restrictions. This presentation is not intended to contradict any PA. Carefully review your PA to ensure you fully understand the restrictions and processes outlined by your SHPO, and follow your specific PA.</a:t>
            </a:r>
            <a:endParaRPr lang="en-US" dirty="0"/>
          </a:p>
        </p:txBody>
      </p:sp>
      <p:pic>
        <p:nvPicPr>
          <p:cNvPr id="11" name="Graphic 10" descr="Warning outline">
            <a:extLst>
              <a:ext uri="{FF2B5EF4-FFF2-40B4-BE49-F238E27FC236}">
                <a16:creationId xmlns:a16="http://schemas.microsoft.com/office/drawing/2014/main" id="{0EE27AB7-584F-E169-8523-FC6C81E556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50469" y="1143000"/>
            <a:ext cx="1043061" cy="1043061"/>
          </a:xfrm>
          <a:prstGeom prst="rect">
            <a:avLst/>
          </a:prstGeom>
        </p:spPr>
      </p:pic>
    </p:spTree>
    <p:extLst>
      <p:ext uri="{BB962C8B-B14F-4D97-AF65-F5344CB8AC3E}">
        <p14:creationId xmlns:p14="http://schemas.microsoft.com/office/powerpoint/2010/main" val="36359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79621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429137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61027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60986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87422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58038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97318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99750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45317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Review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12">
            <a:extLst>
              <a:ext uri="{FF2B5EF4-FFF2-40B4-BE49-F238E27FC236}">
                <a16:creationId xmlns:a16="http://schemas.microsoft.com/office/drawing/2014/main" id="{F3B0EC78-3AED-794E-C0E9-36FE3CA30903}"/>
              </a:ext>
            </a:extLst>
          </p:cNvPr>
          <p:cNvSpPr>
            <a:spLocks noGrp="1"/>
          </p:cNvSpPr>
          <p:nvPr>
            <p:ph idx="1"/>
          </p:nvPr>
        </p:nvSpPr>
        <p:spPr>
          <a:xfrm>
            <a:off x="381000" y="2743200"/>
            <a:ext cx="8458200" cy="1600200"/>
          </a:xfrm>
        </p:spPr>
        <p:txBody>
          <a:bodyPr/>
          <a:lstStyle/>
          <a:p>
            <a:pPr marL="0" indent="0" algn="ctr">
              <a:buNone/>
            </a:pPr>
            <a:r>
              <a:rPr lang="en-US" dirty="0"/>
              <a:t>Section 106 of the National Historic Preservation Act of 1966 (NHPA) requires federal agencies to consider the effects on historic properties of projects they carry out, assist, fund, permit, license, or approve throughout the country.</a:t>
            </a:r>
          </a:p>
          <a:p>
            <a:endParaRPr lang="en-US" dirty="0"/>
          </a:p>
        </p:txBody>
      </p:sp>
      <p:pic>
        <p:nvPicPr>
          <p:cNvPr id="10" name="Graphic 9" descr="Neighborhood with solid fill">
            <a:extLst>
              <a:ext uri="{FF2B5EF4-FFF2-40B4-BE49-F238E27FC236}">
                <a16:creationId xmlns:a16="http://schemas.microsoft.com/office/drawing/2014/main" id="{53391F72-25CF-A8B9-0A2F-89EF1395E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50469" y="1485996"/>
            <a:ext cx="1043061" cy="1043061"/>
          </a:xfrm>
          <a:prstGeom prst="rect">
            <a:avLst/>
          </a:prstGeom>
        </p:spPr>
      </p:pic>
    </p:spTree>
    <p:extLst>
      <p:ext uri="{BB962C8B-B14F-4D97-AF65-F5344CB8AC3E}">
        <p14:creationId xmlns:p14="http://schemas.microsoft.com/office/powerpoint/2010/main" val="385955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27384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60584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73007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8071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70721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05985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426774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130628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238955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99462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Terminology</a:t>
            </a:r>
            <a:endParaRPr lang="en-US" sz="2800" dirty="0">
              <a:solidFill>
                <a:srgbClr val="FF0000"/>
              </a:solidFill>
            </a:endParaRPr>
          </a:p>
        </p:txBody>
      </p:sp>
      <p:graphicFrame>
        <p:nvGraphicFramePr>
          <p:cNvPr id="15" name="Content Placeholder 2">
            <a:extLst>
              <a:ext uri="{FF2B5EF4-FFF2-40B4-BE49-F238E27FC236}">
                <a16:creationId xmlns:a16="http://schemas.microsoft.com/office/drawing/2014/main" id="{0EA7E4A9-A55D-4C5D-A2B7-690D46E1ADCB}"/>
              </a:ext>
            </a:extLst>
          </p:cNvPr>
          <p:cNvGraphicFramePr>
            <a:graphicFrameLocks noGrp="1"/>
          </p:cNvGraphicFramePr>
          <p:nvPr>
            <p:ph idx="1"/>
            <p:extLst>
              <p:ext uri="{D42A27DB-BD31-4B8C-83A1-F6EECF244321}">
                <p14:modId xmlns:p14="http://schemas.microsoft.com/office/powerpoint/2010/main" val="1011469100"/>
              </p:ext>
            </p:extLst>
          </p:nvPr>
        </p:nvGraphicFramePr>
        <p:xfrm>
          <a:off x="266700" y="990600"/>
          <a:ext cx="8610600" cy="558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30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a:bodyPr>
          <a:lstStyle/>
          <a:p>
            <a:r>
              <a:rPr lang="en-US" sz="2200" dirty="0"/>
              <a:t>NHPA and Programmatic Agreements</a:t>
            </a:r>
            <a:endParaRPr lang="en-US" dirty="0"/>
          </a:p>
        </p:txBody>
      </p:sp>
      <p:sp>
        <p:nvSpPr>
          <p:cNvPr id="19" name="Rectangle 18"/>
          <p:cNvSpPr/>
          <p:nvPr/>
        </p:nvSpPr>
        <p:spPr>
          <a:xfrm>
            <a:off x="19679" y="5029895"/>
            <a:ext cx="2413814" cy="740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See the NEPA Review Process PowerPoint for next steps**</a:t>
            </a:r>
          </a:p>
        </p:txBody>
      </p:sp>
      <p:sp>
        <p:nvSpPr>
          <p:cNvPr id="43" name="Rectangle 42"/>
          <p:cNvSpPr/>
          <p:nvPr/>
        </p:nvSpPr>
        <p:spPr>
          <a:xfrm>
            <a:off x="2982708" y="5019525"/>
            <a:ext cx="2028005" cy="1088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Consult with SHPO as outlined in your PA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45" name="Rectangle 44"/>
          <p:cNvSpPr/>
          <p:nvPr/>
        </p:nvSpPr>
        <p:spPr>
          <a:xfrm>
            <a:off x="5453251" y="448189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 the individual activities of the project comply with the restrictions for each activity listed in the PA?</a:t>
            </a:r>
          </a:p>
        </p:txBody>
      </p:sp>
      <p:sp>
        <p:nvSpPr>
          <p:cNvPr id="39" name="Rectangle 38"/>
          <p:cNvSpPr/>
          <p:nvPr/>
        </p:nvSpPr>
        <p:spPr>
          <a:xfrm>
            <a:off x="2790457" y="6390755"/>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87418" y="6350353"/>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Questions:  GONEPA@ee.doe.gov*</a:t>
            </a:r>
          </a:p>
        </p:txBody>
      </p:sp>
      <p:sp>
        <p:nvSpPr>
          <p:cNvPr id="48" name="Rectangle 47">
            <a:extLst>
              <a:ext uri="{FF2B5EF4-FFF2-40B4-BE49-F238E27FC236}">
                <a16:creationId xmlns:a16="http://schemas.microsoft.com/office/drawing/2014/main" id="{FB4BAD7C-2528-432A-B2D2-02603B19CA7C}"/>
              </a:ext>
            </a:extLst>
          </p:cNvPr>
          <p:cNvSpPr/>
          <p:nvPr/>
        </p:nvSpPr>
        <p:spPr>
          <a:xfrm>
            <a:off x="5668198" y="2813063"/>
            <a:ext cx="3169009" cy="5550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Are the individual activities of the project listed in your PA?</a:t>
            </a:r>
          </a:p>
        </p:txBody>
      </p:sp>
      <p:sp>
        <p:nvSpPr>
          <p:cNvPr id="62" name="Rectangle 61">
            <a:extLst>
              <a:ext uri="{FF2B5EF4-FFF2-40B4-BE49-F238E27FC236}">
                <a16:creationId xmlns:a16="http://schemas.microsoft.com/office/drawing/2014/main" id="{D1001160-7351-2356-F904-1DB61C806DD5}"/>
              </a:ext>
            </a:extLst>
          </p:cNvPr>
          <p:cNvSpPr/>
          <p:nvPr/>
        </p:nvSpPr>
        <p:spPr>
          <a:xfrm>
            <a:off x="2940392" y="1086441"/>
            <a:ext cx="3550242" cy="593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project involve a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or 50 years or older per your PA?*</a:t>
            </a:r>
          </a:p>
        </p:txBody>
      </p:sp>
      <p:sp>
        <p:nvSpPr>
          <p:cNvPr id="73" name="Rectangle 72">
            <a:extLst>
              <a:ext uri="{FF2B5EF4-FFF2-40B4-BE49-F238E27FC236}">
                <a16:creationId xmlns:a16="http://schemas.microsoft.com/office/drawing/2014/main" id="{9EC81AE5-438D-0D1C-FC84-190C3093B8AA}"/>
              </a:ext>
            </a:extLst>
          </p:cNvPr>
          <p:cNvSpPr/>
          <p:nvPr/>
        </p:nvSpPr>
        <p:spPr>
          <a:xfrm>
            <a:off x="315265" y="2813063"/>
            <a:ext cx="3598902" cy="86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Does the project involve ground disturbance limited to boundaries of your ND?</a:t>
            </a:r>
          </a:p>
        </p:txBody>
      </p:sp>
      <p:sp>
        <p:nvSpPr>
          <p:cNvPr id="50" name="Rectangle 49">
            <a:extLst>
              <a:ext uri="{FF2B5EF4-FFF2-40B4-BE49-F238E27FC236}">
                <a16:creationId xmlns:a16="http://schemas.microsoft.com/office/drawing/2014/main" id="{EECAC124-4DA4-829B-3157-03263259F99A}"/>
              </a:ext>
            </a:extLst>
          </p:cNvPr>
          <p:cNvSpPr/>
          <p:nvPr/>
        </p:nvSpPr>
        <p:spPr>
          <a:xfrm>
            <a:off x="6828366"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5A34B875-C301-85DA-9D2A-F236ED7869CF}"/>
              </a:ext>
            </a:extLst>
          </p:cNvPr>
          <p:cNvSpPr/>
          <p:nvPr/>
        </p:nvSpPr>
        <p:spPr>
          <a:xfrm>
            <a:off x="1690379" y="204044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2394DF2-1710-DBA2-D224-1CFEF6C42498}"/>
              </a:ext>
            </a:extLst>
          </p:cNvPr>
          <p:cNvSpPr/>
          <p:nvPr/>
        </p:nvSpPr>
        <p:spPr>
          <a:xfrm>
            <a:off x="3573329" y="410978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233FF70A-2D26-72E6-CB26-0FA545035BB8}"/>
              </a:ext>
            </a:extLst>
          </p:cNvPr>
          <p:cNvSpPr/>
          <p:nvPr/>
        </p:nvSpPr>
        <p:spPr>
          <a:xfrm>
            <a:off x="802249" y="4165345"/>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DEF11BD7-D8FE-EFC4-9E78-F0ADF59F3FCE}"/>
              </a:ext>
            </a:extLst>
          </p:cNvPr>
          <p:cNvSpPr/>
          <p:nvPr/>
        </p:nvSpPr>
        <p:spPr>
          <a:xfrm>
            <a:off x="7677041"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53694A4-63F9-FD6F-5D6B-E725EA3A0697}"/>
              </a:ext>
            </a:extLst>
          </p:cNvPr>
          <p:cNvSpPr/>
          <p:nvPr/>
        </p:nvSpPr>
        <p:spPr>
          <a:xfrm>
            <a:off x="6066296" y="3696610"/>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D4D0D939-29AE-FC39-B565-110EA4512DEC}"/>
              </a:ext>
            </a:extLst>
          </p:cNvPr>
          <p:cNvCxnSpPr/>
          <p:nvPr/>
        </p:nvCxnSpPr>
        <p:spPr>
          <a:xfrm>
            <a:off x="2114716" y="1841024"/>
            <a:ext cx="51379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BC5314-6154-82CD-9A73-5204A54A77C0}"/>
              </a:ext>
            </a:extLst>
          </p:cNvPr>
          <p:cNvCxnSpPr>
            <a:stCxn id="62" idx="2"/>
          </p:cNvCxnSpPr>
          <p:nvPr/>
        </p:nvCxnSpPr>
        <p:spPr>
          <a:xfrm>
            <a:off x="4715513" y="1679659"/>
            <a:ext cx="0" cy="1670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6B4328-C475-F195-25C1-97DD744093C0}"/>
              </a:ext>
            </a:extLst>
          </p:cNvPr>
          <p:cNvCxnSpPr>
            <a:cxnSpLocks/>
            <a:endCxn id="51" idx="0"/>
          </p:cNvCxnSpPr>
          <p:nvPr/>
        </p:nvCxnSpPr>
        <p:spPr>
          <a:xfrm>
            <a:off x="2114717" y="1835320"/>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A15D62-7D3D-23C9-C4AD-EDF4E78AF46D}"/>
              </a:ext>
            </a:extLst>
          </p:cNvPr>
          <p:cNvCxnSpPr>
            <a:cxnSpLocks/>
          </p:cNvCxnSpPr>
          <p:nvPr/>
        </p:nvCxnSpPr>
        <p:spPr>
          <a:xfrm>
            <a:off x="7260713" y="1827859"/>
            <a:ext cx="0" cy="205120"/>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6F4018-C57E-CC09-512A-AD90AA4E149F}"/>
              </a:ext>
            </a:extLst>
          </p:cNvPr>
          <p:cNvCxnSpPr>
            <a:cxnSpLocks/>
            <a:endCxn id="73" idx="0"/>
          </p:cNvCxnSpPr>
          <p:nvPr/>
        </p:nvCxnSpPr>
        <p:spPr>
          <a:xfrm>
            <a:off x="2114716"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A4BE6-65AD-0812-C4B4-C10D30F21B5E}"/>
              </a:ext>
            </a:extLst>
          </p:cNvPr>
          <p:cNvCxnSpPr>
            <a:cxnSpLocks/>
          </p:cNvCxnSpPr>
          <p:nvPr/>
        </p:nvCxnSpPr>
        <p:spPr>
          <a:xfrm>
            <a:off x="7252702" y="2484545"/>
            <a:ext cx="0" cy="3285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806C0E-033F-7296-313D-E52F8EA62EA5}"/>
              </a:ext>
            </a:extLst>
          </p:cNvPr>
          <p:cNvCxnSpPr>
            <a:cxnSpLocks/>
          </p:cNvCxnSpPr>
          <p:nvPr/>
        </p:nvCxnSpPr>
        <p:spPr>
          <a:xfrm>
            <a:off x="1227927" y="3918662"/>
            <a:ext cx="27687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0C19DEC-5AC0-59C2-9778-2DF5335CD700}"/>
              </a:ext>
            </a:extLst>
          </p:cNvPr>
          <p:cNvCxnSpPr>
            <a:cxnSpLocks/>
            <a:stCxn id="73" idx="2"/>
          </p:cNvCxnSpPr>
          <p:nvPr/>
        </p:nvCxnSpPr>
        <p:spPr>
          <a:xfrm flipH="1">
            <a:off x="2113761" y="3677895"/>
            <a:ext cx="955" cy="2407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0EC21D-1B9A-6A7E-9BFF-E01270BF6778}"/>
              </a:ext>
            </a:extLst>
          </p:cNvPr>
          <p:cNvCxnSpPr>
            <a:cxnSpLocks/>
            <a:endCxn id="52" idx="0"/>
          </p:cNvCxnSpPr>
          <p:nvPr/>
        </p:nvCxnSpPr>
        <p:spPr>
          <a:xfrm>
            <a:off x="3997667" y="3918662"/>
            <a:ext cx="0" cy="191118"/>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DFC9E64-421D-B4AF-D8CF-ED93033B2F1E}"/>
              </a:ext>
            </a:extLst>
          </p:cNvPr>
          <p:cNvCxnSpPr>
            <a:cxnSpLocks/>
            <a:endCxn id="43" idx="0"/>
          </p:cNvCxnSpPr>
          <p:nvPr/>
        </p:nvCxnSpPr>
        <p:spPr>
          <a:xfrm flipH="1">
            <a:off x="3996711" y="4569130"/>
            <a:ext cx="955" cy="4503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E15A08-3CDD-DC2D-25CB-6BD274BB7F1F}"/>
              </a:ext>
            </a:extLst>
          </p:cNvPr>
          <p:cNvCxnSpPr>
            <a:cxnSpLocks/>
          </p:cNvCxnSpPr>
          <p:nvPr/>
        </p:nvCxnSpPr>
        <p:spPr>
          <a:xfrm>
            <a:off x="1226586" y="4609450"/>
            <a:ext cx="0" cy="4204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446C44-74E2-9C52-74F8-7FA8BB437FEB}"/>
              </a:ext>
            </a:extLst>
          </p:cNvPr>
          <p:cNvCxnSpPr>
            <a:cxnSpLocks/>
          </p:cNvCxnSpPr>
          <p:nvPr/>
        </p:nvCxnSpPr>
        <p:spPr>
          <a:xfrm>
            <a:off x="6490633" y="3517424"/>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04C1578-BB9B-F5E9-F765-FEDC31EA337B}"/>
              </a:ext>
            </a:extLst>
          </p:cNvPr>
          <p:cNvCxnSpPr>
            <a:cxnSpLocks/>
          </p:cNvCxnSpPr>
          <p:nvPr/>
        </p:nvCxnSpPr>
        <p:spPr>
          <a:xfrm flipH="1">
            <a:off x="7270632" y="3377057"/>
            <a:ext cx="1" cy="1218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9435EF0-9F37-72C7-1B56-DA300B248B1F}"/>
              </a:ext>
            </a:extLst>
          </p:cNvPr>
          <p:cNvCxnSpPr>
            <a:cxnSpLocks/>
            <a:endCxn id="56" idx="0"/>
          </p:cNvCxnSpPr>
          <p:nvPr/>
        </p:nvCxnSpPr>
        <p:spPr>
          <a:xfrm>
            <a:off x="6490633" y="3513636"/>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1F69468-CB85-0673-4D8C-6C00E0583E2C}"/>
              </a:ext>
            </a:extLst>
          </p:cNvPr>
          <p:cNvCxnSpPr>
            <a:cxnSpLocks/>
          </p:cNvCxnSpPr>
          <p:nvPr/>
        </p:nvCxnSpPr>
        <p:spPr>
          <a:xfrm>
            <a:off x="8101378" y="3494921"/>
            <a:ext cx="1" cy="182974"/>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BDB4355-3683-BCD8-E221-87ED4454F532}"/>
              </a:ext>
            </a:extLst>
          </p:cNvPr>
          <p:cNvCxnSpPr>
            <a:cxnSpLocks/>
          </p:cNvCxnSpPr>
          <p:nvPr/>
        </p:nvCxnSpPr>
        <p:spPr>
          <a:xfrm>
            <a:off x="8101377" y="4149586"/>
            <a:ext cx="1" cy="319647"/>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726C85E-46DC-1B93-9E1E-B81DF472A62A}"/>
              </a:ext>
            </a:extLst>
          </p:cNvPr>
          <p:cNvSpPr/>
          <p:nvPr/>
        </p:nvSpPr>
        <p:spPr>
          <a:xfrm>
            <a:off x="7677041" y="5800080"/>
            <a:ext cx="848675" cy="44410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YES </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93F1432E-BB17-02A8-C58B-13A4EC58769F}"/>
              </a:ext>
            </a:extLst>
          </p:cNvPr>
          <p:cNvSpPr/>
          <p:nvPr/>
        </p:nvSpPr>
        <p:spPr>
          <a:xfrm>
            <a:off x="6066295" y="5814059"/>
            <a:ext cx="848675" cy="444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a:t>
            </a:r>
            <a:endParaRPr kumimoji="0" lang="en-US" sz="1600" b="0" i="0" u="none" strike="noStrike" kern="1200" cap="none" spc="0" normalizeH="0" baseline="0" noProof="0" dirty="0">
              <a:ln>
                <a:noFill/>
              </a:ln>
              <a:solidFill>
                <a:srgbClr val="11289B"/>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0487C440-B5BE-E086-D907-06658CDF56D0}"/>
              </a:ext>
            </a:extLst>
          </p:cNvPr>
          <p:cNvCxnSpPr>
            <a:cxnSpLocks/>
            <a:endCxn id="53" idx="0"/>
          </p:cNvCxnSpPr>
          <p:nvPr/>
        </p:nvCxnSpPr>
        <p:spPr>
          <a:xfrm>
            <a:off x="1226586" y="3918662"/>
            <a:ext cx="1" cy="24668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C3DEA3-D20F-6D7F-4779-41E6CDFA59E9}"/>
              </a:ext>
            </a:extLst>
          </p:cNvPr>
          <p:cNvCxnSpPr>
            <a:stCxn id="56" idx="1"/>
          </p:cNvCxnSpPr>
          <p:nvPr/>
        </p:nvCxnSpPr>
        <p:spPr>
          <a:xfrm flipH="1">
            <a:off x="4572000" y="3918663"/>
            <a:ext cx="1494296" cy="1100862"/>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BE914CE-D588-3332-CCEB-1D72A282D9D0}"/>
              </a:ext>
            </a:extLst>
          </p:cNvPr>
          <p:cNvCxnSpPr>
            <a:cxnSpLocks/>
            <a:stCxn id="104" idx="1"/>
          </p:cNvCxnSpPr>
          <p:nvPr/>
        </p:nvCxnSpPr>
        <p:spPr>
          <a:xfrm flipH="1" flipV="1">
            <a:off x="4997611" y="5976569"/>
            <a:ext cx="1068684" cy="59543"/>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468400-8722-81EF-4650-C74B719055FB}"/>
              </a:ext>
            </a:extLst>
          </p:cNvPr>
          <p:cNvCxnSpPr>
            <a:cxnSpLocks/>
            <a:stCxn id="43" idx="1"/>
          </p:cNvCxnSpPr>
          <p:nvPr/>
        </p:nvCxnSpPr>
        <p:spPr>
          <a:xfrm flipH="1" flipV="1">
            <a:off x="2427417" y="5469920"/>
            <a:ext cx="555291" cy="93851"/>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9168F8D-2E72-CC76-04E1-503922362C61}"/>
              </a:ext>
            </a:extLst>
          </p:cNvPr>
          <p:cNvCxnSpPr>
            <a:cxnSpLocks/>
            <a:endCxn id="103" idx="0"/>
          </p:cNvCxnSpPr>
          <p:nvPr/>
        </p:nvCxnSpPr>
        <p:spPr>
          <a:xfrm>
            <a:off x="8101377" y="5563771"/>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76F99F4-821D-BABA-BB88-9291DDB31A2D}"/>
              </a:ext>
            </a:extLst>
          </p:cNvPr>
          <p:cNvCxnSpPr>
            <a:cxnSpLocks/>
          </p:cNvCxnSpPr>
          <p:nvPr/>
        </p:nvCxnSpPr>
        <p:spPr>
          <a:xfrm>
            <a:off x="6490630" y="5589280"/>
            <a:ext cx="2" cy="236309"/>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5E00B8A-0FE0-D383-0495-59BF03221D1D}"/>
              </a:ext>
            </a:extLst>
          </p:cNvPr>
          <p:cNvCxnSpPr>
            <a:cxnSpLocks/>
          </p:cNvCxnSpPr>
          <p:nvPr/>
        </p:nvCxnSpPr>
        <p:spPr>
          <a:xfrm>
            <a:off x="6490632" y="5589280"/>
            <a:ext cx="161074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01E3099-9AE7-C178-FB9B-4138BA459A6C}"/>
              </a:ext>
            </a:extLst>
          </p:cNvPr>
          <p:cNvCxnSpPr>
            <a:cxnSpLocks/>
          </p:cNvCxnSpPr>
          <p:nvPr/>
        </p:nvCxnSpPr>
        <p:spPr>
          <a:xfrm>
            <a:off x="7276137" y="5336408"/>
            <a:ext cx="2" cy="236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46950C0-B641-3030-898B-F45C27F96C13}"/>
              </a:ext>
            </a:extLst>
          </p:cNvPr>
          <p:cNvCxnSpPr>
            <a:stCxn id="103" idx="2"/>
          </p:cNvCxnSpPr>
          <p:nvPr/>
        </p:nvCxnSpPr>
        <p:spPr>
          <a:xfrm flipH="1">
            <a:off x="8101377" y="6244185"/>
            <a:ext cx="2" cy="1465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686FBF8-5EB1-C993-3DC2-6A8974392C33}"/>
              </a:ext>
            </a:extLst>
          </p:cNvPr>
          <p:cNvCxnSpPr/>
          <p:nvPr/>
        </p:nvCxnSpPr>
        <p:spPr>
          <a:xfrm flipH="1">
            <a:off x="1226586" y="6390755"/>
            <a:ext cx="68747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62A96DD-804F-5DE6-1B6C-63A2C289D8B6}"/>
              </a:ext>
            </a:extLst>
          </p:cNvPr>
          <p:cNvCxnSpPr>
            <a:endCxn id="19" idx="2"/>
          </p:cNvCxnSpPr>
          <p:nvPr/>
        </p:nvCxnSpPr>
        <p:spPr>
          <a:xfrm flipV="1">
            <a:off x="1226586" y="5770320"/>
            <a:ext cx="0" cy="620435"/>
          </a:xfrm>
          <a:prstGeom prst="line">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B73A7559-A64C-5FA6-D7C6-A03EA91C8981}"/>
              </a:ext>
            </a:extLst>
          </p:cNvPr>
          <p:cNvSpPr/>
          <p:nvPr/>
        </p:nvSpPr>
        <p:spPr>
          <a:xfrm>
            <a:off x="62485" y="1032166"/>
            <a:ext cx="2476569" cy="715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your Historic Preservation Programmatic Agreement (PA)* </a:t>
            </a:r>
          </a:p>
        </p:txBody>
      </p:sp>
    </p:spTree>
    <p:extLst>
      <p:ext uri="{BB962C8B-B14F-4D97-AF65-F5344CB8AC3E}">
        <p14:creationId xmlns:p14="http://schemas.microsoft.com/office/powerpoint/2010/main" val="341304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Annual Historic Preservation Report</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E68618E1-76C7-F386-3C15-6E00CB8CFC90}"/>
              </a:ext>
            </a:extLst>
          </p:cNvPr>
          <p:cNvSpPr>
            <a:spLocks noGrp="1"/>
          </p:cNvSpPr>
          <p:nvPr>
            <p:ph idx="1"/>
          </p:nvPr>
        </p:nvSpPr>
        <p:spPr>
          <a:xfrm>
            <a:off x="1600200" y="1590675"/>
            <a:ext cx="7315200" cy="4802925"/>
          </a:xfrm>
        </p:spPr>
        <p:txBody>
          <a:bodyPr/>
          <a:lstStyle/>
          <a:p>
            <a:pPr marL="0" indent="0">
              <a:buNone/>
            </a:pPr>
            <a:r>
              <a:rPr lang="en-US" sz="2000" dirty="0"/>
              <a:t>The Annual Historic Preservation Report must be submitted to DOE by </a:t>
            </a:r>
            <a:r>
              <a:rPr lang="en-US" sz="2000" dirty="0">
                <a:solidFill>
                  <a:srgbClr val="0070C0"/>
                </a:solidFill>
              </a:rPr>
              <a:t>September 15</a:t>
            </a:r>
            <a:r>
              <a:rPr lang="en-US" sz="2000" baseline="30000" dirty="0">
                <a:solidFill>
                  <a:srgbClr val="0070C0"/>
                </a:solidFill>
              </a:rPr>
              <a:t>th</a:t>
            </a:r>
            <a:r>
              <a:rPr lang="en-US" sz="2000" dirty="0"/>
              <a:t>, per your Federal Assistance Reporting Checklist </a:t>
            </a:r>
          </a:p>
          <a:p>
            <a:pPr marL="0" indent="0">
              <a:buNone/>
            </a:pPr>
            <a:endParaRPr lang="en-US" sz="2000" dirty="0"/>
          </a:p>
          <a:p>
            <a:pPr marL="0" lvl="0" indent="0">
              <a:buNone/>
            </a:pPr>
            <a:r>
              <a:rPr lang="en-US" sz="2000" dirty="0"/>
              <a:t>Review the Historic Preservation Report Guidance:</a:t>
            </a:r>
          </a:p>
          <a:p>
            <a:pPr marL="0" lvl="0" indent="0">
              <a:buNone/>
            </a:pPr>
            <a:r>
              <a:rPr lang="en-US" sz="2000" dirty="0">
                <a:effectLst/>
                <a:latin typeface="Segoe UI" panose="020B0502040204020203" pitchFamily="34" charset="0"/>
                <a:hlinkClick r:id="rId8"/>
              </a:rPr>
              <a:t>https://www.energy.gov/node/4504129</a:t>
            </a:r>
            <a:endParaRPr lang="en-US" sz="2000" dirty="0">
              <a:effectLst/>
              <a:latin typeface="Segoe UI" panose="020B0502040204020203" pitchFamily="34" charset="0"/>
            </a:endParaRPr>
          </a:p>
          <a:p>
            <a:pPr marL="0" lvl="0" indent="0">
              <a:buNone/>
            </a:pPr>
            <a:endParaRPr lang="en-US" dirty="0"/>
          </a:p>
        </p:txBody>
      </p:sp>
      <p:pic>
        <p:nvPicPr>
          <p:cNvPr id="14" name="Graphic 13" descr="Monthly calendar outline">
            <a:extLst>
              <a:ext uri="{FF2B5EF4-FFF2-40B4-BE49-F238E27FC236}">
                <a16:creationId xmlns:a16="http://schemas.microsoft.com/office/drawing/2014/main" id="{0A408F29-59E2-AAA0-41BE-1BB84D725F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36880" y="1657857"/>
            <a:ext cx="914400" cy="914400"/>
          </a:xfrm>
          <a:prstGeom prst="rect">
            <a:avLst/>
          </a:prstGeom>
        </p:spPr>
      </p:pic>
      <p:pic>
        <p:nvPicPr>
          <p:cNvPr id="16" name="Graphic 15" descr="Document outline">
            <a:extLst>
              <a:ext uri="{FF2B5EF4-FFF2-40B4-BE49-F238E27FC236}">
                <a16:creationId xmlns:a16="http://schemas.microsoft.com/office/drawing/2014/main" id="{5A89A04F-7592-7EFD-8B4D-D329789CC0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36880" y="3077737"/>
            <a:ext cx="914400" cy="914400"/>
          </a:xfrm>
          <a:prstGeom prst="rect">
            <a:avLst/>
          </a:prstGeom>
        </p:spPr>
      </p:pic>
    </p:spTree>
    <p:extLst>
      <p:ext uri="{BB962C8B-B14F-4D97-AF65-F5344CB8AC3E}">
        <p14:creationId xmlns:p14="http://schemas.microsoft.com/office/powerpoint/2010/main" val="422667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Tips for Success</a:t>
            </a:r>
            <a:endParaRPr lang="en-US" sz="2800" dirty="0">
              <a:solidFill>
                <a:srgbClr val="FF0000"/>
              </a:solidFill>
            </a:endParaRPr>
          </a:p>
        </p:txBody>
      </p:sp>
      <p:graphicFrame>
        <p:nvGraphicFramePr>
          <p:cNvPr id="13" name="Content Placeholder 2">
            <a:extLst>
              <a:ext uri="{FF2B5EF4-FFF2-40B4-BE49-F238E27FC236}">
                <a16:creationId xmlns:a16="http://schemas.microsoft.com/office/drawing/2014/main" id="{F4ED22A0-A12C-64BF-567E-28E900F0DAFA}"/>
              </a:ext>
            </a:extLst>
          </p:cNvPr>
          <p:cNvGraphicFramePr>
            <a:graphicFrameLocks noGrp="1"/>
          </p:cNvGraphicFramePr>
          <p:nvPr>
            <p:ph idx="1"/>
            <p:extLst>
              <p:ext uri="{D42A27DB-BD31-4B8C-83A1-F6EECF244321}">
                <p14:modId xmlns:p14="http://schemas.microsoft.com/office/powerpoint/2010/main" val="3720208000"/>
              </p:ext>
            </p:extLst>
          </p:nvPr>
        </p:nvGraphicFramePr>
        <p:xfrm>
          <a:off x="333643" y="1163264"/>
          <a:ext cx="8788586"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6FAFB288-9815-B63B-95F8-6734C187CE68}"/>
              </a:ext>
            </a:extLst>
          </p:cNvPr>
          <p:cNvGrpSpPr/>
          <p:nvPr/>
        </p:nvGrpSpPr>
        <p:grpSpPr>
          <a:xfrm>
            <a:off x="0" y="5181600"/>
            <a:ext cx="9144000" cy="1485902"/>
            <a:chOff x="0" y="5143498"/>
            <a:chExt cx="9144000" cy="1485902"/>
          </a:xfrm>
        </p:grpSpPr>
        <p:pic>
          <p:nvPicPr>
            <p:cNvPr id="17" name="Picture 6" descr="http://poster.4teachers.org/imgFilePoster/196177.jpg">
              <a:extLst>
                <a:ext uri="{FF2B5EF4-FFF2-40B4-BE49-F238E27FC236}">
                  <a16:creationId xmlns:a16="http://schemas.microsoft.com/office/drawing/2014/main" id="{5F497E2A-7906-CE98-A1AF-CA7A12F87D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bloximages.newyork1.vip.townnews.com/mysuncoast.com/content/tncms/assets/v3/editorial/c/57/c57d9620-4a1e-11e2-bfa5-0019bb30f31a/50d22a7bc169b.image.jpg">
              <a:extLst>
                <a:ext uri="{FF2B5EF4-FFF2-40B4-BE49-F238E27FC236}">
                  <a16:creationId xmlns:a16="http://schemas.microsoft.com/office/drawing/2014/main" id="{C3CF4554-2943-F70D-25B6-870C54D462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cdn2.arkive.org/media/A7/A7A5A512-EB6E-45C3-A705-C89B88C458A5/Presentation.Large/Piping-plover-incubating-at-nest.jpg">
              <a:extLst>
                <a:ext uri="{FF2B5EF4-FFF2-40B4-BE49-F238E27FC236}">
                  <a16:creationId xmlns:a16="http://schemas.microsoft.com/office/drawing/2014/main" id="{DF3CB86B-B3C0-F24F-C665-15BF13355A5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angelicshamanministry.files.wordpress.com/2011/12/bald-eagle3.jpg">
              <a:extLst>
                <a:ext uri="{FF2B5EF4-FFF2-40B4-BE49-F238E27FC236}">
                  <a16:creationId xmlns:a16="http://schemas.microsoft.com/office/drawing/2014/main" id="{7AD59B13-E0FB-1BDB-C9DD-1403F4605CD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asternRedBatMale.jpg">
              <a:extLst>
                <a:ext uri="{FF2B5EF4-FFF2-40B4-BE49-F238E27FC236}">
                  <a16:creationId xmlns:a16="http://schemas.microsoft.com/office/drawing/2014/main" id="{5AE41533-E7E7-BE66-D1D6-DEF18AAD8CA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503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5842000" cy="901700"/>
          </a:xfrm>
        </p:spPr>
        <p:txBody>
          <a:bodyPr/>
          <a:lstStyle/>
          <a:p>
            <a:r>
              <a:rPr lang="en-US" sz="2800"/>
              <a:t>NHPA </a:t>
            </a:r>
            <a:r>
              <a:rPr lang="en-US" sz="2800" dirty="0"/>
              <a:t>Review</a:t>
            </a:r>
            <a:endParaRPr lang="en-US" dirty="0"/>
          </a:p>
        </p:txBody>
      </p:sp>
      <p:grpSp>
        <p:nvGrpSpPr>
          <p:cNvPr id="4" name="Group 3"/>
          <p:cNvGrpSpPr/>
          <p:nvPr/>
        </p:nvGrpSpPr>
        <p:grpSpPr>
          <a:xfrm>
            <a:off x="-3412" y="5143498"/>
            <a:ext cx="9144000" cy="1485902"/>
            <a:chOff x="0" y="5143498"/>
            <a:chExt cx="9144000" cy="1485902"/>
          </a:xfrm>
        </p:grpSpPr>
        <p:pic>
          <p:nvPicPr>
            <p:cNvPr id="5" name="Picture 4"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A391B2DE-3483-4315-A575-3F271A7E0CCF}"/>
              </a:ext>
            </a:extLst>
          </p:cNvPr>
          <p:cNvGraphicFramePr>
            <a:graphicFrameLocks noGrp="1"/>
          </p:cNvGraphicFramePr>
          <p:nvPr>
            <p:ph idx="1"/>
            <p:extLst>
              <p:ext uri="{D42A27DB-BD31-4B8C-83A1-F6EECF244321}">
                <p14:modId xmlns:p14="http://schemas.microsoft.com/office/powerpoint/2010/main" val="1377183311"/>
              </p:ext>
            </p:extLst>
          </p:nvPr>
        </p:nvGraphicFramePr>
        <p:xfrm>
          <a:off x="762000" y="1447800"/>
          <a:ext cx="76200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640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
            <a:ext cx="6781800" cy="1143000"/>
          </a:xfrm>
        </p:spPr>
        <p:txBody>
          <a:bodyPr>
            <a:normAutofit/>
          </a:bodyPr>
          <a:lstStyle/>
          <a:p>
            <a:pPr marL="0" indent="0"/>
            <a:r>
              <a:rPr lang="en-US" sz="2800" dirty="0"/>
              <a:t>Terminology Continued </a:t>
            </a:r>
            <a:endParaRPr lang="en-US" sz="2800" dirty="0">
              <a:solidFill>
                <a:srgbClr val="FF0000"/>
              </a:solidFill>
            </a:endParaRPr>
          </a:p>
        </p:txBody>
      </p:sp>
      <p:graphicFrame>
        <p:nvGraphicFramePr>
          <p:cNvPr id="16" name="Content Placeholder 2">
            <a:extLst>
              <a:ext uri="{FF2B5EF4-FFF2-40B4-BE49-F238E27FC236}">
                <a16:creationId xmlns:a16="http://schemas.microsoft.com/office/drawing/2014/main" id="{15A8D150-A373-46FB-BC29-B7754A04EE3F}"/>
              </a:ext>
            </a:extLst>
          </p:cNvPr>
          <p:cNvGraphicFramePr>
            <a:graphicFrameLocks/>
          </p:cNvGraphicFramePr>
          <p:nvPr>
            <p:extLst>
              <p:ext uri="{D42A27DB-BD31-4B8C-83A1-F6EECF244321}">
                <p14:modId xmlns:p14="http://schemas.microsoft.com/office/powerpoint/2010/main" val="2240887036"/>
              </p:ext>
            </p:extLst>
          </p:nvPr>
        </p:nvGraphicFramePr>
        <p:xfrm>
          <a:off x="152400" y="990600"/>
          <a:ext cx="88392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3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D6BF4646-E333-CAF5-06B7-6DD608568F50}"/>
              </a:ext>
            </a:extLst>
          </p:cNvPr>
          <p:cNvSpPr>
            <a:spLocks noGrp="1"/>
          </p:cNvSpPr>
          <p:nvPr>
            <p:ph idx="1"/>
          </p:nvPr>
        </p:nvSpPr>
        <p:spPr>
          <a:xfrm>
            <a:off x="457200" y="1524000"/>
            <a:ext cx="8229600" cy="2295525"/>
          </a:xfrm>
        </p:spPr>
        <p:txBody>
          <a:bodyPr>
            <a:normAutofit/>
          </a:bodyPr>
          <a:lstStyle/>
          <a:p>
            <a:pPr marL="0" indent="0">
              <a:buNone/>
            </a:pPr>
            <a:r>
              <a:rPr lang="en-US" sz="2000" dirty="0"/>
              <a:t>In 2010, DOE, the Advisory Council on Historic Preservation and the National Conference of State Historic Preservation Officers developed a first-of-its-kind Programmatic Agreement (PA) for National Historic Preservation Act Section 106 reviews. The PA provides a </a:t>
            </a:r>
            <a:r>
              <a:rPr lang="en-US" sz="2000" dirty="0">
                <a:solidFill>
                  <a:srgbClr val="0070C0"/>
                </a:solidFill>
              </a:rPr>
              <a:t>streamlined Section 106 process</a:t>
            </a:r>
            <a:r>
              <a:rPr lang="en-US" sz="2000" dirty="0"/>
              <a:t> for projects funded under DOE’s </a:t>
            </a:r>
            <a:r>
              <a:rPr lang="en-US" sz="2000" dirty="0">
                <a:solidFill>
                  <a:srgbClr val="0070C0"/>
                </a:solidFill>
              </a:rPr>
              <a:t>Weatherization Assistance Program</a:t>
            </a:r>
            <a:r>
              <a:rPr lang="en-US" sz="2000" dirty="0"/>
              <a:t>, </a:t>
            </a:r>
            <a:r>
              <a:rPr lang="en-US" sz="2000" dirty="0">
                <a:solidFill>
                  <a:srgbClr val="0070C0"/>
                </a:solidFill>
              </a:rPr>
              <a:t>State Energy Program</a:t>
            </a:r>
            <a:r>
              <a:rPr lang="en-US" sz="2000" dirty="0"/>
              <a:t>, and </a:t>
            </a:r>
            <a:r>
              <a:rPr lang="en-US" sz="2000" dirty="0">
                <a:solidFill>
                  <a:srgbClr val="0070C0"/>
                </a:solidFill>
              </a:rPr>
              <a:t>Energy Efficiency Conservation Block Grant program</a:t>
            </a:r>
            <a:r>
              <a:rPr lang="en-US" sz="2000" dirty="0"/>
              <a:t>.</a:t>
            </a:r>
          </a:p>
        </p:txBody>
      </p:sp>
    </p:spTree>
    <p:extLst>
      <p:ext uri="{BB962C8B-B14F-4D97-AF65-F5344CB8AC3E}">
        <p14:creationId xmlns:p14="http://schemas.microsoft.com/office/powerpoint/2010/main" val="252503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sp>
        <p:nvSpPr>
          <p:cNvPr id="3" name="Content Placeholder 2"/>
          <p:cNvSpPr>
            <a:spLocks noGrp="1"/>
          </p:cNvSpPr>
          <p:nvPr>
            <p:ph idx="1"/>
          </p:nvPr>
        </p:nvSpPr>
        <p:spPr>
          <a:xfrm>
            <a:off x="838200" y="3052835"/>
            <a:ext cx="7467600" cy="990600"/>
          </a:xfrm>
        </p:spPr>
        <p:txBody>
          <a:bodyPr>
            <a:normAutofit/>
          </a:bodyPr>
          <a:lstStyle/>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Content Placeholder 2">
            <a:extLst>
              <a:ext uri="{FF2B5EF4-FFF2-40B4-BE49-F238E27FC236}">
                <a16:creationId xmlns:a16="http://schemas.microsoft.com/office/drawing/2014/main" id="{9FCF44E5-10F4-5FD0-2FF2-FD25EA06AB60}"/>
              </a:ext>
            </a:extLst>
          </p:cNvPr>
          <p:cNvGraphicFramePr>
            <a:graphicFrameLocks/>
          </p:cNvGraphicFramePr>
          <p:nvPr>
            <p:extLst>
              <p:ext uri="{D42A27DB-BD31-4B8C-83A1-F6EECF244321}">
                <p14:modId xmlns:p14="http://schemas.microsoft.com/office/powerpoint/2010/main" val="2040908549"/>
              </p:ext>
            </p:extLst>
          </p:nvPr>
        </p:nvGraphicFramePr>
        <p:xfrm>
          <a:off x="304800" y="1098736"/>
          <a:ext cx="8534400" cy="39081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297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18839C1F-A267-B2E4-0BD1-37B4DB79CD5B}"/>
              </a:ext>
            </a:extLst>
          </p:cNvPr>
          <p:cNvGraphicFramePr>
            <a:graphicFrameLocks noGrp="1"/>
          </p:cNvGraphicFramePr>
          <p:nvPr>
            <p:ph idx="1"/>
            <p:extLst>
              <p:ext uri="{D42A27DB-BD31-4B8C-83A1-F6EECF244321}">
                <p14:modId xmlns:p14="http://schemas.microsoft.com/office/powerpoint/2010/main" val="3531846062"/>
              </p:ext>
            </p:extLst>
          </p:nvPr>
        </p:nvGraphicFramePr>
        <p:xfrm>
          <a:off x="228600" y="1152378"/>
          <a:ext cx="8686800" cy="5536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987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A5A9A03-1669-97F7-41CC-4DF16D89602D}"/>
              </a:ext>
            </a:extLst>
          </p:cNvPr>
          <p:cNvSpPr>
            <a:spLocks noGrp="1"/>
          </p:cNvSpPr>
          <p:nvPr>
            <p:ph idx="1"/>
          </p:nvPr>
        </p:nvSpPr>
        <p:spPr>
          <a:xfrm>
            <a:off x="161321" y="1237285"/>
            <a:ext cx="3162300" cy="4644390"/>
          </a:xfrm>
        </p:spPr>
        <p:txBody>
          <a:bodyPr anchor="ctr">
            <a:normAutofit/>
          </a:bodyPr>
          <a:lstStyle/>
          <a:p>
            <a:pPr marL="0" indent="0">
              <a:buNone/>
            </a:pPr>
            <a:r>
              <a:rPr lang="en-US" sz="2000" dirty="0">
                <a:solidFill>
                  <a:srgbClr val="000000"/>
                </a:solidFill>
              </a:rPr>
              <a:t>Per this June 29, 2022 DOE memo, “So long as the undertaking is within a State or Territory that has executed a Programmatic Agreement, the terms of the Programmatic Agreement will apply to all WAP, SEP, and EECBG Recipients and subrecipients within the applicable state, and their activities.”</a:t>
            </a:r>
            <a:endParaRPr lang="en-US" sz="2000" dirty="0">
              <a:solidFill>
                <a:srgbClr val="000000"/>
              </a:solidFill>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601442F0-135E-C9FF-CC4B-3390A5842DFC}"/>
              </a:ext>
            </a:extLst>
          </p:cNvPr>
          <p:cNvSpPr>
            <a:spLocks noGrp="1"/>
          </p:cNvSpPr>
          <p:nvPr>
            <p:ph type="title"/>
          </p:nvPr>
        </p:nvSpPr>
        <p:spPr>
          <a:xfrm>
            <a:off x="177800" y="0"/>
            <a:ext cx="6908800" cy="901700"/>
          </a:xfrm>
        </p:spPr>
        <p:txBody>
          <a:bodyPr>
            <a:normAutofit/>
          </a:bodyPr>
          <a:lstStyle/>
          <a:p>
            <a:pPr marL="0" indent="0"/>
            <a:r>
              <a:rPr lang="en-US" sz="2800" dirty="0"/>
              <a:t>NHPA and Programmatic Agreements  </a:t>
            </a:r>
            <a:endParaRPr lang="en-US" sz="2800" dirty="0">
              <a:solidFill>
                <a:srgbClr val="FF0000"/>
              </a:solidFill>
            </a:endParaRPr>
          </a:p>
        </p:txBody>
      </p:sp>
      <p:sp>
        <p:nvSpPr>
          <p:cNvPr id="14" name="TextBox 13">
            <a:extLst>
              <a:ext uri="{FF2B5EF4-FFF2-40B4-BE49-F238E27FC236}">
                <a16:creationId xmlns:a16="http://schemas.microsoft.com/office/drawing/2014/main" id="{A1739972-B15C-1B84-31E2-C7855B883E4A}"/>
              </a:ext>
            </a:extLst>
          </p:cNvPr>
          <p:cNvSpPr txBox="1"/>
          <p:nvPr/>
        </p:nvSpPr>
        <p:spPr>
          <a:xfrm>
            <a:off x="1417350" y="5858088"/>
            <a:ext cx="7117050" cy="400110"/>
          </a:xfrm>
          <a:prstGeom prst="rect">
            <a:avLst/>
          </a:prstGeom>
          <a:noFill/>
        </p:spPr>
        <p:txBody>
          <a:bodyPr wrap="square">
            <a:spAutoFit/>
          </a:bodyPr>
          <a:lstStyle/>
          <a:p>
            <a:r>
              <a:rPr lang="en-US" sz="2000" dirty="0">
                <a:solidFill>
                  <a:srgbClr val="000000"/>
                </a:solidFill>
              </a:rPr>
              <a:t>The memo is posted at: </a:t>
            </a:r>
            <a:r>
              <a:rPr lang="en-US" sz="2000" u="sng" dirty="0">
                <a:solidFill>
                  <a:srgbClr val="0070C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www.energy.gov/node/4816816</a:t>
            </a:r>
            <a:endParaRPr lang="en-US" sz="2000" dirty="0">
              <a:solidFill>
                <a:srgbClr val="0070C0"/>
              </a:solidFill>
            </a:endParaRPr>
          </a:p>
        </p:txBody>
      </p:sp>
      <p:pic>
        <p:nvPicPr>
          <p:cNvPr id="10" name="Picture 9">
            <a:extLst>
              <a:ext uri="{FF2B5EF4-FFF2-40B4-BE49-F238E27FC236}">
                <a16:creationId xmlns:a16="http://schemas.microsoft.com/office/drawing/2014/main" id="{3E97E43A-0121-CD6A-6C8C-7559D7DFE880}"/>
              </a:ext>
            </a:extLst>
          </p:cNvPr>
          <p:cNvPicPr>
            <a:picLocks noChangeAspect="1"/>
          </p:cNvPicPr>
          <p:nvPr/>
        </p:nvPicPr>
        <p:blipFill>
          <a:blip r:embed="rId3"/>
          <a:stretch>
            <a:fillRect/>
          </a:stretch>
        </p:blipFill>
        <p:spPr>
          <a:xfrm>
            <a:off x="3323621" y="1600200"/>
            <a:ext cx="5772447" cy="3922303"/>
          </a:xfrm>
          <a:prstGeom prst="rect">
            <a:avLst/>
          </a:prstGeom>
        </p:spPr>
      </p:pic>
    </p:spTree>
    <p:extLst>
      <p:ext uri="{BB962C8B-B14F-4D97-AF65-F5344CB8AC3E}">
        <p14:creationId xmlns:p14="http://schemas.microsoft.com/office/powerpoint/2010/main" val="381749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NHPA and Programmatic Agreements </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18839C1F-A267-B2E4-0BD1-37B4DB79CD5B}"/>
              </a:ext>
            </a:extLst>
          </p:cNvPr>
          <p:cNvGraphicFramePr>
            <a:graphicFrameLocks noGrp="1"/>
          </p:cNvGraphicFramePr>
          <p:nvPr>
            <p:ph idx="1"/>
            <p:extLst>
              <p:ext uri="{D42A27DB-BD31-4B8C-83A1-F6EECF244321}">
                <p14:modId xmlns:p14="http://schemas.microsoft.com/office/powerpoint/2010/main" val="2857465394"/>
              </p:ext>
            </p:extLst>
          </p:nvPr>
        </p:nvGraphicFramePr>
        <p:xfrm>
          <a:off x="228600" y="1524000"/>
          <a:ext cx="8686800" cy="5536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5732824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DOE EM Template Option - Blue">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35839</TotalTime>
  <Words>3570</Words>
  <Application>Microsoft Office PowerPoint</Application>
  <PresentationFormat>Letter Paper (8.5x11 in)</PresentationFormat>
  <Paragraphs>505</Paragraphs>
  <Slides>33</Slides>
  <Notes>32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Arial Black</vt:lpstr>
      <vt:lpstr>Calibri</vt:lpstr>
      <vt:lpstr>Segoe UI</vt:lpstr>
      <vt:lpstr>Custom Design</vt:lpstr>
      <vt:lpstr>1_Custom Design</vt:lpstr>
      <vt:lpstr>eere_template_blue</vt:lpstr>
      <vt:lpstr>DOE EM Template Option - Blue</vt:lpstr>
      <vt:lpstr>NEPA Process Overview</vt:lpstr>
      <vt:lpstr>NHPA Review </vt:lpstr>
      <vt:lpstr>Terminology</vt:lpstr>
      <vt:lpstr>Terminology Continued </vt:lpstr>
      <vt:lpstr>NHPA  </vt:lpstr>
      <vt:lpstr>NHPA and Programmatic Agreements </vt:lpstr>
      <vt:lpstr>NHPA and Programmatic Agreements </vt:lpstr>
      <vt:lpstr>NHPA and Programmatic Agreements  </vt:lpstr>
      <vt:lpstr>NHPA and Programmatic Agreements </vt:lpstr>
      <vt:lpstr>NHPA and Programmatic Agreements </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NHPA and Programmatic Agreements</vt:lpstr>
      <vt:lpstr>Annual Historic Preservation Report</vt:lpstr>
      <vt:lpstr>Tips for Success</vt:lpstr>
      <vt:lpstr>NHPA Review</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Environmental Review under the National Environmental Policy Act (NEPA)</dc:title>
  <dc:creator>gonepa@ee.doe.gov</dc:creator>
  <cp:lastModifiedBy>Heyder, Diana</cp:lastModifiedBy>
  <cp:revision>1016</cp:revision>
  <cp:lastPrinted>2016-06-21T22:01:49Z</cp:lastPrinted>
  <dcterms:created xsi:type="dcterms:W3CDTF">2012-08-31T15:13:12Z</dcterms:created>
  <dcterms:modified xsi:type="dcterms:W3CDTF">2022-09-02T16:47:27Z</dcterms:modified>
</cp:coreProperties>
</file>