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84" r:id="rId5"/>
  </p:sldMasterIdLst>
  <p:notesMasterIdLst>
    <p:notesMasterId r:id="rId25"/>
  </p:notesMasterIdLst>
  <p:sldIdLst>
    <p:sldId id="262" r:id="rId6"/>
    <p:sldId id="256" r:id="rId7"/>
    <p:sldId id="257" r:id="rId8"/>
    <p:sldId id="272" r:id="rId9"/>
    <p:sldId id="259" r:id="rId10"/>
    <p:sldId id="293" r:id="rId11"/>
    <p:sldId id="286" r:id="rId12"/>
    <p:sldId id="287" r:id="rId13"/>
    <p:sldId id="288" r:id="rId14"/>
    <p:sldId id="289" r:id="rId15"/>
    <p:sldId id="290" r:id="rId16"/>
    <p:sldId id="291" r:id="rId17"/>
    <p:sldId id="294" r:id="rId18"/>
    <p:sldId id="292" r:id="rId19"/>
    <p:sldId id="296" r:id="rId20"/>
    <p:sldId id="295" r:id="rId21"/>
    <p:sldId id="297" r:id="rId22"/>
    <p:sldId id="298" r:id="rId23"/>
    <p:sldId id="28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son, Kevin" initials="JK" lastIdx="22" clrIdx="0">
    <p:extLst>
      <p:ext uri="{19B8F6BF-5375-455C-9EA6-DF929625EA0E}">
        <p15:presenceInfo xmlns:p15="http://schemas.microsoft.com/office/powerpoint/2012/main" userId="S::Kevin.Johnson@edelman.com::272e47c8-bf72-415b-b06f-52223e695854" providerId="AD"/>
      </p:ext>
    </p:extLst>
  </p:cmAuthor>
  <p:cmAuthor id="2" name="Iacaruso, Anita" initials="IA" lastIdx="2" clrIdx="1">
    <p:extLst>
      <p:ext uri="{19B8F6BF-5375-455C-9EA6-DF929625EA0E}">
        <p15:presenceInfo xmlns:p15="http://schemas.microsoft.com/office/powerpoint/2012/main" userId="S::anita.iacaruso@em.doe.gov::d0b4871a-fb0c-4644-bcd6-19af1474ed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00266C"/>
    <a:srgbClr val="0071A3"/>
    <a:srgbClr val="61AD00"/>
    <a:srgbClr val="88CC00"/>
    <a:srgbClr val="1F8BB7"/>
    <a:srgbClr val="FAFFE6"/>
    <a:srgbClr val="FDFFD7"/>
    <a:srgbClr val="FFDFD7"/>
    <a:srgbClr val="3844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78"/>
    <p:restoredTop sz="96327"/>
  </p:normalViewPr>
  <p:slideViewPr>
    <p:cSldViewPr snapToGrid="0" snapToObjects="1">
      <p:cViewPr varScale="1">
        <p:scale>
          <a:sx n="111" d="100"/>
          <a:sy n="111" d="100"/>
        </p:scale>
        <p:origin x="864"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DF87AB-CF25-EB44-AD36-1ADFB4C5A0B6}" type="datetimeFigureOut">
              <a:rPr lang="en-US" smtClean="0"/>
              <a:t>9/30/2022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A400B-D204-FD43-B8D0-D8C2C41B88FC}" type="slidenum">
              <a:rPr lang="en-US" smtClean="0"/>
              <a:t>‹#›</a:t>
            </a:fld>
            <a:endParaRPr lang="en-US"/>
          </a:p>
        </p:txBody>
      </p:sp>
    </p:spTree>
    <p:extLst>
      <p:ext uri="{BB962C8B-B14F-4D97-AF65-F5344CB8AC3E}">
        <p14:creationId xmlns:p14="http://schemas.microsoft.com/office/powerpoint/2010/main" val="310583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1A400B-D204-FD43-B8D0-D8C2C41B88FC}" type="slidenum">
              <a:rPr lang="en-US" smtClean="0"/>
              <a:t>1</a:t>
            </a:fld>
            <a:endParaRPr lang="en-US"/>
          </a:p>
        </p:txBody>
      </p:sp>
    </p:spTree>
    <p:extLst>
      <p:ext uri="{BB962C8B-B14F-4D97-AF65-F5344CB8AC3E}">
        <p14:creationId xmlns:p14="http://schemas.microsoft.com/office/powerpoint/2010/main" val="1964776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426204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8538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129466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4212957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7249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cap="flat"/>
        </p:spPr>
      </p:sp>
      <p:sp>
        <p:nvSpPr>
          <p:cNvPr id="22531"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404529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cap="flat"/>
        </p:spPr>
      </p:sp>
      <p:sp>
        <p:nvSpPr>
          <p:cNvPr id="23555"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452400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63977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40771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3283458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1092429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841199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cap="flat"/>
        </p:spPr>
      </p:sp>
      <p:sp>
        <p:nvSpPr>
          <p:cNvPr id="25603" name="Rectangle 3"/>
          <p:cNvSpPr>
            <a:spLocks noGrp="1" noChangeArrowheads="1"/>
          </p:cNvSpPr>
          <p:nvPr>
            <p:ph type="body" idx="1"/>
          </p:nvPr>
        </p:nvSpPr>
        <p:spPr>
          <a:noFill/>
          <a:ln w="9525"/>
        </p:spPr>
        <p:txBody>
          <a:bodyPr/>
          <a:lstStyle/>
          <a:p>
            <a:endParaRPr lang="en-US"/>
          </a:p>
        </p:txBody>
      </p:sp>
    </p:spTree>
    <p:extLst>
      <p:ext uri="{BB962C8B-B14F-4D97-AF65-F5344CB8AC3E}">
        <p14:creationId xmlns:p14="http://schemas.microsoft.com/office/powerpoint/2010/main" val="23564386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61AD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1048038" y="1824732"/>
            <a:ext cx="10309773" cy="1881579"/>
          </a:xfrm>
          <a:noFill/>
        </p:spPr>
        <p:txBody>
          <a:bodyPr lIns="0" rIns="0" bIns="182880"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1048037" y="3706311"/>
            <a:ext cx="10309774" cy="1149720"/>
          </a:xfrm>
          <a:noFill/>
        </p:spPr>
        <p:txBody>
          <a:bodyPr lIns="0" tIns="182880" r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1048037" y="3706311"/>
            <a:ext cx="10309774" cy="0"/>
          </a:xfrm>
          <a:prstGeom prst="line">
            <a:avLst/>
          </a:prstGeom>
          <a:ln w="25400">
            <a:solidFill>
              <a:srgbClr val="FAFFE6"/>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A20C0610-DD23-4249-9AB0-6A136CD97891}"/>
              </a:ext>
            </a:extLst>
          </p:cNvPr>
          <p:cNvSpPr/>
          <p:nvPr userDrawn="1"/>
        </p:nvSpPr>
        <p:spPr>
          <a:xfrm>
            <a:off x="433137" y="0"/>
            <a:ext cx="181765" cy="6858000"/>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DFEB1806-6145-3C4B-B384-E4D2D961AA5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47268" y="404986"/>
            <a:ext cx="2478536" cy="619634"/>
          </a:xfrm>
          <a:prstGeom prst="rect">
            <a:avLst/>
          </a:prstGeom>
        </p:spPr>
      </p:pic>
    </p:spTree>
    <p:extLst>
      <p:ext uri="{BB962C8B-B14F-4D97-AF65-F5344CB8AC3E}">
        <p14:creationId xmlns:p14="http://schemas.microsoft.com/office/powerpoint/2010/main" val="2841410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839788" y="136525"/>
            <a:ext cx="10512424" cy="860425"/>
          </a:xfrm>
        </p:spPr>
        <p:txBody>
          <a:bodyPr anchor="ctr" anchorCtr="0">
            <a:normAutofit/>
          </a:bodyPr>
          <a:lstStyle>
            <a:lvl1pPr>
              <a:defRPr sz="3000"/>
            </a:lvl1pPr>
          </a:lstStyle>
          <a:p>
            <a:r>
              <a:rPr lang="en-US" dirty="0"/>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5183188" y="1282390"/>
            <a:ext cx="6172200" cy="45786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839788" y="1282390"/>
            <a:ext cx="3932237" cy="458659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423008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839788" y="136525"/>
            <a:ext cx="10512424" cy="860425"/>
          </a:xfrm>
        </p:spPr>
        <p:txBody>
          <a:bodyPr anchor="ctr" anchorCtr="0">
            <a:normAutofit/>
          </a:bodyPr>
          <a:lstStyle>
            <a:lvl1pPr>
              <a:defRPr sz="3000"/>
            </a:lvl1pPr>
          </a:lstStyle>
          <a:p>
            <a:r>
              <a:rPr lang="en-US" dirty="0"/>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5183188" y="1215483"/>
            <a:ext cx="6172200" cy="46455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839788" y="1215483"/>
            <a:ext cx="3932237" cy="46535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149174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771231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1_Vertical Title and 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1BD2F0-5B9E-5548-A698-899A5B0D4873}"/>
              </a:ext>
            </a:extLst>
          </p:cNvPr>
          <p:cNvSpPr/>
          <p:nvPr userDrawn="1"/>
        </p:nvSpPr>
        <p:spPr>
          <a:xfrm>
            <a:off x="0" y="6051177"/>
            <a:ext cx="12192000" cy="806824"/>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1CF1FF37-AC35-664E-B8AD-49AF64377B1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03559" y="6208705"/>
            <a:ext cx="1564684" cy="391171"/>
          </a:xfrm>
          <a:prstGeom prst="rect">
            <a:avLst/>
          </a:prstGeom>
        </p:spPr>
      </p:pic>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9711158" y="365125"/>
            <a:ext cx="1642641" cy="5445366"/>
          </a:xfrm>
        </p:spPr>
        <p:txBody>
          <a:bodyPr vert="eaVert"/>
          <a:lstStyle>
            <a:lvl1pPr>
              <a:defRPr>
                <a:solidFill>
                  <a:srgbClr val="61AD00"/>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838199" y="365125"/>
            <a:ext cx="8722489" cy="54453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7984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rgbClr val="1F8BB7"/>
            </a:gs>
            <a:gs pos="0">
              <a:srgbClr val="0071A3"/>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8921874-5067-2646-AFA9-094BC074EC87}"/>
              </a:ext>
            </a:extLst>
          </p:cNvPr>
          <p:cNvSpPr/>
          <p:nvPr userDrawn="1"/>
        </p:nvSpPr>
        <p:spPr>
          <a:xfrm>
            <a:off x="0" y="0"/>
            <a:ext cx="6863787"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645366A-3496-B64C-818D-34C776C902F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284286" y="535479"/>
            <a:ext cx="5623426" cy="5623426"/>
          </a:xfrm>
          <a:prstGeom prst="rect">
            <a:avLst/>
          </a:prstGeom>
        </p:spPr>
      </p:pic>
      <p:sp>
        <p:nvSpPr>
          <p:cNvPr id="2" name="Title 1">
            <a:extLst>
              <a:ext uri="{FF2B5EF4-FFF2-40B4-BE49-F238E27FC236}">
                <a16:creationId xmlns:a16="http://schemas.microsoft.com/office/drawing/2014/main" id="{00A15D2D-D246-B443-8E1A-7B34C0DED6FE}"/>
              </a:ext>
            </a:extLst>
          </p:cNvPr>
          <p:cNvSpPr>
            <a:spLocks noGrp="1"/>
          </p:cNvSpPr>
          <p:nvPr>
            <p:ph type="ctrTitle"/>
          </p:nvPr>
        </p:nvSpPr>
        <p:spPr>
          <a:xfrm>
            <a:off x="834189" y="1824732"/>
            <a:ext cx="10523622" cy="1881579"/>
          </a:xfrm>
          <a:noFill/>
        </p:spPr>
        <p:txBody>
          <a:bodyPr lIns="0" rIns="0" bIns="182880" anchor="b">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438F7D1-B4B4-2E48-A086-EB66E49F543C}"/>
              </a:ext>
            </a:extLst>
          </p:cNvPr>
          <p:cNvSpPr>
            <a:spLocks noGrp="1"/>
          </p:cNvSpPr>
          <p:nvPr>
            <p:ph type="subTitle" idx="1"/>
          </p:nvPr>
        </p:nvSpPr>
        <p:spPr>
          <a:xfrm>
            <a:off x="834189" y="3706311"/>
            <a:ext cx="10523621" cy="1149720"/>
          </a:xfrm>
          <a:noFill/>
        </p:spPr>
        <p:txBody>
          <a:bodyPr lIns="0" tIns="182880" r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8" name="Straight Connector 7">
            <a:extLst>
              <a:ext uri="{FF2B5EF4-FFF2-40B4-BE49-F238E27FC236}">
                <a16:creationId xmlns:a16="http://schemas.microsoft.com/office/drawing/2014/main" id="{8949508F-9D58-1E43-BD0C-21C800D55142}"/>
              </a:ext>
            </a:extLst>
          </p:cNvPr>
          <p:cNvCxnSpPr>
            <a:cxnSpLocks/>
          </p:cNvCxnSpPr>
          <p:nvPr userDrawn="1"/>
        </p:nvCxnSpPr>
        <p:spPr>
          <a:xfrm>
            <a:off x="834189" y="3706311"/>
            <a:ext cx="1052362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A9388DE0-F571-F745-9F30-6D4C3DB5B7E0}"/>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507717" y="5787355"/>
            <a:ext cx="3250088" cy="812522"/>
          </a:xfrm>
          <a:prstGeom prst="rect">
            <a:avLst/>
          </a:prstGeom>
        </p:spPr>
      </p:pic>
    </p:spTree>
    <p:extLst>
      <p:ext uri="{BB962C8B-B14F-4D97-AF65-F5344CB8AC3E}">
        <p14:creationId xmlns:p14="http://schemas.microsoft.com/office/powerpoint/2010/main" val="3665558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Agenda/Table of Contents">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D782B5D-9C17-1145-AC4C-FE14151F547C}"/>
              </a:ext>
            </a:extLst>
          </p:cNvPr>
          <p:cNvSpPr/>
          <p:nvPr userDrawn="1"/>
        </p:nvSpPr>
        <p:spPr>
          <a:xfrm>
            <a:off x="0" y="8201"/>
            <a:ext cx="6969512" cy="6841598"/>
          </a:xfrm>
          <a:custGeom>
            <a:avLst/>
            <a:gdLst>
              <a:gd name="connsiteX0" fmla="*/ 0 w 4425387"/>
              <a:gd name="connsiteY0" fmla="*/ 0 h 6841598"/>
              <a:gd name="connsiteX1" fmla="*/ 4425387 w 4425387"/>
              <a:gd name="connsiteY1" fmla="*/ 0 h 6841598"/>
              <a:gd name="connsiteX2" fmla="*/ 2723908 w 4425387"/>
              <a:gd name="connsiteY2" fmla="*/ 6823276 h 6841598"/>
              <a:gd name="connsiteX3" fmla="*/ 0 w 4425387"/>
              <a:gd name="connsiteY3" fmla="*/ 6841598 h 6841598"/>
            </a:gdLst>
            <a:ahLst/>
            <a:cxnLst>
              <a:cxn ang="0">
                <a:pos x="connsiteX0" y="connsiteY0"/>
              </a:cxn>
              <a:cxn ang="0">
                <a:pos x="connsiteX1" y="connsiteY1"/>
              </a:cxn>
              <a:cxn ang="0">
                <a:pos x="connsiteX2" y="connsiteY2"/>
              </a:cxn>
              <a:cxn ang="0">
                <a:pos x="connsiteX3" y="connsiteY3"/>
              </a:cxn>
            </a:cxnLst>
            <a:rect l="l" t="t" r="r" b="b"/>
            <a:pathLst>
              <a:path w="4425387" h="6841598">
                <a:moveTo>
                  <a:pt x="0" y="0"/>
                </a:moveTo>
                <a:lnTo>
                  <a:pt x="4425387" y="0"/>
                </a:lnTo>
                <a:lnTo>
                  <a:pt x="2723908" y="6823276"/>
                </a:lnTo>
                <a:lnTo>
                  <a:pt x="0" y="6841598"/>
                </a:lnTo>
                <a:close/>
              </a:path>
            </a:pathLst>
          </a:custGeom>
          <a:gradFill>
            <a:gsLst>
              <a:gs pos="100000">
                <a:srgbClr val="0092CC"/>
              </a:gs>
              <a:gs pos="0">
                <a:srgbClr val="0071A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636608" y="1165381"/>
            <a:ext cx="4809152" cy="2184400"/>
          </a:xfrm>
        </p:spPr>
        <p:txBody>
          <a:bodyPr anchor="t" anchorCtr="0">
            <a:noAutofit/>
          </a:bodyPr>
          <a:lstStyle>
            <a:lvl1pP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6096000" y="1165381"/>
            <a:ext cx="5257800" cy="4785200"/>
          </a:xfrm>
        </p:spPr>
        <p:txBody>
          <a:bodyPr anchor="b" anchorCtr="0"/>
          <a:lstStyle>
            <a:lvl1pPr marL="0" indent="0">
              <a:spcBef>
                <a:spcPts val="1600"/>
              </a:spcBef>
              <a:buNone/>
              <a:tabLst>
                <a:tab pos="5029200" algn="r"/>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lvl1pPr>
              <a:defRPr>
                <a:solidFill>
                  <a:srgbClr val="00266C"/>
                </a:solidFill>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756060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rgbClr val="0092CC"/>
            </a:gs>
            <a:gs pos="0">
              <a:srgbClr val="0071A3"/>
            </a:gs>
          </a:gsLst>
          <a:lin ang="5400000" scaled="1"/>
        </a:grad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242ED7F-31F3-6240-B2C8-6FF2D7AC45B3}"/>
              </a:ext>
            </a:extLst>
          </p:cNvPr>
          <p:cNvSpPr/>
          <p:nvPr userDrawn="1"/>
        </p:nvSpPr>
        <p:spPr>
          <a:xfrm>
            <a:off x="0" y="0"/>
            <a:ext cx="6863787" cy="6858000"/>
          </a:xfrm>
          <a:custGeom>
            <a:avLst/>
            <a:gdLst>
              <a:gd name="connsiteX0" fmla="*/ 0 w 6863787"/>
              <a:gd name="connsiteY0" fmla="*/ 0 h 6858000"/>
              <a:gd name="connsiteX1" fmla="*/ 6863787 w 6863787"/>
              <a:gd name="connsiteY1" fmla="*/ 0 h 6858000"/>
              <a:gd name="connsiteX2" fmla="*/ 6863787 w 6863787"/>
              <a:gd name="connsiteY2" fmla="*/ 6858000 h 6858000"/>
              <a:gd name="connsiteX3" fmla="*/ 0 w 6863787"/>
              <a:gd name="connsiteY3" fmla="*/ 6858000 h 6858000"/>
              <a:gd name="connsiteX4" fmla="*/ 0 w 6863787"/>
              <a:gd name="connsiteY4" fmla="*/ 0 h 6858000"/>
              <a:gd name="connsiteX0" fmla="*/ 0 w 6863787"/>
              <a:gd name="connsiteY0" fmla="*/ 0 h 6858000"/>
              <a:gd name="connsiteX1" fmla="*/ 6863787 w 6863787"/>
              <a:gd name="connsiteY1" fmla="*/ 0 h 6858000"/>
              <a:gd name="connsiteX2" fmla="*/ 5162308 w 6863787"/>
              <a:gd name="connsiteY2" fmla="*/ 6823276 h 6858000"/>
              <a:gd name="connsiteX3" fmla="*/ 0 w 6863787"/>
              <a:gd name="connsiteY3" fmla="*/ 6858000 h 6858000"/>
              <a:gd name="connsiteX4" fmla="*/ 0 w 686378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3787" h="6858000">
                <a:moveTo>
                  <a:pt x="0" y="0"/>
                </a:moveTo>
                <a:lnTo>
                  <a:pt x="6863787" y="0"/>
                </a:lnTo>
                <a:lnTo>
                  <a:pt x="5162308" y="6823276"/>
                </a:lnTo>
                <a:lnTo>
                  <a:pt x="0" y="6858000"/>
                </a:lnTo>
                <a:lnTo>
                  <a:pt x="0" y="0"/>
                </a:lnTo>
                <a:close/>
              </a:path>
            </a:pathLst>
          </a:custGeom>
          <a:solidFill>
            <a:srgbClr val="0071A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831850" y="576263"/>
            <a:ext cx="6726418"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6445405" y="4258876"/>
            <a:ext cx="490427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1950056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838200" y="1118870"/>
            <a:ext cx="10515600" cy="45600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a:xfrm>
            <a:off x="11210335" y="6344948"/>
            <a:ext cx="697833" cy="365125"/>
          </a:xfrm>
        </p:spPr>
        <p:txBody>
          <a:bodyPr/>
          <a:lstStyle>
            <a:lvl1pPr algn="r">
              <a:defRPr/>
            </a:lvl1p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321028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ics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2319454" y="1338242"/>
            <a:ext cx="3700346" cy="4351338"/>
          </a:xfrm>
        </p:spPr>
        <p:txBody>
          <a:bodyPr/>
          <a:lstStyle>
            <a:lvl1pPr marL="0" indent="0">
              <a:buNone/>
              <a:defRPr sz="1800" b="1"/>
            </a:lvl1pPr>
            <a:lvl2pPr marL="11113" indent="0">
              <a:spcBef>
                <a:spcPts val="900"/>
              </a:spcBef>
              <a:buNone/>
              <a:tabLst/>
              <a:defRPr sz="1600"/>
            </a:lvl2pPr>
            <a:lvl3pPr marL="288925" indent="-166688">
              <a:tabLst/>
              <a:defRPr sz="1600"/>
            </a:lvl3pPr>
            <a:lvl4pPr marL="923925" indent="-222250">
              <a:tabLst/>
              <a:defRPr sz="1600"/>
            </a:lvl4pPr>
            <a:lvl5pPr marL="1146175" indent="-222250">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7709209" y="1338242"/>
            <a:ext cx="3700346" cy="4351338"/>
          </a:xfrm>
        </p:spPr>
        <p:txBody>
          <a:bodyPr/>
          <a:lstStyle>
            <a:lvl1pPr marL="0" indent="0">
              <a:buNone/>
              <a:defRPr sz="1800" b="1"/>
            </a:lvl1pPr>
            <a:lvl2pPr marL="11113" indent="0">
              <a:spcBef>
                <a:spcPts val="900"/>
              </a:spcBef>
              <a:buNone/>
              <a:tabLst/>
              <a:defRPr sz="1600"/>
            </a:lvl2pPr>
            <a:lvl3pPr marL="288925" indent="-166688">
              <a:tabLst/>
              <a:defRPr sz="1600"/>
            </a:lvl3pPr>
            <a:lvl4pPr marL="923925" indent="-222250">
              <a:tabLst/>
              <a:defRPr sz="1600"/>
            </a:lvl4pPr>
            <a:lvl5pPr marL="1146175" indent="-222250">
              <a:tabLs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
        <p:nvSpPr>
          <p:cNvPr id="6" name="Picture Placeholder 5">
            <a:extLst>
              <a:ext uri="{FF2B5EF4-FFF2-40B4-BE49-F238E27FC236}">
                <a16:creationId xmlns:a16="http://schemas.microsoft.com/office/drawing/2014/main" id="{240E8582-16F5-6549-AEB8-0AE038A8EAB2}"/>
              </a:ext>
            </a:extLst>
          </p:cNvPr>
          <p:cNvSpPr>
            <a:spLocks noGrp="1"/>
          </p:cNvSpPr>
          <p:nvPr>
            <p:ph type="pic" sz="quarter" idx="13"/>
          </p:nvPr>
        </p:nvSpPr>
        <p:spPr>
          <a:xfrm>
            <a:off x="747713" y="1337720"/>
            <a:ext cx="1404472" cy="1787157"/>
          </a:xfrm>
        </p:spPr>
        <p:txBody>
          <a:bodyPr/>
          <a:lstStyle>
            <a:lvl1pPr marL="0" indent="0">
              <a:buNone/>
              <a:defRPr/>
            </a:lvl1pPr>
          </a:lstStyle>
          <a:p>
            <a:endParaRPr lang="en-US" dirty="0"/>
          </a:p>
        </p:txBody>
      </p:sp>
      <p:sp>
        <p:nvSpPr>
          <p:cNvPr id="8" name="Picture Placeholder 5">
            <a:extLst>
              <a:ext uri="{FF2B5EF4-FFF2-40B4-BE49-F238E27FC236}">
                <a16:creationId xmlns:a16="http://schemas.microsoft.com/office/drawing/2014/main" id="{7FF8C456-7520-AF42-8B00-56900C31A921}"/>
              </a:ext>
            </a:extLst>
          </p:cNvPr>
          <p:cNvSpPr>
            <a:spLocks noGrp="1"/>
          </p:cNvSpPr>
          <p:nvPr>
            <p:ph type="pic" sz="quarter" idx="14"/>
          </p:nvPr>
        </p:nvSpPr>
        <p:spPr>
          <a:xfrm>
            <a:off x="6122601" y="1337720"/>
            <a:ext cx="1404472" cy="1787157"/>
          </a:xfrm>
        </p:spPr>
        <p:txBody>
          <a:bodyPr/>
          <a:lstStyle>
            <a:lvl1pPr marL="0" indent="0">
              <a:buNone/>
              <a:defRPr/>
            </a:lvl1pPr>
          </a:lstStyle>
          <a:p>
            <a:endParaRPr lang="en-US" dirty="0"/>
          </a:p>
        </p:txBody>
      </p:sp>
    </p:spTree>
    <p:extLst>
      <p:ext uri="{BB962C8B-B14F-4D97-AF65-F5344CB8AC3E}">
        <p14:creationId xmlns:p14="http://schemas.microsoft.com/office/powerpoint/2010/main" val="3551960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838200" y="1215483"/>
            <a:ext cx="5181600" cy="46865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6172200" y="1215483"/>
            <a:ext cx="5181600" cy="46865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71632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Table of Conten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F422E5-FF09-D649-9ADE-9723A0FFF3DE}"/>
              </a:ext>
            </a:extLst>
          </p:cNvPr>
          <p:cNvSpPr/>
          <p:nvPr userDrawn="1"/>
        </p:nvSpPr>
        <p:spPr>
          <a:xfrm>
            <a:off x="0" y="0"/>
            <a:ext cx="5882640" cy="6857999"/>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a:xfrm>
            <a:off x="838200" y="2377441"/>
            <a:ext cx="4607560" cy="2184400"/>
          </a:xfrm>
        </p:spPr>
        <p:txBody>
          <a:bodyPr>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a:xfrm>
            <a:off x="6096000" y="1165381"/>
            <a:ext cx="5257800" cy="4785200"/>
          </a:xfrm>
        </p:spPr>
        <p:txBody>
          <a:bodyPr anchor="b" anchorCtr="0"/>
          <a:lstStyle>
            <a:lvl1pPr marL="0" indent="0">
              <a:spcBef>
                <a:spcPts val="1600"/>
              </a:spcBef>
              <a:buNone/>
              <a:tabLst>
                <a:tab pos="5029200" algn="r"/>
              </a:tabLst>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dirty="0"/>
          </a:p>
        </p:txBody>
      </p:sp>
      <p:sp>
        <p:nvSpPr>
          <p:cNvPr id="5" name="Rectangle 4">
            <a:extLst>
              <a:ext uri="{FF2B5EF4-FFF2-40B4-BE49-F238E27FC236}">
                <a16:creationId xmlns:a16="http://schemas.microsoft.com/office/drawing/2014/main" id="{FB1DE3CE-6FE9-F448-9A0B-854502738B18}"/>
              </a:ext>
            </a:extLst>
          </p:cNvPr>
          <p:cNvSpPr/>
          <p:nvPr userDrawn="1"/>
        </p:nvSpPr>
        <p:spPr>
          <a:xfrm>
            <a:off x="433137" y="0"/>
            <a:ext cx="181765" cy="6858000"/>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6B0F1E57-9436-8049-84F6-205BE338471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38200" y="6208705"/>
            <a:ext cx="1564684" cy="391171"/>
          </a:xfrm>
          <a:prstGeom prst="rect">
            <a:avLst/>
          </a:prstGeom>
        </p:spPr>
      </p:pic>
    </p:spTree>
    <p:extLst>
      <p:ext uri="{BB962C8B-B14F-4D97-AF65-F5344CB8AC3E}">
        <p14:creationId xmlns:p14="http://schemas.microsoft.com/office/powerpoint/2010/main" val="1817273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839788" y="188538"/>
            <a:ext cx="10515600" cy="9312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839788" y="1217081"/>
            <a:ext cx="5157787" cy="712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839788" y="1929161"/>
            <a:ext cx="5157787" cy="38953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6172200" y="1217081"/>
            <a:ext cx="5183188" cy="712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6172200" y="1929161"/>
            <a:ext cx="5183188" cy="389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4002970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426963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2C7ECC-0AFC-D54D-A9B3-35C8BCDD8800}"/>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435439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696FF-2F85-C64E-850B-61C0F6F72AA5}"/>
              </a:ext>
            </a:extLst>
          </p:cNvPr>
          <p:cNvSpPr>
            <a:spLocks noGrp="1"/>
          </p:cNvSpPr>
          <p:nvPr>
            <p:ph type="title"/>
          </p:nvPr>
        </p:nvSpPr>
        <p:spPr>
          <a:xfrm>
            <a:off x="839788" y="457200"/>
            <a:ext cx="3932237" cy="1600200"/>
          </a:xfrm>
        </p:spPr>
        <p:txBody>
          <a:bodyPr anchor="t" anchorCtr="0"/>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B12B552-6C2E-6A4D-97D0-E561087DC08F}"/>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CA6DD02-079A-EF4B-BB7F-AC896956F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B0A13400-FA8A-8243-B9BF-0E15D96A9E96}"/>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003358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A8A3B7B-54EC-BC4C-AE27-B7F87C6B3CEC}"/>
              </a:ext>
            </a:extLst>
          </p:cNvPr>
          <p:cNvGrpSpPr/>
          <p:nvPr userDrawn="1"/>
        </p:nvGrpSpPr>
        <p:grpSpPr>
          <a:xfrm>
            <a:off x="5052761" y="457201"/>
            <a:ext cx="6486763" cy="5411788"/>
            <a:chOff x="7885355" y="1118871"/>
            <a:chExt cx="3608306" cy="4316596"/>
          </a:xfrm>
        </p:grpSpPr>
        <p:sp>
          <p:nvSpPr>
            <p:cNvPr id="8" name="Rectangle 7">
              <a:extLst>
                <a:ext uri="{FF2B5EF4-FFF2-40B4-BE49-F238E27FC236}">
                  <a16:creationId xmlns:a16="http://schemas.microsoft.com/office/drawing/2014/main" id="{643227D7-3F65-1E4C-8497-2E523D6BC25A}"/>
                </a:ext>
              </a:extLst>
            </p:cNvPr>
            <p:cNvSpPr/>
            <p:nvPr/>
          </p:nvSpPr>
          <p:spPr>
            <a:xfrm>
              <a:off x="7885356" y="1118871"/>
              <a:ext cx="3608305" cy="4298602"/>
            </a:xfrm>
            <a:prstGeom prst="rect">
              <a:avLst/>
            </a:prstGeom>
            <a:gradFill>
              <a:gsLst>
                <a:gs pos="100000">
                  <a:srgbClr val="004EA1"/>
                </a:gs>
                <a:gs pos="0">
                  <a:srgbClr val="003088"/>
                </a:gs>
              </a:gsLst>
              <a:lin ang="5400000" scaled="1"/>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4">
              <a:extLst>
                <a:ext uri="{FF2B5EF4-FFF2-40B4-BE49-F238E27FC236}">
                  <a16:creationId xmlns:a16="http://schemas.microsoft.com/office/drawing/2014/main" id="{62DA4B59-467D-1243-9CCC-958A3E8591CA}"/>
                </a:ext>
              </a:extLst>
            </p:cNvPr>
            <p:cNvSpPr/>
            <p:nvPr/>
          </p:nvSpPr>
          <p:spPr>
            <a:xfrm>
              <a:off x="7885355" y="1118871"/>
              <a:ext cx="3608305" cy="4316596"/>
            </a:xfrm>
            <a:custGeom>
              <a:avLst/>
              <a:gdLst>
                <a:gd name="connsiteX0" fmla="*/ 0 w 3608305"/>
                <a:gd name="connsiteY0" fmla="*/ 0 h 4238377"/>
                <a:gd name="connsiteX1" fmla="*/ 3608305 w 3608305"/>
                <a:gd name="connsiteY1" fmla="*/ 0 h 4238377"/>
                <a:gd name="connsiteX2" fmla="*/ 3608305 w 3608305"/>
                <a:gd name="connsiteY2" fmla="*/ 4238377 h 4238377"/>
                <a:gd name="connsiteX3" fmla="*/ 0 w 3608305"/>
                <a:gd name="connsiteY3" fmla="*/ 4238377 h 4238377"/>
                <a:gd name="connsiteX4" fmla="*/ 0 w 3608305"/>
                <a:gd name="connsiteY4" fmla="*/ 0 h 4238377"/>
                <a:gd name="connsiteX0" fmla="*/ 0 w 3608305"/>
                <a:gd name="connsiteY0" fmla="*/ 0 h 4238377"/>
                <a:gd name="connsiteX1" fmla="*/ 3608305 w 3608305"/>
                <a:gd name="connsiteY1" fmla="*/ 0 h 4238377"/>
                <a:gd name="connsiteX2" fmla="*/ 0 w 3608305"/>
                <a:gd name="connsiteY2" fmla="*/ 4238377 h 4238377"/>
                <a:gd name="connsiteX3" fmla="*/ 0 w 3608305"/>
                <a:gd name="connsiteY3" fmla="*/ 0 h 4238377"/>
              </a:gdLst>
              <a:ahLst/>
              <a:cxnLst>
                <a:cxn ang="0">
                  <a:pos x="connsiteX0" y="connsiteY0"/>
                </a:cxn>
                <a:cxn ang="0">
                  <a:pos x="connsiteX1" y="connsiteY1"/>
                </a:cxn>
                <a:cxn ang="0">
                  <a:pos x="connsiteX2" y="connsiteY2"/>
                </a:cxn>
                <a:cxn ang="0">
                  <a:pos x="connsiteX3" y="connsiteY3"/>
                </a:cxn>
              </a:cxnLst>
              <a:rect l="l" t="t" r="r" b="b"/>
              <a:pathLst>
                <a:path w="3608305" h="4238377">
                  <a:moveTo>
                    <a:pt x="0" y="0"/>
                  </a:moveTo>
                  <a:lnTo>
                    <a:pt x="3608305" y="0"/>
                  </a:lnTo>
                  <a:lnTo>
                    <a:pt x="0" y="4238377"/>
                  </a:lnTo>
                  <a:lnTo>
                    <a:pt x="0" y="0"/>
                  </a:lnTo>
                  <a:close/>
                </a:path>
              </a:pathLst>
            </a:custGeom>
            <a:solidFill>
              <a:srgbClr val="00266C">
                <a:alpha val="50000"/>
              </a:srgb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0DA3F50-632A-4D45-986B-71EEE91FF938}"/>
              </a:ext>
            </a:extLst>
          </p:cNvPr>
          <p:cNvSpPr>
            <a:spLocks noGrp="1"/>
          </p:cNvSpPr>
          <p:nvPr>
            <p:ph type="title"/>
          </p:nvPr>
        </p:nvSpPr>
        <p:spPr>
          <a:xfrm>
            <a:off x="839788" y="457200"/>
            <a:ext cx="3932237" cy="1600200"/>
          </a:xfrm>
        </p:spPr>
        <p:txBody>
          <a:bodyPr anchor="t" anchorCtr="0"/>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F95478EC-32E2-5644-92E4-31EC804ED486}"/>
              </a:ext>
            </a:extLst>
          </p:cNvPr>
          <p:cNvSpPr>
            <a:spLocks noGrp="1"/>
          </p:cNvSpPr>
          <p:nvPr>
            <p:ph type="pic" idx="1"/>
          </p:nvPr>
        </p:nvSpPr>
        <p:spPr>
          <a:xfrm>
            <a:off x="5241072" y="624468"/>
            <a:ext cx="6114315" cy="50515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8393DD2-3F8D-0841-B436-525A77399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4F1A15E3-5712-F340-AD1C-2E4E54588482}"/>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7013655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A270-8783-2C46-8D8B-978C64EE33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53D451-0099-A04F-A97B-D774EDF00C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19FDF3F6-E614-BF4A-9286-44344A48B149}"/>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996717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08504-4F69-C24F-8876-DD19703D36F6}"/>
              </a:ext>
            </a:extLst>
          </p:cNvPr>
          <p:cNvSpPr>
            <a:spLocks noGrp="1"/>
          </p:cNvSpPr>
          <p:nvPr>
            <p:ph type="title" orient="vert"/>
          </p:nvPr>
        </p:nvSpPr>
        <p:spPr>
          <a:xfrm>
            <a:off x="9896354" y="365125"/>
            <a:ext cx="1457446" cy="544536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B034253-5A6F-E546-AD28-7A369071D2C2}"/>
              </a:ext>
            </a:extLst>
          </p:cNvPr>
          <p:cNvSpPr>
            <a:spLocks noGrp="1"/>
          </p:cNvSpPr>
          <p:nvPr>
            <p:ph type="body" orient="vert" idx="1"/>
          </p:nvPr>
        </p:nvSpPr>
        <p:spPr>
          <a:xfrm>
            <a:off x="838200" y="365125"/>
            <a:ext cx="8815086" cy="544536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0927DEF-9367-4143-8A4D-DE9F52FF477F}"/>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293968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399797-510F-B541-AB6C-62B704264141}"/>
              </a:ext>
            </a:extLst>
          </p:cNvPr>
          <p:cNvSpPr/>
          <p:nvPr userDrawn="1"/>
        </p:nvSpPr>
        <p:spPr>
          <a:xfrm>
            <a:off x="0" y="0"/>
            <a:ext cx="12192000" cy="4627755"/>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3F09E8-B747-B84C-A2B2-F829044B9C4F}"/>
              </a:ext>
            </a:extLst>
          </p:cNvPr>
          <p:cNvSpPr>
            <a:spLocks noGrp="1"/>
          </p:cNvSpPr>
          <p:nvPr>
            <p:ph type="title"/>
          </p:nvPr>
        </p:nvSpPr>
        <p:spPr>
          <a:xfrm>
            <a:off x="1036320" y="1432001"/>
            <a:ext cx="1031113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A03C786F-4AAA-A648-948F-3845C013615E}"/>
              </a:ext>
            </a:extLst>
          </p:cNvPr>
          <p:cNvSpPr>
            <a:spLocks noGrp="1"/>
          </p:cNvSpPr>
          <p:nvPr>
            <p:ph type="body" idx="1"/>
          </p:nvPr>
        </p:nvSpPr>
        <p:spPr>
          <a:xfrm>
            <a:off x="5163014" y="4715872"/>
            <a:ext cx="6184435" cy="7255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FD94B43F-3B82-374E-B7B1-1092D697BBBC}"/>
              </a:ext>
            </a:extLst>
          </p:cNvPr>
          <p:cNvSpPr>
            <a:spLocks noGrp="1"/>
          </p:cNvSpPr>
          <p:nvPr>
            <p:ph type="sldNum" sz="quarter" idx="10"/>
          </p:nvPr>
        </p:nvSpPr>
        <p:spPr/>
        <p:txBody>
          <a:bodyPr/>
          <a:lstStyle>
            <a:lvl1pPr>
              <a:defRPr>
                <a:solidFill>
                  <a:schemeClr val="accent1"/>
                </a:solidFill>
              </a:defRPr>
            </a:lvl1pPr>
          </a:lstStyle>
          <a:p>
            <a:fld id="{E773C8E2-B35B-254F-A137-6F2F570DAACB}" type="slidenum">
              <a:rPr lang="en-US" smtClean="0"/>
              <a:pPr/>
              <a:t>‹#›</a:t>
            </a:fld>
            <a:endParaRPr lang="en-US" dirty="0"/>
          </a:p>
        </p:txBody>
      </p:sp>
      <p:pic>
        <p:nvPicPr>
          <p:cNvPr id="6" name="Graphic 5">
            <a:extLst>
              <a:ext uri="{FF2B5EF4-FFF2-40B4-BE49-F238E27FC236}">
                <a16:creationId xmlns:a16="http://schemas.microsoft.com/office/drawing/2014/main" id="{8688772D-60C5-DA40-B24B-569B7EE7198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38932" y="5984206"/>
            <a:ext cx="2259302" cy="564826"/>
          </a:xfrm>
          <a:prstGeom prst="rect">
            <a:avLst/>
          </a:prstGeom>
        </p:spPr>
      </p:pic>
      <p:sp>
        <p:nvSpPr>
          <p:cNvPr id="8" name="Rectangle 7">
            <a:extLst>
              <a:ext uri="{FF2B5EF4-FFF2-40B4-BE49-F238E27FC236}">
                <a16:creationId xmlns:a16="http://schemas.microsoft.com/office/drawing/2014/main" id="{2DE782B5-71A1-E543-A78E-3B825D48462C}"/>
              </a:ext>
            </a:extLst>
          </p:cNvPr>
          <p:cNvSpPr/>
          <p:nvPr userDrawn="1"/>
        </p:nvSpPr>
        <p:spPr>
          <a:xfrm>
            <a:off x="433137" y="0"/>
            <a:ext cx="181765" cy="4627755"/>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1792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N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85-F352-9541-8330-7DC8FD581F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32CD3-B617-8E44-B78F-97440E1B200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5C94A2B5-D70E-F645-9C3C-E1FA2073931E}"/>
              </a:ext>
            </a:extLst>
          </p:cNvPr>
          <p:cNvSpPr>
            <a:spLocks noGrp="1"/>
          </p:cNvSpPr>
          <p:nvPr>
            <p:ph type="sldNum" sz="quarter" idx="10"/>
          </p:nvPr>
        </p:nvSpPr>
        <p:spPr/>
        <p:txBody>
          <a:bodyPr/>
          <a:lstStyle/>
          <a:p>
            <a:fld id="{E773C8E2-B35B-254F-A137-6F2F570DAACB}" type="slidenum">
              <a:rPr lang="en-US" smtClean="0"/>
              <a:pPr/>
              <a:t>‹#›</a:t>
            </a:fld>
            <a:endParaRPr lang="en-US" dirty="0"/>
          </a:p>
        </p:txBody>
      </p:sp>
    </p:spTree>
    <p:extLst>
      <p:ext uri="{BB962C8B-B14F-4D97-AF65-F5344CB8AC3E}">
        <p14:creationId xmlns:p14="http://schemas.microsoft.com/office/powerpoint/2010/main" val="436786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838200" y="149435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6172200" y="1494359"/>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3976790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Pics and Bi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B0C6C-8264-404A-9228-B584B8D99A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4AADC5-8676-9C41-AC90-3D5264FF93A8}"/>
              </a:ext>
            </a:extLst>
          </p:cNvPr>
          <p:cNvSpPr>
            <a:spLocks noGrp="1"/>
          </p:cNvSpPr>
          <p:nvPr>
            <p:ph sz="half" idx="1"/>
          </p:nvPr>
        </p:nvSpPr>
        <p:spPr>
          <a:xfrm>
            <a:off x="2319454" y="1338242"/>
            <a:ext cx="3700346" cy="4351338"/>
          </a:xfrm>
        </p:spPr>
        <p:txBody>
          <a:bodyPr/>
          <a:lstStyle>
            <a:lvl1pPr marL="0" indent="0">
              <a:buNone/>
              <a:defRPr sz="1800" b="1"/>
            </a:lvl1pPr>
            <a:lvl2pPr marL="11113" indent="0">
              <a:spcBef>
                <a:spcPts val="900"/>
              </a:spcBef>
              <a:buNone/>
              <a:tabLst/>
              <a:defRPr sz="1600"/>
            </a:lvl2pPr>
            <a:lvl3pPr marL="288925" indent="-177800">
              <a:tabLst/>
              <a:defRPr sz="1600"/>
            </a:lvl3pPr>
            <a:lvl4pPr marL="690563" indent="-223838">
              <a:tabLst/>
              <a:defRPr sz="1600"/>
            </a:lvl4pPr>
            <a:lvl5pPr marL="923925" indent="-222250">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BB6B68A-50C8-A444-8685-38233DAAAC9B}"/>
              </a:ext>
            </a:extLst>
          </p:cNvPr>
          <p:cNvSpPr>
            <a:spLocks noGrp="1"/>
          </p:cNvSpPr>
          <p:nvPr>
            <p:ph sz="half" idx="2"/>
          </p:nvPr>
        </p:nvSpPr>
        <p:spPr>
          <a:xfrm>
            <a:off x="7709209" y="1338242"/>
            <a:ext cx="3700346" cy="4351338"/>
          </a:xfrm>
        </p:spPr>
        <p:txBody>
          <a:bodyPr/>
          <a:lstStyle>
            <a:lvl1pPr marL="0" indent="0">
              <a:buNone/>
              <a:defRPr sz="1800" b="1"/>
            </a:lvl1pPr>
            <a:lvl2pPr marL="11113" indent="0">
              <a:spcBef>
                <a:spcPts val="900"/>
              </a:spcBef>
              <a:buNone/>
              <a:tabLst/>
              <a:defRPr sz="1600"/>
            </a:lvl2pPr>
            <a:lvl3pPr marL="288925" indent="-166688">
              <a:tabLst/>
              <a:defRPr sz="1600"/>
            </a:lvl3pPr>
            <a:lvl4pPr marL="923925" indent="-222250">
              <a:tabLst/>
              <a:defRPr sz="1600"/>
            </a:lvl4pPr>
            <a:lvl5pPr marL="1146175" indent="-222250">
              <a:tabLst/>
              <a:defRPr sz="1600"/>
            </a:lvl5pPr>
          </a:lstStyle>
          <a:p>
            <a:pPr lvl="0"/>
            <a:r>
              <a:rPr lang="en-US" dirty="0"/>
              <a:t>Click to edit Master text styles</a:t>
            </a:r>
          </a:p>
          <a:p>
            <a:pPr lvl="1"/>
            <a:r>
              <a:rPr lang="en-US" dirty="0"/>
              <a:t>Second level</a:t>
            </a:r>
          </a:p>
          <a:p>
            <a:pPr lvl="2"/>
            <a:r>
              <a:rPr lang="en-US" dirty="0"/>
              <a:t>Thi1rd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0A7EEE66-0AF6-D447-8D5D-F2E6D2A1E34B}"/>
              </a:ext>
            </a:extLst>
          </p:cNvPr>
          <p:cNvSpPr>
            <a:spLocks noGrp="1"/>
          </p:cNvSpPr>
          <p:nvPr>
            <p:ph type="sldNum" sz="quarter" idx="12"/>
          </p:nvPr>
        </p:nvSpPr>
        <p:spPr/>
        <p:txBody>
          <a:bodyPr/>
          <a:lstStyle/>
          <a:p>
            <a:fld id="{E773C8E2-B35B-254F-A137-6F2F570DAACB}" type="slidenum">
              <a:rPr lang="en-US" smtClean="0"/>
              <a:t>‹#›</a:t>
            </a:fld>
            <a:endParaRPr lang="en-US"/>
          </a:p>
        </p:txBody>
      </p:sp>
      <p:sp>
        <p:nvSpPr>
          <p:cNvPr id="6" name="Picture Placeholder 5">
            <a:extLst>
              <a:ext uri="{FF2B5EF4-FFF2-40B4-BE49-F238E27FC236}">
                <a16:creationId xmlns:a16="http://schemas.microsoft.com/office/drawing/2014/main" id="{240E8582-16F5-6549-AEB8-0AE038A8EAB2}"/>
              </a:ext>
            </a:extLst>
          </p:cNvPr>
          <p:cNvSpPr>
            <a:spLocks noGrp="1"/>
          </p:cNvSpPr>
          <p:nvPr>
            <p:ph type="pic" sz="quarter" idx="13"/>
          </p:nvPr>
        </p:nvSpPr>
        <p:spPr>
          <a:xfrm>
            <a:off x="747713" y="1337720"/>
            <a:ext cx="1404472" cy="1787157"/>
          </a:xfrm>
        </p:spPr>
        <p:txBody>
          <a:bodyPr/>
          <a:lstStyle>
            <a:lvl1pPr marL="0" indent="0">
              <a:buNone/>
              <a:defRPr/>
            </a:lvl1pPr>
          </a:lstStyle>
          <a:p>
            <a:endParaRPr lang="en-US" dirty="0"/>
          </a:p>
        </p:txBody>
      </p:sp>
      <p:sp>
        <p:nvSpPr>
          <p:cNvPr id="8" name="Picture Placeholder 5">
            <a:extLst>
              <a:ext uri="{FF2B5EF4-FFF2-40B4-BE49-F238E27FC236}">
                <a16:creationId xmlns:a16="http://schemas.microsoft.com/office/drawing/2014/main" id="{7FF8C456-7520-AF42-8B00-56900C31A921}"/>
              </a:ext>
            </a:extLst>
          </p:cNvPr>
          <p:cNvSpPr>
            <a:spLocks noGrp="1"/>
          </p:cNvSpPr>
          <p:nvPr>
            <p:ph type="pic" sz="quarter" idx="14"/>
          </p:nvPr>
        </p:nvSpPr>
        <p:spPr>
          <a:xfrm>
            <a:off x="6122601" y="1337720"/>
            <a:ext cx="1404472" cy="1787157"/>
          </a:xfrm>
        </p:spPr>
        <p:txBody>
          <a:bodyPr/>
          <a:lstStyle>
            <a:lvl1pPr marL="0" indent="0">
              <a:buNone/>
              <a:defRPr/>
            </a:lvl1pPr>
          </a:lstStyle>
          <a:p>
            <a:endParaRPr lang="en-US" dirty="0"/>
          </a:p>
        </p:txBody>
      </p:sp>
    </p:spTree>
    <p:extLst>
      <p:ext uri="{BB962C8B-B14F-4D97-AF65-F5344CB8AC3E}">
        <p14:creationId xmlns:p14="http://schemas.microsoft.com/office/powerpoint/2010/main" val="312281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DE7AA-7C72-DB4A-85F8-5B66C80194F6}"/>
              </a:ext>
            </a:extLst>
          </p:cNvPr>
          <p:cNvSpPr>
            <a:spLocks noGrp="1"/>
          </p:cNvSpPr>
          <p:nvPr>
            <p:ph type="title"/>
          </p:nvPr>
        </p:nvSpPr>
        <p:spPr>
          <a:xfrm>
            <a:off x="839788" y="136525"/>
            <a:ext cx="10515600" cy="905197"/>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5BF5D1-AECA-A14A-8BAC-62435DEAEF48}"/>
              </a:ext>
            </a:extLst>
          </p:cNvPr>
          <p:cNvSpPr>
            <a:spLocks noGrp="1"/>
          </p:cNvSpPr>
          <p:nvPr>
            <p:ph type="body" idx="1"/>
          </p:nvPr>
        </p:nvSpPr>
        <p:spPr>
          <a:xfrm>
            <a:off x="839788" y="112557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738E5F-85D5-7C4B-863C-67E447B8247D}"/>
              </a:ext>
            </a:extLst>
          </p:cNvPr>
          <p:cNvSpPr>
            <a:spLocks noGrp="1"/>
          </p:cNvSpPr>
          <p:nvPr>
            <p:ph sz="half" idx="2"/>
          </p:nvPr>
        </p:nvSpPr>
        <p:spPr>
          <a:xfrm>
            <a:off x="839788" y="194949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1AD71A-497C-E34D-A050-8556E1C20C71}"/>
              </a:ext>
            </a:extLst>
          </p:cNvPr>
          <p:cNvSpPr>
            <a:spLocks noGrp="1"/>
          </p:cNvSpPr>
          <p:nvPr>
            <p:ph type="body" sz="quarter" idx="3"/>
          </p:nvPr>
        </p:nvSpPr>
        <p:spPr>
          <a:xfrm>
            <a:off x="6172200" y="112557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150AD3-CA61-7649-A053-B6FD282C2CB1}"/>
              </a:ext>
            </a:extLst>
          </p:cNvPr>
          <p:cNvSpPr>
            <a:spLocks noGrp="1"/>
          </p:cNvSpPr>
          <p:nvPr>
            <p:ph sz="quarter" idx="4"/>
          </p:nvPr>
        </p:nvSpPr>
        <p:spPr>
          <a:xfrm>
            <a:off x="6172200" y="194949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C9189C19-BFF5-AD4F-8571-332863DCCAFA}"/>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1687716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F9F7-3641-C14A-B3A4-5528C2C29124}"/>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58B5EEF-0D03-7247-907B-D82A7D269864}"/>
              </a:ext>
            </a:extLst>
          </p:cNvPr>
          <p:cNvSpPr>
            <a:spLocks noGrp="1"/>
          </p:cNvSpPr>
          <p:nvPr>
            <p:ph type="sldNum" sz="quarter" idx="12"/>
          </p:nvPr>
        </p:nvSpPr>
        <p:spPr/>
        <p:txBody>
          <a:bodyPr/>
          <a:lstStyle/>
          <a:p>
            <a:fld id="{E773C8E2-B35B-254F-A137-6F2F570DAACB}" type="slidenum">
              <a:rPr lang="en-US" smtClean="0"/>
              <a:t>‹#›</a:t>
            </a:fld>
            <a:endParaRPr lang="en-US"/>
          </a:p>
        </p:txBody>
      </p:sp>
    </p:spTree>
    <p:extLst>
      <p:ext uri="{BB962C8B-B14F-4D97-AF65-F5344CB8AC3E}">
        <p14:creationId xmlns:p14="http://schemas.microsoft.com/office/powerpoint/2010/main" val="218852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28E983-6F16-5B49-AF56-2650C92EF38D}"/>
              </a:ext>
            </a:extLst>
          </p:cNvPr>
          <p:cNvSpPr/>
          <p:nvPr userDrawn="1"/>
        </p:nvSpPr>
        <p:spPr>
          <a:xfrm>
            <a:off x="0" y="6051177"/>
            <a:ext cx="12192000" cy="806824"/>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2F5F561-594A-E243-A4FA-6A772EA404E1}"/>
              </a:ext>
            </a:extLst>
          </p:cNvPr>
          <p:cNvSpPr txBox="1">
            <a:spLocks/>
          </p:cNvSpPr>
          <p:nvPr userDrawn="1"/>
        </p:nvSpPr>
        <p:spPr>
          <a:xfrm>
            <a:off x="11219327" y="6303736"/>
            <a:ext cx="697833" cy="365125"/>
          </a:xfrm>
          <a:prstGeom prst="rect">
            <a:avLst/>
          </a:prstGeom>
        </p:spPr>
        <p:txBody>
          <a:bodyPr vert="horz" lIns="91440" tIns="91440" rIns="91440" bIns="91440" rtlCol="0" anchor="ctr" anchorCtr="0"/>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773C8E2-B35B-254F-A137-6F2F570DAACB}" type="slidenum">
              <a:rPr lang="en-US" smtClean="0"/>
              <a:pPr/>
              <a:t>‹#›</a:t>
            </a:fld>
            <a:endParaRPr lang="en-US" dirty="0"/>
          </a:p>
        </p:txBody>
      </p:sp>
      <p:pic>
        <p:nvPicPr>
          <p:cNvPr id="7" name="Graphic 6">
            <a:extLst>
              <a:ext uri="{FF2B5EF4-FFF2-40B4-BE49-F238E27FC236}">
                <a16:creationId xmlns:a16="http://schemas.microsoft.com/office/drawing/2014/main" id="{2827271B-BD49-8349-A14F-B163AF75DD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03559" y="6208705"/>
            <a:ext cx="1564684" cy="391171"/>
          </a:xfrm>
          <a:prstGeom prst="rect">
            <a:avLst/>
          </a:prstGeom>
        </p:spPr>
      </p:pic>
    </p:spTree>
    <p:extLst>
      <p:ext uri="{BB962C8B-B14F-4D97-AF65-F5344CB8AC3E}">
        <p14:creationId xmlns:p14="http://schemas.microsoft.com/office/powerpoint/2010/main" val="2847454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sv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78668A-4477-7D41-978D-6547BDB99651}"/>
              </a:ext>
            </a:extLst>
          </p:cNvPr>
          <p:cNvSpPr/>
          <p:nvPr userDrawn="1"/>
        </p:nvSpPr>
        <p:spPr>
          <a:xfrm>
            <a:off x="0" y="6051177"/>
            <a:ext cx="12192000" cy="806824"/>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BCE21D-3B79-2D46-BF34-98F46C997FED}"/>
              </a:ext>
            </a:extLst>
          </p:cNvPr>
          <p:cNvSpPr/>
          <p:nvPr userDrawn="1"/>
        </p:nvSpPr>
        <p:spPr>
          <a:xfrm>
            <a:off x="0" y="1"/>
            <a:ext cx="12192000" cy="1036320"/>
          </a:xfrm>
          <a:prstGeom prst="rect">
            <a:avLst/>
          </a:prstGeom>
          <a:solidFill>
            <a:srgbClr val="61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3C3C0A-CAC4-2546-8B51-4D0AB74CE73D}"/>
              </a:ext>
            </a:extLst>
          </p:cNvPr>
          <p:cNvSpPr/>
          <p:nvPr userDrawn="1"/>
        </p:nvSpPr>
        <p:spPr>
          <a:xfrm>
            <a:off x="433137" y="1"/>
            <a:ext cx="156143" cy="1036320"/>
          </a:xfrm>
          <a:prstGeom prst="rect">
            <a:avLst/>
          </a:prstGeom>
          <a:solidFill>
            <a:srgbClr val="88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838200" y="129061"/>
            <a:ext cx="10515600" cy="907259"/>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838200" y="1165381"/>
            <a:ext cx="10515600" cy="4785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11219327" y="6303736"/>
            <a:ext cx="697833" cy="365125"/>
          </a:xfrm>
          <a:prstGeom prst="rect">
            <a:avLst/>
          </a:prstGeom>
        </p:spPr>
        <p:txBody>
          <a:bodyPr vert="horz" lIns="91440" tIns="91440" rIns="91440" bIns="91440" rtlCol="0" anchor="ctr" anchorCtr="0"/>
          <a:lstStyle>
            <a:lvl1pPr algn="r">
              <a:defRPr sz="1200">
                <a:solidFill>
                  <a:schemeClr val="bg1"/>
                </a:solidFill>
              </a:defRPr>
            </a:lvl1pPr>
          </a:lstStyle>
          <a:p>
            <a:fld id="{E773C8E2-B35B-254F-A137-6F2F570DAACB}" type="slidenum">
              <a:rPr lang="en-US" smtClean="0"/>
              <a:pPr/>
              <a:t>‹#›</a:t>
            </a:fld>
            <a:endParaRPr lang="en-US" dirty="0"/>
          </a:p>
        </p:txBody>
      </p:sp>
      <p:pic>
        <p:nvPicPr>
          <p:cNvPr id="9" name="Graphic 8">
            <a:extLst>
              <a:ext uri="{FF2B5EF4-FFF2-40B4-BE49-F238E27FC236}">
                <a16:creationId xmlns:a16="http://schemas.microsoft.com/office/drawing/2014/main" id="{4C5BF848-FA06-9748-ACB6-69349A368B86}"/>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303559" y="6208705"/>
            <a:ext cx="1564684" cy="391171"/>
          </a:xfrm>
          <a:prstGeom prst="rect">
            <a:avLst/>
          </a:prstGeom>
        </p:spPr>
      </p:pic>
    </p:spTree>
    <p:extLst>
      <p:ext uri="{BB962C8B-B14F-4D97-AF65-F5344CB8AC3E}">
        <p14:creationId xmlns:p14="http://schemas.microsoft.com/office/powerpoint/2010/main" val="1758903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3" r:id="rId4"/>
    <p:sldLayoutId id="2147483676" r:id="rId5"/>
    <p:sldLayoutId id="2147483698" r:id="rId6"/>
    <p:sldLayoutId id="2147483677" r:id="rId7"/>
    <p:sldLayoutId id="2147483678" r:id="rId8"/>
    <p:sldLayoutId id="2147483679" r:id="rId9"/>
    <p:sldLayoutId id="2147483680" r:id="rId10"/>
    <p:sldLayoutId id="2147483681" r:id="rId11"/>
    <p:sldLayoutId id="2147483682" r:id="rId12"/>
    <p:sldLayoutId id="2147483697" r:id="rId13"/>
  </p:sldLayoutIdLst>
  <p:hf hdr="0" ftr="0" dt="0"/>
  <p:txStyles>
    <p:titleStyle>
      <a:lvl1pPr algn="l" defTabSz="914400" rtl="0" eaLnBrk="1" latinLnBrk="0" hangingPunct="1">
        <a:lnSpc>
          <a:spcPct val="90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E99538-8466-B14E-AB3B-7B5A2A7E5D59}"/>
              </a:ext>
            </a:extLst>
          </p:cNvPr>
          <p:cNvSpPr/>
          <p:nvPr userDrawn="1"/>
        </p:nvSpPr>
        <p:spPr>
          <a:xfrm>
            <a:off x="0" y="6051177"/>
            <a:ext cx="12192000" cy="806824"/>
          </a:xfrm>
          <a:prstGeom prst="rect">
            <a:avLst/>
          </a:prstGeom>
          <a:solidFill>
            <a:srgbClr val="0071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219D2BD5-7469-C442-8F57-677253FD7D15}"/>
              </a:ext>
            </a:extLst>
          </p:cNvPr>
          <p:cNvSpPr>
            <a:spLocks noGrp="1"/>
          </p:cNvSpPr>
          <p:nvPr>
            <p:ph type="title"/>
          </p:nvPr>
        </p:nvSpPr>
        <p:spPr>
          <a:xfrm>
            <a:off x="838200" y="214045"/>
            <a:ext cx="10515600" cy="904825"/>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06BF33-2E1A-C34C-82E0-8CB8DEDB33F4}"/>
              </a:ext>
            </a:extLst>
          </p:cNvPr>
          <p:cNvSpPr>
            <a:spLocks noGrp="1"/>
          </p:cNvSpPr>
          <p:nvPr>
            <p:ph type="body" idx="1"/>
          </p:nvPr>
        </p:nvSpPr>
        <p:spPr>
          <a:xfrm>
            <a:off x="838200" y="1118871"/>
            <a:ext cx="10515600" cy="48207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07BBA60-E537-AE4D-9EDA-A6DE122D42DB}"/>
              </a:ext>
            </a:extLst>
          </p:cNvPr>
          <p:cNvSpPr>
            <a:spLocks noGrp="1"/>
          </p:cNvSpPr>
          <p:nvPr>
            <p:ph type="sldNum" sz="quarter" idx="4"/>
          </p:nvPr>
        </p:nvSpPr>
        <p:spPr>
          <a:xfrm>
            <a:off x="11190608" y="6333797"/>
            <a:ext cx="697833" cy="365125"/>
          </a:xfrm>
          <a:prstGeom prst="rect">
            <a:avLst/>
          </a:prstGeom>
        </p:spPr>
        <p:txBody>
          <a:bodyPr vert="horz" lIns="91440" tIns="91440" rIns="91440" bIns="91440" rtlCol="0" anchor="ctr" anchorCtr="0"/>
          <a:lstStyle>
            <a:lvl1pPr algn="r">
              <a:defRPr sz="1200">
                <a:solidFill>
                  <a:schemeClr val="bg1"/>
                </a:solidFill>
              </a:defRPr>
            </a:lvl1pPr>
          </a:lstStyle>
          <a:p>
            <a:fld id="{E773C8E2-B35B-254F-A137-6F2F570DAACB}" type="slidenum">
              <a:rPr lang="en-US" smtClean="0"/>
              <a:pPr/>
              <a:t>‹#›</a:t>
            </a:fld>
            <a:endParaRPr lang="en-US" dirty="0"/>
          </a:p>
        </p:txBody>
      </p:sp>
      <p:pic>
        <p:nvPicPr>
          <p:cNvPr id="9" name="Graphic 8">
            <a:extLst>
              <a:ext uri="{FF2B5EF4-FFF2-40B4-BE49-F238E27FC236}">
                <a16:creationId xmlns:a16="http://schemas.microsoft.com/office/drawing/2014/main" id="{23151D6B-3467-B047-B592-C8CD95F7D7FE}"/>
              </a:ext>
            </a:extLst>
          </p:cNvPr>
          <p:cNvPicPr>
            <a:picLocks noChangeAspect="1"/>
          </p:cNvPicPr>
          <p:nvPr userDrawn="1"/>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p:blipFill>
        <p:spPr>
          <a:xfrm>
            <a:off x="303559" y="6208705"/>
            <a:ext cx="1564684" cy="391171"/>
          </a:xfrm>
          <a:prstGeom prst="rect">
            <a:avLst/>
          </a:prstGeom>
        </p:spPr>
      </p:pic>
    </p:spTree>
    <p:extLst>
      <p:ext uri="{BB962C8B-B14F-4D97-AF65-F5344CB8AC3E}">
        <p14:creationId xmlns:p14="http://schemas.microsoft.com/office/powerpoint/2010/main" val="1332899311"/>
      </p:ext>
    </p:extLst>
  </p:cSld>
  <p:clrMap bg1="lt1" tx1="dk1" bg2="lt2" tx2="dk2" accent1="accent1" accent2="accent2" accent3="accent3" accent4="accent4" accent5="accent5" accent6="accent6" hlink="hlink" folHlink="folHlink"/>
  <p:sldLayoutIdLst>
    <p:sldLayoutId id="2147483685" r:id="rId1"/>
    <p:sldLayoutId id="2147483696" r:id="rId2"/>
    <p:sldLayoutId id="2147483687" r:id="rId3"/>
    <p:sldLayoutId id="2147483686" r:id="rId4"/>
    <p:sldLayoutId id="2147483699"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hdr="0" ft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mailto:justin.crosby@hq.doe.gov" TargetMode="External"/><Relationship Id="rId2" Type="http://schemas.openxmlformats.org/officeDocument/2006/relationships/hyperlink" Target="mailto:matthew.parker@hq.doe.gov" TargetMode="Externa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B9272-CAEE-4A4C-BE08-DA81E4395172}"/>
              </a:ext>
            </a:extLst>
          </p:cNvPr>
          <p:cNvSpPr>
            <a:spLocks noGrp="1"/>
          </p:cNvSpPr>
          <p:nvPr>
            <p:ph type="ctrTitle"/>
          </p:nvPr>
        </p:nvSpPr>
        <p:spPr>
          <a:xfrm>
            <a:off x="834189" y="2398426"/>
            <a:ext cx="10523622" cy="1663908"/>
          </a:xfrm>
        </p:spPr>
        <p:txBody>
          <a:bodyPr>
            <a:noAutofit/>
          </a:bodyPr>
          <a:lstStyle/>
          <a:p>
            <a:r>
              <a:rPr lang="en-US" sz="3600" b="1" dirty="0"/>
              <a:t>M&amp;O Contractor Purchasing System</a:t>
            </a:r>
            <a:br>
              <a:rPr lang="en-US" sz="3600" b="1" dirty="0"/>
            </a:br>
            <a:r>
              <a:rPr lang="en-US" sz="3600" b="1" dirty="0"/>
              <a:t>Balanced Scorecard </a:t>
            </a:r>
            <a:br>
              <a:rPr lang="en-US" sz="3600" b="1" dirty="0"/>
            </a:br>
            <a:r>
              <a:rPr lang="en-US" sz="3600" b="1" dirty="0"/>
              <a:t>Performance Management Program</a:t>
            </a:r>
            <a:br>
              <a:rPr lang="en-US" sz="2400" b="1" dirty="0"/>
            </a:br>
            <a:endParaRPr lang="en-US" sz="2400" dirty="0"/>
          </a:p>
        </p:txBody>
      </p:sp>
      <p:sp>
        <p:nvSpPr>
          <p:cNvPr id="3" name="Subtitle 2">
            <a:extLst>
              <a:ext uri="{FF2B5EF4-FFF2-40B4-BE49-F238E27FC236}">
                <a16:creationId xmlns:a16="http://schemas.microsoft.com/office/drawing/2014/main" id="{1E2584EE-3F89-7443-B71A-3498ADA94192}"/>
              </a:ext>
            </a:extLst>
          </p:cNvPr>
          <p:cNvSpPr>
            <a:spLocks noGrp="1"/>
          </p:cNvSpPr>
          <p:nvPr>
            <p:ph type="subTitle" idx="1"/>
          </p:nvPr>
        </p:nvSpPr>
        <p:spPr>
          <a:xfrm>
            <a:off x="834189" y="3706310"/>
            <a:ext cx="10523621" cy="2664510"/>
          </a:xfrm>
        </p:spPr>
        <p:txBody>
          <a:bodyPr>
            <a:normAutofit/>
          </a:bodyPr>
          <a:lstStyle/>
          <a:p>
            <a:pPr marL="342900" indent="-342900"/>
            <a:r>
              <a:rPr lang="en-US" sz="3600" b="1" i="1" dirty="0"/>
              <a:t>FY 2023 Core Performance Measures</a:t>
            </a:r>
          </a:p>
          <a:p>
            <a:endParaRPr lang="en-US" b="1" dirty="0"/>
          </a:p>
          <a:p>
            <a:endParaRPr lang="en-US" b="1" dirty="0"/>
          </a:p>
          <a:p>
            <a:endParaRPr lang="en-US" b="1" dirty="0"/>
          </a:p>
          <a:p>
            <a:r>
              <a:rPr lang="en-US" sz="1400" b="1" dirty="0"/>
              <a:t>Updated: September 30, 2022</a:t>
            </a:r>
          </a:p>
          <a:p>
            <a:endParaRPr lang="en-US" dirty="0"/>
          </a:p>
        </p:txBody>
      </p:sp>
    </p:spTree>
    <p:extLst>
      <p:ext uri="{BB962C8B-B14F-4D97-AF65-F5344CB8AC3E}">
        <p14:creationId xmlns:p14="http://schemas.microsoft.com/office/powerpoint/2010/main" val="3114870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404735" y="148563"/>
            <a:ext cx="11527436" cy="766877"/>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INTERNAL BUSINESS PROCESSES PERSPECTIVE</a:t>
            </a:r>
          </a:p>
          <a:p>
            <a:pPr algn="ctr"/>
            <a:r>
              <a:rPr lang="en-US" sz="2000" b="1" dirty="0">
                <a:solidFill>
                  <a:srgbClr val="00266C"/>
                </a:solidFill>
              </a:rPr>
              <a:t>OBJECTIVE: EFFECTIVE UTILIZATION OF ALTERNATIVE PROCUREMENT APPROACHES</a:t>
            </a:r>
          </a:p>
        </p:txBody>
      </p:sp>
      <p:sp>
        <p:nvSpPr>
          <p:cNvPr id="3" name="TextBox 2">
            <a:extLst>
              <a:ext uri="{FF2B5EF4-FFF2-40B4-BE49-F238E27FC236}">
                <a16:creationId xmlns:a16="http://schemas.microsoft.com/office/drawing/2014/main" id="{1CBB4A4A-1B5D-B3FE-8638-2444BCF7E383}"/>
              </a:ext>
            </a:extLst>
          </p:cNvPr>
          <p:cNvSpPr txBox="1"/>
          <p:nvPr/>
        </p:nvSpPr>
        <p:spPr>
          <a:xfrm>
            <a:off x="634581" y="998366"/>
            <a:ext cx="3142939" cy="47705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1600" dirty="0"/>
          </a:p>
          <a:p>
            <a:pPr marL="285750" indent="-285750">
              <a:buFont typeface="Arial" panose="020B0604020202020204" pitchFamily="34" charset="0"/>
              <a:buChar char="•"/>
            </a:pPr>
            <a:r>
              <a:rPr lang="en-US" sz="1600" b="1" dirty="0"/>
              <a:t>Data Source: </a:t>
            </a:r>
            <a:r>
              <a:rPr lang="en-US" sz="1600" dirty="0"/>
              <a:t>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Generation: </a:t>
            </a:r>
            <a:r>
              <a:rPr lang="en-US" sz="1600" dirty="0"/>
              <a:t>Data is generated from the 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Verification: </a:t>
            </a:r>
            <a:r>
              <a:rPr lang="en-US" sz="1600" dirty="0"/>
              <a:t>Purchasing Directors are responsible for the accurate reporting of results and for retention of records in accordance with records management requirements. Records will be made available for compliance and/or DOE reviews.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3917432" y="998369"/>
            <a:ext cx="4497050" cy="47705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b="1" i="1" dirty="0"/>
              <a:t>CORE MEASURES</a:t>
            </a:r>
          </a:p>
          <a:p>
            <a:pPr algn="ctr"/>
            <a:endParaRPr lang="en-US" sz="1600" b="1" i="1" dirty="0"/>
          </a:p>
          <a:p>
            <a:r>
              <a:rPr lang="en-US" sz="1600" dirty="0"/>
              <a:t>Rapid Purchasing Techniques:</a:t>
            </a:r>
          </a:p>
          <a:p>
            <a:endParaRPr lang="en-US" sz="1600" dirty="0"/>
          </a:p>
          <a:p>
            <a:pPr marL="285750" indent="-285750">
              <a:buFont typeface="Arial" panose="020B0604020202020204" pitchFamily="34" charset="0"/>
              <a:buChar char="•"/>
            </a:pPr>
            <a:r>
              <a:rPr lang="en-US" sz="1600" b="1" dirty="0"/>
              <a:t>% of transactions placed by users </a:t>
            </a:r>
            <a:r>
              <a:rPr lang="en-US" sz="1600" dirty="0"/>
              <a:t>(number of transactions placed by users divided by the sum of total transactions - including JIT, Purchase Card, etc.)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 of transactions placed through electronic commerce </a:t>
            </a:r>
            <a:r>
              <a:rPr lang="en-US" sz="1600" dirty="0"/>
              <a:t>(number of transactions placed through e-commerce divided by the sum of total transactions.  E-commerce means that all communication with the vendor(s) throughout the pre-award and award process is done by paperless electronic means</a:t>
            </a:r>
          </a:p>
          <a:p>
            <a:endParaRPr lang="en-US" sz="1600" dirty="0"/>
          </a:p>
          <a:p>
            <a:endParaRPr lang="en-US" sz="1600" dirty="0"/>
          </a:p>
        </p:txBody>
      </p:sp>
      <p:sp>
        <p:nvSpPr>
          <p:cNvPr id="6" name="TextBox 5">
            <a:extLst>
              <a:ext uri="{FF2B5EF4-FFF2-40B4-BE49-F238E27FC236}">
                <a16:creationId xmlns:a16="http://schemas.microsoft.com/office/drawing/2014/main" id="{8BBEB0F7-B66B-3F51-4313-DA41D6792D48}"/>
              </a:ext>
            </a:extLst>
          </p:cNvPr>
          <p:cNvSpPr txBox="1"/>
          <p:nvPr/>
        </p:nvSpPr>
        <p:spPr>
          <a:xfrm>
            <a:off x="8604356" y="1009613"/>
            <a:ext cx="3327814" cy="48013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i="1" dirty="0"/>
              <a:t>NATIONAL TARGET</a:t>
            </a:r>
          </a:p>
          <a:p>
            <a:endParaRPr lang="en-US" sz="1600" i="1" dirty="0"/>
          </a:p>
          <a:p>
            <a:r>
              <a:rPr lang="en-US" sz="1600" dirty="0"/>
              <a:t>Appropriate targets will be negotiated </a:t>
            </a:r>
          </a:p>
          <a:p>
            <a:r>
              <a:rPr lang="en-US" sz="1600" dirty="0"/>
              <a:t>between the Cognizant DOE Contracting</a:t>
            </a:r>
          </a:p>
          <a:p>
            <a:r>
              <a:rPr lang="en-US" sz="1600" dirty="0"/>
              <a:t>Officer and the contractor purchasing</a:t>
            </a:r>
          </a:p>
          <a:p>
            <a:r>
              <a:rPr lang="en-US" sz="1600" dirty="0"/>
              <a:t>organization</a:t>
            </a:r>
            <a:r>
              <a:rPr lang="en-US" sz="1600" b="1" dirty="0"/>
              <a:t>.</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800" dirty="0"/>
          </a:p>
        </p:txBody>
      </p:sp>
    </p:spTree>
    <p:extLst>
      <p:ext uri="{BB962C8B-B14F-4D97-AF65-F5344CB8AC3E}">
        <p14:creationId xmlns:p14="http://schemas.microsoft.com/office/powerpoint/2010/main" val="8873908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101121" y="148563"/>
            <a:ext cx="7989757" cy="828432"/>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INTERNAL BUSINESS PROCESSES PERSPECTIVE</a:t>
            </a:r>
          </a:p>
          <a:p>
            <a:pPr algn="ctr"/>
            <a:r>
              <a:rPr lang="en-US" sz="2400" b="1" dirty="0">
                <a:solidFill>
                  <a:srgbClr val="00266C"/>
                </a:solidFill>
              </a:rPr>
              <a:t>OBJECTIVE: ACQUISITION PROCESS</a:t>
            </a:r>
          </a:p>
        </p:txBody>
      </p:sp>
      <p:sp>
        <p:nvSpPr>
          <p:cNvPr id="3" name="TextBox 2">
            <a:extLst>
              <a:ext uri="{FF2B5EF4-FFF2-40B4-BE49-F238E27FC236}">
                <a16:creationId xmlns:a16="http://schemas.microsoft.com/office/drawing/2014/main" id="{1CBB4A4A-1B5D-B3FE-8638-2444BCF7E383}"/>
              </a:ext>
            </a:extLst>
          </p:cNvPr>
          <p:cNvSpPr txBox="1"/>
          <p:nvPr/>
        </p:nvSpPr>
        <p:spPr>
          <a:xfrm>
            <a:off x="529651" y="973247"/>
            <a:ext cx="3142939" cy="47705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1600" dirty="0"/>
          </a:p>
          <a:p>
            <a:pPr marL="285750" indent="-285750">
              <a:buFont typeface="Arial" panose="020B0604020202020204" pitchFamily="34" charset="0"/>
              <a:buChar char="•"/>
            </a:pPr>
            <a:r>
              <a:rPr lang="en-US" sz="1600" b="1" dirty="0"/>
              <a:t>Data Source: </a:t>
            </a:r>
            <a:r>
              <a:rPr lang="en-US" sz="1600" dirty="0"/>
              <a:t>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Generation: </a:t>
            </a:r>
            <a:r>
              <a:rPr lang="en-US" sz="1600" dirty="0"/>
              <a:t>Data is generated from the 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Verification: </a:t>
            </a:r>
            <a:r>
              <a:rPr lang="en-US" sz="1600" dirty="0"/>
              <a:t>Purchasing Directors are responsible for the accurate reporting of results and for retention of records in accordance with records management requirements. Records will be made available for compliance and/or DOE reviews.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3917432" y="998369"/>
            <a:ext cx="4497050" cy="47705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b="1" i="1" dirty="0"/>
              <a:t>CORE MEASURES</a:t>
            </a:r>
          </a:p>
          <a:p>
            <a:pPr algn="ctr"/>
            <a:endParaRPr lang="en-US" sz="1600" b="1" i="1" dirty="0"/>
          </a:p>
          <a:p>
            <a:r>
              <a:rPr lang="en-US" sz="1600" b="1" dirty="0"/>
              <a:t>Average cycle time </a:t>
            </a:r>
            <a:r>
              <a:rPr lang="en-US" sz="1600" dirty="0"/>
              <a:t>(exception:  Purchase</a:t>
            </a:r>
          </a:p>
          <a:p>
            <a:r>
              <a:rPr lang="en-US" sz="1600" dirty="0"/>
              <a:t>Card) for each of the following dollar ranges:</a:t>
            </a:r>
          </a:p>
          <a:p>
            <a:endParaRPr lang="en-US" sz="1600" dirty="0"/>
          </a:p>
          <a:p>
            <a:pPr marL="285750" indent="-285750">
              <a:buFont typeface="Arial" panose="020B0604020202020204" pitchFamily="34" charset="0"/>
              <a:buChar char="•"/>
            </a:pPr>
            <a:r>
              <a:rPr lang="en-US" sz="1600" dirty="0"/>
              <a:t>Average cycle time for &lt;= $250,000 </a:t>
            </a:r>
          </a:p>
          <a:p>
            <a:pPr marL="285750" indent="-285750">
              <a:buFont typeface="Arial" panose="020B0604020202020204" pitchFamily="34" charset="0"/>
              <a:buChar char="•"/>
            </a:pPr>
            <a:r>
              <a:rPr lang="en-US" sz="1600" dirty="0"/>
              <a:t>Average cycle time for &gt; $250,000</a:t>
            </a:r>
          </a:p>
          <a:p>
            <a:pPr marL="285750" indent="-285750">
              <a:buFont typeface="Arial" panose="020B0604020202020204" pitchFamily="34" charset="0"/>
              <a:buChar char="•"/>
            </a:pPr>
            <a:r>
              <a:rPr lang="en-US" sz="1600" dirty="0"/>
              <a:t>Average cycle time for all actions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p:txBody>
      </p:sp>
      <p:sp>
        <p:nvSpPr>
          <p:cNvPr id="6" name="TextBox 5">
            <a:extLst>
              <a:ext uri="{FF2B5EF4-FFF2-40B4-BE49-F238E27FC236}">
                <a16:creationId xmlns:a16="http://schemas.microsoft.com/office/drawing/2014/main" id="{8BBEB0F7-B66B-3F51-4313-DA41D6792D48}"/>
              </a:ext>
            </a:extLst>
          </p:cNvPr>
          <p:cNvSpPr txBox="1"/>
          <p:nvPr/>
        </p:nvSpPr>
        <p:spPr>
          <a:xfrm>
            <a:off x="8604356" y="1009613"/>
            <a:ext cx="3327814" cy="48013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i="1" dirty="0"/>
              <a:t>NATIONAL TARGET</a:t>
            </a:r>
          </a:p>
          <a:p>
            <a:endParaRPr lang="en-US" sz="1600" i="1" dirty="0"/>
          </a:p>
          <a:p>
            <a:r>
              <a:rPr lang="en-US" sz="1600" dirty="0"/>
              <a:t>6 to 9 days for &lt;= $250,000</a:t>
            </a:r>
          </a:p>
          <a:p>
            <a:r>
              <a:rPr lang="en-US" sz="1600" dirty="0"/>
              <a:t>25 to 30 days for &gt; $250,000</a:t>
            </a:r>
          </a:p>
          <a:p>
            <a:r>
              <a:rPr lang="en-US" sz="1600" dirty="0"/>
              <a:t>8 to 11 days for all actions</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800" dirty="0"/>
          </a:p>
        </p:txBody>
      </p:sp>
    </p:spTree>
    <p:extLst>
      <p:ext uri="{BB962C8B-B14F-4D97-AF65-F5344CB8AC3E}">
        <p14:creationId xmlns:p14="http://schemas.microsoft.com/office/powerpoint/2010/main" val="7189519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1199213" y="148563"/>
            <a:ext cx="9908498" cy="766877"/>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INTERNAL BUSINESS PROCESSES PERSPECTIVE</a:t>
            </a:r>
          </a:p>
          <a:p>
            <a:pPr algn="ctr"/>
            <a:r>
              <a:rPr lang="en-US" sz="2000" b="1" dirty="0">
                <a:solidFill>
                  <a:srgbClr val="00266C"/>
                </a:solidFill>
              </a:rPr>
              <a:t>OBJECTIVE: GOOD CORPORTATE CITIZENSHIP THROUGH PURCHASING</a:t>
            </a:r>
          </a:p>
        </p:txBody>
      </p:sp>
      <p:sp>
        <p:nvSpPr>
          <p:cNvPr id="3" name="TextBox 2">
            <a:extLst>
              <a:ext uri="{FF2B5EF4-FFF2-40B4-BE49-F238E27FC236}">
                <a16:creationId xmlns:a16="http://schemas.microsoft.com/office/drawing/2014/main" id="{1CBB4A4A-1B5D-B3FE-8638-2444BCF7E383}"/>
              </a:ext>
            </a:extLst>
          </p:cNvPr>
          <p:cNvSpPr txBox="1"/>
          <p:nvPr/>
        </p:nvSpPr>
        <p:spPr>
          <a:xfrm>
            <a:off x="529651" y="973247"/>
            <a:ext cx="3142939" cy="47705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1600" dirty="0"/>
          </a:p>
          <a:p>
            <a:pPr marL="285750" indent="-285750">
              <a:buFont typeface="Arial" panose="020B0604020202020204" pitchFamily="34" charset="0"/>
              <a:buChar char="•"/>
            </a:pPr>
            <a:r>
              <a:rPr lang="en-US" sz="1600" b="1" dirty="0"/>
              <a:t>Data Source: </a:t>
            </a:r>
            <a:r>
              <a:rPr lang="en-US" sz="1600" dirty="0"/>
              <a:t>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Generation: </a:t>
            </a:r>
            <a:r>
              <a:rPr lang="en-US" sz="1600" dirty="0"/>
              <a:t>Data is generated from the 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Verification: </a:t>
            </a:r>
            <a:r>
              <a:rPr lang="en-US" sz="1600" dirty="0"/>
              <a:t>Purchasing Directors are responsible for the accurate reporting of results and for retention of records in accordance with records management requirements. Records will be made available for compliance and/or DOE reviews.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3917432" y="998369"/>
            <a:ext cx="4497050" cy="47705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b="1" i="1" dirty="0"/>
              <a:t>CORE MEASURE</a:t>
            </a:r>
          </a:p>
          <a:p>
            <a:pPr algn="ctr"/>
            <a:endParaRPr lang="en-US" sz="1600" b="1" i="1" dirty="0"/>
          </a:p>
          <a:p>
            <a:r>
              <a:rPr lang="en-US" sz="1600" b="1" dirty="0"/>
              <a:t>% of economic and social diversity and</a:t>
            </a:r>
          </a:p>
          <a:p>
            <a:r>
              <a:rPr lang="en-US" sz="1600" b="1" dirty="0"/>
              <a:t>local participation program goals achieved,</a:t>
            </a:r>
          </a:p>
          <a:p>
            <a:r>
              <a:rPr lang="en-US" sz="1600" b="1" dirty="0"/>
              <a:t>including SB, SDB,</a:t>
            </a:r>
            <a:r>
              <a:rPr lang="en-US" sz="1600" b="1" dirty="0">
                <a:solidFill>
                  <a:schemeClr val="hlink"/>
                </a:solidFill>
              </a:rPr>
              <a:t> </a:t>
            </a:r>
            <a:r>
              <a:rPr lang="en-US" sz="1600" b="1" dirty="0"/>
              <a:t>Women Owned SB,</a:t>
            </a:r>
            <a:r>
              <a:rPr lang="en-US" sz="1600" b="1" dirty="0">
                <a:solidFill>
                  <a:schemeClr val="accent2"/>
                </a:solidFill>
              </a:rPr>
              <a:t> </a:t>
            </a:r>
            <a:r>
              <a:rPr lang="en-US" sz="1600" b="1" dirty="0"/>
              <a:t>HUBZone, and Disabled Veterans</a:t>
            </a:r>
          </a:p>
          <a:p>
            <a:endParaRPr lang="en-US" sz="1600" b="1" dirty="0"/>
          </a:p>
          <a:p>
            <a:endParaRPr lang="en-US" sz="1600" b="1" dirty="0"/>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endParaRPr lang="en-US" sz="1600" dirty="0"/>
          </a:p>
        </p:txBody>
      </p:sp>
      <p:sp>
        <p:nvSpPr>
          <p:cNvPr id="6" name="TextBox 5">
            <a:extLst>
              <a:ext uri="{FF2B5EF4-FFF2-40B4-BE49-F238E27FC236}">
                <a16:creationId xmlns:a16="http://schemas.microsoft.com/office/drawing/2014/main" id="{8BBEB0F7-B66B-3F51-4313-DA41D6792D48}"/>
              </a:ext>
            </a:extLst>
          </p:cNvPr>
          <p:cNvSpPr txBox="1"/>
          <p:nvPr/>
        </p:nvSpPr>
        <p:spPr>
          <a:xfrm>
            <a:off x="8604356" y="1009613"/>
            <a:ext cx="3327814" cy="48013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i="1" dirty="0"/>
              <a:t>NATIONAL TARGET</a:t>
            </a:r>
          </a:p>
          <a:p>
            <a:endParaRPr lang="en-US" sz="1600" i="1" dirty="0"/>
          </a:p>
          <a:p>
            <a:pPr algn="ctr"/>
            <a:r>
              <a:rPr lang="en-US" sz="1600" b="1" dirty="0"/>
              <a:t>100% of established goals</a:t>
            </a:r>
          </a:p>
          <a:p>
            <a:endParaRPr lang="en-US" sz="1600" dirty="0"/>
          </a:p>
          <a:p>
            <a:endParaRPr lang="en-US" sz="1600"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800" dirty="0"/>
          </a:p>
        </p:txBody>
      </p:sp>
    </p:spTree>
    <p:extLst>
      <p:ext uri="{BB962C8B-B14F-4D97-AF65-F5344CB8AC3E}">
        <p14:creationId xmlns:p14="http://schemas.microsoft.com/office/powerpoint/2010/main" val="369848241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3E7F-235E-9E4A-BF81-E27B72E71048}"/>
              </a:ext>
            </a:extLst>
          </p:cNvPr>
          <p:cNvSpPr>
            <a:spLocks noGrp="1"/>
          </p:cNvSpPr>
          <p:nvPr>
            <p:ph type="title"/>
          </p:nvPr>
        </p:nvSpPr>
        <p:spPr>
          <a:xfrm>
            <a:off x="636608" y="569960"/>
            <a:ext cx="4809152" cy="2184400"/>
          </a:xfrm>
        </p:spPr>
        <p:txBody>
          <a:bodyPr/>
          <a:lstStyle/>
          <a:p>
            <a:pPr algn="ctr"/>
            <a:r>
              <a:rPr lang="en-US" dirty="0"/>
              <a:t>LEARNING AND GROWTH</a:t>
            </a:r>
          </a:p>
        </p:txBody>
      </p:sp>
      <p:sp>
        <p:nvSpPr>
          <p:cNvPr id="3" name="Content Placeholder 2">
            <a:extLst>
              <a:ext uri="{FF2B5EF4-FFF2-40B4-BE49-F238E27FC236}">
                <a16:creationId xmlns:a16="http://schemas.microsoft.com/office/drawing/2014/main" id="{DE95C688-7139-074D-A391-A405EB911EDB}"/>
              </a:ext>
            </a:extLst>
          </p:cNvPr>
          <p:cNvSpPr>
            <a:spLocks noGrp="1"/>
          </p:cNvSpPr>
          <p:nvPr>
            <p:ph idx="1"/>
          </p:nvPr>
        </p:nvSpPr>
        <p:spPr>
          <a:xfrm>
            <a:off x="5970360" y="2459717"/>
            <a:ext cx="6091011" cy="2254881"/>
          </a:xfrm>
        </p:spPr>
        <p:txBody>
          <a:bodyPr anchor="b" anchorCtr="0">
            <a:normAutofit/>
          </a:bodyPr>
          <a:lstStyle/>
          <a:p>
            <a:pPr marR="0" lvl="0">
              <a:spcBef>
                <a:spcPts val="0"/>
              </a:spcBef>
              <a:spcAft>
                <a:spcPts val="0"/>
              </a:spcAft>
            </a:pPr>
            <a:r>
              <a:rPr lang="en-US" sz="2800" b="1" dirty="0">
                <a:solidFill>
                  <a:schemeClr val="bg1"/>
                </a:solidFill>
                <a:ea typeface="Times New Roman" panose="02020603050405020304" pitchFamily="18" charset="0"/>
              </a:rPr>
              <a:t>Objectives:</a:t>
            </a:r>
          </a:p>
          <a:p>
            <a:pPr marL="457200" marR="0" lvl="0" indent="-457200">
              <a:spcBef>
                <a:spcPts val="0"/>
              </a:spcBef>
              <a:spcAft>
                <a:spcPts val="0"/>
              </a:spcAft>
              <a:buFont typeface="Arial" panose="020B0604020202020204" pitchFamily="34" charset="0"/>
              <a:buChar char="•"/>
            </a:pPr>
            <a:r>
              <a:rPr lang="en-US" sz="2800" b="1" dirty="0">
                <a:solidFill>
                  <a:schemeClr val="bg1"/>
                </a:solidFill>
                <a:ea typeface="Times New Roman" panose="02020603050405020304" pitchFamily="18" charset="0"/>
              </a:rPr>
              <a:t>Employee Satisfaction</a:t>
            </a:r>
          </a:p>
          <a:p>
            <a:pPr marL="457200" marR="0" lvl="0" indent="-457200">
              <a:spcBef>
                <a:spcPts val="0"/>
              </a:spcBef>
              <a:spcAft>
                <a:spcPts val="0"/>
              </a:spcAft>
              <a:buFont typeface="Arial" panose="020B0604020202020204" pitchFamily="34" charset="0"/>
              <a:buChar char="•"/>
            </a:pPr>
            <a:r>
              <a:rPr lang="en-US" sz="2800" b="1" dirty="0">
                <a:solidFill>
                  <a:schemeClr val="bg1"/>
                </a:solidFill>
                <a:ea typeface="Times New Roman" panose="02020603050405020304" pitchFamily="18" charset="0"/>
              </a:rPr>
              <a:t>Employee Alignment</a:t>
            </a:r>
          </a:p>
          <a:p>
            <a:pPr marR="0" lvl="0">
              <a:spcBef>
                <a:spcPts val="0"/>
              </a:spcBef>
              <a:spcAft>
                <a:spcPts val="0"/>
              </a:spcAft>
            </a:pPr>
            <a:endParaRPr lang="en-US" sz="1100" b="1" dirty="0">
              <a:solidFill>
                <a:srgbClr val="000000"/>
              </a:solidFill>
              <a:effectLst/>
              <a:latin typeface="Calibri" panose="020F0502020204030204" pitchFamily="34" charset="0"/>
              <a:ea typeface="Times New Roman" panose="02020603050405020304" pitchFamily="18" charset="0"/>
            </a:endParaRPr>
          </a:p>
        </p:txBody>
      </p:sp>
      <p:pic>
        <p:nvPicPr>
          <p:cNvPr id="19" name="Picture 18">
            <a:extLst>
              <a:ext uri="{FF2B5EF4-FFF2-40B4-BE49-F238E27FC236}">
                <a16:creationId xmlns:a16="http://schemas.microsoft.com/office/drawing/2014/main" id="{305F8E75-0D01-ED4D-8710-C9B721FD4C1F}"/>
              </a:ext>
            </a:extLst>
          </p:cNvPr>
          <p:cNvPicPr>
            <a:picLocks noChangeAspect="1"/>
          </p:cNvPicPr>
          <p:nvPr/>
        </p:nvPicPr>
        <p:blipFill>
          <a:blip r:embed="rId2">
            <a:duotone>
              <a:schemeClr val="accent4">
                <a:shade val="45000"/>
                <a:satMod val="135000"/>
              </a:schemeClr>
              <a:prstClr val="white"/>
            </a:duotone>
          </a:blip>
          <a:stretch>
            <a:fillRect/>
          </a:stretch>
        </p:blipFill>
        <p:spPr>
          <a:xfrm>
            <a:off x="1152847" y="2257581"/>
            <a:ext cx="2954697" cy="2938259"/>
          </a:xfrm>
          <a:prstGeom prst="rect">
            <a:avLst/>
          </a:prstGeom>
        </p:spPr>
      </p:pic>
    </p:spTree>
    <p:extLst>
      <p:ext uri="{BB962C8B-B14F-4D97-AF65-F5344CB8AC3E}">
        <p14:creationId xmlns:p14="http://schemas.microsoft.com/office/powerpoint/2010/main" val="1084432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101121" y="202958"/>
            <a:ext cx="7989757" cy="828432"/>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LEARNING AND GROWTH</a:t>
            </a:r>
          </a:p>
          <a:p>
            <a:pPr algn="ctr"/>
            <a:r>
              <a:rPr lang="en-US" sz="2400" b="1" dirty="0">
                <a:solidFill>
                  <a:srgbClr val="00266C"/>
                </a:solidFill>
              </a:rPr>
              <a:t>OBJECTIVE: EMPLOYEE SATISFACTION</a:t>
            </a:r>
          </a:p>
        </p:txBody>
      </p:sp>
      <p:sp>
        <p:nvSpPr>
          <p:cNvPr id="3" name="TextBox 2">
            <a:extLst>
              <a:ext uri="{FF2B5EF4-FFF2-40B4-BE49-F238E27FC236}">
                <a16:creationId xmlns:a16="http://schemas.microsoft.com/office/drawing/2014/main" id="{1CBB4A4A-1B5D-B3FE-8638-2444BCF7E383}"/>
              </a:ext>
            </a:extLst>
          </p:cNvPr>
          <p:cNvSpPr txBox="1"/>
          <p:nvPr/>
        </p:nvSpPr>
        <p:spPr>
          <a:xfrm>
            <a:off x="609601" y="1012954"/>
            <a:ext cx="3712564" cy="47705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US" sz="1600" b="1" dirty="0"/>
              <a:t>Data Source:  </a:t>
            </a:r>
            <a:r>
              <a:rPr lang="en-US" sz="1600" dirty="0"/>
              <a:t>Employee Climate Survey, focus groups, and other methods as appropriate.</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Data Generation:  </a:t>
            </a:r>
            <a:r>
              <a:rPr lang="en-US" sz="1600" dirty="0"/>
              <a:t>Accomplished by using appropriate survey instrument and other information sources.</a:t>
            </a:r>
            <a:r>
              <a:rPr lang="en-US" sz="1600" b="1" dirty="0"/>
              <a:t> </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Data Verification:  </a:t>
            </a:r>
            <a:r>
              <a:rPr lang="en-US" sz="1600" dirty="0"/>
              <a:t>Purchasing Directors are responsible for accuracy of survey data generation, and other information sources, and for retention of records in accordance with records management requirements.  Records will be made available for compliance and/or DOE reviews.</a:t>
            </a:r>
          </a:p>
          <a:p>
            <a:pPr marL="285750" indent="-28575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4497050" y="1012954"/>
            <a:ext cx="4706911" cy="477053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b="1" i="1" dirty="0"/>
              <a:t>CORE MEASURE</a:t>
            </a:r>
          </a:p>
          <a:p>
            <a:endParaRPr lang="en-US" sz="1600" i="1" dirty="0"/>
          </a:p>
          <a:p>
            <a:r>
              <a:rPr lang="en-US" sz="1600" b="1" dirty="0"/>
              <a:t>Employee Satisfaction Rating:</a:t>
            </a:r>
          </a:p>
          <a:p>
            <a:r>
              <a:rPr lang="en-US" sz="1600" dirty="0"/>
              <a:t>% of employees satisfied with the work environment, and the organization’s professionalism, culture and values.</a:t>
            </a:r>
          </a:p>
          <a:p>
            <a:endParaRPr lang="en-US" sz="1600" dirty="0"/>
          </a:p>
          <a:p>
            <a:endParaRPr lang="en-US" sz="1600" dirty="0"/>
          </a:p>
          <a:p>
            <a:br>
              <a:rPr lang="en-US" sz="1600" dirty="0"/>
            </a:b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6" name="TextBox 5">
            <a:extLst>
              <a:ext uri="{FF2B5EF4-FFF2-40B4-BE49-F238E27FC236}">
                <a16:creationId xmlns:a16="http://schemas.microsoft.com/office/drawing/2014/main" id="{8BBEB0F7-B66B-3F51-4313-DA41D6792D48}"/>
              </a:ext>
            </a:extLst>
          </p:cNvPr>
          <p:cNvSpPr txBox="1"/>
          <p:nvPr/>
        </p:nvSpPr>
        <p:spPr>
          <a:xfrm>
            <a:off x="9368852" y="1012954"/>
            <a:ext cx="2353455" cy="480131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1600" b="1" i="1" dirty="0"/>
              <a:t>NATIONAL TARGET</a:t>
            </a:r>
          </a:p>
          <a:p>
            <a:endParaRPr lang="en-US" sz="1600" i="1" dirty="0"/>
          </a:p>
          <a:p>
            <a:r>
              <a:rPr lang="en-US" sz="1600" dirty="0"/>
              <a:t>Appropriate targets will be negotiated</a:t>
            </a:r>
          </a:p>
          <a:p>
            <a:r>
              <a:rPr lang="en-US" sz="1600" dirty="0"/>
              <a:t>between the Cognizant DOE Contracting</a:t>
            </a:r>
          </a:p>
          <a:p>
            <a:r>
              <a:rPr lang="en-US" sz="1600" dirty="0"/>
              <a:t>Officer and the contractor purchasing</a:t>
            </a:r>
          </a:p>
          <a:p>
            <a:r>
              <a:rPr lang="en-US" sz="1600" dirty="0"/>
              <a:t>organization.</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1800" dirty="0"/>
          </a:p>
        </p:txBody>
      </p:sp>
    </p:spTree>
    <p:extLst>
      <p:ext uri="{BB962C8B-B14F-4D97-AF65-F5344CB8AC3E}">
        <p14:creationId xmlns:p14="http://schemas.microsoft.com/office/powerpoint/2010/main" val="92851811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101121" y="202958"/>
            <a:ext cx="7989757" cy="828432"/>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LEARNING AND GROWTH</a:t>
            </a:r>
          </a:p>
          <a:p>
            <a:pPr algn="ctr"/>
            <a:r>
              <a:rPr lang="en-US" sz="2400" b="1" dirty="0">
                <a:solidFill>
                  <a:srgbClr val="00266C"/>
                </a:solidFill>
              </a:rPr>
              <a:t>OBJECTIVE: EMPLOYEE ALIGNMENT</a:t>
            </a:r>
          </a:p>
        </p:txBody>
      </p:sp>
      <p:sp>
        <p:nvSpPr>
          <p:cNvPr id="3" name="TextBox 2">
            <a:extLst>
              <a:ext uri="{FF2B5EF4-FFF2-40B4-BE49-F238E27FC236}">
                <a16:creationId xmlns:a16="http://schemas.microsoft.com/office/drawing/2014/main" id="{1CBB4A4A-1B5D-B3FE-8638-2444BCF7E383}"/>
              </a:ext>
            </a:extLst>
          </p:cNvPr>
          <p:cNvSpPr txBox="1"/>
          <p:nvPr/>
        </p:nvSpPr>
        <p:spPr>
          <a:xfrm>
            <a:off x="609601" y="1012954"/>
            <a:ext cx="3712564" cy="427809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Data Source:  </a:t>
            </a:r>
            <a:r>
              <a:rPr lang="en-US" sz="1600" dirty="0"/>
              <a:t>Employee Performance Appraisals and LPIS as appropriate.</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Data Generation:  </a:t>
            </a:r>
            <a:r>
              <a:rPr lang="en-US" sz="1600" dirty="0"/>
              <a:t>LPIS</a:t>
            </a:r>
            <a:endParaRPr lang="en-US" sz="1600" b="1" dirty="0"/>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Data Verification:  </a:t>
            </a:r>
            <a:r>
              <a:rPr lang="en-US" sz="1600" dirty="0"/>
              <a:t>Purchasing Directors are responsible for accuracy of survey data generation, and other information sources, and for retention of records in accordance with records management requirements.  Records will be made available for compliance and/or DOE reviews.</a:t>
            </a:r>
          </a:p>
          <a:p>
            <a:pPr marL="285750" indent="-28575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4497050" y="1012954"/>
            <a:ext cx="4706911" cy="452431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600" b="1" i="1" dirty="0"/>
              <a:t>CORE MEASURE</a:t>
            </a:r>
          </a:p>
          <a:p>
            <a:endParaRPr lang="en-US" sz="1600" i="1" dirty="0"/>
          </a:p>
          <a:p>
            <a:r>
              <a:rPr lang="en-US" sz="1600" b="1" dirty="0"/>
              <a:t>% of employees whose performance</a:t>
            </a:r>
          </a:p>
          <a:p>
            <a:r>
              <a:rPr lang="en-US" sz="1600" b="1" dirty="0"/>
              <a:t>evaluation plans are aligned with </a:t>
            </a:r>
          </a:p>
          <a:p>
            <a:r>
              <a:rPr lang="en-US" sz="1600" b="1" dirty="0"/>
              <a:t>organizational goals and objectives</a:t>
            </a:r>
          </a:p>
          <a:p>
            <a:endParaRPr lang="en-US" sz="1600" dirty="0"/>
          </a:p>
          <a:p>
            <a:br>
              <a:rPr lang="en-US" sz="1600" dirty="0"/>
            </a:b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6" name="TextBox 5">
            <a:extLst>
              <a:ext uri="{FF2B5EF4-FFF2-40B4-BE49-F238E27FC236}">
                <a16:creationId xmlns:a16="http://schemas.microsoft.com/office/drawing/2014/main" id="{8BBEB0F7-B66B-3F51-4313-DA41D6792D48}"/>
              </a:ext>
            </a:extLst>
          </p:cNvPr>
          <p:cNvSpPr txBox="1"/>
          <p:nvPr/>
        </p:nvSpPr>
        <p:spPr>
          <a:xfrm>
            <a:off x="9368852" y="1012954"/>
            <a:ext cx="2353455" cy="443198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1600" b="1" i="1" dirty="0"/>
              <a:t>NATIONAL TARGET</a:t>
            </a:r>
          </a:p>
          <a:p>
            <a:endParaRPr lang="en-US" sz="1600" i="1" dirty="0"/>
          </a:p>
          <a:p>
            <a:pPr algn="ctr"/>
            <a:r>
              <a:rPr lang="en-US" sz="1600" b="1" dirty="0"/>
              <a:t>98%</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1800" dirty="0"/>
          </a:p>
        </p:txBody>
      </p:sp>
    </p:spTree>
    <p:extLst>
      <p:ext uri="{BB962C8B-B14F-4D97-AF65-F5344CB8AC3E}">
        <p14:creationId xmlns:p14="http://schemas.microsoft.com/office/powerpoint/2010/main" val="11233961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3E7F-235E-9E4A-BF81-E27B72E71048}"/>
              </a:ext>
            </a:extLst>
          </p:cNvPr>
          <p:cNvSpPr>
            <a:spLocks noGrp="1"/>
          </p:cNvSpPr>
          <p:nvPr>
            <p:ph type="title"/>
          </p:nvPr>
        </p:nvSpPr>
        <p:spPr>
          <a:xfrm>
            <a:off x="636608" y="569960"/>
            <a:ext cx="4809152" cy="2184400"/>
          </a:xfrm>
        </p:spPr>
        <p:txBody>
          <a:bodyPr/>
          <a:lstStyle/>
          <a:p>
            <a:pPr algn="ctr"/>
            <a:r>
              <a:rPr lang="en-US" dirty="0"/>
              <a:t>FINANCIAL</a:t>
            </a:r>
          </a:p>
        </p:txBody>
      </p:sp>
      <p:sp>
        <p:nvSpPr>
          <p:cNvPr id="3" name="Content Placeholder 2">
            <a:extLst>
              <a:ext uri="{FF2B5EF4-FFF2-40B4-BE49-F238E27FC236}">
                <a16:creationId xmlns:a16="http://schemas.microsoft.com/office/drawing/2014/main" id="{DE95C688-7139-074D-A391-A405EB911EDB}"/>
              </a:ext>
            </a:extLst>
          </p:cNvPr>
          <p:cNvSpPr>
            <a:spLocks noGrp="1"/>
          </p:cNvSpPr>
          <p:nvPr>
            <p:ph idx="1"/>
          </p:nvPr>
        </p:nvSpPr>
        <p:spPr>
          <a:xfrm>
            <a:off x="5970360" y="2459717"/>
            <a:ext cx="6091011" cy="2254881"/>
          </a:xfrm>
          <a:noFill/>
        </p:spPr>
        <p:txBody>
          <a:bodyPr anchor="b" anchorCtr="0">
            <a:normAutofit/>
          </a:bodyPr>
          <a:lstStyle/>
          <a:p>
            <a:pPr marR="0" lvl="0">
              <a:spcBef>
                <a:spcPts val="0"/>
              </a:spcBef>
              <a:spcAft>
                <a:spcPts val="0"/>
              </a:spcAft>
            </a:pPr>
            <a:r>
              <a:rPr lang="en-US" sz="2800" b="1" dirty="0">
                <a:solidFill>
                  <a:schemeClr val="bg1"/>
                </a:solidFill>
                <a:ea typeface="Times New Roman" panose="02020603050405020304" pitchFamily="18" charset="0"/>
              </a:rPr>
              <a:t>Objectives:</a:t>
            </a:r>
          </a:p>
          <a:p>
            <a:pPr marL="457200" marR="0" lvl="0" indent="-457200">
              <a:spcBef>
                <a:spcPts val="0"/>
              </a:spcBef>
              <a:spcAft>
                <a:spcPts val="0"/>
              </a:spcAft>
              <a:buFont typeface="Arial" panose="020B0604020202020204" pitchFamily="34" charset="0"/>
              <a:buChar char="•"/>
            </a:pPr>
            <a:r>
              <a:rPr lang="en-US" sz="2800" b="1" dirty="0">
                <a:solidFill>
                  <a:schemeClr val="bg1"/>
                </a:solidFill>
                <a:ea typeface="Times New Roman" panose="02020603050405020304" pitchFamily="18" charset="0"/>
              </a:rPr>
              <a:t>Optimum Cost Efficiency of Purchasing Operations</a:t>
            </a:r>
          </a:p>
          <a:p>
            <a:pPr marL="457200" marR="0" lvl="0" indent="-457200">
              <a:spcBef>
                <a:spcPts val="0"/>
              </a:spcBef>
              <a:spcAft>
                <a:spcPts val="0"/>
              </a:spcAft>
              <a:buFont typeface="Arial" panose="020B0604020202020204" pitchFamily="34" charset="0"/>
              <a:buChar char="•"/>
            </a:pPr>
            <a:r>
              <a:rPr lang="en-US" sz="2800" b="1" dirty="0">
                <a:solidFill>
                  <a:schemeClr val="bg1"/>
                </a:solidFill>
                <a:ea typeface="Times New Roman" panose="02020603050405020304" pitchFamily="18" charset="0"/>
              </a:rPr>
              <a:t>Financial Contributions of Procurement via Cost Savings</a:t>
            </a:r>
          </a:p>
          <a:p>
            <a:pPr marR="0" lvl="0">
              <a:spcBef>
                <a:spcPts val="0"/>
              </a:spcBef>
              <a:spcAft>
                <a:spcPts val="0"/>
              </a:spcAft>
            </a:pPr>
            <a:endParaRPr lang="en-US" sz="1100" b="1" dirty="0">
              <a:solidFill>
                <a:srgbClr val="000000"/>
              </a:solidFill>
              <a:effectLst/>
              <a:latin typeface="Calibri" panose="020F0502020204030204" pitchFamily="34" charset="0"/>
              <a:ea typeface="Times New Roman" panose="02020603050405020304" pitchFamily="18" charset="0"/>
            </a:endParaRPr>
          </a:p>
        </p:txBody>
      </p:sp>
      <p:pic>
        <p:nvPicPr>
          <p:cNvPr id="19" name="Picture 18">
            <a:extLst>
              <a:ext uri="{FF2B5EF4-FFF2-40B4-BE49-F238E27FC236}">
                <a16:creationId xmlns:a16="http://schemas.microsoft.com/office/drawing/2014/main" id="{305F8E75-0D01-ED4D-8710-C9B721FD4C1F}"/>
              </a:ext>
            </a:extLst>
          </p:cNvPr>
          <p:cNvPicPr>
            <a:picLocks noChangeAspect="1"/>
          </p:cNvPicPr>
          <p:nvPr/>
        </p:nvPicPr>
        <p:blipFill>
          <a:blip r:embed="rId2">
            <a:duotone>
              <a:schemeClr val="accent4">
                <a:shade val="45000"/>
                <a:satMod val="135000"/>
              </a:schemeClr>
              <a:prstClr val="white"/>
            </a:duotone>
          </a:blip>
          <a:stretch>
            <a:fillRect/>
          </a:stretch>
        </p:blipFill>
        <p:spPr>
          <a:xfrm>
            <a:off x="1152847" y="2257581"/>
            <a:ext cx="2954697" cy="2938259"/>
          </a:xfrm>
          <a:prstGeom prst="rect">
            <a:avLst/>
          </a:prstGeom>
        </p:spPr>
      </p:pic>
    </p:spTree>
    <p:extLst>
      <p:ext uri="{BB962C8B-B14F-4D97-AF65-F5344CB8AC3E}">
        <p14:creationId xmlns:p14="http://schemas.microsoft.com/office/powerpoint/2010/main" val="2864659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1314137" y="246077"/>
            <a:ext cx="9563725" cy="766877"/>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FINANCIAL</a:t>
            </a:r>
          </a:p>
          <a:p>
            <a:pPr algn="ctr"/>
            <a:r>
              <a:rPr lang="en-US" sz="2000" b="1" dirty="0">
                <a:solidFill>
                  <a:srgbClr val="00266C"/>
                </a:solidFill>
              </a:rPr>
              <a:t>OBJECTIVE: OPTIMAL COST EFFICIENCY OF PURCHASING OPERATIONS </a:t>
            </a:r>
          </a:p>
        </p:txBody>
      </p:sp>
      <p:sp>
        <p:nvSpPr>
          <p:cNvPr id="3" name="TextBox 2">
            <a:extLst>
              <a:ext uri="{FF2B5EF4-FFF2-40B4-BE49-F238E27FC236}">
                <a16:creationId xmlns:a16="http://schemas.microsoft.com/office/drawing/2014/main" id="{1CBB4A4A-1B5D-B3FE-8638-2444BCF7E383}"/>
              </a:ext>
            </a:extLst>
          </p:cNvPr>
          <p:cNvSpPr txBox="1"/>
          <p:nvPr/>
        </p:nvSpPr>
        <p:spPr>
          <a:xfrm>
            <a:off x="609601" y="1012954"/>
            <a:ext cx="3712564" cy="45243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Data Source: </a:t>
            </a:r>
            <a:r>
              <a:rPr lang="en-US" sz="1600" dirty="0"/>
              <a:t>LPIS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Data Generation</a:t>
            </a:r>
            <a:r>
              <a:rPr lang="en-US" sz="1600" dirty="0"/>
              <a:t>: Data is generated from the 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Verification:  </a:t>
            </a:r>
            <a:r>
              <a:rPr lang="en-US" sz="1600" dirty="0"/>
              <a:t>Purchasing Directors are responsible for accuracy of survey data generation, and other information sources, and for retention of records in accordance with records management requirements.  Records will be made available for compliance and/or DOE reviews.</a:t>
            </a:r>
          </a:p>
          <a:p>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4497050" y="1012954"/>
            <a:ext cx="4706911" cy="45243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600" b="1" i="1" dirty="0"/>
              <a:t>CORE MEASURE</a:t>
            </a:r>
          </a:p>
          <a:p>
            <a:endParaRPr lang="en-US" sz="1600" i="1" dirty="0"/>
          </a:p>
          <a:p>
            <a:r>
              <a:rPr lang="en-US" sz="1600" b="1" dirty="0"/>
              <a:t>Cost to Spend Ratio: </a:t>
            </a:r>
            <a:r>
              <a:rPr lang="en-US" sz="1600" dirty="0"/>
              <a:t>Purchasing operation’s operating costs (labor plus overhead) divided</a:t>
            </a:r>
          </a:p>
          <a:p>
            <a:r>
              <a:rPr lang="en-US" sz="1600" dirty="0"/>
              <a:t>by purchasing obligations</a:t>
            </a:r>
          </a:p>
          <a:p>
            <a:endParaRPr lang="en-US" sz="1600" dirty="0"/>
          </a:p>
          <a:p>
            <a:br>
              <a:rPr lang="en-US" sz="1600" dirty="0"/>
            </a:b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6" name="TextBox 5">
            <a:extLst>
              <a:ext uri="{FF2B5EF4-FFF2-40B4-BE49-F238E27FC236}">
                <a16:creationId xmlns:a16="http://schemas.microsoft.com/office/drawing/2014/main" id="{8BBEB0F7-B66B-3F51-4313-DA41D6792D48}"/>
              </a:ext>
            </a:extLst>
          </p:cNvPr>
          <p:cNvSpPr txBox="1"/>
          <p:nvPr/>
        </p:nvSpPr>
        <p:spPr>
          <a:xfrm>
            <a:off x="9368852" y="1012954"/>
            <a:ext cx="2353455" cy="45243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1600" b="1" i="1" dirty="0"/>
              <a:t>NATIONAL TARGET</a:t>
            </a:r>
          </a:p>
          <a:p>
            <a:endParaRPr lang="en-US" sz="1600" i="1" dirty="0"/>
          </a:p>
          <a:p>
            <a:r>
              <a:rPr lang="en-US" sz="1600" dirty="0"/>
              <a:t>Appropriate targets will be negotiated </a:t>
            </a:r>
          </a:p>
          <a:p>
            <a:r>
              <a:rPr lang="en-US" sz="1600" dirty="0"/>
              <a:t>between the Cognizant DOE Contracting</a:t>
            </a:r>
          </a:p>
          <a:p>
            <a:r>
              <a:rPr lang="en-US" sz="1600" dirty="0"/>
              <a:t>Officer and the contractor purchasing</a:t>
            </a:r>
          </a:p>
          <a:p>
            <a:r>
              <a:rPr lang="en-US" sz="1600" dirty="0"/>
              <a:t>organization</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1800" dirty="0"/>
          </a:p>
        </p:txBody>
      </p:sp>
    </p:spTree>
    <p:extLst>
      <p:ext uri="{BB962C8B-B14F-4D97-AF65-F5344CB8AC3E}">
        <p14:creationId xmlns:p14="http://schemas.microsoft.com/office/powerpoint/2010/main" val="17180788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794478" y="111165"/>
            <a:ext cx="10603043" cy="766877"/>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FINANCIAL</a:t>
            </a:r>
          </a:p>
          <a:p>
            <a:pPr algn="ctr"/>
            <a:r>
              <a:rPr lang="en-US" sz="2000" b="1" dirty="0">
                <a:solidFill>
                  <a:srgbClr val="00266C"/>
                </a:solidFill>
              </a:rPr>
              <a:t>OBJECTIVE: FINANCIAL CONTRIBUTIONS OF PROCUREMENT VIA COST SAVINGS</a:t>
            </a:r>
          </a:p>
        </p:txBody>
      </p:sp>
      <p:sp>
        <p:nvSpPr>
          <p:cNvPr id="3" name="TextBox 2">
            <a:extLst>
              <a:ext uri="{FF2B5EF4-FFF2-40B4-BE49-F238E27FC236}">
                <a16:creationId xmlns:a16="http://schemas.microsoft.com/office/drawing/2014/main" id="{1CBB4A4A-1B5D-B3FE-8638-2444BCF7E383}"/>
              </a:ext>
            </a:extLst>
          </p:cNvPr>
          <p:cNvSpPr txBox="1"/>
          <p:nvPr/>
        </p:nvSpPr>
        <p:spPr>
          <a:xfrm>
            <a:off x="609601" y="1012954"/>
            <a:ext cx="3712564" cy="47705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Data Source: </a:t>
            </a:r>
            <a:r>
              <a:rPr lang="en-US" sz="1600" dirty="0"/>
              <a:t>LPIS</a:t>
            </a:r>
          </a:p>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Data Generation</a:t>
            </a:r>
            <a:r>
              <a:rPr lang="en-US" sz="1600" dirty="0"/>
              <a:t>: Data is generated from the LPIS and submitted to the Strategic Programs Division MA-622.</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Verification:  </a:t>
            </a:r>
            <a:r>
              <a:rPr lang="en-US" sz="1600" dirty="0"/>
              <a:t>Purchasing Directors are responsible for accuracy of survey data generation, and other information sources, and for retention of records in accordance with records management requirements.  Records will be made available for compliance and/or DOE reviews.</a:t>
            </a:r>
          </a:p>
          <a:p>
            <a:endParaRPr lang="en-US" sz="1600" dirty="0"/>
          </a:p>
          <a:p>
            <a:pPr marL="285750" indent="-28575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4497050" y="1012954"/>
            <a:ext cx="4706911" cy="477053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600" b="1" i="1" dirty="0"/>
              <a:t>CORE MEASURES</a:t>
            </a:r>
          </a:p>
          <a:p>
            <a:endParaRPr lang="en-US" sz="1600" i="1" dirty="0"/>
          </a:p>
          <a:p>
            <a:r>
              <a:rPr lang="en-US" sz="1600" b="1" dirty="0"/>
              <a:t>Procurement Cost Improvement:</a:t>
            </a:r>
          </a:p>
          <a:p>
            <a:r>
              <a:rPr lang="en-US" sz="1600" b="1" dirty="0"/>
              <a:t>4%  strategic sourcing cost savings against </a:t>
            </a:r>
          </a:p>
          <a:p>
            <a:r>
              <a:rPr lang="en-US" sz="1600" b="1" dirty="0"/>
              <a:t>expected actionable procurement spend</a:t>
            </a:r>
          </a:p>
          <a:p>
            <a:endParaRPr lang="en-US" sz="1600" b="1" dirty="0"/>
          </a:p>
          <a:p>
            <a:r>
              <a:rPr lang="en-US" sz="1600" dirty="0"/>
              <a:t>Note: Acceptable measures of  procurement </a:t>
            </a:r>
          </a:p>
          <a:p>
            <a:r>
              <a:rPr lang="en-US" sz="1600" dirty="0"/>
              <a:t>strategic sourcing cost improvements </a:t>
            </a:r>
          </a:p>
          <a:p>
            <a:r>
              <a:rPr lang="en-US" sz="1600" dirty="0"/>
              <a:t>include, but are not limited to those </a:t>
            </a:r>
          </a:p>
          <a:p>
            <a:r>
              <a:rPr lang="en-US" sz="1600" dirty="0"/>
              <a:t>identified in Policy Flash 2014-14 and </a:t>
            </a:r>
          </a:p>
          <a:p>
            <a:r>
              <a:rPr lang="en-US" sz="1600" dirty="0"/>
              <a:t>Policy Flash 2012-67.</a:t>
            </a:r>
          </a:p>
          <a:p>
            <a:endParaRPr lang="en-US" sz="1600" dirty="0"/>
          </a:p>
          <a:p>
            <a:br>
              <a:rPr lang="en-US" sz="1600" dirty="0"/>
            </a:br>
            <a:endParaRPr lang="en-US" sz="1600" dirty="0"/>
          </a:p>
          <a:p>
            <a:endParaRPr lang="en-US" sz="1600" dirty="0"/>
          </a:p>
          <a:p>
            <a:endParaRPr lang="en-US" sz="1600" dirty="0"/>
          </a:p>
          <a:p>
            <a:endParaRPr lang="en-US" sz="1600" dirty="0"/>
          </a:p>
          <a:p>
            <a:endParaRPr lang="en-US" sz="1600" dirty="0"/>
          </a:p>
          <a:p>
            <a:endParaRPr lang="en-US" sz="1600" dirty="0"/>
          </a:p>
        </p:txBody>
      </p:sp>
      <p:sp>
        <p:nvSpPr>
          <p:cNvPr id="6" name="TextBox 5">
            <a:extLst>
              <a:ext uri="{FF2B5EF4-FFF2-40B4-BE49-F238E27FC236}">
                <a16:creationId xmlns:a16="http://schemas.microsoft.com/office/drawing/2014/main" id="{8BBEB0F7-B66B-3F51-4313-DA41D6792D48}"/>
              </a:ext>
            </a:extLst>
          </p:cNvPr>
          <p:cNvSpPr txBox="1"/>
          <p:nvPr/>
        </p:nvSpPr>
        <p:spPr>
          <a:xfrm>
            <a:off x="9368852" y="1012954"/>
            <a:ext cx="2353455" cy="46782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n-US" sz="1600" b="1" i="1" dirty="0"/>
              <a:t>NATIONAL TARGET</a:t>
            </a:r>
          </a:p>
          <a:p>
            <a:endParaRPr lang="en-US" sz="1600" i="1" dirty="0"/>
          </a:p>
          <a:p>
            <a:pPr algn="ctr"/>
            <a:endParaRPr lang="en-US" sz="1600" b="1" dirty="0"/>
          </a:p>
          <a:p>
            <a:pPr algn="ctr"/>
            <a:r>
              <a:rPr lang="en-US" sz="1600" b="1" dirty="0"/>
              <a:t>4%</a:t>
            </a:r>
            <a:endParaRPr lang="en-US" b="1"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1800" dirty="0"/>
          </a:p>
        </p:txBody>
      </p:sp>
    </p:spTree>
    <p:extLst>
      <p:ext uri="{BB962C8B-B14F-4D97-AF65-F5344CB8AC3E}">
        <p14:creationId xmlns:p14="http://schemas.microsoft.com/office/powerpoint/2010/main" val="316321744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1406B1-F6BF-419B-817C-73A84E71CFEF}"/>
              </a:ext>
            </a:extLst>
          </p:cNvPr>
          <p:cNvSpPr>
            <a:spLocks noGrp="1"/>
          </p:cNvSpPr>
          <p:nvPr>
            <p:ph type="title"/>
          </p:nvPr>
        </p:nvSpPr>
        <p:spPr/>
        <p:txBody>
          <a:bodyPr/>
          <a:lstStyle/>
          <a:p>
            <a:r>
              <a:rPr lang="en-US" dirty="0"/>
              <a:t>Questions</a:t>
            </a:r>
          </a:p>
        </p:txBody>
      </p:sp>
      <p:sp>
        <p:nvSpPr>
          <p:cNvPr id="16" name="TextBox 15">
            <a:extLst>
              <a:ext uri="{FF2B5EF4-FFF2-40B4-BE49-F238E27FC236}">
                <a16:creationId xmlns:a16="http://schemas.microsoft.com/office/drawing/2014/main" id="{9E545F1E-6029-9F4C-EFF1-7DEA385038CC}"/>
              </a:ext>
            </a:extLst>
          </p:cNvPr>
          <p:cNvSpPr txBox="1"/>
          <p:nvPr/>
        </p:nvSpPr>
        <p:spPr>
          <a:xfrm>
            <a:off x="979713" y="1447692"/>
            <a:ext cx="10515600" cy="3046988"/>
          </a:xfrm>
          <a:prstGeom prst="rect">
            <a:avLst/>
          </a:prstGeom>
          <a:noFill/>
        </p:spPr>
        <p:txBody>
          <a:bodyPr wrap="square">
            <a:spAutoFit/>
          </a:bodyPr>
          <a:lstStyle/>
          <a:p>
            <a:pPr marR="0" lvl="0">
              <a:spcBef>
                <a:spcPts val="0"/>
              </a:spcBef>
              <a:spcAft>
                <a:spcPts val="0"/>
              </a:spcAft>
            </a:pPr>
            <a:r>
              <a:rPr lang="en-US" sz="2400" b="1" dirty="0">
                <a:solidFill>
                  <a:schemeClr val="accent2">
                    <a:lumMod val="50000"/>
                  </a:schemeClr>
                </a:solidFill>
                <a:effectLst/>
                <a:ea typeface="Times New Roman" panose="02020603050405020304" pitchFamily="18" charset="0"/>
              </a:rPr>
              <a:t>Matthew Parker (MA-621)</a:t>
            </a:r>
          </a:p>
          <a:p>
            <a:pPr marR="0" lvl="0">
              <a:spcBef>
                <a:spcPts val="0"/>
              </a:spcBef>
              <a:spcAft>
                <a:spcPts val="0"/>
              </a:spcAft>
            </a:pPr>
            <a:r>
              <a:rPr lang="en-US" sz="2400" b="1" dirty="0">
                <a:solidFill>
                  <a:schemeClr val="accent2">
                    <a:lumMod val="50000"/>
                  </a:schemeClr>
                </a:solidFill>
                <a:effectLst/>
                <a:ea typeface="Times New Roman" panose="02020603050405020304" pitchFamily="18" charset="0"/>
              </a:rPr>
              <a:t>BSC Program Manager</a:t>
            </a:r>
          </a:p>
          <a:p>
            <a:pPr marR="0" lvl="0">
              <a:spcBef>
                <a:spcPts val="0"/>
              </a:spcBef>
              <a:spcAft>
                <a:spcPts val="0"/>
              </a:spcAft>
            </a:pPr>
            <a:r>
              <a:rPr lang="en-US" sz="2400" b="1" dirty="0">
                <a:solidFill>
                  <a:schemeClr val="accent2">
                    <a:lumMod val="50000"/>
                  </a:schemeClr>
                </a:solidFill>
                <a:hlinkClick r:id="rId2"/>
              </a:rPr>
              <a:t>matthew.parker@hq.doe.gov</a:t>
            </a:r>
            <a:endParaRPr lang="en-US" sz="2400" b="1" dirty="0">
              <a:solidFill>
                <a:schemeClr val="accent2">
                  <a:lumMod val="50000"/>
                </a:schemeClr>
              </a:solidFill>
            </a:endParaRPr>
          </a:p>
          <a:p>
            <a:pPr marR="0" lvl="0">
              <a:spcBef>
                <a:spcPts val="0"/>
              </a:spcBef>
              <a:spcAft>
                <a:spcPts val="0"/>
              </a:spcAft>
            </a:pPr>
            <a:endParaRPr lang="en-US" sz="2400" b="1" dirty="0">
              <a:solidFill>
                <a:schemeClr val="accent2">
                  <a:lumMod val="50000"/>
                </a:schemeClr>
              </a:solidFill>
            </a:endParaRPr>
          </a:p>
          <a:p>
            <a:pPr marL="342900" marR="0" lvl="0" indent="-342900">
              <a:spcBef>
                <a:spcPts val="0"/>
              </a:spcBef>
              <a:spcAft>
                <a:spcPts val="0"/>
              </a:spcAft>
              <a:buFont typeface="Symbol" panose="05050102010706020507" pitchFamily="18" charset="2"/>
              <a:buChar char=""/>
            </a:pPr>
            <a:endParaRPr lang="en-US" sz="2400" b="1" dirty="0">
              <a:solidFill>
                <a:schemeClr val="accent2">
                  <a:lumMod val="50000"/>
                </a:schemeClr>
              </a:solidFill>
            </a:endParaRPr>
          </a:p>
          <a:p>
            <a:pPr marR="0" lvl="0">
              <a:spcBef>
                <a:spcPts val="0"/>
              </a:spcBef>
              <a:spcAft>
                <a:spcPts val="0"/>
              </a:spcAft>
            </a:pPr>
            <a:r>
              <a:rPr lang="en-US" sz="2400" b="1" dirty="0">
                <a:solidFill>
                  <a:schemeClr val="accent2">
                    <a:lumMod val="50000"/>
                  </a:schemeClr>
                </a:solidFill>
              </a:rPr>
              <a:t>Justin Crosby (MA-622)</a:t>
            </a:r>
          </a:p>
          <a:p>
            <a:pPr marR="0" lvl="0">
              <a:spcBef>
                <a:spcPts val="0"/>
              </a:spcBef>
              <a:spcAft>
                <a:spcPts val="0"/>
              </a:spcAft>
            </a:pPr>
            <a:r>
              <a:rPr lang="en-US" sz="2400" b="1" dirty="0">
                <a:solidFill>
                  <a:schemeClr val="accent2">
                    <a:lumMod val="50000"/>
                  </a:schemeClr>
                </a:solidFill>
              </a:rPr>
              <a:t>Director, Strategic Programs Division</a:t>
            </a:r>
          </a:p>
          <a:p>
            <a:pPr marR="0" lvl="0">
              <a:spcBef>
                <a:spcPts val="0"/>
              </a:spcBef>
              <a:spcAft>
                <a:spcPts val="0"/>
              </a:spcAft>
            </a:pPr>
            <a:r>
              <a:rPr lang="en-US" sz="2400" b="1" dirty="0">
                <a:solidFill>
                  <a:schemeClr val="accent2">
                    <a:lumMod val="50000"/>
                  </a:schemeClr>
                </a:solidFill>
              </a:rPr>
              <a:t> </a:t>
            </a:r>
            <a:r>
              <a:rPr lang="en-US" sz="2400" b="1" dirty="0">
                <a:solidFill>
                  <a:schemeClr val="accent2">
                    <a:lumMod val="50000"/>
                  </a:schemeClr>
                </a:solidFill>
                <a:hlinkClick r:id="rId3"/>
              </a:rPr>
              <a:t>justin.crosby@hq.doe.gov</a:t>
            </a:r>
            <a:endParaRPr lang="en-US" dirty="0"/>
          </a:p>
        </p:txBody>
      </p:sp>
    </p:spTree>
    <p:extLst>
      <p:ext uri="{BB962C8B-B14F-4D97-AF65-F5344CB8AC3E}">
        <p14:creationId xmlns:p14="http://schemas.microsoft.com/office/powerpoint/2010/main" val="890596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4724400" y="4191000"/>
            <a:ext cx="2730500" cy="1130299"/>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endParaRPr lang="en-US" sz="1500" b="1" dirty="0"/>
          </a:p>
          <a:p>
            <a:pPr algn="ctr"/>
            <a:r>
              <a:rPr lang="en-US" sz="1500" b="1" dirty="0"/>
              <a:t>LEARNING AND GROWTH</a:t>
            </a:r>
          </a:p>
          <a:p>
            <a:pPr algn="ctr"/>
            <a:endParaRPr lang="en-US" sz="1500" b="1" dirty="0"/>
          </a:p>
          <a:p>
            <a:r>
              <a:rPr lang="en-US" sz="1500" i="1" dirty="0"/>
              <a:t>    - Employee Satisfaction</a:t>
            </a:r>
          </a:p>
          <a:p>
            <a:r>
              <a:rPr lang="en-US" sz="1500" i="1" dirty="0"/>
              <a:t>    - Employee Alignment</a:t>
            </a:r>
          </a:p>
          <a:p>
            <a:r>
              <a:rPr lang="en-US" sz="1500" i="1" dirty="0"/>
              <a:t>    </a:t>
            </a:r>
            <a:endParaRPr lang="en-US" sz="1500" i="1" dirty="0">
              <a:solidFill>
                <a:schemeClr val="hlink"/>
              </a:solidFill>
            </a:endParaRPr>
          </a:p>
        </p:txBody>
      </p:sp>
      <p:sp>
        <p:nvSpPr>
          <p:cNvPr id="7171" name="Rectangle 3"/>
          <p:cNvSpPr>
            <a:spLocks noChangeArrowheads="1"/>
          </p:cNvSpPr>
          <p:nvPr/>
        </p:nvSpPr>
        <p:spPr bwMode="auto">
          <a:xfrm>
            <a:off x="1333646" y="2207419"/>
            <a:ext cx="3155323" cy="2138361"/>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lIns="90488" tIns="44450" rIns="90488" bIns="44450" anchor="ctr"/>
          <a:lstStyle/>
          <a:p>
            <a:pPr algn="ctr"/>
            <a:r>
              <a:rPr lang="en-US" b="1" dirty="0"/>
              <a:t>FINANCIAL</a:t>
            </a:r>
          </a:p>
          <a:p>
            <a:endParaRPr lang="en-US" sz="1500" i="1" dirty="0"/>
          </a:p>
          <a:p>
            <a:r>
              <a:rPr lang="en-US" sz="1500" i="1" dirty="0"/>
              <a:t>-  Optimum Cost Efficiency of </a:t>
            </a:r>
          </a:p>
          <a:p>
            <a:r>
              <a:rPr lang="en-US" sz="1500" i="1" dirty="0"/>
              <a:t>    Purchasing Operations</a:t>
            </a:r>
          </a:p>
          <a:p>
            <a:r>
              <a:rPr lang="en-US" sz="1500" i="1" dirty="0"/>
              <a:t>-  Financial Contributions of</a:t>
            </a:r>
          </a:p>
          <a:p>
            <a:r>
              <a:rPr lang="en-US" sz="1500" i="1" dirty="0"/>
              <a:t>    Procurement via Cost Savings</a:t>
            </a:r>
          </a:p>
          <a:p>
            <a:pPr algn="ctr" eaLnBrk="1"/>
            <a:endParaRPr lang="en-US" sz="1500" i="1" dirty="0"/>
          </a:p>
        </p:txBody>
      </p:sp>
      <p:sp>
        <p:nvSpPr>
          <p:cNvPr id="7172" name="Rectangle 4"/>
          <p:cNvSpPr>
            <a:spLocks noChangeArrowheads="1"/>
          </p:cNvSpPr>
          <p:nvPr/>
        </p:nvSpPr>
        <p:spPr bwMode="auto">
          <a:xfrm>
            <a:off x="5133975" y="2619375"/>
            <a:ext cx="1924050" cy="1238250"/>
          </a:xfrm>
          <a:prstGeom prst="rect">
            <a:avLst/>
          </a:prstGeom>
          <a:solidFill>
            <a:schemeClr val="bg1"/>
          </a:solidFill>
          <a:ln w="57150" cmpd="thinThick">
            <a:solidFill>
              <a:schemeClr val="tx1"/>
            </a:solidFill>
            <a:miter lim="800000"/>
            <a:headEnd/>
            <a:tailEnd/>
          </a:ln>
        </p:spPr>
        <p:txBody>
          <a:bodyPr wrap="none" lIns="90488" tIns="44450" rIns="90488" bIns="44450" anchor="ctr"/>
          <a:lstStyle/>
          <a:p>
            <a:pPr algn="ctr"/>
            <a:r>
              <a:rPr lang="en-US" b="1"/>
              <a:t>MISSION</a:t>
            </a:r>
          </a:p>
          <a:p>
            <a:pPr algn="ctr"/>
            <a:r>
              <a:rPr lang="en-US" b="1"/>
              <a:t>VISION</a:t>
            </a:r>
          </a:p>
          <a:p>
            <a:pPr algn="ctr"/>
            <a:r>
              <a:rPr lang="en-US" b="1"/>
              <a:t>STRATEGY</a:t>
            </a:r>
          </a:p>
        </p:txBody>
      </p:sp>
      <p:sp>
        <p:nvSpPr>
          <p:cNvPr id="7173" name="Rectangle 5"/>
          <p:cNvSpPr>
            <a:spLocks noChangeArrowheads="1"/>
          </p:cNvSpPr>
          <p:nvPr/>
        </p:nvSpPr>
        <p:spPr bwMode="auto">
          <a:xfrm>
            <a:off x="4578350" y="1225550"/>
            <a:ext cx="3035300" cy="1130300"/>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lIns="90488" tIns="44450" rIns="90488" bIns="44450" anchor="ctr"/>
          <a:lstStyle/>
          <a:p>
            <a:r>
              <a:rPr lang="en-US" b="1" dirty="0"/>
              <a:t>             CUSTOMER</a:t>
            </a:r>
            <a:endParaRPr lang="en-US" dirty="0"/>
          </a:p>
          <a:p>
            <a:endParaRPr lang="en-US" sz="1500" i="1" dirty="0"/>
          </a:p>
          <a:p>
            <a:r>
              <a:rPr lang="en-US" sz="1500" i="1" dirty="0"/>
              <a:t>      - Customer Satisfaction</a:t>
            </a:r>
          </a:p>
          <a:p>
            <a:pPr eaLnBrk="1"/>
            <a:endParaRPr lang="en-US" sz="1500" i="1" dirty="0"/>
          </a:p>
        </p:txBody>
      </p:sp>
      <p:sp>
        <p:nvSpPr>
          <p:cNvPr id="7174" name="Rectangle 6"/>
          <p:cNvSpPr>
            <a:spLocks noChangeArrowheads="1"/>
          </p:cNvSpPr>
          <p:nvPr/>
        </p:nvSpPr>
        <p:spPr bwMode="auto">
          <a:xfrm>
            <a:off x="7805740" y="1849438"/>
            <a:ext cx="3066109" cy="2854324"/>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lIns="90488" tIns="44450" rIns="90488" bIns="44450" anchor="ctr"/>
          <a:lstStyle/>
          <a:p>
            <a:pPr algn="ctr"/>
            <a:r>
              <a:rPr lang="en-US" b="1" dirty="0"/>
              <a:t> INTERNAL BUSINESS</a:t>
            </a:r>
          </a:p>
          <a:p>
            <a:pPr algn="ctr"/>
            <a:r>
              <a:rPr lang="en-US" b="1" dirty="0"/>
              <a:t>PROCESSES</a:t>
            </a:r>
          </a:p>
          <a:p>
            <a:pPr algn="ctr"/>
            <a:endParaRPr lang="en-US" dirty="0"/>
          </a:p>
          <a:p>
            <a:r>
              <a:rPr lang="en-US" sz="1500" i="1" dirty="0"/>
              <a:t>- Effective Internal Controls </a:t>
            </a:r>
          </a:p>
          <a:p>
            <a:pPr>
              <a:buFontTx/>
              <a:buChar char="-"/>
            </a:pPr>
            <a:r>
              <a:rPr lang="en-US" sz="1500" i="1" dirty="0"/>
              <a:t> Effective Supplier Management</a:t>
            </a:r>
          </a:p>
          <a:p>
            <a:pPr>
              <a:buFontTx/>
              <a:buChar char="-"/>
            </a:pPr>
            <a:r>
              <a:rPr lang="en-US" sz="1500" i="1" dirty="0"/>
              <a:t> Use of Effective Competition </a:t>
            </a:r>
          </a:p>
          <a:p>
            <a:r>
              <a:rPr lang="en-US" sz="1500" i="1" dirty="0"/>
              <a:t>- Effective Utilization of Alternate</a:t>
            </a:r>
          </a:p>
          <a:p>
            <a:r>
              <a:rPr lang="en-US" sz="1500" i="1" dirty="0"/>
              <a:t>    Procurement Approaches</a:t>
            </a:r>
          </a:p>
          <a:p>
            <a:r>
              <a:rPr lang="en-US" sz="1500" i="1" dirty="0"/>
              <a:t>- Acquisition Process</a:t>
            </a:r>
          </a:p>
          <a:p>
            <a:r>
              <a:rPr lang="en-US" sz="1500" i="1" dirty="0"/>
              <a:t>- Good Corporate Citizenship</a:t>
            </a:r>
          </a:p>
          <a:p>
            <a:r>
              <a:rPr lang="en-US" sz="1500" i="1" dirty="0"/>
              <a:t>     through Purchasing</a:t>
            </a:r>
          </a:p>
        </p:txBody>
      </p:sp>
      <p:sp>
        <p:nvSpPr>
          <p:cNvPr id="7175" name="Rectangle 7"/>
          <p:cNvSpPr>
            <a:spLocks noChangeArrowheads="1"/>
          </p:cNvSpPr>
          <p:nvPr/>
        </p:nvSpPr>
        <p:spPr bwMode="auto">
          <a:xfrm>
            <a:off x="2786064" y="58738"/>
            <a:ext cx="6619875" cy="1077912"/>
          </a:xfrm>
          <a:prstGeom prst="rect">
            <a:avLst/>
          </a:prstGeom>
          <a:noFill/>
          <a:ln w="12700">
            <a:noFill/>
            <a:miter lim="800000"/>
            <a:headEnd/>
            <a:tailEnd/>
          </a:ln>
        </p:spPr>
        <p:txBody>
          <a:bodyPr lIns="90488" tIns="44450" rIns="90488" bIns="44450">
            <a:spAutoFit/>
          </a:bodyPr>
          <a:lstStyle/>
          <a:p>
            <a:pPr algn="ctr"/>
            <a:r>
              <a:rPr lang="en-US" sz="3600" b="1" dirty="0">
                <a:solidFill>
                  <a:srgbClr val="002060"/>
                </a:solidFill>
              </a:rPr>
              <a:t>BALANCED SCORECARD</a:t>
            </a:r>
            <a:endParaRPr lang="en-US" sz="2000" b="1" dirty="0">
              <a:solidFill>
                <a:srgbClr val="002060"/>
              </a:solidFill>
            </a:endParaRPr>
          </a:p>
          <a:p>
            <a:pPr algn="ctr"/>
            <a:r>
              <a:rPr lang="en-US" sz="2800" b="1" dirty="0">
                <a:solidFill>
                  <a:srgbClr val="002060"/>
                </a:solidFill>
              </a:rPr>
              <a:t>PERSPECTIVES AND OBJECTIVES</a:t>
            </a:r>
          </a:p>
        </p:txBody>
      </p:sp>
      <p:sp>
        <p:nvSpPr>
          <p:cNvPr id="7176" name="Line 8"/>
          <p:cNvSpPr>
            <a:spLocks noChangeShapeType="1"/>
          </p:cNvSpPr>
          <p:nvPr/>
        </p:nvSpPr>
        <p:spPr bwMode="auto">
          <a:xfrm>
            <a:off x="7116764" y="3276600"/>
            <a:ext cx="630237" cy="0"/>
          </a:xfrm>
          <a:prstGeom prst="line">
            <a:avLst/>
          </a:prstGeom>
          <a:noFill/>
          <a:ln w="12700">
            <a:solidFill>
              <a:schemeClr val="tx1"/>
            </a:solidFill>
            <a:round/>
            <a:headEnd/>
            <a:tailEnd/>
          </a:ln>
        </p:spPr>
        <p:txBody>
          <a:bodyPr wrap="none" anchor="ctr"/>
          <a:lstStyle/>
          <a:p>
            <a:endParaRPr lang="en-US"/>
          </a:p>
        </p:txBody>
      </p:sp>
      <p:sp>
        <p:nvSpPr>
          <p:cNvPr id="7177" name="Line 9"/>
          <p:cNvSpPr>
            <a:spLocks noChangeShapeType="1"/>
          </p:cNvSpPr>
          <p:nvPr/>
        </p:nvSpPr>
        <p:spPr bwMode="auto">
          <a:xfrm>
            <a:off x="4525964" y="3276600"/>
            <a:ext cx="554037" cy="0"/>
          </a:xfrm>
          <a:prstGeom prst="line">
            <a:avLst/>
          </a:prstGeom>
          <a:noFill/>
          <a:ln w="12700">
            <a:solidFill>
              <a:schemeClr val="tx1"/>
            </a:solidFill>
            <a:round/>
            <a:headEnd/>
            <a:tailEnd/>
          </a:ln>
        </p:spPr>
        <p:txBody>
          <a:bodyPr wrap="none" anchor="ctr"/>
          <a:lstStyle/>
          <a:p>
            <a:endParaRPr lang="en-US"/>
          </a:p>
        </p:txBody>
      </p:sp>
      <p:sp>
        <p:nvSpPr>
          <p:cNvPr id="7178" name="Line 10"/>
          <p:cNvSpPr>
            <a:spLocks noChangeShapeType="1"/>
          </p:cNvSpPr>
          <p:nvPr/>
        </p:nvSpPr>
        <p:spPr bwMode="auto">
          <a:xfrm>
            <a:off x="6096000" y="2392364"/>
            <a:ext cx="0" cy="173037"/>
          </a:xfrm>
          <a:prstGeom prst="line">
            <a:avLst/>
          </a:prstGeom>
          <a:noFill/>
          <a:ln w="12700">
            <a:solidFill>
              <a:schemeClr val="tx1"/>
            </a:solidFill>
            <a:round/>
            <a:headEnd/>
            <a:tailEnd/>
          </a:ln>
        </p:spPr>
        <p:txBody>
          <a:bodyPr wrap="none" anchor="ctr"/>
          <a:lstStyle/>
          <a:p>
            <a:endParaRPr lang="en-US"/>
          </a:p>
        </p:txBody>
      </p:sp>
      <p:sp>
        <p:nvSpPr>
          <p:cNvPr id="7179" name="Line 11"/>
          <p:cNvSpPr>
            <a:spLocks noChangeShapeType="1"/>
          </p:cNvSpPr>
          <p:nvPr/>
        </p:nvSpPr>
        <p:spPr bwMode="auto">
          <a:xfrm>
            <a:off x="6096000" y="3916364"/>
            <a:ext cx="0" cy="249237"/>
          </a:xfrm>
          <a:prstGeom prst="line">
            <a:avLst/>
          </a:prstGeom>
          <a:noFill/>
          <a:ln w="12700">
            <a:solidFill>
              <a:schemeClr val="tx1"/>
            </a:solidFill>
            <a:round/>
            <a:headEnd/>
            <a:tailEnd/>
          </a:ln>
        </p:spPr>
        <p:txBody>
          <a:bodyPr wrap="none" anchor="ctr"/>
          <a:lstStyle/>
          <a:p>
            <a:endParaRPr 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7897A8-1D8F-806E-DCF5-FBC9E0C5B4D6}"/>
              </a:ext>
            </a:extLst>
          </p:cNvPr>
          <p:cNvSpPr txBox="1"/>
          <p:nvPr/>
        </p:nvSpPr>
        <p:spPr>
          <a:xfrm>
            <a:off x="1696389" y="366148"/>
            <a:ext cx="9321381" cy="153888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US" sz="1800" b="1" dirty="0"/>
              <a:t>MISSION</a:t>
            </a:r>
          </a:p>
          <a:p>
            <a:pPr algn="ctr"/>
            <a:endParaRPr lang="en-US" sz="1800" dirty="0"/>
          </a:p>
          <a:p>
            <a:pPr algn="ctr"/>
            <a:r>
              <a:rPr lang="en-US" sz="2000" dirty="0"/>
              <a:t>To provide acquisition and assistance services to support accomplishment of the Department’s programmatic goals and objectives.</a:t>
            </a:r>
          </a:p>
          <a:p>
            <a:pPr algn="ctr"/>
            <a:endParaRPr lang="en-US" sz="1800" dirty="0"/>
          </a:p>
        </p:txBody>
      </p:sp>
      <p:sp>
        <p:nvSpPr>
          <p:cNvPr id="3" name="TextBox 2">
            <a:extLst>
              <a:ext uri="{FF2B5EF4-FFF2-40B4-BE49-F238E27FC236}">
                <a16:creationId xmlns:a16="http://schemas.microsoft.com/office/drawing/2014/main" id="{9D7BF10A-9B1D-9E90-DCBD-6DDA67BE5D3A}"/>
              </a:ext>
            </a:extLst>
          </p:cNvPr>
          <p:cNvSpPr txBox="1"/>
          <p:nvPr/>
        </p:nvSpPr>
        <p:spPr>
          <a:xfrm>
            <a:off x="1670778" y="2048470"/>
            <a:ext cx="9346992" cy="160043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2000" b="1" dirty="0"/>
              <a:t>VISION</a:t>
            </a:r>
          </a:p>
          <a:p>
            <a:pPr algn="ctr"/>
            <a:endParaRPr lang="en-US" sz="2000" dirty="0"/>
          </a:p>
          <a:p>
            <a:pPr algn="ctr"/>
            <a:r>
              <a:rPr lang="en-US" sz="2000" dirty="0"/>
              <a:t>To deliver on a timely basis the best value product or service to our customers while maintaining the public’s trust and fulfilling public policy objectives.</a:t>
            </a:r>
          </a:p>
          <a:p>
            <a:pPr algn="ctr"/>
            <a:endParaRPr lang="en-US" sz="1800" dirty="0"/>
          </a:p>
        </p:txBody>
      </p:sp>
      <p:sp>
        <p:nvSpPr>
          <p:cNvPr id="5" name="TextBox 4">
            <a:extLst>
              <a:ext uri="{FF2B5EF4-FFF2-40B4-BE49-F238E27FC236}">
                <a16:creationId xmlns:a16="http://schemas.microsoft.com/office/drawing/2014/main" id="{1AF52200-9C2D-3288-D002-E67EBD7226E6}"/>
              </a:ext>
            </a:extLst>
          </p:cNvPr>
          <p:cNvSpPr txBox="1"/>
          <p:nvPr/>
        </p:nvSpPr>
        <p:spPr>
          <a:xfrm>
            <a:off x="1670778" y="3708704"/>
            <a:ext cx="9372600" cy="221599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2000" b="1" dirty="0"/>
              <a:t>STRATEGY</a:t>
            </a:r>
          </a:p>
          <a:p>
            <a:pPr algn="ctr"/>
            <a:endParaRPr lang="en-US" sz="2000" dirty="0"/>
          </a:p>
          <a:p>
            <a:pPr algn="ctr"/>
            <a:r>
              <a:rPr lang="en-US" sz="2000" dirty="0"/>
              <a:t>To develop and maintain an organizational culture,</a:t>
            </a:r>
          </a:p>
          <a:p>
            <a:pPr algn="ctr"/>
            <a:r>
              <a:rPr lang="en-US" sz="2000" dirty="0"/>
              <a:t>management systems, and line processes in the acquisition system that ensure a focus on results while emphasizing integrity, fairness, competition, openness, and efficiency.</a:t>
            </a:r>
          </a:p>
          <a:p>
            <a:pPr algn="ctr"/>
            <a:endParaRPr lang="en-US" sz="1800" dirty="0"/>
          </a:p>
        </p:txBody>
      </p:sp>
      <p:pic>
        <p:nvPicPr>
          <p:cNvPr id="7" name="Graphic 6" descr="Excellent with solid fill">
            <a:extLst>
              <a:ext uri="{FF2B5EF4-FFF2-40B4-BE49-F238E27FC236}">
                <a16:creationId xmlns:a16="http://schemas.microsoft.com/office/drawing/2014/main" id="{76AEECA7-F4DC-2D51-93D0-2E6EF02A2F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402" y="427982"/>
            <a:ext cx="914401" cy="914401"/>
          </a:xfrm>
          <a:prstGeom prst="rect">
            <a:avLst/>
          </a:prstGeom>
        </p:spPr>
      </p:pic>
      <p:pic>
        <p:nvPicPr>
          <p:cNvPr id="11" name="Graphic 10" descr="Eyes with solid fill">
            <a:extLst>
              <a:ext uri="{FF2B5EF4-FFF2-40B4-BE49-F238E27FC236}">
                <a16:creationId xmlns:a16="http://schemas.microsoft.com/office/drawing/2014/main" id="{3A38168C-99B6-AADB-1C58-E61456CFA8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6590" y="2181626"/>
            <a:ext cx="914400" cy="914400"/>
          </a:xfrm>
          <a:prstGeom prst="rect">
            <a:avLst/>
          </a:prstGeom>
        </p:spPr>
      </p:pic>
      <p:pic>
        <p:nvPicPr>
          <p:cNvPr id="13" name="Graphic 12" descr="Playbook with solid fill">
            <a:extLst>
              <a:ext uri="{FF2B5EF4-FFF2-40B4-BE49-F238E27FC236}">
                <a16:creationId xmlns:a16="http://schemas.microsoft.com/office/drawing/2014/main" id="{DAF85830-B962-BA7B-CDB8-3B24232CC9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4934" y="3935269"/>
            <a:ext cx="914400" cy="91440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3E7F-235E-9E4A-BF81-E27B72E71048}"/>
              </a:ext>
            </a:extLst>
          </p:cNvPr>
          <p:cNvSpPr>
            <a:spLocks noGrp="1"/>
          </p:cNvSpPr>
          <p:nvPr>
            <p:ph type="title"/>
          </p:nvPr>
        </p:nvSpPr>
        <p:spPr>
          <a:xfrm>
            <a:off x="396765" y="1165381"/>
            <a:ext cx="4809152" cy="2184400"/>
          </a:xfrm>
        </p:spPr>
        <p:txBody>
          <a:bodyPr/>
          <a:lstStyle/>
          <a:p>
            <a:pPr algn="ctr"/>
            <a:r>
              <a:rPr lang="en-US" dirty="0"/>
              <a:t>CUSTOMER</a:t>
            </a:r>
          </a:p>
        </p:txBody>
      </p:sp>
      <p:sp>
        <p:nvSpPr>
          <p:cNvPr id="3" name="Content Placeholder 2">
            <a:extLst>
              <a:ext uri="{FF2B5EF4-FFF2-40B4-BE49-F238E27FC236}">
                <a16:creationId xmlns:a16="http://schemas.microsoft.com/office/drawing/2014/main" id="{DE95C688-7139-074D-A391-A405EB911EDB}"/>
              </a:ext>
            </a:extLst>
          </p:cNvPr>
          <p:cNvSpPr>
            <a:spLocks noGrp="1"/>
          </p:cNvSpPr>
          <p:nvPr>
            <p:ph idx="1"/>
          </p:nvPr>
        </p:nvSpPr>
        <p:spPr>
          <a:xfrm>
            <a:off x="5970360" y="2459717"/>
            <a:ext cx="6091011" cy="2254881"/>
          </a:xfrm>
        </p:spPr>
        <p:txBody>
          <a:bodyPr anchor="b" anchorCtr="0">
            <a:normAutofit/>
          </a:bodyPr>
          <a:lstStyle/>
          <a:p>
            <a:pPr marR="0" lvl="0">
              <a:spcBef>
                <a:spcPts val="0"/>
              </a:spcBef>
              <a:spcAft>
                <a:spcPts val="0"/>
              </a:spcAft>
            </a:pPr>
            <a:r>
              <a:rPr lang="en-US" sz="2800" b="1" dirty="0">
                <a:solidFill>
                  <a:schemeClr val="bg1"/>
                </a:solidFill>
                <a:ea typeface="Times New Roman" panose="02020603050405020304" pitchFamily="18" charset="0"/>
              </a:rPr>
              <a:t>Objective:</a:t>
            </a:r>
          </a:p>
          <a:p>
            <a:pPr marL="457200" marR="0" lvl="0" indent="-457200">
              <a:spcBef>
                <a:spcPts val="0"/>
              </a:spcBef>
              <a:spcAft>
                <a:spcPts val="0"/>
              </a:spcAft>
              <a:buFont typeface="Arial" panose="020B0604020202020204" pitchFamily="34" charset="0"/>
              <a:buChar char="•"/>
            </a:pPr>
            <a:r>
              <a:rPr lang="en-US" sz="2800" b="1" dirty="0">
                <a:solidFill>
                  <a:schemeClr val="bg1"/>
                </a:solidFill>
                <a:ea typeface="Times New Roman" panose="02020603050405020304" pitchFamily="18" charset="0"/>
              </a:rPr>
              <a:t>Customer Satisfaction</a:t>
            </a:r>
          </a:p>
          <a:p>
            <a:pPr marR="0" lvl="0">
              <a:spcBef>
                <a:spcPts val="0"/>
              </a:spcBef>
              <a:spcAft>
                <a:spcPts val="0"/>
              </a:spcAft>
            </a:pPr>
            <a:endParaRPr lang="en-US" sz="1100" b="1" dirty="0">
              <a:solidFill>
                <a:srgbClr val="000000"/>
              </a:solidFill>
              <a:effectLst/>
              <a:latin typeface="Calibri" panose="020F0502020204030204" pitchFamily="34" charset="0"/>
              <a:ea typeface="Times New Roman" panose="02020603050405020304" pitchFamily="18" charset="0"/>
            </a:endParaRPr>
          </a:p>
        </p:txBody>
      </p:sp>
      <p:pic>
        <p:nvPicPr>
          <p:cNvPr id="19" name="Picture 18">
            <a:extLst>
              <a:ext uri="{FF2B5EF4-FFF2-40B4-BE49-F238E27FC236}">
                <a16:creationId xmlns:a16="http://schemas.microsoft.com/office/drawing/2014/main" id="{305F8E75-0D01-ED4D-8710-C9B721FD4C1F}"/>
              </a:ext>
            </a:extLst>
          </p:cNvPr>
          <p:cNvPicPr>
            <a:picLocks noChangeAspect="1"/>
          </p:cNvPicPr>
          <p:nvPr/>
        </p:nvPicPr>
        <p:blipFill>
          <a:blip r:embed="rId2">
            <a:duotone>
              <a:schemeClr val="accent4">
                <a:shade val="45000"/>
                <a:satMod val="135000"/>
              </a:schemeClr>
              <a:prstClr val="white"/>
            </a:duotone>
          </a:blip>
          <a:stretch>
            <a:fillRect/>
          </a:stretch>
        </p:blipFill>
        <p:spPr>
          <a:xfrm>
            <a:off x="1152847" y="2257581"/>
            <a:ext cx="2954697" cy="2938259"/>
          </a:xfrm>
          <a:prstGeom prst="rect">
            <a:avLst/>
          </a:prstGeom>
        </p:spPr>
      </p:pic>
    </p:spTree>
    <p:extLst>
      <p:ext uri="{BB962C8B-B14F-4D97-AF65-F5344CB8AC3E}">
        <p14:creationId xmlns:p14="http://schemas.microsoft.com/office/powerpoint/2010/main" val="3527269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472505" y="336516"/>
            <a:ext cx="7246990" cy="828432"/>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CUSTOMER PERSPECTIVE</a:t>
            </a:r>
          </a:p>
          <a:p>
            <a:pPr algn="ctr"/>
            <a:r>
              <a:rPr lang="en-US" sz="2400" b="1" dirty="0">
                <a:solidFill>
                  <a:srgbClr val="00266C"/>
                </a:solidFill>
              </a:rPr>
              <a:t>OBJECTIVE: CUSTOMER SATISFACTION</a:t>
            </a:r>
          </a:p>
        </p:txBody>
      </p:sp>
      <p:sp>
        <p:nvSpPr>
          <p:cNvPr id="3" name="TextBox 2">
            <a:extLst>
              <a:ext uri="{FF2B5EF4-FFF2-40B4-BE49-F238E27FC236}">
                <a16:creationId xmlns:a16="http://schemas.microsoft.com/office/drawing/2014/main" id="{1CBB4A4A-1B5D-B3FE-8638-2444BCF7E383}"/>
              </a:ext>
            </a:extLst>
          </p:cNvPr>
          <p:cNvSpPr txBox="1"/>
          <p:nvPr/>
        </p:nvSpPr>
        <p:spPr>
          <a:xfrm>
            <a:off x="584614" y="1122536"/>
            <a:ext cx="4432093" cy="4524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endParaRPr lang="en-US" sz="1800" b="1" i="1" dirty="0"/>
          </a:p>
          <a:p>
            <a:pPr marL="285750" indent="-285750">
              <a:buFont typeface="Arial" panose="020B0604020202020204" pitchFamily="34" charset="0"/>
              <a:buChar char="•"/>
            </a:pPr>
            <a:r>
              <a:rPr lang="en-US" sz="1800" b="1" dirty="0"/>
              <a:t>Data Source: </a:t>
            </a:r>
            <a:r>
              <a:rPr lang="en-US" sz="1800" dirty="0"/>
              <a:t>Annual Customer Climate Survey or Real-Time Transactional Survey</a:t>
            </a:r>
          </a:p>
          <a:p>
            <a:pPr marL="285750" indent="-285750">
              <a:buFont typeface="Arial" panose="020B0604020202020204" pitchFamily="34" charset="0"/>
              <a:buChar char="•"/>
            </a:pPr>
            <a:endParaRPr lang="en-US" sz="1800" b="1" i="1" dirty="0"/>
          </a:p>
          <a:p>
            <a:pPr marL="285750" indent="-285750">
              <a:buFont typeface="Arial" panose="020B0604020202020204" pitchFamily="34" charset="0"/>
              <a:buChar char="•"/>
            </a:pPr>
            <a:r>
              <a:rPr lang="en-US" sz="1800" b="1" dirty="0"/>
              <a:t>Data Generation: </a:t>
            </a:r>
            <a:r>
              <a:rPr lang="en-US" sz="1800" dirty="0"/>
              <a:t>Accomplished by using appropriate survey instrument.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a:t>Data Verification: </a:t>
            </a:r>
            <a:r>
              <a:rPr lang="en-US" sz="1800" dirty="0"/>
              <a:t>Purchasing Directors are responsible for accuracy of survey data generation, and for retention of records in accordance with records management requirements. Records</a:t>
            </a:r>
            <a:r>
              <a:rPr lang="en-US" dirty="0"/>
              <a:t> </a:t>
            </a:r>
            <a:r>
              <a:rPr lang="en-US" sz="1800" dirty="0"/>
              <a:t>will be made available for compliance and/or DOE reviews.</a:t>
            </a:r>
          </a:p>
          <a:p>
            <a:pPr marL="285750" indent="-285750">
              <a:buFont typeface="Arial" panose="020B0604020202020204" pitchFamily="34" charset="0"/>
              <a:buChar char="•"/>
            </a:pPr>
            <a:endParaRPr lang="en-US" sz="18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5190018" y="1135800"/>
            <a:ext cx="3994342" cy="4524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800" b="1" i="1" dirty="0"/>
              <a:t>CORE MEASURES</a:t>
            </a:r>
          </a:p>
          <a:p>
            <a:endParaRPr lang="en-US" sz="1800" i="1" dirty="0"/>
          </a:p>
          <a:p>
            <a:r>
              <a:rPr lang="en-US" sz="1800" dirty="0"/>
              <a:t>Customer Satisfaction Rating:% of customer satisfaction with</a:t>
            </a:r>
          </a:p>
          <a:p>
            <a:endParaRPr lang="en-US" sz="1800" dirty="0"/>
          </a:p>
          <a:p>
            <a:pPr marL="285750" indent="-285750">
              <a:buFont typeface="Arial" panose="020B0604020202020204" pitchFamily="34" charset="0"/>
              <a:buChar char="•"/>
            </a:pPr>
            <a:r>
              <a:rPr lang="en-US" sz="1800" b="1" dirty="0"/>
              <a:t>Timeliness </a:t>
            </a:r>
            <a:r>
              <a:rPr lang="en-US" sz="1800" dirty="0"/>
              <a:t>of procurement processing; planning activities; and ongoing communications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b="1" dirty="0"/>
              <a:t>Quality </a:t>
            </a:r>
            <a:r>
              <a:rPr lang="en-US" sz="1800" dirty="0"/>
              <a:t>of procurement services</a:t>
            </a:r>
          </a:p>
          <a:p>
            <a:pPr marL="285750" indent="-285750">
              <a:buFont typeface="Arial" panose="020B0604020202020204" pitchFamily="34" charset="0"/>
              <a:buChar char="•"/>
            </a:pPr>
            <a:endParaRPr lang="en-US" sz="1800" b="1" i="1" dirty="0"/>
          </a:p>
          <a:p>
            <a:pPr marL="285750" indent="-285750">
              <a:buFont typeface="Arial" panose="020B0604020202020204" pitchFamily="34" charset="0"/>
              <a:buChar char="•"/>
            </a:pPr>
            <a:r>
              <a:rPr lang="en-US" sz="1800" b="1" dirty="0"/>
              <a:t>Communications </a:t>
            </a:r>
            <a:r>
              <a:rPr lang="en-US" sz="1800" dirty="0"/>
              <a:t>to provide accurate information which impacts the work of the customer’s organization</a:t>
            </a:r>
          </a:p>
          <a:p>
            <a:endParaRPr lang="en-US" dirty="0"/>
          </a:p>
        </p:txBody>
      </p:sp>
      <p:sp>
        <p:nvSpPr>
          <p:cNvPr id="6" name="TextBox 5">
            <a:extLst>
              <a:ext uri="{FF2B5EF4-FFF2-40B4-BE49-F238E27FC236}">
                <a16:creationId xmlns:a16="http://schemas.microsoft.com/office/drawing/2014/main" id="{8BBEB0F7-B66B-3F51-4313-DA41D6792D48}"/>
              </a:ext>
            </a:extLst>
          </p:cNvPr>
          <p:cNvSpPr txBox="1"/>
          <p:nvPr/>
        </p:nvSpPr>
        <p:spPr>
          <a:xfrm>
            <a:off x="9357670" y="1122535"/>
            <a:ext cx="1989883" cy="45243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gn="ctr"/>
            <a:r>
              <a:rPr lang="en-US" sz="1800" b="1" i="1" dirty="0"/>
              <a:t>NATIONAL TARGET</a:t>
            </a:r>
          </a:p>
          <a:p>
            <a:endParaRPr lang="en-US" sz="1800" i="1" dirty="0"/>
          </a:p>
          <a:p>
            <a:pPr algn="ctr"/>
            <a:r>
              <a:rPr lang="en-US" sz="1800" dirty="0"/>
              <a:t>92%</a:t>
            </a:r>
          </a:p>
          <a:p>
            <a:pPr algn="ctr"/>
            <a:endParaRPr lang="en-US" dirty="0"/>
          </a:p>
          <a:p>
            <a:pPr algn="ctr"/>
            <a:endParaRPr lang="en-US" sz="1800" dirty="0"/>
          </a:p>
          <a:p>
            <a:pPr algn="ctr"/>
            <a:endParaRPr lang="en-US" dirty="0"/>
          </a:p>
          <a:p>
            <a:pPr algn="ctr"/>
            <a:endParaRPr lang="en-US" sz="1800" dirty="0"/>
          </a:p>
          <a:p>
            <a:pPr algn="ctr"/>
            <a:endParaRPr lang="en-US" dirty="0"/>
          </a:p>
          <a:p>
            <a:pPr algn="ctr"/>
            <a:endParaRPr lang="en-US" sz="1800" dirty="0"/>
          </a:p>
          <a:p>
            <a:pPr algn="ctr"/>
            <a:endParaRPr lang="en-US" dirty="0"/>
          </a:p>
          <a:p>
            <a:pPr algn="ctr"/>
            <a:endParaRPr lang="en-US" sz="1800" dirty="0"/>
          </a:p>
          <a:p>
            <a:pPr algn="ctr"/>
            <a:endParaRPr lang="en-US" dirty="0"/>
          </a:p>
          <a:p>
            <a:pPr algn="ctr"/>
            <a:endParaRPr lang="en-US" dirty="0"/>
          </a:p>
          <a:p>
            <a:pPr algn="ctr"/>
            <a:endParaRPr lang="en-US" sz="1800" dirty="0"/>
          </a:p>
          <a:p>
            <a:pPr algn="ctr"/>
            <a:endParaRPr lang="en-US" sz="18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73E7F-235E-9E4A-BF81-E27B72E71048}"/>
              </a:ext>
            </a:extLst>
          </p:cNvPr>
          <p:cNvSpPr>
            <a:spLocks noGrp="1"/>
          </p:cNvSpPr>
          <p:nvPr>
            <p:ph type="title"/>
          </p:nvPr>
        </p:nvSpPr>
        <p:spPr>
          <a:xfrm>
            <a:off x="0" y="569960"/>
            <a:ext cx="6243877" cy="2184400"/>
          </a:xfrm>
        </p:spPr>
        <p:txBody>
          <a:bodyPr/>
          <a:lstStyle/>
          <a:p>
            <a:pPr algn="ctr"/>
            <a:r>
              <a:rPr lang="en-US" dirty="0"/>
              <a:t>INTERNAL BUSINESS PROCESSES</a:t>
            </a:r>
          </a:p>
        </p:txBody>
      </p:sp>
      <p:sp>
        <p:nvSpPr>
          <p:cNvPr id="3" name="Content Placeholder 2">
            <a:extLst>
              <a:ext uri="{FF2B5EF4-FFF2-40B4-BE49-F238E27FC236}">
                <a16:creationId xmlns:a16="http://schemas.microsoft.com/office/drawing/2014/main" id="{DE95C688-7139-074D-A391-A405EB911EDB}"/>
              </a:ext>
            </a:extLst>
          </p:cNvPr>
          <p:cNvSpPr>
            <a:spLocks noGrp="1"/>
          </p:cNvSpPr>
          <p:nvPr>
            <p:ph idx="1"/>
          </p:nvPr>
        </p:nvSpPr>
        <p:spPr>
          <a:xfrm>
            <a:off x="5970360" y="2599269"/>
            <a:ext cx="6091011" cy="3441767"/>
          </a:xfrm>
        </p:spPr>
        <p:txBody>
          <a:bodyPr anchor="b" anchorCtr="0">
            <a:normAutofit fontScale="70000" lnSpcReduction="20000"/>
          </a:bodyPr>
          <a:lstStyle/>
          <a:p>
            <a:pPr marR="0" lvl="0">
              <a:spcBef>
                <a:spcPts val="0"/>
              </a:spcBef>
              <a:spcAft>
                <a:spcPts val="0"/>
              </a:spcAft>
            </a:pPr>
            <a:r>
              <a:rPr lang="en-US" sz="4000" b="1" dirty="0">
                <a:solidFill>
                  <a:schemeClr val="bg1"/>
                </a:solidFill>
                <a:ea typeface="Times New Roman" panose="02020603050405020304" pitchFamily="18" charset="0"/>
              </a:rPr>
              <a:t>Objectives:</a:t>
            </a:r>
          </a:p>
          <a:p>
            <a:pPr marR="0" lvl="0">
              <a:spcBef>
                <a:spcPts val="0"/>
              </a:spcBef>
              <a:spcAft>
                <a:spcPts val="0"/>
              </a:spcAft>
            </a:pPr>
            <a:endParaRPr lang="en-US" sz="4000" b="1" dirty="0">
              <a:solidFill>
                <a:schemeClr val="bg1"/>
              </a:solidFill>
              <a:ea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r>
              <a:rPr lang="en-US" sz="4000" b="1" dirty="0">
                <a:solidFill>
                  <a:schemeClr val="bg1"/>
                </a:solidFill>
                <a:ea typeface="Times New Roman" panose="02020603050405020304" pitchFamily="18" charset="0"/>
              </a:rPr>
              <a:t>Effective Internal Controls</a:t>
            </a:r>
          </a:p>
          <a:p>
            <a:pPr marL="457200" marR="0" lvl="0" indent="-457200">
              <a:spcBef>
                <a:spcPts val="0"/>
              </a:spcBef>
              <a:spcAft>
                <a:spcPts val="0"/>
              </a:spcAft>
              <a:buFont typeface="Arial" panose="020B0604020202020204" pitchFamily="34" charset="0"/>
              <a:buChar char="•"/>
            </a:pPr>
            <a:r>
              <a:rPr lang="en-US" sz="4000" b="1" dirty="0">
                <a:solidFill>
                  <a:schemeClr val="bg1"/>
                </a:solidFill>
                <a:ea typeface="Times New Roman" panose="02020603050405020304" pitchFamily="18" charset="0"/>
              </a:rPr>
              <a:t>Effective Supplier Management</a:t>
            </a:r>
          </a:p>
          <a:p>
            <a:pPr marL="457200" marR="0" lvl="0" indent="-457200">
              <a:spcBef>
                <a:spcPts val="0"/>
              </a:spcBef>
              <a:spcAft>
                <a:spcPts val="0"/>
              </a:spcAft>
              <a:buFont typeface="Arial" panose="020B0604020202020204" pitchFamily="34" charset="0"/>
              <a:buChar char="•"/>
            </a:pPr>
            <a:r>
              <a:rPr lang="en-US" sz="4000" b="1" dirty="0">
                <a:solidFill>
                  <a:schemeClr val="bg1"/>
                </a:solidFill>
                <a:ea typeface="Times New Roman" panose="02020603050405020304" pitchFamily="18" charset="0"/>
              </a:rPr>
              <a:t>Use of Effective Competition </a:t>
            </a:r>
          </a:p>
          <a:p>
            <a:pPr marL="457200" marR="0" lvl="0" indent="-457200">
              <a:spcBef>
                <a:spcPts val="0"/>
              </a:spcBef>
              <a:spcAft>
                <a:spcPts val="0"/>
              </a:spcAft>
              <a:buFont typeface="Arial" panose="020B0604020202020204" pitchFamily="34" charset="0"/>
              <a:buChar char="•"/>
            </a:pPr>
            <a:r>
              <a:rPr lang="en-US" sz="4000" b="1" dirty="0">
                <a:solidFill>
                  <a:schemeClr val="bg1"/>
                </a:solidFill>
                <a:ea typeface="Times New Roman" panose="02020603050405020304" pitchFamily="18" charset="0"/>
              </a:rPr>
              <a:t>Effective Utilization of Alternate Procurement Approaches</a:t>
            </a:r>
          </a:p>
          <a:p>
            <a:pPr marL="457200" marR="0" lvl="0" indent="-457200">
              <a:spcBef>
                <a:spcPts val="0"/>
              </a:spcBef>
              <a:spcAft>
                <a:spcPts val="0"/>
              </a:spcAft>
              <a:buFont typeface="Arial" panose="020B0604020202020204" pitchFamily="34" charset="0"/>
              <a:buChar char="•"/>
            </a:pPr>
            <a:r>
              <a:rPr lang="en-US" sz="4000" b="1" dirty="0">
                <a:solidFill>
                  <a:schemeClr val="bg1"/>
                </a:solidFill>
                <a:ea typeface="Times New Roman" panose="02020603050405020304" pitchFamily="18" charset="0"/>
              </a:rPr>
              <a:t>Acquisition Process</a:t>
            </a:r>
          </a:p>
          <a:p>
            <a:pPr marL="457200" marR="0" lvl="0" indent="-457200">
              <a:spcBef>
                <a:spcPts val="0"/>
              </a:spcBef>
              <a:spcAft>
                <a:spcPts val="0"/>
              </a:spcAft>
              <a:buFont typeface="Arial" panose="020B0604020202020204" pitchFamily="34" charset="0"/>
              <a:buChar char="•"/>
            </a:pPr>
            <a:r>
              <a:rPr lang="en-US" sz="4000" b="1" dirty="0">
                <a:solidFill>
                  <a:schemeClr val="bg1"/>
                </a:solidFill>
                <a:ea typeface="Times New Roman" panose="02020603050405020304" pitchFamily="18" charset="0"/>
              </a:rPr>
              <a:t>Good Corporate Citizenship through Purchasing</a:t>
            </a:r>
          </a:p>
          <a:p>
            <a:pPr marR="0" lvl="0">
              <a:spcBef>
                <a:spcPts val="0"/>
              </a:spcBef>
              <a:spcAft>
                <a:spcPts val="0"/>
              </a:spcAft>
            </a:pPr>
            <a:endParaRPr lang="en-US" sz="1100" b="1" dirty="0">
              <a:solidFill>
                <a:srgbClr val="000000"/>
              </a:solidFill>
              <a:effectLst/>
              <a:latin typeface="Calibri" panose="020F0502020204030204" pitchFamily="34" charset="0"/>
              <a:ea typeface="Times New Roman" panose="02020603050405020304" pitchFamily="18" charset="0"/>
            </a:endParaRPr>
          </a:p>
        </p:txBody>
      </p:sp>
      <p:pic>
        <p:nvPicPr>
          <p:cNvPr id="19" name="Picture 18">
            <a:extLst>
              <a:ext uri="{FF2B5EF4-FFF2-40B4-BE49-F238E27FC236}">
                <a16:creationId xmlns:a16="http://schemas.microsoft.com/office/drawing/2014/main" id="{305F8E75-0D01-ED4D-8710-C9B721FD4C1F}"/>
              </a:ext>
            </a:extLst>
          </p:cNvPr>
          <p:cNvPicPr>
            <a:picLocks noChangeAspect="1"/>
          </p:cNvPicPr>
          <p:nvPr/>
        </p:nvPicPr>
        <p:blipFill>
          <a:blip r:embed="rId2">
            <a:duotone>
              <a:schemeClr val="accent4">
                <a:shade val="45000"/>
                <a:satMod val="135000"/>
              </a:schemeClr>
              <a:prstClr val="white"/>
            </a:duotone>
          </a:blip>
          <a:stretch>
            <a:fillRect/>
          </a:stretch>
        </p:blipFill>
        <p:spPr>
          <a:xfrm>
            <a:off x="1152847" y="2257581"/>
            <a:ext cx="2954697" cy="2938259"/>
          </a:xfrm>
          <a:prstGeom prst="rect">
            <a:avLst/>
          </a:prstGeom>
        </p:spPr>
      </p:pic>
    </p:spTree>
    <p:extLst>
      <p:ext uri="{BB962C8B-B14F-4D97-AF65-F5344CB8AC3E}">
        <p14:creationId xmlns:p14="http://schemas.microsoft.com/office/powerpoint/2010/main" val="99007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101121" y="202958"/>
            <a:ext cx="7989757" cy="828432"/>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INTERNAL BUSINESS PROCESSES PERSPECTIVE</a:t>
            </a:r>
          </a:p>
          <a:p>
            <a:pPr algn="ctr"/>
            <a:r>
              <a:rPr lang="en-US" sz="2400" b="1" dirty="0">
                <a:solidFill>
                  <a:srgbClr val="00266C"/>
                </a:solidFill>
              </a:rPr>
              <a:t>OBJECTIVE: EFFECTIVE INTERNAL CONTROLS</a:t>
            </a:r>
          </a:p>
        </p:txBody>
      </p:sp>
      <p:sp>
        <p:nvSpPr>
          <p:cNvPr id="3" name="TextBox 2">
            <a:extLst>
              <a:ext uri="{FF2B5EF4-FFF2-40B4-BE49-F238E27FC236}">
                <a16:creationId xmlns:a16="http://schemas.microsoft.com/office/drawing/2014/main" id="{1CBB4A4A-1B5D-B3FE-8638-2444BCF7E383}"/>
              </a:ext>
            </a:extLst>
          </p:cNvPr>
          <p:cNvSpPr txBox="1"/>
          <p:nvPr/>
        </p:nvSpPr>
        <p:spPr>
          <a:xfrm>
            <a:off x="609601" y="1012954"/>
            <a:ext cx="3712564" cy="47705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50" indent="-285750">
              <a:buFont typeface="Arial" panose="020B0604020202020204" pitchFamily="34" charset="0"/>
              <a:buChar char="•"/>
            </a:pPr>
            <a:endParaRPr lang="en-US" sz="1600" b="1" dirty="0"/>
          </a:p>
          <a:p>
            <a:pPr marL="285750" indent="-285750">
              <a:buFont typeface="Arial" panose="020B0604020202020204" pitchFamily="34" charset="0"/>
              <a:buChar char="•"/>
            </a:pPr>
            <a:r>
              <a:rPr lang="en-US" sz="1600" b="1" dirty="0"/>
              <a:t>Data Source:  </a:t>
            </a:r>
            <a:r>
              <a:rPr lang="en-US" sz="1600" dirty="0"/>
              <a:t>Purchasing files, compliance reviews, review boards and Local Purchasing Information Systems (LPIS)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Generation</a:t>
            </a:r>
            <a:r>
              <a:rPr lang="en-US" sz="1600" dirty="0"/>
              <a:t>:  Based upon  results of compliance reviews, transactional review of purchasing files,  review boards, LPIS, etc.</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Verification:  </a:t>
            </a:r>
            <a:r>
              <a:rPr lang="en-US" sz="1600" dirty="0"/>
              <a:t>Purchasing</a:t>
            </a:r>
            <a:r>
              <a:rPr lang="en-US" sz="1600" b="1" dirty="0"/>
              <a:t> </a:t>
            </a:r>
            <a:r>
              <a:rPr lang="en-US" sz="1600" dirty="0"/>
              <a:t>Directors are responsible for the retention of records in accordance with records management requirements</a:t>
            </a:r>
            <a:r>
              <a:rPr lang="en-US" sz="1600" b="1" dirty="0"/>
              <a:t>.</a:t>
            </a:r>
            <a:r>
              <a:rPr lang="en-US" sz="1600" dirty="0"/>
              <a:t> Records will be made available for compliance and/or DOE reviews.</a:t>
            </a:r>
          </a:p>
          <a:p>
            <a:pPr marL="285750" indent="-28575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4497050" y="1012954"/>
            <a:ext cx="4706911" cy="501675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b="1" i="1" dirty="0"/>
              <a:t>CORE MEASURES</a:t>
            </a:r>
          </a:p>
          <a:p>
            <a:endParaRPr lang="en-US" sz="1600" i="1" dirty="0"/>
          </a:p>
          <a:p>
            <a:r>
              <a:rPr lang="en-US" sz="1600" dirty="0"/>
              <a:t>Assessment of the degree to which the purchasing system complies with stakeholder requirements including applicable laws, regulations, terms and conditions of contracts, ethics, good business practices, etc.  The assessment result is to be expressed in percentage form.</a:t>
            </a:r>
          </a:p>
          <a:p>
            <a:endParaRPr lang="en-US" sz="1600" dirty="0"/>
          </a:p>
          <a:p>
            <a:r>
              <a:rPr lang="en-US" sz="1600" dirty="0"/>
              <a:t>NOTE: Contractors are to rely primarily on the results of the most recent formal compliance review, information gained from the periodic review of purchasing files, formal review boards (OIG, GAO, etc.) The cognizant DOE Contracting Officer is required to review and  approve the contractor’s self-assessment methodology and score under this measure as part of the CO’s review of the contractor’s BSC self-assessment activities.</a:t>
            </a:r>
            <a:endParaRPr lang="en-US" dirty="0"/>
          </a:p>
        </p:txBody>
      </p:sp>
      <p:sp>
        <p:nvSpPr>
          <p:cNvPr id="6" name="TextBox 5">
            <a:extLst>
              <a:ext uri="{FF2B5EF4-FFF2-40B4-BE49-F238E27FC236}">
                <a16:creationId xmlns:a16="http://schemas.microsoft.com/office/drawing/2014/main" id="{8BBEB0F7-B66B-3F51-4313-DA41D6792D48}"/>
              </a:ext>
            </a:extLst>
          </p:cNvPr>
          <p:cNvSpPr txBox="1"/>
          <p:nvPr/>
        </p:nvSpPr>
        <p:spPr>
          <a:xfrm>
            <a:off x="9368852" y="1012954"/>
            <a:ext cx="2353455" cy="48013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i="1" dirty="0"/>
              <a:t>NATIONAL TARGET</a:t>
            </a:r>
          </a:p>
          <a:p>
            <a:endParaRPr lang="en-US" sz="1600" i="1" dirty="0"/>
          </a:p>
          <a:p>
            <a:r>
              <a:rPr lang="en-US" sz="1600" dirty="0"/>
              <a:t>Appropriate targets will be negotiated</a:t>
            </a:r>
          </a:p>
          <a:p>
            <a:r>
              <a:rPr lang="en-US" sz="1600" dirty="0"/>
              <a:t>between the Cognizant DOE Contracting</a:t>
            </a:r>
          </a:p>
          <a:p>
            <a:r>
              <a:rPr lang="en-US" sz="1600" dirty="0"/>
              <a:t>Officer and the contractor purchasing</a:t>
            </a:r>
          </a:p>
          <a:p>
            <a:r>
              <a:rPr lang="en-US" sz="1600" dirty="0"/>
              <a:t>organization.</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1800" dirty="0"/>
          </a:p>
        </p:txBody>
      </p:sp>
    </p:spTree>
    <p:extLst>
      <p:ext uri="{BB962C8B-B14F-4D97-AF65-F5344CB8AC3E}">
        <p14:creationId xmlns:p14="http://schemas.microsoft.com/office/powerpoint/2010/main" val="30762345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101121" y="148563"/>
            <a:ext cx="7989757" cy="828432"/>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INTERNAL BUSINESS PROCESSES PERSPECTIVE</a:t>
            </a:r>
          </a:p>
          <a:p>
            <a:pPr algn="ctr"/>
            <a:r>
              <a:rPr lang="en-US" sz="2400" b="1" dirty="0">
                <a:solidFill>
                  <a:srgbClr val="00266C"/>
                </a:solidFill>
              </a:rPr>
              <a:t>OBJECTIVE: EFFECTIVE SUPPLIER MANAGEMENT</a:t>
            </a:r>
          </a:p>
        </p:txBody>
      </p:sp>
      <p:sp>
        <p:nvSpPr>
          <p:cNvPr id="3" name="TextBox 2">
            <a:extLst>
              <a:ext uri="{FF2B5EF4-FFF2-40B4-BE49-F238E27FC236}">
                <a16:creationId xmlns:a16="http://schemas.microsoft.com/office/drawing/2014/main" id="{1CBB4A4A-1B5D-B3FE-8638-2444BCF7E383}"/>
              </a:ext>
            </a:extLst>
          </p:cNvPr>
          <p:cNvSpPr txBox="1"/>
          <p:nvPr/>
        </p:nvSpPr>
        <p:spPr>
          <a:xfrm>
            <a:off x="619592" y="1505397"/>
            <a:ext cx="4282190" cy="35394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1600" dirty="0"/>
          </a:p>
          <a:p>
            <a:pPr marL="285750" indent="-285750">
              <a:buFont typeface="Arial" panose="020B0604020202020204" pitchFamily="34" charset="0"/>
              <a:buChar char="•"/>
            </a:pPr>
            <a:r>
              <a:rPr lang="en-US" sz="1600" b="1" dirty="0"/>
              <a:t>Data Source: </a:t>
            </a:r>
            <a:r>
              <a:rPr lang="en-US" sz="1600" dirty="0"/>
              <a:t>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Generation: </a:t>
            </a:r>
            <a:r>
              <a:rPr lang="en-US" sz="1600" dirty="0"/>
              <a:t>Data is generated from the 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Verification: </a:t>
            </a:r>
            <a:r>
              <a:rPr lang="en-US" sz="1600" dirty="0"/>
              <a:t>Purchasing Directors are responsible for the accurate reporting of results and for retention of records in accordance with records management requirements. Records will be made available for compliance and/or DOE reviews.</a:t>
            </a:r>
          </a:p>
          <a:p>
            <a:pPr marL="285750" indent="-28575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5066675" y="1514010"/>
            <a:ext cx="3957404" cy="35394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b="1" i="1" dirty="0"/>
              <a:t>CORE MEASURES</a:t>
            </a:r>
          </a:p>
          <a:p>
            <a:pPr algn="ctr"/>
            <a:endParaRPr lang="en-US" sz="1600" b="1" i="1" dirty="0"/>
          </a:p>
          <a:p>
            <a:r>
              <a:rPr lang="en-US" sz="1600" b="1" dirty="0"/>
              <a:t>% Delivery on-time </a:t>
            </a:r>
            <a:r>
              <a:rPr lang="en-US" sz="1600" dirty="0"/>
              <a:t>(includes JIT, excludes Purchase Cards)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p:txBody>
      </p:sp>
      <p:sp>
        <p:nvSpPr>
          <p:cNvPr id="6" name="TextBox 5">
            <a:extLst>
              <a:ext uri="{FF2B5EF4-FFF2-40B4-BE49-F238E27FC236}">
                <a16:creationId xmlns:a16="http://schemas.microsoft.com/office/drawing/2014/main" id="{8BBEB0F7-B66B-3F51-4313-DA41D6792D48}"/>
              </a:ext>
            </a:extLst>
          </p:cNvPr>
          <p:cNvSpPr txBox="1"/>
          <p:nvPr/>
        </p:nvSpPr>
        <p:spPr>
          <a:xfrm>
            <a:off x="9188972" y="1507237"/>
            <a:ext cx="2053651" cy="357020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i="1" dirty="0"/>
              <a:t>NATIONAL TARGET</a:t>
            </a:r>
          </a:p>
          <a:p>
            <a:endParaRPr lang="en-US" sz="1600" i="1" dirty="0"/>
          </a:p>
          <a:p>
            <a:pPr algn="ctr"/>
            <a:r>
              <a:rPr lang="en-US" sz="1600" b="1" dirty="0"/>
              <a:t>84%</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800" dirty="0"/>
          </a:p>
        </p:txBody>
      </p:sp>
    </p:spTree>
    <p:extLst>
      <p:ext uri="{BB962C8B-B14F-4D97-AF65-F5344CB8AC3E}">
        <p14:creationId xmlns:p14="http://schemas.microsoft.com/office/powerpoint/2010/main" val="35127156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101121" y="148563"/>
            <a:ext cx="7989757" cy="828432"/>
          </a:xfrm>
          <a:prstGeom prst="rect">
            <a:avLst/>
          </a:prstGeom>
          <a:noFill/>
          <a:ln w="12700">
            <a:noFill/>
            <a:miter lim="800000"/>
            <a:headEnd/>
            <a:tailEnd/>
          </a:ln>
        </p:spPr>
        <p:txBody>
          <a:bodyPr wrap="square" lIns="90488" tIns="44450" rIns="90488" bIns="44450">
            <a:spAutoFit/>
          </a:bodyPr>
          <a:lstStyle/>
          <a:p>
            <a:pPr algn="ctr"/>
            <a:r>
              <a:rPr lang="en-US" sz="2400" b="1" dirty="0">
                <a:solidFill>
                  <a:srgbClr val="00266C"/>
                </a:solidFill>
              </a:rPr>
              <a:t>INTERNAL BUSINESS PROCESSES PERSPECTIVE</a:t>
            </a:r>
          </a:p>
          <a:p>
            <a:pPr algn="ctr"/>
            <a:r>
              <a:rPr lang="en-US" sz="2400" b="1" dirty="0">
                <a:solidFill>
                  <a:srgbClr val="00266C"/>
                </a:solidFill>
              </a:rPr>
              <a:t>OBJECTIVE: USE OF EFFECTIVE COMPETITION</a:t>
            </a:r>
          </a:p>
        </p:txBody>
      </p:sp>
      <p:sp>
        <p:nvSpPr>
          <p:cNvPr id="3" name="TextBox 2">
            <a:extLst>
              <a:ext uri="{FF2B5EF4-FFF2-40B4-BE49-F238E27FC236}">
                <a16:creationId xmlns:a16="http://schemas.microsoft.com/office/drawing/2014/main" id="{1CBB4A4A-1B5D-B3FE-8638-2444BCF7E383}"/>
              </a:ext>
            </a:extLst>
          </p:cNvPr>
          <p:cNvSpPr txBox="1"/>
          <p:nvPr/>
        </p:nvSpPr>
        <p:spPr>
          <a:xfrm>
            <a:off x="529651" y="973247"/>
            <a:ext cx="3142939" cy="47705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1600" dirty="0"/>
          </a:p>
          <a:p>
            <a:pPr marL="285750" indent="-285750">
              <a:buFont typeface="Arial" panose="020B0604020202020204" pitchFamily="34" charset="0"/>
              <a:buChar char="•"/>
            </a:pPr>
            <a:r>
              <a:rPr lang="en-US" sz="1600" b="1" dirty="0"/>
              <a:t>Data Source: </a:t>
            </a:r>
            <a:r>
              <a:rPr lang="en-US" sz="1600" dirty="0"/>
              <a:t>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Generation: </a:t>
            </a:r>
            <a:r>
              <a:rPr lang="en-US" sz="1600" dirty="0"/>
              <a:t>Data is generated from the LPIS.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Data Verification: </a:t>
            </a:r>
            <a:r>
              <a:rPr lang="en-US" sz="1600" dirty="0"/>
              <a:t>Purchasing Directors are responsible for the accurate reporting of results and for retention of records in accordance with records management requirements. Records will be made available for compliance and/or DOE reviews.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sp>
        <p:nvSpPr>
          <p:cNvPr id="4" name="TextBox 3">
            <a:extLst>
              <a:ext uri="{FF2B5EF4-FFF2-40B4-BE49-F238E27FC236}">
                <a16:creationId xmlns:a16="http://schemas.microsoft.com/office/drawing/2014/main" id="{338623C0-6811-D51C-BB4C-F82C4FEA29FA}"/>
              </a:ext>
            </a:extLst>
          </p:cNvPr>
          <p:cNvSpPr txBox="1"/>
          <p:nvPr/>
        </p:nvSpPr>
        <p:spPr>
          <a:xfrm>
            <a:off x="3917432" y="998369"/>
            <a:ext cx="4497050" cy="48628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600" b="1" i="1" dirty="0"/>
              <a:t>CORE MEASURES</a:t>
            </a:r>
          </a:p>
          <a:p>
            <a:pPr algn="ctr"/>
            <a:endParaRPr lang="en-US" sz="1600" b="1" i="1" dirty="0"/>
          </a:p>
          <a:p>
            <a:r>
              <a:rPr lang="en-US" sz="1600" dirty="0"/>
              <a:t>% of total dollars obligated on actions over $250,000 that were awarded using effective</a:t>
            </a:r>
          </a:p>
          <a:p>
            <a:r>
              <a:rPr lang="en-US" sz="1600" dirty="0"/>
              <a:t>competition.</a:t>
            </a:r>
          </a:p>
          <a:p>
            <a:endParaRPr lang="en-US" sz="1600" dirty="0"/>
          </a:p>
          <a:p>
            <a:r>
              <a:rPr lang="en-US" sz="1400" dirty="0"/>
              <a:t>Note:  This measure applies to any dollars obligated during the fiscal year on a subcontract or purchase order that was awarded using effective competition and whose current dollar value exceeds $250,000. Effective competition means, given  the size and complexity of the requirement, a sufficient number of potential sources are solicited with the expectation of receiving competitive proposals to support the reasonableness of price or cost.   The placement of delivery orders,  task orders, or releases against indefinite delivery,  indefinite quantity, requirements-type or other similar contracts are considered competitive if the underlying contract was awarded using effective competition</a:t>
            </a:r>
            <a:r>
              <a:rPr lang="en-US" sz="1600" dirty="0"/>
              <a:t>.</a:t>
            </a:r>
          </a:p>
          <a:p>
            <a:endParaRPr lang="en-US" sz="1600" dirty="0"/>
          </a:p>
        </p:txBody>
      </p:sp>
      <p:sp>
        <p:nvSpPr>
          <p:cNvPr id="6" name="TextBox 5">
            <a:extLst>
              <a:ext uri="{FF2B5EF4-FFF2-40B4-BE49-F238E27FC236}">
                <a16:creationId xmlns:a16="http://schemas.microsoft.com/office/drawing/2014/main" id="{8BBEB0F7-B66B-3F51-4313-DA41D6792D48}"/>
              </a:ext>
            </a:extLst>
          </p:cNvPr>
          <p:cNvSpPr txBox="1"/>
          <p:nvPr/>
        </p:nvSpPr>
        <p:spPr>
          <a:xfrm>
            <a:off x="8604356" y="1009613"/>
            <a:ext cx="3327814" cy="480131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sz="1600" b="1" i="1" dirty="0"/>
              <a:t>NATIONAL TARGET</a:t>
            </a:r>
          </a:p>
          <a:p>
            <a:endParaRPr lang="en-US" sz="1600" i="1" dirty="0"/>
          </a:p>
          <a:p>
            <a:r>
              <a:rPr lang="en-US" sz="1600" dirty="0"/>
              <a:t>Appropriate targets will be negotiated </a:t>
            </a:r>
          </a:p>
          <a:p>
            <a:r>
              <a:rPr lang="en-US" sz="1600" dirty="0"/>
              <a:t>between the Cognizant DOE Contracting</a:t>
            </a:r>
          </a:p>
          <a:p>
            <a:r>
              <a:rPr lang="en-US" sz="1600" dirty="0"/>
              <a:t>Officer and the contractor purchasing</a:t>
            </a:r>
          </a:p>
          <a:p>
            <a:r>
              <a:rPr lang="en-US" sz="1600" dirty="0"/>
              <a:t>organization</a:t>
            </a:r>
            <a:r>
              <a:rPr lang="en-US" sz="1600" b="1" dirty="0"/>
              <a:t>.</a:t>
            </a:r>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600" b="1" dirty="0"/>
          </a:p>
          <a:p>
            <a:pPr algn="ctr"/>
            <a:endParaRPr lang="en-US" sz="1800" dirty="0"/>
          </a:p>
        </p:txBody>
      </p:sp>
    </p:spTree>
    <p:extLst>
      <p:ext uri="{BB962C8B-B14F-4D97-AF65-F5344CB8AC3E}">
        <p14:creationId xmlns:p14="http://schemas.microsoft.com/office/powerpoint/2010/main" val="271602580"/>
      </p:ext>
    </p:extLst>
  </p:cSld>
  <p:clrMapOvr>
    <a:masterClrMapping/>
  </p:clrMapOvr>
  <p:transition/>
</p:sld>
</file>

<file path=ppt/theme/theme1.xml><?xml version="1.0" encoding="utf-8"?>
<a:theme xmlns:a="http://schemas.openxmlformats.org/drawingml/2006/main" name="DOE EM Template - Green">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E EM Template Option - Blue">
  <a:themeElements>
    <a:clrScheme name="DOE Color Scheme">
      <a:dk1>
        <a:srgbClr val="000000"/>
      </a:dk1>
      <a:lt1>
        <a:srgbClr val="FFFFFF"/>
      </a:lt1>
      <a:dk2>
        <a:srgbClr val="323265"/>
      </a:dk2>
      <a:lt2>
        <a:srgbClr val="E7E6E6"/>
      </a:lt2>
      <a:accent1>
        <a:srgbClr val="3E6637"/>
      </a:accent1>
      <a:accent2>
        <a:srgbClr val="46568C"/>
      </a:accent2>
      <a:accent3>
        <a:srgbClr val="CBB045"/>
      </a:accent3>
      <a:accent4>
        <a:srgbClr val="337F89"/>
      </a:accent4>
      <a:accent5>
        <a:srgbClr val="96C53B"/>
      </a:accent5>
      <a:accent6>
        <a:srgbClr val="5E666F"/>
      </a:accent6>
      <a:hlink>
        <a:srgbClr val="37A0D8"/>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0ED310D0AFA942B1DCE8FD505FE528" ma:contentTypeVersion="10" ma:contentTypeDescription="Create a new document." ma:contentTypeScope="" ma:versionID="d21d90537e5a5477b1a8cc1e849a7385">
  <xsd:schema xmlns:xsd="http://www.w3.org/2001/XMLSchema" xmlns:xs="http://www.w3.org/2001/XMLSchema" xmlns:p="http://schemas.microsoft.com/office/2006/metadata/properties" xmlns:ns2="9cdc651a-1f8b-4794-8ba1-8838d4a0fd70" xmlns:ns3="524a07de-ac84-40c8-b65d-507b9b3619f5" targetNamespace="http://schemas.microsoft.com/office/2006/metadata/properties" ma:root="true" ma:fieldsID="de144322ceb1f1bffdba76aa7ef50d55" ns2:_="" ns3:_="">
    <xsd:import namespace="9cdc651a-1f8b-4794-8ba1-8838d4a0fd70"/>
    <xsd:import namespace="524a07de-ac84-40c8-b65d-507b9b3619f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dc651a-1f8b-4794-8ba1-8838d4a0fd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4a07de-ac84-40c8-b65d-507b9b3619f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84701E-E096-4C7A-A397-6A8D9906B392}">
  <ds:schemaRefs>
    <ds:schemaRef ds:uri="http://purl.org/dc/elements/1.1/"/>
    <ds:schemaRef ds:uri="http://schemas.microsoft.com/office/2006/metadata/properties"/>
    <ds:schemaRef ds:uri="9cdc651a-1f8b-4794-8ba1-8838d4a0fd70"/>
    <ds:schemaRef ds:uri="http://purl.org/dc/terms/"/>
    <ds:schemaRef ds:uri="524a07de-ac84-40c8-b65d-507b9b3619f5"/>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C99FBE06-083E-47F7-9E31-BECF695913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dc651a-1f8b-4794-8ba1-8838d4a0fd70"/>
    <ds:schemaRef ds:uri="524a07de-ac84-40c8-b65d-507b9b3619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5D58C1-563D-489B-9FE0-22A1418E96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1061</TotalTime>
  <Words>1726</Words>
  <Application>Microsoft Office PowerPoint</Application>
  <PresentationFormat>Widescreen</PresentationFormat>
  <Paragraphs>452</Paragraphs>
  <Slides>19</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 Black</vt:lpstr>
      <vt:lpstr>Calibri</vt:lpstr>
      <vt:lpstr>Symbol</vt:lpstr>
      <vt:lpstr>DOE EM Template - Green</vt:lpstr>
      <vt:lpstr>DOE EM Template Option - Blue</vt:lpstr>
      <vt:lpstr>M&amp;O Contractor Purchasing System Balanced Scorecard  Performance Management Program </vt:lpstr>
      <vt:lpstr>PowerPoint Presentation</vt:lpstr>
      <vt:lpstr>PowerPoint Presentation</vt:lpstr>
      <vt:lpstr>CUSTOMER</vt:lpstr>
      <vt:lpstr>PowerPoint Presentation</vt:lpstr>
      <vt:lpstr>INTERNAL BUSINESS PROCESSES</vt:lpstr>
      <vt:lpstr>PowerPoint Presentation</vt:lpstr>
      <vt:lpstr>PowerPoint Presentation</vt:lpstr>
      <vt:lpstr>PowerPoint Presentation</vt:lpstr>
      <vt:lpstr>PowerPoint Presentation</vt:lpstr>
      <vt:lpstr>PowerPoint Presentation</vt:lpstr>
      <vt:lpstr>PowerPoint Presentation</vt:lpstr>
      <vt:lpstr>LEARNING AND GROWTH</vt:lpstr>
      <vt:lpstr>PowerPoint Presentation</vt:lpstr>
      <vt:lpstr>PowerPoint Presentation</vt:lpstr>
      <vt:lpstr>FINANCIAL</vt:lpstr>
      <vt:lpstr>PowerPoint Presentation</vt:lpstr>
      <vt:lpstr>PowerPoint Presentation</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Bill Coughlan</dc:creator>
  <cp:keywords/>
  <dc:description/>
  <cp:lastModifiedBy>Wiggins, Lawrence (CONTR)</cp:lastModifiedBy>
  <cp:revision>59</cp:revision>
  <dcterms:created xsi:type="dcterms:W3CDTF">2021-04-26T15:24:38Z</dcterms:created>
  <dcterms:modified xsi:type="dcterms:W3CDTF">2022-09-30T17:18:17Z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0x010100090ED310D0AFA942B1DCE8FD505FE528</vt:lpwstr>
  </property>
</Properties>
</file>