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83" r:id="rId2"/>
    <p:sldMasterId id="2147483695" r:id="rId3"/>
    <p:sldMasterId id="2147483705" r:id="rId4"/>
    <p:sldMasterId id="2147483719" r:id="rId5"/>
  </p:sldMasterIdLst>
  <p:notesMasterIdLst>
    <p:notesMasterId r:id="rId29"/>
  </p:notesMasterIdLst>
  <p:handoutMasterIdLst>
    <p:handoutMasterId r:id="rId30"/>
  </p:handoutMasterIdLst>
  <p:sldIdLst>
    <p:sldId id="256" r:id="rId6"/>
    <p:sldId id="472" r:id="rId7"/>
    <p:sldId id="559" r:id="rId8"/>
    <p:sldId id="258" r:id="rId9"/>
    <p:sldId id="565" r:id="rId10"/>
    <p:sldId id="534" r:id="rId11"/>
    <p:sldId id="540" r:id="rId12"/>
    <p:sldId id="535" r:id="rId13"/>
    <p:sldId id="581" r:id="rId14"/>
    <p:sldId id="539" r:id="rId15"/>
    <p:sldId id="383" r:id="rId16"/>
    <p:sldId id="267" r:id="rId17"/>
    <p:sldId id="268" r:id="rId18"/>
    <p:sldId id="269" r:id="rId19"/>
    <p:sldId id="477" r:id="rId20"/>
    <p:sldId id="492" r:id="rId21"/>
    <p:sldId id="547" r:id="rId22"/>
    <p:sldId id="560" r:id="rId23"/>
    <p:sldId id="582" r:id="rId24"/>
    <p:sldId id="580" r:id="rId25"/>
    <p:sldId id="583" r:id="rId26"/>
    <p:sldId id="543" r:id="rId27"/>
    <p:sldId id="452" r:id="rId28"/>
  </p:sldIdLst>
  <p:sldSz cx="9144000" cy="6858000" type="letter"/>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ellca" initials="CM" lastIdx="7" clrIdx="0"/>
  <p:cmAuthor id="1" name="Kerwin, Kristin" initials="KK" lastIdx="3" clrIdx="1"/>
  <p:cmAuthor id="2" name="Heyder, Diana" initials="HD" lastIdx="18" clrIdx="2">
    <p:extLst>
      <p:ext uri="{19B8F6BF-5375-455C-9EA6-DF929625EA0E}">
        <p15:presenceInfo xmlns:p15="http://schemas.microsoft.com/office/powerpoint/2012/main" userId="S::diana.heyder@ee.doe.gov::52f9c2f7-4203-4f8c-8e1f-00139a3ecd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00"/>
    <a:srgbClr val="0080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4" autoAdjust="0"/>
    <p:restoredTop sz="90290" autoAdjust="0"/>
  </p:normalViewPr>
  <p:slideViewPr>
    <p:cSldViewPr>
      <p:cViewPr varScale="1">
        <p:scale>
          <a:sx n="143" d="100"/>
          <a:sy n="143" d="100"/>
        </p:scale>
        <p:origin x="120"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8" d="100"/>
        <a:sy n="78" d="100"/>
      </p:scale>
      <p:origin x="0" y="0"/>
    </p:cViewPr>
  </p:sorterViewPr>
  <p:notesViewPr>
    <p:cSldViewPr>
      <p:cViewPr varScale="1">
        <p:scale>
          <a:sx n="84" d="100"/>
          <a:sy n="84" d="100"/>
        </p:scale>
        <p:origin x="-313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jpeg"/></Relationships>
</file>

<file path=ppt/diagrams/_rels/data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7.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hyperlink" Target="mailto:GONEPA@ee.doe.gov" TargetMode="External"/><Relationship Id="rId5" Type="http://schemas.openxmlformats.org/officeDocument/2006/relationships/image" Target="../media/image27.svg"/><Relationship Id="rId4" Type="http://schemas.openxmlformats.org/officeDocument/2006/relationships/image" Target="../media/image26.png"/></Relationships>
</file>

<file path=ppt/diagrams/_rels/data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4" Type="http://schemas.openxmlformats.org/officeDocument/2006/relationships/image" Target="../media/image43.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svg"/><Relationship Id="rId1" Type="http://schemas.openxmlformats.org/officeDocument/2006/relationships/image" Target="../media/image28.png"/><Relationship Id="rId5" Type="http://schemas.openxmlformats.org/officeDocument/2006/relationships/hyperlink" Target="mailto:GONEPA@ee.doe.gov" TargetMode="External"/><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4" Type="http://schemas.openxmlformats.org/officeDocument/2006/relationships/image" Target="../media/image43.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ADB84-E049-43F9-89D3-42118E694019}"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n-US"/>
        </a:p>
      </dgm:t>
    </dgm:pt>
    <dgm:pt modelId="{F5677E6F-AD3C-4904-9A27-99FA77DE3857}">
      <dgm:prSet phldrT="[Text]"/>
      <dgm:spPr/>
      <dgm:t>
        <a:bodyPr/>
        <a:lstStyle/>
        <a:p>
          <a:r>
            <a:rPr lang="en-US" dirty="0"/>
            <a:t>Basic Principles of NEPA</a:t>
          </a:r>
        </a:p>
      </dgm:t>
    </dgm:pt>
    <dgm:pt modelId="{8B49822C-C895-4698-AF94-BD883D4419C5}" type="parTrans" cxnId="{7DB5425C-5289-4955-8C5E-948D35A0592C}">
      <dgm:prSet/>
      <dgm:spPr/>
      <dgm:t>
        <a:bodyPr/>
        <a:lstStyle/>
        <a:p>
          <a:endParaRPr lang="en-US"/>
        </a:p>
      </dgm:t>
    </dgm:pt>
    <dgm:pt modelId="{4D1673D9-5C4D-4EBD-A429-785DD99F1928}" type="sibTrans" cxnId="{7DB5425C-5289-4955-8C5E-948D35A0592C}">
      <dgm:prSet/>
      <dgm:spPr/>
      <dgm:t>
        <a:bodyPr/>
        <a:lstStyle/>
        <a:p>
          <a:endParaRPr lang="en-US"/>
        </a:p>
      </dgm:t>
    </dgm:pt>
    <dgm:pt modelId="{20A2BF44-6CEF-43CD-822A-D82C1353056D}">
      <dgm:prSet phldrT="[Text]"/>
      <dgm:spPr/>
      <dgm:t>
        <a:bodyPr/>
        <a:lstStyle/>
        <a:p>
          <a:r>
            <a:rPr lang="en-US" dirty="0"/>
            <a:t>NEPA and Other Environmental Regulations</a:t>
          </a:r>
        </a:p>
      </dgm:t>
    </dgm:pt>
    <dgm:pt modelId="{1BD40C45-926C-4397-BCD4-C21738A57423}" type="parTrans" cxnId="{F80DF2F5-2E78-4C3C-AB6E-FCB2F73C2C27}">
      <dgm:prSet/>
      <dgm:spPr/>
      <dgm:t>
        <a:bodyPr/>
        <a:lstStyle/>
        <a:p>
          <a:endParaRPr lang="en-US"/>
        </a:p>
      </dgm:t>
    </dgm:pt>
    <dgm:pt modelId="{3F217857-3A15-4718-B6C3-9D7C549817B0}" type="sibTrans" cxnId="{F80DF2F5-2E78-4C3C-AB6E-FCB2F73C2C27}">
      <dgm:prSet/>
      <dgm:spPr/>
      <dgm:t>
        <a:bodyPr/>
        <a:lstStyle/>
        <a:p>
          <a:endParaRPr lang="en-US"/>
        </a:p>
      </dgm:t>
    </dgm:pt>
    <dgm:pt modelId="{3AC02CF0-41A7-4476-A450-B353A0DBD930}" type="pres">
      <dgm:prSet presAssocID="{DFBADB84-E049-43F9-89D3-42118E694019}" presName="Name0" presStyleCnt="0">
        <dgm:presLayoutVars>
          <dgm:dir/>
          <dgm:resizeHandles val="exact"/>
        </dgm:presLayoutVars>
      </dgm:prSet>
      <dgm:spPr/>
    </dgm:pt>
    <dgm:pt modelId="{3A48E3EA-82E6-41E3-9193-75BAFF952AE3}" type="pres">
      <dgm:prSet presAssocID="{F5677E6F-AD3C-4904-9A27-99FA77DE3857}" presName="composite" presStyleCnt="0"/>
      <dgm:spPr/>
    </dgm:pt>
    <dgm:pt modelId="{BC4827F1-E072-4B93-8FD2-31DAD4E0EB19}" type="pres">
      <dgm:prSet presAssocID="{F5677E6F-AD3C-4904-9A27-99FA77DE3857}" presName="rect1" presStyleLbl="trAlignAcc1" presStyleIdx="0" presStyleCnt="2">
        <dgm:presLayoutVars>
          <dgm:bulletEnabled val="1"/>
        </dgm:presLayoutVars>
      </dgm:prSet>
      <dgm:spPr/>
    </dgm:pt>
    <dgm:pt modelId="{5C020C94-A5B7-42B0-A7EC-E8F964D9B4C7}" type="pres">
      <dgm:prSet presAssocID="{F5677E6F-AD3C-4904-9A27-99FA77DE3857}" presName="rect2"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2000" r="-62000"/>
          </a:stretch>
        </a:blipFill>
      </dgm:spPr>
      <dgm:extLst>
        <a:ext uri="{E40237B7-FDA0-4F09-8148-C483321AD2D9}">
          <dgm14:cNvPr xmlns:dgm14="http://schemas.microsoft.com/office/drawing/2010/diagram" id="0" name="" descr="Sunset on snowcapped mountains"/>
        </a:ext>
      </dgm:extLst>
    </dgm:pt>
    <dgm:pt modelId="{242800C4-6F3E-4FA4-92FD-75A00592E416}" type="pres">
      <dgm:prSet presAssocID="{4D1673D9-5C4D-4EBD-A429-785DD99F1928}" presName="sibTrans" presStyleCnt="0"/>
      <dgm:spPr/>
    </dgm:pt>
    <dgm:pt modelId="{1E759F35-DBE1-4DCF-8038-7F6F56769E74}" type="pres">
      <dgm:prSet presAssocID="{20A2BF44-6CEF-43CD-822A-D82C1353056D}" presName="composite" presStyleCnt="0"/>
      <dgm:spPr/>
    </dgm:pt>
    <dgm:pt modelId="{B2408DD6-1AA2-4055-97E0-8A36ECE15EF4}" type="pres">
      <dgm:prSet presAssocID="{20A2BF44-6CEF-43CD-822A-D82C1353056D}" presName="rect1" presStyleLbl="trAlignAcc1" presStyleIdx="1" presStyleCnt="2">
        <dgm:presLayoutVars>
          <dgm:bulletEnabled val="1"/>
        </dgm:presLayoutVars>
      </dgm:prSet>
      <dgm:spPr/>
    </dgm:pt>
    <dgm:pt modelId="{A1138CAB-523B-4FF9-A510-8EAFDF59360C}" type="pres">
      <dgm:prSet presAssocID="{20A2BF44-6CEF-43CD-822A-D82C1353056D}" presName="rect2" presStyleLbl="fgImgPlace1" presStyleIdx="1" presStyleCnt="2"/>
      <dgm:spPr>
        <a:blipFill>
          <a:blip xmlns:r="http://schemas.openxmlformats.org/officeDocument/2006/relationships" r:embed="rId2"/>
          <a:srcRect/>
          <a:stretch>
            <a:fillRect l="-63000" r="-63000"/>
          </a:stretch>
        </a:blipFill>
      </dgm:spPr>
      <dgm:extLst>
        <a:ext uri="{E40237B7-FDA0-4F09-8148-C483321AD2D9}">
          <dgm14:cNvPr xmlns:dgm14="http://schemas.microsoft.com/office/drawing/2010/diagram" id="0" name="" descr="Side view of a massive wave swirling"/>
        </a:ext>
      </dgm:extLst>
    </dgm:pt>
  </dgm:ptLst>
  <dgm:cxnLst>
    <dgm:cxn modelId="{88099A2E-FDD5-4232-80CC-AE900A5E4BB8}" type="presOf" srcId="{DFBADB84-E049-43F9-89D3-42118E694019}" destId="{3AC02CF0-41A7-4476-A450-B353A0DBD930}" srcOrd="0" destOrd="0" presId="urn:microsoft.com/office/officeart/2008/layout/PictureStrips"/>
    <dgm:cxn modelId="{7DB5425C-5289-4955-8C5E-948D35A0592C}" srcId="{DFBADB84-E049-43F9-89D3-42118E694019}" destId="{F5677E6F-AD3C-4904-9A27-99FA77DE3857}" srcOrd="0" destOrd="0" parTransId="{8B49822C-C895-4698-AF94-BD883D4419C5}" sibTransId="{4D1673D9-5C4D-4EBD-A429-785DD99F1928}"/>
    <dgm:cxn modelId="{8A6F6AAD-3128-4C43-8038-425769876ED6}" type="presOf" srcId="{F5677E6F-AD3C-4904-9A27-99FA77DE3857}" destId="{BC4827F1-E072-4B93-8FD2-31DAD4E0EB19}" srcOrd="0" destOrd="0" presId="urn:microsoft.com/office/officeart/2008/layout/PictureStrips"/>
    <dgm:cxn modelId="{C78CFEDF-DA96-4F5C-B5D1-2A2A159F3259}" type="presOf" srcId="{20A2BF44-6CEF-43CD-822A-D82C1353056D}" destId="{B2408DD6-1AA2-4055-97E0-8A36ECE15EF4}" srcOrd="0" destOrd="0" presId="urn:microsoft.com/office/officeart/2008/layout/PictureStrips"/>
    <dgm:cxn modelId="{F80DF2F5-2E78-4C3C-AB6E-FCB2F73C2C27}" srcId="{DFBADB84-E049-43F9-89D3-42118E694019}" destId="{20A2BF44-6CEF-43CD-822A-D82C1353056D}" srcOrd="1" destOrd="0" parTransId="{1BD40C45-926C-4397-BCD4-C21738A57423}" sibTransId="{3F217857-3A15-4718-B6C3-9D7C549817B0}"/>
    <dgm:cxn modelId="{6EDAFA14-688B-4EE7-9A66-CBD3105B667C}" type="presParOf" srcId="{3AC02CF0-41A7-4476-A450-B353A0DBD930}" destId="{3A48E3EA-82E6-41E3-9193-75BAFF952AE3}" srcOrd="0" destOrd="0" presId="urn:microsoft.com/office/officeart/2008/layout/PictureStrips"/>
    <dgm:cxn modelId="{343C5029-40B0-43E9-84B1-F8FC594A6882}" type="presParOf" srcId="{3A48E3EA-82E6-41E3-9193-75BAFF952AE3}" destId="{BC4827F1-E072-4B93-8FD2-31DAD4E0EB19}" srcOrd="0" destOrd="0" presId="urn:microsoft.com/office/officeart/2008/layout/PictureStrips"/>
    <dgm:cxn modelId="{AE9E7431-D481-4980-A6F4-A41E429FBC96}" type="presParOf" srcId="{3A48E3EA-82E6-41E3-9193-75BAFF952AE3}" destId="{5C020C94-A5B7-42B0-A7EC-E8F964D9B4C7}" srcOrd="1" destOrd="0" presId="urn:microsoft.com/office/officeart/2008/layout/PictureStrips"/>
    <dgm:cxn modelId="{040B315D-C48F-4DC3-96EA-A256E0859C97}" type="presParOf" srcId="{3AC02CF0-41A7-4476-A450-B353A0DBD930}" destId="{242800C4-6F3E-4FA4-92FD-75A00592E416}" srcOrd="1" destOrd="0" presId="urn:microsoft.com/office/officeart/2008/layout/PictureStrips"/>
    <dgm:cxn modelId="{D3998B6F-7E51-42B2-8017-0E86DA8D5287}" type="presParOf" srcId="{3AC02CF0-41A7-4476-A450-B353A0DBD930}" destId="{1E759F35-DBE1-4DCF-8038-7F6F56769E74}" srcOrd="2" destOrd="0" presId="urn:microsoft.com/office/officeart/2008/layout/PictureStrips"/>
    <dgm:cxn modelId="{A6CC2349-3C87-4DF5-816C-D67167EFDD8C}" type="presParOf" srcId="{1E759F35-DBE1-4DCF-8038-7F6F56769E74}" destId="{B2408DD6-1AA2-4055-97E0-8A36ECE15EF4}" srcOrd="0" destOrd="0" presId="urn:microsoft.com/office/officeart/2008/layout/PictureStrips"/>
    <dgm:cxn modelId="{773D1F35-D544-4004-81DF-710C8B45D654}" type="presParOf" srcId="{1E759F35-DBE1-4DCF-8038-7F6F56769E74}" destId="{A1138CAB-523B-4FF9-A510-8EAFDF59360C}"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7B7720-8F64-4335-BD40-85FF81847D05}"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C578009E-B596-4D89-A5FA-0ABF3F7B0BE8}">
      <dgm:prSet custT="1"/>
      <dgm:spPr/>
      <dgm:t>
        <a:bodyPr/>
        <a:lstStyle/>
        <a:p>
          <a:pPr>
            <a:lnSpc>
              <a:spcPct val="100000"/>
            </a:lnSpc>
          </a:pPr>
          <a:r>
            <a:rPr lang="en-US" sz="2000" dirty="0"/>
            <a:t>NEPA is a </a:t>
          </a:r>
          <a:r>
            <a:rPr lang="en-US" sz="2000" b="1" dirty="0"/>
            <a:t>process</a:t>
          </a:r>
          <a:r>
            <a:rPr lang="en-US" sz="2000" dirty="0"/>
            <a:t>, not an event</a:t>
          </a:r>
        </a:p>
      </dgm:t>
    </dgm:pt>
    <dgm:pt modelId="{A75AF47D-F817-4FC8-AF4B-6F2DB884AD4D}" type="parTrans" cxnId="{0C3CB9B3-5CE5-42CF-A4F3-8915CD9AE6BD}">
      <dgm:prSet/>
      <dgm:spPr/>
      <dgm:t>
        <a:bodyPr/>
        <a:lstStyle/>
        <a:p>
          <a:endParaRPr lang="en-US"/>
        </a:p>
      </dgm:t>
    </dgm:pt>
    <dgm:pt modelId="{E51925AA-26E7-4B41-BA2E-9F23CB54B1D7}" type="sibTrans" cxnId="{0C3CB9B3-5CE5-42CF-A4F3-8915CD9AE6BD}">
      <dgm:prSet/>
      <dgm:spPr/>
      <dgm:t>
        <a:bodyPr/>
        <a:lstStyle/>
        <a:p>
          <a:endParaRPr lang="en-US"/>
        </a:p>
      </dgm:t>
    </dgm:pt>
    <dgm:pt modelId="{2E38FA73-88FF-4EAB-834A-8D044424B446}">
      <dgm:prSet custT="1">
        <dgm:style>
          <a:lnRef idx="0">
            <a:scrgbClr r="0" g="0" b="0"/>
          </a:lnRef>
          <a:fillRef idx="0">
            <a:scrgbClr r="0" g="0" b="0"/>
          </a:fillRef>
          <a:effectRef idx="0">
            <a:scrgbClr r="0" g="0" b="0"/>
          </a:effectRef>
          <a:fontRef idx="minor">
            <a:schemeClr val="accent5"/>
          </a:fontRef>
        </dgm:style>
      </dgm:prSet>
      <dgm:spPr>
        <a:noFill/>
        <a:ln>
          <a:noFill/>
        </a:ln>
      </dgm:spPr>
      <dgm:t>
        <a:bodyPr/>
        <a:lstStyle/>
        <a:p>
          <a:pPr>
            <a:lnSpc>
              <a:spcPct val="100000"/>
            </a:lnSpc>
          </a:pPr>
          <a:r>
            <a:rPr lang="en-US" sz="2000" dirty="0"/>
            <a:t>Potential “NEPA issues” can be minimized or avoided by working with the NEPA staff</a:t>
          </a:r>
          <a:r>
            <a:rPr lang="en-US" sz="2000" i="1" dirty="0"/>
            <a:t> </a:t>
          </a:r>
          <a:r>
            <a:rPr lang="en-US" sz="2000" b="1" i="0" dirty="0"/>
            <a:t>early</a:t>
          </a:r>
          <a:r>
            <a:rPr lang="en-US" sz="2000" dirty="0"/>
            <a:t> and </a:t>
          </a:r>
          <a:r>
            <a:rPr lang="en-US" sz="2000" b="1" i="0" dirty="0"/>
            <a:t>often</a:t>
          </a:r>
          <a:r>
            <a:rPr lang="en-US" sz="2000" dirty="0"/>
            <a:t> throughout the development of projects</a:t>
          </a:r>
        </a:p>
      </dgm:t>
    </dgm:pt>
    <dgm:pt modelId="{C24D9B78-E9AF-42BC-A02D-093801D385BB}" type="parTrans" cxnId="{0092BAED-8123-4F3E-BBAC-A1F77E2FC6C5}">
      <dgm:prSet/>
      <dgm:spPr/>
      <dgm:t>
        <a:bodyPr/>
        <a:lstStyle/>
        <a:p>
          <a:endParaRPr lang="en-US"/>
        </a:p>
      </dgm:t>
    </dgm:pt>
    <dgm:pt modelId="{B4711C66-8D67-4C94-B243-01ACC1E9B5D5}" type="sibTrans" cxnId="{0092BAED-8123-4F3E-BBAC-A1F77E2FC6C5}">
      <dgm:prSet/>
      <dgm:spPr/>
      <dgm:t>
        <a:bodyPr/>
        <a:lstStyle/>
        <a:p>
          <a:endParaRPr lang="en-US"/>
        </a:p>
      </dgm:t>
    </dgm:pt>
    <dgm:pt modelId="{EA69A350-918C-48C1-B89D-999B441DD905}">
      <dgm:prSet custT="1"/>
      <dgm:spPr/>
      <dgm:t>
        <a:bodyPr/>
        <a:lstStyle/>
        <a:p>
          <a:pPr>
            <a:lnSpc>
              <a:spcPct val="100000"/>
            </a:lnSpc>
          </a:pPr>
          <a:r>
            <a:rPr lang="en-US" sz="2000" dirty="0"/>
            <a:t>Questions?</a:t>
          </a:r>
        </a:p>
      </dgm:t>
    </dgm:pt>
    <dgm:pt modelId="{E6900F88-5413-4004-955D-9C0C1D2208F5}" type="parTrans" cxnId="{AAEFFD47-E77E-41F3-8DA7-6A77451AF1F6}">
      <dgm:prSet/>
      <dgm:spPr/>
      <dgm:t>
        <a:bodyPr/>
        <a:lstStyle/>
        <a:p>
          <a:endParaRPr lang="en-US"/>
        </a:p>
      </dgm:t>
    </dgm:pt>
    <dgm:pt modelId="{744AC638-2A3D-41D2-BD46-021FAF800F2C}" type="sibTrans" cxnId="{AAEFFD47-E77E-41F3-8DA7-6A77451AF1F6}">
      <dgm:prSet/>
      <dgm:spPr/>
      <dgm:t>
        <a:bodyPr/>
        <a:lstStyle/>
        <a:p>
          <a:endParaRPr lang="en-US"/>
        </a:p>
      </dgm:t>
    </dgm:pt>
    <dgm:pt modelId="{E3068CFF-48BA-472C-9763-4DEC8BDC9038}" type="pres">
      <dgm:prSet presAssocID="{207B7720-8F64-4335-BD40-85FF81847D05}" presName="root" presStyleCnt="0">
        <dgm:presLayoutVars>
          <dgm:dir/>
          <dgm:resizeHandles val="exact"/>
        </dgm:presLayoutVars>
      </dgm:prSet>
      <dgm:spPr/>
    </dgm:pt>
    <dgm:pt modelId="{F8F9786A-DB02-4DF4-8D92-AE3D421676AA}" type="pres">
      <dgm:prSet presAssocID="{C578009E-B596-4D89-A5FA-0ABF3F7B0BE8}" presName="compNode" presStyleCnt="0"/>
      <dgm:spPr/>
    </dgm:pt>
    <dgm:pt modelId="{9EFE21BD-A7C8-4B04-8BE1-768545F4F874}" type="pres">
      <dgm:prSet presAssocID="{C578009E-B596-4D89-A5FA-0ABF3F7B0BE8}" presName="bgRect" presStyleLbl="bgShp" presStyleIdx="0" presStyleCnt="3">
        <dgm:style>
          <a:lnRef idx="0">
            <a:scrgbClr r="0" g="0" b="0"/>
          </a:lnRef>
          <a:fillRef idx="0">
            <a:scrgbClr r="0" g="0" b="0"/>
          </a:fillRef>
          <a:effectRef idx="0">
            <a:scrgbClr r="0" g="0" b="0"/>
          </a:effectRef>
          <a:fontRef idx="minor">
            <a:schemeClr val="accent5"/>
          </a:fontRef>
        </dgm:style>
      </dgm:prSet>
      <dgm:spPr>
        <a:noFill/>
        <a:ln>
          <a:noFill/>
        </a:ln>
      </dgm:spPr>
    </dgm:pt>
    <dgm:pt modelId="{F4D57B64-1DB9-44F3-B28E-21FA1F0DA6F4}" type="pres">
      <dgm:prSet presAssocID="{C578009E-B596-4D89-A5FA-0ABF3F7B0B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les with arrows with solid fill"/>
        </a:ext>
      </dgm:extLst>
    </dgm:pt>
    <dgm:pt modelId="{196303CB-F262-4F62-B9ED-DC593E68D69F}" type="pres">
      <dgm:prSet presAssocID="{C578009E-B596-4D89-A5FA-0ABF3F7B0BE8}" presName="spaceRect" presStyleCnt="0"/>
      <dgm:spPr/>
    </dgm:pt>
    <dgm:pt modelId="{987D197F-B1B0-436A-B6FE-8751739361AE}" type="pres">
      <dgm:prSet presAssocID="{C578009E-B596-4D89-A5FA-0ABF3F7B0BE8}" presName="parTx" presStyleLbl="revTx" presStyleIdx="0" presStyleCnt="3">
        <dgm:presLayoutVars>
          <dgm:chMax val="0"/>
          <dgm:chPref val="0"/>
        </dgm:presLayoutVars>
      </dgm:prSet>
      <dgm:spPr/>
    </dgm:pt>
    <dgm:pt modelId="{2BEC500A-39A0-4F8D-BAE4-91D83A2CD51A}" type="pres">
      <dgm:prSet presAssocID="{E51925AA-26E7-4B41-BA2E-9F23CB54B1D7}" presName="sibTrans" presStyleCnt="0"/>
      <dgm:spPr/>
    </dgm:pt>
    <dgm:pt modelId="{7AE24505-72C6-44ED-93C2-8365FCFAA501}" type="pres">
      <dgm:prSet presAssocID="{2E38FA73-88FF-4EAB-834A-8D044424B446}" presName="compNode" presStyleCnt="0"/>
      <dgm:spPr/>
    </dgm:pt>
    <dgm:pt modelId="{97D6C2CA-F02A-4514-88E3-B1A58780E910}" type="pres">
      <dgm:prSet presAssocID="{2E38FA73-88FF-4EAB-834A-8D044424B446}" presName="bgRect" presStyleLbl="bgShp" presStyleIdx="1" presStyleCnt="3">
        <dgm:style>
          <a:lnRef idx="0">
            <a:scrgbClr r="0" g="0" b="0"/>
          </a:lnRef>
          <a:fillRef idx="0">
            <a:scrgbClr r="0" g="0" b="0"/>
          </a:fillRef>
          <a:effectRef idx="0">
            <a:scrgbClr r="0" g="0" b="0"/>
          </a:effectRef>
          <a:fontRef idx="minor">
            <a:schemeClr val="accent5"/>
          </a:fontRef>
        </dgm:style>
      </dgm:prSet>
      <dgm:spPr>
        <a:noFill/>
        <a:ln>
          <a:noFill/>
        </a:ln>
      </dgm:spPr>
    </dgm:pt>
    <dgm:pt modelId="{A374CD63-C1BD-48B4-8E33-65A480734D9E}" type="pres">
      <dgm:prSet presAssocID="{2E38FA73-88FF-4EAB-834A-8D044424B4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ardroom with solid fill"/>
        </a:ext>
      </dgm:extLst>
    </dgm:pt>
    <dgm:pt modelId="{08F3CC83-5DDE-480A-940D-6435B274FB5F}" type="pres">
      <dgm:prSet presAssocID="{2E38FA73-88FF-4EAB-834A-8D044424B446}" presName="spaceRect" presStyleCnt="0"/>
      <dgm:spPr/>
    </dgm:pt>
    <dgm:pt modelId="{22B07433-5438-4F9C-A037-ED9482356B05}" type="pres">
      <dgm:prSet presAssocID="{2E38FA73-88FF-4EAB-834A-8D044424B446}" presName="parTx" presStyleLbl="revTx" presStyleIdx="1" presStyleCnt="3">
        <dgm:presLayoutVars>
          <dgm:chMax val="0"/>
          <dgm:chPref val="0"/>
        </dgm:presLayoutVars>
      </dgm:prSet>
      <dgm:spPr/>
    </dgm:pt>
    <dgm:pt modelId="{40C443BD-0314-4C83-A871-064AD299CE83}" type="pres">
      <dgm:prSet presAssocID="{B4711C66-8D67-4C94-B243-01ACC1E9B5D5}" presName="sibTrans" presStyleCnt="0"/>
      <dgm:spPr/>
    </dgm:pt>
    <dgm:pt modelId="{E033EAFA-1E55-45E9-85FF-B548DC61C72B}" type="pres">
      <dgm:prSet presAssocID="{EA69A350-918C-48C1-B89D-999B441DD905}" presName="compNode" presStyleCnt="0"/>
      <dgm:spPr/>
    </dgm:pt>
    <dgm:pt modelId="{77B5FF19-644D-48C9-8485-2DB47D23FFCA}" type="pres">
      <dgm:prSet presAssocID="{EA69A350-918C-48C1-B89D-999B441DD905}" presName="bgRect" presStyleLbl="bgShp" presStyleIdx="2" presStyleCnt="3">
        <dgm:style>
          <a:lnRef idx="0">
            <a:scrgbClr r="0" g="0" b="0"/>
          </a:lnRef>
          <a:fillRef idx="0">
            <a:scrgbClr r="0" g="0" b="0"/>
          </a:fillRef>
          <a:effectRef idx="0">
            <a:scrgbClr r="0" g="0" b="0"/>
          </a:effectRef>
          <a:fontRef idx="minor">
            <a:schemeClr val="accent5"/>
          </a:fontRef>
        </dgm:style>
      </dgm:prSet>
      <dgm:spPr>
        <a:noFill/>
        <a:ln>
          <a:noFill/>
        </a:ln>
      </dgm:spPr>
    </dgm:pt>
    <dgm:pt modelId="{F7814667-A455-45AA-B78B-66642B2BCA93}" type="pres">
      <dgm:prSet presAssocID="{EA69A350-918C-48C1-B89D-999B441DD9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Question Mark with solid fill"/>
        </a:ext>
      </dgm:extLst>
    </dgm:pt>
    <dgm:pt modelId="{475788B4-4C90-4E16-BEEE-4AACFA40CE5D}" type="pres">
      <dgm:prSet presAssocID="{EA69A350-918C-48C1-B89D-999B441DD905}" presName="spaceRect" presStyleCnt="0"/>
      <dgm:spPr/>
    </dgm:pt>
    <dgm:pt modelId="{DF2F4B78-F8A9-405E-8FBB-DFB02A9FAF47}" type="pres">
      <dgm:prSet presAssocID="{EA69A350-918C-48C1-B89D-999B441DD905}" presName="parTx" presStyleLbl="revTx" presStyleIdx="2" presStyleCnt="3">
        <dgm:presLayoutVars>
          <dgm:chMax val="0"/>
          <dgm:chPref val="0"/>
        </dgm:presLayoutVars>
      </dgm:prSet>
      <dgm:spPr/>
    </dgm:pt>
  </dgm:ptLst>
  <dgm:cxnLst>
    <dgm:cxn modelId="{AAA51B09-FCEF-4C7E-ADB3-CE784EDF7E4D}" type="presOf" srcId="{207B7720-8F64-4335-BD40-85FF81847D05}" destId="{E3068CFF-48BA-472C-9763-4DEC8BDC9038}" srcOrd="0" destOrd="0" presId="urn:microsoft.com/office/officeart/2018/2/layout/IconVerticalSolidList"/>
    <dgm:cxn modelId="{474FBD2D-CC4C-40B6-9193-79D0B9564EA0}" type="presOf" srcId="{C578009E-B596-4D89-A5FA-0ABF3F7B0BE8}" destId="{987D197F-B1B0-436A-B6FE-8751739361AE}" srcOrd="0" destOrd="0" presId="urn:microsoft.com/office/officeart/2018/2/layout/IconVerticalSolidList"/>
    <dgm:cxn modelId="{AAEFFD47-E77E-41F3-8DA7-6A77451AF1F6}" srcId="{207B7720-8F64-4335-BD40-85FF81847D05}" destId="{EA69A350-918C-48C1-B89D-999B441DD905}" srcOrd="2" destOrd="0" parTransId="{E6900F88-5413-4004-955D-9C0C1D2208F5}" sibTransId="{744AC638-2A3D-41D2-BD46-021FAF800F2C}"/>
    <dgm:cxn modelId="{BD96594A-EFEB-4532-AB39-C7F4209728D8}" type="presOf" srcId="{EA69A350-918C-48C1-B89D-999B441DD905}" destId="{DF2F4B78-F8A9-405E-8FBB-DFB02A9FAF47}" srcOrd="0" destOrd="0" presId="urn:microsoft.com/office/officeart/2018/2/layout/IconVerticalSolidList"/>
    <dgm:cxn modelId="{DB54989F-D627-4990-A709-D617ADA7E026}" type="presOf" srcId="{2E38FA73-88FF-4EAB-834A-8D044424B446}" destId="{22B07433-5438-4F9C-A037-ED9482356B05}" srcOrd="0" destOrd="0" presId="urn:microsoft.com/office/officeart/2018/2/layout/IconVerticalSolidList"/>
    <dgm:cxn modelId="{0C3CB9B3-5CE5-42CF-A4F3-8915CD9AE6BD}" srcId="{207B7720-8F64-4335-BD40-85FF81847D05}" destId="{C578009E-B596-4D89-A5FA-0ABF3F7B0BE8}" srcOrd="0" destOrd="0" parTransId="{A75AF47D-F817-4FC8-AF4B-6F2DB884AD4D}" sibTransId="{E51925AA-26E7-4B41-BA2E-9F23CB54B1D7}"/>
    <dgm:cxn modelId="{0092BAED-8123-4F3E-BBAC-A1F77E2FC6C5}" srcId="{207B7720-8F64-4335-BD40-85FF81847D05}" destId="{2E38FA73-88FF-4EAB-834A-8D044424B446}" srcOrd="1" destOrd="0" parTransId="{C24D9B78-E9AF-42BC-A02D-093801D385BB}" sibTransId="{B4711C66-8D67-4C94-B243-01ACC1E9B5D5}"/>
    <dgm:cxn modelId="{86A9FB3E-2004-4F0F-A1FF-4526DE0A256B}" type="presParOf" srcId="{E3068CFF-48BA-472C-9763-4DEC8BDC9038}" destId="{F8F9786A-DB02-4DF4-8D92-AE3D421676AA}" srcOrd="0" destOrd="0" presId="urn:microsoft.com/office/officeart/2018/2/layout/IconVerticalSolidList"/>
    <dgm:cxn modelId="{E68B3610-7925-41F5-A4CE-EA22A3C6799F}" type="presParOf" srcId="{F8F9786A-DB02-4DF4-8D92-AE3D421676AA}" destId="{9EFE21BD-A7C8-4B04-8BE1-768545F4F874}" srcOrd="0" destOrd="0" presId="urn:microsoft.com/office/officeart/2018/2/layout/IconVerticalSolidList"/>
    <dgm:cxn modelId="{382CC95C-2850-4AF2-97FA-F09F68956EEA}" type="presParOf" srcId="{F8F9786A-DB02-4DF4-8D92-AE3D421676AA}" destId="{F4D57B64-1DB9-44F3-B28E-21FA1F0DA6F4}" srcOrd="1" destOrd="0" presId="urn:microsoft.com/office/officeart/2018/2/layout/IconVerticalSolidList"/>
    <dgm:cxn modelId="{E6C47D7E-2922-4EEA-8CF5-325169AA13D1}" type="presParOf" srcId="{F8F9786A-DB02-4DF4-8D92-AE3D421676AA}" destId="{196303CB-F262-4F62-B9ED-DC593E68D69F}" srcOrd="2" destOrd="0" presId="urn:microsoft.com/office/officeart/2018/2/layout/IconVerticalSolidList"/>
    <dgm:cxn modelId="{B8131B97-7996-438C-818F-807DD380DC1F}" type="presParOf" srcId="{F8F9786A-DB02-4DF4-8D92-AE3D421676AA}" destId="{987D197F-B1B0-436A-B6FE-8751739361AE}" srcOrd="3" destOrd="0" presId="urn:microsoft.com/office/officeart/2018/2/layout/IconVerticalSolidList"/>
    <dgm:cxn modelId="{8B324148-26AD-4B57-9E57-46EB1018EE75}" type="presParOf" srcId="{E3068CFF-48BA-472C-9763-4DEC8BDC9038}" destId="{2BEC500A-39A0-4F8D-BAE4-91D83A2CD51A}" srcOrd="1" destOrd="0" presId="urn:microsoft.com/office/officeart/2018/2/layout/IconVerticalSolidList"/>
    <dgm:cxn modelId="{F302C71C-62C5-4FD4-872C-EF16BACD826F}" type="presParOf" srcId="{E3068CFF-48BA-472C-9763-4DEC8BDC9038}" destId="{7AE24505-72C6-44ED-93C2-8365FCFAA501}" srcOrd="2" destOrd="0" presId="urn:microsoft.com/office/officeart/2018/2/layout/IconVerticalSolidList"/>
    <dgm:cxn modelId="{52173C75-1CD2-4FDC-9B5E-B93BD12E96FD}" type="presParOf" srcId="{7AE24505-72C6-44ED-93C2-8365FCFAA501}" destId="{97D6C2CA-F02A-4514-88E3-B1A58780E910}" srcOrd="0" destOrd="0" presId="urn:microsoft.com/office/officeart/2018/2/layout/IconVerticalSolidList"/>
    <dgm:cxn modelId="{309E093B-2CE1-4783-ADEC-488B27EB9E11}" type="presParOf" srcId="{7AE24505-72C6-44ED-93C2-8365FCFAA501}" destId="{A374CD63-C1BD-48B4-8E33-65A480734D9E}" srcOrd="1" destOrd="0" presId="urn:microsoft.com/office/officeart/2018/2/layout/IconVerticalSolidList"/>
    <dgm:cxn modelId="{78888221-68EE-4168-B3B0-14372E50753E}" type="presParOf" srcId="{7AE24505-72C6-44ED-93C2-8365FCFAA501}" destId="{08F3CC83-5DDE-480A-940D-6435B274FB5F}" srcOrd="2" destOrd="0" presId="urn:microsoft.com/office/officeart/2018/2/layout/IconVerticalSolidList"/>
    <dgm:cxn modelId="{321A5448-DB08-4417-A7E2-4266A962E100}" type="presParOf" srcId="{7AE24505-72C6-44ED-93C2-8365FCFAA501}" destId="{22B07433-5438-4F9C-A037-ED9482356B05}" srcOrd="3" destOrd="0" presId="urn:microsoft.com/office/officeart/2018/2/layout/IconVerticalSolidList"/>
    <dgm:cxn modelId="{1EC83749-B518-43C8-9A30-AC68C9E58D0E}" type="presParOf" srcId="{E3068CFF-48BA-472C-9763-4DEC8BDC9038}" destId="{40C443BD-0314-4C83-A871-064AD299CE83}" srcOrd="3" destOrd="0" presId="urn:microsoft.com/office/officeart/2018/2/layout/IconVerticalSolidList"/>
    <dgm:cxn modelId="{765EFA47-E1F9-45E8-86AF-5FA92C407F38}" type="presParOf" srcId="{E3068CFF-48BA-472C-9763-4DEC8BDC9038}" destId="{E033EAFA-1E55-45E9-85FF-B548DC61C72B}" srcOrd="4" destOrd="0" presId="urn:microsoft.com/office/officeart/2018/2/layout/IconVerticalSolidList"/>
    <dgm:cxn modelId="{88BD2953-1F77-463F-A5CA-A12DC22A6798}" type="presParOf" srcId="{E033EAFA-1E55-45E9-85FF-B548DC61C72B}" destId="{77B5FF19-644D-48C9-8485-2DB47D23FFCA}" srcOrd="0" destOrd="0" presId="urn:microsoft.com/office/officeart/2018/2/layout/IconVerticalSolidList"/>
    <dgm:cxn modelId="{AB421811-7099-4661-921B-A889BA5FEC4F}" type="presParOf" srcId="{E033EAFA-1E55-45E9-85FF-B548DC61C72B}" destId="{F7814667-A455-45AA-B78B-66642B2BCA93}" srcOrd="1" destOrd="0" presId="urn:microsoft.com/office/officeart/2018/2/layout/IconVerticalSolidList"/>
    <dgm:cxn modelId="{46D5A027-7339-414D-A11F-409498B817F3}" type="presParOf" srcId="{E033EAFA-1E55-45E9-85FF-B548DC61C72B}" destId="{475788B4-4C90-4E16-BEEE-4AACFA40CE5D}" srcOrd="2" destOrd="0" presId="urn:microsoft.com/office/officeart/2018/2/layout/IconVerticalSolidList"/>
    <dgm:cxn modelId="{3E0EB545-DE5D-4D22-9DAF-BB37DDD3A2D3}" type="presParOf" srcId="{E033EAFA-1E55-45E9-85FF-B548DC61C72B}" destId="{DF2F4B78-F8A9-405E-8FBB-DFB02A9FAF47}"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605B6D2-B3EF-426C-8F40-2DCB5FBCB029}" type="doc">
      <dgm:prSet loTypeId="urn:microsoft.com/office/officeart/2018/2/layout/IconLabelList" loCatId="icon" qsTypeId="urn:microsoft.com/office/officeart/2005/8/quickstyle/simple1" qsCatId="simple" csTypeId="urn:microsoft.com/office/officeart/2005/8/colors/colorful4" csCatId="colorful" phldr="1"/>
      <dgm:spPr/>
      <dgm:t>
        <a:bodyPr/>
        <a:lstStyle/>
        <a:p>
          <a:endParaRPr lang="en-US"/>
        </a:p>
      </dgm:t>
    </dgm:pt>
    <dgm:pt modelId="{1CCFE0A9-CA67-4113-8E69-4DD313CA0692}">
      <dgm:prSet custT="1"/>
      <dgm:spPr/>
      <dgm:t>
        <a:bodyPr/>
        <a:lstStyle/>
        <a:p>
          <a:pPr>
            <a:lnSpc>
              <a:spcPct val="100000"/>
            </a:lnSpc>
          </a:pPr>
          <a:r>
            <a:rPr lang="en-US" sz="1600"/>
            <a:t>The </a:t>
          </a:r>
          <a:r>
            <a:rPr lang="en-US" sz="1600" b="1"/>
            <a:t>National Environmental Policy Act </a:t>
          </a:r>
          <a:r>
            <a:rPr lang="en-US" sz="1600"/>
            <a:t>of 1969 is the national charter for protection of the environment</a:t>
          </a:r>
          <a:endParaRPr lang="en-US" sz="1600" dirty="0"/>
        </a:p>
      </dgm:t>
    </dgm:pt>
    <dgm:pt modelId="{54624437-55C6-409F-A976-0C423EC42F30}" type="parTrans" cxnId="{5F474289-676E-4C2E-B04F-A24CA45959F3}">
      <dgm:prSet/>
      <dgm:spPr/>
      <dgm:t>
        <a:bodyPr/>
        <a:lstStyle/>
        <a:p>
          <a:endParaRPr lang="en-US"/>
        </a:p>
      </dgm:t>
    </dgm:pt>
    <dgm:pt modelId="{F6FE7069-5A88-43DA-8A08-2282900FAC9B}" type="sibTrans" cxnId="{5F474289-676E-4C2E-B04F-A24CA45959F3}">
      <dgm:prSet/>
      <dgm:spPr/>
      <dgm:t>
        <a:bodyPr/>
        <a:lstStyle/>
        <a:p>
          <a:endParaRPr lang="en-US"/>
        </a:p>
      </dgm:t>
    </dgm:pt>
    <dgm:pt modelId="{0D2EAE86-3E29-4A21-AB8A-5C9D7AB83B0C}">
      <dgm:prSet custT="1"/>
      <dgm:spPr/>
      <dgm:t>
        <a:bodyPr/>
        <a:lstStyle/>
        <a:p>
          <a:pPr>
            <a:lnSpc>
              <a:spcPct val="100000"/>
            </a:lnSpc>
          </a:pPr>
          <a:r>
            <a:rPr lang="en-US" sz="1600" dirty="0"/>
            <a:t>Requires the federal government to </a:t>
          </a:r>
          <a:r>
            <a:rPr lang="en-US" sz="1600" b="1" dirty="0"/>
            <a:t>evaluate</a:t>
          </a:r>
          <a:r>
            <a:rPr lang="en-US" sz="1600" dirty="0"/>
            <a:t> and </a:t>
          </a:r>
          <a:r>
            <a:rPr lang="en-US" sz="1600" b="1" dirty="0"/>
            <a:t>understand</a:t>
          </a:r>
          <a:r>
            <a:rPr lang="en-US" sz="1600" dirty="0"/>
            <a:t> potential environmental impacts of a project</a:t>
          </a:r>
        </a:p>
      </dgm:t>
    </dgm:pt>
    <dgm:pt modelId="{AC7E5FB4-4097-464D-A58F-4B66F922CDF5}" type="parTrans" cxnId="{98E38831-8B17-43B6-B716-D2157D0DC2E8}">
      <dgm:prSet/>
      <dgm:spPr/>
      <dgm:t>
        <a:bodyPr/>
        <a:lstStyle/>
        <a:p>
          <a:endParaRPr lang="en-US"/>
        </a:p>
      </dgm:t>
    </dgm:pt>
    <dgm:pt modelId="{C3EEAEAF-8A78-4EAA-BD31-6871CC5236B4}" type="sibTrans" cxnId="{98E38831-8B17-43B6-B716-D2157D0DC2E8}">
      <dgm:prSet/>
      <dgm:spPr/>
      <dgm:t>
        <a:bodyPr/>
        <a:lstStyle/>
        <a:p>
          <a:endParaRPr lang="en-US"/>
        </a:p>
      </dgm:t>
    </dgm:pt>
    <dgm:pt modelId="{74D48FF6-3812-4BE7-AAC8-677FCEF2F794}">
      <dgm:prSet custT="1"/>
      <dgm:spPr/>
      <dgm:t>
        <a:bodyPr/>
        <a:lstStyle/>
        <a:p>
          <a:pPr>
            <a:lnSpc>
              <a:spcPct val="100000"/>
            </a:lnSpc>
          </a:pPr>
          <a:r>
            <a:rPr lang="en-US" sz="1600" dirty="0"/>
            <a:t>Results in </a:t>
          </a:r>
          <a:r>
            <a:rPr lang="en-US" sz="1600" b="1" dirty="0"/>
            <a:t>better</a:t>
          </a:r>
          <a:r>
            <a:rPr lang="en-US" sz="1600" dirty="0"/>
            <a:t> decision making</a:t>
          </a:r>
        </a:p>
      </dgm:t>
    </dgm:pt>
    <dgm:pt modelId="{CEBE9173-DEC6-441B-8BFF-E568828C987A}" type="parTrans" cxnId="{0899D165-40ED-4CE1-88DF-B433AD93A1DA}">
      <dgm:prSet/>
      <dgm:spPr/>
      <dgm:t>
        <a:bodyPr/>
        <a:lstStyle/>
        <a:p>
          <a:endParaRPr lang="en-US"/>
        </a:p>
      </dgm:t>
    </dgm:pt>
    <dgm:pt modelId="{2217D2E3-38CC-47A0-B23F-19C6F2A3E354}" type="sibTrans" cxnId="{0899D165-40ED-4CE1-88DF-B433AD93A1DA}">
      <dgm:prSet/>
      <dgm:spPr/>
      <dgm:t>
        <a:bodyPr/>
        <a:lstStyle/>
        <a:p>
          <a:endParaRPr lang="en-US"/>
        </a:p>
      </dgm:t>
    </dgm:pt>
    <dgm:pt modelId="{7E4D2098-5F00-4307-A83A-81DF0DCED1B4}" type="pres">
      <dgm:prSet presAssocID="{6605B6D2-B3EF-426C-8F40-2DCB5FBCB029}" presName="root" presStyleCnt="0">
        <dgm:presLayoutVars>
          <dgm:dir/>
          <dgm:resizeHandles val="exact"/>
        </dgm:presLayoutVars>
      </dgm:prSet>
      <dgm:spPr/>
    </dgm:pt>
    <dgm:pt modelId="{87DB6768-2F99-4F35-B145-7238016801BC}" type="pres">
      <dgm:prSet presAssocID="{1CCFE0A9-CA67-4113-8E69-4DD313CA0692}" presName="compNode" presStyleCnt="0"/>
      <dgm:spPr/>
    </dgm:pt>
    <dgm:pt modelId="{EEAA0E78-B872-4190-AB1C-1808AA5D380C}" type="pres">
      <dgm:prSet presAssocID="{1CCFE0A9-CA67-4113-8E69-4DD313CA06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ainforest with solid fill"/>
        </a:ext>
      </dgm:extLst>
    </dgm:pt>
    <dgm:pt modelId="{1BE0C50D-577C-412F-BEE3-BD52392897C5}" type="pres">
      <dgm:prSet presAssocID="{1CCFE0A9-CA67-4113-8E69-4DD313CA0692}" presName="spaceRect" presStyleCnt="0"/>
      <dgm:spPr/>
    </dgm:pt>
    <dgm:pt modelId="{ACEDFD53-49DD-4E33-B5AC-EAC47234FBEB}" type="pres">
      <dgm:prSet presAssocID="{1CCFE0A9-CA67-4113-8E69-4DD313CA0692}" presName="textRect" presStyleLbl="revTx" presStyleIdx="0" presStyleCnt="3">
        <dgm:presLayoutVars>
          <dgm:chMax val="1"/>
          <dgm:chPref val="1"/>
        </dgm:presLayoutVars>
      </dgm:prSet>
      <dgm:spPr/>
    </dgm:pt>
    <dgm:pt modelId="{9A25C947-E6C0-4EAB-ACAB-56378E51E3D6}" type="pres">
      <dgm:prSet presAssocID="{F6FE7069-5A88-43DA-8A08-2282900FAC9B}" presName="sibTrans" presStyleCnt="0"/>
      <dgm:spPr/>
    </dgm:pt>
    <dgm:pt modelId="{A2A0690C-7F83-43E6-AFCF-37B11F1B7485}" type="pres">
      <dgm:prSet presAssocID="{0D2EAE86-3E29-4A21-AB8A-5C9D7AB83B0C}" presName="compNode" presStyleCnt="0"/>
      <dgm:spPr/>
    </dgm:pt>
    <dgm:pt modelId="{C0C5A50E-65E3-4D6C-8209-8230CE8CF9C0}" type="pres">
      <dgm:prSet presAssocID="{0D2EAE86-3E29-4A21-AB8A-5C9D7AB83B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atistics with solid fill"/>
        </a:ext>
      </dgm:extLst>
    </dgm:pt>
    <dgm:pt modelId="{36AAC700-77A6-465D-B8D6-94A41BE2CB8A}" type="pres">
      <dgm:prSet presAssocID="{0D2EAE86-3E29-4A21-AB8A-5C9D7AB83B0C}" presName="spaceRect" presStyleCnt="0"/>
      <dgm:spPr/>
    </dgm:pt>
    <dgm:pt modelId="{78844477-D0DD-4534-B6CC-EBB97606B464}" type="pres">
      <dgm:prSet presAssocID="{0D2EAE86-3E29-4A21-AB8A-5C9D7AB83B0C}" presName="textRect" presStyleLbl="revTx" presStyleIdx="1" presStyleCnt="3">
        <dgm:presLayoutVars>
          <dgm:chMax val="1"/>
          <dgm:chPref val="1"/>
        </dgm:presLayoutVars>
      </dgm:prSet>
      <dgm:spPr/>
    </dgm:pt>
    <dgm:pt modelId="{56B6E17E-DFA5-4C62-A96B-EB7675C48781}" type="pres">
      <dgm:prSet presAssocID="{C3EEAEAF-8A78-4EAA-BD31-6871CC5236B4}" presName="sibTrans" presStyleCnt="0"/>
      <dgm:spPr/>
    </dgm:pt>
    <dgm:pt modelId="{7478A3C9-A584-4AB2-97B2-8E6BBB9FC320}" type="pres">
      <dgm:prSet presAssocID="{74D48FF6-3812-4BE7-AAC8-677FCEF2F794}" presName="compNode" presStyleCnt="0"/>
      <dgm:spPr/>
    </dgm:pt>
    <dgm:pt modelId="{315BEDB3-945F-4B9C-BAEE-8706BED713F6}" type="pres">
      <dgm:prSet presAssocID="{74D48FF6-3812-4BE7-AAC8-677FCEF2F7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ork In Road with solid fill"/>
        </a:ext>
      </dgm:extLst>
    </dgm:pt>
    <dgm:pt modelId="{DF4B6550-A6B4-44D3-ACDC-68DD0F32614E}" type="pres">
      <dgm:prSet presAssocID="{74D48FF6-3812-4BE7-AAC8-677FCEF2F794}" presName="spaceRect" presStyleCnt="0"/>
      <dgm:spPr/>
    </dgm:pt>
    <dgm:pt modelId="{27AF580A-13B3-4C4B-B47B-7013B895D4E5}" type="pres">
      <dgm:prSet presAssocID="{74D48FF6-3812-4BE7-AAC8-677FCEF2F794}" presName="textRect" presStyleLbl="revTx" presStyleIdx="2" presStyleCnt="3">
        <dgm:presLayoutVars>
          <dgm:chMax val="1"/>
          <dgm:chPref val="1"/>
        </dgm:presLayoutVars>
      </dgm:prSet>
      <dgm:spPr/>
    </dgm:pt>
  </dgm:ptLst>
  <dgm:cxnLst>
    <dgm:cxn modelId="{40AB8021-FD45-44B1-A483-3EC00CF98A6D}" type="presOf" srcId="{0D2EAE86-3E29-4A21-AB8A-5C9D7AB83B0C}" destId="{78844477-D0DD-4534-B6CC-EBB97606B464}" srcOrd="0" destOrd="0" presId="urn:microsoft.com/office/officeart/2018/2/layout/IconLabelList"/>
    <dgm:cxn modelId="{86599326-1F4F-44D5-B9A8-B2203CDE20D3}" type="presOf" srcId="{74D48FF6-3812-4BE7-AAC8-677FCEF2F794}" destId="{27AF580A-13B3-4C4B-B47B-7013B895D4E5}" srcOrd="0" destOrd="0" presId="urn:microsoft.com/office/officeart/2018/2/layout/IconLabelList"/>
    <dgm:cxn modelId="{98E38831-8B17-43B6-B716-D2157D0DC2E8}" srcId="{6605B6D2-B3EF-426C-8F40-2DCB5FBCB029}" destId="{0D2EAE86-3E29-4A21-AB8A-5C9D7AB83B0C}" srcOrd="1" destOrd="0" parTransId="{AC7E5FB4-4097-464D-A58F-4B66F922CDF5}" sibTransId="{C3EEAEAF-8A78-4EAA-BD31-6871CC5236B4}"/>
    <dgm:cxn modelId="{0899D165-40ED-4CE1-88DF-B433AD93A1DA}" srcId="{6605B6D2-B3EF-426C-8F40-2DCB5FBCB029}" destId="{74D48FF6-3812-4BE7-AAC8-677FCEF2F794}" srcOrd="2" destOrd="0" parTransId="{CEBE9173-DEC6-441B-8BFF-E568828C987A}" sibTransId="{2217D2E3-38CC-47A0-B23F-19C6F2A3E354}"/>
    <dgm:cxn modelId="{5F474289-676E-4C2E-B04F-A24CA45959F3}" srcId="{6605B6D2-B3EF-426C-8F40-2DCB5FBCB029}" destId="{1CCFE0A9-CA67-4113-8E69-4DD313CA0692}" srcOrd="0" destOrd="0" parTransId="{54624437-55C6-409F-A976-0C423EC42F30}" sibTransId="{F6FE7069-5A88-43DA-8A08-2282900FAC9B}"/>
    <dgm:cxn modelId="{110476B2-B56A-4BAE-A9E6-DAE679F1599B}" type="presOf" srcId="{6605B6D2-B3EF-426C-8F40-2DCB5FBCB029}" destId="{7E4D2098-5F00-4307-A83A-81DF0DCED1B4}" srcOrd="0" destOrd="0" presId="urn:microsoft.com/office/officeart/2018/2/layout/IconLabelList"/>
    <dgm:cxn modelId="{FF8CA3DA-D66E-4583-A28E-C38F8663861D}" type="presOf" srcId="{1CCFE0A9-CA67-4113-8E69-4DD313CA0692}" destId="{ACEDFD53-49DD-4E33-B5AC-EAC47234FBEB}" srcOrd="0" destOrd="0" presId="urn:microsoft.com/office/officeart/2018/2/layout/IconLabelList"/>
    <dgm:cxn modelId="{8E3861D7-0E7D-4B3B-931C-7E353A688CF6}" type="presParOf" srcId="{7E4D2098-5F00-4307-A83A-81DF0DCED1B4}" destId="{87DB6768-2F99-4F35-B145-7238016801BC}" srcOrd="0" destOrd="0" presId="urn:microsoft.com/office/officeart/2018/2/layout/IconLabelList"/>
    <dgm:cxn modelId="{CA601E3F-F193-42A4-A107-3E9C88D4715B}" type="presParOf" srcId="{87DB6768-2F99-4F35-B145-7238016801BC}" destId="{EEAA0E78-B872-4190-AB1C-1808AA5D380C}" srcOrd="0" destOrd="0" presId="urn:microsoft.com/office/officeart/2018/2/layout/IconLabelList"/>
    <dgm:cxn modelId="{9974AEF0-EDFC-4BC7-8887-570F07B71B78}" type="presParOf" srcId="{87DB6768-2F99-4F35-B145-7238016801BC}" destId="{1BE0C50D-577C-412F-BEE3-BD52392897C5}" srcOrd="1" destOrd="0" presId="urn:microsoft.com/office/officeart/2018/2/layout/IconLabelList"/>
    <dgm:cxn modelId="{7B1C1404-A193-4663-BBCC-4C2DD1CA66A9}" type="presParOf" srcId="{87DB6768-2F99-4F35-B145-7238016801BC}" destId="{ACEDFD53-49DD-4E33-B5AC-EAC47234FBEB}" srcOrd="2" destOrd="0" presId="urn:microsoft.com/office/officeart/2018/2/layout/IconLabelList"/>
    <dgm:cxn modelId="{ACC70575-9623-45BD-A2D2-D73B73887B7E}" type="presParOf" srcId="{7E4D2098-5F00-4307-A83A-81DF0DCED1B4}" destId="{9A25C947-E6C0-4EAB-ACAB-56378E51E3D6}" srcOrd="1" destOrd="0" presId="urn:microsoft.com/office/officeart/2018/2/layout/IconLabelList"/>
    <dgm:cxn modelId="{076E7CB6-F7D5-4838-B053-BA7B52D3970A}" type="presParOf" srcId="{7E4D2098-5F00-4307-A83A-81DF0DCED1B4}" destId="{A2A0690C-7F83-43E6-AFCF-37B11F1B7485}" srcOrd="2" destOrd="0" presId="urn:microsoft.com/office/officeart/2018/2/layout/IconLabelList"/>
    <dgm:cxn modelId="{BD551A52-7EAD-4F90-8730-E2B592710FF7}" type="presParOf" srcId="{A2A0690C-7F83-43E6-AFCF-37B11F1B7485}" destId="{C0C5A50E-65E3-4D6C-8209-8230CE8CF9C0}" srcOrd="0" destOrd="0" presId="urn:microsoft.com/office/officeart/2018/2/layout/IconLabelList"/>
    <dgm:cxn modelId="{5DD025A6-022B-462B-9786-AAFE697918D3}" type="presParOf" srcId="{A2A0690C-7F83-43E6-AFCF-37B11F1B7485}" destId="{36AAC700-77A6-465D-B8D6-94A41BE2CB8A}" srcOrd="1" destOrd="0" presId="urn:microsoft.com/office/officeart/2018/2/layout/IconLabelList"/>
    <dgm:cxn modelId="{D6B7807B-5960-4A68-8072-E2823171CAAA}" type="presParOf" srcId="{A2A0690C-7F83-43E6-AFCF-37B11F1B7485}" destId="{78844477-D0DD-4534-B6CC-EBB97606B464}" srcOrd="2" destOrd="0" presId="urn:microsoft.com/office/officeart/2018/2/layout/IconLabelList"/>
    <dgm:cxn modelId="{D58FD5C1-32B5-41A5-9D71-3EB9C0121342}" type="presParOf" srcId="{7E4D2098-5F00-4307-A83A-81DF0DCED1B4}" destId="{56B6E17E-DFA5-4C62-A96B-EB7675C48781}" srcOrd="3" destOrd="0" presId="urn:microsoft.com/office/officeart/2018/2/layout/IconLabelList"/>
    <dgm:cxn modelId="{C9833892-3FBD-4E67-9F7F-F176822D9550}" type="presParOf" srcId="{7E4D2098-5F00-4307-A83A-81DF0DCED1B4}" destId="{7478A3C9-A584-4AB2-97B2-8E6BBB9FC320}" srcOrd="4" destOrd="0" presId="urn:microsoft.com/office/officeart/2018/2/layout/IconLabelList"/>
    <dgm:cxn modelId="{6202386E-BBA6-4426-AF82-2EDE8765B1BF}" type="presParOf" srcId="{7478A3C9-A584-4AB2-97B2-8E6BBB9FC320}" destId="{315BEDB3-945F-4B9C-BAEE-8706BED713F6}" srcOrd="0" destOrd="0" presId="urn:microsoft.com/office/officeart/2018/2/layout/IconLabelList"/>
    <dgm:cxn modelId="{523CADBC-ADA4-40F5-94C6-AF2EE1418AB4}" type="presParOf" srcId="{7478A3C9-A584-4AB2-97B2-8E6BBB9FC320}" destId="{DF4B6550-A6B4-44D3-ACDC-68DD0F32614E}" srcOrd="1" destOrd="0" presId="urn:microsoft.com/office/officeart/2018/2/layout/IconLabelList"/>
    <dgm:cxn modelId="{394C243E-5700-4940-8B31-AA03529B3F8F}" type="presParOf" srcId="{7478A3C9-A584-4AB2-97B2-8E6BBB9FC320}" destId="{27AF580A-13B3-4C4B-B47B-7013B895D4E5}"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504E0C-5C38-4C5A-980B-1987E1F0C0FC}"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9DEA1710-D829-42D6-9EDD-1658E45201F6}">
      <dgm:prSet/>
      <dgm:spPr/>
      <dgm:t>
        <a:bodyPr/>
        <a:lstStyle/>
        <a:p>
          <a:r>
            <a:rPr lang="en-US" dirty="0"/>
            <a:t>Categorical Exclusion (CX) </a:t>
          </a:r>
        </a:p>
      </dgm:t>
    </dgm:pt>
    <dgm:pt modelId="{15502CE8-2F5D-4A53-B1FC-32AC84FEA2B7}" type="parTrans" cxnId="{C1D1F92E-D711-4091-8C10-AFCE6C950064}">
      <dgm:prSet/>
      <dgm:spPr/>
      <dgm:t>
        <a:bodyPr/>
        <a:lstStyle/>
        <a:p>
          <a:endParaRPr lang="en-US"/>
        </a:p>
      </dgm:t>
    </dgm:pt>
    <dgm:pt modelId="{F0905317-D1E9-44F9-B07F-79A9EF14F687}" type="sibTrans" cxnId="{C1D1F92E-D711-4091-8C10-AFCE6C950064}">
      <dgm:prSet/>
      <dgm:spPr/>
      <dgm:t>
        <a:bodyPr/>
        <a:lstStyle/>
        <a:p>
          <a:endParaRPr lang="en-US"/>
        </a:p>
      </dgm:t>
    </dgm:pt>
    <dgm:pt modelId="{4CC2CC81-332F-48E9-B347-3471AF7CBE9F}">
      <dgm:prSet/>
      <dgm:spPr/>
      <dgm:t>
        <a:bodyPr/>
        <a:lstStyle/>
        <a:p>
          <a:r>
            <a:rPr lang="en-US"/>
            <a:t>CX is the appropriate level of NEPA review for most, but not all WIP projects. </a:t>
          </a:r>
        </a:p>
      </dgm:t>
    </dgm:pt>
    <dgm:pt modelId="{7A316962-8438-438C-8DE5-DC9B50427311}" type="parTrans" cxnId="{CCA117F4-A401-4A00-9CFA-95E002FB9702}">
      <dgm:prSet/>
      <dgm:spPr/>
      <dgm:t>
        <a:bodyPr/>
        <a:lstStyle/>
        <a:p>
          <a:endParaRPr lang="en-US"/>
        </a:p>
      </dgm:t>
    </dgm:pt>
    <dgm:pt modelId="{E3417F7C-0FB3-4346-A34C-AD9B125A4A22}" type="sibTrans" cxnId="{CCA117F4-A401-4A00-9CFA-95E002FB9702}">
      <dgm:prSet/>
      <dgm:spPr/>
      <dgm:t>
        <a:bodyPr/>
        <a:lstStyle/>
        <a:p>
          <a:endParaRPr lang="en-US"/>
        </a:p>
      </dgm:t>
    </dgm:pt>
    <dgm:pt modelId="{282FF9E9-4DDF-402C-B747-275963256E19}">
      <dgm:prSet/>
      <dgm:spPr/>
      <dgm:t>
        <a:bodyPr/>
        <a:lstStyle/>
        <a:p>
          <a:r>
            <a:rPr lang="en-US" dirty="0"/>
            <a:t>CXs represent a class of actions that normally would not have significant impact on the environment.</a:t>
          </a:r>
        </a:p>
      </dgm:t>
    </dgm:pt>
    <dgm:pt modelId="{2A8EF39B-B83B-48E3-AFC0-3A395FF54AFC}" type="parTrans" cxnId="{D7806843-E215-43A7-9A5B-CF0487A2AD2A}">
      <dgm:prSet/>
      <dgm:spPr/>
      <dgm:t>
        <a:bodyPr/>
        <a:lstStyle/>
        <a:p>
          <a:endParaRPr lang="en-US"/>
        </a:p>
      </dgm:t>
    </dgm:pt>
    <dgm:pt modelId="{871C0FC8-B967-4590-90DB-7A47DE4304F2}" type="sibTrans" cxnId="{D7806843-E215-43A7-9A5B-CF0487A2AD2A}">
      <dgm:prSet/>
      <dgm:spPr/>
      <dgm:t>
        <a:bodyPr/>
        <a:lstStyle/>
        <a:p>
          <a:endParaRPr lang="en-US"/>
        </a:p>
      </dgm:t>
    </dgm:pt>
    <dgm:pt modelId="{AE639C2E-990A-486F-8EF2-8EDA64AE13A8}">
      <dgm:prSet/>
      <dgm:spPr/>
      <dgm:t>
        <a:bodyPr/>
        <a:lstStyle/>
        <a:p>
          <a:r>
            <a:rPr lang="en-US" dirty="0"/>
            <a:t>Each federal agency has their own CX’s.</a:t>
          </a:r>
        </a:p>
      </dgm:t>
    </dgm:pt>
    <dgm:pt modelId="{F3969F49-1A3A-4244-89F5-A6DB0AB6B195}" type="parTrans" cxnId="{C52EC823-D404-4288-B53A-8811BC8D7507}">
      <dgm:prSet/>
      <dgm:spPr/>
      <dgm:t>
        <a:bodyPr/>
        <a:lstStyle/>
        <a:p>
          <a:endParaRPr lang="en-US"/>
        </a:p>
      </dgm:t>
    </dgm:pt>
    <dgm:pt modelId="{9F24CC2F-46BC-4BDB-8CAE-07378011BDE9}" type="sibTrans" cxnId="{C52EC823-D404-4288-B53A-8811BC8D7507}">
      <dgm:prSet/>
      <dgm:spPr/>
      <dgm:t>
        <a:bodyPr/>
        <a:lstStyle/>
        <a:p>
          <a:endParaRPr lang="en-US"/>
        </a:p>
      </dgm:t>
    </dgm:pt>
    <dgm:pt modelId="{B1B17BA2-A037-4C4E-9001-D204166483C4}">
      <dgm:prSet/>
      <dgm:spPr/>
      <dgm:t>
        <a:bodyPr/>
        <a:lstStyle/>
        <a:p>
          <a:r>
            <a:rPr lang="en-US" dirty="0"/>
            <a:t>If multiple federal agencies are involved in a project, each agency is responsible for completing their own NEPA review.</a:t>
          </a:r>
        </a:p>
      </dgm:t>
    </dgm:pt>
    <dgm:pt modelId="{5943567B-3972-4D6A-8DE7-6434DCB03F6B}" type="parTrans" cxnId="{6CCAE2C4-8B04-46B3-98ED-0CF0D98C9E04}">
      <dgm:prSet/>
      <dgm:spPr/>
      <dgm:t>
        <a:bodyPr/>
        <a:lstStyle/>
        <a:p>
          <a:endParaRPr lang="en-US"/>
        </a:p>
      </dgm:t>
    </dgm:pt>
    <dgm:pt modelId="{C9F49BDA-1BFF-4CA9-82CB-DA3D18D63345}" type="sibTrans" cxnId="{6CCAE2C4-8B04-46B3-98ED-0CF0D98C9E04}">
      <dgm:prSet/>
      <dgm:spPr/>
      <dgm:t>
        <a:bodyPr/>
        <a:lstStyle/>
        <a:p>
          <a:endParaRPr lang="en-US"/>
        </a:p>
      </dgm:t>
    </dgm:pt>
    <dgm:pt modelId="{DDF41525-462D-43DC-90A8-8F2CA6EB21DD}">
      <dgm:prSet/>
      <dgm:spPr/>
      <dgm:t>
        <a:bodyPr/>
        <a:lstStyle/>
        <a:p>
          <a:r>
            <a:rPr lang="en-US" dirty="0"/>
            <a:t>A CX is not a “variance” or “exemption” from NEPA.</a:t>
          </a:r>
        </a:p>
      </dgm:t>
    </dgm:pt>
    <dgm:pt modelId="{A8BA3767-31C3-483C-977A-20654E81D125}" type="parTrans" cxnId="{7339F5BB-AEB4-4CED-90BE-0DE2E0982014}">
      <dgm:prSet/>
      <dgm:spPr/>
      <dgm:t>
        <a:bodyPr/>
        <a:lstStyle/>
        <a:p>
          <a:endParaRPr lang="en-US"/>
        </a:p>
      </dgm:t>
    </dgm:pt>
    <dgm:pt modelId="{9A3140C4-3C84-42C6-8B50-8A3F5236363F}" type="sibTrans" cxnId="{7339F5BB-AEB4-4CED-90BE-0DE2E0982014}">
      <dgm:prSet/>
      <dgm:spPr/>
      <dgm:t>
        <a:bodyPr/>
        <a:lstStyle/>
        <a:p>
          <a:endParaRPr lang="en-US"/>
        </a:p>
      </dgm:t>
    </dgm:pt>
    <dgm:pt modelId="{4CDCA3F2-9BAD-47FD-855E-32FA6883287C}">
      <dgm:prSet/>
      <dgm:spPr/>
      <dgm:t>
        <a:bodyPr/>
        <a:lstStyle/>
        <a:p>
          <a:r>
            <a:rPr lang="en-US" dirty="0"/>
            <a:t>A NEPA determination (ND) is DOE’s documentation of the NEPA review for a CX.</a:t>
          </a:r>
        </a:p>
      </dgm:t>
    </dgm:pt>
    <dgm:pt modelId="{1D0C478D-697E-4CEE-B730-5208119C7395}" type="parTrans" cxnId="{A1779C0D-0A65-461F-9C7D-39BE76F3F801}">
      <dgm:prSet/>
      <dgm:spPr/>
      <dgm:t>
        <a:bodyPr/>
        <a:lstStyle/>
        <a:p>
          <a:endParaRPr lang="en-US"/>
        </a:p>
      </dgm:t>
    </dgm:pt>
    <dgm:pt modelId="{00BB513D-8A81-4357-BE76-14C6E409DD03}" type="sibTrans" cxnId="{A1779C0D-0A65-461F-9C7D-39BE76F3F801}">
      <dgm:prSet/>
      <dgm:spPr/>
      <dgm:t>
        <a:bodyPr/>
        <a:lstStyle/>
        <a:p>
          <a:endParaRPr lang="en-US"/>
        </a:p>
      </dgm:t>
    </dgm:pt>
    <dgm:pt modelId="{865FF83A-BF50-40E1-B5DD-9C185F999395}">
      <dgm:prSet/>
      <dgm:spPr/>
      <dgm:t>
        <a:bodyPr/>
        <a:lstStyle/>
        <a:p>
          <a:r>
            <a:rPr lang="en-US"/>
            <a:t>Environmental Assessment (EA)</a:t>
          </a:r>
        </a:p>
      </dgm:t>
    </dgm:pt>
    <dgm:pt modelId="{AF56910C-841B-4A4C-8FAE-0552B76BC064}" type="parTrans" cxnId="{DB0E3CAF-5697-452C-BFD4-745C7F01C114}">
      <dgm:prSet/>
      <dgm:spPr/>
      <dgm:t>
        <a:bodyPr/>
        <a:lstStyle/>
        <a:p>
          <a:endParaRPr lang="en-US"/>
        </a:p>
      </dgm:t>
    </dgm:pt>
    <dgm:pt modelId="{8DD848FD-C882-483F-999B-5457125B05BA}" type="sibTrans" cxnId="{DB0E3CAF-5697-452C-BFD4-745C7F01C114}">
      <dgm:prSet/>
      <dgm:spPr/>
      <dgm:t>
        <a:bodyPr/>
        <a:lstStyle/>
        <a:p>
          <a:endParaRPr lang="en-US"/>
        </a:p>
      </dgm:t>
    </dgm:pt>
    <dgm:pt modelId="{4F373450-553D-44CA-8F07-A44AAE4B2886}">
      <dgm:prSet/>
      <dgm:spPr/>
      <dgm:t>
        <a:bodyPr/>
        <a:lstStyle/>
        <a:p>
          <a:r>
            <a:rPr lang="en-US"/>
            <a:t>Environmental Impact Statement (EIS)</a:t>
          </a:r>
        </a:p>
      </dgm:t>
    </dgm:pt>
    <dgm:pt modelId="{F3F84502-7B3B-459A-A198-374946097C2F}" type="parTrans" cxnId="{EA6332F9-CB0E-46FF-A42D-C6AB5F7056A5}">
      <dgm:prSet/>
      <dgm:spPr/>
      <dgm:t>
        <a:bodyPr/>
        <a:lstStyle/>
        <a:p>
          <a:endParaRPr lang="en-US"/>
        </a:p>
      </dgm:t>
    </dgm:pt>
    <dgm:pt modelId="{F9BEF5A2-F330-42FC-B38B-1F82B7B48F7B}" type="sibTrans" cxnId="{EA6332F9-CB0E-46FF-A42D-C6AB5F7056A5}">
      <dgm:prSet/>
      <dgm:spPr/>
      <dgm:t>
        <a:bodyPr/>
        <a:lstStyle/>
        <a:p>
          <a:endParaRPr lang="en-US"/>
        </a:p>
      </dgm:t>
    </dgm:pt>
    <dgm:pt modelId="{09EAEDE1-D282-4316-B9B6-87A41F672D1C}" type="pres">
      <dgm:prSet presAssocID="{A2504E0C-5C38-4C5A-980B-1987E1F0C0FC}" presName="linear" presStyleCnt="0">
        <dgm:presLayoutVars>
          <dgm:dir/>
          <dgm:animLvl val="lvl"/>
          <dgm:resizeHandles val="exact"/>
        </dgm:presLayoutVars>
      </dgm:prSet>
      <dgm:spPr/>
    </dgm:pt>
    <dgm:pt modelId="{9D7B28FD-F908-4B0F-80EA-1A5B3E554B83}" type="pres">
      <dgm:prSet presAssocID="{9DEA1710-D829-42D6-9EDD-1658E45201F6}" presName="parentLin" presStyleCnt="0"/>
      <dgm:spPr/>
    </dgm:pt>
    <dgm:pt modelId="{ACFFF2F2-237D-4522-BB8D-5FCED6B3B8DF}" type="pres">
      <dgm:prSet presAssocID="{9DEA1710-D829-42D6-9EDD-1658E45201F6}" presName="parentLeftMargin" presStyleLbl="node1" presStyleIdx="0" presStyleCnt="3"/>
      <dgm:spPr/>
    </dgm:pt>
    <dgm:pt modelId="{6EC94388-705E-4CE6-B211-DB98C04E3CB2}" type="pres">
      <dgm:prSet presAssocID="{9DEA1710-D829-42D6-9EDD-1658E45201F6}" presName="parentText" presStyleLbl="node1" presStyleIdx="0" presStyleCnt="3">
        <dgm:presLayoutVars>
          <dgm:chMax val="0"/>
          <dgm:bulletEnabled val="1"/>
        </dgm:presLayoutVars>
      </dgm:prSet>
      <dgm:spPr/>
    </dgm:pt>
    <dgm:pt modelId="{72970742-2076-478A-9D08-7204EDE08BCA}" type="pres">
      <dgm:prSet presAssocID="{9DEA1710-D829-42D6-9EDD-1658E45201F6}" presName="negativeSpace" presStyleCnt="0"/>
      <dgm:spPr/>
    </dgm:pt>
    <dgm:pt modelId="{B986BC5A-30CF-4EFD-98F3-A6B069E1F713}" type="pres">
      <dgm:prSet presAssocID="{9DEA1710-D829-42D6-9EDD-1658E45201F6}" presName="childText" presStyleLbl="conFgAcc1" presStyleIdx="0" presStyleCnt="3">
        <dgm:presLayoutVars>
          <dgm:bulletEnabled val="1"/>
        </dgm:presLayoutVars>
      </dgm:prSet>
      <dgm:spPr/>
    </dgm:pt>
    <dgm:pt modelId="{F4AC3C99-2584-4C44-A27C-EC45C3B11463}" type="pres">
      <dgm:prSet presAssocID="{F0905317-D1E9-44F9-B07F-79A9EF14F687}" presName="spaceBetweenRectangles" presStyleCnt="0"/>
      <dgm:spPr/>
    </dgm:pt>
    <dgm:pt modelId="{19B46040-B869-4608-895E-E2AA9353FE8A}" type="pres">
      <dgm:prSet presAssocID="{865FF83A-BF50-40E1-B5DD-9C185F999395}" presName="parentLin" presStyleCnt="0"/>
      <dgm:spPr/>
    </dgm:pt>
    <dgm:pt modelId="{2F00BEB4-57A0-4D47-9554-0BD03DB862AE}" type="pres">
      <dgm:prSet presAssocID="{865FF83A-BF50-40E1-B5DD-9C185F999395}" presName="parentLeftMargin" presStyleLbl="node1" presStyleIdx="0" presStyleCnt="3"/>
      <dgm:spPr/>
    </dgm:pt>
    <dgm:pt modelId="{FFA6CF06-0901-4695-A068-10A42A06CA07}" type="pres">
      <dgm:prSet presAssocID="{865FF83A-BF50-40E1-B5DD-9C185F999395}" presName="parentText" presStyleLbl="node1" presStyleIdx="1" presStyleCnt="3">
        <dgm:presLayoutVars>
          <dgm:chMax val="0"/>
          <dgm:bulletEnabled val="1"/>
        </dgm:presLayoutVars>
      </dgm:prSet>
      <dgm:spPr/>
    </dgm:pt>
    <dgm:pt modelId="{5A5C4F9F-B2B6-40C0-B8AB-44254736EB6D}" type="pres">
      <dgm:prSet presAssocID="{865FF83A-BF50-40E1-B5DD-9C185F999395}" presName="negativeSpace" presStyleCnt="0"/>
      <dgm:spPr/>
    </dgm:pt>
    <dgm:pt modelId="{6C98B3E0-A3E7-415F-A688-055BBDFF8A03}" type="pres">
      <dgm:prSet presAssocID="{865FF83A-BF50-40E1-B5DD-9C185F999395}" presName="childText" presStyleLbl="conFgAcc1" presStyleIdx="1" presStyleCnt="3">
        <dgm:presLayoutVars>
          <dgm:bulletEnabled val="1"/>
        </dgm:presLayoutVars>
      </dgm:prSet>
      <dgm:spPr/>
    </dgm:pt>
    <dgm:pt modelId="{EFC2CEEB-9750-4DFB-A60A-7D474B750A2F}" type="pres">
      <dgm:prSet presAssocID="{8DD848FD-C882-483F-999B-5457125B05BA}" presName="spaceBetweenRectangles" presStyleCnt="0"/>
      <dgm:spPr/>
    </dgm:pt>
    <dgm:pt modelId="{01C05D5D-E1A3-4F8A-984A-7E3A677950B7}" type="pres">
      <dgm:prSet presAssocID="{4F373450-553D-44CA-8F07-A44AAE4B2886}" presName="parentLin" presStyleCnt="0"/>
      <dgm:spPr/>
    </dgm:pt>
    <dgm:pt modelId="{03159F67-EBB6-4D84-959D-DB86E1EBE3B2}" type="pres">
      <dgm:prSet presAssocID="{4F373450-553D-44CA-8F07-A44AAE4B2886}" presName="parentLeftMargin" presStyleLbl="node1" presStyleIdx="1" presStyleCnt="3"/>
      <dgm:spPr/>
    </dgm:pt>
    <dgm:pt modelId="{3FC9064D-0C4E-4144-B932-088866B3E9DA}" type="pres">
      <dgm:prSet presAssocID="{4F373450-553D-44CA-8F07-A44AAE4B2886}" presName="parentText" presStyleLbl="node1" presStyleIdx="2" presStyleCnt="3">
        <dgm:presLayoutVars>
          <dgm:chMax val="0"/>
          <dgm:bulletEnabled val="1"/>
        </dgm:presLayoutVars>
      </dgm:prSet>
      <dgm:spPr/>
    </dgm:pt>
    <dgm:pt modelId="{7B9E8EFE-E6A2-4EFF-977E-CD609B878567}" type="pres">
      <dgm:prSet presAssocID="{4F373450-553D-44CA-8F07-A44AAE4B2886}" presName="negativeSpace" presStyleCnt="0"/>
      <dgm:spPr/>
    </dgm:pt>
    <dgm:pt modelId="{1EAF1A84-1870-488D-AF82-47349DFA505E}" type="pres">
      <dgm:prSet presAssocID="{4F373450-553D-44CA-8F07-A44AAE4B2886}" presName="childText" presStyleLbl="conFgAcc1" presStyleIdx="2" presStyleCnt="3">
        <dgm:presLayoutVars>
          <dgm:bulletEnabled val="1"/>
        </dgm:presLayoutVars>
      </dgm:prSet>
      <dgm:spPr/>
    </dgm:pt>
  </dgm:ptLst>
  <dgm:cxnLst>
    <dgm:cxn modelId="{0258AC02-0547-4DB7-ADFC-10745F37D179}" type="presOf" srcId="{A2504E0C-5C38-4C5A-980B-1987E1F0C0FC}" destId="{09EAEDE1-D282-4316-B9B6-87A41F672D1C}" srcOrd="0" destOrd="0" presId="urn:microsoft.com/office/officeart/2005/8/layout/list1"/>
    <dgm:cxn modelId="{A1779C0D-0A65-461F-9C7D-39BE76F3F801}" srcId="{9DEA1710-D829-42D6-9EDD-1658E45201F6}" destId="{4CDCA3F2-9BAD-47FD-855E-32FA6883287C}" srcOrd="5" destOrd="0" parTransId="{1D0C478D-697E-4CEE-B730-5208119C7395}" sibTransId="{00BB513D-8A81-4357-BE76-14C6E409DD03}"/>
    <dgm:cxn modelId="{81717213-C573-4C96-A483-2EBEAD880AC8}" type="presOf" srcId="{9DEA1710-D829-42D6-9EDD-1658E45201F6}" destId="{6EC94388-705E-4CE6-B211-DB98C04E3CB2}" srcOrd="1" destOrd="0" presId="urn:microsoft.com/office/officeart/2005/8/layout/list1"/>
    <dgm:cxn modelId="{02618915-992B-4740-8294-CA43EBCC41C4}" type="presOf" srcId="{4CDCA3F2-9BAD-47FD-855E-32FA6883287C}" destId="{B986BC5A-30CF-4EFD-98F3-A6B069E1F713}" srcOrd="0" destOrd="5" presId="urn:microsoft.com/office/officeart/2005/8/layout/list1"/>
    <dgm:cxn modelId="{C52EC823-D404-4288-B53A-8811BC8D7507}" srcId="{9DEA1710-D829-42D6-9EDD-1658E45201F6}" destId="{AE639C2E-990A-486F-8EF2-8EDA64AE13A8}" srcOrd="2" destOrd="0" parTransId="{F3969F49-1A3A-4244-89F5-A6DB0AB6B195}" sibTransId="{9F24CC2F-46BC-4BDB-8CAE-07378011BDE9}"/>
    <dgm:cxn modelId="{B1B4D223-A5DB-4A48-AAB1-156E08A9A56B}" type="presOf" srcId="{9DEA1710-D829-42D6-9EDD-1658E45201F6}" destId="{ACFFF2F2-237D-4522-BB8D-5FCED6B3B8DF}" srcOrd="0" destOrd="0" presId="urn:microsoft.com/office/officeart/2005/8/layout/list1"/>
    <dgm:cxn modelId="{ADE6B024-61A7-43E0-BF34-5E3A30810305}" type="presOf" srcId="{4F373450-553D-44CA-8F07-A44AAE4B2886}" destId="{03159F67-EBB6-4D84-959D-DB86E1EBE3B2}" srcOrd="0" destOrd="0" presId="urn:microsoft.com/office/officeart/2005/8/layout/list1"/>
    <dgm:cxn modelId="{C1D1F92E-D711-4091-8C10-AFCE6C950064}" srcId="{A2504E0C-5C38-4C5A-980B-1987E1F0C0FC}" destId="{9DEA1710-D829-42D6-9EDD-1658E45201F6}" srcOrd="0" destOrd="0" parTransId="{15502CE8-2F5D-4A53-B1FC-32AC84FEA2B7}" sibTransId="{F0905317-D1E9-44F9-B07F-79A9EF14F687}"/>
    <dgm:cxn modelId="{D7806843-E215-43A7-9A5B-CF0487A2AD2A}" srcId="{9DEA1710-D829-42D6-9EDD-1658E45201F6}" destId="{282FF9E9-4DDF-402C-B747-275963256E19}" srcOrd="1" destOrd="0" parTransId="{2A8EF39B-B83B-48E3-AFC0-3A395FF54AFC}" sibTransId="{871C0FC8-B967-4590-90DB-7A47DE4304F2}"/>
    <dgm:cxn modelId="{F2BF6C63-7E5C-4C21-B37F-54EDA7F57FFB}" type="presOf" srcId="{4CC2CC81-332F-48E9-B347-3471AF7CBE9F}" destId="{B986BC5A-30CF-4EFD-98F3-A6B069E1F713}" srcOrd="0" destOrd="0" presId="urn:microsoft.com/office/officeart/2005/8/layout/list1"/>
    <dgm:cxn modelId="{77A85566-5ACE-40F4-8D45-CCCFF576FD12}" type="presOf" srcId="{865FF83A-BF50-40E1-B5DD-9C185F999395}" destId="{2F00BEB4-57A0-4D47-9554-0BD03DB862AE}" srcOrd="0" destOrd="0" presId="urn:microsoft.com/office/officeart/2005/8/layout/list1"/>
    <dgm:cxn modelId="{1FC1128A-B1D8-4C2A-85FE-EA9B1BA479E7}" type="presOf" srcId="{AE639C2E-990A-486F-8EF2-8EDA64AE13A8}" destId="{B986BC5A-30CF-4EFD-98F3-A6B069E1F713}" srcOrd="0" destOrd="2" presId="urn:microsoft.com/office/officeart/2005/8/layout/list1"/>
    <dgm:cxn modelId="{455F8197-C292-4BF7-B5C9-5030AA2D3B40}" type="presOf" srcId="{865FF83A-BF50-40E1-B5DD-9C185F999395}" destId="{FFA6CF06-0901-4695-A068-10A42A06CA07}" srcOrd="1" destOrd="0" presId="urn:microsoft.com/office/officeart/2005/8/layout/list1"/>
    <dgm:cxn modelId="{E8E766A8-E08B-431F-A637-A7CBA9DE7DFC}" type="presOf" srcId="{DDF41525-462D-43DC-90A8-8F2CA6EB21DD}" destId="{B986BC5A-30CF-4EFD-98F3-A6B069E1F713}" srcOrd="0" destOrd="4" presId="urn:microsoft.com/office/officeart/2005/8/layout/list1"/>
    <dgm:cxn modelId="{AD63F3A8-ADC8-4A7A-9B99-DDA8D09BFC2B}" type="presOf" srcId="{282FF9E9-4DDF-402C-B747-275963256E19}" destId="{B986BC5A-30CF-4EFD-98F3-A6B069E1F713}" srcOrd="0" destOrd="1" presId="urn:microsoft.com/office/officeart/2005/8/layout/list1"/>
    <dgm:cxn modelId="{DB0E3CAF-5697-452C-BFD4-745C7F01C114}" srcId="{A2504E0C-5C38-4C5A-980B-1987E1F0C0FC}" destId="{865FF83A-BF50-40E1-B5DD-9C185F999395}" srcOrd="1" destOrd="0" parTransId="{AF56910C-841B-4A4C-8FAE-0552B76BC064}" sibTransId="{8DD848FD-C882-483F-999B-5457125B05BA}"/>
    <dgm:cxn modelId="{303596BA-4238-454A-AE34-7922B26719B8}" type="presOf" srcId="{4F373450-553D-44CA-8F07-A44AAE4B2886}" destId="{3FC9064D-0C4E-4144-B932-088866B3E9DA}" srcOrd="1" destOrd="0" presId="urn:microsoft.com/office/officeart/2005/8/layout/list1"/>
    <dgm:cxn modelId="{7339F5BB-AEB4-4CED-90BE-0DE2E0982014}" srcId="{9DEA1710-D829-42D6-9EDD-1658E45201F6}" destId="{DDF41525-462D-43DC-90A8-8F2CA6EB21DD}" srcOrd="4" destOrd="0" parTransId="{A8BA3767-31C3-483C-977A-20654E81D125}" sibTransId="{9A3140C4-3C84-42C6-8B50-8A3F5236363F}"/>
    <dgm:cxn modelId="{6CCAE2C4-8B04-46B3-98ED-0CF0D98C9E04}" srcId="{9DEA1710-D829-42D6-9EDD-1658E45201F6}" destId="{B1B17BA2-A037-4C4E-9001-D204166483C4}" srcOrd="3" destOrd="0" parTransId="{5943567B-3972-4D6A-8DE7-6434DCB03F6B}" sibTransId="{C9F49BDA-1BFF-4CA9-82CB-DA3D18D63345}"/>
    <dgm:cxn modelId="{7E3BA5F1-F5AE-4AF7-BB3F-9AD3F3095B95}" type="presOf" srcId="{B1B17BA2-A037-4C4E-9001-D204166483C4}" destId="{B986BC5A-30CF-4EFD-98F3-A6B069E1F713}" srcOrd="0" destOrd="3" presId="urn:microsoft.com/office/officeart/2005/8/layout/list1"/>
    <dgm:cxn modelId="{CCA117F4-A401-4A00-9CFA-95E002FB9702}" srcId="{9DEA1710-D829-42D6-9EDD-1658E45201F6}" destId="{4CC2CC81-332F-48E9-B347-3471AF7CBE9F}" srcOrd="0" destOrd="0" parTransId="{7A316962-8438-438C-8DE5-DC9B50427311}" sibTransId="{E3417F7C-0FB3-4346-A34C-AD9B125A4A22}"/>
    <dgm:cxn modelId="{EA6332F9-CB0E-46FF-A42D-C6AB5F7056A5}" srcId="{A2504E0C-5C38-4C5A-980B-1987E1F0C0FC}" destId="{4F373450-553D-44CA-8F07-A44AAE4B2886}" srcOrd="2" destOrd="0" parTransId="{F3F84502-7B3B-459A-A198-374946097C2F}" sibTransId="{F9BEF5A2-F330-42FC-B38B-1F82B7B48F7B}"/>
    <dgm:cxn modelId="{F2EC3B25-FCE7-4BC2-A63A-3CC50871F3B4}" type="presParOf" srcId="{09EAEDE1-D282-4316-B9B6-87A41F672D1C}" destId="{9D7B28FD-F908-4B0F-80EA-1A5B3E554B83}" srcOrd="0" destOrd="0" presId="urn:microsoft.com/office/officeart/2005/8/layout/list1"/>
    <dgm:cxn modelId="{E7D85B51-22B2-457E-BCB8-86D56EB3D424}" type="presParOf" srcId="{9D7B28FD-F908-4B0F-80EA-1A5B3E554B83}" destId="{ACFFF2F2-237D-4522-BB8D-5FCED6B3B8DF}" srcOrd="0" destOrd="0" presId="urn:microsoft.com/office/officeart/2005/8/layout/list1"/>
    <dgm:cxn modelId="{73779364-D873-4F57-B930-3ECA9F26BC9A}" type="presParOf" srcId="{9D7B28FD-F908-4B0F-80EA-1A5B3E554B83}" destId="{6EC94388-705E-4CE6-B211-DB98C04E3CB2}" srcOrd="1" destOrd="0" presId="urn:microsoft.com/office/officeart/2005/8/layout/list1"/>
    <dgm:cxn modelId="{B5DD6FE3-8C5E-4CC4-A900-AD84626F05A2}" type="presParOf" srcId="{09EAEDE1-D282-4316-B9B6-87A41F672D1C}" destId="{72970742-2076-478A-9D08-7204EDE08BCA}" srcOrd="1" destOrd="0" presId="urn:microsoft.com/office/officeart/2005/8/layout/list1"/>
    <dgm:cxn modelId="{8863687C-1C67-48D3-8B7B-879739B1C014}" type="presParOf" srcId="{09EAEDE1-D282-4316-B9B6-87A41F672D1C}" destId="{B986BC5A-30CF-4EFD-98F3-A6B069E1F713}" srcOrd="2" destOrd="0" presId="urn:microsoft.com/office/officeart/2005/8/layout/list1"/>
    <dgm:cxn modelId="{882687C8-59ED-49F3-B7C7-5AF68DD5C01E}" type="presParOf" srcId="{09EAEDE1-D282-4316-B9B6-87A41F672D1C}" destId="{F4AC3C99-2584-4C44-A27C-EC45C3B11463}" srcOrd="3" destOrd="0" presId="urn:microsoft.com/office/officeart/2005/8/layout/list1"/>
    <dgm:cxn modelId="{AE050651-1279-4A62-A4FD-C47D2E4915F5}" type="presParOf" srcId="{09EAEDE1-D282-4316-B9B6-87A41F672D1C}" destId="{19B46040-B869-4608-895E-E2AA9353FE8A}" srcOrd="4" destOrd="0" presId="urn:microsoft.com/office/officeart/2005/8/layout/list1"/>
    <dgm:cxn modelId="{E1D68EFC-2F75-440F-A8DF-87EF058270C3}" type="presParOf" srcId="{19B46040-B869-4608-895E-E2AA9353FE8A}" destId="{2F00BEB4-57A0-4D47-9554-0BD03DB862AE}" srcOrd="0" destOrd="0" presId="urn:microsoft.com/office/officeart/2005/8/layout/list1"/>
    <dgm:cxn modelId="{9B64AE42-1225-422D-802D-04A804CFB812}" type="presParOf" srcId="{19B46040-B869-4608-895E-E2AA9353FE8A}" destId="{FFA6CF06-0901-4695-A068-10A42A06CA07}" srcOrd="1" destOrd="0" presId="urn:microsoft.com/office/officeart/2005/8/layout/list1"/>
    <dgm:cxn modelId="{BD9B0CC2-0A8B-4315-BA8B-01661BC3A1BA}" type="presParOf" srcId="{09EAEDE1-D282-4316-B9B6-87A41F672D1C}" destId="{5A5C4F9F-B2B6-40C0-B8AB-44254736EB6D}" srcOrd="5" destOrd="0" presId="urn:microsoft.com/office/officeart/2005/8/layout/list1"/>
    <dgm:cxn modelId="{ED767C70-6C80-42F5-9BD7-6CFBC29D78AA}" type="presParOf" srcId="{09EAEDE1-D282-4316-B9B6-87A41F672D1C}" destId="{6C98B3E0-A3E7-415F-A688-055BBDFF8A03}" srcOrd="6" destOrd="0" presId="urn:microsoft.com/office/officeart/2005/8/layout/list1"/>
    <dgm:cxn modelId="{5BE6F036-BC8C-4408-B726-1CF4B25D0BEB}" type="presParOf" srcId="{09EAEDE1-D282-4316-B9B6-87A41F672D1C}" destId="{EFC2CEEB-9750-4DFB-A60A-7D474B750A2F}" srcOrd="7" destOrd="0" presId="urn:microsoft.com/office/officeart/2005/8/layout/list1"/>
    <dgm:cxn modelId="{434DF674-0EB5-4032-8368-07362F7AAFFD}" type="presParOf" srcId="{09EAEDE1-D282-4316-B9B6-87A41F672D1C}" destId="{01C05D5D-E1A3-4F8A-984A-7E3A677950B7}" srcOrd="8" destOrd="0" presId="urn:microsoft.com/office/officeart/2005/8/layout/list1"/>
    <dgm:cxn modelId="{6A55083C-AD11-46C2-A4FD-85C6E1F53495}" type="presParOf" srcId="{01C05D5D-E1A3-4F8A-984A-7E3A677950B7}" destId="{03159F67-EBB6-4D84-959D-DB86E1EBE3B2}" srcOrd="0" destOrd="0" presId="urn:microsoft.com/office/officeart/2005/8/layout/list1"/>
    <dgm:cxn modelId="{AAA3795E-9EC0-4F09-B0E0-50E570B67CA1}" type="presParOf" srcId="{01C05D5D-E1A3-4F8A-984A-7E3A677950B7}" destId="{3FC9064D-0C4E-4144-B932-088866B3E9DA}" srcOrd="1" destOrd="0" presId="urn:microsoft.com/office/officeart/2005/8/layout/list1"/>
    <dgm:cxn modelId="{587C2E23-9FD3-47BF-B456-7B29CB32C6B3}" type="presParOf" srcId="{09EAEDE1-D282-4316-B9B6-87A41F672D1C}" destId="{7B9E8EFE-E6A2-4EFF-977E-CD609B878567}" srcOrd="9" destOrd="0" presId="urn:microsoft.com/office/officeart/2005/8/layout/list1"/>
    <dgm:cxn modelId="{D9A7DEA2-2569-4A34-BCE1-341214DA2C20}" type="presParOf" srcId="{09EAEDE1-D282-4316-B9B6-87A41F672D1C}" destId="{1EAF1A84-1870-488D-AF82-47349DFA505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7B7720-8F64-4335-BD40-85FF81847D05}"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C578009E-B596-4D89-A5FA-0ABF3F7B0BE8}">
      <dgm:prSet custT="1"/>
      <dgm:spPr/>
      <dgm:t>
        <a:bodyPr/>
        <a:lstStyle/>
        <a:p>
          <a:pPr>
            <a:lnSpc>
              <a:spcPct val="100000"/>
            </a:lnSpc>
          </a:pPr>
          <a:r>
            <a:rPr lang="en-US" sz="2000" dirty="0"/>
            <a:t>DOE is required to conduct NEPA analysis for the expenditure of </a:t>
          </a:r>
          <a:r>
            <a:rPr lang="en-US" sz="2000" i="1" dirty="0"/>
            <a:t>all</a:t>
          </a:r>
          <a:r>
            <a:rPr lang="en-US" sz="2000" dirty="0"/>
            <a:t> funds associated with a project.  </a:t>
          </a:r>
        </a:p>
      </dgm:t>
    </dgm:pt>
    <dgm:pt modelId="{A75AF47D-F817-4FC8-AF4B-6F2DB884AD4D}" type="parTrans" cxnId="{0C3CB9B3-5CE5-42CF-A4F3-8915CD9AE6BD}">
      <dgm:prSet/>
      <dgm:spPr/>
      <dgm:t>
        <a:bodyPr/>
        <a:lstStyle/>
        <a:p>
          <a:endParaRPr lang="en-US"/>
        </a:p>
      </dgm:t>
    </dgm:pt>
    <dgm:pt modelId="{E51925AA-26E7-4B41-BA2E-9F23CB54B1D7}" type="sibTrans" cxnId="{0C3CB9B3-5CE5-42CF-A4F3-8915CD9AE6BD}">
      <dgm:prSet/>
      <dgm:spPr/>
      <dgm:t>
        <a:bodyPr/>
        <a:lstStyle/>
        <a:p>
          <a:endParaRPr lang="en-US"/>
        </a:p>
      </dgm:t>
    </dgm:pt>
    <dgm:pt modelId="{2E38FA73-88FF-4EAB-834A-8D044424B446}">
      <dgm:prSet custT="1">
        <dgm:style>
          <a:lnRef idx="0">
            <a:scrgbClr r="0" g="0" b="0"/>
          </a:lnRef>
          <a:fillRef idx="0">
            <a:scrgbClr r="0" g="0" b="0"/>
          </a:fillRef>
          <a:effectRef idx="0">
            <a:scrgbClr r="0" g="0" b="0"/>
          </a:effectRef>
          <a:fontRef idx="minor">
            <a:schemeClr val="accent5"/>
          </a:fontRef>
        </dgm:style>
      </dgm:prSet>
      <dgm:spPr>
        <a:noFill/>
        <a:ln>
          <a:noFill/>
        </a:ln>
      </dgm:spPr>
      <dgm:t>
        <a:bodyPr/>
        <a:lstStyle/>
        <a:p>
          <a:pPr>
            <a:lnSpc>
              <a:spcPct val="100000"/>
            </a:lnSpc>
          </a:pPr>
          <a:r>
            <a:rPr lang="en-US" sz="2000" dirty="0"/>
            <a:t>Connected actions are also subject to NEPA review even if they are not funded by the DOE project.  </a:t>
          </a:r>
        </a:p>
      </dgm:t>
    </dgm:pt>
    <dgm:pt modelId="{C24D9B78-E9AF-42BC-A02D-093801D385BB}" type="parTrans" cxnId="{0092BAED-8123-4F3E-BBAC-A1F77E2FC6C5}">
      <dgm:prSet/>
      <dgm:spPr/>
      <dgm:t>
        <a:bodyPr/>
        <a:lstStyle/>
        <a:p>
          <a:endParaRPr lang="en-US"/>
        </a:p>
      </dgm:t>
    </dgm:pt>
    <dgm:pt modelId="{B4711C66-8D67-4C94-B243-01ACC1E9B5D5}" type="sibTrans" cxnId="{0092BAED-8123-4F3E-BBAC-A1F77E2FC6C5}">
      <dgm:prSet/>
      <dgm:spPr/>
      <dgm:t>
        <a:bodyPr/>
        <a:lstStyle/>
        <a:p>
          <a:endParaRPr lang="en-US"/>
        </a:p>
      </dgm:t>
    </dgm:pt>
    <dgm:pt modelId="{EA69A350-918C-48C1-B89D-999B441DD905}">
      <dgm:prSet custT="1"/>
      <dgm:spPr/>
      <dgm:t>
        <a:bodyPr/>
        <a:lstStyle/>
        <a:p>
          <a:pPr>
            <a:lnSpc>
              <a:spcPct val="100000"/>
            </a:lnSpc>
          </a:pPr>
          <a:r>
            <a:rPr lang="en-US" sz="2000" dirty="0"/>
            <a:t>What is a connected action?</a:t>
          </a:r>
        </a:p>
      </dgm:t>
    </dgm:pt>
    <dgm:pt modelId="{E6900F88-5413-4004-955D-9C0C1D2208F5}" type="parTrans" cxnId="{AAEFFD47-E77E-41F3-8DA7-6A77451AF1F6}">
      <dgm:prSet/>
      <dgm:spPr/>
      <dgm:t>
        <a:bodyPr/>
        <a:lstStyle/>
        <a:p>
          <a:endParaRPr lang="en-US"/>
        </a:p>
      </dgm:t>
    </dgm:pt>
    <dgm:pt modelId="{744AC638-2A3D-41D2-BD46-021FAF800F2C}" type="sibTrans" cxnId="{AAEFFD47-E77E-41F3-8DA7-6A77451AF1F6}">
      <dgm:prSet/>
      <dgm:spPr/>
      <dgm:t>
        <a:bodyPr/>
        <a:lstStyle/>
        <a:p>
          <a:endParaRPr lang="en-US"/>
        </a:p>
      </dgm:t>
    </dgm:pt>
    <dgm:pt modelId="{E3068CFF-48BA-472C-9763-4DEC8BDC9038}" type="pres">
      <dgm:prSet presAssocID="{207B7720-8F64-4335-BD40-85FF81847D05}" presName="root" presStyleCnt="0">
        <dgm:presLayoutVars>
          <dgm:dir/>
          <dgm:resizeHandles val="exact"/>
        </dgm:presLayoutVars>
      </dgm:prSet>
      <dgm:spPr/>
    </dgm:pt>
    <dgm:pt modelId="{F8F9786A-DB02-4DF4-8D92-AE3D421676AA}" type="pres">
      <dgm:prSet presAssocID="{C578009E-B596-4D89-A5FA-0ABF3F7B0BE8}" presName="compNode" presStyleCnt="0"/>
      <dgm:spPr/>
    </dgm:pt>
    <dgm:pt modelId="{9EFE21BD-A7C8-4B04-8BE1-768545F4F874}" type="pres">
      <dgm:prSet presAssocID="{C578009E-B596-4D89-A5FA-0ABF3F7B0BE8}" presName="bgRect" presStyleLbl="bgShp" presStyleIdx="0" presStyleCnt="3">
        <dgm:style>
          <a:lnRef idx="0">
            <a:scrgbClr r="0" g="0" b="0"/>
          </a:lnRef>
          <a:fillRef idx="0">
            <a:scrgbClr r="0" g="0" b="0"/>
          </a:fillRef>
          <a:effectRef idx="0">
            <a:scrgbClr r="0" g="0" b="0"/>
          </a:effectRef>
          <a:fontRef idx="minor">
            <a:schemeClr val="accent5"/>
          </a:fontRef>
        </dgm:style>
      </dgm:prSet>
      <dgm:spPr>
        <a:noFill/>
        <a:ln>
          <a:noFill/>
        </a:ln>
      </dgm:spPr>
    </dgm:pt>
    <dgm:pt modelId="{F4D57B64-1DB9-44F3-B28E-21FA1F0DA6F4}" type="pres">
      <dgm:prSet presAssocID="{C578009E-B596-4D89-A5FA-0ABF3F7B0B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with solid fill"/>
        </a:ext>
      </dgm:extLst>
    </dgm:pt>
    <dgm:pt modelId="{196303CB-F262-4F62-B9ED-DC593E68D69F}" type="pres">
      <dgm:prSet presAssocID="{C578009E-B596-4D89-A5FA-0ABF3F7B0BE8}" presName="spaceRect" presStyleCnt="0"/>
      <dgm:spPr/>
    </dgm:pt>
    <dgm:pt modelId="{987D197F-B1B0-436A-B6FE-8751739361AE}" type="pres">
      <dgm:prSet presAssocID="{C578009E-B596-4D89-A5FA-0ABF3F7B0BE8}" presName="parTx" presStyleLbl="revTx" presStyleIdx="0" presStyleCnt="3">
        <dgm:presLayoutVars>
          <dgm:chMax val="0"/>
          <dgm:chPref val="0"/>
        </dgm:presLayoutVars>
      </dgm:prSet>
      <dgm:spPr/>
    </dgm:pt>
    <dgm:pt modelId="{2BEC500A-39A0-4F8D-BAE4-91D83A2CD51A}" type="pres">
      <dgm:prSet presAssocID="{E51925AA-26E7-4B41-BA2E-9F23CB54B1D7}" presName="sibTrans" presStyleCnt="0"/>
      <dgm:spPr/>
    </dgm:pt>
    <dgm:pt modelId="{7AE24505-72C6-44ED-93C2-8365FCFAA501}" type="pres">
      <dgm:prSet presAssocID="{2E38FA73-88FF-4EAB-834A-8D044424B446}" presName="compNode" presStyleCnt="0"/>
      <dgm:spPr/>
    </dgm:pt>
    <dgm:pt modelId="{97D6C2CA-F02A-4514-88E3-B1A58780E910}" type="pres">
      <dgm:prSet presAssocID="{2E38FA73-88FF-4EAB-834A-8D044424B446}" presName="bgRect" presStyleLbl="bgShp" presStyleIdx="1" presStyleCnt="3">
        <dgm:style>
          <a:lnRef idx="0">
            <a:scrgbClr r="0" g="0" b="0"/>
          </a:lnRef>
          <a:fillRef idx="0">
            <a:scrgbClr r="0" g="0" b="0"/>
          </a:fillRef>
          <a:effectRef idx="0">
            <a:scrgbClr r="0" g="0" b="0"/>
          </a:effectRef>
          <a:fontRef idx="minor">
            <a:schemeClr val="accent5"/>
          </a:fontRef>
        </dgm:style>
      </dgm:prSet>
      <dgm:spPr>
        <a:noFill/>
        <a:ln>
          <a:noFill/>
        </a:ln>
      </dgm:spPr>
    </dgm:pt>
    <dgm:pt modelId="{A374CD63-C1BD-48B4-8E33-65A480734D9E}" type="pres">
      <dgm:prSet presAssocID="{2E38FA73-88FF-4EAB-834A-8D044424B4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with solid fill"/>
        </a:ext>
      </dgm:extLst>
    </dgm:pt>
    <dgm:pt modelId="{08F3CC83-5DDE-480A-940D-6435B274FB5F}" type="pres">
      <dgm:prSet presAssocID="{2E38FA73-88FF-4EAB-834A-8D044424B446}" presName="spaceRect" presStyleCnt="0"/>
      <dgm:spPr/>
    </dgm:pt>
    <dgm:pt modelId="{22B07433-5438-4F9C-A037-ED9482356B05}" type="pres">
      <dgm:prSet presAssocID="{2E38FA73-88FF-4EAB-834A-8D044424B446}" presName="parTx" presStyleLbl="revTx" presStyleIdx="1" presStyleCnt="3">
        <dgm:presLayoutVars>
          <dgm:chMax val="0"/>
          <dgm:chPref val="0"/>
        </dgm:presLayoutVars>
      </dgm:prSet>
      <dgm:spPr/>
    </dgm:pt>
    <dgm:pt modelId="{40C443BD-0314-4C83-A871-064AD299CE83}" type="pres">
      <dgm:prSet presAssocID="{B4711C66-8D67-4C94-B243-01ACC1E9B5D5}" presName="sibTrans" presStyleCnt="0"/>
      <dgm:spPr/>
    </dgm:pt>
    <dgm:pt modelId="{E033EAFA-1E55-45E9-85FF-B548DC61C72B}" type="pres">
      <dgm:prSet presAssocID="{EA69A350-918C-48C1-B89D-999B441DD905}" presName="compNode" presStyleCnt="0"/>
      <dgm:spPr/>
    </dgm:pt>
    <dgm:pt modelId="{77B5FF19-644D-48C9-8485-2DB47D23FFCA}" type="pres">
      <dgm:prSet presAssocID="{EA69A350-918C-48C1-B89D-999B441DD905}" presName="bgRect" presStyleLbl="bgShp" presStyleIdx="2" presStyleCnt="3">
        <dgm:style>
          <a:lnRef idx="0">
            <a:scrgbClr r="0" g="0" b="0"/>
          </a:lnRef>
          <a:fillRef idx="0">
            <a:scrgbClr r="0" g="0" b="0"/>
          </a:fillRef>
          <a:effectRef idx="0">
            <a:scrgbClr r="0" g="0" b="0"/>
          </a:effectRef>
          <a:fontRef idx="minor">
            <a:schemeClr val="accent5"/>
          </a:fontRef>
        </dgm:style>
      </dgm:prSet>
      <dgm:spPr>
        <a:noFill/>
        <a:ln>
          <a:noFill/>
        </a:ln>
      </dgm:spPr>
    </dgm:pt>
    <dgm:pt modelId="{F7814667-A455-45AA-B78B-66642B2BCA93}" type="pres">
      <dgm:prSet presAssocID="{EA69A350-918C-48C1-B89D-999B441DD9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Question Mark with solid fill"/>
        </a:ext>
      </dgm:extLst>
    </dgm:pt>
    <dgm:pt modelId="{475788B4-4C90-4E16-BEEE-4AACFA40CE5D}" type="pres">
      <dgm:prSet presAssocID="{EA69A350-918C-48C1-B89D-999B441DD905}" presName="spaceRect" presStyleCnt="0"/>
      <dgm:spPr/>
    </dgm:pt>
    <dgm:pt modelId="{DF2F4B78-F8A9-405E-8FBB-DFB02A9FAF47}" type="pres">
      <dgm:prSet presAssocID="{EA69A350-918C-48C1-B89D-999B441DD905}" presName="parTx" presStyleLbl="revTx" presStyleIdx="2" presStyleCnt="3">
        <dgm:presLayoutVars>
          <dgm:chMax val="0"/>
          <dgm:chPref val="0"/>
        </dgm:presLayoutVars>
      </dgm:prSet>
      <dgm:spPr/>
    </dgm:pt>
  </dgm:ptLst>
  <dgm:cxnLst>
    <dgm:cxn modelId="{AAA51B09-FCEF-4C7E-ADB3-CE784EDF7E4D}" type="presOf" srcId="{207B7720-8F64-4335-BD40-85FF81847D05}" destId="{E3068CFF-48BA-472C-9763-4DEC8BDC9038}" srcOrd="0" destOrd="0" presId="urn:microsoft.com/office/officeart/2018/2/layout/IconVerticalSolidList"/>
    <dgm:cxn modelId="{474FBD2D-CC4C-40B6-9193-79D0B9564EA0}" type="presOf" srcId="{C578009E-B596-4D89-A5FA-0ABF3F7B0BE8}" destId="{987D197F-B1B0-436A-B6FE-8751739361AE}" srcOrd="0" destOrd="0" presId="urn:microsoft.com/office/officeart/2018/2/layout/IconVerticalSolidList"/>
    <dgm:cxn modelId="{AAEFFD47-E77E-41F3-8DA7-6A77451AF1F6}" srcId="{207B7720-8F64-4335-BD40-85FF81847D05}" destId="{EA69A350-918C-48C1-B89D-999B441DD905}" srcOrd="2" destOrd="0" parTransId="{E6900F88-5413-4004-955D-9C0C1D2208F5}" sibTransId="{744AC638-2A3D-41D2-BD46-021FAF800F2C}"/>
    <dgm:cxn modelId="{BD96594A-EFEB-4532-AB39-C7F4209728D8}" type="presOf" srcId="{EA69A350-918C-48C1-B89D-999B441DD905}" destId="{DF2F4B78-F8A9-405E-8FBB-DFB02A9FAF47}" srcOrd="0" destOrd="0" presId="urn:microsoft.com/office/officeart/2018/2/layout/IconVerticalSolidList"/>
    <dgm:cxn modelId="{DB54989F-D627-4990-A709-D617ADA7E026}" type="presOf" srcId="{2E38FA73-88FF-4EAB-834A-8D044424B446}" destId="{22B07433-5438-4F9C-A037-ED9482356B05}" srcOrd="0" destOrd="0" presId="urn:microsoft.com/office/officeart/2018/2/layout/IconVerticalSolidList"/>
    <dgm:cxn modelId="{0C3CB9B3-5CE5-42CF-A4F3-8915CD9AE6BD}" srcId="{207B7720-8F64-4335-BD40-85FF81847D05}" destId="{C578009E-B596-4D89-A5FA-0ABF3F7B0BE8}" srcOrd="0" destOrd="0" parTransId="{A75AF47D-F817-4FC8-AF4B-6F2DB884AD4D}" sibTransId="{E51925AA-26E7-4B41-BA2E-9F23CB54B1D7}"/>
    <dgm:cxn modelId="{0092BAED-8123-4F3E-BBAC-A1F77E2FC6C5}" srcId="{207B7720-8F64-4335-BD40-85FF81847D05}" destId="{2E38FA73-88FF-4EAB-834A-8D044424B446}" srcOrd="1" destOrd="0" parTransId="{C24D9B78-E9AF-42BC-A02D-093801D385BB}" sibTransId="{B4711C66-8D67-4C94-B243-01ACC1E9B5D5}"/>
    <dgm:cxn modelId="{86A9FB3E-2004-4F0F-A1FF-4526DE0A256B}" type="presParOf" srcId="{E3068CFF-48BA-472C-9763-4DEC8BDC9038}" destId="{F8F9786A-DB02-4DF4-8D92-AE3D421676AA}" srcOrd="0" destOrd="0" presId="urn:microsoft.com/office/officeart/2018/2/layout/IconVerticalSolidList"/>
    <dgm:cxn modelId="{E68B3610-7925-41F5-A4CE-EA22A3C6799F}" type="presParOf" srcId="{F8F9786A-DB02-4DF4-8D92-AE3D421676AA}" destId="{9EFE21BD-A7C8-4B04-8BE1-768545F4F874}" srcOrd="0" destOrd="0" presId="urn:microsoft.com/office/officeart/2018/2/layout/IconVerticalSolidList"/>
    <dgm:cxn modelId="{382CC95C-2850-4AF2-97FA-F09F68956EEA}" type="presParOf" srcId="{F8F9786A-DB02-4DF4-8D92-AE3D421676AA}" destId="{F4D57B64-1DB9-44F3-B28E-21FA1F0DA6F4}" srcOrd="1" destOrd="0" presId="urn:microsoft.com/office/officeart/2018/2/layout/IconVerticalSolidList"/>
    <dgm:cxn modelId="{E6C47D7E-2922-4EEA-8CF5-325169AA13D1}" type="presParOf" srcId="{F8F9786A-DB02-4DF4-8D92-AE3D421676AA}" destId="{196303CB-F262-4F62-B9ED-DC593E68D69F}" srcOrd="2" destOrd="0" presId="urn:microsoft.com/office/officeart/2018/2/layout/IconVerticalSolidList"/>
    <dgm:cxn modelId="{B8131B97-7996-438C-818F-807DD380DC1F}" type="presParOf" srcId="{F8F9786A-DB02-4DF4-8D92-AE3D421676AA}" destId="{987D197F-B1B0-436A-B6FE-8751739361AE}" srcOrd="3" destOrd="0" presId="urn:microsoft.com/office/officeart/2018/2/layout/IconVerticalSolidList"/>
    <dgm:cxn modelId="{8B324148-26AD-4B57-9E57-46EB1018EE75}" type="presParOf" srcId="{E3068CFF-48BA-472C-9763-4DEC8BDC9038}" destId="{2BEC500A-39A0-4F8D-BAE4-91D83A2CD51A}" srcOrd="1" destOrd="0" presId="urn:microsoft.com/office/officeart/2018/2/layout/IconVerticalSolidList"/>
    <dgm:cxn modelId="{F302C71C-62C5-4FD4-872C-EF16BACD826F}" type="presParOf" srcId="{E3068CFF-48BA-472C-9763-4DEC8BDC9038}" destId="{7AE24505-72C6-44ED-93C2-8365FCFAA501}" srcOrd="2" destOrd="0" presId="urn:microsoft.com/office/officeart/2018/2/layout/IconVerticalSolidList"/>
    <dgm:cxn modelId="{52173C75-1CD2-4FDC-9B5E-B93BD12E96FD}" type="presParOf" srcId="{7AE24505-72C6-44ED-93C2-8365FCFAA501}" destId="{97D6C2CA-F02A-4514-88E3-B1A58780E910}" srcOrd="0" destOrd="0" presId="urn:microsoft.com/office/officeart/2018/2/layout/IconVerticalSolidList"/>
    <dgm:cxn modelId="{309E093B-2CE1-4783-ADEC-488B27EB9E11}" type="presParOf" srcId="{7AE24505-72C6-44ED-93C2-8365FCFAA501}" destId="{A374CD63-C1BD-48B4-8E33-65A480734D9E}" srcOrd="1" destOrd="0" presId="urn:microsoft.com/office/officeart/2018/2/layout/IconVerticalSolidList"/>
    <dgm:cxn modelId="{78888221-68EE-4168-B3B0-14372E50753E}" type="presParOf" srcId="{7AE24505-72C6-44ED-93C2-8365FCFAA501}" destId="{08F3CC83-5DDE-480A-940D-6435B274FB5F}" srcOrd="2" destOrd="0" presId="urn:microsoft.com/office/officeart/2018/2/layout/IconVerticalSolidList"/>
    <dgm:cxn modelId="{321A5448-DB08-4417-A7E2-4266A962E100}" type="presParOf" srcId="{7AE24505-72C6-44ED-93C2-8365FCFAA501}" destId="{22B07433-5438-4F9C-A037-ED9482356B05}" srcOrd="3" destOrd="0" presId="urn:microsoft.com/office/officeart/2018/2/layout/IconVerticalSolidList"/>
    <dgm:cxn modelId="{1EC83749-B518-43C8-9A30-AC68C9E58D0E}" type="presParOf" srcId="{E3068CFF-48BA-472C-9763-4DEC8BDC9038}" destId="{40C443BD-0314-4C83-A871-064AD299CE83}" srcOrd="3" destOrd="0" presId="urn:microsoft.com/office/officeart/2018/2/layout/IconVerticalSolidList"/>
    <dgm:cxn modelId="{765EFA47-E1F9-45E8-86AF-5FA92C407F38}" type="presParOf" srcId="{E3068CFF-48BA-472C-9763-4DEC8BDC9038}" destId="{E033EAFA-1E55-45E9-85FF-B548DC61C72B}" srcOrd="4" destOrd="0" presId="urn:microsoft.com/office/officeart/2018/2/layout/IconVerticalSolidList"/>
    <dgm:cxn modelId="{88BD2953-1F77-463F-A5CA-A12DC22A6798}" type="presParOf" srcId="{E033EAFA-1E55-45E9-85FF-B548DC61C72B}" destId="{77B5FF19-644D-48C9-8485-2DB47D23FFCA}" srcOrd="0" destOrd="0" presId="urn:microsoft.com/office/officeart/2018/2/layout/IconVerticalSolidList"/>
    <dgm:cxn modelId="{AB421811-7099-4661-921B-A889BA5FEC4F}" type="presParOf" srcId="{E033EAFA-1E55-45E9-85FF-B548DC61C72B}" destId="{F7814667-A455-45AA-B78B-66642B2BCA93}" srcOrd="1" destOrd="0" presId="urn:microsoft.com/office/officeart/2018/2/layout/IconVerticalSolidList"/>
    <dgm:cxn modelId="{46D5A027-7339-414D-A11F-409498B817F3}" type="presParOf" srcId="{E033EAFA-1E55-45E9-85FF-B548DC61C72B}" destId="{475788B4-4C90-4E16-BEEE-4AACFA40CE5D}" srcOrd="2" destOrd="0" presId="urn:microsoft.com/office/officeart/2018/2/layout/IconVerticalSolidList"/>
    <dgm:cxn modelId="{3E0EB545-DE5D-4D22-9DAF-BB37DDD3A2D3}" type="presParOf" srcId="{E033EAFA-1E55-45E9-85FF-B548DC61C72B}" destId="{DF2F4B78-F8A9-405E-8FBB-DFB02A9FAF47}"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5D2AD66-E068-4F8D-BC38-1ED779D34531}"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n-US"/>
        </a:p>
      </dgm:t>
    </dgm:pt>
    <dgm:pt modelId="{DEBB37BF-F605-4263-81A3-332C1C821A3D}">
      <dgm:prSet custT="1"/>
      <dgm:spPr>
        <a:ln w="6350">
          <a:solidFill>
            <a:srgbClr val="0070C0"/>
          </a:solidFill>
        </a:ln>
      </dgm:spPr>
      <dgm:t>
        <a:bodyPr/>
        <a:lstStyle/>
        <a:p>
          <a:r>
            <a:rPr lang="en-US" sz="1600" dirty="0"/>
            <a:t>The proposed project is the installation and operation of a </a:t>
          </a:r>
          <a:r>
            <a:rPr lang="en-US" sz="1600" b="1" dirty="0"/>
            <a:t>solar photovoltaic (PV) system </a:t>
          </a:r>
          <a:endParaRPr lang="en-US" sz="1600" dirty="0"/>
        </a:p>
      </dgm:t>
    </dgm:pt>
    <dgm:pt modelId="{C3F4877E-80A7-4FAD-AEE3-259E55DD95FA}" type="parTrans" cxnId="{5317385C-5C78-4E0E-B86D-3E4FA9D034C1}">
      <dgm:prSet/>
      <dgm:spPr/>
      <dgm:t>
        <a:bodyPr/>
        <a:lstStyle/>
        <a:p>
          <a:endParaRPr lang="en-US"/>
        </a:p>
      </dgm:t>
    </dgm:pt>
    <dgm:pt modelId="{31038FFE-8F7F-4288-AB2B-72BBB8B6A909}" type="sibTrans" cxnId="{5317385C-5C78-4E0E-B86D-3E4FA9D034C1}">
      <dgm:prSet/>
      <dgm:spPr/>
      <dgm:t>
        <a:bodyPr/>
        <a:lstStyle/>
        <a:p>
          <a:endParaRPr lang="en-US"/>
        </a:p>
      </dgm:t>
    </dgm:pt>
    <dgm:pt modelId="{CEC41E96-C730-4A0A-A233-AB6453AA0858}">
      <dgm:prSet custT="1"/>
      <dgm:spPr>
        <a:ln w="9525">
          <a:solidFill>
            <a:srgbClr val="0070C0"/>
          </a:solidFill>
        </a:ln>
      </dgm:spPr>
      <dgm:t>
        <a:bodyPr/>
        <a:lstStyle/>
        <a:p>
          <a:r>
            <a:rPr lang="en-US" sz="1600" dirty="0"/>
            <a:t>Requires the installation of a </a:t>
          </a:r>
          <a:r>
            <a:rPr lang="en-US" sz="1600" b="1" dirty="0"/>
            <a:t>power pole</a:t>
          </a:r>
          <a:r>
            <a:rPr lang="en-US" sz="1600" dirty="0"/>
            <a:t> and a </a:t>
          </a:r>
          <a:r>
            <a:rPr lang="en-US" sz="1600" b="1" dirty="0"/>
            <a:t>transformer </a:t>
          </a:r>
          <a:r>
            <a:rPr lang="en-US" sz="1600" dirty="0"/>
            <a:t>to serve the PV system</a:t>
          </a:r>
        </a:p>
      </dgm:t>
    </dgm:pt>
    <dgm:pt modelId="{C59413DA-3ECA-4E42-93C9-2CD7E2E9DC7C}" type="parTrans" cxnId="{32C52738-22EC-4EAD-844F-ACC2B8103599}">
      <dgm:prSet/>
      <dgm:spPr/>
      <dgm:t>
        <a:bodyPr/>
        <a:lstStyle/>
        <a:p>
          <a:endParaRPr lang="en-US"/>
        </a:p>
      </dgm:t>
    </dgm:pt>
    <dgm:pt modelId="{132007C5-B36D-4753-8C79-BD33EFF2AC30}" type="sibTrans" cxnId="{32C52738-22EC-4EAD-844F-ACC2B8103599}">
      <dgm:prSet/>
      <dgm:spPr/>
      <dgm:t>
        <a:bodyPr/>
        <a:lstStyle/>
        <a:p>
          <a:endParaRPr lang="en-US"/>
        </a:p>
      </dgm:t>
    </dgm:pt>
    <dgm:pt modelId="{D2800DDC-07AE-4788-9080-237BF7BAC5C7}">
      <dgm:prSet custT="1"/>
      <dgm:spPr>
        <a:ln w="9525">
          <a:solidFill>
            <a:srgbClr val="0070C0"/>
          </a:solidFill>
        </a:ln>
      </dgm:spPr>
      <dgm:t>
        <a:bodyPr/>
        <a:lstStyle/>
        <a:p>
          <a:r>
            <a:rPr lang="en-US" sz="1600" dirty="0"/>
            <a:t>The new power pole and transformer </a:t>
          </a:r>
          <a:r>
            <a:rPr lang="en-US" sz="1600" b="1" dirty="0"/>
            <a:t>would not exist </a:t>
          </a:r>
          <a:r>
            <a:rPr lang="en-US" sz="1600" dirty="0"/>
            <a:t>if not for the PV system, therefore their construction is considered a “connected action”</a:t>
          </a:r>
        </a:p>
      </dgm:t>
    </dgm:pt>
    <dgm:pt modelId="{8ED2A882-7AA8-4E22-92B1-F6A35BE33F94}" type="parTrans" cxnId="{80117179-0688-4349-A4DC-6AC57F35A805}">
      <dgm:prSet/>
      <dgm:spPr/>
      <dgm:t>
        <a:bodyPr/>
        <a:lstStyle/>
        <a:p>
          <a:endParaRPr lang="en-US"/>
        </a:p>
      </dgm:t>
    </dgm:pt>
    <dgm:pt modelId="{66CBEBD0-5AF2-4434-974D-A23A61F44300}" type="sibTrans" cxnId="{80117179-0688-4349-A4DC-6AC57F35A805}">
      <dgm:prSet/>
      <dgm:spPr/>
      <dgm:t>
        <a:bodyPr/>
        <a:lstStyle/>
        <a:p>
          <a:endParaRPr lang="en-US"/>
        </a:p>
      </dgm:t>
    </dgm:pt>
    <dgm:pt modelId="{65BD1FC1-C71C-4CC1-9968-B7DE6847F304}">
      <dgm:prSet custT="1"/>
      <dgm:spPr>
        <a:ln w="9525">
          <a:solidFill>
            <a:srgbClr val="0070C0"/>
          </a:solidFill>
        </a:ln>
      </dgm:spPr>
      <dgm:t>
        <a:bodyPr/>
        <a:lstStyle/>
        <a:p>
          <a:r>
            <a:rPr lang="en-US" sz="1600" dirty="0"/>
            <a:t>DOE’s NEPA analysis must </a:t>
          </a:r>
          <a:r>
            <a:rPr lang="en-US" sz="1600" b="1" dirty="0"/>
            <a:t>include</a:t>
          </a:r>
          <a:r>
            <a:rPr lang="en-US" sz="1600" dirty="0"/>
            <a:t> an evaluation of the impacts associated with the installation of the power pole and transformer, even if they </a:t>
          </a:r>
          <a:r>
            <a:rPr lang="en-US" sz="1600" b="1" dirty="0"/>
            <a:t>are not </a:t>
          </a:r>
          <a:r>
            <a:rPr lang="en-US" sz="1600" dirty="0"/>
            <a:t>included in the scope of work funded by DOE</a:t>
          </a:r>
        </a:p>
      </dgm:t>
    </dgm:pt>
    <dgm:pt modelId="{88528B20-E00F-4814-BE1D-BEAB2C5ABF45}" type="parTrans" cxnId="{5DF8F64B-9C79-4E2E-9F31-9B42668732E5}">
      <dgm:prSet/>
      <dgm:spPr/>
      <dgm:t>
        <a:bodyPr/>
        <a:lstStyle/>
        <a:p>
          <a:endParaRPr lang="en-US"/>
        </a:p>
      </dgm:t>
    </dgm:pt>
    <dgm:pt modelId="{3325CEAD-83C5-410B-BF8A-0933E77822BB}" type="sibTrans" cxnId="{5DF8F64B-9C79-4E2E-9F31-9B42668732E5}">
      <dgm:prSet/>
      <dgm:spPr/>
      <dgm:t>
        <a:bodyPr/>
        <a:lstStyle/>
        <a:p>
          <a:endParaRPr lang="en-US"/>
        </a:p>
      </dgm:t>
    </dgm:pt>
    <dgm:pt modelId="{869B403A-85A3-42DB-B6E5-3DBA574CC90A}" type="pres">
      <dgm:prSet presAssocID="{95D2AD66-E068-4F8D-BC38-1ED779D34531}" presName="outerComposite" presStyleCnt="0">
        <dgm:presLayoutVars>
          <dgm:chMax val="5"/>
          <dgm:dir/>
          <dgm:resizeHandles val="exact"/>
        </dgm:presLayoutVars>
      </dgm:prSet>
      <dgm:spPr/>
    </dgm:pt>
    <dgm:pt modelId="{4F19883E-6587-46DF-8D23-F7FA832AE718}" type="pres">
      <dgm:prSet presAssocID="{95D2AD66-E068-4F8D-BC38-1ED779D34531}" presName="dummyMaxCanvas" presStyleCnt="0">
        <dgm:presLayoutVars/>
      </dgm:prSet>
      <dgm:spPr/>
    </dgm:pt>
    <dgm:pt modelId="{7FD70F20-6CBD-45C7-A5A9-D738BF923591}" type="pres">
      <dgm:prSet presAssocID="{95D2AD66-E068-4F8D-BC38-1ED779D34531}" presName="FourNodes_1" presStyleLbl="node1" presStyleIdx="0" presStyleCnt="4">
        <dgm:presLayoutVars>
          <dgm:bulletEnabled val="1"/>
        </dgm:presLayoutVars>
      </dgm:prSet>
      <dgm:spPr/>
    </dgm:pt>
    <dgm:pt modelId="{1C220482-8351-4A76-915C-2A0F1068787F}" type="pres">
      <dgm:prSet presAssocID="{95D2AD66-E068-4F8D-BC38-1ED779D34531}" presName="FourNodes_2" presStyleLbl="node1" presStyleIdx="1" presStyleCnt="4">
        <dgm:presLayoutVars>
          <dgm:bulletEnabled val="1"/>
        </dgm:presLayoutVars>
      </dgm:prSet>
      <dgm:spPr/>
    </dgm:pt>
    <dgm:pt modelId="{15D0D8C5-090B-43AF-AE20-BE5042F6E354}" type="pres">
      <dgm:prSet presAssocID="{95D2AD66-E068-4F8D-BC38-1ED779D34531}" presName="FourNodes_3" presStyleLbl="node1" presStyleIdx="2" presStyleCnt="4">
        <dgm:presLayoutVars>
          <dgm:bulletEnabled val="1"/>
        </dgm:presLayoutVars>
      </dgm:prSet>
      <dgm:spPr/>
    </dgm:pt>
    <dgm:pt modelId="{ADBF5C8F-8BF6-45AE-AA1A-0D9BD244373B}" type="pres">
      <dgm:prSet presAssocID="{95D2AD66-E068-4F8D-BC38-1ED779D34531}" presName="FourNodes_4" presStyleLbl="node1" presStyleIdx="3" presStyleCnt="4">
        <dgm:presLayoutVars>
          <dgm:bulletEnabled val="1"/>
        </dgm:presLayoutVars>
      </dgm:prSet>
      <dgm:spPr/>
    </dgm:pt>
    <dgm:pt modelId="{E280E0F9-308E-46C3-9911-B7A171927CAA}" type="pres">
      <dgm:prSet presAssocID="{95D2AD66-E068-4F8D-BC38-1ED779D34531}" presName="FourConn_1-2" presStyleLbl="fgAccFollowNode1" presStyleIdx="0" presStyleCnt="3">
        <dgm:presLayoutVars>
          <dgm:bulletEnabled val="1"/>
        </dgm:presLayoutVars>
      </dgm:prSet>
      <dgm:spPr/>
    </dgm:pt>
    <dgm:pt modelId="{D065C567-4B9E-4A40-A735-C6E653C52A4E}" type="pres">
      <dgm:prSet presAssocID="{95D2AD66-E068-4F8D-BC38-1ED779D34531}" presName="FourConn_2-3" presStyleLbl="fgAccFollowNode1" presStyleIdx="1" presStyleCnt="3">
        <dgm:presLayoutVars>
          <dgm:bulletEnabled val="1"/>
        </dgm:presLayoutVars>
      </dgm:prSet>
      <dgm:spPr/>
    </dgm:pt>
    <dgm:pt modelId="{A2DF9DA4-704F-4BC1-9E13-4E1250F83AC5}" type="pres">
      <dgm:prSet presAssocID="{95D2AD66-E068-4F8D-BC38-1ED779D34531}" presName="FourConn_3-4" presStyleLbl="fgAccFollowNode1" presStyleIdx="2" presStyleCnt="3">
        <dgm:presLayoutVars>
          <dgm:bulletEnabled val="1"/>
        </dgm:presLayoutVars>
      </dgm:prSet>
      <dgm:spPr/>
    </dgm:pt>
    <dgm:pt modelId="{873A2510-678E-4EEB-A8E4-313968FF308C}" type="pres">
      <dgm:prSet presAssocID="{95D2AD66-E068-4F8D-BC38-1ED779D34531}" presName="FourNodes_1_text" presStyleLbl="node1" presStyleIdx="3" presStyleCnt="4">
        <dgm:presLayoutVars>
          <dgm:bulletEnabled val="1"/>
        </dgm:presLayoutVars>
      </dgm:prSet>
      <dgm:spPr/>
    </dgm:pt>
    <dgm:pt modelId="{6885E26A-5298-40A2-99FF-A6FB92C215DF}" type="pres">
      <dgm:prSet presAssocID="{95D2AD66-E068-4F8D-BC38-1ED779D34531}" presName="FourNodes_2_text" presStyleLbl="node1" presStyleIdx="3" presStyleCnt="4">
        <dgm:presLayoutVars>
          <dgm:bulletEnabled val="1"/>
        </dgm:presLayoutVars>
      </dgm:prSet>
      <dgm:spPr/>
    </dgm:pt>
    <dgm:pt modelId="{D2A04540-7D69-4094-884F-319FA33524C5}" type="pres">
      <dgm:prSet presAssocID="{95D2AD66-E068-4F8D-BC38-1ED779D34531}" presName="FourNodes_3_text" presStyleLbl="node1" presStyleIdx="3" presStyleCnt="4">
        <dgm:presLayoutVars>
          <dgm:bulletEnabled val="1"/>
        </dgm:presLayoutVars>
      </dgm:prSet>
      <dgm:spPr/>
    </dgm:pt>
    <dgm:pt modelId="{426B773D-B89D-4426-859F-14A977A99CEE}" type="pres">
      <dgm:prSet presAssocID="{95D2AD66-E068-4F8D-BC38-1ED779D34531}" presName="FourNodes_4_text" presStyleLbl="node1" presStyleIdx="3" presStyleCnt="4">
        <dgm:presLayoutVars>
          <dgm:bulletEnabled val="1"/>
        </dgm:presLayoutVars>
      </dgm:prSet>
      <dgm:spPr/>
    </dgm:pt>
  </dgm:ptLst>
  <dgm:cxnLst>
    <dgm:cxn modelId="{DE2B650E-3AAF-43E1-8D63-89D6F1CD3790}" type="presOf" srcId="{65BD1FC1-C71C-4CC1-9968-B7DE6847F304}" destId="{ADBF5C8F-8BF6-45AE-AA1A-0D9BD244373B}" srcOrd="0" destOrd="0" presId="urn:microsoft.com/office/officeart/2005/8/layout/vProcess5"/>
    <dgm:cxn modelId="{CE10010F-79C1-4DBF-94B2-15CC4D296148}" type="presOf" srcId="{31038FFE-8F7F-4288-AB2B-72BBB8B6A909}" destId="{E280E0F9-308E-46C3-9911-B7A171927CAA}" srcOrd="0" destOrd="0" presId="urn:microsoft.com/office/officeart/2005/8/layout/vProcess5"/>
    <dgm:cxn modelId="{32C52738-22EC-4EAD-844F-ACC2B8103599}" srcId="{95D2AD66-E068-4F8D-BC38-1ED779D34531}" destId="{CEC41E96-C730-4A0A-A233-AB6453AA0858}" srcOrd="1" destOrd="0" parTransId="{C59413DA-3ECA-4E42-93C9-2CD7E2E9DC7C}" sibTransId="{132007C5-B36D-4753-8C79-BD33EFF2AC30}"/>
    <dgm:cxn modelId="{5317385C-5C78-4E0E-B86D-3E4FA9D034C1}" srcId="{95D2AD66-E068-4F8D-BC38-1ED779D34531}" destId="{DEBB37BF-F605-4263-81A3-332C1C821A3D}" srcOrd="0" destOrd="0" parTransId="{C3F4877E-80A7-4FAD-AEE3-259E55DD95FA}" sibTransId="{31038FFE-8F7F-4288-AB2B-72BBB8B6A909}"/>
    <dgm:cxn modelId="{ED6FD761-DAAE-422A-926C-34D04FCBF684}" type="presOf" srcId="{65BD1FC1-C71C-4CC1-9968-B7DE6847F304}" destId="{426B773D-B89D-4426-859F-14A977A99CEE}" srcOrd="1" destOrd="0" presId="urn:microsoft.com/office/officeart/2005/8/layout/vProcess5"/>
    <dgm:cxn modelId="{8354AB45-F697-44CF-982D-AECFE0EA58B7}" type="presOf" srcId="{CEC41E96-C730-4A0A-A233-AB6453AA0858}" destId="{1C220482-8351-4A76-915C-2A0F1068787F}" srcOrd="0" destOrd="0" presId="urn:microsoft.com/office/officeart/2005/8/layout/vProcess5"/>
    <dgm:cxn modelId="{5DF8F64B-9C79-4E2E-9F31-9B42668732E5}" srcId="{95D2AD66-E068-4F8D-BC38-1ED779D34531}" destId="{65BD1FC1-C71C-4CC1-9968-B7DE6847F304}" srcOrd="3" destOrd="0" parTransId="{88528B20-E00F-4814-BE1D-BEAB2C5ABF45}" sibTransId="{3325CEAD-83C5-410B-BF8A-0933E77822BB}"/>
    <dgm:cxn modelId="{A883F751-9EA8-4595-B795-DFFB64ABC337}" type="presOf" srcId="{66CBEBD0-5AF2-4434-974D-A23A61F44300}" destId="{A2DF9DA4-704F-4BC1-9E13-4E1250F83AC5}" srcOrd="0" destOrd="0" presId="urn:microsoft.com/office/officeart/2005/8/layout/vProcess5"/>
    <dgm:cxn modelId="{80117179-0688-4349-A4DC-6AC57F35A805}" srcId="{95D2AD66-E068-4F8D-BC38-1ED779D34531}" destId="{D2800DDC-07AE-4788-9080-237BF7BAC5C7}" srcOrd="2" destOrd="0" parTransId="{8ED2A882-7AA8-4E22-92B1-F6A35BE33F94}" sibTransId="{66CBEBD0-5AF2-4434-974D-A23A61F44300}"/>
    <dgm:cxn modelId="{4C139D85-A098-496A-BF31-4FC0CDF69A39}" type="presOf" srcId="{D2800DDC-07AE-4788-9080-237BF7BAC5C7}" destId="{15D0D8C5-090B-43AF-AE20-BE5042F6E354}" srcOrd="0" destOrd="0" presId="urn:microsoft.com/office/officeart/2005/8/layout/vProcess5"/>
    <dgm:cxn modelId="{BDC7308D-9ABB-467C-85C4-295C9323292C}" type="presOf" srcId="{D2800DDC-07AE-4788-9080-237BF7BAC5C7}" destId="{D2A04540-7D69-4094-884F-319FA33524C5}" srcOrd="1" destOrd="0" presId="urn:microsoft.com/office/officeart/2005/8/layout/vProcess5"/>
    <dgm:cxn modelId="{2062C8A0-9E3D-4876-83CB-D3EBDCA750A6}" type="presOf" srcId="{132007C5-B36D-4753-8C79-BD33EFF2AC30}" destId="{D065C567-4B9E-4A40-A735-C6E653C52A4E}" srcOrd="0" destOrd="0" presId="urn:microsoft.com/office/officeart/2005/8/layout/vProcess5"/>
    <dgm:cxn modelId="{FA464BA6-2F0F-4AA1-BD8D-B93A0CC90BA7}" type="presOf" srcId="{DEBB37BF-F605-4263-81A3-332C1C821A3D}" destId="{873A2510-678E-4EEB-A8E4-313968FF308C}" srcOrd="1" destOrd="0" presId="urn:microsoft.com/office/officeart/2005/8/layout/vProcess5"/>
    <dgm:cxn modelId="{2DFBDCDC-2379-4B5B-AE51-ADCC86C8F06F}" type="presOf" srcId="{95D2AD66-E068-4F8D-BC38-1ED779D34531}" destId="{869B403A-85A3-42DB-B6E5-3DBA574CC90A}" srcOrd="0" destOrd="0" presId="urn:microsoft.com/office/officeart/2005/8/layout/vProcess5"/>
    <dgm:cxn modelId="{7AE58BFB-D674-441F-A2DF-BC6EF6BA36EA}" type="presOf" srcId="{CEC41E96-C730-4A0A-A233-AB6453AA0858}" destId="{6885E26A-5298-40A2-99FF-A6FB92C215DF}" srcOrd="1" destOrd="0" presId="urn:microsoft.com/office/officeart/2005/8/layout/vProcess5"/>
    <dgm:cxn modelId="{9A480DFD-DCB3-4E5E-A11E-37603121E06D}" type="presOf" srcId="{DEBB37BF-F605-4263-81A3-332C1C821A3D}" destId="{7FD70F20-6CBD-45C7-A5A9-D738BF923591}" srcOrd="0" destOrd="0" presId="urn:microsoft.com/office/officeart/2005/8/layout/vProcess5"/>
    <dgm:cxn modelId="{2A28B2E1-87B8-40BC-B0E7-840A41376F0B}" type="presParOf" srcId="{869B403A-85A3-42DB-B6E5-3DBA574CC90A}" destId="{4F19883E-6587-46DF-8D23-F7FA832AE718}" srcOrd="0" destOrd="0" presId="urn:microsoft.com/office/officeart/2005/8/layout/vProcess5"/>
    <dgm:cxn modelId="{424DD796-FAD9-485E-A4AA-696DE74CE1DA}" type="presParOf" srcId="{869B403A-85A3-42DB-B6E5-3DBA574CC90A}" destId="{7FD70F20-6CBD-45C7-A5A9-D738BF923591}" srcOrd="1" destOrd="0" presId="urn:microsoft.com/office/officeart/2005/8/layout/vProcess5"/>
    <dgm:cxn modelId="{1B524672-5DF9-4B82-B47F-8D34E80CB85F}" type="presParOf" srcId="{869B403A-85A3-42DB-B6E5-3DBA574CC90A}" destId="{1C220482-8351-4A76-915C-2A0F1068787F}" srcOrd="2" destOrd="0" presId="urn:microsoft.com/office/officeart/2005/8/layout/vProcess5"/>
    <dgm:cxn modelId="{76256905-A075-429A-84F5-3010E8C718BA}" type="presParOf" srcId="{869B403A-85A3-42DB-B6E5-3DBA574CC90A}" destId="{15D0D8C5-090B-43AF-AE20-BE5042F6E354}" srcOrd="3" destOrd="0" presId="urn:microsoft.com/office/officeart/2005/8/layout/vProcess5"/>
    <dgm:cxn modelId="{F09671AF-4F41-4512-9D16-BF75573425D5}" type="presParOf" srcId="{869B403A-85A3-42DB-B6E5-3DBA574CC90A}" destId="{ADBF5C8F-8BF6-45AE-AA1A-0D9BD244373B}" srcOrd="4" destOrd="0" presId="urn:microsoft.com/office/officeart/2005/8/layout/vProcess5"/>
    <dgm:cxn modelId="{BFE4A1E8-8EE5-4C85-9246-1170863CDDA0}" type="presParOf" srcId="{869B403A-85A3-42DB-B6E5-3DBA574CC90A}" destId="{E280E0F9-308E-46C3-9911-B7A171927CAA}" srcOrd="5" destOrd="0" presId="urn:microsoft.com/office/officeart/2005/8/layout/vProcess5"/>
    <dgm:cxn modelId="{2C3E7EF5-71B6-4F54-8743-2E30C1E1733C}" type="presParOf" srcId="{869B403A-85A3-42DB-B6E5-3DBA574CC90A}" destId="{D065C567-4B9E-4A40-A735-C6E653C52A4E}" srcOrd="6" destOrd="0" presId="urn:microsoft.com/office/officeart/2005/8/layout/vProcess5"/>
    <dgm:cxn modelId="{F83E78BB-5945-4384-AD29-EEAAB2C2CBE4}" type="presParOf" srcId="{869B403A-85A3-42DB-B6E5-3DBA574CC90A}" destId="{A2DF9DA4-704F-4BC1-9E13-4E1250F83AC5}" srcOrd="7" destOrd="0" presId="urn:microsoft.com/office/officeart/2005/8/layout/vProcess5"/>
    <dgm:cxn modelId="{EA9804C8-7C1A-43BC-B57B-79E7B06052DB}" type="presParOf" srcId="{869B403A-85A3-42DB-B6E5-3DBA574CC90A}" destId="{873A2510-678E-4EEB-A8E4-313968FF308C}" srcOrd="8" destOrd="0" presId="urn:microsoft.com/office/officeart/2005/8/layout/vProcess5"/>
    <dgm:cxn modelId="{D2CEC4FE-CB28-4EB0-8E47-8F8B2C1BC6B9}" type="presParOf" srcId="{869B403A-85A3-42DB-B6E5-3DBA574CC90A}" destId="{6885E26A-5298-40A2-99FF-A6FB92C215DF}" srcOrd="9" destOrd="0" presId="urn:microsoft.com/office/officeart/2005/8/layout/vProcess5"/>
    <dgm:cxn modelId="{9EFBC78D-9FDA-4BDC-84E4-8B2A020DCD86}" type="presParOf" srcId="{869B403A-85A3-42DB-B6E5-3DBA574CC90A}" destId="{D2A04540-7D69-4094-884F-319FA33524C5}" srcOrd="10" destOrd="0" presId="urn:microsoft.com/office/officeart/2005/8/layout/vProcess5"/>
    <dgm:cxn modelId="{F6D293EB-D393-4F12-98F5-CF816EFE816B}" type="presParOf" srcId="{869B403A-85A3-42DB-B6E5-3DBA574CC90A}" destId="{426B773D-B89D-4426-859F-14A977A99CE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7B7720-8F64-4335-BD40-85FF81847D05}"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C578009E-B596-4D89-A5FA-0ABF3F7B0BE8}">
      <dgm:prSet custT="1"/>
      <dgm:spPr/>
      <dgm:t>
        <a:bodyPr/>
        <a:lstStyle/>
        <a:p>
          <a:pPr>
            <a:lnSpc>
              <a:spcPct val="100000"/>
            </a:lnSpc>
          </a:pPr>
          <a:r>
            <a:rPr lang="en-US" sz="2000" dirty="0"/>
            <a:t>Keep an eye out for connected actions – and include these actions in your project description</a:t>
          </a:r>
        </a:p>
      </dgm:t>
    </dgm:pt>
    <dgm:pt modelId="{A75AF47D-F817-4FC8-AF4B-6F2DB884AD4D}" type="parTrans" cxnId="{0C3CB9B3-5CE5-42CF-A4F3-8915CD9AE6BD}">
      <dgm:prSet/>
      <dgm:spPr/>
      <dgm:t>
        <a:bodyPr/>
        <a:lstStyle/>
        <a:p>
          <a:endParaRPr lang="en-US"/>
        </a:p>
      </dgm:t>
    </dgm:pt>
    <dgm:pt modelId="{E51925AA-26E7-4B41-BA2E-9F23CB54B1D7}" type="sibTrans" cxnId="{0C3CB9B3-5CE5-42CF-A4F3-8915CD9AE6BD}">
      <dgm:prSet/>
      <dgm:spPr/>
      <dgm:t>
        <a:bodyPr/>
        <a:lstStyle/>
        <a:p>
          <a:endParaRPr lang="en-US"/>
        </a:p>
      </dgm:t>
    </dgm:pt>
    <dgm:pt modelId="{EA69A350-918C-48C1-B89D-999B441DD905}">
      <dgm:prSet custT="1"/>
      <dgm:spPr/>
      <dgm:t>
        <a:bodyPr/>
        <a:lstStyle/>
        <a:p>
          <a:pPr>
            <a:lnSpc>
              <a:spcPct val="100000"/>
            </a:lnSpc>
          </a:pPr>
          <a:r>
            <a:rPr lang="en-US" sz="2000" dirty="0"/>
            <a:t>Questions? Email NEPA at </a:t>
          </a:r>
          <a:r>
            <a:rPr lang="en-US" sz="2000" dirty="0">
              <a:hlinkClick xmlns:r="http://schemas.openxmlformats.org/officeDocument/2006/relationships" r:id="rId1"/>
            </a:rPr>
            <a:t>GONEPA@ee.doe.gov</a:t>
          </a:r>
          <a:r>
            <a:rPr lang="en-US" sz="2000" dirty="0"/>
            <a:t> </a:t>
          </a:r>
        </a:p>
      </dgm:t>
    </dgm:pt>
    <dgm:pt modelId="{E6900F88-5413-4004-955D-9C0C1D2208F5}" type="parTrans" cxnId="{AAEFFD47-E77E-41F3-8DA7-6A77451AF1F6}">
      <dgm:prSet/>
      <dgm:spPr/>
      <dgm:t>
        <a:bodyPr/>
        <a:lstStyle/>
        <a:p>
          <a:endParaRPr lang="en-US"/>
        </a:p>
      </dgm:t>
    </dgm:pt>
    <dgm:pt modelId="{744AC638-2A3D-41D2-BD46-021FAF800F2C}" type="sibTrans" cxnId="{AAEFFD47-E77E-41F3-8DA7-6A77451AF1F6}">
      <dgm:prSet/>
      <dgm:spPr/>
      <dgm:t>
        <a:bodyPr/>
        <a:lstStyle/>
        <a:p>
          <a:endParaRPr lang="en-US"/>
        </a:p>
      </dgm:t>
    </dgm:pt>
    <dgm:pt modelId="{E3068CFF-48BA-472C-9763-4DEC8BDC9038}" type="pres">
      <dgm:prSet presAssocID="{207B7720-8F64-4335-BD40-85FF81847D05}" presName="root" presStyleCnt="0">
        <dgm:presLayoutVars>
          <dgm:dir/>
          <dgm:resizeHandles val="exact"/>
        </dgm:presLayoutVars>
      </dgm:prSet>
      <dgm:spPr/>
    </dgm:pt>
    <dgm:pt modelId="{F8F9786A-DB02-4DF4-8D92-AE3D421676AA}" type="pres">
      <dgm:prSet presAssocID="{C578009E-B596-4D89-A5FA-0ABF3F7B0BE8}" presName="compNode" presStyleCnt="0"/>
      <dgm:spPr/>
    </dgm:pt>
    <dgm:pt modelId="{9EFE21BD-A7C8-4B04-8BE1-768545F4F874}" type="pres">
      <dgm:prSet presAssocID="{C578009E-B596-4D89-A5FA-0ABF3F7B0BE8}" presName="bgRect" presStyleLbl="bgShp" presStyleIdx="0" presStyleCnt="2">
        <dgm:style>
          <a:lnRef idx="0">
            <a:scrgbClr r="0" g="0" b="0"/>
          </a:lnRef>
          <a:fillRef idx="0">
            <a:scrgbClr r="0" g="0" b="0"/>
          </a:fillRef>
          <a:effectRef idx="0">
            <a:scrgbClr r="0" g="0" b="0"/>
          </a:effectRef>
          <a:fontRef idx="minor">
            <a:schemeClr val="accent3"/>
          </a:fontRef>
        </dgm:style>
      </dgm:prSet>
      <dgm:spPr>
        <a:noFill/>
        <a:ln>
          <a:noFill/>
        </a:ln>
      </dgm:spPr>
    </dgm:pt>
    <dgm:pt modelId="{F4D57B64-1DB9-44F3-B28E-21FA1F0DA6F4}" type="pres">
      <dgm:prSet presAssocID="{C578009E-B596-4D89-A5FA-0ABF3F7B0BE8}"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Document with solid fill"/>
        </a:ext>
      </dgm:extLst>
    </dgm:pt>
    <dgm:pt modelId="{196303CB-F262-4F62-B9ED-DC593E68D69F}" type="pres">
      <dgm:prSet presAssocID="{C578009E-B596-4D89-A5FA-0ABF3F7B0BE8}" presName="spaceRect" presStyleCnt="0"/>
      <dgm:spPr/>
    </dgm:pt>
    <dgm:pt modelId="{987D197F-B1B0-436A-B6FE-8751739361AE}" type="pres">
      <dgm:prSet presAssocID="{C578009E-B596-4D89-A5FA-0ABF3F7B0BE8}" presName="parTx" presStyleLbl="revTx" presStyleIdx="0" presStyleCnt="2">
        <dgm:presLayoutVars>
          <dgm:chMax val="0"/>
          <dgm:chPref val="0"/>
        </dgm:presLayoutVars>
      </dgm:prSet>
      <dgm:spPr/>
    </dgm:pt>
    <dgm:pt modelId="{2BEC500A-39A0-4F8D-BAE4-91D83A2CD51A}" type="pres">
      <dgm:prSet presAssocID="{E51925AA-26E7-4B41-BA2E-9F23CB54B1D7}" presName="sibTrans" presStyleCnt="0"/>
      <dgm:spPr/>
    </dgm:pt>
    <dgm:pt modelId="{E033EAFA-1E55-45E9-85FF-B548DC61C72B}" type="pres">
      <dgm:prSet presAssocID="{EA69A350-918C-48C1-B89D-999B441DD905}" presName="compNode" presStyleCnt="0"/>
      <dgm:spPr/>
    </dgm:pt>
    <dgm:pt modelId="{77B5FF19-644D-48C9-8485-2DB47D23FFCA}" type="pres">
      <dgm:prSet presAssocID="{EA69A350-918C-48C1-B89D-999B441DD905}" presName="bgRect" presStyleLbl="bgShp" presStyleIdx="1" presStyleCnt="2">
        <dgm:style>
          <a:lnRef idx="0">
            <a:scrgbClr r="0" g="0" b="0"/>
          </a:lnRef>
          <a:fillRef idx="0">
            <a:scrgbClr r="0" g="0" b="0"/>
          </a:fillRef>
          <a:effectRef idx="0">
            <a:scrgbClr r="0" g="0" b="0"/>
          </a:effectRef>
          <a:fontRef idx="minor">
            <a:schemeClr val="accent3"/>
          </a:fontRef>
        </dgm:style>
      </dgm:prSet>
      <dgm:spPr>
        <a:noFill/>
        <a:ln>
          <a:noFill/>
        </a:ln>
      </dgm:spPr>
    </dgm:pt>
    <dgm:pt modelId="{F7814667-A455-45AA-B78B-66642B2BCA93}" type="pres">
      <dgm:prSet presAssocID="{EA69A350-918C-48C1-B89D-999B441DD905}"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Badge Question Mark with solid fill"/>
        </a:ext>
      </dgm:extLst>
    </dgm:pt>
    <dgm:pt modelId="{475788B4-4C90-4E16-BEEE-4AACFA40CE5D}" type="pres">
      <dgm:prSet presAssocID="{EA69A350-918C-48C1-B89D-999B441DD905}" presName="spaceRect" presStyleCnt="0"/>
      <dgm:spPr/>
    </dgm:pt>
    <dgm:pt modelId="{DF2F4B78-F8A9-405E-8FBB-DFB02A9FAF47}" type="pres">
      <dgm:prSet presAssocID="{EA69A350-918C-48C1-B89D-999B441DD905}" presName="parTx" presStyleLbl="revTx" presStyleIdx="1" presStyleCnt="2">
        <dgm:presLayoutVars>
          <dgm:chMax val="0"/>
          <dgm:chPref val="0"/>
        </dgm:presLayoutVars>
      </dgm:prSet>
      <dgm:spPr/>
    </dgm:pt>
  </dgm:ptLst>
  <dgm:cxnLst>
    <dgm:cxn modelId="{AAA51B09-FCEF-4C7E-ADB3-CE784EDF7E4D}" type="presOf" srcId="{207B7720-8F64-4335-BD40-85FF81847D05}" destId="{E3068CFF-48BA-472C-9763-4DEC8BDC9038}" srcOrd="0" destOrd="0" presId="urn:microsoft.com/office/officeart/2018/2/layout/IconVerticalSolidList"/>
    <dgm:cxn modelId="{474FBD2D-CC4C-40B6-9193-79D0B9564EA0}" type="presOf" srcId="{C578009E-B596-4D89-A5FA-0ABF3F7B0BE8}" destId="{987D197F-B1B0-436A-B6FE-8751739361AE}" srcOrd="0" destOrd="0" presId="urn:microsoft.com/office/officeart/2018/2/layout/IconVerticalSolidList"/>
    <dgm:cxn modelId="{AAEFFD47-E77E-41F3-8DA7-6A77451AF1F6}" srcId="{207B7720-8F64-4335-BD40-85FF81847D05}" destId="{EA69A350-918C-48C1-B89D-999B441DD905}" srcOrd="1" destOrd="0" parTransId="{E6900F88-5413-4004-955D-9C0C1D2208F5}" sibTransId="{744AC638-2A3D-41D2-BD46-021FAF800F2C}"/>
    <dgm:cxn modelId="{BD96594A-EFEB-4532-AB39-C7F4209728D8}" type="presOf" srcId="{EA69A350-918C-48C1-B89D-999B441DD905}" destId="{DF2F4B78-F8A9-405E-8FBB-DFB02A9FAF47}" srcOrd="0" destOrd="0" presId="urn:microsoft.com/office/officeart/2018/2/layout/IconVerticalSolidList"/>
    <dgm:cxn modelId="{0C3CB9B3-5CE5-42CF-A4F3-8915CD9AE6BD}" srcId="{207B7720-8F64-4335-BD40-85FF81847D05}" destId="{C578009E-B596-4D89-A5FA-0ABF3F7B0BE8}" srcOrd="0" destOrd="0" parTransId="{A75AF47D-F817-4FC8-AF4B-6F2DB884AD4D}" sibTransId="{E51925AA-26E7-4B41-BA2E-9F23CB54B1D7}"/>
    <dgm:cxn modelId="{86A9FB3E-2004-4F0F-A1FF-4526DE0A256B}" type="presParOf" srcId="{E3068CFF-48BA-472C-9763-4DEC8BDC9038}" destId="{F8F9786A-DB02-4DF4-8D92-AE3D421676AA}" srcOrd="0" destOrd="0" presId="urn:microsoft.com/office/officeart/2018/2/layout/IconVerticalSolidList"/>
    <dgm:cxn modelId="{E68B3610-7925-41F5-A4CE-EA22A3C6799F}" type="presParOf" srcId="{F8F9786A-DB02-4DF4-8D92-AE3D421676AA}" destId="{9EFE21BD-A7C8-4B04-8BE1-768545F4F874}" srcOrd="0" destOrd="0" presId="urn:microsoft.com/office/officeart/2018/2/layout/IconVerticalSolidList"/>
    <dgm:cxn modelId="{382CC95C-2850-4AF2-97FA-F09F68956EEA}" type="presParOf" srcId="{F8F9786A-DB02-4DF4-8D92-AE3D421676AA}" destId="{F4D57B64-1DB9-44F3-B28E-21FA1F0DA6F4}" srcOrd="1" destOrd="0" presId="urn:microsoft.com/office/officeart/2018/2/layout/IconVerticalSolidList"/>
    <dgm:cxn modelId="{E6C47D7E-2922-4EEA-8CF5-325169AA13D1}" type="presParOf" srcId="{F8F9786A-DB02-4DF4-8D92-AE3D421676AA}" destId="{196303CB-F262-4F62-B9ED-DC593E68D69F}" srcOrd="2" destOrd="0" presId="urn:microsoft.com/office/officeart/2018/2/layout/IconVerticalSolidList"/>
    <dgm:cxn modelId="{B8131B97-7996-438C-818F-807DD380DC1F}" type="presParOf" srcId="{F8F9786A-DB02-4DF4-8D92-AE3D421676AA}" destId="{987D197F-B1B0-436A-B6FE-8751739361AE}" srcOrd="3" destOrd="0" presId="urn:microsoft.com/office/officeart/2018/2/layout/IconVerticalSolidList"/>
    <dgm:cxn modelId="{8B324148-26AD-4B57-9E57-46EB1018EE75}" type="presParOf" srcId="{E3068CFF-48BA-472C-9763-4DEC8BDC9038}" destId="{2BEC500A-39A0-4F8D-BAE4-91D83A2CD51A}" srcOrd="1" destOrd="0" presId="urn:microsoft.com/office/officeart/2018/2/layout/IconVerticalSolidList"/>
    <dgm:cxn modelId="{765EFA47-E1F9-45E8-86AF-5FA92C407F38}" type="presParOf" srcId="{E3068CFF-48BA-472C-9763-4DEC8BDC9038}" destId="{E033EAFA-1E55-45E9-85FF-B548DC61C72B}" srcOrd="2" destOrd="0" presId="urn:microsoft.com/office/officeart/2018/2/layout/IconVerticalSolidList"/>
    <dgm:cxn modelId="{88BD2953-1F77-463F-A5CA-A12DC22A6798}" type="presParOf" srcId="{E033EAFA-1E55-45E9-85FF-B548DC61C72B}" destId="{77B5FF19-644D-48C9-8485-2DB47D23FFCA}" srcOrd="0" destOrd="0" presId="urn:microsoft.com/office/officeart/2018/2/layout/IconVerticalSolidList"/>
    <dgm:cxn modelId="{AB421811-7099-4661-921B-A889BA5FEC4F}" type="presParOf" srcId="{E033EAFA-1E55-45E9-85FF-B548DC61C72B}" destId="{F7814667-A455-45AA-B78B-66642B2BCA93}" srcOrd="1" destOrd="0" presId="urn:microsoft.com/office/officeart/2018/2/layout/IconVerticalSolidList"/>
    <dgm:cxn modelId="{46D5A027-7339-414D-A11F-409498B817F3}" type="presParOf" srcId="{E033EAFA-1E55-45E9-85FF-B548DC61C72B}" destId="{475788B4-4C90-4E16-BEEE-4AACFA40CE5D}" srcOrd="2" destOrd="0" presId="urn:microsoft.com/office/officeart/2018/2/layout/IconVerticalSolidList"/>
    <dgm:cxn modelId="{3E0EB545-DE5D-4D22-9DAF-BB37DDD3A2D3}" type="presParOf" srcId="{E033EAFA-1E55-45E9-85FF-B548DC61C72B}" destId="{DF2F4B78-F8A9-405E-8FBB-DFB02A9FAF47}"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BED01B8-F920-4180-AA67-854E7EAB51EC}" type="doc">
      <dgm:prSet loTypeId="urn:microsoft.com/office/officeart/2018/2/layout/IconLabelList" loCatId="icon" qsTypeId="urn:microsoft.com/office/officeart/2005/8/quickstyle/simple1" qsCatId="simple" csTypeId="urn:microsoft.com/office/officeart/2005/8/colors/colorful4" csCatId="colorful" phldr="1"/>
      <dgm:spPr/>
      <dgm:t>
        <a:bodyPr/>
        <a:lstStyle/>
        <a:p>
          <a:endParaRPr lang="en-US"/>
        </a:p>
      </dgm:t>
    </dgm:pt>
    <dgm:pt modelId="{40BD4C7D-0F8A-48F1-9860-54EBE224D812}">
      <dgm:prSet custT="1"/>
      <dgm:spPr/>
      <dgm:t>
        <a:bodyPr/>
        <a:lstStyle/>
        <a:p>
          <a:pPr>
            <a:lnSpc>
              <a:spcPct val="100000"/>
            </a:lnSpc>
          </a:pPr>
          <a:r>
            <a:rPr lang="en-US" sz="1600" dirty="0"/>
            <a:t>Threaten a violation of environment, safety, and health requirements</a:t>
          </a:r>
        </a:p>
      </dgm:t>
    </dgm:pt>
    <dgm:pt modelId="{A6EE1979-65B3-40FF-850C-268A949FD0A4}" type="parTrans" cxnId="{61D15EF1-24EC-427B-8231-77BA992E46BE}">
      <dgm:prSet/>
      <dgm:spPr/>
      <dgm:t>
        <a:bodyPr/>
        <a:lstStyle/>
        <a:p>
          <a:endParaRPr lang="en-US"/>
        </a:p>
      </dgm:t>
    </dgm:pt>
    <dgm:pt modelId="{BFB4A14B-0CE8-489A-B5C1-7B98A1F3C139}" type="sibTrans" cxnId="{61D15EF1-24EC-427B-8231-77BA992E46BE}">
      <dgm:prSet/>
      <dgm:spPr/>
      <dgm:t>
        <a:bodyPr/>
        <a:lstStyle/>
        <a:p>
          <a:endParaRPr lang="en-US"/>
        </a:p>
      </dgm:t>
    </dgm:pt>
    <dgm:pt modelId="{36535B07-161B-454B-8F6E-8EE975082EB8}">
      <dgm:prSet custT="1"/>
      <dgm:spPr/>
      <dgm:t>
        <a:bodyPr/>
        <a:lstStyle/>
        <a:p>
          <a:pPr>
            <a:lnSpc>
              <a:spcPct val="100000"/>
            </a:lnSpc>
          </a:pPr>
          <a:r>
            <a:rPr lang="en-US" sz="1600" dirty="0"/>
            <a:t>Have the potential to cause significant impacts on environmentally sensitive or culturally important resources</a:t>
          </a:r>
        </a:p>
      </dgm:t>
    </dgm:pt>
    <dgm:pt modelId="{10E32474-5287-4A2B-8F22-DE576FF1FF81}" type="parTrans" cxnId="{4AE94BAA-6747-40D3-AC88-E4600C82E608}">
      <dgm:prSet/>
      <dgm:spPr/>
      <dgm:t>
        <a:bodyPr/>
        <a:lstStyle/>
        <a:p>
          <a:endParaRPr lang="en-US"/>
        </a:p>
      </dgm:t>
    </dgm:pt>
    <dgm:pt modelId="{2D691F0C-ED96-47E0-B8B0-50E35F2D8165}" type="sibTrans" cxnId="{4AE94BAA-6747-40D3-AC88-E4600C82E608}">
      <dgm:prSet/>
      <dgm:spPr/>
      <dgm:t>
        <a:bodyPr/>
        <a:lstStyle/>
        <a:p>
          <a:endParaRPr lang="en-US"/>
        </a:p>
      </dgm:t>
    </dgm:pt>
    <dgm:pt modelId="{0258F375-4CC0-428C-A2A9-A75F7E5726F1}">
      <dgm:prSet custT="1"/>
      <dgm:spPr/>
      <dgm:t>
        <a:bodyPr/>
        <a:lstStyle/>
        <a:p>
          <a:pPr>
            <a:lnSpc>
              <a:spcPct val="100000"/>
            </a:lnSpc>
          </a:pPr>
          <a:r>
            <a:rPr lang="en-US" sz="1600" dirty="0"/>
            <a:t>Disturb hazardous substances, pollutants, or contaminants </a:t>
          </a:r>
        </a:p>
      </dgm:t>
    </dgm:pt>
    <dgm:pt modelId="{391BF493-71F8-4F0C-B7FD-7A7E173F7D03}" type="parTrans" cxnId="{B8FAB86A-4379-4B4D-B7D7-486B77F86052}">
      <dgm:prSet/>
      <dgm:spPr/>
      <dgm:t>
        <a:bodyPr/>
        <a:lstStyle/>
        <a:p>
          <a:endParaRPr lang="en-US"/>
        </a:p>
      </dgm:t>
    </dgm:pt>
    <dgm:pt modelId="{04C859FA-FAF1-49A5-8CB9-98C127B41416}" type="sibTrans" cxnId="{B8FAB86A-4379-4B4D-B7D7-486B77F86052}">
      <dgm:prSet/>
      <dgm:spPr/>
      <dgm:t>
        <a:bodyPr/>
        <a:lstStyle/>
        <a:p>
          <a:endParaRPr lang="en-US"/>
        </a:p>
      </dgm:t>
    </dgm:pt>
    <dgm:pt modelId="{CACF7C45-FC28-4F94-B425-11D7D2EE8A1F}" type="pres">
      <dgm:prSet presAssocID="{BBED01B8-F920-4180-AA67-854E7EAB51EC}" presName="root" presStyleCnt="0">
        <dgm:presLayoutVars>
          <dgm:dir/>
          <dgm:resizeHandles val="exact"/>
        </dgm:presLayoutVars>
      </dgm:prSet>
      <dgm:spPr/>
    </dgm:pt>
    <dgm:pt modelId="{6C893D8B-040D-4297-933D-E61D0C414CEE}" type="pres">
      <dgm:prSet presAssocID="{40BD4C7D-0F8A-48F1-9860-54EBE224D812}" presName="compNode" presStyleCnt="0"/>
      <dgm:spPr/>
    </dgm:pt>
    <dgm:pt modelId="{563C9249-46BC-46D6-A292-CF1330254961}" type="pres">
      <dgm:prSet presAssocID="{40BD4C7D-0F8A-48F1-9860-54EBE224D8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o sign with solid fill"/>
        </a:ext>
      </dgm:extLst>
    </dgm:pt>
    <dgm:pt modelId="{91B6B69D-054F-4F65-8F29-68C8E14793A6}" type="pres">
      <dgm:prSet presAssocID="{40BD4C7D-0F8A-48F1-9860-54EBE224D812}" presName="spaceRect" presStyleCnt="0"/>
      <dgm:spPr/>
    </dgm:pt>
    <dgm:pt modelId="{2375D2E4-BA02-47D8-A026-B2C9B748121A}" type="pres">
      <dgm:prSet presAssocID="{40BD4C7D-0F8A-48F1-9860-54EBE224D812}" presName="textRect" presStyleLbl="revTx" presStyleIdx="0" presStyleCnt="3">
        <dgm:presLayoutVars>
          <dgm:chMax val="1"/>
          <dgm:chPref val="1"/>
        </dgm:presLayoutVars>
      </dgm:prSet>
      <dgm:spPr/>
    </dgm:pt>
    <dgm:pt modelId="{45FA5F2D-328B-46BE-89A4-7BAC2AE03CC0}" type="pres">
      <dgm:prSet presAssocID="{BFB4A14B-0CE8-489A-B5C1-7B98A1F3C139}" presName="sibTrans" presStyleCnt="0"/>
      <dgm:spPr/>
    </dgm:pt>
    <dgm:pt modelId="{58649B00-2E36-4955-A703-9FF37FEEE103}" type="pres">
      <dgm:prSet presAssocID="{36535B07-161B-454B-8F6E-8EE975082EB8}" presName="compNode" presStyleCnt="0"/>
      <dgm:spPr/>
    </dgm:pt>
    <dgm:pt modelId="{7CEBA8D6-D47A-4782-9AF6-CB12DE4B7A35}" type="pres">
      <dgm:prSet presAssocID="{36535B07-161B-454B-8F6E-8EE975082E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nemone and clownfish with solid fill"/>
        </a:ext>
      </dgm:extLst>
    </dgm:pt>
    <dgm:pt modelId="{EC005C6D-4CC3-4B7B-A8E5-2A8560B7866E}" type="pres">
      <dgm:prSet presAssocID="{36535B07-161B-454B-8F6E-8EE975082EB8}" presName="spaceRect" presStyleCnt="0"/>
      <dgm:spPr/>
    </dgm:pt>
    <dgm:pt modelId="{AA73CE68-36A3-4A2C-B402-E294AF0AC64B}" type="pres">
      <dgm:prSet presAssocID="{36535B07-161B-454B-8F6E-8EE975082EB8}" presName="textRect" presStyleLbl="revTx" presStyleIdx="1" presStyleCnt="3">
        <dgm:presLayoutVars>
          <dgm:chMax val="1"/>
          <dgm:chPref val="1"/>
        </dgm:presLayoutVars>
      </dgm:prSet>
      <dgm:spPr/>
    </dgm:pt>
    <dgm:pt modelId="{F917ECE0-3BA2-4996-A65C-5679774B8345}" type="pres">
      <dgm:prSet presAssocID="{2D691F0C-ED96-47E0-B8B0-50E35F2D8165}" presName="sibTrans" presStyleCnt="0"/>
      <dgm:spPr/>
    </dgm:pt>
    <dgm:pt modelId="{928A7000-C58F-4EA3-A14E-4E3290A84689}" type="pres">
      <dgm:prSet presAssocID="{0258F375-4CC0-428C-A2A9-A75F7E5726F1}" presName="compNode" presStyleCnt="0"/>
      <dgm:spPr/>
    </dgm:pt>
    <dgm:pt modelId="{F802B084-452F-499C-9A03-67BA693B5EA5}" type="pres">
      <dgm:prSet presAssocID="{0258F375-4CC0-428C-A2A9-A75F7E5726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arning with solid fill"/>
        </a:ext>
      </dgm:extLst>
    </dgm:pt>
    <dgm:pt modelId="{6D4FE8FE-3BC0-4C21-B810-3F3F14FC6E26}" type="pres">
      <dgm:prSet presAssocID="{0258F375-4CC0-428C-A2A9-A75F7E5726F1}" presName="spaceRect" presStyleCnt="0"/>
      <dgm:spPr/>
    </dgm:pt>
    <dgm:pt modelId="{1551F24B-20F3-4011-B290-AF62F2770D58}" type="pres">
      <dgm:prSet presAssocID="{0258F375-4CC0-428C-A2A9-A75F7E5726F1}" presName="textRect" presStyleLbl="revTx" presStyleIdx="2" presStyleCnt="3">
        <dgm:presLayoutVars>
          <dgm:chMax val="1"/>
          <dgm:chPref val="1"/>
        </dgm:presLayoutVars>
      </dgm:prSet>
      <dgm:spPr/>
    </dgm:pt>
  </dgm:ptLst>
  <dgm:cxnLst>
    <dgm:cxn modelId="{B8FAB86A-4379-4B4D-B7D7-486B77F86052}" srcId="{BBED01B8-F920-4180-AA67-854E7EAB51EC}" destId="{0258F375-4CC0-428C-A2A9-A75F7E5726F1}" srcOrd="2" destOrd="0" parTransId="{391BF493-71F8-4F0C-B7FD-7A7E173F7D03}" sibTransId="{04C859FA-FAF1-49A5-8CB9-98C127B41416}"/>
    <dgm:cxn modelId="{17F8AC92-54E6-4D89-892F-47862F1C720E}" type="presOf" srcId="{36535B07-161B-454B-8F6E-8EE975082EB8}" destId="{AA73CE68-36A3-4A2C-B402-E294AF0AC64B}" srcOrd="0" destOrd="0" presId="urn:microsoft.com/office/officeart/2018/2/layout/IconLabelList"/>
    <dgm:cxn modelId="{4AE94BAA-6747-40D3-AC88-E4600C82E608}" srcId="{BBED01B8-F920-4180-AA67-854E7EAB51EC}" destId="{36535B07-161B-454B-8F6E-8EE975082EB8}" srcOrd="1" destOrd="0" parTransId="{10E32474-5287-4A2B-8F22-DE576FF1FF81}" sibTransId="{2D691F0C-ED96-47E0-B8B0-50E35F2D8165}"/>
    <dgm:cxn modelId="{C4DD32AC-4BA6-46FA-94A6-135F15B25157}" type="presOf" srcId="{BBED01B8-F920-4180-AA67-854E7EAB51EC}" destId="{CACF7C45-FC28-4F94-B425-11D7D2EE8A1F}" srcOrd="0" destOrd="0" presId="urn:microsoft.com/office/officeart/2018/2/layout/IconLabelList"/>
    <dgm:cxn modelId="{16DEA9BE-5D6F-44F9-96B8-E345FE387DA6}" type="presOf" srcId="{40BD4C7D-0F8A-48F1-9860-54EBE224D812}" destId="{2375D2E4-BA02-47D8-A026-B2C9B748121A}" srcOrd="0" destOrd="0" presId="urn:microsoft.com/office/officeart/2018/2/layout/IconLabelList"/>
    <dgm:cxn modelId="{61D15EF1-24EC-427B-8231-77BA992E46BE}" srcId="{BBED01B8-F920-4180-AA67-854E7EAB51EC}" destId="{40BD4C7D-0F8A-48F1-9860-54EBE224D812}" srcOrd="0" destOrd="0" parTransId="{A6EE1979-65B3-40FF-850C-268A949FD0A4}" sibTransId="{BFB4A14B-0CE8-489A-B5C1-7B98A1F3C139}"/>
    <dgm:cxn modelId="{7D55C2F9-0BAF-4210-BBEE-51653C17A0FD}" type="presOf" srcId="{0258F375-4CC0-428C-A2A9-A75F7E5726F1}" destId="{1551F24B-20F3-4011-B290-AF62F2770D58}" srcOrd="0" destOrd="0" presId="urn:microsoft.com/office/officeart/2018/2/layout/IconLabelList"/>
    <dgm:cxn modelId="{EB3EAB20-BF25-4CE6-8FBD-97CCFC71948C}" type="presParOf" srcId="{CACF7C45-FC28-4F94-B425-11D7D2EE8A1F}" destId="{6C893D8B-040D-4297-933D-E61D0C414CEE}" srcOrd="0" destOrd="0" presId="urn:microsoft.com/office/officeart/2018/2/layout/IconLabelList"/>
    <dgm:cxn modelId="{8F5B4AE0-0CA2-48FB-89E8-7F6855168FA3}" type="presParOf" srcId="{6C893D8B-040D-4297-933D-E61D0C414CEE}" destId="{563C9249-46BC-46D6-A292-CF1330254961}" srcOrd="0" destOrd="0" presId="urn:microsoft.com/office/officeart/2018/2/layout/IconLabelList"/>
    <dgm:cxn modelId="{AE114D4C-E409-49FD-8286-322C192C11EE}" type="presParOf" srcId="{6C893D8B-040D-4297-933D-E61D0C414CEE}" destId="{91B6B69D-054F-4F65-8F29-68C8E14793A6}" srcOrd="1" destOrd="0" presId="urn:microsoft.com/office/officeart/2018/2/layout/IconLabelList"/>
    <dgm:cxn modelId="{F8556DD6-95C4-40EE-BF57-A154C6121E52}" type="presParOf" srcId="{6C893D8B-040D-4297-933D-E61D0C414CEE}" destId="{2375D2E4-BA02-47D8-A026-B2C9B748121A}" srcOrd="2" destOrd="0" presId="urn:microsoft.com/office/officeart/2018/2/layout/IconLabelList"/>
    <dgm:cxn modelId="{E1B96AB1-B522-4FB5-BDB4-3E247AB9E6C3}" type="presParOf" srcId="{CACF7C45-FC28-4F94-B425-11D7D2EE8A1F}" destId="{45FA5F2D-328B-46BE-89A4-7BAC2AE03CC0}" srcOrd="1" destOrd="0" presId="urn:microsoft.com/office/officeart/2018/2/layout/IconLabelList"/>
    <dgm:cxn modelId="{99ECE26C-1C43-40E2-AA5D-E96E90FEBC8F}" type="presParOf" srcId="{CACF7C45-FC28-4F94-B425-11D7D2EE8A1F}" destId="{58649B00-2E36-4955-A703-9FF37FEEE103}" srcOrd="2" destOrd="0" presId="urn:microsoft.com/office/officeart/2018/2/layout/IconLabelList"/>
    <dgm:cxn modelId="{10F30F55-0BD8-41E4-B119-2101C4E924A4}" type="presParOf" srcId="{58649B00-2E36-4955-A703-9FF37FEEE103}" destId="{7CEBA8D6-D47A-4782-9AF6-CB12DE4B7A35}" srcOrd="0" destOrd="0" presId="urn:microsoft.com/office/officeart/2018/2/layout/IconLabelList"/>
    <dgm:cxn modelId="{AECD1328-959F-4FF5-93E4-4E4A9D7C9E6E}" type="presParOf" srcId="{58649B00-2E36-4955-A703-9FF37FEEE103}" destId="{EC005C6D-4CC3-4B7B-A8E5-2A8560B7866E}" srcOrd="1" destOrd="0" presId="urn:microsoft.com/office/officeart/2018/2/layout/IconLabelList"/>
    <dgm:cxn modelId="{A6570189-D080-412E-8859-E0C27897F8A2}" type="presParOf" srcId="{58649B00-2E36-4955-A703-9FF37FEEE103}" destId="{AA73CE68-36A3-4A2C-B402-E294AF0AC64B}" srcOrd="2" destOrd="0" presId="urn:microsoft.com/office/officeart/2018/2/layout/IconLabelList"/>
    <dgm:cxn modelId="{5F78E407-821C-4679-9C5A-DC4534980AF9}" type="presParOf" srcId="{CACF7C45-FC28-4F94-B425-11D7D2EE8A1F}" destId="{F917ECE0-3BA2-4996-A65C-5679774B8345}" srcOrd="3" destOrd="0" presId="urn:microsoft.com/office/officeart/2018/2/layout/IconLabelList"/>
    <dgm:cxn modelId="{E7EC49FD-A7AF-46E4-A83E-707BF1304BA5}" type="presParOf" srcId="{CACF7C45-FC28-4F94-B425-11D7D2EE8A1F}" destId="{928A7000-C58F-4EA3-A14E-4E3290A84689}" srcOrd="4" destOrd="0" presId="urn:microsoft.com/office/officeart/2018/2/layout/IconLabelList"/>
    <dgm:cxn modelId="{2641DA5C-D97C-4A5E-9F3D-A73A93D07CAA}" type="presParOf" srcId="{928A7000-C58F-4EA3-A14E-4E3290A84689}" destId="{F802B084-452F-499C-9A03-67BA693B5EA5}" srcOrd="0" destOrd="0" presId="urn:microsoft.com/office/officeart/2018/2/layout/IconLabelList"/>
    <dgm:cxn modelId="{2F735E34-9FCB-4622-9F0D-19F205B2C14E}" type="presParOf" srcId="{928A7000-C58F-4EA3-A14E-4E3290A84689}" destId="{6D4FE8FE-3BC0-4C21-B810-3F3F14FC6E26}" srcOrd="1" destOrd="0" presId="urn:microsoft.com/office/officeart/2018/2/layout/IconLabelList"/>
    <dgm:cxn modelId="{7E9FBD9D-E4A8-46CB-9665-D05DC526F9AA}" type="presParOf" srcId="{928A7000-C58F-4EA3-A14E-4E3290A84689}" destId="{1551F24B-20F3-4011-B290-AF62F2770D58}"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7B823B-2DF0-4F78-81EF-351D006A2B92}"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378AC3AF-5D29-45EE-AFDC-C36651820764}">
      <dgm:prSet/>
      <dgm:spPr/>
      <dgm:t>
        <a:bodyPr/>
        <a:lstStyle/>
        <a:p>
          <a:r>
            <a:rPr lang="en-US" dirty="0"/>
            <a:t>Property of historic, archeological, or architectural significance or property determined to be eligible for listing on the National Register of Historic Places</a:t>
          </a:r>
        </a:p>
      </dgm:t>
    </dgm:pt>
    <dgm:pt modelId="{0703C5F0-920A-4515-AFB3-17D08FEEC130}" type="parTrans" cxnId="{F9228A18-DF85-480A-BF2D-8BE511DA3F08}">
      <dgm:prSet/>
      <dgm:spPr/>
      <dgm:t>
        <a:bodyPr/>
        <a:lstStyle/>
        <a:p>
          <a:endParaRPr lang="en-US"/>
        </a:p>
      </dgm:t>
    </dgm:pt>
    <dgm:pt modelId="{C4A13F60-9430-484B-B0BF-7C4F904AC70C}" type="sibTrans" cxnId="{F9228A18-DF85-480A-BF2D-8BE511DA3F08}">
      <dgm:prSet/>
      <dgm:spPr/>
      <dgm:t>
        <a:bodyPr/>
        <a:lstStyle/>
        <a:p>
          <a:endParaRPr lang="en-US"/>
        </a:p>
      </dgm:t>
    </dgm:pt>
    <dgm:pt modelId="{8ADCD400-1D7A-469A-9EBE-3906DA4BC4A3}">
      <dgm:prSet/>
      <dgm:spPr/>
      <dgm:t>
        <a:bodyPr/>
        <a:lstStyle/>
        <a:p>
          <a:r>
            <a:rPr lang="en-US" dirty="0"/>
            <a:t>Federally-listed threatened or endangered species or their habitat or proposed or candidate species or their habitat; State-listed endangered or threatened species or their habitat; and Federally-protected marine mammals and Essential Fish Habitat</a:t>
          </a:r>
        </a:p>
      </dgm:t>
    </dgm:pt>
    <dgm:pt modelId="{9EC43CB7-7F57-4517-A627-87683A2B02CC}" type="parTrans" cxnId="{24E83123-0A68-4AF3-818C-74BF54BF5131}">
      <dgm:prSet/>
      <dgm:spPr/>
      <dgm:t>
        <a:bodyPr/>
        <a:lstStyle/>
        <a:p>
          <a:endParaRPr lang="en-US"/>
        </a:p>
      </dgm:t>
    </dgm:pt>
    <dgm:pt modelId="{278C01AF-1514-45C9-9A41-87D7FCC04605}" type="sibTrans" cxnId="{24E83123-0A68-4AF3-818C-74BF54BF5131}">
      <dgm:prSet/>
      <dgm:spPr/>
      <dgm:t>
        <a:bodyPr/>
        <a:lstStyle/>
        <a:p>
          <a:endParaRPr lang="en-US"/>
        </a:p>
      </dgm:t>
    </dgm:pt>
    <dgm:pt modelId="{A1FA4D58-4762-4BC1-834D-7031A9587AC1}">
      <dgm:prSet/>
      <dgm:spPr/>
      <dgm:t>
        <a:bodyPr/>
        <a:lstStyle/>
        <a:p>
          <a:r>
            <a:rPr lang="en-US"/>
            <a:t>Floodplains and wetlands</a:t>
          </a:r>
        </a:p>
      </dgm:t>
    </dgm:pt>
    <dgm:pt modelId="{ACE3CF99-5DCE-4403-97B1-13CD77BE55B9}" type="parTrans" cxnId="{91679ECA-CB9B-47FD-A6B5-42D001CB2BB8}">
      <dgm:prSet/>
      <dgm:spPr/>
      <dgm:t>
        <a:bodyPr/>
        <a:lstStyle/>
        <a:p>
          <a:endParaRPr lang="en-US"/>
        </a:p>
      </dgm:t>
    </dgm:pt>
    <dgm:pt modelId="{3F98C68A-4FDF-475F-97F1-908F1AD1979C}" type="sibTrans" cxnId="{91679ECA-CB9B-47FD-A6B5-42D001CB2BB8}">
      <dgm:prSet/>
      <dgm:spPr/>
      <dgm:t>
        <a:bodyPr/>
        <a:lstStyle/>
        <a:p>
          <a:endParaRPr lang="en-US"/>
        </a:p>
      </dgm:t>
    </dgm:pt>
    <dgm:pt modelId="{1712B0BB-C554-42F1-ACDA-D51B6DAA3152}">
      <dgm:prSet/>
      <dgm:spPr/>
      <dgm:t>
        <a:bodyPr/>
        <a:lstStyle/>
        <a:p>
          <a:r>
            <a:rPr lang="en-US"/>
            <a:t>Areas having a special designation such wilderness areas, national parks, national monuments, wild and scenic rivers, and marine sanctuaries</a:t>
          </a:r>
        </a:p>
      </dgm:t>
    </dgm:pt>
    <dgm:pt modelId="{C5FEEAE8-3D0F-4DEA-8FD4-925E32BB7E66}" type="parTrans" cxnId="{13B63A97-2517-41F8-BA54-0EB1EDB28EE3}">
      <dgm:prSet/>
      <dgm:spPr/>
      <dgm:t>
        <a:bodyPr/>
        <a:lstStyle/>
        <a:p>
          <a:endParaRPr lang="en-US"/>
        </a:p>
      </dgm:t>
    </dgm:pt>
    <dgm:pt modelId="{EC5BB1DB-49BD-48C5-AACE-4B8E204AEAF9}" type="sibTrans" cxnId="{13B63A97-2517-41F8-BA54-0EB1EDB28EE3}">
      <dgm:prSet/>
      <dgm:spPr/>
      <dgm:t>
        <a:bodyPr/>
        <a:lstStyle/>
        <a:p>
          <a:endParaRPr lang="en-US"/>
        </a:p>
      </dgm:t>
    </dgm:pt>
    <dgm:pt modelId="{B0535BFD-DAF4-4390-8390-01FE2BC426EA}">
      <dgm:prSet/>
      <dgm:spPr/>
      <dgm:t>
        <a:bodyPr/>
        <a:lstStyle/>
        <a:p>
          <a:r>
            <a:rPr lang="en-US"/>
            <a:t>Prime or unique farmland, or other farmland of statewide or local importance </a:t>
          </a:r>
        </a:p>
      </dgm:t>
    </dgm:pt>
    <dgm:pt modelId="{B2951EBB-FE93-4ECE-A82E-A0B9BEC0D468}" type="parTrans" cxnId="{6568FE3D-3DC2-462A-9ABC-48F2E84A9175}">
      <dgm:prSet/>
      <dgm:spPr/>
      <dgm:t>
        <a:bodyPr/>
        <a:lstStyle/>
        <a:p>
          <a:endParaRPr lang="en-US"/>
        </a:p>
      </dgm:t>
    </dgm:pt>
    <dgm:pt modelId="{C9EC154A-828A-4C20-AADB-3656C6A5DA2A}" type="sibTrans" cxnId="{6568FE3D-3DC2-462A-9ABC-48F2E84A9175}">
      <dgm:prSet/>
      <dgm:spPr/>
      <dgm:t>
        <a:bodyPr/>
        <a:lstStyle/>
        <a:p>
          <a:endParaRPr lang="en-US"/>
        </a:p>
      </dgm:t>
    </dgm:pt>
    <dgm:pt modelId="{C003FCB9-D6C5-43E9-8653-7FCB813D5987}">
      <dgm:prSet/>
      <dgm:spPr/>
      <dgm:t>
        <a:bodyPr/>
        <a:lstStyle/>
        <a:p>
          <a:r>
            <a:rPr lang="en-US" dirty="0"/>
            <a:t>Special sources of water</a:t>
          </a:r>
        </a:p>
      </dgm:t>
    </dgm:pt>
    <dgm:pt modelId="{0B251D71-EB10-4906-9FDD-47BD948B53FB}" type="parTrans" cxnId="{6396FF01-947B-47A1-AAB9-BF618EBADE06}">
      <dgm:prSet/>
      <dgm:spPr/>
      <dgm:t>
        <a:bodyPr/>
        <a:lstStyle/>
        <a:p>
          <a:endParaRPr lang="en-US"/>
        </a:p>
      </dgm:t>
    </dgm:pt>
    <dgm:pt modelId="{AAE695F4-FE8C-46A2-980E-ADB4F3BC8573}" type="sibTrans" cxnId="{6396FF01-947B-47A1-AAB9-BF618EBADE06}">
      <dgm:prSet/>
      <dgm:spPr/>
      <dgm:t>
        <a:bodyPr/>
        <a:lstStyle/>
        <a:p>
          <a:endParaRPr lang="en-US"/>
        </a:p>
      </dgm:t>
    </dgm:pt>
    <dgm:pt modelId="{5A6CA5EF-FD68-47E8-8744-D08E311D632D}">
      <dgm:prSet/>
      <dgm:spPr/>
      <dgm:t>
        <a:bodyPr/>
        <a:lstStyle/>
        <a:p>
          <a:r>
            <a:rPr lang="en-US"/>
            <a:t>Tundra, coral reefs, or rain forests</a:t>
          </a:r>
        </a:p>
      </dgm:t>
    </dgm:pt>
    <dgm:pt modelId="{CED1D8BA-D7F9-4554-80A2-194AA00C752F}" type="parTrans" cxnId="{748BCFBD-6DFF-4B93-8D30-9E8A1544D741}">
      <dgm:prSet/>
      <dgm:spPr/>
      <dgm:t>
        <a:bodyPr/>
        <a:lstStyle/>
        <a:p>
          <a:endParaRPr lang="en-US"/>
        </a:p>
      </dgm:t>
    </dgm:pt>
    <dgm:pt modelId="{1B20B609-C760-4493-8874-1EEF94184B12}" type="sibTrans" cxnId="{748BCFBD-6DFF-4B93-8D30-9E8A1544D741}">
      <dgm:prSet/>
      <dgm:spPr/>
      <dgm:t>
        <a:bodyPr/>
        <a:lstStyle/>
        <a:p>
          <a:endParaRPr lang="en-US"/>
        </a:p>
      </dgm:t>
    </dgm:pt>
    <dgm:pt modelId="{6803B932-9EBC-42B7-AB2C-9DBD1BFFFCED}" type="pres">
      <dgm:prSet presAssocID="{417B823B-2DF0-4F78-81EF-351D006A2B92}" presName="diagram" presStyleCnt="0">
        <dgm:presLayoutVars>
          <dgm:dir/>
          <dgm:resizeHandles val="exact"/>
        </dgm:presLayoutVars>
      </dgm:prSet>
      <dgm:spPr/>
    </dgm:pt>
    <dgm:pt modelId="{2F2B95E2-DEF8-400F-A905-B2529374F6F9}" type="pres">
      <dgm:prSet presAssocID="{378AC3AF-5D29-45EE-AFDC-C36651820764}" presName="node" presStyleLbl="node1" presStyleIdx="0" presStyleCnt="7" custLinFactX="100000" custLinFactNeighborX="119171" custLinFactNeighborY="-104">
        <dgm:presLayoutVars>
          <dgm:bulletEnabled val="1"/>
        </dgm:presLayoutVars>
      </dgm:prSet>
      <dgm:spPr/>
    </dgm:pt>
    <dgm:pt modelId="{1C540960-E15A-4CB2-8EB9-40C01C033AE3}" type="pres">
      <dgm:prSet presAssocID="{C4A13F60-9430-484B-B0BF-7C4F904AC70C}" presName="sibTrans" presStyleCnt="0"/>
      <dgm:spPr/>
    </dgm:pt>
    <dgm:pt modelId="{98054769-E420-4AED-99C1-C5E8EA4F32D2}" type="pres">
      <dgm:prSet presAssocID="{8ADCD400-1D7A-469A-9EBE-3906DA4BC4A3}" presName="node" presStyleLbl="node1" presStyleIdx="1" presStyleCnt="7" custLinFactX="-7845" custLinFactY="14991" custLinFactNeighborX="-100000" custLinFactNeighborY="100000">
        <dgm:presLayoutVars>
          <dgm:bulletEnabled val="1"/>
        </dgm:presLayoutVars>
      </dgm:prSet>
      <dgm:spPr/>
    </dgm:pt>
    <dgm:pt modelId="{B2313ADF-4B57-4403-8F37-88FCF23E75E7}" type="pres">
      <dgm:prSet presAssocID="{278C01AF-1514-45C9-9A41-87D7FCC04605}" presName="sibTrans" presStyleCnt="0"/>
      <dgm:spPr/>
    </dgm:pt>
    <dgm:pt modelId="{6359AEFC-C416-4EDF-8AA7-E60378DD476A}" type="pres">
      <dgm:prSet presAssocID="{A1FA4D58-4762-4BC1-834D-7031A9587AC1}" presName="node" presStyleLbl="node1" presStyleIdx="2" presStyleCnt="7" custLinFactY="17928" custLinFactNeighborX="-145" custLinFactNeighborY="100000">
        <dgm:presLayoutVars>
          <dgm:bulletEnabled val="1"/>
        </dgm:presLayoutVars>
      </dgm:prSet>
      <dgm:spPr/>
    </dgm:pt>
    <dgm:pt modelId="{E6127F58-F801-49DA-9FE2-A1A136685879}" type="pres">
      <dgm:prSet presAssocID="{3F98C68A-4FDF-475F-97F1-908F1AD1979C}" presName="sibTrans" presStyleCnt="0"/>
      <dgm:spPr/>
    </dgm:pt>
    <dgm:pt modelId="{62EB5EDC-BDBE-43DC-A780-E2ADC49C23A0}" type="pres">
      <dgm:prSet presAssocID="{1712B0BB-C554-42F1-ACDA-D51B6DAA3152}" presName="node" presStyleLbl="node1" presStyleIdx="3" presStyleCnt="7" custLinFactY="17047" custLinFactNeighborX="2819" custLinFactNeighborY="100000">
        <dgm:presLayoutVars>
          <dgm:bulletEnabled val="1"/>
        </dgm:presLayoutVars>
      </dgm:prSet>
      <dgm:spPr/>
    </dgm:pt>
    <dgm:pt modelId="{346B97D0-7475-41CA-9C34-0D72E2CAF549}" type="pres">
      <dgm:prSet presAssocID="{EC5BB1DB-49BD-48C5-AACE-4B8E204AEAF9}" presName="sibTrans" presStyleCnt="0"/>
      <dgm:spPr/>
    </dgm:pt>
    <dgm:pt modelId="{F5CC2EF1-1852-474B-B1F1-083BFCA16D5A}" type="pres">
      <dgm:prSet presAssocID="{B0535BFD-DAF4-4390-8390-01FE2BC426EA}" presName="node" presStyleLbl="node1" presStyleIdx="4" presStyleCnt="7">
        <dgm:presLayoutVars>
          <dgm:bulletEnabled val="1"/>
        </dgm:presLayoutVars>
      </dgm:prSet>
      <dgm:spPr/>
    </dgm:pt>
    <dgm:pt modelId="{8E044027-8B3B-486C-8C40-6D55F8674425}" type="pres">
      <dgm:prSet presAssocID="{C9EC154A-828A-4C20-AADB-3656C6A5DA2A}" presName="sibTrans" presStyleCnt="0"/>
      <dgm:spPr/>
    </dgm:pt>
    <dgm:pt modelId="{90BB3CCC-1A0A-404A-8E22-49A8D5B931D2}" type="pres">
      <dgm:prSet presAssocID="{C003FCB9-D6C5-43E9-8653-7FCB813D5987}" presName="node" presStyleLbl="node1" presStyleIdx="5" presStyleCnt="7" custLinFactY="16736" custLinFactNeighborX="-1326" custLinFactNeighborY="100000">
        <dgm:presLayoutVars>
          <dgm:bulletEnabled val="1"/>
        </dgm:presLayoutVars>
      </dgm:prSet>
      <dgm:spPr/>
    </dgm:pt>
    <dgm:pt modelId="{4B185169-97A9-4D1A-880E-06B271DEE3F2}" type="pres">
      <dgm:prSet presAssocID="{AAE695F4-FE8C-46A2-980E-ADB4F3BC8573}" presName="sibTrans" presStyleCnt="0"/>
      <dgm:spPr/>
    </dgm:pt>
    <dgm:pt modelId="{011A0089-D9FE-4C87-A804-900260F7A9C2}" type="pres">
      <dgm:prSet presAssocID="{5A6CA5EF-FD68-47E8-8744-D08E311D632D}" presName="node" presStyleLbl="node1" presStyleIdx="6" presStyleCnt="7">
        <dgm:presLayoutVars>
          <dgm:bulletEnabled val="1"/>
        </dgm:presLayoutVars>
      </dgm:prSet>
      <dgm:spPr/>
    </dgm:pt>
  </dgm:ptLst>
  <dgm:cxnLst>
    <dgm:cxn modelId="{6396FF01-947B-47A1-AAB9-BF618EBADE06}" srcId="{417B823B-2DF0-4F78-81EF-351D006A2B92}" destId="{C003FCB9-D6C5-43E9-8653-7FCB813D5987}" srcOrd="5" destOrd="0" parTransId="{0B251D71-EB10-4906-9FDD-47BD948B53FB}" sibTransId="{AAE695F4-FE8C-46A2-980E-ADB4F3BC8573}"/>
    <dgm:cxn modelId="{9015CA03-335C-420C-A5C8-4BED2075FFC9}" type="presOf" srcId="{378AC3AF-5D29-45EE-AFDC-C36651820764}" destId="{2F2B95E2-DEF8-400F-A905-B2529374F6F9}" srcOrd="0" destOrd="0" presId="urn:microsoft.com/office/officeart/2005/8/layout/default"/>
    <dgm:cxn modelId="{BA4F810B-4D79-4D48-8708-9F312E231DF4}" type="presOf" srcId="{1712B0BB-C554-42F1-ACDA-D51B6DAA3152}" destId="{62EB5EDC-BDBE-43DC-A780-E2ADC49C23A0}" srcOrd="0" destOrd="0" presId="urn:microsoft.com/office/officeart/2005/8/layout/default"/>
    <dgm:cxn modelId="{F9228A18-DF85-480A-BF2D-8BE511DA3F08}" srcId="{417B823B-2DF0-4F78-81EF-351D006A2B92}" destId="{378AC3AF-5D29-45EE-AFDC-C36651820764}" srcOrd="0" destOrd="0" parTransId="{0703C5F0-920A-4515-AFB3-17D08FEEC130}" sibTransId="{C4A13F60-9430-484B-B0BF-7C4F904AC70C}"/>
    <dgm:cxn modelId="{24E83123-0A68-4AF3-818C-74BF54BF5131}" srcId="{417B823B-2DF0-4F78-81EF-351D006A2B92}" destId="{8ADCD400-1D7A-469A-9EBE-3906DA4BC4A3}" srcOrd="1" destOrd="0" parTransId="{9EC43CB7-7F57-4517-A627-87683A2B02CC}" sibTransId="{278C01AF-1514-45C9-9A41-87D7FCC04605}"/>
    <dgm:cxn modelId="{2A45582F-CBCC-4770-B3DA-2698BBCCBD2A}" type="presOf" srcId="{417B823B-2DF0-4F78-81EF-351D006A2B92}" destId="{6803B932-9EBC-42B7-AB2C-9DBD1BFFFCED}" srcOrd="0" destOrd="0" presId="urn:microsoft.com/office/officeart/2005/8/layout/default"/>
    <dgm:cxn modelId="{6568FE3D-3DC2-462A-9ABC-48F2E84A9175}" srcId="{417B823B-2DF0-4F78-81EF-351D006A2B92}" destId="{B0535BFD-DAF4-4390-8390-01FE2BC426EA}" srcOrd="4" destOrd="0" parTransId="{B2951EBB-FE93-4ECE-A82E-A0B9BEC0D468}" sibTransId="{C9EC154A-828A-4C20-AADB-3656C6A5DA2A}"/>
    <dgm:cxn modelId="{BF7BFD5D-B0FA-4D0E-9245-DB8FA3C43EB6}" type="presOf" srcId="{8ADCD400-1D7A-469A-9EBE-3906DA4BC4A3}" destId="{98054769-E420-4AED-99C1-C5E8EA4F32D2}" srcOrd="0" destOrd="0" presId="urn:microsoft.com/office/officeart/2005/8/layout/default"/>
    <dgm:cxn modelId="{13B63A97-2517-41F8-BA54-0EB1EDB28EE3}" srcId="{417B823B-2DF0-4F78-81EF-351D006A2B92}" destId="{1712B0BB-C554-42F1-ACDA-D51B6DAA3152}" srcOrd="3" destOrd="0" parTransId="{C5FEEAE8-3D0F-4DEA-8FD4-925E32BB7E66}" sibTransId="{EC5BB1DB-49BD-48C5-AACE-4B8E204AEAF9}"/>
    <dgm:cxn modelId="{637FEC9B-6296-4E32-A303-C9CC8CFC3AC3}" type="presOf" srcId="{C003FCB9-D6C5-43E9-8653-7FCB813D5987}" destId="{90BB3CCC-1A0A-404A-8E22-49A8D5B931D2}" srcOrd="0" destOrd="0" presId="urn:microsoft.com/office/officeart/2005/8/layout/default"/>
    <dgm:cxn modelId="{748BCFBD-6DFF-4B93-8D30-9E8A1544D741}" srcId="{417B823B-2DF0-4F78-81EF-351D006A2B92}" destId="{5A6CA5EF-FD68-47E8-8744-D08E311D632D}" srcOrd="6" destOrd="0" parTransId="{CED1D8BA-D7F9-4554-80A2-194AA00C752F}" sibTransId="{1B20B609-C760-4493-8874-1EEF94184B12}"/>
    <dgm:cxn modelId="{B90F9CC5-3484-4538-8098-9A3297C9205A}" type="presOf" srcId="{A1FA4D58-4762-4BC1-834D-7031A9587AC1}" destId="{6359AEFC-C416-4EDF-8AA7-E60378DD476A}" srcOrd="0" destOrd="0" presId="urn:microsoft.com/office/officeart/2005/8/layout/default"/>
    <dgm:cxn modelId="{91679ECA-CB9B-47FD-A6B5-42D001CB2BB8}" srcId="{417B823B-2DF0-4F78-81EF-351D006A2B92}" destId="{A1FA4D58-4762-4BC1-834D-7031A9587AC1}" srcOrd="2" destOrd="0" parTransId="{ACE3CF99-5DCE-4403-97B1-13CD77BE55B9}" sibTransId="{3F98C68A-4FDF-475F-97F1-908F1AD1979C}"/>
    <dgm:cxn modelId="{A67F68FC-62FA-47EF-B3AB-9552BE756076}" type="presOf" srcId="{B0535BFD-DAF4-4390-8390-01FE2BC426EA}" destId="{F5CC2EF1-1852-474B-B1F1-083BFCA16D5A}" srcOrd="0" destOrd="0" presId="urn:microsoft.com/office/officeart/2005/8/layout/default"/>
    <dgm:cxn modelId="{0500F6FC-023D-464F-BB8E-83C9CD06BC43}" type="presOf" srcId="{5A6CA5EF-FD68-47E8-8744-D08E311D632D}" destId="{011A0089-D9FE-4C87-A804-900260F7A9C2}" srcOrd="0" destOrd="0" presId="urn:microsoft.com/office/officeart/2005/8/layout/default"/>
    <dgm:cxn modelId="{99F58D08-B2B3-4175-B517-3B4EEFA17D4E}" type="presParOf" srcId="{6803B932-9EBC-42B7-AB2C-9DBD1BFFFCED}" destId="{2F2B95E2-DEF8-400F-A905-B2529374F6F9}" srcOrd="0" destOrd="0" presId="urn:microsoft.com/office/officeart/2005/8/layout/default"/>
    <dgm:cxn modelId="{4144C47C-108B-4608-AB25-56A65E56A4EA}" type="presParOf" srcId="{6803B932-9EBC-42B7-AB2C-9DBD1BFFFCED}" destId="{1C540960-E15A-4CB2-8EB9-40C01C033AE3}" srcOrd="1" destOrd="0" presId="urn:microsoft.com/office/officeart/2005/8/layout/default"/>
    <dgm:cxn modelId="{8141BAE6-5BA5-4826-BB3E-2CA55FBDAB35}" type="presParOf" srcId="{6803B932-9EBC-42B7-AB2C-9DBD1BFFFCED}" destId="{98054769-E420-4AED-99C1-C5E8EA4F32D2}" srcOrd="2" destOrd="0" presId="urn:microsoft.com/office/officeart/2005/8/layout/default"/>
    <dgm:cxn modelId="{C8B7DC62-99FB-4897-B686-272E8FBF5F75}" type="presParOf" srcId="{6803B932-9EBC-42B7-AB2C-9DBD1BFFFCED}" destId="{B2313ADF-4B57-4403-8F37-88FCF23E75E7}" srcOrd="3" destOrd="0" presId="urn:microsoft.com/office/officeart/2005/8/layout/default"/>
    <dgm:cxn modelId="{76B7C2F8-14A0-4DEA-A8EF-8891608B7C6F}" type="presParOf" srcId="{6803B932-9EBC-42B7-AB2C-9DBD1BFFFCED}" destId="{6359AEFC-C416-4EDF-8AA7-E60378DD476A}" srcOrd="4" destOrd="0" presId="urn:microsoft.com/office/officeart/2005/8/layout/default"/>
    <dgm:cxn modelId="{C3D2A351-FA17-4D55-8C49-C157A3FE5BB1}" type="presParOf" srcId="{6803B932-9EBC-42B7-AB2C-9DBD1BFFFCED}" destId="{E6127F58-F801-49DA-9FE2-A1A136685879}" srcOrd="5" destOrd="0" presId="urn:microsoft.com/office/officeart/2005/8/layout/default"/>
    <dgm:cxn modelId="{F5C05013-C534-407D-9A2C-9B8F5EB03156}" type="presParOf" srcId="{6803B932-9EBC-42B7-AB2C-9DBD1BFFFCED}" destId="{62EB5EDC-BDBE-43DC-A780-E2ADC49C23A0}" srcOrd="6" destOrd="0" presId="urn:microsoft.com/office/officeart/2005/8/layout/default"/>
    <dgm:cxn modelId="{CB6F933A-C3E4-4781-98BE-16AC31903D2F}" type="presParOf" srcId="{6803B932-9EBC-42B7-AB2C-9DBD1BFFFCED}" destId="{346B97D0-7475-41CA-9C34-0D72E2CAF549}" srcOrd="7" destOrd="0" presId="urn:microsoft.com/office/officeart/2005/8/layout/default"/>
    <dgm:cxn modelId="{3350C58D-65E2-45E6-91A6-9D02AC1992D0}" type="presParOf" srcId="{6803B932-9EBC-42B7-AB2C-9DBD1BFFFCED}" destId="{F5CC2EF1-1852-474B-B1F1-083BFCA16D5A}" srcOrd="8" destOrd="0" presId="urn:microsoft.com/office/officeart/2005/8/layout/default"/>
    <dgm:cxn modelId="{F312D36D-8D03-4EBA-9EE6-8350420883BF}" type="presParOf" srcId="{6803B932-9EBC-42B7-AB2C-9DBD1BFFFCED}" destId="{8E044027-8B3B-486C-8C40-6D55F8674425}" srcOrd="9" destOrd="0" presId="urn:microsoft.com/office/officeart/2005/8/layout/default"/>
    <dgm:cxn modelId="{50B16773-CE17-4E21-A578-3E976E356B91}" type="presParOf" srcId="{6803B932-9EBC-42B7-AB2C-9DBD1BFFFCED}" destId="{90BB3CCC-1A0A-404A-8E22-49A8D5B931D2}" srcOrd="10" destOrd="0" presId="urn:microsoft.com/office/officeart/2005/8/layout/default"/>
    <dgm:cxn modelId="{39060769-35EF-4535-ACAA-30F794491546}" type="presParOf" srcId="{6803B932-9EBC-42B7-AB2C-9DBD1BFFFCED}" destId="{4B185169-97A9-4D1A-880E-06B271DEE3F2}" srcOrd="11" destOrd="0" presId="urn:microsoft.com/office/officeart/2005/8/layout/default"/>
    <dgm:cxn modelId="{0CFE4937-5294-4D3E-9A4B-F61E50577951}" type="presParOf" srcId="{6803B932-9EBC-42B7-AB2C-9DBD1BFFFCED}" destId="{011A0089-D9FE-4C87-A804-900260F7A9C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123E0E-E40B-4362-AB5F-AFAC718912C8}" type="doc">
      <dgm:prSet loTypeId="urn:microsoft.com/office/officeart/2008/layout/HexagonCluster" loCatId="picture" qsTypeId="urn:microsoft.com/office/officeart/2005/8/quickstyle/simple1" qsCatId="simple" csTypeId="urn:microsoft.com/office/officeart/2005/8/colors/colorful4" csCatId="colorful" phldr="1"/>
      <dgm:spPr/>
      <dgm:t>
        <a:bodyPr/>
        <a:lstStyle/>
        <a:p>
          <a:endParaRPr lang="en-US"/>
        </a:p>
      </dgm:t>
    </dgm:pt>
    <dgm:pt modelId="{E3E68661-3C4F-44C5-B590-59DC380E53D1}">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Endangered Species Act</a:t>
          </a:r>
        </a:p>
      </dgm:t>
    </dgm:pt>
    <dgm:pt modelId="{855A5EC7-F793-4B15-B263-84BA7E27D143}" type="parTrans" cxnId="{12D60D83-2ECB-45E6-A1EB-49493D345E49}">
      <dgm:prSet/>
      <dgm:spPr/>
      <dgm:t>
        <a:bodyPr/>
        <a:lstStyle/>
        <a:p>
          <a:endParaRPr lang="en-US"/>
        </a:p>
      </dgm:t>
    </dgm:pt>
    <dgm:pt modelId="{B97D223C-CA9B-40B4-963F-197C0F15B36C}" type="sibTrans" cxnId="{12D60D83-2ECB-45E6-A1EB-49493D345E4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noFill/>
        </a:ln>
      </dgm:spPr>
      <dgm:t>
        <a:bodyPr/>
        <a:lstStyle/>
        <a:p>
          <a:endParaRPr lang="en-US"/>
        </a:p>
      </dgm:t>
      <dgm:extLst>
        <a:ext uri="{E40237B7-FDA0-4F09-8148-C483321AD2D9}">
          <dgm14:cNvPr xmlns:dgm14="http://schemas.microsoft.com/office/drawing/2010/diagram" id="0" name="" descr="Monarch butterfly on an orange flower in a field"/>
        </a:ext>
      </dgm:extLst>
    </dgm:pt>
    <dgm:pt modelId="{649A8088-1F04-425F-B02A-0CB1D2BD0CD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National Historic Preservation Act</a:t>
          </a:r>
        </a:p>
      </dgm:t>
    </dgm:pt>
    <dgm:pt modelId="{F84581F5-27EE-4720-A6E3-C3B7249A7A99}" type="parTrans" cxnId="{2EFED9E1-7891-411F-B78B-88E5E7BC6B30}">
      <dgm:prSet/>
      <dgm:spPr/>
      <dgm:t>
        <a:bodyPr/>
        <a:lstStyle/>
        <a:p>
          <a:endParaRPr lang="en-US"/>
        </a:p>
      </dgm:t>
    </dgm:pt>
    <dgm:pt modelId="{F6A00C81-F8A9-429A-8FC0-58963B64DCEA}" type="sibTrans" cxnId="{2EFED9E1-7891-411F-B78B-88E5E7BC6B30}">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noFill/>
        </a:ln>
      </dgm:spPr>
      <dgm:t>
        <a:bodyPr/>
        <a:lstStyle/>
        <a:p>
          <a:endParaRPr lang="en-US"/>
        </a:p>
      </dgm:t>
      <dgm:extLst>
        <a:ext uri="{E40237B7-FDA0-4F09-8148-C483321AD2D9}">
          <dgm14:cNvPr xmlns:dgm14="http://schemas.microsoft.com/office/drawing/2010/diagram" id="0" name="" descr="Illuminated San Francisco City Hall"/>
        </a:ext>
      </dgm:extLst>
    </dgm:pt>
    <dgm:pt modelId="{669E901A-2B3A-4600-8E16-62745B058A96}">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t>Marine Mammal protection Act</a:t>
          </a:r>
        </a:p>
      </dgm:t>
    </dgm:pt>
    <dgm:pt modelId="{DE881C06-2151-4AD7-9307-738CC474ED72}" type="parTrans" cxnId="{B45AC2F0-AA4A-4D57-9F60-D160F2EF6FA8}">
      <dgm:prSet/>
      <dgm:spPr/>
      <dgm:t>
        <a:bodyPr/>
        <a:lstStyle/>
        <a:p>
          <a:endParaRPr lang="en-US"/>
        </a:p>
      </dgm:t>
    </dgm:pt>
    <dgm:pt modelId="{E08A029E-C325-4CCC-BE51-CF408E69EE24}" type="sibTrans" cxnId="{B45AC2F0-AA4A-4D57-9F60-D160F2EF6FA8}">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3000" r="-33000"/>
          </a:stretch>
        </a:blipFill>
        <a:ln>
          <a:noFill/>
        </a:ln>
      </dgm:spPr>
      <dgm:t>
        <a:bodyPr/>
        <a:lstStyle/>
        <a:p>
          <a:endParaRPr lang="en-US"/>
        </a:p>
      </dgm:t>
      <dgm:extLst>
        <a:ext uri="{E40237B7-FDA0-4F09-8148-C483321AD2D9}">
          <dgm14:cNvPr xmlns:dgm14="http://schemas.microsoft.com/office/drawing/2010/diagram" id="0" name="" descr="Jumping humpback whale at sunset"/>
        </a:ext>
      </dgm:extLst>
    </dgm:pt>
    <dgm:pt modelId="{D1926BBC-F937-4A20-A98B-97034C69DD76}">
      <dgm:prSet>
        <dgm:style>
          <a:lnRef idx="2">
            <a:schemeClr val="accent4"/>
          </a:lnRef>
          <a:fillRef idx="1">
            <a:schemeClr val="lt1"/>
          </a:fillRef>
          <a:effectRef idx="0">
            <a:schemeClr val="accent4"/>
          </a:effectRef>
          <a:fontRef idx="minor">
            <a:schemeClr val="dk1"/>
          </a:fontRef>
        </dgm:style>
      </dgm:prSet>
      <dgm:spPr/>
      <dgm:t>
        <a:bodyPr/>
        <a:lstStyle/>
        <a:p>
          <a:r>
            <a:rPr lang="en-US" dirty="0"/>
            <a:t>Migratory Bird Treaty Act</a:t>
          </a:r>
        </a:p>
      </dgm:t>
    </dgm:pt>
    <dgm:pt modelId="{BEFF74FF-9526-403E-AC86-FA0AF1E05303}" type="parTrans" cxnId="{CA33DF41-F2E3-450C-9C2F-1C5BD57202F3}">
      <dgm:prSet/>
      <dgm:spPr/>
      <dgm:t>
        <a:bodyPr/>
        <a:lstStyle/>
        <a:p>
          <a:endParaRPr lang="en-US"/>
        </a:p>
      </dgm:t>
    </dgm:pt>
    <dgm:pt modelId="{5CF8B903-02FE-43D4-940C-C5DDDDEA46C8}" type="sibTrans" cxnId="{CA33DF41-F2E3-450C-9C2F-1C5BD57202F3}">
      <dgm:prSet/>
      <dgm:spPr>
        <a:blipFill>
          <a:blip xmlns:r="http://schemas.openxmlformats.org/officeDocument/2006/relationships" r:embed="rId4"/>
          <a:srcRect/>
          <a:stretch>
            <a:fillRect l="-5000" r="-5000"/>
          </a:stretch>
        </a:blipFill>
        <a:ln>
          <a:noFill/>
        </a:ln>
      </dgm:spPr>
      <dgm:t>
        <a:bodyPr/>
        <a:lstStyle/>
        <a:p>
          <a:endParaRPr lang="en-US"/>
        </a:p>
      </dgm:t>
      <dgm:extLst>
        <a:ext uri="{E40237B7-FDA0-4F09-8148-C483321AD2D9}">
          <dgm14:cNvPr xmlns:dgm14="http://schemas.microsoft.com/office/drawing/2010/diagram" id="0" name="" descr="Bald Eagle perched on a stump"/>
        </a:ext>
      </dgm:extLst>
    </dgm:pt>
    <dgm:pt modelId="{1944E881-D398-4557-A1B3-97A0959706B5}" type="pres">
      <dgm:prSet presAssocID="{77123E0E-E40B-4362-AB5F-AFAC718912C8}" presName="Name0" presStyleCnt="0">
        <dgm:presLayoutVars>
          <dgm:chMax val="21"/>
          <dgm:chPref val="21"/>
        </dgm:presLayoutVars>
      </dgm:prSet>
      <dgm:spPr/>
    </dgm:pt>
    <dgm:pt modelId="{8A568C79-0C88-451E-927E-EF30FD61BE47}" type="pres">
      <dgm:prSet presAssocID="{E3E68661-3C4F-44C5-B590-59DC380E53D1}" presName="text1" presStyleCnt="0"/>
      <dgm:spPr/>
    </dgm:pt>
    <dgm:pt modelId="{CAF75F37-8D46-4437-A4BF-FBD32EC6D52D}" type="pres">
      <dgm:prSet presAssocID="{E3E68661-3C4F-44C5-B590-59DC380E53D1}" presName="textRepeatNode" presStyleLbl="alignNode1" presStyleIdx="0" presStyleCnt="4">
        <dgm:presLayoutVars>
          <dgm:chMax val="0"/>
          <dgm:chPref val="0"/>
          <dgm:bulletEnabled val="1"/>
        </dgm:presLayoutVars>
      </dgm:prSet>
      <dgm:spPr/>
    </dgm:pt>
    <dgm:pt modelId="{67875C4B-38F9-4196-ACDE-1C2188936F2B}" type="pres">
      <dgm:prSet presAssocID="{E3E68661-3C4F-44C5-B590-59DC380E53D1}" presName="textaccent1" presStyleCnt="0"/>
      <dgm:spPr/>
    </dgm:pt>
    <dgm:pt modelId="{23A9A5B4-428D-4030-B801-8BFDB1DE343E}" type="pres">
      <dgm:prSet presAssocID="{E3E68661-3C4F-44C5-B590-59DC380E53D1}" presName="accentRepeatNode" presStyleLbl="solidAlignAcc1" presStyleIdx="0" presStyleCnt="8"/>
      <dgm:spPr>
        <a:ln>
          <a:noFill/>
        </a:ln>
      </dgm:spPr>
    </dgm:pt>
    <dgm:pt modelId="{DF903AC6-4BCA-4C11-9106-8C0DBACD5804}" type="pres">
      <dgm:prSet presAssocID="{B97D223C-CA9B-40B4-963F-197C0F15B36C}" presName="image1" presStyleCnt="0"/>
      <dgm:spPr/>
    </dgm:pt>
    <dgm:pt modelId="{E09A1EB9-E2CC-4388-9F5A-6E1CAD342230}" type="pres">
      <dgm:prSet presAssocID="{B97D223C-CA9B-40B4-963F-197C0F15B36C}" presName="imageRepeatNode" presStyleLbl="alignAcc1" presStyleIdx="0" presStyleCnt="4"/>
      <dgm:spPr/>
    </dgm:pt>
    <dgm:pt modelId="{1262D715-FC5A-4D0B-8694-FABAC3D2D81C}" type="pres">
      <dgm:prSet presAssocID="{B97D223C-CA9B-40B4-963F-197C0F15B36C}" presName="imageaccent1" presStyleCnt="0"/>
      <dgm:spPr/>
    </dgm:pt>
    <dgm:pt modelId="{808B2FA0-D320-4353-B5F7-56455FD30A18}" type="pres">
      <dgm:prSet presAssocID="{B97D223C-CA9B-40B4-963F-197C0F15B36C}" presName="accentRepeatNode" presStyleLbl="solidAlignAcc1" presStyleIdx="1" presStyleCnt="8"/>
      <dgm:spPr>
        <a:noFill/>
        <a:ln>
          <a:noFill/>
        </a:ln>
      </dgm:spPr>
    </dgm:pt>
    <dgm:pt modelId="{7DA4B770-0CBD-4151-9344-EAA91AB5F2E6}" type="pres">
      <dgm:prSet presAssocID="{649A8088-1F04-425F-B02A-0CB1D2BD0CD8}" presName="text2" presStyleCnt="0"/>
      <dgm:spPr/>
    </dgm:pt>
    <dgm:pt modelId="{DFEC5728-F5EA-407C-B99A-62B989F284C4}" type="pres">
      <dgm:prSet presAssocID="{649A8088-1F04-425F-B02A-0CB1D2BD0CD8}" presName="textRepeatNode" presStyleLbl="alignNode1" presStyleIdx="1" presStyleCnt="4">
        <dgm:presLayoutVars>
          <dgm:chMax val="0"/>
          <dgm:chPref val="0"/>
          <dgm:bulletEnabled val="1"/>
        </dgm:presLayoutVars>
      </dgm:prSet>
      <dgm:spPr/>
    </dgm:pt>
    <dgm:pt modelId="{BEBA74A6-33CA-463B-9686-9F79EBC68DB5}" type="pres">
      <dgm:prSet presAssocID="{649A8088-1F04-425F-B02A-0CB1D2BD0CD8}" presName="textaccent2" presStyleCnt="0"/>
      <dgm:spPr/>
    </dgm:pt>
    <dgm:pt modelId="{EA7E1A54-FCAB-4345-8037-7EB7ACD22FE3}" type="pres">
      <dgm:prSet presAssocID="{649A8088-1F04-425F-B02A-0CB1D2BD0CD8}" presName="accentRepeatNode" presStyleLbl="solidAlignAcc1" presStyleIdx="2" presStyleCnt="8"/>
      <dgm:spPr>
        <a:ln>
          <a:noFill/>
        </a:ln>
      </dgm:spPr>
    </dgm:pt>
    <dgm:pt modelId="{BB29BC2E-7966-48DE-BD64-85CE81B90079}" type="pres">
      <dgm:prSet presAssocID="{F6A00C81-F8A9-429A-8FC0-58963B64DCEA}" presName="image2" presStyleCnt="0"/>
      <dgm:spPr/>
    </dgm:pt>
    <dgm:pt modelId="{DCD3F08E-FEF3-46B1-8D98-5D0045DF2E43}" type="pres">
      <dgm:prSet presAssocID="{F6A00C81-F8A9-429A-8FC0-58963B64DCEA}" presName="imageRepeatNode" presStyleLbl="alignAcc1" presStyleIdx="1" presStyleCnt="4"/>
      <dgm:spPr/>
    </dgm:pt>
    <dgm:pt modelId="{4CF551E6-79C0-4616-9BC3-F69D2AC4A9F4}" type="pres">
      <dgm:prSet presAssocID="{F6A00C81-F8A9-429A-8FC0-58963B64DCEA}" presName="imageaccent2" presStyleCnt="0"/>
      <dgm:spPr/>
    </dgm:pt>
    <dgm:pt modelId="{8E56A644-7F1A-451F-87ED-69D6AD834FB9}" type="pres">
      <dgm:prSet presAssocID="{F6A00C81-F8A9-429A-8FC0-58963B64DCEA}" presName="accentRepeatNode" presStyleLbl="solidAlignAcc1" presStyleIdx="3" presStyleCnt="8"/>
      <dgm:spPr>
        <a:noFill/>
        <a:ln>
          <a:noFill/>
        </a:ln>
      </dgm:spPr>
    </dgm:pt>
    <dgm:pt modelId="{875F7E7B-58F2-44D3-B9DC-89D818632A56}" type="pres">
      <dgm:prSet presAssocID="{669E901A-2B3A-4600-8E16-62745B058A96}" presName="text3" presStyleCnt="0"/>
      <dgm:spPr/>
    </dgm:pt>
    <dgm:pt modelId="{C2664567-57CF-43D0-AD4C-D97CB78AA8A8}" type="pres">
      <dgm:prSet presAssocID="{669E901A-2B3A-4600-8E16-62745B058A96}" presName="textRepeatNode" presStyleLbl="alignNode1" presStyleIdx="2" presStyleCnt="4">
        <dgm:presLayoutVars>
          <dgm:chMax val="0"/>
          <dgm:chPref val="0"/>
          <dgm:bulletEnabled val="1"/>
        </dgm:presLayoutVars>
      </dgm:prSet>
      <dgm:spPr/>
    </dgm:pt>
    <dgm:pt modelId="{737D38A2-005B-4A32-AA3F-DC3EE709A6D8}" type="pres">
      <dgm:prSet presAssocID="{669E901A-2B3A-4600-8E16-62745B058A96}" presName="textaccent3" presStyleCnt="0"/>
      <dgm:spPr/>
    </dgm:pt>
    <dgm:pt modelId="{2D2D9439-1378-4AD1-A7E9-9E8448E9F7A6}" type="pres">
      <dgm:prSet presAssocID="{669E901A-2B3A-4600-8E16-62745B058A96}" presName="accentRepeatNode" presStyleLbl="solidAlignAcc1" presStyleIdx="4" presStyleCnt="8"/>
      <dgm:spPr>
        <a:ln>
          <a:noFill/>
        </a:ln>
      </dgm:spPr>
    </dgm:pt>
    <dgm:pt modelId="{100EA3A3-95A2-4362-BEF7-68957774C93A}" type="pres">
      <dgm:prSet presAssocID="{E08A029E-C325-4CCC-BE51-CF408E69EE24}" presName="image3" presStyleCnt="0"/>
      <dgm:spPr/>
    </dgm:pt>
    <dgm:pt modelId="{109B8E40-4383-4960-9F57-2C073D23B6B0}" type="pres">
      <dgm:prSet presAssocID="{E08A029E-C325-4CCC-BE51-CF408E69EE24}" presName="imageRepeatNode" presStyleLbl="alignAcc1" presStyleIdx="2" presStyleCnt="4"/>
      <dgm:spPr/>
    </dgm:pt>
    <dgm:pt modelId="{ECBC6BE3-A42F-449C-A2EB-1F55D3C3C7AC}" type="pres">
      <dgm:prSet presAssocID="{E08A029E-C325-4CCC-BE51-CF408E69EE24}" presName="imageaccent3" presStyleCnt="0"/>
      <dgm:spPr/>
    </dgm:pt>
    <dgm:pt modelId="{B0F66121-BAB2-46EC-B73C-54C8167F6F71}" type="pres">
      <dgm:prSet presAssocID="{E08A029E-C325-4CCC-BE51-CF408E69EE24}" presName="accentRepeatNode" presStyleLbl="solidAlignAcc1" presStyleIdx="5" presStyleCnt="8"/>
      <dgm:spPr>
        <a:noFill/>
        <a:ln>
          <a:noFill/>
        </a:ln>
      </dgm:spPr>
    </dgm:pt>
    <dgm:pt modelId="{3A8DAFC7-33D6-4289-8C6A-0D7798D26851}" type="pres">
      <dgm:prSet presAssocID="{D1926BBC-F937-4A20-A98B-97034C69DD76}" presName="text4" presStyleCnt="0"/>
      <dgm:spPr/>
    </dgm:pt>
    <dgm:pt modelId="{4568CD6E-90F7-4232-8E92-94C00598B36E}" type="pres">
      <dgm:prSet presAssocID="{D1926BBC-F937-4A20-A98B-97034C69DD76}" presName="textRepeatNode" presStyleLbl="alignNode1" presStyleIdx="3" presStyleCnt="4">
        <dgm:presLayoutVars>
          <dgm:chMax val="0"/>
          <dgm:chPref val="0"/>
          <dgm:bulletEnabled val="1"/>
        </dgm:presLayoutVars>
      </dgm:prSet>
      <dgm:spPr/>
    </dgm:pt>
    <dgm:pt modelId="{2AE35584-FB56-4077-A39E-1133FFDAFBF7}" type="pres">
      <dgm:prSet presAssocID="{D1926BBC-F937-4A20-A98B-97034C69DD76}" presName="textaccent4" presStyleCnt="0"/>
      <dgm:spPr/>
    </dgm:pt>
    <dgm:pt modelId="{7BDB3099-3B60-4701-A39F-C5C7DD86E6D4}" type="pres">
      <dgm:prSet presAssocID="{D1926BBC-F937-4A20-A98B-97034C69DD76}" presName="accentRepeatNode" presStyleLbl="solidAlignAcc1" presStyleIdx="6" presStyleCnt="8"/>
      <dgm:spPr>
        <a:ln>
          <a:noFill/>
        </a:ln>
      </dgm:spPr>
    </dgm:pt>
    <dgm:pt modelId="{B3ADF507-D4D5-408F-B51B-3F3A819F9D5A}" type="pres">
      <dgm:prSet presAssocID="{5CF8B903-02FE-43D4-940C-C5DDDDEA46C8}" presName="image4" presStyleCnt="0"/>
      <dgm:spPr/>
    </dgm:pt>
    <dgm:pt modelId="{4C7917D8-285D-4A06-9521-ACFE5624EEAC}" type="pres">
      <dgm:prSet presAssocID="{5CF8B903-02FE-43D4-940C-C5DDDDEA46C8}" presName="imageRepeatNode" presStyleLbl="alignAcc1" presStyleIdx="3" presStyleCnt="4"/>
      <dgm:spPr/>
    </dgm:pt>
    <dgm:pt modelId="{22F9A916-AE53-41C5-90FD-B2F12C6930F9}" type="pres">
      <dgm:prSet presAssocID="{5CF8B903-02FE-43D4-940C-C5DDDDEA46C8}" presName="imageaccent4" presStyleCnt="0"/>
      <dgm:spPr/>
    </dgm:pt>
    <dgm:pt modelId="{B53ECFC5-7FFD-4D27-95FE-CA1F808D20AF}" type="pres">
      <dgm:prSet presAssocID="{5CF8B903-02FE-43D4-940C-C5DDDDEA46C8}" presName="accentRepeatNode" presStyleLbl="solidAlignAcc1" presStyleIdx="7" presStyleCnt="8"/>
      <dgm:spPr>
        <a:noFill/>
        <a:ln>
          <a:noFill/>
        </a:ln>
      </dgm:spPr>
    </dgm:pt>
  </dgm:ptLst>
  <dgm:cxnLst>
    <dgm:cxn modelId="{0557ED34-730A-47A8-A0F5-A5EA0EBD5B1E}" type="presOf" srcId="{5CF8B903-02FE-43D4-940C-C5DDDDEA46C8}" destId="{4C7917D8-285D-4A06-9521-ACFE5624EEAC}" srcOrd="0" destOrd="0" presId="urn:microsoft.com/office/officeart/2008/layout/HexagonCluster"/>
    <dgm:cxn modelId="{CA33DF41-F2E3-450C-9C2F-1C5BD57202F3}" srcId="{77123E0E-E40B-4362-AB5F-AFAC718912C8}" destId="{D1926BBC-F937-4A20-A98B-97034C69DD76}" srcOrd="3" destOrd="0" parTransId="{BEFF74FF-9526-403E-AC86-FA0AF1E05303}" sibTransId="{5CF8B903-02FE-43D4-940C-C5DDDDEA46C8}"/>
    <dgm:cxn modelId="{A747C968-2817-4816-A117-2E7850A7896E}" type="presOf" srcId="{F6A00C81-F8A9-429A-8FC0-58963B64DCEA}" destId="{DCD3F08E-FEF3-46B1-8D98-5D0045DF2E43}" srcOrd="0" destOrd="0" presId="urn:microsoft.com/office/officeart/2008/layout/HexagonCluster"/>
    <dgm:cxn modelId="{7F565559-9D72-4877-A199-206F1F7D50D3}" type="presOf" srcId="{E3E68661-3C4F-44C5-B590-59DC380E53D1}" destId="{CAF75F37-8D46-4437-A4BF-FBD32EC6D52D}" srcOrd="0" destOrd="0" presId="urn:microsoft.com/office/officeart/2008/layout/HexagonCluster"/>
    <dgm:cxn modelId="{12D60D83-2ECB-45E6-A1EB-49493D345E49}" srcId="{77123E0E-E40B-4362-AB5F-AFAC718912C8}" destId="{E3E68661-3C4F-44C5-B590-59DC380E53D1}" srcOrd="0" destOrd="0" parTransId="{855A5EC7-F793-4B15-B263-84BA7E27D143}" sibTransId="{B97D223C-CA9B-40B4-963F-197C0F15B36C}"/>
    <dgm:cxn modelId="{00DB338B-6BF7-4BFA-9C56-086403A12619}" type="presOf" srcId="{E08A029E-C325-4CCC-BE51-CF408E69EE24}" destId="{109B8E40-4383-4960-9F57-2C073D23B6B0}" srcOrd="0" destOrd="0" presId="urn:microsoft.com/office/officeart/2008/layout/HexagonCluster"/>
    <dgm:cxn modelId="{0D084BB5-729E-4D7F-A88D-F3324953E999}" type="presOf" srcId="{649A8088-1F04-425F-B02A-0CB1D2BD0CD8}" destId="{DFEC5728-F5EA-407C-B99A-62B989F284C4}" srcOrd="0" destOrd="0" presId="urn:microsoft.com/office/officeart/2008/layout/HexagonCluster"/>
    <dgm:cxn modelId="{2FBD91C6-DBD9-4325-AC2C-0B9FFA3F2A3C}" type="presOf" srcId="{669E901A-2B3A-4600-8E16-62745B058A96}" destId="{C2664567-57CF-43D0-AD4C-D97CB78AA8A8}" srcOrd="0" destOrd="0" presId="urn:microsoft.com/office/officeart/2008/layout/HexagonCluster"/>
    <dgm:cxn modelId="{DF5EB4D0-F767-4280-9B80-562DAB9984D5}" type="presOf" srcId="{B97D223C-CA9B-40B4-963F-197C0F15B36C}" destId="{E09A1EB9-E2CC-4388-9F5A-6E1CAD342230}" srcOrd="0" destOrd="0" presId="urn:microsoft.com/office/officeart/2008/layout/HexagonCluster"/>
    <dgm:cxn modelId="{DCC2D5DE-731F-46D7-8DE2-425488DFC79E}" type="presOf" srcId="{77123E0E-E40B-4362-AB5F-AFAC718912C8}" destId="{1944E881-D398-4557-A1B3-97A0959706B5}" srcOrd="0" destOrd="0" presId="urn:microsoft.com/office/officeart/2008/layout/HexagonCluster"/>
    <dgm:cxn modelId="{2EFED9E1-7891-411F-B78B-88E5E7BC6B30}" srcId="{77123E0E-E40B-4362-AB5F-AFAC718912C8}" destId="{649A8088-1F04-425F-B02A-0CB1D2BD0CD8}" srcOrd="1" destOrd="0" parTransId="{F84581F5-27EE-4720-A6E3-C3B7249A7A99}" sibTransId="{F6A00C81-F8A9-429A-8FC0-58963B64DCEA}"/>
    <dgm:cxn modelId="{5696C3E7-8643-4251-B764-FD360F809066}" type="presOf" srcId="{D1926BBC-F937-4A20-A98B-97034C69DD76}" destId="{4568CD6E-90F7-4232-8E92-94C00598B36E}" srcOrd="0" destOrd="0" presId="urn:microsoft.com/office/officeart/2008/layout/HexagonCluster"/>
    <dgm:cxn modelId="{B45AC2F0-AA4A-4D57-9F60-D160F2EF6FA8}" srcId="{77123E0E-E40B-4362-AB5F-AFAC718912C8}" destId="{669E901A-2B3A-4600-8E16-62745B058A96}" srcOrd="2" destOrd="0" parTransId="{DE881C06-2151-4AD7-9307-738CC474ED72}" sibTransId="{E08A029E-C325-4CCC-BE51-CF408E69EE24}"/>
    <dgm:cxn modelId="{CE7FC2EF-8D99-4640-BC0D-E2602E2D2F98}" type="presParOf" srcId="{1944E881-D398-4557-A1B3-97A0959706B5}" destId="{8A568C79-0C88-451E-927E-EF30FD61BE47}" srcOrd="0" destOrd="0" presId="urn:microsoft.com/office/officeart/2008/layout/HexagonCluster"/>
    <dgm:cxn modelId="{57BA22AC-9799-43F0-B8E4-31AE30D30E13}" type="presParOf" srcId="{8A568C79-0C88-451E-927E-EF30FD61BE47}" destId="{CAF75F37-8D46-4437-A4BF-FBD32EC6D52D}" srcOrd="0" destOrd="0" presId="urn:microsoft.com/office/officeart/2008/layout/HexagonCluster"/>
    <dgm:cxn modelId="{31F10CBF-BF50-4183-AB87-6814EC879A0C}" type="presParOf" srcId="{1944E881-D398-4557-A1B3-97A0959706B5}" destId="{67875C4B-38F9-4196-ACDE-1C2188936F2B}" srcOrd="1" destOrd="0" presId="urn:microsoft.com/office/officeart/2008/layout/HexagonCluster"/>
    <dgm:cxn modelId="{257CDD39-E521-4BD1-8DE3-923A0AEA824F}" type="presParOf" srcId="{67875C4B-38F9-4196-ACDE-1C2188936F2B}" destId="{23A9A5B4-428D-4030-B801-8BFDB1DE343E}" srcOrd="0" destOrd="0" presId="urn:microsoft.com/office/officeart/2008/layout/HexagonCluster"/>
    <dgm:cxn modelId="{2FFEDA57-1FEE-40B1-A4C4-E1B5402B2BC7}" type="presParOf" srcId="{1944E881-D398-4557-A1B3-97A0959706B5}" destId="{DF903AC6-4BCA-4C11-9106-8C0DBACD5804}" srcOrd="2" destOrd="0" presId="urn:microsoft.com/office/officeart/2008/layout/HexagonCluster"/>
    <dgm:cxn modelId="{113A2DD3-ABAB-4567-A161-DA3C46EA1682}" type="presParOf" srcId="{DF903AC6-4BCA-4C11-9106-8C0DBACD5804}" destId="{E09A1EB9-E2CC-4388-9F5A-6E1CAD342230}" srcOrd="0" destOrd="0" presId="urn:microsoft.com/office/officeart/2008/layout/HexagonCluster"/>
    <dgm:cxn modelId="{072DA19E-C19B-4815-AF4A-A6DEB83B12FA}" type="presParOf" srcId="{1944E881-D398-4557-A1B3-97A0959706B5}" destId="{1262D715-FC5A-4D0B-8694-FABAC3D2D81C}" srcOrd="3" destOrd="0" presId="urn:microsoft.com/office/officeart/2008/layout/HexagonCluster"/>
    <dgm:cxn modelId="{5275CB25-3CAC-4379-91D3-204DFB0E1CB6}" type="presParOf" srcId="{1262D715-FC5A-4D0B-8694-FABAC3D2D81C}" destId="{808B2FA0-D320-4353-B5F7-56455FD30A18}" srcOrd="0" destOrd="0" presId="urn:microsoft.com/office/officeart/2008/layout/HexagonCluster"/>
    <dgm:cxn modelId="{00393529-9484-4A4E-9FC4-3F07F6CC2504}" type="presParOf" srcId="{1944E881-D398-4557-A1B3-97A0959706B5}" destId="{7DA4B770-0CBD-4151-9344-EAA91AB5F2E6}" srcOrd="4" destOrd="0" presId="urn:microsoft.com/office/officeart/2008/layout/HexagonCluster"/>
    <dgm:cxn modelId="{A0C8013B-B4F4-47A1-A259-56B3BFE3FF9E}" type="presParOf" srcId="{7DA4B770-0CBD-4151-9344-EAA91AB5F2E6}" destId="{DFEC5728-F5EA-407C-B99A-62B989F284C4}" srcOrd="0" destOrd="0" presId="urn:microsoft.com/office/officeart/2008/layout/HexagonCluster"/>
    <dgm:cxn modelId="{BAAE0E3A-471C-4AB3-910C-EF648A70FDE4}" type="presParOf" srcId="{1944E881-D398-4557-A1B3-97A0959706B5}" destId="{BEBA74A6-33CA-463B-9686-9F79EBC68DB5}" srcOrd="5" destOrd="0" presId="urn:microsoft.com/office/officeart/2008/layout/HexagonCluster"/>
    <dgm:cxn modelId="{F6BBFFE4-6D75-4FBB-BE4F-3EED192AD1A0}" type="presParOf" srcId="{BEBA74A6-33CA-463B-9686-9F79EBC68DB5}" destId="{EA7E1A54-FCAB-4345-8037-7EB7ACD22FE3}" srcOrd="0" destOrd="0" presId="urn:microsoft.com/office/officeart/2008/layout/HexagonCluster"/>
    <dgm:cxn modelId="{6F0EDBC0-1FC7-44E2-84E3-0C7C28521E91}" type="presParOf" srcId="{1944E881-D398-4557-A1B3-97A0959706B5}" destId="{BB29BC2E-7966-48DE-BD64-85CE81B90079}" srcOrd="6" destOrd="0" presId="urn:microsoft.com/office/officeart/2008/layout/HexagonCluster"/>
    <dgm:cxn modelId="{E1E30AEE-33BA-4870-857A-85E1BC2DBCC6}" type="presParOf" srcId="{BB29BC2E-7966-48DE-BD64-85CE81B90079}" destId="{DCD3F08E-FEF3-46B1-8D98-5D0045DF2E43}" srcOrd="0" destOrd="0" presId="urn:microsoft.com/office/officeart/2008/layout/HexagonCluster"/>
    <dgm:cxn modelId="{12D7C869-7DBA-4ECC-96E3-E6CAC1509E9C}" type="presParOf" srcId="{1944E881-D398-4557-A1B3-97A0959706B5}" destId="{4CF551E6-79C0-4616-9BC3-F69D2AC4A9F4}" srcOrd="7" destOrd="0" presId="urn:microsoft.com/office/officeart/2008/layout/HexagonCluster"/>
    <dgm:cxn modelId="{2D357797-14CE-4468-AD83-917FD62F4928}" type="presParOf" srcId="{4CF551E6-79C0-4616-9BC3-F69D2AC4A9F4}" destId="{8E56A644-7F1A-451F-87ED-69D6AD834FB9}" srcOrd="0" destOrd="0" presId="urn:microsoft.com/office/officeart/2008/layout/HexagonCluster"/>
    <dgm:cxn modelId="{F117382A-954D-4BB8-99E7-3565DFE84060}" type="presParOf" srcId="{1944E881-D398-4557-A1B3-97A0959706B5}" destId="{875F7E7B-58F2-44D3-B9DC-89D818632A56}" srcOrd="8" destOrd="0" presId="urn:microsoft.com/office/officeart/2008/layout/HexagonCluster"/>
    <dgm:cxn modelId="{70689EBC-63AD-4C9A-B295-E49CC79B1C20}" type="presParOf" srcId="{875F7E7B-58F2-44D3-B9DC-89D818632A56}" destId="{C2664567-57CF-43D0-AD4C-D97CB78AA8A8}" srcOrd="0" destOrd="0" presId="urn:microsoft.com/office/officeart/2008/layout/HexagonCluster"/>
    <dgm:cxn modelId="{32D884BD-BAC8-4256-ACD3-3D5577DEEC29}" type="presParOf" srcId="{1944E881-D398-4557-A1B3-97A0959706B5}" destId="{737D38A2-005B-4A32-AA3F-DC3EE709A6D8}" srcOrd="9" destOrd="0" presId="urn:microsoft.com/office/officeart/2008/layout/HexagonCluster"/>
    <dgm:cxn modelId="{A1664325-C5E4-41B2-9440-45AC14854DC4}" type="presParOf" srcId="{737D38A2-005B-4A32-AA3F-DC3EE709A6D8}" destId="{2D2D9439-1378-4AD1-A7E9-9E8448E9F7A6}" srcOrd="0" destOrd="0" presId="urn:microsoft.com/office/officeart/2008/layout/HexagonCluster"/>
    <dgm:cxn modelId="{48718CB7-86BB-46E1-A56A-B1B9F930A06C}" type="presParOf" srcId="{1944E881-D398-4557-A1B3-97A0959706B5}" destId="{100EA3A3-95A2-4362-BEF7-68957774C93A}" srcOrd="10" destOrd="0" presId="urn:microsoft.com/office/officeart/2008/layout/HexagonCluster"/>
    <dgm:cxn modelId="{DC939B93-971C-4F7B-B3F7-E70C6F2BF9B4}" type="presParOf" srcId="{100EA3A3-95A2-4362-BEF7-68957774C93A}" destId="{109B8E40-4383-4960-9F57-2C073D23B6B0}" srcOrd="0" destOrd="0" presId="urn:microsoft.com/office/officeart/2008/layout/HexagonCluster"/>
    <dgm:cxn modelId="{A0A7FF22-F603-43EE-8166-9513B8915DEB}" type="presParOf" srcId="{1944E881-D398-4557-A1B3-97A0959706B5}" destId="{ECBC6BE3-A42F-449C-A2EB-1F55D3C3C7AC}" srcOrd="11" destOrd="0" presId="urn:microsoft.com/office/officeart/2008/layout/HexagonCluster"/>
    <dgm:cxn modelId="{F4549B65-94D7-4617-A4FF-CA040A5A5CAE}" type="presParOf" srcId="{ECBC6BE3-A42F-449C-A2EB-1F55D3C3C7AC}" destId="{B0F66121-BAB2-46EC-B73C-54C8167F6F71}" srcOrd="0" destOrd="0" presId="urn:microsoft.com/office/officeart/2008/layout/HexagonCluster"/>
    <dgm:cxn modelId="{FE805FCA-B4C6-4428-A7E2-8E8E34CB2EC5}" type="presParOf" srcId="{1944E881-D398-4557-A1B3-97A0959706B5}" destId="{3A8DAFC7-33D6-4289-8C6A-0D7798D26851}" srcOrd="12" destOrd="0" presId="urn:microsoft.com/office/officeart/2008/layout/HexagonCluster"/>
    <dgm:cxn modelId="{33336E50-3392-49AA-AA32-A42C42A5FF18}" type="presParOf" srcId="{3A8DAFC7-33D6-4289-8C6A-0D7798D26851}" destId="{4568CD6E-90F7-4232-8E92-94C00598B36E}" srcOrd="0" destOrd="0" presId="urn:microsoft.com/office/officeart/2008/layout/HexagonCluster"/>
    <dgm:cxn modelId="{FFAFB2D2-91A0-4C83-9A92-8EA61B341788}" type="presParOf" srcId="{1944E881-D398-4557-A1B3-97A0959706B5}" destId="{2AE35584-FB56-4077-A39E-1133FFDAFBF7}" srcOrd="13" destOrd="0" presId="urn:microsoft.com/office/officeart/2008/layout/HexagonCluster"/>
    <dgm:cxn modelId="{6EBBA803-375A-45EB-825B-D65A1C54ADF3}" type="presParOf" srcId="{2AE35584-FB56-4077-A39E-1133FFDAFBF7}" destId="{7BDB3099-3B60-4701-A39F-C5C7DD86E6D4}" srcOrd="0" destOrd="0" presId="urn:microsoft.com/office/officeart/2008/layout/HexagonCluster"/>
    <dgm:cxn modelId="{6D86C6B4-D9C0-4081-BDC9-2393B821578A}" type="presParOf" srcId="{1944E881-D398-4557-A1B3-97A0959706B5}" destId="{B3ADF507-D4D5-408F-B51B-3F3A819F9D5A}" srcOrd="14" destOrd="0" presId="urn:microsoft.com/office/officeart/2008/layout/HexagonCluster"/>
    <dgm:cxn modelId="{5D9129CC-05CD-4206-BFB1-9C2247785F89}" type="presParOf" srcId="{B3ADF507-D4D5-408F-B51B-3F3A819F9D5A}" destId="{4C7917D8-285D-4A06-9521-ACFE5624EEAC}" srcOrd="0" destOrd="0" presId="urn:microsoft.com/office/officeart/2008/layout/HexagonCluster"/>
    <dgm:cxn modelId="{A70B0BAD-4D53-4583-BC00-0691E0B6B17C}" type="presParOf" srcId="{1944E881-D398-4557-A1B3-97A0959706B5}" destId="{22F9A916-AE53-41C5-90FD-B2F12C6930F9}" srcOrd="15" destOrd="0" presId="urn:microsoft.com/office/officeart/2008/layout/HexagonCluster"/>
    <dgm:cxn modelId="{40E46C5E-41B9-41FC-9F2F-2FA4C982B956}" type="presParOf" srcId="{22F9A916-AE53-41C5-90FD-B2F12C6930F9}" destId="{B53ECFC5-7FFD-4D27-95FE-CA1F808D20AF}"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827F1-E072-4B93-8FD2-31DAD4E0EB19}">
      <dsp:nvSpPr>
        <dsp:cNvPr id="0" name=""/>
        <dsp:cNvSpPr/>
      </dsp:nvSpPr>
      <dsp:spPr>
        <a:xfrm>
          <a:off x="234780" y="610916"/>
          <a:ext cx="3885259" cy="1214143"/>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238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Basic Principles of NEPA</a:t>
          </a:r>
        </a:p>
      </dsp:txBody>
      <dsp:txXfrm>
        <a:off x="234780" y="610916"/>
        <a:ext cx="3885259" cy="1214143"/>
      </dsp:txXfrm>
    </dsp:sp>
    <dsp:sp modelId="{5C020C94-A5B7-42B0-A7EC-E8F964D9B4C7}">
      <dsp:nvSpPr>
        <dsp:cNvPr id="0" name=""/>
        <dsp:cNvSpPr/>
      </dsp:nvSpPr>
      <dsp:spPr>
        <a:xfrm>
          <a:off x="72894" y="435539"/>
          <a:ext cx="849900" cy="12748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08DD6-1AA2-4055-97E0-8A36ECE15EF4}">
      <dsp:nvSpPr>
        <dsp:cNvPr id="0" name=""/>
        <dsp:cNvSpPr/>
      </dsp:nvSpPr>
      <dsp:spPr>
        <a:xfrm>
          <a:off x="4426298" y="611244"/>
          <a:ext cx="3882806" cy="1213377"/>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1861"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NEPA and Other Environmental Regulations</a:t>
          </a:r>
        </a:p>
      </dsp:txBody>
      <dsp:txXfrm>
        <a:off x="4426298" y="611244"/>
        <a:ext cx="3882806" cy="1213377"/>
      </dsp:txXfrm>
    </dsp:sp>
    <dsp:sp modelId="{A1138CAB-523B-4FF9-A510-8EAFDF59360C}">
      <dsp:nvSpPr>
        <dsp:cNvPr id="0" name=""/>
        <dsp:cNvSpPr/>
      </dsp:nvSpPr>
      <dsp:spPr>
        <a:xfrm>
          <a:off x="4264515" y="435978"/>
          <a:ext cx="849363" cy="1274045"/>
        </a:xfrm>
        <a:prstGeom prst="rect">
          <a:avLst/>
        </a:prstGeom>
        <a:blipFill>
          <a:blip xmlns:r="http://schemas.openxmlformats.org/officeDocument/2006/relationships" r:embed="rId2"/>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E21BD-A7C8-4B04-8BE1-768545F4F874}">
      <dsp:nvSpPr>
        <dsp:cNvPr id="0" name=""/>
        <dsp:cNvSpPr/>
      </dsp:nvSpPr>
      <dsp:spPr>
        <a:xfrm>
          <a:off x="0" y="1726"/>
          <a:ext cx="8769113" cy="883385"/>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accent5"/>
        </a:fontRef>
      </dsp:style>
    </dsp:sp>
    <dsp:sp modelId="{F4D57B64-1DB9-44F3-B28E-21FA1F0DA6F4}">
      <dsp:nvSpPr>
        <dsp:cNvPr id="0" name=""/>
        <dsp:cNvSpPr/>
      </dsp:nvSpPr>
      <dsp:spPr>
        <a:xfrm>
          <a:off x="267224" y="200488"/>
          <a:ext cx="486336" cy="4858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7D197F-B1B0-436A-B6FE-8751739361AE}">
      <dsp:nvSpPr>
        <dsp:cNvPr id="0" name=""/>
        <dsp:cNvSpPr/>
      </dsp:nvSpPr>
      <dsp:spPr>
        <a:xfrm>
          <a:off x="1020785" y="1726"/>
          <a:ext cx="7612827" cy="884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83" tIns="93583" rIns="93583" bIns="93583" numCol="1" spcCol="1270" anchor="ctr" anchorCtr="0">
          <a:noAutofit/>
        </a:bodyPr>
        <a:lstStyle/>
        <a:p>
          <a:pPr marL="0" lvl="0" indent="0" algn="l" defTabSz="889000">
            <a:lnSpc>
              <a:spcPct val="100000"/>
            </a:lnSpc>
            <a:spcBef>
              <a:spcPct val="0"/>
            </a:spcBef>
            <a:spcAft>
              <a:spcPct val="35000"/>
            </a:spcAft>
            <a:buNone/>
          </a:pPr>
          <a:r>
            <a:rPr lang="en-US" sz="2000" kern="1200" dirty="0"/>
            <a:t>NEPA is a </a:t>
          </a:r>
          <a:r>
            <a:rPr lang="en-US" sz="2000" b="1" kern="1200" dirty="0"/>
            <a:t>process</a:t>
          </a:r>
          <a:r>
            <a:rPr lang="en-US" sz="2000" kern="1200" dirty="0"/>
            <a:t>, not an event</a:t>
          </a:r>
        </a:p>
      </dsp:txBody>
      <dsp:txXfrm>
        <a:off x="1020785" y="1726"/>
        <a:ext cx="7612827" cy="884249"/>
      </dsp:txXfrm>
    </dsp:sp>
    <dsp:sp modelId="{97D6C2CA-F02A-4514-88E3-B1A58780E910}">
      <dsp:nvSpPr>
        <dsp:cNvPr id="0" name=""/>
        <dsp:cNvSpPr/>
      </dsp:nvSpPr>
      <dsp:spPr>
        <a:xfrm>
          <a:off x="0" y="1062825"/>
          <a:ext cx="8769113" cy="883385"/>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accent5"/>
        </a:fontRef>
      </dsp:style>
    </dsp:sp>
    <dsp:sp modelId="{A374CD63-C1BD-48B4-8E33-65A480734D9E}">
      <dsp:nvSpPr>
        <dsp:cNvPr id="0" name=""/>
        <dsp:cNvSpPr/>
      </dsp:nvSpPr>
      <dsp:spPr>
        <a:xfrm>
          <a:off x="267224" y="1261587"/>
          <a:ext cx="486336" cy="4858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07433-5438-4F9C-A037-ED9482356B05}">
      <dsp:nvSpPr>
        <dsp:cNvPr id="0" name=""/>
        <dsp:cNvSpPr/>
      </dsp:nvSpPr>
      <dsp:spPr>
        <a:xfrm>
          <a:off x="1020785" y="1062825"/>
          <a:ext cx="7612827" cy="884249"/>
        </a:xfrm>
        <a:prstGeom prst="rect">
          <a:avLst/>
        </a:prstGeom>
        <a:noFill/>
        <a:ln>
          <a:noFill/>
        </a:ln>
        <a:effectLst/>
      </dsp:spPr>
      <dsp:style>
        <a:lnRef idx="0">
          <a:scrgbClr r="0" g="0" b="0"/>
        </a:lnRef>
        <a:fillRef idx="0">
          <a:scrgbClr r="0" g="0" b="0"/>
        </a:fillRef>
        <a:effectRef idx="0">
          <a:scrgbClr r="0" g="0" b="0"/>
        </a:effectRef>
        <a:fontRef idx="minor">
          <a:schemeClr val="accent5"/>
        </a:fontRef>
      </dsp:style>
      <dsp:txBody>
        <a:bodyPr spcFirstLastPara="0" vert="horz" wrap="square" lIns="93583" tIns="93583" rIns="93583" bIns="93583" numCol="1" spcCol="1270" anchor="ctr" anchorCtr="0">
          <a:noAutofit/>
        </a:bodyPr>
        <a:lstStyle/>
        <a:p>
          <a:pPr marL="0" lvl="0" indent="0" algn="l" defTabSz="889000">
            <a:lnSpc>
              <a:spcPct val="100000"/>
            </a:lnSpc>
            <a:spcBef>
              <a:spcPct val="0"/>
            </a:spcBef>
            <a:spcAft>
              <a:spcPct val="35000"/>
            </a:spcAft>
            <a:buNone/>
          </a:pPr>
          <a:r>
            <a:rPr lang="en-US" sz="2000" kern="1200" dirty="0"/>
            <a:t>Potential “NEPA issues” can be minimized or avoided by working with the NEPA staff</a:t>
          </a:r>
          <a:r>
            <a:rPr lang="en-US" sz="2000" i="1" kern="1200" dirty="0"/>
            <a:t> </a:t>
          </a:r>
          <a:r>
            <a:rPr lang="en-US" sz="2000" b="1" i="0" kern="1200" dirty="0"/>
            <a:t>early</a:t>
          </a:r>
          <a:r>
            <a:rPr lang="en-US" sz="2000" kern="1200" dirty="0"/>
            <a:t> and </a:t>
          </a:r>
          <a:r>
            <a:rPr lang="en-US" sz="2000" b="1" i="0" kern="1200" dirty="0"/>
            <a:t>often</a:t>
          </a:r>
          <a:r>
            <a:rPr lang="en-US" sz="2000" kern="1200" dirty="0"/>
            <a:t> throughout the development of projects</a:t>
          </a:r>
        </a:p>
      </dsp:txBody>
      <dsp:txXfrm>
        <a:off x="1020785" y="1062825"/>
        <a:ext cx="7612827" cy="884249"/>
      </dsp:txXfrm>
    </dsp:sp>
    <dsp:sp modelId="{77B5FF19-644D-48C9-8485-2DB47D23FFCA}">
      <dsp:nvSpPr>
        <dsp:cNvPr id="0" name=""/>
        <dsp:cNvSpPr/>
      </dsp:nvSpPr>
      <dsp:spPr>
        <a:xfrm>
          <a:off x="0" y="2123924"/>
          <a:ext cx="8769113" cy="883385"/>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accent5"/>
        </a:fontRef>
      </dsp:style>
    </dsp:sp>
    <dsp:sp modelId="{F7814667-A455-45AA-B78B-66642B2BCA93}">
      <dsp:nvSpPr>
        <dsp:cNvPr id="0" name=""/>
        <dsp:cNvSpPr/>
      </dsp:nvSpPr>
      <dsp:spPr>
        <a:xfrm>
          <a:off x="267224" y="2322686"/>
          <a:ext cx="486336" cy="4858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F4B78-F8A9-405E-8FBB-DFB02A9FAF47}">
      <dsp:nvSpPr>
        <dsp:cNvPr id="0" name=""/>
        <dsp:cNvSpPr/>
      </dsp:nvSpPr>
      <dsp:spPr>
        <a:xfrm>
          <a:off x="1020785" y="2123924"/>
          <a:ext cx="7612827" cy="884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83" tIns="93583" rIns="93583" bIns="93583" numCol="1" spcCol="1270" anchor="ctr" anchorCtr="0">
          <a:noAutofit/>
        </a:bodyPr>
        <a:lstStyle/>
        <a:p>
          <a:pPr marL="0" lvl="0" indent="0" algn="l" defTabSz="889000">
            <a:lnSpc>
              <a:spcPct val="100000"/>
            </a:lnSpc>
            <a:spcBef>
              <a:spcPct val="0"/>
            </a:spcBef>
            <a:spcAft>
              <a:spcPct val="35000"/>
            </a:spcAft>
            <a:buNone/>
          </a:pPr>
          <a:r>
            <a:rPr lang="en-US" sz="2000" kern="1200" dirty="0"/>
            <a:t>Questions?</a:t>
          </a:r>
        </a:p>
      </dsp:txBody>
      <dsp:txXfrm>
        <a:off x="1020785" y="2123924"/>
        <a:ext cx="7612827" cy="884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A0E78-B872-4190-AB1C-1808AA5D380C}">
      <dsp:nvSpPr>
        <dsp:cNvPr id="0" name=""/>
        <dsp:cNvSpPr/>
      </dsp:nvSpPr>
      <dsp:spPr>
        <a:xfrm>
          <a:off x="807112" y="564988"/>
          <a:ext cx="1087678" cy="10876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DFD53-49DD-4E33-B5AC-EAC47234FBEB}">
      <dsp:nvSpPr>
        <dsp:cNvPr id="0" name=""/>
        <dsp:cNvSpPr/>
      </dsp:nvSpPr>
      <dsp:spPr>
        <a:xfrm>
          <a:off x="142420" y="2051091"/>
          <a:ext cx="241706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The </a:t>
          </a:r>
          <a:r>
            <a:rPr lang="en-US" sz="1600" b="1" kern="1200"/>
            <a:t>National Environmental Policy Act </a:t>
          </a:r>
          <a:r>
            <a:rPr lang="en-US" sz="1600" kern="1200"/>
            <a:t>of 1969 is the national charter for protection of the environment</a:t>
          </a:r>
          <a:endParaRPr lang="en-US" sz="1600" kern="1200" dirty="0"/>
        </a:p>
      </dsp:txBody>
      <dsp:txXfrm>
        <a:off x="142420" y="2051091"/>
        <a:ext cx="2417062" cy="1170000"/>
      </dsp:txXfrm>
    </dsp:sp>
    <dsp:sp modelId="{C0C5A50E-65E3-4D6C-8209-8230CE8CF9C0}">
      <dsp:nvSpPr>
        <dsp:cNvPr id="0" name=""/>
        <dsp:cNvSpPr/>
      </dsp:nvSpPr>
      <dsp:spPr>
        <a:xfrm>
          <a:off x="3647160" y="564988"/>
          <a:ext cx="1087678" cy="10876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44477-D0DD-4534-B6CC-EBB97606B464}">
      <dsp:nvSpPr>
        <dsp:cNvPr id="0" name=""/>
        <dsp:cNvSpPr/>
      </dsp:nvSpPr>
      <dsp:spPr>
        <a:xfrm>
          <a:off x="2982468" y="2051091"/>
          <a:ext cx="241706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Requires the federal government to </a:t>
          </a:r>
          <a:r>
            <a:rPr lang="en-US" sz="1600" b="1" kern="1200" dirty="0"/>
            <a:t>evaluate</a:t>
          </a:r>
          <a:r>
            <a:rPr lang="en-US" sz="1600" kern="1200" dirty="0"/>
            <a:t> and </a:t>
          </a:r>
          <a:r>
            <a:rPr lang="en-US" sz="1600" b="1" kern="1200" dirty="0"/>
            <a:t>understand</a:t>
          </a:r>
          <a:r>
            <a:rPr lang="en-US" sz="1600" kern="1200" dirty="0"/>
            <a:t> potential environmental impacts of a project</a:t>
          </a:r>
        </a:p>
      </dsp:txBody>
      <dsp:txXfrm>
        <a:off x="2982468" y="2051091"/>
        <a:ext cx="2417062" cy="1170000"/>
      </dsp:txXfrm>
    </dsp:sp>
    <dsp:sp modelId="{315BEDB3-945F-4B9C-BAEE-8706BED713F6}">
      <dsp:nvSpPr>
        <dsp:cNvPr id="0" name=""/>
        <dsp:cNvSpPr/>
      </dsp:nvSpPr>
      <dsp:spPr>
        <a:xfrm>
          <a:off x="6487209" y="564988"/>
          <a:ext cx="1087678" cy="10876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F580A-13B3-4C4B-B47B-7013B895D4E5}">
      <dsp:nvSpPr>
        <dsp:cNvPr id="0" name=""/>
        <dsp:cNvSpPr/>
      </dsp:nvSpPr>
      <dsp:spPr>
        <a:xfrm>
          <a:off x="5822517" y="2051091"/>
          <a:ext cx="241706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Results in </a:t>
          </a:r>
          <a:r>
            <a:rPr lang="en-US" sz="1600" b="1" kern="1200" dirty="0"/>
            <a:t>better</a:t>
          </a:r>
          <a:r>
            <a:rPr lang="en-US" sz="1600" kern="1200" dirty="0"/>
            <a:t> decision making</a:t>
          </a:r>
        </a:p>
      </dsp:txBody>
      <dsp:txXfrm>
        <a:off x="5822517" y="2051091"/>
        <a:ext cx="2417062" cy="117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6BC5A-30CF-4EFD-98F3-A6B069E1F713}">
      <dsp:nvSpPr>
        <dsp:cNvPr id="0" name=""/>
        <dsp:cNvSpPr/>
      </dsp:nvSpPr>
      <dsp:spPr>
        <a:xfrm>
          <a:off x="0" y="299504"/>
          <a:ext cx="8656019" cy="32917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1803" tIns="395732" rIns="67180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CX is the appropriate level of NEPA review for most, but not all WIP projects. </a:t>
          </a:r>
        </a:p>
        <a:p>
          <a:pPr marL="171450" lvl="1" indent="-171450" algn="l" defTabSz="844550">
            <a:lnSpc>
              <a:spcPct val="90000"/>
            </a:lnSpc>
            <a:spcBef>
              <a:spcPct val="0"/>
            </a:spcBef>
            <a:spcAft>
              <a:spcPct val="15000"/>
            </a:spcAft>
            <a:buChar char="•"/>
          </a:pPr>
          <a:r>
            <a:rPr lang="en-US" sz="1900" kern="1200" dirty="0"/>
            <a:t>CXs represent a class of actions that normally would not have significant impact on the environment.</a:t>
          </a:r>
        </a:p>
        <a:p>
          <a:pPr marL="171450" lvl="1" indent="-171450" algn="l" defTabSz="844550">
            <a:lnSpc>
              <a:spcPct val="90000"/>
            </a:lnSpc>
            <a:spcBef>
              <a:spcPct val="0"/>
            </a:spcBef>
            <a:spcAft>
              <a:spcPct val="15000"/>
            </a:spcAft>
            <a:buChar char="•"/>
          </a:pPr>
          <a:r>
            <a:rPr lang="en-US" sz="1900" kern="1200" dirty="0"/>
            <a:t>Each federal agency has their own CX’s.</a:t>
          </a:r>
        </a:p>
        <a:p>
          <a:pPr marL="171450" lvl="1" indent="-171450" algn="l" defTabSz="844550">
            <a:lnSpc>
              <a:spcPct val="90000"/>
            </a:lnSpc>
            <a:spcBef>
              <a:spcPct val="0"/>
            </a:spcBef>
            <a:spcAft>
              <a:spcPct val="15000"/>
            </a:spcAft>
            <a:buChar char="•"/>
          </a:pPr>
          <a:r>
            <a:rPr lang="en-US" sz="1900" kern="1200" dirty="0"/>
            <a:t>If multiple federal agencies are involved in a project, each agency is responsible for completing their own NEPA review.</a:t>
          </a:r>
        </a:p>
        <a:p>
          <a:pPr marL="171450" lvl="1" indent="-171450" algn="l" defTabSz="844550">
            <a:lnSpc>
              <a:spcPct val="90000"/>
            </a:lnSpc>
            <a:spcBef>
              <a:spcPct val="0"/>
            </a:spcBef>
            <a:spcAft>
              <a:spcPct val="15000"/>
            </a:spcAft>
            <a:buChar char="•"/>
          </a:pPr>
          <a:r>
            <a:rPr lang="en-US" sz="1900" kern="1200" dirty="0"/>
            <a:t>A CX is not a “variance” or “exemption” from NEPA.</a:t>
          </a:r>
        </a:p>
        <a:p>
          <a:pPr marL="171450" lvl="1" indent="-171450" algn="l" defTabSz="844550">
            <a:lnSpc>
              <a:spcPct val="90000"/>
            </a:lnSpc>
            <a:spcBef>
              <a:spcPct val="0"/>
            </a:spcBef>
            <a:spcAft>
              <a:spcPct val="15000"/>
            </a:spcAft>
            <a:buChar char="•"/>
          </a:pPr>
          <a:r>
            <a:rPr lang="en-US" sz="1900" kern="1200" dirty="0"/>
            <a:t>A NEPA determination (ND) is DOE’s documentation of the NEPA review for a CX.</a:t>
          </a:r>
        </a:p>
      </dsp:txBody>
      <dsp:txXfrm>
        <a:off x="0" y="299504"/>
        <a:ext cx="8656019" cy="3291750"/>
      </dsp:txXfrm>
    </dsp:sp>
    <dsp:sp modelId="{6EC94388-705E-4CE6-B211-DB98C04E3CB2}">
      <dsp:nvSpPr>
        <dsp:cNvPr id="0" name=""/>
        <dsp:cNvSpPr/>
      </dsp:nvSpPr>
      <dsp:spPr>
        <a:xfrm>
          <a:off x="432800" y="19064"/>
          <a:ext cx="6059213" cy="5608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024" tIns="0" rIns="229024" bIns="0" numCol="1" spcCol="1270" anchor="ctr" anchorCtr="0">
          <a:noAutofit/>
        </a:bodyPr>
        <a:lstStyle/>
        <a:p>
          <a:pPr marL="0" lvl="0" indent="0" algn="l" defTabSz="844550">
            <a:lnSpc>
              <a:spcPct val="90000"/>
            </a:lnSpc>
            <a:spcBef>
              <a:spcPct val="0"/>
            </a:spcBef>
            <a:spcAft>
              <a:spcPct val="35000"/>
            </a:spcAft>
            <a:buNone/>
          </a:pPr>
          <a:r>
            <a:rPr lang="en-US" sz="1900" kern="1200" dirty="0"/>
            <a:t>Categorical Exclusion (CX) </a:t>
          </a:r>
        </a:p>
      </dsp:txBody>
      <dsp:txXfrm>
        <a:off x="460180" y="46444"/>
        <a:ext cx="6004453" cy="506120"/>
      </dsp:txXfrm>
    </dsp:sp>
    <dsp:sp modelId="{6C98B3E0-A3E7-415F-A688-055BBDFF8A03}">
      <dsp:nvSpPr>
        <dsp:cNvPr id="0" name=""/>
        <dsp:cNvSpPr/>
      </dsp:nvSpPr>
      <dsp:spPr>
        <a:xfrm>
          <a:off x="0" y="3974294"/>
          <a:ext cx="8656019" cy="478800"/>
        </a:xfrm>
        <a:prstGeom prst="rect">
          <a:avLst/>
        </a:prstGeom>
        <a:solidFill>
          <a:schemeClr val="lt1">
            <a:alpha val="90000"/>
            <a:hueOff val="0"/>
            <a:satOff val="0"/>
            <a:lumOff val="0"/>
            <a:alphaOff val="0"/>
          </a:schemeClr>
        </a:solidFill>
        <a:ln w="25400" cap="flat" cmpd="sng" algn="ctr">
          <a:solidFill>
            <a:schemeClr val="accent4">
              <a:hueOff val="-1465150"/>
              <a:satOff val="0"/>
              <a:lumOff val="-1274"/>
              <a:alphaOff val="0"/>
            </a:schemeClr>
          </a:solidFill>
          <a:prstDash val="solid"/>
        </a:ln>
        <a:effectLst/>
      </dsp:spPr>
      <dsp:style>
        <a:lnRef idx="2">
          <a:scrgbClr r="0" g="0" b="0"/>
        </a:lnRef>
        <a:fillRef idx="1">
          <a:scrgbClr r="0" g="0" b="0"/>
        </a:fillRef>
        <a:effectRef idx="0">
          <a:scrgbClr r="0" g="0" b="0"/>
        </a:effectRef>
        <a:fontRef idx="minor"/>
      </dsp:style>
    </dsp:sp>
    <dsp:sp modelId="{FFA6CF06-0901-4695-A068-10A42A06CA07}">
      <dsp:nvSpPr>
        <dsp:cNvPr id="0" name=""/>
        <dsp:cNvSpPr/>
      </dsp:nvSpPr>
      <dsp:spPr>
        <a:xfrm>
          <a:off x="432800" y="3693854"/>
          <a:ext cx="6059213" cy="560880"/>
        </a:xfrm>
        <a:prstGeom prst="roundRect">
          <a:avLst/>
        </a:prstGeom>
        <a:solidFill>
          <a:schemeClr val="accent4">
            <a:hueOff val="-1465150"/>
            <a:satOff val="0"/>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024" tIns="0" rIns="229024" bIns="0" numCol="1" spcCol="1270" anchor="ctr" anchorCtr="0">
          <a:noAutofit/>
        </a:bodyPr>
        <a:lstStyle/>
        <a:p>
          <a:pPr marL="0" lvl="0" indent="0" algn="l" defTabSz="844550">
            <a:lnSpc>
              <a:spcPct val="90000"/>
            </a:lnSpc>
            <a:spcBef>
              <a:spcPct val="0"/>
            </a:spcBef>
            <a:spcAft>
              <a:spcPct val="35000"/>
            </a:spcAft>
            <a:buNone/>
          </a:pPr>
          <a:r>
            <a:rPr lang="en-US" sz="1900" kern="1200"/>
            <a:t>Environmental Assessment (EA)</a:t>
          </a:r>
        </a:p>
      </dsp:txBody>
      <dsp:txXfrm>
        <a:off x="460180" y="3721234"/>
        <a:ext cx="6004453" cy="506120"/>
      </dsp:txXfrm>
    </dsp:sp>
    <dsp:sp modelId="{1EAF1A84-1870-488D-AF82-47349DFA505E}">
      <dsp:nvSpPr>
        <dsp:cNvPr id="0" name=""/>
        <dsp:cNvSpPr/>
      </dsp:nvSpPr>
      <dsp:spPr>
        <a:xfrm>
          <a:off x="0" y="4836135"/>
          <a:ext cx="8656019" cy="478800"/>
        </a:xfrm>
        <a:prstGeom prst="rect">
          <a:avLst/>
        </a:prstGeom>
        <a:solidFill>
          <a:schemeClr val="lt1">
            <a:alpha val="90000"/>
            <a:hueOff val="0"/>
            <a:satOff val="0"/>
            <a:lumOff val="0"/>
            <a:alphaOff val="0"/>
          </a:schemeClr>
        </a:solidFill>
        <a:ln w="25400" cap="flat" cmpd="sng" algn="ctr">
          <a:solidFill>
            <a:schemeClr val="accent4">
              <a:hueOff val="-2930301"/>
              <a:satOff val="0"/>
              <a:lumOff val="-2549"/>
              <a:alphaOff val="0"/>
            </a:schemeClr>
          </a:solidFill>
          <a:prstDash val="solid"/>
        </a:ln>
        <a:effectLst/>
      </dsp:spPr>
      <dsp:style>
        <a:lnRef idx="2">
          <a:scrgbClr r="0" g="0" b="0"/>
        </a:lnRef>
        <a:fillRef idx="1">
          <a:scrgbClr r="0" g="0" b="0"/>
        </a:fillRef>
        <a:effectRef idx="0">
          <a:scrgbClr r="0" g="0" b="0"/>
        </a:effectRef>
        <a:fontRef idx="minor"/>
      </dsp:style>
    </dsp:sp>
    <dsp:sp modelId="{3FC9064D-0C4E-4144-B932-088866B3E9DA}">
      <dsp:nvSpPr>
        <dsp:cNvPr id="0" name=""/>
        <dsp:cNvSpPr/>
      </dsp:nvSpPr>
      <dsp:spPr>
        <a:xfrm>
          <a:off x="432800" y="4555694"/>
          <a:ext cx="6059213" cy="560880"/>
        </a:xfrm>
        <a:prstGeom prst="roundRect">
          <a:avLst/>
        </a:prstGeom>
        <a:solidFill>
          <a:schemeClr val="accent4">
            <a:hueOff val="-2930301"/>
            <a:satOff val="0"/>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024" tIns="0" rIns="229024" bIns="0" numCol="1" spcCol="1270" anchor="ctr" anchorCtr="0">
          <a:noAutofit/>
        </a:bodyPr>
        <a:lstStyle/>
        <a:p>
          <a:pPr marL="0" lvl="0" indent="0" algn="l" defTabSz="844550">
            <a:lnSpc>
              <a:spcPct val="90000"/>
            </a:lnSpc>
            <a:spcBef>
              <a:spcPct val="0"/>
            </a:spcBef>
            <a:spcAft>
              <a:spcPct val="35000"/>
            </a:spcAft>
            <a:buNone/>
          </a:pPr>
          <a:r>
            <a:rPr lang="en-US" sz="1900" kern="1200"/>
            <a:t>Environmental Impact Statement (EIS)</a:t>
          </a:r>
        </a:p>
      </dsp:txBody>
      <dsp:txXfrm>
        <a:off x="460180" y="4583074"/>
        <a:ext cx="6004453"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E21BD-A7C8-4B04-8BE1-768545F4F874}">
      <dsp:nvSpPr>
        <dsp:cNvPr id="0" name=""/>
        <dsp:cNvSpPr/>
      </dsp:nvSpPr>
      <dsp:spPr>
        <a:xfrm>
          <a:off x="0" y="372"/>
          <a:ext cx="8769113" cy="870644"/>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accent5"/>
        </a:fontRef>
      </dsp:style>
    </dsp:sp>
    <dsp:sp modelId="{F4D57B64-1DB9-44F3-B28E-21FA1F0DA6F4}">
      <dsp:nvSpPr>
        <dsp:cNvPr id="0" name=""/>
        <dsp:cNvSpPr/>
      </dsp:nvSpPr>
      <dsp:spPr>
        <a:xfrm>
          <a:off x="263369" y="196267"/>
          <a:ext cx="478854" cy="478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7D197F-B1B0-436A-B6FE-8751739361AE}">
      <dsp:nvSpPr>
        <dsp:cNvPr id="0" name=""/>
        <dsp:cNvSpPr/>
      </dsp:nvSpPr>
      <dsp:spPr>
        <a:xfrm>
          <a:off x="1005594" y="372"/>
          <a:ext cx="7763518" cy="870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43" tIns="92143" rIns="92143" bIns="92143" numCol="1" spcCol="1270" anchor="ctr" anchorCtr="0">
          <a:noAutofit/>
        </a:bodyPr>
        <a:lstStyle/>
        <a:p>
          <a:pPr marL="0" lvl="0" indent="0" algn="l" defTabSz="889000">
            <a:lnSpc>
              <a:spcPct val="100000"/>
            </a:lnSpc>
            <a:spcBef>
              <a:spcPct val="0"/>
            </a:spcBef>
            <a:spcAft>
              <a:spcPct val="35000"/>
            </a:spcAft>
            <a:buNone/>
          </a:pPr>
          <a:r>
            <a:rPr lang="en-US" sz="2000" kern="1200" dirty="0"/>
            <a:t>DOE is required to conduct NEPA analysis for the expenditure of </a:t>
          </a:r>
          <a:r>
            <a:rPr lang="en-US" sz="2000" i="1" kern="1200" dirty="0"/>
            <a:t>all</a:t>
          </a:r>
          <a:r>
            <a:rPr lang="en-US" sz="2000" kern="1200" dirty="0"/>
            <a:t> funds associated with a project.  </a:t>
          </a:r>
        </a:p>
      </dsp:txBody>
      <dsp:txXfrm>
        <a:off x="1005594" y="372"/>
        <a:ext cx="7763518" cy="870644"/>
      </dsp:txXfrm>
    </dsp:sp>
    <dsp:sp modelId="{97D6C2CA-F02A-4514-88E3-B1A58780E910}">
      <dsp:nvSpPr>
        <dsp:cNvPr id="0" name=""/>
        <dsp:cNvSpPr/>
      </dsp:nvSpPr>
      <dsp:spPr>
        <a:xfrm>
          <a:off x="0" y="1088677"/>
          <a:ext cx="8769113" cy="870644"/>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accent5"/>
        </a:fontRef>
      </dsp:style>
    </dsp:sp>
    <dsp:sp modelId="{A374CD63-C1BD-48B4-8E33-65A480734D9E}">
      <dsp:nvSpPr>
        <dsp:cNvPr id="0" name=""/>
        <dsp:cNvSpPr/>
      </dsp:nvSpPr>
      <dsp:spPr>
        <a:xfrm>
          <a:off x="263369" y="1284572"/>
          <a:ext cx="478854" cy="478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07433-5438-4F9C-A037-ED9482356B05}">
      <dsp:nvSpPr>
        <dsp:cNvPr id="0" name=""/>
        <dsp:cNvSpPr/>
      </dsp:nvSpPr>
      <dsp:spPr>
        <a:xfrm>
          <a:off x="1005594" y="1088677"/>
          <a:ext cx="7763518" cy="870644"/>
        </a:xfrm>
        <a:prstGeom prst="rect">
          <a:avLst/>
        </a:prstGeom>
        <a:noFill/>
        <a:ln>
          <a:noFill/>
        </a:ln>
        <a:effectLst/>
      </dsp:spPr>
      <dsp:style>
        <a:lnRef idx="0">
          <a:scrgbClr r="0" g="0" b="0"/>
        </a:lnRef>
        <a:fillRef idx="0">
          <a:scrgbClr r="0" g="0" b="0"/>
        </a:fillRef>
        <a:effectRef idx="0">
          <a:scrgbClr r="0" g="0" b="0"/>
        </a:effectRef>
        <a:fontRef idx="minor">
          <a:schemeClr val="accent5"/>
        </a:fontRef>
      </dsp:style>
      <dsp:txBody>
        <a:bodyPr spcFirstLastPara="0" vert="horz" wrap="square" lIns="92143" tIns="92143" rIns="92143" bIns="92143" numCol="1" spcCol="1270" anchor="ctr" anchorCtr="0">
          <a:noAutofit/>
        </a:bodyPr>
        <a:lstStyle/>
        <a:p>
          <a:pPr marL="0" lvl="0" indent="0" algn="l" defTabSz="889000">
            <a:lnSpc>
              <a:spcPct val="100000"/>
            </a:lnSpc>
            <a:spcBef>
              <a:spcPct val="0"/>
            </a:spcBef>
            <a:spcAft>
              <a:spcPct val="35000"/>
            </a:spcAft>
            <a:buNone/>
          </a:pPr>
          <a:r>
            <a:rPr lang="en-US" sz="2000" kern="1200" dirty="0"/>
            <a:t>Connected actions are also subject to NEPA review even if they are not funded by the DOE project.  </a:t>
          </a:r>
        </a:p>
      </dsp:txBody>
      <dsp:txXfrm>
        <a:off x="1005594" y="1088677"/>
        <a:ext cx="7763518" cy="870644"/>
      </dsp:txXfrm>
    </dsp:sp>
    <dsp:sp modelId="{77B5FF19-644D-48C9-8485-2DB47D23FFCA}">
      <dsp:nvSpPr>
        <dsp:cNvPr id="0" name=""/>
        <dsp:cNvSpPr/>
      </dsp:nvSpPr>
      <dsp:spPr>
        <a:xfrm>
          <a:off x="0" y="2176983"/>
          <a:ext cx="8769113" cy="870644"/>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accent5"/>
        </a:fontRef>
      </dsp:style>
    </dsp:sp>
    <dsp:sp modelId="{F7814667-A455-45AA-B78B-66642B2BCA93}">
      <dsp:nvSpPr>
        <dsp:cNvPr id="0" name=""/>
        <dsp:cNvSpPr/>
      </dsp:nvSpPr>
      <dsp:spPr>
        <a:xfrm>
          <a:off x="263369" y="2372878"/>
          <a:ext cx="478854" cy="4788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F4B78-F8A9-405E-8FBB-DFB02A9FAF47}">
      <dsp:nvSpPr>
        <dsp:cNvPr id="0" name=""/>
        <dsp:cNvSpPr/>
      </dsp:nvSpPr>
      <dsp:spPr>
        <a:xfrm>
          <a:off x="1005594" y="2176983"/>
          <a:ext cx="7763518" cy="870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43" tIns="92143" rIns="92143" bIns="92143" numCol="1" spcCol="1270" anchor="ctr" anchorCtr="0">
          <a:noAutofit/>
        </a:bodyPr>
        <a:lstStyle/>
        <a:p>
          <a:pPr marL="0" lvl="0" indent="0" algn="l" defTabSz="889000">
            <a:lnSpc>
              <a:spcPct val="100000"/>
            </a:lnSpc>
            <a:spcBef>
              <a:spcPct val="0"/>
            </a:spcBef>
            <a:spcAft>
              <a:spcPct val="35000"/>
            </a:spcAft>
            <a:buNone/>
          </a:pPr>
          <a:r>
            <a:rPr lang="en-US" sz="2000" kern="1200" dirty="0"/>
            <a:t>What is a connected action?</a:t>
          </a:r>
        </a:p>
      </dsp:txBody>
      <dsp:txXfrm>
        <a:off x="1005594" y="2176983"/>
        <a:ext cx="7763518" cy="8706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70F20-6CBD-45C7-A5A9-D738BF923591}">
      <dsp:nvSpPr>
        <dsp:cNvPr id="0" name=""/>
        <dsp:cNvSpPr/>
      </dsp:nvSpPr>
      <dsp:spPr>
        <a:xfrm>
          <a:off x="0" y="0"/>
          <a:ext cx="7193279" cy="1173480"/>
        </a:xfrm>
        <a:prstGeom prst="roundRect">
          <a:avLst>
            <a:gd name="adj" fmla="val 10000"/>
          </a:avLst>
        </a:prstGeom>
        <a:solidFill>
          <a:schemeClr val="lt1">
            <a:hueOff val="0"/>
            <a:satOff val="0"/>
            <a:lumOff val="0"/>
            <a:alphaOff val="0"/>
          </a:schemeClr>
        </a:solidFill>
        <a:ln w="63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proposed project is the installation and operation of a </a:t>
          </a:r>
          <a:r>
            <a:rPr lang="en-US" sz="1600" b="1" kern="1200" dirty="0"/>
            <a:t>solar photovoltaic (PV) system </a:t>
          </a:r>
          <a:endParaRPr lang="en-US" sz="1600" kern="1200" dirty="0"/>
        </a:p>
      </dsp:txBody>
      <dsp:txXfrm>
        <a:off x="34370" y="34370"/>
        <a:ext cx="5827843" cy="1104740"/>
      </dsp:txXfrm>
    </dsp:sp>
    <dsp:sp modelId="{1C220482-8351-4A76-915C-2A0F1068787F}">
      <dsp:nvSpPr>
        <dsp:cNvPr id="0" name=""/>
        <dsp:cNvSpPr/>
      </dsp:nvSpPr>
      <dsp:spPr>
        <a:xfrm>
          <a:off x="602437" y="1386840"/>
          <a:ext cx="7193279" cy="1173480"/>
        </a:xfrm>
        <a:prstGeom prst="roundRect">
          <a:avLst>
            <a:gd name="adj" fmla="val 10000"/>
          </a:avLst>
        </a:prstGeom>
        <a:solidFill>
          <a:schemeClr val="lt1">
            <a:hueOff val="0"/>
            <a:satOff val="0"/>
            <a:lumOff val="0"/>
            <a:alphaOff val="0"/>
          </a:schemeClr>
        </a:solidFill>
        <a:ln w="9525"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Requires the installation of a </a:t>
          </a:r>
          <a:r>
            <a:rPr lang="en-US" sz="1600" b="1" kern="1200" dirty="0"/>
            <a:t>power pole</a:t>
          </a:r>
          <a:r>
            <a:rPr lang="en-US" sz="1600" kern="1200" dirty="0"/>
            <a:t> and a </a:t>
          </a:r>
          <a:r>
            <a:rPr lang="en-US" sz="1600" b="1" kern="1200" dirty="0"/>
            <a:t>transformer </a:t>
          </a:r>
          <a:r>
            <a:rPr lang="en-US" sz="1600" kern="1200" dirty="0"/>
            <a:t>to serve the PV system</a:t>
          </a:r>
        </a:p>
      </dsp:txBody>
      <dsp:txXfrm>
        <a:off x="636807" y="1421210"/>
        <a:ext cx="5759340" cy="1104739"/>
      </dsp:txXfrm>
    </dsp:sp>
    <dsp:sp modelId="{15D0D8C5-090B-43AF-AE20-BE5042F6E354}">
      <dsp:nvSpPr>
        <dsp:cNvPr id="0" name=""/>
        <dsp:cNvSpPr/>
      </dsp:nvSpPr>
      <dsp:spPr>
        <a:xfrm>
          <a:off x="1195882" y="2773680"/>
          <a:ext cx="7193279" cy="1173480"/>
        </a:xfrm>
        <a:prstGeom prst="roundRect">
          <a:avLst>
            <a:gd name="adj" fmla="val 10000"/>
          </a:avLst>
        </a:prstGeom>
        <a:solidFill>
          <a:schemeClr val="lt1">
            <a:hueOff val="0"/>
            <a:satOff val="0"/>
            <a:lumOff val="0"/>
            <a:alphaOff val="0"/>
          </a:schemeClr>
        </a:solidFill>
        <a:ln w="9525"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new power pole and transformer </a:t>
          </a:r>
          <a:r>
            <a:rPr lang="en-US" sz="1600" b="1" kern="1200" dirty="0"/>
            <a:t>would not exist </a:t>
          </a:r>
          <a:r>
            <a:rPr lang="en-US" sz="1600" kern="1200" dirty="0"/>
            <a:t>if not for the PV system, therefore their construction is considered a “connected action”</a:t>
          </a:r>
        </a:p>
      </dsp:txBody>
      <dsp:txXfrm>
        <a:off x="1230252" y="2808050"/>
        <a:ext cx="5768331" cy="1104739"/>
      </dsp:txXfrm>
    </dsp:sp>
    <dsp:sp modelId="{ADBF5C8F-8BF6-45AE-AA1A-0D9BD244373B}">
      <dsp:nvSpPr>
        <dsp:cNvPr id="0" name=""/>
        <dsp:cNvSpPr/>
      </dsp:nvSpPr>
      <dsp:spPr>
        <a:xfrm>
          <a:off x="1798319" y="4160520"/>
          <a:ext cx="7193279" cy="1173480"/>
        </a:xfrm>
        <a:prstGeom prst="roundRect">
          <a:avLst>
            <a:gd name="adj" fmla="val 10000"/>
          </a:avLst>
        </a:prstGeom>
        <a:solidFill>
          <a:schemeClr val="lt1">
            <a:hueOff val="0"/>
            <a:satOff val="0"/>
            <a:lumOff val="0"/>
            <a:alphaOff val="0"/>
          </a:schemeClr>
        </a:solidFill>
        <a:ln w="9525"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DOE’s NEPA analysis must </a:t>
          </a:r>
          <a:r>
            <a:rPr lang="en-US" sz="1600" b="1" kern="1200" dirty="0"/>
            <a:t>include</a:t>
          </a:r>
          <a:r>
            <a:rPr lang="en-US" sz="1600" kern="1200" dirty="0"/>
            <a:t> an evaluation of the impacts associated with the installation of the power pole and transformer, even if they </a:t>
          </a:r>
          <a:r>
            <a:rPr lang="en-US" sz="1600" b="1" kern="1200" dirty="0"/>
            <a:t>are not </a:t>
          </a:r>
          <a:r>
            <a:rPr lang="en-US" sz="1600" kern="1200" dirty="0"/>
            <a:t>included in the scope of work funded by DOE</a:t>
          </a:r>
        </a:p>
      </dsp:txBody>
      <dsp:txXfrm>
        <a:off x="1832689" y="4194890"/>
        <a:ext cx="5759340" cy="1104739"/>
      </dsp:txXfrm>
    </dsp:sp>
    <dsp:sp modelId="{E280E0F9-308E-46C3-9911-B7A171927CAA}">
      <dsp:nvSpPr>
        <dsp:cNvPr id="0" name=""/>
        <dsp:cNvSpPr/>
      </dsp:nvSpPr>
      <dsp:spPr>
        <a:xfrm>
          <a:off x="6430517" y="898778"/>
          <a:ext cx="762762" cy="76276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02138" y="898778"/>
        <a:ext cx="419520" cy="573978"/>
      </dsp:txXfrm>
    </dsp:sp>
    <dsp:sp modelId="{D065C567-4B9E-4A40-A735-C6E653C52A4E}">
      <dsp:nvSpPr>
        <dsp:cNvPr id="0" name=""/>
        <dsp:cNvSpPr/>
      </dsp:nvSpPr>
      <dsp:spPr>
        <a:xfrm>
          <a:off x="7032954" y="2285618"/>
          <a:ext cx="762762" cy="76276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04575" y="2285618"/>
        <a:ext cx="419520" cy="573978"/>
      </dsp:txXfrm>
    </dsp:sp>
    <dsp:sp modelId="{A2DF9DA4-704F-4BC1-9E13-4E1250F83AC5}">
      <dsp:nvSpPr>
        <dsp:cNvPr id="0" name=""/>
        <dsp:cNvSpPr/>
      </dsp:nvSpPr>
      <dsp:spPr>
        <a:xfrm>
          <a:off x="7626399" y="3672459"/>
          <a:ext cx="762762" cy="76276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98020" y="3672459"/>
        <a:ext cx="419520" cy="5739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E21BD-A7C8-4B04-8BE1-768545F4F874}">
      <dsp:nvSpPr>
        <dsp:cNvPr id="0" name=""/>
        <dsp:cNvSpPr/>
      </dsp:nvSpPr>
      <dsp:spPr>
        <a:xfrm>
          <a:off x="0" y="532447"/>
          <a:ext cx="8229600" cy="982980"/>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accent3"/>
        </a:fontRef>
      </dsp:style>
    </dsp:sp>
    <dsp:sp modelId="{F4D57B64-1DB9-44F3-B28E-21FA1F0DA6F4}">
      <dsp:nvSpPr>
        <dsp:cNvPr id="0" name=""/>
        <dsp:cNvSpPr/>
      </dsp:nvSpPr>
      <dsp:spPr>
        <a:xfrm>
          <a:off x="297351" y="753618"/>
          <a:ext cx="540639" cy="5406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7D197F-B1B0-436A-B6FE-8751739361AE}">
      <dsp:nvSpPr>
        <dsp:cNvPr id="0" name=""/>
        <dsp:cNvSpPr/>
      </dsp:nvSpPr>
      <dsp:spPr>
        <a:xfrm>
          <a:off x="1135341" y="532447"/>
          <a:ext cx="7094258"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32" tIns="104032" rIns="104032" bIns="104032" numCol="1" spcCol="1270" anchor="ctr" anchorCtr="0">
          <a:noAutofit/>
        </a:bodyPr>
        <a:lstStyle/>
        <a:p>
          <a:pPr marL="0" lvl="0" indent="0" algn="l" defTabSz="889000">
            <a:lnSpc>
              <a:spcPct val="100000"/>
            </a:lnSpc>
            <a:spcBef>
              <a:spcPct val="0"/>
            </a:spcBef>
            <a:spcAft>
              <a:spcPct val="35000"/>
            </a:spcAft>
            <a:buNone/>
          </a:pPr>
          <a:r>
            <a:rPr lang="en-US" sz="2000" kern="1200" dirty="0"/>
            <a:t>Keep an eye out for connected actions – and include these actions in your project description</a:t>
          </a:r>
        </a:p>
      </dsp:txBody>
      <dsp:txXfrm>
        <a:off x="1135341" y="532447"/>
        <a:ext cx="7094258" cy="982980"/>
      </dsp:txXfrm>
    </dsp:sp>
    <dsp:sp modelId="{77B5FF19-644D-48C9-8485-2DB47D23FFCA}">
      <dsp:nvSpPr>
        <dsp:cNvPr id="0" name=""/>
        <dsp:cNvSpPr/>
      </dsp:nvSpPr>
      <dsp:spPr>
        <a:xfrm>
          <a:off x="0" y="1761172"/>
          <a:ext cx="8229600" cy="982980"/>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accent3"/>
        </a:fontRef>
      </dsp:style>
    </dsp:sp>
    <dsp:sp modelId="{F7814667-A455-45AA-B78B-66642B2BCA93}">
      <dsp:nvSpPr>
        <dsp:cNvPr id="0" name=""/>
        <dsp:cNvSpPr/>
      </dsp:nvSpPr>
      <dsp:spPr>
        <a:xfrm>
          <a:off x="297351" y="1982343"/>
          <a:ext cx="540639" cy="5406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F4B78-F8A9-405E-8FBB-DFB02A9FAF47}">
      <dsp:nvSpPr>
        <dsp:cNvPr id="0" name=""/>
        <dsp:cNvSpPr/>
      </dsp:nvSpPr>
      <dsp:spPr>
        <a:xfrm>
          <a:off x="1135341" y="1761172"/>
          <a:ext cx="7094258"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32" tIns="104032" rIns="104032" bIns="104032" numCol="1" spcCol="1270" anchor="ctr" anchorCtr="0">
          <a:noAutofit/>
        </a:bodyPr>
        <a:lstStyle/>
        <a:p>
          <a:pPr marL="0" lvl="0" indent="0" algn="l" defTabSz="889000">
            <a:lnSpc>
              <a:spcPct val="100000"/>
            </a:lnSpc>
            <a:spcBef>
              <a:spcPct val="0"/>
            </a:spcBef>
            <a:spcAft>
              <a:spcPct val="35000"/>
            </a:spcAft>
            <a:buNone/>
          </a:pPr>
          <a:r>
            <a:rPr lang="en-US" sz="2000" kern="1200" dirty="0"/>
            <a:t>Questions? Email NEPA at </a:t>
          </a:r>
          <a:r>
            <a:rPr lang="en-US" sz="2000" kern="1200" dirty="0">
              <a:hlinkClick xmlns:r="http://schemas.openxmlformats.org/officeDocument/2006/relationships" r:id="rId5"/>
            </a:rPr>
            <a:t>GONEPA@ee.doe.gov</a:t>
          </a:r>
          <a:r>
            <a:rPr lang="en-US" sz="2000" kern="1200" dirty="0"/>
            <a:t> </a:t>
          </a:r>
        </a:p>
      </dsp:txBody>
      <dsp:txXfrm>
        <a:off x="1135341" y="1761172"/>
        <a:ext cx="7094258" cy="9829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C9249-46BC-46D6-A292-CF1330254961}">
      <dsp:nvSpPr>
        <dsp:cNvPr id="0" name=""/>
        <dsp:cNvSpPr/>
      </dsp:nvSpPr>
      <dsp:spPr>
        <a:xfrm>
          <a:off x="871133" y="479142"/>
          <a:ext cx="1095002" cy="1095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75D2E4-BA02-47D8-A026-B2C9B748121A}">
      <dsp:nvSpPr>
        <dsp:cNvPr id="0" name=""/>
        <dsp:cNvSpPr/>
      </dsp:nvSpPr>
      <dsp:spPr>
        <a:xfrm>
          <a:off x="201964" y="1974325"/>
          <a:ext cx="2433338"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Threaten a violation of environment, safety, and health requirements</a:t>
          </a:r>
        </a:p>
      </dsp:txBody>
      <dsp:txXfrm>
        <a:off x="201964" y="1974325"/>
        <a:ext cx="2433338" cy="1170000"/>
      </dsp:txXfrm>
    </dsp:sp>
    <dsp:sp modelId="{7CEBA8D6-D47A-4782-9AF6-CB12DE4B7A35}">
      <dsp:nvSpPr>
        <dsp:cNvPr id="0" name=""/>
        <dsp:cNvSpPr/>
      </dsp:nvSpPr>
      <dsp:spPr>
        <a:xfrm>
          <a:off x="3730306" y="479142"/>
          <a:ext cx="1095002" cy="10950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3CE68-36A3-4A2C-B402-E294AF0AC64B}">
      <dsp:nvSpPr>
        <dsp:cNvPr id="0" name=""/>
        <dsp:cNvSpPr/>
      </dsp:nvSpPr>
      <dsp:spPr>
        <a:xfrm>
          <a:off x="3061138" y="1974325"/>
          <a:ext cx="2433338"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Have the potential to cause significant impacts on environmentally sensitive or culturally important resources</a:t>
          </a:r>
        </a:p>
      </dsp:txBody>
      <dsp:txXfrm>
        <a:off x="3061138" y="1974325"/>
        <a:ext cx="2433338" cy="1170000"/>
      </dsp:txXfrm>
    </dsp:sp>
    <dsp:sp modelId="{F802B084-452F-499C-9A03-67BA693B5EA5}">
      <dsp:nvSpPr>
        <dsp:cNvPr id="0" name=""/>
        <dsp:cNvSpPr/>
      </dsp:nvSpPr>
      <dsp:spPr>
        <a:xfrm>
          <a:off x="6589479" y="479142"/>
          <a:ext cx="1095002" cy="10950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1F24B-20F3-4011-B290-AF62F2770D58}">
      <dsp:nvSpPr>
        <dsp:cNvPr id="0" name=""/>
        <dsp:cNvSpPr/>
      </dsp:nvSpPr>
      <dsp:spPr>
        <a:xfrm>
          <a:off x="5920311" y="1974325"/>
          <a:ext cx="2433338"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Disturb hazardous substances, pollutants, or contaminants </a:t>
          </a:r>
        </a:p>
      </dsp:txBody>
      <dsp:txXfrm>
        <a:off x="5920311" y="1974325"/>
        <a:ext cx="2433338" cy="117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B95E2-DEF8-400F-A905-B2529374F6F9}">
      <dsp:nvSpPr>
        <dsp:cNvPr id="0" name=""/>
        <dsp:cNvSpPr/>
      </dsp:nvSpPr>
      <dsp:spPr>
        <a:xfrm>
          <a:off x="5925110" y="0"/>
          <a:ext cx="2703419" cy="16220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Property of historic, archeological, or architectural significance or property determined to be eligible for listing on the National Register of Historic Places</a:t>
          </a:r>
        </a:p>
      </dsp:txBody>
      <dsp:txXfrm>
        <a:off x="5925110" y="0"/>
        <a:ext cx="2703419" cy="1622051"/>
      </dsp:txXfrm>
    </dsp:sp>
    <dsp:sp modelId="{98054769-E420-4AED-99C1-C5E8EA4F32D2}">
      <dsp:nvSpPr>
        <dsp:cNvPr id="0" name=""/>
        <dsp:cNvSpPr/>
      </dsp:nvSpPr>
      <dsp:spPr>
        <a:xfrm>
          <a:off x="58258" y="1866894"/>
          <a:ext cx="2703419" cy="16220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Federally-listed threatened or endangered species or their habitat or proposed or candidate species or their habitat; State-listed endangered or threatened species or their habitat; and Federally-protected marine mammals and Essential Fish Habitat</a:t>
          </a:r>
        </a:p>
      </dsp:txBody>
      <dsp:txXfrm>
        <a:off x="58258" y="1866894"/>
        <a:ext cx="2703419" cy="1622051"/>
      </dsp:txXfrm>
    </dsp:sp>
    <dsp:sp modelId="{6359AEFC-C416-4EDF-8AA7-E60378DD476A}">
      <dsp:nvSpPr>
        <dsp:cNvPr id="0" name=""/>
        <dsp:cNvSpPr/>
      </dsp:nvSpPr>
      <dsp:spPr>
        <a:xfrm>
          <a:off x="5943601" y="1914533"/>
          <a:ext cx="2703419" cy="16220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Floodplains and wetlands</a:t>
          </a:r>
        </a:p>
      </dsp:txBody>
      <dsp:txXfrm>
        <a:off x="5943601" y="1914533"/>
        <a:ext cx="2703419" cy="1622051"/>
      </dsp:txXfrm>
    </dsp:sp>
    <dsp:sp modelId="{62EB5EDC-BDBE-43DC-A780-E2ADC49C23A0}">
      <dsp:nvSpPr>
        <dsp:cNvPr id="0" name=""/>
        <dsp:cNvSpPr/>
      </dsp:nvSpPr>
      <dsp:spPr>
        <a:xfrm>
          <a:off x="76209" y="3788148"/>
          <a:ext cx="2703419" cy="16220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Areas having a special designation such wilderness areas, national parks, national monuments, wild and scenic rivers, and marine sanctuaries</a:t>
          </a:r>
        </a:p>
      </dsp:txBody>
      <dsp:txXfrm>
        <a:off x="76209" y="3788148"/>
        <a:ext cx="2703419" cy="1622051"/>
      </dsp:txXfrm>
    </dsp:sp>
    <dsp:sp modelId="{F5CC2EF1-1852-474B-B1F1-083BFCA16D5A}">
      <dsp:nvSpPr>
        <dsp:cNvPr id="0" name=""/>
        <dsp:cNvSpPr/>
      </dsp:nvSpPr>
      <dsp:spPr>
        <a:xfrm>
          <a:off x="2973760" y="1894074"/>
          <a:ext cx="2703419" cy="16220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Prime or unique farmland, or other farmland of statewide or local importance </a:t>
          </a:r>
        </a:p>
      </dsp:txBody>
      <dsp:txXfrm>
        <a:off x="2973760" y="1894074"/>
        <a:ext cx="2703419" cy="1622051"/>
      </dsp:txXfrm>
    </dsp:sp>
    <dsp:sp modelId="{90BB3CCC-1A0A-404A-8E22-49A8D5B931D2}">
      <dsp:nvSpPr>
        <dsp:cNvPr id="0" name=""/>
        <dsp:cNvSpPr/>
      </dsp:nvSpPr>
      <dsp:spPr>
        <a:xfrm>
          <a:off x="5911674" y="3787592"/>
          <a:ext cx="2703419" cy="16220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Special sources of water</a:t>
          </a:r>
        </a:p>
      </dsp:txBody>
      <dsp:txXfrm>
        <a:off x="5911674" y="3787592"/>
        <a:ext cx="2703419" cy="1622051"/>
      </dsp:txXfrm>
    </dsp:sp>
    <dsp:sp modelId="{011A0089-D9FE-4C87-A804-900260F7A9C2}">
      <dsp:nvSpPr>
        <dsp:cNvPr id="0" name=""/>
        <dsp:cNvSpPr/>
      </dsp:nvSpPr>
      <dsp:spPr>
        <a:xfrm>
          <a:off x="2973760" y="3786467"/>
          <a:ext cx="2703419" cy="16220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Tundra, coral reefs, or rain forests</a:t>
          </a:r>
        </a:p>
      </dsp:txBody>
      <dsp:txXfrm>
        <a:off x="2973760" y="3786467"/>
        <a:ext cx="2703419" cy="16220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75F37-8D46-4437-A4BF-FBD32EC6D52D}">
      <dsp:nvSpPr>
        <dsp:cNvPr id="0" name=""/>
        <dsp:cNvSpPr/>
      </dsp:nvSpPr>
      <dsp:spPr>
        <a:xfrm>
          <a:off x="1624880" y="3083012"/>
          <a:ext cx="1914104" cy="1643037"/>
        </a:xfrm>
        <a:prstGeom prst="hexagon">
          <a:avLst>
            <a:gd name="adj" fmla="val 25000"/>
            <a:gd name="vf" fmla="val 11547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Endangered Species Act</a:t>
          </a:r>
        </a:p>
      </dsp:txBody>
      <dsp:txXfrm>
        <a:off x="1921308" y="3337462"/>
        <a:ext cx="1321248" cy="1134137"/>
      </dsp:txXfrm>
    </dsp:sp>
    <dsp:sp modelId="{23A9A5B4-428D-4030-B801-8BFDB1DE343E}">
      <dsp:nvSpPr>
        <dsp:cNvPr id="0" name=""/>
        <dsp:cNvSpPr/>
      </dsp:nvSpPr>
      <dsp:spPr>
        <a:xfrm>
          <a:off x="1684749" y="3809056"/>
          <a:ext cx="223452" cy="192685"/>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09A1EB9-E2CC-4388-9F5A-6E1CAD342230}">
      <dsp:nvSpPr>
        <dsp:cNvPr id="0" name=""/>
        <dsp:cNvSpPr/>
      </dsp:nvSpPr>
      <dsp:spPr>
        <a:xfrm>
          <a:off x="0" y="2189887"/>
          <a:ext cx="1914104" cy="1643037"/>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08B2FA0-D320-4353-B5F7-56455FD30A18}">
      <dsp:nvSpPr>
        <dsp:cNvPr id="0" name=""/>
        <dsp:cNvSpPr/>
      </dsp:nvSpPr>
      <dsp:spPr>
        <a:xfrm>
          <a:off x="1296025" y="3605087"/>
          <a:ext cx="223452" cy="192685"/>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FEC5728-F5EA-407C-B99A-62B989F284C4}">
      <dsp:nvSpPr>
        <dsp:cNvPr id="0" name=""/>
        <dsp:cNvSpPr/>
      </dsp:nvSpPr>
      <dsp:spPr>
        <a:xfrm>
          <a:off x="3248074" y="2177301"/>
          <a:ext cx="1914104" cy="1643037"/>
        </a:xfrm>
        <a:prstGeom prst="hexagon">
          <a:avLst>
            <a:gd name="adj" fmla="val 25000"/>
            <a:gd name="vf" fmla="val 1154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National Historic Preservation Act</a:t>
          </a:r>
        </a:p>
      </dsp:txBody>
      <dsp:txXfrm>
        <a:off x="3544502" y="2431751"/>
        <a:ext cx="1321248" cy="1134137"/>
      </dsp:txXfrm>
    </dsp:sp>
    <dsp:sp modelId="{EA7E1A54-FCAB-4345-8037-7EB7ACD22FE3}">
      <dsp:nvSpPr>
        <dsp:cNvPr id="0" name=""/>
        <dsp:cNvSpPr/>
      </dsp:nvSpPr>
      <dsp:spPr>
        <a:xfrm>
          <a:off x="4559278" y="3590765"/>
          <a:ext cx="223452" cy="192685"/>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CD3F08E-FEF3-46B1-8D98-5D0045DF2E43}">
      <dsp:nvSpPr>
        <dsp:cNvPr id="0" name=""/>
        <dsp:cNvSpPr/>
      </dsp:nvSpPr>
      <dsp:spPr>
        <a:xfrm>
          <a:off x="4879701" y="3080408"/>
          <a:ext cx="1914104" cy="1643037"/>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E56A644-7F1A-451F-87ED-69D6AD834FB9}">
      <dsp:nvSpPr>
        <dsp:cNvPr id="0" name=""/>
        <dsp:cNvSpPr/>
      </dsp:nvSpPr>
      <dsp:spPr>
        <a:xfrm>
          <a:off x="4923548" y="3816433"/>
          <a:ext cx="223452" cy="192685"/>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2664567-57CF-43D0-AD4C-D97CB78AA8A8}">
      <dsp:nvSpPr>
        <dsp:cNvPr id="0" name=""/>
        <dsp:cNvSpPr/>
      </dsp:nvSpPr>
      <dsp:spPr>
        <a:xfrm>
          <a:off x="1624880" y="1291988"/>
          <a:ext cx="1914104" cy="1643037"/>
        </a:xfrm>
        <a:prstGeom prst="hexagon">
          <a:avLst>
            <a:gd name="adj" fmla="val 25000"/>
            <a:gd name="vf" fmla="val 11547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Marine Mammal protection Act</a:t>
          </a:r>
        </a:p>
      </dsp:txBody>
      <dsp:txXfrm>
        <a:off x="1921308" y="1546438"/>
        <a:ext cx="1321248" cy="1134137"/>
      </dsp:txXfrm>
    </dsp:sp>
    <dsp:sp modelId="{2D2D9439-1378-4AD1-A7E9-9E8448E9F7A6}">
      <dsp:nvSpPr>
        <dsp:cNvPr id="0" name=""/>
        <dsp:cNvSpPr/>
      </dsp:nvSpPr>
      <dsp:spPr>
        <a:xfrm>
          <a:off x="2927652" y="1325838"/>
          <a:ext cx="223452" cy="192685"/>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09B8E40-4383-4960-9F57-2C073D23B6B0}">
      <dsp:nvSpPr>
        <dsp:cNvPr id="0" name=""/>
        <dsp:cNvSpPr/>
      </dsp:nvSpPr>
      <dsp:spPr>
        <a:xfrm>
          <a:off x="3248074" y="386277"/>
          <a:ext cx="1914104" cy="1643037"/>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3000" r="-33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0F66121-BAB2-46EC-B73C-54C8167F6F71}">
      <dsp:nvSpPr>
        <dsp:cNvPr id="0" name=""/>
        <dsp:cNvSpPr/>
      </dsp:nvSpPr>
      <dsp:spPr>
        <a:xfrm>
          <a:off x="3291922" y="1114491"/>
          <a:ext cx="223452" cy="192685"/>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568CD6E-90F7-4232-8E92-94C00598B36E}">
      <dsp:nvSpPr>
        <dsp:cNvPr id="0" name=""/>
        <dsp:cNvSpPr/>
      </dsp:nvSpPr>
      <dsp:spPr>
        <a:xfrm>
          <a:off x="4879701" y="1289384"/>
          <a:ext cx="1914104" cy="1643037"/>
        </a:xfrm>
        <a:prstGeom prst="hexagon">
          <a:avLst>
            <a:gd name="adj" fmla="val 25000"/>
            <a:gd name="vf" fmla="val 11547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Migratory Bird Treaty Act</a:t>
          </a:r>
        </a:p>
      </dsp:txBody>
      <dsp:txXfrm>
        <a:off x="5176129" y="1543834"/>
        <a:ext cx="1321248" cy="1134137"/>
      </dsp:txXfrm>
    </dsp:sp>
    <dsp:sp modelId="{7BDB3099-3B60-4701-A39F-C5C7DD86E6D4}">
      <dsp:nvSpPr>
        <dsp:cNvPr id="0" name=""/>
        <dsp:cNvSpPr/>
      </dsp:nvSpPr>
      <dsp:spPr>
        <a:xfrm>
          <a:off x="6525662" y="2014560"/>
          <a:ext cx="223452" cy="192685"/>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C7917D8-285D-4A06-9521-ACFE5624EEAC}">
      <dsp:nvSpPr>
        <dsp:cNvPr id="0" name=""/>
        <dsp:cNvSpPr/>
      </dsp:nvSpPr>
      <dsp:spPr>
        <a:xfrm>
          <a:off x="6518073" y="2192491"/>
          <a:ext cx="1914104" cy="1643037"/>
        </a:xfrm>
        <a:prstGeom prst="hexagon">
          <a:avLst>
            <a:gd name="adj" fmla="val 25000"/>
            <a:gd name="vf" fmla="val 115470"/>
          </a:avLst>
        </a:prstGeom>
        <a:blipFill>
          <a:blip xmlns:r="http://schemas.openxmlformats.org/officeDocument/2006/relationships" r:embed="rId4"/>
          <a:srcRect/>
          <a:stretch>
            <a:fillRect l="-5000" r="-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53ECFC5-7FFD-4D27-95FE-CA1F808D20AF}">
      <dsp:nvSpPr>
        <dsp:cNvPr id="0" name=""/>
        <dsp:cNvSpPr/>
      </dsp:nvSpPr>
      <dsp:spPr>
        <a:xfrm>
          <a:off x="6904267" y="2221567"/>
          <a:ext cx="223452" cy="192685"/>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77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7" tIns="46654" rIns="93307" bIns="46654" rtlCol="0"/>
          <a:lstStyle>
            <a:lvl1pPr algn="l">
              <a:defRPr sz="1200"/>
            </a:lvl1pPr>
          </a:lstStyle>
          <a:p>
            <a:r>
              <a:rPr lang="en-US" dirty="0"/>
              <a:t>NEPA Overview</a:t>
            </a:r>
          </a:p>
        </p:txBody>
      </p:sp>
      <p:sp>
        <p:nvSpPr>
          <p:cNvPr id="3" name="Date Placeholder 2"/>
          <p:cNvSpPr>
            <a:spLocks noGrp="1"/>
          </p:cNvSpPr>
          <p:nvPr>
            <p:ph type="dt" idx="1"/>
          </p:nvPr>
        </p:nvSpPr>
        <p:spPr>
          <a:xfrm>
            <a:off x="3978132" y="0"/>
            <a:ext cx="3043343" cy="465455"/>
          </a:xfrm>
          <a:prstGeom prst="rect">
            <a:avLst/>
          </a:prstGeom>
        </p:spPr>
        <p:txBody>
          <a:bodyPr vert="horz" lIns="93307" tIns="46654" rIns="93307" bIns="46654" rtlCol="0"/>
          <a:lstStyle>
            <a:lvl1pPr algn="r">
              <a:defRPr sz="1200"/>
            </a:lvl1pPr>
          </a:lstStyle>
          <a:p>
            <a:fld id="{89D776C6-B3DB-4A6E-91E5-69E313357361}" type="datetimeFigureOut">
              <a:rPr lang="en-US" smtClean="0"/>
              <a:pPr/>
              <a:t>8/16/2022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7" tIns="46654" rIns="93307" bIns="46654"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7" tIns="46654" rIns="93307" bIns="4665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7" tIns="46654" rIns="93307" bIns="46654" rtlCol="0" anchor="b"/>
          <a:lstStyle>
            <a:lvl1pPr algn="l">
              <a:defRPr sz="1200"/>
            </a:lvl1pPr>
          </a:lstStyle>
          <a:p>
            <a:r>
              <a:rPr lang="en-US" dirty="0"/>
              <a:t>Questions? </a:t>
            </a:r>
          </a:p>
          <a:p>
            <a:r>
              <a:rPr lang="en-US" dirty="0"/>
              <a:t>Email: gonepa@go.doe.gov </a:t>
            </a:r>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7" tIns="46654" rIns="93307" bIns="46654" rtlCol="0" anchor="b"/>
          <a:lstStyle>
            <a:lvl1pPr algn="r">
              <a:defRPr sz="1200"/>
            </a:lvl1pPr>
          </a:lstStyle>
          <a:p>
            <a:fld id="{E552B4A4-624C-4011-9B4B-E84E8CE00EEC}" type="slidenum">
              <a:rPr lang="en-US" smtClean="0"/>
              <a:pPr/>
              <a:t>‹#›</a:t>
            </a:fld>
            <a:endParaRPr lang="en-US" dirty="0"/>
          </a:p>
        </p:txBody>
      </p:sp>
    </p:spTree>
    <p:extLst>
      <p:ext uri="{BB962C8B-B14F-4D97-AF65-F5344CB8AC3E}">
        <p14:creationId xmlns:p14="http://schemas.microsoft.com/office/powerpoint/2010/main" val="188450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a:t>
            </a:r>
            <a:r>
              <a:rPr lang="en-US" baseline="0" dirty="0"/>
              <a:t> recording – Introduction to NEPA Training Module</a:t>
            </a: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a:t>
            </a:fld>
            <a:endParaRPr lang="en-US" dirty="0"/>
          </a:p>
        </p:txBody>
      </p:sp>
    </p:spTree>
    <p:extLst>
      <p:ext uri="{BB962C8B-B14F-4D97-AF65-F5344CB8AC3E}">
        <p14:creationId xmlns:p14="http://schemas.microsoft.com/office/powerpoint/2010/main" val="247083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15</a:t>
            </a:fld>
            <a:endParaRPr lang="en-US" dirty="0"/>
          </a:p>
        </p:txBody>
      </p:sp>
    </p:spTree>
    <p:extLst>
      <p:ext uri="{BB962C8B-B14F-4D97-AF65-F5344CB8AC3E}">
        <p14:creationId xmlns:p14="http://schemas.microsoft.com/office/powerpoint/2010/main" val="1869628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16</a:t>
            </a:fld>
            <a:endParaRPr lang="en-US" dirty="0"/>
          </a:p>
        </p:txBody>
      </p:sp>
    </p:spTree>
    <p:extLst>
      <p:ext uri="{BB962C8B-B14F-4D97-AF65-F5344CB8AC3E}">
        <p14:creationId xmlns:p14="http://schemas.microsoft.com/office/powerpoint/2010/main" val="4189145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17</a:t>
            </a:fld>
            <a:endParaRPr lang="en-US" dirty="0"/>
          </a:p>
        </p:txBody>
      </p:sp>
    </p:spTree>
    <p:extLst>
      <p:ext uri="{BB962C8B-B14F-4D97-AF65-F5344CB8AC3E}">
        <p14:creationId xmlns:p14="http://schemas.microsoft.com/office/powerpoint/2010/main" val="3814702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a:t>
            </a:r>
            <a:r>
              <a:rPr lang="en-US" baseline="0" dirty="0"/>
              <a:t> recording – Introduction to NEPA Training Module</a:t>
            </a: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18</a:t>
            </a:fld>
            <a:endParaRPr lang="en-US" dirty="0"/>
          </a:p>
        </p:txBody>
      </p:sp>
    </p:spTree>
    <p:extLst>
      <p:ext uri="{BB962C8B-B14F-4D97-AF65-F5344CB8AC3E}">
        <p14:creationId xmlns:p14="http://schemas.microsoft.com/office/powerpoint/2010/main" val="1902339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t>START recording Part 2</a:t>
            </a:r>
            <a:r>
              <a:rPr lang="en-US" b="0" i="0" baseline="0" dirty="0"/>
              <a:t> – Other Environmental Regulations</a:t>
            </a:r>
            <a:endParaRPr lang="en-US" b="0" i="0"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19</a:t>
            </a:fld>
            <a:endParaRPr lang="en-US" dirty="0"/>
          </a:p>
        </p:txBody>
      </p:sp>
    </p:spTree>
    <p:extLst>
      <p:ext uri="{BB962C8B-B14F-4D97-AF65-F5344CB8AC3E}">
        <p14:creationId xmlns:p14="http://schemas.microsoft.com/office/powerpoint/2010/main" val="3813825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t>START recording Part 2</a:t>
            </a:r>
            <a:r>
              <a:rPr lang="en-US" b="0" i="0" baseline="0" dirty="0"/>
              <a:t> – Other Environmental Regulations</a:t>
            </a:r>
            <a:endParaRPr lang="en-US" b="0" i="0"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20</a:t>
            </a:fld>
            <a:endParaRPr lang="en-US" dirty="0"/>
          </a:p>
        </p:txBody>
      </p:sp>
    </p:spTree>
    <p:extLst>
      <p:ext uri="{BB962C8B-B14F-4D97-AF65-F5344CB8AC3E}">
        <p14:creationId xmlns:p14="http://schemas.microsoft.com/office/powerpoint/2010/main" val="252404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22</a:t>
            </a:fld>
            <a:endParaRPr lang="en-US" dirty="0"/>
          </a:p>
        </p:txBody>
      </p:sp>
    </p:spTree>
    <p:extLst>
      <p:ext uri="{BB962C8B-B14F-4D97-AF65-F5344CB8AC3E}">
        <p14:creationId xmlns:p14="http://schemas.microsoft.com/office/powerpoint/2010/main" val="158394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23</a:t>
            </a:fld>
            <a:endParaRPr lang="en-US" dirty="0"/>
          </a:p>
        </p:txBody>
      </p:sp>
    </p:spTree>
    <p:extLst>
      <p:ext uri="{BB962C8B-B14F-4D97-AF65-F5344CB8AC3E}">
        <p14:creationId xmlns:p14="http://schemas.microsoft.com/office/powerpoint/2010/main" val="78169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a:t>
            </a:r>
            <a:r>
              <a:rPr lang="en-US" baseline="0" dirty="0"/>
              <a:t> recording Intro</a:t>
            </a: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2</a:t>
            </a:fld>
            <a:endParaRPr lang="en-US" dirty="0"/>
          </a:p>
        </p:txBody>
      </p:sp>
    </p:spTree>
    <p:extLst>
      <p:ext uri="{BB962C8B-B14F-4D97-AF65-F5344CB8AC3E}">
        <p14:creationId xmlns:p14="http://schemas.microsoft.com/office/powerpoint/2010/main" val="177811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a:t>
            </a:r>
            <a:r>
              <a:rPr lang="en-US" baseline="0" dirty="0"/>
              <a:t> recording – Introduction to NEPA Training Module</a:t>
            </a: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a:t>
            </a:fld>
            <a:endParaRPr lang="en-US" dirty="0"/>
          </a:p>
        </p:txBody>
      </p:sp>
    </p:spTree>
    <p:extLst>
      <p:ext uri="{BB962C8B-B14F-4D97-AF65-F5344CB8AC3E}">
        <p14:creationId xmlns:p14="http://schemas.microsoft.com/office/powerpoint/2010/main" val="291181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4</a:t>
            </a:fld>
            <a:endParaRPr lang="en-US" dirty="0"/>
          </a:p>
        </p:txBody>
      </p:sp>
    </p:spTree>
    <p:extLst>
      <p:ext uri="{BB962C8B-B14F-4D97-AF65-F5344CB8AC3E}">
        <p14:creationId xmlns:p14="http://schemas.microsoft.com/office/powerpoint/2010/main" val="114856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5</a:t>
            </a:fld>
            <a:endParaRPr lang="en-US" dirty="0"/>
          </a:p>
        </p:txBody>
      </p:sp>
    </p:spTree>
    <p:extLst>
      <p:ext uri="{BB962C8B-B14F-4D97-AF65-F5344CB8AC3E}">
        <p14:creationId xmlns:p14="http://schemas.microsoft.com/office/powerpoint/2010/main" val="302437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v"/>
            </a:pP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6</a:t>
            </a:fld>
            <a:endParaRPr lang="en-US" dirty="0"/>
          </a:p>
        </p:txBody>
      </p:sp>
    </p:spTree>
    <p:extLst>
      <p:ext uri="{BB962C8B-B14F-4D97-AF65-F5344CB8AC3E}">
        <p14:creationId xmlns:p14="http://schemas.microsoft.com/office/powerpoint/2010/main" val="281524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v"/>
            </a:pP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7</a:t>
            </a:fld>
            <a:endParaRPr lang="en-US" dirty="0"/>
          </a:p>
        </p:txBody>
      </p:sp>
    </p:spTree>
    <p:extLst>
      <p:ext uri="{BB962C8B-B14F-4D97-AF65-F5344CB8AC3E}">
        <p14:creationId xmlns:p14="http://schemas.microsoft.com/office/powerpoint/2010/main" val="159150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10</a:t>
            </a:fld>
            <a:endParaRPr lang="en-US" dirty="0"/>
          </a:p>
        </p:txBody>
      </p:sp>
    </p:spTree>
    <p:extLst>
      <p:ext uri="{BB962C8B-B14F-4D97-AF65-F5344CB8AC3E}">
        <p14:creationId xmlns:p14="http://schemas.microsoft.com/office/powerpoint/2010/main" val="2258021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5772">
              <a:defRPr/>
            </a:pPr>
            <a:r>
              <a:rPr lang="en-US" sz="2400" dirty="0"/>
              <a:t>NEPA considers ways to avoid/reduce/compensate for adverse environmental impacts</a:t>
            </a: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11</a:t>
            </a:fld>
            <a:endParaRPr lang="en-US" dirty="0"/>
          </a:p>
        </p:txBody>
      </p:sp>
    </p:spTree>
    <p:extLst>
      <p:ext uri="{BB962C8B-B14F-4D97-AF65-F5344CB8AC3E}">
        <p14:creationId xmlns:p14="http://schemas.microsoft.com/office/powerpoint/2010/main" val="281451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96E0AE-774E-43FE-BBF7-16EBD55ABF34}"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E91E17-A672-4FE7-9800-A5F4ACBEB33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91E17-A672-4FE7-9800-A5F4ACBEB33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91E17-A672-4FE7-9800-A5F4ACBEB33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91E17-A672-4FE7-9800-A5F4ACBEB339}" type="datetimeFigureOut">
              <a:rPr lang="en-US" smtClean="0"/>
              <a:pPr/>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91E17-A672-4FE7-9800-A5F4ACBEB339}" type="datetimeFigureOut">
              <a:rPr lang="en-US" smtClean="0"/>
              <a:pPr/>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91E17-A672-4FE7-9800-A5F4ACBEB339}" type="datetimeFigureOut">
              <a:rPr lang="en-US" smtClean="0"/>
              <a:pPr/>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91E17-A672-4FE7-9800-A5F4ACBEB33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91E17-A672-4FE7-9800-A5F4ACBEB33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8" name="Picture 27" descr="13823.jpg"/>
          <p:cNvPicPr>
            <a:picLocks noChangeAspect="1"/>
          </p:cNvPicPr>
          <p:nvPr/>
        </p:nvPicPr>
        <p:blipFill>
          <a:blip r:embed="rId2"/>
          <a:stretch>
            <a:fillRect/>
          </a:stretch>
        </p:blipFill>
        <p:spPr>
          <a:xfrm>
            <a:off x="-12299" y="948269"/>
            <a:ext cx="9178000" cy="4189846"/>
          </a:xfrm>
          <a:prstGeom prst="rect">
            <a:avLst/>
          </a:prstGeom>
        </p:spPr>
      </p:pic>
      <p:sp>
        <p:nvSpPr>
          <p:cNvPr id="21" name="Rectangle 20"/>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1600">
                <a:solidFill>
                  <a:srgbClr val="FFFFFF"/>
                </a:solidFill>
                <a:latin typeface="+mj-lt"/>
                <a:cs typeface="Arial Narrow"/>
              </a:defRPr>
            </a:lvl1pPr>
          </a:lstStyle>
          <a:p>
            <a:r>
              <a:rPr lang="en-US" dirty="0"/>
              <a:t>PROGRAM NAME (CAPS)</a:t>
            </a:r>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dirty="0"/>
              <a:t>Presenter </a:t>
            </a:r>
            <a:r>
              <a:rPr lang="en-US" noProof="0" dirty="0" err="1"/>
              <a:t>Name(s</a:t>
            </a:r>
            <a:r>
              <a:rPr lang="en-US" noProof="0" dirty="0"/>
              <a:t>)</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a:t>Click to edit Master text styles</a:t>
            </a: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dirty="0"/>
              <a:t>Date</a:t>
            </a:r>
          </a:p>
        </p:txBody>
      </p:sp>
      <p:grpSp>
        <p:nvGrpSpPr>
          <p:cNvPr id="22" name="Group 21"/>
          <p:cNvGrpSpPr/>
          <p:nvPr/>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7" name="Picture 26" descr="doe_logo_ppt.png"/>
          <p:cNvPicPr>
            <a:picLocks noChangeAspect="1"/>
          </p:cNvPicPr>
          <p:nvPr/>
        </p:nvPicPr>
        <p:blipFill rotWithShape="1">
          <a:blip r:embed="rId3"/>
          <a:srcRect r="55092"/>
          <a:stretch/>
        </p:blipFill>
        <p:spPr>
          <a:xfrm>
            <a:off x="7702550" y="257175"/>
            <a:ext cx="1231900" cy="412750"/>
          </a:xfrm>
          <a:prstGeom prst="rect">
            <a:avLst/>
          </a:prstGeom>
        </p:spPr>
      </p:pic>
    </p:spTree>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defRPr sz="2400"/>
            </a:lvl1pPr>
          </a:lstStyle>
          <a:p>
            <a:r>
              <a:rPr lang="en-US"/>
              <a:t>Click to edit Master title style</a:t>
            </a:r>
            <a:endParaRPr lang="en-US" dirty="0"/>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96E0AE-774E-43FE-BBF7-16EBD55ABF34}"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2400" b="0"/>
            </a:lvl1pPr>
          </a:lstStyle>
          <a:p>
            <a:pPr>
              <a:spcBef>
                <a:spcPct val="50000"/>
              </a:spcBef>
            </a:pPr>
            <a:r>
              <a:rPr lang="en-US" dirty="0"/>
              <a:t>N</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Overview">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p:spPr>
        <p:txBody>
          <a:bodyPr>
            <a:normAutofit/>
          </a:bodyPr>
          <a:lstStyle>
            <a:lvl1pPr algn="l">
              <a:defRPr sz="360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Font typeface="Arial" pitchFamily="34" charset="0"/>
              <a:buChar char="•"/>
              <a:defRPr/>
            </a:lvl1pPr>
            <a:lvl2pPr marL="742950" indent="-285750">
              <a:buFont typeface="Arial" pitchFamily="34" charset="0"/>
              <a:buChar char="•"/>
              <a:defRPr/>
            </a:lvl2pPr>
            <a:lvl3pPr marL="1035050" indent="-295275">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rgbClr val="1F8BB7"/>
            </a:gs>
            <a:gs pos="0">
              <a:srgbClr val="0071A3"/>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21874-5067-2646-AFA9-094BC074EC87}"/>
              </a:ext>
            </a:extLst>
          </p:cNvPr>
          <p:cNvSpPr/>
          <p:nvPr userDrawn="1"/>
        </p:nvSpPr>
        <p:spPr>
          <a:xfrm>
            <a:off x="1" y="0"/>
            <a:ext cx="5147840" cy="6858000"/>
          </a:xfrm>
          <a:custGeom>
            <a:avLst/>
            <a:gdLst>
              <a:gd name="connsiteX0" fmla="*/ 0 w 6863787"/>
              <a:gd name="connsiteY0" fmla="*/ 0 h 6858000"/>
              <a:gd name="connsiteX1" fmla="*/ 6863787 w 6863787"/>
              <a:gd name="connsiteY1" fmla="*/ 0 h 6858000"/>
              <a:gd name="connsiteX2" fmla="*/ 6863787 w 6863787"/>
              <a:gd name="connsiteY2" fmla="*/ 6858000 h 6858000"/>
              <a:gd name="connsiteX3" fmla="*/ 0 w 6863787"/>
              <a:gd name="connsiteY3" fmla="*/ 6858000 h 6858000"/>
              <a:gd name="connsiteX4" fmla="*/ 0 w 6863787"/>
              <a:gd name="connsiteY4" fmla="*/ 0 h 6858000"/>
              <a:gd name="connsiteX0" fmla="*/ 0 w 6863787"/>
              <a:gd name="connsiteY0" fmla="*/ 0 h 6858000"/>
              <a:gd name="connsiteX1" fmla="*/ 6863787 w 6863787"/>
              <a:gd name="connsiteY1" fmla="*/ 0 h 6858000"/>
              <a:gd name="connsiteX2" fmla="*/ 5162308 w 6863787"/>
              <a:gd name="connsiteY2" fmla="*/ 6823276 h 6858000"/>
              <a:gd name="connsiteX3" fmla="*/ 0 w 6863787"/>
              <a:gd name="connsiteY3" fmla="*/ 6858000 h 6858000"/>
              <a:gd name="connsiteX4" fmla="*/ 0 w 68637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787" h="6858000">
                <a:moveTo>
                  <a:pt x="0" y="0"/>
                </a:moveTo>
                <a:lnTo>
                  <a:pt x="6863787" y="0"/>
                </a:lnTo>
                <a:lnTo>
                  <a:pt x="5162308" y="6823276"/>
                </a:lnTo>
                <a:lnTo>
                  <a:pt x="0" y="6858000"/>
                </a:lnTo>
                <a:lnTo>
                  <a:pt x="0" y="0"/>
                </a:lnTo>
                <a:close/>
              </a:path>
            </a:pathLst>
          </a:custGeom>
          <a:solidFill>
            <a:srgbClr val="0071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D645366A-3496-B64C-818D-34C776C902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463214" y="535479"/>
            <a:ext cx="4217570" cy="5623426"/>
          </a:xfrm>
          <a:prstGeom prst="rect">
            <a:avLst/>
          </a:prstGeom>
        </p:spPr>
      </p:pic>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625642" y="1824733"/>
            <a:ext cx="7892717" cy="1881579"/>
          </a:xfrm>
          <a:noFill/>
        </p:spPr>
        <p:txBody>
          <a:bodyPr lIns="0" rIns="0" bIns="182880" anchor="b">
            <a:norm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625642" y="3706311"/>
            <a:ext cx="7892716" cy="1149720"/>
          </a:xfrm>
          <a:noFill/>
        </p:spPr>
        <p:txBody>
          <a:bodyPr lIns="0" tIns="182880" r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625642" y="3706311"/>
            <a:ext cx="789271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9388DE0-F571-F745-9F30-6D4C3DB5B7E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380788" y="5787355"/>
            <a:ext cx="2437566" cy="812522"/>
          </a:xfrm>
          <a:prstGeom prst="rect">
            <a:avLst/>
          </a:prstGeom>
        </p:spPr>
      </p:pic>
    </p:spTree>
    <p:extLst>
      <p:ext uri="{BB962C8B-B14F-4D97-AF65-F5344CB8AC3E}">
        <p14:creationId xmlns:p14="http://schemas.microsoft.com/office/powerpoint/2010/main" val="212420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Agenda/Table of Contents">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D782B5D-9C17-1145-AC4C-FE14151F547C}"/>
              </a:ext>
            </a:extLst>
          </p:cNvPr>
          <p:cNvSpPr/>
          <p:nvPr userDrawn="1"/>
        </p:nvSpPr>
        <p:spPr>
          <a:xfrm>
            <a:off x="0" y="8201"/>
            <a:ext cx="5227134" cy="6841598"/>
          </a:xfrm>
          <a:custGeom>
            <a:avLst/>
            <a:gdLst>
              <a:gd name="connsiteX0" fmla="*/ 0 w 4425387"/>
              <a:gd name="connsiteY0" fmla="*/ 0 h 6841598"/>
              <a:gd name="connsiteX1" fmla="*/ 4425387 w 4425387"/>
              <a:gd name="connsiteY1" fmla="*/ 0 h 6841598"/>
              <a:gd name="connsiteX2" fmla="*/ 2723908 w 4425387"/>
              <a:gd name="connsiteY2" fmla="*/ 6823276 h 6841598"/>
              <a:gd name="connsiteX3" fmla="*/ 0 w 4425387"/>
              <a:gd name="connsiteY3" fmla="*/ 6841598 h 6841598"/>
            </a:gdLst>
            <a:ahLst/>
            <a:cxnLst>
              <a:cxn ang="0">
                <a:pos x="connsiteX0" y="connsiteY0"/>
              </a:cxn>
              <a:cxn ang="0">
                <a:pos x="connsiteX1" y="connsiteY1"/>
              </a:cxn>
              <a:cxn ang="0">
                <a:pos x="connsiteX2" y="connsiteY2"/>
              </a:cxn>
              <a:cxn ang="0">
                <a:pos x="connsiteX3" y="connsiteY3"/>
              </a:cxn>
            </a:cxnLst>
            <a:rect l="l" t="t" r="r" b="b"/>
            <a:pathLst>
              <a:path w="4425387" h="6841598">
                <a:moveTo>
                  <a:pt x="0" y="0"/>
                </a:moveTo>
                <a:lnTo>
                  <a:pt x="4425387" y="0"/>
                </a:lnTo>
                <a:lnTo>
                  <a:pt x="2723908" y="6823276"/>
                </a:lnTo>
                <a:lnTo>
                  <a:pt x="0" y="6841598"/>
                </a:lnTo>
                <a:close/>
              </a:path>
            </a:pathLst>
          </a:custGeom>
          <a:gradFill>
            <a:gsLst>
              <a:gs pos="100000">
                <a:srgbClr val="0092CC"/>
              </a:gs>
              <a:gs pos="0">
                <a:srgbClr val="0071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a:xfrm>
            <a:off x="477456" y="1165381"/>
            <a:ext cx="3606864" cy="2184400"/>
          </a:xfrm>
        </p:spPr>
        <p:txBody>
          <a:bodyPr anchor="t" anchorCtr="0">
            <a:noAutofit/>
          </a:bodyPr>
          <a:lstStyle>
            <a:lvl1pPr>
              <a:defRPr sz="3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4572000" y="1165381"/>
            <a:ext cx="3943350" cy="4785200"/>
          </a:xfrm>
        </p:spPr>
        <p:txBody>
          <a:bodyPr anchor="b" anchorCtr="0"/>
          <a:lstStyle>
            <a:lvl1pPr marL="0" indent="0">
              <a:spcBef>
                <a:spcPts val="1200"/>
              </a:spcBef>
              <a:buNone/>
              <a:tabLst>
                <a:tab pos="3771900" algn="r"/>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lvl1pPr>
              <a:defRPr>
                <a:solidFill>
                  <a:srgbClr val="00266C"/>
                </a:solidFill>
              </a:defRPr>
            </a:lvl1p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94470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rgbClr val="0092CC"/>
            </a:gs>
            <a:gs pos="0">
              <a:srgbClr val="0071A3"/>
            </a:gs>
          </a:gsLst>
          <a:lin ang="5400000" scaled="1"/>
        </a:grad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242ED7F-31F3-6240-B2C8-6FF2D7AC45B3}"/>
              </a:ext>
            </a:extLst>
          </p:cNvPr>
          <p:cNvSpPr/>
          <p:nvPr userDrawn="1"/>
        </p:nvSpPr>
        <p:spPr>
          <a:xfrm>
            <a:off x="1" y="0"/>
            <a:ext cx="5147840" cy="6858000"/>
          </a:xfrm>
          <a:custGeom>
            <a:avLst/>
            <a:gdLst>
              <a:gd name="connsiteX0" fmla="*/ 0 w 6863787"/>
              <a:gd name="connsiteY0" fmla="*/ 0 h 6858000"/>
              <a:gd name="connsiteX1" fmla="*/ 6863787 w 6863787"/>
              <a:gd name="connsiteY1" fmla="*/ 0 h 6858000"/>
              <a:gd name="connsiteX2" fmla="*/ 6863787 w 6863787"/>
              <a:gd name="connsiteY2" fmla="*/ 6858000 h 6858000"/>
              <a:gd name="connsiteX3" fmla="*/ 0 w 6863787"/>
              <a:gd name="connsiteY3" fmla="*/ 6858000 h 6858000"/>
              <a:gd name="connsiteX4" fmla="*/ 0 w 6863787"/>
              <a:gd name="connsiteY4" fmla="*/ 0 h 6858000"/>
              <a:gd name="connsiteX0" fmla="*/ 0 w 6863787"/>
              <a:gd name="connsiteY0" fmla="*/ 0 h 6858000"/>
              <a:gd name="connsiteX1" fmla="*/ 6863787 w 6863787"/>
              <a:gd name="connsiteY1" fmla="*/ 0 h 6858000"/>
              <a:gd name="connsiteX2" fmla="*/ 5162308 w 6863787"/>
              <a:gd name="connsiteY2" fmla="*/ 6823276 h 6858000"/>
              <a:gd name="connsiteX3" fmla="*/ 0 w 6863787"/>
              <a:gd name="connsiteY3" fmla="*/ 6858000 h 6858000"/>
              <a:gd name="connsiteX4" fmla="*/ 0 w 68637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787" h="6858000">
                <a:moveTo>
                  <a:pt x="0" y="0"/>
                </a:moveTo>
                <a:lnTo>
                  <a:pt x="6863787" y="0"/>
                </a:lnTo>
                <a:lnTo>
                  <a:pt x="5162308" y="6823276"/>
                </a:lnTo>
                <a:lnTo>
                  <a:pt x="0" y="6858000"/>
                </a:lnTo>
                <a:lnTo>
                  <a:pt x="0" y="0"/>
                </a:lnTo>
                <a:close/>
              </a:path>
            </a:pathLst>
          </a:custGeom>
          <a:solidFill>
            <a:srgbClr val="0071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73F09E8-B747-B84C-A2B2-F829044B9C4F}"/>
              </a:ext>
            </a:extLst>
          </p:cNvPr>
          <p:cNvSpPr>
            <a:spLocks noGrp="1"/>
          </p:cNvSpPr>
          <p:nvPr>
            <p:ph type="title"/>
          </p:nvPr>
        </p:nvSpPr>
        <p:spPr>
          <a:xfrm>
            <a:off x="623887" y="576264"/>
            <a:ext cx="5044814" cy="2852737"/>
          </a:xfrm>
        </p:spPr>
        <p:txBody>
          <a:bodyPr anchor="b"/>
          <a:lstStyle>
            <a:lvl1pPr>
              <a:defRPr sz="45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p:nvPr>
        </p:nvSpPr>
        <p:spPr>
          <a:xfrm>
            <a:off x="4834054" y="4258877"/>
            <a:ext cx="3678209"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2766539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628650" y="1118871"/>
            <a:ext cx="7886700" cy="45600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a:xfrm>
            <a:off x="8407752" y="6344949"/>
            <a:ext cx="523375" cy="365125"/>
          </a:xfrm>
        </p:spPr>
        <p:txBody>
          <a:bodyPr/>
          <a:lstStyle>
            <a:lvl1pPr algn="r">
              <a:defRPr/>
            </a:lvl1p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1711862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ics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1739590" y="1338242"/>
            <a:ext cx="2775260" cy="4351338"/>
          </a:xfrm>
        </p:spPr>
        <p:txBody>
          <a:bodyPr/>
          <a:lstStyle>
            <a:lvl1pPr marL="0" indent="0">
              <a:buNone/>
              <a:defRPr sz="1350" b="1"/>
            </a:lvl1pPr>
            <a:lvl2pPr marL="8335" indent="0">
              <a:spcBef>
                <a:spcPts val="675"/>
              </a:spcBef>
              <a:buNone/>
              <a:tabLst/>
              <a:defRPr sz="1200"/>
            </a:lvl2pPr>
            <a:lvl3pPr marL="216694" indent="-125016">
              <a:tabLst/>
              <a:defRPr sz="1200"/>
            </a:lvl3pPr>
            <a:lvl4pPr marL="692944" indent="-166688">
              <a:tabLst/>
              <a:defRPr sz="1200"/>
            </a:lvl4pPr>
            <a:lvl5pPr marL="859631" indent="-166688">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5781907" y="1338242"/>
            <a:ext cx="2775260" cy="4351338"/>
          </a:xfrm>
        </p:spPr>
        <p:txBody>
          <a:bodyPr/>
          <a:lstStyle>
            <a:lvl1pPr marL="0" indent="0">
              <a:buNone/>
              <a:defRPr sz="1350" b="1"/>
            </a:lvl1pPr>
            <a:lvl2pPr marL="8335" indent="0">
              <a:spcBef>
                <a:spcPts val="675"/>
              </a:spcBef>
              <a:buNone/>
              <a:tabLst/>
              <a:defRPr sz="1200"/>
            </a:lvl2pPr>
            <a:lvl3pPr marL="216694" indent="-125016">
              <a:tabLst/>
              <a:defRPr sz="1200"/>
            </a:lvl3pPr>
            <a:lvl4pPr marL="692944" indent="-166688">
              <a:tabLst/>
              <a:defRPr sz="1200"/>
            </a:lvl4pPr>
            <a:lvl5pPr marL="859631" indent="-166688">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
        <p:nvSpPr>
          <p:cNvPr id="6" name="Picture Placeholder 5">
            <a:extLst>
              <a:ext uri="{FF2B5EF4-FFF2-40B4-BE49-F238E27FC236}">
                <a16:creationId xmlns:a16="http://schemas.microsoft.com/office/drawing/2014/main" id="{240E8582-16F5-6549-AEB8-0AE038A8EAB2}"/>
              </a:ext>
            </a:extLst>
          </p:cNvPr>
          <p:cNvSpPr>
            <a:spLocks noGrp="1"/>
          </p:cNvSpPr>
          <p:nvPr>
            <p:ph type="pic" sz="quarter" idx="13"/>
          </p:nvPr>
        </p:nvSpPr>
        <p:spPr>
          <a:xfrm>
            <a:off x="560785" y="1337721"/>
            <a:ext cx="1053354" cy="1787157"/>
          </a:xfrm>
        </p:spPr>
        <p:txBody>
          <a:bodyPr/>
          <a:lstStyle>
            <a:lvl1pPr marL="0" indent="0">
              <a:buNone/>
              <a:defRPr/>
            </a:lvl1pPr>
          </a:lstStyle>
          <a:p>
            <a:endParaRPr lang="en-US" dirty="0"/>
          </a:p>
        </p:txBody>
      </p:sp>
      <p:sp>
        <p:nvSpPr>
          <p:cNvPr id="8" name="Picture Placeholder 5">
            <a:extLst>
              <a:ext uri="{FF2B5EF4-FFF2-40B4-BE49-F238E27FC236}">
                <a16:creationId xmlns:a16="http://schemas.microsoft.com/office/drawing/2014/main" id="{7FF8C456-7520-AF42-8B00-56900C31A921}"/>
              </a:ext>
            </a:extLst>
          </p:cNvPr>
          <p:cNvSpPr>
            <a:spLocks noGrp="1"/>
          </p:cNvSpPr>
          <p:nvPr>
            <p:ph type="pic" sz="quarter" idx="14"/>
          </p:nvPr>
        </p:nvSpPr>
        <p:spPr>
          <a:xfrm>
            <a:off x="4591951" y="1337721"/>
            <a:ext cx="1053354" cy="1787157"/>
          </a:xfrm>
        </p:spPr>
        <p:txBody>
          <a:bodyPr/>
          <a:lstStyle>
            <a:lvl1pPr marL="0" indent="0">
              <a:buNone/>
              <a:defRPr/>
            </a:lvl1pPr>
          </a:lstStyle>
          <a:p>
            <a:endParaRPr lang="en-US" dirty="0"/>
          </a:p>
        </p:txBody>
      </p:sp>
    </p:spTree>
    <p:extLst>
      <p:ext uri="{BB962C8B-B14F-4D97-AF65-F5344CB8AC3E}">
        <p14:creationId xmlns:p14="http://schemas.microsoft.com/office/powerpoint/2010/main" val="176289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628650" y="1215484"/>
            <a:ext cx="3886200" cy="46865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4629150" y="1215484"/>
            <a:ext cx="3886200" cy="4686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384071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AA-7C72-DB4A-85F8-5B66C80194F6}"/>
              </a:ext>
            </a:extLst>
          </p:cNvPr>
          <p:cNvSpPr>
            <a:spLocks noGrp="1"/>
          </p:cNvSpPr>
          <p:nvPr>
            <p:ph type="title"/>
          </p:nvPr>
        </p:nvSpPr>
        <p:spPr>
          <a:xfrm>
            <a:off x="629841" y="188538"/>
            <a:ext cx="7886700" cy="9312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629842" y="1217081"/>
            <a:ext cx="3868340" cy="71208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629842" y="1929162"/>
            <a:ext cx="3868340" cy="38953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4629150" y="1217081"/>
            <a:ext cx="3887391" cy="71208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4629150" y="1929162"/>
            <a:ext cx="3887391" cy="389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038317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5123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96E0AE-774E-43FE-BBF7-16EBD55ABF34}"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C7ECC-0AFC-D54D-A9B3-35C8BCDD8800}"/>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418683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96FF-2F85-C64E-850B-61C0F6F72AA5}"/>
              </a:ext>
            </a:extLst>
          </p:cNvPr>
          <p:cNvSpPr>
            <a:spLocks noGrp="1"/>
          </p:cNvSpPr>
          <p:nvPr>
            <p:ph type="title"/>
          </p:nvPr>
        </p:nvSpPr>
        <p:spPr>
          <a:xfrm>
            <a:off x="629841" y="457200"/>
            <a:ext cx="2949178" cy="1600200"/>
          </a:xfrm>
        </p:spPr>
        <p:txBody>
          <a:bodyPr anchor="t" anchorCtr="0"/>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3887391" y="457201"/>
            <a:ext cx="4629150"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66122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8A3B7B-54EC-BC4C-AE27-B7F87C6B3CEC}"/>
              </a:ext>
            </a:extLst>
          </p:cNvPr>
          <p:cNvGrpSpPr/>
          <p:nvPr userDrawn="1"/>
        </p:nvGrpSpPr>
        <p:grpSpPr>
          <a:xfrm>
            <a:off x="3789571" y="457201"/>
            <a:ext cx="4865072" cy="5411788"/>
            <a:chOff x="7885355" y="1118871"/>
            <a:chExt cx="3608306" cy="4316596"/>
          </a:xfrm>
        </p:grpSpPr>
        <p:sp>
          <p:nvSpPr>
            <p:cNvPr id="8" name="Rectangle 7">
              <a:extLst>
                <a:ext uri="{FF2B5EF4-FFF2-40B4-BE49-F238E27FC236}">
                  <a16:creationId xmlns:a16="http://schemas.microsoft.com/office/drawing/2014/main" id="{643227D7-3F65-1E4C-8497-2E523D6BC25A}"/>
                </a:ext>
              </a:extLst>
            </p:cNvPr>
            <p:cNvSpPr/>
            <p:nvPr/>
          </p:nvSpPr>
          <p:spPr>
            <a:xfrm>
              <a:off x="7885356" y="1118871"/>
              <a:ext cx="3608305" cy="4298602"/>
            </a:xfrm>
            <a:prstGeom prst="rect">
              <a:avLst/>
            </a:prstGeom>
            <a:gradFill>
              <a:gsLst>
                <a:gs pos="100000">
                  <a:srgbClr val="004EA1"/>
                </a:gs>
                <a:gs pos="0">
                  <a:srgbClr val="003088"/>
                </a:gs>
              </a:gsLst>
              <a:lin ang="54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14">
              <a:extLst>
                <a:ext uri="{FF2B5EF4-FFF2-40B4-BE49-F238E27FC236}">
                  <a16:creationId xmlns:a16="http://schemas.microsoft.com/office/drawing/2014/main" id="{62DA4B59-467D-1243-9CCC-958A3E8591CA}"/>
                </a:ext>
              </a:extLst>
            </p:cNvPr>
            <p:cNvSpPr/>
            <p:nvPr/>
          </p:nvSpPr>
          <p:spPr>
            <a:xfrm>
              <a:off x="7885355" y="1118871"/>
              <a:ext cx="3608305" cy="4316596"/>
            </a:xfrm>
            <a:custGeom>
              <a:avLst/>
              <a:gdLst>
                <a:gd name="connsiteX0" fmla="*/ 0 w 3608305"/>
                <a:gd name="connsiteY0" fmla="*/ 0 h 4238377"/>
                <a:gd name="connsiteX1" fmla="*/ 3608305 w 3608305"/>
                <a:gd name="connsiteY1" fmla="*/ 0 h 4238377"/>
                <a:gd name="connsiteX2" fmla="*/ 3608305 w 3608305"/>
                <a:gd name="connsiteY2" fmla="*/ 4238377 h 4238377"/>
                <a:gd name="connsiteX3" fmla="*/ 0 w 3608305"/>
                <a:gd name="connsiteY3" fmla="*/ 4238377 h 4238377"/>
                <a:gd name="connsiteX4" fmla="*/ 0 w 3608305"/>
                <a:gd name="connsiteY4" fmla="*/ 0 h 4238377"/>
                <a:gd name="connsiteX0" fmla="*/ 0 w 3608305"/>
                <a:gd name="connsiteY0" fmla="*/ 0 h 4238377"/>
                <a:gd name="connsiteX1" fmla="*/ 3608305 w 3608305"/>
                <a:gd name="connsiteY1" fmla="*/ 0 h 4238377"/>
                <a:gd name="connsiteX2" fmla="*/ 0 w 3608305"/>
                <a:gd name="connsiteY2" fmla="*/ 4238377 h 4238377"/>
                <a:gd name="connsiteX3" fmla="*/ 0 w 3608305"/>
                <a:gd name="connsiteY3" fmla="*/ 0 h 4238377"/>
              </a:gdLst>
              <a:ahLst/>
              <a:cxnLst>
                <a:cxn ang="0">
                  <a:pos x="connsiteX0" y="connsiteY0"/>
                </a:cxn>
                <a:cxn ang="0">
                  <a:pos x="connsiteX1" y="connsiteY1"/>
                </a:cxn>
                <a:cxn ang="0">
                  <a:pos x="connsiteX2" y="connsiteY2"/>
                </a:cxn>
                <a:cxn ang="0">
                  <a:pos x="connsiteX3" y="connsiteY3"/>
                </a:cxn>
              </a:cxnLst>
              <a:rect l="l" t="t" r="r" b="b"/>
              <a:pathLst>
                <a:path w="3608305" h="4238377">
                  <a:moveTo>
                    <a:pt x="0" y="0"/>
                  </a:moveTo>
                  <a:lnTo>
                    <a:pt x="3608305" y="0"/>
                  </a:lnTo>
                  <a:lnTo>
                    <a:pt x="0" y="4238377"/>
                  </a:lnTo>
                  <a:lnTo>
                    <a:pt x="0" y="0"/>
                  </a:lnTo>
                  <a:close/>
                </a:path>
              </a:pathLst>
            </a:custGeom>
            <a:solidFill>
              <a:srgbClr val="00266C">
                <a:alpha val="50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10DA3F50-632A-4D45-986B-71EEE91FF938}"/>
              </a:ext>
            </a:extLst>
          </p:cNvPr>
          <p:cNvSpPr>
            <a:spLocks noGrp="1"/>
          </p:cNvSpPr>
          <p:nvPr>
            <p:ph type="title"/>
          </p:nvPr>
        </p:nvSpPr>
        <p:spPr>
          <a:xfrm>
            <a:off x="629841" y="457200"/>
            <a:ext cx="2949178" cy="1600200"/>
          </a:xfrm>
        </p:spPr>
        <p:txBody>
          <a:bodyPr anchor="t" anchorCtr="0"/>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3930805" y="624468"/>
            <a:ext cx="4585736" cy="505150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257861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052797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7422265" y="365125"/>
            <a:ext cx="1093085" cy="54453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628650" y="365125"/>
            <a:ext cx="6611315" cy="54453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685973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BAFE53-6B0D-4CDC-88CC-4D24F27F9BE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31B76-ADD8-435E-940A-4B26378769A5}" type="slidenum">
              <a:rPr lang="en-US" smtClean="0"/>
              <a:t>‹#›</a:t>
            </a:fld>
            <a:endParaRPr lang="en-US"/>
          </a:p>
        </p:txBody>
      </p:sp>
    </p:spTree>
    <p:extLst>
      <p:ext uri="{BB962C8B-B14F-4D97-AF65-F5344CB8AC3E}">
        <p14:creationId xmlns:p14="http://schemas.microsoft.com/office/powerpoint/2010/main" val="1686768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BAFE53-6B0D-4CDC-88CC-4D24F27F9BE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31B76-ADD8-435E-940A-4B26378769A5}" type="slidenum">
              <a:rPr lang="en-US" smtClean="0"/>
              <a:t>‹#›</a:t>
            </a:fld>
            <a:endParaRPr lang="en-US"/>
          </a:p>
        </p:txBody>
      </p:sp>
    </p:spTree>
    <p:extLst>
      <p:ext uri="{BB962C8B-B14F-4D97-AF65-F5344CB8AC3E}">
        <p14:creationId xmlns:p14="http://schemas.microsoft.com/office/powerpoint/2010/main" val="1737131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BAFE53-6B0D-4CDC-88CC-4D24F27F9BE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31B76-ADD8-435E-940A-4B26378769A5}" type="slidenum">
              <a:rPr lang="en-US" smtClean="0"/>
              <a:t>‹#›</a:t>
            </a:fld>
            <a:endParaRPr lang="en-US"/>
          </a:p>
        </p:txBody>
      </p:sp>
    </p:spTree>
    <p:extLst>
      <p:ext uri="{BB962C8B-B14F-4D97-AF65-F5344CB8AC3E}">
        <p14:creationId xmlns:p14="http://schemas.microsoft.com/office/powerpoint/2010/main" val="3034752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BAFE53-6B0D-4CDC-88CC-4D24F27F9BE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31B76-ADD8-435E-940A-4B26378769A5}" type="slidenum">
              <a:rPr lang="en-US" smtClean="0"/>
              <a:t>‹#›</a:t>
            </a:fld>
            <a:endParaRPr lang="en-US"/>
          </a:p>
        </p:txBody>
      </p:sp>
    </p:spTree>
    <p:extLst>
      <p:ext uri="{BB962C8B-B14F-4D97-AF65-F5344CB8AC3E}">
        <p14:creationId xmlns:p14="http://schemas.microsoft.com/office/powerpoint/2010/main" val="3860887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BAFE53-6B0D-4CDC-88CC-4D24F27F9BEC}"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31B76-ADD8-435E-940A-4B26378769A5}" type="slidenum">
              <a:rPr lang="en-US" smtClean="0"/>
              <a:t>‹#›</a:t>
            </a:fld>
            <a:endParaRPr lang="en-US"/>
          </a:p>
        </p:txBody>
      </p:sp>
    </p:spTree>
    <p:extLst>
      <p:ext uri="{BB962C8B-B14F-4D97-AF65-F5344CB8AC3E}">
        <p14:creationId xmlns:p14="http://schemas.microsoft.com/office/powerpoint/2010/main" val="424359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6E0AE-774E-43FE-BBF7-16EBD55ABF34}" type="datetimeFigureOut">
              <a:rPr lang="en-US" smtClean="0"/>
              <a:pPr/>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BAFE53-6B0D-4CDC-88CC-4D24F27F9BEC}"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31B76-ADD8-435E-940A-4B26378769A5}" type="slidenum">
              <a:rPr lang="en-US" smtClean="0"/>
              <a:t>‹#›</a:t>
            </a:fld>
            <a:endParaRPr lang="en-US"/>
          </a:p>
        </p:txBody>
      </p:sp>
    </p:spTree>
    <p:extLst>
      <p:ext uri="{BB962C8B-B14F-4D97-AF65-F5344CB8AC3E}">
        <p14:creationId xmlns:p14="http://schemas.microsoft.com/office/powerpoint/2010/main" val="3111313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AFE53-6B0D-4CDC-88CC-4D24F27F9BEC}"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31B76-ADD8-435E-940A-4B26378769A5}" type="slidenum">
              <a:rPr lang="en-US" smtClean="0"/>
              <a:t>‹#›</a:t>
            </a:fld>
            <a:endParaRPr lang="en-US"/>
          </a:p>
        </p:txBody>
      </p:sp>
    </p:spTree>
    <p:extLst>
      <p:ext uri="{BB962C8B-B14F-4D97-AF65-F5344CB8AC3E}">
        <p14:creationId xmlns:p14="http://schemas.microsoft.com/office/powerpoint/2010/main" val="29339398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BAFE53-6B0D-4CDC-88CC-4D24F27F9BE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31B76-ADD8-435E-940A-4B26378769A5}" type="slidenum">
              <a:rPr lang="en-US" smtClean="0"/>
              <a:t>‹#›</a:t>
            </a:fld>
            <a:endParaRPr lang="en-US"/>
          </a:p>
        </p:txBody>
      </p:sp>
    </p:spTree>
    <p:extLst>
      <p:ext uri="{BB962C8B-B14F-4D97-AF65-F5344CB8AC3E}">
        <p14:creationId xmlns:p14="http://schemas.microsoft.com/office/powerpoint/2010/main" val="3799411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BAFE53-6B0D-4CDC-88CC-4D24F27F9BE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31B76-ADD8-435E-940A-4B26378769A5}" type="slidenum">
              <a:rPr lang="en-US" smtClean="0"/>
              <a:t>‹#›</a:t>
            </a:fld>
            <a:endParaRPr lang="en-US"/>
          </a:p>
        </p:txBody>
      </p:sp>
    </p:spTree>
    <p:extLst>
      <p:ext uri="{BB962C8B-B14F-4D97-AF65-F5344CB8AC3E}">
        <p14:creationId xmlns:p14="http://schemas.microsoft.com/office/powerpoint/2010/main" val="20900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BAFE53-6B0D-4CDC-88CC-4D24F27F9BE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31B76-ADD8-435E-940A-4B26378769A5}" type="slidenum">
              <a:rPr lang="en-US" smtClean="0"/>
              <a:t>‹#›</a:t>
            </a:fld>
            <a:endParaRPr lang="en-US"/>
          </a:p>
        </p:txBody>
      </p:sp>
    </p:spTree>
    <p:extLst>
      <p:ext uri="{BB962C8B-B14F-4D97-AF65-F5344CB8AC3E}">
        <p14:creationId xmlns:p14="http://schemas.microsoft.com/office/powerpoint/2010/main" val="36834161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BAFE53-6B0D-4CDC-88CC-4D24F27F9BE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31B76-ADD8-435E-940A-4B26378769A5}" type="slidenum">
              <a:rPr lang="en-US" smtClean="0"/>
              <a:t>‹#›</a:t>
            </a:fld>
            <a:endParaRPr lang="en-US"/>
          </a:p>
        </p:txBody>
      </p:sp>
    </p:spTree>
    <p:extLst>
      <p:ext uri="{BB962C8B-B14F-4D97-AF65-F5344CB8AC3E}">
        <p14:creationId xmlns:p14="http://schemas.microsoft.com/office/powerpoint/2010/main" val="90925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96E0AE-774E-43FE-BBF7-16EBD55ABF34}" type="datetimeFigureOut">
              <a:rPr lang="en-US" smtClean="0"/>
              <a:pPr/>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6E0AE-774E-43FE-BBF7-16EBD55ABF34}" type="datetimeFigureOut">
              <a:rPr lang="en-US" smtClean="0"/>
              <a:pPr/>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6E0AE-774E-43FE-BBF7-16EBD55ABF34}"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6E0AE-774E-43FE-BBF7-16EBD55ABF34}"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4.sv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3.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6E0AE-774E-43FE-BBF7-16EBD55ABF34}" type="datetimeFigureOut">
              <a:rPr lang="en-US" smtClean="0"/>
              <a:pPr/>
              <a:t>8/16/2022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04023-B39A-425D-AEB7-27743B9A04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91E17-A672-4FE7-9800-A5F4ACBEB339}" type="datetimeFigureOut">
              <a:rPr lang="en-US" smtClean="0"/>
              <a:pPr/>
              <a:t>8/16/2022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95204-CCBA-4991-A380-BB5656F8B7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sp>
        <p:nvSpPr>
          <p:cNvPr id="14" name="Title Placeholder 13"/>
          <p:cNvSpPr>
            <a:spLocks noGrp="1"/>
          </p:cNvSpPr>
          <p:nvPr>
            <p:ph type="title"/>
          </p:nvPr>
        </p:nvSpPr>
        <p:spPr>
          <a:xfrm>
            <a:off x="177800" y="0"/>
            <a:ext cx="5664200" cy="901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9"/>
          <p:cNvSpPr txBox="1">
            <a:spLocks/>
          </p:cNvSpPr>
          <p:nvPr/>
        </p:nvSpPr>
        <p:spPr>
          <a:xfrm>
            <a:off x="129513"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fld id="{2BEB0A62-0430-FE41-A5E0-B494BC2D9928}" type="slidenum">
              <a:rPr kumimoji="0" lang="en-US" sz="10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342900" marR="0" lvl="0" indent="-342900" algn="l" defTabSz="457200" rtl="0" eaLnBrk="1" fontAlgn="auto" latinLnBrk="0" hangingPunct="1">
                <a:lnSpc>
                  <a:spcPct val="100000"/>
                </a:lnSpc>
                <a:spcBef>
                  <a:spcPct val="20000"/>
                </a:spcBef>
                <a:spcAft>
                  <a:spcPts val="0"/>
                </a:spcAft>
                <a:buClrTx/>
                <a:buSzTx/>
                <a:buFont typeface="Arial"/>
                <a:buNone/>
                <a:tabLst/>
                <a:defRPr/>
              </a:pPr>
              <a:t>‹#›</a:t>
            </a:fld>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pSp>
        <p:nvGrpSpPr>
          <p:cNvPr id="21" name="Group 20"/>
          <p:cNvGrpSpPr/>
          <p:nvPr/>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www.energy.gov</a:t>
            </a:r>
          </a:p>
        </p:txBody>
      </p:sp>
      <p:pic>
        <p:nvPicPr>
          <p:cNvPr id="19" name="Picture 18" descr="doe_logo_ppt.png"/>
          <p:cNvPicPr>
            <a:picLocks noChangeAspect="1"/>
          </p:cNvPicPr>
          <p:nvPr/>
        </p:nvPicPr>
        <p:blipFill rotWithShape="1">
          <a:blip r:embed="rId11"/>
          <a:srcRect r="56655"/>
          <a:stretch/>
        </p:blipFill>
        <p:spPr>
          <a:xfrm>
            <a:off x="7626350" y="276225"/>
            <a:ext cx="1189037" cy="412750"/>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p:txStyles>
    <p:titleStyle>
      <a:lvl1pPr algn="l" defTabSz="457200" rtl="0" eaLnBrk="1" latinLnBrk="0" hangingPunct="1">
        <a:lnSpc>
          <a:spcPts val="2800"/>
        </a:lnSpc>
        <a:spcBef>
          <a:spcPct val="0"/>
        </a:spcBef>
        <a:buNone/>
        <a:defRPr sz="26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E99538-8466-B14E-AB3B-7B5A2A7E5D59}"/>
              </a:ext>
            </a:extLst>
          </p:cNvPr>
          <p:cNvSpPr/>
          <p:nvPr userDrawn="1"/>
        </p:nvSpPr>
        <p:spPr>
          <a:xfrm>
            <a:off x="0" y="6051177"/>
            <a:ext cx="9144000" cy="806824"/>
          </a:xfrm>
          <a:prstGeom prst="rect">
            <a:avLst/>
          </a:prstGeom>
          <a:solidFill>
            <a:srgbClr val="007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628650" y="214046"/>
            <a:ext cx="7886700" cy="904825"/>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628650" y="1118871"/>
            <a:ext cx="7886700" cy="48207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8392956" y="6333798"/>
            <a:ext cx="523375" cy="365125"/>
          </a:xfrm>
          <a:prstGeom prst="rect">
            <a:avLst/>
          </a:prstGeom>
        </p:spPr>
        <p:txBody>
          <a:bodyPr vert="horz" lIns="91440" tIns="91440" rIns="91440" bIns="91440" rtlCol="0" anchor="ctr" anchorCtr="0"/>
          <a:lstStyle>
            <a:lvl1pPr algn="r">
              <a:defRPr sz="900">
                <a:solidFill>
                  <a:schemeClr val="bg1"/>
                </a:solidFill>
              </a:defRPr>
            </a:lvl1pPr>
          </a:lstStyle>
          <a:p>
            <a:fld id="{E773C8E2-B35B-254F-A137-6F2F570DAACB}" type="slidenum">
              <a:rPr lang="en-US" smtClean="0"/>
              <a:pPr/>
              <a:t>‹#›</a:t>
            </a:fld>
            <a:endParaRPr lang="en-US" dirty="0"/>
          </a:p>
        </p:txBody>
      </p:sp>
      <p:pic>
        <p:nvPicPr>
          <p:cNvPr id="9" name="Graphic 8">
            <a:extLst>
              <a:ext uri="{FF2B5EF4-FFF2-40B4-BE49-F238E27FC236}">
                <a16:creationId xmlns:a16="http://schemas.microsoft.com/office/drawing/2014/main" id="{23151D6B-3467-B047-B592-C8CD95F7D7F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227669" y="6208706"/>
            <a:ext cx="1173513" cy="391171"/>
          </a:xfrm>
          <a:prstGeom prst="rect">
            <a:avLst/>
          </a:prstGeom>
        </p:spPr>
      </p:pic>
    </p:spTree>
    <p:extLst>
      <p:ext uri="{BB962C8B-B14F-4D97-AF65-F5344CB8AC3E}">
        <p14:creationId xmlns:p14="http://schemas.microsoft.com/office/powerpoint/2010/main" val="197757807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ftr="0" dt="0"/>
  <p:txStyles>
    <p:titleStyle>
      <a:lvl1pPr algn="l" defTabSz="685800" rtl="0" eaLnBrk="1" latinLnBrk="0" hangingPunct="1">
        <a:lnSpc>
          <a:spcPct val="90000"/>
        </a:lnSpc>
        <a:spcBef>
          <a:spcPct val="0"/>
        </a:spcBef>
        <a:buNone/>
        <a:defRPr sz="22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AFE53-6B0D-4CDC-88CC-4D24F27F9BEC}" type="datetimeFigureOut">
              <a:rPr lang="en-US" smtClean="0"/>
              <a:t>8/16/2022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31B76-ADD8-435E-940A-4B26378769A5}" type="slidenum">
              <a:rPr lang="en-US" smtClean="0"/>
              <a:t>‹#›</a:t>
            </a:fld>
            <a:endParaRPr lang="en-US"/>
          </a:p>
        </p:txBody>
      </p:sp>
    </p:spTree>
    <p:extLst>
      <p:ext uri="{BB962C8B-B14F-4D97-AF65-F5344CB8AC3E}">
        <p14:creationId xmlns:p14="http://schemas.microsoft.com/office/powerpoint/2010/main" val="241555389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hyperlink" Target="mailto:GONEPA@ee.doe.gov" TargetMode="External"/><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2.jp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0.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7.xml"/><Relationship Id="rId5" Type="http://schemas.openxmlformats.org/officeDocument/2006/relationships/image" Target="../media/image11.jpeg"/><Relationship Id="rId10" Type="http://schemas.openxmlformats.org/officeDocument/2006/relationships/diagramQuickStyle" Target="../diagrams/quickStyle7.xml"/><Relationship Id="rId4" Type="http://schemas.openxmlformats.org/officeDocument/2006/relationships/image" Target="../media/image10.jpeg"/><Relationship Id="rId9"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hyperlink" Target="mailto:GONEPA@ee.doe.gov" TargetMode="Externa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1.xml"/><Relationship Id="rId5" Type="http://schemas.openxmlformats.org/officeDocument/2006/relationships/image" Target="../media/image11.jpeg"/><Relationship Id="rId10" Type="http://schemas.openxmlformats.org/officeDocument/2006/relationships/diagramQuickStyle" Target="../diagrams/quickStyle1.xml"/><Relationship Id="rId4" Type="http://schemas.openxmlformats.org/officeDocument/2006/relationships/image" Target="../media/image10.jpeg"/><Relationship Id="rId9"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www.energy.gov/node/4816816" TargetMode="External"/><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hyperlink" Target="mailto:GONEPA@ee.doe.gov" TargetMode="Externa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12.jpeg"/><Relationship Id="rId11" Type="http://schemas.openxmlformats.org/officeDocument/2006/relationships/diagramColors" Target="../diagrams/colors10.xml"/><Relationship Id="rId5" Type="http://schemas.openxmlformats.org/officeDocument/2006/relationships/image" Target="../media/image11.jpeg"/><Relationship Id="rId10" Type="http://schemas.openxmlformats.org/officeDocument/2006/relationships/diagramQuickStyle" Target="../diagrams/quickStyle10.xml"/><Relationship Id="rId4" Type="http://schemas.openxmlformats.org/officeDocument/2006/relationships/image" Target="../media/image10.jpeg"/><Relationship Id="rId9"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2.xml"/><Relationship Id="rId5" Type="http://schemas.openxmlformats.org/officeDocument/2006/relationships/image" Target="../media/image11.jpeg"/><Relationship Id="rId10" Type="http://schemas.openxmlformats.org/officeDocument/2006/relationships/diagramQuickStyle" Target="../diagrams/quickStyle2.xml"/><Relationship Id="rId4" Type="http://schemas.openxmlformats.org/officeDocument/2006/relationships/image" Target="../media/image10.jpeg"/><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4.xml"/><Relationship Id="rId5" Type="http://schemas.openxmlformats.org/officeDocument/2006/relationships/image" Target="../media/image11.jpeg"/><Relationship Id="rId10" Type="http://schemas.openxmlformats.org/officeDocument/2006/relationships/diagramQuickStyle" Target="../diagrams/quickStyle4.xml"/><Relationship Id="rId4" Type="http://schemas.openxmlformats.org/officeDocument/2006/relationships/image" Target="../media/image10.jpeg"/><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10.jpeg"/><Relationship Id="rId7" Type="http://schemas.openxmlformats.org/officeDocument/2006/relationships/diagramData" Target="../diagrams/data6.xml"/><Relationship Id="rId2" Type="http://schemas.openxmlformats.org/officeDocument/2006/relationships/image" Target="../media/image9.jpeg"/><Relationship Id="rId1" Type="http://schemas.openxmlformats.org/officeDocument/2006/relationships/slideLayout" Target="../slideLayouts/slideLayout31.xml"/><Relationship Id="rId6" Type="http://schemas.openxmlformats.org/officeDocument/2006/relationships/image" Target="../media/image13.jpeg"/><Relationship Id="rId11" Type="http://schemas.microsoft.com/office/2007/relationships/diagramDrawing" Target="../diagrams/drawing6.xml"/><Relationship Id="rId5" Type="http://schemas.openxmlformats.org/officeDocument/2006/relationships/image" Target="../media/image12.jpeg"/><Relationship Id="rId10" Type="http://schemas.openxmlformats.org/officeDocument/2006/relationships/diagramColors" Target="../diagrams/colors6.xml"/><Relationship Id="rId4" Type="http://schemas.openxmlformats.org/officeDocument/2006/relationships/image" Target="../media/image11.jpeg"/><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772400" cy="1143000"/>
          </a:xfrm>
        </p:spPr>
        <p:txBody>
          <a:bodyPr>
            <a:normAutofit/>
          </a:bodyPr>
          <a:lstStyle/>
          <a:p>
            <a:r>
              <a:rPr lang="en-US" sz="3600" b="1" dirty="0"/>
              <a:t>NEPA Process Overview</a:t>
            </a:r>
          </a:p>
        </p:txBody>
      </p:sp>
      <p:sp>
        <p:nvSpPr>
          <p:cNvPr id="3" name="Subtitle 2"/>
          <p:cNvSpPr>
            <a:spLocks noGrp="1"/>
          </p:cNvSpPr>
          <p:nvPr>
            <p:ph type="subTitle" idx="1"/>
          </p:nvPr>
        </p:nvSpPr>
        <p:spPr>
          <a:xfrm>
            <a:off x="152400" y="932231"/>
            <a:ext cx="8839200" cy="5562600"/>
          </a:xfrm>
        </p:spPr>
        <p:txBody>
          <a:bodyPr>
            <a:normAutofit/>
          </a:bodyPr>
          <a:lstStyle/>
          <a:p>
            <a:endParaRPr lang="en-US" sz="1800" b="1" dirty="0">
              <a:solidFill>
                <a:schemeClr val="tx1"/>
              </a:solidFill>
            </a:endParaRPr>
          </a:p>
          <a:p>
            <a:r>
              <a:rPr lang="en-US" sz="2800" b="1" dirty="0">
                <a:solidFill>
                  <a:schemeClr val="tx1"/>
                </a:solidFill>
                <a:latin typeface="Arial" panose="020B0604020202020204" pitchFamily="34" charset="0"/>
                <a:cs typeface="Arial" panose="020B0604020202020204" pitchFamily="34" charset="0"/>
              </a:rPr>
              <a:t>The </a:t>
            </a:r>
            <a:r>
              <a:rPr lang="en-US" sz="2800" b="1" dirty="0">
                <a:solidFill>
                  <a:schemeClr val="accent5">
                    <a:lumMod val="75000"/>
                  </a:schemeClr>
                </a:solidFill>
                <a:latin typeface="Arial" panose="020B0604020202020204" pitchFamily="34" charset="0"/>
                <a:cs typeface="Arial" panose="020B0604020202020204" pitchFamily="34" charset="0"/>
              </a:rPr>
              <a:t>National Environmental Policy Act </a:t>
            </a:r>
            <a:r>
              <a:rPr lang="en-US" sz="2800" b="1" dirty="0">
                <a:solidFill>
                  <a:schemeClr val="tx1"/>
                </a:solidFill>
                <a:latin typeface="Arial" panose="020B0604020202020204" pitchFamily="34" charset="0"/>
                <a:cs typeface="Arial" panose="020B0604020202020204" pitchFamily="34" charset="0"/>
              </a:rPr>
              <a:t>(NEPA) </a:t>
            </a:r>
            <a:r>
              <a:rPr lang="en-US" sz="2800" b="1" u="sng" dirty="0">
                <a:solidFill>
                  <a:schemeClr val="tx1"/>
                </a:solidFill>
                <a:latin typeface="Arial" panose="020B0604020202020204" pitchFamily="34" charset="0"/>
                <a:cs typeface="Arial" panose="020B0604020202020204" pitchFamily="34" charset="0"/>
              </a:rPr>
              <a:t>Overview</a:t>
            </a:r>
          </a:p>
          <a:p>
            <a:r>
              <a:rPr lang="en-US" b="1"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and</a:t>
            </a:r>
            <a:r>
              <a:rPr lang="en-US" b="1" dirty="0">
                <a:solidFill>
                  <a:schemeClr val="tx1"/>
                </a:solidFill>
                <a:latin typeface="Arial" panose="020B0604020202020204" pitchFamily="34" charset="0"/>
                <a:cs typeface="Arial" panose="020B0604020202020204" pitchFamily="34" charset="0"/>
              </a:rPr>
              <a:t> </a:t>
            </a:r>
          </a:p>
          <a:p>
            <a:r>
              <a:rPr lang="en-US" sz="2800" b="1" dirty="0">
                <a:solidFill>
                  <a:schemeClr val="tx1"/>
                </a:solidFill>
                <a:latin typeface="Arial" panose="020B0604020202020204" pitchFamily="34" charset="0"/>
                <a:cs typeface="Arial" panose="020B0604020202020204" pitchFamily="34" charset="0"/>
              </a:rPr>
              <a:t>The </a:t>
            </a:r>
            <a:r>
              <a:rPr lang="en-US" sz="2800" b="1" dirty="0">
                <a:solidFill>
                  <a:srgbClr val="0070C0"/>
                </a:solidFill>
                <a:latin typeface="Arial" panose="020B0604020202020204" pitchFamily="34" charset="0"/>
                <a:cs typeface="Arial" panose="020B0604020202020204" pitchFamily="34" charset="0"/>
              </a:rPr>
              <a:t>Weatherization and Intergovernmental Programs Office </a:t>
            </a:r>
            <a:r>
              <a:rPr lang="en-US" sz="2800" b="1" dirty="0">
                <a:solidFill>
                  <a:schemeClr val="tx1"/>
                </a:solidFill>
                <a:latin typeface="Arial" panose="020B0604020202020204" pitchFamily="34" charset="0"/>
                <a:cs typeface="Arial" panose="020B0604020202020204" pitchFamily="34" charset="0"/>
              </a:rPr>
              <a:t>(WIP) </a:t>
            </a:r>
          </a:p>
          <a:p>
            <a:endParaRPr lang="en-US" b="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Energy Efficiency and Conservation Block Grant (EECBG)</a:t>
            </a:r>
          </a:p>
          <a:p>
            <a:r>
              <a:rPr lang="en-US" sz="2000" b="1" dirty="0">
                <a:solidFill>
                  <a:schemeClr val="tx1"/>
                </a:solidFill>
                <a:latin typeface="Arial" panose="020B0604020202020204" pitchFamily="34" charset="0"/>
                <a:cs typeface="Arial" panose="020B0604020202020204" pitchFamily="34" charset="0"/>
              </a:rPr>
              <a:t>State Energy Program (SEP) and </a:t>
            </a:r>
          </a:p>
          <a:p>
            <a:r>
              <a:rPr lang="en-US" sz="2000" b="1" dirty="0">
                <a:solidFill>
                  <a:schemeClr val="tx1"/>
                </a:solidFill>
                <a:latin typeface="Arial" panose="020B0604020202020204" pitchFamily="34" charset="0"/>
                <a:cs typeface="Arial" panose="020B0604020202020204" pitchFamily="34" charset="0"/>
              </a:rPr>
              <a:t>Weatherization Assistance Program (WAP) </a:t>
            </a:r>
          </a:p>
          <a:p>
            <a:r>
              <a:rPr lang="en-US" b="1" dirty="0">
                <a:solidFill>
                  <a:schemeClr val="tx1"/>
                </a:solidFill>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endParaRPr>
          </a:p>
          <a:p>
            <a:br>
              <a:rPr lang="en-US" b="1" dirty="0">
                <a:solidFill>
                  <a:schemeClr val="tx1"/>
                </a:solidFill>
              </a:rPr>
            </a:br>
            <a:endParaRPr lang="en-US" b="1" dirty="0">
              <a:solidFill>
                <a:schemeClr val="tx1"/>
              </a:solidFill>
            </a:endParaRPr>
          </a:p>
          <a:p>
            <a:pPr algn="l"/>
            <a:endParaRPr lang="en-US" dirty="0">
              <a:solidFill>
                <a:schemeClr val="tx1"/>
              </a:solidFill>
            </a:endParaRPr>
          </a:p>
        </p:txBody>
      </p:sp>
      <p:pic>
        <p:nvPicPr>
          <p:cNvPr id="7" name="Picture 6" descr="Copy of DOE Seal Color Med-Res.jpg"/>
          <p:cNvPicPr>
            <a:picLocks noChangeAspect="1"/>
          </p:cNvPicPr>
          <p:nvPr/>
        </p:nvPicPr>
        <p:blipFill>
          <a:blip r:embed="rId3" cstate="print"/>
          <a:stretch>
            <a:fillRect/>
          </a:stretch>
        </p:blipFill>
        <p:spPr>
          <a:xfrm>
            <a:off x="7239000" y="4998935"/>
            <a:ext cx="1424035" cy="1424035"/>
          </a:xfrm>
          <a:prstGeom prst="rect">
            <a:avLst/>
          </a:prstGeom>
        </p:spPr>
      </p:pic>
      <p:pic>
        <p:nvPicPr>
          <p:cNvPr id="2050" name="Picture 2" descr="http://conservefish.org/wordpress/wp-content/uploads/nepa-870x310.png"/>
          <p:cNvPicPr>
            <a:picLocks noChangeAspect="1" noChangeArrowheads="1"/>
          </p:cNvPicPr>
          <p:nvPr/>
        </p:nvPicPr>
        <p:blipFill rotWithShape="1">
          <a:blip r:embed="rId4">
            <a:extLst>
              <a:ext uri="{28A0092B-C50C-407E-A947-70E740481C1C}">
                <a14:useLocalDpi xmlns:a14="http://schemas.microsoft.com/office/drawing/2010/main" val="0"/>
              </a:ext>
            </a:extLst>
          </a:blip>
          <a:srcRect l="24275" r="23938"/>
          <a:stretch/>
        </p:blipFill>
        <p:spPr bwMode="auto">
          <a:xfrm>
            <a:off x="304800" y="5061401"/>
            <a:ext cx="1981201" cy="136317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1B8B9F7-A678-421B-BD1A-2E69D498BA07}"/>
              </a:ext>
            </a:extLst>
          </p:cNvPr>
          <p:cNvCxnSpPr/>
          <p:nvPr/>
        </p:nvCxnSpPr>
        <p:spPr>
          <a:xfrm>
            <a:off x="685800" y="3733800"/>
            <a:ext cx="7620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6"/>
            <a:ext cx="6781800" cy="1143000"/>
          </a:xfrm>
        </p:spPr>
        <p:txBody>
          <a:bodyPr>
            <a:normAutofit/>
          </a:bodyPr>
          <a:lstStyle/>
          <a:p>
            <a:r>
              <a:rPr lang="en-US" sz="2800" dirty="0"/>
              <a:t>Irreversible Actions</a:t>
            </a:r>
          </a:p>
        </p:txBody>
      </p:sp>
      <p:grpSp>
        <p:nvGrpSpPr>
          <p:cNvPr id="5" name="Group 4"/>
          <p:cNvGrpSpPr/>
          <p:nvPr/>
        </p:nvGrpSpPr>
        <p:grpSpPr>
          <a:xfrm>
            <a:off x="0" y="5181600"/>
            <a:ext cx="9144000" cy="1485902"/>
            <a:chOff x="0" y="5143498"/>
            <a:chExt cx="9144000" cy="1485902"/>
          </a:xfrm>
        </p:grpSpPr>
        <p:pic>
          <p:nvPicPr>
            <p:cNvPr id="6"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3" name="Table 12">
            <a:extLst>
              <a:ext uri="{FF2B5EF4-FFF2-40B4-BE49-F238E27FC236}">
                <a16:creationId xmlns:a16="http://schemas.microsoft.com/office/drawing/2014/main" id="{70CFCE8F-D2F3-44C0-B629-2EAF47E799A2}"/>
              </a:ext>
            </a:extLst>
          </p:cNvPr>
          <p:cNvGraphicFramePr>
            <a:graphicFrameLocks noGrp="1"/>
          </p:cNvGraphicFramePr>
          <p:nvPr>
            <p:extLst>
              <p:ext uri="{D42A27DB-BD31-4B8C-83A1-F6EECF244321}">
                <p14:modId xmlns:p14="http://schemas.microsoft.com/office/powerpoint/2010/main" val="2003995125"/>
              </p:ext>
            </p:extLst>
          </p:nvPr>
        </p:nvGraphicFramePr>
        <p:xfrm>
          <a:off x="533400" y="1752599"/>
          <a:ext cx="8077200" cy="2371019"/>
        </p:xfrm>
        <a:graphic>
          <a:graphicData uri="http://schemas.openxmlformats.org/drawingml/2006/table">
            <a:tbl>
              <a:tblPr firstRow="1" bandRow="1">
                <a:tableStyleId>{17292A2E-F333-43FB-9621-5CBBE7FDCDCB}</a:tableStyleId>
              </a:tblPr>
              <a:tblGrid>
                <a:gridCol w="4191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24581">
                <a:tc>
                  <a:txBody>
                    <a:bodyPr/>
                    <a:lstStyle/>
                    <a:p>
                      <a:pPr algn="ctr"/>
                      <a:r>
                        <a:rPr lang="en-US" sz="2000" b="1" cap="none" spc="0" dirty="0">
                          <a:solidFill>
                            <a:schemeClr val="bg1"/>
                          </a:solidFill>
                        </a:rPr>
                        <a:t>Obvious</a:t>
                      </a:r>
                    </a:p>
                  </a:txBody>
                  <a:tcPr marL="215537" marR="215537" marT="215537" marB="107769" anchor="ctr"/>
                </a:tc>
                <a:tc>
                  <a:txBody>
                    <a:bodyPr/>
                    <a:lstStyle/>
                    <a:p>
                      <a:pPr algn="ctr"/>
                      <a:r>
                        <a:rPr lang="en-US" sz="2000" b="1" cap="none" spc="0" dirty="0">
                          <a:solidFill>
                            <a:schemeClr val="bg1"/>
                          </a:solidFill>
                        </a:rPr>
                        <a:t>Not as Obvious</a:t>
                      </a:r>
                    </a:p>
                  </a:txBody>
                  <a:tcPr marL="215537" marR="215537" marT="215537" marB="107769" anchor="ctr"/>
                </a:tc>
                <a:extLst>
                  <a:ext uri="{0D108BD9-81ED-4DB2-BD59-A6C34878D82A}">
                    <a16:rowId xmlns:a16="http://schemas.microsoft.com/office/drawing/2014/main" val="10000"/>
                  </a:ext>
                </a:extLst>
              </a:tr>
              <a:tr h="1742913">
                <a:tc>
                  <a:txBody>
                    <a:bodyPr/>
                    <a:lstStyle/>
                    <a:p>
                      <a:pPr marL="285750" indent="-285750" algn="l">
                        <a:buFont typeface="Arial" panose="020B0604020202020204" pitchFamily="34" charset="0"/>
                        <a:buChar char="•"/>
                      </a:pPr>
                      <a:r>
                        <a:rPr lang="en-US" sz="2000" cap="none" spc="0" dirty="0">
                          <a:solidFill>
                            <a:schemeClr val="tx1"/>
                          </a:solidFill>
                        </a:rPr>
                        <a:t>Site preparation</a:t>
                      </a:r>
                    </a:p>
                    <a:p>
                      <a:pPr marL="285750" indent="-285750" algn="l">
                        <a:buFont typeface="Arial" panose="020B0604020202020204" pitchFamily="34" charset="0"/>
                        <a:buChar char="•"/>
                      </a:pPr>
                      <a:r>
                        <a:rPr lang="en-US" sz="2000" cap="none" spc="0" dirty="0">
                          <a:solidFill>
                            <a:schemeClr val="tx1"/>
                          </a:solidFill>
                        </a:rPr>
                        <a:t>Infrastructure/building</a:t>
                      </a:r>
                      <a:r>
                        <a:rPr lang="en-US" sz="2000" cap="none" spc="0" baseline="0" dirty="0">
                          <a:solidFill>
                            <a:schemeClr val="tx1"/>
                          </a:solidFill>
                        </a:rPr>
                        <a:t> modifications </a:t>
                      </a:r>
                    </a:p>
                    <a:p>
                      <a:pPr marL="285750" indent="-285750" algn="l">
                        <a:buFont typeface="Arial" panose="020B0604020202020204" pitchFamily="34" charset="0"/>
                        <a:buChar char="•"/>
                      </a:pPr>
                      <a:r>
                        <a:rPr lang="en-US" sz="2000" cap="none" spc="0" baseline="0" dirty="0">
                          <a:solidFill>
                            <a:schemeClr val="tx1"/>
                          </a:solidFill>
                        </a:rPr>
                        <a:t>Construction/installations</a:t>
                      </a:r>
                    </a:p>
                  </a:txBody>
                  <a:tcPr marL="215537" marR="215537" marT="215537" marB="107769"/>
                </a:tc>
                <a:tc>
                  <a:txBody>
                    <a:bodyPr/>
                    <a:lstStyle/>
                    <a:p>
                      <a:pPr marL="285750" indent="-285750" algn="l">
                        <a:buFont typeface="Arial" panose="020B0604020202020204" pitchFamily="34" charset="0"/>
                        <a:buChar char="•"/>
                      </a:pPr>
                      <a:r>
                        <a:rPr lang="en-US" sz="2000" cap="none" spc="0" dirty="0">
                          <a:solidFill>
                            <a:schemeClr val="tx1"/>
                          </a:solidFill>
                        </a:rPr>
                        <a:t>Final design</a:t>
                      </a:r>
                    </a:p>
                    <a:p>
                      <a:pPr marL="285750" indent="-285750" algn="l">
                        <a:buFont typeface="Arial" panose="020B0604020202020204" pitchFamily="34" charset="0"/>
                        <a:buChar char="•"/>
                      </a:pPr>
                      <a:r>
                        <a:rPr lang="en-US" sz="2000" cap="none" spc="0" dirty="0">
                          <a:solidFill>
                            <a:schemeClr val="tx1"/>
                          </a:solidFill>
                        </a:rPr>
                        <a:t>Capital</a:t>
                      </a:r>
                      <a:r>
                        <a:rPr lang="en-US" sz="2000" cap="none" spc="0" baseline="0" dirty="0">
                          <a:solidFill>
                            <a:schemeClr val="tx1"/>
                          </a:solidFill>
                        </a:rPr>
                        <a:t> equipment</a:t>
                      </a:r>
                      <a:endParaRPr lang="en-US" sz="2000" cap="none" spc="0" dirty="0">
                        <a:solidFill>
                          <a:schemeClr val="tx1"/>
                        </a:solidFill>
                      </a:endParaRPr>
                    </a:p>
                  </a:txBody>
                  <a:tcPr marL="215537" marR="215537" marT="215537" marB="107769"/>
                </a:tc>
                <a:extLst>
                  <a:ext uri="{0D108BD9-81ED-4DB2-BD59-A6C34878D82A}">
                    <a16:rowId xmlns:a16="http://schemas.microsoft.com/office/drawing/2014/main" val="10001"/>
                  </a:ext>
                </a:extLst>
              </a:tr>
            </a:tbl>
          </a:graphicData>
        </a:graphic>
      </p:graphicFrame>
      <p:sp>
        <p:nvSpPr>
          <p:cNvPr id="14" name="TextBox 13">
            <a:extLst>
              <a:ext uri="{FF2B5EF4-FFF2-40B4-BE49-F238E27FC236}">
                <a16:creationId xmlns:a16="http://schemas.microsoft.com/office/drawing/2014/main" id="{07389CC9-B984-4BFE-A351-CC5D4B88A587}"/>
              </a:ext>
            </a:extLst>
          </p:cNvPr>
          <p:cNvSpPr txBox="1"/>
          <p:nvPr/>
        </p:nvSpPr>
        <p:spPr>
          <a:xfrm>
            <a:off x="3048000" y="4328933"/>
            <a:ext cx="3048000" cy="646331"/>
          </a:xfrm>
          <a:prstGeom prst="rect">
            <a:avLst/>
          </a:prstGeom>
          <a:noFill/>
        </p:spPr>
        <p:txBody>
          <a:bodyPr wrap="square">
            <a:spAutoFit/>
          </a:bodyPr>
          <a:lstStyle/>
          <a:p>
            <a:pPr algn="ctr"/>
            <a:r>
              <a:rPr lang="en-US" sz="1800" dirty="0"/>
              <a:t>Questions? Email NEPA at</a:t>
            </a:r>
            <a:br>
              <a:rPr lang="en-US" sz="1800" dirty="0"/>
            </a:br>
            <a:r>
              <a:rPr lang="en-US" sz="1800" dirty="0">
                <a:hlinkClick r:id="rId8"/>
              </a:rPr>
              <a:t>GONEPA@ee.doe.gov</a:t>
            </a:r>
            <a:r>
              <a:rPr lang="en-US" sz="1800" dirty="0"/>
              <a:t> </a:t>
            </a:r>
            <a:endParaRPr lang="en-US" dirty="0"/>
          </a:p>
        </p:txBody>
      </p:sp>
      <p:sp>
        <p:nvSpPr>
          <p:cNvPr id="16" name="TextBox 15">
            <a:extLst>
              <a:ext uri="{FF2B5EF4-FFF2-40B4-BE49-F238E27FC236}">
                <a16:creationId xmlns:a16="http://schemas.microsoft.com/office/drawing/2014/main" id="{9A08A5D4-7DF8-46BC-B7A7-2FF17C3F54F4}"/>
              </a:ext>
            </a:extLst>
          </p:cNvPr>
          <p:cNvSpPr txBox="1"/>
          <p:nvPr/>
        </p:nvSpPr>
        <p:spPr>
          <a:xfrm>
            <a:off x="281688" y="1191398"/>
            <a:ext cx="8328912" cy="400110"/>
          </a:xfrm>
          <a:prstGeom prst="rect">
            <a:avLst/>
          </a:prstGeom>
          <a:noFill/>
        </p:spPr>
        <p:txBody>
          <a:bodyPr wrap="square">
            <a:spAutoFit/>
          </a:bodyPr>
          <a:lstStyle/>
          <a:p>
            <a:pPr marL="136525" indent="0">
              <a:spcBef>
                <a:spcPts val="0"/>
              </a:spcBef>
              <a:spcAft>
                <a:spcPts val="1200"/>
              </a:spcAft>
              <a:buClr>
                <a:schemeClr val="bg2">
                  <a:lumMod val="25000"/>
                </a:schemeClr>
              </a:buClr>
              <a:buSzPct val="95000"/>
              <a:buNone/>
              <a:defRPr/>
            </a:pPr>
            <a:r>
              <a:rPr lang="en-US" sz="2000" dirty="0"/>
              <a:t>Irreversible actions are unallowable prior to a final NEPA determination. </a:t>
            </a:r>
          </a:p>
        </p:txBody>
      </p:sp>
    </p:spTree>
    <p:extLst>
      <p:ext uri="{BB962C8B-B14F-4D97-AF65-F5344CB8AC3E}">
        <p14:creationId xmlns:p14="http://schemas.microsoft.com/office/powerpoint/2010/main" val="106120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378"/>
            <a:ext cx="6781800" cy="1143000"/>
          </a:xfrm>
        </p:spPr>
        <p:txBody>
          <a:bodyPr>
            <a:normAutofit/>
          </a:bodyPr>
          <a:lstStyle/>
          <a:p>
            <a:r>
              <a:rPr lang="en-US" sz="2800" dirty="0"/>
              <a:t>Types of Impacts</a:t>
            </a: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3" name="Table 12">
            <a:extLst>
              <a:ext uri="{FF2B5EF4-FFF2-40B4-BE49-F238E27FC236}">
                <a16:creationId xmlns:a16="http://schemas.microsoft.com/office/drawing/2014/main" id="{5550E032-29C4-412D-9D4E-0DFC634E8FC7}"/>
              </a:ext>
            </a:extLst>
          </p:cNvPr>
          <p:cNvGraphicFramePr>
            <a:graphicFrameLocks noGrp="1"/>
          </p:cNvGraphicFramePr>
          <p:nvPr>
            <p:extLst>
              <p:ext uri="{D42A27DB-BD31-4B8C-83A1-F6EECF244321}">
                <p14:modId xmlns:p14="http://schemas.microsoft.com/office/powerpoint/2010/main" val="1340500449"/>
              </p:ext>
            </p:extLst>
          </p:nvPr>
        </p:nvGraphicFramePr>
        <p:xfrm>
          <a:off x="266700" y="1752600"/>
          <a:ext cx="8610600" cy="2903809"/>
        </p:xfrm>
        <a:graphic>
          <a:graphicData uri="http://schemas.openxmlformats.org/drawingml/2006/table">
            <a:tbl>
              <a:tblPr firstRow="1" bandRow="1">
                <a:tableStyleId>{91EBBBCC-DAD2-459C-BE2E-F6DE35CF9A28}</a:tableStyleId>
              </a:tblPr>
              <a:tblGrid>
                <a:gridCol w="2711056">
                  <a:extLst>
                    <a:ext uri="{9D8B030D-6E8A-4147-A177-3AD203B41FA5}">
                      <a16:colId xmlns:a16="http://schemas.microsoft.com/office/drawing/2014/main" val="20000"/>
                    </a:ext>
                  </a:extLst>
                </a:gridCol>
                <a:gridCol w="3096257">
                  <a:extLst>
                    <a:ext uri="{9D8B030D-6E8A-4147-A177-3AD203B41FA5}">
                      <a16:colId xmlns:a16="http://schemas.microsoft.com/office/drawing/2014/main" val="20001"/>
                    </a:ext>
                  </a:extLst>
                </a:gridCol>
                <a:gridCol w="2803287">
                  <a:extLst>
                    <a:ext uri="{9D8B030D-6E8A-4147-A177-3AD203B41FA5}">
                      <a16:colId xmlns:a16="http://schemas.microsoft.com/office/drawing/2014/main" val="20002"/>
                    </a:ext>
                  </a:extLst>
                </a:gridCol>
              </a:tblGrid>
              <a:tr h="482845">
                <a:tc>
                  <a:txBody>
                    <a:bodyPr/>
                    <a:lstStyle/>
                    <a:p>
                      <a:pPr algn="ctr"/>
                      <a:r>
                        <a:rPr lang="en-US" sz="1800" b="1" cap="all" spc="60" dirty="0">
                          <a:solidFill>
                            <a:schemeClr val="bg1"/>
                          </a:solidFill>
                        </a:rPr>
                        <a:t>Direct</a:t>
                      </a:r>
                    </a:p>
                  </a:txBody>
                  <a:tcPr marL="184567" marR="184567" marT="184567" marB="184567"/>
                </a:tc>
                <a:tc>
                  <a:txBody>
                    <a:bodyPr/>
                    <a:lstStyle/>
                    <a:p>
                      <a:pPr algn="ctr"/>
                      <a:r>
                        <a:rPr lang="en-US" sz="1800" b="1" cap="all" spc="60" dirty="0">
                          <a:solidFill>
                            <a:schemeClr val="bg1"/>
                          </a:solidFill>
                        </a:rPr>
                        <a:t>Indirect</a:t>
                      </a:r>
                    </a:p>
                  </a:txBody>
                  <a:tcPr marL="184567" marR="184567" marT="184567" marB="184567"/>
                </a:tc>
                <a:tc>
                  <a:txBody>
                    <a:bodyPr/>
                    <a:lstStyle/>
                    <a:p>
                      <a:pPr algn="ctr"/>
                      <a:r>
                        <a:rPr lang="en-US" sz="1800" b="1" cap="all" spc="60" dirty="0">
                          <a:solidFill>
                            <a:schemeClr val="bg1"/>
                          </a:solidFill>
                        </a:rPr>
                        <a:t>Cumulative</a:t>
                      </a:r>
                    </a:p>
                  </a:txBody>
                  <a:tcPr marL="184567" marR="184567" marT="184567" marB="184567"/>
                </a:tc>
                <a:extLst>
                  <a:ext uri="{0D108BD9-81ED-4DB2-BD59-A6C34878D82A}">
                    <a16:rowId xmlns:a16="http://schemas.microsoft.com/office/drawing/2014/main" val="10000"/>
                  </a:ext>
                </a:extLst>
              </a:tr>
              <a:tr h="595074">
                <a:tc>
                  <a:txBody>
                    <a:bodyPr/>
                    <a:lstStyle/>
                    <a:p>
                      <a:pPr algn="ctr"/>
                      <a:r>
                        <a:rPr lang="en-US" sz="1800" cap="none" spc="0" dirty="0">
                          <a:solidFill>
                            <a:schemeClr val="tx2">
                              <a:lumMod val="50000"/>
                            </a:schemeClr>
                          </a:solidFill>
                        </a:rPr>
                        <a:t>Easiest to identify</a:t>
                      </a:r>
                    </a:p>
                  </a:txBody>
                  <a:tcPr marL="123045" marR="123045" marT="61522" marB="123045"/>
                </a:tc>
                <a:tc>
                  <a:txBody>
                    <a:bodyPr/>
                    <a:lstStyle/>
                    <a:p>
                      <a:pPr algn="ctr"/>
                      <a:r>
                        <a:rPr lang="en-US" sz="1800" cap="none" spc="0" dirty="0">
                          <a:solidFill>
                            <a:schemeClr val="tx2">
                              <a:lumMod val="50000"/>
                            </a:schemeClr>
                          </a:solidFill>
                        </a:rPr>
                        <a:t>Can be difficult to identify</a:t>
                      </a:r>
                    </a:p>
                  </a:txBody>
                  <a:tcPr marL="123045" marR="123045" marT="61522" marB="123045"/>
                </a:tc>
                <a:tc>
                  <a:txBody>
                    <a:bodyPr/>
                    <a:lstStyle/>
                    <a:p>
                      <a:pPr algn="ctr"/>
                      <a:r>
                        <a:rPr lang="en-US" sz="1800" cap="none" spc="0" dirty="0">
                          <a:solidFill>
                            <a:schemeClr val="tx2">
                              <a:lumMod val="50000"/>
                            </a:schemeClr>
                          </a:solidFill>
                        </a:rPr>
                        <a:t>Often</a:t>
                      </a:r>
                      <a:r>
                        <a:rPr lang="en-US" sz="1800" cap="none" spc="0" baseline="0" dirty="0">
                          <a:solidFill>
                            <a:schemeClr val="tx2">
                              <a:lumMod val="50000"/>
                            </a:schemeClr>
                          </a:solidFill>
                        </a:rPr>
                        <a:t> d</a:t>
                      </a:r>
                      <a:r>
                        <a:rPr lang="en-US" sz="1800" cap="none" spc="0" dirty="0">
                          <a:solidFill>
                            <a:schemeClr val="tx2">
                              <a:lumMod val="50000"/>
                            </a:schemeClr>
                          </a:solidFill>
                        </a:rPr>
                        <a:t>ifficult to identify</a:t>
                      </a:r>
                    </a:p>
                  </a:txBody>
                  <a:tcPr marL="123045" marR="123045" marT="61522" marB="123045"/>
                </a:tc>
                <a:extLst>
                  <a:ext uri="{0D108BD9-81ED-4DB2-BD59-A6C34878D82A}">
                    <a16:rowId xmlns:a16="http://schemas.microsoft.com/office/drawing/2014/main" val="10001"/>
                  </a:ext>
                </a:extLst>
              </a:tr>
              <a:tr h="1665281">
                <a:tc>
                  <a:txBody>
                    <a:bodyPr/>
                    <a:lstStyle/>
                    <a:p>
                      <a:pPr algn="ctr"/>
                      <a:r>
                        <a:rPr lang="en-US" sz="1800" cap="none" spc="0">
                          <a:solidFill>
                            <a:schemeClr val="tx2">
                              <a:lumMod val="50000"/>
                            </a:schemeClr>
                          </a:solidFill>
                        </a:rPr>
                        <a:t>Impact observed </a:t>
                      </a:r>
                      <a:r>
                        <a:rPr lang="en-US" sz="1800" cap="none" spc="0" baseline="0">
                          <a:solidFill>
                            <a:schemeClr val="tx2">
                              <a:lumMod val="50000"/>
                            </a:schemeClr>
                          </a:solidFill>
                        </a:rPr>
                        <a:t>at the same time and place</a:t>
                      </a:r>
                      <a:endParaRPr lang="en-US" sz="1800" cap="none" spc="0">
                        <a:solidFill>
                          <a:schemeClr val="tx2">
                            <a:lumMod val="50000"/>
                          </a:schemeClr>
                        </a:solidFill>
                      </a:endParaRPr>
                    </a:p>
                  </a:txBody>
                  <a:tcPr marL="123045" marR="123045" marT="61522" marB="123045"/>
                </a:tc>
                <a:tc>
                  <a:txBody>
                    <a:bodyPr/>
                    <a:lstStyle/>
                    <a:p>
                      <a:pPr algn="ctr"/>
                      <a:r>
                        <a:rPr lang="en-US" sz="1800" cap="none" spc="0" dirty="0">
                          <a:solidFill>
                            <a:schemeClr val="tx2">
                              <a:lumMod val="50000"/>
                            </a:schemeClr>
                          </a:solidFill>
                        </a:rPr>
                        <a:t>Impact observed</a:t>
                      </a:r>
                      <a:r>
                        <a:rPr lang="en-US" sz="1800" cap="none" spc="0" baseline="0" dirty="0">
                          <a:solidFill>
                            <a:schemeClr val="tx2">
                              <a:lumMod val="50000"/>
                            </a:schemeClr>
                          </a:solidFill>
                        </a:rPr>
                        <a:t> later in time or farther removed in distance</a:t>
                      </a:r>
                      <a:endParaRPr lang="en-US" sz="1800" cap="none" spc="0" dirty="0">
                        <a:solidFill>
                          <a:schemeClr val="tx2">
                            <a:lumMod val="50000"/>
                          </a:schemeClr>
                        </a:solidFill>
                      </a:endParaRPr>
                    </a:p>
                  </a:txBody>
                  <a:tcPr marL="123045" marR="123045" marT="61522" marB="123045"/>
                </a:tc>
                <a:tc>
                  <a:txBody>
                    <a:bodyPr/>
                    <a:lstStyle/>
                    <a:p>
                      <a:pPr algn="ctr"/>
                      <a:r>
                        <a:rPr lang="en-US" sz="1800" cap="none" spc="0" dirty="0">
                          <a:solidFill>
                            <a:schemeClr val="tx2">
                              <a:lumMod val="50000"/>
                            </a:schemeClr>
                          </a:solidFill>
                        </a:rPr>
                        <a:t>Impact</a:t>
                      </a:r>
                      <a:r>
                        <a:rPr lang="en-US" sz="1800" cap="none" spc="0" baseline="0" dirty="0">
                          <a:solidFill>
                            <a:schemeClr val="tx2">
                              <a:lumMod val="50000"/>
                            </a:schemeClr>
                          </a:solidFill>
                        </a:rPr>
                        <a:t> of the action is i</a:t>
                      </a:r>
                      <a:r>
                        <a:rPr lang="en-US" sz="1800" cap="none" spc="0" dirty="0">
                          <a:solidFill>
                            <a:schemeClr val="tx2">
                              <a:lumMod val="50000"/>
                            </a:schemeClr>
                          </a:solidFill>
                        </a:rPr>
                        <a:t>ncremental</a:t>
                      </a:r>
                      <a:r>
                        <a:rPr lang="en-US" sz="1800" cap="none" spc="0" baseline="0" dirty="0">
                          <a:solidFill>
                            <a:schemeClr val="tx2">
                              <a:lumMod val="50000"/>
                            </a:schemeClr>
                          </a:solidFill>
                        </a:rPr>
                        <a:t> when added to other past, present, and future actions</a:t>
                      </a:r>
                      <a:endParaRPr lang="en-US" sz="1800" cap="none" spc="0" dirty="0">
                        <a:solidFill>
                          <a:schemeClr val="tx2">
                            <a:lumMod val="50000"/>
                          </a:schemeClr>
                        </a:solidFill>
                      </a:endParaRPr>
                    </a:p>
                  </a:txBody>
                  <a:tcPr marL="123045" marR="123045" marT="61522" marB="123045"/>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6F1C4776-A854-45B4-A34A-389F4113E1CB}"/>
              </a:ext>
            </a:extLst>
          </p:cNvPr>
          <p:cNvSpPr txBox="1"/>
          <p:nvPr/>
        </p:nvSpPr>
        <p:spPr>
          <a:xfrm>
            <a:off x="271182" y="1198602"/>
            <a:ext cx="5387063" cy="369332"/>
          </a:xfrm>
          <a:prstGeom prst="rect">
            <a:avLst/>
          </a:prstGeom>
          <a:noFill/>
        </p:spPr>
        <p:txBody>
          <a:bodyPr wrap="square">
            <a:spAutoFit/>
          </a:bodyPr>
          <a:lstStyle/>
          <a:p>
            <a:pPr marL="0" indent="0">
              <a:buNone/>
            </a:pPr>
            <a:r>
              <a:rPr lang="en-US" dirty="0"/>
              <a:t>Types of environmental impacts considered: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00007.JPG">
            <a:extLst>
              <a:ext uri="{FF2B5EF4-FFF2-40B4-BE49-F238E27FC236}">
                <a16:creationId xmlns:a16="http://schemas.microsoft.com/office/drawing/2014/main" id="{E76D1F5E-4986-408B-813F-2481DAB8CDAE}"/>
              </a:ext>
            </a:extLst>
          </p:cNvPr>
          <p:cNvPicPr>
            <a:picLocks noChangeAspect="1" noChangeArrowheads="1"/>
          </p:cNvPicPr>
          <p:nvPr/>
        </p:nvPicPr>
        <p:blipFill rotWithShape="1">
          <a:blip r:embed="rId2" cstate="print">
            <a:alphaModFix amt="40000"/>
            <a:extLst>
              <a:ext uri="{28A0092B-C50C-407E-A947-70E740481C1C}">
                <a14:useLocalDpi xmlns:a14="http://schemas.microsoft.com/office/drawing/2010/main" val="0"/>
              </a:ext>
            </a:extLst>
          </a:blip>
          <a:srcRect r="20713" b="1"/>
          <a:stretch/>
        </p:blipFill>
        <p:spPr bwMode="auto">
          <a:xfrm>
            <a:off x="2349120" y="1021"/>
            <a:ext cx="6794879" cy="685595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A181D239-65D7-41BD-8FCB-4DCCD559C9BF}"/>
              </a:ext>
            </a:extLst>
          </p:cNvPr>
          <p:cNvSpPr>
            <a:spLocks noGrp="1"/>
          </p:cNvSpPr>
          <p:nvPr>
            <p:ph type="title"/>
          </p:nvPr>
        </p:nvSpPr>
        <p:spPr>
          <a:xfrm>
            <a:off x="4917075" y="1099671"/>
            <a:ext cx="3729383" cy="3367554"/>
          </a:xfrm>
        </p:spPr>
        <p:txBody>
          <a:bodyPr vert="horz" lIns="91440" tIns="45720" rIns="91440" bIns="45720" rtlCol="0" anchor="b">
            <a:normAutofit/>
          </a:bodyPr>
          <a:lstStyle/>
          <a:p>
            <a:r>
              <a:rPr lang="en-US" sz="5700" kern="1200" dirty="0">
                <a:latin typeface="Arial" panose="020B0604020202020204" pitchFamily="34" charset="0"/>
                <a:cs typeface="Arial" panose="020B0604020202020204" pitchFamily="34" charset="0"/>
              </a:rPr>
              <a:t>Direct Impact</a:t>
            </a:r>
          </a:p>
        </p:txBody>
      </p:sp>
      <p:sp>
        <p:nvSpPr>
          <p:cNvPr id="4" name="Content Placeholder 2">
            <a:extLst>
              <a:ext uri="{FF2B5EF4-FFF2-40B4-BE49-F238E27FC236}">
                <a16:creationId xmlns:a16="http://schemas.microsoft.com/office/drawing/2014/main" id="{8B834CC3-8507-4365-86C7-159FFF4CF0F4}"/>
              </a:ext>
            </a:extLst>
          </p:cNvPr>
          <p:cNvSpPr>
            <a:spLocks noGrp="1"/>
          </p:cNvSpPr>
          <p:nvPr>
            <p:ph idx="4294967295"/>
          </p:nvPr>
        </p:nvSpPr>
        <p:spPr>
          <a:xfrm>
            <a:off x="4917075" y="4687316"/>
            <a:ext cx="3729384" cy="1517088"/>
          </a:xfrm>
        </p:spPr>
        <p:txBody>
          <a:bodyPr vert="horz" lIns="91440" tIns="45720" rIns="91440" bIns="45720" rtlCol="0">
            <a:normAutofit/>
          </a:bodyPr>
          <a:lstStyle/>
          <a:p>
            <a:pPr marL="0" indent="0">
              <a:buNone/>
            </a:pPr>
            <a:r>
              <a:rPr lang="en-US" sz="2400" kern="1200" dirty="0">
                <a:solidFill>
                  <a:schemeClr val="tx1"/>
                </a:solidFill>
                <a:latin typeface="Arial" panose="020B0604020202020204" pitchFamily="34" charset="0"/>
                <a:cs typeface="Arial" panose="020B0604020202020204" pitchFamily="34" charset="0"/>
              </a:rPr>
              <a:t>Removal of native vegetation</a:t>
            </a:r>
          </a:p>
        </p:txBody>
      </p:sp>
      <p:sp>
        <p:nvSpPr>
          <p:cNvPr id="35" name="Freeform: Shape 31">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394613"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9948B82-7D2D-4AEF-B17B-774B5FE406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9" r="9153"/>
          <a:stretch/>
        </p:blipFill>
        <p:spPr>
          <a:xfrm>
            <a:off x="20" y="10"/>
            <a:ext cx="4571980" cy="6857990"/>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21058929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CA67F-2DC2-4982-A871-5B846D820E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826" r="24735" b="-1"/>
          <a:stretch/>
        </p:blipFill>
        <p:spPr>
          <a:xfrm>
            <a:off x="4638788" y="10"/>
            <a:ext cx="4498224" cy="6857990"/>
          </a:xfrm>
          <a:custGeom>
            <a:avLst/>
            <a:gdLst/>
            <a:ahLst/>
            <a:cxnLst/>
            <a:rect l="l" t="t" r="r" b="b"/>
            <a:pathLst>
              <a:path w="5997632" h="6858000">
                <a:moveTo>
                  <a:pt x="0" y="0"/>
                </a:moveTo>
                <a:lnTo>
                  <a:pt x="5997632" y="0"/>
                </a:lnTo>
                <a:lnTo>
                  <a:pt x="5997632" y="6858000"/>
                </a:lnTo>
                <a:lnTo>
                  <a:pt x="3178693" y="6858000"/>
                </a:lnTo>
                <a:close/>
              </a:path>
            </a:pathLst>
          </a:custGeom>
        </p:spPr>
      </p:pic>
      <p:pic>
        <p:nvPicPr>
          <p:cNvPr id="5" name="Picture 4" descr="00007.JPG">
            <a:extLst>
              <a:ext uri="{FF2B5EF4-FFF2-40B4-BE49-F238E27FC236}">
                <a16:creationId xmlns:a16="http://schemas.microsoft.com/office/drawing/2014/main" id="{2231C0EB-26B8-41E9-B457-C716369750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019" b="-1"/>
          <a:stretch/>
        </p:blipFill>
        <p:spPr bwMode="auto">
          <a:xfrm>
            <a:off x="20" y="10"/>
            <a:ext cx="6856287" cy="6857990"/>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31" name="Freeform: Shape 30">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4826087"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111F2-F720-4AF4-AAAC-D57BB44402EA}"/>
              </a:ext>
            </a:extLst>
          </p:cNvPr>
          <p:cNvSpPr>
            <a:spLocks noGrp="1"/>
          </p:cNvSpPr>
          <p:nvPr>
            <p:ph type="title"/>
          </p:nvPr>
        </p:nvSpPr>
        <p:spPr>
          <a:xfrm>
            <a:off x="609600" y="2343642"/>
            <a:ext cx="2631232" cy="915035"/>
          </a:xfrm>
        </p:spPr>
        <p:txBody>
          <a:bodyPr>
            <a:noAutofit/>
          </a:bodyPr>
          <a:lstStyle/>
          <a:p>
            <a:r>
              <a:rPr lang="en-US" sz="5700" dirty="0">
                <a:latin typeface="Arial" panose="020B0604020202020204" pitchFamily="34" charset="0"/>
                <a:cs typeface="Arial" panose="020B0604020202020204" pitchFamily="34" charset="0"/>
              </a:rPr>
              <a:t>Indirect Impact</a:t>
            </a:r>
          </a:p>
        </p:txBody>
      </p:sp>
      <p:sp>
        <p:nvSpPr>
          <p:cNvPr id="7" name="Content Placeholder 6">
            <a:extLst>
              <a:ext uri="{FF2B5EF4-FFF2-40B4-BE49-F238E27FC236}">
                <a16:creationId xmlns:a16="http://schemas.microsoft.com/office/drawing/2014/main" id="{FFCCE325-0777-4ACD-B546-7E05BDC0B9F5}"/>
              </a:ext>
            </a:extLst>
          </p:cNvPr>
          <p:cNvSpPr>
            <a:spLocks noGrp="1"/>
          </p:cNvSpPr>
          <p:nvPr>
            <p:ph idx="1"/>
          </p:nvPr>
        </p:nvSpPr>
        <p:spPr>
          <a:xfrm>
            <a:off x="609600" y="3733800"/>
            <a:ext cx="3190029" cy="1185444"/>
          </a:xfrm>
        </p:spPr>
        <p:txBody>
          <a:bodyPr>
            <a:normAutofit/>
          </a:bodyPr>
          <a:lstStyle/>
          <a:p>
            <a:pPr marL="0" indent="0">
              <a:buNone/>
            </a:pPr>
            <a:r>
              <a:rPr lang="en-US" sz="2400" dirty="0">
                <a:latin typeface="Arial" panose="020B0604020202020204" pitchFamily="34" charset="0"/>
                <a:cs typeface="Arial" panose="020B0604020202020204" pitchFamily="34" charset="0"/>
              </a:rPr>
              <a:t>Soil erosion and sedimentation of local waterways</a:t>
            </a:r>
          </a:p>
          <a:p>
            <a:endParaRPr lang="en-US" sz="1600" dirty="0"/>
          </a:p>
        </p:txBody>
      </p:sp>
    </p:spTree>
    <p:extLst>
      <p:ext uri="{BB962C8B-B14F-4D97-AF65-F5344CB8AC3E}">
        <p14:creationId xmlns:p14="http://schemas.microsoft.com/office/powerpoint/2010/main" val="318088419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795"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2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0ACCA44F-5983-4309-8EB4-BDB390F5D003}"/>
              </a:ext>
            </a:extLst>
          </p:cNvPr>
          <p:cNvSpPr>
            <a:spLocks noGrp="1"/>
          </p:cNvSpPr>
          <p:nvPr>
            <p:ph type="title"/>
          </p:nvPr>
        </p:nvSpPr>
        <p:spPr>
          <a:xfrm>
            <a:off x="666472" y="4563895"/>
            <a:ext cx="3831754" cy="1777829"/>
          </a:xfrm>
        </p:spPr>
        <p:txBody>
          <a:bodyPr>
            <a:normAutofit/>
          </a:bodyPr>
          <a:lstStyle/>
          <a:p>
            <a:pPr algn="r"/>
            <a:r>
              <a:rPr lang="en-US" sz="5700" dirty="0">
                <a:latin typeface="Arial" panose="020B0604020202020204" pitchFamily="34" charset="0"/>
                <a:cs typeface="Arial" panose="020B0604020202020204" pitchFamily="34" charset="0"/>
              </a:rPr>
              <a:t>Cumulative Impact</a:t>
            </a:r>
          </a:p>
        </p:txBody>
      </p:sp>
      <p:pic>
        <p:nvPicPr>
          <p:cNvPr id="4" name="Picture 4" descr="00007.JPG">
            <a:extLst>
              <a:ext uri="{FF2B5EF4-FFF2-40B4-BE49-F238E27FC236}">
                <a16:creationId xmlns:a16="http://schemas.microsoft.com/office/drawing/2014/main" id="{4030CA81-38AA-4AEE-BD46-01F2137B787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446" b="1"/>
          <a:stretch/>
        </p:blipFill>
        <p:spPr bwMode="auto">
          <a:xfrm>
            <a:off x="20" y="10"/>
            <a:ext cx="4498207"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B7CEF11-BA95-4577-96C3-F9571DB43698}"/>
              </a:ext>
            </a:extLst>
          </p:cNvPr>
          <p:cNvPicPr>
            <a:picLocks noChangeAspect="1"/>
          </p:cNvPicPr>
          <p:nvPr/>
        </p:nvPicPr>
        <p:blipFill rotWithShape="1">
          <a:blip r:embed="rId3">
            <a:extLst>
              <a:ext uri="{28A0092B-C50C-407E-A947-70E740481C1C}">
                <a14:useLocalDpi xmlns:a14="http://schemas.microsoft.com/office/drawing/2010/main" val="0"/>
              </a:ext>
            </a:extLst>
          </a:blip>
          <a:srcRect l="24384" r="9509" b="2"/>
          <a:stretch/>
        </p:blipFill>
        <p:spPr>
          <a:xfrm>
            <a:off x="4632326" y="10"/>
            <a:ext cx="4511674"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3" name="Content Placeholder 2">
            <a:extLst>
              <a:ext uri="{FF2B5EF4-FFF2-40B4-BE49-F238E27FC236}">
                <a16:creationId xmlns:a16="http://schemas.microsoft.com/office/drawing/2014/main" id="{FF57895F-9336-4DFA-9CDD-035032703D58}"/>
              </a:ext>
            </a:extLst>
          </p:cNvPr>
          <p:cNvSpPr>
            <a:spLocks noGrp="1"/>
          </p:cNvSpPr>
          <p:nvPr>
            <p:ph idx="1"/>
          </p:nvPr>
        </p:nvSpPr>
        <p:spPr>
          <a:xfrm>
            <a:off x="4718873" y="4764700"/>
            <a:ext cx="3906408" cy="1770300"/>
          </a:xfrm>
        </p:spPr>
        <p:txBody>
          <a:bodyPr anchor="ctr">
            <a:normAutofit/>
          </a:bodyPr>
          <a:lstStyle/>
          <a:p>
            <a:pPr marL="0" indent="0">
              <a:buNone/>
            </a:pPr>
            <a:r>
              <a:rPr lang="en-US" sz="2400" dirty="0">
                <a:latin typeface="Arial" panose="020B0604020202020204" pitchFamily="34" charset="0"/>
                <a:cs typeface="Arial" panose="020B0604020202020204" pitchFamily="34" charset="0"/>
              </a:rPr>
              <a:t>Contributing to increased congestion of local roadways during construction</a:t>
            </a:r>
          </a:p>
          <a:p>
            <a:endParaRPr lang="en-US" sz="1600" dirty="0"/>
          </a:p>
        </p:txBody>
      </p:sp>
    </p:spTree>
    <p:extLst>
      <p:ext uri="{BB962C8B-B14F-4D97-AF65-F5344CB8AC3E}">
        <p14:creationId xmlns:p14="http://schemas.microsoft.com/office/powerpoint/2010/main" val="244704856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Extraordinary Circumstances</a:t>
            </a: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4695BDA9-5ADF-4851-B143-1AC4A7B5D6EE}"/>
              </a:ext>
            </a:extLst>
          </p:cNvPr>
          <p:cNvSpPr>
            <a:spLocks noGrp="1"/>
          </p:cNvSpPr>
          <p:nvPr>
            <p:ph idx="1"/>
          </p:nvPr>
        </p:nvSpPr>
        <p:spPr>
          <a:xfrm>
            <a:off x="630936" y="1219200"/>
            <a:ext cx="7882128" cy="3809999"/>
          </a:xfrm>
        </p:spPr>
        <p:txBody>
          <a:bodyPr>
            <a:normAutofit fontScale="92500"/>
          </a:bodyPr>
          <a:lstStyle/>
          <a:p>
            <a:pPr marL="0" lvl="0" indent="0">
              <a:buNone/>
            </a:pPr>
            <a:r>
              <a:rPr lang="en-US" sz="2200" dirty="0"/>
              <a:t>Unique situation presented by specific proposals:</a:t>
            </a:r>
          </a:p>
          <a:p>
            <a:pPr marL="0" lvl="0" indent="0">
              <a:buNone/>
            </a:pPr>
            <a:endParaRPr lang="en-US" sz="2200" dirty="0"/>
          </a:p>
          <a:p>
            <a:r>
              <a:rPr lang="en-US" sz="2200" b="1" dirty="0"/>
              <a:t>Scientific controversy </a:t>
            </a:r>
            <a:r>
              <a:rPr lang="en-US" sz="2200" dirty="0"/>
              <a:t>about the environmental effects of the proposal </a:t>
            </a:r>
          </a:p>
          <a:p>
            <a:r>
              <a:rPr lang="en-US" sz="2200" b="1" dirty="0"/>
              <a:t>Uncertain</a:t>
            </a:r>
            <a:r>
              <a:rPr lang="en-US" sz="2200" dirty="0"/>
              <a:t> effects or effects involving </a:t>
            </a:r>
            <a:r>
              <a:rPr lang="en-US" sz="2200" b="1" dirty="0"/>
              <a:t>unique</a:t>
            </a:r>
            <a:r>
              <a:rPr lang="en-US" sz="2200" dirty="0"/>
              <a:t> or </a:t>
            </a:r>
            <a:r>
              <a:rPr lang="en-US" sz="2200" b="1" dirty="0"/>
              <a:t>unknown</a:t>
            </a:r>
            <a:r>
              <a:rPr lang="en-US" sz="2200" dirty="0"/>
              <a:t> risks</a:t>
            </a:r>
          </a:p>
          <a:p>
            <a:r>
              <a:rPr lang="en-US" sz="2200" b="1" dirty="0"/>
              <a:t>Unresolved</a:t>
            </a:r>
            <a:r>
              <a:rPr lang="en-US" sz="2200" dirty="0"/>
              <a:t> conflicts concerning </a:t>
            </a:r>
            <a:r>
              <a:rPr lang="en-US" sz="2200" b="1" dirty="0"/>
              <a:t>alternative</a:t>
            </a:r>
            <a:r>
              <a:rPr lang="en-US" sz="2200" dirty="0"/>
              <a:t> uses of available resources</a:t>
            </a:r>
          </a:p>
          <a:p>
            <a:pPr marL="0" indent="0">
              <a:buNone/>
            </a:pPr>
            <a:endParaRPr lang="en-US" sz="2200" dirty="0"/>
          </a:p>
          <a:p>
            <a:pPr marL="0" indent="0" algn="ctr">
              <a:buNone/>
            </a:pPr>
            <a:r>
              <a:rPr lang="en-US" sz="2200" dirty="0">
                <a:solidFill>
                  <a:schemeClr val="accent5">
                    <a:lumMod val="75000"/>
                  </a:schemeClr>
                </a:solidFill>
              </a:rPr>
              <a:t>If there are extraordinary circumstances, an EA or EIS </a:t>
            </a:r>
          </a:p>
          <a:p>
            <a:pPr marL="0" indent="0" algn="ctr">
              <a:buNone/>
            </a:pPr>
            <a:r>
              <a:rPr lang="en-US" sz="2200" dirty="0">
                <a:solidFill>
                  <a:schemeClr val="accent5">
                    <a:lumMod val="75000"/>
                  </a:schemeClr>
                </a:solidFill>
              </a:rPr>
              <a:t>may be required </a:t>
            </a:r>
          </a:p>
          <a:p>
            <a:endParaRPr lang="en-US" sz="1500" dirty="0"/>
          </a:p>
        </p:txBody>
      </p:sp>
    </p:spTree>
    <p:extLst>
      <p:ext uri="{BB962C8B-B14F-4D97-AF65-F5344CB8AC3E}">
        <p14:creationId xmlns:p14="http://schemas.microsoft.com/office/powerpoint/2010/main" val="419374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972" y="1336768"/>
            <a:ext cx="8229600" cy="421363"/>
          </a:xfrm>
        </p:spPr>
        <p:txBody>
          <a:bodyPr>
            <a:normAutofit/>
          </a:bodyPr>
          <a:lstStyle/>
          <a:p>
            <a:pPr marL="0" indent="0">
              <a:buNone/>
            </a:pPr>
            <a:r>
              <a:rPr lang="en-US" sz="1800" dirty="0"/>
              <a:t>To qualify for a Bounded Category or a CX, a project cannot:</a:t>
            </a:r>
          </a:p>
        </p:txBody>
      </p:sp>
      <p:sp>
        <p:nvSpPr>
          <p:cNvPr id="4" name="Title 1"/>
          <p:cNvSpPr>
            <a:spLocks noGrp="1"/>
          </p:cNvSpPr>
          <p:nvPr>
            <p:ph type="title"/>
          </p:nvPr>
        </p:nvSpPr>
        <p:spPr>
          <a:xfrm>
            <a:off x="304800" y="0"/>
            <a:ext cx="6781800" cy="1143000"/>
          </a:xfrm>
        </p:spPr>
        <p:txBody>
          <a:bodyPr>
            <a:normAutofit/>
          </a:bodyPr>
          <a:lstStyle/>
          <a:p>
            <a:pPr marL="0" indent="0"/>
            <a:r>
              <a:rPr lang="en-US" sz="2800" dirty="0"/>
              <a:t>Integral Elements</a:t>
            </a:r>
          </a:p>
        </p:txBody>
      </p:sp>
      <p:grpSp>
        <p:nvGrpSpPr>
          <p:cNvPr id="5" name="Group 4"/>
          <p:cNvGrpSpPr/>
          <p:nvPr/>
        </p:nvGrpSpPr>
        <p:grpSpPr>
          <a:xfrm>
            <a:off x="0" y="5181600"/>
            <a:ext cx="9144000" cy="1485902"/>
            <a:chOff x="0" y="5143498"/>
            <a:chExt cx="9144000" cy="1485902"/>
          </a:xfrm>
        </p:grpSpPr>
        <p:pic>
          <p:nvPicPr>
            <p:cNvPr id="6"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1524000" y="137160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effectLst/>
              <a:uLnTx/>
              <a:uFillTx/>
              <a:latin typeface="Arial Narrow"/>
              <a:ea typeface="+mn-ea"/>
              <a:cs typeface="Arial Narrow"/>
            </a:endParaRPr>
          </a:p>
        </p:txBody>
      </p:sp>
      <p:graphicFrame>
        <p:nvGraphicFramePr>
          <p:cNvPr id="11" name="Content Placeholder 2">
            <a:extLst>
              <a:ext uri="{FF2B5EF4-FFF2-40B4-BE49-F238E27FC236}">
                <a16:creationId xmlns:a16="http://schemas.microsoft.com/office/drawing/2014/main" id="{E0707AF3-D582-4E0A-93C8-FFCCEF49D17B}"/>
              </a:ext>
            </a:extLst>
          </p:cNvPr>
          <p:cNvGraphicFramePr>
            <a:graphicFrameLocks/>
          </p:cNvGraphicFramePr>
          <p:nvPr>
            <p:extLst>
              <p:ext uri="{D42A27DB-BD31-4B8C-83A1-F6EECF244321}">
                <p14:modId xmlns:p14="http://schemas.microsoft.com/office/powerpoint/2010/main" val="4137007831"/>
              </p:ext>
            </p:extLst>
          </p:nvPr>
        </p:nvGraphicFramePr>
        <p:xfrm>
          <a:off x="288866" y="1567096"/>
          <a:ext cx="8555615" cy="36234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35545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99235D95-8DE5-4777-883D-9247634EBA32}"/>
              </a:ext>
            </a:extLst>
          </p:cNvPr>
          <p:cNvGraphicFramePr>
            <a:graphicFrameLocks/>
          </p:cNvGraphicFramePr>
          <p:nvPr>
            <p:extLst>
              <p:ext uri="{D42A27DB-BD31-4B8C-83A1-F6EECF244321}">
                <p14:modId xmlns:p14="http://schemas.microsoft.com/office/powerpoint/2010/main" val="1546563719"/>
              </p:ext>
            </p:extLst>
          </p:nvPr>
        </p:nvGraphicFramePr>
        <p:xfrm>
          <a:off x="246529" y="1064560"/>
          <a:ext cx="8650941"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304800" y="1600200"/>
            <a:ext cx="5334000" cy="800099"/>
          </a:xfrm>
          <a:ln>
            <a:noFill/>
          </a:ln>
        </p:spPr>
        <p:txBody>
          <a:bodyPr>
            <a:noAutofit/>
          </a:bodyPr>
          <a:lstStyle/>
          <a:p>
            <a:pPr marL="0" lvl="0" indent="0">
              <a:buNone/>
            </a:pPr>
            <a:r>
              <a:rPr lang="en-US" sz="1600" dirty="0">
                <a:solidFill>
                  <a:schemeClr val="accent5">
                    <a:lumMod val="75000"/>
                  </a:schemeClr>
                </a:solidFill>
              </a:rPr>
              <a:t>To qualify for a Bounded Category or a CX, a project cannot have significant impacts to the following types of environmentally sensitive resources: </a:t>
            </a:r>
          </a:p>
        </p:txBody>
      </p:sp>
      <p:sp>
        <p:nvSpPr>
          <p:cNvPr id="4" name="Title 1"/>
          <p:cNvSpPr>
            <a:spLocks noGrp="1"/>
          </p:cNvSpPr>
          <p:nvPr>
            <p:ph type="title"/>
          </p:nvPr>
        </p:nvSpPr>
        <p:spPr>
          <a:xfrm>
            <a:off x="304800" y="0"/>
            <a:ext cx="6781800" cy="1143000"/>
          </a:xfrm>
        </p:spPr>
        <p:txBody>
          <a:bodyPr>
            <a:normAutofit/>
          </a:bodyPr>
          <a:lstStyle/>
          <a:p>
            <a:pPr marL="0" indent="0"/>
            <a:r>
              <a:rPr lang="en-US" sz="2800" dirty="0"/>
              <a:t>Environmentally Sensitive Resources </a:t>
            </a:r>
          </a:p>
        </p:txBody>
      </p:sp>
    </p:spTree>
    <p:extLst>
      <p:ext uri="{BB962C8B-B14F-4D97-AF65-F5344CB8AC3E}">
        <p14:creationId xmlns:p14="http://schemas.microsoft.com/office/powerpoint/2010/main" val="114305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772400" cy="1143000"/>
          </a:xfrm>
        </p:spPr>
        <p:txBody>
          <a:bodyPr>
            <a:normAutofit/>
          </a:bodyPr>
          <a:lstStyle/>
          <a:p>
            <a:r>
              <a:rPr lang="en-US" sz="3600" b="1" dirty="0"/>
              <a:t>NEPA Process Overview</a:t>
            </a:r>
          </a:p>
        </p:txBody>
      </p:sp>
      <p:sp>
        <p:nvSpPr>
          <p:cNvPr id="3" name="Subtitle 2"/>
          <p:cNvSpPr>
            <a:spLocks noGrp="1"/>
          </p:cNvSpPr>
          <p:nvPr>
            <p:ph type="subTitle" idx="1"/>
          </p:nvPr>
        </p:nvSpPr>
        <p:spPr>
          <a:xfrm>
            <a:off x="875872" y="838200"/>
            <a:ext cx="7239000" cy="5257800"/>
          </a:xfrm>
        </p:spPr>
        <p:txBody>
          <a:bodyPr>
            <a:normAutofit/>
          </a:bodyPr>
          <a:lstStyle/>
          <a:p>
            <a:endParaRPr lang="en-US" sz="3800" b="1" dirty="0">
              <a:solidFill>
                <a:schemeClr val="tx1"/>
              </a:solidFill>
            </a:endParaRPr>
          </a:p>
          <a:p>
            <a:endParaRPr lang="en-US" sz="1800" b="1" dirty="0">
              <a:solidFill>
                <a:schemeClr val="tx1"/>
              </a:solidFill>
            </a:endParaRPr>
          </a:p>
          <a:p>
            <a:r>
              <a:rPr lang="en-US" sz="2800" b="1" dirty="0">
                <a:solidFill>
                  <a:schemeClr val="tx1"/>
                </a:solidFill>
                <a:latin typeface="Arial" panose="020B0604020202020204" pitchFamily="34" charset="0"/>
                <a:cs typeface="Arial" panose="020B0604020202020204" pitchFamily="34" charset="0"/>
              </a:rPr>
              <a:t>The </a:t>
            </a:r>
            <a:r>
              <a:rPr lang="en-US" sz="2800" b="1" dirty="0">
                <a:solidFill>
                  <a:schemeClr val="accent5">
                    <a:lumMod val="75000"/>
                  </a:schemeClr>
                </a:solidFill>
                <a:latin typeface="Arial" panose="020B0604020202020204" pitchFamily="34" charset="0"/>
                <a:cs typeface="Arial" panose="020B0604020202020204" pitchFamily="34" charset="0"/>
              </a:rPr>
              <a:t>National Environmental Policy Act</a:t>
            </a:r>
          </a:p>
          <a:p>
            <a:endParaRPr lang="en-US" sz="2000" b="1" dirty="0">
              <a:solidFill>
                <a:schemeClr val="tx1"/>
              </a:solidFill>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a:p>
            <a:r>
              <a:rPr lang="en-US" b="1" dirty="0">
                <a:solidFill>
                  <a:schemeClr val="accent5">
                    <a:lumMod val="75000"/>
                  </a:schemeClr>
                </a:solidFill>
                <a:latin typeface="Arial" panose="020B0604020202020204" pitchFamily="34" charset="0"/>
                <a:cs typeface="Arial" panose="020B0604020202020204" pitchFamily="34" charset="0"/>
              </a:rPr>
              <a:t>NEPA</a:t>
            </a:r>
            <a:r>
              <a:rPr lang="en-US" b="1" dirty="0">
                <a:solidFill>
                  <a:schemeClr val="tx1"/>
                </a:solidFill>
                <a:latin typeface="Arial" panose="020B0604020202020204" pitchFamily="34" charset="0"/>
                <a:cs typeface="Arial" panose="020B0604020202020204" pitchFamily="34" charset="0"/>
              </a:rPr>
              <a:t> and </a:t>
            </a:r>
            <a:r>
              <a:rPr lang="en-US" b="1" i="1" dirty="0">
                <a:solidFill>
                  <a:srgbClr val="0070C0"/>
                </a:solidFill>
                <a:latin typeface="Arial" panose="020B0604020202020204" pitchFamily="34" charset="0"/>
                <a:cs typeface="Arial" panose="020B0604020202020204" pitchFamily="34" charset="0"/>
              </a:rPr>
              <a:t>Other Environmental Statutes</a:t>
            </a:r>
            <a:endParaRPr lang="en-US" sz="2000" b="1" i="1" dirty="0">
              <a:solidFill>
                <a:srgbClr val="0070C0"/>
              </a:solidFill>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a:p>
            <a:br>
              <a:rPr lang="en-US" b="1" dirty="0">
                <a:solidFill>
                  <a:schemeClr val="tx1"/>
                </a:solidFill>
              </a:rPr>
            </a:br>
            <a:endParaRPr lang="en-US" b="1" dirty="0">
              <a:solidFill>
                <a:schemeClr val="tx1"/>
              </a:solidFill>
            </a:endParaRPr>
          </a:p>
          <a:p>
            <a:pPr algn="l"/>
            <a:endParaRPr lang="en-US" dirty="0">
              <a:solidFill>
                <a:schemeClr val="tx1"/>
              </a:solidFill>
            </a:endParaRPr>
          </a:p>
        </p:txBody>
      </p:sp>
      <p:pic>
        <p:nvPicPr>
          <p:cNvPr id="6" name="Picture 5" descr="Copy of DOE Seal Color Med-Res.jpg">
            <a:extLst>
              <a:ext uri="{FF2B5EF4-FFF2-40B4-BE49-F238E27FC236}">
                <a16:creationId xmlns:a16="http://schemas.microsoft.com/office/drawing/2014/main" id="{FE5AA0CE-88AC-460D-A016-829FB3FF409E}"/>
              </a:ext>
            </a:extLst>
          </p:cNvPr>
          <p:cNvPicPr>
            <a:picLocks noChangeAspect="1"/>
          </p:cNvPicPr>
          <p:nvPr/>
        </p:nvPicPr>
        <p:blipFill>
          <a:blip r:embed="rId3" cstate="print"/>
          <a:stretch>
            <a:fillRect/>
          </a:stretch>
        </p:blipFill>
        <p:spPr>
          <a:xfrm>
            <a:off x="6858000" y="4855705"/>
            <a:ext cx="1576435" cy="1576435"/>
          </a:xfrm>
          <a:prstGeom prst="rect">
            <a:avLst/>
          </a:prstGeom>
        </p:spPr>
      </p:pic>
      <p:pic>
        <p:nvPicPr>
          <p:cNvPr id="8" name="Picture 2" descr="http://conservefish.org/wordpress/wp-content/uploads/nepa-870x310.png">
            <a:extLst>
              <a:ext uri="{FF2B5EF4-FFF2-40B4-BE49-F238E27FC236}">
                <a16:creationId xmlns:a16="http://schemas.microsoft.com/office/drawing/2014/main" id="{5F96FBE7-4272-4DE1-97AD-DE6A2E6BE1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75" r="23938"/>
          <a:stretch/>
        </p:blipFill>
        <p:spPr bwMode="auto">
          <a:xfrm>
            <a:off x="533400" y="4805048"/>
            <a:ext cx="2438401" cy="167775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BCF50C69-3452-4157-B667-DB2DA53D8E18}"/>
              </a:ext>
            </a:extLst>
          </p:cNvPr>
          <p:cNvCxnSpPr/>
          <p:nvPr/>
        </p:nvCxnSpPr>
        <p:spPr>
          <a:xfrm>
            <a:off x="685800" y="2819400"/>
            <a:ext cx="7620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71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Other Environmental Statutes </a:t>
            </a:r>
          </a:p>
        </p:txBody>
      </p:sp>
      <p:graphicFrame>
        <p:nvGraphicFramePr>
          <p:cNvPr id="11" name="Diagram 10">
            <a:extLst>
              <a:ext uri="{FF2B5EF4-FFF2-40B4-BE49-F238E27FC236}">
                <a16:creationId xmlns:a16="http://schemas.microsoft.com/office/drawing/2014/main" id="{2BEDA08B-230C-45AB-84B5-F73F4D5F31DD}"/>
              </a:ext>
            </a:extLst>
          </p:cNvPr>
          <p:cNvGraphicFramePr/>
          <p:nvPr>
            <p:extLst>
              <p:ext uri="{D42A27DB-BD31-4B8C-83A1-F6EECF244321}">
                <p14:modId xmlns:p14="http://schemas.microsoft.com/office/powerpoint/2010/main" val="3887765945"/>
              </p:ext>
            </p:extLst>
          </p:nvPr>
        </p:nvGraphicFramePr>
        <p:xfrm>
          <a:off x="355911" y="1295400"/>
          <a:ext cx="8432178" cy="511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12">
            <a:extLst>
              <a:ext uri="{FF2B5EF4-FFF2-40B4-BE49-F238E27FC236}">
                <a16:creationId xmlns:a16="http://schemas.microsoft.com/office/drawing/2014/main" id="{674451C7-B6B3-44A2-A9A3-5B1E980F2BB1}"/>
              </a:ext>
            </a:extLst>
          </p:cNvPr>
          <p:cNvSpPr>
            <a:spLocks noGrp="1"/>
          </p:cNvSpPr>
          <p:nvPr>
            <p:ph idx="1"/>
          </p:nvPr>
        </p:nvSpPr>
        <p:spPr>
          <a:xfrm>
            <a:off x="76200" y="1152378"/>
            <a:ext cx="3284506" cy="1384736"/>
          </a:xfrm>
        </p:spPr>
        <p:txBody>
          <a:bodyPr>
            <a:normAutofit/>
          </a:bodyPr>
          <a:lstStyle/>
          <a:p>
            <a:pPr marL="0" lvl="1" indent="0">
              <a:buNone/>
            </a:pPr>
            <a:r>
              <a:rPr lang="en-US" sz="1600" dirty="0">
                <a:solidFill>
                  <a:schemeClr val="tx2">
                    <a:lumMod val="75000"/>
                  </a:schemeClr>
                </a:solidFill>
              </a:rPr>
              <a:t>The following are managed under the umbrella of the NEPA process. </a:t>
            </a:r>
          </a:p>
          <a:p>
            <a:pPr marL="0" lvl="1" indent="0">
              <a:buNone/>
            </a:pPr>
            <a:r>
              <a:rPr lang="en-US" sz="1600" dirty="0">
                <a:solidFill>
                  <a:schemeClr val="tx2">
                    <a:lumMod val="75000"/>
                  </a:schemeClr>
                </a:solidFill>
              </a:rPr>
              <a:t>They are </a:t>
            </a:r>
            <a:r>
              <a:rPr lang="en-US" sz="1600" b="1" dirty="0">
                <a:solidFill>
                  <a:schemeClr val="tx2">
                    <a:lumMod val="75000"/>
                  </a:schemeClr>
                </a:solidFill>
              </a:rPr>
              <a:t>required</a:t>
            </a:r>
            <a:r>
              <a:rPr lang="en-US" sz="1600" dirty="0">
                <a:solidFill>
                  <a:schemeClr val="tx2">
                    <a:lumMod val="75000"/>
                  </a:schemeClr>
                </a:solidFill>
              </a:rPr>
              <a:t> for all levels of NEPA review, </a:t>
            </a:r>
            <a:r>
              <a:rPr lang="en-US" sz="1600" b="1" dirty="0">
                <a:solidFill>
                  <a:schemeClr val="tx2">
                    <a:lumMod val="75000"/>
                  </a:schemeClr>
                </a:solidFill>
              </a:rPr>
              <a:t>including </a:t>
            </a:r>
            <a:r>
              <a:rPr lang="en-US" sz="1600" dirty="0">
                <a:solidFill>
                  <a:schemeClr val="tx2">
                    <a:lumMod val="75000"/>
                  </a:schemeClr>
                </a:solidFill>
              </a:rPr>
              <a:t>Bounded Categories and CX’s</a:t>
            </a:r>
          </a:p>
          <a:p>
            <a:endParaRPr lang="en-US" dirty="0"/>
          </a:p>
        </p:txBody>
      </p:sp>
    </p:spTree>
    <p:extLst>
      <p:ext uri="{BB962C8B-B14F-4D97-AF65-F5344CB8AC3E}">
        <p14:creationId xmlns:p14="http://schemas.microsoft.com/office/powerpoint/2010/main" val="301752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1143000"/>
          </a:xfrm>
        </p:spPr>
        <p:txBody>
          <a:bodyPr>
            <a:normAutofit/>
          </a:bodyPr>
          <a:lstStyle/>
          <a:p>
            <a:r>
              <a:rPr lang="en-US" sz="2800" dirty="0"/>
              <a:t>Key Learning Objectives</a:t>
            </a:r>
          </a:p>
        </p:txBody>
      </p:sp>
      <p:grpSp>
        <p:nvGrpSpPr>
          <p:cNvPr id="4" name="Group 3"/>
          <p:cNvGrpSpPr/>
          <p:nvPr/>
        </p:nvGrpSpPr>
        <p:grpSpPr>
          <a:xfrm>
            <a:off x="0" y="5143498"/>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3" name="Diagram 12">
            <a:extLst>
              <a:ext uri="{FF2B5EF4-FFF2-40B4-BE49-F238E27FC236}">
                <a16:creationId xmlns:a16="http://schemas.microsoft.com/office/drawing/2014/main" id="{35B54B68-678D-42E3-A087-746C3ED0A2F3}"/>
              </a:ext>
            </a:extLst>
          </p:cNvPr>
          <p:cNvGraphicFramePr/>
          <p:nvPr>
            <p:extLst>
              <p:ext uri="{D42A27DB-BD31-4B8C-83A1-F6EECF244321}">
                <p14:modId xmlns:p14="http://schemas.microsoft.com/office/powerpoint/2010/main" val="2524773166"/>
              </p:ext>
            </p:extLst>
          </p:nvPr>
        </p:nvGraphicFramePr>
        <p:xfrm>
          <a:off x="381000" y="1590675"/>
          <a:ext cx="8382000" cy="226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a:extLst>
              <a:ext uri="{FF2B5EF4-FFF2-40B4-BE49-F238E27FC236}">
                <a16:creationId xmlns:a16="http://schemas.microsoft.com/office/drawing/2014/main" id="{4676481C-ADC0-4749-85CC-E1679EB9FB07}"/>
              </a:ext>
            </a:extLst>
          </p:cNvPr>
          <p:cNvSpPr txBox="1"/>
          <p:nvPr/>
        </p:nvSpPr>
        <p:spPr>
          <a:xfrm>
            <a:off x="3048000" y="3975784"/>
            <a:ext cx="3048000" cy="646331"/>
          </a:xfrm>
          <a:prstGeom prst="rect">
            <a:avLst/>
          </a:prstGeom>
          <a:noFill/>
        </p:spPr>
        <p:txBody>
          <a:bodyPr wrap="square">
            <a:spAutoFit/>
          </a:bodyPr>
          <a:lstStyle/>
          <a:p>
            <a:pPr algn="ctr"/>
            <a:r>
              <a:rPr lang="en-US" sz="1800" dirty="0"/>
              <a:t>Questions? Email NEPA at</a:t>
            </a:r>
            <a:br>
              <a:rPr lang="en-US" sz="1800" dirty="0"/>
            </a:br>
            <a:r>
              <a:rPr lang="en-US" sz="1800" dirty="0">
                <a:hlinkClick r:id="rId13"/>
              </a:rPr>
              <a:t>GONEPA@ee.doe.gov</a:t>
            </a:r>
            <a:r>
              <a:rPr lang="en-US" sz="1800" dirty="0"/>
              <a:t> </a:t>
            </a:r>
            <a:endParaRPr lang="en-US" dirty="0"/>
          </a:p>
        </p:txBody>
      </p:sp>
    </p:spTree>
    <p:extLst>
      <p:ext uri="{BB962C8B-B14F-4D97-AF65-F5344CB8AC3E}">
        <p14:creationId xmlns:p14="http://schemas.microsoft.com/office/powerpoint/2010/main" val="2466116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National Historic Preservation Act</a:t>
            </a:r>
          </a:p>
        </p:txBody>
      </p:sp>
      <p:grpSp>
        <p:nvGrpSpPr>
          <p:cNvPr id="5" name="Group 4"/>
          <p:cNvGrpSpPr/>
          <p:nvPr/>
        </p:nvGrpSpPr>
        <p:grpSpPr>
          <a:xfrm>
            <a:off x="0" y="5181600"/>
            <a:ext cx="9144000" cy="1485902"/>
            <a:chOff x="0" y="5143498"/>
            <a:chExt cx="9144000" cy="1485902"/>
          </a:xfrm>
        </p:grpSpPr>
        <p:pic>
          <p:nvPicPr>
            <p:cNvPr id="6"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274683D7-E6A7-4BD4-8970-A0DBEB5173FD}"/>
              </a:ext>
            </a:extLst>
          </p:cNvPr>
          <p:cNvSpPr>
            <a:spLocks noGrp="1"/>
          </p:cNvSpPr>
          <p:nvPr>
            <p:ph idx="1"/>
          </p:nvPr>
        </p:nvSpPr>
        <p:spPr>
          <a:xfrm>
            <a:off x="501953" y="1304778"/>
            <a:ext cx="8140093" cy="3724422"/>
          </a:xfrm>
        </p:spPr>
        <p:txBody>
          <a:bodyPr anchor="t">
            <a:noAutofit/>
          </a:bodyPr>
          <a:lstStyle/>
          <a:p>
            <a:pPr marL="171450" indent="0">
              <a:spcBef>
                <a:spcPts val="0"/>
              </a:spcBef>
              <a:spcAft>
                <a:spcPts val="1200"/>
              </a:spcAft>
              <a:buNone/>
            </a:pPr>
            <a:r>
              <a:rPr lang="en-US" sz="1800" b="1" dirty="0">
                <a:solidFill>
                  <a:schemeClr val="tx2">
                    <a:lumMod val="75000"/>
                  </a:schemeClr>
                </a:solidFill>
              </a:rPr>
              <a:t>Unique</a:t>
            </a:r>
            <a:r>
              <a:rPr lang="en-US" sz="1800" dirty="0">
                <a:solidFill>
                  <a:schemeClr val="tx2">
                    <a:lumMod val="75000"/>
                  </a:schemeClr>
                </a:solidFill>
              </a:rPr>
              <a:t> to Energy Efficiency and Conservation Grant (EECBG), State Energy Program (SEP), and the Weatherization Assistance Program (WAP), DOE with the Advisory Council on Historic Preservation and the National Conference of State Historic Preservation Officers developed a </a:t>
            </a:r>
            <a:r>
              <a:rPr lang="en-US" sz="1800" b="1" dirty="0">
                <a:solidFill>
                  <a:schemeClr val="tx2">
                    <a:lumMod val="75000"/>
                  </a:schemeClr>
                </a:solidFill>
              </a:rPr>
              <a:t>Programmatic Agreement</a:t>
            </a:r>
            <a:r>
              <a:rPr lang="en-US" sz="1800" dirty="0">
                <a:solidFill>
                  <a:schemeClr val="tx2">
                    <a:lumMod val="75000"/>
                  </a:schemeClr>
                </a:solidFill>
              </a:rPr>
              <a:t> (PA) to address the National Historic Preservation Act Section 106 compliance requirements for EECBG, SEP, and WAP.</a:t>
            </a:r>
          </a:p>
          <a:p>
            <a:pPr marL="171450" indent="0">
              <a:spcBef>
                <a:spcPts val="0"/>
              </a:spcBef>
              <a:spcAft>
                <a:spcPts val="1200"/>
              </a:spcAft>
              <a:buNone/>
            </a:pPr>
            <a:r>
              <a:rPr lang="en-US" sz="1800" dirty="0">
                <a:solidFill>
                  <a:schemeClr val="tx2">
                    <a:lumMod val="75000"/>
                  </a:schemeClr>
                </a:solidFill>
              </a:rPr>
              <a:t>The </a:t>
            </a:r>
            <a:r>
              <a:rPr lang="en-US" sz="1800" b="1" dirty="0">
                <a:solidFill>
                  <a:schemeClr val="tx2">
                    <a:lumMod val="75000"/>
                  </a:schemeClr>
                </a:solidFill>
              </a:rPr>
              <a:t>intent</a:t>
            </a:r>
            <a:r>
              <a:rPr lang="en-US" sz="1800" dirty="0">
                <a:solidFill>
                  <a:schemeClr val="tx2">
                    <a:lumMod val="75000"/>
                  </a:schemeClr>
                </a:solidFill>
              </a:rPr>
              <a:t> of the Prototype PA was to provide EECBG, SEP, and WAP Recipients with a </a:t>
            </a:r>
            <a:r>
              <a:rPr lang="en-US" sz="1800" b="1" dirty="0">
                <a:solidFill>
                  <a:schemeClr val="tx2">
                    <a:lumMod val="75000"/>
                  </a:schemeClr>
                </a:solidFill>
              </a:rPr>
              <a:t>streamlined</a:t>
            </a:r>
            <a:r>
              <a:rPr lang="en-US" sz="1800" dirty="0">
                <a:solidFill>
                  <a:schemeClr val="tx2">
                    <a:lumMod val="75000"/>
                  </a:schemeClr>
                </a:solidFill>
              </a:rPr>
              <a:t> method for complying with DOE’s responsibilities under Section 106 of NHPA. </a:t>
            </a:r>
          </a:p>
          <a:p>
            <a:pPr marL="171450" indent="0" algn="ctr">
              <a:spcBef>
                <a:spcPts val="0"/>
              </a:spcBef>
              <a:spcAft>
                <a:spcPts val="1200"/>
              </a:spcAft>
              <a:buNone/>
            </a:pPr>
            <a:r>
              <a:rPr lang="en-US" sz="1800" dirty="0">
                <a:solidFill>
                  <a:srgbClr val="000000"/>
                </a:solidFill>
              </a:rPr>
              <a:t>See the “Historic Preservation” PowerPoint presentation at  </a:t>
            </a:r>
            <a:r>
              <a:rPr lang="en-US" sz="1800" u="sng" dirty="0">
                <a:solidFill>
                  <a:srgbClr val="0563C1"/>
                </a:solidFill>
                <a:effectLst/>
                <a:ea typeface="Calibri" panose="020F0502020204030204" pitchFamily="34" charset="0"/>
                <a:cs typeface="Times New Roman" panose="02020603050405020304" pitchFamily="18" charset="0"/>
                <a:hlinkClick r:id="rId8"/>
              </a:rPr>
              <a:t>www.energy.gov/node/4816816</a:t>
            </a:r>
            <a:endParaRPr lang="en-US" sz="1800" dirty="0">
              <a:solidFill>
                <a:schemeClr val="tx2">
                  <a:lumMod val="75000"/>
                </a:schemeClr>
              </a:solidFill>
            </a:endParaRPr>
          </a:p>
        </p:txBody>
      </p:sp>
    </p:spTree>
    <p:extLst>
      <p:ext uri="{BB962C8B-B14F-4D97-AF65-F5344CB8AC3E}">
        <p14:creationId xmlns:p14="http://schemas.microsoft.com/office/powerpoint/2010/main" val="1758690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F117D-EAC4-492F-B713-21D24F80E19E}"/>
              </a:ext>
            </a:extLst>
          </p:cNvPr>
          <p:cNvSpPr>
            <a:spLocks noGrp="1"/>
          </p:cNvSpPr>
          <p:nvPr>
            <p:ph idx="1"/>
          </p:nvPr>
        </p:nvSpPr>
        <p:spPr>
          <a:xfrm>
            <a:off x="457200" y="1447800"/>
            <a:ext cx="8229600" cy="3267222"/>
          </a:xfrm>
        </p:spPr>
        <p:txBody>
          <a:bodyPr/>
          <a:lstStyle/>
          <a:p>
            <a:pPr marL="171450" indent="0" algn="just">
              <a:spcBef>
                <a:spcPts val="0"/>
              </a:spcBef>
              <a:spcAft>
                <a:spcPts val="1200"/>
              </a:spcAft>
              <a:buNone/>
            </a:pPr>
            <a:r>
              <a:rPr lang="en-US" sz="2000" dirty="0">
                <a:solidFill>
                  <a:schemeClr val="tx2">
                    <a:lumMod val="75000"/>
                  </a:schemeClr>
                </a:solidFill>
              </a:rPr>
              <a:t>The PAs are </a:t>
            </a:r>
            <a:r>
              <a:rPr lang="en-US" sz="2000" b="1" dirty="0">
                <a:solidFill>
                  <a:schemeClr val="tx2">
                    <a:lumMod val="75000"/>
                  </a:schemeClr>
                </a:solidFill>
              </a:rPr>
              <a:t>beneficial</a:t>
            </a:r>
            <a:r>
              <a:rPr lang="en-US" sz="2000" dirty="0">
                <a:solidFill>
                  <a:schemeClr val="tx2">
                    <a:lumMod val="75000"/>
                  </a:schemeClr>
                </a:solidFill>
              </a:rPr>
              <a:t> to DOE and Recipients in multiple ways:</a:t>
            </a:r>
          </a:p>
          <a:p>
            <a:pPr indent="-285750" algn="just">
              <a:spcBef>
                <a:spcPts val="0"/>
              </a:spcBef>
              <a:spcAft>
                <a:spcPts val="1200"/>
              </a:spcAft>
            </a:pPr>
            <a:r>
              <a:rPr lang="en-US" sz="2000" dirty="0">
                <a:solidFill>
                  <a:schemeClr val="tx2">
                    <a:lumMod val="75000"/>
                  </a:schemeClr>
                </a:solidFill>
              </a:rPr>
              <a:t>The PAs include an extensive list of activities that are </a:t>
            </a:r>
            <a:r>
              <a:rPr lang="en-US" sz="2000" b="1" dirty="0">
                <a:solidFill>
                  <a:schemeClr val="tx2">
                    <a:lumMod val="75000"/>
                  </a:schemeClr>
                </a:solidFill>
              </a:rPr>
              <a:t>exempt</a:t>
            </a:r>
            <a:r>
              <a:rPr lang="en-US" sz="2000" dirty="0">
                <a:solidFill>
                  <a:schemeClr val="tx2">
                    <a:lumMod val="75000"/>
                  </a:schemeClr>
                </a:solidFill>
              </a:rPr>
              <a:t> from the Section 106 review process.</a:t>
            </a:r>
          </a:p>
          <a:p>
            <a:pPr indent="-285750" algn="just">
              <a:spcBef>
                <a:spcPts val="0"/>
              </a:spcBef>
              <a:spcAft>
                <a:spcPts val="1200"/>
              </a:spcAft>
            </a:pPr>
            <a:r>
              <a:rPr lang="en-US" sz="2000" dirty="0">
                <a:solidFill>
                  <a:schemeClr val="tx2">
                    <a:lumMod val="75000"/>
                  </a:schemeClr>
                </a:solidFill>
              </a:rPr>
              <a:t>DOE relies on the PAs to </a:t>
            </a:r>
            <a:r>
              <a:rPr lang="en-US" sz="2000" b="1" dirty="0">
                <a:solidFill>
                  <a:schemeClr val="tx2">
                    <a:lumMod val="75000"/>
                  </a:schemeClr>
                </a:solidFill>
              </a:rPr>
              <a:t>streamline</a:t>
            </a:r>
            <a:r>
              <a:rPr lang="en-US" sz="2000" dirty="0">
                <a:solidFill>
                  <a:schemeClr val="tx2">
                    <a:lumMod val="75000"/>
                  </a:schemeClr>
                </a:solidFill>
              </a:rPr>
              <a:t> the NEPA compliance process. </a:t>
            </a:r>
          </a:p>
          <a:p>
            <a:pPr indent="-285750" algn="just">
              <a:spcBef>
                <a:spcPts val="0"/>
              </a:spcBef>
              <a:spcAft>
                <a:spcPts val="1200"/>
              </a:spcAft>
            </a:pPr>
            <a:r>
              <a:rPr lang="en-US" sz="2000" dirty="0">
                <a:solidFill>
                  <a:schemeClr val="tx2">
                    <a:lumMod val="75000"/>
                  </a:schemeClr>
                </a:solidFill>
              </a:rPr>
              <a:t>The PAs </a:t>
            </a:r>
            <a:r>
              <a:rPr lang="en-US" sz="2000" b="1" dirty="0">
                <a:solidFill>
                  <a:schemeClr val="tx2">
                    <a:lumMod val="75000"/>
                  </a:schemeClr>
                </a:solidFill>
              </a:rPr>
              <a:t>delegate</a:t>
            </a:r>
            <a:r>
              <a:rPr lang="en-US" sz="2000" dirty="0">
                <a:solidFill>
                  <a:schemeClr val="tx2">
                    <a:lumMod val="75000"/>
                  </a:schemeClr>
                </a:solidFill>
              </a:rPr>
              <a:t> some of DOE’s NHPA Section 106 compliance responsibilities to the Recipient. </a:t>
            </a:r>
          </a:p>
          <a:p>
            <a:pPr marL="0" indent="-285750" algn="just">
              <a:buNone/>
            </a:pPr>
            <a:r>
              <a:rPr lang="en-US" sz="2000" dirty="0">
                <a:solidFill>
                  <a:schemeClr val="tx2">
                    <a:lumMod val="75000"/>
                  </a:schemeClr>
                </a:solidFill>
              </a:rPr>
              <a:t>    Most, but not all, recipients have a PA.</a:t>
            </a:r>
          </a:p>
          <a:p>
            <a:endParaRPr lang="en-US" dirty="0"/>
          </a:p>
        </p:txBody>
      </p:sp>
      <p:sp>
        <p:nvSpPr>
          <p:cNvPr id="4" name="Title 1">
            <a:extLst>
              <a:ext uri="{FF2B5EF4-FFF2-40B4-BE49-F238E27FC236}">
                <a16:creationId xmlns:a16="http://schemas.microsoft.com/office/drawing/2014/main" id="{3A80BFEA-EBA1-4C92-ADCA-12B0F1AC969C}"/>
              </a:ext>
            </a:extLst>
          </p:cNvPr>
          <p:cNvSpPr>
            <a:spLocks noGrp="1"/>
          </p:cNvSpPr>
          <p:nvPr>
            <p:ph type="title"/>
          </p:nvPr>
        </p:nvSpPr>
        <p:spPr>
          <a:xfrm>
            <a:off x="457200" y="9378"/>
            <a:ext cx="6781800" cy="1143000"/>
          </a:xfrm>
        </p:spPr>
        <p:txBody>
          <a:bodyPr>
            <a:normAutofit/>
          </a:bodyPr>
          <a:lstStyle/>
          <a:p>
            <a:pPr marL="0" indent="0"/>
            <a:r>
              <a:rPr lang="en-US" sz="2800" dirty="0"/>
              <a:t>National Historic Preservation Act</a:t>
            </a:r>
          </a:p>
        </p:txBody>
      </p:sp>
      <p:grpSp>
        <p:nvGrpSpPr>
          <p:cNvPr id="5" name="Group 4">
            <a:extLst>
              <a:ext uri="{FF2B5EF4-FFF2-40B4-BE49-F238E27FC236}">
                <a16:creationId xmlns:a16="http://schemas.microsoft.com/office/drawing/2014/main" id="{A4B5690E-6641-4795-B578-0EFC1FE168AB}"/>
              </a:ext>
            </a:extLst>
          </p:cNvPr>
          <p:cNvGrpSpPr/>
          <p:nvPr/>
        </p:nvGrpSpPr>
        <p:grpSpPr>
          <a:xfrm>
            <a:off x="0" y="5181600"/>
            <a:ext cx="9144000" cy="1485902"/>
            <a:chOff x="0" y="5143498"/>
            <a:chExt cx="9144000" cy="1485902"/>
          </a:xfrm>
        </p:grpSpPr>
        <p:pic>
          <p:nvPicPr>
            <p:cNvPr id="6" name="Picture 6" descr="http://poster.4teachers.org/imgFilePoster/196177.jpg">
              <a:extLst>
                <a:ext uri="{FF2B5EF4-FFF2-40B4-BE49-F238E27FC236}">
                  <a16:creationId xmlns:a16="http://schemas.microsoft.com/office/drawing/2014/main" id="{99F71EC4-052C-4DFA-8D64-323451BE9B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ximages.newyork1.vip.townnews.com/mysuncoast.com/content/tncms/assets/v3/editorial/c/57/c57d9620-4a1e-11e2-bfa5-0019bb30f31a/50d22a7bc169b.image.jpg">
              <a:extLst>
                <a:ext uri="{FF2B5EF4-FFF2-40B4-BE49-F238E27FC236}">
                  <a16:creationId xmlns:a16="http://schemas.microsoft.com/office/drawing/2014/main" id="{55CB69E2-103C-416C-B9C9-87A4A1C3B2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dn2.arkive.org/media/A7/A7A5A512-EB6E-45C3-A705-C89B88C458A5/Presentation.Large/Piping-plover-incubating-at-nest.jpg">
              <a:extLst>
                <a:ext uri="{FF2B5EF4-FFF2-40B4-BE49-F238E27FC236}">
                  <a16:creationId xmlns:a16="http://schemas.microsoft.com/office/drawing/2014/main" id="{56F5D0B1-C686-418E-988B-7C152DBEAF3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ngelicshamanministry.files.wordpress.com/2011/12/bald-eagle3.jpg">
              <a:extLst>
                <a:ext uri="{FF2B5EF4-FFF2-40B4-BE49-F238E27FC236}">
                  <a16:creationId xmlns:a16="http://schemas.microsoft.com/office/drawing/2014/main" id="{DD7C0F75-870C-4CA8-B0BD-1C369BF0C2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asternRedBatMale.jpg">
              <a:extLst>
                <a:ext uri="{FF2B5EF4-FFF2-40B4-BE49-F238E27FC236}">
                  <a16:creationId xmlns:a16="http://schemas.microsoft.com/office/drawing/2014/main" id="{0CD5EF4C-F1CA-422C-A519-742B053A66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2910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239000" cy="1143000"/>
          </a:xfrm>
        </p:spPr>
        <p:txBody>
          <a:bodyPr>
            <a:normAutofit/>
          </a:bodyPr>
          <a:lstStyle/>
          <a:p>
            <a:pPr marL="0" indent="0"/>
            <a:r>
              <a:rPr lang="en-US" sz="2400" dirty="0"/>
              <a:t>Actions that May Trigger Consultation Requirements</a:t>
            </a:r>
          </a:p>
        </p:txBody>
      </p:sp>
      <p:grpSp>
        <p:nvGrpSpPr>
          <p:cNvPr id="5" name="Group 4"/>
          <p:cNvGrpSpPr/>
          <p:nvPr/>
        </p:nvGrpSpPr>
        <p:grpSpPr>
          <a:xfrm>
            <a:off x="0" y="5181600"/>
            <a:ext cx="9144000" cy="1485902"/>
            <a:chOff x="0" y="5143498"/>
            <a:chExt cx="9144000" cy="1485902"/>
          </a:xfrm>
        </p:grpSpPr>
        <p:pic>
          <p:nvPicPr>
            <p:cNvPr id="6"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57DF79E9-2C72-4D51-9805-0208245F11CD}"/>
              </a:ext>
            </a:extLst>
          </p:cNvPr>
          <p:cNvSpPr>
            <a:spLocks noGrp="1"/>
          </p:cNvSpPr>
          <p:nvPr>
            <p:ph idx="1"/>
          </p:nvPr>
        </p:nvSpPr>
        <p:spPr>
          <a:xfrm>
            <a:off x="304800" y="1524000"/>
            <a:ext cx="8534400" cy="3542603"/>
          </a:xfrm>
        </p:spPr>
        <p:txBody>
          <a:bodyPr anchor="ctr">
            <a:normAutofit fontScale="92500" lnSpcReduction="10000"/>
          </a:bodyPr>
          <a:lstStyle/>
          <a:p>
            <a:pPr marL="171450" indent="0">
              <a:spcBef>
                <a:spcPts val="0"/>
              </a:spcBef>
              <a:spcAft>
                <a:spcPts val="1200"/>
              </a:spcAft>
              <a:buNone/>
            </a:pPr>
            <a:r>
              <a:rPr lang="en-US" sz="2200" dirty="0">
                <a:solidFill>
                  <a:schemeClr val="tx2">
                    <a:lumMod val="75000"/>
                  </a:schemeClr>
                </a:solidFill>
              </a:rPr>
              <a:t>Outdoor work including but not limited to:</a:t>
            </a:r>
          </a:p>
          <a:p>
            <a:pPr lvl="1">
              <a:spcBef>
                <a:spcPts val="0"/>
              </a:spcBef>
              <a:spcAft>
                <a:spcPts val="1200"/>
              </a:spcAft>
            </a:pPr>
            <a:r>
              <a:rPr lang="en-US" sz="2200" dirty="0">
                <a:solidFill>
                  <a:schemeClr val="tx2">
                    <a:lumMod val="75000"/>
                  </a:schemeClr>
                </a:solidFill>
              </a:rPr>
              <a:t>Construction, tree removal, or ground disturbance of any kind</a:t>
            </a:r>
          </a:p>
          <a:p>
            <a:pPr lvl="1">
              <a:spcBef>
                <a:spcPts val="0"/>
              </a:spcBef>
              <a:spcAft>
                <a:spcPts val="1200"/>
              </a:spcAft>
            </a:pPr>
            <a:r>
              <a:rPr lang="en-US" sz="2200" dirty="0">
                <a:solidFill>
                  <a:schemeClr val="tx2">
                    <a:lumMod val="75000"/>
                  </a:schemeClr>
                </a:solidFill>
              </a:rPr>
              <a:t>Installation of equipment </a:t>
            </a:r>
          </a:p>
          <a:p>
            <a:pPr lvl="1">
              <a:spcBef>
                <a:spcPts val="0"/>
              </a:spcBef>
              <a:spcAft>
                <a:spcPts val="1200"/>
              </a:spcAft>
            </a:pPr>
            <a:r>
              <a:rPr lang="en-US" sz="2200" dirty="0">
                <a:solidFill>
                  <a:schemeClr val="tx2">
                    <a:lumMod val="75000"/>
                  </a:schemeClr>
                </a:solidFill>
              </a:rPr>
              <a:t>Field studies and data collection </a:t>
            </a:r>
          </a:p>
          <a:p>
            <a:pPr marL="457200" lvl="1" indent="0">
              <a:spcBef>
                <a:spcPts val="0"/>
              </a:spcBef>
              <a:spcAft>
                <a:spcPts val="1200"/>
              </a:spcAft>
              <a:buNone/>
            </a:pPr>
            <a:endParaRPr lang="en-US" sz="2200" dirty="0">
              <a:solidFill>
                <a:schemeClr val="bg2">
                  <a:lumMod val="10000"/>
                </a:schemeClr>
              </a:solidFill>
            </a:endParaRPr>
          </a:p>
          <a:p>
            <a:pPr marL="171450" indent="0" algn="ctr">
              <a:spcBef>
                <a:spcPts val="0"/>
              </a:spcBef>
              <a:spcAft>
                <a:spcPts val="1200"/>
              </a:spcAft>
              <a:buNone/>
            </a:pPr>
            <a:r>
              <a:rPr lang="en-US" sz="2200" dirty="0">
                <a:solidFill>
                  <a:schemeClr val="accent5">
                    <a:lumMod val="75000"/>
                  </a:schemeClr>
                </a:solidFill>
              </a:rPr>
              <a:t>DOE may consult with appropriate Federal, state, and local agencies, American Indian tribes and other potentially interested parties to identify environmental factors and permitting requirements for proposed projects.  </a:t>
            </a:r>
            <a:r>
              <a:rPr lang="en-US" sz="2200" b="1" dirty="0">
                <a:solidFill>
                  <a:schemeClr val="accent5">
                    <a:lumMod val="75000"/>
                  </a:schemeClr>
                </a:solidFill>
              </a:rPr>
              <a:t>Consultation can take a minimum of 30 days.</a:t>
            </a:r>
          </a:p>
          <a:p>
            <a:endParaRPr lang="en-US" sz="1700" dirty="0">
              <a:solidFill>
                <a:schemeClr val="tx1">
                  <a:lumMod val="85000"/>
                  <a:lumOff val="15000"/>
                </a:schemeClr>
              </a:solidFill>
            </a:endParaRPr>
          </a:p>
        </p:txBody>
      </p:sp>
    </p:spTree>
    <p:extLst>
      <p:ext uri="{BB962C8B-B14F-4D97-AF65-F5344CB8AC3E}">
        <p14:creationId xmlns:p14="http://schemas.microsoft.com/office/powerpoint/2010/main" val="399502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12" y="5143498"/>
            <a:ext cx="9144000" cy="1485902"/>
            <a:chOff x="0" y="5143498"/>
            <a:chExt cx="9144000" cy="1485902"/>
          </a:xfrm>
        </p:grpSpPr>
        <p:pic>
          <p:nvPicPr>
            <p:cNvPr id="6" name="Picture 5"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itle 1">
            <a:extLst>
              <a:ext uri="{FF2B5EF4-FFF2-40B4-BE49-F238E27FC236}">
                <a16:creationId xmlns:a16="http://schemas.microsoft.com/office/drawing/2014/main" id="{A2B48FDE-D295-46DB-BB21-1796355BDDD8}"/>
              </a:ext>
            </a:extLst>
          </p:cNvPr>
          <p:cNvSpPr txBox="1">
            <a:spLocks/>
          </p:cNvSpPr>
          <p:nvPr/>
        </p:nvSpPr>
        <p:spPr>
          <a:xfrm>
            <a:off x="457200" y="9378"/>
            <a:ext cx="6781800" cy="1143000"/>
          </a:xfrm>
          <a:prstGeom prst="rect">
            <a:avLst/>
          </a:prstGeom>
        </p:spPr>
        <p:txBody>
          <a:bodyPr vert="horz" lIns="91440" tIns="45720" rIns="91440" bIns="45720" rtlCol="0" anchor="ctr">
            <a:normAutofit/>
          </a:bodyPr>
          <a:lstStyle>
            <a:lvl1pPr algn="l" defTabSz="457200" rtl="0" eaLnBrk="1" latinLnBrk="0" hangingPunct="1">
              <a:lnSpc>
                <a:spcPts val="2800"/>
              </a:lnSpc>
              <a:spcBef>
                <a:spcPct val="0"/>
              </a:spcBef>
              <a:buNone/>
              <a:defRPr sz="2400" kern="1200">
                <a:solidFill>
                  <a:srgbClr val="FFFFFF"/>
                </a:solidFill>
                <a:latin typeface="+mj-lt"/>
                <a:ea typeface="+mj-ea"/>
                <a:cs typeface="+mj-cs"/>
              </a:defRPr>
            </a:lvl1pPr>
          </a:lstStyle>
          <a:p>
            <a:r>
              <a:rPr lang="en-US" sz="2800" dirty="0"/>
              <a:t>Summary</a:t>
            </a:r>
          </a:p>
        </p:txBody>
      </p:sp>
      <p:graphicFrame>
        <p:nvGraphicFramePr>
          <p:cNvPr id="15" name="Content Placeholder 2">
            <a:extLst>
              <a:ext uri="{FF2B5EF4-FFF2-40B4-BE49-F238E27FC236}">
                <a16:creationId xmlns:a16="http://schemas.microsoft.com/office/drawing/2014/main" id="{939D1ABD-3654-4251-AD5D-C2709A86FB96}"/>
              </a:ext>
            </a:extLst>
          </p:cNvPr>
          <p:cNvGraphicFramePr>
            <a:graphicFrameLocks/>
          </p:cNvGraphicFramePr>
          <p:nvPr>
            <p:extLst>
              <p:ext uri="{D42A27DB-BD31-4B8C-83A1-F6EECF244321}">
                <p14:modId xmlns:p14="http://schemas.microsoft.com/office/powerpoint/2010/main" val="1984350058"/>
              </p:ext>
            </p:extLst>
          </p:nvPr>
        </p:nvGraphicFramePr>
        <p:xfrm>
          <a:off x="76200" y="1028700"/>
          <a:ext cx="8769113" cy="3009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a:extLst>
              <a:ext uri="{FF2B5EF4-FFF2-40B4-BE49-F238E27FC236}">
                <a16:creationId xmlns:a16="http://schemas.microsoft.com/office/drawing/2014/main" id="{0088DED6-7AAE-48DD-BB9B-7309014D7284}"/>
              </a:ext>
            </a:extLst>
          </p:cNvPr>
          <p:cNvSpPr txBox="1"/>
          <p:nvPr/>
        </p:nvSpPr>
        <p:spPr>
          <a:xfrm>
            <a:off x="1350893" y="4086151"/>
            <a:ext cx="6781800" cy="707886"/>
          </a:xfrm>
          <a:prstGeom prst="rect">
            <a:avLst/>
          </a:prstGeom>
          <a:noFill/>
        </p:spPr>
        <p:txBody>
          <a:bodyPr wrap="square">
            <a:spAutoFit/>
          </a:bodyPr>
          <a:lstStyle/>
          <a:p>
            <a:pPr algn="ctr"/>
            <a:r>
              <a:rPr lang="en-US" sz="2000" dirty="0">
                <a:solidFill>
                  <a:schemeClr val="accent5">
                    <a:lumMod val="75000"/>
                  </a:schemeClr>
                </a:solidFill>
              </a:rPr>
              <a:t>NEPA Questions can be emailed to the NEPA Team at</a:t>
            </a:r>
          </a:p>
          <a:p>
            <a:pPr algn="ctr"/>
            <a:r>
              <a:rPr lang="en-US" sz="2000" dirty="0">
                <a:hlinkClick r:id="rId13"/>
              </a:rPr>
              <a:t>GONEPA@ee.doe.gov</a:t>
            </a:r>
            <a:r>
              <a:rPr lang="en-US" sz="2000" dirty="0"/>
              <a:t> </a:t>
            </a:r>
          </a:p>
        </p:txBody>
      </p:sp>
    </p:spTree>
    <p:extLst>
      <p:ext uri="{BB962C8B-B14F-4D97-AF65-F5344CB8AC3E}">
        <p14:creationId xmlns:p14="http://schemas.microsoft.com/office/powerpoint/2010/main" val="22797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772400" cy="1143000"/>
          </a:xfrm>
        </p:spPr>
        <p:txBody>
          <a:bodyPr>
            <a:normAutofit/>
          </a:bodyPr>
          <a:lstStyle/>
          <a:p>
            <a:r>
              <a:rPr lang="en-US" sz="3600" b="1" dirty="0"/>
              <a:t>NEPA Process Overview</a:t>
            </a:r>
          </a:p>
        </p:txBody>
      </p:sp>
      <p:sp>
        <p:nvSpPr>
          <p:cNvPr id="3" name="Subtitle 2"/>
          <p:cNvSpPr>
            <a:spLocks noGrp="1"/>
          </p:cNvSpPr>
          <p:nvPr>
            <p:ph type="subTitle" idx="1"/>
          </p:nvPr>
        </p:nvSpPr>
        <p:spPr>
          <a:xfrm>
            <a:off x="875872" y="838200"/>
            <a:ext cx="7239000" cy="5257800"/>
          </a:xfrm>
        </p:spPr>
        <p:txBody>
          <a:bodyPr>
            <a:normAutofit/>
          </a:bodyPr>
          <a:lstStyle/>
          <a:p>
            <a:endParaRPr lang="en-US" sz="3800" b="1" dirty="0">
              <a:solidFill>
                <a:schemeClr val="tx1"/>
              </a:solidFill>
            </a:endParaRPr>
          </a:p>
          <a:p>
            <a:endParaRPr lang="en-US" sz="1800" b="1" dirty="0">
              <a:solidFill>
                <a:schemeClr val="tx1"/>
              </a:solidFill>
            </a:endParaRPr>
          </a:p>
          <a:p>
            <a:r>
              <a:rPr lang="en-US" sz="2800" b="1" dirty="0">
                <a:solidFill>
                  <a:schemeClr val="tx1"/>
                </a:solidFill>
                <a:latin typeface="Arial" panose="020B0604020202020204" pitchFamily="34" charset="0"/>
                <a:cs typeface="Arial" panose="020B0604020202020204" pitchFamily="34" charset="0"/>
              </a:rPr>
              <a:t>The </a:t>
            </a:r>
            <a:r>
              <a:rPr lang="en-US" sz="2800" b="1" dirty="0">
                <a:solidFill>
                  <a:schemeClr val="accent5">
                    <a:lumMod val="75000"/>
                  </a:schemeClr>
                </a:solidFill>
                <a:latin typeface="Arial" panose="020B0604020202020204" pitchFamily="34" charset="0"/>
                <a:cs typeface="Arial" panose="020B0604020202020204" pitchFamily="34" charset="0"/>
              </a:rPr>
              <a:t>National Environmental Policy Act</a:t>
            </a:r>
          </a:p>
          <a:p>
            <a:endParaRPr lang="en-US" sz="2000" b="1" dirty="0">
              <a:solidFill>
                <a:schemeClr val="tx1"/>
              </a:solidFill>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a:p>
            <a:r>
              <a:rPr lang="en-US" b="1" i="1" dirty="0">
                <a:solidFill>
                  <a:schemeClr val="tx1"/>
                </a:solidFill>
                <a:latin typeface="Arial" panose="020B0604020202020204" pitchFamily="34" charset="0"/>
                <a:cs typeface="Arial" panose="020B0604020202020204" pitchFamily="34" charset="0"/>
              </a:rPr>
              <a:t>Basic Principles</a:t>
            </a:r>
            <a:endParaRPr lang="en-US" sz="2000" b="1" i="1" dirty="0">
              <a:solidFill>
                <a:schemeClr val="tx1"/>
              </a:solidFill>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a:p>
            <a:br>
              <a:rPr lang="en-US" b="1" dirty="0">
                <a:solidFill>
                  <a:schemeClr val="tx1"/>
                </a:solidFill>
              </a:rPr>
            </a:br>
            <a:endParaRPr lang="en-US" b="1" dirty="0">
              <a:solidFill>
                <a:schemeClr val="tx1"/>
              </a:solidFill>
            </a:endParaRPr>
          </a:p>
          <a:p>
            <a:pPr algn="l"/>
            <a:endParaRPr lang="en-US" dirty="0">
              <a:solidFill>
                <a:schemeClr val="tx1"/>
              </a:solidFill>
            </a:endParaRPr>
          </a:p>
        </p:txBody>
      </p:sp>
      <p:cxnSp>
        <p:nvCxnSpPr>
          <p:cNvPr id="6" name="Straight Connector 5">
            <a:extLst>
              <a:ext uri="{FF2B5EF4-FFF2-40B4-BE49-F238E27FC236}">
                <a16:creationId xmlns:a16="http://schemas.microsoft.com/office/drawing/2014/main" id="{2ABB25DA-0548-491B-BE23-07ADD27BE07F}"/>
              </a:ext>
            </a:extLst>
          </p:cNvPr>
          <p:cNvCxnSpPr/>
          <p:nvPr/>
        </p:nvCxnSpPr>
        <p:spPr>
          <a:xfrm>
            <a:off x="814435" y="2743200"/>
            <a:ext cx="7620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8" name="Picture 7" descr="Copy of DOE Seal Color Med-Res.jpg">
            <a:extLst>
              <a:ext uri="{FF2B5EF4-FFF2-40B4-BE49-F238E27FC236}">
                <a16:creationId xmlns:a16="http://schemas.microsoft.com/office/drawing/2014/main" id="{10964518-0A44-4B81-8445-A65434B9F6FD}"/>
              </a:ext>
            </a:extLst>
          </p:cNvPr>
          <p:cNvPicPr>
            <a:picLocks noChangeAspect="1"/>
          </p:cNvPicPr>
          <p:nvPr/>
        </p:nvPicPr>
        <p:blipFill>
          <a:blip r:embed="rId3" cstate="print"/>
          <a:stretch>
            <a:fillRect/>
          </a:stretch>
        </p:blipFill>
        <p:spPr>
          <a:xfrm>
            <a:off x="6858000" y="4855705"/>
            <a:ext cx="1576435" cy="1576435"/>
          </a:xfrm>
          <a:prstGeom prst="rect">
            <a:avLst/>
          </a:prstGeom>
        </p:spPr>
      </p:pic>
      <p:pic>
        <p:nvPicPr>
          <p:cNvPr id="9" name="Picture 2" descr="http://conservefish.org/wordpress/wp-content/uploads/nepa-870x310.png">
            <a:extLst>
              <a:ext uri="{FF2B5EF4-FFF2-40B4-BE49-F238E27FC236}">
                <a16:creationId xmlns:a16="http://schemas.microsoft.com/office/drawing/2014/main" id="{F8A5FFFE-09F2-43D7-8321-F412DF936A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75" r="23938"/>
          <a:stretch/>
        </p:blipFill>
        <p:spPr bwMode="auto">
          <a:xfrm>
            <a:off x="533400" y="4805048"/>
            <a:ext cx="2438401" cy="167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009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6781800" cy="1143000"/>
          </a:xfrm>
        </p:spPr>
        <p:txBody>
          <a:bodyPr>
            <a:normAutofit/>
          </a:bodyPr>
          <a:lstStyle/>
          <a:p>
            <a:r>
              <a:rPr lang="en-US" sz="2800" dirty="0"/>
              <a:t>What is NEPA?</a:t>
            </a:r>
          </a:p>
        </p:txBody>
      </p:sp>
      <p:grpSp>
        <p:nvGrpSpPr>
          <p:cNvPr id="12" name="Group 11"/>
          <p:cNvGrpSpPr/>
          <p:nvPr/>
        </p:nvGrpSpPr>
        <p:grpSpPr>
          <a:xfrm>
            <a:off x="0" y="5143498"/>
            <a:ext cx="9144000" cy="1485902"/>
            <a:chOff x="0" y="5143498"/>
            <a:chExt cx="9144000" cy="1485902"/>
          </a:xfrm>
        </p:grpSpPr>
        <p:pic>
          <p:nvPicPr>
            <p:cNvPr id="13"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8" name="Content Placeholder 2">
            <a:extLst>
              <a:ext uri="{FF2B5EF4-FFF2-40B4-BE49-F238E27FC236}">
                <a16:creationId xmlns:a16="http://schemas.microsoft.com/office/drawing/2014/main" id="{CCB4375A-2371-41CF-AF49-7183B1933735}"/>
              </a:ext>
            </a:extLst>
          </p:cNvPr>
          <p:cNvGraphicFramePr>
            <a:graphicFrameLocks/>
          </p:cNvGraphicFramePr>
          <p:nvPr>
            <p:extLst>
              <p:ext uri="{D42A27DB-BD31-4B8C-83A1-F6EECF244321}">
                <p14:modId xmlns:p14="http://schemas.microsoft.com/office/powerpoint/2010/main" val="689483538"/>
              </p:ext>
            </p:extLst>
          </p:nvPr>
        </p:nvGraphicFramePr>
        <p:xfrm>
          <a:off x="385482" y="1165412"/>
          <a:ext cx="8382000" cy="3786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6781800" cy="1143000"/>
          </a:xfrm>
        </p:spPr>
        <p:txBody>
          <a:bodyPr>
            <a:normAutofit/>
          </a:bodyPr>
          <a:lstStyle/>
          <a:p>
            <a:r>
              <a:rPr lang="en-US" sz="2800" dirty="0"/>
              <a:t>Levels of NEPA Review</a:t>
            </a:r>
          </a:p>
        </p:txBody>
      </p:sp>
      <p:graphicFrame>
        <p:nvGraphicFramePr>
          <p:cNvPr id="18" name="Content Placeholder 2">
            <a:extLst>
              <a:ext uri="{FF2B5EF4-FFF2-40B4-BE49-F238E27FC236}">
                <a16:creationId xmlns:a16="http://schemas.microsoft.com/office/drawing/2014/main" id="{118A1595-123D-48CF-AB5D-12389B70C6A9}"/>
              </a:ext>
            </a:extLst>
          </p:cNvPr>
          <p:cNvGraphicFramePr>
            <a:graphicFrameLocks noGrp="1"/>
          </p:cNvGraphicFramePr>
          <p:nvPr>
            <p:ph idx="1"/>
            <p:extLst>
              <p:ext uri="{D42A27DB-BD31-4B8C-83A1-F6EECF244321}">
                <p14:modId xmlns:p14="http://schemas.microsoft.com/office/powerpoint/2010/main" val="3430947692"/>
              </p:ext>
            </p:extLst>
          </p:nvPr>
        </p:nvGraphicFramePr>
        <p:xfrm>
          <a:off x="243990" y="1066800"/>
          <a:ext cx="8656019"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4715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781800" cy="1143000"/>
          </a:xfrm>
        </p:spPr>
        <p:txBody>
          <a:bodyPr>
            <a:normAutofit/>
          </a:bodyPr>
          <a:lstStyle/>
          <a:p>
            <a:r>
              <a:rPr lang="en-US" sz="2800" dirty="0"/>
              <a:t>Major Federal Actions</a:t>
            </a: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5DEB8C50-7403-408F-A101-0BF7206E5718}"/>
              </a:ext>
            </a:extLst>
          </p:cNvPr>
          <p:cNvSpPr>
            <a:spLocks noGrp="1"/>
          </p:cNvSpPr>
          <p:nvPr>
            <p:ph idx="1"/>
          </p:nvPr>
        </p:nvSpPr>
        <p:spPr>
          <a:xfrm>
            <a:off x="381000" y="1290781"/>
            <a:ext cx="8382000" cy="3733801"/>
          </a:xfrm>
        </p:spPr>
        <p:txBody>
          <a:bodyPr anchor="ctr">
            <a:normAutofit/>
          </a:bodyPr>
          <a:lstStyle/>
          <a:p>
            <a:pPr marL="0" indent="0">
              <a:spcBef>
                <a:spcPts val="0"/>
              </a:spcBef>
              <a:spcAft>
                <a:spcPts val="1200"/>
              </a:spcAft>
              <a:buNone/>
            </a:pPr>
            <a:r>
              <a:rPr lang="en-US" dirty="0"/>
              <a:t>NEPA applies to a multitude of federal actions:</a:t>
            </a:r>
          </a:p>
          <a:p>
            <a:pPr lvl="1">
              <a:spcBef>
                <a:spcPts val="0"/>
              </a:spcBef>
              <a:spcAft>
                <a:spcPts val="1200"/>
              </a:spcAft>
            </a:pPr>
            <a:r>
              <a:rPr lang="en-US" dirty="0"/>
              <a:t>Projects and programs </a:t>
            </a:r>
            <a:r>
              <a:rPr lang="en-US" b="1" dirty="0"/>
              <a:t>entirely</a:t>
            </a:r>
            <a:r>
              <a:rPr lang="en-US" dirty="0"/>
              <a:t> or </a:t>
            </a:r>
            <a:r>
              <a:rPr lang="en-US" b="1" dirty="0"/>
              <a:t>partly</a:t>
            </a:r>
            <a:r>
              <a:rPr lang="en-US" dirty="0"/>
              <a:t> financed, assisted, conducted, regulated, or approved by federal agencies</a:t>
            </a:r>
          </a:p>
          <a:p>
            <a:pPr lvl="1">
              <a:spcBef>
                <a:spcPts val="0"/>
              </a:spcBef>
              <a:spcAft>
                <a:spcPts val="1200"/>
              </a:spcAft>
            </a:pPr>
            <a:r>
              <a:rPr lang="en-US" b="1" dirty="0"/>
              <a:t>Training</a:t>
            </a:r>
            <a:r>
              <a:rPr lang="en-US" dirty="0"/>
              <a:t> and </a:t>
            </a:r>
            <a:r>
              <a:rPr lang="en-US" b="1" dirty="0"/>
              <a:t>administrative</a:t>
            </a:r>
            <a:r>
              <a:rPr lang="en-US" dirty="0"/>
              <a:t> actions</a:t>
            </a:r>
          </a:p>
          <a:p>
            <a:pPr lvl="1">
              <a:spcBef>
                <a:spcPts val="0"/>
              </a:spcBef>
              <a:spcAft>
                <a:spcPts val="1200"/>
              </a:spcAft>
            </a:pPr>
            <a:r>
              <a:rPr lang="en-US" b="1" dirty="0"/>
              <a:t>Formal</a:t>
            </a:r>
            <a:r>
              <a:rPr lang="en-US" dirty="0"/>
              <a:t> plans, policies, and procedures</a:t>
            </a:r>
          </a:p>
          <a:p>
            <a:endParaRPr lang="en-US" dirty="0"/>
          </a:p>
          <a:p>
            <a:pPr marL="0" indent="0" algn="ctr">
              <a:buNone/>
            </a:pPr>
            <a:r>
              <a:rPr lang="en-US" dirty="0">
                <a:solidFill>
                  <a:schemeClr val="accent5">
                    <a:lumMod val="75000"/>
                  </a:schemeClr>
                </a:solidFill>
              </a:rPr>
              <a:t>Rule of Thumb: NEPA applies to everything. </a:t>
            </a:r>
          </a:p>
          <a:p>
            <a:endParaRPr lang="en-US" dirty="0"/>
          </a:p>
        </p:txBody>
      </p:sp>
    </p:spTree>
    <p:extLst>
      <p:ext uri="{BB962C8B-B14F-4D97-AF65-F5344CB8AC3E}">
        <p14:creationId xmlns:p14="http://schemas.microsoft.com/office/powerpoint/2010/main" val="161298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781800" cy="1143000"/>
          </a:xfrm>
        </p:spPr>
        <p:txBody>
          <a:bodyPr>
            <a:normAutofit/>
          </a:bodyPr>
          <a:lstStyle/>
          <a:p>
            <a:r>
              <a:rPr lang="en-US" sz="2800" dirty="0"/>
              <a:t>Connected Actions</a:t>
            </a: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Content Placeholder 2">
            <a:extLst>
              <a:ext uri="{FF2B5EF4-FFF2-40B4-BE49-F238E27FC236}">
                <a16:creationId xmlns:a16="http://schemas.microsoft.com/office/drawing/2014/main" id="{03E61694-3D3B-4506-BE2E-9439ACC68EDA}"/>
              </a:ext>
            </a:extLst>
          </p:cNvPr>
          <p:cNvGraphicFramePr>
            <a:graphicFrameLocks noGrp="1"/>
          </p:cNvGraphicFramePr>
          <p:nvPr>
            <p:ph idx="1"/>
            <p:extLst>
              <p:ext uri="{D42A27DB-BD31-4B8C-83A1-F6EECF244321}">
                <p14:modId xmlns:p14="http://schemas.microsoft.com/office/powerpoint/2010/main" val="2596567833"/>
              </p:ext>
            </p:extLst>
          </p:nvPr>
        </p:nvGraphicFramePr>
        <p:xfrm>
          <a:off x="187443" y="1600200"/>
          <a:ext cx="8769113"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7524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72"/>
            <a:ext cx="6781800" cy="1143000"/>
          </a:xfrm>
        </p:spPr>
        <p:txBody>
          <a:bodyPr>
            <a:normAutofit/>
          </a:bodyPr>
          <a:lstStyle/>
          <a:p>
            <a:r>
              <a:rPr lang="en-US" sz="2800" dirty="0"/>
              <a:t>Connected Action Example</a:t>
            </a:r>
          </a:p>
        </p:txBody>
      </p:sp>
      <p:graphicFrame>
        <p:nvGraphicFramePr>
          <p:cNvPr id="29" name="Content Placeholder 2">
            <a:extLst>
              <a:ext uri="{FF2B5EF4-FFF2-40B4-BE49-F238E27FC236}">
                <a16:creationId xmlns:a16="http://schemas.microsoft.com/office/drawing/2014/main" id="{A51BB65D-9283-47C2-B937-3402B768ED85}"/>
              </a:ext>
            </a:extLst>
          </p:cNvPr>
          <p:cNvGraphicFramePr>
            <a:graphicFrameLocks noGrp="1"/>
          </p:cNvGraphicFramePr>
          <p:nvPr>
            <p:ph idx="1"/>
            <p:extLst>
              <p:ext uri="{D42A27DB-BD31-4B8C-83A1-F6EECF244321}">
                <p14:modId xmlns:p14="http://schemas.microsoft.com/office/powerpoint/2010/main" val="2664958930"/>
              </p:ext>
            </p:extLst>
          </p:nvPr>
        </p:nvGraphicFramePr>
        <p:xfrm>
          <a:off x="76200" y="1066800"/>
          <a:ext cx="8991599"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65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1A80775-4FB3-4D9F-91C7-0063BF06BC19}"/>
              </a:ext>
            </a:extLst>
          </p:cNvPr>
          <p:cNvGrpSpPr/>
          <p:nvPr/>
        </p:nvGrpSpPr>
        <p:grpSpPr>
          <a:xfrm>
            <a:off x="0" y="5181600"/>
            <a:ext cx="9144000" cy="1485902"/>
            <a:chOff x="0" y="5143498"/>
            <a:chExt cx="9144000" cy="1485902"/>
          </a:xfrm>
        </p:grpSpPr>
        <p:pic>
          <p:nvPicPr>
            <p:cNvPr id="6" name="Picture 6" descr="http://poster.4teachers.org/imgFilePoster/196177.jpg">
              <a:extLst>
                <a:ext uri="{FF2B5EF4-FFF2-40B4-BE49-F238E27FC236}">
                  <a16:creationId xmlns:a16="http://schemas.microsoft.com/office/drawing/2014/main" id="{1D6D11E6-9D81-46F7-9FE6-0677DF82EB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ximages.newyork1.vip.townnews.com/mysuncoast.com/content/tncms/assets/v3/editorial/c/57/c57d9620-4a1e-11e2-bfa5-0019bb30f31a/50d22a7bc169b.image.jpg">
              <a:extLst>
                <a:ext uri="{FF2B5EF4-FFF2-40B4-BE49-F238E27FC236}">
                  <a16:creationId xmlns:a16="http://schemas.microsoft.com/office/drawing/2014/main" id="{BF287164-F7DC-4E2B-8ABD-324084F64D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dn2.arkive.org/media/A7/A7A5A512-EB6E-45C3-A705-C89B88C458A5/Presentation.Large/Piping-plover-incubating-at-nest.jpg">
              <a:extLst>
                <a:ext uri="{FF2B5EF4-FFF2-40B4-BE49-F238E27FC236}">
                  <a16:creationId xmlns:a16="http://schemas.microsoft.com/office/drawing/2014/main" id="{052B0378-9106-4781-A904-A5A5E115760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ngelicshamanministry.files.wordpress.com/2011/12/bald-eagle3.jpg">
              <a:extLst>
                <a:ext uri="{FF2B5EF4-FFF2-40B4-BE49-F238E27FC236}">
                  <a16:creationId xmlns:a16="http://schemas.microsoft.com/office/drawing/2014/main" id="{9C4A8EC3-9566-4867-B36C-F1A9E1436C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asternRedBatMale.jpg">
              <a:extLst>
                <a:ext uri="{FF2B5EF4-FFF2-40B4-BE49-F238E27FC236}">
                  <a16:creationId xmlns:a16="http://schemas.microsoft.com/office/drawing/2014/main" id="{6E3BEA47-4125-4550-8E49-7FB49FC4BF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itle 1">
            <a:extLst>
              <a:ext uri="{FF2B5EF4-FFF2-40B4-BE49-F238E27FC236}">
                <a16:creationId xmlns:a16="http://schemas.microsoft.com/office/drawing/2014/main" id="{316FA98E-12BF-441B-B5C0-D45606B222DA}"/>
              </a:ext>
            </a:extLst>
          </p:cNvPr>
          <p:cNvSpPr>
            <a:spLocks noGrp="1"/>
          </p:cNvSpPr>
          <p:nvPr>
            <p:ph type="title"/>
          </p:nvPr>
        </p:nvSpPr>
        <p:spPr>
          <a:xfrm>
            <a:off x="381000" y="0"/>
            <a:ext cx="6781800" cy="1143000"/>
          </a:xfrm>
        </p:spPr>
        <p:txBody>
          <a:bodyPr>
            <a:normAutofit/>
          </a:bodyPr>
          <a:lstStyle/>
          <a:p>
            <a:r>
              <a:rPr lang="en-US" sz="2800" dirty="0"/>
              <a:t>Connected Actions</a:t>
            </a:r>
          </a:p>
        </p:txBody>
      </p:sp>
      <p:graphicFrame>
        <p:nvGraphicFramePr>
          <p:cNvPr id="22" name="Content Placeholder 2">
            <a:extLst>
              <a:ext uri="{FF2B5EF4-FFF2-40B4-BE49-F238E27FC236}">
                <a16:creationId xmlns:a16="http://schemas.microsoft.com/office/drawing/2014/main" id="{EBA7DB12-A522-4C82-9991-BB9ADF8B4F09}"/>
              </a:ext>
            </a:extLst>
          </p:cNvPr>
          <p:cNvGraphicFramePr>
            <a:graphicFrameLocks/>
          </p:cNvGraphicFramePr>
          <p:nvPr>
            <p:extLst>
              <p:ext uri="{D42A27DB-BD31-4B8C-83A1-F6EECF244321}">
                <p14:modId xmlns:p14="http://schemas.microsoft.com/office/powerpoint/2010/main" val="2015151189"/>
              </p:ext>
            </p:extLst>
          </p:nvPr>
        </p:nvGraphicFramePr>
        <p:xfrm>
          <a:off x="457200" y="1295400"/>
          <a:ext cx="8229600" cy="3276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5705119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DOE EM Template Option - Blue">
  <a:themeElements>
    <a:clrScheme name="DOE Color Scheme">
      <a:dk1>
        <a:srgbClr val="000000"/>
      </a:dk1>
      <a:lt1>
        <a:srgbClr val="FFFFFF"/>
      </a:lt1>
      <a:dk2>
        <a:srgbClr val="323265"/>
      </a:dk2>
      <a:lt2>
        <a:srgbClr val="E7E6E6"/>
      </a:lt2>
      <a:accent1>
        <a:srgbClr val="3E6637"/>
      </a:accent1>
      <a:accent2>
        <a:srgbClr val="46568C"/>
      </a:accent2>
      <a:accent3>
        <a:srgbClr val="CBB045"/>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32293</TotalTime>
  <Words>1271</Words>
  <Application>Microsoft Office PowerPoint</Application>
  <PresentationFormat>Letter Paper (8.5x11 in)</PresentationFormat>
  <Paragraphs>172</Paragraphs>
  <Slides>23</Slides>
  <Notes>17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Arial</vt:lpstr>
      <vt:lpstr>Arial Black</vt:lpstr>
      <vt:lpstr>Arial Narrow</vt:lpstr>
      <vt:lpstr>Calibri</vt:lpstr>
      <vt:lpstr>Calibri Light</vt:lpstr>
      <vt:lpstr>Wingdings</vt:lpstr>
      <vt:lpstr>Custom Design</vt:lpstr>
      <vt:lpstr>1_Custom Design</vt:lpstr>
      <vt:lpstr>eere_template_blue</vt:lpstr>
      <vt:lpstr>DOE EM Template Option - Blue</vt:lpstr>
      <vt:lpstr>Office Theme</vt:lpstr>
      <vt:lpstr>NEPA Process Overview</vt:lpstr>
      <vt:lpstr>Key Learning Objectives</vt:lpstr>
      <vt:lpstr>NEPA Process Overview</vt:lpstr>
      <vt:lpstr>What is NEPA?</vt:lpstr>
      <vt:lpstr>Levels of NEPA Review</vt:lpstr>
      <vt:lpstr>Major Federal Actions</vt:lpstr>
      <vt:lpstr>Connected Actions</vt:lpstr>
      <vt:lpstr>Connected Action Example</vt:lpstr>
      <vt:lpstr>Connected Actions</vt:lpstr>
      <vt:lpstr>Irreversible Actions</vt:lpstr>
      <vt:lpstr>Types of Impacts</vt:lpstr>
      <vt:lpstr>Direct Impact</vt:lpstr>
      <vt:lpstr>Indirect Impact</vt:lpstr>
      <vt:lpstr>Cumulative Impact</vt:lpstr>
      <vt:lpstr>Extraordinary Circumstances</vt:lpstr>
      <vt:lpstr>Integral Elements</vt:lpstr>
      <vt:lpstr>Environmentally Sensitive Resources </vt:lpstr>
      <vt:lpstr>NEPA Process Overview</vt:lpstr>
      <vt:lpstr>Other Environmental Statutes </vt:lpstr>
      <vt:lpstr>National Historic Preservation Act</vt:lpstr>
      <vt:lpstr>National Historic Preservation Act</vt:lpstr>
      <vt:lpstr>Actions that May Trigger Consultation Requirements</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Environmental Review under the National Environmental Policy Act (NEPA)</dc:title>
  <dc:creator>gonepa@ee.doe.gov</dc:creator>
  <cp:lastModifiedBy>Strickland, Casey</cp:lastModifiedBy>
  <cp:revision>991</cp:revision>
  <cp:lastPrinted>2016-06-21T22:01:49Z</cp:lastPrinted>
  <dcterms:created xsi:type="dcterms:W3CDTF">2012-08-31T15:13:12Z</dcterms:created>
  <dcterms:modified xsi:type="dcterms:W3CDTF">2022-08-16T16:57:02Z</dcterms:modified>
</cp:coreProperties>
</file>